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0" r:id="rId1"/>
  </p:sldMasterIdLst>
  <p:notesMasterIdLst>
    <p:notesMasterId r:id="rId73"/>
  </p:notesMasterIdLst>
  <p:sldIdLst>
    <p:sldId id="1095" r:id="rId2"/>
    <p:sldId id="690" r:id="rId3"/>
    <p:sldId id="691" r:id="rId4"/>
    <p:sldId id="739" r:id="rId5"/>
    <p:sldId id="693" r:id="rId6"/>
    <p:sldId id="694" r:id="rId7"/>
    <p:sldId id="740" r:id="rId8"/>
    <p:sldId id="696" r:id="rId9"/>
    <p:sldId id="697" r:id="rId10"/>
    <p:sldId id="698" r:id="rId11"/>
    <p:sldId id="699" r:id="rId12"/>
    <p:sldId id="700" r:id="rId13"/>
    <p:sldId id="701" r:id="rId14"/>
    <p:sldId id="702" r:id="rId15"/>
    <p:sldId id="703" r:id="rId16"/>
    <p:sldId id="704" r:id="rId17"/>
    <p:sldId id="705" r:id="rId18"/>
    <p:sldId id="706" r:id="rId19"/>
    <p:sldId id="707" r:id="rId20"/>
    <p:sldId id="708" r:id="rId21"/>
    <p:sldId id="709" r:id="rId22"/>
    <p:sldId id="710" r:id="rId23"/>
    <p:sldId id="711" r:id="rId24"/>
    <p:sldId id="712" r:id="rId25"/>
    <p:sldId id="713" r:id="rId26"/>
    <p:sldId id="714" r:id="rId27"/>
    <p:sldId id="715" r:id="rId28"/>
    <p:sldId id="716" r:id="rId29"/>
    <p:sldId id="717" r:id="rId30"/>
    <p:sldId id="718" r:id="rId31"/>
    <p:sldId id="719" r:id="rId32"/>
    <p:sldId id="720" r:id="rId33"/>
    <p:sldId id="721" r:id="rId34"/>
    <p:sldId id="722" r:id="rId35"/>
    <p:sldId id="724" r:id="rId36"/>
    <p:sldId id="725" r:id="rId37"/>
    <p:sldId id="726" r:id="rId38"/>
    <p:sldId id="727" r:id="rId39"/>
    <p:sldId id="728" r:id="rId40"/>
    <p:sldId id="741" r:id="rId41"/>
    <p:sldId id="742" r:id="rId42"/>
    <p:sldId id="743" r:id="rId43"/>
    <p:sldId id="748" r:id="rId44"/>
    <p:sldId id="749" r:id="rId45"/>
    <p:sldId id="744" r:id="rId46"/>
    <p:sldId id="745" r:id="rId47"/>
    <p:sldId id="750" r:id="rId48"/>
    <p:sldId id="753" r:id="rId49"/>
    <p:sldId id="754" r:id="rId50"/>
    <p:sldId id="755" r:id="rId51"/>
    <p:sldId id="756" r:id="rId52"/>
    <p:sldId id="757" r:id="rId53"/>
    <p:sldId id="751" r:id="rId54"/>
    <p:sldId id="759" r:id="rId55"/>
    <p:sldId id="758" r:id="rId56"/>
    <p:sldId id="760" r:id="rId57"/>
    <p:sldId id="764" r:id="rId58"/>
    <p:sldId id="761" r:id="rId59"/>
    <p:sldId id="762" r:id="rId60"/>
    <p:sldId id="763" r:id="rId61"/>
    <p:sldId id="765" r:id="rId62"/>
    <p:sldId id="766" r:id="rId63"/>
    <p:sldId id="767" r:id="rId64"/>
    <p:sldId id="768" r:id="rId65"/>
    <p:sldId id="769" r:id="rId66"/>
    <p:sldId id="770" r:id="rId67"/>
    <p:sldId id="772" r:id="rId68"/>
    <p:sldId id="774" r:id="rId69"/>
    <p:sldId id="775" r:id="rId70"/>
    <p:sldId id="773" r:id="rId71"/>
    <p:sldId id="1100" r:id="rId72"/>
  </p:sldIdLst>
  <p:sldSz cx="9144000" cy="6858000" type="screen4x3"/>
  <p:notesSz cx="7315200" cy="9601200"/>
  <p:defaultTextStyle>
    <a:defPPr>
      <a:defRPr lang="en-US"/>
    </a:defPPr>
    <a:lvl1pPr algn="l" rtl="0" fontAlgn="base">
      <a:spcBef>
        <a:spcPct val="50000"/>
      </a:spcBef>
      <a:spcAft>
        <a:spcPct val="0"/>
      </a:spcAft>
      <a:buChar char="•"/>
      <a:defRPr kern="1200">
        <a:solidFill>
          <a:schemeClr val="tx1"/>
        </a:solidFill>
        <a:latin typeface="Perpetua" charset="0"/>
        <a:ea typeface="ＭＳ Ｐゴシック" charset="0"/>
        <a:cs typeface="+mn-cs"/>
      </a:defRPr>
    </a:lvl1pPr>
    <a:lvl2pPr marL="457200" algn="l" rtl="0" fontAlgn="base">
      <a:spcBef>
        <a:spcPct val="50000"/>
      </a:spcBef>
      <a:spcAft>
        <a:spcPct val="0"/>
      </a:spcAft>
      <a:buChar char="•"/>
      <a:defRPr kern="1200">
        <a:solidFill>
          <a:schemeClr val="tx1"/>
        </a:solidFill>
        <a:latin typeface="Perpetua" charset="0"/>
        <a:ea typeface="ＭＳ Ｐゴシック" charset="0"/>
        <a:cs typeface="+mn-cs"/>
      </a:defRPr>
    </a:lvl2pPr>
    <a:lvl3pPr marL="914400" algn="l" rtl="0" fontAlgn="base">
      <a:spcBef>
        <a:spcPct val="50000"/>
      </a:spcBef>
      <a:spcAft>
        <a:spcPct val="0"/>
      </a:spcAft>
      <a:buChar char="•"/>
      <a:defRPr kern="1200">
        <a:solidFill>
          <a:schemeClr val="tx1"/>
        </a:solidFill>
        <a:latin typeface="Perpetua" charset="0"/>
        <a:ea typeface="ＭＳ Ｐゴシック" charset="0"/>
        <a:cs typeface="+mn-cs"/>
      </a:defRPr>
    </a:lvl3pPr>
    <a:lvl4pPr marL="1371600" algn="l" rtl="0" fontAlgn="base">
      <a:spcBef>
        <a:spcPct val="50000"/>
      </a:spcBef>
      <a:spcAft>
        <a:spcPct val="0"/>
      </a:spcAft>
      <a:buChar char="•"/>
      <a:defRPr kern="1200">
        <a:solidFill>
          <a:schemeClr val="tx1"/>
        </a:solidFill>
        <a:latin typeface="Perpetua" charset="0"/>
        <a:ea typeface="ＭＳ Ｐゴシック" charset="0"/>
        <a:cs typeface="+mn-cs"/>
      </a:defRPr>
    </a:lvl4pPr>
    <a:lvl5pPr marL="1828800" algn="l" rtl="0" fontAlgn="base">
      <a:spcBef>
        <a:spcPct val="50000"/>
      </a:spcBef>
      <a:spcAft>
        <a:spcPct val="0"/>
      </a:spcAft>
      <a:buChar char="•"/>
      <a:defRPr kern="1200">
        <a:solidFill>
          <a:schemeClr val="tx1"/>
        </a:solidFill>
        <a:latin typeface="Perpetua" charset="0"/>
        <a:ea typeface="ＭＳ Ｐゴシック" charset="0"/>
        <a:cs typeface="+mn-cs"/>
      </a:defRPr>
    </a:lvl5pPr>
    <a:lvl6pPr marL="2286000" algn="l" defTabSz="457200" rtl="0" eaLnBrk="1" latinLnBrk="0" hangingPunct="1">
      <a:defRPr kern="1200">
        <a:solidFill>
          <a:schemeClr val="tx1"/>
        </a:solidFill>
        <a:latin typeface="Perpetua" charset="0"/>
        <a:ea typeface="ＭＳ Ｐゴシック" charset="0"/>
        <a:cs typeface="+mn-cs"/>
      </a:defRPr>
    </a:lvl6pPr>
    <a:lvl7pPr marL="2743200" algn="l" defTabSz="457200" rtl="0" eaLnBrk="1" latinLnBrk="0" hangingPunct="1">
      <a:defRPr kern="1200">
        <a:solidFill>
          <a:schemeClr val="tx1"/>
        </a:solidFill>
        <a:latin typeface="Perpetua" charset="0"/>
        <a:ea typeface="ＭＳ Ｐゴシック" charset="0"/>
        <a:cs typeface="+mn-cs"/>
      </a:defRPr>
    </a:lvl7pPr>
    <a:lvl8pPr marL="3200400" algn="l" defTabSz="457200" rtl="0" eaLnBrk="1" latinLnBrk="0" hangingPunct="1">
      <a:defRPr kern="1200">
        <a:solidFill>
          <a:schemeClr val="tx1"/>
        </a:solidFill>
        <a:latin typeface="Perpetua" charset="0"/>
        <a:ea typeface="ＭＳ Ｐゴシック" charset="0"/>
        <a:cs typeface="+mn-cs"/>
      </a:defRPr>
    </a:lvl8pPr>
    <a:lvl9pPr marL="3657600" algn="l" defTabSz="457200" rtl="0" eaLnBrk="1" latinLnBrk="0" hangingPunct="1">
      <a:defRPr kern="1200">
        <a:solidFill>
          <a:schemeClr val="tx1"/>
        </a:solidFill>
        <a:latin typeface="Perpetua"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C0000"/>
    <a:srgbClr val="99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2" autoAdjust="0"/>
    <p:restoredTop sz="79507" autoAdjust="0"/>
  </p:normalViewPr>
  <p:slideViewPr>
    <p:cSldViewPr>
      <p:cViewPr varScale="1">
        <p:scale>
          <a:sx n="81" d="100"/>
          <a:sy n="81" d="100"/>
        </p:scale>
        <p:origin x="-128"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264"/>
    </p:cViewPr>
  </p:sorterViewPr>
  <p:notesViewPr>
    <p:cSldViewPr>
      <p:cViewPr>
        <p:scale>
          <a:sx n="150" d="100"/>
          <a:sy n="150" d="100"/>
        </p:scale>
        <p:origin x="-72" y="417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60"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2186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47" tIns="48324" rIns="96647" bIns="4832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4" name="Rectangle 8"/>
          <p:cNvSpPr>
            <a:spLocks noGrp="1" noChangeArrowheads="1"/>
          </p:cNvSpPr>
          <p:nvPr>
            <p:ph type="hdr" sz="quarter"/>
          </p:nvPr>
        </p:nvSpPr>
        <p:spPr bwMode="auto">
          <a:xfrm>
            <a:off x="238125" y="157163"/>
            <a:ext cx="33099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258" tIns="50130" rIns="100258" bIns="50130" numCol="1" anchor="t" anchorCtr="0" compatLnSpc="1">
            <a:prstTxWarp prst="textNoShape">
              <a:avLst/>
            </a:prstTxWarp>
          </a:bodyPr>
          <a:lstStyle>
            <a:lvl1pPr defTabSz="1003300">
              <a:spcBef>
                <a:spcPct val="0"/>
              </a:spcBef>
              <a:buFontTx/>
              <a:buNone/>
              <a:defRPr sz="1200" b="1"/>
            </a:lvl1pPr>
          </a:lstStyle>
          <a:p>
            <a:r>
              <a:rPr lang="en-US"/>
              <a:t>Teacher</a:t>
            </a:r>
            <a:r>
              <a:rPr lang="ja-JP" altLang="en-US">
                <a:latin typeface="Arial"/>
              </a:rPr>
              <a:t>’</a:t>
            </a:r>
            <a:r>
              <a:rPr lang="en-US"/>
              <a:t>s Notes</a:t>
            </a:r>
          </a:p>
        </p:txBody>
      </p:sp>
      <p:sp>
        <p:nvSpPr>
          <p:cNvPr id="121865" name="Rectangle 9"/>
          <p:cNvSpPr>
            <a:spLocks noGrp="1" noChangeArrowheads="1"/>
          </p:cNvSpPr>
          <p:nvPr>
            <p:ph type="dt" idx="1"/>
          </p:nvPr>
        </p:nvSpPr>
        <p:spPr bwMode="auto">
          <a:xfrm>
            <a:off x="3736975" y="157163"/>
            <a:ext cx="33083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258" tIns="50130" rIns="100258" bIns="50130" numCol="1" anchor="t" anchorCtr="0" compatLnSpc="1">
            <a:prstTxWarp prst="textNoShape">
              <a:avLst/>
            </a:prstTxWarp>
          </a:bodyPr>
          <a:lstStyle>
            <a:lvl1pPr algn="r" defTabSz="1003300">
              <a:spcBef>
                <a:spcPct val="0"/>
              </a:spcBef>
              <a:buFontTx/>
              <a:buNone/>
              <a:defRPr sz="1200" b="1"/>
            </a:lvl1pPr>
          </a:lstStyle>
          <a:p>
            <a:r>
              <a:rPr lang="en-US"/>
              <a:t>Soteriology</a:t>
            </a:r>
            <a:endParaRPr lang="en-US" b="0">
              <a:latin typeface="Arial" charset="0"/>
            </a:endParaRPr>
          </a:p>
        </p:txBody>
      </p:sp>
      <p:sp>
        <p:nvSpPr>
          <p:cNvPr id="121866" name="Rectangle 10"/>
          <p:cNvSpPr>
            <a:spLocks noGrp="1" noChangeArrowheads="1"/>
          </p:cNvSpPr>
          <p:nvPr>
            <p:ph type="ftr" sz="quarter" idx="4"/>
          </p:nvPr>
        </p:nvSpPr>
        <p:spPr bwMode="auto">
          <a:xfrm>
            <a:off x="317500" y="8970963"/>
            <a:ext cx="39020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258" tIns="50130" rIns="100258" bIns="50130" numCol="1" anchor="b" anchorCtr="0" compatLnSpc="1">
            <a:prstTxWarp prst="textNoShape">
              <a:avLst/>
            </a:prstTxWarp>
          </a:bodyPr>
          <a:lstStyle>
            <a:lvl1pPr defTabSz="1003300">
              <a:spcBef>
                <a:spcPct val="0"/>
              </a:spcBef>
              <a:buFontTx/>
              <a:buNone/>
              <a:defRPr sz="900"/>
            </a:lvl1pPr>
          </a:lstStyle>
          <a:p>
            <a:r>
              <a:rPr lang="en-US"/>
              <a:t>Copyright © 2004-2006 Reclaiming the Mind Ministries. All Rights Reserved.</a:t>
            </a:r>
            <a:endParaRPr lang="en-US" sz="1200"/>
          </a:p>
        </p:txBody>
      </p:sp>
      <p:sp>
        <p:nvSpPr>
          <p:cNvPr id="121867" name="Rectangle 11"/>
          <p:cNvSpPr>
            <a:spLocks noGrp="1" noChangeArrowheads="1"/>
          </p:cNvSpPr>
          <p:nvPr>
            <p:ph type="sldNum" sz="quarter" idx="5"/>
          </p:nvPr>
        </p:nvSpPr>
        <p:spPr bwMode="auto">
          <a:xfrm>
            <a:off x="4532313" y="8970963"/>
            <a:ext cx="25717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258" tIns="50130" rIns="100258" bIns="50130" numCol="1" anchor="b" anchorCtr="0" compatLnSpc="1">
            <a:prstTxWarp prst="textNoShape">
              <a:avLst/>
            </a:prstTxWarp>
          </a:bodyPr>
          <a:lstStyle>
            <a:lvl1pPr algn="r" defTabSz="1003300">
              <a:spcBef>
                <a:spcPct val="0"/>
              </a:spcBef>
              <a:buFontTx/>
              <a:buNone/>
              <a:defRPr sz="1500">
                <a:cs typeface="Times New Roman" charset="0"/>
              </a:defRPr>
            </a:lvl1pPr>
          </a:lstStyle>
          <a:p>
            <a:r>
              <a:rPr lang="en-US"/>
              <a:t>Slide </a:t>
            </a:r>
            <a:fld id="{D708BDCD-FE3D-CF4C-9681-77EA88C8D822}" type="slidenum">
              <a:rPr lang="en-US"/>
              <a:pPr/>
              <a:t>‹#›</a:t>
            </a:fld>
            <a:endParaRPr lang="en-US"/>
          </a:p>
        </p:txBody>
      </p:sp>
    </p:spTree>
    <p:extLst>
      <p:ext uri="{BB962C8B-B14F-4D97-AF65-F5344CB8AC3E}">
        <p14:creationId xmlns:p14="http://schemas.microsoft.com/office/powerpoint/2010/main" val="1374441439"/>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507BC592-3EC8-1B45-B586-B3CBB8AFB8C8}" type="slidenum">
              <a:rPr lang="en-US"/>
              <a:pPr/>
              <a:t>1</a:t>
            </a:fld>
            <a:endParaRPr lang="en-US"/>
          </a:p>
        </p:txBody>
      </p:sp>
      <p:sp>
        <p:nvSpPr>
          <p:cNvPr id="169062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9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CDC74567-9C58-E940-8201-4AC2922C7752}" type="slidenum">
              <a:rPr lang="en-US"/>
              <a:pPr/>
              <a:t>10</a:t>
            </a:fld>
            <a:endParaRPr lang="en-US"/>
          </a:p>
        </p:txBody>
      </p:sp>
      <p:sp>
        <p:nvSpPr>
          <p:cNvPr id="166400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64003" name="Rectangle 3"/>
          <p:cNvSpPr>
            <a:spLocks noGrp="1" noChangeArrowheads="1"/>
          </p:cNvSpPr>
          <p:nvPr>
            <p:ph type="body" idx="1"/>
          </p:nvPr>
        </p:nvSpPr>
        <p:spPr/>
        <p:txBody>
          <a:bodyPr/>
          <a:lstStyle/>
          <a:p>
            <a:r>
              <a:rPr lang="en-US" b="1"/>
              <a:t>Presentation Notes</a:t>
            </a:r>
            <a:r>
              <a:rPr lang="en-US"/>
              <a:t>:</a:t>
            </a:r>
          </a:p>
          <a:p>
            <a:r>
              <a:rPr lang="en-US"/>
              <a:t>Although this illustration is valid on many points and a good way of presenting the Gospel, some weaknesses must be understood. In the courtroom, the sin is against the state, not the judge. But in the Gospel, the sin is against God Himself. So long as it is understood that in this illustration that the judge (God) is the state (demanded righteousness), and that the judge (God) suffers for the penalty Himself (through the sacrifice of His Son, Jesus Christ) this illustration is valid.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5225C4AA-5C68-CF47-A35B-56550C2BF53A}" type="slidenum">
              <a:rPr lang="en-US"/>
              <a:pPr/>
              <a:t>11</a:t>
            </a:fld>
            <a:endParaRPr lang="en-US"/>
          </a:p>
        </p:txBody>
      </p:sp>
      <p:sp>
        <p:nvSpPr>
          <p:cNvPr id="169165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9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083DAD6C-EEF0-244B-B6B4-7E679738E693}" type="slidenum">
              <a:rPr lang="en-US"/>
              <a:pPr/>
              <a:t>12</a:t>
            </a:fld>
            <a:endParaRPr lang="en-US"/>
          </a:p>
        </p:txBody>
      </p:sp>
      <p:sp>
        <p:nvSpPr>
          <p:cNvPr id="169267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92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8B0B090A-0887-804F-B0DF-7D70786B55F2}" type="slidenum">
              <a:rPr lang="en-US"/>
              <a:pPr/>
              <a:t>13</a:t>
            </a:fld>
            <a:endParaRPr lang="en-US"/>
          </a:p>
        </p:txBody>
      </p:sp>
      <p:sp>
        <p:nvSpPr>
          <p:cNvPr id="169369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9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BF24AD35-0836-7344-862A-F58F66638D1C}" type="slidenum">
              <a:rPr lang="en-US"/>
              <a:pPr/>
              <a:t>14</a:t>
            </a:fld>
            <a:endParaRPr lang="en-US"/>
          </a:p>
        </p:txBody>
      </p:sp>
      <p:sp>
        <p:nvSpPr>
          <p:cNvPr id="169472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9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63831520-43E0-F74B-A91F-2494699C4311}" type="slidenum">
              <a:rPr lang="en-US"/>
              <a:pPr/>
              <a:t>15</a:t>
            </a:fld>
            <a:endParaRPr lang="en-US"/>
          </a:p>
        </p:txBody>
      </p:sp>
      <p:sp>
        <p:nvSpPr>
          <p:cNvPr id="169574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9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E2DFC2F3-DB9A-EC43-9F50-8F5F4DF55AF9}" type="slidenum">
              <a:rPr lang="en-US"/>
              <a:pPr/>
              <a:t>16</a:t>
            </a:fld>
            <a:endParaRPr lang="en-US"/>
          </a:p>
        </p:txBody>
      </p:sp>
      <p:sp>
        <p:nvSpPr>
          <p:cNvPr id="169677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9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660EDEF5-B75C-CC46-BDAC-FE8592973F56}" type="slidenum">
              <a:rPr lang="en-US"/>
              <a:pPr/>
              <a:t>17</a:t>
            </a:fld>
            <a:endParaRPr lang="en-US"/>
          </a:p>
        </p:txBody>
      </p:sp>
      <p:sp>
        <p:nvSpPr>
          <p:cNvPr id="169779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9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DBCDD656-D3E8-3C4C-B68C-82C9DBD1245C}" type="slidenum">
              <a:rPr lang="en-US"/>
              <a:pPr/>
              <a:t>18</a:t>
            </a:fld>
            <a:endParaRPr lang="en-US"/>
          </a:p>
        </p:txBody>
      </p:sp>
      <p:sp>
        <p:nvSpPr>
          <p:cNvPr id="169881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9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BDCDC64A-18DA-9641-BDAF-4946B8ED9618}" type="slidenum">
              <a:rPr lang="en-US"/>
              <a:pPr/>
              <a:t>19</a:t>
            </a:fld>
            <a:endParaRPr lang="en-US"/>
          </a:p>
        </p:txBody>
      </p:sp>
      <p:sp>
        <p:nvSpPr>
          <p:cNvPr id="16998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9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5CC29145-778C-C34B-937D-01AED273BF4D}" type="slidenum">
              <a:rPr lang="en-US"/>
              <a:pPr/>
              <a:t>2</a:t>
            </a:fld>
            <a:endParaRPr lang="en-US"/>
          </a:p>
        </p:txBody>
      </p:sp>
      <p:sp>
        <p:nvSpPr>
          <p:cNvPr id="90726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907267" name="Rectangle 3"/>
          <p:cNvSpPr>
            <a:spLocks noGrp="1" noChangeArrowheads="1"/>
          </p:cNvSpPr>
          <p:nvPr>
            <p:ph type="body" idx="1"/>
          </p:nvPr>
        </p:nvSpPr>
        <p:spPr/>
        <p:txBody>
          <a:bodyPr/>
          <a:lstStyle/>
          <a:p>
            <a:r>
              <a:rPr lang="en-US" b="1"/>
              <a:t>Presentation Notes</a:t>
            </a:r>
            <a:r>
              <a:rPr lang="en-US"/>
              <a:t>:</a:t>
            </a:r>
          </a:p>
          <a:p>
            <a:r>
              <a:rPr lang="en-US"/>
              <a:t>Once again, the line represents the ongoing influence of the doctrine. The solid line represents its prominence and acceptance within orthodoxy, while the dotted line represents its continued influence.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F790DBF0-60E0-8A4D-AA86-70BB71A5067B}" type="slidenum">
              <a:rPr lang="en-US"/>
              <a:pPr/>
              <a:t>20</a:t>
            </a:fld>
            <a:endParaRPr lang="en-US"/>
          </a:p>
        </p:txBody>
      </p:sp>
      <p:sp>
        <p:nvSpPr>
          <p:cNvPr id="170086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00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8098F33A-5F38-AD49-B316-8454237A5ADD}" type="slidenum">
              <a:rPr lang="en-US"/>
              <a:pPr/>
              <a:t>21</a:t>
            </a:fld>
            <a:endParaRPr lang="en-US"/>
          </a:p>
        </p:txBody>
      </p:sp>
      <p:sp>
        <p:nvSpPr>
          <p:cNvPr id="17018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0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46FDAB20-9C6B-AC46-B453-340EF1B88F4F}" type="slidenum">
              <a:rPr lang="en-US"/>
              <a:pPr/>
              <a:t>22</a:t>
            </a:fld>
            <a:endParaRPr lang="en-US"/>
          </a:p>
        </p:txBody>
      </p:sp>
      <p:sp>
        <p:nvSpPr>
          <p:cNvPr id="9338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933891" name="Rectangle 3"/>
          <p:cNvSpPr>
            <a:spLocks noGrp="1" noChangeArrowheads="1"/>
          </p:cNvSpPr>
          <p:nvPr>
            <p:ph type="body" idx="1"/>
          </p:nvPr>
        </p:nvSpPr>
        <p:spPr/>
        <p:txBody>
          <a:bodyPr/>
          <a:lstStyle/>
          <a:p>
            <a:r>
              <a:rPr lang="en-US" b="1"/>
              <a:t>Activity: Group discussion</a:t>
            </a:r>
          </a:p>
          <a:p>
            <a:r>
              <a:rPr lang="en-US"/>
              <a:t>Read and discuss substitutionary atonement in Isa. 53.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320FDD37-7B7D-9C41-94D6-D7C537C95C0B}" type="slidenum">
              <a:rPr lang="en-US"/>
              <a:pPr/>
              <a:t>23</a:t>
            </a:fld>
            <a:endParaRPr lang="en-US"/>
          </a:p>
        </p:txBody>
      </p:sp>
      <p:sp>
        <p:nvSpPr>
          <p:cNvPr id="9359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93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9F78C8D2-D08A-E444-93B9-2C52E0396190}" type="slidenum">
              <a:rPr lang="en-US"/>
              <a:pPr/>
              <a:t>24</a:t>
            </a:fld>
            <a:endParaRPr lang="en-US"/>
          </a:p>
        </p:txBody>
      </p:sp>
      <p:sp>
        <p:nvSpPr>
          <p:cNvPr id="170291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0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E8DE3EEA-D118-F744-8D97-0E0CDF9019F8}" type="slidenum">
              <a:rPr lang="en-US"/>
              <a:pPr/>
              <a:t>25</a:t>
            </a:fld>
            <a:endParaRPr lang="en-US"/>
          </a:p>
        </p:txBody>
      </p:sp>
      <p:sp>
        <p:nvSpPr>
          <p:cNvPr id="93901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939011" name="Rectangle 3"/>
          <p:cNvSpPr>
            <a:spLocks noGrp="1" noChangeArrowheads="1"/>
          </p:cNvSpPr>
          <p:nvPr>
            <p:ph type="body" idx="1"/>
          </p:nvPr>
        </p:nvSpPr>
        <p:spPr/>
        <p:txBody>
          <a:bodyPr/>
          <a:lstStyle/>
          <a:p>
            <a:r>
              <a:rPr lang="en-US" b="1"/>
              <a:t>Presentation Notes</a:t>
            </a:r>
            <a:r>
              <a:rPr lang="en-US"/>
              <a:t>:</a:t>
            </a:r>
          </a:p>
          <a:p>
            <a:r>
              <a:rPr lang="en-US"/>
              <a:t>The main point in using this verse is to show that this was the only way that redemption could be accomplished, since the </a:t>
            </a:r>
            <a:r>
              <a:rPr lang="ja-JP" altLang="en-US">
                <a:latin typeface="Arial"/>
              </a:rPr>
              <a:t>“</a:t>
            </a:r>
            <a:r>
              <a:rPr lang="en-US"/>
              <a:t>cup of suffering,</a:t>
            </a:r>
            <a:r>
              <a:rPr lang="ja-JP" altLang="en-US">
                <a:latin typeface="Arial"/>
              </a:rPr>
              <a:t>”</a:t>
            </a:r>
            <a:r>
              <a:rPr lang="en-US"/>
              <a:t> which amounted to Christ</a:t>
            </a:r>
            <a:r>
              <a:rPr lang="ja-JP" altLang="en-US">
                <a:latin typeface="Arial"/>
              </a:rPr>
              <a:t>’</a:t>
            </a:r>
            <a:r>
              <a:rPr lang="en-US"/>
              <a:t>s suffering and death, did not </a:t>
            </a:r>
            <a:r>
              <a:rPr lang="ja-JP" altLang="en-US">
                <a:latin typeface="Arial"/>
              </a:rPr>
              <a:t>“</a:t>
            </a:r>
            <a:r>
              <a:rPr lang="en-US"/>
              <a:t>pass.</a:t>
            </a:r>
            <a:r>
              <a:rPr lang="ja-JP" altLang="en-US">
                <a:latin typeface="Arial"/>
              </a:rPr>
              <a:t>”</a:t>
            </a:r>
            <a:r>
              <a:rPr lang="en-US"/>
              <a:t> Why? Because it was not possible. This was the only way.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949C5239-5885-AE4E-A7DF-36CBE669331B}" type="slidenum">
              <a:rPr lang="en-US"/>
              <a:pPr/>
              <a:t>26</a:t>
            </a:fld>
            <a:endParaRPr lang="en-US"/>
          </a:p>
        </p:txBody>
      </p:sp>
      <p:sp>
        <p:nvSpPr>
          <p:cNvPr id="9410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94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05E9AE45-E577-E34C-94BD-1A2C0CF51C1E}" type="slidenum">
              <a:rPr lang="en-US"/>
              <a:pPr/>
              <a:t>27</a:t>
            </a:fld>
            <a:endParaRPr lang="en-US"/>
          </a:p>
        </p:txBody>
      </p:sp>
      <p:sp>
        <p:nvSpPr>
          <p:cNvPr id="17039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0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D698F6D8-C2F8-9D46-A113-A6495C5A370F}" type="slidenum">
              <a:rPr lang="en-US"/>
              <a:pPr/>
              <a:t>28</a:t>
            </a:fld>
            <a:endParaRPr lang="en-US"/>
          </a:p>
        </p:txBody>
      </p:sp>
      <p:sp>
        <p:nvSpPr>
          <p:cNvPr id="170496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04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7449198-A111-5F4D-AF87-16ABF944E39F}" type="slidenum">
              <a:rPr lang="en-US"/>
              <a:pPr/>
              <a:t>29</a:t>
            </a:fld>
            <a:endParaRPr lang="en-US"/>
          </a:p>
        </p:txBody>
      </p:sp>
      <p:sp>
        <p:nvSpPr>
          <p:cNvPr id="170598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05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7429AA2-EE7D-C446-8A2E-CBD589689EBA}" type="slidenum">
              <a:rPr lang="en-US"/>
              <a:pPr/>
              <a:t>3</a:t>
            </a:fld>
            <a:endParaRPr lang="en-US"/>
          </a:p>
        </p:txBody>
      </p:sp>
      <p:sp>
        <p:nvSpPr>
          <p:cNvPr id="90931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909315" name="Rectangle 3"/>
          <p:cNvSpPr>
            <a:spLocks noGrp="1" noChangeArrowheads="1"/>
          </p:cNvSpPr>
          <p:nvPr>
            <p:ph type="body" idx="1"/>
          </p:nvPr>
        </p:nvSpPr>
        <p:spPr/>
        <p:txBody>
          <a:bodyPr/>
          <a:lstStyle/>
          <a:p>
            <a:r>
              <a:rPr lang="en-US" b="1"/>
              <a:t>Presentation Notes</a:t>
            </a:r>
            <a:r>
              <a:rPr lang="en-US"/>
              <a:t>:</a:t>
            </a:r>
          </a:p>
          <a:p>
            <a:r>
              <a:rPr lang="en-US"/>
              <a:t>Since many of those who ascribe to limited atonement and unlimited atonement would agree with the vicarious substitution theory, I have used the words </a:t>
            </a:r>
            <a:r>
              <a:rPr lang="ja-JP" altLang="en-US">
                <a:latin typeface="Arial"/>
              </a:rPr>
              <a:t>“</a:t>
            </a:r>
            <a:r>
              <a:rPr lang="en-US"/>
              <a:t>His people</a:t>
            </a:r>
            <a:r>
              <a:rPr lang="ja-JP" altLang="en-US">
                <a:latin typeface="Arial"/>
              </a:rPr>
              <a:t>”</a:t>
            </a:r>
            <a:r>
              <a:rPr lang="en-US"/>
              <a:t> to describe those for whom Christ died. This would be inclusive of both persuasions.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B8319376-1DF1-B64B-BC0A-A2ABB1DF95E7}" type="slidenum">
              <a:rPr lang="en-US"/>
              <a:pPr/>
              <a:t>30</a:t>
            </a:fld>
            <a:endParaRPr lang="en-US"/>
          </a:p>
        </p:txBody>
      </p:sp>
      <p:sp>
        <p:nvSpPr>
          <p:cNvPr id="170701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0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F939DEFA-CBA4-AE4E-A05A-C53ED3AC2C09}" type="slidenum">
              <a:rPr lang="en-US"/>
              <a:pPr/>
              <a:t>31</a:t>
            </a:fld>
            <a:endParaRPr lang="en-US"/>
          </a:p>
        </p:txBody>
      </p:sp>
      <p:sp>
        <p:nvSpPr>
          <p:cNvPr id="170803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0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2CF4D23-9311-2642-9033-21E77F906BCE}" type="slidenum">
              <a:rPr lang="en-US"/>
              <a:pPr/>
              <a:t>32</a:t>
            </a:fld>
            <a:endParaRPr lang="en-US"/>
          </a:p>
        </p:txBody>
      </p:sp>
      <p:sp>
        <p:nvSpPr>
          <p:cNvPr id="17090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0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455831C2-0542-BE45-8142-6952825A0D48}" type="slidenum">
              <a:rPr lang="en-US"/>
              <a:pPr/>
              <a:t>33</a:t>
            </a:fld>
            <a:endParaRPr lang="en-US"/>
          </a:p>
        </p:txBody>
      </p:sp>
      <p:sp>
        <p:nvSpPr>
          <p:cNvPr id="171008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10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84DC4603-78C1-214F-94D0-C6ADE83688DA}" type="slidenum">
              <a:rPr lang="en-US"/>
              <a:pPr/>
              <a:t>34</a:t>
            </a:fld>
            <a:endParaRPr lang="en-US"/>
          </a:p>
        </p:txBody>
      </p:sp>
      <p:sp>
        <p:nvSpPr>
          <p:cNvPr id="171110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1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380F11DE-EC13-5E42-A617-B41648AE083D}" type="slidenum">
              <a:rPr lang="en-US"/>
              <a:pPr/>
              <a:t>35</a:t>
            </a:fld>
            <a:endParaRPr lang="en-US"/>
          </a:p>
        </p:txBody>
      </p:sp>
      <p:sp>
        <p:nvSpPr>
          <p:cNvPr id="95232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95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17222C7E-0454-044E-8261-48D3F255B3D2}" type="slidenum">
              <a:rPr lang="en-US"/>
              <a:pPr/>
              <a:t>36</a:t>
            </a:fld>
            <a:endParaRPr lang="en-US"/>
          </a:p>
        </p:txBody>
      </p:sp>
      <p:sp>
        <p:nvSpPr>
          <p:cNvPr id="95437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954371" name="Rectangle 3"/>
          <p:cNvSpPr>
            <a:spLocks noGrp="1" noChangeArrowheads="1"/>
          </p:cNvSpPr>
          <p:nvPr>
            <p:ph type="body" idx="1"/>
          </p:nvPr>
        </p:nvSpPr>
        <p:spPr/>
        <p:txBody>
          <a:bodyPr/>
          <a:lstStyle/>
          <a:p>
            <a:r>
              <a:rPr lang="en-US" b="1"/>
              <a:t>Presentation Notes</a:t>
            </a:r>
            <a:r>
              <a:rPr lang="en-US"/>
              <a:t>:</a:t>
            </a:r>
          </a:p>
          <a:p>
            <a:r>
              <a:rPr lang="en-US"/>
              <a:t>The Vicarious Substitution Theory has an objective price paid for salvation for our sins. The others are subjective in that there is not an actual objective price paid for sins.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6EF6F36D-A356-AA4E-A659-1559DE56895A}" type="slidenum">
              <a:rPr lang="en-US"/>
              <a:pPr/>
              <a:t>37</a:t>
            </a:fld>
            <a:endParaRPr lang="en-US"/>
          </a:p>
        </p:txBody>
      </p:sp>
      <p:sp>
        <p:nvSpPr>
          <p:cNvPr id="162201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2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4373A6C4-650B-F14D-9401-8272393A1762}" type="slidenum">
              <a:rPr lang="en-US"/>
              <a:pPr/>
              <a:t>38</a:t>
            </a:fld>
            <a:endParaRPr lang="en-US"/>
          </a:p>
        </p:txBody>
      </p:sp>
      <p:sp>
        <p:nvSpPr>
          <p:cNvPr id="16230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23043" name="Rectangle 3"/>
          <p:cNvSpPr>
            <a:spLocks noGrp="1" noChangeArrowheads="1"/>
          </p:cNvSpPr>
          <p:nvPr>
            <p:ph type="body" idx="1"/>
          </p:nvPr>
        </p:nvSpPr>
        <p:spPr/>
        <p:txBody>
          <a:bodyPr/>
          <a:lstStyle/>
          <a:p>
            <a:r>
              <a:rPr lang="en-US" b="1"/>
              <a:t>Presentation Notes</a:t>
            </a:r>
            <a:r>
              <a:rPr lang="en-US"/>
              <a:t>:</a:t>
            </a:r>
          </a:p>
          <a:p>
            <a:r>
              <a:rPr lang="en-US"/>
              <a:t>This slide summarizes all the theories of the atonement.</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D52C9B52-A352-9649-8B2F-0419B401F567}" type="slidenum">
              <a:rPr lang="en-US"/>
              <a:pPr/>
              <a:t>39</a:t>
            </a:fld>
            <a:endParaRPr lang="en-US"/>
          </a:p>
        </p:txBody>
      </p:sp>
      <p:sp>
        <p:nvSpPr>
          <p:cNvPr id="95846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95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719BECF4-EAF5-EA4E-B6D2-5991F5260057}" type="slidenum">
              <a:rPr lang="en-US"/>
              <a:pPr/>
              <a:t>4</a:t>
            </a:fld>
            <a:endParaRPr lang="en-US"/>
          </a:p>
        </p:txBody>
      </p:sp>
      <p:sp>
        <p:nvSpPr>
          <p:cNvPr id="9850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985091" name="Rectangle 3"/>
          <p:cNvSpPr>
            <a:spLocks noGrp="1" noChangeArrowheads="1"/>
          </p:cNvSpPr>
          <p:nvPr>
            <p:ph type="body" idx="1"/>
          </p:nvPr>
        </p:nvSpPr>
        <p:spPr/>
        <p:txBody>
          <a:bodyPr/>
          <a:lstStyle/>
          <a:p>
            <a:r>
              <a:rPr lang="en-US" b="1"/>
              <a:t>Presentation Notes</a:t>
            </a:r>
            <a:r>
              <a:rPr lang="en-US"/>
              <a:t>:</a:t>
            </a:r>
          </a:p>
          <a:p>
            <a:r>
              <a:rPr lang="en-US"/>
              <a:t>It is important to stress the fact that God did not offer Himself as a sacrifice out of necessity (</a:t>
            </a:r>
            <a:r>
              <a:rPr lang="en-US" i="1"/>
              <a:t>contra</a:t>
            </a:r>
            <a:r>
              <a:rPr lang="en-US"/>
              <a:t> satisfaction view). He could have left man in the helpless sinful condition, satisfying His righteousness by allowing man to bear His own penalty. The sacrifice of Christ is a benevolent act of God to placate his own wrath by bearing the burden Himself through the person of His Son.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9AEC8160-5342-7049-803C-509FAF672528}" type="slidenum">
              <a:rPr lang="en-US"/>
              <a:pPr/>
              <a:t>40</a:t>
            </a:fld>
            <a:endParaRPr lang="en-US"/>
          </a:p>
        </p:txBody>
      </p:sp>
      <p:sp>
        <p:nvSpPr>
          <p:cNvPr id="162406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24067" name="Rectangle 3"/>
          <p:cNvSpPr>
            <a:spLocks noGrp="1" noChangeArrowheads="1"/>
          </p:cNvSpPr>
          <p:nvPr>
            <p:ph type="body" idx="1"/>
          </p:nvPr>
        </p:nvSpPr>
        <p:spPr/>
        <p:txBody>
          <a:bodyPr/>
          <a:lstStyle/>
          <a:p>
            <a:r>
              <a:rPr lang="en-US" b="1"/>
              <a:t>Presentation Notes</a:t>
            </a:r>
            <a:r>
              <a:rPr lang="en-US"/>
              <a:t>:</a:t>
            </a:r>
          </a:p>
          <a:p>
            <a:r>
              <a:rPr lang="en-US"/>
              <a:t>This is a transition slide.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63787A09-5287-9D42-ADD3-656E0794AE78}" type="slidenum">
              <a:rPr lang="en-US"/>
              <a:pPr/>
              <a:t>41</a:t>
            </a:fld>
            <a:endParaRPr lang="en-US"/>
          </a:p>
        </p:txBody>
      </p:sp>
      <p:sp>
        <p:nvSpPr>
          <p:cNvPr id="171213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12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994E92A6-51E7-5A4C-B61A-E9ECAE38D1D4}" type="slidenum">
              <a:rPr lang="en-US"/>
              <a:pPr/>
              <a:t>42</a:t>
            </a:fld>
            <a:endParaRPr lang="en-US"/>
          </a:p>
        </p:txBody>
      </p:sp>
      <p:sp>
        <p:nvSpPr>
          <p:cNvPr id="166502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65027" name="Rectangle 3"/>
          <p:cNvSpPr>
            <a:spLocks noGrp="1" noChangeArrowheads="1"/>
          </p:cNvSpPr>
          <p:nvPr>
            <p:ph type="body" idx="1"/>
          </p:nvPr>
        </p:nvSpPr>
        <p:spPr/>
        <p:txBody>
          <a:bodyPr/>
          <a:lstStyle/>
          <a:p>
            <a:r>
              <a:rPr lang="en-US" b="1"/>
              <a:t>Presentation Notes</a:t>
            </a:r>
            <a:r>
              <a:rPr lang="en-US"/>
              <a:t>:</a:t>
            </a:r>
          </a:p>
          <a:p>
            <a:r>
              <a:rPr lang="en-US"/>
              <a:t>This, like many of the other arguments, is a rational argument. If God knows those who are going to be saved because of His sovereign election, why would He pay for the sins of anyone but the elect. Isn</a:t>
            </a:r>
            <a:r>
              <a:rPr lang="ja-JP" altLang="en-US">
                <a:latin typeface="Arial"/>
              </a:rPr>
              <a:t>’</a:t>
            </a:r>
            <a:r>
              <a:rPr lang="en-US"/>
              <a:t>t that what they are elect unto? So that they might have Christ pay for their sins?</a:t>
            </a:r>
          </a:p>
          <a:p>
            <a:r>
              <a:rPr lang="en-US"/>
              <a:t>It should be noted that not all reformed theologians adhere to limited atonement the way that it is traditionally defined. Many theologians today who consider themselves reformed with respect to their soteriology would adhere to unlimited atonement.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74E179D1-5AA5-E145-868D-BEB301B8CB48}" type="slidenum">
              <a:rPr lang="en-US"/>
              <a:pPr/>
              <a:t>43</a:t>
            </a:fld>
            <a:endParaRPr lang="en-US"/>
          </a:p>
        </p:txBody>
      </p:sp>
      <p:sp>
        <p:nvSpPr>
          <p:cNvPr id="171315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1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5FD9245F-A3CE-B749-A8F4-310902CAA56C}" type="slidenum">
              <a:rPr lang="en-US"/>
              <a:pPr/>
              <a:t>44</a:t>
            </a:fld>
            <a:endParaRPr lang="en-US"/>
          </a:p>
        </p:txBody>
      </p:sp>
      <p:sp>
        <p:nvSpPr>
          <p:cNvPr id="171417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1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55B744A7-204D-E04F-A12E-1DB1C89755CA}" type="slidenum">
              <a:rPr lang="en-US"/>
              <a:pPr/>
              <a:t>45</a:t>
            </a:fld>
            <a:endParaRPr lang="en-US"/>
          </a:p>
        </p:txBody>
      </p:sp>
      <p:sp>
        <p:nvSpPr>
          <p:cNvPr id="171520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1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D97F2ED5-027C-2C4B-B890-CDCA340D62E2}" type="slidenum">
              <a:rPr lang="en-US"/>
              <a:pPr/>
              <a:t>46</a:t>
            </a:fld>
            <a:endParaRPr lang="en-US"/>
          </a:p>
        </p:txBody>
      </p:sp>
      <p:sp>
        <p:nvSpPr>
          <p:cNvPr id="171622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16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A23399E8-1BCB-184E-9B18-959B51CBFF2D}" type="slidenum">
              <a:rPr lang="en-US"/>
              <a:pPr/>
              <a:t>47</a:t>
            </a:fld>
            <a:endParaRPr lang="en-US"/>
          </a:p>
        </p:txBody>
      </p:sp>
      <p:sp>
        <p:nvSpPr>
          <p:cNvPr id="171725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1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864A4B6C-1FC3-0441-A3D0-1C94BD86A3BB}" type="slidenum">
              <a:rPr lang="en-US"/>
              <a:pPr/>
              <a:t>48</a:t>
            </a:fld>
            <a:endParaRPr lang="en-US"/>
          </a:p>
        </p:txBody>
      </p:sp>
      <p:sp>
        <p:nvSpPr>
          <p:cNvPr id="100659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06595" name="Rectangle 3"/>
          <p:cNvSpPr>
            <a:spLocks noGrp="1" noChangeArrowheads="1"/>
          </p:cNvSpPr>
          <p:nvPr>
            <p:ph type="body" idx="1"/>
          </p:nvPr>
        </p:nvSpPr>
        <p:spPr/>
        <p:txBody>
          <a:bodyPr/>
          <a:lstStyle/>
          <a:p>
            <a:r>
              <a:rPr lang="en-US" b="1"/>
              <a:t>Presentation Notes</a:t>
            </a:r>
            <a:r>
              <a:rPr lang="en-US"/>
              <a:t>:</a:t>
            </a:r>
          </a:p>
          <a:p>
            <a:r>
              <a:rPr lang="en-US"/>
              <a:t>There is obviously a particular group of people in mind here, otherwise by what criteria could Christ judge that He has retained the ones whom the Father gave Him? Christ had a purpose to save those who were given to Him, not all people. If it were all people, then Christ will have lost many of them, since many people will ultimately be condemned.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FACA7CA-1676-344B-A8A5-C12DD564F106}" type="slidenum">
              <a:rPr lang="en-US"/>
              <a:pPr/>
              <a:t>49</a:t>
            </a:fld>
            <a:endParaRPr lang="en-US"/>
          </a:p>
        </p:txBody>
      </p:sp>
      <p:sp>
        <p:nvSpPr>
          <p:cNvPr id="100454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04547" name="Rectangle 3"/>
          <p:cNvSpPr>
            <a:spLocks noGrp="1" noChangeArrowheads="1"/>
          </p:cNvSpPr>
          <p:nvPr>
            <p:ph type="body" idx="1"/>
          </p:nvPr>
        </p:nvSpPr>
        <p:spPr/>
        <p:txBody>
          <a:bodyPr/>
          <a:lstStyle/>
          <a:p>
            <a:r>
              <a:rPr lang="en-US" b="1"/>
              <a:t>Presentation Notes</a:t>
            </a:r>
            <a:r>
              <a:rPr lang="en-US"/>
              <a:t>:</a:t>
            </a:r>
          </a:p>
          <a:p>
            <a:r>
              <a:rPr lang="en-US"/>
              <a:t>Christ came to save His people, not all people.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3AC1B858-4C69-7741-A01A-9382B387081F}" type="slidenum">
              <a:rPr lang="en-US"/>
              <a:pPr/>
              <a:t>5</a:t>
            </a:fld>
            <a:endParaRPr lang="en-US"/>
          </a:p>
        </p:txBody>
      </p:sp>
      <p:sp>
        <p:nvSpPr>
          <p:cNvPr id="91341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91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6E07FA43-DC51-CC4D-BBF9-C8538C8AF8E4}" type="slidenum">
              <a:rPr lang="en-US"/>
              <a:pPr/>
              <a:t>50</a:t>
            </a:fld>
            <a:endParaRPr lang="en-US"/>
          </a:p>
        </p:txBody>
      </p:sp>
      <p:sp>
        <p:nvSpPr>
          <p:cNvPr id="100557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05571" name="Rectangle 3"/>
          <p:cNvSpPr>
            <a:spLocks noGrp="1" noChangeArrowheads="1"/>
          </p:cNvSpPr>
          <p:nvPr>
            <p:ph type="body" idx="1"/>
          </p:nvPr>
        </p:nvSpPr>
        <p:spPr/>
        <p:txBody>
          <a:bodyPr/>
          <a:lstStyle/>
          <a:p>
            <a:r>
              <a:rPr lang="en-US" b="1"/>
              <a:t>Presentation Notes</a:t>
            </a:r>
            <a:r>
              <a:rPr lang="en-US"/>
              <a:t>:</a:t>
            </a:r>
          </a:p>
          <a:p>
            <a:r>
              <a:rPr lang="en-US"/>
              <a:t>Christ purchased the Church of God, who are obviously not some undefined group, but the elect. He did not die for all people.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BC9CBEAD-6D9C-4F49-A7C5-91DE78EBAB39}" type="slidenum">
              <a:rPr lang="en-US"/>
              <a:pPr/>
              <a:t>51</a:t>
            </a:fld>
            <a:endParaRPr lang="en-US"/>
          </a:p>
        </p:txBody>
      </p:sp>
      <p:sp>
        <p:nvSpPr>
          <p:cNvPr id="10086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08643" name="Rectangle 3"/>
          <p:cNvSpPr>
            <a:spLocks noGrp="1" noChangeArrowheads="1"/>
          </p:cNvSpPr>
          <p:nvPr>
            <p:ph type="body" idx="1"/>
          </p:nvPr>
        </p:nvSpPr>
        <p:spPr/>
        <p:txBody>
          <a:bodyPr/>
          <a:lstStyle/>
          <a:p>
            <a:r>
              <a:rPr lang="en-US" b="1"/>
              <a:t>Presentation Notes</a:t>
            </a:r>
            <a:r>
              <a:rPr lang="en-US"/>
              <a:t>:</a:t>
            </a:r>
          </a:p>
          <a:p>
            <a:r>
              <a:rPr lang="en-US"/>
              <a:t>Again, the particular group that Christ died for was the Church, not all people.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030DE70A-2A8E-3E40-A251-04DBCF679D1E}" type="slidenum">
              <a:rPr lang="en-US"/>
              <a:pPr/>
              <a:t>52</a:t>
            </a:fld>
            <a:endParaRPr lang="en-US"/>
          </a:p>
        </p:txBody>
      </p:sp>
      <p:sp>
        <p:nvSpPr>
          <p:cNvPr id="10106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10691" name="Rectangle 3"/>
          <p:cNvSpPr>
            <a:spLocks noGrp="1" noChangeArrowheads="1"/>
          </p:cNvSpPr>
          <p:nvPr>
            <p:ph type="body" idx="1"/>
          </p:nvPr>
        </p:nvSpPr>
        <p:spPr/>
        <p:txBody>
          <a:bodyPr/>
          <a:lstStyle/>
          <a:p>
            <a:r>
              <a:rPr lang="en-US" b="1"/>
              <a:t>Presentation Notes</a:t>
            </a:r>
            <a:r>
              <a:rPr lang="en-US"/>
              <a:t>:</a:t>
            </a:r>
          </a:p>
          <a:p>
            <a:r>
              <a:rPr lang="en-US"/>
              <a:t>It is difficult, if not impossible, to say that Christ would not pray for those whom God had not given Him (a particular group, set apart from those who were given to Him), and then make atonement for them.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A3EF53F4-1C45-DA44-BE59-423BA1423091}" type="slidenum">
              <a:rPr lang="en-US"/>
              <a:pPr/>
              <a:t>53</a:t>
            </a:fld>
            <a:endParaRPr lang="en-US"/>
          </a:p>
        </p:txBody>
      </p:sp>
      <p:sp>
        <p:nvSpPr>
          <p:cNvPr id="101171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1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7428A48-4F8F-3F4D-A580-D4A6DFE86819}" type="slidenum">
              <a:rPr lang="en-US"/>
              <a:pPr/>
              <a:t>54</a:t>
            </a:fld>
            <a:endParaRPr lang="en-US"/>
          </a:p>
        </p:txBody>
      </p:sp>
      <p:sp>
        <p:nvSpPr>
          <p:cNvPr id="101581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15811" name="Rectangle 3"/>
          <p:cNvSpPr>
            <a:spLocks noGrp="1" noChangeArrowheads="1"/>
          </p:cNvSpPr>
          <p:nvPr>
            <p:ph type="body" idx="1"/>
          </p:nvPr>
        </p:nvSpPr>
        <p:spPr/>
        <p:txBody>
          <a:bodyPr/>
          <a:lstStyle/>
          <a:p>
            <a:r>
              <a:rPr lang="en-US" b="1"/>
              <a:t>Presentation Notes</a:t>
            </a:r>
            <a:r>
              <a:rPr lang="en-US"/>
              <a:t>:</a:t>
            </a:r>
          </a:p>
          <a:p>
            <a:r>
              <a:rPr lang="en-US"/>
              <a:t>Notice that there is no contingency in this plan. It is not that those who God foreknows </a:t>
            </a:r>
            <a:r>
              <a:rPr lang="en-US" i="1"/>
              <a:t>might</a:t>
            </a:r>
            <a:r>
              <a:rPr lang="en-US"/>
              <a:t> be called, justified, and glorified. God will definitely bring these things about. But according to the Unlimited Atonement View, God</a:t>
            </a:r>
            <a:r>
              <a:rPr lang="ja-JP" altLang="en-US">
                <a:latin typeface="Arial"/>
              </a:rPr>
              <a:t>’</a:t>
            </a:r>
            <a:r>
              <a:rPr lang="en-US"/>
              <a:t>s plan is contingent in one area alone—the atonement, since Christ died for all people even though He did not foreknow all people.</a:t>
            </a:r>
          </a:p>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7D5C462-C40F-8C4B-804A-EE6578A06F8E}" type="slidenum">
              <a:rPr lang="en-US"/>
              <a:pPr/>
              <a:t>55</a:t>
            </a:fld>
            <a:endParaRPr lang="en-US"/>
          </a:p>
        </p:txBody>
      </p:sp>
      <p:sp>
        <p:nvSpPr>
          <p:cNvPr id="101376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13763" name="Rectangle 3"/>
          <p:cNvSpPr>
            <a:spLocks noGrp="1" noChangeArrowheads="1"/>
          </p:cNvSpPr>
          <p:nvPr>
            <p:ph type="body" idx="1"/>
          </p:nvPr>
        </p:nvSpPr>
        <p:spPr/>
        <p:txBody>
          <a:bodyPr/>
          <a:lstStyle/>
          <a:p>
            <a:r>
              <a:rPr lang="en-US" b="1"/>
              <a:t>Presentation Notes</a:t>
            </a:r>
            <a:r>
              <a:rPr lang="en-US"/>
              <a:t>:</a:t>
            </a:r>
          </a:p>
          <a:p>
            <a:r>
              <a:rPr lang="en-US"/>
              <a:t>This is to illustrate the previous argument. The application of the atonement is the only aspect that is contingent in the plan of God according to the Unlimited Atonement Theory.</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A91C1BB1-B881-8A48-AC33-D4E3AF660F74}" type="slidenum">
              <a:rPr lang="en-US"/>
              <a:pPr/>
              <a:t>56</a:t>
            </a:fld>
            <a:endParaRPr lang="en-US"/>
          </a:p>
        </p:txBody>
      </p:sp>
      <p:sp>
        <p:nvSpPr>
          <p:cNvPr id="10178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17859" name="Rectangle 3"/>
          <p:cNvSpPr>
            <a:spLocks noGrp="1" noChangeArrowheads="1"/>
          </p:cNvSpPr>
          <p:nvPr>
            <p:ph type="body" idx="1"/>
          </p:nvPr>
        </p:nvSpPr>
        <p:spPr/>
        <p:txBody>
          <a:bodyPr/>
          <a:lstStyle/>
          <a:p>
            <a:r>
              <a:rPr lang="en-US" b="1"/>
              <a:t>Presentation Notes</a:t>
            </a:r>
            <a:r>
              <a:rPr lang="en-US"/>
              <a:t>:</a:t>
            </a:r>
          </a:p>
          <a:p>
            <a:r>
              <a:rPr lang="en-US"/>
              <a:t>This, like many of the other arguments, is a rational argument. If God knows those who are going to be saved because of His sovereign election, why would He pay for the sins of anyone but the elect. Isn</a:t>
            </a:r>
            <a:r>
              <a:rPr lang="ja-JP" altLang="en-US">
                <a:latin typeface="Arial"/>
              </a:rPr>
              <a:t>’</a:t>
            </a:r>
            <a:r>
              <a:rPr lang="en-US"/>
              <a:t>t that what they are elect unto? So that they might have Christ pay for their sins?</a:t>
            </a:r>
          </a:p>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ADB22C09-0FD0-504E-B52A-8A6A2A819702}" type="slidenum">
              <a:rPr lang="en-US"/>
              <a:pPr/>
              <a:t>57</a:t>
            </a:fld>
            <a:endParaRPr lang="en-US"/>
          </a:p>
        </p:txBody>
      </p:sp>
      <p:sp>
        <p:nvSpPr>
          <p:cNvPr id="102605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26051" name="Rectangle 3"/>
          <p:cNvSpPr>
            <a:spLocks noGrp="1" noChangeArrowheads="1"/>
          </p:cNvSpPr>
          <p:nvPr>
            <p:ph type="body" idx="1"/>
          </p:nvPr>
        </p:nvSpPr>
        <p:spPr/>
        <p:txBody>
          <a:bodyPr/>
          <a:lstStyle/>
          <a:p>
            <a:pPr marL="228600" indent="-228600"/>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B360A512-82D0-3342-BCFA-F5569CF470A4}" type="slidenum">
              <a:rPr lang="en-US"/>
              <a:pPr/>
              <a:t>58</a:t>
            </a:fld>
            <a:endParaRPr lang="en-US"/>
          </a:p>
        </p:txBody>
      </p:sp>
      <p:sp>
        <p:nvSpPr>
          <p:cNvPr id="101990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19907" name="Rectangle 3"/>
          <p:cNvSpPr>
            <a:spLocks noGrp="1" noChangeArrowheads="1"/>
          </p:cNvSpPr>
          <p:nvPr>
            <p:ph type="body" idx="1"/>
          </p:nvPr>
        </p:nvSpPr>
        <p:spPr/>
        <p:txBody>
          <a:bodyPr/>
          <a:lstStyle/>
          <a:p>
            <a:pPr marL="228600" indent="-228600"/>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5CA757EB-973C-9249-A82E-433CF264D892}" type="slidenum">
              <a:rPr lang="en-US"/>
              <a:pPr/>
              <a:t>59</a:t>
            </a:fld>
            <a:endParaRPr lang="en-US"/>
          </a:p>
        </p:txBody>
      </p:sp>
      <p:sp>
        <p:nvSpPr>
          <p:cNvPr id="102195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21955" name="Rectangle 3"/>
          <p:cNvSpPr>
            <a:spLocks noGrp="1" noChangeArrowheads="1"/>
          </p:cNvSpPr>
          <p:nvPr>
            <p:ph type="body" idx="1"/>
          </p:nvPr>
        </p:nvSpPr>
        <p:spPr/>
        <p:txBody>
          <a:bodyPr/>
          <a:lstStyle/>
          <a:p>
            <a:pPr marL="228600" indent="-22860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12D979DB-9A9B-364B-9018-6274784A0C65}" type="slidenum">
              <a:rPr lang="en-US"/>
              <a:pPr/>
              <a:t>6</a:t>
            </a:fld>
            <a:endParaRPr lang="en-US"/>
          </a:p>
        </p:txBody>
      </p:sp>
      <p:sp>
        <p:nvSpPr>
          <p:cNvPr id="166297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62979" name="Rectangle 3"/>
          <p:cNvSpPr>
            <a:spLocks noGrp="1" noChangeArrowheads="1"/>
          </p:cNvSpPr>
          <p:nvPr>
            <p:ph type="body" idx="1"/>
          </p:nvPr>
        </p:nvSpPr>
        <p:spPr/>
        <p:txBody>
          <a:bodyPr/>
          <a:lstStyle/>
          <a:p>
            <a:r>
              <a:rPr lang="en-US" b="1"/>
              <a:t>Presentation Notes</a:t>
            </a:r>
            <a:r>
              <a:rPr lang="en-US"/>
              <a:t>:</a:t>
            </a:r>
          </a:p>
          <a:p>
            <a:r>
              <a:rPr lang="en-US"/>
              <a:t>Although redemption is not a passive verb in Scripture, but active—redeem, it is used here as a theological term.</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08C35CAF-9128-4746-BEC0-D44FCA727110}" type="slidenum">
              <a:rPr lang="en-US"/>
              <a:pPr/>
              <a:t>60</a:t>
            </a:fld>
            <a:endParaRPr lang="en-US"/>
          </a:p>
        </p:txBody>
      </p:sp>
      <p:sp>
        <p:nvSpPr>
          <p:cNvPr id="102400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24003" name="Rectangle 3"/>
          <p:cNvSpPr>
            <a:spLocks noGrp="1" noChangeArrowheads="1"/>
          </p:cNvSpPr>
          <p:nvPr>
            <p:ph type="body" idx="1"/>
          </p:nvPr>
        </p:nvSpPr>
        <p:spPr/>
        <p:txBody>
          <a:bodyPr/>
          <a:lstStyle/>
          <a:p>
            <a:r>
              <a:rPr lang="en-US" b="1"/>
              <a:t>Presentation Notes</a:t>
            </a:r>
            <a:r>
              <a:rPr lang="en-US"/>
              <a:t>:</a:t>
            </a:r>
          </a:p>
          <a:p>
            <a:r>
              <a:rPr lang="en-US"/>
              <a:t>There are no good </a:t>
            </a:r>
            <a:r>
              <a:rPr lang="en-US" i="1"/>
              <a:t>rational</a:t>
            </a:r>
            <a:r>
              <a:rPr lang="en-US"/>
              <a:t> arguments that support the Unlimited Atonement View, but the scriptural support is strong. If the Scripture does indeed teach that Christ paid the price for everyone, yet everyone is not saved, this must be believed like many other mysteries of Scripture.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02D0AAA2-9838-C842-B9D6-CBB2014BF771}" type="slidenum">
              <a:rPr lang="en-US"/>
              <a:pPr/>
              <a:t>61</a:t>
            </a:fld>
            <a:endParaRPr lang="en-US"/>
          </a:p>
        </p:txBody>
      </p:sp>
      <p:sp>
        <p:nvSpPr>
          <p:cNvPr id="102809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28099" name="Rectangle 3"/>
          <p:cNvSpPr>
            <a:spLocks noGrp="1" noChangeArrowheads="1"/>
          </p:cNvSpPr>
          <p:nvPr>
            <p:ph type="body" idx="1"/>
          </p:nvPr>
        </p:nvSpPr>
        <p:spPr/>
        <p:txBody>
          <a:bodyPr/>
          <a:lstStyle/>
          <a:p>
            <a:r>
              <a:rPr lang="en-US" b="1"/>
              <a:t>Presentation Notes</a:t>
            </a:r>
            <a:r>
              <a:rPr lang="en-US"/>
              <a:t>:</a:t>
            </a:r>
          </a:p>
          <a:p>
            <a:r>
              <a:rPr lang="en-US"/>
              <a:t>This Scripture seems to state clearly that Christ is the atoning sacrifice for the sins of everyone. Although possible, it is exegetically difficult to equate </a:t>
            </a:r>
            <a:r>
              <a:rPr lang="ja-JP" altLang="en-US">
                <a:latin typeface="Arial"/>
              </a:rPr>
              <a:t>“</a:t>
            </a:r>
            <a:r>
              <a:rPr lang="en-US"/>
              <a:t>the whole world</a:t>
            </a:r>
            <a:r>
              <a:rPr lang="ja-JP" altLang="en-US">
                <a:latin typeface="Arial"/>
              </a:rPr>
              <a:t>”</a:t>
            </a:r>
            <a:r>
              <a:rPr lang="en-US"/>
              <a:t> to </a:t>
            </a:r>
            <a:r>
              <a:rPr lang="ja-JP" altLang="en-US">
                <a:latin typeface="Arial"/>
              </a:rPr>
              <a:t>“</a:t>
            </a:r>
            <a:r>
              <a:rPr lang="en-US"/>
              <a:t>all types of men,</a:t>
            </a:r>
            <a:r>
              <a:rPr lang="ja-JP" altLang="en-US">
                <a:latin typeface="Arial"/>
              </a:rPr>
              <a:t>”</a:t>
            </a:r>
            <a:r>
              <a:rPr lang="en-US"/>
              <a:t> rather than </a:t>
            </a:r>
            <a:r>
              <a:rPr lang="ja-JP" altLang="en-US">
                <a:latin typeface="Arial"/>
              </a:rPr>
              <a:t>“</a:t>
            </a:r>
            <a:r>
              <a:rPr lang="en-US"/>
              <a:t>every individual</a:t>
            </a:r>
            <a:r>
              <a:rPr lang="ja-JP" altLang="en-US">
                <a:latin typeface="Arial"/>
              </a:rPr>
              <a:t>”</a:t>
            </a:r>
            <a:r>
              <a:rPr lang="en-US"/>
              <a:t> as many particular redemptionists attempt to do.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185DC123-3D78-CB44-A93F-8E5B84DD1D29}" type="slidenum">
              <a:rPr lang="en-US"/>
              <a:pPr/>
              <a:t>62</a:t>
            </a:fld>
            <a:endParaRPr lang="en-US"/>
          </a:p>
        </p:txBody>
      </p:sp>
      <p:sp>
        <p:nvSpPr>
          <p:cNvPr id="103014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30147" name="Rectangle 3"/>
          <p:cNvSpPr>
            <a:spLocks noGrp="1" noChangeArrowheads="1"/>
          </p:cNvSpPr>
          <p:nvPr>
            <p:ph type="body" idx="1"/>
          </p:nvPr>
        </p:nvSpPr>
        <p:spPr/>
        <p:txBody>
          <a:bodyPr/>
          <a:lstStyle/>
          <a:p>
            <a:r>
              <a:rPr lang="en-US" b="1"/>
              <a:t>Presentation Notes</a:t>
            </a:r>
            <a:r>
              <a:rPr lang="en-US"/>
              <a:t>:</a:t>
            </a:r>
          </a:p>
          <a:p>
            <a:r>
              <a:rPr lang="en-US"/>
              <a:t>It is not that Christ was reconciling the Church to Himself, but the entire world to Himself.</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85D5A90F-2669-B04F-9B0F-38904A47B48C}" type="slidenum">
              <a:rPr lang="en-US"/>
              <a:pPr/>
              <a:t>63</a:t>
            </a:fld>
            <a:endParaRPr lang="en-US"/>
          </a:p>
        </p:txBody>
      </p:sp>
      <p:sp>
        <p:nvSpPr>
          <p:cNvPr id="103219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32195" name="Rectangle 3"/>
          <p:cNvSpPr>
            <a:spLocks noGrp="1" noChangeArrowheads="1"/>
          </p:cNvSpPr>
          <p:nvPr>
            <p:ph type="body" idx="1"/>
          </p:nvPr>
        </p:nvSpPr>
        <p:spPr/>
        <p:txBody>
          <a:bodyPr/>
          <a:lstStyle/>
          <a:p>
            <a:pPr marL="228600" indent="-228600"/>
            <a:r>
              <a:rPr lang="en-US" b="1"/>
              <a:t>Presentation Notes</a:t>
            </a:r>
            <a:r>
              <a:rPr lang="en-US"/>
              <a:t>:</a:t>
            </a:r>
          </a:p>
          <a:p>
            <a:pPr marL="228600" indent="-228600"/>
            <a:r>
              <a:rPr lang="en-US"/>
              <a:t>Christ is said here to </a:t>
            </a:r>
            <a:r>
              <a:rPr lang="ja-JP" altLang="en-US">
                <a:latin typeface="Arial"/>
              </a:rPr>
              <a:t>“</a:t>
            </a:r>
            <a:r>
              <a:rPr lang="en-US"/>
              <a:t>take away</a:t>
            </a:r>
            <a:r>
              <a:rPr lang="ja-JP" altLang="en-US">
                <a:latin typeface="Arial"/>
              </a:rPr>
              <a:t>”</a:t>
            </a:r>
            <a:r>
              <a:rPr lang="en-US"/>
              <a:t> the sins of the world, not just the elect.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A7B6AC84-ABCF-7F42-9FF7-C466486A2A89}" type="slidenum">
              <a:rPr lang="en-US"/>
              <a:pPr/>
              <a:t>64</a:t>
            </a:fld>
            <a:endParaRPr lang="en-US"/>
          </a:p>
        </p:txBody>
      </p:sp>
      <p:sp>
        <p:nvSpPr>
          <p:cNvPr id="10342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34243" name="Rectangle 3"/>
          <p:cNvSpPr>
            <a:spLocks noGrp="1" noChangeArrowheads="1"/>
          </p:cNvSpPr>
          <p:nvPr>
            <p:ph type="body" idx="1"/>
          </p:nvPr>
        </p:nvSpPr>
        <p:spPr/>
        <p:txBody>
          <a:bodyPr/>
          <a:lstStyle/>
          <a:p>
            <a:r>
              <a:rPr lang="en-US" b="1"/>
              <a:t>Presentation Notes</a:t>
            </a:r>
            <a:r>
              <a:rPr lang="en-US"/>
              <a:t>:</a:t>
            </a:r>
          </a:p>
          <a:p>
            <a:r>
              <a:rPr lang="en-US"/>
              <a:t>Christ is the mediator who gave Himself as a ransom for all people, not just the elect.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51FB203F-2817-864F-AE00-6E38F9DF6E74}" type="slidenum">
              <a:rPr lang="en-US"/>
              <a:pPr/>
              <a:t>65</a:t>
            </a:fld>
            <a:endParaRPr lang="en-US"/>
          </a:p>
        </p:txBody>
      </p:sp>
      <p:sp>
        <p:nvSpPr>
          <p:cNvPr id="10362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36291" name="Rectangle 3"/>
          <p:cNvSpPr>
            <a:spLocks noGrp="1" noChangeArrowheads="1"/>
          </p:cNvSpPr>
          <p:nvPr>
            <p:ph type="body" idx="1"/>
          </p:nvPr>
        </p:nvSpPr>
        <p:spPr/>
        <p:txBody>
          <a:bodyPr/>
          <a:lstStyle/>
          <a:p>
            <a:pPr marL="228600" indent="-228600"/>
            <a:r>
              <a:rPr lang="en-US" b="1"/>
              <a:t>Presentation Notes</a:t>
            </a:r>
            <a:r>
              <a:rPr lang="en-US"/>
              <a:t>:</a:t>
            </a:r>
          </a:p>
          <a:p>
            <a:pPr marL="228600" indent="-228600"/>
            <a:r>
              <a:rPr lang="en-US"/>
              <a:t>God</a:t>
            </a:r>
            <a:r>
              <a:rPr lang="ja-JP" altLang="en-US">
                <a:latin typeface="Arial"/>
              </a:rPr>
              <a:t>’</a:t>
            </a:r>
            <a:r>
              <a:rPr lang="en-US"/>
              <a:t>s grace sent Christ to taste death every individual (Gk. </a:t>
            </a:r>
            <a:r>
              <a:rPr lang="en-US" i="1"/>
              <a:t>pantos</a:t>
            </a:r>
            <a:r>
              <a:rPr lang="en-US"/>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919376CE-1553-BC4F-9F54-29D52B164450}" type="slidenum">
              <a:rPr lang="en-US"/>
              <a:pPr/>
              <a:t>66</a:t>
            </a:fld>
            <a:endParaRPr lang="en-US"/>
          </a:p>
        </p:txBody>
      </p:sp>
      <p:sp>
        <p:nvSpPr>
          <p:cNvPr id="10383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38339" name="Rectangle 3"/>
          <p:cNvSpPr>
            <a:spLocks noGrp="1" noChangeArrowheads="1"/>
          </p:cNvSpPr>
          <p:nvPr>
            <p:ph type="body" idx="1"/>
          </p:nvPr>
        </p:nvSpPr>
        <p:spPr/>
        <p:txBody>
          <a:bodyPr/>
          <a:lstStyle/>
          <a:p>
            <a:r>
              <a:rPr lang="en-US" b="1"/>
              <a:t>Presentation Notes</a:t>
            </a:r>
            <a:r>
              <a:rPr lang="en-US"/>
              <a:t>:</a:t>
            </a:r>
          </a:p>
          <a:p>
            <a:r>
              <a:rPr lang="en-US"/>
              <a:t>It is obvious that those who are the false teachers are not believers and are going to destruction. But this text clearly states that Christ bought (Gk. </a:t>
            </a:r>
            <a:r>
              <a:rPr lang="en-US" i="1"/>
              <a:t>agorazoo</a:t>
            </a:r>
            <a:r>
              <a:rPr lang="en-US"/>
              <a:t>) them nonetheless. Compare with 1 Cor. 6:20, which speaks of believers who have been bought (</a:t>
            </a:r>
            <a:r>
              <a:rPr lang="en-US" i="1"/>
              <a:t>agorazoo</a:t>
            </a:r>
            <a:r>
              <a:rPr lang="en-US"/>
              <a:t>) by Christ.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BAC766EB-3DA6-BB4C-AF84-4569D403F864}" type="slidenum">
              <a:rPr lang="en-US"/>
              <a:pPr/>
              <a:t>67</a:t>
            </a:fld>
            <a:endParaRPr lang="en-US"/>
          </a:p>
        </p:txBody>
      </p:sp>
      <p:sp>
        <p:nvSpPr>
          <p:cNvPr id="104243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42435" name="Rectangle 3"/>
          <p:cNvSpPr>
            <a:spLocks noGrp="1" noChangeArrowheads="1"/>
          </p:cNvSpPr>
          <p:nvPr>
            <p:ph type="body" idx="1"/>
          </p:nvPr>
        </p:nvSpPr>
        <p:spPr/>
        <p:txBody>
          <a:bodyPr/>
          <a:lstStyle/>
          <a:p>
            <a:r>
              <a:rPr lang="en-US" b="1"/>
              <a:t>Presentation Notes</a:t>
            </a:r>
            <a:r>
              <a:rPr lang="en-US"/>
              <a:t>:</a:t>
            </a:r>
          </a:p>
          <a:p>
            <a:r>
              <a:rPr lang="en-US"/>
              <a:t>Obviously, the motivation for God to send His Son was his love for the </a:t>
            </a:r>
            <a:r>
              <a:rPr lang="ja-JP" altLang="en-US">
                <a:latin typeface="Arial"/>
              </a:rPr>
              <a:t>“</a:t>
            </a:r>
            <a:r>
              <a:rPr lang="en-US"/>
              <a:t>world,</a:t>
            </a:r>
            <a:r>
              <a:rPr lang="ja-JP" altLang="en-US">
                <a:latin typeface="Arial"/>
              </a:rPr>
              <a:t>”</a:t>
            </a:r>
            <a:r>
              <a:rPr lang="en-US"/>
              <a:t> not just the elect. One would have to do exegetical acrobatics to make this reference to </a:t>
            </a:r>
            <a:r>
              <a:rPr lang="ja-JP" altLang="en-US">
                <a:latin typeface="Arial"/>
              </a:rPr>
              <a:t>“</a:t>
            </a:r>
            <a:r>
              <a:rPr lang="en-US"/>
              <a:t>the world</a:t>
            </a:r>
            <a:r>
              <a:rPr lang="ja-JP" altLang="en-US">
                <a:latin typeface="Arial"/>
              </a:rPr>
              <a:t>”</a:t>
            </a:r>
            <a:r>
              <a:rPr lang="en-US"/>
              <a:t> refer only to the elect or to all people without distinction, rather than all people without exception.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F08BE28F-5DC3-1341-9B49-2EB1CE741C5E}" type="slidenum">
              <a:rPr lang="en-US"/>
              <a:pPr/>
              <a:t>68</a:t>
            </a:fld>
            <a:endParaRPr lang="en-US"/>
          </a:p>
        </p:txBody>
      </p:sp>
      <p:sp>
        <p:nvSpPr>
          <p:cNvPr id="104653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46531" name="Rectangle 3"/>
          <p:cNvSpPr>
            <a:spLocks noGrp="1" noChangeArrowheads="1"/>
          </p:cNvSpPr>
          <p:nvPr>
            <p:ph type="body" idx="1"/>
          </p:nvPr>
        </p:nvSpPr>
        <p:spPr/>
        <p:txBody>
          <a:bodyPr/>
          <a:lstStyle/>
          <a:p>
            <a:r>
              <a:rPr lang="en-US" sz="1100" b="1"/>
              <a:t>Presentation Notes</a:t>
            </a:r>
            <a:r>
              <a:rPr lang="en-US" sz="1100"/>
              <a:t>:</a:t>
            </a:r>
          </a:p>
          <a:p>
            <a:r>
              <a:rPr lang="en-US" sz="1100"/>
              <a:t>This argument could be thought of as a modified particular redemption theory. It would recognize the importance of the potential equative verb </a:t>
            </a:r>
            <a:r>
              <a:rPr lang="ja-JP" altLang="en-US" sz="1100">
                <a:latin typeface="Arial"/>
              </a:rPr>
              <a:t>“</a:t>
            </a:r>
            <a:r>
              <a:rPr lang="en-US" sz="1100"/>
              <a:t>is.</a:t>
            </a:r>
            <a:r>
              <a:rPr lang="ja-JP" altLang="en-US" sz="1100">
                <a:latin typeface="Arial"/>
              </a:rPr>
              <a:t>”</a:t>
            </a:r>
            <a:r>
              <a:rPr lang="en-US" sz="1100"/>
              <a:t> Christ can be the propitiation, redemption, and Savior of the whole world </a:t>
            </a:r>
            <a:r>
              <a:rPr lang="en-US" sz="1100" i="1"/>
              <a:t>potentially</a:t>
            </a:r>
            <a:r>
              <a:rPr lang="en-US" sz="1100"/>
              <a:t>, without being the </a:t>
            </a:r>
            <a:r>
              <a:rPr lang="en-US" sz="1100" i="1"/>
              <a:t>actual</a:t>
            </a:r>
            <a:r>
              <a:rPr lang="en-US" sz="1100"/>
              <a:t> Savior of the whole world. </a:t>
            </a:r>
          </a:p>
          <a:p>
            <a:endParaRPr lang="en-US" sz="1100"/>
          </a:p>
          <a:p>
            <a:r>
              <a:rPr lang="en-US" sz="1100" b="1"/>
              <a:t>Illustration</a:t>
            </a:r>
            <a:r>
              <a:rPr lang="en-US" sz="1100"/>
              <a:t>:</a:t>
            </a:r>
          </a:p>
          <a:p>
            <a:r>
              <a:rPr lang="en-US" sz="1100"/>
              <a:t>Johnnie is waiting with his football team for their bus to pick them up to take them to the game. The bus driver is everyone's ride. Someone asks Jonnie, </a:t>
            </a:r>
            <a:r>
              <a:rPr lang="ja-JP" altLang="en-US" sz="1100">
                <a:latin typeface="Arial"/>
              </a:rPr>
              <a:t>“</a:t>
            </a:r>
            <a:r>
              <a:rPr lang="en-US" sz="1100"/>
              <a:t>who is your ride</a:t>
            </a:r>
            <a:r>
              <a:rPr lang="ja-JP" altLang="en-US" sz="1100">
                <a:latin typeface="Arial"/>
              </a:rPr>
              <a:t>”</a:t>
            </a:r>
            <a:r>
              <a:rPr lang="en-US" sz="1100"/>
              <a:t> and Jonnie truthfully answers, </a:t>
            </a:r>
            <a:r>
              <a:rPr lang="ja-JP" altLang="en-US" sz="1100">
                <a:latin typeface="Arial"/>
              </a:rPr>
              <a:t>“</a:t>
            </a:r>
            <a:r>
              <a:rPr lang="en-US" sz="1100"/>
              <a:t>the bus driver.</a:t>
            </a:r>
            <a:r>
              <a:rPr lang="ja-JP" altLang="en-US" sz="1100">
                <a:latin typeface="Arial"/>
              </a:rPr>
              <a:t>”</a:t>
            </a:r>
            <a:r>
              <a:rPr lang="en-US" sz="1100"/>
              <a:t> Jonnie, however, does not ride on the bus, but plays hooky. The bus driver was his ride, but only potentially (i.e., if Jonnie had decided to go). There was enough seats on the bus as well. But the bus was not ever </a:t>
            </a:r>
            <a:r>
              <a:rPr lang="en-US" sz="1100" i="1"/>
              <a:t>actually</a:t>
            </a:r>
            <a:r>
              <a:rPr lang="en-US" sz="1100"/>
              <a:t> his ride. Someone may ask Jonnie after the bus has already left, </a:t>
            </a:r>
            <a:r>
              <a:rPr lang="ja-JP" altLang="en-US" sz="1100">
                <a:latin typeface="Arial"/>
              </a:rPr>
              <a:t>“</a:t>
            </a:r>
            <a:r>
              <a:rPr lang="en-US" sz="1100"/>
              <a:t>where is your ride</a:t>
            </a:r>
            <a:r>
              <a:rPr lang="ja-JP" altLang="en-US" sz="1100">
                <a:latin typeface="Arial"/>
              </a:rPr>
              <a:t>”</a:t>
            </a:r>
            <a:r>
              <a:rPr lang="en-US" sz="1100"/>
              <a:t> (still an equative verb usage), and Jonnie says truthfully, </a:t>
            </a:r>
            <a:r>
              <a:rPr lang="ja-JP" altLang="en-US" sz="1100">
                <a:latin typeface="Arial"/>
              </a:rPr>
              <a:t>“</a:t>
            </a:r>
            <a:r>
              <a:rPr lang="en-US" sz="1100"/>
              <a:t>he is already gone.</a:t>
            </a:r>
            <a:r>
              <a:rPr lang="ja-JP" altLang="en-US" sz="1100">
                <a:latin typeface="Arial"/>
              </a:rPr>
              <a:t>”</a:t>
            </a:r>
            <a:r>
              <a:rPr lang="en-US" sz="1100"/>
              <a:t> Christ is everybody's ride (propitiation, redemption, Savior)—potentially. There is enough room for all people. But Christ is </a:t>
            </a:r>
            <a:r>
              <a:rPr lang="en-US" sz="1100" i="1"/>
              <a:t>actually</a:t>
            </a:r>
            <a:r>
              <a:rPr lang="en-US" sz="1100"/>
              <a:t> only the ride for the elect, since only the elect will choose to ride. Christ did not pay for their sins (give them a ride), but He did die for all people (come to pick them up with enough room for all).</a:t>
            </a:r>
          </a:p>
          <a:p>
            <a:endParaRPr lang="en-US" sz="1100"/>
          </a:p>
          <a:p>
            <a:r>
              <a:rPr lang="en-US" sz="1100"/>
              <a:t>It must, however, be noted that the solution this illustration gives is difficult to apply to the passage in 2 Peter 2:2, since it would seem to imply that Christ </a:t>
            </a:r>
            <a:r>
              <a:rPr lang="ja-JP" altLang="en-US" sz="1100">
                <a:latin typeface="Arial"/>
              </a:rPr>
              <a:t>“</a:t>
            </a:r>
            <a:r>
              <a:rPr lang="en-US" sz="1100"/>
              <a:t>gave the ride</a:t>
            </a:r>
            <a:r>
              <a:rPr lang="ja-JP" altLang="en-US" sz="1100">
                <a:latin typeface="Arial"/>
              </a:rPr>
              <a:t>”</a:t>
            </a:r>
            <a:r>
              <a:rPr lang="en-US" sz="1100"/>
              <a:t> (bought) to the false teachers who deny Him.</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D7AB9712-C8FB-7840-82B7-26E8991702D7}" type="slidenum">
              <a:rPr lang="en-US"/>
              <a:pPr/>
              <a:t>69</a:t>
            </a:fld>
            <a:endParaRPr lang="en-US"/>
          </a:p>
        </p:txBody>
      </p:sp>
      <p:sp>
        <p:nvSpPr>
          <p:cNvPr id="104857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48579" name="Rectangle 3"/>
          <p:cNvSpPr>
            <a:spLocks noGrp="1" noChangeArrowheads="1"/>
          </p:cNvSpPr>
          <p:nvPr>
            <p:ph type="body" idx="1"/>
          </p:nvPr>
        </p:nvSpPr>
        <p:spPr/>
        <p:txBody>
          <a:bodyPr/>
          <a:lstStyle/>
          <a:p>
            <a:pPr marL="228600" indent="-22860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1D2E65F3-9A58-D440-9056-9F433F6F14F1}" type="slidenum">
              <a:rPr lang="en-US"/>
              <a:pPr/>
              <a:t>7</a:t>
            </a:fld>
            <a:endParaRPr lang="en-US"/>
          </a:p>
        </p:txBody>
      </p:sp>
      <p:sp>
        <p:nvSpPr>
          <p:cNvPr id="9871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98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9CB08F08-FCED-CA4C-AABF-C5FFF477DE40}" type="slidenum">
              <a:rPr lang="en-US"/>
              <a:pPr/>
              <a:t>70</a:t>
            </a:fld>
            <a:endParaRPr lang="en-US"/>
          </a:p>
        </p:txBody>
      </p:sp>
      <p:sp>
        <p:nvSpPr>
          <p:cNvPr id="104448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044483" name="Rectangle 3"/>
          <p:cNvSpPr>
            <a:spLocks noGrp="1" noChangeArrowheads="1"/>
          </p:cNvSpPr>
          <p:nvPr>
            <p:ph type="body" idx="1"/>
          </p:nvPr>
        </p:nvSpPr>
        <p:spPr/>
        <p:txBody>
          <a:bodyPr/>
          <a:lstStyle/>
          <a:p>
            <a:r>
              <a:rPr lang="en-US" b="1"/>
              <a:t>Presentation Notes</a:t>
            </a:r>
            <a:r>
              <a:rPr lang="en-US"/>
              <a:t>:</a:t>
            </a:r>
          </a:p>
          <a:p>
            <a:r>
              <a:rPr lang="en-US"/>
              <a:t>This statement, in a slightly modified form, goes back to Augustine. It can be subscribed to by both Limited and Unlimited Atonement advocates.</a:t>
            </a:r>
          </a:p>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D35678B8-33E2-B842-AF74-919016A430BD}" type="slidenum">
              <a:rPr lang="en-US"/>
              <a:pPr/>
              <a:t>71</a:t>
            </a:fld>
            <a:endParaRPr lang="en-US"/>
          </a:p>
        </p:txBody>
      </p:sp>
      <p:sp>
        <p:nvSpPr>
          <p:cNvPr id="1649666" name="Rectangle 2"/>
          <p:cNvSpPr>
            <a:spLocks noRot="1" noChangeArrowheads="1" noTextEdit="1"/>
          </p:cNvSpPr>
          <p:nvPr>
            <p:ph type="sldImg"/>
          </p:nvPr>
        </p:nvSpPr>
        <p:spPr>
          <a:xfrm>
            <a:off x="1257300" y="719138"/>
            <a:ext cx="4800600" cy="3600450"/>
          </a:xfrm>
          <a:ln/>
          <a:extLst>
            <a:ext uri="{FAA26D3D-D897-4be2-8F04-BA451C77F1D7}">
              <ma14:placeholderFlag xmlns:ma14="http://schemas.microsoft.com/office/mac/drawingml/2011/main" val="1"/>
            </a:ext>
          </a:extLst>
        </p:spPr>
      </p:sp>
      <p:sp>
        <p:nvSpPr>
          <p:cNvPr id="1649667" name="Rectangle 3"/>
          <p:cNvSpPr>
            <a:spLocks noGrp="1" noChangeArrowheads="1"/>
          </p:cNvSpPr>
          <p:nvPr>
            <p:ph type="body" idx="1"/>
          </p:nvPr>
        </p:nvSpPr>
        <p:spPr>
          <a:xfrm>
            <a:off x="731838" y="4560888"/>
            <a:ext cx="5851525" cy="4321175"/>
          </a:xfrm>
        </p:spPr>
        <p:txBody>
          <a:bodyPr/>
          <a:lstStyle/>
          <a:p>
            <a:r>
              <a:rPr lang="en-US" b="1"/>
              <a:t>Activity: Group discussion</a:t>
            </a:r>
          </a:p>
          <a:p>
            <a:r>
              <a:rPr lang="en-US"/>
              <a:t>Have your students separate into groups of 5-10 people to discuss the questions found in the student notes. Make sure that each group has a leader that is familiar with the material and </a:t>
            </a:r>
            <a:r>
              <a:rPr lang="en-US" i="1"/>
              <a:t>able to keep the discussion on track</a:t>
            </a:r>
            <a:r>
              <a:rPr lang="en-US"/>
              <a:t>. The discussion groups should last no longer than forty-five minutes.</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12F0E774-813D-454E-A8D2-06FBEFF262B4}" type="slidenum">
              <a:rPr lang="en-US"/>
              <a:pPr/>
              <a:t>8</a:t>
            </a:fld>
            <a:endParaRPr lang="en-US"/>
          </a:p>
        </p:txBody>
      </p:sp>
      <p:sp>
        <p:nvSpPr>
          <p:cNvPr id="162099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20995" name="Rectangle 3"/>
          <p:cNvSpPr>
            <a:spLocks noGrp="1" noChangeArrowheads="1"/>
          </p:cNvSpPr>
          <p:nvPr>
            <p:ph type="body" idx="1"/>
          </p:nvPr>
        </p:nvSpPr>
        <p:spPr/>
        <p:txBody>
          <a:bodyPr/>
          <a:lstStyle/>
          <a:p>
            <a:r>
              <a:rPr lang="en-US" b="1"/>
              <a:t>Presentation Notes</a:t>
            </a:r>
            <a:r>
              <a:rPr lang="en-US"/>
              <a:t>:</a:t>
            </a:r>
          </a:p>
          <a:p>
            <a:r>
              <a:rPr lang="en-US"/>
              <a:t>This illustrates the differences between the Vicarious Substitution Theory and the Ransom to Satan Theory.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08CECA0A-2412-2D42-80B7-FA3C6E063DF7}" type="slidenum">
              <a:rPr lang="en-US"/>
              <a:pPr/>
              <a:t>9</a:t>
            </a:fld>
            <a:endParaRPr lang="en-US"/>
          </a:p>
        </p:txBody>
      </p:sp>
      <p:sp>
        <p:nvSpPr>
          <p:cNvPr id="91955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919555" name="Rectangle 3"/>
          <p:cNvSpPr>
            <a:spLocks noGrp="1" noChangeArrowheads="1"/>
          </p:cNvSpPr>
          <p:nvPr>
            <p:ph type="body" idx="1"/>
          </p:nvPr>
        </p:nvSpPr>
        <p:spPr/>
        <p:txBody>
          <a:bodyPr/>
          <a:lstStyle/>
          <a:p>
            <a:r>
              <a:rPr lang="en-US" b="1"/>
              <a:t>Presentation Notes</a:t>
            </a:r>
            <a:r>
              <a:rPr lang="en-US"/>
              <a:t>:</a:t>
            </a:r>
            <a:br>
              <a:rPr lang="en-US"/>
            </a:br>
            <a:r>
              <a:rPr lang="en-US"/>
              <a:t>This is a presentation of the Gospel that vividly illustrates vicarious substitution in a way that is both meaningful and understandable.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aphicFrame>
        <p:nvGraphicFramePr>
          <p:cNvPr id="1669122" name="Object 2"/>
          <p:cNvGraphicFramePr>
            <a:graphicFrameLocks noChangeAspect="1"/>
          </p:cNvGraphicFramePr>
          <p:nvPr userDrawn="1"/>
        </p:nvGraphicFramePr>
        <p:xfrm>
          <a:off x="0" y="0"/>
          <a:ext cx="2916238" cy="6858000"/>
        </p:xfrm>
        <a:graphic>
          <a:graphicData uri="http://schemas.openxmlformats.org/presentationml/2006/ole">
            <mc:AlternateContent xmlns:mc="http://schemas.openxmlformats.org/markup-compatibility/2006">
              <mc:Choice xmlns:v="urn:schemas-microsoft-com:vml" Requires="v">
                <p:oleObj spid="_x0000_s1669131" name="Image" r:id="rId3" imgW="3786798" imgH="8907872" progId="Photoshop.Image.5">
                  <p:embed/>
                </p:oleObj>
              </mc:Choice>
              <mc:Fallback>
                <p:oleObj name="Image" r:id="rId3" imgW="3786798" imgH="8907872" progId="Photoshop.Image.5">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16238" cy="6858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69123" name="Rectangle 3"/>
          <p:cNvSpPr>
            <a:spLocks noGrp="1" noChangeArrowheads="1"/>
          </p:cNvSpPr>
          <p:nvPr>
            <p:ph type="ctrTitle"/>
          </p:nvPr>
        </p:nvSpPr>
        <p:spPr>
          <a:xfrm>
            <a:off x="1371600" y="990600"/>
            <a:ext cx="6858000" cy="1470025"/>
          </a:xfrm>
        </p:spPr>
        <p:txBody>
          <a:bodyPr/>
          <a:lstStyle>
            <a:lvl1pPr algn="l">
              <a:defRPr/>
            </a:lvl1pPr>
          </a:lstStyle>
          <a:p>
            <a:pPr lvl="0"/>
            <a:r>
              <a:rPr lang="en-US" noProof="0" smtClean="0"/>
              <a:t>Click to edit Master title style</a:t>
            </a:r>
          </a:p>
        </p:txBody>
      </p:sp>
      <p:sp>
        <p:nvSpPr>
          <p:cNvPr id="1669124" name="Rectangle 4"/>
          <p:cNvSpPr>
            <a:spLocks noGrp="1" noChangeArrowheads="1"/>
          </p:cNvSpPr>
          <p:nvPr>
            <p:ph type="subTitle" idx="1"/>
          </p:nvPr>
        </p:nvSpPr>
        <p:spPr>
          <a:xfrm>
            <a:off x="2438400" y="3048000"/>
            <a:ext cx="5943600" cy="1752600"/>
          </a:xfrm>
        </p:spPr>
        <p:txBody>
          <a:bodyPr/>
          <a:lstStyle>
            <a:lvl1pPr marL="0" indent="0" algn="ctr">
              <a:buFontTx/>
              <a:buNone/>
              <a:defRPr b="1">
                <a:latin typeface="Bradley Hand ITC" charset="0"/>
              </a:defRPr>
            </a:lvl1pPr>
          </a:lstStyle>
          <a:p>
            <a:pPr lvl="0"/>
            <a:r>
              <a:rPr lang="en-US" noProof="0" smtClean="0"/>
              <a:t>Click to edit Master subtitle style</a:t>
            </a:r>
          </a:p>
        </p:txBody>
      </p:sp>
      <p:sp>
        <p:nvSpPr>
          <p:cNvPr id="1669125" name="Rectangle 5"/>
          <p:cNvSpPr>
            <a:spLocks noChangeArrowheads="1"/>
          </p:cNvSpPr>
          <p:nvPr userDrawn="1"/>
        </p:nvSpPr>
        <p:spPr bwMode="auto">
          <a:xfrm>
            <a:off x="2667000" y="6629400"/>
            <a:ext cx="312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0"/>
              </a:spcBef>
              <a:buFontTx/>
              <a:buNone/>
            </a:pPr>
            <a:r>
              <a:rPr lang="en-US" sz="900">
                <a:latin typeface="Arial" charset="0"/>
              </a:rPr>
              <a:t>Copyright © 2003-2006 Reclaiming the Mind Ministries.</a:t>
            </a:r>
          </a:p>
        </p:txBody>
      </p:sp>
      <p:pic>
        <p:nvPicPr>
          <p:cNvPr id="1669126"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39075" y="6172200"/>
            <a:ext cx="1076325" cy="581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602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746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1600200"/>
            <a:ext cx="6934200" cy="4525963"/>
          </a:xfrm>
        </p:spPr>
        <p:txBody>
          <a:bodyPr/>
          <a:lstStyle/>
          <a:p>
            <a:endParaRPr lang="en-US"/>
          </a:p>
        </p:txBody>
      </p:sp>
    </p:spTree>
    <p:extLst>
      <p:ext uri="{BB962C8B-B14F-4D97-AF65-F5344CB8AC3E}">
        <p14:creationId xmlns:p14="http://schemas.microsoft.com/office/powerpoint/2010/main" val="4211115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24000" y="1600200"/>
            <a:ext cx="33909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67300" y="1600200"/>
            <a:ext cx="33909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524000" y="3938588"/>
            <a:ext cx="33909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67300" y="3938588"/>
            <a:ext cx="33909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927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082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362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2773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600200"/>
            <a:ext cx="3390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3390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08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036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44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11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235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44235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vmlDrawing" Target="../drawings/vmlDrawing1.vml"/><Relationship Id="rId17" Type="http://schemas.openxmlformats.org/officeDocument/2006/relationships/oleObject" Target="../embeddings/oleObject1.bin"/><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68098" name="Object 2"/>
          <p:cNvGraphicFramePr>
            <a:graphicFrameLocks noChangeAspect="1"/>
          </p:cNvGraphicFramePr>
          <p:nvPr userDrawn="1"/>
        </p:nvGraphicFramePr>
        <p:xfrm>
          <a:off x="0" y="2743200"/>
          <a:ext cx="1749425" cy="4114800"/>
        </p:xfrm>
        <a:graphic>
          <a:graphicData uri="http://schemas.openxmlformats.org/presentationml/2006/ole">
            <mc:AlternateContent xmlns:mc="http://schemas.openxmlformats.org/markup-compatibility/2006">
              <mc:Choice xmlns:v="urn:schemas-microsoft-com:vml" Requires="v">
                <p:oleObj spid="_x0000_s1668107" name="Image" r:id="rId17" imgW="3786798" imgH="8907872" progId="Photoshop.Image.5">
                  <p:embed/>
                </p:oleObj>
              </mc:Choice>
              <mc:Fallback>
                <p:oleObj name="Image" r:id="rId17" imgW="3786798" imgH="8907872" progId="Photoshop.Image.5">
                  <p:embed/>
                  <p:pic>
                    <p:nvPicPr>
                      <p:cNvPr id="0"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2743200"/>
                        <a:ext cx="1749425" cy="41148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68099"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68100" name="Rectangle 4"/>
          <p:cNvSpPr>
            <a:spLocks noGrp="1" noChangeArrowheads="1"/>
          </p:cNvSpPr>
          <p:nvPr>
            <p:ph type="body" idx="1"/>
          </p:nvPr>
        </p:nvSpPr>
        <p:spPr bwMode="auto">
          <a:xfrm>
            <a:off x="1524000" y="1600200"/>
            <a:ext cx="6934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68101" name="Rectangle 5"/>
          <p:cNvSpPr>
            <a:spLocks noChangeArrowheads="1"/>
          </p:cNvSpPr>
          <p:nvPr userDrawn="1"/>
        </p:nvSpPr>
        <p:spPr bwMode="auto">
          <a:xfrm>
            <a:off x="1676400" y="6629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0"/>
              </a:spcBef>
              <a:buFontTx/>
              <a:buNone/>
            </a:pPr>
            <a:r>
              <a:rPr lang="en-US" sz="900">
                <a:latin typeface="Arial" charset="0"/>
              </a:rPr>
              <a:t>Copyright © 2003-2006 Reclaiming the Mind Ministries.</a:t>
            </a:r>
          </a:p>
        </p:txBody>
      </p:sp>
      <p:pic>
        <p:nvPicPr>
          <p:cNvPr id="1668102" name="Picture 6"/>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39075" y="6172200"/>
            <a:ext cx="1076325" cy="5810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68100">
                                            <p:txEl>
                                              <p:pRg st="0" end="0"/>
                                            </p:txEl>
                                          </p:spTgt>
                                        </p:tgtEl>
                                        <p:attrNameLst>
                                          <p:attrName>style.visibility</p:attrName>
                                        </p:attrNameLst>
                                      </p:cBhvr>
                                      <p:to>
                                        <p:strVal val="visible"/>
                                      </p:to>
                                    </p:set>
                                    <p:animEffect transition="in" filter="blinds(horizontal)">
                                      <p:cBhvr>
                                        <p:cTn id="7" dur="500"/>
                                        <p:tgtEl>
                                          <p:spTgt spid="1668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68100">
                                            <p:txEl>
                                              <p:pRg st="1" end="1"/>
                                            </p:txEl>
                                          </p:spTgt>
                                        </p:tgtEl>
                                        <p:attrNameLst>
                                          <p:attrName>style.visibility</p:attrName>
                                        </p:attrNameLst>
                                      </p:cBhvr>
                                      <p:to>
                                        <p:strVal val="visible"/>
                                      </p:to>
                                    </p:set>
                                    <p:animEffect transition="in" filter="blinds(horizontal)">
                                      <p:cBhvr>
                                        <p:cTn id="12" dur="500"/>
                                        <p:tgtEl>
                                          <p:spTgt spid="1668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68100">
                                            <p:txEl>
                                              <p:pRg st="2" end="2"/>
                                            </p:txEl>
                                          </p:spTgt>
                                        </p:tgtEl>
                                        <p:attrNameLst>
                                          <p:attrName>style.visibility</p:attrName>
                                        </p:attrNameLst>
                                      </p:cBhvr>
                                      <p:to>
                                        <p:strVal val="visible"/>
                                      </p:to>
                                    </p:set>
                                    <p:animEffect transition="in" filter="blinds(horizontal)">
                                      <p:cBhvr>
                                        <p:cTn id="17" dur="500"/>
                                        <p:tgtEl>
                                          <p:spTgt spid="16681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68100">
                                            <p:txEl>
                                              <p:pRg st="3" end="3"/>
                                            </p:txEl>
                                          </p:spTgt>
                                        </p:tgtEl>
                                        <p:attrNameLst>
                                          <p:attrName>style.visibility</p:attrName>
                                        </p:attrNameLst>
                                      </p:cBhvr>
                                      <p:to>
                                        <p:strVal val="visible"/>
                                      </p:to>
                                    </p:set>
                                    <p:animEffect transition="in" filter="blinds(horizontal)">
                                      <p:cBhvr>
                                        <p:cTn id="22" dur="500"/>
                                        <p:tgtEl>
                                          <p:spTgt spid="166810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68100">
                                            <p:txEl>
                                              <p:pRg st="4" end="4"/>
                                            </p:txEl>
                                          </p:spTgt>
                                        </p:tgtEl>
                                        <p:attrNameLst>
                                          <p:attrName>style.visibility</p:attrName>
                                        </p:attrNameLst>
                                      </p:cBhvr>
                                      <p:to>
                                        <p:strVal val="visible"/>
                                      </p:to>
                                    </p:set>
                                    <p:animEffect transition="in" filter="blinds(horizontal)">
                                      <p:cBhvr>
                                        <p:cTn id="27" dur="500"/>
                                        <p:tgtEl>
                                          <p:spTgt spid="1668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8100" grpId="0" build="p" bldLvl="5">
        <p:tmplLst>
          <p:tmpl lvl="1">
            <p:tnLst>
              <p:par>
                <p:cTn xmlns:p14="http://schemas.microsoft.com/office/powerpoint/2010/mai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 lvl="2">
            <p:tnLst>
              <p:par>
                <p:cTn xmlns:p14="http://schemas.microsoft.com/office/powerpoint/2010/mai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 lvl="3">
            <p:tnLst>
              <p:par>
                <p:cTn xmlns:p14="http://schemas.microsoft.com/office/powerpoint/2010/mai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 lvl="4">
            <p:tnLst>
              <p:par>
                <p:cTn xmlns:p14="http://schemas.microsoft.com/office/powerpoint/2010/mai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 lvl="5">
            <p:tnLst>
              <p:par>
                <p:cTn xmlns:p14="http://schemas.microsoft.com/office/powerpoint/2010/mai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Lst>
      </p:bldP>
    </p:bldLst>
  </p:timing>
  <p:txStyles>
    <p:titleStyle>
      <a:lvl1pPr algn="ctr" rtl="0" fontAlgn="base">
        <a:spcBef>
          <a:spcPct val="0"/>
        </a:spcBef>
        <a:spcAft>
          <a:spcPct val="0"/>
        </a:spcAft>
        <a:defRPr sz="4000">
          <a:solidFill>
            <a:srgbClr val="990000"/>
          </a:solidFill>
          <a:effectLst>
            <a:outerShdw blurRad="38100" dist="38100" dir="2700000" algn="tl">
              <a:srgbClr val="DDDDDD"/>
            </a:outerShdw>
          </a:effectLst>
          <a:latin typeface="+mj-lt"/>
          <a:ea typeface="+mj-ea"/>
          <a:cs typeface="+mj-cs"/>
        </a:defRPr>
      </a:lvl1pPr>
      <a:lvl2pPr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2pPr>
      <a:lvl3pPr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3pPr>
      <a:lvl4pPr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4pPr>
      <a:lvl5pPr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5pPr>
      <a:lvl6pPr marL="457200"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6pPr>
      <a:lvl7pPr marL="914400"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7pPr>
      <a:lvl8pPr marL="1371600"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8pPr>
      <a:lvl9pPr marL="1828800"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9pPr>
    </p:titleStyle>
    <p:bodyStyle>
      <a:lvl1pPr marL="342900" indent="-342900" algn="l" rtl="0" fontAlgn="base">
        <a:spcBef>
          <a:spcPct val="20000"/>
        </a:spcBef>
        <a:spcAft>
          <a:spcPct val="0"/>
        </a:spcAft>
        <a:buClr>
          <a:srgbClr val="990000"/>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990000"/>
        </a:buClr>
        <a:buChar char="–"/>
        <a:defRPr sz="2800">
          <a:solidFill>
            <a:schemeClr val="tx1"/>
          </a:solidFill>
          <a:latin typeface="+mn-lt"/>
          <a:ea typeface="+mn-ea"/>
        </a:defRPr>
      </a:lvl2pPr>
      <a:lvl3pPr marL="1143000" indent="-228600" algn="l" rtl="0" fontAlgn="base">
        <a:spcBef>
          <a:spcPct val="20000"/>
        </a:spcBef>
        <a:spcAft>
          <a:spcPct val="0"/>
        </a:spcAft>
        <a:buClr>
          <a:srgbClr val="990000"/>
        </a:buClr>
        <a:buChar char="•"/>
        <a:defRPr sz="2400">
          <a:solidFill>
            <a:schemeClr val="tx1"/>
          </a:solidFill>
          <a:latin typeface="+mn-lt"/>
          <a:ea typeface="+mn-ea"/>
        </a:defRPr>
      </a:lvl3pPr>
      <a:lvl4pPr marL="1600200" indent="-228600" algn="l" rtl="0" fontAlgn="base">
        <a:spcBef>
          <a:spcPct val="20000"/>
        </a:spcBef>
        <a:spcAft>
          <a:spcPct val="0"/>
        </a:spcAft>
        <a:buClr>
          <a:srgbClr val="990000"/>
        </a:buClr>
        <a:buChar char="–"/>
        <a:defRPr sz="2000">
          <a:solidFill>
            <a:schemeClr val="tx1"/>
          </a:solidFill>
          <a:latin typeface="+mn-lt"/>
          <a:ea typeface="+mn-ea"/>
        </a:defRPr>
      </a:lvl4pPr>
      <a:lvl5pPr marL="2057400" indent="-228600" algn="l" rtl="0" fontAlgn="base">
        <a:spcBef>
          <a:spcPct val="20000"/>
        </a:spcBef>
        <a:spcAft>
          <a:spcPct val="0"/>
        </a:spcAft>
        <a:buClr>
          <a:srgbClr val="990000"/>
        </a:buClr>
        <a:buChar char="»"/>
        <a:defRPr sz="2000">
          <a:solidFill>
            <a:schemeClr val="tx1"/>
          </a:solidFill>
          <a:latin typeface="+mn-lt"/>
          <a:ea typeface="+mn-ea"/>
        </a:defRPr>
      </a:lvl5pPr>
      <a:lvl6pPr marL="2514600" indent="-228600" algn="l" rtl="0" fontAlgn="base">
        <a:spcBef>
          <a:spcPct val="20000"/>
        </a:spcBef>
        <a:spcAft>
          <a:spcPct val="0"/>
        </a:spcAft>
        <a:buClr>
          <a:srgbClr val="990000"/>
        </a:buClr>
        <a:buChar char="»"/>
        <a:defRPr sz="2000">
          <a:solidFill>
            <a:schemeClr val="tx1"/>
          </a:solidFill>
          <a:latin typeface="+mn-lt"/>
          <a:ea typeface="+mn-ea"/>
        </a:defRPr>
      </a:lvl6pPr>
      <a:lvl7pPr marL="2971800" indent="-228600" algn="l" rtl="0" fontAlgn="base">
        <a:spcBef>
          <a:spcPct val="20000"/>
        </a:spcBef>
        <a:spcAft>
          <a:spcPct val="0"/>
        </a:spcAft>
        <a:buClr>
          <a:srgbClr val="990000"/>
        </a:buClr>
        <a:buChar char="»"/>
        <a:defRPr sz="2000">
          <a:solidFill>
            <a:schemeClr val="tx1"/>
          </a:solidFill>
          <a:latin typeface="+mn-lt"/>
          <a:ea typeface="+mn-ea"/>
        </a:defRPr>
      </a:lvl7pPr>
      <a:lvl8pPr marL="3429000" indent="-228600" algn="l" rtl="0" fontAlgn="base">
        <a:spcBef>
          <a:spcPct val="20000"/>
        </a:spcBef>
        <a:spcAft>
          <a:spcPct val="0"/>
        </a:spcAft>
        <a:buClr>
          <a:srgbClr val="990000"/>
        </a:buClr>
        <a:buChar char="»"/>
        <a:defRPr sz="2000">
          <a:solidFill>
            <a:schemeClr val="tx1"/>
          </a:solidFill>
          <a:latin typeface="+mn-lt"/>
          <a:ea typeface="+mn-ea"/>
        </a:defRPr>
      </a:lvl8pPr>
      <a:lvl9pPr marL="3886200" indent="-228600" algn="l" rtl="0" fontAlgn="base">
        <a:spcBef>
          <a:spcPct val="20000"/>
        </a:spcBef>
        <a:spcAft>
          <a:spcPct val="0"/>
        </a:spcAft>
        <a:buClr>
          <a:srgbClr val="990000"/>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3.wm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6" name="Rectangle 4"/>
          <p:cNvSpPr>
            <a:spLocks noGrp="1" noChangeArrowheads="1"/>
          </p:cNvSpPr>
          <p:nvPr>
            <p:ph type="ctrTitle"/>
          </p:nvPr>
        </p:nvSpPr>
        <p:spPr/>
        <p:txBody>
          <a:bodyPr/>
          <a:lstStyle/>
          <a:p>
            <a:r>
              <a:rPr lang="en-US"/>
              <a:t>Atonement: Substitution Theory</a:t>
            </a:r>
          </a:p>
        </p:txBody>
      </p:sp>
      <p:sp>
        <p:nvSpPr>
          <p:cNvPr id="1636357" name="Rectangle 5"/>
          <p:cNvSpPr>
            <a:spLocks noGrp="1" noChangeArrowheads="1"/>
          </p:cNvSpPr>
          <p:nvPr>
            <p:ph type="subTitle" idx="1"/>
          </p:nvPr>
        </p:nvSpPr>
        <p:spPr/>
        <p:txBody>
          <a:bodyPr/>
          <a:lstStyle/>
          <a:p>
            <a:r>
              <a:rPr lang="en-US"/>
              <a:t>Session 5</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0578"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20579" name="Rectangle 3"/>
          <p:cNvSpPr>
            <a:spLocks noGrp="1" noChangeArrowheads="1"/>
          </p:cNvSpPr>
          <p:nvPr>
            <p:ph type="title"/>
          </p:nvPr>
        </p:nvSpPr>
        <p:spPr>
          <a:xfrm>
            <a:off x="0" y="274638"/>
            <a:ext cx="9144000" cy="1143000"/>
          </a:xfrm>
        </p:spPr>
        <p:txBody>
          <a:bodyPr/>
          <a:lstStyle/>
          <a:p>
            <a:r>
              <a:rPr lang="en-US"/>
              <a:t>The Problem</a:t>
            </a:r>
          </a:p>
        </p:txBody>
      </p:sp>
      <p:sp>
        <p:nvSpPr>
          <p:cNvPr id="920580" name="Rectangle 4"/>
          <p:cNvSpPr>
            <a:spLocks noGrp="1" noChangeArrowheads="1"/>
          </p:cNvSpPr>
          <p:nvPr>
            <p:ph type="body" idx="1"/>
          </p:nvPr>
        </p:nvSpPr>
        <p:spPr>
          <a:xfrm>
            <a:off x="304800" y="2438400"/>
            <a:ext cx="4648200" cy="1676400"/>
          </a:xfrm>
        </p:spPr>
        <p:txBody>
          <a:bodyPr/>
          <a:lstStyle/>
          <a:p>
            <a:pPr>
              <a:buFontTx/>
              <a:buNone/>
            </a:pPr>
            <a:r>
              <a:rPr lang="en-US" sz="2800" b="1">
                <a:solidFill>
                  <a:srgbClr val="990000"/>
                </a:solidFill>
                <a:effectLst>
                  <a:outerShdw blurRad="38100" dist="38100" dir="2700000" algn="tl">
                    <a:srgbClr val="DDDDDD"/>
                  </a:outerShdw>
                </a:effectLst>
              </a:rPr>
              <a:t>	The Bible says that all people are guilty of offending a righteous God.</a:t>
            </a:r>
          </a:p>
        </p:txBody>
      </p:sp>
      <p:sp>
        <p:nvSpPr>
          <p:cNvPr id="920581" name="Rectangle 5"/>
          <p:cNvSpPr>
            <a:spLocks noChangeArrowheads="1"/>
          </p:cNvSpPr>
          <p:nvPr/>
        </p:nvSpPr>
        <p:spPr bwMode="auto">
          <a:xfrm>
            <a:off x="5114925" y="3867150"/>
            <a:ext cx="1441450" cy="11113"/>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0582" name="Rectangle 6"/>
          <p:cNvSpPr>
            <a:spLocks noChangeArrowheads="1"/>
          </p:cNvSpPr>
          <p:nvPr/>
        </p:nvSpPr>
        <p:spPr bwMode="auto">
          <a:xfrm>
            <a:off x="7080250" y="3867150"/>
            <a:ext cx="1030288" cy="11113"/>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20583" name="Group 7"/>
          <p:cNvGrpSpPr>
            <a:grpSpLocks/>
          </p:cNvGrpSpPr>
          <p:nvPr/>
        </p:nvGrpSpPr>
        <p:grpSpPr bwMode="auto">
          <a:xfrm>
            <a:off x="5105400" y="1687513"/>
            <a:ext cx="3040063" cy="2871787"/>
            <a:chOff x="3216" y="1063"/>
            <a:chExt cx="1915" cy="1809"/>
          </a:xfrm>
        </p:grpSpPr>
        <p:grpSp>
          <p:nvGrpSpPr>
            <p:cNvPr id="920584" name="Group 8"/>
            <p:cNvGrpSpPr>
              <a:grpSpLocks/>
            </p:cNvGrpSpPr>
            <p:nvPr/>
          </p:nvGrpSpPr>
          <p:grpSpPr bwMode="auto">
            <a:xfrm>
              <a:off x="3216" y="1063"/>
              <a:ext cx="1893" cy="1486"/>
              <a:chOff x="3216" y="1063"/>
              <a:chExt cx="1893" cy="1486"/>
            </a:xfrm>
          </p:grpSpPr>
          <p:sp>
            <p:nvSpPr>
              <p:cNvPr id="920585" name="Freeform 9"/>
              <p:cNvSpPr>
                <a:spLocks/>
              </p:cNvSpPr>
              <p:nvPr/>
            </p:nvSpPr>
            <p:spPr bwMode="auto">
              <a:xfrm>
                <a:off x="4449" y="2364"/>
                <a:ext cx="660" cy="87"/>
              </a:xfrm>
              <a:custGeom>
                <a:avLst/>
                <a:gdLst>
                  <a:gd name="T0" fmla="*/ 660 w 660"/>
                  <a:gd name="T1" fmla="*/ 0 h 87"/>
                  <a:gd name="T2" fmla="*/ 0 w 660"/>
                  <a:gd name="T3" fmla="*/ 0 h 87"/>
                  <a:gd name="T4" fmla="*/ 0 w 660"/>
                  <a:gd name="T5" fmla="*/ 27 h 87"/>
                  <a:gd name="T6" fmla="*/ 230 w 660"/>
                  <a:gd name="T7" fmla="*/ 87 h 87"/>
                  <a:gd name="T8" fmla="*/ 660 w 660"/>
                  <a:gd name="T9" fmla="*/ 87 h 87"/>
                  <a:gd name="T10" fmla="*/ 660 w 660"/>
                  <a:gd name="T11" fmla="*/ 0 h 87"/>
                </a:gdLst>
                <a:ahLst/>
                <a:cxnLst>
                  <a:cxn ang="0">
                    <a:pos x="T0" y="T1"/>
                  </a:cxn>
                  <a:cxn ang="0">
                    <a:pos x="T2" y="T3"/>
                  </a:cxn>
                  <a:cxn ang="0">
                    <a:pos x="T4" y="T5"/>
                  </a:cxn>
                  <a:cxn ang="0">
                    <a:pos x="T6" y="T7"/>
                  </a:cxn>
                  <a:cxn ang="0">
                    <a:pos x="T8" y="T9"/>
                  </a:cxn>
                  <a:cxn ang="0">
                    <a:pos x="T10" y="T11"/>
                  </a:cxn>
                </a:cxnLst>
                <a:rect l="0" t="0" r="r" b="b"/>
                <a:pathLst>
                  <a:path w="660" h="87">
                    <a:moveTo>
                      <a:pt x="660" y="0"/>
                    </a:moveTo>
                    <a:lnTo>
                      <a:pt x="0" y="0"/>
                    </a:lnTo>
                    <a:lnTo>
                      <a:pt x="0" y="27"/>
                    </a:lnTo>
                    <a:lnTo>
                      <a:pt x="230" y="87"/>
                    </a:lnTo>
                    <a:lnTo>
                      <a:pt x="660" y="87"/>
                    </a:lnTo>
                    <a:lnTo>
                      <a:pt x="660" y="0"/>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586" name="Freeform 10"/>
              <p:cNvSpPr>
                <a:spLocks/>
              </p:cNvSpPr>
              <p:nvPr/>
            </p:nvSpPr>
            <p:spPr bwMode="auto">
              <a:xfrm>
                <a:off x="4460" y="2371"/>
                <a:ext cx="649" cy="52"/>
              </a:xfrm>
              <a:custGeom>
                <a:avLst/>
                <a:gdLst>
                  <a:gd name="T0" fmla="*/ 0 w 649"/>
                  <a:gd name="T1" fmla="*/ 0 h 52"/>
                  <a:gd name="T2" fmla="*/ 219 w 649"/>
                  <a:gd name="T3" fmla="*/ 52 h 52"/>
                  <a:gd name="T4" fmla="*/ 649 w 649"/>
                  <a:gd name="T5" fmla="*/ 52 h 52"/>
                  <a:gd name="T6" fmla="*/ 649 w 649"/>
                  <a:gd name="T7" fmla="*/ 0 h 52"/>
                  <a:gd name="T8" fmla="*/ 0 w 649"/>
                  <a:gd name="T9" fmla="*/ 0 h 52"/>
                </a:gdLst>
                <a:ahLst/>
                <a:cxnLst>
                  <a:cxn ang="0">
                    <a:pos x="T0" y="T1"/>
                  </a:cxn>
                  <a:cxn ang="0">
                    <a:pos x="T2" y="T3"/>
                  </a:cxn>
                  <a:cxn ang="0">
                    <a:pos x="T4" y="T5"/>
                  </a:cxn>
                  <a:cxn ang="0">
                    <a:pos x="T6" y="T7"/>
                  </a:cxn>
                  <a:cxn ang="0">
                    <a:pos x="T8" y="T9"/>
                  </a:cxn>
                </a:cxnLst>
                <a:rect l="0" t="0" r="r" b="b"/>
                <a:pathLst>
                  <a:path w="649" h="52">
                    <a:moveTo>
                      <a:pt x="0" y="0"/>
                    </a:moveTo>
                    <a:lnTo>
                      <a:pt x="219" y="52"/>
                    </a:lnTo>
                    <a:lnTo>
                      <a:pt x="649" y="52"/>
                    </a:lnTo>
                    <a:lnTo>
                      <a:pt x="649" y="0"/>
                    </a:lnTo>
                    <a:lnTo>
                      <a:pt x="0" y="0"/>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587" name="Freeform 11"/>
              <p:cNvSpPr>
                <a:spLocks/>
              </p:cNvSpPr>
              <p:nvPr/>
            </p:nvSpPr>
            <p:spPr bwMode="auto">
              <a:xfrm>
                <a:off x="3420" y="1267"/>
                <a:ext cx="15" cy="27"/>
              </a:xfrm>
              <a:custGeom>
                <a:avLst/>
                <a:gdLst>
                  <a:gd name="T0" fmla="*/ 0 w 15"/>
                  <a:gd name="T1" fmla="*/ 14 h 27"/>
                  <a:gd name="T2" fmla="*/ 5 w 15"/>
                  <a:gd name="T3" fmla="*/ 20 h 27"/>
                  <a:gd name="T4" fmla="*/ 11 w 15"/>
                  <a:gd name="T5" fmla="*/ 27 h 27"/>
                  <a:gd name="T6" fmla="*/ 15 w 15"/>
                  <a:gd name="T7" fmla="*/ 27 h 27"/>
                  <a:gd name="T8" fmla="*/ 15 w 15"/>
                  <a:gd name="T9" fmla="*/ 27 h 27"/>
                  <a:gd name="T10" fmla="*/ 15 w 15"/>
                  <a:gd name="T11" fmla="*/ 27 h 27"/>
                  <a:gd name="T12" fmla="*/ 15 w 15"/>
                  <a:gd name="T13" fmla="*/ 14 h 27"/>
                  <a:gd name="T14" fmla="*/ 15 w 15"/>
                  <a:gd name="T15" fmla="*/ 7 h 27"/>
                  <a:gd name="T16" fmla="*/ 15 w 15"/>
                  <a:gd name="T17" fmla="*/ 7 h 27"/>
                  <a:gd name="T18" fmla="*/ 11 w 15"/>
                  <a:gd name="T19" fmla="*/ 0 h 27"/>
                  <a:gd name="T20" fmla="*/ 5 w 15"/>
                  <a:gd name="T21" fmla="*/ 0 h 27"/>
                  <a:gd name="T22" fmla="*/ 5 w 15"/>
                  <a:gd name="T23" fmla="*/ 0 h 27"/>
                  <a:gd name="T24" fmla="*/ 5 w 15"/>
                  <a:gd name="T25" fmla="*/ 0 h 27"/>
                  <a:gd name="T26" fmla="*/ 0 w 15"/>
                  <a:gd name="T27" fmla="*/ 7 h 27"/>
                  <a:gd name="T28" fmla="*/ 0 w 15"/>
                  <a:gd name="T29" fmla="*/ 14 h 27"/>
                  <a:gd name="T30" fmla="*/ 0 w 15"/>
                  <a:gd name="T31"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7">
                    <a:moveTo>
                      <a:pt x="0" y="14"/>
                    </a:moveTo>
                    <a:lnTo>
                      <a:pt x="5" y="20"/>
                    </a:lnTo>
                    <a:lnTo>
                      <a:pt x="11" y="27"/>
                    </a:lnTo>
                    <a:lnTo>
                      <a:pt x="15" y="27"/>
                    </a:lnTo>
                    <a:lnTo>
                      <a:pt x="15" y="27"/>
                    </a:lnTo>
                    <a:lnTo>
                      <a:pt x="15" y="27"/>
                    </a:lnTo>
                    <a:lnTo>
                      <a:pt x="15" y="14"/>
                    </a:lnTo>
                    <a:lnTo>
                      <a:pt x="15" y="7"/>
                    </a:lnTo>
                    <a:lnTo>
                      <a:pt x="15" y="7"/>
                    </a:lnTo>
                    <a:lnTo>
                      <a:pt x="11" y="0"/>
                    </a:lnTo>
                    <a:lnTo>
                      <a:pt x="5" y="0"/>
                    </a:lnTo>
                    <a:lnTo>
                      <a:pt x="5" y="0"/>
                    </a:lnTo>
                    <a:lnTo>
                      <a:pt x="5" y="0"/>
                    </a:lnTo>
                    <a:lnTo>
                      <a:pt x="0" y="7"/>
                    </a:lnTo>
                    <a:lnTo>
                      <a:pt x="0" y="14"/>
                    </a:lnTo>
                    <a:lnTo>
                      <a:pt x="0" y="1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588" name="Freeform 12"/>
              <p:cNvSpPr>
                <a:spLocks/>
              </p:cNvSpPr>
              <p:nvPr/>
            </p:nvSpPr>
            <p:spPr bwMode="auto">
              <a:xfrm>
                <a:off x="3431" y="1281"/>
                <a:ext cx="21" cy="26"/>
              </a:xfrm>
              <a:custGeom>
                <a:avLst/>
                <a:gdLst>
                  <a:gd name="T0" fmla="*/ 4 w 21"/>
                  <a:gd name="T1" fmla="*/ 0 h 26"/>
                  <a:gd name="T2" fmla="*/ 4 w 21"/>
                  <a:gd name="T3" fmla="*/ 6 h 26"/>
                  <a:gd name="T4" fmla="*/ 0 w 21"/>
                  <a:gd name="T5" fmla="*/ 13 h 26"/>
                  <a:gd name="T6" fmla="*/ 0 w 21"/>
                  <a:gd name="T7" fmla="*/ 20 h 26"/>
                  <a:gd name="T8" fmla="*/ 0 w 21"/>
                  <a:gd name="T9" fmla="*/ 20 h 26"/>
                  <a:gd name="T10" fmla="*/ 0 w 21"/>
                  <a:gd name="T11" fmla="*/ 26 h 26"/>
                  <a:gd name="T12" fmla="*/ 10 w 21"/>
                  <a:gd name="T13" fmla="*/ 26 h 26"/>
                  <a:gd name="T14" fmla="*/ 21 w 21"/>
                  <a:gd name="T15" fmla="*/ 20 h 26"/>
                  <a:gd name="T16" fmla="*/ 21 w 21"/>
                  <a:gd name="T17" fmla="*/ 20 h 26"/>
                  <a:gd name="T18" fmla="*/ 16 w 21"/>
                  <a:gd name="T19" fmla="*/ 0 h 26"/>
                  <a:gd name="T20" fmla="*/ 4 w 21"/>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6">
                    <a:moveTo>
                      <a:pt x="4" y="0"/>
                    </a:moveTo>
                    <a:lnTo>
                      <a:pt x="4" y="6"/>
                    </a:lnTo>
                    <a:lnTo>
                      <a:pt x="0" y="13"/>
                    </a:lnTo>
                    <a:lnTo>
                      <a:pt x="0" y="20"/>
                    </a:lnTo>
                    <a:lnTo>
                      <a:pt x="0" y="20"/>
                    </a:lnTo>
                    <a:lnTo>
                      <a:pt x="0" y="26"/>
                    </a:lnTo>
                    <a:lnTo>
                      <a:pt x="10" y="26"/>
                    </a:lnTo>
                    <a:lnTo>
                      <a:pt x="21" y="20"/>
                    </a:lnTo>
                    <a:lnTo>
                      <a:pt x="21" y="20"/>
                    </a:lnTo>
                    <a:lnTo>
                      <a:pt x="16" y="0"/>
                    </a:lnTo>
                    <a:lnTo>
                      <a:pt x="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589" name="Freeform 13"/>
              <p:cNvSpPr>
                <a:spLocks/>
              </p:cNvSpPr>
              <p:nvPr/>
            </p:nvSpPr>
            <p:spPr bwMode="auto">
              <a:xfrm>
                <a:off x="3435" y="1281"/>
                <a:ext cx="6" cy="20"/>
              </a:xfrm>
              <a:custGeom>
                <a:avLst/>
                <a:gdLst>
                  <a:gd name="T0" fmla="*/ 0 w 6"/>
                  <a:gd name="T1" fmla="*/ 0 h 20"/>
                  <a:gd name="T2" fmla="*/ 0 w 6"/>
                  <a:gd name="T3" fmla="*/ 6 h 20"/>
                  <a:gd name="T4" fmla="*/ 0 w 6"/>
                  <a:gd name="T5" fmla="*/ 6 h 20"/>
                  <a:gd name="T6" fmla="*/ 0 w 6"/>
                  <a:gd name="T7" fmla="*/ 6 h 20"/>
                  <a:gd name="T8" fmla="*/ 0 w 6"/>
                  <a:gd name="T9" fmla="*/ 6 h 20"/>
                  <a:gd name="T10" fmla="*/ 0 w 6"/>
                  <a:gd name="T11" fmla="*/ 6 h 20"/>
                  <a:gd name="T12" fmla="*/ 0 w 6"/>
                  <a:gd name="T13" fmla="*/ 6 h 20"/>
                  <a:gd name="T14" fmla="*/ 0 w 6"/>
                  <a:gd name="T15" fmla="*/ 6 h 20"/>
                  <a:gd name="T16" fmla="*/ 6 w 6"/>
                  <a:gd name="T17" fmla="*/ 6 h 20"/>
                  <a:gd name="T18" fmla="*/ 6 w 6"/>
                  <a:gd name="T19" fmla="*/ 6 h 20"/>
                  <a:gd name="T20" fmla="*/ 0 w 6"/>
                  <a:gd name="T21" fmla="*/ 13 h 20"/>
                  <a:gd name="T22" fmla="*/ 0 w 6"/>
                  <a:gd name="T23" fmla="*/ 20 h 20"/>
                  <a:gd name="T24" fmla="*/ 6 w 6"/>
                  <a:gd name="T25" fmla="*/ 20 h 20"/>
                  <a:gd name="T26" fmla="*/ 6 w 6"/>
                  <a:gd name="T27" fmla="*/ 20 h 20"/>
                  <a:gd name="T28" fmla="*/ 6 w 6"/>
                  <a:gd name="T29" fmla="*/ 20 h 20"/>
                  <a:gd name="T30" fmla="*/ 6 w 6"/>
                  <a:gd name="T31" fmla="*/ 20 h 20"/>
                  <a:gd name="T32" fmla="*/ 6 w 6"/>
                  <a:gd name="T33" fmla="*/ 13 h 20"/>
                  <a:gd name="T34" fmla="*/ 6 w 6"/>
                  <a:gd name="T35" fmla="*/ 13 h 20"/>
                  <a:gd name="T36" fmla="*/ 6 w 6"/>
                  <a:gd name="T37" fmla="*/ 13 h 20"/>
                  <a:gd name="T38" fmla="*/ 6 w 6"/>
                  <a:gd name="T39" fmla="*/ 6 h 20"/>
                  <a:gd name="T40" fmla="*/ 6 w 6"/>
                  <a:gd name="T41" fmla="*/ 0 h 20"/>
                  <a:gd name="T42" fmla="*/ 6 w 6"/>
                  <a:gd name="T43" fmla="*/ 0 h 20"/>
                  <a:gd name="T44" fmla="*/ 0 w 6"/>
                  <a:gd name="T45" fmla="*/ 0 h 20"/>
                  <a:gd name="T46" fmla="*/ 0 w 6"/>
                  <a:gd name="T47" fmla="*/ 0 h 20"/>
                  <a:gd name="T48" fmla="*/ 0 w 6"/>
                  <a:gd name="T4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 h="20">
                    <a:moveTo>
                      <a:pt x="0" y="0"/>
                    </a:moveTo>
                    <a:lnTo>
                      <a:pt x="0" y="6"/>
                    </a:lnTo>
                    <a:lnTo>
                      <a:pt x="0" y="6"/>
                    </a:lnTo>
                    <a:lnTo>
                      <a:pt x="0" y="6"/>
                    </a:lnTo>
                    <a:lnTo>
                      <a:pt x="0" y="6"/>
                    </a:lnTo>
                    <a:lnTo>
                      <a:pt x="0" y="6"/>
                    </a:lnTo>
                    <a:lnTo>
                      <a:pt x="0" y="6"/>
                    </a:lnTo>
                    <a:lnTo>
                      <a:pt x="0" y="6"/>
                    </a:lnTo>
                    <a:lnTo>
                      <a:pt x="6" y="6"/>
                    </a:lnTo>
                    <a:lnTo>
                      <a:pt x="6" y="6"/>
                    </a:lnTo>
                    <a:lnTo>
                      <a:pt x="0" y="13"/>
                    </a:lnTo>
                    <a:lnTo>
                      <a:pt x="0" y="20"/>
                    </a:lnTo>
                    <a:lnTo>
                      <a:pt x="6" y="20"/>
                    </a:lnTo>
                    <a:lnTo>
                      <a:pt x="6" y="20"/>
                    </a:lnTo>
                    <a:lnTo>
                      <a:pt x="6" y="20"/>
                    </a:lnTo>
                    <a:lnTo>
                      <a:pt x="6" y="20"/>
                    </a:lnTo>
                    <a:lnTo>
                      <a:pt x="6" y="13"/>
                    </a:lnTo>
                    <a:lnTo>
                      <a:pt x="6" y="13"/>
                    </a:lnTo>
                    <a:lnTo>
                      <a:pt x="6" y="13"/>
                    </a:lnTo>
                    <a:lnTo>
                      <a:pt x="6" y="6"/>
                    </a:lnTo>
                    <a:lnTo>
                      <a:pt x="6" y="0"/>
                    </a:lnTo>
                    <a:lnTo>
                      <a:pt x="6" y="0"/>
                    </a:lnTo>
                    <a:lnTo>
                      <a:pt x="0" y="0"/>
                    </a:lnTo>
                    <a:lnTo>
                      <a:pt x="0" y="0"/>
                    </a:lnTo>
                    <a:lnTo>
                      <a:pt x="0" y="0"/>
                    </a:lnTo>
                    <a:close/>
                  </a:path>
                </a:pathLst>
              </a:custGeom>
              <a:solidFill>
                <a:srgbClr val="0C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590" name="Freeform 14"/>
              <p:cNvSpPr>
                <a:spLocks/>
              </p:cNvSpPr>
              <p:nvPr/>
            </p:nvSpPr>
            <p:spPr bwMode="auto">
              <a:xfrm>
                <a:off x="3425" y="1261"/>
                <a:ext cx="27" cy="26"/>
              </a:xfrm>
              <a:custGeom>
                <a:avLst/>
                <a:gdLst>
                  <a:gd name="T0" fmla="*/ 0 w 27"/>
                  <a:gd name="T1" fmla="*/ 0 h 26"/>
                  <a:gd name="T2" fmla="*/ 0 w 27"/>
                  <a:gd name="T3" fmla="*/ 6 h 26"/>
                  <a:gd name="T4" fmla="*/ 0 w 27"/>
                  <a:gd name="T5" fmla="*/ 13 h 26"/>
                  <a:gd name="T6" fmla="*/ 6 w 27"/>
                  <a:gd name="T7" fmla="*/ 20 h 26"/>
                  <a:gd name="T8" fmla="*/ 6 w 27"/>
                  <a:gd name="T9" fmla="*/ 20 h 26"/>
                  <a:gd name="T10" fmla="*/ 10 w 27"/>
                  <a:gd name="T11" fmla="*/ 26 h 26"/>
                  <a:gd name="T12" fmla="*/ 16 w 27"/>
                  <a:gd name="T13" fmla="*/ 20 h 26"/>
                  <a:gd name="T14" fmla="*/ 22 w 27"/>
                  <a:gd name="T15" fmla="*/ 20 h 26"/>
                  <a:gd name="T16" fmla="*/ 22 w 27"/>
                  <a:gd name="T17" fmla="*/ 20 h 26"/>
                  <a:gd name="T18" fmla="*/ 27 w 27"/>
                  <a:gd name="T19" fmla="*/ 13 h 26"/>
                  <a:gd name="T20" fmla="*/ 27 w 27"/>
                  <a:gd name="T21" fmla="*/ 6 h 26"/>
                  <a:gd name="T22" fmla="*/ 27 w 27"/>
                  <a:gd name="T23" fmla="*/ 0 h 26"/>
                  <a:gd name="T24" fmla="*/ 27 w 27"/>
                  <a:gd name="T25" fmla="*/ 0 h 26"/>
                  <a:gd name="T26" fmla="*/ 16 w 27"/>
                  <a:gd name="T27" fmla="*/ 0 h 26"/>
                  <a:gd name="T28" fmla="*/ 6 w 27"/>
                  <a:gd name="T29" fmla="*/ 0 h 26"/>
                  <a:gd name="T30" fmla="*/ 0 w 27"/>
                  <a:gd name="T3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6">
                    <a:moveTo>
                      <a:pt x="0" y="0"/>
                    </a:moveTo>
                    <a:lnTo>
                      <a:pt x="0" y="6"/>
                    </a:lnTo>
                    <a:lnTo>
                      <a:pt x="0" y="13"/>
                    </a:lnTo>
                    <a:lnTo>
                      <a:pt x="6" y="20"/>
                    </a:lnTo>
                    <a:lnTo>
                      <a:pt x="6" y="20"/>
                    </a:lnTo>
                    <a:lnTo>
                      <a:pt x="10" y="26"/>
                    </a:lnTo>
                    <a:lnTo>
                      <a:pt x="16" y="20"/>
                    </a:lnTo>
                    <a:lnTo>
                      <a:pt x="22" y="20"/>
                    </a:lnTo>
                    <a:lnTo>
                      <a:pt x="22" y="20"/>
                    </a:lnTo>
                    <a:lnTo>
                      <a:pt x="27" y="13"/>
                    </a:lnTo>
                    <a:lnTo>
                      <a:pt x="27" y="6"/>
                    </a:lnTo>
                    <a:lnTo>
                      <a:pt x="27" y="0"/>
                    </a:lnTo>
                    <a:lnTo>
                      <a:pt x="27" y="0"/>
                    </a:lnTo>
                    <a:lnTo>
                      <a:pt x="16" y="0"/>
                    </a:lnTo>
                    <a:lnTo>
                      <a:pt x="6"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591" name="Freeform 15"/>
              <p:cNvSpPr>
                <a:spLocks/>
              </p:cNvSpPr>
              <p:nvPr/>
            </p:nvSpPr>
            <p:spPr bwMode="auto">
              <a:xfrm>
                <a:off x="3425" y="1254"/>
                <a:ext cx="22" cy="27"/>
              </a:xfrm>
              <a:custGeom>
                <a:avLst/>
                <a:gdLst>
                  <a:gd name="T0" fmla="*/ 16 w 22"/>
                  <a:gd name="T1" fmla="*/ 27 h 27"/>
                  <a:gd name="T2" fmla="*/ 16 w 22"/>
                  <a:gd name="T3" fmla="*/ 27 h 27"/>
                  <a:gd name="T4" fmla="*/ 10 w 22"/>
                  <a:gd name="T5" fmla="*/ 27 h 27"/>
                  <a:gd name="T6" fmla="*/ 16 w 22"/>
                  <a:gd name="T7" fmla="*/ 20 h 27"/>
                  <a:gd name="T8" fmla="*/ 16 w 22"/>
                  <a:gd name="T9" fmla="*/ 20 h 27"/>
                  <a:gd name="T10" fmla="*/ 10 w 22"/>
                  <a:gd name="T11" fmla="*/ 13 h 27"/>
                  <a:gd name="T12" fmla="*/ 10 w 22"/>
                  <a:gd name="T13" fmla="*/ 13 h 27"/>
                  <a:gd name="T14" fmla="*/ 10 w 22"/>
                  <a:gd name="T15" fmla="*/ 7 h 27"/>
                  <a:gd name="T16" fmla="*/ 10 w 22"/>
                  <a:gd name="T17" fmla="*/ 7 h 27"/>
                  <a:gd name="T18" fmla="*/ 10 w 22"/>
                  <a:gd name="T19" fmla="*/ 7 h 27"/>
                  <a:gd name="T20" fmla="*/ 6 w 22"/>
                  <a:gd name="T21" fmla="*/ 7 h 27"/>
                  <a:gd name="T22" fmla="*/ 6 w 22"/>
                  <a:gd name="T23" fmla="*/ 7 h 27"/>
                  <a:gd name="T24" fmla="*/ 6 w 22"/>
                  <a:gd name="T25" fmla="*/ 7 h 27"/>
                  <a:gd name="T26" fmla="*/ 6 w 22"/>
                  <a:gd name="T27" fmla="*/ 7 h 27"/>
                  <a:gd name="T28" fmla="*/ 0 w 22"/>
                  <a:gd name="T29" fmla="*/ 13 h 27"/>
                  <a:gd name="T30" fmla="*/ 0 w 22"/>
                  <a:gd name="T31" fmla="*/ 13 h 27"/>
                  <a:gd name="T32" fmla="*/ 0 w 22"/>
                  <a:gd name="T33" fmla="*/ 13 h 27"/>
                  <a:gd name="T34" fmla="*/ 0 w 22"/>
                  <a:gd name="T35" fmla="*/ 13 h 27"/>
                  <a:gd name="T36" fmla="*/ 0 w 22"/>
                  <a:gd name="T37" fmla="*/ 13 h 27"/>
                  <a:gd name="T38" fmla="*/ 0 w 22"/>
                  <a:gd name="T39" fmla="*/ 7 h 27"/>
                  <a:gd name="T40" fmla="*/ 0 w 22"/>
                  <a:gd name="T41" fmla="*/ 7 h 27"/>
                  <a:gd name="T42" fmla="*/ 0 w 22"/>
                  <a:gd name="T43" fmla="*/ 7 h 27"/>
                  <a:gd name="T44" fmla="*/ 6 w 22"/>
                  <a:gd name="T45" fmla="*/ 7 h 27"/>
                  <a:gd name="T46" fmla="*/ 10 w 22"/>
                  <a:gd name="T47" fmla="*/ 0 h 27"/>
                  <a:gd name="T48" fmla="*/ 10 w 22"/>
                  <a:gd name="T49" fmla="*/ 0 h 27"/>
                  <a:gd name="T50" fmla="*/ 16 w 22"/>
                  <a:gd name="T51" fmla="*/ 7 h 27"/>
                  <a:gd name="T52" fmla="*/ 16 w 22"/>
                  <a:gd name="T53" fmla="*/ 7 h 27"/>
                  <a:gd name="T54" fmla="*/ 22 w 22"/>
                  <a:gd name="T55" fmla="*/ 7 h 27"/>
                  <a:gd name="T56" fmla="*/ 22 w 22"/>
                  <a:gd name="T57" fmla="*/ 7 h 27"/>
                  <a:gd name="T58" fmla="*/ 22 w 22"/>
                  <a:gd name="T59" fmla="*/ 20 h 27"/>
                  <a:gd name="T60" fmla="*/ 16 w 22"/>
                  <a:gd name="T61" fmla="*/ 27 h 27"/>
                  <a:gd name="T62" fmla="*/ 16 w 22"/>
                  <a:gd name="T6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7">
                    <a:moveTo>
                      <a:pt x="16" y="27"/>
                    </a:moveTo>
                    <a:lnTo>
                      <a:pt x="16" y="27"/>
                    </a:lnTo>
                    <a:lnTo>
                      <a:pt x="10" y="27"/>
                    </a:lnTo>
                    <a:lnTo>
                      <a:pt x="16" y="20"/>
                    </a:lnTo>
                    <a:lnTo>
                      <a:pt x="16" y="20"/>
                    </a:lnTo>
                    <a:lnTo>
                      <a:pt x="10" y="13"/>
                    </a:lnTo>
                    <a:lnTo>
                      <a:pt x="10" y="13"/>
                    </a:lnTo>
                    <a:lnTo>
                      <a:pt x="10" y="7"/>
                    </a:lnTo>
                    <a:lnTo>
                      <a:pt x="10" y="7"/>
                    </a:lnTo>
                    <a:lnTo>
                      <a:pt x="10" y="7"/>
                    </a:lnTo>
                    <a:lnTo>
                      <a:pt x="6" y="7"/>
                    </a:lnTo>
                    <a:lnTo>
                      <a:pt x="6" y="7"/>
                    </a:lnTo>
                    <a:lnTo>
                      <a:pt x="6" y="7"/>
                    </a:lnTo>
                    <a:lnTo>
                      <a:pt x="6" y="7"/>
                    </a:lnTo>
                    <a:lnTo>
                      <a:pt x="0" y="13"/>
                    </a:lnTo>
                    <a:lnTo>
                      <a:pt x="0" y="13"/>
                    </a:lnTo>
                    <a:lnTo>
                      <a:pt x="0" y="13"/>
                    </a:lnTo>
                    <a:lnTo>
                      <a:pt x="0" y="13"/>
                    </a:lnTo>
                    <a:lnTo>
                      <a:pt x="0" y="13"/>
                    </a:lnTo>
                    <a:lnTo>
                      <a:pt x="0" y="7"/>
                    </a:lnTo>
                    <a:lnTo>
                      <a:pt x="0" y="7"/>
                    </a:lnTo>
                    <a:lnTo>
                      <a:pt x="0" y="7"/>
                    </a:lnTo>
                    <a:lnTo>
                      <a:pt x="6" y="7"/>
                    </a:lnTo>
                    <a:lnTo>
                      <a:pt x="10" y="0"/>
                    </a:lnTo>
                    <a:lnTo>
                      <a:pt x="10" y="0"/>
                    </a:lnTo>
                    <a:lnTo>
                      <a:pt x="16" y="7"/>
                    </a:lnTo>
                    <a:lnTo>
                      <a:pt x="16" y="7"/>
                    </a:lnTo>
                    <a:lnTo>
                      <a:pt x="22" y="7"/>
                    </a:lnTo>
                    <a:lnTo>
                      <a:pt x="22" y="7"/>
                    </a:lnTo>
                    <a:lnTo>
                      <a:pt x="22" y="20"/>
                    </a:lnTo>
                    <a:lnTo>
                      <a:pt x="16" y="27"/>
                    </a:lnTo>
                    <a:lnTo>
                      <a:pt x="16" y="27"/>
                    </a:lnTo>
                    <a:close/>
                  </a:path>
                </a:pathLst>
              </a:custGeom>
              <a:solidFill>
                <a:srgbClr val="0C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592" name="Freeform 16"/>
              <p:cNvSpPr>
                <a:spLocks/>
              </p:cNvSpPr>
              <p:nvPr/>
            </p:nvSpPr>
            <p:spPr bwMode="auto">
              <a:xfrm>
                <a:off x="3392" y="1221"/>
                <a:ext cx="39" cy="66"/>
              </a:xfrm>
              <a:custGeom>
                <a:avLst/>
                <a:gdLst>
                  <a:gd name="T0" fmla="*/ 39 w 39"/>
                  <a:gd name="T1" fmla="*/ 33 h 66"/>
                  <a:gd name="T2" fmla="*/ 33 w 39"/>
                  <a:gd name="T3" fmla="*/ 46 h 66"/>
                  <a:gd name="T4" fmla="*/ 28 w 39"/>
                  <a:gd name="T5" fmla="*/ 60 h 66"/>
                  <a:gd name="T6" fmla="*/ 28 w 39"/>
                  <a:gd name="T7" fmla="*/ 66 h 66"/>
                  <a:gd name="T8" fmla="*/ 28 w 39"/>
                  <a:gd name="T9" fmla="*/ 66 h 66"/>
                  <a:gd name="T10" fmla="*/ 22 w 39"/>
                  <a:gd name="T11" fmla="*/ 60 h 66"/>
                  <a:gd name="T12" fmla="*/ 6 w 39"/>
                  <a:gd name="T13" fmla="*/ 33 h 66"/>
                  <a:gd name="T14" fmla="*/ 0 w 39"/>
                  <a:gd name="T15" fmla="*/ 8 h 66"/>
                  <a:gd name="T16" fmla="*/ 0 w 39"/>
                  <a:gd name="T17" fmla="*/ 8 h 66"/>
                  <a:gd name="T18" fmla="*/ 12 w 39"/>
                  <a:gd name="T19" fmla="*/ 0 h 66"/>
                  <a:gd name="T20" fmla="*/ 28 w 39"/>
                  <a:gd name="T21" fmla="*/ 20 h 66"/>
                  <a:gd name="T22" fmla="*/ 39 w 39"/>
                  <a:gd name="T23"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66">
                    <a:moveTo>
                      <a:pt x="39" y="33"/>
                    </a:moveTo>
                    <a:lnTo>
                      <a:pt x="33" y="46"/>
                    </a:lnTo>
                    <a:lnTo>
                      <a:pt x="28" y="60"/>
                    </a:lnTo>
                    <a:lnTo>
                      <a:pt x="28" y="66"/>
                    </a:lnTo>
                    <a:lnTo>
                      <a:pt x="28" y="66"/>
                    </a:lnTo>
                    <a:lnTo>
                      <a:pt x="22" y="60"/>
                    </a:lnTo>
                    <a:lnTo>
                      <a:pt x="6" y="33"/>
                    </a:lnTo>
                    <a:lnTo>
                      <a:pt x="0" y="8"/>
                    </a:lnTo>
                    <a:lnTo>
                      <a:pt x="0" y="8"/>
                    </a:lnTo>
                    <a:lnTo>
                      <a:pt x="12" y="0"/>
                    </a:lnTo>
                    <a:lnTo>
                      <a:pt x="28" y="20"/>
                    </a:lnTo>
                    <a:lnTo>
                      <a:pt x="39" y="3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593" name="Freeform 17"/>
              <p:cNvSpPr>
                <a:spLocks/>
              </p:cNvSpPr>
              <p:nvPr/>
            </p:nvSpPr>
            <p:spPr bwMode="auto">
              <a:xfrm>
                <a:off x="3331" y="1439"/>
                <a:ext cx="29" cy="27"/>
              </a:xfrm>
              <a:custGeom>
                <a:avLst/>
                <a:gdLst>
                  <a:gd name="T0" fmla="*/ 6 w 29"/>
                  <a:gd name="T1" fmla="*/ 0 h 27"/>
                  <a:gd name="T2" fmla="*/ 0 w 29"/>
                  <a:gd name="T3" fmla="*/ 7 h 27"/>
                  <a:gd name="T4" fmla="*/ 0 w 29"/>
                  <a:gd name="T5" fmla="*/ 20 h 27"/>
                  <a:gd name="T6" fmla="*/ 6 w 29"/>
                  <a:gd name="T7" fmla="*/ 20 h 27"/>
                  <a:gd name="T8" fmla="*/ 6 w 29"/>
                  <a:gd name="T9" fmla="*/ 20 h 27"/>
                  <a:gd name="T10" fmla="*/ 17 w 29"/>
                  <a:gd name="T11" fmla="*/ 27 h 27"/>
                  <a:gd name="T12" fmla="*/ 23 w 29"/>
                  <a:gd name="T13" fmla="*/ 27 h 27"/>
                  <a:gd name="T14" fmla="*/ 29 w 29"/>
                  <a:gd name="T15" fmla="*/ 27 h 27"/>
                  <a:gd name="T16" fmla="*/ 29 w 29"/>
                  <a:gd name="T17" fmla="*/ 27 h 27"/>
                  <a:gd name="T18" fmla="*/ 6 w 29"/>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7">
                    <a:moveTo>
                      <a:pt x="6" y="0"/>
                    </a:moveTo>
                    <a:lnTo>
                      <a:pt x="0" y="7"/>
                    </a:lnTo>
                    <a:lnTo>
                      <a:pt x="0" y="20"/>
                    </a:lnTo>
                    <a:lnTo>
                      <a:pt x="6" y="20"/>
                    </a:lnTo>
                    <a:lnTo>
                      <a:pt x="6" y="20"/>
                    </a:lnTo>
                    <a:lnTo>
                      <a:pt x="17" y="27"/>
                    </a:lnTo>
                    <a:lnTo>
                      <a:pt x="23" y="27"/>
                    </a:lnTo>
                    <a:lnTo>
                      <a:pt x="29" y="27"/>
                    </a:lnTo>
                    <a:lnTo>
                      <a:pt x="29" y="27"/>
                    </a:lnTo>
                    <a:lnTo>
                      <a:pt x="6"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594" name="Freeform 18"/>
              <p:cNvSpPr>
                <a:spLocks/>
              </p:cNvSpPr>
              <p:nvPr/>
            </p:nvSpPr>
            <p:spPr bwMode="auto">
              <a:xfrm>
                <a:off x="3277" y="1419"/>
                <a:ext cx="77" cy="47"/>
              </a:xfrm>
              <a:custGeom>
                <a:avLst/>
                <a:gdLst>
                  <a:gd name="T0" fmla="*/ 66 w 77"/>
                  <a:gd name="T1" fmla="*/ 13 h 47"/>
                  <a:gd name="T2" fmla="*/ 60 w 77"/>
                  <a:gd name="T3" fmla="*/ 27 h 47"/>
                  <a:gd name="T4" fmla="*/ 60 w 77"/>
                  <a:gd name="T5" fmla="*/ 40 h 47"/>
                  <a:gd name="T6" fmla="*/ 77 w 77"/>
                  <a:gd name="T7" fmla="*/ 47 h 47"/>
                  <a:gd name="T8" fmla="*/ 77 w 77"/>
                  <a:gd name="T9" fmla="*/ 47 h 47"/>
                  <a:gd name="T10" fmla="*/ 60 w 77"/>
                  <a:gd name="T11" fmla="*/ 47 h 47"/>
                  <a:gd name="T12" fmla="*/ 27 w 77"/>
                  <a:gd name="T13" fmla="*/ 47 h 47"/>
                  <a:gd name="T14" fmla="*/ 10 w 77"/>
                  <a:gd name="T15" fmla="*/ 47 h 47"/>
                  <a:gd name="T16" fmla="*/ 10 w 77"/>
                  <a:gd name="T17" fmla="*/ 47 h 47"/>
                  <a:gd name="T18" fmla="*/ 0 w 77"/>
                  <a:gd name="T19" fmla="*/ 47 h 47"/>
                  <a:gd name="T20" fmla="*/ 0 w 77"/>
                  <a:gd name="T21" fmla="*/ 33 h 47"/>
                  <a:gd name="T22" fmla="*/ 6 w 77"/>
                  <a:gd name="T23" fmla="*/ 27 h 47"/>
                  <a:gd name="T24" fmla="*/ 6 w 77"/>
                  <a:gd name="T25" fmla="*/ 27 h 47"/>
                  <a:gd name="T26" fmla="*/ 22 w 77"/>
                  <a:gd name="T27" fmla="*/ 13 h 47"/>
                  <a:gd name="T28" fmla="*/ 54 w 77"/>
                  <a:gd name="T29" fmla="*/ 0 h 47"/>
                  <a:gd name="T30" fmla="*/ 66 w 77"/>
                  <a:gd name="T31" fmla="*/ 7 h 47"/>
                  <a:gd name="T32" fmla="*/ 66 w 77"/>
                  <a:gd name="T33" fmla="*/ 7 h 47"/>
                  <a:gd name="T34" fmla="*/ 66 w 77"/>
                  <a:gd name="T35" fmla="*/ 13 h 47"/>
                  <a:gd name="T36" fmla="*/ 66 w 77"/>
                  <a:gd name="T37" fmla="*/ 13 h 47"/>
                  <a:gd name="T38" fmla="*/ 66 w 77"/>
                  <a:gd name="T39"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47">
                    <a:moveTo>
                      <a:pt x="66" y="13"/>
                    </a:moveTo>
                    <a:lnTo>
                      <a:pt x="60" y="27"/>
                    </a:lnTo>
                    <a:lnTo>
                      <a:pt x="60" y="40"/>
                    </a:lnTo>
                    <a:lnTo>
                      <a:pt x="77" y="47"/>
                    </a:lnTo>
                    <a:lnTo>
                      <a:pt x="77" y="47"/>
                    </a:lnTo>
                    <a:lnTo>
                      <a:pt x="60" y="47"/>
                    </a:lnTo>
                    <a:lnTo>
                      <a:pt x="27" y="47"/>
                    </a:lnTo>
                    <a:lnTo>
                      <a:pt x="10" y="47"/>
                    </a:lnTo>
                    <a:lnTo>
                      <a:pt x="10" y="47"/>
                    </a:lnTo>
                    <a:lnTo>
                      <a:pt x="0" y="47"/>
                    </a:lnTo>
                    <a:lnTo>
                      <a:pt x="0" y="33"/>
                    </a:lnTo>
                    <a:lnTo>
                      <a:pt x="6" y="27"/>
                    </a:lnTo>
                    <a:lnTo>
                      <a:pt x="6" y="27"/>
                    </a:lnTo>
                    <a:lnTo>
                      <a:pt x="22" y="13"/>
                    </a:lnTo>
                    <a:lnTo>
                      <a:pt x="54" y="0"/>
                    </a:lnTo>
                    <a:lnTo>
                      <a:pt x="66" y="7"/>
                    </a:lnTo>
                    <a:lnTo>
                      <a:pt x="66" y="7"/>
                    </a:lnTo>
                    <a:lnTo>
                      <a:pt x="66" y="13"/>
                    </a:lnTo>
                    <a:lnTo>
                      <a:pt x="66" y="13"/>
                    </a:lnTo>
                    <a:lnTo>
                      <a:pt x="66" y="1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595" name="Freeform 19"/>
              <p:cNvSpPr>
                <a:spLocks/>
              </p:cNvSpPr>
              <p:nvPr/>
            </p:nvSpPr>
            <p:spPr bwMode="auto">
              <a:xfrm>
                <a:off x="3270" y="1419"/>
                <a:ext cx="78" cy="47"/>
              </a:xfrm>
              <a:custGeom>
                <a:avLst/>
                <a:gdLst>
                  <a:gd name="T0" fmla="*/ 67 w 78"/>
                  <a:gd name="T1" fmla="*/ 13 h 47"/>
                  <a:gd name="T2" fmla="*/ 61 w 78"/>
                  <a:gd name="T3" fmla="*/ 27 h 47"/>
                  <a:gd name="T4" fmla="*/ 61 w 78"/>
                  <a:gd name="T5" fmla="*/ 40 h 47"/>
                  <a:gd name="T6" fmla="*/ 78 w 78"/>
                  <a:gd name="T7" fmla="*/ 47 h 47"/>
                  <a:gd name="T8" fmla="*/ 78 w 78"/>
                  <a:gd name="T9" fmla="*/ 47 h 47"/>
                  <a:gd name="T10" fmla="*/ 61 w 78"/>
                  <a:gd name="T11" fmla="*/ 47 h 47"/>
                  <a:gd name="T12" fmla="*/ 34 w 78"/>
                  <a:gd name="T13" fmla="*/ 47 h 47"/>
                  <a:gd name="T14" fmla="*/ 13 w 78"/>
                  <a:gd name="T15" fmla="*/ 47 h 47"/>
                  <a:gd name="T16" fmla="*/ 13 w 78"/>
                  <a:gd name="T17" fmla="*/ 47 h 47"/>
                  <a:gd name="T18" fmla="*/ 7 w 78"/>
                  <a:gd name="T19" fmla="*/ 47 h 47"/>
                  <a:gd name="T20" fmla="*/ 0 w 78"/>
                  <a:gd name="T21" fmla="*/ 33 h 47"/>
                  <a:gd name="T22" fmla="*/ 7 w 78"/>
                  <a:gd name="T23" fmla="*/ 27 h 47"/>
                  <a:gd name="T24" fmla="*/ 7 w 78"/>
                  <a:gd name="T25" fmla="*/ 27 h 47"/>
                  <a:gd name="T26" fmla="*/ 29 w 78"/>
                  <a:gd name="T27" fmla="*/ 13 h 47"/>
                  <a:gd name="T28" fmla="*/ 61 w 78"/>
                  <a:gd name="T29" fmla="*/ 0 h 47"/>
                  <a:gd name="T30" fmla="*/ 73 w 78"/>
                  <a:gd name="T31" fmla="*/ 7 h 47"/>
                  <a:gd name="T32" fmla="*/ 73 w 78"/>
                  <a:gd name="T33" fmla="*/ 7 h 47"/>
                  <a:gd name="T34" fmla="*/ 67 w 78"/>
                  <a:gd name="T35" fmla="*/ 13 h 47"/>
                  <a:gd name="T36" fmla="*/ 67 w 78"/>
                  <a:gd name="T37" fmla="*/ 13 h 47"/>
                  <a:gd name="T38" fmla="*/ 67 w 78"/>
                  <a:gd name="T39"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47">
                    <a:moveTo>
                      <a:pt x="67" y="13"/>
                    </a:moveTo>
                    <a:lnTo>
                      <a:pt x="61" y="27"/>
                    </a:lnTo>
                    <a:lnTo>
                      <a:pt x="61" y="40"/>
                    </a:lnTo>
                    <a:lnTo>
                      <a:pt x="78" y="47"/>
                    </a:lnTo>
                    <a:lnTo>
                      <a:pt x="78" y="47"/>
                    </a:lnTo>
                    <a:lnTo>
                      <a:pt x="61" y="47"/>
                    </a:lnTo>
                    <a:lnTo>
                      <a:pt x="34" y="47"/>
                    </a:lnTo>
                    <a:lnTo>
                      <a:pt x="13" y="47"/>
                    </a:lnTo>
                    <a:lnTo>
                      <a:pt x="13" y="47"/>
                    </a:lnTo>
                    <a:lnTo>
                      <a:pt x="7" y="47"/>
                    </a:lnTo>
                    <a:lnTo>
                      <a:pt x="0" y="33"/>
                    </a:lnTo>
                    <a:lnTo>
                      <a:pt x="7" y="27"/>
                    </a:lnTo>
                    <a:lnTo>
                      <a:pt x="7" y="27"/>
                    </a:lnTo>
                    <a:lnTo>
                      <a:pt x="29" y="13"/>
                    </a:lnTo>
                    <a:lnTo>
                      <a:pt x="61" y="0"/>
                    </a:lnTo>
                    <a:lnTo>
                      <a:pt x="73" y="7"/>
                    </a:lnTo>
                    <a:lnTo>
                      <a:pt x="73" y="7"/>
                    </a:lnTo>
                    <a:lnTo>
                      <a:pt x="67" y="13"/>
                    </a:lnTo>
                    <a:lnTo>
                      <a:pt x="67" y="13"/>
                    </a:lnTo>
                    <a:lnTo>
                      <a:pt x="67" y="13"/>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596" name="Freeform 20"/>
              <p:cNvSpPr>
                <a:spLocks/>
              </p:cNvSpPr>
              <p:nvPr/>
            </p:nvSpPr>
            <p:spPr bwMode="auto">
              <a:xfrm>
                <a:off x="3270" y="1419"/>
                <a:ext cx="73" cy="47"/>
              </a:xfrm>
              <a:custGeom>
                <a:avLst/>
                <a:gdLst>
                  <a:gd name="T0" fmla="*/ 61 w 73"/>
                  <a:gd name="T1" fmla="*/ 13 h 47"/>
                  <a:gd name="T2" fmla="*/ 56 w 73"/>
                  <a:gd name="T3" fmla="*/ 27 h 47"/>
                  <a:gd name="T4" fmla="*/ 56 w 73"/>
                  <a:gd name="T5" fmla="*/ 40 h 47"/>
                  <a:gd name="T6" fmla="*/ 73 w 73"/>
                  <a:gd name="T7" fmla="*/ 47 h 47"/>
                  <a:gd name="T8" fmla="*/ 73 w 73"/>
                  <a:gd name="T9" fmla="*/ 47 h 47"/>
                  <a:gd name="T10" fmla="*/ 56 w 73"/>
                  <a:gd name="T11" fmla="*/ 47 h 47"/>
                  <a:gd name="T12" fmla="*/ 29 w 73"/>
                  <a:gd name="T13" fmla="*/ 47 h 47"/>
                  <a:gd name="T14" fmla="*/ 13 w 73"/>
                  <a:gd name="T15" fmla="*/ 47 h 47"/>
                  <a:gd name="T16" fmla="*/ 13 w 73"/>
                  <a:gd name="T17" fmla="*/ 47 h 47"/>
                  <a:gd name="T18" fmla="*/ 7 w 73"/>
                  <a:gd name="T19" fmla="*/ 40 h 47"/>
                  <a:gd name="T20" fmla="*/ 0 w 73"/>
                  <a:gd name="T21" fmla="*/ 33 h 47"/>
                  <a:gd name="T22" fmla="*/ 7 w 73"/>
                  <a:gd name="T23" fmla="*/ 20 h 47"/>
                  <a:gd name="T24" fmla="*/ 7 w 73"/>
                  <a:gd name="T25" fmla="*/ 20 h 47"/>
                  <a:gd name="T26" fmla="*/ 29 w 73"/>
                  <a:gd name="T27" fmla="*/ 13 h 47"/>
                  <a:gd name="T28" fmla="*/ 61 w 73"/>
                  <a:gd name="T29" fmla="*/ 0 h 47"/>
                  <a:gd name="T30" fmla="*/ 73 w 73"/>
                  <a:gd name="T31" fmla="*/ 7 h 47"/>
                  <a:gd name="T32" fmla="*/ 73 w 73"/>
                  <a:gd name="T33" fmla="*/ 7 h 47"/>
                  <a:gd name="T34" fmla="*/ 67 w 73"/>
                  <a:gd name="T35" fmla="*/ 13 h 47"/>
                  <a:gd name="T36" fmla="*/ 61 w 73"/>
                  <a:gd name="T37" fmla="*/ 13 h 47"/>
                  <a:gd name="T38" fmla="*/ 61 w 73"/>
                  <a:gd name="T39"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47">
                    <a:moveTo>
                      <a:pt x="61" y="13"/>
                    </a:moveTo>
                    <a:lnTo>
                      <a:pt x="56" y="27"/>
                    </a:lnTo>
                    <a:lnTo>
                      <a:pt x="56" y="40"/>
                    </a:lnTo>
                    <a:lnTo>
                      <a:pt x="73" y="47"/>
                    </a:lnTo>
                    <a:lnTo>
                      <a:pt x="73" y="47"/>
                    </a:lnTo>
                    <a:lnTo>
                      <a:pt x="56" y="47"/>
                    </a:lnTo>
                    <a:lnTo>
                      <a:pt x="29" y="47"/>
                    </a:lnTo>
                    <a:lnTo>
                      <a:pt x="13" y="47"/>
                    </a:lnTo>
                    <a:lnTo>
                      <a:pt x="13" y="47"/>
                    </a:lnTo>
                    <a:lnTo>
                      <a:pt x="7" y="40"/>
                    </a:lnTo>
                    <a:lnTo>
                      <a:pt x="0" y="33"/>
                    </a:lnTo>
                    <a:lnTo>
                      <a:pt x="7" y="20"/>
                    </a:lnTo>
                    <a:lnTo>
                      <a:pt x="7" y="20"/>
                    </a:lnTo>
                    <a:lnTo>
                      <a:pt x="29" y="13"/>
                    </a:lnTo>
                    <a:lnTo>
                      <a:pt x="61" y="0"/>
                    </a:lnTo>
                    <a:lnTo>
                      <a:pt x="73" y="7"/>
                    </a:lnTo>
                    <a:lnTo>
                      <a:pt x="73" y="7"/>
                    </a:lnTo>
                    <a:lnTo>
                      <a:pt x="67" y="13"/>
                    </a:lnTo>
                    <a:lnTo>
                      <a:pt x="61" y="13"/>
                    </a:lnTo>
                    <a:lnTo>
                      <a:pt x="61" y="13"/>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597" name="Freeform 21"/>
              <p:cNvSpPr>
                <a:spLocks/>
              </p:cNvSpPr>
              <p:nvPr/>
            </p:nvSpPr>
            <p:spPr bwMode="auto">
              <a:xfrm>
                <a:off x="3270" y="1426"/>
                <a:ext cx="67" cy="40"/>
              </a:xfrm>
              <a:custGeom>
                <a:avLst/>
                <a:gdLst>
                  <a:gd name="T0" fmla="*/ 56 w 67"/>
                  <a:gd name="T1" fmla="*/ 6 h 40"/>
                  <a:gd name="T2" fmla="*/ 50 w 67"/>
                  <a:gd name="T3" fmla="*/ 20 h 40"/>
                  <a:gd name="T4" fmla="*/ 50 w 67"/>
                  <a:gd name="T5" fmla="*/ 33 h 40"/>
                  <a:gd name="T6" fmla="*/ 67 w 67"/>
                  <a:gd name="T7" fmla="*/ 40 h 40"/>
                  <a:gd name="T8" fmla="*/ 67 w 67"/>
                  <a:gd name="T9" fmla="*/ 40 h 40"/>
                  <a:gd name="T10" fmla="*/ 50 w 67"/>
                  <a:gd name="T11" fmla="*/ 40 h 40"/>
                  <a:gd name="T12" fmla="*/ 29 w 67"/>
                  <a:gd name="T13" fmla="*/ 40 h 40"/>
                  <a:gd name="T14" fmla="*/ 13 w 67"/>
                  <a:gd name="T15" fmla="*/ 40 h 40"/>
                  <a:gd name="T16" fmla="*/ 13 w 67"/>
                  <a:gd name="T17" fmla="*/ 40 h 40"/>
                  <a:gd name="T18" fmla="*/ 0 w 67"/>
                  <a:gd name="T19" fmla="*/ 33 h 40"/>
                  <a:gd name="T20" fmla="*/ 0 w 67"/>
                  <a:gd name="T21" fmla="*/ 26 h 40"/>
                  <a:gd name="T22" fmla="*/ 7 w 67"/>
                  <a:gd name="T23" fmla="*/ 13 h 40"/>
                  <a:gd name="T24" fmla="*/ 7 w 67"/>
                  <a:gd name="T25" fmla="*/ 13 h 40"/>
                  <a:gd name="T26" fmla="*/ 29 w 67"/>
                  <a:gd name="T27" fmla="*/ 6 h 40"/>
                  <a:gd name="T28" fmla="*/ 56 w 67"/>
                  <a:gd name="T29" fmla="*/ 0 h 40"/>
                  <a:gd name="T30" fmla="*/ 67 w 67"/>
                  <a:gd name="T31" fmla="*/ 0 h 40"/>
                  <a:gd name="T32" fmla="*/ 67 w 67"/>
                  <a:gd name="T33" fmla="*/ 0 h 40"/>
                  <a:gd name="T34" fmla="*/ 61 w 67"/>
                  <a:gd name="T35" fmla="*/ 6 h 40"/>
                  <a:gd name="T36" fmla="*/ 56 w 67"/>
                  <a:gd name="T37" fmla="*/ 6 h 40"/>
                  <a:gd name="T38" fmla="*/ 56 w 67"/>
                  <a:gd name="T3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40">
                    <a:moveTo>
                      <a:pt x="56" y="6"/>
                    </a:moveTo>
                    <a:lnTo>
                      <a:pt x="50" y="20"/>
                    </a:lnTo>
                    <a:lnTo>
                      <a:pt x="50" y="33"/>
                    </a:lnTo>
                    <a:lnTo>
                      <a:pt x="67" y="40"/>
                    </a:lnTo>
                    <a:lnTo>
                      <a:pt x="67" y="40"/>
                    </a:lnTo>
                    <a:lnTo>
                      <a:pt x="50" y="40"/>
                    </a:lnTo>
                    <a:lnTo>
                      <a:pt x="29" y="40"/>
                    </a:lnTo>
                    <a:lnTo>
                      <a:pt x="13" y="40"/>
                    </a:lnTo>
                    <a:lnTo>
                      <a:pt x="13" y="40"/>
                    </a:lnTo>
                    <a:lnTo>
                      <a:pt x="0" y="33"/>
                    </a:lnTo>
                    <a:lnTo>
                      <a:pt x="0" y="26"/>
                    </a:lnTo>
                    <a:lnTo>
                      <a:pt x="7" y="13"/>
                    </a:lnTo>
                    <a:lnTo>
                      <a:pt x="7" y="13"/>
                    </a:lnTo>
                    <a:lnTo>
                      <a:pt x="29" y="6"/>
                    </a:lnTo>
                    <a:lnTo>
                      <a:pt x="56" y="0"/>
                    </a:lnTo>
                    <a:lnTo>
                      <a:pt x="67" y="0"/>
                    </a:lnTo>
                    <a:lnTo>
                      <a:pt x="67" y="0"/>
                    </a:lnTo>
                    <a:lnTo>
                      <a:pt x="61" y="6"/>
                    </a:lnTo>
                    <a:lnTo>
                      <a:pt x="56" y="6"/>
                    </a:lnTo>
                    <a:lnTo>
                      <a:pt x="56" y="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598" name="Freeform 22"/>
              <p:cNvSpPr>
                <a:spLocks/>
              </p:cNvSpPr>
              <p:nvPr/>
            </p:nvSpPr>
            <p:spPr bwMode="auto">
              <a:xfrm>
                <a:off x="3270" y="1426"/>
                <a:ext cx="67" cy="40"/>
              </a:xfrm>
              <a:custGeom>
                <a:avLst/>
                <a:gdLst>
                  <a:gd name="T0" fmla="*/ 50 w 67"/>
                  <a:gd name="T1" fmla="*/ 6 h 40"/>
                  <a:gd name="T2" fmla="*/ 44 w 67"/>
                  <a:gd name="T3" fmla="*/ 20 h 40"/>
                  <a:gd name="T4" fmla="*/ 44 w 67"/>
                  <a:gd name="T5" fmla="*/ 33 h 40"/>
                  <a:gd name="T6" fmla="*/ 61 w 67"/>
                  <a:gd name="T7" fmla="*/ 40 h 40"/>
                  <a:gd name="T8" fmla="*/ 61 w 67"/>
                  <a:gd name="T9" fmla="*/ 40 h 40"/>
                  <a:gd name="T10" fmla="*/ 50 w 67"/>
                  <a:gd name="T11" fmla="*/ 40 h 40"/>
                  <a:gd name="T12" fmla="*/ 29 w 67"/>
                  <a:gd name="T13" fmla="*/ 40 h 40"/>
                  <a:gd name="T14" fmla="*/ 13 w 67"/>
                  <a:gd name="T15" fmla="*/ 40 h 40"/>
                  <a:gd name="T16" fmla="*/ 13 w 67"/>
                  <a:gd name="T17" fmla="*/ 40 h 40"/>
                  <a:gd name="T18" fmla="*/ 0 w 67"/>
                  <a:gd name="T19" fmla="*/ 33 h 40"/>
                  <a:gd name="T20" fmla="*/ 0 w 67"/>
                  <a:gd name="T21" fmla="*/ 26 h 40"/>
                  <a:gd name="T22" fmla="*/ 7 w 67"/>
                  <a:gd name="T23" fmla="*/ 13 h 40"/>
                  <a:gd name="T24" fmla="*/ 7 w 67"/>
                  <a:gd name="T25" fmla="*/ 13 h 40"/>
                  <a:gd name="T26" fmla="*/ 29 w 67"/>
                  <a:gd name="T27" fmla="*/ 6 h 40"/>
                  <a:gd name="T28" fmla="*/ 56 w 67"/>
                  <a:gd name="T29" fmla="*/ 0 h 40"/>
                  <a:gd name="T30" fmla="*/ 67 w 67"/>
                  <a:gd name="T31" fmla="*/ 0 h 40"/>
                  <a:gd name="T32" fmla="*/ 67 w 67"/>
                  <a:gd name="T33" fmla="*/ 0 h 40"/>
                  <a:gd name="T34" fmla="*/ 61 w 67"/>
                  <a:gd name="T35" fmla="*/ 6 h 40"/>
                  <a:gd name="T36" fmla="*/ 50 w 67"/>
                  <a:gd name="T37" fmla="*/ 6 h 40"/>
                  <a:gd name="T38" fmla="*/ 50 w 67"/>
                  <a:gd name="T3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40">
                    <a:moveTo>
                      <a:pt x="50" y="6"/>
                    </a:moveTo>
                    <a:lnTo>
                      <a:pt x="44" y="20"/>
                    </a:lnTo>
                    <a:lnTo>
                      <a:pt x="44" y="33"/>
                    </a:lnTo>
                    <a:lnTo>
                      <a:pt x="61" y="40"/>
                    </a:lnTo>
                    <a:lnTo>
                      <a:pt x="61" y="40"/>
                    </a:lnTo>
                    <a:lnTo>
                      <a:pt x="50" y="40"/>
                    </a:lnTo>
                    <a:lnTo>
                      <a:pt x="29" y="40"/>
                    </a:lnTo>
                    <a:lnTo>
                      <a:pt x="13" y="40"/>
                    </a:lnTo>
                    <a:lnTo>
                      <a:pt x="13" y="40"/>
                    </a:lnTo>
                    <a:lnTo>
                      <a:pt x="0" y="33"/>
                    </a:lnTo>
                    <a:lnTo>
                      <a:pt x="0" y="26"/>
                    </a:lnTo>
                    <a:lnTo>
                      <a:pt x="7" y="13"/>
                    </a:lnTo>
                    <a:lnTo>
                      <a:pt x="7" y="13"/>
                    </a:lnTo>
                    <a:lnTo>
                      <a:pt x="29" y="6"/>
                    </a:lnTo>
                    <a:lnTo>
                      <a:pt x="56" y="0"/>
                    </a:lnTo>
                    <a:lnTo>
                      <a:pt x="67" y="0"/>
                    </a:lnTo>
                    <a:lnTo>
                      <a:pt x="67" y="0"/>
                    </a:lnTo>
                    <a:lnTo>
                      <a:pt x="61" y="6"/>
                    </a:lnTo>
                    <a:lnTo>
                      <a:pt x="50" y="6"/>
                    </a:lnTo>
                    <a:lnTo>
                      <a:pt x="50" y="6"/>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599" name="Freeform 23"/>
              <p:cNvSpPr>
                <a:spLocks/>
              </p:cNvSpPr>
              <p:nvPr/>
            </p:nvSpPr>
            <p:spPr bwMode="auto">
              <a:xfrm>
                <a:off x="3270" y="1426"/>
                <a:ext cx="67" cy="40"/>
              </a:xfrm>
              <a:custGeom>
                <a:avLst/>
                <a:gdLst>
                  <a:gd name="T0" fmla="*/ 50 w 67"/>
                  <a:gd name="T1" fmla="*/ 6 h 40"/>
                  <a:gd name="T2" fmla="*/ 40 w 67"/>
                  <a:gd name="T3" fmla="*/ 20 h 40"/>
                  <a:gd name="T4" fmla="*/ 40 w 67"/>
                  <a:gd name="T5" fmla="*/ 33 h 40"/>
                  <a:gd name="T6" fmla="*/ 56 w 67"/>
                  <a:gd name="T7" fmla="*/ 40 h 40"/>
                  <a:gd name="T8" fmla="*/ 56 w 67"/>
                  <a:gd name="T9" fmla="*/ 40 h 40"/>
                  <a:gd name="T10" fmla="*/ 44 w 67"/>
                  <a:gd name="T11" fmla="*/ 40 h 40"/>
                  <a:gd name="T12" fmla="*/ 23 w 67"/>
                  <a:gd name="T13" fmla="*/ 40 h 40"/>
                  <a:gd name="T14" fmla="*/ 13 w 67"/>
                  <a:gd name="T15" fmla="*/ 40 h 40"/>
                  <a:gd name="T16" fmla="*/ 13 w 67"/>
                  <a:gd name="T17" fmla="*/ 40 h 40"/>
                  <a:gd name="T18" fmla="*/ 0 w 67"/>
                  <a:gd name="T19" fmla="*/ 33 h 40"/>
                  <a:gd name="T20" fmla="*/ 0 w 67"/>
                  <a:gd name="T21" fmla="*/ 26 h 40"/>
                  <a:gd name="T22" fmla="*/ 7 w 67"/>
                  <a:gd name="T23" fmla="*/ 13 h 40"/>
                  <a:gd name="T24" fmla="*/ 7 w 67"/>
                  <a:gd name="T25" fmla="*/ 13 h 40"/>
                  <a:gd name="T26" fmla="*/ 29 w 67"/>
                  <a:gd name="T27" fmla="*/ 6 h 40"/>
                  <a:gd name="T28" fmla="*/ 56 w 67"/>
                  <a:gd name="T29" fmla="*/ 0 h 40"/>
                  <a:gd name="T30" fmla="*/ 67 w 67"/>
                  <a:gd name="T31" fmla="*/ 0 h 40"/>
                  <a:gd name="T32" fmla="*/ 67 w 67"/>
                  <a:gd name="T33" fmla="*/ 0 h 40"/>
                  <a:gd name="T34" fmla="*/ 61 w 67"/>
                  <a:gd name="T35" fmla="*/ 6 h 40"/>
                  <a:gd name="T36" fmla="*/ 50 w 67"/>
                  <a:gd name="T37" fmla="*/ 6 h 40"/>
                  <a:gd name="T38" fmla="*/ 50 w 67"/>
                  <a:gd name="T3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40">
                    <a:moveTo>
                      <a:pt x="50" y="6"/>
                    </a:moveTo>
                    <a:lnTo>
                      <a:pt x="40" y="20"/>
                    </a:lnTo>
                    <a:lnTo>
                      <a:pt x="40" y="33"/>
                    </a:lnTo>
                    <a:lnTo>
                      <a:pt x="56" y="40"/>
                    </a:lnTo>
                    <a:lnTo>
                      <a:pt x="56" y="40"/>
                    </a:lnTo>
                    <a:lnTo>
                      <a:pt x="44" y="40"/>
                    </a:lnTo>
                    <a:lnTo>
                      <a:pt x="23" y="40"/>
                    </a:lnTo>
                    <a:lnTo>
                      <a:pt x="13" y="40"/>
                    </a:lnTo>
                    <a:lnTo>
                      <a:pt x="13" y="40"/>
                    </a:lnTo>
                    <a:lnTo>
                      <a:pt x="0" y="33"/>
                    </a:lnTo>
                    <a:lnTo>
                      <a:pt x="0" y="26"/>
                    </a:lnTo>
                    <a:lnTo>
                      <a:pt x="7" y="13"/>
                    </a:lnTo>
                    <a:lnTo>
                      <a:pt x="7" y="13"/>
                    </a:lnTo>
                    <a:lnTo>
                      <a:pt x="29" y="6"/>
                    </a:lnTo>
                    <a:lnTo>
                      <a:pt x="56" y="0"/>
                    </a:lnTo>
                    <a:lnTo>
                      <a:pt x="67" y="0"/>
                    </a:lnTo>
                    <a:lnTo>
                      <a:pt x="67" y="0"/>
                    </a:lnTo>
                    <a:lnTo>
                      <a:pt x="61" y="6"/>
                    </a:lnTo>
                    <a:lnTo>
                      <a:pt x="50" y="6"/>
                    </a:lnTo>
                    <a:lnTo>
                      <a:pt x="50" y="6"/>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00" name="Freeform 24"/>
              <p:cNvSpPr>
                <a:spLocks/>
              </p:cNvSpPr>
              <p:nvPr/>
            </p:nvSpPr>
            <p:spPr bwMode="auto">
              <a:xfrm>
                <a:off x="3266" y="1426"/>
                <a:ext cx="65" cy="40"/>
              </a:xfrm>
              <a:custGeom>
                <a:avLst/>
                <a:gdLst>
                  <a:gd name="T0" fmla="*/ 48 w 65"/>
                  <a:gd name="T1" fmla="*/ 6 h 40"/>
                  <a:gd name="T2" fmla="*/ 38 w 65"/>
                  <a:gd name="T3" fmla="*/ 20 h 40"/>
                  <a:gd name="T4" fmla="*/ 38 w 65"/>
                  <a:gd name="T5" fmla="*/ 33 h 40"/>
                  <a:gd name="T6" fmla="*/ 54 w 65"/>
                  <a:gd name="T7" fmla="*/ 40 h 40"/>
                  <a:gd name="T8" fmla="*/ 54 w 65"/>
                  <a:gd name="T9" fmla="*/ 40 h 40"/>
                  <a:gd name="T10" fmla="*/ 44 w 65"/>
                  <a:gd name="T11" fmla="*/ 40 h 40"/>
                  <a:gd name="T12" fmla="*/ 27 w 65"/>
                  <a:gd name="T13" fmla="*/ 40 h 40"/>
                  <a:gd name="T14" fmla="*/ 17 w 65"/>
                  <a:gd name="T15" fmla="*/ 40 h 40"/>
                  <a:gd name="T16" fmla="*/ 17 w 65"/>
                  <a:gd name="T17" fmla="*/ 40 h 40"/>
                  <a:gd name="T18" fmla="*/ 4 w 65"/>
                  <a:gd name="T19" fmla="*/ 33 h 40"/>
                  <a:gd name="T20" fmla="*/ 0 w 65"/>
                  <a:gd name="T21" fmla="*/ 26 h 40"/>
                  <a:gd name="T22" fmla="*/ 4 w 65"/>
                  <a:gd name="T23" fmla="*/ 13 h 40"/>
                  <a:gd name="T24" fmla="*/ 4 w 65"/>
                  <a:gd name="T25" fmla="*/ 13 h 40"/>
                  <a:gd name="T26" fmla="*/ 27 w 65"/>
                  <a:gd name="T27" fmla="*/ 6 h 40"/>
                  <a:gd name="T28" fmla="*/ 60 w 65"/>
                  <a:gd name="T29" fmla="*/ 0 h 40"/>
                  <a:gd name="T30" fmla="*/ 65 w 65"/>
                  <a:gd name="T31" fmla="*/ 0 h 40"/>
                  <a:gd name="T32" fmla="*/ 65 w 65"/>
                  <a:gd name="T33" fmla="*/ 0 h 40"/>
                  <a:gd name="T34" fmla="*/ 60 w 65"/>
                  <a:gd name="T35" fmla="*/ 6 h 40"/>
                  <a:gd name="T36" fmla="*/ 48 w 65"/>
                  <a:gd name="T37" fmla="*/ 6 h 40"/>
                  <a:gd name="T38" fmla="*/ 48 w 65"/>
                  <a:gd name="T3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40">
                    <a:moveTo>
                      <a:pt x="48" y="6"/>
                    </a:moveTo>
                    <a:lnTo>
                      <a:pt x="38" y="20"/>
                    </a:lnTo>
                    <a:lnTo>
                      <a:pt x="38" y="33"/>
                    </a:lnTo>
                    <a:lnTo>
                      <a:pt x="54" y="40"/>
                    </a:lnTo>
                    <a:lnTo>
                      <a:pt x="54" y="40"/>
                    </a:lnTo>
                    <a:lnTo>
                      <a:pt x="44" y="40"/>
                    </a:lnTo>
                    <a:lnTo>
                      <a:pt x="27" y="40"/>
                    </a:lnTo>
                    <a:lnTo>
                      <a:pt x="17" y="40"/>
                    </a:lnTo>
                    <a:lnTo>
                      <a:pt x="17" y="40"/>
                    </a:lnTo>
                    <a:lnTo>
                      <a:pt x="4" y="33"/>
                    </a:lnTo>
                    <a:lnTo>
                      <a:pt x="0" y="26"/>
                    </a:lnTo>
                    <a:lnTo>
                      <a:pt x="4" y="13"/>
                    </a:lnTo>
                    <a:lnTo>
                      <a:pt x="4" y="13"/>
                    </a:lnTo>
                    <a:lnTo>
                      <a:pt x="27" y="6"/>
                    </a:lnTo>
                    <a:lnTo>
                      <a:pt x="60" y="0"/>
                    </a:lnTo>
                    <a:lnTo>
                      <a:pt x="65" y="0"/>
                    </a:lnTo>
                    <a:lnTo>
                      <a:pt x="65" y="0"/>
                    </a:lnTo>
                    <a:lnTo>
                      <a:pt x="60" y="6"/>
                    </a:lnTo>
                    <a:lnTo>
                      <a:pt x="48" y="6"/>
                    </a:lnTo>
                    <a:lnTo>
                      <a:pt x="48" y="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01" name="Freeform 25"/>
              <p:cNvSpPr>
                <a:spLocks/>
              </p:cNvSpPr>
              <p:nvPr/>
            </p:nvSpPr>
            <p:spPr bwMode="auto">
              <a:xfrm>
                <a:off x="3216" y="1214"/>
                <a:ext cx="407" cy="252"/>
              </a:xfrm>
              <a:custGeom>
                <a:avLst/>
                <a:gdLst>
                  <a:gd name="T0" fmla="*/ 209 w 407"/>
                  <a:gd name="T1" fmla="*/ 73 h 252"/>
                  <a:gd name="T2" fmla="*/ 182 w 407"/>
                  <a:gd name="T3" fmla="*/ 27 h 252"/>
                  <a:gd name="T4" fmla="*/ 176 w 407"/>
                  <a:gd name="T5" fmla="*/ 15 h 252"/>
                  <a:gd name="T6" fmla="*/ 176 w 407"/>
                  <a:gd name="T7" fmla="*/ 0 h 252"/>
                  <a:gd name="T8" fmla="*/ 171 w 407"/>
                  <a:gd name="T9" fmla="*/ 0 h 252"/>
                  <a:gd name="T10" fmla="*/ 159 w 407"/>
                  <a:gd name="T11" fmla="*/ 7 h 252"/>
                  <a:gd name="T12" fmla="*/ 148 w 407"/>
                  <a:gd name="T13" fmla="*/ 7 h 252"/>
                  <a:gd name="T14" fmla="*/ 144 w 407"/>
                  <a:gd name="T15" fmla="*/ 15 h 252"/>
                  <a:gd name="T16" fmla="*/ 132 w 407"/>
                  <a:gd name="T17" fmla="*/ 20 h 252"/>
                  <a:gd name="T18" fmla="*/ 110 w 407"/>
                  <a:gd name="T19" fmla="*/ 20 h 252"/>
                  <a:gd name="T20" fmla="*/ 104 w 407"/>
                  <a:gd name="T21" fmla="*/ 20 h 252"/>
                  <a:gd name="T22" fmla="*/ 88 w 407"/>
                  <a:gd name="T23" fmla="*/ 34 h 252"/>
                  <a:gd name="T24" fmla="*/ 83 w 407"/>
                  <a:gd name="T25" fmla="*/ 34 h 252"/>
                  <a:gd name="T26" fmla="*/ 71 w 407"/>
                  <a:gd name="T27" fmla="*/ 40 h 252"/>
                  <a:gd name="T28" fmla="*/ 61 w 407"/>
                  <a:gd name="T29" fmla="*/ 47 h 252"/>
                  <a:gd name="T30" fmla="*/ 50 w 407"/>
                  <a:gd name="T31" fmla="*/ 67 h 252"/>
                  <a:gd name="T32" fmla="*/ 38 w 407"/>
                  <a:gd name="T33" fmla="*/ 87 h 252"/>
                  <a:gd name="T34" fmla="*/ 27 w 407"/>
                  <a:gd name="T35" fmla="*/ 120 h 252"/>
                  <a:gd name="T36" fmla="*/ 23 w 407"/>
                  <a:gd name="T37" fmla="*/ 140 h 252"/>
                  <a:gd name="T38" fmla="*/ 11 w 407"/>
                  <a:gd name="T39" fmla="*/ 165 h 252"/>
                  <a:gd name="T40" fmla="*/ 0 w 407"/>
                  <a:gd name="T41" fmla="*/ 198 h 252"/>
                  <a:gd name="T42" fmla="*/ 23 w 407"/>
                  <a:gd name="T43" fmla="*/ 245 h 252"/>
                  <a:gd name="T44" fmla="*/ 61 w 407"/>
                  <a:gd name="T45" fmla="*/ 252 h 252"/>
                  <a:gd name="T46" fmla="*/ 110 w 407"/>
                  <a:gd name="T47" fmla="*/ 252 h 252"/>
                  <a:gd name="T48" fmla="*/ 98 w 407"/>
                  <a:gd name="T49" fmla="*/ 252 h 252"/>
                  <a:gd name="T50" fmla="*/ 67 w 407"/>
                  <a:gd name="T51" fmla="*/ 238 h 252"/>
                  <a:gd name="T52" fmla="*/ 67 w 407"/>
                  <a:gd name="T53" fmla="*/ 238 h 252"/>
                  <a:gd name="T54" fmla="*/ 83 w 407"/>
                  <a:gd name="T55" fmla="*/ 218 h 252"/>
                  <a:gd name="T56" fmla="*/ 98 w 407"/>
                  <a:gd name="T57" fmla="*/ 212 h 252"/>
                  <a:gd name="T58" fmla="*/ 132 w 407"/>
                  <a:gd name="T59" fmla="*/ 205 h 252"/>
                  <a:gd name="T60" fmla="*/ 144 w 407"/>
                  <a:gd name="T61" fmla="*/ 218 h 252"/>
                  <a:gd name="T62" fmla="*/ 148 w 407"/>
                  <a:gd name="T63" fmla="*/ 252 h 252"/>
                  <a:gd name="T64" fmla="*/ 407 w 407"/>
                  <a:gd name="T65" fmla="*/ 252 h 252"/>
                  <a:gd name="T66" fmla="*/ 401 w 407"/>
                  <a:gd name="T67" fmla="*/ 225 h 252"/>
                  <a:gd name="T68" fmla="*/ 401 w 407"/>
                  <a:gd name="T69" fmla="*/ 198 h 252"/>
                  <a:gd name="T70" fmla="*/ 374 w 407"/>
                  <a:gd name="T71" fmla="*/ 133 h 252"/>
                  <a:gd name="T72" fmla="*/ 363 w 407"/>
                  <a:gd name="T73" fmla="*/ 100 h 252"/>
                  <a:gd name="T74" fmla="*/ 346 w 407"/>
                  <a:gd name="T75" fmla="*/ 60 h 252"/>
                  <a:gd name="T76" fmla="*/ 340 w 407"/>
                  <a:gd name="T77" fmla="*/ 47 h 252"/>
                  <a:gd name="T78" fmla="*/ 330 w 407"/>
                  <a:gd name="T79" fmla="*/ 34 h 252"/>
                  <a:gd name="T80" fmla="*/ 319 w 407"/>
                  <a:gd name="T81" fmla="*/ 27 h 252"/>
                  <a:gd name="T82" fmla="*/ 297 w 407"/>
                  <a:gd name="T83" fmla="*/ 20 h 252"/>
                  <a:gd name="T84" fmla="*/ 292 w 407"/>
                  <a:gd name="T85" fmla="*/ 20 h 252"/>
                  <a:gd name="T86" fmla="*/ 269 w 407"/>
                  <a:gd name="T87" fmla="*/ 7 h 252"/>
                  <a:gd name="T88" fmla="*/ 265 w 407"/>
                  <a:gd name="T89" fmla="*/ 7 h 252"/>
                  <a:gd name="T90" fmla="*/ 242 w 407"/>
                  <a:gd name="T91"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7" h="252">
                    <a:moveTo>
                      <a:pt x="219" y="80"/>
                    </a:moveTo>
                    <a:lnTo>
                      <a:pt x="209" y="73"/>
                    </a:lnTo>
                    <a:lnTo>
                      <a:pt x="192" y="53"/>
                    </a:lnTo>
                    <a:lnTo>
                      <a:pt x="182" y="27"/>
                    </a:lnTo>
                    <a:lnTo>
                      <a:pt x="182" y="27"/>
                    </a:lnTo>
                    <a:lnTo>
                      <a:pt x="176" y="15"/>
                    </a:lnTo>
                    <a:lnTo>
                      <a:pt x="176" y="7"/>
                    </a:lnTo>
                    <a:lnTo>
                      <a:pt x="176" y="0"/>
                    </a:lnTo>
                    <a:lnTo>
                      <a:pt x="176" y="0"/>
                    </a:lnTo>
                    <a:lnTo>
                      <a:pt x="171" y="0"/>
                    </a:lnTo>
                    <a:lnTo>
                      <a:pt x="165" y="7"/>
                    </a:lnTo>
                    <a:lnTo>
                      <a:pt x="159" y="7"/>
                    </a:lnTo>
                    <a:lnTo>
                      <a:pt x="159" y="7"/>
                    </a:lnTo>
                    <a:lnTo>
                      <a:pt x="148" y="7"/>
                    </a:lnTo>
                    <a:lnTo>
                      <a:pt x="144" y="15"/>
                    </a:lnTo>
                    <a:lnTo>
                      <a:pt x="144" y="15"/>
                    </a:lnTo>
                    <a:lnTo>
                      <a:pt x="144" y="15"/>
                    </a:lnTo>
                    <a:lnTo>
                      <a:pt x="132" y="20"/>
                    </a:lnTo>
                    <a:lnTo>
                      <a:pt x="121" y="20"/>
                    </a:lnTo>
                    <a:lnTo>
                      <a:pt x="110" y="20"/>
                    </a:lnTo>
                    <a:lnTo>
                      <a:pt x="110" y="20"/>
                    </a:lnTo>
                    <a:lnTo>
                      <a:pt x="104" y="20"/>
                    </a:lnTo>
                    <a:lnTo>
                      <a:pt x="94" y="27"/>
                    </a:lnTo>
                    <a:lnTo>
                      <a:pt x="88" y="34"/>
                    </a:lnTo>
                    <a:lnTo>
                      <a:pt x="88" y="34"/>
                    </a:lnTo>
                    <a:lnTo>
                      <a:pt x="83" y="34"/>
                    </a:lnTo>
                    <a:lnTo>
                      <a:pt x="77" y="40"/>
                    </a:lnTo>
                    <a:lnTo>
                      <a:pt x="71" y="40"/>
                    </a:lnTo>
                    <a:lnTo>
                      <a:pt x="71" y="40"/>
                    </a:lnTo>
                    <a:lnTo>
                      <a:pt x="61" y="47"/>
                    </a:lnTo>
                    <a:lnTo>
                      <a:pt x="54" y="53"/>
                    </a:lnTo>
                    <a:lnTo>
                      <a:pt x="50" y="67"/>
                    </a:lnTo>
                    <a:lnTo>
                      <a:pt x="50" y="67"/>
                    </a:lnTo>
                    <a:lnTo>
                      <a:pt x="38" y="87"/>
                    </a:lnTo>
                    <a:lnTo>
                      <a:pt x="27" y="100"/>
                    </a:lnTo>
                    <a:lnTo>
                      <a:pt x="27" y="120"/>
                    </a:lnTo>
                    <a:lnTo>
                      <a:pt x="27" y="120"/>
                    </a:lnTo>
                    <a:lnTo>
                      <a:pt x="23" y="140"/>
                    </a:lnTo>
                    <a:lnTo>
                      <a:pt x="17" y="153"/>
                    </a:lnTo>
                    <a:lnTo>
                      <a:pt x="11" y="165"/>
                    </a:lnTo>
                    <a:lnTo>
                      <a:pt x="11" y="165"/>
                    </a:lnTo>
                    <a:lnTo>
                      <a:pt x="0" y="198"/>
                    </a:lnTo>
                    <a:lnTo>
                      <a:pt x="0" y="232"/>
                    </a:lnTo>
                    <a:lnTo>
                      <a:pt x="23" y="245"/>
                    </a:lnTo>
                    <a:lnTo>
                      <a:pt x="23" y="245"/>
                    </a:lnTo>
                    <a:lnTo>
                      <a:pt x="61" y="252"/>
                    </a:lnTo>
                    <a:lnTo>
                      <a:pt x="94" y="252"/>
                    </a:lnTo>
                    <a:lnTo>
                      <a:pt x="110" y="252"/>
                    </a:lnTo>
                    <a:lnTo>
                      <a:pt x="110" y="252"/>
                    </a:lnTo>
                    <a:lnTo>
                      <a:pt x="98" y="252"/>
                    </a:lnTo>
                    <a:lnTo>
                      <a:pt x="77" y="245"/>
                    </a:lnTo>
                    <a:lnTo>
                      <a:pt x="67" y="238"/>
                    </a:lnTo>
                    <a:lnTo>
                      <a:pt x="67" y="238"/>
                    </a:lnTo>
                    <a:lnTo>
                      <a:pt x="67" y="238"/>
                    </a:lnTo>
                    <a:lnTo>
                      <a:pt x="71" y="232"/>
                    </a:lnTo>
                    <a:lnTo>
                      <a:pt x="83" y="218"/>
                    </a:lnTo>
                    <a:lnTo>
                      <a:pt x="83" y="218"/>
                    </a:lnTo>
                    <a:lnTo>
                      <a:pt x="98" y="212"/>
                    </a:lnTo>
                    <a:lnTo>
                      <a:pt x="115" y="212"/>
                    </a:lnTo>
                    <a:lnTo>
                      <a:pt x="132" y="205"/>
                    </a:lnTo>
                    <a:lnTo>
                      <a:pt x="132" y="205"/>
                    </a:lnTo>
                    <a:lnTo>
                      <a:pt x="144" y="218"/>
                    </a:lnTo>
                    <a:lnTo>
                      <a:pt x="148" y="238"/>
                    </a:lnTo>
                    <a:lnTo>
                      <a:pt x="148" y="252"/>
                    </a:lnTo>
                    <a:lnTo>
                      <a:pt x="148" y="252"/>
                    </a:lnTo>
                    <a:lnTo>
                      <a:pt x="407" y="252"/>
                    </a:lnTo>
                    <a:lnTo>
                      <a:pt x="407" y="245"/>
                    </a:lnTo>
                    <a:lnTo>
                      <a:pt x="401" y="225"/>
                    </a:lnTo>
                    <a:lnTo>
                      <a:pt x="401" y="198"/>
                    </a:lnTo>
                    <a:lnTo>
                      <a:pt x="401" y="198"/>
                    </a:lnTo>
                    <a:lnTo>
                      <a:pt x="390" y="173"/>
                    </a:lnTo>
                    <a:lnTo>
                      <a:pt x="374" y="133"/>
                    </a:lnTo>
                    <a:lnTo>
                      <a:pt x="363" y="100"/>
                    </a:lnTo>
                    <a:lnTo>
                      <a:pt x="363" y="100"/>
                    </a:lnTo>
                    <a:lnTo>
                      <a:pt x="353" y="80"/>
                    </a:lnTo>
                    <a:lnTo>
                      <a:pt x="346" y="60"/>
                    </a:lnTo>
                    <a:lnTo>
                      <a:pt x="340" y="47"/>
                    </a:lnTo>
                    <a:lnTo>
                      <a:pt x="340" y="47"/>
                    </a:lnTo>
                    <a:lnTo>
                      <a:pt x="336" y="40"/>
                    </a:lnTo>
                    <a:lnTo>
                      <a:pt x="330" y="34"/>
                    </a:lnTo>
                    <a:lnTo>
                      <a:pt x="319" y="27"/>
                    </a:lnTo>
                    <a:lnTo>
                      <a:pt x="319" y="27"/>
                    </a:lnTo>
                    <a:lnTo>
                      <a:pt x="309" y="27"/>
                    </a:lnTo>
                    <a:lnTo>
                      <a:pt x="297" y="20"/>
                    </a:lnTo>
                    <a:lnTo>
                      <a:pt x="292" y="20"/>
                    </a:lnTo>
                    <a:lnTo>
                      <a:pt x="292" y="20"/>
                    </a:lnTo>
                    <a:lnTo>
                      <a:pt x="280" y="15"/>
                    </a:lnTo>
                    <a:lnTo>
                      <a:pt x="269" y="7"/>
                    </a:lnTo>
                    <a:lnTo>
                      <a:pt x="265" y="7"/>
                    </a:lnTo>
                    <a:lnTo>
                      <a:pt x="265" y="7"/>
                    </a:lnTo>
                    <a:lnTo>
                      <a:pt x="253" y="27"/>
                    </a:lnTo>
                    <a:lnTo>
                      <a:pt x="242" y="60"/>
                    </a:lnTo>
                    <a:lnTo>
                      <a:pt x="219" y="8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02" name="Freeform 26"/>
              <p:cNvSpPr>
                <a:spLocks/>
              </p:cNvSpPr>
              <p:nvPr/>
            </p:nvSpPr>
            <p:spPr bwMode="auto">
              <a:xfrm>
                <a:off x="3452" y="1221"/>
                <a:ext cx="94" cy="113"/>
              </a:xfrm>
              <a:custGeom>
                <a:avLst/>
                <a:gdLst>
                  <a:gd name="T0" fmla="*/ 29 w 94"/>
                  <a:gd name="T1" fmla="*/ 0 h 113"/>
                  <a:gd name="T2" fmla="*/ 33 w 94"/>
                  <a:gd name="T3" fmla="*/ 8 h 113"/>
                  <a:gd name="T4" fmla="*/ 39 w 94"/>
                  <a:gd name="T5" fmla="*/ 8 h 113"/>
                  <a:gd name="T6" fmla="*/ 44 w 94"/>
                  <a:gd name="T7" fmla="*/ 8 h 113"/>
                  <a:gd name="T8" fmla="*/ 44 w 94"/>
                  <a:gd name="T9" fmla="*/ 8 h 113"/>
                  <a:gd name="T10" fmla="*/ 50 w 94"/>
                  <a:gd name="T11" fmla="*/ 13 h 113"/>
                  <a:gd name="T12" fmla="*/ 61 w 94"/>
                  <a:gd name="T13" fmla="*/ 13 h 113"/>
                  <a:gd name="T14" fmla="*/ 67 w 94"/>
                  <a:gd name="T15" fmla="*/ 13 h 113"/>
                  <a:gd name="T16" fmla="*/ 67 w 94"/>
                  <a:gd name="T17" fmla="*/ 13 h 113"/>
                  <a:gd name="T18" fmla="*/ 73 w 94"/>
                  <a:gd name="T19" fmla="*/ 20 h 113"/>
                  <a:gd name="T20" fmla="*/ 83 w 94"/>
                  <a:gd name="T21" fmla="*/ 27 h 113"/>
                  <a:gd name="T22" fmla="*/ 94 w 94"/>
                  <a:gd name="T23" fmla="*/ 27 h 113"/>
                  <a:gd name="T24" fmla="*/ 94 w 94"/>
                  <a:gd name="T25" fmla="*/ 27 h 113"/>
                  <a:gd name="T26" fmla="*/ 94 w 94"/>
                  <a:gd name="T27" fmla="*/ 40 h 113"/>
                  <a:gd name="T28" fmla="*/ 94 w 94"/>
                  <a:gd name="T29" fmla="*/ 53 h 113"/>
                  <a:gd name="T30" fmla="*/ 89 w 94"/>
                  <a:gd name="T31" fmla="*/ 60 h 113"/>
                  <a:gd name="T32" fmla="*/ 89 w 94"/>
                  <a:gd name="T33" fmla="*/ 60 h 113"/>
                  <a:gd name="T34" fmla="*/ 83 w 94"/>
                  <a:gd name="T35" fmla="*/ 80 h 113"/>
                  <a:gd name="T36" fmla="*/ 77 w 94"/>
                  <a:gd name="T37" fmla="*/ 106 h 113"/>
                  <a:gd name="T38" fmla="*/ 77 w 94"/>
                  <a:gd name="T39" fmla="*/ 113 h 113"/>
                  <a:gd name="T40" fmla="*/ 77 w 94"/>
                  <a:gd name="T41" fmla="*/ 113 h 113"/>
                  <a:gd name="T42" fmla="*/ 61 w 94"/>
                  <a:gd name="T43" fmla="*/ 106 h 113"/>
                  <a:gd name="T44" fmla="*/ 33 w 94"/>
                  <a:gd name="T45" fmla="*/ 100 h 113"/>
                  <a:gd name="T46" fmla="*/ 17 w 94"/>
                  <a:gd name="T47" fmla="*/ 100 h 113"/>
                  <a:gd name="T48" fmla="*/ 17 w 94"/>
                  <a:gd name="T49" fmla="*/ 100 h 113"/>
                  <a:gd name="T50" fmla="*/ 6 w 94"/>
                  <a:gd name="T51" fmla="*/ 100 h 113"/>
                  <a:gd name="T52" fmla="*/ 0 w 94"/>
                  <a:gd name="T53" fmla="*/ 86 h 113"/>
                  <a:gd name="T54" fmla="*/ 6 w 94"/>
                  <a:gd name="T55" fmla="*/ 73 h 113"/>
                  <a:gd name="T56" fmla="*/ 6 w 94"/>
                  <a:gd name="T57" fmla="*/ 73 h 113"/>
                  <a:gd name="T58" fmla="*/ 12 w 94"/>
                  <a:gd name="T59" fmla="*/ 46 h 113"/>
                  <a:gd name="T60" fmla="*/ 17 w 94"/>
                  <a:gd name="T61" fmla="*/ 13 h 113"/>
                  <a:gd name="T62" fmla="*/ 29 w 94"/>
                  <a:gd name="T6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13">
                    <a:moveTo>
                      <a:pt x="29" y="0"/>
                    </a:moveTo>
                    <a:lnTo>
                      <a:pt x="33" y="8"/>
                    </a:lnTo>
                    <a:lnTo>
                      <a:pt x="39" y="8"/>
                    </a:lnTo>
                    <a:lnTo>
                      <a:pt x="44" y="8"/>
                    </a:lnTo>
                    <a:lnTo>
                      <a:pt x="44" y="8"/>
                    </a:lnTo>
                    <a:lnTo>
                      <a:pt x="50" y="13"/>
                    </a:lnTo>
                    <a:lnTo>
                      <a:pt x="61" y="13"/>
                    </a:lnTo>
                    <a:lnTo>
                      <a:pt x="67" y="13"/>
                    </a:lnTo>
                    <a:lnTo>
                      <a:pt x="67" y="13"/>
                    </a:lnTo>
                    <a:lnTo>
                      <a:pt x="73" y="20"/>
                    </a:lnTo>
                    <a:lnTo>
                      <a:pt x="83" y="27"/>
                    </a:lnTo>
                    <a:lnTo>
                      <a:pt x="94" y="27"/>
                    </a:lnTo>
                    <a:lnTo>
                      <a:pt x="94" y="27"/>
                    </a:lnTo>
                    <a:lnTo>
                      <a:pt x="94" y="40"/>
                    </a:lnTo>
                    <a:lnTo>
                      <a:pt x="94" y="53"/>
                    </a:lnTo>
                    <a:lnTo>
                      <a:pt x="89" y="60"/>
                    </a:lnTo>
                    <a:lnTo>
                      <a:pt x="89" y="60"/>
                    </a:lnTo>
                    <a:lnTo>
                      <a:pt x="83" y="80"/>
                    </a:lnTo>
                    <a:lnTo>
                      <a:pt x="77" y="106"/>
                    </a:lnTo>
                    <a:lnTo>
                      <a:pt x="77" y="113"/>
                    </a:lnTo>
                    <a:lnTo>
                      <a:pt x="77" y="113"/>
                    </a:lnTo>
                    <a:lnTo>
                      <a:pt x="61" y="106"/>
                    </a:lnTo>
                    <a:lnTo>
                      <a:pt x="33" y="100"/>
                    </a:lnTo>
                    <a:lnTo>
                      <a:pt x="17" y="100"/>
                    </a:lnTo>
                    <a:lnTo>
                      <a:pt x="17" y="100"/>
                    </a:lnTo>
                    <a:lnTo>
                      <a:pt x="6" y="100"/>
                    </a:lnTo>
                    <a:lnTo>
                      <a:pt x="0" y="86"/>
                    </a:lnTo>
                    <a:lnTo>
                      <a:pt x="6" y="73"/>
                    </a:lnTo>
                    <a:lnTo>
                      <a:pt x="6" y="73"/>
                    </a:lnTo>
                    <a:lnTo>
                      <a:pt x="12" y="46"/>
                    </a:lnTo>
                    <a:lnTo>
                      <a:pt x="17" y="13"/>
                    </a:lnTo>
                    <a:lnTo>
                      <a:pt x="29"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03" name="Freeform 27"/>
              <p:cNvSpPr>
                <a:spLocks/>
              </p:cNvSpPr>
              <p:nvPr/>
            </p:nvSpPr>
            <p:spPr bwMode="auto">
              <a:xfrm>
                <a:off x="3552" y="1261"/>
                <a:ext cx="44" cy="118"/>
              </a:xfrm>
              <a:custGeom>
                <a:avLst/>
                <a:gdLst>
                  <a:gd name="T0" fmla="*/ 0 w 44"/>
                  <a:gd name="T1" fmla="*/ 0 h 118"/>
                  <a:gd name="T2" fmla="*/ 0 w 44"/>
                  <a:gd name="T3" fmla="*/ 6 h 118"/>
                  <a:gd name="T4" fmla="*/ 0 w 44"/>
                  <a:gd name="T5" fmla="*/ 13 h 118"/>
                  <a:gd name="T6" fmla="*/ 0 w 44"/>
                  <a:gd name="T7" fmla="*/ 20 h 118"/>
                  <a:gd name="T8" fmla="*/ 0 w 44"/>
                  <a:gd name="T9" fmla="*/ 20 h 118"/>
                  <a:gd name="T10" fmla="*/ 0 w 44"/>
                  <a:gd name="T11" fmla="*/ 26 h 118"/>
                  <a:gd name="T12" fmla="*/ 0 w 44"/>
                  <a:gd name="T13" fmla="*/ 26 h 118"/>
                  <a:gd name="T14" fmla="*/ 4 w 44"/>
                  <a:gd name="T15" fmla="*/ 20 h 118"/>
                  <a:gd name="T16" fmla="*/ 4 w 44"/>
                  <a:gd name="T17" fmla="*/ 20 h 118"/>
                  <a:gd name="T18" fmla="*/ 4 w 44"/>
                  <a:gd name="T19" fmla="*/ 26 h 118"/>
                  <a:gd name="T20" fmla="*/ 4 w 44"/>
                  <a:gd name="T21" fmla="*/ 26 h 118"/>
                  <a:gd name="T22" fmla="*/ 4 w 44"/>
                  <a:gd name="T23" fmla="*/ 33 h 118"/>
                  <a:gd name="T24" fmla="*/ 4 w 44"/>
                  <a:gd name="T25" fmla="*/ 33 h 118"/>
                  <a:gd name="T26" fmla="*/ 4 w 44"/>
                  <a:gd name="T27" fmla="*/ 46 h 118"/>
                  <a:gd name="T28" fmla="*/ 4 w 44"/>
                  <a:gd name="T29" fmla="*/ 66 h 118"/>
                  <a:gd name="T30" fmla="*/ 10 w 44"/>
                  <a:gd name="T31" fmla="*/ 73 h 118"/>
                  <a:gd name="T32" fmla="*/ 10 w 44"/>
                  <a:gd name="T33" fmla="*/ 73 h 118"/>
                  <a:gd name="T34" fmla="*/ 17 w 44"/>
                  <a:gd name="T35" fmla="*/ 86 h 118"/>
                  <a:gd name="T36" fmla="*/ 27 w 44"/>
                  <a:gd name="T37" fmla="*/ 93 h 118"/>
                  <a:gd name="T38" fmla="*/ 33 w 44"/>
                  <a:gd name="T39" fmla="*/ 98 h 118"/>
                  <a:gd name="T40" fmla="*/ 33 w 44"/>
                  <a:gd name="T41" fmla="*/ 98 h 118"/>
                  <a:gd name="T42" fmla="*/ 38 w 44"/>
                  <a:gd name="T43" fmla="*/ 113 h 118"/>
                  <a:gd name="T44" fmla="*/ 44 w 44"/>
                  <a:gd name="T45" fmla="*/ 118 h 118"/>
                  <a:gd name="T46" fmla="*/ 44 w 44"/>
                  <a:gd name="T47" fmla="*/ 113 h 118"/>
                  <a:gd name="T48" fmla="*/ 44 w 44"/>
                  <a:gd name="T49" fmla="*/ 113 h 118"/>
                  <a:gd name="T50" fmla="*/ 38 w 44"/>
                  <a:gd name="T51" fmla="*/ 98 h 118"/>
                  <a:gd name="T52" fmla="*/ 33 w 44"/>
                  <a:gd name="T53" fmla="*/ 78 h 118"/>
                  <a:gd name="T54" fmla="*/ 27 w 44"/>
                  <a:gd name="T55" fmla="*/ 66 h 118"/>
                  <a:gd name="T56" fmla="*/ 27 w 44"/>
                  <a:gd name="T57" fmla="*/ 66 h 118"/>
                  <a:gd name="T58" fmla="*/ 21 w 44"/>
                  <a:gd name="T59" fmla="*/ 60 h 118"/>
                  <a:gd name="T60" fmla="*/ 17 w 44"/>
                  <a:gd name="T61" fmla="*/ 40 h 118"/>
                  <a:gd name="T62" fmla="*/ 17 w 44"/>
                  <a:gd name="T63" fmla="*/ 26 h 118"/>
                  <a:gd name="T64" fmla="*/ 17 w 44"/>
                  <a:gd name="T65" fmla="*/ 26 h 118"/>
                  <a:gd name="T66" fmla="*/ 4 w 44"/>
                  <a:gd name="T67" fmla="*/ 6 h 118"/>
                  <a:gd name="T68" fmla="*/ 0 w 44"/>
                  <a:gd name="T69" fmla="*/ 0 h 118"/>
                  <a:gd name="T70" fmla="*/ 0 w 44"/>
                  <a:gd name="T7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118">
                    <a:moveTo>
                      <a:pt x="0" y="0"/>
                    </a:moveTo>
                    <a:lnTo>
                      <a:pt x="0" y="6"/>
                    </a:lnTo>
                    <a:lnTo>
                      <a:pt x="0" y="13"/>
                    </a:lnTo>
                    <a:lnTo>
                      <a:pt x="0" y="20"/>
                    </a:lnTo>
                    <a:lnTo>
                      <a:pt x="0" y="20"/>
                    </a:lnTo>
                    <a:lnTo>
                      <a:pt x="0" y="26"/>
                    </a:lnTo>
                    <a:lnTo>
                      <a:pt x="0" y="26"/>
                    </a:lnTo>
                    <a:lnTo>
                      <a:pt x="4" y="20"/>
                    </a:lnTo>
                    <a:lnTo>
                      <a:pt x="4" y="20"/>
                    </a:lnTo>
                    <a:lnTo>
                      <a:pt x="4" y="26"/>
                    </a:lnTo>
                    <a:lnTo>
                      <a:pt x="4" y="26"/>
                    </a:lnTo>
                    <a:lnTo>
                      <a:pt x="4" y="33"/>
                    </a:lnTo>
                    <a:lnTo>
                      <a:pt x="4" y="33"/>
                    </a:lnTo>
                    <a:lnTo>
                      <a:pt x="4" y="46"/>
                    </a:lnTo>
                    <a:lnTo>
                      <a:pt x="4" y="66"/>
                    </a:lnTo>
                    <a:lnTo>
                      <a:pt x="10" y="73"/>
                    </a:lnTo>
                    <a:lnTo>
                      <a:pt x="10" y="73"/>
                    </a:lnTo>
                    <a:lnTo>
                      <a:pt x="17" y="86"/>
                    </a:lnTo>
                    <a:lnTo>
                      <a:pt x="27" y="93"/>
                    </a:lnTo>
                    <a:lnTo>
                      <a:pt x="33" y="98"/>
                    </a:lnTo>
                    <a:lnTo>
                      <a:pt x="33" y="98"/>
                    </a:lnTo>
                    <a:lnTo>
                      <a:pt x="38" y="113"/>
                    </a:lnTo>
                    <a:lnTo>
                      <a:pt x="44" y="118"/>
                    </a:lnTo>
                    <a:lnTo>
                      <a:pt x="44" y="113"/>
                    </a:lnTo>
                    <a:lnTo>
                      <a:pt x="44" y="113"/>
                    </a:lnTo>
                    <a:lnTo>
                      <a:pt x="38" y="98"/>
                    </a:lnTo>
                    <a:lnTo>
                      <a:pt x="33" y="78"/>
                    </a:lnTo>
                    <a:lnTo>
                      <a:pt x="27" y="66"/>
                    </a:lnTo>
                    <a:lnTo>
                      <a:pt x="27" y="66"/>
                    </a:lnTo>
                    <a:lnTo>
                      <a:pt x="21" y="60"/>
                    </a:lnTo>
                    <a:lnTo>
                      <a:pt x="17" y="40"/>
                    </a:lnTo>
                    <a:lnTo>
                      <a:pt x="17" y="26"/>
                    </a:lnTo>
                    <a:lnTo>
                      <a:pt x="17" y="26"/>
                    </a:lnTo>
                    <a:lnTo>
                      <a:pt x="4" y="6"/>
                    </a:lnTo>
                    <a:lnTo>
                      <a:pt x="0"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04" name="Freeform 28"/>
              <p:cNvSpPr>
                <a:spLocks/>
              </p:cNvSpPr>
              <p:nvPr/>
            </p:nvSpPr>
            <p:spPr bwMode="auto">
              <a:xfrm>
                <a:off x="3254" y="1221"/>
                <a:ext cx="160" cy="138"/>
              </a:xfrm>
              <a:custGeom>
                <a:avLst/>
                <a:gdLst>
                  <a:gd name="T0" fmla="*/ 138 w 160"/>
                  <a:gd name="T1" fmla="*/ 40 h 138"/>
                  <a:gd name="T2" fmla="*/ 154 w 160"/>
                  <a:gd name="T3" fmla="*/ 86 h 138"/>
                  <a:gd name="T4" fmla="*/ 160 w 160"/>
                  <a:gd name="T5" fmla="*/ 106 h 138"/>
                  <a:gd name="T6" fmla="*/ 144 w 160"/>
                  <a:gd name="T7" fmla="*/ 100 h 138"/>
                  <a:gd name="T8" fmla="*/ 127 w 160"/>
                  <a:gd name="T9" fmla="*/ 86 h 138"/>
                  <a:gd name="T10" fmla="*/ 121 w 160"/>
                  <a:gd name="T11" fmla="*/ 86 h 138"/>
                  <a:gd name="T12" fmla="*/ 121 w 160"/>
                  <a:gd name="T13" fmla="*/ 113 h 138"/>
                  <a:gd name="T14" fmla="*/ 116 w 160"/>
                  <a:gd name="T15" fmla="*/ 138 h 138"/>
                  <a:gd name="T16" fmla="*/ 100 w 160"/>
                  <a:gd name="T17" fmla="*/ 138 h 138"/>
                  <a:gd name="T18" fmla="*/ 77 w 160"/>
                  <a:gd name="T19" fmla="*/ 106 h 138"/>
                  <a:gd name="T20" fmla="*/ 72 w 160"/>
                  <a:gd name="T21" fmla="*/ 86 h 138"/>
                  <a:gd name="T22" fmla="*/ 60 w 160"/>
                  <a:gd name="T23" fmla="*/ 100 h 138"/>
                  <a:gd name="T24" fmla="*/ 60 w 160"/>
                  <a:gd name="T25" fmla="*/ 118 h 138"/>
                  <a:gd name="T26" fmla="*/ 50 w 160"/>
                  <a:gd name="T27" fmla="*/ 93 h 138"/>
                  <a:gd name="T28" fmla="*/ 39 w 160"/>
                  <a:gd name="T29" fmla="*/ 66 h 138"/>
                  <a:gd name="T30" fmla="*/ 33 w 160"/>
                  <a:gd name="T31" fmla="*/ 80 h 138"/>
                  <a:gd name="T32" fmla="*/ 33 w 160"/>
                  <a:gd name="T33" fmla="*/ 100 h 138"/>
                  <a:gd name="T34" fmla="*/ 29 w 160"/>
                  <a:gd name="T35" fmla="*/ 106 h 138"/>
                  <a:gd name="T36" fmla="*/ 12 w 160"/>
                  <a:gd name="T37" fmla="*/ 100 h 138"/>
                  <a:gd name="T38" fmla="*/ 6 w 160"/>
                  <a:gd name="T39" fmla="*/ 73 h 138"/>
                  <a:gd name="T40" fmla="*/ 16 w 160"/>
                  <a:gd name="T41" fmla="*/ 53 h 138"/>
                  <a:gd name="T42" fmla="*/ 45 w 160"/>
                  <a:gd name="T43" fmla="*/ 27 h 138"/>
                  <a:gd name="T44" fmla="*/ 45 w 160"/>
                  <a:gd name="T45" fmla="*/ 27 h 138"/>
                  <a:gd name="T46" fmla="*/ 56 w 160"/>
                  <a:gd name="T47" fmla="*/ 20 h 138"/>
                  <a:gd name="T48" fmla="*/ 56 w 160"/>
                  <a:gd name="T49" fmla="*/ 20 h 138"/>
                  <a:gd name="T50" fmla="*/ 66 w 160"/>
                  <a:gd name="T51" fmla="*/ 20 h 138"/>
                  <a:gd name="T52" fmla="*/ 77 w 160"/>
                  <a:gd name="T53" fmla="*/ 20 h 138"/>
                  <a:gd name="T54" fmla="*/ 100 w 160"/>
                  <a:gd name="T55" fmla="*/ 13 h 138"/>
                  <a:gd name="T56" fmla="*/ 106 w 160"/>
                  <a:gd name="T57" fmla="*/ 13 h 138"/>
                  <a:gd name="T58" fmla="*/ 121 w 160"/>
                  <a:gd name="T59" fmla="*/ 0 h 138"/>
                  <a:gd name="T60" fmla="*/ 127 w 160"/>
                  <a:gd name="T61" fmla="*/ 8 h 138"/>
                  <a:gd name="T62" fmla="*/ 133 w 160"/>
                  <a:gd name="T63" fmla="*/ 1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38">
                    <a:moveTo>
                      <a:pt x="133" y="13"/>
                    </a:moveTo>
                    <a:lnTo>
                      <a:pt x="138" y="40"/>
                    </a:lnTo>
                    <a:lnTo>
                      <a:pt x="144" y="66"/>
                    </a:lnTo>
                    <a:lnTo>
                      <a:pt x="154" y="86"/>
                    </a:lnTo>
                    <a:lnTo>
                      <a:pt x="154" y="86"/>
                    </a:lnTo>
                    <a:lnTo>
                      <a:pt x="160" y="106"/>
                    </a:lnTo>
                    <a:lnTo>
                      <a:pt x="154" y="113"/>
                    </a:lnTo>
                    <a:lnTo>
                      <a:pt x="144" y="100"/>
                    </a:lnTo>
                    <a:lnTo>
                      <a:pt x="144" y="100"/>
                    </a:lnTo>
                    <a:lnTo>
                      <a:pt x="127" y="86"/>
                    </a:lnTo>
                    <a:lnTo>
                      <a:pt x="121" y="80"/>
                    </a:lnTo>
                    <a:lnTo>
                      <a:pt x="121" y="86"/>
                    </a:lnTo>
                    <a:lnTo>
                      <a:pt x="121" y="86"/>
                    </a:lnTo>
                    <a:lnTo>
                      <a:pt x="121" y="113"/>
                    </a:lnTo>
                    <a:lnTo>
                      <a:pt x="121" y="138"/>
                    </a:lnTo>
                    <a:lnTo>
                      <a:pt x="116" y="138"/>
                    </a:lnTo>
                    <a:lnTo>
                      <a:pt x="116" y="138"/>
                    </a:lnTo>
                    <a:lnTo>
                      <a:pt x="100" y="138"/>
                    </a:lnTo>
                    <a:lnTo>
                      <a:pt x="83" y="126"/>
                    </a:lnTo>
                    <a:lnTo>
                      <a:pt x="77" y="106"/>
                    </a:lnTo>
                    <a:lnTo>
                      <a:pt x="77" y="106"/>
                    </a:lnTo>
                    <a:lnTo>
                      <a:pt x="72" y="86"/>
                    </a:lnTo>
                    <a:lnTo>
                      <a:pt x="66" y="80"/>
                    </a:lnTo>
                    <a:lnTo>
                      <a:pt x="60" y="100"/>
                    </a:lnTo>
                    <a:lnTo>
                      <a:pt x="60" y="100"/>
                    </a:lnTo>
                    <a:lnTo>
                      <a:pt x="60" y="118"/>
                    </a:lnTo>
                    <a:lnTo>
                      <a:pt x="56" y="126"/>
                    </a:lnTo>
                    <a:lnTo>
                      <a:pt x="50" y="93"/>
                    </a:lnTo>
                    <a:lnTo>
                      <a:pt x="50" y="93"/>
                    </a:lnTo>
                    <a:lnTo>
                      <a:pt x="39" y="66"/>
                    </a:lnTo>
                    <a:lnTo>
                      <a:pt x="33" y="66"/>
                    </a:lnTo>
                    <a:lnTo>
                      <a:pt x="33" y="80"/>
                    </a:lnTo>
                    <a:lnTo>
                      <a:pt x="33" y="80"/>
                    </a:lnTo>
                    <a:lnTo>
                      <a:pt x="33" y="100"/>
                    </a:lnTo>
                    <a:lnTo>
                      <a:pt x="33" y="113"/>
                    </a:lnTo>
                    <a:lnTo>
                      <a:pt x="29" y="106"/>
                    </a:lnTo>
                    <a:lnTo>
                      <a:pt x="29" y="106"/>
                    </a:lnTo>
                    <a:lnTo>
                      <a:pt x="12" y="100"/>
                    </a:lnTo>
                    <a:lnTo>
                      <a:pt x="0" y="93"/>
                    </a:lnTo>
                    <a:lnTo>
                      <a:pt x="6" y="73"/>
                    </a:lnTo>
                    <a:lnTo>
                      <a:pt x="6" y="73"/>
                    </a:lnTo>
                    <a:lnTo>
                      <a:pt x="16" y="53"/>
                    </a:lnTo>
                    <a:lnTo>
                      <a:pt x="29" y="33"/>
                    </a:lnTo>
                    <a:lnTo>
                      <a:pt x="45" y="27"/>
                    </a:lnTo>
                    <a:lnTo>
                      <a:pt x="45" y="27"/>
                    </a:lnTo>
                    <a:lnTo>
                      <a:pt x="45" y="27"/>
                    </a:lnTo>
                    <a:lnTo>
                      <a:pt x="50" y="27"/>
                    </a:lnTo>
                    <a:lnTo>
                      <a:pt x="56" y="20"/>
                    </a:lnTo>
                    <a:lnTo>
                      <a:pt x="56" y="20"/>
                    </a:lnTo>
                    <a:lnTo>
                      <a:pt x="56" y="20"/>
                    </a:lnTo>
                    <a:lnTo>
                      <a:pt x="60" y="20"/>
                    </a:lnTo>
                    <a:lnTo>
                      <a:pt x="66" y="20"/>
                    </a:lnTo>
                    <a:lnTo>
                      <a:pt x="66" y="20"/>
                    </a:lnTo>
                    <a:lnTo>
                      <a:pt x="77" y="20"/>
                    </a:lnTo>
                    <a:lnTo>
                      <a:pt x="89" y="13"/>
                    </a:lnTo>
                    <a:lnTo>
                      <a:pt x="100" y="13"/>
                    </a:lnTo>
                    <a:lnTo>
                      <a:pt x="100" y="13"/>
                    </a:lnTo>
                    <a:lnTo>
                      <a:pt x="106" y="13"/>
                    </a:lnTo>
                    <a:lnTo>
                      <a:pt x="110" y="8"/>
                    </a:lnTo>
                    <a:lnTo>
                      <a:pt x="121" y="0"/>
                    </a:lnTo>
                    <a:lnTo>
                      <a:pt x="121" y="0"/>
                    </a:lnTo>
                    <a:lnTo>
                      <a:pt x="127" y="8"/>
                    </a:lnTo>
                    <a:lnTo>
                      <a:pt x="127" y="8"/>
                    </a:lnTo>
                    <a:lnTo>
                      <a:pt x="133" y="1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05" name="Freeform 29"/>
              <p:cNvSpPr>
                <a:spLocks/>
              </p:cNvSpPr>
              <p:nvPr/>
            </p:nvSpPr>
            <p:spPr bwMode="auto">
              <a:xfrm>
                <a:off x="3541" y="1261"/>
                <a:ext cx="11" cy="46"/>
              </a:xfrm>
              <a:custGeom>
                <a:avLst/>
                <a:gdLst>
                  <a:gd name="T0" fmla="*/ 11 w 11"/>
                  <a:gd name="T1" fmla="*/ 0 h 46"/>
                  <a:gd name="T2" fmla="*/ 5 w 11"/>
                  <a:gd name="T3" fmla="*/ 13 h 46"/>
                  <a:gd name="T4" fmla="*/ 5 w 11"/>
                  <a:gd name="T5" fmla="*/ 26 h 46"/>
                  <a:gd name="T6" fmla="*/ 0 w 11"/>
                  <a:gd name="T7" fmla="*/ 40 h 46"/>
                  <a:gd name="T8" fmla="*/ 0 w 11"/>
                  <a:gd name="T9" fmla="*/ 40 h 46"/>
                  <a:gd name="T10" fmla="*/ 5 w 11"/>
                  <a:gd name="T11" fmla="*/ 46 h 46"/>
                  <a:gd name="T12" fmla="*/ 11 w 11"/>
                  <a:gd name="T13" fmla="*/ 26 h 46"/>
                  <a:gd name="T14" fmla="*/ 11 w 11"/>
                  <a:gd name="T15" fmla="*/ 33 h 46"/>
                  <a:gd name="T16" fmla="*/ 5 w 11"/>
                  <a:gd name="T17" fmla="*/ 33 h 46"/>
                  <a:gd name="T18" fmla="*/ 5 w 11"/>
                  <a:gd name="T19" fmla="*/ 33 h 46"/>
                  <a:gd name="T20" fmla="*/ 5 w 11"/>
                  <a:gd name="T21" fmla="*/ 33 h 46"/>
                  <a:gd name="T22" fmla="*/ 0 w 11"/>
                  <a:gd name="T23" fmla="*/ 40 h 46"/>
                  <a:gd name="T24" fmla="*/ 5 w 11"/>
                  <a:gd name="T25" fmla="*/ 33 h 46"/>
                  <a:gd name="T26" fmla="*/ 5 w 11"/>
                  <a:gd name="T27" fmla="*/ 26 h 46"/>
                  <a:gd name="T28" fmla="*/ 5 w 11"/>
                  <a:gd name="T29" fmla="*/ 26 h 46"/>
                  <a:gd name="T30" fmla="*/ 5 w 11"/>
                  <a:gd name="T31" fmla="*/ 20 h 46"/>
                  <a:gd name="T32" fmla="*/ 11 w 11"/>
                  <a:gd name="T33" fmla="*/ 6 h 46"/>
                  <a:gd name="T34" fmla="*/ 11 w 11"/>
                  <a:gd name="T3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46">
                    <a:moveTo>
                      <a:pt x="11" y="0"/>
                    </a:moveTo>
                    <a:lnTo>
                      <a:pt x="5" y="13"/>
                    </a:lnTo>
                    <a:lnTo>
                      <a:pt x="5" y="26"/>
                    </a:lnTo>
                    <a:lnTo>
                      <a:pt x="0" y="40"/>
                    </a:lnTo>
                    <a:lnTo>
                      <a:pt x="0" y="40"/>
                    </a:lnTo>
                    <a:lnTo>
                      <a:pt x="5" y="46"/>
                    </a:lnTo>
                    <a:lnTo>
                      <a:pt x="11" y="26"/>
                    </a:lnTo>
                    <a:lnTo>
                      <a:pt x="11" y="33"/>
                    </a:lnTo>
                    <a:lnTo>
                      <a:pt x="5" y="33"/>
                    </a:lnTo>
                    <a:lnTo>
                      <a:pt x="5" y="33"/>
                    </a:lnTo>
                    <a:lnTo>
                      <a:pt x="5" y="33"/>
                    </a:lnTo>
                    <a:lnTo>
                      <a:pt x="0" y="40"/>
                    </a:lnTo>
                    <a:lnTo>
                      <a:pt x="5" y="33"/>
                    </a:lnTo>
                    <a:lnTo>
                      <a:pt x="5" y="26"/>
                    </a:lnTo>
                    <a:lnTo>
                      <a:pt x="5" y="26"/>
                    </a:lnTo>
                    <a:lnTo>
                      <a:pt x="5" y="20"/>
                    </a:lnTo>
                    <a:lnTo>
                      <a:pt x="11" y="6"/>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06" name="Freeform 30"/>
              <p:cNvSpPr>
                <a:spLocks/>
              </p:cNvSpPr>
              <p:nvPr/>
            </p:nvSpPr>
            <p:spPr bwMode="auto">
              <a:xfrm>
                <a:off x="3233" y="1294"/>
                <a:ext cx="127" cy="138"/>
              </a:xfrm>
              <a:custGeom>
                <a:avLst/>
                <a:gdLst>
                  <a:gd name="T0" fmla="*/ 98 w 127"/>
                  <a:gd name="T1" fmla="*/ 118 h 138"/>
                  <a:gd name="T2" fmla="*/ 77 w 127"/>
                  <a:gd name="T3" fmla="*/ 125 h 138"/>
                  <a:gd name="T4" fmla="*/ 60 w 127"/>
                  <a:gd name="T5" fmla="*/ 125 h 138"/>
                  <a:gd name="T6" fmla="*/ 37 w 127"/>
                  <a:gd name="T7" fmla="*/ 138 h 138"/>
                  <a:gd name="T8" fmla="*/ 60 w 127"/>
                  <a:gd name="T9" fmla="*/ 132 h 138"/>
                  <a:gd name="T10" fmla="*/ 77 w 127"/>
                  <a:gd name="T11" fmla="*/ 125 h 138"/>
                  <a:gd name="T12" fmla="*/ 77 w 127"/>
                  <a:gd name="T13" fmla="*/ 118 h 138"/>
                  <a:gd name="T14" fmla="*/ 44 w 127"/>
                  <a:gd name="T15" fmla="*/ 112 h 138"/>
                  <a:gd name="T16" fmla="*/ 27 w 127"/>
                  <a:gd name="T17" fmla="*/ 112 h 138"/>
                  <a:gd name="T18" fmla="*/ 10 w 127"/>
                  <a:gd name="T19" fmla="*/ 118 h 138"/>
                  <a:gd name="T20" fmla="*/ 6 w 127"/>
                  <a:gd name="T21" fmla="*/ 112 h 138"/>
                  <a:gd name="T22" fmla="*/ 44 w 127"/>
                  <a:gd name="T23" fmla="*/ 105 h 138"/>
                  <a:gd name="T24" fmla="*/ 60 w 127"/>
                  <a:gd name="T25" fmla="*/ 112 h 138"/>
                  <a:gd name="T26" fmla="*/ 71 w 127"/>
                  <a:gd name="T27" fmla="*/ 112 h 138"/>
                  <a:gd name="T28" fmla="*/ 71 w 127"/>
                  <a:gd name="T29" fmla="*/ 105 h 138"/>
                  <a:gd name="T30" fmla="*/ 50 w 127"/>
                  <a:gd name="T31" fmla="*/ 80 h 138"/>
                  <a:gd name="T32" fmla="*/ 33 w 127"/>
                  <a:gd name="T33" fmla="*/ 65 h 138"/>
                  <a:gd name="T34" fmla="*/ 50 w 127"/>
                  <a:gd name="T35" fmla="*/ 80 h 138"/>
                  <a:gd name="T36" fmla="*/ 60 w 127"/>
                  <a:gd name="T37" fmla="*/ 85 h 138"/>
                  <a:gd name="T38" fmla="*/ 44 w 127"/>
                  <a:gd name="T39" fmla="*/ 60 h 138"/>
                  <a:gd name="T40" fmla="*/ 33 w 127"/>
                  <a:gd name="T41" fmla="*/ 53 h 138"/>
                  <a:gd name="T42" fmla="*/ 44 w 127"/>
                  <a:gd name="T43" fmla="*/ 60 h 138"/>
                  <a:gd name="T44" fmla="*/ 66 w 127"/>
                  <a:gd name="T45" fmla="*/ 85 h 138"/>
                  <a:gd name="T46" fmla="*/ 71 w 127"/>
                  <a:gd name="T47" fmla="*/ 85 h 138"/>
                  <a:gd name="T48" fmla="*/ 50 w 127"/>
                  <a:gd name="T49" fmla="*/ 53 h 138"/>
                  <a:gd name="T50" fmla="*/ 33 w 127"/>
                  <a:gd name="T51" fmla="*/ 33 h 138"/>
                  <a:gd name="T52" fmla="*/ 33 w 127"/>
                  <a:gd name="T53" fmla="*/ 33 h 138"/>
                  <a:gd name="T54" fmla="*/ 54 w 127"/>
                  <a:gd name="T55" fmla="*/ 45 h 138"/>
                  <a:gd name="T56" fmla="*/ 66 w 127"/>
                  <a:gd name="T57" fmla="*/ 73 h 138"/>
                  <a:gd name="T58" fmla="*/ 71 w 127"/>
                  <a:gd name="T59" fmla="*/ 100 h 138"/>
                  <a:gd name="T60" fmla="*/ 77 w 127"/>
                  <a:gd name="T61" fmla="*/ 93 h 138"/>
                  <a:gd name="T62" fmla="*/ 66 w 127"/>
                  <a:gd name="T63" fmla="*/ 45 h 138"/>
                  <a:gd name="T64" fmla="*/ 60 w 127"/>
                  <a:gd name="T65" fmla="*/ 33 h 138"/>
                  <a:gd name="T66" fmla="*/ 60 w 127"/>
                  <a:gd name="T67" fmla="*/ 7 h 138"/>
                  <a:gd name="T68" fmla="*/ 60 w 127"/>
                  <a:gd name="T69" fmla="*/ 0 h 138"/>
                  <a:gd name="T70" fmla="*/ 71 w 127"/>
                  <a:gd name="T71" fmla="*/ 45 h 138"/>
                  <a:gd name="T72" fmla="*/ 77 w 127"/>
                  <a:gd name="T73" fmla="*/ 80 h 138"/>
                  <a:gd name="T74" fmla="*/ 81 w 127"/>
                  <a:gd name="T75" fmla="*/ 105 h 138"/>
                  <a:gd name="T76" fmla="*/ 87 w 127"/>
                  <a:gd name="T77" fmla="*/ 112 h 138"/>
                  <a:gd name="T78" fmla="*/ 87 w 127"/>
                  <a:gd name="T79" fmla="*/ 100 h 138"/>
                  <a:gd name="T80" fmla="*/ 98 w 127"/>
                  <a:gd name="T81" fmla="*/ 112 h 138"/>
                  <a:gd name="T82" fmla="*/ 110 w 127"/>
                  <a:gd name="T83" fmla="*/ 118 h 138"/>
                  <a:gd name="T84" fmla="*/ 127 w 127"/>
                  <a:gd name="T85" fmla="*/ 12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 h="138">
                    <a:moveTo>
                      <a:pt x="115" y="125"/>
                    </a:moveTo>
                    <a:lnTo>
                      <a:pt x="110" y="125"/>
                    </a:lnTo>
                    <a:lnTo>
                      <a:pt x="98" y="118"/>
                    </a:lnTo>
                    <a:lnTo>
                      <a:pt x="93" y="118"/>
                    </a:lnTo>
                    <a:lnTo>
                      <a:pt x="93" y="118"/>
                    </a:lnTo>
                    <a:lnTo>
                      <a:pt x="77" y="125"/>
                    </a:lnTo>
                    <a:lnTo>
                      <a:pt x="66" y="125"/>
                    </a:lnTo>
                    <a:lnTo>
                      <a:pt x="60" y="125"/>
                    </a:lnTo>
                    <a:lnTo>
                      <a:pt x="60" y="125"/>
                    </a:lnTo>
                    <a:lnTo>
                      <a:pt x="50" y="132"/>
                    </a:lnTo>
                    <a:lnTo>
                      <a:pt x="37" y="138"/>
                    </a:lnTo>
                    <a:lnTo>
                      <a:pt x="37" y="138"/>
                    </a:lnTo>
                    <a:lnTo>
                      <a:pt x="37" y="138"/>
                    </a:lnTo>
                    <a:lnTo>
                      <a:pt x="50" y="132"/>
                    </a:lnTo>
                    <a:lnTo>
                      <a:pt x="60" y="132"/>
                    </a:lnTo>
                    <a:lnTo>
                      <a:pt x="71" y="125"/>
                    </a:lnTo>
                    <a:lnTo>
                      <a:pt x="71" y="125"/>
                    </a:lnTo>
                    <a:lnTo>
                      <a:pt x="77" y="125"/>
                    </a:lnTo>
                    <a:lnTo>
                      <a:pt x="81" y="118"/>
                    </a:lnTo>
                    <a:lnTo>
                      <a:pt x="77" y="118"/>
                    </a:lnTo>
                    <a:lnTo>
                      <a:pt x="77" y="118"/>
                    </a:lnTo>
                    <a:lnTo>
                      <a:pt x="66" y="118"/>
                    </a:lnTo>
                    <a:lnTo>
                      <a:pt x="54" y="112"/>
                    </a:lnTo>
                    <a:lnTo>
                      <a:pt x="44" y="112"/>
                    </a:lnTo>
                    <a:lnTo>
                      <a:pt x="44" y="112"/>
                    </a:lnTo>
                    <a:lnTo>
                      <a:pt x="33" y="112"/>
                    </a:lnTo>
                    <a:lnTo>
                      <a:pt x="27" y="112"/>
                    </a:lnTo>
                    <a:lnTo>
                      <a:pt x="21" y="112"/>
                    </a:lnTo>
                    <a:lnTo>
                      <a:pt x="21" y="112"/>
                    </a:lnTo>
                    <a:lnTo>
                      <a:pt x="10" y="118"/>
                    </a:lnTo>
                    <a:lnTo>
                      <a:pt x="0" y="118"/>
                    </a:lnTo>
                    <a:lnTo>
                      <a:pt x="6" y="112"/>
                    </a:lnTo>
                    <a:lnTo>
                      <a:pt x="6" y="112"/>
                    </a:lnTo>
                    <a:lnTo>
                      <a:pt x="16" y="112"/>
                    </a:lnTo>
                    <a:lnTo>
                      <a:pt x="27" y="112"/>
                    </a:lnTo>
                    <a:lnTo>
                      <a:pt x="44" y="105"/>
                    </a:lnTo>
                    <a:lnTo>
                      <a:pt x="44" y="105"/>
                    </a:lnTo>
                    <a:lnTo>
                      <a:pt x="50" y="112"/>
                    </a:lnTo>
                    <a:lnTo>
                      <a:pt x="60" y="112"/>
                    </a:lnTo>
                    <a:lnTo>
                      <a:pt x="71" y="112"/>
                    </a:lnTo>
                    <a:lnTo>
                      <a:pt x="71" y="112"/>
                    </a:lnTo>
                    <a:lnTo>
                      <a:pt x="71" y="112"/>
                    </a:lnTo>
                    <a:lnTo>
                      <a:pt x="77" y="112"/>
                    </a:lnTo>
                    <a:lnTo>
                      <a:pt x="71" y="105"/>
                    </a:lnTo>
                    <a:lnTo>
                      <a:pt x="71" y="105"/>
                    </a:lnTo>
                    <a:lnTo>
                      <a:pt x="66" y="100"/>
                    </a:lnTo>
                    <a:lnTo>
                      <a:pt x="54" y="93"/>
                    </a:lnTo>
                    <a:lnTo>
                      <a:pt x="50" y="80"/>
                    </a:lnTo>
                    <a:lnTo>
                      <a:pt x="50" y="80"/>
                    </a:lnTo>
                    <a:lnTo>
                      <a:pt x="37" y="73"/>
                    </a:lnTo>
                    <a:lnTo>
                      <a:pt x="33" y="65"/>
                    </a:lnTo>
                    <a:lnTo>
                      <a:pt x="37" y="65"/>
                    </a:lnTo>
                    <a:lnTo>
                      <a:pt x="37" y="65"/>
                    </a:lnTo>
                    <a:lnTo>
                      <a:pt x="50" y="80"/>
                    </a:lnTo>
                    <a:lnTo>
                      <a:pt x="54" y="85"/>
                    </a:lnTo>
                    <a:lnTo>
                      <a:pt x="60" y="85"/>
                    </a:lnTo>
                    <a:lnTo>
                      <a:pt x="60" y="85"/>
                    </a:lnTo>
                    <a:lnTo>
                      <a:pt x="54" y="73"/>
                    </a:lnTo>
                    <a:lnTo>
                      <a:pt x="50" y="65"/>
                    </a:lnTo>
                    <a:lnTo>
                      <a:pt x="44" y="60"/>
                    </a:lnTo>
                    <a:lnTo>
                      <a:pt x="44" y="60"/>
                    </a:lnTo>
                    <a:lnTo>
                      <a:pt x="33" y="53"/>
                    </a:lnTo>
                    <a:lnTo>
                      <a:pt x="33" y="53"/>
                    </a:lnTo>
                    <a:lnTo>
                      <a:pt x="37" y="53"/>
                    </a:lnTo>
                    <a:lnTo>
                      <a:pt x="37" y="53"/>
                    </a:lnTo>
                    <a:lnTo>
                      <a:pt x="44" y="60"/>
                    </a:lnTo>
                    <a:lnTo>
                      <a:pt x="54" y="73"/>
                    </a:lnTo>
                    <a:lnTo>
                      <a:pt x="66" y="85"/>
                    </a:lnTo>
                    <a:lnTo>
                      <a:pt x="66" y="85"/>
                    </a:lnTo>
                    <a:lnTo>
                      <a:pt x="66" y="93"/>
                    </a:lnTo>
                    <a:lnTo>
                      <a:pt x="71" y="93"/>
                    </a:lnTo>
                    <a:lnTo>
                      <a:pt x="71" y="85"/>
                    </a:lnTo>
                    <a:lnTo>
                      <a:pt x="71" y="85"/>
                    </a:lnTo>
                    <a:lnTo>
                      <a:pt x="60" y="73"/>
                    </a:lnTo>
                    <a:lnTo>
                      <a:pt x="50" y="53"/>
                    </a:lnTo>
                    <a:lnTo>
                      <a:pt x="44" y="40"/>
                    </a:lnTo>
                    <a:lnTo>
                      <a:pt x="44" y="40"/>
                    </a:lnTo>
                    <a:lnTo>
                      <a:pt x="33" y="33"/>
                    </a:lnTo>
                    <a:lnTo>
                      <a:pt x="27" y="33"/>
                    </a:lnTo>
                    <a:lnTo>
                      <a:pt x="33" y="33"/>
                    </a:lnTo>
                    <a:lnTo>
                      <a:pt x="33" y="33"/>
                    </a:lnTo>
                    <a:lnTo>
                      <a:pt x="37" y="33"/>
                    </a:lnTo>
                    <a:lnTo>
                      <a:pt x="44" y="40"/>
                    </a:lnTo>
                    <a:lnTo>
                      <a:pt x="54" y="45"/>
                    </a:lnTo>
                    <a:lnTo>
                      <a:pt x="54" y="45"/>
                    </a:lnTo>
                    <a:lnTo>
                      <a:pt x="60" y="60"/>
                    </a:lnTo>
                    <a:lnTo>
                      <a:pt x="66" y="73"/>
                    </a:lnTo>
                    <a:lnTo>
                      <a:pt x="71" y="85"/>
                    </a:lnTo>
                    <a:lnTo>
                      <a:pt x="71" y="85"/>
                    </a:lnTo>
                    <a:lnTo>
                      <a:pt x="71" y="100"/>
                    </a:lnTo>
                    <a:lnTo>
                      <a:pt x="77" y="100"/>
                    </a:lnTo>
                    <a:lnTo>
                      <a:pt x="77" y="93"/>
                    </a:lnTo>
                    <a:lnTo>
                      <a:pt x="77" y="93"/>
                    </a:lnTo>
                    <a:lnTo>
                      <a:pt x="77" y="80"/>
                    </a:lnTo>
                    <a:lnTo>
                      <a:pt x="71" y="65"/>
                    </a:lnTo>
                    <a:lnTo>
                      <a:pt x="66" y="45"/>
                    </a:lnTo>
                    <a:lnTo>
                      <a:pt x="66" y="45"/>
                    </a:lnTo>
                    <a:lnTo>
                      <a:pt x="60" y="40"/>
                    </a:lnTo>
                    <a:lnTo>
                      <a:pt x="60" y="33"/>
                    </a:lnTo>
                    <a:lnTo>
                      <a:pt x="60" y="20"/>
                    </a:lnTo>
                    <a:lnTo>
                      <a:pt x="60" y="20"/>
                    </a:lnTo>
                    <a:lnTo>
                      <a:pt x="60" y="7"/>
                    </a:lnTo>
                    <a:lnTo>
                      <a:pt x="60" y="0"/>
                    </a:lnTo>
                    <a:lnTo>
                      <a:pt x="60" y="0"/>
                    </a:lnTo>
                    <a:lnTo>
                      <a:pt x="60" y="0"/>
                    </a:lnTo>
                    <a:lnTo>
                      <a:pt x="60" y="20"/>
                    </a:lnTo>
                    <a:lnTo>
                      <a:pt x="66" y="33"/>
                    </a:lnTo>
                    <a:lnTo>
                      <a:pt x="71" y="45"/>
                    </a:lnTo>
                    <a:lnTo>
                      <a:pt x="71" y="45"/>
                    </a:lnTo>
                    <a:lnTo>
                      <a:pt x="71" y="60"/>
                    </a:lnTo>
                    <a:lnTo>
                      <a:pt x="77" y="80"/>
                    </a:lnTo>
                    <a:lnTo>
                      <a:pt x="81" y="93"/>
                    </a:lnTo>
                    <a:lnTo>
                      <a:pt x="81" y="93"/>
                    </a:lnTo>
                    <a:lnTo>
                      <a:pt x="81" y="105"/>
                    </a:lnTo>
                    <a:lnTo>
                      <a:pt x="87" y="112"/>
                    </a:lnTo>
                    <a:lnTo>
                      <a:pt x="87" y="112"/>
                    </a:lnTo>
                    <a:lnTo>
                      <a:pt x="87" y="112"/>
                    </a:lnTo>
                    <a:lnTo>
                      <a:pt x="87" y="105"/>
                    </a:lnTo>
                    <a:lnTo>
                      <a:pt x="87" y="100"/>
                    </a:lnTo>
                    <a:lnTo>
                      <a:pt x="87" y="100"/>
                    </a:lnTo>
                    <a:lnTo>
                      <a:pt x="87" y="100"/>
                    </a:lnTo>
                    <a:lnTo>
                      <a:pt x="93" y="112"/>
                    </a:lnTo>
                    <a:lnTo>
                      <a:pt x="98" y="112"/>
                    </a:lnTo>
                    <a:lnTo>
                      <a:pt x="104" y="112"/>
                    </a:lnTo>
                    <a:lnTo>
                      <a:pt x="104" y="112"/>
                    </a:lnTo>
                    <a:lnTo>
                      <a:pt x="110" y="118"/>
                    </a:lnTo>
                    <a:lnTo>
                      <a:pt x="121" y="125"/>
                    </a:lnTo>
                    <a:lnTo>
                      <a:pt x="127" y="125"/>
                    </a:lnTo>
                    <a:lnTo>
                      <a:pt x="127" y="125"/>
                    </a:lnTo>
                    <a:lnTo>
                      <a:pt x="115"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07" name="Freeform 31"/>
              <p:cNvSpPr>
                <a:spLocks/>
              </p:cNvSpPr>
              <p:nvPr/>
            </p:nvSpPr>
            <p:spPr bwMode="auto">
              <a:xfrm>
                <a:off x="3375" y="1069"/>
                <a:ext cx="127" cy="192"/>
              </a:xfrm>
              <a:custGeom>
                <a:avLst/>
                <a:gdLst>
                  <a:gd name="T0" fmla="*/ 116 w 127"/>
                  <a:gd name="T1" fmla="*/ 80 h 192"/>
                  <a:gd name="T2" fmla="*/ 121 w 127"/>
                  <a:gd name="T3" fmla="*/ 80 h 192"/>
                  <a:gd name="T4" fmla="*/ 121 w 127"/>
                  <a:gd name="T5" fmla="*/ 92 h 192"/>
                  <a:gd name="T6" fmla="*/ 127 w 127"/>
                  <a:gd name="T7" fmla="*/ 100 h 192"/>
                  <a:gd name="T8" fmla="*/ 127 w 127"/>
                  <a:gd name="T9" fmla="*/ 100 h 192"/>
                  <a:gd name="T10" fmla="*/ 121 w 127"/>
                  <a:gd name="T11" fmla="*/ 105 h 192"/>
                  <a:gd name="T12" fmla="*/ 121 w 127"/>
                  <a:gd name="T13" fmla="*/ 105 h 192"/>
                  <a:gd name="T14" fmla="*/ 121 w 127"/>
                  <a:gd name="T15" fmla="*/ 112 h 192"/>
                  <a:gd name="T16" fmla="*/ 121 w 127"/>
                  <a:gd name="T17" fmla="*/ 112 h 192"/>
                  <a:gd name="T18" fmla="*/ 116 w 127"/>
                  <a:gd name="T19" fmla="*/ 120 h 192"/>
                  <a:gd name="T20" fmla="*/ 110 w 127"/>
                  <a:gd name="T21" fmla="*/ 125 h 192"/>
                  <a:gd name="T22" fmla="*/ 110 w 127"/>
                  <a:gd name="T23" fmla="*/ 125 h 192"/>
                  <a:gd name="T24" fmla="*/ 110 w 127"/>
                  <a:gd name="T25" fmla="*/ 125 h 192"/>
                  <a:gd name="T26" fmla="*/ 110 w 127"/>
                  <a:gd name="T27" fmla="*/ 125 h 192"/>
                  <a:gd name="T28" fmla="*/ 110 w 127"/>
                  <a:gd name="T29" fmla="*/ 132 h 192"/>
                  <a:gd name="T30" fmla="*/ 110 w 127"/>
                  <a:gd name="T31" fmla="*/ 145 h 192"/>
                  <a:gd name="T32" fmla="*/ 110 w 127"/>
                  <a:gd name="T33" fmla="*/ 145 h 192"/>
                  <a:gd name="T34" fmla="*/ 106 w 127"/>
                  <a:gd name="T35" fmla="*/ 160 h 192"/>
                  <a:gd name="T36" fmla="*/ 100 w 127"/>
                  <a:gd name="T37" fmla="*/ 172 h 192"/>
                  <a:gd name="T38" fmla="*/ 94 w 127"/>
                  <a:gd name="T39" fmla="*/ 179 h 192"/>
                  <a:gd name="T40" fmla="*/ 94 w 127"/>
                  <a:gd name="T41" fmla="*/ 179 h 192"/>
                  <a:gd name="T42" fmla="*/ 83 w 127"/>
                  <a:gd name="T43" fmla="*/ 185 h 192"/>
                  <a:gd name="T44" fmla="*/ 66 w 127"/>
                  <a:gd name="T45" fmla="*/ 192 h 192"/>
                  <a:gd name="T46" fmla="*/ 50 w 127"/>
                  <a:gd name="T47" fmla="*/ 185 h 192"/>
                  <a:gd name="T48" fmla="*/ 50 w 127"/>
                  <a:gd name="T49" fmla="*/ 185 h 192"/>
                  <a:gd name="T50" fmla="*/ 39 w 127"/>
                  <a:gd name="T51" fmla="*/ 179 h 192"/>
                  <a:gd name="T52" fmla="*/ 33 w 127"/>
                  <a:gd name="T53" fmla="*/ 179 h 192"/>
                  <a:gd name="T54" fmla="*/ 29 w 127"/>
                  <a:gd name="T55" fmla="*/ 165 h 192"/>
                  <a:gd name="T56" fmla="*/ 29 w 127"/>
                  <a:gd name="T57" fmla="*/ 165 h 192"/>
                  <a:gd name="T58" fmla="*/ 17 w 127"/>
                  <a:gd name="T59" fmla="*/ 152 h 192"/>
                  <a:gd name="T60" fmla="*/ 17 w 127"/>
                  <a:gd name="T61" fmla="*/ 140 h 192"/>
                  <a:gd name="T62" fmla="*/ 17 w 127"/>
                  <a:gd name="T63" fmla="*/ 132 h 192"/>
                  <a:gd name="T64" fmla="*/ 17 w 127"/>
                  <a:gd name="T65" fmla="*/ 132 h 192"/>
                  <a:gd name="T66" fmla="*/ 17 w 127"/>
                  <a:gd name="T67" fmla="*/ 120 h 192"/>
                  <a:gd name="T68" fmla="*/ 12 w 127"/>
                  <a:gd name="T69" fmla="*/ 125 h 192"/>
                  <a:gd name="T70" fmla="*/ 6 w 127"/>
                  <a:gd name="T71" fmla="*/ 125 h 192"/>
                  <a:gd name="T72" fmla="*/ 6 w 127"/>
                  <a:gd name="T73" fmla="*/ 120 h 192"/>
                  <a:gd name="T74" fmla="*/ 6 w 127"/>
                  <a:gd name="T75" fmla="*/ 120 h 192"/>
                  <a:gd name="T76" fmla="*/ 0 w 127"/>
                  <a:gd name="T77" fmla="*/ 105 h 192"/>
                  <a:gd name="T78" fmla="*/ 0 w 127"/>
                  <a:gd name="T79" fmla="*/ 100 h 192"/>
                  <a:gd name="T80" fmla="*/ 0 w 127"/>
                  <a:gd name="T81" fmla="*/ 87 h 192"/>
                  <a:gd name="T82" fmla="*/ 0 w 127"/>
                  <a:gd name="T83" fmla="*/ 87 h 192"/>
                  <a:gd name="T84" fmla="*/ 0 w 127"/>
                  <a:gd name="T85" fmla="*/ 80 h 192"/>
                  <a:gd name="T86" fmla="*/ 6 w 127"/>
                  <a:gd name="T87" fmla="*/ 80 h 192"/>
                  <a:gd name="T88" fmla="*/ 12 w 127"/>
                  <a:gd name="T89" fmla="*/ 80 h 192"/>
                  <a:gd name="T90" fmla="*/ 12 w 127"/>
                  <a:gd name="T91" fmla="*/ 80 h 192"/>
                  <a:gd name="T92" fmla="*/ 12 w 127"/>
                  <a:gd name="T93" fmla="*/ 72 h 192"/>
                  <a:gd name="T94" fmla="*/ 12 w 127"/>
                  <a:gd name="T95" fmla="*/ 52 h 192"/>
                  <a:gd name="T96" fmla="*/ 17 w 127"/>
                  <a:gd name="T97" fmla="*/ 27 h 192"/>
                  <a:gd name="T98" fmla="*/ 17 w 127"/>
                  <a:gd name="T99" fmla="*/ 27 h 192"/>
                  <a:gd name="T100" fmla="*/ 29 w 127"/>
                  <a:gd name="T101" fmla="*/ 14 h 192"/>
                  <a:gd name="T102" fmla="*/ 45 w 127"/>
                  <a:gd name="T103" fmla="*/ 0 h 192"/>
                  <a:gd name="T104" fmla="*/ 72 w 127"/>
                  <a:gd name="T105" fmla="*/ 0 h 192"/>
                  <a:gd name="T106" fmla="*/ 72 w 127"/>
                  <a:gd name="T107" fmla="*/ 0 h 192"/>
                  <a:gd name="T108" fmla="*/ 94 w 127"/>
                  <a:gd name="T109" fmla="*/ 7 h 192"/>
                  <a:gd name="T110" fmla="*/ 110 w 127"/>
                  <a:gd name="T111" fmla="*/ 32 h 192"/>
                  <a:gd name="T112" fmla="*/ 116 w 127"/>
                  <a:gd name="T113" fmla="*/ 60 h 192"/>
                  <a:gd name="T114" fmla="*/ 116 w 127"/>
                  <a:gd name="T115" fmla="*/ 60 h 192"/>
                  <a:gd name="T116" fmla="*/ 116 w 127"/>
                  <a:gd name="T117" fmla="*/ 72 h 192"/>
                  <a:gd name="T118" fmla="*/ 116 w 127"/>
                  <a:gd name="T119" fmla="*/ 80 h 192"/>
                  <a:gd name="T120" fmla="*/ 116 w 127"/>
                  <a:gd name="T121" fmla="*/ 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92">
                    <a:moveTo>
                      <a:pt x="116" y="80"/>
                    </a:moveTo>
                    <a:lnTo>
                      <a:pt x="121" y="80"/>
                    </a:lnTo>
                    <a:lnTo>
                      <a:pt x="121" y="92"/>
                    </a:lnTo>
                    <a:lnTo>
                      <a:pt x="127" y="100"/>
                    </a:lnTo>
                    <a:lnTo>
                      <a:pt x="127" y="100"/>
                    </a:lnTo>
                    <a:lnTo>
                      <a:pt x="121" y="105"/>
                    </a:lnTo>
                    <a:lnTo>
                      <a:pt x="121" y="105"/>
                    </a:lnTo>
                    <a:lnTo>
                      <a:pt x="121" y="112"/>
                    </a:lnTo>
                    <a:lnTo>
                      <a:pt x="121" y="112"/>
                    </a:lnTo>
                    <a:lnTo>
                      <a:pt x="116" y="120"/>
                    </a:lnTo>
                    <a:lnTo>
                      <a:pt x="110" y="125"/>
                    </a:lnTo>
                    <a:lnTo>
                      <a:pt x="110" y="125"/>
                    </a:lnTo>
                    <a:lnTo>
                      <a:pt x="110" y="125"/>
                    </a:lnTo>
                    <a:lnTo>
                      <a:pt x="110" y="125"/>
                    </a:lnTo>
                    <a:lnTo>
                      <a:pt x="110" y="132"/>
                    </a:lnTo>
                    <a:lnTo>
                      <a:pt x="110" y="145"/>
                    </a:lnTo>
                    <a:lnTo>
                      <a:pt x="110" y="145"/>
                    </a:lnTo>
                    <a:lnTo>
                      <a:pt x="106" y="160"/>
                    </a:lnTo>
                    <a:lnTo>
                      <a:pt x="100" y="172"/>
                    </a:lnTo>
                    <a:lnTo>
                      <a:pt x="94" y="179"/>
                    </a:lnTo>
                    <a:lnTo>
                      <a:pt x="94" y="179"/>
                    </a:lnTo>
                    <a:lnTo>
                      <a:pt x="83" y="185"/>
                    </a:lnTo>
                    <a:lnTo>
                      <a:pt x="66" y="192"/>
                    </a:lnTo>
                    <a:lnTo>
                      <a:pt x="50" y="185"/>
                    </a:lnTo>
                    <a:lnTo>
                      <a:pt x="50" y="185"/>
                    </a:lnTo>
                    <a:lnTo>
                      <a:pt x="39" y="179"/>
                    </a:lnTo>
                    <a:lnTo>
                      <a:pt x="33" y="179"/>
                    </a:lnTo>
                    <a:lnTo>
                      <a:pt x="29" y="165"/>
                    </a:lnTo>
                    <a:lnTo>
                      <a:pt x="29" y="165"/>
                    </a:lnTo>
                    <a:lnTo>
                      <a:pt x="17" y="152"/>
                    </a:lnTo>
                    <a:lnTo>
                      <a:pt x="17" y="140"/>
                    </a:lnTo>
                    <a:lnTo>
                      <a:pt x="17" y="132"/>
                    </a:lnTo>
                    <a:lnTo>
                      <a:pt x="17" y="132"/>
                    </a:lnTo>
                    <a:lnTo>
                      <a:pt x="17" y="120"/>
                    </a:lnTo>
                    <a:lnTo>
                      <a:pt x="12" y="125"/>
                    </a:lnTo>
                    <a:lnTo>
                      <a:pt x="6" y="125"/>
                    </a:lnTo>
                    <a:lnTo>
                      <a:pt x="6" y="120"/>
                    </a:lnTo>
                    <a:lnTo>
                      <a:pt x="6" y="120"/>
                    </a:lnTo>
                    <a:lnTo>
                      <a:pt x="0" y="105"/>
                    </a:lnTo>
                    <a:lnTo>
                      <a:pt x="0" y="100"/>
                    </a:lnTo>
                    <a:lnTo>
                      <a:pt x="0" y="87"/>
                    </a:lnTo>
                    <a:lnTo>
                      <a:pt x="0" y="87"/>
                    </a:lnTo>
                    <a:lnTo>
                      <a:pt x="0" y="80"/>
                    </a:lnTo>
                    <a:lnTo>
                      <a:pt x="6" y="80"/>
                    </a:lnTo>
                    <a:lnTo>
                      <a:pt x="12" y="80"/>
                    </a:lnTo>
                    <a:lnTo>
                      <a:pt x="12" y="80"/>
                    </a:lnTo>
                    <a:lnTo>
                      <a:pt x="12" y="72"/>
                    </a:lnTo>
                    <a:lnTo>
                      <a:pt x="12" y="52"/>
                    </a:lnTo>
                    <a:lnTo>
                      <a:pt x="17" y="27"/>
                    </a:lnTo>
                    <a:lnTo>
                      <a:pt x="17" y="27"/>
                    </a:lnTo>
                    <a:lnTo>
                      <a:pt x="29" y="14"/>
                    </a:lnTo>
                    <a:lnTo>
                      <a:pt x="45" y="0"/>
                    </a:lnTo>
                    <a:lnTo>
                      <a:pt x="72" y="0"/>
                    </a:lnTo>
                    <a:lnTo>
                      <a:pt x="72" y="0"/>
                    </a:lnTo>
                    <a:lnTo>
                      <a:pt x="94" y="7"/>
                    </a:lnTo>
                    <a:lnTo>
                      <a:pt x="110" y="32"/>
                    </a:lnTo>
                    <a:lnTo>
                      <a:pt x="116" y="60"/>
                    </a:lnTo>
                    <a:lnTo>
                      <a:pt x="116" y="60"/>
                    </a:lnTo>
                    <a:lnTo>
                      <a:pt x="116" y="72"/>
                    </a:lnTo>
                    <a:lnTo>
                      <a:pt x="116" y="80"/>
                    </a:lnTo>
                    <a:lnTo>
                      <a:pt x="116" y="80"/>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08" name="Freeform 32"/>
              <p:cNvSpPr>
                <a:spLocks/>
              </p:cNvSpPr>
              <p:nvPr/>
            </p:nvSpPr>
            <p:spPr bwMode="auto">
              <a:xfrm>
                <a:off x="3496" y="1301"/>
                <a:ext cx="33" cy="118"/>
              </a:xfrm>
              <a:custGeom>
                <a:avLst/>
                <a:gdLst>
                  <a:gd name="T0" fmla="*/ 33 w 33"/>
                  <a:gd name="T1" fmla="*/ 13 h 118"/>
                  <a:gd name="T2" fmla="*/ 29 w 33"/>
                  <a:gd name="T3" fmla="*/ 38 h 118"/>
                  <a:gd name="T4" fmla="*/ 17 w 33"/>
                  <a:gd name="T5" fmla="*/ 86 h 118"/>
                  <a:gd name="T6" fmla="*/ 12 w 33"/>
                  <a:gd name="T7" fmla="*/ 118 h 118"/>
                  <a:gd name="T8" fmla="*/ 12 w 33"/>
                  <a:gd name="T9" fmla="*/ 118 h 118"/>
                  <a:gd name="T10" fmla="*/ 6 w 33"/>
                  <a:gd name="T11" fmla="*/ 118 h 118"/>
                  <a:gd name="T12" fmla="*/ 6 w 33"/>
                  <a:gd name="T13" fmla="*/ 111 h 118"/>
                  <a:gd name="T14" fmla="*/ 6 w 33"/>
                  <a:gd name="T15" fmla="*/ 93 h 118"/>
                  <a:gd name="T16" fmla="*/ 6 w 33"/>
                  <a:gd name="T17" fmla="*/ 93 h 118"/>
                  <a:gd name="T18" fmla="*/ 0 w 33"/>
                  <a:gd name="T19" fmla="*/ 73 h 118"/>
                  <a:gd name="T20" fmla="*/ 0 w 33"/>
                  <a:gd name="T21" fmla="*/ 33 h 118"/>
                  <a:gd name="T22" fmla="*/ 6 w 33"/>
                  <a:gd name="T23" fmla="*/ 6 h 118"/>
                  <a:gd name="T24" fmla="*/ 6 w 33"/>
                  <a:gd name="T25" fmla="*/ 6 h 118"/>
                  <a:gd name="T26" fmla="*/ 17 w 33"/>
                  <a:gd name="T27" fmla="*/ 0 h 118"/>
                  <a:gd name="T28" fmla="*/ 29 w 33"/>
                  <a:gd name="T29" fmla="*/ 6 h 118"/>
                  <a:gd name="T30" fmla="*/ 33 w 33"/>
                  <a:gd name="T31" fmla="*/ 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18">
                    <a:moveTo>
                      <a:pt x="33" y="13"/>
                    </a:moveTo>
                    <a:lnTo>
                      <a:pt x="29" y="38"/>
                    </a:lnTo>
                    <a:lnTo>
                      <a:pt x="17" y="86"/>
                    </a:lnTo>
                    <a:lnTo>
                      <a:pt x="12" y="118"/>
                    </a:lnTo>
                    <a:lnTo>
                      <a:pt x="12" y="118"/>
                    </a:lnTo>
                    <a:lnTo>
                      <a:pt x="6" y="118"/>
                    </a:lnTo>
                    <a:lnTo>
                      <a:pt x="6" y="111"/>
                    </a:lnTo>
                    <a:lnTo>
                      <a:pt x="6" y="93"/>
                    </a:lnTo>
                    <a:lnTo>
                      <a:pt x="6" y="93"/>
                    </a:lnTo>
                    <a:lnTo>
                      <a:pt x="0" y="73"/>
                    </a:lnTo>
                    <a:lnTo>
                      <a:pt x="0" y="33"/>
                    </a:lnTo>
                    <a:lnTo>
                      <a:pt x="6" y="6"/>
                    </a:lnTo>
                    <a:lnTo>
                      <a:pt x="6" y="6"/>
                    </a:lnTo>
                    <a:lnTo>
                      <a:pt x="17" y="0"/>
                    </a:lnTo>
                    <a:lnTo>
                      <a:pt x="29" y="6"/>
                    </a:lnTo>
                    <a:lnTo>
                      <a:pt x="3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09" name="Freeform 33"/>
              <p:cNvSpPr>
                <a:spLocks/>
              </p:cNvSpPr>
              <p:nvPr/>
            </p:nvSpPr>
            <p:spPr bwMode="auto">
              <a:xfrm>
                <a:off x="3408" y="1229"/>
                <a:ext cx="121" cy="110"/>
              </a:xfrm>
              <a:custGeom>
                <a:avLst/>
                <a:gdLst>
                  <a:gd name="T0" fmla="*/ 105 w 121"/>
                  <a:gd name="T1" fmla="*/ 45 h 110"/>
                  <a:gd name="T2" fmla="*/ 83 w 121"/>
                  <a:gd name="T3" fmla="*/ 12 h 110"/>
                  <a:gd name="T4" fmla="*/ 77 w 121"/>
                  <a:gd name="T5" fmla="*/ 5 h 110"/>
                  <a:gd name="T6" fmla="*/ 73 w 121"/>
                  <a:gd name="T7" fmla="*/ 5 h 110"/>
                  <a:gd name="T8" fmla="*/ 61 w 121"/>
                  <a:gd name="T9" fmla="*/ 5 h 110"/>
                  <a:gd name="T10" fmla="*/ 44 w 121"/>
                  <a:gd name="T11" fmla="*/ 0 h 110"/>
                  <a:gd name="T12" fmla="*/ 33 w 121"/>
                  <a:gd name="T13" fmla="*/ 0 h 110"/>
                  <a:gd name="T14" fmla="*/ 27 w 121"/>
                  <a:gd name="T15" fmla="*/ 5 h 110"/>
                  <a:gd name="T16" fmla="*/ 17 w 121"/>
                  <a:gd name="T17" fmla="*/ 12 h 110"/>
                  <a:gd name="T18" fmla="*/ 6 w 121"/>
                  <a:gd name="T19" fmla="*/ 12 h 110"/>
                  <a:gd name="T20" fmla="*/ 0 w 121"/>
                  <a:gd name="T21" fmla="*/ 19 h 110"/>
                  <a:gd name="T22" fmla="*/ 12 w 121"/>
                  <a:gd name="T23" fmla="*/ 19 h 110"/>
                  <a:gd name="T24" fmla="*/ 17 w 121"/>
                  <a:gd name="T25" fmla="*/ 19 h 110"/>
                  <a:gd name="T26" fmla="*/ 33 w 121"/>
                  <a:gd name="T27" fmla="*/ 12 h 110"/>
                  <a:gd name="T28" fmla="*/ 39 w 121"/>
                  <a:gd name="T29" fmla="*/ 19 h 110"/>
                  <a:gd name="T30" fmla="*/ 56 w 121"/>
                  <a:gd name="T31" fmla="*/ 19 h 110"/>
                  <a:gd name="T32" fmla="*/ 50 w 121"/>
                  <a:gd name="T33" fmla="*/ 25 h 110"/>
                  <a:gd name="T34" fmla="*/ 33 w 121"/>
                  <a:gd name="T35" fmla="*/ 32 h 110"/>
                  <a:gd name="T36" fmla="*/ 27 w 121"/>
                  <a:gd name="T37" fmla="*/ 38 h 110"/>
                  <a:gd name="T38" fmla="*/ 33 w 121"/>
                  <a:gd name="T39" fmla="*/ 38 h 110"/>
                  <a:gd name="T40" fmla="*/ 33 w 121"/>
                  <a:gd name="T41" fmla="*/ 45 h 110"/>
                  <a:gd name="T42" fmla="*/ 33 w 121"/>
                  <a:gd name="T43" fmla="*/ 52 h 110"/>
                  <a:gd name="T44" fmla="*/ 33 w 121"/>
                  <a:gd name="T45" fmla="*/ 52 h 110"/>
                  <a:gd name="T46" fmla="*/ 33 w 121"/>
                  <a:gd name="T47" fmla="*/ 58 h 110"/>
                  <a:gd name="T48" fmla="*/ 33 w 121"/>
                  <a:gd name="T49" fmla="*/ 65 h 110"/>
                  <a:gd name="T50" fmla="*/ 33 w 121"/>
                  <a:gd name="T51" fmla="*/ 72 h 110"/>
                  <a:gd name="T52" fmla="*/ 44 w 121"/>
                  <a:gd name="T53" fmla="*/ 78 h 110"/>
                  <a:gd name="T54" fmla="*/ 56 w 121"/>
                  <a:gd name="T55" fmla="*/ 78 h 110"/>
                  <a:gd name="T56" fmla="*/ 56 w 121"/>
                  <a:gd name="T57" fmla="*/ 78 h 110"/>
                  <a:gd name="T58" fmla="*/ 61 w 121"/>
                  <a:gd name="T59" fmla="*/ 72 h 110"/>
                  <a:gd name="T60" fmla="*/ 61 w 121"/>
                  <a:gd name="T61" fmla="*/ 78 h 110"/>
                  <a:gd name="T62" fmla="*/ 83 w 121"/>
                  <a:gd name="T63" fmla="*/ 85 h 110"/>
                  <a:gd name="T64" fmla="*/ 88 w 121"/>
                  <a:gd name="T65" fmla="*/ 85 h 110"/>
                  <a:gd name="T66" fmla="*/ 100 w 121"/>
                  <a:gd name="T67" fmla="*/ 92 h 110"/>
                  <a:gd name="T68" fmla="*/ 105 w 121"/>
                  <a:gd name="T69" fmla="*/ 98 h 110"/>
                  <a:gd name="T70" fmla="*/ 117 w 121"/>
                  <a:gd name="T71" fmla="*/ 110 h 110"/>
                  <a:gd name="T72" fmla="*/ 117 w 121"/>
                  <a:gd name="T73" fmla="*/ 105 h 110"/>
                  <a:gd name="T74" fmla="*/ 121 w 121"/>
                  <a:gd name="T75" fmla="*/ 5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10">
                    <a:moveTo>
                      <a:pt x="121" y="58"/>
                    </a:moveTo>
                    <a:lnTo>
                      <a:pt x="105" y="45"/>
                    </a:lnTo>
                    <a:lnTo>
                      <a:pt x="88" y="25"/>
                    </a:lnTo>
                    <a:lnTo>
                      <a:pt x="83" y="12"/>
                    </a:lnTo>
                    <a:lnTo>
                      <a:pt x="83" y="12"/>
                    </a:lnTo>
                    <a:lnTo>
                      <a:pt x="77" y="5"/>
                    </a:lnTo>
                    <a:lnTo>
                      <a:pt x="73" y="5"/>
                    </a:lnTo>
                    <a:lnTo>
                      <a:pt x="73" y="5"/>
                    </a:lnTo>
                    <a:lnTo>
                      <a:pt x="73" y="5"/>
                    </a:lnTo>
                    <a:lnTo>
                      <a:pt x="61" y="5"/>
                    </a:lnTo>
                    <a:lnTo>
                      <a:pt x="50" y="5"/>
                    </a:lnTo>
                    <a:lnTo>
                      <a:pt x="44" y="0"/>
                    </a:lnTo>
                    <a:lnTo>
                      <a:pt x="44" y="0"/>
                    </a:lnTo>
                    <a:lnTo>
                      <a:pt x="33" y="0"/>
                    </a:lnTo>
                    <a:lnTo>
                      <a:pt x="33" y="5"/>
                    </a:lnTo>
                    <a:lnTo>
                      <a:pt x="27" y="5"/>
                    </a:lnTo>
                    <a:lnTo>
                      <a:pt x="27" y="5"/>
                    </a:lnTo>
                    <a:lnTo>
                      <a:pt x="17" y="12"/>
                    </a:lnTo>
                    <a:lnTo>
                      <a:pt x="6" y="12"/>
                    </a:lnTo>
                    <a:lnTo>
                      <a:pt x="6" y="12"/>
                    </a:lnTo>
                    <a:lnTo>
                      <a:pt x="6" y="12"/>
                    </a:lnTo>
                    <a:lnTo>
                      <a:pt x="0" y="19"/>
                    </a:lnTo>
                    <a:lnTo>
                      <a:pt x="0" y="19"/>
                    </a:lnTo>
                    <a:lnTo>
                      <a:pt x="12" y="19"/>
                    </a:lnTo>
                    <a:lnTo>
                      <a:pt x="12" y="19"/>
                    </a:lnTo>
                    <a:lnTo>
                      <a:pt x="17" y="19"/>
                    </a:lnTo>
                    <a:lnTo>
                      <a:pt x="27" y="19"/>
                    </a:lnTo>
                    <a:lnTo>
                      <a:pt x="33" y="12"/>
                    </a:lnTo>
                    <a:lnTo>
                      <a:pt x="33" y="12"/>
                    </a:lnTo>
                    <a:lnTo>
                      <a:pt x="39" y="19"/>
                    </a:lnTo>
                    <a:lnTo>
                      <a:pt x="50" y="19"/>
                    </a:lnTo>
                    <a:lnTo>
                      <a:pt x="56" y="19"/>
                    </a:lnTo>
                    <a:lnTo>
                      <a:pt x="56" y="19"/>
                    </a:lnTo>
                    <a:lnTo>
                      <a:pt x="50" y="25"/>
                    </a:lnTo>
                    <a:lnTo>
                      <a:pt x="44" y="25"/>
                    </a:lnTo>
                    <a:lnTo>
                      <a:pt x="33" y="32"/>
                    </a:lnTo>
                    <a:lnTo>
                      <a:pt x="33" y="32"/>
                    </a:lnTo>
                    <a:lnTo>
                      <a:pt x="27" y="38"/>
                    </a:lnTo>
                    <a:lnTo>
                      <a:pt x="33" y="38"/>
                    </a:lnTo>
                    <a:lnTo>
                      <a:pt x="33" y="38"/>
                    </a:lnTo>
                    <a:lnTo>
                      <a:pt x="33" y="38"/>
                    </a:lnTo>
                    <a:lnTo>
                      <a:pt x="33" y="45"/>
                    </a:lnTo>
                    <a:lnTo>
                      <a:pt x="27" y="45"/>
                    </a:lnTo>
                    <a:lnTo>
                      <a:pt x="33" y="52"/>
                    </a:lnTo>
                    <a:lnTo>
                      <a:pt x="33" y="52"/>
                    </a:lnTo>
                    <a:lnTo>
                      <a:pt x="33" y="52"/>
                    </a:lnTo>
                    <a:lnTo>
                      <a:pt x="33" y="58"/>
                    </a:lnTo>
                    <a:lnTo>
                      <a:pt x="33" y="58"/>
                    </a:lnTo>
                    <a:lnTo>
                      <a:pt x="33" y="58"/>
                    </a:lnTo>
                    <a:lnTo>
                      <a:pt x="33" y="65"/>
                    </a:lnTo>
                    <a:lnTo>
                      <a:pt x="27" y="65"/>
                    </a:lnTo>
                    <a:lnTo>
                      <a:pt x="33" y="72"/>
                    </a:lnTo>
                    <a:lnTo>
                      <a:pt x="33" y="72"/>
                    </a:lnTo>
                    <a:lnTo>
                      <a:pt x="44" y="78"/>
                    </a:lnTo>
                    <a:lnTo>
                      <a:pt x="44" y="78"/>
                    </a:lnTo>
                    <a:lnTo>
                      <a:pt x="56" y="78"/>
                    </a:lnTo>
                    <a:lnTo>
                      <a:pt x="56" y="78"/>
                    </a:lnTo>
                    <a:lnTo>
                      <a:pt x="56" y="78"/>
                    </a:lnTo>
                    <a:lnTo>
                      <a:pt x="56" y="72"/>
                    </a:lnTo>
                    <a:lnTo>
                      <a:pt x="61" y="72"/>
                    </a:lnTo>
                    <a:lnTo>
                      <a:pt x="61" y="72"/>
                    </a:lnTo>
                    <a:lnTo>
                      <a:pt x="61" y="78"/>
                    </a:lnTo>
                    <a:lnTo>
                      <a:pt x="73" y="85"/>
                    </a:lnTo>
                    <a:lnTo>
                      <a:pt x="83" y="85"/>
                    </a:lnTo>
                    <a:lnTo>
                      <a:pt x="83" y="85"/>
                    </a:lnTo>
                    <a:lnTo>
                      <a:pt x="88" y="85"/>
                    </a:lnTo>
                    <a:lnTo>
                      <a:pt x="94" y="92"/>
                    </a:lnTo>
                    <a:lnTo>
                      <a:pt x="100" y="92"/>
                    </a:lnTo>
                    <a:lnTo>
                      <a:pt x="100" y="92"/>
                    </a:lnTo>
                    <a:lnTo>
                      <a:pt x="105" y="98"/>
                    </a:lnTo>
                    <a:lnTo>
                      <a:pt x="117" y="110"/>
                    </a:lnTo>
                    <a:lnTo>
                      <a:pt x="117" y="110"/>
                    </a:lnTo>
                    <a:lnTo>
                      <a:pt x="117" y="110"/>
                    </a:lnTo>
                    <a:lnTo>
                      <a:pt x="117" y="105"/>
                    </a:lnTo>
                    <a:lnTo>
                      <a:pt x="121" y="78"/>
                    </a:lnTo>
                    <a:lnTo>
                      <a:pt x="121" y="58"/>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10" name="Freeform 34"/>
              <p:cNvSpPr>
                <a:spLocks/>
              </p:cNvSpPr>
              <p:nvPr/>
            </p:nvSpPr>
            <p:spPr bwMode="auto">
              <a:xfrm>
                <a:off x="3475" y="1241"/>
                <a:ext cx="50" cy="60"/>
              </a:xfrm>
              <a:custGeom>
                <a:avLst/>
                <a:gdLst>
                  <a:gd name="T0" fmla="*/ 10 w 50"/>
                  <a:gd name="T1" fmla="*/ 0 h 60"/>
                  <a:gd name="T2" fmla="*/ 16 w 50"/>
                  <a:gd name="T3" fmla="*/ 13 h 60"/>
                  <a:gd name="T4" fmla="*/ 27 w 50"/>
                  <a:gd name="T5" fmla="*/ 26 h 60"/>
                  <a:gd name="T6" fmla="*/ 38 w 50"/>
                  <a:gd name="T7" fmla="*/ 40 h 60"/>
                  <a:gd name="T8" fmla="*/ 38 w 50"/>
                  <a:gd name="T9" fmla="*/ 40 h 60"/>
                  <a:gd name="T10" fmla="*/ 38 w 50"/>
                  <a:gd name="T11" fmla="*/ 46 h 60"/>
                  <a:gd name="T12" fmla="*/ 44 w 50"/>
                  <a:gd name="T13" fmla="*/ 46 h 60"/>
                  <a:gd name="T14" fmla="*/ 50 w 50"/>
                  <a:gd name="T15" fmla="*/ 46 h 60"/>
                  <a:gd name="T16" fmla="*/ 50 w 50"/>
                  <a:gd name="T17" fmla="*/ 46 h 60"/>
                  <a:gd name="T18" fmla="*/ 50 w 50"/>
                  <a:gd name="T19" fmla="*/ 53 h 60"/>
                  <a:gd name="T20" fmla="*/ 50 w 50"/>
                  <a:gd name="T21" fmla="*/ 60 h 60"/>
                  <a:gd name="T22" fmla="*/ 50 w 50"/>
                  <a:gd name="T23" fmla="*/ 60 h 60"/>
                  <a:gd name="T24" fmla="*/ 50 w 50"/>
                  <a:gd name="T25" fmla="*/ 60 h 60"/>
                  <a:gd name="T26" fmla="*/ 44 w 50"/>
                  <a:gd name="T27" fmla="*/ 60 h 60"/>
                  <a:gd name="T28" fmla="*/ 44 w 50"/>
                  <a:gd name="T29" fmla="*/ 60 h 60"/>
                  <a:gd name="T30" fmla="*/ 38 w 50"/>
                  <a:gd name="T31" fmla="*/ 60 h 60"/>
                  <a:gd name="T32" fmla="*/ 38 w 50"/>
                  <a:gd name="T33" fmla="*/ 60 h 60"/>
                  <a:gd name="T34" fmla="*/ 27 w 50"/>
                  <a:gd name="T35" fmla="*/ 53 h 60"/>
                  <a:gd name="T36" fmla="*/ 27 w 50"/>
                  <a:gd name="T37" fmla="*/ 53 h 60"/>
                  <a:gd name="T38" fmla="*/ 21 w 50"/>
                  <a:gd name="T39" fmla="*/ 53 h 60"/>
                  <a:gd name="T40" fmla="*/ 21 w 50"/>
                  <a:gd name="T41" fmla="*/ 53 h 60"/>
                  <a:gd name="T42" fmla="*/ 16 w 50"/>
                  <a:gd name="T43" fmla="*/ 53 h 60"/>
                  <a:gd name="T44" fmla="*/ 6 w 50"/>
                  <a:gd name="T45" fmla="*/ 46 h 60"/>
                  <a:gd name="T46" fmla="*/ 6 w 50"/>
                  <a:gd name="T47" fmla="*/ 40 h 60"/>
                  <a:gd name="T48" fmla="*/ 6 w 50"/>
                  <a:gd name="T49" fmla="*/ 40 h 60"/>
                  <a:gd name="T50" fmla="*/ 0 w 50"/>
                  <a:gd name="T51" fmla="*/ 40 h 60"/>
                  <a:gd name="T52" fmla="*/ 0 w 50"/>
                  <a:gd name="T53" fmla="*/ 33 h 60"/>
                  <a:gd name="T54" fmla="*/ 0 w 50"/>
                  <a:gd name="T55" fmla="*/ 33 h 60"/>
                  <a:gd name="T56" fmla="*/ 0 w 50"/>
                  <a:gd name="T57" fmla="*/ 33 h 60"/>
                  <a:gd name="T58" fmla="*/ 6 w 50"/>
                  <a:gd name="T59" fmla="*/ 33 h 60"/>
                  <a:gd name="T60" fmla="*/ 10 w 50"/>
                  <a:gd name="T61" fmla="*/ 33 h 60"/>
                  <a:gd name="T62" fmla="*/ 10 w 50"/>
                  <a:gd name="T63" fmla="*/ 26 h 60"/>
                  <a:gd name="T64" fmla="*/ 10 w 50"/>
                  <a:gd name="T65" fmla="*/ 26 h 60"/>
                  <a:gd name="T66" fmla="*/ 6 w 50"/>
                  <a:gd name="T67" fmla="*/ 26 h 60"/>
                  <a:gd name="T68" fmla="*/ 6 w 50"/>
                  <a:gd name="T69" fmla="*/ 20 h 60"/>
                  <a:gd name="T70" fmla="*/ 6 w 50"/>
                  <a:gd name="T71" fmla="*/ 13 h 60"/>
                  <a:gd name="T72" fmla="*/ 6 w 50"/>
                  <a:gd name="T73" fmla="*/ 13 h 60"/>
                  <a:gd name="T74" fmla="*/ 0 w 50"/>
                  <a:gd name="T75" fmla="*/ 13 h 60"/>
                  <a:gd name="T76" fmla="*/ 6 w 50"/>
                  <a:gd name="T77" fmla="*/ 13 h 60"/>
                  <a:gd name="T78" fmla="*/ 10 w 50"/>
                  <a:gd name="T79" fmla="*/ 20 h 60"/>
                  <a:gd name="T80" fmla="*/ 10 w 50"/>
                  <a:gd name="T81" fmla="*/ 20 h 60"/>
                  <a:gd name="T82" fmla="*/ 16 w 50"/>
                  <a:gd name="T83" fmla="*/ 26 h 60"/>
                  <a:gd name="T84" fmla="*/ 16 w 50"/>
                  <a:gd name="T85" fmla="*/ 20 h 60"/>
                  <a:gd name="T86" fmla="*/ 16 w 50"/>
                  <a:gd name="T87" fmla="*/ 13 h 60"/>
                  <a:gd name="T88" fmla="*/ 16 w 50"/>
                  <a:gd name="T89" fmla="*/ 13 h 60"/>
                  <a:gd name="T90" fmla="*/ 10 w 50"/>
                  <a:gd name="T91" fmla="*/ 7 h 60"/>
                  <a:gd name="T92" fmla="*/ 6 w 50"/>
                  <a:gd name="T93" fmla="*/ 7 h 60"/>
                  <a:gd name="T94" fmla="*/ 6 w 50"/>
                  <a:gd name="T95" fmla="*/ 0 h 60"/>
                  <a:gd name="T96" fmla="*/ 6 w 50"/>
                  <a:gd name="T97" fmla="*/ 0 h 60"/>
                  <a:gd name="T98" fmla="*/ 6 w 50"/>
                  <a:gd name="T99" fmla="*/ 0 h 60"/>
                  <a:gd name="T100" fmla="*/ 6 w 50"/>
                  <a:gd name="T101" fmla="*/ 0 h 60"/>
                  <a:gd name="T102" fmla="*/ 10 w 50"/>
                  <a:gd name="T10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60">
                    <a:moveTo>
                      <a:pt x="10" y="0"/>
                    </a:moveTo>
                    <a:lnTo>
                      <a:pt x="16" y="13"/>
                    </a:lnTo>
                    <a:lnTo>
                      <a:pt x="27" y="26"/>
                    </a:lnTo>
                    <a:lnTo>
                      <a:pt x="38" y="40"/>
                    </a:lnTo>
                    <a:lnTo>
                      <a:pt x="38" y="40"/>
                    </a:lnTo>
                    <a:lnTo>
                      <a:pt x="38" y="46"/>
                    </a:lnTo>
                    <a:lnTo>
                      <a:pt x="44" y="46"/>
                    </a:lnTo>
                    <a:lnTo>
                      <a:pt x="50" y="46"/>
                    </a:lnTo>
                    <a:lnTo>
                      <a:pt x="50" y="46"/>
                    </a:lnTo>
                    <a:lnTo>
                      <a:pt x="50" y="53"/>
                    </a:lnTo>
                    <a:lnTo>
                      <a:pt x="50" y="60"/>
                    </a:lnTo>
                    <a:lnTo>
                      <a:pt x="50" y="60"/>
                    </a:lnTo>
                    <a:lnTo>
                      <a:pt x="50" y="60"/>
                    </a:lnTo>
                    <a:lnTo>
                      <a:pt x="44" y="60"/>
                    </a:lnTo>
                    <a:lnTo>
                      <a:pt x="44" y="60"/>
                    </a:lnTo>
                    <a:lnTo>
                      <a:pt x="38" y="60"/>
                    </a:lnTo>
                    <a:lnTo>
                      <a:pt x="38" y="60"/>
                    </a:lnTo>
                    <a:lnTo>
                      <a:pt x="27" y="53"/>
                    </a:lnTo>
                    <a:lnTo>
                      <a:pt x="27" y="53"/>
                    </a:lnTo>
                    <a:lnTo>
                      <a:pt x="21" y="53"/>
                    </a:lnTo>
                    <a:lnTo>
                      <a:pt x="21" y="53"/>
                    </a:lnTo>
                    <a:lnTo>
                      <a:pt x="16" y="53"/>
                    </a:lnTo>
                    <a:lnTo>
                      <a:pt x="6" y="46"/>
                    </a:lnTo>
                    <a:lnTo>
                      <a:pt x="6" y="40"/>
                    </a:lnTo>
                    <a:lnTo>
                      <a:pt x="6" y="40"/>
                    </a:lnTo>
                    <a:lnTo>
                      <a:pt x="0" y="40"/>
                    </a:lnTo>
                    <a:lnTo>
                      <a:pt x="0" y="33"/>
                    </a:lnTo>
                    <a:lnTo>
                      <a:pt x="0" y="33"/>
                    </a:lnTo>
                    <a:lnTo>
                      <a:pt x="0" y="33"/>
                    </a:lnTo>
                    <a:lnTo>
                      <a:pt x="6" y="33"/>
                    </a:lnTo>
                    <a:lnTo>
                      <a:pt x="10" y="33"/>
                    </a:lnTo>
                    <a:lnTo>
                      <a:pt x="10" y="26"/>
                    </a:lnTo>
                    <a:lnTo>
                      <a:pt x="10" y="26"/>
                    </a:lnTo>
                    <a:lnTo>
                      <a:pt x="6" y="26"/>
                    </a:lnTo>
                    <a:lnTo>
                      <a:pt x="6" y="20"/>
                    </a:lnTo>
                    <a:lnTo>
                      <a:pt x="6" y="13"/>
                    </a:lnTo>
                    <a:lnTo>
                      <a:pt x="6" y="13"/>
                    </a:lnTo>
                    <a:lnTo>
                      <a:pt x="0" y="13"/>
                    </a:lnTo>
                    <a:lnTo>
                      <a:pt x="6" y="13"/>
                    </a:lnTo>
                    <a:lnTo>
                      <a:pt x="10" y="20"/>
                    </a:lnTo>
                    <a:lnTo>
                      <a:pt x="10" y="20"/>
                    </a:lnTo>
                    <a:lnTo>
                      <a:pt x="16" y="26"/>
                    </a:lnTo>
                    <a:lnTo>
                      <a:pt x="16" y="20"/>
                    </a:lnTo>
                    <a:lnTo>
                      <a:pt x="16" y="13"/>
                    </a:lnTo>
                    <a:lnTo>
                      <a:pt x="16" y="13"/>
                    </a:lnTo>
                    <a:lnTo>
                      <a:pt x="10" y="7"/>
                    </a:lnTo>
                    <a:lnTo>
                      <a:pt x="6" y="7"/>
                    </a:lnTo>
                    <a:lnTo>
                      <a:pt x="6" y="0"/>
                    </a:lnTo>
                    <a:lnTo>
                      <a:pt x="6" y="0"/>
                    </a:lnTo>
                    <a:lnTo>
                      <a:pt x="6" y="0"/>
                    </a:lnTo>
                    <a:lnTo>
                      <a:pt x="6" y="0"/>
                    </a:lnTo>
                    <a:lnTo>
                      <a:pt x="10"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11" name="Freeform 35"/>
              <p:cNvSpPr>
                <a:spLocks/>
              </p:cNvSpPr>
              <p:nvPr/>
            </p:nvSpPr>
            <p:spPr bwMode="auto">
              <a:xfrm>
                <a:off x="3513" y="1294"/>
                <a:ext cx="16" cy="40"/>
              </a:xfrm>
              <a:custGeom>
                <a:avLst/>
                <a:gdLst>
                  <a:gd name="T0" fmla="*/ 16 w 16"/>
                  <a:gd name="T1" fmla="*/ 0 h 40"/>
                  <a:gd name="T2" fmla="*/ 12 w 16"/>
                  <a:gd name="T3" fmla="*/ 13 h 40"/>
                  <a:gd name="T4" fmla="*/ 6 w 16"/>
                  <a:gd name="T5" fmla="*/ 20 h 40"/>
                  <a:gd name="T6" fmla="*/ 0 w 16"/>
                  <a:gd name="T7" fmla="*/ 27 h 40"/>
                  <a:gd name="T8" fmla="*/ 0 w 16"/>
                  <a:gd name="T9" fmla="*/ 27 h 40"/>
                  <a:gd name="T10" fmla="*/ 0 w 16"/>
                  <a:gd name="T11" fmla="*/ 33 h 40"/>
                  <a:gd name="T12" fmla="*/ 6 w 16"/>
                  <a:gd name="T13" fmla="*/ 33 h 40"/>
                  <a:gd name="T14" fmla="*/ 12 w 16"/>
                  <a:gd name="T15" fmla="*/ 40 h 40"/>
                  <a:gd name="T16" fmla="*/ 12 w 16"/>
                  <a:gd name="T17" fmla="*/ 40 h 40"/>
                  <a:gd name="T18" fmla="*/ 12 w 16"/>
                  <a:gd name="T19" fmla="*/ 40 h 40"/>
                  <a:gd name="T20" fmla="*/ 12 w 16"/>
                  <a:gd name="T21" fmla="*/ 33 h 40"/>
                  <a:gd name="T22" fmla="*/ 16 w 16"/>
                  <a:gd name="T23" fmla="*/ 20 h 40"/>
                  <a:gd name="T24" fmla="*/ 16 w 16"/>
                  <a:gd name="T25" fmla="*/ 20 h 40"/>
                  <a:gd name="T26" fmla="*/ 16 w 16"/>
                  <a:gd name="T27" fmla="*/ 7 h 40"/>
                  <a:gd name="T28" fmla="*/ 16 w 16"/>
                  <a:gd name="T29" fmla="*/ 7 h 40"/>
                  <a:gd name="T30" fmla="*/ 16 w 16"/>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40">
                    <a:moveTo>
                      <a:pt x="16" y="0"/>
                    </a:moveTo>
                    <a:lnTo>
                      <a:pt x="12" y="13"/>
                    </a:lnTo>
                    <a:lnTo>
                      <a:pt x="6" y="20"/>
                    </a:lnTo>
                    <a:lnTo>
                      <a:pt x="0" y="27"/>
                    </a:lnTo>
                    <a:lnTo>
                      <a:pt x="0" y="27"/>
                    </a:lnTo>
                    <a:lnTo>
                      <a:pt x="0" y="33"/>
                    </a:lnTo>
                    <a:lnTo>
                      <a:pt x="6" y="33"/>
                    </a:lnTo>
                    <a:lnTo>
                      <a:pt x="12" y="40"/>
                    </a:lnTo>
                    <a:lnTo>
                      <a:pt x="12" y="40"/>
                    </a:lnTo>
                    <a:lnTo>
                      <a:pt x="12" y="40"/>
                    </a:lnTo>
                    <a:lnTo>
                      <a:pt x="12" y="33"/>
                    </a:lnTo>
                    <a:lnTo>
                      <a:pt x="16" y="20"/>
                    </a:lnTo>
                    <a:lnTo>
                      <a:pt x="16" y="20"/>
                    </a:lnTo>
                    <a:lnTo>
                      <a:pt x="16" y="7"/>
                    </a:lnTo>
                    <a:lnTo>
                      <a:pt x="16" y="7"/>
                    </a:lnTo>
                    <a:lnTo>
                      <a:pt x="16"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12" name="Freeform 36"/>
              <p:cNvSpPr>
                <a:spLocks/>
              </p:cNvSpPr>
              <p:nvPr/>
            </p:nvSpPr>
            <p:spPr bwMode="auto">
              <a:xfrm>
                <a:off x="3425" y="1347"/>
                <a:ext cx="39" cy="32"/>
              </a:xfrm>
              <a:custGeom>
                <a:avLst/>
                <a:gdLst>
                  <a:gd name="T0" fmla="*/ 16 w 39"/>
                  <a:gd name="T1" fmla="*/ 0 h 32"/>
                  <a:gd name="T2" fmla="*/ 22 w 39"/>
                  <a:gd name="T3" fmla="*/ 0 h 32"/>
                  <a:gd name="T4" fmla="*/ 33 w 39"/>
                  <a:gd name="T5" fmla="*/ 0 h 32"/>
                  <a:gd name="T6" fmla="*/ 39 w 39"/>
                  <a:gd name="T7" fmla="*/ 0 h 32"/>
                  <a:gd name="T8" fmla="*/ 39 w 39"/>
                  <a:gd name="T9" fmla="*/ 0 h 32"/>
                  <a:gd name="T10" fmla="*/ 33 w 39"/>
                  <a:gd name="T11" fmla="*/ 7 h 32"/>
                  <a:gd name="T12" fmla="*/ 33 w 39"/>
                  <a:gd name="T13" fmla="*/ 12 h 32"/>
                  <a:gd name="T14" fmla="*/ 33 w 39"/>
                  <a:gd name="T15" fmla="*/ 20 h 32"/>
                  <a:gd name="T16" fmla="*/ 33 w 39"/>
                  <a:gd name="T17" fmla="*/ 20 h 32"/>
                  <a:gd name="T18" fmla="*/ 22 w 39"/>
                  <a:gd name="T19" fmla="*/ 27 h 32"/>
                  <a:gd name="T20" fmla="*/ 16 w 39"/>
                  <a:gd name="T21" fmla="*/ 27 h 32"/>
                  <a:gd name="T22" fmla="*/ 10 w 39"/>
                  <a:gd name="T23" fmla="*/ 27 h 32"/>
                  <a:gd name="T24" fmla="*/ 10 w 39"/>
                  <a:gd name="T25" fmla="*/ 27 h 32"/>
                  <a:gd name="T26" fmla="*/ 6 w 39"/>
                  <a:gd name="T27" fmla="*/ 32 h 32"/>
                  <a:gd name="T28" fmla="*/ 0 w 39"/>
                  <a:gd name="T29" fmla="*/ 27 h 32"/>
                  <a:gd name="T30" fmla="*/ 0 w 39"/>
                  <a:gd name="T31" fmla="*/ 20 h 32"/>
                  <a:gd name="T32" fmla="*/ 0 w 39"/>
                  <a:gd name="T33" fmla="*/ 20 h 32"/>
                  <a:gd name="T34" fmla="*/ 0 w 39"/>
                  <a:gd name="T35" fmla="*/ 12 h 32"/>
                  <a:gd name="T36" fmla="*/ 6 w 39"/>
                  <a:gd name="T37" fmla="*/ 7 h 32"/>
                  <a:gd name="T38" fmla="*/ 16 w 39"/>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32">
                    <a:moveTo>
                      <a:pt x="16" y="0"/>
                    </a:moveTo>
                    <a:lnTo>
                      <a:pt x="22" y="0"/>
                    </a:lnTo>
                    <a:lnTo>
                      <a:pt x="33" y="0"/>
                    </a:lnTo>
                    <a:lnTo>
                      <a:pt x="39" y="0"/>
                    </a:lnTo>
                    <a:lnTo>
                      <a:pt x="39" y="0"/>
                    </a:lnTo>
                    <a:lnTo>
                      <a:pt x="33" y="7"/>
                    </a:lnTo>
                    <a:lnTo>
                      <a:pt x="33" y="12"/>
                    </a:lnTo>
                    <a:lnTo>
                      <a:pt x="33" y="20"/>
                    </a:lnTo>
                    <a:lnTo>
                      <a:pt x="33" y="20"/>
                    </a:lnTo>
                    <a:lnTo>
                      <a:pt x="22" y="27"/>
                    </a:lnTo>
                    <a:lnTo>
                      <a:pt x="16" y="27"/>
                    </a:lnTo>
                    <a:lnTo>
                      <a:pt x="10" y="27"/>
                    </a:lnTo>
                    <a:lnTo>
                      <a:pt x="10" y="27"/>
                    </a:lnTo>
                    <a:lnTo>
                      <a:pt x="6" y="32"/>
                    </a:lnTo>
                    <a:lnTo>
                      <a:pt x="0" y="27"/>
                    </a:lnTo>
                    <a:lnTo>
                      <a:pt x="0" y="20"/>
                    </a:lnTo>
                    <a:lnTo>
                      <a:pt x="0" y="20"/>
                    </a:lnTo>
                    <a:lnTo>
                      <a:pt x="0" y="12"/>
                    </a:lnTo>
                    <a:lnTo>
                      <a:pt x="6" y="7"/>
                    </a:lnTo>
                    <a:lnTo>
                      <a:pt x="16"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13" name="Freeform 37"/>
              <p:cNvSpPr>
                <a:spLocks/>
              </p:cNvSpPr>
              <p:nvPr/>
            </p:nvSpPr>
            <p:spPr bwMode="auto">
              <a:xfrm>
                <a:off x="3435" y="1347"/>
                <a:ext cx="17" cy="20"/>
              </a:xfrm>
              <a:custGeom>
                <a:avLst/>
                <a:gdLst>
                  <a:gd name="T0" fmla="*/ 17 w 17"/>
                  <a:gd name="T1" fmla="*/ 0 h 20"/>
                  <a:gd name="T2" fmla="*/ 17 w 17"/>
                  <a:gd name="T3" fmla="*/ 0 h 20"/>
                  <a:gd name="T4" fmla="*/ 17 w 17"/>
                  <a:gd name="T5" fmla="*/ 7 h 20"/>
                  <a:gd name="T6" fmla="*/ 17 w 17"/>
                  <a:gd name="T7" fmla="*/ 12 h 20"/>
                  <a:gd name="T8" fmla="*/ 17 w 17"/>
                  <a:gd name="T9" fmla="*/ 12 h 20"/>
                  <a:gd name="T10" fmla="*/ 17 w 17"/>
                  <a:gd name="T11" fmla="*/ 12 h 20"/>
                  <a:gd name="T12" fmla="*/ 12 w 17"/>
                  <a:gd name="T13" fmla="*/ 12 h 20"/>
                  <a:gd name="T14" fmla="*/ 12 w 17"/>
                  <a:gd name="T15" fmla="*/ 12 h 20"/>
                  <a:gd name="T16" fmla="*/ 12 w 17"/>
                  <a:gd name="T17" fmla="*/ 12 h 20"/>
                  <a:gd name="T18" fmla="*/ 12 w 17"/>
                  <a:gd name="T19" fmla="*/ 12 h 20"/>
                  <a:gd name="T20" fmla="*/ 6 w 17"/>
                  <a:gd name="T21" fmla="*/ 20 h 20"/>
                  <a:gd name="T22" fmla="*/ 6 w 17"/>
                  <a:gd name="T23" fmla="*/ 20 h 20"/>
                  <a:gd name="T24" fmla="*/ 6 w 17"/>
                  <a:gd name="T25" fmla="*/ 20 h 20"/>
                  <a:gd name="T26" fmla="*/ 0 w 17"/>
                  <a:gd name="T27" fmla="*/ 20 h 20"/>
                  <a:gd name="T28" fmla="*/ 0 w 17"/>
                  <a:gd name="T29" fmla="*/ 12 h 20"/>
                  <a:gd name="T30" fmla="*/ 0 w 17"/>
                  <a:gd name="T31" fmla="*/ 7 h 20"/>
                  <a:gd name="T32" fmla="*/ 0 w 17"/>
                  <a:gd name="T33" fmla="*/ 7 h 20"/>
                  <a:gd name="T34" fmla="*/ 6 w 17"/>
                  <a:gd name="T35" fmla="*/ 7 h 20"/>
                  <a:gd name="T36" fmla="*/ 12 w 17"/>
                  <a:gd name="T37" fmla="*/ 0 h 20"/>
                  <a:gd name="T38" fmla="*/ 17 w 17"/>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0">
                    <a:moveTo>
                      <a:pt x="17" y="0"/>
                    </a:moveTo>
                    <a:lnTo>
                      <a:pt x="17" y="0"/>
                    </a:lnTo>
                    <a:lnTo>
                      <a:pt x="17" y="7"/>
                    </a:lnTo>
                    <a:lnTo>
                      <a:pt x="17" y="12"/>
                    </a:lnTo>
                    <a:lnTo>
                      <a:pt x="17" y="12"/>
                    </a:lnTo>
                    <a:lnTo>
                      <a:pt x="17" y="12"/>
                    </a:lnTo>
                    <a:lnTo>
                      <a:pt x="12" y="12"/>
                    </a:lnTo>
                    <a:lnTo>
                      <a:pt x="12" y="12"/>
                    </a:lnTo>
                    <a:lnTo>
                      <a:pt x="12" y="12"/>
                    </a:lnTo>
                    <a:lnTo>
                      <a:pt x="12" y="12"/>
                    </a:lnTo>
                    <a:lnTo>
                      <a:pt x="6" y="20"/>
                    </a:lnTo>
                    <a:lnTo>
                      <a:pt x="6" y="20"/>
                    </a:lnTo>
                    <a:lnTo>
                      <a:pt x="6" y="20"/>
                    </a:lnTo>
                    <a:lnTo>
                      <a:pt x="0" y="20"/>
                    </a:lnTo>
                    <a:lnTo>
                      <a:pt x="0" y="12"/>
                    </a:lnTo>
                    <a:lnTo>
                      <a:pt x="0" y="7"/>
                    </a:lnTo>
                    <a:lnTo>
                      <a:pt x="0" y="7"/>
                    </a:lnTo>
                    <a:lnTo>
                      <a:pt x="6" y="7"/>
                    </a:lnTo>
                    <a:lnTo>
                      <a:pt x="12" y="0"/>
                    </a:lnTo>
                    <a:lnTo>
                      <a:pt x="17"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14" name="Freeform 38"/>
              <p:cNvSpPr>
                <a:spLocks/>
              </p:cNvSpPr>
              <p:nvPr/>
            </p:nvSpPr>
            <p:spPr bwMode="auto">
              <a:xfrm>
                <a:off x="3435" y="1347"/>
                <a:ext cx="17" cy="12"/>
              </a:xfrm>
              <a:custGeom>
                <a:avLst/>
                <a:gdLst>
                  <a:gd name="T0" fmla="*/ 17 w 17"/>
                  <a:gd name="T1" fmla="*/ 0 h 12"/>
                  <a:gd name="T2" fmla="*/ 17 w 17"/>
                  <a:gd name="T3" fmla="*/ 0 h 12"/>
                  <a:gd name="T4" fmla="*/ 17 w 17"/>
                  <a:gd name="T5" fmla="*/ 7 h 12"/>
                  <a:gd name="T6" fmla="*/ 17 w 17"/>
                  <a:gd name="T7" fmla="*/ 12 h 12"/>
                  <a:gd name="T8" fmla="*/ 17 w 17"/>
                  <a:gd name="T9" fmla="*/ 12 h 12"/>
                  <a:gd name="T10" fmla="*/ 17 w 17"/>
                  <a:gd name="T11" fmla="*/ 12 h 12"/>
                  <a:gd name="T12" fmla="*/ 12 w 17"/>
                  <a:gd name="T13" fmla="*/ 12 h 12"/>
                  <a:gd name="T14" fmla="*/ 12 w 17"/>
                  <a:gd name="T15" fmla="*/ 12 h 12"/>
                  <a:gd name="T16" fmla="*/ 12 w 17"/>
                  <a:gd name="T17" fmla="*/ 12 h 12"/>
                  <a:gd name="T18" fmla="*/ 12 w 17"/>
                  <a:gd name="T19" fmla="*/ 12 h 12"/>
                  <a:gd name="T20" fmla="*/ 6 w 17"/>
                  <a:gd name="T21" fmla="*/ 12 h 12"/>
                  <a:gd name="T22" fmla="*/ 6 w 17"/>
                  <a:gd name="T23" fmla="*/ 12 h 12"/>
                  <a:gd name="T24" fmla="*/ 6 w 17"/>
                  <a:gd name="T25" fmla="*/ 12 h 12"/>
                  <a:gd name="T26" fmla="*/ 6 w 17"/>
                  <a:gd name="T27" fmla="*/ 12 h 12"/>
                  <a:gd name="T28" fmla="*/ 0 w 17"/>
                  <a:gd name="T29" fmla="*/ 12 h 12"/>
                  <a:gd name="T30" fmla="*/ 6 w 17"/>
                  <a:gd name="T31" fmla="*/ 7 h 12"/>
                  <a:gd name="T32" fmla="*/ 6 w 17"/>
                  <a:gd name="T33" fmla="*/ 7 h 12"/>
                  <a:gd name="T34" fmla="*/ 6 w 17"/>
                  <a:gd name="T35" fmla="*/ 7 h 12"/>
                  <a:gd name="T36" fmla="*/ 12 w 17"/>
                  <a:gd name="T37" fmla="*/ 0 h 12"/>
                  <a:gd name="T38" fmla="*/ 17 w 17"/>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2">
                    <a:moveTo>
                      <a:pt x="17" y="0"/>
                    </a:moveTo>
                    <a:lnTo>
                      <a:pt x="17" y="0"/>
                    </a:lnTo>
                    <a:lnTo>
                      <a:pt x="17" y="7"/>
                    </a:lnTo>
                    <a:lnTo>
                      <a:pt x="17" y="12"/>
                    </a:lnTo>
                    <a:lnTo>
                      <a:pt x="17" y="12"/>
                    </a:lnTo>
                    <a:lnTo>
                      <a:pt x="17" y="12"/>
                    </a:lnTo>
                    <a:lnTo>
                      <a:pt x="12" y="12"/>
                    </a:lnTo>
                    <a:lnTo>
                      <a:pt x="12" y="12"/>
                    </a:lnTo>
                    <a:lnTo>
                      <a:pt x="12" y="12"/>
                    </a:lnTo>
                    <a:lnTo>
                      <a:pt x="12" y="12"/>
                    </a:lnTo>
                    <a:lnTo>
                      <a:pt x="6" y="12"/>
                    </a:lnTo>
                    <a:lnTo>
                      <a:pt x="6" y="12"/>
                    </a:lnTo>
                    <a:lnTo>
                      <a:pt x="6" y="12"/>
                    </a:lnTo>
                    <a:lnTo>
                      <a:pt x="6" y="12"/>
                    </a:lnTo>
                    <a:lnTo>
                      <a:pt x="0" y="12"/>
                    </a:lnTo>
                    <a:lnTo>
                      <a:pt x="6" y="7"/>
                    </a:lnTo>
                    <a:lnTo>
                      <a:pt x="6" y="7"/>
                    </a:lnTo>
                    <a:lnTo>
                      <a:pt x="6" y="7"/>
                    </a:lnTo>
                    <a:lnTo>
                      <a:pt x="12" y="0"/>
                    </a:lnTo>
                    <a:lnTo>
                      <a:pt x="17" y="0"/>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15" name="Freeform 39"/>
              <p:cNvSpPr>
                <a:spLocks/>
              </p:cNvSpPr>
              <p:nvPr/>
            </p:nvSpPr>
            <p:spPr bwMode="auto">
              <a:xfrm>
                <a:off x="3441" y="1347"/>
                <a:ext cx="11" cy="12"/>
              </a:xfrm>
              <a:custGeom>
                <a:avLst/>
                <a:gdLst>
                  <a:gd name="T0" fmla="*/ 6 w 11"/>
                  <a:gd name="T1" fmla="*/ 0 h 12"/>
                  <a:gd name="T2" fmla="*/ 11 w 11"/>
                  <a:gd name="T3" fmla="*/ 0 h 12"/>
                  <a:gd name="T4" fmla="*/ 11 w 11"/>
                  <a:gd name="T5" fmla="*/ 7 h 12"/>
                  <a:gd name="T6" fmla="*/ 11 w 11"/>
                  <a:gd name="T7" fmla="*/ 12 h 12"/>
                  <a:gd name="T8" fmla="*/ 11 w 11"/>
                  <a:gd name="T9" fmla="*/ 12 h 12"/>
                  <a:gd name="T10" fmla="*/ 11 w 11"/>
                  <a:gd name="T11" fmla="*/ 12 h 12"/>
                  <a:gd name="T12" fmla="*/ 6 w 11"/>
                  <a:gd name="T13" fmla="*/ 12 h 12"/>
                  <a:gd name="T14" fmla="*/ 6 w 11"/>
                  <a:gd name="T15" fmla="*/ 12 h 12"/>
                  <a:gd name="T16" fmla="*/ 6 w 11"/>
                  <a:gd name="T17" fmla="*/ 12 h 12"/>
                  <a:gd name="T18" fmla="*/ 6 w 11"/>
                  <a:gd name="T19" fmla="*/ 12 h 12"/>
                  <a:gd name="T20" fmla="*/ 6 w 11"/>
                  <a:gd name="T21" fmla="*/ 12 h 12"/>
                  <a:gd name="T22" fmla="*/ 6 w 11"/>
                  <a:gd name="T23" fmla="*/ 12 h 12"/>
                  <a:gd name="T24" fmla="*/ 6 w 11"/>
                  <a:gd name="T25" fmla="*/ 12 h 12"/>
                  <a:gd name="T26" fmla="*/ 0 w 11"/>
                  <a:gd name="T27" fmla="*/ 12 h 12"/>
                  <a:gd name="T28" fmla="*/ 0 w 11"/>
                  <a:gd name="T29" fmla="*/ 12 h 12"/>
                  <a:gd name="T30" fmla="*/ 0 w 11"/>
                  <a:gd name="T31" fmla="*/ 7 h 12"/>
                  <a:gd name="T32" fmla="*/ 0 w 11"/>
                  <a:gd name="T33" fmla="*/ 7 h 12"/>
                  <a:gd name="T34" fmla="*/ 0 w 11"/>
                  <a:gd name="T35" fmla="*/ 7 h 12"/>
                  <a:gd name="T36" fmla="*/ 0 w 11"/>
                  <a:gd name="T37" fmla="*/ 0 h 12"/>
                  <a:gd name="T38" fmla="*/ 6 w 11"/>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2">
                    <a:moveTo>
                      <a:pt x="6" y="0"/>
                    </a:moveTo>
                    <a:lnTo>
                      <a:pt x="11" y="0"/>
                    </a:lnTo>
                    <a:lnTo>
                      <a:pt x="11" y="7"/>
                    </a:lnTo>
                    <a:lnTo>
                      <a:pt x="11" y="12"/>
                    </a:lnTo>
                    <a:lnTo>
                      <a:pt x="11" y="12"/>
                    </a:lnTo>
                    <a:lnTo>
                      <a:pt x="11" y="12"/>
                    </a:lnTo>
                    <a:lnTo>
                      <a:pt x="6" y="12"/>
                    </a:lnTo>
                    <a:lnTo>
                      <a:pt x="6" y="12"/>
                    </a:lnTo>
                    <a:lnTo>
                      <a:pt x="6" y="12"/>
                    </a:lnTo>
                    <a:lnTo>
                      <a:pt x="6" y="12"/>
                    </a:lnTo>
                    <a:lnTo>
                      <a:pt x="6" y="12"/>
                    </a:lnTo>
                    <a:lnTo>
                      <a:pt x="6" y="12"/>
                    </a:lnTo>
                    <a:lnTo>
                      <a:pt x="6" y="12"/>
                    </a:lnTo>
                    <a:lnTo>
                      <a:pt x="0" y="12"/>
                    </a:lnTo>
                    <a:lnTo>
                      <a:pt x="0" y="12"/>
                    </a:lnTo>
                    <a:lnTo>
                      <a:pt x="0" y="7"/>
                    </a:lnTo>
                    <a:lnTo>
                      <a:pt x="0" y="7"/>
                    </a:lnTo>
                    <a:lnTo>
                      <a:pt x="0" y="7"/>
                    </a:lnTo>
                    <a:lnTo>
                      <a:pt x="0" y="0"/>
                    </a:lnTo>
                    <a:lnTo>
                      <a:pt x="6" y="0"/>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16" name="Freeform 40"/>
              <p:cNvSpPr>
                <a:spLocks/>
              </p:cNvSpPr>
              <p:nvPr/>
            </p:nvSpPr>
            <p:spPr bwMode="auto">
              <a:xfrm>
                <a:off x="3441" y="1347"/>
                <a:ext cx="11" cy="12"/>
              </a:xfrm>
              <a:custGeom>
                <a:avLst/>
                <a:gdLst>
                  <a:gd name="T0" fmla="*/ 6 w 11"/>
                  <a:gd name="T1" fmla="*/ 0 h 12"/>
                  <a:gd name="T2" fmla="*/ 6 w 11"/>
                  <a:gd name="T3" fmla="*/ 7 h 12"/>
                  <a:gd name="T4" fmla="*/ 11 w 11"/>
                  <a:gd name="T5" fmla="*/ 7 h 12"/>
                  <a:gd name="T6" fmla="*/ 11 w 11"/>
                  <a:gd name="T7" fmla="*/ 12 h 12"/>
                  <a:gd name="T8" fmla="*/ 11 w 11"/>
                  <a:gd name="T9" fmla="*/ 12 h 12"/>
                  <a:gd name="T10" fmla="*/ 11 w 11"/>
                  <a:gd name="T11" fmla="*/ 12 h 12"/>
                  <a:gd name="T12" fmla="*/ 6 w 11"/>
                  <a:gd name="T13" fmla="*/ 12 h 12"/>
                  <a:gd name="T14" fmla="*/ 6 w 11"/>
                  <a:gd name="T15" fmla="*/ 12 h 12"/>
                  <a:gd name="T16" fmla="*/ 6 w 11"/>
                  <a:gd name="T17" fmla="*/ 12 h 12"/>
                  <a:gd name="T18" fmla="*/ 6 w 11"/>
                  <a:gd name="T19" fmla="*/ 12 h 12"/>
                  <a:gd name="T20" fmla="*/ 6 w 11"/>
                  <a:gd name="T21" fmla="*/ 12 h 12"/>
                  <a:gd name="T22" fmla="*/ 6 w 11"/>
                  <a:gd name="T23" fmla="*/ 12 h 12"/>
                  <a:gd name="T24" fmla="*/ 6 w 11"/>
                  <a:gd name="T25" fmla="*/ 12 h 12"/>
                  <a:gd name="T26" fmla="*/ 0 w 11"/>
                  <a:gd name="T27" fmla="*/ 12 h 12"/>
                  <a:gd name="T28" fmla="*/ 0 w 11"/>
                  <a:gd name="T29" fmla="*/ 7 h 12"/>
                  <a:gd name="T30" fmla="*/ 0 w 11"/>
                  <a:gd name="T31" fmla="*/ 0 h 12"/>
                  <a:gd name="T32" fmla="*/ 0 w 11"/>
                  <a:gd name="T33" fmla="*/ 0 h 12"/>
                  <a:gd name="T34" fmla="*/ 0 w 11"/>
                  <a:gd name="T35" fmla="*/ 0 h 12"/>
                  <a:gd name="T36" fmla="*/ 0 w 11"/>
                  <a:gd name="T37" fmla="*/ 0 h 12"/>
                  <a:gd name="T38" fmla="*/ 6 w 11"/>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2">
                    <a:moveTo>
                      <a:pt x="6" y="0"/>
                    </a:moveTo>
                    <a:lnTo>
                      <a:pt x="6" y="7"/>
                    </a:lnTo>
                    <a:lnTo>
                      <a:pt x="11" y="7"/>
                    </a:lnTo>
                    <a:lnTo>
                      <a:pt x="11" y="12"/>
                    </a:lnTo>
                    <a:lnTo>
                      <a:pt x="11" y="12"/>
                    </a:lnTo>
                    <a:lnTo>
                      <a:pt x="11" y="12"/>
                    </a:lnTo>
                    <a:lnTo>
                      <a:pt x="6" y="12"/>
                    </a:lnTo>
                    <a:lnTo>
                      <a:pt x="6" y="12"/>
                    </a:lnTo>
                    <a:lnTo>
                      <a:pt x="6" y="12"/>
                    </a:lnTo>
                    <a:lnTo>
                      <a:pt x="6" y="12"/>
                    </a:lnTo>
                    <a:lnTo>
                      <a:pt x="6" y="12"/>
                    </a:lnTo>
                    <a:lnTo>
                      <a:pt x="6" y="12"/>
                    </a:lnTo>
                    <a:lnTo>
                      <a:pt x="6" y="12"/>
                    </a:lnTo>
                    <a:lnTo>
                      <a:pt x="0" y="12"/>
                    </a:lnTo>
                    <a:lnTo>
                      <a:pt x="0" y="7"/>
                    </a:lnTo>
                    <a:lnTo>
                      <a:pt x="0" y="0"/>
                    </a:lnTo>
                    <a:lnTo>
                      <a:pt x="0" y="0"/>
                    </a:lnTo>
                    <a:lnTo>
                      <a:pt x="0" y="0"/>
                    </a:lnTo>
                    <a:lnTo>
                      <a:pt x="0" y="0"/>
                    </a:lnTo>
                    <a:lnTo>
                      <a:pt x="6" y="0"/>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17" name="Freeform 41"/>
              <p:cNvSpPr>
                <a:spLocks/>
              </p:cNvSpPr>
              <p:nvPr/>
            </p:nvSpPr>
            <p:spPr bwMode="auto">
              <a:xfrm>
                <a:off x="3441" y="1347"/>
                <a:ext cx="11" cy="12"/>
              </a:xfrm>
              <a:custGeom>
                <a:avLst/>
                <a:gdLst>
                  <a:gd name="T0" fmla="*/ 6 w 11"/>
                  <a:gd name="T1" fmla="*/ 0 h 12"/>
                  <a:gd name="T2" fmla="*/ 6 w 11"/>
                  <a:gd name="T3" fmla="*/ 7 h 12"/>
                  <a:gd name="T4" fmla="*/ 11 w 11"/>
                  <a:gd name="T5" fmla="*/ 7 h 12"/>
                  <a:gd name="T6" fmla="*/ 11 w 11"/>
                  <a:gd name="T7" fmla="*/ 12 h 12"/>
                  <a:gd name="T8" fmla="*/ 11 w 11"/>
                  <a:gd name="T9" fmla="*/ 12 h 12"/>
                  <a:gd name="T10" fmla="*/ 6 w 11"/>
                  <a:gd name="T11" fmla="*/ 12 h 12"/>
                  <a:gd name="T12" fmla="*/ 6 w 11"/>
                  <a:gd name="T13" fmla="*/ 12 h 12"/>
                  <a:gd name="T14" fmla="*/ 6 w 11"/>
                  <a:gd name="T15" fmla="*/ 12 h 12"/>
                  <a:gd name="T16" fmla="*/ 6 w 11"/>
                  <a:gd name="T17" fmla="*/ 12 h 12"/>
                  <a:gd name="T18" fmla="*/ 6 w 11"/>
                  <a:gd name="T19" fmla="*/ 12 h 12"/>
                  <a:gd name="T20" fmla="*/ 0 w 11"/>
                  <a:gd name="T21" fmla="*/ 12 h 12"/>
                  <a:gd name="T22" fmla="*/ 0 w 11"/>
                  <a:gd name="T23" fmla="*/ 7 h 12"/>
                  <a:gd name="T24" fmla="*/ 0 w 11"/>
                  <a:gd name="T25" fmla="*/ 0 h 12"/>
                  <a:gd name="T26" fmla="*/ 0 w 11"/>
                  <a:gd name="T27" fmla="*/ 0 h 12"/>
                  <a:gd name="T28" fmla="*/ 6 w 11"/>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6" y="0"/>
                    </a:moveTo>
                    <a:lnTo>
                      <a:pt x="6" y="7"/>
                    </a:lnTo>
                    <a:lnTo>
                      <a:pt x="11" y="7"/>
                    </a:lnTo>
                    <a:lnTo>
                      <a:pt x="11" y="12"/>
                    </a:lnTo>
                    <a:lnTo>
                      <a:pt x="11" y="12"/>
                    </a:lnTo>
                    <a:lnTo>
                      <a:pt x="6" y="12"/>
                    </a:lnTo>
                    <a:lnTo>
                      <a:pt x="6" y="12"/>
                    </a:lnTo>
                    <a:lnTo>
                      <a:pt x="6" y="12"/>
                    </a:lnTo>
                    <a:lnTo>
                      <a:pt x="6" y="12"/>
                    </a:lnTo>
                    <a:lnTo>
                      <a:pt x="6" y="12"/>
                    </a:lnTo>
                    <a:lnTo>
                      <a:pt x="0" y="12"/>
                    </a:lnTo>
                    <a:lnTo>
                      <a:pt x="0" y="7"/>
                    </a:lnTo>
                    <a:lnTo>
                      <a:pt x="0" y="0"/>
                    </a:lnTo>
                    <a:lnTo>
                      <a:pt x="0" y="0"/>
                    </a:lnTo>
                    <a:lnTo>
                      <a:pt x="6"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18" name="Freeform 42"/>
              <p:cNvSpPr>
                <a:spLocks/>
              </p:cNvSpPr>
              <p:nvPr/>
            </p:nvSpPr>
            <p:spPr bwMode="auto">
              <a:xfrm>
                <a:off x="3431" y="1354"/>
                <a:ext cx="33" cy="25"/>
              </a:xfrm>
              <a:custGeom>
                <a:avLst/>
                <a:gdLst>
                  <a:gd name="T0" fmla="*/ 33 w 33"/>
                  <a:gd name="T1" fmla="*/ 0 h 25"/>
                  <a:gd name="T2" fmla="*/ 33 w 33"/>
                  <a:gd name="T3" fmla="*/ 0 h 25"/>
                  <a:gd name="T4" fmla="*/ 27 w 33"/>
                  <a:gd name="T5" fmla="*/ 0 h 25"/>
                  <a:gd name="T6" fmla="*/ 27 w 33"/>
                  <a:gd name="T7" fmla="*/ 0 h 25"/>
                  <a:gd name="T8" fmla="*/ 27 w 33"/>
                  <a:gd name="T9" fmla="*/ 0 h 25"/>
                  <a:gd name="T10" fmla="*/ 16 w 33"/>
                  <a:gd name="T11" fmla="*/ 0 h 25"/>
                  <a:gd name="T12" fmla="*/ 4 w 33"/>
                  <a:gd name="T13" fmla="*/ 5 h 25"/>
                  <a:gd name="T14" fmla="*/ 0 w 33"/>
                  <a:gd name="T15" fmla="*/ 13 h 25"/>
                  <a:gd name="T16" fmla="*/ 0 w 33"/>
                  <a:gd name="T17" fmla="*/ 13 h 25"/>
                  <a:gd name="T18" fmla="*/ 0 w 33"/>
                  <a:gd name="T19" fmla="*/ 20 h 25"/>
                  <a:gd name="T20" fmla="*/ 0 w 33"/>
                  <a:gd name="T21" fmla="*/ 25 h 25"/>
                  <a:gd name="T22" fmla="*/ 4 w 33"/>
                  <a:gd name="T23" fmla="*/ 20 h 25"/>
                  <a:gd name="T24" fmla="*/ 4 w 33"/>
                  <a:gd name="T25" fmla="*/ 20 h 25"/>
                  <a:gd name="T26" fmla="*/ 10 w 33"/>
                  <a:gd name="T27" fmla="*/ 20 h 25"/>
                  <a:gd name="T28" fmla="*/ 21 w 33"/>
                  <a:gd name="T29" fmla="*/ 5 h 25"/>
                  <a:gd name="T30" fmla="*/ 33 w 33"/>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25">
                    <a:moveTo>
                      <a:pt x="33" y="0"/>
                    </a:moveTo>
                    <a:lnTo>
                      <a:pt x="33" y="0"/>
                    </a:lnTo>
                    <a:lnTo>
                      <a:pt x="27" y="0"/>
                    </a:lnTo>
                    <a:lnTo>
                      <a:pt x="27" y="0"/>
                    </a:lnTo>
                    <a:lnTo>
                      <a:pt x="27" y="0"/>
                    </a:lnTo>
                    <a:lnTo>
                      <a:pt x="16" y="0"/>
                    </a:lnTo>
                    <a:lnTo>
                      <a:pt x="4" y="5"/>
                    </a:lnTo>
                    <a:lnTo>
                      <a:pt x="0" y="13"/>
                    </a:lnTo>
                    <a:lnTo>
                      <a:pt x="0" y="13"/>
                    </a:lnTo>
                    <a:lnTo>
                      <a:pt x="0" y="20"/>
                    </a:lnTo>
                    <a:lnTo>
                      <a:pt x="0" y="25"/>
                    </a:lnTo>
                    <a:lnTo>
                      <a:pt x="4" y="20"/>
                    </a:lnTo>
                    <a:lnTo>
                      <a:pt x="4" y="20"/>
                    </a:lnTo>
                    <a:lnTo>
                      <a:pt x="10" y="20"/>
                    </a:lnTo>
                    <a:lnTo>
                      <a:pt x="21" y="5"/>
                    </a:lnTo>
                    <a:lnTo>
                      <a:pt x="33"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19" name="Freeform 43"/>
              <p:cNvSpPr>
                <a:spLocks/>
              </p:cNvSpPr>
              <p:nvPr/>
            </p:nvSpPr>
            <p:spPr bwMode="auto">
              <a:xfrm>
                <a:off x="3431" y="1354"/>
                <a:ext cx="50" cy="58"/>
              </a:xfrm>
              <a:custGeom>
                <a:avLst/>
                <a:gdLst>
                  <a:gd name="T0" fmla="*/ 16 w 50"/>
                  <a:gd name="T1" fmla="*/ 5 h 58"/>
                  <a:gd name="T2" fmla="*/ 21 w 50"/>
                  <a:gd name="T3" fmla="*/ 0 h 58"/>
                  <a:gd name="T4" fmla="*/ 33 w 50"/>
                  <a:gd name="T5" fmla="*/ 5 h 58"/>
                  <a:gd name="T6" fmla="*/ 38 w 50"/>
                  <a:gd name="T7" fmla="*/ 13 h 58"/>
                  <a:gd name="T8" fmla="*/ 38 w 50"/>
                  <a:gd name="T9" fmla="*/ 13 h 58"/>
                  <a:gd name="T10" fmla="*/ 44 w 50"/>
                  <a:gd name="T11" fmla="*/ 25 h 58"/>
                  <a:gd name="T12" fmla="*/ 50 w 50"/>
                  <a:gd name="T13" fmla="*/ 40 h 58"/>
                  <a:gd name="T14" fmla="*/ 50 w 50"/>
                  <a:gd name="T15" fmla="*/ 45 h 58"/>
                  <a:gd name="T16" fmla="*/ 50 w 50"/>
                  <a:gd name="T17" fmla="*/ 45 h 58"/>
                  <a:gd name="T18" fmla="*/ 44 w 50"/>
                  <a:gd name="T19" fmla="*/ 52 h 58"/>
                  <a:gd name="T20" fmla="*/ 33 w 50"/>
                  <a:gd name="T21" fmla="*/ 58 h 58"/>
                  <a:gd name="T22" fmla="*/ 27 w 50"/>
                  <a:gd name="T23" fmla="*/ 58 h 58"/>
                  <a:gd name="T24" fmla="*/ 27 w 50"/>
                  <a:gd name="T25" fmla="*/ 58 h 58"/>
                  <a:gd name="T26" fmla="*/ 21 w 50"/>
                  <a:gd name="T27" fmla="*/ 58 h 58"/>
                  <a:gd name="T28" fmla="*/ 16 w 50"/>
                  <a:gd name="T29" fmla="*/ 52 h 58"/>
                  <a:gd name="T30" fmla="*/ 10 w 50"/>
                  <a:gd name="T31" fmla="*/ 40 h 58"/>
                  <a:gd name="T32" fmla="*/ 10 w 50"/>
                  <a:gd name="T33" fmla="*/ 40 h 58"/>
                  <a:gd name="T34" fmla="*/ 0 w 50"/>
                  <a:gd name="T35" fmla="*/ 25 h 58"/>
                  <a:gd name="T36" fmla="*/ 4 w 50"/>
                  <a:gd name="T37" fmla="*/ 13 h 58"/>
                  <a:gd name="T38" fmla="*/ 16 w 50"/>
                  <a:gd name="T39"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8">
                    <a:moveTo>
                      <a:pt x="16" y="5"/>
                    </a:moveTo>
                    <a:lnTo>
                      <a:pt x="21" y="0"/>
                    </a:lnTo>
                    <a:lnTo>
                      <a:pt x="33" y="5"/>
                    </a:lnTo>
                    <a:lnTo>
                      <a:pt x="38" y="13"/>
                    </a:lnTo>
                    <a:lnTo>
                      <a:pt x="38" y="13"/>
                    </a:lnTo>
                    <a:lnTo>
                      <a:pt x="44" y="25"/>
                    </a:lnTo>
                    <a:lnTo>
                      <a:pt x="50" y="40"/>
                    </a:lnTo>
                    <a:lnTo>
                      <a:pt x="50" y="45"/>
                    </a:lnTo>
                    <a:lnTo>
                      <a:pt x="50" y="45"/>
                    </a:lnTo>
                    <a:lnTo>
                      <a:pt x="44" y="52"/>
                    </a:lnTo>
                    <a:lnTo>
                      <a:pt x="33" y="58"/>
                    </a:lnTo>
                    <a:lnTo>
                      <a:pt x="27" y="58"/>
                    </a:lnTo>
                    <a:lnTo>
                      <a:pt x="27" y="58"/>
                    </a:lnTo>
                    <a:lnTo>
                      <a:pt x="21" y="58"/>
                    </a:lnTo>
                    <a:lnTo>
                      <a:pt x="16" y="52"/>
                    </a:lnTo>
                    <a:lnTo>
                      <a:pt x="10" y="40"/>
                    </a:lnTo>
                    <a:lnTo>
                      <a:pt x="10" y="40"/>
                    </a:lnTo>
                    <a:lnTo>
                      <a:pt x="0" y="25"/>
                    </a:lnTo>
                    <a:lnTo>
                      <a:pt x="4" y="13"/>
                    </a:lnTo>
                    <a:lnTo>
                      <a:pt x="16" y="5"/>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20" name="Freeform 44"/>
              <p:cNvSpPr>
                <a:spLocks/>
              </p:cNvSpPr>
              <p:nvPr/>
            </p:nvSpPr>
            <p:spPr bwMode="auto">
              <a:xfrm>
                <a:off x="3441" y="1354"/>
                <a:ext cx="40" cy="52"/>
              </a:xfrm>
              <a:custGeom>
                <a:avLst/>
                <a:gdLst>
                  <a:gd name="T0" fmla="*/ 17 w 40"/>
                  <a:gd name="T1" fmla="*/ 0 h 52"/>
                  <a:gd name="T2" fmla="*/ 17 w 40"/>
                  <a:gd name="T3" fmla="*/ 5 h 52"/>
                  <a:gd name="T4" fmla="*/ 23 w 40"/>
                  <a:gd name="T5" fmla="*/ 5 h 52"/>
                  <a:gd name="T6" fmla="*/ 28 w 40"/>
                  <a:gd name="T7" fmla="*/ 13 h 52"/>
                  <a:gd name="T8" fmla="*/ 28 w 40"/>
                  <a:gd name="T9" fmla="*/ 13 h 52"/>
                  <a:gd name="T10" fmla="*/ 28 w 40"/>
                  <a:gd name="T11" fmla="*/ 20 h 52"/>
                  <a:gd name="T12" fmla="*/ 34 w 40"/>
                  <a:gd name="T13" fmla="*/ 25 h 52"/>
                  <a:gd name="T14" fmla="*/ 40 w 40"/>
                  <a:gd name="T15" fmla="*/ 33 h 52"/>
                  <a:gd name="T16" fmla="*/ 40 w 40"/>
                  <a:gd name="T17" fmla="*/ 33 h 52"/>
                  <a:gd name="T18" fmla="*/ 40 w 40"/>
                  <a:gd name="T19" fmla="*/ 40 h 52"/>
                  <a:gd name="T20" fmla="*/ 34 w 40"/>
                  <a:gd name="T21" fmla="*/ 45 h 52"/>
                  <a:gd name="T22" fmla="*/ 34 w 40"/>
                  <a:gd name="T23" fmla="*/ 45 h 52"/>
                  <a:gd name="T24" fmla="*/ 34 w 40"/>
                  <a:gd name="T25" fmla="*/ 45 h 52"/>
                  <a:gd name="T26" fmla="*/ 28 w 40"/>
                  <a:gd name="T27" fmla="*/ 52 h 52"/>
                  <a:gd name="T28" fmla="*/ 23 w 40"/>
                  <a:gd name="T29" fmla="*/ 52 h 52"/>
                  <a:gd name="T30" fmla="*/ 17 w 40"/>
                  <a:gd name="T31" fmla="*/ 45 h 52"/>
                  <a:gd name="T32" fmla="*/ 17 w 40"/>
                  <a:gd name="T33" fmla="*/ 45 h 52"/>
                  <a:gd name="T34" fmla="*/ 11 w 40"/>
                  <a:gd name="T35" fmla="*/ 33 h 52"/>
                  <a:gd name="T36" fmla="*/ 6 w 40"/>
                  <a:gd name="T37" fmla="*/ 25 h 52"/>
                  <a:gd name="T38" fmla="*/ 6 w 40"/>
                  <a:gd name="T39" fmla="*/ 20 h 52"/>
                  <a:gd name="T40" fmla="*/ 6 w 40"/>
                  <a:gd name="T41" fmla="*/ 20 h 52"/>
                  <a:gd name="T42" fmla="*/ 0 w 40"/>
                  <a:gd name="T43" fmla="*/ 13 h 52"/>
                  <a:gd name="T44" fmla="*/ 0 w 40"/>
                  <a:gd name="T45" fmla="*/ 13 h 52"/>
                  <a:gd name="T46" fmla="*/ 6 w 40"/>
                  <a:gd name="T47" fmla="*/ 5 h 52"/>
                  <a:gd name="T48" fmla="*/ 6 w 40"/>
                  <a:gd name="T49" fmla="*/ 5 h 52"/>
                  <a:gd name="T50" fmla="*/ 6 w 40"/>
                  <a:gd name="T51" fmla="*/ 5 h 52"/>
                  <a:gd name="T52" fmla="*/ 11 w 40"/>
                  <a:gd name="T53" fmla="*/ 5 h 52"/>
                  <a:gd name="T54" fmla="*/ 17 w 40"/>
                  <a:gd name="T5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52">
                    <a:moveTo>
                      <a:pt x="17" y="0"/>
                    </a:moveTo>
                    <a:lnTo>
                      <a:pt x="17" y="5"/>
                    </a:lnTo>
                    <a:lnTo>
                      <a:pt x="23" y="5"/>
                    </a:lnTo>
                    <a:lnTo>
                      <a:pt x="28" y="13"/>
                    </a:lnTo>
                    <a:lnTo>
                      <a:pt x="28" y="13"/>
                    </a:lnTo>
                    <a:lnTo>
                      <a:pt x="28" y="20"/>
                    </a:lnTo>
                    <a:lnTo>
                      <a:pt x="34" y="25"/>
                    </a:lnTo>
                    <a:lnTo>
                      <a:pt x="40" y="33"/>
                    </a:lnTo>
                    <a:lnTo>
                      <a:pt x="40" y="33"/>
                    </a:lnTo>
                    <a:lnTo>
                      <a:pt x="40" y="40"/>
                    </a:lnTo>
                    <a:lnTo>
                      <a:pt x="34" y="45"/>
                    </a:lnTo>
                    <a:lnTo>
                      <a:pt x="34" y="45"/>
                    </a:lnTo>
                    <a:lnTo>
                      <a:pt x="34" y="45"/>
                    </a:lnTo>
                    <a:lnTo>
                      <a:pt x="28" y="52"/>
                    </a:lnTo>
                    <a:lnTo>
                      <a:pt x="23" y="52"/>
                    </a:lnTo>
                    <a:lnTo>
                      <a:pt x="17" y="45"/>
                    </a:lnTo>
                    <a:lnTo>
                      <a:pt x="17" y="45"/>
                    </a:lnTo>
                    <a:lnTo>
                      <a:pt x="11" y="33"/>
                    </a:lnTo>
                    <a:lnTo>
                      <a:pt x="6" y="25"/>
                    </a:lnTo>
                    <a:lnTo>
                      <a:pt x="6" y="20"/>
                    </a:lnTo>
                    <a:lnTo>
                      <a:pt x="6" y="20"/>
                    </a:lnTo>
                    <a:lnTo>
                      <a:pt x="0" y="13"/>
                    </a:lnTo>
                    <a:lnTo>
                      <a:pt x="0" y="13"/>
                    </a:lnTo>
                    <a:lnTo>
                      <a:pt x="6" y="5"/>
                    </a:lnTo>
                    <a:lnTo>
                      <a:pt x="6" y="5"/>
                    </a:lnTo>
                    <a:lnTo>
                      <a:pt x="6" y="5"/>
                    </a:lnTo>
                    <a:lnTo>
                      <a:pt x="11" y="5"/>
                    </a:lnTo>
                    <a:lnTo>
                      <a:pt x="17"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21" name="Freeform 45"/>
              <p:cNvSpPr>
                <a:spLocks/>
              </p:cNvSpPr>
              <p:nvPr/>
            </p:nvSpPr>
            <p:spPr bwMode="auto">
              <a:xfrm>
                <a:off x="3447" y="1359"/>
                <a:ext cx="34" cy="40"/>
              </a:xfrm>
              <a:custGeom>
                <a:avLst/>
                <a:gdLst>
                  <a:gd name="T0" fmla="*/ 17 w 34"/>
                  <a:gd name="T1" fmla="*/ 8 h 40"/>
                  <a:gd name="T2" fmla="*/ 22 w 34"/>
                  <a:gd name="T3" fmla="*/ 15 h 40"/>
                  <a:gd name="T4" fmla="*/ 28 w 34"/>
                  <a:gd name="T5" fmla="*/ 20 h 40"/>
                  <a:gd name="T6" fmla="*/ 34 w 34"/>
                  <a:gd name="T7" fmla="*/ 28 h 40"/>
                  <a:gd name="T8" fmla="*/ 34 w 34"/>
                  <a:gd name="T9" fmla="*/ 28 h 40"/>
                  <a:gd name="T10" fmla="*/ 34 w 34"/>
                  <a:gd name="T11" fmla="*/ 35 h 40"/>
                  <a:gd name="T12" fmla="*/ 28 w 34"/>
                  <a:gd name="T13" fmla="*/ 40 h 40"/>
                  <a:gd name="T14" fmla="*/ 28 w 34"/>
                  <a:gd name="T15" fmla="*/ 40 h 40"/>
                  <a:gd name="T16" fmla="*/ 28 w 34"/>
                  <a:gd name="T17" fmla="*/ 40 h 40"/>
                  <a:gd name="T18" fmla="*/ 22 w 34"/>
                  <a:gd name="T19" fmla="*/ 40 h 40"/>
                  <a:gd name="T20" fmla="*/ 17 w 34"/>
                  <a:gd name="T21" fmla="*/ 40 h 40"/>
                  <a:gd name="T22" fmla="*/ 11 w 34"/>
                  <a:gd name="T23" fmla="*/ 35 h 40"/>
                  <a:gd name="T24" fmla="*/ 11 w 34"/>
                  <a:gd name="T25" fmla="*/ 35 h 40"/>
                  <a:gd name="T26" fmla="*/ 5 w 34"/>
                  <a:gd name="T27" fmla="*/ 28 h 40"/>
                  <a:gd name="T28" fmla="*/ 0 w 34"/>
                  <a:gd name="T29" fmla="*/ 20 h 40"/>
                  <a:gd name="T30" fmla="*/ 0 w 34"/>
                  <a:gd name="T31" fmla="*/ 15 h 40"/>
                  <a:gd name="T32" fmla="*/ 0 w 34"/>
                  <a:gd name="T33" fmla="*/ 15 h 40"/>
                  <a:gd name="T34" fmla="*/ 0 w 34"/>
                  <a:gd name="T35" fmla="*/ 8 h 40"/>
                  <a:gd name="T36" fmla="*/ 0 w 34"/>
                  <a:gd name="T37" fmla="*/ 8 h 40"/>
                  <a:gd name="T38" fmla="*/ 5 w 34"/>
                  <a:gd name="T39" fmla="*/ 0 h 40"/>
                  <a:gd name="T40" fmla="*/ 5 w 34"/>
                  <a:gd name="T41" fmla="*/ 0 h 40"/>
                  <a:gd name="T42" fmla="*/ 5 w 34"/>
                  <a:gd name="T43" fmla="*/ 0 h 40"/>
                  <a:gd name="T44" fmla="*/ 5 w 34"/>
                  <a:gd name="T45" fmla="*/ 0 h 40"/>
                  <a:gd name="T46" fmla="*/ 11 w 34"/>
                  <a:gd name="T47" fmla="*/ 0 h 40"/>
                  <a:gd name="T48" fmla="*/ 11 w 34"/>
                  <a:gd name="T49" fmla="*/ 0 h 40"/>
                  <a:gd name="T50" fmla="*/ 11 w 34"/>
                  <a:gd name="T51" fmla="*/ 0 h 40"/>
                  <a:gd name="T52" fmla="*/ 17 w 34"/>
                  <a:gd name="T53" fmla="*/ 0 h 40"/>
                  <a:gd name="T54" fmla="*/ 17 w 34"/>
                  <a:gd name="T5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40">
                    <a:moveTo>
                      <a:pt x="17" y="8"/>
                    </a:moveTo>
                    <a:lnTo>
                      <a:pt x="22" y="15"/>
                    </a:lnTo>
                    <a:lnTo>
                      <a:pt x="28" y="20"/>
                    </a:lnTo>
                    <a:lnTo>
                      <a:pt x="34" y="28"/>
                    </a:lnTo>
                    <a:lnTo>
                      <a:pt x="34" y="28"/>
                    </a:lnTo>
                    <a:lnTo>
                      <a:pt x="34" y="35"/>
                    </a:lnTo>
                    <a:lnTo>
                      <a:pt x="28" y="40"/>
                    </a:lnTo>
                    <a:lnTo>
                      <a:pt x="28" y="40"/>
                    </a:lnTo>
                    <a:lnTo>
                      <a:pt x="28" y="40"/>
                    </a:lnTo>
                    <a:lnTo>
                      <a:pt x="22" y="40"/>
                    </a:lnTo>
                    <a:lnTo>
                      <a:pt x="17" y="40"/>
                    </a:lnTo>
                    <a:lnTo>
                      <a:pt x="11" y="35"/>
                    </a:lnTo>
                    <a:lnTo>
                      <a:pt x="11" y="35"/>
                    </a:lnTo>
                    <a:lnTo>
                      <a:pt x="5" y="28"/>
                    </a:lnTo>
                    <a:lnTo>
                      <a:pt x="0" y="20"/>
                    </a:lnTo>
                    <a:lnTo>
                      <a:pt x="0" y="15"/>
                    </a:lnTo>
                    <a:lnTo>
                      <a:pt x="0" y="15"/>
                    </a:lnTo>
                    <a:lnTo>
                      <a:pt x="0" y="8"/>
                    </a:lnTo>
                    <a:lnTo>
                      <a:pt x="0" y="8"/>
                    </a:lnTo>
                    <a:lnTo>
                      <a:pt x="5" y="0"/>
                    </a:lnTo>
                    <a:lnTo>
                      <a:pt x="5" y="0"/>
                    </a:lnTo>
                    <a:lnTo>
                      <a:pt x="5" y="0"/>
                    </a:lnTo>
                    <a:lnTo>
                      <a:pt x="5" y="0"/>
                    </a:lnTo>
                    <a:lnTo>
                      <a:pt x="11" y="0"/>
                    </a:lnTo>
                    <a:lnTo>
                      <a:pt x="11" y="0"/>
                    </a:lnTo>
                    <a:lnTo>
                      <a:pt x="11" y="0"/>
                    </a:lnTo>
                    <a:lnTo>
                      <a:pt x="17" y="0"/>
                    </a:lnTo>
                    <a:lnTo>
                      <a:pt x="17" y="8"/>
                    </a:lnTo>
                    <a:close/>
                  </a:path>
                </a:pathLst>
              </a:custGeom>
              <a:solidFill>
                <a:srgbClr val="A172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22" name="Freeform 46"/>
              <p:cNvSpPr>
                <a:spLocks/>
              </p:cNvSpPr>
              <p:nvPr/>
            </p:nvSpPr>
            <p:spPr bwMode="auto">
              <a:xfrm>
                <a:off x="3447" y="1359"/>
                <a:ext cx="28" cy="40"/>
              </a:xfrm>
              <a:custGeom>
                <a:avLst/>
                <a:gdLst>
                  <a:gd name="T0" fmla="*/ 17 w 28"/>
                  <a:gd name="T1" fmla="*/ 8 h 40"/>
                  <a:gd name="T2" fmla="*/ 22 w 28"/>
                  <a:gd name="T3" fmla="*/ 15 h 40"/>
                  <a:gd name="T4" fmla="*/ 28 w 28"/>
                  <a:gd name="T5" fmla="*/ 20 h 40"/>
                  <a:gd name="T6" fmla="*/ 28 w 28"/>
                  <a:gd name="T7" fmla="*/ 28 h 40"/>
                  <a:gd name="T8" fmla="*/ 28 w 28"/>
                  <a:gd name="T9" fmla="*/ 28 h 40"/>
                  <a:gd name="T10" fmla="*/ 28 w 28"/>
                  <a:gd name="T11" fmla="*/ 35 h 40"/>
                  <a:gd name="T12" fmla="*/ 28 w 28"/>
                  <a:gd name="T13" fmla="*/ 35 h 40"/>
                  <a:gd name="T14" fmla="*/ 28 w 28"/>
                  <a:gd name="T15" fmla="*/ 35 h 40"/>
                  <a:gd name="T16" fmla="*/ 28 w 28"/>
                  <a:gd name="T17" fmla="*/ 35 h 40"/>
                  <a:gd name="T18" fmla="*/ 22 w 28"/>
                  <a:gd name="T19" fmla="*/ 40 h 40"/>
                  <a:gd name="T20" fmla="*/ 17 w 28"/>
                  <a:gd name="T21" fmla="*/ 40 h 40"/>
                  <a:gd name="T22" fmla="*/ 11 w 28"/>
                  <a:gd name="T23" fmla="*/ 35 h 40"/>
                  <a:gd name="T24" fmla="*/ 11 w 28"/>
                  <a:gd name="T25" fmla="*/ 35 h 40"/>
                  <a:gd name="T26" fmla="*/ 5 w 28"/>
                  <a:gd name="T27" fmla="*/ 28 h 40"/>
                  <a:gd name="T28" fmla="*/ 0 w 28"/>
                  <a:gd name="T29" fmla="*/ 15 h 40"/>
                  <a:gd name="T30" fmla="*/ 0 w 28"/>
                  <a:gd name="T31" fmla="*/ 8 h 40"/>
                  <a:gd name="T32" fmla="*/ 0 w 28"/>
                  <a:gd name="T33" fmla="*/ 8 h 40"/>
                  <a:gd name="T34" fmla="*/ 0 w 28"/>
                  <a:gd name="T35" fmla="*/ 8 h 40"/>
                  <a:gd name="T36" fmla="*/ 0 w 28"/>
                  <a:gd name="T37" fmla="*/ 8 h 40"/>
                  <a:gd name="T38" fmla="*/ 5 w 28"/>
                  <a:gd name="T39" fmla="*/ 0 h 40"/>
                  <a:gd name="T40" fmla="*/ 5 w 28"/>
                  <a:gd name="T41" fmla="*/ 0 h 40"/>
                  <a:gd name="T42" fmla="*/ 5 w 28"/>
                  <a:gd name="T43" fmla="*/ 0 h 40"/>
                  <a:gd name="T44" fmla="*/ 5 w 28"/>
                  <a:gd name="T45" fmla="*/ 0 h 40"/>
                  <a:gd name="T46" fmla="*/ 11 w 28"/>
                  <a:gd name="T47" fmla="*/ 0 h 40"/>
                  <a:gd name="T48" fmla="*/ 11 w 28"/>
                  <a:gd name="T49" fmla="*/ 0 h 40"/>
                  <a:gd name="T50" fmla="*/ 11 w 28"/>
                  <a:gd name="T51" fmla="*/ 0 h 40"/>
                  <a:gd name="T52" fmla="*/ 17 w 28"/>
                  <a:gd name="T53" fmla="*/ 8 h 40"/>
                  <a:gd name="T54" fmla="*/ 17 w 28"/>
                  <a:gd name="T5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40">
                    <a:moveTo>
                      <a:pt x="17" y="8"/>
                    </a:moveTo>
                    <a:lnTo>
                      <a:pt x="22" y="15"/>
                    </a:lnTo>
                    <a:lnTo>
                      <a:pt x="28" y="20"/>
                    </a:lnTo>
                    <a:lnTo>
                      <a:pt x="28" y="28"/>
                    </a:lnTo>
                    <a:lnTo>
                      <a:pt x="28" y="28"/>
                    </a:lnTo>
                    <a:lnTo>
                      <a:pt x="28" y="35"/>
                    </a:lnTo>
                    <a:lnTo>
                      <a:pt x="28" y="35"/>
                    </a:lnTo>
                    <a:lnTo>
                      <a:pt x="28" y="35"/>
                    </a:lnTo>
                    <a:lnTo>
                      <a:pt x="28" y="35"/>
                    </a:lnTo>
                    <a:lnTo>
                      <a:pt x="22" y="40"/>
                    </a:lnTo>
                    <a:lnTo>
                      <a:pt x="17" y="40"/>
                    </a:lnTo>
                    <a:lnTo>
                      <a:pt x="11" y="35"/>
                    </a:lnTo>
                    <a:lnTo>
                      <a:pt x="11" y="35"/>
                    </a:lnTo>
                    <a:lnTo>
                      <a:pt x="5" y="28"/>
                    </a:lnTo>
                    <a:lnTo>
                      <a:pt x="0" y="15"/>
                    </a:lnTo>
                    <a:lnTo>
                      <a:pt x="0" y="8"/>
                    </a:lnTo>
                    <a:lnTo>
                      <a:pt x="0" y="8"/>
                    </a:lnTo>
                    <a:lnTo>
                      <a:pt x="0" y="8"/>
                    </a:lnTo>
                    <a:lnTo>
                      <a:pt x="0" y="8"/>
                    </a:lnTo>
                    <a:lnTo>
                      <a:pt x="5" y="0"/>
                    </a:lnTo>
                    <a:lnTo>
                      <a:pt x="5" y="0"/>
                    </a:lnTo>
                    <a:lnTo>
                      <a:pt x="5" y="0"/>
                    </a:lnTo>
                    <a:lnTo>
                      <a:pt x="5" y="0"/>
                    </a:lnTo>
                    <a:lnTo>
                      <a:pt x="11" y="0"/>
                    </a:lnTo>
                    <a:lnTo>
                      <a:pt x="11" y="0"/>
                    </a:lnTo>
                    <a:lnTo>
                      <a:pt x="11" y="0"/>
                    </a:lnTo>
                    <a:lnTo>
                      <a:pt x="17" y="8"/>
                    </a:lnTo>
                    <a:lnTo>
                      <a:pt x="17" y="8"/>
                    </a:lnTo>
                    <a:close/>
                  </a:path>
                </a:pathLst>
              </a:custGeom>
              <a:solidFill>
                <a:srgbClr val="AA7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23" name="Freeform 47"/>
              <p:cNvSpPr>
                <a:spLocks/>
              </p:cNvSpPr>
              <p:nvPr/>
            </p:nvSpPr>
            <p:spPr bwMode="auto">
              <a:xfrm>
                <a:off x="3447" y="1359"/>
                <a:ext cx="28" cy="40"/>
              </a:xfrm>
              <a:custGeom>
                <a:avLst/>
                <a:gdLst>
                  <a:gd name="T0" fmla="*/ 17 w 28"/>
                  <a:gd name="T1" fmla="*/ 8 h 40"/>
                  <a:gd name="T2" fmla="*/ 22 w 28"/>
                  <a:gd name="T3" fmla="*/ 15 h 40"/>
                  <a:gd name="T4" fmla="*/ 22 w 28"/>
                  <a:gd name="T5" fmla="*/ 20 h 40"/>
                  <a:gd name="T6" fmla="*/ 28 w 28"/>
                  <a:gd name="T7" fmla="*/ 28 h 40"/>
                  <a:gd name="T8" fmla="*/ 28 w 28"/>
                  <a:gd name="T9" fmla="*/ 28 h 40"/>
                  <a:gd name="T10" fmla="*/ 28 w 28"/>
                  <a:gd name="T11" fmla="*/ 35 h 40"/>
                  <a:gd name="T12" fmla="*/ 28 w 28"/>
                  <a:gd name="T13" fmla="*/ 35 h 40"/>
                  <a:gd name="T14" fmla="*/ 28 w 28"/>
                  <a:gd name="T15" fmla="*/ 35 h 40"/>
                  <a:gd name="T16" fmla="*/ 28 w 28"/>
                  <a:gd name="T17" fmla="*/ 35 h 40"/>
                  <a:gd name="T18" fmla="*/ 22 w 28"/>
                  <a:gd name="T19" fmla="*/ 40 h 40"/>
                  <a:gd name="T20" fmla="*/ 17 w 28"/>
                  <a:gd name="T21" fmla="*/ 40 h 40"/>
                  <a:gd name="T22" fmla="*/ 11 w 28"/>
                  <a:gd name="T23" fmla="*/ 35 h 40"/>
                  <a:gd name="T24" fmla="*/ 11 w 28"/>
                  <a:gd name="T25" fmla="*/ 35 h 40"/>
                  <a:gd name="T26" fmla="*/ 5 w 28"/>
                  <a:gd name="T27" fmla="*/ 28 h 40"/>
                  <a:gd name="T28" fmla="*/ 0 w 28"/>
                  <a:gd name="T29" fmla="*/ 15 h 40"/>
                  <a:gd name="T30" fmla="*/ 0 w 28"/>
                  <a:gd name="T31" fmla="*/ 8 h 40"/>
                  <a:gd name="T32" fmla="*/ 0 w 28"/>
                  <a:gd name="T33" fmla="*/ 8 h 40"/>
                  <a:gd name="T34" fmla="*/ 0 w 28"/>
                  <a:gd name="T35" fmla="*/ 8 h 40"/>
                  <a:gd name="T36" fmla="*/ 0 w 28"/>
                  <a:gd name="T37" fmla="*/ 8 h 40"/>
                  <a:gd name="T38" fmla="*/ 5 w 28"/>
                  <a:gd name="T39" fmla="*/ 0 h 40"/>
                  <a:gd name="T40" fmla="*/ 5 w 28"/>
                  <a:gd name="T41" fmla="*/ 0 h 40"/>
                  <a:gd name="T42" fmla="*/ 5 w 28"/>
                  <a:gd name="T43" fmla="*/ 0 h 40"/>
                  <a:gd name="T44" fmla="*/ 5 w 28"/>
                  <a:gd name="T45" fmla="*/ 0 h 40"/>
                  <a:gd name="T46" fmla="*/ 11 w 28"/>
                  <a:gd name="T47" fmla="*/ 0 h 40"/>
                  <a:gd name="T48" fmla="*/ 11 w 28"/>
                  <a:gd name="T49" fmla="*/ 0 h 40"/>
                  <a:gd name="T50" fmla="*/ 11 w 28"/>
                  <a:gd name="T51" fmla="*/ 0 h 40"/>
                  <a:gd name="T52" fmla="*/ 11 w 28"/>
                  <a:gd name="T53" fmla="*/ 8 h 40"/>
                  <a:gd name="T54" fmla="*/ 17 w 28"/>
                  <a:gd name="T5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40">
                    <a:moveTo>
                      <a:pt x="17" y="8"/>
                    </a:moveTo>
                    <a:lnTo>
                      <a:pt x="22" y="15"/>
                    </a:lnTo>
                    <a:lnTo>
                      <a:pt x="22" y="20"/>
                    </a:lnTo>
                    <a:lnTo>
                      <a:pt x="28" y="28"/>
                    </a:lnTo>
                    <a:lnTo>
                      <a:pt x="28" y="28"/>
                    </a:lnTo>
                    <a:lnTo>
                      <a:pt x="28" y="35"/>
                    </a:lnTo>
                    <a:lnTo>
                      <a:pt x="28" y="35"/>
                    </a:lnTo>
                    <a:lnTo>
                      <a:pt x="28" y="35"/>
                    </a:lnTo>
                    <a:lnTo>
                      <a:pt x="28" y="35"/>
                    </a:lnTo>
                    <a:lnTo>
                      <a:pt x="22" y="40"/>
                    </a:lnTo>
                    <a:lnTo>
                      <a:pt x="17" y="40"/>
                    </a:lnTo>
                    <a:lnTo>
                      <a:pt x="11" y="35"/>
                    </a:lnTo>
                    <a:lnTo>
                      <a:pt x="11" y="35"/>
                    </a:lnTo>
                    <a:lnTo>
                      <a:pt x="5" y="28"/>
                    </a:lnTo>
                    <a:lnTo>
                      <a:pt x="0" y="15"/>
                    </a:lnTo>
                    <a:lnTo>
                      <a:pt x="0" y="8"/>
                    </a:lnTo>
                    <a:lnTo>
                      <a:pt x="0" y="8"/>
                    </a:lnTo>
                    <a:lnTo>
                      <a:pt x="0" y="8"/>
                    </a:lnTo>
                    <a:lnTo>
                      <a:pt x="0" y="8"/>
                    </a:lnTo>
                    <a:lnTo>
                      <a:pt x="5" y="0"/>
                    </a:lnTo>
                    <a:lnTo>
                      <a:pt x="5" y="0"/>
                    </a:lnTo>
                    <a:lnTo>
                      <a:pt x="5" y="0"/>
                    </a:lnTo>
                    <a:lnTo>
                      <a:pt x="5" y="0"/>
                    </a:lnTo>
                    <a:lnTo>
                      <a:pt x="11" y="0"/>
                    </a:lnTo>
                    <a:lnTo>
                      <a:pt x="11" y="0"/>
                    </a:lnTo>
                    <a:lnTo>
                      <a:pt x="11" y="0"/>
                    </a:lnTo>
                    <a:lnTo>
                      <a:pt x="11" y="8"/>
                    </a:lnTo>
                    <a:lnTo>
                      <a:pt x="17" y="8"/>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24" name="Freeform 48"/>
              <p:cNvSpPr>
                <a:spLocks/>
              </p:cNvSpPr>
              <p:nvPr/>
            </p:nvSpPr>
            <p:spPr bwMode="auto">
              <a:xfrm>
                <a:off x="3447" y="1359"/>
                <a:ext cx="28" cy="40"/>
              </a:xfrm>
              <a:custGeom>
                <a:avLst/>
                <a:gdLst>
                  <a:gd name="T0" fmla="*/ 17 w 28"/>
                  <a:gd name="T1" fmla="*/ 8 h 40"/>
                  <a:gd name="T2" fmla="*/ 17 w 28"/>
                  <a:gd name="T3" fmla="*/ 15 h 40"/>
                  <a:gd name="T4" fmla="*/ 22 w 28"/>
                  <a:gd name="T5" fmla="*/ 20 h 40"/>
                  <a:gd name="T6" fmla="*/ 28 w 28"/>
                  <a:gd name="T7" fmla="*/ 28 h 40"/>
                  <a:gd name="T8" fmla="*/ 28 w 28"/>
                  <a:gd name="T9" fmla="*/ 28 h 40"/>
                  <a:gd name="T10" fmla="*/ 28 w 28"/>
                  <a:gd name="T11" fmla="*/ 35 h 40"/>
                  <a:gd name="T12" fmla="*/ 28 w 28"/>
                  <a:gd name="T13" fmla="*/ 35 h 40"/>
                  <a:gd name="T14" fmla="*/ 28 w 28"/>
                  <a:gd name="T15" fmla="*/ 35 h 40"/>
                  <a:gd name="T16" fmla="*/ 28 w 28"/>
                  <a:gd name="T17" fmla="*/ 35 h 40"/>
                  <a:gd name="T18" fmla="*/ 22 w 28"/>
                  <a:gd name="T19" fmla="*/ 40 h 40"/>
                  <a:gd name="T20" fmla="*/ 17 w 28"/>
                  <a:gd name="T21" fmla="*/ 40 h 40"/>
                  <a:gd name="T22" fmla="*/ 17 w 28"/>
                  <a:gd name="T23" fmla="*/ 35 h 40"/>
                  <a:gd name="T24" fmla="*/ 17 w 28"/>
                  <a:gd name="T25" fmla="*/ 35 h 40"/>
                  <a:gd name="T26" fmla="*/ 11 w 28"/>
                  <a:gd name="T27" fmla="*/ 28 h 40"/>
                  <a:gd name="T28" fmla="*/ 5 w 28"/>
                  <a:gd name="T29" fmla="*/ 15 h 40"/>
                  <a:gd name="T30" fmla="*/ 5 w 28"/>
                  <a:gd name="T31" fmla="*/ 8 h 40"/>
                  <a:gd name="T32" fmla="*/ 5 w 28"/>
                  <a:gd name="T33" fmla="*/ 8 h 40"/>
                  <a:gd name="T34" fmla="*/ 0 w 28"/>
                  <a:gd name="T35" fmla="*/ 8 h 40"/>
                  <a:gd name="T36" fmla="*/ 0 w 28"/>
                  <a:gd name="T37" fmla="*/ 8 h 40"/>
                  <a:gd name="T38" fmla="*/ 5 w 28"/>
                  <a:gd name="T39" fmla="*/ 0 h 40"/>
                  <a:gd name="T40" fmla="*/ 5 w 28"/>
                  <a:gd name="T41" fmla="*/ 0 h 40"/>
                  <a:gd name="T42" fmla="*/ 5 w 28"/>
                  <a:gd name="T43" fmla="*/ 0 h 40"/>
                  <a:gd name="T44" fmla="*/ 5 w 28"/>
                  <a:gd name="T45" fmla="*/ 0 h 40"/>
                  <a:gd name="T46" fmla="*/ 11 w 28"/>
                  <a:gd name="T47" fmla="*/ 0 h 40"/>
                  <a:gd name="T48" fmla="*/ 11 w 28"/>
                  <a:gd name="T49" fmla="*/ 0 h 40"/>
                  <a:gd name="T50" fmla="*/ 11 w 28"/>
                  <a:gd name="T51" fmla="*/ 0 h 40"/>
                  <a:gd name="T52" fmla="*/ 11 w 28"/>
                  <a:gd name="T53" fmla="*/ 8 h 40"/>
                  <a:gd name="T54" fmla="*/ 17 w 28"/>
                  <a:gd name="T5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40">
                    <a:moveTo>
                      <a:pt x="17" y="8"/>
                    </a:moveTo>
                    <a:lnTo>
                      <a:pt x="17" y="15"/>
                    </a:lnTo>
                    <a:lnTo>
                      <a:pt x="22" y="20"/>
                    </a:lnTo>
                    <a:lnTo>
                      <a:pt x="28" y="28"/>
                    </a:lnTo>
                    <a:lnTo>
                      <a:pt x="28" y="28"/>
                    </a:lnTo>
                    <a:lnTo>
                      <a:pt x="28" y="35"/>
                    </a:lnTo>
                    <a:lnTo>
                      <a:pt x="28" y="35"/>
                    </a:lnTo>
                    <a:lnTo>
                      <a:pt x="28" y="35"/>
                    </a:lnTo>
                    <a:lnTo>
                      <a:pt x="28" y="35"/>
                    </a:lnTo>
                    <a:lnTo>
                      <a:pt x="22" y="40"/>
                    </a:lnTo>
                    <a:lnTo>
                      <a:pt x="17" y="40"/>
                    </a:lnTo>
                    <a:lnTo>
                      <a:pt x="17" y="35"/>
                    </a:lnTo>
                    <a:lnTo>
                      <a:pt x="17" y="35"/>
                    </a:lnTo>
                    <a:lnTo>
                      <a:pt x="11" y="28"/>
                    </a:lnTo>
                    <a:lnTo>
                      <a:pt x="5" y="15"/>
                    </a:lnTo>
                    <a:lnTo>
                      <a:pt x="5" y="8"/>
                    </a:lnTo>
                    <a:lnTo>
                      <a:pt x="5" y="8"/>
                    </a:lnTo>
                    <a:lnTo>
                      <a:pt x="0" y="8"/>
                    </a:lnTo>
                    <a:lnTo>
                      <a:pt x="0" y="8"/>
                    </a:lnTo>
                    <a:lnTo>
                      <a:pt x="5" y="0"/>
                    </a:lnTo>
                    <a:lnTo>
                      <a:pt x="5" y="0"/>
                    </a:lnTo>
                    <a:lnTo>
                      <a:pt x="5" y="0"/>
                    </a:lnTo>
                    <a:lnTo>
                      <a:pt x="5" y="0"/>
                    </a:lnTo>
                    <a:lnTo>
                      <a:pt x="11" y="0"/>
                    </a:lnTo>
                    <a:lnTo>
                      <a:pt x="11" y="0"/>
                    </a:lnTo>
                    <a:lnTo>
                      <a:pt x="11" y="0"/>
                    </a:lnTo>
                    <a:lnTo>
                      <a:pt x="11" y="8"/>
                    </a:lnTo>
                    <a:lnTo>
                      <a:pt x="17" y="8"/>
                    </a:lnTo>
                    <a:close/>
                  </a:path>
                </a:pathLst>
              </a:custGeom>
              <a:solidFill>
                <a:srgbClr val="BA9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25" name="Freeform 49"/>
              <p:cNvSpPr>
                <a:spLocks/>
              </p:cNvSpPr>
              <p:nvPr/>
            </p:nvSpPr>
            <p:spPr bwMode="auto">
              <a:xfrm>
                <a:off x="3447" y="1359"/>
                <a:ext cx="28" cy="35"/>
              </a:xfrm>
              <a:custGeom>
                <a:avLst/>
                <a:gdLst>
                  <a:gd name="T0" fmla="*/ 17 w 28"/>
                  <a:gd name="T1" fmla="*/ 8 h 35"/>
                  <a:gd name="T2" fmla="*/ 17 w 28"/>
                  <a:gd name="T3" fmla="*/ 15 h 35"/>
                  <a:gd name="T4" fmla="*/ 22 w 28"/>
                  <a:gd name="T5" fmla="*/ 20 h 35"/>
                  <a:gd name="T6" fmla="*/ 28 w 28"/>
                  <a:gd name="T7" fmla="*/ 28 h 35"/>
                  <a:gd name="T8" fmla="*/ 28 w 28"/>
                  <a:gd name="T9" fmla="*/ 28 h 35"/>
                  <a:gd name="T10" fmla="*/ 28 w 28"/>
                  <a:gd name="T11" fmla="*/ 35 h 35"/>
                  <a:gd name="T12" fmla="*/ 28 w 28"/>
                  <a:gd name="T13" fmla="*/ 35 h 35"/>
                  <a:gd name="T14" fmla="*/ 28 w 28"/>
                  <a:gd name="T15" fmla="*/ 35 h 35"/>
                  <a:gd name="T16" fmla="*/ 28 w 28"/>
                  <a:gd name="T17" fmla="*/ 35 h 35"/>
                  <a:gd name="T18" fmla="*/ 22 w 28"/>
                  <a:gd name="T19" fmla="*/ 35 h 35"/>
                  <a:gd name="T20" fmla="*/ 17 w 28"/>
                  <a:gd name="T21" fmla="*/ 35 h 35"/>
                  <a:gd name="T22" fmla="*/ 17 w 28"/>
                  <a:gd name="T23" fmla="*/ 35 h 35"/>
                  <a:gd name="T24" fmla="*/ 17 w 28"/>
                  <a:gd name="T25" fmla="*/ 35 h 35"/>
                  <a:gd name="T26" fmla="*/ 11 w 28"/>
                  <a:gd name="T27" fmla="*/ 28 h 35"/>
                  <a:gd name="T28" fmla="*/ 5 w 28"/>
                  <a:gd name="T29" fmla="*/ 15 h 35"/>
                  <a:gd name="T30" fmla="*/ 5 w 28"/>
                  <a:gd name="T31" fmla="*/ 8 h 35"/>
                  <a:gd name="T32" fmla="*/ 5 w 28"/>
                  <a:gd name="T33" fmla="*/ 8 h 35"/>
                  <a:gd name="T34" fmla="*/ 0 w 28"/>
                  <a:gd name="T35" fmla="*/ 8 h 35"/>
                  <a:gd name="T36" fmla="*/ 0 w 28"/>
                  <a:gd name="T37" fmla="*/ 8 h 35"/>
                  <a:gd name="T38" fmla="*/ 5 w 28"/>
                  <a:gd name="T39" fmla="*/ 0 h 35"/>
                  <a:gd name="T40" fmla="*/ 5 w 28"/>
                  <a:gd name="T41" fmla="*/ 0 h 35"/>
                  <a:gd name="T42" fmla="*/ 5 w 28"/>
                  <a:gd name="T43" fmla="*/ 0 h 35"/>
                  <a:gd name="T44" fmla="*/ 5 w 28"/>
                  <a:gd name="T45" fmla="*/ 0 h 35"/>
                  <a:gd name="T46" fmla="*/ 11 w 28"/>
                  <a:gd name="T47" fmla="*/ 0 h 35"/>
                  <a:gd name="T48" fmla="*/ 11 w 28"/>
                  <a:gd name="T49" fmla="*/ 0 h 35"/>
                  <a:gd name="T50" fmla="*/ 11 w 28"/>
                  <a:gd name="T51" fmla="*/ 0 h 35"/>
                  <a:gd name="T52" fmla="*/ 11 w 28"/>
                  <a:gd name="T53" fmla="*/ 8 h 35"/>
                  <a:gd name="T54" fmla="*/ 17 w 28"/>
                  <a:gd name="T55"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35">
                    <a:moveTo>
                      <a:pt x="17" y="8"/>
                    </a:moveTo>
                    <a:lnTo>
                      <a:pt x="17" y="15"/>
                    </a:lnTo>
                    <a:lnTo>
                      <a:pt x="22" y="20"/>
                    </a:lnTo>
                    <a:lnTo>
                      <a:pt x="28" y="28"/>
                    </a:lnTo>
                    <a:lnTo>
                      <a:pt x="28" y="28"/>
                    </a:lnTo>
                    <a:lnTo>
                      <a:pt x="28" y="35"/>
                    </a:lnTo>
                    <a:lnTo>
                      <a:pt x="28" y="35"/>
                    </a:lnTo>
                    <a:lnTo>
                      <a:pt x="28" y="35"/>
                    </a:lnTo>
                    <a:lnTo>
                      <a:pt x="28" y="35"/>
                    </a:lnTo>
                    <a:lnTo>
                      <a:pt x="22" y="35"/>
                    </a:lnTo>
                    <a:lnTo>
                      <a:pt x="17" y="35"/>
                    </a:lnTo>
                    <a:lnTo>
                      <a:pt x="17" y="35"/>
                    </a:lnTo>
                    <a:lnTo>
                      <a:pt x="17" y="35"/>
                    </a:lnTo>
                    <a:lnTo>
                      <a:pt x="11" y="28"/>
                    </a:lnTo>
                    <a:lnTo>
                      <a:pt x="5" y="15"/>
                    </a:lnTo>
                    <a:lnTo>
                      <a:pt x="5" y="8"/>
                    </a:lnTo>
                    <a:lnTo>
                      <a:pt x="5" y="8"/>
                    </a:lnTo>
                    <a:lnTo>
                      <a:pt x="0" y="8"/>
                    </a:lnTo>
                    <a:lnTo>
                      <a:pt x="0" y="8"/>
                    </a:lnTo>
                    <a:lnTo>
                      <a:pt x="5" y="0"/>
                    </a:lnTo>
                    <a:lnTo>
                      <a:pt x="5" y="0"/>
                    </a:lnTo>
                    <a:lnTo>
                      <a:pt x="5" y="0"/>
                    </a:lnTo>
                    <a:lnTo>
                      <a:pt x="5" y="0"/>
                    </a:lnTo>
                    <a:lnTo>
                      <a:pt x="11" y="0"/>
                    </a:lnTo>
                    <a:lnTo>
                      <a:pt x="11" y="0"/>
                    </a:lnTo>
                    <a:lnTo>
                      <a:pt x="11" y="0"/>
                    </a:lnTo>
                    <a:lnTo>
                      <a:pt x="11" y="8"/>
                    </a:lnTo>
                    <a:lnTo>
                      <a:pt x="17" y="8"/>
                    </a:lnTo>
                    <a:close/>
                  </a:path>
                </a:pathLst>
              </a:custGeom>
              <a:solidFill>
                <a:srgbClr val="C3A5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26" name="Freeform 50"/>
              <p:cNvSpPr>
                <a:spLocks/>
              </p:cNvSpPr>
              <p:nvPr/>
            </p:nvSpPr>
            <p:spPr bwMode="auto">
              <a:xfrm>
                <a:off x="3452" y="1359"/>
                <a:ext cx="23" cy="35"/>
              </a:xfrm>
              <a:custGeom>
                <a:avLst/>
                <a:gdLst>
                  <a:gd name="T0" fmla="*/ 6 w 23"/>
                  <a:gd name="T1" fmla="*/ 0 h 35"/>
                  <a:gd name="T2" fmla="*/ 6 w 23"/>
                  <a:gd name="T3" fmla="*/ 8 h 35"/>
                  <a:gd name="T4" fmla="*/ 6 w 23"/>
                  <a:gd name="T5" fmla="*/ 8 h 35"/>
                  <a:gd name="T6" fmla="*/ 12 w 23"/>
                  <a:gd name="T7" fmla="*/ 8 h 35"/>
                  <a:gd name="T8" fmla="*/ 12 w 23"/>
                  <a:gd name="T9" fmla="*/ 8 h 35"/>
                  <a:gd name="T10" fmla="*/ 12 w 23"/>
                  <a:gd name="T11" fmla="*/ 15 h 35"/>
                  <a:gd name="T12" fmla="*/ 17 w 23"/>
                  <a:gd name="T13" fmla="*/ 20 h 35"/>
                  <a:gd name="T14" fmla="*/ 23 w 23"/>
                  <a:gd name="T15" fmla="*/ 28 h 35"/>
                  <a:gd name="T16" fmla="*/ 23 w 23"/>
                  <a:gd name="T17" fmla="*/ 28 h 35"/>
                  <a:gd name="T18" fmla="*/ 23 w 23"/>
                  <a:gd name="T19" fmla="*/ 35 h 35"/>
                  <a:gd name="T20" fmla="*/ 17 w 23"/>
                  <a:gd name="T21" fmla="*/ 35 h 35"/>
                  <a:gd name="T22" fmla="*/ 17 w 23"/>
                  <a:gd name="T23" fmla="*/ 35 h 35"/>
                  <a:gd name="T24" fmla="*/ 17 w 23"/>
                  <a:gd name="T25" fmla="*/ 35 h 35"/>
                  <a:gd name="T26" fmla="*/ 12 w 23"/>
                  <a:gd name="T27" fmla="*/ 35 h 35"/>
                  <a:gd name="T28" fmla="*/ 12 w 23"/>
                  <a:gd name="T29" fmla="*/ 35 h 35"/>
                  <a:gd name="T30" fmla="*/ 12 w 23"/>
                  <a:gd name="T31" fmla="*/ 28 h 35"/>
                  <a:gd name="T32" fmla="*/ 12 w 23"/>
                  <a:gd name="T33" fmla="*/ 28 h 35"/>
                  <a:gd name="T34" fmla="*/ 6 w 23"/>
                  <a:gd name="T35" fmla="*/ 20 h 35"/>
                  <a:gd name="T36" fmla="*/ 0 w 23"/>
                  <a:gd name="T37" fmla="*/ 15 h 35"/>
                  <a:gd name="T38" fmla="*/ 0 w 23"/>
                  <a:gd name="T39" fmla="*/ 8 h 35"/>
                  <a:gd name="T40" fmla="*/ 0 w 23"/>
                  <a:gd name="T41" fmla="*/ 8 h 35"/>
                  <a:gd name="T42" fmla="*/ 0 w 23"/>
                  <a:gd name="T43" fmla="*/ 8 h 35"/>
                  <a:gd name="T44" fmla="*/ 0 w 23"/>
                  <a:gd name="T45" fmla="*/ 8 h 35"/>
                  <a:gd name="T46" fmla="*/ 0 w 23"/>
                  <a:gd name="T47" fmla="*/ 0 h 35"/>
                  <a:gd name="T48" fmla="*/ 0 w 23"/>
                  <a:gd name="T49" fmla="*/ 0 h 35"/>
                  <a:gd name="T50" fmla="*/ 0 w 23"/>
                  <a:gd name="T51" fmla="*/ 0 h 35"/>
                  <a:gd name="T52" fmla="*/ 6 w 23"/>
                  <a:gd name="T53" fmla="*/ 0 h 35"/>
                  <a:gd name="T54" fmla="*/ 6 w 23"/>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35">
                    <a:moveTo>
                      <a:pt x="6" y="0"/>
                    </a:moveTo>
                    <a:lnTo>
                      <a:pt x="6" y="8"/>
                    </a:lnTo>
                    <a:lnTo>
                      <a:pt x="6" y="8"/>
                    </a:lnTo>
                    <a:lnTo>
                      <a:pt x="12" y="8"/>
                    </a:lnTo>
                    <a:lnTo>
                      <a:pt x="12" y="8"/>
                    </a:lnTo>
                    <a:lnTo>
                      <a:pt x="12" y="15"/>
                    </a:lnTo>
                    <a:lnTo>
                      <a:pt x="17" y="20"/>
                    </a:lnTo>
                    <a:lnTo>
                      <a:pt x="23" y="28"/>
                    </a:lnTo>
                    <a:lnTo>
                      <a:pt x="23" y="28"/>
                    </a:lnTo>
                    <a:lnTo>
                      <a:pt x="23" y="35"/>
                    </a:lnTo>
                    <a:lnTo>
                      <a:pt x="17" y="35"/>
                    </a:lnTo>
                    <a:lnTo>
                      <a:pt x="17" y="35"/>
                    </a:lnTo>
                    <a:lnTo>
                      <a:pt x="17" y="35"/>
                    </a:lnTo>
                    <a:lnTo>
                      <a:pt x="12" y="35"/>
                    </a:lnTo>
                    <a:lnTo>
                      <a:pt x="12" y="35"/>
                    </a:lnTo>
                    <a:lnTo>
                      <a:pt x="12" y="28"/>
                    </a:lnTo>
                    <a:lnTo>
                      <a:pt x="12" y="28"/>
                    </a:lnTo>
                    <a:lnTo>
                      <a:pt x="6" y="20"/>
                    </a:lnTo>
                    <a:lnTo>
                      <a:pt x="0" y="15"/>
                    </a:lnTo>
                    <a:lnTo>
                      <a:pt x="0" y="8"/>
                    </a:lnTo>
                    <a:lnTo>
                      <a:pt x="0" y="8"/>
                    </a:lnTo>
                    <a:lnTo>
                      <a:pt x="0" y="8"/>
                    </a:lnTo>
                    <a:lnTo>
                      <a:pt x="0" y="8"/>
                    </a:lnTo>
                    <a:lnTo>
                      <a:pt x="0" y="0"/>
                    </a:lnTo>
                    <a:lnTo>
                      <a:pt x="0" y="0"/>
                    </a:lnTo>
                    <a:lnTo>
                      <a:pt x="0" y="0"/>
                    </a:lnTo>
                    <a:lnTo>
                      <a:pt x="6" y="0"/>
                    </a:lnTo>
                    <a:lnTo>
                      <a:pt x="6"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27" name="Freeform 51"/>
              <p:cNvSpPr>
                <a:spLocks/>
              </p:cNvSpPr>
              <p:nvPr/>
            </p:nvSpPr>
            <p:spPr bwMode="auto">
              <a:xfrm>
                <a:off x="3452" y="1394"/>
                <a:ext cx="33" cy="25"/>
              </a:xfrm>
              <a:custGeom>
                <a:avLst/>
                <a:gdLst>
                  <a:gd name="T0" fmla="*/ 33 w 33"/>
                  <a:gd name="T1" fmla="*/ 0 h 25"/>
                  <a:gd name="T2" fmla="*/ 33 w 33"/>
                  <a:gd name="T3" fmla="*/ 0 h 25"/>
                  <a:gd name="T4" fmla="*/ 29 w 33"/>
                  <a:gd name="T5" fmla="*/ 0 h 25"/>
                  <a:gd name="T6" fmla="*/ 29 w 33"/>
                  <a:gd name="T7" fmla="*/ 0 h 25"/>
                  <a:gd name="T8" fmla="*/ 29 w 33"/>
                  <a:gd name="T9" fmla="*/ 0 h 25"/>
                  <a:gd name="T10" fmla="*/ 17 w 33"/>
                  <a:gd name="T11" fmla="*/ 0 h 25"/>
                  <a:gd name="T12" fmla="*/ 6 w 33"/>
                  <a:gd name="T13" fmla="*/ 5 h 25"/>
                  <a:gd name="T14" fmla="*/ 0 w 33"/>
                  <a:gd name="T15" fmla="*/ 18 h 25"/>
                  <a:gd name="T16" fmla="*/ 0 w 33"/>
                  <a:gd name="T17" fmla="*/ 18 h 25"/>
                  <a:gd name="T18" fmla="*/ 0 w 33"/>
                  <a:gd name="T19" fmla="*/ 25 h 25"/>
                  <a:gd name="T20" fmla="*/ 0 w 33"/>
                  <a:gd name="T21" fmla="*/ 25 h 25"/>
                  <a:gd name="T22" fmla="*/ 0 w 33"/>
                  <a:gd name="T23" fmla="*/ 18 h 25"/>
                  <a:gd name="T24" fmla="*/ 0 w 33"/>
                  <a:gd name="T25" fmla="*/ 18 h 25"/>
                  <a:gd name="T26" fmla="*/ 12 w 33"/>
                  <a:gd name="T27" fmla="*/ 18 h 25"/>
                  <a:gd name="T28" fmla="*/ 23 w 33"/>
                  <a:gd name="T29" fmla="*/ 5 h 25"/>
                  <a:gd name="T30" fmla="*/ 33 w 33"/>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25">
                    <a:moveTo>
                      <a:pt x="33" y="0"/>
                    </a:moveTo>
                    <a:lnTo>
                      <a:pt x="33" y="0"/>
                    </a:lnTo>
                    <a:lnTo>
                      <a:pt x="29" y="0"/>
                    </a:lnTo>
                    <a:lnTo>
                      <a:pt x="29" y="0"/>
                    </a:lnTo>
                    <a:lnTo>
                      <a:pt x="29" y="0"/>
                    </a:lnTo>
                    <a:lnTo>
                      <a:pt x="17" y="0"/>
                    </a:lnTo>
                    <a:lnTo>
                      <a:pt x="6" y="5"/>
                    </a:lnTo>
                    <a:lnTo>
                      <a:pt x="0" y="18"/>
                    </a:lnTo>
                    <a:lnTo>
                      <a:pt x="0" y="18"/>
                    </a:lnTo>
                    <a:lnTo>
                      <a:pt x="0" y="25"/>
                    </a:lnTo>
                    <a:lnTo>
                      <a:pt x="0" y="25"/>
                    </a:lnTo>
                    <a:lnTo>
                      <a:pt x="0" y="18"/>
                    </a:lnTo>
                    <a:lnTo>
                      <a:pt x="0" y="18"/>
                    </a:lnTo>
                    <a:lnTo>
                      <a:pt x="12" y="18"/>
                    </a:lnTo>
                    <a:lnTo>
                      <a:pt x="23" y="5"/>
                    </a:lnTo>
                    <a:lnTo>
                      <a:pt x="33"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28" name="Freeform 52"/>
              <p:cNvSpPr>
                <a:spLocks/>
              </p:cNvSpPr>
              <p:nvPr/>
            </p:nvSpPr>
            <p:spPr bwMode="auto">
              <a:xfrm>
                <a:off x="3452" y="1394"/>
                <a:ext cx="33" cy="32"/>
              </a:xfrm>
              <a:custGeom>
                <a:avLst/>
                <a:gdLst>
                  <a:gd name="T0" fmla="*/ 17 w 33"/>
                  <a:gd name="T1" fmla="*/ 5 h 32"/>
                  <a:gd name="T2" fmla="*/ 23 w 33"/>
                  <a:gd name="T3" fmla="*/ 5 h 32"/>
                  <a:gd name="T4" fmla="*/ 29 w 33"/>
                  <a:gd name="T5" fmla="*/ 0 h 32"/>
                  <a:gd name="T6" fmla="*/ 33 w 33"/>
                  <a:gd name="T7" fmla="*/ 0 h 32"/>
                  <a:gd name="T8" fmla="*/ 33 w 33"/>
                  <a:gd name="T9" fmla="*/ 0 h 32"/>
                  <a:gd name="T10" fmla="*/ 33 w 33"/>
                  <a:gd name="T11" fmla="*/ 5 h 32"/>
                  <a:gd name="T12" fmla="*/ 33 w 33"/>
                  <a:gd name="T13" fmla="*/ 12 h 32"/>
                  <a:gd name="T14" fmla="*/ 23 w 33"/>
                  <a:gd name="T15" fmla="*/ 25 h 32"/>
                  <a:gd name="T16" fmla="*/ 23 w 33"/>
                  <a:gd name="T17" fmla="*/ 25 h 32"/>
                  <a:gd name="T18" fmla="*/ 6 w 33"/>
                  <a:gd name="T19" fmla="*/ 32 h 32"/>
                  <a:gd name="T20" fmla="*/ 0 w 33"/>
                  <a:gd name="T21" fmla="*/ 32 h 32"/>
                  <a:gd name="T22" fmla="*/ 0 w 33"/>
                  <a:gd name="T23" fmla="*/ 25 h 32"/>
                  <a:gd name="T24" fmla="*/ 0 w 33"/>
                  <a:gd name="T25" fmla="*/ 25 h 32"/>
                  <a:gd name="T26" fmla="*/ 0 w 33"/>
                  <a:gd name="T27" fmla="*/ 18 h 32"/>
                  <a:gd name="T28" fmla="*/ 6 w 33"/>
                  <a:gd name="T29" fmla="*/ 12 h 32"/>
                  <a:gd name="T30" fmla="*/ 17 w 33"/>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2">
                    <a:moveTo>
                      <a:pt x="17" y="5"/>
                    </a:moveTo>
                    <a:lnTo>
                      <a:pt x="23" y="5"/>
                    </a:lnTo>
                    <a:lnTo>
                      <a:pt x="29" y="0"/>
                    </a:lnTo>
                    <a:lnTo>
                      <a:pt x="33" y="0"/>
                    </a:lnTo>
                    <a:lnTo>
                      <a:pt x="33" y="0"/>
                    </a:lnTo>
                    <a:lnTo>
                      <a:pt x="33" y="5"/>
                    </a:lnTo>
                    <a:lnTo>
                      <a:pt x="33" y="12"/>
                    </a:lnTo>
                    <a:lnTo>
                      <a:pt x="23" y="25"/>
                    </a:lnTo>
                    <a:lnTo>
                      <a:pt x="23" y="25"/>
                    </a:lnTo>
                    <a:lnTo>
                      <a:pt x="6" y="32"/>
                    </a:lnTo>
                    <a:lnTo>
                      <a:pt x="0" y="32"/>
                    </a:lnTo>
                    <a:lnTo>
                      <a:pt x="0" y="25"/>
                    </a:lnTo>
                    <a:lnTo>
                      <a:pt x="0" y="25"/>
                    </a:lnTo>
                    <a:lnTo>
                      <a:pt x="0" y="18"/>
                    </a:lnTo>
                    <a:lnTo>
                      <a:pt x="6" y="12"/>
                    </a:lnTo>
                    <a:lnTo>
                      <a:pt x="17" y="5"/>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29" name="Freeform 53"/>
              <p:cNvSpPr>
                <a:spLocks/>
              </p:cNvSpPr>
              <p:nvPr/>
            </p:nvSpPr>
            <p:spPr bwMode="auto">
              <a:xfrm>
                <a:off x="3458" y="1399"/>
                <a:ext cx="23" cy="20"/>
              </a:xfrm>
              <a:custGeom>
                <a:avLst/>
                <a:gdLst>
                  <a:gd name="T0" fmla="*/ 17 w 23"/>
                  <a:gd name="T1" fmla="*/ 0 h 20"/>
                  <a:gd name="T2" fmla="*/ 23 w 23"/>
                  <a:gd name="T3" fmla="*/ 0 h 20"/>
                  <a:gd name="T4" fmla="*/ 23 w 23"/>
                  <a:gd name="T5" fmla="*/ 0 h 20"/>
                  <a:gd name="T6" fmla="*/ 23 w 23"/>
                  <a:gd name="T7" fmla="*/ 0 h 20"/>
                  <a:gd name="T8" fmla="*/ 23 w 23"/>
                  <a:gd name="T9" fmla="*/ 0 h 20"/>
                  <a:gd name="T10" fmla="*/ 17 w 23"/>
                  <a:gd name="T11" fmla="*/ 7 h 20"/>
                  <a:gd name="T12" fmla="*/ 11 w 23"/>
                  <a:gd name="T13" fmla="*/ 13 h 20"/>
                  <a:gd name="T14" fmla="*/ 6 w 23"/>
                  <a:gd name="T15" fmla="*/ 13 h 20"/>
                  <a:gd name="T16" fmla="*/ 6 w 23"/>
                  <a:gd name="T17" fmla="*/ 13 h 20"/>
                  <a:gd name="T18" fmla="*/ 0 w 23"/>
                  <a:gd name="T19" fmla="*/ 20 h 20"/>
                  <a:gd name="T20" fmla="*/ 0 w 23"/>
                  <a:gd name="T21" fmla="*/ 13 h 20"/>
                  <a:gd name="T22" fmla="*/ 6 w 23"/>
                  <a:gd name="T23" fmla="*/ 7 h 20"/>
                  <a:gd name="T24" fmla="*/ 6 w 23"/>
                  <a:gd name="T25" fmla="*/ 7 h 20"/>
                  <a:gd name="T26" fmla="*/ 6 w 23"/>
                  <a:gd name="T27" fmla="*/ 7 h 20"/>
                  <a:gd name="T28" fmla="*/ 11 w 23"/>
                  <a:gd name="T29" fmla="*/ 0 h 20"/>
                  <a:gd name="T30" fmla="*/ 17 w 23"/>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0">
                    <a:moveTo>
                      <a:pt x="17" y="0"/>
                    </a:moveTo>
                    <a:lnTo>
                      <a:pt x="23" y="0"/>
                    </a:lnTo>
                    <a:lnTo>
                      <a:pt x="23" y="0"/>
                    </a:lnTo>
                    <a:lnTo>
                      <a:pt x="23" y="0"/>
                    </a:lnTo>
                    <a:lnTo>
                      <a:pt x="23" y="0"/>
                    </a:lnTo>
                    <a:lnTo>
                      <a:pt x="17" y="7"/>
                    </a:lnTo>
                    <a:lnTo>
                      <a:pt x="11" y="13"/>
                    </a:lnTo>
                    <a:lnTo>
                      <a:pt x="6" y="13"/>
                    </a:lnTo>
                    <a:lnTo>
                      <a:pt x="6" y="13"/>
                    </a:lnTo>
                    <a:lnTo>
                      <a:pt x="0" y="20"/>
                    </a:lnTo>
                    <a:lnTo>
                      <a:pt x="0" y="13"/>
                    </a:lnTo>
                    <a:lnTo>
                      <a:pt x="6" y="7"/>
                    </a:lnTo>
                    <a:lnTo>
                      <a:pt x="6" y="7"/>
                    </a:lnTo>
                    <a:lnTo>
                      <a:pt x="6" y="7"/>
                    </a:lnTo>
                    <a:lnTo>
                      <a:pt x="11" y="0"/>
                    </a:lnTo>
                    <a:lnTo>
                      <a:pt x="17"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30" name="Freeform 54"/>
              <p:cNvSpPr>
                <a:spLocks/>
              </p:cNvSpPr>
              <p:nvPr/>
            </p:nvSpPr>
            <p:spPr bwMode="auto">
              <a:xfrm>
                <a:off x="3458" y="1399"/>
                <a:ext cx="23" cy="20"/>
              </a:xfrm>
              <a:custGeom>
                <a:avLst/>
                <a:gdLst>
                  <a:gd name="T0" fmla="*/ 17 w 23"/>
                  <a:gd name="T1" fmla="*/ 0 h 20"/>
                  <a:gd name="T2" fmla="*/ 23 w 23"/>
                  <a:gd name="T3" fmla="*/ 0 h 20"/>
                  <a:gd name="T4" fmla="*/ 23 w 23"/>
                  <a:gd name="T5" fmla="*/ 0 h 20"/>
                  <a:gd name="T6" fmla="*/ 23 w 23"/>
                  <a:gd name="T7" fmla="*/ 0 h 20"/>
                  <a:gd name="T8" fmla="*/ 23 w 23"/>
                  <a:gd name="T9" fmla="*/ 0 h 20"/>
                  <a:gd name="T10" fmla="*/ 17 w 23"/>
                  <a:gd name="T11" fmla="*/ 7 h 20"/>
                  <a:gd name="T12" fmla="*/ 11 w 23"/>
                  <a:gd name="T13" fmla="*/ 13 h 20"/>
                  <a:gd name="T14" fmla="*/ 6 w 23"/>
                  <a:gd name="T15" fmla="*/ 13 h 20"/>
                  <a:gd name="T16" fmla="*/ 6 w 23"/>
                  <a:gd name="T17" fmla="*/ 13 h 20"/>
                  <a:gd name="T18" fmla="*/ 0 w 23"/>
                  <a:gd name="T19" fmla="*/ 20 h 20"/>
                  <a:gd name="T20" fmla="*/ 0 w 23"/>
                  <a:gd name="T21" fmla="*/ 13 h 20"/>
                  <a:gd name="T22" fmla="*/ 6 w 23"/>
                  <a:gd name="T23" fmla="*/ 7 h 20"/>
                  <a:gd name="T24" fmla="*/ 6 w 23"/>
                  <a:gd name="T25" fmla="*/ 7 h 20"/>
                  <a:gd name="T26" fmla="*/ 6 w 23"/>
                  <a:gd name="T27" fmla="*/ 7 h 20"/>
                  <a:gd name="T28" fmla="*/ 11 w 23"/>
                  <a:gd name="T29" fmla="*/ 0 h 20"/>
                  <a:gd name="T30" fmla="*/ 17 w 23"/>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0">
                    <a:moveTo>
                      <a:pt x="17" y="0"/>
                    </a:moveTo>
                    <a:lnTo>
                      <a:pt x="23" y="0"/>
                    </a:lnTo>
                    <a:lnTo>
                      <a:pt x="23" y="0"/>
                    </a:lnTo>
                    <a:lnTo>
                      <a:pt x="23" y="0"/>
                    </a:lnTo>
                    <a:lnTo>
                      <a:pt x="23" y="0"/>
                    </a:lnTo>
                    <a:lnTo>
                      <a:pt x="17" y="7"/>
                    </a:lnTo>
                    <a:lnTo>
                      <a:pt x="11" y="13"/>
                    </a:lnTo>
                    <a:lnTo>
                      <a:pt x="6" y="13"/>
                    </a:lnTo>
                    <a:lnTo>
                      <a:pt x="6" y="13"/>
                    </a:lnTo>
                    <a:lnTo>
                      <a:pt x="0" y="20"/>
                    </a:lnTo>
                    <a:lnTo>
                      <a:pt x="0" y="13"/>
                    </a:lnTo>
                    <a:lnTo>
                      <a:pt x="6" y="7"/>
                    </a:lnTo>
                    <a:lnTo>
                      <a:pt x="6" y="7"/>
                    </a:lnTo>
                    <a:lnTo>
                      <a:pt x="6" y="7"/>
                    </a:lnTo>
                    <a:lnTo>
                      <a:pt x="11" y="0"/>
                    </a:lnTo>
                    <a:lnTo>
                      <a:pt x="17" y="0"/>
                    </a:lnTo>
                    <a:close/>
                  </a:path>
                </a:pathLst>
              </a:custGeom>
              <a:solidFill>
                <a:srgbClr val="A170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31" name="Freeform 55"/>
              <p:cNvSpPr>
                <a:spLocks/>
              </p:cNvSpPr>
              <p:nvPr/>
            </p:nvSpPr>
            <p:spPr bwMode="auto">
              <a:xfrm>
                <a:off x="3458" y="1399"/>
                <a:ext cx="23" cy="13"/>
              </a:xfrm>
              <a:custGeom>
                <a:avLst/>
                <a:gdLst>
                  <a:gd name="T0" fmla="*/ 17 w 23"/>
                  <a:gd name="T1" fmla="*/ 0 h 13"/>
                  <a:gd name="T2" fmla="*/ 17 w 23"/>
                  <a:gd name="T3" fmla="*/ 0 h 13"/>
                  <a:gd name="T4" fmla="*/ 23 w 23"/>
                  <a:gd name="T5" fmla="*/ 0 h 13"/>
                  <a:gd name="T6" fmla="*/ 23 w 23"/>
                  <a:gd name="T7" fmla="*/ 0 h 13"/>
                  <a:gd name="T8" fmla="*/ 23 w 23"/>
                  <a:gd name="T9" fmla="*/ 0 h 13"/>
                  <a:gd name="T10" fmla="*/ 17 w 23"/>
                  <a:gd name="T11" fmla="*/ 7 h 13"/>
                  <a:gd name="T12" fmla="*/ 11 w 23"/>
                  <a:gd name="T13" fmla="*/ 13 h 13"/>
                  <a:gd name="T14" fmla="*/ 6 w 23"/>
                  <a:gd name="T15" fmla="*/ 13 h 13"/>
                  <a:gd name="T16" fmla="*/ 6 w 23"/>
                  <a:gd name="T17" fmla="*/ 13 h 13"/>
                  <a:gd name="T18" fmla="*/ 0 w 23"/>
                  <a:gd name="T19" fmla="*/ 13 h 13"/>
                  <a:gd name="T20" fmla="*/ 6 w 23"/>
                  <a:gd name="T21" fmla="*/ 13 h 13"/>
                  <a:gd name="T22" fmla="*/ 6 w 23"/>
                  <a:gd name="T23" fmla="*/ 7 h 13"/>
                  <a:gd name="T24" fmla="*/ 6 w 23"/>
                  <a:gd name="T25" fmla="*/ 7 h 13"/>
                  <a:gd name="T26" fmla="*/ 6 w 23"/>
                  <a:gd name="T27" fmla="*/ 7 h 13"/>
                  <a:gd name="T28" fmla="*/ 11 w 23"/>
                  <a:gd name="T29" fmla="*/ 0 h 13"/>
                  <a:gd name="T30" fmla="*/ 17 w 23"/>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3">
                    <a:moveTo>
                      <a:pt x="17" y="0"/>
                    </a:moveTo>
                    <a:lnTo>
                      <a:pt x="17" y="0"/>
                    </a:lnTo>
                    <a:lnTo>
                      <a:pt x="23" y="0"/>
                    </a:lnTo>
                    <a:lnTo>
                      <a:pt x="23" y="0"/>
                    </a:lnTo>
                    <a:lnTo>
                      <a:pt x="23" y="0"/>
                    </a:lnTo>
                    <a:lnTo>
                      <a:pt x="17" y="7"/>
                    </a:lnTo>
                    <a:lnTo>
                      <a:pt x="11" y="13"/>
                    </a:lnTo>
                    <a:lnTo>
                      <a:pt x="6" y="13"/>
                    </a:lnTo>
                    <a:lnTo>
                      <a:pt x="6" y="13"/>
                    </a:lnTo>
                    <a:lnTo>
                      <a:pt x="0" y="13"/>
                    </a:lnTo>
                    <a:lnTo>
                      <a:pt x="6" y="13"/>
                    </a:lnTo>
                    <a:lnTo>
                      <a:pt x="6" y="7"/>
                    </a:lnTo>
                    <a:lnTo>
                      <a:pt x="6" y="7"/>
                    </a:lnTo>
                    <a:lnTo>
                      <a:pt x="6" y="7"/>
                    </a:lnTo>
                    <a:lnTo>
                      <a:pt x="11" y="0"/>
                    </a:lnTo>
                    <a:lnTo>
                      <a:pt x="17" y="0"/>
                    </a:lnTo>
                    <a:close/>
                  </a:path>
                </a:pathLst>
              </a:custGeom>
              <a:solidFill>
                <a:srgbClr val="AA7B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32" name="Freeform 56"/>
              <p:cNvSpPr>
                <a:spLocks/>
              </p:cNvSpPr>
              <p:nvPr/>
            </p:nvSpPr>
            <p:spPr bwMode="auto">
              <a:xfrm>
                <a:off x="3464" y="1399"/>
                <a:ext cx="17" cy="13"/>
              </a:xfrm>
              <a:custGeom>
                <a:avLst/>
                <a:gdLst>
                  <a:gd name="T0" fmla="*/ 11 w 17"/>
                  <a:gd name="T1" fmla="*/ 0 h 13"/>
                  <a:gd name="T2" fmla="*/ 11 w 17"/>
                  <a:gd name="T3" fmla="*/ 0 h 13"/>
                  <a:gd name="T4" fmla="*/ 17 w 17"/>
                  <a:gd name="T5" fmla="*/ 0 h 13"/>
                  <a:gd name="T6" fmla="*/ 17 w 17"/>
                  <a:gd name="T7" fmla="*/ 0 h 13"/>
                  <a:gd name="T8" fmla="*/ 17 w 17"/>
                  <a:gd name="T9" fmla="*/ 0 h 13"/>
                  <a:gd name="T10" fmla="*/ 11 w 17"/>
                  <a:gd name="T11" fmla="*/ 7 h 13"/>
                  <a:gd name="T12" fmla="*/ 5 w 17"/>
                  <a:gd name="T13" fmla="*/ 13 h 13"/>
                  <a:gd name="T14" fmla="*/ 0 w 17"/>
                  <a:gd name="T15" fmla="*/ 13 h 13"/>
                  <a:gd name="T16" fmla="*/ 0 w 17"/>
                  <a:gd name="T17" fmla="*/ 13 h 13"/>
                  <a:gd name="T18" fmla="*/ 0 w 17"/>
                  <a:gd name="T19" fmla="*/ 13 h 13"/>
                  <a:gd name="T20" fmla="*/ 0 w 17"/>
                  <a:gd name="T21" fmla="*/ 13 h 13"/>
                  <a:gd name="T22" fmla="*/ 0 w 17"/>
                  <a:gd name="T23" fmla="*/ 7 h 13"/>
                  <a:gd name="T24" fmla="*/ 0 w 17"/>
                  <a:gd name="T25" fmla="*/ 7 h 13"/>
                  <a:gd name="T26" fmla="*/ 0 w 17"/>
                  <a:gd name="T27" fmla="*/ 7 h 13"/>
                  <a:gd name="T28" fmla="*/ 5 w 17"/>
                  <a:gd name="T29" fmla="*/ 0 h 13"/>
                  <a:gd name="T30" fmla="*/ 11 w 17"/>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3">
                    <a:moveTo>
                      <a:pt x="11" y="0"/>
                    </a:moveTo>
                    <a:lnTo>
                      <a:pt x="11" y="0"/>
                    </a:lnTo>
                    <a:lnTo>
                      <a:pt x="17" y="0"/>
                    </a:lnTo>
                    <a:lnTo>
                      <a:pt x="17" y="0"/>
                    </a:lnTo>
                    <a:lnTo>
                      <a:pt x="17" y="0"/>
                    </a:lnTo>
                    <a:lnTo>
                      <a:pt x="11" y="7"/>
                    </a:lnTo>
                    <a:lnTo>
                      <a:pt x="5" y="13"/>
                    </a:lnTo>
                    <a:lnTo>
                      <a:pt x="0" y="13"/>
                    </a:lnTo>
                    <a:lnTo>
                      <a:pt x="0" y="13"/>
                    </a:lnTo>
                    <a:lnTo>
                      <a:pt x="0" y="13"/>
                    </a:lnTo>
                    <a:lnTo>
                      <a:pt x="0" y="13"/>
                    </a:lnTo>
                    <a:lnTo>
                      <a:pt x="0" y="7"/>
                    </a:lnTo>
                    <a:lnTo>
                      <a:pt x="0" y="7"/>
                    </a:lnTo>
                    <a:lnTo>
                      <a:pt x="0" y="7"/>
                    </a:lnTo>
                    <a:lnTo>
                      <a:pt x="5" y="0"/>
                    </a:lnTo>
                    <a:lnTo>
                      <a:pt x="11" y="0"/>
                    </a:lnTo>
                    <a:close/>
                  </a:path>
                </a:pathLst>
              </a:custGeom>
              <a:solidFill>
                <a:srgbClr val="B28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33" name="Freeform 57"/>
              <p:cNvSpPr>
                <a:spLocks/>
              </p:cNvSpPr>
              <p:nvPr/>
            </p:nvSpPr>
            <p:spPr bwMode="auto">
              <a:xfrm>
                <a:off x="3464" y="1399"/>
                <a:ext cx="17" cy="13"/>
              </a:xfrm>
              <a:custGeom>
                <a:avLst/>
                <a:gdLst>
                  <a:gd name="T0" fmla="*/ 11 w 17"/>
                  <a:gd name="T1" fmla="*/ 0 h 13"/>
                  <a:gd name="T2" fmla="*/ 11 w 17"/>
                  <a:gd name="T3" fmla="*/ 0 h 13"/>
                  <a:gd name="T4" fmla="*/ 17 w 17"/>
                  <a:gd name="T5" fmla="*/ 7 h 13"/>
                  <a:gd name="T6" fmla="*/ 17 w 17"/>
                  <a:gd name="T7" fmla="*/ 7 h 13"/>
                  <a:gd name="T8" fmla="*/ 17 w 17"/>
                  <a:gd name="T9" fmla="*/ 7 h 13"/>
                  <a:gd name="T10" fmla="*/ 11 w 17"/>
                  <a:gd name="T11" fmla="*/ 7 h 13"/>
                  <a:gd name="T12" fmla="*/ 5 w 17"/>
                  <a:gd name="T13" fmla="*/ 13 h 13"/>
                  <a:gd name="T14" fmla="*/ 5 w 17"/>
                  <a:gd name="T15" fmla="*/ 13 h 13"/>
                  <a:gd name="T16" fmla="*/ 5 w 17"/>
                  <a:gd name="T17" fmla="*/ 13 h 13"/>
                  <a:gd name="T18" fmla="*/ 0 w 17"/>
                  <a:gd name="T19" fmla="*/ 13 h 13"/>
                  <a:gd name="T20" fmla="*/ 0 w 17"/>
                  <a:gd name="T21" fmla="*/ 13 h 13"/>
                  <a:gd name="T22" fmla="*/ 0 w 17"/>
                  <a:gd name="T23" fmla="*/ 7 h 13"/>
                  <a:gd name="T24" fmla="*/ 0 w 17"/>
                  <a:gd name="T25" fmla="*/ 7 h 13"/>
                  <a:gd name="T26" fmla="*/ 0 w 17"/>
                  <a:gd name="T27" fmla="*/ 7 h 13"/>
                  <a:gd name="T28" fmla="*/ 5 w 17"/>
                  <a:gd name="T29" fmla="*/ 0 h 13"/>
                  <a:gd name="T30" fmla="*/ 11 w 17"/>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3">
                    <a:moveTo>
                      <a:pt x="11" y="0"/>
                    </a:moveTo>
                    <a:lnTo>
                      <a:pt x="11" y="0"/>
                    </a:lnTo>
                    <a:lnTo>
                      <a:pt x="17" y="7"/>
                    </a:lnTo>
                    <a:lnTo>
                      <a:pt x="17" y="7"/>
                    </a:lnTo>
                    <a:lnTo>
                      <a:pt x="17" y="7"/>
                    </a:lnTo>
                    <a:lnTo>
                      <a:pt x="11" y="7"/>
                    </a:lnTo>
                    <a:lnTo>
                      <a:pt x="5" y="13"/>
                    </a:lnTo>
                    <a:lnTo>
                      <a:pt x="5" y="13"/>
                    </a:lnTo>
                    <a:lnTo>
                      <a:pt x="5" y="13"/>
                    </a:lnTo>
                    <a:lnTo>
                      <a:pt x="0" y="13"/>
                    </a:lnTo>
                    <a:lnTo>
                      <a:pt x="0" y="13"/>
                    </a:lnTo>
                    <a:lnTo>
                      <a:pt x="0" y="7"/>
                    </a:lnTo>
                    <a:lnTo>
                      <a:pt x="0" y="7"/>
                    </a:lnTo>
                    <a:lnTo>
                      <a:pt x="0" y="7"/>
                    </a:lnTo>
                    <a:lnTo>
                      <a:pt x="5" y="0"/>
                    </a:lnTo>
                    <a:lnTo>
                      <a:pt x="11" y="0"/>
                    </a:lnTo>
                    <a:close/>
                  </a:path>
                </a:pathLst>
              </a:custGeom>
              <a:solidFill>
                <a:srgbClr val="BA90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34" name="Freeform 58"/>
              <p:cNvSpPr>
                <a:spLocks/>
              </p:cNvSpPr>
              <p:nvPr/>
            </p:nvSpPr>
            <p:spPr bwMode="auto">
              <a:xfrm>
                <a:off x="3464" y="1399"/>
                <a:ext cx="11" cy="13"/>
              </a:xfrm>
              <a:custGeom>
                <a:avLst/>
                <a:gdLst>
                  <a:gd name="T0" fmla="*/ 11 w 11"/>
                  <a:gd name="T1" fmla="*/ 0 h 13"/>
                  <a:gd name="T2" fmla="*/ 11 w 11"/>
                  <a:gd name="T3" fmla="*/ 0 h 13"/>
                  <a:gd name="T4" fmla="*/ 11 w 11"/>
                  <a:gd name="T5" fmla="*/ 7 h 13"/>
                  <a:gd name="T6" fmla="*/ 11 w 11"/>
                  <a:gd name="T7" fmla="*/ 7 h 13"/>
                  <a:gd name="T8" fmla="*/ 11 w 11"/>
                  <a:gd name="T9" fmla="*/ 7 h 13"/>
                  <a:gd name="T10" fmla="*/ 5 w 11"/>
                  <a:gd name="T11" fmla="*/ 7 h 13"/>
                  <a:gd name="T12" fmla="*/ 5 w 11"/>
                  <a:gd name="T13" fmla="*/ 13 h 13"/>
                  <a:gd name="T14" fmla="*/ 5 w 11"/>
                  <a:gd name="T15" fmla="*/ 13 h 13"/>
                  <a:gd name="T16" fmla="*/ 5 w 11"/>
                  <a:gd name="T17" fmla="*/ 13 h 13"/>
                  <a:gd name="T18" fmla="*/ 0 w 11"/>
                  <a:gd name="T19" fmla="*/ 13 h 13"/>
                  <a:gd name="T20" fmla="*/ 0 w 11"/>
                  <a:gd name="T21" fmla="*/ 7 h 13"/>
                  <a:gd name="T22" fmla="*/ 5 w 11"/>
                  <a:gd name="T23" fmla="*/ 0 h 13"/>
                  <a:gd name="T24" fmla="*/ 5 w 11"/>
                  <a:gd name="T25" fmla="*/ 0 h 13"/>
                  <a:gd name="T26" fmla="*/ 5 w 11"/>
                  <a:gd name="T27" fmla="*/ 0 h 13"/>
                  <a:gd name="T28" fmla="*/ 5 w 11"/>
                  <a:gd name="T29" fmla="*/ 0 h 13"/>
                  <a:gd name="T30" fmla="*/ 11 w 11"/>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3">
                    <a:moveTo>
                      <a:pt x="11" y="0"/>
                    </a:moveTo>
                    <a:lnTo>
                      <a:pt x="11" y="0"/>
                    </a:lnTo>
                    <a:lnTo>
                      <a:pt x="11" y="7"/>
                    </a:lnTo>
                    <a:lnTo>
                      <a:pt x="11" y="7"/>
                    </a:lnTo>
                    <a:lnTo>
                      <a:pt x="11" y="7"/>
                    </a:lnTo>
                    <a:lnTo>
                      <a:pt x="5" y="7"/>
                    </a:lnTo>
                    <a:lnTo>
                      <a:pt x="5" y="13"/>
                    </a:lnTo>
                    <a:lnTo>
                      <a:pt x="5" y="13"/>
                    </a:lnTo>
                    <a:lnTo>
                      <a:pt x="5" y="13"/>
                    </a:lnTo>
                    <a:lnTo>
                      <a:pt x="0" y="13"/>
                    </a:lnTo>
                    <a:lnTo>
                      <a:pt x="0" y="7"/>
                    </a:lnTo>
                    <a:lnTo>
                      <a:pt x="5" y="0"/>
                    </a:lnTo>
                    <a:lnTo>
                      <a:pt x="5" y="0"/>
                    </a:lnTo>
                    <a:lnTo>
                      <a:pt x="5" y="0"/>
                    </a:lnTo>
                    <a:lnTo>
                      <a:pt x="5" y="0"/>
                    </a:lnTo>
                    <a:lnTo>
                      <a:pt x="11" y="0"/>
                    </a:lnTo>
                    <a:close/>
                  </a:path>
                </a:pathLst>
              </a:custGeom>
              <a:solidFill>
                <a:srgbClr val="C39B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35" name="Freeform 59"/>
              <p:cNvSpPr>
                <a:spLocks/>
              </p:cNvSpPr>
              <p:nvPr/>
            </p:nvSpPr>
            <p:spPr bwMode="auto">
              <a:xfrm>
                <a:off x="3464" y="1399"/>
                <a:ext cx="11" cy="13"/>
              </a:xfrm>
              <a:custGeom>
                <a:avLst/>
                <a:gdLst>
                  <a:gd name="T0" fmla="*/ 5 w 11"/>
                  <a:gd name="T1" fmla="*/ 0 h 13"/>
                  <a:gd name="T2" fmla="*/ 11 w 11"/>
                  <a:gd name="T3" fmla="*/ 0 h 13"/>
                  <a:gd name="T4" fmla="*/ 11 w 11"/>
                  <a:gd name="T5" fmla="*/ 7 h 13"/>
                  <a:gd name="T6" fmla="*/ 11 w 11"/>
                  <a:gd name="T7" fmla="*/ 7 h 13"/>
                  <a:gd name="T8" fmla="*/ 11 w 11"/>
                  <a:gd name="T9" fmla="*/ 7 h 13"/>
                  <a:gd name="T10" fmla="*/ 5 w 11"/>
                  <a:gd name="T11" fmla="*/ 7 h 13"/>
                  <a:gd name="T12" fmla="*/ 5 w 11"/>
                  <a:gd name="T13" fmla="*/ 7 h 13"/>
                  <a:gd name="T14" fmla="*/ 5 w 11"/>
                  <a:gd name="T15" fmla="*/ 7 h 13"/>
                  <a:gd name="T16" fmla="*/ 5 w 11"/>
                  <a:gd name="T17" fmla="*/ 7 h 13"/>
                  <a:gd name="T18" fmla="*/ 0 w 11"/>
                  <a:gd name="T19" fmla="*/ 13 h 13"/>
                  <a:gd name="T20" fmla="*/ 0 w 11"/>
                  <a:gd name="T21" fmla="*/ 7 h 13"/>
                  <a:gd name="T22" fmla="*/ 5 w 11"/>
                  <a:gd name="T23" fmla="*/ 0 h 13"/>
                  <a:gd name="T24" fmla="*/ 5 w 11"/>
                  <a:gd name="T25" fmla="*/ 0 h 13"/>
                  <a:gd name="T26" fmla="*/ 5 w 11"/>
                  <a:gd name="T27" fmla="*/ 0 h 13"/>
                  <a:gd name="T28" fmla="*/ 5 w 11"/>
                  <a:gd name="T29" fmla="*/ 0 h 13"/>
                  <a:gd name="T30" fmla="*/ 5 w 11"/>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3">
                    <a:moveTo>
                      <a:pt x="5" y="0"/>
                    </a:moveTo>
                    <a:lnTo>
                      <a:pt x="11" y="0"/>
                    </a:lnTo>
                    <a:lnTo>
                      <a:pt x="11" y="7"/>
                    </a:lnTo>
                    <a:lnTo>
                      <a:pt x="11" y="7"/>
                    </a:lnTo>
                    <a:lnTo>
                      <a:pt x="11" y="7"/>
                    </a:lnTo>
                    <a:lnTo>
                      <a:pt x="5" y="7"/>
                    </a:lnTo>
                    <a:lnTo>
                      <a:pt x="5" y="7"/>
                    </a:lnTo>
                    <a:lnTo>
                      <a:pt x="5" y="7"/>
                    </a:lnTo>
                    <a:lnTo>
                      <a:pt x="5" y="7"/>
                    </a:lnTo>
                    <a:lnTo>
                      <a:pt x="0" y="13"/>
                    </a:lnTo>
                    <a:lnTo>
                      <a:pt x="0" y="7"/>
                    </a:lnTo>
                    <a:lnTo>
                      <a:pt x="5" y="0"/>
                    </a:lnTo>
                    <a:lnTo>
                      <a:pt x="5" y="0"/>
                    </a:lnTo>
                    <a:lnTo>
                      <a:pt x="5" y="0"/>
                    </a:lnTo>
                    <a:lnTo>
                      <a:pt x="5" y="0"/>
                    </a:lnTo>
                    <a:lnTo>
                      <a:pt x="5" y="0"/>
                    </a:lnTo>
                    <a:close/>
                  </a:path>
                </a:pathLst>
              </a:custGeom>
              <a:solidFill>
                <a:srgbClr val="CCA5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36" name="Freeform 60"/>
              <p:cNvSpPr>
                <a:spLocks/>
              </p:cNvSpPr>
              <p:nvPr/>
            </p:nvSpPr>
            <p:spPr bwMode="auto">
              <a:xfrm>
                <a:off x="3420" y="1387"/>
                <a:ext cx="27" cy="25"/>
              </a:xfrm>
              <a:custGeom>
                <a:avLst/>
                <a:gdLst>
                  <a:gd name="T0" fmla="*/ 27 w 27"/>
                  <a:gd name="T1" fmla="*/ 0 h 25"/>
                  <a:gd name="T2" fmla="*/ 27 w 27"/>
                  <a:gd name="T3" fmla="*/ 7 h 25"/>
                  <a:gd name="T4" fmla="*/ 21 w 27"/>
                  <a:gd name="T5" fmla="*/ 12 h 25"/>
                  <a:gd name="T6" fmla="*/ 21 w 27"/>
                  <a:gd name="T7" fmla="*/ 12 h 25"/>
                  <a:gd name="T8" fmla="*/ 21 w 27"/>
                  <a:gd name="T9" fmla="*/ 12 h 25"/>
                  <a:gd name="T10" fmla="*/ 15 w 27"/>
                  <a:gd name="T11" fmla="*/ 19 h 25"/>
                  <a:gd name="T12" fmla="*/ 11 w 27"/>
                  <a:gd name="T13" fmla="*/ 19 h 25"/>
                  <a:gd name="T14" fmla="*/ 11 w 27"/>
                  <a:gd name="T15" fmla="*/ 19 h 25"/>
                  <a:gd name="T16" fmla="*/ 11 w 27"/>
                  <a:gd name="T17" fmla="*/ 19 h 25"/>
                  <a:gd name="T18" fmla="*/ 5 w 27"/>
                  <a:gd name="T19" fmla="*/ 25 h 25"/>
                  <a:gd name="T20" fmla="*/ 0 w 27"/>
                  <a:gd name="T21" fmla="*/ 25 h 25"/>
                  <a:gd name="T22" fmla="*/ 0 w 27"/>
                  <a:gd name="T23" fmla="*/ 19 h 25"/>
                  <a:gd name="T24" fmla="*/ 0 w 27"/>
                  <a:gd name="T25" fmla="*/ 19 h 25"/>
                  <a:gd name="T26" fmla="*/ 0 w 27"/>
                  <a:gd name="T27" fmla="*/ 19 h 25"/>
                  <a:gd name="T28" fmla="*/ 0 w 27"/>
                  <a:gd name="T29" fmla="*/ 12 h 25"/>
                  <a:gd name="T30" fmla="*/ 5 w 27"/>
                  <a:gd name="T31" fmla="*/ 12 h 25"/>
                  <a:gd name="T32" fmla="*/ 5 w 27"/>
                  <a:gd name="T33" fmla="*/ 12 h 25"/>
                  <a:gd name="T34" fmla="*/ 5 w 27"/>
                  <a:gd name="T35" fmla="*/ 7 h 25"/>
                  <a:gd name="T36" fmla="*/ 11 w 27"/>
                  <a:gd name="T37" fmla="*/ 7 h 25"/>
                  <a:gd name="T38" fmla="*/ 15 w 27"/>
                  <a:gd name="T39" fmla="*/ 0 h 25"/>
                  <a:gd name="T40" fmla="*/ 15 w 27"/>
                  <a:gd name="T41" fmla="*/ 0 h 25"/>
                  <a:gd name="T42" fmla="*/ 21 w 27"/>
                  <a:gd name="T43" fmla="*/ 0 h 25"/>
                  <a:gd name="T44" fmla="*/ 21 w 27"/>
                  <a:gd name="T45" fmla="*/ 0 h 25"/>
                  <a:gd name="T46" fmla="*/ 27 w 27"/>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5">
                    <a:moveTo>
                      <a:pt x="27" y="0"/>
                    </a:moveTo>
                    <a:lnTo>
                      <a:pt x="27" y="7"/>
                    </a:lnTo>
                    <a:lnTo>
                      <a:pt x="21" y="12"/>
                    </a:lnTo>
                    <a:lnTo>
                      <a:pt x="21" y="12"/>
                    </a:lnTo>
                    <a:lnTo>
                      <a:pt x="21" y="12"/>
                    </a:lnTo>
                    <a:lnTo>
                      <a:pt x="15" y="19"/>
                    </a:lnTo>
                    <a:lnTo>
                      <a:pt x="11" y="19"/>
                    </a:lnTo>
                    <a:lnTo>
                      <a:pt x="11" y="19"/>
                    </a:lnTo>
                    <a:lnTo>
                      <a:pt x="11" y="19"/>
                    </a:lnTo>
                    <a:lnTo>
                      <a:pt x="5" y="25"/>
                    </a:lnTo>
                    <a:lnTo>
                      <a:pt x="0" y="25"/>
                    </a:lnTo>
                    <a:lnTo>
                      <a:pt x="0" y="19"/>
                    </a:lnTo>
                    <a:lnTo>
                      <a:pt x="0" y="19"/>
                    </a:lnTo>
                    <a:lnTo>
                      <a:pt x="0" y="19"/>
                    </a:lnTo>
                    <a:lnTo>
                      <a:pt x="0" y="12"/>
                    </a:lnTo>
                    <a:lnTo>
                      <a:pt x="5" y="12"/>
                    </a:lnTo>
                    <a:lnTo>
                      <a:pt x="5" y="12"/>
                    </a:lnTo>
                    <a:lnTo>
                      <a:pt x="5" y="7"/>
                    </a:lnTo>
                    <a:lnTo>
                      <a:pt x="11" y="7"/>
                    </a:lnTo>
                    <a:lnTo>
                      <a:pt x="15" y="0"/>
                    </a:lnTo>
                    <a:lnTo>
                      <a:pt x="15" y="0"/>
                    </a:lnTo>
                    <a:lnTo>
                      <a:pt x="21" y="0"/>
                    </a:lnTo>
                    <a:lnTo>
                      <a:pt x="21" y="0"/>
                    </a:lnTo>
                    <a:lnTo>
                      <a:pt x="27"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37" name="Freeform 61"/>
              <p:cNvSpPr>
                <a:spLocks/>
              </p:cNvSpPr>
              <p:nvPr/>
            </p:nvSpPr>
            <p:spPr bwMode="auto">
              <a:xfrm>
                <a:off x="3408" y="1399"/>
                <a:ext cx="17" cy="13"/>
              </a:xfrm>
              <a:custGeom>
                <a:avLst/>
                <a:gdLst>
                  <a:gd name="T0" fmla="*/ 17 w 17"/>
                  <a:gd name="T1" fmla="*/ 7 h 13"/>
                  <a:gd name="T2" fmla="*/ 17 w 17"/>
                  <a:gd name="T3" fmla="*/ 7 h 13"/>
                  <a:gd name="T4" fmla="*/ 12 w 17"/>
                  <a:gd name="T5" fmla="*/ 13 h 13"/>
                  <a:gd name="T6" fmla="*/ 12 w 17"/>
                  <a:gd name="T7" fmla="*/ 13 h 13"/>
                  <a:gd name="T8" fmla="*/ 12 w 17"/>
                  <a:gd name="T9" fmla="*/ 13 h 13"/>
                  <a:gd name="T10" fmla="*/ 6 w 17"/>
                  <a:gd name="T11" fmla="*/ 13 h 13"/>
                  <a:gd name="T12" fmla="*/ 6 w 17"/>
                  <a:gd name="T13" fmla="*/ 13 h 13"/>
                  <a:gd name="T14" fmla="*/ 6 w 17"/>
                  <a:gd name="T15" fmla="*/ 13 h 13"/>
                  <a:gd name="T16" fmla="*/ 6 w 17"/>
                  <a:gd name="T17" fmla="*/ 13 h 13"/>
                  <a:gd name="T18" fmla="*/ 0 w 17"/>
                  <a:gd name="T19" fmla="*/ 7 h 13"/>
                  <a:gd name="T20" fmla="*/ 0 w 17"/>
                  <a:gd name="T21" fmla="*/ 7 h 13"/>
                  <a:gd name="T22" fmla="*/ 6 w 17"/>
                  <a:gd name="T23" fmla="*/ 0 h 13"/>
                  <a:gd name="T24" fmla="*/ 6 w 17"/>
                  <a:gd name="T25" fmla="*/ 0 h 13"/>
                  <a:gd name="T26" fmla="*/ 12 w 17"/>
                  <a:gd name="T27" fmla="*/ 0 h 13"/>
                  <a:gd name="T28" fmla="*/ 12 w 17"/>
                  <a:gd name="T29" fmla="*/ 7 h 13"/>
                  <a:gd name="T30" fmla="*/ 17 w 17"/>
                  <a:gd name="T3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3">
                    <a:moveTo>
                      <a:pt x="17" y="7"/>
                    </a:moveTo>
                    <a:lnTo>
                      <a:pt x="17" y="7"/>
                    </a:lnTo>
                    <a:lnTo>
                      <a:pt x="12" y="13"/>
                    </a:lnTo>
                    <a:lnTo>
                      <a:pt x="12" y="13"/>
                    </a:lnTo>
                    <a:lnTo>
                      <a:pt x="12" y="13"/>
                    </a:lnTo>
                    <a:lnTo>
                      <a:pt x="6" y="13"/>
                    </a:lnTo>
                    <a:lnTo>
                      <a:pt x="6" y="13"/>
                    </a:lnTo>
                    <a:lnTo>
                      <a:pt x="6" y="13"/>
                    </a:lnTo>
                    <a:lnTo>
                      <a:pt x="6" y="13"/>
                    </a:lnTo>
                    <a:lnTo>
                      <a:pt x="0" y="7"/>
                    </a:lnTo>
                    <a:lnTo>
                      <a:pt x="0" y="7"/>
                    </a:lnTo>
                    <a:lnTo>
                      <a:pt x="6" y="0"/>
                    </a:lnTo>
                    <a:lnTo>
                      <a:pt x="6" y="0"/>
                    </a:lnTo>
                    <a:lnTo>
                      <a:pt x="12" y="0"/>
                    </a:lnTo>
                    <a:lnTo>
                      <a:pt x="12" y="7"/>
                    </a:lnTo>
                    <a:lnTo>
                      <a:pt x="17" y="7"/>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38" name="Freeform 62"/>
              <p:cNvSpPr>
                <a:spLocks/>
              </p:cNvSpPr>
              <p:nvPr/>
            </p:nvSpPr>
            <p:spPr bwMode="auto">
              <a:xfrm>
                <a:off x="3404" y="1406"/>
                <a:ext cx="16" cy="13"/>
              </a:xfrm>
              <a:custGeom>
                <a:avLst/>
                <a:gdLst>
                  <a:gd name="T0" fmla="*/ 16 w 16"/>
                  <a:gd name="T1" fmla="*/ 0 h 13"/>
                  <a:gd name="T2" fmla="*/ 16 w 16"/>
                  <a:gd name="T3" fmla="*/ 6 h 13"/>
                  <a:gd name="T4" fmla="*/ 10 w 16"/>
                  <a:gd name="T5" fmla="*/ 13 h 13"/>
                  <a:gd name="T6" fmla="*/ 10 w 16"/>
                  <a:gd name="T7" fmla="*/ 13 h 13"/>
                  <a:gd name="T8" fmla="*/ 10 w 16"/>
                  <a:gd name="T9" fmla="*/ 13 h 13"/>
                  <a:gd name="T10" fmla="*/ 4 w 16"/>
                  <a:gd name="T11" fmla="*/ 13 h 13"/>
                  <a:gd name="T12" fmla="*/ 4 w 16"/>
                  <a:gd name="T13" fmla="*/ 13 h 13"/>
                  <a:gd name="T14" fmla="*/ 4 w 16"/>
                  <a:gd name="T15" fmla="*/ 6 h 13"/>
                  <a:gd name="T16" fmla="*/ 4 w 16"/>
                  <a:gd name="T17" fmla="*/ 6 h 13"/>
                  <a:gd name="T18" fmla="*/ 0 w 16"/>
                  <a:gd name="T19" fmla="*/ 6 h 13"/>
                  <a:gd name="T20" fmla="*/ 0 w 16"/>
                  <a:gd name="T21" fmla="*/ 6 h 13"/>
                  <a:gd name="T22" fmla="*/ 4 w 16"/>
                  <a:gd name="T23" fmla="*/ 0 h 13"/>
                  <a:gd name="T24" fmla="*/ 4 w 16"/>
                  <a:gd name="T25" fmla="*/ 0 h 13"/>
                  <a:gd name="T26" fmla="*/ 10 w 16"/>
                  <a:gd name="T27" fmla="*/ 0 h 13"/>
                  <a:gd name="T28" fmla="*/ 10 w 16"/>
                  <a:gd name="T29" fmla="*/ 0 h 13"/>
                  <a:gd name="T30" fmla="*/ 16 w 16"/>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3">
                    <a:moveTo>
                      <a:pt x="16" y="0"/>
                    </a:moveTo>
                    <a:lnTo>
                      <a:pt x="16" y="6"/>
                    </a:lnTo>
                    <a:lnTo>
                      <a:pt x="10" y="13"/>
                    </a:lnTo>
                    <a:lnTo>
                      <a:pt x="10" y="13"/>
                    </a:lnTo>
                    <a:lnTo>
                      <a:pt x="10" y="13"/>
                    </a:lnTo>
                    <a:lnTo>
                      <a:pt x="4" y="13"/>
                    </a:lnTo>
                    <a:lnTo>
                      <a:pt x="4" y="13"/>
                    </a:lnTo>
                    <a:lnTo>
                      <a:pt x="4" y="6"/>
                    </a:lnTo>
                    <a:lnTo>
                      <a:pt x="4" y="6"/>
                    </a:lnTo>
                    <a:lnTo>
                      <a:pt x="0" y="6"/>
                    </a:lnTo>
                    <a:lnTo>
                      <a:pt x="0" y="6"/>
                    </a:lnTo>
                    <a:lnTo>
                      <a:pt x="4" y="0"/>
                    </a:lnTo>
                    <a:lnTo>
                      <a:pt x="4" y="0"/>
                    </a:lnTo>
                    <a:lnTo>
                      <a:pt x="10" y="0"/>
                    </a:lnTo>
                    <a:lnTo>
                      <a:pt x="10" y="0"/>
                    </a:lnTo>
                    <a:lnTo>
                      <a:pt x="16"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39" name="Freeform 63"/>
              <p:cNvSpPr>
                <a:spLocks/>
              </p:cNvSpPr>
              <p:nvPr/>
            </p:nvSpPr>
            <p:spPr bwMode="auto">
              <a:xfrm>
                <a:off x="3381" y="1412"/>
                <a:ext cx="27" cy="20"/>
              </a:xfrm>
              <a:custGeom>
                <a:avLst/>
                <a:gdLst>
                  <a:gd name="T0" fmla="*/ 27 w 27"/>
                  <a:gd name="T1" fmla="*/ 0 h 20"/>
                  <a:gd name="T2" fmla="*/ 27 w 27"/>
                  <a:gd name="T3" fmla="*/ 7 h 20"/>
                  <a:gd name="T4" fmla="*/ 27 w 27"/>
                  <a:gd name="T5" fmla="*/ 7 h 20"/>
                  <a:gd name="T6" fmla="*/ 27 w 27"/>
                  <a:gd name="T7" fmla="*/ 7 h 20"/>
                  <a:gd name="T8" fmla="*/ 27 w 27"/>
                  <a:gd name="T9" fmla="*/ 7 h 20"/>
                  <a:gd name="T10" fmla="*/ 23 w 27"/>
                  <a:gd name="T11" fmla="*/ 14 h 20"/>
                  <a:gd name="T12" fmla="*/ 17 w 27"/>
                  <a:gd name="T13" fmla="*/ 20 h 20"/>
                  <a:gd name="T14" fmla="*/ 11 w 27"/>
                  <a:gd name="T15" fmla="*/ 20 h 20"/>
                  <a:gd name="T16" fmla="*/ 11 w 27"/>
                  <a:gd name="T17" fmla="*/ 20 h 20"/>
                  <a:gd name="T18" fmla="*/ 6 w 27"/>
                  <a:gd name="T19" fmla="*/ 20 h 20"/>
                  <a:gd name="T20" fmla="*/ 6 w 27"/>
                  <a:gd name="T21" fmla="*/ 20 h 20"/>
                  <a:gd name="T22" fmla="*/ 6 w 27"/>
                  <a:gd name="T23" fmla="*/ 14 h 20"/>
                  <a:gd name="T24" fmla="*/ 6 w 27"/>
                  <a:gd name="T25" fmla="*/ 14 h 20"/>
                  <a:gd name="T26" fmla="*/ 0 w 27"/>
                  <a:gd name="T27" fmla="*/ 14 h 20"/>
                  <a:gd name="T28" fmla="*/ 0 w 27"/>
                  <a:gd name="T29" fmla="*/ 14 h 20"/>
                  <a:gd name="T30" fmla="*/ 6 w 27"/>
                  <a:gd name="T31" fmla="*/ 7 h 20"/>
                  <a:gd name="T32" fmla="*/ 6 w 27"/>
                  <a:gd name="T33" fmla="*/ 7 h 20"/>
                  <a:gd name="T34" fmla="*/ 11 w 27"/>
                  <a:gd name="T35" fmla="*/ 7 h 20"/>
                  <a:gd name="T36" fmla="*/ 17 w 27"/>
                  <a:gd name="T37" fmla="*/ 0 h 20"/>
                  <a:gd name="T38" fmla="*/ 23 w 27"/>
                  <a:gd name="T39" fmla="*/ 0 h 20"/>
                  <a:gd name="T40" fmla="*/ 23 w 27"/>
                  <a:gd name="T41" fmla="*/ 0 h 20"/>
                  <a:gd name="T42" fmla="*/ 23 w 27"/>
                  <a:gd name="T43" fmla="*/ 0 h 20"/>
                  <a:gd name="T44" fmla="*/ 27 w 27"/>
                  <a:gd name="T45" fmla="*/ 0 h 20"/>
                  <a:gd name="T46" fmla="*/ 27 w 27"/>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0">
                    <a:moveTo>
                      <a:pt x="27" y="0"/>
                    </a:moveTo>
                    <a:lnTo>
                      <a:pt x="27" y="7"/>
                    </a:lnTo>
                    <a:lnTo>
                      <a:pt x="27" y="7"/>
                    </a:lnTo>
                    <a:lnTo>
                      <a:pt x="27" y="7"/>
                    </a:lnTo>
                    <a:lnTo>
                      <a:pt x="27" y="7"/>
                    </a:lnTo>
                    <a:lnTo>
                      <a:pt x="23" y="14"/>
                    </a:lnTo>
                    <a:lnTo>
                      <a:pt x="17" y="20"/>
                    </a:lnTo>
                    <a:lnTo>
                      <a:pt x="11" y="20"/>
                    </a:lnTo>
                    <a:lnTo>
                      <a:pt x="11" y="20"/>
                    </a:lnTo>
                    <a:lnTo>
                      <a:pt x="6" y="20"/>
                    </a:lnTo>
                    <a:lnTo>
                      <a:pt x="6" y="20"/>
                    </a:lnTo>
                    <a:lnTo>
                      <a:pt x="6" y="14"/>
                    </a:lnTo>
                    <a:lnTo>
                      <a:pt x="6" y="14"/>
                    </a:lnTo>
                    <a:lnTo>
                      <a:pt x="0" y="14"/>
                    </a:lnTo>
                    <a:lnTo>
                      <a:pt x="0" y="14"/>
                    </a:lnTo>
                    <a:lnTo>
                      <a:pt x="6" y="7"/>
                    </a:lnTo>
                    <a:lnTo>
                      <a:pt x="6" y="7"/>
                    </a:lnTo>
                    <a:lnTo>
                      <a:pt x="11" y="7"/>
                    </a:lnTo>
                    <a:lnTo>
                      <a:pt x="17" y="0"/>
                    </a:lnTo>
                    <a:lnTo>
                      <a:pt x="23" y="0"/>
                    </a:lnTo>
                    <a:lnTo>
                      <a:pt x="23" y="0"/>
                    </a:lnTo>
                    <a:lnTo>
                      <a:pt x="23" y="0"/>
                    </a:lnTo>
                    <a:lnTo>
                      <a:pt x="27" y="0"/>
                    </a:lnTo>
                    <a:lnTo>
                      <a:pt x="27"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40" name="Freeform 64"/>
              <p:cNvSpPr>
                <a:spLocks/>
              </p:cNvSpPr>
              <p:nvPr/>
            </p:nvSpPr>
            <p:spPr bwMode="auto">
              <a:xfrm>
                <a:off x="3387" y="1412"/>
                <a:ext cx="21" cy="14"/>
              </a:xfrm>
              <a:custGeom>
                <a:avLst/>
                <a:gdLst>
                  <a:gd name="T0" fmla="*/ 21 w 21"/>
                  <a:gd name="T1" fmla="*/ 7 h 14"/>
                  <a:gd name="T2" fmla="*/ 17 w 21"/>
                  <a:gd name="T3" fmla="*/ 14 h 14"/>
                  <a:gd name="T4" fmla="*/ 5 w 21"/>
                  <a:gd name="T5" fmla="*/ 14 h 14"/>
                  <a:gd name="T6" fmla="*/ 5 w 21"/>
                  <a:gd name="T7" fmla="*/ 14 h 14"/>
                  <a:gd name="T8" fmla="*/ 5 w 21"/>
                  <a:gd name="T9" fmla="*/ 14 h 14"/>
                  <a:gd name="T10" fmla="*/ 5 w 21"/>
                  <a:gd name="T11" fmla="*/ 14 h 14"/>
                  <a:gd name="T12" fmla="*/ 5 w 21"/>
                  <a:gd name="T13" fmla="*/ 14 h 14"/>
                  <a:gd name="T14" fmla="*/ 5 w 21"/>
                  <a:gd name="T15" fmla="*/ 14 h 14"/>
                  <a:gd name="T16" fmla="*/ 5 w 21"/>
                  <a:gd name="T17" fmla="*/ 14 h 14"/>
                  <a:gd name="T18" fmla="*/ 0 w 21"/>
                  <a:gd name="T19" fmla="*/ 14 h 14"/>
                  <a:gd name="T20" fmla="*/ 0 w 21"/>
                  <a:gd name="T21" fmla="*/ 14 h 14"/>
                  <a:gd name="T22" fmla="*/ 0 w 21"/>
                  <a:gd name="T23" fmla="*/ 7 h 14"/>
                  <a:gd name="T24" fmla="*/ 0 w 21"/>
                  <a:gd name="T25" fmla="*/ 7 h 14"/>
                  <a:gd name="T26" fmla="*/ 0 w 21"/>
                  <a:gd name="T27" fmla="*/ 7 h 14"/>
                  <a:gd name="T28" fmla="*/ 0 w 21"/>
                  <a:gd name="T29" fmla="*/ 7 h 14"/>
                  <a:gd name="T30" fmla="*/ 5 w 21"/>
                  <a:gd name="T31" fmla="*/ 7 h 14"/>
                  <a:gd name="T32" fmla="*/ 5 w 21"/>
                  <a:gd name="T33" fmla="*/ 7 h 14"/>
                  <a:gd name="T34" fmla="*/ 5 w 21"/>
                  <a:gd name="T35" fmla="*/ 7 h 14"/>
                  <a:gd name="T36" fmla="*/ 11 w 21"/>
                  <a:gd name="T37" fmla="*/ 0 h 14"/>
                  <a:gd name="T38" fmla="*/ 17 w 21"/>
                  <a:gd name="T39" fmla="*/ 0 h 14"/>
                  <a:gd name="T40" fmla="*/ 17 w 21"/>
                  <a:gd name="T41" fmla="*/ 0 h 14"/>
                  <a:gd name="T42" fmla="*/ 17 w 21"/>
                  <a:gd name="T43" fmla="*/ 0 h 14"/>
                  <a:gd name="T44" fmla="*/ 21 w 21"/>
                  <a:gd name="T45" fmla="*/ 0 h 14"/>
                  <a:gd name="T46" fmla="*/ 21 w 21"/>
                  <a:gd name="T47" fmla="*/ 0 h 14"/>
                  <a:gd name="T48" fmla="*/ 21 w 21"/>
                  <a:gd name="T49" fmla="*/ 0 h 14"/>
                  <a:gd name="T50" fmla="*/ 21 w 21"/>
                  <a:gd name="T51" fmla="*/ 7 h 14"/>
                  <a:gd name="T52" fmla="*/ 21 w 21"/>
                  <a:gd name="T53" fmla="*/ 7 h 14"/>
                  <a:gd name="T54" fmla="*/ 21 w 21"/>
                  <a:gd name="T5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14">
                    <a:moveTo>
                      <a:pt x="21" y="7"/>
                    </a:moveTo>
                    <a:lnTo>
                      <a:pt x="17" y="14"/>
                    </a:lnTo>
                    <a:lnTo>
                      <a:pt x="5" y="14"/>
                    </a:lnTo>
                    <a:lnTo>
                      <a:pt x="5" y="14"/>
                    </a:lnTo>
                    <a:lnTo>
                      <a:pt x="5" y="14"/>
                    </a:lnTo>
                    <a:lnTo>
                      <a:pt x="5" y="14"/>
                    </a:lnTo>
                    <a:lnTo>
                      <a:pt x="5" y="14"/>
                    </a:lnTo>
                    <a:lnTo>
                      <a:pt x="5" y="14"/>
                    </a:lnTo>
                    <a:lnTo>
                      <a:pt x="5" y="14"/>
                    </a:lnTo>
                    <a:lnTo>
                      <a:pt x="0" y="14"/>
                    </a:lnTo>
                    <a:lnTo>
                      <a:pt x="0" y="14"/>
                    </a:lnTo>
                    <a:lnTo>
                      <a:pt x="0" y="7"/>
                    </a:lnTo>
                    <a:lnTo>
                      <a:pt x="0" y="7"/>
                    </a:lnTo>
                    <a:lnTo>
                      <a:pt x="0" y="7"/>
                    </a:lnTo>
                    <a:lnTo>
                      <a:pt x="0" y="7"/>
                    </a:lnTo>
                    <a:lnTo>
                      <a:pt x="5" y="7"/>
                    </a:lnTo>
                    <a:lnTo>
                      <a:pt x="5" y="7"/>
                    </a:lnTo>
                    <a:lnTo>
                      <a:pt x="5" y="7"/>
                    </a:lnTo>
                    <a:lnTo>
                      <a:pt x="11" y="0"/>
                    </a:lnTo>
                    <a:lnTo>
                      <a:pt x="17" y="0"/>
                    </a:lnTo>
                    <a:lnTo>
                      <a:pt x="17" y="0"/>
                    </a:lnTo>
                    <a:lnTo>
                      <a:pt x="17" y="0"/>
                    </a:lnTo>
                    <a:lnTo>
                      <a:pt x="21" y="0"/>
                    </a:lnTo>
                    <a:lnTo>
                      <a:pt x="21" y="0"/>
                    </a:lnTo>
                    <a:lnTo>
                      <a:pt x="21" y="0"/>
                    </a:lnTo>
                    <a:lnTo>
                      <a:pt x="21" y="7"/>
                    </a:lnTo>
                    <a:lnTo>
                      <a:pt x="21" y="7"/>
                    </a:lnTo>
                    <a:lnTo>
                      <a:pt x="21" y="7"/>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41" name="Freeform 65"/>
              <p:cNvSpPr>
                <a:spLocks/>
              </p:cNvSpPr>
              <p:nvPr/>
            </p:nvSpPr>
            <p:spPr bwMode="auto">
              <a:xfrm>
                <a:off x="3387" y="1412"/>
                <a:ext cx="21" cy="14"/>
              </a:xfrm>
              <a:custGeom>
                <a:avLst/>
                <a:gdLst>
                  <a:gd name="T0" fmla="*/ 17 w 21"/>
                  <a:gd name="T1" fmla="*/ 0 h 14"/>
                  <a:gd name="T2" fmla="*/ 17 w 21"/>
                  <a:gd name="T3" fmla="*/ 0 h 14"/>
                  <a:gd name="T4" fmla="*/ 21 w 21"/>
                  <a:gd name="T5" fmla="*/ 0 h 14"/>
                  <a:gd name="T6" fmla="*/ 21 w 21"/>
                  <a:gd name="T7" fmla="*/ 0 h 14"/>
                  <a:gd name="T8" fmla="*/ 21 w 21"/>
                  <a:gd name="T9" fmla="*/ 0 h 14"/>
                  <a:gd name="T10" fmla="*/ 21 w 21"/>
                  <a:gd name="T11" fmla="*/ 7 h 14"/>
                  <a:gd name="T12" fmla="*/ 21 w 21"/>
                  <a:gd name="T13" fmla="*/ 7 h 14"/>
                  <a:gd name="T14" fmla="*/ 21 w 21"/>
                  <a:gd name="T15" fmla="*/ 7 h 14"/>
                  <a:gd name="T16" fmla="*/ 21 w 21"/>
                  <a:gd name="T17" fmla="*/ 7 h 14"/>
                  <a:gd name="T18" fmla="*/ 17 w 21"/>
                  <a:gd name="T19" fmla="*/ 14 h 14"/>
                  <a:gd name="T20" fmla="*/ 5 w 21"/>
                  <a:gd name="T21" fmla="*/ 14 h 14"/>
                  <a:gd name="T22" fmla="*/ 5 w 21"/>
                  <a:gd name="T23" fmla="*/ 14 h 14"/>
                  <a:gd name="T24" fmla="*/ 5 w 21"/>
                  <a:gd name="T25" fmla="*/ 14 h 14"/>
                  <a:gd name="T26" fmla="*/ 5 w 21"/>
                  <a:gd name="T27" fmla="*/ 14 h 14"/>
                  <a:gd name="T28" fmla="*/ 5 w 21"/>
                  <a:gd name="T29" fmla="*/ 14 h 14"/>
                  <a:gd name="T30" fmla="*/ 5 w 21"/>
                  <a:gd name="T31" fmla="*/ 14 h 14"/>
                  <a:gd name="T32" fmla="*/ 5 w 21"/>
                  <a:gd name="T33" fmla="*/ 14 h 14"/>
                  <a:gd name="T34" fmla="*/ 5 w 21"/>
                  <a:gd name="T35" fmla="*/ 14 h 14"/>
                  <a:gd name="T36" fmla="*/ 5 w 21"/>
                  <a:gd name="T37" fmla="*/ 14 h 14"/>
                  <a:gd name="T38" fmla="*/ 5 w 21"/>
                  <a:gd name="T39" fmla="*/ 7 h 14"/>
                  <a:gd name="T40" fmla="*/ 5 w 21"/>
                  <a:gd name="T41" fmla="*/ 7 h 14"/>
                  <a:gd name="T42" fmla="*/ 0 w 21"/>
                  <a:gd name="T43" fmla="*/ 7 h 14"/>
                  <a:gd name="T44" fmla="*/ 0 w 21"/>
                  <a:gd name="T45" fmla="*/ 7 h 14"/>
                  <a:gd name="T46" fmla="*/ 5 w 21"/>
                  <a:gd name="T47" fmla="*/ 7 h 14"/>
                  <a:gd name="T48" fmla="*/ 5 w 21"/>
                  <a:gd name="T49" fmla="*/ 7 h 14"/>
                  <a:gd name="T50" fmla="*/ 5 w 21"/>
                  <a:gd name="T51" fmla="*/ 7 h 14"/>
                  <a:gd name="T52" fmla="*/ 11 w 21"/>
                  <a:gd name="T53" fmla="*/ 7 h 14"/>
                  <a:gd name="T54" fmla="*/ 17 w 21"/>
                  <a:gd name="T5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14">
                    <a:moveTo>
                      <a:pt x="17" y="0"/>
                    </a:moveTo>
                    <a:lnTo>
                      <a:pt x="17" y="0"/>
                    </a:lnTo>
                    <a:lnTo>
                      <a:pt x="21" y="0"/>
                    </a:lnTo>
                    <a:lnTo>
                      <a:pt x="21" y="0"/>
                    </a:lnTo>
                    <a:lnTo>
                      <a:pt x="21" y="0"/>
                    </a:lnTo>
                    <a:lnTo>
                      <a:pt x="21" y="7"/>
                    </a:lnTo>
                    <a:lnTo>
                      <a:pt x="21" y="7"/>
                    </a:lnTo>
                    <a:lnTo>
                      <a:pt x="21" y="7"/>
                    </a:lnTo>
                    <a:lnTo>
                      <a:pt x="21" y="7"/>
                    </a:lnTo>
                    <a:lnTo>
                      <a:pt x="17" y="14"/>
                    </a:lnTo>
                    <a:lnTo>
                      <a:pt x="5" y="14"/>
                    </a:lnTo>
                    <a:lnTo>
                      <a:pt x="5" y="14"/>
                    </a:lnTo>
                    <a:lnTo>
                      <a:pt x="5" y="14"/>
                    </a:lnTo>
                    <a:lnTo>
                      <a:pt x="5" y="14"/>
                    </a:lnTo>
                    <a:lnTo>
                      <a:pt x="5" y="14"/>
                    </a:lnTo>
                    <a:lnTo>
                      <a:pt x="5" y="14"/>
                    </a:lnTo>
                    <a:lnTo>
                      <a:pt x="5" y="14"/>
                    </a:lnTo>
                    <a:lnTo>
                      <a:pt x="5" y="14"/>
                    </a:lnTo>
                    <a:lnTo>
                      <a:pt x="5" y="14"/>
                    </a:lnTo>
                    <a:lnTo>
                      <a:pt x="5" y="7"/>
                    </a:lnTo>
                    <a:lnTo>
                      <a:pt x="5" y="7"/>
                    </a:lnTo>
                    <a:lnTo>
                      <a:pt x="0" y="7"/>
                    </a:lnTo>
                    <a:lnTo>
                      <a:pt x="0" y="7"/>
                    </a:lnTo>
                    <a:lnTo>
                      <a:pt x="5" y="7"/>
                    </a:lnTo>
                    <a:lnTo>
                      <a:pt x="5" y="7"/>
                    </a:lnTo>
                    <a:lnTo>
                      <a:pt x="5" y="7"/>
                    </a:lnTo>
                    <a:lnTo>
                      <a:pt x="11" y="7"/>
                    </a:lnTo>
                    <a:lnTo>
                      <a:pt x="17" y="0"/>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42" name="Freeform 66"/>
              <p:cNvSpPr>
                <a:spLocks/>
              </p:cNvSpPr>
              <p:nvPr/>
            </p:nvSpPr>
            <p:spPr bwMode="auto">
              <a:xfrm>
                <a:off x="3387" y="1412"/>
                <a:ext cx="21" cy="14"/>
              </a:xfrm>
              <a:custGeom>
                <a:avLst/>
                <a:gdLst>
                  <a:gd name="T0" fmla="*/ 17 w 21"/>
                  <a:gd name="T1" fmla="*/ 0 h 14"/>
                  <a:gd name="T2" fmla="*/ 17 w 21"/>
                  <a:gd name="T3" fmla="*/ 0 h 14"/>
                  <a:gd name="T4" fmla="*/ 21 w 21"/>
                  <a:gd name="T5" fmla="*/ 0 h 14"/>
                  <a:gd name="T6" fmla="*/ 21 w 21"/>
                  <a:gd name="T7" fmla="*/ 0 h 14"/>
                  <a:gd name="T8" fmla="*/ 21 w 21"/>
                  <a:gd name="T9" fmla="*/ 0 h 14"/>
                  <a:gd name="T10" fmla="*/ 21 w 21"/>
                  <a:gd name="T11" fmla="*/ 7 h 14"/>
                  <a:gd name="T12" fmla="*/ 21 w 21"/>
                  <a:gd name="T13" fmla="*/ 7 h 14"/>
                  <a:gd name="T14" fmla="*/ 21 w 21"/>
                  <a:gd name="T15" fmla="*/ 7 h 14"/>
                  <a:gd name="T16" fmla="*/ 21 w 21"/>
                  <a:gd name="T17" fmla="*/ 7 h 14"/>
                  <a:gd name="T18" fmla="*/ 17 w 21"/>
                  <a:gd name="T19" fmla="*/ 7 h 14"/>
                  <a:gd name="T20" fmla="*/ 11 w 21"/>
                  <a:gd name="T21" fmla="*/ 14 h 14"/>
                  <a:gd name="T22" fmla="*/ 5 w 21"/>
                  <a:gd name="T23" fmla="*/ 14 h 14"/>
                  <a:gd name="T24" fmla="*/ 5 w 21"/>
                  <a:gd name="T25" fmla="*/ 14 h 14"/>
                  <a:gd name="T26" fmla="*/ 5 w 21"/>
                  <a:gd name="T27" fmla="*/ 14 h 14"/>
                  <a:gd name="T28" fmla="*/ 5 w 21"/>
                  <a:gd name="T29" fmla="*/ 14 h 14"/>
                  <a:gd name="T30" fmla="*/ 5 w 21"/>
                  <a:gd name="T31" fmla="*/ 14 h 14"/>
                  <a:gd name="T32" fmla="*/ 5 w 21"/>
                  <a:gd name="T33" fmla="*/ 14 h 14"/>
                  <a:gd name="T34" fmla="*/ 5 w 21"/>
                  <a:gd name="T35" fmla="*/ 14 h 14"/>
                  <a:gd name="T36" fmla="*/ 5 w 21"/>
                  <a:gd name="T37" fmla="*/ 14 h 14"/>
                  <a:gd name="T38" fmla="*/ 5 w 21"/>
                  <a:gd name="T39" fmla="*/ 7 h 14"/>
                  <a:gd name="T40" fmla="*/ 5 w 21"/>
                  <a:gd name="T41" fmla="*/ 7 h 14"/>
                  <a:gd name="T42" fmla="*/ 0 w 21"/>
                  <a:gd name="T43" fmla="*/ 7 h 14"/>
                  <a:gd name="T44" fmla="*/ 5 w 21"/>
                  <a:gd name="T45" fmla="*/ 7 h 14"/>
                  <a:gd name="T46" fmla="*/ 5 w 21"/>
                  <a:gd name="T47" fmla="*/ 7 h 14"/>
                  <a:gd name="T48" fmla="*/ 5 w 21"/>
                  <a:gd name="T49" fmla="*/ 7 h 14"/>
                  <a:gd name="T50" fmla="*/ 5 w 21"/>
                  <a:gd name="T51" fmla="*/ 7 h 14"/>
                  <a:gd name="T52" fmla="*/ 11 w 21"/>
                  <a:gd name="T53" fmla="*/ 7 h 14"/>
                  <a:gd name="T54" fmla="*/ 17 w 21"/>
                  <a:gd name="T5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14">
                    <a:moveTo>
                      <a:pt x="17" y="0"/>
                    </a:moveTo>
                    <a:lnTo>
                      <a:pt x="17" y="0"/>
                    </a:lnTo>
                    <a:lnTo>
                      <a:pt x="21" y="0"/>
                    </a:lnTo>
                    <a:lnTo>
                      <a:pt x="21" y="0"/>
                    </a:lnTo>
                    <a:lnTo>
                      <a:pt x="21" y="0"/>
                    </a:lnTo>
                    <a:lnTo>
                      <a:pt x="21" y="7"/>
                    </a:lnTo>
                    <a:lnTo>
                      <a:pt x="21" y="7"/>
                    </a:lnTo>
                    <a:lnTo>
                      <a:pt x="21" y="7"/>
                    </a:lnTo>
                    <a:lnTo>
                      <a:pt x="21" y="7"/>
                    </a:lnTo>
                    <a:lnTo>
                      <a:pt x="17" y="7"/>
                    </a:lnTo>
                    <a:lnTo>
                      <a:pt x="11" y="14"/>
                    </a:lnTo>
                    <a:lnTo>
                      <a:pt x="5" y="14"/>
                    </a:lnTo>
                    <a:lnTo>
                      <a:pt x="5" y="14"/>
                    </a:lnTo>
                    <a:lnTo>
                      <a:pt x="5" y="14"/>
                    </a:lnTo>
                    <a:lnTo>
                      <a:pt x="5" y="14"/>
                    </a:lnTo>
                    <a:lnTo>
                      <a:pt x="5" y="14"/>
                    </a:lnTo>
                    <a:lnTo>
                      <a:pt x="5" y="14"/>
                    </a:lnTo>
                    <a:lnTo>
                      <a:pt x="5" y="14"/>
                    </a:lnTo>
                    <a:lnTo>
                      <a:pt x="5" y="14"/>
                    </a:lnTo>
                    <a:lnTo>
                      <a:pt x="5" y="7"/>
                    </a:lnTo>
                    <a:lnTo>
                      <a:pt x="5" y="7"/>
                    </a:lnTo>
                    <a:lnTo>
                      <a:pt x="0" y="7"/>
                    </a:lnTo>
                    <a:lnTo>
                      <a:pt x="5" y="7"/>
                    </a:lnTo>
                    <a:lnTo>
                      <a:pt x="5" y="7"/>
                    </a:lnTo>
                    <a:lnTo>
                      <a:pt x="5" y="7"/>
                    </a:lnTo>
                    <a:lnTo>
                      <a:pt x="5" y="7"/>
                    </a:lnTo>
                    <a:lnTo>
                      <a:pt x="11" y="7"/>
                    </a:lnTo>
                    <a:lnTo>
                      <a:pt x="17" y="0"/>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43" name="Freeform 67"/>
              <p:cNvSpPr>
                <a:spLocks/>
              </p:cNvSpPr>
              <p:nvPr/>
            </p:nvSpPr>
            <p:spPr bwMode="auto">
              <a:xfrm>
                <a:off x="3392" y="1412"/>
                <a:ext cx="16" cy="14"/>
              </a:xfrm>
              <a:custGeom>
                <a:avLst/>
                <a:gdLst>
                  <a:gd name="T0" fmla="*/ 12 w 16"/>
                  <a:gd name="T1" fmla="*/ 0 h 14"/>
                  <a:gd name="T2" fmla="*/ 12 w 16"/>
                  <a:gd name="T3" fmla="*/ 0 h 14"/>
                  <a:gd name="T4" fmla="*/ 12 w 16"/>
                  <a:gd name="T5" fmla="*/ 0 h 14"/>
                  <a:gd name="T6" fmla="*/ 16 w 16"/>
                  <a:gd name="T7" fmla="*/ 0 h 14"/>
                  <a:gd name="T8" fmla="*/ 16 w 16"/>
                  <a:gd name="T9" fmla="*/ 0 h 14"/>
                  <a:gd name="T10" fmla="*/ 16 w 16"/>
                  <a:gd name="T11" fmla="*/ 7 h 14"/>
                  <a:gd name="T12" fmla="*/ 16 w 16"/>
                  <a:gd name="T13" fmla="*/ 7 h 14"/>
                  <a:gd name="T14" fmla="*/ 16 w 16"/>
                  <a:gd name="T15" fmla="*/ 7 h 14"/>
                  <a:gd name="T16" fmla="*/ 16 w 16"/>
                  <a:gd name="T17" fmla="*/ 7 h 14"/>
                  <a:gd name="T18" fmla="*/ 12 w 16"/>
                  <a:gd name="T19" fmla="*/ 7 h 14"/>
                  <a:gd name="T20" fmla="*/ 6 w 16"/>
                  <a:gd name="T21" fmla="*/ 14 h 14"/>
                  <a:gd name="T22" fmla="*/ 0 w 16"/>
                  <a:gd name="T23" fmla="*/ 14 h 14"/>
                  <a:gd name="T24" fmla="*/ 0 w 16"/>
                  <a:gd name="T25" fmla="*/ 14 h 14"/>
                  <a:gd name="T26" fmla="*/ 0 w 16"/>
                  <a:gd name="T27" fmla="*/ 14 h 14"/>
                  <a:gd name="T28" fmla="*/ 0 w 16"/>
                  <a:gd name="T29" fmla="*/ 14 h 14"/>
                  <a:gd name="T30" fmla="*/ 0 w 16"/>
                  <a:gd name="T31" fmla="*/ 14 h 14"/>
                  <a:gd name="T32" fmla="*/ 0 w 16"/>
                  <a:gd name="T33" fmla="*/ 14 h 14"/>
                  <a:gd name="T34" fmla="*/ 0 w 16"/>
                  <a:gd name="T35" fmla="*/ 14 h 14"/>
                  <a:gd name="T36" fmla="*/ 0 w 16"/>
                  <a:gd name="T37" fmla="*/ 14 h 14"/>
                  <a:gd name="T38" fmla="*/ 0 w 16"/>
                  <a:gd name="T39" fmla="*/ 7 h 14"/>
                  <a:gd name="T40" fmla="*/ 0 w 16"/>
                  <a:gd name="T41" fmla="*/ 7 h 14"/>
                  <a:gd name="T42" fmla="*/ 0 w 16"/>
                  <a:gd name="T43" fmla="*/ 7 h 14"/>
                  <a:gd name="T44" fmla="*/ 0 w 16"/>
                  <a:gd name="T45" fmla="*/ 7 h 14"/>
                  <a:gd name="T46" fmla="*/ 0 w 16"/>
                  <a:gd name="T47" fmla="*/ 7 h 14"/>
                  <a:gd name="T48" fmla="*/ 0 w 16"/>
                  <a:gd name="T49" fmla="*/ 7 h 14"/>
                  <a:gd name="T50" fmla="*/ 0 w 16"/>
                  <a:gd name="T51" fmla="*/ 7 h 14"/>
                  <a:gd name="T52" fmla="*/ 6 w 16"/>
                  <a:gd name="T53" fmla="*/ 7 h 14"/>
                  <a:gd name="T54" fmla="*/ 12 w 16"/>
                  <a:gd name="T5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4">
                    <a:moveTo>
                      <a:pt x="12" y="0"/>
                    </a:moveTo>
                    <a:lnTo>
                      <a:pt x="12" y="0"/>
                    </a:lnTo>
                    <a:lnTo>
                      <a:pt x="12" y="0"/>
                    </a:lnTo>
                    <a:lnTo>
                      <a:pt x="16" y="0"/>
                    </a:lnTo>
                    <a:lnTo>
                      <a:pt x="16" y="0"/>
                    </a:lnTo>
                    <a:lnTo>
                      <a:pt x="16" y="7"/>
                    </a:lnTo>
                    <a:lnTo>
                      <a:pt x="16" y="7"/>
                    </a:lnTo>
                    <a:lnTo>
                      <a:pt x="16" y="7"/>
                    </a:lnTo>
                    <a:lnTo>
                      <a:pt x="16" y="7"/>
                    </a:lnTo>
                    <a:lnTo>
                      <a:pt x="12" y="7"/>
                    </a:lnTo>
                    <a:lnTo>
                      <a:pt x="6" y="14"/>
                    </a:lnTo>
                    <a:lnTo>
                      <a:pt x="0" y="14"/>
                    </a:lnTo>
                    <a:lnTo>
                      <a:pt x="0" y="14"/>
                    </a:lnTo>
                    <a:lnTo>
                      <a:pt x="0" y="14"/>
                    </a:lnTo>
                    <a:lnTo>
                      <a:pt x="0" y="14"/>
                    </a:lnTo>
                    <a:lnTo>
                      <a:pt x="0" y="14"/>
                    </a:lnTo>
                    <a:lnTo>
                      <a:pt x="0" y="14"/>
                    </a:lnTo>
                    <a:lnTo>
                      <a:pt x="0" y="14"/>
                    </a:lnTo>
                    <a:lnTo>
                      <a:pt x="0" y="14"/>
                    </a:lnTo>
                    <a:lnTo>
                      <a:pt x="0" y="7"/>
                    </a:lnTo>
                    <a:lnTo>
                      <a:pt x="0" y="7"/>
                    </a:lnTo>
                    <a:lnTo>
                      <a:pt x="0" y="7"/>
                    </a:lnTo>
                    <a:lnTo>
                      <a:pt x="0" y="7"/>
                    </a:lnTo>
                    <a:lnTo>
                      <a:pt x="0" y="7"/>
                    </a:lnTo>
                    <a:lnTo>
                      <a:pt x="0" y="7"/>
                    </a:lnTo>
                    <a:lnTo>
                      <a:pt x="0" y="7"/>
                    </a:lnTo>
                    <a:lnTo>
                      <a:pt x="6" y="7"/>
                    </a:lnTo>
                    <a:lnTo>
                      <a:pt x="12" y="0"/>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44" name="Freeform 68"/>
              <p:cNvSpPr>
                <a:spLocks/>
              </p:cNvSpPr>
              <p:nvPr/>
            </p:nvSpPr>
            <p:spPr bwMode="auto">
              <a:xfrm>
                <a:off x="3392" y="1412"/>
                <a:ext cx="16" cy="14"/>
              </a:xfrm>
              <a:custGeom>
                <a:avLst/>
                <a:gdLst>
                  <a:gd name="T0" fmla="*/ 16 w 16"/>
                  <a:gd name="T1" fmla="*/ 7 h 14"/>
                  <a:gd name="T2" fmla="*/ 12 w 16"/>
                  <a:gd name="T3" fmla="*/ 7 h 14"/>
                  <a:gd name="T4" fmla="*/ 6 w 16"/>
                  <a:gd name="T5" fmla="*/ 14 h 14"/>
                  <a:gd name="T6" fmla="*/ 0 w 16"/>
                  <a:gd name="T7" fmla="*/ 14 h 14"/>
                  <a:gd name="T8" fmla="*/ 0 w 16"/>
                  <a:gd name="T9" fmla="*/ 14 h 14"/>
                  <a:gd name="T10" fmla="*/ 0 w 16"/>
                  <a:gd name="T11" fmla="*/ 14 h 14"/>
                  <a:gd name="T12" fmla="*/ 0 w 16"/>
                  <a:gd name="T13" fmla="*/ 14 h 14"/>
                  <a:gd name="T14" fmla="*/ 0 w 16"/>
                  <a:gd name="T15" fmla="*/ 14 h 14"/>
                  <a:gd name="T16" fmla="*/ 0 w 16"/>
                  <a:gd name="T17" fmla="*/ 14 h 14"/>
                  <a:gd name="T18" fmla="*/ 0 w 16"/>
                  <a:gd name="T19" fmla="*/ 14 h 14"/>
                  <a:gd name="T20" fmla="*/ 0 w 16"/>
                  <a:gd name="T21" fmla="*/ 14 h 14"/>
                  <a:gd name="T22" fmla="*/ 0 w 16"/>
                  <a:gd name="T23" fmla="*/ 7 h 14"/>
                  <a:gd name="T24" fmla="*/ 0 w 16"/>
                  <a:gd name="T25" fmla="*/ 7 h 14"/>
                  <a:gd name="T26" fmla="*/ 0 w 16"/>
                  <a:gd name="T27" fmla="*/ 7 h 14"/>
                  <a:gd name="T28" fmla="*/ 0 w 16"/>
                  <a:gd name="T29" fmla="*/ 7 h 14"/>
                  <a:gd name="T30" fmla="*/ 0 w 16"/>
                  <a:gd name="T31" fmla="*/ 7 h 14"/>
                  <a:gd name="T32" fmla="*/ 0 w 16"/>
                  <a:gd name="T33" fmla="*/ 7 h 14"/>
                  <a:gd name="T34" fmla="*/ 0 w 16"/>
                  <a:gd name="T35" fmla="*/ 7 h 14"/>
                  <a:gd name="T36" fmla="*/ 6 w 16"/>
                  <a:gd name="T37" fmla="*/ 7 h 14"/>
                  <a:gd name="T38" fmla="*/ 12 w 16"/>
                  <a:gd name="T39" fmla="*/ 0 h 14"/>
                  <a:gd name="T40" fmla="*/ 12 w 16"/>
                  <a:gd name="T41" fmla="*/ 0 h 14"/>
                  <a:gd name="T42" fmla="*/ 12 w 16"/>
                  <a:gd name="T43" fmla="*/ 0 h 14"/>
                  <a:gd name="T44" fmla="*/ 12 w 16"/>
                  <a:gd name="T45" fmla="*/ 0 h 14"/>
                  <a:gd name="T46" fmla="*/ 16 w 16"/>
                  <a:gd name="T47" fmla="*/ 0 h 14"/>
                  <a:gd name="T48" fmla="*/ 16 w 16"/>
                  <a:gd name="T49" fmla="*/ 0 h 14"/>
                  <a:gd name="T50" fmla="*/ 16 w 16"/>
                  <a:gd name="T51" fmla="*/ 7 h 14"/>
                  <a:gd name="T52" fmla="*/ 16 w 16"/>
                  <a:gd name="T53" fmla="*/ 7 h 14"/>
                  <a:gd name="T54" fmla="*/ 16 w 16"/>
                  <a:gd name="T5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4">
                    <a:moveTo>
                      <a:pt x="16" y="7"/>
                    </a:moveTo>
                    <a:lnTo>
                      <a:pt x="12" y="7"/>
                    </a:lnTo>
                    <a:lnTo>
                      <a:pt x="6" y="14"/>
                    </a:lnTo>
                    <a:lnTo>
                      <a:pt x="0" y="14"/>
                    </a:lnTo>
                    <a:lnTo>
                      <a:pt x="0" y="14"/>
                    </a:lnTo>
                    <a:lnTo>
                      <a:pt x="0" y="14"/>
                    </a:lnTo>
                    <a:lnTo>
                      <a:pt x="0" y="14"/>
                    </a:lnTo>
                    <a:lnTo>
                      <a:pt x="0" y="14"/>
                    </a:lnTo>
                    <a:lnTo>
                      <a:pt x="0" y="14"/>
                    </a:lnTo>
                    <a:lnTo>
                      <a:pt x="0" y="14"/>
                    </a:lnTo>
                    <a:lnTo>
                      <a:pt x="0" y="14"/>
                    </a:lnTo>
                    <a:lnTo>
                      <a:pt x="0" y="7"/>
                    </a:lnTo>
                    <a:lnTo>
                      <a:pt x="0" y="7"/>
                    </a:lnTo>
                    <a:lnTo>
                      <a:pt x="0" y="7"/>
                    </a:lnTo>
                    <a:lnTo>
                      <a:pt x="0" y="7"/>
                    </a:lnTo>
                    <a:lnTo>
                      <a:pt x="0" y="7"/>
                    </a:lnTo>
                    <a:lnTo>
                      <a:pt x="0" y="7"/>
                    </a:lnTo>
                    <a:lnTo>
                      <a:pt x="0" y="7"/>
                    </a:lnTo>
                    <a:lnTo>
                      <a:pt x="6" y="7"/>
                    </a:lnTo>
                    <a:lnTo>
                      <a:pt x="12" y="0"/>
                    </a:lnTo>
                    <a:lnTo>
                      <a:pt x="12" y="0"/>
                    </a:lnTo>
                    <a:lnTo>
                      <a:pt x="12" y="0"/>
                    </a:lnTo>
                    <a:lnTo>
                      <a:pt x="12" y="0"/>
                    </a:lnTo>
                    <a:lnTo>
                      <a:pt x="16" y="0"/>
                    </a:lnTo>
                    <a:lnTo>
                      <a:pt x="16" y="0"/>
                    </a:lnTo>
                    <a:lnTo>
                      <a:pt x="16" y="7"/>
                    </a:lnTo>
                    <a:lnTo>
                      <a:pt x="16" y="7"/>
                    </a:lnTo>
                    <a:lnTo>
                      <a:pt x="16" y="7"/>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45" name="Freeform 69"/>
              <p:cNvSpPr>
                <a:spLocks/>
              </p:cNvSpPr>
              <p:nvPr/>
            </p:nvSpPr>
            <p:spPr bwMode="auto">
              <a:xfrm>
                <a:off x="3337" y="1394"/>
                <a:ext cx="83" cy="72"/>
              </a:xfrm>
              <a:custGeom>
                <a:avLst/>
                <a:gdLst>
                  <a:gd name="T0" fmla="*/ 11 w 83"/>
                  <a:gd name="T1" fmla="*/ 25 h 72"/>
                  <a:gd name="T2" fmla="*/ 11 w 83"/>
                  <a:gd name="T3" fmla="*/ 25 h 72"/>
                  <a:gd name="T4" fmla="*/ 11 w 83"/>
                  <a:gd name="T5" fmla="*/ 18 h 72"/>
                  <a:gd name="T6" fmla="*/ 17 w 83"/>
                  <a:gd name="T7" fmla="*/ 18 h 72"/>
                  <a:gd name="T8" fmla="*/ 17 w 83"/>
                  <a:gd name="T9" fmla="*/ 18 h 72"/>
                  <a:gd name="T10" fmla="*/ 17 w 83"/>
                  <a:gd name="T11" fmla="*/ 18 h 72"/>
                  <a:gd name="T12" fmla="*/ 23 w 83"/>
                  <a:gd name="T13" fmla="*/ 18 h 72"/>
                  <a:gd name="T14" fmla="*/ 23 w 83"/>
                  <a:gd name="T15" fmla="*/ 12 h 72"/>
                  <a:gd name="T16" fmla="*/ 23 w 83"/>
                  <a:gd name="T17" fmla="*/ 12 h 72"/>
                  <a:gd name="T18" fmla="*/ 23 w 83"/>
                  <a:gd name="T19" fmla="*/ 12 h 72"/>
                  <a:gd name="T20" fmla="*/ 27 w 83"/>
                  <a:gd name="T21" fmla="*/ 5 h 72"/>
                  <a:gd name="T22" fmla="*/ 33 w 83"/>
                  <a:gd name="T23" fmla="*/ 5 h 72"/>
                  <a:gd name="T24" fmla="*/ 33 w 83"/>
                  <a:gd name="T25" fmla="*/ 5 h 72"/>
                  <a:gd name="T26" fmla="*/ 38 w 83"/>
                  <a:gd name="T27" fmla="*/ 5 h 72"/>
                  <a:gd name="T28" fmla="*/ 38 w 83"/>
                  <a:gd name="T29" fmla="*/ 5 h 72"/>
                  <a:gd name="T30" fmla="*/ 44 w 83"/>
                  <a:gd name="T31" fmla="*/ 0 h 72"/>
                  <a:gd name="T32" fmla="*/ 44 w 83"/>
                  <a:gd name="T33" fmla="*/ 0 h 72"/>
                  <a:gd name="T34" fmla="*/ 44 w 83"/>
                  <a:gd name="T35" fmla="*/ 5 h 72"/>
                  <a:gd name="T36" fmla="*/ 55 w 83"/>
                  <a:gd name="T37" fmla="*/ 12 h 72"/>
                  <a:gd name="T38" fmla="*/ 61 w 83"/>
                  <a:gd name="T39" fmla="*/ 18 h 72"/>
                  <a:gd name="T40" fmla="*/ 61 w 83"/>
                  <a:gd name="T41" fmla="*/ 18 h 72"/>
                  <a:gd name="T42" fmla="*/ 61 w 83"/>
                  <a:gd name="T43" fmla="*/ 25 h 72"/>
                  <a:gd name="T44" fmla="*/ 67 w 83"/>
                  <a:gd name="T45" fmla="*/ 38 h 72"/>
                  <a:gd name="T46" fmla="*/ 71 w 83"/>
                  <a:gd name="T47" fmla="*/ 45 h 72"/>
                  <a:gd name="T48" fmla="*/ 71 w 83"/>
                  <a:gd name="T49" fmla="*/ 45 h 72"/>
                  <a:gd name="T50" fmla="*/ 71 w 83"/>
                  <a:gd name="T51" fmla="*/ 45 h 72"/>
                  <a:gd name="T52" fmla="*/ 77 w 83"/>
                  <a:gd name="T53" fmla="*/ 45 h 72"/>
                  <a:gd name="T54" fmla="*/ 83 w 83"/>
                  <a:gd name="T55" fmla="*/ 45 h 72"/>
                  <a:gd name="T56" fmla="*/ 83 w 83"/>
                  <a:gd name="T57" fmla="*/ 45 h 72"/>
                  <a:gd name="T58" fmla="*/ 83 w 83"/>
                  <a:gd name="T59" fmla="*/ 52 h 72"/>
                  <a:gd name="T60" fmla="*/ 77 w 83"/>
                  <a:gd name="T61" fmla="*/ 58 h 72"/>
                  <a:gd name="T62" fmla="*/ 71 w 83"/>
                  <a:gd name="T63" fmla="*/ 58 h 72"/>
                  <a:gd name="T64" fmla="*/ 71 w 83"/>
                  <a:gd name="T65" fmla="*/ 58 h 72"/>
                  <a:gd name="T66" fmla="*/ 61 w 83"/>
                  <a:gd name="T67" fmla="*/ 65 h 72"/>
                  <a:gd name="T68" fmla="*/ 55 w 83"/>
                  <a:gd name="T69" fmla="*/ 65 h 72"/>
                  <a:gd name="T70" fmla="*/ 55 w 83"/>
                  <a:gd name="T71" fmla="*/ 65 h 72"/>
                  <a:gd name="T72" fmla="*/ 55 w 83"/>
                  <a:gd name="T73" fmla="*/ 65 h 72"/>
                  <a:gd name="T74" fmla="*/ 44 w 83"/>
                  <a:gd name="T75" fmla="*/ 72 h 72"/>
                  <a:gd name="T76" fmla="*/ 23 w 83"/>
                  <a:gd name="T77" fmla="*/ 72 h 72"/>
                  <a:gd name="T78" fmla="*/ 11 w 83"/>
                  <a:gd name="T79" fmla="*/ 65 h 72"/>
                  <a:gd name="T80" fmla="*/ 11 w 83"/>
                  <a:gd name="T81" fmla="*/ 65 h 72"/>
                  <a:gd name="T82" fmla="*/ 6 w 83"/>
                  <a:gd name="T83" fmla="*/ 58 h 72"/>
                  <a:gd name="T84" fmla="*/ 0 w 83"/>
                  <a:gd name="T85" fmla="*/ 52 h 72"/>
                  <a:gd name="T86" fmla="*/ 0 w 83"/>
                  <a:gd name="T87" fmla="*/ 45 h 72"/>
                  <a:gd name="T88" fmla="*/ 0 w 83"/>
                  <a:gd name="T89" fmla="*/ 45 h 72"/>
                  <a:gd name="T90" fmla="*/ 0 w 83"/>
                  <a:gd name="T91" fmla="*/ 38 h 72"/>
                  <a:gd name="T92" fmla="*/ 0 w 83"/>
                  <a:gd name="T93" fmla="*/ 32 h 72"/>
                  <a:gd name="T94" fmla="*/ 6 w 83"/>
                  <a:gd name="T95" fmla="*/ 25 h 72"/>
                  <a:gd name="T96" fmla="*/ 6 w 83"/>
                  <a:gd name="T97" fmla="*/ 25 h 72"/>
                  <a:gd name="T98" fmla="*/ 6 w 83"/>
                  <a:gd name="T99" fmla="*/ 25 h 72"/>
                  <a:gd name="T100" fmla="*/ 11 w 83"/>
                  <a:gd name="T101" fmla="*/ 25 h 72"/>
                  <a:gd name="T102" fmla="*/ 11 w 83"/>
                  <a:gd name="T103"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72">
                    <a:moveTo>
                      <a:pt x="11" y="25"/>
                    </a:moveTo>
                    <a:lnTo>
                      <a:pt x="11" y="25"/>
                    </a:lnTo>
                    <a:lnTo>
                      <a:pt x="11" y="18"/>
                    </a:lnTo>
                    <a:lnTo>
                      <a:pt x="17" y="18"/>
                    </a:lnTo>
                    <a:lnTo>
                      <a:pt x="17" y="18"/>
                    </a:lnTo>
                    <a:lnTo>
                      <a:pt x="17" y="18"/>
                    </a:lnTo>
                    <a:lnTo>
                      <a:pt x="23" y="18"/>
                    </a:lnTo>
                    <a:lnTo>
                      <a:pt x="23" y="12"/>
                    </a:lnTo>
                    <a:lnTo>
                      <a:pt x="23" y="12"/>
                    </a:lnTo>
                    <a:lnTo>
                      <a:pt x="23" y="12"/>
                    </a:lnTo>
                    <a:lnTo>
                      <a:pt x="27" y="5"/>
                    </a:lnTo>
                    <a:lnTo>
                      <a:pt x="33" y="5"/>
                    </a:lnTo>
                    <a:lnTo>
                      <a:pt x="33" y="5"/>
                    </a:lnTo>
                    <a:lnTo>
                      <a:pt x="38" y="5"/>
                    </a:lnTo>
                    <a:lnTo>
                      <a:pt x="38" y="5"/>
                    </a:lnTo>
                    <a:lnTo>
                      <a:pt x="44" y="0"/>
                    </a:lnTo>
                    <a:lnTo>
                      <a:pt x="44" y="0"/>
                    </a:lnTo>
                    <a:lnTo>
                      <a:pt x="44" y="5"/>
                    </a:lnTo>
                    <a:lnTo>
                      <a:pt x="55" y="12"/>
                    </a:lnTo>
                    <a:lnTo>
                      <a:pt x="61" y="18"/>
                    </a:lnTo>
                    <a:lnTo>
                      <a:pt x="61" y="18"/>
                    </a:lnTo>
                    <a:lnTo>
                      <a:pt x="61" y="25"/>
                    </a:lnTo>
                    <a:lnTo>
                      <a:pt x="67" y="38"/>
                    </a:lnTo>
                    <a:lnTo>
                      <a:pt x="71" y="45"/>
                    </a:lnTo>
                    <a:lnTo>
                      <a:pt x="71" y="45"/>
                    </a:lnTo>
                    <a:lnTo>
                      <a:pt x="71" y="45"/>
                    </a:lnTo>
                    <a:lnTo>
                      <a:pt x="77" y="45"/>
                    </a:lnTo>
                    <a:lnTo>
                      <a:pt x="83" y="45"/>
                    </a:lnTo>
                    <a:lnTo>
                      <a:pt x="83" y="45"/>
                    </a:lnTo>
                    <a:lnTo>
                      <a:pt x="83" y="52"/>
                    </a:lnTo>
                    <a:lnTo>
                      <a:pt x="77" y="58"/>
                    </a:lnTo>
                    <a:lnTo>
                      <a:pt x="71" y="58"/>
                    </a:lnTo>
                    <a:lnTo>
                      <a:pt x="71" y="58"/>
                    </a:lnTo>
                    <a:lnTo>
                      <a:pt x="61" y="65"/>
                    </a:lnTo>
                    <a:lnTo>
                      <a:pt x="55" y="65"/>
                    </a:lnTo>
                    <a:lnTo>
                      <a:pt x="55" y="65"/>
                    </a:lnTo>
                    <a:lnTo>
                      <a:pt x="55" y="65"/>
                    </a:lnTo>
                    <a:lnTo>
                      <a:pt x="44" y="72"/>
                    </a:lnTo>
                    <a:lnTo>
                      <a:pt x="23" y="72"/>
                    </a:lnTo>
                    <a:lnTo>
                      <a:pt x="11" y="65"/>
                    </a:lnTo>
                    <a:lnTo>
                      <a:pt x="11" y="65"/>
                    </a:lnTo>
                    <a:lnTo>
                      <a:pt x="6" y="58"/>
                    </a:lnTo>
                    <a:lnTo>
                      <a:pt x="0" y="52"/>
                    </a:lnTo>
                    <a:lnTo>
                      <a:pt x="0" y="45"/>
                    </a:lnTo>
                    <a:lnTo>
                      <a:pt x="0" y="45"/>
                    </a:lnTo>
                    <a:lnTo>
                      <a:pt x="0" y="38"/>
                    </a:lnTo>
                    <a:lnTo>
                      <a:pt x="0" y="32"/>
                    </a:lnTo>
                    <a:lnTo>
                      <a:pt x="6" y="25"/>
                    </a:lnTo>
                    <a:lnTo>
                      <a:pt x="6" y="25"/>
                    </a:lnTo>
                    <a:lnTo>
                      <a:pt x="6" y="25"/>
                    </a:lnTo>
                    <a:lnTo>
                      <a:pt x="11" y="25"/>
                    </a:lnTo>
                    <a:lnTo>
                      <a:pt x="11" y="25"/>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46" name="Freeform 70"/>
              <p:cNvSpPr>
                <a:spLocks/>
              </p:cNvSpPr>
              <p:nvPr/>
            </p:nvSpPr>
            <p:spPr bwMode="auto">
              <a:xfrm>
                <a:off x="3348" y="1419"/>
                <a:ext cx="60" cy="47"/>
              </a:xfrm>
              <a:custGeom>
                <a:avLst/>
                <a:gdLst>
                  <a:gd name="T0" fmla="*/ 56 w 60"/>
                  <a:gd name="T1" fmla="*/ 20 h 47"/>
                  <a:gd name="T2" fmla="*/ 44 w 60"/>
                  <a:gd name="T3" fmla="*/ 20 h 47"/>
                  <a:gd name="T4" fmla="*/ 39 w 60"/>
                  <a:gd name="T5" fmla="*/ 20 h 47"/>
                  <a:gd name="T6" fmla="*/ 39 w 60"/>
                  <a:gd name="T7" fmla="*/ 7 h 47"/>
                  <a:gd name="T8" fmla="*/ 33 w 60"/>
                  <a:gd name="T9" fmla="*/ 7 h 47"/>
                  <a:gd name="T10" fmla="*/ 33 w 60"/>
                  <a:gd name="T11" fmla="*/ 0 h 47"/>
                  <a:gd name="T12" fmla="*/ 33 w 60"/>
                  <a:gd name="T13" fmla="*/ 0 h 47"/>
                  <a:gd name="T14" fmla="*/ 33 w 60"/>
                  <a:gd name="T15" fmla="*/ 0 h 47"/>
                  <a:gd name="T16" fmla="*/ 33 w 60"/>
                  <a:gd name="T17" fmla="*/ 0 h 47"/>
                  <a:gd name="T18" fmla="*/ 27 w 60"/>
                  <a:gd name="T19" fmla="*/ 0 h 47"/>
                  <a:gd name="T20" fmla="*/ 33 w 60"/>
                  <a:gd name="T21" fmla="*/ 7 h 47"/>
                  <a:gd name="T22" fmla="*/ 44 w 60"/>
                  <a:gd name="T23" fmla="*/ 27 h 47"/>
                  <a:gd name="T24" fmla="*/ 44 w 60"/>
                  <a:gd name="T25" fmla="*/ 27 h 47"/>
                  <a:gd name="T26" fmla="*/ 39 w 60"/>
                  <a:gd name="T27" fmla="*/ 33 h 47"/>
                  <a:gd name="T28" fmla="*/ 33 w 60"/>
                  <a:gd name="T29" fmla="*/ 33 h 47"/>
                  <a:gd name="T30" fmla="*/ 27 w 60"/>
                  <a:gd name="T31" fmla="*/ 33 h 47"/>
                  <a:gd name="T32" fmla="*/ 22 w 60"/>
                  <a:gd name="T33" fmla="*/ 27 h 47"/>
                  <a:gd name="T34" fmla="*/ 22 w 60"/>
                  <a:gd name="T35" fmla="*/ 7 h 47"/>
                  <a:gd name="T36" fmla="*/ 22 w 60"/>
                  <a:gd name="T37" fmla="*/ 7 h 47"/>
                  <a:gd name="T38" fmla="*/ 22 w 60"/>
                  <a:gd name="T39" fmla="*/ 7 h 47"/>
                  <a:gd name="T40" fmla="*/ 22 w 60"/>
                  <a:gd name="T41" fmla="*/ 7 h 47"/>
                  <a:gd name="T42" fmla="*/ 16 w 60"/>
                  <a:gd name="T43" fmla="*/ 7 h 47"/>
                  <a:gd name="T44" fmla="*/ 16 w 60"/>
                  <a:gd name="T45" fmla="*/ 13 h 47"/>
                  <a:gd name="T46" fmla="*/ 16 w 60"/>
                  <a:gd name="T47" fmla="*/ 7 h 47"/>
                  <a:gd name="T48" fmla="*/ 16 w 60"/>
                  <a:gd name="T49" fmla="*/ 7 h 47"/>
                  <a:gd name="T50" fmla="*/ 16 w 60"/>
                  <a:gd name="T51" fmla="*/ 7 h 47"/>
                  <a:gd name="T52" fmla="*/ 16 w 60"/>
                  <a:gd name="T53" fmla="*/ 13 h 47"/>
                  <a:gd name="T54" fmla="*/ 16 w 60"/>
                  <a:gd name="T55" fmla="*/ 13 h 47"/>
                  <a:gd name="T56" fmla="*/ 22 w 60"/>
                  <a:gd name="T57" fmla="*/ 20 h 47"/>
                  <a:gd name="T58" fmla="*/ 27 w 60"/>
                  <a:gd name="T59" fmla="*/ 33 h 47"/>
                  <a:gd name="T60" fmla="*/ 27 w 60"/>
                  <a:gd name="T61" fmla="*/ 40 h 47"/>
                  <a:gd name="T62" fmla="*/ 22 w 60"/>
                  <a:gd name="T63" fmla="*/ 40 h 47"/>
                  <a:gd name="T64" fmla="*/ 16 w 60"/>
                  <a:gd name="T65" fmla="*/ 40 h 47"/>
                  <a:gd name="T66" fmla="*/ 12 w 60"/>
                  <a:gd name="T67" fmla="*/ 33 h 47"/>
                  <a:gd name="T68" fmla="*/ 12 w 60"/>
                  <a:gd name="T69" fmla="*/ 33 h 47"/>
                  <a:gd name="T70" fmla="*/ 6 w 60"/>
                  <a:gd name="T71" fmla="*/ 20 h 47"/>
                  <a:gd name="T72" fmla="*/ 6 w 60"/>
                  <a:gd name="T73" fmla="*/ 20 h 47"/>
                  <a:gd name="T74" fmla="*/ 6 w 60"/>
                  <a:gd name="T75" fmla="*/ 20 h 47"/>
                  <a:gd name="T76" fmla="*/ 6 w 60"/>
                  <a:gd name="T77" fmla="*/ 20 h 47"/>
                  <a:gd name="T78" fmla="*/ 6 w 60"/>
                  <a:gd name="T79" fmla="*/ 20 h 47"/>
                  <a:gd name="T80" fmla="*/ 0 w 60"/>
                  <a:gd name="T81" fmla="*/ 20 h 47"/>
                  <a:gd name="T82" fmla="*/ 6 w 60"/>
                  <a:gd name="T83" fmla="*/ 20 h 47"/>
                  <a:gd name="T84" fmla="*/ 6 w 60"/>
                  <a:gd name="T85" fmla="*/ 20 h 47"/>
                  <a:gd name="T86" fmla="*/ 6 w 60"/>
                  <a:gd name="T87" fmla="*/ 27 h 47"/>
                  <a:gd name="T88" fmla="*/ 6 w 60"/>
                  <a:gd name="T89" fmla="*/ 33 h 47"/>
                  <a:gd name="T90" fmla="*/ 16 w 60"/>
                  <a:gd name="T91" fmla="*/ 40 h 47"/>
                  <a:gd name="T92" fmla="*/ 12 w 60"/>
                  <a:gd name="T93" fmla="*/ 47 h 47"/>
                  <a:gd name="T94" fmla="*/ 12 w 60"/>
                  <a:gd name="T95" fmla="*/ 47 h 47"/>
                  <a:gd name="T96" fmla="*/ 16 w 60"/>
                  <a:gd name="T97" fmla="*/ 47 h 47"/>
                  <a:gd name="T98" fmla="*/ 39 w 60"/>
                  <a:gd name="T99" fmla="*/ 40 h 47"/>
                  <a:gd name="T100" fmla="*/ 39 w 60"/>
                  <a:gd name="T101" fmla="*/ 40 h 47"/>
                  <a:gd name="T102" fmla="*/ 44 w 60"/>
                  <a:gd name="T103" fmla="*/ 33 h 47"/>
                  <a:gd name="T104" fmla="*/ 44 w 60"/>
                  <a:gd name="T105" fmla="*/ 33 h 47"/>
                  <a:gd name="T106" fmla="*/ 44 w 60"/>
                  <a:gd name="T107" fmla="*/ 27 h 47"/>
                  <a:gd name="T108" fmla="*/ 44 w 60"/>
                  <a:gd name="T109" fmla="*/ 33 h 47"/>
                  <a:gd name="T110" fmla="*/ 44 w 60"/>
                  <a:gd name="T111" fmla="*/ 33 h 47"/>
                  <a:gd name="T112" fmla="*/ 44 w 60"/>
                  <a:gd name="T113" fmla="*/ 33 h 47"/>
                  <a:gd name="T114" fmla="*/ 50 w 60"/>
                  <a:gd name="T115" fmla="*/ 27 h 47"/>
                  <a:gd name="T116" fmla="*/ 50 w 60"/>
                  <a:gd name="T117" fmla="*/ 27 h 47"/>
                  <a:gd name="T118" fmla="*/ 60 w 60"/>
                  <a:gd name="T119" fmla="*/ 20 h 47"/>
                  <a:gd name="T120" fmla="*/ 60 w 60"/>
                  <a:gd name="T121" fmla="*/ 20 h 47"/>
                  <a:gd name="T122" fmla="*/ 56 w 60"/>
                  <a:gd name="T123"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47">
                    <a:moveTo>
                      <a:pt x="56" y="13"/>
                    </a:moveTo>
                    <a:lnTo>
                      <a:pt x="56" y="20"/>
                    </a:lnTo>
                    <a:lnTo>
                      <a:pt x="50" y="27"/>
                    </a:lnTo>
                    <a:lnTo>
                      <a:pt x="44" y="20"/>
                    </a:lnTo>
                    <a:lnTo>
                      <a:pt x="44" y="20"/>
                    </a:lnTo>
                    <a:lnTo>
                      <a:pt x="39" y="20"/>
                    </a:lnTo>
                    <a:lnTo>
                      <a:pt x="39" y="13"/>
                    </a:lnTo>
                    <a:lnTo>
                      <a:pt x="39" y="7"/>
                    </a:lnTo>
                    <a:lnTo>
                      <a:pt x="39" y="7"/>
                    </a:lnTo>
                    <a:lnTo>
                      <a:pt x="33" y="7"/>
                    </a:lnTo>
                    <a:lnTo>
                      <a:pt x="33" y="7"/>
                    </a:lnTo>
                    <a:lnTo>
                      <a:pt x="33" y="0"/>
                    </a:lnTo>
                    <a:lnTo>
                      <a:pt x="33" y="0"/>
                    </a:lnTo>
                    <a:lnTo>
                      <a:pt x="33" y="0"/>
                    </a:lnTo>
                    <a:lnTo>
                      <a:pt x="33" y="0"/>
                    </a:lnTo>
                    <a:lnTo>
                      <a:pt x="33" y="0"/>
                    </a:lnTo>
                    <a:lnTo>
                      <a:pt x="33" y="0"/>
                    </a:lnTo>
                    <a:lnTo>
                      <a:pt x="33" y="0"/>
                    </a:lnTo>
                    <a:lnTo>
                      <a:pt x="27" y="0"/>
                    </a:lnTo>
                    <a:lnTo>
                      <a:pt x="27" y="0"/>
                    </a:lnTo>
                    <a:lnTo>
                      <a:pt x="27" y="0"/>
                    </a:lnTo>
                    <a:lnTo>
                      <a:pt x="33" y="7"/>
                    </a:lnTo>
                    <a:lnTo>
                      <a:pt x="39" y="20"/>
                    </a:lnTo>
                    <a:lnTo>
                      <a:pt x="44" y="27"/>
                    </a:lnTo>
                    <a:lnTo>
                      <a:pt x="44" y="27"/>
                    </a:lnTo>
                    <a:lnTo>
                      <a:pt x="44" y="27"/>
                    </a:lnTo>
                    <a:lnTo>
                      <a:pt x="39" y="33"/>
                    </a:lnTo>
                    <a:lnTo>
                      <a:pt x="39" y="33"/>
                    </a:lnTo>
                    <a:lnTo>
                      <a:pt x="39" y="33"/>
                    </a:lnTo>
                    <a:lnTo>
                      <a:pt x="33" y="33"/>
                    </a:lnTo>
                    <a:lnTo>
                      <a:pt x="27" y="33"/>
                    </a:lnTo>
                    <a:lnTo>
                      <a:pt x="27" y="33"/>
                    </a:lnTo>
                    <a:lnTo>
                      <a:pt x="27" y="33"/>
                    </a:lnTo>
                    <a:lnTo>
                      <a:pt x="22" y="27"/>
                    </a:lnTo>
                    <a:lnTo>
                      <a:pt x="22" y="20"/>
                    </a:lnTo>
                    <a:lnTo>
                      <a:pt x="22" y="7"/>
                    </a:lnTo>
                    <a:lnTo>
                      <a:pt x="22" y="7"/>
                    </a:lnTo>
                    <a:lnTo>
                      <a:pt x="22" y="7"/>
                    </a:lnTo>
                    <a:lnTo>
                      <a:pt x="22" y="7"/>
                    </a:lnTo>
                    <a:lnTo>
                      <a:pt x="22" y="7"/>
                    </a:lnTo>
                    <a:lnTo>
                      <a:pt x="22" y="7"/>
                    </a:lnTo>
                    <a:lnTo>
                      <a:pt x="22" y="7"/>
                    </a:lnTo>
                    <a:lnTo>
                      <a:pt x="16" y="7"/>
                    </a:lnTo>
                    <a:lnTo>
                      <a:pt x="16" y="7"/>
                    </a:lnTo>
                    <a:lnTo>
                      <a:pt x="16" y="7"/>
                    </a:lnTo>
                    <a:lnTo>
                      <a:pt x="16" y="13"/>
                    </a:lnTo>
                    <a:lnTo>
                      <a:pt x="16" y="13"/>
                    </a:lnTo>
                    <a:lnTo>
                      <a:pt x="16" y="7"/>
                    </a:lnTo>
                    <a:lnTo>
                      <a:pt x="16" y="7"/>
                    </a:lnTo>
                    <a:lnTo>
                      <a:pt x="16" y="7"/>
                    </a:lnTo>
                    <a:lnTo>
                      <a:pt x="12" y="7"/>
                    </a:lnTo>
                    <a:lnTo>
                      <a:pt x="16" y="7"/>
                    </a:lnTo>
                    <a:lnTo>
                      <a:pt x="16" y="7"/>
                    </a:lnTo>
                    <a:lnTo>
                      <a:pt x="16" y="13"/>
                    </a:lnTo>
                    <a:lnTo>
                      <a:pt x="16" y="13"/>
                    </a:lnTo>
                    <a:lnTo>
                      <a:pt x="16" y="13"/>
                    </a:lnTo>
                    <a:lnTo>
                      <a:pt x="16" y="13"/>
                    </a:lnTo>
                    <a:lnTo>
                      <a:pt x="22" y="20"/>
                    </a:lnTo>
                    <a:lnTo>
                      <a:pt x="22" y="27"/>
                    </a:lnTo>
                    <a:lnTo>
                      <a:pt x="27" y="33"/>
                    </a:lnTo>
                    <a:lnTo>
                      <a:pt x="27" y="33"/>
                    </a:lnTo>
                    <a:lnTo>
                      <a:pt x="27" y="40"/>
                    </a:lnTo>
                    <a:lnTo>
                      <a:pt x="22" y="40"/>
                    </a:lnTo>
                    <a:lnTo>
                      <a:pt x="22" y="40"/>
                    </a:lnTo>
                    <a:lnTo>
                      <a:pt x="22" y="40"/>
                    </a:lnTo>
                    <a:lnTo>
                      <a:pt x="16" y="40"/>
                    </a:lnTo>
                    <a:lnTo>
                      <a:pt x="16" y="40"/>
                    </a:lnTo>
                    <a:lnTo>
                      <a:pt x="12" y="33"/>
                    </a:lnTo>
                    <a:lnTo>
                      <a:pt x="12" y="33"/>
                    </a:lnTo>
                    <a:lnTo>
                      <a:pt x="12" y="33"/>
                    </a:lnTo>
                    <a:lnTo>
                      <a:pt x="6" y="27"/>
                    </a:lnTo>
                    <a:lnTo>
                      <a:pt x="6" y="20"/>
                    </a:lnTo>
                    <a:lnTo>
                      <a:pt x="6" y="20"/>
                    </a:lnTo>
                    <a:lnTo>
                      <a:pt x="6" y="20"/>
                    </a:lnTo>
                    <a:lnTo>
                      <a:pt x="6" y="20"/>
                    </a:lnTo>
                    <a:lnTo>
                      <a:pt x="6" y="20"/>
                    </a:lnTo>
                    <a:lnTo>
                      <a:pt x="6" y="20"/>
                    </a:lnTo>
                    <a:lnTo>
                      <a:pt x="6" y="20"/>
                    </a:lnTo>
                    <a:lnTo>
                      <a:pt x="6" y="27"/>
                    </a:lnTo>
                    <a:lnTo>
                      <a:pt x="6" y="20"/>
                    </a:lnTo>
                    <a:lnTo>
                      <a:pt x="6" y="20"/>
                    </a:lnTo>
                    <a:lnTo>
                      <a:pt x="0" y="20"/>
                    </a:lnTo>
                    <a:lnTo>
                      <a:pt x="0" y="20"/>
                    </a:lnTo>
                    <a:lnTo>
                      <a:pt x="6" y="20"/>
                    </a:lnTo>
                    <a:lnTo>
                      <a:pt x="6" y="20"/>
                    </a:lnTo>
                    <a:lnTo>
                      <a:pt x="6" y="20"/>
                    </a:lnTo>
                    <a:lnTo>
                      <a:pt x="6" y="27"/>
                    </a:lnTo>
                    <a:lnTo>
                      <a:pt x="6" y="27"/>
                    </a:lnTo>
                    <a:lnTo>
                      <a:pt x="6" y="27"/>
                    </a:lnTo>
                    <a:lnTo>
                      <a:pt x="6" y="33"/>
                    </a:lnTo>
                    <a:lnTo>
                      <a:pt x="12" y="40"/>
                    </a:lnTo>
                    <a:lnTo>
                      <a:pt x="16" y="40"/>
                    </a:lnTo>
                    <a:lnTo>
                      <a:pt x="16" y="40"/>
                    </a:lnTo>
                    <a:lnTo>
                      <a:pt x="12" y="47"/>
                    </a:lnTo>
                    <a:lnTo>
                      <a:pt x="12" y="47"/>
                    </a:lnTo>
                    <a:lnTo>
                      <a:pt x="12" y="47"/>
                    </a:lnTo>
                    <a:lnTo>
                      <a:pt x="12" y="47"/>
                    </a:lnTo>
                    <a:lnTo>
                      <a:pt x="16" y="47"/>
                    </a:lnTo>
                    <a:lnTo>
                      <a:pt x="27" y="47"/>
                    </a:lnTo>
                    <a:lnTo>
                      <a:pt x="39" y="40"/>
                    </a:lnTo>
                    <a:lnTo>
                      <a:pt x="39" y="40"/>
                    </a:lnTo>
                    <a:lnTo>
                      <a:pt x="39" y="40"/>
                    </a:lnTo>
                    <a:lnTo>
                      <a:pt x="39" y="40"/>
                    </a:lnTo>
                    <a:lnTo>
                      <a:pt x="44" y="33"/>
                    </a:lnTo>
                    <a:lnTo>
                      <a:pt x="44" y="33"/>
                    </a:lnTo>
                    <a:lnTo>
                      <a:pt x="44" y="33"/>
                    </a:lnTo>
                    <a:lnTo>
                      <a:pt x="44" y="33"/>
                    </a:lnTo>
                    <a:lnTo>
                      <a:pt x="44" y="27"/>
                    </a:lnTo>
                    <a:lnTo>
                      <a:pt x="44" y="27"/>
                    </a:lnTo>
                    <a:lnTo>
                      <a:pt x="44" y="33"/>
                    </a:lnTo>
                    <a:lnTo>
                      <a:pt x="44" y="33"/>
                    </a:lnTo>
                    <a:lnTo>
                      <a:pt x="44" y="33"/>
                    </a:lnTo>
                    <a:lnTo>
                      <a:pt x="44" y="33"/>
                    </a:lnTo>
                    <a:lnTo>
                      <a:pt x="44" y="33"/>
                    </a:lnTo>
                    <a:lnTo>
                      <a:pt x="44" y="33"/>
                    </a:lnTo>
                    <a:lnTo>
                      <a:pt x="50" y="27"/>
                    </a:lnTo>
                    <a:lnTo>
                      <a:pt x="50" y="27"/>
                    </a:lnTo>
                    <a:lnTo>
                      <a:pt x="50" y="27"/>
                    </a:lnTo>
                    <a:lnTo>
                      <a:pt x="56" y="27"/>
                    </a:lnTo>
                    <a:lnTo>
                      <a:pt x="60" y="20"/>
                    </a:lnTo>
                    <a:lnTo>
                      <a:pt x="60" y="20"/>
                    </a:lnTo>
                    <a:lnTo>
                      <a:pt x="60" y="20"/>
                    </a:lnTo>
                    <a:lnTo>
                      <a:pt x="60" y="20"/>
                    </a:lnTo>
                    <a:lnTo>
                      <a:pt x="56" y="13"/>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47" name="Freeform 71"/>
              <p:cNvSpPr>
                <a:spLocks/>
              </p:cNvSpPr>
              <p:nvPr/>
            </p:nvSpPr>
            <p:spPr bwMode="auto">
              <a:xfrm>
                <a:off x="4829" y="1842"/>
                <a:ext cx="153" cy="198"/>
              </a:xfrm>
              <a:custGeom>
                <a:avLst/>
                <a:gdLst>
                  <a:gd name="T0" fmla="*/ 54 w 153"/>
                  <a:gd name="T1" fmla="*/ 8 h 198"/>
                  <a:gd name="T2" fmla="*/ 27 w 153"/>
                  <a:gd name="T3" fmla="*/ 40 h 198"/>
                  <a:gd name="T4" fmla="*/ 27 w 153"/>
                  <a:gd name="T5" fmla="*/ 46 h 198"/>
                  <a:gd name="T6" fmla="*/ 21 w 153"/>
                  <a:gd name="T7" fmla="*/ 53 h 198"/>
                  <a:gd name="T8" fmla="*/ 21 w 153"/>
                  <a:gd name="T9" fmla="*/ 60 h 198"/>
                  <a:gd name="T10" fmla="*/ 17 w 153"/>
                  <a:gd name="T11" fmla="*/ 73 h 198"/>
                  <a:gd name="T12" fmla="*/ 17 w 153"/>
                  <a:gd name="T13" fmla="*/ 80 h 198"/>
                  <a:gd name="T14" fmla="*/ 21 w 153"/>
                  <a:gd name="T15" fmla="*/ 86 h 198"/>
                  <a:gd name="T16" fmla="*/ 17 w 153"/>
                  <a:gd name="T17" fmla="*/ 93 h 198"/>
                  <a:gd name="T18" fmla="*/ 17 w 153"/>
                  <a:gd name="T19" fmla="*/ 100 h 198"/>
                  <a:gd name="T20" fmla="*/ 4 w 153"/>
                  <a:gd name="T21" fmla="*/ 113 h 198"/>
                  <a:gd name="T22" fmla="*/ 0 w 153"/>
                  <a:gd name="T23" fmla="*/ 126 h 198"/>
                  <a:gd name="T24" fmla="*/ 0 w 153"/>
                  <a:gd name="T25" fmla="*/ 133 h 198"/>
                  <a:gd name="T26" fmla="*/ 10 w 153"/>
                  <a:gd name="T27" fmla="*/ 138 h 198"/>
                  <a:gd name="T28" fmla="*/ 10 w 153"/>
                  <a:gd name="T29" fmla="*/ 146 h 198"/>
                  <a:gd name="T30" fmla="*/ 17 w 153"/>
                  <a:gd name="T31" fmla="*/ 153 h 198"/>
                  <a:gd name="T32" fmla="*/ 10 w 153"/>
                  <a:gd name="T33" fmla="*/ 153 h 198"/>
                  <a:gd name="T34" fmla="*/ 10 w 153"/>
                  <a:gd name="T35" fmla="*/ 158 h 198"/>
                  <a:gd name="T36" fmla="*/ 10 w 153"/>
                  <a:gd name="T37" fmla="*/ 173 h 198"/>
                  <a:gd name="T38" fmla="*/ 10 w 153"/>
                  <a:gd name="T39" fmla="*/ 178 h 198"/>
                  <a:gd name="T40" fmla="*/ 4 w 153"/>
                  <a:gd name="T41" fmla="*/ 186 h 198"/>
                  <a:gd name="T42" fmla="*/ 27 w 153"/>
                  <a:gd name="T43" fmla="*/ 191 h 198"/>
                  <a:gd name="T44" fmla="*/ 44 w 153"/>
                  <a:gd name="T45" fmla="*/ 191 h 198"/>
                  <a:gd name="T46" fmla="*/ 65 w 153"/>
                  <a:gd name="T47" fmla="*/ 198 h 198"/>
                  <a:gd name="T48" fmla="*/ 88 w 153"/>
                  <a:gd name="T49" fmla="*/ 198 h 198"/>
                  <a:gd name="T50" fmla="*/ 138 w 153"/>
                  <a:gd name="T51" fmla="*/ 178 h 198"/>
                  <a:gd name="T52" fmla="*/ 138 w 153"/>
                  <a:gd name="T53" fmla="*/ 158 h 198"/>
                  <a:gd name="T54" fmla="*/ 148 w 153"/>
                  <a:gd name="T55" fmla="*/ 118 h 198"/>
                  <a:gd name="T56" fmla="*/ 153 w 153"/>
                  <a:gd name="T57" fmla="*/ 93 h 198"/>
                  <a:gd name="T58" fmla="*/ 121 w 153"/>
                  <a:gd name="T59" fmla="*/ 0 h 198"/>
                  <a:gd name="T60" fmla="*/ 115 w 153"/>
                  <a:gd name="T61" fmla="*/ 0 h 198"/>
                  <a:gd name="T62" fmla="*/ 82 w 153"/>
                  <a:gd name="T6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198">
                    <a:moveTo>
                      <a:pt x="82" y="0"/>
                    </a:moveTo>
                    <a:lnTo>
                      <a:pt x="54" y="8"/>
                    </a:lnTo>
                    <a:lnTo>
                      <a:pt x="32" y="20"/>
                    </a:lnTo>
                    <a:lnTo>
                      <a:pt x="27" y="40"/>
                    </a:lnTo>
                    <a:lnTo>
                      <a:pt x="27" y="40"/>
                    </a:lnTo>
                    <a:lnTo>
                      <a:pt x="27" y="46"/>
                    </a:lnTo>
                    <a:lnTo>
                      <a:pt x="21" y="53"/>
                    </a:lnTo>
                    <a:lnTo>
                      <a:pt x="21" y="53"/>
                    </a:lnTo>
                    <a:lnTo>
                      <a:pt x="21" y="53"/>
                    </a:lnTo>
                    <a:lnTo>
                      <a:pt x="21" y="60"/>
                    </a:lnTo>
                    <a:lnTo>
                      <a:pt x="17" y="66"/>
                    </a:lnTo>
                    <a:lnTo>
                      <a:pt x="17" y="73"/>
                    </a:lnTo>
                    <a:lnTo>
                      <a:pt x="17" y="73"/>
                    </a:lnTo>
                    <a:lnTo>
                      <a:pt x="17" y="80"/>
                    </a:lnTo>
                    <a:lnTo>
                      <a:pt x="17" y="80"/>
                    </a:lnTo>
                    <a:lnTo>
                      <a:pt x="21" y="86"/>
                    </a:lnTo>
                    <a:lnTo>
                      <a:pt x="21" y="86"/>
                    </a:lnTo>
                    <a:lnTo>
                      <a:pt x="17" y="93"/>
                    </a:lnTo>
                    <a:lnTo>
                      <a:pt x="17" y="100"/>
                    </a:lnTo>
                    <a:lnTo>
                      <a:pt x="17" y="100"/>
                    </a:lnTo>
                    <a:lnTo>
                      <a:pt x="17" y="100"/>
                    </a:lnTo>
                    <a:lnTo>
                      <a:pt x="4" y="113"/>
                    </a:lnTo>
                    <a:lnTo>
                      <a:pt x="0" y="118"/>
                    </a:lnTo>
                    <a:lnTo>
                      <a:pt x="0" y="126"/>
                    </a:lnTo>
                    <a:lnTo>
                      <a:pt x="0" y="126"/>
                    </a:lnTo>
                    <a:lnTo>
                      <a:pt x="0" y="133"/>
                    </a:lnTo>
                    <a:lnTo>
                      <a:pt x="4" y="133"/>
                    </a:lnTo>
                    <a:lnTo>
                      <a:pt x="10" y="138"/>
                    </a:lnTo>
                    <a:lnTo>
                      <a:pt x="10" y="138"/>
                    </a:lnTo>
                    <a:lnTo>
                      <a:pt x="10" y="146"/>
                    </a:lnTo>
                    <a:lnTo>
                      <a:pt x="10" y="153"/>
                    </a:lnTo>
                    <a:lnTo>
                      <a:pt x="17" y="153"/>
                    </a:lnTo>
                    <a:lnTo>
                      <a:pt x="17" y="153"/>
                    </a:lnTo>
                    <a:lnTo>
                      <a:pt x="10" y="153"/>
                    </a:lnTo>
                    <a:lnTo>
                      <a:pt x="10" y="158"/>
                    </a:lnTo>
                    <a:lnTo>
                      <a:pt x="10" y="158"/>
                    </a:lnTo>
                    <a:lnTo>
                      <a:pt x="10" y="158"/>
                    </a:lnTo>
                    <a:lnTo>
                      <a:pt x="10" y="173"/>
                    </a:lnTo>
                    <a:lnTo>
                      <a:pt x="10" y="173"/>
                    </a:lnTo>
                    <a:lnTo>
                      <a:pt x="10" y="178"/>
                    </a:lnTo>
                    <a:lnTo>
                      <a:pt x="10" y="178"/>
                    </a:lnTo>
                    <a:lnTo>
                      <a:pt x="4" y="186"/>
                    </a:lnTo>
                    <a:lnTo>
                      <a:pt x="10" y="191"/>
                    </a:lnTo>
                    <a:lnTo>
                      <a:pt x="27" y="191"/>
                    </a:lnTo>
                    <a:lnTo>
                      <a:pt x="27" y="191"/>
                    </a:lnTo>
                    <a:lnTo>
                      <a:pt x="44" y="191"/>
                    </a:lnTo>
                    <a:lnTo>
                      <a:pt x="54" y="191"/>
                    </a:lnTo>
                    <a:lnTo>
                      <a:pt x="65" y="198"/>
                    </a:lnTo>
                    <a:lnTo>
                      <a:pt x="65" y="198"/>
                    </a:lnTo>
                    <a:lnTo>
                      <a:pt x="88" y="198"/>
                    </a:lnTo>
                    <a:lnTo>
                      <a:pt x="121" y="191"/>
                    </a:lnTo>
                    <a:lnTo>
                      <a:pt x="138" y="178"/>
                    </a:lnTo>
                    <a:lnTo>
                      <a:pt x="138" y="178"/>
                    </a:lnTo>
                    <a:lnTo>
                      <a:pt x="138" y="158"/>
                    </a:lnTo>
                    <a:lnTo>
                      <a:pt x="142" y="138"/>
                    </a:lnTo>
                    <a:lnTo>
                      <a:pt x="148" y="118"/>
                    </a:lnTo>
                    <a:lnTo>
                      <a:pt x="148" y="118"/>
                    </a:lnTo>
                    <a:lnTo>
                      <a:pt x="153" y="93"/>
                    </a:lnTo>
                    <a:lnTo>
                      <a:pt x="148" y="46"/>
                    </a:lnTo>
                    <a:lnTo>
                      <a:pt x="121" y="0"/>
                    </a:lnTo>
                    <a:lnTo>
                      <a:pt x="121" y="0"/>
                    </a:lnTo>
                    <a:lnTo>
                      <a:pt x="115" y="0"/>
                    </a:lnTo>
                    <a:lnTo>
                      <a:pt x="98" y="0"/>
                    </a:lnTo>
                    <a:lnTo>
                      <a:pt x="82" y="0"/>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48" name="Freeform 72"/>
              <p:cNvSpPr>
                <a:spLocks/>
              </p:cNvSpPr>
              <p:nvPr/>
            </p:nvSpPr>
            <p:spPr bwMode="auto">
              <a:xfrm>
                <a:off x="3485" y="1149"/>
                <a:ext cx="11" cy="40"/>
              </a:xfrm>
              <a:custGeom>
                <a:avLst/>
                <a:gdLst>
                  <a:gd name="T0" fmla="*/ 11 w 11"/>
                  <a:gd name="T1" fmla="*/ 7 h 40"/>
                  <a:gd name="T2" fmla="*/ 11 w 11"/>
                  <a:gd name="T3" fmla="*/ 7 h 40"/>
                  <a:gd name="T4" fmla="*/ 6 w 11"/>
                  <a:gd name="T5" fmla="*/ 0 h 40"/>
                  <a:gd name="T6" fmla="*/ 6 w 11"/>
                  <a:gd name="T7" fmla="*/ 0 h 40"/>
                  <a:gd name="T8" fmla="*/ 6 w 11"/>
                  <a:gd name="T9" fmla="*/ 0 h 40"/>
                  <a:gd name="T10" fmla="*/ 6 w 11"/>
                  <a:gd name="T11" fmla="*/ 7 h 40"/>
                  <a:gd name="T12" fmla="*/ 0 w 11"/>
                  <a:gd name="T13" fmla="*/ 12 h 40"/>
                  <a:gd name="T14" fmla="*/ 6 w 11"/>
                  <a:gd name="T15" fmla="*/ 12 h 40"/>
                  <a:gd name="T16" fmla="*/ 6 w 11"/>
                  <a:gd name="T17" fmla="*/ 12 h 40"/>
                  <a:gd name="T18" fmla="*/ 6 w 11"/>
                  <a:gd name="T19" fmla="*/ 20 h 40"/>
                  <a:gd name="T20" fmla="*/ 6 w 11"/>
                  <a:gd name="T21" fmla="*/ 25 h 40"/>
                  <a:gd name="T22" fmla="*/ 6 w 11"/>
                  <a:gd name="T23" fmla="*/ 25 h 40"/>
                  <a:gd name="T24" fmla="*/ 6 w 11"/>
                  <a:gd name="T25" fmla="*/ 25 h 40"/>
                  <a:gd name="T26" fmla="*/ 0 w 11"/>
                  <a:gd name="T27" fmla="*/ 32 h 40"/>
                  <a:gd name="T28" fmla="*/ 0 w 11"/>
                  <a:gd name="T29" fmla="*/ 32 h 40"/>
                  <a:gd name="T30" fmla="*/ 0 w 11"/>
                  <a:gd name="T31" fmla="*/ 32 h 40"/>
                  <a:gd name="T32" fmla="*/ 0 w 11"/>
                  <a:gd name="T33" fmla="*/ 32 h 40"/>
                  <a:gd name="T34" fmla="*/ 0 w 11"/>
                  <a:gd name="T35" fmla="*/ 40 h 40"/>
                  <a:gd name="T36" fmla="*/ 6 w 11"/>
                  <a:gd name="T37" fmla="*/ 40 h 40"/>
                  <a:gd name="T38" fmla="*/ 6 w 11"/>
                  <a:gd name="T39" fmla="*/ 32 h 40"/>
                  <a:gd name="T40" fmla="*/ 6 w 11"/>
                  <a:gd name="T41" fmla="*/ 32 h 40"/>
                  <a:gd name="T42" fmla="*/ 0 w 11"/>
                  <a:gd name="T43" fmla="*/ 32 h 40"/>
                  <a:gd name="T44" fmla="*/ 0 w 11"/>
                  <a:gd name="T45" fmla="*/ 32 h 40"/>
                  <a:gd name="T46" fmla="*/ 6 w 11"/>
                  <a:gd name="T47" fmla="*/ 25 h 40"/>
                  <a:gd name="T48" fmla="*/ 6 w 11"/>
                  <a:gd name="T49" fmla="*/ 25 h 40"/>
                  <a:gd name="T50" fmla="*/ 6 w 11"/>
                  <a:gd name="T51" fmla="*/ 25 h 40"/>
                  <a:gd name="T52" fmla="*/ 6 w 11"/>
                  <a:gd name="T53" fmla="*/ 25 h 40"/>
                  <a:gd name="T54" fmla="*/ 6 w 11"/>
                  <a:gd name="T55" fmla="*/ 20 h 40"/>
                  <a:gd name="T56" fmla="*/ 6 w 11"/>
                  <a:gd name="T57" fmla="*/ 20 h 40"/>
                  <a:gd name="T58" fmla="*/ 6 w 11"/>
                  <a:gd name="T59" fmla="*/ 20 h 40"/>
                  <a:gd name="T60" fmla="*/ 6 w 11"/>
                  <a:gd name="T61" fmla="*/ 20 h 40"/>
                  <a:gd name="T62" fmla="*/ 11 w 11"/>
                  <a:gd name="T63" fmla="*/ 12 h 40"/>
                  <a:gd name="T64" fmla="*/ 11 w 11"/>
                  <a:gd name="T65" fmla="*/ 12 h 40"/>
                  <a:gd name="T66" fmla="*/ 11 w 11"/>
                  <a:gd name="T67" fmla="*/ 20 h 40"/>
                  <a:gd name="T68" fmla="*/ 11 w 11"/>
                  <a:gd name="T69" fmla="*/ 20 h 40"/>
                  <a:gd name="T70" fmla="*/ 11 w 11"/>
                  <a:gd name="T71" fmla="*/ 12 h 40"/>
                  <a:gd name="T72" fmla="*/ 11 w 11"/>
                  <a:gd name="T73" fmla="*/ 12 h 40"/>
                  <a:gd name="T74" fmla="*/ 6 w 11"/>
                  <a:gd name="T75" fmla="*/ 12 h 40"/>
                  <a:gd name="T76" fmla="*/ 6 w 11"/>
                  <a:gd name="T77" fmla="*/ 12 h 40"/>
                  <a:gd name="T78" fmla="*/ 6 w 11"/>
                  <a:gd name="T79" fmla="*/ 7 h 40"/>
                  <a:gd name="T80" fmla="*/ 6 w 11"/>
                  <a:gd name="T81" fmla="*/ 7 h 40"/>
                  <a:gd name="T82" fmla="*/ 6 w 11"/>
                  <a:gd name="T83" fmla="*/ 7 h 40"/>
                  <a:gd name="T84" fmla="*/ 6 w 11"/>
                  <a:gd name="T85" fmla="*/ 7 h 40"/>
                  <a:gd name="T86" fmla="*/ 11 w 11"/>
                  <a:gd name="T87" fmla="*/ 7 h 40"/>
                  <a:gd name="T88" fmla="*/ 11 w 11"/>
                  <a:gd name="T89" fmla="*/ 7 h 40"/>
                  <a:gd name="T90" fmla="*/ 11 w 11"/>
                  <a:gd name="T91" fmla="*/ 7 h 40"/>
                  <a:gd name="T92" fmla="*/ 11 w 11"/>
                  <a:gd name="T93" fmla="*/ 7 h 40"/>
                  <a:gd name="T94" fmla="*/ 11 w 11"/>
                  <a:gd name="T95"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40">
                    <a:moveTo>
                      <a:pt x="11" y="7"/>
                    </a:moveTo>
                    <a:lnTo>
                      <a:pt x="11" y="7"/>
                    </a:lnTo>
                    <a:lnTo>
                      <a:pt x="6" y="0"/>
                    </a:lnTo>
                    <a:lnTo>
                      <a:pt x="6" y="0"/>
                    </a:lnTo>
                    <a:lnTo>
                      <a:pt x="6" y="0"/>
                    </a:lnTo>
                    <a:lnTo>
                      <a:pt x="6" y="7"/>
                    </a:lnTo>
                    <a:lnTo>
                      <a:pt x="0" y="12"/>
                    </a:lnTo>
                    <a:lnTo>
                      <a:pt x="6" y="12"/>
                    </a:lnTo>
                    <a:lnTo>
                      <a:pt x="6" y="12"/>
                    </a:lnTo>
                    <a:lnTo>
                      <a:pt x="6" y="20"/>
                    </a:lnTo>
                    <a:lnTo>
                      <a:pt x="6" y="25"/>
                    </a:lnTo>
                    <a:lnTo>
                      <a:pt x="6" y="25"/>
                    </a:lnTo>
                    <a:lnTo>
                      <a:pt x="6" y="25"/>
                    </a:lnTo>
                    <a:lnTo>
                      <a:pt x="0" y="32"/>
                    </a:lnTo>
                    <a:lnTo>
                      <a:pt x="0" y="32"/>
                    </a:lnTo>
                    <a:lnTo>
                      <a:pt x="0" y="32"/>
                    </a:lnTo>
                    <a:lnTo>
                      <a:pt x="0" y="32"/>
                    </a:lnTo>
                    <a:lnTo>
                      <a:pt x="0" y="40"/>
                    </a:lnTo>
                    <a:lnTo>
                      <a:pt x="6" y="40"/>
                    </a:lnTo>
                    <a:lnTo>
                      <a:pt x="6" y="32"/>
                    </a:lnTo>
                    <a:lnTo>
                      <a:pt x="6" y="32"/>
                    </a:lnTo>
                    <a:lnTo>
                      <a:pt x="0" y="32"/>
                    </a:lnTo>
                    <a:lnTo>
                      <a:pt x="0" y="32"/>
                    </a:lnTo>
                    <a:lnTo>
                      <a:pt x="6" y="25"/>
                    </a:lnTo>
                    <a:lnTo>
                      <a:pt x="6" y="25"/>
                    </a:lnTo>
                    <a:lnTo>
                      <a:pt x="6" y="25"/>
                    </a:lnTo>
                    <a:lnTo>
                      <a:pt x="6" y="25"/>
                    </a:lnTo>
                    <a:lnTo>
                      <a:pt x="6" y="20"/>
                    </a:lnTo>
                    <a:lnTo>
                      <a:pt x="6" y="20"/>
                    </a:lnTo>
                    <a:lnTo>
                      <a:pt x="6" y="20"/>
                    </a:lnTo>
                    <a:lnTo>
                      <a:pt x="6" y="20"/>
                    </a:lnTo>
                    <a:lnTo>
                      <a:pt x="11" y="12"/>
                    </a:lnTo>
                    <a:lnTo>
                      <a:pt x="11" y="12"/>
                    </a:lnTo>
                    <a:lnTo>
                      <a:pt x="11" y="20"/>
                    </a:lnTo>
                    <a:lnTo>
                      <a:pt x="11" y="20"/>
                    </a:lnTo>
                    <a:lnTo>
                      <a:pt x="11" y="12"/>
                    </a:lnTo>
                    <a:lnTo>
                      <a:pt x="11" y="12"/>
                    </a:lnTo>
                    <a:lnTo>
                      <a:pt x="6" y="12"/>
                    </a:lnTo>
                    <a:lnTo>
                      <a:pt x="6" y="12"/>
                    </a:lnTo>
                    <a:lnTo>
                      <a:pt x="6" y="7"/>
                    </a:lnTo>
                    <a:lnTo>
                      <a:pt x="6" y="7"/>
                    </a:lnTo>
                    <a:lnTo>
                      <a:pt x="6" y="7"/>
                    </a:lnTo>
                    <a:lnTo>
                      <a:pt x="6" y="7"/>
                    </a:lnTo>
                    <a:lnTo>
                      <a:pt x="11" y="7"/>
                    </a:lnTo>
                    <a:lnTo>
                      <a:pt x="11" y="7"/>
                    </a:lnTo>
                    <a:lnTo>
                      <a:pt x="11" y="7"/>
                    </a:lnTo>
                    <a:lnTo>
                      <a:pt x="11" y="7"/>
                    </a:lnTo>
                    <a:lnTo>
                      <a:pt x="11" y="7"/>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49" name="Freeform 73"/>
              <p:cNvSpPr>
                <a:spLocks/>
              </p:cNvSpPr>
              <p:nvPr/>
            </p:nvSpPr>
            <p:spPr bwMode="auto">
              <a:xfrm>
                <a:off x="3375" y="1149"/>
                <a:ext cx="12" cy="40"/>
              </a:xfrm>
              <a:custGeom>
                <a:avLst/>
                <a:gdLst>
                  <a:gd name="T0" fmla="*/ 0 w 12"/>
                  <a:gd name="T1" fmla="*/ 7 h 40"/>
                  <a:gd name="T2" fmla="*/ 0 w 12"/>
                  <a:gd name="T3" fmla="*/ 7 h 40"/>
                  <a:gd name="T4" fmla="*/ 6 w 12"/>
                  <a:gd name="T5" fmla="*/ 0 h 40"/>
                  <a:gd name="T6" fmla="*/ 12 w 12"/>
                  <a:gd name="T7" fmla="*/ 0 h 40"/>
                  <a:gd name="T8" fmla="*/ 12 w 12"/>
                  <a:gd name="T9" fmla="*/ 0 h 40"/>
                  <a:gd name="T10" fmla="*/ 12 w 12"/>
                  <a:gd name="T11" fmla="*/ 7 h 40"/>
                  <a:gd name="T12" fmla="*/ 12 w 12"/>
                  <a:gd name="T13" fmla="*/ 12 h 40"/>
                  <a:gd name="T14" fmla="*/ 12 w 12"/>
                  <a:gd name="T15" fmla="*/ 12 h 40"/>
                  <a:gd name="T16" fmla="*/ 12 w 12"/>
                  <a:gd name="T17" fmla="*/ 12 h 40"/>
                  <a:gd name="T18" fmla="*/ 12 w 12"/>
                  <a:gd name="T19" fmla="*/ 20 h 40"/>
                  <a:gd name="T20" fmla="*/ 6 w 12"/>
                  <a:gd name="T21" fmla="*/ 20 h 40"/>
                  <a:gd name="T22" fmla="*/ 12 w 12"/>
                  <a:gd name="T23" fmla="*/ 25 h 40"/>
                  <a:gd name="T24" fmla="*/ 12 w 12"/>
                  <a:gd name="T25" fmla="*/ 25 h 40"/>
                  <a:gd name="T26" fmla="*/ 12 w 12"/>
                  <a:gd name="T27" fmla="*/ 25 h 40"/>
                  <a:gd name="T28" fmla="*/ 12 w 12"/>
                  <a:gd name="T29" fmla="*/ 32 h 40"/>
                  <a:gd name="T30" fmla="*/ 12 w 12"/>
                  <a:gd name="T31" fmla="*/ 32 h 40"/>
                  <a:gd name="T32" fmla="*/ 12 w 12"/>
                  <a:gd name="T33" fmla="*/ 32 h 40"/>
                  <a:gd name="T34" fmla="*/ 12 w 12"/>
                  <a:gd name="T35" fmla="*/ 40 h 40"/>
                  <a:gd name="T36" fmla="*/ 12 w 12"/>
                  <a:gd name="T37" fmla="*/ 40 h 40"/>
                  <a:gd name="T38" fmla="*/ 12 w 12"/>
                  <a:gd name="T39" fmla="*/ 32 h 40"/>
                  <a:gd name="T40" fmla="*/ 12 w 12"/>
                  <a:gd name="T41" fmla="*/ 32 h 40"/>
                  <a:gd name="T42" fmla="*/ 12 w 12"/>
                  <a:gd name="T43" fmla="*/ 32 h 40"/>
                  <a:gd name="T44" fmla="*/ 12 w 12"/>
                  <a:gd name="T45" fmla="*/ 32 h 40"/>
                  <a:gd name="T46" fmla="*/ 12 w 12"/>
                  <a:gd name="T47" fmla="*/ 25 h 40"/>
                  <a:gd name="T48" fmla="*/ 12 w 12"/>
                  <a:gd name="T49" fmla="*/ 25 h 40"/>
                  <a:gd name="T50" fmla="*/ 6 w 12"/>
                  <a:gd name="T51" fmla="*/ 25 h 40"/>
                  <a:gd name="T52" fmla="*/ 6 w 12"/>
                  <a:gd name="T53" fmla="*/ 20 h 40"/>
                  <a:gd name="T54" fmla="*/ 6 w 12"/>
                  <a:gd name="T55" fmla="*/ 20 h 40"/>
                  <a:gd name="T56" fmla="*/ 6 w 12"/>
                  <a:gd name="T57" fmla="*/ 20 h 40"/>
                  <a:gd name="T58" fmla="*/ 6 w 12"/>
                  <a:gd name="T59" fmla="*/ 20 h 40"/>
                  <a:gd name="T60" fmla="*/ 6 w 12"/>
                  <a:gd name="T61" fmla="*/ 12 h 40"/>
                  <a:gd name="T62" fmla="*/ 6 w 12"/>
                  <a:gd name="T63" fmla="*/ 12 h 40"/>
                  <a:gd name="T64" fmla="*/ 6 w 12"/>
                  <a:gd name="T65" fmla="*/ 12 h 40"/>
                  <a:gd name="T66" fmla="*/ 0 w 12"/>
                  <a:gd name="T67" fmla="*/ 12 h 40"/>
                  <a:gd name="T68" fmla="*/ 6 w 12"/>
                  <a:gd name="T69" fmla="*/ 12 h 40"/>
                  <a:gd name="T70" fmla="*/ 6 w 12"/>
                  <a:gd name="T71" fmla="*/ 12 h 40"/>
                  <a:gd name="T72" fmla="*/ 6 w 12"/>
                  <a:gd name="T73" fmla="*/ 12 h 40"/>
                  <a:gd name="T74" fmla="*/ 6 w 12"/>
                  <a:gd name="T75" fmla="*/ 12 h 40"/>
                  <a:gd name="T76" fmla="*/ 12 w 12"/>
                  <a:gd name="T77" fmla="*/ 12 h 40"/>
                  <a:gd name="T78" fmla="*/ 12 w 12"/>
                  <a:gd name="T79" fmla="*/ 12 h 40"/>
                  <a:gd name="T80" fmla="*/ 12 w 12"/>
                  <a:gd name="T81" fmla="*/ 12 h 40"/>
                  <a:gd name="T82" fmla="*/ 12 w 12"/>
                  <a:gd name="T83" fmla="*/ 12 h 40"/>
                  <a:gd name="T84" fmla="*/ 6 w 12"/>
                  <a:gd name="T85" fmla="*/ 7 h 40"/>
                  <a:gd name="T86" fmla="*/ 6 w 12"/>
                  <a:gd name="T87" fmla="*/ 7 h 40"/>
                  <a:gd name="T88" fmla="*/ 6 w 12"/>
                  <a:gd name="T89" fmla="*/ 7 h 40"/>
                  <a:gd name="T90" fmla="*/ 6 w 12"/>
                  <a:gd name="T91" fmla="*/ 7 h 40"/>
                  <a:gd name="T92" fmla="*/ 6 w 12"/>
                  <a:gd name="T93" fmla="*/ 7 h 40"/>
                  <a:gd name="T94" fmla="*/ 6 w 12"/>
                  <a:gd name="T95" fmla="*/ 7 h 40"/>
                  <a:gd name="T96" fmla="*/ 6 w 12"/>
                  <a:gd name="T97" fmla="*/ 7 h 40"/>
                  <a:gd name="T98" fmla="*/ 0 w 12"/>
                  <a:gd name="T99" fmla="*/ 7 h 40"/>
                  <a:gd name="T100" fmla="*/ 0 w 12"/>
                  <a:gd name="T101" fmla="*/ 12 h 40"/>
                  <a:gd name="T102" fmla="*/ 0 w 12"/>
                  <a:gd name="T103"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 h="40">
                    <a:moveTo>
                      <a:pt x="0" y="7"/>
                    </a:moveTo>
                    <a:lnTo>
                      <a:pt x="0" y="7"/>
                    </a:lnTo>
                    <a:lnTo>
                      <a:pt x="6" y="0"/>
                    </a:lnTo>
                    <a:lnTo>
                      <a:pt x="12" y="0"/>
                    </a:lnTo>
                    <a:lnTo>
                      <a:pt x="12" y="0"/>
                    </a:lnTo>
                    <a:lnTo>
                      <a:pt x="12" y="7"/>
                    </a:lnTo>
                    <a:lnTo>
                      <a:pt x="12" y="12"/>
                    </a:lnTo>
                    <a:lnTo>
                      <a:pt x="12" y="12"/>
                    </a:lnTo>
                    <a:lnTo>
                      <a:pt x="12" y="12"/>
                    </a:lnTo>
                    <a:lnTo>
                      <a:pt x="12" y="20"/>
                    </a:lnTo>
                    <a:lnTo>
                      <a:pt x="6" y="20"/>
                    </a:lnTo>
                    <a:lnTo>
                      <a:pt x="12" y="25"/>
                    </a:lnTo>
                    <a:lnTo>
                      <a:pt x="12" y="25"/>
                    </a:lnTo>
                    <a:lnTo>
                      <a:pt x="12" y="25"/>
                    </a:lnTo>
                    <a:lnTo>
                      <a:pt x="12" y="32"/>
                    </a:lnTo>
                    <a:lnTo>
                      <a:pt x="12" y="32"/>
                    </a:lnTo>
                    <a:lnTo>
                      <a:pt x="12" y="32"/>
                    </a:lnTo>
                    <a:lnTo>
                      <a:pt x="12" y="40"/>
                    </a:lnTo>
                    <a:lnTo>
                      <a:pt x="12" y="40"/>
                    </a:lnTo>
                    <a:lnTo>
                      <a:pt x="12" y="32"/>
                    </a:lnTo>
                    <a:lnTo>
                      <a:pt x="12" y="32"/>
                    </a:lnTo>
                    <a:lnTo>
                      <a:pt x="12" y="32"/>
                    </a:lnTo>
                    <a:lnTo>
                      <a:pt x="12" y="32"/>
                    </a:lnTo>
                    <a:lnTo>
                      <a:pt x="12" y="25"/>
                    </a:lnTo>
                    <a:lnTo>
                      <a:pt x="12" y="25"/>
                    </a:lnTo>
                    <a:lnTo>
                      <a:pt x="6" y="25"/>
                    </a:lnTo>
                    <a:lnTo>
                      <a:pt x="6" y="20"/>
                    </a:lnTo>
                    <a:lnTo>
                      <a:pt x="6" y="20"/>
                    </a:lnTo>
                    <a:lnTo>
                      <a:pt x="6" y="20"/>
                    </a:lnTo>
                    <a:lnTo>
                      <a:pt x="6" y="20"/>
                    </a:lnTo>
                    <a:lnTo>
                      <a:pt x="6" y="12"/>
                    </a:lnTo>
                    <a:lnTo>
                      <a:pt x="6" y="12"/>
                    </a:lnTo>
                    <a:lnTo>
                      <a:pt x="6" y="12"/>
                    </a:lnTo>
                    <a:lnTo>
                      <a:pt x="0" y="12"/>
                    </a:lnTo>
                    <a:lnTo>
                      <a:pt x="6" y="12"/>
                    </a:lnTo>
                    <a:lnTo>
                      <a:pt x="6" y="12"/>
                    </a:lnTo>
                    <a:lnTo>
                      <a:pt x="6" y="12"/>
                    </a:lnTo>
                    <a:lnTo>
                      <a:pt x="6" y="12"/>
                    </a:lnTo>
                    <a:lnTo>
                      <a:pt x="12" y="12"/>
                    </a:lnTo>
                    <a:lnTo>
                      <a:pt x="12" y="12"/>
                    </a:lnTo>
                    <a:lnTo>
                      <a:pt x="12" y="12"/>
                    </a:lnTo>
                    <a:lnTo>
                      <a:pt x="12" y="12"/>
                    </a:lnTo>
                    <a:lnTo>
                      <a:pt x="6" y="7"/>
                    </a:lnTo>
                    <a:lnTo>
                      <a:pt x="6" y="7"/>
                    </a:lnTo>
                    <a:lnTo>
                      <a:pt x="6" y="7"/>
                    </a:lnTo>
                    <a:lnTo>
                      <a:pt x="6" y="7"/>
                    </a:lnTo>
                    <a:lnTo>
                      <a:pt x="6" y="7"/>
                    </a:lnTo>
                    <a:lnTo>
                      <a:pt x="6" y="7"/>
                    </a:lnTo>
                    <a:lnTo>
                      <a:pt x="6" y="7"/>
                    </a:lnTo>
                    <a:lnTo>
                      <a:pt x="0" y="7"/>
                    </a:lnTo>
                    <a:lnTo>
                      <a:pt x="0" y="12"/>
                    </a:lnTo>
                    <a:lnTo>
                      <a:pt x="0" y="7"/>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50" name="Freeform 74"/>
              <p:cNvSpPr>
                <a:spLocks/>
              </p:cNvSpPr>
              <p:nvPr/>
            </p:nvSpPr>
            <p:spPr bwMode="auto">
              <a:xfrm>
                <a:off x="3452" y="1141"/>
                <a:ext cx="33" cy="28"/>
              </a:xfrm>
              <a:custGeom>
                <a:avLst/>
                <a:gdLst>
                  <a:gd name="T0" fmla="*/ 29 w 33"/>
                  <a:gd name="T1" fmla="*/ 15 h 28"/>
                  <a:gd name="T2" fmla="*/ 29 w 33"/>
                  <a:gd name="T3" fmla="*/ 15 h 28"/>
                  <a:gd name="T4" fmla="*/ 23 w 33"/>
                  <a:gd name="T5" fmla="*/ 15 h 28"/>
                  <a:gd name="T6" fmla="*/ 17 w 33"/>
                  <a:gd name="T7" fmla="*/ 8 h 28"/>
                  <a:gd name="T8" fmla="*/ 17 w 33"/>
                  <a:gd name="T9" fmla="*/ 8 h 28"/>
                  <a:gd name="T10" fmla="*/ 23 w 33"/>
                  <a:gd name="T11" fmla="*/ 0 h 28"/>
                  <a:gd name="T12" fmla="*/ 17 w 33"/>
                  <a:gd name="T13" fmla="*/ 0 h 28"/>
                  <a:gd name="T14" fmla="*/ 6 w 33"/>
                  <a:gd name="T15" fmla="*/ 15 h 28"/>
                  <a:gd name="T16" fmla="*/ 6 w 33"/>
                  <a:gd name="T17" fmla="*/ 15 h 28"/>
                  <a:gd name="T18" fmla="*/ 6 w 33"/>
                  <a:gd name="T19" fmla="*/ 20 h 28"/>
                  <a:gd name="T20" fmla="*/ 6 w 33"/>
                  <a:gd name="T21" fmla="*/ 20 h 28"/>
                  <a:gd name="T22" fmla="*/ 17 w 33"/>
                  <a:gd name="T23" fmla="*/ 28 h 28"/>
                  <a:gd name="T24" fmla="*/ 12 w 33"/>
                  <a:gd name="T25" fmla="*/ 28 h 28"/>
                  <a:gd name="T26" fmla="*/ 6 w 33"/>
                  <a:gd name="T27" fmla="*/ 20 h 28"/>
                  <a:gd name="T28" fmla="*/ 6 w 33"/>
                  <a:gd name="T29" fmla="*/ 20 h 28"/>
                  <a:gd name="T30" fmla="*/ 12 w 33"/>
                  <a:gd name="T31" fmla="*/ 20 h 28"/>
                  <a:gd name="T32" fmla="*/ 17 w 33"/>
                  <a:gd name="T33" fmla="*/ 20 h 28"/>
                  <a:gd name="T34" fmla="*/ 23 w 33"/>
                  <a:gd name="T35" fmla="*/ 20 h 28"/>
                  <a:gd name="T36" fmla="*/ 23 w 33"/>
                  <a:gd name="T37" fmla="*/ 20 h 28"/>
                  <a:gd name="T38" fmla="*/ 33 w 33"/>
                  <a:gd name="T39" fmla="*/ 20 h 28"/>
                  <a:gd name="T40" fmla="*/ 33 w 33"/>
                  <a:gd name="T41" fmla="*/ 20 h 28"/>
                  <a:gd name="T42" fmla="*/ 29 w 33"/>
                  <a:gd name="T43" fmla="*/ 20 h 28"/>
                  <a:gd name="T44" fmla="*/ 29 w 33"/>
                  <a:gd name="T45" fmla="*/ 20 h 28"/>
                  <a:gd name="T46" fmla="*/ 29 w 33"/>
                  <a:gd name="T47" fmla="*/ 15 h 28"/>
                  <a:gd name="T48" fmla="*/ 29 w 33"/>
                  <a:gd name="T49" fmla="*/ 20 h 28"/>
                  <a:gd name="T50" fmla="*/ 33 w 33"/>
                  <a:gd name="T51" fmla="*/ 20 h 28"/>
                  <a:gd name="T52" fmla="*/ 33 w 33"/>
                  <a:gd name="T53" fmla="*/ 20 h 28"/>
                  <a:gd name="T54" fmla="*/ 29 w 33"/>
                  <a:gd name="T55" fmla="*/ 15 h 28"/>
                  <a:gd name="T56" fmla="*/ 29 w 33"/>
                  <a:gd name="T57" fmla="*/ 15 h 28"/>
                  <a:gd name="T58" fmla="*/ 33 w 33"/>
                  <a:gd name="T59" fmla="*/ 15 h 28"/>
                  <a:gd name="T60" fmla="*/ 33 w 33"/>
                  <a:gd name="T61" fmla="*/ 15 h 28"/>
                  <a:gd name="T62" fmla="*/ 33 w 33"/>
                  <a:gd name="T6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28">
                    <a:moveTo>
                      <a:pt x="33" y="8"/>
                    </a:moveTo>
                    <a:lnTo>
                      <a:pt x="29" y="15"/>
                    </a:lnTo>
                    <a:lnTo>
                      <a:pt x="29" y="15"/>
                    </a:lnTo>
                    <a:lnTo>
                      <a:pt x="29" y="15"/>
                    </a:lnTo>
                    <a:lnTo>
                      <a:pt x="29" y="15"/>
                    </a:lnTo>
                    <a:lnTo>
                      <a:pt x="23" y="15"/>
                    </a:lnTo>
                    <a:lnTo>
                      <a:pt x="23" y="8"/>
                    </a:lnTo>
                    <a:lnTo>
                      <a:pt x="17" y="8"/>
                    </a:lnTo>
                    <a:lnTo>
                      <a:pt x="17" y="8"/>
                    </a:lnTo>
                    <a:lnTo>
                      <a:pt x="17" y="8"/>
                    </a:lnTo>
                    <a:lnTo>
                      <a:pt x="23" y="0"/>
                    </a:lnTo>
                    <a:lnTo>
                      <a:pt x="23" y="0"/>
                    </a:lnTo>
                    <a:lnTo>
                      <a:pt x="23" y="0"/>
                    </a:lnTo>
                    <a:lnTo>
                      <a:pt x="17" y="0"/>
                    </a:lnTo>
                    <a:lnTo>
                      <a:pt x="12" y="8"/>
                    </a:lnTo>
                    <a:lnTo>
                      <a:pt x="6" y="15"/>
                    </a:lnTo>
                    <a:lnTo>
                      <a:pt x="6" y="15"/>
                    </a:lnTo>
                    <a:lnTo>
                      <a:pt x="6" y="15"/>
                    </a:lnTo>
                    <a:lnTo>
                      <a:pt x="0" y="20"/>
                    </a:lnTo>
                    <a:lnTo>
                      <a:pt x="6" y="20"/>
                    </a:lnTo>
                    <a:lnTo>
                      <a:pt x="6" y="20"/>
                    </a:lnTo>
                    <a:lnTo>
                      <a:pt x="6" y="20"/>
                    </a:lnTo>
                    <a:lnTo>
                      <a:pt x="12" y="28"/>
                    </a:lnTo>
                    <a:lnTo>
                      <a:pt x="17" y="28"/>
                    </a:lnTo>
                    <a:lnTo>
                      <a:pt x="17" y="28"/>
                    </a:lnTo>
                    <a:lnTo>
                      <a:pt x="12" y="28"/>
                    </a:lnTo>
                    <a:lnTo>
                      <a:pt x="12" y="28"/>
                    </a:lnTo>
                    <a:lnTo>
                      <a:pt x="6" y="20"/>
                    </a:lnTo>
                    <a:lnTo>
                      <a:pt x="6" y="20"/>
                    </a:lnTo>
                    <a:lnTo>
                      <a:pt x="6" y="20"/>
                    </a:lnTo>
                    <a:lnTo>
                      <a:pt x="6" y="20"/>
                    </a:lnTo>
                    <a:lnTo>
                      <a:pt x="12" y="20"/>
                    </a:lnTo>
                    <a:lnTo>
                      <a:pt x="12" y="20"/>
                    </a:lnTo>
                    <a:lnTo>
                      <a:pt x="17" y="20"/>
                    </a:lnTo>
                    <a:lnTo>
                      <a:pt x="23" y="20"/>
                    </a:lnTo>
                    <a:lnTo>
                      <a:pt x="23" y="20"/>
                    </a:lnTo>
                    <a:lnTo>
                      <a:pt x="23" y="20"/>
                    </a:lnTo>
                    <a:lnTo>
                      <a:pt x="23" y="20"/>
                    </a:lnTo>
                    <a:lnTo>
                      <a:pt x="29" y="20"/>
                    </a:lnTo>
                    <a:lnTo>
                      <a:pt x="33" y="20"/>
                    </a:lnTo>
                    <a:lnTo>
                      <a:pt x="33" y="20"/>
                    </a:lnTo>
                    <a:lnTo>
                      <a:pt x="33" y="20"/>
                    </a:lnTo>
                    <a:lnTo>
                      <a:pt x="29" y="20"/>
                    </a:lnTo>
                    <a:lnTo>
                      <a:pt x="29" y="20"/>
                    </a:lnTo>
                    <a:lnTo>
                      <a:pt x="29" y="20"/>
                    </a:lnTo>
                    <a:lnTo>
                      <a:pt x="29" y="20"/>
                    </a:lnTo>
                    <a:lnTo>
                      <a:pt x="29" y="20"/>
                    </a:lnTo>
                    <a:lnTo>
                      <a:pt x="29" y="15"/>
                    </a:lnTo>
                    <a:lnTo>
                      <a:pt x="29" y="15"/>
                    </a:lnTo>
                    <a:lnTo>
                      <a:pt x="29" y="20"/>
                    </a:lnTo>
                    <a:lnTo>
                      <a:pt x="33" y="20"/>
                    </a:lnTo>
                    <a:lnTo>
                      <a:pt x="33" y="20"/>
                    </a:lnTo>
                    <a:lnTo>
                      <a:pt x="33" y="20"/>
                    </a:lnTo>
                    <a:lnTo>
                      <a:pt x="33" y="20"/>
                    </a:lnTo>
                    <a:lnTo>
                      <a:pt x="29" y="20"/>
                    </a:lnTo>
                    <a:lnTo>
                      <a:pt x="29" y="15"/>
                    </a:lnTo>
                    <a:lnTo>
                      <a:pt x="29" y="15"/>
                    </a:lnTo>
                    <a:lnTo>
                      <a:pt x="29" y="15"/>
                    </a:lnTo>
                    <a:lnTo>
                      <a:pt x="29" y="15"/>
                    </a:lnTo>
                    <a:lnTo>
                      <a:pt x="33" y="15"/>
                    </a:lnTo>
                    <a:lnTo>
                      <a:pt x="33" y="15"/>
                    </a:lnTo>
                    <a:lnTo>
                      <a:pt x="33" y="15"/>
                    </a:lnTo>
                    <a:lnTo>
                      <a:pt x="33" y="8"/>
                    </a:lnTo>
                    <a:lnTo>
                      <a:pt x="33" y="8"/>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51" name="Freeform 75"/>
              <p:cNvSpPr>
                <a:spLocks/>
              </p:cNvSpPr>
              <p:nvPr/>
            </p:nvSpPr>
            <p:spPr bwMode="auto">
              <a:xfrm>
                <a:off x="3392" y="1141"/>
                <a:ext cx="43" cy="28"/>
              </a:xfrm>
              <a:custGeom>
                <a:avLst/>
                <a:gdLst>
                  <a:gd name="T0" fmla="*/ 43 w 43"/>
                  <a:gd name="T1" fmla="*/ 15 h 28"/>
                  <a:gd name="T2" fmla="*/ 39 w 43"/>
                  <a:gd name="T3" fmla="*/ 8 h 28"/>
                  <a:gd name="T4" fmla="*/ 33 w 43"/>
                  <a:gd name="T5" fmla="*/ 8 h 28"/>
                  <a:gd name="T6" fmla="*/ 33 w 43"/>
                  <a:gd name="T7" fmla="*/ 0 h 28"/>
                  <a:gd name="T8" fmla="*/ 28 w 43"/>
                  <a:gd name="T9" fmla="*/ 8 h 28"/>
                  <a:gd name="T10" fmla="*/ 33 w 43"/>
                  <a:gd name="T11" fmla="*/ 8 h 28"/>
                  <a:gd name="T12" fmla="*/ 28 w 43"/>
                  <a:gd name="T13" fmla="*/ 8 h 28"/>
                  <a:gd name="T14" fmla="*/ 16 w 43"/>
                  <a:gd name="T15" fmla="*/ 15 h 28"/>
                  <a:gd name="T16" fmla="*/ 16 w 43"/>
                  <a:gd name="T17" fmla="*/ 15 h 28"/>
                  <a:gd name="T18" fmla="*/ 12 w 43"/>
                  <a:gd name="T19" fmla="*/ 8 h 28"/>
                  <a:gd name="T20" fmla="*/ 6 w 43"/>
                  <a:gd name="T21" fmla="*/ 15 h 28"/>
                  <a:gd name="T22" fmla="*/ 12 w 43"/>
                  <a:gd name="T23" fmla="*/ 15 h 28"/>
                  <a:gd name="T24" fmla="*/ 12 w 43"/>
                  <a:gd name="T25" fmla="*/ 15 h 28"/>
                  <a:gd name="T26" fmla="*/ 16 w 43"/>
                  <a:gd name="T27" fmla="*/ 15 h 28"/>
                  <a:gd name="T28" fmla="*/ 12 w 43"/>
                  <a:gd name="T29" fmla="*/ 15 h 28"/>
                  <a:gd name="T30" fmla="*/ 6 w 43"/>
                  <a:gd name="T31" fmla="*/ 15 h 28"/>
                  <a:gd name="T32" fmla="*/ 6 w 43"/>
                  <a:gd name="T33" fmla="*/ 15 h 28"/>
                  <a:gd name="T34" fmla="*/ 6 w 43"/>
                  <a:gd name="T35" fmla="*/ 15 h 28"/>
                  <a:gd name="T36" fmla="*/ 12 w 43"/>
                  <a:gd name="T37" fmla="*/ 15 h 28"/>
                  <a:gd name="T38" fmla="*/ 16 w 43"/>
                  <a:gd name="T39" fmla="*/ 15 h 28"/>
                  <a:gd name="T40" fmla="*/ 16 w 43"/>
                  <a:gd name="T41" fmla="*/ 20 h 28"/>
                  <a:gd name="T42" fmla="*/ 12 w 43"/>
                  <a:gd name="T43" fmla="*/ 20 h 28"/>
                  <a:gd name="T44" fmla="*/ 12 w 43"/>
                  <a:gd name="T45" fmla="*/ 20 h 28"/>
                  <a:gd name="T46" fmla="*/ 16 w 43"/>
                  <a:gd name="T47" fmla="*/ 20 h 28"/>
                  <a:gd name="T48" fmla="*/ 22 w 43"/>
                  <a:gd name="T49" fmla="*/ 20 h 28"/>
                  <a:gd name="T50" fmla="*/ 39 w 43"/>
                  <a:gd name="T51" fmla="*/ 20 h 28"/>
                  <a:gd name="T52" fmla="*/ 43 w 43"/>
                  <a:gd name="T53" fmla="*/ 20 h 28"/>
                  <a:gd name="T54" fmla="*/ 39 w 43"/>
                  <a:gd name="T55" fmla="*/ 20 h 28"/>
                  <a:gd name="T56" fmla="*/ 39 w 43"/>
                  <a:gd name="T57" fmla="*/ 28 h 28"/>
                  <a:gd name="T58" fmla="*/ 33 w 43"/>
                  <a:gd name="T59" fmla="*/ 28 h 28"/>
                  <a:gd name="T60" fmla="*/ 33 w 43"/>
                  <a:gd name="T61" fmla="*/ 28 h 28"/>
                  <a:gd name="T62" fmla="*/ 43 w 43"/>
                  <a:gd name="T63" fmla="*/ 20 h 28"/>
                  <a:gd name="T64" fmla="*/ 43 w 43"/>
                  <a:gd name="T65" fmla="*/ 20 h 28"/>
                  <a:gd name="T66" fmla="*/ 43 w 43"/>
                  <a:gd name="T6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28">
                    <a:moveTo>
                      <a:pt x="43" y="15"/>
                    </a:moveTo>
                    <a:lnTo>
                      <a:pt x="43" y="15"/>
                    </a:lnTo>
                    <a:lnTo>
                      <a:pt x="43" y="8"/>
                    </a:lnTo>
                    <a:lnTo>
                      <a:pt x="39" y="8"/>
                    </a:lnTo>
                    <a:lnTo>
                      <a:pt x="39" y="8"/>
                    </a:lnTo>
                    <a:lnTo>
                      <a:pt x="33" y="8"/>
                    </a:lnTo>
                    <a:lnTo>
                      <a:pt x="33" y="8"/>
                    </a:lnTo>
                    <a:lnTo>
                      <a:pt x="33" y="0"/>
                    </a:lnTo>
                    <a:lnTo>
                      <a:pt x="33" y="0"/>
                    </a:lnTo>
                    <a:lnTo>
                      <a:pt x="28" y="8"/>
                    </a:lnTo>
                    <a:lnTo>
                      <a:pt x="28" y="8"/>
                    </a:lnTo>
                    <a:lnTo>
                      <a:pt x="33" y="8"/>
                    </a:lnTo>
                    <a:lnTo>
                      <a:pt x="33" y="8"/>
                    </a:lnTo>
                    <a:lnTo>
                      <a:pt x="28" y="8"/>
                    </a:lnTo>
                    <a:lnTo>
                      <a:pt x="22" y="15"/>
                    </a:lnTo>
                    <a:lnTo>
                      <a:pt x="16" y="15"/>
                    </a:lnTo>
                    <a:lnTo>
                      <a:pt x="16" y="15"/>
                    </a:lnTo>
                    <a:lnTo>
                      <a:pt x="16" y="15"/>
                    </a:lnTo>
                    <a:lnTo>
                      <a:pt x="12" y="15"/>
                    </a:lnTo>
                    <a:lnTo>
                      <a:pt x="12" y="8"/>
                    </a:lnTo>
                    <a:lnTo>
                      <a:pt x="12" y="8"/>
                    </a:lnTo>
                    <a:lnTo>
                      <a:pt x="6" y="15"/>
                    </a:lnTo>
                    <a:lnTo>
                      <a:pt x="6" y="15"/>
                    </a:lnTo>
                    <a:lnTo>
                      <a:pt x="12" y="15"/>
                    </a:lnTo>
                    <a:lnTo>
                      <a:pt x="12" y="15"/>
                    </a:lnTo>
                    <a:lnTo>
                      <a:pt x="12" y="15"/>
                    </a:lnTo>
                    <a:lnTo>
                      <a:pt x="16" y="15"/>
                    </a:lnTo>
                    <a:lnTo>
                      <a:pt x="16" y="15"/>
                    </a:lnTo>
                    <a:lnTo>
                      <a:pt x="16" y="15"/>
                    </a:lnTo>
                    <a:lnTo>
                      <a:pt x="12" y="15"/>
                    </a:lnTo>
                    <a:lnTo>
                      <a:pt x="12" y="15"/>
                    </a:lnTo>
                    <a:lnTo>
                      <a:pt x="6" y="15"/>
                    </a:lnTo>
                    <a:lnTo>
                      <a:pt x="6" y="15"/>
                    </a:lnTo>
                    <a:lnTo>
                      <a:pt x="6" y="15"/>
                    </a:lnTo>
                    <a:lnTo>
                      <a:pt x="0" y="20"/>
                    </a:lnTo>
                    <a:lnTo>
                      <a:pt x="6" y="15"/>
                    </a:lnTo>
                    <a:lnTo>
                      <a:pt x="6" y="15"/>
                    </a:lnTo>
                    <a:lnTo>
                      <a:pt x="12" y="15"/>
                    </a:lnTo>
                    <a:lnTo>
                      <a:pt x="16" y="15"/>
                    </a:lnTo>
                    <a:lnTo>
                      <a:pt x="16" y="15"/>
                    </a:lnTo>
                    <a:lnTo>
                      <a:pt x="16" y="15"/>
                    </a:lnTo>
                    <a:lnTo>
                      <a:pt x="16" y="20"/>
                    </a:lnTo>
                    <a:lnTo>
                      <a:pt x="12" y="20"/>
                    </a:lnTo>
                    <a:lnTo>
                      <a:pt x="12" y="20"/>
                    </a:lnTo>
                    <a:lnTo>
                      <a:pt x="12" y="20"/>
                    </a:lnTo>
                    <a:lnTo>
                      <a:pt x="12" y="20"/>
                    </a:lnTo>
                    <a:lnTo>
                      <a:pt x="12" y="20"/>
                    </a:lnTo>
                    <a:lnTo>
                      <a:pt x="16" y="20"/>
                    </a:lnTo>
                    <a:lnTo>
                      <a:pt x="16" y="20"/>
                    </a:lnTo>
                    <a:lnTo>
                      <a:pt x="22" y="20"/>
                    </a:lnTo>
                    <a:lnTo>
                      <a:pt x="28" y="20"/>
                    </a:lnTo>
                    <a:lnTo>
                      <a:pt x="39" y="20"/>
                    </a:lnTo>
                    <a:lnTo>
                      <a:pt x="39" y="20"/>
                    </a:lnTo>
                    <a:lnTo>
                      <a:pt x="43" y="20"/>
                    </a:lnTo>
                    <a:lnTo>
                      <a:pt x="39" y="20"/>
                    </a:lnTo>
                    <a:lnTo>
                      <a:pt x="39" y="20"/>
                    </a:lnTo>
                    <a:lnTo>
                      <a:pt x="39" y="20"/>
                    </a:lnTo>
                    <a:lnTo>
                      <a:pt x="39" y="28"/>
                    </a:lnTo>
                    <a:lnTo>
                      <a:pt x="33" y="28"/>
                    </a:lnTo>
                    <a:lnTo>
                      <a:pt x="33" y="28"/>
                    </a:lnTo>
                    <a:lnTo>
                      <a:pt x="33" y="28"/>
                    </a:lnTo>
                    <a:lnTo>
                      <a:pt x="33" y="28"/>
                    </a:lnTo>
                    <a:lnTo>
                      <a:pt x="39" y="28"/>
                    </a:lnTo>
                    <a:lnTo>
                      <a:pt x="43" y="20"/>
                    </a:lnTo>
                    <a:lnTo>
                      <a:pt x="43" y="20"/>
                    </a:lnTo>
                    <a:lnTo>
                      <a:pt x="43" y="20"/>
                    </a:lnTo>
                    <a:lnTo>
                      <a:pt x="43" y="20"/>
                    </a:lnTo>
                    <a:lnTo>
                      <a:pt x="43" y="1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52" name="Freeform 76"/>
              <p:cNvSpPr>
                <a:spLocks/>
              </p:cNvSpPr>
              <p:nvPr/>
            </p:nvSpPr>
            <p:spPr bwMode="auto">
              <a:xfrm>
                <a:off x="3414" y="1169"/>
                <a:ext cx="6" cy="1"/>
              </a:xfrm>
              <a:custGeom>
                <a:avLst/>
                <a:gdLst>
                  <a:gd name="T0" fmla="*/ 6 w 6"/>
                  <a:gd name="T1" fmla="*/ 6 w 6"/>
                  <a:gd name="T2" fmla="*/ 0 w 6"/>
                  <a:gd name="T3" fmla="*/ 0 w 6"/>
                  <a:gd name="T4" fmla="*/ 0 w 6"/>
                  <a:gd name="T5" fmla="*/ 0 w 6"/>
                  <a:gd name="T6" fmla="*/ 0 w 6"/>
                  <a:gd name="T7" fmla="*/ 0 w 6"/>
                  <a:gd name="T8" fmla="*/ 0 w 6"/>
                  <a:gd name="T9" fmla="*/ 0 w 6"/>
                  <a:gd name="T10" fmla="*/ 0 w 6"/>
                  <a:gd name="T11" fmla="*/ 0 w 6"/>
                  <a:gd name="T12" fmla="*/ 6 w 6"/>
                  <a:gd name="T13" fmla="*/ 6 w 6"/>
                  <a:gd name="T14" fmla="*/ 6 w 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6">
                    <a:moveTo>
                      <a:pt x="6" y="0"/>
                    </a:moveTo>
                    <a:lnTo>
                      <a:pt x="6" y="0"/>
                    </a:lnTo>
                    <a:lnTo>
                      <a:pt x="0" y="0"/>
                    </a:lnTo>
                    <a:lnTo>
                      <a:pt x="0" y="0"/>
                    </a:lnTo>
                    <a:lnTo>
                      <a:pt x="0" y="0"/>
                    </a:lnTo>
                    <a:lnTo>
                      <a:pt x="0" y="0"/>
                    </a:lnTo>
                    <a:lnTo>
                      <a:pt x="0" y="0"/>
                    </a:lnTo>
                    <a:lnTo>
                      <a:pt x="0" y="0"/>
                    </a:lnTo>
                    <a:lnTo>
                      <a:pt x="0" y="0"/>
                    </a:lnTo>
                    <a:lnTo>
                      <a:pt x="0" y="0"/>
                    </a:lnTo>
                    <a:lnTo>
                      <a:pt x="0" y="0"/>
                    </a:lnTo>
                    <a:lnTo>
                      <a:pt x="0" y="0"/>
                    </a:lnTo>
                    <a:lnTo>
                      <a:pt x="6" y="0"/>
                    </a:lnTo>
                    <a:lnTo>
                      <a:pt x="6" y="0"/>
                    </a:lnTo>
                    <a:lnTo>
                      <a:pt x="6"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53" name="Freeform 77"/>
              <p:cNvSpPr>
                <a:spLocks/>
              </p:cNvSpPr>
              <p:nvPr/>
            </p:nvSpPr>
            <p:spPr bwMode="auto">
              <a:xfrm>
                <a:off x="3408" y="1161"/>
                <a:ext cx="6" cy="8"/>
              </a:xfrm>
              <a:custGeom>
                <a:avLst/>
                <a:gdLst>
                  <a:gd name="T0" fmla="*/ 6 w 6"/>
                  <a:gd name="T1" fmla="*/ 0 h 8"/>
                  <a:gd name="T2" fmla="*/ 6 w 6"/>
                  <a:gd name="T3" fmla="*/ 8 h 8"/>
                  <a:gd name="T4" fmla="*/ 0 w 6"/>
                  <a:gd name="T5" fmla="*/ 8 h 8"/>
                  <a:gd name="T6" fmla="*/ 0 w 6"/>
                  <a:gd name="T7" fmla="*/ 0 h 8"/>
                  <a:gd name="T8" fmla="*/ 0 w 6"/>
                  <a:gd name="T9" fmla="*/ 0 h 8"/>
                  <a:gd name="T10" fmla="*/ 0 w 6"/>
                  <a:gd name="T11" fmla="*/ 8 h 8"/>
                  <a:gd name="T12" fmla="*/ 0 w 6"/>
                  <a:gd name="T13" fmla="*/ 8 h 8"/>
                  <a:gd name="T14" fmla="*/ 0 w 6"/>
                  <a:gd name="T15" fmla="*/ 8 h 8"/>
                  <a:gd name="T16" fmla="*/ 0 w 6"/>
                  <a:gd name="T17" fmla="*/ 8 h 8"/>
                  <a:gd name="T18" fmla="*/ 0 w 6"/>
                  <a:gd name="T19" fmla="*/ 8 h 8"/>
                  <a:gd name="T20" fmla="*/ 0 w 6"/>
                  <a:gd name="T21" fmla="*/ 8 h 8"/>
                  <a:gd name="T22" fmla="*/ 0 w 6"/>
                  <a:gd name="T23" fmla="*/ 0 h 8"/>
                  <a:gd name="T24" fmla="*/ 0 w 6"/>
                  <a:gd name="T25" fmla="*/ 0 h 8"/>
                  <a:gd name="T26" fmla="*/ 0 w 6"/>
                  <a:gd name="T27" fmla="*/ 0 h 8"/>
                  <a:gd name="T28" fmla="*/ 6 w 6"/>
                  <a:gd name="T29" fmla="*/ 0 h 8"/>
                  <a:gd name="T30" fmla="*/ 6 w 6"/>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8">
                    <a:moveTo>
                      <a:pt x="6" y="0"/>
                    </a:moveTo>
                    <a:lnTo>
                      <a:pt x="6" y="8"/>
                    </a:lnTo>
                    <a:lnTo>
                      <a:pt x="0" y="8"/>
                    </a:lnTo>
                    <a:lnTo>
                      <a:pt x="0" y="0"/>
                    </a:lnTo>
                    <a:lnTo>
                      <a:pt x="0" y="0"/>
                    </a:lnTo>
                    <a:lnTo>
                      <a:pt x="0" y="8"/>
                    </a:lnTo>
                    <a:lnTo>
                      <a:pt x="0" y="8"/>
                    </a:lnTo>
                    <a:lnTo>
                      <a:pt x="0" y="8"/>
                    </a:lnTo>
                    <a:lnTo>
                      <a:pt x="0" y="8"/>
                    </a:lnTo>
                    <a:lnTo>
                      <a:pt x="0" y="8"/>
                    </a:lnTo>
                    <a:lnTo>
                      <a:pt x="0" y="8"/>
                    </a:lnTo>
                    <a:lnTo>
                      <a:pt x="0" y="0"/>
                    </a:lnTo>
                    <a:lnTo>
                      <a:pt x="0" y="0"/>
                    </a:lnTo>
                    <a:lnTo>
                      <a:pt x="0" y="0"/>
                    </a:lnTo>
                    <a:lnTo>
                      <a:pt x="6" y="0"/>
                    </a:lnTo>
                    <a:lnTo>
                      <a:pt x="6"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54" name="Freeform 78"/>
              <p:cNvSpPr>
                <a:spLocks/>
              </p:cNvSpPr>
              <p:nvPr/>
            </p:nvSpPr>
            <p:spPr bwMode="auto">
              <a:xfrm>
                <a:off x="3469" y="1169"/>
                <a:ext cx="12" cy="1"/>
              </a:xfrm>
              <a:custGeom>
                <a:avLst/>
                <a:gdLst>
                  <a:gd name="T0" fmla="*/ 0 w 12"/>
                  <a:gd name="T1" fmla="*/ 0 w 12"/>
                  <a:gd name="T2" fmla="*/ 0 w 12"/>
                  <a:gd name="T3" fmla="*/ 6 w 12"/>
                  <a:gd name="T4" fmla="*/ 6 w 12"/>
                  <a:gd name="T5" fmla="*/ 12 w 12"/>
                  <a:gd name="T6" fmla="*/ 12 w 12"/>
                  <a:gd name="T7" fmla="*/ 6 w 12"/>
                  <a:gd name="T8" fmla="*/ 6 w 12"/>
                  <a:gd name="T9" fmla="*/ 6 w 12"/>
                  <a:gd name="T10" fmla="*/ 6 w 12"/>
                  <a:gd name="T11" fmla="*/ 0 w 12"/>
                  <a:gd name="T12" fmla="*/ 0 w 1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Lst>
                <a:rect l="0" t="0" r="r" b="b"/>
                <a:pathLst>
                  <a:path w="12">
                    <a:moveTo>
                      <a:pt x="0" y="0"/>
                    </a:moveTo>
                    <a:lnTo>
                      <a:pt x="0" y="0"/>
                    </a:lnTo>
                    <a:lnTo>
                      <a:pt x="0" y="0"/>
                    </a:lnTo>
                    <a:lnTo>
                      <a:pt x="6" y="0"/>
                    </a:lnTo>
                    <a:lnTo>
                      <a:pt x="6" y="0"/>
                    </a:lnTo>
                    <a:lnTo>
                      <a:pt x="12" y="0"/>
                    </a:lnTo>
                    <a:lnTo>
                      <a:pt x="12" y="0"/>
                    </a:lnTo>
                    <a:lnTo>
                      <a:pt x="6" y="0"/>
                    </a:lnTo>
                    <a:lnTo>
                      <a:pt x="6" y="0"/>
                    </a:lnTo>
                    <a:lnTo>
                      <a:pt x="6" y="0"/>
                    </a:lnTo>
                    <a:lnTo>
                      <a:pt x="6" y="0"/>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55" name="Freeform 79"/>
              <p:cNvSpPr>
                <a:spLocks/>
              </p:cNvSpPr>
              <p:nvPr/>
            </p:nvSpPr>
            <p:spPr bwMode="auto">
              <a:xfrm>
                <a:off x="3475" y="1161"/>
                <a:ext cx="10" cy="8"/>
              </a:xfrm>
              <a:custGeom>
                <a:avLst/>
                <a:gdLst>
                  <a:gd name="T0" fmla="*/ 0 w 10"/>
                  <a:gd name="T1" fmla="*/ 0 h 8"/>
                  <a:gd name="T2" fmla="*/ 0 w 10"/>
                  <a:gd name="T3" fmla="*/ 8 h 8"/>
                  <a:gd name="T4" fmla="*/ 0 w 10"/>
                  <a:gd name="T5" fmla="*/ 8 h 8"/>
                  <a:gd name="T6" fmla="*/ 6 w 10"/>
                  <a:gd name="T7" fmla="*/ 0 h 8"/>
                  <a:gd name="T8" fmla="*/ 6 w 10"/>
                  <a:gd name="T9" fmla="*/ 0 h 8"/>
                  <a:gd name="T10" fmla="*/ 10 w 10"/>
                  <a:gd name="T11" fmla="*/ 8 h 8"/>
                  <a:gd name="T12" fmla="*/ 10 w 10"/>
                  <a:gd name="T13" fmla="*/ 8 h 8"/>
                  <a:gd name="T14" fmla="*/ 6 w 10"/>
                  <a:gd name="T15" fmla="*/ 8 h 8"/>
                  <a:gd name="T16" fmla="*/ 6 w 10"/>
                  <a:gd name="T17" fmla="*/ 0 h 8"/>
                  <a:gd name="T18" fmla="*/ 6 w 10"/>
                  <a:gd name="T19" fmla="*/ 0 h 8"/>
                  <a:gd name="T20" fmla="*/ 0 w 10"/>
                  <a:gd name="T21" fmla="*/ 8 h 8"/>
                  <a:gd name="T22" fmla="*/ 0 w 10"/>
                  <a:gd name="T23" fmla="*/ 8 h 8"/>
                  <a:gd name="T24" fmla="*/ 0 w 10"/>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8">
                    <a:moveTo>
                      <a:pt x="0" y="0"/>
                    </a:moveTo>
                    <a:lnTo>
                      <a:pt x="0" y="8"/>
                    </a:lnTo>
                    <a:lnTo>
                      <a:pt x="0" y="8"/>
                    </a:lnTo>
                    <a:lnTo>
                      <a:pt x="6" y="0"/>
                    </a:lnTo>
                    <a:lnTo>
                      <a:pt x="6" y="0"/>
                    </a:lnTo>
                    <a:lnTo>
                      <a:pt x="10" y="8"/>
                    </a:lnTo>
                    <a:lnTo>
                      <a:pt x="10" y="8"/>
                    </a:lnTo>
                    <a:lnTo>
                      <a:pt x="6" y="8"/>
                    </a:lnTo>
                    <a:lnTo>
                      <a:pt x="6" y="0"/>
                    </a:lnTo>
                    <a:lnTo>
                      <a:pt x="6" y="0"/>
                    </a:lnTo>
                    <a:lnTo>
                      <a:pt x="0" y="8"/>
                    </a:lnTo>
                    <a:lnTo>
                      <a:pt x="0" y="8"/>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56" name="Freeform 80"/>
              <p:cNvSpPr>
                <a:spLocks/>
              </p:cNvSpPr>
              <p:nvPr/>
            </p:nvSpPr>
            <p:spPr bwMode="auto">
              <a:xfrm>
                <a:off x="3452" y="1141"/>
                <a:ext cx="6" cy="33"/>
              </a:xfrm>
              <a:custGeom>
                <a:avLst/>
                <a:gdLst>
                  <a:gd name="T0" fmla="*/ 6 w 6"/>
                  <a:gd name="T1" fmla="*/ 8 h 33"/>
                  <a:gd name="T2" fmla="*/ 6 w 6"/>
                  <a:gd name="T3" fmla="*/ 8 h 33"/>
                  <a:gd name="T4" fmla="*/ 0 w 6"/>
                  <a:gd name="T5" fmla="*/ 8 h 33"/>
                  <a:gd name="T6" fmla="*/ 0 w 6"/>
                  <a:gd name="T7" fmla="*/ 8 h 33"/>
                  <a:gd name="T8" fmla="*/ 0 w 6"/>
                  <a:gd name="T9" fmla="*/ 8 h 33"/>
                  <a:gd name="T10" fmla="*/ 0 w 6"/>
                  <a:gd name="T11" fmla="*/ 8 h 33"/>
                  <a:gd name="T12" fmla="*/ 0 w 6"/>
                  <a:gd name="T13" fmla="*/ 0 h 33"/>
                  <a:gd name="T14" fmla="*/ 0 w 6"/>
                  <a:gd name="T15" fmla="*/ 0 h 33"/>
                  <a:gd name="T16" fmla="*/ 0 w 6"/>
                  <a:gd name="T17" fmla="*/ 0 h 33"/>
                  <a:gd name="T18" fmla="*/ 0 w 6"/>
                  <a:gd name="T19" fmla="*/ 8 h 33"/>
                  <a:gd name="T20" fmla="*/ 0 w 6"/>
                  <a:gd name="T21" fmla="*/ 8 h 33"/>
                  <a:gd name="T22" fmla="*/ 0 w 6"/>
                  <a:gd name="T23" fmla="*/ 15 h 33"/>
                  <a:gd name="T24" fmla="*/ 0 w 6"/>
                  <a:gd name="T25" fmla="*/ 15 h 33"/>
                  <a:gd name="T26" fmla="*/ 0 w 6"/>
                  <a:gd name="T27" fmla="*/ 20 h 33"/>
                  <a:gd name="T28" fmla="*/ 0 w 6"/>
                  <a:gd name="T29" fmla="*/ 28 h 33"/>
                  <a:gd name="T30" fmla="*/ 0 w 6"/>
                  <a:gd name="T31" fmla="*/ 28 h 33"/>
                  <a:gd name="T32" fmla="*/ 0 w 6"/>
                  <a:gd name="T33" fmla="*/ 28 h 33"/>
                  <a:gd name="T34" fmla="*/ 0 w 6"/>
                  <a:gd name="T35" fmla="*/ 33 h 33"/>
                  <a:gd name="T36" fmla="*/ 6 w 6"/>
                  <a:gd name="T37" fmla="*/ 33 h 33"/>
                  <a:gd name="T38" fmla="*/ 6 w 6"/>
                  <a:gd name="T39" fmla="*/ 33 h 33"/>
                  <a:gd name="T40" fmla="*/ 6 w 6"/>
                  <a:gd name="T41" fmla="*/ 33 h 33"/>
                  <a:gd name="T42" fmla="*/ 6 w 6"/>
                  <a:gd name="T43" fmla="*/ 33 h 33"/>
                  <a:gd name="T44" fmla="*/ 6 w 6"/>
                  <a:gd name="T45" fmla="*/ 33 h 33"/>
                  <a:gd name="T46" fmla="*/ 6 w 6"/>
                  <a:gd name="T47" fmla="*/ 28 h 33"/>
                  <a:gd name="T48" fmla="*/ 6 w 6"/>
                  <a:gd name="T49" fmla="*/ 28 h 33"/>
                  <a:gd name="T50" fmla="*/ 0 w 6"/>
                  <a:gd name="T51" fmla="*/ 20 h 33"/>
                  <a:gd name="T52" fmla="*/ 0 w 6"/>
                  <a:gd name="T53" fmla="*/ 15 h 33"/>
                  <a:gd name="T54" fmla="*/ 6 w 6"/>
                  <a:gd name="T55" fmla="*/ 8 h 33"/>
                  <a:gd name="T56" fmla="*/ 6 w 6"/>
                  <a:gd name="T57" fmla="*/ 8 h 33"/>
                  <a:gd name="T58" fmla="*/ 6 w 6"/>
                  <a:gd name="T59" fmla="*/ 8 h 33"/>
                  <a:gd name="T60" fmla="*/ 6 w 6"/>
                  <a:gd name="T61" fmla="*/ 8 h 33"/>
                  <a:gd name="T62" fmla="*/ 6 w 6"/>
                  <a:gd name="T63"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 h="33">
                    <a:moveTo>
                      <a:pt x="6" y="8"/>
                    </a:moveTo>
                    <a:lnTo>
                      <a:pt x="6" y="8"/>
                    </a:lnTo>
                    <a:lnTo>
                      <a:pt x="0" y="8"/>
                    </a:lnTo>
                    <a:lnTo>
                      <a:pt x="0" y="8"/>
                    </a:lnTo>
                    <a:lnTo>
                      <a:pt x="0" y="8"/>
                    </a:lnTo>
                    <a:lnTo>
                      <a:pt x="0" y="8"/>
                    </a:lnTo>
                    <a:lnTo>
                      <a:pt x="0" y="0"/>
                    </a:lnTo>
                    <a:lnTo>
                      <a:pt x="0" y="0"/>
                    </a:lnTo>
                    <a:lnTo>
                      <a:pt x="0" y="0"/>
                    </a:lnTo>
                    <a:lnTo>
                      <a:pt x="0" y="8"/>
                    </a:lnTo>
                    <a:lnTo>
                      <a:pt x="0" y="8"/>
                    </a:lnTo>
                    <a:lnTo>
                      <a:pt x="0" y="15"/>
                    </a:lnTo>
                    <a:lnTo>
                      <a:pt x="0" y="15"/>
                    </a:lnTo>
                    <a:lnTo>
                      <a:pt x="0" y="20"/>
                    </a:lnTo>
                    <a:lnTo>
                      <a:pt x="0" y="28"/>
                    </a:lnTo>
                    <a:lnTo>
                      <a:pt x="0" y="28"/>
                    </a:lnTo>
                    <a:lnTo>
                      <a:pt x="0" y="28"/>
                    </a:lnTo>
                    <a:lnTo>
                      <a:pt x="0" y="33"/>
                    </a:lnTo>
                    <a:lnTo>
                      <a:pt x="6" y="33"/>
                    </a:lnTo>
                    <a:lnTo>
                      <a:pt x="6" y="33"/>
                    </a:lnTo>
                    <a:lnTo>
                      <a:pt x="6" y="33"/>
                    </a:lnTo>
                    <a:lnTo>
                      <a:pt x="6" y="33"/>
                    </a:lnTo>
                    <a:lnTo>
                      <a:pt x="6" y="33"/>
                    </a:lnTo>
                    <a:lnTo>
                      <a:pt x="6" y="28"/>
                    </a:lnTo>
                    <a:lnTo>
                      <a:pt x="6" y="28"/>
                    </a:lnTo>
                    <a:lnTo>
                      <a:pt x="0" y="20"/>
                    </a:lnTo>
                    <a:lnTo>
                      <a:pt x="0" y="15"/>
                    </a:lnTo>
                    <a:lnTo>
                      <a:pt x="6" y="8"/>
                    </a:lnTo>
                    <a:lnTo>
                      <a:pt x="6" y="8"/>
                    </a:lnTo>
                    <a:lnTo>
                      <a:pt x="6" y="8"/>
                    </a:lnTo>
                    <a:lnTo>
                      <a:pt x="6" y="8"/>
                    </a:lnTo>
                    <a:lnTo>
                      <a:pt x="6" y="8"/>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57" name="Freeform 81"/>
              <p:cNvSpPr>
                <a:spLocks/>
              </p:cNvSpPr>
              <p:nvPr/>
            </p:nvSpPr>
            <p:spPr bwMode="auto">
              <a:xfrm>
                <a:off x="3435" y="1141"/>
                <a:ext cx="12" cy="8"/>
              </a:xfrm>
              <a:custGeom>
                <a:avLst/>
                <a:gdLst>
                  <a:gd name="T0" fmla="*/ 12 w 12"/>
                  <a:gd name="T1" fmla="*/ 0 h 8"/>
                  <a:gd name="T2" fmla="*/ 6 w 12"/>
                  <a:gd name="T3" fmla="*/ 8 h 8"/>
                  <a:gd name="T4" fmla="*/ 6 w 12"/>
                  <a:gd name="T5" fmla="*/ 8 h 8"/>
                  <a:gd name="T6" fmla="*/ 6 w 12"/>
                  <a:gd name="T7" fmla="*/ 8 h 8"/>
                  <a:gd name="T8" fmla="*/ 6 w 12"/>
                  <a:gd name="T9" fmla="*/ 8 h 8"/>
                  <a:gd name="T10" fmla="*/ 0 w 12"/>
                  <a:gd name="T11" fmla="*/ 8 h 8"/>
                  <a:gd name="T12" fmla="*/ 0 w 12"/>
                  <a:gd name="T13" fmla="*/ 8 h 8"/>
                  <a:gd name="T14" fmla="*/ 0 w 12"/>
                  <a:gd name="T15" fmla="*/ 8 h 8"/>
                  <a:gd name="T16" fmla="*/ 0 w 12"/>
                  <a:gd name="T17" fmla="*/ 8 h 8"/>
                  <a:gd name="T18" fmla="*/ 0 w 12"/>
                  <a:gd name="T19" fmla="*/ 8 h 8"/>
                  <a:gd name="T20" fmla="*/ 0 w 12"/>
                  <a:gd name="T21" fmla="*/ 8 h 8"/>
                  <a:gd name="T22" fmla="*/ 0 w 12"/>
                  <a:gd name="T23" fmla="*/ 8 h 8"/>
                  <a:gd name="T24" fmla="*/ 0 w 12"/>
                  <a:gd name="T25" fmla="*/ 8 h 8"/>
                  <a:gd name="T26" fmla="*/ 0 w 12"/>
                  <a:gd name="T27" fmla="*/ 8 h 8"/>
                  <a:gd name="T28" fmla="*/ 0 w 12"/>
                  <a:gd name="T29" fmla="*/ 8 h 8"/>
                  <a:gd name="T30" fmla="*/ 6 w 12"/>
                  <a:gd name="T31" fmla="*/ 8 h 8"/>
                  <a:gd name="T32" fmla="*/ 6 w 12"/>
                  <a:gd name="T33" fmla="*/ 8 h 8"/>
                  <a:gd name="T34" fmla="*/ 6 w 12"/>
                  <a:gd name="T35" fmla="*/ 8 h 8"/>
                  <a:gd name="T36" fmla="*/ 6 w 12"/>
                  <a:gd name="T37" fmla="*/ 8 h 8"/>
                  <a:gd name="T38" fmla="*/ 6 w 12"/>
                  <a:gd name="T39" fmla="*/ 8 h 8"/>
                  <a:gd name="T40" fmla="*/ 6 w 12"/>
                  <a:gd name="T41" fmla="*/ 8 h 8"/>
                  <a:gd name="T42" fmla="*/ 12 w 12"/>
                  <a:gd name="T4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8">
                    <a:moveTo>
                      <a:pt x="12" y="0"/>
                    </a:moveTo>
                    <a:lnTo>
                      <a:pt x="6" y="8"/>
                    </a:lnTo>
                    <a:lnTo>
                      <a:pt x="6" y="8"/>
                    </a:lnTo>
                    <a:lnTo>
                      <a:pt x="6" y="8"/>
                    </a:lnTo>
                    <a:lnTo>
                      <a:pt x="6" y="8"/>
                    </a:lnTo>
                    <a:lnTo>
                      <a:pt x="0" y="8"/>
                    </a:lnTo>
                    <a:lnTo>
                      <a:pt x="0" y="8"/>
                    </a:lnTo>
                    <a:lnTo>
                      <a:pt x="0" y="8"/>
                    </a:lnTo>
                    <a:lnTo>
                      <a:pt x="0" y="8"/>
                    </a:lnTo>
                    <a:lnTo>
                      <a:pt x="0" y="8"/>
                    </a:lnTo>
                    <a:lnTo>
                      <a:pt x="0" y="8"/>
                    </a:lnTo>
                    <a:lnTo>
                      <a:pt x="0" y="8"/>
                    </a:lnTo>
                    <a:lnTo>
                      <a:pt x="0" y="8"/>
                    </a:lnTo>
                    <a:lnTo>
                      <a:pt x="0" y="8"/>
                    </a:lnTo>
                    <a:lnTo>
                      <a:pt x="0" y="8"/>
                    </a:lnTo>
                    <a:lnTo>
                      <a:pt x="6" y="8"/>
                    </a:lnTo>
                    <a:lnTo>
                      <a:pt x="6" y="8"/>
                    </a:lnTo>
                    <a:lnTo>
                      <a:pt x="6" y="8"/>
                    </a:lnTo>
                    <a:lnTo>
                      <a:pt x="6" y="8"/>
                    </a:lnTo>
                    <a:lnTo>
                      <a:pt x="6" y="8"/>
                    </a:lnTo>
                    <a:lnTo>
                      <a:pt x="6" y="8"/>
                    </a:lnTo>
                    <a:lnTo>
                      <a:pt x="12"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58" name="Freeform 82"/>
              <p:cNvSpPr>
                <a:spLocks/>
              </p:cNvSpPr>
              <p:nvPr/>
            </p:nvSpPr>
            <p:spPr bwMode="auto">
              <a:xfrm>
                <a:off x="3420" y="1189"/>
                <a:ext cx="49" cy="40"/>
              </a:xfrm>
              <a:custGeom>
                <a:avLst/>
                <a:gdLst>
                  <a:gd name="T0" fmla="*/ 44 w 49"/>
                  <a:gd name="T1" fmla="*/ 0 h 40"/>
                  <a:gd name="T2" fmla="*/ 38 w 49"/>
                  <a:gd name="T3" fmla="*/ 0 h 40"/>
                  <a:gd name="T4" fmla="*/ 38 w 49"/>
                  <a:gd name="T5" fmla="*/ 0 h 40"/>
                  <a:gd name="T6" fmla="*/ 32 w 49"/>
                  <a:gd name="T7" fmla="*/ 5 h 40"/>
                  <a:gd name="T8" fmla="*/ 32 w 49"/>
                  <a:gd name="T9" fmla="*/ 5 h 40"/>
                  <a:gd name="T10" fmla="*/ 27 w 49"/>
                  <a:gd name="T11" fmla="*/ 5 h 40"/>
                  <a:gd name="T12" fmla="*/ 21 w 49"/>
                  <a:gd name="T13" fmla="*/ 5 h 40"/>
                  <a:gd name="T14" fmla="*/ 21 w 49"/>
                  <a:gd name="T15" fmla="*/ 5 h 40"/>
                  <a:gd name="T16" fmla="*/ 21 w 49"/>
                  <a:gd name="T17" fmla="*/ 5 h 40"/>
                  <a:gd name="T18" fmla="*/ 15 w 49"/>
                  <a:gd name="T19" fmla="*/ 5 h 40"/>
                  <a:gd name="T20" fmla="*/ 15 w 49"/>
                  <a:gd name="T21" fmla="*/ 5 h 40"/>
                  <a:gd name="T22" fmla="*/ 15 w 49"/>
                  <a:gd name="T23" fmla="*/ 0 h 40"/>
                  <a:gd name="T24" fmla="*/ 11 w 49"/>
                  <a:gd name="T25" fmla="*/ 0 h 40"/>
                  <a:gd name="T26" fmla="*/ 5 w 49"/>
                  <a:gd name="T27" fmla="*/ 5 h 40"/>
                  <a:gd name="T28" fmla="*/ 5 w 49"/>
                  <a:gd name="T29" fmla="*/ 12 h 40"/>
                  <a:gd name="T30" fmla="*/ 5 w 49"/>
                  <a:gd name="T31" fmla="*/ 12 h 40"/>
                  <a:gd name="T32" fmla="*/ 5 w 49"/>
                  <a:gd name="T33" fmla="*/ 12 h 40"/>
                  <a:gd name="T34" fmla="*/ 5 w 49"/>
                  <a:gd name="T35" fmla="*/ 20 h 40"/>
                  <a:gd name="T36" fmla="*/ 0 w 49"/>
                  <a:gd name="T37" fmla="*/ 25 h 40"/>
                  <a:gd name="T38" fmla="*/ 0 w 49"/>
                  <a:gd name="T39" fmla="*/ 40 h 40"/>
                  <a:gd name="T40" fmla="*/ 0 w 49"/>
                  <a:gd name="T41" fmla="*/ 40 h 40"/>
                  <a:gd name="T42" fmla="*/ 5 w 49"/>
                  <a:gd name="T43" fmla="*/ 12 h 40"/>
                  <a:gd name="T44" fmla="*/ 5 w 49"/>
                  <a:gd name="T45" fmla="*/ 12 h 40"/>
                  <a:gd name="T46" fmla="*/ 11 w 49"/>
                  <a:gd name="T47" fmla="*/ 0 h 40"/>
                  <a:gd name="T48" fmla="*/ 11 w 49"/>
                  <a:gd name="T49" fmla="*/ 0 h 40"/>
                  <a:gd name="T50" fmla="*/ 15 w 49"/>
                  <a:gd name="T51" fmla="*/ 5 h 40"/>
                  <a:gd name="T52" fmla="*/ 15 w 49"/>
                  <a:gd name="T53" fmla="*/ 5 h 40"/>
                  <a:gd name="T54" fmla="*/ 21 w 49"/>
                  <a:gd name="T55" fmla="*/ 5 h 40"/>
                  <a:gd name="T56" fmla="*/ 21 w 49"/>
                  <a:gd name="T57" fmla="*/ 12 h 40"/>
                  <a:gd name="T58" fmla="*/ 27 w 49"/>
                  <a:gd name="T59" fmla="*/ 12 h 40"/>
                  <a:gd name="T60" fmla="*/ 27 w 49"/>
                  <a:gd name="T61" fmla="*/ 20 h 40"/>
                  <a:gd name="T62" fmla="*/ 27 w 49"/>
                  <a:gd name="T63" fmla="*/ 20 h 40"/>
                  <a:gd name="T64" fmla="*/ 27 w 49"/>
                  <a:gd name="T65" fmla="*/ 20 h 40"/>
                  <a:gd name="T66" fmla="*/ 27 w 49"/>
                  <a:gd name="T67" fmla="*/ 20 h 40"/>
                  <a:gd name="T68" fmla="*/ 27 w 49"/>
                  <a:gd name="T69" fmla="*/ 20 h 40"/>
                  <a:gd name="T70" fmla="*/ 27 w 49"/>
                  <a:gd name="T71" fmla="*/ 12 h 40"/>
                  <a:gd name="T72" fmla="*/ 27 w 49"/>
                  <a:gd name="T73" fmla="*/ 12 h 40"/>
                  <a:gd name="T74" fmla="*/ 38 w 49"/>
                  <a:gd name="T75" fmla="*/ 5 h 40"/>
                  <a:gd name="T76" fmla="*/ 38 w 49"/>
                  <a:gd name="T77" fmla="*/ 5 h 40"/>
                  <a:gd name="T78" fmla="*/ 38 w 49"/>
                  <a:gd name="T79" fmla="*/ 5 h 40"/>
                  <a:gd name="T80" fmla="*/ 38 w 49"/>
                  <a:gd name="T81" fmla="*/ 5 h 40"/>
                  <a:gd name="T82" fmla="*/ 44 w 49"/>
                  <a:gd name="T83" fmla="*/ 0 h 40"/>
                  <a:gd name="T84" fmla="*/ 44 w 49"/>
                  <a:gd name="T85" fmla="*/ 5 h 40"/>
                  <a:gd name="T86" fmla="*/ 49 w 49"/>
                  <a:gd name="T87" fmla="*/ 20 h 40"/>
                  <a:gd name="T88" fmla="*/ 49 w 49"/>
                  <a:gd name="T89" fmla="*/ 25 h 40"/>
                  <a:gd name="T90" fmla="*/ 49 w 49"/>
                  <a:gd name="T91" fmla="*/ 32 h 40"/>
                  <a:gd name="T92" fmla="*/ 49 w 49"/>
                  <a:gd name="T93" fmla="*/ 32 h 40"/>
                  <a:gd name="T94" fmla="*/ 49 w 49"/>
                  <a:gd name="T95" fmla="*/ 12 h 40"/>
                  <a:gd name="T96" fmla="*/ 44 w 49"/>
                  <a:gd name="T97" fmla="*/ 5 h 40"/>
                  <a:gd name="T98" fmla="*/ 44 w 49"/>
                  <a:gd name="T9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40">
                    <a:moveTo>
                      <a:pt x="44" y="0"/>
                    </a:moveTo>
                    <a:lnTo>
                      <a:pt x="44" y="0"/>
                    </a:lnTo>
                    <a:lnTo>
                      <a:pt x="38" y="0"/>
                    </a:lnTo>
                    <a:lnTo>
                      <a:pt x="38" y="0"/>
                    </a:lnTo>
                    <a:lnTo>
                      <a:pt x="38" y="0"/>
                    </a:lnTo>
                    <a:lnTo>
                      <a:pt x="38" y="0"/>
                    </a:lnTo>
                    <a:lnTo>
                      <a:pt x="32" y="5"/>
                    </a:lnTo>
                    <a:lnTo>
                      <a:pt x="32" y="5"/>
                    </a:lnTo>
                    <a:lnTo>
                      <a:pt x="32" y="5"/>
                    </a:lnTo>
                    <a:lnTo>
                      <a:pt x="32" y="5"/>
                    </a:lnTo>
                    <a:lnTo>
                      <a:pt x="27" y="5"/>
                    </a:lnTo>
                    <a:lnTo>
                      <a:pt x="27" y="5"/>
                    </a:lnTo>
                    <a:lnTo>
                      <a:pt x="27" y="5"/>
                    </a:lnTo>
                    <a:lnTo>
                      <a:pt x="21" y="5"/>
                    </a:lnTo>
                    <a:lnTo>
                      <a:pt x="21" y="5"/>
                    </a:lnTo>
                    <a:lnTo>
                      <a:pt x="21" y="5"/>
                    </a:lnTo>
                    <a:lnTo>
                      <a:pt x="21" y="5"/>
                    </a:lnTo>
                    <a:lnTo>
                      <a:pt x="21" y="5"/>
                    </a:lnTo>
                    <a:lnTo>
                      <a:pt x="15" y="5"/>
                    </a:lnTo>
                    <a:lnTo>
                      <a:pt x="15" y="5"/>
                    </a:lnTo>
                    <a:lnTo>
                      <a:pt x="15" y="5"/>
                    </a:lnTo>
                    <a:lnTo>
                      <a:pt x="15" y="5"/>
                    </a:lnTo>
                    <a:lnTo>
                      <a:pt x="11" y="5"/>
                    </a:lnTo>
                    <a:lnTo>
                      <a:pt x="15" y="0"/>
                    </a:lnTo>
                    <a:lnTo>
                      <a:pt x="15" y="0"/>
                    </a:lnTo>
                    <a:lnTo>
                      <a:pt x="11" y="0"/>
                    </a:lnTo>
                    <a:lnTo>
                      <a:pt x="11" y="5"/>
                    </a:lnTo>
                    <a:lnTo>
                      <a:pt x="5" y="5"/>
                    </a:lnTo>
                    <a:lnTo>
                      <a:pt x="5" y="5"/>
                    </a:lnTo>
                    <a:lnTo>
                      <a:pt x="5" y="12"/>
                    </a:lnTo>
                    <a:lnTo>
                      <a:pt x="5" y="12"/>
                    </a:lnTo>
                    <a:lnTo>
                      <a:pt x="5" y="12"/>
                    </a:lnTo>
                    <a:lnTo>
                      <a:pt x="5" y="12"/>
                    </a:lnTo>
                    <a:lnTo>
                      <a:pt x="5" y="12"/>
                    </a:lnTo>
                    <a:lnTo>
                      <a:pt x="5" y="20"/>
                    </a:lnTo>
                    <a:lnTo>
                      <a:pt x="5" y="20"/>
                    </a:lnTo>
                    <a:lnTo>
                      <a:pt x="5" y="20"/>
                    </a:lnTo>
                    <a:lnTo>
                      <a:pt x="0" y="25"/>
                    </a:lnTo>
                    <a:lnTo>
                      <a:pt x="0" y="32"/>
                    </a:lnTo>
                    <a:lnTo>
                      <a:pt x="0" y="40"/>
                    </a:lnTo>
                    <a:lnTo>
                      <a:pt x="0" y="40"/>
                    </a:lnTo>
                    <a:lnTo>
                      <a:pt x="0" y="40"/>
                    </a:lnTo>
                    <a:lnTo>
                      <a:pt x="0" y="25"/>
                    </a:lnTo>
                    <a:lnTo>
                      <a:pt x="5" y="12"/>
                    </a:lnTo>
                    <a:lnTo>
                      <a:pt x="5" y="12"/>
                    </a:lnTo>
                    <a:lnTo>
                      <a:pt x="5" y="12"/>
                    </a:lnTo>
                    <a:lnTo>
                      <a:pt x="5" y="5"/>
                    </a:lnTo>
                    <a:lnTo>
                      <a:pt x="11" y="0"/>
                    </a:lnTo>
                    <a:lnTo>
                      <a:pt x="11" y="0"/>
                    </a:lnTo>
                    <a:lnTo>
                      <a:pt x="11" y="0"/>
                    </a:lnTo>
                    <a:lnTo>
                      <a:pt x="11" y="5"/>
                    </a:lnTo>
                    <a:lnTo>
                      <a:pt x="15" y="5"/>
                    </a:lnTo>
                    <a:lnTo>
                      <a:pt x="15" y="5"/>
                    </a:lnTo>
                    <a:lnTo>
                      <a:pt x="15" y="5"/>
                    </a:lnTo>
                    <a:lnTo>
                      <a:pt x="15" y="5"/>
                    </a:lnTo>
                    <a:lnTo>
                      <a:pt x="21" y="5"/>
                    </a:lnTo>
                    <a:lnTo>
                      <a:pt x="21" y="5"/>
                    </a:lnTo>
                    <a:lnTo>
                      <a:pt x="21" y="12"/>
                    </a:lnTo>
                    <a:lnTo>
                      <a:pt x="21" y="12"/>
                    </a:lnTo>
                    <a:lnTo>
                      <a:pt x="27" y="12"/>
                    </a:lnTo>
                    <a:lnTo>
                      <a:pt x="27" y="12"/>
                    </a:lnTo>
                    <a:lnTo>
                      <a:pt x="27" y="20"/>
                    </a:lnTo>
                    <a:lnTo>
                      <a:pt x="27" y="20"/>
                    </a:lnTo>
                    <a:lnTo>
                      <a:pt x="27" y="20"/>
                    </a:lnTo>
                    <a:lnTo>
                      <a:pt x="27" y="20"/>
                    </a:lnTo>
                    <a:lnTo>
                      <a:pt x="27" y="20"/>
                    </a:lnTo>
                    <a:lnTo>
                      <a:pt x="27" y="20"/>
                    </a:lnTo>
                    <a:lnTo>
                      <a:pt x="27" y="20"/>
                    </a:lnTo>
                    <a:lnTo>
                      <a:pt x="27" y="20"/>
                    </a:lnTo>
                    <a:lnTo>
                      <a:pt x="27" y="20"/>
                    </a:lnTo>
                    <a:lnTo>
                      <a:pt x="27" y="12"/>
                    </a:lnTo>
                    <a:lnTo>
                      <a:pt x="27" y="12"/>
                    </a:lnTo>
                    <a:lnTo>
                      <a:pt x="27" y="12"/>
                    </a:lnTo>
                    <a:lnTo>
                      <a:pt x="27" y="12"/>
                    </a:lnTo>
                    <a:lnTo>
                      <a:pt x="32" y="12"/>
                    </a:lnTo>
                    <a:lnTo>
                      <a:pt x="38" y="5"/>
                    </a:lnTo>
                    <a:lnTo>
                      <a:pt x="38" y="5"/>
                    </a:lnTo>
                    <a:lnTo>
                      <a:pt x="38" y="5"/>
                    </a:lnTo>
                    <a:lnTo>
                      <a:pt x="38" y="5"/>
                    </a:lnTo>
                    <a:lnTo>
                      <a:pt x="38" y="5"/>
                    </a:lnTo>
                    <a:lnTo>
                      <a:pt x="38" y="5"/>
                    </a:lnTo>
                    <a:lnTo>
                      <a:pt x="38" y="5"/>
                    </a:lnTo>
                    <a:lnTo>
                      <a:pt x="38" y="5"/>
                    </a:lnTo>
                    <a:lnTo>
                      <a:pt x="44" y="0"/>
                    </a:lnTo>
                    <a:lnTo>
                      <a:pt x="44" y="0"/>
                    </a:lnTo>
                    <a:lnTo>
                      <a:pt x="44" y="5"/>
                    </a:lnTo>
                    <a:lnTo>
                      <a:pt x="44" y="12"/>
                    </a:lnTo>
                    <a:lnTo>
                      <a:pt x="49" y="20"/>
                    </a:lnTo>
                    <a:lnTo>
                      <a:pt x="49" y="20"/>
                    </a:lnTo>
                    <a:lnTo>
                      <a:pt x="49" y="25"/>
                    </a:lnTo>
                    <a:lnTo>
                      <a:pt x="49" y="32"/>
                    </a:lnTo>
                    <a:lnTo>
                      <a:pt x="49" y="32"/>
                    </a:lnTo>
                    <a:lnTo>
                      <a:pt x="49" y="32"/>
                    </a:lnTo>
                    <a:lnTo>
                      <a:pt x="49" y="32"/>
                    </a:lnTo>
                    <a:lnTo>
                      <a:pt x="49" y="20"/>
                    </a:lnTo>
                    <a:lnTo>
                      <a:pt x="49" y="12"/>
                    </a:lnTo>
                    <a:lnTo>
                      <a:pt x="49" y="12"/>
                    </a:lnTo>
                    <a:lnTo>
                      <a:pt x="44" y="5"/>
                    </a:lnTo>
                    <a:lnTo>
                      <a:pt x="44" y="0"/>
                    </a:lnTo>
                    <a:lnTo>
                      <a:pt x="44"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59" name="Freeform 83"/>
              <p:cNvSpPr>
                <a:spLocks/>
              </p:cNvSpPr>
              <p:nvPr/>
            </p:nvSpPr>
            <p:spPr bwMode="auto">
              <a:xfrm>
                <a:off x="3425" y="1214"/>
                <a:ext cx="44" cy="15"/>
              </a:xfrm>
              <a:custGeom>
                <a:avLst/>
                <a:gdLst>
                  <a:gd name="T0" fmla="*/ 44 w 44"/>
                  <a:gd name="T1" fmla="*/ 7 h 15"/>
                  <a:gd name="T2" fmla="*/ 39 w 44"/>
                  <a:gd name="T3" fmla="*/ 7 h 15"/>
                  <a:gd name="T4" fmla="*/ 39 w 44"/>
                  <a:gd name="T5" fmla="*/ 0 h 15"/>
                  <a:gd name="T6" fmla="*/ 39 w 44"/>
                  <a:gd name="T7" fmla="*/ 0 h 15"/>
                  <a:gd name="T8" fmla="*/ 39 w 44"/>
                  <a:gd name="T9" fmla="*/ 0 h 15"/>
                  <a:gd name="T10" fmla="*/ 33 w 44"/>
                  <a:gd name="T11" fmla="*/ 0 h 15"/>
                  <a:gd name="T12" fmla="*/ 33 w 44"/>
                  <a:gd name="T13" fmla="*/ 0 h 15"/>
                  <a:gd name="T14" fmla="*/ 39 w 44"/>
                  <a:gd name="T15" fmla="*/ 0 h 15"/>
                  <a:gd name="T16" fmla="*/ 39 w 44"/>
                  <a:gd name="T17" fmla="*/ 0 h 15"/>
                  <a:gd name="T18" fmla="*/ 39 w 44"/>
                  <a:gd name="T19" fmla="*/ 0 h 15"/>
                  <a:gd name="T20" fmla="*/ 39 w 44"/>
                  <a:gd name="T21" fmla="*/ 0 h 15"/>
                  <a:gd name="T22" fmla="*/ 39 w 44"/>
                  <a:gd name="T23" fmla="*/ 0 h 15"/>
                  <a:gd name="T24" fmla="*/ 39 w 44"/>
                  <a:gd name="T25" fmla="*/ 0 h 15"/>
                  <a:gd name="T26" fmla="*/ 33 w 44"/>
                  <a:gd name="T27" fmla="*/ 0 h 15"/>
                  <a:gd name="T28" fmla="*/ 27 w 44"/>
                  <a:gd name="T29" fmla="*/ 0 h 15"/>
                  <a:gd name="T30" fmla="*/ 27 w 44"/>
                  <a:gd name="T31" fmla="*/ 0 h 15"/>
                  <a:gd name="T32" fmla="*/ 27 w 44"/>
                  <a:gd name="T33" fmla="*/ 0 h 15"/>
                  <a:gd name="T34" fmla="*/ 22 w 44"/>
                  <a:gd name="T35" fmla="*/ 0 h 15"/>
                  <a:gd name="T36" fmla="*/ 22 w 44"/>
                  <a:gd name="T37" fmla="*/ 0 h 15"/>
                  <a:gd name="T38" fmla="*/ 22 w 44"/>
                  <a:gd name="T39" fmla="*/ 0 h 15"/>
                  <a:gd name="T40" fmla="*/ 22 w 44"/>
                  <a:gd name="T41" fmla="*/ 0 h 15"/>
                  <a:gd name="T42" fmla="*/ 16 w 44"/>
                  <a:gd name="T43" fmla="*/ 0 h 15"/>
                  <a:gd name="T44" fmla="*/ 10 w 44"/>
                  <a:gd name="T45" fmla="*/ 0 h 15"/>
                  <a:gd name="T46" fmla="*/ 10 w 44"/>
                  <a:gd name="T47" fmla="*/ 0 h 15"/>
                  <a:gd name="T48" fmla="*/ 10 w 44"/>
                  <a:gd name="T49" fmla="*/ 0 h 15"/>
                  <a:gd name="T50" fmla="*/ 6 w 44"/>
                  <a:gd name="T51" fmla="*/ 0 h 15"/>
                  <a:gd name="T52" fmla="*/ 6 w 44"/>
                  <a:gd name="T53" fmla="*/ 0 h 15"/>
                  <a:gd name="T54" fmla="*/ 6 w 44"/>
                  <a:gd name="T55" fmla="*/ 0 h 15"/>
                  <a:gd name="T56" fmla="*/ 6 w 44"/>
                  <a:gd name="T57" fmla="*/ 0 h 15"/>
                  <a:gd name="T58" fmla="*/ 6 w 44"/>
                  <a:gd name="T59" fmla="*/ 0 h 15"/>
                  <a:gd name="T60" fmla="*/ 6 w 44"/>
                  <a:gd name="T61" fmla="*/ 0 h 15"/>
                  <a:gd name="T62" fmla="*/ 6 w 44"/>
                  <a:gd name="T63" fmla="*/ 0 h 15"/>
                  <a:gd name="T64" fmla="*/ 6 w 44"/>
                  <a:gd name="T65" fmla="*/ 0 h 15"/>
                  <a:gd name="T66" fmla="*/ 0 w 44"/>
                  <a:gd name="T67" fmla="*/ 7 h 15"/>
                  <a:gd name="T68" fmla="*/ 0 w 44"/>
                  <a:gd name="T69" fmla="*/ 7 h 15"/>
                  <a:gd name="T70" fmla="*/ 0 w 44"/>
                  <a:gd name="T71" fmla="*/ 7 h 15"/>
                  <a:gd name="T72" fmla="*/ 0 w 44"/>
                  <a:gd name="T73" fmla="*/ 7 h 15"/>
                  <a:gd name="T74" fmla="*/ 0 w 44"/>
                  <a:gd name="T75" fmla="*/ 15 h 15"/>
                  <a:gd name="T76" fmla="*/ 0 w 44"/>
                  <a:gd name="T77" fmla="*/ 15 h 15"/>
                  <a:gd name="T78" fmla="*/ 0 w 44"/>
                  <a:gd name="T79" fmla="*/ 7 h 15"/>
                  <a:gd name="T80" fmla="*/ 0 w 44"/>
                  <a:gd name="T81" fmla="*/ 7 h 15"/>
                  <a:gd name="T82" fmla="*/ 0 w 44"/>
                  <a:gd name="T83" fmla="*/ 7 h 15"/>
                  <a:gd name="T84" fmla="*/ 0 w 44"/>
                  <a:gd name="T85" fmla="*/ 7 h 15"/>
                  <a:gd name="T86" fmla="*/ 6 w 44"/>
                  <a:gd name="T87" fmla="*/ 0 h 15"/>
                  <a:gd name="T88" fmla="*/ 6 w 44"/>
                  <a:gd name="T89" fmla="*/ 0 h 15"/>
                  <a:gd name="T90" fmla="*/ 10 w 44"/>
                  <a:gd name="T91" fmla="*/ 0 h 15"/>
                  <a:gd name="T92" fmla="*/ 16 w 44"/>
                  <a:gd name="T93" fmla="*/ 0 h 15"/>
                  <a:gd name="T94" fmla="*/ 22 w 44"/>
                  <a:gd name="T95" fmla="*/ 0 h 15"/>
                  <a:gd name="T96" fmla="*/ 22 w 44"/>
                  <a:gd name="T97" fmla="*/ 0 h 15"/>
                  <a:gd name="T98" fmla="*/ 27 w 44"/>
                  <a:gd name="T99" fmla="*/ 0 h 15"/>
                  <a:gd name="T100" fmla="*/ 33 w 44"/>
                  <a:gd name="T101" fmla="*/ 0 h 15"/>
                  <a:gd name="T102" fmla="*/ 39 w 44"/>
                  <a:gd name="T103" fmla="*/ 0 h 15"/>
                  <a:gd name="T104" fmla="*/ 39 w 44"/>
                  <a:gd name="T105" fmla="*/ 0 h 15"/>
                  <a:gd name="T106" fmla="*/ 39 w 44"/>
                  <a:gd name="T107" fmla="*/ 7 h 15"/>
                  <a:gd name="T108" fmla="*/ 39 w 44"/>
                  <a:gd name="T109" fmla="*/ 7 h 15"/>
                  <a:gd name="T110" fmla="*/ 44 w 44"/>
                  <a:gd name="T11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 h="15">
                    <a:moveTo>
                      <a:pt x="44" y="7"/>
                    </a:moveTo>
                    <a:lnTo>
                      <a:pt x="39" y="7"/>
                    </a:lnTo>
                    <a:lnTo>
                      <a:pt x="39" y="0"/>
                    </a:lnTo>
                    <a:lnTo>
                      <a:pt x="39" y="0"/>
                    </a:lnTo>
                    <a:lnTo>
                      <a:pt x="39" y="0"/>
                    </a:lnTo>
                    <a:lnTo>
                      <a:pt x="33" y="0"/>
                    </a:lnTo>
                    <a:lnTo>
                      <a:pt x="33" y="0"/>
                    </a:lnTo>
                    <a:lnTo>
                      <a:pt x="39" y="0"/>
                    </a:lnTo>
                    <a:lnTo>
                      <a:pt x="39" y="0"/>
                    </a:lnTo>
                    <a:lnTo>
                      <a:pt x="39" y="0"/>
                    </a:lnTo>
                    <a:lnTo>
                      <a:pt x="39" y="0"/>
                    </a:lnTo>
                    <a:lnTo>
                      <a:pt x="39" y="0"/>
                    </a:lnTo>
                    <a:lnTo>
                      <a:pt x="39" y="0"/>
                    </a:lnTo>
                    <a:lnTo>
                      <a:pt x="33" y="0"/>
                    </a:lnTo>
                    <a:lnTo>
                      <a:pt x="27" y="0"/>
                    </a:lnTo>
                    <a:lnTo>
                      <a:pt x="27" y="0"/>
                    </a:lnTo>
                    <a:lnTo>
                      <a:pt x="27" y="0"/>
                    </a:lnTo>
                    <a:lnTo>
                      <a:pt x="22" y="0"/>
                    </a:lnTo>
                    <a:lnTo>
                      <a:pt x="22" y="0"/>
                    </a:lnTo>
                    <a:lnTo>
                      <a:pt x="22" y="0"/>
                    </a:lnTo>
                    <a:lnTo>
                      <a:pt x="22" y="0"/>
                    </a:lnTo>
                    <a:lnTo>
                      <a:pt x="16" y="0"/>
                    </a:lnTo>
                    <a:lnTo>
                      <a:pt x="10" y="0"/>
                    </a:lnTo>
                    <a:lnTo>
                      <a:pt x="10" y="0"/>
                    </a:lnTo>
                    <a:lnTo>
                      <a:pt x="10" y="0"/>
                    </a:lnTo>
                    <a:lnTo>
                      <a:pt x="6" y="0"/>
                    </a:lnTo>
                    <a:lnTo>
                      <a:pt x="6" y="0"/>
                    </a:lnTo>
                    <a:lnTo>
                      <a:pt x="6" y="0"/>
                    </a:lnTo>
                    <a:lnTo>
                      <a:pt x="6" y="0"/>
                    </a:lnTo>
                    <a:lnTo>
                      <a:pt x="6" y="0"/>
                    </a:lnTo>
                    <a:lnTo>
                      <a:pt x="6" y="0"/>
                    </a:lnTo>
                    <a:lnTo>
                      <a:pt x="6" y="0"/>
                    </a:lnTo>
                    <a:lnTo>
                      <a:pt x="6" y="0"/>
                    </a:lnTo>
                    <a:lnTo>
                      <a:pt x="0" y="7"/>
                    </a:lnTo>
                    <a:lnTo>
                      <a:pt x="0" y="7"/>
                    </a:lnTo>
                    <a:lnTo>
                      <a:pt x="0" y="7"/>
                    </a:lnTo>
                    <a:lnTo>
                      <a:pt x="0" y="7"/>
                    </a:lnTo>
                    <a:lnTo>
                      <a:pt x="0" y="15"/>
                    </a:lnTo>
                    <a:lnTo>
                      <a:pt x="0" y="15"/>
                    </a:lnTo>
                    <a:lnTo>
                      <a:pt x="0" y="7"/>
                    </a:lnTo>
                    <a:lnTo>
                      <a:pt x="0" y="7"/>
                    </a:lnTo>
                    <a:lnTo>
                      <a:pt x="0" y="7"/>
                    </a:lnTo>
                    <a:lnTo>
                      <a:pt x="0" y="7"/>
                    </a:lnTo>
                    <a:lnTo>
                      <a:pt x="6" y="0"/>
                    </a:lnTo>
                    <a:lnTo>
                      <a:pt x="6" y="0"/>
                    </a:lnTo>
                    <a:lnTo>
                      <a:pt x="10" y="0"/>
                    </a:lnTo>
                    <a:lnTo>
                      <a:pt x="16" y="0"/>
                    </a:lnTo>
                    <a:lnTo>
                      <a:pt x="22" y="0"/>
                    </a:lnTo>
                    <a:lnTo>
                      <a:pt x="22" y="0"/>
                    </a:lnTo>
                    <a:lnTo>
                      <a:pt x="27" y="0"/>
                    </a:lnTo>
                    <a:lnTo>
                      <a:pt x="33" y="0"/>
                    </a:lnTo>
                    <a:lnTo>
                      <a:pt x="39" y="0"/>
                    </a:lnTo>
                    <a:lnTo>
                      <a:pt x="39" y="0"/>
                    </a:lnTo>
                    <a:lnTo>
                      <a:pt x="39" y="7"/>
                    </a:lnTo>
                    <a:lnTo>
                      <a:pt x="39" y="7"/>
                    </a:lnTo>
                    <a:lnTo>
                      <a:pt x="44" y="7"/>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60" name="Freeform 84"/>
              <p:cNvSpPr>
                <a:spLocks/>
              </p:cNvSpPr>
              <p:nvPr/>
            </p:nvSpPr>
            <p:spPr bwMode="auto">
              <a:xfrm>
                <a:off x="3464" y="1241"/>
                <a:ext cx="11" cy="7"/>
              </a:xfrm>
              <a:custGeom>
                <a:avLst/>
                <a:gdLst>
                  <a:gd name="T0" fmla="*/ 0 w 11"/>
                  <a:gd name="T1" fmla="*/ 7 h 7"/>
                  <a:gd name="T2" fmla="*/ 0 w 11"/>
                  <a:gd name="T3" fmla="*/ 7 h 7"/>
                  <a:gd name="T4" fmla="*/ 0 w 11"/>
                  <a:gd name="T5" fmla="*/ 7 h 7"/>
                  <a:gd name="T6" fmla="*/ 5 w 11"/>
                  <a:gd name="T7" fmla="*/ 0 h 7"/>
                  <a:gd name="T8" fmla="*/ 5 w 11"/>
                  <a:gd name="T9" fmla="*/ 0 h 7"/>
                  <a:gd name="T10" fmla="*/ 5 w 11"/>
                  <a:gd name="T11" fmla="*/ 0 h 7"/>
                  <a:gd name="T12" fmla="*/ 5 w 11"/>
                  <a:gd name="T13" fmla="*/ 0 h 7"/>
                  <a:gd name="T14" fmla="*/ 11 w 11"/>
                  <a:gd name="T15" fmla="*/ 0 h 7"/>
                  <a:gd name="T16" fmla="*/ 11 w 11"/>
                  <a:gd name="T17" fmla="*/ 0 h 7"/>
                  <a:gd name="T18" fmla="*/ 11 w 11"/>
                  <a:gd name="T19" fmla="*/ 0 h 7"/>
                  <a:gd name="T20" fmla="*/ 11 w 11"/>
                  <a:gd name="T21" fmla="*/ 0 h 7"/>
                  <a:gd name="T22" fmla="*/ 5 w 11"/>
                  <a:gd name="T23" fmla="*/ 0 h 7"/>
                  <a:gd name="T24" fmla="*/ 5 w 11"/>
                  <a:gd name="T25" fmla="*/ 0 h 7"/>
                  <a:gd name="T26" fmla="*/ 5 w 11"/>
                  <a:gd name="T27" fmla="*/ 0 h 7"/>
                  <a:gd name="T28" fmla="*/ 5 w 11"/>
                  <a:gd name="T29" fmla="*/ 0 h 7"/>
                  <a:gd name="T30" fmla="*/ 5 w 11"/>
                  <a:gd name="T31" fmla="*/ 0 h 7"/>
                  <a:gd name="T32" fmla="*/ 5 w 11"/>
                  <a:gd name="T33" fmla="*/ 0 h 7"/>
                  <a:gd name="T34" fmla="*/ 0 w 11"/>
                  <a:gd name="T35" fmla="*/ 7 h 7"/>
                  <a:gd name="T36" fmla="*/ 0 w 11"/>
                  <a:gd name="T37" fmla="*/ 7 h 7"/>
                  <a:gd name="T38" fmla="*/ 0 w 11"/>
                  <a:gd name="T39" fmla="*/ 7 h 7"/>
                  <a:gd name="T40" fmla="*/ 0 w 11"/>
                  <a:gd name="T41" fmla="*/ 7 h 7"/>
                  <a:gd name="T42" fmla="*/ 0 w 11"/>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7">
                    <a:moveTo>
                      <a:pt x="0" y="7"/>
                    </a:moveTo>
                    <a:lnTo>
                      <a:pt x="0" y="7"/>
                    </a:lnTo>
                    <a:lnTo>
                      <a:pt x="0" y="7"/>
                    </a:lnTo>
                    <a:lnTo>
                      <a:pt x="5" y="0"/>
                    </a:lnTo>
                    <a:lnTo>
                      <a:pt x="5" y="0"/>
                    </a:lnTo>
                    <a:lnTo>
                      <a:pt x="5" y="0"/>
                    </a:lnTo>
                    <a:lnTo>
                      <a:pt x="5" y="0"/>
                    </a:lnTo>
                    <a:lnTo>
                      <a:pt x="11" y="0"/>
                    </a:lnTo>
                    <a:lnTo>
                      <a:pt x="11" y="0"/>
                    </a:lnTo>
                    <a:lnTo>
                      <a:pt x="11" y="0"/>
                    </a:lnTo>
                    <a:lnTo>
                      <a:pt x="11" y="0"/>
                    </a:lnTo>
                    <a:lnTo>
                      <a:pt x="5" y="0"/>
                    </a:lnTo>
                    <a:lnTo>
                      <a:pt x="5" y="0"/>
                    </a:lnTo>
                    <a:lnTo>
                      <a:pt x="5" y="0"/>
                    </a:lnTo>
                    <a:lnTo>
                      <a:pt x="5" y="0"/>
                    </a:lnTo>
                    <a:lnTo>
                      <a:pt x="5" y="0"/>
                    </a:lnTo>
                    <a:lnTo>
                      <a:pt x="5" y="0"/>
                    </a:lnTo>
                    <a:lnTo>
                      <a:pt x="0" y="7"/>
                    </a:lnTo>
                    <a:lnTo>
                      <a:pt x="0" y="7"/>
                    </a:lnTo>
                    <a:lnTo>
                      <a:pt x="0" y="7"/>
                    </a:lnTo>
                    <a:lnTo>
                      <a:pt x="0" y="7"/>
                    </a:lnTo>
                    <a:lnTo>
                      <a:pt x="0" y="7"/>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61" name="Freeform 85"/>
              <p:cNvSpPr>
                <a:spLocks/>
              </p:cNvSpPr>
              <p:nvPr/>
            </p:nvSpPr>
            <p:spPr bwMode="auto">
              <a:xfrm>
                <a:off x="3441" y="1254"/>
                <a:ext cx="34" cy="13"/>
              </a:xfrm>
              <a:custGeom>
                <a:avLst/>
                <a:gdLst>
                  <a:gd name="T0" fmla="*/ 6 w 34"/>
                  <a:gd name="T1" fmla="*/ 13 h 13"/>
                  <a:gd name="T2" fmla="*/ 23 w 34"/>
                  <a:gd name="T3" fmla="*/ 7 h 13"/>
                  <a:gd name="T4" fmla="*/ 23 w 34"/>
                  <a:gd name="T5" fmla="*/ 7 h 13"/>
                  <a:gd name="T6" fmla="*/ 28 w 34"/>
                  <a:gd name="T7" fmla="*/ 7 h 13"/>
                  <a:gd name="T8" fmla="*/ 28 w 34"/>
                  <a:gd name="T9" fmla="*/ 0 h 13"/>
                  <a:gd name="T10" fmla="*/ 28 w 34"/>
                  <a:gd name="T11" fmla="*/ 0 h 13"/>
                  <a:gd name="T12" fmla="*/ 28 w 34"/>
                  <a:gd name="T13" fmla="*/ 0 h 13"/>
                  <a:gd name="T14" fmla="*/ 34 w 34"/>
                  <a:gd name="T15" fmla="*/ 0 h 13"/>
                  <a:gd name="T16" fmla="*/ 34 w 34"/>
                  <a:gd name="T17" fmla="*/ 0 h 13"/>
                  <a:gd name="T18" fmla="*/ 34 w 34"/>
                  <a:gd name="T19" fmla="*/ 0 h 13"/>
                  <a:gd name="T20" fmla="*/ 34 w 34"/>
                  <a:gd name="T21" fmla="*/ 0 h 13"/>
                  <a:gd name="T22" fmla="*/ 28 w 34"/>
                  <a:gd name="T23" fmla="*/ 0 h 13"/>
                  <a:gd name="T24" fmla="*/ 28 w 34"/>
                  <a:gd name="T25" fmla="*/ 0 h 13"/>
                  <a:gd name="T26" fmla="*/ 28 w 34"/>
                  <a:gd name="T27" fmla="*/ 0 h 13"/>
                  <a:gd name="T28" fmla="*/ 23 w 34"/>
                  <a:gd name="T29" fmla="*/ 7 h 13"/>
                  <a:gd name="T30" fmla="*/ 17 w 34"/>
                  <a:gd name="T31" fmla="*/ 7 h 13"/>
                  <a:gd name="T32" fmla="*/ 17 w 34"/>
                  <a:gd name="T33" fmla="*/ 7 h 13"/>
                  <a:gd name="T34" fmla="*/ 17 w 34"/>
                  <a:gd name="T35" fmla="*/ 7 h 13"/>
                  <a:gd name="T36" fmla="*/ 17 w 34"/>
                  <a:gd name="T37" fmla="*/ 7 h 13"/>
                  <a:gd name="T38" fmla="*/ 17 w 34"/>
                  <a:gd name="T39" fmla="*/ 7 h 13"/>
                  <a:gd name="T40" fmla="*/ 17 w 34"/>
                  <a:gd name="T41" fmla="*/ 7 h 13"/>
                  <a:gd name="T42" fmla="*/ 17 w 34"/>
                  <a:gd name="T43" fmla="*/ 7 h 13"/>
                  <a:gd name="T44" fmla="*/ 0 w 34"/>
                  <a:gd name="T45" fmla="*/ 13 h 13"/>
                  <a:gd name="T46" fmla="*/ 6 w 34"/>
                  <a:gd name="T4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3">
                    <a:moveTo>
                      <a:pt x="6" y="13"/>
                    </a:moveTo>
                    <a:lnTo>
                      <a:pt x="23" y="7"/>
                    </a:lnTo>
                    <a:lnTo>
                      <a:pt x="23" y="7"/>
                    </a:lnTo>
                    <a:lnTo>
                      <a:pt x="28" y="7"/>
                    </a:lnTo>
                    <a:lnTo>
                      <a:pt x="28" y="0"/>
                    </a:lnTo>
                    <a:lnTo>
                      <a:pt x="28" y="0"/>
                    </a:lnTo>
                    <a:lnTo>
                      <a:pt x="28" y="0"/>
                    </a:lnTo>
                    <a:lnTo>
                      <a:pt x="34" y="0"/>
                    </a:lnTo>
                    <a:lnTo>
                      <a:pt x="34" y="0"/>
                    </a:lnTo>
                    <a:lnTo>
                      <a:pt x="34" y="0"/>
                    </a:lnTo>
                    <a:lnTo>
                      <a:pt x="34" y="0"/>
                    </a:lnTo>
                    <a:lnTo>
                      <a:pt x="28" y="0"/>
                    </a:lnTo>
                    <a:lnTo>
                      <a:pt x="28" y="0"/>
                    </a:lnTo>
                    <a:lnTo>
                      <a:pt x="28" y="0"/>
                    </a:lnTo>
                    <a:lnTo>
                      <a:pt x="23" y="7"/>
                    </a:lnTo>
                    <a:lnTo>
                      <a:pt x="17" y="7"/>
                    </a:lnTo>
                    <a:lnTo>
                      <a:pt x="17" y="7"/>
                    </a:lnTo>
                    <a:lnTo>
                      <a:pt x="17" y="7"/>
                    </a:lnTo>
                    <a:lnTo>
                      <a:pt x="17" y="7"/>
                    </a:lnTo>
                    <a:lnTo>
                      <a:pt x="17" y="7"/>
                    </a:lnTo>
                    <a:lnTo>
                      <a:pt x="17" y="7"/>
                    </a:lnTo>
                    <a:lnTo>
                      <a:pt x="17" y="7"/>
                    </a:lnTo>
                    <a:lnTo>
                      <a:pt x="0" y="13"/>
                    </a:lnTo>
                    <a:lnTo>
                      <a:pt x="6" y="13"/>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62" name="Freeform 86"/>
              <p:cNvSpPr>
                <a:spLocks/>
              </p:cNvSpPr>
              <p:nvPr/>
            </p:nvSpPr>
            <p:spPr bwMode="auto">
              <a:xfrm>
                <a:off x="3441" y="1267"/>
                <a:ext cx="28" cy="20"/>
              </a:xfrm>
              <a:custGeom>
                <a:avLst/>
                <a:gdLst>
                  <a:gd name="T0" fmla="*/ 0 w 28"/>
                  <a:gd name="T1" fmla="*/ 20 h 20"/>
                  <a:gd name="T2" fmla="*/ 17 w 28"/>
                  <a:gd name="T3" fmla="*/ 14 h 20"/>
                  <a:gd name="T4" fmla="*/ 17 w 28"/>
                  <a:gd name="T5" fmla="*/ 14 h 20"/>
                  <a:gd name="T6" fmla="*/ 23 w 28"/>
                  <a:gd name="T7" fmla="*/ 7 h 20"/>
                  <a:gd name="T8" fmla="*/ 23 w 28"/>
                  <a:gd name="T9" fmla="*/ 7 h 20"/>
                  <a:gd name="T10" fmla="*/ 23 w 28"/>
                  <a:gd name="T11" fmla="*/ 7 h 20"/>
                  <a:gd name="T12" fmla="*/ 23 w 28"/>
                  <a:gd name="T13" fmla="*/ 7 h 20"/>
                  <a:gd name="T14" fmla="*/ 28 w 28"/>
                  <a:gd name="T15" fmla="*/ 7 h 20"/>
                  <a:gd name="T16" fmla="*/ 28 w 28"/>
                  <a:gd name="T17" fmla="*/ 0 h 20"/>
                  <a:gd name="T18" fmla="*/ 28 w 28"/>
                  <a:gd name="T19" fmla="*/ 0 h 20"/>
                  <a:gd name="T20" fmla="*/ 28 w 28"/>
                  <a:gd name="T21" fmla="*/ 0 h 20"/>
                  <a:gd name="T22" fmla="*/ 23 w 28"/>
                  <a:gd name="T23" fmla="*/ 7 h 20"/>
                  <a:gd name="T24" fmla="*/ 23 w 28"/>
                  <a:gd name="T25" fmla="*/ 7 h 20"/>
                  <a:gd name="T26" fmla="*/ 23 w 28"/>
                  <a:gd name="T27" fmla="*/ 7 h 20"/>
                  <a:gd name="T28" fmla="*/ 17 w 28"/>
                  <a:gd name="T29" fmla="*/ 14 h 20"/>
                  <a:gd name="T30" fmla="*/ 17 w 28"/>
                  <a:gd name="T31" fmla="*/ 14 h 20"/>
                  <a:gd name="T32" fmla="*/ 11 w 28"/>
                  <a:gd name="T33" fmla="*/ 14 h 20"/>
                  <a:gd name="T34" fmla="*/ 11 w 28"/>
                  <a:gd name="T35" fmla="*/ 14 h 20"/>
                  <a:gd name="T36" fmla="*/ 11 w 28"/>
                  <a:gd name="T37" fmla="*/ 14 h 20"/>
                  <a:gd name="T38" fmla="*/ 11 w 28"/>
                  <a:gd name="T39" fmla="*/ 14 h 20"/>
                  <a:gd name="T40" fmla="*/ 11 w 28"/>
                  <a:gd name="T41" fmla="*/ 14 h 20"/>
                  <a:gd name="T42" fmla="*/ 11 w 28"/>
                  <a:gd name="T43" fmla="*/ 14 h 20"/>
                  <a:gd name="T44" fmla="*/ 0 w 28"/>
                  <a:gd name="T45" fmla="*/ 20 h 20"/>
                  <a:gd name="T46" fmla="*/ 0 w 28"/>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0">
                    <a:moveTo>
                      <a:pt x="0" y="20"/>
                    </a:moveTo>
                    <a:lnTo>
                      <a:pt x="17" y="14"/>
                    </a:lnTo>
                    <a:lnTo>
                      <a:pt x="17" y="14"/>
                    </a:lnTo>
                    <a:lnTo>
                      <a:pt x="23" y="7"/>
                    </a:lnTo>
                    <a:lnTo>
                      <a:pt x="23" y="7"/>
                    </a:lnTo>
                    <a:lnTo>
                      <a:pt x="23" y="7"/>
                    </a:lnTo>
                    <a:lnTo>
                      <a:pt x="23" y="7"/>
                    </a:lnTo>
                    <a:lnTo>
                      <a:pt x="28" y="7"/>
                    </a:lnTo>
                    <a:lnTo>
                      <a:pt x="28" y="0"/>
                    </a:lnTo>
                    <a:lnTo>
                      <a:pt x="28" y="0"/>
                    </a:lnTo>
                    <a:lnTo>
                      <a:pt x="28" y="0"/>
                    </a:lnTo>
                    <a:lnTo>
                      <a:pt x="23" y="7"/>
                    </a:lnTo>
                    <a:lnTo>
                      <a:pt x="23" y="7"/>
                    </a:lnTo>
                    <a:lnTo>
                      <a:pt x="23" y="7"/>
                    </a:lnTo>
                    <a:lnTo>
                      <a:pt x="17" y="14"/>
                    </a:lnTo>
                    <a:lnTo>
                      <a:pt x="17" y="14"/>
                    </a:lnTo>
                    <a:lnTo>
                      <a:pt x="11" y="14"/>
                    </a:lnTo>
                    <a:lnTo>
                      <a:pt x="11" y="14"/>
                    </a:lnTo>
                    <a:lnTo>
                      <a:pt x="11" y="14"/>
                    </a:lnTo>
                    <a:lnTo>
                      <a:pt x="11" y="14"/>
                    </a:lnTo>
                    <a:lnTo>
                      <a:pt x="11" y="14"/>
                    </a:lnTo>
                    <a:lnTo>
                      <a:pt x="11" y="14"/>
                    </a:lnTo>
                    <a:lnTo>
                      <a:pt x="0" y="20"/>
                    </a:lnTo>
                    <a:lnTo>
                      <a:pt x="0" y="2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63" name="Freeform 87"/>
              <p:cNvSpPr>
                <a:spLocks/>
              </p:cNvSpPr>
              <p:nvPr/>
            </p:nvSpPr>
            <p:spPr bwMode="auto">
              <a:xfrm>
                <a:off x="4850" y="1895"/>
                <a:ext cx="17" cy="7"/>
              </a:xfrm>
              <a:custGeom>
                <a:avLst/>
                <a:gdLst>
                  <a:gd name="T0" fmla="*/ 6 w 17"/>
                  <a:gd name="T1" fmla="*/ 0 h 7"/>
                  <a:gd name="T2" fmla="*/ 6 w 17"/>
                  <a:gd name="T3" fmla="*/ 0 h 7"/>
                  <a:gd name="T4" fmla="*/ 11 w 17"/>
                  <a:gd name="T5" fmla="*/ 0 h 7"/>
                  <a:gd name="T6" fmla="*/ 17 w 17"/>
                  <a:gd name="T7" fmla="*/ 0 h 7"/>
                  <a:gd name="T8" fmla="*/ 17 w 17"/>
                  <a:gd name="T9" fmla="*/ 0 h 7"/>
                  <a:gd name="T10" fmla="*/ 17 w 17"/>
                  <a:gd name="T11" fmla="*/ 0 h 7"/>
                  <a:gd name="T12" fmla="*/ 11 w 17"/>
                  <a:gd name="T13" fmla="*/ 0 h 7"/>
                  <a:gd name="T14" fmla="*/ 6 w 17"/>
                  <a:gd name="T15" fmla="*/ 0 h 7"/>
                  <a:gd name="T16" fmla="*/ 6 w 17"/>
                  <a:gd name="T17" fmla="*/ 0 h 7"/>
                  <a:gd name="T18" fmla="*/ 6 w 17"/>
                  <a:gd name="T19" fmla="*/ 0 h 7"/>
                  <a:gd name="T20" fmla="*/ 6 w 17"/>
                  <a:gd name="T21" fmla="*/ 0 h 7"/>
                  <a:gd name="T22" fmla="*/ 6 w 17"/>
                  <a:gd name="T23" fmla="*/ 0 h 7"/>
                  <a:gd name="T24" fmla="*/ 6 w 17"/>
                  <a:gd name="T25" fmla="*/ 0 h 7"/>
                  <a:gd name="T26" fmla="*/ 6 w 17"/>
                  <a:gd name="T27" fmla="*/ 7 h 7"/>
                  <a:gd name="T28" fmla="*/ 6 w 17"/>
                  <a:gd name="T29" fmla="*/ 7 h 7"/>
                  <a:gd name="T30" fmla="*/ 6 w 17"/>
                  <a:gd name="T31" fmla="*/ 7 h 7"/>
                  <a:gd name="T32" fmla="*/ 6 w 17"/>
                  <a:gd name="T33" fmla="*/ 7 h 7"/>
                  <a:gd name="T34" fmla="*/ 11 w 17"/>
                  <a:gd name="T35" fmla="*/ 7 h 7"/>
                  <a:gd name="T36" fmla="*/ 11 w 17"/>
                  <a:gd name="T37" fmla="*/ 7 h 7"/>
                  <a:gd name="T38" fmla="*/ 17 w 17"/>
                  <a:gd name="T39" fmla="*/ 7 h 7"/>
                  <a:gd name="T40" fmla="*/ 17 w 17"/>
                  <a:gd name="T41" fmla="*/ 7 h 7"/>
                  <a:gd name="T42" fmla="*/ 11 w 17"/>
                  <a:gd name="T43" fmla="*/ 7 h 7"/>
                  <a:gd name="T44" fmla="*/ 11 w 17"/>
                  <a:gd name="T45" fmla="*/ 7 h 7"/>
                  <a:gd name="T46" fmla="*/ 11 w 17"/>
                  <a:gd name="T47" fmla="*/ 7 h 7"/>
                  <a:gd name="T48" fmla="*/ 11 w 17"/>
                  <a:gd name="T49" fmla="*/ 7 h 7"/>
                  <a:gd name="T50" fmla="*/ 6 w 17"/>
                  <a:gd name="T51" fmla="*/ 7 h 7"/>
                  <a:gd name="T52" fmla="*/ 0 w 17"/>
                  <a:gd name="T53" fmla="*/ 7 h 7"/>
                  <a:gd name="T54" fmla="*/ 0 w 17"/>
                  <a:gd name="T55" fmla="*/ 7 h 7"/>
                  <a:gd name="T56" fmla="*/ 0 w 17"/>
                  <a:gd name="T57" fmla="*/ 7 h 7"/>
                  <a:gd name="T58" fmla="*/ 0 w 17"/>
                  <a:gd name="T59" fmla="*/ 7 h 7"/>
                  <a:gd name="T60" fmla="*/ 0 w 17"/>
                  <a:gd name="T61" fmla="*/ 7 h 7"/>
                  <a:gd name="T62" fmla="*/ 6 w 17"/>
                  <a:gd name="T63" fmla="*/ 0 h 7"/>
                  <a:gd name="T64" fmla="*/ 6 w 17"/>
                  <a:gd name="T65" fmla="*/ 0 h 7"/>
                  <a:gd name="T66" fmla="*/ 6 w 17"/>
                  <a:gd name="T67" fmla="*/ 0 h 7"/>
                  <a:gd name="T68" fmla="*/ 6 w 17"/>
                  <a:gd name="T69" fmla="*/ 0 h 7"/>
                  <a:gd name="T70" fmla="*/ 6 w 17"/>
                  <a:gd name="T7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 h="7">
                    <a:moveTo>
                      <a:pt x="6" y="0"/>
                    </a:moveTo>
                    <a:lnTo>
                      <a:pt x="6" y="0"/>
                    </a:lnTo>
                    <a:lnTo>
                      <a:pt x="11" y="0"/>
                    </a:lnTo>
                    <a:lnTo>
                      <a:pt x="17" y="0"/>
                    </a:lnTo>
                    <a:lnTo>
                      <a:pt x="17" y="0"/>
                    </a:lnTo>
                    <a:lnTo>
                      <a:pt x="17" y="0"/>
                    </a:lnTo>
                    <a:lnTo>
                      <a:pt x="11" y="0"/>
                    </a:lnTo>
                    <a:lnTo>
                      <a:pt x="6" y="0"/>
                    </a:lnTo>
                    <a:lnTo>
                      <a:pt x="6" y="0"/>
                    </a:lnTo>
                    <a:lnTo>
                      <a:pt x="6" y="0"/>
                    </a:lnTo>
                    <a:lnTo>
                      <a:pt x="6" y="0"/>
                    </a:lnTo>
                    <a:lnTo>
                      <a:pt x="6" y="0"/>
                    </a:lnTo>
                    <a:lnTo>
                      <a:pt x="6" y="0"/>
                    </a:lnTo>
                    <a:lnTo>
                      <a:pt x="6" y="7"/>
                    </a:lnTo>
                    <a:lnTo>
                      <a:pt x="6" y="7"/>
                    </a:lnTo>
                    <a:lnTo>
                      <a:pt x="6" y="7"/>
                    </a:lnTo>
                    <a:lnTo>
                      <a:pt x="6" y="7"/>
                    </a:lnTo>
                    <a:lnTo>
                      <a:pt x="11" y="7"/>
                    </a:lnTo>
                    <a:lnTo>
                      <a:pt x="11" y="7"/>
                    </a:lnTo>
                    <a:lnTo>
                      <a:pt x="17" y="7"/>
                    </a:lnTo>
                    <a:lnTo>
                      <a:pt x="17" y="7"/>
                    </a:lnTo>
                    <a:lnTo>
                      <a:pt x="11" y="7"/>
                    </a:lnTo>
                    <a:lnTo>
                      <a:pt x="11" y="7"/>
                    </a:lnTo>
                    <a:lnTo>
                      <a:pt x="11" y="7"/>
                    </a:lnTo>
                    <a:lnTo>
                      <a:pt x="11" y="7"/>
                    </a:lnTo>
                    <a:lnTo>
                      <a:pt x="6" y="7"/>
                    </a:lnTo>
                    <a:lnTo>
                      <a:pt x="0" y="7"/>
                    </a:lnTo>
                    <a:lnTo>
                      <a:pt x="0" y="7"/>
                    </a:lnTo>
                    <a:lnTo>
                      <a:pt x="0" y="7"/>
                    </a:lnTo>
                    <a:lnTo>
                      <a:pt x="0" y="7"/>
                    </a:lnTo>
                    <a:lnTo>
                      <a:pt x="0" y="7"/>
                    </a:lnTo>
                    <a:lnTo>
                      <a:pt x="6" y="0"/>
                    </a:lnTo>
                    <a:lnTo>
                      <a:pt x="6" y="0"/>
                    </a:lnTo>
                    <a:lnTo>
                      <a:pt x="6" y="0"/>
                    </a:lnTo>
                    <a:lnTo>
                      <a:pt x="6" y="0"/>
                    </a:lnTo>
                    <a:lnTo>
                      <a:pt x="6"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64" name="Freeform 88"/>
              <p:cNvSpPr>
                <a:spLocks/>
              </p:cNvSpPr>
              <p:nvPr/>
            </p:nvSpPr>
            <p:spPr bwMode="auto">
              <a:xfrm>
                <a:off x="4850" y="1922"/>
                <a:ext cx="23" cy="26"/>
              </a:xfrm>
              <a:custGeom>
                <a:avLst/>
                <a:gdLst>
                  <a:gd name="T0" fmla="*/ 0 w 23"/>
                  <a:gd name="T1" fmla="*/ 0 h 26"/>
                  <a:gd name="T2" fmla="*/ 6 w 23"/>
                  <a:gd name="T3" fmla="*/ 0 h 26"/>
                  <a:gd name="T4" fmla="*/ 11 w 23"/>
                  <a:gd name="T5" fmla="*/ 0 h 26"/>
                  <a:gd name="T6" fmla="*/ 17 w 23"/>
                  <a:gd name="T7" fmla="*/ 0 h 26"/>
                  <a:gd name="T8" fmla="*/ 17 w 23"/>
                  <a:gd name="T9" fmla="*/ 0 h 26"/>
                  <a:gd name="T10" fmla="*/ 17 w 23"/>
                  <a:gd name="T11" fmla="*/ 0 h 26"/>
                  <a:gd name="T12" fmla="*/ 17 w 23"/>
                  <a:gd name="T13" fmla="*/ 0 h 26"/>
                  <a:gd name="T14" fmla="*/ 17 w 23"/>
                  <a:gd name="T15" fmla="*/ 0 h 26"/>
                  <a:gd name="T16" fmla="*/ 17 w 23"/>
                  <a:gd name="T17" fmla="*/ 0 h 26"/>
                  <a:gd name="T18" fmla="*/ 11 w 23"/>
                  <a:gd name="T19" fmla="*/ 0 h 26"/>
                  <a:gd name="T20" fmla="*/ 6 w 23"/>
                  <a:gd name="T21" fmla="*/ 0 h 26"/>
                  <a:gd name="T22" fmla="*/ 6 w 23"/>
                  <a:gd name="T23" fmla="*/ 0 h 26"/>
                  <a:gd name="T24" fmla="*/ 6 w 23"/>
                  <a:gd name="T25" fmla="*/ 0 h 26"/>
                  <a:gd name="T26" fmla="*/ 6 w 23"/>
                  <a:gd name="T27" fmla="*/ 6 h 26"/>
                  <a:gd name="T28" fmla="*/ 6 w 23"/>
                  <a:gd name="T29" fmla="*/ 6 h 26"/>
                  <a:gd name="T30" fmla="*/ 11 w 23"/>
                  <a:gd name="T31" fmla="*/ 6 h 26"/>
                  <a:gd name="T32" fmla="*/ 11 w 23"/>
                  <a:gd name="T33" fmla="*/ 6 h 26"/>
                  <a:gd name="T34" fmla="*/ 11 w 23"/>
                  <a:gd name="T35" fmla="*/ 6 h 26"/>
                  <a:gd name="T36" fmla="*/ 17 w 23"/>
                  <a:gd name="T37" fmla="*/ 13 h 26"/>
                  <a:gd name="T38" fmla="*/ 23 w 23"/>
                  <a:gd name="T39" fmla="*/ 13 h 26"/>
                  <a:gd name="T40" fmla="*/ 23 w 23"/>
                  <a:gd name="T41" fmla="*/ 13 h 26"/>
                  <a:gd name="T42" fmla="*/ 23 w 23"/>
                  <a:gd name="T43" fmla="*/ 13 h 26"/>
                  <a:gd name="T44" fmla="*/ 17 w 23"/>
                  <a:gd name="T45" fmla="*/ 13 h 26"/>
                  <a:gd name="T46" fmla="*/ 17 w 23"/>
                  <a:gd name="T47" fmla="*/ 13 h 26"/>
                  <a:gd name="T48" fmla="*/ 17 w 23"/>
                  <a:gd name="T49" fmla="*/ 13 h 26"/>
                  <a:gd name="T50" fmla="*/ 11 w 23"/>
                  <a:gd name="T51" fmla="*/ 13 h 26"/>
                  <a:gd name="T52" fmla="*/ 6 w 23"/>
                  <a:gd name="T53" fmla="*/ 13 h 26"/>
                  <a:gd name="T54" fmla="*/ 6 w 23"/>
                  <a:gd name="T55" fmla="*/ 13 h 26"/>
                  <a:gd name="T56" fmla="*/ 6 w 23"/>
                  <a:gd name="T57" fmla="*/ 13 h 26"/>
                  <a:gd name="T58" fmla="*/ 0 w 23"/>
                  <a:gd name="T59" fmla="*/ 20 h 26"/>
                  <a:gd name="T60" fmla="*/ 0 w 23"/>
                  <a:gd name="T61" fmla="*/ 20 h 26"/>
                  <a:gd name="T62" fmla="*/ 0 w 23"/>
                  <a:gd name="T63" fmla="*/ 20 h 26"/>
                  <a:gd name="T64" fmla="*/ 0 w 23"/>
                  <a:gd name="T65" fmla="*/ 20 h 26"/>
                  <a:gd name="T66" fmla="*/ 0 w 23"/>
                  <a:gd name="T67" fmla="*/ 26 h 26"/>
                  <a:gd name="T68" fmla="*/ 6 w 23"/>
                  <a:gd name="T69" fmla="*/ 26 h 26"/>
                  <a:gd name="T70" fmla="*/ 6 w 23"/>
                  <a:gd name="T71" fmla="*/ 26 h 26"/>
                  <a:gd name="T72" fmla="*/ 6 w 23"/>
                  <a:gd name="T73" fmla="*/ 26 h 26"/>
                  <a:gd name="T74" fmla="*/ 0 w 23"/>
                  <a:gd name="T75" fmla="*/ 26 h 26"/>
                  <a:gd name="T76" fmla="*/ 0 w 23"/>
                  <a:gd name="T77" fmla="*/ 20 h 26"/>
                  <a:gd name="T78" fmla="*/ 0 w 23"/>
                  <a:gd name="T79" fmla="*/ 13 h 26"/>
                  <a:gd name="T80" fmla="*/ 0 w 23"/>
                  <a:gd name="T81" fmla="*/ 13 h 26"/>
                  <a:gd name="T82" fmla="*/ 0 w 23"/>
                  <a:gd name="T83" fmla="*/ 13 h 26"/>
                  <a:gd name="T84" fmla="*/ 0 w 23"/>
                  <a:gd name="T85" fmla="*/ 13 h 26"/>
                  <a:gd name="T86" fmla="*/ 0 w 23"/>
                  <a:gd name="T87" fmla="*/ 6 h 26"/>
                  <a:gd name="T88" fmla="*/ 0 w 23"/>
                  <a:gd name="T89" fmla="*/ 6 h 26"/>
                  <a:gd name="T90" fmla="*/ 0 w 23"/>
                  <a:gd name="T91" fmla="*/ 6 h 26"/>
                  <a:gd name="T92" fmla="*/ 0 w 23"/>
                  <a:gd name="T93" fmla="*/ 0 h 26"/>
                  <a:gd name="T94" fmla="*/ 0 w 23"/>
                  <a:gd name="T9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6">
                    <a:moveTo>
                      <a:pt x="0" y="0"/>
                    </a:moveTo>
                    <a:lnTo>
                      <a:pt x="6" y="0"/>
                    </a:lnTo>
                    <a:lnTo>
                      <a:pt x="11" y="0"/>
                    </a:lnTo>
                    <a:lnTo>
                      <a:pt x="17" y="0"/>
                    </a:lnTo>
                    <a:lnTo>
                      <a:pt x="17" y="0"/>
                    </a:lnTo>
                    <a:lnTo>
                      <a:pt x="17" y="0"/>
                    </a:lnTo>
                    <a:lnTo>
                      <a:pt x="17" y="0"/>
                    </a:lnTo>
                    <a:lnTo>
                      <a:pt x="17" y="0"/>
                    </a:lnTo>
                    <a:lnTo>
                      <a:pt x="17" y="0"/>
                    </a:lnTo>
                    <a:lnTo>
                      <a:pt x="11" y="0"/>
                    </a:lnTo>
                    <a:lnTo>
                      <a:pt x="6" y="0"/>
                    </a:lnTo>
                    <a:lnTo>
                      <a:pt x="6" y="0"/>
                    </a:lnTo>
                    <a:lnTo>
                      <a:pt x="6" y="0"/>
                    </a:lnTo>
                    <a:lnTo>
                      <a:pt x="6" y="6"/>
                    </a:lnTo>
                    <a:lnTo>
                      <a:pt x="6" y="6"/>
                    </a:lnTo>
                    <a:lnTo>
                      <a:pt x="11" y="6"/>
                    </a:lnTo>
                    <a:lnTo>
                      <a:pt x="11" y="6"/>
                    </a:lnTo>
                    <a:lnTo>
                      <a:pt x="11" y="6"/>
                    </a:lnTo>
                    <a:lnTo>
                      <a:pt x="17" y="13"/>
                    </a:lnTo>
                    <a:lnTo>
                      <a:pt x="23" y="13"/>
                    </a:lnTo>
                    <a:lnTo>
                      <a:pt x="23" y="13"/>
                    </a:lnTo>
                    <a:lnTo>
                      <a:pt x="23" y="13"/>
                    </a:lnTo>
                    <a:lnTo>
                      <a:pt x="17" y="13"/>
                    </a:lnTo>
                    <a:lnTo>
                      <a:pt x="17" y="13"/>
                    </a:lnTo>
                    <a:lnTo>
                      <a:pt x="17" y="13"/>
                    </a:lnTo>
                    <a:lnTo>
                      <a:pt x="11" y="13"/>
                    </a:lnTo>
                    <a:lnTo>
                      <a:pt x="6" y="13"/>
                    </a:lnTo>
                    <a:lnTo>
                      <a:pt x="6" y="13"/>
                    </a:lnTo>
                    <a:lnTo>
                      <a:pt x="6" y="13"/>
                    </a:lnTo>
                    <a:lnTo>
                      <a:pt x="0" y="20"/>
                    </a:lnTo>
                    <a:lnTo>
                      <a:pt x="0" y="20"/>
                    </a:lnTo>
                    <a:lnTo>
                      <a:pt x="0" y="20"/>
                    </a:lnTo>
                    <a:lnTo>
                      <a:pt x="0" y="20"/>
                    </a:lnTo>
                    <a:lnTo>
                      <a:pt x="0" y="26"/>
                    </a:lnTo>
                    <a:lnTo>
                      <a:pt x="6" y="26"/>
                    </a:lnTo>
                    <a:lnTo>
                      <a:pt x="6" y="26"/>
                    </a:lnTo>
                    <a:lnTo>
                      <a:pt x="6" y="26"/>
                    </a:lnTo>
                    <a:lnTo>
                      <a:pt x="0" y="26"/>
                    </a:lnTo>
                    <a:lnTo>
                      <a:pt x="0" y="20"/>
                    </a:lnTo>
                    <a:lnTo>
                      <a:pt x="0" y="13"/>
                    </a:lnTo>
                    <a:lnTo>
                      <a:pt x="0" y="13"/>
                    </a:lnTo>
                    <a:lnTo>
                      <a:pt x="0" y="13"/>
                    </a:lnTo>
                    <a:lnTo>
                      <a:pt x="0" y="13"/>
                    </a:lnTo>
                    <a:lnTo>
                      <a:pt x="0" y="6"/>
                    </a:lnTo>
                    <a:lnTo>
                      <a:pt x="0" y="6"/>
                    </a:lnTo>
                    <a:lnTo>
                      <a:pt x="0" y="6"/>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65" name="Freeform 89"/>
              <p:cNvSpPr>
                <a:spLocks/>
              </p:cNvSpPr>
              <p:nvPr/>
            </p:nvSpPr>
            <p:spPr bwMode="auto">
              <a:xfrm>
                <a:off x="4839" y="1955"/>
                <a:ext cx="17" cy="20"/>
              </a:xfrm>
              <a:custGeom>
                <a:avLst/>
                <a:gdLst>
                  <a:gd name="T0" fmla="*/ 11 w 17"/>
                  <a:gd name="T1" fmla="*/ 0 h 20"/>
                  <a:gd name="T2" fmla="*/ 11 w 17"/>
                  <a:gd name="T3" fmla="*/ 5 h 20"/>
                  <a:gd name="T4" fmla="*/ 11 w 17"/>
                  <a:gd name="T5" fmla="*/ 5 h 20"/>
                  <a:gd name="T6" fmla="*/ 11 w 17"/>
                  <a:gd name="T7" fmla="*/ 5 h 20"/>
                  <a:gd name="T8" fmla="*/ 11 w 17"/>
                  <a:gd name="T9" fmla="*/ 5 h 20"/>
                  <a:gd name="T10" fmla="*/ 7 w 17"/>
                  <a:gd name="T11" fmla="*/ 5 h 20"/>
                  <a:gd name="T12" fmla="*/ 7 w 17"/>
                  <a:gd name="T13" fmla="*/ 5 h 20"/>
                  <a:gd name="T14" fmla="*/ 7 w 17"/>
                  <a:gd name="T15" fmla="*/ 5 h 20"/>
                  <a:gd name="T16" fmla="*/ 7 w 17"/>
                  <a:gd name="T17" fmla="*/ 5 h 20"/>
                  <a:gd name="T18" fmla="*/ 0 w 17"/>
                  <a:gd name="T19" fmla="*/ 13 h 20"/>
                  <a:gd name="T20" fmla="*/ 0 w 17"/>
                  <a:gd name="T21" fmla="*/ 13 h 20"/>
                  <a:gd name="T22" fmla="*/ 0 w 17"/>
                  <a:gd name="T23" fmla="*/ 5 h 20"/>
                  <a:gd name="T24" fmla="*/ 0 w 17"/>
                  <a:gd name="T25" fmla="*/ 5 h 20"/>
                  <a:gd name="T26" fmla="*/ 0 w 17"/>
                  <a:gd name="T27" fmla="*/ 5 h 20"/>
                  <a:gd name="T28" fmla="*/ 7 w 17"/>
                  <a:gd name="T29" fmla="*/ 13 h 20"/>
                  <a:gd name="T30" fmla="*/ 11 w 17"/>
                  <a:gd name="T31" fmla="*/ 13 h 20"/>
                  <a:gd name="T32" fmla="*/ 11 w 17"/>
                  <a:gd name="T33" fmla="*/ 13 h 20"/>
                  <a:gd name="T34" fmla="*/ 11 w 17"/>
                  <a:gd name="T35" fmla="*/ 13 h 20"/>
                  <a:gd name="T36" fmla="*/ 11 w 17"/>
                  <a:gd name="T37" fmla="*/ 20 h 20"/>
                  <a:gd name="T38" fmla="*/ 11 w 17"/>
                  <a:gd name="T39" fmla="*/ 20 h 20"/>
                  <a:gd name="T40" fmla="*/ 11 w 17"/>
                  <a:gd name="T41" fmla="*/ 20 h 20"/>
                  <a:gd name="T42" fmla="*/ 7 w 17"/>
                  <a:gd name="T43" fmla="*/ 20 h 20"/>
                  <a:gd name="T44" fmla="*/ 7 w 17"/>
                  <a:gd name="T45" fmla="*/ 20 h 20"/>
                  <a:gd name="T46" fmla="*/ 11 w 17"/>
                  <a:gd name="T47" fmla="*/ 20 h 20"/>
                  <a:gd name="T48" fmla="*/ 11 w 17"/>
                  <a:gd name="T49" fmla="*/ 20 h 20"/>
                  <a:gd name="T50" fmla="*/ 11 w 17"/>
                  <a:gd name="T51" fmla="*/ 20 h 20"/>
                  <a:gd name="T52" fmla="*/ 11 w 17"/>
                  <a:gd name="T53" fmla="*/ 20 h 20"/>
                  <a:gd name="T54" fmla="*/ 17 w 17"/>
                  <a:gd name="T55" fmla="*/ 20 h 20"/>
                  <a:gd name="T56" fmla="*/ 17 w 17"/>
                  <a:gd name="T57" fmla="*/ 20 h 20"/>
                  <a:gd name="T58" fmla="*/ 17 w 17"/>
                  <a:gd name="T59" fmla="*/ 20 h 20"/>
                  <a:gd name="T60" fmla="*/ 17 w 17"/>
                  <a:gd name="T61" fmla="*/ 20 h 20"/>
                  <a:gd name="T62" fmla="*/ 17 w 17"/>
                  <a:gd name="T63" fmla="*/ 20 h 20"/>
                  <a:gd name="T64" fmla="*/ 17 w 17"/>
                  <a:gd name="T65" fmla="*/ 20 h 20"/>
                  <a:gd name="T66" fmla="*/ 11 w 17"/>
                  <a:gd name="T67" fmla="*/ 20 h 20"/>
                  <a:gd name="T68" fmla="*/ 11 w 17"/>
                  <a:gd name="T69" fmla="*/ 20 h 20"/>
                  <a:gd name="T70" fmla="*/ 11 w 17"/>
                  <a:gd name="T71" fmla="*/ 13 h 20"/>
                  <a:gd name="T72" fmla="*/ 11 w 17"/>
                  <a:gd name="T73" fmla="*/ 13 h 20"/>
                  <a:gd name="T74" fmla="*/ 11 w 17"/>
                  <a:gd name="T75" fmla="*/ 13 h 20"/>
                  <a:gd name="T76" fmla="*/ 11 w 17"/>
                  <a:gd name="T77" fmla="*/ 13 h 20"/>
                  <a:gd name="T78" fmla="*/ 11 w 17"/>
                  <a:gd name="T79" fmla="*/ 5 h 20"/>
                  <a:gd name="T80" fmla="*/ 11 w 17"/>
                  <a:gd name="T81" fmla="*/ 5 h 20"/>
                  <a:gd name="T82" fmla="*/ 11 w 17"/>
                  <a:gd name="T83" fmla="*/ 5 h 20"/>
                  <a:gd name="T84" fmla="*/ 11 w 17"/>
                  <a:gd name="T85" fmla="*/ 0 h 20"/>
                  <a:gd name="T86" fmla="*/ 11 w 17"/>
                  <a:gd name="T8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 h="20">
                    <a:moveTo>
                      <a:pt x="11" y="0"/>
                    </a:moveTo>
                    <a:lnTo>
                      <a:pt x="11" y="5"/>
                    </a:lnTo>
                    <a:lnTo>
                      <a:pt x="11" y="5"/>
                    </a:lnTo>
                    <a:lnTo>
                      <a:pt x="11" y="5"/>
                    </a:lnTo>
                    <a:lnTo>
                      <a:pt x="11" y="5"/>
                    </a:lnTo>
                    <a:lnTo>
                      <a:pt x="7" y="5"/>
                    </a:lnTo>
                    <a:lnTo>
                      <a:pt x="7" y="5"/>
                    </a:lnTo>
                    <a:lnTo>
                      <a:pt x="7" y="5"/>
                    </a:lnTo>
                    <a:lnTo>
                      <a:pt x="7" y="5"/>
                    </a:lnTo>
                    <a:lnTo>
                      <a:pt x="0" y="13"/>
                    </a:lnTo>
                    <a:lnTo>
                      <a:pt x="0" y="13"/>
                    </a:lnTo>
                    <a:lnTo>
                      <a:pt x="0" y="5"/>
                    </a:lnTo>
                    <a:lnTo>
                      <a:pt x="0" y="5"/>
                    </a:lnTo>
                    <a:lnTo>
                      <a:pt x="0" y="5"/>
                    </a:lnTo>
                    <a:lnTo>
                      <a:pt x="7" y="13"/>
                    </a:lnTo>
                    <a:lnTo>
                      <a:pt x="11" y="13"/>
                    </a:lnTo>
                    <a:lnTo>
                      <a:pt x="11" y="13"/>
                    </a:lnTo>
                    <a:lnTo>
                      <a:pt x="11" y="13"/>
                    </a:lnTo>
                    <a:lnTo>
                      <a:pt x="11" y="20"/>
                    </a:lnTo>
                    <a:lnTo>
                      <a:pt x="11" y="20"/>
                    </a:lnTo>
                    <a:lnTo>
                      <a:pt x="11" y="20"/>
                    </a:lnTo>
                    <a:lnTo>
                      <a:pt x="7" y="20"/>
                    </a:lnTo>
                    <a:lnTo>
                      <a:pt x="7" y="20"/>
                    </a:lnTo>
                    <a:lnTo>
                      <a:pt x="11" y="20"/>
                    </a:lnTo>
                    <a:lnTo>
                      <a:pt x="11" y="20"/>
                    </a:lnTo>
                    <a:lnTo>
                      <a:pt x="11" y="20"/>
                    </a:lnTo>
                    <a:lnTo>
                      <a:pt x="11" y="20"/>
                    </a:lnTo>
                    <a:lnTo>
                      <a:pt x="17" y="20"/>
                    </a:lnTo>
                    <a:lnTo>
                      <a:pt x="17" y="20"/>
                    </a:lnTo>
                    <a:lnTo>
                      <a:pt x="17" y="20"/>
                    </a:lnTo>
                    <a:lnTo>
                      <a:pt x="17" y="20"/>
                    </a:lnTo>
                    <a:lnTo>
                      <a:pt x="17" y="20"/>
                    </a:lnTo>
                    <a:lnTo>
                      <a:pt x="17" y="20"/>
                    </a:lnTo>
                    <a:lnTo>
                      <a:pt x="11" y="20"/>
                    </a:lnTo>
                    <a:lnTo>
                      <a:pt x="11" y="20"/>
                    </a:lnTo>
                    <a:lnTo>
                      <a:pt x="11" y="13"/>
                    </a:lnTo>
                    <a:lnTo>
                      <a:pt x="11" y="13"/>
                    </a:lnTo>
                    <a:lnTo>
                      <a:pt x="11" y="13"/>
                    </a:lnTo>
                    <a:lnTo>
                      <a:pt x="11" y="13"/>
                    </a:lnTo>
                    <a:lnTo>
                      <a:pt x="11" y="5"/>
                    </a:lnTo>
                    <a:lnTo>
                      <a:pt x="11" y="5"/>
                    </a:lnTo>
                    <a:lnTo>
                      <a:pt x="11" y="5"/>
                    </a:lnTo>
                    <a:lnTo>
                      <a:pt x="11" y="0"/>
                    </a:lnTo>
                    <a:lnTo>
                      <a:pt x="11"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66" name="Freeform 90"/>
              <p:cNvSpPr>
                <a:spLocks/>
              </p:cNvSpPr>
              <p:nvPr/>
            </p:nvSpPr>
            <p:spPr bwMode="auto">
              <a:xfrm>
                <a:off x="4839" y="1975"/>
                <a:ext cx="7" cy="1"/>
              </a:xfrm>
              <a:custGeom>
                <a:avLst/>
                <a:gdLst>
                  <a:gd name="T0" fmla="*/ 0 w 7"/>
                  <a:gd name="T1" fmla="*/ 0 w 7"/>
                  <a:gd name="T2" fmla="*/ 7 w 7"/>
                  <a:gd name="T3" fmla="*/ 7 w 7"/>
                  <a:gd name="T4" fmla="*/ 7 w 7"/>
                  <a:gd name="T5" fmla="*/ 7 w 7"/>
                  <a:gd name="T6" fmla="*/ 7 w 7"/>
                  <a:gd name="T7" fmla="*/ 7 w 7"/>
                  <a:gd name="T8" fmla="*/ 7 w 7"/>
                  <a:gd name="T9" fmla="*/ 0 w 7"/>
                  <a:gd name="T10" fmla="*/ 0 w 7"/>
                  <a:gd name="T11" fmla="*/ 0 w 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7">
                    <a:moveTo>
                      <a:pt x="0" y="0"/>
                    </a:moveTo>
                    <a:lnTo>
                      <a:pt x="0" y="0"/>
                    </a:lnTo>
                    <a:lnTo>
                      <a:pt x="7" y="0"/>
                    </a:lnTo>
                    <a:lnTo>
                      <a:pt x="7" y="0"/>
                    </a:lnTo>
                    <a:lnTo>
                      <a:pt x="7" y="0"/>
                    </a:lnTo>
                    <a:lnTo>
                      <a:pt x="7" y="0"/>
                    </a:lnTo>
                    <a:lnTo>
                      <a:pt x="7" y="0"/>
                    </a:lnTo>
                    <a:lnTo>
                      <a:pt x="7" y="0"/>
                    </a:lnTo>
                    <a:lnTo>
                      <a:pt x="7" y="0"/>
                    </a:lnTo>
                    <a:lnTo>
                      <a:pt x="0" y="0"/>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67" name="Freeform 91"/>
              <p:cNvSpPr>
                <a:spLocks/>
              </p:cNvSpPr>
              <p:nvPr/>
            </p:nvSpPr>
            <p:spPr bwMode="auto">
              <a:xfrm>
                <a:off x="4873" y="1980"/>
                <a:ext cx="44" cy="53"/>
              </a:xfrm>
              <a:custGeom>
                <a:avLst/>
                <a:gdLst>
                  <a:gd name="T0" fmla="*/ 44 w 44"/>
                  <a:gd name="T1" fmla="*/ 0 h 53"/>
                  <a:gd name="T2" fmla="*/ 38 w 44"/>
                  <a:gd name="T3" fmla="*/ 8 h 53"/>
                  <a:gd name="T4" fmla="*/ 38 w 44"/>
                  <a:gd name="T5" fmla="*/ 15 h 53"/>
                  <a:gd name="T6" fmla="*/ 38 w 44"/>
                  <a:gd name="T7" fmla="*/ 20 h 53"/>
                  <a:gd name="T8" fmla="*/ 38 w 44"/>
                  <a:gd name="T9" fmla="*/ 20 h 53"/>
                  <a:gd name="T10" fmla="*/ 38 w 44"/>
                  <a:gd name="T11" fmla="*/ 28 h 53"/>
                  <a:gd name="T12" fmla="*/ 33 w 44"/>
                  <a:gd name="T13" fmla="*/ 35 h 53"/>
                  <a:gd name="T14" fmla="*/ 27 w 44"/>
                  <a:gd name="T15" fmla="*/ 40 h 53"/>
                  <a:gd name="T16" fmla="*/ 27 w 44"/>
                  <a:gd name="T17" fmla="*/ 40 h 53"/>
                  <a:gd name="T18" fmla="*/ 16 w 44"/>
                  <a:gd name="T19" fmla="*/ 48 h 53"/>
                  <a:gd name="T20" fmla="*/ 4 w 44"/>
                  <a:gd name="T21" fmla="*/ 53 h 53"/>
                  <a:gd name="T22" fmla="*/ 0 w 44"/>
                  <a:gd name="T23" fmla="*/ 53 h 53"/>
                  <a:gd name="T24" fmla="*/ 0 w 44"/>
                  <a:gd name="T25" fmla="*/ 53 h 53"/>
                  <a:gd name="T26" fmla="*/ 0 w 44"/>
                  <a:gd name="T27" fmla="*/ 53 h 53"/>
                  <a:gd name="T28" fmla="*/ 4 w 44"/>
                  <a:gd name="T29" fmla="*/ 53 h 53"/>
                  <a:gd name="T30" fmla="*/ 10 w 44"/>
                  <a:gd name="T31" fmla="*/ 53 h 53"/>
                  <a:gd name="T32" fmla="*/ 10 w 44"/>
                  <a:gd name="T33" fmla="*/ 53 h 53"/>
                  <a:gd name="T34" fmla="*/ 10 w 44"/>
                  <a:gd name="T35" fmla="*/ 53 h 53"/>
                  <a:gd name="T36" fmla="*/ 16 w 44"/>
                  <a:gd name="T37" fmla="*/ 53 h 53"/>
                  <a:gd name="T38" fmla="*/ 21 w 44"/>
                  <a:gd name="T39" fmla="*/ 48 h 53"/>
                  <a:gd name="T40" fmla="*/ 21 w 44"/>
                  <a:gd name="T41" fmla="*/ 48 h 53"/>
                  <a:gd name="T42" fmla="*/ 27 w 44"/>
                  <a:gd name="T43" fmla="*/ 48 h 53"/>
                  <a:gd name="T44" fmla="*/ 33 w 44"/>
                  <a:gd name="T45" fmla="*/ 40 h 53"/>
                  <a:gd name="T46" fmla="*/ 38 w 44"/>
                  <a:gd name="T47" fmla="*/ 35 h 53"/>
                  <a:gd name="T48" fmla="*/ 38 w 44"/>
                  <a:gd name="T49" fmla="*/ 35 h 53"/>
                  <a:gd name="T50" fmla="*/ 38 w 44"/>
                  <a:gd name="T51" fmla="*/ 35 h 53"/>
                  <a:gd name="T52" fmla="*/ 44 w 44"/>
                  <a:gd name="T53" fmla="*/ 28 h 53"/>
                  <a:gd name="T54" fmla="*/ 44 w 44"/>
                  <a:gd name="T55" fmla="*/ 20 h 53"/>
                  <a:gd name="T56" fmla="*/ 44 w 44"/>
                  <a:gd name="T57" fmla="*/ 20 h 53"/>
                  <a:gd name="T58" fmla="*/ 44 w 44"/>
                  <a:gd name="T59" fmla="*/ 15 h 53"/>
                  <a:gd name="T60" fmla="*/ 44 w 44"/>
                  <a:gd name="T61" fmla="*/ 8 h 53"/>
                  <a:gd name="T62" fmla="*/ 44 w 44"/>
                  <a:gd name="T63" fmla="*/ 0 h 53"/>
                  <a:gd name="T64" fmla="*/ 44 w 44"/>
                  <a:gd name="T65" fmla="*/ 0 h 53"/>
                  <a:gd name="T66" fmla="*/ 44 w 44"/>
                  <a:gd name="T67" fmla="*/ 0 h 53"/>
                  <a:gd name="T68" fmla="*/ 44 w 44"/>
                  <a:gd name="T69" fmla="*/ 0 h 53"/>
                  <a:gd name="T70" fmla="*/ 44 w 44"/>
                  <a:gd name="T71" fmla="*/ 0 h 53"/>
                  <a:gd name="T72" fmla="*/ 44 w 44"/>
                  <a:gd name="T73" fmla="*/ 0 h 53"/>
                  <a:gd name="T74" fmla="*/ 44 w 44"/>
                  <a:gd name="T75" fmla="*/ 0 h 53"/>
                  <a:gd name="T76" fmla="*/ 44 w 44"/>
                  <a:gd name="T77" fmla="*/ 0 h 53"/>
                  <a:gd name="T78" fmla="*/ 44 w 44"/>
                  <a:gd name="T7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53">
                    <a:moveTo>
                      <a:pt x="44" y="0"/>
                    </a:moveTo>
                    <a:lnTo>
                      <a:pt x="38" y="8"/>
                    </a:lnTo>
                    <a:lnTo>
                      <a:pt x="38" y="15"/>
                    </a:lnTo>
                    <a:lnTo>
                      <a:pt x="38" y="20"/>
                    </a:lnTo>
                    <a:lnTo>
                      <a:pt x="38" y="20"/>
                    </a:lnTo>
                    <a:lnTo>
                      <a:pt x="38" y="28"/>
                    </a:lnTo>
                    <a:lnTo>
                      <a:pt x="33" y="35"/>
                    </a:lnTo>
                    <a:lnTo>
                      <a:pt x="27" y="40"/>
                    </a:lnTo>
                    <a:lnTo>
                      <a:pt x="27" y="40"/>
                    </a:lnTo>
                    <a:lnTo>
                      <a:pt x="16" y="48"/>
                    </a:lnTo>
                    <a:lnTo>
                      <a:pt x="4" y="53"/>
                    </a:lnTo>
                    <a:lnTo>
                      <a:pt x="0" y="53"/>
                    </a:lnTo>
                    <a:lnTo>
                      <a:pt x="0" y="53"/>
                    </a:lnTo>
                    <a:lnTo>
                      <a:pt x="0" y="53"/>
                    </a:lnTo>
                    <a:lnTo>
                      <a:pt x="4" y="53"/>
                    </a:lnTo>
                    <a:lnTo>
                      <a:pt x="10" y="53"/>
                    </a:lnTo>
                    <a:lnTo>
                      <a:pt x="10" y="53"/>
                    </a:lnTo>
                    <a:lnTo>
                      <a:pt x="10" y="53"/>
                    </a:lnTo>
                    <a:lnTo>
                      <a:pt x="16" y="53"/>
                    </a:lnTo>
                    <a:lnTo>
                      <a:pt x="21" y="48"/>
                    </a:lnTo>
                    <a:lnTo>
                      <a:pt x="21" y="48"/>
                    </a:lnTo>
                    <a:lnTo>
                      <a:pt x="27" y="48"/>
                    </a:lnTo>
                    <a:lnTo>
                      <a:pt x="33" y="40"/>
                    </a:lnTo>
                    <a:lnTo>
                      <a:pt x="38" y="35"/>
                    </a:lnTo>
                    <a:lnTo>
                      <a:pt x="38" y="35"/>
                    </a:lnTo>
                    <a:lnTo>
                      <a:pt x="38" y="35"/>
                    </a:lnTo>
                    <a:lnTo>
                      <a:pt x="44" y="28"/>
                    </a:lnTo>
                    <a:lnTo>
                      <a:pt x="44" y="20"/>
                    </a:lnTo>
                    <a:lnTo>
                      <a:pt x="44" y="20"/>
                    </a:lnTo>
                    <a:lnTo>
                      <a:pt x="44" y="15"/>
                    </a:lnTo>
                    <a:lnTo>
                      <a:pt x="44" y="8"/>
                    </a:lnTo>
                    <a:lnTo>
                      <a:pt x="44" y="0"/>
                    </a:lnTo>
                    <a:lnTo>
                      <a:pt x="44" y="0"/>
                    </a:lnTo>
                    <a:lnTo>
                      <a:pt x="44" y="0"/>
                    </a:lnTo>
                    <a:lnTo>
                      <a:pt x="44" y="0"/>
                    </a:lnTo>
                    <a:lnTo>
                      <a:pt x="44" y="0"/>
                    </a:lnTo>
                    <a:lnTo>
                      <a:pt x="44" y="0"/>
                    </a:lnTo>
                    <a:lnTo>
                      <a:pt x="44" y="0"/>
                    </a:lnTo>
                    <a:lnTo>
                      <a:pt x="44" y="0"/>
                    </a:lnTo>
                    <a:lnTo>
                      <a:pt x="44"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68" name="Freeform 92"/>
              <p:cNvSpPr>
                <a:spLocks/>
              </p:cNvSpPr>
              <p:nvPr/>
            </p:nvSpPr>
            <p:spPr bwMode="auto">
              <a:xfrm>
                <a:off x="4921" y="1948"/>
                <a:ext cx="23" cy="27"/>
              </a:xfrm>
              <a:custGeom>
                <a:avLst/>
                <a:gdLst>
                  <a:gd name="T0" fmla="*/ 6 w 23"/>
                  <a:gd name="T1" fmla="*/ 20 h 27"/>
                  <a:gd name="T2" fmla="*/ 6 w 23"/>
                  <a:gd name="T3" fmla="*/ 20 h 27"/>
                  <a:gd name="T4" fmla="*/ 6 w 23"/>
                  <a:gd name="T5" fmla="*/ 12 h 27"/>
                  <a:gd name="T6" fmla="*/ 6 w 23"/>
                  <a:gd name="T7" fmla="*/ 7 h 27"/>
                  <a:gd name="T8" fmla="*/ 6 w 23"/>
                  <a:gd name="T9" fmla="*/ 7 h 27"/>
                  <a:gd name="T10" fmla="*/ 6 w 23"/>
                  <a:gd name="T11" fmla="*/ 7 h 27"/>
                  <a:gd name="T12" fmla="*/ 6 w 23"/>
                  <a:gd name="T13" fmla="*/ 7 h 27"/>
                  <a:gd name="T14" fmla="*/ 6 w 23"/>
                  <a:gd name="T15" fmla="*/ 0 h 27"/>
                  <a:gd name="T16" fmla="*/ 6 w 23"/>
                  <a:gd name="T17" fmla="*/ 0 h 27"/>
                  <a:gd name="T18" fmla="*/ 6 w 23"/>
                  <a:gd name="T19" fmla="*/ 0 h 27"/>
                  <a:gd name="T20" fmla="*/ 12 w 23"/>
                  <a:gd name="T21" fmla="*/ 0 h 27"/>
                  <a:gd name="T22" fmla="*/ 17 w 23"/>
                  <a:gd name="T23" fmla="*/ 0 h 27"/>
                  <a:gd name="T24" fmla="*/ 17 w 23"/>
                  <a:gd name="T25" fmla="*/ 0 h 27"/>
                  <a:gd name="T26" fmla="*/ 17 w 23"/>
                  <a:gd name="T27" fmla="*/ 7 h 27"/>
                  <a:gd name="T28" fmla="*/ 23 w 23"/>
                  <a:gd name="T29" fmla="*/ 7 h 27"/>
                  <a:gd name="T30" fmla="*/ 23 w 23"/>
                  <a:gd name="T31" fmla="*/ 7 h 27"/>
                  <a:gd name="T32" fmla="*/ 23 w 23"/>
                  <a:gd name="T33" fmla="*/ 7 h 27"/>
                  <a:gd name="T34" fmla="*/ 23 w 23"/>
                  <a:gd name="T35" fmla="*/ 7 h 27"/>
                  <a:gd name="T36" fmla="*/ 17 w 23"/>
                  <a:gd name="T37" fmla="*/ 0 h 27"/>
                  <a:gd name="T38" fmla="*/ 17 w 23"/>
                  <a:gd name="T39" fmla="*/ 0 h 27"/>
                  <a:gd name="T40" fmla="*/ 17 w 23"/>
                  <a:gd name="T41" fmla="*/ 0 h 27"/>
                  <a:gd name="T42" fmla="*/ 12 w 23"/>
                  <a:gd name="T43" fmla="*/ 7 h 27"/>
                  <a:gd name="T44" fmla="*/ 12 w 23"/>
                  <a:gd name="T45" fmla="*/ 7 h 27"/>
                  <a:gd name="T46" fmla="*/ 12 w 23"/>
                  <a:gd name="T47" fmla="*/ 7 h 27"/>
                  <a:gd name="T48" fmla="*/ 12 w 23"/>
                  <a:gd name="T49" fmla="*/ 7 h 27"/>
                  <a:gd name="T50" fmla="*/ 12 w 23"/>
                  <a:gd name="T51" fmla="*/ 7 h 27"/>
                  <a:gd name="T52" fmla="*/ 17 w 23"/>
                  <a:gd name="T53" fmla="*/ 7 h 27"/>
                  <a:gd name="T54" fmla="*/ 17 w 23"/>
                  <a:gd name="T55" fmla="*/ 7 h 27"/>
                  <a:gd name="T56" fmla="*/ 17 w 23"/>
                  <a:gd name="T57" fmla="*/ 7 h 27"/>
                  <a:gd name="T58" fmla="*/ 12 w 23"/>
                  <a:gd name="T59" fmla="*/ 7 h 27"/>
                  <a:gd name="T60" fmla="*/ 12 w 23"/>
                  <a:gd name="T61" fmla="*/ 12 h 27"/>
                  <a:gd name="T62" fmla="*/ 12 w 23"/>
                  <a:gd name="T63" fmla="*/ 12 h 27"/>
                  <a:gd name="T64" fmla="*/ 12 w 23"/>
                  <a:gd name="T65" fmla="*/ 12 h 27"/>
                  <a:gd name="T66" fmla="*/ 6 w 23"/>
                  <a:gd name="T67" fmla="*/ 12 h 27"/>
                  <a:gd name="T68" fmla="*/ 6 w 23"/>
                  <a:gd name="T69" fmla="*/ 20 h 27"/>
                  <a:gd name="T70" fmla="*/ 6 w 23"/>
                  <a:gd name="T71" fmla="*/ 20 h 27"/>
                  <a:gd name="T72" fmla="*/ 6 w 23"/>
                  <a:gd name="T73" fmla="*/ 20 h 27"/>
                  <a:gd name="T74" fmla="*/ 6 w 23"/>
                  <a:gd name="T75" fmla="*/ 20 h 27"/>
                  <a:gd name="T76" fmla="*/ 6 w 23"/>
                  <a:gd name="T77" fmla="*/ 27 h 27"/>
                  <a:gd name="T78" fmla="*/ 6 w 23"/>
                  <a:gd name="T79" fmla="*/ 27 h 27"/>
                  <a:gd name="T80" fmla="*/ 6 w 23"/>
                  <a:gd name="T81" fmla="*/ 27 h 27"/>
                  <a:gd name="T82" fmla="*/ 6 w 23"/>
                  <a:gd name="T83" fmla="*/ 27 h 27"/>
                  <a:gd name="T84" fmla="*/ 6 w 23"/>
                  <a:gd name="T85" fmla="*/ 27 h 27"/>
                  <a:gd name="T86" fmla="*/ 6 w 23"/>
                  <a:gd name="T87" fmla="*/ 27 h 27"/>
                  <a:gd name="T88" fmla="*/ 6 w 23"/>
                  <a:gd name="T89" fmla="*/ 27 h 27"/>
                  <a:gd name="T90" fmla="*/ 6 w 23"/>
                  <a:gd name="T91" fmla="*/ 27 h 27"/>
                  <a:gd name="T92" fmla="*/ 0 w 23"/>
                  <a:gd name="T93" fmla="*/ 27 h 27"/>
                  <a:gd name="T94" fmla="*/ 6 w 23"/>
                  <a:gd name="T9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7">
                    <a:moveTo>
                      <a:pt x="6" y="20"/>
                    </a:moveTo>
                    <a:lnTo>
                      <a:pt x="6" y="20"/>
                    </a:lnTo>
                    <a:lnTo>
                      <a:pt x="6" y="12"/>
                    </a:lnTo>
                    <a:lnTo>
                      <a:pt x="6" y="7"/>
                    </a:lnTo>
                    <a:lnTo>
                      <a:pt x="6" y="7"/>
                    </a:lnTo>
                    <a:lnTo>
                      <a:pt x="6" y="7"/>
                    </a:lnTo>
                    <a:lnTo>
                      <a:pt x="6" y="7"/>
                    </a:lnTo>
                    <a:lnTo>
                      <a:pt x="6" y="0"/>
                    </a:lnTo>
                    <a:lnTo>
                      <a:pt x="6" y="0"/>
                    </a:lnTo>
                    <a:lnTo>
                      <a:pt x="6" y="0"/>
                    </a:lnTo>
                    <a:lnTo>
                      <a:pt x="12" y="0"/>
                    </a:lnTo>
                    <a:lnTo>
                      <a:pt x="17" y="0"/>
                    </a:lnTo>
                    <a:lnTo>
                      <a:pt x="17" y="0"/>
                    </a:lnTo>
                    <a:lnTo>
                      <a:pt x="17" y="7"/>
                    </a:lnTo>
                    <a:lnTo>
                      <a:pt x="23" y="7"/>
                    </a:lnTo>
                    <a:lnTo>
                      <a:pt x="23" y="7"/>
                    </a:lnTo>
                    <a:lnTo>
                      <a:pt x="23" y="7"/>
                    </a:lnTo>
                    <a:lnTo>
                      <a:pt x="23" y="7"/>
                    </a:lnTo>
                    <a:lnTo>
                      <a:pt x="17" y="0"/>
                    </a:lnTo>
                    <a:lnTo>
                      <a:pt x="17" y="0"/>
                    </a:lnTo>
                    <a:lnTo>
                      <a:pt x="17" y="0"/>
                    </a:lnTo>
                    <a:lnTo>
                      <a:pt x="12" y="7"/>
                    </a:lnTo>
                    <a:lnTo>
                      <a:pt x="12" y="7"/>
                    </a:lnTo>
                    <a:lnTo>
                      <a:pt x="12" y="7"/>
                    </a:lnTo>
                    <a:lnTo>
                      <a:pt x="12" y="7"/>
                    </a:lnTo>
                    <a:lnTo>
                      <a:pt x="12" y="7"/>
                    </a:lnTo>
                    <a:lnTo>
                      <a:pt x="17" y="7"/>
                    </a:lnTo>
                    <a:lnTo>
                      <a:pt x="17" y="7"/>
                    </a:lnTo>
                    <a:lnTo>
                      <a:pt x="17" y="7"/>
                    </a:lnTo>
                    <a:lnTo>
                      <a:pt x="12" y="7"/>
                    </a:lnTo>
                    <a:lnTo>
                      <a:pt x="12" y="12"/>
                    </a:lnTo>
                    <a:lnTo>
                      <a:pt x="12" y="12"/>
                    </a:lnTo>
                    <a:lnTo>
                      <a:pt x="12" y="12"/>
                    </a:lnTo>
                    <a:lnTo>
                      <a:pt x="6" y="12"/>
                    </a:lnTo>
                    <a:lnTo>
                      <a:pt x="6" y="20"/>
                    </a:lnTo>
                    <a:lnTo>
                      <a:pt x="6" y="20"/>
                    </a:lnTo>
                    <a:lnTo>
                      <a:pt x="6" y="20"/>
                    </a:lnTo>
                    <a:lnTo>
                      <a:pt x="6" y="20"/>
                    </a:lnTo>
                    <a:lnTo>
                      <a:pt x="6" y="27"/>
                    </a:lnTo>
                    <a:lnTo>
                      <a:pt x="6" y="27"/>
                    </a:lnTo>
                    <a:lnTo>
                      <a:pt x="6" y="27"/>
                    </a:lnTo>
                    <a:lnTo>
                      <a:pt x="6" y="27"/>
                    </a:lnTo>
                    <a:lnTo>
                      <a:pt x="6" y="27"/>
                    </a:lnTo>
                    <a:lnTo>
                      <a:pt x="6" y="27"/>
                    </a:lnTo>
                    <a:lnTo>
                      <a:pt x="6" y="27"/>
                    </a:lnTo>
                    <a:lnTo>
                      <a:pt x="6" y="27"/>
                    </a:lnTo>
                    <a:lnTo>
                      <a:pt x="0" y="27"/>
                    </a:lnTo>
                    <a:lnTo>
                      <a:pt x="6" y="2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69" name="Freeform 93"/>
              <p:cNvSpPr>
                <a:spLocks/>
              </p:cNvSpPr>
              <p:nvPr/>
            </p:nvSpPr>
            <p:spPr bwMode="auto">
              <a:xfrm>
                <a:off x="4921" y="1935"/>
                <a:ext cx="29" cy="60"/>
              </a:xfrm>
              <a:custGeom>
                <a:avLst/>
                <a:gdLst>
                  <a:gd name="T0" fmla="*/ 6 w 29"/>
                  <a:gd name="T1" fmla="*/ 7 h 60"/>
                  <a:gd name="T2" fmla="*/ 12 w 29"/>
                  <a:gd name="T3" fmla="*/ 7 h 60"/>
                  <a:gd name="T4" fmla="*/ 17 w 29"/>
                  <a:gd name="T5" fmla="*/ 7 h 60"/>
                  <a:gd name="T6" fmla="*/ 29 w 29"/>
                  <a:gd name="T7" fmla="*/ 13 h 60"/>
                  <a:gd name="T8" fmla="*/ 29 w 29"/>
                  <a:gd name="T9" fmla="*/ 13 h 60"/>
                  <a:gd name="T10" fmla="*/ 29 w 29"/>
                  <a:gd name="T11" fmla="*/ 20 h 60"/>
                  <a:gd name="T12" fmla="*/ 23 w 29"/>
                  <a:gd name="T13" fmla="*/ 25 h 60"/>
                  <a:gd name="T14" fmla="*/ 23 w 29"/>
                  <a:gd name="T15" fmla="*/ 33 h 60"/>
                  <a:gd name="T16" fmla="*/ 23 w 29"/>
                  <a:gd name="T17" fmla="*/ 33 h 60"/>
                  <a:gd name="T18" fmla="*/ 17 w 29"/>
                  <a:gd name="T19" fmla="*/ 40 h 60"/>
                  <a:gd name="T20" fmla="*/ 12 w 29"/>
                  <a:gd name="T21" fmla="*/ 45 h 60"/>
                  <a:gd name="T22" fmla="*/ 12 w 29"/>
                  <a:gd name="T23" fmla="*/ 45 h 60"/>
                  <a:gd name="T24" fmla="*/ 12 w 29"/>
                  <a:gd name="T25" fmla="*/ 45 h 60"/>
                  <a:gd name="T26" fmla="*/ 6 w 29"/>
                  <a:gd name="T27" fmla="*/ 53 h 60"/>
                  <a:gd name="T28" fmla="*/ 0 w 29"/>
                  <a:gd name="T29" fmla="*/ 53 h 60"/>
                  <a:gd name="T30" fmla="*/ 0 w 29"/>
                  <a:gd name="T31" fmla="*/ 45 h 60"/>
                  <a:gd name="T32" fmla="*/ 0 w 29"/>
                  <a:gd name="T33" fmla="*/ 45 h 60"/>
                  <a:gd name="T34" fmla="*/ 0 w 29"/>
                  <a:gd name="T35" fmla="*/ 45 h 60"/>
                  <a:gd name="T36" fmla="*/ 0 w 29"/>
                  <a:gd name="T37" fmla="*/ 45 h 60"/>
                  <a:gd name="T38" fmla="*/ 0 w 29"/>
                  <a:gd name="T39" fmla="*/ 45 h 60"/>
                  <a:gd name="T40" fmla="*/ 0 w 29"/>
                  <a:gd name="T41" fmla="*/ 45 h 60"/>
                  <a:gd name="T42" fmla="*/ 0 w 29"/>
                  <a:gd name="T43" fmla="*/ 53 h 60"/>
                  <a:gd name="T44" fmla="*/ 6 w 29"/>
                  <a:gd name="T45" fmla="*/ 60 h 60"/>
                  <a:gd name="T46" fmla="*/ 12 w 29"/>
                  <a:gd name="T47" fmla="*/ 53 h 60"/>
                  <a:gd name="T48" fmla="*/ 12 w 29"/>
                  <a:gd name="T49" fmla="*/ 53 h 60"/>
                  <a:gd name="T50" fmla="*/ 17 w 29"/>
                  <a:gd name="T51" fmla="*/ 45 h 60"/>
                  <a:gd name="T52" fmla="*/ 17 w 29"/>
                  <a:gd name="T53" fmla="*/ 40 h 60"/>
                  <a:gd name="T54" fmla="*/ 23 w 29"/>
                  <a:gd name="T55" fmla="*/ 33 h 60"/>
                  <a:gd name="T56" fmla="*/ 23 w 29"/>
                  <a:gd name="T57" fmla="*/ 33 h 60"/>
                  <a:gd name="T58" fmla="*/ 23 w 29"/>
                  <a:gd name="T59" fmla="*/ 33 h 60"/>
                  <a:gd name="T60" fmla="*/ 29 w 29"/>
                  <a:gd name="T61" fmla="*/ 25 h 60"/>
                  <a:gd name="T62" fmla="*/ 29 w 29"/>
                  <a:gd name="T63" fmla="*/ 20 h 60"/>
                  <a:gd name="T64" fmla="*/ 29 w 29"/>
                  <a:gd name="T65" fmla="*/ 20 h 60"/>
                  <a:gd name="T66" fmla="*/ 29 w 29"/>
                  <a:gd name="T67" fmla="*/ 13 h 60"/>
                  <a:gd name="T68" fmla="*/ 23 w 29"/>
                  <a:gd name="T69" fmla="*/ 7 h 60"/>
                  <a:gd name="T70" fmla="*/ 17 w 29"/>
                  <a:gd name="T71" fmla="*/ 0 h 60"/>
                  <a:gd name="T72" fmla="*/ 17 w 29"/>
                  <a:gd name="T73" fmla="*/ 0 h 60"/>
                  <a:gd name="T74" fmla="*/ 12 w 29"/>
                  <a:gd name="T75" fmla="*/ 7 h 60"/>
                  <a:gd name="T76" fmla="*/ 6 w 29"/>
                  <a:gd name="T77" fmla="*/ 7 h 60"/>
                  <a:gd name="T78" fmla="*/ 6 w 29"/>
                  <a:gd name="T79"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7"/>
                    </a:moveTo>
                    <a:lnTo>
                      <a:pt x="12" y="7"/>
                    </a:lnTo>
                    <a:lnTo>
                      <a:pt x="17" y="7"/>
                    </a:lnTo>
                    <a:lnTo>
                      <a:pt x="29" y="13"/>
                    </a:lnTo>
                    <a:lnTo>
                      <a:pt x="29" y="13"/>
                    </a:lnTo>
                    <a:lnTo>
                      <a:pt x="29" y="20"/>
                    </a:lnTo>
                    <a:lnTo>
                      <a:pt x="23" y="25"/>
                    </a:lnTo>
                    <a:lnTo>
                      <a:pt x="23" y="33"/>
                    </a:lnTo>
                    <a:lnTo>
                      <a:pt x="23" y="33"/>
                    </a:lnTo>
                    <a:lnTo>
                      <a:pt x="17" y="40"/>
                    </a:lnTo>
                    <a:lnTo>
                      <a:pt x="12" y="45"/>
                    </a:lnTo>
                    <a:lnTo>
                      <a:pt x="12" y="45"/>
                    </a:lnTo>
                    <a:lnTo>
                      <a:pt x="12" y="45"/>
                    </a:lnTo>
                    <a:lnTo>
                      <a:pt x="6" y="53"/>
                    </a:lnTo>
                    <a:lnTo>
                      <a:pt x="0" y="53"/>
                    </a:lnTo>
                    <a:lnTo>
                      <a:pt x="0" y="45"/>
                    </a:lnTo>
                    <a:lnTo>
                      <a:pt x="0" y="45"/>
                    </a:lnTo>
                    <a:lnTo>
                      <a:pt x="0" y="45"/>
                    </a:lnTo>
                    <a:lnTo>
                      <a:pt x="0" y="45"/>
                    </a:lnTo>
                    <a:lnTo>
                      <a:pt x="0" y="45"/>
                    </a:lnTo>
                    <a:lnTo>
                      <a:pt x="0" y="45"/>
                    </a:lnTo>
                    <a:lnTo>
                      <a:pt x="0" y="53"/>
                    </a:lnTo>
                    <a:lnTo>
                      <a:pt x="6" y="60"/>
                    </a:lnTo>
                    <a:lnTo>
                      <a:pt x="12" y="53"/>
                    </a:lnTo>
                    <a:lnTo>
                      <a:pt x="12" y="53"/>
                    </a:lnTo>
                    <a:lnTo>
                      <a:pt x="17" y="45"/>
                    </a:lnTo>
                    <a:lnTo>
                      <a:pt x="17" y="40"/>
                    </a:lnTo>
                    <a:lnTo>
                      <a:pt x="23" y="33"/>
                    </a:lnTo>
                    <a:lnTo>
                      <a:pt x="23" y="33"/>
                    </a:lnTo>
                    <a:lnTo>
                      <a:pt x="23" y="33"/>
                    </a:lnTo>
                    <a:lnTo>
                      <a:pt x="29" y="25"/>
                    </a:lnTo>
                    <a:lnTo>
                      <a:pt x="29" y="20"/>
                    </a:lnTo>
                    <a:lnTo>
                      <a:pt x="29" y="20"/>
                    </a:lnTo>
                    <a:lnTo>
                      <a:pt x="29" y="13"/>
                    </a:lnTo>
                    <a:lnTo>
                      <a:pt x="23" y="7"/>
                    </a:lnTo>
                    <a:lnTo>
                      <a:pt x="17" y="0"/>
                    </a:lnTo>
                    <a:lnTo>
                      <a:pt x="17" y="0"/>
                    </a:lnTo>
                    <a:lnTo>
                      <a:pt x="12" y="7"/>
                    </a:lnTo>
                    <a:lnTo>
                      <a:pt x="6" y="7"/>
                    </a:lnTo>
                    <a:lnTo>
                      <a:pt x="6" y="7"/>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70" name="Freeform 94"/>
              <p:cNvSpPr>
                <a:spLocks/>
              </p:cNvSpPr>
              <p:nvPr/>
            </p:nvSpPr>
            <p:spPr bwMode="auto">
              <a:xfrm>
                <a:off x="3414" y="1214"/>
                <a:ext cx="1" cy="15"/>
              </a:xfrm>
              <a:custGeom>
                <a:avLst/>
                <a:gdLst>
                  <a:gd name="T0" fmla="*/ 0 h 15"/>
                  <a:gd name="T1" fmla="*/ 7 h 15"/>
                  <a:gd name="T2" fmla="*/ 15 h 15"/>
                  <a:gd name="T3" fmla="*/ 15 h 15"/>
                  <a:gd name="T4" fmla="*/ 15 h 15"/>
                  <a:gd name="T5" fmla="*/ 15 h 15"/>
                  <a:gd name="T6" fmla="*/ 15 h 15"/>
                  <a:gd name="T7" fmla="*/ 7 h 15"/>
                  <a:gd name="T8" fmla="*/ 7 h 15"/>
                  <a:gd name="T9" fmla="*/ 7 h 15"/>
                  <a:gd name="T10" fmla="*/ 0 h 15"/>
                  <a:gd name="T11" fmla="*/ 0 h 15"/>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5">
                    <a:moveTo>
                      <a:pt x="0" y="0"/>
                    </a:moveTo>
                    <a:lnTo>
                      <a:pt x="0" y="7"/>
                    </a:lnTo>
                    <a:lnTo>
                      <a:pt x="0" y="15"/>
                    </a:lnTo>
                    <a:lnTo>
                      <a:pt x="0" y="15"/>
                    </a:lnTo>
                    <a:lnTo>
                      <a:pt x="0" y="15"/>
                    </a:lnTo>
                    <a:lnTo>
                      <a:pt x="0" y="15"/>
                    </a:lnTo>
                    <a:lnTo>
                      <a:pt x="0" y="15"/>
                    </a:lnTo>
                    <a:lnTo>
                      <a:pt x="0" y="7"/>
                    </a:lnTo>
                    <a:lnTo>
                      <a:pt x="0" y="7"/>
                    </a:lnTo>
                    <a:lnTo>
                      <a:pt x="0" y="7"/>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71" name="Freeform 95"/>
              <p:cNvSpPr>
                <a:spLocks/>
              </p:cNvSpPr>
              <p:nvPr/>
            </p:nvSpPr>
            <p:spPr bwMode="auto">
              <a:xfrm>
                <a:off x="3475" y="1209"/>
                <a:ext cx="6" cy="20"/>
              </a:xfrm>
              <a:custGeom>
                <a:avLst/>
                <a:gdLst>
                  <a:gd name="T0" fmla="*/ 0 w 6"/>
                  <a:gd name="T1" fmla="*/ 0 h 20"/>
                  <a:gd name="T2" fmla="*/ 0 w 6"/>
                  <a:gd name="T3" fmla="*/ 5 h 20"/>
                  <a:gd name="T4" fmla="*/ 0 w 6"/>
                  <a:gd name="T5" fmla="*/ 12 h 20"/>
                  <a:gd name="T6" fmla="*/ 0 w 6"/>
                  <a:gd name="T7" fmla="*/ 20 h 20"/>
                  <a:gd name="T8" fmla="*/ 0 w 6"/>
                  <a:gd name="T9" fmla="*/ 20 h 20"/>
                  <a:gd name="T10" fmla="*/ 0 w 6"/>
                  <a:gd name="T11" fmla="*/ 20 h 20"/>
                  <a:gd name="T12" fmla="*/ 0 w 6"/>
                  <a:gd name="T13" fmla="*/ 12 h 20"/>
                  <a:gd name="T14" fmla="*/ 6 w 6"/>
                  <a:gd name="T15" fmla="*/ 5 h 20"/>
                  <a:gd name="T16" fmla="*/ 6 w 6"/>
                  <a:gd name="T17" fmla="*/ 5 h 20"/>
                  <a:gd name="T18" fmla="*/ 0 w 6"/>
                  <a:gd name="T19" fmla="*/ 5 h 20"/>
                  <a:gd name="T20" fmla="*/ 0 w 6"/>
                  <a:gd name="T21" fmla="*/ 0 h 20"/>
                  <a:gd name="T22" fmla="*/ 0 w 6"/>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0">
                    <a:moveTo>
                      <a:pt x="0" y="0"/>
                    </a:moveTo>
                    <a:lnTo>
                      <a:pt x="0" y="5"/>
                    </a:lnTo>
                    <a:lnTo>
                      <a:pt x="0" y="12"/>
                    </a:lnTo>
                    <a:lnTo>
                      <a:pt x="0" y="20"/>
                    </a:lnTo>
                    <a:lnTo>
                      <a:pt x="0" y="20"/>
                    </a:lnTo>
                    <a:lnTo>
                      <a:pt x="0" y="20"/>
                    </a:lnTo>
                    <a:lnTo>
                      <a:pt x="0" y="12"/>
                    </a:lnTo>
                    <a:lnTo>
                      <a:pt x="6" y="5"/>
                    </a:lnTo>
                    <a:lnTo>
                      <a:pt x="6" y="5"/>
                    </a:lnTo>
                    <a:lnTo>
                      <a:pt x="0" y="5"/>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72" name="Freeform 96"/>
              <p:cNvSpPr>
                <a:spLocks/>
              </p:cNvSpPr>
              <p:nvPr/>
            </p:nvSpPr>
            <p:spPr bwMode="auto">
              <a:xfrm>
                <a:off x="3425" y="1121"/>
                <a:ext cx="44" cy="8"/>
              </a:xfrm>
              <a:custGeom>
                <a:avLst/>
                <a:gdLst>
                  <a:gd name="T0" fmla="*/ 44 w 44"/>
                  <a:gd name="T1" fmla="*/ 0 h 8"/>
                  <a:gd name="T2" fmla="*/ 39 w 44"/>
                  <a:gd name="T3" fmla="*/ 0 h 8"/>
                  <a:gd name="T4" fmla="*/ 33 w 44"/>
                  <a:gd name="T5" fmla="*/ 8 h 8"/>
                  <a:gd name="T6" fmla="*/ 33 w 44"/>
                  <a:gd name="T7" fmla="*/ 8 h 8"/>
                  <a:gd name="T8" fmla="*/ 33 w 44"/>
                  <a:gd name="T9" fmla="*/ 8 h 8"/>
                  <a:gd name="T10" fmla="*/ 27 w 44"/>
                  <a:gd name="T11" fmla="*/ 8 h 8"/>
                  <a:gd name="T12" fmla="*/ 22 w 44"/>
                  <a:gd name="T13" fmla="*/ 8 h 8"/>
                  <a:gd name="T14" fmla="*/ 16 w 44"/>
                  <a:gd name="T15" fmla="*/ 8 h 8"/>
                  <a:gd name="T16" fmla="*/ 16 w 44"/>
                  <a:gd name="T17" fmla="*/ 8 h 8"/>
                  <a:gd name="T18" fmla="*/ 10 w 44"/>
                  <a:gd name="T19" fmla="*/ 8 h 8"/>
                  <a:gd name="T20" fmla="*/ 6 w 44"/>
                  <a:gd name="T21" fmla="*/ 8 h 8"/>
                  <a:gd name="T22" fmla="*/ 0 w 44"/>
                  <a:gd name="T23" fmla="*/ 8 h 8"/>
                  <a:gd name="T24" fmla="*/ 0 w 44"/>
                  <a:gd name="T25" fmla="*/ 8 h 8"/>
                  <a:gd name="T26" fmla="*/ 0 w 44"/>
                  <a:gd name="T27" fmla="*/ 8 h 8"/>
                  <a:gd name="T28" fmla="*/ 6 w 44"/>
                  <a:gd name="T29" fmla="*/ 8 h 8"/>
                  <a:gd name="T30" fmla="*/ 16 w 44"/>
                  <a:gd name="T31" fmla="*/ 8 h 8"/>
                  <a:gd name="T32" fmla="*/ 16 w 44"/>
                  <a:gd name="T33" fmla="*/ 8 h 8"/>
                  <a:gd name="T34" fmla="*/ 16 w 44"/>
                  <a:gd name="T35" fmla="*/ 8 h 8"/>
                  <a:gd name="T36" fmla="*/ 22 w 44"/>
                  <a:gd name="T37" fmla="*/ 8 h 8"/>
                  <a:gd name="T38" fmla="*/ 27 w 44"/>
                  <a:gd name="T39" fmla="*/ 8 h 8"/>
                  <a:gd name="T40" fmla="*/ 27 w 44"/>
                  <a:gd name="T41" fmla="*/ 8 h 8"/>
                  <a:gd name="T42" fmla="*/ 33 w 44"/>
                  <a:gd name="T43" fmla="*/ 8 h 8"/>
                  <a:gd name="T44" fmla="*/ 39 w 44"/>
                  <a:gd name="T45" fmla="*/ 0 h 8"/>
                  <a:gd name="T46" fmla="*/ 44 w 44"/>
                  <a:gd name="T4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8">
                    <a:moveTo>
                      <a:pt x="44" y="0"/>
                    </a:moveTo>
                    <a:lnTo>
                      <a:pt x="39" y="0"/>
                    </a:lnTo>
                    <a:lnTo>
                      <a:pt x="33" y="8"/>
                    </a:lnTo>
                    <a:lnTo>
                      <a:pt x="33" y="8"/>
                    </a:lnTo>
                    <a:lnTo>
                      <a:pt x="33" y="8"/>
                    </a:lnTo>
                    <a:lnTo>
                      <a:pt x="27" y="8"/>
                    </a:lnTo>
                    <a:lnTo>
                      <a:pt x="22" y="8"/>
                    </a:lnTo>
                    <a:lnTo>
                      <a:pt x="16" y="8"/>
                    </a:lnTo>
                    <a:lnTo>
                      <a:pt x="16" y="8"/>
                    </a:lnTo>
                    <a:lnTo>
                      <a:pt x="10" y="8"/>
                    </a:lnTo>
                    <a:lnTo>
                      <a:pt x="6" y="8"/>
                    </a:lnTo>
                    <a:lnTo>
                      <a:pt x="0" y="8"/>
                    </a:lnTo>
                    <a:lnTo>
                      <a:pt x="0" y="8"/>
                    </a:lnTo>
                    <a:lnTo>
                      <a:pt x="0" y="8"/>
                    </a:lnTo>
                    <a:lnTo>
                      <a:pt x="6" y="8"/>
                    </a:lnTo>
                    <a:lnTo>
                      <a:pt x="16" y="8"/>
                    </a:lnTo>
                    <a:lnTo>
                      <a:pt x="16" y="8"/>
                    </a:lnTo>
                    <a:lnTo>
                      <a:pt x="16" y="8"/>
                    </a:lnTo>
                    <a:lnTo>
                      <a:pt x="22" y="8"/>
                    </a:lnTo>
                    <a:lnTo>
                      <a:pt x="27" y="8"/>
                    </a:lnTo>
                    <a:lnTo>
                      <a:pt x="27" y="8"/>
                    </a:lnTo>
                    <a:lnTo>
                      <a:pt x="33" y="8"/>
                    </a:lnTo>
                    <a:lnTo>
                      <a:pt x="39" y="0"/>
                    </a:lnTo>
                    <a:lnTo>
                      <a:pt x="44"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73" name="Freeform 97"/>
              <p:cNvSpPr>
                <a:spLocks/>
              </p:cNvSpPr>
              <p:nvPr/>
            </p:nvSpPr>
            <p:spPr bwMode="auto">
              <a:xfrm>
                <a:off x="3425" y="1116"/>
                <a:ext cx="39" cy="5"/>
              </a:xfrm>
              <a:custGeom>
                <a:avLst/>
                <a:gdLst>
                  <a:gd name="T0" fmla="*/ 39 w 39"/>
                  <a:gd name="T1" fmla="*/ 0 h 5"/>
                  <a:gd name="T2" fmla="*/ 33 w 39"/>
                  <a:gd name="T3" fmla="*/ 0 h 5"/>
                  <a:gd name="T4" fmla="*/ 27 w 39"/>
                  <a:gd name="T5" fmla="*/ 5 h 5"/>
                  <a:gd name="T6" fmla="*/ 22 w 39"/>
                  <a:gd name="T7" fmla="*/ 5 h 5"/>
                  <a:gd name="T8" fmla="*/ 22 w 39"/>
                  <a:gd name="T9" fmla="*/ 5 h 5"/>
                  <a:gd name="T10" fmla="*/ 16 w 39"/>
                  <a:gd name="T11" fmla="*/ 5 h 5"/>
                  <a:gd name="T12" fmla="*/ 10 w 39"/>
                  <a:gd name="T13" fmla="*/ 5 h 5"/>
                  <a:gd name="T14" fmla="*/ 10 w 39"/>
                  <a:gd name="T15" fmla="*/ 0 h 5"/>
                  <a:gd name="T16" fmla="*/ 10 w 39"/>
                  <a:gd name="T17" fmla="*/ 0 h 5"/>
                  <a:gd name="T18" fmla="*/ 6 w 39"/>
                  <a:gd name="T19" fmla="*/ 0 h 5"/>
                  <a:gd name="T20" fmla="*/ 6 w 39"/>
                  <a:gd name="T21" fmla="*/ 0 h 5"/>
                  <a:gd name="T22" fmla="*/ 0 w 39"/>
                  <a:gd name="T23" fmla="*/ 0 h 5"/>
                  <a:gd name="T24" fmla="*/ 0 w 39"/>
                  <a:gd name="T25" fmla="*/ 0 h 5"/>
                  <a:gd name="T26" fmla="*/ 0 w 39"/>
                  <a:gd name="T27" fmla="*/ 0 h 5"/>
                  <a:gd name="T28" fmla="*/ 6 w 39"/>
                  <a:gd name="T29" fmla="*/ 0 h 5"/>
                  <a:gd name="T30" fmla="*/ 10 w 39"/>
                  <a:gd name="T31" fmla="*/ 0 h 5"/>
                  <a:gd name="T32" fmla="*/ 10 w 39"/>
                  <a:gd name="T33" fmla="*/ 0 h 5"/>
                  <a:gd name="T34" fmla="*/ 10 w 39"/>
                  <a:gd name="T35" fmla="*/ 0 h 5"/>
                  <a:gd name="T36" fmla="*/ 16 w 39"/>
                  <a:gd name="T37" fmla="*/ 0 h 5"/>
                  <a:gd name="T38" fmla="*/ 27 w 39"/>
                  <a:gd name="T39" fmla="*/ 0 h 5"/>
                  <a:gd name="T40" fmla="*/ 27 w 39"/>
                  <a:gd name="T41" fmla="*/ 0 h 5"/>
                  <a:gd name="T42" fmla="*/ 33 w 39"/>
                  <a:gd name="T43" fmla="*/ 0 h 5"/>
                  <a:gd name="T44" fmla="*/ 33 w 39"/>
                  <a:gd name="T45" fmla="*/ 0 h 5"/>
                  <a:gd name="T46" fmla="*/ 39 w 39"/>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5">
                    <a:moveTo>
                      <a:pt x="39" y="0"/>
                    </a:moveTo>
                    <a:lnTo>
                      <a:pt x="33" y="0"/>
                    </a:lnTo>
                    <a:lnTo>
                      <a:pt x="27" y="5"/>
                    </a:lnTo>
                    <a:lnTo>
                      <a:pt x="22" y="5"/>
                    </a:lnTo>
                    <a:lnTo>
                      <a:pt x="22" y="5"/>
                    </a:lnTo>
                    <a:lnTo>
                      <a:pt x="16" y="5"/>
                    </a:lnTo>
                    <a:lnTo>
                      <a:pt x="10" y="5"/>
                    </a:lnTo>
                    <a:lnTo>
                      <a:pt x="10" y="0"/>
                    </a:lnTo>
                    <a:lnTo>
                      <a:pt x="10" y="0"/>
                    </a:lnTo>
                    <a:lnTo>
                      <a:pt x="6" y="0"/>
                    </a:lnTo>
                    <a:lnTo>
                      <a:pt x="6" y="0"/>
                    </a:lnTo>
                    <a:lnTo>
                      <a:pt x="0" y="0"/>
                    </a:lnTo>
                    <a:lnTo>
                      <a:pt x="0" y="0"/>
                    </a:lnTo>
                    <a:lnTo>
                      <a:pt x="0" y="0"/>
                    </a:lnTo>
                    <a:lnTo>
                      <a:pt x="6" y="0"/>
                    </a:lnTo>
                    <a:lnTo>
                      <a:pt x="10" y="0"/>
                    </a:lnTo>
                    <a:lnTo>
                      <a:pt x="10" y="0"/>
                    </a:lnTo>
                    <a:lnTo>
                      <a:pt x="10" y="0"/>
                    </a:lnTo>
                    <a:lnTo>
                      <a:pt x="16" y="0"/>
                    </a:lnTo>
                    <a:lnTo>
                      <a:pt x="27" y="0"/>
                    </a:lnTo>
                    <a:lnTo>
                      <a:pt x="27" y="0"/>
                    </a:lnTo>
                    <a:lnTo>
                      <a:pt x="33" y="0"/>
                    </a:lnTo>
                    <a:lnTo>
                      <a:pt x="33" y="0"/>
                    </a:lnTo>
                    <a:lnTo>
                      <a:pt x="39"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74" name="Freeform 98"/>
              <p:cNvSpPr>
                <a:spLocks/>
              </p:cNvSpPr>
              <p:nvPr/>
            </p:nvSpPr>
            <p:spPr bwMode="auto">
              <a:xfrm>
                <a:off x="3404" y="1181"/>
                <a:ext cx="16" cy="20"/>
              </a:xfrm>
              <a:custGeom>
                <a:avLst/>
                <a:gdLst>
                  <a:gd name="T0" fmla="*/ 16 w 16"/>
                  <a:gd name="T1" fmla="*/ 0 h 20"/>
                  <a:gd name="T2" fmla="*/ 10 w 16"/>
                  <a:gd name="T3" fmla="*/ 8 h 20"/>
                  <a:gd name="T4" fmla="*/ 4 w 16"/>
                  <a:gd name="T5" fmla="*/ 13 h 20"/>
                  <a:gd name="T6" fmla="*/ 4 w 16"/>
                  <a:gd name="T7" fmla="*/ 13 h 20"/>
                  <a:gd name="T8" fmla="*/ 4 w 16"/>
                  <a:gd name="T9" fmla="*/ 13 h 20"/>
                  <a:gd name="T10" fmla="*/ 0 w 16"/>
                  <a:gd name="T11" fmla="*/ 20 h 20"/>
                  <a:gd name="T12" fmla="*/ 0 w 16"/>
                  <a:gd name="T13" fmla="*/ 20 h 20"/>
                  <a:gd name="T14" fmla="*/ 0 w 16"/>
                  <a:gd name="T15" fmla="*/ 20 h 20"/>
                  <a:gd name="T16" fmla="*/ 0 w 16"/>
                  <a:gd name="T17" fmla="*/ 20 h 20"/>
                  <a:gd name="T18" fmla="*/ 0 w 16"/>
                  <a:gd name="T19" fmla="*/ 20 h 20"/>
                  <a:gd name="T20" fmla="*/ 0 w 16"/>
                  <a:gd name="T21" fmla="*/ 13 h 20"/>
                  <a:gd name="T22" fmla="*/ 0 w 16"/>
                  <a:gd name="T23" fmla="*/ 8 h 20"/>
                  <a:gd name="T24" fmla="*/ 0 w 16"/>
                  <a:gd name="T25" fmla="*/ 8 h 20"/>
                  <a:gd name="T26" fmla="*/ 0 w 16"/>
                  <a:gd name="T27" fmla="*/ 13 h 20"/>
                  <a:gd name="T28" fmla="*/ 0 w 16"/>
                  <a:gd name="T29" fmla="*/ 20 h 20"/>
                  <a:gd name="T30" fmla="*/ 4 w 16"/>
                  <a:gd name="T31" fmla="*/ 13 h 20"/>
                  <a:gd name="T32" fmla="*/ 4 w 16"/>
                  <a:gd name="T33" fmla="*/ 13 h 20"/>
                  <a:gd name="T34" fmla="*/ 4 w 16"/>
                  <a:gd name="T35" fmla="*/ 8 h 20"/>
                  <a:gd name="T36" fmla="*/ 10 w 16"/>
                  <a:gd name="T37" fmla="*/ 0 h 20"/>
                  <a:gd name="T38" fmla="*/ 16 w 16"/>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0">
                    <a:moveTo>
                      <a:pt x="16" y="0"/>
                    </a:moveTo>
                    <a:lnTo>
                      <a:pt x="10" y="8"/>
                    </a:lnTo>
                    <a:lnTo>
                      <a:pt x="4" y="13"/>
                    </a:lnTo>
                    <a:lnTo>
                      <a:pt x="4" y="13"/>
                    </a:lnTo>
                    <a:lnTo>
                      <a:pt x="4" y="13"/>
                    </a:lnTo>
                    <a:lnTo>
                      <a:pt x="0" y="20"/>
                    </a:lnTo>
                    <a:lnTo>
                      <a:pt x="0" y="20"/>
                    </a:lnTo>
                    <a:lnTo>
                      <a:pt x="0" y="20"/>
                    </a:lnTo>
                    <a:lnTo>
                      <a:pt x="0" y="20"/>
                    </a:lnTo>
                    <a:lnTo>
                      <a:pt x="0" y="20"/>
                    </a:lnTo>
                    <a:lnTo>
                      <a:pt x="0" y="13"/>
                    </a:lnTo>
                    <a:lnTo>
                      <a:pt x="0" y="8"/>
                    </a:lnTo>
                    <a:lnTo>
                      <a:pt x="0" y="8"/>
                    </a:lnTo>
                    <a:lnTo>
                      <a:pt x="0" y="13"/>
                    </a:lnTo>
                    <a:lnTo>
                      <a:pt x="0" y="20"/>
                    </a:lnTo>
                    <a:lnTo>
                      <a:pt x="4" y="13"/>
                    </a:lnTo>
                    <a:lnTo>
                      <a:pt x="4" y="13"/>
                    </a:lnTo>
                    <a:lnTo>
                      <a:pt x="4" y="8"/>
                    </a:lnTo>
                    <a:lnTo>
                      <a:pt x="10" y="0"/>
                    </a:lnTo>
                    <a:lnTo>
                      <a:pt x="16" y="0"/>
                    </a:lnTo>
                    <a:close/>
                  </a:path>
                </a:pathLst>
              </a:custGeom>
              <a:solidFill>
                <a:srgbClr val="E5A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75" name="Freeform 99"/>
              <p:cNvSpPr>
                <a:spLocks/>
              </p:cNvSpPr>
              <p:nvPr/>
            </p:nvSpPr>
            <p:spPr bwMode="auto">
              <a:xfrm>
                <a:off x="3475" y="1181"/>
                <a:ext cx="10" cy="20"/>
              </a:xfrm>
              <a:custGeom>
                <a:avLst/>
                <a:gdLst>
                  <a:gd name="T0" fmla="*/ 0 w 10"/>
                  <a:gd name="T1" fmla="*/ 0 h 20"/>
                  <a:gd name="T2" fmla="*/ 0 w 10"/>
                  <a:gd name="T3" fmla="*/ 8 h 20"/>
                  <a:gd name="T4" fmla="*/ 6 w 10"/>
                  <a:gd name="T5" fmla="*/ 13 h 20"/>
                  <a:gd name="T6" fmla="*/ 6 w 10"/>
                  <a:gd name="T7" fmla="*/ 20 h 20"/>
                  <a:gd name="T8" fmla="*/ 6 w 10"/>
                  <a:gd name="T9" fmla="*/ 20 h 20"/>
                  <a:gd name="T10" fmla="*/ 6 w 10"/>
                  <a:gd name="T11" fmla="*/ 20 h 20"/>
                  <a:gd name="T12" fmla="*/ 6 w 10"/>
                  <a:gd name="T13" fmla="*/ 8 h 20"/>
                  <a:gd name="T14" fmla="*/ 10 w 10"/>
                  <a:gd name="T15" fmla="*/ 0 h 20"/>
                  <a:gd name="T16" fmla="*/ 10 w 10"/>
                  <a:gd name="T17" fmla="*/ 0 h 20"/>
                  <a:gd name="T18" fmla="*/ 10 w 10"/>
                  <a:gd name="T19" fmla="*/ 0 h 20"/>
                  <a:gd name="T20" fmla="*/ 10 w 10"/>
                  <a:gd name="T21" fmla="*/ 0 h 20"/>
                  <a:gd name="T22" fmla="*/ 10 w 10"/>
                  <a:gd name="T23" fmla="*/ 8 h 20"/>
                  <a:gd name="T24" fmla="*/ 10 w 10"/>
                  <a:gd name="T25" fmla="*/ 8 h 20"/>
                  <a:gd name="T26" fmla="*/ 6 w 10"/>
                  <a:gd name="T27" fmla="*/ 13 h 20"/>
                  <a:gd name="T28" fmla="*/ 6 w 10"/>
                  <a:gd name="T29" fmla="*/ 13 h 20"/>
                  <a:gd name="T30" fmla="*/ 6 w 10"/>
                  <a:gd name="T31" fmla="*/ 8 h 20"/>
                  <a:gd name="T32" fmla="*/ 6 w 10"/>
                  <a:gd name="T33" fmla="*/ 8 h 20"/>
                  <a:gd name="T34" fmla="*/ 0 w 10"/>
                  <a:gd name="T35" fmla="*/ 8 h 20"/>
                  <a:gd name="T36" fmla="*/ 0 w 10"/>
                  <a:gd name="T37" fmla="*/ 0 h 20"/>
                  <a:gd name="T38" fmla="*/ 0 w 10"/>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0">
                    <a:moveTo>
                      <a:pt x="0" y="0"/>
                    </a:moveTo>
                    <a:lnTo>
                      <a:pt x="0" y="8"/>
                    </a:lnTo>
                    <a:lnTo>
                      <a:pt x="6" y="13"/>
                    </a:lnTo>
                    <a:lnTo>
                      <a:pt x="6" y="20"/>
                    </a:lnTo>
                    <a:lnTo>
                      <a:pt x="6" y="20"/>
                    </a:lnTo>
                    <a:lnTo>
                      <a:pt x="6" y="20"/>
                    </a:lnTo>
                    <a:lnTo>
                      <a:pt x="6" y="8"/>
                    </a:lnTo>
                    <a:lnTo>
                      <a:pt x="10" y="0"/>
                    </a:lnTo>
                    <a:lnTo>
                      <a:pt x="10" y="0"/>
                    </a:lnTo>
                    <a:lnTo>
                      <a:pt x="10" y="0"/>
                    </a:lnTo>
                    <a:lnTo>
                      <a:pt x="10" y="0"/>
                    </a:lnTo>
                    <a:lnTo>
                      <a:pt x="10" y="8"/>
                    </a:lnTo>
                    <a:lnTo>
                      <a:pt x="10" y="8"/>
                    </a:lnTo>
                    <a:lnTo>
                      <a:pt x="6" y="13"/>
                    </a:lnTo>
                    <a:lnTo>
                      <a:pt x="6" y="13"/>
                    </a:lnTo>
                    <a:lnTo>
                      <a:pt x="6" y="8"/>
                    </a:lnTo>
                    <a:lnTo>
                      <a:pt x="6" y="8"/>
                    </a:lnTo>
                    <a:lnTo>
                      <a:pt x="0" y="8"/>
                    </a:lnTo>
                    <a:lnTo>
                      <a:pt x="0" y="0"/>
                    </a:lnTo>
                    <a:lnTo>
                      <a:pt x="0" y="0"/>
                    </a:lnTo>
                    <a:close/>
                  </a:path>
                </a:pathLst>
              </a:custGeom>
              <a:solidFill>
                <a:srgbClr val="E5A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76" name="Freeform 100"/>
              <p:cNvSpPr>
                <a:spLocks/>
              </p:cNvSpPr>
              <p:nvPr/>
            </p:nvSpPr>
            <p:spPr bwMode="auto">
              <a:xfrm>
                <a:off x="3452" y="1294"/>
                <a:ext cx="17" cy="7"/>
              </a:xfrm>
              <a:custGeom>
                <a:avLst/>
                <a:gdLst>
                  <a:gd name="T0" fmla="*/ 17 w 17"/>
                  <a:gd name="T1" fmla="*/ 7 h 7"/>
                  <a:gd name="T2" fmla="*/ 17 w 17"/>
                  <a:gd name="T3" fmla="*/ 7 h 7"/>
                  <a:gd name="T4" fmla="*/ 12 w 17"/>
                  <a:gd name="T5" fmla="*/ 7 h 7"/>
                  <a:gd name="T6" fmla="*/ 12 w 17"/>
                  <a:gd name="T7" fmla="*/ 0 h 7"/>
                  <a:gd name="T8" fmla="*/ 12 w 17"/>
                  <a:gd name="T9" fmla="*/ 0 h 7"/>
                  <a:gd name="T10" fmla="*/ 6 w 17"/>
                  <a:gd name="T11" fmla="*/ 7 h 7"/>
                  <a:gd name="T12" fmla="*/ 0 w 17"/>
                  <a:gd name="T13" fmla="*/ 7 h 7"/>
                  <a:gd name="T14" fmla="*/ 0 w 17"/>
                  <a:gd name="T15" fmla="*/ 7 h 7"/>
                  <a:gd name="T16" fmla="*/ 0 w 17"/>
                  <a:gd name="T17" fmla="*/ 7 h 7"/>
                  <a:gd name="T18" fmla="*/ 0 w 17"/>
                  <a:gd name="T19" fmla="*/ 7 h 7"/>
                  <a:gd name="T20" fmla="*/ 6 w 17"/>
                  <a:gd name="T21" fmla="*/ 7 h 7"/>
                  <a:gd name="T22" fmla="*/ 6 w 17"/>
                  <a:gd name="T23" fmla="*/ 7 h 7"/>
                  <a:gd name="T24" fmla="*/ 6 w 17"/>
                  <a:gd name="T25" fmla="*/ 7 h 7"/>
                  <a:gd name="T26" fmla="*/ 6 w 17"/>
                  <a:gd name="T27" fmla="*/ 7 h 7"/>
                  <a:gd name="T28" fmla="*/ 6 w 17"/>
                  <a:gd name="T29" fmla="*/ 7 h 7"/>
                  <a:gd name="T30" fmla="*/ 6 w 17"/>
                  <a:gd name="T31" fmla="*/ 7 h 7"/>
                  <a:gd name="T32" fmla="*/ 6 w 17"/>
                  <a:gd name="T33" fmla="*/ 7 h 7"/>
                  <a:gd name="T34" fmla="*/ 6 w 17"/>
                  <a:gd name="T35" fmla="*/ 7 h 7"/>
                  <a:gd name="T36" fmla="*/ 6 w 17"/>
                  <a:gd name="T37" fmla="*/ 7 h 7"/>
                  <a:gd name="T38" fmla="*/ 12 w 17"/>
                  <a:gd name="T39" fmla="*/ 7 h 7"/>
                  <a:gd name="T40" fmla="*/ 12 w 17"/>
                  <a:gd name="T41" fmla="*/ 7 h 7"/>
                  <a:gd name="T42" fmla="*/ 12 w 17"/>
                  <a:gd name="T43" fmla="*/ 7 h 7"/>
                  <a:gd name="T44" fmla="*/ 17 w 17"/>
                  <a:gd name="T45" fmla="*/ 7 h 7"/>
                  <a:gd name="T46" fmla="*/ 17 w 17"/>
                  <a:gd name="T4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7">
                    <a:moveTo>
                      <a:pt x="17" y="7"/>
                    </a:moveTo>
                    <a:lnTo>
                      <a:pt x="17" y="7"/>
                    </a:lnTo>
                    <a:lnTo>
                      <a:pt x="12" y="7"/>
                    </a:lnTo>
                    <a:lnTo>
                      <a:pt x="12" y="0"/>
                    </a:lnTo>
                    <a:lnTo>
                      <a:pt x="12" y="0"/>
                    </a:lnTo>
                    <a:lnTo>
                      <a:pt x="6" y="7"/>
                    </a:lnTo>
                    <a:lnTo>
                      <a:pt x="0" y="7"/>
                    </a:lnTo>
                    <a:lnTo>
                      <a:pt x="0" y="7"/>
                    </a:lnTo>
                    <a:lnTo>
                      <a:pt x="0" y="7"/>
                    </a:lnTo>
                    <a:lnTo>
                      <a:pt x="0" y="7"/>
                    </a:lnTo>
                    <a:lnTo>
                      <a:pt x="6" y="7"/>
                    </a:lnTo>
                    <a:lnTo>
                      <a:pt x="6" y="7"/>
                    </a:lnTo>
                    <a:lnTo>
                      <a:pt x="6" y="7"/>
                    </a:lnTo>
                    <a:lnTo>
                      <a:pt x="6" y="7"/>
                    </a:lnTo>
                    <a:lnTo>
                      <a:pt x="6" y="7"/>
                    </a:lnTo>
                    <a:lnTo>
                      <a:pt x="6" y="7"/>
                    </a:lnTo>
                    <a:lnTo>
                      <a:pt x="6" y="7"/>
                    </a:lnTo>
                    <a:lnTo>
                      <a:pt x="6" y="7"/>
                    </a:lnTo>
                    <a:lnTo>
                      <a:pt x="6" y="7"/>
                    </a:lnTo>
                    <a:lnTo>
                      <a:pt x="12" y="7"/>
                    </a:lnTo>
                    <a:lnTo>
                      <a:pt x="12" y="7"/>
                    </a:lnTo>
                    <a:lnTo>
                      <a:pt x="12" y="7"/>
                    </a:lnTo>
                    <a:lnTo>
                      <a:pt x="17" y="7"/>
                    </a:lnTo>
                    <a:lnTo>
                      <a:pt x="17" y="7"/>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77" name="Freeform 101"/>
              <p:cNvSpPr>
                <a:spLocks/>
              </p:cNvSpPr>
              <p:nvPr/>
            </p:nvSpPr>
            <p:spPr bwMode="auto">
              <a:xfrm>
                <a:off x="3469" y="1241"/>
                <a:ext cx="16" cy="7"/>
              </a:xfrm>
              <a:custGeom>
                <a:avLst/>
                <a:gdLst>
                  <a:gd name="T0" fmla="*/ 6 w 16"/>
                  <a:gd name="T1" fmla="*/ 0 h 7"/>
                  <a:gd name="T2" fmla="*/ 6 w 16"/>
                  <a:gd name="T3" fmla="*/ 0 h 7"/>
                  <a:gd name="T4" fmla="*/ 12 w 16"/>
                  <a:gd name="T5" fmla="*/ 0 h 7"/>
                  <a:gd name="T6" fmla="*/ 12 w 16"/>
                  <a:gd name="T7" fmla="*/ 0 h 7"/>
                  <a:gd name="T8" fmla="*/ 12 w 16"/>
                  <a:gd name="T9" fmla="*/ 0 h 7"/>
                  <a:gd name="T10" fmla="*/ 12 w 16"/>
                  <a:gd name="T11" fmla="*/ 7 h 7"/>
                  <a:gd name="T12" fmla="*/ 16 w 16"/>
                  <a:gd name="T13" fmla="*/ 7 h 7"/>
                  <a:gd name="T14" fmla="*/ 16 w 16"/>
                  <a:gd name="T15" fmla="*/ 0 h 7"/>
                  <a:gd name="T16" fmla="*/ 16 w 16"/>
                  <a:gd name="T17" fmla="*/ 0 h 7"/>
                  <a:gd name="T18" fmla="*/ 12 w 16"/>
                  <a:gd name="T19" fmla="*/ 0 h 7"/>
                  <a:gd name="T20" fmla="*/ 6 w 16"/>
                  <a:gd name="T21" fmla="*/ 0 h 7"/>
                  <a:gd name="T22" fmla="*/ 6 w 16"/>
                  <a:gd name="T23" fmla="*/ 0 h 7"/>
                  <a:gd name="T24" fmla="*/ 6 w 16"/>
                  <a:gd name="T25" fmla="*/ 0 h 7"/>
                  <a:gd name="T26" fmla="*/ 6 w 16"/>
                  <a:gd name="T27" fmla="*/ 0 h 7"/>
                  <a:gd name="T28" fmla="*/ 6 w 16"/>
                  <a:gd name="T29" fmla="*/ 0 h 7"/>
                  <a:gd name="T30" fmla="*/ 6 w 16"/>
                  <a:gd name="T31" fmla="*/ 0 h 7"/>
                  <a:gd name="T32" fmla="*/ 6 w 16"/>
                  <a:gd name="T33" fmla="*/ 0 h 7"/>
                  <a:gd name="T34" fmla="*/ 6 w 16"/>
                  <a:gd name="T35" fmla="*/ 0 h 7"/>
                  <a:gd name="T36" fmla="*/ 6 w 16"/>
                  <a:gd name="T37" fmla="*/ 0 h 7"/>
                  <a:gd name="T38" fmla="*/ 6 w 16"/>
                  <a:gd name="T39" fmla="*/ 0 h 7"/>
                  <a:gd name="T40" fmla="*/ 6 w 16"/>
                  <a:gd name="T41" fmla="*/ 0 h 7"/>
                  <a:gd name="T42" fmla="*/ 0 w 16"/>
                  <a:gd name="T43" fmla="*/ 0 h 7"/>
                  <a:gd name="T44" fmla="*/ 0 w 16"/>
                  <a:gd name="T45" fmla="*/ 0 h 7"/>
                  <a:gd name="T46" fmla="*/ 6 w 16"/>
                  <a:gd name="T4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7">
                    <a:moveTo>
                      <a:pt x="6" y="0"/>
                    </a:moveTo>
                    <a:lnTo>
                      <a:pt x="6" y="0"/>
                    </a:lnTo>
                    <a:lnTo>
                      <a:pt x="12" y="0"/>
                    </a:lnTo>
                    <a:lnTo>
                      <a:pt x="12" y="0"/>
                    </a:lnTo>
                    <a:lnTo>
                      <a:pt x="12" y="0"/>
                    </a:lnTo>
                    <a:lnTo>
                      <a:pt x="12" y="7"/>
                    </a:lnTo>
                    <a:lnTo>
                      <a:pt x="16" y="7"/>
                    </a:lnTo>
                    <a:lnTo>
                      <a:pt x="16" y="0"/>
                    </a:lnTo>
                    <a:lnTo>
                      <a:pt x="16" y="0"/>
                    </a:lnTo>
                    <a:lnTo>
                      <a:pt x="12" y="0"/>
                    </a:lnTo>
                    <a:lnTo>
                      <a:pt x="6" y="0"/>
                    </a:lnTo>
                    <a:lnTo>
                      <a:pt x="6" y="0"/>
                    </a:lnTo>
                    <a:lnTo>
                      <a:pt x="6" y="0"/>
                    </a:lnTo>
                    <a:lnTo>
                      <a:pt x="6" y="0"/>
                    </a:lnTo>
                    <a:lnTo>
                      <a:pt x="6" y="0"/>
                    </a:lnTo>
                    <a:lnTo>
                      <a:pt x="6" y="0"/>
                    </a:lnTo>
                    <a:lnTo>
                      <a:pt x="6" y="0"/>
                    </a:lnTo>
                    <a:lnTo>
                      <a:pt x="6" y="0"/>
                    </a:lnTo>
                    <a:lnTo>
                      <a:pt x="6" y="0"/>
                    </a:lnTo>
                    <a:lnTo>
                      <a:pt x="6" y="0"/>
                    </a:lnTo>
                    <a:lnTo>
                      <a:pt x="6" y="0"/>
                    </a:lnTo>
                    <a:lnTo>
                      <a:pt x="0" y="0"/>
                    </a:lnTo>
                    <a:lnTo>
                      <a:pt x="0" y="0"/>
                    </a:lnTo>
                    <a:lnTo>
                      <a:pt x="6"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78" name="Freeform 102"/>
              <p:cNvSpPr>
                <a:spLocks/>
              </p:cNvSpPr>
              <p:nvPr/>
            </p:nvSpPr>
            <p:spPr bwMode="auto">
              <a:xfrm>
                <a:off x="3469" y="1254"/>
                <a:ext cx="12" cy="7"/>
              </a:xfrm>
              <a:custGeom>
                <a:avLst/>
                <a:gdLst>
                  <a:gd name="T0" fmla="*/ 6 w 12"/>
                  <a:gd name="T1" fmla="*/ 0 h 7"/>
                  <a:gd name="T2" fmla="*/ 6 w 12"/>
                  <a:gd name="T3" fmla="*/ 0 h 7"/>
                  <a:gd name="T4" fmla="*/ 6 w 12"/>
                  <a:gd name="T5" fmla="*/ 0 h 7"/>
                  <a:gd name="T6" fmla="*/ 12 w 12"/>
                  <a:gd name="T7" fmla="*/ 0 h 7"/>
                  <a:gd name="T8" fmla="*/ 12 w 12"/>
                  <a:gd name="T9" fmla="*/ 0 h 7"/>
                  <a:gd name="T10" fmla="*/ 12 w 12"/>
                  <a:gd name="T11" fmla="*/ 7 h 7"/>
                  <a:gd name="T12" fmla="*/ 12 w 12"/>
                  <a:gd name="T13" fmla="*/ 7 h 7"/>
                  <a:gd name="T14" fmla="*/ 12 w 12"/>
                  <a:gd name="T15" fmla="*/ 7 h 7"/>
                  <a:gd name="T16" fmla="*/ 12 w 12"/>
                  <a:gd name="T17" fmla="*/ 7 h 7"/>
                  <a:gd name="T18" fmla="*/ 12 w 12"/>
                  <a:gd name="T19" fmla="*/ 7 h 7"/>
                  <a:gd name="T20" fmla="*/ 6 w 12"/>
                  <a:gd name="T21" fmla="*/ 7 h 7"/>
                  <a:gd name="T22" fmla="*/ 6 w 12"/>
                  <a:gd name="T23" fmla="*/ 0 h 7"/>
                  <a:gd name="T24" fmla="*/ 6 w 12"/>
                  <a:gd name="T25" fmla="*/ 0 h 7"/>
                  <a:gd name="T26" fmla="*/ 6 w 12"/>
                  <a:gd name="T27" fmla="*/ 7 h 7"/>
                  <a:gd name="T28" fmla="*/ 6 w 12"/>
                  <a:gd name="T29" fmla="*/ 7 h 7"/>
                  <a:gd name="T30" fmla="*/ 6 w 12"/>
                  <a:gd name="T31" fmla="*/ 0 h 7"/>
                  <a:gd name="T32" fmla="*/ 6 w 12"/>
                  <a:gd name="T33" fmla="*/ 0 h 7"/>
                  <a:gd name="T34" fmla="*/ 6 w 12"/>
                  <a:gd name="T35" fmla="*/ 0 h 7"/>
                  <a:gd name="T36" fmla="*/ 6 w 12"/>
                  <a:gd name="T37" fmla="*/ 0 h 7"/>
                  <a:gd name="T38" fmla="*/ 6 w 12"/>
                  <a:gd name="T39" fmla="*/ 0 h 7"/>
                  <a:gd name="T40" fmla="*/ 6 w 12"/>
                  <a:gd name="T41" fmla="*/ 0 h 7"/>
                  <a:gd name="T42" fmla="*/ 0 w 12"/>
                  <a:gd name="T43" fmla="*/ 0 h 7"/>
                  <a:gd name="T44" fmla="*/ 0 w 12"/>
                  <a:gd name="T45" fmla="*/ 0 h 7"/>
                  <a:gd name="T46" fmla="*/ 6 w 12"/>
                  <a:gd name="T4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7">
                    <a:moveTo>
                      <a:pt x="6" y="0"/>
                    </a:moveTo>
                    <a:lnTo>
                      <a:pt x="6" y="0"/>
                    </a:lnTo>
                    <a:lnTo>
                      <a:pt x="6" y="0"/>
                    </a:lnTo>
                    <a:lnTo>
                      <a:pt x="12" y="0"/>
                    </a:lnTo>
                    <a:lnTo>
                      <a:pt x="12" y="0"/>
                    </a:lnTo>
                    <a:lnTo>
                      <a:pt x="12" y="7"/>
                    </a:lnTo>
                    <a:lnTo>
                      <a:pt x="12" y="7"/>
                    </a:lnTo>
                    <a:lnTo>
                      <a:pt x="12" y="7"/>
                    </a:lnTo>
                    <a:lnTo>
                      <a:pt x="12" y="7"/>
                    </a:lnTo>
                    <a:lnTo>
                      <a:pt x="12" y="7"/>
                    </a:lnTo>
                    <a:lnTo>
                      <a:pt x="6" y="7"/>
                    </a:lnTo>
                    <a:lnTo>
                      <a:pt x="6" y="0"/>
                    </a:lnTo>
                    <a:lnTo>
                      <a:pt x="6" y="0"/>
                    </a:lnTo>
                    <a:lnTo>
                      <a:pt x="6" y="7"/>
                    </a:lnTo>
                    <a:lnTo>
                      <a:pt x="6" y="7"/>
                    </a:lnTo>
                    <a:lnTo>
                      <a:pt x="6" y="0"/>
                    </a:lnTo>
                    <a:lnTo>
                      <a:pt x="6" y="0"/>
                    </a:lnTo>
                    <a:lnTo>
                      <a:pt x="6" y="0"/>
                    </a:lnTo>
                    <a:lnTo>
                      <a:pt x="6" y="0"/>
                    </a:lnTo>
                    <a:lnTo>
                      <a:pt x="6" y="0"/>
                    </a:lnTo>
                    <a:lnTo>
                      <a:pt x="6" y="0"/>
                    </a:lnTo>
                    <a:lnTo>
                      <a:pt x="0" y="0"/>
                    </a:lnTo>
                    <a:lnTo>
                      <a:pt x="0" y="0"/>
                    </a:lnTo>
                    <a:lnTo>
                      <a:pt x="6"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79" name="Freeform 103"/>
              <p:cNvSpPr>
                <a:spLocks/>
              </p:cNvSpPr>
              <p:nvPr/>
            </p:nvSpPr>
            <p:spPr bwMode="auto">
              <a:xfrm>
                <a:off x="3464" y="1267"/>
                <a:ext cx="17" cy="7"/>
              </a:xfrm>
              <a:custGeom>
                <a:avLst/>
                <a:gdLst>
                  <a:gd name="T0" fmla="*/ 5 w 17"/>
                  <a:gd name="T1" fmla="*/ 0 h 7"/>
                  <a:gd name="T2" fmla="*/ 5 w 17"/>
                  <a:gd name="T3" fmla="*/ 0 h 7"/>
                  <a:gd name="T4" fmla="*/ 11 w 17"/>
                  <a:gd name="T5" fmla="*/ 7 h 7"/>
                  <a:gd name="T6" fmla="*/ 17 w 17"/>
                  <a:gd name="T7" fmla="*/ 7 h 7"/>
                  <a:gd name="T8" fmla="*/ 17 w 17"/>
                  <a:gd name="T9" fmla="*/ 7 h 7"/>
                  <a:gd name="T10" fmla="*/ 17 w 17"/>
                  <a:gd name="T11" fmla="*/ 7 h 7"/>
                  <a:gd name="T12" fmla="*/ 17 w 17"/>
                  <a:gd name="T13" fmla="*/ 7 h 7"/>
                  <a:gd name="T14" fmla="*/ 17 w 17"/>
                  <a:gd name="T15" fmla="*/ 7 h 7"/>
                  <a:gd name="T16" fmla="*/ 17 w 17"/>
                  <a:gd name="T17" fmla="*/ 7 h 7"/>
                  <a:gd name="T18" fmla="*/ 11 w 17"/>
                  <a:gd name="T19" fmla="*/ 7 h 7"/>
                  <a:gd name="T20" fmla="*/ 5 w 17"/>
                  <a:gd name="T21" fmla="*/ 7 h 7"/>
                  <a:gd name="T22" fmla="*/ 5 w 17"/>
                  <a:gd name="T23" fmla="*/ 7 h 7"/>
                  <a:gd name="T24" fmla="*/ 5 w 17"/>
                  <a:gd name="T25" fmla="*/ 7 h 7"/>
                  <a:gd name="T26" fmla="*/ 5 w 17"/>
                  <a:gd name="T27" fmla="*/ 7 h 7"/>
                  <a:gd name="T28" fmla="*/ 5 w 17"/>
                  <a:gd name="T29" fmla="*/ 7 h 7"/>
                  <a:gd name="T30" fmla="*/ 5 w 17"/>
                  <a:gd name="T31" fmla="*/ 7 h 7"/>
                  <a:gd name="T32" fmla="*/ 5 w 17"/>
                  <a:gd name="T33" fmla="*/ 7 h 7"/>
                  <a:gd name="T34" fmla="*/ 5 w 17"/>
                  <a:gd name="T35" fmla="*/ 7 h 7"/>
                  <a:gd name="T36" fmla="*/ 5 w 17"/>
                  <a:gd name="T37" fmla="*/ 7 h 7"/>
                  <a:gd name="T38" fmla="*/ 5 w 17"/>
                  <a:gd name="T39" fmla="*/ 7 h 7"/>
                  <a:gd name="T40" fmla="*/ 5 w 17"/>
                  <a:gd name="T41" fmla="*/ 7 h 7"/>
                  <a:gd name="T42" fmla="*/ 0 w 17"/>
                  <a:gd name="T43" fmla="*/ 7 h 7"/>
                  <a:gd name="T44" fmla="*/ 0 w 17"/>
                  <a:gd name="T45" fmla="*/ 7 h 7"/>
                  <a:gd name="T46" fmla="*/ 5 w 17"/>
                  <a:gd name="T4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7">
                    <a:moveTo>
                      <a:pt x="5" y="0"/>
                    </a:moveTo>
                    <a:lnTo>
                      <a:pt x="5" y="0"/>
                    </a:lnTo>
                    <a:lnTo>
                      <a:pt x="11" y="7"/>
                    </a:lnTo>
                    <a:lnTo>
                      <a:pt x="17" y="7"/>
                    </a:lnTo>
                    <a:lnTo>
                      <a:pt x="17" y="7"/>
                    </a:lnTo>
                    <a:lnTo>
                      <a:pt x="17" y="7"/>
                    </a:lnTo>
                    <a:lnTo>
                      <a:pt x="17" y="7"/>
                    </a:lnTo>
                    <a:lnTo>
                      <a:pt x="17" y="7"/>
                    </a:lnTo>
                    <a:lnTo>
                      <a:pt x="17" y="7"/>
                    </a:lnTo>
                    <a:lnTo>
                      <a:pt x="11" y="7"/>
                    </a:lnTo>
                    <a:lnTo>
                      <a:pt x="5" y="7"/>
                    </a:lnTo>
                    <a:lnTo>
                      <a:pt x="5" y="7"/>
                    </a:lnTo>
                    <a:lnTo>
                      <a:pt x="5" y="7"/>
                    </a:lnTo>
                    <a:lnTo>
                      <a:pt x="5" y="7"/>
                    </a:lnTo>
                    <a:lnTo>
                      <a:pt x="5" y="7"/>
                    </a:lnTo>
                    <a:lnTo>
                      <a:pt x="5" y="7"/>
                    </a:lnTo>
                    <a:lnTo>
                      <a:pt x="5" y="7"/>
                    </a:lnTo>
                    <a:lnTo>
                      <a:pt x="5" y="7"/>
                    </a:lnTo>
                    <a:lnTo>
                      <a:pt x="5" y="7"/>
                    </a:lnTo>
                    <a:lnTo>
                      <a:pt x="5" y="7"/>
                    </a:lnTo>
                    <a:lnTo>
                      <a:pt x="5" y="7"/>
                    </a:lnTo>
                    <a:lnTo>
                      <a:pt x="0" y="7"/>
                    </a:lnTo>
                    <a:lnTo>
                      <a:pt x="0" y="7"/>
                    </a:lnTo>
                    <a:lnTo>
                      <a:pt x="5"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80" name="Freeform 104"/>
              <p:cNvSpPr>
                <a:spLocks/>
              </p:cNvSpPr>
              <p:nvPr/>
            </p:nvSpPr>
            <p:spPr bwMode="auto">
              <a:xfrm>
                <a:off x="3408" y="1234"/>
                <a:ext cx="77" cy="14"/>
              </a:xfrm>
              <a:custGeom>
                <a:avLst/>
                <a:gdLst>
                  <a:gd name="T0" fmla="*/ 77 w 77"/>
                  <a:gd name="T1" fmla="*/ 0 h 14"/>
                  <a:gd name="T2" fmla="*/ 73 w 77"/>
                  <a:gd name="T3" fmla="*/ 0 h 14"/>
                  <a:gd name="T4" fmla="*/ 73 w 77"/>
                  <a:gd name="T5" fmla="*/ 0 h 14"/>
                  <a:gd name="T6" fmla="*/ 67 w 77"/>
                  <a:gd name="T7" fmla="*/ 0 h 14"/>
                  <a:gd name="T8" fmla="*/ 67 w 77"/>
                  <a:gd name="T9" fmla="*/ 0 h 14"/>
                  <a:gd name="T10" fmla="*/ 61 w 77"/>
                  <a:gd name="T11" fmla="*/ 0 h 14"/>
                  <a:gd name="T12" fmla="*/ 50 w 77"/>
                  <a:gd name="T13" fmla="*/ 0 h 14"/>
                  <a:gd name="T14" fmla="*/ 39 w 77"/>
                  <a:gd name="T15" fmla="*/ 0 h 14"/>
                  <a:gd name="T16" fmla="*/ 39 w 77"/>
                  <a:gd name="T17" fmla="*/ 0 h 14"/>
                  <a:gd name="T18" fmla="*/ 39 w 77"/>
                  <a:gd name="T19" fmla="*/ 0 h 14"/>
                  <a:gd name="T20" fmla="*/ 33 w 77"/>
                  <a:gd name="T21" fmla="*/ 0 h 14"/>
                  <a:gd name="T22" fmla="*/ 33 w 77"/>
                  <a:gd name="T23" fmla="*/ 0 h 14"/>
                  <a:gd name="T24" fmla="*/ 33 w 77"/>
                  <a:gd name="T25" fmla="*/ 0 h 14"/>
                  <a:gd name="T26" fmla="*/ 27 w 77"/>
                  <a:gd name="T27" fmla="*/ 0 h 14"/>
                  <a:gd name="T28" fmla="*/ 17 w 77"/>
                  <a:gd name="T29" fmla="*/ 7 h 14"/>
                  <a:gd name="T30" fmla="*/ 6 w 77"/>
                  <a:gd name="T31" fmla="*/ 7 h 14"/>
                  <a:gd name="T32" fmla="*/ 6 w 77"/>
                  <a:gd name="T33" fmla="*/ 7 h 14"/>
                  <a:gd name="T34" fmla="*/ 6 w 77"/>
                  <a:gd name="T35" fmla="*/ 7 h 14"/>
                  <a:gd name="T36" fmla="*/ 0 w 77"/>
                  <a:gd name="T37" fmla="*/ 14 h 14"/>
                  <a:gd name="T38" fmla="*/ 6 w 77"/>
                  <a:gd name="T39" fmla="*/ 14 h 14"/>
                  <a:gd name="T40" fmla="*/ 6 w 77"/>
                  <a:gd name="T41" fmla="*/ 14 h 14"/>
                  <a:gd name="T42" fmla="*/ 6 w 77"/>
                  <a:gd name="T43" fmla="*/ 14 h 14"/>
                  <a:gd name="T44" fmla="*/ 17 w 77"/>
                  <a:gd name="T45" fmla="*/ 14 h 14"/>
                  <a:gd name="T46" fmla="*/ 23 w 77"/>
                  <a:gd name="T47" fmla="*/ 7 h 14"/>
                  <a:gd name="T48" fmla="*/ 23 w 77"/>
                  <a:gd name="T49" fmla="*/ 7 h 14"/>
                  <a:gd name="T50" fmla="*/ 23 w 77"/>
                  <a:gd name="T51" fmla="*/ 7 h 14"/>
                  <a:gd name="T52" fmla="*/ 33 w 77"/>
                  <a:gd name="T53" fmla="*/ 7 h 14"/>
                  <a:gd name="T54" fmla="*/ 39 w 77"/>
                  <a:gd name="T55" fmla="*/ 0 h 14"/>
                  <a:gd name="T56" fmla="*/ 39 w 77"/>
                  <a:gd name="T57" fmla="*/ 0 h 14"/>
                  <a:gd name="T58" fmla="*/ 44 w 77"/>
                  <a:gd name="T59" fmla="*/ 0 h 14"/>
                  <a:gd name="T60" fmla="*/ 50 w 77"/>
                  <a:gd name="T61" fmla="*/ 0 h 14"/>
                  <a:gd name="T62" fmla="*/ 56 w 77"/>
                  <a:gd name="T63" fmla="*/ 0 h 14"/>
                  <a:gd name="T64" fmla="*/ 56 w 77"/>
                  <a:gd name="T65" fmla="*/ 0 h 14"/>
                  <a:gd name="T66" fmla="*/ 56 w 77"/>
                  <a:gd name="T67" fmla="*/ 0 h 14"/>
                  <a:gd name="T68" fmla="*/ 61 w 77"/>
                  <a:gd name="T69" fmla="*/ 0 h 14"/>
                  <a:gd name="T70" fmla="*/ 67 w 77"/>
                  <a:gd name="T71" fmla="*/ 0 h 14"/>
                  <a:gd name="T72" fmla="*/ 67 w 77"/>
                  <a:gd name="T73" fmla="*/ 0 h 14"/>
                  <a:gd name="T74" fmla="*/ 67 w 77"/>
                  <a:gd name="T75" fmla="*/ 0 h 14"/>
                  <a:gd name="T76" fmla="*/ 73 w 77"/>
                  <a:gd name="T77" fmla="*/ 0 h 14"/>
                  <a:gd name="T78" fmla="*/ 77 w 77"/>
                  <a:gd name="T79" fmla="*/ 0 h 14"/>
                  <a:gd name="T80" fmla="*/ 77 w 77"/>
                  <a:gd name="T81" fmla="*/ 0 h 14"/>
                  <a:gd name="T82" fmla="*/ 77 w 77"/>
                  <a:gd name="T83" fmla="*/ 7 h 14"/>
                  <a:gd name="T84" fmla="*/ 77 w 77"/>
                  <a:gd name="T85" fmla="*/ 7 h 14"/>
                  <a:gd name="T86" fmla="*/ 77 w 77"/>
                  <a:gd name="T8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14">
                    <a:moveTo>
                      <a:pt x="77" y="0"/>
                    </a:moveTo>
                    <a:lnTo>
                      <a:pt x="73" y="0"/>
                    </a:lnTo>
                    <a:lnTo>
                      <a:pt x="73" y="0"/>
                    </a:lnTo>
                    <a:lnTo>
                      <a:pt x="67" y="0"/>
                    </a:lnTo>
                    <a:lnTo>
                      <a:pt x="67" y="0"/>
                    </a:lnTo>
                    <a:lnTo>
                      <a:pt x="61" y="0"/>
                    </a:lnTo>
                    <a:lnTo>
                      <a:pt x="50" y="0"/>
                    </a:lnTo>
                    <a:lnTo>
                      <a:pt x="39" y="0"/>
                    </a:lnTo>
                    <a:lnTo>
                      <a:pt x="39" y="0"/>
                    </a:lnTo>
                    <a:lnTo>
                      <a:pt x="39" y="0"/>
                    </a:lnTo>
                    <a:lnTo>
                      <a:pt x="33" y="0"/>
                    </a:lnTo>
                    <a:lnTo>
                      <a:pt x="33" y="0"/>
                    </a:lnTo>
                    <a:lnTo>
                      <a:pt x="33" y="0"/>
                    </a:lnTo>
                    <a:lnTo>
                      <a:pt x="27" y="0"/>
                    </a:lnTo>
                    <a:lnTo>
                      <a:pt x="17" y="7"/>
                    </a:lnTo>
                    <a:lnTo>
                      <a:pt x="6" y="7"/>
                    </a:lnTo>
                    <a:lnTo>
                      <a:pt x="6" y="7"/>
                    </a:lnTo>
                    <a:lnTo>
                      <a:pt x="6" y="7"/>
                    </a:lnTo>
                    <a:lnTo>
                      <a:pt x="0" y="14"/>
                    </a:lnTo>
                    <a:lnTo>
                      <a:pt x="6" y="14"/>
                    </a:lnTo>
                    <a:lnTo>
                      <a:pt x="6" y="14"/>
                    </a:lnTo>
                    <a:lnTo>
                      <a:pt x="6" y="14"/>
                    </a:lnTo>
                    <a:lnTo>
                      <a:pt x="17" y="14"/>
                    </a:lnTo>
                    <a:lnTo>
                      <a:pt x="23" y="7"/>
                    </a:lnTo>
                    <a:lnTo>
                      <a:pt x="23" y="7"/>
                    </a:lnTo>
                    <a:lnTo>
                      <a:pt x="23" y="7"/>
                    </a:lnTo>
                    <a:lnTo>
                      <a:pt x="33" y="7"/>
                    </a:lnTo>
                    <a:lnTo>
                      <a:pt x="39" y="0"/>
                    </a:lnTo>
                    <a:lnTo>
                      <a:pt x="39" y="0"/>
                    </a:lnTo>
                    <a:lnTo>
                      <a:pt x="44" y="0"/>
                    </a:lnTo>
                    <a:lnTo>
                      <a:pt x="50" y="0"/>
                    </a:lnTo>
                    <a:lnTo>
                      <a:pt x="56" y="0"/>
                    </a:lnTo>
                    <a:lnTo>
                      <a:pt x="56" y="0"/>
                    </a:lnTo>
                    <a:lnTo>
                      <a:pt x="56" y="0"/>
                    </a:lnTo>
                    <a:lnTo>
                      <a:pt x="61" y="0"/>
                    </a:lnTo>
                    <a:lnTo>
                      <a:pt x="67" y="0"/>
                    </a:lnTo>
                    <a:lnTo>
                      <a:pt x="67" y="0"/>
                    </a:lnTo>
                    <a:lnTo>
                      <a:pt x="67" y="0"/>
                    </a:lnTo>
                    <a:lnTo>
                      <a:pt x="73" y="0"/>
                    </a:lnTo>
                    <a:lnTo>
                      <a:pt x="77" y="0"/>
                    </a:lnTo>
                    <a:lnTo>
                      <a:pt x="77" y="0"/>
                    </a:lnTo>
                    <a:lnTo>
                      <a:pt x="77" y="7"/>
                    </a:lnTo>
                    <a:lnTo>
                      <a:pt x="77" y="7"/>
                    </a:lnTo>
                    <a:lnTo>
                      <a:pt x="77"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81" name="Freeform 105"/>
              <p:cNvSpPr>
                <a:spLocks/>
              </p:cNvSpPr>
              <p:nvPr/>
            </p:nvSpPr>
            <p:spPr bwMode="auto">
              <a:xfrm>
                <a:off x="3337" y="1399"/>
                <a:ext cx="67" cy="53"/>
              </a:xfrm>
              <a:custGeom>
                <a:avLst/>
                <a:gdLst>
                  <a:gd name="T0" fmla="*/ 67 w 67"/>
                  <a:gd name="T1" fmla="*/ 40 h 53"/>
                  <a:gd name="T2" fmla="*/ 61 w 67"/>
                  <a:gd name="T3" fmla="*/ 33 h 53"/>
                  <a:gd name="T4" fmla="*/ 55 w 67"/>
                  <a:gd name="T5" fmla="*/ 27 h 53"/>
                  <a:gd name="T6" fmla="*/ 44 w 67"/>
                  <a:gd name="T7" fmla="*/ 7 h 53"/>
                  <a:gd name="T8" fmla="*/ 38 w 67"/>
                  <a:gd name="T9" fmla="*/ 7 h 53"/>
                  <a:gd name="T10" fmla="*/ 33 w 67"/>
                  <a:gd name="T11" fmla="*/ 13 h 53"/>
                  <a:gd name="T12" fmla="*/ 33 w 67"/>
                  <a:gd name="T13" fmla="*/ 20 h 53"/>
                  <a:gd name="T14" fmla="*/ 50 w 67"/>
                  <a:gd name="T15" fmla="*/ 33 h 53"/>
                  <a:gd name="T16" fmla="*/ 50 w 67"/>
                  <a:gd name="T17" fmla="*/ 40 h 53"/>
                  <a:gd name="T18" fmla="*/ 50 w 67"/>
                  <a:gd name="T19" fmla="*/ 47 h 53"/>
                  <a:gd name="T20" fmla="*/ 44 w 67"/>
                  <a:gd name="T21" fmla="*/ 47 h 53"/>
                  <a:gd name="T22" fmla="*/ 33 w 67"/>
                  <a:gd name="T23" fmla="*/ 20 h 53"/>
                  <a:gd name="T24" fmla="*/ 27 w 67"/>
                  <a:gd name="T25" fmla="*/ 20 h 53"/>
                  <a:gd name="T26" fmla="*/ 27 w 67"/>
                  <a:gd name="T27" fmla="*/ 13 h 53"/>
                  <a:gd name="T28" fmla="*/ 23 w 67"/>
                  <a:gd name="T29" fmla="*/ 20 h 53"/>
                  <a:gd name="T30" fmla="*/ 23 w 67"/>
                  <a:gd name="T31" fmla="*/ 27 h 53"/>
                  <a:gd name="T32" fmla="*/ 23 w 67"/>
                  <a:gd name="T33" fmla="*/ 33 h 53"/>
                  <a:gd name="T34" fmla="*/ 27 w 67"/>
                  <a:gd name="T35" fmla="*/ 40 h 53"/>
                  <a:gd name="T36" fmla="*/ 33 w 67"/>
                  <a:gd name="T37" fmla="*/ 47 h 53"/>
                  <a:gd name="T38" fmla="*/ 33 w 67"/>
                  <a:gd name="T39" fmla="*/ 53 h 53"/>
                  <a:gd name="T40" fmla="*/ 27 w 67"/>
                  <a:gd name="T41" fmla="*/ 47 h 53"/>
                  <a:gd name="T42" fmla="*/ 17 w 67"/>
                  <a:gd name="T43" fmla="*/ 27 h 53"/>
                  <a:gd name="T44" fmla="*/ 11 w 67"/>
                  <a:gd name="T45" fmla="*/ 27 h 53"/>
                  <a:gd name="T46" fmla="*/ 11 w 67"/>
                  <a:gd name="T47" fmla="*/ 27 h 53"/>
                  <a:gd name="T48" fmla="*/ 11 w 67"/>
                  <a:gd name="T49" fmla="*/ 33 h 53"/>
                  <a:gd name="T50" fmla="*/ 17 w 67"/>
                  <a:gd name="T51" fmla="*/ 47 h 53"/>
                  <a:gd name="T52" fmla="*/ 17 w 67"/>
                  <a:gd name="T53" fmla="*/ 53 h 53"/>
                  <a:gd name="T54" fmla="*/ 11 w 67"/>
                  <a:gd name="T55" fmla="*/ 47 h 53"/>
                  <a:gd name="T56" fmla="*/ 6 w 67"/>
                  <a:gd name="T57" fmla="*/ 40 h 53"/>
                  <a:gd name="T58" fmla="*/ 6 w 67"/>
                  <a:gd name="T59" fmla="*/ 27 h 53"/>
                  <a:gd name="T60" fmla="*/ 6 w 67"/>
                  <a:gd name="T61" fmla="*/ 27 h 53"/>
                  <a:gd name="T62" fmla="*/ 17 w 67"/>
                  <a:gd name="T63" fmla="*/ 13 h 53"/>
                  <a:gd name="T64" fmla="*/ 17 w 67"/>
                  <a:gd name="T65" fmla="*/ 13 h 53"/>
                  <a:gd name="T66" fmla="*/ 17 w 67"/>
                  <a:gd name="T67" fmla="*/ 13 h 53"/>
                  <a:gd name="T68" fmla="*/ 17 w 67"/>
                  <a:gd name="T69" fmla="*/ 13 h 53"/>
                  <a:gd name="T70" fmla="*/ 27 w 67"/>
                  <a:gd name="T71" fmla="*/ 7 h 53"/>
                  <a:gd name="T72" fmla="*/ 27 w 67"/>
                  <a:gd name="T73" fmla="*/ 7 h 53"/>
                  <a:gd name="T74" fmla="*/ 27 w 67"/>
                  <a:gd name="T75" fmla="*/ 0 h 53"/>
                  <a:gd name="T76" fmla="*/ 27 w 67"/>
                  <a:gd name="T77" fmla="*/ 7 h 53"/>
                  <a:gd name="T78" fmla="*/ 38 w 67"/>
                  <a:gd name="T79" fmla="*/ 0 h 53"/>
                  <a:gd name="T80" fmla="*/ 38 w 67"/>
                  <a:gd name="T81" fmla="*/ 0 h 53"/>
                  <a:gd name="T82" fmla="*/ 44 w 67"/>
                  <a:gd name="T83" fmla="*/ 0 h 53"/>
                  <a:gd name="T84" fmla="*/ 44 w 67"/>
                  <a:gd name="T85" fmla="*/ 0 h 53"/>
                  <a:gd name="T86" fmla="*/ 50 w 67"/>
                  <a:gd name="T87" fmla="*/ 7 h 53"/>
                  <a:gd name="T88" fmla="*/ 55 w 67"/>
                  <a:gd name="T89" fmla="*/ 13 h 53"/>
                  <a:gd name="T90" fmla="*/ 67 w 67"/>
                  <a:gd name="T91" fmla="*/ 27 h 53"/>
                  <a:gd name="T92" fmla="*/ 67 w 67"/>
                  <a:gd name="T93" fmla="*/ 33 h 53"/>
                  <a:gd name="T94" fmla="*/ 67 w 67"/>
                  <a:gd name="T95"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53">
                    <a:moveTo>
                      <a:pt x="67" y="33"/>
                    </a:moveTo>
                    <a:lnTo>
                      <a:pt x="67" y="40"/>
                    </a:lnTo>
                    <a:lnTo>
                      <a:pt x="61" y="40"/>
                    </a:lnTo>
                    <a:lnTo>
                      <a:pt x="61" y="33"/>
                    </a:lnTo>
                    <a:lnTo>
                      <a:pt x="61" y="33"/>
                    </a:lnTo>
                    <a:lnTo>
                      <a:pt x="55" y="27"/>
                    </a:lnTo>
                    <a:lnTo>
                      <a:pt x="50" y="20"/>
                    </a:lnTo>
                    <a:lnTo>
                      <a:pt x="44" y="7"/>
                    </a:lnTo>
                    <a:lnTo>
                      <a:pt x="44" y="7"/>
                    </a:lnTo>
                    <a:lnTo>
                      <a:pt x="38" y="7"/>
                    </a:lnTo>
                    <a:lnTo>
                      <a:pt x="33" y="13"/>
                    </a:lnTo>
                    <a:lnTo>
                      <a:pt x="33" y="13"/>
                    </a:lnTo>
                    <a:lnTo>
                      <a:pt x="33" y="13"/>
                    </a:lnTo>
                    <a:lnTo>
                      <a:pt x="33" y="20"/>
                    </a:lnTo>
                    <a:lnTo>
                      <a:pt x="38" y="27"/>
                    </a:lnTo>
                    <a:lnTo>
                      <a:pt x="50" y="33"/>
                    </a:lnTo>
                    <a:lnTo>
                      <a:pt x="50" y="33"/>
                    </a:lnTo>
                    <a:lnTo>
                      <a:pt x="50" y="40"/>
                    </a:lnTo>
                    <a:lnTo>
                      <a:pt x="50" y="47"/>
                    </a:lnTo>
                    <a:lnTo>
                      <a:pt x="50" y="47"/>
                    </a:lnTo>
                    <a:lnTo>
                      <a:pt x="50" y="47"/>
                    </a:lnTo>
                    <a:lnTo>
                      <a:pt x="44" y="47"/>
                    </a:lnTo>
                    <a:lnTo>
                      <a:pt x="38" y="33"/>
                    </a:lnTo>
                    <a:lnTo>
                      <a:pt x="33" y="20"/>
                    </a:lnTo>
                    <a:lnTo>
                      <a:pt x="33" y="20"/>
                    </a:lnTo>
                    <a:lnTo>
                      <a:pt x="27" y="20"/>
                    </a:lnTo>
                    <a:lnTo>
                      <a:pt x="27" y="13"/>
                    </a:lnTo>
                    <a:lnTo>
                      <a:pt x="27" y="13"/>
                    </a:lnTo>
                    <a:lnTo>
                      <a:pt x="27" y="13"/>
                    </a:lnTo>
                    <a:lnTo>
                      <a:pt x="23" y="20"/>
                    </a:lnTo>
                    <a:lnTo>
                      <a:pt x="23" y="27"/>
                    </a:lnTo>
                    <a:lnTo>
                      <a:pt x="23" y="27"/>
                    </a:lnTo>
                    <a:lnTo>
                      <a:pt x="23" y="27"/>
                    </a:lnTo>
                    <a:lnTo>
                      <a:pt x="23" y="33"/>
                    </a:lnTo>
                    <a:lnTo>
                      <a:pt x="27" y="33"/>
                    </a:lnTo>
                    <a:lnTo>
                      <a:pt x="27" y="40"/>
                    </a:lnTo>
                    <a:lnTo>
                      <a:pt x="27" y="40"/>
                    </a:lnTo>
                    <a:lnTo>
                      <a:pt x="33" y="47"/>
                    </a:lnTo>
                    <a:lnTo>
                      <a:pt x="33" y="53"/>
                    </a:lnTo>
                    <a:lnTo>
                      <a:pt x="33" y="53"/>
                    </a:lnTo>
                    <a:lnTo>
                      <a:pt x="33" y="53"/>
                    </a:lnTo>
                    <a:lnTo>
                      <a:pt x="27" y="47"/>
                    </a:lnTo>
                    <a:lnTo>
                      <a:pt x="23" y="40"/>
                    </a:lnTo>
                    <a:lnTo>
                      <a:pt x="17" y="27"/>
                    </a:lnTo>
                    <a:lnTo>
                      <a:pt x="17" y="27"/>
                    </a:lnTo>
                    <a:lnTo>
                      <a:pt x="11" y="27"/>
                    </a:lnTo>
                    <a:lnTo>
                      <a:pt x="11" y="27"/>
                    </a:lnTo>
                    <a:lnTo>
                      <a:pt x="11" y="27"/>
                    </a:lnTo>
                    <a:lnTo>
                      <a:pt x="11" y="27"/>
                    </a:lnTo>
                    <a:lnTo>
                      <a:pt x="11" y="33"/>
                    </a:lnTo>
                    <a:lnTo>
                      <a:pt x="11" y="47"/>
                    </a:lnTo>
                    <a:lnTo>
                      <a:pt x="17" y="47"/>
                    </a:lnTo>
                    <a:lnTo>
                      <a:pt x="17" y="47"/>
                    </a:lnTo>
                    <a:lnTo>
                      <a:pt x="17" y="53"/>
                    </a:lnTo>
                    <a:lnTo>
                      <a:pt x="17" y="53"/>
                    </a:lnTo>
                    <a:lnTo>
                      <a:pt x="11" y="47"/>
                    </a:lnTo>
                    <a:lnTo>
                      <a:pt x="11" y="47"/>
                    </a:lnTo>
                    <a:lnTo>
                      <a:pt x="6" y="40"/>
                    </a:lnTo>
                    <a:lnTo>
                      <a:pt x="0" y="33"/>
                    </a:lnTo>
                    <a:lnTo>
                      <a:pt x="6" y="27"/>
                    </a:lnTo>
                    <a:lnTo>
                      <a:pt x="6" y="27"/>
                    </a:lnTo>
                    <a:lnTo>
                      <a:pt x="6" y="27"/>
                    </a:lnTo>
                    <a:lnTo>
                      <a:pt x="11" y="20"/>
                    </a:lnTo>
                    <a:lnTo>
                      <a:pt x="17" y="13"/>
                    </a:lnTo>
                    <a:lnTo>
                      <a:pt x="17" y="13"/>
                    </a:lnTo>
                    <a:lnTo>
                      <a:pt x="17" y="13"/>
                    </a:lnTo>
                    <a:lnTo>
                      <a:pt x="17" y="13"/>
                    </a:lnTo>
                    <a:lnTo>
                      <a:pt x="17" y="13"/>
                    </a:lnTo>
                    <a:lnTo>
                      <a:pt x="17" y="13"/>
                    </a:lnTo>
                    <a:lnTo>
                      <a:pt x="17" y="13"/>
                    </a:lnTo>
                    <a:lnTo>
                      <a:pt x="23" y="13"/>
                    </a:lnTo>
                    <a:lnTo>
                      <a:pt x="27" y="7"/>
                    </a:lnTo>
                    <a:lnTo>
                      <a:pt x="27" y="7"/>
                    </a:lnTo>
                    <a:lnTo>
                      <a:pt x="27" y="7"/>
                    </a:lnTo>
                    <a:lnTo>
                      <a:pt x="27" y="7"/>
                    </a:lnTo>
                    <a:lnTo>
                      <a:pt x="27" y="0"/>
                    </a:lnTo>
                    <a:lnTo>
                      <a:pt x="27" y="0"/>
                    </a:lnTo>
                    <a:lnTo>
                      <a:pt x="27" y="7"/>
                    </a:lnTo>
                    <a:lnTo>
                      <a:pt x="33" y="7"/>
                    </a:lnTo>
                    <a:lnTo>
                      <a:pt x="38" y="0"/>
                    </a:lnTo>
                    <a:lnTo>
                      <a:pt x="38" y="0"/>
                    </a:lnTo>
                    <a:lnTo>
                      <a:pt x="38" y="0"/>
                    </a:lnTo>
                    <a:lnTo>
                      <a:pt x="38" y="0"/>
                    </a:lnTo>
                    <a:lnTo>
                      <a:pt x="44" y="0"/>
                    </a:lnTo>
                    <a:lnTo>
                      <a:pt x="44" y="0"/>
                    </a:lnTo>
                    <a:lnTo>
                      <a:pt x="44" y="0"/>
                    </a:lnTo>
                    <a:lnTo>
                      <a:pt x="44" y="7"/>
                    </a:lnTo>
                    <a:lnTo>
                      <a:pt x="50" y="7"/>
                    </a:lnTo>
                    <a:lnTo>
                      <a:pt x="50" y="7"/>
                    </a:lnTo>
                    <a:lnTo>
                      <a:pt x="55" y="13"/>
                    </a:lnTo>
                    <a:lnTo>
                      <a:pt x="61" y="20"/>
                    </a:lnTo>
                    <a:lnTo>
                      <a:pt x="67" y="27"/>
                    </a:lnTo>
                    <a:lnTo>
                      <a:pt x="67" y="27"/>
                    </a:lnTo>
                    <a:lnTo>
                      <a:pt x="67" y="33"/>
                    </a:lnTo>
                    <a:lnTo>
                      <a:pt x="67" y="33"/>
                    </a:lnTo>
                    <a:lnTo>
                      <a:pt x="67" y="33"/>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82" name="Freeform 106"/>
              <p:cNvSpPr>
                <a:spLocks/>
              </p:cNvSpPr>
              <p:nvPr/>
            </p:nvSpPr>
            <p:spPr bwMode="auto">
              <a:xfrm>
                <a:off x="3441" y="1149"/>
                <a:ext cx="11" cy="45"/>
              </a:xfrm>
              <a:custGeom>
                <a:avLst/>
                <a:gdLst>
                  <a:gd name="T0" fmla="*/ 11 w 11"/>
                  <a:gd name="T1" fmla="*/ 0 h 45"/>
                  <a:gd name="T2" fmla="*/ 11 w 11"/>
                  <a:gd name="T3" fmla="*/ 7 h 45"/>
                  <a:gd name="T4" fmla="*/ 11 w 11"/>
                  <a:gd name="T5" fmla="*/ 20 h 45"/>
                  <a:gd name="T6" fmla="*/ 11 w 11"/>
                  <a:gd name="T7" fmla="*/ 25 h 45"/>
                  <a:gd name="T8" fmla="*/ 11 w 11"/>
                  <a:gd name="T9" fmla="*/ 25 h 45"/>
                  <a:gd name="T10" fmla="*/ 11 w 11"/>
                  <a:gd name="T11" fmla="*/ 32 h 45"/>
                  <a:gd name="T12" fmla="*/ 11 w 11"/>
                  <a:gd name="T13" fmla="*/ 40 h 45"/>
                  <a:gd name="T14" fmla="*/ 11 w 11"/>
                  <a:gd name="T15" fmla="*/ 40 h 45"/>
                  <a:gd name="T16" fmla="*/ 11 w 11"/>
                  <a:gd name="T17" fmla="*/ 40 h 45"/>
                  <a:gd name="T18" fmla="*/ 11 w 11"/>
                  <a:gd name="T19" fmla="*/ 45 h 45"/>
                  <a:gd name="T20" fmla="*/ 6 w 11"/>
                  <a:gd name="T21" fmla="*/ 45 h 45"/>
                  <a:gd name="T22" fmla="*/ 6 w 11"/>
                  <a:gd name="T23" fmla="*/ 45 h 45"/>
                  <a:gd name="T24" fmla="*/ 6 w 11"/>
                  <a:gd name="T25" fmla="*/ 45 h 45"/>
                  <a:gd name="T26" fmla="*/ 6 w 11"/>
                  <a:gd name="T27" fmla="*/ 45 h 45"/>
                  <a:gd name="T28" fmla="*/ 0 w 11"/>
                  <a:gd name="T29" fmla="*/ 45 h 45"/>
                  <a:gd name="T30" fmla="*/ 0 w 11"/>
                  <a:gd name="T31" fmla="*/ 40 h 45"/>
                  <a:gd name="T32" fmla="*/ 0 w 11"/>
                  <a:gd name="T33" fmla="*/ 40 h 45"/>
                  <a:gd name="T34" fmla="*/ 0 w 11"/>
                  <a:gd name="T35" fmla="*/ 40 h 45"/>
                  <a:gd name="T36" fmla="*/ 0 w 11"/>
                  <a:gd name="T37" fmla="*/ 40 h 45"/>
                  <a:gd name="T38" fmla="*/ 6 w 11"/>
                  <a:gd name="T39" fmla="*/ 32 h 45"/>
                  <a:gd name="T40" fmla="*/ 6 w 11"/>
                  <a:gd name="T41" fmla="*/ 32 h 45"/>
                  <a:gd name="T42" fmla="*/ 6 w 11"/>
                  <a:gd name="T43" fmla="*/ 32 h 45"/>
                  <a:gd name="T44" fmla="*/ 6 w 11"/>
                  <a:gd name="T45" fmla="*/ 32 h 45"/>
                  <a:gd name="T46" fmla="*/ 6 w 11"/>
                  <a:gd name="T47" fmla="*/ 25 h 45"/>
                  <a:gd name="T48" fmla="*/ 6 w 11"/>
                  <a:gd name="T49" fmla="*/ 25 h 45"/>
                  <a:gd name="T50" fmla="*/ 6 w 11"/>
                  <a:gd name="T51" fmla="*/ 32 h 45"/>
                  <a:gd name="T52" fmla="*/ 6 w 11"/>
                  <a:gd name="T53" fmla="*/ 32 h 45"/>
                  <a:gd name="T54" fmla="*/ 6 w 11"/>
                  <a:gd name="T55" fmla="*/ 25 h 45"/>
                  <a:gd name="T56" fmla="*/ 6 w 11"/>
                  <a:gd name="T57" fmla="*/ 25 h 45"/>
                  <a:gd name="T58" fmla="*/ 6 w 11"/>
                  <a:gd name="T59" fmla="*/ 20 h 45"/>
                  <a:gd name="T60" fmla="*/ 6 w 11"/>
                  <a:gd name="T61" fmla="*/ 12 h 45"/>
                  <a:gd name="T62" fmla="*/ 6 w 11"/>
                  <a:gd name="T63" fmla="*/ 7 h 45"/>
                  <a:gd name="T64" fmla="*/ 6 w 11"/>
                  <a:gd name="T65" fmla="*/ 7 h 45"/>
                  <a:gd name="T66" fmla="*/ 6 w 11"/>
                  <a:gd name="T67" fmla="*/ 0 h 45"/>
                  <a:gd name="T68" fmla="*/ 6 w 11"/>
                  <a:gd name="T69" fmla="*/ 0 h 45"/>
                  <a:gd name="T70" fmla="*/ 11 w 11"/>
                  <a:gd name="T7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 h="45">
                    <a:moveTo>
                      <a:pt x="11" y="0"/>
                    </a:moveTo>
                    <a:lnTo>
                      <a:pt x="11" y="7"/>
                    </a:lnTo>
                    <a:lnTo>
                      <a:pt x="11" y="20"/>
                    </a:lnTo>
                    <a:lnTo>
                      <a:pt x="11" y="25"/>
                    </a:lnTo>
                    <a:lnTo>
                      <a:pt x="11" y="25"/>
                    </a:lnTo>
                    <a:lnTo>
                      <a:pt x="11" y="32"/>
                    </a:lnTo>
                    <a:lnTo>
                      <a:pt x="11" y="40"/>
                    </a:lnTo>
                    <a:lnTo>
                      <a:pt x="11" y="40"/>
                    </a:lnTo>
                    <a:lnTo>
                      <a:pt x="11" y="40"/>
                    </a:lnTo>
                    <a:lnTo>
                      <a:pt x="11" y="45"/>
                    </a:lnTo>
                    <a:lnTo>
                      <a:pt x="6" y="45"/>
                    </a:lnTo>
                    <a:lnTo>
                      <a:pt x="6" y="45"/>
                    </a:lnTo>
                    <a:lnTo>
                      <a:pt x="6" y="45"/>
                    </a:lnTo>
                    <a:lnTo>
                      <a:pt x="6" y="45"/>
                    </a:lnTo>
                    <a:lnTo>
                      <a:pt x="0" y="45"/>
                    </a:lnTo>
                    <a:lnTo>
                      <a:pt x="0" y="40"/>
                    </a:lnTo>
                    <a:lnTo>
                      <a:pt x="0" y="40"/>
                    </a:lnTo>
                    <a:lnTo>
                      <a:pt x="0" y="40"/>
                    </a:lnTo>
                    <a:lnTo>
                      <a:pt x="0" y="40"/>
                    </a:lnTo>
                    <a:lnTo>
                      <a:pt x="6" y="32"/>
                    </a:lnTo>
                    <a:lnTo>
                      <a:pt x="6" y="32"/>
                    </a:lnTo>
                    <a:lnTo>
                      <a:pt x="6" y="32"/>
                    </a:lnTo>
                    <a:lnTo>
                      <a:pt x="6" y="32"/>
                    </a:lnTo>
                    <a:lnTo>
                      <a:pt x="6" y="25"/>
                    </a:lnTo>
                    <a:lnTo>
                      <a:pt x="6" y="25"/>
                    </a:lnTo>
                    <a:lnTo>
                      <a:pt x="6" y="32"/>
                    </a:lnTo>
                    <a:lnTo>
                      <a:pt x="6" y="32"/>
                    </a:lnTo>
                    <a:lnTo>
                      <a:pt x="6" y="25"/>
                    </a:lnTo>
                    <a:lnTo>
                      <a:pt x="6" y="25"/>
                    </a:lnTo>
                    <a:lnTo>
                      <a:pt x="6" y="20"/>
                    </a:lnTo>
                    <a:lnTo>
                      <a:pt x="6" y="12"/>
                    </a:lnTo>
                    <a:lnTo>
                      <a:pt x="6" y="7"/>
                    </a:lnTo>
                    <a:lnTo>
                      <a:pt x="6" y="7"/>
                    </a:lnTo>
                    <a:lnTo>
                      <a:pt x="6" y="0"/>
                    </a:lnTo>
                    <a:lnTo>
                      <a:pt x="6" y="0"/>
                    </a:lnTo>
                    <a:lnTo>
                      <a:pt x="11"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83" name="Freeform 107"/>
              <p:cNvSpPr>
                <a:spLocks/>
              </p:cNvSpPr>
              <p:nvPr/>
            </p:nvSpPr>
            <p:spPr bwMode="auto">
              <a:xfrm>
                <a:off x="3458" y="1181"/>
                <a:ext cx="6" cy="8"/>
              </a:xfrm>
              <a:custGeom>
                <a:avLst/>
                <a:gdLst>
                  <a:gd name="T0" fmla="*/ 0 w 6"/>
                  <a:gd name="T1" fmla="*/ 0 h 8"/>
                  <a:gd name="T2" fmla="*/ 0 w 6"/>
                  <a:gd name="T3" fmla="*/ 0 h 8"/>
                  <a:gd name="T4" fmla="*/ 0 w 6"/>
                  <a:gd name="T5" fmla="*/ 8 h 8"/>
                  <a:gd name="T6" fmla="*/ 6 w 6"/>
                  <a:gd name="T7" fmla="*/ 8 h 8"/>
                  <a:gd name="T8" fmla="*/ 6 w 6"/>
                  <a:gd name="T9" fmla="*/ 8 h 8"/>
                  <a:gd name="T10" fmla="*/ 0 w 6"/>
                  <a:gd name="T11" fmla="*/ 8 h 8"/>
                  <a:gd name="T12" fmla="*/ 0 w 6"/>
                  <a:gd name="T13" fmla="*/ 8 h 8"/>
                  <a:gd name="T14" fmla="*/ 0 w 6"/>
                  <a:gd name="T15" fmla="*/ 8 h 8"/>
                  <a:gd name="T16" fmla="*/ 0 w 6"/>
                  <a:gd name="T17" fmla="*/ 8 h 8"/>
                  <a:gd name="T18" fmla="*/ 0 w 6"/>
                  <a:gd name="T19" fmla="*/ 8 h 8"/>
                  <a:gd name="T20" fmla="*/ 0 w 6"/>
                  <a:gd name="T21" fmla="*/ 8 h 8"/>
                  <a:gd name="T22" fmla="*/ 0 w 6"/>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0" y="0"/>
                    </a:moveTo>
                    <a:lnTo>
                      <a:pt x="0" y="0"/>
                    </a:lnTo>
                    <a:lnTo>
                      <a:pt x="0" y="8"/>
                    </a:lnTo>
                    <a:lnTo>
                      <a:pt x="6" y="8"/>
                    </a:lnTo>
                    <a:lnTo>
                      <a:pt x="6" y="8"/>
                    </a:lnTo>
                    <a:lnTo>
                      <a:pt x="0" y="8"/>
                    </a:lnTo>
                    <a:lnTo>
                      <a:pt x="0" y="8"/>
                    </a:lnTo>
                    <a:lnTo>
                      <a:pt x="0" y="8"/>
                    </a:lnTo>
                    <a:lnTo>
                      <a:pt x="0" y="8"/>
                    </a:lnTo>
                    <a:lnTo>
                      <a:pt x="0" y="8"/>
                    </a:lnTo>
                    <a:lnTo>
                      <a:pt x="0" y="8"/>
                    </a:lnTo>
                    <a:lnTo>
                      <a:pt x="0"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84" name="Freeform 108"/>
              <p:cNvSpPr>
                <a:spLocks/>
              </p:cNvSpPr>
              <p:nvPr/>
            </p:nvSpPr>
            <p:spPr bwMode="auto">
              <a:xfrm>
                <a:off x="3435" y="1181"/>
                <a:ext cx="6" cy="8"/>
              </a:xfrm>
              <a:custGeom>
                <a:avLst/>
                <a:gdLst>
                  <a:gd name="T0" fmla="*/ 6 w 6"/>
                  <a:gd name="T1" fmla="*/ 0 h 8"/>
                  <a:gd name="T2" fmla="*/ 0 w 6"/>
                  <a:gd name="T3" fmla="*/ 8 h 8"/>
                  <a:gd name="T4" fmla="*/ 0 w 6"/>
                  <a:gd name="T5" fmla="*/ 8 h 8"/>
                  <a:gd name="T6" fmla="*/ 0 w 6"/>
                  <a:gd name="T7" fmla="*/ 8 h 8"/>
                  <a:gd name="T8" fmla="*/ 0 w 6"/>
                  <a:gd name="T9" fmla="*/ 8 h 8"/>
                  <a:gd name="T10" fmla="*/ 0 w 6"/>
                  <a:gd name="T11" fmla="*/ 8 h 8"/>
                  <a:gd name="T12" fmla="*/ 0 w 6"/>
                  <a:gd name="T13" fmla="*/ 8 h 8"/>
                  <a:gd name="T14" fmla="*/ 0 w 6"/>
                  <a:gd name="T15" fmla="*/ 0 h 8"/>
                  <a:gd name="T16" fmla="*/ 0 w 6"/>
                  <a:gd name="T17" fmla="*/ 0 h 8"/>
                  <a:gd name="T18" fmla="*/ 0 w 6"/>
                  <a:gd name="T19" fmla="*/ 0 h 8"/>
                  <a:gd name="T20" fmla="*/ 0 w 6"/>
                  <a:gd name="T21" fmla="*/ 0 h 8"/>
                  <a:gd name="T22" fmla="*/ 6 w 6"/>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6" y="0"/>
                    </a:moveTo>
                    <a:lnTo>
                      <a:pt x="0" y="8"/>
                    </a:lnTo>
                    <a:lnTo>
                      <a:pt x="0" y="8"/>
                    </a:lnTo>
                    <a:lnTo>
                      <a:pt x="0" y="8"/>
                    </a:lnTo>
                    <a:lnTo>
                      <a:pt x="0" y="8"/>
                    </a:lnTo>
                    <a:lnTo>
                      <a:pt x="0" y="8"/>
                    </a:lnTo>
                    <a:lnTo>
                      <a:pt x="0" y="8"/>
                    </a:lnTo>
                    <a:lnTo>
                      <a:pt x="0" y="0"/>
                    </a:lnTo>
                    <a:lnTo>
                      <a:pt x="0" y="0"/>
                    </a:lnTo>
                    <a:lnTo>
                      <a:pt x="0" y="0"/>
                    </a:lnTo>
                    <a:lnTo>
                      <a:pt x="0" y="0"/>
                    </a:lnTo>
                    <a:lnTo>
                      <a:pt x="6"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85" name="Freeform 109"/>
              <p:cNvSpPr>
                <a:spLocks/>
              </p:cNvSpPr>
              <p:nvPr/>
            </p:nvSpPr>
            <p:spPr bwMode="auto">
              <a:xfrm>
                <a:off x="3452" y="1121"/>
                <a:ext cx="33" cy="28"/>
              </a:xfrm>
              <a:custGeom>
                <a:avLst/>
                <a:gdLst>
                  <a:gd name="T0" fmla="*/ 17 w 33"/>
                  <a:gd name="T1" fmla="*/ 20 h 28"/>
                  <a:gd name="T2" fmla="*/ 23 w 33"/>
                  <a:gd name="T3" fmla="*/ 20 h 28"/>
                  <a:gd name="T4" fmla="*/ 23 w 33"/>
                  <a:gd name="T5" fmla="*/ 20 h 28"/>
                  <a:gd name="T6" fmla="*/ 29 w 33"/>
                  <a:gd name="T7" fmla="*/ 20 h 28"/>
                  <a:gd name="T8" fmla="*/ 29 w 33"/>
                  <a:gd name="T9" fmla="*/ 20 h 28"/>
                  <a:gd name="T10" fmla="*/ 29 w 33"/>
                  <a:gd name="T11" fmla="*/ 28 h 28"/>
                  <a:gd name="T12" fmla="*/ 33 w 33"/>
                  <a:gd name="T13" fmla="*/ 28 h 28"/>
                  <a:gd name="T14" fmla="*/ 33 w 33"/>
                  <a:gd name="T15" fmla="*/ 28 h 28"/>
                  <a:gd name="T16" fmla="*/ 33 w 33"/>
                  <a:gd name="T17" fmla="*/ 28 h 28"/>
                  <a:gd name="T18" fmla="*/ 33 w 33"/>
                  <a:gd name="T19" fmla="*/ 20 h 28"/>
                  <a:gd name="T20" fmla="*/ 33 w 33"/>
                  <a:gd name="T21" fmla="*/ 15 h 28"/>
                  <a:gd name="T22" fmla="*/ 33 w 33"/>
                  <a:gd name="T23" fmla="*/ 0 h 28"/>
                  <a:gd name="T24" fmla="*/ 33 w 33"/>
                  <a:gd name="T25" fmla="*/ 0 h 28"/>
                  <a:gd name="T26" fmla="*/ 29 w 33"/>
                  <a:gd name="T27" fmla="*/ 0 h 28"/>
                  <a:gd name="T28" fmla="*/ 23 w 33"/>
                  <a:gd name="T29" fmla="*/ 8 h 28"/>
                  <a:gd name="T30" fmla="*/ 17 w 33"/>
                  <a:gd name="T31" fmla="*/ 8 h 28"/>
                  <a:gd name="T32" fmla="*/ 17 w 33"/>
                  <a:gd name="T33" fmla="*/ 8 h 28"/>
                  <a:gd name="T34" fmla="*/ 12 w 33"/>
                  <a:gd name="T35" fmla="*/ 8 h 28"/>
                  <a:gd name="T36" fmla="*/ 6 w 33"/>
                  <a:gd name="T37" fmla="*/ 8 h 28"/>
                  <a:gd name="T38" fmla="*/ 0 w 33"/>
                  <a:gd name="T39" fmla="*/ 8 h 28"/>
                  <a:gd name="T40" fmla="*/ 0 w 33"/>
                  <a:gd name="T41" fmla="*/ 8 h 28"/>
                  <a:gd name="T42" fmla="*/ 0 w 33"/>
                  <a:gd name="T43" fmla="*/ 15 h 28"/>
                  <a:gd name="T44" fmla="*/ 0 w 33"/>
                  <a:gd name="T45" fmla="*/ 20 h 28"/>
                  <a:gd name="T46" fmla="*/ 6 w 33"/>
                  <a:gd name="T47" fmla="*/ 20 h 28"/>
                  <a:gd name="T48" fmla="*/ 6 w 33"/>
                  <a:gd name="T49" fmla="*/ 20 h 28"/>
                  <a:gd name="T50" fmla="*/ 12 w 33"/>
                  <a:gd name="T51" fmla="*/ 20 h 28"/>
                  <a:gd name="T52" fmla="*/ 12 w 33"/>
                  <a:gd name="T53" fmla="*/ 20 h 28"/>
                  <a:gd name="T54" fmla="*/ 17 w 33"/>
                  <a:gd name="T5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28">
                    <a:moveTo>
                      <a:pt x="17" y="20"/>
                    </a:moveTo>
                    <a:lnTo>
                      <a:pt x="23" y="20"/>
                    </a:lnTo>
                    <a:lnTo>
                      <a:pt x="23" y="20"/>
                    </a:lnTo>
                    <a:lnTo>
                      <a:pt x="29" y="20"/>
                    </a:lnTo>
                    <a:lnTo>
                      <a:pt x="29" y="20"/>
                    </a:lnTo>
                    <a:lnTo>
                      <a:pt x="29" y="28"/>
                    </a:lnTo>
                    <a:lnTo>
                      <a:pt x="33" y="28"/>
                    </a:lnTo>
                    <a:lnTo>
                      <a:pt x="33" y="28"/>
                    </a:lnTo>
                    <a:lnTo>
                      <a:pt x="33" y="28"/>
                    </a:lnTo>
                    <a:lnTo>
                      <a:pt x="33" y="20"/>
                    </a:lnTo>
                    <a:lnTo>
                      <a:pt x="33" y="15"/>
                    </a:lnTo>
                    <a:lnTo>
                      <a:pt x="33" y="0"/>
                    </a:lnTo>
                    <a:lnTo>
                      <a:pt x="33" y="0"/>
                    </a:lnTo>
                    <a:lnTo>
                      <a:pt x="29" y="0"/>
                    </a:lnTo>
                    <a:lnTo>
                      <a:pt x="23" y="8"/>
                    </a:lnTo>
                    <a:lnTo>
                      <a:pt x="17" y="8"/>
                    </a:lnTo>
                    <a:lnTo>
                      <a:pt x="17" y="8"/>
                    </a:lnTo>
                    <a:lnTo>
                      <a:pt x="12" y="8"/>
                    </a:lnTo>
                    <a:lnTo>
                      <a:pt x="6" y="8"/>
                    </a:lnTo>
                    <a:lnTo>
                      <a:pt x="0" y="8"/>
                    </a:lnTo>
                    <a:lnTo>
                      <a:pt x="0" y="8"/>
                    </a:lnTo>
                    <a:lnTo>
                      <a:pt x="0" y="15"/>
                    </a:lnTo>
                    <a:lnTo>
                      <a:pt x="0" y="20"/>
                    </a:lnTo>
                    <a:lnTo>
                      <a:pt x="6" y="20"/>
                    </a:lnTo>
                    <a:lnTo>
                      <a:pt x="6" y="20"/>
                    </a:lnTo>
                    <a:lnTo>
                      <a:pt x="12" y="20"/>
                    </a:lnTo>
                    <a:lnTo>
                      <a:pt x="12" y="20"/>
                    </a:lnTo>
                    <a:lnTo>
                      <a:pt x="17" y="2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86" name="Freeform 110"/>
              <p:cNvSpPr>
                <a:spLocks/>
              </p:cNvSpPr>
              <p:nvPr/>
            </p:nvSpPr>
            <p:spPr bwMode="auto">
              <a:xfrm>
                <a:off x="3469" y="1169"/>
                <a:ext cx="16" cy="12"/>
              </a:xfrm>
              <a:custGeom>
                <a:avLst/>
                <a:gdLst>
                  <a:gd name="T0" fmla="*/ 6 w 16"/>
                  <a:gd name="T1" fmla="*/ 0 h 12"/>
                  <a:gd name="T2" fmla="*/ 12 w 16"/>
                  <a:gd name="T3" fmla="*/ 0 h 12"/>
                  <a:gd name="T4" fmla="*/ 12 w 16"/>
                  <a:gd name="T5" fmla="*/ 0 h 12"/>
                  <a:gd name="T6" fmla="*/ 16 w 16"/>
                  <a:gd name="T7" fmla="*/ 0 h 12"/>
                  <a:gd name="T8" fmla="*/ 16 w 16"/>
                  <a:gd name="T9" fmla="*/ 0 h 12"/>
                  <a:gd name="T10" fmla="*/ 12 w 16"/>
                  <a:gd name="T11" fmla="*/ 5 h 12"/>
                  <a:gd name="T12" fmla="*/ 12 w 16"/>
                  <a:gd name="T13" fmla="*/ 12 h 12"/>
                  <a:gd name="T14" fmla="*/ 12 w 16"/>
                  <a:gd name="T15" fmla="*/ 12 h 12"/>
                  <a:gd name="T16" fmla="*/ 12 w 16"/>
                  <a:gd name="T17" fmla="*/ 12 h 12"/>
                  <a:gd name="T18" fmla="*/ 12 w 16"/>
                  <a:gd name="T19" fmla="*/ 12 h 12"/>
                  <a:gd name="T20" fmla="*/ 12 w 16"/>
                  <a:gd name="T21" fmla="*/ 5 h 12"/>
                  <a:gd name="T22" fmla="*/ 6 w 16"/>
                  <a:gd name="T23" fmla="*/ 5 h 12"/>
                  <a:gd name="T24" fmla="*/ 6 w 16"/>
                  <a:gd name="T25" fmla="*/ 5 h 12"/>
                  <a:gd name="T26" fmla="*/ 0 w 16"/>
                  <a:gd name="T27" fmla="*/ 5 h 12"/>
                  <a:gd name="T28" fmla="*/ 0 w 16"/>
                  <a:gd name="T29" fmla="*/ 5 h 12"/>
                  <a:gd name="T30" fmla="*/ 6 w 1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6" y="0"/>
                    </a:moveTo>
                    <a:lnTo>
                      <a:pt x="12" y="0"/>
                    </a:lnTo>
                    <a:lnTo>
                      <a:pt x="12" y="0"/>
                    </a:lnTo>
                    <a:lnTo>
                      <a:pt x="16" y="0"/>
                    </a:lnTo>
                    <a:lnTo>
                      <a:pt x="16" y="0"/>
                    </a:lnTo>
                    <a:lnTo>
                      <a:pt x="12" y="5"/>
                    </a:lnTo>
                    <a:lnTo>
                      <a:pt x="12" y="12"/>
                    </a:lnTo>
                    <a:lnTo>
                      <a:pt x="12" y="12"/>
                    </a:lnTo>
                    <a:lnTo>
                      <a:pt x="12" y="12"/>
                    </a:lnTo>
                    <a:lnTo>
                      <a:pt x="12" y="12"/>
                    </a:lnTo>
                    <a:lnTo>
                      <a:pt x="12" y="5"/>
                    </a:lnTo>
                    <a:lnTo>
                      <a:pt x="6" y="5"/>
                    </a:lnTo>
                    <a:lnTo>
                      <a:pt x="6" y="5"/>
                    </a:lnTo>
                    <a:lnTo>
                      <a:pt x="0" y="5"/>
                    </a:lnTo>
                    <a:lnTo>
                      <a:pt x="0" y="5"/>
                    </a:lnTo>
                    <a:lnTo>
                      <a:pt x="6"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87" name="Freeform 111"/>
              <p:cNvSpPr>
                <a:spLocks/>
              </p:cNvSpPr>
              <p:nvPr/>
            </p:nvSpPr>
            <p:spPr bwMode="auto">
              <a:xfrm>
                <a:off x="3458" y="1169"/>
                <a:ext cx="17" cy="20"/>
              </a:xfrm>
              <a:custGeom>
                <a:avLst/>
                <a:gdLst>
                  <a:gd name="T0" fmla="*/ 6 w 17"/>
                  <a:gd name="T1" fmla="*/ 0 h 20"/>
                  <a:gd name="T2" fmla="*/ 6 w 17"/>
                  <a:gd name="T3" fmla="*/ 5 h 20"/>
                  <a:gd name="T4" fmla="*/ 11 w 17"/>
                  <a:gd name="T5" fmla="*/ 12 h 20"/>
                  <a:gd name="T6" fmla="*/ 17 w 17"/>
                  <a:gd name="T7" fmla="*/ 20 h 20"/>
                  <a:gd name="T8" fmla="*/ 17 w 17"/>
                  <a:gd name="T9" fmla="*/ 20 h 20"/>
                  <a:gd name="T10" fmla="*/ 17 w 17"/>
                  <a:gd name="T11" fmla="*/ 20 h 20"/>
                  <a:gd name="T12" fmla="*/ 11 w 17"/>
                  <a:gd name="T13" fmla="*/ 20 h 20"/>
                  <a:gd name="T14" fmla="*/ 11 w 17"/>
                  <a:gd name="T15" fmla="*/ 12 h 20"/>
                  <a:gd name="T16" fmla="*/ 11 w 17"/>
                  <a:gd name="T17" fmla="*/ 12 h 20"/>
                  <a:gd name="T18" fmla="*/ 6 w 17"/>
                  <a:gd name="T19" fmla="*/ 12 h 20"/>
                  <a:gd name="T20" fmla="*/ 0 w 17"/>
                  <a:gd name="T21" fmla="*/ 12 h 20"/>
                  <a:gd name="T22" fmla="*/ 0 w 17"/>
                  <a:gd name="T23" fmla="*/ 5 h 20"/>
                  <a:gd name="T24" fmla="*/ 0 w 17"/>
                  <a:gd name="T25" fmla="*/ 5 h 20"/>
                  <a:gd name="T26" fmla="*/ 0 w 17"/>
                  <a:gd name="T27" fmla="*/ 0 h 20"/>
                  <a:gd name="T28" fmla="*/ 0 w 17"/>
                  <a:gd name="T29" fmla="*/ 0 h 20"/>
                  <a:gd name="T30" fmla="*/ 6 w 17"/>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0">
                    <a:moveTo>
                      <a:pt x="6" y="0"/>
                    </a:moveTo>
                    <a:lnTo>
                      <a:pt x="6" y="5"/>
                    </a:lnTo>
                    <a:lnTo>
                      <a:pt x="11" y="12"/>
                    </a:lnTo>
                    <a:lnTo>
                      <a:pt x="17" y="20"/>
                    </a:lnTo>
                    <a:lnTo>
                      <a:pt x="17" y="20"/>
                    </a:lnTo>
                    <a:lnTo>
                      <a:pt x="17" y="20"/>
                    </a:lnTo>
                    <a:lnTo>
                      <a:pt x="11" y="20"/>
                    </a:lnTo>
                    <a:lnTo>
                      <a:pt x="11" y="12"/>
                    </a:lnTo>
                    <a:lnTo>
                      <a:pt x="11" y="12"/>
                    </a:lnTo>
                    <a:lnTo>
                      <a:pt x="6" y="12"/>
                    </a:lnTo>
                    <a:lnTo>
                      <a:pt x="0" y="12"/>
                    </a:lnTo>
                    <a:lnTo>
                      <a:pt x="0" y="5"/>
                    </a:lnTo>
                    <a:lnTo>
                      <a:pt x="0" y="5"/>
                    </a:lnTo>
                    <a:lnTo>
                      <a:pt x="0" y="0"/>
                    </a:lnTo>
                    <a:lnTo>
                      <a:pt x="0" y="0"/>
                    </a:lnTo>
                    <a:lnTo>
                      <a:pt x="6"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88" name="Freeform 112"/>
              <p:cNvSpPr>
                <a:spLocks/>
              </p:cNvSpPr>
              <p:nvPr/>
            </p:nvSpPr>
            <p:spPr bwMode="auto">
              <a:xfrm>
                <a:off x="3469" y="1194"/>
                <a:ext cx="6" cy="35"/>
              </a:xfrm>
              <a:custGeom>
                <a:avLst/>
                <a:gdLst>
                  <a:gd name="T0" fmla="*/ 6 w 6"/>
                  <a:gd name="T1" fmla="*/ 0 h 35"/>
                  <a:gd name="T2" fmla="*/ 6 w 6"/>
                  <a:gd name="T3" fmla="*/ 15 h 35"/>
                  <a:gd name="T4" fmla="*/ 6 w 6"/>
                  <a:gd name="T5" fmla="*/ 20 h 35"/>
                  <a:gd name="T6" fmla="*/ 6 w 6"/>
                  <a:gd name="T7" fmla="*/ 27 h 35"/>
                  <a:gd name="T8" fmla="*/ 6 w 6"/>
                  <a:gd name="T9" fmla="*/ 27 h 35"/>
                  <a:gd name="T10" fmla="*/ 6 w 6"/>
                  <a:gd name="T11" fmla="*/ 35 h 35"/>
                  <a:gd name="T12" fmla="*/ 6 w 6"/>
                  <a:gd name="T13" fmla="*/ 27 h 35"/>
                  <a:gd name="T14" fmla="*/ 6 w 6"/>
                  <a:gd name="T15" fmla="*/ 20 h 35"/>
                  <a:gd name="T16" fmla="*/ 6 w 6"/>
                  <a:gd name="T17" fmla="*/ 20 h 35"/>
                  <a:gd name="T18" fmla="*/ 6 w 6"/>
                  <a:gd name="T19" fmla="*/ 20 h 35"/>
                  <a:gd name="T20" fmla="*/ 6 w 6"/>
                  <a:gd name="T21" fmla="*/ 15 h 35"/>
                  <a:gd name="T22" fmla="*/ 6 w 6"/>
                  <a:gd name="T23" fmla="*/ 7 h 35"/>
                  <a:gd name="T24" fmla="*/ 6 w 6"/>
                  <a:gd name="T25" fmla="*/ 7 h 35"/>
                  <a:gd name="T26" fmla="*/ 0 w 6"/>
                  <a:gd name="T27" fmla="*/ 0 h 35"/>
                  <a:gd name="T28" fmla="*/ 0 w 6"/>
                  <a:gd name="T29" fmla="*/ 0 h 35"/>
                  <a:gd name="T30" fmla="*/ 6 w 6"/>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35">
                    <a:moveTo>
                      <a:pt x="6" y="0"/>
                    </a:moveTo>
                    <a:lnTo>
                      <a:pt x="6" y="15"/>
                    </a:lnTo>
                    <a:lnTo>
                      <a:pt x="6" y="20"/>
                    </a:lnTo>
                    <a:lnTo>
                      <a:pt x="6" y="27"/>
                    </a:lnTo>
                    <a:lnTo>
                      <a:pt x="6" y="27"/>
                    </a:lnTo>
                    <a:lnTo>
                      <a:pt x="6" y="35"/>
                    </a:lnTo>
                    <a:lnTo>
                      <a:pt x="6" y="27"/>
                    </a:lnTo>
                    <a:lnTo>
                      <a:pt x="6" y="20"/>
                    </a:lnTo>
                    <a:lnTo>
                      <a:pt x="6" y="20"/>
                    </a:lnTo>
                    <a:lnTo>
                      <a:pt x="6" y="20"/>
                    </a:lnTo>
                    <a:lnTo>
                      <a:pt x="6" y="15"/>
                    </a:lnTo>
                    <a:lnTo>
                      <a:pt x="6" y="7"/>
                    </a:lnTo>
                    <a:lnTo>
                      <a:pt x="6" y="7"/>
                    </a:lnTo>
                    <a:lnTo>
                      <a:pt x="0" y="0"/>
                    </a:lnTo>
                    <a:lnTo>
                      <a:pt x="0" y="0"/>
                    </a:lnTo>
                    <a:lnTo>
                      <a:pt x="6"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89" name="Freeform 113"/>
              <p:cNvSpPr>
                <a:spLocks/>
              </p:cNvSpPr>
              <p:nvPr/>
            </p:nvSpPr>
            <p:spPr bwMode="auto">
              <a:xfrm>
                <a:off x="3452" y="1116"/>
                <a:ext cx="29" cy="5"/>
              </a:xfrm>
              <a:custGeom>
                <a:avLst/>
                <a:gdLst>
                  <a:gd name="T0" fmla="*/ 29 w 29"/>
                  <a:gd name="T1" fmla="*/ 5 h 5"/>
                  <a:gd name="T2" fmla="*/ 23 w 29"/>
                  <a:gd name="T3" fmla="*/ 5 h 5"/>
                  <a:gd name="T4" fmla="*/ 17 w 29"/>
                  <a:gd name="T5" fmla="*/ 5 h 5"/>
                  <a:gd name="T6" fmla="*/ 12 w 29"/>
                  <a:gd name="T7" fmla="*/ 5 h 5"/>
                  <a:gd name="T8" fmla="*/ 12 w 29"/>
                  <a:gd name="T9" fmla="*/ 5 h 5"/>
                  <a:gd name="T10" fmla="*/ 6 w 29"/>
                  <a:gd name="T11" fmla="*/ 5 h 5"/>
                  <a:gd name="T12" fmla="*/ 0 w 29"/>
                  <a:gd name="T13" fmla="*/ 5 h 5"/>
                  <a:gd name="T14" fmla="*/ 6 w 29"/>
                  <a:gd name="T15" fmla="*/ 5 h 5"/>
                  <a:gd name="T16" fmla="*/ 6 w 29"/>
                  <a:gd name="T17" fmla="*/ 5 h 5"/>
                  <a:gd name="T18" fmla="*/ 6 w 29"/>
                  <a:gd name="T19" fmla="*/ 5 h 5"/>
                  <a:gd name="T20" fmla="*/ 12 w 29"/>
                  <a:gd name="T21" fmla="*/ 5 h 5"/>
                  <a:gd name="T22" fmla="*/ 17 w 29"/>
                  <a:gd name="T23" fmla="*/ 0 h 5"/>
                  <a:gd name="T24" fmla="*/ 17 w 29"/>
                  <a:gd name="T25" fmla="*/ 0 h 5"/>
                  <a:gd name="T26" fmla="*/ 29 w 29"/>
                  <a:gd name="T27" fmla="*/ 0 h 5"/>
                  <a:gd name="T28" fmla="*/ 29 w 29"/>
                  <a:gd name="T29" fmla="*/ 5 h 5"/>
                  <a:gd name="T30" fmla="*/ 29 w 29"/>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
                    <a:moveTo>
                      <a:pt x="29" y="5"/>
                    </a:moveTo>
                    <a:lnTo>
                      <a:pt x="23" y="5"/>
                    </a:lnTo>
                    <a:lnTo>
                      <a:pt x="17" y="5"/>
                    </a:lnTo>
                    <a:lnTo>
                      <a:pt x="12" y="5"/>
                    </a:lnTo>
                    <a:lnTo>
                      <a:pt x="12" y="5"/>
                    </a:lnTo>
                    <a:lnTo>
                      <a:pt x="6" y="5"/>
                    </a:lnTo>
                    <a:lnTo>
                      <a:pt x="0" y="5"/>
                    </a:lnTo>
                    <a:lnTo>
                      <a:pt x="6" y="5"/>
                    </a:lnTo>
                    <a:lnTo>
                      <a:pt x="6" y="5"/>
                    </a:lnTo>
                    <a:lnTo>
                      <a:pt x="6" y="5"/>
                    </a:lnTo>
                    <a:lnTo>
                      <a:pt x="12" y="5"/>
                    </a:lnTo>
                    <a:lnTo>
                      <a:pt x="17" y="0"/>
                    </a:lnTo>
                    <a:lnTo>
                      <a:pt x="17" y="0"/>
                    </a:lnTo>
                    <a:lnTo>
                      <a:pt x="29" y="0"/>
                    </a:lnTo>
                    <a:lnTo>
                      <a:pt x="29" y="5"/>
                    </a:lnTo>
                    <a:lnTo>
                      <a:pt x="29" y="5"/>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90" name="Freeform 114"/>
              <p:cNvSpPr>
                <a:spLocks/>
              </p:cNvSpPr>
              <p:nvPr/>
            </p:nvSpPr>
            <p:spPr bwMode="auto">
              <a:xfrm>
                <a:off x="3452" y="1089"/>
                <a:ext cx="29" cy="27"/>
              </a:xfrm>
              <a:custGeom>
                <a:avLst/>
                <a:gdLst>
                  <a:gd name="T0" fmla="*/ 29 w 29"/>
                  <a:gd name="T1" fmla="*/ 27 h 27"/>
                  <a:gd name="T2" fmla="*/ 23 w 29"/>
                  <a:gd name="T3" fmla="*/ 27 h 27"/>
                  <a:gd name="T4" fmla="*/ 17 w 29"/>
                  <a:gd name="T5" fmla="*/ 27 h 27"/>
                  <a:gd name="T6" fmla="*/ 12 w 29"/>
                  <a:gd name="T7" fmla="*/ 27 h 27"/>
                  <a:gd name="T8" fmla="*/ 12 w 29"/>
                  <a:gd name="T9" fmla="*/ 27 h 27"/>
                  <a:gd name="T10" fmla="*/ 6 w 29"/>
                  <a:gd name="T11" fmla="*/ 27 h 27"/>
                  <a:gd name="T12" fmla="*/ 6 w 29"/>
                  <a:gd name="T13" fmla="*/ 27 h 27"/>
                  <a:gd name="T14" fmla="*/ 6 w 29"/>
                  <a:gd name="T15" fmla="*/ 20 h 27"/>
                  <a:gd name="T16" fmla="*/ 6 w 29"/>
                  <a:gd name="T17" fmla="*/ 20 h 27"/>
                  <a:gd name="T18" fmla="*/ 0 w 29"/>
                  <a:gd name="T19" fmla="*/ 12 h 27"/>
                  <a:gd name="T20" fmla="*/ 6 w 29"/>
                  <a:gd name="T21" fmla="*/ 7 h 27"/>
                  <a:gd name="T22" fmla="*/ 6 w 29"/>
                  <a:gd name="T23" fmla="*/ 0 h 27"/>
                  <a:gd name="T24" fmla="*/ 6 w 29"/>
                  <a:gd name="T25" fmla="*/ 0 h 27"/>
                  <a:gd name="T26" fmla="*/ 6 w 29"/>
                  <a:gd name="T27" fmla="*/ 0 h 27"/>
                  <a:gd name="T28" fmla="*/ 12 w 29"/>
                  <a:gd name="T29" fmla="*/ 0 h 27"/>
                  <a:gd name="T30" fmla="*/ 17 w 29"/>
                  <a:gd name="T31" fmla="*/ 0 h 27"/>
                  <a:gd name="T32" fmla="*/ 17 w 29"/>
                  <a:gd name="T33" fmla="*/ 0 h 27"/>
                  <a:gd name="T34" fmla="*/ 23 w 29"/>
                  <a:gd name="T35" fmla="*/ 12 h 27"/>
                  <a:gd name="T36" fmla="*/ 29 w 29"/>
                  <a:gd name="T37" fmla="*/ 20 h 27"/>
                  <a:gd name="T38" fmla="*/ 29 w 29"/>
                  <a:gd name="T3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27">
                    <a:moveTo>
                      <a:pt x="29" y="27"/>
                    </a:moveTo>
                    <a:lnTo>
                      <a:pt x="23" y="27"/>
                    </a:lnTo>
                    <a:lnTo>
                      <a:pt x="17" y="27"/>
                    </a:lnTo>
                    <a:lnTo>
                      <a:pt x="12" y="27"/>
                    </a:lnTo>
                    <a:lnTo>
                      <a:pt x="12" y="27"/>
                    </a:lnTo>
                    <a:lnTo>
                      <a:pt x="6" y="27"/>
                    </a:lnTo>
                    <a:lnTo>
                      <a:pt x="6" y="27"/>
                    </a:lnTo>
                    <a:lnTo>
                      <a:pt x="6" y="20"/>
                    </a:lnTo>
                    <a:lnTo>
                      <a:pt x="6" y="20"/>
                    </a:lnTo>
                    <a:lnTo>
                      <a:pt x="0" y="12"/>
                    </a:lnTo>
                    <a:lnTo>
                      <a:pt x="6" y="7"/>
                    </a:lnTo>
                    <a:lnTo>
                      <a:pt x="6" y="0"/>
                    </a:lnTo>
                    <a:lnTo>
                      <a:pt x="6" y="0"/>
                    </a:lnTo>
                    <a:lnTo>
                      <a:pt x="6" y="0"/>
                    </a:lnTo>
                    <a:lnTo>
                      <a:pt x="12" y="0"/>
                    </a:lnTo>
                    <a:lnTo>
                      <a:pt x="17" y="0"/>
                    </a:lnTo>
                    <a:lnTo>
                      <a:pt x="17" y="0"/>
                    </a:lnTo>
                    <a:lnTo>
                      <a:pt x="23" y="12"/>
                    </a:lnTo>
                    <a:lnTo>
                      <a:pt x="29" y="20"/>
                    </a:lnTo>
                    <a:lnTo>
                      <a:pt x="29" y="27"/>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91" name="Freeform 115"/>
              <p:cNvSpPr>
                <a:spLocks/>
              </p:cNvSpPr>
              <p:nvPr/>
            </p:nvSpPr>
            <p:spPr bwMode="auto">
              <a:xfrm>
                <a:off x="3485" y="1109"/>
                <a:ext cx="11" cy="52"/>
              </a:xfrm>
              <a:custGeom>
                <a:avLst/>
                <a:gdLst>
                  <a:gd name="T0" fmla="*/ 6 w 11"/>
                  <a:gd name="T1" fmla="*/ 7 h 52"/>
                  <a:gd name="T2" fmla="*/ 11 w 11"/>
                  <a:gd name="T3" fmla="*/ 12 h 52"/>
                  <a:gd name="T4" fmla="*/ 11 w 11"/>
                  <a:gd name="T5" fmla="*/ 20 h 52"/>
                  <a:gd name="T6" fmla="*/ 11 w 11"/>
                  <a:gd name="T7" fmla="*/ 20 h 52"/>
                  <a:gd name="T8" fmla="*/ 11 w 11"/>
                  <a:gd name="T9" fmla="*/ 27 h 52"/>
                  <a:gd name="T10" fmla="*/ 11 w 11"/>
                  <a:gd name="T11" fmla="*/ 27 h 52"/>
                  <a:gd name="T12" fmla="*/ 11 w 11"/>
                  <a:gd name="T13" fmla="*/ 27 h 52"/>
                  <a:gd name="T14" fmla="*/ 11 w 11"/>
                  <a:gd name="T15" fmla="*/ 27 h 52"/>
                  <a:gd name="T16" fmla="*/ 11 w 11"/>
                  <a:gd name="T17" fmla="*/ 32 h 52"/>
                  <a:gd name="T18" fmla="*/ 11 w 11"/>
                  <a:gd name="T19" fmla="*/ 32 h 52"/>
                  <a:gd name="T20" fmla="*/ 11 w 11"/>
                  <a:gd name="T21" fmla="*/ 32 h 52"/>
                  <a:gd name="T22" fmla="*/ 11 w 11"/>
                  <a:gd name="T23" fmla="*/ 32 h 52"/>
                  <a:gd name="T24" fmla="*/ 6 w 11"/>
                  <a:gd name="T25" fmla="*/ 40 h 52"/>
                  <a:gd name="T26" fmla="*/ 6 w 11"/>
                  <a:gd name="T27" fmla="*/ 40 h 52"/>
                  <a:gd name="T28" fmla="*/ 0 w 11"/>
                  <a:gd name="T29" fmla="*/ 52 h 52"/>
                  <a:gd name="T30" fmla="*/ 0 w 11"/>
                  <a:gd name="T31" fmla="*/ 52 h 52"/>
                  <a:gd name="T32" fmla="*/ 0 w 11"/>
                  <a:gd name="T33" fmla="*/ 52 h 52"/>
                  <a:gd name="T34" fmla="*/ 0 w 11"/>
                  <a:gd name="T35" fmla="*/ 47 h 52"/>
                  <a:gd name="T36" fmla="*/ 0 w 11"/>
                  <a:gd name="T37" fmla="*/ 47 h 52"/>
                  <a:gd name="T38" fmla="*/ 6 w 11"/>
                  <a:gd name="T39" fmla="*/ 40 h 52"/>
                  <a:gd name="T40" fmla="*/ 6 w 11"/>
                  <a:gd name="T41" fmla="*/ 32 h 52"/>
                  <a:gd name="T42" fmla="*/ 6 w 11"/>
                  <a:gd name="T43" fmla="*/ 27 h 52"/>
                  <a:gd name="T44" fmla="*/ 6 w 11"/>
                  <a:gd name="T45" fmla="*/ 20 h 52"/>
                  <a:gd name="T46" fmla="*/ 6 w 11"/>
                  <a:gd name="T47" fmla="*/ 20 h 52"/>
                  <a:gd name="T48" fmla="*/ 6 w 11"/>
                  <a:gd name="T49" fmla="*/ 20 h 52"/>
                  <a:gd name="T50" fmla="*/ 0 w 11"/>
                  <a:gd name="T51" fmla="*/ 12 h 52"/>
                  <a:gd name="T52" fmla="*/ 0 w 11"/>
                  <a:gd name="T53" fmla="*/ 12 h 52"/>
                  <a:gd name="T54" fmla="*/ 0 w 11"/>
                  <a:gd name="T55" fmla="*/ 7 h 52"/>
                  <a:gd name="T56" fmla="*/ 0 w 11"/>
                  <a:gd name="T57" fmla="*/ 7 h 52"/>
                  <a:gd name="T58" fmla="*/ 0 w 11"/>
                  <a:gd name="T59" fmla="*/ 0 h 52"/>
                  <a:gd name="T60" fmla="*/ 0 w 11"/>
                  <a:gd name="T61" fmla="*/ 0 h 52"/>
                  <a:gd name="T62" fmla="*/ 0 w 11"/>
                  <a:gd name="T63" fmla="*/ 0 h 52"/>
                  <a:gd name="T64" fmla="*/ 0 w 11"/>
                  <a:gd name="T65" fmla="*/ 0 h 52"/>
                  <a:gd name="T66" fmla="*/ 0 w 11"/>
                  <a:gd name="T67" fmla="*/ 0 h 52"/>
                  <a:gd name="T68" fmla="*/ 0 w 11"/>
                  <a:gd name="T69" fmla="*/ 0 h 52"/>
                  <a:gd name="T70" fmla="*/ 6 w 11"/>
                  <a:gd name="T71" fmla="*/ 0 h 52"/>
                  <a:gd name="T72" fmla="*/ 6 w 11"/>
                  <a:gd name="T73" fmla="*/ 0 h 52"/>
                  <a:gd name="T74" fmla="*/ 6 w 11"/>
                  <a:gd name="T7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 h="52">
                    <a:moveTo>
                      <a:pt x="6" y="0"/>
                    </a:moveTo>
                    <a:lnTo>
                      <a:pt x="6" y="7"/>
                    </a:lnTo>
                    <a:lnTo>
                      <a:pt x="11" y="12"/>
                    </a:lnTo>
                    <a:lnTo>
                      <a:pt x="11" y="12"/>
                    </a:lnTo>
                    <a:lnTo>
                      <a:pt x="11" y="12"/>
                    </a:lnTo>
                    <a:lnTo>
                      <a:pt x="11" y="20"/>
                    </a:lnTo>
                    <a:lnTo>
                      <a:pt x="11" y="20"/>
                    </a:lnTo>
                    <a:lnTo>
                      <a:pt x="11" y="20"/>
                    </a:lnTo>
                    <a:lnTo>
                      <a:pt x="11" y="27"/>
                    </a:lnTo>
                    <a:lnTo>
                      <a:pt x="11" y="27"/>
                    </a:lnTo>
                    <a:lnTo>
                      <a:pt x="11" y="27"/>
                    </a:lnTo>
                    <a:lnTo>
                      <a:pt x="11" y="27"/>
                    </a:lnTo>
                    <a:lnTo>
                      <a:pt x="11" y="27"/>
                    </a:lnTo>
                    <a:lnTo>
                      <a:pt x="11" y="27"/>
                    </a:lnTo>
                    <a:lnTo>
                      <a:pt x="11" y="27"/>
                    </a:lnTo>
                    <a:lnTo>
                      <a:pt x="11" y="27"/>
                    </a:lnTo>
                    <a:lnTo>
                      <a:pt x="11" y="27"/>
                    </a:lnTo>
                    <a:lnTo>
                      <a:pt x="11" y="32"/>
                    </a:lnTo>
                    <a:lnTo>
                      <a:pt x="11" y="32"/>
                    </a:lnTo>
                    <a:lnTo>
                      <a:pt x="11" y="32"/>
                    </a:lnTo>
                    <a:lnTo>
                      <a:pt x="11" y="32"/>
                    </a:lnTo>
                    <a:lnTo>
                      <a:pt x="11" y="32"/>
                    </a:lnTo>
                    <a:lnTo>
                      <a:pt x="11" y="32"/>
                    </a:lnTo>
                    <a:lnTo>
                      <a:pt x="11" y="32"/>
                    </a:lnTo>
                    <a:lnTo>
                      <a:pt x="6" y="32"/>
                    </a:lnTo>
                    <a:lnTo>
                      <a:pt x="6" y="40"/>
                    </a:lnTo>
                    <a:lnTo>
                      <a:pt x="6" y="40"/>
                    </a:lnTo>
                    <a:lnTo>
                      <a:pt x="6" y="40"/>
                    </a:lnTo>
                    <a:lnTo>
                      <a:pt x="0" y="47"/>
                    </a:lnTo>
                    <a:lnTo>
                      <a:pt x="0" y="52"/>
                    </a:lnTo>
                    <a:lnTo>
                      <a:pt x="0" y="52"/>
                    </a:lnTo>
                    <a:lnTo>
                      <a:pt x="0" y="52"/>
                    </a:lnTo>
                    <a:lnTo>
                      <a:pt x="0" y="52"/>
                    </a:lnTo>
                    <a:lnTo>
                      <a:pt x="0" y="52"/>
                    </a:lnTo>
                    <a:lnTo>
                      <a:pt x="0" y="47"/>
                    </a:lnTo>
                    <a:lnTo>
                      <a:pt x="0" y="47"/>
                    </a:lnTo>
                    <a:lnTo>
                      <a:pt x="0" y="47"/>
                    </a:lnTo>
                    <a:lnTo>
                      <a:pt x="0" y="47"/>
                    </a:lnTo>
                    <a:lnTo>
                      <a:pt x="6" y="40"/>
                    </a:lnTo>
                    <a:lnTo>
                      <a:pt x="6" y="40"/>
                    </a:lnTo>
                    <a:lnTo>
                      <a:pt x="6" y="32"/>
                    </a:lnTo>
                    <a:lnTo>
                      <a:pt x="6" y="32"/>
                    </a:lnTo>
                    <a:lnTo>
                      <a:pt x="6" y="27"/>
                    </a:lnTo>
                    <a:lnTo>
                      <a:pt x="6" y="27"/>
                    </a:lnTo>
                    <a:lnTo>
                      <a:pt x="6" y="20"/>
                    </a:lnTo>
                    <a:lnTo>
                      <a:pt x="6" y="20"/>
                    </a:lnTo>
                    <a:lnTo>
                      <a:pt x="6" y="20"/>
                    </a:lnTo>
                    <a:lnTo>
                      <a:pt x="6" y="20"/>
                    </a:lnTo>
                    <a:lnTo>
                      <a:pt x="6" y="20"/>
                    </a:lnTo>
                    <a:lnTo>
                      <a:pt x="6" y="20"/>
                    </a:lnTo>
                    <a:lnTo>
                      <a:pt x="0" y="20"/>
                    </a:lnTo>
                    <a:lnTo>
                      <a:pt x="0" y="12"/>
                    </a:lnTo>
                    <a:lnTo>
                      <a:pt x="0" y="12"/>
                    </a:lnTo>
                    <a:lnTo>
                      <a:pt x="0" y="12"/>
                    </a:lnTo>
                    <a:lnTo>
                      <a:pt x="0" y="12"/>
                    </a:lnTo>
                    <a:lnTo>
                      <a:pt x="0" y="7"/>
                    </a:lnTo>
                    <a:lnTo>
                      <a:pt x="0" y="7"/>
                    </a:lnTo>
                    <a:lnTo>
                      <a:pt x="0" y="7"/>
                    </a:lnTo>
                    <a:lnTo>
                      <a:pt x="0" y="7"/>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6" y="0"/>
                    </a:lnTo>
                    <a:lnTo>
                      <a:pt x="6" y="0"/>
                    </a:lnTo>
                    <a:lnTo>
                      <a:pt x="6" y="0"/>
                    </a:lnTo>
                    <a:lnTo>
                      <a:pt x="6" y="0"/>
                    </a:lnTo>
                    <a:lnTo>
                      <a:pt x="6" y="0"/>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92" name="Freeform 116"/>
              <p:cNvSpPr>
                <a:spLocks/>
              </p:cNvSpPr>
              <p:nvPr/>
            </p:nvSpPr>
            <p:spPr bwMode="auto">
              <a:xfrm>
                <a:off x="3381" y="1063"/>
                <a:ext cx="110" cy="46"/>
              </a:xfrm>
              <a:custGeom>
                <a:avLst/>
                <a:gdLst>
                  <a:gd name="T0" fmla="*/ 6 w 110"/>
                  <a:gd name="T1" fmla="*/ 46 h 46"/>
                  <a:gd name="T2" fmla="*/ 17 w 110"/>
                  <a:gd name="T3" fmla="*/ 38 h 46"/>
                  <a:gd name="T4" fmla="*/ 23 w 110"/>
                  <a:gd name="T5" fmla="*/ 38 h 46"/>
                  <a:gd name="T6" fmla="*/ 33 w 110"/>
                  <a:gd name="T7" fmla="*/ 26 h 46"/>
                  <a:gd name="T8" fmla="*/ 39 w 110"/>
                  <a:gd name="T9" fmla="*/ 26 h 46"/>
                  <a:gd name="T10" fmla="*/ 54 w 110"/>
                  <a:gd name="T11" fmla="*/ 20 h 46"/>
                  <a:gd name="T12" fmla="*/ 50 w 110"/>
                  <a:gd name="T13" fmla="*/ 20 h 46"/>
                  <a:gd name="T14" fmla="*/ 33 w 110"/>
                  <a:gd name="T15" fmla="*/ 26 h 46"/>
                  <a:gd name="T16" fmla="*/ 23 w 110"/>
                  <a:gd name="T17" fmla="*/ 33 h 46"/>
                  <a:gd name="T18" fmla="*/ 23 w 110"/>
                  <a:gd name="T19" fmla="*/ 33 h 46"/>
                  <a:gd name="T20" fmla="*/ 23 w 110"/>
                  <a:gd name="T21" fmla="*/ 26 h 46"/>
                  <a:gd name="T22" fmla="*/ 54 w 110"/>
                  <a:gd name="T23" fmla="*/ 13 h 46"/>
                  <a:gd name="T24" fmla="*/ 71 w 110"/>
                  <a:gd name="T25" fmla="*/ 13 h 46"/>
                  <a:gd name="T26" fmla="*/ 100 w 110"/>
                  <a:gd name="T27" fmla="*/ 26 h 46"/>
                  <a:gd name="T28" fmla="*/ 110 w 110"/>
                  <a:gd name="T29" fmla="*/ 38 h 46"/>
                  <a:gd name="T30" fmla="*/ 88 w 110"/>
                  <a:gd name="T31" fmla="*/ 13 h 46"/>
                  <a:gd name="T32" fmla="*/ 54 w 110"/>
                  <a:gd name="T33" fmla="*/ 6 h 46"/>
                  <a:gd name="T34" fmla="*/ 77 w 110"/>
                  <a:gd name="T35" fmla="*/ 13 h 46"/>
                  <a:gd name="T36" fmla="*/ 94 w 110"/>
                  <a:gd name="T37" fmla="*/ 20 h 46"/>
                  <a:gd name="T38" fmla="*/ 83 w 110"/>
                  <a:gd name="T39" fmla="*/ 13 h 46"/>
                  <a:gd name="T40" fmla="*/ 66 w 110"/>
                  <a:gd name="T41" fmla="*/ 6 h 46"/>
                  <a:gd name="T42" fmla="*/ 66 w 110"/>
                  <a:gd name="T43" fmla="*/ 6 h 46"/>
                  <a:gd name="T44" fmla="*/ 71 w 110"/>
                  <a:gd name="T45" fmla="*/ 6 h 46"/>
                  <a:gd name="T46" fmla="*/ 60 w 110"/>
                  <a:gd name="T47" fmla="*/ 6 h 46"/>
                  <a:gd name="T48" fmla="*/ 54 w 110"/>
                  <a:gd name="T49" fmla="*/ 0 h 46"/>
                  <a:gd name="T50" fmla="*/ 33 w 110"/>
                  <a:gd name="T51" fmla="*/ 6 h 46"/>
                  <a:gd name="T52" fmla="*/ 27 w 110"/>
                  <a:gd name="T53" fmla="*/ 13 h 46"/>
                  <a:gd name="T54" fmla="*/ 27 w 110"/>
                  <a:gd name="T55" fmla="*/ 6 h 46"/>
                  <a:gd name="T56" fmla="*/ 23 w 110"/>
                  <a:gd name="T57" fmla="*/ 13 h 46"/>
                  <a:gd name="T58" fmla="*/ 17 w 110"/>
                  <a:gd name="T59" fmla="*/ 20 h 46"/>
                  <a:gd name="T60" fmla="*/ 11 w 110"/>
                  <a:gd name="T61" fmla="*/ 26 h 46"/>
                  <a:gd name="T62" fmla="*/ 6 w 110"/>
                  <a:gd name="T63" fmla="*/ 33 h 46"/>
                  <a:gd name="T64" fmla="*/ 6 w 110"/>
                  <a:gd name="T65" fmla="*/ 33 h 46"/>
                  <a:gd name="T66" fmla="*/ 6 w 110"/>
                  <a:gd name="T67" fmla="*/ 26 h 46"/>
                  <a:gd name="T68" fmla="*/ 6 w 110"/>
                  <a:gd name="T69" fmla="*/ 33 h 46"/>
                  <a:gd name="T70" fmla="*/ 6 w 110"/>
                  <a:gd name="T71" fmla="*/ 33 h 46"/>
                  <a:gd name="T72" fmla="*/ 6 w 110"/>
                  <a:gd name="T73" fmla="*/ 38 h 46"/>
                  <a:gd name="T74" fmla="*/ 6 w 110"/>
                  <a:gd name="T75" fmla="*/ 38 h 46"/>
                  <a:gd name="T76" fmla="*/ 0 w 110"/>
                  <a:gd name="T77" fmla="*/ 46 h 46"/>
                  <a:gd name="T78" fmla="*/ 0 w 110"/>
                  <a:gd name="T79" fmla="*/ 46 h 46"/>
                  <a:gd name="T80" fmla="*/ 6 w 110"/>
                  <a:gd name="T81" fmla="*/ 46 h 46"/>
                  <a:gd name="T82" fmla="*/ 6 w 110"/>
                  <a:gd name="T8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46">
                    <a:moveTo>
                      <a:pt x="6" y="46"/>
                    </a:moveTo>
                    <a:lnTo>
                      <a:pt x="6" y="46"/>
                    </a:lnTo>
                    <a:lnTo>
                      <a:pt x="11" y="46"/>
                    </a:lnTo>
                    <a:lnTo>
                      <a:pt x="17" y="38"/>
                    </a:lnTo>
                    <a:lnTo>
                      <a:pt x="17" y="38"/>
                    </a:lnTo>
                    <a:lnTo>
                      <a:pt x="23" y="38"/>
                    </a:lnTo>
                    <a:lnTo>
                      <a:pt x="27" y="33"/>
                    </a:lnTo>
                    <a:lnTo>
                      <a:pt x="33" y="26"/>
                    </a:lnTo>
                    <a:lnTo>
                      <a:pt x="33" y="26"/>
                    </a:lnTo>
                    <a:lnTo>
                      <a:pt x="39" y="26"/>
                    </a:lnTo>
                    <a:lnTo>
                      <a:pt x="44" y="20"/>
                    </a:lnTo>
                    <a:lnTo>
                      <a:pt x="54" y="20"/>
                    </a:lnTo>
                    <a:lnTo>
                      <a:pt x="54" y="20"/>
                    </a:lnTo>
                    <a:lnTo>
                      <a:pt x="50" y="20"/>
                    </a:lnTo>
                    <a:lnTo>
                      <a:pt x="44" y="20"/>
                    </a:lnTo>
                    <a:lnTo>
                      <a:pt x="33" y="26"/>
                    </a:lnTo>
                    <a:lnTo>
                      <a:pt x="33" y="26"/>
                    </a:lnTo>
                    <a:lnTo>
                      <a:pt x="23" y="33"/>
                    </a:lnTo>
                    <a:lnTo>
                      <a:pt x="23" y="33"/>
                    </a:lnTo>
                    <a:lnTo>
                      <a:pt x="23" y="33"/>
                    </a:lnTo>
                    <a:lnTo>
                      <a:pt x="23" y="33"/>
                    </a:lnTo>
                    <a:lnTo>
                      <a:pt x="23" y="26"/>
                    </a:lnTo>
                    <a:lnTo>
                      <a:pt x="33" y="20"/>
                    </a:lnTo>
                    <a:lnTo>
                      <a:pt x="54" y="13"/>
                    </a:lnTo>
                    <a:lnTo>
                      <a:pt x="54" y="13"/>
                    </a:lnTo>
                    <a:lnTo>
                      <a:pt x="71" y="13"/>
                    </a:lnTo>
                    <a:lnTo>
                      <a:pt x="88" y="20"/>
                    </a:lnTo>
                    <a:lnTo>
                      <a:pt x="100" y="26"/>
                    </a:lnTo>
                    <a:lnTo>
                      <a:pt x="100" y="26"/>
                    </a:lnTo>
                    <a:lnTo>
                      <a:pt x="110" y="38"/>
                    </a:lnTo>
                    <a:lnTo>
                      <a:pt x="104" y="33"/>
                    </a:lnTo>
                    <a:lnTo>
                      <a:pt x="88" y="13"/>
                    </a:lnTo>
                    <a:lnTo>
                      <a:pt x="54" y="6"/>
                    </a:lnTo>
                    <a:lnTo>
                      <a:pt x="54" y="6"/>
                    </a:lnTo>
                    <a:lnTo>
                      <a:pt x="60" y="6"/>
                    </a:lnTo>
                    <a:lnTo>
                      <a:pt x="77" y="13"/>
                    </a:lnTo>
                    <a:lnTo>
                      <a:pt x="94" y="20"/>
                    </a:lnTo>
                    <a:lnTo>
                      <a:pt x="94" y="20"/>
                    </a:lnTo>
                    <a:lnTo>
                      <a:pt x="88" y="20"/>
                    </a:lnTo>
                    <a:lnTo>
                      <a:pt x="83" y="13"/>
                    </a:lnTo>
                    <a:lnTo>
                      <a:pt x="66" y="6"/>
                    </a:lnTo>
                    <a:lnTo>
                      <a:pt x="66" y="6"/>
                    </a:lnTo>
                    <a:lnTo>
                      <a:pt x="66" y="6"/>
                    </a:lnTo>
                    <a:lnTo>
                      <a:pt x="66" y="6"/>
                    </a:lnTo>
                    <a:lnTo>
                      <a:pt x="71" y="6"/>
                    </a:lnTo>
                    <a:lnTo>
                      <a:pt x="71" y="6"/>
                    </a:lnTo>
                    <a:lnTo>
                      <a:pt x="66" y="6"/>
                    </a:lnTo>
                    <a:lnTo>
                      <a:pt x="60" y="6"/>
                    </a:lnTo>
                    <a:lnTo>
                      <a:pt x="54" y="0"/>
                    </a:lnTo>
                    <a:lnTo>
                      <a:pt x="54" y="0"/>
                    </a:lnTo>
                    <a:lnTo>
                      <a:pt x="39" y="6"/>
                    </a:lnTo>
                    <a:lnTo>
                      <a:pt x="33" y="6"/>
                    </a:lnTo>
                    <a:lnTo>
                      <a:pt x="27" y="13"/>
                    </a:lnTo>
                    <a:lnTo>
                      <a:pt x="27" y="13"/>
                    </a:lnTo>
                    <a:lnTo>
                      <a:pt x="33" y="6"/>
                    </a:lnTo>
                    <a:lnTo>
                      <a:pt x="27" y="6"/>
                    </a:lnTo>
                    <a:lnTo>
                      <a:pt x="27" y="13"/>
                    </a:lnTo>
                    <a:lnTo>
                      <a:pt x="23" y="13"/>
                    </a:lnTo>
                    <a:lnTo>
                      <a:pt x="23" y="13"/>
                    </a:lnTo>
                    <a:lnTo>
                      <a:pt x="17" y="20"/>
                    </a:lnTo>
                    <a:lnTo>
                      <a:pt x="11" y="20"/>
                    </a:lnTo>
                    <a:lnTo>
                      <a:pt x="11" y="26"/>
                    </a:lnTo>
                    <a:lnTo>
                      <a:pt x="11" y="26"/>
                    </a:lnTo>
                    <a:lnTo>
                      <a:pt x="6" y="33"/>
                    </a:lnTo>
                    <a:lnTo>
                      <a:pt x="6" y="33"/>
                    </a:lnTo>
                    <a:lnTo>
                      <a:pt x="6" y="33"/>
                    </a:lnTo>
                    <a:lnTo>
                      <a:pt x="6" y="33"/>
                    </a:lnTo>
                    <a:lnTo>
                      <a:pt x="6" y="26"/>
                    </a:lnTo>
                    <a:lnTo>
                      <a:pt x="6" y="33"/>
                    </a:lnTo>
                    <a:lnTo>
                      <a:pt x="6" y="33"/>
                    </a:lnTo>
                    <a:lnTo>
                      <a:pt x="6" y="33"/>
                    </a:lnTo>
                    <a:lnTo>
                      <a:pt x="6" y="33"/>
                    </a:lnTo>
                    <a:lnTo>
                      <a:pt x="6" y="38"/>
                    </a:lnTo>
                    <a:lnTo>
                      <a:pt x="6" y="38"/>
                    </a:lnTo>
                    <a:lnTo>
                      <a:pt x="6" y="38"/>
                    </a:lnTo>
                    <a:lnTo>
                      <a:pt x="6" y="38"/>
                    </a:lnTo>
                    <a:lnTo>
                      <a:pt x="0" y="38"/>
                    </a:lnTo>
                    <a:lnTo>
                      <a:pt x="0" y="46"/>
                    </a:lnTo>
                    <a:lnTo>
                      <a:pt x="0" y="46"/>
                    </a:lnTo>
                    <a:lnTo>
                      <a:pt x="0" y="46"/>
                    </a:lnTo>
                    <a:lnTo>
                      <a:pt x="6" y="46"/>
                    </a:lnTo>
                    <a:lnTo>
                      <a:pt x="6" y="46"/>
                    </a:lnTo>
                    <a:lnTo>
                      <a:pt x="6" y="46"/>
                    </a:lnTo>
                    <a:lnTo>
                      <a:pt x="6" y="46"/>
                    </a:lnTo>
                    <a:lnTo>
                      <a:pt x="6" y="46"/>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93" name="Freeform 117"/>
              <p:cNvSpPr>
                <a:spLocks/>
              </p:cNvSpPr>
              <p:nvPr/>
            </p:nvSpPr>
            <p:spPr bwMode="auto">
              <a:xfrm>
                <a:off x="3375" y="1109"/>
                <a:ext cx="17" cy="52"/>
              </a:xfrm>
              <a:custGeom>
                <a:avLst/>
                <a:gdLst>
                  <a:gd name="T0" fmla="*/ 6 w 17"/>
                  <a:gd name="T1" fmla="*/ 7 h 52"/>
                  <a:gd name="T2" fmla="*/ 6 w 17"/>
                  <a:gd name="T3" fmla="*/ 12 h 52"/>
                  <a:gd name="T4" fmla="*/ 6 w 17"/>
                  <a:gd name="T5" fmla="*/ 20 h 52"/>
                  <a:gd name="T6" fmla="*/ 6 w 17"/>
                  <a:gd name="T7" fmla="*/ 20 h 52"/>
                  <a:gd name="T8" fmla="*/ 0 w 17"/>
                  <a:gd name="T9" fmla="*/ 27 h 52"/>
                  <a:gd name="T10" fmla="*/ 0 w 17"/>
                  <a:gd name="T11" fmla="*/ 32 h 52"/>
                  <a:gd name="T12" fmla="*/ 6 w 17"/>
                  <a:gd name="T13" fmla="*/ 32 h 52"/>
                  <a:gd name="T14" fmla="*/ 6 w 17"/>
                  <a:gd name="T15" fmla="*/ 27 h 52"/>
                  <a:gd name="T16" fmla="*/ 6 w 17"/>
                  <a:gd name="T17" fmla="*/ 32 h 52"/>
                  <a:gd name="T18" fmla="*/ 6 w 17"/>
                  <a:gd name="T19" fmla="*/ 32 h 52"/>
                  <a:gd name="T20" fmla="*/ 6 w 17"/>
                  <a:gd name="T21" fmla="*/ 32 h 52"/>
                  <a:gd name="T22" fmla="*/ 6 w 17"/>
                  <a:gd name="T23" fmla="*/ 32 h 52"/>
                  <a:gd name="T24" fmla="*/ 6 w 17"/>
                  <a:gd name="T25" fmla="*/ 40 h 52"/>
                  <a:gd name="T26" fmla="*/ 12 w 17"/>
                  <a:gd name="T27" fmla="*/ 40 h 52"/>
                  <a:gd name="T28" fmla="*/ 12 w 17"/>
                  <a:gd name="T29" fmla="*/ 47 h 52"/>
                  <a:gd name="T30" fmla="*/ 12 w 17"/>
                  <a:gd name="T31" fmla="*/ 47 h 52"/>
                  <a:gd name="T32" fmla="*/ 12 w 17"/>
                  <a:gd name="T33" fmla="*/ 52 h 52"/>
                  <a:gd name="T34" fmla="*/ 17 w 17"/>
                  <a:gd name="T35" fmla="*/ 47 h 52"/>
                  <a:gd name="T36" fmla="*/ 12 w 17"/>
                  <a:gd name="T37" fmla="*/ 47 h 52"/>
                  <a:gd name="T38" fmla="*/ 17 w 17"/>
                  <a:gd name="T39" fmla="*/ 40 h 52"/>
                  <a:gd name="T40" fmla="*/ 17 w 17"/>
                  <a:gd name="T41" fmla="*/ 32 h 52"/>
                  <a:gd name="T42" fmla="*/ 17 w 17"/>
                  <a:gd name="T43" fmla="*/ 27 h 52"/>
                  <a:gd name="T44" fmla="*/ 17 w 17"/>
                  <a:gd name="T45" fmla="*/ 27 h 52"/>
                  <a:gd name="T46" fmla="*/ 17 w 17"/>
                  <a:gd name="T47" fmla="*/ 27 h 52"/>
                  <a:gd name="T48" fmla="*/ 17 w 17"/>
                  <a:gd name="T49" fmla="*/ 27 h 52"/>
                  <a:gd name="T50" fmla="*/ 17 w 17"/>
                  <a:gd name="T51" fmla="*/ 20 h 52"/>
                  <a:gd name="T52" fmla="*/ 17 w 17"/>
                  <a:gd name="T53" fmla="*/ 20 h 52"/>
                  <a:gd name="T54" fmla="*/ 17 w 17"/>
                  <a:gd name="T55" fmla="*/ 7 h 52"/>
                  <a:gd name="T56" fmla="*/ 17 w 17"/>
                  <a:gd name="T57" fmla="*/ 7 h 52"/>
                  <a:gd name="T58" fmla="*/ 17 w 17"/>
                  <a:gd name="T59" fmla="*/ 0 h 52"/>
                  <a:gd name="T60" fmla="*/ 17 w 17"/>
                  <a:gd name="T61" fmla="*/ 0 h 52"/>
                  <a:gd name="T62" fmla="*/ 17 w 17"/>
                  <a:gd name="T63" fmla="*/ 0 h 52"/>
                  <a:gd name="T64" fmla="*/ 17 w 17"/>
                  <a:gd name="T65" fmla="*/ 0 h 52"/>
                  <a:gd name="T66" fmla="*/ 17 w 17"/>
                  <a:gd name="T67" fmla="*/ 0 h 52"/>
                  <a:gd name="T68" fmla="*/ 17 w 17"/>
                  <a:gd name="T69" fmla="*/ 0 h 52"/>
                  <a:gd name="T70" fmla="*/ 12 w 17"/>
                  <a:gd name="T71" fmla="*/ 0 h 52"/>
                  <a:gd name="T72" fmla="*/ 6 w 17"/>
                  <a:gd name="T73" fmla="*/ 0 h 52"/>
                  <a:gd name="T74" fmla="*/ 6 w 17"/>
                  <a:gd name="T7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 h="52">
                    <a:moveTo>
                      <a:pt x="6" y="0"/>
                    </a:moveTo>
                    <a:lnTo>
                      <a:pt x="6" y="7"/>
                    </a:lnTo>
                    <a:lnTo>
                      <a:pt x="6" y="12"/>
                    </a:lnTo>
                    <a:lnTo>
                      <a:pt x="6" y="12"/>
                    </a:lnTo>
                    <a:lnTo>
                      <a:pt x="6" y="12"/>
                    </a:lnTo>
                    <a:lnTo>
                      <a:pt x="6" y="20"/>
                    </a:lnTo>
                    <a:lnTo>
                      <a:pt x="6" y="20"/>
                    </a:lnTo>
                    <a:lnTo>
                      <a:pt x="6" y="20"/>
                    </a:lnTo>
                    <a:lnTo>
                      <a:pt x="0" y="27"/>
                    </a:lnTo>
                    <a:lnTo>
                      <a:pt x="0" y="27"/>
                    </a:lnTo>
                    <a:lnTo>
                      <a:pt x="0" y="27"/>
                    </a:lnTo>
                    <a:lnTo>
                      <a:pt x="0" y="32"/>
                    </a:lnTo>
                    <a:lnTo>
                      <a:pt x="6" y="32"/>
                    </a:lnTo>
                    <a:lnTo>
                      <a:pt x="6" y="32"/>
                    </a:lnTo>
                    <a:lnTo>
                      <a:pt x="6" y="32"/>
                    </a:lnTo>
                    <a:lnTo>
                      <a:pt x="6" y="27"/>
                    </a:lnTo>
                    <a:lnTo>
                      <a:pt x="6" y="27"/>
                    </a:lnTo>
                    <a:lnTo>
                      <a:pt x="6" y="32"/>
                    </a:lnTo>
                    <a:lnTo>
                      <a:pt x="6" y="32"/>
                    </a:lnTo>
                    <a:lnTo>
                      <a:pt x="6" y="32"/>
                    </a:lnTo>
                    <a:lnTo>
                      <a:pt x="6" y="32"/>
                    </a:lnTo>
                    <a:lnTo>
                      <a:pt x="6" y="32"/>
                    </a:lnTo>
                    <a:lnTo>
                      <a:pt x="6" y="32"/>
                    </a:lnTo>
                    <a:lnTo>
                      <a:pt x="6" y="32"/>
                    </a:lnTo>
                    <a:lnTo>
                      <a:pt x="6" y="32"/>
                    </a:lnTo>
                    <a:lnTo>
                      <a:pt x="6" y="40"/>
                    </a:lnTo>
                    <a:lnTo>
                      <a:pt x="12" y="40"/>
                    </a:lnTo>
                    <a:lnTo>
                      <a:pt x="12" y="40"/>
                    </a:lnTo>
                    <a:lnTo>
                      <a:pt x="12" y="47"/>
                    </a:lnTo>
                    <a:lnTo>
                      <a:pt x="12" y="47"/>
                    </a:lnTo>
                    <a:lnTo>
                      <a:pt x="12" y="47"/>
                    </a:lnTo>
                    <a:lnTo>
                      <a:pt x="12" y="47"/>
                    </a:lnTo>
                    <a:lnTo>
                      <a:pt x="12" y="52"/>
                    </a:lnTo>
                    <a:lnTo>
                      <a:pt x="12" y="52"/>
                    </a:lnTo>
                    <a:lnTo>
                      <a:pt x="17" y="47"/>
                    </a:lnTo>
                    <a:lnTo>
                      <a:pt x="17" y="47"/>
                    </a:lnTo>
                    <a:lnTo>
                      <a:pt x="12" y="47"/>
                    </a:lnTo>
                    <a:lnTo>
                      <a:pt x="12" y="47"/>
                    </a:lnTo>
                    <a:lnTo>
                      <a:pt x="17" y="40"/>
                    </a:lnTo>
                    <a:lnTo>
                      <a:pt x="17" y="40"/>
                    </a:lnTo>
                    <a:lnTo>
                      <a:pt x="17" y="32"/>
                    </a:lnTo>
                    <a:lnTo>
                      <a:pt x="17" y="32"/>
                    </a:lnTo>
                    <a:lnTo>
                      <a:pt x="17" y="27"/>
                    </a:lnTo>
                    <a:lnTo>
                      <a:pt x="17" y="27"/>
                    </a:lnTo>
                    <a:lnTo>
                      <a:pt x="17" y="27"/>
                    </a:lnTo>
                    <a:lnTo>
                      <a:pt x="17" y="27"/>
                    </a:lnTo>
                    <a:lnTo>
                      <a:pt x="17" y="27"/>
                    </a:lnTo>
                    <a:lnTo>
                      <a:pt x="17" y="27"/>
                    </a:lnTo>
                    <a:lnTo>
                      <a:pt x="17" y="27"/>
                    </a:lnTo>
                    <a:lnTo>
                      <a:pt x="17" y="27"/>
                    </a:lnTo>
                    <a:lnTo>
                      <a:pt x="17" y="27"/>
                    </a:lnTo>
                    <a:lnTo>
                      <a:pt x="17" y="20"/>
                    </a:lnTo>
                    <a:lnTo>
                      <a:pt x="17" y="20"/>
                    </a:lnTo>
                    <a:lnTo>
                      <a:pt x="17" y="20"/>
                    </a:lnTo>
                    <a:lnTo>
                      <a:pt x="17" y="12"/>
                    </a:lnTo>
                    <a:lnTo>
                      <a:pt x="17" y="7"/>
                    </a:lnTo>
                    <a:lnTo>
                      <a:pt x="17" y="7"/>
                    </a:lnTo>
                    <a:lnTo>
                      <a:pt x="17" y="7"/>
                    </a:lnTo>
                    <a:lnTo>
                      <a:pt x="17" y="7"/>
                    </a:lnTo>
                    <a:lnTo>
                      <a:pt x="17" y="0"/>
                    </a:lnTo>
                    <a:lnTo>
                      <a:pt x="17" y="0"/>
                    </a:lnTo>
                    <a:lnTo>
                      <a:pt x="17" y="0"/>
                    </a:lnTo>
                    <a:lnTo>
                      <a:pt x="17" y="0"/>
                    </a:lnTo>
                    <a:lnTo>
                      <a:pt x="17" y="0"/>
                    </a:lnTo>
                    <a:lnTo>
                      <a:pt x="17" y="0"/>
                    </a:lnTo>
                    <a:lnTo>
                      <a:pt x="17" y="0"/>
                    </a:lnTo>
                    <a:lnTo>
                      <a:pt x="17" y="0"/>
                    </a:lnTo>
                    <a:lnTo>
                      <a:pt x="17" y="0"/>
                    </a:lnTo>
                    <a:lnTo>
                      <a:pt x="17" y="0"/>
                    </a:lnTo>
                    <a:lnTo>
                      <a:pt x="17" y="0"/>
                    </a:lnTo>
                    <a:lnTo>
                      <a:pt x="12" y="0"/>
                    </a:lnTo>
                    <a:lnTo>
                      <a:pt x="12" y="0"/>
                    </a:lnTo>
                    <a:lnTo>
                      <a:pt x="12" y="0"/>
                    </a:lnTo>
                    <a:lnTo>
                      <a:pt x="6" y="0"/>
                    </a:lnTo>
                    <a:lnTo>
                      <a:pt x="6" y="0"/>
                    </a:lnTo>
                    <a:lnTo>
                      <a:pt x="6" y="0"/>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94" name="Freeform 118"/>
              <p:cNvSpPr>
                <a:spLocks/>
              </p:cNvSpPr>
              <p:nvPr/>
            </p:nvSpPr>
            <p:spPr bwMode="auto">
              <a:xfrm>
                <a:off x="3408" y="1141"/>
                <a:ext cx="33" cy="8"/>
              </a:xfrm>
              <a:custGeom>
                <a:avLst/>
                <a:gdLst>
                  <a:gd name="T0" fmla="*/ 33 w 33"/>
                  <a:gd name="T1" fmla="*/ 0 h 8"/>
                  <a:gd name="T2" fmla="*/ 33 w 33"/>
                  <a:gd name="T3" fmla="*/ 8 h 8"/>
                  <a:gd name="T4" fmla="*/ 27 w 33"/>
                  <a:gd name="T5" fmla="*/ 8 h 8"/>
                  <a:gd name="T6" fmla="*/ 27 w 33"/>
                  <a:gd name="T7" fmla="*/ 0 h 8"/>
                  <a:gd name="T8" fmla="*/ 27 w 33"/>
                  <a:gd name="T9" fmla="*/ 0 h 8"/>
                  <a:gd name="T10" fmla="*/ 23 w 33"/>
                  <a:gd name="T11" fmla="*/ 0 h 8"/>
                  <a:gd name="T12" fmla="*/ 17 w 33"/>
                  <a:gd name="T13" fmla="*/ 0 h 8"/>
                  <a:gd name="T14" fmla="*/ 12 w 33"/>
                  <a:gd name="T15" fmla="*/ 0 h 8"/>
                  <a:gd name="T16" fmla="*/ 12 w 33"/>
                  <a:gd name="T17" fmla="*/ 0 h 8"/>
                  <a:gd name="T18" fmla="*/ 6 w 33"/>
                  <a:gd name="T19" fmla="*/ 8 h 8"/>
                  <a:gd name="T20" fmla="*/ 0 w 33"/>
                  <a:gd name="T21" fmla="*/ 8 h 8"/>
                  <a:gd name="T22" fmla="*/ 0 w 33"/>
                  <a:gd name="T23" fmla="*/ 8 h 8"/>
                  <a:gd name="T24" fmla="*/ 0 w 33"/>
                  <a:gd name="T25" fmla="*/ 8 h 8"/>
                  <a:gd name="T26" fmla="*/ 0 w 33"/>
                  <a:gd name="T27" fmla="*/ 8 h 8"/>
                  <a:gd name="T28" fmla="*/ 0 w 33"/>
                  <a:gd name="T29" fmla="*/ 8 h 8"/>
                  <a:gd name="T30" fmla="*/ 6 w 33"/>
                  <a:gd name="T31" fmla="*/ 0 h 8"/>
                  <a:gd name="T32" fmla="*/ 6 w 33"/>
                  <a:gd name="T33" fmla="*/ 0 h 8"/>
                  <a:gd name="T34" fmla="*/ 12 w 33"/>
                  <a:gd name="T35" fmla="*/ 0 h 8"/>
                  <a:gd name="T36" fmla="*/ 17 w 33"/>
                  <a:gd name="T37" fmla="*/ 0 h 8"/>
                  <a:gd name="T38" fmla="*/ 23 w 33"/>
                  <a:gd name="T39" fmla="*/ 0 h 8"/>
                  <a:gd name="T40" fmla="*/ 23 w 33"/>
                  <a:gd name="T41" fmla="*/ 0 h 8"/>
                  <a:gd name="T42" fmla="*/ 23 w 33"/>
                  <a:gd name="T43" fmla="*/ 0 h 8"/>
                  <a:gd name="T44" fmla="*/ 27 w 33"/>
                  <a:gd name="T45" fmla="*/ 0 h 8"/>
                  <a:gd name="T46" fmla="*/ 33 w 33"/>
                  <a:gd name="T47" fmla="*/ 0 h 8"/>
                  <a:gd name="T48" fmla="*/ 33 w 33"/>
                  <a:gd name="T49" fmla="*/ 0 h 8"/>
                  <a:gd name="T50" fmla="*/ 33 w 33"/>
                  <a:gd name="T51" fmla="*/ 0 h 8"/>
                  <a:gd name="T52" fmla="*/ 33 w 33"/>
                  <a:gd name="T53" fmla="*/ 0 h 8"/>
                  <a:gd name="T54" fmla="*/ 33 w 33"/>
                  <a:gd name="T5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8">
                    <a:moveTo>
                      <a:pt x="33" y="0"/>
                    </a:moveTo>
                    <a:lnTo>
                      <a:pt x="33" y="8"/>
                    </a:lnTo>
                    <a:lnTo>
                      <a:pt x="27" y="8"/>
                    </a:lnTo>
                    <a:lnTo>
                      <a:pt x="27" y="0"/>
                    </a:lnTo>
                    <a:lnTo>
                      <a:pt x="27" y="0"/>
                    </a:lnTo>
                    <a:lnTo>
                      <a:pt x="23" y="0"/>
                    </a:lnTo>
                    <a:lnTo>
                      <a:pt x="17" y="0"/>
                    </a:lnTo>
                    <a:lnTo>
                      <a:pt x="12" y="0"/>
                    </a:lnTo>
                    <a:lnTo>
                      <a:pt x="12" y="0"/>
                    </a:lnTo>
                    <a:lnTo>
                      <a:pt x="6" y="8"/>
                    </a:lnTo>
                    <a:lnTo>
                      <a:pt x="0" y="8"/>
                    </a:lnTo>
                    <a:lnTo>
                      <a:pt x="0" y="8"/>
                    </a:lnTo>
                    <a:lnTo>
                      <a:pt x="0" y="8"/>
                    </a:lnTo>
                    <a:lnTo>
                      <a:pt x="0" y="8"/>
                    </a:lnTo>
                    <a:lnTo>
                      <a:pt x="0" y="8"/>
                    </a:lnTo>
                    <a:lnTo>
                      <a:pt x="6" y="0"/>
                    </a:lnTo>
                    <a:lnTo>
                      <a:pt x="6" y="0"/>
                    </a:lnTo>
                    <a:lnTo>
                      <a:pt x="12" y="0"/>
                    </a:lnTo>
                    <a:lnTo>
                      <a:pt x="17" y="0"/>
                    </a:lnTo>
                    <a:lnTo>
                      <a:pt x="23" y="0"/>
                    </a:lnTo>
                    <a:lnTo>
                      <a:pt x="23" y="0"/>
                    </a:lnTo>
                    <a:lnTo>
                      <a:pt x="23" y="0"/>
                    </a:lnTo>
                    <a:lnTo>
                      <a:pt x="27" y="0"/>
                    </a:lnTo>
                    <a:lnTo>
                      <a:pt x="33" y="0"/>
                    </a:lnTo>
                    <a:lnTo>
                      <a:pt x="33" y="0"/>
                    </a:lnTo>
                    <a:lnTo>
                      <a:pt x="33" y="0"/>
                    </a:lnTo>
                    <a:lnTo>
                      <a:pt x="33" y="0"/>
                    </a:lnTo>
                    <a:lnTo>
                      <a:pt x="33" y="0"/>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95" name="Freeform 119"/>
              <p:cNvSpPr>
                <a:spLocks/>
              </p:cNvSpPr>
              <p:nvPr/>
            </p:nvSpPr>
            <p:spPr bwMode="auto">
              <a:xfrm>
                <a:off x="3452" y="1136"/>
                <a:ext cx="29" cy="13"/>
              </a:xfrm>
              <a:custGeom>
                <a:avLst/>
                <a:gdLst>
                  <a:gd name="T0" fmla="*/ 0 w 29"/>
                  <a:gd name="T1" fmla="*/ 5 h 13"/>
                  <a:gd name="T2" fmla="*/ 0 w 29"/>
                  <a:gd name="T3" fmla="*/ 5 h 13"/>
                  <a:gd name="T4" fmla="*/ 6 w 29"/>
                  <a:gd name="T5" fmla="*/ 13 h 13"/>
                  <a:gd name="T6" fmla="*/ 12 w 29"/>
                  <a:gd name="T7" fmla="*/ 5 h 13"/>
                  <a:gd name="T8" fmla="*/ 12 w 29"/>
                  <a:gd name="T9" fmla="*/ 5 h 13"/>
                  <a:gd name="T10" fmla="*/ 17 w 29"/>
                  <a:gd name="T11" fmla="*/ 5 h 13"/>
                  <a:gd name="T12" fmla="*/ 17 w 29"/>
                  <a:gd name="T13" fmla="*/ 5 h 13"/>
                  <a:gd name="T14" fmla="*/ 23 w 29"/>
                  <a:gd name="T15" fmla="*/ 5 h 13"/>
                  <a:gd name="T16" fmla="*/ 23 w 29"/>
                  <a:gd name="T17" fmla="*/ 5 h 13"/>
                  <a:gd name="T18" fmla="*/ 23 w 29"/>
                  <a:gd name="T19" fmla="*/ 5 h 13"/>
                  <a:gd name="T20" fmla="*/ 23 w 29"/>
                  <a:gd name="T21" fmla="*/ 5 h 13"/>
                  <a:gd name="T22" fmla="*/ 29 w 29"/>
                  <a:gd name="T23" fmla="*/ 5 h 13"/>
                  <a:gd name="T24" fmla="*/ 29 w 29"/>
                  <a:gd name="T25" fmla="*/ 5 h 13"/>
                  <a:gd name="T26" fmla="*/ 29 w 29"/>
                  <a:gd name="T27" fmla="*/ 5 h 13"/>
                  <a:gd name="T28" fmla="*/ 29 w 29"/>
                  <a:gd name="T29" fmla="*/ 5 h 13"/>
                  <a:gd name="T30" fmla="*/ 29 w 29"/>
                  <a:gd name="T31" fmla="*/ 0 h 13"/>
                  <a:gd name="T32" fmla="*/ 29 w 29"/>
                  <a:gd name="T33" fmla="*/ 0 h 13"/>
                  <a:gd name="T34" fmla="*/ 23 w 29"/>
                  <a:gd name="T35" fmla="*/ 0 h 13"/>
                  <a:gd name="T36" fmla="*/ 17 w 29"/>
                  <a:gd name="T37" fmla="*/ 0 h 13"/>
                  <a:gd name="T38" fmla="*/ 17 w 29"/>
                  <a:gd name="T39" fmla="*/ 0 h 13"/>
                  <a:gd name="T40" fmla="*/ 17 w 29"/>
                  <a:gd name="T41" fmla="*/ 0 h 13"/>
                  <a:gd name="T42" fmla="*/ 12 w 29"/>
                  <a:gd name="T43" fmla="*/ 5 h 13"/>
                  <a:gd name="T44" fmla="*/ 6 w 29"/>
                  <a:gd name="T45" fmla="*/ 5 h 13"/>
                  <a:gd name="T46" fmla="*/ 6 w 29"/>
                  <a:gd name="T47" fmla="*/ 5 h 13"/>
                  <a:gd name="T48" fmla="*/ 6 w 29"/>
                  <a:gd name="T49" fmla="*/ 5 h 13"/>
                  <a:gd name="T50" fmla="*/ 6 w 29"/>
                  <a:gd name="T51" fmla="*/ 5 h 13"/>
                  <a:gd name="T52" fmla="*/ 0 w 29"/>
                  <a:gd name="T53" fmla="*/ 5 h 13"/>
                  <a:gd name="T54" fmla="*/ 0 w 29"/>
                  <a:gd name="T55"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13">
                    <a:moveTo>
                      <a:pt x="0" y="5"/>
                    </a:moveTo>
                    <a:lnTo>
                      <a:pt x="0" y="5"/>
                    </a:lnTo>
                    <a:lnTo>
                      <a:pt x="6" y="13"/>
                    </a:lnTo>
                    <a:lnTo>
                      <a:pt x="12" y="5"/>
                    </a:lnTo>
                    <a:lnTo>
                      <a:pt x="12" y="5"/>
                    </a:lnTo>
                    <a:lnTo>
                      <a:pt x="17" y="5"/>
                    </a:lnTo>
                    <a:lnTo>
                      <a:pt x="17" y="5"/>
                    </a:lnTo>
                    <a:lnTo>
                      <a:pt x="23" y="5"/>
                    </a:lnTo>
                    <a:lnTo>
                      <a:pt x="23" y="5"/>
                    </a:lnTo>
                    <a:lnTo>
                      <a:pt x="23" y="5"/>
                    </a:lnTo>
                    <a:lnTo>
                      <a:pt x="23" y="5"/>
                    </a:lnTo>
                    <a:lnTo>
                      <a:pt x="29" y="5"/>
                    </a:lnTo>
                    <a:lnTo>
                      <a:pt x="29" y="5"/>
                    </a:lnTo>
                    <a:lnTo>
                      <a:pt x="29" y="5"/>
                    </a:lnTo>
                    <a:lnTo>
                      <a:pt x="29" y="5"/>
                    </a:lnTo>
                    <a:lnTo>
                      <a:pt x="29" y="0"/>
                    </a:lnTo>
                    <a:lnTo>
                      <a:pt x="29" y="0"/>
                    </a:lnTo>
                    <a:lnTo>
                      <a:pt x="23" y="0"/>
                    </a:lnTo>
                    <a:lnTo>
                      <a:pt x="17" y="0"/>
                    </a:lnTo>
                    <a:lnTo>
                      <a:pt x="17" y="0"/>
                    </a:lnTo>
                    <a:lnTo>
                      <a:pt x="17" y="0"/>
                    </a:lnTo>
                    <a:lnTo>
                      <a:pt x="12" y="5"/>
                    </a:lnTo>
                    <a:lnTo>
                      <a:pt x="6" y="5"/>
                    </a:lnTo>
                    <a:lnTo>
                      <a:pt x="6" y="5"/>
                    </a:lnTo>
                    <a:lnTo>
                      <a:pt x="6" y="5"/>
                    </a:lnTo>
                    <a:lnTo>
                      <a:pt x="6" y="5"/>
                    </a:lnTo>
                    <a:lnTo>
                      <a:pt x="0" y="5"/>
                    </a:lnTo>
                    <a:lnTo>
                      <a:pt x="0" y="5"/>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96" name="Freeform 120"/>
              <p:cNvSpPr>
                <a:spLocks/>
              </p:cNvSpPr>
              <p:nvPr/>
            </p:nvSpPr>
            <p:spPr bwMode="auto">
              <a:xfrm>
                <a:off x="3239" y="1412"/>
                <a:ext cx="31" cy="14"/>
              </a:xfrm>
              <a:custGeom>
                <a:avLst/>
                <a:gdLst>
                  <a:gd name="T0" fmla="*/ 31 w 31"/>
                  <a:gd name="T1" fmla="*/ 0 h 14"/>
                  <a:gd name="T2" fmla="*/ 27 w 31"/>
                  <a:gd name="T3" fmla="*/ 0 h 14"/>
                  <a:gd name="T4" fmla="*/ 21 w 31"/>
                  <a:gd name="T5" fmla="*/ 7 h 14"/>
                  <a:gd name="T6" fmla="*/ 10 w 31"/>
                  <a:gd name="T7" fmla="*/ 7 h 14"/>
                  <a:gd name="T8" fmla="*/ 10 w 31"/>
                  <a:gd name="T9" fmla="*/ 7 h 14"/>
                  <a:gd name="T10" fmla="*/ 4 w 31"/>
                  <a:gd name="T11" fmla="*/ 14 h 14"/>
                  <a:gd name="T12" fmla="*/ 0 w 31"/>
                  <a:gd name="T13" fmla="*/ 14 h 14"/>
                  <a:gd name="T14" fmla="*/ 4 w 31"/>
                  <a:gd name="T15" fmla="*/ 7 h 14"/>
                  <a:gd name="T16" fmla="*/ 4 w 31"/>
                  <a:gd name="T17" fmla="*/ 7 h 14"/>
                  <a:gd name="T18" fmla="*/ 10 w 31"/>
                  <a:gd name="T19" fmla="*/ 7 h 14"/>
                  <a:gd name="T20" fmla="*/ 15 w 31"/>
                  <a:gd name="T21" fmla="*/ 0 h 14"/>
                  <a:gd name="T22" fmla="*/ 27 w 31"/>
                  <a:gd name="T23" fmla="*/ 0 h 14"/>
                  <a:gd name="T24" fmla="*/ 27 w 31"/>
                  <a:gd name="T25" fmla="*/ 0 h 14"/>
                  <a:gd name="T26" fmla="*/ 27 w 31"/>
                  <a:gd name="T27" fmla="*/ 0 h 14"/>
                  <a:gd name="T28" fmla="*/ 31 w 31"/>
                  <a:gd name="T29" fmla="*/ 0 h 14"/>
                  <a:gd name="T30" fmla="*/ 31 w 31"/>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4">
                    <a:moveTo>
                      <a:pt x="31" y="0"/>
                    </a:moveTo>
                    <a:lnTo>
                      <a:pt x="27" y="0"/>
                    </a:lnTo>
                    <a:lnTo>
                      <a:pt x="21" y="7"/>
                    </a:lnTo>
                    <a:lnTo>
                      <a:pt x="10" y="7"/>
                    </a:lnTo>
                    <a:lnTo>
                      <a:pt x="10" y="7"/>
                    </a:lnTo>
                    <a:lnTo>
                      <a:pt x="4" y="14"/>
                    </a:lnTo>
                    <a:lnTo>
                      <a:pt x="0" y="14"/>
                    </a:lnTo>
                    <a:lnTo>
                      <a:pt x="4" y="7"/>
                    </a:lnTo>
                    <a:lnTo>
                      <a:pt x="4" y="7"/>
                    </a:lnTo>
                    <a:lnTo>
                      <a:pt x="10" y="7"/>
                    </a:lnTo>
                    <a:lnTo>
                      <a:pt x="15" y="0"/>
                    </a:lnTo>
                    <a:lnTo>
                      <a:pt x="27" y="0"/>
                    </a:lnTo>
                    <a:lnTo>
                      <a:pt x="27" y="0"/>
                    </a:lnTo>
                    <a:lnTo>
                      <a:pt x="27" y="0"/>
                    </a:lnTo>
                    <a:lnTo>
                      <a:pt x="31"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97" name="Freeform 121"/>
              <p:cNvSpPr>
                <a:spLocks/>
              </p:cNvSpPr>
              <p:nvPr/>
            </p:nvSpPr>
            <p:spPr bwMode="auto">
              <a:xfrm>
                <a:off x="3249" y="1354"/>
                <a:ext cx="21" cy="20"/>
              </a:xfrm>
              <a:custGeom>
                <a:avLst/>
                <a:gdLst>
                  <a:gd name="T0" fmla="*/ 21 w 21"/>
                  <a:gd name="T1" fmla="*/ 20 h 20"/>
                  <a:gd name="T2" fmla="*/ 21 w 21"/>
                  <a:gd name="T3" fmla="*/ 20 h 20"/>
                  <a:gd name="T4" fmla="*/ 17 w 21"/>
                  <a:gd name="T5" fmla="*/ 20 h 20"/>
                  <a:gd name="T6" fmla="*/ 5 w 21"/>
                  <a:gd name="T7" fmla="*/ 5 h 20"/>
                  <a:gd name="T8" fmla="*/ 5 w 21"/>
                  <a:gd name="T9" fmla="*/ 5 h 20"/>
                  <a:gd name="T10" fmla="*/ 0 w 21"/>
                  <a:gd name="T11" fmla="*/ 5 h 20"/>
                  <a:gd name="T12" fmla="*/ 0 w 21"/>
                  <a:gd name="T13" fmla="*/ 0 h 20"/>
                  <a:gd name="T14" fmla="*/ 0 w 21"/>
                  <a:gd name="T15" fmla="*/ 0 h 20"/>
                  <a:gd name="T16" fmla="*/ 0 w 21"/>
                  <a:gd name="T17" fmla="*/ 0 h 20"/>
                  <a:gd name="T18" fmla="*/ 0 w 21"/>
                  <a:gd name="T19" fmla="*/ 5 h 20"/>
                  <a:gd name="T20" fmla="*/ 0 w 21"/>
                  <a:gd name="T21" fmla="*/ 5 h 20"/>
                  <a:gd name="T22" fmla="*/ 5 w 21"/>
                  <a:gd name="T23" fmla="*/ 5 h 20"/>
                  <a:gd name="T24" fmla="*/ 5 w 21"/>
                  <a:gd name="T25" fmla="*/ 5 h 20"/>
                  <a:gd name="T26" fmla="*/ 5 w 21"/>
                  <a:gd name="T27" fmla="*/ 13 h 20"/>
                  <a:gd name="T28" fmla="*/ 11 w 21"/>
                  <a:gd name="T29" fmla="*/ 13 h 20"/>
                  <a:gd name="T30" fmla="*/ 21 w 2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0">
                    <a:moveTo>
                      <a:pt x="21" y="20"/>
                    </a:moveTo>
                    <a:lnTo>
                      <a:pt x="21" y="20"/>
                    </a:lnTo>
                    <a:lnTo>
                      <a:pt x="17" y="20"/>
                    </a:lnTo>
                    <a:lnTo>
                      <a:pt x="5" y="5"/>
                    </a:lnTo>
                    <a:lnTo>
                      <a:pt x="5" y="5"/>
                    </a:lnTo>
                    <a:lnTo>
                      <a:pt x="0" y="5"/>
                    </a:lnTo>
                    <a:lnTo>
                      <a:pt x="0" y="0"/>
                    </a:lnTo>
                    <a:lnTo>
                      <a:pt x="0" y="0"/>
                    </a:lnTo>
                    <a:lnTo>
                      <a:pt x="0" y="0"/>
                    </a:lnTo>
                    <a:lnTo>
                      <a:pt x="0" y="5"/>
                    </a:lnTo>
                    <a:lnTo>
                      <a:pt x="0" y="5"/>
                    </a:lnTo>
                    <a:lnTo>
                      <a:pt x="5" y="5"/>
                    </a:lnTo>
                    <a:lnTo>
                      <a:pt x="5" y="5"/>
                    </a:lnTo>
                    <a:lnTo>
                      <a:pt x="5" y="13"/>
                    </a:lnTo>
                    <a:lnTo>
                      <a:pt x="11" y="13"/>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98" name="Freeform 122"/>
              <p:cNvSpPr>
                <a:spLocks/>
              </p:cNvSpPr>
              <p:nvPr/>
            </p:nvSpPr>
            <p:spPr bwMode="auto">
              <a:xfrm>
                <a:off x="3320" y="1314"/>
                <a:ext cx="17" cy="80"/>
              </a:xfrm>
              <a:custGeom>
                <a:avLst/>
                <a:gdLst>
                  <a:gd name="T0" fmla="*/ 17 w 17"/>
                  <a:gd name="T1" fmla="*/ 80 h 80"/>
                  <a:gd name="T2" fmla="*/ 11 w 17"/>
                  <a:gd name="T3" fmla="*/ 73 h 80"/>
                  <a:gd name="T4" fmla="*/ 0 w 17"/>
                  <a:gd name="T5" fmla="*/ 53 h 80"/>
                  <a:gd name="T6" fmla="*/ 0 w 17"/>
                  <a:gd name="T7" fmla="*/ 33 h 80"/>
                  <a:gd name="T8" fmla="*/ 0 w 17"/>
                  <a:gd name="T9" fmla="*/ 33 h 80"/>
                  <a:gd name="T10" fmla="*/ 0 w 17"/>
                  <a:gd name="T11" fmla="*/ 13 h 80"/>
                  <a:gd name="T12" fmla="*/ 0 w 17"/>
                  <a:gd name="T13" fmla="*/ 0 h 80"/>
                  <a:gd name="T14" fmla="*/ 6 w 17"/>
                  <a:gd name="T15" fmla="*/ 0 h 80"/>
                  <a:gd name="T16" fmla="*/ 6 w 17"/>
                  <a:gd name="T17" fmla="*/ 0 h 80"/>
                  <a:gd name="T18" fmla="*/ 6 w 17"/>
                  <a:gd name="T19" fmla="*/ 20 h 80"/>
                  <a:gd name="T20" fmla="*/ 0 w 17"/>
                  <a:gd name="T21" fmla="*/ 40 h 80"/>
                  <a:gd name="T22" fmla="*/ 6 w 17"/>
                  <a:gd name="T23" fmla="*/ 53 h 80"/>
                  <a:gd name="T24" fmla="*/ 6 w 17"/>
                  <a:gd name="T25" fmla="*/ 53 h 80"/>
                  <a:gd name="T26" fmla="*/ 11 w 17"/>
                  <a:gd name="T27" fmla="*/ 65 h 80"/>
                  <a:gd name="T28" fmla="*/ 17 w 17"/>
                  <a:gd name="T29" fmla="*/ 80 h 80"/>
                  <a:gd name="T30" fmla="*/ 17 w 17"/>
                  <a:gd name="T3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80">
                    <a:moveTo>
                      <a:pt x="17" y="80"/>
                    </a:moveTo>
                    <a:lnTo>
                      <a:pt x="11" y="73"/>
                    </a:lnTo>
                    <a:lnTo>
                      <a:pt x="0" y="53"/>
                    </a:lnTo>
                    <a:lnTo>
                      <a:pt x="0" y="33"/>
                    </a:lnTo>
                    <a:lnTo>
                      <a:pt x="0" y="33"/>
                    </a:lnTo>
                    <a:lnTo>
                      <a:pt x="0" y="13"/>
                    </a:lnTo>
                    <a:lnTo>
                      <a:pt x="0" y="0"/>
                    </a:lnTo>
                    <a:lnTo>
                      <a:pt x="6" y="0"/>
                    </a:lnTo>
                    <a:lnTo>
                      <a:pt x="6" y="0"/>
                    </a:lnTo>
                    <a:lnTo>
                      <a:pt x="6" y="20"/>
                    </a:lnTo>
                    <a:lnTo>
                      <a:pt x="0" y="40"/>
                    </a:lnTo>
                    <a:lnTo>
                      <a:pt x="6" y="53"/>
                    </a:lnTo>
                    <a:lnTo>
                      <a:pt x="6" y="53"/>
                    </a:lnTo>
                    <a:lnTo>
                      <a:pt x="11" y="65"/>
                    </a:lnTo>
                    <a:lnTo>
                      <a:pt x="17" y="80"/>
                    </a:lnTo>
                    <a:lnTo>
                      <a:pt x="1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699" name="Freeform 123"/>
              <p:cNvSpPr>
                <a:spLocks/>
              </p:cNvSpPr>
              <p:nvPr/>
            </p:nvSpPr>
            <p:spPr bwMode="auto">
              <a:xfrm>
                <a:off x="3287" y="1254"/>
                <a:ext cx="1" cy="27"/>
              </a:xfrm>
              <a:custGeom>
                <a:avLst/>
                <a:gdLst>
                  <a:gd name="T0" fmla="*/ 0 h 27"/>
                  <a:gd name="T1" fmla="*/ 13 h 27"/>
                  <a:gd name="T2" fmla="*/ 20 h 27"/>
                  <a:gd name="T3" fmla="*/ 27 h 27"/>
                  <a:gd name="T4" fmla="*/ 27 h 27"/>
                  <a:gd name="T5" fmla="*/ 27 h 27"/>
                  <a:gd name="T6" fmla="*/ 20 h 27"/>
                  <a:gd name="T7" fmla="*/ 13 h 27"/>
                  <a:gd name="T8" fmla="*/ 13 h 27"/>
                  <a:gd name="T9" fmla="*/ 7 h 27"/>
                  <a:gd name="T10" fmla="*/ 0 h 27"/>
                  <a:gd name="T11" fmla="*/ 0 h 2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27">
                    <a:moveTo>
                      <a:pt x="0" y="0"/>
                    </a:moveTo>
                    <a:lnTo>
                      <a:pt x="0" y="13"/>
                    </a:lnTo>
                    <a:lnTo>
                      <a:pt x="0" y="20"/>
                    </a:lnTo>
                    <a:lnTo>
                      <a:pt x="0" y="27"/>
                    </a:lnTo>
                    <a:lnTo>
                      <a:pt x="0" y="27"/>
                    </a:lnTo>
                    <a:lnTo>
                      <a:pt x="0" y="27"/>
                    </a:lnTo>
                    <a:lnTo>
                      <a:pt x="0" y="20"/>
                    </a:lnTo>
                    <a:lnTo>
                      <a:pt x="0" y="13"/>
                    </a:lnTo>
                    <a:lnTo>
                      <a:pt x="0" y="13"/>
                    </a:lnTo>
                    <a:lnTo>
                      <a:pt x="0" y="7"/>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00" name="Freeform 124"/>
              <p:cNvSpPr>
                <a:spLocks/>
              </p:cNvSpPr>
              <p:nvPr/>
            </p:nvSpPr>
            <p:spPr bwMode="auto">
              <a:xfrm>
                <a:off x="3375" y="1221"/>
                <a:ext cx="33" cy="73"/>
              </a:xfrm>
              <a:custGeom>
                <a:avLst/>
                <a:gdLst>
                  <a:gd name="T0" fmla="*/ 12 w 33"/>
                  <a:gd name="T1" fmla="*/ 0 h 73"/>
                  <a:gd name="T2" fmla="*/ 12 w 33"/>
                  <a:gd name="T3" fmla="*/ 20 h 73"/>
                  <a:gd name="T4" fmla="*/ 17 w 33"/>
                  <a:gd name="T5" fmla="*/ 40 h 73"/>
                  <a:gd name="T6" fmla="*/ 23 w 33"/>
                  <a:gd name="T7" fmla="*/ 53 h 73"/>
                  <a:gd name="T8" fmla="*/ 23 w 33"/>
                  <a:gd name="T9" fmla="*/ 53 h 73"/>
                  <a:gd name="T10" fmla="*/ 29 w 33"/>
                  <a:gd name="T11" fmla="*/ 66 h 73"/>
                  <a:gd name="T12" fmla="*/ 33 w 33"/>
                  <a:gd name="T13" fmla="*/ 73 h 73"/>
                  <a:gd name="T14" fmla="*/ 33 w 33"/>
                  <a:gd name="T15" fmla="*/ 73 h 73"/>
                  <a:gd name="T16" fmla="*/ 33 w 33"/>
                  <a:gd name="T17" fmla="*/ 73 h 73"/>
                  <a:gd name="T18" fmla="*/ 29 w 33"/>
                  <a:gd name="T19" fmla="*/ 66 h 73"/>
                  <a:gd name="T20" fmla="*/ 23 w 33"/>
                  <a:gd name="T21" fmla="*/ 53 h 73"/>
                  <a:gd name="T22" fmla="*/ 17 w 33"/>
                  <a:gd name="T23" fmla="*/ 40 h 73"/>
                  <a:gd name="T24" fmla="*/ 17 w 33"/>
                  <a:gd name="T25" fmla="*/ 40 h 73"/>
                  <a:gd name="T26" fmla="*/ 12 w 33"/>
                  <a:gd name="T27" fmla="*/ 27 h 73"/>
                  <a:gd name="T28" fmla="*/ 12 w 33"/>
                  <a:gd name="T29" fmla="*/ 13 h 73"/>
                  <a:gd name="T30" fmla="*/ 12 w 33"/>
                  <a:gd name="T31" fmla="*/ 8 h 73"/>
                  <a:gd name="T32" fmla="*/ 12 w 33"/>
                  <a:gd name="T33" fmla="*/ 8 h 73"/>
                  <a:gd name="T34" fmla="*/ 6 w 33"/>
                  <a:gd name="T35" fmla="*/ 8 h 73"/>
                  <a:gd name="T36" fmla="*/ 6 w 33"/>
                  <a:gd name="T37" fmla="*/ 8 h 73"/>
                  <a:gd name="T38" fmla="*/ 6 w 33"/>
                  <a:gd name="T39" fmla="*/ 8 h 73"/>
                  <a:gd name="T40" fmla="*/ 6 w 33"/>
                  <a:gd name="T41" fmla="*/ 8 h 73"/>
                  <a:gd name="T42" fmla="*/ 0 w 33"/>
                  <a:gd name="T43" fmla="*/ 13 h 73"/>
                  <a:gd name="T44" fmla="*/ 0 w 33"/>
                  <a:gd name="T45" fmla="*/ 20 h 73"/>
                  <a:gd name="T46" fmla="*/ 0 w 33"/>
                  <a:gd name="T47" fmla="*/ 13 h 73"/>
                  <a:gd name="T48" fmla="*/ 0 w 33"/>
                  <a:gd name="T49" fmla="*/ 13 h 73"/>
                  <a:gd name="T50" fmla="*/ 0 w 33"/>
                  <a:gd name="T51" fmla="*/ 8 h 73"/>
                  <a:gd name="T52" fmla="*/ 0 w 33"/>
                  <a:gd name="T53" fmla="*/ 0 h 73"/>
                  <a:gd name="T54" fmla="*/ 0 w 33"/>
                  <a:gd name="T55" fmla="*/ 0 h 73"/>
                  <a:gd name="T56" fmla="*/ 0 w 33"/>
                  <a:gd name="T57" fmla="*/ 0 h 73"/>
                  <a:gd name="T58" fmla="*/ 12 w 33"/>
                  <a:gd name="T5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73">
                    <a:moveTo>
                      <a:pt x="12" y="0"/>
                    </a:moveTo>
                    <a:lnTo>
                      <a:pt x="12" y="20"/>
                    </a:lnTo>
                    <a:lnTo>
                      <a:pt x="17" y="40"/>
                    </a:lnTo>
                    <a:lnTo>
                      <a:pt x="23" y="53"/>
                    </a:lnTo>
                    <a:lnTo>
                      <a:pt x="23" y="53"/>
                    </a:lnTo>
                    <a:lnTo>
                      <a:pt x="29" y="66"/>
                    </a:lnTo>
                    <a:lnTo>
                      <a:pt x="33" y="73"/>
                    </a:lnTo>
                    <a:lnTo>
                      <a:pt x="33" y="73"/>
                    </a:lnTo>
                    <a:lnTo>
                      <a:pt x="33" y="73"/>
                    </a:lnTo>
                    <a:lnTo>
                      <a:pt x="29" y="66"/>
                    </a:lnTo>
                    <a:lnTo>
                      <a:pt x="23" y="53"/>
                    </a:lnTo>
                    <a:lnTo>
                      <a:pt x="17" y="40"/>
                    </a:lnTo>
                    <a:lnTo>
                      <a:pt x="17" y="40"/>
                    </a:lnTo>
                    <a:lnTo>
                      <a:pt x="12" y="27"/>
                    </a:lnTo>
                    <a:lnTo>
                      <a:pt x="12" y="13"/>
                    </a:lnTo>
                    <a:lnTo>
                      <a:pt x="12" y="8"/>
                    </a:lnTo>
                    <a:lnTo>
                      <a:pt x="12" y="8"/>
                    </a:lnTo>
                    <a:lnTo>
                      <a:pt x="6" y="8"/>
                    </a:lnTo>
                    <a:lnTo>
                      <a:pt x="6" y="8"/>
                    </a:lnTo>
                    <a:lnTo>
                      <a:pt x="6" y="8"/>
                    </a:lnTo>
                    <a:lnTo>
                      <a:pt x="6" y="8"/>
                    </a:lnTo>
                    <a:lnTo>
                      <a:pt x="0" y="13"/>
                    </a:lnTo>
                    <a:lnTo>
                      <a:pt x="0" y="20"/>
                    </a:lnTo>
                    <a:lnTo>
                      <a:pt x="0" y="13"/>
                    </a:lnTo>
                    <a:lnTo>
                      <a:pt x="0" y="13"/>
                    </a:lnTo>
                    <a:lnTo>
                      <a:pt x="0" y="8"/>
                    </a:lnTo>
                    <a:lnTo>
                      <a:pt x="0" y="0"/>
                    </a:lnTo>
                    <a:lnTo>
                      <a:pt x="0" y="0"/>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01" name="Freeform 125"/>
              <p:cNvSpPr>
                <a:spLocks/>
              </p:cNvSpPr>
              <p:nvPr/>
            </p:nvSpPr>
            <p:spPr bwMode="auto">
              <a:xfrm>
                <a:off x="3529" y="1287"/>
                <a:ext cx="77" cy="119"/>
              </a:xfrm>
              <a:custGeom>
                <a:avLst/>
                <a:gdLst>
                  <a:gd name="T0" fmla="*/ 0 w 77"/>
                  <a:gd name="T1" fmla="*/ 0 h 119"/>
                  <a:gd name="T2" fmla="*/ 6 w 77"/>
                  <a:gd name="T3" fmla="*/ 14 h 119"/>
                  <a:gd name="T4" fmla="*/ 17 w 77"/>
                  <a:gd name="T5" fmla="*/ 20 h 119"/>
                  <a:gd name="T6" fmla="*/ 23 w 77"/>
                  <a:gd name="T7" fmla="*/ 27 h 119"/>
                  <a:gd name="T8" fmla="*/ 23 w 77"/>
                  <a:gd name="T9" fmla="*/ 27 h 119"/>
                  <a:gd name="T10" fmla="*/ 27 w 77"/>
                  <a:gd name="T11" fmla="*/ 40 h 119"/>
                  <a:gd name="T12" fmla="*/ 33 w 77"/>
                  <a:gd name="T13" fmla="*/ 47 h 119"/>
                  <a:gd name="T14" fmla="*/ 44 w 77"/>
                  <a:gd name="T15" fmla="*/ 52 h 119"/>
                  <a:gd name="T16" fmla="*/ 44 w 77"/>
                  <a:gd name="T17" fmla="*/ 52 h 119"/>
                  <a:gd name="T18" fmla="*/ 50 w 77"/>
                  <a:gd name="T19" fmla="*/ 67 h 119"/>
                  <a:gd name="T20" fmla="*/ 56 w 77"/>
                  <a:gd name="T21" fmla="*/ 72 h 119"/>
                  <a:gd name="T22" fmla="*/ 61 w 77"/>
                  <a:gd name="T23" fmla="*/ 80 h 119"/>
                  <a:gd name="T24" fmla="*/ 61 w 77"/>
                  <a:gd name="T25" fmla="*/ 80 h 119"/>
                  <a:gd name="T26" fmla="*/ 61 w 77"/>
                  <a:gd name="T27" fmla="*/ 87 h 119"/>
                  <a:gd name="T28" fmla="*/ 73 w 77"/>
                  <a:gd name="T29" fmla="*/ 92 h 119"/>
                  <a:gd name="T30" fmla="*/ 77 w 77"/>
                  <a:gd name="T31" fmla="*/ 100 h 119"/>
                  <a:gd name="T32" fmla="*/ 77 w 77"/>
                  <a:gd name="T33" fmla="*/ 100 h 119"/>
                  <a:gd name="T34" fmla="*/ 77 w 77"/>
                  <a:gd name="T35" fmla="*/ 112 h 119"/>
                  <a:gd name="T36" fmla="*/ 77 w 77"/>
                  <a:gd name="T37" fmla="*/ 119 h 119"/>
                  <a:gd name="T38" fmla="*/ 77 w 77"/>
                  <a:gd name="T39" fmla="*/ 112 h 119"/>
                  <a:gd name="T40" fmla="*/ 77 w 77"/>
                  <a:gd name="T41" fmla="*/ 112 h 119"/>
                  <a:gd name="T42" fmla="*/ 73 w 77"/>
                  <a:gd name="T43" fmla="*/ 112 h 119"/>
                  <a:gd name="T44" fmla="*/ 73 w 77"/>
                  <a:gd name="T45" fmla="*/ 107 h 119"/>
                  <a:gd name="T46" fmla="*/ 73 w 77"/>
                  <a:gd name="T47" fmla="*/ 100 h 119"/>
                  <a:gd name="T48" fmla="*/ 73 w 77"/>
                  <a:gd name="T49" fmla="*/ 100 h 119"/>
                  <a:gd name="T50" fmla="*/ 61 w 77"/>
                  <a:gd name="T51" fmla="*/ 92 h 119"/>
                  <a:gd name="T52" fmla="*/ 56 w 77"/>
                  <a:gd name="T53" fmla="*/ 80 h 119"/>
                  <a:gd name="T54" fmla="*/ 56 w 77"/>
                  <a:gd name="T55" fmla="*/ 80 h 119"/>
                  <a:gd name="T56" fmla="*/ 56 w 77"/>
                  <a:gd name="T57" fmla="*/ 80 h 119"/>
                  <a:gd name="T58" fmla="*/ 56 w 77"/>
                  <a:gd name="T59" fmla="*/ 92 h 119"/>
                  <a:gd name="T60" fmla="*/ 61 w 77"/>
                  <a:gd name="T61" fmla="*/ 107 h 119"/>
                  <a:gd name="T62" fmla="*/ 61 w 77"/>
                  <a:gd name="T63" fmla="*/ 112 h 119"/>
                  <a:gd name="T64" fmla="*/ 61 w 77"/>
                  <a:gd name="T65" fmla="*/ 112 h 119"/>
                  <a:gd name="T66" fmla="*/ 56 w 77"/>
                  <a:gd name="T67" fmla="*/ 107 h 119"/>
                  <a:gd name="T68" fmla="*/ 56 w 77"/>
                  <a:gd name="T69" fmla="*/ 92 h 119"/>
                  <a:gd name="T70" fmla="*/ 50 w 77"/>
                  <a:gd name="T71" fmla="*/ 80 h 119"/>
                  <a:gd name="T72" fmla="*/ 50 w 77"/>
                  <a:gd name="T73" fmla="*/ 80 h 119"/>
                  <a:gd name="T74" fmla="*/ 44 w 77"/>
                  <a:gd name="T75" fmla="*/ 72 h 119"/>
                  <a:gd name="T76" fmla="*/ 44 w 77"/>
                  <a:gd name="T77" fmla="*/ 67 h 119"/>
                  <a:gd name="T78" fmla="*/ 40 w 77"/>
                  <a:gd name="T79" fmla="*/ 60 h 119"/>
                  <a:gd name="T80" fmla="*/ 40 w 77"/>
                  <a:gd name="T81" fmla="*/ 60 h 119"/>
                  <a:gd name="T82" fmla="*/ 33 w 77"/>
                  <a:gd name="T83" fmla="*/ 52 h 119"/>
                  <a:gd name="T84" fmla="*/ 27 w 77"/>
                  <a:gd name="T85" fmla="*/ 40 h 119"/>
                  <a:gd name="T86" fmla="*/ 23 w 77"/>
                  <a:gd name="T87" fmla="*/ 34 h 119"/>
                  <a:gd name="T88" fmla="*/ 23 w 77"/>
                  <a:gd name="T89" fmla="*/ 34 h 119"/>
                  <a:gd name="T90" fmla="*/ 17 w 77"/>
                  <a:gd name="T91" fmla="*/ 27 h 119"/>
                  <a:gd name="T92" fmla="*/ 12 w 77"/>
                  <a:gd name="T93" fmla="*/ 20 h 119"/>
                  <a:gd name="T94" fmla="*/ 17 w 77"/>
                  <a:gd name="T95" fmla="*/ 27 h 119"/>
                  <a:gd name="T96" fmla="*/ 17 w 77"/>
                  <a:gd name="T97" fmla="*/ 27 h 119"/>
                  <a:gd name="T98" fmla="*/ 17 w 77"/>
                  <a:gd name="T99" fmla="*/ 40 h 119"/>
                  <a:gd name="T100" fmla="*/ 23 w 77"/>
                  <a:gd name="T101" fmla="*/ 52 h 119"/>
                  <a:gd name="T102" fmla="*/ 23 w 77"/>
                  <a:gd name="T103" fmla="*/ 52 h 119"/>
                  <a:gd name="T104" fmla="*/ 23 w 77"/>
                  <a:gd name="T105" fmla="*/ 52 h 119"/>
                  <a:gd name="T106" fmla="*/ 17 w 77"/>
                  <a:gd name="T107" fmla="*/ 47 h 119"/>
                  <a:gd name="T108" fmla="*/ 12 w 77"/>
                  <a:gd name="T109" fmla="*/ 34 h 119"/>
                  <a:gd name="T110" fmla="*/ 12 w 77"/>
                  <a:gd name="T111" fmla="*/ 20 h 119"/>
                  <a:gd name="T112" fmla="*/ 12 w 77"/>
                  <a:gd name="T113" fmla="*/ 20 h 119"/>
                  <a:gd name="T114" fmla="*/ 6 w 77"/>
                  <a:gd name="T115" fmla="*/ 14 h 119"/>
                  <a:gd name="T116" fmla="*/ 0 w 77"/>
                  <a:gd name="T117" fmla="*/ 7 h 119"/>
                  <a:gd name="T118" fmla="*/ 0 w 77"/>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119">
                    <a:moveTo>
                      <a:pt x="0" y="0"/>
                    </a:moveTo>
                    <a:lnTo>
                      <a:pt x="6" y="14"/>
                    </a:lnTo>
                    <a:lnTo>
                      <a:pt x="17" y="20"/>
                    </a:lnTo>
                    <a:lnTo>
                      <a:pt x="23" y="27"/>
                    </a:lnTo>
                    <a:lnTo>
                      <a:pt x="23" y="27"/>
                    </a:lnTo>
                    <a:lnTo>
                      <a:pt x="27" y="40"/>
                    </a:lnTo>
                    <a:lnTo>
                      <a:pt x="33" y="47"/>
                    </a:lnTo>
                    <a:lnTo>
                      <a:pt x="44" y="52"/>
                    </a:lnTo>
                    <a:lnTo>
                      <a:pt x="44" y="52"/>
                    </a:lnTo>
                    <a:lnTo>
                      <a:pt x="50" y="67"/>
                    </a:lnTo>
                    <a:lnTo>
                      <a:pt x="56" y="72"/>
                    </a:lnTo>
                    <a:lnTo>
                      <a:pt x="61" y="80"/>
                    </a:lnTo>
                    <a:lnTo>
                      <a:pt x="61" y="80"/>
                    </a:lnTo>
                    <a:lnTo>
                      <a:pt x="61" y="87"/>
                    </a:lnTo>
                    <a:lnTo>
                      <a:pt x="73" y="92"/>
                    </a:lnTo>
                    <a:lnTo>
                      <a:pt x="77" y="100"/>
                    </a:lnTo>
                    <a:lnTo>
                      <a:pt x="77" y="100"/>
                    </a:lnTo>
                    <a:lnTo>
                      <a:pt x="77" y="112"/>
                    </a:lnTo>
                    <a:lnTo>
                      <a:pt x="77" y="119"/>
                    </a:lnTo>
                    <a:lnTo>
                      <a:pt x="77" y="112"/>
                    </a:lnTo>
                    <a:lnTo>
                      <a:pt x="77" y="112"/>
                    </a:lnTo>
                    <a:lnTo>
                      <a:pt x="73" y="112"/>
                    </a:lnTo>
                    <a:lnTo>
                      <a:pt x="73" y="107"/>
                    </a:lnTo>
                    <a:lnTo>
                      <a:pt x="73" y="100"/>
                    </a:lnTo>
                    <a:lnTo>
                      <a:pt x="73" y="100"/>
                    </a:lnTo>
                    <a:lnTo>
                      <a:pt x="61" y="92"/>
                    </a:lnTo>
                    <a:lnTo>
                      <a:pt x="56" y="80"/>
                    </a:lnTo>
                    <a:lnTo>
                      <a:pt x="56" y="80"/>
                    </a:lnTo>
                    <a:lnTo>
                      <a:pt x="56" y="80"/>
                    </a:lnTo>
                    <a:lnTo>
                      <a:pt x="56" y="92"/>
                    </a:lnTo>
                    <a:lnTo>
                      <a:pt x="61" y="107"/>
                    </a:lnTo>
                    <a:lnTo>
                      <a:pt x="61" y="112"/>
                    </a:lnTo>
                    <a:lnTo>
                      <a:pt x="61" y="112"/>
                    </a:lnTo>
                    <a:lnTo>
                      <a:pt x="56" y="107"/>
                    </a:lnTo>
                    <a:lnTo>
                      <a:pt x="56" y="92"/>
                    </a:lnTo>
                    <a:lnTo>
                      <a:pt x="50" y="80"/>
                    </a:lnTo>
                    <a:lnTo>
                      <a:pt x="50" y="80"/>
                    </a:lnTo>
                    <a:lnTo>
                      <a:pt x="44" y="72"/>
                    </a:lnTo>
                    <a:lnTo>
                      <a:pt x="44" y="67"/>
                    </a:lnTo>
                    <a:lnTo>
                      <a:pt x="40" y="60"/>
                    </a:lnTo>
                    <a:lnTo>
                      <a:pt x="40" y="60"/>
                    </a:lnTo>
                    <a:lnTo>
                      <a:pt x="33" y="52"/>
                    </a:lnTo>
                    <a:lnTo>
                      <a:pt x="27" y="40"/>
                    </a:lnTo>
                    <a:lnTo>
                      <a:pt x="23" y="34"/>
                    </a:lnTo>
                    <a:lnTo>
                      <a:pt x="23" y="34"/>
                    </a:lnTo>
                    <a:lnTo>
                      <a:pt x="17" y="27"/>
                    </a:lnTo>
                    <a:lnTo>
                      <a:pt x="12" y="20"/>
                    </a:lnTo>
                    <a:lnTo>
                      <a:pt x="17" y="27"/>
                    </a:lnTo>
                    <a:lnTo>
                      <a:pt x="17" y="27"/>
                    </a:lnTo>
                    <a:lnTo>
                      <a:pt x="17" y="40"/>
                    </a:lnTo>
                    <a:lnTo>
                      <a:pt x="23" y="52"/>
                    </a:lnTo>
                    <a:lnTo>
                      <a:pt x="23" y="52"/>
                    </a:lnTo>
                    <a:lnTo>
                      <a:pt x="23" y="52"/>
                    </a:lnTo>
                    <a:lnTo>
                      <a:pt x="17" y="47"/>
                    </a:lnTo>
                    <a:lnTo>
                      <a:pt x="12" y="34"/>
                    </a:lnTo>
                    <a:lnTo>
                      <a:pt x="12" y="20"/>
                    </a:lnTo>
                    <a:lnTo>
                      <a:pt x="12" y="20"/>
                    </a:lnTo>
                    <a:lnTo>
                      <a:pt x="6" y="14"/>
                    </a:lnTo>
                    <a:lnTo>
                      <a:pt x="0"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02" name="Freeform 126"/>
              <p:cNvSpPr>
                <a:spLocks/>
              </p:cNvSpPr>
              <p:nvPr/>
            </p:nvSpPr>
            <p:spPr bwMode="auto">
              <a:xfrm>
                <a:off x="3508" y="1426"/>
                <a:ext cx="38" cy="33"/>
              </a:xfrm>
              <a:custGeom>
                <a:avLst/>
                <a:gdLst>
                  <a:gd name="T0" fmla="*/ 0 w 38"/>
                  <a:gd name="T1" fmla="*/ 0 h 33"/>
                  <a:gd name="T2" fmla="*/ 11 w 38"/>
                  <a:gd name="T3" fmla="*/ 13 h 33"/>
                  <a:gd name="T4" fmla="*/ 21 w 38"/>
                  <a:gd name="T5" fmla="*/ 20 h 33"/>
                  <a:gd name="T6" fmla="*/ 38 w 38"/>
                  <a:gd name="T7" fmla="*/ 33 h 33"/>
                  <a:gd name="T8" fmla="*/ 38 w 38"/>
                  <a:gd name="T9" fmla="*/ 33 h 33"/>
                  <a:gd name="T10" fmla="*/ 21 w 38"/>
                  <a:gd name="T11" fmla="*/ 33 h 33"/>
                  <a:gd name="T12" fmla="*/ 21 w 38"/>
                  <a:gd name="T13" fmla="*/ 33 h 33"/>
                  <a:gd name="T14" fmla="*/ 17 w 38"/>
                  <a:gd name="T15" fmla="*/ 26 h 33"/>
                  <a:gd name="T16" fmla="*/ 11 w 38"/>
                  <a:gd name="T17" fmla="*/ 20 h 33"/>
                  <a:gd name="T18" fmla="*/ 11 w 38"/>
                  <a:gd name="T19" fmla="*/ 20 h 33"/>
                  <a:gd name="T20" fmla="*/ 5 w 38"/>
                  <a:gd name="T21" fmla="*/ 13 h 33"/>
                  <a:gd name="T22" fmla="*/ 0 w 38"/>
                  <a:gd name="T23" fmla="*/ 6 h 33"/>
                  <a:gd name="T24" fmla="*/ 0 w 38"/>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3">
                    <a:moveTo>
                      <a:pt x="0" y="0"/>
                    </a:moveTo>
                    <a:lnTo>
                      <a:pt x="11" y="13"/>
                    </a:lnTo>
                    <a:lnTo>
                      <a:pt x="21" y="20"/>
                    </a:lnTo>
                    <a:lnTo>
                      <a:pt x="38" y="33"/>
                    </a:lnTo>
                    <a:lnTo>
                      <a:pt x="38" y="33"/>
                    </a:lnTo>
                    <a:lnTo>
                      <a:pt x="21" y="33"/>
                    </a:lnTo>
                    <a:lnTo>
                      <a:pt x="21" y="33"/>
                    </a:lnTo>
                    <a:lnTo>
                      <a:pt x="17" y="26"/>
                    </a:lnTo>
                    <a:lnTo>
                      <a:pt x="11" y="20"/>
                    </a:lnTo>
                    <a:lnTo>
                      <a:pt x="11" y="20"/>
                    </a:lnTo>
                    <a:lnTo>
                      <a:pt x="5" y="13"/>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03" name="Freeform 127"/>
              <p:cNvSpPr>
                <a:spLocks/>
              </p:cNvSpPr>
              <p:nvPr/>
            </p:nvSpPr>
            <p:spPr bwMode="auto">
              <a:xfrm>
                <a:off x="3243" y="1327"/>
                <a:ext cx="40" cy="27"/>
              </a:xfrm>
              <a:custGeom>
                <a:avLst/>
                <a:gdLst>
                  <a:gd name="T0" fmla="*/ 6 w 40"/>
                  <a:gd name="T1" fmla="*/ 0 h 27"/>
                  <a:gd name="T2" fmla="*/ 17 w 40"/>
                  <a:gd name="T3" fmla="*/ 0 h 27"/>
                  <a:gd name="T4" fmla="*/ 23 w 40"/>
                  <a:gd name="T5" fmla="*/ 7 h 27"/>
                  <a:gd name="T6" fmla="*/ 34 w 40"/>
                  <a:gd name="T7" fmla="*/ 12 h 27"/>
                  <a:gd name="T8" fmla="*/ 34 w 40"/>
                  <a:gd name="T9" fmla="*/ 12 h 27"/>
                  <a:gd name="T10" fmla="*/ 40 w 40"/>
                  <a:gd name="T11" fmla="*/ 27 h 27"/>
                  <a:gd name="T12" fmla="*/ 40 w 40"/>
                  <a:gd name="T13" fmla="*/ 27 h 27"/>
                  <a:gd name="T14" fmla="*/ 40 w 40"/>
                  <a:gd name="T15" fmla="*/ 20 h 27"/>
                  <a:gd name="T16" fmla="*/ 40 w 40"/>
                  <a:gd name="T17" fmla="*/ 20 h 27"/>
                  <a:gd name="T18" fmla="*/ 27 w 40"/>
                  <a:gd name="T19" fmla="*/ 12 h 27"/>
                  <a:gd name="T20" fmla="*/ 23 w 40"/>
                  <a:gd name="T21" fmla="*/ 12 h 27"/>
                  <a:gd name="T22" fmla="*/ 17 w 40"/>
                  <a:gd name="T23" fmla="*/ 7 h 27"/>
                  <a:gd name="T24" fmla="*/ 17 w 40"/>
                  <a:gd name="T25" fmla="*/ 7 h 27"/>
                  <a:gd name="T26" fmla="*/ 6 w 40"/>
                  <a:gd name="T27" fmla="*/ 7 h 27"/>
                  <a:gd name="T28" fmla="*/ 0 w 40"/>
                  <a:gd name="T29" fmla="*/ 0 h 27"/>
                  <a:gd name="T30" fmla="*/ 6 w 40"/>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7">
                    <a:moveTo>
                      <a:pt x="6" y="0"/>
                    </a:moveTo>
                    <a:lnTo>
                      <a:pt x="17" y="0"/>
                    </a:lnTo>
                    <a:lnTo>
                      <a:pt x="23" y="7"/>
                    </a:lnTo>
                    <a:lnTo>
                      <a:pt x="34" y="12"/>
                    </a:lnTo>
                    <a:lnTo>
                      <a:pt x="34" y="12"/>
                    </a:lnTo>
                    <a:lnTo>
                      <a:pt x="40" y="27"/>
                    </a:lnTo>
                    <a:lnTo>
                      <a:pt x="40" y="27"/>
                    </a:lnTo>
                    <a:lnTo>
                      <a:pt x="40" y="20"/>
                    </a:lnTo>
                    <a:lnTo>
                      <a:pt x="40" y="20"/>
                    </a:lnTo>
                    <a:lnTo>
                      <a:pt x="27" y="12"/>
                    </a:lnTo>
                    <a:lnTo>
                      <a:pt x="23" y="12"/>
                    </a:lnTo>
                    <a:lnTo>
                      <a:pt x="17" y="7"/>
                    </a:lnTo>
                    <a:lnTo>
                      <a:pt x="17" y="7"/>
                    </a:lnTo>
                    <a:lnTo>
                      <a:pt x="6" y="7"/>
                    </a:lnTo>
                    <a:lnTo>
                      <a:pt x="0" y="0"/>
                    </a:lnTo>
                    <a:lnTo>
                      <a:pt x="6"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04" name="Freeform 128"/>
              <p:cNvSpPr>
                <a:spLocks/>
              </p:cNvSpPr>
              <p:nvPr/>
            </p:nvSpPr>
            <p:spPr bwMode="auto">
              <a:xfrm>
                <a:off x="3243" y="1339"/>
                <a:ext cx="40" cy="28"/>
              </a:xfrm>
              <a:custGeom>
                <a:avLst/>
                <a:gdLst>
                  <a:gd name="T0" fmla="*/ 34 w 40"/>
                  <a:gd name="T1" fmla="*/ 15 h 28"/>
                  <a:gd name="T2" fmla="*/ 23 w 40"/>
                  <a:gd name="T3" fmla="*/ 8 h 28"/>
                  <a:gd name="T4" fmla="*/ 17 w 40"/>
                  <a:gd name="T5" fmla="*/ 8 h 28"/>
                  <a:gd name="T6" fmla="*/ 11 w 40"/>
                  <a:gd name="T7" fmla="*/ 0 h 28"/>
                  <a:gd name="T8" fmla="*/ 11 w 40"/>
                  <a:gd name="T9" fmla="*/ 0 h 28"/>
                  <a:gd name="T10" fmla="*/ 6 w 40"/>
                  <a:gd name="T11" fmla="*/ 8 h 28"/>
                  <a:gd name="T12" fmla="*/ 0 w 40"/>
                  <a:gd name="T13" fmla="*/ 8 h 28"/>
                  <a:gd name="T14" fmla="*/ 6 w 40"/>
                  <a:gd name="T15" fmla="*/ 8 h 28"/>
                  <a:gd name="T16" fmla="*/ 6 w 40"/>
                  <a:gd name="T17" fmla="*/ 8 h 28"/>
                  <a:gd name="T18" fmla="*/ 11 w 40"/>
                  <a:gd name="T19" fmla="*/ 15 h 28"/>
                  <a:gd name="T20" fmla="*/ 23 w 40"/>
                  <a:gd name="T21" fmla="*/ 15 h 28"/>
                  <a:gd name="T22" fmla="*/ 34 w 40"/>
                  <a:gd name="T23" fmla="*/ 20 h 28"/>
                  <a:gd name="T24" fmla="*/ 34 w 40"/>
                  <a:gd name="T25" fmla="*/ 20 h 28"/>
                  <a:gd name="T26" fmla="*/ 40 w 40"/>
                  <a:gd name="T27" fmla="*/ 28 h 28"/>
                  <a:gd name="T28" fmla="*/ 40 w 40"/>
                  <a:gd name="T29" fmla="*/ 28 h 28"/>
                  <a:gd name="T30" fmla="*/ 34 w 40"/>
                  <a:gd name="T31"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8">
                    <a:moveTo>
                      <a:pt x="34" y="15"/>
                    </a:moveTo>
                    <a:lnTo>
                      <a:pt x="23" y="8"/>
                    </a:lnTo>
                    <a:lnTo>
                      <a:pt x="17" y="8"/>
                    </a:lnTo>
                    <a:lnTo>
                      <a:pt x="11" y="0"/>
                    </a:lnTo>
                    <a:lnTo>
                      <a:pt x="11" y="0"/>
                    </a:lnTo>
                    <a:lnTo>
                      <a:pt x="6" y="8"/>
                    </a:lnTo>
                    <a:lnTo>
                      <a:pt x="0" y="8"/>
                    </a:lnTo>
                    <a:lnTo>
                      <a:pt x="6" y="8"/>
                    </a:lnTo>
                    <a:lnTo>
                      <a:pt x="6" y="8"/>
                    </a:lnTo>
                    <a:lnTo>
                      <a:pt x="11" y="15"/>
                    </a:lnTo>
                    <a:lnTo>
                      <a:pt x="23" y="15"/>
                    </a:lnTo>
                    <a:lnTo>
                      <a:pt x="34" y="20"/>
                    </a:lnTo>
                    <a:lnTo>
                      <a:pt x="34" y="20"/>
                    </a:lnTo>
                    <a:lnTo>
                      <a:pt x="40" y="28"/>
                    </a:lnTo>
                    <a:lnTo>
                      <a:pt x="40" y="28"/>
                    </a:lnTo>
                    <a:lnTo>
                      <a:pt x="34" y="15"/>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05" name="Freeform 129"/>
              <p:cNvSpPr>
                <a:spLocks/>
              </p:cNvSpPr>
              <p:nvPr/>
            </p:nvSpPr>
            <p:spPr bwMode="auto">
              <a:xfrm>
                <a:off x="3227" y="1359"/>
                <a:ext cx="72" cy="47"/>
              </a:xfrm>
              <a:custGeom>
                <a:avLst/>
                <a:gdLst>
                  <a:gd name="T0" fmla="*/ 66 w 72"/>
                  <a:gd name="T1" fmla="*/ 28 h 47"/>
                  <a:gd name="T2" fmla="*/ 56 w 72"/>
                  <a:gd name="T3" fmla="*/ 28 h 47"/>
                  <a:gd name="T4" fmla="*/ 50 w 72"/>
                  <a:gd name="T5" fmla="*/ 20 h 47"/>
                  <a:gd name="T6" fmla="*/ 39 w 72"/>
                  <a:gd name="T7" fmla="*/ 15 h 47"/>
                  <a:gd name="T8" fmla="*/ 39 w 72"/>
                  <a:gd name="T9" fmla="*/ 15 h 47"/>
                  <a:gd name="T10" fmla="*/ 27 w 72"/>
                  <a:gd name="T11" fmla="*/ 15 h 47"/>
                  <a:gd name="T12" fmla="*/ 22 w 72"/>
                  <a:gd name="T13" fmla="*/ 8 h 47"/>
                  <a:gd name="T14" fmla="*/ 16 w 72"/>
                  <a:gd name="T15" fmla="*/ 0 h 47"/>
                  <a:gd name="T16" fmla="*/ 16 w 72"/>
                  <a:gd name="T17" fmla="*/ 0 h 47"/>
                  <a:gd name="T18" fmla="*/ 16 w 72"/>
                  <a:gd name="T19" fmla="*/ 0 h 47"/>
                  <a:gd name="T20" fmla="*/ 12 w 72"/>
                  <a:gd name="T21" fmla="*/ 0 h 47"/>
                  <a:gd name="T22" fmla="*/ 12 w 72"/>
                  <a:gd name="T23" fmla="*/ 8 h 47"/>
                  <a:gd name="T24" fmla="*/ 12 w 72"/>
                  <a:gd name="T25" fmla="*/ 8 h 47"/>
                  <a:gd name="T26" fmla="*/ 6 w 72"/>
                  <a:gd name="T27" fmla="*/ 15 h 47"/>
                  <a:gd name="T28" fmla="*/ 6 w 72"/>
                  <a:gd name="T29" fmla="*/ 20 h 47"/>
                  <a:gd name="T30" fmla="*/ 6 w 72"/>
                  <a:gd name="T31" fmla="*/ 20 h 47"/>
                  <a:gd name="T32" fmla="*/ 6 w 72"/>
                  <a:gd name="T33" fmla="*/ 20 h 47"/>
                  <a:gd name="T34" fmla="*/ 12 w 72"/>
                  <a:gd name="T35" fmla="*/ 28 h 47"/>
                  <a:gd name="T36" fmla="*/ 12 w 72"/>
                  <a:gd name="T37" fmla="*/ 35 h 47"/>
                  <a:gd name="T38" fmla="*/ 6 w 72"/>
                  <a:gd name="T39" fmla="*/ 40 h 47"/>
                  <a:gd name="T40" fmla="*/ 6 w 72"/>
                  <a:gd name="T41" fmla="*/ 40 h 47"/>
                  <a:gd name="T42" fmla="*/ 0 w 72"/>
                  <a:gd name="T43" fmla="*/ 47 h 47"/>
                  <a:gd name="T44" fmla="*/ 6 w 72"/>
                  <a:gd name="T45" fmla="*/ 47 h 47"/>
                  <a:gd name="T46" fmla="*/ 12 w 72"/>
                  <a:gd name="T47" fmla="*/ 47 h 47"/>
                  <a:gd name="T48" fmla="*/ 12 w 72"/>
                  <a:gd name="T49" fmla="*/ 47 h 47"/>
                  <a:gd name="T50" fmla="*/ 22 w 72"/>
                  <a:gd name="T51" fmla="*/ 40 h 47"/>
                  <a:gd name="T52" fmla="*/ 39 w 72"/>
                  <a:gd name="T53" fmla="*/ 40 h 47"/>
                  <a:gd name="T54" fmla="*/ 60 w 72"/>
                  <a:gd name="T55" fmla="*/ 40 h 47"/>
                  <a:gd name="T56" fmla="*/ 60 w 72"/>
                  <a:gd name="T57" fmla="*/ 40 h 47"/>
                  <a:gd name="T58" fmla="*/ 72 w 72"/>
                  <a:gd name="T59" fmla="*/ 40 h 47"/>
                  <a:gd name="T60" fmla="*/ 72 w 72"/>
                  <a:gd name="T61" fmla="*/ 40 h 47"/>
                  <a:gd name="T62" fmla="*/ 66 w 72"/>
                  <a:gd name="T63"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47">
                    <a:moveTo>
                      <a:pt x="66" y="28"/>
                    </a:moveTo>
                    <a:lnTo>
                      <a:pt x="56" y="28"/>
                    </a:lnTo>
                    <a:lnTo>
                      <a:pt x="50" y="20"/>
                    </a:lnTo>
                    <a:lnTo>
                      <a:pt x="39" y="15"/>
                    </a:lnTo>
                    <a:lnTo>
                      <a:pt x="39" y="15"/>
                    </a:lnTo>
                    <a:lnTo>
                      <a:pt x="27" y="15"/>
                    </a:lnTo>
                    <a:lnTo>
                      <a:pt x="22" y="8"/>
                    </a:lnTo>
                    <a:lnTo>
                      <a:pt x="16" y="0"/>
                    </a:lnTo>
                    <a:lnTo>
                      <a:pt x="16" y="0"/>
                    </a:lnTo>
                    <a:lnTo>
                      <a:pt x="16" y="0"/>
                    </a:lnTo>
                    <a:lnTo>
                      <a:pt x="12" y="0"/>
                    </a:lnTo>
                    <a:lnTo>
                      <a:pt x="12" y="8"/>
                    </a:lnTo>
                    <a:lnTo>
                      <a:pt x="12" y="8"/>
                    </a:lnTo>
                    <a:lnTo>
                      <a:pt x="6" y="15"/>
                    </a:lnTo>
                    <a:lnTo>
                      <a:pt x="6" y="20"/>
                    </a:lnTo>
                    <a:lnTo>
                      <a:pt x="6" y="20"/>
                    </a:lnTo>
                    <a:lnTo>
                      <a:pt x="6" y="20"/>
                    </a:lnTo>
                    <a:lnTo>
                      <a:pt x="12" y="28"/>
                    </a:lnTo>
                    <a:lnTo>
                      <a:pt x="12" y="35"/>
                    </a:lnTo>
                    <a:lnTo>
                      <a:pt x="6" y="40"/>
                    </a:lnTo>
                    <a:lnTo>
                      <a:pt x="6" y="40"/>
                    </a:lnTo>
                    <a:lnTo>
                      <a:pt x="0" y="47"/>
                    </a:lnTo>
                    <a:lnTo>
                      <a:pt x="6" y="47"/>
                    </a:lnTo>
                    <a:lnTo>
                      <a:pt x="12" y="47"/>
                    </a:lnTo>
                    <a:lnTo>
                      <a:pt x="12" y="47"/>
                    </a:lnTo>
                    <a:lnTo>
                      <a:pt x="22" y="40"/>
                    </a:lnTo>
                    <a:lnTo>
                      <a:pt x="39" y="40"/>
                    </a:lnTo>
                    <a:lnTo>
                      <a:pt x="60" y="40"/>
                    </a:lnTo>
                    <a:lnTo>
                      <a:pt x="60" y="40"/>
                    </a:lnTo>
                    <a:lnTo>
                      <a:pt x="72" y="40"/>
                    </a:lnTo>
                    <a:lnTo>
                      <a:pt x="72" y="40"/>
                    </a:lnTo>
                    <a:lnTo>
                      <a:pt x="66" y="28"/>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06" name="Freeform 130"/>
              <p:cNvSpPr>
                <a:spLocks/>
              </p:cNvSpPr>
              <p:nvPr/>
            </p:nvSpPr>
            <p:spPr bwMode="auto">
              <a:xfrm>
                <a:off x="3243" y="1412"/>
                <a:ext cx="61" cy="20"/>
              </a:xfrm>
              <a:custGeom>
                <a:avLst/>
                <a:gdLst>
                  <a:gd name="T0" fmla="*/ 61 w 61"/>
                  <a:gd name="T1" fmla="*/ 0 h 20"/>
                  <a:gd name="T2" fmla="*/ 50 w 61"/>
                  <a:gd name="T3" fmla="*/ 7 h 20"/>
                  <a:gd name="T4" fmla="*/ 40 w 61"/>
                  <a:gd name="T5" fmla="*/ 7 h 20"/>
                  <a:gd name="T6" fmla="*/ 34 w 61"/>
                  <a:gd name="T7" fmla="*/ 7 h 20"/>
                  <a:gd name="T8" fmla="*/ 34 w 61"/>
                  <a:gd name="T9" fmla="*/ 7 h 20"/>
                  <a:gd name="T10" fmla="*/ 23 w 61"/>
                  <a:gd name="T11" fmla="*/ 14 h 20"/>
                  <a:gd name="T12" fmla="*/ 11 w 61"/>
                  <a:gd name="T13" fmla="*/ 14 h 20"/>
                  <a:gd name="T14" fmla="*/ 6 w 61"/>
                  <a:gd name="T15" fmla="*/ 20 h 20"/>
                  <a:gd name="T16" fmla="*/ 6 w 61"/>
                  <a:gd name="T17" fmla="*/ 20 h 20"/>
                  <a:gd name="T18" fmla="*/ 0 w 61"/>
                  <a:gd name="T19" fmla="*/ 20 h 20"/>
                  <a:gd name="T20" fmla="*/ 0 w 61"/>
                  <a:gd name="T21" fmla="*/ 20 h 20"/>
                  <a:gd name="T22" fmla="*/ 6 w 61"/>
                  <a:gd name="T23" fmla="*/ 14 h 20"/>
                  <a:gd name="T24" fmla="*/ 6 w 61"/>
                  <a:gd name="T25" fmla="*/ 14 h 20"/>
                  <a:gd name="T26" fmla="*/ 11 w 61"/>
                  <a:gd name="T27" fmla="*/ 7 h 20"/>
                  <a:gd name="T28" fmla="*/ 27 w 61"/>
                  <a:gd name="T29" fmla="*/ 7 h 20"/>
                  <a:gd name="T30" fmla="*/ 40 w 61"/>
                  <a:gd name="T31" fmla="*/ 0 h 20"/>
                  <a:gd name="T32" fmla="*/ 40 w 61"/>
                  <a:gd name="T33" fmla="*/ 0 h 20"/>
                  <a:gd name="T34" fmla="*/ 50 w 61"/>
                  <a:gd name="T35" fmla="*/ 0 h 20"/>
                  <a:gd name="T36" fmla="*/ 61 w 61"/>
                  <a:gd name="T37" fmla="*/ 0 h 20"/>
                  <a:gd name="T38" fmla="*/ 61 w 61"/>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20">
                    <a:moveTo>
                      <a:pt x="61" y="0"/>
                    </a:moveTo>
                    <a:lnTo>
                      <a:pt x="50" y="7"/>
                    </a:lnTo>
                    <a:lnTo>
                      <a:pt x="40" y="7"/>
                    </a:lnTo>
                    <a:lnTo>
                      <a:pt x="34" y="7"/>
                    </a:lnTo>
                    <a:lnTo>
                      <a:pt x="34" y="7"/>
                    </a:lnTo>
                    <a:lnTo>
                      <a:pt x="23" y="14"/>
                    </a:lnTo>
                    <a:lnTo>
                      <a:pt x="11" y="14"/>
                    </a:lnTo>
                    <a:lnTo>
                      <a:pt x="6" y="20"/>
                    </a:lnTo>
                    <a:lnTo>
                      <a:pt x="6" y="20"/>
                    </a:lnTo>
                    <a:lnTo>
                      <a:pt x="0" y="20"/>
                    </a:lnTo>
                    <a:lnTo>
                      <a:pt x="0" y="20"/>
                    </a:lnTo>
                    <a:lnTo>
                      <a:pt x="6" y="14"/>
                    </a:lnTo>
                    <a:lnTo>
                      <a:pt x="6" y="14"/>
                    </a:lnTo>
                    <a:lnTo>
                      <a:pt x="11" y="7"/>
                    </a:lnTo>
                    <a:lnTo>
                      <a:pt x="27" y="7"/>
                    </a:lnTo>
                    <a:lnTo>
                      <a:pt x="40" y="0"/>
                    </a:lnTo>
                    <a:lnTo>
                      <a:pt x="40" y="0"/>
                    </a:lnTo>
                    <a:lnTo>
                      <a:pt x="50" y="0"/>
                    </a:lnTo>
                    <a:lnTo>
                      <a:pt x="61" y="0"/>
                    </a:lnTo>
                    <a:lnTo>
                      <a:pt x="61"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07" name="Freeform 131"/>
              <p:cNvSpPr>
                <a:spLocks/>
              </p:cNvSpPr>
              <p:nvPr/>
            </p:nvSpPr>
            <p:spPr bwMode="auto">
              <a:xfrm>
                <a:off x="3222" y="1412"/>
                <a:ext cx="38" cy="14"/>
              </a:xfrm>
              <a:custGeom>
                <a:avLst/>
                <a:gdLst>
                  <a:gd name="T0" fmla="*/ 38 w 38"/>
                  <a:gd name="T1" fmla="*/ 0 h 14"/>
                  <a:gd name="T2" fmla="*/ 27 w 38"/>
                  <a:gd name="T3" fmla="*/ 7 h 14"/>
                  <a:gd name="T4" fmla="*/ 21 w 38"/>
                  <a:gd name="T5" fmla="*/ 7 h 14"/>
                  <a:gd name="T6" fmla="*/ 17 w 38"/>
                  <a:gd name="T7" fmla="*/ 14 h 14"/>
                  <a:gd name="T8" fmla="*/ 17 w 38"/>
                  <a:gd name="T9" fmla="*/ 14 h 14"/>
                  <a:gd name="T10" fmla="*/ 5 w 38"/>
                  <a:gd name="T11" fmla="*/ 14 h 14"/>
                  <a:gd name="T12" fmla="*/ 0 w 38"/>
                  <a:gd name="T13" fmla="*/ 14 h 14"/>
                  <a:gd name="T14" fmla="*/ 5 w 38"/>
                  <a:gd name="T15" fmla="*/ 7 h 14"/>
                  <a:gd name="T16" fmla="*/ 5 w 38"/>
                  <a:gd name="T17" fmla="*/ 7 h 14"/>
                  <a:gd name="T18" fmla="*/ 17 w 38"/>
                  <a:gd name="T19" fmla="*/ 0 h 14"/>
                  <a:gd name="T20" fmla="*/ 21 w 38"/>
                  <a:gd name="T21" fmla="*/ 0 h 14"/>
                  <a:gd name="T22" fmla="*/ 27 w 38"/>
                  <a:gd name="T23" fmla="*/ 0 h 14"/>
                  <a:gd name="T24" fmla="*/ 27 w 38"/>
                  <a:gd name="T25" fmla="*/ 0 h 14"/>
                  <a:gd name="T26" fmla="*/ 32 w 38"/>
                  <a:gd name="T27" fmla="*/ 0 h 14"/>
                  <a:gd name="T28" fmla="*/ 38 w 38"/>
                  <a:gd name="T29" fmla="*/ 0 h 14"/>
                  <a:gd name="T30" fmla="*/ 38 w 38"/>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14">
                    <a:moveTo>
                      <a:pt x="38" y="0"/>
                    </a:moveTo>
                    <a:lnTo>
                      <a:pt x="27" y="7"/>
                    </a:lnTo>
                    <a:lnTo>
                      <a:pt x="21" y="7"/>
                    </a:lnTo>
                    <a:lnTo>
                      <a:pt x="17" y="14"/>
                    </a:lnTo>
                    <a:lnTo>
                      <a:pt x="17" y="14"/>
                    </a:lnTo>
                    <a:lnTo>
                      <a:pt x="5" y="14"/>
                    </a:lnTo>
                    <a:lnTo>
                      <a:pt x="0" y="14"/>
                    </a:lnTo>
                    <a:lnTo>
                      <a:pt x="5" y="7"/>
                    </a:lnTo>
                    <a:lnTo>
                      <a:pt x="5" y="7"/>
                    </a:lnTo>
                    <a:lnTo>
                      <a:pt x="17" y="0"/>
                    </a:lnTo>
                    <a:lnTo>
                      <a:pt x="21" y="0"/>
                    </a:lnTo>
                    <a:lnTo>
                      <a:pt x="27" y="0"/>
                    </a:lnTo>
                    <a:lnTo>
                      <a:pt x="27" y="0"/>
                    </a:lnTo>
                    <a:lnTo>
                      <a:pt x="32" y="0"/>
                    </a:lnTo>
                    <a:lnTo>
                      <a:pt x="38" y="0"/>
                    </a:lnTo>
                    <a:lnTo>
                      <a:pt x="38"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08" name="Freeform 132"/>
              <p:cNvSpPr>
                <a:spLocks/>
              </p:cNvSpPr>
              <p:nvPr/>
            </p:nvSpPr>
            <p:spPr bwMode="auto">
              <a:xfrm>
                <a:off x="3287" y="1412"/>
                <a:ext cx="50" cy="20"/>
              </a:xfrm>
              <a:custGeom>
                <a:avLst/>
                <a:gdLst>
                  <a:gd name="T0" fmla="*/ 50 w 50"/>
                  <a:gd name="T1" fmla="*/ 7 h 20"/>
                  <a:gd name="T2" fmla="*/ 39 w 50"/>
                  <a:gd name="T3" fmla="*/ 14 h 20"/>
                  <a:gd name="T4" fmla="*/ 27 w 50"/>
                  <a:gd name="T5" fmla="*/ 14 h 20"/>
                  <a:gd name="T6" fmla="*/ 17 w 50"/>
                  <a:gd name="T7" fmla="*/ 14 h 20"/>
                  <a:gd name="T8" fmla="*/ 17 w 50"/>
                  <a:gd name="T9" fmla="*/ 14 h 20"/>
                  <a:gd name="T10" fmla="*/ 6 w 50"/>
                  <a:gd name="T11" fmla="*/ 20 h 20"/>
                  <a:gd name="T12" fmla="*/ 0 w 50"/>
                  <a:gd name="T13" fmla="*/ 20 h 20"/>
                  <a:gd name="T14" fmla="*/ 6 w 50"/>
                  <a:gd name="T15" fmla="*/ 14 h 20"/>
                  <a:gd name="T16" fmla="*/ 6 w 50"/>
                  <a:gd name="T17" fmla="*/ 14 h 20"/>
                  <a:gd name="T18" fmla="*/ 17 w 50"/>
                  <a:gd name="T19" fmla="*/ 7 h 20"/>
                  <a:gd name="T20" fmla="*/ 33 w 50"/>
                  <a:gd name="T21" fmla="*/ 7 h 20"/>
                  <a:gd name="T22" fmla="*/ 44 w 50"/>
                  <a:gd name="T23" fmla="*/ 0 h 20"/>
                  <a:gd name="T24" fmla="*/ 44 w 50"/>
                  <a:gd name="T25" fmla="*/ 0 h 20"/>
                  <a:gd name="T26" fmla="*/ 50 w 50"/>
                  <a:gd name="T27" fmla="*/ 7 h 20"/>
                  <a:gd name="T28" fmla="*/ 50 w 50"/>
                  <a:gd name="T29" fmla="*/ 7 h 20"/>
                  <a:gd name="T30" fmla="*/ 50 w 50"/>
                  <a:gd name="T3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50" y="7"/>
                    </a:moveTo>
                    <a:lnTo>
                      <a:pt x="39" y="14"/>
                    </a:lnTo>
                    <a:lnTo>
                      <a:pt x="27" y="14"/>
                    </a:lnTo>
                    <a:lnTo>
                      <a:pt x="17" y="14"/>
                    </a:lnTo>
                    <a:lnTo>
                      <a:pt x="17" y="14"/>
                    </a:lnTo>
                    <a:lnTo>
                      <a:pt x="6" y="20"/>
                    </a:lnTo>
                    <a:lnTo>
                      <a:pt x="0" y="20"/>
                    </a:lnTo>
                    <a:lnTo>
                      <a:pt x="6" y="14"/>
                    </a:lnTo>
                    <a:lnTo>
                      <a:pt x="6" y="14"/>
                    </a:lnTo>
                    <a:lnTo>
                      <a:pt x="17" y="7"/>
                    </a:lnTo>
                    <a:lnTo>
                      <a:pt x="33" y="7"/>
                    </a:lnTo>
                    <a:lnTo>
                      <a:pt x="44" y="0"/>
                    </a:lnTo>
                    <a:lnTo>
                      <a:pt x="44" y="0"/>
                    </a:lnTo>
                    <a:lnTo>
                      <a:pt x="50" y="7"/>
                    </a:lnTo>
                    <a:lnTo>
                      <a:pt x="50" y="7"/>
                    </a:lnTo>
                    <a:lnTo>
                      <a:pt x="50" y="7"/>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09" name="Freeform 133"/>
              <p:cNvSpPr>
                <a:spLocks/>
              </p:cNvSpPr>
              <p:nvPr/>
            </p:nvSpPr>
            <p:spPr bwMode="auto">
              <a:xfrm>
                <a:off x="3529" y="1307"/>
                <a:ext cx="17" cy="60"/>
              </a:xfrm>
              <a:custGeom>
                <a:avLst/>
                <a:gdLst>
                  <a:gd name="T0" fmla="*/ 6 w 17"/>
                  <a:gd name="T1" fmla="*/ 0 h 60"/>
                  <a:gd name="T2" fmla="*/ 6 w 17"/>
                  <a:gd name="T3" fmla="*/ 20 h 60"/>
                  <a:gd name="T4" fmla="*/ 0 w 17"/>
                  <a:gd name="T5" fmla="*/ 40 h 60"/>
                  <a:gd name="T6" fmla="*/ 0 w 17"/>
                  <a:gd name="T7" fmla="*/ 52 h 60"/>
                  <a:gd name="T8" fmla="*/ 0 w 17"/>
                  <a:gd name="T9" fmla="*/ 52 h 60"/>
                  <a:gd name="T10" fmla="*/ 0 w 17"/>
                  <a:gd name="T11" fmla="*/ 60 h 60"/>
                  <a:gd name="T12" fmla="*/ 12 w 17"/>
                  <a:gd name="T13" fmla="*/ 47 h 60"/>
                  <a:gd name="T14" fmla="*/ 17 w 17"/>
                  <a:gd name="T15" fmla="*/ 27 h 60"/>
                  <a:gd name="T16" fmla="*/ 17 w 17"/>
                  <a:gd name="T17" fmla="*/ 27 h 60"/>
                  <a:gd name="T18" fmla="*/ 12 w 17"/>
                  <a:gd name="T19" fmla="*/ 20 h 60"/>
                  <a:gd name="T20" fmla="*/ 12 w 17"/>
                  <a:gd name="T21" fmla="*/ 14 h 60"/>
                  <a:gd name="T22" fmla="*/ 12 w 17"/>
                  <a:gd name="T23" fmla="*/ 0 h 60"/>
                  <a:gd name="T24" fmla="*/ 12 w 17"/>
                  <a:gd name="T25" fmla="*/ 0 h 60"/>
                  <a:gd name="T26" fmla="*/ 6 w 17"/>
                  <a:gd name="T27" fmla="*/ 0 h 60"/>
                  <a:gd name="T28" fmla="*/ 6 w 17"/>
                  <a:gd name="T29" fmla="*/ 0 h 60"/>
                  <a:gd name="T30" fmla="*/ 6 w 17"/>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60">
                    <a:moveTo>
                      <a:pt x="6" y="0"/>
                    </a:moveTo>
                    <a:lnTo>
                      <a:pt x="6" y="20"/>
                    </a:lnTo>
                    <a:lnTo>
                      <a:pt x="0" y="40"/>
                    </a:lnTo>
                    <a:lnTo>
                      <a:pt x="0" y="52"/>
                    </a:lnTo>
                    <a:lnTo>
                      <a:pt x="0" y="52"/>
                    </a:lnTo>
                    <a:lnTo>
                      <a:pt x="0" y="60"/>
                    </a:lnTo>
                    <a:lnTo>
                      <a:pt x="12" y="47"/>
                    </a:lnTo>
                    <a:lnTo>
                      <a:pt x="17" y="27"/>
                    </a:lnTo>
                    <a:lnTo>
                      <a:pt x="17" y="27"/>
                    </a:lnTo>
                    <a:lnTo>
                      <a:pt x="12" y="20"/>
                    </a:lnTo>
                    <a:lnTo>
                      <a:pt x="12" y="14"/>
                    </a:lnTo>
                    <a:lnTo>
                      <a:pt x="12" y="0"/>
                    </a:lnTo>
                    <a:lnTo>
                      <a:pt x="12" y="0"/>
                    </a:lnTo>
                    <a:lnTo>
                      <a:pt x="6" y="0"/>
                    </a:lnTo>
                    <a:lnTo>
                      <a:pt x="6" y="0"/>
                    </a:lnTo>
                    <a:lnTo>
                      <a:pt x="6"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10" name="Freeform 134"/>
              <p:cNvSpPr>
                <a:spLocks/>
              </p:cNvSpPr>
              <p:nvPr/>
            </p:nvSpPr>
            <p:spPr bwMode="auto">
              <a:xfrm>
                <a:off x="3552" y="1321"/>
                <a:ext cx="38" cy="85"/>
              </a:xfrm>
              <a:custGeom>
                <a:avLst/>
                <a:gdLst>
                  <a:gd name="T0" fmla="*/ 0 w 38"/>
                  <a:gd name="T1" fmla="*/ 0 h 85"/>
                  <a:gd name="T2" fmla="*/ 0 w 38"/>
                  <a:gd name="T3" fmla="*/ 13 h 85"/>
                  <a:gd name="T4" fmla="*/ 0 w 38"/>
                  <a:gd name="T5" fmla="*/ 18 h 85"/>
                  <a:gd name="T6" fmla="*/ 4 w 38"/>
                  <a:gd name="T7" fmla="*/ 26 h 85"/>
                  <a:gd name="T8" fmla="*/ 4 w 38"/>
                  <a:gd name="T9" fmla="*/ 26 h 85"/>
                  <a:gd name="T10" fmla="*/ 0 w 38"/>
                  <a:gd name="T11" fmla="*/ 46 h 85"/>
                  <a:gd name="T12" fmla="*/ 0 w 38"/>
                  <a:gd name="T13" fmla="*/ 53 h 85"/>
                  <a:gd name="T14" fmla="*/ 4 w 38"/>
                  <a:gd name="T15" fmla="*/ 58 h 85"/>
                  <a:gd name="T16" fmla="*/ 4 w 38"/>
                  <a:gd name="T17" fmla="*/ 58 h 85"/>
                  <a:gd name="T18" fmla="*/ 10 w 38"/>
                  <a:gd name="T19" fmla="*/ 66 h 85"/>
                  <a:gd name="T20" fmla="*/ 17 w 38"/>
                  <a:gd name="T21" fmla="*/ 66 h 85"/>
                  <a:gd name="T22" fmla="*/ 21 w 38"/>
                  <a:gd name="T23" fmla="*/ 66 h 85"/>
                  <a:gd name="T24" fmla="*/ 21 w 38"/>
                  <a:gd name="T25" fmla="*/ 66 h 85"/>
                  <a:gd name="T26" fmla="*/ 27 w 38"/>
                  <a:gd name="T27" fmla="*/ 78 h 85"/>
                  <a:gd name="T28" fmla="*/ 33 w 38"/>
                  <a:gd name="T29" fmla="*/ 85 h 85"/>
                  <a:gd name="T30" fmla="*/ 38 w 38"/>
                  <a:gd name="T31" fmla="*/ 73 h 85"/>
                  <a:gd name="T32" fmla="*/ 38 w 38"/>
                  <a:gd name="T33" fmla="*/ 73 h 85"/>
                  <a:gd name="T34" fmla="*/ 33 w 38"/>
                  <a:gd name="T35" fmla="*/ 58 h 85"/>
                  <a:gd name="T36" fmla="*/ 27 w 38"/>
                  <a:gd name="T37" fmla="*/ 53 h 85"/>
                  <a:gd name="T38" fmla="*/ 21 w 38"/>
                  <a:gd name="T39" fmla="*/ 38 h 85"/>
                  <a:gd name="T40" fmla="*/ 21 w 38"/>
                  <a:gd name="T41" fmla="*/ 38 h 85"/>
                  <a:gd name="T42" fmla="*/ 21 w 38"/>
                  <a:gd name="T43" fmla="*/ 38 h 85"/>
                  <a:gd name="T44" fmla="*/ 21 w 38"/>
                  <a:gd name="T45" fmla="*/ 33 h 85"/>
                  <a:gd name="T46" fmla="*/ 17 w 38"/>
                  <a:gd name="T47" fmla="*/ 33 h 85"/>
                  <a:gd name="T48" fmla="*/ 17 w 38"/>
                  <a:gd name="T49" fmla="*/ 33 h 85"/>
                  <a:gd name="T50" fmla="*/ 10 w 38"/>
                  <a:gd name="T51" fmla="*/ 33 h 85"/>
                  <a:gd name="T52" fmla="*/ 10 w 38"/>
                  <a:gd name="T53" fmla="*/ 26 h 85"/>
                  <a:gd name="T54" fmla="*/ 4 w 38"/>
                  <a:gd name="T55" fmla="*/ 13 h 85"/>
                  <a:gd name="T56" fmla="*/ 4 w 38"/>
                  <a:gd name="T57" fmla="*/ 13 h 85"/>
                  <a:gd name="T58" fmla="*/ 0 w 38"/>
                  <a:gd name="T59" fmla="*/ 6 h 85"/>
                  <a:gd name="T60" fmla="*/ 0 w 38"/>
                  <a:gd name="T61" fmla="*/ 0 h 85"/>
                  <a:gd name="T62" fmla="*/ 0 w 38"/>
                  <a:gd name="T6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85">
                    <a:moveTo>
                      <a:pt x="0" y="0"/>
                    </a:moveTo>
                    <a:lnTo>
                      <a:pt x="0" y="13"/>
                    </a:lnTo>
                    <a:lnTo>
                      <a:pt x="0" y="18"/>
                    </a:lnTo>
                    <a:lnTo>
                      <a:pt x="4" y="26"/>
                    </a:lnTo>
                    <a:lnTo>
                      <a:pt x="4" y="26"/>
                    </a:lnTo>
                    <a:lnTo>
                      <a:pt x="0" y="46"/>
                    </a:lnTo>
                    <a:lnTo>
                      <a:pt x="0" y="53"/>
                    </a:lnTo>
                    <a:lnTo>
                      <a:pt x="4" y="58"/>
                    </a:lnTo>
                    <a:lnTo>
                      <a:pt x="4" y="58"/>
                    </a:lnTo>
                    <a:lnTo>
                      <a:pt x="10" y="66"/>
                    </a:lnTo>
                    <a:lnTo>
                      <a:pt x="17" y="66"/>
                    </a:lnTo>
                    <a:lnTo>
                      <a:pt x="21" y="66"/>
                    </a:lnTo>
                    <a:lnTo>
                      <a:pt x="21" y="66"/>
                    </a:lnTo>
                    <a:lnTo>
                      <a:pt x="27" y="78"/>
                    </a:lnTo>
                    <a:lnTo>
                      <a:pt x="33" y="85"/>
                    </a:lnTo>
                    <a:lnTo>
                      <a:pt x="38" y="73"/>
                    </a:lnTo>
                    <a:lnTo>
                      <a:pt x="38" y="73"/>
                    </a:lnTo>
                    <a:lnTo>
                      <a:pt x="33" y="58"/>
                    </a:lnTo>
                    <a:lnTo>
                      <a:pt x="27" y="53"/>
                    </a:lnTo>
                    <a:lnTo>
                      <a:pt x="21" y="38"/>
                    </a:lnTo>
                    <a:lnTo>
                      <a:pt x="21" y="38"/>
                    </a:lnTo>
                    <a:lnTo>
                      <a:pt x="21" y="38"/>
                    </a:lnTo>
                    <a:lnTo>
                      <a:pt x="21" y="33"/>
                    </a:lnTo>
                    <a:lnTo>
                      <a:pt x="17" y="33"/>
                    </a:lnTo>
                    <a:lnTo>
                      <a:pt x="17" y="33"/>
                    </a:lnTo>
                    <a:lnTo>
                      <a:pt x="10" y="33"/>
                    </a:lnTo>
                    <a:lnTo>
                      <a:pt x="10" y="26"/>
                    </a:lnTo>
                    <a:lnTo>
                      <a:pt x="4" y="13"/>
                    </a:lnTo>
                    <a:lnTo>
                      <a:pt x="4" y="13"/>
                    </a:lnTo>
                    <a:lnTo>
                      <a:pt x="0" y="6"/>
                    </a:lnTo>
                    <a:lnTo>
                      <a:pt x="0"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11" name="Freeform 135"/>
              <p:cNvSpPr>
                <a:spLocks/>
              </p:cNvSpPr>
              <p:nvPr/>
            </p:nvSpPr>
            <p:spPr bwMode="auto">
              <a:xfrm>
                <a:off x="3590" y="1379"/>
                <a:ext cx="27" cy="47"/>
              </a:xfrm>
              <a:custGeom>
                <a:avLst/>
                <a:gdLst>
                  <a:gd name="T0" fmla="*/ 0 w 27"/>
                  <a:gd name="T1" fmla="*/ 0 h 47"/>
                  <a:gd name="T2" fmla="*/ 0 w 27"/>
                  <a:gd name="T3" fmla="*/ 15 h 47"/>
                  <a:gd name="T4" fmla="*/ 6 w 27"/>
                  <a:gd name="T5" fmla="*/ 20 h 47"/>
                  <a:gd name="T6" fmla="*/ 6 w 27"/>
                  <a:gd name="T7" fmla="*/ 27 h 47"/>
                  <a:gd name="T8" fmla="*/ 6 w 27"/>
                  <a:gd name="T9" fmla="*/ 27 h 47"/>
                  <a:gd name="T10" fmla="*/ 12 w 27"/>
                  <a:gd name="T11" fmla="*/ 40 h 47"/>
                  <a:gd name="T12" fmla="*/ 22 w 27"/>
                  <a:gd name="T13" fmla="*/ 47 h 47"/>
                  <a:gd name="T14" fmla="*/ 27 w 27"/>
                  <a:gd name="T15" fmla="*/ 47 h 47"/>
                  <a:gd name="T16" fmla="*/ 27 w 27"/>
                  <a:gd name="T17" fmla="*/ 47 h 47"/>
                  <a:gd name="T18" fmla="*/ 22 w 27"/>
                  <a:gd name="T19" fmla="*/ 40 h 47"/>
                  <a:gd name="T20" fmla="*/ 16 w 27"/>
                  <a:gd name="T21" fmla="*/ 33 h 47"/>
                  <a:gd name="T22" fmla="*/ 16 w 27"/>
                  <a:gd name="T23" fmla="*/ 27 h 47"/>
                  <a:gd name="T24" fmla="*/ 16 w 27"/>
                  <a:gd name="T25" fmla="*/ 27 h 47"/>
                  <a:gd name="T26" fmla="*/ 12 w 27"/>
                  <a:gd name="T27" fmla="*/ 20 h 47"/>
                  <a:gd name="T28" fmla="*/ 12 w 27"/>
                  <a:gd name="T29" fmla="*/ 20 h 47"/>
                  <a:gd name="T30" fmla="*/ 12 w 27"/>
                  <a:gd name="T31" fmla="*/ 15 h 47"/>
                  <a:gd name="T32" fmla="*/ 12 w 27"/>
                  <a:gd name="T33" fmla="*/ 15 h 47"/>
                  <a:gd name="T34" fmla="*/ 6 w 27"/>
                  <a:gd name="T35" fmla="*/ 8 h 47"/>
                  <a:gd name="T36" fmla="*/ 0 w 27"/>
                  <a:gd name="T37" fmla="*/ 0 h 47"/>
                  <a:gd name="T38" fmla="*/ 0 w 27"/>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47">
                    <a:moveTo>
                      <a:pt x="0" y="0"/>
                    </a:moveTo>
                    <a:lnTo>
                      <a:pt x="0" y="15"/>
                    </a:lnTo>
                    <a:lnTo>
                      <a:pt x="6" y="20"/>
                    </a:lnTo>
                    <a:lnTo>
                      <a:pt x="6" y="27"/>
                    </a:lnTo>
                    <a:lnTo>
                      <a:pt x="6" y="27"/>
                    </a:lnTo>
                    <a:lnTo>
                      <a:pt x="12" y="40"/>
                    </a:lnTo>
                    <a:lnTo>
                      <a:pt x="22" y="47"/>
                    </a:lnTo>
                    <a:lnTo>
                      <a:pt x="27" y="47"/>
                    </a:lnTo>
                    <a:lnTo>
                      <a:pt x="27" y="47"/>
                    </a:lnTo>
                    <a:lnTo>
                      <a:pt x="22" y="40"/>
                    </a:lnTo>
                    <a:lnTo>
                      <a:pt x="16" y="33"/>
                    </a:lnTo>
                    <a:lnTo>
                      <a:pt x="16" y="27"/>
                    </a:lnTo>
                    <a:lnTo>
                      <a:pt x="16" y="27"/>
                    </a:lnTo>
                    <a:lnTo>
                      <a:pt x="12" y="20"/>
                    </a:lnTo>
                    <a:lnTo>
                      <a:pt x="12" y="20"/>
                    </a:lnTo>
                    <a:lnTo>
                      <a:pt x="12" y="15"/>
                    </a:lnTo>
                    <a:lnTo>
                      <a:pt x="12" y="15"/>
                    </a:lnTo>
                    <a:lnTo>
                      <a:pt x="6" y="8"/>
                    </a:lnTo>
                    <a:lnTo>
                      <a:pt x="0"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12" name="Freeform 136"/>
              <p:cNvSpPr>
                <a:spLocks/>
              </p:cNvSpPr>
              <p:nvPr/>
            </p:nvSpPr>
            <p:spPr bwMode="auto">
              <a:xfrm>
                <a:off x="3392" y="1241"/>
                <a:ext cx="43" cy="80"/>
              </a:xfrm>
              <a:custGeom>
                <a:avLst/>
                <a:gdLst>
                  <a:gd name="T0" fmla="*/ 6 w 43"/>
                  <a:gd name="T1" fmla="*/ 0 h 80"/>
                  <a:gd name="T2" fmla="*/ 12 w 43"/>
                  <a:gd name="T3" fmla="*/ 20 h 80"/>
                  <a:gd name="T4" fmla="*/ 22 w 43"/>
                  <a:gd name="T5" fmla="*/ 40 h 80"/>
                  <a:gd name="T6" fmla="*/ 39 w 43"/>
                  <a:gd name="T7" fmla="*/ 53 h 80"/>
                  <a:gd name="T8" fmla="*/ 39 w 43"/>
                  <a:gd name="T9" fmla="*/ 53 h 80"/>
                  <a:gd name="T10" fmla="*/ 43 w 43"/>
                  <a:gd name="T11" fmla="*/ 66 h 80"/>
                  <a:gd name="T12" fmla="*/ 43 w 43"/>
                  <a:gd name="T13" fmla="*/ 80 h 80"/>
                  <a:gd name="T14" fmla="*/ 43 w 43"/>
                  <a:gd name="T15" fmla="*/ 80 h 80"/>
                  <a:gd name="T16" fmla="*/ 43 w 43"/>
                  <a:gd name="T17" fmla="*/ 80 h 80"/>
                  <a:gd name="T18" fmla="*/ 33 w 43"/>
                  <a:gd name="T19" fmla="*/ 73 h 80"/>
                  <a:gd name="T20" fmla="*/ 22 w 43"/>
                  <a:gd name="T21" fmla="*/ 53 h 80"/>
                  <a:gd name="T22" fmla="*/ 12 w 43"/>
                  <a:gd name="T23" fmla="*/ 26 h 80"/>
                  <a:gd name="T24" fmla="*/ 12 w 43"/>
                  <a:gd name="T25" fmla="*/ 26 h 80"/>
                  <a:gd name="T26" fmla="*/ 0 w 43"/>
                  <a:gd name="T27" fmla="*/ 7 h 80"/>
                  <a:gd name="T28" fmla="*/ 0 w 43"/>
                  <a:gd name="T29" fmla="*/ 0 h 80"/>
                  <a:gd name="T30" fmla="*/ 6 w 43"/>
                  <a:gd name="T3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80">
                    <a:moveTo>
                      <a:pt x="6" y="0"/>
                    </a:moveTo>
                    <a:lnTo>
                      <a:pt x="12" y="20"/>
                    </a:lnTo>
                    <a:lnTo>
                      <a:pt x="22" y="40"/>
                    </a:lnTo>
                    <a:lnTo>
                      <a:pt x="39" y="53"/>
                    </a:lnTo>
                    <a:lnTo>
                      <a:pt x="39" y="53"/>
                    </a:lnTo>
                    <a:lnTo>
                      <a:pt x="43" y="66"/>
                    </a:lnTo>
                    <a:lnTo>
                      <a:pt x="43" y="80"/>
                    </a:lnTo>
                    <a:lnTo>
                      <a:pt x="43" y="80"/>
                    </a:lnTo>
                    <a:lnTo>
                      <a:pt x="43" y="80"/>
                    </a:lnTo>
                    <a:lnTo>
                      <a:pt x="33" y="73"/>
                    </a:lnTo>
                    <a:lnTo>
                      <a:pt x="22" y="53"/>
                    </a:lnTo>
                    <a:lnTo>
                      <a:pt x="12" y="26"/>
                    </a:lnTo>
                    <a:lnTo>
                      <a:pt x="12" y="26"/>
                    </a:lnTo>
                    <a:lnTo>
                      <a:pt x="0" y="7"/>
                    </a:lnTo>
                    <a:lnTo>
                      <a:pt x="0" y="0"/>
                    </a:lnTo>
                    <a:lnTo>
                      <a:pt x="6"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13" name="Freeform 137"/>
              <p:cNvSpPr>
                <a:spLocks/>
              </p:cNvSpPr>
              <p:nvPr/>
            </p:nvSpPr>
            <p:spPr bwMode="auto">
              <a:xfrm>
                <a:off x="3425" y="1387"/>
                <a:ext cx="16" cy="19"/>
              </a:xfrm>
              <a:custGeom>
                <a:avLst/>
                <a:gdLst>
                  <a:gd name="T0" fmla="*/ 16 w 16"/>
                  <a:gd name="T1" fmla="*/ 7 h 19"/>
                  <a:gd name="T2" fmla="*/ 10 w 16"/>
                  <a:gd name="T3" fmla="*/ 12 h 19"/>
                  <a:gd name="T4" fmla="*/ 6 w 16"/>
                  <a:gd name="T5" fmla="*/ 19 h 19"/>
                  <a:gd name="T6" fmla="*/ 6 w 16"/>
                  <a:gd name="T7" fmla="*/ 19 h 19"/>
                  <a:gd name="T8" fmla="*/ 6 w 16"/>
                  <a:gd name="T9" fmla="*/ 19 h 19"/>
                  <a:gd name="T10" fmla="*/ 0 w 16"/>
                  <a:gd name="T11" fmla="*/ 19 h 19"/>
                  <a:gd name="T12" fmla="*/ 0 w 16"/>
                  <a:gd name="T13" fmla="*/ 19 h 19"/>
                  <a:gd name="T14" fmla="*/ 0 w 16"/>
                  <a:gd name="T15" fmla="*/ 19 h 19"/>
                  <a:gd name="T16" fmla="*/ 0 w 16"/>
                  <a:gd name="T17" fmla="*/ 19 h 19"/>
                  <a:gd name="T18" fmla="*/ 0 w 16"/>
                  <a:gd name="T19" fmla="*/ 19 h 19"/>
                  <a:gd name="T20" fmla="*/ 0 w 16"/>
                  <a:gd name="T21" fmla="*/ 12 h 19"/>
                  <a:gd name="T22" fmla="*/ 0 w 16"/>
                  <a:gd name="T23" fmla="*/ 12 h 19"/>
                  <a:gd name="T24" fmla="*/ 0 w 16"/>
                  <a:gd name="T25" fmla="*/ 12 h 19"/>
                  <a:gd name="T26" fmla="*/ 0 w 16"/>
                  <a:gd name="T27" fmla="*/ 12 h 19"/>
                  <a:gd name="T28" fmla="*/ 0 w 16"/>
                  <a:gd name="T29" fmla="*/ 12 h 19"/>
                  <a:gd name="T30" fmla="*/ 0 w 16"/>
                  <a:gd name="T31" fmla="*/ 12 h 19"/>
                  <a:gd name="T32" fmla="*/ 0 w 16"/>
                  <a:gd name="T33" fmla="*/ 12 h 19"/>
                  <a:gd name="T34" fmla="*/ 6 w 16"/>
                  <a:gd name="T35" fmla="*/ 12 h 19"/>
                  <a:gd name="T36" fmla="*/ 10 w 16"/>
                  <a:gd name="T37" fmla="*/ 7 h 19"/>
                  <a:gd name="T38" fmla="*/ 16 w 16"/>
                  <a:gd name="T39" fmla="*/ 0 h 19"/>
                  <a:gd name="T40" fmla="*/ 16 w 16"/>
                  <a:gd name="T41" fmla="*/ 0 h 19"/>
                  <a:gd name="T42" fmla="*/ 16 w 16"/>
                  <a:gd name="T43" fmla="*/ 0 h 19"/>
                  <a:gd name="T44" fmla="*/ 16 w 16"/>
                  <a:gd name="T45" fmla="*/ 7 h 19"/>
                  <a:gd name="T46" fmla="*/ 16 w 16"/>
                  <a:gd name="T47" fmla="*/ 7 h 19"/>
                  <a:gd name="T48" fmla="*/ 16 w 16"/>
                  <a:gd name="T49" fmla="*/ 7 h 19"/>
                  <a:gd name="T50" fmla="*/ 16 w 16"/>
                  <a:gd name="T51" fmla="*/ 7 h 19"/>
                  <a:gd name="T52" fmla="*/ 16 w 16"/>
                  <a:gd name="T53" fmla="*/ 7 h 19"/>
                  <a:gd name="T54" fmla="*/ 16 w 16"/>
                  <a:gd name="T5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9">
                    <a:moveTo>
                      <a:pt x="16" y="7"/>
                    </a:moveTo>
                    <a:lnTo>
                      <a:pt x="10" y="12"/>
                    </a:lnTo>
                    <a:lnTo>
                      <a:pt x="6" y="19"/>
                    </a:lnTo>
                    <a:lnTo>
                      <a:pt x="6" y="19"/>
                    </a:lnTo>
                    <a:lnTo>
                      <a:pt x="6" y="19"/>
                    </a:lnTo>
                    <a:lnTo>
                      <a:pt x="0" y="19"/>
                    </a:lnTo>
                    <a:lnTo>
                      <a:pt x="0" y="19"/>
                    </a:lnTo>
                    <a:lnTo>
                      <a:pt x="0" y="19"/>
                    </a:lnTo>
                    <a:lnTo>
                      <a:pt x="0" y="19"/>
                    </a:lnTo>
                    <a:lnTo>
                      <a:pt x="0" y="19"/>
                    </a:lnTo>
                    <a:lnTo>
                      <a:pt x="0" y="12"/>
                    </a:lnTo>
                    <a:lnTo>
                      <a:pt x="0" y="12"/>
                    </a:lnTo>
                    <a:lnTo>
                      <a:pt x="0" y="12"/>
                    </a:lnTo>
                    <a:lnTo>
                      <a:pt x="0" y="12"/>
                    </a:lnTo>
                    <a:lnTo>
                      <a:pt x="0" y="12"/>
                    </a:lnTo>
                    <a:lnTo>
                      <a:pt x="0" y="12"/>
                    </a:lnTo>
                    <a:lnTo>
                      <a:pt x="0" y="12"/>
                    </a:lnTo>
                    <a:lnTo>
                      <a:pt x="6" y="12"/>
                    </a:lnTo>
                    <a:lnTo>
                      <a:pt x="10" y="7"/>
                    </a:lnTo>
                    <a:lnTo>
                      <a:pt x="16" y="0"/>
                    </a:lnTo>
                    <a:lnTo>
                      <a:pt x="16" y="0"/>
                    </a:lnTo>
                    <a:lnTo>
                      <a:pt x="16" y="0"/>
                    </a:lnTo>
                    <a:lnTo>
                      <a:pt x="16" y="7"/>
                    </a:lnTo>
                    <a:lnTo>
                      <a:pt x="16" y="7"/>
                    </a:lnTo>
                    <a:lnTo>
                      <a:pt x="16" y="7"/>
                    </a:lnTo>
                    <a:lnTo>
                      <a:pt x="16" y="7"/>
                    </a:lnTo>
                    <a:lnTo>
                      <a:pt x="16" y="7"/>
                    </a:lnTo>
                    <a:lnTo>
                      <a:pt x="16" y="7"/>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14" name="Freeform 138"/>
              <p:cNvSpPr>
                <a:spLocks/>
              </p:cNvSpPr>
              <p:nvPr/>
            </p:nvSpPr>
            <p:spPr bwMode="auto">
              <a:xfrm>
                <a:off x="3414" y="1399"/>
                <a:ext cx="11" cy="13"/>
              </a:xfrm>
              <a:custGeom>
                <a:avLst/>
                <a:gdLst>
                  <a:gd name="T0" fmla="*/ 11 w 11"/>
                  <a:gd name="T1" fmla="*/ 7 h 13"/>
                  <a:gd name="T2" fmla="*/ 11 w 11"/>
                  <a:gd name="T3" fmla="*/ 7 h 13"/>
                  <a:gd name="T4" fmla="*/ 6 w 11"/>
                  <a:gd name="T5" fmla="*/ 7 h 13"/>
                  <a:gd name="T6" fmla="*/ 6 w 11"/>
                  <a:gd name="T7" fmla="*/ 7 h 13"/>
                  <a:gd name="T8" fmla="*/ 6 w 11"/>
                  <a:gd name="T9" fmla="*/ 7 h 13"/>
                  <a:gd name="T10" fmla="*/ 6 w 11"/>
                  <a:gd name="T11" fmla="*/ 13 h 13"/>
                  <a:gd name="T12" fmla="*/ 6 w 11"/>
                  <a:gd name="T13" fmla="*/ 7 h 13"/>
                  <a:gd name="T14" fmla="*/ 6 w 11"/>
                  <a:gd name="T15" fmla="*/ 7 h 13"/>
                  <a:gd name="T16" fmla="*/ 6 w 11"/>
                  <a:gd name="T17" fmla="*/ 7 h 13"/>
                  <a:gd name="T18" fmla="*/ 0 w 11"/>
                  <a:gd name="T19" fmla="*/ 7 h 13"/>
                  <a:gd name="T20" fmla="*/ 0 w 11"/>
                  <a:gd name="T21" fmla="*/ 7 h 13"/>
                  <a:gd name="T22" fmla="*/ 6 w 11"/>
                  <a:gd name="T23" fmla="*/ 0 h 13"/>
                  <a:gd name="T24" fmla="*/ 6 w 11"/>
                  <a:gd name="T25" fmla="*/ 0 h 13"/>
                  <a:gd name="T26" fmla="*/ 6 w 11"/>
                  <a:gd name="T27" fmla="*/ 0 h 13"/>
                  <a:gd name="T28" fmla="*/ 6 w 11"/>
                  <a:gd name="T29" fmla="*/ 7 h 13"/>
                  <a:gd name="T30" fmla="*/ 11 w 11"/>
                  <a:gd name="T3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3">
                    <a:moveTo>
                      <a:pt x="11" y="7"/>
                    </a:moveTo>
                    <a:lnTo>
                      <a:pt x="11" y="7"/>
                    </a:lnTo>
                    <a:lnTo>
                      <a:pt x="6" y="7"/>
                    </a:lnTo>
                    <a:lnTo>
                      <a:pt x="6" y="7"/>
                    </a:lnTo>
                    <a:lnTo>
                      <a:pt x="6" y="7"/>
                    </a:lnTo>
                    <a:lnTo>
                      <a:pt x="6" y="13"/>
                    </a:lnTo>
                    <a:lnTo>
                      <a:pt x="6" y="7"/>
                    </a:lnTo>
                    <a:lnTo>
                      <a:pt x="6" y="7"/>
                    </a:lnTo>
                    <a:lnTo>
                      <a:pt x="6" y="7"/>
                    </a:lnTo>
                    <a:lnTo>
                      <a:pt x="0" y="7"/>
                    </a:lnTo>
                    <a:lnTo>
                      <a:pt x="0" y="7"/>
                    </a:lnTo>
                    <a:lnTo>
                      <a:pt x="6" y="0"/>
                    </a:lnTo>
                    <a:lnTo>
                      <a:pt x="6" y="0"/>
                    </a:lnTo>
                    <a:lnTo>
                      <a:pt x="6" y="0"/>
                    </a:lnTo>
                    <a:lnTo>
                      <a:pt x="6" y="7"/>
                    </a:lnTo>
                    <a:lnTo>
                      <a:pt x="11" y="7"/>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15" name="Freeform 139"/>
              <p:cNvSpPr>
                <a:spLocks/>
              </p:cNvSpPr>
              <p:nvPr/>
            </p:nvSpPr>
            <p:spPr bwMode="auto">
              <a:xfrm>
                <a:off x="3408" y="1406"/>
                <a:ext cx="6" cy="6"/>
              </a:xfrm>
              <a:custGeom>
                <a:avLst/>
                <a:gdLst>
                  <a:gd name="T0" fmla="*/ 6 w 6"/>
                  <a:gd name="T1" fmla="*/ 0 h 6"/>
                  <a:gd name="T2" fmla="*/ 6 w 6"/>
                  <a:gd name="T3" fmla="*/ 6 h 6"/>
                  <a:gd name="T4" fmla="*/ 6 w 6"/>
                  <a:gd name="T5" fmla="*/ 6 h 6"/>
                  <a:gd name="T6" fmla="*/ 6 w 6"/>
                  <a:gd name="T7" fmla="*/ 6 h 6"/>
                  <a:gd name="T8" fmla="*/ 6 w 6"/>
                  <a:gd name="T9" fmla="*/ 6 h 6"/>
                  <a:gd name="T10" fmla="*/ 6 w 6"/>
                  <a:gd name="T11" fmla="*/ 6 h 6"/>
                  <a:gd name="T12" fmla="*/ 6 w 6"/>
                  <a:gd name="T13" fmla="*/ 6 h 6"/>
                  <a:gd name="T14" fmla="*/ 6 w 6"/>
                  <a:gd name="T15" fmla="*/ 6 h 6"/>
                  <a:gd name="T16" fmla="*/ 6 w 6"/>
                  <a:gd name="T17" fmla="*/ 6 h 6"/>
                  <a:gd name="T18" fmla="*/ 0 w 6"/>
                  <a:gd name="T19" fmla="*/ 6 h 6"/>
                  <a:gd name="T20" fmla="*/ 0 w 6"/>
                  <a:gd name="T21" fmla="*/ 6 h 6"/>
                  <a:gd name="T22" fmla="*/ 6 w 6"/>
                  <a:gd name="T23" fmla="*/ 0 h 6"/>
                  <a:gd name="T24" fmla="*/ 6 w 6"/>
                  <a:gd name="T25" fmla="*/ 0 h 6"/>
                  <a:gd name="T26" fmla="*/ 6 w 6"/>
                  <a:gd name="T27" fmla="*/ 0 h 6"/>
                  <a:gd name="T28" fmla="*/ 6 w 6"/>
                  <a:gd name="T29" fmla="*/ 0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6" y="6"/>
                    </a:lnTo>
                    <a:lnTo>
                      <a:pt x="6" y="6"/>
                    </a:lnTo>
                    <a:lnTo>
                      <a:pt x="6" y="6"/>
                    </a:lnTo>
                    <a:lnTo>
                      <a:pt x="6" y="6"/>
                    </a:lnTo>
                    <a:lnTo>
                      <a:pt x="6" y="6"/>
                    </a:lnTo>
                    <a:lnTo>
                      <a:pt x="6" y="6"/>
                    </a:lnTo>
                    <a:lnTo>
                      <a:pt x="6" y="6"/>
                    </a:lnTo>
                    <a:lnTo>
                      <a:pt x="6" y="6"/>
                    </a:lnTo>
                    <a:lnTo>
                      <a:pt x="0" y="6"/>
                    </a:lnTo>
                    <a:lnTo>
                      <a:pt x="0" y="6"/>
                    </a:lnTo>
                    <a:lnTo>
                      <a:pt x="6" y="0"/>
                    </a:lnTo>
                    <a:lnTo>
                      <a:pt x="6" y="0"/>
                    </a:lnTo>
                    <a:lnTo>
                      <a:pt x="6" y="0"/>
                    </a:lnTo>
                    <a:lnTo>
                      <a:pt x="6" y="0"/>
                    </a:lnTo>
                    <a:lnTo>
                      <a:pt x="6"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16" name="Freeform 140"/>
              <p:cNvSpPr>
                <a:spLocks/>
              </p:cNvSpPr>
              <p:nvPr/>
            </p:nvSpPr>
            <p:spPr bwMode="auto">
              <a:xfrm>
                <a:off x="3425" y="1394"/>
                <a:ext cx="16" cy="12"/>
              </a:xfrm>
              <a:custGeom>
                <a:avLst/>
                <a:gdLst>
                  <a:gd name="T0" fmla="*/ 6 w 16"/>
                  <a:gd name="T1" fmla="*/ 12 h 12"/>
                  <a:gd name="T2" fmla="*/ 0 w 16"/>
                  <a:gd name="T3" fmla="*/ 12 h 12"/>
                  <a:gd name="T4" fmla="*/ 0 w 16"/>
                  <a:gd name="T5" fmla="*/ 12 h 12"/>
                  <a:gd name="T6" fmla="*/ 0 w 16"/>
                  <a:gd name="T7" fmla="*/ 5 h 12"/>
                  <a:gd name="T8" fmla="*/ 0 w 16"/>
                  <a:gd name="T9" fmla="*/ 5 h 12"/>
                  <a:gd name="T10" fmla="*/ 0 w 16"/>
                  <a:gd name="T11" fmla="*/ 5 h 12"/>
                  <a:gd name="T12" fmla="*/ 0 w 16"/>
                  <a:gd name="T13" fmla="*/ 5 h 12"/>
                  <a:gd name="T14" fmla="*/ 0 w 16"/>
                  <a:gd name="T15" fmla="*/ 5 h 12"/>
                  <a:gd name="T16" fmla="*/ 0 w 16"/>
                  <a:gd name="T17" fmla="*/ 5 h 12"/>
                  <a:gd name="T18" fmla="*/ 0 w 16"/>
                  <a:gd name="T19" fmla="*/ 5 h 12"/>
                  <a:gd name="T20" fmla="*/ 0 w 16"/>
                  <a:gd name="T21" fmla="*/ 5 h 12"/>
                  <a:gd name="T22" fmla="*/ 0 w 16"/>
                  <a:gd name="T23" fmla="*/ 5 h 12"/>
                  <a:gd name="T24" fmla="*/ 0 w 16"/>
                  <a:gd name="T25" fmla="*/ 5 h 12"/>
                  <a:gd name="T26" fmla="*/ 6 w 16"/>
                  <a:gd name="T27" fmla="*/ 5 h 12"/>
                  <a:gd name="T28" fmla="*/ 10 w 16"/>
                  <a:gd name="T29" fmla="*/ 0 h 12"/>
                  <a:gd name="T30" fmla="*/ 16 w 16"/>
                  <a:gd name="T31" fmla="*/ 0 h 12"/>
                  <a:gd name="T32" fmla="*/ 16 w 16"/>
                  <a:gd name="T33" fmla="*/ 0 h 12"/>
                  <a:gd name="T34" fmla="*/ 16 w 16"/>
                  <a:gd name="T35" fmla="*/ 0 h 12"/>
                  <a:gd name="T36" fmla="*/ 16 w 16"/>
                  <a:gd name="T37" fmla="*/ 0 h 12"/>
                  <a:gd name="T38" fmla="*/ 16 w 16"/>
                  <a:gd name="T39" fmla="*/ 0 h 12"/>
                  <a:gd name="T40" fmla="*/ 16 w 16"/>
                  <a:gd name="T41" fmla="*/ 0 h 12"/>
                  <a:gd name="T42" fmla="*/ 16 w 16"/>
                  <a:gd name="T43" fmla="*/ 0 h 12"/>
                  <a:gd name="T44" fmla="*/ 16 w 16"/>
                  <a:gd name="T45" fmla="*/ 0 h 12"/>
                  <a:gd name="T46" fmla="*/ 16 w 16"/>
                  <a:gd name="T47" fmla="*/ 0 h 12"/>
                  <a:gd name="T48" fmla="*/ 16 w 16"/>
                  <a:gd name="T49" fmla="*/ 0 h 12"/>
                  <a:gd name="T50" fmla="*/ 10 w 16"/>
                  <a:gd name="T51" fmla="*/ 5 h 12"/>
                  <a:gd name="T52" fmla="*/ 6 w 16"/>
                  <a:gd name="T53" fmla="*/ 12 h 12"/>
                  <a:gd name="T54" fmla="*/ 6 w 16"/>
                  <a:gd name="T5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2">
                    <a:moveTo>
                      <a:pt x="6" y="12"/>
                    </a:moveTo>
                    <a:lnTo>
                      <a:pt x="0" y="12"/>
                    </a:lnTo>
                    <a:lnTo>
                      <a:pt x="0" y="12"/>
                    </a:lnTo>
                    <a:lnTo>
                      <a:pt x="0" y="5"/>
                    </a:lnTo>
                    <a:lnTo>
                      <a:pt x="0" y="5"/>
                    </a:lnTo>
                    <a:lnTo>
                      <a:pt x="0" y="5"/>
                    </a:lnTo>
                    <a:lnTo>
                      <a:pt x="0" y="5"/>
                    </a:lnTo>
                    <a:lnTo>
                      <a:pt x="0" y="5"/>
                    </a:lnTo>
                    <a:lnTo>
                      <a:pt x="0" y="5"/>
                    </a:lnTo>
                    <a:lnTo>
                      <a:pt x="0" y="5"/>
                    </a:lnTo>
                    <a:lnTo>
                      <a:pt x="0" y="5"/>
                    </a:lnTo>
                    <a:lnTo>
                      <a:pt x="0" y="5"/>
                    </a:lnTo>
                    <a:lnTo>
                      <a:pt x="0" y="5"/>
                    </a:lnTo>
                    <a:lnTo>
                      <a:pt x="6" y="5"/>
                    </a:lnTo>
                    <a:lnTo>
                      <a:pt x="10" y="0"/>
                    </a:lnTo>
                    <a:lnTo>
                      <a:pt x="16" y="0"/>
                    </a:lnTo>
                    <a:lnTo>
                      <a:pt x="16" y="0"/>
                    </a:lnTo>
                    <a:lnTo>
                      <a:pt x="16" y="0"/>
                    </a:lnTo>
                    <a:lnTo>
                      <a:pt x="16" y="0"/>
                    </a:lnTo>
                    <a:lnTo>
                      <a:pt x="16" y="0"/>
                    </a:lnTo>
                    <a:lnTo>
                      <a:pt x="16" y="0"/>
                    </a:lnTo>
                    <a:lnTo>
                      <a:pt x="16" y="0"/>
                    </a:lnTo>
                    <a:lnTo>
                      <a:pt x="16" y="0"/>
                    </a:lnTo>
                    <a:lnTo>
                      <a:pt x="16" y="0"/>
                    </a:lnTo>
                    <a:lnTo>
                      <a:pt x="16" y="0"/>
                    </a:lnTo>
                    <a:lnTo>
                      <a:pt x="10" y="5"/>
                    </a:lnTo>
                    <a:lnTo>
                      <a:pt x="6" y="12"/>
                    </a:lnTo>
                    <a:lnTo>
                      <a:pt x="6" y="12"/>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17" name="Freeform 141"/>
              <p:cNvSpPr>
                <a:spLocks/>
              </p:cNvSpPr>
              <p:nvPr/>
            </p:nvSpPr>
            <p:spPr bwMode="auto">
              <a:xfrm>
                <a:off x="3425" y="1394"/>
                <a:ext cx="16" cy="12"/>
              </a:xfrm>
              <a:custGeom>
                <a:avLst/>
                <a:gdLst>
                  <a:gd name="T0" fmla="*/ 6 w 16"/>
                  <a:gd name="T1" fmla="*/ 5 h 12"/>
                  <a:gd name="T2" fmla="*/ 0 w 16"/>
                  <a:gd name="T3" fmla="*/ 12 h 12"/>
                  <a:gd name="T4" fmla="*/ 0 w 16"/>
                  <a:gd name="T5" fmla="*/ 12 h 12"/>
                  <a:gd name="T6" fmla="*/ 0 w 16"/>
                  <a:gd name="T7" fmla="*/ 5 h 12"/>
                  <a:gd name="T8" fmla="*/ 0 w 16"/>
                  <a:gd name="T9" fmla="*/ 5 h 12"/>
                  <a:gd name="T10" fmla="*/ 0 w 16"/>
                  <a:gd name="T11" fmla="*/ 5 h 12"/>
                  <a:gd name="T12" fmla="*/ 0 w 16"/>
                  <a:gd name="T13" fmla="*/ 5 h 12"/>
                  <a:gd name="T14" fmla="*/ 0 w 16"/>
                  <a:gd name="T15" fmla="*/ 5 h 12"/>
                  <a:gd name="T16" fmla="*/ 0 w 16"/>
                  <a:gd name="T17" fmla="*/ 5 h 12"/>
                  <a:gd name="T18" fmla="*/ 0 w 16"/>
                  <a:gd name="T19" fmla="*/ 5 h 12"/>
                  <a:gd name="T20" fmla="*/ 0 w 16"/>
                  <a:gd name="T21" fmla="*/ 5 h 12"/>
                  <a:gd name="T22" fmla="*/ 6 w 16"/>
                  <a:gd name="T23" fmla="*/ 5 h 12"/>
                  <a:gd name="T24" fmla="*/ 6 w 16"/>
                  <a:gd name="T25" fmla="*/ 5 h 12"/>
                  <a:gd name="T26" fmla="*/ 6 w 16"/>
                  <a:gd name="T27" fmla="*/ 5 h 12"/>
                  <a:gd name="T28" fmla="*/ 10 w 16"/>
                  <a:gd name="T29" fmla="*/ 0 h 12"/>
                  <a:gd name="T30" fmla="*/ 16 w 16"/>
                  <a:gd name="T31" fmla="*/ 0 h 12"/>
                  <a:gd name="T32" fmla="*/ 16 w 16"/>
                  <a:gd name="T33" fmla="*/ 0 h 12"/>
                  <a:gd name="T34" fmla="*/ 16 w 16"/>
                  <a:gd name="T35" fmla="*/ 0 h 12"/>
                  <a:gd name="T36" fmla="*/ 16 w 16"/>
                  <a:gd name="T37" fmla="*/ 0 h 12"/>
                  <a:gd name="T38" fmla="*/ 16 w 16"/>
                  <a:gd name="T39" fmla="*/ 0 h 12"/>
                  <a:gd name="T40" fmla="*/ 16 w 16"/>
                  <a:gd name="T41" fmla="*/ 0 h 12"/>
                  <a:gd name="T42" fmla="*/ 16 w 16"/>
                  <a:gd name="T43" fmla="*/ 0 h 12"/>
                  <a:gd name="T44" fmla="*/ 16 w 16"/>
                  <a:gd name="T45" fmla="*/ 0 h 12"/>
                  <a:gd name="T46" fmla="*/ 16 w 16"/>
                  <a:gd name="T47" fmla="*/ 0 h 12"/>
                  <a:gd name="T48" fmla="*/ 16 w 16"/>
                  <a:gd name="T49" fmla="*/ 0 h 12"/>
                  <a:gd name="T50" fmla="*/ 10 w 16"/>
                  <a:gd name="T51" fmla="*/ 5 h 12"/>
                  <a:gd name="T52" fmla="*/ 6 w 16"/>
                  <a:gd name="T53" fmla="*/ 5 h 12"/>
                  <a:gd name="T54" fmla="*/ 6 w 16"/>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2">
                    <a:moveTo>
                      <a:pt x="6" y="5"/>
                    </a:moveTo>
                    <a:lnTo>
                      <a:pt x="0" y="12"/>
                    </a:lnTo>
                    <a:lnTo>
                      <a:pt x="0" y="12"/>
                    </a:lnTo>
                    <a:lnTo>
                      <a:pt x="0" y="5"/>
                    </a:lnTo>
                    <a:lnTo>
                      <a:pt x="0" y="5"/>
                    </a:lnTo>
                    <a:lnTo>
                      <a:pt x="0" y="5"/>
                    </a:lnTo>
                    <a:lnTo>
                      <a:pt x="0" y="5"/>
                    </a:lnTo>
                    <a:lnTo>
                      <a:pt x="0" y="5"/>
                    </a:lnTo>
                    <a:lnTo>
                      <a:pt x="0" y="5"/>
                    </a:lnTo>
                    <a:lnTo>
                      <a:pt x="0" y="5"/>
                    </a:lnTo>
                    <a:lnTo>
                      <a:pt x="0" y="5"/>
                    </a:lnTo>
                    <a:lnTo>
                      <a:pt x="6" y="5"/>
                    </a:lnTo>
                    <a:lnTo>
                      <a:pt x="6" y="5"/>
                    </a:lnTo>
                    <a:lnTo>
                      <a:pt x="6" y="5"/>
                    </a:lnTo>
                    <a:lnTo>
                      <a:pt x="10" y="0"/>
                    </a:lnTo>
                    <a:lnTo>
                      <a:pt x="16" y="0"/>
                    </a:lnTo>
                    <a:lnTo>
                      <a:pt x="16" y="0"/>
                    </a:lnTo>
                    <a:lnTo>
                      <a:pt x="16" y="0"/>
                    </a:lnTo>
                    <a:lnTo>
                      <a:pt x="16" y="0"/>
                    </a:lnTo>
                    <a:lnTo>
                      <a:pt x="16" y="0"/>
                    </a:lnTo>
                    <a:lnTo>
                      <a:pt x="16" y="0"/>
                    </a:lnTo>
                    <a:lnTo>
                      <a:pt x="16" y="0"/>
                    </a:lnTo>
                    <a:lnTo>
                      <a:pt x="16" y="0"/>
                    </a:lnTo>
                    <a:lnTo>
                      <a:pt x="16" y="0"/>
                    </a:lnTo>
                    <a:lnTo>
                      <a:pt x="16" y="0"/>
                    </a:lnTo>
                    <a:lnTo>
                      <a:pt x="10" y="5"/>
                    </a:lnTo>
                    <a:lnTo>
                      <a:pt x="6" y="5"/>
                    </a:lnTo>
                    <a:lnTo>
                      <a:pt x="6" y="5"/>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18" name="Freeform 142"/>
              <p:cNvSpPr>
                <a:spLocks/>
              </p:cNvSpPr>
              <p:nvPr/>
            </p:nvSpPr>
            <p:spPr bwMode="auto">
              <a:xfrm>
                <a:off x="3425" y="1394"/>
                <a:ext cx="16" cy="12"/>
              </a:xfrm>
              <a:custGeom>
                <a:avLst/>
                <a:gdLst>
                  <a:gd name="T0" fmla="*/ 6 w 16"/>
                  <a:gd name="T1" fmla="*/ 5 h 12"/>
                  <a:gd name="T2" fmla="*/ 0 w 16"/>
                  <a:gd name="T3" fmla="*/ 12 h 12"/>
                  <a:gd name="T4" fmla="*/ 0 w 16"/>
                  <a:gd name="T5" fmla="*/ 12 h 12"/>
                  <a:gd name="T6" fmla="*/ 0 w 16"/>
                  <a:gd name="T7" fmla="*/ 5 h 12"/>
                  <a:gd name="T8" fmla="*/ 0 w 16"/>
                  <a:gd name="T9" fmla="*/ 5 h 12"/>
                  <a:gd name="T10" fmla="*/ 0 w 16"/>
                  <a:gd name="T11" fmla="*/ 5 h 12"/>
                  <a:gd name="T12" fmla="*/ 0 w 16"/>
                  <a:gd name="T13" fmla="*/ 5 h 12"/>
                  <a:gd name="T14" fmla="*/ 0 w 16"/>
                  <a:gd name="T15" fmla="*/ 5 h 12"/>
                  <a:gd name="T16" fmla="*/ 0 w 16"/>
                  <a:gd name="T17" fmla="*/ 5 h 12"/>
                  <a:gd name="T18" fmla="*/ 0 w 16"/>
                  <a:gd name="T19" fmla="*/ 5 h 12"/>
                  <a:gd name="T20" fmla="*/ 0 w 16"/>
                  <a:gd name="T21" fmla="*/ 5 h 12"/>
                  <a:gd name="T22" fmla="*/ 6 w 16"/>
                  <a:gd name="T23" fmla="*/ 5 h 12"/>
                  <a:gd name="T24" fmla="*/ 6 w 16"/>
                  <a:gd name="T25" fmla="*/ 5 h 12"/>
                  <a:gd name="T26" fmla="*/ 6 w 16"/>
                  <a:gd name="T27" fmla="*/ 5 h 12"/>
                  <a:gd name="T28" fmla="*/ 10 w 16"/>
                  <a:gd name="T29" fmla="*/ 0 h 12"/>
                  <a:gd name="T30" fmla="*/ 16 w 16"/>
                  <a:gd name="T31" fmla="*/ 0 h 12"/>
                  <a:gd name="T32" fmla="*/ 16 w 16"/>
                  <a:gd name="T33" fmla="*/ 0 h 12"/>
                  <a:gd name="T34" fmla="*/ 16 w 16"/>
                  <a:gd name="T35" fmla="*/ 0 h 12"/>
                  <a:gd name="T36" fmla="*/ 16 w 16"/>
                  <a:gd name="T37" fmla="*/ 0 h 12"/>
                  <a:gd name="T38" fmla="*/ 16 w 16"/>
                  <a:gd name="T39" fmla="*/ 0 h 12"/>
                  <a:gd name="T40" fmla="*/ 16 w 16"/>
                  <a:gd name="T41" fmla="*/ 0 h 12"/>
                  <a:gd name="T42" fmla="*/ 16 w 16"/>
                  <a:gd name="T43" fmla="*/ 0 h 12"/>
                  <a:gd name="T44" fmla="*/ 16 w 16"/>
                  <a:gd name="T45" fmla="*/ 0 h 12"/>
                  <a:gd name="T46" fmla="*/ 16 w 16"/>
                  <a:gd name="T47" fmla="*/ 0 h 12"/>
                  <a:gd name="T48" fmla="*/ 16 w 16"/>
                  <a:gd name="T49" fmla="*/ 0 h 12"/>
                  <a:gd name="T50" fmla="*/ 10 w 16"/>
                  <a:gd name="T51" fmla="*/ 5 h 12"/>
                  <a:gd name="T52" fmla="*/ 6 w 16"/>
                  <a:gd name="T53" fmla="*/ 5 h 12"/>
                  <a:gd name="T54" fmla="*/ 6 w 16"/>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2">
                    <a:moveTo>
                      <a:pt x="6" y="5"/>
                    </a:moveTo>
                    <a:lnTo>
                      <a:pt x="0" y="12"/>
                    </a:lnTo>
                    <a:lnTo>
                      <a:pt x="0" y="12"/>
                    </a:lnTo>
                    <a:lnTo>
                      <a:pt x="0" y="5"/>
                    </a:lnTo>
                    <a:lnTo>
                      <a:pt x="0" y="5"/>
                    </a:lnTo>
                    <a:lnTo>
                      <a:pt x="0" y="5"/>
                    </a:lnTo>
                    <a:lnTo>
                      <a:pt x="0" y="5"/>
                    </a:lnTo>
                    <a:lnTo>
                      <a:pt x="0" y="5"/>
                    </a:lnTo>
                    <a:lnTo>
                      <a:pt x="0" y="5"/>
                    </a:lnTo>
                    <a:lnTo>
                      <a:pt x="0" y="5"/>
                    </a:lnTo>
                    <a:lnTo>
                      <a:pt x="0" y="5"/>
                    </a:lnTo>
                    <a:lnTo>
                      <a:pt x="6" y="5"/>
                    </a:lnTo>
                    <a:lnTo>
                      <a:pt x="6" y="5"/>
                    </a:lnTo>
                    <a:lnTo>
                      <a:pt x="6" y="5"/>
                    </a:lnTo>
                    <a:lnTo>
                      <a:pt x="10" y="0"/>
                    </a:lnTo>
                    <a:lnTo>
                      <a:pt x="16" y="0"/>
                    </a:lnTo>
                    <a:lnTo>
                      <a:pt x="16" y="0"/>
                    </a:lnTo>
                    <a:lnTo>
                      <a:pt x="16" y="0"/>
                    </a:lnTo>
                    <a:lnTo>
                      <a:pt x="16" y="0"/>
                    </a:lnTo>
                    <a:lnTo>
                      <a:pt x="16" y="0"/>
                    </a:lnTo>
                    <a:lnTo>
                      <a:pt x="16" y="0"/>
                    </a:lnTo>
                    <a:lnTo>
                      <a:pt x="16" y="0"/>
                    </a:lnTo>
                    <a:lnTo>
                      <a:pt x="16" y="0"/>
                    </a:lnTo>
                    <a:lnTo>
                      <a:pt x="16" y="0"/>
                    </a:lnTo>
                    <a:lnTo>
                      <a:pt x="16" y="0"/>
                    </a:lnTo>
                    <a:lnTo>
                      <a:pt x="10" y="5"/>
                    </a:lnTo>
                    <a:lnTo>
                      <a:pt x="6" y="5"/>
                    </a:lnTo>
                    <a:lnTo>
                      <a:pt x="6" y="5"/>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19" name="Freeform 143"/>
              <p:cNvSpPr>
                <a:spLocks/>
              </p:cNvSpPr>
              <p:nvPr/>
            </p:nvSpPr>
            <p:spPr bwMode="auto">
              <a:xfrm>
                <a:off x="3425" y="1394"/>
                <a:ext cx="16" cy="5"/>
              </a:xfrm>
              <a:custGeom>
                <a:avLst/>
                <a:gdLst>
                  <a:gd name="T0" fmla="*/ 16 w 16"/>
                  <a:gd name="T1" fmla="*/ 0 h 5"/>
                  <a:gd name="T2" fmla="*/ 10 w 16"/>
                  <a:gd name="T3" fmla="*/ 5 h 5"/>
                  <a:gd name="T4" fmla="*/ 6 w 16"/>
                  <a:gd name="T5" fmla="*/ 5 h 5"/>
                  <a:gd name="T6" fmla="*/ 6 w 16"/>
                  <a:gd name="T7" fmla="*/ 5 h 5"/>
                  <a:gd name="T8" fmla="*/ 6 w 16"/>
                  <a:gd name="T9" fmla="*/ 5 h 5"/>
                  <a:gd name="T10" fmla="*/ 0 w 16"/>
                  <a:gd name="T11" fmla="*/ 5 h 5"/>
                  <a:gd name="T12" fmla="*/ 0 w 16"/>
                  <a:gd name="T13" fmla="*/ 5 h 5"/>
                  <a:gd name="T14" fmla="*/ 0 w 16"/>
                  <a:gd name="T15" fmla="*/ 5 h 5"/>
                  <a:gd name="T16" fmla="*/ 0 w 16"/>
                  <a:gd name="T17" fmla="*/ 5 h 5"/>
                  <a:gd name="T18" fmla="*/ 0 w 16"/>
                  <a:gd name="T19" fmla="*/ 5 h 5"/>
                  <a:gd name="T20" fmla="*/ 0 w 16"/>
                  <a:gd name="T21" fmla="*/ 5 h 5"/>
                  <a:gd name="T22" fmla="*/ 0 w 16"/>
                  <a:gd name="T23" fmla="*/ 5 h 5"/>
                  <a:gd name="T24" fmla="*/ 0 w 16"/>
                  <a:gd name="T25" fmla="*/ 5 h 5"/>
                  <a:gd name="T26" fmla="*/ 0 w 16"/>
                  <a:gd name="T27" fmla="*/ 5 h 5"/>
                  <a:gd name="T28" fmla="*/ 0 w 16"/>
                  <a:gd name="T29" fmla="*/ 5 h 5"/>
                  <a:gd name="T30" fmla="*/ 6 w 16"/>
                  <a:gd name="T31" fmla="*/ 5 h 5"/>
                  <a:gd name="T32" fmla="*/ 6 w 16"/>
                  <a:gd name="T33" fmla="*/ 5 h 5"/>
                  <a:gd name="T34" fmla="*/ 6 w 16"/>
                  <a:gd name="T35" fmla="*/ 5 h 5"/>
                  <a:gd name="T36" fmla="*/ 10 w 16"/>
                  <a:gd name="T37" fmla="*/ 0 h 5"/>
                  <a:gd name="T38" fmla="*/ 16 w 16"/>
                  <a:gd name="T39" fmla="*/ 0 h 5"/>
                  <a:gd name="T40" fmla="*/ 16 w 16"/>
                  <a:gd name="T41" fmla="*/ 0 h 5"/>
                  <a:gd name="T42" fmla="*/ 16 w 16"/>
                  <a:gd name="T43" fmla="*/ 0 h 5"/>
                  <a:gd name="T44" fmla="*/ 16 w 16"/>
                  <a:gd name="T45" fmla="*/ 0 h 5"/>
                  <a:gd name="T46" fmla="*/ 16 w 16"/>
                  <a:gd name="T47" fmla="*/ 0 h 5"/>
                  <a:gd name="T48" fmla="*/ 16 w 16"/>
                  <a:gd name="T49" fmla="*/ 0 h 5"/>
                  <a:gd name="T50" fmla="*/ 16 w 16"/>
                  <a:gd name="T51" fmla="*/ 0 h 5"/>
                  <a:gd name="T52" fmla="*/ 16 w 16"/>
                  <a:gd name="T53" fmla="*/ 0 h 5"/>
                  <a:gd name="T54" fmla="*/ 16 w 16"/>
                  <a:gd name="T5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5">
                    <a:moveTo>
                      <a:pt x="16" y="0"/>
                    </a:moveTo>
                    <a:lnTo>
                      <a:pt x="10" y="5"/>
                    </a:lnTo>
                    <a:lnTo>
                      <a:pt x="6" y="5"/>
                    </a:lnTo>
                    <a:lnTo>
                      <a:pt x="6" y="5"/>
                    </a:lnTo>
                    <a:lnTo>
                      <a:pt x="6" y="5"/>
                    </a:lnTo>
                    <a:lnTo>
                      <a:pt x="0" y="5"/>
                    </a:lnTo>
                    <a:lnTo>
                      <a:pt x="0" y="5"/>
                    </a:lnTo>
                    <a:lnTo>
                      <a:pt x="0" y="5"/>
                    </a:lnTo>
                    <a:lnTo>
                      <a:pt x="0" y="5"/>
                    </a:lnTo>
                    <a:lnTo>
                      <a:pt x="0" y="5"/>
                    </a:lnTo>
                    <a:lnTo>
                      <a:pt x="0" y="5"/>
                    </a:lnTo>
                    <a:lnTo>
                      <a:pt x="0" y="5"/>
                    </a:lnTo>
                    <a:lnTo>
                      <a:pt x="0" y="5"/>
                    </a:lnTo>
                    <a:lnTo>
                      <a:pt x="0" y="5"/>
                    </a:lnTo>
                    <a:lnTo>
                      <a:pt x="0" y="5"/>
                    </a:lnTo>
                    <a:lnTo>
                      <a:pt x="6" y="5"/>
                    </a:lnTo>
                    <a:lnTo>
                      <a:pt x="6" y="5"/>
                    </a:lnTo>
                    <a:lnTo>
                      <a:pt x="6" y="5"/>
                    </a:lnTo>
                    <a:lnTo>
                      <a:pt x="10" y="0"/>
                    </a:lnTo>
                    <a:lnTo>
                      <a:pt x="16" y="0"/>
                    </a:lnTo>
                    <a:lnTo>
                      <a:pt x="16" y="0"/>
                    </a:lnTo>
                    <a:lnTo>
                      <a:pt x="16" y="0"/>
                    </a:lnTo>
                    <a:lnTo>
                      <a:pt x="16" y="0"/>
                    </a:lnTo>
                    <a:lnTo>
                      <a:pt x="16" y="0"/>
                    </a:lnTo>
                    <a:lnTo>
                      <a:pt x="16" y="0"/>
                    </a:lnTo>
                    <a:lnTo>
                      <a:pt x="16" y="0"/>
                    </a:lnTo>
                    <a:lnTo>
                      <a:pt x="16" y="0"/>
                    </a:lnTo>
                    <a:lnTo>
                      <a:pt x="16"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20" name="Freeform 144"/>
              <p:cNvSpPr>
                <a:spLocks/>
              </p:cNvSpPr>
              <p:nvPr/>
            </p:nvSpPr>
            <p:spPr bwMode="auto">
              <a:xfrm>
                <a:off x="3414" y="1399"/>
                <a:ext cx="6" cy="13"/>
              </a:xfrm>
              <a:custGeom>
                <a:avLst/>
                <a:gdLst>
                  <a:gd name="T0" fmla="*/ 6 w 6"/>
                  <a:gd name="T1" fmla="*/ 7 h 13"/>
                  <a:gd name="T2" fmla="*/ 6 w 6"/>
                  <a:gd name="T3" fmla="*/ 13 h 13"/>
                  <a:gd name="T4" fmla="*/ 6 w 6"/>
                  <a:gd name="T5" fmla="*/ 7 h 13"/>
                  <a:gd name="T6" fmla="*/ 6 w 6"/>
                  <a:gd name="T7" fmla="*/ 7 h 13"/>
                  <a:gd name="T8" fmla="*/ 6 w 6"/>
                  <a:gd name="T9" fmla="*/ 7 h 13"/>
                  <a:gd name="T10" fmla="*/ 6 w 6"/>
                  <a:gd name="T11" fmla="*/ 7 h 13"/>
                  <a:gd name="T12" fmla="*/ 0 w 6"/>
                  <a:gd name="T13" fmla="*/ 7 h 13"/>
                  <a:gd name="T14" fmla="*/ 6 w 6"/>
                  <a:gd name="T15" fmla="*/ 0 h 13"/>
                  <a:gd name="T16" fmla="*/ 6 w 6"/>
                  <a:gd name="T17" fmla="*/ 0 h 13"/>
                  <a:gd name="T18" fmla="*/ 6 w 6"/>
                  <a:gd name="T19" fmla="*/ 0 h 13"/>
                  <a:gd name="T20" fmla="*/ 6 w 6"/>
                  <a:gd name="T21" fmla="*/ 7 h 13"/>
                  <a:gd name="T22" fmla="*/ 6 w 6"/>
                  <a:gd name="T23" fmla="*/ 7 h 13"/>
                  <a:gd name="T24" fmla="*/ 6 w 6"/>
                  <a:gd name="T25" fmla="*/ 7 h 13"/>
                  <a:gd name="T26" fmla="*/ 6 w 6"/>
                  <a:gd name="T27" fmla="*/ 7 h 13"/>
                  <a:gd name="T28" fmla="*/ 6 w 6"/>
                  <a:gd name="T29" fmla="*/ 7 h 13"/>
                  <a:gd name="T30" fmla="*/ 6 w 6"/>
                  <a:gd name="T3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3">
                    <a:moveTo>
                      <a:pt x="6" y="7"/>
                    </a:moveTo>
                    <a:lnTo>
                      <a:pt x="6" y="13"/>
                    </a:lnTo>
                    <a:lnTo>
                      <a:pt x="6" y="7"/>
                    </a:lnTo>
                    <a:lnTo>
                      <a:pt x="6" y="7"/>
                    </a:lnTo>
                    <a:lnTo>
                      <a:pt x="6" y="7"/>
                    </a:lnTo>
                    <a:lnTo>
                      <a:pt x="6" y="7"/>
                    </a:lnTo>
                    <a:lnTo>
                      <a:pt x="0" y="7"/>
                    </a:lnTo>
                    <a:lnTo>
                      <a:pt x="6" y="0"/>
                    </a:lnTo>
                    <a:lnTo>
                      <a:pt x="6" y="0"/>
                    </a:lnTo>
                    <a:lnTo>
                      <a:pt x="6" y="0"/>
                    </a:lnTo>
                    <a:lnTo>
                      <a:pt x="6" y="7"/>
                    </a:lnTo>
                    <a:lnTo>
                      <a:pt x="6" y="7"/>
                    </a:lnTo>
                    <a:lnTo>
                      <a:pt x="6" y="7"/>
                    </a:lnTo>
                    <a:lnTo>
                      <a:pt x="6" y="7"/>
                    </a:lnTo>
                    <a:lnTo>
                      <a:pt x="6" y="7"/>
                    </a:lnTo>
                    <a:lnTo>
                      <a:pt x="6" y="7"/>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21" name="Freeform 145"/>
              <p:cNvSpPr>
                <a:spLocks/>
              </p:cNvSpPr>
              <p:nvPr/>
            </p:nvSpPr>
            <p:spPr bwMode="auto">
              <a:xfrm>
                <a:off x="3420" y="1399"/>
                <a:ext cx="1" cy="7"/>
              </a:xfrm>
              <a:custGeom>
                <a:avLst/>
                <a:gdLst>
                  <a:gd name="T0" fmla="*/ 7 h 7"/>
                  <a:gd name="T1" fmla="*/ 7 h 7"/>
                  <a:gd name="T2" fmla="*/ 7 h 7"/>
                  <a:gd name="T3" fmla="*/ 7 h 7"/>
                  <a:gd name="T4" fmla="*/ 7 h 7"/>
                  <a:gd name="T5" fmla="*/ 7 h 7"/>
                  <a:gd name="T6" fmla="*/ 7 h 7"/>
                  <a:gd name="T7" fmla="*/ 0 h 7"/>
                  <a:gd name="T8" fmla="*/ 0 h 7"/>
                  <a:gd name="T9" fmla="*/ 7 h 7"/>
                  <a:gd name="T10" fmla="*/ 7 h 7"/>
                  <a:gd name="T11" fmla="*/ 7 h 7"/>
                  <a:gd name="T12" fmla="*/ 7 h 7"/>
                  <a:gd name="T13" fmla="*/ 7 h 7"/>
                  <a:gd name="T14" fmla="*/ 7 h 7"/>
                  <a:gd name="T15" fmla="*/ 7 h 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7">
                    <a:moveTo>
                      <a:pt x="0" y="7"/>
                    </a:moveTo>
                    <a:lnTo>
                      <a:pt x="0" y="7"/>
                    </a:lnTo>
                    <a:lnTo>
                      <a:pt x="0" y="7"/>
                    </a:lnTo>
                    <a:lnTo>
                      <a:pt x="0" y="7"/>
                    </a:lnTo>
                    <a:lnTo>
                      <a:pt x="0" y="7"/>
                    </a:lnTo>
                    <a:lnTo>
                      <a:pt x="0" y="7"/>
                    </a:lnTo>
                    <a:lnTo>
                      <a:pt x="0" y="7"/>
                    </a:lnTo>
                    <a:lnTo>
                      <a:pt x="0" y="0"/>
                    </a:lnTo>
                    <a:lnTo>
                      <a:pt x="0" y="0"/>
                    </a:lnTo>
                    <a:lnTo>
                      <a:pt x="0" y="7"/>
                    </a:lnTo>
                    <a:lnTo>
                      <a:pt x="0" y="7"/>
                    </a:lnTo>
                    <a:lnTo>
                      <a:pt x="0" y="7"/>
                    </a:lnTo>
                    <a:lnTo>
                      <a:pt x="0" y="7"/>
                    </a:lnTo>
                    <a:lnTo>
                      <a:pt x="0" y="7"/>
                    </a:lnTo>
                    <a:lnTo>
                      <a:pt x="0" y="7"/>
                    </a:lnTo>
                    <a:lnTo>
                      <a:pt x="0" y="7"/>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22" name="Freeform 146"/>
              <p:cNvSpPr>
                <a:spLocks/>
              </p:cNvSpPr>
              <p:nvPr/>
            </p:nvSpPr>
            <p:spPr bwMode="auto">
              <a:xfrm>
                <a:off x="3420" y="1406"/>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23" name="Freeform 147"/>
              <p:cNvSpPr>
                <a:spLocks/>
              </p:cNvSpPr>
              <p:nvPr/>
            </p:nvSpPr>
            <p:spPr bwMode="auto">
              <a:xfrm>
                <a:off x="3420" y="1406"/>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24" name="Freeform 148"/>
              <p:cNvSpPr>
                <a:spLocks/>
              </p:cNvSpPr>
              <p:nvPr/>
            </p:nvSpPr>
            <p:spPr bwMode="auto">
              <a:xfrm>
                <a:off x="3408" y="1406"/>
                <a:ext cx="6" cy="6"/>
              </a:xfrm>
              <a:custGeom>
                <a:avLst/>
                <a:gdLst>
                  <a:gd name="T0" fmla="*/ 6 w 6"/>
                  <a:gd name="T1" fmla="*/ 6 h 6"/>
                  <a:gd name="T2" fmla="*/ 6 w 6"/>
                  <a:gd name="T3" fmla="*/ 6 h 6"/>
                  <a:gd name="T4" fmla="*/ 6 w 6"/>
                  <a:gd name="T5" fmla="*/ 6 h 6"/>
                  <a:gd name="T6" fmla="*/ 6 w 6"/>
                  <a:gd name="T7" fmla="*/ 6 h 6"/>
                  <a:gd name="T8" fmla="*/ 6 w 6"/>
                  <a:gd name="T9" fmla="*/ 6 h 6"/>
                  <a:gd name="T10" fmla="*/ 0 w 6"/>
                  <a:gd name="T11" fmla="*/ 6 h 6"/>
                  <a:gd name="T12" fmla="*/ 0 w 6"/>
                  <a:gd name="T13" fmla="*/ 6 h 6"/>
                  <a:gd name="T14" fmla="*/ 6 w 6"/>
                  <a:gd name="T15" fmla="*/ 0 h 6"/>
                  <a:gd name="T16" fmla="*/ 6 w 6"/>
                  <a:gd name="T17" fmla="*/ 0 h 6"/>
                  <a:gd name="T18" fmla="*/ 6 w 6"/>
                  <a:gd name="T19" fmla="*/ 0 h 6"/>
                  <a:gd name="T20" fmla="*/ 6 w 6"/>
                  <a:gd name="T21" fmla="*/ 0 h 6"/>
                  <a:gd name="T22" fmla="*/ 6 w 6"/>
                  <a:gd name="T23" fmla="*/ 0 h 6"/>
                  <a:gd name="T24" fmla="*/ 6 w 6"/>
                  <a:gd name="T25" fmla="*/ 0 h 6"/>
                  <a:gd name="T26" fmla="*/ 6 w 6"/>
                  <a:gd name="T27" fmla="*/ 6 h 6"/>
                  <a:gd name="T28" fmla="*/ 6 w 6"/>
                  <a:gd name="T29" fmla="*/ 6 h 6"/>
                  <a:gd name="T30" fmla="*/ 6 w 6"/>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6"/>
                    </a:moveTo>
                    <a:lnTo>
                      <a:pt x="6" y="6"/>
                    </a:lnTo>
                    <a:lnTo>
                      <a:pt x="6" y="6"/>
                    </a:lnTo>
                    <a:lnTo>
                      <a:pt x="6" y="6"/>
                    </a:lnTo>
                    <a:lnTo>
                      <a:pt x="6" y="6"/>
                    </a:lnTo>
                    <a:lnTo>
                      <a:pt x="0" y="6"/>
                    </a:lnTo>
                    <a:lnTo>
                      <a:pt x="0" y="6"/>
                    </a:lnTo>
                    <a:lnTo>
                      <a:pt x="6" y="0"/>
                    </a:lnTo>
                    <a:lnTo>
                      <a:pt x="6" y="0"/>
                    </a:lnTo>
                    <a:lnTo>
                      <a:pt x="6" y="0"/>
                    </a:lnTo>
                    <a:lnTo>
                      <a:pt x="6" y="0"/>
                    </a:lnTo>
                    <a:lnTo>
                      <a:pt x="6" y="0"/>
                    </a:lnTo>
                    <a:lnTo>
                      <a:pt x="6" y="0"/>
                    </a:lnTo>
                    <a:lnTo>
                      <a:pt x="6" y="6"/>
                    </a:lnTo>
                    <a:lnTo>
                      <a:pt x="6" y="6"/>
                    </a:lnTo>
                    <a:lnTo>
                      <a:pt x="6" y="6"/>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25" name="Freeform 149"/>
              <p:cNvSpPr>
                <a:spLocks/>
              </p:cNvSpPr>
              <p:nvPr/>
            </p:nvSpPr>
            <p:spPr bwMode="auto">
              <a:xfrm>
                <a:off x="3408" y="1406"/>
                <a:ext cx="6" cy="6"/>
              </a:xfrm>
              <a:custGeom>
                <a:avLst/>
                <a:gdLst>
                  <a:gd name="T0" fmla="*/ 6 w 6"/>
                  <a:gd name="T1" fmla="*/ 6 h 6"/>
                  <a:gd name="T2" fmla="*/ 6 w 6"/>
                  <a:gd name="T3" fmla="*/ 6 h 6"/>
                  <a:gd name="T4" fmla="*/ 6 w 6"/>
                  <a:gd name="T5" fmla="*/ 6 h 6"/>
                  <a:gd name="T6" fmla="*/ 6 w 6"/>
                  <a:gd name="T7" fmla="*/ 6 h 6"/>
                  <a:gd name="T8" fmla="*/ 6 w 6"/>
                  <a:gd name="T9" fmla="*/ 6 h 6"/>
                  <a:gd name="T10" fmla="*/ 0 w 6"/>
                  <a:gd name="T11" fmla="*/ 6 h 6"/>
                  <a:gd name="T12" fmla="*/ 0 w 6"/>
                  <a:gd name="T13" fmla="*/ 6 h 6"/>
                  <a:gd name="T14" fmla="*/ 6 w 6"/>
                  <a:gd name="T15" fmla="*/ 0 h 6"/>
                  <a:gd name="T16" fmla="*/ 6 w 6"/>
                  <a:gd name="T17" fmla="*/ 0 h 6"/>
                  <a:gd name="T18" fmla="*/ 6 w 6"/>
                  <a:gd name="T19" fmla="*/ 0 h 6"/>
                  <a:gd name="T20" fmla="*/ 6 w 6"/>
                  <a:gd name="T21" fmla="*/ 0 h 6"/>
                  <a:gd name="T22" fmla="*/ 6 w 6"/>
                  <a:gd name="T23" fmla="*/ 0 h 6"/>
                  <a:gd name="T24" fmla="*/ 6 w 6"/>
                  <a:gd name="T25" fmla="*/ 0 h 6"/>
                  <a:gd name="T26" fmla="*/ 6 w 6"/>
                  <a:gd name="T27" fmla="*/ 6 h 6"/>
                  <a:gd name="T28" fmla="*/ 6 w 6"/>
                  <a:gd name="T29" fmla="*/ 6 h 6"/>
                  <a:gd name="T30" fmla="*/ 6 w 6"/>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6"/>
                    </a:moveTo>
                    <a:lnTo>
                      <a:pt x="6" y="6"/>
                    </a:lnTo>
                    <a:lnTo>
                      <a:pt x="6" y="6"/>
                    </a:lnTo>
                    <a:lnTo>
                      <a:pt x="6" y="6"/>
                    </a:lnTo>
                    <a:lnTo>
                      <a:pt x="6" y="6"/>
                    </a:lnTo>
                    <a:lnTo>
                      <a:pt x="0" y="6"/>
                    </a:lnTo>
                    <a:lnTo>
                      <a:pt x="0" y="6"/>
                    </a:lnTo>
                    <a:lnTo>
                      <a:pt x="6" y="0"/>
                    </a:lnTo>
                    <a:lnTo>
                      <a:pt x="6" y="0"/>
                    </a:lnTo>
                    <a:lnTo>
                      <a:pt x="6" y="0"/>
                    </a:lnTo>
                    <a:lnTo>
                      <a:pt x="6" y="0"/>
                    </a:lnTo>
                    <a:lnTo>
                      <a:pt x="6" y="0"/>
                    </a:lnTo>
                    <a:lnTo>
                      <a:pt x="6" y="0"/>
                    </a:lnTo>
                    <a:lnTo>
                      <a:pt x="6" y="6"/>
                    </a:lnTo>
                    <a:lnTo>
                      <a:pt x="6" y="6"/>
                    </a:lnTo>
                    <a:lnTo>
                      <a:pt x="6" y="6"/>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26" name="Freeform 150"/>
              <p:cNvSpPr>
                <a:spLocks/>
              </p:cNvSpPr>
              <p:nvPr/>
            </p:nvSpPr>
            <p:spPr bwMode="auto">
              <a:xfrm>
                <a:off x="3414" y="1406"/>
                <a:ext cx="1" cy="6"/>
              </a:xfrm>
              <a:custGeom>
                <a:avLst/>
                <a:gdLst>
                  <a:gd name="T0" fmla="*/ 6 h 6"/>
                  <a:gd name="T1" fmla="*/ 6 h 6"/>
                  <a:gd name="T2" fmla="*/ 6 h 6"/>
                  <a:gd name="T3" fmla="*/ 6 h 6"/>
                  <a:gd name="T4" fmla="*/ 6 h 6"/>
                  <a:gd name="T5" fmla="*/ 6 h 6"/>
                  <a:gd name="T6" fmla="*/ 6 h 6"/>
                  <a:gd name="T7" fmla="*/ 0 h 6"/>
                  <a:gd name="T8" fmla="*/ 0 h 6"/>
                  <a:gd name="T9" fmla="*/ 0 h 6"/>
                  <a:gd name="T10" fmla="*/ 0 h 6"/>
                  <a:gd name="T11" fmla="*/ 0 h 6"/>
                  <a:gd name="T12" fmla="*/ 0 h 6"/>
                  <a:gd name="T13" fmla="*/ 6 h 6"/>
                  <a:gd name="T14" fmla="*/ 6 h 6"/>
                  <a:gd name="T15" fmla="*/ 6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6">
                    <a:moveTo>
                      <a:pt x="0" y="6"/>
                    </a:moveTo>
                    <a:lnTo>
                      <a:pt x="0" y="6"/>
                    </a:lnTo>
                    <a:lnTo>
                      <a:pt x="0" y="6"/>
                    </a:lnTo>
                    <a:lnTo>
                      <a:pt x="0" y="6"/>
                    </a:lnTo>
                    <a:lnTo>
                      <a:pt x="0" y="6"/>
                    </a:lnTo>
                    <a:lnTo>
                      <a:pt x="0" y="6"/>
                    </a:lnTo>
                    <a:lnTo>
                      <a:pt x="0" y="6"/>
                    </a:lnTo>
                    <a:lnTo>
                      <a:pt x="0" y="0"/>
                    </a:lnTo>
                    <a:lnTo>
                      <a:pt x="0" y="0"/>
                    </a:lnTo>
                    <a:lnTo>
                      <a:pt x="0" y="0"/>
                    </a:lnTo>
                    <a:lnTo>
                      <a:pt x="0" y="0"/>
                    </a:lnTo>
                    <a:lnTo>
                      <a:pt x="0" y="0"/>
                    </a:lnTo>
                    <a:lnTo>
                      <a:pt x="0" y="0"/>
                    </a:lnTo>
                    <a:lnTo>
                      <a:pt x="0" y="6"/>
                    </a:lnTo>
                    <a:lnTo>
                      <a:pt x="0" y="6"/>
                    </a:lnTo>
                    <a:lnTo>
                      <a:pt x="0" y="6"/>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27" name="Freeform 151"/>
              <p:cNvSpPr>
                <a:spLocks/>
              </p:cNvSpPr>
              <p:nvPr/>
            </p:nvSpPr>
            <p:spPr bwMode="auto">
              <a:xfrm>
                <a:off x="3414" y="1406"/>
                <a:ext cx="1" cy="6"/>
              </a:xfrm>
              <a:custGeom>
                <a:avLst/>
                <a:gdLst>
                  <a:gd name="T0" fmla="*/ 0 h 6"/>
                  <a:gd name="T1" fmla="*/ 6 h 6"/>
                  <a:gd name="T2" fmla="*/ 6 h 6"/>
                  <a:gd name="T3" fmla="*/ 6 h 6"/>
                  <a:gd name="T4" fmla="*/ 6 h 6"/>
                  <a:gd name="T5" fmla="*/ 6 h 6"/>
                  <a:gd name="T6" fmla="*/ 6 h 6"/>
                  <a:gd name="T7" fmla="*/ 6 h 6"/>
                  <a:gd name="T8" fmla="*/ 6 h 6"/>
                  <a:gd name="T9" fmla="*/ 6 h 6"/>
                  <a:gd name="T10" fmla="*/ 6 h 6"/>
                  <a:gd name="T11" fmla="*/ 0 h 6"/>
                  <a:gd name="T12" fmla="*/ 0 h 6"/>
                  <a:gd name="T13" fmla="*/ 0 h 6"/>
                  <a:gd name="T14" fmla="*/ 0 h 6"/>
                  <a:gd name="T15" fmla="*/ 0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6">
                    <a:moveTo>
                      <a:pt x="0" y="0"/>
                    </a:move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0" y="0"/>
                    </a:lnTo>
                    <a:lnTo>
                      <a:pt x="0"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28" name="Rectangle 152"/>
              <p:cNvSpPr>
                <a:spLocks noChangeArrowheads="1"/>
              </p:cNvSpPr>
              <p:nvPr/>
            </p:nvSpPr>
            <p:spPr bwMode="auto">
              <a:xfrm>
                <a:off x="3392" y="1109"/>
                <a:ext cx="1" cy="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29" name="Freeform 153"/>
              <p:cNvSpPr>
                <a:spLocks/>
              </p:cNvSpPr>
              <p:nvPr/>
            </p:nvSpPr>
            <p:spPr bwMode="auto">
              <a:xfrm>
                <a:off x="3387" y="1109"/>
                <a:ext cx="1" cy="20"/>
              </a:xfrm>
              <a:custGeom>
                <a:avLst/>
                <a:gdLst>
                  <a:gd name="T0" fmla="*/ 0 h 20"/>
                  <a:gd name="T1" fmla="*/ 7 h 20"/>
                  <a:gd name="T2" fmla="*/ 12 h 20"/>
                  <a:gd name="T3" fmla="*/ 20 h 20"/>
                </a:gdLst>
                <a:ahLst/>
                <a:cxnLst>
                  <a:cxn ang="0">
                    <a:pos x="0" y="T0"/>
                  </a:cxn>
                  <a:cxn ang="0">
                    <a:pos x="0" y="T1"/>
                  </a:cxn>
                  <a:cxn ang="0">
                    <a:pos x="0" y="T2"/>
                  </a:cxn>
                  <a:cxn ang="0">
                    <a:pos x="0" y="T3"/>
                  </a:cxn>
                </a:cxnLst>
                <a:rect l="0" t="0" r="r" b="b"/>
                <a:pathLst>
                  <a:path h="20">
                    <a:moveTo>
                      <a:pt x="0" y="0"/>
                    </a:moveTo>
                    <a:lnTo>
                      <a:pt x="0" y="7"/>
                    </a:lnTo>
                    <a:lnTo>
                      <a:pt x="0" y="12"/>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30" name="Freeform 154"/>
              <p:cNvSpPr>
                <a:spLocks/>
              </p:cNvSpPr>
              <p:nvPr/>
            </p:nvSpPr>
            <p:spPr bwMode="auto">
              <a:xfrm>
                <a:off x="3381" y="1109"/>
                <a:ext cx="6" cy="12"/>
              </a:xfrm>
              <a:custGeom>
                <a:avLst/>
                <a:gdLst>
                  <a:gd name="T0" fmla="*/ 6 w 6"/>
                  <a:gd name="T1" fmla="*/ 0 h 12"/>
                  <a:gd name="T2" fmla="*/ 6 w 6"/>
                  <a:gd name="T3" fmla="*/ 7 h 12"/>
                  <a:gd name="T4" fmla="*/ 0 w 6"/>
                  <a:gd name="T5" fmla="*/ 7 h 12"/>
                  <a:gd name="T6" fmla="*/ 0 w 6"/>
                  <a:gd name="T7" fmla="*/ 12 h 12"/>
                </a:gdLst>
                <a:ahLst/>
                <a:cxnLst>
                  <a:cxn ang="0">
                    <a:pos x="T0" y="T1"/>
                  </a:cxn>
                  <a:cxn ang="0">
                    <a:pos x="T2" y="T3"/>
                  </a:cxn>
                  <a:cxn ang="0">
                    <a:pos x="T4" y="T5"/>
                  </a:cxn>
                  <a:cxn ang="0">
                    <a:pos x="T6" y="T7"/>
                  </a:cxn>
                </a:cxnLst>
                <a:rect l="0" t="0" r="r" b="b"/>
                <a:pathLst>
                  <a:path w="6" h="12">
                    <a:moveTo>
                      <a:pt x="6" y="0"/>
                    </a:moveTo>
                    <a:lnTo>
                      <a:pt x="6" y="7"/>
                    </a:lnTo>
                    <a:lnTo>
                      <a:pt x="0" y="7"/>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31" name="Freeform 155"/>
              <p:cNvSpPr>
                <a:spLocks/>
              </p:cNvSpPr>
              <p:nvPr/>
            </p:nvSpPr>
            <p:spPr bwMode="auto">
              <a:xfrm>
                <a:off x="3381" y="1121"/>
                <a:ext cx="6" cy="1"/>
              </a:xfrm>
              <a:custGeom>
                <a:avLst/>
                <a:gdLst>
                  <a:gd name="T0" fmla="*/ 6 w 6"/>
                  <a:gd name="T1" fmla="*/ 0 w 6"/>
                  <a:gd name="T2" fmla="*/ 0 w 6"/>
                  <a:gd name="T3" fmla="*/ 0 w 6"/>
                </a:gdLst>
                <a:ahLst/>
                <a:cxnLst>
                  <a:cxn ang="0">
                    <a:pos x="T0" y="0"/>
                  </a:cxn>
                  <a:cxn ang="0">
                    <a:pos x="T1" y="0"/>
                  </a:cxn>
                  <a:cxn ang="0">
                    <a:pos x="T2" y="0"/>
                  </a:cxn>
                  <a:cxn ang="0">
                    <a:pos x="T3" y="0"/>
                  </a:cxn>
                </a:cxnLst>
                <a:rect l="0" t="0" r="r" b="b"/>
                <a:pathLst>
                  <a:path w="6">
                    <a:moveTo>
                      <a:pt x="6" y="0"/>
                    </a:moveTo>
                    <a:lnTo>
                      <a:pt x="0" y="0"/>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32" name="Freeform 156"/>
              <p:cNvSpPr>
                <a:spLocks/>
              </p:cNvSpPr>
              <p:nvPr/>
            </p:nvSpPr>
            <p:spPr bwMode="auto">
              <a:xfrm>
                <a:off x="3392" y="1089"/>
                <a:ext cx="16" cy="12"/>
              </a:xfrm>
              <a:custGeom>
                <a:avLst/>
                <a:gdLst>
                  <a:gd name="T0" fmla="*/ 16 w 16"/>
                  <a:gd name="T1" fmla="*/ 0 h 12"/>
                  <a:gd name="T2" fmla="*/ 12 w 16"/>
                  <a:gd name="T3" fmla="*/ 7 h 12"/>
                  <a:gd name="T4" fmla="*/ 12 w 16"/>
                  <a:gd name="T5" fmla="*/ 7 h 12"/>
                  <a:gd name="T6" fmla="*/ 6 w 16"/>
                  <a:gd name="T7" fmla="*/ 7 h 12"/>
                  <a:gd name="T8" fmla="*/ 6 w 16"/>
                  <a:gd name="T9" fmla="*/ 7 h 12"/>
                  <a:gd name="T10" fmla="*/ 0 w 16"/>
                  <a:gd name="T11" fmla="*/ 12 h 12"/>
                  <a:gd name="T12" fmla="*/ 0 w 16"/>
                  <a:gd name="T13" fmla="*/ 12 h 12"/>
                  <a:gd name="T14" fmla="*/ 0 w 1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16" y="0"/>
                    </a:moveTo>
                    <a:lnTo>
                      <a:pt x="12" y="7"/>
                    </a:lnTo>
                    <a:lnTo>
                      <a:pt x="12" y="7"/>
                    </a:lnTo>
                    <a:lnTo>
                      <a:pt x="6" y="7"/>
                    </a:lnTo>
                    <a:lnTo>
                      <a:pt x="6" y="7"/>
                    </a:lnTo>
                    <a:lnTo>
                      <a:pt x="0" y="12"/>
                    </a:lnTo>
                    <a:lnTo>
                      <a:pt x="0"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33" name="Freeform 157"/>
              <p:cNvSpPr>
                <a:spLocks/>
              </p:cNvSpPr>
              <p:nvPr/>
            </p:nvSpPr>
            <p:spPr bwMode="auto">
              <a:xfrm>
                <a:off x="3392" y="1076"/>
                <a:ext cx="60" cy="20"/>
              </a:xfrm>
              <a:custGeom>
                <a:avLst/>
                <a:gdLst>
                  <a:gd name="T0" fmla="*/ 60 w 60"/>
                  <a:gd name="T1" fmla="*/ 0 h 20"/>
                  <a:gd name="T2" fmla="*/ 55 w 60"/>
                  <a:gd name="T3" fmla="*/ 0 h 20"/>
                  <a:gd name="T4" fmla="*/ 49 w 60"/>
                  <a:gd name="T5" fmla="*/ 0 h 20"/>
                  <a:gd name="T6" fmla="*/ 39 w 60"/>
                  <a:gd name="T7" fmla="*/ 0 h 20"/>
                  <a:gd name="T8" fmla="*/ 39 w 60"/>
                  <a:gd name="T9" fmla="*/ 0 h 20"/>
                  <a:gd name="T10" fmla="*/ 22 w 60"/>
                  <a:gd name="T11" fmla="*/ 7 h 20"/>
                  <a:gd name="T12" fmla="*/ 16 w 60"/>
                  <a:gd name="T13" fmla="*/ 7 h 20"/>
                  <a:gd name="T14" fmla="*/ 12 w 60"/>
                  <a:gd name="T15" fmla="*/ 13 h 20"/>
                  <a:gd name="T16" fmla="*/ 12 w 60"/>
                  <a:gd name="T17" fmla="*/ 13 h 20"/>
                  <a:gd name="T18" fmla="*/ 6 w 60"/>
                  <a:gd name="T19" fmla="*/ 20 h 20"/>
                  <a:gd name="T20" fmla="*/ 0 w 60"/>
                  <a:gd name="T21" fmla="*/ 20 h 20"/>
                  <a:gd name="T22" fmla="*/ 0 w 60"/>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20">
                    <a:moveTo>
                      <a:pt x="60" y="0"/>
                    </a:moveTo>
                    <a:lnTo>
                      <a:pt x="55" y="0"/>
                    </a:lnTo>
                    <a:lnTo>
                      <a:pt x="49" y="0"/>
                    </a:lnTo>
                    <a:lnTo>
                      <a:pt x="39" y="0"/>
                    </a:lnTo>
                    <a:lnTo>
                      <a:pt x="39" y="0"/>
                    </a:lnTo>
                    <a:lnTo>
                      <a:pt x="22" y="7"/>
                    </a:lnTo>
                    <a:lnTo>
                      <a:pt x="16" y="7"/>
                    </a:lnTo>
                    <a:lnTo>
                      <a:pt x="12" y="13"/>
                    </a:lnTo>
                    <a:lnTo>
                      <a:pt x="12" y="13"/>
                    </a:lnTo>
                    <a:lnTo>
                      <a:pt x="6" y="20"/>
                    </a:lnTo>
                    <a:lnTo>
                      <a:pt x="0" y="20"/>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34" name="Freeform 158"/>
              <p:cNvSpPr>
                <a:spLocks/>
              </p:cNvSpPr>
              <p:nvPr/>
            </p:nvSpPr>
            <p:spPr bwMode="auto">
              <a:xfrm>
                <a:off x="3420" y="1069"/>
                <a:ext cx="44" cy="1"/>
              </a:xfrm>
              <a:custGeom>
                <a:avLst/>
                <a:gdLst>
                  <a:gd name="T0" fmla="*/ 44 w 44"/>
                  <a:gd name="T1" fmla="*/ 38 w 44"/>
                  <a:gd name="T2" fmla="*/ 21 w 44"/>
                  <a:gd name="T3" fmla="*/ 0 w 44"/>
                </a:gdLst>
                <a:ahLst/>
                <a:cxnLst>
                  <a:cxn ang="0">
                    <a:pos x="T0" y="0"/>
                  </a:cxn>
                  <a:cxn ang="0">
                    <a:pos x="T1" y="0"/>
                  </a:cxn>
                  <a:cxn ang="0">
                    <a:pos x="T2" y="0"/>
                  </a:cxn>
                  <a:cxn ang="0">
                    <a:pos x="T3" y="0"/>
                  </a:cxn>
                </a:cxnLst>
                <a:rect l="0" t="0" r="r" b="b"/>
                <a:pathLst>
                  <a:path w="44">
                    <a:moveTo>
                      <a:pt x="44" y="0"/>
                    </a:moveTo>
                    <a:lnTo>
                      <a:pt x="38" y="0"/>
                    </a:lnTo>
                    <a:lnTo>
                      <a:pt x="2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35" name="Freeform 159"/>
              <p:cNvSpPr>
                <a:spLocks/>
              </p:cNvSpPr>
              <p:nvPr/>
            </p:nvSpPr>
            <p:spPr bwMode="auto">
              <a:xfrm>
                <a:off x="3398" y="1069"/>
                <a:ext cx="33" cy="20"/>
              </a:xfrm>
              <a:custGeom>
                <a:avLst/>
                <a:gdLst>
                  <a:gd name="T0" fmla="*/ 33 w 33"/>
                  <a:gd name="T1" fmla="*/ 0 h 20"/>
                  <a:gd name="T2" fmla="*/ 22 w 33"/>
                  <a:gd name="T3" fmla="*/ 7 h 20"/>
                  <a:gd name="T4" fmla="*/ 10 w 33"/>
                  <a:gd name="T5" fmla="*/ 14 h 20"/>
                  <a:gd name="T6" fmla="*/ 0 w 33"/>
                  <a:gd name="T7" fmla="*/ 20 h 20"/>
                </a:gdLst>
                <a:ahLst/>
                <a:cxnLst>
                  <a:cxn ang="0">
                    <a:pos x="T0" y="T1"/>
                  </a:cxn>
                  <a:cxn ang="0">
                    <a:pos x="T2" y="T3"/>
                  </a:cxn>
                  <a:cxn ang="0">
                    <a:pos x="T4" y="T5"/>
                  </a:cxn>
                  <a:cxn ang="0">
                    <a:pos x="T6" y="T7"/>
                  </a:cxn>
                </a:cxnLst>
                <a:rect l="0" t="0" r="r" b="b"/>
                <a:pathLst>
                  <a:path w="33" h="20">
                    <a:moveTo>
                      <a:pt x="33" y="0"/>
                    </a:moveTo>
                    <a:lnTo>
                      <a:pt x="22" y="7"/>
                    </a:lnTo>
                    <a:lnTo>
                      <a:pt x="10" y="14"/>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36" name="Freeform 160"/>
              <p:cNvSpPr>
                <a:spLocks/>
              </p:cNvSpPr>
              <p:nvPr/>
            </p:nvSpPr>
            <p:spPr bwMode="auto">
              <a:xfrm>
                <a:off x="3392" y="1069"/>
                <a:ext cx="49" cy="27"/>
              </a:xfrm>
              <a:custGeom>
                <a:avLst/>
                <a:gdLst>
                  <a:gd name="T0" fmla="*/ 49 w 49"/>
                  <a:gd name="T1" fmla="*/ 0 h 27"/>
                  <a:gd name="T2" fmla="*/ 43 w 49"/>
                  <a:gd name="T3" fmla="*/ 0 h 27"/>
                  <a:gd name="T4" fmla="*/ 33 w 49"/>
                  <a:gd name="T5" fmla="*/ 0 h 27"/>
                  <a:gd name="T6" fmla="*/ 16 w 49"/>
                  <a:gd name="T7" fmla="*/ 7 h 27"/>
                  <a:gd name="T8" fmla="*/ 16 w 49"/>
                  <a:gd name="T9" fmla="*/ 7 h 27"/>
                  <a:gd name="T10" fmla="*/ 12 w 49"/>
                  <a:gd name="T11" fmla="*/ 7 h 27"/>
                  <a:gd name="T12" fmla="*/ 6 w 49"/>
                  <a:gd name="T13" fmla="*/ 14 h 27"/>
                  <a:gd name="T14" fmla="*/ 0 w 49"/>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7">
                    <a:moveTo>
                      <a:pt x="49" y="0"/>
                    </a:moveTo>
                    <a:lnTo>
                      <a:pt x="43" y="0"/>
                    </a:lnTo>
                    <a:lnTo>
                      <a:pt x="33" y="0"/>
                    </a:lnTo>
                    <a:lnTo>
                      <a:pt x="16" y="7"/>
                    </a:lnTo>
                    <a:lnTo>
                      <a:pt x="16" y="7"/>
                    </a:lnTo>
                    <a:lnTo>
                      <a:pt x="12" y="7"/>
                    </a:lnTo>
                    <a:lnTo>
                      <a:pt x="6" y="14"/>
                    </a:lnTo>
                    <a:lnTo>
                      <a:pt x="0" y="2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37" name="Freeform 161"/>
              <p:cNvSpPr>
                <a:spLocks/>
              </p:cNvSpPr>
              <p:nvPr/>
            </p:nvSpPr>
            <p:spPr bwMode="auto">
              <a:xfrm>
                <a:off x="3387" y="1076"/>
                <a:ext cx="17" cy="20"/>
              </a:xfrm>
              <a:custGeom>
                <a:avLst/>
                <a:gdLst>
                  <a:gd name="T0" fmla="*/ 17 w 17"/>
                  <a:gd name="T1" fmla="*/ 0 h 20"/>
                  <a:gd name="T2" fmla="*/ 11 w 17"/>
                  <a:gd name="T3" fmla="*/ 7 h 20"/>
                  <a:gd name="T4" fmla="*/ 5 w 17"/>
                  <a:gd name="T5" fmla="*/ 7 h 20"/>
                  <a:gd name="T6" fmla="*/ 0 w 17"/>
                  <a:gd name="T7" fmla="*/ 20 h 20"/>
                </a:gdLst>
                <a:ahLst/>
                <a:cxnLst>
                  <a:cxn ang="0">
                    <a:pos x="T0" y="T1"/>
                  </a:cxn>
                  <a:cxn ang="0">
                    <a:pos x="T2" y="T3"/>
                  </a:cxn>
                  <a:cxn ang="0">
                    <a:pos x="T4" y="T5"/>
                  </a:cxn>
                  <a:cxn ang="0">
                    <a:pos x="T6" y="T7"/>
                  </a:cxn>
                </a:cxnLst>
                <a:rect l="0" t="0" r="r" b="b"/>
                <a:pathLst>
                  <a:path w="17" h="20">
                    <a:moveTo>
                      <a:pt x="17" y="0"/>
                    </a:moveTo>
                    <a:lnTo>
                      <a:pt x="11" y="7"/>
                    </a:lnTo>
                    <a:lnTo>
                      <a:pt x="5" y="7"/>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38" name="Freeform 162"/>
              <p:cNvSpPr>
                <a:spLocks/>
              </p:cNvSpPr>
              <p:nvPr/>
            </p:nvSpPr>
            <p:spPr bwMode="auto">
              <a:xfrm>
                <a:off x="3392" y="1089"/>
                <a:ext cx="6" cy="12"/>
              </a:xfrm>
              <a:custGeom>
                <a:avLst/>
                <a:gdLst>
                  <a:gd name="T0" fmla="*/ 6 w 6"/>
                  <a:gd name="T1" fmla="*/ 0 h 12"/>
                  <a:gd name="T2" fmla="*/ 0 w 6"/>
                  <a:gd name="T3" fmla="*/ 7 h 12"/>
                  <a:gd name="T4" fmla="*/ 0 w 6"/>
                  <a:gd name="T5" fmla="*/ 7 h 12"/>
                  <a:gd name="T6" fmla="*/ 0 w 6"/>
                  <a:gd name="T7" fmla="*/ 12 h 12"/>
                </a:gdLst>
                <a:ahLst/>
                <a:cxnLst>
                  <a:cxn ang="0">
                    <a:pos x="T0" y="T1"/>
                  </a:cxn>
                  <a:cxn ang="0">
                    <a:pos x="T2" y="T3"/>
                  </a:cxn>
                  <a:cxn ang="0">
                    <a:pos x="T4" y="T5"/>
                  </a:cxn>
                  <a:cxn ang="0">
                    <a:pos x="T6" y="T7"/>
                  </a:cxn>
                </a:cxnLst>
                <a:rect l="0" t="0" r="r" b="b"/>
                <a:pathLst>
                  <a:path w="6" h="12">
                    <a:moveTo>
                      <a:pt x="6" y="0"/>
                    </a:moveTo>
                    <a:lnTo>
                      <a:pt x="0" y="7"/>
                    </a:lnTo>
                    <a:lnTo>
                      <a:pt x="0" y="7"/>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39" name="Freeform 163"/>
              <p:cNvSpPr>
                <a:spLocks/>
              </p:cNvSpPr>
              <p:nvPr/>
            </p:nvSpPr>
            <p:spPr bwMode="auto">
              <a:xfrm>
                <a:off x="3491" y="1109"/>
                <a:ext cx="1" cy="12"/>
              </a:xfrm>
              <a:custGeom>
                <a:avLst/>
                <a:gdLst>
                  <a:gd name="T0" fmla="*/ 0 h 12"/>
                  <a:gd name="T1" fmla="*/ 7 h 12"/>
                  <a:gd name="T2" fmla="*/ 7 h 12"/>
                  <a:gd name="T3" fmla="*/ 12 h 12"/>
                </a:gdLst>
                <a:ahLst/>
                <a:cxnLst>
                  <a:cxn ang="0">
                    <a:pos x="0" y="T0"/>
                  </a:cxn>
                  <a:cxn ang="0">
                    <a:pos x="0" y="T1"/>
                  </a:cxn>
                  <a:cxn ang="0">
                    <a:pos x="0" y="T2"/>
                  </a:cxn>
                  <a:cxn ang="0">
                    <a:pos x="0" y="T3"/>
                  </a:cxn>
                </a:cxnLst>
                <a:rect l="0" t="0" r="r" b="b"/>
                <a:pathLst>
                  <a:path h="12">
                    <a:moveTo>
                      <a:pt x="0" y="0"/>
                    </a:moveTo>
                    <a:lnTo>
                      <a:pt x="0" y="7"/>
                    </a:lnTo>
                    <a:lnTo>
                      <a:pt x="0" y="7"/>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40" name="Freeform 164"/>
              <p:cNvSpPr>
                <a:spLocks/>
              </p:cNvSpPr>
              <p:nvPr/>
            </p:nvSpPr>
            <p:spPr bwMode="auto">
              <a:xfrm>
                <a:off x="3485" y="1109"/>
                <a:ext cx="6" cy="20"/>
              </a:xfrm>
              <a:custGeom>
                <a:avLst/>
                <a:gdLst>
                  <a:gd name="T0" fmla="*/ 6 w 6"/>
                  <a:gd name="T1" fmla="*/ 0 h 20"/>
                  <a:gd name="T2" fmla="*/ 6 w 6"/>
                  <a:gd name="T3" fmla="*/ 7 h 20"/>
                  <a:gd name="T4" fmla="*/ 0 w 6"/>
                  <a:gd name="T5" fmla="*/ 12 h 20"/>
                  <a:gd name="T6" fmla="*/ 6 w 6"/>
                  <a:gd name="T7" fmla="*/ 20 h 20"/>
                </a:gdLst>
                <a:ahLst/>
                <a:cxnLst>
                  <a:cxn ang="0">
                    <a:pos x="T0" y="T1"/>
                  </a:cxn>
                  <a:cxn ang="0">
                    <a:pos x="T2" y="T3"/>
                  </a:cxn>
                  <a:cxn ang="0">
                    <a:pos x="T4" y="T5"/>
                  </a:cxn>
                  <a:cxn ang="0">
                    <a:pos x="T6" y="T7"/>
                  </a:cxn>
                </a:cxnLst>
                <a:rect l="0" t="0" r="r" b="b"/>
                <a:pathLst>
                  <a:path w="6" h="20">
                    <a:moveTo>
                      <a:pt x="6" y="0"/>
                    </a:moveTo>
                    <a:lnTo>
                      <a:pt x="6" y="7"/>
                    </a:lnTo>
                    <a:lnTo>
                      <a:pt x="0" y="12"/>
                    </a:lnTo>
                    <a:lnTo>
                      <a:pt x="6"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41" name="Freeform 165"/>
              <p:cNvSpPr>
                <a:spLocks/>
              </p:cNvSpPr>
              <p:nvPr/>
            </p:nvSpPr>
            <p:spPr bwMode="auto">
              <a:xfrm>
                <a:off x="3491" y="1116"/>
                <a:ext cx="5" cy="5"/>
              </a:xfrm>
              <a:custGeom>
                <a:avLst/>
                <a:gdLst>
                  <a:gd name="T0" fmla="*/ 0 w 5"/>
                  <a:gd name="T1" fmla="*/ 0 h 5"/>
                  <a:gd name="T2" fmla="*/ 0 w 5"/>
                  <a:gd name="T3" fmla="*/ 5 h 5"/>
                  <a:gd name="T4" fmla="*/ 0 w 5"/>
                  <a:gd name="T5" fmla="*/ 5 h 5"/>
                  <a:gd name="T6" fmla="*/ 5 w 5"/>
                  <a:gd name="T7" fmla="*/ 5 h 5"/>
                </a:gdLst>
                <a:ahLst/>
                <a:cxnLst>
                  <a:cxn ang="0">
                    <a:pos x="T0" y="T1"/>
                  </a:cxn>
                  <a:cxn ang="0">
                    <a:pos x="T2" y="T3"/>
                  </a:cxn>
                  <a:cxn ang="0">
                    <a:pos x="T4" y="T5"/>
                  </a:cxn>
                  <a:cxn ang="0">
                    <a:pos x="T6" y="T7"/>
                  </a:cxn>
                </a:cxnLst>
                <a:rect l="0" t="0" r="r" b="b"/>
                <a:pathLst>
                  <a:path w="5" h="5">
                    <a:moveTo>
                      <a:pt x="0" y="0"/>
                    </a:moveTo>
                    <a:lnTo>
                      <a:pt x="0" y="5"/>
                    </a:lnTo>
                    <a:lnTo>
                      <a:pt x="0" y="5"/>
                    </a:lnTo>
                    <a:lnTo>
                      <a:pt x="5"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42" name="Freeform 166"/>
              <p:cNvSpPr>
                <a:spLocks/>
              </p:cNvSpPr>
              <p:nvPr/>
            </p:nvSpPr>
            <p:spPr bwMode="auto">
              <a:xfrm>
                <a:off x="3491" y="1129"/>
                <a:ext cx="5" cy="1"/>
              </a:xfrm>
              <a:custGeom>
                <a:avLst/>
                <a:gdLst>
                  <a:gd name="T0" fmla="*/ 0 w 5"/>
                  <a:gd name="T1" fmla="*/ 0 w 5"/>
                  <a:gd name="T2" fmla="*/ 0 w 5"/>
                  <a:gd name="T3" fmla="*/ 5 w 5"/>
                </a:gdLst>
                <a:ahLst/>
                <a:cxnLst>
                  <a:cxn ang="0">
                    <a:pos x="T0" y="0"/>
                  </a:cxn>
                  <a:cxn ang="0">
                    <a:pos x="T1" y="0"/>
                  </a:cxn>
                  <a:cxn ang="0">
                    <a:pos x="T2" y="0"/>
                  </a:cxn>
                  <a:cxn ang="0">
                    <a:pos x="T3" y="0"/>
                  </a:cxn>
                </a:cxnLst>
                <a:rect l="0" t="0" r="r" b="b"/>
                <a:pathLst>
                  <a:path w="5">
                    <a:moveTo>
                      <a:pt x="0" y="0"/>
                    </a:moveTo>
                    <a:lnTo>
                      <a:pt x="0" y="0"/>
                    </a:lnTo>
                    <a:lnTo>
                      <a:pt x="0" y="0"/>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43" name="Freeform 167"/>
              <p:cNvSpPr>
                <a:spLocks/>
              </p:cNvSpPr>
              <p:nvPr/>
            </p:nvSpPr>
            <p:spPr bwMode="auto">
              <a:xfrm>
                <a:off x="3414" y="1149"/>
                <a:ext cx="21" cy="12"/>
              </a:xfrm>
              <a:custGeom>
                <a:avLst/>
                <a:gdLst>
                  <a:gd name="T0" fmla="*/ 21 w 21"/>
                  <a:gd name="T1" fmla="*/ 7 h 12"/>
                  <a:gd name="T2" fmla="*/ 17 w 21"/>
                  <a:gd name="T3" fmla="*/ 7 h 12"/>
                  <a:gd name="T4" fmla="*/ 17 w 21"/>
                  <a:gd name="T5" fmla="*/ 7 h 12"/>
                  <a:gd name="T6" fmla="*/ 17 w 21"/>
                  <a:gd name="T7" fmla="*/ 0 h 12"/>
                  <a:gd name="T8" fmla="*/ 17 w 21"/>
                  <a:gd name="T9" fmla="*/ 0 h 12"/>
                  <a:gd name="T10" fmla="*/ 6 w 21"/>
                  <a:gd name="T11" fmla="*/ 7 h 12"/>
                  <a:gd name="T12" fmla="*/ 0 w 21"/>
                  <a:gd name="T13" fmla="*/ 7 h 12"/>
                  <a:gd name="T14" fmla="*/ 0 w 21"/>
                  <a:gd name="T15" fmla="*/ 7 h 12"/>
                  <a:gd name="T16" fmla="*/ 0 w 21"/>
                  <a:gd name="T17" fmla="*/ 7 h 12"/>
                  <a:gd name="T18" fmla="*/ 0 w 21"/>
                  <a:gd name="T19" fmla="*/ 7 h 12"/>
                  <a:gd name="T20" fmla="*/ 0 w 21"/>
                  <a:gd name="T21" fmla="*/ 7 h 12"/>
                  <a:gd name="T22" fmla="*/ 0 w 21"/>
                  <a:gd name="T23" fmla="*/ 7 h 12"/>
                  <a:gd name="T24" fmla="*/ 0 w 21"/>
                  <a:gd name="T25" fmla="*/ 7 h 12"/>
                  <a:gd name="T26" fmla="*/ 0 w 21"/>
                  <a:gd name="T27" fmla="*/ 7 h 12"/>
                  <a:gd name="T28" fmla="*/ 6 w 21"/>
                  <a:gd name="T29" fmla="*/ 12 h 12"/>
                  <a:gd name="T30" fmla="*/ 11 w 21"/>
                  <a:gd name="T31" fmla="*/ 12 h 12"/>
                  <a:gd name="T32" fmla="*/ 11 w 21"/>
                  <a:gd name="T33" fmla="*/ 12 h 12"/>
                  <a:gd name="T34" fmla="*/ 17 w 21"/>
                  <a:gd name="T35" fmla="*/ 12 h 12"/>
                  <a:gd name="T36" fmla="*/ 17 w 21"/>
                  <a:gd name="T37" fmla="*/ 7 h 12"/>
                  <a:gd name="T38" fmla="*/ 21 w 21"/>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12">
                    <a:moveTo>
                      <a:pt x="21" y="7"/>
                    </a:moveTo>
                    <a:lnTo>
                      <a:pt x="17" y="7"/>
                    </a:lnTo>
                    <a:lnTo>
                      <a:pt x="17" y="7"/>
                    </a:lnTo>
                    <a:lnTo>
                      <a:pt x="17" y="0"/>
                    </a:lnTo>
                    <a:lnTo>
                      <a:pt x="17" y="0"/>
                    </a:lnTo>
                    <a:lnTo>
                      <a:pt x="6" y="7"/>
                    </a:lnTo>
                    <a:lnTo>
                      <a:pt x="0" y="7"/>
                    </a:lnTo>
                    <a:lnTo>
                      <a:pt x="0" y="7"/>
                    </a:lnTo>
                    <a:lnTo>
                      <a:pt x="0" y="7"/>
                    </a:lnTo>
                    <a:lnTo>
                      <a:pt x="0" y="7"/>
                    </a:lnTo>
                    <a:lnTo>
                      <a:pt x="0" y="7"/>
                    </a:lnTo>
                    <a:lnTo>
                      <a:pt x="0" y="7"/>
                    </a:lnTo>
                    <a:lnTo>
                      <a:pt x="0" y="7"/>
                    </a:lnTo>
                    <a:lnTo>
                      <a:pt x="0" y="7"/>
                    </a:lnTo>
                    <a:lnTo>
                      <a:pt x="6" y="12"/>
                    </a:lnTo>
                    <a:lnTo>
                      <a:pt x="11" y="12"/>
                    </a:lnTo>
                    <a:lnTo>
                      <a:pt x="11" y="12"/>
                    </a:lnTo>
                    <a:lnTo>
                      <a:pt x="17" y="12"/>
                    </a:lnTo>
                    <a:lnTo>
                      <a:pt x="17" y="7"/>
                    </a:lnTo>
                    <a:lnTo>
                      <a:pt x="2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44" name="Freeform 168"/>
              <p:cNvSpPr>
                <a:spLocks/>
              </p:cNvSpPr>
              <p:nvPr/>
            </p:nvSpPr>
            <p:spPr bwMode="auto">
              <a:xfrm>
                <a:off x="3458" y="1156"/>
                <a:ext cx="23" cy="5"/>
              </a:xfrm>
              <a:custGeom>
                <a:avLst/>
                <a:gdLst>
                  <a:gd name="T0" fmla="*/ 0 w 23"/>
                  <a:gd name="T1" fmla="*/ 0 h 5"/>
                  <a:gd name="T2" fmla="*/ 0 w 23"/>
                  <a:gd name="T3" fmla="*/ 0 h 5"/>
                  <a:gd name="T4" fmla="*/ 0 w 23"/>
                  <a:gd name="T5" fmla="*/ 0 h 5"/>
                  <a:gd name="T6" fmla="*/ 6 w 23"/>
                  <a:gd name="T7" fmla="*/ 0 h 5"/>
                  <a:gd name="T8" fmla="*/ 6 w 23"/>
                  <a:gd name="T9" fmla="*/ 0 h 5"/>
                  <a:gd name="T10" fmla="*/ 6 w 23"/>
                  <a:gd name="T11" fmla="*/ 0 h 5"/>
                  <a:gd name="T12" fmla="*/ 11 w 23"/>
                  <a:gd name="T13" fmla="*/ 0 h 5"/>
                  <a:gd name="T14" fmla="*/ 17 w 23"/>
                  <a:gd name="T15" fmla="*/ 0 h 5"/>
                  <a:gd name="T16" fmla="*/ 17 w 23"/>
                  <a:gd name="T17" fmla="*/ 0 h 5"/>
                  <a:gd name="T18" fmla="*/ 17 w 23"/>
                  <a:gd name="T19" fmla="*/ 0 h 5"/>
                  <a:gd name="T20" fmla="*/ 17 w 23"/>
                  <a:gd name="T21" fmla="*/ 0 h 5"/>
                  <a:gd name="T22" fmla="*/ 23 w 23"/>
                  <a:gd name="T23" fmla="*/ 0 h 5"/>
                  <a:gd name="T24" fmla="*/ 23 w 23"/>
                  <a:gd name="T25" fmla="*/ 0 h 5"/>
                  <a:gd name="T26" fmla="*/ 17 w 23"/>
                  <a:gd name="T27" fmla="*/ 0 h 5"/>
                  <a:gd name="T28" fmla="*/ 11 w 23"/>
                  <a:gd name="T29" fmla="*/ 0 h 5"/>
                  <a:gd name="T30" fmla="*/ 11 w 23"/>
                  <a:gd name="T31" fmla="*/ 0 h 5"/>
                  <a:gd name="T32" fmla="*/ 11 w 23"/>
                  <a:gd name="T33" fmla="*/ 0 h 5"/>
                  <a:gd name="T34" fmla="*/ 6 w 23"/>
                  <a:gd name="T35" fmla="*/ 5 h 5"/>
                  <a:gd name="T36" fmla="*/ 0 w 23"/>
                  <a:gd name="T37" fmla="*/ 5 h 5"/>
                  <a:gd name="T38" fmla="*/ 0 w 23"/>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5">
                    <a:moveTo>
                      <a:pt x="0" y="0"/>
                    </a:moveTo>
                    <a:lnTo>
                      <a:pt x="0" y="0"/>
                    </a:lnTo>
                    <a:lnTo>
                      <a:pt x="0" y="0"/>
                    </a:lnTo>
                    <a:lnTo>
                      <a:pt x="6" y="0"/>
                    </a:lnTo>
                    <a:lnTo>
                      <a:pt x="6" y="0"/>
                    </a:lnTo>
                    <a:lnTo>
                      <a:pt x="6" y="0"/>
                    </a:lnTo>
                    <a:lnTo>
                      <a:pt x="11" y="0"/>
                    </a:lnTo>
                    <a:lnTo>
                      <a:pt x="17" y="0"/>
                    </a:lnTo>
                    <a:lnTo>
                      <a:pt x="17" y="0"/>
                    </a:lnTo>
                    <a:lnTo>
                      <a:pt x="17" y="0"/>
                    </a:lnTo>
                    <a:lnTo>
                      <a:pt x="17" y="0"/>
                    </a:lnTo>
                    <a:lnTo>
                      <a:pt x="23" y="0"/>
                    </a:lnTo>
                    <a:lnTo>
                      <a:pt x="23" y="0"/>
                    </a:lnTo>
                    <a:lnTo>
                      <a:pt x="17" y="0"/>
                    </a:lnTo>
                    <a:lnTo>
                      <a:pt x="11" y="0"/>
                    </a:lnTo>
                    <a:lnTo>
                      <a:pt x="11" y="0"/>
                    </a:lnTo>
                    <a:lnTo>
                      <a:pt x="11" y="0"/>
                    </a:lnTo>
                    <a:lnTo>
                      <a:pt x="6"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45" name="Freeform 169"/>
              <p:cNvSpPr>
                <a:spLocks/>
              </p:cNvSpPr>
              <p:nvPr/>
            </p:nvSpPr>
            <p:spPr bwMode="auto">
              <a:xfrm>
                <a:off x="3464" y="1149"/>
                <a:ext cx="11" cy="7"/>
              </a:xfrm>
              <a:custGeom>
                <a:avLst/>
                <a:gdLst>
                  <a:gd name="T0" fmla="*/ 0 w 11"/>
                  <a:gd name="T1" fmla="*/ 7 h 7"/>
                  <a:gd name="T2" fmla="*/ 0 w 11"/>
                  <a:gd name="T3" fmla="*/ 7 h 7"/>
                  <a:gd name="T4" fmla="*/ 0 w 11"/>
                  <a:gd name="T5" fmla="*/ 7 h 7"/>
                  <a:gd name="T6" fmla="*/ 5 w 11"/>
                  <a:gd name="T7" fmla="*/ 7 h 7"/>
                  <a:gd name="T8" fmla="*/ 5 w 11"/>
                  <a:gd name="T9" fmla="*/ 7 h 7"/>
                  <a:gd name="T10" fmla="*/ 5 w 11"/>
                  <a:gd name="T11" fmla="*/ 7 h 7"/>
                  <a:gd name="T12" fmla="*/ 11 w 11"/>
                  <a:gd name="T13" fmla="*/ 7 h 7"/>
                  <a:gd name="T14" fmla="*/ 11 w 11"/>
                  <a:gd name="T15" fmla="*/ 7 h 7"/>
                  <a:gd name="T16" fmla="*/ 11 w 11"/>
                  <a:gd name="T17" fmla="*/ 7 h 7"/>
                  <a:gd name="T18" fmla="*/ 11 w 11"/>
                  <a:gd name="T19" fmla="*/ 7 h 7"/>
                  <a:gd name="T20" fmla="*/ 11 w 11"/>
                  <a:gd name="T21" fmla="*/ 7 h 7"/>
                  <a:gd name="T22" fmla="*/ 11 w 11"/>
                  <a:gd name="T23" fmla="*/ 7 h 7"/>
                  <a:gd name="T24" fmla="*/ 11 w 11"/>
                  <a:gd name="T25" fmla="*/ 7 h 7"/>
                  <a:gd name="T26" fmla="*/ 11 w 11"/>
                  <a:gd name="T27" fmla="*/ 7 h 7"/>
                  <a:gd name="T28" fmla="*/ 11 w 11"/>
                  <a:gd name="T29" fmla="*/ 7 h 7"/>
                  <a:gd name="T30" fmla="*/ 11 w 11"/>
                  <a:gd name="T31" fmla="*/ 7 h 7"/>
                  <a:gd name="T32" fmla="*/ 11 w 11"/>
                  <a:gd name="T33" fmla="*/ 7 h 7"/>
                  <a:gd name="T34" fmla="*/ 11 w 11"/>
                  <a:gd name="T35" fmla="*/ 7 h 7"/>
                  <a:gd name="T36" fmla="*/ 5 w 11"/>
                  <a:gd name="T37" fmla="*/ 7 h 7"/>
                  <a:gd name="T38" fmla="*/ 5 w 11"/>
                  <a:gd name="T39" fmla="*/ 0 h 7"/>
                  <a:gd name="T40" fmla="*/ 5 w 11"/>
                  <a:gd name="T41" fmla="*/ 0 h 7"/>
                  <a:gd name="T42" fmla="*/ 5 w 11"/>
                  <a:gd name="T43" fmla="*/ 7 h 7"/>
                  <a:gd name="T44" fmla="*/ 5 w 11"/>
                  <a:gd name="T45" fmla="*/ 7 h 7"/>
                  <a:gd name="T46" fmla="*/ 5 w 11"/>
                  <a:gd name="T47" fmla="*/ 0 h 7"/>
                  <a:gd name="T48" fmla="*/ 5 w 11"/>
                  <a:gd name="T49" fmla="*/ 0 h 7"/>
                  <a:gd name="T50" fmla="*/ 0 w 11"/>
                  <a:gd name="T51" fmla="*/ 7 h 7"/>
                  <a:gd name="T52" fmla="*/ 0 w 11"/>
                  <a:gd name="T53" fmla="*/ 7 h 7"/>
                  <a:gd name="T54" fmla="*/ 0 w 11"/>
                  <a:gd name="T55" fmla="*/ 7 h 7"/>
                  <a:gd name="T56" fmla="*/ 0 w 11"/>
                  <a:gd name="T57" fmla="*/ 7 h 7"/>
                  <a:gd name="T58" fmla="*/ 0 w 11"/>
                  <a:gd name="T59" fmla="*/ 7 h 7"/>
                  <a:gd name="T60" fmla="*/ 0 w 11"/>
                  <a:gd name="T61" fmla="*/ 7 h 7"/>
                  <a:gd name="T62" fmla="*/ 0 w 11"/>
                  <a:gd name="T6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7">
                    <a:moveTo>
                      <a:pt x="0" y="7"/>
                    </a:moveTo>
                    <a:lnTo>
                      <a:pt x="0" y="7"/>
                    </a:lnTo>
                    <a:lnTo>
                      <a:pt x="0" y="7"/>
                    </a:lnTo>
                    <a:lnTo>
                      <a:pt x="5" y="7"/>
                    </a:lnTo>
                    <a:lnTo>
                      <a:pt x="5" y="7"/>
                    </a:lnTo>
                    <a:lnTo>
                      <a:pt x="5" y="7"/>
                    </a:lnTo>
                    <a:lnTo>
                      <a:pt x="11" y="7"/>
                    </a:lnTo>
                    <a:lnTo>
                      <a:pt x="11" y="7"/>
                    </a:lnTo>
                    <a:lnTo>
                      <a:pt x="11" y="7"/>
                    </a:lnTo>
                    <a:lnTo>
                      <a:pt x="11" y="7"/>
                    </a:lnTo>
                    <a:lnTo>
                      <a:pt x="11" y="7"/>
                    </a:lnTo>
                    <a:lnTo>
                      <a:pt x="11" y="7"/>
                    </a:lnTo>
                    <a:lnTo>
                      <a:pt x="11" y="7"/>
                    </a:lnTo>
                    <a:lnTo>
                      <a:pt x="11" y="7"/>
                    </a:lnTo>
                    <a:lnTo>
                      <a:pt x="11" y="7"/>
                    </a:lnTo>
                    <a:lnTo>
                      <a:pt x="11" y="7"/>
                    </a:lnTo>
                    <a:lnTo>
                      <a:pt x="11" y="7"/>
                    </a:lnTo>
                    <a:lnTo>
                      <a:pt x="11" y="7"/>
                    </a:lnTo>
                    <a:lnTo>
                      <a:pt x="5" y="7"/>
                    </a:lnTo>
                    <a:lnTo>
                      <a:pt x="5" y="0"/>
                    </a:lnTo>
                    <a:lnTo>
                      <a:pt x="5" y="0"/>
                    </a:lnTo>
                    <a:lnTo>
                      <a:pt x="5" y="7"/>
                    </a:lnTo>
                    <a:lnTo>
                      <a:pt x="5" y="7"/>
                    </a:lnTo>
                    <a:lnTo>
                      <a:pt x="5" y="0"/>
                    </a:lnTo>
                    <a:lnTo>
                      <a:pt x="5" y="0"/>
                    </a:lnTo>
                    <a:lnTo>
                      <a:pt x="0" y="7"/>
                    </a:lnTo>
                    <a:lnTo>
                      <a:pt x="0" y="7"/>
                    </a:lnTo>
                    <a:lnTo>
                      <a:pt x="0" y="7"/>
                    </a:lnTo>
                    <a:lnTo>
                      <a:pt x="0" y="7"/>
                    </a:lnTo>
                    <a:lnTo>
                      <a:pt x="0" y="7"/>
                    </a:lnTo>
                    <a:lnTo>
                      <a:pt x="0" y="7"/>
                    </a:lnTo>
                    <a:lnTo>
                      <a:pt x="0" y="7"/>
                    </a:lnTo>
                    <a:close/>
                  </a:path>
                </a:pathLst>
              </a:custGeom>
              <a:solidFill>
                <a:srgbClr val="5933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46" name="Freeform 170"/>
              <p:cNvSpPr>
                <a:spLocks/>
              </p:cNvSpPr>
              <p:nvPr/>
            </p:nvSpPr>
            <p:spPr bwMode="auto">
              <a:xfrm>
                <a:off x="3469" y="1156"/>
                <a:ext cx="6" cy="5"/>
              </a:xfrm>
              <a:custGeom>
                <a:avLst/>
                <a:gdLst>
                  <a:gd name="T0" fmla="*/ 0 w 6"/>
                  <a:gd name="T1" fmla="*/ 0 h 5"/>
                  <a:gd name="T2" fmla="*/ 0 w 6"/>
                  <a:gd name="T3" fmla="*/ 5 h 5"/>
                  <a:gd name="T4" fmla="*/ 0 w 6"/>
                  <a:gd name="T5" fmla="*/ 5 h 5"/>
                  <a:gd name="T6" fmla="*/ 0 w 6"/>
                  <a:gd name="T7" fmla="*/ 0 h 5"/>
                  <a:gd name="T8" fmla="*/ 0 w 6"/>
                  <a:gd name="T9" fmla="*/ 0 h 5"/>
                  <a:gd name="T10" fmla="*/ 0 w 6"/>
                  <a:gd name="T11" fmla="*/ 5 h 5"/>
                  <a:gd name="T12" fmla="*/ 0 w 6"/>
                  <a:gd name="T13" fmla="*/ 5 h 5"/>
                  <a:gd name="T14" fmla="*/ 0 w 6"/>
                  <a:gd name="T15" fmla="*/ 0 h 5"/>
                  <a:gd name="T16" fmla="*/ 0 w 6"/>
                  <a:gd name="T17" fmla="*/ 0 h 5"/>
                  <a:gd name="T18" fmla="*/ 0 w 6"/>
                  <a:gd name="T19" fmla="*/ 5 h 5"/>
                  <a:gd name="T20" fmla="*/ 0 w 6"/>
                  <a:gd name="T21" fmla="*/ 0 h 5"/>
                  <a:gd name="T22" fmla="*/ 6 w 6"/>
                  <a:gd name="T23" fmla="*/ 0 h 5"/>
                  <a:gd name="T24" fmla="*/ 6 w 6"/>
                  <a:gd name="T25" fmla="*/ 0 h 5"/>
                  <a:gd name="T26" fmla="*/ 0 w 6"/>
                  <a:gd name="T27" fmla="*/ 0 h 5"/>
                  <a:gd name="T28" fmla="*/ 0 w 6"/>
                  <a:gd name="T29" fmla="*/ 0 h 5"/>
                  <a:gd name="T30" fmla="*/ 0 w 6"/>
                  <a:gd name="T31" fmla="*/ 0 h 5"/>
                  <a:gd name="T32" fmla="*/ 0 w 6"/>
                  <a:gd name="T33" fmla="*/ 0 h 5"/>
                  <a:gd name="T34" fmla="*/ 0 w 6"/>
                  <a:gd name="T35" fmla="*/ 0 h 5"/>
                  <a:gd name="T36" fmla="*/ 0 w 6"/>
                  <a:gd name="T37" fmla="*/ 0 h 5"/>
                  <a:gd name="T38" fmla="*/ 0 w 6"/>
                  <a:gd name="T39" fmla="*/ 0 h 5"/>
                  <a:gd name="T40" fmla="*/ 0 w 6"/>
                  <a:gd name="T41" fmla="*/ 0 h 5"/>
                  <a:gd name="T42" fmla="*/ 0 w 6"/>
                  <a:gd name="T43" fmla="*/ 0 h 5"/>
                  <a:gd name="T44" fmla="*/ 0 w 6"/>
                  <a:gd name="T45" fmla="*/ 5 h 5"/>
                  <a:gd name="T46" fmla="*/ 0 w 6"/>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5">
                    <a:moveTo>
                      <a:pt x="0" y="0"/>
                    </a:moveTo>
                    <a:lnTo>
                      <a:pt x="0" y="5"/>
                    </a:lnTo>
                    <a:lnTo>
                      <a:pt x="0" y="5"/>
                    </a:lnTo>
                    <a:lnTo>
                      <a:pt x="0" y="0"/>
                    </a:lnTo>
                    <a:lnTo>
                      <a:pt x="0" y="0"/>
                    </a:lnTo>
                    <a:lnTo>
                      <a:pt x="0" y="5"/>
                    </a:lnTo>
                    <a:lnTo>
                      <a:pt x="0" y="5"/>
                    </a:lnTo>
                    <a:lnTo>
                      <a:pt x="0" y="0"/>
                    </a:lnTo>
                    <a:lnTo>
                      <a:pt x="0" y="0"/>
                    </a:lnTo>
                    <a:lnTo>
                      <a:pt x="0" y="5"/>
                    </a:lnTo>
                    <a:lnTo>
                      <a:pt x="0" y="0"/>
                    </a:lnTo>
                    <a:lnTo>
                      <a:pt x="6" y="0"/>
                    </a:lnTo>
                    <a:lnTo>
                      <a:pt x="6" y="0"/>
                    </a:lnTo>
                    <a:lnTo>
                      <a:pt x="0" y="0"/>
                    </a:lnTo>
                    <a:lnTo>
                      <a:pt x="0" y="0"/>
                    </a:lnTo>
                    <a:lnTo>
                      <a:pt x="0" y="0"/>
                    </a:lnTo>
                    <a:lnTo>
                      <a:pt x="0" y="0"/>
                    </a:lnTo>
                    <a:lnTo>
                      <a:pt x="0" y="0"/>
                    </a:lnTo>
                    <a:lnTo>
                      <a:pt x="0" y="0"/>
                    </a:lnTo>
                    <a:lnTo>
                      <a:pt x="0" y="0"/>
                    </a:lnTo>
                    <a:lnTo>
                      <a:pt x="0" y="0"/>
                    </a:lnTo>
                    <a:lnTo>
                      <a:pt x="0" y="0"/>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47" name="Freeform 171"/>
              <p:cNvSpPr>
                <a:spLocks/>
              </p:cNvSpPr>
              <p:nvPr/>
            </p:nvSpPr>
            <p:spPr bwMode="auto">
              <a:xfrm>
                <a:off x="3420" y="1149"/>
                <a:ext cx="11" cy="12"/>
              </a:xfrm>
              <a:custGeom>
                <a:avLst/>
                <a:gdLst>
                  <a:gd name="T0" fmla="*/ 0 w 11"/>
                  <a:gd name="T1" fmla="*/ 7 h 12"/>
                  <a:gd name="T2" fmla="*/ 0 w 11"/>
                  <a:gd name="T3" fmla="*/ 7 h 12"/>
                  <a:gd name="T4" fmla="*/ 0 w 11"/>
                  <a:gd name="T5" fmla="*/ 12 h 12"/>
                  <a:gd name="T6" fmla="*/ 5 w 11"/>
                  <a:gd name="T7" fmla="*/ 12 h 12"/>
                  <a:gd name="T8" fmla="*/ 5 w 11"/>
                  <a:gd name="T9" fmla="*/ 12 h 12"/>
                  <a:gd name="T10" fmla="*/ 5 w 11"/>
                  <a:gd name="T11" fmla="*/ 12 h 12"/>
                  <a:gd name="T12" fmla="*/ 11 w 11"/>
                  <a:gd name="T13" fmla="*/ 7 h 12"/>
                  <a:gd name="T14" fmla="*/ 11 w 11"/>
                  <a:gd name="T15" fmla="*/ 7 h 12"/>
                  <a:gd name="T16" fmla="*/ 11 w 11"/>
                  <a:gd name="T17" fmla="*/ 7 h 12"/>
                  <a:gd name="T18" fmla="*/ 11 w 11"/>
                  <a:gd name="T19" fmla="*/ 7 h 12"/>
                  <a:gd name="T20" fmla="*/ 11 w 11"/>
                  <a:gd name="T21" fmla="*/ 7 h 12"/>
                  <a:gd name="T22" fmla="*/ 11 w 11"/>
                  <a:gd name="T23" fmla="*/ 7 h 12"/>
                  <a:gd name="T24" fmla="*/ 11 w 11"/>
                  <a:gd name="T25" fmla="*/ 7 h 12"/>
                  <a:gd name="T26" fmla="*/ 11 w 11"/>
                  <a:gd name="T27" fmla="*/ 7 h 12"/>
                  <a:gd name="T28" fmla="*/ 11 w 11"/>
                  <a:gd name="T29" fmla="*/ 7 h 12"/>
                  <a:gd name="T30" fmla="*/ 11 w 11"/>
                  <a:gd name="T31" fmla="*/ 0 h 12"/>
                  <a:gd name="T32" fmla="*/ 11 w 11"/>
                  <a:gd name="T33" fmla="*/ 0 h 12"/>
                  <a:gd name="T34" fmla="*/ 11 w 11"/>
                  <a:gd name="T35" fmla="*/ 7 h 12"/>
                  <a:gd name="T36" fmla="*/ 5 w 11"/>
                  <a:gd name="T37" fmla="*/ 7 h 12"/>
                  <a:gd name="T38" fmla="*/ 5 w 11"/>
                  <a:gd name="T39" fmla="*/ 0 h 12"/>
                  <a:gd name="T40" fmla="*/ 5 w 11"/>
                  <a:gd name="T41" fmla="*/ 0 h 12"/>
                  <a:gd name="T42" fmla="*/ 5 w 11"/>
                  <a:gd name="T43" fmla="*/ 7 h 12"/>
                  <a:gd name="T44" fmla="*/ 5 w 11"/>
                  <a:gd name="T45" fmla="*/ 7 h 12"/>
                  <a:gd name="T46" fmla="*/ 5 w 11"/>
                  <a:gd name="T47" fmla="*/ 0 h 12"/>
                  <a:gd name="T48" fmla="*/ 5 w 11"/>
                  <a:gd name="T49" fmla="*/ 0 h 12"/>
                  <a:gd name="T50" fmla="*/ 0 w 11"/>
                  <a:gd name="T51" fmla="*/ 7 h 12"/>
                  <a:gd name="T52" fmla="*/ 0 w 11"/>
                  <a:gd name="T53" fmla="*/ 7 h 12"/>
                  <a:gd name="T54" fmla="*/ 0 w 11"/>
                  <a:gd name="T55" fmla="*/ 7 h 12"/>
                  <a:gd name="T56" fmla="*/ 0 w 11"/>
                  <a:gd name="T57" fmla="*/ 7 h 12"/>
                  <a:gd name="T58" fmla="*/ 0 w 11"/>
                  <a:gd name="T59" fmla="*/ 7 h 12"/>
                  <a:gd name="T60" fmla="*/ 0 w 11"/>
                  <a:gd name="T61" fmla="*/ 7 h 12"/>
                  <a:gd name="T62" fmla="*/ 0 w 11"/>
                  <a:gd name="T6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12">
                    <a:moveTo>
                      <a:pt x="0" y="7"/>
                    </a:moveTo>
                    <a:lnTo>
                      <a:pt x="0" y="7"/>
                    </a:lnTo>
                    <a:lnTo>
                      <a:pt x="0" y="12"/>
                    </a:lnTo>
                    <a:lnTo>
                      <a:pt x="5" y="12"/>
                    </a:lnTo>
                    <a:lnTo>
                      <a:pt x="5" y="12"/>
                    </a:lnTo>
                    <a:lnTo>
                      <a:pt x="5" y="12"/>
                    </a:lnTo>
                    <a:lnTo>
                      <a:pt x="11" y="7"/>
                    </a:lnTo>
                    <a:lnTo>
                      <a:pt x="11" y="7"/>
                    </a:lnTo>
                    <a:lnTo>
                      <a:pt x="11" y="7"/>
                    </a:lnTo>
                    <a:lnTo>
                      <a:pt x="11" y="7"/>
                    </a:lnTo>
                    <a:lnTo>
                      <a:pt x="11" y="7"/>
                    </a:lnTo>
                    <a:lnTo>
                      <a:pt x="11" y="7"/>
                    </a:lnTo>
                    <a:lnTo>
                      <a:pt x="11" y="7"/>
                    </a:lnTo>
                    <a:lnTo>
                      <a:pt x="11" y="7"/>
                    </a:lnTo>
                    <a:lnTo>
                      <a:pt x="11" y="7"/>
                    </a:lnTo>
                    <a:lnTo>
                      <a:pt x="11" y="0"/>
                    </a:lnTo>
                    <a:lnTo>
                      <a:pt x="11" y="0"/>
                    </a:lnTo>
                    <a:lnTo>
                      <a:pt x="11" y="7"/>
                    </a:lnTo>
                    <a:lnTo>
                      <a:pt x="5" y="7"/>
                    </a:lnTo>
                    <a:lnTo>
                      <a:pt x="5" y="0"/>
                    </a:lnTo>
                    <a:lnTo>
                      <a:pt x="5" y="0"/>
                    </a:lnTo>
                    <a:lnTo>
                      <a:pt x="5" y="7"/>
                    </a:lnTo>
                    <a:lnTo>
                      <a:pt x="5" y="7"/>
                    </a:lnTo>
                    <a:lnTo>
                      <a:pt x="5" y="0"/>
                    </a:lnTo>
                    <a:lnTo>
                      <a:pt x="5" y="0"/>
                    </a:lnTo>
                    <a:lnTo>
                      <a:pt x="0" y="7"/>
                    </a:lnTo>
                    <a:lnTo>
                      <a:pt x="0" y="7"/>
                    </a:lnTo>
                    <a:lnTo>
                      <a:pt x="0" y="7"/>
                    </a:lnTo>
                    <a:lnTo>
                      <a:pt x="0" y="7"/>
                    </a:lnTo>
                    <a:lnTo>
                      <a:pt x="0" y="7"/>
                    </a:lnTo>
                    <a:lnTo>
                      <a:pt x="0" y="7"/>
                    </a:lnTo>
                    <a:lnTo>
                      <a:pt x="0" y="7"/>
                    </a:lnTo>
                    <a:close/>
                  </a:path>
                </a:pathLst>
              </a:custGeom>
              <a:solidFill>
                <a:srgbClr val="5933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48" name="Freeform 172"/>
              <p:cNvSpPr>
                <a:spLocks/>
              </p:cNvSpPr>
              <p:nvPr/>
            </p:nvSpPr>
            <p:spPr bwMode="auto">
              <a:xfrm>
                <a:off x="3425" y="1156"/>
                <a:ext cx="6" cy="5"/>
              </a:xfrm>
              <a:custGeom>
                <a:avLst/>
                <a:gdLst>
                  <a:gd name="T0" fmla="*/ 0 w 6"/>
                  <a:gd name="T1" fmla="*/ 5 h 5"/>
                  <a:gd name="T2" fmla="*/ 0 w 6"/>
                  <a:gd name="T3" fmla="*/ 5 h 5"/>
                  <a:gd name="T4" fmla="*/ 0 w 6"/>
                  <a:gd name="T5" fmla="*/ 5 h 5"/>
                  <a:gd name="T6" fmla="*/ 0 w 6"/>
                  <a:gd name="T7" fmla="*/ 5 h 5"/>
                  <a:gd name="T8" fmla="*/ 0 w 6"/>
                  <a:gd name="T9" fmla="*/ 5 h 5"/>
                  <a:gd name="T10" fmla="*/ 0 w 6"/>
                  <a:gd name="T11" fmla="*/ 5 h 5"/>
                  <a:gd name="T12" fmla="*/ 0 w 6"/>
                  <a:gd name="T13" fmla="*/ 5 h 5"/>
                  <a:gd name="T14" fmla="*/ 6 w 6"/>
                  <a:gd name="T15" fmla="*/ 5 h 5"/>
                  <a:gd name="T16" fmla="*/ 6 w 6"/>
                  <a:gd name="T17" fmla="*/ 5 h 5"/>
                  <a:gd name="T18" fmla="*/ 6 w 6"/>
                  <a:gd name="T19" fmla="*/ 5 h 5"/>
                  <a:gd name="T20" fmla="*/ 6 w 6"/>
                  <a:gd name="T21" fmla="*/ 5 h 5"/>
                  <a:gd name="T22" fmla="*/ 6 w 6"/>
                  <a:gd name="T23" fmla="*/ 0 h 5"/>
                  <a:gd name="T24" fmla="*/ 6 w 6"/>
                  <a:gd name="T25" fmla="*/ 0 h 5"/>
                  <a:gd name="T26" fmla="*/ 0 w 6"/>
                  <a:gd name="T27" fmla="*/ 0 h 5"/>
                  <a:gd name="T28" fmla="*/ 0 w 6"/>
                  <a:gd name="T29" fmla="*/ 0 h 5"/>
                  <a:gd name="T30" fmla="*/ 0 w 6"/>
                  <a:gd name="T31" fmla="*/ 0 h 5"/>
                  <a:gd name="T32" fmla="*/ 0 w 6"/>
                  <a:gd name="T33" fmla="*/ 0 h 5"/>
                  <a:gd name="T34" fmla="*/ 0 w 6"/>
                  <a:gd name="T35" fmla="*/ 0 h 5"/>
                  <a:gd name="T36" fmla="*/ 0 w 6"/>
                  <a:gd name="T37" fmla="*/ 0 h 5"/>
                  <a:gd name="T38" fmla="*/ 0 w 6"/>
                  <a:gd name="T39" fmla="*/ 0 h 5"/>
                  <a:gd name="T40" fmla="*/ 0 w 6"/>
                  <a:gd name="T41" fmla="*/ 0 h 5"/>
                  <a:gd name="T42" fmla="*/ 0 w 6"/>
                  <a:gd name="T43" fmla="*/ 5 h 5"/>
                  <a:gd name="T44" fmla="*/ 0 w 6"/>
                  <a:gd name="T45" fmla="*/ 5 h 5"/>
                  <a:gd name="T46" fmla="*/ 0 w 6"/>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5">
                    <a:moveTo>
                      <a:pt x="0" y="5"/>
                    </a:moveTo>
                    <a:lnTo>
                      <a:pt x="0" y="5"/>
                    </a:lnTo>
                    <a:lnTo>
                      <a:pt x="0" y="5"/>
                    </a:lnTo>
                    <a:lnTo>
                      <a:pt x="0" y="5"/>
                    </a:lnTo>
                    <a:lnTo>
                      <a:pt x="0" y="5"/>
                    </a:lnTo>
                    <a:lnTo>
                      <a:pt x="0" y="5"/>
                    </a:lnTo>
                    <a:lnTo>
                      <a:pt x="0" y="5"/>
                    </a:lnTo>
                    <a:lnTo>
                      <a:pt x="6" y="5"/>
                    </a:lnTo>
                    <a:lnTo>
                      <a:pt x="6" y="5"/>
                    </a:lnTo>
                    <a:lnTo>
                      <a:pt x="6" y="5"/>
                    </a:lnTo>
                    <a:lnTo>
                      <a:pt x="6" y="5"/>
                    </a:lnTo>
                    <a:lnTo>
                      <a:pt x="6" y="0"/>
                    </a:lnTo>
                    <a:lnTo>
                      <a:pt x="6" y="0"/>
                    </a:lnTo>
                    <a:lnTo>
                      <a:pt x="0" y="0"/>
                    </a:lnTo>
                    <a:lnTo>
                      <a:pt x="0" y="0"/>
                    </a:lnTo>
                    <a:lnTo>
                      <a:pt x="0" y="0"/>
                    </a:lnTo>
                    <a:lnTo>
                      <a:pt x="0" y="0"/>
                    </a:lnTo>
                    <a:lnTo>
                      <a:pt x="0" y="0"/>
                    </a:lnTo>
                    <a:lnTo>
                      <a:pt x="0" y="0"/>
                    </a:lnTo>
                    <a:lnTo>
                      <a:pt x="0" y="0"/>
                    </a:lnTo>
                    <a:lnTo>
                      <a:pt x="0" y="0"/>
                    </a:lnTo>
                    <a:lnTo>
                      <a:pt x="0" y="5"/>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49" name="Freeform 173"/>
              <p:cNvSpPr>
                <a:spLocks/>
              </p:cNvSpPr>
              <p:nvPr/>
            </p:nvSpPr>
            <p:spPr bwMode="auto">
              <a:xfrm>
                <a:off x="4867" y="1842"/>
                <a:ext cx="77" cy="46"/>
              </a:xfrm>
              <a:custGeom>
                <a:avLst/>
                <a:gdLst>
                  <a:gd name="T0" fmla="*/ 0 w 77"/>
                  <a:gd name="T1" fmla="*/ 20 h 46"/>
                  <a:gd name="T2" fmla="*/ 16 w 77"/>
                  <a:gd name="T3" fmla="*/ 8 h 46"/>
                  <a:gd name="T4" fmla="*/ 39 w 77"/>
                  <a:gd name="T5" fmla="*/ 0 h 46"/>
                  <a:gd name="T6" fmla="*/ 66 w 77"/>
                  <a:gd name="T7" fmla="*/ 0 h 46"/>
                  <a:gd name="T8" fmla="*/ 66 w 77"/>
                  <a:gd name="T9" fmla="*/ 0 h 46"/>
                  <a:gd name="T10" fmla="*/ 77 w 77"/>
                  <a:gd name="T11" fmla="*/ 20 h 46"/>
                  <a:gd name="T12" fmla="*/ 60 w 77"/>
                  <a:gd name="T13" fmla="*/ 40 h 46"/>
                  <a:gd name="T14" fmla="*/ 39 w 77"/>
                  <a:gd name="T15" fmla="*/ 46 h 46"/>
                  <a:gd name="T16" fmla="*/ 39 w 77"/>
                  <a:gd name="T17" fmla="*/ 46 h 46"/>
                  <a:gd name="T18" fmla="*/ 16 w 77"/>
                  <a:gd name="T19" fmla="*/ 46 h 46"/>
                  <a:gd name="T20" fmla="*/ 0 w 77"/>
                  <a:gd name="T21" fmla="*/ 40 h 46"/>
                  <a:gd name="T22" fmla="*/ 0 w 77"/>
                  <a:gd name="T23"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6">
                    <a:moveTo>
                      <a:pt x="0" y="20"/>
                    </a:moveTo>
                    <a:lnTo>
                      <a:pt x="16" y="8"/>
                    </a:lnTo>
                    <a:lnTo>
                      <a:pt x="39" y="0"/>
                    </a:lnTo>
                    <a:lnTo>
                      <a:pt x="66" y="0"/>
                    </a:lnTo>
                    <a:lnTo>
                      <a:pt x="66" y="0"/>
                    </a:lnTo>
                    <a:lnTo>
                      <a:pt x="77" y="20"/>
                    </a:lnTo>
                    <a:lnTo>
                      <a:pt x="60" y="40"/>
                    </a:lnTo>
                    <a:lnTo>
                      <a:pt x="39" y="46"/>
                    </a:lnTo>
                    <a:lnTo>
                      <a:pt x="39" y="46"/>
                    </a:lnTo>
                    <a:lnTo>
                      <a:pt x="16" y="46"/>
                    </a:lnTo>
                    <a:lnTo>
                      <a:pt x="0" y="40"/>
                    </a:lnTo>
                    <a:lnTo>
                      <a:pt x="0" y="20"/>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50" name="Freeform 174"/>
              <p:cNvSpPr>
                <a:spLocks/>
              </p:cNvSpPr>
              <p:nvPr/>
            </p:nvSpPr>
            <p:spPr bwMode="auto">
              <a:xfrm>
                <a:off x="4873" y="1842"/>
                <a:ext cx="65" cy="40"/>
              </a:xfrm>
              <a:custGeom>
                <a:avLst/>
                <a:gdLst>
                  <a:gd name="T0" fmla="*/ 33 w 65"/>
                  <a:gd name="T1" fmla="*/ 40 h 40"/>
                  <a:gd name="T2" fmla="*/ 10 w 65"/>
                  <a:gd name="T3" fmla="*/ 40 h 40"/>
                  <a:gd name="T4" fmla="*/ 0 w 65"/>
                  <a:gd name="T5" fmla="*/ 33 h 40"/>
                  <a:gd name="T6" fmla="*/ 0 w 65"/>
                  <a:gd name="T7" fmla="*/ 20 h 40"/>
                  <a:gd name="T8" fmla="*/ 0 w 65"/>
                  <a:gd name="T9" fmla="*/ 20 h 40"/>
                  <a:gd name="T10" fmla="*/ 10 w 65"/>
                  <a:gd name="T11" fmla="*/ 8 h 40"/>
                  <a:gd name="T12" fmla="*/ 33 w 65"/>
                  <a:gd name="T13" fmla="*/ 0 h 40"/>
                  <a:gd name="T14" fmla="*/ 60 w 65"/>
                  <a:gd name="T15" fmla="*/ 8 h 40"/>
                  <a:gd name="T16" fmla="*/ 60 w 65"/>
                  <a:gd name="T17" fmla="*/ 8 h 40"/>
                  <a:gd name="T18" fmla="*/ 65 w 65"/>
                  <a:gd name="T19" fmla="*/ 20 h 40"/>
                  <a:gd name="T20" fmla="*/ 48 w 65"/>
                  <a:gd name="T21" fmla="*/ 33 h 40"/>
                  <a:gd name="T22" fmla="*/ 33 w 65"/>
                  <a:gd name="T2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40">
                    <a:moveTo>
                      <a:pt x="33" y="40"/>
                    </a:moveTo>
                    <a:lnTo>
                      <a:pt x="10" y="40"/>
                    </a:lnTo>
                    <a:lnTo>
                      <a:pt x="0" y="33"/>
                    </a:lnTo>
                    <a:lnTo>
                      <a:pt x="0" y="20"/>
                    </a:lnTo>
                    <a:lnTo>
                      <a:pt x="0" y="20"/>
                    </a:lnTo>
                    <a:lnTo>
                      <a:pt x="10" y="8"/>
                    </a:lnTo>
                    <a:lnTo>
                      <a:pt x="33" y="0"/>
                    </a:lnTo>
                    <a:lnTo>
                      <a:pt x="60" y="8"/>
                    </a:lnTo>
                    <a:lnTo>
                      <a:pt x="60" y="8"/>
                    </a:lnTo>
                    <a:lnTo>
                      <a:pt x="65" y="20"/>
                    </a:lnTo>
                    <a:lnTo>
                      <a:pt x="48" y="33"/>
                    </a:lnTo>
                    <a:lnTo>
                      <a:pt x="33" y="40"/>
                    </a:lnTo>
                    <a:close/>
                  </a:path>
                </a:pathLst>
              </a:custGeom>
              <a:solidFill>
                <a:srgbClr val="FFC3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51" name="Freeform 175"/>
              <p:cNvSpPr>
                <a:spLocks/>
              </p:cNvSpPr>
              <p:nvPr/>
            </p:nvSpPr>
            <p:spPr bwMode="auto">
              <a:xfrm>
                <a:off x="4873" y="1850"/>
                <a:ext cx="60" cy="32"/>
              </a:xfrm>
              <a:custGeom>
                <a:avLst/>
                <a:gdLst>
                  <a:gd name="T0" fmla="*/ 33 w 60"/>
                  <a:gd name="T1" fmla="*/ 32 h 32"/>
                  <a:gd name="T2" fmla="*/ 16 w 60"/>
                  <a:gd name="T3" fmla="*/ 32 h 32"/>
                  <a:gd name="T4" fmla="*/ 0 w 60"/>
                  <a:gd name="T5" fmla="*/ 25 h 32"/>
                  <a:gd name="T6" fmla="*/ 4 w 60"/>
                  <a:gd name="T7" fmla="*/ 12 h 32"/>
                  <a:gd name="T8" fmla="*/ 4 w 60"/>
                  <a:gd name="T9" fmla="*/ 12 h 32"/>
                  <a:gd name="T10" fmla="*/ 16 w 60"/>
                  <a:gd name="T11" fmla="*/ 0 h 32"/>
                  <a:gd name="T12" fmla="*/ 33 w 60"/>
                  <a:gd name="T13" fmla="*/ 0 h 32"/>
                  <a:gd name="T14" fmla="*/ 54 w 60"/>
                  <a:gd name="T15" fmla="*/ 0 h 32"/>
                  <a:gd name="T16" fmla="*/ 54 w 60"/>
                  <a:gd name="T17" fmla="*/ 0 h 32"/>
                  <a:gd name="T18" fmla="*/ 60 w 60"/>
                  <a:gd name="T19" fmla="*/ 12 h 32"/>
                  <a:gd name="T20" fmla="*/ 48 w 60"/>
                  <a:gd name="T21" fmla="*/ 25 h 32"/>
                  <a:gd name="T22" fmla="*/ 33 w 60"/>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32">
                    <a:moveTo>
                      <a:pt x="33" y="32"/>
                    </a:moveTo>
                    <a:lnTo>
                      <a:pt x="16" y="32"/>
                    </a:lnTo>
                    <a:lnTo>
                      <a:pt x="0" y="25"/>
                    </a:lnTo>
                    <a:lnTo>
                      <a:pt x="4" y="12"/>
                    </a:lnTo>
                    <a:lnTo>
                      <a:pt x="4" y="12"/>
                    </a:lnTo>
                    <a:lnTo>
                      <a:pt x="16" y="0"/>
                    </a:lnTo>
                    <a:lnTo>
                      <a:pt x="33" y="0"/>
                    </a:lnTo>
                    <a:lnTo>
                      <a:pt x="54" y="0"/>
                    </a:lnTo>
                    <a:lnTo>
                      <a:pt x="54" y="0"/>
                    </a:lnTo>
                    <a:lnTo>
                      <a:pt x="60" y="12"/>
                    </a:lnTo>
                    <a:lnTo>
                      <a:pt x="48" y="25"/>
                    </a:lnTo>
                    <a:lnTo>
                      <a:pt x="33" y="32"/>
                    </a:lnTo>
                    <a:close/>
                  </a:path>
                </a:pathLst>
              </a:custGeom>
              <a:solidFill>
                <a:srgbClr val="FFC7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52" name="Freeform 176"/>
              <p:cNvSpPr>
                <a:spLocks/>
              </p:cNvSpPr>
              <p:nvPr/>
            </p:nvSpPr>
            <p:spPr bwMode="auto">
              <a:xfrm>
                <a:off x="4877" y="1850"/>
                <a:ext cx="56" cy="25"/>
              </a:xfrm>
              <a:custGeom>
                <a:avLst/>
                <a:gdLst>
                  <a:gd name="T0" fmla="*/ 29 w 56"/>
                  <a:gd name="T1" fmla="*/ 25 h 25"/>
                  <a:gd name="T2" fmla="*/ 12 w 56"/>
                  <a:gd name="T3" fmla="*/ 25 h 25"/>
                  <a:gd name="T4" fmla="*/ 0 w 56"/>
                  <a:gd name="T5" fmla="*/ 25 h 25"/>
                  <a:gd name="T6" fmla="*/ 0 w 56"/>
                  <a:gd name="T7" fmla="*/ 12 h 25"/>
                  <a:gd name="T8" fmla="*/ 0 w 56"/>
                  <a:gd name="T9" fmla="*/ 12 h 25"/>
                  <a:gd name="T10" fmla="*/ 12 w 56"/>
                  <a:gd name="T11" fmla="*/ 5 h 25"/>
                  <a:gd name="T12" fmla="*/ 29 w 56"/>
                  <a:gd name="T13" fmla="*/ 0 h 25"/>
                  <a:gd name="T14" fmla="*/ 50 w 56"/>
                  <a:gd name="T15" fmla="*/ 0 h 25"/>
                  <a:gd name="T16" fmla="*/ 50 w 56"/>
                  <a:gd name="T17" fmla="*/ 0 h 25"/>
                  <a:gd name="T18" fmla="*/ 56 w 56"/>
                  <a:gd name="T19" fmla="*/ 12 h 25"/>
                  <a:gd name="T20" fmla="*/ 44 w 56"/>
                  <a:gd name="T21" fmla="*/ 18 h 25"/>
                  <a:gd name="T22" fmla="*/ 29 w 56"/>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5">
                    <a:moveTo>
                      <a:pt x="29" y="25"/>
                    </a:moveTo>
                    <a:lnTo>
                      <a:pt x="12" y="25"/>
                    </a:lnTo>
                    <a:lnTo>
                      <a:pt x="0" y="25"/>
                    </a:lnTo>
                    <a:lnTo>
                      <a:pt x="0" y="12"/>
                    </a:lnTo>
                    <a:lnTo>
                      <a:pt x="0" y="12"/>
                    </a:lnTo>
                    <a:lnTo>
                      <a:pt x="12" y="5"/>
                    </a:lnTo>
                    <a:lnTo>
                      <a:pt x="29" y="0"/>
                    </a:lnTo>
                    <a:lnTo>
                      <a:pt x="50" y="0"/>
                    </a:lnTo>
                    <a:lnTo>
                      <a:pt x="50" y="0"/>
                    </a:lnTo>
                    <a:lnTo>
                      <a:pt x="56" y="12"/>
                    </a:lnTo>
                    <a:lnTo>
                      <a:pt x="44" y="18"/>
                    </a:lnTo>
                    <a:lnTo>
                      <a:pt x="29" y="25"/>
                    </a:lnTo>
                    <a:close/>
                  </a:path>
                </a:pathLst>
              </a:custGeom>
              <a:solidFill>
                <a:srgbClr val="FFCC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53" name="Freeform 177"/>
              <p:cNvSpPr>
                <a:spLocks/>
              </p:cNvSpPr>
              <p:nvPr/>
            </p:nvSpPr>
            <p:spPr bwMode="auto">
              <a:xfrm>
                <a:off x="4883" y="1850"/>
                <a:ext cx="44" cy="18"/>
              </a:xfrm>
              <a:custGeom>
                <a:avLst/>
                <a:gdLst>
                  <a:gd name="T0" fmla="*/ 23 w 44"/>
                  <a:gd name="T1" fmla="*/ 18 h 18"/>
                  <a:gd name="T2" fmla="*/ 11 w 44"/>
                  <a:gd name="T3" fmla="*/ 18 h 18"/>
                  <a:gd name="T4" fmla="*/ 0 w 44"/>
                  <a:gd name="T5" fmla="*/ 18 h 18"/>
                  <a:gd name="T6" fmla="*/ 0 w 44"/>
                  <a:gd name="T7" fmla="*/ 12 h 18"/>
                  <a:gd name="T8" fmla="*/ 0 w 44"/>
                  <a:gd name="T9" fmla="*/ 12 h 18"/>
                  <a:gd name="T10" fmla="*/ 11 w 44"/>
                  <a:gd name="T11" fmla="*/ 5 h 18"/>
                  <a:gd name="T12" fmla="*/ 23 w 44"/>
                  <a:gd name="T13" fmla="*/ 0 h 18"/>
                  <a:gd name="T14" fmla="*/ 38 w 44"/>
                  <a:gd name="T15" fmla="*/ 0 h 18"/>
                  <a:gd name="T16" fmla="*/ 38 w 44"/>
                  <a:gd name="T17" fmla="*/ 0 h 18"/>
                  <a:gd name="T18" fmla="*/ 44 w 44"/>
                  <a:gd name="T19" fmla="*/ 12 h 18"/>
                  <a:gd name="T20" fmla="*/ 34 w 44"/>
                  <a:gd name="T21" fmla="*/ 18 h 18"/>
                  <a:gd name="T22" fmla="*/ 23 w 44"/>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8">
                    <a:moveTo>
                      <a:pt x="23" y="18"/>
                    </a:moveTo>
                    <a:lnTo>
                      <a:pt x="11" y="18"/>
                    </a:lnTo>
                    <a:lnTo>
                      <a:pt x="0" y="18"/>
                    </a:lnTo>
                    <a:lnTo>
                      <a:pt x="0" y="12"/>
                    </a:lnTo>
                    <a:lnTo>
                      <a:pt x="0" y="12"/>
                    </a:lnTo>
                    <a:lnTo>
                      <a:pt x="11" y="5"/>
                    </a:lnTo>
                    <a:lnTo>
                      <a:pt x="23" y="0"/>
                    </a:lnTo>
                    <a:lnTo>
                      <a:pt x="38" y="0"/>
                    </a:lnTo>
                    <a:lnTo>
                      <a:pt x="38" y="0"/>
                    </a:lnTo>
                    <a:lnTo>
                      <a:pt x="44" y="12"/>
                    </a:lnTo>
                    <a:lnTo>
                      <a:pt x="34" y="18"/>
                    </a:lnTo>
                    <a:lnTo>
                      <a:pt x="23" y="18"/>
                    </a:lnTo>
                    <a:close/>
                  </a:path>
                </a:pathLst>
              </a:custGeom>
              <a:solidFill>
                <a:srgbClr val="FFD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54" name="Freeform 178"/>
              <p:cNvSpPr>
                <a:spLocks/>
              </p:cNvSpPr>
              <p:nvPr/>
            </p:nvSpPr>
            <p:spPr bwMode="auto">
              <a:xfrm>
                <a:off x="4889" y="1850"/>
                <a:ext cx="32" cy="18"/>
              </a:xfrm>
              <a:custGeom>
                <a:avLst/>
                <a:gdLst>
                  <a:gd name="T0" fmla="*/ 17 w 32"/>
                  <a:gd name="T1" fmla="*/ 18 h 18"/>
                  <a:gd name="T2" fmla="*/ 5 w 32"/>
                  <a:gd name="T3" fmla="*/ 18 h 18"/>
                  <a:gd name="T4" fmla="*/ 0 w 32"/>
                  <a:gd name="T5" fmla="*/ 12 h 18"/>
                  <a:gd name="T6" fmla="*/ 0 w 32"/>
                  <a:gd name="T7" fmla="*/ 5 h 18"/>
                  <a:gd name="T8" fmla="*/ 0 w 32"/>
                  <a:gd name="T9" fmla="*/ 5 h 18"/>
                  <a:gd name="T10" fmla="*/ 5 w 32"/>
                  <a:gd name="T11" fmla="*/ 5 h 18"/>
                  <a:gd name="T12" fmla="*/ 17 w 32"/>
                  <a:gd name="T13" fmla="*/ 0 h 18"/>
                  <a:gd name="T14" fmla="*/ 32 w 32"/>
                  <a:gd name="T15" fmla="*/ 0 h 18"/>
                  <a:gd name="T16" fmla="*/ 32 w 32"/>
                  <a:gd name="T17" fmla="*/ 0 h 18"/>
                  <a:gd name="T18" fmla="*/ 32 w 32"/>
                  <a:gd name="T19" fmla="*/ 5 h 18"/>
                  <a:gd name="T20" fmla="*/ 28 w 32"/>
                  <a:gd name="T21" fmla="*/ 18 h 18"/>
                  <a:gd name="T22" fmla="*/ 17 w 32"/>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8">
                    <a:moveTo>
                      <a:pt x="17" y="18"/>
                    </a:moveTo>
                    <a:lnTo>
                      <a:pt x="5" y="18"/>
                    </a:lnTo>
                    <a:lnTo>
                      <a:pt x="0" y="12"/>
                    </a:lnTo>
                    <a:lnTo>
                      <a:pt x="0" y="5"/>
                    </a:lnTo>
                    <a:lnTo>
                      <a:pt x="0" y="5"/>
                    </a:lnTo>
                    <a:lnTo>
                      <a:pt x="5" y="5"/>
                    </a:lnTo>
                    <a:lnTo>
                      <a:pt x="17" y="0"/>
                    </a:lnTo>
                    <a:lnTo>
                      <a:pt x="32" y="0"/>
                    </a:lnTo>
                    <a:lnTo>
                      <a:pt x="32" y="0"/>
                    </a:lnTo>
                    <a:lnTo>
                      <a:pt x="32" y="5"/>
                    </a:lnTo>
                    <a:lnTo>
                      <a:pt x="28" y="18"/>
                    </a:lnTo>
                    <a:lnTo>
                      <a:pt x="17" y="18"/>
                    </a:lnTo>
                    <a:close/>
                  </a:path>
                </a:pathLst>
              </a:custGeom>
              <a:solidFill>
                <a:srgbClr val="FFD4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55" name="Freeform 179"/>
              <p:cNvSpPr>
                <a:spLocks/>
              </p:cNvSpPr>
              <p:nvPr/>
            </p:nvSpPr>
            <p:spPr bwMode="auto">
              <a:xfrm>
                <a:off x="4889" y="1850"/>
                <a:ext cx="28" cy="12"/>
              </a:xfrm>
              <a:custGeom>
                <a:avLst/>
                <a:gdLst>
                  <a:gd name="T0" fmla="*/ 5 w 28"/>
                  <a:gd name="T1" fmla="*/ 5 h 12"/>
                  <a:gd name="T2" fmla="*/ 11 w 28"/>
                  <a:gd name="T3" fmla="*/ 5 h 12"/>
                  <a:gd name="T4" fmla="*/ 17 w 28"/>
                  <a:gd name="T5" fmla="*/ 0 h 12"/>
                  <a:gd name="T6" fmla="*/ 28 w 28"/>
                  <a:gd name="T7" fmla="*/ 0 h 12"/>
                  <a:gd name="T8" fmla="*/ 28 w 28"/>
                  <a:gd name="T9" fmla="*/ 0 h 12"/>
                  <a:gd name="T10" fmla="*/ 28 w 28"/>
                  <a:gd name="T11" fmla="*/ 5 h 12"/>
                  <a:gd name="T12" fmla="*/ 22 w 28"/>
                  <a:gd name="T13" fmla="*/ 12 h 12"/>
                  <a:gd name="T14" fmla="*/ 17 w 28"/>
                  <a:gd name="T15" fmla="*/ 12 h 12"/>
                  <a:gd name="T16" fmla="*/ 17 w 28"/>
                  <a:gd name="T17" fmla="*/ 12 h 12"/>
                  <a:gd name="T18" fmla="*/ 5 w 28"/>
                  <a:gd name="T19" fmla="*/ 12 h 12"/>
                  <a:gd name="T20" fmla="*/ 0 w 28"/>
                  <a:gd name="T21" fmla="*/ 12 h 12"/>
                  <a:gd name="T22" fmla="*/ 5 w 28"/>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2">
                    <a:moveTo>
                      <a:pt x="5" y="5"/>
                    </a:moveTo>
                    <a:lnTo>
                      <a:pt x="11" y="5"/>
                    </a:lnTo>
                    <a:lnTo>
                      <a:pt x="17" y="0"/>
                    </a:lnTo>
                    <a:lnTo>
                      <a:pt x="28" y="0"/>
                    </a:lnTo>
                    <a:lnTo>
                      <a:pt x="28" y="0"/>
                    </a:lnTo>
                    <a:lnTo>
                      <a:pt x="28" y="5"/>
                    </a:lnTo>
                    <a:lnTo>
                      <a:pt x="22" y="12"/>
                    </a:lnTo>
                    <a:lnTo>
                      <a:pt x="17" y="12"/>
                    </a:lnTo>
                    <a:lnTo>
                      <a:pt x="17" y="12"/>
                    </a:lnTo>
                    <a:lnTo>
                      <a:pt x="5" y="12"/>
                    </a:lnTo>
                    <a:lnTo>
                      <a:pt x="0" y="12"/>
                    </a:lnTo>
                    <a:lnTo>
                      <a:pt x="5" y="5"/>
                    </a:lnTo>
                    <a:close/>
                  </a:path>
                </a:pathLst>
              </a:custGeom>
              <a:solidFill>
                <a:srgbClr val="FFD8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56" name="Freeform 180"/>
              <p:cNvSpPr>
                <a:spLocks/>
              </p:cNvSpPr>
              <p:nvPr/>
            </p:nvSpPr>
            <p:spPr bwMode="auto">
              <a:xfrm>
                <a:off x="4894" y="1835"/>
                <a:ext cx="104" cy="160"/>
              </a:xfrm>
              <a:custGeom>
                <a:avLst/>
                <a:gdLst>
                  <a:gd name="T0" fmla="*/ 44 w 104"/>
                  <a:gd name="T1" fmla="*/ 0 h 160"/>
                  <a:gd name="T2" fmla="*/ 66 w 104"/>
                  <a:gd name="T3" fmla="*/ 15 h 160"/>
                  <a:gd name="T4" fmla="*/ 73 w 104"/>
                  <a:gd name="T5" fmla="*/ 15 h 160"/>
                  <a:gd name="T6" fmla="*/ 94 w 104"/>
                  <a:gd name="T7" fmla="*/ 47 h 160"/>
                  <a:gd name="T8" fmla="*/ 100 w 104"/>
                  <a:gd name="T9" fmla="*/ 67 h 160"/>
                  <a:gd name="T10" fmla="*/ 104 w 104"/>
                  <a:gd name="T11" fmla="*/ 80 h 160"/>
                  <a:gd name="T12" fmla="*/ 100 w 104"/>
                  <a:gd name="T13" fmla="*/ 73 h 160"/>
                  <a:gd name="T14" fmla="*/ 100 w 104"/>
                  <a:gd name="T15" fmla="*/ 113 h 160"/>
                  <a:gd name="T16" fmla="*/ 94 w 104"/>
                  <a:gd name="T17" fmla="*/ 120 h 160"/>
                  <a:gd name="T18" fmla="*/ 88 w 104"/>
                  <a:gd name="T19" fmla="*/ 140 h 160"/>
                  <a:gd name="T20" fmla="*/ 83 w 104"/>
                  <a:gd name="T21" fmla="*/ 145 h 160"/>
                  <a:gd name="T22" fmla="*/ 77 w 104"/>
                  <a:gd name="T23" fmla="*/ 160 h 160"/>
                  <a:gd name="T24" fmla="*/ 73 w 104"/>
                  <a:gd name="T25" fmla="*/ 153 h 160"/>
                  <a:gd name="T26" fmla="*/ 73 w 104"/>
                  <a:gd name="T27" fmla="*/ 160 h 160"/>
                  <a:gd name="T28" fmla="*/ 73 w 104"/>
                  <a:gd name="T29" fmla="*/ 145 h 160"/>
                  <a:gd name="T30" fmla="*/ 66 w 104"/>
                  <a:gd name="T31" fmla="*/ 145 h 160"/>
                  <a:gd name="T32" fmla="*/ 66 w 104"/>
                  <a:gd name="T33" fmla="*/ 140 h 160"/>
                  <a:gd name="T34" fmla="*/ 66 w 104"/>
                  <a:gd name="T35" fmla="*/ 153 h 160"/>
                  <a:gd name="T36" fmla="*/ 66 w 104"/>
                  <a:gd name="T37" fmla="*/ 145 h 160"/>
                  <a:gd name="T38" fmla="*/ 66 w 104"/>
                  <a:gd name="T39" fmla="*/ 133 h 160"/>
                  <a:gd name="T40" fmla="*/ 60 w 104"/>
                  <a:gd name="T41" fmla="*/ 145 h 160"/>
                  <a:gd name="T42" fmla="*/ 60 w 104"/>
                  <a:gd name="T43" fmla="*/ 140 h 160"/>
                  <a:gd name="T44" fmla="*/ 56 w 104"/>
                  <a:gd name="T45" fmla="*/ 113 h 160"/>
                  <a:gd name="T46" fmla="*/ 27 w 104"/>
                  <a:gd name="T47" fmla="*/ 113 h 160"/>
                  <a:gd name="T48" fmla="*/ 23 w 104"/>
                  <a:gd name="T49" fmla="*/ 120 h 160"/>
                  <a:gd name="T50" fmla="*/ 17 w 104"/>
                  <a:gd name="T51" fmla="*/ 125 h 160"/>
                  <a:gd name="T52" fmla="*/ 12 w 104"/>
                  <a:gd name="T53" fmla="*/ 120 h 160"/>
                  <a:gd name="T54" fmla="*/ 17 w 104"/>
                  <a:gd name="T55" fmla="*/ 107 h 160"/>
                  <a:gd name="T56" fmla="*/ 17 w 104"/>
                  <a:gd name="T57" fmla="*/ 93 h 160"/>
                  <a:gd name="T58" fmla="*/ 17 w 104"/>
                  <a:gd name="T59" fmla="*/ 87 h 160"/>
                  <a:gd name="T60" fmla="*/ 17 w 104"/>
                  <a:gd name="T61" fmla="*/ 87 h 160"/>
                  <a:gd name="T62" fmla="*/ 23 w 104"/>
                  <a:gd name="T63" fmla="*/ 73 h 160"/>
                  <a:gd name="T64" fmla="*/ 27 w 104"/>
                  <a:gd name="T65" fmla="*/ 67 h 160"/>
                  <a:gd name="T66" fmla="*/ 17 w 104"/>
                  <a:gd name="T67" fmla="*/ 67 h 160"/>
                  <a:gd name="T68" fmla="*/ 27 w 104"/>
                  <a:gd name="T69" fmla="*/ 67 h 160"/>
                  <a:gd name="T70" fmla="*/ 33 w 104"/>
                  <a:gd name="T71" fmla="*/ 60 h 160"/>
                  <a:gd name="T72" fmla="*/ 27 w 104"/>
                  <a:gd name="T73" fmla="*/ 53 h 160"/>
                  <a:gd name="T74" fmla="*/ 44 w 104"/>
                  <a:gd name="T75" fmla="*/ 53 h 160"/>
                  <a:gd name="T76" fmla="*/ 33 w 104"/>
                  <a:gd name="T77" fmla="*/ 47 h 160"/>
                  <a:gd name="T78" fmla="*/ 44 w 104"/>
                  <a:gd name="T79" fmla="*/ 47 h 160"/>
                  <a:gd name="T80" fmla="*/ 44 w 104"/>
                  <a:gd name="T81" fmla="*/ 47 h 160"/>
                  <a:gd name="T82" fmla="*/ 44 w 104"/>
                  <a:gd name="T83" fmla="*/ 47 h 160"/>
                  <a:gd name="T84" fmla="*/ 39 w 104"/>
                  <a:gd name="T85" fmla="*/ 40 h 160"/>
                  <a:gd name="T86" fmla="*/ 39 w 104"/>
                  <a:gd name="T87" fmla="*/ 33 h 160"/>
                  <a:gd name="T88" fmla="*/ 44 w 104"/>
                  <a:gd name="T89" fmla="*/ 33 h 160"/>
                  <a:gd name="T90" fmla="*/ 50 w 104"/>
                  <a:gd name="T91" fmla="*/ 33 h 160"/>
                  <a:gd name="T92" fmla="*/ 60 w 104"/>
                  <a:gd name="T93" fmla="*/ 33 h 160"/>
                  <a:gd name="T94" fmla="*/ 50 w 104"/>
                  <a:gd name="T95" fmla="*/ 27 h 160"/>
                  <a:gd name="T96" fmla="*/ 56 w 104"/>
                  <a:gd name="T97" fmla="*/ 20 h 160"/>
                  <a:gd name="T98" fmla="*/ 56 w 104"/>
                  <a:gd name="T99" fmla="*/ 20 h 160"/>
                  <a:gd name="T100" fmla="*/ 44 w 104"/>
                  <a:gd name="T101" fmla="*/ 15 h 160"/>
                  <a:gd name="T102" fmla="*/ 39 w 104"/>
                  <a:gd name="T103" fmla="*/ 15 h 160"/>
                  <a:gd name="T104" fmla="*/ 23 w 104"/>
                  <a:gd name="T105" fmla="*/ 7 h 160"/>
                  <a:gd name="T106" fmla="*/ 12 w 104"/>
                  <a:gd name="T107" fmla="*/ 7 h 160"/>
                  <a:gd name="T108" fmla="*/ 6 w 104"/>
                  <a:gd name="T109" fmla="*/ 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160">
                    <a:moveTo>
                      <a:pt x="6" y="7"/>
                    </a:moveTo>
                    <a:lnTo>
                      <a:pt x="6" y="7"/>
                    </a:lnTo>
                    <a:lnTo>
                      <a:pt x="12" y="0"/>
                    </a:lnTo>
                    <a:lnTo>
                      <a:pt x="17" y="0"/>
                    </a:lnTo>
                    <a:lnTo>
                      <a:pt x="17" y="0"/>
                    </a:lnTo>
                    <a:lnTo>
                      <a:pt x="27" y="0"/>
                    </a:lnTo>
                    <a:lnTo>
                      <a:pt x="44" y="0"/>
                    </a:lnTo>
                    <a:lnTo>
                      <a:pt x="56" y="7"/>
                    </a:lnTo>
                    <a:lnTo>
                      <a:pt x="56" y="7"/>
                    </a:lnTo>
                    <a:lnTo>
                      <a:pt x="56" y="7"/>
                    </a:lnTo>
                    <a:lnTo>
                      <a:pt x="60" y="15"/>
                    </a:lnTo>
                    <a:lnTo>
                      <a:pt x="66" y="15"/>
                    </a:lnTo>
                    <a:lnTo>
                      <a:pt x="66" y="15"/>
                    </a:lnTo>
                    <a:lnTo>
                      <a:pt x="66" y="15"/>
                    </a:lnTo>
                    <a:lnTo>
                      <a:pt x="60" y="15"/>
                    </a:lnTo>
                    <a:lnTo>
                      <a:pt x="60" y="7"/>
                    </a:lnTo>
                    <a:lnTo>
                      <a:pt x="60" y="7"/>
                    </a:lnTo>
                    <a:lnTo>
                      <a:pt x="60" y="7"/>
                    </a:lnTo>
                    <a:lnTo>
                      <a:pt x="66" y="15"/>
                    </a:lnTo>
                    <a:lnTo>
                      <a:pt x="73" y="15"/>
                    </a:lnTo>
                    <a:lnTo>
                      <a:pt x="73" y="15"/>
                    </a:lnTo>
                    <a:lnTo>
                      <a:pt x="77" y="20"/>
                    </a:lnTo>
                    <a:lnTo>
                      <a:pt x="83" y="27"/>
                    </a:lnTo>
                    <a:lnTo>
                      <a:pt x="88" y="27"/>
                    </a:lnTo>
                    <a:lnTo>
                      <a:pt x="88" y="27"/>
                    </a:lnTo>
                    <a:lnTo>
                      <a:pt x="88" y="40"/>
                    </a:lnTo>
                    <a:lnTo>
                      <a:pt x="94" y="47"/>
                    </a:lnTo>
                    <a:lnTo>
                      <a:pt x="94" y="47"/>
                    </a:lnTo>
                    <a:lnTo>
                      <a:pt x="94" y="47"/>
                    </a:lnTo>
                    <a:lnTo>
                      <a:pt x="94" y="53"/>
                    </a:lnTo>
                    <a:lnTo>
                      <a:pt x="100" y="60"/>
                    </a:lnTo>
                    <a:lnTo>
                      <a:pt x="100" y="67"/>
                    </a:lnTo>
                    <a:lnTo>
                      <a:pt x="100" y="67"/>
                    </a:lnTo>
                    <a:lnTo>
                      <a:pt x="100" y="67"/>
                    </a:lnTo>
                    <a:lnTo>
                      <a:pt x="100" y="67"/>
                    </a:lnTo>
                    <a:lnTo>
                      <a:pt x="100" y="60"/>
                    </a:lnTo>
                    <a:lnTo>
                      <a:pt x="100" y="60"/>
                    </a:lnTo>
                    <a:lnTo>
                      <a:pt x="100" y="67"/>
                    </a:lnTo>
                    <a:lnTo>
                      <a:pt x="100" y="73"/>
                    </a:lnTo>
                    <a:lnTo>
                      <a:pt x="104" y="73"/>
                    </a:lnTo>
                    <a:lnTo>
                      <a:pt x="104" y="73"/>
                    </a:lnTo>
                    <a:lnTo>
                      <a:pt x="104" y="80"/>
                    </a:lnTo>
                    <a:lnTo>
                      <a:pt x="104" y="87"/>
                    </a:lnTo>
                    <a:lnTo>
                      <a:pt x="104" y="87"/>
                    </a:lnTo>
                    <a:lnTo>
                      <a:pt x="104" y="87"/>
                    </a:lnTo>
                    <a:lnTo>
                      <a:pt x="104" y="87"/>
                    </a:lnTo>
                    <a:lnTo>
                      <a:pt x="100" y="80"/>
                    </a:lnTo>
                    <a:lnTo>
                      <a:pt x="100" y="73"/>
                    </a:lnTo>
                    <a:lnTo>
                      <a:pt x="100" y="73"/>
                    </a:lnTo>
                    <a:lnTo>
                      <a:pt x="100" y="80"/>
                    </a:lnTo>
                    <a:lnTo>
                      <a:pt x="100" y="87"/>
                    </a:lnTo>
                    <a:lnTo>
                      <a:pt x="100" y="93"/>
                    </a:lnTo>
                    <a:lnTo>
                      <a:pt x="100" y="93"/>
                    </a:lnTo>
                    <a:lnTo>
                      <a:pt x="100" y="107"/>
                    </a:lnTo>
                    <a:lnTo>
                      <a:pt x="100" y="113"/>
                    </a:lnTo>
                    <a:lnTo>
                      <a:pt x="100" y="113"/>
                    </a:lnTo>
                    <a:lnTo>
                      <a:pt x="100" y="113"/>
                    </a:lnTo>
                    <a:lnTo>
                      <a:pt x="94" y="120"/>
                    </a:lnTo>
                    <a:lnTo>
                      <a:pt x="94" y="120"/>
                    </a:lnTo>
                    <a:lnTo>
                      <a:pt x="94" y="120"/>
                    </a:lnTo>
                    <a:lnTo>
                      <a:pt x="94" y="120"/>
                    </a:lnTo>
                    <a:lnTo>
                      <a:pt x="94" y="120"/>
                    </a:lnTo>
                    <a:lnTo>
                      <a:pt x="94" y="120"/>
                    </a:lnTo>
                    <a:lnTo>
                      <a:pt x="94" y="125"/>
                    </a:lnTo>
                    <a:lnTo>
                      <a:pt x="94" y="125"/>
                    </a:lnTo>
                    <a:lnTo>
                      <a:pt x="94" y="125"/>
                    </a:lnTo>
                    <a:lnTo>
                      <a:pt x="88" y="133"/>
                    </a:lnTo>
                    <a:lnTo>
                      <a:pt x="88" y="140"/>
                    </a:lnTo>
                    <a:lnTo>
                      <a:pt x="88" y="140"/>
                    </a:lnTo>
                    <a:lnTo>
                      <a:pt x="88" y="140"/>
                    </a:lnTo>
                    <a:lnTo>
                      <a:pt x="88" y="145"/>
                    </a:lnTo>
                    <a:lnTo>
                      <a:pt x="88" y="145"/>
                    </a:lnTo>
                    <a:lnTo>
                      <a:pt x="88" y="145"/>
                    </a:lnTo>
                    <a:lnTo>
                      <a:pt x="88" y="145"/>
                    </a:lnTo>
                    <a:lnTo>
                      <a:pt x="88" y="140"/>
                    </a:lnTo>
                    <a:lnTo>
                      <a:pt x="88" y="145"/>
                    </a:lnTo>
                    <a:lnTo>
                      <a:pt x="83" y="145"/>
                    </a:lnTo>
                    <a:lnTo>
                      <a:pt x="83" y="153"/>
                    </a:lnTo>
                    <a:lnTo>
                      <a:pt x="83" y="153"/>
                    </a:lnTo>
                    <a:lnTo>
                      <a:pt x="77" y="153"/>
                    </a:lnTo>
                    <a:lnTo>
                      <a:pt x="77" y="160"/>
                    </a:lnTo>
                    <a:lnTo>
                      <a:pt x="77" y="160"/>
                    </a:lnTo>
                    <a:lnTo>
                      <a:pt x="77" y="160"/>
                    </a:lnTo>
                    <a:lnTo>
                      <a:pt x="77" y="160"/>
                    </a:lnTo>
                    <a:lnTo>
                      <a:pt x="77" y="160"/>
                    </a:lnTo>
                    <a:lnTo>
                      <a:pt x="77" y="160"/>
                    </a:lnTo>
                    <a:lnTo>
                      <a:pt x="77" y="160"/>
                    </a:lnTo>
                    <a:lnTo>
                      <a:pt x="77" y="153"/>
                    </a:lnTo>
                    <a:lnTo>
                      <a:pt x="77" y="153"/>
                    </a:lnTo>
                    <a:lnTo>
                      <a:pt x="73" y="153"/>
                    </a:lnTo>
                    <a:lnTo>
                      <a:pt x="73" y="153"/>
                    </a:lnTo>
                    <a:lnTo>
                      <a:pt x="73" y="153"/>
                    </a:lnTo>
                    <a:lnTo>
                      <a:pt x="73" y="160"/>
                    </a:lnTo>
                    <a:lnTo>
                      <a:pt x="73" y="160"/>
                    </a:lnTo>
                    <a:lnTo>
                      <a:pt x="73" y="160"/>
                    </a:lnTo>
                    <a:lnTo>
                      <a:pt x="73" y="160"/>
                    </a:lnTo>
                    <a:lnTo>
                      <a:pt x="73" y="160"/>
                    </a:lnTo>
                    <a:lnTo>
                      <a:pt x="73" y="160"/>
                    </a:lnTo>
                    <a:lnTo>
                      <a:pt x="73" y="153"/>
                    </a:lnTo>
                    <a:lnTo>
                      <a:pt x="73" y="153"/>
                    </a:lnTo>
                    <a:lnTo>
                      <a:pt x="73" y="153"/>
                    </a:lnTo>
                    <a:lnTo>
                      <a:pt x="73" y="145"/>
                    </a:lnTo>
                    <a:lnTo>
                      <a:pt x="73" y="145"/>
                    </a:lnTo>
                    <a:lnTo>
                      <a:pt x="73" y="145"/>
                    </a:lnTo>
                    <a:lnTo>
                      <a:pt x="73" y="145"/>
                    </a:lnTo>
                    <a:lnTo>
                      <a:pt x="66" y="153"/>
                    </a:lnTo>
                    <a:lnTo>
                      <a:pt x="66" y="153"/>
                    </a:lnTo>
                    <a:lnTo>
                      <a:pt x="66" y="153"/>
                    </a:lnTo>
                    <a:lnTo>
                      <a:pt x="66" y="153"/>
                    </a:lnTo>
                    <a:lnTo>
                      <a:pt x="66" y="153"/>
                    </a:lnTo>
                    <a:lnTo>
                      <a:pt x="66" y="145"/>
                    </a:lnTo>
                    <a:lnTo>
                      <a:pt x="66" y="145"/>
                    </a:lnTo>
                    <a:lnTo>
                      <a:pt x="66" y="145"/>
                    </a:lnTo>
                    <a:lnTo>
                      <a:pt x="66" y="145"/>
                    </a:lnTo>
                    <a:lnTo>
                      <a:pt x="73" y="140"/>
                    </a:lnTo>
                    <a:lnTo>
                      <a:pt x="73" y="140"/>
                    </a:lnTo>
                    <a:lnTo>
                      <a:pt x="66" y="140"/>
                    </a:lnTo>
                    <a:lnTo>
                      <a:pt x="66" y="140"/>
                    </a:lnTo>
                    <a:lnTo>
                      <a:pt x="66" y="140"/>
                    </a:lnTo>
                    <a:lnTo>
                      <a:pt x="66" y="140"/>
                    </a:lnTo>
                    <a:lnTo>
                      <a:pt x="66" y="145"/>
                    </a:lnTo>
                    <a:lnTo>
                      <a:pt x="66" y="145"/>
                    </a:lnTo>
                    <a:lnTo>
                      <a:pt x="66" y="145"/>
                    </a:lnTo>
                    <a:lnTo>
                      <a:pt x="66" y="145"/>
                    </a:lnTo>
                    <a:lnTo>
                      <a:pt x="66" y="153"/>
                    </a:lnTo>
                    <a:lnTo>
                      <a:pt x="66" y="153"/>
                    </a:lnTo>
                    <a:lnTo>
                      <a:pt x="66" y="153"/>
                    </a:lnTo>
                    <a:lnTo>
                      <a:pt x="66" y="153"/>
                    </a:lnTo>
                    <a:lnTo>
                      <a:pt x="66" y="153"/>
                    </a:lnTo>
                    <a:lnTo>
                      <a:pt x="66" y="153"/>
                    </a:lnTo>
                    <a:lnTo>
                      <a:pt x="66" y="145"/>
                    </a:lnTo>
                    <a:lnTo>
                      <a:pt x="66" y="145"/>
                    </a:lnTo>
                    <a:lnTo>
                      <a:pt x="66" y="145"/>
                    </a:lnTo>
                    <a:lnTo>
                      <a:pt x="66" y="145"/>
                    </a:lnTo>
                    <a:lnTo>
                      <a:pt x="66" y="140"/>
                    </a:lnTo>
                    <a:lnTo>
                      <a:pt x="66" y="140"/>
                    </a:lnTo>
                    <a:lnTo>
                      <a:pt x="60" y="140"/>
                    </a:lnTo>
                    <a:lnTo>
                      <a:pt x="60" y="133"/>
                    </a:lnTo>
                    <a:lnTo>
                      <a:pt x="66" y="133"/>
                    </a:lnTo>
                    <a:lnTo>
                      <a:pt x="66" y="133"/>
                    </a:lnTo>
                    <a:lnTo>
                      <a:pt x="60" y="140"/>
                    </a:lnTo>
                    <a:lnTo>
                      <a:pt x="60" y="145"/>
                    </a:lnTo>
                    <a:lnTo>
                      <a:pt x="66" y="145"/>
                    </a:lnTo>
                    <a:lnTo>
                      <a:pt x="66" y="145"/>
                    </a:lnTo>
                    <a:lnTo>
                      <a:pt x="60" y="145"/>
                    </a:lnTo>
                    <a:lnTo>
                      <a:pt x="60" y="145"/>
                    </a:lnTo>
                    <a:lnTo>
                      <a:pt x="60" y="145"/>
                    </a:lnTo>
                    <a:lnTo>
                      <a:pt x="60" y="145"/>
                    </a:lnTo>
                    <a:lnTo>
                      <a:pt x="60" y="145"/>
                    </a:lnTo>
                    <a:lnTo>
                      <a:pt x="60" y="145"/>
                    </a:lnTo>
                    <a:lnTo>
                      <a:pt x="60" y="140"/>
                    </a:lnTo>
                    <a:lnTo>
                      <a:pt x="60" y="140"/>
                    </a:lnTo>
                    <a:lnTo>
                      <a:pt x="60" y="140"/>
                    </a:lnTo>
                    <a:lnTo>
                      <a:pt x="60" y="140"/>
                    </a:lnTo>
                    <a:lnTo>
                      <a:pt x="60" y="133"/>
                    </a:lnTo>
                    <a:lnTo>
                      <a:pt x="60" y="133"/>
                    </a:lnTo>
                    <a:lnTo>
                      <a:pt x="56" y="125"/>
                    </a:lnTo>
                    <a:lnTo>
                      <a:pt x="56" y="125"/>
                    </a:lnTo>
                    <a:lnTo>
                      <a:pt x="56" y="120"/>
                    </a:lnTo>
                    <a:lnTo>
                      <a:pt x="56" y="120"/>
                    </a:lnTo>
                    <a:lnTo>
                      <a:pt x="56" y="113"/>
                    </a:lnTo>
                    <a:lnTo>
                      <a:pt x="50" y="107"/>
                    </a:lnTo>
                    <a:lnTo>
                      <a:pt x="44" y="100"/>
                    </a:lnTo>
                    <a:lnTo>
                      <a:pt x="44" y="100"/>
                    </a:lnTo>
                    <a:lnTo>
                      <a:pt x="39" y="107"/>
                    </a:lnTo>
                    <a:lnTo>
                      <a:pt x="33" y="113"/>
                    </a:lnTo>
                    <a:lnTo>
                      <a:pt x="27" y="113"/>
                    </a:lnTo>
                    <a:lnTo>
                      <a:pt x="27" y="113"/>
                    </a:lnTo>
                    <a:lnTo>
                      <a:pt x="27" y="113"/>
                    </a:lnTo>
                    <a:lnTo>
                      <a:pt x="27" y="120"/>
                    </a:lnTo>
                    <a:lnTo>
                      <a:pt x="27" y="120"/>
                    </a:lnTo>
                    <a:lnTo>
                      <a:pt x="27" y="120"/>
                    </a:lnTo>
                    <a:lnTo>
                      <a:pt x="23" y="120"/>
                    </a:lnTo>
                    <a:lnTo>
                      <a:pt x="23" y="120"/>
                    </a:lnTo>
                    <a:lnTo>
                      <a:pt x="23" y="120"/>
                    </a:lnTo>
                    <a:lnTo>
                      <a:pt x="23" y="120"/>
                    </a:lnTo>
                    <a:lnTo>
                      <a:pt x="23" y="125"/>
                    </a:lnTo>
                    <a:lnTo>
                      <a:pt x="23" y="125"/>
                    </a:lnTo>
                    <a:lnTo>
                      <a:pt x="23" y="125"/>
                    </a:lnTo>
                    <a:lnTo>
                      <a:pt x="23" y="125"/>
                    </a:lnTo>
                    <a:lnTo>
                      <a:pt x="17" y="125"/>
                    </a:lnTo>
                    <a:lnTo>
                      <a:pt x="17" y="125"/>
                    </a:lnTo>
                    <a:lnTo>
                      <a:pt x="17" y="125"/>
                    </a:lnTo>
                    <a:lnTo>
                      <a:pt x="17" y="125"/>
                    </a:lnTo>
                    <a:lnTo>
                      <a:pt x="12" y="125"/>
                    </a:lnTo>
                    <a:lnTo>
                      <a:pt x="12" y="120"/>
                    </a:lnTo>
                    <a:lnTo>
                      <a:pt x="12" y="120"/>
                    </a:lnTo>
                    <a:lnTo>
                      <a:pt x="12" y="120"/>
                    </a:lnTo>
                    <a:lnTo>
                      <a:pt x="12" y="120"/>
                    </a:lnTo>
                    <a:lnTo>
                      <a:pt x="17" y="113"/>
                    </a:lnTo>
                    <a:lnTo>
                      <a:pt x="17" y="113"/>
                    </a:lnTo>
                    <a:lnTo>
                      <a:pt x="17" y="113"/>
                    </a:lnTo>
                    <a:lnTo>
                      <a:pt x="12" y="113"/>
                    </a:lnTo>
                    <a:lnTo>
                      <a:pt x="12" y="107"/>
                    </a:lnTo>
                    <a:lnTo>
                      <a:pt x="17" y="107"/>
                    </a:lnTo>
                    <a:lnTo>
                      <a:pt x="17" y="107"/>
                    </a:lnTo>
                    <a:lnTo>
                      <a:pt x="17" y="107"/>
                    </a:lnTo>
                    <a:lnTo>
                      <a:pt x="17" y="100"/>
                    </a:lnTo>
                    <a:lnTo>
                      <a:pt x="17" y="100"/>
                    </a:lnTo>
                    <a:lnTo>
                      <a:pt x="17" y="100"/>
                    </a:lnTo>
                    <a:lnTo>
                      <a:pt x="17" y="100"/>
                    </a:lnTo>
                    <a:lnTo>
                      <a:pt x="17" y="100"/>
                    </a:lnTo>
                    <a:lnTo>
                      <a:pt x="17" y="93"/>
                    </a:lnTo>
                    <a:lnTo>
                      <a:pt x="17" y="93"/>
                    </a:lnTo>
                    <a:lnTo>
                      <a:pt x="17" y="93"/>
                    </a:lnTo>
                    <a:lnTo>
                      <a:pt x="23" y="93"/>
                    </a:lnTo>
                    <a:lnTo>
                      <a:pt x="23" y="87"/>
                    </a:lnTo>
                    <a:lnTo>
                      <a:pt x="23" y="87"/>
                    </a:lnTo>
                    <a:lnTo>
                      <a:pt x="17" y="87"/>
                    </a:lnTo>
                    <a:lnTo>
                      <a:pt x="17" y="87"/>
                    </a:lnTo>
                    <a:lnTo>
                      <a:pt x="17" y="87"/>
                    </a:lnTo>
                    <a:lnTo>
                      <a:pt x="17" y="87"/>
                    </a:lnTo>
                    <a:lnTo>
                      <a:pt x="17" y="87"/>
                    </a:lnTo>
                    <a:lnTo>
                      <a:pt x="17" y="87"/>
                    </a:lnTo>
                    <a:lnTo>
                      <a:pt x="23" y="87"/>
                    </a:lnTo>
                    <a:lnTo>
                      <a:pt x="23" y="87"/>
                    </a:lnTo>
                    <a:lnTo>
                      <a:pt x="17" y="87"/>
                    </a:lnTo>
                    <a:lnTo>
                      <a:pt x="17" y="80"/>
                    </a:lnTo>
                    <a:lnTo>
                      <a:pt x="23" y="80"/>
                    </a:lnTo>
                    <a:lnTo>
                      <a:pt x="23" y="80"/>
                    </a:lnTo>
                    <a:lnTo>
                      <a:pt x="23" y="80"/>
                    </a:lnTo>
                    <a:lnTo>
                      <a:pt x="23" y="80"/>
                    </a:lnTo>
                    <a:lnTo>
                      <a:pt x="23" y="73"/>
                    </a:lnTo>
                    <a:lnTo>
                      <a:pt x="23" y="73"/>
                    </a:lnTo>
                    <a:lnTo>
                      <a:pt x="23" y="73"/>
                    </a:lnTo>
                    <a:lnTo>
                      <a:pt x="23" y="73"/>
                    </a:lnTo>
                    <a:lnTo>
                      <a:pt x="23" y="73"/>
                    </a:lnTo>
                    <a:lnTo>
                      <a:pt x="23" y="73"/>
                    </a:lnTo>
                    <a:lnTo>
                      <a:pt x="23" y="73"/>
                    </a:lnTo>
                    <a:lnTo>
                      <a:pt x="23" y="73"/>
                    </a:lnTo>
                    <a:lnTo>
                      <a:pt x="27" y="67"/>
                    </a:lnTo>
                    <a:lnTo>
                      <a:pt x="27" y="67"/>
                    </a:lnTo>
                    <a:lnTo>
                      <a:pt x="23" y="67"/>
                    </a:lnTo>
                    <a:lnTo>
                      <a:pt x="23" y="67"/>
                    </a:lnTo>
                    <a:lnTo>
                      <a:pt x="23" y="67"/>
                    </a:lnTo>
                    <a:lnTo>
                      <a:pt x="23" y="67"/>
                    </a:lnTo>
                    <a:lnTo>
                      <a:pt x="23" y="67"/>
                    </a:lnTo>
                    <a:lnTo>
                      <a:pt x="17" y="67"/>
                    </a:lnTo>
                    <a:lnTo>
                      <a:pt x="23" y="60"/>
                    </a:lnTo>
                    <a:lnTo>
                      <a:pt x="23" y="60"/>
                    </a:lnTo>
                    <a:lnTo>
                      <a:pt x="23" y="67"/>
                    </a:lnTo>
                    <a:lnTo>
                      <a:pt x="23" y="67"/>
                    </a:lnTo>
                    <a:lnTo>
                      <a:pt x="27" y="67"/>
                    </a:lnTo>
                    <a:lnTo>
                      <a:pt x="27" y="67"/>
                    </a:lnTo>
                    <a:lnTo>
                      <a:pt x="27" y="67"/>
                    </a:lnTo>
                    <a:lnTo>
                      <a:pt x="33" y="67"/>
                    </a:lnTo>
                    <a:lnTo>
                      <a:pt x="39" y="67"/>
                    </a:lnTo>
                    <a:lnTo>
                      <a:pt x="39" y="67"/>
                    </a:lnTo>
                    <a:lnTo>
                      <a:pt x="39" y="67"/>
                    </a:lnTo>
                    <a:lnTo>
                      <a:pt x="33" y="67"/>
                    </a:lnTo>
                    <a:lnTo>
                      <a:pt x="33" y="60"/>
                    </a:lnTo>
                    <a:lnTo>
                      <a:pt x="33" y="60"/>
                    </a:lnTo>
                    <a:lnTo>
                      <a:pt x="33" y="60"/>
                    </a:lnTo>
                    <a:lnTo>
                      <a:pt x="27" y="60"/>
                    </a:lnTo>
                    <a:lnTo>
                      <a:pt x="27" y="53"/>
                    </a:lnTo>
                    <a:lnTo>
                      <a:pt x="27" y="53"/>
                    </a:lnTo>
                    <a:lnTo>
                      <a:pt x="27" y="53"/>
                    </a:lnTo>
                    <a:lnTo>
                      <a:pt x="27" y="53"/>
                    </a:lnTo>
                    <a:lnTo>
                      <a:pt x="27" y="53"/>
                    </a:lnTo>
                    <a:lnTo>
                      <a:pt x="27" y="53"/>
                    </a:lnTo>
                    <a:lnTo>
                      <a:pt x="27" y="53"/>
                    </a:lnTo>
                    <a:lnTo>
                      <a:pt x="33" y="53"/>
                    </a:lnTo>
                    <a:lnTo>
                      <a:pt x="39" y="53"/>
                    </a:lnTo>
                    <a:lnTo>
                      <a:pt x="39" y="53"/>
                    </a:lnTo>
                    <a:lnTo>
                      <a:pt x="39" y="53"/>
                    </a:lnTo>
                    <a:lnTo>
                      <a:pt x="44" y="53"/>
                    </a:lnTo>
                    <a:lnTo>
                      <a:pt x="44" y="53"/>
                    </a:lnTo>
                    <a:lnTo>
                      <a:pt x="44" y="53"/>
                    </a:lnTo>
                    <a:lnTo>
                      <a:pt x="39" y="53"/>
                    </a:lnTo>
                    <a:lnTo>
                      <a:pt x="33" y="53"/>
                    </a:lnTo>
                    <a:lnTo>
                      <a:pt x="33" y="47"/>
                    </a:lnTo>
                    <a:lnTo>
                      <a:pt x="33" y="47"/>
                    </a:lnTo>
                    <a:lnTo>
                      <a:pt x="33" y="47"/>
                    </a:lnTo>
                    <a:lnTo>
                      <a:pt x="33" y="47"/>
                    </a:lnTo>
                    <a:lnTo>
                      <a:pt x="33" y="47"/>
                    </a:lnTo>
                    <a:lnTo>
                      <a:pt x="33" y="47"/>
                    </a:lnTo>
                    <a:lnTo>
                      <a:pt x="33" y="47"/>
                    </a:lnTo>
                    <a:lnTo>
                      <a:pt x="39" y="47"/>
                    </a:lnTo>
                    <a:lnTo>
                      <a:pt x="44" y="47"/>
                    </a:lnTo>
                    <a:lnTo>
                      <a:pt x="44" y="47"/>
                    </a:lnTo>
                    <a:lnTo>
                      <a:pt x="44" y="53"/>
                    </a:lnTo>
                    <a:lnTo>
                      <a:pt x="44" y="53"/>
                    </a:lnTo>
                    <a:lnTo>
                      <a:pt x="44" y="47"/>
                    </a:lnTo>
                    <a:lnTo>
                      <a:pt x="44" y="47"/>
                    </a:lnTo>
                    <a:lnTo>
                      <a:pt x="44" y="47"/>
                    </a:lnTo>
                    <a:lnTo>
                      <a:pt x="44" y="47"/>
                    </a:lnTo>
                    <a:lnTo>
                      <a:pt x="44" y="47"/>
                    </a:lnTo>
                    <a:lnTo>
                      <a:pt x="44" y="47"/>
                    </a:lnTo>
                    <a:lnTo>
                      <a:pt x="39" y="47"/>
                    </a:lnTo>
                    <a:lnTo>
                      <a:pt x="39" y="47"/>
                    </a:lnTo>
                    <a:lnTo>
                      <a:pt x="39" y="47"/>
                    </a:lnTo>
                    <a:lnTo>
                      <a:pt x="39" y="47"/>
                    </a:lnTo>
                    <a:lnTo>
                      <a:pt x="39" y="47"/>
                    </a:lnTo>
                    <a:lnTo>
                      <a:pt x="44" y="47"/>
                    </a:lnTo>
                    <a:lnTo>
                      <a:pt x="44" y="40"/>
                    </a:lnTo>
                    <a:lnTo>
                      <a:pt x="44" y="40"/>
                    </a:lnTo>
                    <a:lnTo>
                      <a:pt x="44" y="40"/>
                    </a:lnTo>
                    <a:lnTo>
                      <a:pt x="44" y="40"/>
                    </a:lnTo>
                    <a:lnTo>
                      <a:pt x="44" y="40"/>
                    </a:lnTo>
                    <a:lnTo>
                      <a:pt x="44" y="40"/>
                    </a:lnTo>
                    <a:lnTo>
                      <a:pt x="39" y="40"/>
                    </a:lnTo>
                    <a:lnTo>
                      <a:pt x="39" y="33"/>
                    </a:lnTo>
                    <a:lnTo>
                      <a:pt x="39" y="33"/>
                    </a:lnTo>
                    <a:lnTo>
                      <a:pt x="39" y="33"/>
                    </a:lnTo>
                    <a:lnTo>
                      <a:pt x="33" y="33"/>
                    </a:lnTo>
                    <a:lnTo>
                      <a:pt x="33" y="33"/>
                    </a:lnTo>
                    <a:lnTo>
                      <a:pt x="39" y="33"/>
                    </a:lnTo>
                    <a:lnTo>
                      <a:pt x="39" y="33"/>
                    </a:lnTo>
                    <a:lnTo>
                      <a:pt x="39" y="33"/>
                    </a:lnTo>
                    <a:lnTo>
                      <a:pt x="44" y="33"/>
                    </a:lnTo>
                    <a:lnTo>
                      <a:pt x="50" y="33"/>
                    </a:lnTo>
                    <a:lnTo>
                      <a:pt x="50" y="33"/>
                    </a:lnTo>
                    <a:lnTo>
                      <a:pt x="50" y="33"/>
                    </a:lnTo>
                    <a:lnTo>
                      <a:pt x="44" y="33"/>
                    </a:lnTo>
                    <a:lnTo>
                      <a:pt x="44" y="33"/>
                    </a:lnTo>
                    <a:lnTo>
                      <a:pt x="44" y="33"/>
                    </a:lnTo>
                    <a:lnTo>
                      <a:pt x="44" y="33"/>
                    </a:lnTo>
                    <a:lnTo>
                      <a:pt x="44" y="33"/>
                    </a:lnTo>
                    <a:lnTo>
                      <a:pt x="44" y="33"/>
                    </a:lnTo>
                    <a:lnTo>
                      <a:pt x="44" y="33"/>
                    </a:lnTo>
                    <a:lnTo>
                      <a:pt x="44" y="33"/>
                    </a:lnTo>
                    <a:lnTo>
                      <a:pt x="50" y="33"/>
                    </a:lnTo>
                    <a:lnTo>
                      <a:pt x="56" y="33"/>
                    </a:lnTo>
                    <a:lnTo>
                      <a:pt x="56" y="33"/>
                    </a:lnTo>
                    <a:lnTo>
                      <a:pt x="56" y="33"/>
                    </a:lnTo>
                    <a:lnTo>
                      <a:pt x="56" y="33"/>
                    </a:lnTo>
                    <a:lnTo>
                      <a:pt x="60" y="33"/>
                    </a:lnTo>
                    <a:lnTo>
                      <a:pt x="60" y="33"/>
                    </a:lnTo>
                    <a:lnTo>
                      <a:pt x="60" y="33"/>
                    </a:lnTo>
                    <a:lnTo>
                      <a:pt x="56" y="33"/>
                    </a:lnTo>
                    <a:lnTo>
                      <a:pt x="56" y="27"/>
                    </a:lnTo>
                    <a:lnTo>
                      <a:pt x="56" y="27"/>
                    </a:lnTo>
                    <a:lnTo>
                      <a:pt x="56" y="27"/>
                    </a:lnTo>
                    <a:lnTo>
                      <a:pt x="50" y="27"/>
                    </a:lnTo>
                    <a:lnTo>
                      <a:pt x="50" y="27"/>
                    </a:lnTo>
                    <a:lnTo>
                      <a:pt x="50" y="27"/>
                    </a:lnTo>
                    <a:lnTo>
                      <a:pt x="44" y="27"/>
                    </a:lnTo>
                    <a:lnTo>
                      <a:pt x="44" y="27"/>
                    </a:lnTo>
                    <a:lnTo>
                      <a:pt x="44" y="20"/>
                    </a:lnTo>
                    <a:lnTo>
                      <a:pt x="44" y="20"/>
                    </a:lnTo>
                    <a:lnTo>
                      <a:pt x="44" y="20"/>
                    </a:lnTo>
                    <a:lnTo>
                      <a:pt x="50" y="20"/>
                    </a:lnTo>
                    <a:lnTo>
                      <a:pt x="56" y="20"/>
                    </a:lnTo>
                    <a:lnTo>
                      <a:pt x="56" y="20"/>
                    </a:lnTo>
                    <a:lnTo>
                      <a:pt x="56" y="20"/>
                    </a:lnTo>
                    <a:lnTo>
                      <a:pt x="56" y="27"/>
                    </a:lnTo>
                    <a:lnTo>
                      <a:pt x="56" y="20"/>
                    </a:lnTo>
                    <a:lnTo>
                      <a:pt x="56" y="20"/>
                    </a:lnTo>
                    <a:lnTo>
                      <a:pt x="56" y="20"/>
                    </a:lnTo>
                    <a:lnTo>
                      <a:pt x="56" y="20"/>
                    </a:lnTo>
                    <a:lnTo>
                      <a:pt x="60" y="20"/>
                    </a:lnTo>
                    <a:lnTo>
                      <a:pt x="60" y="20"/>
                    </a:lnTo>
                    <a:lnTo>
                      <a:pt x="60" y="20"/>
                    </a:lnTo>
                    <a:lnTo>
                      <a:pt x="56" y="20"/>
                    </a:lnTo>
                    <a:lnTo>
                      <a:pt x="50" y="15"/>
                    </a:lnTo>
                    <a:lnTo>
                      <a:pt x="50" y="15"/>
                    </a:lnTo>
                    <a:lnTo>
                      <a:pt x="44" y="15"/>
                    </a:lnTo>
                    <a:lnTo>
                      <a:pt x="39" y="15"/>
                    </a:lnTo>
                    <a:lnTo>
                      <a:pt x="39" y="15"/>
                    </a:lnTo>
                    <a:lnTo>
                      <a:pt x="39" y="15"/>
                    </a:lnTo>
                    <a:lnTo>
                      <a:pt x="39" y="15"/>
                    </a:lnTo>
                    <a:lnTo>
                      <a:pt x="39" y="15"/>
                    </a:lnTo>
                    <a:lnTo>
                      <a:pt x="39" y="15"/>
                    </a:lnTo>
                    <a:lnTo>
                      <a:pt x="39" y="15"/>
                    </a:lnTo>
                    <a:lnTo>
                      <a:pt x="33" y="15"/>
                    </a:lnTo>
                    <a:lnTo>
                      <a:pt x="27" y="15"/>
                    </a:lnTo>
                    <a:lnTo>
                      <a:pt x="23" y="7"/>
                    </a:lnTo>
                    <a:lnTo>
                      <a:pt x="23" y="7"/>
                    </a:lnTo>
                    <a:lnTo>
                      <a:pt x="23" y="7"/>
                    </a:lnTo>
                    <a:lnTo>
                      <a:pt x="23" y="7"/>
                    </a:lnTo>
                    <a:lnTo>
                      <a:pt x="23" y="7"/>
                    </a:lnTo>
                    <a:lnTo>
                      <a:pt x="23" y="7"/>
                    </a:lnTo>
                    <a:lnTo>
                      <a:pt x="17" y="7"/>
                    </a:lnTo>
                    <a:lnTo>
                      <a:pt x="17" y="7"/>
                    </a:lnTo>
                    <a:lnTo>
                      <a:pt x="17" y="7"/>
                    </a:lnTo>
                    <a:lnTo>
                      <a:pt x="17" y="7"/>
                    </a:lnTo>
                    <a:lnTo>
                      <a:pt x="12" y="7"/>
                    </a:lnTo>
                    <a:lnTo>
                      <a:pt x="12" y="7"/>
                    </a:lnTo>
                    <a:lnTo>
                      <a:pt x="12" y="7"/>
                    </a:lnTo>
                    <a:lnTo>
                      <a:pt x="12" y="7"/>
                    </a:lnTo>
                    <a:lnTo>
                      <a:pt x="6" y="7"/>
                    </a:lnTo>
                    <a:lnTo>
                      <a:pt x="6" y="7"/>
                    </a:lnTo>
                    <a:lnTo>
                      <a:pt x="6" y="7"/>
                    </a:lnTo>
                    <a:lnTo>
                      <a:pt x="6" y="7"/>
                    </a:lnTo>
                    <a:lnTo>
                      <a:pt x="6" y="7"/>
                    </a:lnTo>
                    <a:lnTo>
                      <a:pt x="0" y="7"/>
                    </a:lnTo>
                    <a:lnTo>
                      <a:pt x="6" y="7"/>
                    </a:lnTo>
                    <a:close/>
                  </a:path>
                </a:pathLst>
              </a:custGeom>
              <a:solidFill>
                <a:srgbClr val="3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57" name="Freeform 181"/>
              <p:cNvSpPr>
                <a:spLocks/>
              </p:cNvSpPr>
              <p:nvPr/>
            </p:nvSpPr>
            <p:spPr bwMode="auto">
              <a:xfrm>
                <a:off x="4833" y="1975"/>
                <a:ext cx="28" cy="25"/>
              </a:xfrm>
              <a:custGeom>
                <a:avLst/>
                <a:gdLst>
                  <a:gd name="T0" fmla="*/ 6 w 28"/>
                  <a:gd name="T1" fmla="*/ 5 h 25"/>
                  <a:gd name="T2" fmla="*/ 0 w 28"/>
                  <a:gd name="T3" fmla="*/ 5 h 25"/>
                  <a:gd name="T4" fmla="*/ 0 w 28"/>
                  <a:gd name="T5" fmla="*/ 13 h 25"/>
                  <a:gd name="T6" fmla="*/ 6 w 28"/>
                  <a:gd name="T7" fmla="*/ 13 h 25"/>
                  <a:gd name="T8" fmla="*/ 6 w 28"/>
                  <a:gd name="T9" fmla="*/ 13 h 25"/>
                  <a:gd name="T10" fmla="*/ 6 w 28"/>
                  <a:gd name="T11" fmla="*/ 20 h 25"/>
                  <a:gd name="T12" fmla="*/ 6 w 28"/>
                  <a:gd name="T13" fmla="*/ 20 h 25"/>
                  <a:gd name="T14" fmla="*/ 13 w 28"/>
                  <a:gd name="T15" fmla="*/ 20 h 25"/>
                  <a:gd name="T16" fmla="*/ 13 w 28"/>
                  <a:gd name="T17" fmla="*/ 20 h 25"/>
                  <a:gd name="T18" fmla="*/ 13 w 28"/>
                  <a:gd name="T19" fmla="*/ 20 h 25"/>
                  <a:gd name="T20" fmla="*/ 17 w 28"/>
                  <a:gd name="T21" fmla="*/ 20 h 25"/>
                  <a:gd name="T22" fmla="*/ 17 w 28"/>
                  <a:gd name="T23" fmla="*/ 20 h 25"/>
                  <a:gd name="T24" fmla="*/ 17 w 28"/>
                  <a:gd name="T25" fmla="*/ 20 h 25"/>
                  <a:gd name="T26" fmla="*/ 23 w 28"/>
                  <a:gd name="T27" fmla="*/ 25 h 25"/>
                  <a:gd name="T28" fmla="*/ 23 w 28"/>
                  <a:gd name="T29" fmla="*/ 25 h 25"/>
                  <a:gd name="T30" fmla="*/ 28 w 28"/>
                  <a:gd name="T31" fmla="*/ 25 h 25"/>
                  <a:gd name="T32" fmla="*/ 28 w 28"/>
                  <a:gd name="T33" fmla="*/ 25 h 25"/>
                  <a:gd name="T34" fmla="*/ 28 w 28"/>
                  <a:gd name="T35" fmla="*/ 25 h 25"/>
                  <a:gd name="T36" fmla="*/ 23 w 28"/>
                  <a:gd name="T37" fmla="*/ 25 h 25"/>
                  <a:gd name="T38" fmla="*/ 23 w 28"/>
                  <a:gd name="T39" fmla="*/ 20 h 25"/>
                  <a:gd name="T40" fmla="*/ 23 w 28"/>
                  <a:gd name="T41" fmla="*/ 20 h 25"/>
                  <a:gd name="T42" fmla="*/ 17 w 28"/>
                  <a:gd name="T43" fmla="*/ 20 h 25"/>
                  <a:gd name="T44" fmla="*/ 17 w 28"/>
                  <a:gd name="T45" fmla="*/ 20 h 25"/>
                  <a:gd name="T46" fmla="*/ 17 w 28"/>
                  <a:gd name="T47" fmla="*/ 13 h 25"/>
                  <a:gd name="T48" fmla="*/ 17 w 28"/>
                  <a:gd name="T49" fmla="*/ 13 h 25"/>
                  <a:gd name="T50" fmla="*/ 13 w 28"/>
                  <a:gd name="T51" fmla="*/ 13 h 25"/>
                  <a:gd name="T52" fmla="*/ 13 w 28"/>
                  <a:gd name="T53" fmla="*/ 13 h 25"/>
                  <a:gd name="T54" fmla="*/ 13 w 28"/>
                  <a:gd name="T55" fmla="*/ 5 h 25"/>
                  <a:gd name="T56" fmla="*/ 13 w 28"/>
                  <a:gd name="T57" fmla="*/ 5 h 25"/>
                  <a:gd name="T58" fmla="*/ 13 w 28"/>
                  <a:gd name="T59" fmla="*/ 5 h 25"/>
                  <a:gd name="T60" fmla="*/ 6 w 28"/>
                  <a:gd name="T61" fmla="*/ 5 h 25"/>
                  <a:gd name="T62" fmla="*/ 6 w 28"/>
                  <a:gd name="T63" fmla="*/ 0 h 25"/>
                  <a:gd name="T64" fmla="*/ 6 w 28"/>
                  <a:gd name="T65" fmla="*/ 0 h 25"/>
                  <a:gd name="T66" fmla="*/ 6 w 28"/>
                  <a:gd name="T67" fmla="*/ 5 h 25"/>
                  <a:gd name="T68" fmla="*/ 6 w 28"/>
                  <a:gd name="T69" fmla="*/ 5 h 25"/>
                  <a:gd name="T70" fmla="*/ 6 w 28"/>
                  <a:gd name="T71"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25">
                    <a:moveTo>
                      <a:pt x="6" y="5"/>
                    </a:moveTo>
                    <a:lnTo>
                      <a:pt x="0" y="5"/>
                    </a:lnTo>
                    <a:lnTo>
                      <a:pt x="0" y="13"/>
                    </a:lnTo>
                    <a:lnTo>
                      <a:pt x="6" y="13"/>
                    </a:lnTo>
                    <a:lnTo>
                      <a:pt x="6" y="13"/>
                    </a:lnTo>
                    <a:lnTo>
                      <a:pt x="6" y="20"/>
                    </a:lnTo>
                    <a:lnTo>
                      <a:pt x="6" y="20"/>
                    </a:lnTo>
                    <a:lnTo>
                      <a:pt x="13" y="20"/>
                    </a:lnTo>
                    <a:lnTo>
                      <a:pt x="13" y="20"/>
                    </a:lnTo>
                    <a:lnTo>
                      <a:pt x="13" y="20"/>
                    </a:lnTo>
                    <a:lnTo>
                      <a:pt x="17" y="20"/>
                    </a:lnTo>
                    <a:lnTo>
                      <a:pt x="17" y="20"/>
                    </a:lnTo>
                    <a:lnTo>
                      <a:pt x="17" y="20"/>
                    </a:lnTo>
                    <a:lnTo>
                      <a:pt x="23" y="25"/>
                    </a:lnTo>
                    <a:lnTo>
                      <a:pt x="23" y="25"/>
                    </a:lnTo>
                    <a:lnTo>
                      <a:pt x="28" y="25"/>
                    </a:lnTo>
                    <a:lnTo>
                      <a:pt x="28" y="25"/>
                    </a:lnTo>
                    <a:lnTo>
                      <a:pt x="28" y="25"/>
                    </a:lnTo>
                    <a:lnTo>
                      <a:pt x="23" y="25"/>
                    </a:lnTo>
                    <a:lnTo>
                      <a:pt x="23" y="20"/>
                    </a:lnTo>
                    <a:lnTo>
                      <a:pt x="23" y="20"/>
                    </a:lnTo>
                    <a:lnTo>
                      <a:pt x="17" y="20"/>
                    </a:lnTo>
                    <a:lnTo>
                      <a:pt x="17" y="20"/>
                    </a:lnTo>
                    <a:lnTo>
                      <a:pt x="17" y="13"/>
                    </a:lnTo>
                    <a:lnTo>
                      <a:pt x="17" y="13"/>
                    </a:lnTo>
                    <a:lnTo>
                      <a:pt x="13" y="13"/>
                    </a:lnTo>
                    <a:lnTo>
                      <a:pt x="13" y="13"/>
                    </a:lnTo>
                    <a:lnTo>
                      <a:pt x="13" y="5"/>
                    </a:lnTo>
                    <a:lnTo>
                      <a:pt x="13" y="5"/>
                    </a:lnTo>
                    <a:lnTo>
                      <a:pt x="13" y="5"/>
                    </a:lnTo>
                    <a:lnTo>
                      <a:pt x="6" y="5"/>
                    </a:lnTo>
                    <a:lnTo>
                      <a:pt x="6" y="0"/>
                    </a:lnTo>
                    <a:lnTo>
                      <a:pt x="6" y="0"/>
                    </a:lnTo>
                    <a:lnTo>
                      <a:pt x="6" y="5"/>
                    </a:lnTo>
                    <a:lnTo>
                      <a:pt x="6" y="5"/>
                    </a:lnTo>
                    <a:lnTo>
                      <a:pt x="6" y="5"/>
                    </a:lnTo>
                    <a:close/>
                  </a:path>
                </a:pathLst>
              </a:custGeom>
              <a:solidFill>
                <a:srgbClr val="3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58" name="Freeform 182"/>
              <p:cNvSpPr>
                <a:spLocks/>
              </p:cNvSpPr>
              <p:nvPr/>
            </p:nvSpPr>
            <p:spPr bwMode="auto">
              <a:xfrm>
                <a:off x="4850" y="1915"/>
                <a:ext cx="33" cy="13"/>
              </a:xfrm>
              <a:custGeom>
                <a:avLst/>
                <a:gdLst>
                  <a:gd name="T0" fmla="*/ 0 w 33"/>
                  <a:gd name="T1" fmla="*/ 7 h 13"/>
                  <a:gd name="T2" fmla="*/ 6 w 33"/>
                  <a:gd name="T3" fmla="*/ 7 h 13"/>
                  <a:gd name="T4" fmla="*/ 11 w 33"/>
                  <a:gd name="T5" fmla="*/ 7 h 13"/>
                  <a:gd name="T6" fmla="*/ 23 w 33"/>
                  <a:gd name="T7" fmla="*/ 7 h 13"/>
                  <a:gd name="T8" fmla="*/ 23 w 33"/>
                  <a:gd name="T9" fmla="*/ 7 h 13"/>
                  <a:gd name="T10" fmla="*/ 23 w 33"/>
                  <a:gd name="T11" fmla="*/ 13 h 13"/>
                  <a:gd name="T12" fmla="*/ 27 w 33"/>
                  <a:gd name="T13" fmla="*/ 13 h 13"/>
                  <a:gd name="T14" fmla="*/ 33 w 33"/>
                  <a:gd name="T15" fmla="*/ 13 h 13"/>
                  <a:gd name="T16" fmla="*/ 33 w 33"/>
                  <a:gd name="T17" fmla="*/ 13 h 13"/>
                  <a:gd name="T18" fmla="*/ 27 w 33"/>
                  <a:gd name="T19" fmla="*/ 13 h 13"/>
                  <a:gd name="T20" fmla="*/ 23 w 33"/>
                  <a:gd name="T21" fmla="*/ 7 h 13"/>
                  <a:gd name="T22" fmla="*/ 23 w 33"/>
                  <a:gd name="T23" fmla="*/ 7 h 13"/>
                  <a:gd name="T24" fmla="*/ 23 w 33"/>
                  <a:gd name="T25" fmla="*/ 7 h 13"/>
                  <a:gd name="T26" fmla="*/ 17 w 33"/>
                  <a:gd name="T27" fmla="*/ 7 h 13"/>
                  <a:gd name="T28" fmla="*/ 17 w 33"/>
                  <a:gd name="T29" fmla="*/ 7 h 13"/>
                  <a:gd name="T30" fmla="*/ 11 w 33"/>
                  <a:gd name="T31" fmla="*/ 0 h 13"/>
                  <a:gd name="T32" fmla="*/ 11 w 33"/>
                  <a:gd name="T33" fmla="*/ 0 h 13"/>
                  <a:gd name="T34" fmla="*/ 6 w 33"/>
                  <a:gd name="T35" fmla="*/ 0 h 13"/>
                  <a:gd name="T36" fmla="*/ 6 w 33"/>
                  <a:gd name="T37" fmla="*/ 0 h 13"/>
                  <a:gd name="T38" fmla="*/ 6 w 33"/>
                  <a:gd name="T39" fmla="*/ 0 h 13"/>
                  <a:gd name="T40" fmla="*/ 6 w 33"/>
                  <a:gd name="T41" fmla="*/ 0 h 13"/>
                  <a:gd name="T42" fmla="*/ 6 w 33"/>
                  <a:gd name="T43" fmla="*/ 0 h 13"/>
                  <a:gd name="T44" fmla="*/ 6 w 33"/>
                  <a:gd name="T45" fmla="*/ 0 h 13"/>
                  <a:gd name="T46" fmla="*/ 6 w 33"/>
                  <a:gd name="T47" fmla="*/ 0 h 13"/>
                  <a:gd name="T48" fmla="*/ 6 w 33"/>
                  <a:gd name="T49" fmla="*/ 0 h 13"/>
                  <a:gd name="T50" fmla="*/ 0 w 33"/>
                  <a:gd name="T51" fmla="*/ 7 h 13"/>
                  <a:gd name="T52" fmla="*/ 0 w 33"/>
                  <a:gd name="T5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13">
                    <a:moveTo>
                      <a:pt x="0" y="7"/>
                    </a:moveTo>
                    <a:lnTo>
                      <a:pt x="6" y="7"/>
                    </a:lnTo>
                    <a:lnTo>
                      <a:pt x="11" y="7"/>
                    </a:lnTo>
                    <a:lnTo>
                      <a:pt x="23" y="7"/>
                    </a:lnTo>
                    <a:lnTo>
                      <a:pt x="23" y="7"/>
                    </a:lnTo>
                    <a:lnTo>
                      <a:pt x="23" y="13"/>
                    </a:lnTo>
                    <a:lnTo>
                      <a:pt x="27" y="13"/>
                    </a:lnTo>
                    <a:lnTo>
                      <a:pt x="33" y="13"/>
                    </a:lnTo>
                    <a:lnTo>
                      <a:pt x="33" y="13"/>
                    </a:lnTo>
                    <a:lnTo>
                      <a:pt x="27" y="13"/>
                    </a:lnTo>
                    <a:lnTo>
                      <a:pt x="23" y="7"/>
                    </a:lnTo>
                    <a:lnTo>
                      <a:pt x="23" y="7"/>
                    </a:lnTo>
                    <a:lnTo>
                      <a:pt x="23" y="7"/>
                    </a:lnTo>
                    <a:lnTo>
                      <a:pt x="17" y="7"/>
                    </a:lnTo>
                    <a:lnTo>
                      <a:pt x="17" y="7"/>
                    </a:lnTo>
                    <a:lnTo>
                      <a:pt x="11" y="0"/>
                    </a:lnTo>
                    <a:lnTo>
                      <a:pt x="11" y="0"/>
                    </a:lnTo>
                    <a:lnTo>
                      <a:pt x="6" y="0"/>
                    </a:lnTo>
                    <a:lnTo>
                      <a:pt x="6" y="0"/>
                    </a:lnTo>
                    <a:lnTo>
                      <a:pt x="6" y="0"/>
                    </a:lnTo>
                    <a:lnTo>
                      <a:pt x="6" y="0"/>
                    </a:lnTo>
                    <a:lnTo>
                      <a:pt x="6" y="0"/>
                    </a:lnTo>
                    <a:lnTo>
                      <a:pt x="6" y="0"/>
                    </a:lnTo>
                    <a:lnTo>
                      <a:pt x="6" y="0"/>
                    </a:lnTo>
                    <a:lnTo>
                      <a:pt x="6" y="0"/>
                    </a:lnTo>
                    <a:lnTo>
                      <a:pt x="0" y="7"/>
                    </a:lnTo>
                    <a:lnTo>
                      <a:pt x="0" y="7"/>
                    </a:lnTo>
                    <a:close/>
                  </a:path>
                </a:pathLst>
              </a:custGeom>
              <a:solidFill>
                <a:srgbClr val="3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59" name="Freeform 183"/>
              <p:cNvSpPr>
                <a:spLocks/>
              </p:cNvSpPr>
              <p:nvPr/>
            </p:nvSpPr>
            <p:spPr bwMode="auto">
              <a:xfrm>
                <a:off x="4954" y="1862"/>
                <a:ext cx="34" cy="40"/>
              </a:xfrm>
              <a:custGeom>
                <a:avLst/>
                <a:gdLst>
                  <a:gd name="T0" fmla="*/ 0 w 34"/>
                  <a:gd name="T1" fmla="*/ 0 h 40"/>
                  <a:gd name="T2" fmla="*/ 6 w 34"/>
                  <a:gd name="T3" fmla="*/ 6 h 40"/>
                  <a:gd name="T4" fmla="*/ 17 w 34"/>
                  <a:gd name="T5" fmla="*/ 13 h 40"/>
                  <a:gd name="T6" fmla="*/ 28 w 34"/>
                  <a:gd name="T7" fmla="*/ 26 h 40"/>
                  <a:gd name="T8" fmla="*/ 28 w 34"/>
                  <a:gd name="T9" fmla="*/ 26 h 40"/>
                  <a:gd name="T10" fmla="*/ 23 w 34"/>
                  <a:gd name="T11" fmla="*/ 26 h 40"/>
                  <a:gd name="T12" fmla="*/ 23 w 34"/>
                  <a:gd name="T13" fmla="*/ 13 h 40"/>
                  <a:gd name="T14" fmla="*/ 17 w 34"/>
                  <a:gd name="T15" fmla="*/ 6 h 40"/>
                  <a:gd name="T16" fmla="*/ 17 w 34"/>
                  <a:gd name="T17" fmla="*/ 6 h 40"/>
                  <a:gd name="T18" fmla="*/ 13 w 34"/>
                  <a:gd name="T19" fmla="*/ 6 h 40"/>
                  <a:gd name="T20" fmla="*/ 13 w 34"/>
                  <a:gd name="T21" fmla="*/ 6 h 40"/>
                  <a:gd name="T22" fmla="*/ 13 w 34"/>
                  <a:gd name="T23" fmla="*/ 6 h 40"/>
                  <a:gd name="T24" fmla="*/ 13 w 34"/>
                  <a:gd name="T25" fmla="*/ 6 h 40"/>
                  <a:gd name="T26" fmla="*/ 17 w 34"/>
                  <a:gd name="T27" fmla="*/ 13 h 40"/>
                  <a:gd name="T28" fmla="*/ 23 w 34"/>
                  <a:gd name="T29" fmla="*/ 26 h 40"/>
                  <a:gd name="T30" fmla="*/ 34 w 34"/>
                  <a:gd name="T31" fmla="*/ 40 h 40"/>
                  <a:gd name="T32" fmla="*/ 34 w 34"/>
                  <a:gd name="T33" fmla="*/ 40 h 40"/>
                  <a:gd name="T34" fmla="*/ 28 w 34"/>
                  <a:gd name="T35" fmla="*/ 33 h 40"/>
                  <a:gd name="T36" fmla="*/ 23 w 34"/>
                  <a:gd name="T37" fmla="*/ 26 h 40"/>
                  <a:gd name="T38" fmla="*/ 17 w 34"/>
                  <a:gd name="T39" fmla="*/ 13 h 40"/>
                  <a:gd name="T40" fmla="*/ 17 w 34"/>
                  <a:gd name="T41" fmla="*/ 13 h 40"/>
                  <a:gd name="T42" fmla="*/ 13 w 34"/>
                  <a:gd name="T43" fmla="*/ 13 h 40"/>
                  <a:gd name="T44" fmla="*/ 13 w 34"/>
                  <a:gd name="T45" fmla="*/ 13 h 40"/>
                  <a:gd name="T46" fmla="*/ 17 w 34"/>
                  <a:gd name="T47" fmla="*/ 13 h 40"/>
                  <a:gd name="T48" fmla="*/ 17 w 34"/>
                  <a:gd name="T49" fmla="*/ 13 h 40"/>
                  <a:gd name="T50" fmla="*/ 13 w 34"/>
                  <a:gd name="T51" fmla="*/ 13 h 40"/>
                  <a:gd name="T52" fmla="*/ 6 w 34"/>
                  <a:gd name="T53" fmla="*/ 13 h 40"/>
                  <a:gd name="T54" fmla="*/ 6 w 34"/>
                  <a:gd name="T55" fmla="*/ 6 h 40"/>
                  <a:gd name="T56" fmla="*/ 6 w 34"/>
                  <a:gd name="T57" fmla="*/ 6 h 40"/>
                  <a:gd name="T58" fmla="*/ 6 w 34"/>
                  <a:gd name="T59" fmla="*/ 6 h 40"/>
                  <a:gd name="T60" fmla="*/ 6 w 34"/>
                  <a:gd name="T61" fmla="*/ 6 h 40"/>
                  <a:gd name="T62" fmla="*/ 6 w 34"/>
                  <a:gd name="T63" fmla="*/ 6 h 40"/>
                  <a:gd name="T64" fmla="*/ 6 w 34"/>
                  <a:gd name="T65" fmla="*/ 6 h 40"/>
                  <a:gd name="T66" fmla="*/ 6 w 34"/>
                  <a:gd name="T67" fmla="*/ 6 h 40"/>
                  <a:gd name="T68" fmla="*/ 6 w 34"/>
                  <a:gd name="T69" fmla="*/ 6 h 40"/>
                  <a:gd name="T70" fmla="*/ 6 w 34"/>
                  <a:gd name="T71" fmla="*/ 0 h 40"/>
                  <a:gd name="T72" fmla="*/ 6 w 34"/>
                  <a:gd name="T73" fmla="*/ 0 h 40"/>
                  <a:gd name="T74" fmla="*/ 0 w 34"/>
                  <a:gd name="T75" fmla="*/ 0 h 40"/>
                  <a:gd name="T76" fmla="*/ 0 w 34"/>
                  <a:gd name="T77" fmla="*/ 0 h 40"/>
                  <a:gd name="T78" fmla="*/ 0 w 34"/>
                  <a:gd name="T7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40">
                    <a:moveTo>
                      <a:pt x="0" y="0"/>
                    </a:moveTo>
                    <a:lnTo>
                      <a:pt x="6" y="6"/>
                    </a:lnTo>
                    <a:lnTo>
                      <a:pt x="17" y="13"/>
                    </a:lnTo>
                    <a:lnTo>
                      <a:pt x="28" y="26"/>
                    </a:lnTo>
                    <a:lnTo>
                      <a:pt x="28" y="26"/>
                    </a:lnTo>
                    <a:lnTo>
                      <a:pt x="23" y="26"/>
                    </a:lnTo>
                    <a:lnTo>
                      <a:pt x="23" y="13"/>
                    </a:lnTo>
                    <a:lnTo>
                      <a:pt x="17" y="6"/>
                    </a:lnTo>
                    <a:lnTo>
                      <a:pt x="17" y="6"/>
                    </a:lnTo>
                    <a:lnTo>
                      <a:pt x="13" y="6"/>
                    </a:lnTo>
                    <a:lnTo>
                      <a:pt x="13" y="6"/>
                    </a:lnTo>
                    <a:lnTo>
                      <a:pt x="13" y="6"/>
                    </a:lnTo>
                    <a:lnTo>
                      <a:pt x="13" y="6"/>
                    </a:lnTo>
                    <a:lnTo>
                      <a:pt x="17" y="13"/>
                    </a:lnTo>
                    <a:lnTo>
                      <a:pt x="23" y="26"/>
                    </a:lnTo>
                    <a:lnTo>
                      <a:pt x="34" y="40"/>
                    </a:lnTo>
                    <a:lnTo>
                      <a:pt x="34" y="40"/>
                    </a:lnTo>
                    <a:lnTo>
                      <a:pt x="28" y="33"/>
                    </a:lnTo>
                    <a:lnTo>
                      <a:pt x="23" y="26"/>
                    </a:lnTo>
                    <a:lnTo>
                      <a:pt x="17" y="13"/>
                    </a:lnTo>
                    <a:lnTo>
                      <a:pt x="17" y="13"/>
                    </a:lnTo>
                    <a:lnTo>
                      <a:pt x="13" y="13"/>
                    </a:lnTo>
                    <a:lnTo>
                      <a:pt x="13" y="13"/>
                    </a:lnTo>
                    <a:lnTo>
                      <a:pt x="17" y="13"/>
                    </a:lnTo>
                    <a:lnTo>
                      <a:pt x="17" y="13"/>
                    </a:lnTo>
                    <a:lnTo>
                      <a:pt x="13" y="13"/>
                    </a:lnTo>
                    <a:lnTo>
                      <a:pt x="6" y="13"/>
                    </a:lnTo>
                    <a:lnTo>
                      <a:pt x="6" y="6"/>
                    </a:lnTo>
                    <a:lnTo>
                      <a:pt x="6" y="6"/>
                    </a:lnTo>
                    <a:lnTo>
                      <a:pt x="6" y="6"/>
                    </a:lnTo>
                    <a:lnTo>
                      <a:pt x="6" y="6"/>
                    </a:lnTo>
                    <a:lnTo>
                      <a:pt x="6" y="6"/>
                    </a:lnTo>
                    <a:lnTo>
                      <a:pt x="6" y="6"/>
                    </a:lnTo>
                    <a:lnTo>
                      <a:pt x="6" y="6"/>
                    </a:lnTo>
                    <a:lnTo>
                      <a:pt x="6" y="6"/>
                    </a:lnTo>
                    <a:lnTo>
                      <a:pt x="6" y="0"/>
                    </a:lnTo>
                    <a:lnTo>
                      <a:pt x="6" y="0"/>
                    </a:lnTo>
                    <a:lnTo>
                      <a:pt x="0" y="0"/>
                    </a:lnTo>
                    <a:lnTo>
                      <a:pt x="0" y="0"/>
                    </a:lnTo>
                    <a:lnTo>
                      <a:pt x="0" y="0"/>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60" name="Freeform 184"/>
              <p:cNvSpPr>
                <a:spLocks/>
              </p:cNvSpPr>
              <p:nvPr/>
            </p:nvSpPr>
            <p:spPr bwMode="auto">
              <a:xfrm>
                <a:off x="4906" y="1835"/>
                <a:ext cx="76" cy="33"/>
              </a:xfrm>
              <a:custGeom>
                <a:avLst/>
                <a:gdLst>
                  <a:gd name="T0" fmla="*/ 71 w 76"/>
                  <a:gd name="T1" fmla="*/ 27 h 33"/>
                  <a:gd name="T2" fmla="*/ 54 w 76"/>
                  <a:gd name="T3" fmla="*/ 15 h 33"/>
                  <a:gd name="T4" fmla="*/ 44 w 76"/>
                  <a:gd name="T5" fmla="*/ 15 h 33"/>
                  <a:gd name="T6" fmla="*/ 44 w 76"/>
                  <a:gd name="T7" fmla="*/ 15 h 33"/>
                  <a:gd name="T8" fmla="*/ 44 w 76"/>
                  <a:gd name="T9" fmla="*/ 15 h 33"/>
                  <a:gd name="T10" fmla="*/ 44 w 76"/>
                  <a:gd name="T11" fmla="*/ 15 h 33"/>
                  <a:gd name="T12" fmla="*/ 38 w 76"/>
                  <a:gd name="T13" fmla="*/ 15 h 33"/>
                  <a:gd name="T14" fmla="*/ 32 w 76"/>
                  <a:gd name="T15" fmla="*/ 15 h 33"/>
                  <a:gd name="T16" fmla="*/ 32 w 76"/>
                  <a:gd name="T17" fmla="*/ 15 h 33"/>
                  <a:gd name="T18" fmla="*/ 32 w 76"/>
                  <a:gd name="T19" fmla="*/ 7 h 33"/>
                  <a:gd name="T20" fmla="*/ 32 w 76"/>
                  <a:gd name="T21" fmla="*/ 15 h 33"/>
                  <a:gd name="T22" fmla="*/ 48 w 76"/>
                  <a:gd name="T23" fmla="*/ 15 h 33"/>
                  <a:gd name="T24" fmla="*/ 48 w 76"/>
                  <a:gd name="T25" fmla="*/ 15 h 33"/>
                  <a:gd name="T26" fmla="*/ 54 w 76"/>
                  <a:gd name="T27" fmla="*/ 15 h 33"/>
                  <a:gd name="T28" fmla="*/ 48 w 76"/>
                  <a:gd name="T29" fmla="*/ 15 h 33"/>
                  <a:gd name="T30" fmla="*/ 15 w 76"/>
                  <a:gd name="T31" fmla="*/ 7 h 33"/>
                  <a:gd name="T32" fmla="*/ 15 w 76"/>
                  <a:gd name="T33" fmla="*/ 7 h 33"/>
                  <a:gd name="T34" fmla="*/ 15 w 76"/>
                  <a:gd name="T35" fmla="*/ 7 h 33"/>
                  <a:gd name="T36" fmla="*/ 15 w 76"/>
                  <a:gd name="T37" fmla="*/ 7 h 33"/>
                  <a:gd name="T38" fmla="*/ 15 w 76"/>
                  <a:gd name="T39" fmla="*/ 7 h 33"/>
                  <a:gd name="T40" fmla="*/ 11 w 76"/>
                  <a:gd name="T41" fmla="*/ 7 h 33"/>
                  <a:gd name="T42" fmla="*/ 11 w 76"/>
                  <a:gd name="T43" fmla="*/ 7 h 33"/>
                  <a:gd name="T44" fmla="*/ 11 w 76"/>
                  <a:gd name="T45" fmla="*/ 7 h 33"/>
                  <a:gd name="T46" fmla="*/ 21 w 76"/>
                  <a:gd name="T47" fmla="*/ 0 h 33"/>
                  <a:gd name="T48" fmla="*/ 21 w 76"/>
                  <a:gd name="T49" fmla="*/ 0 h 33"/>
                  <a:gd name="T50" fmla="*/ 21 w 76"/>
                  <a:gd name="T51" fmla="*/ 0 h 33"/>
                  <a:gd name="T52" fmla="*/ 15 w 76"/>
                  <a:gd name="T53" fmla="*/ 0 h 33"/>
                  <a:gd name="T54" fmla="*/ 5 w 76"/>
                  <a:gd name="T55" fmla="*/ 0 h 33"/>
                  <a:gd name="T56" fmla="*/ 0 w 76"/>
                  <a:gd name="T57" fmla="*/ 0 h 33"/>
                  <a:gd name="T58" fmla="*/ 5 w 76"/>
                  <a:gd name="T59" fmla="*/ 0 h 33"/>
                  <a:gd name="T60" fmla="*/ 5 w 76"/>
                  <a:gd name="T61" fmla="*/ 0 h 33"/>
                  <a:gd name="T62" fmla="*/ 27 w 76"/>
                  <a:gd name="T63" fmla="*/ 0 h 33"/>
                  <a:gd name="T64" fmla="*/ 27 w 76"/>
                  <a:gd name="T65" fmla="*/ 0 h 33"/>
                  <a:gd name="T66" fmla="*/ 48 w 76"/>
                  <a:gd name="T67" fmla="*/ 7 h 33"/>
                  <a:gd name="T68" fmla="*/ 48 w 76"/>
                  <a:gd name="T69" fmla="*/ 7 h 33"/>
                  <a:gd name="T70" fmla="*/ 61 w 76"/>
                  <a:gd name="T71" fmla="*/ 15 h 33"/>
                  <a:gd name="T72" fmla="*/ 61 w 76"/>
                  <a:gd name="T73" fmla="*/ 15 h 33"/>
                  <a:gd name="T74" fmla="*/ 71 w 76"/>
                  <a:gd name="T75" fmla="*/ 20 h 33"/>
                  <a:gd name="T76" fmla="*/ 71 w 76"/>
                  <a:gd name="T77" fmla="*/ 27 h 33"/>
                  <a:gd name="T78" fmla="*/ 76 w 76"/>
                  <a:gd name="T79" fmla="*/ 27 h 33"/>
                  <a:gd name="T80" fmla="*/ 76 w 76"/>
                  <a:gd name="T8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 h="33">
                    <a:moveTo>
                      <a:pt x="76" y="33"/>
                    </a:moveTo>
                    <a:lnTo>
                      <a:pt x="71" y="27"/>
                    </a:lnTo>
                    <a:lnTo>
                      <a:pt x="61" y="20"/>
                    </a:lnTo>
                    <a:lnTo>
                      <a:pt x="54" y="15"/>
                    </a:lnTo>
                    <a:lnTo>
                      <a:pt x="54" y="15"/>
                    </a:lnTo>
                    <a:lnTo>
                      <a:pt x="44" y="15"/>
                    </a:lnTo>
                    <a:lnTo>
                      <a:pt x="44" y="15"/>
                    </a:lnTo>
                    <a:lnTo>
                      <a:pt x="44" y="15"/>
                    </a:lnTo>
                    <a:lnTo>
                      <a:pt x="44" y="15"/>
                    </a:lnTo>
                    <a:lnTo>
                      <a:pt x="44" y="15"/>
                    </a:lnTo>
                    <a:lnTo>
                      <a:pt x="44" y="15"/>
                    </a:lnTo>
                    <a:lnTo>
                      <a:pt x="44" y="15"/>
                    </a:lnTo>
                    <a:lnTo>
                      <a:pt x="44" y="15"/>
                    </a:lnTo>
                    <a:lnTo>
                      <a:pt x="38" y="15"/>
                    </a:lnTo>
                    <a:lnTo>
                      <a:pt x="32" y="15"/>
                    </a:lnTo>
                    <a:lnTo>
                      <a:pt x="32" y="15"/>
                    </a:lnTo>
                    <a:lnTo>
                      <a:pt x="32" y="15"/>
                    </a:lnTo>
                    <a:lnTo>
                      <a:pt x="32" y="15"/>
                    </a:lnTo>
                    <a:lnTo>
                      <a:pt x="32" y="15"/>
                    </a:lnTo>
                    <a:lnTo>
                      <a:pt x="32" y="7"/>
                    </a:lnTo>
                    <a:lnTo>
                      <a:pt x="32" y="7"/>
                    </a:lnTo>
                    <a:lnTo>
                      <a:pt x="32" y="15"/>
                    </a:lnTo>
                    <a:lnTo>
                      <a:pt x="38" y="15"/>
                    </a:lnTo>
                    <a:lnTo>
                      <a:pt x="48" y="15"/>
                    </a:lnTo>
                    <a:lnTo>
                      <a:pt x="48" y="15"/>
                    </a:lnTo>
                    <a:lnTo>
                      <a:pt x="48" y="15"/>
                    </a:lnTo>
                    <a:lnTo>
                      <a:pt x="48" y="15"/>
                    </a:lnTo>
                    <a:lnTo>
                      <a:pt x="54" y="15"/>
                    </a:lnTo>
                    <a:lnTo>
                      <a:pt x="54" y="15"/>
                    </a:lnTo>
                    <a:lnTo>
                      <a:pt x="48" y="15"/>
                    </a:lnTo>
                    <a:lnTo>
                      <a:pt x="38" y="7"/>
                    </a:lnTo>
                    <a:lnTo>
                      <a:pt x="15" y="7"/>
                    </a:lnTo>
                    <a:lnTo>
                      <a:pt x="15" y="7"/>
                    </a:lnTo>
                    <a:lnTo>
                      <a:pt x="15" y="7"/>
                    </a:lnTo>
                    <a:lnTo>
                      <a:pt x="15" y="7"/>
                    </a:lnTo>
                    <a:lnTo>
                      <a:pt x="15" y="7"/>
                    </a:lnTo>
                    <a:lnTo>
                      <a:pt x="15" y="7"/>
                    </a:lnTo>
                    <a:lnTo>
                      <a:pt x="15" y="7"/>
                    </a:lnTo>
                    <a:lnTo>
                      <a:pt x="15" y="7"/>
                    </a:lnTo>
                    <a:lnTo>
                      <a:pt x="15" y="7"/>
                    </a:lnTo>
                    <a:lnTo>
                      <a:pt x="15" y="7"/>
                    </a:lnTo>
                    <a:lnTo>
                      <a:pt x="11" y="7"/>
                    </a:lnTo>
                    <a:lnTo>
                      <a:pt x="11" y="7"/>
                    </a:lnTo>
                    <a:lnTo>
                      <a:pt x="11" y="7"/>
                    </a:lnTo>
                    <a:lnTo>
                      <a:pt x="11" y="7"/>
                    </a:lnTo>
                    <a:lnTo>
                      <a:pt x="11" y="7"/>
                    </a:lnTo>
                    <a:lnTo>
                      <a:pt x="15" y="7"/>
                    </a:lnTo>
                    <a:lnTo>
                      <a:pt x="21" y="0"/>
                    </a:lnTo>
                    <a:lnTo>
                      <a:pt x="21" y="0"/>
                    </a:lnTo>
                    <a:lnTo>
                      <a:pt x="21" y="0"/>
                    </a:lnTo>
                    <a:lnTo>
                      <a:pt x="21" y="0"/>
                    </a:lnTo>
                    <a:lnTo>
                      <a:pt x="21" y="0"/>
                    </a:lnTo>
                    <a:lnTo>
                      <a:pt x="21" y="0"/>
                    </a:lnTo>
                    <a:lnTo>
                      <a:pt x="15" y="0"/>
                    </a:lnTo>
                    <a:lnTo>
                      <a:pt x="11" y="0"/>
                    </a:lnTo>
                    <a:lnTo>
                      <a:pt x="5" y="0"/>
                    </a:lnTo>
                    <a:lnTo>
                      <a:pt x="5" y="0"/>
                    </a:lnTo>
                    <a:lnTo>
                      <a:pt x="0" y="0"/>
                    </a:lnTo>
                    <a:lnTo>
                      <a:pt x="0" y="0"/>
                    </a:lnTo>
                    <a:lnTo>
                      <a:pt x="5" y="0"/>
                    </a:lnTo>
                    <a:lnTo>
                      <a:pt x="5" y="0"/>
                    </a:lnTo>
                    <a:lnTo>
                      <a:pt x="5" y="0"/>
                    </a:lnTo>
                    <a:lnTo>
                      <a:pt x="11" y="0"/>
                    </a:lnTo>
                    <a:lnTo>
                      <a:pt x="27" y="0"/>
                    </a:lnTo>
                    <a:lnTo>
                      <a:pt x="27" y="0"/>
                    </a:lnTo>
                    <a:lnTo>
                      <a:pt x="27" y="0"/>
                    </a:lnTo>
                    <a:lnTo>
                      <a:pt x="38" y="7"/>
                    </a:lnTo>
                    <a:lnTo>
                      <a:pt x="48" y="7"/>
                    </a:lnTo>
                    <a:lnTo>
                      <a:pt x="48" y="7"/>
                    </a:lnTo>
                    <a:lnTo>
                      <a:pt x="48" y="7"/>
                    </a:lnTo>
                    <a:lnTo>
                      <a:pt x="48" y="15"/>
                    </a:lnTo>
                    <a:lnTo>
                      <a:pt x="61" y="15"/>
                    </a:lnTo>
                    <a:lnTo>
                      <a:pt x="61" y="15"/>
                    </a:lnTo>
                    <a:lnTo>
                      <a:pt x="61" y="15"/>
                    </a:lnTo>
                    <a:lnTo>
                      <a:pt x="65" y="20"/>
                    </a:lnTo>
                    <a:lnTo>
                      <a:pt x="71" y="20"/>
                    </a:lnTo>
                    <a:lnTo>
                      <a:pt x="71" y="20"/>
                    </a:lnTo>
                    <a:lnTo>
                      <a:pt x="71" y="27"/>
                    </a:lnTo>
                    <a:lnTo>
                      <a:pt x="71" y="27"/>
                    </a:lnTo>
                    <a:lnTo>
                      <a:pt x="76" y="27"/>
                    </a:lnTo>
                    <a:lnTo>
                      <a:pt x="76" y="27"/>
                    </a:lnTo>
                    <a:lnTo>
                      <a:pt x="76" y="33"/>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61" name="Freeform 185"/>
              <p:cNvSpPr>
                <a:spLocks/>
              </p:cNvSpPr>
              <p:nvPr/>
            </p:nvSpPr>
            <p:spPr bwMode="auto">
              <a:xfrm>
                <a:off x="4944" y="1868"/>
                <a:ext cx="50" cy="60"/>
              </a:xfrm>
              <a:custGeom>
                <a:avLst/>
                <a:gdLst>
                  <a:gd name="T0" fmla="*/ 0 w 50"/>
                  <a:gd name="T1" fmla="*/ 0 h 60"/>
                  <a:gd name="T2" fmla="*/ 6 w 50"/>
                  <a:gd name="T3" fmla="*/ 0 h 60"/>
                  <a:gd name="T4" fmla="*/ 16 w 50"/>
                  <a:gd name="T5" fmla="*/ 7 h 60"/>
                  <a:gd name="T6" fmla="*/ 23 w 50"/>
                  <a:gd name="T7" fmla="*/ 14 h 60"/>
                  <a:gd name="T8" fmla="*/ 23 w 50"/>
                  <a:gd name="T9" fmla="*/ 14 h 60"/>
                  <a:gd name="T10" fmla="*/ 27 w 50"/>
                  <a:gd name="T11" fmla="*/ 20 h 60"/>
                  <a:gd name="T12" fmla="*/ 38 w 50"/>
                  <a:gd name="T13" fmla="*/ 27 h 60"/>
                  <a:gd name="T14" fmla="*/ 50 w 50"/>
                  <a:gd name="T15" fmla="*/ 40 h 60"/>
                  <a:gd name="T16" fmla="*/ 50 w 50"/>
                  <a:gd name="T17" fmla="*/ 40 h 60"/>
                  <a:gd name="T18" fmla="*/ 50 w 50"/>
                  <a:gd name="T19" fmla="*/ 47 h 60"/>
                  <a:gd name="T20" fmla="*/ 50 w 50"/>
                  <a:gd name="T21" fmla="*/ 54 h 60"/>
                  <a:gd name="T22" fmla="*/ 50 w 50"/>
                  <a:gd name="T23" fmla="*/ 60 h 60"/>
                  <a:gd name="T24" fmla="*/ 50 w 50"/>
                  <a:gd name="T25" fmla="*/ 60 h 60"/>
                  <a:gd name="T26" fmla="*/ 50 w 50"/>
                  <a:gd name="T27" fmla="*/ 54 h 60"/>
                  <a:gd name="T28" fmla="*/ 44 w 50"/>
                  <a:gd name="T29" fmla="*/ 47 h 60"/>
                  <a:gd name="T30" fmla="*/ 44 w 50"/>
                  <a:gd name="T31" fmla="*/ 34 h 60"/>
                  <a:gd name="T32" fmla="*/ 44 w 50"/>
                  <a:gd name="T33" fmla="*/ 34 h 60"/>
                  <a:gd name="T34" fmla="*/ 33 w 50"/>
                  <a:gd name="T35" fmla="*/ 27 h 60"/>
                  <a:gd name="T36" fmla="*/ 23 w 50"/>
                  <a:gd name="T37" fmla="*/ 14 h 60"/>
                  <a:gd name="T38" fmla="*/ 16 w 50"/>
                  <a:gd name="T39" fmla="*/ 7 h 60"/>
                  <a:gd name="T40" fmla="*/ 16 w 50"/>
                  <a:gd name="T41" fmla="*/ 7 h 60"/>
                  <a:gd name="T42" fmla="*/ 10 w 50"/>
                  <a:gd name="T43" fmla="*/ 7 h 60"/>
                  <a:gd name="T44" fmla="*/ 10 w 50"/>
                  <a:gd name="T45" fmla="*/ 7 h 60"/>
                  <a:gd name="T46" fmla="*/ 10 w 50"/>
                  <a:gd name="T47" fmla="*/ 7 h 60"/>
                  <a:gd name="T48" fmla="*/ 10 w 50"/>
                  <a:gd name="T49" fmla="*/ 7 h 60"/>
                  <a:gd name="T50" fmla="*/ 10 w 50"/>
                  <a:gd name="T51" fmla="*/ 7 h 60"/>
                  <a:gd name="T52" fmla="*/ 10 w 50"/>
                  <a:gd name="T53" fmla="*/ 7 h 60"/>
                  <a:gd name="T54" fmla="*/ 6 w 50"/>
                  <a:gd name="T55" fmla="*/ 7 h 60"/>
                  <a:gd name="T56" fmla="*/ 6 w 50"/>
                  <a:gd name="T57" fmla="*/ 7 h 60"/>
                  <a:gd name="T58" fmla="*/ 6 w 50"/>
                  <a:gd name="T59" fmla="*/ 7 h 60"/>
                  <a:gd name="T60" fmla="*/ 0 w 50"/>
                  <a:gd name="T61" fmla="*/ 0 h 60"/>
                  <a:gd name="T62" fmla="*/ 0 w 50"/>
                  <a:gd name="T6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60">
                    <a:moveTo>
                      <a:pt x="0" y="0"/>
                    </a:moveTo>
                    <a:lnTo>
                      <a:pt x="6" y="0"/>
                    </a:lnTo>
                    <a:lnTo>
                      <a:pt x="16" y="7"/>
                    </a:lnTo>
                    <a:lnTo>
                      <a:pt x="23" y="14"/>
                    </a:lnTo>
                    <a:lnTo>
                      <a:pt x="23" y="14"/>
                    </a:lnTo>
                    <a:lnTo>
                      <a:pt x="27" y="20"/>
                    </a:lnTo>
                    <a:lnTo>
                      <a:pt x="38" y="27"/>
                    </a:lnTo>
                    <a:lnTo>
                      <a:pt x="50" y="40"/>
                    </a:lnTo>
                    <a:lnTo>
                      <a:pt x="50" y="40"/>
                    </a:lnTo>
                    <a:lnTo>
                      <a:pt x="50" y="47"/>
                    </a:lnTo>
                    <a:lnTo>
                      <a:pt x="50" y="54"/>
                    </a:lnTo>
                    <a:lnTo>
                      <a:pt x="50" y="60"/>
                    </a:lnTo>
                    <a:lnTo>
                      <a:pt x="50" y="60"/>
                    </a:lnTo>
                    <a:lnTo>
                      <a:pt x="50" y="54"/>
                    </a:lnTo>
                    <a:lnTo>
                      <a:pt x="44" y="47"/>
                    </a:lnTo>
                    <a:lnTo>
                      <a:pt x="44" y="34"/>
                    </a:lnTo>
                    <a:lnTo>
                      <a:pt x="44" y="34"/>
                    </a:lnTo>
                    <a:lnTo>
                      <a:pt x="33" y="27"/>
                    </a:lnTo>
                    <a:lnTo>
                      <a:pt x="23" y="14"/>
                    </a:lnTo>
                    <a:lnTo>
                      <a:pt x="16" y="7"/>
                    </a:lnTo>
                    <a:lnTo>
                      <a:pt x="16" y="7"/>
                    </a:lnTo>
                    <a:lnTo>
                      <a:pt x="10" y="7"/>
                    </a:lnTo>
                    <a:lnTo>
                      <a:pt x="10" y="7"/>
                    </a:lnTo>
                    <a:lnTo>
                      <a:pt x="10" y="7"/>
                    </a:lnTo>
                    <a:lnTo>
                      <a:pt x="10" y="7"/>
                    </a:lnTo>
                    <a:lnTo>
                      <a:pt x="10" y="7"/>
                    </a:lnTo>
                    <a:lnTo>
                      <a:pt x="10" y="7"/>
                    </a:lnTo>
                    <a:lnTo>
                      <a:pt x="6" y="7"/>
                    </a:lnTo>
                    <a:lnTo>
                      <a:pt x="6" y="7"/>
                    </a:lnTo>
                    <a:lnTo>
                      <a:pt x="6" y="7"/>
                    </a:lnTo>
                    <a:lnTo>
                      <a:pt x="0" y="0"/>
                    </a:lnTo>
                    <a:lnTo>
                      <a:pt x="0" y="0"/>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62" name="Freeform 186"/>
              <p:cNvSpPr>
                <a:spLocks/>
              </p:cNvSpPr>
              <p:nvPr/>
            </p:nvSpPr>
            <p:spPr bwMode="auto">
              <a:xfrm>
                <a:off x="4938" y="1868"/>
                <a:ext cx="33" cy="20"/>
              </a:xfrm>
              <a:custGeom>
                <a:avLst/>
                <a:gdLst>
                  <a:gd name="T0" fmla="*/ 6 w 33"/>
                  <a:gd name="T1" fmla="*/ 0 h 20"/>
                  <a:gd name="T2" fmla="*/ 12 w 33"/>
                  <a:gd name="T3" fmla="*/ 7 h 20"/>
                  <a:gd name="T4" fmla="*/ 22 w 33"/>
                  <a:gd name="T5" fmla="*/ 14 h 20"/>
                  <a:gd name="T6" fmla="*/ 33 w 33"/>
                  <a:gd name="T7" fmla="*/ 20 h 20"/>
                  <a:gd name="T8" fmla="*/ 33 w 33"/>
                  <a:gd name="T9" fmla="*/ 20 h 20"/>
                  <a:gd name="T10" fmla="*/ 29 w 33"/>
                  <a:gd name="T11" fmla="*/ 20 h 20"/>
                  <a:gd name="T12" fmla="*/ 16 w 33"/>
                  <a:gd name="T13" fmla="*/ 14 h 20"/>
                  <a:gd name="T14" fmla="*/ 6 w 33"/>
                  <a:gd name="T15" fmla="*/ 7 h 20"/>
                  <a:gd name="T16" fmla="*/ 6 w 33"/>
                  <a:gd name="T17" fmla="*/ 7 h 20"/>
                  <a:gd name="T18" fmla="*/ 0 w 33"/>
                  <a:gd name="T19" fmla="*/ 7 h 20"/>
                  <a:gd name="T20" fmla="*/ 0 w 33"/>
                  <a:gd name="T21" fmla="*/ 0 h 20"/>
                  <a:gd name="T22" fmla="*/ 6 w 33"/>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0">
                    <a:moveTo>
                      <a:pt x="6" y="0"/>
                    </a:moveTo>
                    <a:lnTo>
                      <a:pt x="12" y="7"/>
                    </a:lnTo>
                    <a:lnTo>
                      <a:pt x="22" y="14"/>
                    </a:lnTo>
                    <a:lnTo>
                      <a:pt x="33" y="20"/>
                    </a:lnTo>
                    <a:lnTo>
                      <a:pt x="33" y="20"/>
                    </a:lnTo>
                    <a:lnTo>
                      <a:pt x="29" y="20"/>
                    </a:lnTo>
                    <a:lnTo>
                      <a:pt x="16" y="14"/>
                    </a:lnTo>
                    <a:lnTo>
                      <a:pt x="6" y="7"/>
                    </a:lnTo>
                    <a:lnTo>
                      <a:pt x="6" y="7"/>
                    </a:lnTo>
                    <a:lnTo>
                      <a:pt x="0" y="7"/>
                    </a:lnTo>
                    <a:lnTo>
                      <a:pt x="0" y="0"/>
                    </a:lnTo>
                    <a:lnTo>
                      <a:pt x="6" y="0"/>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63" name="Freeform 187"/>
              <p:cNvSpPr>
                <a:spLocks/>
              </p:cNvSpPr>
              <p:nvPr/>
            </p:nvSpPr>
            <p:spPr bwMode="auto">
              <a:xfrm>
                <a:off x="4873" y="2008"/>
                <a:ext cx="104" cy="45"/>
              </a:xfrm>
              <a:custGeom>
                <a:avLst/>
                <a:gdLst>
                  <a:gd name="T0" fmla="*/ 0 w 104"/>
                  <a:gd name="T1" fmla="*/ 45 h 45"/>
                  <a:gd name="T2" fmla="*/ 16 w 104"/>
                  <a:gd name="T3" fmla="*/ 25 h 45"/>
                  <a:gd name="T4" fmla="*/ 44 w 104"/>
                  <a:gd name="T5" fmla="*/ 12 h 45"/>
                  <a:gd name="T6" fmla="*/ 71 w 104"/>
                  <a:gd name="T7" fmla="*/ 0 h 45"/>
                  <a:gd name="T8" fmla="*/ 71 w 104"/>
                  <a:gd name="T9" fmla="*/ 0 h 45"/>
                  <a:gd name="T10" fmla="*/ 94 w 104"/>
                  <a:gd name="T11" fmla="*/ 7 h 45"/>
                  <a:gd name="T12" fmla="*/ 98 w 104"/>
                  <a:gd name="T13" fmla="*/ 12 h 45"/>
                  <a:gd name="T14" fmla="*/ 104 w 104"/>
                  <a:gd name="T15" fmla="*/ 20 h 45"/>
                  <a:gd name="T16" fmla="*/ 104 w 104"/>
                  <a:gd name="T17" fmla="*/ 20 h 45"/>
                  <a:gd name="T18" fmla="*/ 104 w 104"/>
                  <a:gd name="T19" fmla="*/ 25 h 45"/>
                  <a:gd name="T20" fmla="*/ 104 w 104"/>
                  <a:gd name="T21" fmla="*/ 32 h 45"/>
                  <a:gd name="T22" fmla="*/ 104 w 104"/>
                  <a:gd name="T23" fmla="*/ 32 h 45"/>
                  <a:gd name="T24" fmla="*/ 104 w 104"/>
                  <a:gd name="T25" fmla="*/ 32 h 45"/>
                  <a:gd name="T26" fmla="*/ 94 w 104"/>
                  <a:gd name="T27" fmla="*/ 32 h 45"/>
                  <a:gd name="T28" fmla="*/ 65 w 104"/>
                  <a:gd name="T29" fmla="*/ 32 h 45"/>
                  <a:gd name="T30" fmla="*/ 27 w 104"/>
                  <a:gd name="T31" fmla="*/ 40 h 45"/>
                  <a:gd name="T32" fmla="*/ 27 w 104"/>
                  <a:gd name="T33" fmla="*/ 40 h 45"/>
                  <a:gd name="T34" fmla="*/ 0 w 104"/>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45">
                    <a:moveTo>
                      <a:pt x="0" y="45"/>
                    </a:moveTo>
                    <a:lnTo>
                      <a:pt x="16" y="25"/>
                    </a:lnTo>
                    <a:lnTo>
                      <a:pt x="44" y="12"/>
                    </a:lnTo>
                    <a:lnTo>
                      <a:pt x="71" y="0"/>
                    </a:lnTo>
                    <a:lnTo>
                      <a:pt x="71" y="0"/>
                    </a:lnTo>
                    <a:lnTo>
                      <a:pt x="94" y="7"/>
                    </a:lnTo>
                    <a:lnTo>
                      <a:pt x="98" y="12"/>
                    </a:lnTo>
                    <a:lnTo>
                      <a:pt x="104" y="20"/>
                    </a:lnTo>
                    <a:lnTo>
                      <a:pt x="104" y="20"/>
                    </a:lnTo>
                    <a:lnTo>
                      <a:pt x="104" y="25"/>
                    </a:lnTo>
                    <a:lnTo>
                      <a:pt x="104" y="32"/>
                    </a:lnTo>
                    <a:lnTo>
                      <a:pt x="104" y="32"/>
                    </a:lnTo>
                    <a:lnTo>
                      <a:pt x="104" y="32"/>
                    </a:lnTo>
                    <a:lnTo>
                      <a:pt x="94" y="32"/>
                    </a:lnTo>
                    <a:lnTo>
                      <a:pt x="65" y="32"/>
                    </a:lnTo>
                    <a:lnTo>
                      <a:pt x="27" y="40"/>
                    </a:lnTo>
                    <a:lnTo>
                      <a:pt x="27" y="40"/>
                    </a:lnTo>
                    <a:lnTo>
                      <a:pt x="0" y="45"/>
                    </a:lnTo>
                    <a:close/>
                  </a:path>
                </a:pathLst>
              </a:custGeom>
              <a:solidFill>
                <a:srgbClr val="0098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64" name="Freeform 188"/>
              <p:cNvSpPr>
                <a:spLocks/>
              </p:cNvSpPr>
              <p:nvPr/>
            </p:nvSpPr>
            <p:spPr bwMode="auto">
              <a:xfrm>
                <a:off x="5010" y="2073"/>
                <a:ext cx="88" cy="343"/>
              </a:xfrm>
              <a:custGeom>
                <a:avLst/>
                <a:gdLst>
                  <a:gd name="T0" fmla="*/ 38 w 88"/>
                  <a:gd name="T1" fmla="*/ 0 h 343"/>
                  <a:gd name="T2" fmla="*/ 49 w 88"/>
                  <a:gd name="T3" fmla="*/ 7 h 343"/>
                  <a:gd name="T4" fmla="*/ 61 w 88"/>
                  <a:gd name="T5" fmla="*/ 27 h 343"/>
                  <a:gd name="T6" fmla="*/ 65 w 88"/>
                  <a:gd name="T7" fmla="*/ 40 h 343"/>
                  <a:gd name="T8" fmla="*/ 65 w 88"/>
                  <a:gd name="T9" fmla="*/ 40 h 343"/>
                  <a:gd name="T10" fmla="*/ 65 w 88"/>
                  <a:gd name="T11" fmla="*/ 53 h 343"/>
                  <a:gd name="T12" fmla="*/ 72 w 88"/>
                  <a:gd name="T13" fmla="*/ 73 h 343"/>
                  <a:gd name="T14" fmla="*/ 78 w 88"/>
                  <a:gd name="T15" fmla="*/ 93 h 343"/>
                  <a:gd name="T16" fmla="*/ 78 w 88"/>
                  <a:gd name="T17" fmla="*/ 93 h 343"/>
                  <a:gd name="T18" fmla="*/ 82 w 88"/>
                  <a:gd name="T19" fmla="*/ 165 h 343"/>
                  <a:gd name="T20" fmla="*/ 88 w 88"/>
                  <a:gd name="T21" fmla="*/ 278 h 343"/>
                  <a:gd name="T22" fmla="*/ 72 w 88"/>
                  <a:gd name="T23" fmla="*/ 338 h 343"/>
                  <a:gd name="T24" fmla="*/ 72 w 88"/>
                  <a:gd name="T25" fmla="*/ 338 h 343"/>
                  <a:gd name="T26" fmla="*/ 44 w 88"/>
                  <a:gd name="T27" fmla="*/ 343 h 343"/>
                  <a:gd name="T28" fmla="*/ 17 w 88"/>
                  <a:gd name="T29" fmla="*/ 343 h 343"/>
                  <a:gd name="T30" fmla="*/ 0 w 88"/>
                  <a:gd name="T31" fmla="*/ 338 h 343"/>
                  <a:gd name="T32" fmla="*/ 0 w 88"/>
                  <a:gd name="T33" fmla="*/ 338 h 343"/>
                  <a:gd name="T34" fmla="*/ 38 w 88"/>
                  <a:gd name="T3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343">
                    <a:moveTo>
                      <a:pt x="38" y="0"/>
                    </a:moveTo>
                    <a:lnTo>
                      <a:pt x="49" y="7"/>
                    </a:lnTo>
                    <a:lnTo>
                      <a:pt x="61" y="27"/>
                    </a:lnTo>
                    <a:lnTo>
                      <a:pt x="65" y="40"/>
                    </a:lnTo>
                    <a:lnTo>
                      <a:pt x="65" y="40"/>
                    </a:lnTo>
                    <a:lnTo>
                      <a:pt x="65" y="53"/>
                    </a:lnTo>
                    <a:lnTo>
                      <a:pt x="72" y="73"/>
                    </a:lnTo>
                    <a:lnTo>
                      <a:pt x="78" y="93"/>
                    </a:lnTo>
                    <a:lnTo>
                      <a:pt x="78" y="93"/>
                    </a:lnTo>
                    <a:lnTo>
                      <a:pt x="82" y="165"/>
                    </a:lnTo>
                    <a:lnTo>
                      <a:pt x="88" y="278"/>
                    </a:lnTo>
                    <a:lnTo>
                      <a:pt x="72" y="338"/>
                    </a:lnTo>
                    <a:lnTo>
                      <a:pt x="72" y="338"/>
                    </a:lnTo>
                    <a:lnTo>
                      <a:pt x="44" y="343"/>
                    </a:lnTo>
                    <a:lnTo>
                      <a:pt x="17" y="343"/>
                    </a:lnTo>
                    <a:lnTo>
                      <a:pt x="0" y="338"/>
                    </a:lnTo>
                    <a:lnTo>
                      <a:pt x="0" y="338"/>
                    </a:lnTo>
                    <a:lnTo>
                      <a:pt x="38" y="0"/>
                    </a:lnTo>
                    <a:close/>
                  </a:path>
                </a:pathLst>
              </a:custGeom>
              <a:solidFill>
                <a:srgbClr val="0098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65" name="Freeform 189"/>
              <p:cNvSpPr>
                <a:spLocks/>
              </p:cNvSpPr>
              <p:nvPr/>
            </p:nvSpPr>
            <p:spPr bwMode="auto">
              <a:xfrm>
                <a:off x="5042" y="2173"/>
                <a:ext cx="40" cy="225"/>
              </a:xfrm>
              <a:custGeom>
                <a:avLst/>
                <a:gdLst>
                  <a:gd name="T0" fmla="*/ 29 w 40"/>
                  <a:gd name="T1" fmla="*/ 0 h 225"/>
                  <a:gd name="T2" fmla="*/ 29 w 40"/>
                  <a:gd name="T3" fmla="*/ 13 h 225"/>
                  <a:gd name="T4" fmla="*/ 33 w 40"/>
                  <a:gd name="T5" fmla="*/ 25 h 225"/>
                  <a:gd name="T6" fmla="*/ 33 w 40"/>
                  <a:gd name="T7" fmla="*/ 33 h 225"/>
                  <a:gd name="T8" fmla="*/ 33 w 40"/>
                  <a:gd name="T9" fmla="*/ 33 h 225"/>
                  <a:gd name="T10" fmla="*/ 29 w 40"/>
                  <a:gd name="T11" fmla="*/ 60 h 225"/>
                  <a:gd name="T12" fmla="*/ 29 w 40"/>
                  <a:gd name="T13" fmla="*/ 92 h 225"/>
                  <a:gd name="T14" fmla="*/ 33 w 40"/>
                  <a:gd name="T15" fmla="*/ 92 h 225"/>
                  <a:gd name="T16" fmla="*/ 33 w 40"/>
                  <a:gd name="T17" fmla="*/ 92 h 225"/>
                  <a:gd name="T18" fmla="*/ 33 w 40"/>
                  <a:gd name="T19" fmla="*/ 78 h 225"/>
                  <a:gd name="T20" fmla="*/ 40 w 40"/>
                  <a:gd name="T21" fmla="*/ 65 h 225"/>
                  <a:gd name="T22" fmla="*/ 40 w 40"/>
                  <a:gd name="T23" fmla="*/ 72 h 225"/>
                  <a:gd name="T24" fmla="*/ 40 w 40"/>
                  <a:gd name="T25" fmla="*/ 72 h 225"/>
                  <a:gd name="T26" fmla="*/ 40 w 40"/>
                  <a:gd name="T27" fmla="*/ 78 h 225"/>
                  <a:gd name="T28" fmla="*/ 33 w 40"/>
                  <a:gd name="T29" fmla="*/ 92 h 225"/>
                  <a:gd name="T30" fmla="*/ 33 w 40"/>
                  <a:gd name="T31" fmla="*/ 112 h 225"/>
                  <a:gd name="T32" fmla="*/ 33 w 40"/>
                  <a:gd name="T33" fmla="*/ 112 h 225"/>
                  <a:gd name="T34" fmla="*/ 29 w 40"/>
                  <a:gd name="T35" fmla="*/ 132 h 225"/>
                  <a:gd name="T36" fmla="*/ 23 w 40"/>
                  <a:gd name="T37" fmla="*/ 152 h 225"/>
                  <a:gd name="T38" fmla="*/ 29 w 40"/>
                  <a:gd name="T39" fmla="*/ 158 h 225"/>
                  <a:gd name="T40" fmla="*/ 29 w 40"/>
                  <a:gd name="T41" fmla="*/ 158 h 225"/>
                  <a:gd name="T42" fmla="*/ 29 w 40"/>
                  <a:gd name="T43" fmla="*/ 171 h 225"/>
                  <a:gd name="T44" fmla="*/ 33 w 40"/>
                  <a:gd name="T45" fmla="*/ 178 h 225"/>
                  <a:gd name="T46" fmla="*/ 40 w 40"/>
                  <a:gd name="T47" fmla="*/ 178 h 225"/>
                  <a:gd name="T48" fmla="*/ 40 w 40"/>
                  <a:gd name="T49" fmla="*/ 178 h 225"/>
                  <a:gd name="T50" fmla="*/ 33 w 40"/>
                  <a:gd name="T51" fmla="*/ 178 h 225"/>
                  <a:gd name="T52" fmla="*/ 29 w 40"/>
                  <a:gd name="T53" fmla="*/ 178 h 225"/>
                  <a:gd name="T54" fmla="*/ 29 w 40"/>
                  <a:gd name="T55" fmla="*/ 191 h 225"/>
                  <a:gd name="T56" fmla="*/ 29 w 40"/>
                  <a:gd name="T57" fmla="*/ 191 h 225"/>
                  <a:gd name="T58" fmla="*/ 23 w 40"/>
                  <a:gd name="T59" fmla="*/ 210 h 225"/>
                  <a:gd name="T60" fmla="*/ 23 w 40"/>
                  <a:gd name="T61" fmla="*/ 218 h 225"/>
                  <a:gd name="T62" fmla="*/ 23 w 40"/>
                  <a:gd name="T63" fmla="*/ 210 h 225"/>
                  <a:gd name="T64" fmla="*/ 23 w 40"/>
                  <a:gd name="T65" fmla="*/ 210 h 225"/>
                  <a:gd name="T66" fmla="*/ 17 w 40"/>
                  <a:gd name="T67" fmla="*/ 205 h 225"/>
                  <a:gd name="T68" fmla="*/ 17 w 40"/>
                  <a:gd name="T69" fmla="*/ 205 h 225"/>
                  <a:gd name="T70" fmla="*/ 17 w 40"/>
                  <a:gd name="T71" fmla="*/ 205 h 225"/>
                  <a:gd name="T72" fmla="*/ 17 w 40"/>
                  <a:gd name="T73" fmla="*/ 205 h 225"/>
                  <a:gd name="T74" fmla="*/ 17 w 40"/>
                  <a:gd name="T75" fmla="*/ 218 h 225"/>
                  <a:gd name="T76" fmla="*/ 12 w 40"/>
                  <a:gd name="T77" fmla="*/ 225 h 225"/>
                  <a:gd name="T78" fmla="*/ 12 w 40"/>
                  <a:gd name="T79" fmla="*/ 225 h 225"/>
                  <a:gd name="T80" fmla="*/ 12 w 40"/>
                  <a:gd name="T81" fmla="*/ 225 h 225"/>
                  <a:gd name="T82" fmla="*/ 6 w 40"/>
                  <a:gd name="T83" fmla="*/ 185 h 225"/>
                  <a:gd name="T84" fmla="*/ 0 w 40"/>
                  <a:gd name="T85" fmla="*/ 118 h 225"/>
                  <a:gd name="T86" fmla="*/ 0 w 40"/>
                  <a:gd name="T87" fmla="*/ 65 h 225"/>
                  <a:gd name="T88" fmla="*/ 0 w 40"/>
                  <a:gd name="T89" fmla="*/ 65 h 225"/>
                  <a:gd name="T90" fmla="*/ 6 w 40"/>
                  <a:gd name="T91" fmla="*/ 40 h 225"/>
                  <a:gd name="T92" fmla="*/ 17 w 40"/>
                  <a:gd name="T93" fmla="*/ 13 h 225"/>
                  <a:gd name="T94" fmla="*/ 29 w 40"/>
                  <a:gd name="T9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 h="225">
                    <a:moveTo>
                      <a:pt x="29" y="0"/>
                    </a:moveTo>
                    <a:lnTo>
                      <a:pt x="29" y="13"/>
                    </a:lnTo>
                    <a:lnTo>
                      <a:pt x="33" y="25"/>
                    </a:lnTo>
                    <a:lnTo>
                      <a:pt x="33" y="33"/>
                    </a:lnTo>
                    <a:lnTo>
                      <a:pt x="33" y="33"/>
                    </a:lnTo>
                    <a:lnTo>
                      <a:pt x="29" y="60"/>
                    </a:lnTo>
                    <a:lnTo>
                      <a:pt x="29" y="92"/>
                    </a:lnTo>
                    <a:lnTo>
                      <a:pt x="33" y="92"/>
                    </a:lnTo>
                    <a:lnTo>
                      <a:pt x="33" y="92"/>
                    </a:lnTo>
                    <a:lnTo>
                      <a:pt x="33" y="78"/>
                    </a:lnTo>
                    <a:lnTo>
                      <a:pt x="40" y="65"/>
                    </a:lnTo>
                    <a:lnTo>
                      <a:pt x="40" y="72"/>
                    </a:lnTo>
                    <a:lnTo>
                      <a:pt x="40" y="72"/>
                    </a:lnTo>
                    <a:lnTo>
                      <a:pt x="40" y="78"/>
                    </a:lnTo>
                    <a:lnTo>
                      <a:pt x="33" y="92"/>
                    </a:lnTo>
                    <a:lnTo>
                      <a:pt x="33" y="112"/>
                    </a:lnTo>
                    <a:lnTo>
                      <a:pt x="33" y="112"/>
                    </a:lnTo>
                    <a:lnTo>
                      <a:pt x="29" y="132"/>
                    </a:lnTo>
                    <a:lnTo>
                      <a:pt x="23" y="152"/>
                    </a:lnTo>
                    <a:lnTo>
                      <a:pt x="29" y="158"/>
                    </a:lnTo>
                    <a:lnTo>
                      <a:pt x="29" y="158"/>
                    </a:lnTo>
                    <a:lnTo>
                      <a:pt x="29" y="171"/>
                    </a:lnTo>
                    <a:lnTo>
                      <a:pt x="33" y="178"/>
                    </a:lnTo>
                    <a:lnTo>
                      <a:pt x="40" y="178"/>
                    </a:lnTo>
                    <a:lnTo>
                      <a:pt x="40" y="178"/>
                    </a:lnTo>
                    <a:lnTo>
                      <a:pt x="33" y="178"/>
                    </a:lnTo>
                    <a:lnTo>
                      <a:pt x="29" y="178"/>
                    </a:lnTo>
                    <a:lnTo>
                      <a:pt x="29" y="191"/>
                    </a:lnTo>
                    <a:lnTo>
                      <a:pt x="29" y="191"/>
                    </a:lnTo>
                    <a:lnTo>
                      <a:pt x="23" y="210"/>
                    </a:lnTo>
                    <a:lnTo>
                      <a:pt x="23" y="218"/>
                    </a:lnTo>
                    <a:lnTo>
                      <a:pt x="23" y="210"/>
                    </a:lnTo>
                    <a:lnTo>
                      <a:pt x="23" y="210"/>
                    </a:lnTo>
                    <a:lnTo>
                      <a:pt x="17" y="205"/>
                    </a:lnTo>
                    <a:lnTo>
                      <a:pt x="17" y="205"/>
                    </a:lnTo>
                    <a:lnTo>
                      <a:pt x="17" y="205"/>
                    </a:lnTo>
                    <a:lnTo>
                      <a:pt x="17" y="205"/>
                    </a:lnTo>
                    <a:lnTo>
                      <a:pt x="17" y="218"/>
                    </a:lnTo>
                    <a:lnTo>
                      <a:pt x="12" y="225"/>
                    </a:lnTo>
                    <a:lnTo>
                      <a:pt x="12" y="225"/>
                    </a:lnTo>
                    <a:lnTo>
                      <a:pt x="12" y="225"/>
                    </a:lnTo>
                    <a:lnTo>
                      <a:pt x="6" y="185"/>
                    </a:lnTo>
                    <a:lnTo>
                      <a:pt x="0" y="118"/>
                    </a:lnTo>
                    <a:lnTo>
                      <a:pt x="0" y="65"/>
                    </a:lnTo>
                    <a:lnTo>
                      <a:pt x="0" y="65"/>
                    </a:lnTo>
                    <a:lnTo>
                      <a:pt x="6" y="40"/>
                    </a:lnTo>
                    <a:lnTo>
                      <a:pt x="17" y="13"/>
                    </a:lnTo>
                    <a:lnTo>
                      <a:pt x="29" y="0"/>
                    </a:lnTo>
                    <a:close/>
                  </a:path>
                </a:pathLst>
              </a:custGeom>
              <a:solidFill>
                <a:srgbClr val="006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66" name="Freeform 190"/>
              <p:cNvSpPr>
                <a:spLocks/>
              </p:cNvSpPr>
              <p:nvPr/>
            </p:nvSpPr>
            <p:spPr bwMode="auto">
              <a:xfrm>
                <a:off x="4702" y="2040"/>
                <a:ext cx="369" cy="509"/>
              </a:xfrm>
              <a:custGeom>
                <a:avLst/>
                <a:gdLst>
                  <a:gd name="T0" fmla="*/ 292 w 369"/>
                  <a:gd name="T1" fmla="*/ 8 h 509"/>
                  <a:gd name="T2" fmla="*/ 340 w 369"/>
                  <a:gd name="T3" fmla="*/ 28 h 509"/>
                  <a:gd name="T4" fmla="*/ 352 w 369"/>
                  <a:gd name="T5" fmla="*/ 33 h 509"/>
                  <a:gd name="T6" fmla="*/ 369 w 369"/>
                  <a:gd name="T7" fmla="*/ 93 h 509"/>
                  <a:gd name="T8" fmla="*/ 369 w 369"/>
                  <a:gd name="T9" fmla="*/ 100 h 509"/>
                  <a:gd name="T10" fmla="*/ 369 w 369"/>
                  <a:gd name="T11" fmla="*/ 133 h 509"/>
                  <a:gd name="T12" fmla="*/ 369 w 369"/>
                  <a:gd name="T13" fmla="*/ 173 h 509"/>
                  <a:gd name="T14" fmla="*/ 352 w 369"/>
                  <a:gd name="T15" fmla="*/ 358 h 509"/>
                  <a:gd name="T16" fmla="*/ 346 w 369"/>
                  <a:gd name="T17" fmla="*/ 436 h 509"/>
                  <a:gd name="T18" fmla="*/ 319 w 369"/>
                  <a:gd name="T19" fmla="*/ 496 h 509"/>
                  <a:gd name="T20" fmla="*/ 286 w 369"/>
                  <a:gd name="T21" fmla="*/ 503 h 509"/>
                  <a:gd name="T22" fmla="*/ 144 w 369"/>
                  <a:gd name="T23" fmla="*/ 496 h 509"/>
                  <a:gd name="T24" fmla="*/ 131 w 369"/>
                  <a:gd name="T25" fmla="*/ 489 h 509"/>
                  <a:gd name="T26" fmla="*/ 98 w 369"/>
                  <a:gd name="T27" fmla="*/ 423 h 509"/>
                  <a:gd name="T28" fmla="*/ 98 w 369"/>
                  <a:gd name="T29" fmla="*/ 376 h 509"/>
                  <a:gd name="T30" fmla="*/ 71 w 369"/>
                  <a:gd name="T31" fmla="*/ 391 h 509"/>
                  <a:gd name="T32" fmla="*/ 44 w 369"/>
                  <a:gd name="T33" fmla="*/ 396 h 509"/>
                  <a:gd name="T34" fmla="*/ 16 w 369"/>
                  <a:gd name="T35" fmla="*/ 396 h 509"/>
                  <a:gd name="T36" fmla="*/ 10 w 369"/>
                  <a:gd name="T37" fmla="*/ 376 h 509"/>
                  <a:gd name="T38" fmla="*/ 0 w 369"/>
                  <a:gd name="T39" fmla="*/ 351 h 509"/>
                  <a:gd name="T40" fmla="*/ 0 w 369"/>
                  <a:gd name="T41" fmla="*/ 331 h 509"/>
                  <a:gd name="T42" fmla="*/ 0 w 369"/>
                  <a:gd name="T43" fmla="*/ 311 h 509"/>
                  <a:gd name="T44" fmla="*/ 6 w 369"/>
                  <a:gd name="T45" fmla="*/ 304 h 509"/>
                  <a:gd name="T46" fmla="*/ 16 w 369"/>
                  <a:gd name="T47" fmla="*/ 291 h 509"/>
                  <a:gd name="T48" fmla="*/ 16 w 369"/>
                  <a:gd name="T49" fmla="*/ 278 h 509"/>
                  <a:gd name="T50" fmla="*/ 22 w 369"/>
                  <a:gd name="T51" fmla="*/ 258 h 509"/>
                  <a:gd name="T52" fmla="*/ 27 w 369"/>
                  <a:gd name="T53" fmla="*/ 251 h 509"/>
                  <a:gd name="T54" fmla="*/ 50 w 369"/>
                  <a:gd name="T55" fmla="*/ 193 h 509"/>
                  <a:gd name="T56" fmla="*/ 54 w 369"/>
                  <a:gd name="T57" fmla="*/ 166 h 509"/>
                  <a:gd name="T58" fmla="*/ 50 w 369"/>
                  <a:gd name="T59" fmla="*/ 153 h 509"/>
                  <a:gd name="T60" fmla="*/ 54 w 369"/>
                  <a:gd name="T61" fmla="*/ 146 h 509"/>
                  <a:gd name="T62" fmla="*/ 66 w 369"/>
                  <a:gd name="T63" fmla="*/ 133 h 509"/>
                  <a:gd name="T64" fmla="*/ 71 w 369"/>
                  <a:gd name="T65" fmla="*/ 120 h 509"/>
                  <a:gd name="T66" fmla="*/ 83 w 369"/>
                  <a:gd name="T67" fmla="*/ 66 h 509"/>
                  <a:gd name="T68" fmla="*/ 94 w 369"/>
                  <a:gd name="T69" fmla="*/ 47 h 509"/>
                  <a:gd name="T70" fmla="*/ 154 w 369"/>
                  <a:gd name="T71" fmla="*/ 20 h 509"/>
                  <a:gd name="T72" fmla="*/ 181 w 369"/>
                  <a:gd name="T73" fmla="*/ 13 h 509"/>
                  <a:gd name="T74" fmla="*/ 231 w 369"/>
                  <a:gd name="T75"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9" h="509">
                    <a:moveTo>
                      <a:pt x="275" y="0"/>
                    </a:moveTo>
                    <a:lnTo>
                      <a:pt x="292" y="8"/>
                    </a:lnTo>
                    <a:lnTo>
                      <a:pt x="319" y="20"/>
                    </a:lnTo>
                    <a:lnTo>
                      <a:pt x="340" y="28"/>
                    </a:lnTo>
                    <a:lnTo>
                      <a:pt x="340" y="28"/>
                    </a:lnTo>
                    <a:lnTo>
                      <a:pt x="352" y="33"/>
                    </a:lnTo>
                    <a:lnTo>
                      <a:pt x="363" y="53"/>
                    </a:lnTo>
                    <a:lnTo>
                      <a:pt x="369" y="93"/>
                    </a:lnTo>
                    <a:lnTo>
                      <a:pt x="369" y="93"/>
                    </a:lnTo>
                    <a:lnTo>
                      <a:pt x="369" y="100"/>
                    </a:lnTo>
                    <a:lnTo>
                      <a:pt x="369" y="120"/>
                    </a:lnTo>
                    <a:lnTo>
                      <a:pt x="369" y="133"/>
                    </a:lnTo>
                    <a:lnTo>
                      <a:pt x="369" y="133"/>
                    </a:lnTo>
                    <a:lnTo>
                      <a:pt x="369" y="173"/>
                    </a:lnTo>
                    <a:lnTo>
                      <a:pt x="363" y="238"/>
                    </a:lnTo>
                    <a:lnTo>
                      <a:pt x="352" y="358"/>
                    </a:lnTo>
                    <a:lnTo>
                      <a:pt x="352" y="358"/>
                    </a:lnTo>
                    <a:lnTo>
                      <a:pt x="346" y="436"/>
                    </a:lnTo>
                    <a:lnTo>
                      <a:pt x="336" y="476"/>
                    </a:lnTo>
                    <a:lnTo>
                      <a:pt x="319" y="496"/>
                    </a:lnTo>
                    <a:lnTo>
                      <a:pt x="319" y="496"/>
                    </a:lnTo>
                    <a:lnTo>
                      <a:pt x="286" y="503"/>
                    </a:lnTo>
                    <a:lnTo>
                      <a:pt x="219" y="509"/>
                    </a:lnTo>
                    <a:lnTo>
                      <a:pt x="144" y="496"/>
                    </a:lnTo>
                    <a:lnTo>
                      <a:pt x="144" y="496"/>
                    </a:lnTo>
                    <a:lnTo>
                      <a:pt x="131" y="489"/>
                    </a:lnTo>
                    <a:lnTo>
                      <a:pt x="110" y="469"/>
                    </a:lnTo>
                    <a:lnTo>
                      <a:pt x="98" y="423"/>
                    </a:lnTo>
                    <a:lnTo>
                      <a:pt x="98" y="423"/>
                    </a:lnTo>
                    <a:lnTo>
                      <a:pt x="98" y="376"/>
                    </a:lnTo>
                    <a:lnTo>
                      <a:pt x="88" y="383"/>
                    </a:lnTo>
                    <a:lnTo>
                      <a:pt x="71" y="391"/>
                    </a:lnTo>
                    <a:lnTo>
                      <a:pt x="44" y="396"/>
                    </a:lnTo>
                    <a:lnTo>
                      <a:pt x="44" y="396"/>
                    </a:lnTo>
                    <a:lnTo>
                      <a:pt x="27" y="396"/>
                    </a:lnTo>
                    <a:lnTo>
                      <a:pt x="16" y="396"/>
                    </a:lnTo>
                    <a:lnTo>
                      <a:pt x="10" y="376"/>
                    </a:lnTo>
                    <a:lnTo>
                      <a:pt x="10" y="376"/>
                    </a:lnTo>
                    <a:lnTo>
                      <a:pt x="6" y="371"/>
                    </a:lnTo>
                    <a:lnTo>
                      <a:pt x="0" y="351"/>
                    </a:lnTo>
                    <a:lnTo>
                      <a:pt x="0" y="331"/>
                    </a:lnTo>
                    <a:lnTo>
                      <a:pt x="0" y="331"/>
                    </a:lnTo>
                    <a:lnTo>
                      <a:pt x="0" y="324"/>
                    </a:lnTo>
                    <a:lnTo>
                      <a:pt x="0" y="311"/>
                    </a:lnTo>
                    <a:lnTo>
                      <a:pt x="6" y="304"/>
                    </a:lnTo>
                    <a:lnTo>
                      <a:pt x="6" y="304"/>
                    </a:lnTo>
                    <a:lnTo>
                      <a:pt x="10" y="298"/>
                    </a:lnTo>
                    <a:lnTo>
                      <a:pt x="16" y="291"/>
                    </a:lnTo>
                    <a:lnTo>
                      <a:pt x="16" y="278"/>
                    </a:lnTo>
                    <a:lnTo>
                      <a:pt x="16" y="278"/>
                    </a:lnTo>
                    <a:lnTo>
                      <a:pt x="16" y="265"/>
                    </a:lnTo>
                    <a:lnTo>
                      <a:pt x="22" y="258"/>
                    </a:lnTo>
                    <a:lnTo>
                      <a:pt x="27" y="251"/>
                    </a:lnTo>
                    <a:lnTo>
                      <a:pt x="27" y="251"/>
                    </a:lnTo>
                    <a:lnTo>
                      <a:pt x="38" y="225"/>
                    </a:lnTo>
                    <a:lnTo>
                      <a:pt x="50" y="193"/>
                    </a:lnTo>
                    <a:lnTo>
                      <a:pt x="54" y="166"/>
                    </a:lnTo>
                    <a:lnTo>
                      <a:pt x="54" y="166"/>
                    </a:lnTo>
                    <a:lnTo>
                      <a:pt x="50" y="158"/>
                    </a:lnTo>
                    <a:lnTo>
                      <a:pt x="50" y="153"/>
                    </a:lnTo>
                    <a:lnTo>
                      <a:pt x="54" y="146"/>
                    </a:lnTo>
                    <a:lnTo>
                      <a:pt x="54" y="146"/>
                    </a:lnTo>
                    <a:lnTo>
                      <a:pt x="60" y="138"/>
                    </a:lnTo>
                    <a:lnTo>
                      <a:pt x="66" y="133"/>
                    </a:lnTo>
                    <a:lnTo>
                      <a:pt x="71" y="120"/>
                    </a:lnTo>
                    <a:lnTo>
                      <a:pt x="71" y="120"/>
                    </a:lnTo>
                    <a:lnTo>
                      <a:pt x="71" y="93"/>
                    </a:lnTo>
                    <a:lnTo>
                      <a:pt x="83" y="66"/>
                    </a:lnTo>
                    <a:lnTo>
                      <a:pt x="94" y="47"/>
                    </a:lnTo>
                    <a:lnTo>
                      <a:pt x="94" y="47"/>
                    </a:lnTo>
                    <a:lnTo>
                      <a:pt x="121" y="33"/>
                    </a:lnTo>
                    <a:lnTo>
                      <a:pt x="154" y="20"/>
                    </a:lnTo>
                    <a:lnTo>
                      <a:pt x="181" y="13"/>
                    </a:lnTo>
                    <a:lnTo>
                      <a:pt x="181" y="13"/>
                    </a:lnTo>
                    <a:lnTo>
                      <a:pt x="198" y="8"/>
                    </a:lnTo>
                    <a:lnTo>
                      <a:pt x="231" y="0"/>
                    </a:lnTo>
                    <a:lnTo>
                      <a:pt x="275" y="0"/>
                    </a:lnTo>
                    <a:close/>
                  </a:path>
                </a:pathLst>
              </a:custGeom>
              <a:solidFill>
                <a:srgbClr val="0098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67" name="Freeform 191"/>
              <p:cNvSpPr>
                <a:spLocks/>
              </p:cNvSpPr>
              <p:nvPr/>
            </p:nvSpPr>
            <p:spPr bwMode="auto">
              <a:xfrm>
                <a:off x="4800" y="2040"/>
                <a:ext cx="254" cy="53"/>
              </a:xfrm>
              <a:custGeom>
                <a:avLst/>
                <a:gdLst>
                  <a:gd name="T0" fmla="*/ 6 w 254"/>
                  <a:gd name="T1" fmla="*/ 47 h 53"/>
                  <a:gd name="T2" fmla="*/ 29 w 254"/>
                  <a:gd name="T3" fmla="*/ 40 h 53"/>
                  <a:gd name="T4" fmla="*/ 61 w 254"/>
                  <a:gd name="T5" fmla="*/ 28 h 53"/>
                  <a:gd name="T6" fmla="*/ 83 w 254"/>
                  <a:gd name="T7" fmla="*/ 13 h 53"/>
                  <a:gd name="T8" fmla="*/ 83 w 254"/>
                  <a:gd name="T9" fmla="*/ 13 h 53"/>
                  <a:gd name="T10" fmla="*/ 100 w 254"/>
                  <a:gd name="T11" fmla="*/ 8 h 53"/>
                  <a:gd name="T12" fmla="*/ 133 w 254"/>
                  <a:gd name="T13" fmla="*/ 0 h 53"/>
                  <a:gd name="T14" fmla="*/ 171 w 254"/>
                  <a:gd name="T15" fmla="*/ 0 h 53"/>
                  <a:gd name="T16" fmla="*/ 171 w 254"/>
                  <a:gd name="T17" fmla="*/ 0 h 53"/>
                  <a:gd name="T18" fmla="*/ 182 w 254"/>
                  <a:gd name="T19" fmla="*/ 8 h 53"/>
                  <a:gd name="T20" fmla="*/ 210 w 254"/>
                  <a:gd name="T21" fmla="*/ 20 h 53"/>
                  <a:gd name="T22" fmla="*/ 232 w 254"/>
                  <a:gd name="T23" fmla="*/ 28 h 53"/>
                  <a:gd name="T24" fmla="*/ 232 w 254"/>
                  <a:gd name="T25" fmla="*/ 28 h 53"/>
                  <a:gd name="T26" fmla="*/ 242 w 254"/>
                  <a:gd name="T27" fmla="*/ 33 h 53"/>
                  <a:gd name="T28" fmla="*/ 248 w 254"/>
                  <a:gd name="T29" fmla="*/ 40 h 53"/>
                  <a:gd name="T30" fmla="*/ 254 w 254"/>
                  <a:gd name="T31" fmla="*/ 47 h 53"/>
                  <a:gd name="T32" fmla="*/ 254 w 254"/>
                  <a:gd name="T33" fmla="*/ 47 h 53"/>
                  <a:gd name="T34" fmla="*/ 254 w 254"/>
                  <a:gd name="T35" fmla="*/ 53 h 53"/>
                  <a:gd name="T36" fmla="*/ 248 w 254"/>
                  <a:gd name="T37" fmla="*/ 53 h 53"/>
                  <a:gd name="T38" fmla="*/ 242 w 254"/>
                  <a:gd name="T39" fmla="*/ 47 h 53"/>
                  <a:gd name="T40" fmla="*/ 242 w 254"/>
                  <a:gd name="T41" fmla="*/ 47 h 53"/>
                  <a:gd name="T42" fmla="*/ 232 w 254"/>
                  <a:gd name="T43" fmla="*/ 40 h 53"/>
                  <a:gd name="T44" fmla="*/ 221 w 254"/>
                  <a:gd name="T45" fmla="*/ 40 h 53"/>
                  <a:gd name="T46" fmla="*/ 210 w 254"/>
                  <a:gd name="T47" fmla="*/ 40 h 53"/>
                  <a:gd name="T48" fmla="*/ 210 w 254"/>
                  <a:gd name="T49" fmla="*/ 40 h 53"/>
                  <a:gd name="T50" fmla="*/ 198 w 254"/>
                  <a:gd name="T51" fmla="*/ 47 h 53"/>
                  <a:gd name="T52" fmla="*/ 182 w 254"/>
                  <a:gd name="T53" fmla="*/ 47 h 53"/>
                  <a:gd name="T54" fmla="*/ 177 w 254"/>
                  <a:gd name="T55" fmla="*/ 40 h 53"/>
                  <a:gd name="T56" fmla="*/ 177 w 254"/>
                  <a:gd name="T57" fmla="*/ 40 h 53"/>
                  <a:gd name="T58" fmla="*/ 167 w 254"/>
                  <a:gd name="T59" fmla="*/ 40 h 53"/>
                  <a:gd name="T60" fmla="*/ 150 w 254"/>
                  <a:gd name="T61" fmla="*/ 47 h 53"/>
                  <a:gd name="T62" fmla="*/ 138 w 254"/>
                  <a:gd name="T63" fmla="*/ 47 h 53"/>
                  <a:gd name="T64" fmla="*/ 138 w 254"/>
                  <a:gd name="T65" fmla="*/ 47 h 53"/>
                  <a:gd name="T66" fmla="*/ 127 w 254"/>
                  <a:gd name="T67" fmla="*/ 47 h 53"/>
                  <a:gd name="T68" fmla="*/ 117 w 254"/>
                  <a:gd name="T69" fmla="*/ 47 h 53"/>
                  <a:gd name="T70" fmla="*/ 106 w 254"/>
                  <a:gd name="T71" fmla="*/ 47 h 53"/>
                  <a:gd name="T72" fmla="*/ 106 w 254"/>
                  <a:gd name="T73" fmla="*/ 47 h 53"/>
                  <a:gd name="T74" fmla="*/ 89 w 254"/>
                  <a:gd name="T75" fmla="*/ 47 h 53"/>
                  <a:gd name="T76" fmla="*/ 73 w 254"/>
                  <a:gd name="T77" fmla="*/ 47 h 53"/>
                  <a:gd name="T78" fmla="*/ 50 w 254"/>
                  <a:gd name="T79" fmla="*/ 47 h 53"/>
                  <a:gd name="T80" fmla="*/ 50 w 254"/>
                  <a:gd name="T81" fmla="*/ 47 h 53"/>
                  <a:gd name="T82" fmla="*/ 33 w 254"/>
                  <a:gd name="T83" fmla="*/ 53 h 53"/>
                  <a:gd name="T84" fmla="*/ 23 w 254"/>
                  <a:gd name="T85" fmla="*/ 53 h 53"/>
                  <a:gd name="T86" fmla="*/ 17 w 254"/>
                  <a:gd name="T87" fmla="*/ 53 h 53"/>
                  <a:gd name="T88" fmla="*/ 17 w 254"/>
                  <a:gd name="T89" fmla="*/ 53 h 53"/>
                  <a:gd name="T90" fmla="*/ 6 w 254"/>
                  <a:gd name="T91" fmla="*/ 53 h 53"/>
                  <a:gd name="T92" fmla="*/ 0 w 254"/>
                  <a:gd name="T93" fmla="*/ 53 h 53"/>
                  <a:gd name="T94" fmla="*/ 6 w 254"/>
                  <a:gd name="T95"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4" h="53">
                    <a:moveTo>
                      <a:pt x="6" y="47"/>
                    </a:moveTo>
                    <a:lnTo>
                      <a:pt x="29" y="40"/>
                    </a:lnTo>
                    <a:lnTo>
                      <a:pt x="61" y="28"/>
                    </a:lnTo>
                    <a:lnTo>
                      <a:pt x="83" y="13"/>
                    </a:lnTo>
                    <a:lnTo>
                      <a:pt x="83" y="13"/>
                    </a:lnTo>
                    <a:lnTo>
                      <a:pt x="100" y="8"/>
                    </a:lnTo>
                    <a:lnTo>
                      <a:pt x="133" y="0"/>
                    </a:lnTo>
                    <a:lnTo>
                      <a:pt x="171" y="0"/>
                    </a:lnTo>
                    <a:lnTo>
                      <a:pt x="171" y="0"/>
                    </a:lnTo>
                    <a:lnTo>
                      <a:pt x="182" y="8"/>
                    </a:lnTo>
                    <a:lnTo>
                      <a:pt x="210" y="20"/>
                    </a:lnTo>
                    <a:lnTo>
                      <a:pt x="232" y="28"/>
                    </a:lnTo>
                    <a:lnTo>
                      <a:pt x="232" y="28"/>
                    </a:lnTo>
                    <a:lnTo>
                      <a:pt x="242" y="33"/>
                    </a:lnTo>
                    <a:lnTo>
                      <a:pt x="248" y="40"/>
                    </a:lnTo>
                    <a:lnTo>
                      <a:pt x="254" y="47"/>
                    </a:lnTo>
                    <a:lnTo>
                      <a:pt x="254" y="47"/>
                    </a:lnTo>
                    <a:lnTo>
                      <a:pt x="254" y="53"/>
                    </a:lnTo>
                    <a:lnTo>
                      <a:pt x="248" y="53"/>
                    </a:lnTo>
                    <a:lnTo>
                      <a:pt x="242" y="47"/>
                    </a:lnTo>
                    <a:lnTo>
                      <a:pt x="242" y="47"/>
                    </a:lnTo>
                    <a:lnTo>
                      <a:pt x="232" y="40"/>
                    </a:lnTo>
                    <a:lnTo>
                      <a:pt x="221" y="40"/>
                    </a:lnTo>
                    <a:lnTo>
                      <a:pt x="210" y="40"/>
                    </a:lnTo>
                    <a:lnTo>
                      <a:pt x="210" y="40"/>
                    </a:lnTo>
                    <a:lnTo>
                      <a:pt x="198" y="47"/>
                    </a:lnTo>
                    <a:lnTo>
                      <a:pt x="182" y="47"/>
                    </a:lnTo>
                    <a:lnTo>
                      <a:pt x="177" y="40"/>
                    </a:lnTo>
                    <a:lnTo>
                      <a:pt x="177" y="40"/>
                    </a:lnTo>
                    <a:lnTo>
                      <a:pt x="167" y="40"/>
                    </a:lnTo>
                    <a:lnTo>
                      <a:pt x="150" y="47"/>
                    </a:lnTo>
                    <a:lnTo>
                      <a:pt x="138" y="47"/>
                    </a:lnTo>
                    <a:lnTo>
                      <a:pt x="138" y="47"/>
                    </a:lnTo>
                    <a:lnTo>
                      <a:pt x="127" y="47"/>
                    </a:lnTo>
                    <a:lnTo>
                      <a:pt x="117" y="47"/>
                    </a:lnTo>
                    <a:lnTo>
                      <a:pt x="106" y="47"/>
                    </a:lnTo>
                    <a:lnTo>
                      <a:pt x="106" y="47"/>
                    </a:lnTo>
                    <a:lnTo>
                      <a:pt x="89" y="47"/>
                    </a:lnTo>
                    <a:lnTo>
                      <a:pt x="73" y="47"/>
                    </a:lnTo>
                    <a:lnTo>
                      <a:pt x="50" y="47"/>
                    </a:lnTo>
                    <a:lnTo>
                      <a:pt x="50" y="47"/>
                    </a:lnTo>
                    <a:lnTo>
                      <a:pt x="33" y="53"/>
                    </a:lnTo>
                    <a:lnTo>
                      <a:pt x="23" y="53"/>
                    </a:lnTo>
                    <a:lnTo>
                      <a:pt x="17" y="53"/>
                    </a:lnTo>
                    <a:lnTo>
                      <a:pt x="17" y="53"/>
                    </a:lnTo>
                    <a:lnTo>
                      <a:pt x="6" y="53"/>
                    </a:lnTo>
                    <a:lnTo>
                      <a:pt x="0" y="53"/>
                    </a:lnTo>
                    <a:lnTo>
                      <a:pt x="6" y="47"/>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68" name="Freeform 192"/>
              <p:cNvSpPr>
                <a:spLocks/>
              </p:cNvSpPr>
              <p:nvPr/>
            </p:nvSpPr>
            <p:spPr bwMode="auto">
              <a:xfrm>
                <a:off x="4768" y="2166"/>
                <a:ext cx="88" cy="270"/>
              </a:xfrm>
              <a:custGeom>
                <a:avLst/>
                <a:gdLst>
                  <a:gd name="T0" fmla="*/ 38 w 88"/>
                  <a:gd name="T1" fmla="*/ 265 h 270"/>
                  <a:gd name="T2" fmla="*/ 38 w 88"/>
                  <a:gd name="T3" fmla="*/ 257 h 270"/>
                  <a:gd name="T4" fmla="*/ 38 w 88"/>
                  <a:gd name="T5" fmla="*/ 237 h 270"/>
                  <a:gd name="T6" fmla="*/ 44 w 88"/>
                  <a:gd name="T7" fmla="*/ 212 h 270"/>
                  <a:gd name="T8" fmla="*/ 44 w 88"/>
                  <a:gd name="T9" fmla="*/ 205 h 270"/>
                  <a:gd name="T10" fmla="*/ 44 w 88"/>
                  <a:gd name="T11" fmla="*/ 185 h 270"/>
                  <a:gd name="T12" fmla="*/ 44 w 88"/>
                  <a:gd name="T13" fmla="*/ 172 h 270"/>
                  <a:gd name="T14" fmla="*/ 49 w 88"/>
                  <a:gd name="T15" fmla="*/ 152 h 270"/>
                  <a:gd name="T16" fmla="*/ 49 w 88"/>
                  <a:gd name="T17" fmla="*/ 139 h 270"/>
                  <a:gd name="T18" fmla="*/ 55 w 88"/>
                  <a:gd name="T19" fmla="*/ 105 h 270"/>
                  <a:gd name="T20" fmla="*/ 61 w 88"/>
                  <a:gd name="T21" fmla="*/ 99 h 270"/>
                  <a:gd name="T22" fmla="*/ 82 w 88"/>
                  <a:gd name="T23" fmla="*/ 85 h 270"/>
                  <a:gd name="T24" fmla="*/ 88 w 88"/>
                  <a:gd name="T25" fmla="*/ 85 h 270"/>
                  <a:gd name="T26" fmla="*/ 78 w 88"/>
                  <a:gd name="T27" fmla="*/ 85 h 270"/>
                  <a:gd name="T28" fmla="*/ 65 w 88"/>
                  <a:gd name="T29" fmla="*/ 92 h 270"/>
                  <a:gd name="T30" fmla="*/ 55 w 88"/>
                  <a:gd name="T31" fmla="*/ 92 h 270"/>
                  <a:gd name="T32" fmla="*/ 55 w 88"/>
                  <a:gd name="T33" fmla="*/ 85 h 270"/>
                  <a:gd name="T34" fmla="*/ 61 w 88"/>
                  <a:gd name="T35" fmla="*/ 72 h 270"/>
                  <a:gd name="T36" fmla="*/ 65 w 88"/>
                  <a:gd name="T37" fmla="*/ 67 h 270"/>
                  <a:gd name="T38" fmla="*/ 71 w 88"/>
                  <a:gd name="T39" fmla="*/ 60 h 270"/>
                  <a:gd name="T40" fmla="*/ 61 w 88"/>
                  <a:gd name="T41" fmla="*/ 67 h 270"/>
                  <a:gd name="T42" fmla="*/ 55 w 88"/>
                  <a:gd name="T43" fmla="*/ 67 h 270"/>
                  <a:gd name="T44" fmla="*/ 55 w 88"/>
                  <a:gd name="T45" fmla="*/ 60 h 270"/>
                  <a:gd name="T46" fmla="*/ 65 w 88"/>
                  <a:gd name="T47" fmla="*/ 47 h 270"/>
                  <a:gd name="T48" fmla="*/ 71 w 88"/>
                  <a:gd name="T49" fmla="*/ 32 h 270"/>
                  <a:gd name="T50" fmla="*/ 71 w 88"/>
                  <a:gd name="T51" fmla="*/ 27 h 270"/>
                  <a:gd name="T52" fmla="*/ 65 w 88"/>
                  <a:gd name="T53" fmla="*/ 40 h 270"/>
                  <a:gd name="T54" fmla="*/ 61 w 88"/>
                  <a:gd name="T55" fmla="*/ 40 h 270"/>
                  <a:gd name="T56" fmla="*/ 55 w 88"/>
                  <a:gd name="T57" fmla="*/ 20 h 270"/>
                  <a:gd name="T58" fmla="*/ 49 w 88"/>
                  <a:gd name="T59" fmla="*/ 0 h 270"/>
                  <a:gd name="T60" fmla="*/ 49 w 88"/>
                  <a:gd name="T61" fmla="*/ 20 h 270"/>
                  <a:gd name="T62" fmla="*/ 55 w 88"/>
                  <a:gd name="T63" fmla="*/ 52 h 270"/>
                  <a:gd name="T64" fmla="*/ 49 w 88"/>
                  <a:gd name="T65" fmla="*/ 67 h 270"/>
                  <a:gd name="T66" fmla="*/ 49 w 88"/>
                  <a:gd name="T67" fmla="*/ 85 h 270"/>
                  <a:gd name="T68" fmla="*/ 49 w 88"/>
                  <a:gd name="T69" fmla="*/ 99 h 270"/>
                  <a:gd name="T70" fmla="*/ 38 w 88"/>
                  <a:gd name="T71" fmla="*/ 112 h 270"/>
                  <a:gd name="T72" fmla="*/ 22 w 88"/>
                  <a:gd name="T73" fmla="*/ 125 h 270"/>
                  <a:gd name="T74" fmla="*/ 0 w 88"/>
                  <a:gd name="T75" fmla="*/ 152 h 270"/>
                  <a:gd name="T76" fmla="*/ 0 w 88"/>
                  <a:gd name="T77" fmla="*/ 152 h 270"/>
                  <a:gd name="T78" fmla="*/ 22 w 88"/>
                  <a:gd name="T79" fmla="*/ 132 h 270"/>
                  <a:gd name="T80" fmla="*/ 28 w 88"/>
                  <a:gd name="T81" fmla="*/ 125 h 270"/>
                  <a:gd name="T82" fmla="*/ 44 w 88"/>
                  <a:gd name="T83" fmla="*/ 119 h 270"/>
                  <a:gd name="T84" fmla="*/ 44 w 88"/>
                  <a:gd name="T85" fmla="*/ 119 h 270"/>
                  <a:gd name="T86" fmla="*/ 44 w 88"/>
                  <a:gd name="T87" fmla="*/ 139 h 270"/>
                  <a:gd name="T88" fmla="*/ 38 w 88"/>
                  <a:gd name="T89" fmla="*/ 152 h 270"/>
                  <a:gd name="T90" fmla="*/ 28 w 88"/>
                  <a:gd name="T91" fmla="*/ 172 h 270"/>
                  <a:gd name="T92" fmla="*/ 17 w 88"/>
                  <a:gd name="T93" fmla="*/ 185 h 270"/>
                  <a:gd name="T94" fmla="*/ 11 w 88"/>
                  <a:gd name="T95" fmla="*/ 205 h 270"/>
                  <a:gd name="T96" fmla="*/ 22 w 88"/>
                  <a:gd name="T97" fmla="*/ 185 h 270"/>
                  <a:gd name="T98" fmla="*/ 44 w 88"/>
                  <a:gd name="T99" fmla="*/ 159 h 270"/>
                  <a:gd name="T100" fmla="*/ 38 w 88"/>
                  <a:gd name="T101" fmla="*/ 172 h 270"/>
                  <a:gd name="T102" fmla="*/ 38 w 88"/>
                  <a:gd name="T103" fmla="*/ 185 h 270"/>
                  <a:gd name="T104" fmla="*/ 32 w 88"/>
                  <a:gd name="T105" fmla="*/ 198 h 270"/>
                  <a:gd name="T106" fmla="*/ 28 w 88"/>
                  <a:gd name="T107" fmla="*/ 225 h 270"/>
                  <a:gd name="T108" fmla="*/ 28 w 88"/>
                  <a:gd name="T109" fmla="*/ 232 h 270"/>
                  <a:gd name="T110" fmla="*/ 17 w 88"/>
                  <a:gd name="T111" fmla="*/ 257 h 270"/>
                  <a:gd name="T112" fmla="*/ 22 w 88"/>
                  <a:gd name="T113" fmla="*/ 257 h 270"/>
                  <a:gd name="T114" fmla="*/ 38 w 88"/>
                  <a:gd name="T115" fmla="*/ 25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 h="270">
                    <a:moveTo>
                      <a:pt x="38" y="250"/>
                    </a:moveTo>
                    <a:lnTo>
                      <a:pt x="38" y="265"/>
                    </a:lnTo>
                    <a:lnTo>
                      <a:pt x="38" y="270"/>
                    </a:lnTo>
                    <a:lnTo>
                      <a:pt x="38" y="257"/>
                    </a:lnTo>
                    <a:lnTo>
                      <a:pt x="38" y="257"/>
                    </a:lnTo>
                    <a:lnTo>
                      <a:pt x="38" y="237"/>
                    </a:lnTo>
                    <a:lnTo>
                      <a:pt x="38" y="225"/>
                    </a:lnTo>
                    <a:lnTo>
                      <a:pt x="44" y="212"/>
                    </a:lnTo>
                    <a:lnTo>
                      <a:pt x="44" y="212"/>
                    </a:lnTo>
                    <a:lnTo>
                      <a:pt x="44" y="205"/>
                    </a:lnTo>
                    <a:lnTo>
                      <a:pt x="44" y="198"/>
                    </a:lnTo>
                    <a:lnTo>
                      <a:pt x="44" y="185"/>
                    </a:lnTo>
                    <a:lnTo>
                      <a:pt x="44" y="185"/>
                    </a:lnTo>
                    <a:lnTo>
                      <a:pt x="44" y="172"/>
                    </a:lnTo>
                    <a:lnTo>
                      <a:pt x="44" y="165"/>
                    </a:lnTo>
                    <a:lnTo>
                      <a:pt x="49" y="152"/>
                    </a:lnTo>
                    <a:lnTo>
                      <a:pt x="49" y="152"/>
                    </a:lnTo>
                    <a:lnTo>
                      <a:pt x="49" y="139"/>
                    </a:lnTo>
                    <a:lnTo>
                      <a:pt x="49" y="119"/>
                    </a:lnTo>
                    <a:lnTo>
                      <a:pt x="55" y="105"/>
                    </a:lnTo>
                    <a:lnTo>
                      <a:pt x="55" y="105"/>
                    </a:lnTo>
                    <a:lnTo>
                      <a:pt x="61" y="99"/>
                    </a:lnTo>
                    <a:lnTo>
                      <a:pt x="71" y="92"/>
                    </a:lnTo>
                    <a:lnTo>
                      <a:pt x="82" y="85"/>
                    </a:lnTo>
                    <a:lnTo>
                      <a:pt x="82" y="85"/>
                    </a:lnTo>
                    <a:lnTo>
                      <a:pt x="88" y="85"/>
                    </a:lnTo>
                    <a:lnTo>
                      <a:pt x="82" y="85"/>
                    </a:lnTo>
                    <a:lnTo>
                      <a:pt x="78" y="85"/>
                    </a:lnTo>
                    <a:lnTo>
                      <a:pt x="78" y="85"/>
                    </a:lnTo>
                    <a:lnTo>
                      <a:pt x="65" y="92"/>
                    </a:lnTo>
                    <a:lnTo>
                      <a:pt x="55" y="99"/>
                    </a:lnTo>
                    <a:lnTo>
                      <a:pt x="55" y="92"/>
                    </a:lnTo>
                    <a:lnTo>
                      <a:pt x="55" y="92"/>
                    </a:lnTo>
                    <a:lnTo>
                      <a:pt x="55" y="85"/>
                    </a:lnTo>
                    <a:lnTo>
                      <a:pt x="55" y="79"/>
                    </a:lnTo>
                    <a:lnTo>
                      <a:pt x="61" y="72"/>
                    </a:lnTo>
                    <a:lnTo>
                      <a:pt x="61" y="72"/>
                    </a:lnTo>
                    <a:lnTo>
                      <a:pt x="65" y="67"/>
                    </a:lnTo>
                    <a:lnTo>
                      <a:pt x="71" y="60"/>
                    </a:lnTo>
                    <a:lnTo>
                      <a:pt x="71" y="60"/>
                    </a:lnTo>
                    <a:lnTo>
                      <a:pt x="71" y="60"/>
                    </a:lnTo>
                    <a:lnTo>
                      <a:pt x="61" y="67"/>
                    </a:lnTo>
                    <a:lnTo>
                      <a:pt x="55" y="72"/>
                    </a:lnTo>
                    <a:lnTo>
                      <a:pt x="55" y="67"/>
                    </a:lnTo>
                    <a:lnTo>
                      <a:pt x="55" y="67"/>
                    </a:lnTo>
                    <a:lnTo>
                      <a:pt x="55" y="60"/>
                    </a:lnTo>
                    <a:lnTo>
                      <a:pt x="61" y="52"/>
                    </a:lnTo>
                    <a:lnTo>
                      <a:pt x="65" y="47"/>
                    </a:lnTo>
                    <a:lnTo>
                      <a:pt x="65" y="47"/>
                    </a:lnTo>
                    <a:lnTo>
                      <a:pt x="71" y="32"/>
                    </a:lnTo>
                    <a:lnTo>
                      <a:pt x="71" y="27"/>
                    </a:lnTo>
                    <a:lnTo>
                      <a:pt x="71" y="27"/>
                    </a:lnTo>
                    <a:lnTo>
                      <a:pt x="71" y="27"/>
                    </a:lnTo>
                    <a:lnTo>
                      <a:pt x="65" y="40"/>
                    </a:lnTo>
                    <a:lnTo>
                      <a:pt x="61" y="47"/>
                    </a:lnTo>
                    <a:lnTo>
                      <a:pt x="61" y="40"/>
                    </a:lnTo>
                    <a:lnTo>
                      <a:pt x="61" y="40"/>
                    </a:lnTo>
                    <a:lnTo>
                      <a:pt x="55" y="20"/>
                    </a:lnTo>
                    <a:lnTo>
                      <a:pt x="49" y="7"/>
                    </a:lnTo>
                    <a:lnTo>
                      <a:pt x="49" y="0"/>
                    </a:lnTo>
                    <a:lnTo>
                      <a:pt x="49" y="0"/>
                    </a:lnTo>
                    <a:lnTo>
                      <a:pt x="49" y="20"/>
                    </a:lnTo>
                    <a:lnTo>
                      <a:pt x="55" y="40"/>
                    </a:lnTo>
                    <a:lnTo>
                      <a:pt x="55" y="52"/>
                    </a:lnTo>
                    <a:lnTo>
                      <a:pt x="55" y="52"/>
                    </a:lnTo>
                    <a:lnTo>
                      <a:pt x="49" y="67"/>
                    </a:lnTo>
                    <a:lnTo>
                      <a:pt x="49" y="79"/>
                    </a:lnTo>
                    <a:lnTo>
                      <a:pt x="49" y="85"/>
                    </a:lnTo>
                    <a:lnTo>
                      <a:pt x="49" y="85"/>
                    </a:lnTo>
                    <a:lnTo>
                      <a:pt x="49" y="99"/>
                    </a:lnTo>
                    <a:lnTo>
                      <a:pt x="44" y="112"/>
                    </a:lnTo>
                    <a:lnTo>
                      <a:pt x="38" y="112"/>
                    </a:lnTo>
                    <a:lnTo>
                      <a:pt x="38" y="112"/>
                    </a:lnTo>
                    <a:lnTo>
                      <a:pt x="22" y="125"/>
                    </a:lnTo>
                    <a:lnTo>
                      <a:pt x="5" y="145"/>
                    </a:lnTo>
                    <a:lnTo>
                      <a:pt x="0" y="152"/>
                    </a:lnTo>
                    <a:lnTo>
                      <a:pt x="0" y="152"/>
                    </a:lnTo>
                    <a:lnTo>
                      <a:pt x="0" y="152"/>
                    </a:lnTo>
                    <a:lnTo>
                      <a:pt x="11" y="139"/>
                    </a:lnTo>
                    <a:lnTo>
                      <a:pt x="22" y="132"/>
                    </a:lnTo>
                    <a:lnTo>
                      <a:pt x="22" y="132"/>
                    </a:lnTo>
                    <a:lnTo>
                      <a:pt x="28" y="125"/>
                    </a:lnTo>
                    <a:lnTo>
                      <a:pt x="38" y="125"/>
                    </a:lnTo>
                    <a:lnTo>
                      <a:pt x="44" y="119"/>
                    </a:lnTo>
                    <a:lnTo>
                      <a:pt x="44" y="119"/>
                    </a:lnTo>
                    <a:lnTo>
                      <a:pt x="44" y="119"/>
                    </a:lnTo>
                    <a:lnTo>
                      <a:pt x="44" y="132"/>
                    </a:lnTo>
                    <a:lnTo>
                      <a:pt x="44" y="139"/>
                    </a:lnTo>
                    <a:lnTo>
                      <a:pt x="44" y="139"/>
                    </a:lnTo>
                    <a:lnTo>
                      <a:pt x="38" y="152"/>
                    </a:lnTo>
                    <a:lnTo>
                      <a:pt x="32" y="165"/>
                    </a:lnTo>
                    <a:lnTo>
                      <a:pt x="28" y="172"/>
                    </a:lnTo>
                    <a:lnTo>
                      <a:pt x="28" y="172"/>
                    </a:lnTo>
                    <a:lnTo>
                      <a:pt x="17" y="185"/>
                    </a:lnTo>
                    <a:lnTo>
                      <a:pt x="11" y="205"/>
                    </a:lnTo>
                    <a:lnTo>
                      <a:pt x="11" y="205"/>
                    </a:lnTo>
                    <a:lnTo>
                      <a:pt x="11" y="205"/>
                    </a:lnTo>
                    <a:lnTo>
                      <a:pt x="22" y="185"/>
                    </a:lnTo>
                    <a:lnTo>
                      <a:pt x="32" y="165"/>
                    </a:lnTo>
                    <a:lnTo>
                      <a:pt x="44" y="159"/>
                    </a:lnTo>
                    <a:lnTo>
                      <a:pt x="44" y="159"/>
                    </a:lnTo>
                    <a:lnTo>
                      <a:pt x="38" y="172"/>
                    </a:lnTo>
                    <a:lnTo>
                      <a:pt x="38" y="178"/>
                    </a:lnTo>
                    <a:lnTo>
                      <a:pt x="38" y="185"/>
                    </a:lnTo>
                    <a:lnTo>
                      <a:pt x="38" y="185"/>
                    </a:lnTo>
                    <a:lnTo>
                      <a:pt x="32" y="198"/>
                    </a:lnTo>
                    <a:lnTo>
                      <a:pt x="32" y="212"/>
                    </a:lnTo>
                    <a:lnTo>
                      <a:pt x="28" y="225"/>
                    </a:lnTo>
                    <a:lnTo>
                      <a:pt x="28" y="225"/>
                    </a:lnTo>
                    <a:lnTo>
                      <a:pt x="28" y="232"/>
                    </a:lnTo>
                    <a:lnTo>
                      <a:pt x="22" y="245"/>
                    </a:lnTo>
                    <a:lnTo>
                      <a:pt x="17" y="257"/>
                    </a:lnTo>
                    <a:lnTo>
                      <a:pt x="17" y="257"/>
                    </a:lnTo>
                    <a:lnTo>
                      <a:pt x="22" y="257"/>
                    </a:lnTo>
                    <a:lnTo>
                      <a:pt x="32" y="250"/>
                    </a:lnTo>
                    <a:lnTo>
                      <a:pt x="38" y="250"/>
                    </a:lnTo>
                    <a:close/>
                  </a:path>
                </a:pathLst>
              </a:custGeom>
              <a:solidFill>
                <a:srgbClr val="006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69" name="Freeform 193"/>
              <p:cNvSpPr>
                <a:spLocks/>
              </p:cNvSpPr>
              <p:nvPr/>
            </p:nvSpPr>
            <p:spPr bwMode="auto">
              <a:xfrm>
                <a:off x="4796" y="2093"/>
                <a:ext cx="21" cy="40"/>
              </a:xfrm>
              <a:custGeom>
                <a:avLst/>
                <a:gdLst>
                  <a:gd name="T0" fmla="*/ 0 w 21"/>
                  <a:gd name="T1" fmla="*/ 0 h 40"/>
                  <a:gd name="T2" fmla="*/ 4 w 21"/>
                  <a:gd name="T3" fmla="*/ 0 h 40"/>
                  <a:gd name="T4" fmla="*/ 10 w 21"/>
                  <a:gd name="T5" fmla="*/ 13 h 40"/>
                  <a:gd name="T6" fmla="*/ 21 w 21"/>
                  <a:gd name="T7" fmla="*/ 20 h 40"/>
                  <a:gd name="T8" fmla="*/ 21 w 21"/>
                  <a:gd name="T9" fmla="*/ 20 h 40"/>
                  <a:gd name="T10" fmla="*/ 21 w 21"/>
                  <a:gd name="T11" fmla="*/ 33 h 40"/>
                  <a:gd name="T12" fmla="*/ 21 w 21"/>
                  <a:gd name="T13" fmla="*/ 40 h 40"/>
                  <a:gd name="T14" fmla="*/ 21 w 21"/>
                  <a:gd name="T15" fmla="*/ 27 h 40"/>
                  <a:gd name="T16" fmla="*/ 21 w 21"/>
                  <a:gd name="T17" fmla="*/ 27 h 40"/>
                  <a:gd name="T18" fmla="*/ 16 w 21"/>
                  <a:gd name="T19" fmla="*/ 20 h 40"/>
                  <a:gd name="T20" fmla="*/ 16 w 21"/>
                  <a:gd name="T21" fmla="*/ 7 h 40"/>
                  <a:gd name="T22" fmla="*/ 10 w 21"/>
                  <a:gd name="T23" fmla="*/ 0 h 40"/>
                  <a:gd name="T24" fmla="*/ 10 w 21"/>
                  <a:gd name="T25" fmla="*/ 0 h 40"/>
                  <a:gd name="T26" fmla="*/ 4 w 21"/>
                  <a:gd name="T27" fmla="*/ 0 h 40"/>
                  <a:gd name="T28" fmla="*/ 0 w 21"/>
                  <a:gd name="T29" fmla="*/ 0 h 40"/>
                  <a:gd name="T30" fmla="*/ 0 w 21"/>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40">
                    <a:moveTo>
                      <a:pt x="0" y="0"/>
                    </a:moveTo>
                    <a:lnTo>
                      <a:pt x="4" y="0"/>
                    </a:lnTo>
                    <a:lnTo>
                      <a:pt x="10" y="13"/>
                    </a:lnTo>
                    <a:lnTo>
                      <a:pt x="21" y="20"/>
                    </a:lnTo>
                    <a:lnTo>
                      <a:pt x="21" y="20"/>
                    </a:lnTo>
                    <a:lnTo>
                      <a:pt x="21" y="33"/>
                    </a:lnTo>
                    <a:lnTo>
                      <a:pt x="21" y="40"/>
                    </a:lnTo>
                    <a:lnTo>
                      <a:pt x="21" y="27"/>
                    </a:lnTo>
                    <a:lnTo>
                      <a:pt x="21" y="27"/>
                    </a:lnTo>
                    <a:lnTo>
                      <a:pt x="16" y="20"/>
                    </a:lnTo>
                    <a:lnTo>
                      <a:pt x="16" y="7"/>
                    </a:lnTo>
                    <a:lnTo>
                      <a:pt x="10" y="0"/>
                    </a:lnTo>
                    <a:lnTo>
                      <a:pt x="10" y="0"/>
                    </a:lnTo>
                    <a:lnTo>
                      <a:pt x="4" y="0"/>
                    </a:lnTo>
                    <a:lnTo>
                      <a:pt x="0" y="0"/>
                    </a:lnTo>
                    <a:lnTo>
                      <a:pt x="0" y="0"/>
                    </a:lnTo>
                    <a:close/>
                  </a:path>
                </a:pathLst>
              </a:custGeom>
              <a:solidFill>
                <a:srgbClr val="006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70" name="Freeform 194"/>
              <p:cNvSpPr>
                <a:spLocks/>
              </p:cNvSpPr>
              <p:nvPr/>
            </p:nvSpPr>
            <p:spPr bwMode="auto">
              <a:xfrm>
                <a:off x="4756" y="2173"/>
                <a:ext cx="34" cy="33"/>
              </a:xfrm>
              <a:custGeom>
                <a:avLst/>
                <a:gdLst>
                  <a:gd name="T0" fmla="*/ 0 w 34"/>
                  <a:gd name="T1" fmla="*/ 25 h 33"/>
                  <a:gd name="T2" fmla="*/ 6 w 34"/>
                  <a:gd name="T3" fmla="*/ 20 h 33"/>
                  <a:gd name="T4" fmla="*/ 12 w 34"/>
                  <a:gd name="T5" fmla="*/ 13 h 33"/>
                  <a:gd name="T6" fmla="*/ 29 w 34"/>
                  <a:gd name="T7" fmla="*/ 0 h 33"/>
                  <a:gd name="T8" fmla="*/ 29 w 34"/>
                  <a:gd name="T9" fmla="*/ 0 h 33"/>
                  <a:gd name="T10" fmla="*/ 34 w 34"/>
                  <a:gd name="T11" fmla="*/ 0 h 33"/>
                  <a:gd name="T12" fmla="*/ 34 w 34"/>
                  <a:gd name="T13" fmla="*/ 0 h 33"/>
                  <a:gd name="T14" fmla="*/ 29 w 34"/>
                  <a:gd name="T15" fmla="*/ 0 h 33"/>
                  <a:gd name="T16" fmla="*/ 29 w 34"/>
                  <a:gd name="T17" fmla="*/ 0 h 33"/>
                  <a:gd name="T18" fmla="*/ 17 w 34"/>
                  <a:gd name="T19" fmla="*/ 13 h 33"/>
                  <a:gd name="T20" fmla="*/ 6 w 34"/>
                  <a:gd name="T21" fmla="*/ 25 h 33"/>
                  <a:gd name="T22" fmla="*/ 0 w 34"/>
                  <a:gd name="T23" fmla="*/ 33 h 33"/>
                  <a:gd name="T24" fmla="*/ 0 w 34"/>
                  <a:gd name="T25" fmla="*/ 33 h 33"/>
                  <a:gd name="T26" fmla="*/ 0 w 34"/>
                  <a:gd name="T2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3">
                    <a:moveTo>
                      <a:pt x="0" y="25"/>
                    </a:moveTo>
                    <a:lnTo>
                      <a:pt x="6" y="20"/>
                    </a:lnTo>
                    <a:lnTo>
                      <a:pt x="12" y="13"/>
                    </a:lnTo>
                    <a:lnTo>
                      <a:pt x="29" y="0"/>
                    </a:lnTo>
                    <a:lnTo>
                      <a:pt x="29" y="0"/>
                    </a:lnTo>
                    <a:lnTo>
                      <a:pt x="34" y="0"/>
                    </a:lnTo>
                    <a:lnTo>
                      <a:pt x="34" y="0"/>
                    </a:lnTo>
                    <a:lnTo>
                      <a:pt x="29" y="0"/>
                    </a:lnTo>
                    <a:lnTo>
                      <a:pt x="29" y="0"/>
                    </a:lnTo>
                    <a:lnTo>
                      <a:pt x="17" y="13"/>
                    </a:lnTo>
                    <a:lnTo>
                      <a:pt x="6" y="25"/>
                    </a:lnTo>
                    <a:lnTo>
                      <a:pt x="0" y="33"/>
                    </a:lnTo>
                    <a:lnTo>
                      <a:pt x="0" y="33"/>
                    </a:lnTo>
                    <a:lnTo>
                      <a:pt x="0" y="25"/>
                    </a:lnTo>
                    <a:close/>
                  </a:path>
                </a:pathLst>
              </a:custGeom>
              <a:solidFill>
                <a:srgbClr val="006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71" name="Freeform 195"/>
              <p:cNvSpPr>
                <a:spLocks/>
              </p:cNvSpPr>
              <p:nvPr/>
            </p:nvSpPr>
            <p:spPr bwMode="auto">
              <a:xfrm>
                <a:off x="4856" y="1948"/>
                <a:ext cx="38" cy="20"/>
              </a:xfrm>
              <a:custGeom>
                <a:avLst/>
                <a:gdLst>
                  <a:gd name="T0" fmla="*/ 0 w 38"/>
                  <a:gd name="T1" fmla="*/ 7 h 20"/>
                  <a:gd name="T2" fmla="*/ 0 w 38"/>
                  <a:gd name="T3" fmla="*/ 12 h 20"/>
                  <a:gd name="T4" fmla="*/ 0 w 38"/>
                  <a:gd name="T5" fmla="*/ 20 h 20"/>
                  <a:gd name="T6" fmla="*/ 5 w 38"/>
                  <a:gd name="T7" fmla="*/ 20 h 20"/>
                  <a:gd name="T8" fmla="*/ 5 w 38"/>
                  <a:gd name="T9" fmla="*/ 20 h 20"/>
                  <a:gd name="T10" fmla="*/ 11 w 38"/>
                  <a:gd name="T11" fmla="*/ 20 h 20"/>
                  <a:gd name="T12" fmla="*/ 21 w 38"/>
                  <a:gd name="T13" fmla="*/ 20 h 20"/>
                  <a:gd name="T14" fmla="*/ 27 w 38"/>
                  <a:gd name="T15" fmla="*/ 12 h 20"/>
                  <a:gd name="T16" fmla="*/ 27 w 38"/>
                  <a:gd name="T17" fmla="*/ 12 h 20"/>
                  <a:gd name="T18" fmla="*/ 33 w 38"/>
                  <a:gd name="T19" fmla="*/ 7 h 20"/>
                  <a:gd name="T20" fmla="*/ 38 w 38"/>
                  <a:gd name="T21" fmla="*/ 0 h 20"/>
                  <a:gd name="T22" fmla="*/ 33 w 38"/>
                  <a:gd name="T23" fmla="*/ 0 h 20"/>
                  <a:gd name="T24" fmla="*/ 33 w 38"/>
                  <a:gd name="T25" fmla="*/ 0 h 20"/>
                  <a:gd name="T26" fmla="*/ 27 w 38"/>
                  <a:gd name="T27" fmla="*/ 7 h 20"/>
                  <a:gd name="T28" fmla="*/ 21 w 38"/>
                  <a:gd name="T29" fmla="*/ 7 h 20"/>
                  <a:gd name="T30" fmla="*/ 11 w 38"/>
                  <a:gd name="T31" fmla="*/ 7 h 20"/>
                  <a:gd name="T32" fmla="*/ 11 w 38"/>
                  <a:gd name="T33" fmla="*/ 7 h 20"/>
                  <a:gd name="T34" fmla="*/ 5 w 38"/>
                  <a:gd name="T35" fmla="*/ 7 h 20"/>
                  <a:gd name="T36" fmla="*/ 0 w 38"/>
                  <a:gd name="T37" fmla="*/ 7 h 20"/>
                  <a:gd name="T38" fmla="*/ 0 w 38"/>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20">
                    <a:moveTo>
                      <a:pt x="0" y="7"/>
                    </a:moveTo>
                    <a:lnTo>
                      <a:pt x="0" y="12"/>
                    </a:lnTo>
                    <a:lnTo>
                      <a:pt x="0" y="20"/>
                    </a:lnTo>
                    <a:lnTo>
                      <a:pt x="5" y="20"/>
                    </a:lnTo>
                    <a:lnTo>
                      <a:pt x="5" y="20"/>
                    </a:lnTo>
                    <a:lnTo>
                      <a:pt x="11" y="20"/>
                    </a:lnTo>
                    <a:lnTo>
                      <a:pt x="21" y="20"/>
                    </a:lnTo>
                    <a:lnTo>
                      <a:pt x="27" y="12"/>
                    </a:lnTo>
                    <a:lnTo>
                      <a:pt x="27" y="12"/>
                    </a:lnTo>
                    <a:lnTo>
                      <a:pt x="33" y="7"/>
                    </a:lnTo>
                    <a:lnTo>
                      <a:pt x="38" y="0"/>
                    </a:lnTo>
                    <a:lnTo>
                      <a:pt x="33" y="0"/>
                    </a:lnTo>
                    <a:lnTo>
                      <a:pt x="33" y="0"/>
                    </a:lnTo>
                    <a:lnTo>
                      <a:pt x="27" y="7"/>
                    </a:lnTo>
                    <a:lnTo>
                      <a:pt x="21" y="7"/>
                    </a:lnTo>
                    <a:lnTo>
                      <a:pt x="11" y="7"/>
                    </a:lnTo>
                    <a:lnTo>
                      <a:pt x="11" y="7"/>
                    </a:lnTo>
                    <a:lnTo>
                      <a:pt x="5" y="7"/>
                    </a:lnTo>
                    <a:lnTo>
                      <a:pt x="0" y="7"/>
                    </a:lnTo>
                    <a:lnTo>
                      <a:pt x="0" y="7"/>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72" name="Freeform 196"/>
              <p:cNvSpPr>
                <a:spLocks/>
              </p:cNvSpPr>
              <p:nvPr/>
            </p:nvSpPr>
            <p:spPr bwMode="auto">
              <a:xfrm>
                <a:off x="4856" y="1942"/>
                <a:ext cx="21" cy="6"/>
              </a:xfrm>
              <a:custGeom>
                <a:avLst/>
                <a:gdLst>
                  <a:gd name="T0" fmla="*/ 0 w 21"/>
                  <a:gd name="T1" fmla="*/ 0 h 6"/>
                  <a:gd name="T2" fmla="*/ 5 w 21"/>
                  <a:gd name="T3" fmla="*/ 0 h 6"/>
                  <a:gd name="T4" fmla="*/ 11 w 21"/>
                  <a:gd name="T5" fmla="*/ 6 h 6"/>
                  <a:gd name="T6" fmla="*/ 17 w 21"/>
                  <a:gd name="T7" fmla="*/ 0 h 6"/>
                  <a:gd name="T8" fmla="*/ 17 w 21"/>
                  <a:gd name="T9" fmla="*/ 0 h 6"/>
                  <a:gd name="T10" fmla="*/ 21 w 21"/>
                  <a:gd name="T11" fmla="*/ 6 h 6"/>
                  <a:gd name="T12" fmla="*/ 17 w 21"/>
                  <a:gd name="T13" fmla="*/ 6 h 6"/>
                  <a:gd name="T14" fmla="*/ 17 w 21"/>
                  <a:gd name="T15" fmla="*/ 6 h 6"/>
                  <a:gd name="T16" fmla="*/ 17 w 21"/>
                  <a:gd name="T17" fmla="*/ 6 h 6"/>
                  <a:gd name="T18" fmla="*/ 11 w 21"/>
                  <a:gd name="T19" fmla="*/ 6 h 6"/>
                  <a:gd name="T20" fmla="*/ 5 w 21"/>
                  <a:gd name="T21" fmla="*/ 6 h 6"/>
                  <a:gd name="T22" fmla="*/ 5 w 21"/>
                  <a:gd name="T23" fmla="*/ 6 h 6"/>
                  <a:gd name="T24" fmla="*/ 5 w 21"/>
                  <a:gd name="T25" fmla="*/ 6 h 6"/>
                  <a:gd name="T26" fmla="*/ 0 w 21"/>
                  <a:gd name="T27" fmla="*/ 6 h 6"/>
                  <a:gd name="T28" fmla="*/ 0 w 21"/>
                  <a:gd name="T29" fmla="*/ 0 h 6"/>
                  <a:gd name="T30" fmla="*/ 0 w 21"/>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6">
                    <a:moveTo>
                      <a:pt x="0" y="0"/>
                    </a:moveTo>
                    <a:lnTo>
                      <a:pt x="5" y="0"/>
                    </a:lnTo>
                    <a:lnTo>
                      <a:pt x="11" y="6"/>
                    </a:lnTo>
                    <a:lnTo>
                      <a:pt x="17" y="0"/>
                    </a:lnTo>
                    <a:lnTo>
                      <a:pt x="17" y="0"/>
                    </a:lnTo>
                    <a:lnTo>
                      <a:pt x="21" y="6"/>
                    </a:lnTo>
                    <a:lnTo>
                      <a:pt x="17" y="6"/>
                    </a:lnTo>
                    <a:lnTo>
                      <a:pt x="17" y="6"/>
                    </a:lnTo>
                    <a:lnTo>
                      <a:pt x="17" y="6"/>
                    </a:lnTo>
                    <a:lnTo>
                      <a:pt x="11" y="6"/>
                    </a:lnTo>
                    <a:lnTo>
                      <a:pt x="5" y="6"/>
                    </a:lnTo>
                    <a:lnTo>
                      <a:pt x="5" y="6"/>
                    </a:lnTo>
                    <a:lnTo>
                      <a:pt x="5" y="6"/>
                    </a:lnTo>
                    <a:lnTo>
                      <a:pt x="0" y="6"/>
                    </a:lnTo>
                    <a:lnTo>
                      <a:pt x="0" y="0"/>
                    </a:lnTo>
                    <a:lnTo>
                      <a:pt x="0"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73" name="Freeform 197"/>
              <p:cNvSpPr>
                <a:spLocks/>
              </p:cNvSpPr>
              <p:nvPr/>
            </p:nvSpPr>
            <p:spPr bwMode="auto">
              <a:xfrm>
                <a:off x="4829" y="1942"/>
                <a:ext cx="17" cy="26"/>
              </a:xfrm>
              <a:custGeom>
                <a:avLst/>
                <a:gdLst>
                  <a:gd name="T0" fmla="*/ 17 w 17"/>
                  <a:gd name="T1" fmla="*/ 0 h 26"/>
                  <a:gd name="T2" fmla="*/ 17 w 17"/>
                  <a:gd name="T3" fmla="*/ 6 h 26"/>
                  <a:gd name="T4" fmla="*/ 17 w 17"/>
                  <a:gd name="T5" fmla="*/ 6 h 26"/>
                  <a:gd name="T6" fmla="*/ 10 w 17"/>
                  <a:gd name="T7" fmla="*/ 13 h 26"/>
                  <a:gd name="T8" fmla="*/ 10 w 17"/>
                  <a:gd name="T9" fmla="*/ 13 h 26"/>
                  <a:gd name="T10" fmla="*/ 4 w 17"/>
                  <a:gd name="T11" fmla="*/ 18 h 26"/>
                  <a:gd name="T12" fmla="*/ 4 w 17"/>
                  <a:gd name="T13" fmla="*/ 18 h 26"/>
                  <a:gd name="T14" fmla="*/ 4 w 17"/>
                  <a:gd name="T15" fmla="*/ 18 h 26"/>
                  <a:gd name="T16" fmla="*/ 4 w 17"/>
                  <a:gd name="T17" fmla="*/ 18 h 26"/>
                  <a:gd name="T18" fmla="*/ 4 w 17"/>
                  <a:gd name="T19" fmla="*/ 26 h 26"/>
                  <a:gd name="T20" fmla="*/ 0 w 17"/>
                  <a:gd name="T21" fmla="*/ 26 h 26"/>
                  <a:gd name="T22" fmla="*/ 0 w 17"/>
                  <a:gd name="T23" fmla="*/ 26 h 26"/>
                  <a:gd name="T24" fmla="*/ 0 w 17"/>
                  <a:gd name="T25" fmla="*/ 26 h 26"/>
                  <a:gd name="T26" fmla="*/ 0 w 17"/>
                  <a:gd name="T27" fmla="*/ 26 h 26"/>
                  <a:gd name="T28" fmla="*/ 4 w 17"/>
                  <a:gd name="T29" fmla="*/ 18 h 26"/>
                  <a:gd name="T30" fmla="*/ 10 w 17"/>
                  <a:gd name="T31" fmla="*/ 13 h 26"/>
                  <a:gd name="T32" fmla="*/ 10 w 17"/>
                  <a:gd name="T33" fmla="*/ 13 h 26"/>
                  <a:gd name="T34" fmla="*/ 10 w 17"/>
                  <a:gd name="T35" fmla="*/ 13 h 26"/>
                  <a:gd name="T36" fmla="*/ 10 w 17"/>
                  <a:gd name="T37" fmla="*/ 6 h 26"/>
                  <a:gd name="T38" fmla="*/ 17 w 17"/>
                  <a:gd name="T39" fmla="*/ 0 h 26"/>
                  <a:gd name="T40" fmla="*/ 17 w 17"/>
                  <a:gd name="T41" fmla="*/ 0 h 26"/>
                  <a:gd name="T42" fmla="*/ 17 w 17"/>
                  <a:gd name="T43" fmla="*/ 0 h 26"/>
                  <a:gd name="T44" fmla="*/ 17 w 17"/>
                  <a:gd name="T45" fmla="*/ 0 h 26"/>
                  <a:gd name="T46" fmla="*/ 17 w 17"/>
                  <a:gd name="T4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6">
                    <a:moveTo>
                      <a:pt x="17" y="0"/>
                    </a:moveTo>
                    <a:lnTo>
                      <a:pt x="17" y="6"/>
                    </a:lnTo>
                    <a:lnTo>
                      <a:pt x="17" y="6"/>
                    </a:lnTo>
                    <a:lnTo>
                      <a:pt x="10" y="13"/>
                    </a:lnTo>
                    <a:lnTo>
                      <a:pt x="10" y="13"/>
                    </a:lnTo>
                    <a:lnTo>
                      <a:pt x="4" y="18"/>
                    </a:lnTo>
                    <a:lnTo>
                      <a:pt x="4" y="18"/>
                    </a:lnTo>
                    <a:lnTo>
                      <a:pt x="4" y="18"/>
                    </a:lnTo>
                    <a:lnTo>
                      <a:pt x="4" y="18"/>
                    </a:lnTo>
                    <a:lnTo>
                      <a:pt x="4" y="26"/>
                    </a:lnTo>
                    <a:lnTo>
                      <a:pt x="0" y="26"/>
                    </a:lnTo>
                    <a:lnTo>
                      <a:pt x="0" y="26"/>
                    </a:lnTo>
                    <a:lnTo>
                      <a:pt x="0" y="26"/>
                    </a:lnTo>
                    <a:lnTo>
                      <a:pt x="0" y="26"/>
                    </a:lnTo>
                    <a:lnTo>
                      <a:pt x="4" y="18"/>
                    </a:lnTo>
                    <a:lnTo>
                      <a:pt x="10" y="13"/>
                    </a:lnTo>
                    <a:lnTo>
                      <a:pt x="10" y="13"/>
                    </a:lnTo>
                    <a:lnTo>
                      <a:pt x="10" y="13"/>
                    </a:lnTo>
                    <a:lnTo>
                      <a:pt x="10" y="6"/>
                    </a:lnTo>
                    <a:lnTo>
                      <a:pt x="17" y="0"/>
                    </a:lnTo>
                    <a:lnTo>
                      <a:pt x="17" y="0"/>
                    </a:lnTo>
                    <a:lnTo>
                      <a:pt x="17" y="0"/>
                    </a:lnTo>
                    <a:lnTo>
                      <a:pt x="17" y="0"/>
                    </a:lnTo>
                    <a:lnTo>
                      <a:pt x="17"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74" name="Freeform 198"/>
              <p:cNvSpPr>
                <a:spLocks/>
              </p:cNvSpPr>
              <p:nvPr/>
            </p:nvSpPr>
            <p:spPr bwMode="auto">
              <a:xfrm>
                <a:off x="4839" y="1960"/>
                <a:ext cx="7" cy="8"/>
              </a:xfrm>
              <a:custGeom>
                <a:avLst/>
                <a:gdLst>
                  <a:gd name="T0" fmla="*/ 7 w 7"/>
                  <a:gd name="T1" fmla="*/ 0 h 8"/>
                  <a:gd name="T2" fmla="*/ 7 w 7"/>
                  <a:gd name="T3" fmla="*/ 8 h 8"/>
                  <a:gd name="T4" fmla="*/ 7 w 7"/>
                  <a:gd name="T5" fmla="*/ 8 h 8"/>
                  <a:gd name="T6" fmla="*/ 7 w 7"/>
                  <a:gd name="T7" fmla="*/ 8 h 8"/>
                  <a:gd name="T8" fmla="*/ 7 w 7"/>
                  <a:gd name="T9" fmla="*/ 8 h 8"/>
                  <a:gd name="T10" fmla="*/ 7 w 7"/>
                  <a:gd name="T11" fmla="*/ 8 h 8"/>
                  <a:gd name="T12" fmla="*/ 0 w 7"/>
                  <a:gd name="T13" fmla="*/ 8 h 8"/>
                  <a:gd name="T14" fmla="*/ 0 w 7"/>
                  <a:gd name="T15" fmla="*/ 8 h 8"/>
                  <a:gd name="T16" fmla="*/ 0 w 7"/>
                  <a:gd name="T17" fmla="*/ 8 h 8"/>
                  <a:gd name="T18" fmla="*/ 0 w 7"/>
                  <a:gd name="T19" fmla="*/ 8 h 8"/>
                  <a:gd name="T20" fmla="*/ 0 w 7"/>
                  <a:gd name="T21" fmla="*/ 8 h 8"/>
                  <a:gd name="T22" fmla="*/ 7 w 7"/>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7" y="0"/>
                    </a:moveTo>
                    <a:lnTo>
                      <a:pt x="7" y="8"/>
                    </a:lnTo>
                    <a:lnTo>
                      <a:pt x="7" y="8"/>
                    </a:lnTo>
                    <a:lnTo>
                      <a:pt x="7" y="8"/>
                    </a:lnTo>
                    <a:lnTo>
                      <a:pt x="7" y="8"/>
                    </a:lnTo>
                    <a:lnTo>
                      <a:pt x="7" y="8"/>
                    </a:lnTo>
                    <a:lnTo>
                      <a:pt x="0" y="8"/>
                    </a:lnTo>
                    <a:lnTo>
                      <a:pt x="0" y="8"/>
                    </a:lnTo>
                    <a:lnTo>
                      <a:pt x="0" y="8"/>
                    </a:lnTo>
                    <a:lnTo>
                      <a:pt x="0" y="8"/>
                    </a:lnTo>
                    <a:lnTo>
                      <a:pt x="0" y="8"/>
                    </a:lnTo>
                    <a:lnTo>
                      <a:pt x="7"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75" name="Freeform 199"/>
              <p:cNvSpPr>
                <a:spLocks/>
              </p:cNvSpPr>
              <p:nvPr/>
            </p:nvSpPr>
            <p:spPr bwMode="auto">
              <a:xfrm>
                <a:off x="4850" y="1902"/>
                <a:ext cx="33" cy="26"/>
              </a:xfrm>
              <a:custGeom>
                <a:avLst/>
                <a:gdLst>
                  <a:gd name="T0" fmla="*/ 33 w 33"/>
                  <a:gd name="T1" fmla="*/ 20 h 26"/>
                  <a:gd name="T2" fmla="*/ 27 w 33"/>
                  <a:gd name="T3" fmla="*/ 20 h 26"/>
                  <a:gd name="T4" fmla="*/ 17 w 33"/>
                  <a:gd name="T5" fmla="*/ 13 h 26"/>
                  <a:gd name="T6" fmla="*/ 6 w 33"/>
                  <a:gd name="T7" fmla="*/ 6 h 26"/>
                  <a:gd name="T8" fmla="*/ 6 w 33"/>
                  <a:gd name="T9" fmla="*/ 6 h 26"/>
                  <a:gd name="T10" fmla="*/ 0 w 33"/>
                  <a:gd name="T11" fmla="*/ 6 h 26"/>
                  <a:gd name="T12" fmla="*/ 0 w 33"/>
                  <a:gd name="T13" fmla="*/ 13 h 26"/>
                  <a:gd name="T14" fmla="*/ 0 w 33"/>
                  <a:gd name="T15" fmla="*/ 6 h 26"/>
                  <a:gd name="T16" fmla="*/ 0 w 33"/>
                  <a:gd name="T17" fmla="*/ 6 h 26"/>
                  <a:gd name="T18" fmla="*/ 6 w 33"/>
                  <a:gd name="T19" fmla="*/ 6 h 26"/>
                  <a:gd name="T20" fmla="*/ 11 w 33"/>
                  <a:gd name="T21" fmla="*/ 0 h 26"/>
                  <a:gd name="T22" fmla="*/ 17 w 33"/>
                  <a:gd name="T23" fmla="*/ 0 h 26"/>
                  <a:gd name="T24" fmla="*/ 17 w 33"/>
                  <a:gd name="T25" fmla="*/ 0 h 26"/>
                  <a:gd name="T26" fmla="*/ 23 w 33"/>
                  <a:gd name="T27" fmla="*/ 6 h 26"/>
                  <a:gd name="T28" fmla="*/ 27 w 33"/>
                  <a:gd name="T29" fmla="*/ 13 h 26"/>
                  <a:gd name="T30" fmla="*/ 33 w 33"/>
                  <a:gd name="T31" fmla="*/ 13 h 26"/>
                  <a:gd name="T32" fmla="*/ 33 w 33"/>
                  <a:gd name="T33" fmla="*/ 13 h 26"/>
                  <a:gd name="T34" fmla="*/ 33 w 33"/>
                  <a:gd name="T35" fmla="*/ 20 h 26"/>
                  <a:gd name="T36" fmla="*/ 33 w 33"/>
                  <a:gd name="T37" fmla="*/ 26 h 26"/>
                  <a:gd name="T38" fmla="*/ 33 w 33"/>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26">
                    <a:moveTo>
                      <a:pt x="33" y="20"/>
                    </a:moveTo>
                    <a:lnTo>
                      <a:pt x="27" y="20"/>
                    </a:lnTo>
                    <a:lnTo>
                      <a:pt x="17" y="13"/>
                    </a:lnTo>
                    <a:lnTo>
                      <a:pt x="6" y="6"/>
                    </a:lnTo>
                    <a:lnTo>
                      <a:pt x="6" y="6"/>
                    </a:lnTo>
                    <a:lnTo>
                      <a:pt x="0" y="6"/>
                    </a:lnTo>
                    <a:lnTo>
                      <a:pt x="0" y="13"/>
                    </a:lnTo>
                    <a:lnTo>
                      <a:pt x="0" y="6"/>
                    </a:lnTo>
                    <a:lnTo>
                      <a:pt x="0" y="6"/>
                    </a:lnTo>
                    <a:lnTo>
                      <a:pt x="6" y="6"/>
                    </a:lnTo>
                    <a:lnTo>
                      <a:pt x="11" y="0"/>
                    </a:lnTo>
                    <a:lnTo>
                      <a:pt x="17" y="0"/>
                    </a:lnTo>
                    <a:lnTo>
                      <a:pt x="17" y="0"/>
                    </a:lnTo>
                    <a:lnTo>
                      <a:pt x="23" y="6"/>
                    </a:lnTo>
                    <a:lnTo>
                      <a:pt x="27" y="13"/>
                    </a:lnTo>
                    <a:lnTo>
                      <a:pt x="33" y="13"/>
                    </a:lnTo>
                    <a:lnTo>
                      <a:pt x="33" y="13"/>
                    </a:lnTo>
                    <a:lnTo>
                      <a:pt x="33" y="20"/>
                    </a:lnTo>
                    <a:lnTo>
                      <a:pt x="33" y="26"/>
                    </a:lnTo>
                    <a:lnTo>
                      <a:pt x="33" y="2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76" name="Freeform 200"/>
              <p:cNvSpPr>
                <a:spLocks/>
              </p:cNvSpPr>
              <p:nvPr/>
            </p:nvSpPr>
            <p:spPr bwMode="auto">
              <a:xfrm>
                <a:off x="4900" y="1842"/>
                <a:ext cx="71" cy="153"/>
              </a:xfrm>
              <a:custGeom>
                <a:avLst/>
                <a:gdLst>
                  <a:gd name="T0" fmla="*/ 67 w 71"/>
                  <a:gd name="T1" fmla="*/ 146 h 153"/>
                  <a:gd name="T2" fmla="*/ 67 w 71"/>
                  <a:gd name="T3" fmla="*/ 153 h 153"/>
                  <a:gd name="T4" fmla="*/ 67 w 71"/>
                  <a:gd name="T5" fmla="*/ 146 h 153"/>
                  <a:gd name="T6" fmla="*/ 60 w 71"/>
                  <a:gd name="T7" fmla="*/ 146 h 153"/>
                  <a:gd name="T8" fmla="*/ 60 w 71"/>
                  <a:gd name="T9" fmla="*/ 138 h 153"/>
                  <a:gd name="T10" fmla="*/ 67 w 71"/>
                  <a:gd name="T11" fmla="*/ 133 h 153"/>
                  <a:gd name="T12" fmla="*/ 60 w 71"/>
                  <a:gd name="T13" fmla="*/ 138 h 153"/>
                  <a:gd name="T14" fmla="*/ 60 w 71"/>
                  <a:gd name="T15" fmla="*/ 146 h 153"/>
                  <a:gd name="T16" fmla="*/ 60 w 71"/>
                  <a:gd name="T17" fmla="*/ 138 h 153"/>
                  <a:gd name="T18" fmla="*/ 60 w 71"/>
                  <a:gd name="T19" fmla="*/ 133 h 153"/>
                  <a:gd name="T20" fmla="*/ 54 w 71"/>
                  <a:gd name="T21" fmla="*/ 133 h 153"/>
                  <a:gd name="T22" fmla="*/ 54 w 71"/>
                  <a:gd name="T23" fmla="*/ 138 h 153"/>
                  <a:gd name="T24" fmla="*/ 54 w 71"/>
                  <a:gd name="T25" fmla="*/ 133 h 153"/>
                  <a:gd name="T26" fmla="*/ 54 w 71"/>
                  <a:gd name="T27" fmla="*/ 126 h 153"/>
                  <a:gd name="T28" fmla="*/ 50 w 71"/>
                  <a:gd name="T29" fmla="*/ 106 h 153"/>
                  <a:gd name="T30" fmla="*/ 27 w 71"/>
                  <a:gd name="T31" fmla="*/ 106 h 153"/>
                  <a:gd name="T32" fmla="*/ 21 w 71"/>
                  <a:gd name="T33" fmla="*/ 113 h 153"/>
                  <a:gd name="T34" fmla="*/ 17 w 71"/>
                  <a:gd name="T35" fmla="*/ 113 h 153"/>
                  <a:gd name="T36" fmla="*/ 11 w 71"/>
                  <a:gd name="T37" fmla="*/ 118 h 153"/>
                  <a:gd name="T38" fmla="*/ 6 w 71"/>
                  <a:gd name="T39" fmla="*/ 113 h 153"/>
                  <a:gd name="T40" fmla="*/ 11 w 71"/>
                  <a:gd name="T41" fmla="*/ 106 h 153"/>
                  <a:gd name="T42" fmla="*/ 11 w 71"/>
                  <a:gd name="T43" fmla="*/ 100 h 153"/>
                  <a:gd name="T44" fmla="*/ 11 w 71"/>
                  <a:gd name="T45" fmla="*/ 93 h 153"/>
                  <a:gd name="T46" fmla="*/ 17 w 71"/>
                  <a:gd name="T47" fmla="*/ 86 h 153"/>
                  <a:gd name="T48" fmla="*/ 11 w 71"/>
                  <a:gd name="T49" fmla="*/ 80 h 153"/>
                  <a:gd name="T50" fmla="*/ 17 w 71"/>
                  <a:gd name="T51" fmla="*/ 80 h 153"/>
                  <a:gd name="T52" fmla="*/ 17 w 71"/>
                  <a:gd name="T53" fmla="*/ 73 h 153"/>
                  <a:gd name="T54" fmla="*/ 17 w 71"/>
                  <a:gd name="T55" fmla="*/ 66 h 153"/>
                  <a:gd name="T56" fmla="*/ 21 w 71"/>
                  <a:gd name="T57" fmla="*/ 60 h 153"/>
                  <a:gd name="T58" fmla="*/ 17 w 71"/>
                  <a:gd name="T59" fmla="*/ 60 h 153"/>
                  <a:gd name="T60" fmla="*/ 17 w 71"/>
                  <a:gd name="T61" fmla="*/ 60 h 153"/>
                  <a:gd name="T62" fmla="*/ 27 w 71"/>
                  <a:gd name="T63" fmla="*/ 60 h 153"/>
                  <a:gd name="T64" fmla="*/ 27 w 71"/>
                  <a:gd name="T65" fmla="*/ 53 h 153"/>
                  <a:gd name="T66" fmla="*/ 21 w 71"/>
                  <a:gd name="T67" fmla="*/ 46 h 153"/>
                  <a:gd name="T68" fmla="*/ 21 w 71"/>
                  <a:gd name="T69" fmla="*/ 46 h 153"/>
                  <a:gd name="T70" fmla="*/ 38 w 71"/>
                  <a:gd name="T71" fmla="*/ 46 h 153"/>
                  <a:gd name="T72" fmla="*/ 27 w 71"/>
                  <a:gd name="T73" fmla="*/ 40 h 153"/>
                  <a:gd name="T74" fmla="*/ 27 w 71"/>
                  <a:gd name="T75" fmla="*/ 40 h 153"/>
                  <a:gd name="T76" fmla="*/ 38 w 71"/>
                  <a:gd name="T77" fmla="*/ 46 h 153"/>
                  <a:gd name="T78" fmla="*/ 38 w 71"/>
                  <a:gd name="T79" fmla="*/ 40 h 153"/>
                  <a:gd name="T80" fmla="*/ 33 w 71"/>
                  <a:gd name="T81" fmla="*/ 40 h 153"/>
                  <a:gd name="T82" fmla="*/ 38 w 71"/>
                  <a:gd name="T83" fmla="*/ 33 h 153"/>
                  <a:gd name="T84" fmla="*/ 33 w 71"/>
                  <a:gd name="T85" fmla="*/ 33 h 153"/>
                  <a:gd name="T86" fmla="*/ 27 w 71"/>
                  <a:gd name="T87" fmla="*/ 26 h 153"/>
                  <a:gd name="T88" fmla="*/ 44 w 71"/>
                  <a:gd name="T89" fmla="*/ 26 h 153"/>
                  <a:gd name="T90" fmla="*/ 38 w 71"/>
                  <a:gd name="T91" fmla="*/ 26 h 153"/>
                  <a:gd name="T92" fmla="*/ 38 w 71"/>
                  <a:gd name="T93" fmla="*/ 26 h 153"/>
                  <a:gd name="T94" fmla="*/ 50 w 71"/>
                  <a:gd name="T95" fmla="*/ 26 h 153"/>
                  <a:gd name="T96" fmla="*/ 50 w 71"/>
                  <a:gd name="T97" fmla="*/ 20 h 153"/>
                  <a:gd name="T98" fmla="*/ 44 w 71"/>
                  <a:gd name="T99" fmla="*/ 20 h 153"/>
                  <a:gd name="T100" fmla="*/ 38 w 71"/>
                  <a:gd name="T101" fmla="*/ 13 h 153"/>
                  <a:gd name="T102" fmla="*/ 50 w 71"/>
                  <a:gd name="T103" fmla="*/ 20 h 153"/>
                  <a:gd name="T104" fmla="*/ 54 w 71"/>
                  <a:gd name="T105" fmla="*/ 13 h 153"/>
                  <a:gd name="T106" fmla="*/ 44 w 71"/>
                  <a:gd name="T107" fmla="*/ 8 h 153"/>
                  <a:gd name="T108" fmla="*/ 33 w 71"/>
                  <a:gd name="T109" fmla="*/ 8 h 153"/>
                  <a:gd name="T110" fmla="*/ 21 w 71"/>
                  <a:gd name="T111" fmla="*/ 8 h 153"/>
                  <a:gd name="T112" fmla="*/ 17 w 71"/>
                  <a:gd name="T113" fmla="*/ 0 h 153"/>
                  <a:gd name="T114" fmla="*/ 11 w 71"/>
                  <a:gd name="T115" fmla="*/ 0 h 153"/>
                  <a:gd name="T116" fmla="*/ 0 w 71"/>
                  <a:gd name="T117" fmla="*/ 0 h 153"/>
                  <a:gd name="T118" fmla="*/ 0 w 71"/>
                  <a:gd name="T11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153">
                    <a:moveTo>
                      <a:pt x="71" y="153"/>
                    </a:moveTo>
                    <a:lnTo>
                      <a:pt x="71" y="146"/>
                    </a:lnTo>
                    <a:lnTo>
                      <a:pt x="71" y="146"/>
                    </a:lnTo>
                    <a:lnTo>
                      <a:pt x="67" y="146"/>
                    </a:lnTo>
                    <a:lnTo>
                      <a:pt x="67" y="146"/>
                    </a:lnTo>
                    <a:lnTo>
                      <a:pt x="67" y="146"/>
                    </a:lnTo>
                    <a:lnTo>
                      <a:pt x="67" y="153"/>
                    </a:lnTo>
                    <a:lnTo>
                      <a:pt x="67" y="153"/>
                    </a:lnTo>
                    <a:lnTo>
                      <a:pt x="67" y="153"/>
                    </a:lnTo>
                    <a:lnTo>
                      <a:pt x="67" y="153"/>
                    </a:lnTo>
                    <a:lnTo>
                      <a:pt x="67" y="153"/>
                    </a:lnTo>
                    <a:lnTo>
                      <a:pt x="67" y="153"/>
                    </a:lnTo>
                    <a:lnTo>
                      <a:pt x="67" y="146"/>
                    </a:lnTo>
                    <a:lnTo>
                      <a:pt x="67" y="146"/>
                    </a:lnTo>
                    <a:lnTo>
                      <a:pt x="67" y="146"/>
                    </a:lnTo>
                    <a:lnTo>
                      <a:pt x="67" y="138"/>
                    </a:lnTo>
                    <a:lnTo>
                      <a:pt x="67" y="138"/>
                    </a:lnTo>
                    <a:lnTo>
                      <a:pt x="67" y="138"/>
                    </a:lnTo>
                    <a:lnTo>
                      <a:pt x="67" y="138"/>
                    </a:lnTo>
                    <a:lnTo>
                      <a:pt x="60" y="146"/>
                    </a:lnTo>
                    <a:lnTo>
                      <a:pt x="60" y="146"/>
                    </a:lnTo>
                    <a:lnTo>
                      <a:pt x="60" y="146"/>
                    </a:lnTo>
                    <a:lnTo>
                      <a:pt x="60" y="146"/>
                    </a:lnTo>
                    <a:lnTo>
                      <a:pt x="60" y="146"/>
                    </a:lnTo>
                    <a:lnTo>
                      <a:pt x="60" y="138"/>
                    </a:lnTo>
                    <a:lnTo>
                      <a:pt x="60" y="138"/>
                    </a:lnTo>
                    <a:lnTo>
                      <a:pt x="60" y="138"/>
                    </a:lnTo>
                    <a:lnTo>
                      <a:pt x="60" y="138"/>
                    </a:lnTo>
                    <a:lnTo>
                      <a:pt x="67" y="133"/>
                    </a:lnTo>
                    <a:lnTo>
                      <a:pt x="67" y="133"/>
                    </a:lnTo>
                    <a:lnTo>
                      <a:pt x="60" y="133"/>
                    </a:lnTo>
                    <a:lnTo>
                      <a:pt x="60" y="133"/>
                    </a:lnTo>
                    <a:lnTo>
                      <a:pt x="60" y="133"/>
                    </a:lnTo>
                    <a:lnTo>
                      <a:pt x="60" y="133"/>
                    </a:lnTo>
                    <a:lnTo>
                      <a:pt x="60" y="138"/>
                    </a:lnTo>
                    <a:lnTo>
                      <a:pt x="60" y="138"/>
                    </a:lnTo>
                    <a:lnTo>
                      <a:pt x="60" y="138"/>
                    </a:lnTo>
                    <a:lnTo>
                      <a:pt x="60" y="138"/>
                    </a:lnTo>
                    <a:lnTo>
                      <a:pt x="60" y="146"/>
                    </a:lnTo>
                    <a:lnTo>
                      <a:pt x="60" y="146"/>
                    </a:lnTo>
                    <a:lnTo>
                      <a:pt x="60" y="146"/>
                    </a:lnTo>
                    <a:lnTo>
                      <a:pt x="60" y="146"/>
                    </a:lnTo>
                    <a:lnTo>
                      <a:pt x="60" y="146"/>
                    </a:lnTo>
                    <a:lnTo>
                      <a:pt x="60" y="146"/>
                    </a:lnTo>
                    <a:lnTo>
                      <a:pt x="60" y="138"/>
                    </a:lnTo>
                    <a:lnTo>
                      <a:pt x="60" y="138"/>
                    </a:lnTo>
                    <a:lnTo>
                      <a:pt x="60" y="138"/>
                    </a:lnTo>
                    <a:lnTo>
                      <a:pt x="60" y="138"/>
                    </a:lnTo>
                    <a:lnTo>
                      <a:pt x="60" y="133"/>
                    </a:lnTo>
                    <a:lnTo>
                      <a:pt x="60" y="133"/>
                    </a:lnTo>
                    <a:lnTo>
                      <a:pt x="54" y="133"/>
                    </a:lnTo>
                    <a:lnTo>
                      <a:pt x="54" y="126"/>
                    </a:lnTo>
                    <a:lnTo>
                      <a:pt x="60" y="126"/>
                    </a:lnTo>
                    <a:lnTo>
                      <a:pt x="60" y="126"/>
                    </a:lnTo>
                    <a:lnTo>
                      <a:pt x="54" y="133"/>
                    </a:lnTo>
                    <a:lnTo>
                      <a:pt x="54" y="138"/>
                    </a:lnTo>
                    <a:lnTo>
                      <a:pt x="60" y="138"/>
                    </a:lnTo>
                    <a:lnTo>
                      <a:pt x="60" y="138"/>
                    </a:lnTo>
                    <a:lnTo>
                      <a:pt x="54" y="138"/>
                    </a:lnTo>
                    <a:lnTo>
                      <a:pt x="54" y="138"/>
                    </a:lnTo>
                    <a:lnTo>
                      <a:pt x="54" y="138"/>
                    </a:lnTo>
                    <a:lnTo>
                      <a:pt x="54" y="138"/>
                    </a:lnTo>
                    <a:lnTo>
                      <a:pt x="54" y="138"/>
                    </a:lnTo>
                    <a:lnTo>
                      <a:pt x="54" y="138"/>
                    </a:lnTo>
                    <a:lnTo>
                      <a:pt x="54" y="133"/>
                    </a:lnTo>
                    <a:lnTo>
                      <a:pt x="54" y="133"/>
                    </a:lnTo>
                    <a:lnTo>
                      <a:pt x="54" y="133"/>
                    </a:lnTo>
                    <a:lnTo>
                      <a:pt x="54" y="133"/>
                    </a:lnTo>
                    <a:lnTo>
                      <a:pt x="54" y="126"/>
                    </a:lnTo>
                    <a:lnTo>
                      <a:pt x="54" y="126"/>
                    </a:lnTo>
                    <a:lnTo>
                      <a:pt x="50" y="118"/>
                    </a:lnTo>
                    <a:lnTo>
                      <a:pt x="50" y="118"/>
                    </a:lnTo>
                    <a:lnTo>
                      <a:pt x="50" y="113"/>
                    </a:lnTo>
                    <a:lnTo>
                      <a:pt x="50" y="113"/>
                    </a:lnTo>
                    <a:lnTo>
                      <a:pt x="50" y="106"/>
                    </a:lnTo>
                    <a:lnTo>
                      <a:pt x="44" y="100"/>
                    </a:lnTo>
                    <a:lnTo>
                      <a:pt x="38" y="93"/>
                    </a:lnTo>
                    <a:lnTo>
                      <a:pt x="38" y="93"/>
                    </a:lnTo>
                    <a:lnTo>
                      <a:pt x="33" y="100"/>
                    </a:lnTo>
                    <a:lnTo>
                      <a:pt x="27" y="106"/>
                    </a:lnTo>
                    <a:lnTo>
                      <a:pt x="21" y="106"/>
                    </a:lnTo>
                    <a:lnTo>
                      <a:pt x="21" y="106"/>
                    </a:lnTo>
                    <a:lnTo>
                      <a:pt x="21" y="106"/>
                    </a:lnTo>
                    <a:lnTo>
                      <a:pt x="21" y="113"/>
                    </a:lnTo>
                    <a:lnTo>
                      <a:pt x="21" y="113"/>
                    </a:lnTo>
                    <a:lnTo>
                      <a:pt x="21" y="113"/>
                    </a:lnTo>
                    <a:lnTo>
                      <a:pt x="17" y="113"/>
                    </a:lnTo>
                    <a:lnTo>
                      <a:pt x="17" y="113"/>
                    </a:lnTo>
                    <a:lnTo>
                      <a:pt x="17" y="113"/>
                    </a:lnTo>
                    <a:lnTo>
                      <a:pt x="17" y="113"/>
                    </a:lnTo>
                    <a:lnTo>
                      <a:pt x="17" y="118"/>
                    </a:lnTo>
                    <a:lnTo>
                      <a:pt x="17" y="118"/>
                    </a:lnTo>
                    <a:lnTo>
                      <a:pt x="17" y="118"/>
                    </a:lnTo>
                    <a:lnTo>
                      <a:pt x="17" y="118"/>
                    </a:lnTo>
                    <a:lnTo>
                      <a:pt x="11" y="118"/>
                    </a:lnTo>
                    <a:lnTo>
                      <a:pt x="11" y="118"/>
                    </a:lnTo>
                    <a:lnTo>
                      <a:pt x="11" y="118"/>
                    </a:lnTo>
                    <a:lnTo>
                      <a:pt x="11" y="118"/>
                    </a:lnTo>
                    <a:lnTo>
                      <a:pt x="6" y="118"/>
                    </a:lnTo>
                    <a:lnTo>
                      <a:pt x="6" y="113"/>
                    </a:lnTo>
                    <a:lnTo>
                      <a:pt x="6" y="113"/>
                    </a:lnTo>
                    <a:lnTo>
                      <a:pt x="6" y="113"/>
                    </a:lnTo>
                    <a:lnTo>
                      <a:pt x="6" y="113"/>
                    </a:lnTo>
                    <a:lnTo>
                      <a:pt x="11" y="106"/>
                    </a:lnTo>
                    <a:lnTo>
                      <a:pt x="11" y="106"/>
                    </a:lnTo>
                    <a:lnTo>
                      <a:pt x="11" y="106"/>
                    </a:lnTo>
                    <a:lnTo>
                      <a:pt x="6" y="106"/>
                    </a:lnTo>
                    <a:lnTo>
                      <a:pt x="6" y="100"/>
                    </a:lnTo>
                    <a:lnTo>
                      <a:pt x="11" y="100"/>
                    </a:lnTo>
                    <a:lnTo>
                      <a:pt x="11" y="100"/>
                    </a:lnTo>
                    <a:lnTo>
                      <a:pt x="11" y="100"/>
                    </a:lnTo>
                    <a:lnTo>
                      <a:pt x="11" y="93"/>
                    </a:lnTo>
                    <a:lnTo>
                      <a:pt x="11" y="93"/>
                    </a:lnTo>
                    <a:lnTo>
                      <a:pt x="11" y="93"/>
                    </a:lnTo>
                    <a:lnTo>
                      <a:pt x="11" y="93"/>
                    </a:lnTo>
                    <a:lnTo>
                      <a:pt x="11" y="93"/>
                    </a:lnTo>
                    <a:lnTo>
                      <a:pt x="11" y="86"/>
                    </a:lnTo>
                    <a:lnTo>
                      <a:pt x="11" y="86"/>
                    </a:lnTo>
                    <a:lnTo>
                      <a:pt x="11" y="86"/>
                    </a:lnTo>
                    <a:lnTo>
                      <a:pt x="17" y="86"/>
                    </a:lnTo>
                    <a:lnTo>
                      <a:pt x="17" y="80"/>
                    </a:lnTo>
                    <a:lnTo>
                      <a:pt x="17" y="80"/>
                    </a:lnTo>
                    <a:lnTo>
                      <a:pt x="11" y="80"/>
                    </a:lnTo>
                    <a:lnTo>
                      <a:pt x="11" y="80"/>
                    </a:lnTo>
                    <a:lnTo>
                      <a:pt x="11" y="80"/>
                    </a:lnTo>
                    <a:lnTo>
                      <a:pt x="11" y="80"/>
                    </a:lnTo>
                    <a:lnTo>
                      <a:pt x="11" y="80"/>
                    </a:lnTo>
                    <a:lnTo>
                      <a:pt x="11" y="80"/>
                    </a:lnTo>
                    <a:lnTo>
                      <a:pt x="17" y="80"/>
                    </a:lnTo>
                    <a:lnTo>
                      <a:pt x="17" y="80"/>
                    </a:lnTo>
                    <a:lnTo>
                      <a:pt x="11" y="80"/>
                    </a:lnTo>
                    <a:lnTo>
                      <a:pt x="11" y="73"/>
                    </a:lnTo>
                    <a:lnTo>
                      <a:pt x="17" y="73"/>
                    </a:lnTo>
                    <a:lnTo>
                      <a:pt x="17" y="73"/>
                    </a:lnTo>
                    <a:lnTo>
                      <a:pt x="17" y="73"/>
                    </a:lnTo>
                    <a:lnTo>
                      <a:pt x="17" y="73"/>
                    </a:lnTo>
                    <a:lnTo>
                      <a:pt x="17" y="66"/>
                    </a:lnTo>
                    <a:lnTo>
                      <a:pt x="17" y="66"/>
                    </a:lnTo>
                    <a:lnTo>
                      <a:pt x="17" y="66"/>
                    </a:lnTo>
                    <a:lnTo>
                      <a:pt x="17" y="66"/>
                    </a:lnTo>
                    <a:lnTo>
                      <a:pt x="17" y="66"/>
                    </a:lnTo>
                    <a:lnTo>
                      <a:pt x="17" y="66"/>
                    </a:lnTo>
                    <a:lnTo>
                      <a:pt x="17" y="66"/>
                    </a:lnTo>
                    <a:lnTo>
                      <a:pt x="17" y="66"/>
                    </a:lnTo>
                    <a:lnTo>
                      <a:pt x="21" y="60"/>
                    </a:lnTo>
                    <a:lnTo>
                      <a:pt x="21" y="60"/>
                    </a:lnTo>
                    <a:lnTo>
                      <a:pt x="17" y="60"/>
                    </a:lnTo>
                    <a:lnTo>
                      <a:pt x="17" y="60"/>
                    </a:lnTo>
                    <a:lnTo>
                      <a:pt x="17" y="60"/>
                    </a:lnTo>
                    <a:lnTo>
                      <a:pt x="17" y="60"/>
                    </a:lnTo>
                    <a:lnTo>
                      <a:pt x="17" y="60"/>
                    </a:lnTo>
                    <a:lnTo>
                      <a:pt x="11" y="60"/>
                    </a:lnTo>
                    <a:lnTo>
                      <a:pt x="17" y="53"/>
                    </a:lnTo>
                    <a:lnTo>
                      <a:pt x="17" y="53"/>
                    </a:lnTo>
                    <a:lnTo>
                      <a:pt x="17" y="60"/>
                    </a:lnTo>
                    <a:lnTo>
                      <a:pt x="17" y="60"/>
                    </a:lnTo>
                    <a:lnTo>
                      <a:pt x="21" y="60"/>
                    </a:lnTo>
                    <a:lnTo>
                      <a:pt x="21" y="60"/>
                    </a:lnTo>
                    <a:lnTo>
                      <a:pt x="21" y="60"/>
                    </a:lnTo>
                    <a:lnTo>
                      <a:pt x="27" y="60"/>
                    </a:lnTo>
                    <a:lnTo>
                      <a:pt x="33" y="60"/>
                    </a:lnTo>
                    <a:lnTo>
                      <a:pt x="33" y="60"/>
                    </a:lnTo>
                    <a:lnTo>
                      <a:pt x="33" y="60"/>
                    </a:lnTo>
                    <a:lnTo>
                      <a:pt x="27" y="60"/>
                    </a:lnTo>
                    <a:lnTo>
                      <a:pt x="27" y="53"/>
                    </a:lnTo>
                    <a:lnTo>
                      <a:pt x="27" y="53"/>
                    </a:lnTo>
                    <a:lnTo>
                      <a:pt x="27" y="53"/>
                    </a:lnTo>
                    <a:lnTo>
                      <a:pt x="21" y="53"/>
                    </a:lnTo>
                    <a:lnTo>
                      <a:pt x="21" y="46"/>
                    </a:lnTo>
                    <a:lnTo>
                      <a:pt x="21" y="46"/>
                    </a:lnTo>
                    <a:lnTo>
                      <a:pt x="21" y="46"/>
                    </a:lnTo>
                    <a:lnTo>
                      <a:pt x="21" y="46"/>
                    </a:lnTo>
                    <a:lnTo>
                      <a:pt x="21" y="46"/>
                    </a:lnTo>
                    <a:lnTo>
                      <a:pt x="21" y="46"/>
                    </a:lnTo>
                    <a:lnTo>
                      <a:pt x="21" y="46"/>
                    </a:lnTo>
                    <a:lnTo>
                      <a:pt x="27" y="46"/>
                    </a:lnTo>
                    <a:lnTo>
                      <a:pt x="33" y="46"/>
                    </a:lnTo>
                    <a:lnTo>
                      <a:pt x="33" y="46"/>
                    </a:lnTo>
                    <a:lnTo>
                      <a:pt x="33" y="46"/>
                    </a:lnTo>
                    <a:lnTo>
                      <a:pt x="38" y="46"/>
                    </a:lnTo>
                    <a:lnTo>
                      <a:pt x="38" y="46"/>
                    </a:lnTo>
                    <a:lnTo>
                      <a:pt x="38" y="46"/>
                    </a:lnTo>
                    <a:lnTo>
                      <a:pt x="33" y="46"/>
                    </a:lnTo>
                    <a:lnTo>
                      <a:pt x="27" y="46"/>
                    </a:lnTo>
                    <a:lnTo>
                      <a:pt x="27" y="40"/>
                    </a:lnTo>
                    <a:lnTo>
                      <a:pt x="27" y="40"/>
                    </a:lnTo>
                    <a:lnTo>
                      <a:pt x="27" y="40"/>
                    </a:lnTo>
                    <a:lnTo>
                      <a:pt x="27" y="40"/>
                    </a:lnTo>
                    <a:lnTo>
                      <a:pt x="27" y="40"/>
                    </a:lnTo>
                    <a:lnTo>
                      <a:pt x="27" y="40"/>
                    </a:lnTo>
                    <a:lnTo>
                      <a:pt x="27" y="40"/>
                    </a:lnTo>
                    <a:lnTo>
                      <a:pt x="33" y="40"/>
                    </a:lnTo>
                    <a:lnTo>
                      <a:pt x="38" y="40"/>
                    </a:lnTo>
                    <a:lnTo>
                      <a:pt x="38" y="40"/>
                    </a:lnTo>
                    <a:lnTo>
                      <a:pt x="38" y="46"/>
                    </a:lnTo>
                    <a:lnTo>
                      <a:pt x="38" y="46"/>
                    </a:lnTo>
                    <a:lnTo>
                      <a:pt x="38" y="40"/>
                    </a:lnTo>
                    <a:lnTo>
                      <a:pt x="38" y="40"/>
                    </a:lnTo>
                    <a:lnTo>
                      <a:pt x="38" y="40"/>
                    </a:lnTo>
                    <a:lnTo>
                      <a:pt x="38" y="40"/>
                    </a:lnTo>
                    <a:lnTo>
                      <a:pt x="38" y="40"/>
                    </a:lnTo>
                    <a:lnTo>
                      <a:pt x="38" y="40"/>
                    </a:lnTo>
                    <a:lnTo>
                      <a:pt x="33" y="40"/>
                    </a:lnTo>
                    <a:lnTo>
                      <a:pt x="33" y="40"/>
                    </a:lnTo>
                    <a:lnTo>
                      <a:pt x="33" y="40"/>
                    </a:lnTo>
                    <a:lnTo>
                      <a:pt x="33" y="40"/>
                    </a:lnTo>
                    <a:lnTo>
                      <a:pt x="33" y="40"/>
                    </a:lnTo>
                    <a:lnTo>
                      <a:pt x="38" y="40"/>
                    </a:lnTo>
                    <a:lnTo>
                      <a:pt x="38" y="33"/>
                    </a:lnTo>
                    <a:lnTo>
                      <a:pt x="38" y="33"/>
                    </a:lnTo>
                    <a:lnTo>
                      <a:pt x="38" y="33"/>
                    </a:lnTo>
                    <a:lnTo>
                      <a:pt x="38" y="33"/>
                    </a:lnTo>
                    <a:lnTo>
                      <a:pt x="38" y="33"/>
                    </a:lnTo>
                    <a:lnTo>
                      <a:pt x="38" y="33"/>
                    </a:lnTo>
                    <a:lnTo>
                      <a:pt x="33" y="33"/>
                    </a:lnTo>
                    <a:lnTo>
                      <a:pt x="33" y="26"/>
                    </a:lnTo>
                    <a:lnTo>
                      <a:pt x="33" y="26"/>
                    </a:lnTo>
                    <a:lnTo>
                      <a:pt x="33" y="26"/>
                    </a:lnTo>
                    <a:lnTo>
                      <a:pt x="27" y="26"/>
                    </a:lnTo>
                    <a:lnTo>
                      <a:pt x="27" y="26"/>
                    </a:lnTo>
                    <a:lnTo>
                      <a:pt x="33" y="26"/>
                    </a:lnTo>
                    <a:lnTo>
                      <a:pt x="33" y="26"/>
                    </a:lnTo>
                    <a:lnTo>
                      <a:pt x="33" y="26"/>
                    </a:lnTo>
                    <a:lnTo>
                      <a:pt x="38" y="26"/>
                    </a:lnTo>
                    <a:lnTo>
                      <a:pt x="44" y="26"/>
                    </a:lnTo>
                    <a:lnTo>
                      <a:pt x="44" y="26"/>
                    </a:lnTo>
                    <a:lnTo>
                      <a:pt x="44" y="26"/>
                    </a:lnTo>
                    <a:lnTo>
                      <a:pt x="38" y="26"/>
                    </a:lnTo>
                    <a:lnTo>
                      <a:pt x="38" y="26"/>
                    </a:lnTo>
                    <a:lnTo>
                      <a:pt x="38" y="26"/>
                    </a:lnTo>
                    <a:lnTo>
                      <a:pt x="38" y="26"/>
                    </a:lnTo>
                    <a:lnTo>
                      <a:pt x="38" y="26"/>
                    </a:lnTo>
                    <a:lnTo>
                      <a:pt x="38" y="26"/>
                    </a:lnTo>
                    <a:lnTo>
                      <a:pt x="38" y="26"/>
                    </a:lnTo>
                    <a:lnTo>
                      <a:pt x="38" y="26"/>
                    </a:lnTo>
                    <a:lnTo>
                      <a:pt x="44" y="26"/>
                    </a:lnTo>
                    <a:lnTo>
                      <a:pt x="50" y="26"/>
                    </a:lnTo>
                    <a:lnTo>
                      <a:pt x="50" y="26"/>
                    </a:lnTo>
                    <a:lnTo>
                      <a:pt x="50" y="26"/>
                    </a:lnTo>
                    <a:lnTo>
                      <a:pt x="50" y="26"/>
                    </a:lnTo>
                    <a:lnTo>
                      <a:pt x="54" y="26"/>
                    </a:lnTo>
                    <a:lnTo>
                      <a:pt x="54" y="26"/>
                    </a:lnTo>
                    <a:lnTo>
                      <a:pt x="54" y="26"/>
                    </a:lnTo>
                    <a:lnTo>
                      <a:pt x="50" y="26"/>
                    </a:lnTo>
                    <a:lnTo>
                      <a:pt x="50" y="20"/>
                    </a:lnTo>
                    <a:lnTo>
                      <a:pt x="50" y="20"/>
                    </a:lnTo>
                    <a:lnTo>
                      <a:pt x="50" y="20"/>
                    </a:lnTo>
                    <a:lnTo>
                      <a:pt x="44" y="20"/>
                    </a:lnTo>
                    <a:lnTo>
                      <a:pt x="44" y="20"/>
                    </a:lnTo>
                    <a:lnTo>
                      <a:pt x="44" y="20"/>
                    </a:lnTo>
                    <a:lnTo>
                      <a:pt x="38" y="20"/>
                    </a:lnTo>
                    <a:lnTo>
                      <a:pt x="38" y="20"/>
                    </a:lnTo>
                    <a:lnTo>
                      <a:pt x="38" y="13"/>
                    </a:lnTo>
                    <a:lnTo>
                      <a:pt x="38" y="13"/>
                    </a:lnTo>
                    <a:lnTo>
                      <a:pt x="38" y="13"/>
                    </a:lnTo>
                    <a:lnTo>
                      <a:pt x="44" y="13"/>
                    </a:lnTo>
                    <a:lnTo>
                      <a:pt x="50" y="13"/>
                    </a:lnTo>
                    <a:lnTo>
                      <a:pt x="50" y="13"/>
                    </a:lnTo>
                    <a:lnTo>
                      <a:pt x="50" y="13"/>
                    </a:lnTo>
                    <a:lnTo>
                      <a:pt x="50" y="20"/>
                    </a:lnTo>
                    <a:lnTo>
                      <a:pt x="50" y="13"/>
                    </a:lnTo>
                    <a:lnTo>
                      <a:pt x="50" y="13"/>
                    </a:lnTo>
                    <a:lnTo>
                      <a:pt x="50" y="13"/>
                    </a:lnTo>
                    <a:lnTo>
                      <a:pt x="50" y="13"/>
                    </a:lnTo>
                    <a:lnTo>
                      <a:pt x="54" y="13"/>
                    </a:lnTo>
                    <a:lnTo>
                      <a:pt x="54" y="13"/>
                    </a:lnTo>
                    <a:lnTo>
                      <a:pt x="54" y="13"/>
                    </a:lnTo>
                    <a:lnTo>
                      <a:pt x="50" y="13"/>
                    </a:lnTo>
                    <a:lnTo>
                      <a:pt x="44" y="8"/>
                    </a:lnTo>
                    <a:lnTo>
                      <a:pt x="44" y="8"/>
                    </a:lnTo>
                    <a:lnTo>
                      <a:pt x="38" y="8"/>
                    </a:lnTo>
                    <a:lnTo>
                      <a:pt x="33" y="8"/>
                    </a:lnTo>
                    <a:lnTo>
                      <a:pt x="33" y="8"/>
                    </a:lnTo>
                    <a:lnTo>
                      <a:pt x="33" y="8"/>
                    </a:lnTo>
                    <a:lnTo>
                      <a:pt x="33" y="8"/>
                    </a:lnTo>
                    <a:lnTo>
                      <a:pt x="33" y="8"/>
                    </a:lnTo>
                    <a:lnTo>
                      <a:pt x="33" y="8"/>
                    </a:lnTo>
                    <a:lnTo>
                      <a:pt x="33" y="8"/>
                    </a:lnTo>
                    <a:lnTo>
                      <a:pt x="27" y="8"/>
                    </a:lnTo>
                    <a:lnTo>
                      <a:pt x="21" y="8"/>
                    </a:lnTo>
                    <a:lnTo>
                      <a:pt x="17" y="0"/>
                    </a:lnTo>
                    <a:lnTo>
                      <a:pt x="17" y="0"/>
                    </a:lnTo>
                    <a:lnTo>
                      <a:pt x="17" y="0"/>
                    </a:lnTo>
                    <a:lnTo>
                      <a:pt x="17" y="0"/>
                    </a:lnTo>
                    <a:lnTo>
                      <a:pt x="17" y="0"/>
                    </a:lnTo>
                    <a:lnTo>
                      <a:pt x="17" y="0"/>
                    </a:lnTo>
                    <a:lnTo>
                      <a:pt x="11" y="0"/>
                    </a:lnTo>
                    <a:lnTo>
                      <a:pt x="11" y="0"/>
                    </a:lnTo>
                    <a:lnTo>
                      <a:pt x="11" y="0"/>
                    </a:lnTo>
                    <a:lnTo>
                      <a:pt x="11" y="0"/>
                    </a:lnTo>
                    <a:lnTo>
                      <a:pt x="6" y="0"/>
                    </a:lnTo>
                    <a:lnTo>
                      <a:pt x="6" y="0"/>
                    </a:lnTo>
                    <a:lnTo>
                      <a:pt x="6" y="0"/>
                    </a:lnTo>
                    <a:lnTo>
                      <a:pt x="6" y="0"/>
                    </a:lnTo>
                    <a:lnTo>
                      <a:pt x="0" y="0"/>
                    </a:lnTo>
                    <a:lnTo>
                      <a:pt x="0" y="0"/>
                    </a:lnTo>
                    <a:lnTo>
                      <a:pt x="0" y="0"/>
                    </a:lnTo>
                    <a:lnTo>
                      <a:pt x="0" y="0"/>
                    </a:lnTo>
                    <a:lnTo>
                      <a:pt x="0" y="0"/>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77" name="Freeform 201"/>
              <p:cNvSpPr>
                <a:spLocks/>
              </p:cNvSpPr>
              <p:nvPr/>
            </p:nvSpPr>
            <p:spPr bwMode="auto">
              <a:xfrm>
                <a:off x="4856" y="1928"/>
                <a:ext cx="17" cy="14"/>
              </a:xfrm>
              <a:custGeom>
                <a:avLst/>
                <a:gdLst>
                  <a:gd name="T0" fmla="*/ 0 w 17"/>
                  <a:gd name="T1" fmla="*/ 0 h 14"/>
                  <a:gd name="T2" fmla="*/ 0 w 17"/>
                  <a:gd name="T3" fmla="*/ 0 h 14"/>
                  <a:gd name="T4" fmla="*/ 5 w 17"/>
                  <a:gd name="T5" fmla="*/ 0 h 14"/>
                  <a:gd name="T6" fmla="*/ 11 w 17"/>
                  <a:gd name="T7" fmla="*/ 0 h 14"/>
                  <a:gd name="T8" fmla="*/ 11 w 17"/>
                  <a:gd name="T9" fmla="*/ 0 h 14"/>
                  <a:gd name="T10" fmla="*/ 11 w 17"/>
                  <a:gd name="T11" fmla="*/ 0 h 14"/>
                  <a:gd name="T12" fmla="*/ 11 w 17"/>
                  <a:gd name="T13" fmla="*/ 7 h 14"/>
                  <a:gd name="T14" fmla="*/ 17 w 17"/>
                  <a:gd name="T15" fmla="*/ 7 h 14"/>
                  <a:gd name="T16" fmla="*/ 17 w 17"/>
                  <a:gd name="T17" fmla="*/ 7 h 14"/>
                  <a:gd name="T18" fmla="*/ 17 w 17"/>
                  <a:gd name="T19" fmla="*/ 7 h 14"/>
                  <a:gd name="T20" fmla="*/ 11 w 17"/>
                  <a:gd name="T21" fmla="*/ 14 h 14"/>
                  <a:gd name="T22" fmla="*/ 5 w 17"/>
                  <a:gd name="T23" fmla="*/ 7 h 14"/>
                  <a:gd name="T24" fmla="*/ 5 w 17"/>
                  <a:gd name="T25" fmla="*/ 7 h 14"/>
                  <a:gd name="T26" fmla="*/ 0 w 17"/>
                  <a:gd name="T27" fmla="*/ 7 h 14"/>
                  <a:gd name="T28" fmla="*/ 0 w 17"/>
                  <a:gd name="T29" fmla="*/ 7 h 14"/>
                  <a:gd name="T30" fmla="*/ 0 w 17"/>
                  <a:gd name="T31" fmla="*/ 7 h 14"/>
                  <a:gd name="T32" fmla="*/ 0 w 17"/>
                  <a:gd name="T33" fmla="*/ 7 h 14"/>
                  <a:gd name="T34" fmla="*/ 0 w 17"/>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4">
                    <a:moveTo>
                      <a:pt x="0" y="0"/>
                    </a:moveTo>
                    <a:lnTo>
                      <a:pt x="0" y="0"/>
                    </a:lnTo>
                    <a:lnTo>
                      <a:pt x="5" y="0"/>
                    </a:lnTo>
                    <a:lnTo>
                      <a:pt x="11" y="0"/>
                    </a:lnTo>
                    <a:lnTo>
                      <a:pt x="11" y="0"/>
                    </a:lnTo>
                    <a:lnTo>
                      <a:pt x="11" y="0"/>
                    </a:lnTo>
                    <a:lnTo>
                      <a:pt x="11" y="7"/>
                    </a:lnTo>
                    <a:lnTo>
                      <a:pt x="17" y="7"/>
                    </a:lnTo>
                    <a:lnTo>
                      <a:pt x="17" y="7"/>
                    </a:lnTo>
                    <a:lnTo>
                      <a:pt x="17" y="7"/>
                    </a:lnTo>
                    <a:lnTo>
                      <a:pt x="11" y="14"/>
                    </a:lnTo>
                    <a:lnTo>
                      <a:pt x="5" y="7"/>
                    </a:lnTo>
                    <a:lnTo>
                      <a:pt x="5" y="7"/>
                    </a:lnTo>
                    <a:lnTo>
                      <a:pt x="0" y="7"/>
                    </a:lnTo>
                    <a:lnTo>
                      <a:pt x="0" y="7"/>
                    </a:lnTo>
                    <a:lnTo>
                      <a:pt x="0" y="7"/>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78" name="Freeform 202"/>
              <p:cNvSpPr>
                <a:spLocks/>
              </p:cNvSpPr>
              <p:nvPr/>
            </p:nvSpPr>
            <p:spPr bwMode="auto">
              <a:xfrm>
                <a:off x="4861" y="1928"/>
                <a:ext cx="6" cy="7"/>
              </a:xfrm>
              <a:custGeom>
                <a:avLst/>
                <a:gdLst>
                  <a:gd name="T0" fmla="*/ 6 w 6"/>
                  <a:gd name="T1" fmla="*/ 0 h 7"/>
                  <a:gd name="T2" fmla="*/ 6 w 6"/>
                  <a:gd name="T3" fmla="*/ 7 h 7"/>
                  <a:gd name="T4" fmla="*/ 6 w 6"/>
                  <a:gd name="T5" fmla="*/ 7 h 7"/>
                  <a:gd name="T6" fmla="*/ 6 w 6"/>
                  <a:gd name="T7" fmla="*/ 7 h 7"/>
                  <a:gd name="T8" fmla="*/ 6 w 6"/>
                  <a:gd name="T9" fmla="*/ 7 h 7"/>
                  <a:gd name="T10" fmla="*/ 0 w 6"/>
                  <a:gd name="T11" fmla="*/ 7 h 7"/>
                  <a:gd name="T12" fmla="*/ 0 w 6"/>
                  <a:gd name="T13" fmla="*/ 7 h 7"/>
                  <a:gd name="T14" fmla="*/ 0 w 6"/>
                  <a:gd name="T15" fmla="*/ 7 h 7"/>
                  <a:gd name="T16" fmla="*/ 0 w 6"/>
                  <a:gd name="T17" fmla="*/ 7 h 7"/>
                  <a:gd name="T18" fmla="*/ 0 w 6"/>
                  <a:gd name="T19" fmla="*/ 7 h 7"/>
                  <a:gd name="T20" fmla="*/ 0 w 6"/>
                  <a:gd name="T21" fmla="*/ 7 h 7"/>
                  <a:gd name="T22" fmla="*/ 0 w 6"/>
                  <a:gd name="T23" fmla="*/ 0 h 7"/>
                  <a:gd name="T24" fmla="*/ 0 w 6"/>
                  <a:gd name="T25" fmla="*/ 0 h 7"/>
                  <a:gd name="T26" fmla="*/ 0 w 6"/>
                  <a:gd name="T27" fmla="*/ 0 h 7"/>
                  <a:gd name="T28" fmla="*/ 0 w 6"/>
                  <a:gd name="T29" fmla="*/ 0 h 7"/>
                  <a:gd name="T30" fmla="*/ 0 w 6"/>
                  <a:gd name="T31" fmla="*/ 0 h 7"/>
                  <a:gd name="T32" fmla="*/ 0 w 6"/>
                  <a:gd name="T33" fmla="*/ 0 h 7"/>
                  <a:gd name="T34" fmla="*/ 0 w 6"/>
                  <a:gd name="T35" fmla="*/ 0 h 7"/>
                  <a:gd name="T36" fmla="*/ 6 w 6"/>
                  <a:gd name="T37" fmla="*/ 0 h 7"/>
                  <a:gd name="T38" fmla="*/ 6 w 6"/>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7">
                    <a:moveTo>
                      <a:pt x="6" y="0"/>
                    </a:moveTo>
                    <a:lnTo>
                      <a:pt x="6" y="7"/>
                    </a:lnTo>
                    <a:lnTo>
                      <a:pt x="6" y="7"/>
                    </a:lnTo>
                    <a:lnTo>
                      <a:pt x="6" y="7"/>
                    </a:lnTo>
                    <a:lnTo>
                      <a:pt x="6" y="7"/>
                    </a:lnTo>
                    <a:lnTo>
                      <a:pt x="0" y="7"/>
                    </a:lnTo>
                    <a:lnTo>
                      <a:pt x="0" y="7"/>
                    </a:lnTo>
                    <a:lnTo>
                      <a:pt x="0" y="7"/>
                    </a:lnTo>
                    <a:lnTo>
                      <a:pt x="0" y="7"/>
                    </a:lnTo>
                    <a:lnTo>
                      <a:pt x="0" y="7"/>
                    </a:lnTo>
                    <a:lnTo>
                      <a:pt x="0" y="7"/>
                    </a:lnTo>
                    <a:lnTo>
                      <a:pt x="0" y="0"/>
                    </a:lnTo>
                    <a:lnTo>
                      <a:pt x="0" y="0"/>
                    </a:lnTo>
                    <a:lnTo>
                      <a:pt x="0" y="0"/>
                    </a:lnTo>
                    <a:lnTo>
                      <a:pt x="0" y="0"/>
                    </a:lnTo>
                    <a:lnTo>
                      <a:pt x="0" y="0"/>
                    </a:lnTo>
                    <a:lnTo>
                      <a:pt x="0" y="0"/>
                    </a:lnTo>
                    <a:lnTo>
                      <a:pt x="0" y="0"/>
                    </a:lnTo>
                    <a:lnTo>
                      <a:pt x="6" y="0"/>
                    </a:lnTo>
                    <a:lnTo>
                      <a:pt x="6" y="0"/>
                    </a:lnTo>
                    <a:close/>
                  </a:path>
                </a:pathLst>
              </a:custGeom>
              <a:solidFill>
                <a:srgbClr val="653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79" name="Freeform 203"/>
              <p:cNvSpPr>
                <a:spLocks/>
              </p:cNvSpPr>
              <p:nvPr/>
            </p:nvSpPr>
            <p:spPr bwMode="auto">
              <a:xfrm>
                <a:off x="4861" y="1928"/>
                <a:ext cx="1" cy="7"/>
              </a:xfrm>
              <a:custGeom>
                <a:avLst/>
                <a:gdLst>
                  <a:gd name="T0" fmla="*/ 7 h 7"/>
                  <a:gd name="T1" fmla="*/ 7 h 7"/>
                  <a:gd name="T2" fmla="*/ 7 h 7"/>
                  <a:gd name="T3" fmla="*/ 7 h 7"/>
                  <a:gd name="T4" fmla="*/ 7 h 7"/>
                  <a:gd name="T5" fmla="*/ 7 h 7"/>
                  <a:gd name="T6" fmla="*/ 7 h 7"/>
                  <a:gd name="T7" fmla="*/ 0 h 7"/>
                  <a:gd name="T8" fmla="*/ 0 h 7"/>
                  <a:gd name="T9" fmla="*/ 0 h 7"/>
                  <a:gd name="T10" fmla="*/ 0 h 7"/>
                  <a:gd name="T11" fmla="*/ 0 h 7"/>
                  <a:gd name="T12" fmla="*/ 0 h 7"/>
                  <a:gd name="T13" fmla="*/ 0 h 7"/>
                  <a:gd name="T14" fmla="*/ 7 h 7"/>
                  <a:gd name="T15" fmla="*/ 7 h 7"/>
                  <a:gd name="T16" fmla="*/ 7 h 7"/>
                  <a:gd name="T17" fmla="*/ 7 h 7"/>
                  <a:gd name="T18" fmla="*/ 7 h 7"/>
                  <a:gd name="T19" fmla="*/ 7 h 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Lst>
                <a:rect l="0" t="0" r="r" b="b"/>
                <a:pathLst>
                  <a:path h="7">
                    <a:moveTo>
                      <a:pt x="0" y="7"/>
                    </a:moveTo>
                    <a:lnTo>
                      <a:pt x="0" y="7"/>
                    </a:lnTo>
                    <a:lnTo>
                      <a:pt x="0" y="7"/>
                    </a:lnTo>
                    <a:lnTo>
                      <a:pt x="0" y="7"/>
                    </a:lnTo>
                    <a:lnTo>
                      <a:pt x="0" y="7"/>
                    </a:lnTo>
                    <a:lnTo>
                      <a:pt x="0" y="7"/>
                    </a:lnTo>
                    <a:lnTo>
                      <a:pt x="0" y="7"/>
                    </a:lnTo>
                    <a:lnTo>
                      <a:pt x="0" y="0"/>
                    </a:lnTo>
                    <a:lnTo>
                      <a:pt x="0" y="0"/>
                    </a:lnTo>
                    <a:lnTo>
                      <a:pt x="0" y="0"/>
                    </a:lnTo>
                    <a:lnTo>
                      <a:pt x="0" y="0"/>
                    </a:lnTo>
                    <a:lnTo>
                      <a:pt x="0" y="0"/>
                    </a:lnTo>
                    <a:lnTo>
                      <a:pt x="0" y="0"/>
                    </a:lnTo>
                    <a:lnTo>
                      <a:pt x="0" y="0"/>
                    </a:lnTo>
                    <a:lnTo>
                      <a:pt x="0" y="7"/>
                    </a:lnTo>
                    <a:lnTo>
                      <a:pt x="0" y="7"/>
                    </a:lnTo>
                    <a:lnTo>
                      <a:pt x="0" y="7"/>
                    </a:lnTo>
                    <a:lnTo>
                      <a:pt x="0" y="7"/>
                    </a:lnTo>
                    <a:lnTo>
                      <a:pt x="0"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80" name="Freeform 204"/>
              <p:cNvSpPr>
                <a:spLocks/>
              </p:cNvSpPr>
              <p:nvPr/>
            </p:nvSpPr>
            <p:spPr bwMode="auto">
              <a:xfrm>
                <a:off x="4921" y="1942"/>
                <a:ext cx="29" cy="46"/>
              </a:xfrm>
              <a:custGeom>
                <a:avLst/>
                <a:gdLst>
                  <a:gd name="T0" fmla="*/ 6 w 29"/>
                  <a:gd name="T1" fmla="*/ 0 h 46"/>
                  <a:gd name="T2" fmla="*/ 12 w 29"/>
                  <a:gd name="T3" fmla="*/ 0 h 46"/>
                  <a:gd name="T4" fmla="*/ 17 w 29"/>
                  <a:gd name="T5" fmla="*/ 0 h 46"/>
                  <a:gd name="T6" fmla="*/ 23 w 29"/>
                  <a:gd name="T7" fmla="*/ 0 h 46"/>
                  <a:gd name="T8" fmla="*/ 23 w 29"/>
                  <a:gd name="T9" fmla="*/ 0 h 46"/>
                  <a:gd name="T10" fmla="*/ 23 w 29"/>
                  <a:gd name="T11" fmla="*/ 6 h 46"/>
                  <a:gd name="T12" fmla="*/ 29 w 29"/>
                  <a:gd name="T13" fmla="*/ 13 h 46"/>
                  <a:gd name="T14" fmla="*/ 29 w 29"/>
                  <a:gd name="T15" fmla="*/ 18 h 46"/>
                  <a:gd name="T16" fmla="*/ 29 w 29"/>
                  <a:gd name="T17" fmla="*/ 18 h 46"/>
                  <a:gd name="T18" fmla="*/ 23 w 29"/>
                  <a:gd name="T19" fmla="*/ 26 h 46"/>
                  <a:gd name="T20" fmla="*/ 17 w 29"/>
                  <a:gd name="T21" fmla="*/ 33 h 46"/>
                  <a:gd name="T22" fmla="*/ 17 w 29"/>
                  <a:gd name="T23" fmla="*/ 33 h 46"/>
                  <a:gd name="T24" fmla="*/ 17 w 29"/>
                  <a:gd name="T25" fmla="*/ 33 h 46"/>
                  <a:gd name="T26" fmla="*/ 12 w 29"/>
                  <a:gd name="T27" fmla="*/ 38 h 46"/>
                  <a:gd name="T28" fmla="*/ 12 w 29"/>
                  <a:gd name="T29" fmla="*/ 46 h 46"/>
                  <a:gd name="T30" fmla="*/ 6 w 29"/>
                  <a:gd name="T31" fmla="*/ 46 h 46"/>
                  <a:gd name="T32" fmla="*/ 6 w 29"/>
                  <a:gd name="T33" fmla="*/ 46 h 46"/>
                  <a:gd name="T34" fmla="*/ 0 w 29"/>
                  <a:gd name="T35" fmla="*/ 46 h 46"/>
                  <a:gd name="T36" fmla="*/ 0 w 29"/>
                  <a:gd name="T37" fmla="*/ 38 h 46"/>
                  <a:gd name="T38" fmla="*/ 0 w 29"/>
                  <a:gd name="T39"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6">
                    <a:moveTo>
                      <a:pt x="6" y="0"/>
                    </a:moveTo>
                    <a:lnTo>
                      <a:pt x="12" y="0"/>
                    </a:lnTo>
                    <a:lnTo>
                      <a:pt x="17" y="0"/>
                    </a:lnTo>
                    <a:lnTo>
                      <a:pt x="23" y="0"/>
                    </a:lnTo>
                    <a:lnTo>
                      <a:pt x="23" y="0"/>
                    </a:lnTo>
                    <a:lnTo>
                      <a:pt x="23" y="6"/>
                    </a:lnTo>
                    <a:lnTo>
                      <a:pt x="29" y="13"/>
                    </a:lnTo>
                    <a:lnTo>
                      <a:pt x="29" y="18"/>
                    </a:lnTo>
                    <a:lnTo>
                      <a:pt x="29" y="18"/>
                    </a:lnTo>
                    <a:lnTo>
                      <a:pt x="23" y="26"/>
                    </a:lnTo>
                    <a:lnTo>
                      <a:pt x="17" y="33"/>
                    </a:lnTo>
                    <a:lnTo>
                      <a:pt x="17" y="33"/>
                    </a:lnTo>
                    <a:lnTo>
                      <a:pt x="17" y="33"/>
                    </a:lnTo>
                    <a:lnTo>
                      <a:pt x="12" y="38"/>
                    </a:lnTo>
                    <a:lnTo>
                      <a:pt x="12" y="46"/>
                    </a:lnTo>
                    <a:lnTo>
                      <a:pt x="6" y="46"/>
                    </a:lnTo>
                    <a:lnTo>
                      <a:pt x="6" y="46"/>
                    </a:lnTo>
                    <a:lnTo>
                      <a:pt x="0" y="46"/>
                    </a:lnTo>
                    <a:lnTo>
                      <a:pt x="0" y="38"/>
                    </a:lnTo>
                    <a:lnTo>
                      <a:pt x="0" y="3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81" name="Freeform 205"/>
              <p:cNvSpPr>
                <a:spLocks/>
              </p:cNvSpPr>
              <p:nvPr/>
            </p:nvSpPr>
            <p:spPr bwMode="auto">
              <a:xfrm>
                <a:off x="4921" y="1948"/>
                <a:ext cx="23" cy="27"/>
              </a:xfrm>
              <a:custGeom>
                <a:avLst/>
                <a:gdLst>
                  <a:gd name="T0" fmla="*/ 23 w 23"/>
                  <a:gd name="T1" fmla="*/ 7 h 27"/>
                  <a:gd name="T2" fmla="*/ 17 w 23"/>
                  <a:gd name="T3" fmla="*/ 0 h 27"/>
                  <a:gd name="T4" fmla="*/ 17 w 23"/>
                  <a:gd name="T5" fmla="*/ 0 h 27"/>
                  <a:gd name="T6" fmla="*/ 12 w 23"/>
                  <a:gd name="T7" fmla="*/ 0 h 27"/>
                  <a:gd name="T8" fmla="*/ 12 w 23"/>
                  <a:gd name="T9" fmla="*/ 0 h 27"/>
                  <a:gd name="T10" fmla="*/ 12 w 23"/>
                  <a:gd name="T11" fmla="*/ 0 h 27"/>
                  <a:gd name="T12" fmla="*/ 6 w 23"/>
                  <a:gd name="T13" fmla="*/ 7 h 27"/>
                  <a:gd name="T14" fmla="*/ 6 w 23"/>
                  <a:gd name="T15" fmla="*/ 7 h 27"/>
                  <a:gd name="T16" fmla="*/ 6 w 23"/>
                  <a:gd name="T17" fmla="*/ 7 h 27"/>
                  <a:gd name="T18" fmla="*/ 6 w 23"/>
                  <a:gd name="T19" fmla="*/ 12 h 27"/>
                  <a:gd name="T20" fmla="*/ 6 w 23"/>
                  <a:gd name="T21" fmla="*/ 12 h 27"/>
                  <a:gd name="T22" fmla="*/ 6 w 23"/>
                  <a:gd name="T23" fmla="*/ 12 h 27"/>
                  <a:gd name="T24" fmla="*/ 6 w 23"/>
                  <a:gd name="T25" fmla="*/ 12 h 27"/>
                  <a:gd name="T26" fmla="*/ 0 w 23"/>
                  <a:gd name="T27" fmla="*/ 20 h 27"/>
                  <a:gd name="T28" fmla="*/ 0 w 23"/>
                  <a:gd name="T29" fmla="*/ 20 h 27"/>
                  <a:gd name="T30" fmla="*/ 6 w 23"/>
                  <a:gd name="T3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7">
                    <a:moveTo>
                      <a:pt x="23" y="7"/>
                    </a:moveTo>
                    <a:lnTo>
                      <a:pt x="17" y="0"/>
                    </a:lnTo>
                    <a:lnTo>
                      <a:pt x="17" y="0"/>
                    </a:lnTo>
                    <a:lnTo>
                      <a:pt x="12" y="0"/>
                    </a:lnTo>
                    <a:lnTo>
                      <a:pt x="12" y="0"/>
                    </a:lnTo>
                    <a:lnTo>
                      <a:pt x="12" y="0"/>
                    </a:lnTo>
                    <a:lnTo>
                      <a:pt x="6" y="7"/>
                    </a:lnTo>
                    <a:lnTo>
                      <a:pt x="6" y="7"/>
                    </a:lnTo>
                    <a:lnTo>
                      <a:pt x="6" y="7"/>
                    </a:lnTo>
                    <a:lnTo>
                      <a:pt x="6" y="12"/>
                    </a:lnTo>
                    <a:lnTo>
                      <a:pt x="6" y="12"/>
                    </a:lnTo>
                    <a:lnTo>
                      <a:pt x="6" y="12"/>
                    </a:lnTo>
                    <a:lnTo>
                      <a:pt x="6" y="12"/>
                    </a:lnTo>
                    <a:lnTo>
                      <a:pt x="0" y="20"/>
                    </a:lnTo>
                    <a:lnTo>
                      <a:pt x="0" y="20"/>
                    </a:lnTo>
                    <a:lnTo>
                      <a:pt x="6" y="2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82" name="Rectangle 206"/>
              <p:cNvSpPr>
                <a:spLocks noChangeArrowheads="1"/>
              </p:cNvSpPr>
              <p:nvPr/>
            </p:nvSpPr>
            <p:spPr bwMode="auto">
              <a:xfrm>
                <a:off x="4933" y="1955"/>
                <a:ext cx="1" cy="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83" name="Freeform 207"/>
              <p:cNvSpPr>
                <a:spLocks/>
              </p:cNvSpPr>
              <p:nvPr/>
            </p:nvSpPr>
            <p:spPr bwMode="auto">
              <a:xfrm>
                <a:off x="4846" y="1960"/>
                <a:ext cx="4" cy="15"/>
              </a:xfrm>
              <a:custGeom>
                <a:avLst/>
                <a:gdLst>
                  <a:gd name="T0" fmla="*/ 0 w 4"/>
                  <a:gd name="T1" fmla="*/ 0 h 15"/>
                  <a:gd name="T2" fmla="*/ 0 w 4"/>
                  <a:gd name="T3" fmla="*/ 0 h 15"/>
                  <a:gd name="T4" fmla="*/ 0 w 4"/>
                  <a:gd name="T5" fmla="*/ 8 h 15"/>
                  <a:gd name="T6" fmla="*/ 4 w 4"/>
                  <a:gd name="T7" fmla="*/ 8 h 15"/>
                  <a:gd name="T8" fmla="*/ 4 w 4"/>
                  <a:gd name="T9" fmla="*/ 8 h 15"/>
                  <a:gd name="T10" fmla="*/ 4 w 4"/>
                  <a:gd name="T11" fmla="*/ 15 h 15"/>
                  <a:gd name="T12" fmla="*/ 4 w 4"/>
                  <a:gd name="T13" fmla="*/ 15 h 15"/>
                  <a:gd name="T14" fmla="*/ 4 w 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5">
                    <a:moveTo>
                      <a:pt x="0" y="0"/>
                    </a:moveTo>
                    <a:lnTo>
                      <a:pt x="0" y="0"/>
                    </a:lnTo>
                    <a:lnTo>
                      <a:pt x="0" y="8"/>
                    </a:lnTo>
                    <a:lnTo>
                      <a:pt x="4" y="8"/>
                    </a:lnTo>
                    <a:lnTo>
                      <a:pt x="4" y="8"/>
                    </a:lnTo>
                    <a:lnTo>
                      <a:pt x="4" y="15"/>
                    </a:lnTo>
                    <a:lnTo>
                      <a:pt x="4" y="15"/>
                    </a:lnTo>
                    <a:lnTo>
                      <a:pt x="4" y="1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84" name="Freeform 208"/>
              <p:cNvSpPr>
                <a:spLocks/>
              </p:cNvSpPr>
              <p:nvPr/>
            </p:nvSpPr>
            <p:spPr bwMode="auto">
              <a:xfrm>
                <a:off x="4850" y="1968"/>
                <a:ext cx="6" cy="7"/>
              </a:xfrm>
              <a:custGeom>
                <a:avLst/>
                <a:gdLst>
                  <a:gd name="T0" fmla="*/ 0 w 6"/>
                  <a:gd name="T1" fmla="*/ 0 h 7"/>
                  <a:gd name="T2" fmla="*/ 0 w 6"/>
                  <a:gd name="T3" fmla="*/ 0 h 7"/>
                  <a:gd name="T4" fmla="*/ 0 w 6"/>
                  <a:gd name="T5" fmla="*/ 7 h 7"/>
                  <a:gd name="T6" fmla="*/ 6 w 6"/>
                  <a:gd name="T7" fmla="*/ 7 h 7"/>
                </a:gdLst>
                <a:ahLst/>
                <a:cxnLst>
                  <a:cxn ang="0">
                    <a:pos x="T0" y="T1"/>
                  </a:cxn>
                  <a:cxn ang="0">
                    <a:pos x="T2" y="T3"/>
                  </a:cxn>
                  <a:cxn ang="0">
                    <a:pos x="T4" y="T5"/>
                  </a:cxn>
                  <a:cxn ang="0">
                    <a:pos x="T6" y="T7"/>
                  </a:cxn>
                </a:cxnLst>
                <a:rect l="0" t="0" r="r" b="b"/>
                <a:pathLst>
                  <a:path w="6" h="7">
                    <a:moveTo>
                      <a:pt x="0" y="0"/>
                    </a:moveTo>
                    <a:lnTo>
                      <a:pt x="0" y="0"/>
                    </a:lnTo>
                    <a:lnTo>
                      <a:pt x="0" y="7"/>
                    </a:lnTo>
                    <a:lnTo>
                      <a:pt x="6"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0785" name="Rectangle 209"/>
            <p:cNvSpPr>
              <a:spLocks noChangeArrowheads="1"/>
            </p:cNvSpPr>
            <p:nvPr/>
          </p:nvSpPr>
          <p:spPr bwMode="auto">
            <a:xfrm>
              <a:off x="4839" y="1975"/>
              <a:ext cx="7" cy="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86" name="Freeform 210"/>
            <p:cNvSpPr>
              <a:spLocks/>
            </p:cNvSpPr>
            <p:nvPr/>
          </p:nvSpPr>
          <p:spPr bwMode="auto">
            <a:xfrm>
              <a:off x="4856" y="1928"/>
              <a:ext cx="5" cy="1"/>
            </a:xfrm>
            <a:custGeom>
              <a:avLst/>
              <a:gdLst>
                <a:gd name="T0" fmla="*/ 0 w 5"/>
                <a:gd name="T1" fmla="*/ 0 w 5"/>
                <a:gd name="T2" fmla="*/ 0 w 5"/>
                <a:gd name="T3" fmla="*/ 5 w 5"/>
              </a:gdLst>
              <a:ahLst/>
              <a:cxnLst>
                <a:cxn ang="0">
                  <a:pos x="T0" y="0"/>
                </a:cxn>
                <a:cxn ang="0">
                  <a:pos x="T1" y="0"/>
                </a:cxn>
                <a:cxn ang="0">
                  <a:pos x="T2" y="0"/>
                </a:cxn>
                <a:cxn ang="0">
                  <a:pos x="T3" y="0"/>
                </a:cxn>
              </a:cxnLst>
              <a:rect l="0" t="0" r="r" b="b"/>
              <a:pathLst>
                <a:path w="5">
                  <a:moveTo>
                    <a:pt x="0" y="0"/>
                  </a:moveTo>
                  <a:lnTo>
                    <a:pt x="0" y="0"/>
                  </a:lnTo>
                  <a:lnTo>
                    <a:pt x="0" y="0"/>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87" name="Freeform 211"/>
            <p:cNvSpPr>
              <a:spLocks/>
            </p:cNvSpPr>
            <p:nvPr/>
          </p:nvSpPr>
          <p:spPr bwMode="auto">
            <a:xfrm>
              <a:off x="4856" y="1922"/>
              <a:ext cx="17" cy="13"/>
            </a:xfrm>
            <a:custGeom>
              <a:avLst/>
              <a:gdLst>
                <a:gd name="T0" fmla="*/ 0 w 17"/>
                <a:gd name="T1" fmla="*/ 0 h 13"/>
                <a:gd name="T2" fmla="*/ 0 w 17"/>
                <a:gd name="T3" fmla="*/ 6 h 13"/>
                <a:gd name="T4" fmla="*/ 11 w 17"/>
                <a:gd name="T5" fmla="*/ 6 h 13"/>
                <a:gd name="T6" fmla="*/ 17 w 17"/>
                <a:gd name="T7" fmla="*/ 13 h 13"/>
              </a:gdLst>
              <a:ahLst/>
              <a:cxnLst>
                <a:cxn ang="0">
                  <a:pos x="T0" y="T1"/>
                </a:cxn>
                <a:cxn ang="0">
                  <a:pos x="T2" y="T3"/>
                </a:cxn>
                <a:cxn ang="0">
                  <a:pos x="T4" y="T5"/>
                </a:cxn>
                <a:cxn ang="0">
                  <a:pos x="T6" y="T7"/>
                </a:cxn>
              </a:cxnLst>
              <a:rect l="0" t="0" r="r" b="b"/>
              <a:pathLst>
                <a:path w="17" h="13">
                  <a:moveTo>
                    <a:pt x="0" y="0"/>
                  </a:moveTo>
                  <a:lnTo>
                    <a:pt x="0" y="6"/>
                  </a:lnTo>
                  <a:lnTo>
                    <a:pt x="11" y="6"/>
                  </a:lnTo>
                  <a:lnTo>
                    <a:pt x="17" y="1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788" name="Freeform 212"/>
            <p:cNvSpPr>
              <a:spLocks/>
            </p:cNvSpPr>
            <p:nvPr/>
          </p:nvSpPr>
          <p:spPr bwMode="auto">
            <a:xfrm>
              <a:off x="3431" y="1452"/>
              <a:ext cx="82" cy="20"/>
            </a:xfrm>
            <a:custGeom>
              <a:avLst/>
              <a:gdLst>
                <a:gd name="T0" fmla="*/ 44 w 82"/>
                <a:gd name="T1" fmla="*/ 0 h 20"/>
                <a:gd name="T2" fmla="*/ 60 w 82"/>
                <a:gd name="T3" fmla="*/ 0 h 20"/>
                <a:gd name="T4" fmla="*/ 71 w 82"/>
                <a:gd name="T5" fmla="*/ 7 h 20"/>
                <a:gd name="T6" fmla="*/ 82 w 82"/>
                <a:gd name="T7" fmla="*/ 7 h 20"/>
                <a:gd name="T8" fmla="*/ 82 w 82"/>
                <a:gd name="T9" fmla="*/ 7 h 20"/>
                <a:gd name="T10" fmla="*/ 82 w 82"/>
                <a:gd name="T11" fmla="*/ 14 h 20"/>
                <a:gd name="T12" fmla="*/ 71 w 82"/>
                <a:gd name="T13" fmla="*/ 20 h 20"/>
                <a:gd name="T14" fmla="*/ 44 w 82"/>
                <a:gd name="T15" fmla="*/ 20 h 20"/>
                <a:gd name="T16" fmla="*/ 44 w 82"/>
                <a:gd name="T17" fmla="*/ 20 h 20"/>
                <a:gd name="T18" fmla="*/ 4 w 82"/>
                <a:gd name="T19" fmla="*/ 20 h 20"/>
                <a:gd name="T20" fmla="*/ 0 w 82"/>
                <a:gd name="T21" fmla="*/ 14 h 20"/>
                <a:gd name="T22" fmla="*/ 4 w 82"/>
                <a:gd name="T23" fmla="*/ 7 h 20"/>
                <a:gd name="T24" fmla="*/ 4 w 82"/>
                <a:gd name="T25" fmla="*/ 7 h 20"/>
                <a:gd name="T26" fmla="*/ 10 w 82"/>
                <a:gd name="T27" fmla="*/ 0 h 20"/>
                <a:gd name="T28" fmla="*/ 27 w 82"/>
                <a:gd name="T29" fmla="*/ 0 h 20"/>
                <a:gd name="T30" fmla="*/ 44 w 82"/>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20">
                  <a:moveTo>
                    <a:pt x="44" y="0"/>
                  </a:moveTo>
                  <a:lnTo>
                    <a:pt x="60" y="0"/>
                  </a:lnTo>
                  <a:lnTo>
                    <a:pt x="71" y="7"/>
                  </a:lnTo>
                  <a:lnTo>
                    <a:pt x="82" y="7"/>
                  </a:lnTo>
                  <a:lnTo>
                    <a:pt x="82" y="7"/>
                  </a:lnTo>
                  <a:lnTo>
                    <a:pt x="82" y="14"/>
                  </a:lnTo>
                  <a:lnTo>
                    <a:pt x="71" y="20"/>
                  </a:lnTo>
                  <a:lnTo>
                    <a:pt x="44" y="20"/>
                  </a:lnTo>
                  <a:lnTo>
                    <a:pt x="44" y="20"/>
                  </a:lnTo>
                  <a:lnTo>
                    <a:pt x="4" y="20"/>
                  </a:lnTo>
                  <a:lnTo>
                    <a:pt x="0" y="14"/>
                  </a:lnTo>
                  <a:lnTo>
                    <a:pt x="4" y="7"/>
                  </a:lnTo>
                  <a:lnTo>
                    <a:pt x="4" y="7"/>
                  </a:lnTo>
                  <a:lnTo>
                    <a:pt x="10" y="0"/>
                  </a:lnTo>
                  <a:lnTo>
                    <a:pt x="27" y="0"/>
                  </a:lnTo>
                  <a:lnTo>
                    <a:pt x="44"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89" name="Freeform 213"/>
            <p:cNvSpPr>
              <a:spLocks/>
            </p:cNvSpPr>
            <p:nvPr/>
          </p:nvSpPr>
          <p:spPr bwMode="auto">
            <a:xfrm>
              <a:off x="3441" y="1452"/>
              <a:ext cx="61" cy="14"/>
            </a:xfrm>
            <a:custGeom>
              <a:avLst/>
              <a:gdLst>
                <a:gd name="T0" fmla="*/ 50 w 61"/>
                <a:gd name="T1" fmla="*/ 0 h 14"/>
                <a:gd name="T2" fmla="*/ 55 w 61"/>
                <a:gd name="T3" fmla="*/ 7 h 14"/>
                <a:gd name="T4" fmla="*/ 61 w 61"/>
                <a:gd name="T5" fmla="*/ 7 h 14"/>
                <a:gd name="T6" fmla="*/ 55 w 61"/>
                <a:gd name="T7" fmla="*/ 7 h 14"/>
                <a:gd name="T8" fmla="*/ 55 w 61"/>
                <a:gd name="T9" fmla="*/ 7 h 14"/>
                <a:gd name="T10" fmla="*/ 44 w 61"/>
                <a:gd name="T11" fmla="*/ 7 h 14"/>
                <a:gd name="T12" fmla="*/ 23 w 61"/>
                <a:gd name="T13" fmla="*/ 14 h 14"/>
                <a:gd name="T14" fmla="*/ 6 w 61"/>
                <a:gd name="T15" fmla="*/ 14 h 14"/>
                <a:gd name="T16" fmla="*/ 6 w 61"/>
                <a:gd name="T17" fmla="*/ 14 h 14"/>
                <a:gd name="T18" fmla="*/ 0 w 61"/>
                <a:gd name="T19" fmla="*/ 14 h 14"/>
                <a:gd name="T20" fmla="*/ 6 w 61"/>
                <a:gd name="T21" fmla="*/ 7 h 14"/>
                <a:gd name="T22" fmla="*/ 17 w 61"/>
                <a:gd name="T23" fmla="*/ 0 h 14"/>
                <a:gd name="T24" fmla="*/ 17 w 61"/>
                <a:gd name="T25" fmla="*/ 0 h 14"/>
                <a:gd name="T26" fmla="*/ 23 w 61"/>
                <a:gd name="T27" fmla="*/ 0 h 14"/>
                <a:gd name="T28" fmla="*/ 40 w 61"/>
                <a:gd name="T29" fmla="*/ 0 h 14"/>
                <a:gd name="T30" fmla="*/ 50 w 61"/>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14">
                  <a:moveTo>
                    <a:pt x="50" y="0"/>
                  </a:moveTo>
                  <a:lnTo>
                    <a:pt x="55" y="7"/>
                  </a:lnTo>
                  <a:lnTo>
                    <a:pt x="61" y="7"/>
                  </a:lnTo>
                  <a:lnTo>
                    <a:pt x="55" y="7"/>
                  </a:lnTo>
                  <a:lnTo>
                    <a:pt x="55" y="7"/>
                  </a:lnTo>
                  <a:lnTo>
                    <a:pt x="44" y="7"/>
                  </a:lnTo>
                  <a:lnTo>
                    <a:pt x="23" y="14"/>
                  </a:lnTo>
                  <a:lnTo>
                    <a:pt x="6" y="14"/>
                  </a:lnTo>
                  <a:lnTo>
                    <a:pt x="6" y="14"/>
                  </a:lnTo>
                  <a:lnTo>
                    <a:pt x="0" y="14"/>
                  </a:lnTo>
                  <a:lnTo>
                    <a:pt x="6" y="7"/>
                  </a:lnTo>
                  <a:lnTo>
                    <a:pt x="17" y="0"/>
                  </a:lnTo>
                  <a:lnTo>
                    <a:pt x="17" y="0"/>
                  </a:lnTo>
                  <a:lnTo>
                    <a:pt x="23" y="0"/>
                  </a:lnTo>
                  <a:lnTo>
                    <a:pt x="40" y="0"/>
                  </a:lnTo>
                  <a:lnTo>
                    <a:pt x="50"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90" name="Freeform 214"/>
            <p:cNvSpPr>
              <a:spLocks/>
            </p:cNvSpPr>
            <p:nvPr/>
          </p:nvSpPr>
          <p:spPr bwMode="auto">
            <a:xfrm>
              <a:off x="3441" y="1452"/>
              <a:ext cx="61" cy="14"/>
            </a:xfrm>
            <a:custGeom>
              <a:avLst/>
              <a:gdLst>
                <a:gd name="T0" fmla="*/ 50 w 61"/>
                <a:gd name="T1" fmla="*/ 0 h 14"/>
                <a:gd name="T2" fmla="*/ 55 w 61"/>
                <a:gd name="T3" fmla="*/ 7 h 14"/>
                <a:gd name="T4" fmla="*/ 61 w 61"/>
                <a:gd name="T5" fmla="*/ 7 h 14"/>
                <a:gd name="T6" fmla="*/ 55 w 61"/>
                <a:gd name="T7" fmla="*/ 7 h 14"/>
                <a:gd name="T8" fmla="*/ 55 w 61"/>
                <a:gd name="T9" fmla="*/ 7 h 14"/>
                <a:gd name="T10" fmla="*/ 40 w 61"/>
                <a:gd name="T11" fmla="*/ 7 h 14"/>
                <a:gd name="T12" fmla="*/ 28 w 61"/>
                <a:gd name="T13" fmla="*/ 14 h 14"/>
                <a:gd name="T14" fmla="*/ 11 w 61"/>
                <a:gd name="T15" fmla="*/ 14 h 14"/>
                <a:gd name="T16" fmla="*/ 11 w 61"/>
                <a:gd name="T17" fmla="*/ 14 h 14"/>
                <a:gd name="T18" fmla="*/ 0 w 61"/>
                <a:gd name="T19" fmla="*/ 14 h 14"/>
                <a:gd name="T20" fmla="*/ 11 w 61"/>
                <a:gd name="T21" fmla="*/ 7 h 14"/>
                <a:gd name="T22" fmla="*/ 17 w 61"/>
                <a:gd name="T23" fmla="*/ 0 h 14"/>
                <a:gd name="T24" fmla="*/ 17 w 61"/>
                <a:gd name="T25" fmla="*/ 0 h 14"/>
                <a:gd name="T26" fmla="*/ 23 w 61"/>
                <a:gd name="T27" fmla="*/ 0 h 14"/>
                <a:gd name="T28" fmla="*/ 40 w 61"/>
                <a:gd name="T29" fmla="*/ 0 h 14"/>
                <a:gd name="T30" fmla="*/ 50 w 61"/>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14">
                  <a:moveTo>
                    <a:pt x="50" y="0"/>
                  </a:moveTo>
                  <a:lnTo>
                    <a:pt x="55" y="7"/>
                  </a:lnTo>
                  <a:lnTo>
                    <a:pt x="61" y="7"/>
                  </a:lnTo>
                  <a:lnTo>
                    <a:pt x="55" y="7"/>
                  </a:lnTo>
                  <a:lnTo>
                    <a:pt x="55" y="7"/>
                  </a:lnTo>
                  <a:lnTo>
                    <a:pt x="40" y="7"/>
                  </a:lnTo>
                  <a:lnTo>
                    <a:pt x="28" y="14"/>
                  </a:lnTo>
                  <a:lnTo>
                    <a:pt x="11" y="14"/>
                  </a:lnTo>
                  <a:lnTo>
                    <a:pt x="11" y="14"/>
                  </a:lnTo>
                  <a:lnTo>
                    <a:pt x="0" y="14"/>
                  </a:lnTo>
                  <a:lnTo>
                    <a:pt x="11" y="7"/>
                  </a:lnTo>
                  <a:lnTo>
                    <a:pt x="17" y="0"/>
                  </a:lnTo>
                  <a:lnTo>
                    <a:pt x="17" y="0"/>
                  </a:lnTo>
                  <a:lnTo>
                    <a:pt x="23" y="0"/>
                  </a:lnTo>
                  <a:lnTo>
                    <a:pt x="40" y="0"/>
                  </a:lnTo>
                  <a:lnTo>
                    <a:pt x="50" y="0"/>
                  </a:lnTo>
                  <a:close/>
                </a:path>
              </a:pathLst>
            </a:custGeom>
            <a:solidFill>
              <a:srgbClr val="A170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91" name="Freeform 215"/>
            <p:cNvSpPr>
              <a:spLocks/>
            </p:cNvSpPr>
            <p:nvPr/>
          </p:nvSpPr>
          <p:spPr bwMode="auto">
            <a:xfrm>
              <a:off x="3447" y="1452"/>
              <a:ext cx="49" cy="7"/>
            </a:xfrm>
            <a:custGeom>
              <a:avLst/>
              <a:gdLst>
                <a:gd name="T0" fmla="*/ 38 w 49"/>
                <a:gd name="T1" fmla="*/ 0 h 7"/>
                <a:gd name="T2" fmla="*/ 44 w 49"/>
                <a:gd name="T3" fmla="*/ 7 h 7"/>
                <a:gd name="T4" fmla="*/ 49 w 49"/>
                <a:gd name="T5" fmla="*/ 7 h 7"/>
                <a:gd name="T6" fmla="*/ 44 w 49"/>
                <a:gd name="T7" fmla="*/ 7 h 7"/>
                <a:gd name="T8" fmla="*/ 44 w 49"/>
                <a:gd name="T9" fmla="*/ 7 h 7"/>
                <a:gd name="T10" fmla="*/ 34 w 49"/>
                <a:gd name="T11" fmla="*/ 7 h 7"/>
                <a:gd name="T12" fmla="*/ 22 w 49"/>
                <a:gd name="T13" fmla="*/ 7 h 7"/>
                <a:gd name="T14" fmla="*/ 11 w 49"/>
                <a:gd name="T15" fmla="*/ 7 h 7"/>
                <a:gd name="T16" fmla="*/ 11 w 49"/>
                <a:gd name="T17" fmla="*/ 7 h 7"/>
                <a:gd name="T18" fmla="*/ 0 w 49"/>
                <a:gd name="T19" fmla="*/ 7 h 7"/>
                <a:gd name="T20" fmla="*/ 5 w 49"/>
                <a:gd name="T21" fmla="*/ 7 h 7"/>
                <a:gd name="T22" fmla="*/ 17 w 49"/>
                <a:gd name="T23" fmla="*/ 0 h 7"/>
                <a:gd name="T24" fmla="*/ 17 w 49"/>
                <a:gd name="T25" fmla="*/ 0 h 7"/>
                <a:gd name="T26" fmla="*/ 22 w 49"/>
                <a:gd name="T27" fmla="*/ 0 h 7"/>
                <a:gd name="T28" fmla="*/ 28 w 49"/>
                <a:gd name="T29" fmla="*/ 0 h 7"/>
                <a:gd name="T30" fmla="*/ 38 w 49"/>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7">
                  <a:moveTo>
                    <a:pt x="38" y="0"/>
                  </a:moveTo>
                  <a:lnTo>
                    <a:pt x="44" y="7"/>
                  </a:lnTo>
                  <a:lnTo>
                    <a:pt x="49" y="7"/>
                  </a:lnTo>
                  <a:lnTo>
                    <a:pt x="44" y="7"/>
                  </a:lnTo>
                  <a:lnTo>
                    <a:pt x="44" y="7"/>
                  </a:lnTo>
                  <a:lnTo>
                    <a:pt x="34" y="7"/>
                  </a:lnTo>
                  <a:lnTo>
                    <a:pt x="22" y="7"/>
                  </a:lnTo>
                  <a:lnTo>
                    <a:pt x="11" y="7"/>
                  </a:lnTo>
                  <a:lnTo>
                    <a:pt x="11" y="7"/>
                  </a:lnTo>
                  <a:lnTo>
                    <a:pt x="0" y="7"/>
                  </a:lnTo>
                  <a:lnTo>
                    <a:pt x="5" y="7"/>
                  </a:lnTo>
                  <a:lnTo>
                    <a:pt x="17" y="0"/>
                  </a:lnTo>
                  <a:lnTo>
                    <a:pt x="17" y="0"/>
                  </a:lnTo>
                  <a:lnTo>
                    <a:pt x="22" y="0"/>
                  </a:lnTo>
                  <a:lnTo>
                    <a:pt x="28" y="0"/>
                  </a:lnTo>
                  <a:lnTo>
                    <a:pt x="38" y="0"/>
                  </a:lnTo>
                  <a:close/>
                </a:path>
              </a:pathLst>
            </a:custGeom>
            <a:solidFill>
              <a:srgbClr val="AA7B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92" name="Freeform 216"/>
            <p:cNvSpPr>
              <a:spLocks/>
            </p:cNvSpPr>
            <p:nvPr/>
          </p:nvSpPr>
          <p:spPr bwMode="auto">
            <a:xfrm>
              <a:off x="3452" y="1452"/>
              <a:ext cx="44" cy="7"/>
            </a:xfrm>
            <a:custGeom>
              <a:avLst/>
              <a:gdLst>
                <a:gd name="T0" fmla="*/ 33 w 44"/>
                <a:gd name="T1" fmla="*/ 0 h 7"/>
                <a:gd name="T2" fmla="*/ 39 w 44"/>
                <a:gd name="T3" fmla="*/ 7 h 7"/>
                <a:gd name="T4" fmla="*/ 44 w 44"/>
                <a:gd name="T5" fmla="*/ 7 h 7"/>
                <a:gd name="T6" fmla="*/ 39 w 44"/>
                <a:gd name="T7" fmla="*/ 7 h 7"/>
                <a:gd name="T8" fmla="*/ 39 w 44"/>
                <a:gd name="T9" fmla="*/ 7 h 7"/>
                <a:gd name="T10" fmla="*/ 29 w 44"/>
                <a:gd name="T11" fmla="*/ 7 h 7"/>
                <a:gd name="T12" fmla="*/ 17 w 44"/>
                <a:gd name="T13" fmla="*/ 7 h 7"/>
                <a:gd name="T14" fmla="*/ 6 w 44"/>
                <a:gd name="T15" fmla="*/ 7 h 7"/>
                <a:gd name="T16" fmla="*/ 6 w 44"/>
                <a:gd name="T17" fmla="*/ 7 h 7"/>
                <a:gd name="T18" fmla="*/ 0 w 44"/>
                <a:gd name="T19" fmla="*/ 7 h 7"/>
                <a:gd name="T20" fmla="*/ 6 w 44"/>
                <a:gd name="T21" fmla="*/ 7 h 7"/>
                <a:gd name="T22" fmla="*/ 12 w 44"/>
                <a:gd name="T23" fmla="*/ 0 h 7"/>
                <a:gd name="T24" fmla="*/ 12 w 44"/>
                <a:gd name="T25" fmla="*/ 0 h 7"/>
                <a:gd name="T26" fmla="*/ 17 w 44"/>
                <a:gd name="T27" fmla="*/ 0 h 7"/>
                <a:gd name="T28" fmla="*/ 23 w 44"/>
                <a:gd name="T29" fmla="*/ 0 h 7"/>
                <a:gd name="T30" fmla="*/ 33 w 44"/>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7">
                  <a:moveTo>
                    <a:pt x="33" y="0"/>
                  </a:moveTo>
                  <a:lnTo>
                    <a:pt x="39" y="7"/>
                  </a:lnTo>
                  <a:lnTo>
                    <a:pt x="44" y="7"/>
                  </a:lnTo>
                  <a:lnTo>
                    <a:pt x="39" y="7"/>
                  </a:lnTo>
                  <a:lnTo>
                    <a:pt x="39" y="7"/>
                  </a:lnTo>
                  <a:lnTo>
                    <a:pt x="29" y="7"/>
                  </a:lnTo>
                  <a:lnTo>
                    <a:pt x="17" y="7"/>
                  </a:lnTo>
                  <a:lnTo>
                    <a:pt x="6" y="7"/>
                  </a:lnTo>
                  <a:lnTo>
                    <a:pt x="6" y="7"/>
                  </a:lnTo>
                  <a:lnTo>
                    <a:pt x="0" y="7"/>
                  </a:lnTo>
                  <a:lnTo>
                    <a:pt x="6" y="7"/>
                  </a:lnTo>
                  <a:lnTo>
                    <a:pt x="12" y="0"/>
                  </a:lnTo>
                  <a:lnTo>
                    <a:pt x="12" y="0"/>
                  </a:lnTo>
                  <a:lnTo>
                    <a:pt x="17" y="0"/>
                  </a:lnTo>
                  <a:lnTo>
                    <a:pt x="23" y="0"/>
                  </a:lnTo>
                  <a:lnTo>
                    <a:pt x="33" y="0"/>
                  </a:lnTo>
                  <a:close/>
                </a:path>
              </a:pathLst>
            </a:custGeom>
            <a:solidFill>
              <a:srgbClr val="B28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93" name="Freeform 217"/>
            <p:cNvSpPr>
              <a:spLocks/>
            </p:cNvSpPr>
            <p:nvPr/>
          </p:nvSpPr>
          <p:spPr bwMode="auto">
            <a:xfrm>
              <a:off x="3452" y="1452"/>
              <a:ext cx="39" cy="7"/>
            </a:xfrm>
            <a:custGeom>
              <a:avLst/>
              <a:gdLst>
                <a:gd name="T0" fmla="*/ 33 w 39"/>
                <a:gd name="T1" fmla="*/ 0 h 7"/>
                <a:gd name="T2" fmla="*/ 39 w 39"/>
                <a:gd name="T3" fmla="*/ 7 h 7"/>
                <a:gd name="T4" fmla="*/ 39 w 39"/>
                <a:gd name="T5" fmla="*/ 7 h 7"/>
                <a:gd name="T6" fmla="*/ 33 w 39"/>
                <a:gd name="T7" fmla="*/ 7 h 7"/>
                <a:gd name="T8" fmla="*/ 33 w 39"/>
                <a:gd name="T9" fmla="*/ 7 h 7"/>
                <a:gd name="T10" fmla="*/ 29 w 39"/>
                <a:gd name="T11" fmla="*/ 7 h 7"/>
                <a:gd name="T12" fmla="*/ 17 w 39"/>
                <a:gd name="T13" fmla="*/ 7 h 7"/>
                <a:gd name="T14" fmla="*/ 12 w 39"/>
                <a:gd name="T15" fmla="*/ 7 h 7"/>
                <a:gd name="T16" fmla="*/ 12 w 39"/>
                <a:gd name="T17" fmla="*/ 7 h 7"/>
                <a:gd name="T18" fmla="*/ 0 w 39"/>
                <a:gd name="T19" fmla="*/ 7 h 7"/>
                <a:gd name="T20" fmla="*/ 6 w 39"/>
                <a:gd name="T21" fmla="*/ 7 h 7"/>
                <a:gd name="T22" fmla="*/ 12 w 39"/>
                <a:gd name="T23" fmla="*/ 0 h 7"/>
                <a:gd name="T24" fmla="*/ 12 w 39"/>
                <a:gd name="T25" fmla="*/ 0 h 7"/>
                <a:gd name="T26" fmla="*/ 17 w 39"/>
                <a:gd name="T27" fmla="*/ 0 h 7"/>
                <a:gd name="T28" fmla="*/ 23 w 39"/>
                <a:gd name="T29" fmla="*/ 0 h 7"/>
                <a:gd name="T30" fmla="*/ 33 w 39"/>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7">
                  <a:moveTo>
                    <a:pt x="33" y="0"/>
                  </a:moveTo>
                  <a:lnTo>
                    <a:pt x="39" y="7"/>
                  </a:lnTo>
                  <a:lnTo>
                    <a:pt x="39" y="7"/>
                  </a:lnTo>
                  <a:lnTo>
                    <a:pt x="33" y="7"/>
                  </a:lnTo>
                  <a:lnTo>
                    <a:pt x="33" y="7"/>
                  </a:lnTo>
                  <a:lnTo>
                    <a:pt x="29" y="7"/>
                  </a:lnTo>
                  <a:lnTo>
                    <a:pt x="17" y="7"/>
                  </a:lnTo>
                  <a:lnTo>
                    <a:pt x="12" y="7"/>
                  </a:lnTo>
                  <a:lnTo>
                    <a:pt x="12" y="7"/>
                  </a:lnTo>
                  <a:lnTo>
                    <a:pt x="0" y="7"/>
                  </a:lnTo>
                  <a:lnTo>
                    <a:pt x="6" y="7"/>
                  </a:lnTo>
                  <a:lnTo>
                    <a:pt x="12" y="0"/>
                  </a:lnTo>
                  <a:lnTo>
                    <a:pt x="12" y="0"/>
                  </a:lnTo>
                  <a:lnTo>
                    <a:pt x="17" y="0"/>
                  </a:lnTo>
                  <a:lnTo>
                    <a:pt x="23" y="0"/>
                  </a:lnTo>
                  <a:lnTo>
                    <a:pt x="33" y="0"/>
                  </a:lnTo>
                  <a:close/>
                </a:path>
              </a:pathLst>
            </a:custGeom>
            <a:solidFill>
              <a:srgbClr val="BA90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94" name="Freeform 218"/>
            <p:cNvSpPr>
              <a:spLocks/>
            </p:cNvSpPr>
            <p:nvPr/>
          </p:nvSpPr>
          <p:spPr bwMode="auto">
            <a:xfrm>
              <a:off x="3458" y="1452"/>
              <a:ext cx="33" cy="7"/>
            </a:xfrm>
            <a:custGeom>
              <a:avLst/>
              <a:gdLst>
                <a:gd name="T0" fmla="*/ 23 w 33"/>
                <a:gd name="T1" fmla="*/ 0 h 7"/>
                <a:gd name="T2" fmla="*/ 27 w 33"/>
                <a:gd name="T3" fmla="*/ 7 h 7"/>
                <a:gd name="T4" fmla="*/ 33 w 33"/>
                <a:gd name="T5" fmla="*/ 7 h 7"/>
                <a:gd name="T6" fmla="*/ 27 w 33"/>
                <a:gd name="T7" fmla="*/ 7 h 7"/>
                <a:gd name="T8" fmla="*/ 27 w 33"/>
                <a:gd name="T9" fmla="*/ 7 h 7"/>
                <a:gd name="T10" fmla="*/ 17 w 33"/>
                <a:gd name="T11" fmla="*/ 7 h 7"/>
                <a:gd name="T12" fmla="*/ 11 w 33"/>
                <a:gd name="T13" fmla="*/ 7 h 7"/>
                <a:gd name="T14" fmla="*/ 6 w 33"/>
                <a:gd name="T15" fmla="*/ 7 h 7"/>
                <a:gd name="T16" fmla="*/ 6 w 33"/>
                <a:gd name="T17" fmla="*/ 7 h 7"/>
                <a:gd name="T18" fmla="*/ 0 w 33"/>
                <a:gd name="T19" fmla="*/ 7 h 7"/>
                <a:gd name="T20" fmla="*/ 6 w 33"/>
                <a:gd name="T21" fmla="*/ 7 h 7"/>
                <a:gd name="T22" fmla="*/ 11 w 33"/>
                <a:gd name="T23" fmla="*/ 0 h 7"/>
                <a:gd name="T24" fmla="*/ 11 w 33"/>
                <a:gd name="T25" fmla="*/ 0 h 7"/>
                <a:gd name="T26" fmla="*/ 11 w 33"/>
                <a:gd name="T27" fmla="*/ 0 h 7"/>
                <a:gd name="T28" fmla="*/ 17 w 33"/>
                <a:gd name="T29" fmla="*/ 0 h 7"/>
                <a:gd name="T30" fmla="*/ 23 w 33"/>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7">
                  <a:moveTo>
                    <a:pt x="23" y="0"/>
                  </a:moveTo>
                  <a:lnTo>
                    <a:pt x="27" y="7"/>
                  </a:lnTo>
                  <a:lnTo>
                    <a:pt x="33" y="7"/>
                  </a:lnTo>
                  <a:lnTo>
                    <a:pt x="27" y="7"/>
                  </a:lnTo>
                  <a:lnTo>
                    <a:pt x="27" y="7"/>
                  </a:lnTo>
                  <a:lnTo>
                    <a:pt x="17" y="7"/>
                  </a:lnTo>
                  <a:lnTo>
                    <a:pt x="11" y="7"/>
                  </a:lnTo>
                  <a:lnTo>
                    <a:pt x="6" y="7"/>
                  </a:lnTo>
                  <a:lnTo>
                    <a:pt x="6" y="7"/>
                  </a:lnTo>
                  <a:lnTo>
                    <a:pt x="0" y="7"/>
                  </a:lnTo>
                  <a:lnTo>
                    <a:pt x="6" y="7"/>
                  </a:lnTo>
                  <a:lnTo>
                    <a:pt x="11" y="0"/>
                  </a:lnTo>
                  <a:lnTo>
                    <a:pt x="11" y="0"/>
                  </a:lnTo>
                  <a:lnTo>
                    <a:pt x="11" y="0"/>
                  </a:lnTo>
                  <a:lnTo>
                    <a:pt x="17" y="0"/>
                  </a:lnTo>
                  <a:lnTo>
                    <a:pt x="23" y="0"/>
                  </a:lnTo>
                  <a:close/>
                </a:path>
              </a:pathLst>
            </a:custGeom>
            <a:solidFill>
              <a:srgbClr val="C39B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95" name="Freeform 219"/>
            <p:cNvSpPr>
              <a:spLocks/>
            </p:cNvSpPr>
            <p:nvPr/>
          </p:nvSpPr>
          <p:spPr bwMode="auto">
            <a:xfrm>
              <a:off x="3458" y="1452"/>
              <a:ext cx="27" cy="7"/>
            </a:xfrm>
            <a:custGeom>
              <a:avLst/>
              <a:gdLst>
                <a:gd name="T0" fmla="*/ 23 w 27"/>
                <a:gd name="T1" fmla="*/ 0 h 7"/>
                <a:gd name="T2" fmla="*/ 27 w 27"/>
                <a:gd name="T3" fmla="*/ 7 h 7"/>
                <a:gd name="T4" fmla="*/ 27 w 27"/>
                <a:gd name="T5" fmla="*/ 7 h 7"/>
                <a:gd name="T6" fmla="*/ 23 w 27"/>
                <a:gd name="T7" fmla="*/ 7 h 7"/>
                <a:gd name="T8" fmla="*/ 23 w 27"/>
                <a:gd name="T9" fmla="*/ 7 h 7"/>
                <a:gd name="T10" fmla="*/ 17 w 27"/>
                <a:gd name="T11" fmla="*/ 7 h 7"/>
                <a:gd name="T12" fmla="*/ 11 w 27"/>
                <a:gd name="T13" fmla="*/ 7 h 7"/>
                <a:gd name="T14" fmla="*/ 11 w 27"/>
                <a:gd name="T15" fmla="*/ 7 h 7"/>
                <a:gd name="T16" fmla="*/ 11 w 27"/>
                <a:gd name="T17" fmla="*/ 7 h 7"/>
                <a:gd name="T18" fmla="*/ 0 w 27"/>
                <a:gd name="T19" fmla="*/ 7 h 7"/>
                <a:gd name="T20" fmla="*/ 6 w 27"/>
                <a:gd name="T21" fmla="*/ 7 h 7"/>
                <a:gd name="T22" fmla="*/ 11 w 27"/>
                <a:gd name="T23" fmla="*/ 0 h 7"/>
                <a:gd name="T24" fmla="*/ 11 w 27"/>
                <a:gd name="T25" fmla="*/ 0 h 7"/>
                <a:gd name="T26" fmla="*/ 11 w 27"/>
                <a:gd name="T27" fmla="*/ 0 h 7"/>
                <a:gd name="T28" fmla="*/ 17 w 27"/>
                <a:gd name="T29" fmla="*/ 0 h 7"/>
                <a:gd name="T30" fmla="*/ 23 w 27"/>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7">
                  <a:moveTo>
                    <a:pt x="23" y="0"/>
                  </a:moveTo>
                  <a:lnTo>
                    <a:pt x="27" y="7"/>
                  </a:lnTo>
                  <a:lnTo>
                    <a:pt x="27" y="7"/>
                  </a:lnTo>
                  <a:lnTo>
                    <a:pt x="23" y="7"/>
                  </a:lnTo>
                  <a:lnTo>
                    <a:pt x="23" y="7"/>
                  </a:lnTo>
                  <a:lnTo>
                    <a:pt x="17" y="7"/>
                  </a:lnTo>
                  <a:lnTo>
                    <a:pt x="11" y="7"/>
                  </a:lnTo>
                  <a:lnTo>
                    <a:pt x="11" y="7"/>
                  </a:lnTo>
                  <a:lnTo>
                    <a:pt x="11" y="7"/>
                  </a:lnTo>
                  <a:lnTo>
                    <a:pt x="0" y="7"/>
                  </a:lnTo>
                  <a:lnTo>
                    <a:pt x="6" y="7"/>
                  </a:lnTo>
                  <a:lnTo>
                    <a:pt x="11" y="0"/>
                  </a:lnTo>
                  <a:lnTo>
                    <a:pt x="11" y="0"/>
                  </a:lnTo>
                  <a:lnTo>
                    <a:pt x="11" y="0"/>
                  </a:lnTo>
                  <a:lnTo>
                    <a:pt x="17" y="0"/>
                  </a:lnTo>
                  <a:lnTo>
                    <a:pt x="23" y="0"/>
                  </a:lnTo>
                  <a:close/>
                </a:path>
              </a:pathLst>
            </a:custGeom>
            <a:solidFill>
              <a:srgbClr val="CCA5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96" name="Rectangle 220"/>
            <p:cNvSpPr>
              <a:spLocks noChangeArrowheads="1"/>
            </p:cNvSpPr>
            <p:nvPr/>
          </p:nvSpPr>
          <p:spPr bwMode="auto">
            <a:xfrm>
              <a:off x="3222" y="1459"/>
              <a:ext cx="484" cy="521"/>
            </a:xfrm>
            <a:prstGeom prst="rect">
              <a:avLst/>
            </a:prstGeom>
            <a:solidFill>
              <a:srgbClr val="7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0797" name="Freeform 221"/>
            <p:cNvSpPr>
              <a:spLocks/>
            </p:cNvSpPr>
            <p:nvPr/>
          </p:nvSpPr>
          <p:spPr bwMode="auto">
            <a:xfrm>
              <a:off x="3491" y="1545"/>
              <a:ext cx="215" cy="27"/>
            </a:xfrm>
            <a:custGeom>
              <a:avLst/>
              <a:gdLst>
                <a:gd name="T0" fmla="*/ 0 w 215"/>
                <a:gd name="T1" fmla="*/ 0 h 27"/>
                <a:gd name="T2" fmla="*/ 22 w 215"/>
                <a:gd name="T3" fmla="*/ 27 h 27"/>
                <a:gd name="T4" fmla="*/ 215 w 215"/>
                <a:gd name="T5" fmla="*/ 27 h 27"/>
                <a:gd name="T6" fmla="*/ 215 w 215"/>
                <a:gd name="T7" fmla="*/ 0 h 27"/>
                <a:gd name="T8" fmla="*/ 0 w 215"/>
                <a:gd name="T9" fmla="*/ 0 h 27"/>
              </a:gdLst>
              <a:ahLst/>
              <a:cxnLst>
                <a:cxn ang="0">
                  <a:pos x="T0" y="T1"/>
                </a:cxn>
                <a:cxn ang="0">
                  <a:pos x="T2" y="T3"/>
                </a:cxn>
                <a:cxn ang="0">
                  <a:pos x="T4" y="T5"/>
                </a:cxn>
                <a:cxn ang="0">
                  <a:pos x="T6" y="T7"/>
                </a:cxn>
                <a:cxn ang="0">
                  <a:pos x="T8" y="T9"/>
                </a:cxn>
              </a:cxnLst>
              <a:rect l="0" t="0" r="r" b="b"/>
              <a:pathLst>
                <a:path w="215" h="27">
                  <a:moveTo>
                    <a:pt x="0" y="0"/>
                  </a:moveTo>
                  <a:lnTo>
                    <a:pt x="22" y="27"/>
                  </a:lnTo>
                  <a:lnTo>
                    <a:pt x="215" y="27"/>
                  </a:lnTo>
                  <a:lnTo>
                    <a:pt x="215" y="0"/>
                  </a:lnTo>
                  <a:lnTo>
                    <a:pt x="0"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98" name="Freeform 222"/>
            <p:cNvSpPr>
              <a:spLocks/>
            </p:cNvSpPr>
            <p:nvPr/>
          </p:nvSpPr>
          <p:spPr bwMode="auto">
            <a:xfrm>
              <a:off x="3491" y="1545"/>
              <a:ext cx="22" cy="363"/>
            </a:xfrm>
            <a:custGeom>
              <a:avLst/>
              <a:gdLst>
                <a:gd name="T0" fmla="*/ 0 w 22"/>
                <a:gd name="T1" fmla="*/ 0 h 363"/>
                <a:gd name="T2" fmla="*/ 22 w 22"/>
                <a:gd name="T3" fmla="*/ 27 h 363"/>
                <a:gd name="T4" fmla="*/ 22 w 22"/>
                <a:gd name="T5" fmla="*/ 363 h 363"/>
                <a:gd name="T6" fmla="*/ 0 w 22"/>
                <a:gd name="T7" fmla="*/ 363 h 363"/>
                <a:gd name="T8" fmla="*/ 0 w 22"/>
                <a:gd name="T9" fmla="*/ 0 h 363"/>
              </a:gdLst>
              <a:ahLst/>
              <a:cxnLst>
                <a:cxn ang="0">
                  <a:pos x="T0" y="T1"/>
                </a:cxn>
                <a:cxn ang="0">
                  <a:pos x="T2" y="T3"/>
                </a:cxn>
                <a:cxn ang="0">
                  <a:pos x="T4" y="T5"/>
                </a:cxn>
                <a:cxn ang="0">
                  <a:pos x="T6" y="T7"/>
                </a:cxn>
                <a:cxn ang="0">
                  <a:pos x="T8" y="T9"/>
                </a:cxn>
              </a:cxnLst>
              <a:rect l="0" t="0" r="r" b="b"/>
              <a:pathLst>
                <a:path w="22" h="363">
                  <a:moveTo>
                    <a:pt x="0" y="0"/>
                  </a:moveTo>
                  <a:lnTo>
                    <a:pt x="22" y="27"/>
                  </a:lnTo>
                  <a:lnTo>
                    <a:pt x="22" y="363"/>
                  </a:lnTo>
                  <a:lnTo>
                    <a:pt x="0" y="363"/>
                  </a:lnTo>
                  <a:lnTo>
                    <a:pt x="0" y="0"/>
                  </a:lnTo>
                  <a:close/>
                </a:path>
              </a:pathLst>
            </a:custGeom>
            <a:solidFill>
              <a:srgbClr val="65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799" name="Rectangle 223"/>
            <p:cNvSpPr>
              <a:spLocks noChangeArrowheads="1"/>
            </p:cNvSpPr>
            <p:nvPr/>
          </p:nvSpPr>
          <p:spPr bwMode="auto">
            <a:xfrm>
              <a:off x="3222" y="1479"/>
              <a:ext cx="484" cy="6"/>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0800" name="Freeform 224"/>
            <p:cNvSpPr>
              <a:spLocks/>
            </p:cNvSpPr>
            <p:nvPr/>
          </p:nvSpPr>
          <p:spPr bwMode="auto">
            <a:xfrm>
              <a:off x="3723" y="1432"/>
              <a:ext cx="27" cy="7"/>
            </a:xfrm>
            <a:custGeom>
              <a:avLst/>
              <a:gdLst>
                <a:gd name="T0" fmla="*/ 27 w 27"/>
                <a:gd name="T1" fmla="*/ 0 h 7"/>
                <a:gd name="T2" fmla="*/ 16 w 27"/>
                <a:gd name="T3" fmla="*/ 0 h 7"/>
                <a:gd name="T4" fmla="*/ 10 w 27"/>
                <a:gd name="T5" fmla="*/ 0 h 7"/>
                <a:gd name="T6" fmla="*/ 10 w 27"/>
                <a:gd name="T7" fmla="*/ 0 h 7"/>
                <a:gd name="T8" fmla="*/ 10 w 27"/>
                <a:gd name="T9" fmla="*/ 0 h 7"/>
                <a:gd name="T10" fmla="*/ 4 w 27"/>
                <a:gd name="T11" fmla="*/ 7 h 7"/>
                <a:gd name="T12" fmla="*/ 0 w 27"/>
                <a:gd name="T13" fmla="*/ 7 h 7"/>
                <a:gd name="T14" fmla="*/ 4 w 27"/>
                <a:gd name="T15" fmla="*/ 0 h 7"/>
                <a:gd name="T16" fmla="*/ 4 w 27"/>
                <a:gd name="T17" fmla="*/ 0 h 7"/>
                <a:gd name="T18" fmla="*/ 4 w 27"/>
                <a:gd name="T19" fmla="*/ 0 h 7"/>
                <a:gd name="T20" fmla="*/ 10 w 27"/>
                <a:gd name="T21" fmla="*/ 0 h 7"/>
                <a:gd name="T22" fmla="*/ 21 w 27"/>
                <a:gd name="T23" fmla="*/ 0 h 7"/>
                <a:gd name="T24" fmla="*/ 21 w 27"/>
                <a:gd name="T25" fmla="*/ 0 h 7"/>
                <a:gd name="T26" fmla="*/ 21 w 27"/>
                <a:gd name="T27" fmla="*/ 0 h 7"/>
                <a:gd name="T28" fmla="*/ 27 w 27"/>
                <a:gd name="T29" fmla="*/ 0 h 7"/>
                <a:gd name="T30" fmla="*/ 27 w 27"/>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7">
                  <a:moveTo>
                    <a:pt x="27" y="0"/>
                  </a:moveTo>
                  <a:lnTo>
                    <a:pt x="16" y="0"/>
                  </a:lnTo>
                  <a:lnTo>
                    <a:pt x="10" y="0"/>
                  </a:lnTo>
                  <a:lnTo>
                    <a:pt x="10" y="0"/>
                  </a:lnTo>
                  <a:lnTo>
                    <a:pt x="10" y="0"/>
                  </a:lnTo>
                  <a:lnTo>
                    <a:pt x="4" y="7"/>
                  </a:lnTo>
                  <a:lnTo>
                    <a:pt x="0" y="7"/>
                  </a:lnTo>
                  <a:lnTo>
                    <a:pt x="4" y="0"/>
                  </a:lnTo>
                  <a:lnTo>
                    <a:pt x="4" y="0"/>
                  </a:lnTo>
                  <a:lnTo>
                    <a:pt x="4" y="0"/>
                  </a:lnTo>
                  <a:lnTo>
                    <a:pt x="10" y="0"/>
                  </a:lnTo>
                  <a:lnTo>
                    <a:pt x="21" y="0"/>
                  </a:lnTo>
                  <a:lnTo>
                    <a:pt x="21" y="0"/>
                  </a:lnTo>
                  <a:lnTo>
                    <a:pt x="21" y="0"/>
                  </a:lnTo>
                  <a:lnTo>
                    <a:pt x="27" y="0"/>
                  </a:lnTo>
                  <a:lnTo>
                    <a:pt x="27" y="0"/>
                  </a:lnTo>
                  <a:close/>
                </a:path>
              </a:pathLst>
            </a:custGeom>
            <a:solidFill>
              <a:srgbClr val="A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01" name="Freeform 225"/>
            <p:cNvSpPr>
              <a:spLocks/>
            </p:cNvSpPr>
            <p:nvPr/>
          </p:nvSpPr>
          <p:spPr bwMode="auto">
            <a:xfrm>
              <a:off x="3364" y="1426"/>
              <a:ext cx="28" cy="33"/>
            </a:xfrm>
            <a:custGeom>
              <a:avLst/>
              <a:gdLst>
                <a:gd name="T0" fmla="*/ 17 w 28"/>
                <a:gd name="T1" fmla="*/ 0 h 33"/>
                <a:gd name="T2" fmla="*/ 23 w 28"/>
                <a:gd name="T3" fmla="*/ 6 h 33"/>
                <a:gd name="T4" fmla="*/ 28 w 28"/>
                <a:gd name="T5" fmla="*/ 13 h 33"/>
                <a:gd name="T6" fmla="*/ 28 w 28"/>
                <a:gd name="T7" fmla="*/ 20 h 33"/>
                <a:gd name="T8" fmla="*/ 28 w 28"/>
                <a:gd name="T9" fmla="*/ 20 h 33"/>
                <a:gd name="T10" fmla="*/ 28 w 28"/>
                <a:gd name="T11" fmla="*/ 26 h 33"/>
                <a:gd name="T12" fmla="*/ 23 w 28"/>
                <a:gd name="T13" fmla="*/ 33 h 33"/>
                <a:gd name="T14" fmla="*/ 17 w 28"/>
                <a:gd name="T15" fmla="*/ 33 h 33"/>
                <a:gd name="T16" fmla="*/ 17 w 28"/>
                <a:gd name="T17" fmla="*/ 33 h 33"/>
                <a:gd name="T18" fmla="*/ 17 w 28"/>
                <a:gd name="T19" fmla="*/ 33 h 33"/>
                <a:gd name="T20" fmla="*/ 11 w 28"/>
                <a:gd name="T21" fmla="*/ 33 h 33"/>
                <a:gd name="T22" fmla="*/ 11 w 28"/>
                <a:gd name="T23" fmla="*/ 26 h 33"/>
                <a:gd name="T24" fmla="*/ 11 w 28"/>
                <a:gd name="T25" fmla="*/ 26 h 33"/>
                <a:gd name="T26" fmla="*/ 6 w 28"/>
                <a:gd name="T27" fmla="*/ 20 h 33"/>
                <a:gd name="T28" fmla="*/ 0 w 28"/>
                <a:gd name="T29" fmla="*/ 13 h 33"/>
                <a:gd name="T30" fmla="*/ 0 w 28"/>
                <a:gd name="T31"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3">
                  <a:moveTo>
                    <a:pt x="17" y="0"/>
                  </a:moveTo>
                  <a:lnTo>
                    <a:pt x="23" y="6"/>
                  </a:lnTo>
                  <a:lnTo>
                    <a:pt x="28" y="13"/>
                  </a:lnTo>
                  <a:lnTo>
                    <a:pt x="28" y="20"/>
                  </a:lnTo>
                  <a:lnTo>
                    <a:pt x="28" y="20"/>
                  </a:lnTo>
                  <a:lnTo>
                    <a:pt x="28" y="26"/>
                  </a:lnTo>
                  <a:lnTo>
                    <a:pt x="23" y="33"/>
                  </a:lnTo>
                  <a:lnTo>
                    <a:pt x="17" y="33"/>
                  </a:lnTo>
                  <a:lnTo>
                    <a:pt x="17" y="33"/>
                  </a:lnTo>
                  <a:lnTo>
                    <a:pt x="17" y="33"/>
                  </a:lnTo>
                  <a:lnTo>
                    <a:pt x="11" y="33"/>
                  </a:lnTo>
                  <a:lnTo>
                    <a:pt x="11" y="26"/>
                  </a:lnTo>
                  <a:lnTo>
                    <a:pt x="11" y="26"/>
                  </a:lnTo>
                  <a:lnTo>
                    <a:pt x="6" y="20"/>
                  </a:lnTo>
                  <a:lnTo>
                    <a:pt x="0" y="13"/>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02" name="Freeform 226"/>
            <p:cNvSpPr>
              <a:spLocks/>
            </p:cNvSpPr>
            <p:nvPr/>
          </p:nvSpPr>
          <p:spPr bwMode="auto">
            <a:xfrm>
              <a:off x="3354" y="1439"/>
              <a:ext cx="27" cy="27"/>
            </a:xfrm>
            <a:custGeom>
              <a:avLst/>
              <a:gdLst>
                <a:gd name="T0" fmla="*/ 0 w 27"/>
                <a:gd name="T1" fmla="*/ 0 h 27"/>
                <a:gd name="T2" fmla="*/ 6 w 27"/>
                <a:gd name="T3" fmla="*/ 13 h 27"/>
                <a:gd name="T4" fmla="*/ 10 w 27"/>
                <a:gd name="T5" fmla="*/ 20 h 27"/>
                <a:gd name="T6" fmla="*/ 16 w 27"/>
                <a:gd name="T7" fmla="*/ 20 h 27"/>
                <a:gd name="T8" fmla="*/ 16 w 27"/>
                <a:gd name="T9" fmla="*/ 20 h 27"/>
                <a:gd name="T10" fmla="*/ 21 w 27"/>
                <a:gd name="T11" fmla="*/ 27 h 27"/>
                <a:gd name="T12" fmla="*/ 27 w 27"/>
                <a:gd name="T13" fmla="*/ 20 h 27"/>
                <a:gd name="T14" fmla="*/ 27 w 27"/>
                <a:gd name="T15" fmla="*/ 2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7">
                  <a:moveTo>
                    <a:pt x="0" y="0"/>
                  </a:moveTo>
                  <a:lnTo>
                    <a:pt x="6" y="13"/>
                  </a:lnTo>
                  <a:lnTo>
                    <a:pt x="10" y="20"/>
                  </a:lnTo>
                  <a:lnTo>
                    <a:pt x="16" y="20"/>
                  </a:lnTo>
                  <a:lnTo>
                    <a:pt x="16" y="20"/>
                  </a:lnTo>
                  <a:lnTo>
                    <a:pt x="21" y="27"/>
                  </a:lnTo>
                  <a:lnTo>
                    <a:pt x="27" y="20"/>
                  </a:lnTo>
                  <a:lnTo>
                    <a:pt x="27"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03" name="Freeform 227"/>
            <p:cNvSpPr>
              <a:spLocks/>
            </p:cNvSpPr>
            <p:nvPr/>
          </p:nvSpPr>
          <p:spPr bwMode="auto">
            <a:xfrm>
              <a:off x="3392" y="1439"/>
              <a:ext cx="16" cy="7"/>
            </a:xfrm>
            <a:custGeom>
              <a:avLst/>
              <a:gdLst>
                <a:gd name="T0" fmla="*/ 16 w 16"/>
                <a:gd name="T1" fmla="*/ 0 h 7"/>
                <a:gd name="T2" fmla="*/ 12 w 16"/>
                <a:gd name="T3" fmla="*/ 7 h 7"/>
                <a:gd name="T4" fmla="*/ 6 w 16"/>
                <a:gd name="T5" fmla="*/ 7 h 7"/>
                <a:gd name="T6" fmla="*/ 0 w 16"/>
                <a:gd name="T7" fmla="*/ 7 h 7"/>
              </a:gdLst>
              <a:ahLst/>
              <a:cxnLst>
                <a:cxn ang="0">
                  <a:pos x="T0" y="T1"/>
                </a:cxn>
                <a:cxn ang="0">
                  <a:pos x="T2" y="T3"/>
                </a:cxn>
                <a:cxn ang="0">
                  <a:pos x="T4" y="T5"/>
                </a:cxn>
                <a:cxn ang="0">
                  <a:pos x="T6" y="T7"/>
                </a:cxn>
              </a:cxnLst>
              <a:rect l="0" t="0" r="r" b="b"/>
              <a:pathLst>
                <a:path w="16" h="7">
                  <a:moveTo>
                    <a:pt x="16" y="0"/>
                  </a:moveTo>
                  <a:lnTo>
                    <a:pt x="12" y="7"/>
                  </a:lnTo>
                  <a:lnTo>
                    <a:pt x="6" y="7"/>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04" name="Freeform 228"/>
            <p:cNvSpPr>
              <a:spLocks/>
            </p:cNvSpPr>
            <p:nvPr/>
          </p:nvSpPr>
          <p:spPr bwMode="auto">
            <a:xfrm>
              <a:off x="3464" y="1294"/>
              <a:ext cx="5" cy="7"/>
            </a:xfrm>
            <a:custGeom>
              <a:avLst/>
              <a:gdLst>
                <a:gd name="T0" fmla="*/ 5 w 5"/>
                <a:gd name="T1" fmla="*/ 7 h 7"/>
                <a:gd name="T2" fmla="*/ 0 w 5"/>
                <a:gd name="T3" fmla="*/ 0 h 7"/>
                <a:gd name="T4" fmla="*/ 0 w 5"/>
                <a:gd name="T5" fmla="*/ 0 h 7"/>
                <a:gd name="T6" fmla="*/ 0 w 5"/>
                <a:gd name="T7" fmla="*/ 0 h 7"/>
                <a:gd name="T8" fmla="*/ 0 w 5"/>
                <a:gd name="T9" fmla="*/ 0 h 7"/>
              </a:gdLst>
              <a:ahLst/>
              <a:cxnLst>
                <a:cxn ang="0">
                  <a:pos x="T0" y="T1"/>
                </a:cxn>
                <a:cxn ang="0">
                  <a:pos x="T2" y="T3"/>
                </a:cxn>
                <a:cxn ang="0">
                  <a:pos x="T4" y="T5"/>
                </a:cxn>
                <a:cxn ang="0">
                  <a:pos x="T6" y="T7"/>
                </a:cxn>
                <a:cxn ang="0">
                  <a:pos x="T8" y="T9"/>
                </a:cxn>
              </a:cxnLst>
              <a:rect l="0" t="0" r="r" b="b"/>
              <a:pathLst>
                <a:path w="5" h="7">
                  <a:moveTo>
                    <a:pt x="5" y="7"/>
                  </a:moveTo>
                  <a:lnTo>
                    <a:pt x="0" y="0"/>
                  </a:lnTo>
                  <a:lnTo>
                    <a:pt x="0" y="0"/>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05" name="Freeform 229"/>
            <p:cNvSpPr>
              <a:spLocks/>
            </p:cNvSpPr>
            <p:nvPr/>
          </p:nvSpPr>
          <p:spPr bwMode="auto">
            <a:xfrm>
              <a:off x="3458" y="1294"/>
              <a:ext cx="6" cy="7"/>
            </a:xfrm>
            <a:custGeom>
              <a:avLst/>
              <a:gdLst>
                <a:gd name="T0" fmla="*/ 6 w 6"/>
                <a:gd name="T1" fmla="*/ 0 h 7"/>
                <a:gd name="T2" fmla="*/ 6 w 6"/>
                <a:gd name="T3" fmla="*/ 0 h 7"/>
                <a:gd name="T4" fmla="*/ 6 w 6"/>
                <a:gd name="T5" fmla="*/ 7 h 7"/>
                <a:gd name="T6" fmla="*/ 6 w 6"/>
                <a:gd name="T7" fmla="*/ 7 h 7"/>
                <a:gd name="T8" fmla="*/ 6 w 6"/>
                <a:gd name="T9" fmla="*/ 7 h 7"/>
                <a:gd name="T10" fmla="*/ 6 w 6"/>
                <a:gd name="T11" fmla="*/ 7 h 7"/>
                <a:gd name="T12" fmla="*/ 6 w 6"/>
                <a:gd name="T13" fmla="*/ 7 h 7"/>
                <a:gd name="T14" fmla="*/ 6 w 6"/>
                <a:gd name="T15" fmla="*/ 7 h 7"/>
                <a:gd name="T16" fmla="*/ 6 w 6"/>
                <a:gd name="T17" fmla="*/ 7 h 7"/>
                <a:gd name="T18" fmla="*/ 0 w 6"/>
                <a:gd name="T19" fmla="*/ 7 h 7"/>
                <a:gd name="T20" fmla="*/ 0 w 6"/>
                <a:gd name="T21" fmla="*/ 7 h 7"/>
                <a:gd name="T22" fmla="*/ 0 w 6"/>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6" y="0"/>
                  </a:moveTo>
                  <a:lnTo>
                    <a:pt x="6" y="0"/>
                  </a:lnTo>
                  <a:lnTo>
                    <a:pt x="6" y="7"/>
                  </a:lnTo>
                  <a:lnTo>
                    <a:pt x="6" y="7"/>
                  </a:lnTo>
                  <a:lnTo>
                    <a:pt x="6" y="7"/>
                  </a:lnTo>
                  <a:lnTo>
                    <a:pt x="6" y="7"/>
                  </a:lnTo>
                  <a:lnTo>
                    <a:pt x="6" y="7"/>
                  </a:lnTo>
                  <a:lnTo>
                    <a:pt x="6" y="7"/>
                  </a:lnTo>
                  <a:lnTo>
                    <a:pt x="6" y="7"/>
                  </a:lnTo>
                  <a:lnTo>
                    <a:pt x="0" y="7"/>
                  </a:lnTo>
                  <a:lnTo>
                    <a:pt x="0" y="7"/>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06" name="Rectangle 230"/>
            <p:cNvSpPr>
              <a:spLocks noChangeArrowheads="1"/>
            </p:cNvSpPr>
            <p:nvPr/>
          </p:nvSpPr>
          <p:spPr bwMode="auto">
            <a:xfrm>
              <a:off x="3458" y="1301"/>
              <a:ext cx="1" cy="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07" name="Freeform 231"/>
            <p:cNvSpPr>
              <a:spLocks/>
            </p:cNvSpPr>
            <p:nvPr/>
          </p:nvSpPr>
          <p:spPr bwMode="auto">
            <a:xfrm>
              <a:off x="3441" y="1274"/>
              <a:ext cx="23" cy="13"/>
            </a:xfrm>
            <a:custGeom>
              <a:avLst/>
              <a:gdLst>
                <a:gd name="T0" fmla="*/ 0 w 23"/>
                <a:gd name="T1" fmla="*/ 13 h 13"/>
                <a:gd name="T2" fmla="*/ 0 w 23"/>
                <a:gd name="T3" fmla="*/ 13 h 13"/>
                <a:gd name="T4" fmla="*/ 11 w 23"/>
                <a:gd name="T5" fmla="*/ 7 h 13"/>
                <a:gd name="T6" fmla="*/ 17 w 23"/>
                <a:gd name="T7" fmla="*/ 7 h 13"/>
                <a:gd name="T8" fmla="*/ 17 w 23"/>
                <a:gd name="T9" fmla="*/ 7 h 13"/>
                <a:gd name="T10" fmla="*/ 17 w 23"/>
                <a:gd name="T11" fmla="*/ 7 h 13"/>
                <a:gd name="T12" fmla="*/ 17 w 23"/>
                <a:gd name="T13" fmla="*/ 7 h 13"/>
                <a:gd name="T14" fmla="*/ 23 w 23"/>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3">
                  <a:moveTo>
                    <a:pt x="0" y="13"/>
                  </a:moveTo>
                  <a:lnTo>
                    <a:pt x="0" y="13"/>
                  </a:lnTo>
                  <a:lnTo>
                    <a:pt x="11" y="7"/>
                  </a:lnTo>
                  <a:lnTo>
                    <a:pt x="17" y="7"/>
                  </a:lnTo>
                  <a:lnTo>
                    <a:pt x="17" y="7"/>
                  </a:lnTo>
                  <a:lnTo>
                    <a:pt x="17" y="7"/>
                  </a:lnTo>
                  <a:lnTo>
                    <a:pt x="17" y="7"/>
                  </a:lnTo>
                  <a:lnTo>
                    <a:pt x="2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08" name="Freeform 232"/>
            <p:cNvSpPr>
              <a:spLocks/>
            </p:cNvSpPr>
            <p:nvPr/>
          </p:nvSpPr>
          <p:spPr bwMode="auto">
            <a:xfrm>
              <a:off x="3441" y="1254"/>
              <a:ext cx="28" cy="13"/>
            </a:xfrm>
            <a:custGeom>
              <a:avLst/>
              <a:gdLst>
                <a:gd name="T0" fmla="*/ 0 w 28"/>
                <a:gd name="T1" fmla="*/ 13 h 13"/>
                <a:gd name="T2" fmla="*/ 6 w 28"/>
                <a:gd name="T3" fmla="*/ 13 h 13"/>
                <a:gd name="T4" fmla="*/ 17 w 28"/>
                <a:gd name="T5" fmla="*/ 13 h 13"/>
                <a:gd name="T6" fmla="*/ 23 w 28"/>
                <a:gd name="T7" fmla="*/ 7 h 13"/>
                <a:gd name="T8" fmla="*/ 23 w 28"/>
                <a:gd name="T9" fmla="*/ 7 h 13"/>
                <a:gd name="T10" fmla="*/ 23 w 28"/>
                <a:gd name="T11" fmla="*/ 7 h 13"/>
                <a:gd name="T12" fmla="*/ 23 w 28"/>
                <a:gd name="T13" fmla="*/ 7 h 13"/>
                <a:gd name="T14" fmla="*/ 2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0" y="13"/>
                  </a:moveTo>
                  <a:lnTo>
                    <a:pt x="6" y="13"/>
                  </a:lnTo>
                  <a:lnTo>
                    <a:pt x="17" y="13"/>
                  </a:lnTo>
                  <a:lnTo>
                    <a:pt x="23" y="7"/>
                  </a:lnTo>
                  <a:lnTo>
                    <a:pt x="23" y="7"/>
                  </a:lnTo>
                  <a:lnTo>
                    <a:pt x="23" y="7"/>
                  </a:lnTo>
                  <a:lnTo>
                    <a:pt x="23" y="7"/>
                  </a:lnTo>
                  <a:lnTo>
                    <a:pt x="2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09" name="Freeform 233"/>
            <p:cNvSpPr>
              <a:spLocks/>
            </p:cNvSpPr>
            <p:nvPr/>
          </p:nvSpPr>
          <p:spPr bwMode="auto">
            <a:xfrm>
              <a:off x="3464" y="1241"/>
              <a:ext cx="11" cy="7"/>
            </a:xfrm>
            <a:custGeom>
              <a:avLst/>
              <a:gdLst>
                <a:gd name="T0" fmla="*/ 0 w 11"/>
                <a:gd name="T1" fmla="*/ 7 h 7"/>
                <a:gd name="T2" fmla="*/ 0 w 11"/>
                <a:gd name="T3" fmla="*/ 7 h 7"/>
                <a:gd name="T4" fmla="*/ 0 w 11"/>
                <a:gd name="T5" fmla="*/ 7 h 7"/>
                <a:gd name="T6" fmla="*/ 5 w 11"/>
                <a:gd name="T7" fmla="*/ 0 h 7"/>
                <a:gd name="T8" fmla="*/ 5 w 11"/>
                <a:gd name="T9" fmla="*/ 0 h 7"/>
                <a:gd name="T10" fmla="*/ 5 w 11"/>
                <a:gd name="T11" fmla="*/ 0 h 7"/>
                <a:gd name="T12" fmla="*/ 5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7"/>
                  </a:moveTo>
                  <a:lnTo>
                    <a:pt x="0" y="7"/>
                  </a:lnTo>
                  <a:lnTo>
                    <a:pt x="0" y="7"/>
                  </a:lnTo>
                  <a:lnTo>
                    <a:pt x="5" y="0"/>
                  </a:lnTo>
                  <a:lnTo>
                    <a:pt x="5" y="0"/>
                  </a:lnTo>
                  <a:lnTo>
                    <a:pt x="5" y="0"/>
                  </a:lnTo>
                  <a:lnTo>
                    <a:pt x="5" y="0"/>
                  </a:lnTo>
                  <a:lnTo>
                    <a:pt x="1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10" name="Freeform 234"/>
            <p:cNvSpPr>
              <a:spLocks/>
            </p:cNvSpPr>
            <p:nvPr/>
          </p:nvSpPr>
          <p:spPr bwMode="auto">
            <a:xfrm>
              <a:off x="3458" y="1181"/>
              <a:ext cx="6" cy="13"/>
            </a:xfrm>
            <a:custGeom>
              <a:avLst/>
              <a:gdLst>
                <a:gd name="T0" fmla="*/ 6 w 6"/>
                <a:gd name="T1" fmla="*/ 0 h 13"/>
                <a:gd name="T2" fmla="*/ 6 w 6"/>
                <a:gd name="T3" fmla="*/ 8 h 13"/>
                <a:gd name="T4" fmla="*/ 6 w 6"/>
                <a:gd name="T5" fmla="*/ 13 h 13"/>
                <a:gd name="T6" fmla="*/ 6 w 6"/>
                <a:gd name="T7" fmla="*/ 13 h 13"/>
                <a:gd name="T8" fmla="*/ 6 w 6"/>
                <a:gd name="T9" fmla="*/ 13 h 13"/>
                <a:gd name="T10" fmla="*/ 0 w 6"/>
                <a:gd name="T11" fmla="*/ 13 h 13"/>
                <a:gd name="T12" fmla="*/ 0 w 6"/>
                <a:gd name="T13" fmla="*/ 13 h 13"/>
                <a:gd name="T14" fmla="*/ 0 w 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3">
                  <a:moveTo>
                    <a:pt x="6" y="0"/>
                  </a:moveTo>
                  <a:lnTo>
                    <a:pt x="6" y="8"/>
                  </a:lnTo>
                  <a:lnTo>
                    <a:pt x="6" y="13"/>
                  </a:lnTo>
                  <a:lnTo>
                    <a:pt x="6" y="13"/>
                  </a:lnTo>
                  <a:lnTo>
                    <a:pt x="6" y="13"/>
                  </a:lnTo>
                  <a:lnTo>
                    <a:pt x="0" y="13"/>
                  </a:lnTo>
                  <a:lnTo>
                    <a:pt x="0" y="13"/>
                  </a:lnTo>
                  <a:lnTo>
                    <a:pt x="0" y="1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11" name="Freeform 235"/>
            <p:cNvSpPr>
              <a:spLocks/>
            </p:cNvSpPr>
            <p:nvPr/>
          </p:nvSpPr>
          <p:spPr bwMode="auto">
            <a:xfrm>
              <a:off x="3431" y="1189"/>
              <a:ext cx="10" cy="5"/>
            </a:xfrm>
            <a:custGeom>
              <a:avLst/>
              <a:gdLst>
                <a:gd name="T0" fmla="*/ 4 w 10"/>
                <a:gd name="T1" fmla="*/ 0 h 5"/>
                <a:gd name="T2" fmla="*/ 0 w 10"/>
                <a:gd name="T3" fmla="*/ 5 h 5"/>
                <a:gd name="T4" fmla="*/ 0 w 10"/>
                <a:gd name="T5" fmla="*/ 5 h 5"/>
                <a:gd name="T6" fmla="*/ 4 w 10"/>
                <a:gd name="T7" fmla="*/ 5 h 5"/>
                <a:gd name="T8" fmla="*/ 4 w 10"/>
                <a:gd name="T9" fmla="*/ 5 h 5"/>
                <a:gd name="T10" fmla="*/ 4 w 10"/>
                <a:gd name="T11" fmla="*/ 5 h 5"/>
                <a:gd name="T12" fmla="*/ 4 w 10"/>
                <a:gd name="T13" fmla="*/ 5 h 5"/>
                <a:gd name="T14" fmla="*/ 10 w 10"/>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4" y="0"/>
                  </a:moveTo>
                  <a:lnTo>
                    <a:pt x="0" y="5"/>
                  </a:lnTo>
                  <a:lnTo>
                    <a:pt x="0" y="5"/>
                  </a:lnTo>
                  <a:lnTo>
                    <a:pt x="4" y="5"/>
                  </a:lnTo>
                  <a:lnTo>
                    <a:pt x="4" y="5"/>
                  </a:lnTo>
                  <a:lnTo>
                    <a:pt x="4" y="5"/>
                  </a:lnTo>
                  <a:lnTo>
                    <a:pt x="4" y="5"/>
                  </a:lnTo>
                  <a:lnTo>
                    <a:pt x="1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12" name="Freeform 236"/>
            <p:cNvSpPr>
              <a:spLocks/>
            </p:cNvSpPr>
            <p:nvPr/>
          </p:nvSpPr>
          <p:spPr bwMode="auto">
            <a:xfrm>
              <a:off x="3441" y="1194"/>
              <a:ext cx="11" cy="7"/>
            </a:xfrm>
            <a:custGeom>
              <a:avLst/>
              <a:gdLst>
                <a:gd name="T0" fmla="*/ 11 w 11"/>
                <a:gd name="T1" fmla="*/ 0 h 7"/>
                <a:gd name="T2" fmla="*/ 11 w 11"/>
                <a:gd name="T3" fmla="*/ 0 h 7"/>
                <a:gd name="T4" fmla="*/ 6 w 11"/>
                <a:gd name="T5" fmla="*/ 7 h 7"/>
                <a:gd name="T6" fmla="*/ 6 w 11"/>
                <a:gd name="T7" fmla="*/ 7 h 7"/>
                <a:gd name="T8" fmla="*/ 6 w 11"/>
                <a:gd name="T9" fmla="*/ 7 h 7"/>
                <a:gd name="T10" fmla="*/ 0 w 11"/>
                <a:gd name="T11" fmla="*/ 7 h 7"/>
                <a:gd name="T12" fmla="*/ 0 w 11"/>
                <a:gd name="T13" fmla="*/ 7 h 7"/>
                <a:gd name="T14" fmla="*/ 0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6" y="7"/>
                  </a:lnTo>
                  <a:lnTo>
                    <a:pt x="6" y="7"/>
                  </a:lnTo>
                  <a:lnTo>
                    <a:pt x="6" y="7"/>
                  </a:lnTo>
                  <a:lnTo>
                    <a:pt x="0" y="7"/>
                  </a:lnTo>
                  <a:lnTo>
                    <a:pt x="0" y="7"/>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13" name="Freeform 237"/>
            <p:cNvSpPr>
              <a:spLocks/>
            </p:cNvSpPr>
            <p:nvPr/>
          </p:nvSpPr>
          <p:spPr bwMode="auto">
            <a:xfrm>
              <a:off x="3464" y="1189"/>
              <a:ext cx="5" cy="20"/>
            </a:xfrm>
            <a:custGeom>
              <a:avLst/>
              <a:gdLst>
                <a:gd name="T0" fmla="*/ 0 w 5"/>
                <a:gd name="T1" fmla="*/ 0 h 20"/>
                <a:gd name="T2" fmla="*/ 0 w 5"/>
                <a:gd name="T3" fmla="*/ 5 h 20"/>
                <a:gd name="T4" fmla="*/ 0 w 5"/>
                <a:gd name="T5" fmla="*/ 5 h 20"/>
                <a:gd name="T6" fmla="*/ 5 w 5"/>
                <a:gd name="T7" fmla="*/ 12 h 20"/>
                <a:gd name="T8" fmla="*/ 5 w 5"/>
                <a:gd name="T9" fmla="*/ 12 h 20"/>
                <a:gd name="T10" fmla="*/ 5 w 5"/>
                <a:gd name="T11" fmla="*/ 12 h 20"/>
                <a:gd name="T12" fmla="*/ 5 w 5"/>
                <a:gd name="T13" fmla="*/ 20 h 20"/>
                <a:gd name="T14" fmla="*/ 5 w 5"/>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0">
                  <a:moveTo>
                    <a:pt x="0" y="0"/>
                  </a:moveTo>
                  <a:lnTo>
                    <a:pt x="0" y="5"/>
                  </a:lnTo>
                  <a:lnTo>
                    <a:pt x="0" y="5"/>
                  </a:lnTo>
                  <a:lnTo>
                    <a:pt x="5" y="12"/>
                  </a:lnTo>
                  <a:lnTo>
                    <a:pt x="5" y="12"/>
                  </a:lnTo>
                  <a:lnTo>
                    <a:pt x="5" y="12"/>
                  </a:lnTo>
                  <a:lnTo>
                    <a:pt x="5" y="20"/>
                  </a:lnTo>
                  <a:lnTo>
                    <a:pt x="5"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14" name="Freeform 238"/>
            <p:cNvSpPr>
              <a:spLocks/>
            </p:cNvSpPr>
            <p:nvPr/>
          </p:nvSpPr>
          <p:spPr bwMode="auto">
            <a:xfrm>
              <a:off x="3425" y="1189"/>
              <a:ext cx="6" cy="25"/>
            </a:xfrm>
            <a:custGeom>
              <a:avLst/>
              <a:gdLst>
                <a:gd name="T0" fmla="*/ 6 w 6"/>
                <a:gd name="T1" fmla="*/ 0 h 25"/>
                <a:gd name="T2" fmla="*/ 6 w 6"/>
                <a:gd name="T3" fmla="*/ 0 h 25"/>
                <a:gd name="T4" fmla="*/ 0 w 6"/>
                <a:gd name="T5" fmla="*/ 5 h 25"/>
                <a:gd name="T6" fmla="*/ 0 w 6"/>
                <a:gd name="T7" fmla="*/ 12 h 25"/>
                <a:gd name="T8" fmla="*/ 0 w 6"/>
                <a:gd name="T9" fmla="*/ 12 h 25"/>
                <a:gd name="T10" fmla="*/ 0 w 6"/>
                <a:gd name="T11" fmla="*/ 20 h 25"/>
                <a:gd name="T12" fmla="*/ 0 w 6"/>
                <a:gd name="T13" fmla="*/ 20 h 25"/>
                <a:gd name="T14" fmla="*/ 0 w 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5">
                  <a:moveTo>
                    <a:pt x="6" y="0"/>
                  </a:moveTo>
                  <a:lnTo>
                    <a:pt x="6" y="0"/>
                  </a:lnTo>
                  <a:lnTo>
                    <a:pt x="0" y="5"/>
                  </a:lnTo>
                  <a:lnTo>
                    <a:pt x="0" y="12"/>
                  </a:lnTo>
                  <a:lnTo>
                    <a:pt x="0" y="12"/>
                  </a:lnTo>
                  <a:lnTo>
                    <a:pt x="0" y="20"/>
                  </a:lnTo>
                  <a:lnTo>
                    <a:pt x="0" y="20"/>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15" name="Freeform 239"/>
            <p:cNvSpPr>
              <a:spLocks/>
            </p:cNvSpPr>
            <p:nvPr/>
          </p:nvSpPr>
          <p:spPr bwMode="auto">
            <a:xfrm>
              <a:off x="3464" y="1214"/>
              <a:ext cx="5" cy="7"/>
            </a:xfrm>
            <a:custGeom>
              <a:avLst/>
              <a:gdLst>
                <a:gd name="T0" fmla="*/ 0 w 5"/>
                <a:gd name="T1" fmla="*/ 0 h 7"/>
                <a:gd name="T2" fmla="*/ 0 w 5"/>
                <a:gd name="T3" fmla="*/ 0 h 7"/>
                <a:gd name="T4" fmla="*/ 0 w 5"/>
                <a:gd name="T5" fmla="*/ 7 h 7"/>
                <a:gd name="T6" fmla="*/ 5 w 5"/>
                <a:gd name="T7" fmla="*/ 7 h 7"/>
              </a:gdLst>
              <a:ahLst/>
              <a:cxnLst>
                <a:cxn ang="0">
                  <a:pos x="T0" y="T1"/>
                </a:cxn>
                <a:cxn ang="0">
                  <a:pos x="T2" y="T3"/>
                </a:cxn>
                <a:cxn ang="0">
                  <a:pos x="T4" y="T5"/>
                </a:cxn>
                <a:cxn ang="0">
                  <a:pos x="T6" y="T7"/>
                </a:cxn>
              </a:cxnLst>
              <a:rect l="0" t="0" r="r" b="b"/>
              <a:pathLst>
                <a:path w="5" h="7">
                  <a:moveTo>
                    <a:pt x="0" y="0"/>
                  </a:moveTo>
                  <a:lnTo>
                    <a:pt x="0" y="0"/>
                  </a:lnTo>
                  <a:lnTo>
                    <a:pt x="0" y="7"/>
                  </a:lnTo>
                  <a:lnTo>
                    <a:pt x="5"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16" name="Freeform 240"/>
            <p:cNvSpPr>
              <a:spLocks/>
            </p:cNvSpPr>
            <p:nvPr/>
          </p:nvSpPr>
          <p:spPr bwMode="auto">
            <a:xfrm>
              <a:off x="3431" y="1214"/>
              <a:ext cx="33" cy="1"/>
            </a:xfrm>
            <a:custGeom>
              <a:avLst/>
              <a:gdLst>
                <a:gd name="T0" fmla="*/ 33 w 33"/>
                <a:gd name="T1" fmla="*/ 33 w 33"/>
                <a:gd name="T2" fmla="*/ 27 w 33"/>
                <a:gd name="T3" fmla="*/ 21 w 33"/>
                <a:gd name="T4" fmla="*/ 21 w 33"/>
                <a:gd name="T5" fmla="*/ 16 w 33"/>
                <a:gd name="T6" fmla="*/ 16 w 33"/>
                <a:gd name="T7" fmla="*/ 10 w 33"/>
                <a:gd name="T8" fmla="*/ 10 w 33"/>
                <a:gd name="T9" fmla="*/ 4 w 33"/>
                <a:gd name="T10" fmla="*/ 0 w 33"/>
                <a:gd name="T11" fmla="*/ 0 w 3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33">
                  <a:moveTo>
                    <a:pt x="33" y="0"/>
                  </a:moveTo>
                  <a:lnTo>
                    <a:pt x="33" y="0"/>
                  </a:lnTo>
                  <a:lnTo>
                    <a:pt x="27" y="0"/>
                  </a:lnTo>
                  <a:lnTo>
                    <a:pt x="21" y="0"/>
                  </a:lnTo>
                  <a:lnTo>
                    <a:pt x="21" y="0"/>
                  </a:lnTo>
                  <a:lnTo>
                    <a:pt x="16" y="0"/>
                  </a:lnTo>
                  <a:lnTo>
                    <a:pt x="16" y="0"/>
                  </a:lnTo>
                  <a:lnTo>
                    <a:pt x="10" y="0"/>
                  </a:lnTo>
                  <a:lnTo>
                    <a:pt x="10" y="0"/>
                  </a:lnTo>
                  <a:lnTo>
                    <a:pt x="4" y="0"/>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17" name="Freeform 241"/>
            <p:cNvSpPr>
              <a:spLocks/>
            </p:cNvSpPr>
            <p:nvPr/>
          </p:nvSpPr>
          <p:spPr bwMode="auto">
            <a:xfrm>
              <a:off x="3425" y="1214"/>
              <a:ext cx="6" cy="7"/>
            </a:xfrm>
            <a:custGeom>
              <a:avLst/>
              <a:gdLst>
                <a:gd name="T0" fmla="*/ 6 w 6"/>
                <a:gd name="T1" fmla="*/ 0 h 7"/>
                <a:gd name="T2" fmla="*/ 6 w 6"/>
                <a:gd name="T3" fmla="*/ 0 h 7"/>
                <a:gd name="T4" fmla="*/ 0 w 6"/>
                <a:gd name="T5" fmla="*/ 7 h 7"/>
                <a:gd name="T6" fmla="*/ 0 w 6"/>
                <a:gd name="T7" fmla="*/ 7 h 7"/>
              </a:gdLst>
              <a:ahLst/>
              <a:cxnLst>
                <a:cxn ang="0">
                  <a:pos x="T0" y="T1"/>
                </a:cxn>
                <a:cxn ang="0">
                  <a:pos x="T2" y="T3"/>
                </a:cxn>
                <a:cxn ang="0">
                  <a:pos x="T4" y="T5"/>
                </a:cxn>
                <a:cxn ang="0">
                  <a:pos x="T6" y="T7"/>
                </a:cxn>
              </a:cxnLst>
              <a:rect l="0" t="0" r="r" b="b"/>
              <a:pathLst>
                <a:path w="6" h="7">
                  <a:moveTo>
                    <a:pt x="6" y="0"/>
                  </a:moveTo>
                  <a:lnTo>
                    <a:pt x="6" y="0"/>
                  </a:lnTo>
                  <a:lnTo>
                    <a:pt x="0" y="7"/>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18" name="Freeform 242"/>
            <p:cNvSpPr>
              <a:spLocks/>
            </p:cNvSpPr>
            <p:nvPr/>
          </p:nvSpPr>
          <p:spPr bwMode="auto">
            <a:xfrm>
              <a:off x="3485" y="1149"/>
              <a:ext cx="11" cy="40"/>
            </a:xfrm>
            <a:custGeom>
              <a:avLst/>
              <a:gdLst>
                <a:gd name="T0" fmla="*/ 11 w 11"/>
                <a:gd name="T1" fmla="*/ 7 h 40"/>
                <a:gd name="T2" fmla="*/ 11 w 11"/>
                <a:gd name="T3" fmla="*/ 7 h 40"/>
                <a:gd name="T4" fmla="*/ 6 w 11"/>
                <a:gd name="T5" fmla="*/ 0 h 40"/>
                <a:gd name="T6" fmla="*/ 6 w 11"/>
                <a:gd name="T7" fmla="*/ 0 h 40"/>
                <a:gd name="T8" fmla="*/ 6 w 11"/>
                <a:gd name="T9" fmla="*/ 0 h 40"/>
                <a:gd name="T10" fmla="*/ 6 w 11"/>
                <a:gd name="T11" fmla="*/ 7 h 40"/>
                <a:gd name="T12" fmla="*/ 6 w 11"/>
                <a:gd name="T13" fmla="*/ 12 h 40"/>
                <a:gd name="T14" fmla="*/ 6 w 11"/>
                <a:gd name="T15" fmla="*/ 12 h 40"/>
                <a:gd name="T16" fmla="*/ 6 w 11"/>
                <a:gd name="T17" fmla="*/ 12 h 40"/>
                <a:gd name="T18" fmla="*/ 6 w 11"/>
                <a:gd name="T19" fmla="*/ 20 h 40"/>
                <a:gd name="T20" fmla="*/ 6 w 11"/>
                <a:gd name="T21" fmla="*/ 25 h 40"/>
                <a:gd name="T22" fmla="*/ 6 w 11"/>
                <a:gd name="T23" fmla="*/ 25 h 40"/>
                <a:gd name="T24" fmla="*/ 6 w 11"/>
                <a:gd name="T25" fmla="*/ 25 h 40"/>
                <a:gd name="T26" fmla="*/ 0 w 11"/>
                <a:gd name="T27" fmla="*/ 25 h 40"/>
                <a:gd name="T28" fmla="*/ 0 w 11"/>
                <a:gd name="T29" fmla="*/ 32 h 40"/>
                <a:gd name="T30" fmla="*/ 0 w 11"/>
                <a:gd name="T31" fmla="*/ 32 h 40"/>
                <a:gd name="T32" fmla="*/ 0 w 11"/>
                <a:gd name="T33" fmla="*/ 32 h 40"/>
                <a:gd name="T34" fmla="*/ 0 w 11"/>
                <a:gd name="T35" fmla="*/ 32 h 40"/>
                <a:gd name="T36" fmla="*/ 0 w 11"/>
                <a:gd name="T37" fmla="*/ 40 h 40"/>
                <a:gd name="T38" fmla="*/ 6 w 11"/>
                <a:gd name="T3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40">
                  <a:moveTo>
                    <a:pt x="11" y="7"/>
                  </a:moveTo>
                  <a:lnTo>
                    <a:pt x="11" y="7"/>
                  </a:lnTo>
                  <a:lnTo>
                    <a:pt x="6" y="0"/>
                  </a:lnTo>
                  <a:lnTo>
                    <a:pt x="6" y="0"/>
                  </a:lnTo>
                  <a:lnTo>
                    <a:pt x="6" y="0"/>
                  </a:lnTo>
                  <a:lnTo>
                    <a:pt x="6" y="7"/>
                  </a:lnTo>
                  <a:lnTo>
                    <a:pt x="6" y="12"/>
                  </a:lnTo>
                  <a:lnTo>
                    <a:pt x="6" y="12"/>
                  </a:lnTo>
                  <a:lnTo>
                    <a:pt x="6" y="12"/>
                  </a:lnTo>
                  <a:lnTo>
                    <a:pt x="6" y="20"/>
                  </a:lnTo>
                  <a:lnTo>
                    <a:pt x="6" y="25"/>
                  </a:lnTo>
                  <a:lnTo>
                    <a:pt x="6" y="25"/>
                  </a:lnTo>
                  <a:lnTo>
                    <a:pt x="6" y="25"/>
                  </a:lnTo>
                  <a:lnTo>
                    <a:pt x="0" y="25"/>
                  </a:lnTo>
                  <a:lnTo>
                    <a:pt x="0" y="32"/>
                  </a:lnTo>
                  <a:lnTo>
                    <a:pt x="0" y="32"/>
                  </a:lnTo>
                  <a:lnTo>
                    <a:pt x="0" y="32"/>
                  </a:lnTo>
                  <a:lnTo>
                    <a:pt x="0" y="32"/>
                  </a:lnTo>
                  <a:lnTo>
                    <a:pt x="0" y="40"/>
                  </a:lnTo>
                  <a:lnTo>
                    <a:pt x="6" y="4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19" name="Freeform 243"/>
            <p:cNvSpPr>
              <a:spLocks/>
            </p:cNvSpPr>
            <p:nvPr/>
          </p:nvSpPr>
          <p:spPr bwMode="auto">
            <a:xfrm>
              <a:off x="3491" y="1161"/>
              <a:ext cx="5" cy="1"/>
            </a:xfrm>
            <a:custGeom>
              <a:avLst/>
              <a:gdLst>
                <a:gd name="T0" fmla="*/ 0 w 5"/>
                <a:gd name="T1" fmla="*/ 0 w 5"/>
                <a:gd name="T2" fmla="*/ 0 w 5"/>
                <a:gd name="T3" fmla="*/ 5 w 5"/>
              </a:gdLst>
              <a:ahLst/>
              <a:cxnLst>
                <a:cxn ang="0">
                  <a:pos x="T0" y="0"/>
                </a:cxn>
                <a:cxn ang="0">
                  <a:pos x="T1" y="0"/>
                </a:cxn>
                <a:cxn ang="0">
                  <a:pos x="T2" y="0"/>
                </a:cxn>
                <a:cxn ang="0">
                  <a:pos x="T3" y="0"/>
                </a:cxn>
              </a:cxnLst>
              <a:rect l="0" t="0" r="r" b="b"/>
              <a:pathLst>
                <a:path w="5">
                  <a:moveTo>
                    <a:pt x="0" y="0"/>
                  </a:moveTo>
                  <a:lnTo>
                    <a:pt x="0" y="0"/>
                  </a:lnTo>
                  <a:lnTo>
                    <a:pt x="0" y="0"/>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20" name="Freeform 244"/>
            <p:cNvSpPr>
              <a:spLocks/>
            </p:cNvSpPr>
            <p:nvPr/>
          </p:nvSpPr>
          <p:spPr bwMode="auto">
            <a:xfrm>
              <a:off x="3381" y="1156"/>
              <a:ext cx="6" cy="25"/>
            </a:xfrm>
            <a:custGeom>
              <a:avLst/>
              <a:gdLst>
                <a:gd name="T0" fmla="*/ 0 w 6"/>
                <a:gd name="T1" fmla="*/ 0 h 25"/>
                <a:gd name="T2" fmla="*/ 0 w 6"/>
                <a:gd name="T3" fmla="*/ 0 h 25"/>
                <a:gd name="T4" fmla="*/ 0 w 6"/>
                <a:gd name="T5" fmla="*/ 0 h 25"/>
                <a:gd name="T6" fmla="*/ 6 w 6"/>
                <a:gd name="T7" fmla="*/ 0 h 25"/>
                <a:gd name="T8" fmla="*/ 6 w 6"/>
                <a:gd name="T9" fmla="*/ 0 h 25"/>
                <a:gd name="T10" fmla="*/ 6 w 6"/>
                <a:gd name="T11" fmla="*/ 5 h 25"/>
                <a:gd name="T12" fmla="*/ 6 w 6"/>
                <a:gd name="T13" fmla="*/ 5 h 25"/>
                <a:gd name="T14" fmla="*/ 6 w 6"/>
                <a:gd name="T15" fmla="*/ 5 h 25"/>
                <a:gd name="T16" fmla="*/ 6 w 6"/>
                <a:gd name="T17" fmla="*/ 5 h 25"/>
                <a:gd name="T18" fmla="*/ 6 w 6"/>
                <a:gd name="T19" fmla="*/ 13 h 25"/>
                <a:gd name="T20" fmla="*/ 0 w 6"/>
                <a:gd name="T21" fmla="*/ 18 h 25"/>
                <a:gd name="T22" fmla="*/ 6 w 6"/>
                <a:gd name="T23" fmla="*/ 18 h 25"/>
                <a:gd name="T24" fmla="*/ 6 w 6"/>
                <a:gd name="T25" fmla="*/ 18 h 25"/>
                <a:gd name="T26" fmla="*/ 6 w 6"/>
                <a:gd name="T27" fmla="*/ 25 h 25"/>
                <a:gd name="T28" fmla="*/ 6 w 6"/>
                <a:gd name="T29" fmla="*/ 25 h 25"/>
                <a:gd name="T30" fmla="*/ 6 w 6"/>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5">
                  <a:moveTo>
                    <a:pt x="0" y="0"/>
                  </a:moveTo>
                  <a:lnTo>
                    <a:pt x="0" y="0"/>
                  </a:lnTo>
                  <a:lnTo>
                    <a:pt x="0" y="0"/>
                  </a:lnTo>
                  <a:lnTo>
                    <a:pt x="6" y="0"/>
                  </a:lnTo>
                  <a:lnTo>
                    <a:pt x="6" y="0"/>
                  </a:lnTo>
                  <a:lnTo>
                    <a:pt x="6" y="5"/>
                  </a:lnTo>
                  <a:lnTo>
                    <a:pt x="6" y="5"/>
                  </a:lnTo>
                  <a:lnTo>
                    <a:pt x="6" y="5"/>
                  </a:lnTo>
                  <a:lnTo>
                    <a:pt x="6" y="5"/>
                  </a:lnTo>
                  <a:lnTo>
                    <a:pt x="6" y="13"/>
                  </a:lnTo>
                  <a:lnTo>
                    <a:pt x="0" y="18"/>
                  </a:lnTo>
                  <a:lnTo>
                    <a:pt x="6" y="18"/>
                  </a:lnTo>
                  <a:lnTo>
                    <a:pt x="6" y="18"/>
                  </a:lnTo>
                  <a:lnTo>
                    <a:pt x="6" y="25"/>
                  </a:lnTo>
                  <a:lnTo>
                    <a:pt x="6" y="25"/>
                  </a:lnTo>
                  <a:lnTo>
                    <a:pt x="6"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21" name="Rectangle 245"/>
            <p:cNvSpPr>
              <a:spLocks noChangeArrowheads="1"/>
            </p:cNvSpPr>
            <p:nvPr/>
          </p:nvSpPr>
          <p:spPr bwMode="auto">
            <a:xfrm>
              <a:off x="3381" y="1161"/>
              <a:ext cx="6" cy="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22" name="Freeform 246"/>
            <p:cNvSpPr>
              <a:spLocks/>
            </p:cNvSpPr>
            <p:nvPr/>
          </p:nvSpPr>
          <p:spPr bwMode="auto">
            <a:xfrm>
              <a:off x="3408" y="1149"/>
              <a:ext cx="23" cy="7"/>
            </a:xfrm>
            <a:custGeom>
              <a:avLst/>
              <a:gdLst>
                <a:gd name="T0" fmla="*/ 23 w 23"/>
                <a:gd name="T1" fmla="*/ 0 h 7"/>
                <a:gd name="T2" fmla="*/ 17 w 23"/>
                <a:gd name="T3" fmla="*/ 0 h 7"/>
                <a:gd name="T4" fmla="*/ 12 w 23"/>
                <a:gd name="T5" fmla="*/ 0 h 7"/>
                <a:gd name="T6" fmla="*/ 6 w 23"/>
                <a:gd name="T7" fmla="*/ 0 h 7"/>
                <a:gd name="T8" fmla="*/ 6 w 23"/>
                <a:gd name="T9" fmla="*/ 0 h 7"/>
                <a:gd name="T10" fmla="*/ 6 w 23"/>
                <a:gd name="T11" fmla="*/ 7 h 7"/>
                <a:gd name="T12" fmla="*/ 0 w 23"/>
                <a:gd name="T13" fmla="*/ 7 h 7"/>
                <a:gd name="T14" fmla="*/ 0 w 23"/>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23" y="0"/>
                  </a:moveTo>
                  <a:lnTo>
                    <a:pt x="17" y="0"/>
                  </a:lnTo>
                  <a:lnTo>
                    <a:pt x="12" y="0"/>
                  </a:lnTo>
                  <a:lnTo>
                    <a:pt x="6" y="0"/>
                  </a:lnTo>
                  <a:lnTo>
                    <a:pt x="6" y="0"/>
                  </a:lnTo>
                  <a:lnTo>
                    <a:pt x="6" y="7"/>
                  </a:lnTo>
                  <a:lnTo>
                    <a:pt x="0" y="7"/>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23" name="Freeform 247"/>
            <p:cNvSpPr>
              <a:spLocks/>
            </p:cNvSpPr>
            <p:nvPr/>
          </p:nvSpPr>
          <p:spPr bwMode="auto">
            <a:xfrm>
              <a:off x="3431" y="1149"/>
              <a:ext cx="4" cy="7"/>
            </a:xfrm>
            <a:custGeom>
              <a:avLst/>
              <a:gdLst>
                <a:gd name="T0" fmla="*/ 0 w 4"/>
                <a:gd name="T1" fmla="*/ 0 h 7"/>
                <a:gd name="T2" fmla="*/ 0 w 4"/>
                <a:gd name="T3" fmla="*/ 0 h 7"/>
                <a:gd name="T4" fmla="*/ 0 w 4"/>
                <a:gd name="T5" fmla="*/ 7 h 7"/>
                <a:gd name="T6" fmla="*/ 4 w 4"/>
                <a:gd name="T7" fmla="*/ 7 h 7"/>
              </a:gdLst>
              <a:ahLst/>
              <a:cxnLst>
                <a:cxn ang="0">
                  <a:pos x="T0" y="T1"/>
                </a:cxn>
                <a:cxn ang="0">
                  <a:pos x="T2" y="T3"/>
                </a:cxn>
                <a:cxn ang="0">
                  <a:pos x="T4" y="T5"/>
                </a:cxn>
                <a:cxn ang="0">
                  <a:pos x="T6" y="T7"/>
                </a:cxn>
              </a:cxnLst>
              <a:rect l="0" t="0" r="r" b="b"/>
              <a:pathLst>
                <a:path w="4" h="7">
                  <a:moveTo>
                    <a:pt x="0" y="0"/>
                  </a:moveTo>
                  <a:lnTo>
                    <a:pt x="0" y="0"/>
                  </a:lnTo>
                  <a:lnTo>
                    <a:pt x="0" y="7"/>
                  </a:lnTo>
                  <a:lnTo>
                    <a:pt x="4"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24" name="Freeform 248"/>
            <p:cNvSpPr>
              <a:spLocks/>
            </p:cNvSpPr>
            <p:nvPr/>
          </p:nvSpPr>
          <p:spPr bwMode="auto">
            <a:xfrm>
              <a:off x="3464" y="1149"/>
              <a:ext cx="17" cy="7"/>
            </a:xfrm>
            <a:custGeom>
              <a:avLst/>
              <a:gdLst>
                <a:gd name="T0" fmla="*/ 0 w 17"/>
                <a:gd name="T1" fmla="*/ 0 h 7"/>
                <a:gd name="T2" fmla="*/ 5 w 17"/>
                <a:gd name="T3" fmla="*/ 0 h 7"/>
                <a:gd name="T4" fmla="*/ 5 w 17"/>
                <a:gd name="T5" fmla="*/ 7 h 7"/>
                <a:gd name="T6" fmla="*/ 11 w 17"/>
                <a:gd name="T7" fmla="*/ 7 h 7"/>
                <a:gd name="T8" fmla="*/ 11 w 17"/>
                <a:gd name="T9" fmla="*/ 7 h 7"/>
                <a:gd name="T10" fmla="*/ 11 w 17"/>
                <a:gd name="T11" fmla="*/ 7 h 7"/>
                <a:gd name="T12" fmla="*/ 11 w 17"/>
                <a:gd name="T13" fmla="*/ 7 h 7"/>
                <a:gd name="T14" fmla="*/ 17 w 1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
                  <a:moveTo>
                    <a:pt x="0" y="0"/>
                  </a:moveTo>
                  <a:lnTo>
                    <a:pt x="5" y="0"/>
                  </a:lnTo>
                  <a:lnTo>
                    <a:pt x="5" y="7"/>
                  </a:lnTo>
                  <a:lnTo>
                    <a:pt x="11" y="7"/>
                  </a:lnTo>
                  <a:lnTo>
                    <a:pt x="11" y="7"/>
                  </a:lnTo>
                  <a:lnTo>
                    <a:pt x="11" y="7"/>
                  </a:lnTo>
                  <a:lnTo>
                    <a:pt x="11" y="7"/>
                  </a:lnTo>
                  <a:lnTo>
                    <a:pt x="17"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25" name="Freeform 249"/>
            <p:cNvSpPr>
              <a:spLocks/>
            </p:cNvSpPr>
            <p:nvPr/>
          </p:nvSpPr>
          <p:spPr bwMode="auto">
            <a:xfrm>
              <a:off x="3458" y="1149"/>
              <a:ext cx="6" cy="7"/>
            </a:xfrm>
            <a:custGeom>
              <a:avLst/>
              <a:gdLst>
                <a:gd name="T0" fmla="*/ 6 w 6"/>
                <a:gd name="T1" fmla="*/ 0 h 7"/>
                <a:gd name="T2" fmla="*/ 6 w 6"/>
                <a:gd name="T3" fmla="*/ 0 h 7"/>
                <a:gd name="T4" fmla="*/ 0 w 6"/>
                <a:gd name="T5" fmla="*/ 7 h 7"/>
                <a:gd name="T6" fmla="*/ 0 w 6"/>
                <a:gd name="T7" fmla="*/ 7 h 7"/>
              </a:gdLst>
              <a:ahLst/>
              <a:cxnLst>
                <a:cxn ang="0">
                  <a:pos x="T0" y="T1"/>
                </a:cxn>
                <a:cxn ang="0">
                  <a:pos x="T2" y="T3"/>
                </a:cxn>
                <a:cxn ang="0">
                  <a:pos x="T4" y="T5"/>
                </a:cxn>
                <a:cxn ang="0">
                  <a:pos x="T6" y="T7"/>
                </a:cxn>
              </a:cxnLst>
              <a:rect l="0" t="0" r="r" b="b"/>
              <a:pathLst>
                <a:path w="6" h="7">
                  <a:moveTo>
                    <a:pt x="6" y="0"/>
                  </a:moveTo>
                  <a:lnTo>
                    <a:pt x="6" y="0"/>
                  </a:lnTo>
                  <a:lnTo>
                    <a:pt x="0" y="7"/>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826" name="Freeform 250"/>
            <p:cNvSpPr>
              <a:spLocks/>
            </p:cNvSpPr>
            <p:nvPr/>
          </p:nvSpPr>
          <p:spPr bwMode="auto">
            <a:xfrm>
              <a:off x="3222" y="1545"/>
              <a:ext cx="213" cy="27"/>
            </a:xfrm>
            <a:custGeom>
              <a:avLst/>
              <a:gdLst>
                <a:gd name="T0" fmla="*/ 213 w 213"/>
                <a:gd name="T1" fmla="*/ 0 h 27"/>
                <a:gd name="T2" fmla="*/ 192 w 213"/>
                <a:gd name="T3" fmla="*/ 27 h 27"/>
                <a:gd name="T4" fmla="*/ 0 w 213"/>
                <a:gd name="T5" fmla="*/ 27 h 27"/>
                <a:gd name="T6" fmla="*/ 0 w 213"/>
                <a:gd name="T7" fmla="*/ 0 h 27"/>
                <a:gd name="T8" fmla="*/ 213 w 213"/>
                <a:gd name="T9" fmla="*/ 0 h 27"/>
              </a:gdLst>
              <a:ahLst/>
              <a:cxnLst>
                <a:cxn ang="0">
                  <a:pos x="T0" y="T1"/>
                </a:cxn>
                <a:cxn ang="0">
                  <a:pos x="T2" y="T3"/>
                </a:cxn>
                <a:cxn ang="0">
                  <a:pos x="T4" y="T5"/>
                </a:cxn>
                <a:cxn ang="0">
                  <a:pos x="T6" y="T7"/>
                </a:cxn>
                <a:cxn ang="0">
                  <a:pos x="T8" y="T9"/>
                </a:cxn>
              </a:cxnLst>
              <a:rect l="0" t="0" r="r" b="b"/>
              <a:pathLst>
                <a:path w="213" h="27">
                  <a:moveTo>
                    <a:pt x="213" y="0"/>
                  </a:moveTo>
                  <a:lnTo>
                    <a:pt x="192" y="27"/>
                  </a:lnTo>
                  <a:lnTo>
                    <a:pt x="0" y="27"/>
                  </a:lnTo>
                  <a:lnTo>
                    <a:pt x="0" y="0"/>
                  </a:lnTo>
                  <a:lnTo>
                    <a:pt x="213"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27" name="Freeform 251"/>
            <p:cNvSpPr>
              <a:spLocks/>
            </p:cNvSpPr>
            <p:nvPr/>
          </p:nvSpPr>
          <p:spPr bwMode="auto">
            <a:xfrm>
              <a:off x="3414" y="1545"/>
              <a:ext cx="21" cy="363"/>
            </a:xfrm>
            <a:custGeom>
              <a:avLst/>
              <a:gdLst>
                <a:gd name="T0" fmla="*/ 21 w 21"/>
                <a:gd name="T1" fmla="*/ 0 h 363"/>
                <a:gd name="T2" fmla="*/ 0 w 21"/>
                <a:gd name="T3" fmla="*/ 27 h 363"/>
                <a:gd name="T4" fmla="*/ 0 w 21"/>
                <a:gd name="T5" fmla="*/ 363 h 363"/>
                <a:gd name="T6" fmla="*/ 21 w 21"/>
                <a:gd name="T7" fmla="*/ 363 h 363"/>
                <a:gd name="T8" fmla="*/ 21 w 21"/>
                <a:gd name="T9" fmla="*/ 0 h 363"/>
              </a:gdLst>
              <a:ahLst/>
              <a:cxnLst>
                <a:cxn ang="0">
                  <a:pos x="T0" y="T1"/>
                </a:cxn>
                <a:cxn ang="0">
                  <a:pos x="T2" y="T3"/>
                </a:cxn>
                <a:cxn ang="0">
                  <a:pos x="T4" y="T5"/>
                </a:cxn>
                <a:cxn ang="0">
                  <a:pos x="T6" y="T7"/>
                </a:cxn>
                <a:cxn ang="0">
                  <a:pos x="T8" y="T9"/>
                </a:cxn>
              </a:cxnLst>
              <a:rect l="0" t="0" r="r" b="b"/>
              <a:pathLst>
                <a:path w="21" h="363">
                  <a:moveTo>
                    <a:pt x="21" y="0"/>
                  </a:moveTo>
                  <a:lnTo>
                    <a:pt x="0" y="27"/>
                  </a:lnTo>
                  <a:lnTo>
                    <a:pt x="0" y="363"/>
                  </a:lnTo>
                  <a:lnTo>
                    <a:pt x="21" y="363"/>
                  </a:lnTo>
                  <a:lnTo>
                    <a:pt x="21"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28" name="Freeform 252"/>
            <p:cNvSpPr>
              <a:spLocks/>
            </p:cNvSpPr>
            <p:nvPr/>
          </p:nvSpPr>
          <p:spPr bwMode="auto">
            <a:xfrm>
              <a:off x="3222" y="1882"/>
              <a:ext cx="835" cy="549"/>
            </a:xfrm>
            <a:custGeom>
              <a:avLst/>
              <a:gdLst>
                <a:gd name="T0" fmla="*/ 814 w 835"/>
                <a:gd name="T1" fmla="*/ 549 h 549"/>
                <a:gd name="T2" fmla="*/ 814 w 835"/>
                <a:gd name="T3" fmla="*/ 13 h 549"/>
                <a:gd name="T4" fmla="*/ 835 w 835"/>
                <a:gd name="T5" fmla="*/ 13 h 549"/>
                <a:gd name="T6" fmla="*/ 835 w 835"/>
                <a:gd name="T7" fmla="*/ 0 h 549"/>
                <a:gd name="T8" fmla="*/ 0 w 835"/>
                <a:gd name="T9" fmla="*/ 0 h 549"/>
                <a:gd name="T10" fmla="*/ 0 w 835"/>
                <a:gd name="T11" fmla="*/ 549 h 549"/>
                <a:gd name="T12" fmla="*/ 814 w 835"/>
                <a:gd name="T13" fmla="*/ 549 h 549"/>
              </a:gdLst>
              <a:ahLst/>
              <a:cxnLst>
                <a:cxn ang="0">
                  <a:pos x="T0" y="T1"/>
                </a:cxn>
                <a:cxn ang="0">
                  <a:pos x="T2" y="T3"/>
                </a:cxn>
                <a:cxn ang="0">
                  <a:pos x="T4" y="T5"/>
                </a:cxn>
                <a:cxn ang="0">
                  <a:pos x="T6" y="T7"/>
                </a:cxn>
                <a:cxn ang="0">
                  <a:pos x="T8" y="T9"/>
                </a:cxn>
                <a:cxn ang="0">
                  <a:pos x="T10" y="T11"/>
                </a:cxn>
                <a:cxn ang="0">
                  <a:pos x="T12" y="T13"/>
                </a:cxn>
              </a:cxnLst>
              <a:rect l="0" t="0" r="r" b="b"/>
              <a:pathLst>
                <a:path w="835" h="549">
                  <a:moveTo>
                    <a:pt x="814" y="549"/>
                  </a:moveTo>
                  <a:lnTo>
                    <a:pt x="814" y="13"/>
                  </a:lnTo>
                  <a:lnTo>
                    <a:pt x="835" y="13"/>
                  </a:lnTo>
                  <a:lnTo>
                    <a:pt x="835" y="0"/>
                  </a:lnTo>
                  <a:lnTo>
                    <a:pt x="0" y="0"/>
                  </a:lnTo>
                  <a:lnTo>
                    <a:pt x="0" y="549"/>
                  </a:lnTo>
                  <a:lnTo>
                    <a:pt x="814" y="549"/>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29" name="Rectangle 253"/>
            <p:cNvSpPr>
              <a:spLocks noChangeArrowheads="1"/>
            </p:cNvSpPr>
            <p:nvPr/>
          </p:nvSpPr>
          <p:spPr bwMode="auto">
            <a:xfrm>
              <a:off x="3222" y="1895"/>
              <a:ext cx="814" cy="13"/>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0830" name="Freeform 254"/>
            <p:cNvSpPr>
              <a:spLocks/>
            </p:cNvSpPr>
            <p:nvPr/>
          </p:nvSpPr>
          <p:spPr bwMode="auto">
            <a:xfrm>
              <a:off x="4894" y="2015"/>
              <a:ext cx="83" cy="25"/>
            </a:xfrm>
            <a:custGeom>
              <a:avLst/>
              <a:gdLst>
                <a:gd name="T0" fmla="*/ 83 w 83"/>
                <a:gd name="T1" fmla="*/ 5 h 25"/>
                <a:gd name="T2" fmla="*/ 77 w 83"/>
                <a:gd name="T3" fmla="*/ 5 h 25"/>
                <a:gd name="T4" fmla="*/ 73 w 83"/>
                <a:gd name="T5" fmla="*/ 0 h 25"/>
                <a:gd name="T6" fmla="*/ 66 w 83"/>
                <a:gd name="T7" fmla="*/ 0 h 25"/>
                <a:gd name="T8" fmla="*/ 66 w 83"/>
                <a:gd name="T9" fmla="*/ 0 h 25"/>
                <a:gd name="T10" fmla="*/ 50 w 83"/>
                <a:gd name="T11" fmla="*/ 0 h 25"/>
                <a:gd name="T12" fmla="*/ 39 w 83"/>
                <a:gd name="T13" fmla="*/ 0 h 25"/>
                <a:gd name="T14" fmla="*/ 27 w 83"/>
                <a:gd name="T15" fmla="*/ 5 h 25"/>
                <a:gd name="T16" fmla="*/ 27 w 83"/>
                <a:gd name="T17" fmla="*/ 5 h 25"/>
                <a:gd name="T18" fmla="*/ 12 w 83"/>
                <a:gd name="T19" fmla="*/ 13 h 25"/>
                <a:gd name="T20" fmla="*/ 6 w 83"/>
                <a:gd name="T21" fmla="*/ 18 h 25"/>
                <a:gd name="T22" fmla="*/ 0 w 83"/>
                <a:gd name="T23" fmla="*/ 18 h 25"/>
                <a:gd name="T24" fmla="*/ 0 w 83"/>
                <a:gd name="T25" fmla="*/ 18 h 25"/>
                <a:gd name="T26" fmla="*/ 0 w 83"/>
                <a:gd name="T27" fmla="*/ 25 h 25"/>
                <a:gd name="T28" fmla="*/ 0 w 83"/>
                <a:gd name="T29" fmla="*/ 25 h 25"/>
                <a:gd name="T30" fmla="*/ 12 w 83"/>
                <a:gd name="T31" fmla="*/ 18 h 25"/>
                <a:gd name="T32" fmla="*/ 12 w 83"/>
                <a:gd name="T33" fmla="*/ 18 h 25"/>
                <a:gd name="T34" fmla="*/ 23 w 83"/>
                <a:gd name="T35" fmla="*/ 13 h 25"/>
                <a:gd name="T36" fmla="*/ 39 w 83"/>
                <a:gd name="T37" fmla="*/ 5 h 25"/>
                <a:gd name="T38" fmla="*/ 60 w 83"/>
                <a:gd name="T39" fmla="*/ 0 h 25"/>
                <a:gd name="T40" fmla="*/ 60 w 83"/>
                <a:gd name="T41" fmla="*/ 0 h 25"/>
                <a:gd name="T42" fmla="*/ 60 w 83"/>
                <a:gd name="T43" fmla="*/ 0 h 25"/>
                <a:gd name="T44" fmla="*/ 73 w 83"/>
                <a:gd name="T45" fmla="*/ 5 h 25"/>
                <a:gd name="T46" fmla="*/ 77 w 83"/>
                <a:gd name="T47" fmla="*/ 5 h 25"/>
                <a:gd name="T48" fmla="*/ 77 w 83"/>
                <a:gd name="T49" fmla="*/ 5 h 25"/>
                <a:gd name="T50" fmla="*/ 77 w 83"/>
                <a:gd name="T51" fmla="*/ 13 h 25"/>
                <a:gd name="T52" fmla="*/ 83 w 83"/>
                <a:gd name="T53" fmla="*/ 13 h 25"/>
                <a:gd name="T54" fmla="*/ 83 w 83"/>
                <a:gd name="T55"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25">
                  <a:moveTo>
                    <a:pt x="83" y="5"/>
                  </a:moveTo>
                  <a:lnTo>
                    <a:pt x="77" y="5"/>
                  </a:lnTo>
                  <a:lnTo>
                    <a:pt x="73" y="0"/>
                  </a:lnTo>
                  <a:lnTo>
                    <a:pt x="66" y="0"/>
                  </a:lnTo>
                  <a:lnTo>
                    <a:pt x="66" y="0"/>
                  </a:lnTo>
                  <a:lnTo>
                    <a:pt x="50" y="0"/>
                  </a:lnTo>
                  <a:lnTo>
                    <a:pt x="39" y="0"/>
                  </a:lnTo>
                  <a:lnTo>
                    <a:pt x="27" y="5"/>
                  </a:lnTo>
                  <a:lnTo>
                    <a:pt x="27" y="5"/>
                  </a:lnTo>
                  <a:lnTo>
                    <a:pt x="12" y="13"/>
                  </a:lnTo>
                  <a:lnTo>
                    <a:pt x="6" y="18"/>
                  </a:lnTo>
                  <a:lnTo>
                    <a:pt x="0" y="18"/>
                  </a:lnTo>
                  <a:lnTo>
                    <a:pt x="0" y="18"/>
                  </a:lnTo>
                  <a:lnTo>
                    <a:pt x="0" y="25"/>
                  </a:lnTo>
                  <a:lnTo>
                    <a:pt x="0" y="25"/>
                  </a:lnTo>
                  <a:lnTo>
                    <a:pt x="12" y="18"/>
                  </a:lnTo>
                  <a:lnTo>
                    <a:pt x="12" y="18"/>
                  </a:lnTo>
                  <a:lnTo>
                    <a:pt x="23" y="13"/>
                  </a:lnTo>
                  <a:lnTo>
                    <a:pt x="39" y="5"/>
                  </a:lnTo>
                  <a:lnTo>
                    <a:pt x="60" y="0"/>
                  </a:lnTo>
                  <a:lnTo>
                    <a:pt x="60" y="0"/>
                  </a:lnTo>
                  <a:lnTo>
                    <a:pt x="60" y="0"/>
                  </a:lnTo>
                  <a:lnTo>
                    <a:pt x="73" y="5"/>
                  </a:lnTo>
                  <a:lnTo>
                    <a:pt x="77" y="5"/>
                  </a:lnTo>
                  <a:lnTo>
                    <a:pt x="77" y="5"/>
                  </a:lnTo>
                  <a:lnTo>
                    <a:pt x="77" y="13"/>
                  </a:lnTo>
                  <a:lnTo>
                    <a:pt x="83" y="13"/>
                  </a:lnTo>
                  <a:lnTo>
                    <a:pt x="83" y="5"/>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31" name="Freeform 255"/>
            <p:cNvSpPr>
              <a:spLocks/>
            </p:cNvSpPr>
            <p:nvPr/>
          </p:nvSpPr>
          <p:spPr bwMode="auto">
            <a:xfrm>
              <a:off x="4779" y="2093"/>
              <a:ext cx="33" cy="47"/>
            </a:xfrm>
            <a:custGeom>
              <a:avLst/>
              <a:gdLst>
                <a:gd name="T0" fmla="*/ 11 w 33"/>
                <a:gd name="T1" fmla="*/ 0 h 47"/>
                <a:gd name="T2" fmla="*/ 17 w 33"/>
                <a:gd name="T3" fmla="*/ 0 h 47"/>
                <a:gd name="T4" fmla="*/ 27 w 33"/>
                <a:gd name="T5" fmla="*/ 13 h 47"/>
                <a:gd name="T6" fmla="*/ 33 w 33"/>
                <a:gd name="T7" fmla="*/ 20 h 47"/>
                <a:gd name="T8" fmla="*/ 33 w 33"/>
                <a:gd name="T9" fmla="*/ 20 h 47"/>
                <a:gd name="T10" fmla="*/ 33 w 33"/>
                <a:gd name="T11" fmla="*/ 33 h 47"/>
                <a:gd name="T12" fmla="*/ 33 w 33"/>
                <a:gd name="T13" fmla="*/ 47 h 47"/>
                <a:gd name="T14" fmla="*/ 27 w 33"/>
                <a:gd name="T15" fmla="*/ 40 h 47"/>
                <a:gd name="T16" fmla="*/ 27 w 33"/>
                <a:gd name="T17" fmla="*/ 40 h 47"/>
                <a:gd name="T18" fmla="*/ 21 w 33"/>
                <a:gd name="T19" fmla="*/ 33 h 47"/>
                <a:gd name="T20" fmla="*/ 11 w 33"/>
                <a:gd name="T21" fmla="*/ 33 h 47"/>
                <a:gd name="T22" fmla="*/ 6 w 33"/>
                <a:gd name="T23" fmla="*/ 40 h 47"/>
                <a:gd name="T24" fmla="*/ 6 w 33"/>
                <a:gd name="T25" fmla="*/ 40 h 47"/>
                <a:gd name="T26" fmla="*/ 0 w 33"/>
                <a:gd name="T27" fmla="*/ 40 h 47"/>
                <a:gd name="T28" fmla="*/ 0 w 33"/>
                <a:gd name="T29" fmla="*/ 40 h 47"/>
                <a:gd name="T30" fmla="*/ 6 w 33"/>
                <a:gd name="T31" fmla="*/ 27 h 47"/>
                <a:gd name="T32" fmla="*/ 6 w 33"/>
                <a:gd name="T33" fmla="*/ 27 h 47"/>
                <a:gd name="T34" fmla="*/ 6 w 33"/>
                <a:gd name="T35" fmla="*/ 13 h 47"/>
                <a:gd name="T36" fmla="*/ 11 w 33"/>
                <a:gd name="T37" fmla="*/ 0 h 47"/>
                <a:gd name="T38" fmla="*/ 11 w 33"/>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7">
                  <a:moveTo>
                    <a:pt x="11" y="0"/>
                  </a:moveTo>
                  <a:lnTo>
                    <a:pt x="17" y="0"/>
                  </a:lnTo>
                  <a:lnTo>
                    <a:pt x="27" y="13"/>
                  </a:lnTo>
                  <a:lnTo>
                    <a:pt x="33" y="20"/>
                  </a:lnTo>
                  <a:lnTo>
                    <a:pt x="33" y="20"/>
                  </a:lnTo>
                  <a:lnTo>
                    <a:pt x="33" y="33"/>
                  </a:lnTo>
                  <a:lnTo>
                    <a:pt x="33" y="47"/>
                  </a:lnTo>
                  <a:lnTo>
                    <a:pt x="27" y="40"/>
                  </a:lnTo>
                  <a:lnTo>
                    <a:pt x="27" y="40"/>
                  </a:lnTo>
                  <a:lnTo>
                    <a:pt x="21" y="33"/>
                  </a:lnTo>
                  <a:lnTo>
                    <a:pt x="11" y="33"/>
                  </a:lnTo>
                  <a:lnTo>
                    <a:pt x="6" y="40"/>
                  </a:lnTo>
                  <a:lnTo>
                    <a:pt x="6" y="40"/>
                  </a:lnTo>
                  <a:lnTo>
                    <a:pt x="0" y="40"/>
                  </a:lnTo>
                  <a:lnTo>
                    <a:pt x="0" y="40"/>
                  </a:lnTo>
                  <a:lnTo>
                    <a:pt x="6" y="27"/>
                  </a:lnTo>
                  <a:lnTo>
                    <a:pt x="6" y="27"/>
                  </a:lnTo>
                  <a:lnTo>
                    <a:pt x="6" y="13"/>
                  </a:lnTo>
                  <a:lnTo>
                    <a:pt x="11" y="0"/>
                  </a:lnTo>
                  <a:lnTo>
                    <a:pt x="11" y="0"/>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32" name="Freeform 256"/>
            <p:cNvSpPr>
              <a:spLocks/>
            </p:cNvSpPr>
            <p:nvPr/>
          </p:nvSpPr>
          <p:spPr bwMode="auto">
            <a:xfrm>
              <a:off x="4756" y="2160"/>
              <a:ext cx="40" cy="33"/>
            </a:xfrm>
            <a:custGeom>
              <a:avLst/>
              <a:gdLst>
                <a:gd name="T0" fmla="*/ 6 w 40"/>
                <a:gd name="T1" fmla="*/ 18 h 33"/>
                <a:gd name="T2" fmla="*/ 17 w 40"/>
                <a:gd name="T3" fmla="*/ 13 h 33"/>
                <a:gd name="T4" fmla="*/ 29 w 40"/>
                <a:gd name="T5" fmla="*/ 6 h 33"/>
                <a:gd name="T6" fmla="*/ 40 w 40"/>
                <a:gd name="T7" fmla="*/ 0 h 33"/>
                <a:gd name="T8" fmla="*/ 40 w 40"/>
                <a:gd name="T9" fmla="*/ 0 h 33"/>
                <a:gd name="T10" fmla="*/ 40 w 40"/>
                <a:gd name="T11" fmla="*/ 0 h 33"/>
                <a:gd name="T12" fmla="*/ 34 w 40"/>
                <a:gd name="T13" fmla="*/ 0 h 33"/>
                <a:gd name="T14" fmla="*/ 29 w 40"/>
                <a:gd name="T15" fmla="*/ 0 h 33"/>
                <a:gd name="T16" fmla="*/ 29 w 40"/>
                <a:gd name="T17" fmla="*/ 0 h 33"/>
                <a:gd name="T18" fmla="*/ 17 w 40"/>
                <a:gd name="T19" fmla="*/ 13 h 33"/>
                <a:gd name="T20" fmla="*/ 6 w 40"/>
                <a:gd name="T21" fmla="*/ 18 h 33"/>
                <a:gd name="T22" fmla="*/ 0 w 40"/>
                <a:gd name="T23" fmla="*/ 26 h 33"/>
                <a:gd name="T24" fmla="*/ 0 w 40"/>
                <a:gd name="T25" fmla="*/ 26 h 33"/>
                <a:gd name="T26" fmla="*/ 0 w 40"/>
                <a:gd name="T27" fmla="*/ 33 h 33"/>
                <a:gd name="T28" fmla="*/ 0 w 40"/>
                <a:gd name="T29" fmla="*/ 26 h 33"/>
                <a:gd name="T30" fmla="*/ 6 w 40"/>
                <a:gd name="T31"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33">
                  <a:moveTo>
                    <a:pt x="6" y="18"/>
                  </a:moveTo>
                  <a:lnTo>
                    <a:pt x="17" y="13"/>
                  </a:lnTo>
                  <a:lnTo>
                    <a:pt x="29" y="6"/>
                  </a:lnTo>
                  <a:lnTo>
                    <a:pt x="40" y="0"/>
                  </a:lnTo>
                  <a:lnTo>
                    <a:pt x="40" y="0"/>
                  </a:lnTo>
                  <a:lnTo>
                    <a:pt x="40" y="0"/>
                  </a:lnTo>
                  <a:lnTo>
                    <a:pt x="34" y="0"/>
                  </a:lnTo>
                  <a:lnTo>
                    <a:pt x="29" y="0"/>
                  </a:lnTo>
                  <a:lnTo>
                    <a:pt x="29" y="0"/>
                  </a:lnTo>
                  <a:lnTo>
                    <a:pt x="17" y="13"/>
                  </a:lnTo>
                  <a:lnTo>
                    <a:pt x="6" y="18"/>
                  </a:lnTo>
                  <a:lnTo>
                    <a:pt x="0" y="26"/>
                  </a:lnTo>
                  <a:lnTo>
                    <a:pt x="0" y="26"/>
                  </a:lnTo>
                  <a:lnTo>
                    <a:pt x="0" y="33"/>
                  </a:lnTo>
                  <a:lnTo>
                    <a:pt x="0" y="26"/>
                  </a:lnTo>
                  <a:lnTo>
                    <a:pt x="6" y="18"/>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33" name="Freeform 257"/>
            <p:cNvSpPr>
              <a:spLocks/>
            </p:cNvSpPr>
            <p:nvPr/>
          </p:nvSpPr>
          <p:spPr bwMode="auto">
            <a:xfrm>
              <a:off x="4724" y="2265"/>
              <a:ext cx="32" cy="46"/>
            </a:xfrm>
            <a:custGeom>
              <a:avLst/>
              <a:gdLst>
                <a:gd name="T0" fmla="*/ 0 w 32"/>
                <a:gd name="T1" fmla="*/ 40 h 46"/>
                <a:gd name="T2" fmla="*/ 0 w 32"/>
                <a:gd name="T3" fmla="*/ 40 h 46"/>
                <a:gd name="T4" fmla="*/ 5 w 32"/>
                <a:gd name="T5" fmla="*/ 33 h 46"/>
                <a:gd name="T6" fmla="*/ 11 w 32"/>
                <a:gd name="T7" fmla="*/ 26 h 46"/>
                <a:gd name="T8" fmla="*/ 11 w 32"/>
                <a:gd name="T9" fmla="*/ 26 h 46"/>
                <a:gd name="T10" fmla="*/ 16 w 32"/>
                <a:gd name="T11" fmla="*/ 13 h 46"/>
                <a:gd name="T12" fmla="*/ 28 w 32"/>
                <a:gd name="T13" fmla="*/ 0 h 46"/>
                <a:gd name="T14" fmla="*/ 32 w 32"/>
                <a:gd name="T15" fmla="*/ 0 h 46"/>
                <a:gd name="T16" fmla="*/ 32 w 32"/>
                <a:gd name="T17" fmla="*/ 0 h 46"/>
                <a:gd name="T18" fmla="*/ 22 w 32"/>
                <a:gd name="T19" fmla="*/ 13 h 46"/>
                <a:gd name="T20" fmla="*/ 16 w 32"/>
                <a:gd name="T21" fmla="*/ 20 h 46"/>
                <a:gd name="T22" fmla="*/ 11 w 32"/>
                <a:gd name="T23" fmla="*/ 26 h 46"/>
                <a:gd name="T24" fmla="*/ 11 w 32"/>
                <a:gd name="T25" fmla="*/ 26 h 46"/>
                <a:gd name="T26" fmla="*/ 5 w 32"/>
                <a:gd name="T27" fmla="*/ 40 h 46"/>
                <a:gd name="T28" fmla="*/ 0 w 32"/>
                <a:gd name="T29" fmla="*/ 46 h 46"/>
                <a:gd name="T30" fmla="*/ 0 w 32"/>
                <a:gd name="T3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46">
                  <a:moveTo>
                    <a:pt x="0" y="40"/>
                  </a:moveTo>
                  <a:lnTo>
                    <a:pt x="0" y="40"/>
                  </a:lnTo>
                  <a:lnTo>
                    <a:pt x="5" y="33"/>
                  </a:lnTo>
                  <a:lnTo>
                    <a:pt x="11" y="26"/>
                  </a:lnTo>
                  <a:lnTo>
                    <a:pt x="11" y="26"/>
                  </a:lnTo>
                  <a:lnTo>
                    <a:pt x="16" y="13"/>
                  </a:lnTo>
                  <a:lnTo>
                    <a:pt x="28" y="0"/>
                  </a:lnTo>
                  <a:lnTo>
                    <a:pt x="32" y="0"/>
                  </a:lnTo>
                  <a:lnTo>
                    <a:pt x="32" y="0"/>
                  </a:lnTo>
                  <a:lnTo>
                    <a:pt x="22" y="13"/>
                  </a:lnTo>
                  <a:lnTo>
                    <a:pt x="16" y="20"/>
                  </a:lnTo>
                  <a:lnTo>
                    <a:pt x="11" y="26"/>
                  </a:lnTo>
                  <a:lnTo>
                    <a:pt x="11" y="26"/>
                  </a:lnTo>
                  <a:lnTo>
                    <a:pt x="5" y="40"/>
                  </a:lnTo>
                  <a:lnTo>
                    <a:pt x="0" y="46"/>
                  </a:lnTo>
                  <a:lnTo>
                    <a:pt x="0" y="40"/>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34" name="Freeform 258"/>
            <p:cNvSpPr>
              <a:spLocks/>
            </p:cNvSpPr>
            <p:nvPr/>
          </p:nvSpPr>
          <p:spPr bwMode="auto">
            <a:xfrm>
              <a:off x="4708" y="2325"/>
              <a:ext cx="21" cy="33"/>
            </a:xfrm>
            <a:custGeom>
              <a:avLst/>
              <a:gdLst>
                <a:gd name="T0" fmla="*/ 0 w 21"/>
                <a:gd name="T1" fmla="*/ 26 h 33"/>
                <a:gd name="T2" fmla="*/ 0 w 21"/>
                <a:gd name="T3" fmla="*/ 19 h 33"/>
                <a:gd name="T4" fmla="*/ 4 w 21"/>
                <a:gd name="T5" fmla="*/ 19 h 33"/>
                <a:gd name="T6" fmla="*/ 10 w 21"/>
                <a:gd name="T7" fmla="*/ 13 h 33"/>
                <a:gd name="T8" fmla="*/ 10 w 21"/>
                <a:gd name="T9" fmla="*/ 13 h 33"/>
                <a:gd name="T10" fmla="*/ 16 w 21"/>
                <a:gd name="T11" fmla="*/ 6 h 33"/>
                <a:gd name="T12" fmla="*/ 21 w 21"/>
                <a:gd name="T13" fmla="*/ 0 h 33"/>
                <a:gd name="T14" fmla="*/ 21 w 21"/>
                <a:gd name="T15" fmla="*/ 0 h 33"/>
                <a:gd name="T16" fmla="*/ 21 w 21"/>
                <a:gd name="T17" fmla="*/ 0 h 33"/>
                <a:gd name="T18" fmla="*/ 16 w 21"/>
                <a:gd name="T19" fmla="*/ 13 h 33"/>
                <a:gd name="T20" fmla="*/ 10 w 21"/>
                <a:gd name="T21" fmla="*/ 26 h 33"/>
                <a:gd name="T22" fmla="*/ 4 w 21"/>
                <a:gd name="T23" fmla="*/ 33 h 33"/>
                <a:gd name="T24" fmla="*/ 4 w 21"/>
                <a:gd name="T25" fmla="*/ 33 h 33"/>
                <a:gd name="T26" fmla="*/ 0 w 21"/>
                <a:gd name="T27" fmla="*/ 33 h 33"/>
                <a:gd name="T28" fmla="*/ 0 w 21"/>
                <a:gd name="T29" fmla="*/ 33 h 33"/>
                <a:gd name="T30" fmla="*/ 0 w 21"/>
                <a:gd name="T31"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3">
                  <a:moveTo>
                    <a:pt x="0" y="26"/>
                  </a:moveTo>
                  <a:lnTo>
                    <a:pt x="0" y="19"/>
                  </a:lnTo>
                  <a:lnTo>
                    <a:pt x="4" y="19"/>
                  </a:lnTo>
                  <a:lnTo>
                    <a:pt x="10" y="13"/>
                  </a:lnTo>
                  <a:lnTo>
                    <a:pt x="10" y="13"/>
                  </a:lnTo>
                  <a:lnTo>
                    <a:pt x="16" y="6"/>
                  </a:lnTo>
                  <a:lnTo>
                    <a:pt x="21" y="0"/>
                  </a:lnTo>
                  <a:lnTo>
                    <a:pt x="21" y="0"/>
                  </a:lnTo>
                  <a:lnTo>
                    <a:pt x="21" y="0"/>
                  </a:lnTo>
                  <a:lnTo>
                    <a:pt x="16" y="13"/>
                  </a:lnTo>
                  <a:lnTo>
                    <a:pt x="10" y="26"/>
                  </a:lnTo>
                  <a:lnTo>
                    <a:pt x="4" y="33"/>
                  </a:lnTo>
                  <a:lnTo>
                    <a:pt x="4" y="33"/>
                  </a:lnTo>
                  <a:lnTo>
                    <a:pt x="0" y="33"/>
                  </a:lnTo>
                  <a:lnTo>
                    <a:pt x="0" y="33"/>
                  </a:lnTo>
                  <a:lnTo>
                    <a:pt x="0" y="26"/>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35" name="Freeform 259"/>
            <p:cNvSpPr>
              <a:spLocks/>
            </p:cNvSpPr>
            <p:nvPr/>
          </p:nvSpPr>
          <p:spPr bwMode="auto">
            <a:xfrm>
              <a:off x="3222" y="1968"/>
              <a:ext cx="760" cy="27"/>
            </a:xfrm>
            <a:custGeom>
              <a:avLst/>
              <a:gdLst>
                <a:gd name="T0" fmla="*/ 760 w 760"/>
                <a:gd name="T1" fmla="*/ 0 h 27"/>
                <a:gd name="T2" fmla="*/ 737 w 760"/>
                <a:gd name="T3" fmla="*/ 27 h 27"/>
                <a:gd name="T4" fmla="*/ 0 w 760"/>
                <a:gd name="T5" fmla="*/ 27 h 27"/>
                <a:gd name="T6" fmla="*/ 0 w 760"/>
                <a:gd name="T7" fmla="*/ 0 h 27"/>
                <a:gd name="T8" fmla="*/ 760 w 760"/>
                <a:gd name="T9" fmla="*/ 0 h 27"/>
              </a:gdLst>
              <a:ahLst/>
              <a:cxnLst>
                <a:cxn ang="0">
                  <a:pos x="T0" y="T1"/>
                </a:cxn>
                <a:cxn ang="0">
                  <a:pos x="T2" y="T3"/>
                </a:cxn>
                <a:cxn ang="0">
                  <a:pos x="T4" y="T5"/>
                </a:cxn>
                <a:cxn ang="0">
                  <a:pos x="T6" y="T7"/>
                </a:cxn>
                <a:cxn ang="0">
                  <a:pos x="T8" y="T9"/>
                </a:cxn>
              </a:cxnLst>
              <a:rect l="0" t="0" r="r" b="b"/>
              <a:pathLst>
                <a:path w="760" h="27">
                  <a:moveTo>
                    <a:pt x="760" y="0"/>
                  </a:moveTo>
                  <a:lnTo>
                    <a:pt x="737" y="27"/>
                  </a:lnTo>
                  <a:lnTo>
                    <a:pt x="0" y="27"/>
                  </a:lnTo>
                  <a:lnTo>
                    <a:pt x="0" y="0"/>
                  </a:lnTo>
                  <a:lnTo>
                    <a:pt x="760"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36" name="Freeform 260"/>
            <p:cNvSpPr>
              <a:spLocks/>
            </p:cNvSpPr>
            <p:nvPr/>
          </p:nvSpPr>
          <p:spPr bwMode="auto">
            <a:xfrm>
              <a:off x="3959" y="1968"/>
              <a:ext cx="23" cy="403"/>
            </a:xfrm>
            <a:custGeom>
              <a:avLst/>
              <a:gdLst>
                <a:gd name="T0" fmla="*/ 23 w 23"/>
                <a:gd name="T1" fmla="*/ 0 h 403"/>
                <a:gd name="T2" fmla="*/ 0 w 23"/>
                <a:gd name="T3" fmla="*/ 27 h 403"/>
                <a:gd name="T4" fmla="*/ 0 w 23"/>
                <a:gd name="T5" fmla="*/ 376 h 403"/>
                <a:gd name="T6" fmla="*/ 23 w 23"/>
                <a:gd name="T7" fmla="*/ 403 h 403"/>
                <a:gd name="T8" fmla="*/ 23 w 23"/>
                <a:gd name="T9" fmla="*/ 0 h 403"/>
              </a:gdLst>
              <a:ahLst/>
              <a:cxnLst>
                <a:cxn ang="0">
                  <a:pos x="T0" y="T1"/>
                </a:cxn>
                <a:cxn ang="0">
                  <a:pos x="T2" y="T3"/>
                </a:cxn>
                <a:cxn ang="0">
                  <a:pos x="T4" y="T5"/>
                </a:cxn>
                <a:cxn ang="0">
                  <a:pos x="T6" y="T7"/>
                </a:cxn>
                <a:cxn ang="0">
                  <a:pos x="T8" y="T9"/>
                </a:cxn>
              </a:cxnLst>
              <a:rect l="0" t="0" r="r" b="b"/>
              <a:pathLst>
                <a:path w="23" h="403">
                  <a:moveTo>
                    <a:pt x="23" y="0"/>
                  </a:moveTo>
                  <a:lnTo>
                    <a:pt x="0" y="27"/>
                  </a:lnTo>
                  <a:lnTo>
                    <a:pt x="0" y="376"/>
                  </a:lnTo>
                  <a:lnTo>
                    <a:pt x="23" y="403"/>
                  </a:lnTo>
                  <a:lnTo>
                    <a:pt x="23"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37" name="Freeform 261"/>
            <p:cNvSpPr>
              <a:spLocks/>
            </p:cNvSpPr>
            <p:nvPr/>
          </p:nvSpPr>
          <p:spPr bwMode="auto">
            <a:xfrm>
              <a:off x="3222" y="2344"/>
              <a:ext cx="760" cy="27"/>
            </a:xfrm>
            <a:custGeom>
              <a:avLst/>
              <a:gdLst>
                <a:gd name="T0" fmla="*/ 760 w 760"/>
                <a:gd name="T1" fmla="*/ 27 h 27"/>
                <a:gd name="T2" fmla="*/ 737 w 760"/>
                <a:gd name="T3" fmla="*/ 0 h 27"/>
                <a:gd name="T4" fmla="*/ 0 w 760"/>
                <a:gd name="T5" fmla="*/ 0 h 27"/>
                <a:gd name="T6" fmla="*/ 0 w 760"/>
                <a:gd name="T7" fmla="*/ 27 h 27"/>
                <a:gd name="T8" fmla="*/ 760 w 760"/>
                <a:gd name="T9" fmla="*/ 27 h 27"/>
              </a:gdLst>
              <a:ahLst/>
              <a:cxnLst>
                <a:cxn ang="0">
                  <a:pos x="T0" y="T1"/>
                </a:cxn>
                <a:cxn ang="0">
                  <a:pos x="T2" y="T3"/>
                </a:cxn>
                <a:cxn ang="0">
                  <a:pos x="T4" y="T5"/>
                </a:cxn>
                <a:cxn ang="0">
                  <a:pos x="T6" y="T7"/>
                </a:cxn>
                <a:cxn ang="0">
                  <a:pos x="T8" y="T9"/>
                </a:cxn>
              </a:cxnLst>
              <a:rect l="0" t="0" r="r" b="b"/>
              <a:pathLst>
                <a:path w="760" h="27">
                  <a:moveTo>
                    <a:pt x="760" y="27"/>
                  </a:moveTo>
                  <a:lnTo>
                    <a:pt x="737" y="0"/>
                  </a:lnTo>
                  <a:lnTo>
                    <a:pt x="0" y="0"/>
                  </a:lnTo>
                  <a:lnTo>
                    <a:pt x="0" y="27"/>
                  </a:lnTo>
                  <a:lnTo>
                    <a:pt x="760" y="27"/>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38" name="Freeform 262"/>
            <p:cNvSpPr>
              <a:spLocks/>
            </p:cNvSpPr>
            <p:nvPr/>
          </p:nvSpPr>
          <p:spPr bwMode="auto">
            <a:xfrm>
              <a:off x="5042" y="2206"/>
              <a:ext cx="89" cy="350"/>
            </a:xfrm>
            <a:custGeom>
              <a:avLst/>
              <a:gdLst>
                <a:gd name="T0" fmla="*/ 56 w 89"/>
                <a:gd name="T1" fmla="*/ 0 h 350"/>
                <a:gd name="T2" fmla="*/ 83 w 89"/>
                <a:gd name="T3" fmla="*/ 0 h 350"/>
                <a:gd name="T4" fmla="*/ 89 w 89"/>
                <a:gd name="T5" fmla="*/ 0 h 350"/>
                <a:gd name="T6" fmla="*/ 33 w 89"/>
                <a:gd name="T7" fmla="*/ 350 h 350"/>
                <a:gd name="T8" fmla="*/ 6 w 89"/>
                <a:gd name="T9" fmla="*/ 350 h 350"/>
                <a:gd name="T10" fmla="*/ 0 w 89"/>
                <a:gd name="T11" fmla="*/ 343 h 350"/>
                <a:gd name="T12" fmla="*/ 56 w 89"/>
                <a:gd name="T13" fmla="*/ 0 h 350"/>
              </a:gdLst>
              <a:ahLst/>
              <a:cxnLst>
                <a:cxn ang="0">
                  <a:pos x="T0" y="T1"/>
                </a:cxn>
                <a:cxn ang="0">
                  <a:pos x="T2" y="T3"/>
                </a:cxn>
                <a:cxn ang="0">
                  <a:pos x="T4" y="T5"/>
                </a:cxn>
                <a:cxn ang="0">
                  <a:pos x="T6" y="T7"/>
                </a:cxn>
                <a:cxn ang="0">
                  <a:pos x="T8" y="T9"/>
                </a:cxn>
                <a:cxn ang="0">
                  <a:pos x="T10" y="T11"/>
                </a:cxn>
                <a:cxn ang="0">
                  <a:pos x="T12" y="T13"/>
                </a:cxn>
              </a:cxnLst>
              <a:rect l="0" t="0" r="r" b="b"/>
              <a:pathLst>
                <a:path w="89" h="350">
                  <a:moveTo>
                    <a:pt x="56" y="0"/>
                  </a:moveTo>
                  <a:lnTo>
                    <a:pt x="83" y="0"/>
                  </a:lnTo>
                  <a:lnTo>
                    <a:pt x="89" y="0"/>
                  </a:lnTo>
                  <a:lnTo>
                    <a:pt x="33" y="350"/>
                  </a:lnTo>
                  <a:lnTo>
                    <a:pt x="6" y="350"/>
                  </a:lnTo>
                  <a:lnTo>
                    <a:pt x="0" y="343"/>
                  </a:lnTo>
                  <a:lnTo>
                    <a:pt x="56" y="0"/>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39" name="Freeform 263"/>
            <p:cNvSpPr>
              <a:spLocks/>
            </p:cNvSpPr>
            <p:nvPr/>
          </p:nvSpPr>
          <p:spPr bwMode="auto">
            <a:xfrm>
              <a:off x="4894" y="2213"/>
              <a:ext cx="209" cy="85"/>
            </a:xfrm>
            <a:custGeom>
              <a:avLst/>
              <a:gdLst>
                <a:gd name="T0" fmla="*/ 209 w 209"/>
                <a:gd name="T1" fmla="*/ 5 h 85"/>
                <a:gd name="T2" fmla="*/ 198 w 209"/>
                <a:gd name="T3" fmla="*/ 72 h 85"/>
                <a:gd name="T4" fmla="*/ 171 w 209"/>
                <a:gd name="T5" fmla="*/ 78 h 85"/>
                <a:gd name="T6" fmla="*/ 100 w 209"/>
                <a:gd name="T7" fmla="*/ 85 h 85"/>
                <a:gd name="T8" fmla="*/ 0 w 209"/>
                <a:gd name="T9" fmla="*/ 78 h 85"/>
                <a:gd name="T10" fmla="*/ 0 w 209"/>
                <a:gd name="T11" fmla="*/ 78 h 85"/>
                <a:gd name="T12" fmla="*/ 12 w 209"/>
                <a:gd name="T13" fmla="*/ 5 h 85"/>
                <a:gd name="T14" fmla="*/ 44 w 209"/>
                <a:gd name="T15" fmla="*/ 13 h 85"/>
                <a:gd name="T16" fmla="*/ 116 w 209"/>
                <a:gd name="T17" fmla="*/ 13 h 85"/>
                <a:gd name="T18" fmla="*/ 204 w 209"/>
                <a:gd name="T19" fmla="*/ 0 h 85"/>
                <a:gd name="T20" fmla="*/ 204 w 209"/>
                <a:gd name="T21" fmla="*/ 0 h 85"/>
                <a:gd name="T22" fmla="*/ 209 w 209"/>
                <a:gd name="T23"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85">
                  <a:moveTo>
                    <a:pt x="209" y="5"/>
                  </a:moveTo>
                  <a:lnTo>
                    <a:pt x="198" y="72"/>
                  </a:lnTo>
                  <a:lnTo>
                    <a:pt x="171" y="78"/>
                  </a:lnTo>
                  <a:lnTo>
                    <a:pt x="100" y="85"/>
                  </a:lnTo>
                  <a:lnTo>
                    <a:pt x="0" y="78"/>
                  </a:lnTo>
                  <a:lnTo>
                    <a:pt x="0" y="78"/>
                  </a:lnTo>
                  <a:lnTo>
                    <a:pt x="12" y="5"/>
                  </a:lnTo>
                  <a:lnTo>
                    <a:pt x="44" y="13"/>
                  </a:lnTo>
                  <a:lnTo>
                    <a:pt x="116" y="13"/>
                  </a:lnTo>
                  <a:lnTo>
                    <a:pt x="204" y="0"/>
                  </a:lnTo>
                  <a:lnTo>
                    <a:pt x="204" y="0"/>
                  </a:lnTo>
                  <a:lnTo>
                    <a:pt x="209" y="5"/>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40" name="Freeform 264"/>
            <p:cNvSpPr>
              <a:spLocks/>
            </p:cNvSpPr>
            <p:nvPr/>
          </p:nvSpPr>
          <p:spPr bwMode="auto">
            <a:xfrm>
              <a:off x="4894" y="2218"/>
              <a:ext cx="204" cy="80"/>
            </a:xfrm>
            <a:custGeom>
              <a:avLst/>
              <a:gdLst>
                <a:gd name="T0" fmla="*/ 204 w 204"/>
                <a:gd name="T1" fmla="*/ 0 h 80"/>
                <a:gd name="T2" fmla="*/ 177 w 204"/>
                <a:gd name="T3" fmla="*/ 8 h 80"/>
                <a:gd name="T4" fmla="*/ 104 w 204"/>
                <a:gd name="T5" fmla="*/ 8 h 80"/>
                <a:gd name="T6" fmla="*/ 12 w 204"/>
                <a:gd name="T7" fmla="*/ 0 h 80"/>
                <a:gd name="T8" fmla="*/ 12 w 204"/>
                <a:gd name="T9" fmla="*/ 0 h 80"/>
                <a:gd name="T10" fmla="*/ 0 w 204"/>
                <a:gd name="T11" fmla="*/ 67 h 80"/>
                <a:gd name="T12" fmla="*/ 27 w 204"/>
                <a:gd name="T13" fmla="*/ 73 h 80"/>
                <a:gd name="T14" fmla="*/ 100 w 204"/>
                <a:gd name="T15" fmla="*/ 80 h 80"/>
                <a:gd name="T16" fmla="*/ 194 w 204"/>
                <a:gd name="T17" fmla="*/ 67 h 80"/>
                <a:gd name="T18" fmla="*/ 194 w 204"/>
                <a:gd name="T19" fmla="*/ 67 h 80"/>
                <a:gd name="T20" fmla="*/ 204 w 204"/>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80">
                  <a:moveTo>
                    <a:pt x="204" y="0"/>
                  </a:moveTo>
                  <a:lnTo>
                    <a:pt x="177" y="8"/>
                  </a:lnTo>
                  <a:lnTo>
                    <a:pt x="104" y="8"/>
                  </a:lnTo>
                  <a:lnTo>
                    <a:pt x="12" y="0"/>
                  </a:lnTo>
                  <a:lnTo>
                    <a:pt x="12" y="0"/>
                  </a:lnTo>
                  <a:lnTo>
                    <a:pt x="0" y="67"/>
                  </a:lnTo>
                  <a:lnTo>
                    <a:pt x="27" y="73"/>
                  </a:lnTo>
                  <a:lnTo>
                    <a:pt x="100" y="80"/>
                  </a:lnTo>
                  <a:lnTo>
                    <a:pt x="194" y="67"/>
                  </a:lnTo>
                  <a:lnTo>
                    <a:pt x="194" y="67"/>
                  </a:lnTo>
                  <a:lnTo>
                    <a:pt x="204" y="0"/>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41" name="Freeform 265"/>
            <p:cNvSpPr>
              <a:spLocks/>
            </p:cNvSpPr>
            <p:nvPr/>
          </p:nvSpPr>
          <p:spPr bwMode="auto">
            <a:xfrm>
              <a:off x="4877" y="2338"/>
              <a:ext cx="205" cy="60"/>
            </a:xfrm>
            <a:custGeom>
              <a:avLst/>
              <a:gdLst>
                <a:gd name="T0" fmla="*/ 205 w 205"/>
                <a:gd name="T1" fmla="*/ 6 h 60"/>
                <a:gd name="T2" fmla="*/ 198 w 205"/>
                <a:gd name="T3" fmla="*/ 45 h 60"/>
                <a:gd name="T4" fmla="*/ 171 w 205"/>
                <a:gd name="T5" fmla="*/ 53 h 60"/>
                <a:gd name="T6" fmla="*/ 100 w 205"/>
                <a:gd name="T7" fmla="*/ 60 h 60"/>
                <a:gd name="T8" fmla="*/ 0 w 205"/>
                <a:gd name="T9" fmla="*/ 53 h 60"/>
                <a:gd name="T10" fmla="*/ 0 w 205"/>
                <a:gd name="T11" fmla="*/ 53 h 60"/>
                <a:gd name="T12" fmla="*/ 6 w 205"/>
                <a:gd name="T13" fmla="*/ 6 h 60"/>
                <a:gd name="T14" fmla="*/ 40 w 205"/>
                <a:gd name="T15" fmla="*/ 13 h 60"/>
                <a:gd name="T16" fmla="*/ 111 w 205"/>
                <a:gd name="T17" fmla="*/ 13 h 60"/>
                <a:gd name="T18" fmla="*/ 198 w 205"/>
                <a:gd name="T19" fmla="*/ 0 h 60"/>
                <a:gd name="T20" fmla="*/ 198 w 205"/>
                <a:gd name="T21" fmla="*/ 0 h 60"/>
                <a:gd name="T22" fmla="*/ 205 w 205"/>
                <a:gd name="T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60">
                  <a:moveTo>
                    <a:pt x="205" y="6"/>
                  </a:moveTo>
                  <a:lnTo>
                    <a:pt x="198" y="45"/>
                  </a:lnTo>
                  <a:lnTo>
                    <a:pt x="171" y="53"/>
                  </a:lnTo>
                  <a:lnTo>
                    <a:pt x="100" y="60"/>
                  </a:lnTo>
                  <a:lnTo>
                    <a:pt x="0" y="53"/>
                  </a:lnTo>
                  <a:lnTo>
                    <a:pt x="0" y="53"/>
                  </a:lnTo>
                  <a:lnTo>
                    <a:pt x="6" y="6"/>
                  </a:lnTo>
                  <a:lnTo>
                    <a:pt x="40" y="13"/>
                  </a:lnTo>
                  <a:lnTo>
                    <a:pt x="111" y="13"/>
                  </a:lnTo>
                  <a:lnTo>
                    <a:pt x="198" y="0"/>
                  </a:lnTo>
                  <a:lnTo>
                    <a:pt x="198" y="0"/>
                  </a:lnTo>
                  <a:lnTo>
                    <a:pt x="205" y="6"/>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42" name="Freeform 266"/>
            <p:cNvSpPr>
              <a:spLocks/>
            </p:cNvSpPr>
            <p:nvPr/>
          </p:nvSpPr>
          <p:spPr bwMode="auto">
            <a:xfrm>
              <a:off x="4877" y="2344"/>
              <a:ext cx="198" cy="54"/>
            </a:xfrm>
            <a:custGeom>
              <a:avLst/>
              <a:gdLst>
                <a:gd name="T0" fmla="*/ 198 w 198"/>
                <a:gd name="T1" fmla="*/ 0 h 54"/>
                <a:gd name="T2" fmla="*/ 171 w 198"/>
                <a:gd name="T3" fmla="*/ 7 h 54"/>
                <a:gd name="T4" fmla="*/ 105 w 198"/>
                <a:gd name="T5" fmla="*/ 7 h 54"/>
                <a:gd name="T6" fmla="*/ 6 w 198"/>
                <a:gd name="T7" fmla="*/ 0 h 54"/>
                <a:gd name="T8" fmla="*/ 6 w 198"/>
                <a:gd name="T9" fmla="*/ 0 h 54"/>
                <a:gd name="T10" fmla="*/ 0 w 198"/>
                <a:gd name="T11" fmla="*/ 39 h 54"/>
                <a:gd name="T12" fmla="*/ 29 w 198"/>
                <a:gd name="T13" fmla="*/ 47 h 54"/>
                <a:gd name="T14" fmla="*/ 100 w 198"/>
                <a:gd name="T15" fmla="*/ 54 h 54"/>
                <a:gd name="T16" fmla="*/ 194 w 198"/>
                <a:gd name="T17" fmla="*/ 39 h 54"/>
                <a:gd name="T18" fmla="*/ 194 w 198"/>
                <a:gd name="T19" fmla="*/ 39 h 54"/>
                <a:gd name="T20" fmla="*/ 198 w 198"/>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54">
                  <a:moveTo>
                    <a:pt x="198" y="0"/>
                  </a:moveTo>
                  <a:lnTo>
                    <a:pt x="171" y="7"/>
                  </a:lnTo>
                  <a:lnTo>
                    <a:pt x="105" y="7"/>
                  </a:lnTo>
                  <a:lnTo>
                    <a:pt x="6" y="0"/>
                  </a:lnTo>
                  <a:lnTo>
                    <a:pt x="6" y="0"/>
                  </a:lnTo>
                  <a:lnTo>
                    <a:pt x="0" y="39"/>
                  </a:lnTo>
                  <a:lnTo>
                    <a:pt x="29" y="47"/>
                  </a:lnTo>
                  <a:lnTo>
                    <a:pt x="100" y="54"/>
                  </a:lnTo>
                  <a:lnTo>
                    <a:pt x="194" y="39"/>
                  </a:lnTo>
                  <a:lnTo>
                    <a:pt x="194" y="39"/>
                  </a:lnTo>
                  <a:lnTo>
                    <a:pt x="198" y="0"/>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43" name="Freeform 267"/>
            <p:cNvSpPr>
              <a:spLocks/>
            </p:cNvSpPr>
            <p:nvPr/>
          </p:nvSpPr>
          <p:spPr bwMode="auto">
            <a:xfrm>
              <a:off x="4823" y="2206"/>
              <a:ext cx="88" cy="350"/>
            </a:xfrm>
            <a:custGeom>
              <a:avLst/>
              <a:gdLst>
                <a:gd name="T0" fmla="*/ 54 w 88"/>
                <a:gd name="T1" fmla="*/ 0 h 350"/>
                <a:gd name="T2" fmla="*/ 83 w 88"/>
                <a:gd name="T3" fmla="*/ 0 h 350"/>
                <a:gd name="T4" fmla="*/ 88 w 88"/>
                <a:gd name="T5" fmla="*/ 0 h 350"/>
                <a:gd name="T6" fmla="*/ 33 w 88"/>
                <a:gd name="T7" fmla="*/ 350 h 350"/>
                <a:gd name="T8" fmla="*/ 0 w 88"/>
                <a:gd name="T9" fmla="*/ 350 h 350"/>
                <a:gd name="T10" fmla="*/ 0 w 88"/>
                <a:gd name="T11" fmla="*/ 343 h 350"/>
                <a:gd name="T12" fmla="*/ 54 w 88"/>
                <a:gd name="T13" fmla="*/ 0 h 350"/>
              </a:gdLst>
              <a:ahLst/>
              <a:cxnLst>
                <a:cxn ang="0">
                  <a:pos x="T0" y="T1"/>
                </a:cxn>
                <a:cxn ang="0">
                  <a:pos x="T2" y="T3"/>
                </a:cxn>
                <a:cxn ang="0">
                  <a:pos x="T4" y="T5"/>
                </a:cxn>
                <a:cxn ang="0">
                  <a:pos x="T6" y="T7"/>
                </a:cxn>
                <a:cxn ang="0">
                  <a:pos x="T8" y="T9"/>
                </a:cxn>
                <a:cxn ang="0">
                  <a:pos x="T10" y="T11"/>
                </a:cxn>
                <a:cxn ang="0">
                  <a:pos x="T12" y="T13"/>
                </a:cxn>
              </a:cxnLst>
              <a:rect l="0" t="0" r="r" b="b"/>
              <a:pathLst>
                <a:path w="88" h="350">
                  <a:moveTo>
                    <a:pt x="54" y="0"/>
                  </a:moveTo>
                  <a:lnTo>
                    <a:pt x="83" y="0"/>
                  </a:lnTo>
                  <a:lnTo>
                    <a:pt x="88" y="0"/>
                  </a:lnTo>
                  <a:lnTo>
                    <a:pt x="33" y="350"/>
                  </a:lnTo>
                  <a:lnTo>
                    <a:pt x="0" y="350"/>
                  </a:lnTo>
                  <a:lnTo>
                    <a:pt x="0" y="343"/>
                  </a:lnTo>
                  <a:lnTo>
                    <a:pt x="54" y="0"/>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44" name="Freeform 268"/>
            <p:cNvSpPr>
              <a:spLocks/>
            </p:cNvSpPr>
            <p:nvPr/>
          </p:nvSpPr>
          <p:spPr bwMode="auto">
            <a:xfrm>
              <a:off x="4829" y="2206"/>
              <a:ext cx="77" cy="350"/>
            </a:xfrm>
            <a:custGeom>
              <a:avLst/>
              <a:gdLst>
                <a:gd name="T0" fmla="*/ 77 w 77"/>
                <a:gd name="T1" fmla="*/ 7 h 350"/>
                <a:gd name="T2" fmla="*/ 71 w 77"/>
                <a:gd name="T3" fmla="*/ 7 h 350"/>
                <a:gd name="T4" fmla="*/ 60 w 77"/>
                <a:gd name="T5" fmla="*/ 0 h 350"/>
                <a:gd name="T6" fmla="*/ 54 w 77"/>
                <a:gd name="T7" fmla="*/ 0 h 350"/>
                <a:gd name="T8" fmla="*/ 54 w 77"/>
                <a:gd name="T9" fmla="*/ 0 h 350"/>
                <a:gd name="T10" fmla="*/ 0 w 77"/>
                <a:gd name="T11" fmla="*/ 343 h 350"/>
                <a:gd name="T12" fmla="*/ 27 w 77"/>
                <a:gd name="T13" fmla="*/ 350 h 350"/>
                <a:gd name="T14" fmla="*/ 77 w 77"/>
                <a:gd name="T15" fmla="*/ 7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50">
                  <a:moveTo>
                    <a:pt x="77" y="7"/>
                  </a:moveTo>
                  <a:lnTo>
                    <a:pt x="71" y="7"/>
                  </a:lnTo>
                  <a:lnTo>
                    <a:pt x="60" y="0"/>
                  </a:lnTo>
                  <a:lnTo>
                    <a:pt x="54" y="0"/>
                  </a:lnTo>
                  <a:lnTo>
                    <a:pt x="54" y="0"/>
                  </a:lnTo>
                  <a:lnTo>
                    <a:pt x="0" y="343"/>
                  </a:lnTo>
                  <a:lnTo>
                    <a:pt x="27" y="350"/>
                  </a:lnTo>
                  <a:lnTo>
                    <a:pt x="77" y="7"/>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45" name="Freeform 269"/>
            <p:cNvSpPr>
              <a:spLocks/>
            </p:cNvSpPr>
            <p:nvPr/>
          </p:nvSpPr>
          <p:spPr bwMode="auto">
            <a:xfrm>
              <a:off x="5048" y="2206"/>
              <a:ext cx="83" cy="343"/>
            </a:xfrm>
            <a:custGeom>
              <a:avLst/>
              <a:gdLst>
                <a:gd name="T0" fmla="*/ 83 w 83"/>
                <a:gd name="T1" fmla="*/ 0 h 343"/>
                <a:gd name="T2" fmla="*/ 71 w 83"/>
                <a:gd name="T3" fmla="*/ 0 h 343"/>
                <a:gd name="T4" fmla="*/ 61 w 83"/>
                <a:gd name="T5" fmla="*/ 0 h 343"/>
                <a:gd name="T6" fmla="*/ 55 w 83"/>
                <a:gd name="T7" fmla="*/ 0 h 343"/>
                <a:gd name="T8" fmla="*/ 55 w 83"/>
                <a:gd name="T9" fmla="*/ 0 h 343"/>
                <a:gd name="T10" fmla="*/ 0 w 83"/>
                <a:gd name="T11" fmla="*/ 343 h 343"/>
                <a:gd name="T12" fmla="*/ 27 w 83"/>
                <a:gd name="T13" fmla="*/ 343 h 343"/>
                <a:gd name="T14" fmla="*/ 83 w 83"/>
                <a:gd name="T15" fmla="*/ 0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43">
                  <a:moveTo>
                    <a:pt x="83" y="0"/>
                  </a:moveTo>
                  <a:lnTo>
                    <a:pt x="71" y="0"/>
                  </a:lnTo>
                  <a:lnTo>
                    <a:pt x="61" y="0"/>
                  </a:lnTo>
                  <a:lnTo>
                    <a:pt x="55" y="0"/>
                  </a:lnTo>
                  <a:lnTo>
                    <a:pt x="55" y="0"/>
                  </a:lnTo>
                  <a:lnTo>
                    <a:pt x="0" y="343"/>
                  </a:lnTo>
                  <a:lnTo>
                    <a:pt x="27" y="343"/>
                  </a:lnTo>
                  <a:lnTo>
                    <a:pt x="83" y="0"/>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46" name="Freeform 270"/>
            <p:cNvSpPr>
              <a:spLocks/>
            </p:cNvSpPr>
            <p:nvPr/>
          </p:nvSpPr>
          <p:spPr bwMode="auto">
            <a:xfrm>
              <a:off x="3458" y="1399"/>
              <a:ext cx="27" cy="27"/>
            </a:xfrm>
            <a:custGeom>
              <a:avLst/>
              <a:gdLst>
                <a:gd name="T0" fmla="*/ 27 w 27"/>
                <a:gd name="T1" fmla="*/ 0 h 27"/>
                <a:gd name="T2" fmla="*/ 23 w 27"/>
                <a:gd name="T3" fmla="*/ 0 h 27"/>
                <a:gd name="T4" fmla="*/ 17 w 27"/>
                <a:gd name="T5" fmla="*/ 7 h 27"/>
                <a:gd name="T6" fmla="*/ 11 w 27"/>
                <a:gd name="T7" fmla="*/ 7 h 27"/>
                <a:gd name="T8" fmla="*/ 11 w 27"/>
                <a:gd name="T9" fmla="*/ 7 h 27"/>
                <a:gd name="T10" fmla="*/ 6 w 27"/>
                <a:gd name="T11" fmla="*/ 13 h 27"/>
                <a:gd name="T12" fmla="*/ 0 w 27"/>
                <a:gd name="T13" fmla="*/ 20 h 27"/>
                <a:gd name="T14" fmla="*/ 0 w 27"/>
                <a:gd name="T15" fmla="*/ 27 h 27"/>
                <a:gd name="T16" fmla="*/ 0 w 27"/>
                <a:gd name="T17" fmla="*/ 27 h 27"/>
                <a:gd name="T18" fmla="*/ 0 w 27"/>
                <a:gd name="T19" fmla="*/ 27 h 27"/>
                <a:gd name="T20" fmla="*/ 11 w 27"/>
                <a:gd name="T21" fmla="*/ 27 h 27"/>
                <a:gd name="T22" fmla="*/ 17 w 27"/>
                <a:gd name="T23" fmla="*/ 20 h 27"/>
                <a:gd name="T24" fmla="*/ 17 w 27"/>
                <a:gd name="T25" fmla="*/ 20 h 27"/>
                <a:gd name="T26" fmla="*/ 23 w 27"/>
                <a:gd name="T27" fmla="*/ 13 h 27"/>
                <a:gd name="T28" fmla="*/ 27 w 27"/>
                <a:gd name="T29" fmla="*/ 7 h 27"/>
                <a:gd name="T30" fmla="*/ 27 w 27"/>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7">
                  <a:moveTo>
                    <a:pt x="27" y="0"/>
                  </a:moveTo>
                  <a:lnTo>
                    <a:pt x="23" y="0"/>
                  </a:lnTo>
                  <a:lnTo>
                    <a:pt x="17" y="7"/>
                  </a:lnTo>
                  <a:lnTo>
                    <a:pt x="11" y="7"/>
                  </a:lnTo>
                  <a:lnTo>
                    <a:pt x="11" y="7"/>
                  </a:lnTo>
                  <a:lnTo>
                    <a:pt x="6" y="13"/>
                  </a:lnTo>
                  <a:lnTo>
                    <a:pt x="0" y="20"/>
                  </a:lnTo>
                  <a:lnTo>
                    <a:pt x="0" y="27"/>
                  </a:lnTo>
                  <a:lnTo>
                    <a:pt x="0" y="27"/>
                  </a:lnTo>
                  <a:lnTo>
                    <a:pt x="0" y="27"/>
                  </a:lnTo>
                  <a:lnTo>
                    <a:pt x="11" y="27"/>
                  </a:lnTo>
                  <a:lnTo>
                    <a:pt x="17" y="20"/>
                  </a:lnTo>
                  <a:lnTo>
                    <a:pt x="17" y="20"/>
                  </a:lnTo>
                  <a:lnTo>
                    <a:pt x="23" y="13"/>
                  </a:lnTo>
                  <a:lnTo>
                    <a:pt x="27" y="7"/>
                  </a:lnTo>
                  <a:lnTo>
                    <a:pt x="27" y="0"/>
                  </a:lnTo>
                  <a:close/>
                </a:path>
              </a:pathLst>
            </a:custGeom>
            <a:solidFill>
              <a:srgbClr val="6633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47" name="Freeform 271"/>
            <p:cNvSpPr>
              <a:spLocks/>
            </p:cNvSpPr>
            <p:nvPr/>
          </p:nvSpPr>
          <p:spPr bwMode="auto">
            <a:xfrm>
              <a:off x="3222" y="2411"/>
              <a:ext cx="929" cy="20"/>
            </a:xfrm>
            <a:custGeom>
              <a:avLst/>
              <a:gdLst>
                <a:gd name="T0" fmla="*/ 929 w 929"/>
                <a:gd name="T1" fmla="*/ 5 h 20"/>
                <a:gd name="T2" fmla="*/ 896 w 929"/>
                <a:gd name="T3" fmla="*/ 0 h 20"/>
                <a:gd name="T4" fmla="*/ 0 w 929"/>
                <a:gd name="T5" fmla="*/ 0 h 20"/>
                <a:gd name="T6" fmla="*/ 0 w 929"/>
                <a:gd name="T7" fmla="*/ 20 h 20"/>
                <a:gd name="T8" fmla="*/ 929 w 929"/>
                <a:gd name="T9" fmla="*/ 5 h 20"/>
              </a:gdLst>
              <a:ahLst/>
              <a:cxnLst>
                <a:cxn ang="0">
                  <a:pos x="T0" y="T1"/>
                </a:cxn>
                <a:cxn ang="0">
                  <a:pos x="T2" y="T3"/>
                </a:cxn>
                <a:cxn ang="0">
                  <a:pos x="T4" y="T5"/>
                </a:cxn>
                <a:cxn ang="0">
                  <a:pos x="T6" y="T7"/>
                </a:cxn>
                <a:cxn ang="0">
                  <a:pos x="T8" y="T9"/>
                </a:cxn>
              </a:cxnLst>
              <a:rect l="0" t="0" r="r" b="b"/>
              <a:pathLst>
                <a:path w="929" h="20">
                  <a:moveTo>
                    <a:pt x="929" y="5"/>
                  </a:moveTo>
                  <a:lnTo>
                    <a:pt x="896" y="0"/>
                  </a:lnTo>
                  <a:lnTo>
                    <a:pt x="0" y="0"/>
                  </a:lnTo>
                  <a:lnTo>
                    <a:pt x="0" y="20"/>
                  </a:lnTo>
                  <a:lnTo>
                    <a:pt x="929" y="5"/>
                  </a:lnTo>
                  <a:close/>
                </a:path>
              </a:pathLst>
            </a:custGeom>
            <a:solidFill>
              <a:srgbClr val="A5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48" name="Freeform 272"/>
            <p:cNvSpPr>
              <a:spLocks/>
            </p:cNvSpPr>
            <p:nvPr/>
          </p:nvSpPr>
          <p:spPr bwMode="auto">
            <a:xfrm>
              <a:off x="4437" y="2423"/>
              <a:ext cx="23" cy="449"/>
            </a:xfrm>
            <a:custGeom>
              <a:avLst/>
              <a:gdLst>
                <a:gd name="T0" fmla="*/ 0 w 23"/>
                <a:gd name="T1" fmla="*/ 0 h 449"/>
                <a:gd name="T2" fmla="*/ 0 w 23"/>
                <a:gd name="T3" fmla="*/ 431 h 449"/>
                <a:gd name="T4" fmla="*/ 23 w 23"/>
                <a:gd name="T5" fmla="*/ 449 h 449"/>
                <a:gd name="T6" fmla="*/ 23 w 23"/>
                <a:gd name="T7" fmla="*/ 8 h 449"/>
                <a:gd name="T8" fmla="*/ 0 w 23"/>
                <a:gd name="T9" fmla="*/ 0 h 449"/>
              </a:gdLst>
              <a:ahLst/>
              <a:cxnLst>
                <a:cxn ang="0">
                  <a:pos x="T0" y="T1"/>
                </a:cxn>
                <a:cxn ang="0">
                  <a:pos x="T2" y="T3"/>
                </a:cxn>
                <a:cxn ang="0">
                  <a:pos x="T4" y="T5"/>
                </a:cxn>
                <a:cxn ang="0">
                  <a:pos x="T6" y="T7"/>
                </a:cxn>
                <a:cxn ang="0">
                  <a:pos x="T8" y="T9"/>
                </a:cxn>
              </a:cxnLst>
              <a:rect l="0" t="0" r="r" b="b"/>
              <a:pathLst>
                <a:path w="23" h="449">
                  <a:moveTo>
                    <a:pt x="0" y="0"/>
                  </a:moveTo>
                  <a:lnTo>
                    <a:pt x="0" y="431"/>
                  </a:lnTo>
                  <a:lnTo>
                    <a:pt x="23" y="449"/>
                  </a:lnTo>
                  <a:lnTo>
                    <a:pt x="23" y="8"/>
                  </a:lnTo>
                  <a:lnTo>
                    <a:pt x="0" y="0"/>
                  </a:lnTo>
                  <a:close/>
                </a:path>
              </a:pathLst>
            </a:custGeom>
            <a:solidFill>
              <a:srgbClr val="8C47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49" name="Freeform 273"/>
            <p:cNvSpPr>
              <a:spLocks/>
            </p:cNvSpPr>
            <p:nvPr/>
          </p:nvSpPr>
          <p:spPr bwMode="auto">
            <a:xfrm>
              <a:off x="4124" y="2436"/>
              <a:ext cx="325" cy="7"/>
            </a:xfrm>
            <a:custGeom>
              <a:avLst/>
              <a:gdLst>
                <a:gd name="T0" fmla="*/ 325 w 325"/>
                <a:gd name="T1" fmla="*/ 7 h 7"/>
                <a:gd name="T2" fmla="*/ 313 w 325"/>
                <a:gd name="T3" fmla="*/ 0 h 7"/>
                <a:gd name="T4" fmla="*/ 0 w 325"/>
                <a:gd name="T5" fmla="*/ 0 h 7"/>
                <a:gd name="T6" fmla="*/ 6 w 325"/>
                <a:gd name="T7" fmla="*/ 7 h 7"/>
                <a:gd name="T8" fmla="*/ 325 w 325"/>
                <a:gd name="T9" fmla="*/ 7 h 7"/>
              </a:gdLst>
              <a:ahLst/>
              <a:cxnLst>
                <a:cxn ang="0">
                  <a:pos x="T0" y="T1"/>
                </a:cxn>
                <a:cxn ang="0">
                  <a:pos x="T2" y="T3"/>
                </a:cxn>
                <a:cxn ang="0">
                  <a:pos x="T4" y="T5"/>
                </a:cxn>
                <a:cxn ang="0">
                  <a:pos x="T6" y="T7"/>
                </a:cxn>
                <a:cxn ang="0">
                  <a:pos x="T8" y="T9"/>
                </a:cxn>
              </a:cxnLst>
              <a:rect l="0" t="0" r="r" b="b"/>
              <a:pathLst>
                <a:path w="325" h="7">
                  <a:moveTo>
                    <a:pt x="325" y="7"/>
                  </a:moveTo>
                  <a:lnTo>
                    <a:pt x="313" y="0"/>
                  </a:lnTo>
                  <a:lnTo>
                    <a:pt x="0" y="0"/>
                  </a:lnTo>
                  <a:lnTo>
                    <a:pt x="6" y="7"/>
                  </a:lnTo>
                  <a:lnTo>
                    <a:pt x="325" y="7"/>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50" name="Rectangle 274"/>
            <p:cNvSpPr>
              <a:spLocks noChangeArrowheads="1"/>
            </p:cNvSpPr>
            <p:nvPr/>
          </p:nvSpPr>
          <p:spPr bwMode="auto">
            <a:xfrm>
              <a:off x="4124" y="2443"/>
              <a:ext cx="325" cy="411"/>
            </a:xfrm>
            <a:prstGeom prst="rect">
              <a:avLst/>
            </a:prstGeom>
            <a:solidFill>
              <a:srgbClr val="7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0851" name="Freeform 275"/>
            <p:cNvSpPr>
              <a:spLocks/>
            </p:cNvSpPr>
            <p:nvPr/>
          </p:nvSpPr>
          <p:spPr bwMode="auto">
            <a:xfrm>
              <a:off x="3222" y="2416"/>
              <a:ext cx="929" cy="456"/>
            </a:xfrm>
            <a:custGeom>
              <a:avLst/>
              <a:gdLst>
                <a:gd name="T0" fmla="*/ 908 w 929"/>
                <a:gd name="T1" fmla="*/ 456 h 456"/>
                <a:gd name="T2" fmla="*/ 908 w 929"/>
                <a:gd name="T3" fmla="*/ 20 h 456"/>
                <a:gd name="T4" fmla="*/ 929 w 929"/>
                <a:gd name="T5" fmla="*/ 20 h 456"/>
                <a:gd name="T6" fmla="*/ 929 w 929"/>
                <a:gd name="T7" fmla="*/ 0 h 456"/>
                <a:gd name="T8" fmla="*/ 0 w 929"/>
                <a:gd name="T9" fmla="*/ 0 h 456"/>
                <a:gd name="T10" fmla="*/ 0 w 929"/>
                <a:gd name="T11" fmla="*/ 456 h 456"/>
                <a:gd name="T12" fmla="*/ 908 w 929"/>
                <a:gd name="T13" fmla="*/ 456 h 456"/>
              </a:gdLst>
              <a:ahLst/>
              <a:cxnLst>
                <a:cxn ang="0">
                  <a:pos x="T0" y="T1"/>
                </a:cxn>
                <a:cxn ang="0">
                  <a:pos x="T2" y="T3"/>
                </a:cxn>
                <a:cxn ang="0">
                  <a:pos x="T4" y="T5"/>
                </a:cxn>
                <a:cxn ang="0">
                  <a:pos x="T6" y="T7"/>
                </a:cxn>
                <a:cxn ang="0">
                  <a:pos x="T8" y="T9"/>
                </a:cxn>
                <a:cxn ang="0">
                  <a:pos x="T10" y="T11"/>
                </a:cxn>
                <a:cxn ang="0">
                  <a:pos x="T12" y="T13"/>
                </a:cxn>
              </a:cxnLst>
              <a:rect l="0" t="0" r="r" b="b"/>
              <a:pathLst>
                <a:path w="929" h="456">
                  <a:moveTo>
                    <a:pt x="908" y="456"/>
                  </a:moveTo>
                  <a:lnTo>
                    <a:pt x="908" y="20"/>
                  </a:lnTo>
                  <a:lnTo>
                    <a:pt x="929" y="20"/>
                  </a:lnTo>
                  <a:lnTo>
                    <a:pt x="929" y="0"/>
                  </a:lnTo>
                  <a:lnTo>
                    <a:pt x="0" y="0"/>
                  </a:lnTo>
                  <a:lnTo>
                    <a:pt x="0" y="456"/>
                  </a:lnTo>
                  <a:lnTo>
                    <a:pt x="908" y="456"/>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52" name="Freeform 276"/>
            <p:cNvSpPr>
              <a:spLocks/>
            </p:cNvSpPr>
            <p:nvPr/>
          </p:nvSpPr>
          <p:spPr bwMode="auto">
            <a:xfrm>
              <a:off x="3222" y="2503"/>
              <a:ext cx="858" cy="26"/>
            </a:xfrm>
            <a:custGeom>
              <a:avLst/>
              <a:gdLst>
                <a:gd name="T0" fmla="*/ 858 w 858"/>
                <a:gd name="T1" fmla="*/ 0 h 26"/>
                <a:gd name="T2" fmla="*/ 831 w 858"/>
                <a:gd name="T3" fmla="*/ 26 h 26"/>
                <a:gd name="T4" fmla="*/ 0 w 858"/>
                <a:gd name="T5" fmla="*/ 26 h 26"/>
                <a:gd name="T6" fmla="*/ 0 w 858"/>
                <a:gd name="T7" fmla="*/ 0 h 26"/>
                <a:gd name="T8" fmla="*/ 858 w 858"/>
                <a:gd name="T9" fmla="*/ 0 h 26"/>
              </a:gdLst>
              <a:ahLst/>
              <a:cxnLst>
                <a:cxn ang="0">
                  <a:pos x="T0" y="T1"/>
                </a:cxn>
                <a:cxn ang="0">
                  <a:pos x="T2" y="T3"/>
                </a:cxn>
                <a:cxn ang="0">
                  <a:pos x="T4" y="T5"/>
                </a:cxn>
                <a:cxn ang="0">
                  <a:pos x="T6" y="T7"/>
                </a:cxn>
                <a:cxn ang="0">
                  <a:pos x="T8" y="T9"/>
                </a:cxn>
              </a:cxnLst>
              <a:rect l="0" t="0" r="r" b="b"/>
              <a:pathLst>
                <a:path w="858" h="26">
                  <a:moveTo>
                    <a:pt x="858" y="0"/>
                  </a:moveTo>
                  <a:lnTo>
                    <a:pt x="831" y="26"/>
                  </a:lnTo>
                  <a:lnTo>
                    <a:pt x="0" y="26"/>
                  </a:lnTo>
                  <a:lnTo>
                    <a:pt x="0" y="0"/>
                  </a:lnTo>
                  <a:lnTo>
                    <a:pt x="858"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53" name="Freeform 277"/>
            <p:cNvSpPr>
              <a:spLocks/>
            </p:cNvSpPr>
            <p:nvPr/>
          </p:nvSpPr>
          <p:spPr bwMode="auto">
            <a:xfrm>
              <a:off x="4053" y="2503"/>
              <a:ext cx="27" cy="304"/>
            </a:xfrm>
            <a:custGeom>
              <a:avLst/>
              <a:gdLst>
                <a:gd name="T0" fmla="*/ 27 w 27"/>
                <a:gd name="T1" fmla="*/ 0 h 304"/>
                <a:gd name="T2" fmla="*/ 0 w 27"/>
                <a:gd name="T3" fmla="*/ 26 h 304"/>
                <a:gd name="T4" fmla="*/ 0 w 27"/>
                <a:gd name="T5" fmla="*/ 278 h 304"/>
                <a:gd name="T6" fmla="*/ 27 w 27"/>
                <a:gd name="T7" fmla="*/ 304 h 304"/>
                <a:gd name="T8" fmla="*/ 27 w 27"/>
                <a:gd name="T9" fmla="*/ 0 h 304"/>
              </a:gdLst>
              <a:ahLst/>
              <a:cxnLst>
                <a:cxn ang="0">
                  <a:pos x="T0" y="T1"/>
                </a:cxn>
                <a:cxn ang="0">
                  <a:pos x="T2" y="T3"/>
                </a:cxn>
                <a:cxn ang="0">
                  <a:pos x="T4" y="T5"/>
                </a:cxn>
                <a:cxn ang="0">
                  <a:pos x="T6" y="T7"/>
                </a:cxn>
                <a:cxn ang="0">
                  <a:pos x="T8" y="T9"/>
                </a:cxn>
              </a:cxnLst>
              <a:rect l="0" t="0" r="r" b="b"/>
              <a:pathLst>
                <a:path w="27" h="304">
                  <a:moveTo>
                    <a:pt x="27" y="0"/>
                  </a:moveTo>
                  <a:lnTo>
                    <a:pt x="0" y="26"/>
                  </a:lnTo>
                  <a:lnTo>
                    <a:pt x="0" y="278"/>
                  </a:lnTo>
                  <a:lnTo>
                    <a:pt x="27" y="304"/>
                  </a:lnTo>
                  <a:lnTo>
                    <a:pt x="27"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54" name="Freeform 278"/>
            <p:cNvSpPr>
              <a:spLocks/>
            </p:cNvSpPr>
            <p:nvPr/>
          </p:nvSpPr>
          <p:spPr bwMode="auto">
            <a:xfrm>
              <a:off x="3222" y="2754"/>
              <a:ext cx="858" cy="33"/>
            </a:xfrm>
            <a:custGeom>
              <a:avLst/>
              <a:gdLst>
                <a:gd name="T0" fmla="*/ 858 w 858"/>
                <a:gd name="T1" fmla="*/ 33 h 33"/>
                <a:gd name="T2" fmla="*/ 831 w 858"/>
                <a:gd name="T3" fmla="*/ 0 h 33"/>
                <a:gd name="T4" fmla="*/ 0 w 858"/>
                <a:gd name="T5" fmla="*/ 0 h 33"/>
                <a:gd name="T6" fmla="*/ 0 w 858"/>
                <a:gd name="T7" fmla="*/ 33 h 33"/>
                <a:gd name="T8" fmla="*/ 858 w 858"/>
                <a:gd name="T9" fmla="*/ 33 h 33"/>
              </a:gdLst>
              <a:ahLst/>
              <a:cxnLst>
                <a:cxn ang="0">
                  <a:pos x="T0" y="T1"/>
                </a:cxn>
                <a:cxn ang="0">
                  <a:pos x="T2" y="T3"/>
                </a:cxn>
                <a:cxn ang="0">
                  <a:pos x="T4" y="T5"/>
                </a:cxn>
                <a:cxn ang="0">
                  <a:pos x="T6" y="T7"/>
                </a:cxn>
                <a:cxn ang="0">
                  <a:pos x="T8" y="T9"/>
                </a:cxn>
              </a:cxnLst>
              <a:rect l="0" t="0" r="r" b="b"/>
              <a:pathLst>
                <a:path w="858" h="33">
                  <a:moveTo>
                    <a:pt x="858" y="33"/>
                  </a:moveTo>
                  <a:lnTo>
                    <a:pt x="831" y="0"/>
                  </a:lnTo>
                  <a:lnTo>
                    <a:pt x="0" y="0"/>
                  </a:lnTo>
                  <a:lnTo>
                    <a:pt x="0" y="33"/>
                  </a:lnTo>
                  <a:lnTo>
                    <a:pt x="858" y="33"/>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55" name="Freeform 279"/>
            <p:cNvSpPr>
              <a:spLocks/>
            </p:cNvSpPr>
            <p:nvPr/>
          </p:nvSpPr>
          <p:spPr bwMode="auto">
            <a:xfrm>
              <a:off x="4437" y="2416"/>
              <a:ext cx="29" cy="27"/>
            </a:xfrm>
            <a:custGeom>
              <a:avLst/>
              <a:gdLst>
                <a:gd name="T0" fmla="*/ 23 w 29"/>
                <a:gd name="T1" fmla="*/ 27 h 27"/>
                <a:gd name="T2" fmla="*/ 0 w 29"/>
                <a:gd name="T3" fmla="*/ 20 h 27"/>
                <a:gd name="T4" fmla="*/ 0 w 29"/>
                <a:gd name="T5" fmla="*/ 0 h 27"/>
                <a:gd name="T6" fmla="*/ 29 w 29"/>
                <a:gd name="T7" fmla="*/ 15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lnTo>
                    <a:pt x="0" y="20"/>
                  </a:lnTo>
                  <a:lnTo>
                    <a:pt x="0" y="0"/>
                  </a:lnTo>
                  <a:lnTo>
                    <a:pt x="29" y="15"/>
                  </a:lnTo>
                  <a:lnTo>
                    <a:pt x="23" y="27"/>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56" name="Freeform 280"/>
            <p:cNvSpPr>
              <a:spLocks/>
            </p:cNvSpPr>
            <p:nvPr/>
          </p:nvSpPr>
          <p:spPr bwMode="auto">
            <a:xfrm>
              <a:off x="4437" y="2416"/>
              <a:ext cx="672" cy="456"/>
            </a:xfrm>
            <a:custGeom>
              <a:avLst/>
              <a:gdLst>
                <a:gd name="T0" fmla="*/ 23 w 672"/>
                <a:gd name="T1" fmla="*/ 456 h 456"/>
                <a:gd name="T2" fmla="*/ 23 w 672"/>
                <a:gd name="T3" fmla="*/ 20 h 456"/>
                <a:gd name="T4" fmla="*/ 0 w 672"/>
                <a:gd name="T5" fmla="*/ 20 h 456"/>
                <a:gd name="T6" fmla="*/ 0 w 672"/>
                <a:gd name="T7" fmla="*/ 0 h 456"/>
                <a:gd name="T8" fmla="*/ 672 w 672"/>
                <a:gd name="T9" fmla="*/ 0 h 456"/>
                <a:gd name="T10" fmla="*/ 672 w 672"/>
                <a:gd name="T11" fmla="*/ 456 h 456"/>
                <a:gd name="T12" fmla="*/ 23 w 672"/>
                <a:gd name="T13" fmla="*/ 456 h 456"/>
              </a:gdLst>
              <a:ahLst/>
              <a:cxnLst>
                <a:cxn ang="0">
                  <a:pos x="T0" y="T1"/>
                </a:cxn>
                <a:cxn ang="0">
                  <a:pos x="T2" y="T3"/>
                </a:cxn>
                <a:cxn ang="0">
                  <a:pos x="T4" y="T5"/>
                </a:cxn>
                <a:cxn ang="0">
                  <a:pos x="T6" y="T7"/>
                </a:cxn>
                <a:cxn ang="0">
                  <a:pos x="T8" y="T9"/>
                </a:cxn>
                <a:cxn ang="0">
                  <a:pos x="T10" y="T11"/>
                </a:cxn>
                <a:cxn ang="0">
                  <a:pos x="T12" y="T13"/>
                </a:cxn>
              </a:cxnLst>
              <a:rect l="0" t="0" r="r" b="b"/>
              <a:pathLst>
                <a:path w="672" h="456">
                  <a:moveTo>
                    <a:pt x="23" y="456"/>
                  </a:moveTo>
                  <a:lnTo>
                    <a:pt x="23" y="20"/>
                  </a:lnTo>
                  <a:lnTo>
                    <a:pt x="0" y="20"/>
                  </a:lnTo>
                  <a:lnTo>
                    <a:pt x="0" y="0"/>
                  </a:lnTo>
                  <a:lnTo>
                    <a:pt x="672" y="0"/>
                  </a:lnTo>
                  <a:lnTo>
                    <a:pt x="672" y="456"/>
                  </a:lnTo>
                  <a:lnTo>
                    <a:pt x="23" y="456"/>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57" name="Freeform 281"/>
            <p:cNvSpPr>
              <a:spLocks/>
            </p:cNvSpPr>
            <p:nvPr/>
          </p:nvSpPr>
          <p:spPr bwMode="auto">
            <a:xfrm>
              <a:off x="4514" y="2503"/>
              <a:ext cx="595" cy="26"/>
            </a:xfrm>
            <a:custGeom>
              <a:avLst/>
              <a:gdLst>
                <a:gd name="T0" fmla="*/ 0 w 595"/>
                <a:gd name="T1" fmla="*/ 0 h 26"/>
                <a:gd name="T2" fmla="*/ 23 w 595"/>
                <a:gd name="T3" fmla="*/ 26 h 26"/>
                <a:gd name="T4" fmla="*/ 595 w 595"/>
                <a:gd name="T5" fmla="*/ 26 h 26"/>
                <a:gd name="T6" fmla="*/ 595 w 595"/>
                <a:gd name="T7" fmla="*/ 0 h 26"/>
                <a:gd name="T8" fmla="*/ 0 w 595"/>
                <a:gd name="T9" fmla="*/ 0 h 26"/>
              </a:gdLst>
              <a:ahLst/>
              <a:cxnLst>
                <a:cxn ang="0">
                  <a:pos x="T0" y="T1"/>
                </a:cxn>
                <a:cxn ang="0">
                  <a:pos x="T2" y="T3"/>
                </a:cxn>
                <a:cxn ang="0">
                  <a:pos x="T4" y="T5"/>
                </a:cxn>
                <a:cxn ang="0">
                  <a:pos x="T6" y="T7"/>
                </a:cxn>
                <a:cxn ang="0">
                  <a:pos x="T8" y="T9"/>
                </a:cxn>
              </a:cxnLst>
              <a:rect l="0" t="0" r="r" b="b"/>
              <a:pathLst>
                <a:path w="595" h="26">
                  <a:moveTo>
                    <a:pt x="0" y="0"/>
                  </a:moveTo>
                  <a:lnTo>
                    <a:pt x="23" y="26"/>
                  </a:lnTo>
                  <a:lnTo>
                    <a:pt x="595" y="26"/>
                  </a:lnTo>
                  <a:lnTo>
                    <a:pt x="595" y="0"/>
                  </a:lnTo>
                  <a:lnTo>
                    <a:pt x="0"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58" name="Freeform 282"/>
            <p:cNvSpPr>
              <a:spLocks/>
            </p:cNvSpPr>
            <p:nvPr/>
          </p:nvSpPr>
          <p:spPr bwMode="auto">
            <a:xfrm>
              <a:off x="4514" y="2503"/>
              <a:ext cx="23" cy="304"/>
            </a:xfrm>
            <a:custGeom>
              <a:avLst/>
              <a:gdLst>
                <a:gd name="T0" fmla="*/ 0 w 23"/>
                <a:gd name="T1" fmla="*/ 0 h 304"/>
                <a:gd name="T2" fmla="*/ 23 w 23"/>
                <a:gd name="T3" fmla="*/ 26 h 304"/>
                <a:gd name="T4" fmla="*/ 23 w 23"/>
                <a:gd name="T5" fmla="*/ 278 h 304"/>
                <a:gd name="T6" fmla="*/ 0 w 23"/>
                <a:gd name="T7" fmla="*/ 304 h 304"/>
                <a:gd name="T8" fmla="*/ 0 w 23"/>
                <a:gd name="T9" fmla="*/ 0 h 304"/>
              </a:gdLst>
              <a:ahLst/>
              <a:cxnLst>
                <a:cxn ang="0">
                  <a:pos x="T0" y="T1"/>
                </a:cxn>
                <a:cxn ang="0">
                  <a:pos x="T2" y="T3"/>
                </a:cxn>
                <a:cxn ang="0">
                  <a:pos x="T4" y="T5"/>
                </a:cxn>
                <a:cxn ang="0">
                  <a:pos x="T6" y="T7"/>
                </a:cxn>
                <a:cxn ang="0">
                  <a:pos x="T8" y="T9"/>
                </a:cxn>
              </a:cxnLst>
              <a:rect l="0" t="0" r="r" b="b"/>
              <a:pathLst>
                <a:path w="23" h="304">
                  <a:moveTo>
                    <a:pt x="0" y="0"/>
                  </a:moveTo>
                  <a:lnTo>
                    <a:pt x="23" y="26"/>
                  </a:lnTo>
                  <a:lnTo>
                    <a:pt x="23" y="278"/>
                  </a:lnTo>
                  <a:lnTo>
                    <a:pt x="0" y="304"/>
                  </a:lnTo>
                  <a:lnTo>
                    <a:pt x="0"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59" name="Freeform 283"/>
            <p:cNvSpPr>
              <a:spLocks/>
            </p:cNvSpPr>
            <p:nvPr/>
          </p:nvSpPr>
          <p:spPr bwMode="auto">
            <a:xfrm>
              <a:off x="4514" y="2781"/>
              <a:ext cx="595" cy="26"/>
            </a:xfrm>
            <a:custGeom>
              <a:avLst/>
              <a:gdLst>
                <a:gd name="T0" fmla="*/ 0 w 595"/>
                <a:gd name="T1" fmla="*/ 26 h 26"/>
                <a:gd name="T2" fmla="*/ 23 w 595"/>
                <a:gd name="T3" fmla="*/ 0 h 26"/>
                <a:gd name="T4" fmla="*/ 595 w 595"/>
                <a:gd name="T5" fmla="*/ 0 h 26"/>
                <a:gd name="T6" fmla="*/ 595 w 595"/>
                <a:gd name="T7" fmla="*/ 26 h 26"/>
                <a:gd name="T8" fmla="*/ 0 w 595"/>
                <a:gd name="T9" fmla="*/ 26 h 26"/>
              </a:gdLst>
              <a:ahLst/>
              <a:cxnLst>
                <a:cxn ang="0">
                  <a:pos x="T0" y="T1"/>
                </a:cxn>
                <a:cxn ang="0">
                  <a:pos x="T2" y="T3"/>
                </a:cxn>
                <a:cxn ang="0">
                  <a:pos x="T4" y="T5"/>
                </a:cxn>
                <a:cxn ang="0">
                  <a:pos x="T6" y="T7"/>
                </a:cxn>
                <a:cxn ang="0">
                  <a:pos x="T8" y="T9"/>
                </a:cxn>
              </a:cxnLst>
              <a:rect l="0" t="0" r="r" b="b"/>
              <a:pathLst>
                <a:path w="595" h="26">
                  <a:moveTo>
                    <a:pt x="0" y="26"/>
                  </a:moveTo>
                  <a:lnTo>
                    <a:pt x="23" y="0"/>
                  </a:lnTo>
                  <a:lnTo>
                    <a:pt x="595" y="0"/>
                  </a:lnTo>
                  <a:lnTo>
                    <a:pt x="595" y="26"/>
                  </a:lnTo>
                  <a:lnTo>
                    <a:pt x="0" y="26"/>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60" name="Freeform 284"/>
            <p:cNvSpPr>
              <a:spLocks/>
            </p:cNvSpPr>
            <p:nvPr/>
          </p:nvSpPr>
          <p:spPr bwMode="auto">
            <a:xfrm>
              <a:off x="4416" y="2411"/>
              <a:ext cx="693" cy="5"/>
            </a:xfrm>
            <a:custGeom>
              <a:avLst/>
              <a:gdLst>
                <a:gd name="T0" fmla="*/ 693 w 693"/>
                <a:gd name="T1" fmla="*/ 5 h 5"/>
                <a:gd name="T2" fmla="*/ 693 w 693"/>
                <a:gd name="T3" fmla="*/ 0 h 5"/>
                <a:gd name="T4" fmla="*/ 0 w 693"/>
                <a:gd name="T5" fmla="*/ 0 h 5"/>
                <a:gd name="T6" fmla="*/ 21 w 693"/>
                <a:gd name="T7" fmla="*/ 5 h 5"/>
                <a:gd name="T8" fmla="*/ 693 w 693"/>
                <a:gd name="T9" fmla="*/ 5 h 5"/>
              </a:gdLst>
              <a:ahLst/>
              <a:cxnLst>
                <a:cxn ang="0">
                  <a:pos x="T0" y="T1"/>
                </a:cxn>
                <a:cxn ang="0">
                  <a:pos x="T2" y="T3"/>
                </a:cxn>
                <a:cxn ang="0">
                  <a:pos x="T4" y="T5"/>
                </a:cxn>
                <a:cxn ang="0">
                  <a:pos x="T6" y="T7"/>
                </a:cxn>
                <a:cxn ang="0">
                  <a:pos x="T8" y="T9"/>
                </a:cxn>
              </a:cxnLst>
              <a:rect l="0" t="0" r="r" b="b"/>
              <a:pathLst>
                <a:path w="693" h="5">
                  <a:moveTo>
                    <a:pt x="693" y="5"/>
                  </a:moveTo>
                  <a:lnTo>
                    <a:pt x="693" y="0"/>
                  </a:lnTo>
                  <a:lnTo>
                    <a:pt x="0" y="0"/>
                  </a:lnTo>
                  <a:lnTo>
                    <a:pt x="21" y="5"/>
                  </a:lnTo>
                  <a:lnTo>
                    <a:pt x="693" y="5"/>
                  </a:lnTo>
                  <a:close/>
                </a:path>
              </a:pathLst>
            </a:custGeom>
            <a:solidFill>
              <a:srgbClr val="A5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861" name="Freeform 285"/>
            <p:cNvSpPr>
              <a:spLocks/>
            </p:cNvSpPr>
            <p:nvPr/>
          </p:nvSpPr>
          <p:spPr bwMode="auto">
            <a:xfrm>
              <a:off x="4416" y="2411"/>
              <a:ext cx="21" cy="25"/>
            </a:xfrm>
            <a:custGeom>
              <a:avLst/>
              <a:gdLst>
                <a:gd name="T0" fmla="*/ 0 w 21"/>
                <a:gd name="T1" fmla="*/ 0 h 25"/>
                <a:gd name="T2" fmla="*/ 0 w 21"/>
                <a:gd name="T3" fmla="*/ 12 h 25"/>
                <a:gd name="T4" fmla="*/ 21 w 21"/>
                <a:gd name="T5" fmla="*/ 25 h 25"/>
                <a:gd name="T6" fmla="*/ 21 w 21"/>
                <a:gd name="T7" fmla="*/ 5 h 25"/>
                <a:gd name="T8" fmla="*/ 0 w 21"/>
                <a:gd name="T9" fmla="*/ 0 h 25"/>
              </a:gdLst>
              <a:ahLst/>
              <a:cxnLst>
                <a:cxn ang="0">
                  <a:pos x="T0" y="T1"/>
                </a:cxn>
                <a:cxn ang="0">
                  <a:pos x="T2" y="T3"/>
                </a:cxn>
                <a:cxn ang="0">
                  <a:pos x="T4" y="T5"/>
                </a:cxn>
                <a:cxn ang="0">
                  <a:pos x="T6" y="T7"/>
                </a:cxn>
                <a:cxn ang="0">
                  <a:pos x="T8" y="T9"/>
                </a:cxn>
              </a:cxnLst>
              <a:rect l="0" t="0" r="r" b="b"/>
              <a:pathLst>
                <a:path w="21" h="25">
                  <a:moveTo>
                    <a:pt x="0" y="0"/>
                  </a:moveTo>
                  <a:lnTo>
                    <a:pt x="0" y="12"/>
                  </a:lnTo>
                  <a:lnTo>
                    <a:pt x="21" y="25"/>
                  </a:lnTo>
                  <a:lnTo>
                    <a:pt x="21" y="5"/>
                  </a:lnTo>
                  <a:lnTo>
                    <a:pt x="0" y="0"/>
                  </a:lnTo>
                  <a:close/>
                </a:path>
              </a:pathLst>
            </a:custGeom>
            <a:solidFill>
              <a:srgbClr val="8C47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0862" name="Rectangle 286"/>
          <p:cNvSpPr>
            <a:spLocks noChangeArrowheads="1"/>
          </p:cNvSpPr>
          <p:nvPr/>
        </p:nvSpPr>
        <p:spPr bwMode="auto">
          <a:xfrm>
            <a:off x="762000" y="4724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FontTx/>
              <a:buNone/>
            </a:pPr>
            <a:r>
              <a:rPr lang="en-US" sz="2000">
                <a:latin typeface="Times New Roman" charset="0"/>
              </a:rPr>
              <a:t> </a:t>
            </a:r>
            <a:r>
              <a:rPr lang="en-US" sz="2400"/>
              <a:t>Romans 3:23  </a:t>
            </a:r>
            <a:r>
              <a:rPr lang="ja-JP" altLang="en-US" sz="2400">
                <a:latin typeface="Arial"/>
              </a:rPr>
              <a:t>“</a:t>
            </a:r>
            <a:r>
              <a:rPr lang="en-US" sz="2400"/>
              <a:t>All have sinned and fallen short of the glory of God.</a:t>
            </a:r>
            <a:r>
              <a:rPr lang="ja-JP" altLang="en-US" sz="2400">
                <a:latin typeface="Arial"/>
              </a:rPr>
              <a:t>”</a:t>
            </a:r>
            <a:endParaRPr lang="en-US" sz="2400"/>
          </a:p>
        </p:txBody>
      </p:sp>
      <p:sp>
        <p:nvSpPr>
          <p:cNvPr id="920863" name="Rectangle 287"/>
          <p:cNvSpPr>
            <a:spLocks noChangeArrowheads="1"/>
          </p:cNvSpPr>
          <p:nvPr/>
        </p:nvSpPr>
        <p:spPr bwMode="auto">
          <a:xfrm>
            <a:off x="1905000" y="5257800"/>
            <a:ext cx="5562600" cy="1343025"/>
          </a:xfrm>
          <a:prstGeom prst="rect">
            <a:avLst/>
          </a:prstGeom>
          <a:solidFill>
            <a:srgbClr val="990000"/>
          </a:solidFill>
          <a:ln w="9525">
            <a:solidFill>
              <a:schemeClr val="tx1"/>
            </a:solidFill>
            <a:miter lim="800000"/>
            <a:headEnd/>
            <a:tailEnd/>
          </a:ln>
          <a:effectLst>
            <a:outerShdw blurRad="63500" dist="107763" dir="18900000" algn="ctr" rotWithShape="0">
              <a:schemeClr val="bg2">
                <a:alpha val="74998"/>
              </a:schemeClr>
            </a:outerShdw>
          </a:effectLst>
        </p:spPr>
        <p:txBody>
          <a:bodyPr wrap="none" anchor="ctr"/>
          <a:lstStyle/>
          <a:p>
            <a:pPr algn="ctr">
              <a:spcBef>
                <a:spcPct val="0"/>
              </a:spcBef>
              <a:buFontTx/>
              <a:buNone/>
            </a:pPr>
            <a:r>
              <a:rPr lang="en-US" sz="2200" b="1">
                <a:solidFill>
                  <a:schemeClr val="bg1"/>
                </a:solidFill>
              </a:rPr>
              <a:t>Sin</a:t>
            </a:r>
            <a:r>
              <a:rPr lang="en-US" sz="2200">
                <a:solidFill>
                  <a:schemeClr val="bg1"/>
                </a:solidFill>
              </a:rPr>
              <a:t> means that we have offended God in </a:t>
            </a:r>
          </a:p>
          <a:p>
            <a:pPr algn="ctr">
              <a:spcBef>
                <a:spcPct val="0"/>
              </a:spcBef>
              <a:buFontTx/>
              <a:buNone/>
            </a:pPr>
            <a:r>
              <a:rPr lang="en-US" sz="2200">
                <a:solidFill>
                  <a:schemeClr val="bg1"/>
                </a:solidFill>
              </a:rPr>
              <a:t>thought and action. </a:t>
            </a:r>
          </a:p>
          <a:p>
            <a:pPr algn="ctr">
              <a:spcBef>
                <a:spcPct val="0"/>
              </a:spcBef>
              <a:buFontTx/>
              <a:buNone/>
            </a:pPr>
            <a:r>
              <a:rPr lang="en-US" sz="2200">
                <a:solidFill>
                  <a:schemeClr val="bg1"/>
                </a:solidFill>
              </a:rPr>
              <a:t>If you have ever lied, cheated, stole, been selfish, </a:t>
            </a:r>
          </a:p>
          <a:p>
            <a:pPr algn="ctr">
              <a:spcBef>
                <a:spcPct val="0"/>
              </a:spcBef>
              <a:buFontTx/>
              <a:buNone/>
            </a:pPr>
            <a:r>
              <a:rPr lang="en-US" sz="2200">
                <a:solidFill>
                  <a:schemeClr val="bg1"/>
                </a:solidFill>
              </a:rPr>
              <a:t>or had lustful thoughts, you stand guilty before God.</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21603" name="Rectangle 3"/>
          <p:cNvSpPr>
            <a:spLocks noGrp="1" noChangeArrowheads="1"/>
          </p:cNvSpPr>
          <p:nvPr>
            <p:ph type="title"/>
          </p:nvPr>
        </p:nvSpPr>
        <p:spPr>
          <a:xfrm>
            <a:off x="0" y="579438"/>
            <a:ext cx="9144000" cy="533400"/>
          </a:xfrm>
        </p:spPr>
        <p:txBody>
          <a:bodyPr/>
          <a:lstStyle/>
          <a:p>
            <a:r>
              <a:rPr lang="en-US"/>
              <a:t>The Problem</a:t>
            </a:r>
          </a:p>
        </p:txBody>
      </p:sp>
      <p:sp>
        <p:nvSpPr>
          <p:cNvPr id="921604" name="Text Box 4"/>
          <p:cNvSpPr txBox="1">
            <a:spLocks noChangeArrowheads="1"/>
          </p:cNvSpPr>
          <p:nvPr/>
        </p:nvSpPr>
        <p:spPr bwMode="auto">
          <a:xfrm>
            <a:off x="3048000" y="3657600"/>
            <a:ext cx="5811838"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FontTx/>
              <a:buNone/>
            </a:pPr>
            <a:r>
              <a:rPr lang="en-US" sz="2400" b="1">
                <a:solidFill>
                  <a:srgbClr val="990000"/>
                </a:solidFill>
                <a:effectLst>
                  <a:outerShdw blurRad="38100" dist="38100" dir="2700000" algn="tl">
                    <a:srgbClr val="DDDDDD"/>
                  </a:outerShdw>
                </a:effectLst>
                <a:latin typeface="Times New Roman" charset="0"/>
              </a:rPr>
              <a:t>Like a judge in a court, He must punish</a:t>
            </a:r>
          </a:p>
          <a:p>
            <a:pPr>
              <a:spcBef>
                <a:spcPct val="0"/>
              </a:spcBef>
              <a:buFontTx/>
              <a:buNone/>
            </a:pPr>
            <a:r>
              <a:rPr lang="en-US" sz="2400" b="1">
                <a:solidFill>
                  <a:srgbClr val="990000"/>
                </a:solidFill>
                <a:effectLst>
                  <a:outerShdw blurRad="38100" dist="38100" dir="2700000" algn="tl">
                    <a:srgbClr val="DDDDDD"/>
                  </a:outerShdw>
                </a:effectLst>
                <a:latin typeface="Times New Roman" charset="0"/>
              </a:rPr>
              <a:t>the offender.</a:t>
            </a:r>
          </a:p>
          <a:p>
            <a:pPr>
              <a:spcBef>
                <a:spcPct val="0"/>
              </a:spcBef>
              <a:buFontTx/>
              <a:buNone/>
            </a:pPr>
            <a:endParaRPr lang="en-US">
              <a:solidFill>
                <a:srgbClr val="990000"/>
              </a:solidFill>
              <a:effectLst>
                <a:outerShdw blurRad="38100" dist="38100" dir="2700000" algn="tl">
                  <a:srgbClr val="DDDDDD"/>
                </a:outerShdw>
              </a:effectLst>
            </a:endParaRPr>
          </a:p>
          <a:p>
            <a:pPr>
              <a:spcBef>
                <a:spcPct val="0"/>
              </a:spcBef>
              <a:buFontTx/>
              <a:buNone/>
            </a:pPr>
            <a:r>
              <a:rPr lang="en-US"/>
              <a:t>Hab. 1:13</a:t>
            </a:r>
          </a:p>
          <a:p>
            <a:pPr>
              <a:spcBef>
                <a:spcPct val="0"/>
              </a:spcBef>
              <a:buFontTx/>
              <a:buNone/>
            </a:pPr>
            <a:r>
              <a:rPr lang="ja-JP" altLang="en-US">
                <a:latin typeface="Arial"/>
              </a:rPr>
              <a:t>“</a:t>
            </a:r>
            <a:r>
              <a:rPr lang="en-US"/>
              <a:t>Your eyes are too pure to approve evil, and You can not look on wickedness with favor.</a:t>
            </a:r>
            <a:r>
              <a:rPr lang="ja-JP" altLang="en-US">
                <a:latin typeface="Arial"/>
              </a:rPr>
              <a:t>”</a:t>
            </a:r>
            <a:r>
              <a:rPr lang="en-US"/>
              <a:t> </a:t>
            </a:r>
          </a:p>
          <a:p>
            <a:pPr>
              <a:spcBef>
                <a:spcPct val="0"/>
              </a:spcBef>
              <a:buFontTx/>
              <a:buNone/>
            </a:pPr>
            <a:endParaRPr lang="en-US"/>
          </a:p>
          <a:p>
            <a:pPr>
              <a:spcBef>
                <a:spcPct val="0"/>
              </a:spcBef>
              <a:buFontTx/>
              <a:buNone/>
            </a:pPr>
            <a:r>
              <a:rPr lang="en-US"/>
              <a:t>Romans 6:23</a:t>
            </a:r>
          </a:p>
          <a:p>
            <a:pPr>
              <a:spcBef>
                <a:spcPct val="0"/>
              </a:spcBef>
              <a:buFontTx/>
              <a:buNone/>
            </a:pPr>
            <a:r>
              <a:rPr lang="ja-JP" altLang="en-US">
                <a:latin typeface="Arial"/>
              </a:rPr>
              <a:t>“</a:t>
            </a:r>
            <a:r>
              <a:rPr lang="en-US"/>
              <a:t>The wages of sin is death . . .</a:t>
            </a:r>
            <a:r>
              <a:rPr lang="ja-JP" altLang="en-US">
                <a:latin typeface="Arial"/>
              </a:rPr>
              <a:t>”</a:t>
            </a:r>
            <a:endParaRPr lang="en-US"/>
          </a:p>
        </p:txBody>
      </p:sp>
      <p:sp>
        <p:nvSpPr>
          <p:cNvPr id="921605" name="Text Box 5"/>
          <p:cNvSpPr txBox="1">
            <a:spLocks noChangeArrowheads="1"/>
          </p:cNvSpPr>
          <p:nvPr/>
        </p:nvSpPr>
        <p:spPr bwMode="auto">
          <a:xfrm>
            <a:off x="609600" y="1571625"/>
            <a:ext cx="80010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FontTx/>
              <a:buNone/>
            </a:pPr>
            <a:r>
              <a:rPr lang="en-US" sz="2400" b="1">
                <a:solidFill>
                  <a:srgbClr val="990000"/>
                </a:solidFill>
                <a:effectLst>
                  <a:outerShdw blurRad="38100" dist="38100" dir="2700000" algn="tl">
                    <a:srgbClr val="DDDDDD"/>
                  </a:outerShdw>
                </a:effectLst>
                <a:latin typeface="Times New Roman" charset="0"/>
              </a:rPr>
              <a:t>The</a:t>
            </a:r>
            <a:r>
              <a:rPr lang="en-US" sz="2400" b="1">
                <a:solidFill>
                  <a:schemeClr val="accent2"/>
                </a:solidFill>
                <a:effectLst>
                  <a:outerShdw blurRad="38100" dist="38100" dir="2700000" algn="tl">
                    <a:srgbClr val="DDDDDD"/>
                  </a:outerShdw>
                </a:effectLst>
                <a:latin typeface="Times New Roman" charset="0"/>
              </a:rPr>
              <a:t> </a:t>
            </a:r>
            <a:r>
              <a:rPr lang="en-US" sz="2400" b="1">
                <a:solidFill>
                  <a:srgbClr val="990000"/>
                </a:solidFill>
                <a:effectLst>
                  <a:outerShdw blurRad="38100" dist="38100" dir="2700000" algn="tl">
                    <a:srgbClr val="DDDDDD"/>
                  </a:outerShdw>
                </a:effectLst>
                <a:latin typeface="Times New Roman" charset="0"/>
              </a:rPr>
              <a:t>Bible says that God is perfectly and eternally righteous.</a:t>
            </a:r>
            <a:r>
              <a:rPr lang="en-US" sz="2400" b="1">
                <a:solidFill>
                  <a:srgbClr val="990000"/>
                </a:solidFill>
                <a:latin typeface="Times New Roman" charset="0"/>
              </a:rPr>
              <a:t> </a:t>
            </a:r>
          </a:p>
          <a:p>
            <a:pPr>
              <a:spcBef>
                <a:spcPct val="0"/>
              </a:spcBef>
              <a:buFontTx/>
              <a:buNone/>
            </a:pPr>
            <a:endParaRPr lang="en-US" sz="1400">
              <a:solidFill>
                <a:srgbClr val="990000"/>
              </a:solidFill>
              <a:latin typeface="Times New Roman" charset="0"/>
            </a:endParaRPr>
          </a:p>
          <a:p>
            <a:pPr>
              <a:spcBef>
                <a:spcPct val="0"/>
              </a:spcBef>
              <a:buFontTx/>
              <a:buNone/>
            </a:pPr>
            <a:r>
              <a:rPr lang="en-US"/>
              <a:t>Psalm 97:2</a:t>
            </a:r>
          </a:p>
          <a:p>
            <a:pPr>
              <a:spcBef>
                <a:spcPct val="0"/>
              </a:spcBef>
              <a:buFontTx/>
              <a:buNone/>
            </a:pPr>
            <a:r>
              <a:rPr lang="ja-JP" altLang="en-US">
                <a:latin typeface="Arial"/>
              </a:rPr>
              <a:t>“</a:t>
            </a:r>
            <a:r>
              <a:rPr lang="en-US"/>
              <a:t>. . . Righteousness and justice are the foundation of His throne. </a:t>
            </a:r>
            <a:r>
              <a:rPr lang="ja-JP" altLang="en-US">
                <a:latin typeface="Arial"/>
              </a:rPr>
              <a:t>“</a:t>
            </a:r>
            <a:endParaRPr lang="en-US"/>
          </a:p>
          <a:p>
            <a:pPr>
              <a:spcBef>
                <a:spcPct val="0"/>
              </a:spcBef>
              <a:buFontTx/>
              <a:buNone/>
            </a:pPr>
            <a:endParaRPr lang="en-US"/>
          </a:p>
          <a:p>
            <a:pPr>
              <a:spcBef>
                <a:spcPct val="0"/>
              </a:spcBef>
              <a:buFontTx/>
              <a:buNone/>
            </a:pPr>
            <a:r>
              <a:rPr lang="en-US"/>
              <a:t>Psalm 119:142</a:t>
            </a:r>
          </a:p>
          <a:p>
            <a:pPr>
              <a:spcBef>
                <a:spcPct val="0"/>
              </a:spcBef>
              <a:buFontTx/>
              <a:buNone/>
            </a:pPr>
            <a:r>
              <a:rPr lang="ja-JP" altLang="en-US">
                <a:latin typeface="Arial"/>
              </a:rPr>
              <a:t>“</a:t>
            </a:r>
            <a:r>
              <a:rPr lang="en-US"/>
              <a:t>Your righteousness is an everlasting righteousness . . .</a:t>
            </a:r>
            <a:r>
              <a:rPr lang="ja-JP" altLang="en-US">
                <a:latin typeface="Arial"/>
              </a:rPr>
              <a:t>”</a:t>
            </a:r>
            <a:endParaRPr lang="en-US" b="1"/>
          </a:p>
        </p:txBody>
      </p:sp>
      <p:pic>
        <p:nvPicPr>
          <p:cNvPr id="921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733800"/>
            <a:ext cx="2260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62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22627" name="Rectangle 3"/>
          <p:cNvSpPr>
            <a:spLocks noGrp="1" noChangeArrowheads="1"/>
          </p:cNvSpPr>
          <p:nvPr>
            <p:ph type="title"/>
          </p:nvPr>
        </p:nvSpPr>
        <p:spPr/>
        <p:txBody>
          <a:bodyPr/>
          <a:lstStyle/>
          <a:p>
            <a:r>
              <a:rPr lang="en-US"/>
              <a:t>The Problem</a:t>
            </a:r>
          </a:p>
        </p:txBody>
      </p:sp>
      <p:sp>
        <p:nvSpPr>
          <p:cNvPr id="922628" name="Rectangle 4"/>
          <p:cNvSpPr>
            <a:spLocks noGrp="1" noChangeArrowheads="1"/>
          </p:cNvSpPr>
          <p:nvPr>
            <p:ph type="body" idx="1"/>
          </p:nvPr>
        </p:nvSpPr>
        <p:spPr>
          <a:xfrm>
            <a:off x="685800" y="1524000"/>
            <a:ext cx="3352800" cy="1066800"/>
          </a:xfrm>
        </p:spPr>
        <p:txBody>
          <a:bodyPr/>
          <a:lstStyle/>
          <a:p>
            <a:pPr>
              <a:lnSpc>
                <a:spcPct val="90000"/>
              </a:lnSpc>
              <a:buFontTx/>
              <a:buNone/>
            </a:pPr>
            <a:r>
              <a:rPr lang="en-US" sz="2400"/>
              <a:t>	But can</a:t>
            </a:r>
            <a:r>
              <a:rPr lang="ja-JP" altLang="en-US" sz="2400">
                <a:latin typeface="Arial"/>
              </a:rPr>
              <a:t>’</a:t>
            </a:r>
            <a:r>
              <a:rPr lang="en-US" sz="2400"/>
              <a:t>t God just forgive my sin out of love?</a:t>
            </a:r>
          </a:p>
        </p:txBody>
      </p:sp>
      <p:sp>
        <p:nvSpPr>
          <p:cNvPr id="922630" name="Text Box 6"/>
          <p:cNvSpPr txBox="1">
            <a:spLocks noChangeArrowheads="1"/>
          </p:cNvSpPr>
          <p:nvPr/>
        </p:nvSpPr>
        <p:spPr bwMode="auto">
          <a:xfrm>
            <a:off x="3141663" y="3505200"/>
            <a:ext cx="6002337"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FontTx/>
              <a:buNone/>
            </a:pPr>
            <a:r>
              <a:rPr lang="en-US"/>
              <a:t>You are watching the proceedings in a courtroom where a man is accused of robbery. The evidence is clearly convicting. There are witnesses who saw the defendant commit the crime. There are videotapes of the crime which show the defendant in the act of robbery. Finally, the defendant himself confesses. </a:t>
            </a:r>
          </a:p>
          <a:p>
            <a:pPr>
              <a:spcBef>
                <a:spcPct val="0"/>
              </a:spcBef>
              <a:buFontTx/>
              <a:buNone/>
            </a:pPr>
            <a:endParaRPr lang="en-US" sz="1000"/>
          </a:p>
          <a:p>
            <a:pPr>
              <a:spcBef>
                <a:spcPct val="0"/>
              </a:spcBef>
              <a:buFontTx/>
              <a:buNone/>
            </a:pPr>
            <a:r>
              <a:rPr lang="en-US"/>
              <a:t>What if the judge says to the defendant, </a:t>
            </a:r>
            <a:r>
              <a:rPr lang="ja-JP" altLang="en-US">
                <a:latin typeface="Arial"/>
              </a:rPr>
              <a:t>“</a:t>
            </a:r>
            <a:r>
              <a:rPr lang="en-US"/>
              <a:t>Even though you did this, I am going to set you free with no penalty. I forgive you.</a:t>
            </a:r>
            <a:r>
              <a:rPr lang="ja-JP" altLang="en-US">
                <a:latin typeface="Arial"/>
              </a:rPr>
              <a:t>”</a:t>
            </a:r>
            <a:r>
              <a:rPr lang="en-US"/>
              <a:t> </a:t>
            </a:r>
          </a:p>
          <a:p>
            <a:pPr>
              <a:spcBef>
                <a:spcPct val="0"/>
              </a:spcBef>
              <a:buFontTx/>
              <a:buNone/>
            </a:pPr>
            <a:endParaRPr lang="en-US" sz="1000"/>
          </a:p>
          <a:p>
            <a:pPr>
              <a:spcBef>
                <a:spcPct val="0"/>
              </a:spcBef>
              <a:buFontTx/>
              <a:buNone/>
            </a:pPr>
            <a:r>
              <a:rPr lang="en-US"/>
              <a:t>Would that judge be considered righteous?</a:t>
            </a:r>
          </a:p>
          <a:p>
            <a:pPr>
              <a:spcBef>
                <a:spcPct val="0"/>
              </a:spcBef>
              <a:buFontTx/>
              <a:buNone/>
            </a:pPr>
            <a:endParaRPr lang="en-US" sz="1000"/>
          </a:p>
          <a:p>
            <a:pPr>
              <a:spcBef>
                <a:spcPct val="0"/>
              </a:spcBef>
              <a:buFontTx/>
              <a:buNone/>
            </a:pPr>
            <a:r>
              <a:rPr lang="en-US"/>
              <a:t>Of course not. If he is righteous and just, he </a:t>
            </a:r>
            <a:r>
              <a:rPr lang="en-US" i="1"/>
              <a:t>must</a:t>
            </a:r>
            <a:r>
              <a:rPr lang="en-US"/>
              <a:t> punish the crime. </a:t>
            </a:r>
          </a:p>
        </p:txBody>
      </p:sp>
      <p:sp>
        <p:nvSpPr>
          <p:cNvPr id="922631" name="Oval 7"/>
          <p:cNvSpPr>
            <a:spLocks noChangeArrowheads="1"/>
          </p:cNvSpPr>
          <p:nvPr/>
        </p:nvSpPr>
        <p:spPr bwMode="auto">
          <a:xfrm>
            <a:off x="4343400" y="1524000"/>
            <a:ext cx="3505200" cy="1524000"/>
          </a:xfrm>
          <a:prstGeom prst="ellipse">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pPr>
            <a:r>
              <a:rPr lang="en-US" sz="2400">
                <a:solidFill>
                  <a:schemeClr val="bg1"/>
                </a:solidFill>
                <a:latin typeface="Times New Roman" charset="0"/>
              </a:rPr>
              <a:t>God can</a:t>
            </a:r>
            <a:r>
              <a:rPr lang="ja-JP" altLang="en-US" sz="2400">
                <a:solidFill>
                  <a:schemeClr val="bg1"/>
                </a:solidFill>
                <a:latin typeface="Arial"/>
              </a:rPr>
              <a:t>’</a:t>
            </a:r>
            <a:r>
              <a:rPr lang="en-US" sz="2400">
                <a:solidFill>
                  <a:schemeClr val="bg1"/>
                </a:solidFill>
                <a:latin typeface="Times New Roman" charset="0"/>
              </a:rPr>
              <a:t>t </a:t>
            </a:r>
            <a:r>
              <a:rPr lang="en-US" sz="2400" i="1">
                <a:solidFill>
                  <a:schemeClr val="bg1"/>
                </a:solidFill>
                <a:latin typeface="Times New Roman" charset="0"/>
              </a:rPr>
              <a:t>just</a:t>
            </a:r>
            <a:r>
              <a:rPr lang="en-US" sz="2400">
                <a:solidFill>
                  <a:schemeClr val="bg1"/>
                </a:solidFill>
                <a:latin typeface="Times New Roman" charset="0"/>
              </a:rPr>
              <a:t> forgive sin</a:t>
            </a:r>
          </a:p>
        </p:txBody>
      </p:sp>
      <p:sp>
        <p:nvSpPr>
          <p:cNvPr id="922632" name="Text Box 8"/>
          <p:cNvSpPr txBox="1">
            <a:spLocks noChangeArrowheads="1"/>
          </p:cNvSpPr>
          <p:nvPr/>
        </p:nvSpPr>
        <p:spPr bwMode="auto">
          <a:xfrm>
            <a:off x="2667000" y="3035300"/>
            <a:ext cx="3011488"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800">
                <a:solidFill>
                  <a:srgbClr val="990000"/>
                </a:solidFill>
                <a:effectLst>
                  <a:outerShdw blurRad="38100" dist="38100" dir="2700000" algn="tl">
                    <a:srgbClr val="DDDDDD"/>
                  </a:outerShdw>
                </a:effectLst>
              </a:rPr>
              <a:t>Imagine this situation: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3650"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23651" name="Rectangle 3"/>
          <p:cNvSpPr>
            <a:spLocks noGrp="1" noChangeArrowheads="1"/>
          </p:cNvSpPr>
          <p:nvPr>
            <p:ph type="title"/>
          </p:nvPr>
        </p:nvSpPr>
        <p:spPr>
          <a:xfrm>
            <a:off x="0" y="274638"/>
            <a:ext cx="9144000" cy="1143000"/>
          </a:xfrm>
        </p:spPr>
        <p:txBody>
          <a:bodyPr/>
          <a:lstStyle/>
          <a:p>
            <a:r>
              <a:rPr lang="en-US"/>
              <a:t>The Problem</a:t>
            </a:r>
          </a:p>
        </p:txBody>
      </p:sp>
      <p:sp>
        <p:nvSpPr>
          <p:cNvPr id="923652" name="Rectangle 4"/>
          <p:cNvSpPr>
            <a:spLocks noGrp="1" noChangeArrowheads="1"/>
          </p:cNvSpPr>
          <p:nvPr>
            <p:ph type="body" idx="1"/>
          </p:nvPr>
        </p:nvSpPr>
        <p:spPr>
          <a:xfrm>
            <a:off x="685800" y="1752600"/>
            <a:ext cx="4038600" cy="914400"/>
          </a:xfrm>
        </p:spPr>
        <p:txBody>
          <a:bodyPr/>
          <a:lstStyle/>
          <a:p>
            <a:pPr>
              <a:buFontTx/>
              <a:buNone/>
            </a:pPr>
            <a:r>
              <a:rPr lang="en-US" sz="2400"/>
              <a:t>	But what if the defendant said he was sorry?</a:t>
            </a:r>
          </a:p>
        </p:txBody>
      </p:sp>
      <p:sp>
        <p:nvSpPr>
          <p:cNvPr id="923653" name="Text Box 5"/>
          <p:cNvSpPr txBox="1">
            <a:spLocks noChangeArrowheads="1"/>
          </p:cNvSpPr>
          <p:nvPr/>
        </p:nvSpPr>
        <p:spPr bwMode="auto">
          <a:xfrm>
            <a:off x="1066800" y="2928938"/>
            <a:ext cx="32146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400"/>
              <a:t>What if the defendant</a:t>
            </a:r>
          </a:p>
          <a:p>
            <a:pPr>
              <a:spcBef>
                <a:spcPct val="0"/>
              </a:spcBef>
              <a:buFontTx/>
              <a:buNone/>
            </a:pPr>
            <a:r>
              <a:rPr lang="en-US" sz="2400"/>
              <a:t>said that he would never do</a:t>
            </a:r>
          </a:p>
          <a:p>
            <a:pPr>
              <a:spcBef>
                <a:spcPct val="0"/>
              </a:spcBef>
              <a:buFontTx/>
              <a:buNone/>
            </a:pPr>
            <a:r>
              <a:rPr lang="en-US" sz="2400"/>
              <a:t>it again?</a:t>
            </a:r>
          </a:p>
        </p:txBody>
      </p:sp>
      <p:sp>
        <p:nvSpPr>
          <p:cNvPr id="923655" name="Text Box 7"/>
          <p:cNvSpPr txBox="1">
            <a:spLocks noChangeArrowheads="1"/>
          </p:cNvSpPr>
          <p:nvPr/>
        </p:nvSpPr>
        <p:spPr bwMode="auto">
          <a:xfrm>
            <a:off x="2165350" y="4210050"/>
            <a:ext cx="454025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FontTx/>
              <a:buNone/>
            </a:pPr>
            <a:r>
              <a:rPr lang="en-US" sz="2000"/>
              <a:t>While it is good that the man</a:t>
            </a:r>
          </a:p>
          <a:p>
            <a:pPr>
              <a:spcBef>
                <a:spcPct val="0"/>
              </a:spcBef>
              <a:buFontTx/>
              <a:buNone/>
            </a:pPr>
            <a:r>
              <a:rPr lang="en-US" sz="2000"/>
              <a:t>was sorry and said that he would</a:t>
            </a:r>
          </a:p>
          <a:p>
            <a:pPr>
              <a:spcBef>
                <a:spcPct val="0"/>
              </a:spcBef>
              <a:buFontTx/>
              <a:buNone/>
            </a:pPr>
            <a:r>
              <a:rPr lang="en-US" sz="2000"/>
              <a:t>not do it again, the judge must still </a:t>
            </a:r>
          </a:p>
          <a:p>
            <a:pPr>
              <a:spcBef>
                <a:spcPct val="0"/>
              </a:spcBef>
              <a:buFontTx/>
              <a:buNone/>
            </a:pPr>
            <a:r>
              <a:rPr lang="en-US" sz="2000"/>
              <a:t>punish the crime if he is to remain </a:t>
            </a:r>
          </a:p>
          <a:p>
            <a:pPr>
              <a:spcBef>
                <a:spcPct val="0"/>
              </a:spcBef>
              <a:buFontTx/>
              <a:buNone/>
            </a:pPr>
            <a:r>
              <a:rPr lang="en-US" sz="2000"/>
              <a:t>righteous. It might be kind for </a:t>
            </a:r>
          </a:p>
          <a:p>
            <a:pPr>
              <a:spcBef>
                <a:spcPct val="0"/>
              </a:spcBef>
              <a:buFontTx/>
              <a:buNone/>
            </a:pPr>
            <a:r>
              <a:rPr lang="en-US" sz="2000"/>
              <a:t>the judge to let the man go free, but</a:t>
            </a:r>
          </a:p>
          <a:p>
            <a:pPr>
              <a:spcBef>
                <a:spcPct val="0"/>
              </a:spcBef>
              <a:buFontTx/>
              <a:buNone/>
            </a:pPr>
            <a:r>
              <a:rPr lang="en-US" sz="2000"/>
              <a:t>it would be unjust.</a:t>
            </a:r>
          </a:p>
        </p:txBody>
      </p:sp>
      <p:pic>
        <p:nvPicPr>
          <p:cNvPr id="923657" name="Picture 9"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00200"/>
            <a:ext cx="2620963"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4674"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24675" name="Rectangle 3"/>
          <p:cNvSpPr>
            <a:spLocks noGrp="1" noChangeArrowheads="1"/>
          </p:cNvSpPr>
          <p:nvPr>
            <p:ph type="title"/>
          </p:nvPr>
        </p:nvSpPr>
        <p:spPr>
          <a:xfrm>
            <a:off x="0" y="274638"/>
            <a:ext cx="9144000" cy="1143000"/>
          </a:xfrm>
        </p:spPr>
        <p:txBody>
          <a:bodyPr/>
          <a:lstStyle/>
          <a:p>
            <a:r>
              <a:rPr lang="en-US"/>
              <a:t>The Problem</a:t>
            </a:r>
          </a:p>
        </p:txBody>
      </p:sp>
      <p:sp>
        <p:nvSpPr>
          <p:cNvPr id="924676" name="Rectangle 4"/>
          <p:cNvSpPr>
            <a:spLocks noGrp="1" noChangeArrowheads="1"/>
          </p:cNvSpPr>
          <p:nvPr>
            <p:ph type="body" idx="1"/>
          </p:nvPr>
        </p:nvSpPr>
        <p:spPr>
          <a:xfrm>
            <a:off x="1143000" y="2460625"/>
            <a:ext cx="3746500" cy="3101975"/>
          </a:xfrm>
        </p:spPr>
        <p:txBody>
          <a:bodyPr/>
          <a:lstStyle/>
          <a:p>
            <a:pPr>
              <a:buFontTx/>
              <a:buNone/>
            </a:pPr>
            <a:r>
              <a:rPr lang="en-US" sz="1800"/>
              <a:t>	We have committed sin before God. And while we might be sorry and repentant, God cannot deny His righteousness any more than He can cease to be God. God must punish our crime. As a judge sentences criminals to jail, so God must sentence sinners to hell.</a:t>
            </a:r>
          </a:p>
        </p:txBody>
      </p:sp>
      <p:pic>
        <p:nvPicPr>
          <p:cNvPr id="924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362200"/>
            <a:ext cx="2970213"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4678" name="Text Box 6"/>
          <p:cNvSpPr txBox="1">
            <a:spLocks noChangeArrowheads="1"/>
          </p:cNvSpPr>
          <p:nvPr/>
        </p:nvSpPr>
        <p:spPr bwMode="auto">
          <a:xfrm>
            <a:off x="669925" y="1862138"/>
            <a:ext cx="3517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400" b="1">
                <a:solidFill>
                  <a:srgbClr val="990000"/>
                </a:solidFill>
                <a:effectLst>
                  <a:outerShdw blurRad="38100" dist="38100" dir="2700000" algn="tl">
                    <a:srgbClr val="DDDDDD"/>
                  </a:outerShdw>
                </a:effectLst>
              </a:rPr>
              <a:t>We are like the defendant</a:t>
            </a:r>
          </a:p>
        </p:txBody>
      </p:sp>
      <p:sp>
        <p:nvSpPr>
          <p:cNvPr id="924679" name="Rectangle 7"/>
          <p:cNvSpPr>
            <a:spLocks noChangeArrowheads="1"/>
          </p:cNvSpPr>
          <p:nvPr/>
        </p:nvSpPr>
        <p:spPr bwMode="auto">
          <a:xfrm>
            <a:off x="609600" y="5029200"/>
            <a:ext cx="7848600" cy="1143000"/>
          </a:xfrm>
          <a:prstGeom prst="rect">
            <a:avLst/>
          </a:prstGeom>
          <a:solidFill>
            <a:srgbClr val="990000"/>
          </a:solidFill>
          <a:ln w="9525">
            <a:solidFill>
              <a:schemeClr val="tx1"/>
            </a:solidFill>
            <a:miter lim="800000"/>
            <a:headEnd/>
            <a:tailEnd/>
          </a:ln>
          <a:effectLst>
            <a:outerShdw blurRad="63500" dist="107763" dir="18900000" algn="ctr" rotWithShape="0">
              <a:schemeClr val="bg2">
                <a:alpha val="74998"/>
              </a:schemeClr>
            </a:outerShdw>
          </a:effectLst>
        </p:spPr>
        <p:txBody>
          <a:bodyPr wrap="none" anchor="ctr"/>
          <a:lstStyle/>
          <a:p>
            <a:pPr>
              <a:spcBef>
                <a:spcPct val="0"/>
              </a:spcBef>
              <a:buFontTx/>
              <a:buNone/>
            </a:pPr>
            <a:r>
              <a:rPr lang="en-US" sz="2000">
                <a:solidFill>
                  <a:schemeClr val="bg1"/>
                </a:solidFill>
                <a:latin typeface="Times New Roman" charset="0"/>
              </a:rPr>
              <a:t>Colossians 3:25</a:t>
            </a:r>
          </a:p>
          <a:p>
            <a:pPr>
              <a:spcBef>
                <a:spcPct val="0"/>
              </a:spcBef>
              <a:buFontTx/>
              <a:buNone/>
            </a:pPr>
            <a:r>
              <a:rPr lang="ja-JP" altLang="en-US" sz="2000">
                <a:solidFill>
                  <a:schemeClr val="bg1"/>
                </a:solidFill>
                <a:latin typeface="Arial"/>
              </a:rPr>
              <a:t>“</a:t>
            </a:r>
            <a:r>
              <a:rPr lang="en-US" sz="2000">
                <a:solidFill>
                  <a:schemeClr val="bg1"/>
                </a:solidFill>
                <a:latin typeface="Times New Roman" charset="0"/>
              </a:rPr>
              <a:t>For he who does wrong will receive the consequences of the </a:t>
            </a:r>
          </a:p>
          <a:p>
            <a:pPr>
              <a:spcBef>
                <a:spcPct val="0"/>
              </a:spcBef>
              <a:buFontTx/>
              <a:buNone/>
            </a:pPr>
            <a:r>
              <a:rPr lang="en-US" sz="2000">
                <a:solidFill>
                  <a:schemeClr val="bg1"/>
                </a:solidFill>
                <a:latin typeface="Times New Roman" charset="0"/>
              </a:rPr>
              <a:t>wrong which he has done, and that without partiality.</a:t>
            </a:r>
            <a:r>
              <a:rPr lang="ja-JP" altLang="en-US" sz="2000">
                <a:solidFill>
                  <a:schemeClr val="bg1"/>
                </a:solidFill>
                <a:latin typeface="Arial"/>
              </a:rPr>
              <a:t>”</a:t>
            </a:r>
            <a:r>
              <a:rPr lang="en-US" sz="2000">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25699" name="Rectangle 3"/>
          <p:cNvSpPr>
            <a:spLocks noGrp="1" noChangeArrowheads="1"/>
          </p:cNvSpPr>
          <p:nvPr>
            <p:ph type="title"/>
          </p:nvPr>
        </p:nvSpPr>
        <p:spPr>
          <a:xfrm>
            <a:off x="0" y="274638"/>
            <a:ext cx="9144000" cy="1143000"/>
          </a:xfrm>
        </p:spPr>
        <p:txBody>
          <a:bodyPr/>
          <a:lstStyle/>
          <a:p>
            <a:r>
              <a:rPr lang="en-US"/>
              <a:t>The Dilemma</a:t>
            </a:r>
          </a:p>
        </p:txBody>
      </p:sp>
      <p:sp>
        <p:nvSpPr>
          <p:cNvPr id="925700" name="Text Box 4"/>
          <p:cNvSpPr txBox="1">
            <a:spLocks noChangeArrowheads="1"/>
          </p:cNvSpPr>
          <p:nvPr/>
        </p:nvSpPr>
        <p:spPr bwMode="auto">
          <a:xfrm>
            <a:off x="746125" y="2035175"/>
            <a:ext cx="34210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000"/>
              <a:t>The Bible says God is righteous and</a:t>
            </a:r>
          </a:p>
          <a:p>
            <a:pPr>
              <a:spcBef>
                <a:spcPct val="0"/>
              </a:spcBef>
              <a:buFontTx/>
              <a:buNone/>
            </a:pPr>
            <a:r>
              <a:rPr lang="en-US" sz="2000"/>
              <a:t>must punish sinners.</a:t>
            </a:r>
          </a:p>
        </p:txBody>
      </p:sp>
      <p:sp>
        <p:nvSpPr>
          <p:cNvPr id="925701" name="Text Box 5"/>
          <p:cNvSpPr txBox="1">
            <a:spLocks noChangeArrowheads="1"/>
          </p:cNvSpPr>
          <p:nvPr/>
        </p:nvSpPr>
        <p:spPr bwMode="auto">
          <a:xfrm>
            <a:off x="4603750" y="2073275"/>
            <a:ext cx="3894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000"/>
              <a:t>The Bible says God loves all people, not </a:t>
            </a:r>
          </a:p>
          <a:p>
            <a:pPr>
              <a:spcBef>
                <a:spcPct val="0"/>
              </a:spcBef>
              <a:buFontTx/>
              <a:buNone/>
            </a:pPr>
            <a:r>
              <a:rPr lang="en-US" sz="2000"/>
              <a:t>wanting to send anyone to hell.</a:t>
            </a:r>
          </a:p>
        </p:txBody>
      </p:sp>
      <p:sp>
        <p:nvSpPr>
          <p:cNvPr id="925702" name="Rectangle 6"/>
          <p:cNvSpPr>
            <a:spLocks noChangeArrowheads="1"/>
          </p:cNvSpPr>
          <p:nvPr/>
        </p:nvSpPr>
        <p:spPr bwMode="auto">
          <a:xfrm>
            <a:off x="838200" y="2832100"/>
            <a:ext cx="3200400" cy="11430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FontTx/>
              <a:buNone/>
            </a:pPr>
            <a:r>
              <a:rPr lang="en-US">
                <a:solidFill>
                  <a:schemeClr val="bg1"/>
                </a:solidFill>
              </a:rPr>
              <a:t>Psalm 119:142</a:t>
            </a:r>
          </a:p>
          <a:p>
            <a:pPr>
              <a:spcBef>
                <a:spcPct val="0"/>
              </a:spcBef>
              <a:buFontTx/>
              <a:buNone/>
            </a:pPr>
            <a:r>
              <a:rPr lang="ja-JP" altLang="en-US">
                <a:solidFill>
                  <a:schemeClr val="bg1"/>
                </a:solidFill>
                <a:latin typeface="Arial"/>
              </a:rPr>
              <a:t>“</a:t>
            </a:r>
            <a:r>
              <a:rPr lang="en-US">
                <a:solidFill>
                  <a:schemeClr val="bg1"/>
                </a:solidFill>
              </a:rPr>
              <a:t>Your righteousness is an everlasting </a:t>
            </a:r>
            <a:br>
              <a:rPr lang="en-US">
                <a:solidFill>
                  <a:schemeClr val="bg1"/>
                </a:solidFill>
              </a:rPr>
            </a:br>
            <a:r>
              <a:rPr lang="en-US">
                <a:solidFill>
                  <a:schemeClr val="bg1"/>
                </a:solidFill>
              </a:rPr>
              <a:t>righteousness . . .</a:t>
            </a:r>
            <a:r>
              <a:rPr lang="ja-JP" altLang="en-US">
                <a:solidFill>
                  <a:schemeClr val="bg1"/>
                </a:solidFill>
                <a:latin typeface="Arial"/>
              </a:rPr>
              <a:t>”</a:t>
            </a:r>
            <a:endParaRPr lang="en-US">
              <a:solidFill>
                <a:schemeClr val="bg1"/>
              </a:solidFill>
            </a:endParaRPr>
          </a:p>
        </p:txBody>
      </p:sp>
      <p:sp>
        <p:nvSpPr>
          <p:cNvPr id="925703" name="Rectangle 7"/>
          <p:cNvSpPr>
            <a:spLocks noChangeArrowheads="1"/>
          </p:cNvSpPr>
          <p:nvPr/>
        </p:nvSpPr>
        <p:spPr bwMode="auto">
          <a:xfrm>
            <a:off x="4724400" y="2832100"/>
            <a:ext cx="4038600" cy="15240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FontTx/>
              <a:buNone/>
            </a:pPr>
            <a:r>
              <a:rPr lang="en-US">
                <a:solidFill>
                  <a:schemeClr val="bg1"/>
                </a:solidFill>
              </a:rPr>
              <a:t>2 Peter 3:9</a:t>
            </a:r>
          </a:p>
          <a:p>
            <a:pPr>
              <a:spcBef>
                <a:spcPct val="0"/>
              </a:spcBef>
              <a:buFontTx/>
              <a:buNone/>
            </a:pPr>
            <a:r>
              <a:rPr lang="ja-JP" altLang="en-US">
                <a:solidFill>
                  <a:schemeClr val="bg1"/>
                </a:solidFill>
                <a:latin typeface="Arial"/>
              </a:rPr>
              <a:t>“</a:t>
            </a:r>
            <a:r>
              <a:rPr lang="en-US">
                <a:solidFill>
                  <a:schemeClr val="bg1"/>
                </a:solidFill>
              </a:rPr>
              <a:t>The Lord is not slow about His promise,</a:t>
            </a:r>
          </a:p>
          <a:p>
            <a:pPr>
              <a:spcBef>
                <a:spcPct val="0"/>
              </a:spcBef>
              <a:buFontTx/>
              <a:buNone/>
            </a:pPr>
            <a:r>
              <a:rPr lang="en-US">
                <a:solidFill>
                  <a:schemeClr val="bg1"/>
                </a:solidFill>
              </a:rPr>
              <a:t> as some count slowness, but is patient </a:t>
            </a:r>
            <a:br>
              <a:rPr lang="en-US">
                <a:solidFill>
                  <a:schemeClr val="bg1"/>
                </a:solidFill>
              </a:rPr>
            </a:br>
            <a:r>
              <a:rPr lang="en-US">
                <a:solidFill>
                  <a:schemeClr val="bg1"/>
                </a:solidFill>
              </a:rPr>
              <a:t>toward you, not wishing for any to perish </a:t>
            </a:r>
            <a:br>
              <a:rPr lang="en-US">
                <a:solidFill>
                  <a:schemeClr val="bg1"/>
                </a:solidFill>
              </a:rPr>
            </a:br>
            <a:r>
              <a:rPr lang="en-US">
                <a:solidFill>
                  <a:schemeClr val="bg1"/>
                </a:solidFill>
              </a:rPr>
              <a:t>but for all to come to repentance.</a:t>
            </a:r>
            <a:r>
              <a:rPr lang="ja-JP" altLang="en-US">
                <a:solidFill>
                  <a:schemeClr val="bg1"/>
                </a:solidFill>
                <a:latin typeface="Arial"/>
              </a:rPr>
              <a:t>”</a:t>
            </a:r>
            <a:endParaRPr lang="en-US">
              <a:solidFill>
                <a:schemeClr val="bg1"/>
              </a:solidFill>
            </a:endParaRPr>
          </a:p>
        </p:txBody>
      </p:sp>
      <p:sp>
        <p:nvSpPr>
          <p:cNvPr id="925704" name="Text Box 8"/>
          <p:cNvSpPr txBox="1">
            <a:spLocks noChangeArrowheads="1"/>
          </p:cNvSpPr>
          <p:nvPr/>
        </p:nvSpPr>
        <p:spPr bwMode="auto">
          <a:xfrm>
            <a:off x="1203325" y="1295400"/>
            <a:ext cx="292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3200" b="1">
                <a:solidFill>
                  <a:srgbClr val="990000"/>
                </a:solidFill>
                <a:effectLst>
                  <a:outerShdw blurRad="38100" dist="38100" dir="2700000" algn="tl">
                    <a:srgbClr val="DDDDDD"/>
                  </a:outerShdw>
                </a:effectLst>
              </a:rPr>
              <a:t>God</a:t>
            </a:r>
            <a:r>
              <a:rPr lang="ja-JP" altLang="en-US" sz="3200" b="1">
                <a:solidFill>
                  <a:srgbClr val="990000"/>
                </a:solidFill>
                <a:effectLst>
                  <a:outerShdw blurRad="38100" dist="38100" dir="2700000" algn="tl">
                    <a:srgbClr val="DDDDDD"/>
                  </a:outerShdw>
                </a:effectLst>
                <a:latin typeface="Arial"/>
              </a:rPr>
              <a:t>’</a:t>
            </a:r>
            <a:r>
              <a:rPr lang="en-US" sz="3200" b="1">
                <a:solidFill>
                  <a:srgbClr val="990000"/>
                </a:solidFill>
                <a:effectLst>
                  <a:outerShdw blurRad="38100" dist="38100" dir="2700000" algn="tl">
                    <a:srgbClr val="DDDDDD"/>
                  </a:outerShdw>
                </a:effectLst>
              </a:rPr>
              <a:t>s Dilemma:</a:t>
            </a:r>
          </a:p>
        </p:txBody>
      </p:sp>
      <p:sp>
        <p:nvSpPr>
          <p:cNvPr id="925705" name="Text Box 9"/>
          <p:cNvSpPr txBox="1">
            <a:spLocks noChangeArrowheads="1"/>
          </p:cNvSpPr>
          <p:nvPr/>
        </p:nvSpPr>
        <p:spPr bwMode="auto">
          <a:xfrm>
            <a:off x="1219200" y="4518025"/>
            <a:ext cx="2625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3200" b="1">
                <a:solidFill>
                  <a:srgbClr val="990000"/>
                </a:solidFill>
                <a:effectLst>
                  <a:outerShdw blurRad="38100" dist="38100" dir="2700000" algn="tl">
                    <a:srgbClr val="DDDDDD"/>
                  </a:outerShdw>
                </a:effectLst>
              </a:rPr>
              <a:t>Our Dilemma:</a:t>
            </a:r>
          </a:p>
        </p:txBody>
      </p:sp>
      <p:sp>
        <p:nvSpPr>
          <p:cNvPr id="925706" name="Text Box 10"/>
          <p:cNvSpPr txBox="1">
            <a:spLocks noChangeArrowheads="1"/>
          </p:cNvSpPr>
          <p:nvPr/>
        </p:nvSpPr>
        <p:spPr bwMode="auto">
          <a:xfrm>
            <a:off x="822325" y="5222875"/>
            <a:ext cx="261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000"/>
              <a:t>Our sin must be punished.</a:t>
            </a:r>
          </a:p>
        </p:txBody>
      </p:sp>
      <p:sp>
        <p:nvSpPr>
          <p:cNvPr id="925707" name="Rectangle 11"/>
          <p:cNvSpPr>
            <a:spLocks noChangeArrowheads="1"/>
          </p:cNvSpPr>
          <p:nvPr/>
        </p:nvSpPr>
        <p:spPr bwMode="auto">
          <a:xfrm>
            <a:off x="914400" y="5715000"/>
            <a:ext cx="2971800" cy="6858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FontTx/>
              <a:buNone/>
            </a:pPr>
            <a:r>
              <a:rPr lang="en-US">
                <a:solidFill>
                  <a:schemeClr val="bg1"/>
                </a:solidFill>
              </a:rPr>
              <a:t>Romans 6:23</a:t>
            </a:r>
          </a:p>
          <a:p>
            <a:pPr>
              <a:spcBef>
                <a:spcPct val="0"/>
              </a:spcBef>
              <a:buFontTx/>
              <a:buNone/>
            </a:pPr>
            <a:r>
              <a:rPr lang="ja-JP" altLang="en-US">
                <a:solidFill>
                  <a:schemeClr val="bg1"/>
                </a:solidFill>
                <a:latin typeface="Arial"/>
              </a:rPr>
              <a:t>“</a:t>
            </a:r>
            <a:r>
              <a:rPr lang="en-US">
                <a:solidFill>
                  <a:schemeClr val="bg1"/>
                </a:solidFill>
              </a:rPr>
              <a:t>For the wages of sin is death . . .</a:t>
            </a:r>
            <a:r>
              <a:rPr lang="ja-JP" altLang="en-US">
                <a:solidFill>
                  <a:schemeClr val="bg1"/>
                </a:solidFill>
                <a:latin typeface="Arial"/>
              </a:rPr>
              <a:t>”</a:t>
            </a:r>
            <a:endParaRPr lang="en-US">
              <a:solidFill>
                <a:schemeClr val="bg1"/>
              </a:solidFill>
            </a:endParaRPr>
          </a:p>
          <a:p>
            <a:pPr>
              <a:spcBef>
                <a:spcPct val="0"/>
              </a:spcBef>
              <a:buFontTx/>
              <a:buNone/>
            </a:pPr>
            <a:endParaRPr lang="en-US" sz="1200">
              <a:solidFill>
                <a:schemeClr val="bg1"/>
              </a:solidFill>
              <a:latin typeface="Times New Roman" charset="0"/>
            </a:endParaRPr>
          </a:p>
        </p:txBody>
      </p:sp>
      <p:sp>
        <p:nvSpPr>
          <p:cNvPr id="925708" name="Text Box 12"/>
          <p:cNvSpPr txBox="1">
            <a:spLocks noChangeArrowheads="1"/>
          </p:cNvSpPr>
          <p:nvPr/>
        </p:nvSpPr>
        <p:spPr bwMode="auto">
          <a:xfrm>
            <a:off x="4565650" y="5260975"/>
            <a:ext cx="2754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000"/>
              <a:t>Good works cannot save us.</a:t>
            </a:r>
          </a:p>
        </p:txBody>
      </p:sp>
      <p:sp>
        <p:nvSpPr>
          <p:cNvPr id="925709" name="Rectangle 13"/>
          <p:cNvSpPr>
            <a:spLocks noChangeArrowheads="1"/>
          </p:cNvSpPr>
          <p:nvPr/>
        </p:nvSpPr>
        <p:spPr bwMode="auto">
          <a:xfrm>
            <a:off x="4648200" y="5715000"/>
            <a:ext cx="4114800" cy="8382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FontTx/>
              <a:buNone/>
            </a:pPr>
            <a:r>
              <a:rPr lang="en-US">
                <a:solidFill>
                  <a:schemeClr val="bg1"/>
                </a:solidFill>
              </a:rPr>
              <a:t>Romans 3:20</a:t>
            </a:r>
          </a:p>
          <a:p>
            <a:pPr>
              <a:spcBef>
                <a:spcPct val="0"/>
              </a:spcBef>
              <a:buFontTx/>
              <a:buNone/>
            </a:pPr>
            <a:r>
              <a:rPr lang="ja-JP" altLang="en-US">
                <a:solidFill>
                  <a:schemeClr val="bg1"/>
                </a:solidFill>
                <a:latin typeface="Arial"/>
              </a:rPr>
              <a:t>“</a:t>
            </a:r>
            <a:r>
              <a:rPr lang="en-US">
                <a:solidFill>
                  <a:schemeClr val="bg1"/>
                </a:solidFill>
              </a:rPr>
              <a:t>Because by the works of the Law no flesh </a:t>
            </a:r>
          </a:p>
          <a:p>
            <a:pPr>
              <a:spcBef>
                <a:spcPct val="0"/>
              </a:spcBef>
              <a:buFontTx/>
              <a:buNone/>
            </a:pPr>
            <a:r>
              <a:rPr lang="en-US">
                <a:solidFill>
                  <a:schemeClr val="bg1"/>
                </a:solidFill>
              </a:rPr>
              <a:t>will be justified in His sight.</a:t>
            </a:r>
            <a:r>
              <a:rPr lang="ja-JP" altLang="en-US">
                <a:solidFill>
                  <a:schemeClr val="bg1"/>
                </a:solidFill>
                <a:latin typeface="Arial"/>
              </a:rPr>
              <a:t>”</a:t>
            </a:r>
            <a:endParaRPr lang="en-US">
              <a:solidFill>
                <a:schemeClr val="bg1"/>
              </a:solidFill>
            </a:endParaRPr>
          </a:p>
        </p:txBody>
      </p:sp>
      <p:grpSp>
        <p:nvGrpSpPr>
          <p:cNvPr id="925715" name="Group 19"/>
          <p:cNvGrpSpPr>
            <a:grpSpLocks/>
          </p:cNvGrpSpPr>
          <p:nvPr/>
        </p:nvGrpSpPr>
        <p:grpSpPr bwMode="auto">
          <a:xfrm>
            <a:off x="3881438" y="5699125"/>
            <a:ext cx="766762" cy="473075"/>
            <a:chOff x="2445" y="3590"/>
            <a:chExt cx="483" cy="298"/>
          </a:xfrm>
        </p:grpSpPr>
        <p:sp>
          <p:nvSpPr>
            <p:cNvPr id="925711" name="Line 15"/>
            <p:cNvSpPr>
              <a:spLocks noChangeShapeType="1"/>
            </p:cNvSpPr>
            <p:nvPr/>
          </p:nvSpPr>
          <p:spPr bwMode="auto">
            <a:xfrm>
              <a:off x="2496" y="3888"/>
              <a:ext cx="384"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5712" name="Text Box 16"/>
            <p:cNvSpPr txBox="1">
              <a:spLocks noChangeArrowheads="1"/>
            </p:cNvSpPr>
            <p:nvPr/>
          </p:nvSpPr>
          <p:spPr bwMode="auto">
            <a:xfrm>
              <a:off x="2445" y="3590"/>
              <a:ext cx="4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400">
                  <a:latin typeface="Calligrapher" charset="0"/>
                </a:rPr>
                <a:t>And</a:t>
              </a:r>
            </a:p>
          </p:txBody>
        </p:sp>
      </p:grpSp>
      <p:grpSp>
        <p:nvGrpSpPr>
          <p:cNvPr id="925714" name="Group 18"/>
          <p:cNvGrpSpPr>
            <a:grpSpLocks/>
          </p:cNvGrpSpPr>
          <p:nvPr/>
        </p:nvGrpSpPr>
        <p:grpSpPr bwMode="auto">
          <a:xfrm>
            <a:off x="4022725" y="2892425"/>
            <a:ext cx="658813" cy="473075"/>
            <a:chOff x="2534" y="1822"/>
            <a:chExt cx="415" cy="298"/>
          </a:xfrm>
        </p:grpSpPr>
        <p:sp>
          <p:nvSpPr>
            <p:cNvPr id="925710" name="Line 14"/>
            <p:cNvSpPr>
              <a:spLocks noChangeShapeType="1"/>
            </p:cNvSpPr>
            <p:nvPr/>
          </p:nvSpPr>
          <p:spPr bwMode="auto">
            <a:xfrm>
              <a:off x="2592" y="2112"/>
              <a:ext cx="336" cy="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5713" name="Text Box 17"/>
            <p:cNvSpPr txBox="1">
              <a:spLocks noChangeArrowheads="1"/>
            </p:cNvSpPr>
            <p:nvPr/>
          </p:nvSpPr>
          <p:spPr bwMode="auto">
            <a:xfrm>
              <a:off x="2534" y="1822"/>
              <a:ext cx="4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400">
                  <a:latin typeface="Calligrapher" charset="0"/>
                </a:rPr>
                <a:t>But</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57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57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57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925714"/>
                                        </p:tgtEl>
                                        <p:attrNameLst>
                                          <p:attrName>style.visibility</p:attrName>
                                        </p:attrNameLst>
                                      </p:cBhvr>
                                      <p:to>
                                        <p:strVal val="visible"/>
                                      </p:to>
                                    </p:set>
                                    <p:animEffect transition="in" filter="wipe(left)">
                                      <p:cBhvr>
                                        <p:cTn id="19" dur="500"/>
                                        <p:tgtEl>
                                          <p:spTgt spid="9257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2570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2570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2570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2570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2570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925715"/>
                                        </p:tgtEl>
                                        <p:attrNameLst>
                                          <p:attrName>style.visibility</p:attrName>
                                        </p:attrNameLst>
                                      </p:cBhvr>
                                      <p:to>
                                        <p:strVal val="visible"/>
                                      </p:to>
                                    </p:set>
                                    <p:animEffect transition="in" filter="wipe(left)">
                                      <p:cBhvr>
                                        <p:cTn id="44" dur="500"/>
                                        <p:tgtEl>
                                          <p:spTgt spid="9257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2570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25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00" grpId="0"/>
      <p:bldP spid="925701" grpId="0"/>
      <p:bldP spid="925702" grpId="0" animBg="1"/>
      <p:bldP spid="925703" grpId="0" animBg="1"/>
      <p:bldP spid="925704" grpId="0"/>
      <p:bldP spid="925705" grpId="0"/>
      <p:bldP spid="925706" grpId="0"/>
      <p:bldP spid="925707" grpId="0" animBg="1"/>
      <p:bldP spid="925708" grpId="0"/>
      <p:bldP spid="92570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26723" name="Rectangle 3"/>
          <p:cNvSpPr>
            <a:spLocks noGrp="1" noChangeArrowheads="1"/>
          </p:cNvSpPr>
          <p:nvPr>
            <p:ph type="title"/>
          </p:nvPr>
        </p:nvSpPr>
        <p:spPr>
          <a:xfrm>
            <a:off x="0" y="274638"/>
            <a:ext cx="9144000" cy="1143000"/>
          </a:xfrm>
        </p:spPr>
        <p:txBody>
          <a:bodyPr/>
          <a:lstStyle/>
          <a:p>
            <a:r>
              <a:rPr lang="en-US"/>
              <a:t>The Solution</a:t>
            </a:r>
          </a:p>
        </p:txBody>
      </p:sp>
      <p:sp>
        <p:nvSpPr>
          <p:cNvPr id="926724" name="Text Box 4"/>
          <p:cNvSpPr txBox="1">
            <a:spLocks noChangeArrowheads="1"/>
          </p:cNvSpPr>
          <p:nvPr/>
        </p:nvSpPr>
        <p:spPr bwMode="auto">
          <a:xfrm>
            <a:off x="4465638" y="1751013"/>
            <a:ext cx="38909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400" b="1">
                <a:solidFill>
                  <a:srgbClr val="990000"/>
                </a:solidFill>
                <a:effectLst>
                  <a:outerShdw blurRad="38100" dist="38100" dir="2700000" algn="tl">
                    <a:srgbClr val="DDDDDD"/>
                  </a:outerShdw>
                </a:effectLst>
              </a:rPr>
              <a:t>God offers His Son to be our </a:t>
            </a:r>
          </a:p>
          <a:p>
            <a:pPr>
              <a:spcBef>
                <a:spcPct val="0"/>
              </a:spcBef>
              <a:buFontTx/>
              <a:buNone/>
            </a:pPr>
            <a:r>
              <a:rPr lang="en-US" sz="2400" b="1">
                <a:solidFill>
                  <a:srgbClr val="990000"/>
                </a:solidFill>
                <a:effectLst>
                  <a:outerShdw blurRad="38100" dist="38100" dir="2700000" algn="tl">
                    <a:srgbClr val="DDDDDD"/>
                  </a:outerShdw>
                </a:effectLst>
              </a:rPr>
              <a:t>substitute</a:t>
            </a:r>
          </a:p>
        </p:txBody>
      </p:sp>
      <p:sp>
        <p:nvSpPr>
          <p:cNvPr id="926725" name="Rectangle 5"/>
          <p:cNvSpPr>
            <a:spLocks noChangeArrowheads="1"/>
          </p:cNvSpPr>
          <p:nvPr/>
        </p:nvSpPr>
        <p:spPr bwMode="auto">
          <a:xfrm>
            <a:off x="925513" y="3795713"/>
            <a:ext cx="903287" cy="9525"/>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26726" name="Group 6"/>
          <p:cNvGrpSpPr>
            <a:grpSpLocks/>
          </p:cNvGrpSpPr>
          <p:nvPr/>
        </p:nvGrpSpPr>
        <p:grpSpPr bwMode="auto">
          <a:xfrm>
            <a:off x="914400" y="3135313"/>
            <a:ext cx="3573463" cy="2871787"/>
            <a:chOff x="576" y="1975"/>
            <a:chExt cx="2251" cy="1809"/>
          </a:xfrm>
        </p:grpSpPr>
        <p:grpSp>
          <p:nvGrpSpPr>
            <p:cNvPr id="926727" name="Group 7"/>
            <p:cNvGrpSpPr>
              <a:grpSpLocks/>
            </p:cNvGrpSpPr>
            <p:nvPr/>
          </p:nvGrpSpPr>
          <p:grpSpPr bwMode="auto">
            <a:xfrm>
              <a:off x="576" y="1975"/>
              <a:ext cx="2224" cy="1486"/>
              <a:chOff x="576" y="1975"/>
              <a:chExt cx="2224" cy="1486"/>
            </a:xfrm>
          </p:grpSpPr>
          <p:sp>
            <p:nvSpPr>
              <p:cNvPr id="926728" name="Freeform 8"/>
              <p:cNvSpPr>
                <a:spLocks/>
              </p:cNvSpPr>
              <p:nvPr/>
            </p:nvSpPr>
            <p:spPr bwMode="auto">
              <a:xfrm>
                <a:off x="2025" y="3276"/>
                <a:ext cx="775" cy="87"/>
              </a:xfrm>
              <a:custGeom>
                <a:avLst/>
                <a:gdLst>
                  <a:gd name="T0" fmla="*/ 775 w 775"/>
                  <a:gd name="T1" fmla="*/ 0 h 87"/>
                  <a:gd name="T2" fmla="*/ 0 w 775"/>
                  <a:gd name="T3" fmla="*/ 0 h 87"/>
                  <a:gd name="T4" fmla="*/ 0 w 775"/>
                  <a:gd name="T5" fmla="*/ 27 h 87"/>
                  <a:gd name="T6" fmla="*/ 270 w 775"/>
                  <a:gd name="T7" fmla="*/ 87 h 87"/>
                  <a:gd name="T8" fmla="*/ 775 w 775"/>
                  <a:gd name="T9" fmla="*/ 87 h 87"/>
                  <a:gd name="T10" fmla="*/ 775 w 775"/>
                  <a:gd name="T11" fmla="*/ 0 h 87"/>
                </a:gdLst>
                <a:ahLst/>
                <a:cxnLst>
                  <a:cxn ang="0">
                    <a:pos x="T0" y="T1"/>
                  </a:cxn>
                  <a:cxn ang="0">
                    <a:pos x="T2" y="T3"/>
                  </a:cxn>
                  <a:cxn ang="0">
                    <a:pos x="T4" y="T5"/>
                  </a:cxn>
                  <a:cxn ang="0">
                    <a:pos x="T6" y="T7"/>
                  </a:cxn>
                  <a:cxn ang="0">
                    <a:pos x="T8" y="T9"/>
                  </a:cxn>
                  <a:cxn ang="0">
                    <a:pos x="T10" y="T11"/>
                  </a:cxn>
                </a:cxnLst>
                <a:rect l="0" t="0" r="r" b="b"/>
                <a:pathLst>
                  <a:path w="775" h="87">
                    <a:moveTo>
                      <a:pt x="775" y="0"/>
                    </a:moveTo>
                    <a:lnTo>
                      <a:pt x="0" y="0"/>
                    </a:lnTo>
                    <a:lnTo>
                      <a:pt x="0" y="27"/>
                    </a:lnTo>
                    <a:lnTo>
                      <a:pt x="270" y="87"/>
                    </a:lnTo>
                    <a:lnTo>
                      <a:pt x="775" y="87"/>
                    </a:lnTo>
                    <a:lnTo>
                      <a:pt x="775" y="0"/>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29" name="Freeform 9"/>
              <p:cNvSpPr>
                <a:spLocks/>
              </p:cNvSpPr>
              <p:nvPr/>
            </p:nvSpPr>
            <p:spPr bwMode="auto">
              <a:xfrm>
                <a:off x="2037" y="3283"/>
                <a:ext cx="763" cy="52"/>
              </a:xfrm>
              <a:custGeom>
                <a:avLst/>
                <a:gdLst>
                  <a:gd name="T0" fmla="*/ 0 w 763"/>
                  <a:gd name="T1" fmla="*/ 0 h 52"/>
                  <a:gd name="T2" fmla="*/ 258 w 763"/>
                  <a:gd name="T3" fmla="*/ 52 h 52"/>
                  <a:gd name="T4" fmla="*/ 763 w 763"/>
                  <a:gd name="T5" fmla="*/ 52 h 52"/>
                  <a:gd name="T6" fmla="*/ 763 w 763"/>
                  <a:gd name="T7" fmla="*/ 0 h 52"/>
                  <a:gd name="T8" fmla="*/ 0 w 763"/>
                  <a:gd name="T9" fmla="*/ 0 h 52"/>
                </a:gdLst>
                <a:ahLst/>
                <a:cxnLst>
                  <a:cxn ang="0">
                    <a:pos x="T0" y="T1"/>
                  </a:cxn>
                  <a:cxn ang="0">
                    <a:pos x="T2" y="T3"/>
                  </a:cxn>
                  <a:cxn ang="0">
                    <a:pos x="T4" y="T5"/>
                  </a:cxn>
                  <a:cxn ang="0">
                    <a:pos x="T6" y="T7"/>
                  </a:cxn>
                  <a:cxn ang="0">
                    <a:pos x="T8" y="T9"/>
                  </a:cxn>
                </a:cxnLst>
                <a:rect l="0" t="0" r="r" b="b"/>
                <a:pathLst>
                  <a:path w="763" h="52">
                    <a:moveTo>
                      <a:pt x="0" y="0"/>
                    </a:moveTo>
                    <a:lnTo>
                      <a:pt x="258" y="52"/>
                    </a:lnTo>
                    <a:lnTo>
                      <a:pt x="763" y="52"/>
                    </a:lnTo>
                    <a:lnTo>
                      <a:pt x="763" y="0"/>
                    </a:lnTo>
                    <a:lnTo>
                      <a:pt x="0" y="0"/>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30" name="Freeform 10"/>
              <p:cNvSpPr>
                <a:spLocks/>
              </p:cNvSpPr>
              <p:nvPr/>
            </p:nvSpPr>
            <p:spPr bwMode="auto">
              <a:xfrm>
                <a:off x="816" y="2179"/>
                <a:ext cx="18" cy="27"/>
              </a:xfrm>
              <a:custGeom>
                <a:avLst/>
                <a:gdLst>
                  <a:gd name="T0" fmla="*/ 0 w 18"/>
                  <a:gd name="T1" fmla="*/ 14 h 27"/>
                  <a:gd name="T2" fmla="*/ 5 w 18"/>
                  <a:gd name="T3" fmla="*/ 20 h 27"/>
                  <a:gd name="T4" fmla="*/ 12 w 18"/>
                  <a:gd name="T5" fmla="*/ 27 h 27"/>
                  <a:gd name="T6" fmla="*/ 18 w 18"/>
                  <a:gd name="T7" fmla="*/ 27 h 27"/>
                  <a:gd name="T8" fmla="*/ 18 w 18"/>
                  <a:gd name="T9" fmla="*/ 27 h 27"/>
                  <a:gd name="T10" fmla="*/ 18 w 18"/>
                  <a:gd name="T11" fmla="*/ 27 h 27"/>
                  <a:gd name="T12" fmla="*/ 18 w 18"/>
                  <a:gd name="T13" fmla="*/ 14 h 27"/>
                  <a:gd name="T14" fmla="*/ 18 w 18"/>
                  <a:gd name="T15" fmla="*/ 7 h 27"/>
                  <a:gd name="T16" fmla="*/ 18 w 18"/>
                  <a:gd name="T17" fmla="*/ 7 h 27"/>
                  <a:gd name="T18" fmla="*/ 12 w 18"/>
                  <a:gd name="T19" fmla="*/ 0 h 27"/>
                  <a:gd name="T20" fmla="*/ 5 w 18"/>
                  <a:gd name="T21" fmla="*/ 0 h 27"/>
                  <a:gd name="T22" fmla="*/ 5 w 18"/>
                  <a:gd name="T23" fmla="*/ 0 h 27"/>
                  <a:gd name="T24" fmla="*/ 5 w 18"/>
                  <a:gd name="T25" fmla="*/ 0 h 27"/>
                  <a:gd name="T26" fmla="*/ 0 w 18"/>
                  <a:gd name="T27" fmla="*/ 7 h 27"/>
                  <a:gd name="T28" fmla="*/ 0 w 18"/>
                  <a:gd name="T29" fmla="*/ 14 h 27"/>
                  <a:gd name="T30" fmla="*/ 0 w 18"/>
                  <a:gd name="T31"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27">
                    <a:moveTo>
                      <a:pt x="0" y="14"/>
                    </a:moveTo>
                    <a:lnTo>
                      <a:pt x="5" y="20"/>
                    </a:lnTo>
                    <a:lnTo>
                      <a:pt x="12" y="27"/>
                    </a:lnTo>
                    <a:lnTo>
                      <a:pt x="18" y="27"/>
                    </a:lnTo>
                    <a:lnTo>
                      <a:pt x="18" y="27"/>
                    </a:lnTo>
                    <a:lnTo>
                      <a:pt x="18" y="27"/>
                    </a:lnTo>
                    <a:lnTo>
                      <a:pt x="18" y="14"/>
                    </a:lnTo>
                    <a:lnTo>
                      <a:pt x="18" y="7"/>
                    </a:lnTo>
                    <a:lnTo>
                      <a:pt x="18" y="7"/>
                    </a:lnTo>
                    <a:lnTo>
                      <a:pt x="12" y="0"/>
                    </a:lnTo>
                    <a:lnTo>
                      <a:pt x="5" y="0"/>
                    </a:lnTo>
                    <a:lnTo>
                      <a:pt x="5" y="0"/>
                    </a:lnTo>
                    <a:lnTo>
                      <a:pt x="5" y="0"/>
                    </a:lnTo>
                    <a:lnTo>
                      <a:pt x="0" y="7"/>
                    </a:lnTo>
                    <a:lnTo>
                      <a:pt x="0" y="14"/>
                    </a:lnTo>
                    <a:lnTo>
                      <a:pt x="0" y="1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31" name="Freeform 11"/>
              <p:cNvSpPr>
                <a:spLocks/>
              </p:cNvSpPr>
              <p:nvPr/>
            </p:nvSpPr>
            <p:spPr bwMode="auto">
              <a:xfrm>
                <a:off x="828" y="2193"/>
                <a:ext cx="25" cy="26"/>
              </a:xfrm>
              <a:custGeom>
                <a:avLst/>
                <a:gdLst>
                  <a:gd name="T0" fmla="*/ 6 w 25"/>
                  <a:gd name="T1" fmla="*/ 0 h 26"/>
                  <a:gd name="T2" fmla="*/ 6 w 25"/>
                  <a:gd name="T3" fmla="*/ 6 h 26"/>
                  <a:gd name="T4" fmla="*/ 0 w 25"/>
                  <a:gd name="T5" fmla="*/ 13 h 26"/>
                  <a:gd name="T6" fmla="*/ 0 w 25"/>
                  <a:gd name="T7" fmla="*/ 20 h 26"/>
                  <a:gd name="T8" fmla="*/ 0 w 25"/>
                  <a:gd name="T9" fmla="*/ 20 h 26"/>
                  <a:gd name="T10" fmla="*/ 0 w 25"/>
                  <a:gd name="T11" fmla="*/ 26 h 26"/>
                  <a:gd name="T12" fmla="*/ 13 w 25"/>
                  <a:gd name="T13" fmla="*/ 26 h 26"/>
                  <a:gd name="T14" fmla="*/ 25 w 25"/>
                  <a:gd name="T15" fmla="*/ 20 h 26"/>
                  <a:gd name="T16" fmla="*/ 25 w 25"/>
                  <a:gd name="T17" fmla="*/ 20 h 26"/>
                  <a:gd name="T18" fmla="*/ 20 w 25"/>
                  <a:gd name="T19" fmla="*/ 0 h 26"/>
                  <a:gd name="T20" fmla="*/ 6 w 25"/>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6">
                    <a:moveTo>
                      <a:pt x="6" y="0"/>
                    </a:moveTo>
                    <a:lnTo>
                      <a:pt x="6" y="6"/>
                    </a:lnTo>
                    <a:lnTo>
                      <a:pt x="0" y="13"/>
                    </a:lnTo>
                    <a:lnTo>
                      <a:pt x="0" y="20"/>
                    </a:lnTo>
                    <a:lnTo>
                      <a:pt x="0" y="20"/>
                    </a:lnTo>
                    <a:lnTo>
                      <a:pt x="0" y="26"/>
                    </a:lnTo>
                    <a:lnTo>
                      <a:pt x="13" y="26"/>
                    </a:lnTo>
                    <a:lnTo>
                      <a:pt x="25" y="20"/>
                    </a:lnTo>
                    <a:lnTo>
                      <a:pt x="25" y="20"/>
                    </a:lnTo>
                    <a:lnTo>
                      <a:pt x="20" y="0"/>
                    </a:lnTo>
                    <a:lnTo>
                      <a:pt x="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32" name="Freeform 12"/>
              <p:cNvSpPr>
                <a:spLocks/>
              </p:cNvSpPr>
              <p:nvPr/>
            </p:nvSpPr>
            <p:spPr bwMode="auto">
              <a:xfrm>
                <a:off x="834" y="2193"/>
                <a:ext cx="7" cy="20"/>
              </a:xfrm>
              <a:custGeom>
                <a:avLst/>
                <a:gdLst>
                  <a:gd name="T0" fmla="*/ 0 w 7"/>
                  <a:gd name="T1" fmla="*/ 0 h 20"/>
                  <a:gd name="T2" fmla="*/ 0 w 7"/>
                  <a:gd name="T3" fmla="*/ 6 h 20"/>
                  <a:gd name="T4" fmla="*/ 0 w 7"/>
                  <a:gd name="T5" fmla="*/ 6 h 20"/>
                  <a:gd name="T6" fmla="*/ 0 w 7"/>
                  <a:gd name="T7" fmla="*/ 6 h 20"/>
                  <a:gd name="T8" fmla="*/ 0 w 7"/>
                  <a:gd name="T9" fmla="*/ 6 h 20"/>
                  <a:gd name="T10" fmla="*/ 0 w 7"/>
                  <a:gd name="T11" fmla="*/ 6 h 20"/>
                  <a:gd name="T12" fmla="*/ 0 w 7"/>
                  <a:gd name="T13" fmla="*/ 6 h 20"/>
                  <a:gd name="T14" fmla="*/ 0 w 7"/>
                  <a:gd name="T15" fmla="*/ 6 h 20"/>
                  <a:gd name="T16" fmla="*/ 7 w 7"/>
                  <a:gd name="T17" fmla="*/ 6 h 20"/>
                  <a:gd name="T18" fmla="*/ 7 w 7"/>
                  <a:gd name="T19" fmla="*/ 6 h 20"/>
                  <a:gd name="T20" fmla="*/ 0 w 7"/>
                  <a:gd name="T21" fmla="*/ 13 h 20"/>
                  <a:gd name="T22" fmla="*/ 0 w 7"/>
                  <a:gd name="T23" fmla="*/ 20 h 20"/>
                  <a:gd name="T24" fmla="*/ 7 w 7"/>
                  <a:gd name="T25" fmla="*/ 20 h 20"/>
                  <a:gd name="T26" fmla="*/ 7 w 7"/>
                  <a:gd name="T27" fmla="*/ 20 h 20"/>
                  <a:gd name="T28" fmla="*/ 7 w 7"/>
                  <a:gd name="T29" fmla="*/ 20 h 20"/>
                  <a:gd name="T30" fmla="*/ 7 w 7"/>
                  <a:gd name="T31" fmla="*/ 20 h 20"/>
                  <a:gd name="T32" fmla="*/ 7 w 7"/>
                  <a:gd name="T33" fmla="*/ 13 h 20"/>
                  <a:gd name="T34" fmla="*/ 7 w 7"/>
                  <a:gd name="T35" fmla="*/ 13 h 20"/>
                  <a:gd name="T36" fmla="*/ 7 w 7"/>
                  <a:gd name="T37" fmla="*/ 13 h 20"/>
                  <a:gd name="T38" fmla="*/ 7 w 7"/>
                  <a:gd name="T39" fmla="*/ 6 h 20"/>
                  <a:gd name="T40" fmla="*/ 7 w 7"/>
                  <a:gd name="T41" fmla="*/ 0 h 20"/>
                  <a:gd name="T42" fmla="*/ 7 w 7"/>
                  <a:gd name="T43" fmla="*/ 0 h 20"/>
                  <a:gd name="T44" fmla="*/ 0 w 7"/>
                  <a:gd name="T45" fmla="*/ 0 h 20"/>
                  <a:gd name="T46" fmla="*/ 0 w 7"/>
                  <a:gd name="T47" fmla="*/ 0 h 20"/>
                  <a:gd name="T48" fmla="*/ 0 w 7"/>
                  <a:gd name="T4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20">
                    <a:moveTo>
                      <a:pt x="0" y="0"/>
                    </a:moveTo>
                    <a:lnTo>
                      <a:pt x="0" y="6"/>
                    </a:lnTo>
                    <a:lnTo>
                      <a:pt x="0" y="6"/>
                    </a:lnTo>
                    <a:lnTo>
                      <a:pt x="0" y="6"/>
                    </a:lnTo>
                    <a:lnTo>
                      <a:pt x="0" y="6"/>
                    </a:lnTo>
                    <a:lnTo>
                      <a:pt x="0" y="6"/>
                    </a:lnTo>
                    <a:lnTo>
                      <a:pt x="0" y="6"/>
                    </a:lnTo>
                    <a:lnTo>
                      <a:pt x="0" y="6"/>
                    </a:lnTo>
                    <a:lnTo>
                      <a:pt x="7" y="6"/>
                    </a:lnTo>
                    <a:lnTo>
                      <a:pt x="7" y="6"/>
                    </a:lnTo>
                    <a:lnTo>
                      <a:pt x="0" y="13"/>
                    </a:lnTo>
                    <a:lnTo>
                      <a:pt x="0" y="20"/>
                    </a:lnTo>
                    <a:lnTo>
                      <a:pt x="7" y="20"/>
                    </a:lnTo>
                    <a:lnTo>
                      <a:pt x="7" y="20"/>
                    </a:lnTo>
                    <a:lnTo>
                      <a:pt x="7" y="20"/>
                    </a:lnTo>
                    <a:lnTo>
                      <a:pt x="7" y="20"/>
                    </a:lnTo>
                    <a:lnTo>
                      <a:pt x="7" y="13"/>
                    </a:lnTo>
                    <a:lnTo>
                      <a:pt x="7" y="13"/>
                    </a:lnTo>
                    <a:lnTo>
                      <a:pt x="7" y="13"/>
                    </a:lnTo>
                    <a:lnTo>
                      <a:pt x="7" y="6"/>
                    </a:lnTo>
                    <a:lnTo>
                      <a:pt x="7" y="0"/>
                    </a:lnTo>
                    <a:lnTo>
                      <a:pt x="7" y="0"/>
                    </a:lnTo>
                    <a:lnTo>
                      <a:pt x="0" y="0"/>
                    </a:lnTo>
                    <a:lnTo>
                      <a:pt x="0" y="0"/>
                    </a:lnTo>
                    <a:lnTo>
                      <a:pt x="0" y="0"/>
                    </a:lnTo>
                    <a:close/>
                  </a:path>
                </a:pathLst>
              </a:custGeom>
              <a:solidFill>
                <a:srgbClr val="0C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33" name="Freeform 13"/>
              <p:cNvSpPr>
                <a:spLocks/>
              </p:cNvSpPr>
              <p:nvPr/>
            </p:nvSpPr>
            <p:spPr bwMode="auto">
              <a:xfrm>
                <a:off x="821" y="2173"/>
                <a:ext cx="32" cy="26"/>
              </a:xfrm>
              <a:custGeom>
                <a:avLst/>
                <a:gdLst>
                  <a:gd name="T0" fmla="*/ 0 w 32"/>
                  <a:gd name="T1" fmla="*/ 0 h 26"/>
                  <a:gd name="T2" fmla="*/ 0 w 32"/>
                  <a:gd name="T3" fmla="*/ 6 h 26"/>
                  <a:gd name="T4" fmla="*/ 0 w 32"/>
                  <a:gd name="T5" fmla="*/ 13 h 26"/>
                  <a:gd name="T6" fmla="*/ 7 w 32"/>
                  <a:gd name="T7" fmla="*/ 20 h 26"/>
                  <a:gd name="T8" fmla="*/ 7 w 32"/>
                  <a:gd name="T9" fmla="*/ 20 h 26"/>
                  <a:gd name="T10" fmla="*/ 13 w 32"/>
                  <a:gd name="T11" fmla="*/ 26 h 26"/>
                  <a:gd name="T12" fmla="*/ 20 w 32"/>
                  <a:gd name="T13" fmla="*/ 20 h 26"/>
                  <a:gd name="T14" fmla="*/ 27 w 32"/>
                  <a:gd name="T15" fmla="*/ 20 h 26"/>
                  <a:gd name="T16" fmla="*/ 27 w 32"/>
                  <a:gd name="T17" fmla="*/ 20 h 26"/>
                  <a:gd name="T18" fmla="*/ 32 w 32"/>
                  <a:gd name="T19" fmla="*/ 13 h 26"/>
                  <a:gd name="T20" fmla="*/ 32 w 32"/>
                  <a:gd name="T21" fmla="*/ 6 h 26"/>
                  <a:gd name="T22" fmla="*/ 32 w 32"/>
                  <a:gd name="T23" fmla="*/ 0 h 26"/>
                  <a:gd name="T24" fmla="*/ 32 w 32"/>
                  <a:gd name="T25" fmla="*/ 0 h 26"/>
                  <a:gd name="T26" fmla="*/ 20 w 32"/>
                  <a:gd name="T27" fmla="*/ 0 h 26"/>
                  <a:gd name="T28" fmla="*/ 7 w 32"/>
                  <a:gd name="T29" fmla="*/ 0 h 26"/>
                  <a:gd name="T30" fmla="*/ 0 w 32"/>
                  <a:gd name="T3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6">
                    <a:moveTo>
                      <a:pt x="0" y="0"/>
                    </a:moveTo>
                    <a:lnTo>
                      <a:pt x="0" y="6"/>
                    </a:lnTo>
                    <a:lnTo>
                      <a:pt x="0" y="13"/>
                    </a:lnTo>
                    <a:lnTo>
                      <a:pt x="7" y="20"/>
                    </a:lnTo>
                    <a:lnTo>
                      <a:pt x="7" y="20"/>
                    </a:lnTo>
                    <a:lnTo>
                      <a:pt x="13" y="26"/>
                    </a:lnTo>
                    <a:lnTo>
                      <a:pt x="20" y="20"/>
                    </a:lnTo>
                    <a:lnTo>
                      <a:pt x="27" y="20"/>
                    </a:lnTo>
                    <a:lnTo>
                      <a:pt x="27" y="20"/>
                    </a:lnTo>
                    <a:lnTo>
                      <a:pt x="32" y="13"/>
                    </a:lnTo>
                    <a:lnTo>
                      <a:pt x="32" y="6"/>
                    </a:lnTo>
                    <a:lnTo>
                      <a:pt x="32" y="0"/>
                    </a:lnTo>
                    <a:lnTo>
                      <a:pt x="32" y="0"/>
                    </a:lnTo>
                    <a:lnTo>
                      <a:pt x="20" y="0"/>
                    </a:lnTo>
                    <a:lnTo>
                      <a:pt x="7"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34" name="Freeform 14"/>
              <p:cNvSpPr>
                <a:spLocks/>
              </p:cNvSpPr>
              <p:nvPr/>
            </p:nvSpPr>
            <p:spPr bwMode="auto">
              <a:xfrm>
                <a:off x="821" y="2166"/>
                <a:ext cx="27" cy="27"/>
              </a:xfrm>
              <a:custGeom>
                <a:avLst/>
                <a:gdLst>
                  <a:gd name="T0" fmla="*/ 20 w 27"/>
                  <a:gd name="T1" fmla="*/ 27 h 27"/>
                  <a:gd name="T2" fmla="*/ 20 w 27"/>
                  <a:gd name="T3" fmla="*/ 27 h 27"/>
                  <a:gd name="T4" fmla="*/ 13 w 27"/>
                  <a:gd name="T5" fmla="*/ 27 h 27"/>
                  <a:gd name="T6" fmla="*/ 20 w 27"/>
                  <a:gd name="T7" fmla="*/ 20 h 27"/>
                  <a:gd name="T8" fmla="*/ 20 w 27"/>
                  <a:gd name="T9" fmla="*/ 20 h 27"/>
                  <a:gd name="T10" fmla="*/ 13 w 27"/>
                  <a:gd name="T11" fmla="*/ 13 h 27"/>
                  <a:gd name="T12" fmla="*/ 13 w 27"/>
                  <a:gd name="T13" fmla="*/ 13 h 27"/>
                  <a:gd name="T14" fmla="*/ 13 w 27"/>
                  <a:gd name="T15" fmla="*/ 7 h 27"/>
                  <a:gd name="T16" fmla="*/ 13 w 27"/>
                  <a:gd name="T17" fmla="*/ 7 h 27"/>
                  <a:gd name="T18" fmla="*/ 13 w 27"/>
                  <a:gd name="T19" fmla="*/ 7 h 27"/>
                  <a:gd name="T20" fmla="*/ 7 w 27"/>
                  <a:gd name="T21" fmla="*/ 7 h 27"/>
                  <a:gd name="T22" fmla="*/ 7 w 27"/>
                  <a:gd name="T23" fmla="*/ 7 h 27"/>
                  <a:gd name="T24" fmla="*/ 7 w 27"/>
                  <a:gd name="T25" fmla="*/ 7 h 27"/>
                  <a:gd name="T26" fmla="*/ 7 w 27"/>
                  <a:gd name="T27" fmla="*/ 7 h 27"/>
                  <a:gd name="T28" fmla="*/ 0 w 27"/>
                  <a:gd name="T29" fmla="*/ 13 h 27"/>
                  <a:gd name="T30" fmla="*/ 0 w 27"/>
                  <a:gd name="T31" fmla="*/ 13 h 27"/>
                  <a:gd name="T32" fmla="*/ 0 w 27"/>
                  <a:gd name="T33" fmla="*/ 13 h 27"/>
                  <a:gd name="T34" fmla="*/ 0 w 27"/>
                  <a:gd name="T35" fmla="*/ 13 h 27"/>
                  <a:gd name="T36" fmla="*/ 0 w 27"/>
                  <a:gd name="T37" fmla="*/ 13 h 27"/>
                  <a:gd name="T38" fmla="*/ 0 w 27"/>
                  <a:gd name="T39" fmla="*/ 7 h 27"/>
                  <a:gd name="T40" fmla="*/ 0 w 27"/>
                  <a:gd name="T41" fmla="*/ 7 h 27"/>
                  <a:gd name="T42" fmla="*/ 0 w 27"/>
                  <a:gd name="T43" fmla="*/ 7 h 27"/>
                  <a:gd name="T44" fmla="*/ 7 w 27"/>
                  <a:gd name="T45" fmla="*/ 7 h 27"/>
                  <a:gd name="T46" fmla="*/ 13 w 27"/>
                  <a:gd name="T47" fmla="*/ 0 h 27"/>
                  <a:gd name="T48" fmla="*/ 13 w 27"/>
                  <a:gd name="T49" fmla="*/ 0 h 27"/>
                  <a:gd name="T50" fmla="*/ 20 w 27"/>
                  <a:gd name="T51" fmla="*/ 7 h 27"/>
                  <a:gd name="T52" fmla="*/ 20 w 27"/>
                  <a:gd name="T53" fmla="*/ 7 h 27"/>
                  <a:gd name="T54" fmla="*/ 27 w 27"/>
                  <a:gd name="T55" fmla="*/ 7 h 27"/>
                  <a:gd name="T56" fmla="*/ 27 w 27"/>
                  <a:gd name="T57" fmla="*/ 7 h 27"/>
                  <a:gd name="T58" fmla="*/ 27 w 27"/>
                  <a:gd name="T59" fmla="*/ 20 h 27"/>
                  <a:gd name="T60" fmla="*/ 20 w 27"/>
                  <a:gd name="T61" fmla="*/ 27 h 27"/>
                  <a:gd name="T62" fmla="*/ 20 w 27"/>
                  <a:gd name="T6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27">
                    <a:moveTo>
                      <a:pt x="20" y="27"/>
                    </a:moveTo>
                    <a:lnTo>
                      <a:pt x="20" y="27"/>
                    </a:lnTo>
                    <a:lnTo>
                      <a:pt x="13" y="27"/>
                    </a:lnTo>
                    <a:lnTo>
                      <a:pt x="20" y="20"/>
                    </a:lnTo>
                    <a:lnTo>
                      <a:pt x="20" y="20"/>
                    </a:lnTo>
                    <a:lnTo>
                      <a:pt x="13" y="13"/>
                    </a:lnTo>
                    <a:lnTo>
                      <a:pt x="13" y="13"/>
                    </a:lnTo>
                    <a:lnTo>
                      <a:pt x="13" y="7"/>
                    </a:lnTo>
                    <a:lnTo>
                      <a:pt x="13" y="7"/>
                    </a:lnTo>
                    <a:lnTo>
                      <a:pt x="13" y="7"/>
                    </a:lnTo>
                    <a:lnTo>
                      <a:pt x="7" y="7"/>
                    </a:lnTo>
                    <a:lnTo>
                      <a:pt x="7" y="7"/>
                    </a:lnTo>
                    <a:lnTo>
                      <a:pt x="7" y="7"/>
                    </a:lnTo>
                    <a:lnTo>
                      <a:pt x="7" y="7"/>
                    </a:lnTo>
                    <a:lnTo>
                      <a:pt x="0" y="13"/>
                    </a:lnTo>
                    <a:lnTo>
                      <a:pt x="0" y="13"/>
                    </a:lnTo>
                    <a:lnTo>
                      <a:pt x="0" y="13"/>
                    </a:lnTo>
                    <a:lnTo>
                      <a:pt x="0" y="13"/>
                    </a:lnTo>
                    <a:lnTo>
                      <a:pt x="0" y="13"/>
                    </a:lnTo>
                    <a:lnTo>
                      <a:pt x="0" y="7"/>
                    </a:lnTo>
                    <a:lnTo>
                      <a:pt x="0" y="7"/>
                    </a:lnTo>
                    <a:lnTo>
                      <a:pt x="0" y="7"/>
                    </a:lnTo>
                    <a:lnTo>
                      <a:pt x="7" y="7"/>
                    </a:lnTo>
                    <a:lnTo>
                      <a:pt x="13" y="0"/>
                    </a:lnTo>
                    <a:lnTo>
                      <a:pt x="13" y="0"/>
                    </a:lnTo>
                    <a:lnTo>
                      <a:pt x="20" y="7"/>
                    </a:lnTo>
                    <a:lnTo>
                      <a:pt x="20" y="7"/>
                    </a:lnTo>
                    <a:lnTo>
                      <a:pt x="27" y="7"/>
                    </a:lnTo>
                    <a:lnTo>
                      <a:pt x="27" y="7"/>
                    </a:lnTo>
                    <a:lnTo>
                      <a:pt x="27" y="20"/>
                    </a:lnTo>
                    <a:lnTo>
                      <a:pt x="20" y="27"/>
                    </a:lnTo>
                    <a:lnTo>
                      <a:pt x="20" y="27"/>
                    </a:lnTo>
                    <a:close/>
                  </a:path>
                </a:pathLst>
              </a:custGeom>
              <a:solidFill>
                <a:srgbClr val="0C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35" name="Freeform 15"/>
              <p:cNvSpPr>
                <a:spLocks/>
              </p:cNvSpPr>
              <p:nvPr/>
            </p:nvSpPr>
            <p:spPr bwMode="auto">
              <a:xfrm>
                <a:off x="782" y="2133"/>
                <a:ext cx="46" cy="66"/>
              </a:xfrm>
              <a:custGeom>
                <a:avLst/>
                <a:gdLst>
                  <a:gd name="T0" fmla="*/ 46 w 46"/>
                  <a:gd name="T1" fmla="*/ 33 h 66"/>
                  <a:gd name="T2" fmla="*/ 39 w 46"/>
                  <a:gd name="T3" fmla="*/ 46 h 66"/>
                  <a:gd name="T4" fmla="*/ 34 w 46"/>
                  <a:gd name="T5" fmla="*/ 60 h 66"/>
                  <a:gd name="T6" fmla="*/ 34 w 46"/>
                  <a:gd name="T7" fmla="*/ 66 h 66"/>
                  <a:gd name="T8" fmla="*/ 34 w 46"/>
                  <a:gd name="T9" fmla="*/ 66 h 66"/>
                  <a:gd name="T10" fmla="*/ 27 w 46"/>
                  <a:gd name="T11" fmla="*/ 60 h 66"/>
                  <a:gd name="T12" fmla="*/ 7 w 46"/>
                  <a:gd name="T13" fmla="*/ 33 h 66"/>
                  <a:gd name="T14" fmla="*/ 0 w 46"/>
                  <a:gd name="T15" fmla="*/ 8 h 66"/>
                  <a:gd name="T16" fmla="*/ 0 w 46"/>
                  <a:gd name="T17" fmla="*/ 8 h 66"/>
                  <a:gd name="T18" fmla="*/ 14 w 46"/>
                  <a:gd name="T19" fmla="*/ 0 h 66"/>
                  <a:gd name="T20" fmla="*/ 34 w 46"/>
                  <a:gd name="T21" fmla="*/ 20 h 66"/>
                  <a:gd name="T22" fmla="*/ 46 w 46"/>
                  <a:gd name="T23"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66">
                    <a:moveTo>
                      <a:pt x="46" y="33"/>
                    </a:moveTo>
                    <a:lnTo>
                      <a:pt x="39" y="46"/>
                    </a:lnTo>
                    <a:lnTo>
                      <a:pt x="34" y="60"/>
                    </a:lnTo>
                    <a:lnTo>
                      <a:pt x="34" y="66"/>
                    </a:lnTo>
                    <a:lnTo>
                      <a:pt x="34" y="66"/>
                    </a:lnTo>
                    <a:lnTo>
                      <a:pt x="27" y="60"/>
                    </a:lnTo>
                    <a:lnTo>
                      <a:pt x="7" y="33"/>
                    </a:lnTo>
                    <a:lnTo>
                      <a:pt x="0" y="8"/>
                    </a:lnTo>
                    <a:lnTo>
                      <a:pt x="0" y="8"/>
                    </a:lnTo>
                    <a:lnTo>
                      <a:pt x="14" y="0"/>
                    </a:lnTo>
                    <a:lnTo>
                      <a:pt x="34" y="20"/>
                    </a:lnTo>
                    <a:lnTo>
                      <a:pt x="46" y="3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36" name="Freeform 16"/>
              <p:cNvSpPr>
                <a:spLocks/>
              </p:cNvSpPr>
              <p:nvPr/>
            </p:nvSpPr>
            <p:spPr bwMode="auto">
              <a:xfrm>
                <a:off x="711" y="2351"/>
                <a:ext cx="34" cy="27"/>
              </a:xfrm>
              <a:custGeom>
                <a:avLst/>
                <a:gdLst>
                  <a:gd name="T0" fmla="*/ 7 w 34"/>
                  <a:gd name="T1" fmla="*/ 0 h 27"/>
                  <a:gd name="T2" fmla="*/ 0 w 34"/>
                  <a:gd name="T3" fmla="*/ 7 h 27"/>
                  <a:gd name="T4" fmla="*/ 0 w 34"/>
                  <a:gd name="T5" fmla="*/ 20 h 27"/>
                  <a:gd name="T6" fmla="*/ 7 w 34"/>
                  <a:gd name="T7" fmla="*/ 20 h 27"/>
                  <a:gd name="T8" fmla="*/ 7 w 34"/>
                  <a:gd name="T9" fmla="*/ 20 h 27"/>
                  <a:gd name="T10" fmla="*/ 20 w 34"/>
                  <a:gd name="T11" fmla="*/ 27 h 27"/>
                  <a:gd name="T12" fmla="*/ 27 w 34"/>
                  <a:gd name="T13" fmla="*/ 27 h 27"/>
                  <a:gd name="T14" fmla="*/ 34 w 34"/>
                  <a:gd name="T15" fmla="*/ 27 h 27"/>
                  <a:gd name="T16" fmla="*/ 34 w 34"/>
                  <a:gd name="T17" fmla="*/ 27 h 27"/>
                  <a:gd name="T18" fmla="*/ 7 w 34"/>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7">
                    <a:moveTo>
                      <a:pt x="7" y="0"/>
                    </a:moveTo>
                    <a:lnTo>
                      <a:pt x="0" y="7"/>
                    </a:lnTo>
                    <a:lnTo>
                      <a:pt x="0" y="20"/>
                    </a:lnTo>
                    <a:lnTo>
                      <a:pt x="7" y="20"/>
                    </a:lnTo>
                    <a:lnTo>
                      <a:pt x="7" y="20"/>
                    </a:lnTo>
                    <a:lnTo>
                      <a:pt x="20" y="27"/>
                    </a:lnTo>
                    <a:lnTo>
                      <a:pt x="27" y="27"/>
                    </a:lnTo>
                    <a:lnTo>
                      <a:pt x="34" y="27"/>
                    </a:lnTo>
                    <a:lnTo>
                      <a:pt x="34" y="27"/>
                    </a:lnTo>
                    <a:lnTo>
                      <a:pt x="7"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37" name="Freeform 17"/>
              <p:cNvSpPr>
                <a:spLocks/>
              </p:cNvSpPr>
              <p:nvPr/>
            </p:nvSpPr>
            <p:spPr bwMode="auto">
              <a:xfrm>
                <a:off x="647" y="2331"/>
                <a:ext cx="91" cy="47"/>
              </a:xfrm>
              <a:custGeom>
                <a:avLst/>
                <a:gdLst>
                  <a:gd name="T0" fmla="*/ 78 w 91"/>
                  <a:gd name="T1" fmla="*/ 13 h 47"/>
                  <a:gd name="T2" fmla="*/ 71 w 91"/>
                  <a:gd name="T3" fmla="*/ 27 h 47"/>
                  <a:gd name="T4" fmla="*/ 71 w 91"/>
                  <a:gd name="T5" fmla="*/ 40 h 47"/>
                  <a:gd name="T6" fmla="*/ 91 w 91"/>
                  <a:gd name="T7" fmla="*/ 47 h 47"/>
                  <a:gd name="T8" fmla="*/ 91 w 91"/>
                  <a:gd name="T9" fmla="*/ 47 h 47"/>
                  <a:gd name="T10" fmla="*/ 71 w 91"/>
                  <a:gd name="T11" fmla="*/ 47 h 47"/>
                  <a:gd name="T12" fmla="*/ 32 w 91"/>
                  <a:gd name="T13" fmla="*/ 47 h 47"/>
                  <a:gd name="T14" fmla="*/ 13 w 91"/>
                  <a:gd name="T15" fmla="*/ 47 h 47"/>
                  <a:gd name="T16" fmla="*/ 13 w 91"/>
                  <a:gd name="T17" fmla="*/ 47 h 47"/>
                  <a:gd name="T18" fmla="*/ 0 w 91"/>
                  <a:gd name="T19" fmla="*/ 47 h 47"/>
                  <a:gd name="T20" fmla="*/ 0 w 91"/>
                  <a:gd name="T21" fmla="*/ 33 h 47"/>
                  <a:gd name="T22" fmla="*/ 7 w 91"/>
                  <a:gd name="T23" fmla="*/ 27 h 47"/>
                  <a:gd name="T24" fmla="*/ 7 w 91"/>
                  <a:gd name="T25" fmla="*/ 27 h 47"/>
                  <a:gd name="T26" fmla="*/ 27 w 91"/>
                  <a:gd name="T27" fmla="*/ 13 h 47"/>
                  <a:gd name="T28" fmla="*/ 64 w 91"/>
                  <a:gd name="T29" fmla="*/ 0 h 47"/>
                  <a:gd name="T30" fmla="*/ 78 w 91"/>
                  <a:gd name="T31" fmla="*/ 7 h 47"/>
                  <a:gd name="T32" fmla="*/ 78 w 91"/>
                  <a:gd name="T33" fmla="*/ 7 h 47"/>
                  <a:gd name="T34" fmla="*/ 78 w 91"/>
                  <a:gd name="T35" fmla="*/ 13 h 47"/>
                  <a:gd name="T36" fmla="*/ 78 w 91"/>
                  <a:gd name="T37" fmla="*/ 13 h 47"/>
                  <a:gd name="T38" fmla="*/ 78 w 91"/>
                  <a:gd name="T39"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47">
                    <a:moveTo>
                      <a:pt x="78" y="13"/>
                    </a:moveTo>
                    <a:lnTo>
                      <a:pt x="71" y="27"/>
                    </a:lnTo>
                    <a:lnTo>
                      <a:pt x="71" y="40"/>
                    </a:lnTo>
                    <a:lnTo>
                      <a:pt x="91" y="47"/>
                    </a:lnTo>
                    <a:lnTo>
                      <a:pt x="91" y="47"/>
                    </a:lnTo>
                    <a:lnTo>
                      <a:pt x="71" y="47"/>
                    </a:lnTo>
                    <a:lnTo>
                      <a:pt x="32" y="47"/>
                    </a:lnTo>
                    <a:lnTo>
                      <a:pt x="13" y="47"/>
                    </a:lnTo>
                    <a:lnTo>
                      <a:pt x="13" y="47"/>
                    </a:lnTo>
                    <a:lnTo>
                      <a:pt x="0" y="47"/>
                    </a:lnTo>
                    <a:lnTo>
                      <a:pt x="0" y="33"/>
                    </a:lnTo>
                    <a:lnTo>
                      <a:pt x="7" y="27"/>
                    </a:lnTo>
                    <a:lnTo>
                      <a:pt x="7" y="27"/>
                    </a:lnTo>
                    <a:lnTo>
                      <a:pt x="27" y="13"/>
                    </a:lnTo>
                    <a:lnTo>
                      <a:pt x="64" y="0"/>
                    </a:lnTo>
                    <a:lnTo>
                      <a:pt x="78" y="7"/>
                    </a:lnTo>
                    <a:lnTo>
                      <a:pt x="78" y="7"/>
                    </a:lnTo>
                    <a:lnTo>
                      <a:pt x="78" y="13"/>
                    </a:lnTo>
                    <a:lnTo>
                      <a:pt x="78" y="13"/>
                    </a:lnTo>
                    <a:lnTo>
                      <a:pt x="78" y="1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38" name="Freeform 18"/>
              <p:cNvSpPr>
                <a:spLocks/>
              </p:cNvSpPr>
              <p:nvPr/>
            </p:nvSpPr>
            <p:spPr bwMode="auto">
              <a:xfrm>
                <a:off x="640" y="2331"/>
                <a:ext cx="91" cy="47"/>
              </a:xfrm>
              <a:custGeom>
                <a:avLst/>
                <a:gdLst>
                  <a:gd name="T0" fmla="*/ 78 w 91"/>
                  <a:gd name="T1" fmla="*/ 13 h 47"/>
                  <a:gd name="T2" fmla="*/ 71 w 91"/>
                  <a:gd name="T3" fmla="*/ 27 h 47"/>
                  <a:gd name="T4" fmla="*/ 71 w 91"/>
                  <a:gd name="T5" fmla="*/ 40 h 47"/>
                  <a:gd name="T6" fmla="*/ 91 w 91"/>
                  <a:gd name="T7" fmla="*/ 47 h 47"/>
                  <a:gd name="T8" fmla="*/ 91 w 91"/>
                  <a:gd name="T9" fmla="*/ 47 h 47"/>
                  <a:gd name="T10" fmla="*/ 71 w 91"/>
                  <a:gd name="T11" fmla="*/ 47 h 47"/>
                  <a:gd name="T12" fmla="*/ 39 w 91"/>
                  <a:gd name="T13" fmla="*/ 47 h 47"/>
                  <a:gd name="T14" fmla="*/ 14 w 91"/>
                  <a:gd name="T15" fmla="*/ 47 h 47"/>
                  <a:gd name="T16" fmla="*/ 14 w 91"/>
                  <a:gd name="T17" fmla="*/ 47 h 47"/>
                  <a:gd name="T18" fmla="*/ 7 w 91"/>
                  <a:gd name="T19" fmla="*/ 47 h 47"/>
                  <a:gd name="T20" fmla="*/ 0 w 91"/>
                  <a:gd name="T21" fmla="*/ 33 h 47"/>
                  <a:gd name="T22" fmla="*/ 7 w 91"/>
                  <a:gd name="T23" fmla="*/ 27 h 47"/>
                  <a:gd name="T24" fmla="*/ 7 w 91"/>
                  <a:gd name="T25" fmla="*/ 27 h 47"/>
                  <a:gd name="T26" fmla="*/ 34 w 91"/>
                  <a:gd name="T27" fmla="*/ 13 h 47"/>
                  <a:gd name="T28" fmla="*/ 71 w 91"/>
                  <a:gd name="T29" fmla="*/ 0 h 47"/>
                  <a:gd name="T30" fmla="*/ 85 w 91"/>
                  <a:gd name="T31" fmla="*/ 7 h 47"/>
                  <a:gd name="T32" fmla="*/ 85 w 91"/>
                  <a:gd name="T33" fmla="*/ 7 h 47"/>
                  <a:gd name="T34" fmla="*/ 78 w 91"/>
                  <a:gd name="T35" fmla="*/ 13 h 47"/>
                  <a:gd name="T36" fmla="*/ 78 w 91"/>
                  <a:gd name="T37" fmla="*/ 13 h 47"/>
                  <a:gd name="T38" fmla="*/ 78 w 91"/>
                  <a:gd name="T39"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47">
                    <a:moveTo>
                      <a:pt x="78" y="13"/>
                    </a:moveTo>
                    <a:lnTo>
                      <a:pt x="71" y="27"/>
                    </a:lnTo>
                    <a:lnTo>
                      <a:pt x="71" y="40"/>
                    </a:lnTo>
                    <a:lnTo>
                      <a:pt x="91" y="47"/>
                    </a:lnTo>
                    <a:lnTo>
                      <a:pt x="91" y="47"/>
                    </a:lnTo>
                    <a:lnTo>
                      <a:pt x="71" y="47"/>
                    </a:lnTo>
                    <a:lnTo>
                      <a:pt x="39" y="47"/>
                    </a:lnTo>
                    <a:lnTo>
                      <a:pt x="14" y="47"/>
                    </a:lnTo>
                    <a:lnTo>
                      <a:pt x="14" y="47"/>
                    </a:lnTo>
                    <a:lnTo>
                      <a:pt x="7" y="47"/>
                    </a:lnTo>
                    <a:lnTo>
                      <a:pt x="0" y="33"/>
                    </a:lnTo>
                    <a:lnTo>
                      <a:pt x="7" y="27"/>
                    </a:lnTo>
                    <a:lnTo>
                      <a:pt x="7" y="27"/>
                    </a:lnTo>
                    <a:lnTo>
                      <a:pt x="34" y="13"/>
                    </a:lnTo>
                    <a:lnTo>
                      <a:pt x="71" y="0"/>
                    </a:lnTo>
                    <a:lnTo>
                      <a:pt x="85" y="7"/>
                    </a:lnTo>
                    <a:lnTo>
                      <a:pt x="85" y="7"/>
                    </a:lnTo>
                    <a:lnTo>
                      <a:pt x="78" y="13"/>
                    </a:lnTo>
                    <a:lnTo>
                      <a:pt x="78" y="13"/>
                    </a:lnTo>
                    <a:lnTo>
                      <a:pt x="78" y="13"/>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39" name="Freeform 19"/>
              <p:cNvSpPr>
                <a:spLocks/>
              </p:cNvSpPr>
              <p:nvPr/>
            </p:nvSpPr>
            <p:spPr bwMode="auto">
              <a:xfrm>
                <a:off x="640" y="2331"/>
                <a:ext cx="85" cy="47"/>
              </a:xfrm>
              <a:custGeom>
                <a:avLst/>
                <a:gdLst>
                  <a:gd name="T0" fmla="*/ 71 w 85"/>
                  <a:gd name="T1" fmla="*/ 13 h 47"/>
                  <a:gd name="T2" fmla="*/ 66 w 85"/>
                  <a:gd name="T3" fmla="*/ 27 h 47"/>
                  <a:gd name="T4" fmla="*/ 66 w 85"/>
                  <a:gd name="T5" fmla="*/ 40 h 47"/>
                  <a:gd name="T6" fmla="*/ 85 w 85"/>
                  <a:gd name="T7" fmla="*/ 47 h 47"/>
                  <a:gd name="T8" fmla="*/ 85 w 85"/>
                  <a:gd name="T9" fmla="*/ 47 h 47"/>
                  <a:gd name="T10" fmla="*/ 66 w 85"/>
                  <a:gd name="T11" fmla="*/ 47 h 47"/>
                  <a:gd name="T12" fmla="*/ 34 w 85"/>
                  <a:gd name="T13" fmla="*/ 47 h 47"/>
                  <a:gd name="T14" fmla="*/ 14 w 85"/>
                  <a:gd name="T15" fmla="*/ 47 h 47"/>
                  <a:gd name="T16" fmla="*/ 14 w 85"/>
                  <a:gd name="T17" fmla="*/ 47 h 47"/>
                  <a:gd name="T18" fmla="*/ 7 w 85"/>
                  <a:gd name="T19" fmla="*/ 40 h 47"/>
                  <a:gd name="T20" fmla="*/ 0 w 85"/>
                  <a:gd name="T21" fmla="*/ 33 h 47"/>
                  <a:gd name="T22" fmla="*/ 7 w 85"/>
                  <a:gd name="T23" fmla="*/ 20 h 47"/>
                  <a:gd name="T24" fmla="*/ 7 w 85"/>
                  <a:gd name="T25" fmla="*/ 20 h 47"/>
                  <a:gd name="T26" fmla="*/ 34 w 85"/>
                  <a:gd name="T27" fmla="*/ 13 h 47"/>
                  <a:gd name="T28" fmla="*/ 71 w 85"/>
                  <a:gd name="T29" fmla="*/ 0 h 47"/>
                  <a:gd name="T30" fmla="*/ 85 w 85"/>
                  <a:gd name="T31" fmla="*/ 7 h 47"/>
                  <a:gd name="T32" fmla="*/ 85 w 85"/>
                  <a:gd name="T33" fmla="*/ 7 h 47"/>
                  <a:gd name="T34" fmla="*/ 78 w 85"/>
                  <a:gd name="T35" fmla="*/ 13 h 47"/>
                  <a:gd name="T36" fmla="*/ 71 w 85"/>
                  <a:gd name="T37" fmla="*/ 13 h 47"/>
                  <a:gd name="T38" fmla="*/ 71 w 85"/>
                  <a:gd name="T39"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47">
                    <a:moveTo>
                      <a:pt x="71" y="13"/>
                    </a:moveTo>
                    <a:lnTo>
                      <a:pt x="66" y="27"/>
                    </a:lnTo>
                    <a:lnTo>
                      <a:pt x="66" y="40"/>
                    </a:lnTo>
                    <a:lnTo>
                      <a:pt x="85" y="47"/>
                    </a:lnTo>
                    <a:lnTo>
                      <a:pt x="85" y="47"/>
                    </a:lnTo>
                    <a:lnTo>
                      <a:pt x="66" y="47"/>
                    </a:lnTo>
                    <a:lnTo>
                      <a:pt x="34" y="47"/>
                    </a:lnTo>
                    <a:lnTo>
                      <a:pt x="14" y="47"/>
                    </a:lnTo>
                    <a:lnTo>
                      <a:pt x="14" y="47"/>
                    </a:lnTo>
                    <a:lnTo>
                      <a:pt x="7" y="40"/>
                    </a:lnTo>
                    <a:lnTo>
                      <a:pt x="0" y="33"/>
                    </a:lnTo>
                    <a:lnTo>
                      <a:pt x="7" y="20"/>
                    </a:lnTo>
                    <a:lnTo>
                      <a:pt x="7" y="20"/>
                    </a:lnTo>
                    <a:lnTo>
                      <a:pt x="34" y="13"/>
                    </a:lnTo>
                    <a:lnTo>
                      <a:pt x="71" y="0"/>
                    </a:lnTo>
                    <a:lnTo>
                      <a:pt x="85" y="7"/>
                    </a:lnTo>
                    <a:lnTo>
                      <a:pt x="85" y="7"/>
                    </a:lnTo>
                    <a:lnTo>
                      <a:pt x="78" y="13"/>
                    </a:lnTo>
                    <a:lnTo>
                      <a:pt x="71" y="13"/>
                    </a:lnTo>
                    <a:lnTo>
                      <a:pt x="71" y="13"/>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40" name="Freeform 20"/>
              <p:cNvSpPr>
                <a:spLocks/>
              </p:cNvSpPr>
              <p:nvPr/>
            </p:nvSpPr>
            <p:spPr bwMode="auto">
              <a:xfrm>
                <a:off x="640" y="2338"/>
                <a:ext cx="78" cy="40"/>
              </a:xfrm>
              <a:custGeom>
                <a:avLst/>
                <a:gdLst>
                  <a:gd name="T0" fmla="*/ 66 w 78"/>
                  <a:gd name="T1" fmla="*/ 6 h 40"/>
                  <a:gd name="T2" fmla="*/ 59 w 78"/>
                  <a:gd name="T3" fmla="*/ 20 h 40"/>
                  <a:gd name="T4" fmla="*/ 59 w 78"/>
                  <a:gd name="T5" fmla="*/ 33 h 40"/>
                  <a:gd name="T6" fmla="*/ 78 w 78"/>
                  <a:gd name="T7" fmla="*/ 40 h 40"/>
                  <a:gd name="T8" fmla="*/ 78 w 78"/>
                  <a:gd name="T9" fmla="*/ 40 h 40"/>
                  <a:gd name="T10" fmla="*/ 59 w 78"/>
                  <a:gd name="T11" fmla="*/ 40 h 40"/>
                  <a:gd name="T12" fmla="*/ 34 w 78"/>
                  <a:gd name="T13" fmla="*/ 40 h 40"/>
                  <a:gd name="T14" fmla="*/ 14 w 78"/>
                  <a:gd name="T15" fmla="*/ 40 h 40"/>
                  <a:gd name="T16" fmla="*/ 14 w 78"/>
                  <a:gd name="T17" fmla="*/ 40 h 40"/>
                  <a:gd name="T18" fmla="*/ 0 w 78"/>
                  <a:gd name="T19" fmla="*/ 33 h 40"/>
                  <a:gd name="T20" fmla="*/ 0 w 78"/>
                  <a:gd name="T21" fmla="*/ 26 h 40"/>
                  <a:gd name="T22" fmla="*/ 7 w 78"/>
                  <a:gd name="T23" fmla="*/ 13 h 40"/>
                  <a:gd name="T24" fmla="*/ 7 w 78"/>
                  <a:gd name="T25" fmla="*/ 13 h 40"/>
                  <a:gd name="T26" fmla="*/ 34 w 78"/>
                  <a:gd name="T27" fmla="*/ 6 h 40"/>
                  <a:gd name="T28" fmla="*/ 66 w 78"/>
                  <a:gd name="T29" fmla="*/ 0 h 40"/>
                  <a:gd name="T30" fmla="*/ 78 w 78"/>
                  <a:gd name="T31" fmla="*/ 0 h 40"/>
                  <a:gd name="T32" fmla="*/ 78 w 78"/>
                  <a:gd name="T33" fmla="*/ 0 h 40"/>
                  <a:gd name="T34" fmla="*/ 71 w 78"/>
                  <a:gd name="T35" fmla="*/ 6 h 40"/>
                  <a:gd name="T36" fmla="*/ 66 w 78"/>
                  <a:gd name="T37" fmla="*/ 6 h 40"/>
                  <a:gd name="T38" fmla="*/ 66 w 78"/>
                  <a:gd name="T3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40">
                    <a:moveTo>
                      <a:pt x="66" y="6"/>
                    </a:moveTo>
                    <a:lnTo>
                      <a:pt x="59" y="20"/>
                    </a:lnTo>
                    <a:lnTo>
                      <a:pt x="59" y="33"/>
                    </a:lnTo>
                    <a:lnTo>
                      <a:pt x="78" y="40"/>
                    </a:lnTo>
                    <a:lnTo>
                      <a:pt x="78" y="40"/>
                    </a:lnTo>
                    <a:lnTo>
                      <a:pt x="59" y="40"/>
                    </a:lnTo>
                    <a:lnTo>
                      <a:pt x="34" y="40"/>
                    </a:lnTo>
                    <a:lnTo>
                      <a:pt x="14" y="40"/>
                    </a:lnTo>
                    <a:lnTo>
                      <a:pt x="14" y="40"/>
                    </a:lnTo>
                    <a:lnTo>
                      <a:pt x="0" y="33"/>
                    </a:lnTo>
                    <a:lnTo>
                      <a:pt x="0" y="26"/>
                    </a:lnTo>
                    <a:lnTo>
                      <a:pt x="7" y="13"/>
                    </a:lnTo>
                    <a:lnTo>
                      <a:pt x="7" y="13"/>
                    </a:lnTo>
                    <a:lnTo>
                      <a:pt x="34" y="6"/>
                    </a:lnTo>
                    <a:lnTo>
                      <a:pt x="66" y="0"/>
                    </a:lnTo>
                    <a:lnTo>
                      <a:pt x="78" y="0"/>
                    </a:lnTo>
                    <a:lnTo>
                      <a:pt x="78" y="0"/>
                    </a:lnTo>
                    <a:lnTo>
                      <a:pt x="71" y="6"/>
                    </a:lnTo>
                    <a:lnTo>
                      <a:pt x="66" y="6"/>
                    </a:lnTo>
                    <a:lnTo>
                      <a:pt x="66" y="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41" name="Freeform 21"/>
              <p:cNvSpPr>
                <a:spLocks/>
              </p:cNvSpPr>
              <p:nvPr/>
            </p:nvSpPr>
            <p:spPr bwMode="auto">
              <a:xfrm>
                <a:off x="640" y="2338"/>
                <a:ext cx="78" cy="40"/>
              </a:xfrm>
              <a:custGeom>
                <a:avLst/>
                <a:gdLst>
                  <a:gd name="T0" fmla="*/ 59 w 78"/>
                  <a:gd name="T1" fmla="*/ 6 h 40"/>
                  <a:gd name="T2" fmla="*/ 52 w 78"/>
                  <a:gd name="T3" fmla="*/ 20 h 40"/>
                  <a:gd name="T4" fmla="*/ 52 w 78"/>
                  <a:gd name="T5" fmla="*/ 33 h 40"/>
                  <a:gd name="T6" fmla="*/ 71 w 78"/>
                  <a:gd name="T7" fmla="*/ 40 h 40"/>
                  <a:gd name="T8" fmla="*/ 71 w 78"/>
                  <a:gd name="T9" fmla="*/ 40 h 40"/>
                  <a:gd name="T10" fmla="*/ 59 w 78"/>
                  <a:gd name="T11" fmla="*/ 40 h 40"/>
                  <a:gd name="T12" fmla="*/ 34 w 78"/>
                  <a:gd name="T13" fmla="*/ 40 h 40"/>
                  <a:gd name="T14" fmla="*/ 14 w 78"/>
                  <a:gd name="T15" fmla="*/ 40 h 40"/>
                  <a:gd name="T16" fmla="*/ 14 w 78"/>
                  <a:gd name="T17" fmla="*/ 40 h 40"/>
                  <a:gd name="T18" fmla="*/ 0 w 78"/>
                  <a:gd name="T19" fmla="*/ 33 h 40"/>
                  <a:gd name="T20" fmla="*/ 0 w 78"/>
                  <a:gd name="T21" fmla="*/ 26 h 40"/>
                  <a:gd name="T22" fmla="*/ 7 w 78"/>
                  <a:gd name="T23" fmla="*/ 13 h 40"/>
                  <a:gd name="T24" fmla="*/ 7 w 78"/>
                  <a:gd name="T25" fmla="*/ 13 h 40"/>
                  <a:gd name="T26" fmla="*/ 34 w 78"/>
                  <a:gd name="T27" fmla="*/ 6 h 40"/>
                  <a:gd name="T28" fmla="*/ 66 w 78"/>
                  <a:gd name="T29" fmla="*/ 0 h 40"/>
                  <a:gd name="T30" fmla="*/ 78 w 78"/>
                  <a:gd name="T31" fmla="*/ 0 h 40"/>
                  <a:gd name="T32" fmla="*/ 78 w 78"/>
                  <a:gd name="T33" fmla="*/ 0 h 40"/>
                  <a:gd name="T34" fmla="*/ 71 w 78"/>
                  <a:gd name="T35" fmla="*/ 6 h 40"/>
                  <a:gd name="T36" fmla="*/ 59 w 78"/>
                  <a:gd name="T37" fmla="*/ 6 h 40"/>
                  <a:gd name="T38" fmla="*/ 59 w 78"/>
                  <a:gd name="T3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40">
                    <a:moveTo>
                      <a:pt x="59" y="6"/>
                    </a:moveTo>
                    <a:lnTo>
                      <a:pt x="52" y="20"/>
                    </a:lnTo>
                    <a:lnTo>
                      <a:pt x="52" y="33"/>
                    </a:lnTo>
                    <a:lnTo>
                      <a:pt x="71" y="40"/>
                    </a:lnTo>
                    <a:lnTo>
                      <a:pt x="71" y="40"/>
                    </a:lnTo>
                    <a:lnTo>
                      <a:pt x="59" y="40"/>
                    </a:lnTo>
                    <a:lnTo>
                      <a:pt x="34" y="40"/>
                    </a:lnTo>
                    <a:lnTo>
                      <a:pt x="14" y="40"/>
                    </a:lnTo>
                    <a:lnTo>
                      <a:pt x="14" y="40"/>
                    </a:lnTo>
                    <a:lnTo>
                      <a:pt x="0" y="33"/>
                    </a:lnTo>
                    <a:lnTo>
                      <a:pt x="0" y="26"/>
                    </a:lnTo>
                    <a:lnTo>
                      <a:pt x="7" y="13"/>
                    </a:lnTo>
                    <a:lnTo>
                      <a:pt x="7" y="13"/>
                    </a:lnTo>
                    <a:lnTo>
                      <a:pt x="34" y="6"/>
                    </a:lnTo>
                    <a:lnTo>
                      <a:pt x="66" y="0"/>
                    </a:lnTo>
                    <a:lnTo>
                      <a:pt x="78" y="0"/>
                    </a:lnTo>
                    <a:lnTo>
                      <a:pt x="78" y="0"/>
                    </a:lnTo>
                    <a:lnTo>
                      <a:pt x="71" y="6"/>
                    </a:lnTo>
                    <a:lnTo>
                      <a:pt x="59" y="6"/>
                    </a:lnTo>
                    <a:lnTo>
                      <a:pt x="59" y="6"/>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42" name="Freeform 22"/>
              <p:cNvSpPr>
                <a:spLocks/>
              </p:cNvSpPr>
              <p:nvPr/>
            </p:nvSpPr>
            <p:spPr bwMode="auto">
              <a:xfrm>
                <a:off x="640" y="2338"/>
                <a:ext cx="78" cy="40"/>
              </a:xfrm>
              <a:custGeom>
                <a:avLst/>
                <a:gdLst>
                  <a:gd name="T0" fmla="*/ 59 w 78"/>
                  <a:gd name="T1" fmla="*/ 6 h 40"/>
                  <a:gd name="T2" fmla="*/ 46 w 78"/>
                  <a:gd name="T3" fmla="*/ 20 h 40"/>
                  <a:gd name="T4" fmla="*/ 46 w 78"/>
                  <a:gd name="T5" fmla="*/ 33 h 40"/>
                  <a:gd name="T6" fmla="*/ 66 w 78"/>
                  <a:gd name="T7" fmla="*/ 40 h 40"/>
                  <a:gd name="T8" fmla="*/ 66 w 78"/>
                  <a:gd name="T9" fmla="*/ 40 h 40"/>
                  <a:gd name="T10" fmla="*/ 52 w 78"/>
                  <a:gd name="T11" fmla="*/ 40 h 40"/>
                  <a:gd name="T12" fmla="*/ 27 w 78"/>
                  <a:gd name="T13" fmla="*/ 40 h 40"/>
                  <a:gd name="T14" fmla="*/ 14 w 78"/>
                  <a:gd name="T15" fmla="*/ 40 h 40"/>
                  <a:gd name="T16" fmla="*/ 14 w 78"/>
                  <a:gd name="T17" fmla="*/ 40 h 40"/>
                  <a:gd name="T18" fmla="*/ 0 w 78"/>
                  <a:gd name="T19" fmla="*/ 33 h 40"/>
                  <a:gd name="T20" fmla="*/ 0 w 78"/>
                  <a:gd name="T21" fmla="*/ 26 h 40"/>
                  <a:gd name="T22" fmla="*/ 7 w 78"/>
                  <a:gd name="T23" fmla="*/ 13 h 40"/>
                  <a:gd name="T24" fmla="*/ 7 w 78"/>
                  <a:gd name="T25" fmla="*/ 13 h 40"/>
                  <a:gd name="T26" fmla="*/ 34 w 78"/>
                  <a:gd name="T27" fmla="*/ 6 h 40"/>
                  <a:gd name="T28" fmla="*/ 66 w 78"/>
                  <a:gd name="T29" fmla="*/ 0 h 40"/>
                  <a:gd name="T30" fmla="*/ 78 w 78"/>
                  <a:gd name="T31" fmla="*/ 0 h 40"/>
                  <a:gd name="T32" fmla="*/ 78 w 78"/>
                  <a:gd name="T33" fmla="*/ 0 h 40"/>
                  <a:gd name="T34" fmla="*/ 71 w 78"/>
                  <a:gd name="T35" fmla="*/ 6 h 40"/>
                  <a:gd name="T36" fmla="*/ 59 w 78"/>
                  <a:gd name="T37" fmla="*/ 6 h 40"/>
                  <a:gd name="T38" fmla="*/ 59 w 78"/>
                  <a:gd name="T3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40">
                    <a:moveTo>
                      <a:pt x="59" y="6"/>
                    </a:moveTo>
                    <a:lnTo>
                      <a:pt x="46" y="20"/>
                    </a:lnTo>
                    <a:lnTo>
                      <a:pt x="46" y="33"/>
                    </a:lnTo>
                    <a:lnTo>
                      <a:pt x="66" y="40"/>
                    </a:lnTo>
                    <a:lnTo>
                      <a:pt x="66" y="40"/>
                    </a:lnTo>
                    <a:lnTo>
                      <a:pt x="52" y="40"/>
                    </a:lnTo>
                    <a:lnTo>
                      <a:pt x="27" y="40"/>
                    </a:lnTo>
                    <a:lnTo>
                      <a:pt x="14" y="40"/>
                    </a:lnTo>
                    <a:lnTo>
                      <a:pt x="14" y="40"/>
                    </a:lnTo>
                    <a:lnTo>
                      <a:pt x="0" y="33"/>
                    </a:lnTo>
                    <a:lnTo>
                      <a:pt x="0" y="26"/>
                    </a:lnTo>
                    <a:lnTo>
                      <a:pt x="7" y="13"/>
                    </a:lnTo>
                    <a:lnTo>
                      <a:pt x="7" y="13"/>
                    </a:lnTo>
                    <a:lnTo>
                      <a:pt x="34" y="6"/>
                    </a:lnTo>
                    <a:lnTo>
                      <a:pt x="66" y="0"/>
                    </a:lnTo>
                    <a:lnTo>
                      <a:pt x="78" y="0"/>
                    </a:lnTo>
                    <a:lnTo>
                      <a:pt x="78" y="0"/>
                    </a:lnTo>
                    <a:lnTo>
                      <a:pt x="71" y="6"/>
                    </a:lnTo>
                    <a:lnTo>
                      <a:pt x="59" y="6"/>
                    </a:lnTo>
                    <a:lnTo>
                      <a:pt x="59" y="6"/>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43" name="Freeform 23"/>
              <p:cNvSpPr>
                <a:spLocks/>
              </p:cNvSpPr>
              <p:nvPr/>
            </p:nvSpPr>
            <p:spPr bwMode="auto">
              <a:xfrm>
                <a:off x="635" y="2338"/>
                <a:ext cx="76" cy="40"/>
              </a:xfrm>
              <a:custGeom>
                <a:avLst/>
                <a:gdLst>
                  <a:gd name="T0" fmla="*/ 57 w 76"/>
                  <a:gd name="T1" fmla="*/ 6 h 40"/>
                  <a:gd name="T2" fmla="*/ 44 w 76"/>
                  <a:gd name="T3" fmla="*/ 20 h 40"/>
                  <a:gd name="T4" fmla="*/ 44 w 76"/>
                  <a:gd name="T5" fmla="*/ 33 h 40"/>
                  <a:gd name="T6" fmla="*/ 64 w 76"/>
                  <a:gd name="T7" fmla="*/ 40 h 40"/>
                  <a:gd name="T8" fmla="*/ 64 w 76"/>
                  <a:gd name="T9" fmla="*/ 40 h 40"/>
                  <a:gd name="T10" fmla="*/ 51 w 76"/>
                  <a:gd name="T11" fmla="*/ 40 h 40"/>
                  <a:gd name="T12" fmla="*/ 32 w 76"/>
                  <a:gd name="T13" fmla="*/ 40 h 40"/>
                  <a:gd name="T14" fmla="*/ 19 w 76"/>
                  <a:gd name="T15" fmla="*/ 40 h 40"/>
                  <a:gd name="T16" fmla="*/ 19 w 76"/>
                  <a:gd name="T17" fmla="*/ 40 h 40"/>
                  <a:gd name="T18" fmla="*/ 5 w 76"/>
                  <a:gd name="T19" fmla="*/ 33 h 40"/>
                  <a:gd name="T20" fmla="*/ 0 w 76"/>
                  <a:gd name="T21" fmla="*/ 26 h 40"/>
                  <a:gd name="T22" fmla="*/ 5 w 76"/>
                  <a:gd name="T23" fmla="*/ 13 h 40"/>
                  <a:gd name="T24" fmla="*/ 5 w 76"/>
                  <a:gd name="T25" fmla="*/ 13 h 40"/>
                  <a:gd name="T26" fmla="*/ 32 w 76"/>
                  <a:gd name="T27" fmla="*/ 6 h 40"/>
                  <a:gd name="T28" fmla="*/ 71 w 76"/>
                  <a:gd name="T29" fmla="*/ 0 h 40"/>
                  <a:gd name="T30" fmla="*/ 76 w 76"/>
                  <a:gd name="T31" fmla="*/ 0 h 40"/>
                  <a:gd name="T32" fmla="*/ 76 w 76"/>
                  <a:gd name="T33" fmla="*/ 0 h 40"/>
                  <a:gd name="T34" fmla="*/ 71 w 76"/>
                  <a:gd name="T35" fmla="*/ 6 h 40"/>
                  <a:gd name="T36" fmla="*/ 57 w 76"/>
                  <a:gd name="T37" fmla="*/ 6 h 40"/>
                  <a:gd name="T38" fmla="*/ 57 w 76"/>
                  <a:gd name="T3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40">
                    <a:moveTo>
                      <a:pt x="57" y="6"/>
                    </a:moveTo>
                    <a:lnTo>
                      <a:pt x="44" y="20"/>
                    </a:lnTo>
                    <a:lnTo>
                      <a:pt x="44" y="33"/>
                    </a:lnTo>
                    <a:lnTo>
                      <a:pt x="64" y="40"/>
                    </a:lnTo>
                    <a:lnTo>
                      <a:pt x="64" y="40"/>
                    </a:lnTo>
                    <a:lnTo>
                      <a:pt x="51" y="40"/>
                    </a:lnTo>
                    <a:lnTo>
                      <a:pt x="32" y="40"/>
                    </a:lnTo>
                    <a:lnTo>
                      <a:pt x="19" y="40"/>
                    </a:lnTo>
                    <a:lnTo>
                      <a:pt x="19" y="40"/>
                    </a:lnTo>
                    <a:lnTo>
                      <a:pt x="5" y="33"/>
                    </a:lnTo>
                    <a:lnTo>
                      <a:pt x="0" y="26"/>
                    </a:lnTo>
                    <a:lnTo>
                      <a:pt x="5" y="13"/>
                    </a:lnTo>
                    <a:lnTo>
                      <a:pt x="5" y="13"/>
                    </a:lnTo>
                    <a:lnTo>
                      <a:pt x="32" y="6"/>
                    </a:lnTo>
                    <a:lnTo>
                      <a:pt x="71" y="0"/>
                    </a:lnTo>
                    <a:lnTo>
                      <a:pt x="76" y="0"/>
                    </a:lnTo>
                    <a:lnTo>
                      <a:pt x="76" y="0"/>
                    </a:lnTo>
                    <a:lnTo>
                      <a:pt x="71" y="6"/>
                    </a:lnTo>
                    <a:lnTo>
                      <a:pt x="57" y="6"/>
                    </a:lnTo>
                    <a:lnTo>
                      <a:pt x="57" y="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44" name="Freeform 24"/>
              <p:cNvSpPr>
                <a:spLocks/>
              </p:cNvSpPr>
              <p:nvPr/>
            </p:nvSpPr>
            <p:spPr bwMode="auto">
              <a:xfrm>
                <a:off x="576" y="2126"/>
                <a:ext cx="478" cy="252"/>
              </a:xfrm>
              <a:custGeom>
                <a:avLst/>
                <a:gdLst>
                  <a:gd name="T0" fmla="*/ 245 w 478"/>
                  <a:gd name="T1" fmla="*/ 73 h 252"/>
                  <a:gd name="T2" fmla="*/ 213 w 478"/>
                  <a:gd name="T3" fmla="*/ 27 h 252"/>
                  <a:gd name="T4" fmla="*/ 206 w 478"/>
                  <a:gd name="T5" fmla="*/ 15 h 252"/>
                  <a:gd name="T6" fmla="*/ 206 w 478"/>
                  <a:gd name="T7" fmla="*/ 0 h 252"/>
                  <a:gd name="T8" fmla="*/ 201 w 478"/>
                  <a:gd name="T9" fmla="*/ 0 h 252"/>
                  <a:gd name="T10" fmla="*/ 187 w 478"/>
                  <a:gd name="T11" fmla="*/ 7 h 252"/>
                  <a:gd name="T12" fmla="*/ 174 w 478"/>
                  <a:gd name="T13" fmla="*/ 7 h 252"/>
                  <a:gd name="T14" fmla="*/ 169 w 478"/>
                  <a:gd name="T15" fmla="*/ 15 h 252"/>
                  <a:gd name="T16" fmla="*/ 155 w 478"/>
                  <a:gd name="T17" fmla="*/ 20 h 252"/>
                  <a:gd name="T18" fmla="*/ 130 w 478"/>
                  <a:gd name="T19" fmla="*/ 20 h 252"/>
                  <a:gd name="T20" fmla="*/ 123 w 478"/>
                  <a:gd name="T21" fmla="*/ 20 h 252"/>
                  <a:gd name="T22" fmla="*/ 103 w 478"/>
                  <a:gd name="T23" fmla="*/ 34 h 252"/>
                  <a:gd name="T24" fmla="*/ 98 w 478"/>
                  <a:gd name="T25" fmla="*/ 34 h 252"/>
                  <a:gd name="T26" fmla="*/ 84 w 478"/>
                  <a:gd name="T27" fmla="*/ 40 h 252"/>
                  <a:gd name="T28" fmla="*/ 71 w 478"/>
                  <a:gd name="T29" fmla="*/ 47 h 252"/>
                  <a:gd name="T30" fmla="*/ 59 w 478"/>
                  <a:gd name="T31" fmla="*/ 67 h 252"/>
                  <a:gd name="T32" fmla="*/ 44 w 478"/>
                  <a:gd name="T33" fmla="*/ 87 h 252"/>
                  <a:gd name="T34" fmla="*/ 32 w 478"/>
                  <a:gd name="T35" fmla="*/ 120 h 252"/>
                  <a:gd name="T36" fmla="*/ 27 w 478"/>
                  <a:gd name="T37" fmla="*/ 140 h 252"/>
                  <a:gd name="T38" fmla="*/ 12 w 478"/>
                  <a:gd name="T39" fmla="*/ 165 h 252"/>
                  <a:gd name="T40" fmla="*/ 0 w 478"/>
                  <a:gd name="T41" fmla="*/ 198 h 252"/>
                  <a:gd name="T42" fmla="*/ 27 w 478"/>
                  <a:gd name="T43" fmla="*/ 245 h 252"/>
                  <a:gd name="T44" fmla="*/ 71 w 478"/>
                  <a:gd name="T45" fmla="*/ 252 h 252"/>
                  <a:gd name="T46" fmla="*/ 130 w 478"/>
                  <a:gd name="T47" fmla="*/ 252 h 252"/>
                  <a:gd name="T48" fmla="*/ 116 w 478"/>
                  <a:gd name="T49" fmla="*/ 252 h 252"/>
                  <a:gd name="T50" fmla="*/ 78 w 478"/>
                  <a:gd name="T51" fmla="*/ 238 h 252"/>
                  <a:gd name="T52" fmla="*/ 78 w 478"/>
                  <a:gd name="T53" fmla="*/ 238 h 252"/>
                  <a:gd name="T54" fmla="*/ 98 w 478"/>
                  <a:gd name="T55" fmla="*/ 218 h 252"/>
                  <a:gd name="T56" fmla="*/ 116 w 478"/>
                  <a:gd name="T57" fmla="*/ 212 h 252"/>
                  <a:gd name="T58" fmla="*/ 155 w 478"/>
                  <a:gd name="T59" fmla="*/ 205 h 252"/>
                  <a:gd name="T60" fmla="*/ 169 w 478"/>
                  <a:gd name="T61" fmla="*/ 218 h 252"/>
                  <a:gd name="T62" fmla="*/ 174 w 478"/>
                  <a:gd name="T63" fmla="*/ 252 h 252"/>
                  <a:gd name="T64" fmla="*/ 478 w 478"/>
                  <a:gd name="T65" fmla="*/ 252 h 252"/>
                  <a:gd name="T66" fmla="*/ 471 w 478"/>
                  <a:gd name="T67" fmla="*/ 225 h 252"/>
                  <a:gd name="T68" fmla="*/ 471 w 478"/>
                  <a:gd name="T69" fmla="*/ 198 h 252"/>
                  <a:gd name="T70" fmla="*/ 439 w 478"/>
                  <a:gd name="T71" fmla="*/ 133 h 252"/>
                  <a:gd name="T72" fmla="*/ 427 w 478"/>
                  <a:gd name="T73" fmla="*/ 100 h 252"/>
                  <a:gd name="T74" fmla="*/ 407 w 478"/>
                  <a:gd name="T75" fmla="*/ 60 h 252"/>
                  <a:gd name="T76" fmla="*/ 400 w 478"/>
                  <a:gd name="T77" fmla="*/ 47 h 252"/>
                  <a:gd name="T78" fmla="*/ 388 w 478"/>
                  <a:gd name="T79" fmla="*/ 34 h 252"/>
                  <a:gd name="T80" fmla="*/ 375 w 478"/>
                  <a:gd name="T81" fmla="*/ 27 h 252"/>
                  <a:gd name="T82" fmla="*/ 348 w 478"/>
                  <a:gd name="T83" fmla="*/ 20 h 252"/>
                  <a:gd name="T84" fmla="*/ 343 w 478"/>
                  <a:gd name="T85" fmla="*/ 20 h 252"/>
                  <a:gd name="T86" fmla="*/ 316 w 478"/>
                  <a:gd name="T87" fmla="*/ 7 h 252"/>
                  <a:gd name="T88" fmla="*/ 311 w 478"/>
                  <a:gd name="T89" fmla="*/ 7 h 252"/>
                  <a:gd name="T90" fmla="*/ 284 w 478"/>
                  <a:gd name="T91"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8" h="252">
                    <a:moveTo>
                      <a:pt x="258" y="80"/>
                    </a:moveTo>
                    <a:lnTo>
                      <a:pt x="245" y="73"/>
                    </a:lnTo>
                    <a:lnTo>
                      <a:pt x="226" y="53"/>
                    </a:lnTo>
                    <a:lnTo>
                      <a:pt x="213" y="27"/>
                    </a:lnTo>
                    <a:lnTo>
                      <a:pt x="213" y="27"/>
                    </a:lnTo>
                    <a:lnTo>
                      <a:pt x="206" y="15"/>
                    </a:lnTo>
                    <a:lnTo>
                      <a:pt x="206" y="7"/>
                    </a:lnTo>
                    <a:lnTo>
                      <a:pt x="206" y="0"/>
                    </a:lnTo>
                    <a:lnTo>
                      <a:pt x="206" y="0"/>
                    </a:lnTo>
                    <a:lnTo>
                      <a:pt x="201" y="0"/>
                    </a:lnTo>
                    <a:lnTo>
                      <a:pt x="194" y="7"/>
                    </a:lnTo>
                    <a:lnTo>
                      <a:pt x="187" y="7"/>
                    </a:lnTo>
                    <a:lnTo>
                      <a:pt x="187" y="7"/>
                    </a:lnTo>
                    <a:lnTo>
                      <a:pt x="174" y="7"/>
                    </a:lnTo>
                    <a:lnTo>
                      <a:pt x="169" y="15"/>
                    </a:lnTo>
                    <a:lnTo>
                      <a:pt x="169" y="15"/>
                    </a:lnTo>
                    <a:lnTo>
                      <a:pt x="169" y="15"/>
                    </a:lnTo>
                    <a:lnTo>
                      <a:pt x="155" y="20"/>
                    </a:lnTo>
                    <a:lnTo>
                      <a:pt x="142" y="20"/>
                    </a:lnTo>
                    <a:lnTo>
                      <a:pt x="130" y="20"/>
                    </a:lnTo>
                    <a:lnTo>
                      <a:pt x="130" y="20"/>
                    </a:lnTo>
                    <a:lnTo>
                      <a:pt x="123" y="20"/>
                    </a:lnTo>
                    <a:lnTo>
                      <a:pt x="110" y="27"/>
                    </a:lnTo>
                    <a:lnTo>
                      <a:pt x="103" y="34"/>
                    </a:lnTo>
                    <a:lnTo>
                      <a:pt x="103" y="34"/>
                    </a:lnTo>
                    <a:lnTo>
                      <a:pt x="98" y="34"/>
                    </a:lnTo>
                    <a:lnTo>
                      <a:pt x="91" y="40"/>
                    </a:lnTo>
                    <a:lnTo>
                      <a:pt x="84" y="40"/>
                    </a:lnTo>
                    <a:lnTo>
                      <a:pt x="84" y="40"/>
                    </a:lnTo>
                    <a:lnTo>
                      <a:pt x="71" y="47"/>
                    </a:lnTo>
                    <a:lnTo>
                      <a:pt x="64" y="53"/>
                    </a:lnTo>
                    <a:lnTo>
                      <a:pt x="59" y="67"/>
                    </a:lnTo>
                    <a:lnTo>
                      <a:pt x="59" y="67"/>
                    </a:lnTo>
                    <a:lnTo>
                      <a:pt x="44" y="87"/>
                    </a:lnTo>
                    <a:lnTo>
                      <a:pt x="32" y="100"/>
                    </a:lnTo>
                    <a:lnTo>
                      <a:pt x="32" y="120"/>
                    </a:lnTo>
                    <a:lnTo>
                      <a:pt x="32" y="120"/>
                    </a:lnTo>
                    <a:lnTo>
                      <a:pt x="27" y="140"/>
                    </a:lnTo>
                    <a:lnTo>
                      <a:pt x="20" y="153"/>
                    </a:lnTo>
                    <a:lnTo>
                      <a:pt x="12" y="165"/>
                    </a:lnTo>
                    <a:lnTo>
                      <a:pt x="12" y="165"/>
                    </a:lnTo>
                    <a:lnTo>
                      <a:pt x="0" y="198"/>
                    </a:lnTo>
                    <a:lnTo>
                      <a:pt x="0" y="232"/>
                    </a:lnTo>
                    <a:lnTo>
                      <a:pt x="27" y="245"/>
                    </a:lnTo>
                    <a:lnTo>
                      <a:pt x="27" y="245"/>
                    </a:lnTo>
                    <a:lnTo>
                      <a:pt x="71" y="252"/>
                    </a:lnTo>
                    <a:lnTo>
                      <a:pt x="110" y="252"/>
                    </a:lnTo>
                    <a:lnTo>
                      <a:pt x="130" y="252"/>
                    </a:lnTo>
                    <a:lnTo>
                      <a:pt x="130" y="252"/>
                    </a:lnTo>
                    <a:lnTo>
                      <a:pt x="116" y="252"/>
                    </a:lnTo>
                    <a:lnTo>
                      <a:pt x="91" y="245"/>
                    </a:lnTo>
                    <a:lnTo>
                      <a:pt x="78" y="238"/>
                    </a:lnTo>
                    <a:lnTo>
                      <a:pt x="78" y="238"/>
                    </a:lnTo>
                    <a:lnTo>
                      <a:pt x="78" y="238"/>
                    </a:lnTo>
                    <a:lnTo>
                      <a:pt x="84" y="232"/>
                    </a:lnTo>
                    <a:lnTo>
                      <a:pt x="98" y="218"/>
                    </a:lnTo>
                    <a:lnTo>
                      <a:pt x="98" y="218"/>
                    </a:lnTo>
                    <a:lnTo>
                      <a:pt x="116" y="212"/>
                    </a:lnTo>
                    <a:lnTo>
                      <a:pt x="135" y="212"/>
                    </a:lnTo>
                    <a:lnTo>
                      <a:pt x="155" y="205"/>
                    </a:lnTo>
                    <a:lnTo>
                      <a:pt x="155" y="205"/>
                    </a:lnTo>
                    <a:lnTo>
                      <a:pt x="169" y="218"/>
                    </a:lnTo>
                    <a:lnTo>
                      <a:pt x="174" y="238"/>
                    </a:lnTo>
                    <a:lnTo>
                      <a:pt x="174" y="252"/>
                    </a:lnTo>
                    <a:lnTo>
                      <a:pt x="174" y="252"/>
                    </a:lnTo>
                    <a:lnTo>
                      <a:pt x="478" y="252"/>
                    </a:lnTo>
                    <a:lnTo>
                      <a:pt x="478" y="245"/>
                    </a:lnTo>
                    <a:lnTo>
                      <a:pt x="471" y="225"/>
                    </a:lnTo>
                    <a:lnTo>
                      <a:pt x="471" y="198"/>
                    </a:lnTo>
                    <a:lnTo>
                      <a:pt x="471" y="198"/>
                    </a:lnTo>
                    <a:lnTo>
                      <a:pt x="459" y="173"/>
                    </a:lnTo>
                    <a:lnTo>
                      <a:pt x="439" y="133"/>
                    </a:lnTo>
                    <a:lnTo>
                      <a:pt x="427" y="100"/>
                    </a:lnTo>
                    <a:lnTo>
                      <a:pt x="427" y="100"/>
                    </a:lnTo>
                    <a:lnTo>
                      <a:pt x="414" y="80"/>
                    </a:lnTo>
                    <a:lnTo>
                      <a:pt x="407" y="60"/>
                    </a:lnTo>
                    <a:lnTo>
                      <a:pt x="400" y="47"/>
                    </a:lnTo>
                    <a:lnTo>
                      <a:pt x="400" y="47"/>
                    </a:lnTo>
                    <a:lnTo>
                      <a:pt x="395" y="40"/>
                    </a:lnTo>
                    <a:lnTo>
                      <a:pt x="388" y="34"/>
                    </a:lnTo>
                    <a:lnTo>
                      <a:pt x="375" y="27"/>
                    </a:lnTo>
                    <a:lnTo>
                      <a:pt x="375" y="27"/>
                    </a:lnTo>
                    <a:lnTo>
                      <a:pt x="363" y="27"/>
                    </a:lnTo>
                    <a:lnTo>
                      <a:pt x="348" y="20"/>
                    </a:lnTo>
                    <a:lnTo>
                      <a:pt x="343" y="20"/>
                    </a:lnTo>
                    <a:lnTo>
                      <a:pt x="343" y="20"/>
                    </a:lnTo>
                    <a:lnTo>
                      <a:pt x="329" y="15"/>
                    </a:lnTo>
                    <a:lnTo>
                      <a:pt x="316" y="7"/>
                    </a:lnTo>
                    <a:lnTo>
                      <a:pt x="311" y="7"/>
                    </a:lnTo>
                    <a:lnTo>
                      <a:pt x="311" y="7"/>
                    </a:lnTo>
                    <a:lnTo>
                      <a:pt x="297" y="27"/>
                    </a:lnTo>
                    <a:lnTo>
                      <a:pt x="284" y="60"/>
                    </a:lnTo>
                    <a:lnTo>
                      <a:pt x="258" y="8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45" name="Freeform 25"/>
              <p:cNvSpPr>
                <a:spLocks/>
              </p:cNvSpPr>
              <p:nvPr/>
            </p:nvSpPr>
            <p:spPr bwMode="auto">
              <a:xfrm>
                <a:off x="853" y="2133"/>
                <a:ext cx="111" cy="113"/>
              </a:xfrm>
              <a:custGeom>
                <a:avLst/>
                <a:gdLst>
                  <a:gd name="T0" fmla="*/ 34 w 111"/>
                  <a:gd name="T1" fmla="*/ 0 h 113"/>
                  <a:gd name="T2" fmla="*/ 39 w 111"/>
                  <a:gd name="T3" fmla="*/ 8 h 113"/>
                  <a:gd name="T4" fmla="*/ 47 w 111"/>
                  <a:gd name="T5" fmla="*/ 8 h 113"/>
                  <a:gd name="T6" fmla="*/ 52 w 111"/>
                  <a:gd name="T7" fmla="*/ 8 h 113"/>
                  <a:gd name="T8" fmla="*/ 52 w 111"/>
                  <a:gd name="T9" fmla="*/ 8 h 113"/>
                  <a:gd name="T10" fmla="*/ 59 w 111"/>
                  <a:gd name="T11" fmla="*/ 13 h 113"/>
                  <a:gd name="T12" fmla="*/ 71 w 111"/>
                  <a:gd name="T13" fmla="*/ 13 h 113"/>
                  <a:gd name="T14" fmla="*/ 79 w 111"/>
                  <a:gd name="T15" fmla="*/ 13 h 113"/>
                  <a:gd name="T16" fmla="*/ 79 w 111"/>
                  <a:gd name="T17" fmla="*/ 13 h 113"/>
                  <a:gd name="T18" fmla="*/ 86 w 111"/>
                  <a:gd name="T19" fmla="*/ 20 h 113"/>
                  <a:gd name="T20" fmla="*/ 98 w 111"/>
                  <a:gd name="T21" fmla="*/ 27 h 113"/>
                  <a:gd name="T22" fmla="*/ 111 w 111"/>
                  <a:gd name="T23" fmla="*/ 27 h 113"/>
                  <a:gd name="T24" fmla="*/ 111 w 111"/>
                  <a:gd name="T25" fmla="*/ 27 h 113"/>
                  <a:gd name="T26" fmla="*/ 111 w 111"/>
                  <a:gd name="T27" fmla="*/ 40 h 113"/>
                  <a:gd name="T28" fmla="*/ 111 w 111"/>
                  <a:gd name="T29" fmla="*/ 53 h 113"/>
                  <a:gd name="T30" fmla="*/ 105 w 111"/>
                  <a:gd name="T31" fmla="*/ 60 h 113"/>
                  <a:gd name="T32" fmla="*/ 105 w 111"/>
                  <a:gd name="T33" fmla="*/ 60 h 113"/>
                  <a:gd name="T34" fmla="*/ 98 w 111"/>
                  <a:gd name="T35" fmla="*/ 80 h 113"/>
                  <a:gd name="T36" fmla="*/ 91 w 111"/>
                  <a:gd name="T37" fmla="*/ 106 h 113"/>
                  <a:gd name="T38" fmla="*/ 91 w 111"/>
                  <a:gd name="T39" fmla="*/ 113 h 113"/>
                  <a:gd name="T40" fmla="*/ 91 w 111"/>
                  <a:gd name="T41" fmla="*/ 113 h 113"/>
                  <a:gd name="T42" fmla="*/ 71 w 111"/>
                  <a:gd name="T43" fmla="*/ 106 h 113"/>
                  <a:gd name="T44" fmla="*/ 39 w 111"/>
                  <a:gd name="T45" fmla="*/ 100 h 113"/>
                  <a:gd name="T46" fmla="*/ 20 w 111"/>
                  <a:gd name="T47" fmla="*/ 100 h 113"/>
                  <a:gd name="T48" fmla="*/ 20 w 111"/>
                  <a:gd name="T49" fmla="*/ 100 h 113"/>
                  <a:gd name="T50" fmla="*/ 7 w 111"/>
                  <a:gd name="T51" fmla="*/ 100 h 113"/>
                  <a:gd name="T52" fmla="*/ 0 w 111"/>
                  <a:gd name="T53" fmla="*/ 86 h 113"/>
                  <a:gd name="T54" fmla="*/ 7 w 111"/>
                  <a:gd name="T55" fmla="*/ 73 h 113"/>
                  <a:gd name="T56" fmla="*/ 7 w 111"/>
                  <a:gd name="T57" fmla="*/ 73 h 113"/>
                  <a:gd name="T58" fmla="*/ 15 w 111"/>
                  <a:gd name="T59" fmla="*/ 46 h 113"/>
                  <a:gd name="T60" fmla="*/ 20 w 111"/>
                  <a:gd name="T61" fmla="*/ 13 h 113"/>
                  <a:gd name="T62" fmla="*/ 34 w 111"/>
                  <a:gd name="T6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 h="113">
                    <a:moveTo>
                      <a:pt x="34" y="0"/>
                    </a:moveTo>
                    <a:lnTo>
                      <a:pt x="39" y="8"/>
                    </a:lnTo>
                    <a:lnTo>
                      <a:pt x="47" y="8"/>
                    </a:lnTo>
                    <a:lnTo>
                      <a:pt x="52" y="8"/>
                    </a:lnTo>
                    <a:lnTo>
                      <a:pt x="52" y="8"/>
                    </a:lnTo>
                    <a:lnTo>
                      <a:pt x="59" y="13"/>
                    </a:lnTo>
                    <a:lnTo>
                      <a:pt x="71" y="13"/>
                    </a:lnTo>
                    <a:lnTo>
                      <a:pt x="79" y="13"/>
                    </a:lnTo>
                    <a:lnTo>
                      <a:pt x="79" y="13"/>
                    </a:lnTo>
                    <a:lnTo>
                      <a:pt x="86" y="20"/>
                    </a:lnTo>
                    <a:lnTo>
                      <a:pt x="98" y="27"/>
                    </a:lnTo>
                    <a:lnTo>
                      <a:pt x="111" y="27"/>
                    </a:lnTo>
                    <a:lnTo>
                      <a:pt x="111" y="27"/>
                    </a:lnTo>
                    <a:lnTo>
                      <a:pt x="111" y="40"/>
                    </a:lnTo>
                    <a:lnTo>
                      <a:pt x="111" y="53"/>
                    </a:lnTo>
                    <a:lnTo>
                      <a:pt x="105" y="60"/>
                    </a:lnTo>
                    <a:lnTo>
                      <a:pt x="105" y="60"/>
                    </a:lnTo>
                    <a:lnTo>
                      <a:pt x="98" y="80"/>
                    </a:lnTo>
                    <a:lnTo>
                      <a:pt x="91" y="106"/>
                    </a:lnTo>
                    <a:lnTo>
                      <a:pt x="91" y="113"/>
                    </a:lnTo>
                    <a:lnTo>
                      <a:pt x="91" y="113"/>
                    </a:lnTo>
                    <a:lnTo>
                      <a:pt x="71" y="106"/>
                    </a:lnTo>
                    <a:lnTo>
                      <a:pt x="39" y="100"/>
                    </a:lnTo>
                    <a:lnTo>
                      <a:pt x="20" y="100"/>
                    </a:lnTo>
                    <a:lnTo>
                      <a:pt x="20" y="100"/>
                    </a:lnTo>
                    <a:lnTo>
                      <a:pt x="7" y="100"/>
                    </a:lnTo>
                    <a:lnTo>
                      <a:pt x="0" y="86"/>
                    </a:lnTo>
                    <a:lnTo>
                      <a:pt x="7" y="73"/>
                    </a:lnTo>
                    <a:lnTo>
                      <a:pt x="7" y="73"/>
                    </a:lnTo>
                    <a:lnTo>
                      <a:pt x="15" y="46"/>
                    </a:lnTo>
                    <a:lnTo>
                      <a:pt x="20" y="13"/>
                    </a:lnTo>
                    <a:lnTo>
                      <a:pt x="34"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46" name="Freeform 26"/>
              <p:cNvSpPr>
                <a:spLocks/>
              </p:cNvSpPr>
              <p:nvPr/>
            </p:nvSpPr>
            <p:spPr bwMode="auto">
              <a:xfrm>
                <a:off x="971" y="2173"/>
                <a:ext cx="51" cy="118"/>
              </a:xfrm>
              <a:custGeom>
                <a:avLst/>
                <a:gdLst>
                  <a:gd name="T0" fmla="*/ 0 w 51"/>
                  <a:gd name="T1" fmla="*/ 0 h 118"/>
                  <a:gd name="T2" fmla="*/ 0 w 51"/>
                  <a:gd name="T3" fmla="*/ 6 h 118"/>
                  <a:gd name="T4" fmla="*/ 0 w 51"/>
                  <a:gd name="T5" fmla="*/ 13 h 118"/>
                  <a:gd name="T6" fmla="*/ 0 w 51"/>
                  <a:gd name="T7" fmla="*/ 20 h 118"/>
                  <a:gd name="T8" fmla="*/ 0 w 51"/>
                  <a:gd name="T9" fmla="*/ 20 h 118"/>
                  <a:gd name="T10" fmla="*/ 0 w 51"/>
                  <a:gd name="T11" fmla="*/ 26 h 118"/>
                  <a:gd name="T12" fmla="*/ 0 w 51"/>
                  <a:gd name="T13" fmla="*/ 26 h 118"/>
                  <a:gd name="T14" fmla="*/ 5 w 51"/>
                  <a:gd name="T15" fmla="*/ 20 h 118"/>
                  <a:gd name="T16" fmla="*/ 5 w 51"/>
                  <a:gd name="T17" fmla="*/ 20 h 118"/>
                  <a:gd name="T18" fmla="*/ 5 w 51"/>
                  <a:gd name="T19" fmla="*/ 26 h 118"/>
                  <a:gd name="T20" fmla="*/ 5 w 51"/>
                  <a:gd name="T21" fmla="*/ 26 h 118"/>
                  <a:gd name="T22" fmla="*/ 5 w 51"/>
                  <a:gd name="T23" fmla="*/ 33 h 118"/>
                  <a:gd name="T24" fmla="*/ 5 w 51"/>
                  <a:gd name="T25" fmla="*/ 33 h 118"/>
                  <a:gd name="T26" fmla="*/ 5 w 51"/>
                  <a:gd name="T27" fmla="*/ 46 h 118"/>
                  <a:gd name="T28" fmla="*/ 5 w 51"/>
                  <a:gd name="T29" fmla="*/ 66 h 118"/>
                  <a:gd name="T30" fmla="*/ 12 w 51"/>
                  <a:gd name="T31" fmla="*/ 73 h 118"/>
                  <a:gd name="T32" fmla="*/ 12 w 51"/>
                  <a:gd name="T33" fmla="*/ 73 h 118"/>
                  <a:gd name="T34" fmla="*/ 19 w 51"/>
                  <a:gd name="T35" fmla="*/ 86 h 118"/>
                  <a:gd name="T36" fmla="*/ 32 w 51"/>
                  <a:gd name="T37" fmla="*/ 93 h 118"/>
                  <a:gd name="T38" fmla="*/ 39 w 51"/>
                  <a:gd name="T39" fmla="*/ 98 h 118"/>
                  <a:gd name="T40" fmla="*/ 39 w 51"/>
                  <a:gd name="T41" fmla="*/ 98 h 118"/>
                  <a:gd name="T42" fmla="*/ 44 w 51"/>
                  <a:gd name="T43" fmla="*/ 113 h 118"/>
                  <a:gd name="T44" fmla="*/ 51 w 51"/>
                  <a:gd name="T45" fmla="*/ 118 h 118"/>
                  <a:gd name="T46" fmla="*/ 51 w 51"/>
                  <a:gd name="T47" fmla="*/ 113 h 118"/>
                  <a:gd name="T48" fmla="*/ 51 w 51"/>
                  <a:gd name="T49" fmla="*/ 113 h 118"/>
                  <a:gd name="T50" fmla="*/ 44 w 51"/>
                  <a:gd name="T51" fmla="*/ 98 h 118"/>
                  <a:gd name="T52" fmla="*/ 39 w 51"/>
                  <a:gd name="T53" fmla="*/ 78 h 118"/>
                  <a:gd name="T54" fmla="*/ 32 w 51"/>
                  <a:gd name="T55" fmla="*/ 66 h 118"/>
                  <a:gd name="T56" fmla="*/ 32 w 51"/>
                  <a:gd name="T57" fmla="*/ 66 h 118"/>
                  <a:gd name="T58" fmla="*/ 25 w 51"/>
                  <a:gd name="T59" fmla="*/ 60 h 118"/>
                  <a:gd name="T60" fmla="*/ 19 w 51"/>
                  <a:gd name="T61" fmla="*/ 40 h 118"/>
                  <a:gd name="T62" fmla="*/ 19 w 51"/>
                  <a:gd name="T63" fmla="*/ 26 h 118"/>
                  <a:gd name="T64" fmla="*/ 19 w 51"/>
                  <a:gd name="T65" fmla="*/ 26 h 118"/>
                  <a:gd name="T66" fmla="*/ 5 w 51"/>
                  <a:gd name="T67" fmla="*/ 6 h 118"/>
                  <a:gd name="T68" fmla="*/ 0 w 51"/>
                  <a:gd name="T69" fmla="*/ 0 h 118"/>
                  <a:gd name="T70" fmla="*/ 0 w 51"/>
                  <a:gd name="T7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118">
                    <a:moveTo>
                      <a:pt x="0" y="0"/>
                    </a:moveTo>
                    <a:lnTo>
                      <a:pt x="0" y="6"/>
                    </a:lnTo>
                    <a:lnTo>
                      <a:pt x="0" y="13"/>
                    </a:lnTo>
                    <a:lnTo>
                      <a:pt x="0" y="20"/>
                    </a:lnTo>
                    <a:lnTo>
                      <a:pt x="0" y="20"/>
                    </a:lnTo>
                    <a:lnTo>
                      <a:pt x="0" y="26"/>
                    </a:lnTo>
                    <a:lnTo>
                      <a:pt x="0" y="26"/>
                    </a:lnTo>
                    <a:lnTo>
                      <a:pt x="5" y="20"/>
                    </a:lnTo>
                    <a:lnTo>
                      <a:pt x="5" y="20"/>
                    </a:lnTo>
                    <a:lnTo>
                      <a:pt x="5" y="26"/>
                    </a:lnTo>
                    <a:lnTo>
                      <a:pt x="5" y="26"/>
                    </a:lnTo>
                    <a:lnTo>
                      <a:pt x="5" y="33"/>
                    </a:lnTo>
                    <a:lnTo>
                      <a:pt x="5" y="33"/>
                    </a:lnTo>
                    <a:lnTo>
                      <a:pt x="5" y="46"/>
                    </a:lnTo>
                    <a:lnTo>
                      <a:pt x="5" y="66"/>
                    </a:lnTo>
                    <a:lnTo>
                      <a:pt x="12" y="73"/>
                    </a:lnTo>
                    <a:lnTo>
                      <a:pt x="12" y="73"/>
                    </a:lnTo>
                    <a:lnTo>
                      <a:pt x="19" y="86"/>
                    </a:lnTo>
                    <a:lnTo>
                      <a:pt x="32" y="93"/>
                    </a:lnTo>
                    <a:lnTo>
                      <a:pt x="39" y="98"/>
                    </a:lnTo>
                    <a:lnTo>
                      <a:pt x="39" y="98"/>
                    </a:lnTo>
                    <a:lnTo>
                      <a:pt x="44" y="113"/>
                    </a:lnTo>
                    <a:lnTo>
                      <a:pt x="51" y="118"/>
                    </a:lnTo>
                    <a:lnTo>
                      <a:pt x="51" y="113"/>
                    </a:lnTo>
                    <a:lnTo>
                      <a:pt x="51" y="113"/>
                    </a:lnTo>
                    <a:lnTo>
                      <a:pt x="44" y="98"/>
                    </a:lnTo>
                    <a:lnTo>
                      <a:pt x="39" y="78"/>
                    </a:lnTo>
                    <a:lnTo>
                      <a:pt x="32" y="66"/>
                    </a:lnTo>
                    <a:lnTo>
                      <a:pt x="32" y="66"/>
                    </a:lnTo>
                    <a:lnTo>
                      <a:pt x="25" y="60"/>
                    </a:lnTo>
                    <a:lnTo>
                      <a:pt x="19" y="40"/>
                    </a:lnTo>
                    <a:lnTo>
                      <a:pt x="19" y="26"/>
                    </a:lnTo>
                    <a:lnTo>
                      <a:pt x="19" y="26"/>
                    </a:lnTo>
                    <a:lnTo>
                      <a:pt x="5" y="6"/>
                    </a:lnTo>
                    <a:lnTo>
                      <a:pt x="0"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47" name="Freeform 27"/>
              <p:cNvSpPr>
                <a:spLocks/>
              </p:cNvSpPr>
              <p:nvPr/>
            </p:nvSpPr>
            <p:spPr bwMode="auto">
              <a:xfrm>
                <a:off x="620" y="2133"/>
                <a:ext cx="189" cy="138"/>
              </a:xfrm>
              <a:custGeom>
                <a:avLst/>
                <a:gdLst>
                  <a:gd name="T0" fmla="*/ 162 w 189"/>
                  <a:gd name="T1" fmla="*/ 40 h 138"/>
                  <a:gd name="T2" fmla="*/ 182 w 189"/>
                  <a:gd name="T3" fmla="*/ 86 h 138"/>
                  <a:gd name="T4" fmla="*/ 189 w 189"/>
                  <a:gd name="T5" fmla="*/ 106 h 138"/>
                  <a:gd name="T6" fmla="*/ 169 w 189"/>
                  <a:gd name="T7" fmla="*/ 100 h 138"/>
                  <a:gd name="T8" fmla="*/ 150 w 189"/>
                  <a:gd name="T9" fmla="*/ 86 h 138"/>
                  <a:gd name="T10" fmla="*/ 143 w 189"/>
                  <a:gd name="T11" fmla="*/ 86 h 138"/>
                  <a:gd name="T12" fmla="*/ 143 w 189"/>
                  <a:gd name="T13" fmla="*/ 113 h 138"/>
                  <a:gd name="T14" fmla="*/ 137 w 189"/>
                  <a:gd name="T15" fmla="*/ 138 h 138"/>
                  <a:gd name="T16" fmla="*/ 118 w 189"/>
                  <a:gd name="T17" fmla="*/ 138 h 138"/>
                  <a:gd name="T18" fmla="*/ 91 w 189"/>
                  <a:gd name="T19" fmla="*/ 106 h 138"/>
                  <a:gd name="T20" fmla="*/ 86 w 189"/>
                  <a:gd name="T21" fmla="*/ 86 h 138"/>
                  <a:gd name="T22" fmla="*/ 72 w 189"/>
                  <a:gd name="T23" fmla="*/ 100 h 138"/>
                  <a:gd name="T24" fmla="*/ 72 w 189"/>
                  <a:gd name="T25" fmla="*/ 118 h 138"/>
                  <a:gd name="T26" fmla="*/ 59 w 189"/>
                  <a:gd name="T27" fmla="*/ 93 h 138"/>
                  <a:gd name="T28" fmla="*/ 47 w 189"/>
                  <a:gd name="T29" fmla="*/ 66 h 138"/>
                  <a:gd name="T30" fmla="*/ 40 w 189"/>
                  <a:gd name="T31" fmla="*/ 80 h 138"/>
                  <a:gd name="T32" fmla="*/ 40 w 189"/>
                  <a:gd name="T33" fmla="*/ 100 h 138"/>
                  <a:gd name="T34" fmla="*/ 34 w 189"/>
                  <a:gd name="T35" fmla="*/ 106 h 138"/>
                  <a:gd name="T36" fmla="*/ 15 w 189"/>
                  <a:gd name="T37" fmla="*/ 100 h 138"/>
                  <a:gd name="T38" fmla="*/ 8 w 189"/>
                  <a:gd name="T39" fmla="*/ 73 h 138"/>
                  <a:gd name="T40" fmla="*/ 20 w 189"/>
                  <a:gd name="T41" fmla="*/ 53 h 138"/>
                  <a:gd name="T42" fmla="*/ 54 w 189"/>
                  <a:gd name="T43" fmla="*/ 27 h 138"/>
                  <a:gd name="T44" fmla="*/ 54 w 189"/>
                  <a:gd name="T45" fmla="*/ 27 h 138"/>
                  <a:gd name="T46" fmla="*/ 66 w 189"/>
                  <a:gd name="T47" fmla="*/ 20 h 138"/>
                  <a:gd name="T48" fmla="*/ 66 w 189"/>
                  <a:gd name="T49" fmla="*/ 20 h 138"/>
                  <a:gd name="T50" fmla="*/ 79 w 189"/>
                  <a:gd name="T51" fmla="*/ 20 h 138"/>
                  <a:gd name="T52" fmla="*/ 91 w 189"/>
                  <a:gd name="T53" fmla="*/ 20 h 138"/>
                  <a:gd name="T54" fmla="*/ 118 w 189"/>
                  <a:gd name="T55" fmla="*/ 13 h 138"/>
                  <a:gd name="T56" fmla="*/ 125 w 189"/>
                  <a:gd name="T57" fmla="*/ 13 h 138"/>
                  <a:gd name="T58" fmla="*/ 143 w 189"/>
                  <a:gd name="T59" fmla="*/ 0 h 138"/>
                  <a:gd name="T60" fmla="*/ 150 w 189"/>
                  <a:gd name="T61" fmla="*/ 8 h 138"/>
                  <a:gd name="T62" fmla="*/ 157 w 189"/>
                  <a:gd name="T63" fmla="*/ 1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 h="138">
                    <a:moveTo>
                      <a:pt x="157" y="13"/>
                    </a:moveTo>
                    <a:lnTo>
                      <a:pt x="162" y="40"/>
                    </a:lnTo>
                    <a:lnTo>
                      <a:pt x="169" y="66"/>
                    </a:lnTo>
                    <a:lnTo>
                      <a:pt x="182" y="86"/>
                    </a:lnTo>
                    <a:lnTo>
                      <a:pt x="182" y="86"/>
                    </a:lnTo>
                    <a:lnTo>
                      <a:pt x="189" y="106"/>
                    </a:lnTo>
                    <a:lnTo>
                      <a:pt x="182" y="113"/>
                    </a:lnTo>
                    <a:lnTo>
                      <a:pt x="169" y="100"/>
                    </a:lnTo>
                    <a:lnTo>
                      <a:pt x="169" y="100"/>
                    </a:lnTo>
                    <a:lnTo>
                      <a:pt x="150" y="86"/>
                    </a:lnTo>
                    <a:lnTo>
                      <a:pt x="143" y="80"/>
                    </a:lnTo>
                    <a:lnTo>
                      <a:pt x="143" y="86"/>
                    </a:lnTo>
                    <a:lnTo>
                      <a:pt x="143" y="86"/>
                    </a:lnTo>
                    <a:lnTo>
                      <a:pt x="143" y="113"/>
                    </a:lnTo>
                    <a:lnTo>
                      <a:pt x="143" y="138"/>
                    </a:lnTo>
                    <a:lnTo>
                      <a:pt x="137" y="138"/>
                    </a:lnTo>
                    <a:lnTo>
                      <a:pt x="137" y="138"/>
                    </a:lnTo>
                    <a:lnTo>
                      <a:pt x="118" y="138"/>
                    </a:lnTo>
                    <a:lnTo>
                      <a:pt x="98" y="126"/>
                    </a:lnTo>
                    <a:lnTo>
                      <a:pt x="91" y="106"/>
                    </a:lnTo>
                    <a:lnTo>
                      <a:pt x="91" y="106"/>
                    </a:lnTo>
                    <a:lnTo>
                      <a:pt x="86" y="86"/>
                    </a:lnTo>
                    <a:lnTo>
                      <a:pt x="79" y="80"/>
                    </a:lnTo>
                    <a:lnTo>
                      <a:pt x="72" y="100"/>
                    </a:lnTo>
                    <a:lnTo>
                      <a:pt x="72" y="100"/>
                    </a:lnTo>
                    <a:lnTo>
                      <a:pt x="72" y="118"/>
                    </a:lnTo>
                    <a:lnTo>
                      <a:pt x="66" y="126"/>
                    </a:lnTo>
                    <a:lnTo>
                      <a:pt x="59" y="93"/>
                    </a:lnTo>
                    <a:lnTo>
                      <a:pt x="59" y="93"/>
                    </a:lnTo>
                    <a:lnTo>
                      <a:pt x="47" y="66"/>
                    </a:lnTo>
                    <a:lnTo>
                      <a:pt x="40" y="66"/>
                    </a:lnTo>
                    <a:lnTo>
                      <a:pt x="40" y="80"/>
                    </a:lnTo>
                    <a:lnTo>
                      <a:pt x="40" y="80"/>
                    </a:lnTo>
                    <a:lnTo>
                      <a:pt x="40" y="100"/>
                    </a:lnTo>
                    <a:lnTo>
                      <a:pt x="40" y="113"/>
                    </a:lnTo>
                    <a:lnTo>
                      <a:pt x="34" y="106"/>
                    </a:lnTo>
                    <a:lnTo>
                      <a:pt x="34" y="106"/>
                    </a:lnTo>
                    <a:lnTo>
                      <a:pt x="15" y="100"/>
                    </a:lnTo>
                    <a:lnTo>
                      <a:pt x="0" y="93"/>
                    </a:lnTo>
                    <a:lnTo>
                      <a:pt x="8" y="73"/>
                    </a:lnTo>
                    <a:lnTo>
                      <a:pt x="8" y="73"/>
                    </a:lnTo>
                    <a:lnTo>
                      <a:pt x="20" y="53"/>
                    </a:lnTo>
                    <a:lnTo>
                      <a:pt x="34" y="33"/>
                    </a:lnTo>
                    <a:lnTo>
                      <a:pt x="54" y="27"/>
                    </a:lnTo>
                    <a:lnTo>
                      <a:pt x="54" y="27"/>
                    </a:lnTo>
                    <a:lnTo>
                      <a:pt x="54" y="27"/>
                    </a:lnTo>
                    <a:lnTo>
                      <a:pt x="59" y="27"/>
                    </a:lnTo>
                    <a:lnTo>
                      <a:pt x="66" y="20"/>
                    </a:lnTo>
                    <a:lnTo>
                      <a:pt x="66" y="20"/>
                    </a:lnTo>
                    <a:lnTo>
                      <a:pt x="66" y="20"/>
                    </a:lnTo>
                    <a:lnTo>
                      <a:pt x="72" y="20"/>
                    </a:lnTo>
                    <a:lnTo>
                      <a:pt x="79" y="20"/>
                    </a:lnTo>
                    <a:lnTo>
                      <a:pt x="79" y="20"/>
                    </a:lnTo>
                    <a:lnTo>
                      <a:pt x="91" y="20"/>
                    </a:lnTo>
                    <a:lnTo>
                      <a:pt x="105" y="13"/>
                    </a:lnTo>
                    <a:lnTo>
                      <a:pt x="118" y="13"/>
                    </a:lnTo>
                    <a:lnTo>
                      <a:pt x="118" y="13"/>
                    </a:lnTo>
                    <a:lnTo>
                      <a:pt x="125" y="13"/>
                    </a:lnTo>
                    <a:lnTo>
                      <a:pt x="130" y="8"/>
                    </a:lnTo>
                    <a:lnTo>
                      <a:pt x="143" y="0"/>
                    </a:lnTo>
                    <a:lnTo>
                      <a:pt x="143" y="0"/>
                    </a:lnTo>
                    <a:lnTo>
                      <a:pt x="150" y="8"/>
                    </a:lnTo>
                    <a:lnTo>
                      <a:pt x="150" y="8"/>
                    </a:lnTo>
                    <a:lnTo>
                      <a:pt x="157" y="1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48" name="Freeform 28"/>
              <p:cNvSpPr>
                <a:spLocks/>
              </p:cNvSpPr>
              <p:nvPr/>
            </p:nvSpPr>
            <p:spPr bwMode="auto">
              <a:xfrm>
                <a:off x="958" y="2173"/>
                <a:ext cx="13" cy="46"/>
              </a:xfrm>
              <a:custGeom>
                <a:avLst/>
                <a:gdLst>
                  <a:gd name="T0" fmla="*/ 13 w 13"/>
                  <a:gd name="T1" fmla="*/ 0 h 46"/>
                  <a:gd name="T2" fmla="*/ 6 w 13"/>
                  <a:gd name="T3" fmla="*/ 13 h 46"/>
                  <a:gd name="T4" fmla="*/ 6 w 13"/>
                  <a:gd name="T5" fmla="*/ 26 h 46"/>
                  <a:gd name="T6" fmla="*/ 0 w 13"/>
                  <a:gd name="T7" fmla="*/ 40 h 46"/>
                  <a:gd name="T8" fmla="*/ 0 w 13"/>
                  <a:gd name="T9" fmla="*/ 40 h 46"/>
                  <a:gd name="T10" fmla="*/ 6 w 13"/>
                  <a:gd name="T11" fmla="*/ 46 h 46"/>
                  <a:gd name="T12" fmla="*/ 13 w 13"/>
                  <a:gd name="T13" fmla="*/ 26 h 46"/>
                  <a:gd name="T14" fmla="*/ 13 w 13"/>
                  <a:gd name="T15" fmla="*/ 33 h 46"/>
                  <a:gd name="T16" fmla="*/ 6 w 13"/>
                  <a:gd name="T17" fmla="*/ 33 h 46"/>
                  <a:gd name="T18" fmla="*/ 6 w 13"/>
                  <a:gd name="T19" fmla="*/ 33 h 46"/>
                  <a:gd name="T20" fmla="*/ 6 w 13"/>
                  <a:gd name="T21" fmla="*/ 33 h 46"/>
                  <a:gd name="T22" fmla="*/ 0 w 13"/>
                  <a:gd name="T23" fmla="*/ 40 h 46"/>
                  <a:gd name="T24" fmla="*/ 6 w 13"/>
                  <a:gd name="T25" fmla="*/ 33 h 46"/>
                  <a:gd name="T26" fmla="*/ 6 w 13"/>
                  <a:gd name="T27" fmla="*/ 26 h 46"/>
                  <a:gd name="T28" fmla="*/ 6 w 13"/>
                  <a:gd name="T29" fmla="*/ 26 h 46"/>
                  <a:gd name="T30" fmla="*/ 6 w 13"/>
                  <a:gd name="T31" fmla="*/ 20 h 46"/>
                  <a:gd name="T32" fmla="*/ 13 w 13"/>
                  <a:gd name="T33" fmla="*/ 6 h 46"/>
                  <a:gd name="T34" fmla="*/ 13 w 13"/>
                  <a:gd name="T3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46">
                    <a:moveTo>
                      <a:pt x="13" y="0"/>
                    </a:moveTo>
                    <a:lnTo>
                      <a:pt x="6" y="13"/>
                    </a:lnTo>
                    <a:lnTo>
                      <a:pt x="6" y="26"/>
                    </a:lnTo>
                    <a:lnTo>
                      <a:pt x="0" y="40"/>
                    </a:lnTo>
                    <a:lnTo>
                      <a:pt x="0" y="40"/>
                    </a:lnTo>
                    <a:lnTo>
                      <a:pt x="6" y="46"/>
                    </a:lnTo>
                    <a:lnTo>
                      <a:pt x="13" y="26"/>
                    </a:lnTo>
                    <a:lnTo>
                      <a:pt x="13" y="33"/>
                    </a:lnTo>
                    <a:lnTo>
                      <a:pt x="6" y="33"/>
                    </a:lnTo>
                    <a:lnTo>
                      <a:pt x="6" y="33"/>
                    </a:lnTo>
                    <a:lnTo>
                      <a:pt x="6" y="33"/>
                    </a:lnTo>
                    <a:lnTo>
                      <a:pt x="0" y="40"/>
                    </a:lnTo>
                    <a:lnTo>
                      <a:pt x="6" y="33"/>
                    </a:lnTo>
                    <a:lnTo>
                      <a:pt x="6" y="26"/>
                    </a:lnTo>
                    <a:lnTo>
                      <a:pt x="6" y="26"/>
                    </a:lnTo>
                    <a:lnTo>
                      <a:pt x="6" y="20"/>
                    </a:lnTo>
                    <a:lnTo>
                      <a:pt x="13" y="6"/>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49" name="Freeform 29"/>
              <p:cNvSpPr>
                <a:spLocks/>
              </p:cNvSpPr>
              <p:nvPr/>
            </p:nvSpPr>
            <p:spPr bwMode="auto">
              <a:xfrm>
                <a:off x="596" y="2206"/>
                <a:ext cx="149" cy="138"/>
              </a:xfrm>
              <a:custGeom>
                <a:avLst/>
                <a:gdLst>
                  <a:gd name="T0" fmla="*/ 115 w 149"/>
                  <a:gd name="T1" fmla="*/ 118 h 138"/>
                  <a:gd name="T2" fmla="*/ 90 w 149"/>
                  <a:gd name="T3" fmla="*/ 125 h 138"/>
                  <a:gd name="T4" fmla="*/ 71 w 149"/>
                  <a:gd name="T5" fmla="*/ 125 h 138"/>
                  <a:gd name="T6" fmla="*/ 44 w 149"/>
                  <a:gd name="T7" fmla="*/ 138 h 138"/>
                  <a:gd name="T8" fmla="*/ 71 w 149"/>
                  <a:gd name="T9" fmla="*/ 132 h 138"/>
                  <a:gd name="T10" fmla="*/ 90 w 149"/>
                  <a:gd name="T11" fmla="*/ 125 h 138"/>
                  <a:gd name="T12" fmla="*/ 90 w 149"/>
                  <a:gd name="T13" fmla="*/ 118 h 138"/>
                  <a:gd name="T14" fmla="*/ 51 w 149"/>
                  <a:gd name="T15" fmla="*/ 112 h 138"/>
                  <a:gd name="T16" fmla="*/ 32 w 149"/>
                  <a:gd name="T17" fmla="*/ 112 h 138"/>
                  <a:gd name="T18" fmla="*/ 12 w 149"/>
                  <a:gd name="T19" fmla="*/ 118 h 138"/>
                  <a:gd name="T20" fmla="*/ 7 w 149"/>
                  <a:gd name="T21" fmla="*/ 112 h 138"/>
                  <a:gd name="T22" fmla="*/ 51 w 149"/>
                  <a:gd name="T23" fmla="*/ 105 h 138"/>
                  <a:gd name="T24" fmla="*/ 71 w 149"/>
                  <a:gd name="T25" fmla="*/ 112 h 138"/>
                  <a:gd name="T26" fmla="*/ 83 w 149"/>
                  <a:gd name="T27" fmla="*/ 112 h 138"/>
                  <a:gd name="T28" fmla="*/ 83 w 149"/>
                  <a:gd name="T29" fmla="*/ 105 h 138"/>
                  <a:gd name="T30" fmla="*/ 58 w 149"/>
                  <a:gd name="T31" fmla="*/ 80 h 138"/>
                  <a:gd name="T32" fmla="*/ 39 w 149"/>
                  <a:gd name="T33" fmla="*/ 65 h 138"/>
                  <a:gd name="T34" fmla="*/ 58 w 149"/>
                  <a:gd name="T35" fmla="*/ 80 h 138"/>
                  <a:gd name="T36" fmla="*/ 71 w 149"/>
                  <a:gd name="T37" fmla="*/ 85 h 138"/>
                  <a:gd name="T38" fmla="*/ 51 w 149"/>
                  <a:gd name="T39" fmla="*/ 60 h 138"/>
                  <a:gd name="T40" fmla="*/ 39 w 149"/>
                  <a:gd name="T41" fmla="*/ 53 h 138"/>
                  <a:gd name="T42" fmla="*/ 51 w 149"/>
                  <a:gd name="T43" fmla="*/ 60 h 138"/>
                  <a:gd name="T44" fmla="*/ 78 w 149"/>
                  <a:gd name="T45" fmla="*/ 85 h 138"/>
                  <a:gd name="T46" fmla="*/ 83 w 149"/>
                  <a:gd name="T47" fmla="*/ 85 h 138"/>
                  <a:gd name="T48" fmla="*/ 58 w 149"/>
                  <a:gd name="T49" fmla="*/ 53 h 138"/>
                  <a:gd name="T50" fmla="*/ 39 w 149"/>
                  <a:gd name="T51" fmla="*/ 33 h 138"/>
                  <a:gd name="T52" fmla="*/ 39 w 149"/>
                  <a:gd name="T53" fmla="*/ 33 h 138"/>
                  <a:gd name="T54" fmla="*/ 64 w 149"/>
                  <a:gd name="T55" fmla="*/ 45 h 138"/>
                  <a:gd name="T56" fmla="*/ 78 w 149"/>
                  <a:gd name="T57" fmla="*/ 73 h 138"/>
                  <a:gd name="T58" fmla="*/ 83 w 149"/>
                  <a:gd name="T59" fmla="*/ 100 h 138"/>
                  <a:gd name="T60" fmla="*/ 90 w 149"/>
                  <a:gd name="T61" fmla="*/ 93 h 138"/>
                  <a:gd name="T62" fmla="*/ 78 w 149"/>
                  <a:gd name="T63" fmla="*/ 45 h 138"/>
                  <a:gd name="T64" fmla="*/ 71 w 149"/>
                  <a:gd name="T65" fmla="*/ 33 h 138"/>
                  <a:gd name="T66" fmla="*/ 71 w 149"/>
                  <a:gd name="T67" fmla="*/ 7 h 138"/>
                  <a:gd name="T68" fmla="*/ 71 w 149"/>
                  <a:gd name="T69" fmla="*/ 0 h 138"/>
                  <a:gd name="T70" fmla="*/ 83 w 149"/>
                  <a:gd name="T71" fmla="*/ 45 h 138"/>
                  <a:gd name="T72" fmla="*/ 90 w 149"/>
                  <a:gd name="T73" fmla="*/ 80 h 138"/>
                  <a:gd name="T74" fmla="*/ 96 w 149"/>
                  <a:gd name="T75" fmla="*/ 105 h 138"/>
                  <a:gd name="T76" fmla="*/ 103 w 149"/>
                  <a:gd name="T77" fmla="*/ 112 h 138"/>
                  <a:gd name="T78" fmla="*/ 103 w 149"/>
                  <a:gd name="T79" fmla="*/ 100 h 138"/>
                  <a:gd name="T80" fmla="*/ 115 w 149"/>
                  <a:gd name="T81" fmla="*/ 112 h 138"/>
                  <a:gd name="T82" fmla="*/ 129 w 149"/>
                  <a:gd name="T83" fmla="*/ 118 h 138"/>
                  <a:gd name="T84" fmla="*/ 149 w 149"/>
                  <a:gd name="T85" fmla="*/ 12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38">
                    <a:moveTo>
                      <a:pt x="135" y="125"/>
                    </a:moveTo>
                    <a:lnTo>
                      <a:pt x="129" y="125"/>
                    </a:lnTo>
                    <a:lnTo>
                      <a:pt x="115" y="118"/>
                    </a:lnTo>
                    <a:lnTo>
                      <a:pt x="110" y="118"/>
                    </a:lnTo>
                    <a:lnTo>
                      <a:pt x="110" y="118"/>
                    </a:lnTo>
                    <a:lnTo>
                      <a:pt x="90" y="125"/>
                    </a:lnTo>
                    <a:lnTo>
                      <a:pt x="78" y="125"/>
                    </a:lnTo>
                    <a:lnTo>
                      <a:pt x="71" y="125"/>
                    </a:lnTo>
                    <a:lnTo>
                      <a:pt x="71" y="125"/>
                    </a:lnTo>
                    <a:lnTo>
                      <a:pt x="58" y="132"/>
                    </a:lnTo>
                    <a:lnTo>
                      <a:pt x="44" y="138"/>
                    </a:lnTo>
                    <a:lnTo>
                      <a:pt x="44" y="138"/>
                    </a:lnTo>
                    <a:lnTo>
                      <a:pt x="44" y="138"/>
                    </a:lnTo>
                    <a:lnTo>
                      <a:pt x="58" y="132"/>
                    </a:lnTo>
                    <a:lnTo>
                      <a:pt x="71" y="132"/>
                    </a:lnTo>
                    <a:lnTo>
                      <a:pt x="83" y="125"/>
                    </a:lnTo>
                    <a:lnTo>
                      <a:pt x="83" y="125"/>
                    </a:lnTo>
                    <a:lnTo>
                      <a:pt x="90" y="125"/>
                    </a:lnTo>
                    <a:lnTo>
                      <a:pt x="96" y="118"/>
                    </a:lnTo>
                    <a:lnTo>
                      <a:pt x="90" y="118"/>
                    </a:lnTo>
                    <a:lnTo>
                      <a:pt x="90" y="118"/>
                    </a:lnTo>
                    <a:lnTo>
                      <a:pt x="78" y="118"/>
                    </a:lnTo>
                    <a:lnTo>
                      <a:pt x="64" y="112"/>
                    </a:lnTo>
                    <a:lnTo>
                      <a:pt x="51" y="112"/>
                    </a:lnTo>
                    <a:lnTo>
                      <a:pt x="51" y="112"/>
                    </a:lnTo>
                    <a:lnTo>
                      <a:pt x="39" y="112"/>
                    </a:lnTo>
                    <a:lnTo>
                      <a:pt x="32" y="112"/>
                    </a:lnTo>
                    <a:lnTo>
                      <a:pt x="24" y="112"/>
                    </a:lnTo>
                    <a:lnTo>
                      <a:pt x="24" y="112"/>
                    </a:lnTo>
                    <a:lnTo>
                      <a:pt x="12" y="118"/>
                    </a:lnTo>
                    <a:lnTo>
                      <a:pt x="0" y="118"/>
                    </a:lnTo>
                    <a:lnTo>
                      <a:pt x="7" y="112"/>
                    </a:lnTo>
                    <a:lnTo>
                      <a:pt x="7" y="112"/>
                    </a:lnTo>
                    <a:lnTo>
                      <a:pt x="19" y="112"/>
                    </a:lnTo>
                    <a:lnTo>
                      <a:pt x="32" y="112"/>
                    </a:lnTo>
                    <a:lnTo>
                      <a:pt x="51" y="105"/>
                    </a:lnTo>
                    <a:lnTo>
                      <a:pt x="51" y="105"/>
                    </a:lnTo>
                    <a:lnTo>
                      <a:pt x="58" y="112"/>
                    </a:lnTo>
                    <a:lnTo>
                      <a:pt x="71" y="112"/>
                    </a:lnTo>
                    <a:lnTo>
                      <a:pt x="83" y="112"/>
                    </a:lnTo>
                    <a:lnTo>
                      <a:pt x="83" y="112"/>
                    </a:lnTo>
                    <a:lnTo>
                      <a:pt x="83" y="112"/>
                    </a:lnTo>
                    <a:lnTo>
                      <a:pt x="90" y="112"/>
                    </a:lnTo>
                    <a:lnTo>
                      <a:pt x="83" y="105"/>
                    </a:lnTo>
                    <a:lnTo>
                      <a:pt x="83" y="105"/>
                    </a:lnTo>
                    <a:lnTo>
                      <a:pt x="78" y="100"/>
                    </a:lnTo>
                    <a:lnTo>
                      <a:pt x="64" y="93"/>
                    </a:lnTo>
                    <a:lnTo>
                      <a:pt x="58" y="80"/>
                    </a:lnTo>
                    <a:lnTo>
                      <a:pt x="58" y="80"/>
                    </a:lnTo>
                    <a:lnTo>
                      <a:pt x="44" y="73"/>
                    </a:lnTo>
                    <a:lnTo>
                      <a:pt x="39" y="65"/>
                    </a:lnTo>
                    <a:lnTo>
                      <a:pt x="44" y="65"/>
                    </a:lnTo>
                    <a:lnTo>
                      <a:pt x="44" y="65"/>
                    </a:lnTo>
                    <a:lnTo>
                      <a:pt x="58" y="80"/>
                    </a:lnTo>
                    <a:lnTo>
                      <a:pt x="64" y="85"/>
                    </a:lnTo>
                    <a:lnTo>
                      <a:pt x="71" y="85"/>
                    </a:lnTo>
                    <a:lnTo>
                      <a:pt x="71" y="85"/>
                    </a:lnTo>
                    <a:lnTo>
                      <a:pt x="64" y="73"/>
                    </a:lnTo>
                    <a:lnTo>
                      <a:pt x="58" y="65"/>
                    </a:lnTo>
                    <a:lnTo>
                      <a:pt x="51" y="60"/>
                    </a:lnTo>
                    <a:lnTo>
                      <a:pt x="51" y="60"/>
                    </a:lnTo>
                    <a:lnTo>
                      <a:pt x="39" y="53"/>
                    </a:lnTo>
                    <a:lnTo>
                      <a:pt x="39" y="53"/>
                    </a:lnTo>
                    <a:lnTo>
                      <a:pt x="44" y="53"/>
                    </a:lnTo>
                    <a:lnTo>
                      <a:pt x="44" y="53"/>
                    </a:lnTo>
                    <a:lnTo>
                      <a:pt x="51" y="60"/>
                    </a:lnTo>
                    <a:lnTo>
                      <a:pt x="64" y="73"/>
                    </a:lnTo>
                    <a:lnTo>
                      <a:pt x="78" y="85"/>
                    </a:lnTo>
                    <a:lnTo>
                      <a:pt x="78" y="85"/>
                    </a:lnTo>
                    <a:lnTo>
                      <a:pt x="78" y="93"/>
                    </a:lnTo>
                    <a:lnTo>
                      <a:pt x="83" y="93"/>
                    </a:lnTo>
                    <a:lnTo>
                      <a:pt x="83" y="85"/>
                    </a:lnTo>
                    <a:lnTo>
                      <a:pt x="83" y="85"/>
                    </a:lnTo>
                    <a:lnTo>
                      <a:pt x="71" y="73"/>
                    </a:lnTo>
                    <a:lnTo>
                      <a:pt x="58" y="53"/>
                    </a:lnTo>
                    <a:lnTo>
                      <a:pt x="51" y="40"/>
                    </a:lnTo>
                    <a:lnTo>
                      <a:pt x="51" y="40"/>
                    </a:lnTo>
                    <a:lnTo>
                      <a:pt x="39" y="33"/>
                    </a:lnTo>
                    <a:lnTo>
                      <a:pt x="32" y="33"/>
                    </a:lnTo>
                    <a:lnTo>
                      <a:pt x="39" y="33"/>
                    </a:lnTo>
                    <a:lnTo>
                      <a:pt x="39" y="33"/>
                    </a:lnTo>
                    <a:lnTo>
                      <a:pt x="44" y="33"/>
                    </a:lnTo>
                    <a:lnTo>
                      <a:pt x="51" y="40"/>
                    </a:lnTo>
                    <a:lnTo>
                      <a:pt x="64" y="45"/>
                    </a:lnTo>
                    <a:lnTo>
                      <a:pt x="64" y="45"/>
                    </a:lnTo>
                    <a:lnTo>
                      <a:pt x="71" y="60"/>
                    </a:lnTo>
                    <a:lnTo>
                      <a:pt x="78" y="73"/>
                    </a:lnTo>
                    <a:lnTo>
                      <a:pt x="83" y="85"/>
                    </a:lnTo>
                    <a:lnTo>
                      <a:pt x="83" y="85"/>
                    </a:lnTo>
                    <a:lnTo>
                      <a:pt x="83" y="100"/>
                    </a:lnTo>
                    <a:lnTo>
                      <a:pt x="90" y="100"/>
                    </a:lnTo>
                    <a:lnTo>
                      <a:pt x="90" y="93"/>
                    </a:lnTo>
                    <a:lnTo>
                      <a:pt x="90" y="93"/>
                    </a:lnTo>
                    <a:lnTo>
                      <a:pt x="90" y="80"/>
                    </a:lnTo>
                    <a:lnTo>
                      <a:pt x="83" y="65"/>
                    </a:lnTo>
                    <a:lnTo>
                      <a:pt x="78" y="45"/>
                    </a:lnTo>
                    <a:lnTo>
                      <a:pt x="78" y="45"/>
                    </a:lnTo>
                    <a:lnTo>
                      <a:pt x="71" y="40"/>
                    </a:lnTo>
                    <a:lnTo>
                      <a:pt x="71" y="33"/>
                    </a:lnTo>
                    <a:lnTo>
                      <a:pt x="71" y="20"/>
                    </a:lnTo>
                    <a:lnTo>
                      <a:pt x="71" y="20"/>
                    </a:lnTo>
                    <a:lnTo>
                      <a:pt x="71" y="7"/>
                    </a:lnTo>
                    <a:lnTo>
                      <a:pt x="71" y="0"/>
                    </a:lnTo>
                    <a:lnTo>
                      <a:pt x="71" y="0"/>
                    </a:lnTo>
                    <a:lnTo>
                      <a:pt x="71" y="0"/>
                    </a:lnTo>
                    <a:lnTo>
                      <a:pt x="71" y="20"/>
                    </a:lnTo>
                    <a:lnTo>
                      <a:pt x="78" y="33"/>
                    </a:lnTo>
                    <a:lnTo>
                      <a:pt x="83" y="45"/>
                    </a:lnTo>
                    <a:lnTo>
                      <a:pt x="83" y="45"/>
                    </a:lnTo>
                    <a:lnTo>
                      <a:pt x="83" y="60"/>
                    </a:lnTo>
                    <a:lnTo>
                      <a:pt x="90" y="80"/>
                    </a:lnTo>
                    <a:lnTo>
                      <a:pt x="96" y="93"/>
                    </a:lnTo>
                    <a:lnTo>
                      <a:pt x="96" y="93"/>
                    </a:lnTo>
                    <a:lnTo>
                      <a:pt x="96" y="105"/>
                    </a:lnTo>
                    <a:lnTo>
                      <a:pt x="103" y="112"/>
                    </a:lnTo>
                    <a:lnTo>
                      <a:pt x="103" y="112"/>
                    </a:lnTo>
                    <a:lnTo>
                      <a:pt x="103" y="112"/>
                    </a:lnTo>
                    <a:lnTo>
                      <a:pt x="103" y="105"/>
                    </a:lnTo>
                    <a:lnTo>
                      <a:pt x="103" y="100"/>
                    </a:lnTo>
                    <a:lnTo>
                      <a:pt x="103" y="100"/>
                    </a:lnTo>
                    <a:lnTo>
                      <a:pt x="103" y="100"/>
                    </a:lnTo>
                    <a:lnTo>
                      <a:pt x="110" y="112"/>
                    </a:lnTo>
                    <a:lnTo>
                      <a:pt x="115" y="112"/>
                    </a:lnTo>
                    <a:lnTo>
                      <a:pt x="122" y="112"/>
                    </a:lnTo>
                    <a:lnTo>
                      <a:pt x="122" y="112"/>
                    </a:lnTo>
                    <a:lnTo>
                      <a:pt x="129" y="118"/>
                    </a:lnTo>
                    <a:lnTo>
                      <a:pt x="142" y="125"/>
                    </a:lnTo>
                    <a:lnTo>
                      <a:pt x="149" y="125"/>
                    </a:lnTo>
                    <a:lnTo>
                      <a:pt x="149" y="125"/>
                    </a:lnTo>
                    <a:lnTo>
                      <a:pt x="135"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50" name="Freeform 30"/>
              <p:cNvSpPr>
                <a:spLocks/>
              </p:cNvSpPr>
              <p:nvPr/>
            </p:nvSpPr>
            <p:spPr bwMode="auto">
              <a:xfrm>
                <a:off x="763" y="1981"/>
                <a:ext cx="149" cy="192"/>
              </a:xfrm>
              <a:custGeom>
                <a:avLst/>
                <a:gdLst>
                  <a:gd name="T0" fmla="*/ 137 w 149"/>
                  <a:gd name="T1" fmla="*/ 80 h 192"/>
                  <a:gd name="T2" fmla="*/ 142 w 149"/>
                  <a:gd name="T3" fmla="*/ 80 h 192"/>
                  <a:gd name="T4" fmla="*/ 142 w 149"/>
                  <a:gd name="T5" fmla="*/ 92 h 192"/>
                  <a:gd name="T6" fmla="*/ 149 w 149"/>
                  <a:gd name="T7" fmla="*/ 100 h 192"/>
                  <a:gd name="T8" fmla="*/ 149 w 149"/>
                  <a:gd name="T9" fmla="*/ 100 h 192"/>
                  <a:gd name="T10" fmla="*/ 142 w 149"/>
                  <a:gd name="T11" fmla="*/ 105 h 192"/>
                  <a:gd name="T12" fmla="*/ 142 w 149"/>
                  <a:gd name="T13" fmla="*/ 105 h 192"/>
                  <a:gd name="T14" fmla="*/ 142 w 149"/>
                  <a:gd name="T15" fmla="*/ 112 h 192"/>
                  <a:gd name="T16" fmla="*/ 142 w 149"/>
                  <a:gd name="T17" fmla="*/ 112 h 192"/>
                  <a:gd name="T18" fmla="*/ 137 w 149"/>
                  <a:gd name="T19" fmla="*/ 120 h 192"/>
                  <a:gd name="T20" fmla="*/ 129 w 149"/>
                  <a:gd name="T21" fmla="*/ 125 h 192"/>
                  <a:gd name="T22" fmla="*/ 129 w 149"/>
                  <a:gd name="T23" fmla="*/ 125 h 192"/>
                  <a:gd name="T24" fmla="*/ 129 w 149"/>
                  <a:gd name="T25" fmla="*/ 125 h 192"/>
                  <a:gd name="T26" fmla="*/ 129 w 149"/>
                  <a:gd name="T27" fmla="*/ 125 h 192"/>
                  <a:gd name="T28" fmla="*/ 129 w 149"/>
                  <a:gd name="T29" fmla="*/ 132 h 192"/>
                  <a:gd name="T30" fmla="*/ 129 w 149"/>
                  <a:gd name="T31" fmla="*/ 145 h 192"/>
                  <a:gd name="T32" fmla="*/ 129 w 149"/>
                  <a:gd name="T33" fmla="*/ 145 h 192"/>
                  <a:gd name="T34" fmla="*/ 124 w 149"/>
                  <a:gd name="T35" fmla="*/ 160 h 192"/>
                  <a:gd name="T36" fmla="*/ 117 w 149"/>
                  <a:gd name="T37" fmla="*/ 172 h 192"/>
                  <a:gd name="T38" fmla="*/ 110 w 149"/>
                  <a:gd name="T39" fmla="*/ 179 h 192"/>
                  <a:gd name="T40" fmla="*/ 110 w 149"/>
                  <a:gd name="T41" fmla="*/ 179 h 192"/>
                  <a:gd name="T42" fmla="*/ 97 w 149"/>
                  <a:gd name="T43" fmla="*/ 185 h 192"/>
                  <a:gd name="T44" fmla="*/ 78 w 149"/>
                  <a:gd name="T45" fmla="*/ 192 h 192"/>
                  <a:gd name="T46" fmla="*/ 58 w 149"/>
                  <a:gd name="T47" fmla="*/ 185 h 192"/>
                  <a:gd name="T48" fmla="*/ 58 w 149"/>
                  <a:gd name="T49" fmla="*/ 185 h 192"/>
                  <a:gd name="T50" fmla="*/ 46 w 149"/>
                  <a:gd name="T51" fmla="*/ 179 h 192"/>
                  <a:gd name="T52" fmla="*/ 39 w 149"/>
                  <a:gd name="T53" fmla="*/ 179 h 192"/>
                  <a:gd name="T54" fmla="*/ 33 w 149"/>
                  <a:gd name="T55" fmla="*/ 165 h 192"/>
                  <a:gd name="T56" fmla="*/ 33 w 149"/>
                  <a:gd name="T57" fmla="*/ 165 h 192"/>
                  <a:gd name="T58" fmla="*/ 19 w 149"/>
                  <a:gd name="T59" fmla="*/ 152 h 192"/>
                  <a:gd name="T60" fmla="*/ 19 w 149"/>
                  <a:gd name="T61" fmla="*/ 140 h 192"/>
                  <a:gd name="T62" fmla="*/ 19 w 149"/>
                  <a:gd name="T63" fmla="*/ 132 h 192"/>
                  <a:gd name="T64" fmla="*/ 19 w 149"/>
                  <a:gd name="T65" fmla="*/ 132 h 192"/>
                  <a:gd name="T66" fmla="*/ 19 w 149"/>
                  <a:gd name="T67" fmla="*/ 120 h 192"/>
                  <a:gd name="T68" fmla="*/ 14 w 149"/>
                  <a:gd name="T69" fmla="*/ 125 h 192"/>
                  <a:gd name="T70" fmla="*/ 7 w 149"/>
                  <a:gd name="T71" fmla="*/ 125 h 192"/>
                  <a:gd name="T72" fmla="*/ 7 w 149"/>
                  <a:gd name="T73" fmla="*/ 120 h 192"/>
                  <a:gd name="T74" fmla="*/ 7 w 149"/>
                  <a:gd name="T75" fmla="*/ 120 h 192"/>
                  <a:gd name="T76" fmla="*/ 0 w 149"/>
                  <a:gd name="T77" fmla="*/ 105 h 192"/>
                  <a:gd name="T78" fmla="*/ 0 w 149"/>
                  <a:gd name="T79" fmla="*/ 100 h 192"/>
                  <a:gd name="T80" fmla="*/ 0 w 149"/>
                  <a:gd name="T81" fmla="*/ 87 h 192"/>
                  <a:gd name="T82" fmla="*/ 0 w 149"/>
                  <a:gd name="T83" fmla="*/ 87 h 192"/>
                  <a:gd name="T84" fmla="*/ 0 w 149"/>
                  <a:gd name="T85" fmla="*/ 80 h 192"/>
                  <a:gd name="T86" fmla="*/ 7 w 149"/>
                  <a:gd name="T87" fmla="*/ 80 h 192"/>
                  <a:gd name="T88" fmla="*/ 14 w 149"/>
                  <a:gd name="T89" fmla="*/ 80 h 192"/>
                  <a:gd name="T90" fmla="*/ 14 w 149"/>
                  <a:gd name="T91" fmla="*/ 80 h 192"/>
                  <a:gd name="T92" fmla="*/ 14 w 149"/>
                  <a:gd name="T93" fmla="*/ 72 h 192"/>
                  <a:gd name="T94" fmla="*/ 14 w 149"/>
                  <a:gd name="T95" fmla="*/ 52 h 192"/>
                  <a:gd name="T96" fmla="*/ 19 w 149"/>
                  <a:gd name="T97" fmla="*/ 27 h 192"/>
                  <a:gd name="T98" fmla="*/ 19 w 149"/>
                  <a:gd name="T99" fmla="*/ 27 h 192"/>
                  <a:gd name="T100" fmla="*/ 33 w 149"/>
                  <a:gd name="T101" fmla="*/ 14 h 192"/>
                  <a:gd name="T102" fmla="*/ 53 w 149"/>
                  <a:gd name="T103" fmla="*/ 0 h 192"/>
                  <a:gd name="T104" fmla="*/ 85 w 149"/>
                  <a:gd name="T105" fmla="*/ 0 h 192"/>
                  <a:gd name="T106" fmla="*/ 85 w 149"/>
                  <a:gd name="T107" fmla="*/ 0 h 192"/>
                  <a:gd name="T108" fmla="*/ 110 w 149"/>
                  <a:gd name="T109" fmla="*/ 7 h 192"/>
                  <a:gd name="T110" fmla="*/ 129 w 149"/>
                  <a:gd name="T111" fmla="*/ 32 h 192"/>
                  <a:gd name="T112" fmla="*/ 137 w 149"/>
                  <a:gd name="T113" fmla="*/ 60 h 192"/>
                  <a:gd name="T114" fmla="*/ 137 w 149"/>
                  <a:gd name="T115" fmla="*/ 60 h 192"/>
                  <a:gd name="T116" fmla="*/ 137 w 149"/>
                  <a:gd name="T117" fmla="*/ 72 h 192"/>
                  <a:gd name="T118" fmla="*/ 137 w 149"/>
                  <a:gd name="T119" fmla="*/ 80 h 192"/>
                  <a:gd name="T120" fmla="*/ 137 w 149"/>
                  <a:gd name="T121" fmla="*/ 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92">
                    <a:moveTo>
                      <a:pt x="137" y="80"/>
                    </a:moveTo>
                    <a:lnTo>
                      <a:pt x="142" y="80"/>
                    </a:lnTo>
                    <a:lnTo>
                      <a:pt x="142" y="92"/>
                    </a:lnTo>
                    <a:lnTo>
                      <a:pt x="149" y="100"/>
                    </a:lnTo>
                    <a:lnTo>
                      <a:pt x="149" y="100"/>
                    </a:lnTo>
                    <a:lnTo>
                      <a:pt x="142" y="105"/>
                    </a:lnTo>
                    <a:lnTo>
                      <a:pt x="142" y="105"/>
                    </a:lnTo>
                    <a:lnTo>
                      <a:pt x="142" y="112"/>
                    </a:lnTo>
                    <a:lnTo>
                      <a:pt x="142" y="112"/>
                    </a:lnTo>
                    <a:lnTo>
                      <a:pt x="137" y="120"/>
                    </a:lnTo>
                    <a:lnTo>
                      <a:pt x="129" y="125"/>
                    </a:lnTo>
                    <a:lnTo>
                      <a:pt x="129" y="125"/>
                    </a:lnTo>
                    <a:lnTo>
                      <a:pt x="129" y="125"/>
                    </a:lnTo>
                    <a:lnTo>
                      <a:pt x="129" y="125"/>
                    </a:lnTo>
                    <a:lnTo>
                      <a:pt x="129" y="132"/>
                    </a:lnTo>
                    <a:lnTo>
                      <a:pt x="129" y="145"/>
                    </a:lnTo>
                    <a:lnTo>
                      <a:pt x="129" y="145"/>
                    </a:lnTo>
                    <a:lnTo>
                      <a:pt x="124" y="160"/>
                    </a:lnTo>
                    <a:lnTo>
                      <a:pt x="117" y="172"/>
                    </a:lnTo>
                    <a:lnTo>
                      <a:pt x="110" y="179"/>
                    </a:lnTo>
                    <a:lnTo>
                      <a:pt x="110" y="179"/>
                    </a:lnTo>
                    <a:lnTo>
                      <a:pt x="97" y="185"/>
                    </a:lnTo>
                    <a:lnTo>
                      <a:pt x="78" y="192"/>
                    </a:lnTo>
                    <a:lnTo>
                      <a:pt x="58" y="185"/>
                    </a:lnTo>
                    <a:lnTo>
                      <a:pt x="58" y="185"/>
                    </a:lnTo>
                    <a:lnTo>
                      <a:pt x="46" y="179"/>
                    </a:lnTo>
                    <a:lnTo>
                      <a:pt x="39" y="179"/>
                    </a:lnTo>
                    <a:lnTo>
                      <a:pt x="33" y="165"/>
                    </a:lnTo>
                    <a:lnTo>
                      <a:pt x="33" y="165"/>
                    </a:lnTo>
                    <a:lnTo>
                      <a:pt x="19" y="152"/>
                    </a:lnTo>
                    <a:lnTo>
                      <a:pt x="19" y="140"/>
                    </a:lnTo>
                    <a:lnTo>
                      <a:pt x="19" y="132"/>
                    </a:lnTo>
                    <a:lnTo>
                      <a:pt x="19" y="132"/>
                    </a:lnTo>
                    <a:lnTo>
                      <a:pt x="19" y="120"/>
                    </a:lnTo>
                    <a:lnTo>
                      <a:pt x="14" y="125"/>
                    </a:lnTo>
                    <a:lnTo>
                      <a:pt x="7" y="125"/>
                    </a:lnTo>
                    <a:lnTo>
                      <a:pt x="7" y="120"/>
                    </a:lnTo>
                    <a:lnTo>
                      <a:pt x="7" y="120"/>
                    </a:lnTo>
                    <a:lnTo>
                      <a:pt x="0" y="105"/>
                    </a:lnTo>
                    <a:lnTo>
                      <a:pt x="0" y="100"/>
                    </a:lnTo>
                    <a:lnTo>
                      <a:pt x="0" y="87"/>
                    </a:lnTo>
                    <a:lnTo>
                      <a:pt x="0" y="87"/>
                    </a:lnTo>
                    <a:lnTo>
                      <a:pt x="0" y="80"/>
                    </a:lnTo>
                    <a:lnTo>
                      <a:pt x="7" y="80"/>
                    </a:lnTo>
                    <a:lnTo>
                      <a:pt x="14" y="80"/>
                    </a:lnTo>
                    <a:lnTo>
                      <a:pt x="14" y="80"/>
                    </a:lnTo>
                    <a:lnTo>
                      <a:pt x="14" y="72"/>
                    </a:lnTo>
                    <a:lnTo>
                      <a:pt x="14" y="52"/>
                    </a:lnTo>
                    <a:lnTo>
                      <a:pt x="19" y="27"/>
                    </a:lnTo>
                    <a:lnTo>
                      <a:pt x="19" y="27"/>
                    </a:lnTo>
                    <a:lnTo>
                      <a:pt x="33" y="14"/>
                    </a:lnTo>
                    <a:lnTo>
                      <a:pt x="53" y="0"/>
                    </a:lnTo>
                    <a:lnTo>
                      <a:pt x="85" y="0"/>
                    </a:lnTo>
                    <a:lnTo>
                      <a:pt x="85" y="0"/>
                    </a:lnTo>
                    <a:lnTo>
                      <a:pt x="110" y="7"/>
                    </a:lnTo>
                    <a:lnTo>
                      <a:pt x="129" y="32"/>
                    </a:lnTo>
                    <a:lnTo>
                      <a:pt x="137" y="60"/>
                    </a:lnTo>
                    <a:lnTo>
                      <a:pt x="137" y="60"/>
                    </a:lnTo>
                    <a:lnTo>
                      <a:pt x="137" y="72"/>
                    </a:lnTo>
                    <a:lnTo>
                      <a:pt x="137" y="80"/>
                    </a:lnTo>
                    <a:lnTo>
                      <a:pt x="137" y="80"/>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51" name="Freeform 31"/>
              <p:cNvSpPr>
                <a:spLocks/>
              </p:cNvSpPr>
              <p:nvPr/>
            </p:nvSpPr>
            <p:spPr bwMode="auto">
              <a:xfrm>
                <a:off x="905" y="2213"/>
                <a:ext cx="39" cy="118"/>
              </a:xfrm>
              <a:custGeom>
                <a:avLst/>
                <a:gdLst>
                  <a:gd name="T0" fmla="*/ 39 w 39"/>
                  <a:gd name="T1" fmla="*/ 13 h 118"/>
                  <a:gd name="T2" fmla="*/ 34 w 39"/>
                  <a:gd name="T3" fmla="*/ 38 h 118"/>
                  <a:gd name="T4" fmla="*/ 19 w 39"/>
                  <a:gd name="T5" fmla="*/ 86 h 118"/>
                  <a:gd name="T6" fmla="*/ 14 w 39"/>
                  <a:gd name="T7" fmla="*/ 118 h 118"/>
                  <a:gd name="T8" fmla="*/ 14 w 39"/>
                  <a:gd name="T9" fmla="*/ 118 h 118"/>
                  <a:gd name="T10" fmla="*/ 7 w 39"/>
                  <a:gd name="T11" fmla="*/ 118 h 118"/>
                  <a:gd name="T12" fmla="*/ 7 w 39"/>
                  <a:gd name="T13" fmla="*/ 111 h 118"/>
                  <a:gd name="T14" fmla="*/ 7 w 39"/>
                  <a:gd name="T15" fmla="*/ 93 h 118"/>
                  <a:gd name="T16" fmla="*/ 7 w 39"/>
                  <a:gd name="T17" fmla="*/ 93 h 118"/>
                  <a:gd name="T18" fmla="*/ 0 w 39"/>
                  <a:gd name="T19" fmla="*/ 73 h 118"/>
                  <a:gd name="T20" fmla="*/ 0 w 39"/>
                  <a:gd name="T21" fmla="*/ 33 h 118"/>
                  <a:gd name="T22" fmla="*/ 7 w 39"/>
                  <a:gd name="T23" fmla="*/ 6 h 118"/>
                  <a:gd name="T24" fmla="*/ 7 w 39"/>
                  <a:gd name="T25" fmla="*/ 6 h 118"/>
                  <a:gd name="T26" fmla="*/ 19 w 39"/>
                  <a:gd name="T27" fmla="*/ 0 h 118"/>
                  <a:gd name="T28" fmla="*/ 34 w 39"/>
                  <a:gd name="T29" fmla="*/ 6 h 118"/>
                  <a:gd name="T30" fmla="*/ 39 w 39"/>
                  <a:gd name="T31" fmla="*/ 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18">
                    <a:moveTo>
                      <a:pt x="39" y="13"/>
                    </a:moveTo>
                    <a:lnTo>
                      <a:pt x="34" y="38"/>
                    </a:lnTo>
                    <a:lnTo>
                      <a:pt x="19" y="86"/>
                    </a:lnTo>
                    <a:lnTo>
                      <a:pt x="14" y="118"/>
                    </a:lnTo>
                    <a:lnTo>
                      <a:pt x="14" y="118"/>
                    </a:lnTo>
                    <a:lnTo>
                      <a:pt x="7" y="118"/>
                    </a:lnTo>
                    <a:lnTo>
                      <a:pt x="7" y="111"/>
                    </a:lnTo>
                    <a:lnTo>
                      <a:pt x="7" y="93"/>
                    </a:lnTo>
                    <a:lnTo>
                      <a:pt x="7" y="93"/>
                    </a:lnTo>
                    <a:lnTo>
                      <a:pt x="0" y="73"/>
                    </a:lnTo>
                    <a:lnTo>
                      <a:pt x="0" y="33"/>
                    </a:lnTo>
                    <a:lnTo>
                      <a:pt x="7" y="6"/>
                    </a:lnTo>
                    <a:lnTo>
                      <a:pt x="7" y="6"/>
                    </a:lnTo>
                    <a:lnTo>
                      <a:pt x="19" y="0"/>
                    </a:lnTo>
                    <a:lnTo>
                      <a:pt x="34" y="6"/>
                    </a:lnTo>
                    <a:lnTo>
                      <a:pt x="3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52" name="Freeform 32"/>
              <p:cNvSpPr>
                <a:spLocks/>
              </p:cNvSpPr>
              <p:nvPr/>
            </p:nvSpPr>
            <p:spPr bwMode="auto">
              <a:xfrm>
                <a:off x="802" y="2141"/>
                <a:ext cx="142" cy="110"/>
              </a:xfrm>
              <a:custGeom>
                <a:avLst/>
                <a:gdLst>
                  <a:gd name="T0" fmla="*/ 122 w 142"/>
                  <a:gd name="T1" fmla="*/ 45 h 110"/>
                  <a:gd name="T2" fmla="*/ 98 w 142"/>
                  <a:gd name="T3" fmla="*/ 12 h 110"/>
                  <a:gd name="T4" fmla="*/ 90 w 142"/>
                  <a:gd name="T5" fmla="*/ 5 h 110"/>
                  <a:gd name="T6" fmla="*/ 85 w 142"/>
                  <a:gd name="T7" fmla="*/ 5 h 110"/>
                  <a:gd name="T8" fmla="*/ 71 w 142"/>
                  <a:gd name="T9" fmla="*/ 5 h 110"/>
                  <a:gd name="T10" fmla="*/ 51 w 142"/>
                  <a:gd name="T11" fmla="*/ 0 h 110"/>
                  <a:gd name="T12" fmla="*/ 39 w 142"/>
                  <a:gd name="T13" fmla="*/ 0 h 110"/>
                  <a:gd name="T14" fmla="*/ 32 w 142"/>
                  <a:gd name="T15" fmla="*/ 5 h 110"/>
                  <a:gd name="T16" fmla="*/ 19 w 142"/>
                  <a:gd name="T17" fmla="*/ 12 h 110"/>
                  <a:gd name="T18" fmla="*/ 7 w 142"/>
                  <a:gd name="T19" fmla="*/ 12 h 110"/>
                  <a:gd name="T20" fmla="*/ 0 w 142"/>
                  <a:gd name="T21" fmla="*/ 19 h 110"/>
                  <a:gd name="T22" fmla="*/ 14 w 142"/>
                  <a:gd name="T23" fmla="*/ 19 h 110"/>
                  <a:gd name="T24" fmla="*/ 19 w 142"/>
                  <a:gd name="T25" fmla="*/ 19 h 110"/>
                  <a:gd name="T26" fmla="*/ 39 w 142"/>
                  <a:gd name="T27" fmla="*/ 12 h 110"/>
                  <a:gd name="T28" fmla="*/ 46 w 142"/>
                  <a:gd name="T29" fmla="*/ 19 h 110"/>
                  <a:gd name="T30" fmla="*/ 66 w 142"/>
                  <a:gd name="T31" fmla="*/ 19 h 110"/>
                  <a:gd name="T32" fmla="*/ 58 w 142"/>
                  <a:gd name="T33" fmla="*/ 25 h 110"/>
                  <a:gd name="T34" fmla="*/ 39 w 142"/>
                  <a:gd name="T35" fmla="*/ 32 h 110"/>
                  <a:gd name="T36" fmla="*/ 32 w 142"/>
                  <a:gd name="T37" fmla="*/ 38 h 110"/>
                  <a:gd name="T38" fmla="*/ 39 w 142"/>
                  <a:gd name="T39" fmla="*/ 38 h 110"/>
                  <a:gd name="T40" fmla="*/ 39 w 142"/>
                  <a:gd name="T41" fmla="*/ 45 h 110"/>
                  <a:gd name="T42" fmla="*/ 39 w 142"/>
                  <a:gd name="T43" fmla="*/ 52 h 110"/>
                  <a:gd name="T44" fmla="*/ 39 w 142"/>
                  <a:gd name="T45" fmla="*/ 52 h 110"/>
                  <a:gd name="T46" fmla="*/ 39 w 142"/>
                  <a:gd name="T47" fmla="*/ 58 h 110"/>
                  <a:gd name="T48" fmla="*/ 39 w 142"/>
                  <a:gd name="T49" fmla="*/ 65 h 110"/>
                  <a:gd name="T50" fmla="*/ 39 w 142"/>
                  <a:gd name="T51" fmla="*/ 72 h 110"/>
                  <a:gd name="T52" fmla="*/ 51 w 142"/>
                  <a:gd name="T53" fmla="*/ 78 h 110"/>
                  <a:gd name="T54" fmla="*/ 66 w 142"/>
                  <a:gd name="T55" fmla="*/ 78 h 110"/>
                  <a:gd name="T56" fmla="*/ 66 w 142"/>
                  <a:gd name="T57" fmla="*/ 78 h 110"/>
                  <a:gd name="T58" fmla="*/ 71 w 142"/>
                  <a:gd name="T59" fmla="*/ 72 h 110"/>
                  <a:gd name="T60" fmla="*/ 71 w 142"/>
                  <a:gd name="T61" fmla="*/ 78 h 110"/>
                  <a:gd name="T62" fmla="*/ 98 w 142"/>
                  <a:gd name="T63" fmla="*/ 85 h 110"/>
                  <a:gd name="T64" fmla="*/ 103 w 142"/>
                  <a:gd name="T65" fmla="*/ 85 h 110"/>
                  <a:gd name="T66" fmla="*/ 117 w 142"/>
                  <a:gd name="T67" fmla="*/ 92 h 110"/>
                  <a:gd name="T68" fmla="*/ 122 w 142"/>
                  <a:gd name="T69" fmla="*/ 98 h 110"/>
                  <a:gd name="T70" fmla="*/ 137 w 142"/>
                  <a:gd name="T71" fmla="*/ 110 h 110"/>
                  <a:gd name="T72" fmla="*/ 137 w 142"/>
                  <a:gd name="T73" fmla="*/ 105 h 110"/>
                  <a:gd name="T74" fmla="*/ 142 w 142"/>
                  <a:gd name="T75" fmla="*/ 5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10">
                    <a:moveTo>
                      <a:pt x="142" y="58"/>
                    </a:moveTo>
                    <a:lnTo>
                      <a:pt x="122" y="45"/>
                    </a:lnTo>
                    <a:lnTo>
                      <a:pt x="103" y="25"/>
                    </a:lnTo>
                    <a:lnTo>
                      <a:pt x="98" y="12"/>
                    </a:lnTo>
                    <a:lnTo>
                      <a:pt x="98" y="12"/>
                    </a:lnTo>
                    <a:lnTo>
                      <a:pt x="90" y="5"/>
                    </a:lnTo>
                    <a:lnTo>
                      <a:pt x="85" y="5"/>
                    </a:lnTo>
                    <a:lnTo>
                      <a:pt x="85" y="5"/>
                    </a:lnTo>
                    <a:lnTo>
                      <a:pt x="85" y="5"/>
                    </a:lnTo>
                    <a:lnTo>
                      <a:pt x="71" y="5"/>
                    </a:lnTo>
                    <a:lnTo>
                      <a:pt x="58" y="5"/>
                    </a:lnTo>
                    <a:lnTo>
                      <a:pt x="51" y="0"/>
                    </a:lnTo>
                    <a:lnTo>
                      <a:pt x="51" y="0"/>
                    </a:lnTo>
                    <a:lnTo>
                      <a:pt x="39" y="0"/>
                    </a:lnTo>
                    <a:lnTo>
                      <a:pt x="39" y="5"/>
                    </a:lnTo>
                    <a:lnTo>
                      <a:pt x="32" y="5"/>
                    </a:lnTo>
                    <a:lnTo>
                      <a:pt x="32" y="5"/>
                    </a:lnTo>
                    <a:lnTo>
                      <a:pt x="19" y="12"/>
                    </a:lnTo>
                    <a:lnTo>
                      <a:pt x="7" y="12"/>
                    </a:lnTo>
                    <a:lnTo>
                      <a:pt x="7" y="12"/>
                    </a:lnTo>
                    <a:lnTo>
                      <a:pt x="7" y="12"/>
                    </a:lnTo>
                    <a:lnTo>
                      <a:pt x="0" y="19"/>
                    </a:lnTo>
                    <a:lnTo>
                      <a:pt x="0" y="19"/>
                    </a:lnTo>
                    <a:lnTo>
                      <a:pt x="14" y="19"/>
                    </a:lnTo>
                    <a:lnTo>
                      <a:pt x="14" y="19"/>
                    </a:lnTo>
                    <a:lnTo>
                      <a:pt x="19" y="19"/>
                    </a:lnTo>
                    <a:lnTo>
                      <a:pt x="32" y="19"/>
                    </a:lnTo>
                    <a:lnTo>
                      <a:pt x="39" y="12"/>
                    </a:lnTo>
                    <a:lnTo>
                      <a:pt x="39" y="12"/>
                    </a:lnTo>
                    <a:lnTo>
                      <a:pt x="46" y="19"/>
                    </a:lnTo>
                    <a:lnTo>
                      <a:pt x="58" y="19"/>
                    </a:lnTo>
                    <a:lnTo>
                      <a:pt x="66" y="19"/>
                    </a:lnTo>
                    <a:lnTo>
                      <a:pt x="66" y="19"/>
                    </a:lnTo>
                    <a:lnTo>
                      <a:pt x="58" y="25"/>
                    </a:lnTo>
                    <a:lnTo>
                      <a:pt x="51" y="25"/>
                    </a:lnTo>
                    <a:lnTo>
                      <a:pt x="39" y="32"/>
                    </a:lnTo>
                    <a:lnTo>
                      <a:pt x="39" y="32"/>
                    </a:lnTo>
                    <a:lnTo>
                      <a:pt x="32" y="38"/>
                    </a:lnTo>
                    <a:lnTo>
                      <a:pt x="39" y="38"/>
                    </a:lnTo>
                    <a:lnTo>
                      <a:pt x="39" y="38"/>
                    </a:lnTo>
                    <a:lnTo>
                      <a:pt x="39" y="38"/>
                    </a:lnTo>
                    <a:lnTo>
                      <a:pt x="39" y="45"/>
                    </a:lnTo>
                    <a:lnTo>
                      <a:pt x="32" y="45"/>
                    </a:lnTo>
                    <a:lnTo>
                      <a:pt x="39" y="52"/>
                    </a:lnTo>
                    <a:lnTo>
                      <a:pt x="39" y="52"/>
                    </a:lnTo>
                    <a:lnTo>
                      <a:pt x="39" y="52"/>
                    </a:lnTo>
                    <a:lnTo>
                      <a:pt x="39" y="58"/>
                    </a:lnTo>
                    <a:lnTo>
                      <a:pt x="39" y="58"/>
                    </a:lnTo>
                    <a:lnTo>
                      <a:pt x="39" y="58"/>
                    </a:lnTo>
                    <a:lnTo>
                      <a:pt x="39" y="65"/>
                    </a:lnTo>
                    <a:lnTo>
                      <a:pt x="32" y="65"/>
                    </a:lnTo>
                    <a:lnTo>
                      <a:pt x="39" y="72"/>
                    </a:lnTo>
                    <a:lnTo>
                      <a:pt x="39" y="72"/>
                    </a:lnTo>
                    <a:lnTo>
                      <a:pt x="51" y="78"/>
                    </a:lnTo>
                    <a:lnTo>
                      <a:pt x="51" y="78"/>
                    </a:lnTo>
                    <a:lnTo>
                      <a:pt x="66" y="78"/>
                    </a:lnTo>
                    <a:lnTo>
                      <a:pt x="66" y="78"/>
                    </a:lnTo>
                    <a:lnTo>
                      <a:pt x="66" y="78"/>
                    </a:lnTo>
                    <a:lnTo>
                      <a:pt x="66" y="72"/>
                    </a:lnTo>
                    <a:lnTo>
                      <a:pt x="71" y="72"/>
                    </a:lnTo>
                    <a:lnTo>
                      <a:pt x="71" y="72"/>
                    </a:lnTo>
                    <a:lnTo>
                      <a:pt x="71" y="78"/>
                    </a:lnTo>
                    <a:lnTo>
                      <a:pt x="85" y="85"/>
                    </a:lnTo>
                    <a:lnTo>
                      <a:pt x="98" y="85"/>
                    </a:lnTo>
                    <a:lnTo>
                      <a:pt x="98" y="85"/>
                    </a:lnTo>
                    <a:lnTo>
                      <a:pt x="103" y="85"/>
                    </a:lnTo>
                    <a:lnTo>
                      <a:pt x="110" y="92"/>
                    </a:lnTo>
                    <a:lnTo>
                      <a:pt x="117" y="92"/>
                    </a:lnTo>
                    <a:lnTo>
                      <a:pt x="117" y="92"/>
                    </a:lnTo>
                    <a:lnTo>
                      <a:pt x="122" y="98"/>
                    </a:lnTo>
                    <a:lnTo>
                      <a:pt x="137" y="110"/>
                    </a:lnTo>
                    <a:lnTo>
                      <a:pt x="137" y="110"/>
                    </a:lnTo>
                    <a:lnTo>
                      <a:pt x="137" y="110"/>
                    </a:lnTo>
                    <a:lnTo>
                      <a:pt x="137" y="105"/>
                    </a:lnTo>
                    <a:lnTo>
                      <a:pt x="142" y="78"/>
                    </a:lnTo>
                    <a:lnTo>
                      <a:pt x="142" y="58"/>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53" name="Freeform 33"/>
              <p:cNvSpPr>
                <a:spLocks/>
              </p:cNvSpPr>
              <p:nvPr/>
            </p:nvSpPr>
            <p:spPr bwMode="auto">
              <a:xfrm>
                <a:off x="880" y="2153"/>
                <a:ext cx="59" cy="60"/>
              </a:xfrm>
              <a:custGeom>
                <a:avLst/>
                <a:gdLst>
                  <a:gd name="T0" fmla="*/ 12 w 59"/>
                  <a:gd name="T1" fmla="*/ 0 h 60"/>
                  <a:gd name="T2" fmla="*/ 20 w 59"/>
                  <a:gd name="T3" fmla="*/ 13 h 60"/>
                  <a:gd name="T4" fmla="*/ 32 w 59"/>
                  <a:gd name="T5" fmla="*/ 26 h 60"/>
                  <a:gd name="T6" fmla="*/ 44 w 59"/>
                  <a:gd name="T7" fmla="*/ 40 h 60"/>
                  <a:gd name="T8" fmla="*/ 44 w 59"/>
                  <a:gd name="T9" fmla="*/ 40 h 60"/>
                  <a:gd name="T10" fmla="*/ 44 w 59"/>
                  <a:gd name="T11" fmla="*/ 46 h 60"/>
                  <a:gd name="T12" fmla="*/ 52 w 59"/>
                  <a:gd name="T13" fmla="*/ 46 h 60"/>
                  <a:gd name="T14" fmla="*/ 59 w 59"/>
                  <a:gd name="T15" fmla="*/ 46 h 60"/>
                  <a:gd name="T16" fmla="*/ 59 w 59"/>
                  <a:gd name="T17" fmla="*/ 46 h 60"/>
                  <a:gd name="T18" fmla="*/ 59 w 59"/>
                  <a:gd name="T19" fmla="*/ 53 h 60"/>
                  <a:gd name="T20" fmla="*/ 59 w 59"/>
                  <a:gd name="T21" fmla="*/ 60 h 60"/>
                  <a:gd name="T22" fmla="*/ 59 w 59"/>
                  <a:gd name="T23" fmla="*/ 60 h 60"/>
                  <a:gd name="T24" fmla="*/ 59 w 59"/>
                  <a:gd name="T25" fmla="*/ 60 h 60"/>
                  <a:gd name="T26" fmla="*/ 52 w 59"/>
                  <a:gd name="T27" fmla="*/ 60 h 60"/>
                  <a:gd name="T28" fmla="*/ 52 w 59"/>
                  <a:gd name="T29" fmla="*/ 60 h 60"/>
                  <a:gd name="T30" fmla="*/ 44 w 59"/>
                  <a:gd name="T31" fmla="*/ 60 h 60"/>
                  <a:gd name="T32" fmla="*/ 44 w 59"/>
                  <a:gd name="T33" fmla="*/ 60 h 60"/>
                  <a:gd name="T34" fmla="*/ 32 w 59"/>
                  <a:gd name="T35" fmla="*/ 53 h 60"/>
                  <a:gd name="T36" fmla="*/ 32 w 59"/>
                  <a:gd name="T37" fmla="*/ 53 h 60"/>
                  <a:gd name="T38" fmla="*/ 25 w 59"/>
                  <a:gd name="T39" fmla="*/ 53 h 60"/>
                  <a:gd name="T40" fmla="*/ 25 w 59"/>
                  <a:gd name="T41" fmla="*/ 53 h 60"/>
                  <a:gd name="T42" fmla="*/ 20 w 59"/>
                  <a:gd name="T43" fmla="*/ 53 h 60"/>
                  <a:gd name="T44" fmla="*/ 7 w 59"/>
                  <a:gd name="T45" fmla="*/ 46 h 60"/>
                  <a:gd name="T46" fmla="*/ 7 w 59"/>
                  <a:gd name="T47" fmla="*/ 40 h 60"/>
                  <a:gd name="T48" fmla="*/ 7 w 59"/>
                  <a:gd name="T49" fmla="*/ 40 h 60"/>
                  <a:gd name="T50" fmla="*/ 0 w 59"/>
                  <a:gd name="T51" fmla="*/ 40 h 60"/>
                  <a:gd name="T52" fmla="*/ 0 w 59"/>
                  <a:gd name="T53" fmla="*/ 33 h 60"/>
                  <a:gd name="T54" fmla="*/ 0 w 59"/>
                  <a:gd name="T55" fmla="*/ 33 h 60"/>
                  <a:gd name="T56" fmla="*/ 0 w 59"/>
                  <a:gd name="T57" fmla="*/ 33 h 60"/>
                  <a:gd name="T58" fmla="*/ 7 w 59"/>
                  <a:gd name="T59" fmla="*/ 33 h 60"/>
                  <a:gd name="T60" fmla="*/ 12 w 59"/>
                  <a:gd name="T61" fmla="*/ 33 h 60"/>
                  <a:gd name="T62" fmla="*/ 12 w 59"/>
                  <a:gd name="T63" fmla="*/ 26 h 60"/>
                  <a:gd name="T64" fmla="*/ 12 w 59"/>
                  <a:gd name="T65" fmla="*/ 26 h 60"/>
                  <a:gd name="T66" fmla="*/ 7 w 59"/>
                  <a:gd name="T67" fmla="*/ 26 h 60"/>
                  <a:gd name="T68" fmla="*/ 7 w 59"/>
                  <a:gd name="T69" fmla="*/ 20 h 60"/>
                  <a:gd name="T70" fmla="*/ 7 w 59"/>
                  <a:gd name="T71" fmla="*/ 13 h 60"/>
                  <a:gd name="T72" fmla="*/ 7 w 59"/>
                  <a:gd name="T73" fmla="*/ 13 h 60"/>
                  <a:gd name="T74" fmla="*/ 0 w 59"/>
                  <a:gd name="T75" fmla="*/ 13 h 60"/>
                  <a:gd name="T76" fmla="*/ 7 w 59"/>
                  <a:gd name="T77" fmla="*/ 13 h 60"/>
                  <a:gd name="T78" fmla="*/ 12 w 59"/>
                  <a:gd name="T79" fmla="*/ 20 h 60"/>
                  <a:gd name="T80" fmla="*/ 12 w 59"/>
                  <a:gd name="T81" fmla="*/ 20 h 60"/>
                  <a:gd name="T82" fmla="*/ 20 w 59"/>
                  <a:gd name="T83" fmla="*/ 26 h 60"/>
                  <a:gd name="T84" fmla="*/ 20 w 59"/>
                  <a:gd name="T85" fmla="*/ 20 h 60"/>
                  <a:gd name="T86" fmla="*/ 20 w 59"/>
                  <a:gd name="T87" fmla="*/ 13 h 60"/>
                  <a:gd name="T88" fmla="*/ 20 w 59"/>
                  <a:gd name="T89" fmla="*/ 13 h 60"/>
                  <a:gd name="T90" fmla="*/ 12 w 59"/>
                  <a:gd name="T91" fmla="*/ 7 h 60"/>
                  <a:gd name="T92" fmla="*/ 7 w 59"/>
                  <a:gd name="T93" fmla="*/ 7 h 60"/>
                  <a:gd name="T94" fmla="*/ 7 w 59"/>
                  <a:gd name="T95" fmla="*/ 0 h 60"/>
                  <a:gd name="T96" fmla="*/ 7 w 59"/>
                  <a:gd name="T97" fmla="*/ 0 h 60"/>
                  <a:gd name="T98" fmla="*/ 7 w 59"/>
                  <a:gd name="T99" fmla="*/ 0 h 60"/>
                  <a:gd name="T100" fmla="*/ 7 w 59"/>
                  <a:gd name="T101" fmla="*/ 0 h 60"/>
                  <a:gd name="T102" fmla="*/ 12 w 59"/>
                  <a:gd name="T10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 h="60">
                    <a:moveTo>
                      <a:pt x="12" y="0"/>
                    </a:moveTo>
                    <a:lnTo>
                      <a:pt x="20" y="13"/>
                    </a:lnTo>
                    <a:lnTo>
                      <a:pt x="32" y="26"/>
                    </a:lnTo>
                    <a:lnTo>
                      <a:pt x="44" y="40"/>
                    </a:lnTo>
                    <a:lnTo>
                      <a:pt x="44" y="40"/>
                    </a:lnTo>
                    <a:lnTo>
                      <a:pt x="44" y="46"/>
                    </a:lnTo>
                    <a:lnTo>
                      <a:pt x="52" y="46"/>
                    </a:lnTo>
                    <a:lnTo>
                      <a:pt x="59" y="46"/>
                    </a:lnTo>
                    <a:lnTo>
                      <a:pt x="59" y="46"/>
                    </a:lnTo>
                    <a:lnTo>
                      <a:pt x="59" y="53"/>
                    </a:lnTo>
                    <a:lnTo>
                      <a:pt x="59" y="60"/>
                    </a:lnTo>
                    <a:lnTo>
                      <a:pt x="59" y="60"/>
                    </a:lnTo>
                    <a:lnTo>
                      <a:pt x="59" y="60"/>
                    </a:lnTo>
                    <a:lnTo>
                      <a:pt x="52" y="60"/>
                    </a:lnTo>
                    <a:lnTo>
                      <a:pt x="52" y="60"/>
                    </a:lnTo>
                    <a:lnTo>
                      <a:pt x="44" y="60"/>
                    </a:lnTo>
                    <a:lnTo>
                      <a:pt x="44" y="60"/>
                    </a:lnTo>
                    <a:lnTo>
                      <a:pt x="32" y="53"/>
                    </a:lnTo>
                    <a:lnTo>
                      <a:pt x="32" y="53"/>
                    </a:lnTo>
                    <a:lnTo>
                      <a:pt x="25" y="53"/>
                    </a:lnTo>
                    <a:lnTo>
                      <a:pt x="25" y="53"/>
                    </a:lnTo>
                    <a:lnTo>
                      <a:pt x="20" y="53"/>
                    </a:lnTo>
                    <a:lnTo>
                      <a:pt x="7" y="46"/>
                    </a:lnTo>
                    <a:lnTo>
                      <a:pt x="7" y="40"/>
                    </a:lnTo>
                    <a:lnTo>
                      <a:pt x="7" y="40"/>
                    </a:lnTo>
                    <a:lnTo>
                      <a:pt x="0" y="40"/>
                    </a:lnTo>
                    <a:lnTo>
                      <a:pt x="0" y="33"/>
                    </a:lnTo>
                    <a:lnTo>
                      <a:pt x="0" y="33"/>
                    </a:lnTo>
                    <a:lnTo>
                      <a:pt x="0" y="33"/>
                    </a:lnTo>
                    <a:lnTo>
                      <a:pt x="7" y="33"/>
                    </a:lnTo>
                    <a:lnTo>
                      <a:pt x="12" y="33"/>
                    </a:lnTo>
                    <a:lnTo>
                      <a:pt x="12" y="26"/>
                    </a:lnTo>
                    <a:lnTo>
                      <a:pt x="12" y="26"/>
                    </a:lnTo>
                    <a:lnTo>
                      <a:pt x="7" y="26"/>
                    </a:lnTo>
                    <a:lnTo>
                      <a:pt x="7" y="20"/>
                    </a:lnTo>
                    <a:lnTo>
                      <a:pt x="7" y="13"/>
                    </a:lnTo>
                    <a:lnTo>
                      <a:pt x="7" y="13"/>
                    </a:lnTo>
                    <a:lnTo>
                      <a:pt x="0" y="13"/>
                    </a:lnTo>
                    <a:lnTo>
                      <a:pt x="7" y="13"/>
                    </a:lnTo>
                    <a:lnTo>
                      <a:pt x="12" y="20"/>
                    </a:lnTo>
                    <a:lnTo>
                      <a:pt x="12" y="20"/>
                    </a:lnTo>
                    <a:lnTo>
                      <a:pt x="20" y="26"/>
                    </a:lnTo>
                    <a:lnTo>
                      <a:pt x="20" y="20"/>
                    </a:lnTo>
                    <a:lnTo>
                      <a:pt x="20" y="13"/>
                    </a:lnTo>
                    <a:lnTo>
                      <a:pt x="20" y="13"/>
                    </a:lnTo>
                    <a:lnTo>
                      <a:pt x="12" y="7"/>
                    </a:lnTo>
                    <a:lnTo>
                      <a:pt x="7" y="7"/>
                    </a:lnTo>
                    <a:lnTo>
                      <a:pt x="7" y="0"/>
                    </a:lnTo>
                    <a:lnTo>
                      <a:pt x="7" y="0"/>
                    </a:lnTo>
                    <a:lnTo>
                      <a:pt x="7" y="0"/>
                    </a:lnTo>
                    <a:lnTo>
                      <a:pt x="7" y="0"/>
                    </a:lnTo>
                    <a:lnTo>
                      <a:pt x="12"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54" name="Freeform 34"/>
              <p:cNvSpPr>
                <a:spLocks/>
              </p:cNvSpPr>
              <p:nvPr/>
            </p:nvSpPr>
            <p:spPr bwMode="auto">
              <a:xfrm>
                <a:off x="924" y="2206"/>
                <a:ext cx="20" cy="40"/>
              </a:xfrm>
              <a:custGeom>
                <a:avLst/>
                <a:gdLst>
                  <a:gd name="T0" fmla="*/ 20 w 20"/>
                  <a:gd name="T1" fmla="*/ 0 h 40"/>
                  <a:gd name="T2" fmla="*/ 15 w 20"/>
                  <a:gd name="T3" fmla="*/ 13 h 40"/>
                  <a:gd name="T4" fmla="*/ 8 w 20"/>
                  <a:gd name="T5" fmla="*/ 20 h 40"/>
                  <a:gd name="T6" fmla="*/ 0 w 20"/>
                  <a:gd name="T7" fmla="*/ 27 h 40"/>
                  <a:gd name="T8" fmla="*/ 0 w 20"/>
                  <a:gd name="T9" fmla="*/ 27 h 40"/>
                  <a:gd name="T10" fmla="*/ 0 w 20"/>
                  <a:gd name="T11" fmla="*/ 33 h 40"/>
                  <a:gd name="T12" fmla="*/ 8 w 20"/>
                  <a:gd name="T13" fmla="*/ 33 h 40"/>
                  <a:gd name="T14" fmla="*/ 15 w 20"/>
                  <a:gd name="T15" fmla="*/ 40 h 40"/>
                  <a:gd name="T16" fmla="*/ 15 w 20"/>
                  <a:gd name="T17" fmla="*/ 40 h 40"/>
                  <a:gd name="T18" fmla="*/ 15 w 20"/>
                  <a:gd name="T19" fmla="*/ 40 h 40"/>
                  <a:gd name="T20" fmla="*/ 15 w 20"/>
                  <a:gd name="T21" fmla="*/ 33 h 40"/>
                  <a:gd name="T22" fmla="*/ 20 w 20"/>
                  <a:gd name="T23" fmla="*/ 20 h 40"/>
                  <a:gd name="T24" fmla="*/ 20 w 20"/>
                  <a:gd name="T25" fmla="*/ 20 h 40"/>
                  <a:gd name="T26" fmla="*/ 20 w 20"/>
                  <a:gd name="T27" fmla="*/ 7 h 40"/>
                  <a:gd name="T28" fmla="*/ 20 w 20"/>
                  <a:gd name="T29" fmla="*/ 7 h 40"/>
                  <a:gd name="T30" fmla="*/ 20 w 20"/>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40">
                    <a:moveTo>
                      <a:pt x="20" y="0"/>
                    </a:moveTo>
                    <a:lnTo>
                      <a:pt x="15" y="13"/>
                    </a:lnTo>
                    <a:lnTo>
                      <a:pt x="8" y="20"/>
                    </a:lnTo>
                    <a:lnTo>
                      <a:pt x="0" y="27"/>
                    </a:lnTo>
                    <a:lnTo>
                      <a:pt x="0" y="27"/>
                    </a:lnTo>
                    <a:lnTo>
                      <a:pt x="0" y="33"/>
                    </a:lnTo>
                    <a:lnTo>
                      <a:pt x="8" y="33"/>
                    </a:lnTo>
                    <a:lnTo>
                      <a:pt x="15" y="40"/>
                    </a:lnTo>
                    <a:lnTo>
                      <a:pt x="15" y="40"/>
                    </a:lnTo>
                    <a:lnTo>
                      <a:pt x="15" y="40"/>
                    </a:lnTo>
                    <a:lnTo>
                      <a:pt x="15" y="33"/>
                    </a:lnTo>
                    <a:lnTo>
                      <a:pt x="20" y="20"/>
                    </a:lnTo>
                    <a:lnTo>
                      <a:pt x="20" y="20"/>
                    </a:lnTo>
                    <a:lnTo>
                      <a:pt x="20" y="7"/>
                    </a:lnTo>
                    <a:lnTo>
                      <a:pt x="20" y="7"/>
                    </a:lnTo>
                    <a:lnTo>
                      <a:pt x="2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55" name="Freeform 35"/>
              <p:cNvSpPr>
                <a:spLocks/>
              </p:cNvSpPr>
              <p:nvPr/>
            </p:nvSpPr>
            <p:spPr bwMode="auto">
              <a:xfrm>
                <a:off x="821" y="2259"/>
                <a:ext cx="47" cy="32"/>
              </a:xfrm>
              <a:custGeom>
                <a:avLst/>
                <a:gdLst>
                  <a:gd name="T0" fmla="*/ 20 w 47"/>
                  <a:gd name="T1" fmla="*/ 0 h 32"/>
                  <a:gd name="T2" fmla="*/ 27 w 47"/>
                  <a:gd name="T3" fmla="*/ 0 h 32"/>
                  <a:gd name="T4" fmla="*/ 39 w 47"/>
                  <a:gd name="T5" fmla="*/ 0 h 32"/>
                  <a:gd name="T6" fmla="*/ 47 w 47"/>
                  <a:gd name="T7" fmla="*/ 0 h 32"/>
                  <a:gd name="T8" fmla="*/ 47 w 47"/>
                  <a:gd name="T9" fmla="*/ 0 h 32"/>
                  <a:gd name="T10" fmla="*/ 39 w 47"/>
                  <a:gd name="T11" fmla="*/ 7 h 32"/>
                  <a:gd name="T12" fmla="*/ 39 w 47"/>
                  <a:gd name="T13" fmla="*/ 12 h 32"/>
                  <a:gd name="T14" fmla="*/ 39 w 47"/>
                  <a:gd name="T15" fmla="*/ 20 h 32"/>
                  <a:gd name="T16" fmla="*/ 39 w 47"/>
                  <a:gd name="T17" fmla="*/ 20 h 32"/>
                  <a:gd name="T18" fmla="*/ 27 w 47"/>
                  <a:gd name="T19" fmla="*/ 27 h 32"/>
                  <a:gd name="T20" fmla="*/ 20 w 47"/>
                  <a:gd name="T21" fmla="*/ 27 h 32"/>
                  <a:gd name="T22" fmla="*/ 13 w 47"/>
                  <a:gd name="T23" fmla="*/ 27 h 32"/>
                  <a:gd name="T24" fmla="*/ 13 w 47"/>
                  <a:gd name="T25" fmla="*/ 27 h 32"/>
                  <a:gd name="T26" fmla="*/ 7 w 47"/>
                  <a:gd name="T27" fmla="*/ 32 h 32"/>
                  <a:gd name="T28" fmla="*/ 0 w 47"/>
                  <a:gd name="T29" fmla="*/ 27 h 32"/>
                  <a:gd name="T30" fmla="*/ 0 w 47"/>
                  <a:gd name="T31" fmla="*/ 20 h 32"/>
                  <a:gd name="T32" fmla="*/ 0 w 47"/>
                  <a:gd name="T33" fmla="*/ 20 h 32"/>
                  <a:gd name="T34" fmla="*/ 0 w 47"/>
                  <a:gd name="T35" fmla="*/ 12 h 32"/>
                  <a:gd name="T36" fmla="*/ 7 w 47"/>
                  <a:gd name="T37" fmla="*/ 7 h 32"/>
                  <a:gd name="T38" fmla="*/ 20 w 47"/>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2">
                    <a:moveTo>
                      <a:pt x="20" y="0"/>
                    </a:moveTo>
                    <a:lnTo>
                      <a:pt x="27" y="0"/>
                    </a:lnTo>
                    <a:lnTo>
                      <a:pt x="39" y="0"/>
                    </a:lnTo>
                    <a:lnTo>
                      <a:pt x="47" y="0"/>
                    </a:lnTo>
                    <a:lnTo>
                      <a:pt x="47" y="0"/>
                    </a:lnTo>
                    <a:lnTo>
                      <a:pt x="39" y="7"/>
                    </a:lnTo>
                    <a:lnTo>
                      <a:pt x="39" y="12"/>
                    </a:lnTo>
                    <a:lnTo>
                      <a:pt x="39" y="20"/>
                    </a:lnTo>
                    <a:lnTo>
                      <a:pt x="39" y="20"/>
                    </a:lnTo>
                    <a:lnTo>
                      <a:pt x="27" y="27"/>
                    </a:lnTo>
                    <a:lnTo>
                      <a:pt x="20" y="27"/>
                    </a:lnTo>
                    <a:lnTo>
                      <a:pt x="13" y="27"/>
                    </a:lnTo>
                    <a:lnTo>
                      <a:pt x="13" y="27"/>
                    </a:lnTo>
                    <a:lnTo>
                      <a:pt x="7" y="32"/>
                    </a:lnTo>
                    <a:lnTo>
                      <a:pt x="0" y="27"/>
                    </a:lnTo>
                    <a:lnTo>
                      <a:pt x="0" y="20"/>
                    </a:lnTo>
                    <a:lnTo>
                      <a:pt x="0" y="20"/>
                    </a:lnTo>
                    <a:lnTo>
                      <a:pt x="0" y="12"/>
                    </a:lnTo>
                    <a:lnTo>
                      <a:pt x="7" y="7"/>
                    </a:lnTo>
                    <a:lnTo>
                      <a:pt x="20"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56" name="Freeform 36"/>
              <p:cNvSpPr>
                <a:spLocks/>
              </p:cNvSpPr>
              <p:nvPr/>
            </p:nvSpPr>
            <p:spPr bwMode="auto">
              <a:xfrm>
                <a:off x="834" y="2259"/>
                <a:ext cx="19" cy="20"/>
              </a:xfrm>
              <a:custGeom>
                <a:avLst/>
                <a:gdLst>
                  <a:gd name="T0" fmla="*/ 19 w 19"/>
                  <a:gd name="T1" fmla="*/ 0 h 20"/>
                  <a:gd name="T2" fmla="*/ 19 w 19"/>
                  <a:gd name="T3" fmla="*/ 0 h 20"/>
                  <a:gd name="T4" fmla="*/ 19 w 19"/>
                  <a:gd name="T5" fmla="*/ 7 h 20"/>
                  <a:gd name="T6" fmla="*/ 19 w 19"/>
                  <a:gd name="T7" fmla="*/ 12 h 20"/>
                  <a:gd name="T8" fmla="*/ 19 w 19"/>
                  <a:gd name="T9" fmla="*/ 12 h 20"/>
                  <a:gd name="T10" fmla="*/ 19 w 19"/>
                  <a:gd name="T11" fmla="*/ 12 h 20"/>
                  <a:gd name="T12" fmla="*/ 14 w 19"/>
                  <a:gd name="T13" fmla="*/ 12 h 20"/>
                  <a:gd name="T14" fmla="*/ 14 w 19"/>
                  <a:gd name="T15" fmla="*/ 12 h 20"/>
                  <a:gd name="T16" fmla="*/ 14 w 19"/>
                  <a:gd name="T17" fmla="*/ 12 h 20"/>
                  <a:gd name="T18" fmla="*/ 14 w 19"/>
                  <a:gd name="T19" fmla="*/ 12 h 20"/>
                  <a:gd name="T20" fmla="*/ 7 w 19"/>
                  <a:gd name="T21" fmla="*/ 20 h 20"/>
                  <a:gd name="T22" fmla="*/ 7 w 19"/>
                  <a:gd name="T23" fmla="*/ 20 h 20"/>
                  <a:gd name="T24" fmla="*/ 7 w 19"/>
                  <a:gd name="T25" fmla="*/ 20 h 20"/>
                  <a:gd name="T26" fmla="*/ 0 w 19"/>
                  <a:gd name="T27" fmla="*/ 20 h 20"/>
                  <a:gd name="T28" fmla="*/ 0 w 19"/>
                  <a:gd name="T29" fmla="*/ 12 h 20"/>
                  <a:gd name="T30" fmla="*/ 0 w 19"/>
                  <a:gd name="T31" fmla="*/ 7 h 20"/>
                  <a:gd name="T32" fmla="*/ 0 w 19"/>
                  <a:gd name="T33" fmla="*/ 7 h 20"/>
                  <a:gd name="T34" fmla="*/ 7 w 19"/>
                  <a:gd name="T35" fmla="*/ 7 h 20"/>
                  <a:gd name="T36" fmla="*/ 14 w 19"/>
                  <a:gd name="T37" fmla="*/ 0 h 20"/>
                  <a:gd name="T38" fmla="*/ 19 w 19"/>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0">
                    <a:moveTo>
                      <a:pt x="19" y="0"/>
                    </a:moveTo>
                    <a:lnTo>
                      <a:pt x="19" y="0"/>
                    </a:lnTo>
                    <a:lnTo>
                      <a:pt x="19" y="7"/>
                    </a:lnTo>
                    <a:lnTo>
                      <a:pt x="19" y="12"/>
                    </a:lnTo>
                    <a:lnTo>
                      <a:pt x="19" y="12"/>
                    </a:lnTo>
                    <a:lnTo>
                      <a:pt x="19" y="12"/>
                    </a:lnTo>
                    <a:lnTo>
                      <a:pt x="14" y="12"/>
                    </a:lnTo>
                    <a:lnTo>
                      <a:pt x="14" y="12"/>
                    </a:lnTo>
                    <a:lnTo>
                      <a:pt x="14" y="12"/>
                    </a:lnTo>
                    <a:lnTo>
                      <a:pt x="14" y="12"/>
                    </a:lnTo>
                    <a:lnTo>
                      <a:pt x="7" y="20"/>
                    </a:lnTo>
                    <a:lnTo>
                      <a:pt x="7" y="20"/>
                    </a:lnTo>
                    <a:lnTo>
                      <a:pt x="7" y="20"/>
                    </a:lnTo>
                    <a:lnTo>
                      <a:pt x="0" y="20"/>
                    </a:lnTo>
                    <a:lnTo>
                      <a:pt x="0" y="12"/>
                    </a:lnTo>
                    <a:lnTo>
                      <a:pt x="0" y="7"/>
                    </a:lnTo>
                    <a:lnTo>
                      <a:pt x="0" y="7"/>
                    </a:lnTo>
                    <a:lnTo>
                      <a:pt x="7" y="7"/>
                    </a:lnTo>
                    <a:lnTo>
                      <a:pt x="14" y="0"/>
                    </a:lnTo>
                    <a:lnTo>
                      <a:pt x="19"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57" name="Freeform 37"/>
              <p:cNvSpPr>
                <a:spLocks/>
              </p:cNvSpPr>
              <p:nvPr/>
            </p:nvSpPr>
            <p:spPr bwMode="auto">
              <a:xfrm>
                <a:off x="834" y="2259"/>
                <a:ext cx="19" cy="12"/>
              </a:xfrm>
              <a:custGeom>
                <a:avLst/>
                <a:gdLst>
                  <a:gd name="T0" fmla="*/ 19 w 19"/>
                  <a:gd name="T1" fmla="*/ 0 h 12"/>
                  <a:gd name="T2" fmla="*/ 19 w 19"/>
                  <a:gd name="T3" fmla="*/ 0 h 12"/>
                  <a:gd name="T4" fmla="*/ 19 w 19"/>
                  <a:gd name="T5" fmla="*/ 7 h 12"/>
                  <a:gd name="T6" fmla="*/ 19 w 19"/>
                  <a:gd name="T7" fmla="*/ 12 h 12"/>
                  <a:gd name="T8" fmla="*/ 19 w 19"/>
                  <a:gd name="T9" fmla="*/ 12 h 12"/>
                  <a:gd name="T10" fmla="*/ 19 w 19"/>
                  <a:gd name="T11" fmla="*/ 12 h 12"/>
                  <a:gd name="T12" fmla="*/ 14 w 19"/>
                  <a:gd name="T13" fmla="*/ 12 h 12"/>
                  <a:gd name="T14" fmla="*/ 14 w 19"/>
                  <a:gd name="T15" fmla="*/ 12 h 12"/>
                  <a:gd name="T16" fmla="*/ 14 w 19"/>
                  <a:gd name="T17" fmla="*/ 12 h 12"/>
                  <a:gd name="T18" fmla="*/ 14 w 19"/>
                  <a:gd name="T19" fmla="*/ 12 h 12"/>
                  <a:gd name="T20" fmla="*/ 7 w 19"/>
                  <a:gd name="T21" fmla="*/ 12 h 12"/>
                  <a:gd name="T22" fmla="*/ 7 w 19"/>
                  <a:gd name="T23" fmla="*/ 12 h 12"/>
                  <a:gd name="T24" fmla="*/ 7 w 19"/>
                  <a:gd name="T25" fmla="*/ 12 h 12"/>
                  <a:gd name="T26" fmla="*/ 7 w 19"/>
                  <a:gd name="T27" fmla="*/ 12 h 12"/>
                  <a:gd name="T28" fmla="*/ 0 w 19"/>
                  <a:gd name="T29" fmla="*/ 12 h 12"/>
                  <a:gd name="T30" fmla="*/ 7 w 19"/>
                  <a:gd name="T31" fmla="*/ 7 h 12"/>
                  <a:gd name="T32" fmla="*/ 7 w 19"/>
                  <a:gd name="T33" fmla="*/ 7 h 12"/>
                  <a:gd name="T34" fmla="*/ 7 w 19"/>
                  <a:gd name="T35" fmla="*/ 7 h 12"/>
                  <a:gd name="T36" fmla="*/ 14 w 19"/>
                  <a:gd name="T37" fmla="*/ 0 h 12"/>
                  <a:gd name="T38" fmla="*/ 19 w 19"/>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2">
                    <a:moveTo>
                      <a:pt x="19" y="0"/>
                    </a:moveTo>
                    <a:lnTo>
                      <a:pt x="19" y="0"/>
                    </a:lnTo>
                    <a:lnTo>
                      <a:pt x="19" y="7"/>
                    </a:lnTo>
                    <a:lnTo>
                      <a:pt x="19" y="12"/>
                    </a:lnTo>
                    <a:lnTo>
                      <a:pt x="19" y="12"/>
                    </a:lnTo>
                    <a:lnTo>
                      <a:pt x="19" y="12"/>
                    </a:lnTo>
                    <a:lnTo>
                      <a:pt x="14" y="12"/>
                    </a:lnTo>
                    <a:lnTo>
                      <a:pt x="14" y="12"/>
                    </a:lnTo>
                    <a:lnTo>
                      <a:pt x="14" y="12"/>
                    </a:lnTo>
                    <a:lnTo>
                      <a:pt x="14" y="12"/>
                    </a:lnTo>
                    <a:lnTo>
                      <a:pt x="7" y="12"/>
                    </a:lnTo>
                    <a:lnTo>
                      <a:pt x="7" y="12"/>
                    </a:lnTo>
                    <a:lnTo>
                      <a:pt x="7" y="12"/>
                    </a:lnTo>
                    <a:lnTo>
                      <a:pt x="7" y="12"/>
                    </a:lnTo>
                    <a:lnTo>
                      <a:pt x="0" y="12"/>
                    </a:lnTo>
                    <a:lnTo>
                      <a:pt x="7" y="7"/>
                    </a:lnTo>
                    <a:lnTo>
                      <a:pt x="7" y="7"/>
                    </a:lnTo>
                    <a:lnTo>
                      <a:pt x="7" y="7"/>
                    </a:lnTo>
                    <a:lnTo>
                      <a:pt x="14" y="0"/>
                    </a:lnTo>
                    <a:lnTo>
                      <a:pt x="19" y="0"/>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58" name="Freeform 38"/>
              <p:cNvSpPr>
                <a:spLocks/>
              </p:cNvSpPr>
              <p:nvPr/>
            </p:nvSpPr>
            <p:spPr bwMode="auto">
              <a:xfrm>
                <a:off x="841" y="2259"/>
                <a:ext cx="12" cy="12"/>
              </a:xfrm>
              <a:custGeom>
                <a:avLst/>
                <a:gdLst>
                  <a:gd name="T0" fmla="*/ 7 w 12"/>
                  <a:gd name="T1" fmla="*/ 0 h 12"/>
                  <a:gd name="T2" fmla="*/ 12 w 12"/>
                  <a:gd name="T3" fmla="*/ 0 h 12"/>
                  <a:gd name="T4" fmla="*/ 12 w 12"/>
                  <a:gd name="T5" fmla="*/ 7 h 12"/>
                  <a:gd name="T6" fmla="*/ 12 w 12"/>
                  <a:gd name="T7" fmla="*/ 12 h 12"/>
                  <a:gd name="T8" fmla="*/ 12 w 12"/>
                  <a:gd name="T9" fmla="*/ 12 h 12"/>
                  <a:gd name="T10" fmla="*/ 12 w 12"/>
                  <a:gd name="T11" fmla="*/ 12 h 12"/>
                  <a:gd name="T12" fmla="*/ 7 w 12"/>
                  <a:gd name="T13" fmla="*/ 12 h 12"/>
                  <a:gd name="T14" fmla="*/ 7 w 12"/>
                  <a:gd name="T15" fmla="*/ 12 h 12"/>
                  <a:gd name="T16" fmla="*/ 7 w 12"/>
                  <a:gd name="T17" fmla="*/ 12 h 12"/>
                  <a:gd name="T18" fmla="*/ 7 w 12"/>
                  <a:gd name="T19" fmla="*/ 12 h 12"/>
                  <a:gd name="T20" fmla="*/ 7 w 12"/>
                  <a:gd name="T21" fmla="*/ 12 h 12"/>
                  <a:gd name="T22" fmla="*/ 7 w 12"/>
                  <a:gd name="T23" fmla="*/ 12 h 12"/>
                  <a:gd name="T24" fmla="*/ 7 w 12"/>
                  <a:gd name="T25" fmla="*/ 12 h 12"/>
                  <a:gd name="T26" fmla="*/ 0 w 12"/>
                  <a:gd name="T27" fmla="*/ 12 h 12"/>
                  <a:gd name="T28" fmla="*/ 0 w 12"/>
                  <a:gd name="T29" fmla="*/ 12 h 12"/>
                  <a:gd name="T30" fmla="*/ 0 w 12"/>
                  <a:gd name="T31" fmla="*/ 7 h 12"/>
                  <a:gd name="T32" fmla="*/ 0 w 12"/>
                  <a:gd name="T33" fmla="*/ 7 h 12"/>
                  <a:gd name="T34" fmla="*/ 0 w 12"/>
                  <a:gd name="T35" fmla="*/ 7 h 12"/>
                  <a:gd name="T36" fmla="*/ 0 w 12"/>
                  <a:gd name="T37" fmla="*/ 0 h 12"/>
                  <a:gd name="T38" fmla="*/ 7 w 12"/>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2">
                    <a:moveTo>
                      <a:pt x="7" y="0"/>
                    </a:moveTo>
                    <a:lnTo>
                      <a:pt x="12" y="0"/>
                    </a:lnTo>
                    <a:lnTo>
                      <a:pt x="12" y="7"/>
                    </a:lnTo>
                    <a:lnTo>
                      <a:pt x="12" y="12"/>
                    </a:lnTo>
                    <a:lnTo>
                      <a:pt x="12" y="12"/>
                    </a:lnTo>
                    <a:lnTo>
                      <a:pt x="12" y="12"/>
                    </a:lnTo>
                    <a:lnTo>
                      <a:pt x="7" y="12"/>
                    </a:lnTo>
                    <a:lnTo>
                      <a:pt x="7" y="12"/>
                    </a:lnTo>
                    <a:lnTo>
                      <a:pt x="7" y="12"/>
                    </a:lnTo>
                    <a:lnTo>
                      <a:pt x="7" y="12"/>
                    </a:lnTo>
                    <a:lnTo>
                      <a:pt x="7" y="12"/>
                    </a:lnTo>
                    <a:lnTo>
                      <a:pt x="7" y="12"/>
                    </a:lnTo>
                    <a:lnTo>
                      <a:pt x="7" y="12"/>
                    </a:lnTo>
                    <a:lnTo>
                      <a:pt x="0" y="12"/>
                    </a:lnTo>
                    <a:lnTo>
                      <a:pt x="0" y="12"/>
                    </a:lnTo>
                    <a:lnTo>
                      <a:pt x="0" y="7"/>
                    </a:lnTo>
                    <a:lnTo>
                      <a:pt x="0" y="7"/>
                    </a:lnTo>
                    <a:lnTo>
                      <a:pt x="0" y="7"/>
                    </a:lnTo>
                    <a:lnTo>
                      <a:pt x="0" y="0"/>
                    </a:lnTo>
                    <a:lnTo>
                      <a:pt x="7" y="0"/>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59" name="Freeform 39"/>
              <p:cNvSpPr>
                <a:spLocks/>
              </p:cNvSpPr>
              <p:nvPr/>
            </p:nvSpPr>
            <p:spPr bwMode="auto">
              <a:xfrm>
                <a:off x="841" y="2259"/>
                <a:ext cx="12" cy="12"/>
              </a:xfrm>
              <a:custGeom>
                <a:avLst/>
                <a:gdLst>
                  <a:gd name="T0" fmla="*/ 7 w 12"/>
                  <a:gd name="T1" fmla="*/ 0 h 12"/>
                  <a:gd name="T2" fmla="*/ 7 w 12"/>
                  <a:gd name="T3" fmla="*/ 7 h 12"/>
                  <a:gd name="T4" fmla="*/ 12 w 12"/>
                  <a:gd name="T5" fmla="*/ 7 h 12"/>
                  <a:gd name="T6" fmla="*/ 12 w 12"/>
                  <a:gd name="T7" fmla="*/ 12 h 12"/>
                  <a:gd name="T8" fmla="*/ 12 w 12"/>
                  <a:gd name="T9" fmla="*/ 12 h 12"/>
                  <a:gd name="T10" fmla="*/ 12 w 12"/>
                  <a:gd name="T11" fmla="*/ 12 h 12"/>
                  <a:gd name="T12" fmla="*/ 7 w 12"/>
                  <a:gd name="T13" fmla="*/ 12 h 12"/>
                  <a:gd name="T14" fmla="*/ 7 w 12"/>
                  <a:gd name="T15" fmla="*/ 12 h 12"/>
                  <a:gd name="T16" fmla="*/ 7 w 12"/>
                  <a:gd name="T17" fmla="*/ 12 h 12"/>
                  <a:gd name="T18" fmla="*/ 7 w 12"/>
                  <a:gd name="T19" fmla="*/ 12 h 12"/>
                  <a:gd name="T20" fmla="*/ 7 w 12"/>
                  <a:gd name="T21" fmla="*/ 12 h 12"/>
                  <a:gd name="T22" fmla="*/ 7 w 12"/>
                  <a:gd name="T23" fmla="*/ 12 h 12"/>
                  <a:gd name="T24" fmla="*/ 7 w 12"/>
                  <a:gd name="T25" fmla="*/ 12 h 12"/>
                  <a:gd name="T26" fmla="*/ 0 w 12"/>
                  <a:gd name="T27" fmla="*/ 12 h 12"/>
                  <a:gd name="T28" fmla="*/ 0 w 12"/>
                  <a:gd name="T29" fmla="*/ 7 h 12"/>
                  <a:gd name="T30" fmla="*/ 0 w 12"/>
                  <a:gd name="T31" fmla="*/ 0 h 12"/>
                  <a:gd name="T32" fmla="*/ 0 w 12"/>
                  <a:gd name="T33" fmla="*/ 0 h 12"/>
                  <a:gd name="T34" fmla="*/ 0 w 12"/>
                  <a:gd name="T35" fmla="*/ 0 h 12"/>
                  <a:gd name="T36" fmla="*/ 0 w 12"/>
                  <a:gd name="T37" fmla="*/ 0 h 12"/>
                  <a:gd name="T38" fmla="*/ 7 w 12"/>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2">
                    <a:moveTo>
                      <a:pt x="7" y="0"/>
                    </a:moveTo>
                    <a:lnTo>
                      <a:pt x="7" y="7"/>
                    </a:lnTo>
                    <a:lnTo>
                      <a:pt x="12" y="7"/>
                    </a:lnTo>
                    <a:lnTo>
                      <a:pt x="12" y="12"/>
                    </a:lnTo>
                    <a:lnTo>
                      <a:pt x="12" y="12"/>
                    </a:lnTo>
                    <a:lnTo>
                      <a:pt x="12" y="12"/>
                    </a:lnTo>
                    <a:lnTo>
                      <a:pt x="7" y="12"/>
                    </a:lnTo>
                    <a:lnTo>
                      <a:pt x="7" y="12"/>
                    </a:lnTo>
                    <a:lnTo>
                      <a:pt x="7" y="12"/>
                    </a:lnTo>
                    <a:lnTo>
                      <a:pt x="7" y="12"/>
                    </a:lnTo>
                    <a:lnTo>
                      <a:pt x="7" y="12"/>
                    </a:lnTo>
                    <a:lnTo>
                      <a:pt x="7" y="12"/>
                    </a:lnTo>
                    <a:lnTo>
                      <a:pt x="7" y="12"/>
                    </a:lnTo>
                    <a:lnTo>
                      <a:pt x="0" y="12"/>
                    </a:lnTo>
                    <a:lnTo>
                      <a:pt x="0" y="7"/>
                    </a:lnTo>
                    <a:lnTo>
                      <a:pt x="0" y="0"/>
                    </a:lnTo>
                    <a:lnTo>
                      <a:pt x="0" y="0"/>
                    </a:lnTo>
                    <a:lnTo>
                      <a:pt x="0" y="0"/>
                    </a:lnTo>
                    <a:lnTo>
                      <a:pt x="0" y="0"/>
                    </a:lnTo>
                    <a:lnTo>
                      <a:pt x="7" y="0"/>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60" name="Freeform 40"/>
              <p:cNvSpPr>
                <a:spLocks/>
              </p:cNvSpPr>
              <p:nvPr/>
            </p:nvSpPr>
            <p:spPr bwMode="auto">
              <a:xfrm>
                <a:off x="841" y="2259"/>
                <a:ext cx="12" cy="12"/>
              </a:xfrm>
              <a:custGeom>
                <a:avLst/>
                <a:gdLst>
                  <a:gd name="T0" fmla="*/ 7 w 12"/>
                  <a:gd name="T1" fmla="*/ 0 h 12"/>
                  <a:gd name="T2" fmla="*/ 7 w 12"/>
                  <a:gd name="T3" fmla="*/ 7 h 12"/>
                  <a:gd name="T4" fmla="*/ 12 w 12"/>
                  <a:gd name="T5" fmla="*/ 7 h 12"/>
                  <a:gd name="T6" fmla="*/ 12 w 12"/>
                  <a:gd name="T7" fmla="*/ 12 h 12"/>
                  <a:gd name="T8" fmla="*/ 12 w 12"/>
                  <a:gd name="T9" fmla="*/ 12 h 12"/>
                  <a:gd name="T10" fmla="*/ 7 w 12"/>
                  <a:gd name="T11" fmla="*/ 12 h 12"/>
                  <a:gd name="T12" fmla="*/ 7 w 12"/>
                  <a:gd name="T13" fmla="*/ 12 h 12"/>
                  <a:gd name="T14" fmla="*/ 7 w 12"/>
                  <a:gd name="T15" fmla="*/ 12 h 12"/>
                  <a:gd name="T16" fmla="*/ 7 w 12"/>
                  <a:gd name="T17" fmla="*/ 12 h 12"/>
                  <a:gd name="T18" fmla="*/ 7 w 12"/>
                  <a:gd name="T19" fmla="*/ 12 h 12"/>
                  <a:gd name="T20" fmla="*/ 0 w 12"/>
                  <a:gd name="T21" fmla="*/ 12 h 12"/>
                  <a:gd name="T22" fmla="*/ 0 w 12"/>
                  <a:gd name="T23" fmla="*/ 7 h 12"/>
                  <a:gd name="T24" fmla="*/ 0 w 12"/>
                  <a:gd name="T25" fmla="*/ 0 h 12"/>
                  <a:gd name="T26" fmla="*/ 0 w 12"/>
                  <a:gd name="T27" fmla="*/ 0 h 12"/>
                  <a:gd name="T28" fmla="*/ 7 w 12"/>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7" y="0"/>
                    </a:moveTo>
                    <a:lnTo>
                      <a:pt x="7" y="7"/>
                    </a:lnTo>
                    <a:lnTo>
                      <a:pt x="12" y="7"/>
                    </a:lnTo>
                    <a:lnTo>
                      <a:pt x="12" y="12"/>
                    </a:lnTo>
                    <a:lnTo>
                      <a:pt x="12" y="12"/>
                    </a:lnTo>
                    <a:lnTo>
                      <a:pt x="7" y="12"/>
                    </a:lnTo>
                    <a:lnTo>
                      <a:pt x="7" y="12"/>
                    </a:lnTo>
                    <a:lnTo>
                      <a:pt x="7" y="12"/>
                    </a:lnTo>
                    <a:lnTo>
                      <a:pt x="7" y="12"/>
                    </a:lnTo>
                    <a:lnTo>
                      <a:pt x="7" y="12"/>
                    </a:lnTo>
                    <a:lnTo>
                      <a:pt x="0" y="12"/>
                    </a:lnTo>
                    <a:lnTo>
                      <a:pt x="0" y="7"/>
                    </a:lnTo>
                    <a:lnTo>
                      <a:pt x="0" y="0"/>
                    </a:lnTo>
                    <a:lnTo>
                      <a:pt x="0" y="0"/>
                    </a:lnTo>
                    <a:lnTo>
                      <a:pt x="7"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61" name="Freeform 41"/>
              <p:cNvSpPr>
                <a:spLocks/>
              </p:cNvSpPr>
              <p:nvPr/>
            </p:nvSpPr>
            <p:spPr bwMode="auto">
              <a:xfrm>
                <a:off x="828" y="2266"/>
                <a:ext cx="40" cy="25"/>
              </a:xfrm>
              <a:custGeom>
                <a:avLst/>
                <a:gdLst>
                  <a:gd name="T0" fmla="*/ 40 w 40"/>
                  <a:gd name="T1" fmla="*/ 0 h 25"/>
                  <a:gd name="T2" fmla="*/ 40 w 40"/>
                  <a:gd name="T3" fmla="*/ 0 h 25"/>
                  <a:gd name="T4" fmla="*/ 32 w 40"/>
                  <a:gd name="T5" fmla="*/ 0 h 25"/>
                  <a:gd name="T6" fmla="*/ 32 w 40"/>
                  <a:gd name="T7" fmla="*/ 0 h 25"/>
                  <a:gd name="T8" fmla="*/ 32 w 40"/>
                  <a:gd name="T9" fmla="*/ 0 h 25"/>
                  <a:gd name="T10" fmla="*/ 20 w 40"/>
                  <a:gd name="T11" fmla="*/ 0 h 25"/>
                  <a:gd name="T12" fmla="*/ 6 w 40"/>
                  <a:gd name="T13" fmla="*/ 5 h 25"/>
                  <a:gd name="T14" fmla="*/ 0 w 40"/>
                  <a:gd name="T15" fmla="*/ 13 h 25"/>
                  <a:gd name="T16" fmla="*/ 0 w 40"/>
                  <a:gd name="T17" fmla="*/ 13 h 25"/>
                  <a:gd name="T18" fmla="*/ 0 w 40"/>
                  <a:gd name="T19" fmla="*/ 20 h 25"/>
                  <a:gd name="T20" fmla="*/ 0 w 40"/>
                  <a:gd name="T21" fmla="*/ 25 h 25"/>
                  <a:gd name="T22" fmla="*/ 6 w 40"/>
                  <a:gd name="T23" fmla="*/ 20 h 25"/>
                  <a:gd name="T24" fmla="*/ 6 w 40"/>
                  <a:gd name="T25" fmla="*/ 20 h 25"/>
                  <a:gd name="T26" fmla="*/ 13 w 40"/>
                  <a:gd name="T27" fmla="*/ 20 h 25"/>
                  <a:gd name="T28" fmla="*/ 25 w 40"/>
                  <a:gd name="T29" fmla="*/ 5 h 25"/>
                  <a:gd name="T30" fmla="*/ 40 w 40"/>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5">
                    <a:moveTo>
                      <a:pt x="40" y="0"/>
                    </a:moveTo>
                    <a:lnTo>
                      <a:pt x="40" y="0"/>
                    </a:lnTo>
                    <a:lnTo>
                      <a:pt x="32" y="0"/>
                    </a:lnTo>
                    <a:lnTo>
                      <a:pt x="32" y="0"/>
                    </a:lnTo>
                    <a:lnTo>
                      <a:pt x="32" y="0"/>
                    </a:lnTo>
                    <a:lnTo>
                      <a:pt x="20" y="0"/>
                    </a:lnTo>
                    <a:lnTo>
                      <a:pt x="6" y="5"/>
                    </a:lnTo>
                    <a:lnTo>
                      <a:pt x="0" y="13"/>
                    </a:lnTo>
                    <a:lnTo>
                      <a:pt x="0" y="13"/>
                    </a:lnTo>
                    <a:lnTo>
                      <a:pt x="0" y="20"/>
                    </a:lnTo>
                    <a:lnTo>
                      <a:pt x="0" y="25"/>
                    </a:lnTo>
                    <a:lnTo>
                      <a:pt x="6" y="20"/>
                    </a:lnTo>
                    <a:lnTo>
                      <a:pt x="6" y="20"/>
                    </a:lnTo>
                    <a:lnTo>
                      <a:pt x="13" y="20"/>
                    </a:lnTo>
                    <a:lnTo>
                      <a:pt x="25" y="5"/>
                    </a:lnTo>
                    <a:lnTo>
                      <a:pt x="40"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62" name="Freeform 42"/>
              <p:cNvSpPr>
                <a:spLocks/>
              </p:cNvSpPr>
              <p:nvPr/>
            </p:nvSpPr>
            <p:spPr bwMode="auto">
              <a:xfrm>
                <a:off x="828" y="2266"/>
                <a:ext cx="59" cy="58"/>
              </a:xfrm>
              <a:custGeom>
                <a:avLst/>
                <a:gdLst>
                  <a:gd name="T0" fmla="*/ 20 w 59"/>
                  <a:gd name="T1" fmla="*/ 5 h 58"/>
                  <a:gd name="T2" fmla="*/ 25 w 59"/>
                  <a:gd name="T3" fmla="*/ 0 h 58"/>
                  <a:gd name="T4" fmla="*/ 40 w 59"/>
                  <a:gd name="T5" fmla="*/ 5 h 58"/>
                  <a:gd name="T6" fmla="*/ 45 w 59"/>
                  <a:gd name="T7" fmla="*/ 13 h 58"/>
                  <a:gd name="T8" fmla="*/ 45 w 59"/>
                  <a:gd name="T9" fmla="*/ 13 h 58"/>
                  <a:gd name="T10" fmla="*/ 52 w 59"/>
                  <a:gd name="T11" fmla="*/ 25 h 58"/>
                  <a:gd name="T12" fmla="*/ 59 w 59"/>
                  <a:gd name="T13" fmla="*/ 40 h 58"/>
                  <a:gd name="T14" fmla="*/ 59 w 59"/>
                  <a:gd name="T15" fmla="*/ 45 h 58"/>
                  <a:gd name="T16" fmla="*/ 59 w 59"/>
                  <a:gd name="T17" fmla="*/ 45 h 58"/>
                  <a:gd name="T18" fmla="*/ 52 w 59"/>
                  <a:gd name="T19" fmla="*/ 52 h 58"/>
                  <a:gd name="T20" fmla="*/ 40 w 59"/>
                  <a:gd name="T21" fmla="*/ 58 h 58"/>
                  <a:gd name="T22" fmla="*/ 32 w 59"/>
                  <a:gd name="T23" fmla="*/ 58 h 58"/>
                  <a:gd name="T24" fmla="*/ 32 w 59"/>
                  <a:gd name="T25" fmla="*/ 58 h 58"/>
                  <a:gd name="T26" fmla="*/ 25 w 59"/>
                  <a:gd name="T27" fmla="*/ 58 h 58"/>
                  <a:gd name="T28" fmla="*/ 20 w 59"/>
                  <a:gd name="T29" fmla="*/ 52 h 58"/>
                  <a:gd name="T30" fmla="*/ 13 w 59"/>
                  <a:gd name="T31" fmla="*/ 40 h 58"/>
                  <a:gd name="T32" fmla="*/ 13 w 59"/>
                  <a:gd name="T33" fmla="*/ 40 h 58"/>
                  <a:gd name="T34" fmla="*/ 0 w 59"/>
                  <a:gd name="T35" fmla="*/ 25 h 58"/>
                  <a:gd name="T36" fmla="*/ 6 w 59"/>
                  <a:gd name="T37" fmla="*/ 13 h 58"/>
                  <a:gd name="T38" fmla="*/ 20 w 59"/>
                  <a:gd name="T39"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8">
                    <a:moveTo>
                      <a:pt x="20" y="5"/>
                    </a:moveTo>
                    <a:lnTo>
                      <a:pt x="25" y="0"/>
                    </a:lnTo>
                    <a:lnTo>
                      <a:pt x="40" y="5"/>
                    </a:lnTo>
                    <a:lnTo>
                      <a:pt x="45" y="13"/>
                    </a:lnTo>
                    <a:lnTo>
                      <a:pt x="45" y="13"/>
                    </a:lnTo>
                    <a:lnTo>
                      <a:pt x="52" y="25"/>
                    </a:lnTo>
                    <a:lnTo>
                      <a:pt x="59" y="40"/>
                    </a:lnTo>
                    <a:lnTo>
                      <a:pt x="59" y="45"/>
                    </a:lnTo>
                    <a:lnTo>
                      <a:pt x="59" y="45"/>
                    </a:lnTo>
                    <a:lnTo>
                      <a:pt x="52" y="52"/>
                    </a:lnTo>
                    <a:lnTo>
                      <a:pt x="40" y="58"/>
                    </a:lnTo>
                    <a:lnTo>
                      <a:pt x="32" y="58"/>
                    </a:lnTo>
                    <a:lnTo>
                      <a:pt x="32" y="58"/>
                    </a:lnTo>
                    <a:lnTo>
                      <a:pt x="25" y="58"/>
                    </a:lnTo>
                    <a:lnTo>
                      <a:pt x="20" y="52"/>
                    </a:lnTo>
                    <a:lnTo>
                      <a:pt x="13" y="40"/>
                    </a:lnTo>
                    <a:lnTo>
                      <a:pt x="13" y="40"/>
                    </a:lnTo>
                    <a:lnTo>
                      <a:pt x="0" y="25"/>
                    </a:lnTo>
                    <a:lnTo>
                      <a:pt x="6" y="13"/>
                    </a:lnTo>
                    <a:lnTo>
                      <a:pt x="20" y="5"/>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63" name="Freeform 43"/>
              <p:cNvSpPr>
                <a:spLocks/>
              </p:cNvSpPr>
              <p:nvPr/>
            </p:nvSpPr>
            <p:spPr bwMode="auto">
              <a:xfrm>
                <a:off x="841" y="2266"/>
                <a:ext cx="46" cy="52"/>
              </a:xfrm>
              <a:custGeom>
                <a:avLst/>
                <a:gdLst>
                  <a:gd name="T0" fmla="*/ 19 w 46"/>
                  <a:gd name="T1" fmla="*/ 0 h 52"/>
                  <a:gd name="T2" fmla="*/ 19 w 46"/>
                  <a:gd name="T3" fmla="*/ 5 h 52"/>
                  <a:gd name="T4" fmla="*/ 27 w 46"/>
                  <a:gd name="T5" fmla="*/ 5 h 52"/>
                  <a:gd name="T6" fmla="*/ 32 w 46"/>
                  <a:gd name="T7" fmla="*/ 13 h 52"/>
                  <a:gd name="T8" fmla="*/ 32 w 46"/>
                  <a:gd name="T9" fmla="*/ 13 h 52"/>
                  <a:gd name="T10" fmla="*/ 32 w 46"/>
                  <a:gd name="T11" fmla="*/ 20 h 52"/>
                  <a:gd name="T12" fmla="*/ 39 w 46"/>
                  <a:gd name="T13" fmla="*/ 25 h 52"/>
                  <a:gd name="T14" fmla="*/ 46 w 46"/>
                  <a:gd name="T15" fmla="*/ 33 h 52"/>
                  <a:gd name="T16" fmla="*/ 46 w 46"/>
                  <a:gd name="T17" fmla="*/ 33 h 52"/>
                  <a:gd name="T18" fmla="*/ 46 w 46"/>
                  <a:gd name="T19" fmla="*/ 40 h 52"/>
                  <a:gd name="T20" fmla="*/ 39 w 46"/>
                  <a:gd name="T21" fmla="*/ 45 h 52"/>
                  <a:gd name="T22" fmla="*/ 39 w 46"/>
                  <a:gd name="T23" fmla="*/ 45 h 52"/>
                  <a:gd name="T24" fmla="*/ 39 w 46"/>
                  <a:gd name="T25" fmla="*/ 45 h 52"/>
                  <a:gd name="T26" fmla="*/ 32 w 46"/>
                  <a:gd name="T27" fmla="*/ 52 h 52"/>
                  <a:gd name="T28" fmla="*/ 27 w 46"/>
                  <a:gd name="T29" fmla="*/ 52 h 52"/>
                  <a:gd name="T30" fmla="*/ 19 w 46"/>
                  <a:gd name="T31" fmla="*/ 45 h 52"/>
                  <a:gd name="T32" fmla="*/ 19 w 46"/>
                  <a:gd name="T33" fmla="*/ 45 h 52"/>
                  <a:gd name="T34" fmla="*/ 12 w 46"/>
                  <a:gd name="T35" fmla="*/ 33 h 52"/>
                  <a:gd name="T36" fmla="*/ 7 w 46"/>
                  <a:gd name="T37" fmla="*/ 25 h 52"/>
                  <a:gd name="T38" fmla="*/ 7 w 46"/>
                  <a:gd name="T39" fmla="*/ 20 h 52"/>
                  <a:gd name="T40" fmla="*/ 7 w 46"/>
                  <a:gd name="T41" fmla="*/ 20 h 52"/>
                  <a:gd name="T42" fmla="*/ 0 w 46"/>
                  <a:gd name="T43" fmla="*/ 13 h 52"/>
                  <a:gd name="T44" fmla="*/ 0 w 46"/>
                  <a:gd name="T45" fmla="*/ 13 h 52"/>
                  <a:gd name="T46" fmla="*/ 7 w 46"/>
                  <a:gd name="T47" fmla="*/ 5 h 52"/>
                  <a:gd name="T48" fmla="*/ 7 w 46"/>
                  <a:gd name="T49" fmla="*/ 5 h 52"/>
                  <a:gd name="T50" fmla="*/ 7 w 46"/>
                  <a:gd name="T51" fmla="*/ 5 h 52"/>
                  <a:gd name="T52" fmla="*/ 12 w 46"/>
                  <a:gd name="T53" fmla="*/ 5 h 52"/>
                  <a:gd name="T54" fmla="*/ 19 w 46"/>
                  <a:gd name="T5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52">
                    <a:moveTo>
                      <a:pt x="19" y="0"/>
                    </a:moveTo>
                    <a:lnTo>
                      <a:pt x="19" y="5"/>
                    </a:lnTo>
                    <a:lnTo>
                      <a:pt x="27" y="5"/>
                    </a:lnTo>
                    <a:lnTo>
                      <a:pt x="32" y="13"/>
                    </a:lnTo>
                    <a:lnTo>
                      <a:pt x="32" y="13"/>
                    </a:lnTo>
                    <a:lnTo>
                      <a:pt x="32" y="20"/>
                    </a:lnTo>
                    <a:lnTo>
                      <a:pt x="39" y="25"/>
                    </a:lnTo>
                    <a:lnTo>
                      <a:pt x="46" y="33"/>
                    </a:lnTo>
                    <a:lnTo>
                      <a:pt x="46" y="33"/>
                    </a:lnTo>
                    <a:lnTo>
                      <a:pt x="46" y="40"/>
                    </a:lnTo>
                    <a:lnTo>
                      <a:pt x="39" y="45"/>
                    </a:lnTo>
                    <a:lnTo>
                      <a:pt x="39" y="45"/>
                    </a:lnTo>
                    <a:lnTo>
                      <a:pt x="39" y="45"/>
                    </a:lnTo>
                    <a:lnTo>
                      <a:pt x="32" y="52"/>
                    </a:lnTo>
                    <a:lnTo>
                      <a:pt x="27" y="52"/>
                    </a:lnTo>
                    <a:lnTo>
                      <a:pt x="19" y="45"/>
                    </a:lnTo>
                    <a:lnTo>
                      <a:pt x="19" y="45"/>
                    </a:lnTo>
                    <a:lnTo>
                      <a:pt x="12" y="33"/>
                    </a:lnTo>
                    <a:lnTo>
                      <a:pt x="7" y="25"/>
                    </a:lnTo>
                    <a:lnTo>
                      <a:pt x="7" y="20"/>
                    </a:lnTo>
                    <a:lnTo>
                      <a:pt x="7" y="20"/>
                    </a:lnTo>
                    <a:lnTo>
                      <a:pt x="0" y="13"/>
                    </a:lnTo>
                    <a:lnTo>
                      <a:pt x="0" y="13"/>
                    </a:lnTo>
                    <a:lnTo>
                      <a:pt x="7" y="5"/>
                    </a:lnTo>
                    <a:lnTo>
                      <a:pt x="7" y="5"/>
                    </a:lnTo>
                    <a:lnTo>
                      <a:pt x="7" y="5"/>
                    </a:lnTo>
                    <a:lnTo>
                      <a:pt x="12" y="5"/>
                    </a:lnTo>
                    <a:lnTo>
                      <a:pt x="19"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64" name="Freeform 44"/>
              <p:cNvSpPr>
                <a:spLocks/>
              </p:cNvSpPr>
              <p:nvPr/>
            </p:nvSpPr>
            <p:spPr bwMode="auto">
              <a:xfrm>
                <a:off x="848" y="2271"/>
                <a:ext cx="39" cy="40"/>
              </a:xfrm>
              <a:custGeom>
                <a:avLst/>
                <a:gdLst>
                  <a:gd name="T0" fmla="*/ 20 w 39"/>
                  <a:gd name="T1" fmla="*/ 8 h 40"/>
                  <a:gd name="T2" fmla="*/ 25 w 39"/>
                  <a:gd name="T3" fmla="*/ 15 h 40"/>
                  <a:gd name="T4" fmla="*/ 32 w 39"/>
                  <a:gd name="T5" fmla="*/ 20 h 40"/>
                  <a:gd name="T6" fmla="*/ 39 w 39"/>
                  <a:gd name="T7" fmla="*/ 28 h 40"/>
                  <a:gd name="T8" fmla="*/ 39 w 39"/>
                  <a:gd name="T9" fmla="*/ 28 h 40"/>
                  <a:gd name="T10" fmla="*/ 39 w 39"/>
                  <a:gd name="T11" fmla="*/ 35 h 40"/>
                  <a:gd name="T12" fmla="*/ 32 w 39"/>
                  <a:gd name="T13" fmla="*/ 40 h 40"/>
                  <a:gd name="T14" fmla="*/ 32 w 39"/>
                  <a:gd name="T15" fmla="*/ 40 h 40"/>
                  <a:gd name="T16" fmla="*/ 32 w 39"/>
                  <a:gd name="T17" fmla="*/ 40 h 40"/>
                  <a:gd name="T18" fmla="*/ 25 w 39"/>
                  <a:gd name="T19" fmla="*/ 40 h 40"/>
                  <a:gd name="T20" fmla="*/ 20 w 39"/>
                  <a:gd name="T21" fmla="*/ 40 h 40"/>
                  <a:gd name="T22" fmla="*/ 12 w 39"/>
                  <a:gd name="T23" fmla="*/ 35 h 40"/>
                  <a:gd name="T24" fmla="*/ 12 w 39"/>
                  <a:gd name="T25" fmla="*/ 35 h 40"/>
                  <a:gd name="T26" fmla="*/ 5 w 39"/>
                  <a:gd name="T27" fmla="*/ 28 h 40"/>
                  <a:gd name="T28" fmla="*/ 0 w 39"/>
                  <a:gd name="T29" fmla="*/ 20 h 40"/>
                  <a:gd name="T30" fmla="*/ 0 w 39"/>
                  <a:gd name="T31" fmla="*/ 15 h 40"/>
                  <a:gd name="T32" fmla="*/ 0 w 39"/>
                  <a:gd name="T33" fmla="*/ 15 h 40"/>
                  <a:gd name="T34" fmla="*/ 0 w 39"/>
                  <a:gd name="T35" fmla="*/ 8 h 40"/>
                  <a:gd name="T36" fmla="*/ 0 w 39"/>
                  <a:gd name="T37" fmla="*/ 8 h 40"/>
                  <a:gd name="T38" fmla="*/ 5 w 39"/>
                  <a:gd name="T39" fmla="*/ 0 h 40"/>
                  <a:gd name="T40" fmla="*/ 5 w 39"/>
                  <a:gd name="T41" fmla="*/ 0 h 40"/>
                  <a:gd name="T42" fmla="*/ 5 w 39"/>
                  <a:gd name="T43" fmla="*/ 0 h 40"/>
                  <a:gd name="T44" fmla="*/ 5 w 39"/>
                  <a:gd name="T45" fmla="*/ 0 h 40"/>
                  <a:gd name="T46" fmla="*/ 12 w 39"/>
                  <a:gd name="T47" fmla="*/ 0 h 40"/>
                  <a:gd name="T48" fmla="*/ 12 w 39"/>
                  <a:gd name="T49" fmla="*/ 0 h 40"/>
                  <a:gd name="T50" fmla="*/ 12 w 39"/>
                  <a:gd name="T51" fmla="*/ 0 h 40"/>
                  <a:gd name="T52" fmla="*/ 20 w 39"/>
                  <a:gd name="T53" fmla="*/ 0 h 40"/>
                  <a:gd name="T54" fmla="*/ 20 w 39"/>
                  <a:gd name="T5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40">
                    <a:moveTo>
                      <a:pt x="20" y="8"/>
                    </a:moveTo>
                    <a:lnTo>
                      <a:pt x="25" y="15"/>
                    </a:lnTo>
                    <a:lnTo>
                      <a:pt x="32" y="20"/>
                    </a:lnTo>
                    <a:lnTo>
                      <a:pt x="39" y="28"/>
                    </a:lnTo>
                    <a:lnTo>
                      <a:pt x="39" y="28"/>
                    </a:lnTo>
                    <a:lnTo>
                      <a:pt x="39" y="35"/>
                    </a:lnTo>
                    <a:lnTo>
                      <a:pt x="32" y="40"/>
                    </a:lnTo>
                    <a:lnTo>
                      <a:pt x="32" y="40"/>
                    </a:lnTo>
                    <a:lnTo>
                      <a:pt x="32" y="40"/>
                    </a:lnTo>
                    <a:lnTo>
                      <a:pt x="25" y="40"/>
                    </a:lnTo>
                    <a:lnTo>
                      <a:pt x="20" y="40"/>
                    </a:lnTo>
                    <a:lnTo>
                      <a:pt x="12" y="35"/>
                    </a:lnTo>
                    <a:lnTo>
                      <a:pt x="12" y="35"/>
                    </a:lnTo>
                    <a:lnTo>
                      <a:pt x="5" y="28"/>
                    </a:lnTo>
                    <a:lnTo>
                      <a:pt x="0" y="20"/>
                    </a:lnTo>
                    <a:lnTo>
                      <a:pt x="0" y="15"/>
                    </a:lnTo>
                    <a:lnTo>
                      <a:pt x="0" y="15"/>
                    </a:lnTo>
                    <a:lnTo>
                      <a:pt x="0" y="8"/>
                    </a:lnTo>
                    <a:lnTo>
                      <a:pt x="0" y="8"/>
                    </a:lnTo>
                    <a:lnTo>
                      <a:pt x="5" y="0"/>
                    </a:lnTo>
                    <a:lnTo>
                      <a:pt x="5" y="0"/>
                    </a:lnTo>
                    <a:lnTo>
                      <a:pt x="5" y="0"/>
                    </a:lnTo>
                    <a:lnTo>
                      <a:pt x="5" y="0"/>
                    </a:lnTo>
                    <a:lnTo>
                      <a:pt x="12" y="0"/>
                    </a:lnTo>
                    <a:lnTo>
                      <a:pt x="12" y="0"/>
                    </a:lnTo>
                    <a:lnTo>
                      <a:pt x="12" y="0"/>
                    </a:lnTo>
                    <a:lnTo>
                      <a:pt x="20" y="0"/>
                    </a:lnTo>
                    <a:lnTo>
                      <a:pt x="20" y="8"/>
                    </a:lnTo>
                    <a:close/>
                  </a:path>
                </a:pathLst>
              </a:custGeom>
              <a:solidFill>
                <a:srgbClr val="A172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65" name="Freeform 45"/>
              <p:cNvSpPr>
                <a:spLocks/>
              </p:cNvSpPr>
              <p:nvPr/>
            </p:nvSpPr>
            <p:spPr bwMode="auto">
              <a:xfrm>
                <a:off x="848" y="2271"/>
                <a:ext cx="32" cy="40"/>
              </a:xfrm>
              <a:custGeom>
                <a:avLst/>
                <a:gdLst>
                  <a:gd name="T0" fmla="*/ 20 w 32"/>
                  <a:gd name="T1" fmla="*/ 8 h 40"/>
                  <a:gd name="T2" fmla="*/ 25 w 32"/>
                  <a:gd name="T3" fmla="*/ 15 h 40"/>
                  <a:gd name="T4" fmla="*/ 32 w 32"/>
                  <a:gd name="T5" fmla="*/ 20 h 40"/>
                  <a:gd name="T6" fmla="*/ 32 w 32"/>
                  <a:gd name="T7" fmla="*/ 28 h 40"/>
                  <a:gd name="T8" fmla="*/ 32 w 32"/>
                  <a:gd name="T9" fmla="*/ 28 h 40"/>
                  <a:gd name="T10" fmla="*/ 32 w 32"/>
                  <a:gd name="T11" fmla="*/ 35 h 40"/>
                  <a:gd name="T12" fmla="*/ 32 w 32"/>
                  <a:gd name="T13" fmla="*/ 35 h 40"/>
                  <a:gd name="T14" fmla="*/ 32 w 32"/>
                  <a:gd name="T15" fmla="*/ 35 h 40"/>
                  <a:gd name="T16" fmla="*/ 32 w 32"/>
                  <a:gd name="T17" fmla="*/ 35 h 40"/>
                  <a:gd name="T18" fmla="*/ 25 w 32"/>
                  <a:gd name="T19" fmla="*/ 40 h 40"/>
                  <a:gd name="T20" fmla="*/ 20 w 32"/>
                  <a:gd name="T21" fmla="*/ 40 h 40"/>
                  <a:gd name="T22" fmla="*/ 12 w 32"/>
                  <a:gd name="T23" fmla="*/ 35 h 40"/>
                  <a:gd name="T24" fmla="*/ 12 w 32"/>
                  <a:gd name="T25" fmla="*/ 35 h 40"/>
                  <a:gd name="T26" fmla="*/ 5 w 32"/>
                  <a:gd name="T27" fmla="*/ 28 h 40"/>
                  <a:gd name="T28" fmla="*/ 0 w 32"/>
                  <a:gd name="T29" fmla="*/ 15 h 40"/>
                  <a:gd name="T30" fmla="*/ 0 w 32"/>
                  <a:gd name="T31" fmla="*/ 8 h 40"/>
                  <a:gd name="T32" fmla="*/ 0 w 32"/>
                  <a:gd name="T33" fmla="*/ 8 h 40"/>
                  <a:gd name="T34" fmla="*/ 0 w 32"/>
                  <a:gd name="T35" fmla="*/ 8 h 40"/>
                  <a:gd name="T36" fmla="*/ 0 w 32"/>
                  <a:gd name="T37" fmla="*/ 8 h 40"/>
                  <a:gd name="T38" fmla="*/ 5 w 32"/>
                  <a:gd name="T39" fmla="*/ 0 h 40"/>
                  <a:gd name="T40" fmla="*/ 5 w 32"/>
                  <a:gd name="T41" fmla="*/ 0 h 40"/>
                  <a:gd name="T42" fmla="*/ 5 w 32"/>
                  <a:gd name="T43" fmla="*/ 0 h 40"/>
                  <a:gd name="T44" fmla="*/ 5 w 32"/>
                  <a:gd name="T45" fmla="*/ 0 h 40"/>
                  <a:gd name="T46" fmla="*/ 12 w 32"/>
                  <a:gd name="T47" fmla="*/ 0 h 40"/>
                  <a:gd name="T48" fmla="*/ 12 w 32"/>
                  <a:gd name="T49" fmla="*/ 0 h 40"/>
                  <a:gd name="T50" fmla="*/ 12 w 32"/>
                  <a:gd name="T51" fmla="*/ 0 h 40"/>
                  <a:gd name="T52" fmla="*/ 20 w 32"/>
                  <a:gd name="T53" fmla="*/ 8 h 40"/>
                  <a:gd name="T54" fmla="*/ 20 w 32"/>
                  <a:gd name="T5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40">
                    <a:moveTo>
                      <a:pt x="20" y="8"/>
                    </a:moveTo>
                    <a:lnTo>
                      <a:pt x="25" y="15"/>
                    </a:lnTo>
                    <a:lnTo>
                      <a:pt x="32" y="20"/>
                    </a:lnTo>
                    <a:lnTo>
                      <a:pt x="32" y="28"/>
                    </a:lnTo>
                    <a:lnTo>
                      <a:pt x="32" y="28"/>
                    </a:lnTo>
                    <a:lnTo>
                      <a:pt x="32" y="35"/>
                    </a:lnTo>
                    <a:lnTo>
                      <a:pt x="32" y="35"/>
                    </a:lnTo>
                    <a:lnTo>
                      <a:pt x="32" y="35"/>
                    </a:lnTo>
                    <a:lnTo>
                      <a:pt x="32" y="35"/>
                    </a:lnTo>
                    <a:lnTo>
                      <a:pt x="25" y="40"/>
                    </a:lnTo>
                    <a:lnTo>
                      <a:pt x="20" y="40"/>
                    </a:lnTo>
                    <a:lnTo>
                      <a:pt x="12" y="35"/>
                    </a:lnTo>
                    <a:lnTo>
                      <a:pt x="12" y="35"/>
                    </a:lnTo>
                    <a:lnTo>
                      <a:pt x="5" y="28"/>
                    </a:lnTo>
                    <a:lnTo>
                      <a:pt x="0" y="15"/>
                    </a:lnTo>
                    <a:lnTo>
                      <a:pt x="0" y="8"/>
                    </a:lnTo>
                    <a:lnTo>
                      <a:pt x="0" y="8"/>
                    </a:lnTo>
                    <a:lnTo>
                      <a:pt x="0" y="8"/>
                    </a:lnTo>
                    <a:lnTo>
                      <a:pt x="0" y="8"/>
                    </a:lnTo>
                    <a:lnTo>
                      <a:pt x="5" y="0"/>
                    </a:lnTo>
                    <a:lnTo>
                      <a:pt x="5" y="0"/>
                    </a:lnTo>
                    <a:lnTo>
                      <a:pt x="5" y="0"/>
                    </a:lnTo>
                    <a:lnTo>
                      <a:pt x="5" y="0"/>
                    </a:lnTo>
                    <a:lnTo>
                      <a:pt x="12" y="0"/>
                    </a:lnTo>
                    <a:lnTo>
                      <a:pt x="12" y="0"/>
                    </a:lnTo>
                    <a:lnTo>
                      <a:pt x="12" y="0"/>
                    </a:lnTo>
                    <a:lnTo>
                      <a:pt x="20" y="8"/>
                    </a:lnTo>
                    <a:lnTo>
                      <a:pt x="20" y="8"/>
                    </a:lnTo>
                    <a:close/>
                  </a:path>
                </a:pathLst>
              </a:custGeom>
              <a:solidFill>
                <a:srgbClr val="AA7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66" name="Freeform 46"/>
              <p:cNvSpPr>
                <a:spLocks/>
              </p:cNvSpPr>
              <p:nvPr/>
            </p:nvSpPr>
            <p:spPr bwMode="auto">
              <a:xfrm>
                <a:off x="848" y="2271"/>
                <a:ext cx="32" cy="40"/>
              </a:xfrm>
              <a:custGeom>
                <a:avLst/>
                <a:gdLst>
                  <a:gd name="T0" fmla="*/ 20 w 32"/>
                  <a:gd name="T1" fmla="*/ 8 h 40"/>
                  <a:gd name="T2" fmla="*/ 25 w 32"/>
                  <a:gd name="T3" fmla="*/ 15 h 40"/>
                  <a:gd name="T4" fmla="*/ 25 w 32"/>
                  <a:gd name="T5" fmla="*/ 20 h 40"/>
                  <a:gd name="T6" fmla="*/ 32 w 32"/>
                  <a:gd name="T7" fmla="*/ 28 h 40"/>
                  <a:gd name="T8" fmla="*/ 32 w 32"/>
                  <a:gd name="T9" fmla="*/ 28 h 40"/>
                  <a:gd name="T10" fmla="*/ 32 w 32"/>
                  <a:gd name="T11" fmla="*/ 35 h 40"/>
                  <a:gd name="T12" fmla="*/ 32 w 32"/>
                  <a:gd name="T13" fmla="*/ 35 h 40"/>
                  <a:gd name="T14" fmla="*/ 32 w 32"/>
                  <a:gd name="T15" fmla="*/ 35 h 40"/>
                  <a:gd name="T16" fmla="*/ 32 w 32"/>
                  <a:gd name="T17" fmla="*/ 35 h 40"/>
                  <a:gd name="T18" fmla="*/ 25 w 32"/>
                  <a:gd name="T19" fmla="*/ 40 h 40"/>
                  <a:gd name="T20" fmla="*/ 20 w 32"/>
                  <a:gd name="T21" fmla="*/ 40 h 40"/>
                  <a:gd name="T22" fmla="*/ 12 w 32"/>
                  <a:gd name="T23" fmla="*/ 35 h 40"/>
                  <a:gd name="T24" fmla="*/ 12 w 32"/>
                  <a:gd name="T25" fmla="*/ 35 h 40"/>
                  <a:gd name="T26" fmla="*/ 5 w 32"/>
                  <a:gd name="T27" fmla="*/ 28 h 40"/>
                  <a:gd name="T28" fmla="*/ 0 w 32"/>
                  <a:gd name="T29" fmla="*/ 15 h 40"/>
                  <a:gd name="T30" fmla="*/ 0 w 32"/>
                  <a:gd name="T31" fmla="*/ 8 h 40"/>
                  <a:gd name="T32" fmla="*/ 0 w 32"/>
                  <a:gd name="T33" fmla="*/ 8 h 40"/>
                  <a:gd name="T34" fmla="*/ 0 w 32"/>
                  <a:gd name="T35" fmla="*/ 8 h 40"/>
                  <a:gd name="T36" fmla="*/ 0 w 32"/>
                  <a:gd name="T37" fmla="*/ 8 h 40"/>
                  <a:gd name="T38" fmla="*/ 5 w 32"/>
                  <a:gd name="T39" fmla="*/ 0 h 40"/>
                  <a:gd name="T40" fmla="*/ 5 w 32"/>
                  <a:gd name="T41" fmla="*/ 0 h 40"/>
                  <a:gd name="T42" fmla="*/ 5 w 32"/>
                  <a:gd name="T43" fmla="*/ 0 h 40"/>
                  <a:gd name="T44" fmla="*/ 5 w 32"/>
                  <a:gd name="T45" fmla="*/ 0 h 40"/>
                  <a:gd name="T46" fmla="*/ 12 w 32"/>
                  <a:gd name="T47" fmla="*/ 0 h 40"/>
                  <a:gd name="T48" fmla="*/ 12 w 32"/>
                  <a:gd name="T49" fmla="*/ 0 h 40"/>
                  <a:gd name="T50" fmla="*/ 12 w 32"/>
                  <a:gd name="T51" fmla="*/ 0 h 40"/>
                  <a:gd name="T52" fmla="*/ 12 w 32"/>
                  <a:gd name="T53" fmla="*/ 8 h 40"/>
                  <a:gd name="T54" fmla="*/ 20 w 32"/>
                  <a:gd name="T5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40">
                    <a:moveTo>
                      <a:pt x="20" y="8"/>
                    </a:moveTo>
                    <a:lnTo>
                      <a:pt x="25" y="15"/>
                    </a:lnTo>
                    <a:lnTo>
                      <a:pt x="25" y="20"/>
                    </a:lnTo>
                    <a:lnTo>
                      <a:pt x="32" y="28"/>
                    </a:lnTo>
                    <a:lnTo>
                      <a:pt x="32" y="28"/>
                    </a:lnTo>
                    <a:lnTo>
                      <a:pt x="32" y="35"/>
                    </a:lnTo>
                    <a:lnTo>
                      <a:pt x="32" y="35"/>
                    </a:lnTo>
                    <a:lnTo>
                      <a:pt x="32" y="35"/>
                    </a:lnTo>
                    <a:lnTo>
                      <a:pt x="32" y="35"/>
                    </a:lnTo>
                    <a:lnTo>
                      <a:pt x="25" y="40"/>
                    </a:lnTo>
                    <a:lnTo>
                      <a:pt x="20" y="40"/>
                    </a:lnTo>
                    <a:lnTo>
                      <a:pt x="12" y="35"/>
                    </a:lnTo>
                    <a:lnTo>
                      <a:pt x="12" y="35"/>
                    </a:lnTo>
                    <a:lnTo>
                      <a:pt x="5" y="28"/>
                    </a:lnTo>
                    <a:lnTo>
                      <a:pt x="0" y="15"/>
                    </a:lnTo>
                    <a:lnTo>
                      <a:pt x="0" y="8"/>
                    </a:lnTo>
                    <a:lnTo>
                      <a:pt x="0" y="8"/>
                    </a:lnTo>
                    <a:lnTo>
                      <a:pt x="0" y="8"/>
                    </a:lnTo>
                    <a:lnTo>
                      <a:pt x="0" y="8"/>
                    </a:lnTo>
                    <a:lnTo>
                      <a:pt x="5" y="0"/>
                    </a:lnTo>
                    <a:lnTo>
                      <a:pt x="5" y="0"/>
                    </a:lnTo>
                    <a:lnTo>
                      <a:pt x="5" y="0"/>
                    </a:lnTo>
                    <a:lnTo>
                      <a:pt x="5" y="0"/>
                    </a:lnTo>
                    <a:lnTo>
                      <a:pt x="12" y="0"/>
                    </a:lnTo>
                    <a:lnTo>
                      <a:pt x="12" y="0"/>
                    </a:lnTo>
                    <a:lnTo>
                      <a:pt x="12" y="0"/>
                    </a:lnTo>
                    <a:lnTo>
                      <a:pt x="12" y="8"/>
                    </a:lnTo>
                    <a:lnTo>
                      <a:pt x="20" y="8"/>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67" name="Freeform 47"/>
              <p:cNvSpPr>
                <a:spLocks/>
              </p:cNvSpPr>
              <p:nvPr/>
            </p:nvSpPr>
            <p:spPr bwMode="auto">
              <a:xfrm>
                <a:off x="848" y="2271"/>
                <a:ext cx="32" cy="40"/>
              </a:xfrm>
              <a:custGeom>
                <a:avLst/>
                <a:gdLst>
                  <a:gd name="T0" fmla="*/ 20 w 32"/>
                  <a:gd name="T1" fmla="*/ 8 h 40"/>
                  <a:gd name="T2" fmla="*/ 20 w 32"/>
                  <a:gd name="T3" fmla="*/ 15 h 40"/>
                  <a:gd name="T4" fmla="*/ 25 w 32"/>
                  <a:gd name="T5" fmla="*/ 20 h 40"/>
                  <a:gd name="T6" fmla="*/ 32 w 32"/>
                  <a:gd name="T7" fmla="*/ 28 h 40"/>
                  <a:gd name="T8" fmla="*/ 32 w 32"/>
                  <a:gd name="T9" fmla="*/ 28 h 40"/>
                  <a:gd name="T10" fmla="*/ 32 w 32"/>
                  <a:gd name="T11" fmla="*/ 35 h 40"/>
                  <a:gd name="T12" fmla="*/ 32 w 32"/>
                  <a:gd name="T13" fmla="*/ 35 h 40"/>
                  <a:gd name="T14" fmla="*/ 32 w 32"/>
                  <a:gd name="T15" fmla="*/ 35 h 40"/>
                  <a:gd name="T16" fmla="*/ 32 w 32"/>
                  <a:gd name="T17" fmla="*/ 35 h 40"/>
                  <a:gd name="T18" fmla="*/ 25 w 32"/>
                  <a:gd name="T19" fmla="*/ 40 h 40"/>
                  <a:gd name="T20" fmla="*/ 20 w 32"/>
                  <a:gd name="T21" fmla="*/ 40 h 40"/>
                  <a:gd name="T22" fmla="*/ 20 w 32"/>
                  <a:gd name="T23" fmla="*/ 35 h 40"/>
                  <a:gd name="T24" fmla="*/ 20 w 32"/>
                  <a:gd name="T25" fmla="*/ 35 h 40"/>
                  <a:gd name="T26" fmla="*/ 12 w 32"/>
                  <a:gd name="T27" fmla="*/ 28 h 40"/>
                  <a:gd name="T28" fmla="*/ 5 w 32"/>
                  <a:gd name="T29" fmla="*/ 15 h 40"/>
                  <a:gd name="T30" fmla="*/ 5 w 32"/>
                  <a:gd name="T31" fmla="*/ 8 h 40"/>
                  <a:gd name="T32" fmla="*/ 5 w 32"/>
                  <a:gd name="T33" fmla="*/ 8 h 40"/>
                  <a:gd name="T34" fmla="*/ 0 w 32"/>
                  <a:gd name="T35" fmla="*/ 8 h 40"/>
                  <a:gd name="T36" fmla="*/ 0 w 32"/>
                  <a:gd name="T37" fmla="*/ 8 h 40"/>
                  <a:gd name="T38" fmla="*/ 5 w 32"/>
                  <a:gd name="T39" fmla="*/ 0 h 40"/>
                  <a:gd name="T40" fmla="*/ 5 w 32"/>
                  <a:gd name="T41" fmla="*/ 0 h 40"/>
                  <a:gd name="T42" fmla="*/ 5 w 32"/>
                  <a:gd name="T43" fmla="*/ 0 h 40"/>
                  <a:gd name="T44" fmla="*/ 5 w 32"/>
                  <a:gd name="T45" fmla="*/ 0 h 40"/>
                  <a:gd name="T46" fmla="*/ 12 w 32"/>
                  <a:gd name="T47" fmla="*/ 0 h 40"/>
                  <a:gd name="T48" fmla="*/ 12 w 32"/>
                  <a:gd name="T49" fmla="*/ 0 h 40"/>
                  <a:gd name="T50" fmla="*/ 12 w 32"/>
                  <a:gd name="T51" fmla="*/ 0 h 40"/>
                  <a:gd name="T52" fmla="*/ 12 w 32"/>
                  <a:gd name="T53" fmla="*/ 8 h 40"/>
                  <a:gd name="T54" fmla="*/ 20 w 32"/>
                  <a:gd name="T5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40">
                    <a:moveTo>
                      <a:pt x="20" y="8"/>
                    </a:moveTo>
                    <a:lnTo>
                      <a:pt x="20" y="15"/>
                    </a:lnTo>
                    <a:lnTo>
                      <a:pt x="25" y="20"/>
                    </a:lnTo>
                    <a:lnTo>
                      <a:pt x="32" y="28"/>
                    </a:lnTo>
                    <a:lnTo>
                      <a:pt x="32" y="28"/>
                    </a:lnTo>
                    <a:lnTo>
                      <a:pt x="32" y="35"/>
                    </a:lnTo>
                    <a:lnTo>
                      <a:pt x="32" y="35"/>
                    </a:lnTo>
                    <a:lnTo>
                      <a:pt x="32" y="35"/>
                    </a:lnTo>
                    <a:lnTo>
                      <a:pt x="32" y="35"/>
                    </a:lnTo>
                    <a:lnTo>
                      <a:pt x="25" y="40"/>
                    </a:lnTo>
                    <a:lnTo>
                      <a:pt x="20" y="40"/>
                    </a:lnTo>
                    <a:lnTo>
                      <a:pt x="20" y="35"/>
                    </a:lnTo>
                    <a:lnTo>
                      <a:pt x="20" y="35"/>
                    </a:lnTo>
                    <a:lnTo>
                      <a:pt x="12" y="28"/>
                    </a:lnTo>
                    <a:lnTo>
                      <a:pt x="5" y="15"/>
                    </a:lnTo>
                    <a:lnTo>
                      <a:pt x="5" y="8"/>
                    </a:lnTo>
                    <a:lnTo>
                      <a:pt x="5" y="8"/>
                    </a:lnTo>
                    <a:lnTo>
                      <a:pt x="0" y="8"/>
                    </a:lnTo>
                    <a:lnTo>
                      <a:pt x="0" y="8"/>
                    </a:lnTo>
                    <a:lnTo>
                      <a:pt x="5" y="0"/>
                    </a:lnTo>
                    <a:lnTo>
                      <a:pt x="5" y="0"/>
                    </a:lnTo>
                    <a:lnTo>
                      <a:pt x="5" y="0"/>
                    </a:lnTo>
                    <a:lnTo>
                      <a:pt x="5" y="0"/>
                    </a:lnTo>
                    <a:lnTo>
                      <a:pt x="12" y="0"/>
                    </a:lnTo>
                    <a:lnTo>
                      <a:pt x="12" y="0"/>
                    </a:lnTo>
                    <a:lnTo>
                      <a:pt x="12" y="0"/>
                    </a:lnTo>
                    <a:lnTo>
                      <a:pt x="12" y="8"/>
                    </a:lnTo>
                    <a:lnTo>
                      <a:pt x="20" y="8"/>
                    </a:lnTo>
                    <a:close/>
                  </a:path>
                </a:pathLst>
              </a:custGeom>
              <a:solidFill>
                <a:srgbClr val="BA9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68" name="Freeform 48"/>
              <p:cNvSpPr>
                <a:spLocks/>
              </p:cNvSpPr>
              <p:nvPr/>
            </p:nvSpPr>
            <p:spPr bwMode="auto">
              <a:xfrm>
                <a:off x="848" y="2271"/>
                <a:ext cx="32" cy="35"/>
              </a:xfrm>
              <a:custGeom>
                <a:avLst/>
                <a:gdLst>
                  <a:gd name="T0" fmla="*/ 20 w 32"/>
                  <a:gd name="T1" fmla="*/ 8 h 35"/>
                  <a:gd name="T2" fmla="*/ 20 w 32"/>
                  <a:gd name="T3" fmla="*/ 15 h 35"/>
                  <a:gd name="T4" fmla="*/ 25 w 32"/>
                  <a:gd name="T5" fmla="*/ 20 h 35"/>
                  <a:gd name="T6" fmla="*/ 32 w 32"/>
                  <a:gd name="T7" fmla="*/ 28 h 35"/>
                  <a:gd name="T8" fmla="*/ 32 w 32"/>
                  <a:gd name="T9" fmla="*/ 28 h 35"/>
                  <a:gd name="T10" fmla="*/ 32 w 32"/>
                  <a:gd name="T11" fmla="*/ 35 h 35"/>
                  <a:gd name="T12" fmla="*/ 32 w 32"/>
                  <a:gd name="T13" fmla="*/ 35 h 35"/>
                  <a:gd name="T14" fmla="*/ 32 w 32"/>
                  <a:gd name="T15" fmla="*/ 35 h 35"/>
                  <a:gd name="T16" fmla="*/ 32 w 32"/>
                  <a:gd name="T17" fmla="*/ 35 h 35"/>
                  <a:gd name="T18" fmla="*/ 25 w 32"/>
                  <a:gd name="T19" fmla="*/ 35 h 35"/>
                  <a:gd name="T20" fmla="*/ 20 w 32"/>
                  <a:gd name="T21" fmla="*/ 35 h 35"/>
                  <a:gd name="T22" fmla="*/ 20 w 32"/>
                  <a:gd name="T23" fmla="*/ 35 h 35"/>
                  <a:gd name="T24" fmla="*/ 20 w 32"/>
                  <a:gd name="T25" fmla="*/ 35 h 35"/>
                  <a:gd name="T26" fmla="*/ 12 w 32"/>
                  <a:gd name="T27" fmla="*/ 28 h 35"/>
                  <a:gd name="T28" fmla="*/ 5 w 32"/>
                  <a:gd name="T29" fmla="*/ 15 h 35"/>
                  <a:gd name="T30" fmla="*/ 5 w 32"/>
                  <a:gd name="T31" fmla="*/ 8 h 35"/>
                  <a:gd name="T32" fmla="*/ 5 w 32"/>
                  <a:gd name="T33" fmla="*/ 8 h 35"/>
                  <a:gd name="T34" fmla="*/ 0 w 32"/>
                  <a:gd name="T35" fmla="*/ 8 h 35"/>
                  <a:gd name="T36" fmla="*/ 0 w 32"/>
                  <a:gd name="T37" fmla="*/ 8 h 35"/>
                  <a:gd name="T38" fmla="*/ 5 w 32"/>
                  <a:gd name="T39" fmla="*/ 0 h 35"/>
                  <a:gd name="T40" fmla="*/ 5 w 32"/>
                  <a:gd name="T41" fmla="*/ 0 h 35"/>
                  <a:gd name="T42" fmla="*/ 5 w 32"/>
                  <a:gd name="T43" fmla="*/ 0 h 35"/>
                  <a:gd name="T44" fmla="*/ 5 w 32"/>
                  <a:gd name="T45" fmla="*/ 0 h 35"/>
                  <a:gd name="T46" fmla="*/ 12 w 32"/>
                  <a:gd name="T47" fmla="*/ 0 h 35"/>
                  <a:gd name="T48" fmla="*/ 12 w 32"/>
                  <a:gd name="T49" fmla="*/ 0 h 35"/>
                  <a:gd name="T50" fmla="*/ 12 w 32"/>
                  <a:gd name="T51" fmla="*/ 0 h 35"/>
                  <a:gd name="T52" fmla="*/ 12 w 32"/>
                  <a:gd name="T53" fmla="*/ 8 h 35"/>
                  <a:gd name="T54" fmla="*/ 20 w 32"/>
                  <a:gd name="T55"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35">
                    <a:moveTo>
                      <a:pt x="20" y="8"/>
                    </a:moveTo>
                    <a:lnTo>
                      <a:pt x="20" y="15"/>
                    </a:lnTo>
                    <a:lnTo>
                      <a:pt x="25" y="20"/>
                    </a:lnTo>
                    <a:lnTo>
                      <a:pt x="32" y="28"/>
                    </a:lnTo>
                    <a:lnTo>
                      <a:pt x="32" y="28"/>
                    </a:lnTo>
                    <a:lnTo>
                      <a:pt x="32" y="35"/>
                    </a:lnTo>
                    <a:lnTo>
                      <a:pt x="32" y="35"/>
                    </a:lnTo>
                    <a:lnTo>
                      <a:pt x="32" y="35"/>
                    </a:lnTo>
                    <a:lnTo>
                      <a:pt x="32" y="35"/>
                    </a:lnTo>
                    <a:lnTo>
                      <a:pt x="25" y="35"/>
                    </a:lnTo>
                    <a:lnTo>
                      <a:pt x="20" y="35"/>
                    </a:lnTo>
                    <a:lnTo>
                      <a:pt x="20" y="35"/>
                    </a:lnTo>
                    <a:lnTo>
                      <a:pt x="20" y="35"/>
                    </a:lnTo>
                    <a:lnTo>
                      <a:pt x="12" y="28"/>
                    </a:lnTo>
                    <a:lnTo>
                      <a:pt x="5" y="15"/>
                    </a:lnTo>
                    <a:lnTo>
                      <a:pt x="5" y="8"/>
                    </a:lnTo>
                    <a:lnTo>
                      <a:pt x="5" y="8"/>
                    </a:lnTo>
                    <a:lnTo>
                      <a:pt x="0" y="8"/>
                    </a:lnTo>
                    <a:lnTo>
                      <a:pt x="0" y="8"/>
                    </a:lnTo>
                    <a:lnTo>
                      <a:pt x="5" y="0"/>
                    </a:lnTo>
                    <a:lnTo>
                      <a:pt x="5" y="0"/>
                    </a:lnTo>
                    <a:lnTo>
                      <a:pt x="5" y="0"/>
                    </a:lnTo>
                    <a:lnTo>
                      <a:pt x="5" y="0"/>
                    </a:lnTo>
                    <a:lnTo>
                      <a:pt x="12" y="0"/>
                    </a:lnTo>
                    <a:lnTo>
                      <a:pt x="12" y="0"/>
                    </a:lnTo>
                    <a:lnTo>
                      <a:pt x="12" y="0"/>
                    </a:lnTo>
                    <a:lnTo>
                      <a:pt x="12" y="8"/>
                    </a:lnTo>
                    <a:lnTo>
                      <a:pt x="20" y="8"/>
                    </a:lnTo>
                    <a:close/>
                  </a:path>
                </a:pathLst>
              </a:custGeom>
              <a:solidFill>
                <a:srgbClr val="C3A5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69" name="Freeform 49"/>
              <p:cNvSpPr>
                <a:spLocks/>
              </p:cNvSpPr>
              <p:nvPr/>
            </p:nvSpPr>
            <p:spPr bwMode="auto">
              <a:xfrm>
                <a:off x="853" y="2271"/>
                <a:ext cx="27" cy="35"/>
              </a:xfrm>
              <a:custGeom>
                <a:avLst/>
                <a:gdLst>
                  <a:gd name="T0" fmla="*/ 7 w 27"/>
                  <a:gd name="T1" fmla="*/ 0 h 35"/>
                  <a:gd name="T2" fmla="*/ 7 w 27"/>
                  <a:gd name="T3" fmla="*/ 8 h 35"/>
                  <a:gd name="T4" fmla="*/ 7 w 27"/>
                  <a:gd name="T5" fmla="*/ 8 h 35"/>
                  <a:gd name="T6" fmla="*/ 15 w 27"/>
                  <a:gd name="T7" fmla="*/ 8 h 35"/>
                  <a:gd name="T8" fmla="*/ 15 w 27"/>
                  <a:gd name="T9" fmla="*/ 8 h 35"/>
                  <a:gd name="T10" fmla="*/ 15 w 27"/>
                  <a:gd name="T11" fmla="*/ 15 h 35"/>
                  <a:gd name="T12" fmla="*/ 20 w 27"/>
                  <a:gd name="T13" fmla="*/ 20 h 35"/>
                  <a:gd name="T14" fmla="*/ 27 w 27"/>
                  <a:gd name="T15" fmla="*/ 28 h 35"/>
                  <a:gd name="T16" fmla="*/ 27 w 27"/>
                  <a:gd name="T17" fmla="*/ 28 h 35"/>
                  <a:gd name="T18" fmla="*/ 27 w 27"/>
                  <a:gd name="T19" fmla="*/ 35 h 35"/>
                  <a:gd name="T20" fmla="*/ 20 w 27"/>
                  <a:gd name="T21" fmla="*/ 35 h 35"/>
                  <a:gd name="T22" fmla="*/ 20 w 27"/>
                  <a:gd name="T23" fmla="*/ 35 h 35"/>
                  <a:gd name="T24" fmla="*/ 20 w 27"/>
                  <a:gd name="T25" fmla="*/ 35 h 35"/>
                  <a:gd name="T26" fmla="*/ 15 w 27"/>
                  <a:gd name="T27" fmla="*/ 35 h 35"/>
                  <a:gd name="T28" fmla="*/ 15 w 27"/>
                  <a:gd name="T29" fmla="*/ 35 h 35"/>
                  <a:gd name="T30" fmla="*/ 15 w 27"/>
                  <a:gd name="T31" fmla="*/ 28 h 35"/>
                  <a:gd name="T32" fmla="*/ 15 w 27"/>
                  <a:gd name="T33" fmla="*/ 28 h 35"/>
                  <a:gd name="T34" fmla="*/ 7 w 27"/>
                  <a:gd name="T35" fmla="*/ 20 h 35"/>
                  <a:gd name="T36" fmla="*/ 0 w 27"/>
                  <a:gd name="T37" fmla="*/ 15 h 35"/>
                  <a:gd name="T38" fmla="*/ 0 w 27"/>
                  <a:gd name="T39" fmla="*/ 8 h 35"/>
                  <a:gd name="T40" fmla="*/ 0 w 27"/>
                  <a:gd name="T41" fmla="*/ 8 h 35"/>
                  <a:gd name="T42" fmla="*/ 0 w 27"/>
                  <a:gd name="T43" fmla="*/ 8 h 35"/>
                  <a:gd name="T44" fmla="*/ 0 w 27"/>
                  <a:gd name="T45" fmla="*/ 8 h 35"/>
                  <a:gd name="T46" fmla="*/ 0 w 27"/>
                  <a:gd name="T47" fmla="*/ 0 h 35"/>
                  <a:gd name="T48" fmla="*/ 0 w 27"/>
                  <a:gd name="T49" fmla="*/ 0 h 35"/>
                  <a:gd name="T50" fmla="*/ 0 w 27"/>
                  <a:gd name="T51" fmla="*/ 0 h 35"/>
                  <a:gd name="T52" fmla="*/ 7 w 27"/>
                  <a:gd name="T53" fmla="*/ 0 h 35"/>
                  <a:gd name="T54" fmla="*/ 7 w 27"/>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35">
                    <a:moveTo>
                      <a:pt x="7" y="0"/>
                    </a:moveTo>
                    <a:lnTo>
                      <a:pt x="7" y="8"/>
                    </a:lnTo>
                    <a:lnTo>
                      <a:pt x="7" y="8"/>
                    </a:lnTo>
                    <a:lnTo>
                      <a:pt x="15" y="8"/>
                    </a:lnTo>
                    <a:lnTo>
                      <a:pt x="15" y="8"/>
                    </a:lnTo>
                    <a:lnTo>
                      <a:pt x="15" y="15"/>
                    </a:lnTo>
                    <a:lnTo>
                      <a:pt x="20" y="20"/>
                    </a:lnTo>
                    <a:lnTo>
                      <a:pt x="27" y="28"/>
                    </a:lnTo>
                    <a:lnTo>
                      <a:pt x="27" y="28"/>
                    </a:lnTo>
                    <a:lnTo>
                      <a:pt x="27" y="35"/>
                    </a:lnTo>
                    <a:lnTo>
                      <a:pt x="20" y="35"/>
                    </a:lnTo>
                    <a:lnTo>
                      <a:pt x="20" y="35"/>
                    </a:lnTo>
                    <a:lnTo>
                      <a:pt x="20" y="35"/>
                    </a:lnTo>
                    <a:lnTo>
                      <a:pt x="15" y="35"/>
                    </a:lnTo>
                    <a:lnTo>
                      <a:pt x="15" y="35"/>
                    </a:lnTo>
                    <a:lnTo>
                      <a:pt x="15" y="28"/>
                    </a:lnTo>
                    <a:lnTo>
                      <a:pt x="15" y="28"/>
                    </a:lnTo>
                    <a:lnTo>
                      <a:pt x="7" y="20"/>
                    </a:lnTo>
                    <a:lnTo>
                      <a:pt x="0" y="15"/>
                    </a:lnTo>
                    <a:lnTo>
                      <a:pt x="0" y="8"/>
                    </a:lnTo>
                    <a:lnTo>
                      <a:pt x="0" y="8"/>
                    </a:lnTo>
                    <a:lnTo>
                      <a:pt x="0" y="8"/>
                    </a:lnTo>
                    <a:lnTo>
                      <a:pt x="0" y="8"/>
                    </a:lnTo>
                    <a:lnTo>
                      <a:pt x="0" y="0"/>
                    </a:lnTo>
                    <a:lnTo>
                      <a:pt x="0" y="0"/>
                    </a:lnTo>
                    <a:lnTo>
                      <a:pt x="0" y="0"/>
                    </a:lnTo>
                    <a:lnTo>
                      <a:pt x="7" y="0"/>
                    </a:lnTo>
                    <a:lnTo>
                      <a:pt x="7"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70" name="Freeform 50"/>
              <p:cNvSpPr>
                <a:spLocks/>
              </p:cNvSpPr>
              <p:nvPr/>
            </p:nvSpPr>
            <p:spPr bwMode="auto">
              <a:xfrm>
                <a:off x="853" y="2306"/>
                <a:ext cx="39" cy="25"/>
              </a:xfrm>
              <a:custGeom>
                <a:avLst/>
                <a:gdLst>
                  <a:gd name="T0" fmla="*/ 39 w 39"/>
                  <a:gd name="T1" fmla="*/ 0 h 25"/>
                  <a:gd name="T2" fmla="*/ 39 w 39"/>
                  <a:gd name="T3" fmla="*/ 0 h 25"/>
                  <a:gd name="T4" fmla="*/ 34 w 39"/>
                  <a:gd name="T5" fmla="*/ 0 h 25"/>
                  <a:gd name="T6" fmla="*/ 34 w 39"/>
                  <a:gd name="T7" fmla="*/ 0 h 25"/>
                  <a:gd name="T8" fmla="*/ 34 w 39"/>
                  <a:gd name="T9" fmla="*/ 0 h 25"/>
                  <a:gd name="T10" fmla="*/ 20 w 39"/>
                  <a:gd name="T11" fmla="*/ 0 h 25"/>
                  <a:gd name="T12" fmla="*/ 7 w 39"/>
                  <a:gd name="T13" fmla="*/ 5 h 25"/>
                  <a:gd name="T14" fmla="*/ 0 w 39"/>
                  <a:gd name="T15" fmla="*/ 18 h 25"/>
                  <a:gd name="T16" fmla="*/ 0 w 39"/>
                  <a:gd name="T17" fmla="*/ 18 h 25"/>
                  <a:gd name="T18" fmla="*/ 0 w 39"/>
                  <a:gd name="T19" fmla="*/ 25 h 25"/>
                  <a:gd name="T20" fmla="*/ 0 w 39"/>
                  <a:gd name="T21" fmla="*/ 25 h 25"/>
                  <a:gd name="T22" fmla="*/ 0 w 39"/>
                  <a:gd name="T23" fmla="*/ 18 h 25"/>
                  <a:gd name="T24" fmla="*/ 0 w 39"/>
                  <a:gd name="T25" fmla="*/ 18 h 25"/>
                  <a:gd name="T26" fmla="*/ 15 w 39"/>
                  <a:gd name="T27" fmla="*/ 18 h 25"/>
                  <a:gd name="T28" fmla="*/ 27 w 39"/>
                  <a:gd name="T29" fmla="*/ 5 h 25"/>
                  <a:gd name="T30" fmla="*/ 39 w 39"/>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25">
                    <a:moveTo>
                      <a:pt x="39" y="0"/>
                    </a:moveTo>
                    <a:lnTo>
                      <a:pt x="39" y="0"/>
                    </a:lnTo>
                    <a:lnTo>
                      <a:pt x="34" y="0"/>
                    </a:lnTo>
                    <a:lnTo>
                      <a:pt x="34" y="0"/>
                    </a:lnTo>
                    <a:lnTo>
                      <a:pt x="34" y="0"/>
                    </a:lnTo>
                    <a:lnTo>
                      <a:pt x="20" y="0"/>
                    </a:lnTo>
                    <a:lnTo>
                      <a:pt x="7" y="5"/>
                    </a:lnTo>
                    <a:lnTo>
                      <a:pt x="0" y="18"/>
                    </a:lnTo>
                    <a:lnTo>
                      <a:pt x="0" y="18"/>
                    </a:lnTo>
                    <a:lnTo>
                      <a:pt x="0" y="25"/>
                    </a:lnTo>
                    <a:lnTo>
                      <a:pt x="0" y="25"/>
                    </a:lnTo>
                    <a:lnTo>
                      <a:pt x="0" y="18"/>
                    </a:lnTo>
                    <a:lnTo>
                      <a:pt x="0" y="18"/>
                    </a:lnTo>
                    <a:lnTo>
                      <a:pt x="15" y="18"/>
                    </a:lnTo>
                    <a:lnTo>
                      <a:pt x="27" y="5"/>
                    </a:lnTo>
                    <a:lnTo>
                      <a:pt x="39"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71" name="Freeform 51"/>
              <p:cNvSpPr>
                <a:spLocks/>
              </p:cNvSpPr>
              <p:nvPr/>
            </p:nvSpPr>
            <p:spPr bwMode="auto">
              <a:xfrm>
                <a:off x="853" y="2306"/>
                <a:ext cx="39" cy="32"/>
              </a:xfrm>
              <a:custGeom>
                <a:avLst/>
                <a:gdLst>
                  <a:gd name="T0" fmla="*/ 20 w 39"/>
                  <a:gd name="T1" fmla="*/ 5 h 32"/>
                  <a:gd name="T2" fmla="*/ 27 w 39"/>
                  <a:gd name="T3" fmla="*/ 5 h 32"/>
                  <a:gd name="T4" fmla="*/ 34 w 39"/>
                  <a:gd name="T5" fmla="*/ 0 h 32"/>
                  <a:gd name="T6" fmla="*/ 39 w 39"/>
                  <a:gd name="T7" fmla="*/ 0 h 32"/>
                  <a:gd name="T8" fmla="*/ 39 w 39"/>
                  <a:gd name="T9" fmla="*/ 0 h 32"/>
                  <a:gd name="T10" fmla="*/ 39 w 39"/>
                  <a:gd name="T11" fmla="*/ 5 h 32"/>
                  <a:gd name="T12" fmla="*/ 39 w 39"/>
                  <a:gd name="T13" fmla="*/ 12 h 32"/>
                  <a:gd name="T14" fmla="*/ 27 w 39"/>
                  <a:gd name="T15" fmla="*/ 25 h 32"/>
                  <a:gd name="T16" fmla="*/ 27 w 39"/>
                  <a:gd name="T17" fmla="*/ 25 h 32"/>
                  <a:gd name="T18" fmla="*/ 7 w 39"/>
                  <a:gd name="T19" fmla="*/ 32 h 32"/>
                  <a:gd name="T20" fmla="*/ 0 w 39"/>
                  <a:gd name="T21" fmla="*/ 32 h 32"/>
                  <a:gd name="T22" fmla="*/ 0 w 39"/>
                  <a:gd name="T23" fmla="*/ 25 h 32"/>
                  <a:gd name="T24" fmla="*/ 0 w 39"/>
                  <a:gd name="T25" fmla="*/ 25 h 32"/>
                  <a:gd name="T26" fmla="*/ 0 w 39"/>
                  <a:gd name="T27" fmla="*/ 18 h 32"/>
                  <a:gd name="T28" fmla="*/ 7 w 39"/>
                  <a:gd name="T29" fmla="*/ 12 h 32"/>
                  <a:gd name="T30" fmla="*/ 20 w 39"/>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2">
                    <a:moveTo>
                      <a:pt x="20" y="5"/>
                    </a:moveTo>
                    <a:lnTo>
                      <a:pt x="27" y="5"/>
                    </a:lnTo>
                    <a:lnTo>
                      <a:pt x="34" y="0"/>
                    </a:lnTo>
                    <a:lnTo>
                      <a:pt x="39" y="0"/>
                    </a:lnTo>
                    <a:lnTo>
                      <a:pt x="39" y="0"/>
                    </a:lnTo>
                    <a:lnTo>
                      <a:pt x="39" y="5"/>
                    </a:lnTo>
                    <a:lnTo>
                      <a:pt x="39" y="12"/>
                    </a:lnTo>
                    <a:lnTo>
                      <a:pt x="27" y="25"/>
                    </a:lnTo>
                    <a:lnTo>
                      <a:pt x="27" y="25"/>
                    </a:lnTo>
                    <a:lnTo>
                      <a:pt x="7" y="32"/>
                    </a:lnTo>
                    <a:lnTo>
                      <a:pt x="0" y="32"/>
                    </a:lnTo>
                    <a:lnTo>
                      <a:pt x="0" y="25"/>
                    </a:lnTo>
                    <a:lnTo>
                      <a:pt x="0" y="25"/>
                    </a:lnTo>
                    <a:lnTo>
                      <a:pt x="0" y="18"/>
                    </a:lnTo>
                    <a:lnTo>
                      <a:pt x="7" y="12"/>
                    </a:lnTo>
                    <a:lnTo>
                      <a:pt x="20" y="5"/>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72" name="Freeform 52"/>
              <p:cNvSpPr>
                <a:spLocks/>
              </p:cNvSpPr>
              <p:nvPr/>
            </p:nvSpPr>
            <p:spPr bwMode="auto">
              <a:xfrm>
                <a:off x="860" y="2311"/>
                <a:ext cx="27" cy="20"/>
              </a:xfrm>
              <a:custGeom>
                <a:avLst/>
                <a:gdLst>
                  <a:gd name="T0" fmla="*/ 20 w 27"/>
                  <a:gd name="T1" fmla="*/ 0 h 20"/>
                  <a:gd name="T2" fmla="*/ 27 w 27"/>
                  <a:gd name="T3" fmla="*/ 0 h 20"/>
                  <a:gd name="T4" fmla="*/ 27 w 27"/>
                  <a:gd name="T5" fmla="*/ 0 h 20"/>
                  <a:gd name="T6" fmla="*/ 27 w 27"/>
                  <a:gd name="T7" fmla="*/ 0 h 20"/>
                  <a:gd name="T8" fmla="*/ 27 w 27"/>
                  <a:gd name="T9" fmla="*/ 0 h 20"/>
                  <a:gd name="T10" fmla="*/ 20 w 27"/>
                  <a:gd name="T11" fmla="*/ 7 h 20"/>
                  <a:gd name="T12" fmla="*/ 13 w 27"/>
                  <a:gd name="T13" fmla="*/ 13 h 20"/>
                  <a:gd name="T14" fmla="*/ 8 w 27"/>
                  <a:gd name="T15" fmla="*/ 13 h 20"/>
                  <a:gd name="T16" fmla="*/ 8 w 27"/>
                  <a:gd name="T17" fmla="*/ 13 h 20"/>
                  <a:gd name="T18" fmla="*/ 0 w 27"/>
                  <a:gd name="T19" fmla="*/ 20 h 20"/>
                  <a:gd name="T20" fmla="*/ 0 w 27"/>
                  <a:gd name="T21" fmla="*/ 13 h 20"/>
                  <a:gd name="T22" fmla="*/ 8 w 27"/>
                  <a:gd name="T23" fmla="*/ 7 h 20"/>
                  <a:gd name="T24" fmla="*/ 8 w 27"/>
                  <a:gd name="T25" fmla="*/ 7 h 20"/>
                  <a:gd name="T26" fmla="*/ 8 w 27"/>
                  <a:gd name="T27" fmla="*/ 7 h 20"/>
                  <a:gd name="T28" fmla="*/ 13 w 27"/>
                  <a:gd name="T29" fmla="*/ 0 h 20"/>
                  <a:gd name="T30" fmla="*/ 20 w 27"/>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0">
                    <a:moveTo>
                      <a:pt x="20" y="0"/>
                    </a:moveTo>
                    <a:lnTo>
                      <a:pt x="27" y="0"/>
                    </a:lnTo>
                    <a:lnTo>
                      <a:pt x="27" y="0"/>
                    </a:lnTo>
                    <a:lnTo>
                      <a:pt x="27" y="0"/>
                    </a:lnTo>
                    <a:lnTo>
                      <a:pt x="27" y="0"/>
                    </a:lnTo>
                    <a:lnTo>
                      <a:pt x="20" y="7"/>
                    </a:lnTo>
                    <a:lnTo>
                      <a:pt x="13" y="13"/>
                    </a:lnTo>
                    <a:lnTo>
                      <a:pt x="8" y="13"/>
                    </a:lnTo>
                    <a:lnTo>
                      <a:pt x="8" y="13"/>
                    </a:lnTo>
                    <a:lnTo>
                      <a:pt x="0" y="20"/>
                    </a:lnTo>
                    <a:lnTo>
                      <a:pt x="0" y="13"/>
                    </a:lnTo>
                    <a:lnTo>
                      <a:pt x="8" y="7"/>
                    </a:lnTo>
                    <a:lnTo>
                      <a:pt x="8" y="7"/>
                    </a:lnTo>
                    <a:lnTo>
                      <a:pt x="8" y="7"/>
                    </a:lnTo>
                    <a:lnTo>
                      <a:pt x="13" y="0"/>
                    </a:lnTo>
                    <a:lnTo>
                      <a:pt x="20"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73" name="Freeform 53"/>
              <p:cNvSpPr>
                <a:spLocks/>
              </p:cNvSpPr>
              <p:nvPr/>
            </p:nvSpPr>
            <p:spPr bwMode="auto">
              <a:xfrm>
                <a:off x="860" y="2311"/>
                <a:ext cx="27" cy="20"/>
              </a:xfrm>
              <a:custGeom>
                <a:avLst/>
                <a:gdLst>
                  <a:gd name="T0" fmla="*/ 20 w 27"/>
                  <a:gd name="T1" fmla="*/ 0 h 20"/>
                  <a:gd name="T2" fmla="*/ 27 w 27"/>
                  <a:gd name="T3" fmla="*/ 0 h 20"/>
                  <a:gd name="T4" fmla="*/ 27 w 27"/>
                  <a:gd name="T5" fmla="*/ 0 h 20"/>
                  <a:gd name="T6" fmla="*/ 27 w 27"/>
                  <a:gd name="T7" fmla="*/ 0 h 20"/>
                  <a:gd name="T8" fmla="*/ 27 w 27"/>
                  <a:gd name="T9" fmla="*/ 0 h 20"/>
                  <a:gd name="T10" fmla="*/ 20 w 27"/>
                  <a:gd name="T11" fmla="*/ 7 h 20"/>
                  <a:gd name="T12" fmla="*/ 13 w 27"/>
                  <a:gd name="T13" fmla="*/ 13 h 20"/>
                  <a:gd name="T14" fmla="*/ 8 w 27"/>
                  <a:gd name="T15" fmla="*/ 13 h 20"/>
                  <a:gd name="T16" fmla="*/ 8 w 27"/>
                  <a:gd name="T17" fmla="*/ 13 h 20"/>
                  <a:gd name="T18" fmla="*/ 0 w 27"/>
                  <a:gd name="T19" fmla="*/ 20 h 20"/>
                  <a:gd name="T20" fmla="*/ 0 w 27"/>
                  <a:gd name="T21" fmla="*/ 13 h 20"/>
                  <a:gd name="T22" fmla="*/ 8 w 27"/>
                  <a:gd name="T23" fmla="*/ 7 h 20"/>
                  <a:gd name="T24" fmla="*/ 8 w 27"/>
                  <a:gd name="T25" fmla="*/ 7 h 20"/>
                  <a:gd name="T26" fmla="*/ 8 w 27"/>
                  <a:gd name="T27" fmla="*/ 7 h 20"/>
                  <a:gd name="T28" fmla="*/ 13 w 27"/>
                  <a:gd name="T29" fmla="*/ 0 h 20"/>
                  <a:gd name="T30" fmla="*/ 20 w 27"/>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0">
                    <a:moveTo>
                      <a:pt x="20" y="0"/>
                    </a:moveTo>
                    <a:lnTo>
                      <a:pt x="27" y="0"/>
                    </a:lnTo>
                    <a:lnTo>
                      <a:pt x="27" y="0"/>
                    </a:lnTo>
                    <a:lnTo>
                      <a:pt x="27" y="0"/>
                    </a:lnTo>
                    <a:lnTo>
                      <a:pt x="27" y="0"/>
                    </a:lnTo>
                    <a:lnTo>
                      <a:pt x="20" y="7"/>
                    </a:lnTo>
                    <a:lnTo>
                      <a:pt x="13" y="13"/>
                    </a:lnTo>
                    <a:lnTo>
                      <a:pt x="8" y="13"/>
                    </a:lnTo>
                    <a:lnTo>
                      <a:pt x="8" y="13"/>
                    </a:lnTo>
                    <a:lnTo>
                      <a:pt x="0" y="20"/>
                    </a:lnTo>
                    <a:lnTo>
                      <a:pt x="0" y="13"/>
                    </a:lnTo>
                    <a:lnTo>
                      <a:pt x="8" y="7"/>
                    </a:lnTo>
                    <a:lnTo>
                      <a:pt x="8" y="7"/>
                    </a:lnTo>
                    <a:lnTo>
                      <a:pt x="8" y="7"/>
                    </a:lnTo>
                    <a:lnTo>
                      <a:pt x="13" y="0"/>
                    </a:lnTo>
                    <a:lnTo>
                      <a:pt x="20" y="0"/>
                    </a:lnTo>
                    <a:close/>
                  </a:path>
                </a:pathLst>
              </a:custGeom>
              <a:solidFill>
                <a:srgbClr val="A170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74" name="Freeform 54"/>
              <p:cNvSpPr>
                <a:spLocks/>
              </p:cNvSpPr>
              <p:nvPr/>
            </p:nvSpPr>
            <p:spPr bwMode="auto">
              <a:xfrm>
                <a:off x="860" y="2311"/>
                <a:ext cx="27" cy="13"/>
              </a:xfrm>
              <a:custGeom>
                <a:avLst/>
                <a:gdLst>
                  <a:gd name="T0" fmla="*/ 20 w 27"/>
                  <a:gd name="T1" fmla="*/ 0 h 13"/>
                  <a:gd name="T2" fmla="*/ 20 w 27"/>
                  <a:gd name="T3" fmla="*/ 0 h 13"/>
                  <a:gd name="T4" fmla="*/ 27 w 27"/>
                  <a:gd name="T5" fmla="*/ 0 h 13"/>
                  <a:gd name="T6" fmla="*/ 27 w 27"/>
                  <a:gd name="T7" fmla="*/ 0 h 13"/>
                  <a:gd name="T8" fmla="*/ 27 w 27"/>
                  <a:gd name="T9" fmla="*/ 0 h 13"/>
                  <a:gd name="T10" fmla="*/ 20 w 27"/>
                  <a:gd name="T11" fmla="*/ 7 h 13"/>
                  <a:gd name="T12" fmla="*/ 13 w 27"/>
                  <a:gd name="T13" fmla="*/ 13 h 13"/>
                  <a:gd name="T14" fmla="*/ 8 w 27"/>
                  <a:gd name="T15" fmla="*/ 13 h 13"/>
                  <a:gd name="T16" fmla="*/ 8 w 27"/>
                  <a:gd name="T17" fmla="*/ 13 h 13"/>
                  <a:gd name="T18" fmla="*/ 0 w 27"/>
                  <a:gd name="T19" fmla="*/ 13 h 13"/>
                  <a:gd name="T20" fmla="*/ 8 w 27"/>
                  <a:gd name="T21" fmla="*/ 13 h 13"/>
                  <a:gd name="T22" fmla="*/ 8 w 27"/>
                  <a:gd name="T23" fmla="*/ 7 h 13"/>
                  <a:gd name="T24" fmla="*/ 8 w 27"/>
                  <a:gd name="T25" fmla="*/ 7 h 13"/>
                  <a:gd name="T26" fmla="*/ 8 w 27"/>
                  <a:gd name="T27" fmla="*/ 7 h 13"/>
                  <a:gd name="T28" fmla="*/ 13 w 27"/>
                  <a:gd name="T29" fmla="*/ 0 h 13"/>
                  <a:gd name="T30" fmla="*/ 20 w 27"/>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13">
                    <a:moveTo>
                      <a:pt x="20" y="0"/>
                    </a:moveTo>
                    <a:lnTo>
                      <a:pt x="20" y="0"/>
                    </a:lnTo>
                    <a:lnTo>
                      <a:pt x="27" y="0"/>
                    </a:lnTo>
                    <a:lnTo>
                      <a:pt x="27" y="0"/>
                    </a:lnTo>
                    <a:lnTo>
                      <a:pt x="27" y="0"/>
                    </a:lnTo>
                    <a:lnTo>
                      <a:pt x="20" y="7"/>
                    </a:lnTo>
                    <a:lnTo>
                      <a:pt x="13" y="13"/>
                    </a:lnTo>
                    <a:lnTo>
                      <a:pt x="8" y="13"/>
                    </a:lnTo>
                    <a:lnTo>
                      <a:pt x="8" y="13"/>
                    </a:lnTo>
                    <a:lnTo>
                      <a:pt x="0" y="13"/>
                    </a:lnTo>
                    <a:lnTo>
                      <a:pt x="8" y="13"/>
                    </a:lnTo>
                    <a:lnTo>
                      <a:pt x="8" y="7"/>
                    </a:lnTo>
                    <a:lnTo>
                      <a:pt x="8" y="7"/>
                    </a:lnTo>
                    <a:lnTo>
                      <a:pt x="8" y="7"/>
                    </a:lnTo>
                    <a:lnTo>
                      <a:pt x="13" y="0"/>
                    </a:lnTo>
                    <a:lnTo>
                      <a:pt x="20" y="0"/>
                    </a:lnTo>
                    <a:close/>
                  </a:path>
                </a:pathLst>
              </a:custGeom>
              <a:solidFill>
                <a:srgbClr val="AA7B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75" name="Freeform 55"/>
              <p:cNvSpPr>
                <a:spLocks/>
              </p:cNvSpPr>
              <p:nvPr/>
            </p:nvSpPr>
            <p:spPr bwMode="auto">
              <a:xfrm>
                <a:off x="868" y="2311"/>
                <a:ext cx="19" cy="13"/>
              </a:xfrm>
              <a:custGeom>
                <a:avLst/>
                <a:gdLst>
                  <a:gd name="T0" fmla="*/ 12 w 19"/>
                  <a:gd name="T1" fmla="*/ 0 h 13"/>
                  <a:gd name="T2" fmla="*/ 12 w 19"/>
                  <a:gd name="T3" fmla="*/ 0 h 13"/>
                  <a:gd name="T4" fmla="*/ 19 w 19"/>
                  <a:gd name="T5" fmla="*/ 0 h 13"/>
                  <a:gd name="T6" fmla="*/ 19 w 19"/>
                  <a:gd name="T7" fmla="*/ 0 h 13"/>
                  <a:gd name="T8" fmla="*/ 19 w 19"/>
                  <a:gd name="T9" fmla="*/ 0 h 13"/>
                  <a:gd name="T10" fmla="*/ 12 w 19"/>
                  <a:gd name="T11" fmla="*/ 7 h 13"/>
                  <a:gd name="T12" fmla="*/ 5 w 19"/>
                  <a:gd name="T13" fmla="*/ 13 h 13"/>
                  <a:gd name="T14" fmla="*/ 0 w 19"/>
                  <a:gd name="T15" fmla="*/ 13 h 13"/>
                  <a:gd name="T16" fmla="*/ 0 w 19"/>
                  <a:gd name="T17" fmla="*/ 13 h 13"/>
                  <a:gd name="T18" fmla="*/ 0 w 19"/>
                  <a:gd name="T19" fmla="*/ 13 h 13"/>
                  <a:gd name="T20" fmla="*/ 0 w 19"/>
                  <a:gd name="T21" fmla="*/ 13 h 13"/>
                  <a:gd name="T22" fmla="*/ 0 w 19"/>
                  <a:gd name="T23" fmla="*/ 7 h 13"/>
                  <a:gd name="T24" fmla="*/ 0 w 19"/>
                  <a:gd name="T25" fmla="*/ 7 h 13"/>
                  <a:gd name="T26" fmla="*/ 0 w 19"/>
                  <a:gd name="T27" fmla="*/ 7 h 13"/>
                  <a:gd name="T28" fmla="*/ 5 w 19"/>
                  <a:gd name="T29" fmla="*/ 0 h 13"/>
                  <a:gd name="T30" fmla="*/ 12 w 19"/>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3">
                    <a:moveTo>
                      <a:pt x="12" y="0"/>
                    </a:moveTo>
                    <a:lnTo>
                      <a:pt x="12" y="0"/>
                    </a:lnTo>
                    <a:lnTo>
                      <a:pt x="19" y="0"/>
                    </a:lnTo>
                    <a:lnTo>
                      <a:pt x="19" y="0"/>
                    </a:lnTo>
                    <a:lnTo>
                      <a:pt x="19" y="0"/>
                    </a:lnTo>
                    <a:lnTo>
                      <a:pt x="12" y="7"/>
                    </a:lnTo>
                    <a:lnTo>
                      <a:pt x="5" y="13"/>
                    </a:lnTo>
                    <a:lnTo>
                      <a:pt x="0" y="13"/>
                    </a:lnTo>
                    <a:lnTo>
                      <a:pt x="0" y="13"/>
                    </a:lnTo>
                    <a:lnTo>
                      <a:pt x="0" y="13"/>
                    </a:lnTo>
                    <a:lnTo>
                      <a:pt x="0" y="13"/>
                    </a:lnTo>
                    <a:lnTo>
                      <a:pt x="0" y="7"/>
                    </a:lnTo>
                    <a:lnTo>
                      <a:pt x="0" y="7"/>
                    </a:lnTo>
                    <a:lnTo>
                      <a:pt x="0" y="7"/>
                    </a:lnTo>
                    <a:lnTo>
                      <a:pt x="5" y="0"/>
                    </a:lnTo>
                    <a:lnTo>
                      <a:pt x="12" y="0"/>
                    </a:lnTo>
                    <a:close/>
                  </a:path>
                </a:pathLst>
              </a:custGeom>
              <a:solidFill>
                <a:srgbClr val="B28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76" name="Freeform 56"/>
              <p:cNvSpPr>
                <a:spLocks/>
              </p:cNvSpPr>
              <p:nvPr/>
            </p:nvSpPr>
            <p:spPr bwMode="auto">
              <a:xfrm>
                <a:off x="868" y="2311"/>
                <a:ext cx="19" cy="13"/>
              </a:xfrm>
              <a:custGeom>
                <a:avLst/>
                <a:gdLst>
                  <a:gd name="T0" fmla="*/ 12 w 19"/>
                  <a:gd name="T1" fmla="*/ 0 h 13"/>
                  <a:gd name="T2" fmla="*/ 12 w 19"/>
                  <a:gd name="T3" fmla="*/ 0 h 13"/>
                  <a:gd name="T4" fmla="*/ 19 w 19"/>
                  <a:gd name="T5" fmla="*/ 7 h 13"/>
                  <a:gd name="T6" fmla="*/ 19 w 19"/>
                  <a:gd name="T7" fmla="*/ 7 h 13"/>
                  <a:gd name="T8" fmla="*/ 19 w 19"/>
                  <a:gd name="T9" fmla="*/ 7 h 13"/>
                  <a:gd name="T10" fmla="*/ 12 w 19"/>
                  <a:gd name="T11" fmla="*/ 7 h 13"/>
                  <a:gd name="T12" fmla="*/ 5 w 19"/>
                  <a:gd name="T13" fmla="*/ 13 h 13"/>
                  <a:gd name="T14" fmla="*/ 5 w 19"/>
                  <a:gd name="T15" fmla="*/ 13 h 13"/>
                  <a:gd name="T16" fmla="*/ 5 w 19"/>
                  <a:gd name="T17" fmla="*/ 13 h 13"/>
                  <a:gd name="T18" fmla="*/ 0 w 19"/>
                  <a:gd name="T19" fmla="*/ 13 h 13"/>
                  <a:gd name="T20" fmla="*/ 0 w 19"/>
                  <a:gd name="T21" fmla="*/ 13 h 13"/>
                  <a:gd name="T22" fmla="*/ 0 w 19"/>
                  <a:gd name="T23" fmla="*/ 7 h 13"/>
                  <a:gd name="T24" fmla="*/ 0 w 19"/>
                  <a:gd name="T25" fmla="*/ 7 h 13"/>
                  <a:gd name="T26" fmla="*/ 0 w 19"/>
                  <a:gd name="T27" fmla="*/ 7 h 13"/>
                  <a:gd name="T28" fmla="*/ 5 w 19"/>
                  <a:gd name="T29" fmla="*/ 0 h 13"/>
                  <a:gd name="T30" fmla="*/ 12 w 19"/>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3">
                    <a:moveTo>
                      <a:pt x="12" y="0"/>
                    </a:moveTo>
                    <a:lnTo>
                      <a:pt x="12" y="0"/>
                    </a:lnTo>
                    <a:lnTo>
                      <a:pt x="19" y="7"/>
                    </a:lnTo>
                    <a:lnTo>
                      <a:pt x="19" y="7"/>
                    </a:lnTo>
                    <a:lnTo>
                      <a:pt x="19" y="7"/>
                    </a:lnTo>
                    <a:lnTo>
                      <a:pt x="12" y="7"/>
                    </a:lnTo>
                    <a:lnTo>
                      <a:pt x="5" y="13"/>
                    </a:lnTo>
                    <a:lnTo>
                      <a:pt x="5" y="13"/>
                    </a:lnTo>
                    <a:lnTo>
                      <a:pt x="5" y="13"/>
                    </a:lnTo>
                    <a:lnTo>
                      <a:pt x="0" y="13"/>
                    </a:lnTo>
                    <a:lnTo>
                      <a:pt x="0" y="13"/>
                    </a:lnTo>
                    <a:lnTo>
                      <a:pt x="0" y="7"/>
                    </a:lnTo>
                    <a:lnTo>
                      <a:pt x="0" y="7"/>
                    </a:lnTo>
                    <a:lnTo>
                      <a:pt x="0" y="7"/>
                    </a:lnTo>
                    <a:lnTo>
                      <a:pt x="5" y="0"/>
                    </a:lnTo>
                    <a:lnTo>
                      <a:pt x="12" y="0"/>
                    </a:lnTo>
                    <a:close/>
                  </a:path>
                </a:pathLst>
              </a:custGeom>
              <a:solidFill>
                <a:srgbClr val="BA90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77" name="Freeform 57"/>
              <p:cNvSpPr>
                <a:spLocks/>
              </p:cNvSpPr>
              <p:nvPr/>
            </p:nvSpPr>
            <p:spPr bwMode="auto">
              <a:xfrm>
                <a:off x="868" y="2311"/>
                <a:ext cx="12" cy="13"/>
              </a:xfrm>
              <a:custGeom>
                <a:avLst/>
                <a:gdLst>
                  <a:gd name="T0" fmla="*/ 12 w 12"/>
                  <a:gd name="T1" fmla="*/ 0 h 13"/>
                  <a:gd name="T2" fmla="*/ 12 w 12"/>
                  <a:gd name="T3" fmla="*/ 0 h 13"/>
                  <a:gd name="T4" fmla="*/ 12 w 12"/>
                  <a:gd name="T5" fmla="*/ 7 h 13"/>
                  <a:gd name="T6" fmla="*/ 12 w 12"/>
                  <a:gd name="T7" fmla="*/ 7 h 13"/>
                  <a:gd name="T8" fmla="*/ 12 w 12"/>
                  <a:gd name="T9" fmla="*/ 7 h 13"/>
                  <a:gd name="T10" fmla="*/ 5 w 12"/>
                  <a:gd name="T11" fmla="*/ 7 h 13"/>
                  <a:gd name="T12" fmla="*/ 5 w 12"/>
                  <a:gd name="T13" fmla="*/ 13 h 13"/>
                  <a:gd name="T14" fmla="*/ 5 w 12"/>
                  <a:gd name="T15" fmla="*/ 13 h 13"/>
                  <a:gd name="T16" fmla="*/ 5 w 12"/>
                  <a:gd name="T17" fmla="*/ 13 h 13"/>
                  <a:gd name="T18" fmla="*/ 0 w 12"/>
                  <a:gd name="T19" fmla="*/ 13 h 13"/>
                  <a:gd name="T20" fmla="*/ 0 w 12"/>
                  <a:gd name="T21" fmla="*/ 7 h 13"/>
                  <a:gd name="T22" fmla="*/ 5 w 12"/>
                  <a:gd name="T23" fmla="*/ 0 h 13"/>
                  <a:gd name="T24" fmla="*/ 5 w 12"/>
                  <a:gd name="T25" fmla="*/ 0 h 13"/>
                  <a:gd name="T26" fmla="*/ 5 w 12"/>
                  <a:gd name="T27" fmla="*/ 0 h 13"/>
                  <a:gd name="T28" fmla="*/ 5 w 12"/>
                  <a:gd name="T29" fmla="*/ 0 h 13"/>
                  <a:gd name="T30" fmla="*/ 12 w 12"/>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3">
                    <a:moveTo>
                      <a:pt x="12" y="0"/>
                    </a:moveTo>
                    <a:lnTo>
                      <a:pt x="12" y="0"/>
                    </a:lnTo>
                    <a:lnTo>
                      <a:pt x="12" y="7"/>
                    </a:lnTo>
                    <a:lnTo>
                      <a:pt x="12" y="7"/>
                    </a:lnTo>
                    <a:lnTo>
                      <a:pt x="12" y="7"/>
                    </a:lnTo>
                    <a:lnTo>
                      <a:pt x="5" y="7"/>
                    </a:lnTo>
                    <a:lnTo>
                      <a:pt x="5" y="13"/>
                    </a:lnTo>
                    <a:lnTo>
                      <a:pt x="5" y="13"/>
                    </a:lnTo>
                    <a:lnTo>
                      <a:pt x="5" y="13"/>
                    </a:lnTo>
                    <a:lnTo>
                      <a:pt x="0" y="13"/>
                    </a:lnTo>
                    <a:lnTo>
                      <a:pt x="0" y="7"/>
                    </a:lnTo>
                    <a:lnTo>
                      <a:pt x="5" y="0"/>
                    </a:lnTo>
                    <a:lnTo>
                      <a:pt x="5" y="0"/>
                    </a:lnTo>
                    <a:lnTo>
                      <a:pt x="5" y="0"/>
                    </a:lnTo>
                    <a:lnTo>
                      <a:pt x="5" y="0"/>
                    </a:lnTo>
                    <a:lnTo>
                      <a:pt x="12" y="0"/>
                    </a:lnTo>
                    <a:close/>
                  </a:path>
                </a:pathLst>
              </a:custGeom>
              <a:solidFill>
                <a:srgbClr val="C39B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78" name="Freeform 58"/>
              <p:cNvSpPr>
                <a:spLocks/>
              </p:cNvSpPr>
              <p:nvPr/>
            </p:nvSpPr>
            <p:spPr bwMode="auto">
              <a:xfrm>
                <a:off x="868" y="2311"/>
                <a:ext cx="12" cy="13"/>
              </a:xfrm>
              <a:custGeom>
                <a:avLst/>
                <a:gdLst>
                  <a:gd name="T0" fmla="*/ 5 w 12"/>
                  <a:gd name="T1" fmla="*/ 0 h 13"/>
                  <a:gd name="T2" fmla="*/ 12 w 12"/>
                  <a:gd name="T3" fmla="*/ 0 h 13"/>
                  <a:gd name="T4" fmla="*/ 12 w 12"/>
                  <a:gd name="T5" fmla="*/ 7 h 13"/>
                  <a:gd name="T6" fmla="*/ 12 w 12"/>
                  <a:gd name="T7" fmla="*/ 7 h 13"/>
                  <a:gd name="T8" fmla="*/ 12 w 12"/>
                  <a:gd name="T9" fmla="*/ 7 h 13"/>
                  <a:gd name="T10" fmla="*/ 5 w 12"/>
                  <a:gd name="T11" fmla="*/ 7 h 13"/>
                  <a:gd name="T12" fmla="*/ 5 w 12"/>
                  <a:gd name="T13" fmla="*/ 7 h 13"/>
                  <a:gd name="T14" fmla="*/ 5 w 12"/>
                  <a:gd name="T15" fmla="*/ 7 h 13"/>
                  <a:gd name="T16" fmla="*/ 5 w 12"/>
                  <a:gd name="T17" fmla="*/ 7 h 13"/>
                  <a:gd name="T18" fmla="*/ 0 w 12"/>
                  <a:gd name="T19" fmla="*/ 13 h 13"/>
                  <a:gd name="T20" fmla="*/ 0 w 12"/>
                  <a:gd name="T21" fmla="*/ 7 h 13"/>
                  <a:gd name="T22" fmla="*/ 5 w 12"/>
                  <a:gd name="T23" fmla="*/ 0 h 13"/>
                  <a:gd name="T24" fmla="*/ 5 w 12"/>
                  <a:gd name="T25" fmla="*/ 0 h 13"/>
                  <a:gd name="T26" fmla="*/ 5 w 12"/>
                  <a:gd name="T27" fmla="*/ 0 h 13"/>
                  <a:gd name="T28" fmla="*/ 5 w 12"/>
                  <a:gd name="T29" fmla="*/ 0 h 13"/>
                  <a:gd name="T30" fmla="*/ 5 w 12"/>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3">
                    <a:moveTo>
                      <a:pt x="5" y="0"/>
                    </a:moveTo>
                    <a:lnTo>
                      <a:pt x="12" y="0"/>
                    </a:lnTo>
                    <a:lnTo>
                      <a:pt x="12" y="7"/>
                    </a:lnTo>
                    <a:lnTo>
                      <a:pt x="12" y="7"/>
                    </a:lnTo>
                    <a:lnTo>
                      <a:pt x="12" y="7"/>
                    </a:lnTo>
                    <a:lnTo>
                      <a:pt x="5" y="7"/>
                    </a:lnTo>
                    <a:lnTo>
                      <a:pt x="5" y="7"/>
                    </a:lnTo>
                    <a:lnTo>
                      <a:pt x="5" y="7"/>
                    </a:lnTo>
                    <a:lnTo>
                      <a:pt x="5" y="7"/>
                    </a:lnTo>
                    <a:lnTo>
                      <a:pt x="0" y="13"/>
                    </a:lnTo>
                    <a:lnTo>
                      <a:pt x="0" y="7"/>
                    </a:lnTo>
                    <a:lnTo>
                      <a:pt x="5" y="0"/>
                    </a:lnTo>
                    <a:lnTo>
                      <a:pt x="5" y="0"/>
                    </a:lnTo>
                    <a:lnTo>
                      <a:pt x="5" y="0"/>
                    </a:lnTo>
                    <a:lnTo>
                      <a:pt x="5" y="0"/>
                    </a:lnTo>
                    <a:lnTo>
                      <a:pt x="5" y="0"/>
                    </a:lnTo>
                    <a:close/>
                  </a:path>
                </a:pathLst>
              </a:custGeom>
              <a:solidFill>
                <a:srgbClr val="CCA5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79" name="Freeform 59"/>
              <p:cNvSpPr>
                <a:spLocks/>
              </p:cNvSpPr>
              <p:nvPr/>
            </p:nvSpPr>
            <p:spPr bwMode="auto">
              <a:xfrm>
                <a:off x="816" y="2299"/>
                <a:ext cx="32" cy="25"/>
              </a:xfrm>
              <a:custGeom>
                <a:avLst/>
                <a:gdLst>
                  <a:gd name="T0" fmla="*/ 32 w 32"/>
                  <a:gd name="T1" fmla="*/ 0 h 25"/>
                  <a:gd name="T2" fmla="*/ 32 w 32"/>
                  <a:gd name="T3" fmla="*/ 7 h 25"/>
                  <a:gd name="T4" fmla="*/ 25 w 32"/>
                  <a:gd name="T5" fmla="*/ 12 h 25"/>
                  <a:gd name="T6" fmla="*/ 25 w 32"/>
                  <a:gd name="T7" fmla="*/ 12 h 25"/>
                  <a:gd name="T8" fmla="*/ 25 w 32"/>
                  <a:gd name="T9" fmla="*/ 12 h 25"/>
                  <a:gd name="T10" fmla="*/ 18 w 32"/>
                  <a:gd name="T11" fmla="*/ 19 h 25"/>
                  <a:gd name="T12" fmla="*/ 12 w 32"/>
                  <a:gd name="T13" fmla="*/ 19 h 25"/>
                  <a:gd name="T14" fmla="*/ 12 w 32"/>
                  <a:gd name="T15" fmla="*/ 19 h 25"/>
                  <a:gd name="T16" fmla="*/ 12 w 32"/>
                  <a:gd name="T17" fmla="*/ 19 h 25"/>
                  <a:gd name="T18" fmla="*/ 5 w 32"/>
                  <a:gd name="T19" fmla="*/ 25 h 25"/>
                  <a:gd name="T20" fmla="*/ 0 w 32"/>
                  <a:gd name="T21" fmla="*/ 25 h 25"/>
                  <a:gd name="T22" fmla="*/ 0 w 32"/>
                  <a:gd name="T23" fmla="*/ 19 h 25"/>
                  <a:gd name="T24" fmla="*/ 0 w 32"/>
                  <a:gd name="T25" fmla="*/ 19 h 25"/>
                  <a:gd name="T26" fmla="*/ 0 w 32"/>
                  <a:gd name="T27" fmla="*/ 19 h 25"/>
                  <a:gd name="T28" fmla="*/ 0 w 32"/>
                  <a:gd name="T29" fmla="*/ 12 h 25"/>
                  <a:gd name="T30" fmla="*/ 5 w 32"/>
                  <a:gd name="T31" fmla="*/ 12 h 25"/>
                  <a:gd name="T32" fmla="*/ 5 w 32"/>
                  <a:gd name="T33" fmla="*/ 12 h 25"/>
                  <a:gd name="T34" fmla="*/ 5 w 32"/>
                  <a:gd name="T35" fmla="*/ 7 h 25"/>
                  <a:gd name="T36" fmla="*/ 12 w 32"/>
                  <a:gd name="T37" fmla="*/ 7 h 25"/>
                  <a:gd name="T38" fmla="*/ 18 w 32"/>
                  <a:gd name="T39" fmla="*/ 0 h 25"/>
                  <a:gd name="T40" fmla="*/ 18 w 32"/>
                  <a:gd name="T41" fmla="*/ 0 h 25"/>
                  <a:gd name="T42" fmla="*/ 25 w 32"/>
                  <a:gd name="T43" fmla="*/ 0 h 25"/>
                  <a:gd name="T44" fmla="*/ 25 w 32"/>
                  <a:gd name="T45" fmla="*/ 0 h 25"/>
                  <a:gd name="T46" fmla="*/ 32 w 32"/>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25">
                    <a:moveTo>
                      <a:pt x="32" y="0"/>
                    </a:moveTo>
                    <a:lnTo>
                      <a:pt x="32" y="7"/>
                    </a:lnTo>
                    <a:lnTo>
                      <a:pt x="25" y="12"/>
                    </a:lnTo>
                    <a:lnTo>
                      <a:pt x="25" y="12"/>
                    </a:lnTo>
                    <a:lnTo>
                      <a:pt x="25" y="12"/>
                    </a:lnTo>
                    <a:lnTo>
                      <a:pt x="18" y="19"/>
                    </a:lnTo>
                    <a:lnTo>
                      <a:pt x="12" y="19"/>
                    </a:lnTo>
                    <a:lnTo>
                      <a:pt x="12" y="19"/>
                    </a:lnTo>
                    <a:lnTo>
                      <a:pt x="12" y="19"/>
                    </a:lnTo>
                    <a:lnTo>
                      <a:pt x="5" y="25"/>
                    </a:lnTo>
                    <a:lnTo>
                      <a:pt x="0" y="25"/>
                    </a:lnTo>
                    <a:lnTo>
                      <a:pt x="0" y="19"/>
                    </a:lnTo>
                    <a:lnTo>
                      <a:pt x="0" y="19"/>
                    </a:lnTo>
                    <a:lnTo>
                      <a:pt x="0" y="19"/>
                    </a:lnTo>
                    <a:lnTo>
                      <a:pt x="0" y="12"/>
                    </a:lnTo>
                    <a:lnTo>
                      <a:pt x="5" y="12"/>
                    </a:lnTo>
                    <a:lnTo>
                      <a:pt x="5" y="12"/>
                    </a:lnTo>
                    <a:lnTo>
                      <a:pt x="5" y="7"/>
                    </a:lnTo>
                    <a:lnTo>
                      <a:pt x="12" y="7"/>
                    </a:lnTo>
                    <a:lnTo>
                      <a:pt x="18" y="0"/>
                    </a:lnTo>
                    <a:lnTo>
                      <a:pt x="18" y="0"/>
                    </a:lnTo>
                    <a:lnTo>
                      <a:pt x="25" y="0"/>
                    </a:lnTo>
                    <a:lnTo>
                      <a:pt x="25" y="0"/>
                    </a:lnTo>
                    <a:lnTo>
                      <a:pt x="32"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80" name="Freeform 60"/>
              <p:cNvSpPr>
                <a:spLocks/>
              </p:cNvSpPr>
              <p:nvPr/>
            </p:nvSpPr>
            <p:spPr bwMode="auto">
              <a:xfrm>
                <a:off x="802" y="2311"/>
                <a:ext cx="19" cy="13"/>
              </a:xfrm>
              <a:custGeom>
                <a:avLst/>
                <a:gdLst>
                  <a:gd name="T0" fmla="*/ 19 w 19"/>
                  <a:gd name="T1" fmla="*/ 7 h 13"/>
                  <a:gd name="T2" fmla="*/ 19 w 19"/>
                  <a:gd name="T3" fmla="*/ 7 h 13"/>
                  <a:gd name="T4" fmla="*/ 14 w 19"/>
                  <a:gd name="T5" fmla="*/ 13 h 13"/>
                  <a:gd name="T6" fmla="*/ 14 w 19"/>
                  <a:gd name="T7" fmla="*/ 13 h 13"/>
                  <a:gd name="T8" fmla="*/ 14 w 19"/>
                  <a:gd name="T9" fmla="*/ 13 h 13"/>
                  <a:gd name="T10" fmla="*/ 7 w 19"/>
                  <a:gd name="T11" fmla="*/ 13 h 13"/>
                  <a:gd name="T12" fmla="*/ 7 w 19"/>
                  <a:gd name="T13" fmla="*/ 13 h 13"/>
                  <a:gd name="T14" fmla="*/ 7 w 19"/>
                  <a:gd name="T15" fmla="*/ 13 h 13"/>
                  <a:gd name="T16" fmla="*/ 7 w 19"/>
                  <a:gd name="T17" fmla="*/ 13 h 13"/>
                  <a:gd name="T18" fmla="*/ 0 w 19"/>
                  <a:gd name="T19" fmla="*/ 7 h 13"/>
                  <a:gd name="T20" fmla="*/ 0 w 19"/>
                  <a:gd name="T21" fmla="*/ 7 h 13"/>
                  <a:gd name="T22" fmla="*/ 7 w 19"/>
                  <a:gd name="T23" fmla="*/ 0 h 13"/>
                  <a:gd name="T24" fmla="*/ 7 w 19"/>
                  <a:gd name="T25" fmla="*/ 0 h 13"/>
                  <a:gd name="T26" fmla="*/ 14 w 19"/>
                  <a:gd name="T27" fmla="*/ 0 h 13"/>
                  <a:gd name="T28" fmla="*/ 14 w 19"/>
                  <a:gd name="T29" fmla="*/ 7 h 13"/>
                  <a:gd name="T30" fmla="*/ 19 w 19"/>
                  <a:gd name="T3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3">
                    <a:moveTo>
                      <a:pt x="19" y="7"/>
                    </a:moveTo>
                    <a:lnTo>
                      <a:pt x="19" y="7"/>
                    </a:lnTo>
                    <a:lnTo>
                      <a:pt x="14" y="13"/>
                    </a:lnTo>
                    <a:lnTo>
                      <a:pt x="14" y="13"/>
                    </a:lnTo>
                    <a:lnTo>
                      <a:pt x="14" y="13"/>
                    </a:lnTo>
                    <a:lnTo>
                      <a:pt x="7" y="13"/>
                    </a:lnTo>
                    <a:lnTo>
                      <a:pt x="7" y="13"/>
                    </a:lnTo>
                    <a:lnTo>
                      <a:pt x="7" y="13"/>
                    </a:lnTo>
                    <a:lnTo>
                      <a:pt x="7" y="13"/>
                    </a:lnTo>
                    <a:lnTo>
                      <a:pt x="0" y="7"/>
                    </a:lnTo>
                    <a:lnTo>
                      <a:pt x="0" y="7"/>
                    </a:lnTo>
                    <a:lnTo>
                      <a:pt x="7" y="0"/>
                    </a:lnTo>
                    <a:lnTo>
                      <a:pt x="7" y="0"/>
                    </a:lnTo>
                    <a:lnTo>
                      <a:pt x="14" y="0"/>
                    </a:lnTo>
                    <a:lnTo>
                      <a:pt x="14" y="7"/>
                    </a:lnTo>
                    <a:lnTo>
                      <a:pt x="19" y="7"/>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81" name="Freeform 61"/>
              <p:cNvSpPr>
                <a:spLocks/>
              </p:cNvSpPr>
              <p:nvPr/>
            </p:nvSpPr>
            <p:spPr bwMode="auto">
              <a:xfrm>
                <a:off x="796" y="2318"/>
                <a:ext cx="20" cy="13"/>
              </a:xfrm>
              <a:custGeom>
                <a:avLst/>
                <a:gdLst>
                  <a:gd name="T0" fmla="*/ 20 w 20"/>
                  <a:gd name="T1" fmla="*/ 0 h 13"/>
                  <a:gd name="T2" fmla="*/ 20 w 20"/>
                  <a:gd name="T3" fmla="*/ 6 h 13"/>
                  <a:gd name="T4" fmla="*/ 13 w 20"/>
                  <a:gd name="T5" fmla="*/ 13 h 13"/>
                  <a:gd name="T6" fmla="*/ 13 w 20"/>
                  <a:gd name="T7" fmla="*/ 13 h 13"/>
                  <a:gd name="T8" fmla="*/ 13 w 20"/>
                  <a:gd name="T9" fmla="*/ 13 h 13"/>
                  <a:gd name="T10" fmla="*/ 6 w 20"/>
                  <a:gd name="T11" fmla="*/ 13 h 13"/>
                  <a:gd name="T12" fmla="*/ 6 w 20"/>
                  <a:gd name="T13" fmla="*/ 13 h 13"/>
                  <a:gd name="T14" fmla="*/ 6 w 20"/>
                  <a:gd name="T15" fmla="*/ 6 h 13"/>
                  <a:gd name="T16" fmla="*/ 6 w 20"/>
                  <a:gd name="T17" fmla="*/ 6 h 13"/>
                  <a:gd name="T18" fmla="*/ 0 w 20"/>
                  <a:gd name="T19" fmla="*/ 6 h 13"/>
                  <a:gd name="T20" fmla="*/ 0 w 20"/>
                  <a:gd name="T21" fmla="*/ 6 h 13"/>
                  <a:gd name="T22" fmla="*/ 6 w 20"/>
                  <a:gd name="T23" fmla="*/ 0 h 13"/>
                  <a:gd name="T24" fmla="*/ 6 w 20"/>
                  <a:gd name="T25" fmla="*/ 0 h 13"/>
                  <a:gd name="T26" fmla="*/ 13 w 20"/>
                  <a:gd name="T27" fmla="*/ 0 h 13"/>
                  <a:gd name="T28" fmla="*/ 13 w 20"/>
                  <a:gd name="T29" fmla="*/ 0 h 13"/>
                  <a:gd name="T30" fmla="*/ 20 w 2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3">
                    <a:moveTo>
                      <a:pt x="20" y="0"/>
                    </a:moveTo>
                    <a:lnTo>
                      <a:pt x="20" y="6"/>
                    </a:lnTo>
                    <a:lnTo>
                      <a:pt x="13" y="13"/>
                    </a:lnTo>
                    <a:lnTo>
                      <a:pt x="13" y="13"/>
                    </a:lnTo>
                    <a:lnTo>
                      <a:pt x="13" y="13"/>
                    </a:lnTo>
                    <a:lnTo>
                      <a:pt x="6" y="13"/>
                    </a:lnTo>
                    <a:lnTo>
                      <a:pt x="6" y="13"/>
                    </a:lnTo>
                    <a:lnTo>
                      <a:pt x="6" y="6"/>
                    </a:lnTo>
                    <a:lnTo>
                      <a:pt x="6" y="6"/>
                    </a:lnTo>
                    <a:lnTo>
                      <a:pt x="0" y="6"/>
                    </a:lnTo>
                    <a:lnTo>
                      <a:pt x="0" y="6"/>
                    </a:lnTo>
                    <a:lnTo>
                      <a:pt x="6" y="0"/>
                    </a:lnTo>
                    <a:lnTo>
                      <a:pt x="6" y="0"/>
                    </a:lnTo>
                    <a:lnTo>
                      <a:pt x="13" y="0"/>
                    </a:lnTo>
                    <a:lnTo>
                      <a:pt x="13" y="0"/>
                    </a:lnTo>
                    <a:lnTo>
                      <a:pt x="20"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82" name="Freeform 62"/>
              <p:cNvSpPr>
                <a:spLocks/>
              </p:cNvSpPr>
              <p:nvPr/>
            </p:nvSpPr>
            <p:spPr bwMode="auto">
              <a:xfrm>
                <a:off x="770" y="2324"/>
                <a:ext cx="32" cy="20"/>
              </a:xfrm>
              <a:custGeom>
                <a:avLst/>
                <a:gdLst>
                  <a:gd name="T0" fmla="*/ 32 w 32"/>
                  <a:gd name="T1" fmla="*/ 0 h 20"/>
                  <a:gd name="T2" fmla="*/ 32 w 32"/>
                  <a:gd name="T3" fmla="*/ 7 h 20"/>
                  <a:gd name="T4" fmla="*/ 32 w 32"/>
                  <a:gd name="T5" fmla="*/ 7 h 20"/>
                  <a:gd name="T6" fmla="*/ 32 w 32"/>
                  <a:gd name="T7" fmla="*/ 7 h 20"/>
                  <a:gd name="T8" fmla="*/ 32 w 32"/>
                  <a:gd name="T9" fmla="*/ 7 h 20"/>
                  <a:gd name="T10" fmla="*/ 26 w 32"/>
                  <a:gd name="T11" fmla="*/ 14 h 20"/>
                  <a:gd name="T12" fmla="*/ 19 w 32"/>
                  <a:gd name="T13" fmla="*/ 20 h 20"/>
                  <a:gd name="T14" fmla="*/ 12 w 32"/>
                  <a:gd name="T15" fmla="*/ 20 h 20"/>
                  <a:gd name="T16" fmla="*/ 12 w 32"/>
                  <a:gd name="T17" fmla="*/ 20 h 20"/>
                  <a:gd name="T18" fmla="*/ 7 w 32"/>
                  <a:gd name="T19" fmla="*/ 20 h 20"/>
                  <a:gd name="T20" fmla="*/ 7 w 32"/>
                  <a:gd name="T21" fmla="*/ 20 h 20"/>
                  <a:gd name="T22" fmla="*/ 7 w 32"/>
                  <a:gd name="T23" fmla="*/ 14 h 20"/>
                  <a:gd name="T24" fmla="*/ 7 w 32"/>
                  <a:gd name="T25" fmla="*/ 14 h 20"/>
                  <a:gd name="T26" fmla="*/ 0 w 32"/>
                  <a:gd name="T27" fmla="*/ 14 h 20"/>
                  <a:gd name="T28" fmla="*/ 0 w 32"/>
                  <a:gd name="T29" fmla="*/ 14 h 20"/>
                  <a:gd name="T30" fmla="*/ 7 w 32"/>
                  <a:gd name="T31" fmla="*/ 7 h 20"/>
                  <a:gd name="T32" fmla="*/ 7 w 32"/>
                  <a:gd name="T33" fmla="*/ 7 h 20"/>
                  <a:gd name="T34" fmla="*/ 12 w 32"/>
                  <a:gd name="T35" fmla="*/ 7 h 20"/>
                  <a:gd name="T36" fmla="*/ 19 w 32"/>
                  <a:gd name="T37" fmla="*/ 0 h 20"/>
                  <a:gd name="T38" fmla="*/ 26 w 32"/>
                  <a:gd name="T39" fmla="*/ 0 h 20"/>
                  <a:gd name="T40" fmla="*/ 26 w 32"/>
                  <a:gd name="T41" fmla="*/ 0 h 20"/>
                  <a:gd name="T42" fmla="*/ 26 w 32"/>
                  <a:gd name="T43" fmla="*/ 0 h 20"/>
                  <a:gd name="T44" fmla="*/ 32 w 32"/>
                  <a:gd name="T45" fmla="*/ 0 h 20"/>
                  <a:gd name="T46" fmla="*/ 32 w 32"/>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20">
                    <a:moveTo>
                      <a:pt x="32" y="0"/>
                    </a:moveTo>
                    <a:lnTo>
                      <a:pt x="32" y="7"/>
                    </a:lnTo>
                    <a:lnTo>
                      <a:pt x="32" y="7"/>
                    </a:lnTo>
                    <a:lnTo>
                      <a:pt x="32" y="7"/>
                    </a:lnTo>
                    <a:lnTo>
                      <a:pt x="32" y="7"/>
                    </a:lnTo>
                    <a:lnTo>
                      <a:pt x="26" y="14"/>
                    </a:lnTo>
                    <a:lnTo>
                      <a:pt x="19" y="20"/>
                    </a:lnTo>
                    <a:lnTo>
                      <a:pt x="12" y="20"/>
                    </a:lnTo>
                    <a:lnTo>
                      <a:pt x="12" y="20"/>
                    </a:lnTo>
                    <a:lnTo>
                      <a:pt x="7" y="20"/>
                    </a:lnTo>
                    <a:lnTo>
                      <a:pt x="7" y="20"/>
                    </a:lnTo>
                    <a:lnTo>
                      <a:pt x="7" y="14"/>
                    </a:lnTo>
                    <a:lnTo>
                      <a:pt x="7" y="14"/>
                    </a:lnTo>
                    <a:lnTo>
                      <a:pt x="0" y="14"/>
                    </a:lnTo>
                    <a:lnTo>
                      <a:pt x="0" y="14"/>
                    </a:lnTo>
                    <a:lnTo>
                      <a:pt x="7" y="7"/>
                    </a:lnTo>
                    <a:lnTo>
                      <a:pt x="7" y="7"/>
                    </a:lnTo>
                    <a:lnTo>
                      <a:pt x="12" y="7"/>
                    </a:lnTo>
                    <a:lnTo>
                      <a:pt x="19" y="0"/>
                    </a:lnTo>
                    <a:lnTo>
                      <a:pt x="26" y="0"/>
                    </a:lnTo>
                    <a:lnTo>
                      <a:pt x="26" y="0"/>
                    </a:lnTo>
                    <a:lnTo>
                      <a:pt x="26" y="0"/>
                    </a:lnTo>
                    <a:lnTo>
                      <a:pt x="32" y="0"/>
                    </a:lnTo>
                    <a:lnTo>
                      <a:pt x="32"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83" name="Freeform 63"/>
              <p:cNvSpPr>
                <a:spLocks/>
              </p:cNvSpPr>
              <p:nvPr/>
            </p:nvSpPr>
            <p:spPr bwMode="auto">
              <a:xfrm>
                <a:off x="777" y="2324"/>
                <a:ext cx="25" cy="14"/>
              </a:xfrm>
              <a:custGeom>
                <a:avLst/>
                <a:gdLst>
                  <a:gd name="T0" fmla="*/ 25 w 25"/>
                  <a:gd name="T1" fmla="*/ 7 h 14"/>
                  <a:gd name="T2" fmla="*/ 19 w 25"/>
                  <a:gd name="T3" fmla="*/ 14 h 14"/>
                  <a:gd name="T4" fmla="*/ 5 w 25"/>
                  <a:gd name="T5" fmla="*/ 14 h 14"/>
                  <a:gd name="T6" fmla="*/ 5 w 25"/>
                  <a:gd name="T7" fmla="*/ 14 h 14"/>
                  <a:gd name="T8" fmla="*/ 5 w 25"/>
                  <a:gd name="T9" fmla="*/ 14 h 14"/>
                  <a:gd name="T10" fmla="*/ 5 w 25"/>
                  <a:gd name="T11" fmla="*/ 14 h 14"/>
                  <a:gd name="T12" fmla="*/ 5 w 25"/>
                  <a:gd name="T13" fmla="*/ 14 h 14"/>
                  <a:gd name="T14" fmla="*/ 5 w 25"/>
                  <a:gd name="T15" fmla="*/ 14 h 14"/>
                  <a:gd name="T16" fmla="*/ 5 w 25"/>
                  <a:gd name="T17" fmla="*/ 14 h 14"/>
                  <a:gd name="T18" fmla="*/ 0 w 25"/>
                  <a:gd name="T19" fmla="*/ 14 h 14"/>
                  <a:gd name="T20" fmla="*/ 0 w 25"/>
                  <a:gd name="T21" fmla="*/ 14 h 14"/>
                  <a:gd name="T22" fmla="*/ 0 w 25"/>
                  <a:gd name="T23" fmla="*/ 7 h 14"/>
                  <a:gd name="T24" fmla="*/ 0 w 25"/>
                  <a:gd name="T25" fmla="*/ 7 h 14"/>
                  <a:gd name="T26" fmla="*/ 0 w 25"/>
                  <a:gd name="T27" fmla="*/ 7 h 14"/>
                  <a:gd name="T28" fmla="*/ 0 w 25"/>
                  <a:gd name="T29" fmla="*/ 7 h 14"/>
                  <a:gd name="T30" fmla="*/ 5 w 25"/>
                  <a:gd name="T31" fmla="*/ 7 h 14"/>
                  <a:gd name="T32" fmla="*/ 5 w 25"/>
                  <a:gd name="T33" fmla="*/ 7 h 14"/>
                  <a:gd name="T34" fmla="*/ 5 w 25"/>
                  <a:gd name="T35" fmla="*/ 7 h 14"/>
                  <a:gd name="T36" fmla="*/ 12 w 25"/>
                  <a:gd name="T37" fmla="*/ 0 h 14"/>
                  <a:gd name="T38" fmla="*/ 19 w 25"/>
                  <a:gd name="T39" fmla="*/ 0 h 14"/>
                  <a:gd name="T40" fmla="*/ 19 w 25"/>
                  <a:gd name="T41" fmla="*/ 0 h 14"/>
                  <a:gd name="T42" fmla="*/ 19 w 25"/>
                  <a:gd name="T43" fmla="*/ 0 h 14"/>
                  <a:gd name="T44" fmla="*/ 25 w 25"/>
                  <a:gd name="T45" fmla="*/ 0 h 14"/>
                  <a:gd name="T46" fmla="*/ 25 w 25"/>
                  <a:gd name="T47" fmla="*/ 0 h 14"/>
                  <a:gd name="T48" fmla="*/ 25 w 25"/>
                  <a:gd name="T49" fmla="*/ 0 h 14"/>
                  <a:gd name="T50" fmla="*/ 25 w 25"/>
                  <a:gd name="T51" fmla="*/ 7 h 14"/>
                  <a:gd name="T52" fmla="*/ 25 w 25"/>
                  <a:gd name="T53" fmla="*/ 7 h 14"/>
                  <a:gd name="T54" fmla="*/ 25 w 25"/>
                  <a:gd name="T5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4">
                    <a:moveTo>
                      <a:pt x="25" y="7"/>
                    </a:moveTo>
                    <a:lnTo>
                      <a:pt x="19" y="14"/>
                    </a:lnTo>
                    <a:lnTo>
                      <a:pt x="5" y="14"/>
                    </a:lnTo>
                    <a:lnTo>
                      <a:pt x="5" y="14"/>
                    </a:lnTo>
                    <a:lnTo>
                      <a:pt x="5" y="14"/>
                    </a:lnTo>
                    <a:lnTo>
                      <a:pt x="5" y="14"/>
                    </a:lnTo>
                    <a:lnTo>
                      <a:pt x="5" y="14"/>
                    </a:lnTo>
                    <a:lnTo>
                      <a:pt x="5" y="14"/>
                    </a:lnTo>
                    <a:lnTo>
                      <a:pt x="5" y="14"/>
                    </a:lnTo>
                    <a:lnTo>
                      <a:pt x="0" y="14"/>
                    </a:lnTo>
                    <a:lnTo>
                      <a:pt x="0" y="14"/>
                    </a:lnTo>
                    <a:lnTo>
                      <a:pt x="0" y="7"/>
                    </a:lnTo>
                    <a:lnTo>
                      <a:pt x="0" y="7"/>
                    </a:lnTo>
                    <a:lnTo>
                      <a:pt x="0" y="7"/>
                    </a:lnTo>
                    <a:lnTo>
                      <a:pt x="0" y="7"/>
                    </a:lnTo>
                    <a:lnTo>
                      <a:pt x="5" y="7"/>
                    </a:lnTo>
                    <a:lnTo>
                      <a:pt x="5" y="7"/>
                    </a:lnTo>
                    <a:lnTo>
                      <a:pt x="5" y="7"/>
                    </a:lnTo>
                    <a:lnTo>
                      <a:pt x="12" y="0"/>
                    </a:lnTo>
                    <a:lnTo>
                      <a:pt x="19" y="0"/>
                    </a:lnTo>
                    <a:lnTo>
                      <a:pt x="19" y="0"/>
                    </a:lnTo>
                    <a:lnTo>
                      <a:pt x="19" y="0"/>
                    </a:lnTo>
                    <a:lnTo>
                      <a:pt x="25" y="0"/>
                    </a:lnTo>
                    <a:lnTo>
                      <a:pt x="25" y="0"/>
                    </a:lnTo>
                    <a:lnTo>
                      <a:pt x="25" y="0"/>
                    </a:lnTo>
                    <a:lnTo>
                      <a:pt x="25" y="7"/>
                    </a:lnTo>
                    <a:lnTo>
                      <a:pt x="25" y="7"/>
                    </a:lnTo>
                    <a:lnTo>
                      <a:pt x="25" y="7"/>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84" name="Freeform 64"/>
              <p:cNvSpPr>
                <a:spLocks/>
              </p:cNvSpPr>
              <p:nvPr/>
            </p:nvSpPr>
            <p:spPr bwMode="auto">
              <a:xfrm>
                <a:off x="777" y="2324"/>
                <a:ext cx="25" cy="14"/>
              </a:xfrm>
              <a:custGeom>
                <a:avLst/>
                <a:gdLst>
                  <a:gd name="T0" fmla="*/ 19 w 25"/>
                  <a:gd name="T1" fmla="*/ 0 h 14"/>
                  <a:gd name="T2" fmla="*/ 19 w 25"/>
                  <a:gd name="T3" fmla="*/ 0 h 14"/>
                  <a:gd name="T4" fmla="*/ 25 w 25"/>
                  <a:gd name="T5" fmla="*/ 0 h 14"/>
                  <a:gd name="T6" fmla="*/ 25 w 25"/>
                  <a:gd name="T7" fmla="*/ 0 h 14"/>
                  <a:gd name="T8" fmla="*/ 25 w 25"/>
                  <a:gd name="T9" fmla="*/ 0 h 14"/>
                  <a:gd name="T10" fmla="*/ 25 w 25"/>
                  <a:gd name="T11" fmla="*/ 7 h 14"/>
                  <a:gd name="T12" fmla="*/ 25 w 25"/>
                  <a:gd name="T13" fmla="*/ 7 h 14"/>
                  <a:gd name="T14" fmla="*/ 25 w 25"/>
                  <a:gd name="T15" fmla="*/ 7 h 14"/>
                  <a:gd name="T16" fmla="*/ 25 w 25"/>
                  <a:gd name="T17" fmla="*/ 7 h 14"/>
                  <a:gd name="T18" fmla="*/ 19 w 25"/>
                  <a:gd name="T19" fmla="*/ 14 h 14"/>
                  <a:gd name="T20" fmla="*/ 5 w 25"/>
                  <a:gd name="T21" fmla="*/ 14 h 14"/>
                  <a:gd name="T22" fmla="*/ 5 w 25"/>
                  <a:gd name="T23" fmla="*/ 14 h 14"/>
                  <a:gd name="T24" fmla="*/ 5 w 25"/>
                  <a:gd name="T25" fmla="*/ 14 h 14"/>
                  <a:gd name="T26" fmla="*/ 5 w 25"/>
                  <a:gd name="T27" fmla="*/ 14 h 14"/>
                  <a:gd name="T28" fmla="*/ 5 w 25"/>
                  <a:gd name="T29" fmla="*/ 14 h 14"/>
                  <a:gd name="T30" fmla="*/ 5 w 25"/>
                  <a:gd name="T31" fmla="*/ 14 h 14"/>
                  <a:gd name="T32" fmla="*/ 5 w 25"/>
                  <a:gd name="T33" fmla="*/ 14 h 14"/>
                  <a:gd name="T34" fmla="*/ 5 w 25"/>
                  <a:gd name="T35" fmla="*/ 14 h 14"/>
                  <a:gd name="T36" fmla="*/ 5 w 25"/>
                  <a:gd name="T37" fmla="*/ 14 h 14"/>
                  <a:gd name="T38" fmla="*/ 5 w 25"/>
                  <a:gd name="T39" fmla="*/ 7 h 14"/>
                  <a:gd name="T40" fmla="*/ 5 w 25"/>
                  <a:gd name="T41" fmla="*/ 7 h 14"/>
                  <a:gd name="T42" fmla="*/ 0 w 25"/>
                  <a:gd name="T43" fmla="*/ 7 h 14"/>
                  <a:gd name="T44" fmla="*/ 0 w 25"/>
                  <a:gd name="T45" fmla="*/ 7 h 14"/>
                  <a:gd name="T46" fmla="*/ 5 w 25"/>
                  <a:gd name="T47" fmla="*/ 7 h 14"/>
                  <a:gd name="T48" fmla="*/ 5 w 25"/>
                  <a:gd name="T49" fmla="*/ 7 h 14"/>
                  <a:gd name="T50" fmla="*/ 5 w 25"/>
                  <a:gd name="T51" fmla="*/ 7 h 14"/>
                  <a:gd name="T52" fmla="*/ 12 w 25"/>
                  <a:gd name="T53" fmla="*/ 7 h 14"/>
                  <a:gd name="T54" fmla="*/ 19 w 25"/>
                  <a:gd name="T5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4">
                    <a:moveTo>
                      <a:pt x="19" y="0"/>
                    </a:moveTo>
                    <a:lnTo>
                      <a:pt x="19" y="0"/>
                    </a:lnTo>
                    <a:lnTo>
                      <a:pt x="25" y="0"/>
                    </a:lnTo>
                    <a:lnTo>
                      <a:pt x="25" y="0"/>
                    </a:lnTo>
                    <a:lnTo>
                      <a:pt x="25" y="0"/>
                    </a:lnTo>
                    <a:lnTo>
                      <a:pt x="25" y="7"/>
                    </a:lnTo>
                    <a:lnTo>
                      <a:pt x="25" y="7"/>
                    </a:lnTo>
                    <a:lnTo>
                      <a:pt x="25" y="7"/>
                    </a:lnTo>
                    <a:lnTo>
                      <a:pt x="25" y="7"/>
                    </a:lnTo>
                    <a:lnTo>
                      <a:pt x="19" y="14"/>
                    </a:lnTo>
                    <a:lnTo>
                      <a:pt x="5" y="14"/>
                    </a:lnTo>
                    <a:lnTo>
                      <a:pt x="5" y="14"/>
                    </a:lnTo>
                    <a:lnTo>
                      <a:pt x="5" y="14"/>
                    </a:lnTo>
                    <a:lnTo>
                      <a:pt x="5" y="14"/>
                    </a:lnTo>
                    <a:lnTo>
                      <a:pt x="5" y="14"/>
                    </a:lnTo>
                    <a:lnTo>
                      <a:pt x="5" y="14"/>
                    </a:lnTo>
                    <a:lnTo>
                      <a:pt x="5" y="14"/>
                    </a:lnTo>
                    <a:lnTo>
                      <a:pt x="5" y="14"/>
                    </a:lnTo>
                    <a:lnTo>
                      <a:pt x="5" y="14"/>
                    </a:lnTo>
                    <a:lnTo>
                      <a:pt x="5" y="7"/>
                    </a:lnTo>
                    <a:lnTo>
                      <a:pt x="5" y="7"/>
                    </a:lnTo>
                    <a:lnTo>
                      <a:pt x="0" y="7"/>
                    </a:lnTo>
                    <a:lnTo>
                      <a:pt x="0" y="7"/>
                    </a:lnTo>
                    <a:lnTo>
                      <a:pt x="5" y="7"/>
                    </a:lnTo>
                    <a:lnTo>
                      <a:pt x="5" y="7"/>
                    </a:lnTo>
                    <a:lnTo>
                      <a:pt x="5" y="7"/>
                    </a:lnTo>
                    <a:lnTo>
                      <a:pt x="12" y="7"/>
                    </a:lnTo>
                    <a:lnTo>
                      <a:pt x="19" y="0"/>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85" name="Freeform 65"/>
              <p:cNvSpPr>
                <a:spLocks/>
              </p:cNvSpPr>
              <p:nvPr/>
            </p:nvSpPr>
            <p:spPr bwMode="auto">
              <a:xfrm>
                <a:off x="777" y="2324"/>
                <a:ext cx="25" cy="14"/>
              </a:xfrm>
              <a:custGeom>
                <a:avLst/>
                <a:gdLst>
                  <a:gd name="T0" fmla="*/ 19 w 25"/>
                  <a:gd name="T1" fmla="*/ 0 h 14"/>
                  <a:gd name="T2" fmla="*/ 19 w 25"/>
                  <a:gd name="T3" fmla="*/ 0 h 14"/>
                  <a:gd name="T4" fmla="*/ 25 w 25"/>
                  <a:gd name="T5" fmla="*/ 0 h 14"/>
                  <a:gd name="T6" fmla="*/ 25 w 25"/>
                  <a:gd name="T7" fmla="*/ 0 h 14"/>
                  <a:gd name="T8" fmla="*/ 25 w 25"/>
                  <a:gd name="T9" fmla="*/ 0 h 14"/>
                  <a:gd name="T10" fmla="*/ 25 w 25"/>
                  <a:gd name="T11" fmla="*/ 7 h 14"/>
                  <a:gd name="T12" fmla="*/ 25 w 25"/>
                  <a:gd name="T13" fmla="*/ 7 h 14"/>
                  <a:gd name="T14" fmla="*/ 25 w 25"/>
                  <a:gd name="T15" fmla="*/ 7 h 14"/>
                  <a:gd name="T16" fmla="*/ 25 w 25"/>
                  <a:gd name="T17" fmla="*/ 7 h 14"/>
                  <a:gd name="T18" fmla="*/ 19 w 25"/>
                  <a:gd name="T19" fmla="*/ 7 h 14"/>
                  <a:gd name="T20" fmla="*/ 12 w 25"/>
                  <a:gd name="T21" fmla="*/ 14 h 14"/>
                  <a:gd name="T22" fmla="*/ 5 w 25"/>
                  <a:gd name="T23" fmla="*/ 14 h 14"/>
                  <a:gd name="T24" fmla="*/ 5 w 25"/>
                  <a:gd name="T25" fmla="*/ 14 h 14"/>
                  <a:gd name="T26" fmla="*/ 5 w 25"/>
                  <a:gd name="T27" fmla="*/ 14 h 14"/>
                  <a:gd name="T28" fmla="*/ 5 w 25"/>
                  <a:gd name="T29" fmla="*/ 14 h 14"/>
                  <a:gd name="T30" fmla="*/ 5 w 25"/>
                  <a:gd name="T31" fmla="*/ 14 h 14"/>
                  <a:gd name="T32" fmla="*/ 5 w 25"/>
                  <a:gd name="T33" fmla="*/ 14 h 14"/>
                  <a:gd name="T34" fmla="*/ 5 w 25"/>
                  <a:gd name="T35" fmla="*/ 14 h 14"/>
                  <a:gd name="T36" fmla="*/ 5 w 25"/>
                  <a:gd name="T37" fmla="*/ 14 h 14"/>
                  <a:gd name="T38" fmla="*/ 5 w 25"/>
                  <a:gd name="T39" fmla="*/ 7 h 14"/>
                  <a:gd name="T40" fmla="*/ 5 w 25"/>
                  <a:gd name="T41" fmla="*/ 7 h 14"/>
                  <a:gd name="T42" fmla="*/ 0 w 25"/>
                  <a:gd name="T43" fmla="*/ 7 h 14"/>
                  <a:gd name="T44" fmla="*/ 5 w 25"/>
                  <a:gd name="T45" fmla="*/ 7 h 14"/>
                  <a:gd name="T46" fmla="*/ 5 w 25"/>
                  <a:gd name="T47" fmla="*/ 7 h 14"/>
                  <a:gd name="T48" fmla="*/ 5 w 25"/>
                  <a:gd name="T49" fmla="*/ 7 h 14"/>
                  <a:gd name="T50" fmla="*/ 5 w 25"/>
                  <a:gd name="T51" fmla="*/ 7 h 14"/>
                  <a:gd name="T52" fmla="*/ 12 w 25"/>
                  <a:gd name="T53" fmla="*/ 7 h 14"/>
                  <a:gd name="T54" fmla="*/ 19 w 25"/>
                  <a:gd name="T5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4">
                    <a:moveTo>
                      <a:pt x="19" y="0"/>
                    </a:moveTo>
                    <a:lnTo>
                      <a:pt x="19" y="0"/>
                    </a:lnTo>
                    <a:lnTo>
                      <a:pt x="25" y="0"/>
                    </a:lnTo>
                    <a:lnTo>
                      <a:pt x="25" y="0"/>
                    </a:lnTo>
                    <a:lnTo>
                      <a:pt x="25" y="0"/>
                    </a:lnTo>
                    <a:lnTo>
                      <a:pt x="25" y="7"/>
                    </a:lnTo>
                    <a:lnTo>
                      <a:pt x="25" y="7"/>
                    </a:lnTo>
                    <a:lnTo>
                      <a:pt x="25" y="7"/>
                    </a:lnTo>
                    <a:lnTo>
                      <a:pt x="25" y="7"/>
                    </a:lnTo>
                    <a:lnTo>
                      <a:pt x="19" y="7"/>
                    </a:lnTo>
                    <a:lnTo>
                      <a:pt x="12" y="14"/>
                    </a:lnTo>
                    <a:lnTo>
                      <a:pt x="5" y="14"/>
                    </a:lnTo>
                    <a:lnTo>
                      <a:pt x="5" y="14"/>
                    </a:lnTo>
                    <a:lnTo>
                      <a:pt x="5" y="14"/>
                    </a:lnTo>
                    <a:lnTo>
                      <a:pt x="5" y="14"/>
                    </a:lnTo>
                    <a:lnTo>
                      <a:pt x="5" y="14"/>
                    </a:lnTo>
                    <a:lnTo>
                      <a:pt x="5" y="14"/>
                    </a:lnTo>
                    <a:lnTo>
                      <a:pt x="5" y="14"/>
                    </a:lnTo>
                    <a:lnTo>
                      <a:pt x="5" y="14"/>
                    </a:lnTo>
                    <a:lnTo>
                      <a:pt x="5" y="7"/>
                    </a:lnTo>
                    <a:lnTo>
                      <a:pt x="5" y="7"/>
                    </a:lnTo>
                    <a:lnTo>
                      <a:pt x="0" y="7"/>
                    </a:lnTo>
                    <a:lnTo>
                      <a:pt x="5" y="7"/>
                    </a:lnTo>
                    <a:lnTo>
                      <a:pt x="5" y="7"/>
                    </a:lnTo>
                    <a:lnTo>
                      <a:pt x="5" y="7"/>
                    </a:lnTo>
                    <a:lnTo>
                      <a:pt x="5" y="7"/>
                    </a:lnTo>
                    <a:lnTo>
                      <a:pt x="12" y="7"/>
                    </a:lnTo>
                    <a:lnTo>
                      <a:pt x="19" y="0"/>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86" name="Freeform 66"/>
              <p:cNvSpPr>
                <a:spLocks/>
              </p:cNvSpPr>
              <p:nvPr/>
            </p:nvSpPr>
            <p:spPr bwMode="auto">
              <a:xfrm>
                <a:off x="782" y="2324"/>
                <a:ext cx="20" cy="14"/>
              </a:xfrm>
              <a:custGeom>
                <a:avLst/>
                <a:gdLst>
                  <a:gd name="T0" fmla="*/ 14 w 20"/>
                  <a:gd name="T1" fmla="*/ 0 h 14"/>
                  <a:gd name="T2" fmla="*/ 14 w 20"/>
                  <a:gd name="T3" fmla="*/ 0 h 14"/>
                  <a:gd name="T4" fmla="*/ 14 w 20"/>
                  <a:gd name="T5" fmla="*/ 0 h 14"/>
                  <a:gd name="T6" fmla="*/ 20 w 20"/>
                  <a:gd name="T7" fmla="*/ 0 h 14"/>
                  <a:gd name="T8" fmla="*/ 20 w 20"/>
                  <a:gd name="T9" fmla="*/ 0 h 14"/>
                  <a:gd name="T10" fmla="*/ 20 w 20"/>
                  <a:gd name="T11" fmla="*/ 7 h 14"/>
                  <a:gd name="T12" fmla="*/ 20 w 20"/>
                  <a:gd name="T13" fmla="*/ 7 h 14"/>
                  <a:gd name="T14" fmla="*/ 20 w 20"/>
                  <a:gd name="T15" fmla="*/ 7 h 14"/>
                  <a:gd name="T16" fmla="*/ 20 w 20"/>
                  <a:gd name="T17" fmla="*/ 7 h 14"/>
                  <a:gd name="T18" fmla="*/ 14 w 20"/>
                  <a:gd name="T19" fmla="*/ 7 h 14"/>
                  <a:gd name="T20" fmla="*/ 7 w 20"/>
                  <a:gd name="T21" fmla="*/ 14 h 14"/>
                  <a:gd name="T22" fmla="*/ 0 w 20"/>
                  <a:gd name="T23" fmla="*/ 14 h 14"/>
                  <a:gd name="T24" fmla="*/ 0 w 20"/>
                  <a:gd name="T25" fmla="*/ 14 h 14"/>
                  <a:gd name="T26" fmla="*/ 0 w 20"/>
                  <a:gd name="T27" fmla="*/ 14 h 14"/>
                  <a:gd name="T28" fmla="*/ 0 w 20"/>
                  <a:gd name="T29" fmla="*/ 14 h 14"/>
                  <a:gd name="T30" fmla="*/ 0 w 20"/>
                  <a:gd name="T31" fmla="*/ 14 h 14"/>
                  <a:gd name="T32" fmla="*/ 0 w 20"/>
                  <a:gd name="T33" fmla="*/ 14 h 14"/>
                  <a:gd name="T34" fmla="*/ 0 w 20"/>
                  <a:gd name="T35" fmla="*/ 14 h 14"/>
                  <a:gd name="T36" fmla="*/ 0 w 20"/>
                  <a:gd name="T37" fmla="*/ 14 h 14"/>
                  <a:gd name="T38" fmla="*/ 0 w 20"/>
                  <a:gd name="T39" fmla="*/ 7 h 14"/>
                  <a:gd name="T40" fmla="*/ 0 w 20"/>
                  <a:gd name="T41" fmla="*/ 7 h 14"/>
                  <a:gd name="T42" fmla="*/ 0 w 20"/>
                  <a:gd name="T43" fmla="*/ 7 h 14"/>
                  <a:gd name="T44" fmla="*/ 0 w 20"/>
                  <a:gd name="T45" fmla="*/ 7 h 14"/>
                  <a:gd name="T46" fmla="*/ 0 w 20"/>
                  <a:gd name="T47" fmla="*/ 7 h 14"/>
                  <a:gd name="T48" fmla="*/ 0 w 20"/>
                  <a:gd name="T49" fmla="*/ 7 h 14"/>
                  <a:gd name="T50" fmla="*/ 0 w 20"/>
                  <a:gd name="T51" fmla="*/ 7 h 14"/>
                  <a:gd name="T52" fmla="*/ 7 w 20"/>
                  <a:gd name="T53" fmla="*/ 7 h 14"/>
                  <a:gd name="T54" fmla="*/ 14 w 20"/>
                  <a:gd name="T5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14">
                    <a:moveTo>
                      <a:pt x="14" y="0"/>
                    </a:moveTo>
                    <a:lnTo>
                      <a:pt x="14" y="0"/>
                    </a:lnTo>
                    <a:lnTo>
                      <a:pt x="14" y="0"/>
                    </a:lnTo>
                    <a:lnTo>
                      <a:pt x="20" y="0"/>
                    </a:lnTo>
                    <a:lnTo>
                      <a:pt x="20" y="0"/>
                    </a:lnTo>
                    <a:lnTo>
                      <a:pt x="20" y="7"/>
                    </a:lnTo>
                    <a:lnTo>
                      <a:pt x="20" y="7"/>
                    </a:lnTo>
                    <a:lnTo>
                      <a:pt x="20" y="7"/>
                    </a:lnTo>
                    <a:lnTo>
                      <a:pt x="20" y="7"/>
                    </a:lnTo>
                    <a:lnTo>
                      <a:pt x="14" y="7"/>
                    </a:lnTo>
                    <a:lnTo>
                      <a:pt x="7" y="14"/>
                    </a:lnTo>
                    <a:lnTo>
                      <a:pt x="0" y="14"/>
                    </a:lnTo>
                    <a:lnTo>
                      <a:pt x="0" y="14"/>
                    </a:lnTo>
                    <a:lnTo>
                      <a:pt x="0" y="14"/>
                    </a:lnTo>
                    <a:lnTo>
                      <a:pt x="0" y="14"/>
                    </a:lnTo>
                    <a:lnTo>
                      <a:pt x="0" y="14"/>
                    </a:lnTo>
                    <a:lnTo>
                      <a:pt x="0" y="14"/>
                    </a:lnTo>
                    <a:lnTo>
                      <a:pt x="0" y="14"/>
                    </a:lnTo>
                    <a:lnTo>
                      <a:pt x="0" y="14"/>
                    </a:lnTo>
                    <a:lnTo>
                      <a:pt x="0" y="7"/>
                    </a:lnTo>
                    <a:lnTo>
                      <a:pt x="0" y="7"/>
                    </a:lnTo>
                    <a:lnTo>
                      <a:pt x="0" y="7"/>
                    </a:lnTo>
                    <a:lnTo>
                      <a:pt x="0" y="7"/>
                    </a:lnTo>
                    <a:lnTo>
                      <a:pt x="0" y="7"/>
                    </a:lnTo>
                    <a:lnTo>
                      <a:pt x="0" y="7"/>
                    </a:lnTo>
                    <a:lnTo>
                      <a:pt x="0" y="7"/>
                    </a:lnTo>
                    <a:lnTo>
                      <a:pt x="7" y="7"/>
                    </a:lnTo>
                    <a:lnTo>
                      <a:pt x="14" y="0"/>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87" name="Freeform 67"/>
              <p:cNvSpPr>
                <a:spLocks/>
              </p:cNvSpPr>
              <p:nvPr/>
            </p:nvSpPr>
            <p:spPr bwMode="auto">
              <a:xfrm>
                <a:off x="782" y="2324"/>
                <a:ext cx="20" cy="14"/>
              </a:xfrm>
              <a:custGeom>
                <a:avLst/>
                <a:gdLst>
                  <a:gd name="T0" fmla="*/ 20 w 20"/>
                  <a:gd name="T1" fmla="*/ 7 h 14"/>
                  <a:gd name="T2" fmla="*/ 14 w 20"/>
                  <a:gd name="T3" fmla="*/ 7 h 14"/>
                  <a:gd name="T4" fmla="*/ 7 w 20"/>
                  <a:gd name="T5" fmla="*/ 14 h 14"/>
                  <a:gd name="T6" fmla="*/ 0 w 20"/>
                  <a:gd name="T7" fmla="*/ 14 h 14"/>
                  <a:gd name="T8" fmla="*/ 0 w 20"/>
                  <a:gd name="T9" fmla="*/ 14 h 14"/>
                  <a:gd name="T10" fmla="*/ 0 w 20"/>
                  <a:gd name="T11" fmla="*/ 14 h 14"/>
                  <a:gd name="T12" fmla="*/ 0 w 20"/>
                  <a:gd name="T13" fmla="*/ 14 h 14"/>
                  <a:gd name="T14" fmla="*/ 0 w 20"/>
                  <a:gd name="T15" fmla="*/ 14 h 14"/>
                  <a:gd name="T16" fmla="*/ 0 w 20"/>
                  <a:gd name="T17" fmla="*/ 14 h 14"/>
                  <a:gd name="T18" fmla="*/ 0 w 20"/>
                  <a:gd name="T19" fmla="*/ 14 h 14"/>
                  <a:gd name="T20" fmla="*/ 0 w 20"/>
                  <a:gd name="T21" fmla="*/ 14 h 14"/>
                  <a:gd name="T22" fmla="*/ 0 w 20"/>
                  <a:gd name="T23" fmla="*/ 7 h 14"/>
                  <a:gd name="T24" fmla="*/ 0 w 20"/>
                  <a:gd name="T25" fmla="*/ 7 h 14"/>
                  <a:gd name="T26" fmla="*/ 0 w 20"/>
                  <a:gd name="T27" fmla="*/ 7 h 14"/>
                  <a:gd name="T28" fmla="*/ 0 w 20"/>
                  <a:gd name="T29" fmla="*/ 7 h 14"/>
                  <a:gd name="T30" fmla="*/ 0 w 20"/>
                  <a:gd name="T31" fmla="*/ 7 h 14"/>
                  <a:gd name="T32" fmla="*/ 0 w 20"/>
                  <a:gd name="T33" fmla="*/ 7 h 14"/>
                  <a:gd name="T34" fmla="*/ 0 w 20"/>
                  <a:gd name="T35" fmla="*/ 7 h 14"/>
                  <a:gd name="T36" fmla="*/ 7 w 20"/>
                  <a:gd name="T37" fmla="*/ 7 h 14"/>
                  <a:gd name="T38" fmla="*/ 14 w 20"/>
                  <a:gd name="T39" fmla="*/ 0 h 14"/>
                  <a:gd name="T40" fmla="*/ 14 w 20"/>
                  <a:gd name="T41" fmla="*/ 0 h 14"/>
                  <a:gd name="T42" fmla="*/ 14 w 20"/>
                  <a:gd name="T43" fmla="*/ 0 h 14"/>
                  <a:gd name="T44" fmla="*/ 14 w 20"/>
                  <a:gd name="T45" fmla="*/ 0 h 14"/>
                  <a:gd name="T46" fmla="*/ 20 w 20"/>
                  <a:gd name="T47" fmla="*/ 0 h 14"/>
                  <a:gd name="T48" fmla="*/ 20 w 20"/>
                  <a:gd name="T49" fmla="*/ 0 h 14"/>
                  <a:gd name="T50" fmla="*/ 20 w 20"/>
                  <a:gd name="T51" fmla="*/ 7 h 14"/>
                  <a:gd name="T52" fmla="*/ 20 w 20"/>
                  <a:gd name="T53" fmla="*/ 7 h 14"/>
                  <a:gd name="T54" fmla="*/ 20 w 20"/>
                  <a:gd name="T5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14">
                    <a:moveTo>
                      <a:pt x="20" y="7"/>
                    </a:moveTo>
                    <a:lnTo>
                      <a:pt x="14" y="7"/>
                    </a:lnTo>
                    <a:lnTo>
                      <a:pt x="7" y="14"/>
                    </a:lnTo>
                    <a:lnTo>
                      <a:pt x="0" y="14"/>
                    </a:lnTo>
                    <a:lnTo>
                      <a:pt x="0" y="14"/>
                    </a:lnTo>
                    <a:lnTo>
                      <a:pt x="0" y="14"/>
                    </a:lnTo>
                    <a:lnTo>
                      <a:pt x="0" y="14"/>
                    </a:lnTo>
                    <a:lnTo>
                      <a:pt x="0" y="14"/>
                    </a:lnTo>
                    <a:lnTo>
                      <a:pt x="0" y="14"/>
                    </a:lnTo>
                    <a:lnTo>
                      <a:pt x="0" y="14"/>
                    </a:lnTo>
                    <a:lnTo>
                      <a:pt x="0" y="14"/>
                    </a:lnTo>
                    <a:lnTo>
                      <a:pt x="0" y="7"/>
                    </a:lnTo>
                    <a:lnTo>
                      <a:pt x="0" y="7"/>
                    </a:lnTo>
                    <a:lnTo>
                      <a:pt x="0" y="7"/>
                    </a:lnTo>
                    <a:lnTo>
                      <a:pt x="0" y="7"/>
                    </a:lnTo>
                    <a:lnTo>
                      <a:pt x="0" y="7"/>
                    </a:lnTo>
                    <a:lnTo>
                      <a:pt x="0" y="7"/>
                    </a:lnTo>
                    <a:lnTo>
                      <a:pt x="0" y="7"/>
                    </a:lnTo>
                    <a:lnTo>
                      <a:pt x="7" y="7"/>
                    </a:lnTo>
                    <a:lnTo>
                      <a:pt x="14" y="0"/>
                    </a:lnTo>
                    <a:lnTo>
                      <a:pt x="14" y="0"/>
                    </a:lnTo>
                    <a:lnTo>
                      <a:pt x="14" y="0"/>
                    </a:lnTo>
                    <a:lnTo>
                      <a:pt x="14" y="0"/>
                    </a:lnTo>
                    <a:lnTo>
                      <a:pt x="20" y="0"/>
                    </a:lnTo>
                    <a:lnTo>
                      <a:pt x="20" y="0"/>
                    </a:lnTo>
                    <a:lnTo>
                      <a:pt x="20" y="7"/>
                    </a:lnTo>
                    <a:lnTo>
                      <a:pt x="20" y="7"/>
                    </a:lnTo>
                    <a:lnTo>
                      <a:pt x="20" y="7"/>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88" name="Freeform 68"/>
              <p:cNvSpPr>
                <a:spLocks/>
              </p:cNvSpPr>
              <p:nvPr/>
            </p:nvSpPr>
            <p:spPr bwMode="auto">
              <a:xfrm>
                <a:off x="718" y="2306"/>
                <a:ext cx="98" cy="72"/>
              </a:xfrm>
              <a:custGeom>
                <a:avLst/>
                <a:gdLst>
                  <a:gd name="T0" fmla="*/ 13 w 98"/>
                  <a:gd name="T1" fmla="*/ 25 h 72"/>
                  <a:gd name="T2" fmla="*/ 13 w 98"/>
                  <a:gd name="T3" fmla="*/ 25 h 72"/>
                  <a:gd name="T4" fmla="*/ 13 w 98"/>
                  <a:gd name="T5" fmla="*/ 18 h 72"/>
                  <a:gd name="T6" fmla="*/ 20 w 98"/>
                  <a:gd name="T7" fmla="*/ 18 h 72"/>
                  <a:gd name="T8" fmla="*/ 20 w 98"/>
                  <a:gd name="T9" fmla="*/ 18 h 72"/>
                  <a:gd name="T10" fmla="*/ 20 w 98"/>
                  <a:gd name="T11" fmla="*/ 18 h 72"/>
                  <a:gd name="T12" fmla="*/ 27 w 98"/>
                  <a:gd name="T13" fmla="*/ 18 h 72"/>
                  <a:gd name="T14" fmla="*/ 27 w 98"/>
                  <a:gd name="T15" fmla="*/ 12 h 72"/>
                  <a:gd name="T16" fmla="*/ 27 w 98"/>
                  <a:gd name="T17" fmla="*/ 12 h 72"/>
                  <a:gd name="T18" fmla="*/ 27 w 98"/>
                  <a:gd name="T19" fmla="*/ 12 h 72"/>
                  <a:gd name="T20" fmla="*/ 32 w 98"/>
                  <a:gd name="T21" fmla="*/ 5 h 72"/>
                  <a:gd name="T22" fmla="*/ 39 w 98"/>
                  <a:gd name="T23" fmla="*/ 5 h 72"/>
                  <a:gd name="T24" fmla="*/ 39 w 98"/>
                  <a:gd name="T25" fmla="*/ 5 h 72"/>
                  <a:gd name="T26" fmla="*/ 45 w 98"/>
                  <a:gd name="T27" fmla="*/ 5 h 72"/>
                  <a:gd name="T28" fmla="*/ 45 w 98"/>
                  <a:gd name="T29" fmla="*/ 5 h 72"/>
                  <a:gd name="T30" fmla="*/ 52 w 98"/>
                  <a:gd name="T31" fmla="*/ 0 h 72"/>
                  <a:gd name="T32" fmla="*/ 52 w 98"/>
                  <a:gd name="T33" fmla="*/ 0 h 72"/>
                  <a:gd name="T34" fmla="*/ 52 w 98"/>
                  <a:gd name="T35" fmla="*/ 5 h 72"/>
                  <a:gd name="T36" fmla="*/ 64 w 98"/>
                  <a:gd name="T37" fmla="*/ 12 h 72"/>
                  <a:gd name="T38" fmla="*/ 71 w 98"/>
                  <a:gd name="T39" fmla="*/ 18 h 72"/>
                  <a:gd name="T40" fmla="*/ 71 w 98"/>
                  <a:gd name="T41" fmla="*/ 18 h 72"/>
                  <a:gd name="T42" fmla="*/ 71 w 98"/>
                  <a:gd name="T43" fmla="*/ 25 h 72"/>
                  <a:gd name="T44" fmla="*/ 78 w 98"/>
                  <a:gd name="T45" fmla="*/ 38 h 72"/>
                  <a:gd name="T46" fmla="*/ 84 w 98"/>
                  <a:gd name="T47" fmla="*/ 45 h 72"/>
                  <a:gd name="T48" fmla="*/ 84 w 98"/>
                  <a:gd name="T49" fmla="*/ 45 h 72"/>
                  <a:gd name="T50" fmla="*/ 84 w 98"/>
                  <a:gd name="T51" fmla="*/ 45 h 72"/>
                  <a:gd name="T52" fmla="*/ 91 w 98"/>
                  <a:gd name="T53" fmla="*/ 45 h 72"/>
                  <a:gd name="T54" fmla="*/ 98 w 98"/>
                  <a:gd name="T55" fmla="*/ 45 h 72"/>
                  <a:gd name="T56" fmla="*/ 98 w 98"/>
                  <a:gd name="T57" fmla="*/ 45 h 72"/>
                  <a:gd name="T58" fmla="*/ 98 w 98"/>
                  <a:gd name="T59" fmla="*/ 52 h 72"/>
                  <a:gd name="T60" fmla="*/ 91 w 98"/>
                  <a:gd name="T61" fmla="*/ 58 h 72"/>
                  <a:gd name="T62" fmla="*/ 84 w 98"/>
                  <a:gd name="T63" fmla="*/ 58 h 72"/>
                  <a:gd name="T64" fmla="*/ 84 w 98"/>
                  <a:gd name="T65" fmla="*/ 58 h 72"/>
                  <a:gd name="T66" fmla="*/ 71 w 98"/>
                  <a:gd name="T67" fmla="*/ 65 h 72"/>
                  <a:gd name="T68" fmla="*/ 64 w 98"/>
                  <a:gd name="T69" fmla="*/ 65 h 72"/>
                  <a:gd name="T70" fmla="*/ 64 w 98"/>
                  <a:gd name="T71" fmla="*/ 65 h 72"/>
                  <a:gd name="T72" fmla="*/ 64 w 98"/>
                  <a:gd name="T73" fmla="*/ 65 h 72"/>
                  <a:gd name="T74" fmla="*/ 52 w 98"/>
                  <a:gd name="T75" fmla="*/ 72 h 72"/>
                  <a:gd name="T76" fmla="*/ 27 w 98"/>
                  <a:gd name="T77" fmla="*/ 72 h 72"/>
                  <a:gd name="T78" fmla="*/ 13 w 98"/>
                  <a:gd name="T79" fmla="*/ 65 h 72"/>
                  <a:gd name="T80" fmla="*/ 13 w 98"/>
                  <a:gd name="T81" fmla="*/ 65 h 72"/>
                  <a:gd name="T82" fmla="*/ 7 w 98"/>
                  <a:gd name="T83" fmla="*/ 58 h 72"/>
                  <a:gd name="T84" fmla="*/ 0 w 98"/>
                  <a:gd name="T85" fmla="*/ 52 h 72"/>
                  <a:gd name="T86" fmla="*/ 0 w 98"/>
                  <a:gd name="T87" fmla="*/ 45 h 72"/>
                  <a:gd name="T88" fmla="*/ 0 w 98"/>
                  <a:gd name="T89" fmla="*/ 45 h 72"/>
                  <a:gd name="T90" fmla="*/ 0 w 98"/>
                  <a:gd name="T91" fmla="*/ 38 h 72"/>
                  <a:gd name="T92" fmla="*/ 0 w 98"/>
                  <a:gd name="T93" fmla="*/ 32 h 72"/>
                  <a:gd name="T94" fmla="*/ 7 w 98"/>
                  <a:gd name="T95" fmla="*/ 25 h 72"/>
                  <a:gd name="T96" fmla="*/ 7 w 98"/>
                  <a:gd name="T97" fmla="*/ 25 h 72"/>
                  <a:gd name="T98" fmla="*/ 7 w 98"/>
                  <a:gd name="T99" fmla="*/ 25 h 72"/>
                  <a:gd name="T100" fmla="*/ 13 w 98"/>
                  <a:gd name="T101" fmla="*/ 25 h 72"/>
                  <a:gd name="T102" fmla="*/ 13 w 98"/>
                  <a:gd name="T103"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72">
                    <a:moveTo>
                      <a:pt x="13" y="25"/>
                    </a:moveTo>
                    <a:lnTo>
                      <a:pt x="13" y="25"/>
                    </a:lnTo>
                    <a:lnTo>
                      <a:pt x="13" y="18"/>
                    </a:lnTo>
                    <a:lnTo>
                      <a:pt x="20" y="18"/>
                    </a:lnTo>
                    <a:lnTo>
                      <a:pt x="20" y="18"/>
                    </a:lnTo>
                    <a:lnTo>
                      <a:pt x="20" y="18"/>
                    </a:lnTo>
                    <a:lnTo>
                      <a:pt x="27" y="18"/>
                    </a:lnTo>
                    <a:lnTo>
                      <a:pt x="27" y="12"/>
                    </a:lnTo>
                    <a:lnTo>
                      <a:pt x="27" y="12"/>
                    </a:lnTo>
                    <a:lnTo>
                      <a:pt x="27" y="12"/>
                    </a:lnTo>
                    <a:lnTo>
                      <a:pt x="32" y="5"/>
                    </a:lnTo>
                    <a:lnTo>
                      <a:pt x="39" y="5"/>
                    </a:lnTo>
                    <a:lnTo>
                      <a:pt x="39" y="5"/>
                    </a:lnTo>
                    <a:lnTo>
                      <a:pt x="45" y="5"/>
                    </a:lnTo>
                    <a:lnTo>
                      <a:pt x="45" y="5"/>
                    </a:lnTo>
                    <a:lnTo>
                      <a:pt x="52" y="0"/>
                    </a:lnTo>
                    <a:lnTo>
                      <a:pt x="52" y="0"/>
                    </a:lnTo>
                    <a:lnTo>
                      <a:pt x="52" y="5"/>
                    </a:lnTo>
                    <a:lnTo>
                      <a:pt x="64" y="12"/>
                    </a:lnTo>
                    <a:lnTo>
                      <a:pt x="71" y="18"/>
                    </a:lnTo>
                    <a:lnTo>
                      <a:pt x="71" y="18"/>
                    </a:lnTo>
                    <a:lnTo>
                      <a:pt x="71" y="25"/>
                    </a:lnTo>
                    <a:lnTo>
                      <a:pt x="78" y="38"/>
                    </a:lnTo>
                    <a:lnTo>
                      <a:pt x="84" y="45"/>
                    </a:lnTo>
                    <a:lnTo>
                      <a:pt x="84" y="45"/>
                    </a:lnTo>
                    <a:lnTo>
                      <a:pt x="84" y="45"/>
                    </a:lnTo>
                    <a:lnTo>
                      <a:pt x="91" y="45"/>
                    </a:lnTo>
                    <a:lnTo>
                      <a:pt x="98" y="45"/>
                    </a:lnTo>
                    <a:lnTo>
                      <a:pt x="98" y="45"/>
                    </a:lnTo>
                    <a:lnTo>
                      <a:pt x="98" y="52"/>
                    </a:lnTo>
                    <a:lnTo>
                      <a:pt x="91" y="58"/>
                    </a:lnTo>
                    <a:lnTo>
                      <a:pt x="84" y="58"/>
                    </a:lnTo>
                    <a:lnTo>
                      <a:pt x="84" y="58"/>
                    </a:lnTo>
                    <a:lnTo>
                      <a:pt x="71" y="65"/>
                    </a:lnTo>
                    <a:lnTo>
                      <a:pt x="64" y="65"/>
                    </a:lnTo>
                    <a:lnTo>
                      <a:pt x="64" y="65"/>
                    </a:lnTo>
                    <a:lnTo>
                      <a:pt x="64" y="65"/>
                    </a:lnTo>
                    <a:lnTo>
                      <a:pt x="52" y="72"/>
                    </a:lnTo>
                    <a:lnTo>
                      <a:pt x="27" y="72"/>
                    </a:lnTo>
                    <a:lnTo>
                      <a:pt x="13" y="65"/>
                    </a:lnTo>
                    <a:lnTo>
                      <a:pt x="13" y="65"/>
                    </a:lnTo>
                    <a:lnTo>
                      <a:pt x="7" y="58"/>
                    </a:lnTo>
                    <a:lnTo>
                      <a:pt x="0" y="52"/>
                    </a:lnTo>
                    <a:lnTo>
                      <a:pt x="0" y="45"/>
                    </a:lnTo>
                    <a:lnTo>
                      <a:pt x="0" y="45"/>
                    </a:lnTo>
                    <a:lnTo>
                      <a:pt x="0" y="38"/>
                    </a:lnTo>
                    <a:lnTo>
                      <a:pt x="0" y="32"/>
                    </a:lnTo>
                    <a:lnTo>
                      <a:pt x="7" y="25"/>
                    </a:lnTo>
                    <a:lnTo>
                      <a:pt x="7" y="25"/>
                    </a:lnTo>
                    <a:lnTo>
                      <a:pt x="7" y="25"/>
                    </a:lnTo>
                    <a:lnTo>
                      <a:pt x="13" y="25"/>
                    </a:lnTo>
                    <a:lnTo>
                      <a:pt x="13" y="25"/>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89" name="Freeform 69"/>
              <p:cNvSpPr>
                <a:spLocks/>
              </p:cNvSpPr>
              <p:nvPr/>
            </p:nvSpPr>
            <p:spPr bwMode="auto">
              <a:xfrm>
                <a:off x="731" y="2331"/>
                <a:ext cx="71" cy="47"/>
              </a:xfrm>
              <a:custGeom>
                <a:avLst/>
                <a:gdLst>
                  <a:gd name="T0" fmla="*/ 65 w 71"/>
                  <a:gd name="T1" fmla="*/ 20 h 47"/>
                  <a:gd name="T2" fmla="*/ 51 w 71"/>
                  <a:gd name="T3" fmla="*/ 20 h 47"/>
                  <a:gd name="T4" fmla="*/ 46 w 71"/>
                  <a:gd name="T5" fmla="*/ 20 h 47"/>
                  <a:gd name="T6" fmla="*/ 46 w 71"/>
                  <a:gd name="T7" fmla="*/ 7 h 47"/>
                  <a:gd name="T8" fmla="*/ 39 w 71"/>
                  <a:gd name="T9" fmla="*/ 7 h 47"/>
                  <a:gd name="T10" fmla="*/ 39 w 71"/>
                  <a:gd name="T11" fmla="*/ 0 h 47"/>
                  <a:gd name="T12" fmla="*/ 39 w 71"/>
                  <a:gd name="T13" fmla="*/ 0 h 47"/>
                  <a:gd name="T14" fmla="*/ 39 w 71"/>
                  <a:gd name="T15" fmla="*/ 0 h 47"/>
                  <a:gd name="T16" fmla="*/ 39 w 71"/>
                  <a:gd name="T17" fmla="*/ 0 h 47"/>
                  <a:gd name="T18" fmla="*/ 32 w 71"/>
                  <a:gd name="T19" fmla="*/ 0 h 47"/>
                  <a:gd name="T20" fmla="*/ 39 w 71"/>
                  <a:gd name="T21" fmla="*/ 7 h 47"/>
                  <a:gd name="T22" fmla="*/ 51 w 71"/>
                  <a:gd name="T23" fmla="*/ 27 h 47"/>
                  <a:gd name="T24" fmla="*/ 51 w 71"/>
                  <a:gd name="T25" fmla="*/ 27 h 47"/>
                  <a:gd name="T26" fmla="*/ 46 w 71"/>
                  <a:gd name="T27" fmla="*/ 33 h 47"/>
                  <a:gd name="T28" fmla="*/ 39 w 71"/>
                  <a:gd name="T29" fmla="*/ 33 h 47"/>
                  <a:gd name="T30" fmla="*/ 32 w 71"/>
                  <a:gd name="T31" fmla="*/ 33 h 47"/>
                  <a:gd name="T32" fmla="*/ 26 w 71"/>
                  <a:gd name="T33" fmla="*/ 27 h 47"/>
                  <a:gd name="T34" fmla="*/ 26 w 71"/>
                  <a:gd name="T35" fmla="*/ 7 h 47"/>
                  <a:gd name="T36" fmla="*/ 26 w 71"/>
                  <a:gd name="T37" fmla="*/ 7 h 47"/>
                  <a:gd name="T38" fmla="*/ 26 w 71"/>
                  <a:gd name="T39" fmla="*/ 7 h 47"/>
                  <a:gd name="T40" fmla="*/ 26 w 71"/>
                  <a:gd name="T41" fmla="*/ 7 h 47"/>
                  <a:gd name="T42" fmla="*/ 19 w 71"/>
                  <a:gd name="T43" fmla="*/ 7 h 47"/>
                  <a:gd name="T44" fmla="*/ 19 w 71"/>
                  <a:gd name="T45" fmla="*/ 13 h 47"/>
                  <a:gd name="T46" fmla="*/ 19 w 71"/>
                  <a:gd name="T47" fmla="*/ 7 h 47"/>
                  <a:gd name="T48" fmla="*/ 19 w 71"/>
                  <a:gd name="T49" fmla="*/ 7 h 47"/>
                  <a:gd name="T50" fmla="*/ 19 w 71"/>
                  <a:gd name="T51" fmla="*/ 7 h 47"/>
                  <a:gd name="T52" fmla="*/ 19 w 71"/>
                  <a:gd name="T53" fmla="*/ 13 h 47"/>
                  <a:gd name="T54" fmla="*/ 19 w 71"/>
                  <a:gd name="T55" fmla="*/ 13 h 47"/>
                  <a:gd name="T56" fmla="*/ 26 w 71"/>
                  <a:gd name="T57" fmla="*/ 20 h 47"/>
                  <a:gd name="T58" fmla="*/ 32 w 71"/>
                  <a:gd name="T59" fmla="*/ 33 h 47"/>
                  <a:gd name="T60" fmla="*/ 32 w 71"/>
                  <a:gd name="T61" fmla="*/ 40 h 47"/>
                  <a:gd name="T62" fmla="*/ 26 w 71"/>
                  <a:gd name="T63" fmla="*/ 40 h 47"/>
                  <a:gd name="T64" fmla="*/ 19 w 71"/>
                  <a:gd name="T65" fmla="*/ 40 h 47"/>
                  <a:gd name="T66" fmla="*/ 14 w 71"/>
                  <a:gd name="T67" fmla="*/ 33 h 47"/>
                  <a:gd name="T68" fmla="*/ 14 w 71"/>
                  <a:gd name="T69" fmla="*/ 33 h 47"/>
                  <a:gd name="T70" fmla="*/ 7 w 71"/>
                  <a:gd name="T71" fmla="*/ 20 h 47"/>
                  <a:gd name="T72" fmla="*/ 7 w 71"/>
                  <a:gd name="T73" fmla="*/ 20 h 47"/>
                  <a:gd name="T74" fmla="*/ 7 w 71"/>
                  <a:gd name="T75" fmla="*/ 20 h 47"/>
                  <a:gd name="T76" fmla="*/ 7 w 71"/>
                  <a:gd name="T77" fmla="*/ 20 h 47"/>
                  <a:gd name="T78" fmla="*/ 7 w 71"/>
                  <a:gd name="T79" fmla="*/ 20 h 47"/>
                  <a:gd name="T80" fmla="*/ 0 w 71"/>
                  <a:gd name="T81" fmla="*/ 20 h 47"/>
                  <a:gd name="T82" fmla="*/ 7 w 71"/>
                  <a:gd name="T83" fmla="*/ 20 h 47"/>
                  <a:gd name="T84" fmla="*/ 7 w 71"/>
                  <a:gd name="T85" fmla="*/ 20 h 47"/>
                  <a:gd name="T86" fmla="*/ 7 w 71"/>
                  <a:gd name="T87" fmla="*/ 27 h 47"/>
                  <a:gd name="T88" fmla="*/ 7 w 71"/>
                  <a:gd name="T89" fmla="*/ 33 h 47"/>
                  <a:gd name="T90" fmla="*/ 19 w 71"/>
                  <a:gd name="T91" fmla="*/ 40 h 47"/>
                  <a:gd name="T92" fmla="*/ 14 w 71"/>
                  <a:gd name="T93" fmla="*/ 47 h 47"/>
                  <a:gd name="T94" fmla="*/ 14 w 71"/>
                  <a:gd name="T95" fmla="*/ 47 h 47"/>
                  <a:gd name="T96" fmla="*/ 19 w 71"/>
                  <a:gd name="T97" fmla="*/ 47 h 47"/>
                  <a:gd name="T98" fmla="*/ 46 w 71"/>
                  <a:gd name="T99" fmla="*/ 40 h 47"/>
                  <a:gd name="T100" fmla="*/ 46 w 71"/>
                  <a:gd name="T101" fmla="*/ 40 h 47"/>
                  <a:gd name="T102" fmla="*/ 51 w 71"/>
                  <a:gd name="T103" fmla="*/ 33 h 47"/>
                  <a:gd name="T104" fmla="*/ 51 w 71"/>
                  <a:gd name="T105" fmla="*/ 33 h 47"/>
                  <a:gd name="T106" fmla="*/ 51 w 71"/>
                  <a:gd name="T107" fmla="*/ 27 h 47"/>
                  <a:gd name="T108" fmla="*/ 51 w 71"/>
                  <a:gd name="T109" fmla="*/ 33 h 47"/>
                  <a:gd name="T110" fmla="*/ 51 w 71"/>
                  <a:gd name="T111" fmla="*/ 33 h 47"/>
                  <a:gd name="T112" fmla="*/ 51 w 71"/>
                  <a:gd name="T113" fmla="*/ 33 h 47"/>
                  <a:gd name="T114" fmla="*/ 58 w 71"/>
                  <a:gd name="T115" fmla="*/ 27 h 47"/>
                  <a:gd name="T116" fmla="*/ 58 w 71"/>
                  <a:gd name="T117" fmla="*/ 27 h 47"/>
                  <a:gd name="T118" fmla="*/ 71 w 71"/>
                  <a:gd name="T119" fmla="*/ 20 h 47"/>
                  <a:gd name="T120" fmla="*/ 71 w 71"/>
                  <a:gd name="T121" fmla="*/ 20 h 47"/>
                  <a:gd name="T122" fmla="*/ 65 w 71"/>
                  <a:gd name="T123"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47">
                    <a:moveTo>
                      <a:pt x="65" y="13"/>
                    </a:moveTo>
                    <a:lnTo>
                      <a:pt x="65" y="20"/>
                    </a:lnTo>
                    <a:lnTo>
                      <a:pt x="58" y="27"/>
                    </a:lnTo>
                    <a:lnTo>
                      <a:pt x="51" y="20"/>
                    </a:lnTo>
                    <a:lnTo>
                      <a:pt x="51" y="20"/>
                    </a:lnTo>
                    <a:lnTo>
                      <a:pt x="46" y="20"/>
                    </a:lnTo>
                    <a:lnTo>
                      <a:pt x="46" y="13"/>
                    </a:lnTo>
                    <a:lnTo>
                      <a:pt x="46" y="7"/>
                    </a:lnTo>
                    <a:lnTo>
                      <a:pt x="46" y="7"/>
                    </a:lnTo>
                    <a:lnTo>
                      <a:pt x="39" y="7"/>
                    </a:lnTo>
                    <a:lnTo>
                      <a:pt x="39" y="7"/>
                    </a:lnTo>
                    <a:lnTo>
                      <a:pt x="39" y="0"/>
                    </a:lnTo>
                    <a:lnTo>
                      <a:pt x="39" y="0"/>
                    </a:lnTo>
                    <a:lnTo>
                      <a:pt x="39" y="0"/>
                    </a:lnTo>
                    <a:lnTo>
                      <a:pt x="39" y="0"/>
                    </a:lnTo>
                    <a:lnTo>
                      <a:pt x="39" y="0"/>
                    </a:lnTo>
                    <a:lnTo>
                      <a:pt x="39" y="0"/>
                    </a:lnTo>
                    <a:lnTo>
                      <a:pt x="39" y="0"/>
                    </a:lnTo>
                    <a:lnTo>
                      <a:pt x="32" y="0"/>
                    </a:lnTo>
                    <a:lnTo>
                      <a:pt x="32" y="0"/>
                    </a:lnTo>
                    <a:lnTo>
                      <a:pt x="32" y="0"/>
                    </a:lnTo>
                    <a:lnTo>
                      <a:pt x="39" y="7"/>
                    </a:lnTo>
                    <a:lnTo>
                      <a:pt x="46" y="20"/>
                    </a:lnTo>
                    <a:lnTo>
                      <a:pt x="51" y="27"/>
                    </a:lnTo>
                    <a:lnTo>
                      <a:pt x="51" y="27"/>
                    </a:lnTo>
                    <a:lnTo>
                      <a:pt x="51" y="27"/>
                    </a:lnTo>
                    <a:lnTo>
                      <a:pt x="46" y="33"/>
                    </a:lnTo>
                    <a:lnTo>
                      <a:pt x="46" y="33"/>
                    </a:lnTo>
                    <a:lnTo>
                      <a:pt x="46" y="33"/>
                    </a:lnTo>
                    <a:lnTo>
                      <a:pt x="39" y="33"/>
                    </a:lnTo>
                    <a:lnTo>
                      <a:pt x="32" y="33"/>
                    </a:lnTo>
                    <a:lnTo>
                      <a:pt x="32" y="33"/>
                    </a:lnTo>
                    <a:lnTo>
                      <a:pt x="32" y="33"/>
                    </a:lnTo>
                    <a:lnTo>
                      <a:pt x="26" y="27"/>
                    </a:lnTo>
                    <a:lnTo>
                      <a:pt x="26" y="20"/>
                    </a:lnTo>
                    <a:lnTo>
                      <a:pt x="26" y="7"/>
                    </a:lnTo>
                    <a:lnTo>
                      <a:pt x="26" y="7"/>
                    </a:lnTo>
                    <a:lnTo>
                      <a:pt x="26" y="7"/>
                    </a:lnTo>
                    <a:lnTo>
                      <a:pt x="26" y="7"/>
                    </a:lnTo>
                    <a:lnTo>
                      <a:pt x="26" y="7"/>
                    </a:lnTo>
                    <a:lnTo>
                      <a:pt x="26" y="7"/>
                    </a:lnTo>
                    <a:lnTo>
                      <a:pt x="26" y="7"/>
                    </a:lnTo>
                    <a:lnTo>
                      <a:pt x="19" y="7"/>
                    </a:lnTo>
                    <a:lnTo>
                      <a:pt x="19" y="7"/>
                    </a:lnTo>
                    <a:lnTo>
                      <a:pt x="19" y="7"/>
                    </a:lnTo>
                    <a:lnTo>
                      <a:pt x="19" y="13"/>
                    </a:lnTo>
                    <a:lnTo>
                      <a:pt x="19" y="13"/>
                    </a:lnTo>
                    <a:lnTo>
                      <a:pt x="19" y="7"/>
                    </a:lnTo>
                    <a:lnTo>
                      <a:pt x="19" y="7"/>
                    </a:lnTo>
                    <a:lnTo>
                      <a:pt x="19" y="7"/>
                    </a:lnTo>
                    <a:lnTo>
                      <a:pt x="14" y="7"/>
                    </a:lnTo>
                    <a:lnTo>
                      <a:pt x="19" y="7"/>
                    </a:lnTo>
                    <a:lnTo>
                      <a:pt x="19" y="7"/>
                    </a:lnTo>
                    <a:lnTo>
                      <a:pt x="19" y="13"/>
                    </a:lnTo>
                    <a:lnTo>
                      <a:pt x="19" y="13"/>
                    </a:lnTo>
                    <a:lnTo>
                      <a:pt x="19" y="13"/>
                    </a:lnTo>
                    <a:lnTo>
                      <a:pt x="19" y="13"/>
                    </a:lnTo>
                    <a:lnTo>
                      <a:pt x="26" y="20"/>
                    </a:lnTo>
                    <a:lnTo>
                      <a:pt x="26" y="27"/>
                    </a:lnTo>
                    <a:lnTo>
                      <a:pt x="32" y="33"/>
                    </a:lnTo>
                    <a:lnTo>
                      <a:pt x="32" y="33"/>
                    </a:lnTo>
                    <a:lnTo>
                      <a:pt x="32" y="40"/>
                    </a:lnTo>
                    <a:lnTo>
                      <a:pt x="26" y="40"/>
                    </a:lnTo>
                    <a:lnTo>
                      <a:pt x="26" y="40"/>
                    </a:lnTo>
                    <a:lnTo>
                      <a:pt x="26" y="40"/>
                    </a:lnTo>
                    <a:lnTo>
                      <a:pt x="19" y="40"/>
                    </a:lnTo>
                    <a:lnTo>
                      <a:pt x="19" y="40"/>
                    </a:lnTo>
                    <a:lnTo>
                      <a:pt x="14" y="33"/>
                    </a:lnTo>
                    <a:lnTo>
                      <a:pt x="14" y="33"/>
                    </a:lnTo>
                    <a:lnTo>
                      <a:pt x="14" y="33"/>
                    </a:lnTo>
                    <a:lnTo>
                      <a:pt x="7" y="27"/>
                    </a:lnTo>
                    <a:lnTo>
                      <a:pt x="7" y="20"/>
                    </a:lnTo>
                    <a:lnTo>
                      <a:pt x="7" y="20"/>
                    </a:lnTo>
                    <a:lnTo>
                      <a:pt x="7" y="20"/>
                    </a:lnTo>
                    <a:lnTo>
                      <a:pt x="7" y="20"/>
                    </a:lnTo>
                    <a:lnTo>
                      <a:pt x="7" y="20"/>
                    </a:lnTo>
                    <a:lnTo>
                      <a:pt x="7" y="20"/>
                    </a:lnTo>
                    <a:lnTo>
                      <a:pt x="7" y="20"/>
                    </a:lnTo>
                    <a:lnTo>
                      <a:pt x="7" y="27"/>
                    </a:lnTo>
                    <a:lnTo>
                      <a:pt x="7" y="20"/>
                    </a:lnTo>
                    <a:lnTo>
                      <a:pt x="7" y="20"/>
                    </a:lnTo>
                    <a:lnTo>
                      <a:pt x="0" y="20"/>
                    </a:lnTo>
                    <a:lnTo>
                      <a:pt x="0" y="20"/>
                    </a:lnTo>
                    <a:lnTo>
                      <a:pt x="7" y="20"/>
                    </a:lnTo>
                    <a:lnTo>
                      <a:pt x="7" y="20"/>
                    </a:lnTo>
                    <a:lnTo>
                      <a:pt x="7" y="20"/>
                    </a:lnTo>
                    <a:lnTo>
                      <a:pt x="7" y="27"/>
                    </a:lnTo>
                    <a:lnTo>
                      <a:pt x="7" y="27"/>
                    </a:lnTo>
                    <a:lnTo>
                      <a:pt x="7" y="27"/>
                    </a:lnTo>
                    <a:lnTo>
                      <a:pt x="7" y="33"/>
                    </a:lnTo>
                    <a:lnTo>
                      <a:pt x="14" y="40"/>
                    </a:lnTo>
                    <a:lnTo>
                      <a:pt x="19" y="40"/>
                    </a:lnTo>
                    <a:lnTo>
                      <a:pt x="19" y="40"/>
                    </a:lnTo>
                    <a:lnTo>
                      <a:pt x="14" y="47"/>
                    </a:lnTo>
                    <a:lnTo>
                      <a:pt x="14" y="47"/>
                    </a:lnTo>
                    <a:lnTo>
                      <a:pt x="14" y="47"/>
                    </a:lnTo>
                    <a:lnTo>
                      <a:pt x="14" y="47"/>
                    </a:lnTo>
                    <a:lnTo>
                      <a:pt x="19" y="47"/>
                    </a:lnTo>
                    <a:lnTo>
                      <a:pt x="32" y="47"/>
                    </a:lnTo>
                    <a:lnTo>
                      <a:pt x="46" y="40"/>
                    </a:lnTo>
                    <a:lnTo>
                      <a:pt x="46" y="40"/>
                    </a:lnTo>
                    <a:lnTo>
                      <a:pt x="46" y="40"/>
                    </a:lnTo>
                    <a:lnTo>
                      <a:pt x="46" y="40"/>
                    </a:lnTo>
                    <a:lnTo>
                      <a:pt x="51" y="33"/>
                    </a:lnTo>
                    <a:lnTo>
                      <a:pt x="51" y="33"/>
                    </a:lnTo>
                    <a:lnTo>
                      <a:pt x="51" y="33"/>
                    </a:lnTo>
                    <a:lnTo>
                      <a:pt x="51" y="33"/>
                    </a:lnTo>
                    <a:lnTo>
                      <a:pt x="51" y="27"/>
                    </a:lnTo>
                    <a:lnTo>
                      <a:pt x="51" y="27"/>
                    </a:lnTo>
                    <a:lnTo>
                      <a:pt x="51" y="33"/>
                    </a:lnTo>
                    <a:lnTo>
                      <a:pt x="51" y="33"/>
                    </a:lnTo>
                    <a:lnTo>
                      <a:pt x="51" y="33"/>
                    </a:lnTo>
                    <a:lnTo>
                      <a:pt x="51" y="33"/>
                    </a:lnTo>
                    <a:lnTo>
                      <a:pt x="51" y="33"/>
                    </a:lnTo>
                    <a:lnTo>
                      <a:pt x="51" y="33"/>
                    </a:lnTo>
                    <a:lnTo>
                      <a:pt x="58" y="27"/>
                    </a:lnTo>
                    <a:lnTo>
                      <a:pt x="58" y="27"/>
                    </a:lnTo>
                    <a:lnTo>
                      <a:pt x="58" y="27"/>
                    </a:lnTo>
                    <a:lnTo>
                      <a:pt x="65" y="27"/>
                    </a:lnTo>
                    <a:lnTo>
                      <a:pt x="71" y="20"/>
                    </a:lnTo>
                    <a:lnTo>
                      <a:pt x="71" y="20"/>
                    </a:lnTo>
                    <a:lnTo>
                      <a:pt x="71" y="20"/>
                    </a:lnTo>
                    <a:lnTo>
                      <a:pt x="71" y="20"/>
                    </a:lnTo>
                    <a:lnTo>
                      <a:pt x="65" y="13"/>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90" name="Freeform 70"/>
              <p:cNvSpPr>
                <a:spLocks/>
              </p:cNvSpPr>
              <p:nvPr/>
            </p:nvSpPr>
            <p:spPr bwMode="auto">
              <a:xfrm>
                <a:off x="2471" y="2754"/>
                <a:ext cx="180" cy="198"/>
              </a:xfrm>
              <a:custGeom>
                <a:avLst/>
                <a:gdLst>
                  <a:gd name="T0" fmla="*/ 64 w 180"/>
                  <a:gd name="T1" fmla="*/ 8 h 198"/>
                  <a:gd name="T2" fmla="*/ 32 w 180"/>
                  <a:gd name="T3" fmla="*/ 40 h 198"/>
                  <a:gd name="T4" fmla="*/ 32 w 180"/>
                  <a:gd name="T5" fmla="*/ 46 h 198"/>
                  <a:gd name="T6" fmla="*/ 25 w 180"/>
                  <a:gd name="T7" fmla="*/ 53 h 198"/>
                  <a:gd name="T8" fmla="*/ 25 w 180"/>
                  <a:gd name="T9" fmla="*/ 60 h 198"/>
                  <a:gd name="T10" fmla="*/ 20 w 180"/>
                  <a:gd name="T11" fmla="*/ 73 h 198"/>
                  <a:gd name="T12" fmla="*/ 20 w 180"/>
                  <a:gd name="T13" fmla="*/ 80 h 198"/>
                  <a:gd name="T14" fmla="*/ 25 w 180"/>
                  <a:gd name="T15" fmla="*/ 86 h 198"/>
                  <a:gd name="T16" fmla="*/ 20 w 180"/>
                  <a:gd name="T17" fmla="*/ 93 h 198"/>
                  <a:gd name="T18" fmla="*/ 20 w 180"/>
                  <a:gd name="T19" fmla="*/ 100 h 198"/>
                  <a:gd name="T20" fmla="*/ 5 w 180"/>
                  <a:gd name="T21" fmla="*/ 113 h 198"/>
                  <a:gd name="T22" fmla="*/ 0 w 180"/>
                  <a:gd name="T23" fmla="*/ 126 h 198"/>
                  <a:gd name="T24" fmla="*/ 0 w 180"/>
                  <a:gd name="T25" fmla="*/ 133 h 198"/>
                  <a:gd name="T26" fmla="*/ 13 w 180"/>
                  <a:gd name="T27" fmla="*/ 138 h 198"/>
                  <a:gd name="T28" fmla="*/ 13 w 180"/>
                  <a:gd name="T29" fmla="*/ 146 h 198"/>
                  <a:gd name="T30" fmla="*/ 20 w 180"/>
                  <a:gd name="T31" fmla="*/ 153 h 198"/>
                  <a:gd name="T32" fmla="*/ 13 w 180"/>
                  <a:gd name="T33" fmla="*/ 153 h 198"/>
                  <a:gd name="T34" fmla="*/ 13 w 180"/>
                  <a:gd name="T35" fmla="*/ 158 h 198"/>
                  <a:gd name="T36" fmla="*/ 13 w 180"/>
                  <a:gd name="T37" fmla="*/ 173 h 198"/>
                  <a:gd name="T38" fmla="*/ 13 w 180"/>
                  <a:gd name="T39" fmla="*/ 178 h 198"/>
                  <a:gd name="T40" fmla="*/ 5 w 180"/>
                  <a:gd name="T41" fmla="*/ 186 h 198"/>
                  <a:gd name="T42" fmla="*/ 32 w 180"/>
                  <a:gd name="T43" fmla="*/ 191 h 198"/>
                  <a:gd name="T44" fmla="*/ 52 w 180"/>
                  <a:gd name="T45" fmla="*/ 191 h 198"/>
                  <a:gd name="T46" fmla="*/ 77 w 180"/>
                  <a:gd name="T47" fmla="*/ 198 h 198"/>
                  <a:gd name="T48" fmla="*/ 103 w 180"/>
                  <a:gd name="T49" fmla="*/ 198 h 198"/>
                  <a:gd name="T50" fmla="*/ 162 w 180"/>
                  <a:gd name="T51" fmla="*/ 178 h 198"/>
                  <a:gd name="T52" fmla="*/ 162 w 180"/>
                  <a:gd name="T53" fmla="*/ 158 h 198"/>
                  <a:gd name="T54" fmla="*/ 174 w 180"/>
                  <a:gd name="T55" fmla="*/ 118 h 198"/>
                  <a:gd name="T56" fmla="*/ 180 w 180"/>
                  <a:gd name="T57" fmla="*/ 93 h 198"/>
                  <a:gd name="T58" fmla="*/ 142 w 180"/>
                  <a:gd name="T59" fmla="*/ 0 h 198"/>
                  <a:gd name="T60" fmla="*/ 135 w 180"/>
                  <a:gd name="T61" fmla="*/ 0 h 198"/>
                  <a:gd name="T62" fmla="*/ 96 w 180"/>
                  <a:gd name="T6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98">
                    <a:moveTo>
                      <a:pt x="96" y="0"/>
                    </a:moveTo>
                    <a:lnTo>
                      <a:pt x="64" y="8"/>
                    </a:lnTo>
                    <a:lnTo>
                      <a:pt x="37" y="20"/>
                    </a:lnTo>
                    <a:lnTo>
                      <a:pt x="32" y="40"/>
                    </a:lnTo>
                    <a:lnTo>
                      <a:pt x="32" y="40"/>
                    </a:lnTo>
                    <a:lnTo>
                      <a:pt x="32" y="46"/>
                    </a:lnTo>
                    <a:lnTo>
                      <a:pt x="25" y="53"/>
                    </a:lnTo>
                    <a:lnTo>
                      <a:pt x="25" y="53"/>
                    </a:lnTo>
                    <a:lnTo>
                      <a:pt x="25" y="53"/>
                    </a:lnTo>
                    <a:lnTo>
                      <a:pt x="25" y="60"/>
                    </a:lnTo>
                    <a:lnTo>
                      <a:pt x="20" y="66"/>
                    </a:lnTo>
                    <a:lnTo>
                      <a:pt x="20" y="73"/>
                    </a:lnTo>
                    <a:lnTo>
                      <a:pt x="20" y="73"/>
                    </a:lnTo>
                    <a:lnTo>
                      <a:pt x="20" y="80"/>
                    </a:lnTo>
                    <a:lnTo>
                      <a:pt x="20" y="80"/>
                    </a:lnTo>
                    <a:lnTo>
                      <a:pt x="25" y="86"/>
                    </a:lnTo>
                    <a:lnTo>
                      <a:pt x="25" y="86"/>
                    </a:lnTo>
                    <a:lnTo>
                      <a:pt x="20" y="93"/>
                    </a:lnTo>
                    <a:lnTo>
                      <a:pt x="20" y="100"/>
                    </a:lnTo>
                    <a:lnTo>
                      <a:pt x="20" y="100"/>
                    </a:lnTo>
                    <a:lnTo>
                      <a:pt x="20" y="100"/>
                    </a:lnTo>
                    <a:lnTo>
                      <a:pt x="5" y="113"/>
                    </a:lnTo>
                    <a:lnTo>
                      <a:pt x="0" y="118"/>
                    </a:lnTo>
                    <a:lnTo>
                      <a:pt x="0" y="126"/>
                    </a:lnTo>
                    <a:lnTo>
                      <a:pt x="0" y="126"/>
                    </a:lnTo>
                    <a:lnTo>
                      <a:pt x="0" y="133"/>
                    </a:lnTo>
                    <a:lnTo>
                      <a:pt x="5" y="133"/>
                    </a:lnTo>
                    <a:lnTo>
                      <a:pt x="13" y="138"/>
                    </a:lnTo>
                    <a:lnTo>
                      <a:pt x="13" y="138"/>
                    </a:lnTo>
                    <a:lnTo>
                      <a:pt x="13" y="146"/>
                    </a:lnTo>
                    <a:lnTo>
                      <a:pt x="13" y="153"/>
                    </a:lnTo>
                    <a:lnTo>
                      <a:pt x="20" y="153"/>
                    </a:lnTo>
                    <a:lnTo>
                      <a:pt x="20" y="153"/>
                    </a:lnTo>
                    <a:lnTo>
                      <a:pt x="13" y="153"/>
                    </a:lnTo>
                    <a:lnTo>
                      <a:pt x="13" y="158"/>
                    </a:lnTo>
                    <a:lnTo>
                      <a:pt x="13" y="158"/>
                    </a:lnTo>
                    <a:lnTo>
                      <a:pt x="13" y="158"/>
                    </a:lnTo>
                    <a:lnTo>
                      <a:pt x="13" y="173"/>
                    </a:lnTo>
                    <a:lnTo>
                      <a:pt x="13" y="173"/>
                    </a:lnTo>
                    <a:lnTo>
                      <a:pt x="13" y="178"/>
                    </a:lnTo>
                    <a:lnTo>
                      <a:pt x="13" y="178"/>
                    </a:lnTo>
                    <a:lnTo>
                      <a:pt x="5" y="186"/>
                    </a:lnTo>
                    <a:lnTo>
                      <a:pt x="13" y="191"/>
                    </a:lnTo>
                    <a:lnTo>
                      <a:pt x="32" y="191"/>
                    </a:lnTo>
                    <a:lnTo>
                      <a:pt x="32" y="191"/>
                    </a:lnTo>
                    <a:lnTo>
                      <a:pt x="52" y="191"/>
                    </a:lnTo>
                    <a:lnTo>
                      <a:pt x="64" y="191"/>
                    </a:lnTo>
                    <a:lnTo>
                      <a:pt x="77" y="198"/>
                    </a:lnTo>
                    <a:lnTo>
                      <a:pt x="77" y="198"/>
                    </a:lnTo>
                    <a:lnTo>
                      <a:pt x="103" y="198"/>
                    </a:lnTo>
                    <a:lnTo>
                      <a:pt x="142" y="191"/>
                    </a:lnTo>
                    <a:lnTo>
                      <a:pt x="162" y="178"/>
                    </a:lnTo>
                    <a:lnTo>
                      <a:pt x="162" y="178"/>
                    </a:lnTo>
                    <a:lnTo>
                      <a:pt x="162" y="158"/>
                    </a:lnTo>
                    <a:lnTo>
                      <a:pt x="167" y="138"/>
                    </a:lnTo>
                    <a:lnTo>
                      <a:pt x="174" y="118"/>
                    </a:lnTo>
                    <a:lnTo>
                      <a:pt x="174" y="118"/>
                    </a:lnTo>
                    <a:lnTo>
                      <a:pt x="180" y="93"/>
                    </a:lnTo>
                    <a:lnTo>
                      <a:pt x="174" y="46"/>
                    </a:lnTo>
                    <a:lnTo>
                      <a:pt x="142" y="0"/>
                    </a:lnTo>
                    <a:lnTo>
                      <a:pt x="142" y="0"/>
                    </a:lnTo>
                    <a:lnTo>
                      <a:pt x="135" y="0"/>
                    </a:lnTo>
                    <a:lnTo>
                      <a:pt x="116" y="0"/>
                    </a:lnTo>
                    <a:lnTo>
                      <a:pt x="96" y="0"/>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91" name="Freeform 71"/>
              <p:cNvSpPr>
                <a:spLocks/>
              </p:cNvSpPr>
              <p:nvPr/>
            </p:nvSpPr>
            <p:spPr bwMode="auto">
              <a:xfrm>
                <a:off x="892" y="2061"/>
                <a:ext cx="13" cy="40"/>
              </a:xfrm>
              <a:custGeom>
                <a:avLst/>
                <a:gdLst>
                  <a:gd name="T0" fmla="*/ 13 w 13"/>
                  <a:gd name="T1" fmla="*/ 7 h 40"/>
                  <a:gd name="T2" fmla="*/ 13 w 13"/>
                  <a:gd name="T3" fmla="*/ 7 h 40"/>
                  <a:gd name="T4" fmla="*/ 8 w 13"/>
                  <a:gd name="T5" fmla="*/ 0 h 40"/>
                  <a:gd name="T6" fmla="*/ 8 w 13"/>
                  <a:gd name="T7" fmla="*/ 0 h 40"/>
                  <a:gd name="T8" fmla="*/ 8 w 13"/>
                  <a:gd name="T9" fmla="*/ 0 h 40"/>
                  <a:gd name="T10" fmla="*/ 8 w 13"/>
                  <a:gd name="T11" fmla="*/ 7 h 40"/>
                  <a:gd name="T12" fmla="*/ 0 w 13"/>
                  <a:gd name="T13" fmla="*/ 12 h 40"/>
                  <a:gd name="T14" fmla="*/ 8 w 13"/>
                  <a:gd name="T15" fmla="*/ 12 h 40"/>
                  <a:gd name="T16" fmla="*/ 8 w 13"/>
                  <a:gd name="T17" fmla="*/ 12 h 40"/>
                  <a:gd name="T18" fmla="*/ 8 w 13"/>
                  <a:gd name="T19" fmla="*/ 20 h 40"/>
                  <a:gd name="T20" fmla="*/ 8 w 13"/>
                  <a:gd name="T21" fmla="*/ 25 h 40"/>
                  <a:gd name="T22" fmla="*/ 8 w 13"/>
                  <a:gd name="T23" fmla="*/ 25 h 40"/>
                  <a:gd name="T24" fmla="*/ 8 w 13"/>
                  <a:gd name="T25" fmla="*/ 25 h 40"/>
                  <a:gd name="T26" fmla="*/ 0 w 13"/>
                  <a:gd name="T27" fmla="*/ 32 h 40"/>
                  <a:gd name="T28" fmla="*/ 0 w 13"/>
                  <a:gd name="T29" fmla="*/ 32 h 40"/>
                  <a:gd name="T30" fmla="*/ 0 w 13"/>
                  <a:gd name="T31" fmla="*/ 32 h 40"/>
                  <a:gd name="T32" fmla="*/ 0 w 13"/>
                  <a:gd name="T33" fmla="*/ 32 h 40"/>
                  <a:gd name="T34" fmla="*/ 0 w 13"/>
                  <a:gd name="T35" fmla="*/ 40 h 40"/>
                  <a:gd name="T36" fmla="*/ 8 w 13"/>
                  <a:gd name="T37" fmla="*/ 40 h 40"/>
                  <a:gd name="T38" fmla="*/ 8 w 13"/>
                  <a:gd name="T39" fmla="*/ 32 h 40"/>
                  <a:gd name="T40" fmla="*/ 8 w 13"/>
                  <a:gd name="T41" fmla="*/ 32 h 40"/>
                  <a:gd name="T42" fmla="*/ 0 w 13"/>
                  <a:gd name="T43" fmla="*/ 32 h 40"/>
                  <a:gd name="T44" fmla="*/ 0 w 13"/>
                  <a:gd name="T45" fmla="*/ 32 h 40"/>
                  <a:gd name="T46" fmla="*/ 8 w 13"/>
                  <a:gd name="T47" fmla="*/ 25 h 40"/>
                  <a:gd name="T48" fmla="*/ 8 w 13"/>
                  <a:gd name="T49" fmla="*/ 25 h 40"/>
                  <a:gd name="T50" fmla="*/ 8 w 13"/>
                  <a:gd name="T51" fmla="*/ 25 h 40"/>
                  <a:gd name="T52" fmla="*/ 8 w 13"/>
                  <a:gd name="T53" fmla="*/ 25 h 40"/>
                  <a:gd name="T54" fmla="*/ 8 w 13"/>
                  <a:gd name="T55" fmla="*/ 20 h 40"/>
                  <a:gd name="T56" fmla="*/ 8 w 13"/>
                  <a:gd name="T57" fmla="*/ 20 h 40"/>
                  <a:gd name="T58" fmla="*/ 8 w 13"/>
                  <a:gd name="T59" fmla="*/ 20 h 40"/>
                  <a:gd name="T60" fmla="*/ 8 w 13"/>
                  <a:gd name="T61" fmla="*/ 20 h 40"/>
                  <a:gd name="T62" fmla="*/ 13 w 13"/>
                  <a:gd name="T63" fmla="*/ 12 h 40"/>
                  <a:gd name="T64" fmla="*/ 13 w 13"/>
                  <a:gd name="T65" fmla="*/ 12 h 40"/>
                  <a:gd name="T66" fmla="*/ 13 w 13"/>
                  <a:gd name="T67" fmla="*/ 20 h 40"/>
                  <a:gd name="T68" fmla="*/ 13 w 13"/>
                  <a:gd name="T69" fmla="*/ 20 h 40"/>
                  <a:gd name="T70" fmla="*/ 13 w 13"/>
                  <a:gd name="T71" fmla="*/ 12 h 40"/>
                  <a:gd name="T72" fmla="*/ 13 w 13"/>
                  <a:gd name="T73" fmla="*/ 12 h 40"/>
                  <a:gd name="T74" fmla="*/ 8 w 13"/>
                  <a:gd name="T75" fmla="*/ 12 h 40"/>
                  <a:gd name="T76" fmla="*/ 8 w 13"/>
                  <a:gd name="T77" fmla="*/ 12 h 40"/>
                  <a:gd name="T78" fmla="*/ 8 w 13"/>
                  <a:gd name="T79" fmla="*/ 7 h 40"/>
                  <a:gd name="T80" fmla="*/ 8 w 13"/>
                  <a:gd name="T81" fmla="*/ 7 h 40"/>
                  <a:gd name="T82" fmla="*/ 8 w 13"/>
                  <a:gd name="T83" fmla="*/ 7 h 40"/>
                  <a:gd name="T84" fmla="*/ 8 w 13"/>
                  <a:gd name="T85" fmla="*/ 7 h 40"/>
                  <a:gd name="T86" fmla="*/ 13 w 13"/>
                  <a:gd name="T87" fmla="*/ 7 h 40"/>
                  <a:gd name="T88" fmla="*/ 13 w 13"/>
                  <a:gd name="T89" fmla="*/ 7 h 40"/>
                  <a:gd name="T90" fmla="*/ 13 w 13"/>
                  <a:gd name="T91" fmla="*/ 7 h 40"/>
                  <a:gd name="T92" fmla="*/ 13 w 13"/>
                  <a:gd name="T93" fmla="*/ 7 h 40"/>
                  <a:gd name="T94" fmla="*/ 13 w 13"/>
                  <a:gd name="T95"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 h="40">
                    <a:moveTo>
                      <a:pt x="13" y="7"/>
                    </a:moveTo>
                    <a:lnTo>
                      <a:pt x="13" y="7"/>
                    </a:lnTo>
                    <a:lnTo>
                      <a:pt x="8" y="0"/>
                    </a:lnTo>
                    <a:lnTo>
                      <a:pt x="8" y="0"/>
                    </a:lnTo>
                    <a:lnTo>
                      <a:pt x="8" y="0"/>
                    </a:lnTo>
                    <a:lnTo>
                      <a:pt x="8" y="7"/>
                    </a:lnTo>
                    <a:lnTo>
                      <a:pt x="0" y="12"/>
                    </a:lnTo>
                    <a:lnTo>
                      <a:pt x="8" y="12"/>
                    </a:lnTo>
                    <a:lnTo>
                      <a:pt x="8" y="12"/>
                    </a:lnTo>
                    <a:lnTo>
                      <a:pt x="8" y="20"/>
                    </a:lnTo>
                    <a:lnTo>
                      <a:pt x="8" y="25"/>
                    </a:lnTo>
                    <a:lnTo>
                      <a:pt x="8" y="25"/>
                    </a:lnTo>
                    <a:lnTo>
                      <a:pt x="8" y="25"/>
                    </a:lnTo>
                    <a:lnTo>
                      <a:pt x="0" y="32"/>
                    </a:lnTo>
                    <a:lnTo>
                      <a:pt x="0" y="32"/>
                    </a:lnTo>
                    <a:lnTo>
                      <a:pt x="0" y="32"/>
                    </a:lnTo>
                    <a:lnTo>
                      <a:pt x="0" y="32"/>
                    </a:lnTo>
                    <a:lnTo>
                      <a:pt x="0" y="40"/>
                    </a:lnTo>
                    <a:lnTo>
                      <a:pt x="8" y="40"/>
                    </a:lnTo>
                    <a:lnTo>
                      <a:pt x="8" y="32"/>
                    </a:lnTo>
                    <a:lnTo>
                      <a:pt x="8" y="32"/>
                    </a:lnTo>
                    <a:lnTo>
                      <a:pt x="0" y="32"/>
                    </a:lnTo>
                    <a:lnTo>
                      <a:pt x="0" y="32"/>
                    </a:lnTo>
                    <a:lnTo>
                      <a:pt x="8" y="25"/>
                    </a:lnTo>
                    <a:lnTo>
                      <a:pt x="8" y="25"/>
                    </a:lnTo>
                    <a:lnTo>
                      <a:pt x="8" y="25"/>
                    </a:lnTo>
                    <a:lnTo>
                      <a:pt x="8" y="25"/>
                    </a:lnTo>
                    <a:lnTo>
                      <a:pt x="8" y="20"/>
                    </a:lnTo>
                    <a:lnTo>
                      <a:pt x="8" y="20"/>
                    </a:lnTo>
                    <a:lnTo>
                      <a:pt x="8" y="20"/>
                    </a:lnTo>
                    <a:lnTo>
                      <a:pt x="8" y="20"/>
                    </a:lnTo>
                    <a:lnTo>
                      <a:pt x="13" y="12"/>
                    </a:lnTo>
                    <a:lnTo>
                      <a:pt x="13" y="12"/>
                    </a:lnTo>
                    <a:lnTo>
                      <a:pt x="13" y="20"/>
                    </a:lnTo>
                    <a:lnTo>
                      <a:pt x="13" y="20"/>
                    </a:lnTo>
                    <a:lnTo>
                      <a:pt x="13" y="12"/>
                    </a:lnTo>
                    <a:lnTo>
                      <a:pt x="13" y="12"/>
                    </a:lnTo>
                    <a:lnTo>
                      <a:pt x="8" y="12"/>
                    </a:lnTo>
                    <a:lnTo>
                      <a:pt x="8" y="12"/>
                    </a:lnTo>
                    <a:lnTo>
                      <a:pt x="8" y="7"/>
                    </a:lnTo>
                    <a:lnTo>
                      <a:pt x="8" y="7"/>
                    </a:lnTo>
                    <a:lnTo>
                      <a:pt x="8" y="7"/>
                    </a:lnTo>
                    <a:lnTo>
                      <a:pt x="8" y="7"/>
                    </a:lnTo>
                    <a:lnTo>
                      <a:pt x="13" y="7"/>
                    </a:lnTo>
                    <a:lnTo>
                      <a:pt x="13" y="7"/>
                    </a:lnTo>
                    <a:lnTo>
                      <a:pt x="13" y="7"/>
                    </a:lnTo>
                    <a:lnTo>
                      <a:pt x="13" y="7"/>
                    </a:lnTo>
                    <a:lnTo>
                      <a:pt x="13" y="7"/>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92" name="Freeform 72"/>
              <p:cNvSpPr>
                <a:spLocks/>
              </p:cNvSpPr>
              <p:nvPr/>
            </p:nvSpPr>
            <p:spPr bwMode="auto">
              <a:xfrm>
                <a:off x="763" y="2061"/>
                <a:ext cx="14" cy="40"/>
              </a:xfrm>
              <a:custGeom>
                <a:avLst/>
                <a:gdLst>
                  <a:gd name="T0" fmla="*/ 0 w 14"/>
                  <a:gd name="T1" fmla="*/ 7 h 40"/>
                  <a:gd name="T2" fmla="*/ 0 w 14"/>
                  <a:gd name="T3" fmla="*/ 7 h 40"/>
                  <a:gd name="T4" fmla="*/ 7 w 14"/>
                  <a:gd name="T5" fmla="*/ 0 h 40"/>
                  <a:gd name="T6" fmla="*/ 14 w 14"/>
                  <a:gd name="T7" fmla="*/ 0 h 40"/>
                  <a:gd name="T8" fmla="*/ 14 w 14"/>
                  <a:gd name="T9" fmla="*/ 0 h 40"/>
                  <a:gd name="T10" fmla="*/ 14 w 14"/>
                  <a:gd name="T11" fmla="*/ 7 h 40"/>
                  <a:gd name="T12" fmla="*/ 14 w 14"/>
                  <a:gd name="T13" fmla="*/ 12 h 40"/>
                  <a:gd name="T14" fmla="*/ 14 w 14"/>
                  <a:gd name="T15" fmla="*/ 12 h 40"/>
                  <a:gd name="T16" fmla="*/ 14 w 14"/>
                  <a:gd name="T17" fmla="*/ 12 h 40"/>
                  <a:gd name="T18" fmla="*/ 14 w 14"/>
                  <a:gd name="T19" fmla="*/ 20 h 40"/>
                  <a:gd name="T20" fmla="*/ 7 w 14"/>
                  <a:gd name="T21" fmla="*/ 20 h 40"/>
                  <a:gd name="T22" fmla="*/ 14 w 14"/>
                  <a:gd name="T23" fmla="*/ 25 h 40"/>
                  <a:gd name="T24" fmla="*/ 14 w 14"/>
                  <a:gd name="T25" fmla="*/ 25 h 40"/>
                  <a:gd name="T26" fmla="*/ 14 w 14"/>
                  <a:gd name="T27" fmla="*/ 25 h 40"/>
                  <a:gd name="T28" fmla="*/ 14 w 14"/>
                  <a:gd name="T29" fmla="*/ 32 h 40"/>
                  <a:gd name="T30" fmla="*/ 14 w 14"/>
                  <a:gd name="T31" fmla="*/ 32 h 40"/>
                  <a:gd name="T32" fmla="*/ 14 w 14"/>
                  <a:gd name="T33" fmla="*/ 32 h 40"/>
                  <a:gd name="T34" fmla="*/ 14 w 14"/>
                  <a:gd name="T35" fmla="*/ 40 h 40"/>
                  <a:gd name="T36" fmla="*/ 14 w 14"/>
                  <a:gd name="T37" fmla="*/ 40 h 40"/>
                  <a:gd name="T38" fmla="*/ 14 w 14"/>
                  <a:gd name="T39" fmla="*/ 32 h 40"/>
                  <a:gd name="T40" fmla="*/ 14 w 14"/>
                  <a:gd name="T41" fmla="*/ 32 h 40"/>
                  <a:gd name="T42" fmla="*/ 14 w 14"/>
                  <a:gd name="T43" fmla="*/ 32 h 40"/>
                  <a:gd name="T44" fmla="*/ 14 w 14"/>
                  <a:gd name="T45" fmla="*/ 32 h 40"/>
                  <a:gd name="T46" fmla="*/ 14 w 14"/>
                  <a:gd name="T47" fmla="*/ 25 h 40"/>
                  <a:gd name="T48" fmla="*/ 14 w 14"/>
                  <a:gd name="T49" fmla="*/ 25 h 40"/>
                  <a:gd name="T50" fmla="*/ 7 w 14"/>
                  <a:gd name="T51" fmla="*/ 25 h 40"/>
                  <a:gd name="T52" fmla="*/ 7 w 14"/>
                  <a:gd name="T53" fmla="*/ 20 h 40"/>
                  <a:gd name="T54" fmla="*/ 7 w 14"/>
                  <a:gd name="T55" fmla="*/ 20 h 40"/>
                  <a:gd name="T56" fmla="*/ 7 w 14"/>
                  <a:gd name="T57" fmla="*/ 20 h 40"/>
                  <a:gd name="T58" fmla="*/ 7 w 14"/>
                  <a:gd name="T59" fmla="*/ 20 h 40"/>
                  <a:gd name="T60" fmla="*/ 7 w 14"/>
                  <a:gd name="T61" fmla="*/ 12 h 40"/>
                  <a:gd name="T62" fmla="*/ 7 w 14"/>
                  <a:gd name="T63" fmla="*/ 12 h 40"/>
                  <a:gd name="T64" fmla="*/ 7 w 14"/>
                  <a:gd name="T65" fmla="*/ 12 h 40"/>
                  <a:gd name="T66" fmla="*/ 0 w 14"/>
                  <a:gd name="T67" fmla="*/ 12 h 40"/>
                  <a:gd name="T68" fmla="*/ 7 w 14"/>
                  <a:gd name="T69" fmla="*/ 12 h 40"/>
                  <a:gd name="T70" fmla="*/ 7 w 14"/>
                  <a:gd name="T71" fmla="*/ 12 h 40"/>
                  <a:gd name="T72" fmla="*/ 7 w 14"/>
                  <a:gd name="T73" fmla="*/ 12 h 40"/>
                  <a:gd name="T74" fmla="*/ 7 w 14"/>
                  <a:gd name="T75" fmla="*/ 12 h 40"/>
                  <a:gd name="T76" fmla="*/ 14 w 14"/>
                  <a:gd name="T77" fmla="*/ 12 h 40"/>
                  <a:gd name="T78" fmla="*/ 14 w 14"/>
                  <a:gd name="T79" fmla="*/ 12 h 40"/>
                  <a:gd name="T80" fmla="*/ 14 w 14"/>
                  <a:gd name="T81" fmla="*/ 12 h 40"/>
                  <a:gd name="T82" fmla="*/ 14 w 14"/>
                  <a:gd name="T83" fmla="*/ 12 h 40"/>
                  <a:gd name="T84" fmla="*/ 7 w 14"/>
                  <a:gd name="T85" fmla="*/ 7 h 40"/>
                  <a:gd name="T86" fmla="*/ 7 w 14"/>
                  <a:gd name="T87" fmla="*/ 7 h 40"/>
                  <a:gd name="T88" fmla="*/ 7 w 14"/>
                  <a:gd name="T89" fmla="*/ 7 h 40"/>
                  <a:gd name="T90" fmla="*/ 7 w 14"/>
                  <a:gd name="T91" fmla="*/ 7 h 40"/>
                  <a:gd name="T92" fmla="*/ 7 w 14"/>
                  <a:gd name="T93" fmla="*/ 7 h 40"/>
                  <a:gd name="T94" fmla="*/ 7 w 14"/>
                  <a:gd name="T95" fmla="*/ 7 h 40"/>
                  <a:gd name="T96" fmla="*/ 7 w 14"/>
                  <a:gd name="T97" fmla="*/ 7 h 40"/>
                  <a:gd name="T98" fmla="*/ 0 w 14"/>
                  <a:gd name="T99" fmla="*/ 7 h 40"/>
                  <a:gd name="T100" fmla="*/ 0 w 14"/>
                  <a:gd name="T101" fmla="*/ 12 h 40"/>
                  <a:gd name="T102" fmla="*/ 0 w 14"/>
                  <a:gd name="T103"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40">
                    <a:moveTo>
                      <a:pt x="0" y="7"/>
                    </a:moveTo>
                    <a:lnTo>
                      <a:pt x="0" y="7"/>
                    </a:lnTo>
                    <a:lnTo>
                      <a:pt x="7" y="0"/>
                    </a:lnTo>
                    <a:lnTo>
                      <a:pt x="14" y="0"/>
                    </a:lnTo>
                    <a:lnTo>
                      <a:pt x="14" y="0"/>
                    </a:lnTo>
                    <a:lnTo>
                      <a:pt x="14" y="7"/>
                    </a:lnTo>
                    <a:lnTo>
                      <a:pt x="14" y="12"/>
                    </a:lnTo>
                    <a:lnTo>
                      <a:pt x="14" y="12"/>
                    </a:lnTo>
                    <a:lnTo>
                      <a:pt x="14" y="12"/>
                    </a:lnTo>
                    <a:lnTo>
                      <a:pt x="14" y="20"/>
                    </a:lnTo>
                    <a:lnTo>
                      <a:pt x="7" y="20"/>
                    </a:lnTo>
                    <a:lnTo>
                      <a:pt x="14" y="25"/>
                    </a:lnTo>
                    <a:lnTo>
                      <a:pt x="14" y="25"/>
                    </a:lnTo>
                    <a:lnTo>
                      <a:pt x="14" y="25"/>
                    </a:lnTo>
                    <a:lnTo>
                      <a:pt x="14" y="32"/>
                    </a:lnTo>
                    <a:lnTo>
                      <a:pt x="14" y="32"/>
                    </a:lnTo>
                    <a:lnTo>
                      <a:pt x="14" y="32"/>
                    </a:lnTo>
                    <a:lnTo>
                      <a:pt x="14" y="40"/>
                    </a:lnTo>
                    <a:lnTo>
                      <a:pt x="14" y="40"/>
                    </a:lnTo>
                    <a:lnTo>
                      <a:pt x="14" y="32"/>
                    </a:lnTo>
                    <a:lnTo>
                      <a:pt x="14" y="32"/>
                    </a:lnTo>
                    <a:lnTo>
                      <a:pt x="14" y="32"/>
                    </a:lnTo>
                    <a:lnTo>
                      <a:pt x="14" y="32"/>
                    </a:lnTo>
                    <a:lnTo>
                      <a:pt x="14" y="25"/>
                    </a:lnTo>
                    <a:lnTo>
                      <a:pt x="14" y="25"/>
                    </a:lnTo>
                    <a:lnTo>
                      <a:pt x="7" y="25"/>
                    </a:lnTo>
                    <a:lnTo>
                      <a:pt x="7" y="20"/>
                    </a:lnTo>
                    <a:lnTo>
                      <a:pt x="7" y="20"/>
                    </a:lnTo>
                    <a:lnTo>
                      <a:pt x="7" y="20"/>
                    </a:lnTo>
                    <a:lnTo>
                      <a:pt x="7" y="20"/>
                    </a:lnTo>
                    <a:lnTo>
                      <a:pt x="7" y="12"/>
                    </a:lnTo>
                    <a:lnTo>
                      <a:pt x="7" y="12"/>
                    </a:lnTo>
                    <a:lnTo>
                      <a:pt x="7" y="12"/>
                    </a:lnTo>
                    <a:lnTo>
                      <a:pt x="0" y="12"/>
                    </a:lnTo>
                    <a:lnTo>
                      <a:pt x="7" y="12"/>
                    </a:lnTo>
                    <a:lnTo>
                      <a:pt x="7" y="12"/>
                    </a:lnTo>
                    <a:lnTo>
                      <a:pt x="7" y="12"/>
                    </a:lnTo>
                    <a:lnTo>
                      <a:pt x="7" y="12"/>
                    </a:lnTo>
                    <a:lnTo>
                      <a:pt x="14" y="12"/>
                    </a:lnTo>
                    <a:lnTo>
                      <a:pt x="14" y="12"/>
                    </a:lnTo>
                    <a:lnTo>
                      <a:pt x="14" y="12"/>
                    </a:lnTo>
                    <a:lnTo>
                      <a:pt x="14" y="12"/>
                    </a:lnTo>
                    <a:lnTo>
                      <a:pt x="7" y="7"/>
                    </a:lnTo>
                    <a:lnTo>
                      <a:pt x="7" y="7"/>
                    </a:lnTo>
                    <a:lnTo>
                      <a:pt x="7" y="7"/>
                    </a:lnTo>
                    <a:lnTo>
                      <a:pt x="7" y="7"/>
                    </a:lnTo>
                    <a:lnTo>
                      <a:pt x="7" y="7"/>
                    </a:lnTo>
                    <a:lnTo>
                      <a:pt x="7" y="7"/>
                    </a:lnTo>
                    <a:lnTo>
                      <a:pt x="7" y="7"/>
                    </a:lnTo>
                    <a:lnTo>
                      <a:pt x="0" y="7"/>
                    </a:lnTo>
                    <a:lnTo>
                      <a:pt x="0" y="12"/>
                    </a:lnTo>
                    <a:lnTo>
                      <a:pt x="0" y="7"/>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93" name="Freeform 73"/>
              <p:cNvSpPr>
                <a:spLocks/>
              </p:cNvSpPr>
              <p:nvPr/>
            </p:nvSpPr>
            <p:spPr bwMode="auto">
              <a:xfrm>
                <a:off x="853" y="2053"/>
                <a:ext cx="39" cy="28"/>
              </a:xfrm>
              <a:custGeom>
                <a:avLst/>
                <a:gdLst>
                  <a:gd name="T0" fmla="*/ 34 w 39"/>
                  <a:gd name="T1" fmla="*/ 15 h 28"/>
                  <a:gd name="T2" fmla="*/ 34 w 39"/>
                  <a:gd name="T3" fmla="*/ 15 h 28"/>
                  <a:gd name="T4" fmla="*/ 27 w 39"/>
                  <a:gd name="T5" fmla="*/ 15 h 28"/>
                  <a:gd name="T6" fmla="*/ 20 w 39"/>
                  <a:gd name="T7" fmla="*/ 8 h 28"/>
                  <a:gd name="T8" fmla="*/ 20 w 39"/>
                  <a:gd name="T9" fmla="*/ 8 h 28"/>
                  <a:gd name="T10" fmla="*/ 27 w 39"/>
                  <a:gd name="T11" fmla="*/ 0 h 28"/>
                  <a:gd name="T12" fmla="*/ 20 w 39"/>
                  <a:gd name="T13" fmla="*/ 0 h 28"/>
                  <a:gd name="T14" fmla="*/ 7 w 39"/>
                  <a:gd name="T15" fmla="*/ 15 h 28"/>
                  <a:gd name="T16" fmla="*/ 7 w 39"/>
                  <a:gd name="T17" fmla="*/ 15 h 28"/>
                  <a:gd name="T18" fmla="*/ 7 w 39"/>
                  <a:gd name="T19" fmla="*/ 20 h 28"/>
                  <a:gd name="T20" fmla="*/ 7 w 39"/>
                  <a:gd name="T21" fmla="*/ 20 h 28"/>
                  <a:gd name="T22" fmla="*/ 20 w 39"/>
                  <a:gd name="T23" fmla="*/ 28 h 28"/>
                  <a:gd name="T24" fmla="*/ 15 w 39"/>
                  <a:gd name="T25" fmla="*/ 28 h 28"/>
                  <a:gd name="T26" fmla="*/ 7 w 39"/>
                  <a:gd name="T27" fmla="*/ 20 h 28"/>
                  <a:gd name="T28" fmla="*/ 7 w 39"/>
                  <a:gd name="T29" fmla="*/ 20 h 28"/>
                  <a:gd name="T30" fmla="*/ 15 w 39"/>
                  <a:gd name="T31" fmla="*/ 20 h 28"/>
                  <a:gd name="T32" fmla="*/ 20 w 39"/>
                  <a:gd name="T33" fmla="*/ 20 h 28"/>
                  <a:gd name="T34" fmla="*/ 27 w 39"/>
                  <a:gd name="T35" fmla="*/ 20 h 28"/>
                  <a:gd name="T36" fmla="*/ 27 w 39"/>
                  <a:gd name="T37" fmla="*/ 20 h 28"/>
                  <a:gd name="T38" fmla="*/ 39 w 39"/>
                  <a:gd name="T39" fmla="*/ 20 h 28"/>
                  <a:gd name="T40" fmla="*/ 39 w 39"/>
                  <a:gd name="T41" fmla="*/ 20 h 28"/>
                  <a:gd name="T42" fmla="*/ 34 w 39"/>
                  <a:gd name="T43" fmla="*/ 20 h 28"/>
                  <a:gd name="T44" fmla="*/ 34 w 39"/>
                  <a:gd name="T45" fmla="*/ 20 h 28"/>
                  <a:gd name="T46" fmla="*/ 34 w 39"/>
                  <a:gd name="T47" fmla="*/ 15 h 28"/>
                  <a:gd name="T48" fmla="*/ 34 w 39"/>
                  <a:gd name="T49" fmla="*/ 20 h 28"/>
                  <a:gd name="T50" fmla="*/ 39 w 39"/>
                  <a:gd name="T51" fmla="*/ 20 h 28"/>
                  <a:gd name="T52" fmla="*/ 39 w 39"/>
                  <a:gd name="T53" fmla="*/ 20 h 28"/>
                  <a:gd name="T54" fmla="*/ 34 w 39"/>
                  <a:gd name="T55" fmla="*/ 15 h 28"/>
                  <a:gd name="T56" fmla="*/ 34 w 39"/>
                  <a:gd name="T57" fmla="*/ 15 h 28"/>
                  <a:gd name="T58" fmla="*/ 39 w 39"/>
                  <a:gd name="T59" fmla="*/ 15 h 28"/>
                  <a:gd name="T60" fmla="*/ 39 w 39"/>
                  <a:gd name="T61" fmla="*/ 15 h 28"/>
                  <a:gd name="T62" fmla="*/ 39 w 39"/>
                  <a:gd name="T6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28">
                    <a:moveTo>
                      <a:pt x="39" y="8"/>
                    </a:moveTo>
                    <a:lnTo>
                      <a:pt x="34" y="15"/>
                    </a:lnTo>
                    <a:lnTo>
                      <a:pt x="34" y="15"/>
                    </a:lnTo>
                    <a:lnTo>
                      <a:pt x="34" y="15"/>
                    </a:lnTo>
                    <a:lnTo>
                      <a:pt x="34" y="15"/>
                    </a:lnTo>
                    <a:lnTo>
                      <a:pt x="27" y="15"/>
                    </a:lnTo>
                    <a:lnTo>
                      <a:pt x="27" y="8"/>
                    </a:lnTo>
                    <a:lnTo>
                      <a:pt x="20" y="8"/>
                    </a:lnTo>
                    <a:lnTo>
                      <a:pt x="20" y="8"/>
                    </a:lnTo>
                    <a:lnTo>
                      <a:pt x="20" y="8"/>
                    </a:lnTo>
                    <a:lnTo>
                      <a:pt x="27" y="0"/>
                    </a:lnTo>
                    <a:lnTo>
                      <a:pt x="27" y="0"/>
                    </a:lnTo>
                    <a:lnTo>
                      <a:pt x="27" y="0"/>
                    </a:lnTo>
                    <a:lnTo>
                      <a:pt x="20" y="0"/>
                    </a:lnTo>
                    <a:lnTo>
                      <a:pt x="15" y="8"/>
                    </a:lnTo>
                    <a:lnTo>
                      <a:pt x="7" y="15"/>
                    </a:lnTo>
                    <a:lnTo>
                      <a:pt x="7" y="15"/>
                    </a:lnTo>
                    <a:lnTo>
                      <a:pt x="7" y="15"/>
                    </a:lnTo>
                    <a:lnTo>
                      <a:pt x="0" y="20"/>
                    </a:lnTo>
                    <a:lnTo>
                      <a:pt x="7" y="20"/>
                    </a:lnTo>
                    <a:lnTo>
                      <a:pt x="7" y="20"/>
                    </a:lnTo>
                    <a:lnTo>
                      <a:pt x="7" y="20"/>
                    </a:lnTo>
                    <a:lnTo>
                      <a:pt x="15" y="28"/>
                    </a:lnTo>
                    <a:lnTo>
                      <a:pt x="20" y="28"/>
                    </a:lnTo>
                    <a:lnTo>
                      <a:pt x="20" y="28"/>
                    </a:lnTo>
                    <a:lnTo>
                      <a:pt x="15" y="28"/>
                    </a:lnTo>
                    <a:lnTo>
                      <a:pt x="15" y="28"/>
                    </a:lnTo>
                    <a:lnTo>
                      <a:pt x="7" y="20"/>
                    </a:lnTo>
                    <a:lnTo>
                      <a:pt x="7" y="20"/>
                    </a:lnTo>
                    <a:lnTo>
                      <a:pt x="7" y="20"/>
                    </a:lnTo>
                    <a:lnTo>
                      <a:pt x="7" y="20"/>
                    </a:lnTo>
                    <a:lnTo>
                      <a:pt x="15" y="20"/>
                    </a:lnTo>
                    <a:lnTo>
                      <a:pt x="15" y="20"/>
                    </a:lnTo>
                    <a:lnTo>
                      <a:pt x="20" y="20"/>
                    </a:lnTo>
                    <a:lnTo>
                      <a:pt x="27" y="20"/>
                    </a:lnTo>
                    <a:lnTo>
                      <a:pt x="27" y="20"/>
                    </a:lnTo>
                    <a:lnTo>
                      <a:pt x="27" y="20"/>
                    </a:lnTo>
                    <a:lnTo>
                      <a:pt x="27" y="20"/>
                    </a:lnTo>
                    <a:lnTo>
                      <a:pt x="34" y="20"/>
                    </a:lnTo>
                    <a:lnTo>
                      <a:pt x="39" y="20"/>
                    </a:lnTo>
                    <a:lnTo>
                      <a:pt x="39" y="20"/>
                    </a:lnTo>
                    <a:lnTo>
                      <a:pt x="39" y="20"/>
                    </a:lnTo>
                    <a:lnTo>
                      <a:pt x="34" y="20"/>
                    </a:lnTo>
                    <a:lnTo>
                      <a:pt x="34" y="20"/>
                    </a:lnTo>
                    <a:lnTo>
                      <a:pt x="34" y="20"/>
                    </a:lnTo>
                    <a:lnTo>
                      <a:pt x="34" y="20"/>
                    </a:lnTo>
                    <a:lnTo>
                      <a:pt x="34" y="20"/>
                    </a:lnTo>
                    <a:lnTo>
                      <a:pt x="34" y="15"/>
                    </a:lnTo>
                    <a:lnTo>
                      <a:pt x="34" y="15"/>
                    </a:lnTo>
                    <a:lnTo>
                      <a:pt x="34" y="20"/>
                    </a:lnTo>
                    <a:lnTo>
                      <a:pt x="39" y="20"/>
                    </a:lnTo>
                    <a:lnTo>
                      <a:pt x="39" y="20"/>
                    </a:lnTo>
                    <a:lnTo>
                      <a:pt x="39" y="20"/>
                    </a:lnTo>
                    <a:lnTo>
                      <a:pt x="39" y="20"/>
                    </a:lnTo>
                    <a:lnTo>
                      <a:pt x="34" y="20"/>
                    </a:lnTo>
                    <a:lnTo>
                      <a:pt x="34" y="15"/>
                    </a:lnTo>
                    <a:lnTo>
                      <a:pt x="34" y="15"/>
                    </a:lnTo>
                    <a:lnTo>
                      <a:pt x="34" y="15"/>
                    </a:lnTo>
                    <a:lnTo>
                      <a:pt x="34" y="15"/>
                    </a:lnTo>
                    <a:lnTo>
                      <a:pt x="39" y="15"/>
                    </a:lnTo>
                    <a:lnTo>
                      <a:pt x="39" y="15"/>
                    </a:lnTo>
                    <a:lnTo>
                      <a:pt x="39" y="15"/>
                    </a:lnTo>
                    <a:lnTo>
                      <a:pt x="39" y="8"/>
                    </a:lnTo>
                    <a:lnTo>
                      <a:pt x="39" y="8"/>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94" name="Freeform 74"/>
              <p:cNvSpPr>
                <a:spLocks/>
              </p:cNvSpPr>
              <p:nvPr/>
            </p:nvSpPr>
            <p:spPr bwMode="auto">
              <a:xfrm>
                <a:off x="782" y="2053"/>
                <a:ext cx="52" cy="28"/>
              </a:xfrm>
              <a:custGeom>
                <a:avLst/>
                <a:gdLst>
                  <a:gd name="T0" fmla="*/ 52 w 52"/>
                  <a:gd name="T1" fmla="*/ 15 h 28"/>
                  <a:gd name="T2" fmla="*/ 46 w 52"/>
                  <a:gd name="T3" fmla="*/ 8 h 28"/>
                  <a:gd name="T4" fmla="*/ 39 w 52"/>
                  <a:gd name="T5" fmla="*/ 8 h 28"/>
                  <a:gd name="T6" fmla="*/ 39 w 52"/>
                  <a:gd name="T7" fmla="*/ 0 h 28"/>
                  <a:gd name="T8" fmla="*/ 34 w 52"/>
                  <a:gd name="T9" fmla="*/ 8 h 28"/>
                  <a:gd name="T10" fmla="*/ 39 w 52"/>
                  <a:gd name="T11" fmla="*/ 8 h 28"/>
                  <a:gd name="T12" fmla="*/ 34 w 52"/>
                  <a:gd name="T13" fmla="*/ 8 h 28"/>
                  <a:gd name="T14" fmla="*/ 20 w 52"/>
                  <a:gd name="T15" fmla="*/ 15 h 28"/>
                  <a:gd name="T16" fmla="*/ 20 w 52"/>
                  <a:gd name="T17" fmla="*/ 15 h 28"/>
                  <a:gd name="T18" fmla="*/ 14 w 52"/>
                  <a:gd name="T19" fmla="*/ 8 h 28"/>
                  <a:gd name="T20" fmla="*/ 7 w 52"/>
                  <a:gd name="T21" fmla="*/ 15 h 28"/>
                  <a:gd name="T22" fmla="*/ 14 w 52"/>
                  <a:gd name="T23" fmla="*/ 15 h 28"/>
                  <a:gd name="T24" fmla="*/ 14 w 52"/>
                  <a:gd name="T25" fmla="*/ 15 h 28"/>
                  <a:gd name="T26" fmla="*/ 20 w 52"/>
                  <a:gd name="T27" fmla="*/ 15 h 28"/>
                  <a:gd name="T28" fmla="*/ 14 w 52"/>
                  <a:gd name="T29" fmla="*/ 15 h 28"/>
                  <a:gd name="T30" fmla="*/ 7 w 52"/>
                  <a:gd name="T31" fmla="*/ 15 h 28"/>
                  <a:gd name="T32" fmla="*/ 7 w 52"/>
                  <a:gd name="T33" fmla="*/ 15 h 28"/>
                  <a:gd name="T34" fmla="*/ 7 w 52"/>
                  <a:gd name="T35" fmla="*/ 15 h 28"/>
                  <a:gd name="T36" fmla="*/ 14 w 52"/>
                  <a:gd name="T37" fmla="*/ 15 h 28"/>
                  <a:gd name="T38" fmla="*/ 20 w 52"/>
                  <a:gd name="T39" fmla="*/ 15 h 28"/>
                  <a:gd name="T40" fmla="*/ 20 w 52"/>
                  <a:gd name="T41" fmla="*/ 20 h 28"/>
                  <a:gd name="T42" fmla="*/ 14 w 52"/>
                  <a:gd name="T43" fmla="*/ 20 h 28"/>
                  <a:gd name="T44" fmla="*/ 14 w 52"/>
                  <a:gd name="T45" fmla="*/ 20 h 28"/>
                  <a:gd name="T46" fmla="*/ 20 w 52"/>
                  <a:gd name="T47" fmla="*/ 20 h 28"/>
                  <a:gd name="T48" fmla="*/ 27 w 52"/>
                  <a:gd name="T49" fmla="*/ 20 h 28"/>
                  <a:gd name="T50" fmla="*/ 46 w 52"/>
                  <a:gd name="T51" fmla="*/ 20 h 28"/>
                  <a:gd name="T52" fmla="*/ 52 w 52"/>
                  <a:gd name="T53" fmla="*/ 20 h 28"/>
                  <a:gd name="T54" fmla="*/ 46 w 52"/>
                  <a:gd name="T55" fmla="*/ 20 h 28"/>
                  <a:gd name="T56" fmla="*/ 46 w 52"/>
                  <a:gd name="T57" fmla="*/ 28 h 28"/>
                  <a:gd name="T58" fmla="*/ 39 w 52"/>
                  <a:gd name="T59" fmla="*/ 28 h 28"/>
                  <a:gd name="T60" fmla="*/ 39 w 52"/>
                  <a:gd name="T61" fmla="*/ 28 h 28"/>
                  <a:gd name="T62" fmla="*/ 52 w 52"/>
                  <a:gd name="T63" fmla="*/ 20 h 28"/>
                  <a:gd name="T64" fmla="*/ 52 w 52"/>
                  <a:gd name="T65" fmla="*/ 20 h 28"/>
                  <a:gd name="T66" fmla="*/ 52 w 52"/>
                  <a:gd name="T6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28">
                    <a:moveTo>
                      <a:pt x="52" y="15"/>
                    </a:moveTo>
                    <a:lnTo>
                      <a:pt x="52" y="15"/>
                    </a:lnTo>
                    <a:lnTo>
                      <a:pt x="52" y="8"/>
                    </a:lnTo>
                    <a:lnTo>
                      <a:pt x="46" y="8"/>
                    </a:lnTo>
                    <a:lnTo>
                      <a:pt x="46" y="8"/>
                    </a:lnTo>
                    <a:lnTo>
                      <a:pt x="39" y="8"/>
                    </a:lnTo>
                    <a:lnTo>
                      <a:pt x="39" y="8"/>
                    </a:lnTo>
                    <a:lnTo>
                      <a:pt x="39" y="0"/>
                    </a:lnTo>
                    <a:lnTo>
                      <a:pt x="39" y="0"/>
                    </a:lnTo>
                    <a:lnTo>
                      <a:pt x="34" y="8"/>
                    </a:lnTo>
                    <a:lnTo>
                      <a:pt x="34" y="8"/>
                    </a:lnTo>
                    <a:lnTo>
                      <a:pt x="39" y="8"/>
                    </a:lnTo>
                    <a:lnTo>
                      <a:pt x="39" y="8"/>
                    </a:lnTo>
                    <a:lnTo>
                      <a:pt x="34" y="8"/>
                    </a:lnTo>
                    <a:lnTo>
                      <a:pt x="27" y="15"/>
                    </a:lnTo>
                    <a:lnTo>
                      <a:pt x="20" y="15"/>
                    </a:lnTo>
                    <a:lnTo>
                      <a:pt x="20" y="15"/>
                    </a:lnTo>
                    <a:lnTo>
                      <a:pt x="20" y="15"/>
                    </a:lnTo>
                    <a:lnTo>
                      <a:pt x="14" y="15"/>
                    </a:lnTo>
                    <a:lnTo>
                      <a:pt x="14" y="8"/>
                    </a:lnTo>
                    <a:lnTo>
                      <a:pt x="14" y="8"/>
                    </a:lnTo>
                    <a:lnTo>
                      <a:pt x="7" y="15"/>
                    </a:lnTo>
                    <a:lnTo>
                      <a:pt x="7" y="15"/>
                    </a:lnTo>
                    <a:lnTo>
                      <a:pt x="14" y="15"/>
                    </a:lnTo>
                    <a:lnTo>
                      <a:pt x="14" y="15"/>
                    </a:lnTo>
                    <a:lnTo>
                      <a:pt x="14" y="15"/>
                    </a:lnTo>
                    <a:lnTo>
                      <a:pt x="20" y="15"/>
                    </a:lnTo>
                    <a:lnTo>
                      <a:pt x="20" y="15"/>
                    </a:lnTo>
                    <a:lnTo>
                      <a:pt x="20" y="15"/>
                    </a:lnTo>
                    <a:lnTo>
                      <a:pt x="14" y="15"/>
                    </a:lnTo>
                    <a:lnTo>
                      <a:pt x="14" y="15"/>
                    </a:lnTo>
                    <a:lnTo>
                      <a:pt x="7" y="15"/>
                    </a:lnTo>
                    <a:lnTo>
                      <a:pt x="7" y="15"/>
                    </a:lnTo>
                    <a:lnTo>
                      <a:pt x="7" y="15"/>
                    </a:lnTo>
                    <a:lnTo>
                      <a:pt x="0" y="20"/>
                    </a:lnTo>
                    <a:lnTo>
                      <a:pt x="7" y="15"/>
                    </a:lnTo>
                    <a:lnTo>
                      <a:pt x="7" y="15"/>
                    </a:lnTo>
                    <a:lnTo>
                      <a:pt x="14" y="15"/>
                    </a:lnTo>
                    <a:lnTo>
                      <a:pt x="20" y="15"/>
                    </a:lnTo>
                    <a:lnTo>
                      <a:pt x="20" y="15"/>
                    </a:lnTo>
                    <a:lnTo>
                      <a:pt x="20" y="15"/>
                    </a:lnTo>
                    <a:lnTo>
                      <a:pt x="20" y="20"/>
                    </a:lnTo>
                    <a:lnTo>
                      <a:pt x="14" y="20"/>
                    </a:lnTo>
                    <a:lnTo>
                      <a:pt x="14" y="20"/>
                    </a:lnTo>
                    <a:lnTo>
                      <a:pt x="14" y="20"/>
                    </a:lnTo>
                    <a:lnTo>
                      <a:pt x="14" y="20"/>
                    </a:lnTo>
                    <a:lnTo>
                      <a:pt x="14" y="20"/>
                    </a:lnTo>
                    <a:lnTo>
                      <a:pt x="20" y="20"/>
                    </a:lnTo>
                    <a:lnTo>
                      <a:pt x="20" y="20"/>
                    </a:lnTo>
                    <a:lnTo>
                      <a:pt x="27" y="20"/>
                    </a:lnTo>
                    <a:lnTo>
                      <a:pt x="34" y="20"/>
                    </a:lnTo>
                    <a:lnTo>
                      <a:pt x="46" y="20"/>
                    </a:lnTo>
                    <a:lnTo>
                      <a:pt x="46" y="20"/>
                    </a:lnTo>
                    <a:lnTo>
                      <a:pt x="52" y="20"/>
                    </a:lnTo>
                    <a:lnTo>
                      <a:pt x="46" y="20"/>
                    </a:lnTo>
                    <a:lnTo>
                      <a:pt x="46" y="20"/>
                    </a:lnTo>
                    <a:lnTo>
                      <a:pt x="46" y="20"/>
                    </a:lnTo>
                    <a:lnTo>
                      <a:pt x="46" y="28"/>
                    </a:lnTo>
                    <a:lnTo>
                      <a:pt x="39" y="28"/>
                    </a:lnTo>
                    <a:lnTo>
                      <a:pt x="39" y="28"/>
                    </a:lnTo>
                    <a:lnTo>
                      <a:pt x="39" y="28"/>
                    </a:lnTo>
                    <a:lnTo>
                      <a:pt x="39" y="28"/>
                    </a:lnTo>
                    <a:lnTo>
                      <a:pt x="46" y="28"/>
                    </a:lnTo>
                    <a:lnTo>
                      <a:pt x="52" y="20"/>
                    </a:lnTo>
                    <a:lnTo>
                      <a:pt x="52" y="20"/>
                    </a:lnTo>
                    <a:lnTo>
                      <a:pt x="52" y="20"/>
                    </a:lnTo>
                    <a:lnTo>
                      <a:pt x="52" y="20"/>
                    </a:lnTo>
                    <a:lnTo>
                      <a:pt x="52" y="1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95" name="Freeform 75"/>
              <p:cNvSpPr>
                <a:spLocks/>
              </p:cNvSpPr>
              <p:nvPr/>
            </p:nvSpPr>
            <p:spPr bwMode="auto">
              <a:xfrm>
                <a:off x="809" y="2081"/>
                <a:ext cx="7" cy="1"/>
              </a:xfrm>
              <a:custGeom>
                <a:avLst/>
                <a:gdLst>
                  <a:gd name="T0" fmla="*/ 7 w 7"/>
                  <a:gd name="T1" fmla="*/ 7 w 7"/>
                  <a:gd name="T2" fmla="*/ 0 w 7"/>
                  <a:gd name="T3" fmla="*/ 0 w 7"/>
                  <a:gd name="T4" fmla="*/ 0 w 7"/>
                  <a:gd name="T5" fmla="*/ 0 w 7"/>
                  <a:gd name="T6" fmla="*/ 0 w 7"/>
                  <a:gd name="T7" fmla="*/ 0 w 7"/>
                  <a:gd name="T8" fmla="*/ 0 w 7"/>
                  <a:gd name="T9" fmla="*/ 0 w 7"/>
                  <a:gd name="T10" fmla="*/ 0 w 7"/>
                  <a:gd name="T11" fmla="*/ 0 w 7"/>
                  <a:gd name="T12" fmla="*/ 7 w 7"/>
                  <a:gd name="T13" fmla="*/ 7 w 7"/>
                  <a:gd name="T14" fmla="*/ 7 w 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7">
                    <a:moveTo>
                      <a:pt x="7" y="0"/>
                    </a:moveTo>
                    <a:lnTo>
                      <a:pt x="7" y="0"/>
                    </a:lnTo>
                    <a:lnTo>
                      <a:pt x="0" y="0"/>
                    </a:lnTo>
                    <a:lnTo>
                      <a:pt x="0" y="0"/>
                    </a:lnTo>
                    <a:lnTo>
                      <a:pt x="0" y="0"/>
                    </a:lnTo>
                    <a:lnTo>
                      <a:pt x="0" y="0"/>
                    </a:lnTo>
                    <a:lnTo>
                      <a:pt x="0" y="0"/>
                    </a:lnTo>
                    <a:lnTo>
                      <a:pt x="0" y="0"/>
                    </a:lnTo>
                    <a:lnTo>
                      <a:pt x="0" y="0"/>
                    </a:lnTo>
                    <a:lnTo>
                      <a:pt x="0" y="0"/>
                    </a:lnTo>
                    <a:lnTo>
                      <a:pt x="0" y="0"/>
                    </a:lnTo>
                    <a:lnTo>
                      <a:pt x="0" y="0"/>
                    </a:lnTo>
                    <a:lnTo>
                      <a:pt x="7" y="0"/>
                    </a:lnTo>
                    <a:lnTo>
                      <a:pt x="7" y="0"/>
                    </a:lnTo>
                    <a:lnTo>
                      <a:pt x="7"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96" name="Freeform 76"/>
              <p:cNvSpPr>
                <a:spLocks/>
              </p:cNvSpPr>
              <p:nvPr/>
            </p:nvSpPr>
            <p:spPr bwMode="auto">
              <a:xfrm>
                <a:off x="802" y="2073"/>
                <a:ext cx="7" cy="8"/>
              </a:xfrm>
              <a:custGeom>
                <a:avLst/>
                <a:gdLst>
                  <a:gd name="T0" fmla="*/ 7 w 7"/>
                  <a:gd name="T1" fmla="*/ 0 h 8"/>
                  <a:gd name="T2" fmla="*/ 7 w 7"/>
                  <a:gd name="T3" fmla="*/ 8 h 8"/>
                  <a:gd name="T4" fmla="*/ 0 w 7"/>
                  <a:gd name="T5" fmla="*/ 8 h 8"/>
                  <a:gd name="T6" fmla="*/ 0 w 7"/>
                  <a:gd name="T7" fmla="*/ 0 h 8"/>
                  <a:gd name="T8" fmla="*/ 0 w 7"/>
                  <a:gd name="T9" fmla="*/ 0 h 8"/>
                  <a:gd name="T10" fmla="*/ 0 w 7"/>
                  <a:gd name="T11" fmla="*/ 8 h 8"/>
                  <a:gd name="T12" fmla="*/ 0 w 7"/>
                  <a:gd name="T13" fmla="*/ 8 h 8"/>
                  <a:gd name="T14" fmla="*/ 0 w 7"/>
                  <a:gd name="T15" fmla="*/ 8 h 8"/>
                  <a:gd name="T16" fmla="*/ 0 w 7"/>
                  <a:gd name="T17" fmla="*/ 8 h 8"/>
                  <a:gd name="T18" fmla="*/ 0 w 7"/>
                  <a:gd name="T19" fmla="*/ 8 h 8"/>
                  <a:gd name="T20" fmla="*/ 0 w 7"/>
                  <a:gd name="T21" fmla="*/ 8 h 8"/>
                  <a:gd name="T22" fmla="*/ 0 w 7"/>
                  <a:gd name="T23" fmla="*/ 0 h 8"/>
                  <a:gd name="T24" fmla="*/ 0 w 7"/>
                  <a:gd name="T25" fmla="*/ 0 h 8"/>
                  <a:gd name="T26" fmla="*/ 0 w 7"/>
                  <a:gd name="T27" fmla="*/ 0 h 8"/>
                  <a:gd name="T28" fmla="*/ 7 w 7"/>
                  <a:gd name="T29" fmla="*/ 0 h 8"/>
                  <a:gd name="T30" fmla="*/ 7 w 7"/>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8">
                    <a:moveTo>
                      <a:pt x="7" y="0"/>
                    </a:moveTo>
                    <a:lnTo>
                      <a:pt x="7" y="8"/>
                    </a:lnTo>
                    <a:lnTo>
                      <a:pt x="0" y="8"/>
                    </a:lnTo>
                    <a:lnTo>
                      <a:pt x="0" y="0"/>
                    </a:lnTo>
                    <a:lnTo>
                      <a:pt x="0" y="0"/>
                    </a:lnTo>
                    <a:lnTo>
                      <a:pt x="0" y="8"/>
                    </a:lnTo>
                    <a:lnTo>
                      <a:pt x="0" y="8"/>
                    </a:lnTo>
                    <a:lnTo>
                      <a:pt x="0" y="8"/>
                    </a:lnTo>
                    <a:lnTo>
                      <a:pt x="0" y="8"/>
                    </a:lnTo>
                    <a:lnTo>
                      <a:pt x="0" y="8"/>
                    </a:lnTo>
                    <a:lnTo>
                      <a:pt x="0" y="8"/>
                    </a:lnTo>
                    <a:lnTo>
                      <a:pt x="0" y="0"/>
                    </a:lnTo>
                    <a:lnTo>
                      <a:pt x="0" y="0"/>
                    </a:lnTo>
                    <a:lnTo>
                      <a:pt x="0" y="0"/>
                    </a:lnTo>
                    <a:lnTo>
                      <a:pt x="7" y="0"/>
                    </a:lnTo>
                    <a:lnTo>
                      <a:pt x="7"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97" name="Freeform 77"/>
              <p:cNvSpPr>
                <a:spLocks/>
              </p:cNvSpPr>
              <p:nvPr/>
            </p:nvSpPr>
            <p:spPr bwMode="auto">
              <a:xfrm>
                <a:off x="873" y="2081"/>
                <a:ext cx="14" cy="1"/>
              </a:xfrm>
              <a:custGeom>
                <a:avLst/>
                <a:gdLst>
                  <a:gd name="T0" fmla="*/ 0 w 14"/>
                  <a:gd name="T1" fmla="*/ 0 w 14"/>
                  <a:gd name="T2" fmla="*/ 0 w 14"/>
                  <a:gd name="T3" fmla="*/ 7 w 14"/>
                  <a:gd name="T4" fmla="*/ 7 w 14"/>
                  <a:gd name="T5" fmla="*/ 14 w 14"/>
                  <a:gd name="T6" fmla="*/ 14 w 14"/>
                  <a:gd name="T7" fmla="*/ 7 w 14"/>
                  <a:gd name="T8" fmla="*/ 7 w 14"/>
                  <a:gd name="T9" fmla="*/ 7 w 14"/>
                  <a:gd name="T10" fmla="*/ 7 w 14"/>
                  <a:gd name="T11" fmla="*/ 0 w 14"/>
                  <a:gd name="T12" fmla="*/ 0 w 1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Lst>
                <a:rect l="0" t="0" r="r" b="b"/>
                <a:pathLst>
                  <a:path w="14">
                    <a:moveTo>
                      <a:pt x="0" y="0"/>
                    </a:moveTo>
                    <a:lnTo>
                      <a:pt x="0" y="0"/>
                    </a:lnTo>
                    <a:lnTo>
                      <a:pt x="0" y="0"/>
                    </a:lnTo>
                    <a:lnTo>
                      <a:pt x="7" y="0"/>
                    </a:lnTo>
                    <a:lnTo>
                      <a:pt x="7" y="0"/>
                    </a:lnTo>
                    <a:lnTo>
                      <a:pt x="14" y="0"/>
                    </a:lnTo>
                    <a:lnTo>
                      <a:pt x="14" y="0"/>
                    </a:lnTo>
                    <a:lnTo>
                      <a:pt x="7" y="0"/>
                    </a:lnTo>
                    <a:lnTo>
                      <a:pt x="7" y="0"/>
                    </a:lnTo>
                    <a:lnTo>
                      <a:pt x="7" y="0"/>
                    </a:lnTo>
                    <a:lnTo>
                      <a:pt x="7" y="0"/>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98" name="Freeform 78"/>
              <p:cNvSpPr>
                <a:spLocks/>
              </p:cNvSpPr>
              <p:nvPr/>
            </p:nvSpPr>
            <p:spPr bwMode="auto">
              <a:xfrm>
                <a:off x="880" y="2073"/>
                <a:ext cx="12" cy="8"/>
              </a:xfrm>
              <a:custGeom>
                <a:avLst/>
                <a:gdLst>
                  <a:gd name="T0" fmla="*/ 0 w 12"/>
                  <a:gd name="T1" fmla="*/ 0 h 8"/>
                  <a:gd name="T2" fmla="*/ 0 w 12"/>
                  <a:gd name="T3" fmla="*/ 8 h 8"/>
                  <a:gd name="T4" fmla="*/ 0 w 12"/>
                  <a:gd name="T5" fmla="*/ 8 h 8"/>
                  <a:gd name="T6" fmla="*/ 7 w 12"/>
                  <a:gd name="T7" fmla="*/ 0 h 8"/>
                  <a:gd name="T8" fmla="*/ 7 w 12"/>
                  <a:gd name="T9" fmla="*/ 0 h 8"/>
                  <a:gd name="T10" fmla="*/ 12 w 12"/>
                  <a:gd name="T11" fmla="*/ 8 h 8"/>
                  <a:gd name="T12" fmla="*/ 12 w 12"/>
                  <a:gd name="T13" fmla="*/ 8 h 8"/>
                  <a:gd name="T14" fmla="*/ 7 w 12"/>
                  <a:gd name="T15" fmla="*/ 8 h 8"/>
                  <a:gd name="T16" fmla="*/ 7 w 12"/>
                  <a:gd name="T17" fmla="*/ 0 h 8"/>
                  <a:gd name="T18" fmla="*/ 7 w 12"/>
                  <a:gd name="T19" fmla="*/ 0 h 8"/>
                  <a:gd name="T20" fmla="*/ 0 w 12"/>
                  <a:gd name="T21" fmla="*/ 8 h 8"/>
                  <a:gd name="T22" fmla="*/ 0 w 12"/>
                  <a:gd name="T23" fmla="*/ 8 h 8"/>
                  <a:gd name="T24" fmla="*/ 0 w 12"/>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0" y="0"/>
                    </a:moveTo>
                    <a:lnTo>
                      <a:pt x="0" y="8"/>
                    </a:lnTo>
                    <a:lnTo>
                      <a:pt x="0" y="8"/>
                    </a:lnTo>
                    <a:lnTo>
                      <a:pt x="7" y="0"/>
                    </a:lnTo>
                    <a:lnTo>
                      <a:pt x="7" y="0"/>
                    </a:lnTo>
                    <a:lnTo>
                      <a:pt x="12" y="8"/>
                    </a:lnTo>
                    <a:lnTo>
                      <a:pt x="12" y="8"/>
                    </a:lnTo>
                    <a:lnTo>
                      <a:pt x="7" y="8"/>
                    </a:lnTo>
                    <a:lnTo>
                      <a:pt x="7" y="0"/>
                    </a:lnTo>
                    <a:lnTo>
                      <a:pt x="7" y="0"/>
                    </a:lnTo>
                    <a:lnTo>
                      <a:pt x="0" y="8"/>
                    </a:lnTo>
                    <a:lnTo>
                      <a:pt x="0" y="8"/>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99" name="Freeform 79"/>
              <p:cNvSpPr>
                <a:spLocks/>
              </p:cNvSpPr>
              <p:nvPr/>
            </p:nvSpPr>
            <p:spPr bwMode="auto">
              <a:xfrm>
                <a:off x="853" y="2053"/>
                <a:ext cx="7" cy="33"/>
              </a:xfrm>
              <a:custGeom>
                <a:avLst/>
                <a:gdLst>
                  <a:gd name="T0" fmla="*/ 7 w 7"/>
                  <a:gd name="T1" fmla="*/ 8 h 33"/>
                  <a:gd name="T2" fmla="*/ 7 w 7"/>
                  <a:gd name="T3" fmla="*/ 8 h 33"/>
                  <a:gd name="T4" fmla="*/ 0 w 7"/>
                  <a:gd name="T5" fmla="*/ 8 h 33"/>
                  <a:gd name="T6" fmla="*/ 0 w 7"/>
                  <a:gd name="T7" fmla="*/ 8 h 33"/>
                  <a:gd name="T8" fmla="*/ 0 w 7"/>
                  <a:gd name="T9" fmla="*/ 8 h 33"/>
                  <a:gd name="T10" fmla="*/ 0 w 7"/>
                  <a:gd name="T11" fmla="*/ 8 h 33"/>
                  <a:gd name="T12" fmla="*/ 0 w 7"/>
                  <a:gd name="T13" fmla="*/ 0 h 33"/>
                  <a:gd name="T14" fmla="*/ 0 w 7"/>
                  <a:gd name="T15" fmla="*/ 0 h 33"/>
                  <a:gd name="T16" fmla="*/ 0 w 7"/>
                  <a:gd name="T17" fmla="*/ 0 h 33"/>
                  <a:gd name="T18" fmla="*/ 0 w 7"/>
                  <a:gd name="T19" fmla="*/ 8 h 33"/>
                  <a:gd name="T20" fmla="*/ 0 w 7"/>
                  <a:gd name="T21" fmla="*/ 8 h 33"/>
                  <a:gd name="T22" fmla="*/ 0 w 7"/>
                  <a:gd name="T23" fmla="*/ 15 h 33"/>
                  <a:gd name="T24" fmla="*/ 0 w 7"/>
                  <a:gd name="T25" fmla="*/ 15 h 33"/>
                  <a:gd name="T26" fmla="*/ 0 w 7"/>
                  <a:gd name="T27" fmla="*/ 20 h 33"/>
                  <a:gd name="T28" fmla="*/ 0 w 7"/>
                  <a:gd name="T29" fmla="*/ 28 h 33"/>
                  <a:gd name="T30" fmla="*/ 0 w 7"/>
                  <a:gd name="T31" fmla="*/ 28 h 33"/>
                  <a:gd name="T32" fmla="*/ 0 w 7"/>
                  <a:gd name="T33" fmla="*/ 28 h 33"/>
                  <a:gd name="T34" fmla="*/ 0 w 7"/>
                  <a:gd name="T35" fmla="*/ 33 h 33"/>
                  <a:gd name="T36" fmla="*/ 7 w 7"/>
                  <a:gd name="T37" fmla="*/ 33 h 33"/>
                  <a:gd name="T38" fmla="*/ 7 w 7"/>
                  <a:gd name="T39" fmla="*/ 33 h 33"/>
                  <a:gd name="T40" fmla="*/ 7 w 7"/>
                  <a:gd name="T41" fmla="*/ 33 h 33"/>
                  <a:gd name="T42" fmla="*/ 7 w 7"/>
                  <a:gd name="T43" fmla="*/ 33 h 33"/>
                  <a:gd name="T44" fmla="*/ 7 w 7"/>
                  <a:gd name="T45" fmla="*/ 33 h 33"/>
                  <a:gd name="T46" fmla="*/ 7 w 7"/>
                  <a:gd name="T47" fmla="*/ 28 h 33"/>
                  <a:gd name="T48" fmla="*/ 7 w 7"/>
                  <a:gd name="T49" fmla="*/ 28 h 33"/>
                  <a:gd name="T50" fmla="*/ 0 w 7"/>
                  <a:gd name="T51" fmla="*/ 20 h 33"/>
                  <a:gd name="T52" fmla="*/ 0 w 7"/>
                  <a:gd name="T53" fmla="*/ 15 h 33"/>
                  <a:gd name="T54" fmla="*/ 7 w 7"/>
                  <a:gd name="T55" fmla="*/ 8 h 33"/>
                  <a:gd name="T56" fmla="*/ 7 w 7"/>
                  <a:gd name="T57" fmla="*/ 8 h 33"/>
                  <a:gd name="T58" fmla="*/ 7 w 7"/>
                  <a:gd name="T59" fmla="*/ 8 h 33"/>
                  <a:gd name="T60" fmla="*/ 7 w 7"/>
                  <a:gd name="T61" fmla="*/ 8 h 33"/>
                  <a:gd name="T62" fmla="*/ 7 w 7"/>
                  <a:gd name="T63"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33">
                    <a:moveTo>
                      <a:pt x="7" y="8"/>
                    </a:moveTo>
                    <a:lnTo>
                      <a:pt x="7" y="8"/>
                    </a:lnTo>
                    <a:lnTo>
                      <a:pt x="0" y="8"/>
                    </a:lnTo>
                    <a:lnTo>
                      <a:pt x="0" y="8"/>
                    </a:lnTo>
                    <a:lnTo>
                      <a:pt x="0" y="8"/>
                    </a:lnTo>
                    <a:lnTo>
                      <a:pt x="0" y="8"/>
                    </a:lnTo>
                    <a:lnTo>
                      <a:pt x="0" y="0"/>
                    </a:lnTo>
                    <a:lnTo>
                      <a:pt x="0" y="0"/>
                    </a:lnTo>
                    <a:lnTo>
                      <a:pt x="0" y="0"/>
                    </a:lnTo>
                    <a:lnTo>
                      <a:pt x="0" y="8"/>
                    </a:lnTo>
                    <a:lnTo>
                      <a:pt x="0" y="8"/>
                    </a:lnTo>
                    <a:lnTo>
                      <a:pt x="0" y="15"/>
                    </a:lnTo>
                    <a:lnTo>
                      <a:pt x="0" y="15"/>
                    </a:lnTo>
                    <a:lnTo>
                      <a:pt x="0" y="20"/>
                    </a:lnTo>
                    <a:lnTo>
                      <a:pt x="0" y="28"/>
                    </a:lnTo>
                    <a:lnTo>
                      <a:pt x="0" y="28"/>
                    </a:lnTo>
                    <a:lnTo>
                      <a:pt x="0" y="28"/>
                    </a:lnTo>
                    <a:lnTo>
                      <a:pt x="0" y="33"/>
                    </a:lnTo>
                    <a:lnTo>
                      <a:pt x="7" y="33"/>
                    </a:lnTo>
                    <a:lnTo>
                      <a:pt x="7" y="33"/>
                    </a:lnTo>
                    <a:lnTo>
                      <a:pt x="7" y="33"/>
                    </a:lnTo>
                    <a:lnTo>
                      <a:pt x="7" y="33"/>
                    </a:lnTo>
                    <a:lnTo>
                      <a:pt x="7" y="33"/>
                    </a:lnTo>
                    <a:lnTo>
                      <a:pt x="7" y="28"/>
                    </a:lnTo>
                    <a:lnTo>
                      <a:pt x="7" y="28"/>
                    </a:lnTo>
                    <a:lnTo>
                      <a:pt x="0" y="20"/>
                    </a:lnTo>
                    <a:lnTo>
                      <a:pt x="0" y="15"/>
                    </a:lnTo>
                    <a:lnTo>
                      <a:pt x="7" y="8"/>
                    </a:lnTo>
                    <a:lnTo>
                      <a:pt x="7" y="8"/>
                    </a:lnTo>
                    <a:lnTo>
                      <a:pt x="7" y="8"/>
                    </a:lnTo>
                    <a:lnTo>
                      <a:pt x="7" y="8"/>
                    </a:lnTo>
                    <a:lnTo>
                      <a:pt x="7" y="8"/>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00" name="Freeform 80"/>
              <p:cNvSpPr>
                <a:spLocks/>
              </p:cNvSpPr>
              <p:nvPr/>
            </p:nvSpPr>
            <p:spPr bwMode="auto">
              <a:xfrm>
                <a:off x="834" y="2053"/>
                <a:ext cx="14" cy="8"/>
              </a:xfrm>
              <a:custGeom>
                <a:avLst/>
                <a:gdLst>
                  <a:gd name="T0" fmla="*/ 14 w 14"/>
                  <a:gd name="T1" fmla="*/ 0 h 8"/>
                  <a:gd name="T2" fmla="*/ 7 w 14"/>
                  <a:gd name="T3" fmla="*/ 8 h 8"/>
                  <a:gd name="T4" fmla="*/ 7 w 14"/>
                  <a:gd name="T5" fmla="*/ 8 h 8"/>
                  <a:gd name="T6" fmla="*/ 7 w 14"/>
                  <a:gd name="T7" fmla="*/ 8 h 8"/>
                  <a:gd name="T8" fmla="*/ 7 w 14"/>
                  <a:gd name="T9" fmla="*/ 8 h 8"/>
                  <a:gd name="T10" fmla="*/ 0 w 14"/>
                  <a:gd name="T11" fmla="*/ 8 h 8"/>
                  <a:gd name="T12" fmla="*/ 0 w 14"/>
                  <a:gd name="T13" fmla="*/ 8 h 8"/>
                  <a:gd name="T14" fmla="*/ 0 w 14"/>
                  <a:gd name="T15" fmla="*/ 8 h 8"/>
                  <a:gd name="T16" fmla="*/ 0 w 14"/>
                  <a:gd name="T17" fmla="*/ 8 h 8"/>
                  <a:gd name="T18" fmla="*/ 0 w 14"/>
                  <a:gd name="T19" fmla="*/ 8 h 8"/>
                  <a:gd name="T20" fmla="*/ 0 w 14"/>
                  <a:gd name="T21" fmla="*/ 8 h 8"/>
                  <a:gd name="T22" fmla="*/ 0 w 14"/>
                  <a:gd name="T23" fmla="*/ 8 h 8"/>
                  <a:gd name="T24" fmla="*/ 0 w 14"/>
                  <a:gd name="T25" fmla="*/ 8 h 8"/>
                  <a:gd name="T26" fmla="*/ 0 w 14"/>
                  <a:gd name="T27" fmla="*/ 8 h 8"/>
                  <a:gd name="T28" fmla="*/ 0 w 14"/>
                  <a:gd name="T29" fmla="*/ 8 h 8"/>
                  <a:gd name="T30" fmla="*/ 7 w 14"/>
                  <a:gd name="T31" fmla="*/ 8 h 8"/>
                  <a:gd name="T32" fmla="*/ 7 w 14"/>
                  <a:gd name="T33" fmla="*/ 8 h 8"/>
                  <a:gd name="T34" fmla="*/ 7 w 14"/>
                  <a:gd name="T35" fmla="*/ 8 h 8"/>
                  <a:gd name="T36" fmla="*/ 7 w 14"/>
                  <a:gd name="T37" fmla="*/ 8 h 8"/>
                  <a:gd name="T38" fmla="*/ 7 w 14"/>
                  <a:gd name="T39" fmla="*/ 8 h 8"/>
                  <a:gd name="T40" fmla="*/ 7 w 14"/>
                  <a:gd name="T41" fmla="*/ 8 h 8"/>
                  <a:gd name="T42" fmla="*/ 14 w 14"/>
                  <a:gd name="T4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8">
                    <a:moveTo>
                      <a:pt x="14" y="0"/>
                    </a:moveTo>
                    <a:lnTo>
                      <a:pt x="7" y="8"/>
                    </a:lnTo>
                    <a:lnTo>
                      <a:pt x="7" y="8"/>
                    </a:lnTo>
                    <a:lnTo>
                      <a:pt x="7" y="8"/>
                    </a:lnTo>
                    <a:lnTo>
                      <a:pt x="7" y="8"/>
                    </a:lnTo>
                    <a:lnTo>
                      <a:pt x="0" y="8"/>
                    </a:lnTo>
                    <a:lnTo>
                      <a:pt x="0" y="8"/>
                    </a:lnTo>
                    <a:lnTo>
                      <a:pt x="0" y="8"/>
                    </a:lnTo>
                    <a:lnTo>
                      <a:pt x="0" y="8"/>
                    </a:lnTo>
                    <a:lnTo>
                      <a:pt x="0" y="8"/>
                    </a:lnTo>
                    <a:lnTo>
                      <a:pt x="0" y="8"/>
                    </a:lnTo>
                    <a:lnTo>
                      <a:pt x="0" y="8"/>
                    </a:lnTo>
                    <a:lnTo>
                      <a:pt x="0" y="8"/>
                    </a:lnTo>
                    <a:lnTo>
                      <a:pt x="0" y="8"/>
                    </a:lnTo>
                    <a:lnTo>
                      <a:pt x="0" y="8"/>
                    </a:lnTo>
                    <a:lnTo>
                      <a:pt x="7" y="8"/>
                    </a:lnTo>
                    <a:lnTo>
                      <a:pt x="7" y="8"/>
                    </a:lnTo>
                    <a:lnTo>
                      <a:pt x="7" y="8"/>
                    </a:lnTo>
                    <a:lnTo>
                      <a:pt x="7" y="8"/>
                    </a:lnTo>
                    <a:lnTo>
                      <a:pt x="7" y="8"/>
                    </a:lnTo>
                    <a:lnTo>
                      <a:pt x="7" y="8"/>
                    </a:lnTo>
                    <a:lnTo>
                      <a:pt x="14"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01" name="Freeform 81"/>
              <p:cNvSpPr>
                <a:spLocks/>
              </p:cNvSpPr>
              <p:nvPr/>
            </p:nvSpPr>
            <p:spPr bwMode="auto">
              <a:xfrm>
                <a:off x="816" y="2101"/>
                <a:ext cx="57" cy="40"/>
              </a:xfrm>
              <a:custGeom>
                <a:avLst/>
                <a:gdLst>
                  <a:gd name="T0" fmla="*/ 52 w 57"/>
                  <a:gd name="T1" fmla="*/ 0 h 40"/>
                  <a:gd name="T2" fmla="*/ 44 w 57"/>
                  <a:gd name="T3" fmla="*/ 0 h 40"/>
                  <a:gd name="T4" fmla="*/ 44 w 57"/>
                  <a:gd name="T5" fmla="*/ 0 h 40"/>
                  <a:gd name="T6" fmla="*/ 37 w 57"/>
                  <a:gd name="T7" fmla="*/ 5 h 40"/>
                  <a:gd name="T8" fmla="*/ 37 w 57"/>
                  <a:gd name="T9" fmla="*/ 5 h 40"/>
                  <a:gd name="T10" fmla="*/ 32 w 57"/>
                  <a:gd name="T11" fmla="*/ 5 h 40"/>
                  <a:gd name="T12" fmla="*/ 25 w 57"/>
                  <a:gd name="T13" fmla="*/ 5 h 40"/>
                  <a:gd name="T14" fmla="*/ 25 w 57"/>
                  <a:gd name="T15" fmla="*/ 5 h 40"/>
                  <a:gd name="T16" fmla="*/ 25 w 57"/>
                  <a:gd name="T17" fmla="*/ 5 h 40"/>
                  <a:gd name="T18" fmla="*/ 18 w 57"/>
                  <a:gd name="T19" fmla="*/ 5 h 40"/>
                  <a:gd name="T20" fmla="*/ 18 w 57"/>
                  <a:gd name="T21" fmla="*/ 5 h 40"/>
                  <a:gd name="T22" fmla="*/ 18 w 57"/>
                  <a:gd name="T23" fmla="*/ 0 h 40"/>
                  <a:gd name="T24" fmla="*/ 12 w 57"/>
                  <a:gd name="T25" fmla="*/ 0 h 40"/>
                  <a:gd name="T26" fmla="*/ 5 w 57"/>
                  <a:gd name="T27" fmla="*/ 5 h 40"/>
                  <a:gd name="T28" fmla="*/ 5 w 57"/>
                  <a:gd name="T29" fmla="*/ 12 h 40"/>
                  <a:gd name="T30" fmla="*/ 5 w 57"/>
                  <a:gd name="T31" fmla="*/ 12 h 40"/>
                  <a:gd name="T32" fmla="*/ 5 w 57"/>
                  <a:gd name="T33" fmla="*/ 12 h 40"/>
                  <a:gd name="T34" fmla="*/ 5 w 57"/>
                  <a:gd name="T35" fmla="*/ 20 h 40"/>
                  <a:gd name="T36" fmla="*/ 0 w 57"/>
                  <a:gd name="T37" fmla="*/ 25 h 40"/>
                  <a:gd name="T38" fmla="*/ 0 w 57"/>
                  <a:gd name="T39" fmla="*/ 40 h 40"/>
                  <a:gd name="T40" fmla="*/ 0 w 57"/>
                  <a:gd name="T41" fmla="*/ 40 h 40"/>
                  <a:gd name="T42" fmla="*/ 5 w 57"/>
                  <a:gd name="T43" fmla="*/ 12 h 40"/>
                  <a:gd name="T44" fmla="*/ 5 w 57"/>
                  <a:gd name="T45" fmla="*/ 12 h 40"/>
                  <a:gd name="T46" fmla="*/ 12 w 57"/>
                  <a:gd name="T47" fmla="*/ 0 h 40"/>
                  <a:gd name="T48" fmla="*/ 12 w 57"/>
                  <a:gd name="T49" fmla="*/ 0 h 40"/>
                  <a:gd name="T50" fmla="*/ 18 w 57"/>
                  <a:gd name="T51" fmla="*/ 5 h 40"/>
                  <a:gd name="T52" fmla="*/ 18 w 57"/>
                  <a:gd name="T53" fmla="*/ 5 h 40"/>
                  <a:gd name="T54" fmla="*/ 25 w 57"/>
                  <a:gd name="T55" fmla="*/ 5 h 40"/>
                  <a:gd name="T56" fmla="*/ 25 w 57"/>
                  <a:gd name="T57" fmla="*/ 12 h 40"/>
                  <a:gd name="T58" fmla="*/ 32 w 57"/>
                  <a:gd name="T59" fmla="*/ 12 h 40"/>
                  <a:gd name="T60" fmla="*/ 32 w 57"/>
                  <a:gd name="T61" fmla="*/ 20 h 40"/>
                  <a:gd name="T62" fmla="*/ 32 w 57"/>
                  <a:gd name="T63" fmla="*/ 20 h 40"/>
                  <a:gd name="T64" fmla="*/ 32 w 57"/>
                  <a:gd name="T65" fmla="*/ 20 h 40"/>
                  <a:gd name="T66" fmla="*/ 32 w 57"/>
                  <a:gd name="T67" fmla="*/ 20 h 40"/>
                  <a:gd name="T68" fmla="*/ 32 w 57"/>
                  <a:gd name="T69" fmla="*/ 20 h 40"/>
                  <a:gd name="T70" fmla="*/ 32 w 57"/>
                  <a:gd name="T71" fmla="*/ 12 h 40"/>
                  <a:gd name="T72" fmla="*/ 32 w 57"/>
                  <a:gd name="T73" fmla="*/ 12 h 40"/>
                  <a:gd name="T74" fmla="*/ 44 w 57"/>
                  <a:gd name="T75" fmla="*/ 5 h 40"/>
                  <a:gd name="T76" fmla="*/ 44 w 57"/>
                  <a:gd name="T77" fmla="*/ 5 h 40"/>
                  <a:gd name="T78" fmla="*/ 44 w 57"/>
                  <a:gd name="T79" fmla="*/ 5 h 40"/>
                  <a:gd name="T80" fmla="*/ 44 w 57"/>
                  <a:gd name="T81" fmla="*/ 5 h 40"/>
                  <a:gd name="T82" fmla="*/ 52 w 57"/>
                  <a:gd name="T83" fmla="*/ 0 h 40"/>
                  <a:gd name="T84" fmla="*/ 52 w 57"/>
                  <a:gd name="T85" fmla="*/ 5 h 40"/>
                  <a:gd name="T86" fmla="*/ 57 w 57"/>
                  <a:gd name="T87" fmla="*/ 20 h 40"/>
                  <a:gd name="T88" fmla="*/ 57 w 57"/>
                  <a:gd name="T89" fmla="*/ 25 h 40"/>
                  <a:gd name="T90" fmla="*/ 57 w 57"/>
                  <a:gd name="T91" fmla="*/ 32 h 40"/>
                  <a:gd name="T92" fmla="*/ 57 w 57"/>
                  <a:gd name="T93" fmla="*/ 32 h 40"/>
                  <a:gd name="T94" fmla="*/ 57 w 57"/>
                  <a:gd name="T95" fmla="*/ 12 h 40"/>
                  <a:gd name="T96" fmla="*/ 52 w 57"/>
                  <a:gd name="T97" fmla="*/ 5 h 40"/>
                  <a:gd name="T98" fmla="*/ 52 w 57"/>
                  <a:gd name="T9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40">
                    <a:moveTo>
                      <a:pt x="52" y="0"/>
                    </a:moveTo>
                    <a:lnTo>
                      <a:pt x="52" y="0"/>
                    </a:lnTo>
                    <a:lnTo>
                      <a:pt x="44" y="0"/>
                    </a:lnTo>
                    <a:lnTo>
                      <a:pt x="44" y="0"/>
                    </a:lnTo>
                    <a:lnTo>
                      <a:pt x="44" y="0"/>
                    </a:lnTo>
                    <a:lnTo>
                      <a:pt x="44" y="0"/>
                    </a:lnTo>
                    <a:lnTo>
                      <a:pt x="37" y="5"/>
                    </a:lnTo>
                    <a:lnTo>
                      <a:pt x="37" y="5"/>
                    </a:lnTo>
                    <a:lnTo>
                      <a:pt x="37" y="5"/>
                    </a:lnTo>
                    <a:lnTo>
                      <a:pt x="37" y="5"/>
                    </a:lnTo>
                    <a:lnTo>
                      <a:pt x="32" y="5"/>
                    </a:lnTo>
                    <a:lnTo>
                      <a:pt x="32" y="5"/>
                    </a:lnTo>
                    <a:lnTo>
                      <a:pt x="32" y="5"/>
                    </a:lnTo>
                    <a:lnTo>
                      <a:pt x="25" y="5"/>
                    </a:lnTo>
                    <a:lnTo>
                      <a:pt x="25" y="5"/>
                    </a:lnTo>
                    <a:lnTo>
                      <a:pt x="25" y="5"/>
                    </a:lnTo>
                    <a:lnTo>
                      <a:pt x="25" y="5"/>
                    </a:lnTo>
                    <a:lnTo>
                      <a:pt x="25" y="5"/>
                    </a:lnTo>
                    <a:lnTo>
                      <a:pt x="18" y="5"/>
                    </a:lnTo>
                    <a:lnTo>
                      <a:pt x="18" y="5"/>
                    </a:lnTo>
                    <a:lnTo>
                      <a:pt x="18" y="5"/>
                    </a:lnTo>
                    <a:lnTo>
                      <a:pt x="18" y="5"/>
                    </a:lnTo>
                    <a:lnTo>
                      <a:pt x="12" y="5"/>
                    </a:lnTo>
                    <a:lnTo>
                      <a:pt x="18" y="0"/>
                    </a:lnTo>
                    <a:lnTo>
                      <a:pt x="18" y="0"/>
                    </a:lnTo>
                    <a:lnTo>
                      <a:pt x="12" y="0"/>
                    </a:lnTo>
                    <a:lnTo>
                      <a:pt x="12" y="5"/>
                    </a:lnTo>
                    <a:lnTo>
                      <a:pt x="5" y="5"/>
                    </a:lnTo>
                    <a:lnTo>
                      <a:pt x="5" y="5"/>
                    </a:lnTo>
                    <a:lnTo>
                      <a:pt x="5" y="12"/>
                    </a:lnTo>
                    <a:lnTo>
                      <a:pt x="5" y="12"/>
                    </a:lnTo>
                    <a:lnTo>
                      <a:pt x="5" y="12"/>
                    </a:lnTo>
                    <a:lnTo>
                      <a:pt x="5" y="12"/>
                    </a:lnTo>
                    <a:lnTo>
                      <a:pt x="5" y="12"/>
                    </a:lnTo>
                    <a:lnTo>
                      <a:pt x="5" y="20"/>
                    </a:lnTo>
                    <a:lnTo>
                      <a:pt x="5" y="20"/>
                    </a:lnTo>
                    <a:lnTo>
                      <a:pt x="5" y="20"/>
                    </a:lnTo>
                    <a:lnTo>
                      <a:pt x="0" y="25"/>
                    </a:lnTo>
                    <a:lnTo>
                      <a:pt x="0" y="32"/>
                    </a:lnTo>
                    <a:lnTo>
                      <a:pt x="0" y="40"/>
                    </a:lnTo>
                    <a:lnTo>
                      <a:pt x="0" y="40"/>
                    </a:lnTo>
                    <a:lnTo>
                      <a:pt x="0" y="40"/>
                    </a:lnTo>
                    <a:lnTo>
                      <a:pt x="0" y="25"/>
                    </a:lnTo>
                    <a:lnTo>
                      <a:pt x="5" y="12"/>
                    </a:lnTo>
                    <a:lnTo>
                      <a:pt x="5" y="12"/>
                    </a:lnTo>
                    <a:lnTo>
                      <a:pt x="5" y="12"/>
                    </a:lnTo>
                    <a:lnTo>
                      <a:pt x="5" y="5"/>
                    </a:lnTo>
                    <a:lnTo>
                      <a:pt x="12" y="0"/>
                    </a:lnTo>
                    <a:lnTo>
                      <a:pt x="12" y="0"/>
                    </a:lnTo>
                    <a:lnTo>
                      <a:pt x="12" y="0"/>
                    </a:lnTo>
                    <a:lnTo>
                      <a:pt x="12" y="5"/>
                    </a:lnTo>
                    <a:lnTo>
                      <a:pt x="18" y="5"/>
                    </a:lnTo>
                    <a:lnTo>
                      <a:pt x="18" y="5"/>
                    </a:lnTo>
                    <a:lnTo>
                      <a:pt x="18" y="5"/>
                    </a:lnTo>
                    <a:lnTo>
                      <a:pt x="18" y="5"/>
                    </a:lnTo>
                    <a:lnTo>
                      <a:pt x="25" y="5"/>
                    </a:lnTo>
                    <a:lnTo>
                      <a:pt x="25" y="5"/>
                    </a:lnTo>
                    <a:lnTo>
                      <a:pt x="25" y="12"/>
                    </a:lnTo>
                    <a:lnTo>
                      <a:pt x="25" y="12"/>
                    </a:lnTo>
                    <a:lnTo>
                      <a:pt x="32" y="12"/>
                    </a:lnTo>
                    <a:lnTo>
                      <a:pt x="32" y="12"/>
                    </a:lnTo>
                    <a:lnTo>
                      <a:pt x="32" y="20"/>
                    </a:lnTo>
                    <a:lnTo>
                      <a:pt x="32" y="20"/>
                    </a:lnTo>
                    <a:lnTo>
                      <a:pt x="32" y="20"/>
                    </a:lnTo>
                    <a:lnTo>
                      <a:pt x="32" y="20"/>
                    </a:lnTo>
                    <a:lnTo>
                      <a:pt x="32" y="20"/>
                    </a:lnTo>
                    <a:lnTo>
                      <a:pt x="32" y="20"/>
                    </a:lnTo>
                    <a:lnTo>
                      <a:pt x="32" y="20"/>
                    </a:lnTo>
                    <a:lnTo>
                      <a:pt x="32" y="20"/>
                    </a:lnTo>
                    <a:lnTo>
                      <a:pt x="32" y="20"/>
                    </a:lnTo>
                    <a:lnTo>
                      <a:pt x="32" y="12"/>
                    </a:lnTo>
                    <a:lnTo>
                      <a:pt x="32" y="12"/>
                    </a:lnTo>
                    <a:lnTo>
                      <a:pt x="32" y="12"/>
                    </a:lnTo>
                    <a:lnTo>
                      <a:pt x="32" y="12"/>
                    </a:lnTo>
                    <a:lnTo>
                      <a:pt x="37" y="12"/>
                    </a:lnTo>
                    <a:lnTo>
                      <a:pt x="44" y="5"/>
                    </a:lnTo>
                    <a:lnTo>
                      <a:pt x="44" y="5"/>
                    </a:lnTo>
                    <a:lnTo>
                      <a:pt x="44" y="5"/>
                    </a:lnTo>
                    <a:lnTo>
                      <a:pt x="44" y="5"/>
                    </a:lnTo>
                    <a:lnTo>
                      <a:pt x="44" y="5"/>
                    </a:lnTo>
                    <a:lnTo>
                      <a:pt x="44" y="5"/>
                    </a:lnTo>
                    <a:lnTo>
                      <a:pt x="44" y="5"/>
                    </a:lnTo>
                    <a:lnTo>
                      <a:pt x="44" y="5"/>
                    </a:lnTo>
                    <a:lnTo>
                      <a:pt x="52" y="0"/>
                    </a:lnTo>
                    <a:lnTo>
                      <a:pt x="52" y="0"/>
                    </a:lnTo>
                    <a:lnTo>
                      <a:pt x="52" y="5"/>
                    </a:lnTo>
                    <a:lnTo>
                      <a:pt x="52" y="12"/>
                    </a:lnTo>
                    <a:lnTo>
                      <a:pt x="57" y="20"/>
                    </a:lnTo>
                    <a:lnTo>
                      <a:pt x="57" y="20"/>
                    </a:lnTo>
                    <a:lnTo>
                      <a:pt x="57" y="25"/>
                    </a:lnTo>
                    <a:lnTo>
                      <a:pt x="57" y="32"/>
                    </a:lnTo>
                    <a:lnTo>
                      <a:pt x="57" y="32"/>
                    </a:lnTo>
                    <a:lnTo>
                      <a:pt x="57" y="32"/>
                    </a:lnTo>
                    <a:lnTo>
                      <a:pt x="57" y="32"/>
                    </a:lnTo>
                    <a:lnTo>
                      <a:pt x="57" y="20"/>
                    </a:lnTo>
                    <a:lnTo>
                      <a:pt x="57" y="12"/>
                    </a:lnTo>
                    <a:lnTo>
                      <a:pt x="57" y="12"/>
                    </a:lnTo>
                    <a:lnTo>
                      <a:pt x="52" y="5"/>
                    </a:lnTo>
                    <a:lnTo>
                      <a:pt x="52" y="0"/>
                    </a:lnTo>
                    <a:lnTo>
                      <a:pt x="52"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02" name="Freeform 82"/>
              <p:cNvSpPr>
                <a:spLocks/>
              </p:cNvSpPr>
              <p:nvPr/>
            </p:nvSpPr>
            <p:spPr bwMode="auto">
              <a:xfrm>
                <a:off x="821" y="2126"/>
                <a:ext cx="52" cy="15"/>
              </a:xfrm>
              <a:custGeom>
                <a:avLst/>
                <a:gdLst>
                  <a:gd name="T0" fmla="*/ 52 w 52"/>
                  <a:gd name="T1" fmla="*/ 7 h 15"/>
                  <a:gd name="T2" fmla="*/ 47 w 52"/>
                  <a:gd name="T3" fmla="*/ 7 h 15"/>
                  <a:gd name="T4" fmla="*/ 47 w 52"/>
                  <a:gd name="T5" fmla="*/ 0 h 15"/>
                  <a:gd name="T6" fmla="*/ 47 w 52"/>
                  <a:gd name="T7" fmla="*/ 0 h 15"/>
                  <a:gd name="T8" fmla="*/ 47 w 52"/>
                  <a:gd name="T9" fmla="*/ 0 h 15"/>
                  <a:gd name="T10" fmla="*/ 39 w 52"/>
                  <a:gd name="T11" fmla="*/ 0 h 15"/>
                  <a:gd name="T12" fmla="*/ 39 w 52"/>
                  <a:gd name="T13" fmla="*/ 0 h 15"/>
                  <a:gd name="T14" fmla="*/ 47 w 52"/>
                  <a:gd name="T15" fmla="*/ 0 h 15"/>
                  <a:gd name="T16" fmla="*/ 47 w 52"/>
                  <a:gd name="T17" fmla="*/ 0 h 15"/>
                  <a:gd name="T18" fmla="*/ 47 w 52"/>
                  <a:gd name="T19" fmla="*/ 0 h 15"/>
                  <a:gd name="T20" fmla="*/ 47 w 52"/>
                  <a:gd name="T21" fmla="*/ 0 h 15"/>
                  <a:gd name="T22" fmla="*/ 47 w 52"/>
                  <a:gd name="T23" fmla="*/ 0 h 15"/>
                  <a:gd name="T24" fmla="*/ 47 w 52"/>
                  <a:gd name="T25" fmla="*/ 0 h 15"/>
                  <a:gd name="T26" fmla="*/ 39 w 52"/>
                  <a:gd name="T27" fmla="*/ 0 h 15"/>
                  <a:gd name="T28" fmla="*/ 32 w 52"/>
                  <a:gd name="T29" fmla="*/ 0 h 15"/>
                  <a:gd name="T30" fmla="*/ 32 w 52"/>
                  <a:gd name="T31" fmla="*/ 0 h 15"/>
                  <a:gd name="T32" fmla="*/ 32 w 52"/>
                  <a:gd name="T33" fmla="*/ 0 h 15"/>
                  <a:gd name="T34" fmla="*/ 27 w 52"/>
                  <a:gd name="T35" fmla="*/ 0 h 15"/>
                  <a:gd name="T36" fmla="*/ 27 w 52"/>
                  <a:gd name="T37" fmla="*/ 0 h 15"/>
                  <a:gd name="T38" fmla="*/ 27 w 52"/>
                  <a:gd name="T39" fmla="*/ 0 h 15"/>
                  <a:gd name="T40" fmla="*/ 27 w 52"/>
                  <a:gd name="T41" fmla="*/ 0 h 15"/>
                  <a:gd name="T42" fmla="*/ 20 w 52"/>
                  <a:gd name="T43" fmla="*/ 0 h 15"/>
                  <a:gd name="T44" fmla="*/ 13 w 52"/>
                  <a:gd name="T45" fmla="*/ 0 h 15"/>
                  <a:gd name="T46" fmla="*/ 13 w 52"/>
                  <a:gd name="T47" fmla="*/ 0 h 15"/>
                  <a:gd name="T48" fmla="*/ 13 w 52"/>
                  <a:gd name="T49" fmla="*/ 0 h 15"/>
                  <a:gd name="T50" fmla="*/ 7 w 52"/>
                  <a:gd name="T51" fmla="*/ 0 h 15"/>
                  <a:gd name="T52" fmla="*/ 7 w 52"/>
                  <a:gd name="T53" fmla="*/ 0 h 15"/>
                  <a:gd name="T54" fmla="*/ 7 w 52"/>
                  <a:gd name="T55" fmla="*/ 0 h 15"/>
                  <a:gd name="T56" fmla="*/ 7 w 52"/>
                  <a:gd name="T57" fmla="*/ 0 h 15"/>
                  <a:gd name="T58" fmla="*/ 7 w 52"/>
                  <a:gd name="T59" fmla="*/ 0 h 15"/>
                  <a:gd name="T60" fmla="*/ 7 w 52"/>
                  <a:gd name="T61" fmla="*/ 0 h 15"/>
                  <a:gd name="T62" fmla="*/ 7 w 52"/>
                  <a:gd name="T63" fmla="*/ 0 h 15"/>
                  <a:gd name="T64" fmla="*/ 7 w 52"/>
                  <a:gd name="T65" fmla="*/ 0 h 15"/>
                  <a:gd name="T66" fmla="*/ 0 w 52"/>
                  <a:gd name="T67" fmla="*/ 7 h 15"/>
                  <a:gd name="T68" fmla="*/ 0 w 52"/>
                  <a:gd name="T69" fmla="*/ 7 h 15"/>
                  <a:gd name="T70" fmla="*/ 0 w 52"/>
                  <a:gd name="T71" fmla="*/ 7 h 15"/>
                  <a:gd name="T72" fmla="*/ 0 w 52"/>
                  <a:gd name="T73" fmla="*/ 7 h 15"/>
                  <a:gd name="T74" fmla="*/ 0 w 52"/>
                  <a:gd name="T75" fmla="*/ 15 h 15"/>
                  <a:gd name="T76" fmla="*/ 0 w 52"/>
                  <a:gd name="T77" fmla="*/ 15 h 15"/>
                  <a:gd name="T78" fmla="*/ 0 w 52"/>
                  <a:gd name="T79" fmla="*/ 7 h 15"/>
                  <a:gd name="T80" fmla="*/ 0 w 52"/>
                  <a:gd name="T81" fmla="*/ 7 h 15"/>
                  <a:gd name="T82" fmla="*/ 0 w 52"/>
                  <a:gd name="T83" fmla="*/ 7 h 15"/>
                  <a:gd name="T84" fmla="*/ 0 w 52"/>
                  <a:gd name="T85" fmla="*/ 7 h 15"/>
                  <a:gd name="T86" fmla="*/ 7 w 52"/>
                  <a:gd name="T87" fmla="*/ 0 h 15"/>
                  <a:gd name="T88" fmla="*/ 7 w 52"/>
                  <a:gd name="T89" fmla="*/ 0 h 15"/>
                  <a:gd name="T90" fmla="*/ 13 w 52"/>
                  <a:gd name="T91" fmla="*/ 0 h 15"/>
                  <a:gd name="T92" fmla="*/ 20 w 52"/>
                  <a:gd name="T93" fmla="*/ 0 h 15"/>
                  <a:gd name="T94" fmla="*/ 27 w 52"/>
                  <a:gd name="T95" fmla="*/ 0 h 15"/>
                  <a:gd name="T96" fmla="*/ 27 w 52"/>
                  <a:gd name="T97" fmla="*/ 0 h 15"/>
                  <a:gd name="T98" fmla="*/ 32 w 52"/>
                  <a:gd name="T99" fmla="*/ 0 h 15"/>
                  <a:gd name="T100" fmla="*/ 39 w 52"/>
                  <a:gd name="T101" fmla="*/ 0 h 15"/>
                  <a:gd name="T102" fmla="*/ 47 w 52"/>
                  <a:gd name="T103" fmla="*/ 0 h 15"/>
                  <a:gd name="T104" fmla="*/ 47 w 52"/>
                  <a:gd name="T105" fmla="*/ 0 h 15"/>
                  <a:gd name="T106" fmla="*/ 47 w 52"/>
                  <a:gd name="T107" fmla="*/ 7 h 15"/>
                  <a:gd name="T108" fmla="*/ 47 w 52"/>
                  <a:gd name="T109" fmla="*/ 7 h 15"/>
                  <a:gd name="T110" fmla="*/ 52 w 52"/>
                  <a:gd name="T11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15">
                    <a:moveTo>
                      <a:pt x="52" y="7"/>
                    </a:moveTo>
                    <a:lnTo>
                      <a:pt x="47" y="7"/>
                    </a:lnTo>
                    <a:lnTo>
                      <a:pt x="47" y="0"/>
                    </a:lnTo>
                    <a:lnTo>
                      <a:pt x="47" y="0"/>
                    </a:lnTo>
                    <a:lnTo>
                      <a:pt x="47" y="0"/>
                    </a:lnTo>
                    <a:lnTo>
                      <a:pt x="39" y="0"/>
                    </a:lnTo>
                    <a:lnTo>
                      <a:pt x="39" y="0"/>
                    </a:lnTo>
                    <a:lnTo>
                      <a:pt x="47" y="0"/>
                    </a:lnTo>
                    <a:lnTo>
                      <a:pt x="47" y="0"/>
                    </a:lnTo>
                    <a:lnTo>
                      <a:pt x="47" y="0"/>
                    </a:lnTo>
                    <a:lnTo>
                      <a:pt x="47" y="0"/>
                    </a:lnTo>
                    <a:lnTo>
                      <a:pt x="47" y="0"/>
                    </a:lnTo>
                    <a:lnTo>
                      <a:pt x="47" y="0"/>
                    </a:lnTo>
                    <a:lnTo>
                      <a:pt x="39" y="0"/>
                    </a:lnTo>
                    <a:lnTo>
                      <a:pt x="32" y="0"/>
                    </a:lnTo>
                    <a:lnTo>
                      <a:pt x="32" y="0"/>
                    </a:lnTo>
                    <a:lnTo>
                      <a:pt x="32" y="0"/>
                    </a:lnTo>
                    <a:lnTo>
                      <a:pt x="27" y="0"/>
                    </a:lnTo>
                    <a:lnTo>
                      <a:pt x="27" y="0"/>
                    </a:lnTo>
                    <a:lnTo>
                      <a:pt x="27" y="0"/>
                    </a:lnTo>
                    <a:lnTo>
                      <a:pt x="27" y="0"/>
                    </a:lnTo>
                    <a:lnTo>
                      <a:pt x="20" y="0"/>
                    </a:lnTo>
                    <a:lnTo>
                      <a:pt x="13" y="0"/>
                    </a:lnTo>
                    <a:lnTo>
                      <a:pt x="13" y="0"/>
                    </a:lnTo>
                    <a:lnTo>
                      <a:pt x="13" y="0"/>
                    </a:lnTo>
                    <a:lnTo>
                      <a:pt x="7" y="0"/>
                    </a:lnTo>
                    <a:lnTo>
                      <a:pt x="7" y="0"/>
                    </a:lnTo>
                    <a:lnTo>
                      <a:pt x="7" y="0"/>
                    </a:lnTo>
                    <a:lnTo>
                      <a:pt x="7" y="0"/>
                    </a:lnTo>
                    <a:lnTo>
                      <a:pt x="7" y="0"/>
                    </a:lnTo>
                    <a:lnTo>
                      <a:pt x="7" y="0"/>
                    </a:lnTo>
                    <a:lnTo>
                      <a:pt x="7" y="0"/>
                    </a:lnTo>
                    <a:lnTo>
                      <a:pt x="7" y="0"/>
                    </a:lnTo>
                    <a:lnTo>
                      <a:pt x="0" y="7"/>
                    </a:lnTo>
                    <a:lnTo>
                      <a:pt x="0" y="7"/>
                    </a:lnTo>
                    <a:lnTo>
                      <a:pt x="0" y="7"/>
                    </a:lnTo>
                    <a:lnTo>
                      <a:pt x="0" y="7"/>
                    </a:lnTo>
                    <a:lnTo>
                      <a:pt x="0" y="15"/>
                    </a:lnTo>
                    <a:lnTo>
                      <a:pt x="0" y="15"/>
                    </a:lnTo>
                    <a:lnTo>
                      <a:pt x="0" y="7"/>
                    </a:lnTo>
                    <a:lnTo>
                      <a:pt x="0" y="7"/>
                    </a:lnTo>
                    <a:lnTo>
                      <a:pt x="0" y="7"/>
                    </a:lnTo>
                    <a:lnTo>
                      <a:pt x="0" y="7"/>
                    </a:lnTo>
                    <a:lnTo>
                      <a:pt x="7" y="0"/>
                    </a:lnTo>
                    <a:lnTo>
                      <a:pt x="7" y="0"/>
                    </a:lnTo>
                    <a:lnTo>
                      <a:pt x="13" y="0"/>
                    </a:lnTo>
                    <a:lnTo>
                      <a:pt x="20" y="0"/>
                    </a:lnTo>
                    <a:lnTo>
                      <a:pt x="27" y="0"/>
                    </a:lnTo>
                    <a:lnTo>
                      <a:pt x="27" y="0"/>
                    </a:lnTo>
                    <a:lnTo>
                      <a:pt x="32" y="0"/>
                    </a:lnTo>
                    <a:lnTo>
                      <a:pt x="39" y="0"/>
                    </a:lnTo>
                    <a:lnTo>
                      <a:pt x="47" y="0"/>
                    </a:lnTo>
                    <a:lnTo>
                      <a:pt x="47" y="0"/>
                    </a:lnTo>
                    <a:lnTo>
                      <a:pt x="47" y="7"/>
                    </a:lnTo>
                    <a:lnTo>
                      <a:pt x="47" y="7"/>
                    </a:lnTo>
                    <a:lnTo>
                      <a:pt x="52" y="7"/>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03" name="Freeform 83"/>
              <p:cNvSpPr>
                <a:spLocks/>
              </p:cNvSpPr>
              <p:nvPr/>
            </p:nvSpPr>
            <p:spPr bwMode="auto">
              <a:xfrm>
                <a:off x="868" y="2153"/>
                <a:ext cx="12" cy="7"/>
              </a:xfrm>
              <a:custGeom>
                <a:avLst/>
                <a:gdLst>
                  <a:gd name="T0" fmla="*/ 0 w 12"/>
                  <a:gd name="T1" fmla="*/ 7 h 7"/>
                  <a:gd name="T2" fmla="*/ 0 w 12"/>
                  <a:gd name="T3" fmla="*/ 7 h 7"/>
                  <a:gd name="T4" fmla="*/ 0 w 12"/>
                  <a:gd name="T5" fmla="*/ 7 h 7"/>
                  <a:gd name="T6" fmla="*/ 5 w 12"/>
                  <a:gd name="T7" fmla="*/ 0 h 7"/>
                  <a:gd name="T8" fmla="*/ 5 w 12"/>
                  <a:gd name="T9" fmla="*/ 0 h 7"/>
                  <a:gd name="T10" fmla="*/ 5 w 12"/>
                  <a:gd name="T11" fmla="*/ 0 h 7"/>
                  <a:gd name="T12" fmla="*/ 5 w 12"/>
                  <a:gd name="T13" fmla="*/ 0 h 7"/>
                  <a:gd name="T14" fmla="*/ 12 w 12"/>
                  <a:gd name="T15" fmla="*/ 0 h 7"/>
                  <a:gd name="T16" fmla="*/ 12 w 12"/>
                  <a:gd name="T17" fmla="*/ 0 h 7"/>
                  <a:gd name="T18" fmla="*/ 12 w 12"/>
                  <a:gd name="T19" fmla="*/ 0 h 7"/>
                  <a:gd name="T20" fmla="*/ 12 w 12"/>
                  <a:gd name="T21" fmla="*/ 0 h 7"/>
                  <a:gd name="T22" fmla="*/ 5 w 12"/>
                  <a:gd name="T23" fmla="*/ 0 h 7"/>
                  <a:gd name="T24" fmla="*/ 5 w 12"/>
                  <a:gd name="T25" fmla="*/ 0 h 7"/>
                  <a:gd name="T26" fmla="*/ 5 w 12"/>
                  <a:gd name="T27" fmla="*/ 0 h 7"/>
                  <a:gd name="T28" fmla="*/ 5 w 12"/>
                  <a:gd name="T29" fmla="*/ 0 h 7"/>
                  <a:gd name="T30" fmla="*/ 5 w 12"/>
                  <a:gd name="T31" fmla="*/ 0 h 7"/>
                  <a:gd name="T32" fmla="*/ 5 w 12"/>
                  <a:gd name="T33" fmla="*/ 0 h 7"/>
                  <a:gd name="T34" fmla="*/ 0 w 12"/>
                  <a:gd name="T35" fmla="*/ 7 h 7"/>
                  <a:gd name="T36" fmla="*/ 0 w 12"/>
                  <a:gd name="T37" fmla="*/ 7 h 7"/>
                  <a:gd name="T38" fmla="*/ 0 w 12"/>
                  <a:gd name="T39" fmla="*/ 7 h 7"/>
                  <a:gd name="T40" fmla="*/ 0 w 12"/>
                  <a:gd name="T41" fmla="*/ 7 h 7"/>
                  <a:gd name="T42" fmla="*/ 0 w 12"/>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7">
                    <a:moveTo>
                      <a:pt x="0" y="7"/>
                    </a:moveTo>
                    <a:lnTo>
                      <a:pt x="0" y="7"/>
                    </a:lnTo>
                    <a:lnTo>
                      <a:pt x="0" y="7"/>
                    </a:lnTo>
                    <a:lnTo>
                      <a:pt x="5" y="0"/>
                    </a:lnTo>
                    <a:lnTo>
                      <a:pt x="5" y="0"/>
                    </a:lnTo>
                    <a:lnTo>
                      <a:pt x="5" y="0"/>
                    </a:lnTo>
                    <a:lnTo>
                      <a:pt x="5" y="0"/>
                    </a:lnTo>
                    <a:lnTo>
                      <a:pt x="12" y="0"/>
                    </a:lnTo>
                    <a:lnTo>
                      <a:pt x="12" y="0"/>
                    </a:lnTo>
                    <a:lnTo>
                      <a:pt x="12" y="0"/>
                    </a:lnTo>
                    <a:lnTo>
                      <a:pt x="12" y="0"/>
                    </a:lnTo>
                    <a:lnTo>
                      <a:pt x="5" y="0"/>
                    </a:lnTo>
                    <a:lnTo>
                      <a:pt x="5" y="0"/>
                    </a:lnTo>
                    <a:lnTo>
                      <a:pt x="5" y="0"/>
                    </a:lnTo>
                    <a:lnTo>
                      <a:pt x="5" y="0"/>
                    </a:lnTo>
                    <a:lnTo>
                      <a:pt x="5" y="0"/>
                    </a:lnTo>
                    <a:lnTo>
                      <a:pt x="5" y="0"/>
                    </a:lnTo>
                    <a:lnTo>
                      <a:pt x="0" y="7"/>
                    </a:lnTo>
                    <a:lnTo>
                      <a:pt x="0" y="7"/>
                    </a:lnTo>
                    <a:lnTo>
                      <a:pt x="0" y="7"/>
                    </a:lnTo>
                    <a:lnTo>
                      <a:pt x="0" y="7"/>
                    </a:lnTo>
                    <a:lnTo>
                      <a:pt x="0" y="7"/>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04" name="Freeform 84"/>
              <p:cNvSpPr>
                <a:spLocks/>
              </p:cNvSpPr>
              <p:nvPr/>
            </p:nvSpPr>
            <p:spPr bwMode="auto">
              <a:xfrm>
                <a:off x="841" y="2166"/>
                <a:ext cx="39" cy="13"/>
              </a:xfrm>
              <a:custGeom>
                <a:avLst/>
                <a:gdLst>
                  <a:gd name="T0" fmla="*/ 7 w 39"/>
                  <a:gd name="T1" fmla="*/ 13 h 13"/>
                  <a:gd name="T2" fmla="*/ 27 w 39"/>
                  <a:gd name="T3" fmla="*/ 7 h 13"/>
                  <a:gd name="T4" fmla="*/ 27 w 39"/>
                  <a:gd name="T5" fmla="*/ 7 h 13"/>
                  <a:gd name="T6" fmla="*/ 32 w 39"/>
                  <a:gd name="T7" fmla="*/ 7 h 13"/>
                  <a:gd name="T8" fmla="*/ 32 w 39"/>
                  <a:gd name="T9" fmla="*/ 0 h 13"/>
                  <a:gd name="T10" fmla="*/ 32 w 39"/>
                  <a:gd name="T11" fmla="*/ 0 h 13"/>
                  <a:gd name="T12" fmla="*/ 32 w 39"/>
                  <a:gd name="T13" fmla="*/ 0 h 13"/>
                  <a:gd name="T14" fmla="*/ 39 w 39"/>
                  <a:gd name="T15" fmla="*/ 0 h 13"/>
                  <a:gd name="T16" fmla="*/ 39 w 39"/>
                  <a:gd name="T17" fmla="*/ 0 h 13"/>
                  <a:gd name="T18" fmla="*/ 39 w 39"/>
                  <a:gd name="T19" fmla="*/ 0 h 13"/>
                  <a:gd name="T20" fmla="*/ 39 w 39"/>
                  <a:gd name="T21" fmla="*/ 0 h 13"/>
                  <a:gd name="T22" fmla="*/ 32 w 39"/>
                  <a:gd name="T23" fmla="*/ 0 h 13"/>
                  <a:gd name="T24" fmla="*/ 32 w 39"/>
                  <a:gd name="T25" fmla="*/ 0 h 13"/>
                  <a:gd name="T26" fmla="*/ 32 w 39"/>
                  <a:gd name="T27" fmla="*/ 0 h 13"/>
                  <a:gd name="T28" fmla="*/ 27 w 39"/>
                  <a:gd name="T29" fmla="*/ 7 h 13"/>
                  <a:gd name="T30" fmla="*/ 19 w 39"/>
                  <a:gd name="T31" fmla="*/ 7 h 13"/>
                  <a:gd name="T32" fmla="*/ 19 w 39"/>
                  <a:gd name="T33" fmla="*/ 7 h 13"/>
                  <a:gd name="T34" fmla="*/ 19 w 39"/>
                  <a:gd name="T35" fmla="*/ 7 h 13"/>
                  <a:gd name="T36" fmla="*/ 19 w 39"/>
                  <a:gd name="T37" fmla="*/ 7 h 13"/>
                  <a:gd name="T38" fmla="*/ 19 w 39"/>
                  <a:gd name="T39" fmla="*/ 7 h 13"/>
                  <a:gd name="T40" fmla="*/ 19 w 39"/>
                  <a:gd name="T41" fmla="*/ 7 h 13"/>
                  <a:gd name="T42" fmla="*/ 19 w 39"/>
                  <a:gd name="T43" fmla="*/ 7 h 13"/>
                  <a:gd name="T44" fmla="*/ 0 w 39"/>
                  <a:gd name="T45" fmla="*/ 13 h 13"/>
                  <a:gd name="T46" fmla="*/ 7 w 39"/>
                  <a:gd name="T4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13">
                    <a:moveTo>
                      <a:pt x="7" y="13"/>
                    </a:moveTo>
                    <a:lnTo>
                      <a:pt x="27" y="7"/>
                    </a:lnTo>
                    <a:lnTo>
                      <a:pt x="27" y="7"/>
                    </a:lnTo>
                    <a:lnTo>
                      <a:pt x="32" y="7"/>
                    </a:lnTo>
                    <a:lnTo>
                      <a:pt x="32" y="0"/>
                    </a:lnTo>
                    <a:lnTo>
                      <a:pt x="32" y="0"/>
                    </a:lnTo>
                    <a:lnTo>
                      <a:pt x="32" y="0"/>
                    </a:lnTo>
                    <a:lnTo>
                      <a:pt x="39" y="0"/>
                    </a:lnTo>
                    <a:lnTo>
                      <a:pt x="39" y="0"/>
                    </a:lnTo>
                    <a:lnTo>
                      <a:pt x="39" y="0"/>
                    </a:lnTo>
                    <a:lnTo>
                      <a:pt x="39" y="0"/>
                    </a:lnTo>
                    <a:lnTo>
                      <a:pt x="32" y="0"/>
                    </a:lnTo>
                    <a:lnTo>
                      <a:pt x="32" y="0"/>
                    </a:lnTo>
                    <a:lnTo>
                      <a:pt x="32" y="0"/>
                    </a:lnTo>
                    <a:lnTo>
                      <a:pt x="27" y="7"/>
                    </a:lnTo>
                    <a:lnTo>
                      <a:pt x="19" y="7"/>
                    </a:lnTo>
                    <a:lnTo>
                      <a:pt x="19" y="7"/>
                    </a:lnTo>
                    <a:lnTo>
                      <a:pt x="19" y="7"/>
                    </a:lnTo>
                    <a:lnTo>
                      <a:pt x="19" y="7"/>
                    </a:lnTo>
                    <a:lnTo>
                      <a:pt x="19" y="7"/>
                    </a:lnTo>
                    <a:lnTo>
                      <a:pt x="19" y="7"/>
                    </a:lnTo>
                    <a:lnTo>
                      <a:pt x="19" y="7"/>
                    </a:lnTo>
                    <a:lnTo>
                      <a:pt x="0" y="13"/>
                    </a:lnTo>
                    <a:lnTo>
                      <a:pt x="7" y="13"/>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05" name="Freeform 85"/>
              <p:cNvSpPr>
                <a:spLocks/>
              </p:cNvSpPr>
              <p:nvPr/>
            </p:nvSpPr>
            <p:spPr bwMode="auto">
              <a:xfrm>
                <a:off x="841" y="2179"/>
                <a:ext cx="32" cy="20"/>
              </a:xfrm>
              <a:custGeom>
                <a:avLst/>
                <a:gdLst>
                  <a:gd name="T0" fmla="*/ 0 w 32"/>
                  <a:gd name="T1" fmla="*/ 20 h 20"/>
                  <a:gd name="T2" fmla="*/ 19 w 32"/>
                  <a:gd name="T3" fmla="*/ 14 h 20"/>
                  <a:gd name="T4" fmla="*/ 19 w 32"/>
                  <a:gd name="T5" fmla="*/ 14 h 20"/>
                  <a:gd name="T6" fmla="*/ 27 w 32"/>
                  <a:gd name="T7" fmla="*/ 7 h 20"/>
                  <a:gd name="T8" fmla="*/ 27 w 32"/>
                  <a:gd name="T9" fmla="*/ 7 h 20"/>
                  <a:gd name="T10" fmla="*/ 27 w 32"/>
                  <a:gd name="T11" fmla="*/ 7 h 20"/>
                  <a:gd name="T12" fmla="*/ 27 w 32"/>
                  <a:gd name="T13" fmla="*/ 7 h 20"/>
                  <a:gd name="T14" fmla="*/ 32 w 32"/>
                  <a:gd name="T15" fmla="*/ 7 h 20"/>
                  <a:gd name="T16" fmla="*/ 32 w 32"/>
                  <a:gd name="T17" fmla="*/ 0 h 20"/>
                  <a:gd name="T18" fmla="*/ 32 w 32"/>
                  <a:gd name="T19" fmla="*/ 0 h 20"/>
                  <a:gd name="T20" fmla="*/ 32 w 32"/>
                  <a:gd name="T21" fmla="*/ 0 h 20"/>
                  <a:gd name="T22" fmla="*/ 27 w 32"/>
                  <a:gd name="T23" fmla="*/ 7 h 20"/>
                  <a:gd name="T24" fmla="*/ 27 w 32"/>
                  <a:gd name="T25" fmla="*/ 7 h 20"/>
                  <a:gd name="T26" fmla="*/ 27 w 32"/>
                  <a:gd name="T27" fmla="*/ 7 h 20"/>
                  <a:gd name="T28" fmla="*/ 19 w 32"/>
                  <a:gd name="T29" fmla="*/ 14 h 20"/>
                  <a:gd name="T30" fmla="*/ 19 w 32"/>
                  <a:gd name="T31" fmla="*/ 14 h 20"/>
                  <a:gd name="T32" fmla="*/ 12 w 32"/>
                  <a:gd name="T33" fmla="*/ 14 h 20"/>
                  <a:gd name="T34" fmla="*/ 12 w 32"/>
                  <a:gd name="T35" fmla="*/ 14 h 20"/>
                  <a:gd name="T36" fmla="*/ 12 w 32"/>
                  <a:gd name="T37" fmla="*/ 14 h 20"/>
                  <a:gd name="T38" fmla="*/ 12 w 32"/>
                  <a:gd name="T39" fmla="*/ 14 h 20"/>
                  <a:gd name="T40" fmla="*/ 12 w 32"/>
                  <a:gd name="T41" fmla="*/ 14 h 20"/>
                  <a:gd name="T42" fmla="*/ 12 w 32"/>
                  <a:gd name="T43" fmla="*/ 14 h 20"/>
                  <a:gd name="T44" fmla="*/ 0 w 32"/>
                  <a:gd name="T45" fmla="*/ 20 h 20"/>
                  <a:gd name="T46" fmla="*/ 0 w 32"/>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20">
                    <a:moveTo>
                      <a:pt x="0" y="20"/>
                    </a:moveTo>
                    <a:lnTo>
                      <a:pt x="19" y="14"/>
                    </a:lnTo>
                    <a:lnTo>
                      <a:pt x="19" y="14"/>
                    </a:lnTo>
                    <a:lnTo>
                      <a:pt x="27" y="7"/>
                    </a:lnTo>
                    <a:lnTo>
                      <a:pt x="27" y="7"/>
                    </a:lnTo>
                    <a:lnTo>
                      <a:pt x="27" y="7"/>
                    </a:lnTo>
                    <a:lnTo>
                      <a:pt x="27" y="7"/>
                    </a:lnTo>
                    <a:lnTo>
                      <a:pt x="32" y="7"/>
                    </a:lnTo>
                    <a:lnTo>
                      <a:pt x="32" y="0"/>
                    </a:lnTo>
                    <a:lnTo>
                      <a:pt x="32" y="0"/>
                    </a:lnTo>
                    <a:lnTo>
                      <a:pt x="32" y="0"/>
                    </a:lnTo>
                    <a:lnTo>
                      <a:pt x="27" y="7"/>
                    </a:lnTo>
                    <a:lnTo>
                      <a:pt x="27" y="7"/>
                    </a:lnTo>
                    <a:lnTo>
                      <a:pt x="27" y="7"/>
                    </a:lnTo>
                    <a:lnTo>
                      <a:pt x="19" y="14"/>
                    </a:lnTo>
                    <a:lnTo>
                      <a:pt x="19" y="14"/>
                    </a:lnTo>
                    <a:lnTo>
                      <a:pt x="12" y="14"/>
                    </a:lnTo>
                    <a:lnTo>
                      <a:pt x="12" y="14"/>
                    </a:lnTo>
                    <a:lnTo>
                      <a:pt x="12" y="14"/>
                    </a:lnTo>
                    <a:lnTo>
                      <a:pt x="12" y="14"/>
                    </a:lnTo>
                    <a:lnTo>
                      <a:pt x="12" y="14"/>
                    </a:lnTo>
                    <a:lnTo>
                      <a:pt x="12" y="14"/>
                    </a:lnTo>
                    <a:lnTo>
                      <a:pt x="0" y="20"/>
                    </a:lnTo>
                    <a:lnTo>
                      <a:pt x="0" y="2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06" name="Freeform 86"/>
              <p:cNvSpPr>
                <a:spLocks/>
              </p:cNvSpPr>
              <p:nvPr/>
            </p:nvSpPr>
            <p:spPr bwMode="auto">
              <a:xfrm>
                <a:off x="2496" y="2807"/>
                <a:ext cx="20" cy="7"/>
              </a:xfrm>
              <a:custGeom>
                <a:avLst/>
                <a:gdLst>
                  <a:gd name="T0" fmla="*/ 7 w 20"/>
                  <a:gd name="T1" fmla="*/ 0 h 7"/>
                  <a:gd name="T2" fmla="*/ 7 w 20"/>
                  <a:gd name="T3" fmla="*/ 0 h 7"/>
                  <a:gd name="T4" fmla="*/ 12 w 20"/>
                  <a:gd name="T5" fmla="*/ 0 h 7"/>
                  <a:gd name="T6" fmla="*/ 20 w 20"/>
                  <a:gd name="T7" fmla="*/ 0 h 7"/>
                  <a:gd name="T8" fmla="*/ 20 w 20"/>
                  <a:gd name="T9" fmla="*/ 0 h 7"/>
                  <a:gd name="T10" fmla="*/ 20 w 20"/>
                  <a:gd name="T11" fmla="*/ 0 h 7"/>
                  <a:gd name="T12" fmla="*/ 12 w 20"/>
                  <a:gd name="T13" fmla="*/ 0 h 7"/>
                  <a:gd name="T14" fmla="*/ 7 w 20"/>
                  <a:gd name="T15" fmla="*/ 0 h 7"/>
                  <a:gd name="T16" fmla="*/ 7 w 20"/>
                  <a:gd name="T17" fmla="*/ 0 h 7"/>
                  <a:gd name="T18" fmla="*/ 7 w 20"/>
                  <a:gd name="T19" fmla="*/ 0 h 7"/>
                  <a:gd name="T20" fmla="*/ 7 w 20"/>
                  <a:gd name="T21" fmla="*/ 0 h 7"/>
                  <a:gd name="T22" fmla="*/ 7 w 20"/>
                  <a:gd name="T23" fmla="*/ 0 h 7"/>
                  <a:gd name="T24" fmla="*/ 7 w 20"/>
                  <a:gd name="T25" fmla="*/ 0 h 7"/>
                  <a:gd name="T26" fmla="*/ 7 w 20"/>
                  <a:gd name="T27" fmla="*/ 7 h 7"/>
                  <a:gd name="T28" fmla="*/ 7 w 20"/>
                  <a:gd name="T29" fmla="*/ 7 h 7"/>
                  <a:gd name="T30" fmla="*/ 7 w 20"/>
                  <a:gd name="T31" fmla="*/ 7 h 7"/>
                  <a:gd name="T32" fmla="*/ 7 w 20"/>
                  <a:gd name="T33" fmla="*/ 7 h 7"/>
                  <a:gd name="T34" fmla="*/ 12 w 20"/>
                  <a:gd name="T35" fmla="*/ 7 h 7"/>
                  <a:gd name="T36" fmla="*/ 12 w 20"/>
                  <a:gd name="T37" fmla="*/ 7 h 7"/>
                  <a:gd name="T38" fmla="*/ 20 w 20"/>
                  <a:gd name="T39" fmla="*/ 7 h 7"/>
                  <a:gd name="T40" fmla="*/ 20 w 20"/>
                  <a:gd name="T41" fmla="*/ 7 h 7"/>
                  <a:gd name="T42" fmla="*/ 12 w 20"/>
                  <a:gd name="T43" fmla="*/ 7 h 7"/>
                  <a:gd name="T44" fmla="*/ 12 w 20"/>
                  <a:gd name="T45" fmla="*/ 7 h 7"/>
                  <a:gd name="T46" fmla="*/ 12 w 20"/>
                  <a:gd name="T47" fmla="*/ 7 h 7"/>
                  <a:gd name="T48" fmla="*/ 12 w 20"/>
                  <a:gd name="T49" fmla="*/ 7 h 7"/>
                  <a:gd name="T50" fmla="*/ 7 w 20"/>
                  <a:gd name="T51" fmla="*/ 7 h 7"/>
                  <a:gd name="T52" fmla="*/ 0 w 20"/>
                  <a:gd name="T53" fmla="*/ 7 h 7"/>
                  <a:gd name="T54" fmla="*/ 0 w 20"/>
                  <a:gd name="T55" fmla="*/ 7 h 7"/>
                  <a:gd name="T56" fmla="*/ 0 w 20"/>
                  <a:gd name="T57" fmla="*/ 7 h 7"/>
                  <a:gd name="T58" fmla="*/ 0 w 20"/>
                  <a:gd name="T59" fmla="*/ 7 h 7"/>
                  <a:gd name="T60" fmla="*/ 0 w 20"/>
                  <a:gd name="T61" fmla="*/ 7 h 7"/>
                  <a:gd name="T62" fmla="*/ 7 w 20"/>
                  <a:gd name="T63" fmla="*/ 0 h 7"/>
                  <a:gd name="T64" fmla="*/ 7 w 20"/>
                  <a:gd name="T65" fmla="*/ 0 h 7"/>
                  <a:gd name="T66" fmla="*/ 7 w 20"/>
                  <a:gd name="T67" fmla="*/ 0 h 7"/>
                  <a:gd name="T68" fmla="*/ 7 w 20"/>
                  <a:gd name="T69" fmla="*/ 0 h 7"/>
                  <a:gd name="T70" fmla="*/ 7 w 20"/>
                  <a:gd name="T7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7">
                    <a:moveTo>
                      <a:pt x="7" y="0"/>
                    </a:moveTo>
                    <a:lnTo>
                      <a:pt x="7" y="0"/>
                    </a:lnTo>
                    <a:lnTo>
                      <a:pt x="12" y="0"/>
                    </a:lnTo>
                    <a:lnTo>
                      <a:pt x="20" y="0"/>
                    </a:lnTo>
                    <a:lnTo>
                      <a:pt x="20" y="0"/>
                    </a:lnTo>
                    <a:lnTo>
                      <a:pt x="20" y="0"/>
                    </a:lnTo>
                    <a:lnTo>
                      <a:pt x="12" y="0"/>
                    </a:lnTo>
                    <a:lnTo>
                      <a:pt x="7" y="0"/>
                    </a:lnTo>
                    <a:lnTo>
                      <a:pt x="7" y="0"/>
                    </a:lnTo>
                    <a:lnTo>
                      <a:pt x="7" y="0"/>
                    </a:lnTo>
                    <a:lnTo>
                      <a:pt x="7" y="0"/>
                    </a:lnTo>
                    <a:lnTo>
                      <a:pt x="7" y="0"/>
                    </a:lnTo>
                    <a:lnTo>
                      <a:pt x="7" y="0"/>
                    </a:lnTo>
                    <a:lnTo>
                      <a:pt x="7" y="7"/>
                    </a:lnTo>
                    <a:lnTo>
                      <a:pt x="7" y="7"/>
                    </a:lnTo>
                    <a:lnTo>
                      <a:pt x="7" y="7"/>
                    </a:lnTo>
                    <a:lnTo>
                      <a:pt x="7" y="7"/>
                    </a:lnTo>
                    <a:lnTo>
                      <a:pt x="12" y="7"/>
                    </a:lnTo>
                    <a:lnTo>
                      <a:pt x="12" y="7"/>
                    </a:lnTo>
                    <a:lnTo>
                      <a:pt x="20" y="7"/>
                    </a:lnTo>
                    <a:lnTo>
                      <a:pt x="20" y="7"/>
                    </a:lnTo>
                    <a:lnTo>
                      <a:pt x="12" y="7"/>
                    </a:lnTo>
                    <a:lnTo>
                      <a:pt x="12" y="7"/>
                    </a:lnTo>
                    <a:lnTo>
                      <a:pt x="12" y="7"/>
                    </a:lnTo>
                    <a:lnTo>
                      <a:pt x="12" y="7"/>
                    </a:lnTo>
                    <a:lnTo>
                      <a:pt x="7" y="7"/>
                    </a:lnTo>
                    <a:lnTo>
                      <a:pt x="0" y="7"/>
                    </a:lnTo>
                    <a:lnTo>
                      <a:pt x="0" y="7"/>
                    </a:lnTo>
                    <a:lnTo>
                      <a:pt x="0" y="7"/>
                    </a:lnTo>
                    <a:lnTo>
                      <a:pt x="0" y="7"/>
                    </a:lnTo>
                    <a:lnTo>
                      <a:pt x="0" y="7"/>
                    </a:lnTo>
                    <a:lnTo>
                      <a:pt x="7" y="0"/>
                    </a:lnTo>
                    <a:lnTo>
                      <a:pt x="7" y="0"/>
                    </a:lnTo>
                    <a:lnTo>
                      <a:pt x="7" y="0"/>
                    </a:lnTo>
                    <a:lnTo>
                      <a:pt x="7" y="0"/>
                    </a:lnTo>
                    <a:lnTo>
                      <a:pt x="7"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07" name="Freeform 87"/>
              <p:cNvSpPr>
                <a:spLocks/>
              </p:cNvSpPr>
              <p:nvPr/>
            </p:nvSpPr>
            <p:spPr bwMode="auto">
              <a:xfrm>
                <a:off x="2496" y="2834"/>
                <a:ext cx="27" cy="26"/>
              </a:xfrm>
              <a:custGeom>
                <a:avLst/>
                <a:gdLst>
                  <a:gd name="T0" fmla="*/ 0 w 27"/>
                  <a:gd name="T1" fmla="*/ 0 h 26"/>
                  <a:gd name="T2" fmla="*/ 7 w 27"/>
                  <a:gd name="T3" fmla="*/ 0 h 26"/>
                  <a:gd name="T4" fmla="*/ 12 w 27"/>
                  <a:gd name="T5" fmla="*/ 0 h 26"/>
                  <a:gd name="T6" fmla="*/ 20 w 27"/>
                  <a:gd name="T7" fmla="*/ 0 h 26"/>
                  <a:gd name="T8" fmla="*/ 20 w 27"/>
                  <a:gd name="T9" fmla="*/ 0 h 26"/>
                  <a:gd name="T10" fmla="*/ 20 w 27"/>
                  <a:gd name="T11" fmla="*/ 0 h 26"/>
                  <a:gd name="T12" fmla="*/ 20 w 27"/>
                  <a:gd name="T13" fmla="*/ 0 h 26"/>
                  <a:gd name="T14" fmla="*/ 20 w 27"/>
                  <a:gd name="T15" fmla="*/ 0 h 26"/>
                  <a:gd name="T16" fmla="*/ 20 w 27"/>
                  <a:gd name="T17" fmla="*/ 0 h 26"/>
                  <a:gd name="T18" fmla="*/ 12 w 27"/>
                  <a:gd name="T19" fmla="*/ 0 h 26"/>
                  <a:gd name="T20" fmla="*/ 7 w 27"/>
                  <a:gd name="T21" fmla="*/ 0 h 26"/>
                  <a:gd name="T22" fmla="*/ 7 w 27"/>
                  <a:gd name="T23" fmla="*/ 0 h 26"/>
                  <a:gd name="T24" fmla="*/ 7 w 27"/>
                  <a:gd name="T25" fmla="*/ 0 h 26"/>
                  <a:gd name="T26" fmla="*/ 7 w 27"/>
                  <a:gd name="T27" fmla="*/ 6 h 26"/>
                  <a:gd name="T28" fmla="*/ 7 w 27"/>
                  <a:gd name="T29" fmla="*/ 6 h 26"/>
                  <a:gd name="T30" fmla="*/ 12 w 27"/>
                  <a:gd name="T31" fmla="*/ 6 h 26"/>
                  <a:gd name="T32" fmla="*/ 12 w 27"/>
                  <a:gd name="T33" fmla="*/ 6 h 26"/>
                  <a:gd name="T34" fmla="*/ 12 w 27"/>
                  <a:gd name="T35" fmla="*/ 6 h 26"/>
                  <a:gd name="T36" fmla="*/ 20 w 27"/>
                  <a:gd name="T37" fmla="*/ 13 h 26"/>
                  <a:gd name="T38" fmla="*/ 27 w 27"/>
                  <a:gd name="T39" fmla="*/ 13 h 26"/>
                  <a:gd name="T40" fmla="*/ 27 w 27"/>
                  <a:gd name="T41" fmla="*/ 13 h 26"/>
                  <a:gd name="T42" fmla="*/ 27 w 27"/>
                  <a:gd name="T43" fmla="*/ 13 h 26"/>
                  <a:gd name="T44" fmla="*/ 20 w 27"/>
                  <a:gd name="T45" fmla="*/ 13 h 26"/>
                  <a:gd name="T46" fmla="*/ 20 w 27"/>
                  <a:gd name="T47" fmla="*/ 13 h 26"/>
                  <a:gd name="T48" fmla="*/ 20 w 27"/>
                  <a:gd name="T49" fmla="*/ 13 h 26"/>
                  <a:gd name="T50" fmla="*/ 12 w 27"/>
                  <a:gd name="T51" fmla="*/ 13 h 26"/>
                  <a:gd name="T52" fmla="*/ 7 w 27"/>
                  <a:gd name="T53" fmla="*/ 13 h 26"/>
                  <a:gd name="T54" fmla="*/ 7 w 27"/>
                  <a:gd name="T55" fmla="*/ 13 h 26"/>
                  <a:gd name="T56" fmla="*/ 7 w 27"/>
                  <a:gd name="T57" fmla="*/ 13 h 26"/>
                  <a:gd name="T58" fmla="*/ 0 w 27"/>
                  <a:gd name="T59" fmla="*/ 20 h 26"/>
                  <a:gd name="T60" fmla="*/ 0 w 27"/>
                  <a:gd name="T61" fmla="*/ 20 h 26"/>
                  <a:gd name="T62" fmla="*/ 0 w 27"/>
                  <a:gd name="T63" fmla="*/ 20 h 26"/>
                  <a:gd name="T64" fmla="*/ 0 w 27"/>
                  <a:gd name="T65" fmla="*/ 20 h 26"/>
                  <a:gd name="T66" fmla="*/ 0 w 27"/>
                  <a:gd name="T67" fmla="*/ 26 h 26"/>
                  <a:gd name="T68" fmla="*/ 7 w 27"/>
                  <a:gd name="T69" fmla="*/ 26 h 26"/>
                  <a:gd name="T70" fmla="*/ 7 w 27"/>
                  <a:gd name="T71" fmla="*/ 26 h 26"/>
                  <a:gd name="T72" fmla="*/ 7 w 27"/>
                  <a:gd name="T73" fmla="*/ 26 h 26"/>
                  <a:gd name="T74" fmla="*/ 0 w 27"/>
                  <a:gd name="T75" fmla="*/ 26 h 26"/>
                  <a:gd name="T76" fmla="*/ 0 w 27"/>
                  <a:gd name="T77" fmla="*/ 20 h 26"/>
                  <a:gd name="T78" fmla="*/ 0 w 27"/>
                  <a:gd name="T79" fmla="*/ 13 h 26"/>
                  <a:gd name="T80" fmla="*/ 0 w 27"/>
                  <a:gd name="T81" fmla="*/ 13 h 26"/>
                  <a:gd name="T82" fmla="*/ 0 w 27"/>
                  <a:gd name="T83" fmla="*/ 13 h 26"/>
                  <a:gd name="T84" fmla="*/ 0 w 27"/>
                  <a:gd name="T85" fmla="*/ 13 h 26"/>
                  <a:gd name="T86" fmla="*/ 0 w 27"/>
                  <a:gd name="T87" fmla="*/ 6 h 26"/>
                  <a:gd name="T88" fmla="*/ 0 w 27"/>
                  <a:gd name="T89" fmla="*/ 6 h 26"/>
                  <a:gd name="T90" fmla="*/ 0 w 27"/>
                  <a:gd name="T91" fmla="*/ 6 h 26"/>
                  <a:gd name="T92" fmla="*/ 0 w 27"/>
                  <a:gd name="T93" fmla="*/ 0 h 26"/>
                  <a:gd name="T94" fmla="*/ 0 w 27"/>
                  <a:gd name="T9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 h="26">
                    <a:moveTo>
                      <a:pt x="0" y="0"/>
                    </a:moveTo>
                    <a:lnTo>
                      <a:pt x="7" y="0"/>
                    </a:lnTo>
                    <a:lnTo>
                      <a:pt x="12" y="0"/>
                    </a:lnTo>
                    <a:lnTo>
                      <a:pt x="20" y="0"/>
                    </a:lnTo>
                    <a:lnTo>
                      <a:pt x="20" y="0"/>
                    </a:lnTo>
                    <a:lnTo>
                      <a:pt x="20" y="0"/>
                    </a:lnTo>
                    <a:lnTo>
                      <a:pt x="20" y="0"/>
                    </a:lnTo>
                    <a:lnTo>
                      <a:pt x="20" y="0"/>
                    </a:lnTo>
                    <a:lnTo>
                      <a:pt x="20" y="0"/>
                    </a:lnTo>
                    <a:lnTo>
                      <a:pt x="12" y="0"/>
                    </a:lnTo>
                    <a:lnTo>
                      <a:pt x="7" y="0"/>
                    </a:lnTo>
                    <a:lnTo>
                      <a:pt x="7" y="0"/>
                    </a:lnTo>
                    <a:lnTo>
                      <a:pt x="7" y="0"/>
                    </a:lnTo>
                    <a:lnTo>
                      <a:pt x="7" y="6"/>
                    </a:lnTo>
                    <a:lnTo>
                      <a:pt x="7" y="6"/>
                    </a:lnTo>
                    <a:lnTo>
                      <a:pt x="12" y="6"/>
                    </a:lnTo>
                    <a:lnTo>
                      <a:pt x="12" y="6"/>
                    </a:lnTo>
                    <a:lnTo>
                      <a:pt x="12" y="6"/>
                    </a:lnTo>
                    <a:lnTo>
                      <a:pt x="20" y="13"/>
                    </a:lnTo>
                    <a:lnTo>
                      <a:pt x="27" y="13"/>
                    </a:lnTo>
                    <a:lnTo>
                      <a:pt x="27" y="13"/>
                    </a:lnTo>
                    <a:lnTo>
                      <a:pt x="27" y="13"/>
                    </a:lnTo>
                    <a:lnTo>
                      <a:pt x="20" y="13"/>
                    </a:lnTo>
                    <a:lnTo>
                      <a:pt x="20" y="13"/>
                    </a:lnTo>
                    <a:lnTo>
                      <a:pt x="20" y="13"/>
                    </a:lnTo>
                    <a:lnTo>
                      <a:pt x="12" y="13"/>
                    </a:lnTo>
                    <a:lnTo>
                      <a:pt x="7" y="13"/>
                    </a:lnTo>
                    <a:lnTo>
                      <a:pt x="7" y="13"/>
                    </a:lnTo>
                    <a:lnTo>
                      <a:pt x="7" y="13"/>
                    </a:lnTo>
                    <a:lnTo>
                      <a:pt x="0" y="20"/>
                    </a:lnTo>
                    <a:lnTo>
                      <a:pt x="0" y="20"/>
                    </a:lnTo>
                    <a:lnTo>
                      <a:pt x="0" y="20"/>
                    </a:lnTo>
                    <a:lnTo>
                      <a:pt x="0" y="20"/>
                    </a:lnTo>
                    <a:lnTo>
                      <a:pt x="0" y="26"/>
                    </a:lnTo>
                    <a:lnTo>
                      <a:pt x="7" y="26"/>
                    </a:lnTo>
                    <a:lnTo>
                      <a:pt x="7" y="26"/>
                    </a:lnTo>
                    <a:lnTo>
                      <a:pt x="7" y="26"/>
                    </a:lnTo>
                    <a:lnTo>
                      <a:pt x="0" y="26"/>
                    </a:lnTo>
                    <a:lnTo>
                      <a:pt x="0" y="20"/>
                    </a:lnTo>
                    <a:lnTo>
                      <a:pt x="0" y="13"/>
                    </a:lnTo>
                    <a:lnTo>
                      <a:pt x="0" y="13"/>
                    </a:lnTo>
                    <a:lnTo>
                      <a:pt x="0" y="13"/>
                    </a:lnTo>
                    <a:lnTo>
                      <a:pt x="0" y="13"/>
                    </a:lnTo>
                    <a:lnTo>
                      <a:pt x="0" y="6"/>
                    </a:lnTo>
                    <a:lnTo>
                      <a:pt x="0" y="6"/>
                    </a:lnTo>
                    <a:lnTo>
                      <a:pt x="0" y="6"/>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08" name="Freeform 88"/>
              <p:cNvSpPr>
                <a:spLocks/>
              </p:cNvSpPr>
              <p:nvPr/>
            </p:nvSpPr>
            <p:spPr bwMode="auto">
              <a:xfrm>
                <a:off x="2484" y="2867"/>
                <a:ext cx="19" cy="20"/>
              </a:xfrm>
              <a:custGeom>
                <a:avLst/>
                <a:gdLst>
                  <a:gd name="T0" fmla="*/ 12 w 19"/>
                  <a:gd name="T1" fmla="*/ 0 h 20"/>
                  <a:gd name="T2" fmla="*/ 12 w 19"/>
                  <a:gd name="T3" fmla="*/ 5 h 20"/>
                  <a:gd name="T4" fmla="*/ 12 w 19"/>
                  <a:gd name="T5" fmla="*/ 5 h 20"/>
                  <a:gd name="T6" fmla="*/ 12 w 19"/>
                  <a:gd name="T7" fmla="*/ 5 h 20"/>
                  <a:gd name="T8" fmla="*/ 12 w 19"/>
                  <a:gd name="T9" fmla="*/ 5 h 20"/>
                  <a:gd name="T10" fmla="*/ 7 w 19"/>
                  <a:gd name="T11" fmla="*/ 5 h 20"/>
                  <a:gd name="T12" fmla="*/ 7 w 19"/>
                  <a:gd name="T13" fmla="*/ 5 h 20"/>
                  <a:gd name="T14" fmla="*/ 7 w 19"/>
                  <a:gd name="T15" fmla="*/ 5 h 20"/>
                  <a:gd name="T16" fmla="*/ 7 w 19"/>
                  <a:gd name="T17" fmla="*/ 5 h 20"/>
                  <a:gd name="T18" fmla="*/ 0 w 19"/>
                  <a:gd name="T19" fmla="*/ 13 h 20"/>
                  <a:gd name="T20" fmla="*/ 0 w 19"/>
                  <a:gd name="T21" fmla="*/ 13 h 20"/>
                  <a:gd name="T22" fmla="*/ 0 w 19"/>
                  <a:gd name="T23" fmla="*/ 5 h 20"/>
                  <a:gd name="T24" fmla="*/ 0 w 19"/>
                  <a:gd name="T25" fmla="*/ 5 h 20"/>
                  <a:gd name="T26" fmla="*/ 0 w 19"/>
                  <a:gd name="T27" fmla="*/ 5 h 20"/>
                  <a:gd name="T28" fmla="*/ 7 w 19"/>
                  <a:gd name="T29" fmla="*/ 13 h 20"/>
                  <a:gd name="T30" fmla="*/ 12 w 19"/>
                  <a:gd name="T31" fmla="*/ 13 h 20"/>
                  <a:gd name="T32" fmla="*/ 12 w 19"/>
                  <a:gd name="T33" fmla="*/ 13 h 20"/>
                  <a:gd name="T34" fmla="*/ 12 w 19"/>
                  <a:gd name="T35" fmla="*/ 13 h 20"/>
                  <a:gd name="T36" fmla="*/ 12 w 19"/>
                  <a:gd name="T37" fmla="*/ 20 h 20"/>
                  <a:gd name="T38" fmla="*/ 12 w 19"/>
                  <a:gd name="T39" fmla="*/ 20 h 20"/>
                  <a:gd name="T40" fmla="*/ 12 w 19"/>
                  <a:gd name="T41" fmla="*/ 20 h 20"/>
                  <a:gd name="T42" fmla="*/ 7 w 19"/>
                  <a:gd name="T43" fmla="*/ 20 h 20"/>
                  <a:gd name="T44" fmla="*/ 7 w 19"/>
                  <a:gd name="T45" fmla="*/ 20 h 20"/>
                  <a:gd name="T46" fmla="*/ 12 w 19"/>
                  <a:gd name="T47" fmla="*/ 20 h 20"/>
                  <a:gd name="T48" fmla="*/ 12 w 19"/>
                  <a:gd name="T49" fmla="*/ 20 h 20"/>
                  <a:gd name="T50" fmla="*/ 12 w 19"/>
                  <a:gd name="T51" fmla="*/ 20 h 20"/>
                  <a:gd name="T52" fmla="*/ 12 w 19"/>
                  <a:gd name="T53" fmla="*/ 20 h 20"/>
                  <a:gd name="T54" fmla="*/ 19 w 19"/>
                  <a:gd name="T55" fmla="*/ 20 h 20"/>
                  <a:gd name="T56" fmla="*/ 19 w 19"/>
                  <a:gd name="T57" fmla="*/ 20 h 20"/>
                  <a:gd name="T58" fmla="*/ 19 w 19"/>
                  <a:gd name="T59" fmla="*/ 20 h 20"/>
                  <a:gd name="T60" fmla="*/ 19 w 19"/>
                  <a:gd name="T61" fmla="*/ 20 h 20"/>
                  <a:gd name="T62" fmla="*/ 19 w 19"/>
                  <a:gd name="T63" fmla="*/ 20 h 20"/>
                  <a:gd name="T64" fmla="*/ 19 w 19"/>
                  <a:gd name="T65" fmla="*/ 20 h 20"/>
                  <a:gd name="T66" fmla="*/ 12 w 19"/>
                  <a:gd name="T67" fmla="*/ 20 h 20"/>
                  <a:gd name="T68" fmla="*/ 12 w 19"/>
                  <a:gd name="T69" fmla="*/ 20 h 20"/>
                  <a:gd name="T70" fmla="*/ 12 w 19"/>
                  <a:gd name="T71" fmla="*/ 13 h 20"/>
                  <a:gd name="T72" fmla="*/ 12 w 19"/>
                  <a:gd name="T73" fmla="*/ 13 h 20"/>
                  <a:gd name="T74" fmla="*/ 12 w 19"/>
                  <a:gd name="T75" fmla="*/ 13 h 20"/>
                  <a:gd name="T76" fmla="*/ 12 w 19"/>
                  <a:gd name="T77" fmla="*/ 13 h 20"/>
                  <a:gd name="T78" fmla="*/ 12 w 19"/>
                  <a:gd name="T79" fmla="*/ 5 h 20"/>
                  <a:gd name="T80" fmla="*/ 12 w 19"/>
                  <a:gd name="T81" fmla="*/ 5 h 20"/>
                  <a:gd name="T82" fmla="*/ 12 w 19"/>
                  <a:gd name="T83" fmla="*/ 5 h 20"/>
                  <a:gd name="T84" fmla="*/ 12 w 19"/>
                  <a:gd name="T85" fmla="*/ 0 h 20"/>
                  <a:gd name="T86" fmla="*/ 12 w 19"/>
                  <a:gd name="T8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0">
                    <a:moveTo>
                      <a:pt x="12" y="0"/>
                    </a:moveTo>
                    <a:lnTo>
                      <a:pt x="12" y="5"/>
                    </a:lnTo>
                    <a:lnTo>
                      <a:pt x="12" y="5"/>
                    </a:lnTo>
                    <a:lnTo>
                      <a:pt x="12" y="5"/>
                    </a:lnTo>
                    <a:lnTo>
                      <a:pt x="12" y="5"/>
                    </a:lnTo>
                    <a:lnTo>
                      <a:pt x="7" y="5"/>
                    </a:lnTo>
                    <a:lnTo>
                      <a:pt x="7" y="5"/>
                    </a:lnTo>
                    <a:lnTo>
                      <a:pt x="7" y="5"/>
                    </a:lnTo>
                    <a:lnTo>
                      <a:pt x="7" y="5"/>
                    </a:lnTo>
                    <a:lnTo>
                      <a:pt x="0" y="13"/>
                    </a:lnTo>
                    <a:lnTo>
                      <a:pt x="0" y="13"/>
                    </a:lnTo>
                    <a:lnTo>
                      <a:pt x="0" y="5"/>
                    </a:lnTo>
                    <a:lnTo>
                      <a:pt x="0" y="5"/>
                    </a:lnTo>
                    <a:lnTo>
                      <a:pt x="0" y="5"/>
                    </a:lnTo>
                    <a:lnTo>
                      <a:pt x="7" y="13"/>
                    </a:lnTo>
                    <a:lnTo>
                      <a:pt x="12" y="13"/>
                    </a:lnTo>
                    <a:lnTo>
                      <a:pt x="12" y="13"/>
                    </a:lnTo>
                    <a:lnTo>
                      <a:pt x="12" y="13"/>
                    </a:lnTo>
                    <a:lnTo>
                      <a:pt x="12" y="20"/>
                    </a:lnTo>
                    <a:lnTo>
                      <a:pt x="12" y="20"/>
                    </a:lnTo>
                    <a:lnTo>
                      <a:pt x="12" y="20"/>
                    </a:lnTo>
                    <a:lnTo>
                      <a:pt x="7" y="20"/>
                    </a:lnTo>
                    <a:lnTo>
                      <a:pt x="7" y="20"/>
                    </a:lnTo>
                    <a:lnTo>
                      <a:pt x="12" y="20"/>
                    </a:lnTo>
                    <a:lnTo>
                      <a:pt x="12" y="20"/>
                    </a:lnTo>
                    <a:lnTo>
                      <a:pt x="12" y="20"/>
                    </a:lnTo>
                    <a:lnTo>
                      <a:pt x="12" y="20"/>
                    </a:lnTo>
                    <a:lnTo>
                      <a:pt x="19" y="20"/>
                    </a:lnTo>
                    <a:lnTo>
                      <a:pt x="19" y="20"/>
                    </a:lnTo>
                    <a:lnTo>
                      <a:pt x="19" y="20"/>
                    </a:lnTo>
                    <a:lnTo>
                      <a:pt x="19" y="20"/>
                    </a:lnTo>
                    <a:lnTo>
                      <a:pt x="19" y="20"/>
                    </a:lnTo>
                    <a:lnTo>
                      <a:pt x="19" y="20"/>
                    </a:lnTo>
                    <a:lnTo>
                      <a:pt x="12" y="20"/>
                    </a:lnTo>
                    <a:lnTo>
                      <a:pt x="12" y="20"/>
                    </a:lnTo>
                    <a:lnTo>
                      <a:pt x="12" y="13"/>
                    </a:lnTo>
                    <a:lnTo>
                      <a:pt x="12" y="13"/>
                    </a:lnTo>
                    <a:lnTo>
                      <a:pt x="12" y="13"/>
                    </a:lnTo>
                    <a:lnTo>
                      <a:pt x="12" y="13"/>
                    </a:lnTo>
                    <a:lnTo>
                      <a:pt x="12" y="5"/>
                    </a:lnTo>
                    <a:lnTo>
                      <a:pt x="12" y="5"/>
                    </a:lnTo>
                    <a:lnTo>
                      <a:pt x="12" y="5"/>
                    </a:lnTo>
                    <a:lnTo>
                      <a:pt x="12" y="0"/>
                    </a:lnTo>
                    <a:lnTo>
                      <a:pt x="12"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09" name="Freeform 89"/>
              <p:cNvSpPr>
                <a:spLocks/>
              </p:cNvSpPr>
              <p:nvPr/>
            </p:nvSpPr>
            <p:spPr bwMode="auto">
              <a:xfrm>
                <a:off x="2484" y="2887"/>
                <a:ext cx="7" cy="1"/>
              </a:xfrm>
              <a:custGeom>
                <a:avLst/>
                <a:gdLst>
                  <a:gd name="T0" fmla="*/ 0 w 7"/>
                  <a:gd name="T1" fmla="*/ 0 w 7"/>
                  <a:gd name="T2" fmla="*/ 7 w 7"/>
                  <a:gd name="T3" fmla="*/ 7 w 7"/>
                  <a:gd name="T4" fmla="*/ 7 w 7"/>
                  <a:gd name="T5" fmla="*/ 7 w 7"/>
                  <a:gd name="T6" fmla="*/ 7 w 7"/>
                  <a:gd name="T7" fmla="*/ 7 w 7"/>
                  <a:gd name="T8" fmla="*/ 7 w 7"/>
                  <a:gd name="T9" fmla="*/ 0 w 7"/>
                  <a:gd name="T10" fmla="*/ 0 w 7"/>
                  <a:gd name="T11" fmla="*/ 0 w 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7">
                    <a:moveTo>
                      <a:pt x="0" y="0"/>
                    </a:moveTo>
                    <a:lnTo>
                      <a:pt x="0" y="0"/>
                    </a:lnTo>
                    <a:lnTo>
                      <a:pt x="7" y="0"/>
                    </a:lnTo>
                    <a:lnTo>
                      <a:pt x="7" y="0"/>
                    </a:lnTo>
                    <a:lnTo>
                      <a:pt x="7" y="0"/>
                    </a:lnTo>
                    <a:lnTo>
                      <a:pt x="7" y="0"/>
                    </a:lnTo>
                    <a:lnTo>
                      <a:pt x="7" y="0"/>
                    </a:lnTo>
                    <a:lnTo>
                      <a:pt x="7" y="0"/>
                    </a:lnTo>
                    <a:lnTo>
                      <a:pt x="7" y="0"/>
                    </a:lnTo>
                    <a:lnTo>
                      <a:pt x="0" y="0"/>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10" name="Freeform 90"/>
              <p:cNvSpPr>
                <a:spLocks/>
              </p:cNvSpPr>
              <p:nvPr/>
            </p:nvSpPr>
            <p:spPr bwMode="auto">
              <a:xfrm>
                <a:off x="2523" y="2892"/>
                <a:ext cx="51" cy="53"/>
              </a:xfrm>
              <a:custGeom>
                <a:avLst/>
                <a:gdLst>
                  <a:gd name="T0" fmla="*/ 51 w 51"/>
                  <a:gd name="T1" fmla="*/ 0 h 53"/>
                  <a:gd name="T2" fmla="*/ 44 w 51"/>
                  <a:gd name="T3" fmla="*/ 8 h 53"/>
                  <a:gd name="T4" fmla="*/ 44 w 51"/>
                  <a:gd name="T5" fmla="*/ 15 h 53"/>
                  <a:gd name="T6" fmla="*/ 44 w 51"/>
                  <a:gd name="T7" fmla="*/ 20 h 53"/>
                  <a:gd name="T8" fmla="*/ 44 w 51"/>
                  <a:gd name="T9" fmla="*/ 20 h 53"/>
                  <a:gd name="T10" fmla="*/ 44 w 51"/>
                  <a:gd name="T11" fmla="*/ 28 h 53"/>
                  <a:gd name="T12" fmla="*/ 39 w 51"/>
                  <a:gd name="T13" fmla="*/ 35 h 53"/>
                  <a:gd name="T14" fmla="*/ 32 w 51"/>
                  <a:gd name="T15" fmla="*/ 40 h 53"/>
                  <a:gd name="T16" fmla="*/ 32 w 51"/>
                  <a:gd name="T17" fmla="*/ 40 h 53"/>
                  <a:gd name="T18" fmla="*/ 19 w 51"/>
                  <a:gd name="T19" fmla="*/ 48 h 53"/>
                  <a:gd name="T20" fmla="*/ 5 w 51"/>
                  <a:gd name="T21" fmla="*/ 53 h 53"/>
                  <a:gd name="T22" fmla="*/ 0 w 51"/>
                  <a:gd name="T23" fmla="*/ 53 h 53"/>
                  <a:gd name="T24" fmla="*/ 0 w 51"/>
                  <a:gd name="T25" fmla="*/ 53 h 53"/>
                  <a:gd name="T26" fmla="*/ 0 w 51"/>
                  <a:gd name="T27" fmla="*/ 53 h 53"/>
                  <a:gd name="T28" fmla="*/ 5 w 51"/>
                  <a:gd name="T29" fmla="*/ 53 h 53"/>
                  <a:gd name="T30" fmla="*/ 12 w 51"/>
                  <a:gd name="T31" fmla="*/ 53 h 53"/>
                  <a:gd name="T32" fmla="*/ 12 w 51"/>
                  <a:gd name="T33" fmla="*/ 53 h 53"/>
                  <a:gd name="T34" fmla="*/ 12 w 51"/>
                  <a:gd name="T35" fmla="*/ 53 h 53"/>
                  <a:gd name="T36" fmla="*/ 19 w 51"/>
                  <a:gd name="T37" fmla="*/ 53 h 53"/>
                  <a:gd name="T38" fmla="*/ 25 w 51"/>
                  <a:gd name="T39" fmla="*/ 48 h 53"/>
                  <a:gd name="T40" fmla="*/ 25 w 51"/>
                  <a:gd name="T41" fmla="*/ 48 h 53"/>
                  <a:gd name="T42" fmla="*/ 32 w 51"/>
                  <a:gd name="T43" fmla="*/ 48 h 53"/>
                  <a:gd name="T44" fmla="*/ 39 w 51"/>
                  <a:gd name="T45" fmla="*/ 40 h 53"/>
                  <a:gd name="T46" fmla="*/ 44 w 51"/>
                  <a:gd name="T47" fmla="*/ 35 h 53"/>
                  <a:gd name="T48" fmla="*/ 44 w 51"/>
                  <a:gd name="T49" fmla="*/ 35 h 53"/>
                  <a:gd name="T50" fmla="*/ 44 w 51"/>
                  <a:gd name="T51" fmla="*/ 35 h 53"/>
                  <a:gd name="T52" fmla="*/ 51 w 51"/>
                  <a:gd name="T53" fmla="*/ 28 h 53"/>
                  <a:gd name="T54" fmla="*/ 51 w 51"/>
                  <a:gd name="T55" fmla="*/ 20 h 53"/>
                  <a:gd name="T56" fmla="*/ 51 w 51"/>
                  <a:gd name="T57" fmla="*/ 20 h 53"/>
                  <a:gd name="T58" fmla="*/ 51 w 51"/>
                  <a:gd name="T59" fmla="*/ 15 h 53"/>
                  <a:gd name="T60" fmla="*/ 51 w 51"/>
                  <a:gd name="T61" fmla="*/ 8 h 53"/>
                  <a:gd name="T62" fmla="*/ 51 w 51"/>
                  <a:gd name="T63" fmla="*/ 0 h 53"/>
                  <a:gd name="T64" fmla="*/ 51 w 51"/>
                  <a:gd name="T65" fmla="*/ 0 h 53"/>
                  <a:gd name="T66" fmla="*/ 51 w 51"/>
                  <a:gd name="T67" fmla="*/ 0 h 53"/>
                  <a:gd name="T68" fmla="*/ 51 w 51"/>
                  <a:gd name="T69" fmla="*/ 0 h 53"/>
                  <a:gd name="T70" fmla="*/ 51 w 51"/>
                  <a:gd name="T71" fmla="*/ 0 h 53"/>
                  <a:gd name="T72" fmla="*/ 51 w 51"/>
                  <a:gd name="T73" fmla="*/ 0 h 53"/>
                  <a:gd name="T74" fmla="*/ 51 w 51"/>
                  <a:gd name="T75" fmla="*/ 0 h 53"/>
                  <a:gd name="T76" fmla="*/ 51 w 51"/>
                  <a:gd name="T77" fmla="*/ 0 h 53"/>
                  <a:gd name="T78" fmla="*/ 51 w 51"/>
                  <a:gd name="T7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53">
                    <a:moveTo>
                      <a:pt x="51" y="0"/>
                    </a:moveTo>
                    <a:lnTo>
                      <a:pt x="44" y="8"/>
                    </a:lnTo>
                    <a:lnTo>
                      <a:pt x="44" y="15"/>
                    </a:lnTo>
                    <a:lnTo>
                      <a:pt x="44" y="20"/>
                    </a:lnTo>
                    <a:lnTo>
                      <a:pt x="44" y="20"/>
                    </a:lnTo>
                    <a:lnTo>
                      <a:pt x="44" y="28"/>
                    </a:lnTo>
                    <a:lnTo>
                      <a:pt x="39" y="35"/>
                    </a:lnTo>
                    <a:lnTo>
                      <a:pt x="32" y="40"/>
                    </a:lnTo>
                    <a:lnTo>
                      <a:pt x="32" y="40"/>
                    </a:lnTo>
                    <a:lnTo>
                      <a:pt x="19" y="48"/>
                    </a:lnTo>
                    <a:lnTo>
                      <a:pt x="5" y="53"/>
                    </a:lnTo>
                    <a:lnTo>
                      <a:pt x="0" y="53"/>
                    </a:lnTo>
                    <a:lnTo>
                      <a:pt x="0" y="53"/>
                    </a:lnTo>
                    <a:lnTo>
                      <a:pt x="0" y="53"/>
                    </a:lnTo>
                    <a:lnTo>
                      <a:pt x="5" y="53"/>
                    </a:lnTo>
                    <a:lnTo>
                      <a:pt x="12" y="53"/>
                    </a:lnTo>
                    <a:lnTo>
                      <a:pt x="12" y="53"/>
                    </a:lnTo>
                    <a:lnTo>
                      <a:pt x="12" y="53"/>
                    </a:lnTo>
                    <a:lnTo>
                      <a:pt x="19" y="53"/>
                    </a:lnTo>
                    <a:lnTo>
                      <a:pt x="25" y="48"/>
                    </a:lnTo>
                    <a:lnTo>
                      <a:pt x="25" y="48"/>
                    </a:lnTo>
                    <a:lnTo>
                      <a:pt x="32" y="48"/>
                    </a:lnTo>
                    <a:lnTo>
                      <a:pt x="39" y="40"/>
                    </a:lnTo>
                    <a:lnTo>
                      <a:pt x="44" y="35"/>
                    </a:lnTo>
                    <a:lnTo>
                      <a:pt x="44" y="35"/>
                    </a:lnTo>
                    <a:lnTo>
                      <a:pt x="44" y="35"/>
                    </a:lnTo>
                    <a:lnTo>
                      <a:pt x="51" y="28"/>
                    </a:lnTo>
                    <a:lnTo>
                      <a:pt x="51" y="20"/>
                    </a:lnTo>
                    <a:lnTo>
                      <a:pt x="51" y="20"/>
                    </a:lnTo>
                    <a:lnTo>
                      <a:pt x="51" y="15"/>
                    </a:lnTo>
                    <a:lnTo>
                      <a:pt x="51" y="8"/>
                    </a:lnTo>
                    <a:lnTo>
                      <a:pt x="51" y="0"/>
                    </a:lnTo>
                    <a:lnTo>
                      <a:pt x="51" y="0"/>
                    </a:lnTo>
                    <a:lnTo>
                      <a:pt x="51" y="0"/>
                    </a:lnTo>
                    <a:lnTo>
                      <a:pt x="51" y="0"/>
                    </a:lnTo>
                    <a:lnTo>
                      <a:pt x="51" y="0"/>
                    </a:lnTo>
                    <a:lnTo>
                      <a:pt x="51" y="0"/>
                    </a:lnTo>
                    <a:lnTo>
                      <a:pt x="51" y="0"/>
                    </a:lnTo>
                    <a:lnTo>
                      <a:pt x="51" y="0"/>
                    </a:lnTo>
                    <a:lnTo>
                      <a:pt x="51"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11" name="Freeform 91"/>
              <p:cNvSpPr>
                <a:spLocks/>
              </p:cNvSpPr>
              <p:nvPr/>
            </p:nvSpPr>
            <p:spPr bwMode="auto">
              <a:xfrm>
                <a:off x="2580" y="2860"/>
                <a:ext cx="26" cy="27"/>
              </a:xfrm>
              <a:custGeom>
                <a:avLst/>
                <a:gdLst>
                  <a:gd name="T0" fmla="*/ 7 w 26"/>
                  <a:gd name="T1" fmla="*/ 20 h 27"/>
                  <a:gd name="T2" fmla="*/ 7 w 26"/>
                  <a:gd name="T3" fmla="*/ 20 h 27"/>
                  <a:gd name="T4" fmla="*/ 7 w 26"/>
                  <a:gd name="T5" fmla="*/ 12 h 27"/>
                  <a:gd name="T6" fmla="*/ 7 w 26"/>
                  <a:gd name="T7" fmla="*/ 7 h 27"/>
                  <a:gd name="T8" fmla="*/ 7 w 26"/>
                  <a:gd name="T9" fmla="*/ 7 h 27"/>
                  <a:gd name="T10" fmla="*/ 7 w 26"/>
                  <a:gd name="T11" fmla="*/ 7 h 27"/>
                  <a:gd name="T12" fmla="*/ 7 w 26"/>
                  <a:gd name="T13" fmla="*/ 7 h 27"/>
                  <a:gd name="T14" fmla="*/ 7 w 26"/>
                  <a:gd name="T15" fmla="*/ 0 h 27"/>
                  <a:gd name="T16" fmla="*/ 7 w 26"/>
                  <a:gd name="T17" fmla="*/ 0 h 27"/>
                  <a:gd name="T18" fmla="*/ 7 w 26"/>
                  <a:gd name="T19" fmla="*/ 0 h 27"/>
                  <a:gd name="T20" fmla="*/ 14 w 26"/>
                  <a:gd name="T21" fmla="*/ 0 h 27"/>
                  <a:gd name="T22" fmla="*/ 19 w 26"/>
                  <a:gd name="T23" fmla="*/ 0 h 27"/>
                  <a:gd name="T24" fmla="*/ 19 w 26"/>
                  <a:gd name="T25" fmla="*/ 0 h 27"/>
                  <a:gd name="T26" fmla="*/ 19 w 26"/>
                  <a:gd name="T27" fmla="*/ 7 h 27"/>
                  <a:gd name="T28" fmla="*/ 26 w 26"/>
                  <a:gd name="T29" fmla="*/ 7 h 27"/>
                  <a:gd name="T30" fmla="*/ 26 w 26"/>
                  <a:gd name="T31" fmla="*/ 7 h 27"/>
                  <a:gd name="T32" fmla="*/ 26 w 26"/>
                  <a:gd name="T33" fmla="*/ 7 h 27"/>
                  <a:gd name="T34" fmla="*/ 26 w 26"/>
                  <a:gd name="T35" fmla="*/ 7 h 27"/>
                  <a:gd name="T36" fmla="*/ 19 w 26"/>
                  <a:gd name="T37" fmla="*/ 0 h 27"/>
                  <a:gd name="T38" fmla="*/ 19 w 26"/>
                  <a:gd name="T39" fmla="*/ 0 h 27"/>
                  <a:gd name="T40" fmla="*/ 19 w 26"/>
                  <a:gd name="T41" fmla="*/ 0 h 27"/>
                  <a:gd name="T42" fmla="*/ 14 w 26"/>
                  <a:gd name="T43" fmla="*/ 7 h 27"/>
                  <a:gd name="T44" fmla="*/ 14 w 26"/>
                  <a:gd name="T45" fmla="*/ 7 h 27"/>
                  <a:gd name="T46" fmla="*/ 14 w 26"/>
                  <a:gd name="T47" fmla="*/ 7 h 27"/>
                  <a:gd name="T48" fmla="*/ 14 w 26"/>
                  <a:gd name="T49" fmla="*/ 7 h 27"/>
                  <a:gd name="T50" fmla="*/ 14 w 26"/>
                  <a:gd name="T51" fmla="*/ 7 h 27"/>
                  <a:gd name="T52" fmla="*/ 19 w 26"/>
                  <a:gd name="T53" fmla="*/ 7 h 27"/>
                  <a:gd name="T54" fmla="*/ 19 w 26"/>
                  <a:gd name="T55" fmla="*/ 7 h 27"/>
                  <a:gd name="T56" fmla="*/ 19 w 26"/>
                  <a:gd name="T57" fmla="*/ 7 h 27"/>
                  <a:gd name="T58" fmla="*/ 14 w 26"/>
                  <a:gd name="T59" fmla="*/ 7 h 27"/>
                  <a:gd name="T60" fmla="*/ 14 w 26"/>
                  <a:gd name="T61" fmla="*/ 12 h 27"/>
                  <a:gd name="T62" fmla="*/ 14 w 26"/>
                  <a:gd name="T63" fmla="*/ 12 h 27"/>
                  <a:gd name="T64" fmla="*/ 14 w 26"/>
                  <a:gd name="T65" fmla="*/ 12 h 27"/>
                  <a:gd name="T66" fmla="*/ 7 w 26"/>
                  <a:gd name="T67" fmla="*/ 12 h 27"/>
                  <a:gd name="T68" fmla="*/ 7 w 26"/>
                  <a:gd name="T69" fmla="*/ 20 h 27"/>
                  <a:gd name="T70" fmla="*/ 7 w 26"/>
                  <a:gd name="T71" fmla="*/ 20 h 27"/>
                  <a:gd name="T72" fmla="*/ 7 w 26"/>
                  <a:gd name="T73" fmla="*/ 20 h 27"/>
                  <a:gd name="T74" fmla="*/ 7 w 26"/>
                  <a:gd name="T75" fmla="*/ 20 h 27"/>
                  <a:gd name="T76" fmla="*/ 7 w 26"/>
                  <a:gd name="T77" fmla="*/ 27 h 27"/>
                  <a:gd name="T78" fmla="*/ 7 w 26"/>
                  <a:gd name="T79" fmla="*/ 27 h 27"/>
                  <a:gd name="T80" fmla="*/ 7 w 26"/>
                  <a:gd name="T81" fmla="*/ 27 h 27"/>
                  <a:gd name="T82" fmla="*/ 7 w 26"/>
                  <a:gd name="T83" fmla="*/ 27 h 27"/>
                  <a:gd name="T84" fmla="*/ 7 w 26"/>
                  <a:gd name="T85" fmla="*/ 27 h 27"/>
                  <a:gd name="T86" fmla="*/ 7 w 26"/>
                  <a:gd name="T87" fmla="*/ 27 h 27"/>
                  <a:gd name="T88" fmla="*/ 7 w 26"/>
                  <a:gd name="T89" fmla="*/ 27 h 27"/>
                  <a:gd name="T90" fmla="*/ 7 w 26"/>
                  <a:gd name="T91" fmla="*/ 27 h 27"/>
                  <a:gd name="T92" fmla="*/ 0 w 26"/>
                  <a:gd name="T93" fmla="*/ 27 h 27"/>
                  <a:gd name="T94" fmla="*/ 7 w 26"/>
                  <a:gd name="T9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27">
                    <a:moveTo>
                      <a:pt x="7" y="20"/>
                    </a:moveTo>
                    <a:lnTo>
                      <a:pt x="7" y="20"/>
                    </a:lnTo>
                    <a:lnTo>
                      <a:pt x="7" y="12"/>
                    </a:lnTo>
                    <a:lnTo>
                      <a:pt x="7" y="7"/>
                    </a:lnTo>
                    <a:lnTo>
                      <a:pt x="7" y="7"/>
                    </a:lnTo>
                    <a:lnTo>
                      <a:pt x="7" y="7"/>
                    </a:lnTo>
                    <a:lnTo>
                      <a:pt x="7" y="7"/>
                    </a:lnTo>
                    <a:lnTo>
                      <a:pt x="7" y="0"/>
                    </a:lnTo>
                    <a:lnTo>
                      <a:pt x="7" y="0"/>
                    </a:lnTo>
                    <a:lnTo>
                      <a:pt x="7" y="0"/>
                    </a:lnTo>
                    <a:lnTo>
                      <a:pt x="14" y="0"/>
                    </a:lnTo>
                    <a:lnTo>
                      <a:pt x="19" y="0"/>
                    </a:lnTo>
                    <a:lnTo>
                      <a:pt x="19" y="0"/>
                    </a:lnTo>
                    <a:lnTo>
                      <a:pt x="19" y="7"/>
                    </a:lnTo>
                    <a:lnTo>
                      <a:pt x="26" y="7"/>
                    </a:lnTo>
                    <a:lnTo>
                      <a:pt x="26" y="7"/>
                    </a:lnTo>
                    <a:lnTo>
                      <a:pt x="26" y="7"/>
                    </a:lnTo>
                    <a:lnTo>
                      <a:pt x="26" y="7"/>
                    </a:lnTo>
                    <a:lnTo>
                      <a:pt x="19" y="0"/>
                    </a:lnTo>
                    <a:lnTo>
                      <a:pt x="19" y="0"/>
                    </a:lnTo>
                    <a:lnTo>
                      <a:pt x="19" y="0"/>
                    </a:lnTo>
                    <a:lnTo>
                      <a:pt x="14" y="7"/>
                    </a:lnTo>
                    <a:lnTo>
                      <a:pt x="14" y="7"/>
                    </a:lnTo>
                    <a:lnTo>
                      <a:pt x="14" y="7"/>
                    </a:lnTo>
                    <a:lnTo>
                      <a:pt x="14" y="7"/>
                    </a:lnTo>
                    <a:lnTo>
                      <a:pt x="14" y="7"/>
                    </a:lnTo>
                    <a:lnTo>
                      <a:pt x="19" y="7"/>
                    </a:lnTo>
                    <a:lnTo>
                      <a:pt x="19" y="7"/>
                    </a:lnTo>
                    <a:lnTo>
                      <a:pt x="19" y="7"/>
                    </a:lnTo>
                    <a:lnTo>
                      <a:pt x="14" y="7"/>
                    </a:lnTo>
                    <a:lnTo>
                      <a:pt x="14" y="12"/>
                    </a:lnTo>
                    <a:lnTo>
                      <a:pt x="14" y="12"/>
                    </a:lnTo>
                    <a:lnTo>
                      <a:pt x="14" y="12"/>
                    </a:lnTo>
                    <a:lnTo>
                      <a:pt x="7" y="12"/>
                    </a:lnTo>
                    <a:lnTo>
                      <a:pt x="7" y="20"/>
                    </a:lnTo>
                    <a:lnTo>
                      <a:pt x="7" y="20"/>
                    </a:lnTo>
                    <a:lnTo>
                      <a:pt x="7" y="20"/>
                    </a:lnTo>
                    <a:lnTo>
                      <a:pt x="7" y="20"/>
                    </a:lnTo>
                    <a:lnTo>
                      <a:pt x="7" y="27"/>
                    </a:lnTo>
                    <a:lnTo>
                      <a:pt x="7" y="27"/>
                    </a:lnTo>
                    <a:lnTo>
                      <a:pt x="7" y="27"/>
                    </a:lnTo>
                    <a:lnTo>
                      <a:pt x="7" y="27"/>
                    </a:lnTo>
                    <a:lnTo>
                      <a:pt x="7" y="27"/>
                    </a:lnTo>
                    <a:lnTo>
                      <a:pt x="7" y="27"/>
                    </a:lnTo>
                    <a:lnTo>
                      <a:pt x="7" y="27"/>
                    </a:lnTo>
                    <a:lnTo>
                      <a:pt x="7" y="27"/>
                    </a:lnTo>
                    <a:lnTo>
                      <a:pt x="0" y="27"/>
                    </a:lnTo>
                    <a:lnTo>
                      <a:pt x="7" y="2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12" name="Freeform 92"/>
              <p:cNvSpPr>
                <a:spLocks/>
              </p:cNvSpPr>
              <p:nvPr/>
            </p:nvSpPr>
            <p:spPr bwMode="auto">
              <a:xfrm>
                <a:off x="2580" y="2847"/>
                <a:ext cx="33" cy="60"/>
              </a:xfrm>
              <a:custGeom>
                <a:avLst/>
                <a:gdLst>
                  <a:gd name="T0" fmla="*/ 7 w 33"/>
                  <a:gd name="T1" fmla="*/ 7 h 60"/>
                  <a:gd name="T2" fmla="*/ 14 w 33"/>
                  <a:gd name="T3" fmla="*/ 7 h 60"/>
                  <a:gd name="T4" fmla="*/ 19 w 33"/>
                  <a:gd name="T5" fmla="*/ 7 h 60"/>
                  <a:gd name="T6" fmla="*/ 33 w 33"/>
                  <a:gd name="T7" fmla="*/ 13 h 60"/>
                  <a:gd name="T8" fmla="*/ 33 w 33"/>
                  <a:gd name="T9" fmla="*/ 13 h 60"/>
                  <a:gd name="T10" fmla="*/ 33 w 33"/>
                  <a:gd name="T11" fmla="*/ 20 h 60"/>
                  <a:gd name="T12" fmla="*/ 26 w 33"/>
                  <a:gd name="T13" fmla="*/ 25 h 60"/>
                  <a:gd name="T14" fmla="*/ 26 w 33"/>
                  <a:gd name="T15" fmla="*/ 33 h 60"/>
                  <a:gd name="T16" fmla="*/ 26 w 33"/>
                  <a:gd name="T17" fmla="*/ 33 h 60"/>
                  <a:gd name="T18" fmla="*/ 19 w 33"/>
                  <a:gd name="T19" fmla="*/ 40 h 60"/>
                  <a:gd name="T20" fmla="*/ 14 w 33"/>
                  <a:gd name="T21" fmla="*/ 45 h 60"/>
                  <a:gd name="T22" fmla="*/ 14 w 33"/>
                  <a:gd name="T23" fmla="*/ 45 h 60"/>
                  <a:gd name="T24" fmla="*/ 14 w 33"/>
                  <a:gd name="T25" fmla="*/ 45 h 60"/>
                  <a:gd name="T26" fmla="*/ 7 w 33"/>
                  <a:gd name="T27" fmla="*/ 53 h 60"/>
                  <a:gd name="T28" fmla="*/ 0 w 33"/>
                  <a:gd name="T29" fmla="*/ 53 h 60"/>
                  <a:gd name="T30" fmla="*/ 0 w 33"/>
                  <a:gd name="T31" fmla="*/ 45 h 60"/>
                  <a:gd name="T32" fmla="*/ 0 w 33"/>
                  <a:gd name="T33" fmla="*/ 45 h 60"/>
                  <a:gd name="T34" fmla="*/ 0 w 33"/>
                  <a:gd name="T35" fmla="*/ 45 h 60"/>
                  <a:gd name="T36" fmla="*/ 0 w 33"/>
                  <a:gd name="T37" fmla="*/ 45 h 60"/>
                  <a:gd name="T38" fmla="*/ 0 w 33"/>
                  <a:gd name="T39" fmla="*/ 45 h 60"/>
                  <a:gd name="T40" fmla="*/ 0 w 33"/>
                  <a:gd name="T41" fmla="*/ 45 h 60"/>
                  <a:gd name="T42" fmla="*/ 0 w 33"/>
                  <a:gd name="T43" fmla="*/ 53 h 60"/>
                  <a:gd name="T44" fmla="*/ 7 w 33"/>
                  <a:gd name="T45" fmla="*/ 60 h 60"/>
                  <a:gd name="T46" fmla="*/ 14 w 33"/>
                  <a:gd name="T47" fmla="*/ 53 h 60"/>
                  <a:gd name="T48" fmla="*/ 14 w 33"/>
                  <a:gd name="T49" fmla="*/ 53 h 60"/>
                  <a:gd name="T50" fmla="*/ 19 w 33"/>
                  <a:gd name="T51" fmla="*/ 45 h 60"/>
                  <a:gd name="T52" fmla="*/ 19 w 33"/>
                  <a:gd name="T53" fmla="*/ 40 h 60"/>
                  <a:gd name="T54" fmla="*/ 26 w 33"/>
                  <a:gd name="T55" fmla="*/ 33 h 60"/>
                  <a:gd name="T56" fmla="*/ 26 w 33"/>
                  <a:gd name="T57" fmla="*/ 33 h 60"/>
                  <a:gd name="T58" fmla="*/ 26 w 33"/>
                  <a:gd name="T59" fmla="*/ 33 h 60"/>
                  <a:gd name="T60" fmla="*/ 33 w 33"/>
                  <a:gd name="T61" fmla="*/ 25 h 60"/>
                  <a:gd name="T62" fmla="*/ 33 w 33"/>
                  <a:gd name="T63" fmla="*/ 20 h 60"/>
                  <a:gd name="T64" fmla="*/ 33 w 33"/>
                  <a:gd name="T65" fmla="*/ 20 h 60"/>
                  <a:gd name="T66" fmla="*/ 33 w 33"/>
                  <a:gd name="T67" fmla="*/ 13 h 60"/>
                  <a:gd name="T68" fmla="*/ 26 w 33"/>
                  <a:gd name="T69" fmla="*/ 7 h 60"/>
                  <a:gd name="T70" fmla="*/ 19 w 33"/>
                  <a:gd name="T71" fmla="*/ 0 h 60"/>
                  <a:gd name="T72" fmla="*/ 19 w 33"/>
                  <a:gd name="T73" fmla="*/ 0 h 60"/>
                  <a:gd name="T74" fmla="*/ 14 w 33"/>
                  <a:gd name="T75" fmla="*/ 7 h 60"/>
                  <a:gd name="T76" fmla="*/ 7 w 33"/>
                  <a:gd name="T77" fmla="*/ 7 h 60"/>
                  <a:gd name="T78" fmla="*/ 7 w 33"/>
                  <a:gd name="T79"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 h="60">
                    <a:moveTo>
                      <a:pt x="7" y="7"/>
                    </a:moveTo>
                    <a:lnTo>
                      <a:pt x="14" y="7"/>
                    </a:lnTo>
                    <a:lnTo>
                      <a:pt x="19" y="7"/>
                    </a:lnTo>
                    <a:lnTo>
                      <a:pt x="33" y="13"/>
                    </a:lnTo>
                    <a:lnTo>
                      <a:pt x="33" y="13"/>
                    </a:lnTo>
                    <a:lnTo>
                      <a:pt x="33" y="20"/>
                    </a:lnTo>
                    <a:lnTo>
                      <a:pt x="26" y="25"/>
                    </a:lnTo>
                    <a:lnTo>
                      <a:pt x="26" y="33"/>
                    </a:lnTo>
                    <a:lnTo>
                      <a:pt x="26" y="33"/>
                    </a:lnTo>
                    <a:lnTo>
                      <a:pt x="19" y="40"/>
                    </a:lnTo>
                    <a:lnTo>
                      <a:pt x="14" y="45"/>
                    </a:lnTo>
                    <a:lnTo>
                      <a:pt x="14" y="45"/>
                    </a:lnTo>
                    <a:lnTo>
                      <a:pt x="14" y="45"/>
                    </a:lnTo>
                    <a:lnTo>
                      <a:pt x="7" y="53"/>
                    </a:lnTo>
                    <a:lnTo>
                      <a:pt x="0" y="53"/>
                    </a:lnTo>
                    <a:lnTo>
                      <a:pt x="0" y="45"/>
                    </a:lnTo>
                    <a:lnTo>
                      <a:pt x="0" y="45"/>
                    </a:lnTo>
                    <a:lnTo>
                      <a:pt x="0" y="45"/>
                    </a:lnTo>
                    <a:lnTo>
                      <a:pt x="0" y="45"/>
                    </a:lnTo>
                    <a:lnTo>
                      <a:pt x="0" y="45"/>
                    </a:lnTo>
                    <a:lnTo>
                      <a:pt x="0" y="45"/>
                    </a:lnTo>
                    <a:lnTo>
                      <a:pt x="0" y="53"/>
                    </a:lnTo>
                    <a:lnTo>
                      <a:pt x="7" y="60"/>
                    </a:lnTo>
                    <a:lnTo>
                      <a:pt x="14" y="53"/>
                    </a:lnTo>
                    <a:lnTo>
                      <a:pt x="14" y="53"/>
                    </a:lnTo>
                    <a:lnTo>
                      <a:pt x="19" y="45"/>
                    </a:lnTo>
                    <a:lnTo>
                      <a:pt x="19" y="40"/>
                    </a:lnTo>
                    <a:lnTo>
                      <a:pt x="26" y="33"/>
                    </a:lnTo>
                    <a:lnTo>
                      <a:pt x="26" y="33"/>
                    </a:lnTo>
                    <a:lnTo>
                      <a:pt x="26" y="33"/>
                    </a:lnTo>
                    <a:lnTo>
                      <a:pt x="33" y="25"/>
                    </a:lnTo>
                    <a:lnTo>
                      <a:pt x="33" y="20"/>
                    </a:lnTo>
                    <a:lnTo>
                      <a:pt x="33" y="20"/>
                    </a:lnTo>
                    <a:lnTo>
                      <a:pt x="33" y="13"/>
                    </a:lnTo>
                    <a:lnTo>
                      <a:pt x="26" y="7"/>
                    </a:lnTo>
                    <a:lnTo>
                      <a:pt x="19" y="0"/>
                    </a:lnTo>
                    <a:lnTo>
                      <a:pt x="19" y="0"/>
                    </a:lnTo>
                    <a:lnTo>
                      <a:pt x="14" y="7"/>
                    </a:lnTo>
                    <a:lnTo>
                      <a:pt x="7" y="7"/>
                    </a:lnTo>
                    <a:lnTo>
                      <a:pt x="7" y="7"/>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13" name="Freeform 93"/>
              <p:cNvSpPr>
                <a:spLocks/>
              </p:cNvSpPr>
              <p:nvPr/>
            </p:nvSpPr>
            <p:spPr bwMode="auto">
              <a:xfrm>
                <a:off x="809" y="2126"/>
                <a:ext cx="1" cy="15"/>
              </a:xfrm>
              <a:custGeom>
                <a:avLst/>
                <a:gdLst>
                  <a:gd name="T0" fmla="*/ 0 h 15"/>
                  <a:gd name="T1" fmla="*/ 7 h 15"/>
                  <a:gd name="T2" fmla="*/ 15 h 15"/>
                  <a:gd name="T3" fmla="*/ 15 h 15"/>
                  <a:gd name="T4" fmla="*/ 15 h 15"/>
                  <a:gd name="T5" fmla="*/ 15 h 15"/>
                  <a:gd name="T6" fmla="*/ 15 h 15"/>
                  <a:gd name="T7" fmla="*/ 7 h 15"/>
                  <a:gd name="T8" fmla="*/ 7 h 15"/>
                  <a:gd name="T9" fmla="*/ 7 h 15"/>
                  <a:gd name="T10" fmla="*/ 0 h 15"/>
                  <a:gd name="T11" fmla="*/ 0 h 15"/>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5">
                    <a:moveTo>
                      <a:pt x="0" y="0"/>
                    </a:moveTo>
                    <a:lnTo>
                      <a:pt x="0" y="7"/>
                    </a:lnTo>
                    <a:lnTo>
                      <a:pt x="0" y="15"/>
                    </a:lnTo>
                    <a:lnTo>
                      <a:pt x="0" y="15"/>
                    </a:lnTo>
                    <a:lnTo>
                      <a:pt x="0" y="15"/>
                    </a:lnTo>
                    <a:lnTo>
                      <a:pt x="0" y="15"/>
                    </a:lnTo>
                    <a:lnTo>
                      <a:pt x="0" y="15"/>
                    </a:lnTo>
                    <a:lnTo>
                      <a:pt x="0" y="7"/>
                    </a:lnTo>
                    <a:lnTo>
                      <a:pt x="0" y="7"/>
                    </a:lnTo>
                    <a:lnTo>
                      <a:pt x="0" y="7"/>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14" name="Freeform 94"/>
              <p:cNvSpPr>
                <a:spLocks/>
              </p:cNvSpPr>
              <p:nvPr/>
            </p:nvSpPr>
            <p:spPr bwMode="auto">
              <a:xfrm>
                <a:off x="880" y="2121"/>
                <a:ext cx="7" cy="20"/>
              </a:xfrm>
              <a:custGeom>
                <a:avLst/>
                <a:gdLst>
                  <a:gd name="T0" fmla="*/ 0 w 7"/>
                  <a:gd name="T1" fmla="*/ 0 h 20"/>
                  <a:gd name="T2" fmla="*/ 0 w 7"/>
                  <a:gd name="T3" fmla="*/ 5 h 20"/>
                  <a:gd name="T4" fmla="*/ 0 w 7"/>
                  <a:gd name="T5" fmla="*/ 12 h 20"/>
                  <a:gd name="T6" fmla="*/ 0 w 7"/>
                  <a:gd name="T7" fmla="*/ 20 h 20"/>
                  <a:gd name="T8" fmla="*/ 0 w 7"/>
                  <a:gd name="T9" fmla="*/ 20 h 20"/>
                  <a:gd name="T10" fmla="*/ 0 w 7"/>
                  <a:gd name="T11" fmla="*/ 20 h 20"/>
                  <a:gd name="T12" fmla="*/ 0 w 7"/>
                  <a:gd name="T13" fmla="*/ 12 h 20"/>
                  <a:gd name="T14" fmla="*/ 7 w 7"/>
                  <a:gd name="T15" fmla="*/ 5 h 20"/>
                  <a:gd name="T16" fmla="*/ 7 w 7"/>
                  <a:gd name="T17" fmla="*/ 5 h 20"/>
                  <a:gd name="T18" fmla="*/ 0 w 7"/>
                  <a:gd name="T19" fmla="*/ 5 h 20"/>
                  <a:gd name="T20" fmla="*/ 0 w 7"/>
                  <a:gd name="T21" fmla="*/ 0 h 20"/>
                  <a:gd name="T22" fmla="*/ 0 w 7"/>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0">
                    <a:moveTo>
                      <a:pt x="0" y="0"/>
                    </a:moveTo>
                    <a:lnTo>
                      <a:pt x="0" y="5"/>
                    </a:lnTo>
                    <a:lnTo>
                      <a:pt x="0" y="12"/>
                    </a:lnTo>
                    <a:lnTo>
                      <a:pt x="0" y="20"/>
                    </a:lnTo>
                    <a:lnTo>
                      <a:pt x="0" y="20"/>
                    </a:lnTo>
                    <a:lnTo>
                      <a:pt x="0" y="20"/>
                    </a:lnTo>
                    <a:lnTo>
                      <a:pt x="0" y="12"/>
                    </a:lnTo>
                    <a:lnTo>
                      <a:pt x="7" y="5"/>
                    </a:lnTo>
                    <a:lnTo>
                      <a:pt x="7" y="5"/>
                    </a:lnTo>
                    <a:lnTo>
                      <a:pt x="0" y="5"/>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15" name="Freeform 95"/>
              <p:cNvSpPr>
                <a:spLocks/>
              </p:cNvSpPr>
              <p:nvPr/>
            </p:nvSpPr>
            <p:spPr bwMode="auto">
              <a:xfrm>
                <a:off x="821" y="2033"/>
                <a:ext cx="52" cy="8"/>
              </a:xfrm>
              <a:custGeom>
                <a:avLst/>
                <a:gdLst>
                  <a:gd name="T0" fmla="*/ 52 w 52"/>
                  <a:gd name="T1" fmla="*/ 0 h 8"/>
                  <a:gd name="T2" fmla="*/ 47 w 52"/>
                  <a:gd name="T3" fmla="*/ 0 h 8"/>
                  <a:gd name="T4" fmla="*/ 39 w 52"/>
                  <a:gd name="T5" fmla="*/ 8 h 8"/>
                  <a:gd name="T6" fmla="*/ 39 w 52"/>
                  <a:gd name="T7" fmla="*/ 8 h 8"/>
                  <a:gd name="T8" fmla="*/ 39 w 52"/>
                  <a:gd name="T9" fmla="*/ 8 h 8"/>
                  <a:gd name="T10" fmla="*/ 32 w 52"/>
                  <a:gd name="T11" fmla="*/ 8 h 8"/>
                  <a:gd name="T12" fmla="*/ 27 w 52"/>
                  <a:gd name="T13" fmla="*/ 8 h 8"/>
                  <a:gd name="T14" fmla="*/ 20 w 52"/>
                  <a:gd name="T15" fmla="*/ 8 h 8"/>
                  <a:gd name="T16" fmla="*/ 20 w 52"/>
                  <a:gd name="T17" fmla="*/ 8 h 8"/>
                  <a:gd name="T18" fmla="*/ 13 w 52"/>
                  <a:gd name="T19" fmla="*/ 8 h 8"/>
                  <a:gd name="T20" fmla="*/ 7 w 52"/>
                  <a:gd name="T21" fmla="*/ 8 h 8"/>
                  <a:gd name="T22" fmla="*/ 0 w 52"/>
                  <a:gd name="T23" fmla="*/ 8 h 8"/>
                  <a:gd name="T24" fmla="*/ 0 w 52"/>
                  <a:gd name="T25" fmla="*/ 8 h 8"/>
                  <a:gd name="T26" fmla="*/ 0 w 52"/>
                  <a:gd name="T27" fmla="*/ 8 h 8"/>
                  <a:gd name="T28" fmla="*/ 7 w 52"/>
                  <a:gd name="T29" fmla="*/ 8 h 8"/>
                  <a:gd name="T30" fmla="*/ 20 w 52"/>
                  <a:gd name="T31" fmla="*/ 8 h 8"/>
                  <a:gd name="T32" fmla="*/ 20 w 52"/>
                  <a:gd name="T33" fmla="*/ 8 h 8"/>
                  <a:gd name="T34" fmla="*/ 20 w 52"/>
                  <a:gd name="T35" fmla="*/ 8 h 8"/>
                  <a:gd name="T36" fmla="*/ 27 w 52"/>
                  <a:gd name="T37" fmla="*/ 8 h 8"/>
                  <a:gd name="T38" fmla="*/ 32 w 52"/>
                  <a:gd name="T39" fmla="*/ 8 h 8"/>
                  <a:gd name="T40" fmla="*/ 32 w 52"/>
                  <a:gd name="T41" fmla="*/ 8 h 8"/>
                  <a:gd name="T42" fmla="*/ 39 w 52"/>
                  <a:gd name="T43" fmla="*/ 8 h 8"/>
                  <a:gd name="T44" fmla="*/ 47 w 52"/>
                  <a:gd name="T45" fmla="*/ 0 h 8"/>
                  <a:gd name="T46" fmla="*/ 52 w 52"/>
                  <a:gd name="T4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8">
                    <a:moveTo>
                      <a:pt x="52" y="0"/>
                    </a:moveTo>
                    <a:lnTo>
                      <a:pt x="47" y="0"/>
                    </a:lnTo>
                    <a:lnTo>
                      <a:pt x="39" y="8"/>
                    </a:lnTo>
                    <a:lnTo>
                      <a:pt x="39" y="8"/>
                    </a:lnTo>
                    <a:lnTo>
                      <a:pt x="39" y="8"/>
                    </a:lnTo>
                    <a:lnTo>
                      <a:pt x="32" y="8"/>
                    </a:lnTo>
                    <a:lnTo>
                      <a:pt x="27" y="8"/>
                    </a:lnTo>
                    <a:lnTo>
                      <a:pt x="20" y="8"/>
                    </a:lnTo>
                    <a:lnTo>
                      <a:pt x="20" y="8"/>
                    </a:lnTo>
                    <a:lnTo>
                      <a:pt x="13" y="8"/>
                    </a:lnTo>
                    <a:lnTo>
                      <a:pt x="7" y="8"/>
                    </a:lnTo>
                    <a:lnTo>
                      <a:pt x="0" y="8"/>
                    </a:lnTo>
                    <a:lnTo>
                      <a:pt x="0" y="8"/>
                    </a:lnTo>
                    <a:lnTo>
                      <a:pt x="0" y="8"/>
                    </a:lnTo>
                    <a:lnTo>
                      <a:pt x="7" y="8"/>
                    </a:lnTo>
                    <a:lnTo>
                      <a:pt x="20" y="8"/>
                    </a:lnTo>
                    <a:lnTo>
                      <a:pt x="20" y="8"/>
                    </a:lnTo>
                    <a:lnTo>
                      <a:pt x="20" y="8"/>
                    </a:lnTo>
                    <a:lnTo>
                      <a:pt x="27" y="8"/>
                    </a:lnTo>
                    <a:lnTo>
                      <a:pt x="32" y="8"/>
                    </a:lnTo>
                    <a:lnTo>
                      <a:pt x="32" y="8"/>
                    </a:lnTo>
                    <a:lnTo>
                      <a:pt x="39" y="8"/>
                    </a:lnTo>
                    <a:lnTo>
                      <a:pt x="47" y="0"/>
                    </a:lnTo>
                    <a:lnTo>
                      <a:pt x="52"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16" name="Freeform 96"/>
              <p:cNvSpPr>
                <a:spLocks/>
              </p:cNvSpPr>
              <p:nvPr/>
            </p:nvSpPr>
            <p:spPr bwMode="auto">
              <a:xfrm>
                <a:off x="821" y="2028"/>
                <a:ext cx="47" cy="5"/>
              </a:xfrm>
              <a:custGeom>
                <a:avLst/>
                <a:gdLst>
                  <a:gd name="T0" fmla="*/ 47 w 47"/>
                  <a:gd name="T1" fmla="*/ 0 h 5"/>
                  <a:gd name="T2" fmla="*/ 39 w 47"/>
                  <a:gd name="T3" fmla="*/ 0 h 5"/>
                  <a:gd name="T4" fmla="*/ 32 w 47"/>
                  <a:gd name="T5" fmla="*/ 5 h 5"/>
                  <a:gd name="T6" fmla="*/ 27 w 47"/>
                  <a:gd name="T7" fmla="*/ 5 h 5"/>
                  <a:gd name="T8" fmla="*/ 27 w 47"/>
                  <a:gd name="T9" fmla="*/ 5 h 5"/>
                  <a:gd name="T10" fmla="*/ 20 w 47"/>
                  <a:gd name="T11" fmla="*/ 5 h 5"/>
                  <a:gd name="T12" fmla="*/ 13 w 47"/>
                  <a:gd name="T13" fmla="*/ 5 h 5"/>
                  <a:gd name="T14" fmla="*/ 13 w 47"/>
                  <a:gd name="T15" fmla="*/ 0 h 5"/>
                  <a:gd name="T16" fmla="*/ 13 w 47"/>
                  <a:gd name="T17" fmla="*/ 0 h 5"/>
                  <a:gd name="T18" fmla="*/ 7 w 47"/>
                  <a:gd name="T19" fmla="*/ 0 h 5"/>
                  <a:gd name="T20" fmla="*/ 7 w 47"/>
                  <a:gd name="T21" fmla="*/ 0 h 5"/>
                  <a:gd name="T22" fmla="*/ 0 w 47"/>
                  <a:gd name="T23" fmla="*/ 0 h 5"/>
                  <a:gd name="T24" fmla="*/ 0 w 47"/>
                  <a:gd name="T25" fmla="*/ 0 h 5"/>
                  <a:gd name="T26" fmla="*/ 0 w 47"/>
                  <a:gd name="T27" fmla="*/ 0 h 5"/>
                  <a:gd name="T28" fmla="*/ 7 w 47"/>
                  <a:gd name="T29" fmla="*/ 0 h 5"/>
                  <a:gd name="T30" fmla="*/ 13 w 47"/>
                  <a:gd name="T31" fmla="*/ 0 h 5"/>
                  <a:gd name="T32" fmla="*/ 13 w 47"/>
                  <a:gd name="T33" fmla="*/ 0 h 5"/>
                  <a:gd name="T34" fmla="*/ 13 w 47"/>
                  <a:gd name="T35" fmla="*/ 0 h 5"/>
                  <a:gd name="T36" fmla="*/ 20 w 47"/>
                  <a:gd name="T37" fmla="*/ 0 h 5"/>
                  <a:gd name="T38" fmla="*/ 32 w 47"/>
                  <a:gd name="T39" fmla="*/ 0 h 5"/>
                  <a:gd name="T40" fmla="*/ 32 w 47"/>
                  <a:gd name="T41" fmla="*/ 0 h 5"/>
                  <a:gd name="T42" fmla="*/ 39 w 47"/>
                  <a:gd name="T43" fmla="*/ 0 h 5"/>
                  <a:gd name="T44" fmla="*/ 39 w 47"/>
                  <a:gd name="T45" fmla="*/ 0 h 5"/>
                  <a:gd name="T46" fmla="*/ 47 w 47"/>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
                    <a:moveTo>
                      <a:pt x="47" y="0"/>
                    </a:moveTo>
                    <a:lnTo>
                      <a:pt x="39" y="0"/>
                    </a:lnTo>
                    <a:lnTo>
                      <a:pt x="32" y="5"/>
                    </a:lnTo>
                    <a:lnTo>
                      <a:pt x="27" y="5"/>
                    </a:lnTo>
                    <a:lnTo>
                      <a:pt x="27" y="5"/>
                    </a:lnTo>
                    <a:lnTo>
                      <a:pt x="20" y="5"/>
                    </a:lnTo>
                    <a:lnTo>
                      <a:pt x="13" y="5"/>
                    </a:lnTo>
                    <a:lnTo>
                      <a:pt x="13" y="0"/>
                    </a:lnTo>
                    <a:lnTo>
                      <a:pt x="13" y="0"/>
                    </a:lnTo>
                    <a:lnTo>
                      <a:pt x="7" y="0"/>
                    </a:lnTo>
                    <a:lnTo>
                      <a:pt x="7" y="0"/>
                    </a:lnTo>
                    <a:lnTo>
                      <a:pt x="0" y="0"/>
                    </a:lnTo>
                    <a:lnTo>
                      <a:pt x="0" y="0"/>
                    </a:lnTo>
                    <a:lnTo>
                      <a:pt x="0" y="0"/>
                    </a:lnTo>
                    <a:lnTo>
                      <a:pt x="7" y="0"/>
                    </a:lnTo>
                    <a:lnTo>
                      <a:pt x="13" y="0"/>
                    </a:lnTo>
                    <a:lnTo>
                      <a:pt x="13" y="0"/>
                    </a:lnTo>
                    <a:lnTo>
                      <a:pt x="13" y="0"/>
                    </a:lnTo>
                    <a:lnTo>
                      <a:pt x="20" y="0"/>
                    </a:lnTo>
                    <a:lnTo>
                      <a:pt x="32" y="0"/>
                    </a:lnTo>
                    <a:lnTo>
                      <a:pt x="32" y="0"/>
                    </a:lnTo>
                    <a:lnTo>
                      <a:pt x="39" y="0"/>
                    </a:lnTo>
                    <a:lnTo>
                      <a:pt x="39" y="0"/>
                    </a:lnTo>
                    <a:lnTo>
                      <a:pt x="47"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17" name="Freeform 97"/>
              <p:cNvSpPr>
                <a:spLocks/>
              </p:cNvSpPr>
              <p:nvPr/>
            </p:nvSpPr>
            <p:spPr bwMode="auto">
              <a:xfrm>
                <a:off x="796" y="2093"/>
                <a:ext cx="20" cy="20"/>
              </a:xfrm>
              <a:custGeom>
                <a:avLst/>
                <a:gdLst>
                  <a:gd name="T0" fmla="*/ 20 w 20"/>
                  <a:gd name="T1" fmla="*/ 0 h 20"/>
                  <a:gd name="T2" fmla="*/ 13 w 20"/>
                  <a:gd name="T3" fmla="*/ 8 h 20"/>
                  <a:gd name="T4" fmla="*/ 6 w 20"/>
                  <a:gd name="T5" fmla="*/ 13 h 20"/>
                  <a:gd name="T6" fmla="*/ 6 w 20"/>
                  <a:gd name="T7" fmla="*/ 13 h 20"/>
                  <a:gd name="T8" fmla="*/ 6 w 20"/>
                  <a:gd name="T9" fmla="*/ 13 h 20"/>
                  <a:gd name="T10" fmla="*/ 0 w 20"/>
                  <a:gd name="T11" fmla="*/ 20 h 20"/>
                  <a:gd name="T12" fmla="*/ 0 w 20"/>
                  <a:gd name="T13" fmla="*/ 20 h 20"/>
                  <a:gd name="T14" fmla="*/ 0 w 20"/>
                  <a:gd name="T15" fmla="*/ 20 h 20"/>
                  <a:gd name="T16" fmla="*/ 0 w 20"/>
                  <a:gd name="T17" fmla="*/ 20 h 20"/>
                  <a:gd name="T18" fmla="*/ 0 w 20"/>
                  <a:gd name="T19" fmla="*/ 20 h 20"/>
                  <a:gd name="T20" fmla="*/ 0 w 20"/>
                  <a:gd name="T21" fmla="*/ 13 h 20"/>
                  <a:gd name="T22" fmla="*/ 0 w 20"/>
                  <a:gd name="T23" fmla="*/ 8 h 20"/>
                  <a:gd name="T24" fmla="*/ 0 w 20"/>
                  <a:gd name="T25" fmla="*/ 8 h 20"/>
                  <a:gd name="T26" fmla="*/ 0 w 20"/>
                  <a:gd name="T27" fmla="*/ 13 h 20"/>
                  <a:gd name="T28" fmla="*/ 0 w 20"/>
                  <a:gd name="T29" fmla="*/ 20 h 20"/>
                  <a:gd name="T30" fmla="*/ 6 w 20"/>
                  <a:gd name="T31" fmla="*/ 13 h 20"/>
                  <a:gd name="T32" fmla="*/ 6 w 20"/>
                  <a:gd name="T33" fmla="*/ 13 h 20"/>
                  <a:gd name="T34" fmla="*/ 6 w 20"/>
                  <a:gd name="T35" fmla="*/ 8 h 20"/>
                  <a:gd name="T36" fmla="*/ 13 w 20"/>
                  <a:gd name="T37" fmla="*/ 0 h 20"/>
                  <a:gd name="T38" fmla="*/ 20 w 20"/>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0">
                    <a:moveTo>
                      <a:pt x="20" y="0"/>
                    </a:moveTo>
                    <a:lnTo>
                      <a:pt x="13" y="8"/>
                    </a:lnTo>
                    <a:lnTo>
                      <a:pt x="6" y="13"/>
                    </a:lnTo>
                    <a:lnTo>
                      <a:pt x="6" y="13"/>
                    </a:lnTo>
                    <a:lnTo>
                      <a:pt x="6" y="13"/>
                    </a:lnTo>
                    <a:lnTo>
                      <a:pt x="0" y="20"/>
                    </a:lnTo>
                    <a:lnTo>
                      <a:pt x="0" y="20"/>
                    </a:lnTo>
                    <a:lnTo>
                      <a:pt x="0" y="20"/>
                    </a:lnTo>
                    <a:lnTo>
                      <a:pt x="0" y="20"/>
                    </a:lnTo>
                    <a:lnTo>
                      <a:pt x="0" y="20"/>
                    </a:lnTo>
                    <a:lnTo>
                      <a:pt x="0" y="13"/>
                    </a:lnTo>
                    <a:lnTo>
                      <a:pt x="0" y="8"/>
                    </a:lnTo>
                    <a:lnTo>
                      <a:pt x="0" y="8"/>
                    </a:lnTo>
                    <a:lnTo>
                      <a:pt x="0" y="13"/>
                    </a:lnTo>
                    <a:lnTo>
                      <a:pt x="0" y="20"/>
                    </a:lnTo>
                    <a:lnTo>
                      <a:pt x="6" y="13"/>
                    </a:lnTo>
                    <a:lnTo>
                      <a:pt x="6" y="13"/>
                    </a:lnTo>
                    <a:lnTo>
                      <a:pt x="6" y="8"/>
                    </a:lnTo>
                    <a:lnTo>
                      <a:pt x="13" y="0"/>
                    </a:lnTo>
                    <a:lnTo>
                      <a:pt x="20" y="0"/>
                    </a:lnTo>
                    <a:close/>
                  </a:path>
                </a:pathLst>
              </a:custGeom>
              <a:solidFill>
                <a:srgbClr val="E5A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18" name="Freeform 98"/>
              <p:cNvSpPr>
                <a:spLocks/>
              </p:cNvSpPr>
              <p:nvPr/>
            </p:nvSpPr>
            <p:spPr bwMode="auto">
              <a:xfrm>
                <a:off x="880" y="2093"/>
                <a:ext cx="12" cy="20"/>
              </a:xfrm>
              <a:custGeom>
                <a:avLst/>
                <a:gdLst>
                  <a:gd name="T0" fmla="*/ 0 w 12"/>
                  <a:gd name="T1" fmla="*/ 0 h 20"/>
                  <a:gd name="T2" fmla="*/ 0 w 12"/>
                  <a:gd name="T3" fmla="*/ 8 h 20"/>
                  <a:gd name="T4" fmla="*/ 7 w 12"/>
                  <a:gd name="T5" fmla="*/ 13 h 20"/>
                  <a:gd name="T6" fmla="*/ 7 w 12"/>
                  <a:gd name="T7" fmla="*/ 20 h 20"/>
                  <a:gd name="T8" fmla="*/ 7 w 12"/>
                  <a:gd name="T9" fmla="*/ 20 h 20"/>
                  <a:gd name="T10" fmla="*/ 7 w 12"/>
                  <a:gd name="T11" fmla="*/ 20 h 20"/>
                  <a:gd name="T12" fmla="*/ 7 w 12"/>
                  <a:gd name="T13" fmla="*/ 8 h 20"/>
                  <a:gd name="T14" fmla="*/ 12 w 12"/>
                  <a:gd name="T15" fmla="*/ 0 h 20"/>
                  <a:gd name="T16" fmla="*/ 12 w 12"/>
                  <a:gd name="T17" fmla="*/ 0 h 20"/>
                  <a:gd name="T18" fmla="*/ 12 w 12"/>
                  <a:gd name="T19" fmla="*/ 0 h 20"/>
                  <a:gd name="T20" fmla="*/ 12 w 12"/>
                  <a:gd name="T21" fmla="*/ 0 h 20"/>
                  <a:gd name="T22" fmla="*/ 12 w 12"/>
                  <a:gd name="T23" fmla="*/ 8 h 20"/>
                  <a:gd name="T24" fmla="*/ 12 w 12"/>
                  <a:gd name="T25" fmla="*/ 8 h 20"/>
                  <a:gd name="T26" fmla="*/ 7 w 12"/>
                  <a:gd name="T27" fmla="*/ 13 h 20"/>
                  <a:gd name="T28" fmla="*/ 7 w 12"/>
                  <a:gd name="T29" fmla="*/ 13 h 20"/>
                  <a:gd name="T30" fmla="*/ 7 w 12"/>
                  <a:gd name="T31" fmla="*/ 8 h 20"/>
                  <a:gd name="T32" fmla="*/ 7 w 12"/>
                  <a:gd name="T33" fmla="*/ 8 h 20"/>
                  <a:gd name="T34" fmla="*/ 0 w 12"/>
                  <a:gd name="T35" fmla="*/ 8 h 20"/>
                  <a:gd name="T36" fmla="*/ 0 w 12"/>
                  <a:gd name="T37" fmla="*/ 0 h 20"/>
                  <a:gd name="T38" fmla="*/ 0 w 12"/>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20">
                    <a:moveTo>
                      <a:pt x="0" y="0"/>
                    </a:moveTo>
                    <a:lnTo>
                      <a:pt x="0" y="8"/>
                    </a:lnTo>
                    <a:lnTo>
                      <a:pt x="7" y="13"/>
                    </a:lnTo>
                    <a:lnTo>
                      <a:pt x="7" y="20"/>
                    </a:lnTo>
                    <a:lnTo>
                      <a:pt x="7" y="20"/>
                    </a:lnTo>
                    <a:lnTo>
                      <a:pt x="7" y="20"/>
                    </a:lnTo>
                    <a:lnTo>
                      <a:pt x="7" y="8"/>
                    </a:lnTo>
                    <a:lnTo>
                      <a:pt x="12" y="0"/>
                    </a:lnTo>
                    <a:lnTo>
                      <a:pt x="12" y="0"/>
                    </a:lnTo>
                    <a:lnTo>
                      <a:pt x="12" y="0"/>
                    </a:lnTo>
                    <a:lnTo>
                      <a:pt x="12" y="0"/>
                    </a:lnTo>
                    <a:lnTo>
                      <a:pt x="12" y="8"/>
                    </a:lnTo>
                    <a:lnTo>
                      <a:pt x="12" y="8"/>
                    </a:lnTo>
                    <a:lnTo>
                      <a:pt x="7" y="13"/>
                    </a:lnTo>
                    <a:lnTo>
                      <a:pt x="7" y="13"/>
                    </a:lnTo>
                    <a:lnTo>
                      <a:pt x="7" y="8"/>
                    </a:lnTo>
                    <a:lnTo>
                      <a:pt x="7" y="8"/>
                    </a:lnTo>
                    <a:lnTo>
                      <a:pt x="0" y="8"/>
                    </a:lnTo>
                    <a:lnTo>
                      <a:pt x="0" y="0"/>
                    </a:lnTo>
                    <a:lnTo>
                      <a:pt x="0" y="0"/>
                    </a:lnTo>
                    <a:close/>
                  </a:path>
                </a:pathLst>
              </a:custGeom>
              <a:solidFill>
                <a:srgbClr val="E5A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19" name="Freeform 99"/>
              <p:cNvSpPr>
                <a:spLocks/>
              </p:cNvSpPr>
              <p:nvPr/>
            </p:nvSpPr>
            <p:spPr bwMode="auto">
              <a:xfrm>
                <a:off x="853" y="2206"/>
                <a:ext cx="20" cy="7"/>
              </a:xfrm>
              <a:custGeom>
                <a:avLst/>
                <a:gdLst>
                  <a:gd name="T0" fmla="*/ 20 w 20"/>
                  <a:gd name="T1" fmla="*/ 7 h 7"/>
                  <a:gd name="T2" fmla="*/ 20 w 20"/>
                  <a:gd name="T3" fmla="*/ 7 h 7"/>
                  <a:gd name="T4" fmla="*/ 15 w 20"/>
                  <a:gd name="T5" fmla="*/ 7 h 7"/>
                  <a:gd name="T6" fmla="*/ 15 w 20"/>
                  <a:gd name="T7" fmla="*/ 0 h 7"/>
                  <a:gd name="T8" fmla="*/ 15 w 20"/>
                  <a:gd name="T9" fmla="*/ 0 h 7"/>
                  <a:gd name="T10" fmla="*/ 7 w 20"/>
                  <a:gd name="T11" fmla="*/ 7 h 7"/>
                  <a:gd name="T12" fmla="*/ 0 w 20"/>
                  <a:gd name="T13" fmla="*/ 7 h 7"/>
                  <a:gd name="T14" fmla="*/ 0 w 20"/>
                  <a:gd name="T15" fmla="*/ 7 h 7"/>
                  <a:gd name="T16" fmla="*/ 0 w 20"/>
                  <a:gd name="T17" fmla="*/ 7 h 7"/>
                  <a:gd name="T18" fmla="*/ 0 w 20"/>
                  <a:gd name="T19" fmla="*/ 7 h 7"/>
                  <a:gd name="T20" fmla="*/ 7 w 20"/>
                  <a:gd name="T21" fmla="*/ 7 h 7"/>
                  <a:gd name="T22" fmla="*/ 7 w 20"/>
                  <a:gd name="T23" fmla="*/ 7 h 7"/>
                  <a:gd name="T24" fmla="*/ 7 w 20"/>
                  <a:gd name="T25" fmla="*/ 7 h 7"/>
                  <a:gd name="T26" fmla="*/ 7 w 20"/>
                  <a:gd name="T27" fmla="*/ 7 h 7"/>
                  <a:gd name="T28" fmla="*/ 7 w 20"/>
                  <a:gd name="T29" fmla="*/ 7 h 7"/>
                  <a:gd name="T30" fmla="*/ 7 w 20"/>
                  <a:gd name="T31" fmla="*/ 7 h 7"/>
                  <a:gd name="T32" fmla="*/ 7 w 20"/>
                  <a:gd name="T33" fmla="*/ 7 h 7"/>
                  <a:gd name="T34" fmla="*/ 7 w 20"/>
                  <a:gd name="T35" fmla="*/ 7 h 7"/>
                  <a:gd name="T36" fmla="*/ 7 w 20"/>
                  <a:gd name="T37" fmla="*/ 7 h 7"/>
                  <a:gd name="T38" fmla="*/ 15 w 20"/>
                  <a:gd name="T39" fmla="*/ 7 h 7"/>
                  <a:gd name="T40" fmla="*/ 15 w 20"/>
                  <a:gd name="T41" fmla="*/ 7 h 7"/>
                  <a:gd name="T42" fmla="*/ 15 w 20"/>
                  <a:gd name="T43" fmla="*/ 7 h 7"/>
                  <a:gd name="T44" fmla="*/ 20 w 20"/>
                  <a:gd name="T45" fmla="*/ 7 h 7"/>
                  <a:gd name="T46" fmla="*/ 20 w 20"/>
                  <a:gd name="T4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7">
                    <a:moveTo>
                      <a:pt x="20" y="7"/>
                    </a:moveTo>
                    <a:lnTo>
                      <a:pt x="20" y="7"/>
                    </a:lnTo>
                    <a:lnTo>
                      <a:pt x="15" y="7"/>
                    </a:lnTo>
                    <a:lnTo>
                      <a:pt x="15" y="0"/>
                    </a:lnTo>
                    <a:lnTo>
                      <a:pt x="15" y="0"/>
                    </a:lnTo>
                    <a:lnTo>
                      <a:pt x="7" y="7"/>
                    </a:lnTo>
                    <a:lnTo>
                      <a:pt x="0" y="7"/>
                    </a:lnTo>
                    <a:lnTo>
                      <a:pt x="0" y="7"/>
                    </a:lnTo>
                    <a:lnTo>
                      <a:pt x="0" y="7"/>
                    </a:lnTo>
                    <a:lnTo>
                      <a:pt x="0" y="7"/>
                    </a:lnTo>
                    <a:lnTo>
                      <a:pt x="7" y="7"/>
                    </a:lnTo>
                    <a:lnTo>
                      <a:pt x="7" y="7"/>
                    </a:lnTo>
                    <a:lnTo>
                      <a:pt x="7" y="7"/>
                    </a:lnTo>
                    <a:lnTo>
                      <a:pt x="7" y="7"/>
                    </a:lnTo>
                    <a:lnTo>
                      <a:pt x="7" y="7"/>
                    </a:lnTo>
                    <a:lnTo>
                      <a:pt x="7" y="7"/>
                    </a:lnTo>
                    <a:lnTo>
                      <a:pt x="7" y="7"/>
                    </a:lnTo>
                    <a:lnTo>
                      <a:pt x="7" y="7"/>
                    </a:lnTo>
                    <a:lnTo>
                      <a:pt x="7" y="7"/>
                    </a:lnTo>
                    <a:lnTo>
                      <a:pt x="15" y="7"/>
                    </a:lnTo>
                    <a:lnTo>
                      <a:pt x="15" y="7"/>
                    </a:lnTo>
                    <a:lnTo>
                      <a:pt x="15" y="7"/>
                    </a:lnTo>
                    <a:lnTo>
                      <a:pt x="20" y="7"/>
                    </a:lnTo>
                    <a:lnTo>
                      <a:pt x="20" y="7"/>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20" name="Freeform 100"/>
              <p:cNvSpPr>
                <a:spLocks/>
              </p:cNvSpPr>
              <p:nvPr/>
            </p:nvSpPr>
            <p:spPr bwMode="auto">
              <a:xfrm>
                <a:off x="873" y="2153"/>
                <a:ext cx="19" cy="7"/>
              </a:xfrm>
              <a:custGeom>
                <a:avLst/>
                <a:gdLst>
                  <a:gd name="T0" fmla="*/ 7 w 19"/>
                  <a:gd name="T1" fmla="*/ 0 h 7"/>
                  <a:gd name="T2" fmla="*/ 7 w 19"/>
                  <a:gd name="T3" fmla="*/ 0 h 7"/>
                  <a:gd name="T4" fmla="*/ 14 w 19"/>
                  <a:gd name="T5" fmla="*/ 0 h 7"/>
                  <a:gd name="T6" fmla="*/ 14 w 19"/>
                  <a:gd name="T7" fmla="*/ 0 h 7"/>
                  <a:gd name="T8" fmla="*/ 14 w 19"/>
                  <a:gd name="T9" fmla="*/ 0 h 7"/>
                  <a:gd name="T10" fmla="*/ 14 w 19"/>
                  <a:gd name="T11" fmla="*/ 7 h 7"/>
                  <a:gd name="T12" fmla="*/ 19 w 19"/>
                  <a:gd name="T13" fmla="*/ 7 h 7"/>
                  <a:gd name="T14" fmla="*/ 19 w 19"/>
                  <a:gd name="T15" fmla="*/ 0 h 7"/>
                  <a:gd name="T16" fmla="*/ 19 w 19"/>
                  <a:gd name="T17" fmla="*/ 0 h 7"/>
                  <a:gd name="T18" fmla="*/ 14 w 19"/>
                  <a:gd name="T19" fmla="*/ 0 h 7"/>
                  <a:gd name="T20" fmla="*/ 7 w 19"/>
                  <a:gd name="T21" fmla="*/ 0 h 7"/>
                  <a:gd name="T22" fmla="*/ 7 w 19"/>
                  <a:gd name="T23" fmla="*/ 0 h 7"/>
                  <a:gd name="T24" fmla="*/ 7 w 19"/>
                  <a:gd name="T25" fmla="*/ 0 h 7"/>
                  <a:gd name="T26" fmla="*/ 7 w 19"/>
                  <a:gd name="T27" fmla="*/ 0 h 7"/>
                  <a:gd name="T28" fmla="*/ 7 w 19"/>
                  <a:gd name="T29" fmla="*/ 0 h 7"/>
                  <a:gd name="T30" fmla="*/ 7 w 19"/>
                  <a:gd name="T31" fmla="*/ 0 h 7"/>
                  <a:gd name="T32" fmla="*/ 7 w 19"/>
                  <a:gd name="T33" fmla="*/ 0 h 7"/>
                  <a:gd name="T34" fmla="*/ 7 w 19"/>
                  <a:gd name="T35" fmla="*/ 0 h 7"/>
                  <a:gd name="T36" fmla="*/ 7 w 19"/>
                  <a:gd name="T37" fmla="*/ 0 h 7"/>
                  <a:gd name="T38" fmla="*/ 7 w 19"/>
                  <a:gd name="T39" fmla="*/ 0 h 7"/>
                  <a:gd name="T40" fmla="*/ 7 w 19"/>
                  <a:gd name="T41" fmla="*/ 0 h 7"/>
                  <a:gd name="T42" fmla="*/ 0 w 19"/>
                  <a:gd name="T43" fmla="*/ 0 h 7"/>
                  <a:gd name="T44" fmla="*/ 0 w 19"/>
                  <a:gd name="T45" fmla="*/ 0 h 7"/>
                  <a:gd name="T46" fmla="*/ 7 w 19"/>
                  <a:gd name="T4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7">
                    <a:moveTo>
                      <a:pt x="7" y="0"/>
                    </a:moveTo>
                    <a:lnTo>
                      <a:pt x="7" y="0"/>
                    </a:lnTo>
                    <a:lnTo>
                      <a:pt x="14" y="0"/>
                    </a:lnTo>
                    <a:lnTo>
                      <a:pt x="14" y="0"/>
                    </a:lnTo>
                    <a:lnTo>
                      <a:pt x="14" y="0"/>
                    </a:lnTo>
                    <a:lnTo>
                      <a:pt x="14" y="7"/>
                    </a:lnTo>
                    <a:lnTo>
                      <a:pt x="19" y="7"/>
                    </a:lnTo>
                    <a:lnTo>
                      <a:pt x="19" y="0"/>
                    </a:lnTo>
                    <a:lnTo>
                      <a:pt x="19" y="0"/>
                    </a:lnTo>
                    <a:lnTo>
                      <a:pt x="14" y="0"/>
                    </a:lnTo>
                    <a:lnTo>
                      <a:pt x="7" y="0"/>
                    </a:lnTo>
                    <a:lnTo>
                      <a:pt x="7" y="0"/>
                    </a:lnTo>
                    <a:lnTo>
                      <a:pt x="7" y="0"/>
                    </a:lnTo>
                    <a:lnTo>
                      <a:pt x="7" y="0"/>
                    </a:lnTo>
                    <a:lnTo>
                      <a:pt x="7" y="0"/>
                    </a:lnTo>
                    <a:lnTo>
                      <a:pt x="7" y="0"/>
                    </a:lnTo>
                    <a:lnTo>
                      <a:pt x="7" y="0"/>
                    </a:lnTo>
                    <a:lnTo>
                      <a:pt x="7" y="0"/>
                    </a:lnTo>
                    <a:lnTo>
                      <a:pt x="7" y="0"/>
                    </a:lnTo>
                    <a:lnTo>
                      <a:pt x="7" y="0"/>
                    </a:lnTo>
                    <a:lnTo>
                      <a:pt x="7" y="0"/>
                    </a:lnTo>
                    <a:lnTo>
                      <a:pt x="0" y="0"/>
                    </a:lnTo>
                    <a:lnTo>
                      <a:pt x="0" y="0"/>
                    </a:lnTo>
                    <a:lnTo>
                      <a:pt x="7"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21" name="Freeform 101"/>
              <p:cNvSpPr>
                <a:spLocks/>
              </p:cNvSpPr>
              <p:nvPr/>
            </p:nvSpPr>
            <p:spPr bwMode="auto">
              <a:xfrm>
                <a:off x="873" y="2166"/>
                <a:ext cx="14" cy="7"/>
              </a:xfrm>
              <a:custGeom>
                <a:avLst/>
                <a:gdLst>
                  <a:gd name="T0" fmla="*/ 7 w 14"/>
                  <a:gd name="T1" fmla="*/ 0 h 7"/>
                  <a:gd name="T2" fmla="*/ 7 w 14"/>
                  <a:gd name="T3" fmla="*/ 0 h 7"/>
                  <a:gd name="T4" fmla="*/ 7 w 14"/>
                  <a:gd name="T5" fmla="*/ 0 h 7"/>
                  <a:gd name="T6" fmla="*/ 14 w 14"/>
                  <a:gd name="T7" fmla="*/ 0 h 7"/>
                  <a:gd name="T8" fmla="*/ 14 w 14"/>
                  <a:gd name="T9" fmla="*/ 0 h 7"/>
                  <a:gd name="T10" fmla="*/ 14 w 14"/>
                  <a:gd name="T11" fmla="*/ 7 h 7"/>
                  <a:gd name="T12" fmla="*/ 14 w 14"/>
                  <a:gd name="T13" fmla="*/ 7 h 7"/>
                  <a:gd name="T14" fmla="*/ 14 w 14"/>
                  <a:gd name="T15" fmla="*/ 7 h 7"/>
                  <a:gd name="T16" fmla="*/ 14 w 14"/>
                  <a:gd name="T17" fmla="*/ 7 h 7"/>
                  <a:gd name="T18" fmla="*/ 14 w 14"/>
                  <a:gd name="T19" fmla="*/ 7 h 7"/>
                  <a:gd name="T20" fmla="*/ 7 w 14"/>
                  <a:gd name="T21" fmla="*/ 7 h 7"/>
                  <a:gd name="T22" fmla="*/ 7 w 14"/>
                  <a:gd name="T23" fmla="*/ 0 h 7"/>
                  <a:gd name="T24" fmla="*/ 7 w 14"/>
                  <a:gd name="T25" fmla="*/ 0 h 7"/>
                  <a:gd name="T26" fmla="*/ 7 w 14"/>
                  <a:gd name="T27" fmla="*/ 7 h 7"/>
                  <a:gd name="T28" fmla="*/ 7 w 14"/>
                  <a:gd name="T29" fmla="*/ 7 h 7"/>
                  <a:gd name="T30" fmla="*/ 7 w 14"/>
                  <a:gd name="T31" fmla="*/ 0 h 7"/>
                  <a:gd name="T32" fmla="*/ 7 w 14"/>
                  <a:gd name="T33" fmla="*/ 0 h 7"/>
                  <a:gd name="T34" fmla="*/ 7 w 14"/>
                  <a:gd name="T35" fmla="*/ 0 h 7"/>
                  <a:gd name="T36" fmla="*/ 7 w 14"/>
                  <a:gd name="T37" fmla="*/ 0 h 7"/>
                  <a:gd name="T38" fmla="*/ 7 w 14"/>
                  <a:gd name="T39" fmla="*/ 0 h 7"/>
                  <a:gd name="T40" fmla="*/ 7 w 14"/>
                  <a:gd name="T41" fmla="*/ 0 h 7"/>
                  <a:gd name="T42" fmla="*/ 0 w 14"/>
                  <a:gd name="T43" fmla="*/ 0 h 7"/>
                  <a:gd name="T44" fmla="*/ 0 w 14"/>
                  <a:gd name="T45" fmla="*/ 0 h 7"/>
                  <a:gd name="T46" fmla="*/ 7 w 14"/>
                  <a:gd name="T4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7">
                    <a:moveTo>
                      <a:pt x="7" y="0"/>
                    </a:moveTo>
                    <a:lnTo>
                      <a:pt x="7" y="0"/>
                    </a:lnTo>
                    <a:lnTo>
                      <a:pt x="7" y="0"/>
                    </a:lnTo>
                    <a:lnTo>
                      <a:pt x="14" y="0"/>
                    </a:lnTo>
                    <a:lnTo>
                      <a:pt x="14" y="0"/>
                    </a:lnTo>
                    <a:lnTo>
                      <a:pt x="14" y="7"/>
                    </a:lnTo>
                    <a:lnTo>
                      <a:pt x="14" y="7"/>
                    </a:lnTo>
                    <a:lnTo>
                      <a:pt x="14" y="7"/>
                    </a:lnTo>
                    <a:lnTo>
                      <a:pt x="14" y="7"/>
                    </a:lnTo>
                    <a:lnTo>
                      <a:pt x="14" y="7"/>
                    </a:lnTo>
                    <a:lnTo>
                      <a:pt x="7" y="7"/>
                    </a:lnTo>
                    <a:lnTo>
                      <a:pt x="7" y="0"/>
                    </a:lnTo>
                    <a:lnTo>
                      <a:pt x="7" y="0"/>
                    </a:lnTo>
                    <a:lnTo>
                      <a:pt x="7" y="7"/>
                    </a:lnTo>
                    <a:lnTo>
                      <a:pt x="7" y="7"/>
                    </a:lnTo>
                    <a:lnTo>
                      <a:pt x="7" y="0"/>
                    </a:lnTo>
                    <a:lnTo>
                      <a:pt x="7" y="0"/>
                    </a:lnTo>
                    <a:lnTo>
                      <a:pt x="7" y="0"/>
                    </a:lnTo>
                    <a:lnTo>
                      <a:pt x="7" y="0"/>
                    </a:lnTo>
                    <a:lnTo>
                      <a:pt x="7" y="0"/>
                    </a:lnTo>
                    <a:lnTo>
                      <a:pt x="7" y="0"/>
                    </a:lnTo>
                    <a:lnTo>
                      <a:pt x="0" y="0"/>
                    </a:lnTo>
                    <a:lnTo>
                      <a:pt x="0" y="0"/>
                    </a:lnTo>
                    <a:lnTo>
                      <a:pt x="7"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22" name="Freeform 102"/>
              <p:cNvSpPr>
                <a:spLocks/>
              </p:cNvSpPr>
              <p:nvPr/>
            </p:nvSpPr>
            <p:spPr bwMode="auto">
              <a:xfrm>
                <a:off x="868" y="2179"/>
                <a:ext cx="19" cy="7"/>
              </a:xfrm>
              <a:custGeom>
                <a:avLst/>
                <a:gdLst>
                  <a:gd name="T0" fmla="*/ 5 w 19"/>
                  <a:gd name="T1" fmla="*/ 0 h 7"/>
                  <a:gd name="T2" fmla="*/ 5 w 19"/>
                  <a:gd name="T3" fmla="*/ 0 h 7"/>
                  <a:gd name="T4" fmla="*/ 12 w 19"/>
                  <a:gd name="T5" fmla="*/ 7 h 7"/>
                  <a:gd name="T6" fmla="*/ 19 w 19"/>
                  <a:gd name="T7" fmla="*/ 7 h 7"/>
                  <a:gd name="T8" fmla="*/ 19 w 19"/>
                  <a:gd name="T9" fmla="*/ 7 h 7"/>
                  <a:gd name="T10" fmla="*/ 19 w 19"/>
                  <a:gd name="T11" fmla="*/ 7 h 7"/>
                  <a:gd name="T12" fmla="*/ 19 w 19"/>
                  <a:gd name="T13" fmla="*/ 7 h 7"/>
                  <a:gd name="T14" fmla="*/ 19 w 19"/>
                  <a:gd name="T15" fmla="*/ 7 h 7"/>
                  <a:gd name="T16" fmla="*/ 19 w 19"/>
                  <a:gd name="T17" fmla="*/ 7 h 7"/>
                  <a:gd name="T18" fmla="*/ 12 w 19"/>
                  <a:gd name="T19" fmla="*/ 7 h 7"/>
                  <a:gd name="T20" fmla="*/ 5 w 19"/>
                  <a:gd name="T21" fmla="*/ 7 h 7"/>
                  <a:gd name="T22" fmla="*/ 5 w 19"/>
                  <a:gd name="T23" fmla="*/ 7 h 7"/>
                  <a:gd name="T24" fmla="*/ 5 w 19"/>
                  <a:gd name="T25" fmla="*/ 7 h 7"/>
                  <a:gd name="T26" fmla="*/ 5 w 19"/>
                  <a:gd name="T27" fmla="*/ 7 h 7"/>
                  <a:gd name="T28" fmla="*/ 5 w 19"/>
                  <a:gd name="T29" fmla="*/ 7 h 7"/>
                  <a:gd name="T30" fmla="*/ 5 w 19"/>
                  <a:gd name="T31" fmla="*/ 7 h 7"/>
                  <a:gd name="T32" fmla="*/ 5 w 19"/>
                  <a:gd name="T33" fmla="*/ 7 h 7"/>
                  <a:gd name="T34" fmla="*/ 5 w 19"/>
                  <a:gd name="T35" fmla="*/ 7 h 7"/>
                  <a:gd name="T36" fmla="*/ 5 w 19"/>
                  <a:gd name="T37" fmla="*/ 7 h 7"/>
                  <a:gd name="T38" fmla="*/ 5 w 19"/>
                  <a:gd name="T39" fmla="*/ 7 h 7"/>
                  <a:gd name="T40" fmla="*/ 5 w 19"/>
                  <a:gd name="T41" fmla="*/ 7 h 7"/>
                  <a:gd name="T42" fmla="*/ 0 w 19"/>
                  <a:gd name="T43" fmla="*/ 7 h 7"/>
                  <a:gd name="T44" fmla="*/ 0 w 19"/>
                  <a:gd name="T45" fmla="*/ 7 h 7"/>
                  <a:gd name="T46" fmla="*/ 5 w 19"/>
                  <a:gd name="T4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7">
                    <a:moveTo>
                      <a:pt x="5" y="0"/>
                    </a:moveTo>
                    <a:lnTo>
                      <a:pt x="5" y="0"/>
                    </a:lnTo>
                    <a:lnTo>
                      <a:pt x="12" y="7"/>
                    </a:lnTo>
                    <a:lnTo>
                      <a:pt x="19" y="7"/>
                    </a:lnTo>
                    <a:lnTo>
                      <a:pt x="19" y="7"/>
                    </a:lnTo>
                    <a:lnTo>
                      <a:pt x="19" y="7"/>
                    </a:lnTo>
                    <a:lnTo>
                      <a:pt x="19" y="7"/>
                    </a:lnTo>
                    <a:lnTo>
                      <a:pt x="19" y="7"/>
                    </a:lnTo>
                    <a:lnTo>
                      <a:pt x="19" y="7"/>
                    </a:lnTo>
                    <a:lnTo>
                      <a:pt x="12" y="7"/>
                    </a:lnTo>
                    <a:lnTo>
                      <a:pt x="5" y="7"/>
                    </a:lnTo>
                    <a:lnTo>
                      <a:pt x="5" y="7"/>
                    </a:lnTo>
                    <a:lnTo>
                      <a:pt x="5" y="7"/>
                    </a:lnTo>
                    <a:lnTo>
                      <a:pt x="5" y="7"/>
                    </a:lnTo>
                    <a:lnTo>
                      <a:pt x="5" y="7"/>
                    </a:lnTo>
                    <a:lnTo>
                      <a:pt x="5" y="7"/>
                    </a:lnTo>
                    <a:lnTo>
                      <a:pt x="5" y="7"/>
                    </a:lnTo>
                    <a:lnTo>
                      <a:pt x="5" y="7"/>
                    </a:lnTo>
                    <a:lnTo>
                      <a:pt x="5" y="7"/>
                    </a:lnTo>
                    <a:lnTo>
                      <a:pt x="5" y="7"/>
                    </a:lnTo>
                    <a:lnTo>
                      <a:pt x="5" y="7"/>
                    </a:lnTo>
                    <a:lnTo>
                      <a:pt x="0" y="7"/>
                    </a:lnTo>
                    <a:lnTo>
                      <a:pt x="0" y="7"/>
                    </a:lnTo>
                    <a:lnTo>
                      <a:pt x="5"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23" name="Freeform 103"/>
              <p:cNvSpPr>
                <a:spLocks/>
              </p:cNvSpPr>
              <p:nvPr/>
            </p:nvSpPr>
            <p:spPr bwMode="auto">
              <a:xfrm>
                <a:off x="802" y="2146"/>
                <a:ext cx="90" cy="14"/>
              </a:xfrm>
              <a:custGeom>
                <a:avLst/>
                <a:gdLst>
                  <a:gd name="T0" fmla="*/ 90 w 90"/>
                  <a:gd name="T1" fmla="*/ 0 h 14"/>
                  <a:gd name="T2" fmla="*/ 85 w 90"/>
                  <a:gd name="T3" fmla="*/ 0 h 14"/>
                  <a:gd name="T4" fmla="*/ 85 w 90"/>
                  <a:gd name="T5" fmla="*/ 0 h 14"/>
                  <a:gd name="T6" fmla="*/ 78 w 90"/>
                  <a:gd name="T7" fmla="*/ 0 h 14"/>
                  <a:gd name="T8" fmla="*/ 78 w 90"/>
                  <a:gd name="T9" fmla="*/ 0 h 14"/>
                  <a:gd name="T10" fmla="*/ 71 w 90"/>
                  <a:gd name="T11" fmla="*/ 0 h 14"/>
                  <a:gd name="T12" fmla="*/ 58 w 90"/>
                  <a:gd name="T13" fmla="*/ 0 h 14"/>
                  <a:gd name="T14" fmla="*/ 46 w 90"/>
                  <a:gd name="T15" fmla="*/ 0 h 14"/>
                  <a:gd name="T16" fmla="*/ 46 w 90"/>
                  <a:gd name="T17" fmla="*/ 0 h 14"/>
                  <a:gd name="T18" fmla="*/ 46 w 90"/>
                  <a:gd name="T19" fmla="*/ 0 h 14"/>
                  <a:gd name="T20" fmla="*/ 39 w 90"/>
                  <a:gd name="T21" fmla="*/ 0 h 14"/>
                  <a:gd name="T22" fmla="*/ 39 w 90"/>
                  <a:gd name="T23" fmla="*/ 0 h 14"/>
                  <a:gd name="T24" fmla="*/ 39 w 90"/>
                  <a:gd name="T25" fmla="*/ 0 h 14"/>
                  <a:gd name="T26" fmla="*/ 32 w 90"/>
                  <a:gd name="T27" fmla="*/ 0 h 14"/>
                  <a:gd name="T28" fmla="*/ 19 w 90"/>
                  <a:gd name="T29" fmla="*/ 7 h 14"/>
                  <a:gd name="T30" fmla="*/ 7 w 90"/>
                  <a:gd name="T31" fmla="*/ 7 h 14"/>
                  <a:gd name="T32" fmla="*/ 7 w 90"/>
                  <a:gd name="T33" fmla="*/ 7 h 14"/>
                  <a:gd name="T34" fmla="*/ 7 w 90"/>
                  <a:gd name="T35" fmla="*/ 7 h 14"/>
                  <a:gd name="T36" fmla="*/ 0 w 90"/>
                  <a:gd name="T37" fmla="*/ 14 h 14"/>
                  <a:gd name="T38" fmla="*/ 7 w 90"/>
                  <a:gd name="T39" fmla="*/ 14 h 14"/>
                  <a:gd name="T40" fmla="*/ 7 w 90"/>
                  <a:gd name="T41" fmla="*/ 14 h 14"/>
                  <a:gd name="T42" fmla="*/ 7 w 90"/>
                  <a:gd name="T43" fmla="*/ 14 h 14"/>
                  <a:gd name="T44" fmla="*/ 19 w 90"/>
                  <a:gd name="T45" fmla="*/ 14 h 14"/>
                  <a:gd name="T46" fmla="*/ 26 w 90"/>
                  <a:gd name="T47" fmla="*/ 7 h 14"/>
                  <a:gd name="T48" fmla="*/ 26 w 90"/>
                  <a:gd name="T49" fmla="*/ 7 h 14"/>
                  <a:gd name="T50" fmla="*/ 26 w 90"/>
                  <a:gd name="T51" fmla="*/ 7 h 14"/>
                  <a:gd name="T52" fmla="*/ 39 w 90"/>
                  <a:gd name="T53" fmla="*/ 7 h 14"/>
                  <a:gd name="T54" fmla="*/ 46 w 90"/>
                  <a:gd name="T55" fmla="*/ 0 h 14"/>
                  <a:gd name="T56" fmla="*/ 46 w 90"/>
                  <a:gd name="T57" fmla="*/ 0 h 14"/>
                  <a:gd name="T58" fmla="*/ 51 w 90"/>
                  <a:gd name="T59" fmla="*/ 0 h 14"/>
                  <a:gd name="T60" fmla="*/ 58 w 90"/>
                  <a:gd name="T61" fmla="*/ 0 h 14"/>
                  <a:gd name="T62" fmla="*/ 66 w 90"/>
                  <a:gd name="T63" fmla="*/ 0 h 14"/>
                  <a:gd name="T64" fmla="*/ 66 w 90"/>
                  <a:gd name="T65" fmla="*/ 0 h 14"/>
                  <a:gd name="T66" fmla="*/ 66 w 90"/>
                  <a:gd name="T67" fmla="*/ 0 h 14"/>
                  <a:gd name="T68" fmla="*/ 71 w 90"/>
                  <a:gd name="T69" fmla="*/ 0 h 14"/>
                  <a:gd name="T70" fmla="*/ 78 w 90"/>
                  <a:gd name="T71" fmla="*/ 0 h 14"/>
                  <a:gd name="T72" fmla="*/ 78 w 90"/>
                  <a:gd name="T73" fmla="*/ 0 h 14"/>
                  <a:gd name="T74" fmla="*/ 78 w 90"/>
                  <a:gd name="T75" fmla="*/ 0 h 14"/>
                  <a:gd name="T76" fmla="*/ 85 w 90"/>
                  <a:gd name="T77" fmla="*/ 0 h 14"/>
                  <a:gd name="T78" fmla="*/ 90 w 90"/>
                  <a:gd name="T79" fmla="*/ 0 h 14"/>
                  <a:gd name="T80" fmla="*/ 90 w 90"/>
                  <a:gd name="T81" fmla="*/ 0 h 14"/>
                  <a:gd name="T82" fmla="*/ 90 w 90"/>
                  <a:gd name="T83" fmla="*/ 7 h 14"/>
                  <a:gd name="T84" fmla="*/ 90 w 90"/>
                  <a:gd name="T85" fmla="*/ 7 h 14"/>
                  <a:gd name="T86" fmla="*/ 90 w 90"/>
                  <a:gd name="T8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4">
                    <a:moveTo>
                      <a:pt x="90" y="0"/>
                    </a:moveTo>
                    <a:lnTo>
                      <a:pt x="85" y="0"/>
                    </a:lnTo>
                    <a:lnTo>
                      <a:pt x="85" y="0"/>
                    </a:lnTo>
                    <a:lnTo>
                      <a:pt x="78" y="0"/>
                    </a:lnTo>
                    <a:lnTo>
                      <a:pt x="78" y="0"/>
                    </a:lnTo>
                    <a:lnTo>
                      <a:pt x="71" y="0"/>
                    </a:lnTo>
                    <a:lnTo>
                      <a:pt x="58" y="0"/>
                    </a:lnTo>
                    <a:lnTo>
                      <a:pt x="46" y="0"/>
                    </a:lnTo>
                    <a:lnTo>
                      <a:pt x="46" y="0"/>
                    </a:lnTo>
                    <a:lnTo>
                      <a:pt x="46" y="0"/>
                    </a:lnTo>
                    <a:lnTo>
                      <a:pt x="39" y="0"/>
                    </a:lnTo>
                    <a:lnTo>
                      <a:pt x="39" y="0"/>
                    </a:lnTo>
                    <a:lnTo>
                      <a:pt x="39" y="0"/>
                    </a:lnTo>
                    <a:lnTo>
                      <a:pt x="32" y="0"/>
                    </a:lnTo>
                    <a:lnTo>
                      <a:pt x="19" y="7"/>
                    </a:lnTo>
                    <a:lnTo>
                      <a:pt x="7" y="7"/>
                    </a:lnTo>
                    <a:lnTo>
                      <a:pt x="7" y="7"/>
                    </a:lnTo>
                    <a:lnTo>
                      <a:pt x="7" y="7"/>
                    </a:lnTo>
                    <a:lnTo>
                      <a:pt x="0" y="14"/>
                    </a:lnTo>
                    <a:lnTo>
                      <a:pt x="7" y="14"/>
                    </a:lnTo>
                    <a:lnTo>
                      <a:pt x="7" y="14"/>
                    </a:lnTo>
                    <a:lnTo>
                      <a:pt x="7" y="14"/>
                    </a:lnTo>
                    <a:lnTo>
                      <a:pt x="19" y="14"/>
                    </a:lnTo>
                    <a:lnTo>
                      <a:pt x="26" y="7"/>
                    </a:lnTo>
                    <a:lnTo>
                      <a:pt x="26" y="7"/>
                    </a:lnTo>
                    <a:lnTo>
                      <a:pt x="26" y="7"/>
                    </a:lnTo>
                    <a:lnTo>
                      <a:pt x="39" y="7"/>
                    </a:lnTo>
                    <a:lnTo>
                      <a:pt x="46" y="0"/>
                    </a:lnTo>
                    <a:lnTo>
                      <a:pt x="46" y="0"/>
                    </a:lnTo>
                    <a:lnTo>
                      <a:pt x="51" y="0"/>
                    </a:lnTo>
                    <a:lnTo>
                      <a:pt x="58" y="0"/>
                    </a:lnTo>
                    <a:lnTo>
                      <a:pt x="66" y="0"/>
                    </a:lnTo>
                    <a:lnTo>
                      <a:pt x="66" y="0"/>
                    </a:lnTo>
                    <a:lnTo>
                      <a:pt x="66" y="0"/>
                    </a:lnTo>
                    <a:lnTo>
                      <a:pt x="71" y="0"/>
                    </a:lnTo>
                    <a:lnTo>
                      <a:pt x="78" y="0"/>
                    </a:lnTo>
                    <a:lnTo>
                      <a:pt x="78" y="0"/>
                    </a:lnTo>
                    <a:lnTo>
                      <a:pt x="78" y="0"/>
                    </a:lnTo>
                    <a:lnTo>
                      <a:pt x="85" y="0"/>
                    </a:lnTo>
                    <a:lnTo>
                      <a:pt x="90" y="0"/>
                    </a:lnTo>
                    <a:lnTo>
                      <a:pt x="90" y="0"/>
                    </a:lnTo>
                    <a:lnTo>
                      <a:pt x="90" y="7"/>
                    </a:lnTo>
                    <a:lnTo>
                      <a:pt x="90" y="7"/>
                    </a:lnTo>
                    <a:lnTo>
                      <a:pt x="90"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24" name="Freeform 104"/>
              <p:cNvSpPr>
                <a:spLocks/>
              </p:cNvSpPr>
              <p:nvPr/>
            </p:nvSpPr>
            <p:spPr bwMode="auto">
              <a:xfrm>
                <a:off x="718" y="2311"/>
                <a:ext cx="78" cy="53"/>
              </a:xfrm>
              <a:custGeom>
                <a:avLst/>
                <a:gdLst>
                  <a:gd name="T0" fmla="*/ 78 w 78"/>
                  <a:gd name="T1" fmla="*/ 40 h 53"/>
                  <a:gd name="T2" fmla="*/ 71 w 78"/>
                  <a:gd name="T3" fmla="*/ 33 h 53"/>
                  <a:gd name="T4" fmla="*/ 64 w 78"/>
                  <a:gd name="T5" fmla="*/ 27 h 53"/>
                  <a:gd name="T6" fmla="*/ 52 w 78"/>
                  <a:gd name="T7" fmla="*/ 7 h 53"/>
                  <a:gd name="T8" fmla="*/ 45 w 78"/>
                  <a:gd name="T9" fmla="*/ 7 h 53"/>
                  <a:gd name="T10" fmla="*/ 39 w 78"/>
                  <a:gd name="T11" fmla="*/ 13 h 53"/>
                  <a:gd name="T12" fmla="*/ 39 w 78"/>
                  <a:gd name="T13" fmla="*/ 20 h 53"/>
                  <a:gd name="T14" fmla="*/ 59 w 78"/>
                  <a:gd name="T15" fmla="*/ 33 h 53"/>
                  <a:gd name="T16" fmla="*/ 59 w 78"/>
                  <a:gd name="T17" fmla="*/ 40 h 53"/>
                  <a:gd name="T18" fmla="*/ 59 w 78"/>
                  <a:gd name="T19" fmla="*/ 47 h 53"/>
                  <a:gd name="T20" fmla="*/ 52 w 78"/>
                  <a:gd name="T21" fmla="*/ 47 h 53"/>
                  <a:gd name="T22" fmla="*/ 39 w 78"/>
                  <a:gd name="T23" fmla="*/ 20 h 53"/>
                  <a:gd name="T24" fmla="*/ 32 w 78"/>
                  <a:gd name="T25" fmla="*/ 20 h 53"/>
                  <a:gd name="T26" fmla="*/ 32 w 78"/>
                  <a:gd name="T27" fmla="*/ 13 h 53"/>
                  <a:gd name="T28" fmla="*/ 27 w 78"/>
                  <a:gd name="T29" fmla="*/ 20 h 53"/>
                  <a:gd name="T30" fmla="*/ 27 w 78"/>
                  <a:gd name="T31" fmla="*/ 27 h 53"/>
                  <a:gd name="T32" fmla="*/ 27 w 78"/>
                  <a:gd name="T33" fmla="*/ 33 h 53"/>
                  <a:gd name="T34" fmla="*/ 32 w 78"/>
                  <a:gd name="T35" fmla="*/ 40 h 53"/>
                  <a:gd name="T36" fmla="*/ 39 w 78"/>
                  <a:gd name="T37" fmla="*/ 47 h 53"/>
                  <a:gd name="T38" fmla="*/ 39 w 78"/>
                  <a:gd name="T39" fmla="*/ 53 h 53"/>
                  <a:gd name="T40" fmla="*/ 32 w 78"/>
                  <a:gd name="T41" fmla="*/ 47 h 53"/>
                  <a:gd name="T42" fmla="*/ 20 w 78"/>
                  <a:gd name="T43" fmla="*/ 27 h 53"/>
                  <a:gd name="T44" fmla="*/ 13 w 78"/>
                  <a:gd name="T45" fmla="*/ 27 h 53"/>
                  <a:gd name="T46" fmla="*/ 13 w 78"/>
                  <a:gd name="T47" fmla="*/ 27 h 53"/>
                  <a:gd name="T48" fmla="*/ 13 w 78"/>
                  <a:gd name="T49" fmla="*/ 33 h 53"/>
                  <a:gd name="T50" fmla="*/ 20 w 78"/>
                  <a:gd name="T51" fmla="*/ 47 h 53"/>
                  <a:gd name="T52" fmla="*/ 20 w 78"/>
                  <a:gd name="T53" fmla="*/ 53 h 53"/>
                  <a:gd name="T54" fmla="*/ 13 w 78"/>
                  <a:gd name="T55" fmla="*/ 47 h 53"/>
                  <a:gd name="T56" fmla="*/ 7 w 78"/>
                  <a:gd name="T57" fmla="*/ 40 h 53"/>
                  <a:gd name="T58" fmla="*/ 7 w 78"/>
                  <a:gd name="T59" fmla="*/ 27 h 53"/>
                  <a:gd name="T60" fmla="*/ 7 w 78"/>
                  <a:gd name="T61" fmla="*/ 27 h 53"/>
                  <a:gd name="T62" fmla="*/ 20 w 78"/>
                  <a:gd name="T63" fmla="*/ 13 h 53"/>
                  <a:gd name="T64" fmla="*/ 20 w 78"/>
                  <a:gd name="T65" fmla="*/ 13 h 53"/>
                  <a:gd name="T66" fmla="*/ 20 w 78"/>
                  <a:gd name="T67" fmla="*/ 13 h 53"/>
                  <a:gd name="T68" fmla="*/ 20 w 78"/>
                  <a:gd name="T69" fmla="*/ 13 h 53"/>
                  <a:gd name="T70" fmla="*/ 32 w 78"/>
                  <a:gd name="T71" fmla="*/ 7 h 53"/>
                  <a:gd name="T72" fmla="*/ 32 w 78"/>
                  <a:gd name="T73" fmla="*/ 7 h 53"/>
                  <a:gd name="T74" fmla="*/ 32 w 78"/>
                  <a:gd name="T75" fmla="*/ 0 h 53"/>
                  <a:gd name="T76" fmla="*/ 32 w 78"/>
                  <a:gd name="T77" fmla="*/ 7 h 53"/>
                  <a:gd name="T78" fmla="*/ 45 w 78"/>
                  <a:gd name="T79" fmla="*/ 0 h 53"/>
                  <a:gd name="T80" fmla="*/ 45 w 78"/>
                  <a:gd name="T81" fmla="*/ 0 h 53"/>
                  <a:gd name="T82" fmla="*/ 52 w 78"/>
                  <a:gd name="T83" fmla="*/ 0 h 53"/>
                  <a:gd name="T84" fmla="*/ 52 w 78"/>
                  <a:gd name="T85" fmla="*/ 0 h 53"/>
                  <a:gd name="T86" fmla="*/ 59 w 78"/>
                  <a:gd name="T87" fmla="*/ 7 h 53"/>
                  <a:gd name="T88" fmla="*/ 64 w 78"/>
                  <a:gd name="T89" fmla="*/ 13 h 53"/>
                  <a:gd name="T90" fmla="*/ 78 w 78"/>
                  <a:gd name="T91" fmla="*/ 27 h 53"/>
                  <a:gd name="T92" fmla="*/ 78 w 78"/>
                  <a:gd name="T93" fmla="*/ 33 h 53"/>
                  <a:gd name="T94" fmla="*/ 78 w 78"/>
                  <a:gd name="T95"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53">
                    <a:moveTo>
                      <a:pt x="78" y="33"/>
                    </a:moveTo>
                    <a:lnTo>
                      <a:pt x="78" y="40"/>
                    </a:lnTo>
                    <a:lnTo>
                      <a:pt x="71" y="40"/>
                    </a:lnTo>
                    <a:lnTo>
                      <a:pt x="71" y="33"/>
                    </a:lnTo>
                    <a:lnTo>
                      <a:pt x="71" y="33"/>
                    </a:lnTo>
                    <a:lnTo>
                      <a:pt x="64" y="27"/>
                    </a:lnTo>
                    <a:lnTo>
                      <a:pt x="59" y="20"/>
                    </a:lnTo>
                    <a:lnTo>
                      <a:pt x="52" y="7"/>
                    </a:lnTo>
                    <a:lnTo>
                      <a:pt x="52" y="7"/>
                    </a:lnTo>
                    <a:lnTo>
                      <a:pt x="45" y="7"/>
                    </a:lnTo>
                    <a:lnTo>
                      <a:pt x="39" y="13"/>
                    </a:lnTo>
                    <a:lnTo>
                      <a:pt x="39" y="13"/>
                    </a:lnTo>
                    <a:lnTo>
                      <a:pt x="39" y="13"/>
                    </a:lnTo>
                    <a:lnTo>
                      <a:pt x="39" y="20"/>
                    </a:lnTo>
                    <a:lnTo>
                      <a:pt x="45" y="27"/>
                    </a:lnTo>
                    <a:lnTo>
                      <a:pt x="59" y="33"/>
                    </a:lnTo>
                    <a:lnTo>
                      <a:pt x="59" y="33"/>
                    </a:lnTo>
                    <a:lnTo>
                      <a:pt x="59" y="40"/>
                    </a:lnTo>
                    <a:lnTo>
                      <a:pt x="59" y="47"/>
                    </a:lnTo>
                    <a:lnTo>
                      <a:pt x="59" y="47"/>
                    </a:lnTo>
                    <a:lnTo>
                      <a:pt x="59" y="47"/>
                    </a:lnTo>
                    <a:lnTo>
                      <a:pt x="52" y="47"/>
                    </a:lnTo>
                    <a:lnTo>
                      <a:pt x="45" y="33"/>
                    </a:lnTo>
                    <a:lnTo>
                      <a:pt x="39" y="20"/>
                    </a:lnTo>
                    <a:lnTo>
                      <a:pt x="39" y="20"/>
                    </a:lnTo>
                    <a:lnTo>
                      <a:pt x="32" y="20"/>
                    </a:lnTo>
                    <a:lnTo>
                      <a:pt x="32" y="13"/>
                    </a:lnTo>
                    <a:lnTo>
                      <a:pt x="32" y="13"/>
                    </a:lnTo>
                    <a:lnTo>
                      <a:pt x="32" y="13"/>
                    </a:lnTo>
                    <a:lnTo>
                      <a:pt x="27" y="20"/>
                    </a:lnTo>
                    <a:lnTo>
                      <a:pt x="27" y="27"/>
                    </a:lnTo>
                    <a:lnTo>
                      <a:pt x="27" y="27"/>
                    </a:lnTo>
                    <a:lnTo>
                      <a:pt x="27" y="27"/>
                    </a:lnTo>
                    <a:lnTo>
                      <a:pt x="27" y="33"/>
                    </a:lnTo>
                    <a:lnTo>
                      <a:pt x="32" y="33"/>
                    </a:lnTo>
                    <a:lnTo>
                      <a:pt x="32" y="40"/>
                    </a:lnTo>
                    <a:lnTo>
                      <a:pt x="32" y="40"/>
                    </a:lnTo>
                    <a:lnTo>
                      <a:pt x="39" y="47"/>
                    </a:lnTo>
                    <a:lnTo>
                      <a:pt x="39" y="53"/>
                    </a:lnTo>
                    <a:lnTo>
                      <a:pt x="39" y="53"/>
                    </a:lnTo>
                    <a:lnTo>
                      <a:pt x="39" y="53"/>
                    </a:lnTo>
                    <a:lnTo>
                      <a:pt x="32" y="47"/>
                    </a:lnTo>
                    <a:lnTo>
                      <a:pt x="27" y="40"/>
                    </a:lnTo>
                    <a:lnTo>
                      <a:pt x="20" y="27"/>
                    </a:lnTo>
                    <a:lnTo>
                      <a:pt x="20" y="27"/>
                    </a:lnTo>
                    <a:lnTo>
                      <a:pt x="13" y="27"/>
                    </a:lnTo>
                    <a:lnTo>
                      <a:pt x="13" y="27"/>
                    </a:lnTo>
                    <a:lnTo>
                      <a:pt x="13" y="27"/>
                    </a:lnTo>
                    <a:lnTo>
                      <a:pt x="13" y="27"/>
                    </a:lnTo>
                    <a:lnTo>
                      <a:pt x="13" y="33"/>
                    </a:lnTo>
                    <a:lnTo>
                      <a:pt x="13" y="47"/>
                    </a:lnTo>
                    <a:lnTo>
                      <a:pt x="20" y="47"/>
                    </a:lnTo>
                    <a:lnTo>
                      <a:pt x="20" y="47"/>
                    </a:lnTo>
                    <a:lnTo>
                      <a:pt x="20" y="53"/>
                    </a:lnTo>
                    <a:lnTo>
                      <a:pt x="20" y="53"/>
                    </a:lnTo>
                    <a:lnTo>
                      <a:pt x="13" y="47"/>
                    </a:lnTo>
                    <a:lnTo>
                      <a:pt x="13" y="47"/>
                    </a:lnTo>
                    <a:lnTo>
                      <a:pt x="7" y="40"/>
                    </a:lnTo>
                    <a:lnTo>
                      <a:pt x="0" y="33"/>
                    </a:lnTo>
                    <a:lnTo>
                      <a:pt x="7" y="27"/>
                    </a:lnTo>
                    <a:lnTo>
                      <a:pt x="7" y="27"/>
                    </a:lnTo>
                    <a:lnTo>
                      <a:pt x="7" y="27"/>
                    </a:lnTo>
                    <a:lnTo>
                      <a:pt x="13" y="20"/>
                    </a:lnTo>
                    <a:lnTo>
                      <a:pt x="20" y="13"/>
                    </a:lnTo>
                    <a:lnTo>
                      <a:pt x="20" y="13"/>
                    </a:lnTo>
                    <a:lnTo>
                      <a:pt x="20" y="13"/>
                    </a:lnTo>
                    <a:lnTo>
                      <a:pt x="20" y="13"/>
                    </a:lnTo>
                    <a:lnTo>
                      <a:pt x="20" y="13"/>
                    </a:lnTo>
                    <a:lnTo>
                      <a:pt x="20" y="13"/>
                    </a:lnTo>
                    <a:lnTo>
                      <a:pt x="20" y="13"/>
                    </a:lnTo>
                    <a:lnTo>
                      <a:pt x="27" y="13"/>
                    </a:lnTo>
                    <a:lnTo>
                      <a:pt x="32" y="7"/>
                    </a:lnTo>
                    <a:lnTo>
                      <a:pt x="32" y="7"/>
                    </a:lnTo>
                    <a:lnTo>
                      <a:pt x="32" y="7"/>
                    </a:lnTo>
                    <a:lnTo>
                      <a:pt x="32" y="7"/>
                    </a:lnTo>
                    <a:lnTo>
                      <a:pt x="32" y="0"/>
                    </a:lnTo>
                    <a:lnTo>
                      <a:pt x="32" y="0"/>
                    </a:lnTo>
                    <a:lnTo>
                      <a:pt x="32" y="7"/>
                    </a:lnTo>
                    <a:lnTo>
                      <a:pt x="39" y="7"/>
                    </a:lnTo>
                    <a:lnTo>
                      <a:pt x="45" y="0"/>
                    </a:lnTo>
                    <a:lnTo>
                      <a:pt x="45" y="0"/>
                    </a:lnTo>
                    <a:lnTo>
                      <a:pt x="45" y="0"/>
                    </a:lnTo>
                    <a:lnTo>
                      <a:pt x="45" y="0"/>
                    </a:lnTo>
                    <a:lnTo>
                      <a:pt x="52" y="0"/>
                    </a:lnTo>
                    <a:lnTo>
                      <a:pt x="52" y="0"/>
                    </a:lnTo>
                    <a:lnTo>
                      <a:pt x="52" y="0"/>
                    </a:lnTo>
                    <a:lnTo>
                      <a:pt x="52" y="7"/>
                    </a:lnTo>
                    <a:lnTo>
                      <a:pt x="59" y="7"/>
                    </a:lnTo>
                    <a:lnTo>
                      <a:pt x="59" y="7"/>
                    </a:lnTo>
                    <a:lnTo>
                      <a:pt x="64" y="13"/>
                    </a:lnTo>
                    <a:lnTo>
                      <a:pt x="71" y="20"/>
                    </a:lnTo>
                    <a:lnTo>
                      <a:pt x="78" y="27"/>
                    </a:lnTo>
                    <a:lnTo>
                      <a:pt x="78" y="27"/>
                    </a:lnTo>
                    <a:lnTo>
                      <a:pt x="78" y="33"/>
                    </a:lnTo>
                    <a:lnTo>
                      <a:pt x="78" y="33"/>
                    </a:lnTo>
                    <a:lnTo>
                      <a:pt x="78" y="33"/>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25" name="Freeform 105"/>
              <p:cNvSpPr>
                <a:spLocks/>
              </p:cNvSpPr>
              <p:nvPr/>
            </p:nvSpPr>
            <p:spPr bwMode="auto">
              <a:xfrm>
                <a:off x="841" y="2061"/>
                <a:ext cx="12" cy="45"/>
              </a:xfrm>
              <a:custGeom>
                <a:avLst/>
                <a:gdLst>
                  <a:gd name="T0" fmla="*/ 12 w 12"/>
                  <a:gd name="T1" fmla="*/ 0 h 45"/>
                  <a:gd name="T2" fmla="*/ 12 w 12"/>
                  <a:gd name="T3" fmla="*/ 7 h 45"/>
                  <a:gd name="T4" fmla="*/ 12 w 12"/>
                  <a:gd name="T5" fmla="*/ 20 h 45"/>
                  <a:gd name="T6" fmla="*/ 12 w 12"/>
                  <a:gd name="T7" fmla="*/ 25 h 45"/>
                  <a:gd name="T8" fmla="*/ 12 w 12"/>
                  <a:gd name="T9" fmla="*/ 25 h 45"/>
                  <a:gd name="T10" fmla="*/ 12 w 12"/>
                  <a:gd name="T11" fmla="*/ 32 h 45"/>
                  <a:gd name="T12" fmla="*/ 12 w 12"/>
                  <a:gd name="T13" fmla="*/ 40 h 45"/>
                  <a:gd name="T14" fmla="*/ 12 w 12"/>
                  <a:gd name="T15" fmla="*/ 40 h 45"/>
                  <a:gd name="T16" fmla="*/ 12 w 12"/>
                  <a:gd name="T17" fmla="*/ 40 h 45"/>
                  <a:gd name="T18" fmla="*/ 12 w 12"/>
                  <a:gd name="T19" fmla="*/ 45 h 45"/>
                  <a:gd name="T20" fmla="*/ 7 w 12"/>
                  <a:gd name="T21" fmla="*/ 45 h 45"/>
                  <a:gd name="T22" fmla="*/ 7 w 12"/>
                  <a:gd name="T23" fmla="*/ 45 h 45"/>
                  <a:gd name="T24" fmla="*/ 7 w 12"/>
                  <a:gd name="T25" fmla="*/ 45 h 45"/>
                  <a:gd name="T26" fmla="*/ 7 w 12"/>
                  <a:gd name="T27" fmla="*/ 45 h 45"/>
                  <a:gd name="T28" fmla="*/ 0 w 12"/>
                  <a:gd name="T29" fmla="*/ 45 h 45"/>
                  <a:gd name="T30" fmla="*/ 0 w 12"/>
                  <a:gd name="T31" fmla="*/ 40 h 45"/>
                  <a:gd name="T32" fmla="*/ 0 w 12"/>
                  <a:gd name="T33" fmla="*/ 40 h 45"/>
                  <a:gd name="T34" fmla="*/ 0 w 12"/>
                  <a:gd name="T35" fmla="*/ 40 h 45"/>
                  <a:gd name="T36" fmla="*/ 0 w 12"/>
                  <a:gd name="T37" fmla="*/ 40 h 45"/>
                  <a:gd name="T38" fmla="*/ 7 w 12"/>
                  <a:gd name="T39" fmla="*/ 32 h 45"/>
                  <a:gd name="T40" fmla="*/ 7 w 12"/>
                  <a:gd name="T41" fmla="*/ 32 h 45"/>
                  <a:gd name="T42" fmla="*/ 7 w 12"/>
                  <a:gd name="T43" fmla="*/ 32 h 45"/>
                  <a:gd name="T44" fmla="*/ 7 w 12"/>
                  <a:gd name="T45" fmla="*/ 32 h 45"/>
                  <a:gd name="T46" fmla="*/ 7 w 12"/>
                  <a:gd name="T47" fmla="*/ 25 h 45"/>
                  <a:gd name="T48" fmla="*/ 7 w 12"/>
                  <a:gd name="T49" fmla="*/ 25 h 45"/>
                  <a:gd name="T50" fmla="*/ 7 w 12"/>
                  <a:gd name="T51" fmla="*/ 32 h 45"/>
                  <a:gd name="T52" fmla="*/ 7 w 12"/>
                  <a:gd name="T53" fmla="*/ 32 h 45"/>
                  <a:gd name="T54" fmla="*/ 7 w 12"/>
                  <a:gd name="T55" fmla="*/ 25 h 45"/>
                  <a:gd name="T56" fmla="*/ 7 w 12"/>
                  <a:gd name="T57" fmla="*/ 25 h 45"/>
                  <a:gd name="T58" fmla="*/ 7 w 12"/>
                  <a:gd name="T59" fmla="*/ 20 h 45"/>
                  <a:gd name="T60" fmla="*/ 7 w 12"/>
                  <a:gd name="T61" fmla="*/ 12 h 45"/>
                  <a:gd name="T62" fmla="*/ 7 w 12"/>
                  <a:gd name="T63" fmla="*/ 7 h 45"/>
                  <a:gd name="T64" fmla="*/ 7 w 12"/>
                  <a:gd name="T65" fmla="*/ 7 h 45"/>
                  <a:gd name="T66" fmla="*/ 7 w 12"/>
                  <a:gd name="T67" fmla="*/ 0 h 45"/>
                  <a:gd name="T68" fmla="*/ 7 w 12"/>
                  <a:gd name="T69" fmla="*/ 0 h 45"/>
                  <a:gd name="T70" fmla="*/ 12 w 12"/>
                  <a:gd name="T7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45">
                    <a:moveTo>
                      <a:pt x="12" y="0"/>
                    </a:moveTo>
                    <a:lnTo>
                      <a:pt x="12" y="7"/>
                    </a:lnTo>
                    <a:lnTo>
                      <a:pt x="12" y="20"/>
                    </a:lnTo>
                    <a:lnTo>
                      <a:pt x="12" y="25"/>
                    </a:lnTo>
                    <a:lnTo>
                      <a:pt x="12" y="25"/>
                    </a:lnTo>
                    <a:lnTo>
                      <a:pt x="12" y="32"/>
                    </a:lnTo>
                    <a:lnTo>
                      <a:pt x="12" y="40"/>
                    </a:lnTo>
                    <a:lnTo>
                      <a:pt x="12" y="40"/>
                    </a:lnTo>
                    <a:lnTo>
                      <a:pt x="12" y="40"/>
                    </a:lnTo>
                    <a:lnTo>
                      <a:pt x="12" y="45"/>
                    </a:lnTo>
                    <a:lnTo>
                      <a:pt x="7" y="45"/>
                    </a:lnTo>
                    <a:lnTo>
                      <a:pt x="7" y="45"/>
                    </a:lnTo>
                    <a:lnTo>
                      <a:pt x="7" y="45"/>
                    </a:lnTo>
                    <a:lnTo>
                      <a:pt x="7" y="45"/>
                    </a:lnTo>
                    <a:lnTo>
                      <a:pt x="0" y="45"/>
                    </a:lnTo>
                    <a:lnTo>
                      <a:pt x="0" y="40"/>
                    </a:lnTo>
                    <a:lnTo>
                      <a:pt x="0" y="40"/>
                    </a:lnTo>
                    <a:lnTo>
                      <a:pt x="0" y="40"/>
                    </a:lnTo>
                    <a:lnTo>
                      <a:pt x="0" y="40"/>
                    </a:lnTo>
                    <a:lnTo>
                      <a:pt x="7" y="32"/>
                    </a:lnTo>
                    <a:lnTo>
                      <a:pt x="7" y="32"/>
                    </a:lnTo>
                    <a:lnTo>
                      <a:pt x="7" y="32"/>
                    </a:lnTo>
                    <a:lnTo>
                      <a:pt x="7" y="32"/>
                    </a:lnTo>
                    <a:lnTo>
                      <a:pt x="7" y="25"/>
                    </a:lnTo>
                    <a:lnTo>
                      <a:pt x="7" y="25"/>
                    </a:lnTo>
                    <a:lnTo>
                      <a:pt x="7" y="32"/>
                    </a:lnTo>
                    <a:lnTo>
                      <a:pt x="7" y="32"/>
                    </a:lnTo>
                    <a:lnTo>
                      <a:pt x="7" y="25"/>
                    </a:lnTo>
                    <a:lnTo>
                      <a:pt x="7" y="25"/>
                    </a:lnTo>
                    <a:lnTo>
                      <a:pt x="7" y="20"/>
                    </a:lnTo>
                    <a:lnTo>
                      <a:pt x="7" y="12"/>
                    </a:lnTo>
                    <a:lnTo>
                      <a:pt x="7" y="7"/>
                    </a:lnTo>
                    <a:lnTo>
                      <a:pt x="7" y="7"/>
                    </a:lnTo>
                    <a:lnTo>
                      <a:pt x="7" y="0"/>
                    </a:lnTo>
                    <a:lnTo>
                      <a:pt x="7" y="0"/>
                    </a:lnTo>
                    <a:lnTo>
                      <a:pt x="12"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26" name="Freeform 106"/>
              <p:cNvSpPr>
                <a:spLocks/>
              </p:cNvSpPr>
              <p:nvPr/>
            </p:nvSpPr>
            <p:spPr bwMode="auto">
              <a:xfrm>
                <a:off x="860" y="2093"/>
                <a:ext cx="8" cy="8"/>
              </a:xfrm>
              <a:custGeom>
                <a:avLst/>
                <a:gdLst>
                  <a:gd name="T0" fmla="*/ 0 w 8"/>
                  <a:gd name="T1" fmla="*/ 0 h 8"/>
                  <a:gd name="T2" fmla="*/ 0 w 8"/>
                  <a:gd name="T3" fmla="*/ 0 h 8"/>
                  <a:gd name="T4" fmla="*/ 0 w 8"/>
                  <a:gd name="T5" fmla="*/ 8 h 8"/>
                  <a:gd name="T6" fmla="*/ 8 w 8"/>
                  <a:gd name="T7" fmla="*/ 8 h 8"/>
                  <a:gd name="T8" fmla="*/ 8 w 8"/>
                  <a:gd name="T9" fmla="*/ 8 h 8"/>
                  <a:gd name="T10" fmla="*/ 0 w 8"/>
                  <a:gd name="T11" fmla="*/ 8 h 8"/>
                  <a:gd name="T12" fmla="*/ 0 w 8"/>
                  <a:gd name="T13" fmla="*/ 8 h 8"/>
                  <a:gd name="T14" fmla="*/ 0 w 8"/>
                  <a:gd name="T15" fmla="*/ 8 h 8"/>
                  <a:gd name="T16" fmla="*/ 0 w 8"/>
                  <a:gd name="T17" fmla="*/ 8 h 8"/>
                  <a:gd name="T18" fmla="*/ 0 w 8"/>
                  <a:gd name="T19" fmla="*/ 8 h 8"/>
                  <a:gd name="T20" fmla="*/ 0 w 8"/>
                  <a:gd name="T21" fmla="*/ 8 h 8"/>
                  <a:gd name="T22" fmla="*/ 0 w 8"/>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0" y="0"/>
                    </a:moveTo>
                    <a:lnTo>
                      <a:pt x="0" y="0"/>
                    </a:lnTo>
                    <a:lnTo>
                      <a:pt x="0" y="8"/>
                    </a:lnTo>
                    <a:lnTo>
                      <a:pt x="8" y="8"/>
                    </a:lnTo>
                    <a:lnTo>
                      <a:pt x="8" y="8"/>
                    </a:lnTo>
                    <a:lnTo>
                      <a:pt x="0" y="8"/>
                    </a:lnTo>
                    <a:lnTo>
                      <a:pt x="0" y="8"/>
                    </a:lnTo>
                    <a:lnTo>
                      <a:pt x="0" y="8"/>
                    </a:lnTo>
                    <a:lnTo>
                      <a:pt x="0" y="8"/>
                    </a:lnTo>
                    <a:lnTo>
                      <a:pt x="0" y="8"/>
                    </a:lnTo>
                    <a:lnTo>
                      <a:pt x="0" y="8"/>
                    </a:lnTo>
                    <a:lnTo>
                      <a:pt x="0"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27" name="Freeform 107"/>
              <p:cNvSpPr>
                <a:spLocks/>
              </p:cNvSpPr>
              <p:nvPr/>
            </p:nvSpPr>
            <p:spPr bwMode="auto">
              <a:xfrm>
                <a:off x="834" y="2093"/>
                <a:ext cx="7" cy="8"/>
              </a:xfrm>
              <a:custGeom>
                <a:avLst/>
                <a:gdLst>
                  <a:gd name="T0" fmla="*/ 7 w 7"/>
                  <a:gd name="T1" fmla="*/ 0 h 8"/>
                  <a:gd name="T2" fmla="*/ 0 w 7"/>
                  <a:gd name="T3" fmla="*/ 8 h 8"/>
                  <a:gd name="T4" fmla="*/ 0 w 7"/>
                  <a:gd name="T5" fmla="*/ 8 h 8"/>
                  <a:gd name="T6" fmla="*/ 0 w 7"/>
                  <a:gd name="T7" fmla="*/ 8 h 8"/>
                  <a:gd name="T8" fmla="*/ 0 w 7"/>
                  <a:gd name="T9" fmla="*/ 8 h 8"/>
                  <a:gd name="T10" fmla="*/ 0 w 7"/>
                  <a:gd name="T11" fmla="*/ 8 h 8"/>
                  <a:gd name="T12" fmla="*/ 0 w 7"/>
                  <a:gd name="T13" fmla="*/ 8 h 8"/>
                  <a:gd name="T14" fmla="*/ 0 w 7"/>
                  <a:gd name="T15" fmla="*/ 0 h 8"/>
                  <a:gd name="T16" fmla="*/ 0 w 7"/>
                  <a:gd name="T17" fmla="*/ 0 h 8"/>
                  <a:gd name="T18" fmla="*/ 0 w 7"/>
                  <a:gd name="T19" fmla="*/ 0 h 8"/>
                  <a:gd name="T20" fmla="*/ 0 w 7"/>
                  <a:gd name="T21" fmla="*/ 0 h 8"/>
                  <a:gd name="T22" fmla="*/ 7 w 7"/>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7" y="0"/>
                    </a:moveTo>
                    <a:lnTo>
                      <a:pt x="0" y="8"/>
                    </a:lnTo>
                    <a:lnTo>
                      <a:pt x="0" y="8"/>
                    </a:lnTo>
                    <a:lnTo>
                      <a:pt x="0" y="8"/>
                    </a:lnTo>
                    <a:lnTo>
                      <a:pt x="0" y="8"/>
                    </a:lnTo>
                    <a:lnTo>
                      <a:pt x="0" y="8"/>
                    </a:lnTo>
                    <a:lnTo>
                      <a:pt x="0" y="8"/>
                    </a:lnTo>
                    <a:lnTo>
                      <a:pt x="0" y="0"/>
                    </a:lnTo>
                    <a:lnTo>
                      <a:pt x="0" y="0"/>
                    </a:lnTo>
                    <a:lnTo>
                      <a:pt x="0" y="0"/>
                    </a:lnTo>
                    <a:lnTo>
                      <a:pt x="0" y="0"/>
                    </a:lnTo>
                    <a:lnTo>
                      <a:pt x="7"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28" name="Freeform 108"/>
              <p:cNvSpPr>
                <a:spLocks/>
              </p:cNvSpPr>
              <p:nvPr/>
            </p:nvSpPr>
            <p:spPr bwMode="auto">
              <a:xfrm>
                <a:off x="853" y="2033"/>
                <a:ext cx="39" cy="28"/>
              </a:xfrm>
              <a:custGeom>
                <a:avLst/>
                <a:gdLst>
                  <a:gd name="T0" fmla="*/ 20 w 39"/>
                  <a:gd name="T1" fmla="*/ 20 h 28"/>
                  <a:gd name="T2" fmla="*/ 27 w 39"/>
                  <a:gd name="T3" fmla="*/ 20 h 28"/>
                  <a:gd name="T4" fmla="*/ 27 w 39"/>
                  <a:gd name="T5" fmla="*/ 20 h 28"/>
                  <a:gd name="T6" fmla="*/ 34 w 39"/>
                  <a:gd name="T7" fmla="*/ 20 h 28"/>
                  <a:gd name="T8" fmla="*/ 34 w 39"/>
                  <a:gd name="T9" fmla="*/ 20 h 28"/>
                  <a:gd name="T10" fmla="*/ 34 w 39"/>
                  <a:gd name="T11" fmla="*/ 28 h 28"/>
                  <a:gd name="T12" fmla="*/ 39 w 39"/>
                  <a:gd name="T13" fmla="*/ 28 h 28"/>
                  <a:gd name="T14" fmla="*/ 39 w 39"/>
                  <a:gd name="T15" fmla="*/ 28 h 28"/>
                  <a:gd name="T16" fmla="*/ 39 w 39"/>
                  <a:gd name="T17" fmla="*/ 28 h 28"/>
                  <a:gd name="T18" fmla="*/ 39 w 39"/>
                  <a:gd name="T19" fmla="*/ 20 h 28"/>
                  <a:gd name="T20" fmla="*/ 39 w 39"/>
                  <a:gd name="T21" fmla="*/ 15 h 28"/>
                  <a:gd name="T22" fmla="*/ 39 w 39"/>
                  <a:gd name="T23" fmla="*/ 0 h 28"/>
                  <a:gd name="T24" fmla="*/ 39 w 39"/>
                  <a:gd name="T25" fmla="*/ 0 h 28"/>
                  <a:gd name="T26" fmla="*/ 34 w 39"/>
                  <a:gd name="T27" fmla="*/ 0 h 28"/>
                  <a:gd name="T28" fmla="*/ 27 w 39"/>
                  <a:gd name="T29" fmla="*/ 8 h 28"/>
                  <a:gd name="T30" fmla="*/ 20 w 39"/>
                  <a:gd name="T31" fmla="*/ 8 h 28"/>
                  <a:gd name="T32" fmla="*/ 20 w 39"/>
                  <a:gd name="T33" fmla="*/ 8 h 28"/>
                  <a:gd name="T34" fmla="*/ 15 w 39"/>
                  <a:gd name="T35" fmla="*/ 8 h 28"/>
                  <a:gd name="T36" fmla="*/ 7 w 39"/>
                  <a:gd name="T37" fmla="*/ 8 h 28"/>
                  <a:gd name="T38" fmla="*/ 0 w 39"/>
                  <a:gd name="T39" fmla="*/ 8 h 28"/>
                  <a:gd name="T40" fmla="*/ 0 w 39"/>
                  <a:gd name="T41" fmla="*/ 8 h 28"/>
                  <a:gd name="T42" fmla="*/ 0 w 39"/>
                  <a:gd name="T43" fmla="*/ 15 h 28"/>
                  <a:gd name="T44" fmla="*/ 0 w 39"/>
                  <a:gd name="T45" fmla="*/ 20 h 28"/>
                  <a:gd name="T46" fmla="*/ 7 w 39"/>
                  <a:gd name="T47" fmla="*/ 20 h 28"/>
                  <a:gd name="T48" fmla="*/ 7 w 39"/>
                  <a:gd name="T49" fmla="*/ 20 h 28"/>
                  <a:gd name="T50" fmla="*/ 15 w 39"/>
                  <a:gd name="T51" fmla="*/ 20 h 28"/>
                  <a:gd name="T52" fmla="*/ 15 w 39"/>
                  <a:gd name="T53" fmla="*/ 20 h 28"/>
                  <a:gd name="T54" fmla="*/ 20 w 39"/>
                  <a:gd name="T5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28">
                    <a:moveTo>
                      <a:pt x="20" y="20"/>
                    </a:moveTo>
                    <a:lnTo>
                      <a:pt x="27" y="20"/>
                    </a:lnTo>
                    <a:lnTo>
                      <a:pt x="27" y="20"/>
                    </a:lnTo>
                    <a:lnTo>
                      <a:pt x="34" y="20"/>
                    </a:lnTo>
                    <a:lnTo>
                      <a:pt x="34" y="20"/>
                    </a:lnTo>
                    <a:lnTo>
                      <a:pt x="34" y="28"/>
                    </a:lnTo>
                    <a:lnTo>
                      <a:pt x="39" y="28"/>
                    </a:lnTo>
                    <a:lnTo>
                      <a:pt x="39" y="28"/>
                    </a:lnTo>
                    <a:lnTo>
                      <a:pt x="39" y="28"/>
                    </a:lnTo>
                    <a:lnTo>
                      <a:pt x="39" y="20"/>
                    </a:lnTo>
                    <a:lnTo>
                      <a:pt x="39" y="15"/>
                    </a:lnTo>
                    <a:lnTo>
                      <a:pt x="39" y="0"/>
                    </a:lnTo>
                    <a:lnTo>
                      <a:pt x="39" y="0"/>
                    </a:lnTo>
                    <a:lnTo>
                      <a:pt x="34" y="0"/>
                    </a:lnTo>
                    <a:lnTo>
                      <a:pt x="27" y="8"/>
                    </a:lnTo>
                    <a:lnTo>
                      <a:pt x="20" y="8"/>
                    </a:lnTo>
                    <a:lnTo>
                      <a:pt x="20" y="8"/>
                    </a:lnTo>
                    <a:lnTo>
                      <a:pt x="15" y="8"/>
                    </a:lnTo>
                    <a:lnTo>
                      <a:pt x="7" y="8"/>
                    </a:lnTo>
                    <a:lnTo>
                      <a:pt x="0" y="8"/>
                    </a:lnTo>
                    <a:lnTo>
                      <a:pt x="0" y="8"/>
                    </a:lnTo>
                    <a:lnTo>
                      <a:pt x="0" y="15"/>
                    </a:lnTo>
                    <a:lnTo>
                      <a:pt x="0" y="20"/>
                    </a:lnTo>
                    <a:lnTo>
                      <a:pt x="7" y="20"/>
                    </a:lnTo>
                    <a:lnTo>
                      <a:pt x="7" y="20"/>
                    </a:lnTo>
                    <a:lnTo>
                      <a:pt x="15" y="20"/>
                    </a:lnTo>
                    <a:lnTo>
                      <a:pt x="15" y="20"/>
                    </a:lnTo>
                    <a:lnTo>
                      <a:pt x="20" y="2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29" name="Freeform 109"/>
              <p:cNvSpPr>
                <a:spLocks/>
              </p:cNvSpPr>
              <p:nvPr/>
            </p:nvSpPr>
            <p:spPr bwMode="auto">
              <a:xfrm>
                <a:off x="873" y="2081"/>
                <a:ext cx="19" cy="12"/>
              </a:xfrm>
              <a:custGeom>
                <a:avLst/>
                <a:gdLst>
                  <a:gd name="T0" fmla="*/ 7 w 19"/>
                  <a:gd name="T1" fmla="*/ 0 h 12"/>
                  <a:gd name="T2" fmla="*/ 14 w 19"/>
                  <a:gd name="T3" fmla="*/ 0 h 12"/>
                  <a:gd name="T4" fmla="*/ 14 w 19"/>
                  <a:gd name="T5" fmla="*/ 0 h 12"/>
                  <a:gd name="T6" fmla="*/ 19 w 19"/>
                  <a:gd name="T7" fmla="*/ 0 h 12"/>
                  <a:gd name="T8" fmla="*/ 19 w 19"/>
                  <a:gd name="T9" fmla="*/ 0 h 12"/>
                  <a:gd name="T10" fmla="*/ 14 w 19"/>
                  <a:gd name="T11" fmla="*/ 5 h 12"/>
                  <a:gd name="T12" fmla="*/ 14 w 19"/>
                  <a:gd name="T13" fmla="*/ 12 h 12"/>
                  <a:gd name="T14" fmla="*/ 14 w 19"/>
                  <a:gd name="T15" fmla="*/ 12 h 12"/>
                  <a:gd name="T16" fmla="*/ 14 w 19"/>
                  <a:gd name="T17" fmla="*/ 12 h 12"/>
                  <a:gd name="T18" fmla="*/ 14 w 19"/>
                  <a:gd name="T19" fmla="*/ 12 h 12"/>
                  <a:gd name="T20" fmla="*/ 14 w 19"/>
                  <a:gd name="T21" fmla="*/ 5 h 12"/>
                  <a:gd name="T22" fmla="*/ 7 w 19"/>
                  <a:gd name="T23" fmla="*/ 5 h 12"/>
                  <a:gd name="T24" fmla="*/ 7 w 19"/>
                  <a:gd name="T25" fmla="*/ 5 h 12"/>
                  <a:gd name="T26" fmla="*/ 0 w 19"/>
                  <a:gd name="T27" fmla="*/ 5 h 12"/>
                  <a:gd name="T28" fmla="*/ 0 w 19"/>
                  <a:gd name="T29" fmla="*/ 5 h 12"/>
                  <a:gd name="T30" fmla="*/ 7 w 19"/>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2">
                    <a:moveTo>
                      <a:pt x="7" y="0"/>
                    </a:moveTo>
                    <a:lnTo>
                      <a:pt x="14" y="0"/>
                    </a:lnTo>
                    <a:lnTo>
                      <a:pt x="14" y="0"/>
                    </a:lnTo>
                    <a:lnTo>
                      <a:pt x="19" y="0"/>
                    </a:lnTo>
                    <a:lnTo>
                      <a:pt x="19" y="0"/>
                    </a:lnTo>
                    <a:lnTo>
                      <a:pt x="14" y="5"/>
                    </a:lnTo>
                    <a:lnTo>
                      <a:pt x="14" y="12"/>
                    </a:lnTo>
                    <a:lnTo>
                      <a:pt x="14" y="12"/>
                    </a:lnTo>
                    <a:lnTo>
                      <a:pt x="14" y="12"/>
                    </a:lnTo>
                    <a:lnTo>
                      <a:pt x="14" y="12"/>
                    </a:lnTo>
                    <a:lnTo>
                      <a:pt x="14" y="5"/>
                    </a:lnTo>
                    <a:lnTo>
                      <a:pt x="7" y="5"/>
                    </a:lnTo>
                    <a:lnTo>
                      <a:pt x="7" y="5"/>
                    </a:lnTo>
                    <a:lnTo>
                      <a:pt x="0" y="5"/>
                    </a:lnTo>
                    <a:lnTo>
                      <a:pt x="0" y="5"/>
                    </a:lnTo>
                    <a:lnTo>
                      <a:pt x="7"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30" name="Freeform 110"/>
              <p:cNvSpPr>
                <a:spLocks/>
              </p:cNvSpPr>
              <p:nvPr/>
            </p:nvSpPr>
            <p:spPr bwMode="auto">
              <a:xfrm>
                <a:off x="860" y="2081"/>
                <a:ext cx="20" cy="20"/>
              </a:xfrm>
              <a:custGeom>
                <a:avLst/>
                <a:gdLst>
                  <a:gd name="T0" fmla="*/ 8 w 20"/>
                  <a:gd name="T1" fmla="*/ 0 h 20"/>
                  <a:gd name="T2" fmla="*/ 8 w 20"/>
                  <a:gd name="T3" fmla="*/ 5 h 20"/>
                  <a:gd name="T4" fmla="*/ 13 w 20"/>
                  <a:gd name="T5" fmla="*/ 12 h 20"/>
                  <a:gd name="T6" fmla="*/ 20 w 20"/>
                  <a:gd name="T7" fmla="*/ 20 h 20"/>
                  <a:gd name="T8" fmla="*/ 20 w 20"/>
                  <a:gd name="T9" fmla="*/ 20 h 20"/>
                  <a:gd name="T10" fmla="*/ 20 w 20"/>
                  <a:gd name="T11" fmla="*/ 20 h 20"/>
                  <a:gd name="T12" fmla="*/ 13 w 20"/>
                  <a:gd name="T13" fmla="*/ 20 h 20"/>
                  <a:gd name="T14" fmla="*/ 13 w 20"/>
                  <a:gd name="T15" fmla="*/ 12 h 20"/>
                  <a:gd name="T16" fmla="*/ 13 w 20"/>
                  <a:gd name="T17" fmla="*/ 12 h 20"/>
                  <a:gd name="T18" fmla="*/ 8 w 20"/>
                  <a:gd name="T19" fmla="*/ 12 h 20"/>
                  <a:gd name="T20" fmla="*/ 0 w 20"/>
                  <a:gd name="T21" fmla="*/ 12 h 20"/>
                  <a:gd name="T22" fmla="*/ 0 w 20"/>
                  <a:gd name="T23" fmla="*/ 5 h 20"/>
                  <a:gd name="T24" fmla="*/ 0 w 20"/>
                  <a:gd name="T25" fmla="*/ 5 h 20"/>
                  <a:gd name="T26" fmla="*/ 0 w 20"/>
                  <a:gd name="T27" fmla="*/ 0 h 20"/>
                  <a:gd name="T28" fmla="*/ 0 w 20"/>
                  <a:gd name="T29" fmla="*/ 0 h 20"/>
                  <a:gd name="T30" fmla="*/ 8 w 2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0">
                    <a:moveTo>
                      <a:pt x="8" y="0"/>
                    </a:moveTo>
                    <a:lnTo>
                      <a:pt x="8" y="5"/>
                    </a:lnTo>
                    <a:lnTo>
                      <a:pt x="13" y="12"/>
                    </a:lnTo>
                    <a:lnTo>
                      <a:pt x="20" y="20"/>
                    </a:lnTo>
                    <a:lnTo>
                      <a:pt x="20" y="20"/>
                    </a:lnTo>
                    <a:lnTo>
                      <a:pt x="20" y="20"/>
                    </a:lnTo>
                    <a:lnTo>
                      <a:pt x="13" y="20"/>
                    </a:lnTo>
                    <a:lnTo>
                      <a:pt x="13" y="12"/>
                    </a:lnTo>
                    <a:lnTo>
                      <a:pt x="13" y="12"/>
                    </a:lnTo>
                    <a:lnTo>
                      <a:pt x="8" y="12"/>
                    </a:lnTo>
                    <a:lnTo>
                      <a:pt x="0" y="12"/>
                    </a:lnTo>
                    <a:lnTo>
                      <a:pt x="0" y="5"/>
                    </a:lnTo>
                    <a:lnTo>
                      <a:pt x="0" y="5"/>
                    </a:lnTo>
                    <a:lnTo>
                      <a:pt x="0" y="0"/>
                    </a:lnTo>
                    <a:lnTo>
                      <a:pt x="0" y="0"/>
                    </a:lnTo>
                    <a:lnTo>
                      <a:pt x="8"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31" name="Freeform 111"/>
              <p:cNvSpPr>
                <a:spLocks/>
              </p:cNvSpPr>
              <p:nvPr/>
            </p:nvSpPr>
            <p:spPr bwMode="auto">
              <a:xfrm>
                <a:off x="873" y="2106"/>
                <a:ext cx="7" cy="35"/>
              </a:xfrm>
              <a:custGeom>
                <a:avLst/>
                <a:gdLst>
                  <a:gd name="T0" fmla="*/ 7 w 7"/>
                  <a:gd name="T1" fmla="*/ 0 h 35"/>
                  <a:gd name="T2" fmla="*/ 7 w 7"/>
                  <a:gd name="T3" fmla="*/ 15 h 35"/>
                  <a:gd name="T4" fmla="*/ 7 w 7"/>
                  <a:gd name="T5" fmla="*/ 20 h 35"/>
                  <a:gd name="T6" fmla="*/ 7 w 7"/>
                  <a:gd name="T7" fmla="*/ 27 h 35"/>
                  <a:gd name="T8" fmla="*/ 7 w 7"/>
                  <a:gd name="T9" fmla="*/ 27 h 35"/>
                  <a:gd name="T10" fmla="*/ 7 w 7"/>
                  <a:gd name="T11" fmla="*/ 35 h 35"/>
                  <a:gd name="T12" fmla="*/ 7 w 7"/>
                  <a:gd name="T13" fmla="*/ 27 h 35"/>
                  <a:gd name="T14" fmla="*/ 7 w 7"/>
                  <a:gd name="T15" fmla="*/ 20 h 35"/>
                  <a:gd name="T16" fmla="*/ 7 w 7"/>
                  <a:gd name="T17" fmla="*/ 20 h 35"/>
                  <a:gd name="T18" fmla="*/ 7 w 7"/>
                  <a:gd name="T19" fmla="*/ 20 h 35"/>
                  <a:gd name="T20" fmla="*/ 7 w 7"/>
                  <a:gd name="T21" fmla="*/ 15 h 35"/>
                  <a:gd name="T22" fmla="*/ 7 w 7"/>
                  <a:gd name="T23" fmla="*/ 7 h 35"/>
                  <a:gd name="T24" fmla="*/ 7 w 7"/>
                  <a:gd name="T25" fmla="*/ 7 h 35"/>
                  <a:gd name="T26" fmla="*/ 0 w 7"/>
                  <a:gd name="T27" fmla="*/ 0 h 35"/>
                  <a:gd name="T28" fmla="*/ 0 w 7"/>
                  <a:gd name="T29" fmla="*/ 0 h 35"/>
                  <a:gd name="T30" fmla="*/ 7 w 7"/>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35">
                    <a:moveTo>
                      <a:pt x="7" y="0"/>
                    </a:moveTo>
                    <a:lnTo>
                      <a:pt x="7" y="15"/>
                    </a:lnTo>
                    <a:lnTo>
                      <a:pt x="7" y="20"/>
                    </a:lnTo>
                    <a:lnTo>
                      <a:pt x="7" y="27"/>
                    </a:lnTo>
                    <a:lnTo>
                      <a:pt x="7" y="27"/>
                    </a:lnTo>
                    <a:lnTo>
                      <a:pt x="7" y="35"/>
                    </a:lnTo>
                    <a:lnTo>
                      <a:pt x="7" y="27"/>
                    </a:lnTo>
                    <a:lnTo>
                      <a:pt x="7" y="20"/>
                    </a:lnTo>
                    <a:lnTo>
                      <a:pt x="7" y="20"/>
                    </a:lnTo>
                    <a:lnTo>
                      <a:pt x="7" y="20"/>
                    </a:lnTo>
                    <a:lnTo>
                      <a:pt x="7" y="15"/>
                    </a:lnTo>
                    <a:lnTo>
                      <a:pt x="7" y="7"/>
                    </a:lnTo>
                    <a:lnTo>
                      <a:pt x="7" y="7"/>
                    </a:lnTo>
                    <a:lnTo>
                      <a:pt x="0" y="0"/>
                    </a:lnTo>
                    <a:lnTo>
                      <a:pt x="0" y="0"/>
                    </a:lnTo>
                    <a:lnTo>
                      <a:pt x="7"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32" name="Freeform 112"/>
              <p:cNvSpPr>
                <a:spLocks/>
              </p:cNvSpPr>
              <p:nvPr/>
            </p:nvSpPr>
            <p:spPr bwMode="auto">
              <a:xfrm>
                <a:off x="853" y="2028"/>
                <a:ext cx="34" cy="5"/>
              </a:xfrm>
              <a:custGeom>
                <a:avLst/>
                <a:gdLst>
                  <a:gd name="T0" fmla="*/ 34 w 34"/>
                  <a:gd name="T1" fmla="*/ 5 h 5"/>
                  <a:gd name="T2" fmla="*/ 27 w 34"/>
                  <a:gd name="T3" fmla="*/ 5 h 5"/>
                  <a:gd name="T4" fmla="*/ 20 w 34"/>
                  <a:gd name="T5" fmla="*/ 5 h 5"/>
                  <a:gd name="T6" fmla="*/ 15 w 34"/>
                  <a:gd name="T7" fmla="*/ 5 h 5"/>
                  <a:gd name="T8" fmla="*/ 15 w 34"/>
                  <a:gd name="T9" fmla="*/ 5 h 5"/>
                  <a:gd name="T10" fmla="*/ 7 w 34"/>
                  <a:gd name="T11" fmla="*/ 5 h 5"/>
                  <a:gd name="T12" fmla="*/ 0 w 34"/>
                  <a:gd name="T13" fmla="*/ 5 h 5"/>
                  <a:gd name="T14" fmla="*/ 7 w 34"/>
                  <a:gd name="T15" fmla="*/ 5 h 5"/>
                  <a:gd name="T16" fmla="*/ 7 w 34"/>
                  <a:gd name="T17" fmla="*/ 5 h 5"/>
                  <a:gd name="T18" fmla="*/ 7 w 34"/>
                  <a:gd name="T19" fmla="*/ 5 h 5"/>
                  <a:gd name="T20" fmla="*/ 15 w 34"/>
                  <a:gd name="T21" fmla="*/ 5 h 5"/>
                  <a:gd name="T22" fmla="*/ 20 w 34"/>
                  <a:gd name="T23" fmla="*/ 0 h 5"/>
                  <a:gd name="T24" fmla="*/ 20 w 34"/>
                  <a:gd name="T25" fmla="*/ 0 h 5"/>
                  <a:gd name="T26" fmla="*/ 34 w 34"/>
                  <a:gd name="T27" fmla="*/ 0 h 5"/>
                  <a:gd name="T28" fmla="*/ 34 w 34"/>
                  <a:gd name="T29" fmla="*/ 5 h 5"/>
                  <a:gd name="T30" fmla="*/ 34 w 34"/>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5">
                    <a:moveTo>
                      <a:pt x="34" y="5"/>
                    </a:moveTo>
                    <a:lnTo>
                      <a:pt x="27" y="5"/>
                    </a:lnTo>
                    <a:lnTo>
                      <a:pt x="20" y="5"/>
                    </a:lnTo>
                    <a:lnTo>
                      <a:pt x="15" y="5"/>
                    </a:lnTo>
                    <a:lnTo>
                      <a:pt x="15" y="5"/>
                    </a:lnTo>
                    <a:lnTo>
                      <a:pt x="7" y="5"/>
                    </a:lnTo>
                    <a:lnTo>
                      <a:pt x="0" y="5"/>
                    </a:lnTo>
                    <a:lnTo>
                      <a:pt x="7" y="5"/>
                    </a:lnTo>
                    <a:lnTo>
                      <a:pt x="7" y="5"/>
                    </a:lnTo>
                    <a:lnTo>
                      <a:pt x="7" y="5"/>
                    </a:lnTo>
                    <a:lnTo>
                      <a:pt x="15" y="5"/>
                    </a:lnTo>
                    <a:lnTo>
                      <a:pt x="20" y="0"/>
                    </a:lnTo>
                    <a:lnTo>
                      <a:pt x="20" y="0"/>
                    </a:lnTo>
                    <a:lnTo>
                      <a:pt x="34" y="0"/>
                    </a:lnTo>
                    <a:lnTo>
                      <a:pt x="34" y="5"/>
                    </a:lnTo>
                    <a:lnTo>
                      <a:pt x="34" y="5"/>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33" name="Freeform 113"/>
              <p:cNvSpPr>
                <a:spLocks/>
              </p:cNvSpPr>
              <p:nvPr/>
            </p:nvSpPr>
            <p:spPr bwMode="auto">
              <a:xfrm>
                <a:off x="853" y="2001"/>
                <a:ext cx="34" cy="27"/>
              </a:xfrm>
              <a:custGeom>
                <a:avLst/>
                <a:gdLst>
                  <a:gd name="T0" fmla="*/ 34 w 34"/>
                  <a:gd name="T1" fmla="*/ 27 h 27"/>
                  <a:gd name="T2" fmla="*/ 27 w 34"/>
                  <a:gd name="T3" fmla="*/ 27 h 27"/>
                  <a:gd name="T4" fmla="*/ 20 w 34"/>
                  <a:gd name="T5" fmla="*/ 27 h 27"/>
                  <a:gd name="T6" fmla="*/ 15 w 34"/>
                  <a:gd name="T7" fmla="*/ 27 h 27"/>
                  <a:gd name="T8" fmla="*/ 15 w 34"/>
                  <a:gd name="T9" fmla="*/ 27 h 27"/>
                  <a:gd name="T10" fmla="*/ 7 w 34"/>
                  <a:gd name="T11" fmla="*/ 27 h 27"/>
                  <a:gd name="T12" fmla="*/ 7 w 34"/>
                  <a:gd name="T13" fmla="*/ 27 h 27"/>
                  <a:gd name="T14" fmla="*/ 7 w 34"/>
                  <a:gd name="T15" fmla="*/ 20 h 27"/>
                  <a:gd name="T16" fmla="*/ 7 w 34"/>
                  <a:gd name="T17" fmla="*/ 20 h 27"/>
                  <a:gd name="T18" fmla="*/ 0 w 34"/>
                  <a:gd name="T19" fmla="*/ 12 h 27"/>
                  <a:gd name="T20" fmla="*/ 7 w 34"/>
                  <a:gd name="T21" fmla="*/ 7 h 27"/>
                  <a:gd name="T22" fmla="*/ 7 w 34"/>
                  <a:gd name="T23" fmla="*/ 0 h 27"/>
                  <a:gd name="T24" fmla="*/ 7 w 34"/>
                  <a:gd name="T25" fmla="*/ 0 h 27"/>
                  <a:gd name="T26" fmla="*/ 7 w 34"/>
                  <a:gd name="T27" fmla="*/ 0 h 27"/>
                  <a:gd name="T28" fmla="*/ 15 w 34"/>
                  <a:gd name="T29" fmla="*/ 0 h 27"/>
                  <a:gd name="T30" fmla="*/ 20 w 34"/>
                  <a:gd name="T31" fmla="*/ 0 h 27"/>
                  <a:gd name="T32" fmla="*/ 20 w 34"/>
                  <a:gd name="T33" fmla="*/ 0 h 27"/>
                  <a:gd name="T34" fmla="*/ 27 w 34"/>
                  <a:gd name="T35" fmla="*/ 12 h 27"/>
                  <a:gd name="T36" fmla="*/ 34 w 34"/>
                  <a:gd name="T37" fmla="*/ 20 h 27"/>
                  <a:gd name="T38" fmla="*/ 34 w 34"/>
                  <a:gd name="T3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27">
                    <a:moveTo>
                      <a:pt x="34" y="27"/>
                    </a:moveTo>
                    <a:lnTo>
                      <a:pt x="27" y="27"/>
                    </a:lnTo>
                    <a:lnTo>
                      <a:pt x="20" y="27"/>
                    </a:lnTo>
                    <a:lnTo>
                      <a:pt x="15" y="27"/>
                    </a:lnTo>
                    <a:lnTo>
                      <a:pt x="15" y="27"/>
                    </a:lnTo>
                    <a:lnTo>
                      <a:pt x="7" y="27"/>
                    </a:lnTo>
                    <a:lnTo>
                      <a:pt x="7" y="27"/>
                    </a:lnTo>
                    <a:lnTo>
                      <a:pt x="7" y="20"/>
                    </a:lnTo>
                    <a:lnTo>
                      <a:pt x="7" y="20"/>
                    </a:lnTo>
                    <a:lnTo>
                      <a:pt x="0" y="12"/>
                    </a:lnTo>
                    <a:lnTo>
                      <a:pt x="7" y="7"/>
                    </a:lnTo>
                    <a:lnTo>
                      <a:pt x="7" y="0"/>
                    </a:lnTo>
                    <a:lnTo>
                      <a:pt x="7" y="0"/>
                    </a:lnTo>
                    <a:lnTo>
                      <a:pt x="7" y="0"/>
                    </a:lnTo>
                    <a:lnTo>
                      <a:pt x="15" y="0"/>
                    </a:lnTo>
                    <a:lnTo>
                      <a:pt x="20" y="0"/>
                    </a:lnTo>
                    <a:lnTo>
                      <a:pt x="20" y="0"/>
                    </a:lnTo>
                    <a:lnTo>
                      <a:pt x="27" y="12"/>
                    </a:lnTo>
                    <a:lnTo>
                      <a:pt x="34" y="20"/>
                    </a:lnTo>
                    <a:lnTo>
                      <a:pt x="34" y="27"/>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34" name="Freeform 114"/>
              <p:cNvSpPr>
                <a:spLocks/>
              </p:cNvSpPr>
              <p:nvPr/>
            </p:nvSpPr>
            <p:spPr bwMode="auto">
              <a:xfrm>
                <a:off x="892" y="2021"/>
                <a:ext cx="13" cy="52"/>
              </a:xfrm>
              <a:custGeom>
                <a:avLst/>
                <a:gdLst>
                  <a:gd name="T0" fmla="*/ 8 w 13"/>
                  <a:gd name="T1" fmla="*/ 7 h 52"/>
                  <a:gd name="T2" fmla="*/ 13 w 13"/>
                  <a:gd name="T3" fmla="*/ 12 h 52"/>
                  <a:gd name="T4" fmla="*/ 13 w 13"/>
                  <a:gd name="T5" fmla="*/ 20 h 52"/>
                  <a:gd name="T6" fmla="*/ 13 w 13"/>
                  <a:gd name="T7" fmla="*/ 20 h 52"/>
                  <a:gd name="T8" fmla="*/ 13 w 13"/>
                  <a:gd name="T9" fmla="*/ 27 h 52"/>
                  <a:gd name="T10" fmla="*/ 13 w 13"/>
                  <a:gd name="T11" fmla="*/ 27 h 52"/>
                  <a:gd name="T12" fmla="*/ 13 w 13"/>
                  <a:gd name="T13" fmla="*/ 27 h 52"/>
                  <a:gd name="T14" fmla="*/ 13 w 13"/>
                  <a:gd name="T15" fmla="*/ 27 h 52"/>
                  <a:gd name="T16" fmla="*/ 13 w 13"/>
                  <a:gd name="T17" fmla="*/ 32 h 52"/>
                  <a:gd name="T18" fmla="*/ 13 w 13"/>
                  <a:gd name="T19" fmla="*/ 32 h 52"/>
                  <a:gd name="T20" fmla="*/ 13 w 13"/>
                  <a:gd name="T21" fmla="*/ 32 h 52"/>
                  <a:gd name="T22" fmla="*/ 13 w 13"/>
                  <a:gd name="T23" fmla="*/ 32 h 52"/>
                  <a:gd name="T24" fmla="*/ 8 w 13"/>
                  <a:gd name="T25" fmla="*/ 40 h 52"/>
                  <a:gd name="T26" fmla="*/ 8 w 13"/>
                  <a:gd name="T27" fmla="*/ 40 h 52"/>
                  <a:gd name="T28" fmla="*/ 0 w 13"/>
                  <a:gd name="T29" fmla="*/ 52 h 52"/>
                  <a:gd name="T30" fmla="*/ 0 w 13"/>
                  <a:gd name="T31" fmla="*/ 52 h 52"/>
                  <a:gd name="T32" fmla="*/ 0 w 13"/>
                  <a:gd name="T33" fmla="*/ 52 h 52"/>
                  <a:gd name="T34" fmla="*/ 0 w 13"/>
                  <a:gd name="T35" fmla="*/ 47 h 52"/>
                  <a:gd name="T36" fmla="*/ 0 w 13"/>
                  <a:gd name="T37" fmla="*/ 47 h 52"/>
                  <a:gd name="T38" fmla="*/ 8 w 13"/>
                  <a:gd name="T39" fmla="*/ 40 h 52"/>
                  <a:gd name="T40" fmla="*/ 8 w 13"/>
                  <a:gd name="T41" fmla="*/ 32 h 52"/>
                  <a:gd name="T42" fmla="*/ 8 w 13"/>
                  <a:gd name="T43" fmla="*/ 27 h 52"/>
                  <a:gd name="T44" fmla="*/ 8 w 13"/>
                  <a:gd name="T45" fmla="*/ 20 h 52"/>
                  <a:gd name="T46" fmla="*/ 8 w 13"/>
                  <a:gd name="T47" fmla="*/ 20 h 52"/>
                  <a:gd name="T48" fmla="*/ 8 w 13"/>
                  <a:gd name="T49" fmla="*/ 20 h 52"/>
                  <a:gd name="T50" fmla="*/ 0 w 13"/>
                  <a:gd name="T51" fmla="*/ 12 h 52"/>
                  <a:gd name="T52" fmla="*/ 0 w 13"/>
                  <a:gd name="T53" fmla="*/ 12 h 52"/>
                  <a:gd name="T54" fmla="*/ 0 w 13"/>
                  <a:gd name="T55" fmla="*/ 7 h 52"/>
                  <a:gd name="T56" fmla="*/ 0 w 13"/>
                  <a:gd name="T57" fmla="*/ 7 h 52"/>
                  <a:gd name="T58" fmla="*/ 0 w 13"/>
                  <a:gd name="T59" fmla="*/ 0 h 52"/>
                  <a:gd name="T60" fmla="*/ 0 w 13"/>
                  <a:gd name="T61" fmla="*/ 0 h 52"/>
                  <a:gd name="T62" fmla="*/ 0 w 13"/>
                  <a:gd name="T63" fmla="*/ 0 h 52"/>
                  <a:gd name="T64" fmla="*/ 0 w 13"/>
                  <a:gd name="T65" fmla="*/ 0 h 52"/>
                  <a:gd name="T66" fmla="*/ 0 w 13"/>
                  <a:gd name="T67" fmla="*/ 0 h 52"/>
                  <a:gd name="T68" fmla="*/ 0 w 13"/>
                  <a:gd name="T69" fmla="*/ 0 h 52"/>
                  <a:gd name="T70" fmla="*/ 8 w 13"/>
                  <a:gd name="T71" fmla="*/ 0 h 52"/>
                  <a:gd name="T72" fmla="*/ 8 w 13"/>
                  <a:gd name="T73" fmla="*/ 0 h 52"/>
                  <a:gd name="T74" fmla="*/ 8 w 13"/>
                  <a:gd name="T7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 h="52">
                    <a:moveTo>
                      <a:pt x="8" y="0"/>
                    </a:moveTo>
                    <a:lnTo>
                      <a:pt x="8" y="7"/>
                    </a:lnTo>
                    <a:lnTo>
                      <a:pt x="13" y="12"/>
                    </a:lnTo>
                    <a:lnTo>
                      <a:pt x="13" y="12"/>
                    </a:lnTo>
                    <a:lnTo>
                      <a:pt x="13" y="12"/>
                    </a:lnTo>
                    <a:lnTo>
                      <a:pt x="13" y="20"/>
                    </a:lnTo>
                    <a:lnTo>
                      <a:pt x="13" y="20"/>
                    </a:lnTo>
                    <a:lnTo>
                      <a:pt x="13" y="20"/>
                    </a:lnTo>
                    <a:lnTo>
                      <a:pt x="13" y="27"/>
                    </a:lnTo>
                    <a:lnTo>
                      <a:pt x="13" y="27"/>
                    </a:lnTo>
                    <a:lnTo>
                      <a:pt x="13" y="27"/>
                    </a:lnTo>
                    <a:lnTo>
                      <a:pt x="13" y="27"/>
                    </a:lnTo>
                    <a:lnTo>
                      <a:pt x="13" y="27"/>
                    </a:lnTo>
                    <a:lnTo>
                      <a:pt x="13" y="27"/>
                    </a:lnTo>
                    <a:lnTo>
                      <a:pt x="13" y="27"/>
                    </a:lnTo>
                    <a:lnTo>
                      <a:pt x="13" y="27"/>
                    </a:lnTo>
                    <a:lnTo>
                      <a:pt x="13" y="27"/>
                    </a:lnTo>
                    <a:lnTo>
                      <a:pt x="13" y="32"/>
                    </a:lnTo>
                    <a:lnTo>
                      <a:pt x="13" y="32"/>
                    </a:lnTo>
                    <a:lnTo>
                      <a:pt x="13" y="32"/>
                    </a:lnTo>
                    <a:lnTo>
                      <a:pt x="13" y="32"/>
                    </a:lnTo>
                    <a:lnTo>
                      <a:pt x="13" y="32"/>
                    </a:lnTo>
                    <a:lnTo>
                      <a:pt x="13" y="32"/>
                    </a:lnTo>
                    <a:lnTo>
                      <a:pt x="13" y="32"/>
                    </a:lnTo>
                    <a:lnTo>
                      <a:pt x="8" y="32"/>
                    </a:lnTo>
                    <a:lnTo>
                      <a:pt x="8" y="40"/>
                    </a:lnTo>
                    <a:lnTo>
                      <a:pt x="8" y="40"/>
                    </a:lnTo>
                    <a:lnTo>
                      <a:pt x="8" y="40"/>
                    </a:lnTo>
                    <a:lnTo>
                      <a:pt x="0" y="47"/>
                    </a:lnTo>
                    <a:lnTo>
                      <a:pt x="0" y="52"/>
                    </a:lnTo>
                    <a:lnTo>
                      <a:pt x="0" y="52"/>
                    </a:lnTo>
                    <a:lnTo>
                      <a:pt x="0" y="52"/>
                    </a:lnTo>
                    <a:lnTo>
                      <a:pt x="0" y="52"/>
                    </a:lnTo>
                    <a:lnTo>
                      <a:pt x="0" y="52"/>
                    </a:lnTo>
                    <a:lnTo>
                      <a:pt x="0" y="47"/>
                    </a:lnTo>
                    <a:lnTo>
                      <a:pt x="0" y="47"/>
                    </a:lnTo>
                    <a:lnTo>
                      <a:pt x="0" y="47"/>
                    </a:lnTo>
                    <a:lnTo>
                      <a:pt x="0" y="47"/>
                    </a:lnTo>
                    <a:lnTo>
                      <a:pt x="8" y="40"/>
                    </a:lnTo>
                    <a:lnTo>
                      <a:pt x="8" y="40"/>
                    </a:lnTo>
                    <a:lnTo>
                      <a:pt x="8" y="32"/>
                    </a:lnTo>
                    <a:lnTo>
                      <a:pt x="8" y="32"/>
                    </a:lnTo>
                    <a:lnTo>
                      <a:pt x="8" y="27"/>
                    </a:lnTo>
                    <a:lnTo>
                      <a:pt x="8" y="27"/>
                    </a:lnTo>
                    <a:lnTo>
                      <a:pt x="8" y="20"/>
                    </a:lnTo>
                    <a:lnTo>
                      <a:pt x="8" y="20"/>
                    </a:lnTo>
                    <a:lnTo>
                      <a:pt x="8" y="20"/>
                    </a:lnTo>
                    <a:lnTo>
                      <a:pt x="8" y="20"/>
                    </a:lnTo>
                    <a:lnTo>
                      <a:pt x="8" y="20"/>
                    </a:lnTo>
                    <a:lnTo>
                      <a:pt x="8" y="20"/>
                    </a:lnTo>
                    <a:lnTo>
                      <a:pt x="0" y="20"/>
                    </a:lnTo>
                    <a:lnTo>
                      <a:pt x="0" y="12"/>
                    </a:lnTo>
                    <a:lnTo>
                      <a:pt x="0" y="12"/>
                    </a:lnTo>
                    <a:lnTo>
                      <a:pt x="0" y="12"/>
                    </a:lnTo>
                    <a:lnTo>
                      <a:pt x="0" y="12"/>
                    </a:lnTo>
                    <a:lnTo>
                      <a:pt x="0" y="7"/>
                    </a:lnTo>
                    <a:lnTo>
                      <a:pt x="0" y="7"/>
                    </a:lnTo>
                    <a:lnTo>
                      <a:pt x="0" y="7"/>
                    </a:lnTo>
                    <a:lnTo>
                      <a:pt x="0" y="7"/>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8" y="0"/>
                    </a:lnTo>
                    <a:lnTo>
                      <a:pt x="8" y="0"/>
                    </a:lnTo>
                    <a:lnTo>
                      <a:pt x="8" y="0"/>
                    </a:lnTo>
                    <a:lnTo>
                      <a:pt x="8" y="0"/>
                    </a:lnTo>
                    <a:lnTo>
                      <a:pt x="8" y="0"/>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35" name="Freeform 115"/>
              <p:cNvSpPr>
                <a:spLocks/>
              </p:cNvSpPr>
              <p:nvPr/>
            </p:nvSpPr>
            <p:spPr bwMode="auto">
              <a:xfrm>
                <a:off x="770" y="1975"/>
                <a:ext cx="130" cy="46"/>
              </a:xfrm>
              <a:custGeom>
                <a:avLst/>
                <a:gdLst>
                  <a:gd name="T0" fmla="*/ 7 w 130"/>
                  <a:gd name="T1" fmla="*/ 46 h 46"/>
                  <a:gd name="T2" fmla="*/ 19 w 130"/>
                  <a:gd name="T3" fmla="*/ 38 h 46"/>
                  <a:gd name="T4" fmla="*/ 26 w 130"/>
                  <a:gd name="T5" fmla="*/ 38 h 46"/>
                  <a:gd name="T6" fmla="*/ 39 w 130"/>
                  <a:gd name="T7" fmla="*/ 26 h 46"/>
                  <a:gd name="T8" fmla="*/ 46 w 130"/>
                  <a:gd name="T9" fmla="*/ 26 h 46"/>
                  <a:gd name="T10" fmla="*/ 64 w 130"/>
                  <a:gd name="T11" fmla="*/ 20 h 46"/>
                  <a:gd name="T12" fmla="*/ 58 w 130"/>
                  <a:gd name="T13" fmla="*/ 20 h 46"/>
                  <a:gd name="T14" fmla="*/ 39 w 130"/>
                  <a:gd name="T15" fmla="*/ 26 h 46"/>
                  <a:gd name="T16" fmla="*/ 26 w 130"/>
                  <a:gd name="T17" fmla="*/ 33 h 46"/>
                  <a:gd name="T18" fmla="*/ 26 w 130"/>
                  <a:gd name="T19" fmla="*/ 33 h 46"/>
                  <a:gd name="T20" fmla="*/ 26 w 130"/>
                  <a:gd name="T21" fmla="*/ 26 h 46"/>
                  <a:gd name="T22" fmla="*/ 64 w 130"/>
                  <a:gd name="T23" fmla="*/ 13 h 46"/>
                  <a:gd name="T24" fmla="*/ 83 w 130"/>
                  <a:gd name="T25" fmla="*/ 13 h 46"/>
                  <a:gd name="T26" fmla="*/ 117 w 130"/>
                  <a:gd name="T27" fmla="*/ 26 h 46"/>
                  <a:gd name="T28" fmla="*/ 130 w 130"/>
                  <a:gd name="T29" fmla="*/ 38 h 46"/>
                  <a:gd name="T30" fmla="*/ 103 w 130"/>
                  <a:gd name="T31" fmla="*/ 13 h 46"/>
                  <a:gd name="T32" fmla="*/ 64 w 130"/>
                  <a:gd name="T33" fmla="*/ 6 h 46"/>
                  <a:gd name="T34" fmla="*/ 90 w 130"/>
                  <a:gd name="T35" fmla="*/ 13 h 46"/>
                  <a:gd name="T36" fmla="*/ 110 w 130"/>
                  <a:gd name="T37" fmla="*/ 20 h 46"/>
                  <a:gd name="T38" fmla="*/ 98 w 130"/>
                  <a:gd name="T39" fmla="*/ 13 h 46"/>
                  <a:gd name="T40" fmla="*/ 78 w 130"/>
                  <a:gd name="T41" fmla="*/ 6 h 46"/>
                  <a:gd name="T42" fmla="*/ 78 w 130"/>
                  <a:gd name="T43" fmla="*/ 6 h 46"/>
                  <a:gd name="T44" fmla="*/ 83 w 130"/>
                  <a:gd name="T45" fmla="*/ 6 h 46"/>
                  <a:gd name="T46" fmla="*/ 71 w 130"/>
                  <a:gd name="T47" fmla="*/ 6 h 46"/>
                  <a:gd name="T48" fmla="*/ 64 w 130"/>
                  <a:gd name="T49" fmla="*/ 0 h 46"/>
                  <a:gd name="T50" fmla="*/ 39 w 130"/>
                  <a:gd name="T51" fmla="*/ 6 h 46"/>
                  <a:gd name="T52" fmla="*/ 32 w 130"/>
                  <a:gd name="T53" fmla="*/ 13 h 46"/>
                  <a:gd name="T54" fmla="*/ 32 w 130"/>
                  <a:gd name="T55" fmla="*/ 6 h 46"/>
                  <a:gd name="T56" fmla="*/ 26 w 130"/>
                  <a:gd name="T57" fmla="*/ 13 h 46"/>
                  <a:gd name="T58" fmla="*/ 19 w 130"/>
                  <a:gd name="T59" fmla="*/ 20 h 46"/>
                  <a:gd name="T60" fmla="*/ 12 w 130"/>
                  <a:gd name="T61" fmla="*/ 26 h 46"/>
                  <a:gd name="T62" fmla="*/ 7 w 130"/>
                  <a:gd name="T63" fmla="*/ 33 h 46"/>
                  <a:gd name="T64" fmla="*/ 7 w 130"/>
                  <a:gd name="T65" fmla="*/ 33 h 46"/>
                  <a:gd name="T66" fmla="*/ 7 w 130"/>
                  <a:gd name="T67" fmla="*/ 26 h 46"/>
                  <a:gd name="T68" fmla="*/ 7 w 130"/>
                  <a:gd name="T69" fmla="*/ 33 h 46"/>
                  <a:gd name="T70" fmla="*/ 7 w 130"/>
                  <a:gd name="T71" fmla="*/ 33 h 46"/>
                  <a:gd name="T72" fmla="*/ 7 w 130"/>
                  <a:gd name="T73" fmla="*/ 38 h 46"/>
                  <a:gd name="T74" fmla="*/ 7 w 130"/>
                  <a:gd name="T75" fmla="*/ 38 h 46"/>
                  <a:gd name="T76" fmla="*/ 0 w 130"/>
                  <a:gd name="T77" fmla="*/ 46 h 46"/>
                  <a:gd name="T78" fmla="*/ 0 w 130"/>
                  <a:gd name="T79" fmla="*/ 46 h 46"/>
                  <a:gd name="T80" fmla="*/ 7 w 130"/>
                  <a:gd name="T81" fmla="*/ 46 h 46"/>
                  <a:gd name="T82" fmla="*/ 7 w 130"/>
                  <a:gd name="T8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 h="46">
                    <a:moveTo>
                      <a:pt x="7" y="46"/>
                    </a:moveTo>
                    <a:lnTo>
                      <a:pt x="7" y="46"/>
                    </a:lnTo>
                    <a:lnTo>
                      <a:pt x="12" y="46"/>
                    </a:lnTo>
                    <a:lnTo>
                      <a:pt x="19" y="38"/>
                    </a:lnTo>
                    <a:lnTo>
                      <a:pt x="19" y="38"/>
                    </a:lnTo>
                    <a:lnTo>
                      <a:pt x="26" y="38"/>
                    </a:lnTo>
                    <a:lnTo>
                      <a:pt x="32" y="33"/>
                    </a:lnTo>
                    <a:lnTo>
                      <a:pt x="39" y="26"/>
                    </a:lnTo>
                    <a:lnTo>
                      <a:pt x="39" y="26"/>
                    </a:lnTo>
                    <a:lnTo>
                      <a:pt x="46" y="26"/>
                    </a:lnTo>
                    <a:lnTo>
                      <a:pt x="51" y="20"/>
                    </a:lnTo>
                    <a:lnTo>
                      <a:pt x="64" y="20"/>
                    </a:lnTo>
                    <a:lnTo>
                      <a:pt x="64" y="20"/>
                    </a:lnTo>
                    <a:lnTo>
                      <a:pt x="58" y="20"/>
                    </a:lnTo>
                    <a:lnTo>
                      <a:pt x="51" y="20"/>
                    </a:lnTo>
                    <a:lnTo>
                      <a:pt x="39" y="26"/>
                    </a:lnTo>
                    <a:lnTo>
                      <a:pt x="39" y="26"/>
                    </a:lnTo>
                    <a:lnTo>
                      <a:pt x="26" y="33"/>
                    </a:lnTo>
                    <a:lnTo>
                      <a:pt x="26" y="33"/>
                    </a:lnTo>
                    <a:lnTo>
                      <a:pt x="26" y="33"/>
                    </a:lnTo>
                    <a:lnTo>
                      <a:pt x="26" y="33"/>
                    </a:lnTo>
                    <a:lnTo>
                      <a:pt x="26" y="26"/>
                    </a:lnTo>
                    <a:lnTo>
                      <a:pt x="39" y="20"/>
                    </a:lnTo>
                    <a:lnTo>
                      <a:pt x="64" y="13"/>
                    </a:lnTo>
                    <a:lnTo>
                      <a:pt x="64" y="13"/>
                    </a:lnTo>
                    <a:lnTo>
                      <a:pt x="83" y="13"/>
                    </a:lnTo>
                    <a:lnTo>
                      <a:pt x="103" y="20"/>
                    </a:lnTo>
                    <a:lnTo>
                      <a:pt x="117" y="26"/>
                    </a:lnTo>
                    <a:lnTo>
                      <a:pt x="117" y="26"/>
                    </a:lnTo>
                    <a:lnTo>
                      <a:pt x="130" y="38"/>
                    </a:lnTo>
                    <a:lnTo>
                      <a:pt x="122" y="33"/>
                    </a:lnTo>
                    <a:lnTo>
                      <a:pt x="103" y="13"/>
                    </a:lnTo>
                    <a:lnTo>
                      <a:pt x="64" y="6"/>
                    </a:lnTo>
                    <a:lnTo>
                      <a:pt x="64" y="6"/>
                    </a:lnTo>
                    <a:lnTo>
                      <a:pt x="71" y="6"/>
                    </a:lnTo>
                    <a:lnTo>
                      <a:pt x="90" y="13"/>
                    </a:lnTo>
                    <a:lnTo>
                      <a:pt x="110" y="20"/>
                    </a:lnTo>
                    <a:lnTo>
                      <a:pt x="110" y="20"/>
                    </a:lnTo>
                    <a:lnTo>
                      <a:pt x="103" y="20"/>
                    </a:lnTo>
                    <a:lnTo>
                      <a:pt x="98" y="13"/>
                    </a:lnTo>
                    <a:lnTo>
                      <a:pt x="78" y="6"/>
                    </a:lnTo>
                    <a:lnTo>
                      <a:pt x="78" y="6"/>
                    </a:lnTo>
                    <a:lnTo>
                      <a:pt x="78" y="6"/>
                    </a:lnTo>
                    <a:lnTo>
                      <a:pt x="78" y="6"/>
                    </a:lnTo>
                    <a:lnTo>
                      <a:pt x="83" y="6"/>
                    </a:lnTo>
                    <a:lnTo>
                      <a:pt x="83" y="6"/>
                    </a:lnTo>
                    <a:lnTo>
                      <a:pt x="78" y="6"/>
                    </a:lnTo>
                    <a:lnTo>
                      <a:pt x="71" y="6"/>
                    </a:lnTo>
                    <a:lnTo>
                      <a:pt x="64" y="0"/>
                    </a:lnTo>
                    <a:lnTo>
                      <a:pt x="64" y="0"/>
                    </a:lnTo>
                    <a:lnTo>
                      <a:pt x="46" y="6"/>
                    </a:lnTo>
                    <a:lnTo>
                      <a:pt x="39" y="6"/>
                    </a:lnTo>
                    <a:lnTo>
                      <a:pt x="32" y="13"/>
                    </a:lnTo>
                    <a:lnTo>
                      <a:pt x="32" y="13"/>
                    </a:lnTo>
                    <a:lnTo>
                      <a:pt x="39" y="6"/>
                    </a:lnTo>
                    <a:lnTo>
                      <a:pt x="32" y="6"/>
                    </a:lnTo>
                    <a:lnTo>
                      <a:pt x="32" y="13"/>
                    </a:lnTo>
                    <a:lnTo>
                      <a:pt x="26" y="13"/>
                    </a:lnTo>
                    <a:lnTo>
                      <a:pt x="26" y="13"/>
                    </a:lnTo>
                    <a:lnTo>
                      <a:pt x="19" y="20"/>
                    </a:lnTo>
                    <a:lnTo>
                      <a:pt x="12" y="20"/>
                    </a:lnTo>
                    <a:lnTo>
                      <a:pt x="12" y="26"/>
                    </a:lnTo>
                    <a:lnTo>
                      <a:pt x="12" y="26"/>
                    </a:lnTo>
                    <a:lnTo>
                      <a:pt x="7" y="33"/>
                    </a:lnTo>
                    <a:lnTo>
                      <a:pt x="7" y="33"/>
                    </a:lnTo>
                    <a:lnTo>
                      <a:pt x="7" y="33"/>
                    </a:lnTo>
                    <a:lnTo>
                      <a:pt x="7" y="33"/>
                    </a:lnTo>
                    <a:lnTo>
                      <a:pt x="7" y="26"/>
                    </a:lnTo>
                    <a:lnTo>
                      <a:pt x="7" y="33"/>
                    </a:lnTo>
                    <a:lnTo>
                      <a:pt x="7" y="33"/>
                    </a:lnTo>
                    <a:lnTo>
                      <a:pt x="7" y="33"/>
                    </a:lnTo>
                    <a:lnTo>
                      <a:pt x="7" y="33"/>
                    </a:lnTo>
                    <a:lnTo>
                      <a:pt x="7" y="38"/>
                    </a:lnTo>
                    <a:lnTo>
                      <a:pt x="7" y="38"/>
                    </a:lnTo>
                    <a:lnTo>
                      <a:pt x="7" y="38"/>
                    </a:lnTo>
                    <a:lnTo>
                      <a:pt x="7" y="38"/>
                    </a:lnTo>
                    <a:lnTo>
                      <a:pt x="0" y="38"/>
                    </a:lnTo>
                    <a:lnTo>
                      <a:pt x="0" y="46"/>
                    </a:lnTo>
                    <a:lnTo>
                      <a:pt x="0" y="46"/>
                    </a:lnTo>
                    <a:lnTo>
                      <a:pt x="0" y="46"/>
                    </a:lnTo>
                    <a:lnTo>
                      <a:pt x="7" y="46"/>
                    </a:lnTo>
                    <a:lnTo>
                      <a:pt x="7" y="46"/>
                    </a:lnTo>
                    <a:lnTo>
                      <a:pt x="7" y="46"/>
                    </a:lnTo>
                    <a:lnTo>
                      <a:pt x="7" y="46"/>
                    </a:lnTo>
                    <a:lnTo>
                      <a:pt x="7" y="46"/>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36" name="Freeform 116"/>
              <p:cNvSpPr>
                <a:spLocks/>
              </p:cNvSpPr>
              <p:nvPr/>
            </p:nvSpPr>
            <p:spPr bwMode="auto">
              <a:xfrm>
                <a:off x="763" y="2021"/>
                <a:ext cx="19" cy="52"/>
              </a:xfrm>
              <a:custGeom>
                <a:avLst/>
                <a:gdLst>
                  <a:gd name="T0" fmla="*/ 7 w 19"/>
                  <a:gd name="T1" fmla="*/ 7 h 52"/>
                  <a:gd name="T2" fmla="*/ 7 w 19"/>
                  <a:gd name="T3" fmla="*/ 12 h 52"/>
                  <a:gd name="T4" fmla="*/ 7 w 19"/>
                  <a:gd name="T5" fmla="*/ 20 h 52"/>
                  <a:gd name="T6" fmla="*/ 7 w 19"/>
                  <a:gd name="T7" fmla="*/ 20 h 52"/>
                  <a:gd name="T8" fmla="*/ 0 w 19"/>
                  <a:gd name="T9" fmla="*/ 27 h 52"/>
                  <a:gd name="T10" fmla="*/ 0 w 19"/>
                  <a:gd name="T11" fmla="*/ 32 h 52"/>
                  <a:gd name="T12" fmla="*/ 7 w 19"/>
                  <a:gd name="T13" fmla="*/ 32 h 52"/>
                  <a:gd name="T14" fmla="*/ 7 w 19"/>
                  <a:gd name="T15" fmla="*/ 27 h 52"/>
                  <a:gd name="T16" fmla="*/ 7 w 19"/>
                  <a:gd name="T17" fmla="*/ 32 h 52"/>
                  <a:gd name="T18" fmla="*/ 7 w 19"/>
                  <a:gd name="T19" fmla="*/ 32 h 52"/>
                  <a:gd name="T20" fmla="*/ 7 w 19"/>
                  <a:gd name="T21" fmla="*/ 32 h 52"/>
                  <a:gd name="T22" fmla="*/ 7 w 19"/>
                  <a:gd name="T23" fmla="*/ 32 h 52"/>
                  <a:gd name="T24" fmla="*/ 7 w 19"/>
                  <a:gd name="T25" fmla="*/ 40 h 52"/>
                  <a:gd name="T26" fmla="*/ 14 w 19"/>
                  <a:gd name="T27" fmla="*/ 40 h 52"/>
                  <a:gd name="T28" fmla="*/ 14 w 19"/>
                  <a:gd name="T29" fmla="*/ 47 h 52"/>
                  <a:gd name="T30" fmla="*/ 14 w 19"/>
                  <a:gd name="T31" fmla="*/ 47 h 52"/>
                  <a:gd name="T32" fmla="*/ 14 w 19"/>
                  <a:gd name="T33" fmla="*/ 52 h 52"/>
                  <a:gd name="T34" fmla="*/ 19 w 19"/>
                  <a:gd name="T35" fmla="*/ 47 h 52"/>
                  <a:gd name="T36" fmla="*/ 14 w 19"/>
                  <a:gd name="T37" fmla="*/ 47 h 52"/>
                  <a:gd name="T38" fmla="*/ 19 w 19"/>
                  <a:gd name="T39" fmla="*/ 40 h 52"/>
                  <a:gd name="T40" fmla="*/ 19 w 19"/>
                  <a:gd name="T41" fmla="*/ 32 h 52"/>
                  <a:gd name="T42" fmla="*/ 19 w 19"/>
                  <a:gd name="T43" fmla="*/ 27 h 52"/>
                  <a:gd name="T44" fmla="*/ 19 w 19"/>
                  <a:gd name="T45" fmla="*/ 27 h 52"/>
                  <a:gd name="T46" fmla="*/ 19 w 19"/>
                  <a:gd name="T47" fmla="*/ 27 h 52"/>
                  <a:gd name="T48" fmla="*/ 19 w 19"/>
                  <a:gd name="T49" fmla="*/ 27 h 52"/>
                  <a:gd name="T50" fmla="*/ 19 w 19"/>
                  <a:gd name="T51" fmla="*/ 20 h 52"/>
                  <a:gd name="T52" fmla="*/ 19 w 19"/>
                  <a:gd name="T53" fmla="*/ 20 h 52"/>
                  <a:gd name="T54" fmla="*/ 19 w 19"/>
                  <a:gd name="T55" fmla="*/ 7 h 52"/>
                  <a:gd name="T56" fmla="*/ 19 w 19"/>
                  <a:gd name="T57" fmla="*/ 7 h 52"/>
                  <a:gd name="T58" fmla="*/ 19 w 19"/>
                  <a:gd name="T59" fmla="*/ 0 h 52"/>
                  <a:gd name="T60" fmla="*/ 19 w 19"/>
                  <a:gd name="T61" fmla="*/ 0 h 52"/>
                  <a:gd name="T62" fmla="*/ 19 w 19"/>
                  <a:gd name="T63" fmla="*/ 0 h 52"/>
                  <a:gd name="T64" fmla="*/ 19 w 19"/>
                  <a:gd name="T65" fmla="*/ 0 h 52"/>
                  <a:gd name="T66" fmla="*/ 19 w 19"/>
                  <a:gd name="T67" fmla="*/ 0 h 52"/>
                  <a:gd name="T68" fmla="*/ 19 w 19"/>
                  <a:gd name="T69" fmla="*/ 0 h 52"/>
                  <a:gd name="T70" fmla="*/ 14 w 19"/>
                  <a:gd name="T71" fmla="*/ 0 h 52"/>
                  <a:gd name="T72" fmla="*/ 7 w 19"/>
                  <a:gd name="T73" fmla="*/ 0 h 52"/>
                  <a:gd name="T74" fmla="*/ 7 w 19"/>
                  <a:gd name="T7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 h="52">
                    <a:moveTo>
                      <a:pt x="7" y="0"/>
                    </a:moveTo>
                    <a:lnTo>
                      <a:pt x="7" y="7"/>
                    </a:lnTo>
                    <a:lnTo>
                      <a:pt x="7" y="12"/>
                    </a:lnTo>
                    <a:lnTo>
                      <a:pt x="7" y="12"/>
                    </a:lnTo>
                    <a:lnTo>
                      <a:pt x="7" y="12"/>
                    </a:lnTo>
                    <a:lnTo>
                      <a:pt x="7" y="20"/>
                    </a:lnTo>
                    <a:lnTo>
                      <a:pt x="7" y="20"/>
                    </a:lnTo>
                    <a:lnTo>
                      <a:pt x="7" y="20"/>
                    </a:lnTo>
                    <a:lnTo>
                      <a:pt x="0" y="27"/>
                    </a:lnTo>
                    <a:lnTo>
                      <a:pt x="0" y="27"/>
                    </a:lnTo>
                    <a:lnTo>
                      <a:pt x="0" y="27"/>
                    </a:lnTo>
                    <a:lnTo>
                      <a:pt x="0" y="32"/>
                    </a:lnTo>
                    <a:lnTo>
                      <a:pt x="7" y="32"/>
                    </a:lnTo>
                    <a:lnTo>
                      <a:pt x="7" y="32"/>
                    </a:lnTo>
                    <a:lnTo>
                      <a:pt x="7" y="32"/>
                    </a:lnTo>
                    <a:lnTo>
                      <a:pt x="7" y="27"/>
                    </a:lnTo>
                    <a:lnTo>
                      <a:pt x="7" y="27"/>
                    </a:lnTo>
                    <a:lnTo>
                      <a:pt x="7" y="32"/>
                    </a:lnTo>
                    <a:lnTo>
                      <a:pt x="7" y="32"/>
                    </a:lnTo>
                    <a:lnTo>
                      <a:pt x="7" y="32"/>
                    </a:lnTo>
                    <a:lnTo>
                      <a:pt x="7" y="32"/>
                    </a:lnTo>
                    <a:lnTo>
                      <a:pt x="7" y="32"/>
                    </a:lnTo>
                    <a:lnTo>
                      <a:pt x="7" y="32"/>
                    </a:lnTo>
                    <a:lnTo>
                      <a:pt x="7" y="32"/>
                    </a:lnTo>
                    <a:lnTo>
                      <a:pt x="7" y="32"/>
                    </a:lnTo>
                    <a:lnTo>
                      <a:pt x="7" y="40"/>
                    </a:lnTo>
                    <a:lnTo>
                      <a:pt x="14" y="40"/>
                    </a:lnTo>
                    <a:lnTo>
                      <a:pt x="14" y="40"/>
                    </a:lnTo>
                    <a:lnTo>
                      <a:pt x="14" y="47"/>
                    </a:lnTo>
                    <a:lnTo>
                      <a:pt x="14" y="47"/>
                    </a:lnTo>
                    <a:lnTo>
                      <a:pt x="14" y="47"/>
                    </a:lnTo>
                    <a:lnTo>
                      <a:pt x="14" y="47"/>
                    </a:lnTo>
                    <a:lnTo>
                      <a:pt x="14" y="52"/>
                    </a:lnTo>
                    <a:lnTo>
                      <a:pt x="14" y="52"/>
                    </a:lnTo>
                    <a:lnTo>
                      <a:pt x="19" y="47"/>
                    </a:lnTo>
                    <a:lnTo>
                      <a:pt x="19" y="47"/>
                    </a:lnTo>
                    <a:lnTo>
                      <a:pt x="14" y="47"/>
                    </a:lnTo>
                    <a:lnTo>
                      <a:pt x="14" y="47"/>
                    </a:lnTo>
                    <a:lnTo>
                      <a:pt x="19" y="40"/>
                    </a:lnTo>
                    <a:lnTo>
                      <a:pt x="19" y="40"/>
                    </a:lnTo>
                    <a:lnTo>
                      <a:pt x="19" y="32"/>
                    </a:lnTo>
                    <a:lnTo>
                      <a:pt x="19" y="32"/>
                    </a:lnTo>
                    <a:lnTo>
                      <a:pt x="19" y="27"/>
                    </a:lnTo>
                    <a:lnTo>
                      <a:pt x="19" y="27"/>
                    </a:lnTo>
                    <a:lnTo>
                      <a:pt x="19" y="27"/>
                    </a:lnTo>
                    <a:lnTo>
                      <a:pt x="19" y="27"/>
                    </a:lnTo>
                    <a:lnTo>
                      <a:pt x="19" y="27"/>
                    </a:lnTo>
                    <a:lnTo>
                      <a:pt x="19" y="27"/>
                    </a:lnTo>
                    <a:lnTo>
                      <a:pt x="19" y="27"/>
                    </a:lnTo>
                    <a:lnTo>
                      <a:pt x="19" y="27"/>
                    </a:lnTo>
                    <a:lnTo>
                      <a:pt x="19" y="27"/>
                    </a:lnTo>
                    <a:lnTo>
                      <a:pt x="19" y="20"/>
                    </a:lnTo>
                    <a:lnTo>
                      <a:pt x="19" y="20"/>
                    </a:lnTo>
                    <a:lnTo>
                      <a:pt x="19" y="20"/>
                    </a:lnTo>
                    <a:lnTo>
                      <a:pt x="19" y="12"/>
                    </a:lnTo>
                    <a:lnTo>
                      <a:pt x="19" y="7"/>
                    </a:lnTo>
                    <a:lnTo>
                      <a:pt x="19" y="7"/>
                    </a:lnTo>
                    <a:lnTo>
                      <a:pt x="19" y="7"/>
                    </a:lnTo>
                    <a:lnTo>
                      <a:pt x="19" y="7"/>
                    </a:lnTo>
                    <a:lnTo>
                      <a:pt x="19" y="0"/>
                    </a:lnTo>
                    <a:lnTo>
                      <a:pt x="19" y="0"/>
                    </a:lnTo>
                    <a:lnTo>
                      <a:pt x="19" y="0"/>
                    </a:lnTo>
                    <a:lnTo>
                      <a:pt x="19" y="0"/>
                    </a:lnTo>
                    <a:lnTo>
                      <a:pt x="19" y="0"/>
                    </a:lnTo>
                    <a:lnTo>
                      <a:pt x="19" y="0"/>
                    </a:lnTo>
                    <a:lnTo>
                      <a:pt x="19" y="0"/>
                    </a:lnTo>
                    <a:lnTo>
                      <a:pt x="19" y="0"/>
                    </a:lnTo>
                    <a:lnTo>
                      <a:pt x="19" y="0"/>
                    </a:lnTo>
                    <a:lnTo>
                      <a:pt x="19" y="0"/>
                    </a:lnTo>
                    <a:lnTo>
                      <a:pt x="19" y="0"/>
                    </a:lnTo>
                    <a:lnTo>
                      <a:pt x="14" y="0"/>
                    </a:lnTo>
                    <a:lnTo>
                      <a:pt x="14" y="0"/>
                    </a:lnTo>
                    <a:lnTo>
                      <a:pt x="14" y="0"/>
                    </a:lnTo>
                    <a:lnTo>
                      <a:pt x="7" y="0"/>
                    </a:lnTo>
                    <a:lnTo>
                      <a:pt x="7" y="0"/>
                    </a:lnTo>
                    <a:lnTo>
                      <a:pt x="7" y="0"/>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37" name="Freeform 117"/>
              <p:cNvSpPr>
                <a:spLocks/>
              </p:cNvSpPr>
              <p:nvPr/>
            </p:nvSpPr>
            <p:spPr bwMode="auto">
              <a:xfrm>
                <a:off x="802" y="2053"/>
                <a:ext cx="39" cy="8"/>
              </a:xfrm>
              <a:custGeom>
                <a:avLst/>
                <a:gdLst>
                  <a:gd name="T0" fmla="*/ 39 w 39"/>
                  <a:gd name="T1" fmla="*/ 0 h 8"/>
                  <a:gd name="T2" fmla="*/ 39 w 39"/>
                  <a:gd name="T3" fmla="*/ 8 h 8"/>
                  <a:gd name="T4" fmla="*/ 32 w 39"/>
                  <a:gd name="T5" fmla="*/ 8 h 8"/>
                  <a:gd name="T6" fmla="*/ 32 w 39"/>
                  <a:gd name="T7" fmla="*/ 0 h 8"/>
                  <a:gd name="T8" fmla="*/ 32 w 39"/>
                  <a:gd name="T9" fmla="*/ 0 h 8"/>
                  <a:gd name="T10" fmla="*/ 26 w 39"/>
                  <a:gd name="T11" fmla="*/ 0 h 8"/>
                  <a:gd name="T12" fmla="*/ 19 w 39"/>
                  <a:gd name="T13" fmla="*/ 0 h 8"/>
                  <a:gd name="T14" fmla="*/ 14 w 39"/>
                  <a:gd name="T15" fmla="*/ 0 h 8"/>
                  <a:gd name="T16" fmla="*/ 14 w 39"/>
                  <a:gd name="T17" fmla="*/ 0 h 8"/>
                  <a:gd name="T18" fmla="*/ 7 w 39"/>
                  <a:gd name="T19" fmla="*/ 8 h 8"/>
                  <a:gd name="T20" fmla="*/ 0 w 39"/>
                  <a:gd name="T21" fmla="*/ 8 h 8"/>
                  <a:gd name="T22" fmla="*/ 0 w 39"/>
                  <a:gd name="T23" fmla="*/ 8 h 8"/>
                  <a:gd name="T24" fmla="*/ 0 w 39"/>
                  <a:gd name="T25" fmla="*/ 8 h 8"/>
                  <a:gd name="T26" fmla="*/ 0 w 39"/>
                  <a:gd name="T27" fmla="*/ 8 h 8"/>
                  <a:gd name="T28" fmla="*/ 0 w 39"/>
                  <a:gd name="T29" fmla="*/ 8 h 8"/>
                  <a:gd name="T30" fmla="*/ 7 w 39"/>
                  <a:gd name="T31" fmla="*/ 0 h 8"/>
                  <a:gd name="T32" fmla="*/ 7 w 39"/>
                  <a:gd name="T33" fmla="*/ 0 h 8"/>
                  <a:gd name="T34" fmla="*/ 14 w 39"/>
                  <a:gd name="T35" fmla="*/ 0 h 8"/>
                  <a:gd name="T36" fmla="*/ 19 w 39"/>
                  <a:gd name="T37" fmla="*/ 0 h 8"/>
                  <a:gd name="T38" fmla="*/ 26 w 39"/>
                  <a:gd name="T39" fmla="*/ 0 h 8"/>
                  <a:gd name="T40" fmla="*/ 26 w 39"/>
                  <a:gd name="T41" fmla="*/ 0 h 8"/>
                  <a:gd name="T42" fmla="*/ 26 w 39"/>
                  <a:gd name="T43" fmla="*/ 0 h 8"/>
                  <a:gd name="T44" fmla="*/ 32 w 39"/>
                  <a:gd name="T45" fmla="*/ 0 h 8"/>
                  <a:gd name="T46" fmla="*/ 39 w 39"/>
                  <a:gd name="T47" fmla="*/ 0 h 8"/>
                  <a:gd name="T48" fmla="*/ 39 w 39"/>
                  <a:gd name="T49" fmla="*/ 0 h 8"/>
                  <a:gd name="T50" fmla="*/ 39 w 39"/>
                  <a:gd name="T51" fmla="*/ 0 h 8"/>
                  <a:gd name="T52" fmla="*/ 39 w 39"/>
                  <a:gd name="T53" fmla="*/ 0 h 8"/>
                  <a:gd name="T54" fmla="*/ 39 w 39"/>
                  <a:gd name="T5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8">
                    <a:moveTo>
                      <a:pt x="39" y="0"/>
                    </a:moveTo>
                    <a:lnTo>
                      <a:pt x="39" y="8"/>
                    </a:lnTo>
                    <a:lnTo>
                      <a:pt x="32" y="8"/>
                    </a:lnTo>
                    <a:lnTo>
                      <a:pt x="32" y="0"/>
                    </a:lnTo>
                    <a:lnTo>
                      <a:pt x="32" y="0"/>
                    </a:lnTo>
                    <a:lnTo>
                      <a:pt x="26" y="0"/>
                    </a:lnTo>
                    <a:lnTo>
                      <a:pt x="19" y="0"/>
                    </a:lnTo>
                    <a:lnTo>
                      <a:pt x="14" y="0"/>
                    </a:lnTo>
                    <a:lnTo>
                      <a:pt x="14" y="0"/>
                    </a:lnTo>
                    <a:lnTo>
                      <a:pt x="7" y="8"/>
                    </a:lnTo>
                    <a:lnTo>
                      <a:pt x="0" y="8"/>
                    </a:lnTo>
                    <a:lnTo>
                      <a:pt x="0" y="8"/>
                    </a:lnTo>
                    <a:lnTo>
                      <a:pt x="0" y="8"/>
                    </a:lnTo>
                    <a:lnTo>
                      <a:pt x="0" y="8"/>
                    </a:lnTo>
                    <a:lnTo>
                      <a:pt x="0" y="8"/>
                    </a:lnTo>
                    <a:lnTo>
                      <a:pt x="7" y="0"/>
                    </a:lnTo>
                    <a:lnTo>
                      <a:pt x="7" y="0"/>
                    </a:lnTo>
                    <a:lnTo>
                      <a:pt x="14" y="0"/>
                    </a:lnTo>
                    <a:lnTo>
                      <a:pt x="19" y="0"/>
                    </a:lnTo>
                    <a:lnTo>
                      <a:pt x="26" y="0"/>
                    </a:lnTo>
                    <a:lnTo>
                      <a:pt x="26" y="0"/>
                    </a:lnTo>
                    <a:lnTo>
                      <a:pt x="26" y="0"/>
                    </a:lnTo>
                    <a:lnTo>
                      <a:pt x="32" y="0"/>
                    </a:lnTo>
                    <a:lnTo>
                      <a:pt x="39" y="0"/>
                    </a:lnTo>
                    <a:lnTo>
                      <a:pt x="39" y="0"/>
                    </a:lnTo>
                    <a:lnTo>
                      <a:pt x="39" y="0"/>
                    </a:lnTo>
                    <a:lnTo>
                      <a:pt x="39" y="0"/>
                    </a:lnTo>
                    <a:lnTo>
                      <a:pt x="39" y="0"/>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38" name="Freeform 118"/>
              <p:cNvSpPr>
                <a:spLocks/>
              </p:cNvSpPr>
              <p:nvPr/>
            </p:nvSpPr>
            <p:spPr bwMode="auto">
              <a:xfrm>
                <a:off x="853" y="2048"/>
                <a:ext cx="34" cy="13"/>
              </a:xfrm>
              <a:custGeom>
                <a:avLst/>
                <a:gdLst>
                  <a:gd name="T0" fmla="*/ 0 w 34"/>
                  <a:gd name="T1" fmla="*/ 5 h 13"/>
                  <a:gd name="T2" fmla="*/ 0 w 34"/>
                  <a:gd name="T3" fmla="*/ 5 h 13"/>
                  <a:gd name="T4" fmla="*/ 7 w 34"/>
                  <a:gd name="T5" fmla="*/ 13 h 13"/>
                  <a:gd name="T6" fmla="*/ 15 w 34"/>
                  <a:gd name="T7" fmla="*/ 5 h 13"/>
                  <a:gd name="T8" fmla="*/ 15 w 34"/>
                  <a:gd name="T9" fmla="*/ 5 h 13"/>
                  <a:gd name="T10" fmla="*/ 20 w 34"/>
                  <a:gd name="T11" fmla="*/ 5 h 13"/>
                  <a:gd name="T12" fmla="*/ 20 w 34"/>
                  <a:gd name="T13" fmla="*/ 5 h 13"/>
                  <a:gd name="T14" fmla="*/ 27 w 34"/>
                  <a:gd name="T15" fmla="*/ 5 h 13"/>
                  <a:gd name="T16" fmla="*/ 27 w 34"/>
                  <a:gd name="T17" fmla="*/ 5 h 13"/>
                  <a:gd name="T18" fmla="*/ 27 w 34"/>
                  <a:gd name="T19" fmla="*/ 5 h 13"/>
                  <a:gd name="T20" fmla="*/ 27 w 34"/>
                  <a:gd name="T21" fmla="*/ 5 h 13"/>
                  <a:gd name="T22" fmla="*/ 34 w 34"/>
                  <a:gd name="T23" fmla="*/ 5 h 13"/>
                  <a:gd name="T24" fmla="*/ 34 w 34"/>
                  <a:gd name="T25" fmla="*/ 5 h 13"/>
                  <a:gd name="T26" fmla="*/ 34 w 34"/>
                  <a:gd name="T27" fmla="*/ 5 h 13"/>
                  <a:gd name="T28" fmla="*/ 34 w 34"/>
                  <a:gd name="T29" fmla="*/ 5 h 13"/>
                  <a:gd name="T30" fmla="*/ 34 w 34"/>
                  <a:gd name="T31" fmla="*/ 0 h 13"/>
                  <a:gd name="T32" fmla="*/ 34 w 34"/>
                  <a:gd name="T33" fmla="*/ 0 h 13"/>
                  <a:gd name="T34" fmla="*/ 27 w 34"/>
                  <a:gd name="T35" fmla="*/ 0 h 13"/>
                  <a:gd name="T36" fmla="*/ 20 w 34"/>
                  <a:gd name="T37" fmla="*/ 0 h 13"/>
                  <a:gd name="T38" fmla="*/ 20 w 34"/>
                  <a:gd name="T39" fmla="*/ 0 h 13"/>
                  <a:gd name="T40" fmla="*/ 20 w 34"/>
                  <a:gd name="T41" fmla="*/ 0 h 13"/>
                  <a:gd name="T42" fmla="*/ 15 w 34"/>
                  <a:gd name="T43" fmla="*/ 5 h 13"/>
                  <a:gd name="T44" fmla="*/ 7 w 34"/>
                  <a:gd name="T45" fmla="*/ 5 h 13"/>
                  <a:gd name="T46" fmla="*/ 7 w 34"/>
                  <a:gd name="T47" fmla="*/ 5 h 13"/>
                  <a:gd name="T48" fmla="*/ 7 w 34"/>
                  <a:gd name="T49" fmla="*/ 5 h 13"/>
                  <a:gd name="T50" fmla="*/ 7 w 34"/>
                  <a:gd name="T51" fmla="*/ 5 h 13"/>
                  <a:gd name="T52" fmla="*/ 0 w 34"/>
                  <a:gd name="T53" fmla="*/ 5 h 13"/>
                  <a:gd name="T54" fmla="*/ 0 w 34"/>
                  <a:gd name="T55"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3">
                    <a:moveTo>
                      <a:pt x="0" y="5"/>
                    </a:moveTo>
                    <a:lnTo>
                      <a:pt x="0" y="5"/>
                    </a:lnTo>
                    <a:lnTo>
                      <a:pt x="7" y="13"/>
                    </a:lnTo>
                    <a:lnTo>
                      <a:pt x="15" y="5"/>
                    </a:lnTo>
                    <a:lnTo>
                      <a:pt x="15" y="5"/>
                    </a:lnTo>
                    <a:lnTo>
                      <a:pt x="20" y="5"/>
                    </a:lnTo>
                    <a:lnTo>
                      <a:pt x="20" y="5"/>
                    </a:lnTo>
                    <a:lnTo>
                      <a:pt x="27" y="5"/>
                    </a:lnTo>
                    <a:lnTo>
                      <a:pt x="27" y="5"/>
                    </a:lnTo>
                    <a:lnTo>
                      <a:pt x="27" y="5"/>
                    </a:lnTo>
                    <a:lnTo>
                      <a:pt x="27" y="5"/>
                    </a:lnTo>
                    <a:lnTo>
                      <a:pt x="34" y="5"/>
                    </a:lnTo>
                    <a:lnTo>
                      <a:pt x="34" y="5"/>
                    </a:lnTo>
                    <a:lnTo>
                      <a:pt x="34" y="5"/>
                    </a:lnTo>
                    <a:lnTo>
                      <a:pt x="34" y="5"/>
                    </a:lnTo>
                    <a:lnTo>
                      <a:pt x="34" y="0"/>
                    </a:lnTo>
                    <a:lnTo>
                      <a:pt x="34" y="0"/>
                    </a:lnTo>
                    <a:lnTo>
                      <a:pt x="27" y="0"/>
                    </a:lnTo>
                    <a:lnTo>
                      <a:pt x="20" y="0"/>
                    </a:lnTo>
                    <a:lnTo>
                      <a:pt x="20" y="0"/>
                    </a:lnTo>
                    <a:lnTo>
                      <a:pt x="20" y="0"/>
                    </a:lnTo>
                    <a:lnTo>
                      <a:pt x="15" y="5"/>
                    </a:lnTo>
                    <a:lnTo>
                      <a:pt x="7" y="5"/>
                    </a:lnTo>
                    <a:lnTo>
                      <a:pt x="7" y="5"/>
                    </a:lnTo>
                    <a:lnTo>
                      <a:pt x="7" y="5"/>
                    </a:lnTo>
                    <a:lnTo>
                      <a:pt x="7" y="5"/>
                    </a:lnTo>
                    <a:lnTo>
                      <a:pt x="0" y="5"/>
                    </a:lnTo>
                    <a:lnTo>
                      <a:pt x="0" y="5"/>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39" name="Freeform 119"/>
              <p:cNvSpPr>
                <a:spLocks/>
              </p:cNvSpPr>
              <p:nvPr/>
            </p:nvSpPr>
            <p:spPr bwMode="auto">
              <a:xfrm>
                <a:off x="603" y="2324"/>
                <a:ext cx="37" cy="14"/>
              </a:xfrm>
              <a:custGeom>
                <a:avLst/>
                <a:gdLst>
                  <a:gd name="T0" fmla="*/ 37 w 37"/>
                  <a:gd name="T1" fmla="*/ 0 h 14"/>
                  <a:gd name="T2" fmla="*/ 32 w 37"/>
                  <a:gd name="T3" fmla="*/ 0 h 14"/>
                  <a:gd name="T4" fmla="*/ 25 w 37"/>
                  <a:gd name="T5" fmla="*/ 7 h 14"/>
                  <a:gd name="T6" fmla="*/ 12 w 37"/>
                  <a:gd name="T7" fmla="*/ 7 h 14"/>
                  <a:gd name="T8" fmla="*/ 12 w 37"/>
                  <a:gd name="T9" fmla="*/ 7 h 14"/>
                  <a:gd name="T10" fmla="*/ 5 w 37"/>
                  <a:gd name="T11" fmla="*/ 14 h 14"/>
                  <a:gd name="T12" fmla="*/ 0 w 37"/>
                  <a:gd name="T13" fmla="*/ 14 h 14"/>
                  <a:gd name="T14" fmla="*/ 5 w 37"/>
                  <a:gd name="T15" fmla="*/ 7 h 14"/>
                  <a:gd name="T16" fmla="*/ 5 w 37"/>
                  <a:gd name="T17" fmla="*/ 7 h 14"/>
                  <a:gd name="T18" fmla="*/ 12 w 37"/>
                  <a:gd name="T19" fmla="*/ 7 h 14"/>
                  <a:gd name="T20" fmla="*/ 17 w 37"/>
                  <a:gd name="T21" fmla="*/ 0 h 14"/>
                  <a:gd name="T22" fmla="*/ 32 w 37"/>
                  <a:gd name="T23" fmla="*/ 0 h 14"/>
                  <a:gd name="T24" fmla="*/ 32 w 37"/>
                  <a:gd name="T25" fmla="*/ 0 h 14"/>
                  <a:gd name="T26" fmla="*/ 32 w 37"/>
                  <a:gd name="T27" fmla="*/ 0 h 14"/>
                  <a:gd name="T28" fmla="*/ 37 w 37"/>
                  <a:gd name="T29" fmla="*/ 0 h 14"/>
                  <a:gd name="T30" fmla="*/ 37 w 37"/>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14">
                    <a:moveTo>
                      <a:pt x="37" y="0"/>
                    </a:moveTo>
                    <a:lnTo>
                      <a:pt x="32" y="0"/>
                    </a:lnTo>
                    <a:lnTo>
                      <a:pt x="25" y="7"/>
                    </a:lnTo>
                    <a:lnTo>
                      <a:pt x="12" y="7"/>
                    </a:lnTo>
                    <a:lnTo>
                      <a:pt x="12" y="7"/>
                    </a:lnTo>
                    <a:lnTo>
                      <a:pt x="5" y="14"/>
                    </a:lnTo>
                    <a:lnTo>
                      <a:pt x="0" y="14"/>
                    </a:lnTo>
                    <a:lnTo>
                      <a:pt x="5" y="7"/>
                    </a:lnTo>
                    <a:lnTo>
                      <a:pt x="5" y="7"/>
                    </a:lnTo>
                    <a:lnTo>
                      <a:pt x="12" y="7"/>
                    </a:lnTo>
                    <a:lnTo>
                      <a:pt x="17" y="0"/>
                    </a:lnTo>
                    <a:lnTo>
                      <a:pt x="32" y="0"/>
                    </a:lnTo>
                    <a:lnTo>
                      <a:pt x="32" y="0"/>
                    </a:lnTo>
                    <a:lnTo>
                      <a:pt x="32"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40" name="Freeform 120"/>
              <p:cNvSpPr>
                <a:spLocks/>
              </p:cNvSpPr>
              <p:nvPr/>
            </p:nvSpPr>
            <p:spPr bwMode="auto">
              <a:xfrm>
                <a:off x="615" y="2266"/>
                <a:ext cx="25" cy="20"/>
              </a:xfrm>
              <a:custGeom>
                <a:avLst/>
                <a:gdLst>
                  <a:gd name="T0" fmla="*/ 25 w 25"/>
                  <a:gd name="T1" fmla="*/ 20 h 20"/>
                  <a:gd name="T2" fmla="*/ 25 w 25"/>
                  <a:gd name="T3" fmla="*/ 20 h 20"/>
                  <a:gd name="T4" fmla="*/ 20 w 25"/>
                  <a:gd name="T5" fmla="*/ 20 h 20"/>
                  <a:gd name="T6" fmla="*/ 5 w 25"/>
                  <a:gd name="T7" fmla="*/ 5 h 20"/>
                  <a:gd name="T8" fmla="*/ 5 w 25"/>
                  <a:gd name="T9" fmla="*/ 5 h 20"/>
                  <a:gd name="T10" fmla="*/ 0 w 25"/>
                  <a:gd name="T11" fmla="*/ 5 h 20"/>
                  <a:gd name="T12" fmla="*/ 0 w 25"/>
                  <a:gd name="T13" fmla="*/ 0 h 20"/>
                  <a:gd name="T14" fmla="*/ 0 w 25"/>
                  <a:gd name="T15" fmla="*/ 0 h 20"/>
                  <a:gd name="T16" fmla="*/ 0 w 25"/>
                  <a:gd name="T17" fmla="*/ 0 h 20"/>
                  <a:gd name="T18" fmla="*/ 0 w 25"/>
                  <a:gd name="T19" fmla="*/ 5 h 20"/>
                  <a:gd name="T20" fmla="*/ 0 w 25"/>
                  <a:gd name="T21" fmla="*/ 5 h 20"/>
                  <a:gd name="T22" fmla="*/ 5 w 25"/>
                  <a:gd name="T23" fmla="*/ 5 h 20"/>
                  <a:gd name="T24" fmla="*/ 5 w 25"/>
                  <a:gd name="T25" fmla="*/ 5 h 20"/>
                  <a:gd name="T26" fmla="*/ 5 w 25"/>
                  <a:gd name="T27" fmla="*/ 13 h 20"/>
                  <a:gd name="T28" fmla="*/ 13 w 25"/>
                  <a:gd name="T29" fmla="*/ 13 h 20"/>
                  <a:gd name="T30" fmla="*/ 25 w 25"/>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0">
                    <a:moveTo>
                      <a:pt x="25" y="20"/>
                    </a:moveTo>
                    <a:lnTo>
                      <a:pt x="25" y="20"/>
                    </a:lnTo>
                    <a:lnTo>
                      <a:pt x="20" y="20"/>
                    </a:lnTo>
                    <a:lnTo>
                      <a:pt x="5" y="5"/>
                    </a:lnTo>
                    <a:lnTo>
                      <a:pt x="5" y="5"/>
                    </a:lnTo>
                    <a:lnTo>
                      <a:pt x="0" y="5"/>
                    </a:lnTo>
                    <a:lnTo>
                      <a:pt x="0" y="0"/>
                    </a:lnTo>
                    <a:lnTo>
                      <a:pt x="0" y="0"/>
                    </a:lnTo>
                    <a:lnTo>
                      <a:pt x="0" y="0"/>
                    </a:lnTo>
                    <a:lnTo>
                      <a:pt x="0" y="5"/>
                    </a:lnTo>
                    <a:lnTo>
                      <a:pt x="0" y="5"/>
                    </a:lnTo>
                    <a:lnTo>
                      <a:pt x="5" y="5"/>
                    </a:lnTo>
                    <a:lnTo>
                      <a:pt x="5" y="5"/>
                    </a:lnTo>
                    <a:lnTo>
                      <a:pt x="5" y="13"/>
                    </a:lnTo>
                    <a:lnTo>
                      <a:pt x="13" y="13"/>
                    </a:lnTo>
                    <a:lnTo>
                      <a:pt x="2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41" name="Freeform 121"/>
              <p:cNvSpPr>
                <a:spLocks/>
              </p:cNvSpPr>
              <p:nvPr/>
            </p:nvSpPr>
            <p:spPr bwMode="auto">
              <a:xfrm>
                <a:off x="699" y="2226"/>
                <a:ext cx="19" cy="80"/>
              </a:xfrm>
              <a:custGeom>
                <a:avLst/>
                <a:gdLst>
                  <a:gd name="T0" fmla="*/ 19 w 19"/>
                  <a:gd name="T1" fmla="*/ 80 h 80"/>
                  <a:gd name="T2" fmla="*/ 12 w 19"/>
                  <a:gd name="T3" fmla="*/ 73 h 80"/>
                  <a:gd name="T4" fmla="*/ 0 w 19"/>
                  <a:gd name="T5" fmla="*/ 53 h 80"/>
                  <a:gd name="T6" fmla="*/ 0 w 19"/>
                  <a:gd name="T7" fmla="*/ 33 h 80"/>
                  <a:gd name="T8" fmla="*/ 0 w 19"/>
                  <a:gd name="T9" fmla="*/ 33 h 80"/>
                  <a:gd name="T10" fmla="*/ 0 w 19"/>
                  <a:gd name="T11" fmla="*/ 13 h 80"/>
                  <a:gd name="T12" fmla="*/ 0 w 19"/>
                  <a:gd name="T13" fmla="*/ 0 h 80"/>
                  <a:gd name="T14" fmla="*/ 7 w 19"/>
                  <a:gd name="T15" fmla="*/ 0 h 80"/>
                  <a:gd name="T16" fmla="*/ 7 w 19"/>
                  <a:gd name="T17" fmla="*/ 0 h 80"/>
                  <a:gd name="T18" fmla="*/ 7 w 19"/>
                  <a:gd name="T19" fmla="*/ 20 h 80"/>
                  <a:gd name="T20" fmla="*/ 0 w 19"/>
                  <a:gd name="T21" fmla="*/ 40 h 80"/>
                  <a:gd name="T22" fmla="*/ 7 w 19"/>
                  <a:gd name="T23" fmla="*/ 53 h 80"/>
                  <a:gd name="T24" fmla="*/ 7 w 19"/>
                  <a:gd name="T25" fmla="*/ 53 h 80"/>
                  <a:gd name="T26" fmla="*/ 12 w 19"/>
                  <a:gd name="T27" fmla="*/ 65 h 80"/>
                  <a:gd name="T28" fmla="*/ 19 w 19"/>
                  <a:gd name="T29" fmla="*/ 80 h 80"/>
                  <a:gd name="T30" fmla="*/ 19 w 19"/>
                  <a:gd name="T3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80">
                    <a:moveTo>
                      <a:pt x="19" y="80"/>
                    </a:moveTo>
                    <a:lnTo>
                      <a:pt x="12" y="73"/>
                    </a:lnTo>
                    <a:lnTo>
                      <a:pt x="0" y="53"/>
                    </a:lnTo>
                    <a:lnTo>
                      <a:pt x="0" y="33"/>
                    </a:lnTo>
                    <a:lnTo>
                      <a:pt x="0" y="33"/>
                    </a:lnTo>
                    <a:lnTo>
                      <a:pt x="0" y="13"/>
                    </a:lnTo>
                    <a:lnTo>
                      <a:pt x="0" y="0"/>
                    </a:lnTo>
                    <a:lnTo>
                      <a:pt x="7" y="0"/>
                    </a:lnTo>
                    <a:lnTo>
                      <a:pt x="7" y="0"/>
                    </a:lnTo>
                    <a:lnTo>
                      <a:pt x="7" y="20"/>
                    </a:lnTo>
                    <a:lnTo>
                      <a:pt x="0" y="40"/>
                    </a:lnTo>
                    <a:lnTo>
                      <a:pt x="7" y="53"/>
                    </a:lnTo>
                    <a:lnTo>
                      <a:pt x="7" y="53"/>
                    </a:lnTo>
                    <a:lnTo>
                      <a:pt x="12" y="65"/>
                    </a:lnTo>
                    <a:lnTo>
                      <a:pt x="19" y="80"/>
                    </a:lnTo>
                    <a:lnTo>
                      <a:pt x="1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42" name="Freeform 122"/>
              <p:cNvSpPr>
                <a:spLocks/>
              </p:cNvSpPr>
              <p:nvPr/>
            </p:nvSpPr>
            <p:spPr bwMode="auto">
              <a:xfrm>
                <a:off x="660" y="2166"/>
                <a:ext cx="1" cy="27"/>
              </a:xfrm>
              <a:custGeom>
                <a:avLst/>
                <a:gdLst>
                  <a:gd name="T0" fmla="*/ 0 h 27"/>
                  <a:gd name="T1" fmla="*/ 13 h 27"/>
                  <a:gd name="T2" fmla="*/ 20 h 27"/>
                  <a:gd name="T3" fmla="*/ 27 h 27"/>
                  <a:gd name="T4" fmla="*/ 27 h 27"/>
                  <a:gd name="T5" fmla="*/ 27 h 27"/>
                  <a:gd name="T6" fmla="*/ 20 h 27"/>
                  <a:gd name="T7" fmla="*/ 13 h 27"/>
                  <a:gd name="T8" fmla="*/ 13 h 27"/>
                  <a:gd name="T9" fmla="*/ 7 h 27"/>
                  <a:gd name="T10" fmla="*/ 0 h 27"/>
                  <a:gd name="T11" fmla="*/ 0 h 2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27">
                    <a:moveTo>
                      <a:pt x="0" y="0"/>
                    </a:moveTo>
                    <a:lnTo>
                      <a:pt x="0" y="13"/>
                    </a:lnTo>
                    <a:lnTo>
                      <a:pt x="0" y="20"/>
                    </a:lnTo>
                    <a:lnTo>
                      <a:pt x="0" y="27"/>
                    </a:lnTo>
                    <a:lnTo>
                      <a:pt x="0" y="27"/>
                    </a:lnTo>
                    <a:lnTo>
                      <a:pt x="0" y="27"/>
                    </a:lnTo>
                    <a:lnTo>
                      <a:pt x="0" y="20"/>
                    </a:lnTo>
                    <a:lnTo>
                      <a:pt x="0" y="13"/>
                    </a:lnTo>
                    <a:lnTo>
                      <a:pt x="0" y="13"/>
                    </a:lnTo>
                    <a:lnTo>
                      <a:pt x="0" y="7"/>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43" name="Freeform 123"/>
              <p:cNvSpPr>
                <a:spLocks/>
              </p:cNvSpPr>
              <p:nvPr/>
            </p:nvSpPr>
            <p:spPr bwMode="auto">
              <a:xfrm>
                <a:off x="763" y="2133"/>
                <a:ext cx="39" cy="73"/>
              </a:xfrm>
              <a:custGeom>
                <a:avLst/>
                <a:gdLst>
                  <a:gd name="T0" fmla="*/ 14 w 39"/>
                  <a:gd name="T1" fmla="*/ 0 h 73"/>
                  <a:gd name="T2" fmla="*/ 14 w 39"/>
                  <a:gd name="T3" fmla="*/ 20 h 73"/>
                  <a:gd name="T4" fmla="*/ 19 w 39"/>
                  <a:gd name="T5" fmla="*/ 40 h 73"/>
                  <a:gd name="T6" fmla="*/ 26 w 39"/>
                  <a:gd name="T7" fmla="*/ 53 h 73"/>
                  <a:gd name="T8" fmla="*/ 26 w 39"/>
                  <a:gd name="T9" fmla="*/ 53 h 73"/>
                  <a:gd name="T10" fmla="*/ 33 w 39"/>
                  <a:gd name="T11" fmla="*/ 66 h 73"/>
                  <a:gd name="T12" fmla="*/ 39 w 39"/>
                  <a:gd name="T13" fmla="*/ 73 h 73"/>
                  <a:gd name="T14" fmla="*/ 39 w 39"/>
                  <a:gd name="T15" fmla="*/ 73 h 73"/>
                  <a:gd name="T16" fmla="*/ 39 w 39"/>
                  <a:gd name="T17" fmla="*/ 73 h 73"/>
                  <a:gd name="T18" fmla="*/ 33 w 39"/>
                  <a:gd name="T19" fmla="*/ 66 h 73"/>
                  <a:gd name="T20" fmla="*/ 26 w 39"/>
                  <a:gd name="T21" fmla="*/ 53 h 73"/>
                  <a:gd name="T22" fmla="*/ 19 w 39"/>
                  <a:gd name="T23" fmla="*/ 40 h 73"/>
                  <a:gd name="T24" fmla="*/ 19 w 39"/>
                  <a:gd name="T25" fmla="*/ 40 h 73"/>
                  <a:gd name="T26" fmla="*/ 14 w 39"/>
                  <a:gd name="T27" fmla="*/ 27 h 73"/>
                  <a:gd name="T28" fmla="*/ 14 w 39"/>
                  <a:gd name="T29" fmla="*/ 13 h 73"/>
                  <a:gd name="T30" fmla="*/ 14 w 39"/>
                  <a:gd name="T31" fmla="*/ 8 h 73"/>
                  <a:gd name="T32" fmla="*/ 14 w 39"/>
                  <a:gd name="T33" fmla="*/ 8 h 73"/>
                  <a:gd name="T34" fmla="*/ 7 w 39"/>
                  <a:gd name="T35" fmla="*/ 8 h 73"/>
                  <a:gd name="T36" fmla="*/ 7 w 39"/>
                  <a:gd name="T37" fmla="*/ 8 h 73"/>
                  <a:gd name="T38" fmla="*/ 7 w 39"/>
                  <a:gd name="T39" fmla="*/ 8 h 73"/>
                  <a:gd name="T40" fmla="*/ 7 w 39"/>
                  <a:gd name="T41" fmla="*/ 8 h 73"/>
                  <a:gd name="T42" fmla="*/ 0 w 39"/>
                  <a:gd name="T43" fmla="*/ 13 h 73"/>
                  <a:gd name="T44" fmla="*/ 0 w 39"/>
                  <a:gd name="T45" fmla="*/ 20 h 73"/>
                  <a:gd name="T46" fmla="*/ 0 w 39"/>
                  <a:gd name="T47" fmla="*/ 13 h 73"/>
                  <a:gd name="T48" fmla="*/ 0 w 39"/>
                  <a:gd name="T49" fmla="*/ 13 h 73"/>
                  <a:gd name="T50" fmla="*/ 0 w 39"/>
                  <a:gd name="T51" fmla="*/ 8 h 73"/>
                  <a:gd name="T52" fmla="*/ 0 w 39"/>
                  <a:gd name="T53" fmla="*/ 0 h 73"/>
                  <a:gd name="T54" fmla="*/ 0 w 39"/>
                  <a:gd name="T55" fmla="*/ 0 h 73"/>
                  <a:gd name="T56" fmla="*/ 0 w 39"/>
                  <a:gd name="T57" fmla="*/ 0 h 73"/>
                  <a:gd name="T58" fmla="*/ 14 w 39"/>
                  <a:gd name="T5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73">
                    <a:moveTo>
                      <a:pt x="14" y="0"/>
                    </a:moveTo>
                    <a:lnTo>
                      <a:pt x="14" y="20"/>
                    </a:lnTo>
                    <a:lnTo>
                      <a:pt x="19" y="40"/>
                    </a:lnTo>
                    <a:lnTo>
                      <a:pt x="26" y="53"/>
                    </a:lnTo>
                    <a:lnTo>
                      <a:pt x="26" y="53"/>
                    </a:lnTo>
                    <a:lnTo>
                      <a:pt x="33" y="66"/>
                    </a:lnTo>
                    <a:lnTo>
                      <a:pt x="39" y="73"/>
                    </a:lnTo>
                    <a:lnTo>
                      <a:pt x="39" y="73"/>
                    </a:lnTo>
                    <a:lnTo>
                      <a:pt x="39" y="73"/>
                    </a:lnTo>
                    <a:lnTo>
                      <a:pt x="33" y="66"/>
                    </a:lnTo>
                    <a:lnTo>
                      <a:pt x="26" y="53"/>
                    </a:lnTo>
                    <a:lnTo>
                      <a:pt x="19" y="40"/>
                    </a:lnTo>
                    <a:lnTo>
                      <a:pt x="19" y="40"/>
                    </a:lnTo>
                    <a:lnTo>
                      <a:pt x="14" y="27"/>
                    </a:lnTo>
                    <a:lnTo>
                      <a:pt x="14" y="13"/>
                    </a:lnTo>
                    <a:lnTo>
                      <a:pt x="14" y="8"/>
                    </a:lnTo>
                    <a:lnTo>
                      <a:pt x="14" y="8"/>
                    </a:lnTo>
                    <a:lnTo>
                      <a:pt x="7" y="8"/>
                    </a:lnTo>
                    <a:lnTo>
                      <a:pt x="7" y="8"/>
                    </a:lnTo>
                    <a:lnTo>
                      <a:pt x="7" y="8"/>
                    </a:lnTo>
                    <a:lnTo>
                      <a:pt x="7" y="8"/>
                    </a:lnTo>
                    <a:lnTo>
                      <a:pt x="0" y="13"/>
                    </a:lnTo>
                    <a:lnTo>
                      <a:pt x="0" y="20"/>
                    </a:lnTo>
                    <a:lnTo>
                      <a:pt x="0" y="13"/>
                    </a:lnTo>
                    <a:lnTo>
                      <a:pt x="0" y="13"/>
                    </a:lnTo>
                    <a:lnTo>
                      <a:pt x="0" y="8"/>
                    </a:lnTo>
                    <a:lnTo>
                      <a:pt x="0" y="0"/>
                    </a:lnTo>
                    <a:lnTo>
                      <a:pt x="0" y="0"/>
                    </a:lnTo>
                    <a:lnTo>
                      <a:pt x="0"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44" name="Freeform 124"/>
              <p:cNvSpPr>
                <a:spLocks/>
              </p:cNvSpPr>
              <p:nvPr/>
            </p:nvSpPr>
            <p:spPr bwMode="auto">
              <a:xfrm>
                <a:off x="944" y="2199"/>
                <a:ext cx="91" cy="119"/>
              </a:xfrm>
              <a:custGeom>
                <a:avLst/>
                <a:gdLst>
                  <a:gd name="T0" fmla="*/ 0 w 91"/>
                  <a:gd name="T1" fmla="*/ 0 h 119"/>
                  <a:gd name="T2" fmla="*/ 7 w 91"/>
                  <a:gd name="T3" fmla="*/ 14 h 119"/>
                  <a:gd name="T4" fmla="*/ 20 w 91"/>
                  <a:gd name="T5" fmla="*/ 20 h 119"/>
                  <a:gd name="T6" fmla="*/ 27 w 91"/>
                  <a:gd name="T7" fmla="*/ 27 h 119"/>
                  <a:gd name="T8" fmla="*/ 27 w 91"/>
                  <a:gd name="T9" fmla="*/ 27 h 119"/>
                  <a:gd name="T10" fmla="*/ 32 w 91"/>
                  <a:gd name="T11" fmla="*/ 40 h 119"/>
                  <a:gd name="T12" fmla="*/ 39 w 91"/>
                  <a:gd name="T13" fmla="*/ 47 h 119"/>
                  <a:gd name="T14" fmla="*/ 52 w 91"/>
                  <a:gd name="T15" fmla="*/ 52 h 119"/>
                  <a:gd name="T16" fmla="*/ 52 w 91"/>
                  <a:gd name="T17" fmla="*/ 52 h 119"/>
                  <a:gd name="T18" fmla="*/ 59 w 91"/>
                  <a:gd name="T19" fmla="*/ 67 h 119"/>
                  <a:gd name="T20" fmla="*/ 66 w 91"/>
                  <a:gd name="T21" fmla="*/ 72 h 119"/>
                  <a:gd name="T22" fmla="*/ 71 w 91"/>
                  <a:gd name="T23" fmla="*/ 80 h 119"/>
                  <a:gd name="T24" fmla="*/ 71 w 91"/>
                  <a:gd name="T25" fmla="*/ 80 h 119"/>
                  <a:gd name="T26" fmla="*/ 71 w 91"/>
                  <a:gd name="T27" fmla="*/ 87 h 119"/>
                  <a:gd name="T28" fmla="*/ 85 w 91"/>
                  <a:gd name="T29" fmla="*/ 92 h 119"/>
                  <a:gd name="T30" fmla="*/ 91 w 91"/>
                  <a:gd name="T31" fmla="*/ 100 h 119"/>
                  <a:gd name="T32" fmla="*/ 91 w 91"/>
                  <a:gd name="T33" fmla="*/ 100 h 119"/>
                  <a:gd name="T34" fmla="*/ 91 w 91"/>
                  <a:gd name="T35" fmla="*/ 112 h 119"/>
                  <a:gd name="T36" fmla="*/ 91 w 91"/>
                  <a:gd name="T37" fmla="*/ 119 h 119"/>
                  <a:gd name="T38" fmla="*/ 91 w 91"/>
                  <a:gd name="T39" fmla="*/ 112 h 119"/>
                  <a:gd name="T40" fmla="*/ 91 w 91"/>
                  <a:gd name="T41" fmla="*/ 112 h 119"/>
                  <a:gd name="T42" fmla="*/ 85 w 91"/>
                  <a:gd name="T43" fmla="*/ 112 h 119"/>
                  <a:gd name="T44" fmla="*/ 85 w 91"/>
                  <a:gd name="T45" fmla="*/ 107 h 119"/>
                  <a:gd name="T46" fmla="*/ 85 w 91"/>
                  <a:gd name="T47" fmla="*/ 100 h 119"/>
                  <a:gd name="T48" fmla="*/ 85 w 91"/>
                  <a:gd name="T49" fmla="*/ 100 h 119"/>
                  <a:gd name="T50" fmla="*/ 71 w 91"/>
                  <a:gd name="T51" fmla="*/ 92 h 119"/>
                  <a:gd name="T52" fmla="*/ 66 w 91"/>
                  <a:gd name="T53" fmla="*/ 80 h 119"/>
                  <a:gd name="T54" fmla="*/ 66 w 91"/>
                  <a:gd name="T55" fmla="*/ 80 h 119"/>
                  <a:gd name="T56" fmla="*/ 66 w 91"/>
                  <a:gd name="T57" fmla="*/ 80 h 119"/>
                  <a:gd name="T58" fmla="*/ 66 w 91"/>
                  <a:gd name="T59" fmla="*/ 92 h 119"/>
                  <a:gd name="T60" fmla="*/ 71 w 91"/>
                  <a:gd name="T61" fmla="*/ 107 h 119"/>
                  <a:gd name="T62" fmla="*/ 71 w 91"/>
                  <a:gd name="T63" fmla="*/ 112 h 119"/>
                  <a:gd name="T64" fmla="*/ 71 w 91"/>
                  <a:gd name="T65" fmla="*/ 112 h 119"/>
                  <a:gd name="T66" fmla="*/ 66 w 91"/>
                  <a:gd name="T67" fmla="*/ 107 h 119"/>
                  <a:gd name="T68" fmla="*/ 66 w 91"/>
                  <a:gd name="T69" fmla="*/ 92 h 119"/>
                  <a:gd name="T70" fmla="*/ 59 w 91"/>
                  <a:gd name="T71" fmla="*/ 80 h 119"/>
                  <a:gd name="T72" fmla="*/ 59 w 91"/>
                  <a:gd name="T73" fmla="*/ 80 h 119"/>
                  <a:gd name="T74" fmla="*/ 52 w 91"/>
                  <a:gd name="T75" fmla="*/ 72 h 119"/>
                  <a:gd name="T76" fmla="*/ 52 w 91"/>
                  <a:gd name="T77" fmla="*/ 67 h 119"/>
                  <a:gd name="T78" fmla="*/ 46 w 91"/>
                  <a:gd name="T79" fmla="*/ 60 h 119"/>
                  <a:gd name="T80" fmla="*/ 46 w 91"/>
                  <a:gd name="T81" fmla="*/ 60 h 119"/>
                  <a:gd name="T82" fmla="*/ 39 w 91"/>
                  <a:gd name="T83" fmla="*/ 52 h 119"/>
                  <a:gd name="T84" fmla="*/ 32 w 91"/>
                  <a:gd name="T85" fmla="*/ 40 h 119"/>
                  <a:gd name="T86" fmla="*/ 27 w 91"/>
                  <a:gd name="T87" fmla="*/ 34 h 119"/>
                  <a:gd name="T88" fmla="*/ 27 w 91"/>
                  <a:gd name="T89" fmla="*/ 34 h 119"/>
                  <a:gd name="T90" fmla="*/ 20 w 91"/>
                  <a:gd name="T91" fmla="*/ 27 h 119"/>
                  <a:gd name="T92" fmla="*/ 14 w 91"/>
                  <a:gd name="T93" fmla="*/ 20 h 119"/>
                  <a:gd name="T94" fmla="*/ 20 w 91"/>
                  <a:gd name="T95" fmla="*/ 27 h 119"/>
                  <a:gd name="T96" fmla="*/ 20 w 91"/>
                  <a:gd name="T97" fmla="*/ 27 h 119"/>
                  <a:gd name="T98" fmla="*/ 20 w 91"/>
                  <a:gd name="T99" fmla="*/ 40 h 119"/>
                  <a:gd name="T100" fmla="*/ 27 w 91"/>
                  <a:gd name="T101" fmla="*/ 52 h 119"/>
                  <a:gd name="T102" fmla="*/ 27 w 91"/>
                  <a:gd name="T103" fmla="*/ 52 h 119"/>
                  <a:gd name="T104" fmla="*/ 27 w 91"/>
                  <a:gd name="T105" fmla="*/ 52 h 119"/>
                  <a:gd name="T106" fmla="*/ 20 w 91"/>
                  <a:gd name="T107" fmla="*/ 47 h 119"/>
                  <a:gd name="T108" fmla="*/ 14 w 91"/>
                  <a:gd name="T109" fmla="*/ 34 h 119"/>
                  <a:gd name="T110" fmla="*/ 14 w 91"/>
                  <a:gd name="T111" fmla="*/ 20 h 119"/>
                  <a:gd name="T112" fmla="*/ 14 w 91"/>
                  <a:gd name="T113" fmla="*/ 20 h 119"/>
                  <a:gd name="T114" fmla="*/ 7 w 91"/>
                  <a:gd name="T115" fmla="*/ 14 h 119"/>
                  <a:gd name="T116" fmla="*/ 0 w 91"/>
                  <a:gd name="T117" fmla="*/ 7 h 119"/>
                  <a:gd name="T118" fmla="*/ 0 w 91"/>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19">
                    <a:moveTo>
                      <a:pt x="0" y="0"/>
                    </a:moveTo>
                    <a:lnTo>
                      <a:pt x="7" y="14"/>
                    </a:lnTo>
                    <a:lnTo>
                      <a:pt x="20" y="20"/>
                    </a:lnTo>
                    <a:lnTo>
                      <a:pt x="27" y="27"/>
                    </a:lnTo>
                    <a:lnTo>
                      <a:pt x="27" y="27"/>
                    </a:lnTo>
                    <a:lnTo>
                      <a:pt x="32" y="40"/>
                    </a:lnTo>
                    <a:lnTo>
                      <a:pt x="39" y="47"/>
                    </a:lnTo>
                    <a:lnTo>
                      <a:pt x="52" y="52"/>
                    </a:lnTo>
                    <a:lnTo>
                      <a:pt x="52" y="52"/>
                    </a:lnTo>
                    <a:lnTo>
                      <a:pt x="59" y="67"/>
                    </a:lnTo>
                    <a:lnTo>
                      <a:pt x="66" y="72"/>
                    </a:lnTo>
                    <a:lnTo>
                      <a:pt x="71" y="80"/>
                    </a:lnTo>
                    <a:lnTo>
                      <a:pt x="71" y="80"/>
                    </a:lnTo>
                    <a:lnTo>
                      <a:pt x="71" y="87"/>
                    </a:lnTo>
                    <a:lnTo>
                      <a:pt x="85" y="92"/>
                    </a:lnTo>
                    <a:lnTo>
                      <a:pt x="91" y="100"/>
                    </a:lnTo>
                    <a:lnTo>
                      <a:pt x="91" y="100"/>
                    </a:lnTo>
                    <a:lnTo>
                      <a:pt x="91" y="112"/>
                    </a:lnTo>
                    <a:lnTo>
                      <a:pt x="91" y="119"/>
                    </a:lnTo>
                    <a:lnTo>
                      <a:pt x="91" y="112"/>
                    </a:lnTo>
                    <a:lnTo>
                      <a:pt x="91" y="112"/>
                    </a:lnTo>
                    <a:lnTo>
                      <a:pt x="85" y="112"/>
                    </a:lnTo>
                    <a:lnTo>
                      <a:pt x="85" y="107"/>
                    </a:lnTo>
                    <a:lnTo>
                      <a:pt x="85" y="100"/>
                    </a:lnTo>
                    <a:lnTo>
                      <a:pt x="85" y="100"/>
                    </a:lnTo>
                    <a:lnTo>
                      <a:pt x="71" y="92"/>
                    </a:lnTo>
                    <a:lnTo>
                      <a:pt x="66" y="80"/>
                    </a:lnTo>
                    <a:lnTo>
                      <a:pt x="66" y="80"/>
                    </a:lnTo>
                    <a:lnTo>
                      <a:pt x="66" y="80"/>
                    </a:lnTo>
                    <a:lnTo>
                      <a:pt x="66" y="92"/>
                    </a:lnTo>
                    <a:lnTo>
                      <a:pt x="71" y="107"/>
                    </a:lnTo>
                    <a:lnTo>
                      <a:pt x="71" y="112"/>
                    </a:lnTo>
                    <a:lnTo>
                      <a:pt x="71" y="112"/>
                    </a:lnTo>
                    <a:lnTo>
                      <a:pt x="66" y="107"/>
                    </a:lnTo>
                    <a:lnTo>
                      <a:pt x="66" y="92"/>
                    </a:lnTo>
                    <a:lnTo>
                      <a:pt x="59" y="80"/>
                    </a:lnTo>
                    <a:lnTo>
                      <a:pt x="59" y="80"/>
                    </a:lnTo>
                    <a:lnTo>
                      <a:pt x="52" y="72"/>
                    </a:lnTo>
                    <a:lnTo>
                      <a:pt x="52" y="67"/>
                    </a:lnTo>
                    <a:lnTo>
                      <a:pt x="46" y="60"/>
                    </a:lnTo>
                    <a:lnTo>
                      <a:pt x="46" y="60"/>
                    </a:lnTo>
                    <a:lnTo>
                      <a:pt x="39" y="52"/>
                    </a:lnTo>
                    <a:lnTo>
                      <a:pt x="32" y="40"/>
                    </a:lnTo>
                    <a:lnTo>
                      <a:pt x="27" y="34"/>
                    </a:lnTo>
                    <a:lnTo>
                      <a:pt x="27" y="34"/>
                    </a:lnTo>
                    <a:lnTo>
                      <a:pt x="20" y="27"/>
                    </a:lnTo>
                    <a:lnTo>
                      <a:pt x="14" y="20"/>
                    </a:lnTo>
                    <a:lnTo>
                      <a:pt x="20" y="27"/>
                    </a:lnTo>
                    <a:lnTo>
                      <a:pt x="20" y="27"/>
                    </a:lnTo>
                    <a:lnTo>
                      <a:pt x="20" y="40"/>
                    </a:lnTo>
                    <a:lnTo>
                      <a:pt x="27" y="52"/>
                    </a:lnTo>
                    <a:lnTo>
                      <a:pt x="27" y="52"/>
                    </a:lnTo>
                    <a:lnTo>
                      <a:pt x="27" y="52"/>
                    </a:lnTo>
                    <a:lnTo>
                      <a:pt x="20" y="47"/>
                    </a:lnTo>
                    <a:lnTo>
                      <a:pt x="14" y="34"/>
                    </a:lnTo>
                    <a:lnTo>
                      <a:pt x="14" y="20"/>
                    </a:lnTo>
                    <a:lnTo>
                      <a:pt x="14" y="20"/>
                    </a:lnTo>
                    <a:lnTo>
                      <a:pt x="7" y="14"/>
                    </a:lnTo>
                    <a:lnTo>
                      <a:pt x="0"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45" name="Freeform 125"/>
              <p:cNvSpPr>
                <a:spLocks/>
              </p:cNvSpPr>
              <p:nvPr/>
            </p:nvSpPr>
            <p:spPr bwMode="auto">
              <a:xfrm>
                <a:off x="919" y="2338"/>
                <a:ext cx="45" cy="33"/>
              </a:xfrm>
              <a:custGeom>
                <a:avLst/>
                <a:gdLst>
                  <a:gd name="T0" fmla="*/ 0 w 45"/>
                  <a:gd name="T1" fmla="*/ 0 h 33"/>
                  <a:gd name="T2" fmla="*/ 13 w 45"/>
                  <a:gd name="T3" fmla="*/ 13 h 33"/>
                  <a:gd name="T4" fmla="*/ 25 w 45"/>
                  <a:gd name="T5" fmla="*/ 20 h 33"/>
                  <a:gd name="T6" fmla="*/ 45 w 45"/>
                  <a:gd name="T7" fmla="*/ 33 h 33"/>
                  <a:gd name="T8" fmla="*/ 45 w 45"/>
                  <a:gd name="T9" fmla="*/ 33 h 33"/>
                  <a:gd name="T10" fmla="*/ 25 w 45"/>
                  <a:gd name="T11" fmla="*/ 33 h 33"/>
                  <a:gd name="T12" fmla="*/ 25 w 45"/>
                  <a:gd name="T13" fmla="*/ 33 h 33"/>
                  <a:gd name="T14" fmla="*/ 20 w 45"/>
                  <a:gd name="T15" fmla="*/ 26 h 33"/>
                  <a:gd name="T16" fmla="*/ 13 w 45"/>
                  <a:gd name="T17" fmla="*/ 20 h 33"/>
                  <a:gd name="T18" fmla="*/ 13 w 45"/>
                  <a:gd name="T19" fmla="*/ 20 h 33"/>
                  <a:gd name="T20" fmla="*/ 5 w 45"/>
                  <a:gd name="T21" fmla="*/ 13 h 33"/>
                  <a:gd name="T22" fmla="*/ 0 w 45"/>
                  <a:gd name="T23" fmla="*/ 6 h 33"/>
                  <a:gd name="T24" fmla="*/ 0 w 45"/>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3">
                    <a:moveTo>
                      <a:pt x="0" y="0"/>
                    </a:moveTo>
                    <a:lnTo>
                      <a:pt x="13" y="13"/>
                    </a:lnTo>
                    <a:lnTo>
                      <a:pt x="25" y="20"/>
                    </a:lnTo>
                    <a:lnTo>
                      <a:pt x="45" y="33"/>
                    </a:lnTo>
                    <a:lnTo>
                      <a:pt x="45" y="33"/>
                    </a:lnTo>
                    <a:lnTo>
                      <a:pt x="25" y="33"/>
                    </a:lnTo>
                    <a:lnTo>
                      <a:pt x="25" y="33"/>
                    </a:lnTo>
                    <a:lnTo>
                      <a:pt x="20" y="26"/>
                    </a:lnTo>
                    <a:lnTo>
                      <a:pt x="13" y="20"/>
                    </a:lnTo>
                    <a:lnTo>
                      <a:pt x="13" y="20"/>
                    </a:lnTo>
                    <a:lnTo>
                      <a:pt x="5" y="13"/>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46" name="Freeform 126"/>
              <p:cNvSpPr>
                <a:spLocks/>
              </p:cNvSpPr>
              <p:nvPr/>
            </p:nvSpPr>
            <p:spPr bwMode="auto">
              <a:xfrm>
                <a:off x="608" y="2239"/>
                <a:ext cx="46" cy="27"/>
              </a:xfrm>
              <a:custGeom>
                <a:avLst/>
                <a:gdLst>
                  <a:gd name="T0" fmla="*/ 7 w 46"/>
                  <a:gd name="T1" fmla="*/ 0 h 27"/>
                  <a:gd name="T2" fmla="*/ 20 w 46"/>
                  <a:gd name="T3" fmla="*/ 0 h 27"/>
                  <a:gd name="T4" fmla="*/ 27 w 46"/>
                  <a:gd name="T5" fmla="*/ 7 h 27"/>
                  <a:gd name="T6" fmla="*/ 39 w 46"/>
                  <a:gd name="T7" fmla="*/ 12 h 27"/>
                  <a:gd name="T8" fmla="*/ 39 w 46"/>
                  <a:gd name="T9" fmla="*/ 12 h 27"/>
                  <a:gd name="T10" fmla="*/ 46 w 46"/>
                  <a:gd name="T11" fmla="*/ 27 h 27"/>
                  <a:gd name="T12" fmla="*/ 46 w 46"/>
                  <a:gd name="T13" fmla="*/ 27 h 27"/>
                  <a:gd name="T14" fmla="*/ 46 w 46"/>
                  <a:gd name="T15" fmla="*/ 20 h 27"/>
                  <a:gd name="T16" fmla="*/ 46 w 46"/>
                  <a:gd name="T17" fmla="*/ 20 h 27"/>
                  <a:gd name="T18" fmla="*/ 32 w 46"/>
                  <a:gd name="T19" fmla="*/ 12 h 27"/>
                  <a:gd name="T20" fmla="*/ 27 w 46"/>
                  <a:gd name="T21" fmla="*/ 12 h 27"/>
                  <a:gd name="T22" fmla="*/ 20 w 46"/>
                  <a:gd name="T23" fmla="*/ 7 h 27"/>
                  <a:gd name="T24" fmla="*/ 20 w 46"/>
                  <a:gd name="T25" fmla="*/ 7 h 27"/>
                  <a:gd name="T26" fmla="*/ 7 w 46"/>
                  <a:gd name="T27" fmla="*/ 7 h 27"/>
                  <a:gd name="T28" fmla="*/ 0 w 46"/>
                  <a:gd name="T29" fmla="*/ 0 h 27"/>
                  <a:gd name="T30" fmla="*/ 7 w 46"/>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7">
                    <a:moveTo>
                      <a:pt x="7" y="0"/>
                    </a:moveTo>
                    <a:lnTo>
                      <a:pt x="20" y="0"/>
                    </a:lnTo>
                    <a:lnTo>
                      <a:pt x="27" y="7"/>
                    </a:lnTo>
                    <a:lnTo>
                      <a:pt x="39" y="12"/>
                    </a:lnTo>
                    <a:lnTo>
                      <a:pt x="39" y="12"/>
                    </a:lnTo>
                    <a:lnTo>
                      <a:pt x="46" y="27"/>
                    </a:lnTo>
                    <a:lnTo>
                      <a:pt x="46" y="27"/>
                    </a:lnTo>
                    <a:lnTo>
                      <a:pt x="46" y="20"/>
                    </a:lnTo>
                    <a:lnTo>
                      <a:pt x="46" y="20"/>
                    </a:lnTo>
                    <a:lnTo>
                      <a:pt x="32" y="12"/>
                    </a:lnTo>
                    <a:lnTo>
                      <a:pt x="27" y="12"/>
                    </a:lnTo>
                    <a:lnTo>
                      <a:pt x="20" y="7"/>
                    </a:lnTo>
                    <a:lnTo>
                      <a:pt x="20" y="7"/>
                    </a:lnTo>
                    <a:lnTo>
                      <a:pt x="7" y="7"/>
                    </a:lnTo>
                    <a:lnTo>
                      <a:pt x="0" y="0"/>
                    </a:lnTo>
                    <a:lnTo>
                      <a:pt x="7"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47" name="Freeform 127"/>
              <p:cNvSpPr>
                <a:spLocks/>
              </p:cNvSpPr>
              <p:nvPr/>
            </p:nvSpPr>
            <p:spPr bwMode="auto">
              <a:xfrm>
                <a:off x="608" y="2251"/>
                <a:ext cx="46" cy="28"/>
              </a:xfrm>
              <a:custGeom>
                <a:avLst/>
                <a:gdLst>
                  <a:gd name="T0" fmla="*/ 39 w 46"/>
                  <a:gd name="T1" fmla="*/ 15 h 28"/>
                  <a:gd name="T2" fmla="*/ 27 w 46"/>
                  <a:gd name="T3" fmla="*/ 8 h 28"/>
                  <a:gd name="T4" fmla="*/ 20 w 46"/>
                  <a:gd name="T5" fmla="*/ 8 h 28"/>
                  <a:gd name="T6" fmla="*/ 12 w 46"/>
                  <a:gd name="T7" fmla="*/ 0 h 28"/>
                  <a:gd name="T8" fmla="*/ 12 w 46"/>
                  <a:gd name="T9" fmla="*/ 0 h 28"/>
                  <a:gd name="T10" fmla="*/ 7 w 46"/>
                  <a:gd name="T11" fmla="*/ 8 h 28"/>
                  <a:gd name="T12" fmla="*/ 0 w 46"/>
                  <a:gd name="T13" fmla="*/ 8 h 28"/>
                  <a:gd name="T14" fmla="*/ 7 w 46"/>
                  <a:gd name="T15" fmla="*/ 8 h 28"/>
                  <a:gd name="T16" fmla="*/ 7 w 46"/>
                  <a:gd name="T17" fmla="*/ 8 h 28"/>
                  <a:gd name="T18" fmla="*/ 12 w 46"/>
                  <a:gd name="T19" fmla="*/ 15 h 28"/>
                  <a:gd name="T20" fmla="*/ 27 w 46"/>
                  <a:gd name="T21" fmla="*/ 15 h 28"/>
                  <a:gd name="T22" fmla="*/ 39 w 46"/>
                  <a:gd name="T23" fmla="*/ 20 h 28"/>
                  <a:gd name="T24" fmla="*/ 39 w 46"/>
                  <a:gd name="T25" fmla="*/ 20 h 28"/>
                  <a:gd name="T26" fmla="*/ 46 w 46"/>
                  <a:gd name="T27" fmla="*/ 28 h 28"/>
                  <a:gd name="T28" fmla="*/ 46 w 46"/>
                  <a:gd name="T29" fmla="*/ 28 h 28"/>
                  <a:gd name="T30" fmla="*/ 39 w 46"/>
                  <a:gd name="T31"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8">
                    <a:moveTo>
                      <a:pt x="39" y="15"/>
                    </a:moveTo>
                    <a:lnTo>
                      <a:pt x="27" y="8"/>
                    </a:lnTo>
                    <a:lnTo>
                      <a:pt x="20" y="8"/>
                    </a:lnTo>
                    <a:lnTo>
                      <a:pt x="12" y="0"/>
                    </a:lnTo>
                    <a:lnTo>
                      <a:pt x="12" y="0"/>
                    </a:lnTo>
                    <a:lnTo>
                      <a:pt x="7" y="8"/>
                    </a:lnTo>
                    <a:lnTo>
                      <a:pt x="0" y="8"/>
                    </a:lnTo>
                    <a:lnTo>
                      <a:pt x="7" y="8"/>
                    </a:lnTo>
                    <a:lnTo>
                      <a:pt x="7" y="8"/>
                    </a:lnTo>
                    <a:lnTo>
                      <a:pt x="12" y="15"/>
                    </a:lnTo>
                    <a:lnTo>
                      <a:pt x="27" y="15"/>
                    </a:lnTo>
                    <a:lnTo>
                      <a:pt x="39" y="20"/>
                    </a:lnTo>
                    <a:lnTo>
                      <a:pt x="39" y="20"/>
                    </a:lnTo>
                    <a:lnTo>
                      <a:pt x="46" y="28"/>
                    </a:lnTo>
                    <a:lnTo>
                      <a:pt x="46" y="28"/>
                    </a:lnTo>
                    <a:lnTo>
                      <a:pt x="39" y="15"/>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48" name="Freeform 128"/>
              <p:cNvSpPr>
                <a:spLocks/>
              </p:cNvSpPr>
              <p:nvPr/>
            </p:nvSpPr>
            <p:spPr bwMode="auto">
              <a:xfrm>
                <a:off x="588" y="2271"/>
                <a:ext cx="86" cy="47"/>
              </a:xfrm>
              <a:custGeom>
                <a:avLst/>
                <a:gdLst>
                  <a:gd name="T0" fmla="*/ 79 w 86"/>
                  <a:gd name="T1" fmla="*/ 28 h 47"/>
                  <a:gd name="T2" fmla="*/ 66 w 86"/>
                  <a:gd name="T3" fmla="*/ 28 h 47"/>
                  <a:gd name="T4" fmla="*/ 59 w 86"/>
                  <a:gd name="T5" fmla="*/ 20 h 47"/>
                  <a:gd name="T6" fmla="*/ 47 w 86"/>
                  <a:gd name="T7" fmla="*/ 15 h 47"/>
                  <a:gd name="T8" fmla="*/ 47 w 86"/>
                  <a:gd name="T9" fmla="*/ 15 h 47"/>
                  <a:gd name="T10" fmla="*/ 32 w 86"/>
                  <a:gd name="T11" fmla="*/ 15 h 47"/>
                  <a:gd name="T12" fmla="*/ 27 w 86"/>
                  <a:gd name="T13" fmla="*/ 8 h 47"/>
                  <a:gd name="T14" fmla="*/ 20 w 86"/>
                  <a:gd name="T15" fmla="*/ 0 h 47"/>
                  <a:gd name="T16" fmla="*/ 20 w 86"/>
                  <a:gd name="T17" fmla="*/ 0 h 47"/>
                  <a:gd name="T18" fmla="*/ 20 w 86"/>
                  <a:gd name="T19" fmla="*/ 0 h 47"/>
                  <a:gd name="T20" fmla="*/ 15 w 86"/>
                  <a:gd name="T21" fmla="*/ 0 h 47"/>
                  <a:gd name="T22" fmla="*/ 15 w 86"/>
                  <a:gd name="T23" fmla="*/ 8 h 47"/>
                  <a:gd name="T24" fmla="*/ 15 w 86"/>
                  <a:gd name="T25" fmla="*/ 8 h 47"/>
                  <a:gd name="T26" fmla="*/ 8 w 86"/>
                  <a:gd name="T27" fmla="*/ 15 h 47"/>
                  <a:gd name="T28" fmla="*/ 8 w 86"/>
                  <a:gd name="T29" fmla="*/ 20 h 47"/>
                  <a:gd name="T30" fmla="*/ 8 w 86"/>
                  <a:gd name="T31" fmla="*/ 20 h 47"/>
                  <a:gd name="T32" fmla="*/ 8 w 86"/>
                  <a:gd name="T33" fmla="*/ 20 h 47"/>
                  <a:gd name="T34" fmla="*/ 15 w 86"/>
                  <a:gd name="T35" fmla="*/ 28 h 47"/>
                  <a:gd name="T36" fmla="*/ 15 w 86"/>
                  <a:gd name="T37" fmla="*/ 35 h 47"/>
                  <a:gd name="T38" fmla="*/ 8 w 86"/>
                  <a:gd name="T39" fmla="*/ 40 h 47"/>
                  <a:gd name="T40" fmla="*/ 8 w 86"/>
                  <a:gd name="T41" fmla="*/ 40 h 47"/>
                  <a:gd name="T42" fmla="*/ 0 w 86"/>
                  <a:gd name="T43" fmla="*/ 47 h 47"/>
                  <a:gd name="T44" fmla="*/ 8 w 86"/>
                  <a:gd name="T45" fmla="*/ 47 h 47"/>
                  <a:gd name="T46" fmla="*/ 15 w 86"/>
                  <a:gd name="T47" fmla="*/ 47 h 47"/>
                  <a:gd name="T48" fmla="*/ 15 w 86"/>
                  <a:gd name="T49" fmla="*/ 47 h 47"/>
                  <a:gd name="T50" fmla="*/ 27 w 86"/>
                  <a:gd name="T51" fmla="*/ 40 h 47"/>
                  <a:gd name="T52" fmla="*/ 47 w 86"/>
                  <a:gd name="T53" fmla="*/ 40 h 47"/>
                  <a:gd name="T54" fmla="*/ 72 w 86"/>
                  <a:gd name="T55" fmla="*/ 40 h 47"/>
                  <a:gd name="T56" fmla="*/ 72 w 86"/>
                  <a:gd name="T57" fmla="*/ 40 h 47"/>
                  <a:gd name="T58" fmla="*/ 86 w 86"/>
                  <a:gd name="T59" fmla="*/ 40 h 47"/>
                  <a:gd name="T60" fmla="*/ 86 w 86"/>
                  <a:gd name="T61" fmla="*/ 40 h 47"/>
                  <a:gd name="T62" fmla="*/ 79 w 86"/>
                  <a:gd name="T63"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47">
                    <a:moveTo>
                      <a:pt x="79" y="28"/>
                    </a:moveTo>
                    <a:lnTo>
                      <a:pt x="66" y="28"/>
                    </a:lnTo>
                    <a:lnTo>
                      <a:pt x="59" y="20"/>
                    </a:lnTo>
                    <a:lnTo>
                      <a:pt x="47" y="15"/>
                    </a:lnTo>
                    <a:lnTo>
                      <a:pt x="47" y="15"/>
                    </a:lnTo>
                    <a:lnTo>
                      <a:pt x="32" y="15"/>
                    </a:lnTo>
                    <a:lnTo>
                      <a:pt x="27" y="8"/>
                    </a:lnTo>
                    <a:lnTo>
                      <a:pt x="20" y="0"/>
                    </a:lnTo>
                    <a:lnTo>
                      <a:pt x="20" y="0"/>
                    </a:lnTo>
                    <a:lnTo>
                      <a:pt x="20" y="0"/>
                    </a:lnTo>
                    <a:lnTo>
                      <a:pt x="15" y="0"/>
                    </a:lnTo>
                    <a:lnTo>
                      <a:pt x="15" y="8"/>
                    </a:lnTo>
                    <a:lnTo>
                      <a:pt x="15" y="8"/>
                    </a:lnTo>
                    <a:lnTo>
                      <a:pt x="8" y="15"/>
                    </a:lnTo>
                    <a:lnTo>
                      <a:pt x="8" y="20"/>
                    </a:lnTo>
                    <a:lnTo>
                      <a:pt x="8" y="20"/>
                    </a:lnTo>
                    <a:lnTo>
                      <a:pt x="8" y="20"/>
                    </a:lnTo>
                    <a:lnTo>
                      <a:pt x="15" y="28"/>
                    </a:lnTo>
                    <a:lnTo>
                      <a:pt x="15" y="35"/>
                    </a:lnTo>
                    <a:lnTo>
                      <a:pt x="8" y="40"/>
                    </a:lnTo>
                    <a:lnTo>
                      <a:pt x="8" y="40"/>
                    </a:lnTo>
                    <a:lnTo>
                      <a:pt x="0" y="47"/>
                    </a:lnTo>
                    <a:lnTo>
                      <a:pt x="8" y="47"/>
                    </a:lnTo>
                    <a:lnTo>
                      <a:pt x="15" y="47"/>
                    </a:lnTo>
                    <a:lnTo>
                      <a:pt x="15" y="47"/>
                    </a:lnTo>
                    <a:lnTo>
                      <a:pt x="27" y="40"/>
                    </a:lnTo>
                    <a:lnTo>
                      <a:pt x="47" y="40"/>
                    </a:lnTo>
                    <a:lnTo>
                      <a:pt x="72" y="40"/>
                    </a:lnTo>
                    <a:lnTo>
                      <a:pt x="72" y="40"/>
                    </a:lnTo>
                    <a:lnTo>
                      <a:pt x="86" y="40"/>
                    </a:lnTo>
                    <a:lnTo>
                      <a:pt x="86" y="40"/>
                    </a:lnTo>
                    <a:lnTo>
                      <a:pt x="79" y="28"/>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49" name="Freeform 129"/>
              <p:cNvSpPr>
                <a:spLocks/>
              </p:cNvSpPr>
              <p:nvPr/>
            </p:nvSpPr>
            <p:spPr bwMode="auto">
              <a:xfrm>
                <a:off x="608" y="2324"/>
                <a:ext cx="71" cy="20"/>
              </a:xfrm>
              <a:custGeom>
                <a:avLst/>
                <a:gdLst>
                  <a:gd name="T0" fmla="*/ 71 w 71"/>
                  <a:gd name="T1" fmla="*/ 0 h 20"/>
                  <a:gd name="T2" fmla="*/ 59 w 71"/>
                  <a:gd name="T3" fmla="*/ 7 h 20"/>
                  <a:gd name="T4" fmla="*/ 46 w 71"/>
                  <a:gd name="T5" fmla="*/ 7 h 20"/>
                  <a:gd name="T6" fmla="*/ 39 w 71"/>
                  <a:gd name="T7" fmla="*/ 7 h 20"/>
                  <a:gd name="T8" fmla="*/ 39 w 71"/>
                  <a:gd name="T9" fmla="*/ 7 h 20"/>
                  <a:gd name="T10" fmla="*/ 27 w 71"/>
                  <a:gd name="T11" fmla="*/ 14 h 20"/>
                  <a:gd name="T12" fmla="*/ 12 w 71"/>
                  <a:gd name="T13" fmla="*/ 14 h 20"/>
                  <a:gd name="T14" fmla="*/ 7 w 71"/>
                  <a:gd name="T15" fmla="*/ 20 h 20"/>
                  <a:gd name="T16" fmla="*/ 7 w 71"/>
                  <a:gd name="T17" fmla="*/ 20 h 20"/>
                  <a:gd name="T18" fmla="*/ 0 w 71"/>
                  <a:gd name="T19" fmla="*/ 20 h 20"/>
                  <a:gd name="T20" fmla="*/ 0 w 71"/>
                  <a:gd name="T21" fmla="*/ 20 h 20"/>
                  <a:gd name="T22" fmla="*/ 7 w 71"/>
                  <a:gd name="T23" fmla="*/ 14 h 20"/>
                  <a:gd name="T24" fmla="*/ 7 w 71"/>
                  <a:gd name="T25" fmla="*/ 14 h 20"/>
                  <a:gd name="T26" fmla="*/ 12 w 71"/>
                  <a:gd name="T27" fmla="*/ 7 h 20"/>
                  <a:gd name="T28" fmla="*/ 32 w 71"/>
                  <a:gd name="T29" fmla="*/ 7 h 20"/>
                  <a:gd name="T30" fmla="*/ 46 w 71"/>
                  <a:gd name="T31" fmla="*/ 0 h 20"/>
                  <a:gd name="T32" fmla="*/ 46 w 71"/>
                  <a:gd name="T33" fmla="*/ 0 h 20"/>
                  <a:gd name="T34" fmla="*/ 59 w 71"/>
                  <a:gd name="T35" fmla="*/ 0 h 20"/>
                  <a:gd name="T36" fmla="*/ 71 w 71"/>
                  <a:gd name="T37" fmla="*/ 0 h 20"/>
                  <a:gd name="T38" fmla="*/ 71 w 71"/>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20">
                    <a:moveTo>
                      <a:pt x="71" y="0"/>
                    </a:moveTo>
                    <a:lnTo>
                      <a:pt x="59" y="7"/>
                    </a:lnTo>
                    <a:lnTo>
                      <a:pt x="46" y="7"/>
                    </a:lnTo>
                    <a:lnTo>
                      <a:pt x="39" y="7"/>
                    </a:lnTo>
                    <a:lnTo>
                      <a:pt x="39" y="7"/>
                    </a:lnTo>
                    <a:lnTo>
                      <a:pt x="27" y="14"/>
                    </a:lnTo>
                    <a:lnTo>
                      <a:pt x="12" y="14"/>
                    </a:lnTo>
                    <a:lnTo>
                      <a:pt x="7" y="20"/>
                    </a:lnTo>
                    <a:lnTo>
                      <a:pt x="7" y="20"/>
                    </a:lnTo>
                    <a:lnTo>
                      <a:pt x="0" y="20"/>
                    </a:lnTo>
                    <a:lnTo>
                      <a:pt x="0" y="20"/>
                    </a:lnTo>
                    <a:lnTo>
                      <a:pt x="7" y="14"/>
                    </a:lnTo>
                    <a:lnTo>
                      <a:pt x="7" y="14"/>
                    </a:lnTo>
                    <a:lnTo>
                      <a:pt x="12" y="7"/>
                    </a:lnTo>
                    <a:lnTo>
                      <a:pt x="32" y="7"/>
                    </a:lnTo>
                    <a:lnTo>
                      <a:pt x="46" y="0"/>
                    </a:lnTo>
                    <a:lnTo>
                      <a:pt x="46" y="0"/>
                    </a:lnTo>
                    <a:lnTo>
                      <a:pt x="59" y="0"/>
                    </a:lnTo>
                    <a:lnTo>
                      <a:pt x="71" y="0"/>
                    </a:lnTo>
                    <a:lnTo>
                      <a:pt x="71"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50" name="Freeform 130"/>
              <p:cNvSpPr>
                <a:spLocks/>
              </p:cNvSpPr>
              <p:nvPr/>
            </p:nvSpPr>
            <p:spPr bwMode="auto">
              <a:xfrm>
                <a:off x="583" y="2324"/>
                <a:ext cx="45" cy="14"/>
              </a:xfrm>
              <a:custGeom>
                <a:avLst/>
                <a:gdLst>
                  <a:gd name="T0" fmla="*/ 45 w 45"/>
                  <a:gd name="T1" fmla="*/ 0 h 14"/>
                  <a:gd name="T2" fmla="*/ 32 w 45"/>
                  <a:gd name="T3" fmla="*/ 7 h 14"/>
                  <a:gd name="T4" fmla="*/ 25 w 45"/>
                  <a:gd name="T5" fmla="*/ 7 h 14"/>
                  <a:gd name="T6" fmla="*/ 20 w 45"/>
                  <a:gd name="T7" fmla="*/ 14 h 14"/>
                  <a:gd name="T8" fmla="*/ 20 w 45"/>
                  <a:gd name="T9" fmla="*/ 14 h 14"/>
                  <a:gd name="T10" fmla="*/ 5 w 45"/>
                  <a:gd name="T11" fmla="*/ 14 h 14"/>
                  <a:gd name="T12" fmla="*/ 0 w 45"/>
                  <a:gd name="T13" fmla="*/ 14 h 14"/>
                  <a:gd name="T14" fmla="*/ 5 w 45"/>
                  <a:gd name="T15" fmla="*/ 7 h 14"/>
                  <a:gd name="T16" fmla="*/ 5 w 45"/>
                  <a:gd name="T17" fmla="*/ 7 h 14"/>
                  <a:gd name="T18" fmla="*/ 20 w 45"/>
                  <a:gd name="T19" fmla="*/ 0 h 14"/>
                  <a:gd name="T20" fmla="*/ 25 w 45"/>
                  <a:gd name="T21" fmla="*/ 0 h 14"/>
                  <a:gd name="T22" fmla="*/ 32 w 45"/>
                  <a:gd name="T23" fmla="*/ 0 h 14"/>
                  <a:gd name="T24" fmla="*/ 32 w 45"/>
                  <a:gd name="T25" fmla="*/ 0 h 14"/>
                  <a:gd name="T26" fmla="*/ 37 w 45"/>
                  <a:gd name="T27" fmla="*/ 0 h 14"/>
                  <a:gd name="T28" fmla="*/ 45 w 45"/>
                  <a:gd name="T29" fmla="*/ 0 h 14"/>
                  <a:gd name="T30" fmla="*/ 45 w 45"/>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14">
                    <a:moveTo>
                      <a:pt x="45" y="0"/>
                    </a:moveTo>
                    <a:lnTo>
                      <a:pt x="32" y="7"/>
                    </a:lnTo>
                    <a:lnTo>
                      <a:pt x="25" y="7"/>
                    </a:lnTo>
                    <a:lnTo>
                      <a:pt x="20" y="14"/>
                    </a:lnTo>
                    <a:lnTo>
                      <a:pt x="20" y="14"/>
                    </a:lnTo>
                    <a:lnTo>
                      <a:pt x="5" y="14"/>
                    </a:lnTo>
                    <a:lnTo>
                      <a:pt x="0" y="14"/>
                    </a:lnTo>
                    <a:lnTo>
                      <a:pt x="5" y="7"/>
                    </a:lnTo>
                    <a:lnTo>
                      <a:pt x="5" y="7"/>
                    </a:lnTo>
                    <a:lnTo>
                      <a:pt x="20" y="0"/>
                    </a:lnTo>
                    <a:lnTo>
                      <a:pt x="25" y="0"/>
                    </a:lnTo>
                    <a:lnTo>
                      <a:pt x="32" y="0"/>
                    </a:lnTo>
                    <a:lnTo>
                      <a:pt x="32" y="0"/>
                    </a:lnTo>
                    <a:lnTo>
                      <a:pt x="37" y="0"/>
                    </a:lnTo>
                    <a:lnTo>
                      <a:pt x="45" y="0"/>
                    </a:lnTo>
                    <a:lnTo>
                      <a:pt x="45"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51" name="Freeform 131"/>
              <p:cNvSpPr>
                <a:spLocks/>
              </p:cNvSpPr>
              <p:nvPr/>
            </p:nvSpPr>
            <p:spPr bwMode="auto">
              <a:xfrm>
                <a:off x="660" y="2324"/>
                <a:ext cx="58" cy="20"/>
              </a:xfrm>
              <a:custGeom>
                <a:avLst/>
                <a:gdLst>
                  <a:gd name="T0" fmla="*/ 58 w 58"/>
                  <a:gd name="T1" fmla="*/ 7 h 20"/>
                  <a:gd name="T2" fmla="*/ 46 w 58"/>
                  <a:gd name="T3" fmla="*/ 14 h 20"/>
                  <a:gd name="T4" fmla="*/ 32 w 58"/>
                  <a:gd name="T5" fmla="*/ 14 h 20"/>
                  <a:gd name="T6" fmla="*/ 19 w 58"/>
                  <a:gd name="T7" fmla="*/ 14 h 20"/>
                  <a:gd name="T8" fmla="*/ 19 w 58"/>
                  <a:gd name="T9" fmla="*/ 14 h 20"/>
                  <a:gd name="T10" fmla="*/ 7 w 58"/>
                  <a:gd name="T11" fmla="*/ 20 h 20"/>
                  <a:gd name="T12" fmla="*/ 0 w 58"/>
                  <a:gd name="T13" fmla="*/ 20 h 20"/>
                  <a:gd name="T14" fmla="*/ 7 w 58"/>
                  <a:gd name="T15" fmla="*/ 14 h 20"/>
                  <a:gd name="T16" fmla="*/ 7 w 58"/>
                  <a:gd name="T17" fmla="*/ 14 h 20"/>
                  <a:gd name="T18" fmla="*/ 19 w 58"/>
                  <a:gd name="T19" fmla="*/ 7 h 20"/>
                  <a:gd name="T20" fmla="*/ 39 w 58"/>
                  <a:gd name="T21" fmla="*/ 7 h 20"/>
                  <a:gd name="T22" fmla="*/ 51 w 58"/>
                  <a:gd name="T23" fmla="*/ 0 h 20"/>
                  <a:gd name="T24" fmla="*/ 51 w 58"/>
                  <a:gd name="T25" fmla="*/ 0 h 20"/>
                  <a:gd name="T26" fmla="*/ 58 w 58"/>
                  <a:gd name="T27" fmla="*/ 7 h 20"/>
                  <a:gd name="T28" fmla="*/ 58 w 58"/>
                  <a:gd name="T29" fmla="*/ 7 h 20"/>
                  <a:gd name="T30" fmla="*/ 58 w 58"/>
                  <a:gd name="T3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20">
                    <a:moveTo>
                      <a:pt x="58" y="7"/>
                    </a:moveTo>
                    <a:lnTo>
                      <a:pt x="46" y="14"/>
                    </a:lnTo>
                    <a:lnTo>
                      <a:pt x="32" y="14"/>
                    </a:lnTo>
                    <a:lnTo>
                      <a:pt x="19" y="14"/>
                    </a:lnTo>
                    <a:lnTo>
                      <a:pt x="19" y="14"/>
                    </a:lnTo>
                    <a:lnTo>
                      <a:pt x="7" y="20"/>
                    </a:lnTo>
                    <a:lnTo>
                      <a:pt x="0" y="20"/>
                    </a:lnTo>
                    <a:lnTo>
                      <a:pt x="7" y="14"/>
                    </a:lnTo>
                    <a:lnTo>
                      <a:pt x="7" y="14"/>
                    </a:lnTo>
                    <a:lnTo>
                      <a:pt x="19" y="7"/>
                    </a:lnTo>
                    <a:lnTo>
                      <a:pt x="39" y="7"/>
                    </a:lnTo>
                    <a:lnTo>
                      <a:pt x="51" y="0"/>
                    </a:lnTo>
                    <a:lnTo>
                      <a:pt x="51" y="0"/>
                    </a:lnTo>
                    <a:lnTo>
                      <a:pt x="58" y="7"/>
                    </a:lnTo>
                    <a:lnTo>
                      <a:pt x="58" y="7"/>
                    </a:lnTo>
                    <a:lnTo>
                      <a:pt x="58" y="7"/>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52" name="Freeform 132"/>
              <p:cNvSpPr>
                <a:spLocks/>
              </p:cNvSpPr>
              <p:nvPr/>
            </p:nvSpPr>
            <p:spPr bwMode="auto">
              <a:xfrm>
                <a:off x="944" y="2219"/>
                <a:ext cx="20" cy="60"/>
              </a:xfrm>
              <a:custGeom>
                <a:avLst/>
                <a:gdLst>
                  <a:gd name="T0" fmla="*/ 7 w 20"/>
                  <a:gd name="T1" fmla="*/ 0 h 60"/>
                  <a:gd name="T2" fmla="*/ 7 w 20"/>
                  <a:gd name="T3" fmla="*/ 20 h 60"/>
                  <a:gd name="T4" fmla="*/ 0 w 20"/>
                  <a:gd name="T5" fmla="*/ 40 h 60"/>
                  <a:gd name="T6" fmla="*/ 0 w 20"/>
                  <a:gd name="T7" fmla="*/ 52 h 60"/>
                  <a:gd name="T8" fmla="*/ 0 w 20"/>
                  <a:gd name="T9" fmla="*/ 52 h 60"/>
                  <a:gd name="T10" fmla="*/ 0 w 20"/>
                  <a:gd name="T11" fmla="*/ 60 h 60"/>
                  <a:gd name="T12" fmla="*/ 14 w 20"/>
                  <a:gd name="T13" fmla="*/ 47 h 60"/>
                  <a:gd name="T14" fmla="*/ 20 w 20"/>
                  <a:gd name="T15" fmla="*/ 27 h 60"/>
                  <a:gd name="T16" fmla="*/ 20 w 20"/>
                  <a:gd name="T17" fmla="*/ 27 h 60"/>
                  <a:gd name="T18" fmla="*/ 14 w 20"/>
                  <a:gd name="T19" fmla="*/ 20 h 60"/>
                  <a:gd name="T20" fmla="*/ 14 w 20"/>
                  <a:gd name="T21" fmla="*/ 14 h 60"/>
                  <a:gd name="T22" fmla="*/ 14 w 20"/>
                  <a:gd name="T23" fmla="*/ 0 h 60"/>
                  <a:gd name="T24" fmla="*/ 14 w 20"/>
                  <a:gd name="T25" fmla="*/ 0 h 60"/>
                  <a:gd name="T26" fmla="*/ 7 w 20"/>
                  <a:gd name="T27" fmla="*/ 0 h 60"/>
                  <a:gd name="T28" fmla="*/ 7 w 20"/>
                  <a:gd name="T29" fmla="*/ 0 h 60"/>
                  <a:gd name="T30" fmla="*/ 7 w 20"/>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60">
                    <a:moveTo>
                      <a:pt x="7" y="0"/>
                    </a:moveTo>
                    <a:lnTo>
                      <a:pt x="7" y="20"/>
                    </a:lnTo>
                    <a:lnTo>
                      <a:pt x="0" y="40"/>
                    </a:lnTo>
                    <a:lnTo>
                      <a:pt x="0" y="52"/>
                    </a:lnTo>
                    <a:lnTo>
                      <a:pt x="0" y="52"/>
                    </a:lnTo>
                    <a:lnTo>
                      <a:pt x="0" y="60"/>
                    </a:lnTo>
                    <a:lnTo>
                      <a:pt x="14" y="47"/>
                    </a:lnTo>
                    <a:lnTo>
                      <a:pt x="20" y="27"/>
                    </a:lnTo>
                    <a:lnTo>
                      <a:pt x="20" y="27"/>
                    </a:lnTo>
                    <a:lnTo>
                      <a:pt x="14" y="20"/>
                    </a:lnTo>
                    <a:lnTo>
                      <a:pt x="14" y="14"/>
                    </a:lnTo>
                    <a:lnTo>
                      <a:pt x="14" y="0"/>
                    </a:lnTo>
                    <a:lnTo>
                      <a:pt x="14" y="0"/>
                    </a:lnTo>
                    <a:lnTo>
                      <a:pt x="7" y="0"/>
                    </a:lnTo>
                    <a:lnTo>
                      <a:pt x="7" y="0"/>
                    </a:lnTo>
                    <a:lnTo>
                      <a:pt x="7"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53" name="Freeform 133"/>
              <p:cNvSpPr>
                <a:spLocks/>
              </p:cNvSpPr>
              <p:nvPr/>
            </p:nvSpPr>
            <p:spPr bwMode="auto">
              <a:xfrm>
                <a:off x="971" y="2233"/>
                <a:ext cx="44" cy="85"/>
              </a:xfrm>
              <a:custGeom>
                <a:avLst/>
                <a:gdLst>
                  <a:gd name="T0" fmla="*/ 0 w 44"/>
                  <a:gd name="T1" fmla="*/ 0 h 85"/>
                  <a:gd name="T2" fmla="*/ 0 w 44"/>
                  <a:gd name="T3" fmla="*/ 13 h 85"/>
                  <a:gd name="T4" fmla="*/ 0 w 44"/>
                  <a:gd name="T5" fmla="*/ 18 h 85"/>
                  <a:gd name="T6" fmla="*/ 5 w 44"/>
                  <a:gd name="T7" fmla="*/ 26 h 85"/>
                  <a:gd name="T8" fmla="*/ 5 w 44"/>
                  <a:gd name="T9" fmla="*/ 26 h 85"/>
                  <a:gd name="T10" fmla="*/ 0 w 44"/>
                  <a:gd name="T11" fmla="*/ 46 h 85"/>
                  <a:gd name="T12" fmla="*/ 0 w 44"/>
                  <a:gd name="T13" fmla="*/ 53 h 85"/>
                  <a:gd name="T14" fmla="*/ 5 w 44"/>
                  <a:gd name="T15" fmla="*/ 58 h 85"/>
                  <a:gd name="T16" fmla="*/ 5 w 44"/>
                  <a:gd name="T17" fmla="*/ 58 h 85"/>
                  <a:gd name="T18" fmla="*/ 12 w 44"/>
                  <a:gd name="T19" fmla="*/ 66 h 85"/>
                  <a:gd name="T20" fmla="*/ 19 w 44"/>
                  <a:gd name="T21" fmla="*/ 66 h 85"/>
                  <a:gd name="T22" fmla="*/ 25 w 44"/>
                  <a:gd name="T23" fmla="*/ 66 h 85"/>
                  <a:gd name="T24" fmla="*/ 25 w 44"/>
                  <a:gd name="T25" fmla="*/ 66 h 85"/>
                  <a:gd name="T26" fmla="*/ 32 w 44"/>
                  <a:gd name="T27" fmla="*/ 78 h 85"/>
                  <a:gd name="T28" fmla="*/ 39 w 44"/>
                  <a:gd name="T29" fmla="*/ 85 h 85"/>
                  <a:gd name="T30" fmla="*/ 44 w 44"/>
                  <a:gd name="T31" fmla="*/ 73 h 85"/>
                  <a:gd name="T32" fmla="*/ 44 w 44"/>
                  <a:gd name="T33" fmla="*/ 73 h 85"/>
                  <a:gd name="T34" fmla="*/ 39 w 44"/>
                  <a:gd name="T35" fmla="*/ 58 h 85"/>
                  <a:gd name="T36" fmla="*/ 32 w 44"/>
                  <a:gd name="T37" fmla="*/ 53 h 85"/>
                  <a:gd name="T38" fmla="*/ 25 w 44"/>
                  <a:gd name="T39" fmla="*/ 38 h 85"/>
                  <a:gd name="T40" fmla="*/ 25 w 44"/>
                  <a:gd name="T41" fmla="*/ 38 h 85"/>
                  <a:gd name="T42" fmla="*/ 25 w 44"/>
                  <a:gd name="T43" fmla="*/ 38 h 85"/>
                  <a:gd name="T44" fmla="*/ 25 w 44"/>
                  <a:gd name="T45" fmla="*/ 33 h 85"/>
                  <a:gd name="T46" fmla="*/ 19 w 44"/>
                  <a:gd name="T47" fmla="*/ 33 h 85"/>
                  <a:gd name="T48" fmla="*/ 19 w 44"/>
                  <a:gd name="T49" fmla="*/ 33 h 85"/>
                  <a:gd name="T50" fmla="*/ 12 w 44"/>
                  <a:gd name="T51" fmla="*/ 33 h 85"/>
                  <a:gd name="T52" fmla="*/ 12 w 44"/>
                  <a:gd name="T53" fmla="*/ 26 h 85"/>
                  <a:gd name="T54" fmla="*/ 5 w 44"/>
                  <a:gd name="T55" fmla="*/ 13 h 85"/>
                  <a:gd name="T56" fmla="*/ 5 w 44"/>
                  <a:gd name="T57" fmla="*/ 13 h 85"/>
                  <a:gd name="T58" fmla="*/ 0 w 44"/>
                  <a:gd name="T59" fmla="*/ 6 h 85"/>
                  <a:gd name="T60" fmla="*/ 0 w 44"/>
                  <a:gd name="T61" fmla="*/ 0 h 85"/>
                  <a:gd name="T62" fmla="*/ 0 w 44"/>
                  <a:gd name="T6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5">
                    <a:moveTo>
                      <a:pt x="0" y="0"/>
                    </a:moveTo>
                    <a:lnTo>
                      <a:pt x="0" y="13"/>
                    </a:lnTo>
                    <a:lnTo>
                      <a:pt x="0" y="18"/>
                    </a:lnTo>
                    <a:lnTo>
                      <a:pt x="5" y="26"/>
                    </a:lnTo>
                    <a:lnTo>
                      <a:pt x="5" y="26"/>
                    </a:lnTo>
                    <a:lnTo>
                      <a:pt x="0" y="46"/>
                    </a:lnTo>
                    <a:lnTo>
                      <a:pt x="0" y="53"/>
                    </a:lnTo>
                    <a:lnTo>
                      <a:pt x="5" y="58"/>
                    </a:lnTo>
                    <a:lnTo>
                      <a:pt x="5" y="58"/>
                    </a:lnTo>
                    <a:lnTo>
                      <a:pt x="12" y="66"/>
                    </a:lnTo>
                    <a:lnTo>
                      <a:pt x="19" y="66"/>
                    </a:lnTo>
                    <a:lnTo>
                      <a:pt x="25" y="66"/>
                    </a:lnTo>
                    <a:lnTo>
                      <a:pt x="25" y="66"/>
                    </a:lnTo>
                    <a:lnTo>
                      <a:pt x="32" y="78"/>
                    </a:lnTo>
                    <a:lnTo>
                      <a:pt x="39" y="85"/>
                    </a:lnTo>
                    <a:lnTo>
                      <a:pt x="44" y="73"/>
                    </a:lnTo>
                    <a:lnTo>
                      <a:pt x="44" y="73"/>
                    </a:lnTo>
                    <a:lnTo>
                      <a:pt x="39" y="58"/>
                    </a:lnTo>
                    <a:lnTo>
                      <a:pt x="32" y="53"/>
                    </a:lnTo>
                    <a:lnTo>
                      <a:pt x="25" y="38"/>
                    </a:lnTo>
                    <a:lnTo>
                      <a:pt x="25" y="38"/>
                    </a:lnTo>
                    <a:lnTo>
                      <a:pt x="25" y="38"/>
                    </a:lnTo>
                    <a:lnTo>
                      <a:pt x="25" y="33"/>
                    </a:lnTo>
                    <a:lnTo>
                      <a:pt x="19" y="33"/>
                    </a:lnTo>
                    <a:lnTo>
                      <a:pt x="19" y="33"/>
                    </a:lnTo>
                    <a:lnTo>
                      <a:pt x="12" y="33"/>
                    </a:lnTo>
                    <a:lnTo>
                      <a:pt x="12" y="26"/>
                    </a:lnTo>
                    <a:lnTo>
                      <a:pt x="5" y="13"/>
                    </a:lnTo>
                    <a:lnTo>
                      <a:pt x="5" y="13"/>
                    </a:lnTo>
                    <a:lnTo>
                      <a:pt x="0" y="6"/>
                    </a:lnTo>
                    <a:lnTo>
                      <a:pt x="0"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54" name="Freeform 134"/>
              <p:cNvSpPr>
                <a:spLocks/>
              </p:cNvSpPr>
              <p:nvPr/>
            </p:nvSpPr>
            <p:spPr bwMode="auto">
              <a:xfrm>
                <a:off x="1015" y="2291"/>
                <a:ext cx="32" cy="47"/>
              </a:xfrm>
              <a:custGeom>
                <a:avLst/>
                <a:gdLst>
                  <a:gd name="T0" fmla="*/ 0 w 32"/>
                  <a:gd name="T1" fmla="*/ 0 h 47"/>
                  <a:gd name="T2" fmla="*/ 0 w 32"/>
                  <a:gd name="T3" fmla="*/ 15 h 47"/>
                  <a:gd name="T4" fmla="*/ 7 w 32"/>
                  <a:gd name="T5" fmla="*/ 20 h 47"/>
                  <a:gd name="T6" fmla="*/ 7 w 32"/>
                  <a:gd name="T7" fmla="*/ 27 h 47"/>
                  <a:gd name="T8" fmla="*/ 7 w 32"/>
                  <a:gd name="T9" fmla="*/ 27 h 47"/>
                  <a:gd name="T10" fmla="*/ 14 w 32"/>
                  <a:gd name="T11" fmla="*/ 40 h 47"/>
                  <a:gd name="T12" fmla="*/ 27 w 32"/>
                  <a:gd name="T13" fmla="*/ 47 h 47"/>
                  <a:gd name="T14" fmla="*/ 32 w 32"/>
                  <a:gd name="T15" fmla="*/ 47 h 47"/>
                  <a:gd name="T16" fmla="*/ 32 w 32"/>
                  <a:gd name="T17" fmla="*/ 47 h 47"/>
                  <a:gd name="T18" fmla="*/ 27 w 32"/>
                  <a:gd name="T19" fmla="*/ 40 h 47"/>
                  <a:gd name="T20" fmla="*/ 20 w 32"/>
                  <a:gd name="T21" fmla="*/ 33 h 47"/>
                  <a:gd name="T22" fmla="*/ 20 w 32"/>
                  <a:gd name="T23" fmla="*/ 27 h 47"/>
                  <a:gd name="T24" fmla="*/ 20 w 32"/>
                  <a:gd name="T25" fmla="*/ 27 h 47"/>
                  <a:gd name="T26" fmla="*/ 14 w 32"/>
                  <a:gd name="T27" fmla="*/ 20 h 47"/>
                  <a:gd name="T28" fmla="*/ 14 w 32"/>
                  <a:gd name="T29" fmla="*/ 20 h 47"/>
                  <a:gd name="T30" fmla="*/ 14 w 32"/>
                  <a:gd name="T31" fmla="*/ 15 h 47"/>
                  <a:gd name="T32" fmla="*/ 14 w 32"/>
                  <a:gd name="T33" fmla="*/ 15 h 47"/>
                  <a:gd name="T34" fmla="*/ 7 w 32"/>
                  <a:gd name="T35" fmla="*/ 8 h 47"/>
                  <a:gd name="T36" fmla="*/ 0 w 32"/>
                  <a:gd name="T37" fmla="*/ 0 h 47"/>
                  <a:gd name="T38" fmla="*/ 0 w 32"/>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47">
                    <a:moveTo>
                      <a:pt x="0" y="0"/>
                    </a:moveTo>
                    <a:lnTo>
                      <a:pt x="0" y="15"/>
                    </a:lnTo>
                    <a:lnTo>
                      <a:pt x="7" y="20"/>
                    </a:lnTo>
                    <a:lnTo>
                      <a:pt x="7" y="27"/>
                    </a:lnTo>
                    <a:lnTo>
                      <a:pt x="7" y="27"/>
                    </a:lnTo>
                    <a:lnTo>
                      <a:pt x="14" y="40"/>
                    </a:lnTo>
                    <a:lnTo>
                      <a:pt x="27" y="47"/>
                    </a:lnTo>
                    <a:lnTo>
                      <a:pt x="32" y="47"/>
                    </a:lnTo>
                    <a:lnTo>
                      <a:pt x="32" y="47"/>
                    </a:lnTo>
                    <a:lnTo>
                      <a:pt x="27" y="40"/>
                    </a:lnTo>
                    <a:lnTo>
                      <a:pt x="20" y="33"/>
                    </a:lnTo>
                    <a:lnTo>
                      <a:pt x="20" y="27"/>
                    </a:lnTo>
                    <a:lnTo>
                      <a:pt x="20" y="27"/>
                    </a:lnTo>
                    <a:lnTo>
                      <a:pt x="14" y="20"/>
                    </a:lnTo>
                    <a:lnTo>
                      <a:pt x="14" y="20"/>
                    </a:lnTo>
                    <a:lnTo>
                      <a:pt x="14" y="15"/>
                    </a:lnTo>
                    <a:lnTo>
                      <a:pt x="14" y="15"/>
                    </a:lnTo>
                    <a:lnTo>
                      <a:pt x="7" y="8"/>
                    </a:lnTo>
                    <a:lnTo>
                      <a:pt x="0"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55" name="Freeform 135"/>
              <p:cNvSpPr>
                <a:spLocks/>
              </p:cNvSpPr>
              <p:nvPr/>
            </p:nvSpPr>
            <p:spPr bwMode="auto">
              <a:xfrm>
                <a:off x="782" y="2153"/>
                <a:ext cx="52" cy="80"/>
              </a:xfrm>
              <a:custGeom>
                <a:avLst/>
                <a:gdLst>
                  <a:gd name="T0" fmla="*/ 7 w 52"/>
                  <a:gd name="T1" fmla="*/ 0 h 80"/>
                  <a:gd name="T2" fmla="*/ 14 w 52"/>
                  <a:gd name="T3" fmla="*/ 20 h 80"/>
                  <a:gd name="T4" fmla="*/ 27 w 52"/>
                  <a:gd name="T5" fmla="*/ 40 h 80"/>
                  <a:gd name="T6" fmla="*/ 46 w 52"/>
                  <a:gd name="T7" fmla="*/ 53 h 80"/>
                  <a:gd name="T8" fmla="*/ 46 w 52"/>
                  <a:gd name="T9" fmla="*/ 53 h 80"/>
                  <a:gd name="T10" fmla="*/ 52 w 52"/>
                  <a:gd name="T11" fmla="*/ 66 h 80"/>
                  <a:gd name="T12" fmla="*/ 52 w 52"/>
                  <a:gd name="T13" fmla="*/ 80 h 80"/>
                  <a:gd name="T14" fmla="*/ 52 w 52"/>
                  <a:gd name="T15" fmla="*/ 80 h 80"/>
                  <a:gd name="T16" fmla="*/ 52 w 52"/>
                  <a:gd name="T17" fmla="*/ 80 h 80"/>
                  <a:gd name="T18" fmla="*/ 39 w 52"/>
                  <a:gd name="T19" fmla="*/ 73 h 80"/>
                  <a:gd name="T20" fmla="*/ 27 w 52"/>
                  <a:gd name="T21" fmla="*/ 53 h 80"/>
                  <a:gd name="T22" fmla="*/ 14 w 52"/>
                  <a:gd name="T23" fmla="*/ 26 h 80"/>
                  <a:gd name="T24" fmla="*/ 14 w 52"/>
                  <a:gd name="T25" fmla="*/ 26 h 80"/>
                  <a:gd name="T26" fmla="*/ 0 w 52"/>
                  <a:gd name="T27" fmla="*/ 7 h 80"/>
                  <a:gd name="T28" fmla="*/ 0 w 52"/>
                  <a:gd name="T29" fmla="*/ 0 h 80"/>
                  <a:gd name="T30" fmla="*/ 7 w 52"/>
                  <a:gd name="T3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80">
                    <a:moveTo>
                      <a:pt x="7" y="0"/>
                    </a:moveTo>
                    <a:lnTo>
                      <a:pt x="14" y="20"/>
                    </a:lnTo>
                    <a:lnTo>
                      <a:pt x="27" y="40"/>
                    </a:lnTo>
                    <a:lnTo>
                      <a:pt x="46" y="53"/>
                    </a:lnTo>
                    <a:lnTo>
                      <a:pt x="46" y="53"/>
                    </a:lnTo>
                    <a:lnTo>
                      <a:pt x="52" y="66"/>
                    </a:lnTo>
                    <a:lnTo>
                      <a:pt x="52" y="80"/>
                    </a:lnTo>
                    <a:lnTo>
                      <a:pt x="52" y="80"/>
                    </a:lnTo>
                    <a:lnTo>
                      <a:pt x="52" y="80"/>
                    </a:lnTo>
                    <a:lnTo>
                      <a:pt x="39" y="73"/>
                    </a:lnTo>
                    <a:lnTo>
                      <a:pt x="27" y="53"/>
                    </a:lnTo>
                    <a:lnTo>
                      <a:pt x="14" y="26"/>
                    </a:lnTo>
                    <a:lnTo>
                      <a:pt x="14" y="26"/>
                    </a:lnTo>
                    <a:lnTo>
                      <a:pt x="0" y="7"/>
                    </a:lnTo>
                    <a:lnTo>
                      <a:pt x="0" y="0"/>
                    </a:lnTo>
                    <a:lnTo>
                      <a:pt x="7"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56" name="Freeform 136"/>
              <p:cNvSpPr>
                <a:spLocks/>
              </p:cNvSpPr>
              <p:nvPr/>
            </p:nvSpPr>
            <p:spPr bwMode="auto">
              <a:xfrm>
                <a:off x="821" y="2299"/>
                <a:ext cx="20" cy="19"/>
              </a:xfrm>
              <a:custGeom>
                <a:avLst/>
                <a:gdLst>
                  <a:gd name="T0" fmla="*/ 20 w 20"/>
                  <a:gd name="T1" fmla="*/ 7 h 19"/>
                  <a:gd name="T2" fmla="*/ 13 w 20"/>
                  <a:gd name="T3" fmla="*/ 12 h 19"/>
                  <a:gd name="T4" fmla="*/ 7 w 20"/>
                  <a:gd name="T5" fmla="*/ 19 h 19"/>
                  <a:gd name="T6" fmla="*/ 7 w 20"/>
                  <a:gd name="T7" fmla="*/ 19 h 19"/>
                  <a:gd name="T8" fmla="*/ 7 w 20"/>
                  <a:gd name="T9" fmla="*/ 19 h 19"/>
                  <a:gd name="T10" fmla="*/ 0 w 20"/>
                  <a:gd name="T11" fmla="*/ 19 h 19"/>
                  <a:gd name="T12" fmla="*/ 0 w 20"/>
                  <a:gd name="T13" fmla="*/ 19 h 19"/>
                  <a:gd name="T14" fmla="*/ 0 w 20"/>
                  <a:gd name="T15" fmla="*/ 19 h 19"/>
                  <a:gd name="T16" fmla="*/ 0 w 20"/>
                  <a:gd name="T17" fmla="*/ 19 h 19"/>
                  <a:gd name="T18" fmla="*/ 0 w 20"/>
                  <a:gd name="T19" fmla="*/ 19 h 19"/>
                  <a:gd name="T20" fmla="*/ 0 w 20"/>
                  <a:gd name="T21" fmla="*/ 12 h 19"/>
                  <a:gd name="T22" fmla="*/ 0 w 20"/>
                  <a:gd name="T23" fmla="*/ 12 h 19"/>
                  <a:gd name="T24" fmla="*/ 0 w 20"/>
                  <a:gd name="T25" fmla="*/ 12 h 19"/>
                  <a:gd name="T26" fmla="*/ 0 w 20"/>
                  <a:gd name="T27" fmla="*/ 12 h 19"/>
                  <a:gd name="T28" fmla="*/ 0 w 20"/>
                  <a:gd name="T29" fmla="*/ 12 h 19"/>
                  <a:gd name="T30" fmla="*/ 0 w 20"/>
                  <a:gd name="T31" fmla="*/ 12 h 19"/>
                  <a:gd name="T32" fmla="*/ 0 w 20"/>
                  <a:gd name="T33" fmla="*/ 12 h 19"/>
                  <a:gd name="T34" fmla="*/ 7 w 20"/>
                  <a:gd name="T35" fmla="*/ 12 h 19"/>
                  <a:gd name="T36" fmla="*/ 13 w 20"/>
                  <a:gd name="T37" fmla="*/ 7 h 19"/>
                  <a:gd name="T38" fmla="*/ 20 w 20"/>
                  <a:gd name="T39" fmla="*/ 0 h 19"/>
                  <a:gd name="T40" fmla="*/ 20 w 20"/>
                  <a:gd name="T41" fmla="*/ 0 h 19"/>
                  <a:gd name="T42" fmla="*/ 20 w 20"/>
                  <a:gd name="T43" fmla="*/ 0 h 19"/>
                  <a:gd name="T44" fmla="*/ 20 w 20"/>
                  <a:gd name="T45" fmla="*/ 7 h 19"/>
                  <a:gd name="T46" fmla="*/ 20 w 20"/>
                  <a:gd name="T47" fmla="*/ 7 h 19"/>
                  <a:gd name="T48" fmla="*/ 20 w 20"/>
                  <a:gd name="T49" fmla="*/ 7 h 19"/>
                  <a:gd name="T50" fmla="*/ 20 w 20"/>
                  <a:gd name="T51" fmla="*/ 7 h 19"/>
                  <a:gd name="T52" fmla="*/ 20 w 20"/>
                  <a:gd name="T53" fmla="*/ 7 h 19"/>
                  <a:gd name="T54" fmla="*/ 20 w 20"/>
                  <a:gd name="T5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19">
                    <a:moveTo>
                      <a:pt x="20" y="7"/>
                    </a:moveTo>
                    <a:lnTo>
                      <a:pt x="13" y="12"/>
                    </a:lnTo>
                    <a:lnTo>
                      <a:pt x="7" y="19"/>
                    </a:lnTo>
                    <a:lnTo>
                      <a:pt x="7" y="19"/>
                    </a:lnTo>
                    <a:lnTo>
                      <a:pt x="7" y="19"/>
                    </a:lnTo>
                    <a:lnTo>
                      <a:pt x="0" y="19"/>
                    </a:lnTo>
                    <a:lnTo>
                      <a:pt x="0" y="19"/>
                    </a:lnTo>
                    <a:lnTo>
                      <a:pt x="0" y="19"/>
                    </a:lnTo>
                    <a:lnTo>
                      <a:pt x="0" y="19"/>
                    </a:lnTo>
                    <a:lnTo>
                      <a:pt x="0" y="19"/>
                    </a:lnTo>
                    <a:lnTo>
                      <a:pt x="0" y="12"/>
                    </a:lnTo>
                    <a:lnTo>
                      <a:pt x="0" y="12"/>
                    </a:lnTo>
                    <a:lnTo>
                      <a:pt x="0" y="12"/>
                    </a:lnTo>
                    <a:lnTo>
                      <a:pt x="0" y="12"/>
                    </a:lnTo>
                    <a:lnTo>
                      <a:pt x="0" y="12"/>
                    </a:lnTo>
                    <a:lnTo>
                      <a:pt x="0" y="12"/>
                    </a:lnTo>
                    <a:lnTo>
                      <a:pt x="0" y="12"/>
                    </a:lnTo>
                    <a:lnTo>
                      <a:pt x="7" y="12"/>
                    </a:lnTo>
                    <a:lnTo>
                      <a:pt x="13" y="7"/>
                    </a:lnTo>
                    <a:lnTo>
                      <a:pt x="20" y="0"/>
                    </a:lnTo>
                    <a:lnTo>
                      <a:pt x="20" y="0"/>
                    </a:lnTo>
                    <a:lnTo>
                      <a:pt x="20" y="0"/>
                    </a:lnTo>
                    <a:lnTo>
                      <a:pt x="20" y="7"/>
                    </a:lnTo>
                    <a:lnTo>
                      <a:pt x="20" y="7"/>
                    </a:lnTo>
                    <a:lnTo>
                      <a:pt x="20" y="7"/>
                    </a:lnTo>
                    <a:lnTo>
                      <a:pt x="20" y="7"/>
                    </a:lnTo>
                    <a:lnTo>
                      <a:pt x="20" y="7"/>
                    </a:lnTo>
                    <a:lnTo>
                      <a:pt x="20" y="7"/>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57" name="Freeform 137"/>
              <p:cNvSpPr>
                <a:spLocks/>
              </p:cNvSpPr>
              <p:nvPr/>
            </p:nvSpPr>
            <p:spPr bwMode="auto">
              <a:xfrm>
                <a:off x="809" y="2311"/>
                <a:ext cx="12" cy="13"/>
              </a:xfrm>
              <a:custGeom>
                <a:avLst/>
                <a:gdLst>
                  <a:gd name="T0" fmla="*/ 12 w 12"/>
                  <a:gd name="T1" fmla="*/ 7 h 13"/>
                  <a:gd name="T2" fmla="*/ 12 w 12"/>
                  <a:gd name="T3" fmla="*/ 7 h 13"/>
                  <a:gd name="T4" fmla="*/ 7 w 12"/>
                  <a:gd name="T5" fmla="*/ 7 h 13"/>
                  <a:gd name="T6" fmla="*/ 7 w 12"/>
                  <a:gd name="T7" fmla="*/ 7 h 13"/>
                  <a:gd name="T8" fmla="*/ 7 w 12"/>
                  <a:gd name="T9" fmla="*/ 7 h 13"/>
                  <a:gd name="T10" fmla="*/ 7 w 12"/>
                  <a:gd name="T11" fmla="*/ 13 h 13"/>
                  <a:gd name="T12" fmla="*/ 7 w 12"/>
                  <a:gd name="T13" fmla="*/ 7 h 13"/>
                  <a:gd name="T14" fmla="*/ 7 w 12"/>
                  <a:gd name="T15" fmla="*/ 7 h 13"/>
                  <a:gd name="T16" fmla="*/ 7 w 12"/>
                  <a:gd name="T17" fmla="*/ 7 h 13"/>
                  <a:gd name="T18" fmla="*/ 0 w 12"/>
                  <a:gd name="T19" fmla="*/ 7 h 13"/>
                  <a:gd name="T20" fmla="*/ 0 w 12"/>
                  <a:gd name="T21" fmla="*/ 7 h 13"/>
                  <a:gd name="T22" fmla="*/ 7 w 12"/>
                  <a:gd name="T23" fmla="*/ 0 h 13"/>
                  <a:gd name="T24" fmla="*/ 7 w 12"/>
                  <a:gd name="T25" fmla="*/ 0 h 13"/>
                  <a:gd name="T26" fmla="*/ 7 w 12"/>
                  <a:gd name="T27" fmla="*/ 0 h 13"/>
                  <a:gd name="T28" fmla="*/ 7 w 12"/>
                  <a:gd name="T29" fmla="*/ 7 h 13"/>
                  <a:gd name="T30" fmla="*/ 12 w 12"/>
                  <a:gd name="T3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3">
                    <a:moveTo>
                      <a:pt x="12" y="7"/>
                    </a:moveTo>
                    <a:lnTo>
                      <a:pt x="12" y="7"/>
                    </a:lnTo>
                    <a:lnTo>
                      <a:pt x="7" y="7"/>
                    </a:lnTo>
                    <a:lnTo>
                      <a:pt x="7" y="7"/>
                    </a:lnTo>
                    <a:lnTo>
                      <a:pt x="7" y="7"/>
                    </a:lnTo>
                    <a:lnTo>
                      <a:pt x="7" y="13"/>
                    </a:lnTo>
                    <a:lnTo>
                      <a:pt x="7" y="7"/>
                    </a:lnTo>
                    <a:lnTo>
                      <a:pt x="7" y="7"/>
                    </a:lnTo>
                    <a:lnTo>
                      <a:pt x="7" y="7"/>
                    </a:lnTo>
                    <a:lnTo>
                      <a:pt x="0" y="7"/>
                    </a:lnTo>
                    <a:lnTo>
                      <a:pt x="0" y="7"/>
                    </a:lnTo>
                    <a:lnTo>
                      <a:pt x="7" y="0"/>
                    </a:lnTo>
                    <a:lnTo>
                      <a:pt x="7" y="0"/>
                    </a:lnTo>
                    <a:lnTo>
                      <a:pt x="7" y="0"/>
                    </a:lnTo>
                    <a:lnTo>
                      <a:pt x="7" y="7"/>
                    </a:lnTo>
                    <a:lnTo>
                      <a:pt x="12" y="7"/>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58" name="Freeform 138"/>
              <p:cNvSpPr>
                <a:spLocks/>
              </p:cNvSpPr>
              <p:nvPr/>
            </p:nvSpPr>
            <p:spPr bwMode="auto">
              <a:xfrm>
                <a:off x="802" y="2318"/>
                <a:ext cx="7" cy="6"/>
              </a:xfrm>
              <a:custGeom>
                <a:avLst/>
                <a:gdLst>
                  <a:gd name="T0" fmla="*/ 7 w 7"/>
                  <a:gd name="T1" fmla="*/ 0 h 6"/>
                  <a:gd name="T2" fmla="*/ 7 w 7"/>
                  <a:gd name="T3" fmla="*/ 6 h 6"/>
                  <a:gd name="T4" fmla="*/ 7 w 7"/>
                  <a:gd name="T5" fmla="*/ 6 h 6"/>
                  <a:gd name="T6" fmla="*/ 7 w 7"/>
                  <a:gd name="T7" fmla="*/ 6 h 6"/>
                  <a:gd name="T8" fmla="*/ 7 w 7"/>
                  <a:gd name="T9" fmla="*/ 6 h 6"/>
                  <a:gd name="T10" fmla="*/ 7 w 7"/>
                  <a:gd name="T11" fmla="*/ 6 h 6"/>
                  <a:gd name="T12" fmla="*/ 7 w 7"/>
                  <a:gd name="T13" fmla="*/ 6 h 6"/>
                  <a:gd name="T14" fmla="*/ 7 w 7"/>
                  <a:gd name="T15" fmla="*/ 6 h 6"/>
                  <a:gd name="T16" fmla="*/ 7 w 7"/>
                  <a:gd name="T17" fmla="*/ 6 h 6"/>
                  <a:gd name="T18" fmla="*/ 0 w 7"/>
                  <a:gd name="T19" fmla="*/ 6 h 6"/>
                  <a:gd name="T20" fmla="*/ 0 w 7"/>
                  <a:gd name="T21" fmla="*/ 6 h 6"/>
                  <a:gd name="T22" fmla="*/ 7 w 7"/>
                  <a:gd name="T23" fmla="*/ 0 h 6"/>
                  <a:gd name="T24" fmla="*/ 7 w 7"/>
                  <a:gd name="T25" fmla="*/ 0 h 6"/>
                  <a:gd name="T26" fmla="*/ 7 w 7"/>
                  <a:gd name="T27" fmla="*/ 0 h 6"/>
                  <a:gd name="T28" fmla="*/ 7 w 7"/>
                  <a:gd name="T29" fmla="*/ 0 h 6"/>
                  <a:gd name="T30" fmla="*/ 7 w 7"/>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6">
                    <a:moveTo>
                      <a:pt x="7" y="0"/>
                    </a:moveTo>
                    <a:lnTo>
                      <a:pt x="7" y="6"/>
                    </a:lnTo>
                    <a:lnTo>
                      <a:pt x="7" y="6"/>
                    </a:lnTo>
                    <a:lnTo>
                      <a:pt x="7" y="6"/>
                    </a:lnTo>
                    <a:lnTo>
                      <a:pt x="7" y="6"/>
                    </a:lnTo>
                    <a:lnTo>
                      <a:pt x="7" y="6"/>
                    </a:lnTo>
                    <a:lnTo>
                      <a:pt x="7" y="6"/>
                    </a:lnTo>
                    <a:lnTo>
                      <a:pt x="7" y="6"/>
                    </a:lnTo>
                    <a:lnTo>
                      <a:pt x="7" y="6"/>
                    </a:lnTo>
                    <a:lnTo>
                      <a:pt x="0" y="6"/>
                    </a:lnTo>
                    <a:lnTo>
                      <a:pt x="0" y="6"/>
                    </a:lnTo>
                    <a:lnTo>
                      <a:pt x="7" y="0"/>
                    </a:lnTo>
                    <a:lnTo>
                      <a:pt x="7" y="0"/>
                    </a:lnTo>
                    <a:lnTo>
                      <a:pt x="7" y="0"/>
                    </a:lnTo>
                    <a:lnTo>
                      <a:pt x="7" y="0"/>
                    </a:lnTo>
                    <a:lnTo>
                      <a:pt x="7"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59" name="Freeform 139"/>
              <p:cNvSpPr>
                <a:spLocks/>
              </p:cNvSpPr>
              <p:nvPr/>
            </p:nvSpPr>
            <p:spPr bwMode="auto">
              <a:xfrm>
                <a:off x="821" y="2306"/>
                <a:ext cx="20" cy="12"/>
              </a:xfrm>
              <a:custGeom>
                <a:avLst/>
                <a:gdLst>
                  <a:gd name="T0" fmla="*/ 7 w 20"/>
                  <a:gd name="T1" fmla="*/ 12 h 12"/>
                  <a:gd name="T2" fmla="*/ 0 w 20"/>
                  <a:gd name="T3" fmla="*/ 12 h 12"/>
                  <a:gd name="T4" fmla="*/ 0 w 20"/>
                  <a:gd name="T5" fmla="*/ 12 h 12"/>
                  <a:gd name="T6" fmla="*/ 0 w 20"/>
                  <a:gd name="T7" fmla="*/ 5 h 12"/>
                  <a:gd name="T8" fmla="*/ 0 w 20"/>
                  <a:gd name="T9" fmla="*/ 5 h 12"/>
                  <a:gd name="T10" fmla="*/ 0 w 20"/>
                  <a:gd name="T11" fmla="*/ 5 h 12"/>
                  <a:gd name="T12" fmla="*/ 0 w 20"/>
                  <a:gd name="T13" fmla="*/ 5 h 12"/>
                  <a:gd name="T14" fmla="*/ 0 w 20"/>
                  <a:gd name="T15" fmla="*/ 5 h 12"/>
                  <a:gd name="T16" fmla="*/ 0 w 20"/>
                  <a:gd name="T17" fmla="*/ 5 h 12"/>
                  <a:gd name="T18" fmla="*/ 0 w 20"/>
                  <a:gd name="T19" fmla="*/ 5 h 12"/>
                  <a:gd name="T20" fmla="*/ 0 w 20"/>
                  <a:gd name="T21" fmla="*/ 5 h 12"/>
                  <a:gd name="T22" fmla="*/ 0 w 20"/>
                  <a:gd name="T23" fmla="*/ 5 h 12"/>
                  <a:gd name="T24" fmla="*/ 0 w 20"/>
                  <a:gd name="T25" fmla="*/ 5 h 12"/>
                  <a:gd name="T26" fmla="*/ 7 w 20"/>
                  <a:gd name="T27" fmla="*/ 5 h 12"/>
                  <a:gd name="T28" fmla="*/ 13 w 20"/>
                  <a:gd name="T29" fmla="*/ 0 h 12"/>
                  <a:gd name="T30" fmla="*/ 20 w 20"/>
                  <a:gd name="T31" fmla="*/ 0 h 12"/>
                  <a:gd name="T32" fmla="*/ 20 w 20"/>
                  <a:gd name="T33" fmla="*/ 0 h 12"/>
                  <a:gd name="T34" fmla="*/ 20 w 20"/>
                  <a:gd name="T35" fmla="*/ 0 h 12"/>
                  <a:gd name="T36" fmla="*/ 20 w 20"/>
                  <a:gd name="T37" fmla="*/ 0 h 12"/>
                  <a:gd name="T38" fmla="*/ 20 w 20"/>
                  <a:gd name="T39" fmla="*/ 0 h 12"/>
                  <a:gd name="T40" fmla="*/ 20 w 20"/>
                  <a:gd name="T41" fmla="*/ 0 h 12"/>
                  <a:gd name="T42" fmla="*/ 20 w 20"/>
                  <a:gd name="T43" fmla="*/ 0 h 12"/>
                  <a:gd name="T44" fmla="*/ 20 w 20"/>
                  <a:gd name="T45" fmla="*/ 0 h 12"/>
                  <a:gd name="T46" fmla="*/ 20 w 20"/>
                  <a:gd name="T47" fmla="*/ 0 h 12"/>
                  <a:gd name="T48" fmla="*/ 20 w 20"/>
                  <a:gd name="T49" fmla="*/ 0 h 12"/>
                  <a:gd name="T50" fmla="*/ 13 w 20"/>
                  <a:gd name="T51" fmla="*/ 5 h 12"/>
                  <a:gd name="T52" fmla="*/ 7 w 20"/>
                  <a:gd name="T53" fmla="*/ 12 h 12"/>
                  <a:gd name="T54" fmla="*/ 7 w 20"/>
                  <a:gd name="T5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12">
                    <a:moveTo>
                      <a:pt x="7" y="12"/>
                    </a:moveTo>
                    <a:lnTo>
                      <a:pt x="0" y="12"/>
                    </a:lnTo>
                    <a:lnTo>
                      <a:pt x="0" y="12"/>
                    </a:lnTo>
                    <a:lnTo>
                      <a:pt x="0" y="5"/>
                    </a:lnTo>
                    <a:lnTo>
                      <a:pt x="0" y="5"/>
                    </a:lnTo>
                    <a:lnTo>
                      <a:pt x="0" y="5"/>
                    </a:lnTo>
                    <a:lnTo>
                      <a:pt x="0" y="5"/>
                    </a:lnTo>
                    <a:lnTo>
                      <a:pt x="0" y="5"/>
                    </a:lnTo>
                    <a:lnTo>
                      <a:pt x="0" y="5"/>
                    </a:lnTo>
                    <a:lnTo>
                      <a:pt x="0" y="5"/>
                    </a:lnTo>
                    <a:lnTo>
                      <a:pt x="0" y="5"/>
                    </a:lnTo>
                    <a:lnTo>
                      <a:pt x="0" y="5"/>
                    </a:lnTo>
                    <a:lnTo>
                      <a:pt x="0" y="5"/>
                    </a:lnTo>
                    <a:lnTo>
                      <a:pt x="7" y="5"/>
                    </a:lnTo>
                    <a:lnTo>
                      <a:pt x="13" y="0"/>
                    </a:lnTo>
                    <a:lnTo>
                      <a:pt x="20" y="0"/>
                    </a:lnTo>
                    <a:lnTo>
                      <a:pt x="20" y="0"/>
                    </a:lnTo>
                    <a:lnTo>
                      <a:pt x="20" y="0"/>
                    </a:lnTo>
                    <a:lnTo>
                      <a:pt x="20" y="0"/>
                    </a:lnTo>
                    <a:lnTo>
                      <a:pt x="20" y="0"/>
                    </a:lnTo>
                    <a:lnTo>
                      <a:pt x="20" y="0"/>
                    </a:lnTo>
                    <a:lnTo>
                      <a:pt x="20" y="0"/>
                    </a:lnTo>
                    <a:lnTo>
                      <a:pt x="20" y="0"/>
                    </a:lnTo>
                    <a:lnTo>
                      <a:pt x="20" y="0"/>
                    </a:lnTo>
                    <a:lnTo>
                      <a:pt x="20" y="0"/>
                    </a:lnTo>
                    <a:lnTo>
                      <a:pt x="13" y="5"/>
                    </a:lnTo>
                    <a:lnTo>
                      <a:pt x="7" y="12"/>
                    </a:lnTo>
                    <a:lnTo>
                      <a:pt x="7" y="12"/>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60" name="Freeform 140"/>
              <p:cNvSpPr>
                <a:spLocks/>
              </p:cNvSpPr>
              <p:nvPr/>
            </p:nvSpPr>
            <p:spPr bwMode="auto">
              <a:xfrm>
                <a:off x="821" y="2306"/>
                <a:ext cx="20" cy="12"/>
              </a:xfrm>
              <a:custGeom>
                <a:avLst/>
                <a:gdLst>
                  <a:gd name="T0" fmla="*/ 7 w 20"/>
                  <a:gd name="T1" fmla="*/ 5 h 12"/>
                  <a:gd name="T2" fmla="*/ 0 w 20"/>
                  <a:gd name="T3" fmla="*/ 12 h 12"/>
                  <a:gd name="T4" fmla="*/ 0 w 20"/>
                  <a:gd name="T5" fmla="*/ 12 h 12"/>
                  <a:gd name="T6" fmla="*/ 0 w 20"/>
                  <a:gd name="T7" fmla="*/ 5 h 12"/>
                  <a:gd name="T8" fmla="*/ 0 w 20"/>
                  <a:gd name="T9" fmla="*/ 5 h 12"/>
                  <a:gd name="T10" fmla="*/ 0 w 20"/>
                  <a:gd name="T11" fmla="*/ 5 h 12"/>
                  <a:gd name="T12" fmla="*/ 0 w 20"/>
                  <a:gd name="T13" fmla="*/ 5 h 12"/>
                  <a:gd name="T14" fmla="*/ 0 w 20"/>
                  <a:gd name="T15" fmla="*/ 5 h 12"/>
                  <a:gd name="T16" fmla="*/ 0 w 20"/>
                  <a:gd name="T17" fmla="*/ 5 h 12"/>
                  <a:gd name="T18" fmla="*/ 0 w 20"/>
                  <a:gd name="T19" fmla="*/ 5 h 12"/>
                  <a:gd name="T20" fmla="*/ 0 w 20"/>
                  <a:gd name="T21" fmla="*/ 5 h 12"/>
                  <a:gd name="T22" fmla="*/ 7 w 20"/>
                  <a:gd name="T23" fmla="*/ 5 h 12"/>
                  <a:gd name="T24" fmla="*/ 7 w 20"/>
                  <a:gd name="T25" fmla="*/ 5 h 12"/>
                  <a:gd name="T26" fmla="*/ 7 w 20"/>
                  <a:gd name="T27" fmla="*/ 5 h 12"/>
                  <a:gd name="T28" fmla="*/ 13 w 20"/>
                  <a:gd name="T29" fmla="*/ 0 h 12"/>
                  <a:gd name="T30" fmla="*/ 20 w 20"/>
                  <a:gd name="T31" fmla="*/ 0 h 12"/>
                  <a:gd name="T32" fmla="*/ 20 w 20"/>
                  <a:gd name="T33" fmla="*/ 0 h 12"/>
                  <a:gd name="T34" fmla="*/ 20 w 20"/>
                  <a:gd name="T35" fmla="*/ 0 h 12"/>
                  <a:gd name="T36" fmla="*/ 20 w 20"/>
                  <a:gd name="T37" fmla="*/ 0 h 12"/>
                  <a:gd name="T38" fmla="*/ 20 w 20"/>
                  <a:gd name="T39" fmla="*/ 0 h 12"/>
                  <a:gd name="T40" fmla="*/ 20 w 20"/>
                  <a:gd name="T41" fmla="*/ 0 h 12"/>
                  <a:gd name="T42" fmla="*/ 20 w 20"/>
                  <a:gd name="T43" fmla="*/ 0 h 12"/>
                  <a:gd name="T44" fmla="*/ 20 w 20"/>
                  <a:gd name="T45" fmla="*/ 0 h 12"/>
                  <a:gd name="T46" fmla="*/ 20 w 20"/>
                  <a:gd name="T47" fmla="*/ 0 h 12"/>
                  <a:gd name="T48" fmla="*/ 20 w 20"/>
                  <a:gd name="T49" fmla="*/ 0 h 12"/>
                  <a:gd name="T50" fmla="*/ 13 w 20"/>
                  <a:gd name="T51" fmla="*/ 5 h 12"/>
                  <a:gd name="T52" fmla="*/ 7 w 20"/>
                  <a:gd name="T53" fmla="*/ 5 h 12"/>
                  <a:gd name="T54" fmla="*/ 7 w 20"/>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12">
                    <a:moveTo>
                      <a:pt x="7" y="5"/>
                    </a:moveTo>
                    <a:lnTo>
                      <a:pt x="0" y="12"/>
                    </a:lnTo>
                    <a:lnTo>
                      <a:pt x="0" y="12"/>
                    </a:lnTo>
                    <a:lnTo>
                      <a:pt x="0" y="5"/>
                    </a:lnTo>
                    <a:lnTo>
                      <a:pt x="0" y="5"/>
                    </a:lnTo>
                    <a:lnTo>
                      <a:pt x="0" y="5"/>
                    </a:lnTo>
                    <a:lnTo>
                      <a:pt x="0" y="5"/>
                    </a:lnTo>
                    <a:lnTo>
                      <a:pt x="0" y="5"/>
                    </a:lnTo>
                    <a:lnTo>
                      <a:pt x="0" y="5"/>
                    </a:lnTo>
                    <a:lnTo>
                      <a:pt x="0" y="5"/>
                    </a:lnTo>
                    <a:lnTo>
                      <a:pt x="0" y="5"/>
                    </a:lnTo>
                    <a:lnTo>
                      <a:pt x="7" y="5"/>
                    </a:lnTo>
                    <a:lnTo>
                      <a:pt x="7" y="5"/>
                    </a:lnTo>
                    <a:lnTo>
                      <a:pt x="7" y="5"/>
                    </a:lnTo>
                    <a:lnTo>
                      <a:pt x="13" y="0"/>
                    </a:lnTo>
                    <a:lnTo>
                      <a:pt x="20" y="0"/>
                    </a:lnTo>
                    <a:lnTo>
                      <a:pt x="20" y="0"/>
                    </a:lnTo>
                    <a:lnTo>
                      <a:pt x="20" y="0"/>
                    </a:lnTo>
                    <a:lnTo>
                      <a:pt x="20" y="0"/>
                    </a:lnTo>
                    <a:lnTo>
                      <a:pt x="20" y="0"/>
                    </a:lnTo>
                    <a:lnTo>
                      <a:pt x="20" y="0"/>
                    </a:lnTo>
                    <a:lnTo>
                      <a:pt x="20" y="0"/>
                    </a:lnTo>
                    <a:lnTo>
                      <a:pt x="20" y="0"/>
                    </a:lnTo>
                    <a:lnTo>
                      <a:pt x="20" y="0"/>
                    </a:lnTo>
                    <a:lnTo>
                      <a:pt x="20" y="0"/>
                    </a:lnTo>
                    <a:lnTo>
                      <a:pt x="13" y="5"/>
                    </a:lnTo>
                    <a:lnTo>
                      <a:pt x="7" y="5"/>
                    </a:lnTo>
                    <a:lnTo>
                      <a:pt x="7" y="5"/>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61" name="Freeform 141"/>
              <p:cNvSpPr>
                <a:spLocks/>
              </p:cNvSpPr>
              <p:nvPr/>
            </p:nvSpPr>
            <p:spPr bwMode="auto">
              <a:xfrm>
                <a:off x="821" y="2306"/>
                <a:ext cx="20" cy="12"/>
              </a:xfrm>
              <a:custGeom>
                <a:avLst/>
                <a:gdLst>
                  <a:gd name="T0" fmla="*/ 7 w 20"/>
                  <a:gd name="T1" fmla="*/ 5 h 12"/>
                  <a:gd name="T2" fmla="*/ 0 w 20"/>
                  <a:gd name="T3" fmla="*/ 12 h 12"/>
                  <a:gd name="T4" fmla="*/ 0 w 20"/>
                  <a:gd name="T5" fmla="*/ 12 h 12"/>
                  <a:gd name="T6" fmla="*/ 0 w 20"/>
                  <a:gd name="T7" fmla="*/ 5 h 12"/>
                  <a:gd name="T8" fmla="*/ 0 w 20"/>
                  <a:gd name="T9" fmla="*/ 5 h 12"/>
                  <a:gd name="T10" fmla="*/ 0 w 20"/>
                  <a:gd name="T11" fmla="*/ 5 h 12"/>
                  <a:gd name="T12" fmla="*/ 0 w 20"/>
                  <a:gd name="T13" fmla="*/ 5 h 12"/>
                  <a:gd name="T14" fmla="*/ 0 w 20"/>
                  <a:gd name="T15" fmla="*/ 5 h 12"/>
                  <a:gd name="T16" fmla="*/ 0 w 20"/>
                  <a:gd name="T17" fmla="*/ 5 h 12"/>
                  <a:gd name="T18" fmla="*/ 0 w 20"/>
                  <a:gd name="T19" fmla="*/ 5 h 12"/>
                  <a:gd name="T20" fmla="*/ 0 w 20"/>
                  <a:gd name="T21" fmla="*/ 5 h 12"/>
                  <a:gd name="T22" fmla="*/ 7 w 20"/>
                  <a:gd name="T23" fmla="*/ 5 h 12"/>
                  <a:gd name="T24" fmla="*/ 7 w 20"/>
                  <a:gd name="T25" fmla="*/ 5 h 12"/>
                  <a:gd name="T26" fmla="*/ 7 w 20"/>
                  <a:gd name="T27" fmla="*/ 5 h 12"/>
                  <a:gd name="T28" fmla="*/ 13 w 20"/>
                  <a:gd name="T29" fmla="*/ 0 h 12"/>
                  <a:gd name="T30" fmla="*/ 20 w 20"/>
                  <a:gd name="T31" fmla="*/ 0 h 12"/>
                  <a:gd name="T32" fmla="*/ 20 w 20"/>
                  <a:gd name="T33" fmla="*/ 0 h 12"/>
                  <a:gd name="T34" fmla="*/ 20 w 20"/>
                  <a:gd name="T35" fmla="*/ 0 h 12"/>
                  <a:gd name="T36" fmla="*/ 20 w 20"/>
                  <a:gd name="T37" fmla="*/ 0 h 12"/>
                  <a:gd name="T38" fmla="*/ 20 w 20"/>
                  <a:gd name="T39" fmla="*/ 0 h 12"/>
                  <a:gd name="T40" fmla="*/ 20 w 20"/>
                  <a:gd name="T41" fmla="*/ 0 h 12"/>
                  <a:gd name="T42" fmla="*/ 20 w 20"/>
                  <a:gd name="T43" fmla="*/ 0 h 12"/>
                  <a:gd name="T44" fmla="*/ 20 w 20"/>
                  <a:gd name="T45" fmla="*/ 0 h 12"/>
                  <a:gd name="T46" fmla="*/ 20 w 20"/>
                  <a:gd name="T47" fmla="*/ 0 h 12"/>
                  <a:gd name="T48" fmla="*/ 20 w 20"/>
                  <a:gd name="T49" fmla="*/ 0 h 12"/>
                  <a:gd name="T50" fmla="*/ 13 w 20"/>
                  <a:gd name="T51" fmla="*/ 5 h 12"/>
                  <a:gd name="T52" fmla="*/ 7 w 20"/>
                  <a:gd name="T53" fmla="*/ 5 h 12"/>
                  <a:gd name="T54" fmla="*/ 7 w 20"/>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12">
                    <a:moveTo>
                      <a:pt x="7" y="5"/>
                    </a:moveTo>
                    <a:lnTo>
                      <a:pt x="0" y="12"/>
                    </a:lnTo>
                    <a:lnTo>
                      <a:pt x="0" y="12"/>
                    </a:lnTo>
                    <a:lnTo>
                      <a:pt x="0" y="5"/>
                    </a:lnTo>
                    <a:lnTo>
                      <a:pt x="0" y="5"/>
                    </a:lnTo>
                    <a:lnTo>
                      <a:pt x="0" y="5"/>
                    </a:lnTo>
                    <a:lnTo>
                      <a:pt x="0" y="5"/>
                    </a:lnTo>
                    <a:lnTo>
                      <a:pt x="0" y="5"/>
                    </a:lnTo>
                    <a:lnTo>
                      <a:pt x="0" y="5"/>
                    </a:lnTo>
                    <a:lnTo>
                      <a:pt x="0" y="5"/>
                    </a:lnTo>
                    <a:lnTo>
                      <a:pt x="0" y="5"/>
                    </a:lnTo>
                    <a:lnTo>
                      <a:pt x="7" y="5"/>
                    </a:lnTo>
                    <a:lnTo>
                      <a:pt x="7" y="5"/>
                    </a:lnTo>
                    <a:lnTo>
                      <a:pt x="7" y="5"/>
                    </a:lnTo>
                    <a:lnTo>
                      <a:pt x="13" y="0"/>
                    </a:lnTo>
                    <a:lnTo>
                      <a:pt x="20" y="0"/>
                    </a:lnTo>
                    <a:lnTo>
                      <a:pt x="20" y="0"/>
                    </a:lnTo>
                    <a:lnTo>
                      <a:pt x="20" y="0"/>
                    </a:lnTo>
                    <a:lnTo>
                      <a:pt x="20" y="0"/>
                    </a:lnTo>
                    <a:lnTo>
                      <a:pt x="20" y="0"/>
                    </a:lnTo>
                    <a:lnTo>
                      <a:pt x="20" y="0"/>
                    </a:lnTo>
                    <a:lnTo>
                      <a:pt x="20" y="0"/>
                    </a:lnTo>
                    <a:lnTo>
                      <a:pt x="20" y="0"/>
                    </a:lnTo>
                    <a:lnTo>
                      <a:pt x="20" y="0"/>
                    </a:lnTo>
                    <a:lnTo>
                      <a:pt x="20" y="0"/>
                    </a:lnTo>
                    <a:lnTo>
                      <a:pt x="13" y="5"/>
                    </a:lnTo>
                    <a:lnTo>
                      <a:pt x="7" y="5"/>
                    </a:lnTo>
                    <a:lnTo>
                      <a:pt x="7" y="5"/>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62" name="Freeform 142"/>
              <p:cNvSpPr>
                <a:spLocks/>
              </p:cNvSpPr>
              <p:nvPr/>
            </p:nvSpPr>
            <p:spPr bwMode="auto">
              <a:xfrm>
                <a:off x="821" y="2306"/>
                <a:ext cx="20" cy="5"/>
              </a:xfrm>
              <a:custGeom>
                <a:avLst/>
                <a:gdLst>
                  <a:gd name="T0" fmla="*/ 20 w 20"/>
                  <a:gd name="T1" fmla="*/ 0 h 5"/>
                  <a:gd name="T2" fmla="*/ 13 w 20"/>
                  <a:gd name="T3" fmla="*/ 5 h 5"/>
                  <a:gd name="T4" fmla="*/ 7 w 20"/>
                  <a:gd name="T5" fmla="*/ 5 h 5"/>
                  <a:gd name="T6" fmla="*/ 7 w 20"/>
                  <a:gd name="T7" fmla="*/ 5 h 5"/>
                  <a:gd name="T8" fmla="*/ 7 w 20"/>
                  <a:gd name="T9" fmla="*/ 5 h 5"/>
                  <a:gd name="T10" fmla="*/ 0 w 20"/>
                  <a:gd name="T11" fmla="*/ 5 h 5"/>
                  <a:gd name="T12" fmla="*/ 0 w 20"/>
                  <a:gd name="T13" fmla="*/ 5 h 5"/>
                  <a:gd name="T14" fmla="*/ 0 w 20"/>
                  <a:gd name="T15" fmla="*/ 5 h 5"/>
                  <a:gd name="T16" fmla="*/ 0 w 20"/>
                  <a:gd name="T17" fmla="*/ 5 h 5"/>
                  <a:gd name="T18" fmla="*/ 0 w 20"/>
                  <a:gd name="T19" fmla="*/ 5 h 5"/>
                  <a:gd name="T20" fmla="*/ 0 w 20"/>
                  <a:gd name="T21" fmla="*/ 5 h 5"/>
                  <a:gd name="T22" fmla="*/ 0 w 20"/>
                  <a:gd name="T23" fmla="*/ 5 h 5"/>
                  <a:gd name="T24" fmla="*/ 0 w 20"/>
                  <a:gd name="T25" fmla="*/ 5 h 5"/>
                  <a:gd name="T26" fmla="*/ 0 w 20"/>
                  <a:gd name="T27" fmla="*/ 5 h 5"/>
                  <a:gd name="T28" fmla="*/ 0 w 20"/>
                  <a:gd name="T29" fmla="*/ 5 h 5"/>
                  <a:gd name="T30" fmla="*/ 7 w 20"/>
                  <a:gd name="T31" fmla="*/ 5 h 5"/>
                  <a:gd name="T32" fmla="*/ 7 w 20"/>
                  <a:gd name="T33" fmla="*/ 5 h 5"/>
                  <a:gd name="T34" fmla="*/ 7 w 20"/>
                  <a:gd name="T35" fmla="*/ 5 h 5"/>
                  <a:gd name="T36" fmla="*/ 13 w 20"/>
                  <a:gd name="T37" fmla="*/ 0 h 5"/>
                  <a:gd name="T38" fmla="*/ 20 w 20"/>
                  <a:gd name="T39" fmla="*/ 0 h 5"/>
                  <a:gd name="T40" fmla="*/ 20 w 20"/>
                  <a:gd name="T41" fmla="*/ 0 h 5"/>
                  <a:gd name="T42" fmla="*/ 20 w 20"/>
                  <a:gd name="T43" fmla="*/ 0 h 5"/>
                  <a:gd name="T44" fmla="*/ 20 w 20"/>
                  <a:gd name="T45" fmla="*/ 0 h 5"/>
                  <a:gd name="T46" fmla="*/ 20 w 20"/>
                  <a:gd name="T47" fmla="*/ 0 h 5"/>
                  <a:gd name="T48" fmla="*/ 20 w 20"/>
                  <a:gd name="T49" fmla="*/ 0 h 5"/>
                  <a:gd name="T50" fmla="*/ 20 w 20"/>
                  <a:gd name="T51" fmla="*/ 0 h 5"/>
                  <a:gd name="T52" fmla="*/ 20 w 20"/>
                  <a:gd name="T53" fmla="*/ 0 h 5"/>
                  <a:gd name="T54" fmla="*/ 20 w 20"/>
                  <a:gd name="T5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5">
                    <a:moveTo>
                      <a:pt x="20" y="0"/>
                    </a:moveTo>
                    <a:lnTo>
                      <a:pt x="13" y="5"/>
                    </a:lnTo>
                    <a:lnTo>
                      <a:pt x="7" y="5"/>
                    </a:lnTo>
                    <a:lnTo>
                      <a:pt x="7" y="5"/>
                    </a:lnTo>
                    <a:lnTo>
                      <a:pt x="7" y="5"/>
                    </a:lnTo>
                    <a:lnTo>
                      <a:pt x="0" y="5"/>
                    </a:lnTo>
                    <a:lnTo>
                      <a:pt x="0" y="5"/>
                    </a:lnTo>
                    <a:lnTo>
                      <a:pt x="0" y="5"/>
                    </a:lnTo>
                    <a:lnTo>
                      <a:pt x="0" y="5"/>
                    </a:lnTo>
                    <a:lnTo>
                      <a:pt x="0" y="5"/>
                    </a:lnTo>
                    <a:lnTo>
                      <a:pt x="0" y="5"/>
                    </a:lnTo>
                    <a:lnTo>
                      <a:pt x="0" y="5"/>
                    </a:lnTo>
                    <a:lnTo>
                      <a:pt x="0" y="5"/>
                    </a:lnTo>
                    <a:lnTo>
                      <a:pt x="0" y="5"/>
                    </a:lnTo>
                    <a:lnTo>
                      <a:pt x="0" y="5"/>
                    </a:lnTo>
                    <a:lnTo>
                      <a:pt x="7" y="5"/>
                    </a:lnTo>
                    <a:lnTo>
                      <a:pt x="7" y="5"/>
                    </a:lnTo>
                    <a:lnTo>
                      <a:pt x="7" y="5"/>
                    </a:lnTo>
                    <a:lnTo>
                      <a:pt x="13" y="0"/>
                    </a:lnTo>
                    <a:lnTo>
                      <a:pt x="20" y="0"/>
                    </a:lnTo>
                    <a:lnTo>
                      <a:pt x="20" y="0"/>
                    </a:lnTo>
                    <a:lnTo>
                      <a:pt x="20" y="0"/>
                    </a:lnTo>
                    <a:lnTo>
                      <a:pt x="20" y="0"/>
                    </a:lnTo>
                    <a:lnTo>
                      <a:pt x="20" y="0"/>
                    </a:lnTo>
                    <a:lnTo>
                      <a:pt x="20" y="0"/>
                    </a:lnTo>
                    <a:lnTo>
                      <a:pt x="20" y="0"/>
                    </a:lnTo>
                    <a:lnTo>
                      <a:pt x="20" y="0"/>
                    </a:lnTo>
                    <a:lnTo>
                      <a:pt x="20"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63" name="Freeform 143"/>
              <p:cNvSpPr>
                <a:spLocks/>
              </p:cNvSpPr>
              <p:nvPr/>
            </p:nvSpPr>
            <p:spPr bwMode="auto">
              <a:xfrm>
                <a:off x="809" y="2311"/>
                <a:ext cx="7" cy="13"/>
              </a:xfrm>
              <a:custGeom>
                <a:avLst/>
                <a:gdLst>
                  <a:gd name="T0" fmla="*/ 7 w 7"/>
                  <a:gd name="T1" fmla="*/ 7 h 13"/>
                  <a:gd name="T2" fmla="*/ 7 w 7"/>
                  <a:gd name="T3" fmla="*/ 13 h 13"/>
                  <a:gd name="T4" fmla="*/ 7 w 7"/>
                  <a:gd name="T5" fmla="*/ 7 h 13"/>
                  <a:gd name="T6" fmla="*/ 7 w 7"/>
                  <a:gd name="T7" fmla="*/ 7 h 13"/>
                  <a:gd name="T8" fmla="*/ 7 w 7"/>
                  <a:gd name="T9" fmla="*/ 7 h 13"/>
                  <a:gd name="T10" fmla="*/ 7 w 7"/>
                  <a:gd name="T11" fmla="*/ 7 h 13"/>
                  <a:gd name="T12" fmla="*/ 0 w 7"/>
                  <a:gd name="T13" fmla="*/ 7 h 13"/>
                  <a:gd name="T14" fmla="*/ 7 w 7"/>
                  <a:gd name="T15" fmla="*/ 0 h 13"/>
                  <a:gd name="T16" fmla="*/ 7 w 7"/>
                  <a:gd name="T17" fmla="*/ 0 h 13"/>
                  <a:gd name="T18" fmla="*/ 7 w 7"/>
                  <a:gd name="T19" fmla="*/ 0 h 13"/>
                  <a:gd name="T20" fmla="*/ 7 w 7"/>
                  <a:gd name="T21" fmla="*/ 7 h 13"/>
                  <a:gd name="T22" fmla="*/ 7 w 7"/>
                  <a:gd name="T23" fmla="*/ 7 h 13"/>
                  <a:gd name="T24" fmla="*/ 7 w 7"/>
                  <a:gd name="T25" fmla="*/ 7 h 13"/>
                  <a:gd name="T26" fmla="*/ 7 w 7"/>
                  <a:gd name="T27" fmla="*/ 7 h 13"/>
                  <a:gd name="T28" fmla="*/ 7 w 7"/>
                  <a:gd name="T29" fmla="*/ 7 h 13"/>
                  <a:gd name="T30" fmla="*/ 7 w 7"/>
                  <a:gd name="T3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3">
                    <a:moveTo>
                      <a:pt x="7" y="7"/>
                    </a:moveTo>
                    <a:lnTo>
                      <a:pt x="7" y="13"/>
                    </a:lnTo>
                    <a:lnTo>
                      <a:pt x="7" y="7"/>
                    </a:lnTo>
                    <a:lnTo>
                      <a:pt x="7" y="7"/>
                    </a:lnTo>
                    <a:lnTo>
                      <a:pt x="7" y="7"/>
                    </a:lnTo>
                    <a:lnTo>
                      <a:pt x="7" y="7"/>
                    </a:lnTo>
                    <a:lnTo>
                      <a:pt x="0" y="7"/>
                    </a:lnTo>
                    <a:lnTo>
                      <a:pt x="7" y="0"/>
                    </a:lnTo>
                    <a:lnTo>
                      <a:pt x="7" y="0"/>
                    </a:lnTo>
                    <a:lnTo>
                      <a:pt x="7" y="0"/>
                    </a:lnTo>
                    <a:lnTo>
                      <a:pt x="7" y="7"/>
                    </a:lnTo>
                    <a:lnTo>
                      <a:pt x="7" y="7"/>
                    </a:lnTo>
                    <a:lnTo>
                      <a:pt x="7" y="7"/>
                    </a:lnTo>
                    <a:lnTo>
                      <a:pt x="7" y="7"/>
                    </a:lnTo>
                    <a:lnTo>
                      <a:pt x="7" y="7"/>
                    </a:lnTo>
                    <a:lnTo>
                      <a:pt x="7" y="7"/>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64" name="Freeform 144"/>
              <p:cNvSpPr>
                <a:spLocks/>
              </p:cNvSpPr>
              <p:nvPr/>
            </p:nvSpPr>
            <p:spPr bwMode="auto">
              <a:xfrm>
                <a:off x="816" y="2311"/>
                <a:ext cx="1" cy="7"/>
              </a:xfrm>
              <a:custGeom>
                <a:avLst/>
                <a:gdLst>
                  <a:gd name="T0" fmla="*/ 7 h 7"/>
                  <a:gd name="T1" fmla="*/ 7 h 7"/>
                  <a:gd name="T2" fmla="*/ 7 h 7"/>
                  <a:gd name="T3" fmla="*/ 7 h 7"/>
                  <a:gd name="T4" fmla="*/ 7 h 7"/>
                  <a:gd name="T5" fmla="*/ 7 h 7"/>
                  <a:gd name="T6" fmla="*/ 7 h 7"/>
                  <a:gd name="T7" fmla="*/ 0 h 7"/>
                  <a:gd name="T8" fmla="*/ 0 h 7"/>
                  <a:gd name="T9" fmla="*/ 7 h 7"/>
                  <a:gd name="T10" fmla="*/ 7 h 7"/>
                  <a:gd name="T11" fmla="*/ 7 h 7"/>
                  <a:gd name="T12" fmla="*/ 7 h 7"/>
                  <a:gd name="T13" fmla="*/ 7 h 7"/>
                  <a:gd name="T14" fmla="*/ 7 h 7"/>
                  <a:gd name="T15" fmla="*/ 7 h 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7">
                    <a:moveTo>
                      <a:pt x="0" y="7"/>
                    </a:moveTo>
                    <a:lnTo>
                      <a:pt x="0" y="7"/>
                    </a:lnTo>
                    <a:lnTo>
                      <a:pt x="0" y="7"/>
                    </a:lnTo>
                    <a:lnTo>
                      <a:pt x="0" y="7"/>
                    </a:lnTo>
                    <a:lnTo>
                      <a:pt x="0" y="7"/>
                    </a:lnTo>
                    <a:lnTo>
                      <a:pt x="0" y="7"/>
                    </a:lnTo>
                    <a:lnTo>
                      <a:pt x="0" y="7"/>
                    </a:lnTo>
                    <a:lnTo>
                      <a:pt x="0" y="0"/>
                    </a:lnTo>
                    <a:lnTo>
                      <a:pt x="0" y="0"/>
                    </a:lnTo>
                    <a:lnTo>
                      <a:pt x="0" y="7"/>
                    </a:lnTo>
                    <a:lnTo>
                      <a:pt x="0" y="7"/>
                    </a:lnTo>
                    <a:lnTo>
                      <a:pt x="0" y="7"/>
                    </a:lnTo>
                    <a:lnTo>
                      <a:pt x="0" y="7"/>
                    </a:lnTo>
                    <a:lnTo>
                      <a:pt x="0" y="7"/>
                    </a:lnTo>
                    <a:lnTo>
                      <a:pt x="0" y="7"/>
                    </a:lnTo>
                    <a:lnTo>
                      <a:pt x="0" y="7"/>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65" name="Freeform 145"/>
              <p:cNvSpPr>
                <a:spLocks/>
              </p:cNvSpPr>
              <p:nvPr/>
            </p:nvSpPr>
            <p:spPr bwMode="auto">
              <a:xfrm>
                <a:off x="816" y="231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66" name="Freeform 146"/>
              <p:cNvSpPr>
                <a:spLocks/>
              </p:cNvSpPr>
              <p:nvPr/>
            </p:nvSpPr>
            <p:spPr bwMode="auto">
              <a:xfrm>
                <a:off x="816" y="231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67" name="Freeform 147"/>
              <p:cNvSpPr>
                <a:spLocks/>
              </p:cNvSpPr>
              <p:nvPr/>
            </p:nvSpPr>
            <p:spPr bwMode="auto">
              <a:xfrm>
                <a:off x="802" y="2318"/>
                <a:ext cx="7" cy="6"/>
              </a:xfrm>
              <a:custGeom>
                <a:avLst/>
                <a:gdLst>
                  <a:gd name="T0" fmla="*/ 7 w 7"/>
                  <a:gd name="T1" fmla="*/ 6 h 6"/>
                  <a:gd name="T2" fmla="*/ 7 w 7"/>
                  <a:gd name="T3" fmla="*/ 6 h 6"/>
                  <a:gd name="T4" fmla="*/ 7 w 7"/>
                  <a:gd name="T5" fmla="*/ 6 h 6"/>
                  <a:gd name="T6" fmla="*/ 7 w 7"/>
                  <a:gd name="T7" fmla="*/ 6 h 6"/>
                  <a:gd name="T8" fmla="*/ 7 w 7"/>
                  <a:gd name="T9" fmla="*/ 6 h 6"/>
                  <a:gd name="T10" fmla="*/ 0 w 7"/>
                  <a:gd name="T11" fmla="*/ 6 h 6"/>
                  <a:gd name="T12" fmla="*/ 0 w 7"/>
                  <a:gd name="T13" fmla="*/ 6 h 6"/>
                  <a:gd name="T14" fmla="*/ 7 w 7"/>
                  <a:gd name="T15" fmla="*/ 0 h 6"/>
                  <a:gd name="T16" fmla="*/ 7 w 7"/>
                  <a:gd name="T17" fmla="*/ 0 h 6"/>
                  <a:gd name="T18" fmla="*/ 7 w 7"/>
                  <a:gd name="T19" fmla="*/ 0 h 6"/>
                  <a:gd name="T20" fmla="*/ 7 w 7"/>
                  <a:gd name="T21" fmla="*/ 0 h 6"/>
                  <a:gd name="T22" fmla="*/ 7 w 7"/>
                  <a:gd name="T23" fmla="*/ 0 h 6"/>
                  <a:gd name="T24" fmla="*/ 7 w 7"/>
                  <a:gd name="T25" fmla="*/ 0 h 6"/>
                  <a:gd name="T26" fmla="*/ 7 w 7"/>
                  <a:gd name="T27" fmla="*/ 6 h 6"/>
                  <a:gd name="T28" fmla="*/ 7 w 7"/>
                  <a:gd name="T29" fmla="*/ 6 h 6"/>
                  <a:gd name="T30" fmla="*/ 7 w 7"/>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6">
                    <a:moveTo>
                      <a:pt x="7" y="6"/>
                    </a:moveTo>
                    <a:lnTo>
                      <a:pt x="7" y="6"/>
                    </a:lnTo>
                    <a:lnTo>
                      <a:pt x="7" y="6"/>
                    </a:lnTo>
                    <a:lnTo>
                      <a:pt x="7" y="6"/>
                    </a:lnTo>
                    <a:lnTo>
                      <a:pt x="7" y="6"/>
                    </a:lnTo>
                    <a:lnTo>
                      <a:pt x="0" y="6"/>
                    </a:lnTo>
                    <a:lnTo>
                      <a:pt x="0" y="6"/>
                    </a:lnTo>
                    <a:lnTo>
                      <a:pt x="7" y="0"/>
                    </a:lnTo>
                    <a:lnTo>
                      <a:pt x="7" y="0"/>
                    </a:lnTo>
                    <a:lnTo>
                      <a:pt x="7" y="0"/>
                    </a:lnTo>
                    <a:lnTo>
                      <a:pt x="7" y="0"/>
                    </a:lnTo>
                    <a:lnTo>
                      <a:pt x="7" y="0"/>
                    </a:lnTo>
                    <a:lnTo>
                      <a:pt x="7" y="0"/>
                    </a:lnTo>
                    <a:lnTo>
                      <a:pt x="7" y="6"/>
                    </a:lnTo>
                    <a:lnTo>
                      <a:pt x="7" y="6"/>
                    </a:lnTo>
                    <a:lnTo>
                      <a:pt x="7" y="6"/>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68" name="Freeform 148"/>
              <p:cNvSpPr>
                <a:spLocks/>
              </p:cNvSpPr>
              <p:nvPr/>
            </p:nvSpPr>
            <p:spPr bwMode="auto">
              <a:xfrm>
                <a:off x="802" y="2318"/>
                <a:ext cx="7" cy="6"/>
              </a:xfrm>
              <a:custGeom>
                <a:avLst/>
                <a:gdLst>
                  <a:gd name="T0" fmla="*/ 7 w 7"/>
                  <a:gd name="T1" fmla="*/ 6 h 6"/>
                  <a:gd name="T2" fmla="*/ 7 w 7"/>
                  <a:gd name="T3" fmla="*/ 6 h 6"/>
                  <a:gd name="T4" fmla="*/ 7 w 7"/>
                  <a:gd name="T5" fmla="*/ 6 h 6"/>
                  <a:gd name="T6" fmla="*/ 7 w 7"/>
                  <a:gd name="T7" fmla="*/ 6 h 6"/>
                  <a:gd name="T8" fmla="*/ 7 w 7"/>
                  <a:gd name="T9" fmla="*/ 6 h 6"/>
                  <a:gd name="T10" fmla="*/ 0 w 7"/>
                  <a:gd name="T11" fmla="*/ 6 h 6"/>
                  <a:gd name="T12" fmla="*/ 0 w 7"/>
                  <a:gd name="T13" fmla="*/ 6 h 6"/>
                  <a:gd name="T14" fmla="*/ 7 w 7"/>
                  <a:gd name="T15" fmla="*/ 0 h 6"/>
                  <a:gd name="T16" fmla="*/ 7 w 7"/>
                  <a:gd name="T17" fmla="*/ 0 h 6"/>
                  <a:gd name="T18" fmla="*/ 7 w 7"/>
                  <a:gd name="T19" fmla="*/ 0 h 6"/>
                  <a:gd name="T20" fmla="*/ 7 w 7"/>
                  <a:gd name="T21" fmla="*/ 0 h 6"/>
                  <a:gd name="T22" fmla="*/ 7 w 7"/>
                  <a:gd name="T23" fmla="*/ 0 h 6"/>
                  <a:gd name="T24" fmla="*/ 7 w 7"/>
                  <a:gd name="T25" fmla="*/ 0 h 6"/>
                  <a:gd name="T26" fmla="*/ 7 w 7"/>
                  <a:gd name="T27" fmla="*/ 6 h 6"/>
                  <a:gd name="T28" fmla="*/ 7 w 7"/>
                  <a:gd name="T29" fmla="*/ 6 h 6"/>
                  <a:gd name="T30" fmla="*/ 7 w 7"/>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6">
                    <a:moveTo>
                      <a:pt x="7" y="6"/>
                    </a:moveTo>
                    <a:lnTo>
                      <a:pt x="7" y="6"/>
                    </a:lnTo>
                    <a:lnTo>
                      <a:pt x="7" y="6"/>
                    </a:lnTo>
                    <a:lnTo>
                      <a:pt x="7" y="6"/>
                    </a:lnTo>
                    <a:lnTo>
                      <a:pt x="7" y="6"/>
                    </a:lnTo>
                    <a:lnTo>
                      <a:pt x="0" y="6"/>
                    </a:lnTo>
                    <a:lnTo>
                      <a:pt x="0" y="6"/>
                    </a:lnTo>
                    <a:lnTo>
                      <a:pt x="7" y="0"/>
                    </a:lnTo>
                    <a:lnTo>
                      <a:pt x="7" y="0"/>
                    </a:lnTo>
                    <a:lnTo>
                      <a:pt x="7" y="0"/>
                    </a:lnTo>
                    <a:lnTo>
                      <a:pt x="7" y="0"/>
                    </a:lnTo>
                    <a:lnTo>
                      <a:pt x="7" y="0"/>
                    </a:lnTo>
                    <a:lnTo>
                      <a:pt x="7" y="0"/>
                    </a:lnTo>
                    <a:lnTo>
                      <a:pt x="7" y="6"/>
                    </a:lnTo>
                    <a:lnTo>
                      <a:pt x="7" y="6"/>
                    </a:lnTo>
                    <a:lnTo>
                      <a:pt x="7" y="6"/>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69" name="Freeform 149"/>
              <p:cNvSpPr>
                <a:spLocks/>
              </p:cNvSpPr>
              <p:nvPr/>
            </p:nvSpPr>
            <p:spPr bwMode="auto">
              <a:xfrm>
                <a:off x="809" y="2318"/>
                <a:ext cx="1" cy="6"/>
              </a:xfrm>
              <a:custGeom>
                <a:avLst/>
                <a:gdLst>
                  <a:gd name="T0" fmla="*/ 6 h 6"/>
                  <a:gd name="T1" fmla="*/ 6 h 6"/>
                  <a:gd name="T2" fmla="*/ 6 h 6"/>
                  <a:gd name="T3" fmla="*/ 6 h 6"/>
                  <a:gd name="T4" fmla="*/ 6 h 6"/>
                  <a:gd name="T5" fmla="*/ 6 h 6"/>
                  <a:gd name="T6" fmla="*/ 6 h 6"/>
                  <a:gd name="T7" fmla="*/ 0 h 6"/>
                  <a:gd name="T8" fmla="*/ 0 h 6"/>
                  <a:gd name="T9" fmla="*/ 0 h 6"/>
                  <a:gd name="T10" fmla="*/ 0 h 6"/>
                  <a:gd name="T11" fmla="*/ 0 h 6"/>
                  <a:gd name="T12" fmla="*/ 0 h 6"/>
                  <a:gd name="T13" fmla="*/ 6 h 6"/>
                  <a:gd name="T14" fmla="*/ 6 h 6"/>
                  <a:gd name="T15" fmla="*/ 6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6">
                    <a:moveTo>
                      <a:pt x="0" y="6"/>
                    </a:moveTo>
                    <a:lnTo>
                      <a:pt x="0" y="6"/>
                    </a:lnTo>
                    <a:lnTo>
                      <a:pt x="0" y="6"/>
                    </a:lnTo>
                    <a:lnTo>
                      <a:pt x="0" y="6"/>
                    </a:lnTo>
                    <a:lnTo>
                      <a:pt x="0" y="6"/>
                    </a:lnTo>
                    <a:lnTo>
                      <a:pt x="0" y="6"/>
                    </a:lnTo>
                    <a:lnTo>
                      <a:pt x="0" y="6"/>
                    </a:lnTo>
                    <a:lnTo>
                      <a:pt x="0" y="0"/>
                    </a:lnTo>
                    <a:lnTo>
                      <a:pt x="0" y="0"/>
                    </a:lnTo>
                    <a:lnTo>
                      <a:pt x="0" y="0"/>
                    </a:lnTo>
                    <a:lnTo>
                      <a:pt x="0" y="0"/>
                    </a:lnTo>
                    <a:lnTo>
                      <a:pt x="0" y="0"/>
                    </a:lnTo>
                    <a:lnTo>
                      <a:pt x="0" y="0"/>
                    </a:lnTo>
                    <a:lnTo>
                      <a:pt x="0" y="6"/>
                    </a:lnTo>
                    <a:lnTo>
                      <a:pt x="0" y="6"/>
                    </a:lnTo>
                    <a:lnTo>
                      <a:pt x="0" y="6"/>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70" name="Freeform 150"/>
              <p:cNvSpPr>
                <a:spLocks/>
              </p:cNvSpPr>
              <p:nvPr/>
            </p:nvSpPr>
            <p:spPr bwMode="auto">
              <a:xfrm>
                <a:off x="809" y="2318"/>
                <a:ext cx="1" cy="6"/>
              </a:xfrm>
              <a:custGeom>
                <a:avLst/>
                <a:gdLst>
                  <a:gd name="T0" fmla="*/ 0 h 6"/>
                  <a:gd name="T1" fmla="*/ 6 h 6"/>
                  <a:gd name="T2" fmla="*/ 6 h 6"/>
                  <a:gd name="T3" fmla="*/ 6 h 6"/>
                  <a:gd name="T4" fmla="*/ 6 h 6"/>
                  <a:gd name="T5" fmla="*/ 6 h 6"/>
                  <a:gd name="T6" fmla="*/ 6 h 6"/>
                  <a:gd name="T7" fmla="*/ 6 h 6"/>
                  <a:gd name="T8" fmla="*/ 6 h 6"/>
                  <a:gd name="T9" fmla="*/ 6 h 6"/>
                  <a:gd name="T10" fmla="*/ 6 h 6"/>
                  <a:gd name="T11" fmla="*/ 0 h 6"/>
                  <a:gd name="T12" fmla="*/ 0 h 6"/>
                  <a:gd name="T13" fmla="*/ 0 h 6"/>
                  <a:gd name="T14" fmla="*/ 0 h 6"/>
                  <a:gd name="T15" fmla="*/ 0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6">
                    <a:moveTo>
                      <a:pt x="0" y="0"/>
                    </a:move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0" y="0"/>
                    </a:lnTo>
                    <a:lnTo>
                      <a:pt x="0"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71" name="Rectangle 151"/>
              <p:cNvSpPr>
                <a:spLocks noChangeArrowheads="1"/>
              </p:cNvSpPr>
              <p:nvPr/>
            </p:nvSpPr>
            <p:spPr bwMode="auto">
              <a:xfrm>
                <a:off x="782" y="2021"/>
                <a:ext cx="1" cy="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72" name="Freeform 152"/>
              <p:cNvSpPr>
                <a:spLocks/>
              </p:cNvSpPr>
              <p:nvPr/>
            </p:nvSpPr>
            <p:spPr bwMode="auto">
              <a:xfrm>
                <a:off x="777" y="2021"/>
                <a:ext cx="1" cy="20"/>
              </a:xfrm>
              <a:custGeom>
                <a:avLst/>
                <a:gdLst>
                  <a:gd name="T0" fmla="*/ 0 h 20"/>
                  <a:gd name="T1" fmla="*/ 7 h 20"/>
                  <a:gd name="T2" fmla="*/ 12 h 20"/>
                  <a:gd name="T3" fmla="*/ 20 h 20"/>
                </a:gdLst>
                <a:ahLst/>
                <a:cxnLst>
                  <a:cxn ang="0">
                    <a:pos x="0" y="T0"/>
                  </a:cxn>
                  <a:cxn ang="0">
                    <a:pos x="0" y="T1"/>
                  </a:cxn>
                  <a:cxn ang="0">
                    <a:pos x="0" y="T2"/>
                  </a:cxn>
                  <a:cxn ang="0">
                    <a:pos x="0" y="T3"/>
                  </a:cxn>
                </a:cxnLst>
                <a:rect l="0" t="0" r="r" b="b"/>
                <a:pathLst>
                  <a:path h="20">
                    <a:moveTo>
                      <a:pt x="0" y="0"/>
                    </a:moveTo>
                    <a:lnTo>
                      <a:pt x="0" y="7"/>
                    </a:lnTo>
                    <a:lnTo>
                      <a:pt x="0" y="12"/>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73" name="Freeform 153"/>
              <p:cNvSpPr>
                <a:spLocks/>
              </p:cNvSpPr>
              <p:nvPr/>
            </p:nvSpPr>
            <p:spPr bwMode="auto">
              <a:xfrm>
                <a:off x="770" y="2021"/>
                <a:ext cx="7" cy="12"/>
              </a:xfrm>
              <a:custGeom>
                <a:avLst/>
                <a:gdLst>
                  <a:gd name="T0" fmla="*/ 7 w 7"/>
                  <a:gd name="T1" fmla="*/ 0 h 12"/>
                  <a:gd name="T2" fmla="*/ 7 w 7"/>
                  <a:gd name="T3" fmla="*/ 7 h 12"/>
                  <a:gd name="T4" fmla="*/ 0 w 7"/>
                  <a:gd name="T5" fmla="*/ 7 h 12"/>
                  <a:gd name="T6" fmla="*/ 0 w 7"/>
                  <a:gd name="T7" fmla="*/ 12 h 12"/>
                </a:gdLst>
                <a:ahLst/>
                <a:cxnLst>
                  <a:cxn ang="0">
                    <a:pos x="T0" y="T1"/>
                  </a:cxn>
                  <a:cxn ang="0">
                    <a:pos x="T2" y="T3"/>
                  </a:cxn>
                  <a:cxn ang="0">
                    <a:pos x="T4" y="T5"/>
                  </a:cxn>
                  <a:cxn ang="0">
                    <a:pos x="T6" y="T7"/>
                  </a:cxn>
                </a:cxnLst>
                <a:rect l="0" t="0" r="r" b="b"/>
                <a:pathLst>
                  <a:path w="7" h="12">
                    <a:moveTo>
                      <a:pt x="7" y="0"/>
                    </a:moveTo>
                    <a:lnTo>
                      <a:pt x="7" y="7"/>
                    </a:lnTo>
                    <a:lnTo>
                      <a:pt x="0" y="7"/>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74" name="Freeform 154"/>
              <p:cNvSpPr>
                <a:spLocks/>
              </p:cNvSpPr>
              <p:nvPr/>
            </p:nvSpPr>
            <p:spPr bwMode="auto">
              <a:xfrm>
                <a:off x="770" y="2033"/>
                <a:ext cx="7" cy="1"/>
              </a:xfrm>
              <a:custGeom>
                <a:avLst/>
                <a:gdLst>
                  <a:gd name="T0" fmla="*/ 7 w 7"/>
                  <a:gd name="T1" fmla="*/ 0 w 7"/>
                  <a:gd name="T2" fmla="*/ 0 w 7"/>
                  <a:gd name="T3" fmla="*/ 0 w 7"/>
                </a:gdLst>
                <a:ahLst/>
                <a:cxnLst>
                  <a:cxn ang="0">
                    <a:pos x="T0" y="0"/>
                  </a:cxn>
                  <a:cxn ang="0">
                    <a:pos x="T1" y="0"/>
                  </a:cxn>
                  <a:cxn ang="0">
                    <a:pos x="T2" y="0"/>
                  </a:cxn>
                  <a:cxn ang="0">
                    <a:pos x="T3" y="0"/>
                  </a:cxn>
                </a:cxnLst>
                <a:rect l="0" t="0" r="r" b="b"/>
                <a:pathLst>
                  <a:path w="7">
                    <a:moveTo>
                      <a:pt x="7" y="0"/>
                    </a:moveTo>
                    <a:lnTo>
                      <a:pt x="0" y="0"/>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75" name="Freeform 155"/>
              <p:cNvSpPr>
                <a:spLocks/>
              </p:cNvSpPr>
              <p:nvPr/>
            </p:nvSpPr>
            <p:spPr bwMode="auto">
              <a:xfrm>
                <a:off x="782" y="2001"/>
                <a:ext cx="20" cy="12"/>
              </a:xfrm>
              <a:custGeom>
                <a:avLst/>
                <a:gdLst>
                  <a:gd name="T0" fmla="*/ 20 w 20"/>
                  <a:gd name="T1" fmla="*/ 0 h 12"/>
                  <a:gd name="T2" fmla="*/ 14 w 20"/>
                  <a:gd name="T3" fmla="*/ 7 h 12"/>
                  <a:gd name="T4" fmla="*/ 14 w 20"/>
                  <a:gd name="T5" fmla="*/ 7 h 12"/>
                  <a:gd name="T6" fmla="*/ 7 w 20"/>
                  <a:gd name="T7" fmla="*/ 7 h 12"/>
                  <a:gd name="T8" fmla="*/ 7 w 20"/>
                  <a:gd name="T9" fmla="*/ 7 h 12"/>
                  <a:gd name="T10" fmla="*/ 0 w 20"/>
                  <a:gd name="T11" fmla="*/ 12 h 12"/>
                  <a:gd name="T12" fmla="*/ 0 w 20"/>
                  <a:gd name="T13" fmla="*/ 12 h 12"/>
                  <a:gd name="T14" fmla="*/ 0 w 2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2">
                    <a:moveTo>
                      <a:pt x="20" y="0"/>
                    </a:moveTo>
                    <a:lnTo>
                      <a:pt x="14" y="7"/>
                    </a:lnTo>
                    <a:lnTo>
                      <a:pt x="14" y="7"/>
                    </a:lnTo>
                    <a:lnTo>
                      <a:pt x="7" y="7"/>
                    </a:lnTo>
                    <a:lnTo>
                      <a:pt x="7" y="7"/>
                    </a:lnTo>
                    <a:lnTo>
                      <a:pt x="0" y="12"/>
                    </a:lnTo>
                    <a:lnTo>
                      <a:pt x="0"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76" name="Freeform 156"/>
              <p:cNvSpPr>
                <a:spLocks/>
              </p:cNvSpPr>
              <p:nvPr/>
            </p:nvSpPr>
            <p:spPr bwMode="auto">
              <a:xfrm>
                <a:off x="782" y="1988"/>
                <a:ext cx="71" cy="20"/>
              </a:xfrm>
              <a:custGeom>
                <a:avLst/>
                <a:gdLst>
                  <a:gd name="T0" fmla="*/ 71 w 71"/>
                  <a:gd name="T1" fmla="*/ 0 h 20"/>
                  <a:gd name="T2" fmla="*/ 66 w 71"/>
                  <a:gd name="T3" fmla="*/ 0 h 20"/>
                  <a:gd name="T4" fmla="*/ 59 w 71"/>
                  <a:gd name="T5" fmla="*/ 0 h 20"/>
                  <a:gd name="T6" fmla="*/ 46 w 71"/>
                  <a:gd name="T7" fmla="*/ 0 h 20"/>
                  <a:gd name="T8" fmla="*/ 46 w 71"/>
                  <a:gd name="T9" fmla="*/ 0 h 20"/>
                  <a:gd name="T10" fmla="*/ 27 w 71"/>
                  <a:gd name="T11" fmla="*/ 7 h 20"/>
                  <a:gd name="T12" fmla="*/ 20 w 71"/>
                  <a:gd name="T13" fmla="*/ 7 h 20"/>
                  <a:gd name="T14" fmla="*/ 14 w 71"/>
                  <a:gd name="T15" fmla="*/ 13 h 20"/>
                  <a:gd name="T16" fmla="*/ 14 w 71"/>
                  <a:gd name="T17" fmla="*/ 13 h 20"/>
                  <a:gd name="T18" fmla="*/ 7 w 71"/>
                  <a:gd name="T19" fmla="*/ 20 h 20"/>
                  <a:gd name="T20" fmla="*/ 0 w 71"/>
                  <a:gd name="T21" fmla="*/ 20 h 20"/>
                  <a:gd name="T22" fmla="*/ 0 w 71"/>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71" y="0"/>
                    </a:moveTo>
                    <a:lnTo>
                      <a:pt x="66" y="0"/>
                    </a:lnTo>
                    <a:lnTo>
                      <a:pt x="59" y="0"/>
                    </a:lnTo>
                    <a:lnTo>
                      <a:pt x="46" y="0"/>
                    </a:lnTo>
                    <a:lnTo>
                      <a:pt x="46" y="0"/>
                    </a:lnTo>
                    <a:lnTo>
                      <a:pt x="27" y="7"/>
                    </a:lnTo>
                    <a:lnTo>
                      <a:pt x="20" y="7"/>
                    </a:lnTo>
                    <a:lnTo>
                      <a:pt x="14" y="13"/>
                    </a:lnTo>
                    <a:lnTo>
                      <a:pt x="14" y="13"/>
                    </a:lnTo>
                    <a:lnTo>
                      <a:pt x="7" y="20"/>
                    </a:lnTo>
                    <a:lnTo>
                      <a:pt x="0" y="20"/>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77" name="Freeform 157"/>
              <p:cNvSpPr>
                <a:spLocks/>
              </p:cNvSpPr>
              <p:nvPr/>
            </p:nvSpPr>
            <p:spPr bwMode="auto">
              <a:xfrm>
                <a:off x="816" y="1981"/>
                <a:ext cx="52" cy="1"/>
              </a:xfrm>
              <a:custGeom>
                <a:avLst/>
                <a:gdLst>
                  <a:gd name="T0" fmla="*/ 52 w 52"/>
                  <a:gd name="T1" fmla="*/ 44 w 52"/>
                  <a:gd name="T2" fmla="*/ 25 w 52"/>
                  <a:gd name="T3" fmla="*/ 0 w 52"/>
                </a:gdLst>
                <a:ahLst/>
                <a:cxnLst>
                  <a:cxn ang="0">
                    <a:pos x="T0" y="0"/>
                  </a:cxn>
                  <a:cxn ang="0">
                    <a:pos x="T1" y="0"/>
                  </a:cxn>
                  <a:cxn ang="0">
                    <a:pos x="T2" y="0"/>
                  </a:cxn>
                  <a:cxn ang="0">
                    <a:pos x="T3" y="0"/>
                  </a:cxn>
                </a:cxnLst>
                <a:rect l="0" t="0" r="r" b="b"/>
                <a:pathLst>
                  <a:path w="52">
                    <a:moveTo>
                      <a:pt x="52" y="0"/>
                    </a:moveTo>
                    <a:lnTo>
                      <a:pt x="44" y="0"/>
                    </a:lnTo>
                    <a:lnTo>
                      <a:pt x="25"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78" name="Freeform 158"/>
              <p:cNvSpPr>
                <a:spLocks/>
              </p:cNvSpPr>
              <p:nvPr/>
            </p:nvSpPr>
            <p:spPr bwMode="auto">
              <a:xfrm>
                <a:off x="789" y="1981"/>
                <a:ext cx="39" cy="20"/>
              </a:xfrm>
              <a:custGeom>
                <a:avLst/>
                <a:gdLst>
                  <a:gd name="T0" fmla="*/ 39 w 39"/>
                  <a:gd name="T1" fmla="*/ 0 h 20"/>
                  <a:gd name="T2" fmla="*/ 27 w 39"/>
                  <a:gd name="T3" fmla="*/ 7 h 20"/>
                  <a:gd name="T4" fmla="*/ 13 w 39"/>
                  <a:gd name="T5" fmla="*/ 14 h 20"/>
                  <a:gd name="T6" fmla="*/ 0 w 39"/>
                  <a:gd name="T7" fmla="*/ 20 h 20"/>
                </a:gdLst>
                <a:ahLst/>
                <a:cxnLst>
                  <a:cxn ang="0">
                    <a:pos x="T0" y="T1"/>
                  </a:cxn>
                  <a:cxn ang="0">
                    <a:pos x="T2" y="T3"/>
                  </a:cxn>
                  <a:cxn ang="0">
                    <a:pos x="T4" y="T5"/>
                  </a:cxn>
                  <a:cxn ang="0">
                    <a:pos x="T6" y="T7"/>
                  </a:cxn>
                </a:cxnLst>
                <a:rect l="0" t="0" r="r" b="b"/>
                <a:pathLst>
                  <a:path w="39" h="20">
                    <a:moveTo>
                      <a:pt x="39" y="0"/>
                    </a:moveTo>
                    <a:lnTo>
                      <a:pt x="27" y="7"/>
                    </a:lnTo>
                    <a:lnTo>
                      <a:pt x="13" y="14"/>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79" name="Freeform 159"/>
              <p:cNvSpPr>
                <a:spLocks/>
              </p:cNvSpPr>
              <p:nvPr/>
            </p:nvSpPr>
            <p:spPr bwMode="auto">
              <a:xfrm>
                <a:off x="782" y="1981"/>
                <a:ext cx="59" cy="27"/>
              </a:xfrm>
              <a:custGeom>
                <a:avLst/>
                <a:gdLst>
                  <a:gd name="T0" fmla="*/ 59 w 59"/>
                  <a:gd name="T1" fmla="*/ 0 h 27"/>
                  <a:gd name="T2" fmla="*/ 52 w 59"/>
                  <a:gd name="T3" fmla="*/ 0 h 27"/>
                  <a:gd name="T4" fmla="*/ 39 w 59"/>
                  <a:gd name="T5" fmla="*/ 0 h 27"/>
                  <a:gd name="T6" fmla="*/ 20 w 59"/>
                  <a:gd name="T7" fmla="*/ 7 h 27"/>
                  <a:gd name="T8" fmla="*/ 20 w 59"/>
                  <a:gd name="T9" fmla="*/ 7 h 27"/>
                  <a:gd name="T10" fmla="*/ 14 w 59"/>
                  <a:gd name="T11" fmla="*/ 7 h 27"/>
                  <a:gd name="T12" fmla="*/ 7 w 59"/>
                  <a:gd name="T13" fmla="*/ 14 h 27"/>
                  <a:gd name="T14" fmla="*/ 0 w 59"/>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7">
                    <a:moveTo>
                      <a:pt x="59" y="0"/>
                    </a:moveTo>
                    <a:lnTo>
                      <a:pt x="52" y="0"/>
                    </a:lnTo>
                    <a:lnTo>
                      <a:pt x="39" y="0"/>
                    </a:lnTo>
                    <a:lnTo>
                      <a:pt x="20" y="7"/>
                    </a:lnTo>
                    <a:lnTo>
                      <a:pt x="20" y="7"/>
                    </a:lnTo>
                    <a:lnTo>
                      <a:pt x="14" y="7"/>
                    </a:lnTo>
                    <a:lnTo>
                      <a:pt x="7" y="14"/>
                    </a:lnTo>
                    <a:lnTo>
                      <a:pt x="0" y="2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80" name="Freeform 160"/>
              <p:cNvSpPr>
                <a:spLocks/>
              </p:cNvSpPr>
              <p:nvPr/>
            </p:nvSpPr>
            <p:spPr bwMode="auto">
              <a:xfrm>
                <a:off x="777" y="1988"/>
                <a:ext cx="19" cy="20"/>
              </a:xfrm>
              <a:custGeom>
                <a:avLst/>
                <a:gdLst>
                  <a:gd name="T0" fmla="*/ 19 w 19"/>
                  <a:gd name="T1" fmla="*/ 0 h 20"/>
                  <a:gd name="T2" fmla="*/ 12 w 19"/>
                  <a:gd name="T3" fmla="*/ 7 h 20"/>
                  <a:gd name="T4" fmla="*/ 5 w 19"/>
                  <a:gd name="T5" fmla="*/ 7 h 20"/>
                  <a:gd name="T6" fmla="*/ 0 w 19"/>
                  <a:gd name="T7" fmla="*/ 20 h 20"/>
                </a:gdLst>
                <a:ahLst/>
                <a:cxnLst>
                  <a:cxn ang="0">
                    <a:pos x="T0" y="T1"/>
                  </a:cxn>
                  <a:cxn ang="0">
                    <a:pos x="T2" y="T3"/>
                  </a:cxn>
                  <a:cxn ang="0">
                    <a:pos x="T4" y="T5"/>
                  </a:cxn>
                  <a:cxn ang="0">
                    <a:pos x="T6" y="T7"/>
                  </a:cxn>
                </a:cxnLst>
                <a:rect l="0" t="0" r="r" b="b"/>
                <a:pathLst>
                  <a:path w="19" h="20">
                    <a:moveTo>
                      <a:pt x="19" y="0"/>
                    </a:moveTo>
                    <a:lnTo>
                      <a:pt x="12" y="7"/>
                    </a:lnTo>
                    <a:lnTo>
                      <a:pt x="5" y="7"/>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81" name="Freeform 161"/>
              <p:cNvSpPr>
                <a:spLocks/>
              </p:cNvSpPr>
              <p:nvPr/>
            </p:nvSpPr>
            <p:spPr bwMode="auto">
              <a:xfrm>
                <a:off x="782" y="2001"/>
                <a:ext cx="7" cy="12"/>
              </a:xfrm>
              <a:custGeom>
                <a:avLst/>
                <a:gdLst>
                  <a:gd name="T0" fmla="*/ 7 w 7"/>
                  <a:gd name="T1" fmla="*/ 0 h 12"/>
                  <a:gd name="T2" fmla="*/ 0 w 7"/>
                  <a:gd name="T3" fmla="*/ 7 h 12"/>
                  <a:gd name="T4" fmla="*/ 0 w 7"/>
                  <a:gd name="T5" fmla="*/ 7 h 12"/>
                  <a:gd name="T6" fmla="*/ 0 w 7"/>
                  <a:gd name="T7" fmla="*/ 12 h 12"/>
                </a:gdLst>
                <a:ahLst/>
                <a:cxnLst>
                  <a:cxn ang="0">
                    <a:pos x="T0" y="T1"/>
                  </a:cxn>
                  <a:cxn ang="0">
                    <a:pos x="T2" y="T3"/>
                  </a:cxn>
                  <a:cxn ang="0">
                    <a:pos x="T4" y="T5"/>
                  </a:cxn>
                  <a:cxn ang="0">
                    <a:pos x="T6" y="T7"/>
                  </a:cxn>
                </a:cxnLst>
                <a:rect l="0" t="0" r="r" b="b"/>
                <a:pathLst>
                  <a:path w="7" h="12">
                    <a:moveTo>
                      <a:pt x="7" y="0"/>
                    </a:moveTo>
                    <a:lnTo>
                      <a:pt x="0" y="7"/>
                    </a:lnTo>
                    <a:lnTo>
                      <a:pt x="0" y="7"/>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82" name="Freeform 162"/>
              <p:cNvSpPr>
                <a:spLocks/>
              </p:cNvSpPr>
              <p:nvPr/>
            </p:nvSpPr>
            <p:spPr bwMode="auto">
              <a:xfrm>
                <a:off x="900" y="2021"/>
                <a:ext cx="1" cy="12"/>
              </a:xfrm>
              <a:custGeom>
                <a:avLst/>
                <a:gdLst>
                  <a:gd name="T0" fmla="*/ 0 h 12"/>
                  <a:gd name="T1" fmla="*/ 7 h 12"/>
                  <a:gd name="T2" fmla="*/ 7 h 12"/>
                  <a:gd name="T3" fmla="*/ 12 h 12"/>
                </a:gdLst>
                <a:ahLst/>
                <a:cxnLst>
                  <a:cxn ang="0">
                    <a:pos x="0" y="T0"/>
                  </a:cxn>
                  <a:cxn ang="0">
                    <a:pos x="0" y="T1"/>
                  </a:cxn>
                  <a:cxn ang="0">
                    <a:pos x="0" y="T2"/>
                  </a:cxn>
                  <a:cxn ang="0">
                    <a:pos x="0" y="T3"/>
                  </a:cxn>
                </a:cxnLst>
                <a:rect l="0" t="0" r="r" b="b"/>
                <a:pathLst>
                  <a:path h="12">
                    <a:moveTo>
                      <a:pt x="0" y="0"/>
                    </a:moveTo>
                    <a:lnTo>
                      <a:pt x="0" y="7"/>
                    </a:lnTo>
                    <a:lnTo>
                      <a:pt x="0" y="7"/>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83" name="Freeform 163"/>
              <p:cNvSpPr>
                <a:spLocks/>
              </p:cNvSpPr>
              <p:nvPr/>
            </p:nvSpPr>
            <p:spPr bwMode="auto">
              <a:xfrm>
                <a:off x="892" y="2021"/>
                <a:ext cx="8" cy="20"/>
              </a:xfrm>
              <a:custGeom>
                <a:avLst/>
                <a:gdLst>
                  <a:gd name="T0" fmla="*/ 8 w 8"/>
                  <a:gd name="T1" fmla="*/ 0 h 20"/>
                  <a:gd name="T2" fmla="*/ 8 w 8"/>
                  <a:gd name="T3" fmla="*/ 7 h 20"/>
                  <a:gd name="T4" fmla="*/ 0 w 8"/>
                  <a:gd name="T5" fmla="*/ 12 h 20"/>
                  <a:gd name="T6" fmla="*/ 8 w 8"/>
                  <a:gd name="T7" fmla="*/ 20 h 20"/>
                </a:gdLst>
                <a:ahLst/>
                <a:cxnLst>
                  <a:cxn ang="0">
                    <a:pos x="T0" y="T1"/>
                  </a:cxn>
                  <a:cxn ang="0">
                    <a:pos x="T2" y="T3"/>
                  </a:cxn>
                  <a:cxn ang="0">
                    <a:pos x="T4" y="T5"/>
                  </a:cxn>
                  <a:cxn ang="0">
                    <a:pos x="T6" y="T7"/>
                  </a:cxn>
                </a:cxnLst>
                <a:rect l="0" t="0" r="r" b="b"/>
                <a:pathLst>
                  <a:path w="8" h="20">
                    <a:moveTo>
                      <a:pt x="8" y="0"/>
                    </a:moveTo>
                    <a:lnTo>
                      <a:pt x="8" y="7"/>
                    </a:lnTo>
                    <a:lnTo>
                      <a:pt x="0" y="12"/>
                    </a:lnTo>
                    <a:lnTo>
                      <a:pt x="8"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84" name="Freeform 164"/>
              <p:cNvSpPr>
                <a:spLocks/>
              </p:cNvSpPr>
              <p:nvPr/>
            </p:nvSpPr>
            <p:spPr bwMode="auto">
              <a:xfrm>
                <a:off x="900" y="2028"/>
                <a:ext cx="5" cy="5"/>
              </a:xfrm>
              <a:custGeom>
                <a:avLst/>
                <a:gdLst>
                  <a:gd name="T0" fmla="*/ 0 w 5"/>
                  <a:gd name="T1" fmla="*/ 0 h 5"/>
                  <a:gd name="T2" fmla="*/ 0 w 5"/>
                  <a:gd name="T3" fmla="*/ 5 h 5"/>
                  <a:gd name="T4" fmla="*/ 0 w 5"/>
                  <a:gd name="T5" fmla="*/ 5 h 5"/>
                  <a:gd name="T6" fmla="*/ 5 w 5"/>
                  <a:gd name="T7" fmla="*/ 5 h 5"/>
                </a:gdLst>
                <a:ahLst/>
                <a:cxnLst>
                  <a:cxn ang="0">
                    <a:pos x="T0" y="T1"/>
                  </a:cxn>
                  <a:cxn ang="0">
                    <a:pos x="T2" y="T3"/>
                  </a:cxn>
                  <a:cxn ang="0">
                    <a:pos x="T4" y="T5"/>
                  </a:cxn>
                  <a:cxn ang="0">
                    <a:pos x="T6" y="T7"/>
                  </a:cxn>
                </a:cxnLst>
                <a:rect l="0" t="0" r="r" b="b"/>
                <a:pathLst>
                  <a:path w="5" h="5">
                    <a:moveTo>
                      <a:pt x="0" y="0"/>
                    </a:moveTo>
                    <a:lnTo>
                      <a:pt x="0" y="5"/>
                    </a:lnTo>
                    <a:lnTo>
                      <a:pt x="0" y="5"/>
                    </a:lnTo>
                    <a:lnTo>
                      <a:pt x="5"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85" name="Freeform 165"/>
              <p:cNvSpPr>
                <a:spLocks/>
              </p:cNvSpPr>
              <p:nvPr/>
            </p:nvSpPr>
            <p:spPr bwMode="auto">
              <a:xfrm>
                <a:off x="900" y="2041"/>
                <a:ext cx="5" cy="1"/>
              </a:xfrm>
              <a:custGeom>
                <a:avLst/>
                <a:gdLst>
                  <a:gd name="T0" fmla="*/ 0 w 5"/>
                  <a:gd name="T1" fmla="*/ 0 w 5"/>
                  <a:gd name="T2" fmla="*/ 0 w 5"/>
                  <a:gd name="T3" fmla="*/ 5 w 5"/>
                </a:gdLst>
                <a:ahLst/>
                <a:cxnLst>
                  <a:cxn ang="0">
                    <a:pos x="T0" y="0"/>
                  </a:cxn>
                  <a:cxn ang="0">
                    <a:pos x="T1" y="0"/>
                  </a:cxn>
                  <a:cxn ang="0">
                    <a:pos x="T2" y="0"/>
                  </a:cxn>
                  <a:cxn ang="0">
                    <a:pos x="T3" y="0"/>
                  </a:cxn>
                </a:cxnLst>
                <a:rect l="0" t="0" r="r" b="b"/>
                <a:pathLst>
                  <a:path w="5">
                    <a:moveTo>
                      <a:pt x="0" y="0"/>
                    </a:moveTo>
                    <a:lnTo>
                      <a:pt x="0" y="0"/>
                    </a:lnTo>
                    <a:lnTo>
                      <a:pt x="0" y="0"/>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86" name="Freeform 166"/>
              <p:cNvSpPr>
                <a:spLocks/>
              </p:cNvSpPr>
              <p:nvPr/>
            </p:nvSpPr>
            <p:spPr bwMode="auto">
              <a:xfrm>
                <a:off x="809" y="2061"/>
                <a:ext cx="25" cy="12"/>
              </a:xfrm>
              <a:custGeom>
                <a:avLst/>
                <a:gdLst>
                  <a:gd name="T0" fmla="*/ 25 w 25"/>
                  <a:gd name="T1" fmla="*/ 7 h 12"/>
                  <a:gd name="T2" fmla="*/ 19 w 25"/>
                  <a:gd name="T3" fmla="*/ 7 h 12"/>
                  <a:gd name="T4" fmla="*/ 19 w 25"/>
                  <a:gd name="T5" fmla="*/ 7 h 12"/>
                  <a:gd name="T6" fmla="*/ 19 w 25"/>
                  <a:gd name="T7" fmla="*/ 0 h 12"/>
                  <a:gd name="T8" fmla="*/ 19 w 25"/>
                  <a:gd name="T9" fmla="*/ 0 h 12"/>
                  <a:gd name="T10" fmla="*/ 7 w 25"/>
                  <a:gd name="T11" fmla="*/ 7 h 12"/>
                  <a:gd name="T12" fmla="*/ 0 w 25"/>
                  <a:gd name="T13" fmla="*/ 7 h 12"/>
                  <a:gd name="T14" fmla="*/ 0 w 25"/>
                  <a:gd name="T15" fmla="*/ 7 h 12"/>
                  <a:gd name="T16" fmla="*/ 0 w 25"/>
                  <a:gd name="T17" fmla="*/ 7 h 12"/>
                  <a:gd name="T18" fmla="*/ 0 w 25"/>
                  <a:gd name="T19" fmla="*/ 7 h 12"/>
                  <a:gd name="T20" fmla="*/ 0 w 25"/>
                  <a:gd name="T21" fmla="*/ 7 h 12"/>
                  <a:gd name="T22" fmla="*/ 0 w 25"/>
                  <a:gd name="T23" fmla="*/ 7 h 12"/>
                  <a:gd name="T24" fmla="*/ 0 w 25"/>
                  <a:gd name="T25" fmla="*/ 7 h 12"/>
                  <a:gd name="T26" fmla="*/ 0 w 25"/>
                  <a:gd name="T27" fmla="*/ 7 h 12"/>
                  <a:gd name="T28" fmla="*/ 7 w 25"/>
                  <a:gd name="T29" fmla="*/ 12 h 12"/>
                  <a:gd name="T30" fmla="*/ 12 w 25"/>
                  <a:gd name="T31" fmla="*/ 12 h 12"/>
                  <a:gd name="T32" fmla="*/ 12 w 25"/>
                  <a:gd name="T33" fmla="*/ 12 h 12"/>
                  <a:gd name="T34" fmla="*/ 19 w 25"/>
                  <a:gd name="T35" fmla="*/ 12 h 12"/>
                  <a:gd name="T36" fmla="*/ 19 w 25"/>
                  <a:gd name="T37" fmla="*/ 7 h 12"/>
                  <a:gd name="T38" fmla="*/ 25 w 25"/>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2">
                    <a:moveTo>
                      <a:pt x="25" y="7"/>
                    </a:moveTo>
                    <a:lnTo>
                      <a:pt x="19" y="7"/>
                    </a:lnTo>
                    <a:lnTo>
                      <a:pt x="19" y="7"/>
                    </a:lnTo>
                    <a:lnTo>
                      <a:pt x="19" y="0"/>
                    </a:lnTo>
                    <a:lnTo>
                      <a:pt x="19" y="0"/>
                    </a:lnTo>
                    <a:lnTo>
                      <a:pt x="7" y="7"/>
                    </a:lnTo>
                    <a:lnTo>
                      <a:pt x="0" y="7"/>
                    </a:lnTo>
                    <a:lnTo>
                      <a:pt x="0" y="7"/>
                    </a:lnTo>
                    <a:lnTo>
                      <a:pt x="0" y="7"/>
                    </a:lnTo>
                    <a:lnTo>
                      <a:pt x="0" y="7"/>
                    </a:lnTo>
                    <a:lnTo>
                      <a:pt x="0" y="7"/>
                    </a:lnTo>
                    <a:lnTo>
                      <a:pt x="0" y="7"/>
                    </a:lnTo>
                    <a:lnTo>
                      <a:pt x="0" y="7"/>
                    </a:lnTo>
                    <a:lnTo>
                      <a:pt x="0" y="7"/>
                    </a:lnTo>
                    <a:lnTo>
                      <a:pt x="7" y="12"/>
                    </a:lnTo>
                    <a:lnTo>
                      <a:pt x="12" y="12"/>
                    </a:lnTo>
                    <a:lnTo>
                      <a:pt x="12" y="12"/>
                    </a:lnTo>
                    <a:lnTo>
                      <a:pt x="19" y="12"/>
                    </a:lnTo>
                    <a:lnTo>
                      <a:pt x="19" y="7"/>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87" name="Freeform 167"/>
              <p:cNvSpPr>
                <a:spLocks/>
              </p:cNvSpPr>
              <p:nvPr/>
            </p:nvSpPr>
            <p:spPr bwMode="auto">
              <a:xfrm>
                <a:off x="860" y="2068"/>
                <a:ext cx="27" cy="5"/>
              </a:xfrm>
              <a:custGeom>
                <a:avLst/>
                <a:gdLst>
                  <a:gd name="T0" fmla="*/ 0 w 27"/>
                  <a:gd name="T1" fmla="*/ 0 h 5"/>
                  <a:gd name="T2" fmla="*/ 0 w 27"/>
                  <a:gd name="T3" fmla="*/ 0 h 5"/>
                  <a:gd name="T4" fmla="*/ 0 w 27"/>
                  <a:gd name="T5" fmla="*/ 0 h 5"/>
                  <a:gd name="T6" fmla="*/ 8 w 27"/>
                  <a:gd name="T7" fmla="*/ 0 h 5"/>
                  <a:gd name="T8" fmla="*/ 8 w 27"/>
                  <a:gd name="T9" fmla="*/ 0 h 5"/>
                  <a:gd name="T10" fmla="*/ 8 w 27"/>
                  <a:gd name="T11" fmla="*/ 0 h 5"/>
                  <a:gd name="T12" fmla="*/ 13 w 27"/>
                  <a:gd name="T13" fmla="*/ 0 h 5"/>
                  <a:gd name="T14" fmla="*/ 20 w 27"/>
                  <a:gd name="T15" fmla="*/ 0 h 5"/>
                  <a:gd name="T16" fmla="*/ 20 w 27"/>
                  <a:gd name="T17" fmla="*/ 0 h 5"/>
                  <a:gd name="T18" fmla="*/ 20 w 27"/>
                  <a:gd name="T19" fmla="*/ 0 h 5"/>
                  <a:gd name="T20" fmla="*/ 20 w 27"/>
                  <a:gd name="T21" fmla="*/ 0 h 5"/>
                  <a:gd name="T22" fmla="*/ 27 w 27"/>
                  <a:gd name="T23" fmla="*/ 0 h 5"/>
                  <a:gd name="T24" fmla="*/ 27 w 27"/>
                  <a:gd name="T25" fmla="*/ 0 h 5"/>
                  <a:gd name="T26" fmla="*/ 20 w 27"/>
                  <a:gd name="T27" fmla="*/ 0 h 5"/>
                  <a:gd name="T28" fmla="*/ 13 w 27"/>
                  <a:gd name="T29" fmla="*/ 0 h 5"/>
                  <a:gd name="T30" fmla="*/ 13 w 27"/>
                  <a:gd name="T31" fmla="*/ 0 h 5"/>
                  <a:gd name="T32" fmla="*/ 13 w 27"/>
                  <a:gd name="T33" fmla="*/ 0 h 5"/>
                  <a:gd name="T34" fmla="*/ 8 w 27"/>
                  <a:gd name="T35" fmla="*/ 5 h 5"/>
                  <a:gd name="T36" fmla="*/ 0 w 27"/>
                  <a:gd name="T37" fmla="*/ 5 h 5"/>
                  <a:gd name="T38" fmla="*/ 0 w 27"/>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5">
                    <a:moveTo>
                      <a:pt x="0" y="0"/>
                    </a:moveTo>
                    <a:lnTo>
                      <a:pt x="0" y="0"/>
                    </a:lnTo>
                    <a:lnTo>
                      <a:pt x="0" y="0"/>
                    </a:lnTo>
                    <a:lnTo>
                      <a:pt x="8" y="0"/>
                    </a:lnTo>
                    <a:lnTo>
                      <a:pt x="8" y="0"/>
                    </a:lnTo>
                    <a:lnTo>
                      <a:pt x="8" y="0"/>
                    </a:lnTo>
                    <a:lnTo>
                      <a:pt x="13" y="0"/>
                    </a:lnTo>
                    <a:lnTo>
                      <a:pt x="20" y="0"/>
                    </a:lnTo>
                    <a:lnTo>
                      <a:pt x="20" y="0"/>
                    </a:lnTo>
                    <a:lnTo>
                      <a:pt x="20" y="0"/>
                    </a:lnTo>
                    <a:lnTo>
                      <a:pt x="20" y="0"/>
                    </a:lnTo>
                    <a:lnTo>
                      <a:pt x="27" y="0"/>
                    </a:lnTo>
                    <a:lnTo>
                      <a:pt x="27" y="0"/>
                    </a:lnTo>
                    <a:lnTo>
                      <a:pt x="20" y="0"/>
                    </a:lnTo>
                    <a:lnTo>
                      <a:pt x="13" y="0"/>
                    </a:lnTo>
                    <a:lnTo>
                      <a:pt x="13" y="0"/>
                    </a:lnTo>
                    <a:lnTo>
                      <a:pt x="13" y="0"/>
                    </a:lnTo>
                    <a:lnTo>
                      <a:pt x="8"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88" name="Freeform 168"/>
              <p:cNvSpPr>
                <a:spLocks/>
              </p:cNvSpPr>
              <p:nvPr/>
            </p:nvSpPr>
            <p:spPr bwMode="auto">
              <a:xfrm>
                <a:off x="868" y="2061"/>
                <a:ext cx="12" cy="7"/>
              </a:xfrm>
              <a:custGeom>
                <a:avLst/>
                <a:gdLst>
                  <a:gd name="T0" fmla="*/ 0 w 12"/>
                  <a:gd name="T1" fmla="*/ 7 h 7"/>
                  <a:gd name="T2" fmla="*/ 0 w 12"/>
                  <a:gd name="T3" fmla="*/ 7 h 7"/>
                  <a:gd name="T4" fmla="*/ 0 w 12"/>
                  <a:gd name="T5" fmla="*/ 7 h 7"/>
                  <a:gd name="T6" fmla="*/ 5 w 12"/>
                  <a:gd name="T7" fmla="*/ 7 h 7"/>
                  <a:gd name="T8" fmla="*/ 5 w 12"/>
                  <a:gd name="T9" fmla="*/ 7 h 7"/>
                  <a:gd name="T10" fmla="*/ 5 w 12"/>
                  <a:gd name="T11" fmla="*/ 7 h 7"/>
                  <a:gd name="T12" fmla="*/ 12 w 12"/>
                  <a:gd name="T13" fmla="*/ 7 h 7"/>
                  <a:gd name="T14" fmla="*/ 12 w 12"/>
                  <a:gd name="T15" fmla="*/ 7 h 7"/>
                  <a:gd name="T16" fmla="*/ 12 w 12"/>
                  <a:gd name="T17" fmla="*/ 7 h 7"/>
                  <a:gd name="T18" fmla="*/ 12 w 12"/>
                  <a:gd name="T19" fmla="*/ 7 h 7"/>
                  <a:gd name="T20" fmla="*/ 12 w 12"/>
                  <a:gd name="T21" fmla="*/ 7 h 7"/>
                  <a:gd name="T22" fmla="*/ 12 w 12"/>
                  <a:gd name="T23" fmla="*/ 7 h 7"/>
                  <a:gd name="T24" fmla="*/ 12 w 12"/>
                  <a:gd name="T25" fmla="*/ 7 h 7"/>
                  <a:gd name="T26" fmla="*/ 12 w 12"/>
                  <a:gd name="T27" fmla="*/ 7 h 7"/>
                  <a:gd name="T28" fmla="*/ 12 w 12"/>
                  <a:gd name="T29" fmla="*/ 7 h 7"/>
                  <a:gd name="T30" fmla="*/ 12 w 12"/>
                  <a:gd name="T31" fmla="*/ 7 h 7"/>
                  <a:gd name="T32" fmla="*/ 12 w 12"/>
                  <a:gd name="T33" fmla="*/ 7 h 7"/>
                  <a:gd name="T34" fmla="*/ 12 w 12"/>
                  <a:gd name="T35" fmla="*/ 7 h 7"/>
                  <a:gd name="T36" fmla="*/ 5 w 12"/>
                  <a:gd name="T37" fmla="*/ 7 h 7"/>
                  <a:gd name="T38" fmla="*/ 5 w 12"/>
                  <a:gd name="T39" fmla="*/ 0 h 7"/>
                  <a:gd name="T40" fmla="*/ 5 w 12"/>
                  <a:gd name="T41" fmla="*/ 0 h 7"/>
                  <a:gd name="T42" fmla="*/ 5 w 12"/>
                  <a:gd name="T43" fmla="*/ 7 h 7"/>
                  <a:gd name="T44" fmla="*/ 5 w 12"/>
                  <a:gd name="T45" fmla="*/ 7 h 7"/>
                  <a:gd name="T46" fmla="*/ 5 w 12"/>
                  <a:gd name="T47" fmla="*/ 0 h 7"/>
                  <a:gd name="T48" fmla="*/ 5 w 12"/>
                  <a:gd name="T49" fmla="*/ 0 h 7"/>
                  <a:gd name="T50" fmla="*/ 0 w 12"/>
                  <a:gd name="T51" fmla="*/ 7 h 7"/>
                  <a:gd name="T52" fmla="*/ 0 w 12"/>
                  <a:gd name="T53" fmla="*/ 7 h 7"/>
                  <a:gd name="T54" fmla="*/ 0 w 12"/>
                  <a:gd name="T55" fmla="*/ 7 h 7"/>
                  <a:gd name="T56" fmla="*/ 0 w 12"/>
                  <a:gd name="T57" fmla="*/ 7 h 7"/>
                  <a:gd name="T58" fmla="*/ 0 w 12"/>
                  <a:gd name="T59" fmla="*/ 7 h 7"/>
                  <a:gd name="T60" fmla="*/ 0 w 12"/>
                  <a:gd name="T61" fmla="*/ 7 h 7"/>
                  <a:gd name="T62" fmla="*/ 0 w 12"/>
                  <a:gd name="T6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7">
                    <a:moveTo>
                      <a:pt x="0" y="7"/>
                    </a:moveTo>
                    <a:lnTo>
                      <a:pt x="0" y="7"/>
                    </a:lnTo>
                    <a:lnTo>
                      <a:pt x="0" y="7"/>
                    </a:lnTo>
                    <a:lnTo>
                      <a:pt x="5" y="7"/>
                    </a:lnTo>
                    <a:lnTo>
                      <a:pt x="5" y="7"/>
                    </a:lnTo>
                    <a:lnTo>
                      <a:pt x="5"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5" y="7"/>
                    </a:lnTo>
                    <a:lnTo>
                      <a:pt x="5" y="0"/>
                    </a:lnTo>
                    <a:lnTo>
                      <a:pt x="5" y="0"/>
                    </a:lnTo>
                    <a:lnTo>
                      <a:pt x="5" y="7"/>
                    </a:lnTo>
                    <a:lnTo>
                      <a:pt x="5" y="7"/>
                    </a:lnTo>
                    <a:lnTo>
                      <a:pt x="5" y="0"/>
                    </a:lnTo>
                    <a:lnTo>
                      <a:pt x="5" y="0"/>
                    </a:lnTo>
                    <a:lnTo>
                      <a:pt x="0" y="7"/>
                    </a:lnTo>
                    <a:lnTo>
                      <a:pt x="0" y="7"/>
                    </a:lnTo>
                    <a:lnTo>
                      <a:pt x="0" y="7"/>
                    </a:lnTo>
                    <a:lnTo>
                      <a:pt x="0" y="7"/>
                    </a:lnTo>
                    <a:lnTo>
                      <a:pt x="0" y="7"/>
                    </a:lnTo>
                    <a:lnTo>
                      <a:pt x="0" y="7"/>
                    </a:lnTo>
                    <a:lnTo>
                      <a:pt x="0" y="7"/>
                    </a:lnTo>
                    <a:close/>
                  </a:path>
                </a:pathLst>
              </a:custGeom>
              <a:solidFill>
                <a:srgbClr val="5933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89" name="Freeform 169"/>
              <p:cNvSpPr>
                <a:spLocks/>
              </p:cNvSpPr>
              <p:nvPr/>
            </p:nvSpPr>
            <p:spPr bwMode="auto">
              <a:xfrm>
                <a:off x="873" y="2068"/>
                <a:ext cx="7" cy="5"/>
              </a:xfrm>
              <a:custGeom>
                <a:avLst/>
                <a:gdLst>
                  <a:gd name="T0" fmla="*/ 0 w 7"/>
                  <a:gd name="T1" fmla="*/ 0 h 5"/>
                  <a:gd name="T2" fmla="*/ 0 w 7"/>
                  <a:gd name="T3" fmla="*/ 5 h 5"/>
                  <a:gd name="T4" fmla="*/ 0 w 7"/>
                  <a:gd name="T5" fmla="*/ 5 h 5"/>
                  <a:gd name="T6" fmla="*/ 0 w 7"/>
                  <a:gd name="T7" fmla="*/ 0 h 5"/>
                  <a:gd name="T8" fmla="*/ 0 w 7"/>
                  <a:gd name="T9" fmla="*/ 0 h 5"/>
                  <a:gd name="T10" fmla="*/ 0 w 7"/>
                  <a:gd name="T11" fmla="*/ 5 h 5"/>
                  <a:gd name="T12" fmla="*/ 0 w 7"/>
                  <a:gd name="T13" fmla="*/ 5 h 5"/>
                  <a:gd name="T14" fmla="*/ 0 w 7"/>
                  <a:gd name="T15" fmla="*/ 0 h 5"/>
                  <a:gd name="T16" fmla="*/ 0 w 7"/>
                  <a:gd name="T17" fmla="*/ 0 h 5"/>
                  <a:gd name="T18" fmla="*/ 0 w 7"/>
                  <a:gd name="T19" fmla="*/ 5 h 5"/>
                  <a:gd name="T20" fmla="*/ 0 w 7"/>
                  <a:gd name="T21" fmla="*/ 0 h 5"/>
                  <a:gd name="T22" fmla="*/ 7 w 7"/>
                  <a:gd name="T23" fmla="*/ 0 h 5"/>
                  <a:gd name="T24" fmla="*/ 7 w 7"/>
                  <a:gd name="T25" fmla="*/ 0 h 5"/>
                  <a:gd name="T26" fmla="*/ 0 w 7"/>
                  <a:gd name="T27" fmla="*/ 0 h 5"/>
                  <a:gd name="T28" fmla="*/ 0 w 7"/>
                  <a:gd name="T29" fmla="*/ 0 h 5"/>
                  <a:gd name="T30" fmla="*/ 0 w 7"/>
                  <a:gd name="T31" fmla="*/ 0 h 5"/>
                  <a:gd name="T32" fmla="*/ 0 w 7"/>
                  <a:gd name="T33" fmla="*/ 0 h 5"/>
                  <a:gd name="T34" fmla="*/ 0 w 7"/>
                  <a:gd name="T35" fmla="*/ 0 h 5"/>
                  <a:gd name="T36" fmla="*/ 0 w 7"/>
                  <a:gd name="T37" fmla="*/ 0 h 5"/>
                  <a:gd name="T38" fmla="*/ 0 w 7"/>
                  <a:gd name="T39" fmla="*/ 0 h 5"/>
                  <a:gd name="T40" fmla="*/ 0 w 7"/>
                  <a:gd name="T41" fmla="*/ 0 h 5"/>
                  <a:gd name="T42" fmla="*/ 0 w 7"/>
                  <a:gd name="T43" fmla="*/ 0 h 5"/>
                  <a:gd name="T44" fmla="*/ 0 w 7"/>
                  <a:gd name="T45" fmla="*/ 5 h 5"/>
                  <a:gd name="T46" fmla="*/ 0 w 7"/>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5">
                    <a:moveTo>
                      <a:pt x="0" y="0"/>
                    </a:moveTo>
                    <a:lnTo>
                      <a:pt x="0" y="5"/>
                    </a:lnTo>
                    <a:lnTo>
                      <a:pt x="0" y="5"/>
                    </a:lnTo>
                    <a:lnTo>
                      <a:pt x="0" y="0"/>
                    </a:lnTo>
                    <a:lnTo>
                      <a:pt x="0" y="0"/>
                    </a:lnTo>
                    <a:lnTo>
                      <a:pt x="0" y="5"/>
                    </a:lnTo>
                    <a:lnTo>
                      <a:pt x="0" y="5"/>
                    </a:lnTo>
                    <a:lnTo>
                      <a:pt x="0" y="0"/>
                    </a:lnTo>
                    <a:lnTo>
                      <a:pt x="0" y="0"/>
                    </a:lnTo>
                    <a:lnTo>
                      <a:pt x="0" y="5"/>
                    </a:lnTo>
                    <a:lnTo>
                      <a:pt x="0" y="0"/>
                    </a:lnTo>
                    <a:lnTo>
                      <a:pt x="7" y="0"/>
                    </a:lnTo>
                    <a:lnTo>
                      <a:pt x="7" y="0"/>
                    </a:lnTo>
                    <a:lnTo>
                      <a:pt x="0" y="0"/>
                    </a:lnTo>
                    <a:lnTo>
                      <a:pt x="0" y="0"/>
                    </a:lnTo>
                    <a:lnTo>
                      <a:pt x="0" y="0"/>
                    </a:lnTo>
                    <a:lnTo>
                      <a:pt x="0" y="0"/>
                    </a:lnTo>
                    <a:lnTo>
                      <a:pt x="0" y="0"/>
                    </a:lnTo>
                    <a:lnTo>
                      <a:pt x="0" y="0"/>
                    </a:lnTo>
                    <a:lnTo>
                      <a:pt x="0" y="0"/>
                    </a:lnTo>
                    <a:lnTo>
                      <a:pt x="0" y="0"/>
                    </a:lnTo>
                    <a:lnTo>
                      <a:pt x="0" y="0"/>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90" name="Freeform 170"/>
              <p:cNvSpPr>
                <a:spLocks/>
              </p:cNvSpPr>
              <p:nvPr/>
            </p:nvSpPr>
            <p:spPr bwMode="auto">
              <a:xfrm>
                <a:off x="816" y="2061"/>
                <a:ext cx="12" cy="12"/>
              </a:xfrm>
              <a:custGeom>
                <a:avLst/>
                <a:gdLst>
                  <a:gd name="T0" fmla="*/ 0 w 12"/>
                  <a:gd name="T1" fmla="*/ 7 h 12"/>
                  <a:gd name="T2" fmla="*/ 0 w 12"/>
                  <a:gd name="T3" fmla="*/ 7 h 12"/>
                  <a:gd name="T4" fmla="*/ 0 w 12"/>
                  <a:gd name="T5" fmla="*/ 12 h 12"/>
                  <a:gd name="T6" fmla="*/ 5 w 12"/>
                  <a:gd name="T7" fmla="*/ 12 h 12"/>
                  <a:gd name="T8" fmla="*/ 5 w 12"/>
                  <a:gd name="T9" fmla="*/ 12 h 12"/>
                  <a:gd name="T10" fmla="*/ 5 w 12"/>
                  <a:gd name="T11" fmla="*/ 12 h 12"/>
                  <a:gd name="T12" fmla="*/ 12 w 12"/>
                  <a:gd name="T13" fmla="*/ 7 h 12"/>
                  <a:gd name="T14" fmla="*/ 12 w 12"/>
                  <a:gd name="T15" fmla="*/ 7 h 12"/>
                  <a:gd name="T16" fmla="*/ 12 w 12"/>
                  <a:gd name="T17" fmla="*/ 7 h 12"/>
                  <a:gd name="T18" fmla="*/ 12 w 12"/>
                  <a:gd name="T19" fmla="*/ 7 h 12"/>
                  <a:gd name="T20" fmla="*/ 12 w 12"/>
                  <a:gd name="T21" fmla="*/ 7 h 12"/>
                  <a:gd name="T22" fmla="*/ 12 w 12"/>
                  <a:gd name="T23" fmla="*/ 7 h 12"/>
                  <a:gd name="T24" fmla="*/ 12 w 12"/>
                  <a:gd name="T25" fmla="*/ 7 h 12"/>
                  <a:gd name="T26" fmla="*/ 12 w 12"/>
                  <a:gd name="T27" fmla="*/ 7 h 12"/>
                  <a:gd name="T28" fmla="*/ 12 w 12"/>
                  <a:gd name="T29" fmla="*/ 7 h 12"/>
                  <a:gd name="T30" fmla="*/ 12 w 12"/>
                  <a:gd name="T31" fmla="*/ 0 h 12"/>
                  <a:gd name="T32" fmla="*/ 12 w 12"/>
                  <a:gd name="T33" fmla="*/ 0 h 12"/>
                  <a:gd name="T34" fmla="*/ 12 w 12"/>
                  <a:gd name="T35" fmla="*/ 7 h 12"/>
                  <a:gd name="T36" fmla="*/ 5 w 12"/>
                  <a:gd name="T37" fmla="*/ 7 h 12"/>
                  <a:gd name="T38" fmla="*/ 5 w 12"/>
                  <a:gd name="T39" fmla="*/ 0 h 12"/>
                  <a:gd name="T40" fmla="*/ 5 w 12"/>
                  <a:gd name="T41" fmla="*/ 0 h 12"/>
                  <a:gd name="T42" fmla="*/ 5 w 12"/>
                  <a:gd name="T43" fmla="*/ 7 h 12"/>
                  <a:gd name="T44" fmla="*/ 5 w 12"/>
                  <a:gd name="T45" fmla="*/ 7 h 12"/>
                  <a:gd name="T46" fmla="*/ 5 w 12"/>
                  <a:gd name="T47" fmla="*/ 0 h 12"/>
                  <a:gd name="T48" fmla="*/ 5 w 12"/>
                  <a:gd name="T49" fmla="*/ 0 h 12"/>
                  <a:gd name="T50" fmla="*/ 0 w 12"/>
                  <a:gd name="T51" fmla="*/ 7 h 12"/>
                  <a:gd name="T52" fmla="*/ 0 w 12"/>
                  <a:gd name="T53" fmla="*/ 7 h 12"/>
                  <a:gd name="T54" fmla="*/ 0 w 12"/>
                  <a:gd name="T55" fmla="*/ 7 h 12"/>
                  <a:gd name="T56" fmla="*/ 0 w 12"/>
                  <a:gd name="T57" fmla="*/ 7 h 12"/>
                  <a:gd name="T58" fmla="*/ 0 w 12"/>
                  <a:gd name="T59" fmla="*/ 7 h 12"/>
                  <a:gd name="T60" fmla="*/ 0 w 12"/>
                  <a:gd name="T61" fmla="*/ 7 h 12"/>
                  <a:gd name="T62" fmla="*/ 0 w 12"/>
                  <a:gd name="T6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2">
                    <a:moveTo>
                      <a:pt x="0" y="7"/>
                    </a:moveTo>
                    <a:lnTo>
                      <a:pt x="0" y="7"/>
                    </a:lnTo>
                    <a:lnTo>
                      <a:pt x="0" y="12"/>
                    </a:lnTo>
                    <a:lnTo>
                      <a:pt x="5" y="12"/>
                    </a:lnTo>
                    <a:lnTo>
                      <a:pt x="5" y="12"/>
                    </a:lnTo>
                    <a:lnTo>
                      <a:pt x="5" y="12"/>
                    </a:lnTo>
                    <a:lnTo>
                      <a:pt x="12" y="7"/>
                    </a:lnTo>
                    <a:lnTo>
                      <a:pt x="12" y="7"/>
                    </a:lnTo>
                    <a:lnTo>
                      <a:pt x="12" y="7"/>
                    </a:lnTo>
                    <a:lnTo>
                      <a:pt x="12" y="7"/>
                    </a:lnTo>
                    <a:lnTo>
                      <a:pt x="12" y="7"/>
                    </a:lnTo>
                    <a:lnTo>
                      <a:pt x="12" y="7"/>
                    </a:lnTo>
                    <a:lnTo>
                      <a:pt x="12" y="7"/>
                    </a:lnTo>
                    <a:lnTo>
                      <a:pt x="12" y="7"/>
                    </a:lnTo>
                    <a:lnTo>
                      <a:pt x="12" y="7"/>
                    </a:lnTo>
                    <a:lnTo>
                      <a:pt x="12" y="0"/>
                    </a:lnTo>
                    <a:lnTo>
                      <a:pt x="12" y="0"/>
                    </a:lnTo>
                    <a:lnTo>
                      <a:pt x="12" y="7"/>
                    </a:lnTo>
                    <a:lnTo>
                      <a:pt x="5" y="7"/>
                    </a:lnTo>
                    <a:lnTo>
                      <a:pt x="5" y="0"/>
                    </a:lnTo>
                    <a:lnTo>
                      <a:pt x="5" y="0"/>
                    </a:lnTo>
                    <a:lnTo>
                      <a:pt x="5" y="7"/>
                    </a:lnTo>
                    <a:lnTo>
                      <a:pt x="5" y="7"/>
                    </a:lnTo>
                    <a:lnTo>
                      <a:pt x="5" y="0"/>
                    </a:lnTo>
                    <a:lnTo>
                      <a:pt x="5" y="0"/>
                    </a:lnTo>
                    <a:lnTo>
                      <a:pt x="0" y="7"/>
                    </a:lnTo>
                    <a:lnTo>
                      <a:pt x="0" y="7"/>
                    </a:lnTo>
                    <a:lnTo>
                      <a:pt x="0" y="7"/>
                    </a:lnTo>
                    <a:lnTo>
                      <a:pt x="0" y="7"/>
                    </a:lnTo>
                    <a:lnTo>
                      <a:pt x="0" y="7"/>
                    </a:lnTo>
                    <a:lnTo>
                      <a:pt x="0" y="7"/>
                    </a:lnTo>
                    <a:lnTo>
                      <a:pt x="0" y="7"/>
                    </a:lnTo>
                    <a:close/>
                  </a:path>
                </a:pathLst>
              </a:custGeom>
              <a:solidFill>
                <a:srgbClr val="5933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91" name="Freeform 171"/>
              <p:cNvSpPr>
                <a:spLocks/>
              </p:cNvSpPr>
              <p:nvPr/>
            </p:nvSpPr>
            <p:spPr bwMode="auto">
              <a:xfrm>
                <a:off x="821" y="2068"/>
                <a:ext cx="7" cy="5"/>
              </a:xfrm>
              <a:custGeom>
                <a:avLst/>
                <a:gdLst>
                  <a:gd name="T0" fmla="*/ 0 w 7"/>
                  <a:gd name="T1" fmla="*/ 5 h 5"/>
                  <a:gd name="T2" fmla="*/ 0 w 7"/>
                  <a:gd name="T3" fmla="*/ 5 h 5"/>
                  <a:gd name="T4" fmla="*/ 0 w 7"/>
                  <a:gd name="T5" fmla="*/ 5 h 5"/>
                  <a:gd name="T6" fmla="*/ 0 w 7"/>
                  <a:gd name="T7" fmla="*/ 5 h 5"/>
                  <a:gd name="T8" fmla="*/ 0 w 7"/>
                  <a:gd name="T9" fmla="*/ 5 h 5"/>
                  <a:gd name="T10" fmla="*/ 0 w 7"/>
                  <a:gd name="T11" fmla="*/ 5 h 5"/>
                  <a:gd name="T12" fmla="*/ 0 w 7"/>
                  <a:gd name="T13" fmla="*/ 5 h 5"/>
                  <a:gd name="T14" fmla="*/ 7 w 7"/>
                  <a:gd name="T15" fmla="*/ 5 h 5"/>
                  <a:gd name="T16" fmla="*/ 7 w 7"/>
                  <a:gd name="T17" fmla="*/ 5 h 5"/>
                  <a:gd name="T18" fmla="*/ 7 w 7"/>
                  <a:gd name="T19" fmla="*/ 5 h 5"/>
                  <a:gd name="T20" fmla="*/ 7 w 7"/>
                  <a:gd name="T21" fmla="*/ 5 h 5"/>
                  <a:gd name="T22" fmla="*/ 7 w 7"/>
                  <a:gd name="T23" fmla="*/ 0 h 5"/>
                  <a:gd name="T24" fmla="*/ 7 w 7"/>
                  <a:gd name="T25" fmla="*/ 0 h 5"/>
                  <a:gd name="T26" fmla="*/ 0 w 7"/>
                  <a:gd name="T27" fmla="*/ 0 h 5"/>
                  <a:gd name="T28" fmla="*/ 0 w 7"/>
                  <a:gd name="T29" fmla="*/ 0 h 5"/>
                  <a:gd name="T30" fmla="*/ 0 w 7"/>
                  <a:gd name="T31" fmla="*/ 0 h 5"/>
                  <a:gd name="T32" fmla="*/ 0 w 7"/>
                  <a:gd name="T33" fmla="*/ 0 h 5"/>
                  <a:gd name="T34" fmla="*/ 0 w 7"/>
                  <a:gd name="T35" fmla="*/ 0 h 5"/>
                  <a:gd name="T36" fmla="*/ 0 w 7"/>
                  <a:gd name="T37" fmla="*/ 0 h 5"/>
                  <a:gd name="T38" fmla="*/ 0 w 7"/>
                  <a:gd name="T39" fmla="*/ 0 h 5"/>
                  <a:gd name="T40" fmla="*/ 0 w 7"/>
                  <a:gd name="T41" fmla="*/ 0 h 5"/>
                  <a:gd name="T42" fmla="*/ 0 w 7"/>
                  <a:gd name="T43" fmla="*/ 5 h 5"/>
                  <a:gd name="T44" fmla="*/ 0 w 7"/>
                  <a:gd name="T45" fmla="*/ 5 h 5"/>
                  <a:gd name="T46" fmla="*/ 0 w 7"/>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5">
                    <a:moveTo>
                      <a:pt x="0" y="5"/>
                    </a:moveTo>
                    <a:lnTo>
                      <a:pt x="0" y="5"/>
                    </a:lnTo>
                    <a:lnTo>
                      <a:pt x="0" y="5"/>
                    </a:lnTo>
                    <a:lnTo>
                      <a:pt x="0" y="5"/>
                    </a:lnTo>
                    <a:lnTo>
                      <a:pt x="0" y="5"/>
                    </a:lnTo>
                    <a:lnTo>
                      <a:pt x="0" y="5"/>
                    </a:lnTo>
                    <a:lnTo>
                      <a:pt x="0" y="5"/>
                    </a:lnTo>
                    <a:lnTo>
                      <a:pt x="7" y="5"/>
                    </a:lnTo>
                    <a:lnTo>
                      <a:pt x="7" y="5"/>
                    </a:lnTo>
                    <a:lnTo>
                      <a:pt x="7" y="5"/>
                    </a:lnTo>
                    <a:lnTo>
                      <a:pt x="7" y="5"/>
                    </a:lnTo>
                    <a:lnTo>
                      <a:pt x="7" y="0"/>
                    </a:lnTo>
                    <a:lnTo>
                      <a:pt x="7" y="0"/>
                    </a:lnTo>
                    <a:lnTo>
                      <a:pt x="0" y="0"/>
                    </a:lnTo>
                    <a:lnTo>
                      <a:pt x="0" y="0"/>
                    </a:lnTo>
                    <a:lnTo>
                      <a:pt x="0" y="0"/>
                    </a:lnTo>
                    <a:lnTo>
                      <a:pt x="0" y="0"/>
                    </a:lnTo>
                    <a:lnTo>
                      <a:pt x="0" y="0"/>
                    </a:lnTo>
                    <a:lnTo>
                      <a:pt x="0" y="0"/>
                    </a:lnTo>
                    <a:lnTo>
                      <a:pt x="0" y="0"/>
                    </a:lnTo>
                    <a:lnTo>
                      <a:pt x="0" y="0"/>
                    </a:lnTo>
                    <a:lnTo>
                      <a:pt x="0" y="5"/>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92" name="Freeform 172"/>
              <p:cNvSpPr>
                <a:spLocks/>
              </p:cNvSpPr>
              <p:nvPr/>
            </p:nvSpPr>
            <p:spPr bwMode="auto">
              <a:xfrm>
                <a:off x="2516" y="2754"/>
                <a:ext cx="90" cy="46"/>
              </a:xfrm>
              <a:custGeom>
                <a:avLst/>
                <a:gdLst>
                  <a:gd name="T0" fmla="*/ 0 w 90"/>
                  <a:gd name="T1" fmla="*/ 20 h 46"/>
                  <a:gd name="T2" fmla="*/ 19 w 90"/>
                  <a:gd name="T3" fmla="*/ 8 h 46"/>
                  <a:gd name="T4" fmla="*/ 46 w 90"/>
                  <a:gd name="T5" fmla="*/ 0 h 46"/>
                  <a:gd name="T6" fmla="*/ 78 w 90"/>
                  <a:gd name="T7" fmla="*/ 0 h 46"/>
                  <a:gd name="T8" fmla="*/ 78 w 90"/>
                  <a:gd name="T9" fmla="*/ 0 h 46"/>
                  <a:gd name="T10" fmla="*/ 90 w 90"/>
                  <a:gd name="T11" fmla="*/ 20 h 46"/>
                  <a:gd name="T12" fmla="*/ 71 w 90"/>
                  <a:gd name="T13" fmla="*/ 40 h 46"/>
                  <a:gd name="T14" fmla="*/ 46 w 90"/>
                  <a:gd name="T15" fmla="*/ 46 h 46"/>
                  <a:gd name="T16" fmla="*/ 46 w 90"/>
                  <a:gd name="T17" fmla="*/ 46 h 46"/>
                  <a:gd name="T18" fmla="*/ 19 w 90"/>
                  <a:gd name="T19" fmla="*/ 46 h 46"/>
                  <a:gd name="T20" fmla="*/ 0 w 90"/>
                  <a:gd name="T21" fmla="*/ 40 h 46"/>
                  <a:gd name="T22" fmla="*/ 0 w 90"/>
                  <a:gd name="T23"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46">
                    <a:moveTo>
                      <a:pt x="0" y="20"/>
                    </a:moveTo>
                    <a:lnTo>
                      <a:pt x="19" y="8"/>
                    </a:lnTo>
                    <a:lnTo>
                      <a:pt x="46" y="0"/>
                    </a:lnTo>
                    <a:lnTo>
                      <a:pt x="78" y="0"/>
                    </a:lnTo>
                    <a:lnTo>
                      <a:pt x="78" y="0"/>
                    </a:lnTo>
                    <a:lnTo>
                      <a:pt x="90" y="20"/>
                    </a:lnTo>
                    <a:lnTo>
                      <a:pt x="71" y="40"/>
                    </a:lnTo>
                    <a:lnTo>
                      <a:pt x="46" y="46"/>
                    </a:lnTo>
                    <a:lnTo>
                      <a:pt x="46" y="46"/>
                    </a:lnTo>
                    <a:lnTo>
                      <a:pt x="19" y="46"/>
                    </a:lnTo>
                    <a:lnTo>
                      <a:pt x="0" y="40"/>
                    </a:lnTo>
                    <a:lnTo>
                      <a:pt x="0" y="20"/>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93" name="Freeform 173"/>
              <p:cNvSpPr>
                <a:spLocks/>
              </p:cNvSpPr>
              <p:nvPr/>
            </p:nvSpPr>
            <p:spPr bwMode="auto">
              <a:xfrm>
                <a:off x="2523" y="2754"/>
                <a:ext cx="76" cy="40"/>
              </a:xfrm>
              <a:custGeom>
                <a:avLst/>
                <a:gdLst>
                  <a:gd name="T0" fmla="*/ 39 w 76"/>
                  <a:gd name="T1" fmla="*/ 40 h 40"/>
                  <a:gd name="T2" fmla="*/ 12 w 76"/>
                  <a:gd name="T3" fmla="*/ 40 h 40"/>
                  <a:gd name="T4" fmla="*/ 0 w 76"/>
                  <a:gd name="T5" fmla="*/ 33 h 40"/>
                  <a:gd name="T6" fmla="*/ 0 w 76"/>
                  <a:gd name="T7" fmla="*/ 20 h 40"/>
                  <a:gd name="T8" fmla="*/ 0 w 76"/>
                  <a:gd name="T9" fmla="*/ 20 h 40"/>
                  <a:gd name="T10" fmla="*/ 12 w 76"/>
                  <a:gd name="T11" fmla="*/ 8 h 40"/>
                  <a:gd name="T12" fmla="*/ 39 w 76"/>
                  <a:gd name="T13" fmla="*/ 0 h 40"/>
                  <a:gd name="T14" fmla="*/ 71 w 76"/>
                  <a:gd name="T15" fmla="*/ 8 h 40"/>
                  <a:gd name="T16" fmla="*/ 71 w 76"/>
                  <a:gd name="T17" fmla="*/ 8 h 40"/>
                  <a:gd name="T18" fmla="*/ 76 w 76"/>
                  <a:gd name="T19" fmla="*/ 20 h 40"/>
                  <a:gd name="T20" fmla="*/ 57 w 76"/>
                  <a:gd name="T21" fmla="*/ 33 h 40"/>
                  <a:gd name="T22" fmla="*/ 39 w 76"/>
                  <a:gd name="T2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0">
                    <a:moveTo>
                      <a:pt x="39" y="40"/>
                    </a:moveTo>
                    <a:lnTo>
                      <a:pt x="12" y="40"/>
                    </a:lnTo>
                    <a:lnTo>
                      <a:pt x="0" y="33"/>
                    </a:lnTo>
                    <a:lnTo>
                      <a:pt x="0" y="20"/>
                    </a:lnTo>
                    <a:lnTo>
                      <a:pt x="0" y="20"/>
                    </a:lnTo>
                    <a:lnTo>
                      <a:pt x="12" y="8"/>
                    </a:lnTo>
                    <a:lnTo>
                      <a:pt x="39" y="0"/>
                    </a:lnTo>
                    <a:lnTo>
                      <a:pt x="71" y="8"/>
                    </a:lnTo>
                    <a:lnTo>
                      <a:pt x="71" y="8"/>
                    </a:lnTo>
                    <a:lnTo>
                      <a:pt x="76" y="20"/>
                    </a:lnTo>
                    <a:lnTo>
                      <a:pt x="57" y="33"/>
                    </a:lnTo>
                    <a:lnTo>
                      <a:pt x="39" y="40"/>
                    </a:lnTo>
                    <a:close/>
                  </a:path>
                </a:pathLst>
              </a:custGeom>
              <a:solidFill>
                <a:srgbClr val="FFC3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94" name="Freeform 174"/>
              <p:cNvSpPr>
                <a:spLocks/>
              </p:cNvSpPr>
              <p:nvPr/>
            </p:nvSpPr>
            <p:spPr bwMode="auto">
              <a:xfrm>
                <a:off x="2523" y="2762"/>
                <a:ext cx="71" cy="32"/>
              </a:xfrm>
              <a:custGeom>
                <a:avLst/>
                <a:gdLst>
                  <a:gd name="T0" fmla="*/ 39 w 71"/>
                  <a:gd name="T1" fmla="*/ 32 h 32"/>
                  <a:gd name="T2" fmla="*/ 19 w 71"/>
                  <a:gd name="T3" fmla="*/ 32 h 32"/>
                  <a:gd name="T4" fmla="*/ 0 w 71"/>
                  <a:gd name="T5" fmla="*/ 25 h 32"/>
                  <a:gd name="T6" fmla="*/ 5 w 71"/>
                  <a:gd name="T7" fmla="*/ 12 h 32"/>
                  <a:gd name="T8" fmla="*/ 5 w 71"/>
                  <a:gd name="T9" fmla="*/ 12 h 32"/>
                  <a:gd name="T10" fmla="*/ 19 w 71"/>
                  <a:gd name="T11" fmla="*/ 0 h 32"/>
                  <a:gd name="T12" fmla="*/ 39 w 71"/>
                  <a:gd name="T13" fmla="*/ 0 h 32"/>
                  <a:gd name="T14" fmla="*/ 64 w 71"/>
                  <a:gd name="T15" fmla="*/ 0 h 32"/>
                  <a:gd name="T16" fmla="*/ 64 w 71"/>
                  <a:gd name="T17" fmla="*/ 0 h 32"/>
                  <a:gd name="T18" fmla="*/ 71 w 71"/>
                  <a:gd name="T19" fmla="*/ 12 h 32"/>
                  <a:gd name="T20" fmla="*/ 57 w 71"/>
                  <a:gd name="T21" fmla="*/ 25 h 32"/>
                  <a:gd name="T22" fmla="*/ 39 w 71"/>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32">
                    <a:moveTo>
                      <a:pt x="39" y="32"/>
                    </a:moveTo>
                    <a:lnTo>
                      <a:pt x="19" y="32"/>
                    </a:lnTo>
                    <a:lnTo>
                      <a:pt x="0" y="25"/>
                    </a:lnTo>
                    <a:lnTo>
                      <a:pt x="5" y="12"/>
                    </a:lnTo>
                    <a:lnTo>
                      <a:pt x="5" y="12"/>
                    </a:lnTo>
                    <a:lnTo>
                      <a:pt x="19" y="0"/>
                    </a:lnTo>
                    <a:lnTo>
                      <a:pt x="39" y="0"/>
                    </a:lnTo>
                    <a:lnTo>
                      <a:pt x="64" y="0"/>
                    </a:lnTo>
                    <a:lnTo>
                      <a:pt x="64" y="0"/>
                    </a:lnTo>
                    <a:lnTo>
                      <a:pt x="71" y="12"/>
                    </a:lnTo>
                    <a:lnTo>
                      <a:pt x="57" y="25"/>
                    </a:lnTo>
                    <a:lnTo>
                      <a:pt x="39" y="32"/>
                    </a:lnTo>
                    <a:close/>
                  </a:path>
                </a:pathLst>
              </a:custGeom>
              <a:solidFill>
                <a:srgbClr val="FFC7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95" name="Freeform 175"/>
              <p:cNvSpPr>
                <a:spLocks/>
              </p:cNvSpPr>
              <p:nvPr/>
            </p:nvSpPr>
            <p:spPr bwMode="auto">
              <a:xfrm>
                <a:off x="2528" y="2762"/>
                <a:ext cx="66" cy="25"/>
              </a:xfrm>
              <a:custGeom>
                <a:avLst/>
                <a:gdLst>
                  <a:gd name="T0" fmla="*/ 34 w 66"/>
                  <a:gd name="T1" fmla="*/ 25 h 25"/>
                  <a:gd name="T2" fmla="*/ 14 w 66"/>
                  <a:gd name="T3" fmla="*/ 25 h 25"/>
                  <a:gd name="T4" fmla="*/ 0 w 66"/>
                  <a:gd name="T5" fmla="*/ 25 h 25"/>
                  <a:gd name="T6" fmla="*/ 0 w 66"/>
                  <a:gd name="T7" fmla="*/ 12 h 25"/>
                  <a:gd name="T8" fmla="*/ 0 w 66"/>
                  <a:gd name="T9" fmla="*/ 12 h 25"/>
                  <a:gd name="T10" fmla="*/ 14 w 66"/>
                  <a:gd name="T11" fmla="*/ 5 h 25"/>
                  <a:gd name="T12" fmla="*/ 34 w 66"/>
                  <a:gd name="T13" fmla="*/ 0 h 25"/>
                  <a:gd name="T14" fmla="*/ 59 w 66"/>
                  <a:gd name="T15" fmla="*/ 0 h 25"/>
                  <a:gd name="T16" fmla="*/ 59 w 66"/>
                  <a:gd name="T17" fmla="*/ 0 h 25"/>
                  <a:gd name="T18" fmla="*/ 66 w 66"/>
                  <a:gd name="T19" fmla="*/ 12 h 25"/>
                  <a:gd name="T20" fmla="*/ 52 w 66"/>
                  <a:gd name="T21" fmla="*/ 18 h 25"/>
                  <a:gd name="T22" fmla="*/ 34 w 66"/>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25">
                    <a:moveTo>
                      <a:pt x="34" y="25"/>
                    </a:moveTo>
                    <a:lnTo>
                      <a:pt x="14" y="25"/>
                    </a:lnTo>
                    <a:lnTo>
                      <a:pt x="0" y="25"/>
                    </a:lnTo>
                    <a:lnTo>
                      <a:pt x="0" y="12"/>
                    </a:lnTo>
                    <a:lnTo>
                      <a:pt x="0" y="12"/>
                    </a:lnTo>
                    <a:lnTo>
                      <a:pt x="14" y="5"/>
                    </a:lnTo>
                    <a:lnTo>
                      <a:pt x="34" y="0"/>
                    </a:lnTo>
                    <a:lnTo>
                      <a:pt x="59" y="0"/>
                    </a:lnTo>
                    <a:lnTo>
                      <a:pt x="59" y="0"/>
                    </a:lnTo>
                    <a:lnTo>
                      <a:pt x="66" y="12"/>
                    </a:lnTo>
                    <a:lnTo>
                      <a:pt x="52" y="18"/>
                    </a:lnTo>
                    <a:lnTo>
                      <a:pt x="34" y="25"/>
                    </a:lnTo>
                    <a:close/>
                  </a:path>
                </a:pathLst>
              </a:custGeom>
              <a:solidFill>
                <a:srgbClr val="FFCC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96" name="Freeform 176"/>
              <p:cNvSpPr>
                <a:spLocks/>
              </p:cNvSpPr>
              <p:nvPr/>
            </p:nvSpPr>
            <p:spPr bwMode="auto">
              <a:xfrm>
                <a:off x="2535" y="2762"/>
                <a:ext cx="52" cy="18"/>
              </a:xfrm>
              <a:custGeom>
                <a:avLst/>
                <a:gdLst>
                  <a:gd name="T0" fmla="*/ 27 w 52"/>
                  <a:gd name="T1" fmla="*/ 18 h 18"/>
                  <a:gd name="T2" fmla="*/ 13 w 52"/>
                  <a:gd name="T3" fmla="*/ 18 h 18"/>
                  <a:gd name="T4" fmla="*/ 0 w 52"/>
                  <a:gd name="T5" fmla="*/ 18 h 18"/>
                  <a:gd name="T6" fmla="*/ 0 w 52"/>
                  <a:gd name="T7" fmla="*/ 12 h 18"/>
                  <a:gd name="T8" fmla="*/ 0 w 52"/>
                  <a:gd name="T9" fmla="*/ 12 h 18"/>
                  <a:gd name="T10" fmla="*/ 13 w 52"/>
                  <a:gd name="T11" fmla="*/ 5 h 18"/>
                  <a:gd name="T12" fmla="*/ 27 w 52"/>
                  <a:gd name="T13" fmla="*/ 0 h 18"/>
                  <a:gd name="T14" fmla="*/ 45 w 52"/>
                  <a:gd name="T15" fmla="*/ 0 h 18"/>
                  <a:gd name="T16" fmla="*/ 45 w 52"/>
                  <a:gd name="T17" fmla="*/ 0 h 18"/>
                  <a:gd name="T18" fmla="*/ 52 w 52"/>
                  <a:gd name="T19" fmla="*/ 12 h 18"/>
                  <a:gd name="T20" fmla="*/ 39 w 52"/>
                  <a:gd name="T21" fmla="*/ 18 h 18"/>
                  <a:gd name="T22" fmla="*/ 27 w 52"/>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18">
                    <a:moveTo>
                      <a:pt x="27" y="18"/>
                    </a:moveTo>
                    <a:lnTo>
                      <a:pt x="13" y="18"/>
                    </a:lnTo>
                    <a:lnTo>
                      <a:pt x="0" y="18"/>
                    </a:lnTo>
                    <a:lnTo>
                      <a:pt x="0" y="12"/>
                    </a:lnTo>
                    <a:lnTo>
                      <a:pt x="0" y="12"/>
                    </a:lnTo>
                    <a:lnTo>
                      <a:pt x="13" y="5"/>
                    </a:lnTo>
                    <a:lnTo>
                      <a:pt x="27" y="0"/>
                    </a:lnTo>
                    <a:lnTo>
                      <a:pt x="45" y="0"/>
                    </a:lnTo>
                    <a:lnTo>
                      <a:pt x="45" y="0"/>
                    </a:lnTo>
                    <a:lnTo>
                      <a:pt x="52" y="12"/>
                    </a:lnTo>
                    <a:lnTo>
                      <a:pt x="39" y="18"/>
                    </a:lnTo>
                    <a:lnTo>
                      <a:pt x="27" y="18"/>
                    </a:lnTo>
                    <a:close/>
                  </a:path>
                </a:pathLst>
              </a:custGeom>
              <a:solidFill>
                <a:srgbClr val="FFD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97" name="Freeform 177"/>
              <p:cNvSpPr>
                <a:spLocks/>
              </p:cNvSpPr>
              <p:nvPr/>
            </p:nvSpPr>
            <p:spPr bwMode="auto">
              <a:xfrm>
                <a:off x="2542" y="2762"/>
                <a:ext cx="38" cy="18"/>
              </a:xfrm>
              <a:custGeom>
                <a:avLst/>
                <a:gdLst>
                  <a:gd name="T0" fmla="*/ 20 w 38"/>
                  <a:gd name="T1" fmla="*/ 18 h 18"/>
                  <a:gd name="T2" fmla="*/ 6 w 38"/>
                  <a:gd name="T3" fmla="*/ 18 h 18"/>
                  <a:gd name="T4" fmla="*/ 0 w 38"/>
                  <a:gd name="T5" fmla="*/ 12 h 18"/>
                  <a:gd name="T6" fmla="*/ 0 w 38"/>
                  <a:gd name="T7" fmla="*/ 5 h 18"/>
                  <a:gd name="T8" fmla="*/ 0 w 38"/>
                  <a:gd name="T9" fmla="*/ 5 h 18"/>
                  <a:gd name="T10" fmla="*/ 6 w 38"/>
                  <a:gd name="T11" fmla="*/ 5 h 18"/>
                  <a:gd name="T12" fmla="*/ 20 w 38"/>
                  <a:gd name="T13" fmla="*/ 0 h 18"/>
                  <a:gd name="T14" fmla="*/ 38 w 38"/>
                  <a:gd name="T15" fmla="*/ 0 h 18"/>
                  <a:gd name="T16" fmla="*/ 38 w 38"/>
                  <a:gd name="T17" fmla="*/ 0 h 18"/>
                  <a:gd name="T18" fmla="*/ 38 w 38"/>
                  <a:gd name="T19" fmla="*/ 5 h 18"/>
                  <a:gd name="T20" fmla="*/ 32 w 38"/>
                  <a:gd name="T21" fmla="*/ 18 h 18"/>
                  <a:gd name="T22" fmla="*/ 20 w 38"/>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8">
                    <a:moveTo>
                      <a:pt x="20" y="18"/>
                    </a:moveTo>
                    <a:lnTo>
                      <a:pt x="6" y="18"/>
                    </a:lnTo>
                    <a:lnTo>
                      <a:pt x="0" y="12"/>
                    </a:lnTo>
                    <a:lnTo>
                      <a:pt x="0" y="5"/>
                    </a:lnTo>
                    <a:lnTo>
                      <a:pt x="0" y="5"/>
                    </a:lnTo>
                    <a:lnTo>
                      <a:pt x="6" y="5"/>
                    </a:lnTo>
                    <a:lnTo>
                      <a:pt x="20" y="0"/>
                    </a:lnTo>
                    <a:lnTo>
                      <a:pt x="38" y="0"/>
                    </a:lnTo>
                    <a:lnTo>
                      <a:pt x="38" y="0"/>
                    </a:lnTo>
                    <a:lnTo>
                      <a:pt x="38" y="5"/>
                    </a:lnTo>
                    <a:lnTo>
                      <a:pt x="32" y="18"/>
                    </a:lnTo>
                    <a:lnTo>
                      <a:pt x="20" y="18"/>
                    </a:lnTo>
                    <a:close/>
                  </a:path>
                </a:pathLst>
              </a:custGeom>
              <a:solidFill>
                <a:srgbClr val="FFD4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98" name="Freeform 178"/>
              <p:cNvSpPr>
                <a:spLocks/>
              </p:cNvSpPr>
              <p:nvPr/>
            </p:nvSpPr>
            <p:spPr bwMode="auto">
              <a:xfrm>
                <a:off x="2542" y="2762"/>
                <a:ext cx="32" cy="12"/>
              </a:xfrm>
              <a:custGeom>
                <a:avLst/>
                <a:gdLst>
                  <a:gd name="T0" fmla="*/ 6 w 32"/>
                  <a:gd name="T1" fmla="*/ 5 h 12"/>
                  <a:gd name="T2" fmla="*/ 13 w 32"/>
                  <a:gd name="T3" fmla="*/ 5 h 12"/>
                  <a:gd name="T4" fmla="*/ 20 w 32"/>
                  <a:gd name="T5" fmla="*/ 0 h 12"/>
                  <a:gd name="T6" fmla="*/ 32 w 32"/>
                  <a:gd name="T7" fmla="*/ 0 h 12"/>
                  <a:gd name="T8" fmla="*/ 32 w 32"/>
                  <a:gd name="T9" fmla="*/ 0 h 12"/>
                  <a:gd name="T10" fmla="*/ 32 w 32"/>
                  <a:gd name="T11" fmla="*/ 5 h 12"/>
                  <a:gd name="T12" fmla="*/ 25 w 32"/>
                  <a:gd name="T13" fmla="*/ 12 h 12"/>
                  <a:gd name="T14" fmla="*/ 20 w 32"/>
                  <a:gd name="T15" fmla="*/ 12 h 12"/>
                  <a:gd name="T16" fmla="*/ 20 w 32"/>
                  <a:gd name="T17" fmla="*/ 12 h 12"/>
                  <a:gd name="T18" fmla="*/ 6 w 32"/>
                  <a:gd name="T19" fmla="*/ 12 h 12"/>
                  <a:gd name="T20" fmla="*/ 0 w 32"/>
                  <a:gd name="T21" fmla="*/ 12 h 12"/>
                  <a:gd name="T22" fmla="*/ 6 w 32"/>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2">
                    <a:moveTo>
                      <a:pt x="6" y="5"/>
                    </a:moveTo>
                    <a:lnTo>
                      <a:pt x="13" y="5"/>
                    </a:lnTo>
                    <a:lnTo>
                      <a:pt x="20" y="0"/>
                    </a:lnTo>
                    <a:lnTo>
                      <a:pt x="32" y="0"/>
                    </a:lnTo>
                    <a:lnTo>
                      <a:pt x="32" y="0"/>
                    </a:lnTo>
                    <a:lnTo>
                      <a:pt x="32" y="5"/>
                    </a:lnTo>
                    <a:lnTo>
                      <a:pt x="25" y="12"/>
                    </a:lnTo>
                    <a:lnTo>
                      <a:pt x="20" y="12"/>
                    </a:lnTo>
                    <a:lnTo>
                      <a:pt x="20" y="12"/>
                    </a:lnTo>
                    <a:lnTo>
                      <a:pt x="6" y="12"/>
                    </a:lnTo>
                    <a:lnTo>
                      <a:pt x="0" y="12"/>
                    </a:lnTo>
                    <a:lnTo>
                      <a:pt x="6" y="5"/>
                    </a:lnTo>
                    <a:close/>
                  </a:path>
                </a:pathLst>
              </a:custGeom>
              <a:solidFill>
                <a:srgbClr val="FFD8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99" name="Freeform 179"/>
              <p:cNvSpPr>
                <a:spLocks/>
              </p:cNvSpPr>
              <p:nvPr/>
            </p:nvSpPr>
            <p:spPr bwMode="auto">
              <a:xfrm>
                <a:off x="2548" y="2747"/>
                <a:ext cx="122" cy="160"/>
              </a:xfrm>
              <a:custGeom>
                <a:avLst/>
                <a:gdLst>
                  <a:gd name="T0" fmla="*/ 51 w 122"/>
                  <a:gd name="T1" fmla="*/ 0 h 160"/>
                  <a:gd name="T2" fmla="*/ 78 w 122"/>
                  <a:gd name="T3" fmla="*/ 15 h 160"/>
                  <a:gd name="T4" fmla="*/ 85 w 122"/>
                  <a:gd name="T5" fmla="*/ 15 h 160"/>
                  <a:gd name="T6" fmla="*/ 110 w 122"/>
                  <a:gd name="T7" fmla="*/ 47 h 160"/>
                  <a:gd name="T8" fmla="*/ 117 w 122"/>
                  <a:gd name="T9" fmla="*/ 67 h 160"/>
                  <a:gd name="T10" fmla="*/ 122 w 122"/>
                  <a:gd name="T11" fmla="*/ 80 h 160"/>
                  <a:gd name="T12" fmla="*/ 117 w 122"/>
                  <a:gd name="T13" fmla="*/ 73 h 160"/>
                  <a:gd name="T14" fmla="*/ 117 w 122"/>
                  <a:gd name="T15" fmla="*/ 113 h 160"/>
                  <a:gd name="T16" fmla="*/ 110 w 122"/>
                  <a:gd name="T17" fmla="*/ 120 h 160"/>
                  <a:gd name="T18" fmla="*/ 103 w 122"/>
                  <a:gd name="T19" fmla="*/ 140 h 160"/>
                  <a:gd name="T20" fmla="*/ 97 w 122"/>
                  <a:gd name="T21" fmla="*/ 145 h 160"/>
                  <a:gd name="T22" fmla="*/ 90 w 122"/>
                  <a:gd name="T23" fmla="*/ 160 h 160"/>
                  <a:gd name="T24" fmla="*/ 85 w 122"/>
                  <a:gd name="T25" fmla="*/ 153 h 160"/>
                  <a:gd name="T26" fmla="*/ 85 w 122"/>
                  <a:gd name="T27" fmla="*/ 160 h 160"/>
                  <a:gd name="T28" fmla="*/ 85 w 122"/>
                  <a:gd name="T29" fmla="*/ 145 h 160"/>
                  <a:gd name="T30" fmla="*/ 78 w 122"/>
                  <a:gd name="T31" fmla="*/ 145 h 160"/>
                  <a:gd name="T32" fmla="*/ 78 w 122"/>
                  <a:gd name="T33" fmla="*/ 140 h 160"/>
                  <a:gd name="T34" fmla="*/ 78 w 122"/>
                  <a:gd name="T35" fmla="*/ 153 h 160"/>
                  <a:gd name="T36" fmla="*/ 78 w 122"/>
                  <a:gd name="T37" fmla="*/ 145 h 160"/>
                  <a:gd name="T38" fmla="*/ 78 w 122"/>
                  <a:gd name="T39" fmla="*/ 133 h 160"/>
                  <a:gd name="T40" fmla="*/ 71 w 122"/>
                  <a:gd name="T41" fmla="*/ 145 h 160"/>
                  <a:gd name="T42" fmla="*/ 71 w 122"/>
                  <a:gd name="T43" fmla="*/ 140 h 160"/>
                  <a:gd name="T44" fmla="*/ 65 w 122"/>
                  <a:gd name="T45" fmla="*/ 113 h 160"/>
                  <a:gd name="T46" fmla="*/ 32 w 122"/>
                  <a:gd name="T47" fmla="*/ 113 h 160"/>
                  <a:gd name="T48" fmla="*/ 26 w 122"/>
                  <a:gd name="T49" fmla="*/ 120 h 160"/>
                  <a:gd name="T50" fmla="*/ 19 w 122"/>
                  <a:gd name="T51" fmla="*/ 125 h 160"/>
                  <a:gd name="T52" fmla="*/ 14 w 122"/>
                  <a:gd name="T53" fmla="*/ 120 h 160"/>
                  <a:gd name="T54" fmla="*/ 19 w 122"/>
                  <a:gd name="T55" fmla="*/ 107 h 160"/>
                  <a:gd name="T56" fmla="*/ 19 w 122"/>
                  <a:gd name="T57" fmla="*/ 93 h 160"/>
                  <a:gd name="T58" fmla="*/ 19 w 122"/>
                  <a:gd name="T59" fmla="*/ 87 h 160"/>
                  <a:gd name="T60" fmla="*/ 19 w 122"/>
                  <a:gd name="T61" fmla="*/ 87 h 160"/>
                  <a:gd name="T62" fmla="*/ 26 w 122"/>
                  <a:gd name="T63" fmla="*/ 73 h 160"/>
                  <a:gd name="T64" fmla="*/ 32 w 122"/>
                  <a:gd name="T65" fmla="*/ 67 h 160"/>
                  <a:gd name="T66" fmla="*/ 19 w 122"/>
                  <a:gd name="T67" fmla="*/ 67 h 160"/>
                  <a:gd name="T68" fmla="*/ 32 w 122"/>
                  <a:gd name="T69" fmla="*/ 67 h 160"/>
                  <a:gd name="T70" fmla="*/ 39 w 122"/>
                  <a:gd name="T71" fmla="*/ 60 h 160"/>
                  <a:gd name="T72" fmla="*/ 32 w 122"/>
                  <a:gd name="T73" fmla="*/ 53 h 160"/>
                  <a:gd name="T74" fmla="*/ 51 w 122"/>
                  <a:gd name="T75" fmla="*/ 53 h 160"/>
                  <a:gd name="T76" fmla="*/ 39 w 122"/>
                  <a:gd name="T77" fmla="*/ 47 h 160"/>
                  <a:gd name="T78" fmla="*/ 51 w 122"/>
                  <a:gd name="T79" fmla="*/ 47 h 160"/>
                  <a:gd name="T80" fmla="*/ 51 w 122"/>
                  <a:gd name="T81" fmla="*/ 47 h 160"/>
                  <a:gd name="T82" fmla="*/ 51 w 122"/>
                  <a:gd name="T83" fmla="*/ 47 h 160"/>
                  <a:gd name="T84" fmla="*/ 46 w 122"/>
                  <a:gd name="T85" fmla="*/ 40 h 160"/>
                  <a:gd name="T86" fmla="*/ 46 w 122"/>
                  <a:gd name="T87" fmla="*/ 33 h 160"/>
                  <a:gd name="T88" fmla="*/ 51 w 122"/>
                  <a:gd name="T89" fmla="*/ 33 h 160"/>
                  <a:gd name="T90" fmla="*/ 58 w 122"/>
                  <a:gd name="T91" fmla="*/ 33 h 160"/>
                  <a:gd name="T92" fmla="*/ 71 w 122"/>
                  <a:gd name="T93" fmla="*/ 33 h 160"/>
                  <a:gd name="T94" fmla="*/ 58 w 122"/>
                  <a:gd name="T95" fmla="*/ 27 h 160"/>
                  <a:gd name="T96" fmla="*/ 65 w 122"/>
                  <a:gd name="T97" fmla="*/ 20 h 160"/>
                  <a:gd name="T98" fmla="*/ 65 w 122"/>
                  <a:gd name="T99" fmla="*/ 20 h 160"/>
                  <a:gd name="T100" fmla="*/ 51 w 122"/>
                  <a:gd name="T101" fmla="*/ 15 h 160"/>
                  <a:gd name="T102" fmla="*/ 46 w 122"/>
                  <a:gd name="T103" fmla="*/ 15 h 160"/>
                  <a:gd name="T104" fmla="*/ 26 w 122"/>
                  <a:gd name="T105" fmla="*/ 7 h 160"/>
                  <a:gd name="T106" fmla="*/ 14 w 122"/>
                  <a:gd name="T107" fmla="*/ 7 h 160"/>
                  <a:gd name="T108" fmla="*/ 7 w 122"/>
                  <a:gd name="T109" fmla="*/ 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0">
                    <a:moveTo>
                      <a:pt x="7" y="7"/>
                    </a:moveTo>
                    <a:lnTo>
                      <a:pt x="7" y="7"/>
                    </a:lnTo>
                    <a:lnTo>
                      <a:pt x="14" y="0"/>
                    </a:lnTo>
                    <a:lnTo>
                      <a:pt x="19" y="0"/>
                    </a:lnTo>
                    <a:lnTo>
                      <a:pt x="19" y="0"/>
                    </a:lnTo>
                    <a:lnTo>
                      <a:pt x="32" y="0"/>
                    </a:lnTo>
                    <a:lnTo>
                      <a:pt x="51" y="0"/>
                    </a:lnTo>
                    <a:lnTo>
                      <a:pt x="65" y="7"/>
                    </a:lnTo>
                    <a:lnTo>
                      <a:pt x="65" y="7"/>
                    </a:lnTo>
                    <a:lnTo>
                      <a:pt x="65" y="7"/>
                    </a:lnTo>
                    <a:lnTo>
                      <a:pt x="71" y="15"/>
                    </a:lnTo>
                    <a:lnTo>
                      <a:pt x="78" y="15"/>
                    </a:lnTo>
                    <a:lnTo>
                      <a:pt x="78" y="15"/>
                    </a:lnTo>
                    <a:lnTo>
                      <a:pt x="78" y="15"/>
                    </a:lnTo>
                    <a:lnTo>
                      <a:pt x="71" y="15"/>
                    </a:lnTo>
                    <a:lnTo>
                      <a:pt x="71" y="7"/>
                    </a:lnTo>
                    <a:lnTo>
                      <a:pt x="71" y="7"/>
                    </a:lnTo>
                    <a:lnTo>
                      <a:pt x="71" y="7"/>
                    </a:lnTo>
                    <a:lnTo>
                      <a:pt x="78" y="15"/>
                    </a:lnTo>
                    <a:lnTo>
                      <a:pt x="85" y="15"/>
                    </a:lnTo>
                    <a:lnTo>
                      <a:pt x="85" y="15"/>
                    </a:lnTo>
                    <a:lnTo>
                      <a:pt x="90" y="20"/>
                    </a:lnTo>
                    <a:lnTo>
                      <a:pt x="97" y="27"/>
                    </a:lnTo>
                    <a:lnTo>
                      <a:pt x="103" y="27"/>
                    </a:lnTo>
                    <a:lnTo>
                      <a:pt x="103" y="27"/>
                    </a:lnTo>
                    <a:lnTo>
                      <a:pt x="103" y="40"/>
                    </a:lnTo>
                    <a:lnTo>
                      <a:pt x="110" y="47"/>
                    </a:lnTo>
                    <a:lnTo>
                      <a:pt x="110" y="47"/>
                    </a:lnTo>
                    <a:lnTo>
                      <a:pt x="110" y="47"/>
                    </a:lnTo>
                    <a:lnTo>
                      <a:pt x="110" y="53"/>
                    </a:lnTo>
                    <a:lnTo>
                      <a:pt x="117" y="60"/>
                    </a:lnTo>
                    <a:lnTo>
                      <a:pt x="117" y="67"/>
                    </a:lnTo>
                    <a:lnTo>
                      <a:pt x="117" y="67"/>
                    </a:lnTo>
                    <a:lnTo>
                      <a:pt x="117" y="67"/>
                    </a:lnTo>
                    <a:lnTo>
                      <a:pt x="117" y="67"/>
                    </a:lnTo>
                    <a:lnTo>
                      <a:pt x="117" y="60"/>
                    </a:lnTo>
                    <a:lnTo>
                      <a:pt x="117" y="60"/>
                    </a:lnTo>
                    <a:lnTo>
                      <a:pt x="117" y="67"/>
                    </a:lnTo>
                    <a:lnTo>
                      <a:pt x="117" y="73"/>
                    </a:lnTo>
                    <a:lnTo>
                      <a:pt x="122" y="73"/>
                    </a:lnTo>
                    <a:lnTo>
                      <a:pt x="122" y="73"/>
                    </a:lnTo>
                    <a:lnTo>
                      <a:pt x="122" y="80"/>
                    </a:lnTo>
                    <a:lnTo>
                      <a:pt x="122" y="87"/>
                    </a:lnTo>
                    <a:lnTo>
                      <a:pt x="122" y="87"/>
                    </a:lnTo>
                    <a:lnTo>
                      <a:pt x="122" y="87"/>
                    </a:lnTo>
                    <a:lnTo>
                      <a:pt x="122" y="87"/>
                    </a:lnTo>
                    <a:lnTo>
                      <a:pt x="117" y="80"/>
                    </a:lnTo>
                    <a:lnTo>
                      <a:pt x="117" y="73"/>
                    </a:lnTo>
                    <a:lnTo>
                      <a:pt x="117" y="73"/>
                    </a:lnTo>
                    <a:lnTo>
                      <a:pt x="117" y="80"/>
                    </a:lnTo>
                    <a:lnTo>
                      <a:pt x="117" y="87"/>
                    </a:lnTo>
                    <a:lnTo>
                      <a:pt x="117" y="93"/>
                    </a:lnTo>
                    <a:lnTo>
                      <a:pt x="117" y="93"/>
                    </a:lnTo>
                    <a:lnTo>
                      <a:pt x="117" y="107"/>
                    </a:lnTo>
                    <a:lnTo>
                      <a:pt x="117" y="113"/>
                    </a:lnTo>
                    <a:lnTo>
                      <a:pt x="117" y="113"/>
                    </a:lnTo>
                    <a:lnTo>
                      <a:pt x="117" y="113"/>
                    </a:lnTo>
                    <a:lnTo>
                      <a:pt x="110" y="120"/>
                    </a:lnTo>
                    <a:lnTo>
                      <a:pt x="110" y="120"/>
                    </a:lnTo>
                    <a:lnTo>
                      <a:pt x="110" y="120"/>
                    </a:lnTo>
                    <a:lnTo>
                      <a:pt x="110" y="120"/>
                    </a:lnTo>
                    <a:lnTo>
                      <a:pt x="110" y="120"/>
                    </a:lnTo>
                    <a:lnTo>
                      <a:pt x="110" y="120"/>
                    </a:lnTo>
                    <a:lnTo>
                      <a:pt x="110" y="125"/>
                    </a:lnTo>
                    <a:lnTo>
                      <a:pt x="110" y="125"/>
                    </a:lnTo>
                    <a:lnTo>
                      <a:pt x="110" y="125"/>
                    </a:lnTo>
                    <a:lnTo>
                      <a:pt x="103" y="133"/>
                    </a:lnTo>
                    <a:lnTo>
                      <a:pt x="103" y="140"/>
                    </a:lnTo>
                    <a:lnTo>
                      <a:pt x="103" y="140"/>
                    </a:lnTo>
                    <a:lnTo>
                      <a:pt x="103" y="140"/>
                    </a:lnTo>
                    <a:lnTo>
                      <a:pt x="103" y="145"/>
                    </a:lnTo>
                    <a:lnTo>
                      <a:pt x="103" y="145"/>
                    </a:lnTo>
                    <a:lnTo>
                      <a:pt x="103" y="145"/>
                    </a:lnTo>
                    <a:lnTo>
                      <a:pt x="103" y="145"/>
                    </a:lnTo>
                    <a:lnTo>
                      <a:pt x="103" y="140"/>
                    </a:lnTo>
                    <a:lnTo>
                      <a:pt x="103" y="145"/>
                    </a:lnTo>
                    <a:lnTo>
                      <a:pt x="97" y="145"/>
                    </a:lnTo>
                    <a:lnTo>
                      <a:pt x="97" y="153"/>
                    </a:lnTo>
                    <a:lnTo>
                      <a:pt x="97" y="153"/>
                    </a:lnTo>
                    <a:lnTo>
                      <a:pt x="90" y="153"/>
                    </a:lnTo>
                    <a:lnTo>
                      <a:pt x="90" y="160"/>
                    </a:lnTo>
                    <a:lnTo>
                      <a:pt x="90" y="160"/>
                    </a:lnTo>
                    <a:lnTo>
                      <a:pt x="90" y="160"/>
                    </a:lnTo>
                    <a:lnTo>
                      <a:pt x="90" y="160"/>
                    </a:lnTo>
                    <a:lnTo>
                      <a:pt x="90" y="160"/>
                    </a:lnTo>
                    <a:lnTo>
                      <a:pt x="90" y="160"/>
                    </a:lnTo>
                    <a:lnTo>
                      <a:pt x="90" y="160"/>
                    </a:lnTo>
                    <a:lnTo>
                      <a:pt x="90" y="153"/>
                    </a:lnTo>
                    <a:lnTo>
                      <a:pt x="90" y="153"/>
                    </a:lnTo>
                    <a:lnTo>
                      <a:pt x="85" y="153"/>
                    </a:lnTo>
                    <a:lnTo>
                      <a:pt x="85" y="153"/>
                    </a:lnTo>
                    <a:lnTo>
                      <a:pt x="85" y="153"/>
                    </a:lnTo>
                    <a:lnTo>
                      <a:pt x="85" y="160"/>
                    </a:lnTo>
                    <a:lnTo>
                      <a:pt x="85" y="160"/>
                    </a:lnTo>
                    <a:lnTo>
                      <a:pt x="85" y="160"/>
                    </a:lnTo>
                    <a:lnTo>
                      <a:pt x="85" y="160"/>
                    </a:lnTo>
                    <a:lnTo>
                      <a:pt x="85" y="160"/>
                    </a:lnTo>
                    <a:lnTo>
                      <a:pt x="85" y="160"/>
                    </a:lnTo>
                    <a:lnTo>
                      <a:pt x="85" y="153"/>
                    </a:lnTo>
                    <a:lnTo>
                      <a:pt x="85" y="153"/>
                    </a:lnTo>
                    <a:lnTo>
                      <a:pt x="85" y="153"/>
                    </a:lnTo>
                    <a:lnTo>
                      <a:pt x="85" y="145"/>
                    </a:lnTo>
                    <a:lnTo>
                      <a:pt x="85" y="145"/>
                    </a:lnTo>
                    <a:lnTo>
                      <a:pt x="85" y="145"/>
                    </a:lnTo>
                    <a:lnTo>
                      <a:pt x="85" y="145"/>
                    </a:lnTo>
                    <a:lnTo>
                      <a:pt x="78" y="153"/>
                    </a:lnTo>
                    <a:lnTo>
                      <a:pt x="78" y="153"/>
                    </a:lnTo>
                    <a:lnTo>
                      <a:pt x="78" y="153"/>
                    </a:lnTo>
                    <a:lnTo>
                      <a:pt x="78" y="153"/>
                    </a:lnTo>
                    <a:lnTo>
                      <a:pt x="78" y="153"/>
                    </a:lnTo>
                    <a:lnTo>
                      <a:pt x="78" y="145"/>
                    </a:lnTo>
                    <a:lnTo>
                      <a:pt x="78" y="145"/>
                    </a:lnTo>
                    <a:lnTo>
                      <a:pt x="78" y="145"/>
                    </a:lnTo>
                    <a:lnTo>
                      <a:pt x="78" y="145"/>
                    </a:lnTo>
                    <a:lnTo>
                      <a:pt x="85" y="140"/>
                    </a:lnTo>
                    <a:lnTo>
                      <a:pt x="85" y="140"/>
                    </a:lnTo>
                    <a:lnTo>
                      <a:pt x="78" y="140"/>
                    </a:lnTo>
                    <a:lnTo>
                      <a:pt x="78" y="140"/>
                    </a:lnTo>
                    <a:lnTo>
                      <a:pt x="78" y="140"/>
                    </a:lnTo>
                    <a:lnTo>
                      <a:pt x="78" y="140"/>
                    </a:lnTo>
                    <a:lnTo>
                      <a:pt x="78" y="145"/>
                    </a:lnTo>
                    <a:lnTo>
                      <a:pt x="78" y="145"/>
                    </a:lnTo>
                    <a:lnTo>
                      <a:pt x="78" y="145"/>
                    </a:lnTo>
                    <a:lnTo>
                      <a:pt x="78" y="145"/>
                    </a:lnTo>
                    <a:lnTo>
                      <a:pt x="78" y="153"/>
                    </a:lnTo>
                    <a:lnTo>
                      <a:pt x="78" y="153"/>
                    </a:lnTo>
                    <a:lnTo>
                      <a:pt x="78" y="153"/>
                    </a:lnTo>
                    <a:lnTo>
                      <a:pt x="78" y="153"/>
                    </a:lnTo>
                    <a:lnTo>
                      <a:pt x="78" y="153"/>
                    </a:lnTo>
                    <a:lnTo>
                      <a:pt x="78" y="153"/>
                    </a:lnTo>
                    <a:lnTo>
                      <a:pt x="78" y="145"/>
                    </a:lnTo>
                    <a:lnTo>
                      <a:pt x="78" y="145"/>
                    </a:lnTo>
                    <a:lnTo>
                      <a:pt x="78" y="145"/>
                    </a:lnTo>
                    <a:lnTo>
                      <a:pt x="78" y="145"/>
                    </a:lnTo>
                    <a:lnTo>
                      <a:pt x="78" y="140"/>
                    </a:lnTo>
                    <a:lnTo>
                      <a:pt x="78" y="140"/>
                    </a:lnTo>
                    <a:lnTo>
                      <a:pt x="71" y="140"/>
                    </a:lnTo>
                    <a:lnTo>
                      <a:pt x="71" y="133"/>
                    </a:lnTo>
                    <a:lnTo>
                      <a:pt x="78" y="133"/>
                    </a:lnTo>
                    <a:lnTo>
                      <a:pt x="78" y="133"/>
                    </a:lnTo>
                    <a:lnTo>
                      <a:pt x="71" y="140"/>
                    </a:lnTo>
                    <a:lnTo>
                      <a:pt x="71" y="145"/>
                    </a:lnTo>
                    <a:lnTo>
                      <a:pt x="78" y="145"/>
                    </a:lnTo>
                    <a:lnTo>
                      <a:pt x="78" y="145"/>
                    </a:lnTo>
                    <a:lnTo>
                      <a:pt x="71" y="145"/>
                    </a:lnTo>
                    <a:lnTo>
                      <a:pt x="71" y="145"/>
                    </a:lnTo>
                    <a:lnTo>
                      <a:pt x="71" y="145"/>
                    </a:lnTo>
                    <a:lnTo>
                      <a:pt x="71" y="145"/>
                    </a:lnTo>
                    <a:lnTo>
                      <a:pt x="71" y="145"/>
                    </a:lnTo>
                    <a:lnTo>
                      <a:pt x="71" y="145"/>
                    </a:lnTo>
                    <a:lnTo>
                      <a:pt x="71" y="140"/>
                    </a:lnTo>
                    <a:lnTo>
                      <a:pt x="71" y="140"/>
                    </a:lnTo>
                    <a:lnTo>
                      <a:pt x="71" y="140"/>
                    </a:lnTo>
                    <a:lnTo>
                      <a:pt x="71" y="140"/>
                    </a:lnTo>
                    <a:lnTo>
                      <a:pt x="71" y="133"/>
                    </a:lnTo>
                    <a:lnTo>
                      <a:pt x="71" y="133"/>
                    </a:lnTo>
                    <a:lnTo>
                      <a:pt x="65" y="125"/>
                    </a:lnTo>
                    <a:lnTo>
                      <a:pt x="65" y="125"/>
                    </a:lnTo>
                    <a:lnTo>
                      <a:pt x="65" y="120"/>
                    </a:lnTo>
                    <a:lnTo>
                      <a:pt x="65" y="120"/>
                    </a:lnTo>
                    <a:lnTo>
                      <a:pt x="65" y="113"/>
                    </a:lnTo>
                    <a:lnTo>
                      <a:pt x="58" y="107"/>
                    </a:lnTo>
                    <a:lnTo>
                      <a:pt x="51" y="100"/>
                    </a:lnTo>
                    <a:lnTo>
                      <a:pt x="51" y="100"/>
                    </a:lnTo>
                    <a:lnTo>
                      <a:pt x="46" y="107"/>
                    </a:lnTo>
                    <a:lnTo>
                      <a:pt x="39" y="113"/>
                    </a:lnTo>
                    <a:lnTo>
                      <a:pt x="32" y="113"/>
                    </a:lnTo>
                    <a:lnTo>
                      <a:pt x="32" y="113"/>
                    </a:lnTo>
                    <a:lnTo>
                      <a:pt x="32" y="113"/>
                    </a:lnTo>
                    <a:lnTo>
                      <a:pt x="32" y="120"/>
                    </a:lnTo>
                    <a:lnTo>
                      <a:pt x="32" y="120"/>
                    </a:lnTo>
                    <a:lnTo>
                      <a:pt x="32" y="120"/>
                    </a:lnTo>
                    <a:lnTo>
                      <a:pt x="26" y="120"/>
                    </a:lnTo>
                    <a:lnTo>
                      <a:pt x="26" y="120"/>
                    </a:lnTo>
                    <a:lnTo>
                      <a:pt x="26" y="120"/>
                    </a:lnTo>
                    <a:lnTo>
                      <a:pt x="26" y="120"/>
                    </a:lnTo>
                    <a:lnTo>
                      <a:pt x="26" y="125"/>
                    </a:lnTo>
                    <a:lnTo>
                      <a:pt x="26" y="125"/>
                    </a:lnTo>
                    <a:lnTo>
                      <a:pt x="26" y="125"/>
                    </a:lnTo>
                    <a:lnTo>
                      <a:pt x="26" y="125"/>
                    </a:lnTo>
                    <a:lnTo>
                      <a:pt x="19" y="125"/>
                    </a:lnTo>
                    <a:lnTo>
                      <a:pt x="19" y="125"/>
                    </a:lnTo>
                    <a:lnTo>
                      <a:pt x="19" y="125"/>
                    </a:lnTo>
                    <a:lnTo>
                      <a:pt x="19" y="125"/>
                    </a:lnTo>
                    <a:lnTo>
                      <a:pt x="14" y="125"/>
                    </a:lnTo>
                    <a:lnTo>
                      <a:pt x="14" y="120"/>
                    </a:lnTo>
                    <a:lnTo>
                      <a:pt x="14" y="120"/>
                    </a:lnTo>
                    <a:lnTo>
                      <a:pt x="14" y="120"/>
                    </a:lnTo>
                    <a:lnTo>
                      <a:pt x="14" y="120"/>
                    </a:lnTo>
                    <a:lnTo>
                      <a:pt x="19" y="113"/>
                    </a:lnTo>
                    <a:lnTo>
                      <a:pt x="19" y="113"/>
                    </a:lnTo>
                    <a:lnTo>
                      <a:pt x="19" y="113"/>
                    </a:lnTo>
                    <a:lnTo>
                      <a:pt x="14" y="113"/>
                    </a:lnTo>
                    <a:lnTo>
                      <a:pt x="14" y="107"/>
                    </a:lnTo>
                    <a:lnTo>
                      <a:pt x="19" y="107"/>
                    </a:lnTo>
                    <a:lnTo>
                      <a:pt x="19" y="107"/>
                    </a:lnTo>
                    <a:lnTo>
                      <a:pt x="19" y="107"/>
                    </a:lnTo>
                    <a:lnTo>
                      <a:pt x="19" y="100"/>
                    </a:lnTo>
                    <a:lnTo>
                      <a:pt x="19" y="100"/>
                    </a:lnTo>
                    <a:lnTo>
                      <a:pt x="19" y="100"/>
                    </a:lnTo>
                    <a:lnTo>
                      <a:pt x="19" y="100"/>
                    </a:lnTo>
                    <a:lnTo>
                      <a:pt x="19" y="100"/>
                    </a:lnTo>
                    <a:lnTo>
                      <a:pt x="19" y="93"/>
                    </a:lnTo>
                    <a:lnTo>
                      <a:pt x="19" y="93"/>
                    </a:lnTo>
                    <a:lnTo>
                      <a:pt x="19" y="93"/>
                    </a:lnTo>
                    <a:lnTo>
                      <a:pt x="26" y="93"/>
                    </a:lnTo>
                    <a:lnTo>
                      <a:pt x="26" y="87"/>
                    </a:lnTo>
                    <a:lnTo>
                      <a:pt x="26" y="87"/>
                    </a:lnTo>
                    <a:lnTo>
                      <a:pt x="19" y="87"/>
                    </a:lnTo>
                    <a:lnTo>
                      <a:pt x="19" y="87"/>
                    </a:lnTo>
                    <a:lnTo>
                      <a:pt x="19" y="87"/>
                    </a:lnTo>
                    <a:lnTo>
                      <a:pt x="19" y="87"/>
                    </a:lnTo>
                    <a:lnTo>
                      <a:pt x="19" y="87"/>
                    </a:lnTo>
                    <a:lnTo>
                      <a:pt x="19" y="87"/>
                    </a:lnTo>
                    <a:lnTo>
                      <a:pt x="26" y="87"/>
                    </a:lnTo>
                    <a:lnTo>
                      <a:pt x="26" y="87"/>
                    </a:lnTo>
                    <a:lnTo>
                      <a:pt x="19" y="87"/>
                    </a:lnTo>
                    <a:lnTo>
                      <a:pt x="19" y="80"/>
                    </a:lnTo>
                    <a:lnTo>
                      <a:pt x="26" y="80"/>
                    </a:lnTo>
                    <a:lnTo>
                      <a:pt x="26" y="80"/>
                    </a:lnTo>
                    <a:lnTo>
                      <a:pt x="26" y="80"/>
                    </a:lnTo>
                    <a:lnTo>
                      <a:pt x="26" y="80"/>
                    </a:lnTo>
                    <a:lnTo>
                      <a:pt x="26" y="73"/>
                    </a:lnTo>
                    <a:lnTo>
                      <a:pt x="26" y="73"/>
                    </a:lnTo>
                    <a:lnTo>
                      <a:pt x="26" y="73"/>
                    </a:lnTo>
                    <a:lnTo>
                      <a:pt x="26" y="73"/>
                    </a:lnTo>
                    <a:lnTo>
                      <a:pt x="26" y="73"/>
                    </a:lnTo>
                    <a:lnTo>
                      <a:pt x="26" y="73"/>
                    </a:lnTo>
                    <a:lnTo>
                      <a:pt x="26" y="73"/>
                    </a:lnTo>
                    <a:lnTo>
                      <a:pt x="26" y="73"/>
                    </a:lnTo>
                    <a:lnTo>
                      <a:pt x="32" y="67"/>
                    </a:lnTo>
                    <a:lnTo>
                      <a:pt x="32" y="67"/>
                    </a:lnTo>
                    <a:lnTo>
                      <a:pt x="26" y="67"/>
                    </a:lnTo>
                    <a:lnTo>
                      <a:pt x="26" y="67"/>
                    </a:lnTo>
                    <a:lnTo>
                      <a:pt x="26" y="67"/>
                    </a:lnTo>
                    <a:lnTo>
                      <a:pt x="26" y="67"/>
                    </a:lnTo>
                    <a:lnTo>
                      <a:pt x="26" y="67"/>
                    </a:lnTo>
                    <a:lnTo>
                      <a:pt x="19" y="67"/>
                    </a:lnTo>
                    <a:lnTo>
                      <a:pt x="26" y="60"/>
                    </a:lnTo>
                    <a:lnTo>
                      <a:pt x="26" y="60"/>
                    </a:lnTo>
                    <a:lnTo>
                      <a:pt x="26" y="67"/>
                    </a:lnTo>
                    <a:lnTo>
                      <a:pt x="26" y="67"/>
                    </a:lnTo>
                    <a:lnTo>
                      <a:pt x="32" y="67"/>
                    </a:lnTo>
                    <a:lnTo>
                      <a:pt x="32" y="67"/>
                    </a:lnTo>
                    <a:lnTo>
                      <a:pt x="32" y="67"/>
                    </a:lnTo>
                    <a:lnTo>
                      <a:pt x="39" y="67"/>
                    </a:lnTo>
                    <a:lnTo>
                      <a:pt x="46" y="67"/>
                    </a:lnTo>
                    <a:lnTo>
                      <a:pt x="46" y="67"/>
                    </a:lnTo>
                    <a:lnTo>
                      <a:pt x="46" y="67"/>
                    </a:lnTo>
                    <a:lnTo>
                      <a:pt x="39" y="67"/>
                    </a:lnTo>
                    <a:lnTo>
                      <a:pt x="39" y="60"/>
                    </a:lnTo>
                    <a:lnTo>
                      <a:pt x="39" y="60"/>
                    </a:lnTo>
                    <a:lnTo>
                      <a:pt x="39" y="60"/>
                    </a:lnTo>
                    <a:lnTo>
                      <a:pt x="32" y="60"/>
                    </a:lnTo>
                    <a:lnTo>
                      <a:pt x="32" y="53"/>
                    </a:lnTo>
                    <a:lnTo>
                      <a:pt x="32" y="53"/>
                    </a:lnTo>
                    <a:lnTo>
                      <a:pt x="32" y="53"/>
                    </a:lnTo>
                    <a:lnTo>
                      <a:pt x="32" y="53"/>
                    </a:lnTo>
                    <a:lnTo>
                      <a:pt x="32" y="53"/>
                    </a:lnTo>
                    <a:lnTo>
                      <a:pt x="32" y="53"/>
                    </a:lnTo>
                    <a:lnTo>
                      <a:pt x="32" y="53"/>
                    </a:lnTo>
                    <a:lnTo>
                      <a:pt x="39" y="53"/>
                    </a:lnTo>
                    <a:lnTo>
                      <a:pt x="46" y="53"/>
                    </a:lnTo>
                    <a:lnTo>
                      <a:pt x="46" y="53"/>
                    </a:lnTo>
                    <a:lnTo>
                      <a:pt x="46" y="53"/>
                    </a:lnTo>
                    <a:lnTo>
                      <a:pt x="51" y="53"/>
                    </a:lnTo>
                    <a:lnTo>
                      <a:pt x="51" y="53"/>
                    </a:lnTo>
                    <a:lnTo>
                      <a:pt x="51" y="53"/>
                    </a:lnTo>
                    <a:lnTo>
                      <a:pt x="46" y="53"/>
                    </a:lnTo>
                    <a:lnTo>
                      <a:pt x="39" y="53"/>
                    </a:lnTo>
                    <a:lnTo>
                      <a:pt x="39" y="47"/>
                    </a:lnTo>
                    <a:lnTo>
                      <a:pt x="39" y="47"/>
                    </a:lnTo>
                    <a:lnTo>
                      <a:pt x="39" y="47"/>
                    </a:lnTo>
                    <a:lnTo>
                      <a:pt x="39" y="47"/>
                    </a:lnTo>
                    <a:lnTo>
                      <a:pt x="39" y="47"/>
                    </a:lnTo>
                    <a:lnTo>
                      <a:pt x="39" y="47"/>
                    </a:lnTo>
                    <a:lnTo>
                      <a:pt x="39" y="47"/>
                    </a:lnTo>
                    <a:lnTo>
                      <a:pt x="46" y="47"/>
                    </a:lnTo>
                    <a:lnTo>
                      <a:pt x="51" y="47"/>
                    </a:lnTo>
                    <a:lnTo>
                      <a:pt x="51" y="47"/>
                    </a:lnTo>
                    <a:lnTo>
                      <a:pt x="51" y="53"/>
                    </a:lnTo>
                    <a:lnTo>
                      <a:pt x="51" y="53"/>
                    </a:lnTo>
                    <a:lnTo>
                      <a:pt x="51" y="47"/>
                    </a:lnTo>
                    <a:lnTo>
                      <a:pt x="51" y="47"/>
                    </a:lnTo>
                    <a:lnTo>
                      <a:pt x="51" y="47"/>
                    </a:lnTo>
                    <a:lnTo>
                      <a:pt x="51" y="47"/>
                    </a:lnTo>
                    <a:lnTo>
                      <a:pt x="51" y="47"/>
                    </a:lnTo>
                    <a:lnTo>
                      <a:pt x="51" y="47"/>
                    </a:lnTo>
                    <a:lnTo>
                      <a:pt x="46" y="47"/>
                    </a:lnTo>
                    <a:lnTo>
                      <a:pt x="46" y="47"/>
                    </a:lnTo>
                    <a:lnTo>
                      <a:pt x="46" y="47"/>
                    </a:lnTo>
                    <a:lnTo>
                      <a:pt x="46" y="47"/>
                    </a:lnTo>
                    <a:lnTo>
                      <a:pt x="46" y="47"/>
                    </a:lnTo>
                    <a:lnTo>
                      <a:pt x="51" y="47"/>
                    </a:lnTo>
                    <a:lnTo>
                      <a:pt x="51" y="40"/>
                    </a:lnTo>
                    <a:lnTo>
                      <a:pt x="51" y="40"/>
                    </a:lnTo>
                    <a:lnTo>
                      <a:pt x="51" y="40"/>
                    </a:lnTo>
                    <a:lnTo>
                      <a:pt x="51" y="40"/>
                    </a:lnTo>
                    <a:lnTo>
                      <a:pt x="51" y="40"/>
                    </a:lnTo>
                    <a:lnTo>
                      <a:pt x="51" y="40"/>
                    </a:lnTo>
                    <a:lnTo>
                      <a:pt x="46" y="40"/>
                    </a:lnTo>
                    <a:lnTo>
                      <a:pt x="46" y="33"/>
                    </a:lnTo>
                    <a:lnTo>
                      <a:pt x="46" y="33"/>
                    </a:lnTo>
                    <a:lnTo>
                      <a:pt x="46" y="33"/>
                    </a:lnTo>
                    <a:lnTo>
                      <a:pt x="39" y="33"/>
                    </a:lnTo>
                    <a:lnTo>
                      <a:pt x="39" y="33"/>
                    </a:lnTo>
                    <a:lnTo>
                      <a:pt x="46" y="33"/>
                    </a:lnTo>
                    <a:lnTo>
                      <a:pt x="46" y="33"/>
                    </a:lnTo>
                    <a:lnTo>
                      <a:pt x="46" y="33"/>
                    </a:lnTo>
                    <a:lnTo>
                      <a:pt x="51" y="33"/>
                    </a:lnTo>
                    <a:lnTo>
                      <a:pt x="58" y="33"/>
                    </a:lnTo>
                    <a:lnTo>
                      <a:pt x="58" y="33"/>
                    </a:lnTo>
                    <a:lnTo>
                      <a:pt x="58" y="33"/>
                    </a:lnTo>
                    <a:lnTo>
                      <a:pt x="51" y="33"/>
                    </a:lnTo>
                    <a:lnTo>
                      <a:pt x="51" y="33"/>
                    </a:lnTo>
                    <a:lnTo>
                      <a:pt x="51" y="33"/>
                    </a:lnTo>
                    <a:lnTo>
                      <a:pt x="51" y="33"/>
                    </a:lnTo>
                    <a:lnTo>
                      <a:pt x="51" y="33"/>
                    </a:lnTo>
                    <a:lnTo>
                      <a:pt x="51" y="33"/>
                    </a:lnTo>
                    <a:lnTo>
                      <a:pt x="51" y="33"/>
                    </a:lnTo>
                    <a:lnTo>
                      <a:pt x="51" y="33"/>
                    </a:lnTo>
                    <a:lnTo>
                      <a:pt x="58" y="33"/>
                    </a:lnTo>
                    <a:lnTo>
                      <a:pt x="65" y="33"/>
                    </a:lnTo>
                    <a:lnTo>
                      <a:pt x="65" y="33"/>
                    </a:lnTo>
                    <a:lnTo>
                      <a:pt x="65" y="33"/>
                    </a:lnTo>
                    <a:lnTo>
                      <a:pt x="65" y="33"/>
                    </a:lnTo>
                    <a:lnTo>
                      <a:pt x="71" y="33"/>
                    </a:lnTo>
                    <a:lnTo>
                      <a:pt x="71" y="33"/>
                    </a:lnTo>
                    <a:lnTo>
                      <a:pt x="71" y="33"/>
                    </a:lnTo>
                    <a:lnTo>
                      <a:pt x="65" y="33"/>
                    </a:lnTo>
                    <a:lnTo>
                      <a:pt x="65" y="27"/>
                    </a:lnTo>
                    <a:lnTo>
                      <a:pt x="65" y="27"/>
                    </a:lnTo>
                    <a:lnTo>
                      <a:pt x="65" y="27"/>
                    </a:lnTo>
                    <a:lnTo>
                      <a:pt x="58" y="27"/>
                    </a:lnTo>
                    <a:lnTo>
                      <a:pt x="58" y="27"/>
                    </a:lnTo>
                    <a:lnTo>
                      <a:pt x="58" y="27"/>
                    </a:lnTo>
                    <a:lnTo>
                      <a:pt x="51" y="27"/>
                    </a:lnTo>
                    <a:lnTo>
                      <a:pt x="51" y="27"/>
                    </a:lnTo>
                    <a:lnTo>
                      <a:pt x="51" y="20"/>
                    </a:lnTo>
                    <a:lnTo>
                      <a:pt x="51" y="20"/>
                    </a:lnTo>
                    <a:lnTo>
                      <a:pt x="51" y="20"/>
                    </a:lnTo>
                    <a:lnTo>
                      <a:pt x="58" y="20"/>
                    </a:lnTo>
                    <a:lnTo>
                      <a:pt x="65" y="20"/>
                    </a:lnTo>
                    <a:lnTo>
                      <a:pt x="65" y="20"/>
                    </a:lnTo>
                    <a:lnTo>
                      <a:pt x="65" y="20"/>
                    </a:lnTo>
                    <a:lnTo>
                      <a:pt x="65" y="27"/>
                    </a:lnTo>
                    <a:lnTo>
                      <a:pt x="65" y="20"/>
                    </a:lnTo>
                    <a:lnTo>
                      <a:pt x="65" y="20"/>
                    </a:lnTo>
                    <a:lnTo>
                      <a:pt x="65" y="20"/>
                    </a:lnTo>
                    <a:lnTo>
                      <a:pt x="65" y="20"/>
                    </a:lnTo>
                    <a:lnTo>
                      <a:pt x="71" y="20"/>
                    </a:lnTo>
                    <a:lnTo>
                      <a:pt x="71" y="20"/>
                    </a:lnTo>
                    <a:lnTo>
                      <a:pt x="71" y="20"/>
                    </a:lnTo>
                    <a:lnTo>
                      <a:pt x="65" y="20"/>
                    </a:lnTo>
                    <a:lnTo>
                      <a:pt x="58" y="15"/>
                    </a:lnTo>
                    <a:lnTo>
                      <a:pt x="58" y="15"/>
                    </a:lnTo>
                    <a:lnTo>
                      <a:pt x="51" y="15"/>
                    </a:lnTo>
                    <a:lnTo>
                      <a:pt x="46" y="15"/>
                    </a:lnTo>
                    <a:lnTo>
                      <a:pt x="46" y="15"/>
                    </a:lnTo>
                    <a:lnTo>
                      <a:pt x="46" y="15"/>
                    </a:lnTo>
                    <a:lnTo>
                      <a:pt x="46" y="15"/>
                    </a:lnTo>
                    <a:lnTo>
                      <a:pt x="46" y="15"/>
                    </a:lnTo>
                    <a:lnTo>
                      <a:pt x="46" y="15"/>
                    </a:lnTo>
                    <a:lnTo>
                      <a:pt x="46" y="15"/>
                    </a:lnTo>
                    <a:lnTo>
                      <a:pt x="39" y="15"/>
                    </a:lnTo>
                    <a:lnTo>
                      <a:pt x="32" y="15"/>
                    </a:lnTo>
                    <a:lnTo>
                      <a:pt x="26" y="7"/>
                    </a:lnTo>
                    <a:lnTo>
                      <a:pt x="26" y="7"/>
                    </a:lnTo>
                    <a:lnTo>
                      <a:pt x="26" y="7"/>
                    </a:lnTo>
                    <a:lnTo>
                      <a:pt x="26" y="7"/>
                    </a:lnTo>
                    <a:lnTo>
                      <a:pt x="26" y="7"/>
                    </a:lnTo>
                    <a:lnTo>
                      <a:pt x="26" y="7"/>
                    </a:lnTo>
                    <a:lnTo>
                      <a:pt x="19" y="7"/>
                    </a:lnTo>
                    <a:lnTo>
                      <a:pt x="19" y="7"/>
                    </a:lnTo>
                    <a:lnTo>
                      <a:pt x="19" y="7"/>
                    </a:lnTo>
                    <a:lnTo>
                      <a:pt x="19" y="7"/>
                    </a:lnTo>
                    <a:lnTo>
                      <a:pt x="14" y="7"/>
                    </a:lnTo>
                    <a:lnTo>
                      <a:pt x="14" y="7"/>
                    </a:lnTo>
                    <a:lnTo>
                      <a:pt x="14" y="7"/>
                    </a:lnTo>
                    <a:lnTo>
                      <a:pt x="14" y="7"/>
                    </a:lnTo>
                    <a:lnTo>
                      <a:pt x="7" y="7"/>
                    </a:lnTo>
                    <a:lnTo>
                      <a:pt x="7" y="7"/>
                    </a:lnTo>
                    <a:lnTo>
                      <a:pt x="7" y="7"/>
                    </a:lnTo>
                    <a:lnTo>
                      <a:pt x="7" y="7"/>
                    </a:lnTo>
                    <a:lnTo>
                      <a:pt x="7" y="7"/>
                    </a:lnTo>
                    <a:lnTo>
                      <a:pt x="0" y="7"/>
                    </a:lnTo>
                    <a:lnTo>
                      <a:pt x="7" y="7"/>
                    </a:lnTo>
                    <a:close/>
                  </a:path>
                </a:pathLst>
              </a:custGeom>
              <a:solidFill>
                <a:srgbClr val="3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00" name="Freeform 180"/>
              <p:cNvSpPr>
                <a:spLocks/>
              </p:cNvSpPr>
              <p:nvPr/>
            </p:nvSpPr>
            <p:spPr bwMode="auto">
              <a:xfrm>
                <a:off x="2476" y="2887"/>
                <a:ext cx="32" cy="25"/>
              </a:xfrm>
              <a:custGeom>
                <a:avLst/>
                <a:gdLst>
                  <a:gd name="T0" fmla="*/ 8 w 32"/>
                  <a:gd name="T1" fmla="*/ 5 h 25"/>
                  <a:gd name="T2" fmla="*/ 0 w 32"/>
                  <a:gd name="T3" fmla="*/ 5 h 25"/>
                  <a:gd name="T4" fmla="*/ 0 w 32"/>
                  <a:gd name="T5" fmla="*/ 13 h 25"/>
                  <a:gd name="T6" fmla="*/ 8 w 32"/>
                  <a:gd name="T7" fmla="*/ 13 h 25"/>
                  <a:gd name="T8" fmla="*/ 8 w 32"/>
                  <a:gd name="T9" fmla="*/ 13 h 25"/>
                  <a:gd name="T10" fmla="*/ 8 w 32"/>
                  <a:gd name="T11" fmla="*/ 20 h 25"/>
                  <a:gd name="T12" fmla="*/ 8 w 32"/>
                  <a:gd name="T13" fmla="*/ 20 h 25"/>
                  <a:gd name="T14" fmla="*/ 15 w 32"/>
                  <a:gd name="T15" fmla="*/ 20 h 25"/>
                  <a:gd name="T16" fmla="*/ 15 w 32"/>
                  <a:gd name="T17" fmla="*/ 20 h 25"/>
                  <a:gd name="T18" fmla="*/ 15 w 32"/>
                  <a:gd name="T19" fmla="*/ 20 h 25"/>
                  <a:gd name="T20" fmla="*/ 20 w 32"/>
                  <a:gd name="T21" fmla="*/ 20 h 25"/>
                  <a:gd name="T22" fmla="*/ 20 w 32"/>
                  <a:gd name="T23" fmla="*/ 20 h 25"/>
                  <a:gd name="T24" fmla="*/ 20 w 32"/>
                  <a:gd name="T25" fmla="*/ 20 h 25"/>
                  <a:gd name="T26" fmla="*/ 27 w 32"/>
                  <a:gd name="T27" fmla="*/ 25 h 25"/>
                  <a:gd name="T28" fmla="*/ 27 w 32"/>
                  <a:gd name="T29" fmla="*/ 25 h 25"/>
                  <a:gd name="T30" fmla="*/ 32 w 32"/>
                  <a:gd name="T31" fmla="*/ 25 h 25"/>
                  <a:gd name="T32" fmla="*/ 32 w 32"/>
                  <a:gd name="T33" fmla="*/ 25 h 25"/>
                  <a:gd name="T34" fmla="*/ 32 w 32"/>
                  <a:gd name="T35" fmla="*/ 25 h 25"/>
                  <a:gd name="T36" fmla="*/ 27 w 32"/>
                  <a:gd name="T37" fmla="*/ 25 h 25"/>
                  <a:gd name="T38" fmla="*/ 27 w 32"/>
                  <a:gd name="T39" fmla="*/ 20 h 25"/>
                  <a:gd name="T40" fmla="*/ 27 w 32"/>
                  <a:gd name="T41" fmla="*/ 20 h 25"/>
                  <a:gd name="T42" fmla="*/ 20 w 32"/>
                  <a:gd name="T43" fmla="*/ 20 h 25"/>
                  <a:gd name="T44" fmla="*/ 20 w 32"/>
                  <a:gd name="T45" fmla="*/ 20 h 25"/>
                  <a:gd name="T46" fmla="*/ 20 w 32"/>
                  <a:gd name="T47" fmla="*/ 13 h 25"/>
                  <a:gd name="T48" fmla="*/ 20 w 32"/>
                  <a:gd name="T49" fmla="*/ 13 h 25"/>
                  <a:gd name="T50" fmla="*/ 15 w 32"/>
                  <a:gd name="T51" fmla="*/ 13 h 25"/>
                  <a:gd name="T52" fmla="*/ 15 w 32"/>
                  <a:gd name="T53" fmla="*/ 13 h 25"/>
                  <a:gd name="T54" fmla="*/ 15 w 32"/>
                  <a:gd name="T55" fmla="*/ 5 h 25"/>
                  <a:gd name="T56" fmla="*/ 15 w 32"/>
                  <a:gd name="T57" fmla="*/ 5 h 25"/>
                  <a:gd name="T58" fmla="*/ 15 w 32"/>
                  <a:gd name="T59" fmla="*/ 5 h 25"/>
                  <a:gd name="T60" fmla="*/ 8 w 32"/>
                  <a:gd name="T61" fmla="*/ 5 h 25"/>
                  <a:gd name="T62" fmla="*/ 8 w 32"/>
                  <a:gd name="T63" fmla="*/ 0 h 25"/>
                  <a:gd name="T64" fmla="*/ 8 w 32"/>
                  <a:gd name="T65" fmla="*/ 0 h 25"/>
                  <a:gd name="T66" fmla="*/ 8 w 32"/>
                  <a:gd name="T67" fmla="*/ 5 h 25"/>
                  <a:gd name="T68" fmla="*/ 8 w 32"/>
                  <a:gd name="T69" fmla="*/ 5 h 25"/>
                  <a:gd name="T70" fmla="*/ 8 w 32"/>
                  <a:gd name="T71"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25">
                    <a:moveTo>
                      <a:pt x="8" y="5"/>
                    </a:moveTo>
                    <a:lnTo>
                      <a:pt x="0" y="5"/>
                    </a:lnTo>
                    <a:lnTo>
                      <a:pt x="0" y="13"/>
                    </a:lnTo>
                    <a:lnTo>
                      <a:pt x="8" y="13"/>
                    </a:lnTo>
                    <a:lnTo>
                      <a:pt x="8" y="13"/>
                    </a:lnTo>
                    <a:lnTo>
                      <a:pt x="8" y="20"/>
                    </a:lnTo>
                    <a:lnTo>
                      <a:pt x="8" y="20"/>
                    </a:lnTo>
                    <a:lnTo>
                      <a:pt x="15" y="20"/>
                    </a:lnTo>
                    <a:lnTo>
                      <a:pt x="15" y="20"/>
                    </a:lnTo>
                    <a:lnTo>
                      <a:pt x="15" y="20"/>
                    </a:lnTo>
                    <a:lnTo>
                      <a:pt x="20" y="20"/>
                    </a:lnTo>
                    <a:lnTo>
                      <a:pt x="20" y="20"/>
                    </a:lnTo>
                    <a:lnTo>
                      <a:pt x="20" y="20"/>
                    </a:lnTo>
                    <a:lnTo>
                      <a:pt x="27" y="25"/>
                    </a:lnTo>
                    <a:lnTo>
                      <a:pt x="27" y="25"/>
                    </a:lnTo>
                    <a:lnTo>
                      <a:pt x="32" y="25"/>
                    </a:lnTo>
                    <a:lnTo>
                      <a:pt x="32" y="25"/>
                    </a:lnTo>
                    <a:lnTo>
                      <a:pt x="32" y="25"/>
                    </a:lnTo>
                    <a:lnTo>
                      <a:pt x="27" y="25"/>
                    </a:lnTo>
                    <a:lnTo>
                      <a:pt x="27" y="20"/>
                    </a:lnTo>
                    <a:lnTo>
                      <a:pt x="27" y="20"/>
                    </a:lnTo>
                    <a:lnTo>
                      <a:pt x="20" y="20"/>
                    </a:lnTo>
                    <a:lnTo>
                      <a:pt x="20" y="20"/>
                    </a:lnTo>
                    <a:lnTo>
                      <a:pt x="20" y="13"/>
                    </a:lnTo>
                    <a:lnTo>
                      <a:pt x="20" y="13"/>
                    </a:lnTo>
                    <a:lnTo>
                      <a:pt x="15" y="13"/>
                    </a:lnTo>
                    <a:lnTo>
                      <a:pt x="15" y="13"/>
                    </a:lnTo>
                    <a:lnTo>
                      <a:pt x="15" y="5"/>
                    </a:lnTo>
                    <a:lnTo>
                      <a:pt x="15" y="5"/>
                    </a:lnTo>
                    <a:lnTo>
                      <a:pt x="15" y="5"/>
                    </a:lnTo>
                    <a:lnTo>
                      <a:pt x="8" y="5"/>
                    </a:lnTo>
                    <a:lnTo>
                      <a:pt x="8" y="0"/>
                    </a:lnTo>
                    <a:lnTo>
                      <a:pt x="8" y="0"/>
                    </a:lnTo>
                    <a:lnTo>
                      <a:pt x="8" y="5"/>
                    </a:lnTo>
                    <a:lnTo>
                      <a:pt x="8" y="5"/>
                    </a:lnTo>
                    <a:lnTo>
                      <a:pt x="8" y="5"/>
                    </a:lnTo>
                    <a:close/>
                  </a:path>
                </a:pathLst>
              </a:custGeom>
              <a:solidFill>
                <a:srgbClr val="3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01" name="Freeform 181"/>
              <p:cNvSpPr>
                <a:spLocks/>
              </p:cNvSpPr>
              <p:nvPr/>
            </p:nvSpPr>
            <p:spPr bwMode="auto">
              <a:xfrm>
                <a:off x="2496" y="2827"/>
                <a:ext cx="39" cy="13"/>
              </a:xfrm>
              <a:custGeom>
                <a:avLst/>
                <a:gdLst>
                  <a:gd name="T0" fmla="*/ 0 w 39"/>
                  <a:gd name="T1" fmla="*/ 7 h 13"/>
                  <a:gd name="T2" fmla="*/ 7 w 39"/>
                  <a:gd name="T3" fmla="*/ 7 h 13"/>
                  <a:gd name="T4" fmla="*/ 12 w 39"/>
                  <a:gd name="T5" fmla="*/ 7 h 13"/>
                  <a:gd name="T6" fmla="*/ 27 w 39"/>
                  <a:gd name="T7" fmla="*/ 7 h 13"/>
                  <a:gd name="T8" fmla="*/ 27 w 39"/>
                  <a:gd name="T9" fmla="*/ 7 h 13"/>
                  <a:gd name="T10" fmla="*/ 27 w 39"/>
                  <a:gd name="T11" fmla="*/ 13 h 13"/>
                  <a:gd name="T12" fmla="*/ 32 w 39"/>
                  <a:gd name="T13" fmla="*/ 13 h 13"/>
                  <a:gd name="T14" fmla="*/ 39 w 39"/>
                  <a:gd name="T15" fmla="*/ 13 h 13"/>
                  <a:gd name="T16" fmla="*/ 39 w 39"/>
                  <a:gd name="T17" fmla="*/ 13 h 13"/>
                  <a:gd name="T18" fmla="*/ 32 w 39"/>
                  <a:gd name="T19" fmla="*/ 13 h 13"/>
                  <a:gd name="T20" fmla="*/ 27 w 39"/>
                  <a:gd name="T21" fmla="*/ 7 h 13"/>
                  <a:gd name="T22" fmla="*/ 27 w 39"/>
                  <a:gd name="T23" fmla="*/ 7 h 13"/>
                  <a:gd name="T24" fmla="*/ 27 w 39"/>
                  <a:gd name="T25" fmla="*/ 7 h 13"/>
                  <a:gd name="T26" fmla="*/ 20 w 39"/>
                  <a:gd name="T27" fmla="*/ 7 h 13"/>
                  <a:gd name="T28" fmla="*/ 20 w 39"/>
                  <a:gd name="T29" fmla="*/ 7 h 13"/>
                  <a:gd name="T30" fmla="*/ 12 w 39"/>
                  <a:gd name="T31" fmla="*/ 0 h 13"/>
                  <a:gd name="T32" fmla="*/ 12 w 39"/>
                  <a:gd name="T33" fmla="*/ 0 h 13"/>
                  <a:gd name="T34" fmla="*/ 7 w 39"/>
                  <a:gd name="T35" fmla="*/ 0 h 13"/>
                  <a:gd name="T36" fmla="*/ 7 w 39"/>
                  <a:gd name="T37" fmla="*/ 0 h 13"/>
                  <a:gd name="T38" fmla="*/ 7 w 39"/>
                  <a:gd name="T39" fmla="*/ 0 h 13"/>
                  <a:gd name="T40" fmla="*/ 7 w 39"/>
                  <a:gd name="T41" fmla="*/ 0 h 13"/>
                  <a:gd name="T42" fmla="*/ 7 w 39"/>
                  <a:gd name="T43" fmla="*/ 0 h 13"/>
                  <a:gd name="T44" fmla="*/ 7 w 39"/>
                  <a:gd name="T45" fmla="*/ 0 h 13"/>
                  <a:gd name="T46" fmla="*/ 7 w 39"/>
                  <a:gd name="T47" fmla="*/ 0 h 13"/>
                  <a:gd name="T48" fmla="*/ 7 w 39"/>
                  <a:gd name="T49" fmla="*/ 0 h 13"/>
                  <a:gd name="T50" fmla="*/ 0 w 39"/>
                  <a:gd name="T51" fmla="*/ 7 h 13"/>
                  <a:gd name="T52" fmla="*/ 0 w 39"/>
                  <a:gd name="T5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13">
                    <a:moveTo>
                      <a:pt x="0" y="7"/>
                    </a:moveTo>
                    <a:lnTo>
                      <a:pt x="7" y="7"/>
                    </a:lnTo>
                    <a:lnTo>
                      <a:pt x="12" y="7"/>
                    </a:lnTo>
                    <a:lnTo>
                      <a:pt x="27" y="7"/>
                    </a:lnTo>
                    <a:lnTo>
                      <a:pt x="27" y="7"/>
                    </a:lnTo>
                    <a:lnTo>
                      <a:pt x="27" y="13"/>
                    </a:lnTo>
                    <a:lnTo>
                      <a:pt x="32" y="13"/>
                    </a:lnTo>
                    <a:lnTo>
                      <a:pt x="39" y="13"/>
                    </a:lnTo>
                    <a:lnTo>
                      <a:pt x="39" y="13"/>
                    </a:lnTo>
                    <a:lnTo>
                      <a:pt x="32" y="13"/>
                    </a:lnTo>
                    <a:lnTo>
                      <a:pt x="27" y="7"/>
                    </a:lnTo>
                    <a:lnTo>
                      <a:pt x="27" y="7"/>
                    </a:lnTo>
                    <a:lnTo>
                      <a:pt x="27" y="7"/>
                    </a:lnTo>
                    <a:lnTo>
                      <a:pt x="20" y="7"/>
                    </a:lnTo>
                    <a:lnTo>
                      <a:pt x="20" y="7"/>
                    </a:lnTo>
                    <a:lnTo>
                      <a:pt x="12" y="0"/>
                    </a:lnTo>
                    <a:lnTo>
                      <a:pt x="12" y="0"/>
                    </a:lnTo>
                    <a:lnTo>
                      <a:pt x="7" y="0"/>
                    </a:lnTo>
                    <a:lnTo>
                      <a:pt x="7" y="0"/>
                    </a:lnTo>
                    <a:lnTo>
                      <a:pt x="7" y="0"/>
                    </a:lnTo>
                    <a:lnTo>
                      <a:pt x="7" y="0"/>
                    </a:lnTo>
                    <a:lnTo>
                      <a:pt x="7" y="0"/>
                    </a:lnTo>
                    <a:lnTo>
                      <a:pt x="7" y="0"/>
                    </a:lnTo>
                    <a:lnTo>
                      <a:pt x="7" y="0"/>
                    </a:lnTo>
                    <a:lnTo>
                      <a:pt x="7" y="0"/>
                    </a:lnTo>
                    <a:lnTo>
                      <a:pt x="0" y="7"/>
                    </a:lnTo>
                    <a:lnTo>
                      <a:pt x="0" y="7"/>
                    </a:lnTo>
                    <a:close/>
                  </a:path>
                </a:pathLst>
              </a:custGeom>
              <a:solidFill>
                <a:srgbClr val="3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02" name="Freeform 182"/>
              <p:cNvSpPr>
                <a:spLocks/>
              </p:cNvSpPr>
              <p:nvPr/>
            </p:nvSpPr>
            <p:spPr bwMode="auto">
              <a:xfrm>
                <a:off x="2619" y="2774"/>
                <a:ext cx="39" cy="40"/>
              </a:xfrm>
              <a:custGeom>
                <a:avLst/>
                <a:gdLst>
                  <a:gd name="T0" fmla="*/ 0 w 39"/>
                  <a:gd name="T1" fmla="*/ 0 h 40"/>
                  <a:gd name="T2" fmla="*/ 7 w 39"/>
                  <a:gd name="T3" fmla="*/ 6 h 40"/>
                  <a:gd name="T4" fmla="*/ 19 w 39"/>
                  <a:gd name="T5" fmla="*/ 13 h 40"/>
                  <a:gd name="T6" fmla="*/ 32 w 39"/>
                  <a:gd name="T7" fmla="*/ 26 h 40"/>
                  <a:gd name="T8" fmla="*/ 32 w 39"/>
                  <a:gd name="T9" fmla="*/ 26 h 40"/>
                  <a:gd name="T10" fmla="*/ 26 w 39"/>
                  <a:gd name="T11" fmla="*/ 26 h 40"/>
                  <a:gd name="T12" fmla="*/ 26 w 39"/>
                  <a:gd name="T13" fmla="*/ 13 h 40"/>
                  <a:gd name="T14" fmla="*/ 19 w 39"/>
                  <a:gd name="T15" fmla="*/ 6 h 40"/>
                  <a:gd name="T16" fmla="*/ 19 w 39"/>
                  <a:gd name="T17" fmla="*/ 6 h 40"/>
                  <a:gd name="T18" fmla="*/ 14 w 39"/>
                  <a:gd name="T19" fmla="*/ 6 h 40"/>
                  <a:gd name="T20" fmla="*/ 14 w 39"/>
                  <a:gd name="T21" fmla="*/ 6 h 40"/>
                  <a:gd name="T22" fmla="*/ 14 w 39"/>
                  <a:gd name="T23" fmla="*/ 6 h 40"/>
                  <a:gd name="T24" fmla="*/ 14 w 39"/>
                  <a:gd name="T25" fmla="*/ 6 h 40"/>
                  <a:gd name="T26" fmla="*/ 19 w 39"/>
                  <a:gd name="T27" fmla="*/ 13 h 40"/>
                  <a:gd name="T28" fmla="*/ 26 w 39"/>
                  <a:gd name="T29" fmla="*/ 26 h 40"/>
                  <a:gd name="T30" fmla="*/ 39 w 39"/>
                  <a:gd name="T31" fmla="*/ 40 h 40"/>
                  <a:gd name="T32" fmla="*/ 39 w 39"/>
                  <a:gd name="T33" fmla="*/ 40 h 40"/>
                  <a:gd name="T34" fmla="*/ 32 w 39"/>
                  <a:gd name="T35" fmla="*/ 33 h 40"/>
                  <a:gd name="T36" fmla="*/ 26 w 39"/>
                  <a:gd name="T37" fmla="*/ 26 h 40"/>
                  <a:gd name="T38" fmla="*/ 19 w 39"/>
                  <a:gd name="T39" fmla="*/ 13 h 40"/>
                  <a:gd name="T40" fmla="*/ 19 w 39"/>
                  <a:gd name="T41" fmla="*/ 13 h 40"/>
                  <a:gd name="T42" fmla="*/ 14 w 39"/>
                  <a:gd name="T43" fmla="*/ 13 h 40"/>
                  <a:gd name="T44" fmla="*/ 14 w 39"/>
                  <a:gd name="T45" fmla="*/ 13 h 40"/>
                  <a:gd name="T46" fmla="*/ 19 w 39"/>
                  <a:gd name="T47" fmla="*/ 13 h 40"/>
                  <a:gd name="T48" fmla="*/ 19 w 39"/>
                  <a:gd name="T49" fmla="*/ 13 h 40"/>
                  <a:gd name="T50" fmla="*/ 14 w 39"/>
                  <a:gd name="T51" fmla="*/ 13 h 40"/>
                  <a:gd name="T52" fmla="*/ 7 w 39"/>
                  <a:gd name="T53" fmla="*/ 13 h 40"/>
                  <a:gd name="T54" fmla="*/ 7 w 39"/>
                  <a:gd name="T55" fmla="*/ 6 h 40"/>
                  <a:gd name="T56" fmla="*/ 7 w 39"/>
                  <a:gd name="T57" fmla="*/ 6 h 40"/>
                  <a:gd name="T58" fmla="*/ 7 w 39"/>
                  <a:gd name="T59" fmla="*/ 6 h 40"/>
                  <a:gd name="T60" fmla="*/ 7 w 39"/>
                  <a:gd name="T61" fmla="*/ 6 h 40"/>
                  <a:gd name="T62" fmla="*/ 7 w 39"/>
                  <a:gd name="T63" fmla="*/ 6 h 40"/>
                  <a:gd name="T64" fmla="*/ 7 w 39"/>
                  <a:gd name="T65" fmla="*/ 6 h 40"/>
                  <a:gd name="T66" fmla="*/ 7 w 39"/>
                  <a:gd name="T67" fmla="*/ 6 h 40"/>
                  <a:gd name="T68" fmla="*/ 7 w 39"/>
                  <a:gd name="T69" fmla="*/ 6 h 40"/>
                  <a:gd name="T70" fmla="*/ 7 w 39"/>
                  <a:gd name="T71" fmla="*/ 0 h 40"/>
                  <a:gd name="T72" fmla="*/ 7 w 39"/>
                  <a:gd name="T73" fmla="*/ 0 h 40"/>
                  <a:gd name="T74" fmla="*/ 0 w 39"/>
                  <a:gd name="T75" fmla="*/ 0 h 40"/>
                  <a:gd name="T76" fmla="*/ 0 w 39"/>
                  <a:gd name="T77" fmla="*/ 0 h 40"/>
                  <a:gd name="T78" fmla="*/ 0 w 39"/>
                  <a:gd name="T7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40">
                    <a:moveTo>
                      <a:pt x="0" y="0"/>
                    </a:moveTo>
                    <a:lnTo>
                      <a:pt x="7" y="6"/>
                    </a:lnTo>
                    <a:lnTo>
                      <a:pt x="19" y="13"/>
                    </a:lnTo>
                    <a:lnTo>
                      <a:pt x="32" y="26"/>
                    </a:lnTo>
                    <a:lnTo>
                      <a:pt x="32" y="26"/>
                    </a:lnTo>
                    <a:lnTo>
                      <a:pt x="26" y="26"/>
                    </a:lnTo>
                    <a:lnTo>
                      <a:pt x="26" y="13"/>
                    </a:lnTo>
                    <a:lnTo>
                      <a:pt x="19" y="6"/>
                    </a:lnTo>
                    <a:lnTo>
                      <a:pt x="19" y="6"/>
                    </a:lnTo>
                    <a:lnTo>
                      <a:pt x="14" y="6"/>
                    </a:lnTo>
                    <a:lnTo>
                      <a:pt x="14" y="6"/>
                    </a:lnTo>
                    <a:lnTo>
                      <a:pt x="14" y="6"/>
                    </a:lnTo>
                    <a:lnTo>
                      <a:pt x="14" y="6"/>
                    </a:lnTo>
                    <a:lnTo>
                      <a:pt x="19" y="13"/>
                    </a:lnTo>
                    <a:lnTo>
                      <a:pt x="26" y="26"/>
                    </a:lnTo>
                    <a:lnTo>
                      <a:pt x="39" y="40"/>
                    </a:lnTo>
                    <a:lnTo>
                      <a:pt x="39" y="40"/>
                    </a:lnTo>
                    <a:lnTo>
                      <a:pt x="32" y="33"/>
                    </a:lnTo>
                    <a:lnTo>
                      <a:pt x="26" y="26"/>
                    </a:lnTo>
                    <a:lnTo>
                      <a:pt x="19" y="13"/>
                    </a:lnTo>
                    <a:lnTo>
                      <a:pt x="19" y="13"/>
                    </a:lnTo>
                    <a:lnTo>
                      <a:pt x="14" y="13"/>
                    </a:lnTo>
                    <a:lnTo>
                      <a:pt x="14" y="13"/>
                    </a:lnTo>
                    <a:lnTo>
                      <a:pt x="19" y="13"/>
                    </a:lnTo>
                    <a:lnTo>
                      <a:pt x="19" y="13"/>
                    </a:lnTo>
                    <a:lnTo>
                      <a:pt x="14" y="13"/>
                    </a:lnTo>
                    <a:lnTo>
                      <a:pt x="7" y="13"/>
                    </a:lnTo>
                    <a:lnTo>
                      <a:pt x="7" y="6"/>
                    </a:lnTo>
                    <a:lnTo>
                      <a:pt x="7" y="6"/>
                    </a:lnTo>
                    <a:lnTo>
                      <a:pt x="7" y="6"/>
                    </a:lnTo>
                    <a:lnTo>
                      <a:pt x="7" y="6"/>
                    </a:lnTo>
                    <a:lnTo>
                      <a:pt x="7" y="6"/>
                    </a:lnTo>
                    <a:lnTo>
                      <a:pt x="7" y="6"/>
                    </a:lnTo>
                    <a:lnTo>
                      <a:pt x="7" y="6"/>
                    </a:lnTo>
                    <a:lnTo>
                      <a:pt x="7" y="6"/>
                    </a:lnTo>
                    <a:lnTo>
                      <a:pt x="7" y="0"/>
                    </a:lnTo>
                    <a:lnTo>
                      <a:pt x="7" y="0"/>
                    </a:lnTo>
                    <a:lnTo>
                      <a:pt x="0" y="0"/>
                    </a:lnTo>
                    <a:lnTo>
                      <a:pt x="0" y="0"/>
                    </a:lnTo>
                    <a:lnTo>
                      <a:pt x="0" y="0"/>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03" name="Freeform 183"/>
              <p:cNvSpPr>
                <a:spLocks/>
              </p:cNvSpPr>
              <p:nvPr/>
            </p:nvSpPr>
            <p:spPr bwMode="auto">
              <a:xfrm>
                <a:off x="2562" y="2747"/>
                <a:ext cx="89" cy="33"/>
              </a:xfrm>
              <a:custGeom>
                <a:avLst/>
                <a:gdLst>
                  <a:gd name="T0" fmla="*/ 83 w 89"/>
                  <a:gd name="T1" fmla="*/ 27 h 33"/>
                  <a:gd name="T2" fmla="*/ 64 w 89"/>
                  <a:gd name="T3" fmla="*/ 15 h 33"/>
                  <a:gd name="T4" fmla="*/ 51 w 89"/>
                  <a:gd name="T5" fmla="*/ 15 h 33"/>
                  <a:gd name="T6" fmla="*/ 51 w 89"/>
                  <a:gd name="T7" fmla="*/ 15 h 33"/>
                  <a:gd name="T8" fmla="*/ 51 w 89"/>
                  <a:gd name="T9" fmla="*/ 15 h 33"/>
                  <a:gd name="T10" fmla="*/ 51 w 89"/>
                  <a:gd name="T11" fmla="*/ 15 h 33"/>
                  <a:gd name="T12" fmla="*/ 44 w 89"/>
                  <a:gd name="T13" fmla="*/ 15 h 33"/>
                  <a:gd name="T14" fmla="*/ 37 w 89"/>
                  <a:gd name="T15" fmla="*/ 15 h 33"/>
                  <a:gd name="T16" fmla="*/ 37 w 89"/>
                  <a:gd name="T17" fmla="*/ 15 h 33"/>
                  <a:gd name="T18" fmla="*/ 37 w 89"/>
                  <a:gd name="T19" fmla="*/ 7 h 33"/>
                  <a:gd name="T20" fmla="*/ 37 w 89"/>
                  <a:gd name="T21" fmla="*/ 15 h 33"/>
                  <a:gd name="T22" fmla="*/ 57 w 89"/>
                  <a:gd name="T23" fmla="*/ 15 h 33"/>
                  <a:gd name="T24" fmla="*/ 57 w 89"/>
                  <a:gd name="T25" fmla="*/ 15 h 33"/>
                  <a:gd name="T26" fmla="*/ 64 w 89"/>
                  <a:gd name="T27" fmla="*/ 15 h 33"/>
                  <a:gd name="T28" fmla="*/ 57 w 89"/>
                  <a:gd name="T29" fmla="*/ 15 h 33"/>
                  <a:gd name="T30" fmla="*/ 18 w 89"/>
                  <a:gd name="T31" fmla="*/ 7 h 33"/>
                  <a:gd name="T32" fmla="*/ 18 w 89"/>
                  <a:gd name="T33" fmla="*/ 7 h 33"/>
                  <a:gd name="T34" fmla="*/ 18 w 89"/>
                  <a:gd name="T35" fmla="*/ 7 h 33"/>
                  <a:gd name="T36" fmla="*/ 18 w 89"/>
                  <a:gd name="T37" fmla="*/ 7 h 33"/>
                  <a:gd name="T38" fmla="*/ 18 w 89"/>
                  <a:gd name="T39" fmla="*/ 7 h 33"/>
                  <a:gd name="T40" fmla="*/ 12 w 89"/>
                  <a:gd name="T41" fmla="*/ 7 h 33"/>
                  <a:gd name="T42" fmla="*/ 12 w 89"/>
                  <a:gd name="T43" fmla="*/ 7 h 33"/>
                  <a:gd name="T44" fmla="*/ 12 w 89"/>
                  <a:gd name="T45" fmla="*/ 7 h 33"/>
                  <a:gd name="T46" fmla="*/ 25 w 89"/>
                  <a:gd name="T47" fmla="*/ 0 h 33"/>
                  <a:gd name="T48" fmla="*/ 25 w 89"/>
                  <a:gd name="T49" fmla="*/ 0 h 33"/>
                  <a:gd name="T50" fmla="*/ 25 w 89"/>
                  <a:gd name="T51" fmla="*/ 0 h 33"/>
                  <a:gd name="T52" fmla="*/ 18 w 89"/>
                  <a:gd name="T53" fmla="*/ 0 h 33"/>
                  <a:gd name="T54" fmla="*/ 5 w 89"/>
                  <a:gd name="T55" fmla="*/ 0 h 33"/>
                  <a:gd name="T56" fmla="*/ 0 w 89"/>
                  <a:gd name="T57" fmla="*/ 0 h 33"/>
                  <a:gd name="T58" fmla="*/ 5 w 89"/>
                  <a:gd name="T59" fmla="*/ 0 h 33"/>
                  <a:gd name="T60" fmla="*/ 5 w 89"/>
                  <a:gd name="T61" fmla="*/ 0 h 33"/>
                  <a:gd name="T62" fmla="*/ 32 w 89"/>
                  <a:gd name="T63" fmla="*/ 0 h 33"/>
                  <a:gd name="T64" fmla="*/ 32 w 89"/>
                  <a:gd name="T65" fmla="*/ 0 h 33"/>
                  <a:gd name="T66" fmla="*/ 57 w 89"/>
                  <a:gd name="T67" fmla="*/ 7 h 33"/>
                  <a:gd name="T68" fmla="*/ 57 w 89"/>
                  <a:gd name="T69" fmla="*/ 7 h 33"/>
                  <a:gd name="T70" fmla="*/ 71 w 89"/>
                  <a:gd name="T71" fmla="*/ 15 h 33"/>
                  <a:gd name="T72" fmla="*/ 71 w 89"/>
                  <a:gd name="T73" fmla="*/ 15 h 33"/>
                  <a:gd name="T74" fmla="*/ 83 w 89"/>
                  <a:gd name="T75" fmla="*/ 20 h 33"/>
                  <a:gd name="T76" fmla="*/ 83 w 89"/>
                  <a:gd name="T77" fmla="*/ 27 h 33"/>
                  <a:gd name="T78" fmla="*/ 89 w 89"/>
                  <a:gd name="T79" fmla="*/ 27 h 33"/>
                  <a:gd name="T80" fmla="*/ 89 w 89"/>
                  <a:gd name="T8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 h="33">
                    <a:moveTo>
                      <a:pt x="89" y="33"/>
                    </a:moveTo>
                    <a:lnTo>
                      <a:pt x="83" y="27"/>
                    </a:lnTo>
                    <a:lnTo>
                      <a:pt x="71" y="20"/>
                    </a:lnTo>
                    <a:lnTo>
                      <a:pt x="64" y="15"/>
                    </a:lnTo>
                    <a:lnTo>
                      <a:pt x="64" y="15"/>
                    </a:lnTo>
                    <a:lnTo>
                      <a:pt x="51" y="15"/>
                    </a:lnTo>
                    <a:lnTo>
                      <a:pt x="51" y="15"/>
                    </a:lnTo>
                    <a:lnTo>
                      <a:pt x="51" y="15"/>
                    </a:lnTo>
                    <a:lnTo>
                      <a:pt x="51" y="15"/>
                    </a:lnTo>
                    <a:lnTo>
                      <a:pt x="51" y="15"/>
                    </a:lnTo>
                    <a:lnTo>
                      <a:pt x="51" y="15"/>
                    </a:lnTo>
                    <a:lnTo>
                      <a:pt x="51" y="15"/>
                    </a:lnTo>
                    <a:lnTo>
                      <a:pt x="51" y="15"/>
                    </a:lnTo>
                    <a:lnTo>
                      <a:pt x="44" y="15"/>
                    </a:lnTo>
                    <a:lnTo>
                      <a:pt x="37" y="15"/>
                    </a:lnTo>
                    <a:lnTo>
                      <a:pt x="37" y="15"/>
                    </a:lnTo>
                    <a:lnTo>
                      <a:pt x="37" y="15"/>
                    </a:lnTo>
                    <a:lnTo>
                      <a:pt x="37" y="15"/>
                    </a:lnTo>
                    <a:lnTo>
                      <a:pt x="37" y="15"/>
                    </a:lnTo>
                    <a:lnTo>
                      <a:pt x="37" y="7"/>
                    </a:lnTo>
                    <a:lnTo>
                      <a:pt x="37" y="7"/>
                    </a:lnTo>
                    <a:lnTo>
                      <a:pt x="37" y="15"/>
                    </a:lnTo>
                    <a:lnTo>
                      <a:pt x="44" y="15"/>
                    </a:lnTo>
                    <a:lnTo>
                      <a:pt x="57" y="15"/>
                    </a:lnTo>
                    <a:lnTo>
                      <a:pt x="57" y="15"/>
                    </a:lnTo>
                    <a:lnTo>
                      <a:pt x="57" y="15"/>
                    </a:lnTo>
                    <a:lnTo>
                      <a:pt x="57" y="15"/>
                    </a:lnTo>
                    <a:lnTo>
                      <a:pt x="64" y="15"/>
                    </a:lnTo>
                    <a:lnTo>
                      <a:pt x="64" y="15"/>
                    </a:lnTo>
                    <a:lnTo>
                      <a:pt x="57" y="15"/>
                    </a:lnTo>
                    <a:lnTo>
                      <a:pt x="44" y="7"/>
                    </a:lnTo>
                    <a:lnTo>
                      <a:pt x="18" y="7"/>
                    </a:lnTo>
                    <a:lnTo>
                      <a:pt x="18" y="7"/>
                    </a:lnTo>
                    <a:lnTo>
                      <a:pt x="18" y="7"/>
                    </a:lnTo>
                    <a:lnTo>
                      <a:pt x="18" y="7"/>
                    </a:lnTo>
                    <a:lnTo>
                      <a:pt x="18" y="7"/>
                    </a:lnTo>
                    <a:lnTo>
                      <a:pt x="18" y="7"/>
                    </a:lnTo>
                    <a:lnTo>
                      <a:pt x="18" y="7"/>
                    </a:lnTo>
                    <a:lnTo>
                      <a:pt x="18" y="7"/>
                    </a:lnTo>
                    <a:lnTo>
                      <a:pt x="18" y="7"/>
                    </a:lnTo>
                    <a:lnTo>
                      <a:pt x="18" y="7"/>
                    </a:lnTo>
                    <a:lnTo>
                      <a:pt x="12" y="7"/>
                    </a:lnTo>
                    <a:lnTo>
                      <a:pt x="12" y="7"/>
                    </a:lnTo>
                    <a:lnTo>
                      <a:pt x="12" y="7"/>
                    </a:lnTo>
                    <a:lnTo>
                      <a:pt x="12" y="7"/>
                    </a:lnTo>
                    <a:lnTo>
                      <a:pt x="12" y="7"/>
                    </a:lnTo>
                    <a:lnTo>
                      <a:pt x="18" y="7"/>
                    </a:lnTo>
                    <a:lnTo>
                      <a:pt x="25" y="0"/>
                    </a:lnTo>
                    <a:lnTo>
                      <a:pt x="25" y="0"/>
                    </a:lnTo>
                    <a:lnTo>
                      <a:pt x="25" y="0"/>
                    </a:lnTo>
                    <a:lnTo>
                      <a:pt x="25" y="0"/>
                    </a:lnTo>
                    <a:lnTo>
                      <a:pt x="25" y="0"/>
                    </a:lnTo>
                    <a:lnTo>
                      <a:pt x="25" y="0"/>
                    </a:lnTo>
                    <a:lnTo>
                      <a:pt x="18" y="0"/>
                    </a:lnTo>
                    <a:lnTo>
                      <a:pt x="12" y="0"/>
                    </a:lnTo>
                    <a:lnTo>
                      <a:pt x="5" y="0"/>
                    </a:lnTo>
                    <a:lnTo>
                      <a:pt x="5" y="0"/>
                    </a:lnTo>
                    <a:lnTo>
                      <a:pt x="0" y="0"/>
                    </a:lnTo>
                    <a:lnTo>
                      <a:pt x="0" y="0"/>
                    </a:lnTo>
                    <a:lnTo>
                      <a:pt x="5" y="0"/>
                    </a:lnTo>
                    <a:lnTo>
                      <a:pt x="5" y="0"/>
                    </a:lnTo>
                    <a:lnTo>
                      <a:pt x="5" y="0"/>
                    </a:lnTo>
                    <a:lnTo>
                      <a:pt x="12" y="0"/>
                    </a:lnTo>
                    <a:lnTo>
                      <a:pt x="32" y="0"/>
                    </a:lnTo>
                    <a:lnTo>
                      <a:pt x="32" y="0"/>
                    </a:lnTo>
                    <a:lnTo>
                      <a:pt x="32" y="0"/>
                    </a:lnTo>
                    <a:lnTo>
                      <a:pt x="44" y="7"/>
                    </a:lnTo>
                    <a:lnTo>
                      <a:pt x="57" y="7"/>
                    </a:lnTo>
                    <a:lnTo>
                      <a:pt x="57" y="7"/>
                    </a:lnTo>
                    <a:lnTo>
                      <a:pt x="57" y="7"/>
                    </a:lnTo>
                    <a:lnTo>
                      <a:pt x="57" y="15"/>
                    </a:lnTo>
                    <a:lnTo>
                      <a:pt x="71" y="15"/>
                    </a:lnTo>
                    <a:lnTo>
                      <a:pt x="71" y="15"/>
                    </a:lnTo>
                    <a:lnTo>
                      <a:pt x="71" y="15"/>
                    </a:lnTo>
                    <a:lnTo>
                      <a:pt x="76" y="20"/>
                    </a:lnTo>
                    <a:lnTo>
                      <a:pt x="83" y="20"/>
                    </a:lnTo>
                    <a:lnTo>
                      <a:pt x="83" y="20"/>
                    </a:lnTo>
                    <a:lnTo>
                      <a:pt x="83" y="27"/>
                    </a:lnTo>
                    <a:lnTo>
                      <a:pt x="83" y="27"/>
                    </a:lnTo>
                    <a:lnTo>
                      <a:pt x="89" y="27"/>
                    </a:lnTo>
                    <a:lnTo>
                      <a:pt x="89" y="27"/>
                    </a:lnTo>
                    <a:lnTo>
                      <a:pt x="89" y="33"/>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04" name="Freeform 184"/>
              <p:cNvSpPr>
                <a:spLocks/>
              </p:cNvSpPr>
              <p:nvPr/>
            </p:nvSpPr>
            <p:spPr bwMode="auto">
              <a:xfrm>
                <a:off x="2606" y="2780"/>
                <a:ext cx="59" cy="60"/>
              </a:xfrm>
              <a:custGeom>
                <a:avLst/>
                <a:gdLst>
                  <a:gd name="T0" fmla="*/ 0 w 59"/>
                  <a:gd name="T1" fmla="*/ 0 h 60"/>
                  <a:gd name="T2" fmla="*/ 7 w 59"/>
                  <a:gd name="T3" fmla="*/ 0 h 60"/>
                  <a:gd name="T4" fmla="*/ 20 w 59"/>
                  <a:gd name="T5" fmla="*/ 7 h 60"/>
                  <a:gd name="T6" fmla="*/ 27 w 59"/>
                  <a:gd name="T7" fmla="*/ 14 h 60"/>
                  <a:gd name="T8" fmla="*/ 27 w 59"/>
                  <a:gd name="T9" fmla="*/ 14 h 60"/>
                  <a:gd name="T10" fmla="*/ 32 w 59"/>
                  <a:gd name="T11" fmla="*/ 20 h 60"/>
                  <a:gd name="T12" fmla="*/ 45 w 59"/>
                  <a:gd name="T13" fmla="*/ 27 h 60"/>
                  <a:gd name="T14" fmla="*/ 59 w 59"/>
                  <a:gd name="T15" fmla="*/ 40 h 60"/>
                  <a:gd name="T16" fmla="*/ 59 w 59"/>
                  <a:gd name="T17" fmla="*/ 40 h 60"/>
                  <a:gd name="T18" fmla="*/ 59 w 59"/>
                  <a:gd name="T19" fmla="*/ 47 h 60"/>
                  <a:gd name="T20" fmla="*/ 59 w 59"/>
                  <a:gd name="T21" fmla="*/ 54 h 60"/>
                  <a:gd name="T22" fmla="*/ 59 w 59"/>
                  <a:gd name="T23" fmla="*/ 60 h 60"/>
                  <a:gd name="T24" fmla="*/ 59 w 59"/>
                  <a:gd name="T25" fmla="*/ 60 h 60"/>
                  <a:gd name="T26" fmla="*/ 59 w 59"/>
                  <a:gd name="T27" fmla="*/ 54 h 60"/>
                  <a:gd name="T28" fmla="*/ 52 w 59"/>
                  <a:gd name="T29" fmla="*/ 47 h 60"/>
                  <a:gd name="T30" fmla="*/ 52 w 59"/>
                  <a:gd name="T31" fmla="*/ 34 h 60"/>
                  <a:gd name="T32" fmla="*/ 52 w 59"/>
                  <a:gd name="T33" fmla="*/ 34 h 60"/>
                  <a:gd name="T34" fmla="*/ 39 w 59"/>
                  <a:gd name="T35" fmla="*/ 27 h 60"/>
                  <a:gd name="T36" fmla="*/ 27 w 59"/>
                  <a:gd name="T37" fmla="*/ 14 h 60"/>
                  <a:gd name="T38" fmla="*/ 20 w 59"/>
                  <a:gd name="T39" fmla="*/ 7 h 60"/>
                  <a:gd name="T40" fmla="*/ 20 w 59"/>
                  <a:gd name="T41" fmla="*/ 7 h 60"/>
                  <a:gd name="T42" fmla="*/ 13 w 59"/>
                  <a:gd name="T43" fmla="*/ 7 h 60"/>
                  <a:gd name="T44" fmla="*/ 13 w 59"/>
                  <a:gd name="T45" fmla="*/ 7 h 60"/>
                  <a:gd name="T46" fmla="*/ 13 w 59"/>
                  <a:gd name="T47" fmla="*/ 7 h 60"/>
                  <a:gd name="T48" fmla="*/ 13 w 59"/>
                  <a:gd name="T49" fmla="*/ 7 h 60"/>
                  <a:gd name="T50" fmla="*/ 13 w 59"/>
                  <a:gd name="T51" fmla="*/ 7 h 60"/>
                  <a:gd name="T52" fmla="*/ 13 w 59"/>
                  <a:gd name="T53" fmla="*/ 7 h 60"/>
                  <a:gd name="T54" fmla="*/ 7 w 59"/>
                  <a:gd name="T55" fmla="*/ 7 h 60"/>
                  <a:gd name="T56" fmla="*/ 7 w 59"/>
                  <a:gd name="T57" fmla="*/ 7 h 60"/>
                  <a:gd name="T58" fmla="*/ 7 w 59"/>
                  <a:gd name="T59" fmla="*/ 7 h 60"/>
                  <a:gd name="T60" fmla="*/ 0 w 59"/>
                  <a:gd name="T61" fmla="*/ 0 h 60"/>
                  <a:gd name="T62" fmla="*/ 0 w 59"/>
                  <a:gd name="T6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60">
                    <a:moveTo>
                      <a:pt x="0" y="0"/>
                    </a:moveTo>
                    <a:lnTo>
                      <a:pt x="7" y="0"/>
                    </a:lnTo>
                    <a:lnTo>
                      <a:pt x="20" y="7"/>
                    </a:lnTo>
                    <a:lnTo>
                      <a:pt x="27" y="14"/>
                    </a:lnTo>
                    <a:lnTo>
                      <a:pt x="27" y="14"/>
                    </a:lnTo>
                    <a:lnTo>
                      <a:pt x="32" y="20"/>
                    </a:lnTo>
                    <a:lnTo>
                      <a:pt x="45" y="27"/>
                    </a:lnTo>
                    <a:lnTo>
                      <a:pt x="59" y="40"/>
                    </a:lnTo>
                    <a:lnTo>
                      <a:pt x="59" y="40"/>
                    </a:lnTo>
                    <a:lnTo>
                      <a:pt x="59" y="47"/>
                    </a:lnTo>
                    <a:lnTo>
                      <a:pt x="59" y="54"/>
                    </a:lnTo>
                    <a:lnTo>
                      <a:pt x="59" y="60"/>
                    </a:lnTo>
                    <a:lnTo>
                      <a:pt x="59" y="60"/>
                    </a:lnTo>
                    <a:lnTo>
                      <a:pt x="59" y="54"/>
                    </a:lnTo>
                    <a:lnTo>
                      <a:pt x="52" y="47"/>
                    </a:lnTo>
                    <a:lnTo>
                      <a:pt x="52" y="34"/>
                    </a:lnTo>
                    <a:lnTo>
                      <a:pt x="52" y="34"/>
                    </a:lnTo>
                    <a:lnTo>
                      <a:pt x="39" y="27"/>
                    </a:lnTo>
                    <a:lnTo>
                      <a:pt x="27" y="14"/>
                    </a:lnTo>
                    <a:lnTo>
                      <a:pt x="20" y="7"/>
                    </a:lnTo>
                    <a:lnTo>
                      <a:pt x="20" y="7"/>
                    </a:lnTo>
                    <a:lnTo>
                      <a:pt x="13" y="7"/>
                    </a:lnTo>
                    <a:lnTo>
                      <a:pt x="13" y="7"/>
                    </a:lnTo>
                    <a:lnTo>
                      <a:pt x="13" y="7"/>
                    </a:lnTo>
                    <a:lnTo>
                      <a:pt x="13" y="7"/>
                    </a:lnTo>
                    <a:lnTo>
                      <a:pt x="13" y="7"/>
                    </a:lnTo>
                    <a:lnTo>
                      <a:pt x="13" y="7"/>
                    </a:lnTo>
                    <a:lnTo>
                      <a:pt x="7" y="7"/>
                    </a:lnTo>
                    <a:lnTo>
                      <a:pt x="7" y="7"/>
                    </a:lnTo>
                    <a:lnTo>
                      <a:pt x="7" y="7"/>
                    </a:lnTo>
                    <a:lnTo>
                      <a:pt x="0" y="0"/>
                    </a:lnTo>
                    <a:lnTo>
                      <a:pt x="0" y="0"/>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05" name="Freeform 185"/>
              <p:cNvSpPr>
                <a:spLocks/>
              </p:cNvSpPr>
              <p:nvPr/>
            </p:nvSpPr>
            <p:spPr bwMode="auto">
              <a:xfrm>
                <a:off x="2599" y="2780"/>
                <a:ext cx="39" cy="20"/>
              </a:xfrm>
              <a:custGeom>
                <a:avLst/>
                <a:gdLst>
                  <a:gd name="T0" fmla="*/ 7 w 39"/>
                  <a:gd name="T1" fmla="*/ 0 h 20"/>
                  <a:gd name="T2" fmla="*/ 14 w 39"/>
                  <a:gd name="T3" fmla="*/ 7 h 20"/>
                  <a:gd name="T4" fmla="*/ 27 w 39"/>
                  <a:gd name="T5" fmla="*/ 14 h 20"/>
                  <a:gd name="T6" fmla="*/ 39 w 39"/>
                  <a:gd name="T7" fmla="*/ 20 h 20"/>
                  <a:gd name="T8" fmla="*/ 39 w 39"/>
                  <a:gd name="T9" fmla="*/ 20 h 20"/>
                  <a:gd name="T10" fmla="*/ 34 w 39"/>
                  <a:gd name="T11" fmla="*/ 20 h 20"/>
                  <a:gd name="T12" fmla="*/ 20 w 39"/>
                  <a:gd name="T13" fmla="*/ 14 h 20"/>
                  <a:gd name="T14" fmla="*/ 7 w 39"/>
                  <a:gd name="T15" fmla="*/ 7 h 20"/>
                  <a:gd name="T16" fmla="*/ 7 w 39"/>
                  <a:gd name="T17" fmla="*/ 7 h 20"/>
                  <a:gd name="T18" fmla="*/ 0 w 39"/>
                  <a:gd name="T19" fmla="*/ 7 h 20"/>
                  <a:gd name="T20" fmla="*/ 0 w 39"/>
                  <a:gd name="T21" fmla="*/ 0 h 20"/>
                  <a:gd name="T22" fmla="*/ 7 w 39"/>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0">
                    <a:moveTo>
                      <a:pt x="7" y="0"/>
                    </a:moveTo>
                    <a:lnTo>
                      <a:pt x="14" y="7"/>
                    </a:lnTo>
                    <a:lnTo>
                      <a:pt x="27" y="14"/>
                    </a:lnTo>
                    <a:lnTo>
                      <a:pt x="39" y="20"/>
                    </a:lnTo>
                    <a:lnTo>
                      <a:pt x="39" y="20"/>
                    </a:lnTo>
                    <a:lnTo>
                      <a:pt x="34" y="20"/>
                    </a:lnTo>
                    <a:lnTo>
                      <a:pt x="20" y="14"/>
                    </a:lnTo>
                    <a:lnTo>
                      <a:pt x="7" y="7"/>
                    </a:lnTo>
                    <a:lnTo>
                      <a:pt x="7" y="7"/>
                    </a:lnTo>
                    <a:lnTo>
                      <a:pt x="0" y="7"/>
                    </a:lnTo>
                    <a:lnTo>
                      <a:pt x="0" y="0"/>
                    </a:lnTo>
                    <a:lnTo>
                      <a:pt x="7" y="0"/>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06" name="Freeform 186"/>
              <p:cNvSpPr>
                <a:spLocks/>
              </p:cNvSpPr>
              <p:nvPr/>
            </p:nvSpPr>
            <p:spPr bwMode="auto">
              <a:xfrm>
                <a:off x="2523" y="2920"/>
                <a:ext cx="122" cy="45"/>
              </a:xfrm>
              <a:custGeom>
                <a:avLst/>
                <a:gdLst>
                  <a:gd name="T0" fmla="*/ 0 w 122"/>
                  <a:gd name="T1" fmla="*/ 45 h 45"/>
                  <a:gd name="T2" fmla="*/ 19 w 122"/>
                  <a:gd name="T3" fmla="*/ 25 h 45"/>
                  <a:gd name="T4" fmla="*/ 51 w 122"/>
                  <a:gd name="T5" fmla="*/ 12 h 45"/>
                  <a:gd name="T6" fmla="*/ 83 w 122"/>
                  <a:gd name="T7" fmla="*/ 0 h 45"/>
                  <a:gd name="T8" fmla="*/ 83 w 122"/>
                  <a:gd name="T9" fmla="*/ 0 h 45"/>
                  <a:gd name="T10" fmla="*/ 110 w 122"/>
                  <a:gd name="T11" fmla="*/ 7 h 45"/>
                  <a:gd name="T12" fmla="*/ 115 w 122"/>
                  <a:gd name="T13" fmla="*/ 12 h 45"/>
                  <a:gd name="T14" fmla="*/ 122 w 122"/>
                  <a:gd name="T15" fmla="*/ 20 h 45"/>
                  <a:gd name="T16" fmla="*/ 122 w 122"/>
                  <a:gd name="T17" fmla="*/ 20 h 45"/>
                  <a:gd name="T18" fmla="*/ 122 w 122"/>
                  <a:gd name="T19" fmla="*/ 25 h 45"/>
                  <a:gd name="T20" fmla="*/ 122 w 122"/>
                  <a:gd name="T21" fmla="*/ 32 h 45"/>
                  <a:gd name="T22" fmla="*/ 122 w 122"/>
                  <a:gd name="T23" fmla="*/ 32 h 45"/>
                  <a:gd name="T24" fmla="*/ 122 w 122"/>
                  <a:gd name="T25" fmla="*/ 32 h 45"/>
                  <a:gd name="T26" fmla="*/ 110 w 122"/>
                  <a:gd name="T27" fmla="*/ 32 h 45"/>
                  <a:gd name="T28" fmla="*/ 76 w 122"/>
                  <a:gd name="T29" fmla="*/ 32 h 45"/>
                  <a:gd name="T30" fmla="*/ 32 w 122"/>
                  <a:gd name="T31" fmla="*/ 40 h 45"/>
                  <a:gd name="T32" fmla="*/ 32 w 122"/>
                  <a:gd name="T33" fmla="*/ 40 h 45"/>
                  <a:gd name="T34" fmla="*/ 0 w 122"/>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45">
                    <a:moveTo>
                      <a:pt x="0" y="45"/>
                    </a:moveTo>
                    <a:lnTo>
                      <a:pt x="19" y="25"/>
                    </a:lnTo>
                    <a:lnTo>
                      <a:pt x="51" y="12"/>
                    </a:lnTo>
                    <a:lnTo>
                      <a:pt x="83" y="0"/>
                    </a:lnTo>
                    <a:lnTo>
                      <a:pt x="83" y="0"/>
                    </a:lnTo>
                    <a:lnTo>
                      <a:pt x="110" y="7"/>
                    </a:lnTo>
                    <a:lnTo>
                      <a:pt x="115" y="12"/>
                    </a:lnTo>
                    <a:lnTo>
                      <a:pt x="122" y="20"/>
                    </a:lnTo>
                    <a:lnTo>
                      <a:pt x="122" y="20"/>
                    </a:lnTo>
                    <a:lnTo>
                      <a:pt x="122" y="25"/>
                    </a:lnTo>
                    <a:lnTo>
                      <a:pt x="122" y="32"/>
                    </a:lnTo>
                    <a:lnTo>
                      <a:pt x="122" y="32"/>
                    </a:lnTo>
                    <a:lnTo>
                      <a:pt x="122" y="32"/>
                    </a:lnTo>
                    <a:lnTo>
                      <a:pt x="110" y="32"/>
                    </a:lnTo>
                    <a:lnTo>
                      <a:pt x="76" y="32"/>
                    </a:lnTo>
                    <a:lnTo>
                      <a:pt x="32" y="40"/>
                    </a:lnTo>
                    <a:lnTo>
                      <a:pt x="32" y="40"/>
                    </a:lnTo>
                    <a:lnTo>
                      <a:pt x="0" y="4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07" name="Freeform 187"/>
              <p:cNvSpPr>
                <a:spLocks/>
              </p:cNvSpPr>
              <p:nvPr/>
            </p:nvSpPr>
            <p:spPr bwMode="auto">
              <a:xfrm>
                <a:off x="2684" y="2985"/>
                <a:ext cx="104" cy="343"/>
              </a:xfrm>
              <a:custGeom>
                <a:avLst/>
                <a:gdLst>
                  <a:gd name="T0" fmla="*/ 45 w 104"/>
                  <a:gd name="T1" fmla="*/ 0 h 343"/>
                  <a:gd name="T2" fmla="*/ 57 w 104"/>
                  <a:gd name="T3" fmla="*/ 7 h 343"/>
                  <a:gd name="T4" fmla="*/ 72 w 104"/>
                  <a:gd name="T5" fmla="*/ 27 h 343"/>
                  <a:gd name="T6" fmla="*/ 77 w 104"/>
                  <a:gd name="T7" fmla="*/ 40 h 343"/>
                  <a:gd name="T8" fmla="*/ 77 w 104"/>
                  <a:gd name="T9" fmla="*/ 40 h 343"/>
                  <a:gd name="T10" fmla="*/ 77 w 104"/>
                  <a:gd name="T11" fmla="*/ 53 h 343"/>
                  <a:gd name="T12" fmla="*/ 84 w 104"/>
                  <a:gd name="T13" fmla="*/ 73 h 343"/>
                  <a:gd name="T14" fmla="*/ 91 w 104"/>
                  <a:gd name="T15" fmla="*/ 93 h 343"/>
                  <a:gd name="T16" fmla="*/ 91 w 104"/>
                  <a:gd name="T17" fmla="*/ 93 h 343"/>
                  <a:gd name="T18" fmla="*/ 96 w 104"/>
                  <a:gd name="T19" fmla="*/ 165 h 343"/>
                  <a:gd name="T20" fmla="*/ 104 w 104"/>
                  <a:gd name="T21" fmla="*/ 278 h 343"/>
                  <a:gd name="T22" fmla="*/ 84 w 104"/>
                  <a:gd name="T23" fmla="*/ 338 h 343"/>
                  <a:gd name="T24" fmla="*/ 84 w 104"/>
                  <a:gd name="T25" fmla="*/ 338 h 343"/>
                  <a:gd name="T26" fmla="*/ 52 w 104"/>
                  <a:gd name="T27" fmla="*/ 343 h 343"/>
                  <a:gd name="T28" fmla="*/ 20 w 104"/>
                  <a:gd name="T29" fmla="*/ 343 h 343"/>
                  <a:gd name="T30" fmla="*/ 0 w 104"/>
                  <a:gd name="T31" fmla="*/ 338 h 343"/>
                  <a:gd name="T32" fmla="*/ 0 w 104"/>
                  <a:gd name="T33" fmla="*/ 338 h 343"/>
                  <a:gd name="T34" fmla="*/ 45 w 104"/>
                  <a:gd name="T35"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343">
                    <a:moveTo>
                      <a:pt x="45" y="0"/>
                    </a:moveTo>
                    <a:lnTo>
                      <a:pt x="57" y="7"/>
                    </a:lnTo>
                    <a:lnTo>
                      <a:pt x="72" y="27"/>
                    </a:lnTo>
                    <a:lnTo>
                      <a:pt x="77" y="40"/>
                    </a:lnTo>
                    <a:lnTo>
                      <a:pt x="77" y="40"/>
                    </a:lnTo>
                    <a:lnTo>
                      <a:pt x="77" y="53"/>
                    </a:lnTo>
                    <a:lnTo>
                      <a:pt x="84" y="73"/>
                    </a:lnTo>
                    <a:lnTo>
                      <a:pt x="91" y="93"/>
                    </a:lnTo>
                    <a:lnTo>
                      <a:pt x="91" y="93"/>
                    </a:lnTo>
                    <a:lnTo>
                      <a:pt x="96" y="165"/>
                    </a:lnTo>
                    <a:lnTo>
                      <a:pt x="104" y="278"/>
                    </a:lnTo>
                    <a:lnTo>
                      <a:pt x="84" y="338"/>
                    </a:lnTo>
                    <a:lnTo>
                      <a:pt x="84" y="338"/>
                    </a:lnTo>
                    <a:lnTo>
                      <a:pt x="52" y="343"/>
                    </a:lnTo>
                    <a:lnTo>
                      <a:pt x="20" y="343"/>
                    </a:lnTo>
                    <a:lnTo>
                      <a:pt x="0" y="338"/>
                    </a:lnTo>
                    <a:lnTo>
                      <a:pt x="0" y="338"/>
                    </a:lnTo>
                    <a:lnTo>
                      <a:pt x="45"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08" name="Freeform 188"/>
              <p:cNvSpPr>
                <a:spLocks/>
              </p:cNvSpPr>
              <p:nvPr/>
            </p:nvSpPr>
            <p:spPr bwMode="auto">
              <a:xfrm>
                <a:off x="2722" y="3085"/>
                <a:ext cx="46" cy="225"/>
              </a:xfrm>
              <a:custGeom>
                <a:avLst/>
                <a:gdLst>
                  <a:gd name="T0" fmla="*/ 34 w 46"/>
                  <a:gd name="T1" fmla="*/ 0 h 225"/>
                  <a:gd name="T2" fmla="*/ 34 w 46"/>
                  <a:gd name="T3" fmla="*/ 13 h 225"/>
                  <a:gd name="T4" fmla="*/ 39 w 46"/>
                  <a:gd name="T5" fmla="*/ 25 h 225"/>
                  <a:gd name="T6" fmla="*/ 39 w 46"/>
                  <a:gd name="T7" fmla="*/ 33 h 225"/>
                  <a:gd name="T8" fmla="*/ 39 w 46"/>
                  <a:gd name="T9" fmla="*/ 33 h 225"/>
                  <a:gd name="T10" fmla="*/ 34 w 46"/>
                  <a:gd name="T11" fmla="*/ 60 h 225"/>
                  <a:gd name="T12" fmla="*/ 34 w 46"/>
                  <a:gd name="T13" fmla="*/ 92 h 225"/>
                  <a:gd name="T14" fmla="*/ 39 w 46"/>
                  <a:gd name="T15" fmla="*/ 92 h 225"/>
                  <a:gd name="T16" fmla="*/ 39 w 46"/>
                  <a:gd name="T17" fmla="*/ 92 h 225"/>
                  <a:gd name="T18" fmla="*/ 39 w 46"/>
                  <a:gd name="T19" fmla="*/ 78 h 225"/>
                  <a:gd name="T20" fmla="*/ 46 w 46"/>
                  <a:gd name="T21" fmla="*/ 65 h 225"/>
                  <a:gd name="T22" fmla="*/ 46 w 46"/>
                  <a:gd name="T23" fmla="*/ 72 h 225"/>
                  <a:gd name="T24" fmla="*/ 46 w 46"/>
                  <a:gd name="T25" fmla="*/ 72 h 225"/>
                  <a:gd name="T26" fmla="*/ 46 w 46"/>
                  <a:gd name="T27" fmla="*/ 78 h 225"/>
                  <a:gd name="T28" fmla="*/ 39 w 46"/>
                  <a:gd name="T29" fmla="*/ 92 h 225"/>
                  <a:gd name="T30" fmla="*/ 39 w 46"/>
                  <a:gd name="T31" fmla="*/ 112 h 225"/>
                  <a:gd name="T32" fmla="*/ 39 w 46"/>
                  <a:gd name="T33" fmla="*/ 112 h 225"/>
                  <a:gd name="T34" fmla="*/ 34 w 46"/>
                  <a:gd name="T35" fmla="*/ 132 h 225"/>
                  <a:gd name="T36" fmla="*/ 26 w 46"/>
                  <a:gd name="T37" fmla="*/ 152 h 225"/>
                  <a:gd name="T38" fmla="*/ 34 w 46"/>
                  <a:gd name="T39" fmla="*/ 158 h 225"/>
                  <a:gd name="T40" fmla="*/ 34 w 46"/>
                  <a:gd name="T41" fmla="*/ 158 h 225"/>
                  <a:gd name="T42" fmla="*/ 34 w 46"/>
                  <a:gd name="T43" fmla="*/ 171 h 225"/>
                  <a:gd name="T44" fmla="*/ 39 w 46"/>
                  <a:gd name="T45" fmla="*/ 178 h 225"/>
                  <a:gd name="T46" fmla="*/ 46 w 46"/>
                  <a:gd name="T47" fmla="*/ 178 h 225"/>
                  <a:gd name="T48" fmla="*/ 46 w 46"/>
                  <a:gd name="T49" fmla="*/ 178 h 225"/>
                  <a:gd name="T50" fmla="*/ 39 w 46"/>
                  <a:gd name="T51" fmla="*/ 178 h 225"/>
                  <a:gd name="T52" fmla="*/ 34 w 46"/>
                  <a:gd name="T53" fmla="*/ 178 h 225"/>
                  <a:gd name="T54" fmla="*/ 34 w 46"/>
                  <a:gd name="T55" fmla="*/ 191 h 225"/>
                  <a:gd name="T56" fmla="*/ 34 w 46"/>
                  <a:gd name="T57" fmla="*/ 191 h 225"/>
                  <a:gd name="T58" fmla="*/ 26 w 46"/>
                  <a:gd name="T59" fmla="*/ 210 h 225"/>
                  <a:gd name="T60" fmla="*/ 26 w 46"/>
                  <a:gd name="T61" fmla="*/ 218 h 225"/>
                  <a:gd name="T62" fmla="*/ 26 w 46"/>
                  <a:gd name="T63" fmla="*/ 210 h 225"/>
                  <a:gd name="T64" fmla="*/ 26 w 46"/>
                  <a:gd name="T65" fmla="*/ 210 h 225"/>
                  <a:gd name="T66" fmla="*/ 19 w 46"/>
                  <a:gd name="T67" fmla="*/ 205 h 225"/>
                  <a:gd name="T68" fmla="*/ 19 w 46"/>
                  <a:gd name="T69" fmla="*/ 205 h 225"/>
                  <a:gd name="T70" fmla="*/ 19 w 46"/>
                  <a:gd name="T71" fmla="*/ 205 h 225"/>
                  <a:gd name="T72" fmla="*/ 19 w 46"/>
                  <a:gd name="T73" fmla="*/ 205 h 225"/>
                  <a:gd name="T74" fmla="*/ 19 w 46"/>
                  <a:gd name="T75" fmla="*/ 218 h 225"/>
                  <a:gd name="T76" fmla="*/ 14 w 46"/>
                  <a:gd name="T77" fmla="*/ 225 h 225"/>
                  <a:gd name="T78" fmla="*/ 14 w 46"/>
                  <a:gd name="T79" fmla="*/ 225 h 225"/>
                  <a:gd name="T80" fmla="*/ 14 w 46"/>
                  <a:gd name="T81" fmla="*/ 225 h 225"/>
                  <a:gd name="T82" fmla="*/ 7 w 46"/>
                  <a:gd name="T83" fmla="*/ 185 h 225"/>
                  <a:gd name="T84" fmla="*/ 0 w 46"/>
                  <a:gd name="T85" fmla="*/ 118 h 225"/>
                  <a:gd name="T86" fmla="*/ 0 w 46"/>
                  <a:gd name="T87" fmla="*/ 65 h 225"/>
                  <a:gd name="T88" fmla="*/ 0 w 46"/>
                  <a:gd name="T89" fmla="*/ 65 h 225"/>
                  <a:gd name="T90" fmla="*/ 7 w 46"/>
                  <a:gd name="T91" fmla="*/ 40 h 225"/>
                  <a:gd name="T92" fmla="*/ 19 w 46"/>
                  <a:gd name="T93" fmla="*/ 13 h 225"/>
                  <a:gd name="T94" fmla="*/ 34 w 46"/>
                  <a:gd name="T9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225">
                    <a:moveTo>
                      <a:pt x="34" y="0"/>
                    </a:moveTo>
                    <a:lnTo>
                      <a:pt x="34" y="13"/>
                    </a:lnTo>
                    <a:lnTo>
                      <a:pt x="39" y="25"/>
                    </a:lnTo>
                    <a:lnTo>
                      <a:pt x="39" y="33"/>
                    </a:lnTo>
                    <a:lnTo>
                      <a:pt x="39" y="33"/>
                    </a:lnTo>
                    <a:lnTo>
                      <a:pt x="34" y="60"/>
                    </a:lnTo>
                    <a:lnTo>
                      <a:pt x="34" y="92"/>
                    </a:lnTo>
                    <a:lnTo>
                      <a:pt x="39" y="92"/>
                    </a:lnTo>
                    <a:lnTo>
                      <a:pt x="39" y="92"/>
                    </a:lnTo>
                    <a:lnTo>
                      <a:pt x="39" y="78"/>
                    </a:lnTo>
                    <a:lnTo>
                      <a:pt x="46" y="65"/>
                    </a:lnTo>
                    <a:lnTo>
                      <a:pt x="46" y="72"/>
                    </a:lnTo>
                    <a:lnTo>
                      <a:pt x="46" y="72"/>
                    </a:lnTo>
                    <a:lnTo>
                      <a:pt x="46" y="78"/>
                    </a:lnTo>
                    <a:lnTo>
                      <a:pt x="39" y="92"/>
                    </a:lnTo>
                    <a:lnTo>
                      <a:pt x="39" y="112"/>
                    </a:lnTo>
                    <a:lnTo>
                      <a:pt x="39" y="112"/>
                    </a:lnTo>
                    <a:lnTo>
                      <a:pt x="34" y="132"/>
                    </a:lnTo>
                    <a:lnTo>
                      <a:pt x="26" y="152"/>
                    </a:lnTo>
                    <a:lnTo>
                      <a:pt x="34" y="158"/>
                    </a:lnTo>
                    <a:lnTo>
                      <a:pt x="34" y="158"/>
                    </a:lnTo>
                    <a:lnTo>
                      <a:pt x="34" y="171"/>
                    </a:lnTo>
                    <a:lnTo>
                      <a:pt x="39" y="178"/>
                    </a:lnTo>
                    <a:lnTo>
                      <a:pt x="46" y="178"/>
                    </a:lnTo>
                    <a:lnTo>
                      <a:pt x="46" y="178"/>
                    </a:lnTo>
                    <a:lnTo>
                      <a:pt x="39" y="178"/>
                    </a:lnTo>
                    <a:lnTo>
                      <a:pt x="34" y="178"/>
                    </a:lnTo>
                    <a:lnTo>
                      <a:pt x="34" y="191"/>
                    </a:lnTo>
                    <a:lnTo>
                      <a:pt x="34" y="191"/>
                    </a:lnTo>
                    <a:lnTo>
                      <a:pt x="26" y="210"/>
                    </a:lnTo>
                    <a:lnTo>
                      <a:pt x="26" y="218"/>
                    </a:lnTo>
                    <a:lnTo>
                      <a:pt x="26" y="210"/>
                    </a:lnTo>
                    <a:lnTo>
                      <a:pt x="26" y="210"/>
                    </a:lnTo>
                    <a:lnTo>
                      <a:pt x="19" y="205"/>
                    </a:lnTo>
                    <a:lnTo>
                      <a:pt x="19" y="205"/>
                    </a:lnTo>
                    <a:lnTo>
                      <a:pt x="19" y="205"/>
                    </a:lnTo>
                    <a:lnTo>
                      <a:pt x="19" y="205"/>
                    </a:lnTo>
                    <a:lnTo>
                      <a:pt x="19" y="218"/>
                    </a:lnTo>
                    <a:lnTo>
                      <a:pt x="14" y="225"/>
                    </a:lnTo>
                    <a:lnTo>
                      <a:pt x="14" y="225"/>
                    </a:lnTo>
                    <a:lnTo>
                      <a:pt x="14" y="225"/>
                    </a:lnTo>
                    <a:lnTo>
                      <a:pt x="7" y="185"/>
                    </a:lnTo>
                    <a:lnTo>
                      <a:pt x="0" y="118"/>
                    </a:lnTo>
                    <a:lnTo>
                      <a:pt x="0" y="65"/>
                    </a:lnTo>
                    <a:lnTo>
                      <a:pt x="0" y="65"/>
                    </a:lnTo>
                    <a:lnTo>
                      <a:pt x="7" y="40"/>
                    </a:lnTo>
                    <a:lnTo>
                      <a:pt x="19" y="13"/>
                    </a:lnTo>
                    <a:lnTo>
                      <a:pt x="34"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09" name="Freeform 189"/>
              <p:cNvSpPr>
                <a:spLocks/>
              </p:cNvSpPr>
              <p:nvPr/>
            </p:nvSpPr>
            <p:spPr bwMode="auto">
              <a:xfrm>
                <a:off x="2322" y="2952"/>
                <a:ext cx="434" cy="509"/>
              </a:xfrm>
              <a:custGeom>
                <a:avLst/>
                <a:gdLst>
                  <a:gd name="T0" fmla="*/ 343 w 434"/>
                  <a:gd name="T1" fmla="*/ 8 h 509"/>
                  <a:gd name="T2" fmla="*/ 400 w 434"/>
                  <a:gd name="T3" fmla="*/ 28 h 509"/>
                  <a:gd name="T4" fmla="*/ 414 w 434"/>
                  <a:gd name="T5" fmla="*/ 33 h 509"/>
                  <a:gd name="T6" fmla="*/ 434 w 434"/>
                  <a:gd name="T7" fmla="*/ 93 h 509"/>
                  <a:gd name="T8" fmla="*/ 434 w 434"/>
                  <a:gd name="T9" fmla="*/ 100 h 509"/>
                  <a:gd name="T10" fmla="*/ 434 w 434"/>
                  <a:gd name="T11" fmla="*/ 133 h 509"/>
                  <a:gd name="T12" fmla="*/ 434 w 434"/>
                  <a:gd name="T13" fmla="*/ 173 h 509"/>
                  <a:gd name="T14" fmla="*/ 414 w 434"/>
                  <a:gd name="T15" fmla="*/ 358 h 509"/>
                  <a:gd name="T16" fmla="*/ 407 w 434"/>
                  <a:gd name="T17" fmla="*/ 436 h 509"/>
                  <a:gd name="T18" fmla="*/ 375 w 434"/>
                  <a:gd name="T19" fmla="*/ 496 h 509"/>
                  <a:gd name="T20" fmla="*/ 336 w 434"/>
                  <a:gd name="T21" fmla="*/ 503 h 509"/>
                  <a:gd name="T22" fmla="*/ 169 w 434"/>
                  <a:gd name="T23" fmla="*/ 496 h 509"/>
                  <a:gd name="T24" fmla="*/ 154 w 434"/>
                  <a:gd name="T25" fmla="*/ 489 h 509"/>
                  <a:gd name="T26" fmla="*/ 115 w 434"/>
                  <a:gd name="T27" fmla="*/ 423 h 509"/>
                  <a:gd name="T28" fmla="*/ 115 w 434"/>
                  <a:gd name="T29" fmla="*/ 376 h 509"/>
                  <a:gd name="T30" fmla="*/ 83 w 434"/>
                  <a:gd name="T31" fmla="*/ 391 h 509"/>
                  <a:gd name="T32" fmla="*/ 51 w 434"/>
                  <a:gd name="T33" fmla="*/ 396 h 509"/>
                  <a:gd name="T34" fmla="*/ 19 w 434"/>
                  <a:gd name="T35" fmla="*/ 396 h 509"/>
                  <a:gd name="T36" fmla="*/ 12 w 434"/>
                  <a:gd name="T37" fmla="*/ 376 h 509"/>
                  <a:gd name="T38" fmla="*/ 0 w 434"/>
                  <a:gd name="T39" fmla="*/ 351 h 509"/>
                  <a:gd name="T40" fmla="*/ 0 w 434"/>
                  <a:gd name="T41" fmla="*/ 331 h 509"/>
                  <a:gd name="T42" fmla="*/ 0 w 434"/>
                  <a:gd name="T43" fmla="*/ 311 h 509"/>
                  <a:gd name="T44" fmla="*/ 7 w 434"/>
                  <a:gd name="T45" fmla="*/ 304 h 509"/>
                  <a:gd name="T46" fmla="*/ 19 w 434"/>
                  <a:gd name="T47" fmla="*/ 291 h 509"/>
                  <a:gd name="T48" fmla="*/ 19 w 434"/>
                  <a:gd name="T49" fmla="*/ 278 h 509"/>
                  <a:gd name="T50" fmla="*/ 26 w 434"/>
                  <a:gd name="T51" fmla="*/ 258 h 509"/>
                  <a:gd name="T52" fmla="*/ 32 w 434"/>
                  <a:gd name="T53" fmla="*/ 251 h 509"/>
                  <a:gd name="T54" fmla="*/ 58 w 434"/>
                  <a:gd name="T55" fmla="*/ 193 h 509"/>
                  <a:gd name="T56" fmla="*/ 64 w 434"/>
                  <a:gd name="T57" fmla="*/ 166 h 509"/>
                  <a:gd name="T58" fmla="*/ 58 w 434"/>
                  <a:gd name="T59" fmla="*/ 153 h 509"/>
                  <a:gd name="T60" fmla="*/ 64 w 434"/>
                  <a:gd name="T61" fmla="*/ 146 h 509"/>
                  <a:gd name="T62" fmla="*/ 78 w 434"/>
                  <a:gd name="T63" fmla="*/ 133 h 509"/>
                  <a:gd name="T64" fmla="*/ 83 w 434"/>
                  <a:gd name="T65" fmla="*/ 120 h 509"/>
                  <a:gd name="T66" fmla="*/ 98 w 434"/>
                  <a:gd name="T67" fmla="*/ 66 h 509"/>
                  <a:gd name="T68" fmla="*/ 110 w 434"/>
                  <a:gd name="T69" fmla="*/ 47 h 509"/>
                  <a:gd name="T70" fmla="*/ 181 w 434"/>
                  <a:gd name="T71" fmla="*/ 20 h 509"/>
                  <a:gd name="T72" fmla="*/ 213 w 434"/>
                  <a:gd name="T73" fmla="*/ 13 h 509"/>
                  <a:gd name="T74" fmla="*/ 272 w 434"/>
                  <a:gd name="T75"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509">
                    <a:moveTo>
                      <a:pt x="323" y="0"/>
                    </a:moveTo>
                    <a:lnTo>
                      <a:pt x="343" y="8"/>
                    </a:lnTo>
                    <a:lnTo>
                      <a:pt x="375" y="20"/>
                    </a:lnTo>
                    <a:lnTo>
                      <a:pt x="400" y="28"/>
                    </a:lnTo>
                    <a:lnTo>
                      <a:pt x="400" y="28"/>
                    </a:lnTo>
                    <a:lnTo>
                      <a:pt x="414" y="33"/>
                    </a:lnTo>
                    <a:lnTo>
                      <a:pt x="426" y="53"/>
                    </a:lnTo>
                    <a:lnTo>
                      <a:pt x="434" y="93"/>
                    </a:lnTo>
                    <a:lnTo>
                      <a:pt x="434" y="93"/>
                    </a:lnTo>
                    <a:lnTo>
                      <a:pt x="434" y="100"/>
                    </a:lnTo>
                    <a:lnTo>
                      <a:pt x="434" y="120"/>
                    </a:lnTo>
                    <a:lnTo>
                      <a:pt x="434" y="133"/>
                    </a:lnTo>
                    <a:lnTo>
                      <a:pt x="434" y="133"/>
                    </a:lnTo>
                    <a:lnTo>
                      <a:pt x="434" y="173"/>
                    </a:lnTo>
                    <a:lnTo>
                      <a:pt x="426" y="238"/>
                    </a:lnTo>
                    <a:lnTo>
                      <a:pt x="414" y="358"/>
                    </a:lnTo>
                    <a:lnTo>
                      <a:pt x="414" y="358"/>
                    </a:lnTo>
                    <a:lnTo>
                      <a:pt x="407" y="436"/>
                    </a:lnTo>
                    <a:lnTo>
                      <a:pt x="394" y="476"/>
                    </a:lnTo>
                    <a:lnTo>
                      <a:pt x="375" y="496"/>
                    </a:lnTo>
                    <a:lnTo>
                      <a:pt x="375" y="496"/>
                    </a:lnTo>
                    <a:lnTo>
                      <a:pt x="336" y="503"/>
                    </a:lnTo>
                    <a:lnTo>
                      <a:pt x="258" y="509"/>
                    </a:lnTo>
                    <a:lnTo>
                      <a:pt x="169" y="496"/>
                    </a:lnTo>
                    <a:lnTo>
                      <a:pt x="169" y="496"/>
                    </a:lnTo>
                    <a:lnTo>
                      <a:pt x="154" y="489"/>
                    </a:lnTo>
                    <a:lnTo>
                      <a:pt x="130" y="469"/>
                    </a:lnTo>
                    <a:lnTo>
                      <a:pt x="115" y="423"/>
                    </a:lnTo>
                    <a:lnTo>
                      <a:pt x="115" y="423"/>
                    </a:lnTo>
                    <a:lnTo>
                      <a:pt x="115" y="376"/>
                    </a:lnTo>
                    <a:lnTo>
                      <a:pt x="103" y="383"/>
                    </a:lnTo>
                    <a:lnTo>
                      <a:pt x="83" y="391"/>
                    </a:lnTo>
                    <a:lnTo>
                      <a:pt x="51" y="396"/>
                    </a:lnTo>
                    <a:lnTo>
                      <a:pt x="51" y="396"/>
                    </a:lnTo>
                    <a:lnTo>
                      <a:pt x="32" y="396"/>
                    </a:lnTo>
                    <a:lnTo>
                      <a:pt x="19" y="396"/>
                    </a:lnTo>
                    <a:lnTo>
                      <a:pt x="12" y="376"/>
                    </a:lnTo>
                    <a:lnTo>
                      <a:pt x="12" y="376"/>
                    </a:lnTo>
                    <a:lnTo>
                      <a:pt x="7" y="371"/>
                    </a:lnTo>
                    <a:lnTo>
                      <a:pt x="0" y="351"/>
                    </a:lnTo>
                    <a:lnTo>
                      <a:pt x="0" y="331"/>
                    </a:lnTo>
                    <a:lnTo>
                      <a:pt x="0" y="331"/>
                    </a:lnTo>
                    <a:lnTo>
                      <a:pt x="0" y="324"/>
                    </a:lnTo>
                    <a:lnTo>
                      <a:pt x="0" y="311"/>
                    </a:lnTo>
                    <a:lnTo>
                      <a:pt x="7" y="304"/>
                    </a:lnTo>
                    <a:lnTo>
                      <a:pt x="7" y="304"/>
                    </a:lnTo>
                    <a:lnTo>
                      <a:pt x="12" y="298"/>
                    </a:lnTo>
                    <a:lnTo>
                      <a:pt x="19" y="291"/>
                    </a:lnTo>
                    <a:lnTo>
                      <a:pt x="19" y="278"/>
                    </a:lnTo>
                    <a:lnTo>
                      <a:pt x="19" y="278"/>
                    </a:lnTo>
                    <a:lnTo>
                      <a:pt x="19" y="265"/>
                    </a:lnTo>
                    <a:lnTo>
                      <a:pt x="26" y="258"/>
                    </a:lnTo>
                    <a:lnTo>
                      <a:pt x="32" y="251"/>
                    </a:lnTo>
                    <a:lnTo>
                      <a:pt x="32" y="251"/>
                    </a:lnTo>
                    <a:lnTo>
                      <a:pt x="44" y="225"/>
                    </a:lnTo>
                    <a:lnTo>
                      <a:pt x="58" y="193"/>
                    </a:lnTo>
                    <a:lnTo>
                      <a:pt x="64" y="166"/>
                    </a:lnTo>
                    <a:lnTo>
                      <a:pt x="64" y="166"/>
                    </a:lnTo>
                    <a:lnTo>
                      <a:pt x="58" y="158"/>
                    </a:lnTo>
                    <a:lnTo>
                      <a:pt x="58" y="153"/>
                    </a:lnTo>
                    <a:lnTo>
                      <a:pt x="64" y="146"/>
                    </a:lnTo>
                    <a:lnTo>
                      <a:pt x="64" y="146"/>
                    </a:lnTo>
                    <a:lnTo>
                      <a:pt x="71" y="138"/>
                    </a:lnTo>
                    <a:lnTo>
                      <a:pt x="78" y="133"/>
                    </a:lnTo>
                    <a:lnTo>
                      <a:pt x="83" y="120"/>
                    </a:lnTo>
                    <a:lnTo>
                      <a:pt x="83" y="120"/>
                    </a:lnTo>
                    <a:lnTo>
                      <a:pt x="83" y="93"/>
                    </a:lnTo>
                    <a:lnTo>
                      <a:pt x="98" y="66"/>
                    </a:lnTo>
                    <a:lnTo>
                      <a:pt x="110" y="47"/>
                    </a:lnTo>
                    <a:lnTo>
                      <a:pt x="110" y="47"/>
                    </a:lnTo>
                    <a:lnTo>
                      <a:pt x="142" y="33"/>
                    </a:lnTo>
                    <a:lnTo>
                      <a:pt x="181" y="20"/>
                    </a:lnTo>
                    <a:lnTo>
                      <a:pt x="213" y="13"/>
                    </a:lnTo>
                    <a:lnTo>
                      <a:pt x="213" y="13"/>
                    </a:lnTo>
                    <a:lnTo>
                      <a:pt x="233" y="8"/>
                    </a:lnTo>
                    <a:lnTo>
                      <a:pt x="272" y="0"/>
                    </a:lnTo>
                    <a:lnTo>
                      <a:pt x="32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10" name="Freeform 190"/>
              <p:cNvSpPr>
                <a:spLocks/>
              </p:cNvSpPr>
              <p:nvPr/>
            </p:nvSpPr>
            <p:spPr bwMode="auto">
              <a:xfrm>
                <a:off x="2437" y="2952"/>
                <a:ext cx="299" cy="53"/>
              </a:xfrm>
              <a:custGeom>
                <a:avLst/>
                <a:gdLst>
                  <a:gd name="T0" fmla="*/ 7 w 299"/>
                  <a:gd name="T1" fmla="*/ 47 h 53"/>
                  <a:gd name="T2" fmla="*/ 34 w 299"/>
                  <a:gd name="T3" fmla="*/ 40 h 53"/>
                  <a:gd name="T4" fmla="*/ 71 w 299"/>
                  <a:gd name="T5" fmla="*/ 28 h 53"/>
                  <a:gd name="T6" fmla="*/ 98 w 299"/>
                  <a:gd name="T7" fmla="*/ 13 h 53"/>
                  <a:gd name="T8" fmla="*/ 98 w 299"/>
                  <a:gd name="T9" fmla="*/ 13 h 53"/>
                  <a:gd name="T10" fmla="*/ 118 w 299"/>
                  <a:gd name="T11" fmla="*/ 8 h 53"/>
                  <a:gd name="T12" fmla="*/ 157 w 299"/>
                  <a:gd name="T13" fmla="*/ 0 h 53"/>
                  <a:gd name="T14" fmla="*/ 201 w 299"/>
                  <a:gd name="T15" fmla="*/ 0 h 53"/>
                  <a:gd name="T16" fmla="*/ 201 w 299"/>
                  <a:gd name="T17" fmla="*/ 0 h 53"/>
                  <a:gd name="T18" fmla="*/ 214 w 299"/>
                  <a:gd name="T19" fmla="*/ 8 h 53"/>
                  <a:gd name="T20" fmla="*/ 247 w 299"/>
                  <a:gd name="T21" fmla="*/ 20 h 53"/>
                  <a:gd name="T22" fmla="*/ 272 w 299"/>
                  <a:gd name="T23" fmla="*/ 28 h 53"/>
                  <a:gd name="T24" fmla="*/ 272 w 299"/>
                  <a:gd name="T25" fmla="*/ 28 h 53"/>
                  <a:gd name="T26" fmla="*/ 285 w 299"/>
                  <a:gd name="T27" fmla="*/ 33 h 53"/>
                  <a:gd name="T28" fmla="*/ 292 w 299"/>
                  <a:gd name="T29" fmla="*/ 40 h 53"/>
                  <a:gd name="T30" fmla="*/ 299 w 299"/>
                  <a:gd name="T31" fmla="*/ 47 h 53"/>
                  <a:gd name="T32" fmla="*/ 299 w 299"/>
                  <a:gd name="T33" fmla="*/ 47 h 53"/>
                  <a:gd name="T34" fmla="*/ 299 w 299"/>
                  <a:gd name="T35" fmla="*/ 53 h 53"/>
                  <a:gd name="T36" fmla="*/ 292 w 299"/>
                  <a:gd name="T37" fmla="*/ 53 h 53"/>
                  <a:gd name="T38" fmla="*/ 285 w 299"/>
                  <a:gd name="T39" fmla="*/ 47 h 53"/>
                  <a:gd name="T40" fmla="*/ 285 w 299"/>
                  <a:gd name="T41" fmla="*/ 47 h 53"/>
                  <a:gd name="T42" fmla="*/ 272 w 299"/>
                  <a:gd name="T43" fmla="*/ 40 h 53"/>
                  <a:gd name="T44" fmla="*/ 260 w 299"/>
                  <a:gd name="T45" fmla="*/ 40 h 53"/>
                  <a:gd name="T46" fmla="*/ 247 w 299"/>
                  <a:gd name="T47" fmla="*/ 40 h 53"/>
                  <a:gd name="T48" fmla="*/ 247 w 299"/>
                  <a:gd name="T49" fmla="*/ 40 h 53"/>
                  <a:gd name="T50" fmla="*/ 233 w 299"/>
                  <a:gd name="T51" fmla="*/ 47 h 53"/>
                  <a:gd name="T52" fmla="*/ 214 w 299"/>
                  <a:gd name="T53" fmla="*/ 47 h 53"/>
                  <a:gd name="T54" fmla="*/ 208 w 299"/>
                  <a:gd name="T55" fmla="*/ 40 h 53"/>
                  <a:gd name="T56" fmla="*/ 208 w 299"/>
                  <a:gd name="T57" fmla="*/ 40 h 53"/>
                  <a:gd name="T58" fmla="*/ 196 w 299"/>
                  <a:gd name="T59" fmla="*/ 40 h 53"/>
                  <a:gd name="T60" fmla="*/ 176 w 299"/>
                  <a:gd name="T61" fmla="*/ 47 h 53"/>
                  <a:gd name="T62" fmla="*/ 162 w 299"/>
                  <a:gd name="T63" fmla="*/ 47 h 53"/>
                  <a:gd name="T64" fmla="*/ 162 w 299"/>
                  <a:gd name="T65" fmla="*/ 47 h 53"/>
                  <a:gd name="T66" fmla="*/ 150 w 299"/>
                  <a:gd name="T67" fmla="*/ 47 h 53"/>
                  <a:gd name="T68" fmla="*/ 137 w 299"/>
                  <a:gd name="T69" fmla="*/ 47 h 53"/>
                  <a:gd name="T70" fmla="*/ 125 w 299"/>
                  <a:gd name="T71" fmla="*/ 47 h 53"/>
                  <a:gd name="T72" fmla="*/ 125 w 299"/>
                  <a:gd name="T73" fmla="*/ 47 h 53"/>
                  <a:gd name="T74" fmla="*/ 105 w 299"/>
                  <a:gd name="T75" fmla="*/ 47 h 53"/>
                  <a:gd name="T76" fmla="*/ 86 w 299"/>
                  <a:gd name="T77" fmla="*/ 47 h 53"/>
                  <a:gd name="T78" fmla="*/ 59 w 299"/>
                  <a:gd name="T79" fmla="*/ 47 h 53"/>
                  <a:gd name="T80" fmla="*/ 59 w 299"/>
                  <a:gd name="T81" fmla="*/ 47 h 53"/>
                  <a:gd name="T82" fmla="*/ 39 w 299"/>
                  <a:gd name="T83" fmla="*/ 53 h 53"/>
                  <a:gd name="T84" fmla="*/ 27 w 299"/>
                  <a:gd name="T85" fmla="*/ 53 h 53"/>
                  <a:gd name="T86" fmla="*/ 20 w 299"/>
                  <a:gd name="T87" fmla="*/ 53 h 53"/>
                  <a:gd name="T88" fmla="*/ 20 w 299"/>
                  <a:gd name="T89" fmla="*/ 53 h 53"/>
                  <a:gd name="T90" fmla="*/ 7 w 299"/>
                  <a:gd name="T91" fmla="*/ 53 h 53"/>
                  <a:gd name="T92" fmla="*/ 0 w 299"/>
                  <a:gd name="T93" fmla="*/ 53 h 53"/>
                  <a:gd name="T94" fmla="*/ 7 w 299"/>
                  <a:gd name="T95"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9" h="53">
                    <a:moveTo>
                      <a:pt x="7" y="47"/>
                    </a:moveTo>
                    <a:lnTo>
                      <a:pt x="34" y="40"/>
                    </a:lnTo>
                    <a:lnTo>
                      <a:pt x="71" y="28"/>
                    </a:lnTo>
                    <a:lnTo>
                      <a:pt x="98" y="13"/>
                    </a:lnTo>
                    <a:lnTo>
                      <a:pt x="98" y="13"/>
                    </a:lnTo>
                    <a:lnTo>
                      <a:pt x="118" y="8"/>
                    </a:lnTo>
                    <a:lnTo>
                      <a:pt x="157" y="0"/>
                    </a:lnTo>
                    <a:lnTo>
                      <a:pt x="201" y="0"/>
                    </a:lnTo>
                    <a:lnTo>
                      <a:pt x="201" y="0"/>
                    </a:lnTo>
                    <a:lnTo>
                      <a:pt x="214" y="8"/>
                    </a:lnTo>
                    <a:lnTo>
                      <a:pt x="247" y="20"/>
                    </a:lnTo>
                    <a:lnTo>
                      <a:pt x="272" y="28"/>
                    </a:lnTo>
                    <a:lnTo>
                      <a:pt x="272" y="28"/>
                    </a:lnTo>
                    <a:lnTo>
                      <a:pt x="285" y="33"/>
                    </a:lnTo>
                    <a:lnTo>
                      <a:pt x="292" y="40"/>
                    </a:lnTo>
                    <a:lnTo>
                      <a:pt x="299" y="47"/>
                    </a:lnTo>
                    <a:lnTo>
                      <a:pt x="299" y="47"/>
                    </a:lnTo>
                    <a:lnTo>
                      <a:pt x="299" y="53"/>
                    </a:lnTo>
                    <a:lnTo>
                      <a:pt x="292" y="53"/>
                    </a:lnTo>
                    <a:lnTo>
                      <a:pt x="285" y="47"/>
                    </a:lnTo>
                    <a:lnTo>
                      <a:pt x="285" y="47"/>
                    </a:lnTo>
                    <a:lnTo>
                      <a:pt x="272" y="40"/>
                    </a:lnTo>
                    <a:lnTo>
                      <a:pt x="260" y="40"/>
                    </a:lnTo>
                    <a:lnTo>
                      <a:pt x="247" y="40"/>
                    </a:lnTo>
                    <a:lnTo>
                      <a:pt x="247" y="40"/>
                    </a:lnTo>
                    <a:lnTo>
                      <a:pt x="233" y="47"/>
                    </a:lnTo>
                    <a:lnTo>
                      <a:pt x="214" y="47"/>
                    </a:lnTo>
                    <a:lnTo>
                      <a:pt x="208" y="40"/>
                    </a:lnTo>
                    <a:lnTo>
                      <a:pt x="208" y="40"/>
                    </a:lnTo>
                    <a:lnTo>
                      <a:pt x="196" y="40"/>
                    </a:lnTo>
                    <a:lnTo>
                      <a:pt x="176" y="47"/>
                    </a:lnTo>
                    <a:lnTo>
                      <a:pt x="162" y="47"/>
                    </a:lnTo>
                    <a:lnTo>
                      <a:pt x="162" y="47"/>
                    </a:lnTo>
                    <a:lnTo>
                      <a:pt x="150" y="47"/>
                    </a:lnTo>
                    <a:lnTo>
                      <a:pt x="137" y="47"/>
                    </a:lnTo>
                    <a:lnTo>
                      <a:pt x="125" y="47"/>
                    </a:lnTo>
                    <a:lnTo>
                      <a:pt x="125" y="47"/>
                    </a:lnTo>
                    <a:lnTo>
                      <a:pt x="105" y="47"/>
                    </a:lnTo>
                    <a:lnTo>
                      <a:pt x="86" y="47"/>
                    </a:lnTo>
                    <a:lnTo>
                      <a:pt x="59" y="47"/>
                    </a:lnTo>
                    <a:lnTo>
                      <a:pt x="59" y="47"/>
                    </a:lnTo>
                    <a:lnTo>
                      <a:pt x="39" y="53"/>
                    </a:lnTo>
                    <a:lnTo>
                      <a:pt x="27" y="53"/>
                    </a:lnTo>
                    <a:lnTo>
                      <a:pt x="20" y="53"/>
                    </a:lnTo>
                    <a:lnTo>
                      <a:pt x="20" y="53"/>
                    </a:lnTo>
                    <a:lnTo>
                      <a:pt x="7" y="53"/>
                    </a:lnTo>
                    <a:lnTo>
                      <a:pt x="0" y="53"/>
                    </a:lnTo>
                    <a:lnTo>
                      <a:pt x="7" y="4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11" name="Freeform 191"/>
              <p:cNvSpPr>
                <a:spLocks/>
              </p:cNvSpPr>
              <p:nvPr/>
            </p:nvSpPr>
            <p:spPr bwMode="auto">
              <a:xfrm>
                <a:off x="2400" y="3078"/>
                <a:ext cx="103" cy="270"/>
              </a:xfrm>
              <a:custGeom>
                <a:avLst/>
                <a:gdLst>
                  <a:gd name="T0" fmla="*/ 44 w 103"/>
                  <a:gd name="T1" fmla="*/ 265 h 270"/>
                  <a:gd name="T2" fmla="*/ 44 w 103"/>
                  <a:gd name="T3" fmla="*/ 257 h 270"/>
                  <a:gd name="T4" fmla="*/ 44 w 103"/>
                  <a:gd name="T5" fmla="*/ 237 h 270"/>
                  <a:gd name="T6" fmla="*/ 52 w 103"/>
                  <a:gd name="T7" fmla="*/ 212 h 270"/>
                  <a:gd name="T8" fmla="*/ 52 w 103"/>
                  <a:gd name="T9" fmla="*/ 205 h 270"/>
                  <a:gd name="T10" fmla="*/ 52 w 103"/>
                  <a:gd name="T11" fmla="*/ 185 h 270"/>
                  <a:gd name="T12" fmla="*/ 52 w 103"/>
                  <a:gd name="T13" fmla="*/ 172 h 270"/>
                  <a:gd name="T14" fmla="*/ 57 w 103"/>
                  <a:gd name="T15" fmla="*/ 152 h 270"/>
                  <a:gd name="T16" fmla="*/ 57 w 103"/>
                  <a:gd name="T17" fmla="*/ 139 h 270"/>
                  <a:gd name="T18" fmla="*/ 64 w 103"/>
                  <a:gd name="T19" fmla="*/ 105 h 270"/>
                  <a:gd name="T20" fmla="*/ 71 w 103"/>
                  <a:gd name="T21" fmla="*/ 99 h 270"/>
                  <a:gd name="T22" fmla="*/ 96 w 103"/>
                  <a:gd name="T23" fmla="*/ 85 h 270"/>
                  <a:gd name="T24" fmla="*/ 103 w 103"/>
                  <a:gd name="T25" fmla="*/ 85 h 270"/>
                  <a:gd name="T26" fmla="*/ 91 w 103"/>
                  <a:gd name="T27" fmla="*/ 85 h 270"/>
                  <a:gd name="T28" fmla="*/ 76 w 103"/>
                  <a:gd name="T29" fmla="*/ 92 h 270"/>
                  <a:gd name="T30" fmla="*/ 64 w 103"/>
                  <a:gd name="T31" fmla="*/ 92 h 270"/>
                  <a:gd name="T32" fmla="*/ 64 w 103"/>
                  <a:gd name="T33" fmla="*/ 85 h 270"/>
                  <a:gd name="T34" fmla="*/ 71 w 103"/>
                  <a:gd name="T35" fmla="*/ 72 h 270"/>
                  <a:gd name="T36" fmla="*/ 76 w 103"/>
                  <a:gd name="T37" fmla="*/ 67 h 270"/>
                  <a:gd name="T38" fmla="*/ 84 w 103"/>
                  <a:gd name="T39" fmla="*/ 60 h 270"/>
                  <a:gd name="T40" fmla="*/ 71 w 103"/>
                  <a:gd name="T41" fmla="*/ 67 h 270"/>
                  <a:gd name="T42" fmla="*/ 64 w 103"/>
                  <a:gd name="T43" fmla="*/ 67 h 270"/>
                  <a:gd name="T44" fmla="*/ 64 w 103"/>
                  <a:gd name="T45" fmla="*/ 60 h 270"/>
                  <a:gd name="T46" fmla="*/ 76 w 103"/>
                  <a:gd name="T47" fmla="*/ 47 h 270"/>
                  <a:gd name="T48" fmla="*/ 84 w 103"/>
                  <a:gd name="T49" fmla="*/ 32 h 270"/>
                  <a:gd name="T50" fmla="*/ 84 w 103"/>
                  <a:gd name="T51" fmla="*/ 27 h 270"/>
                  <a:gd name="T52" fmla="*/ 76 w 103"/>
                  <a:gd name="T53" fmla="*/ 40 h 270"/>
                  <a:gd name="T54" fmla="*/ 71 w 103"/>
                  <a:gd name="T55" fmla="*/ 40 h 270"/>
                  <a:gd name="T56" fmla="*/ 64 w 103"/>
                  <a:gd name="T57" fmla="*/ 20 h 270"/>
                  <a:gd name="T58" fmla="*/ 57 w 103"/>
                  <a:gd name="T59" fmla="*/ 0 h 270"/>
                  <a:gd name="T60" fmla="*/ 57 w 103"/>
                  <a:gd name="T61" fmla="*/ 20 h 270"/>
                  <a:gd name="T62" fmla="*/ 64 w 103"/>
                  <a:gd name="T63" fmla="*/ 52 h 270"/>
                  <a:gd name="T64" fmla="*/ 57 w 103"/>
                  <a:gd name="T65" fmla="*/ 67 h 270"/>
                  <a:gd name="T66" fmla="*/ 57 w 103"/>
                  <a:gd name="T67" fmla="*/ 85 h 270"/>
                  <a:gd name="T68" fmla="*/ 57 w 103"/>
                  <a:gd name="T69" fmla="*/ 99 h 270"/>
                  <a:gd name="T70" fmla="*/ 44 w 103"/>
                  <a:gd name="T71" fmla="*/ 112 h 270"/>
                  <a:gd name="T72" fmla="*/ 25 w 103"/>
                  <a:gd name="T73" fmla="*/ 125 h 270"/>
                  <a:gd name="T74" fmla="*/ 0 w 103"/>
                  <a:gd name="T75" fmla="*/ 152 h 270"/>
                  <a:gd name="T76" fmla="*/ 0 w 103"/>
                  <a:gd name="T77" fmla="*/ 152 h 270"/>
                  <a:gd name="T78" fmla="*/ 25 w 103"/>
                  <a:gd name="T79" fmla="*/ 132 h 270"/>
                  <a:gd name="T80" fmla="*/ 32 w 103"/>
                  <a:gd name="T81" fmla="*/ 125 h 270"/>
                  <a:gd name="T82" fmla="*/ 52 w 103"/>
                  <a:gd name="T83" fmla="*/ 119 h 270"/>
                  <a:gd name="T84" fmla="*/ 52 w 103"/>
                  <a:gd name="T85" fmla="*/ 119 h 270"/>
                  <a:gd name="T86" fmla="*/ 52 w 103"/>
                  <a:gd name="T87" fmla="*/ 139 h 270"/>
                  <a:gd name="T88" fmla="*/ 44 w 103"/>
                  <a:gd name="T89" fmla="*/ 152 h 270"/>
                  <a:gd name="T90" fmla="*/ 32 w 103"/>
                  <a:gd name="T91" fmla="*/ 172 h 270"/>
                  <a:gd name="T92" fmla="*/ 20 w 103"/>
                  <a:gd name="T93" fmla="*/ 185 h 270"/>
                  <a:gd name="T94" fmla="*/ 12 w 103"/>
                  <a:gd name="T95" fmla="*/ 205 h 270"/>
                  <a:gd name="T96" fmla="*/ 25 w 103"/>
                  <a:gd name="T97" fmla="*/ 185 h 270"/>
                  <a:gd name="T98" fmla="*/ 52 w 103"/>
                  <a:gd name="T99" fmla="*/ 159 h 270"/>
                  <a:gd name="T100" fmla="*/ 44 w 103"/>
                  <a:gd name="T101" fmla="*/ 172 h 270"/>
                  <a:gd name="T102" fmla="*/ 44 w 103"/>
                  <a:gd name="T103" fmla="*/ 185 h 270"/>
                  <a:gd name="T104" fmla="*/ 37 w 103"/>
                  <a:gd name="T105" fmla="*/ 198 h 270"/>
                  <a:gd name="T106" fmla="*/ 32 w 103"/>
                  <a:gd name="T107" fmla="*/ 225 h 270"/>
                  <a:gd name="T108" fmla="*/ 32 w 103"/>
                  <a:gd name="T109" fmla="*/ 232 h 270"/>
                  <a:gd name="T110" fmla="*/ 20 w 103"/>
                  <a:gd name="T111" fmla="*/ 257 h 270"/>
                  <a:gd name="T112" fmla="*/ 25 w 103"/>
                  <a:gd name="T113" fmla="*/ 257 h 270"/>
                  <a:gd name="T114" fmla="*/ 44 w 103"/>
                  <a:gd name="T115" fmla="*/ 25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3" h="270">
                    <a:moveTo>
                      <a:pt x="44" y="250"/>
                    </a:moveTo>
                    <a:lnTo>
                      <a:pt x="44" y="265"/>
                    </a:lnTo>
                    <a:lnTo>
                      <a:pt x="44" y="270"/>
                    </a:lnTo>
                    <a:lnTo>
                      <a:pt x="44" y="257"/>
                    </a:lnTo>
                    <a:lnTo>
                      <a:pt x="44" y="257"/>
                    </a:lnTo>
                    <a:lnTo>
                      <a:pt x="44" y="237"/>
                    </a:lnTo>
                    <a:lnTo>
                      <a:pt x="44" y="225"/>
                    </a:lnTo>
                    <a:lnTo>
                      <a:pt x="52" y="212"/>
                    </a:lnTo>
                    <a:lnTo>
                      <a:pt x="52" y="212"/>
                    </a:lnTo>
                    <a:lnTo>
                      <a:pt x="52" y="205"/>
                    </a:lnTo>
                    <a:lnTo>
                      <a:pt x="52" y="198"/>
                    </a:lnTo>
                    <a:lnTo>
                      <a:pt x="52" y="185"/>
                    </a:lnTo>
                    <a:lnTo>
                      <a:pt x="52" y="185"/>
                    </a:lnTo>
                    <a:lnTo>
                      <a:pt x="52" y="172"/>
                    </a:lnTo>
                    <a:lnTo>
                      <a:pt x="52" y="165"/>
                    </a:lnTo>
                    <a:lnTo>
                      <a:pt x="57" y="152"/>
                    </a:lnTo>
                    <a:lnTo>
                      <a:pt x="57" y="152"/>
                    </a:lnTo>
                    <a:lnTo>
                      <a:pt x="57" y="139"/>
                    </a:lnTo>
                    <a:lnTo>
                      <a:pt x="57" y="119"/>
                    </a:lnTo>
                    <a:lnTo>
                      <a:pt x="64" y="105"/>
                    </a:lnTo>
                    <a:lnTo>
                      <a:pt x="64" y="105"/>
                    </a:lnTo>
                    <a:lnTo>
                      <a:pt x="71" y="99"/>
                    </a:lnTo>
                    <a:lnTo>
                      <a:pt x="84" y="92"/>
                    </a:lnTo>
                    <a:lnTo>
                      <a:pt x="96" y="85"/>
                    </a:lnTo>
                    <a:lnTo>
                      <a:pt x="96" y="85"/>
                    </a:lnTo>
                    <a:lnTo>
                      <a:pt x="103" y="85"/>
                    </a:lnTo>
                    <a:lnTo>
                      <a:pt x="96" y="85"/>
                    </a:lnTo>
                    <a:lnTo>
                      <a:pt x="91" y="85"/>
                    </a:lnTo>
                    <a:lnTo>
                      <a:pt x="91" y="85"/>
                    </a:lnTo>
                    <a:lnTo>
                      <a:pt x="76" y="92"/>
                    </a:lnTo>
                    <a:lnTo>
                      <a:pt x="64" y="99"/>
                    </a:lnTo>
                    <a:lnTo>
                      <a:pt x="64" y="92"/>
                    </a:lnTo>
                    <a:lnTo>
                      <a:pt x="64" y="92"/>
                    </a:lnTo>
                    <a:lnTo>
                      <a:pt x="64" y="85"/>
                    </a:lnTo>
                    <a:lnTo>
                      <a:pt x="64" y="79"/>
                    </a:lnTo>
                    <a:lnTo>
                      <a:pt x="71" y="72"/>
                    </a:lnTo>
                    <a:lnTo>
                      <a:pt x="71" y="72"/>
                    </a:lnTo>
                    <a:lnTo>
                      <a:pt x="76" y="67"/>
                    </a:lnTo>
                    <a:lnTo>
                      <a:pt x="84" y="60"/>
                    </a:lnTo>
                    <a:lnTo>
                      <a:pt x="84" y="60"/>
                    </a:lnTo>
                    <a:lnTo>
                      <a:pt x="84" y="60"/>
                    </a:lnTo>
                    <a:lnTo>
                      <a:pt x="71" y="67"/>
                    </a:lnTo>
                    <a:lnTo>
                      <a:pt x="64" y="72"/>
                    </a:lnTo>
                    <a:lnTo>
                      <a:pt x="64" y="67"/>
                    </a:lnTo>
                    <a:lnTo>
                      <a:pt x="64" y="67"/>
                    </a:lnTo>
                    <a:lnTo>
                      <a:pt x="64" y="60"/>
                    </a:lnTo>
                    <a:lnTo>
                      <a:pt x="71" y="52"/>
                    </a:lnTo>
                    <a:lnTo>
                      <a:pt x="76" y="47"/>
                    </a:lnTo>
                    <a:lnTo>
                      <a:pt x="76" y="47"/>
                    </a:lnTo>
                    <a:lnTo>
                      <a:pt x="84" y="32"/>
                    </a:lnTo>
                    <a:lnTo>
                      <a:pt x="84" y="27"/>
                    </a:lnTo>
                    <a:lnTo>
                      <a:pt x="84" y="27"/>
                    </a:lnTo>
                    <a:lnTo>
                      <a:pt x="84" y="27"/>
                    </a:lnTo>
                    <a:lnTo>
                      <a:pt x="76" y="40"/>
                    </a:lnTo>
                    <a:lnTo>
                      <a:pt x="71" y="47"/>
                    </a:lnTo>
                    <a:lnTo>
                      <a:pt x="71" y="40"/>
                    </a:lnTo>
                    <a:lnTo>
                      <a:pt x="71" y="40"/>
                    </a:lnTo>
                    <a:lnTo>
                      <a:pt x="64" y="20"/>
                    </a:lnTo>
                    <a:lnTo>
                      <a:pt x="57" y="7"/>
                    </a:lnTo>
                    <a:lnTo>
                      <a:pt x="57" y="0"/>
                    </a:lnTo>
                    <a:lnTo>
                      <a:pt x="57" y="0"/>
                    </a:lnTo>
                    <a:lnTo>
                      <a:pt x="57" y="20"/>
                    </a:lnTo>
                    <a:lnTo>
                      <a:pt x="64" y="40"/>
                    </a:lnTo>
                    <a:lnTo>
                      <a:pt x="64" y="52"/>
                    </a:lnTo>
                    <a:lnTo>
                      <a:pt x="64" y="52"/>
                    </a:lnTo>
                    <a:lnTo>
                      <a:pt x="57" y="67"/>
                    </a:lnTo>
                    <a:lnTo>
                      <a:pt x="57" y="79"/>
                    </a:lnTo>
                    <a:lnTo>
                      <a:pt x="57" y="85"/>
                    </a:lnTo>
                    <a:lnTo>
                      <a:pt x="57" y="85"/>
                    </a:lnTo>
                    <a:lnTo>
                      <a:pt x="57" y="99"/>
                    </a:lnTo>
                    <a:lnTo>
                      <a:pt x="52" y="112"/>
                    </a:lnTo>
                    <a:lnTo>
                      <a:pt x="44" y="112"/>
                    </a:lnTo>
                    <a:lnTo>
                      <a:pt x="44" y="112"/>
                    </a:lnTo>
                    <a:lnTo>
                      <a:pt x="25" y="125"/>
                    </a:lnTo>
                    <a:lnTo>
                      <a:pt x="5" y="145"/>
                    </a:lnTo>
                    <a:lnTo>
                      <a:pt x="0" y="152"/>
                    </a:lnTo>
                    <a:lnTo>
                      <a:pt x="0" y="152"/>
                    </a:lnTo>
                    <a:lnTo>
                      <a:pt x="0" y="152"/>
                    </a:lnTo>
                    <a:lnTo>
                      <a:pt x="12" y="139"/>
                    </a:lnTo>
                    <a:lnTo>
                      <a:pt x="25" y="132"/>
                    </a:lnTo>
                    <a:lnTo>
                      <a:pt x="25" y="132"/>
                    </a:lnTo>
                    <a:lnTo>
                      <a:pt x="32" y="125"/>
                    </a:lnTo>
                    <a:lnTo>
                      <a:pt x="44" y="125"/>
                    </a:lnTo>
                    <a:lnTo>
                      <a:pt x="52" y="119"/>
                    </a:lnTo>
                    <a:lnTo>
                      <a:pt x="52" y="119"/>
                    </a:lnTo>
                    <a:lnTo>
                      <a:pt x="52" y="119"/>
                    </a:lnTo>
                    <a:lnTo>
                      <a:pt x="52" y="132"/>
                    </a:lnTo>
                    <a:lnTo>
                      <a:pt x="52" y="139"/>
                    </a:lnTo>
                    <a:lnTo>
                      <a:pt x="52" y="139"/>
                    </a:lnTo>
                    <a:lnTo>
                      <a:pt x="44" y="152"/>
                    </a:lnTo>
                    <a:lnTo>
                      <a:pt x="37" y="165"/>
                    </a:lnTo>
                    <a:lnTo>
                      <a:pt x="32" y="172"/>
                    </a:lnTo>
                    <a:lnTo>
                      <a:pt x="32" y="172"/>
                    </a:lnTo>
                    <a:lnTo>
                      <a:pt x="20" y="185"/>
                    </a:lnTo>
                    <a:lnTo>
                      <a:pt x="12" y="205"/>
                    </a:lnTo>
                    <a:lnTo>
                      <a:pt x="12" y="205"/>
                    </a:lnTo>
                    <a:lnTo>
                      <a:pt x="12" y="205"/>
                    </a:lnTo>
                    <a:lnTo>
                      <a:pt x="25" y="185"/>
                    </a:lnTo>
                    <a:lnTo>
                      <a:pt x="37" y="165"/>
                    </a:lnTo>
                    <a:lnTo>
                      <a:pt x="52" y="159"/>
                    </a:lnTo>
                    <a:lnTo>
                      <a:pt x="52" y="159"/>
                    </a:lnTo>
                    <a:lnTo>
                      <a:pt x="44" y="172"/>
                    </a:lnTo>
                    <a:lnTo>
                      <a:pt x="44" y="178"/>
                    </a:lnTo>
                    <a:lnTo>
                      <a:pt x="44" y="185"/>
                    </a:lnTo>
                    <a:lnTo>
                      <a:pt x="44" y="185"/>
                    </a:lnTo>
                    <a:lnTo>
                      <a:pt x="37" y="198"/>
                    </a:lnTo>
                    <a:lnTo>
                      <a:pt x="37" y="212"/>
                    </a:lnTo>
                    <a:lnTo>
                      <a:pt x="32" y="225"/>
                    </a:lnTo>
                    <a:lnTo>
                      <a:pt x="32" y="225"/>
                    </a:lnTo>
                    <a:lnTo>
                      <a:pt x="32" y="232"/>
                    </a:lnTo>
                    <a:lnTo>
                      <a:pt x="25" y="245"/>
                    </a:lnTo>
                    <a:lnTo>
                      <a:pt x="20" y="257"/>
                    </a:lnTo>
                    <a:lnTo>
                      <a:pt x="20" y="257"/>
                    </a:lnTo>
                    <a:lnTo>
                      <a:pt x="25" y="257"/>
                    </a:lnTo>
                    <a:lnTo>
                      <a:pt x="37" y="250"/>
                    </a:lnTo>
                    <a:lnTo>
                      <a:pt x="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12" name="Freeform 192"/>
              <p:cNvSpPr>
                <a:spLocks/>
              </p:cNvSpPr>
              <p:nvPr/>
            </p:nvSpPr>
            <p:spPr bwMode="auto">
              <a:xfrm>
                <a:off x="2432" y="3005"/>
                <a:ext cx="25" cy="40"/>
              </a:xfrm>
              <a:custGeom>
                <a:avLst/>
                <a:gdLst>
                  <a:gd name="T0" fmla="*/ 0 w 25"/>
                  <a:gd name="T1" fmla="*/ 0 h 40"/>
                  <a:gd name="T2" fmla="*/ 5 w 25"/>
                  <a:gd name="T3" fmla="*/ 0 h 40"/>
                  <a:gd name="T4" fmla="*/ 12 w 25"/>
                  <a:gd name="T5" fmla="*/ 13 h 40"/>
                  <a:gd name="T6" fmla="*/ 25 w 25"/>
                  <a:gd name="T7" fmla="*/ 20 h 40"/>
                  <a:gd name="T8" fmla="*/ 25 w 25"/>
                  <a:gd name="T9" fmla="*/ 20 h 40"/>
                  <a:gd name="T10" fmla="*/ 25 w 25"/>
                  <a:gd name="T11" fmla="*/ 33 h 40"/>
                  <a:gd name="T12" fmla="*/ 25 w 25"/>
                  <a:gd name="T13" fmla="*/ 40 h 40"/>
                  <a:gd name="T14" fmla="*/ 25 w 25"/>
                  <a:gd name="T15" fmla="*/ 27 h 40"/>
                  <a:gd name="T16" fmla="*/ 25 w 25"/>
                  <a:gd name="T17" fmla="*/ 27 h 40"/>
                  <a:gd name="T18" fmla="*/ 20 w 25"/>
                  <a:gd name="T19" fmla="*/ 20 h 40"/>
                  <a:gd name="T20" fmla="*/ 20 w 25"/>
                  <a:gd name="T21" fmla="*/ 7 h 40"/>
                  <a:gd name="T22" fmla="*/ 12 w 25"/>
                  <a:gd name="T23" fmla="*/ 0 h 40"/>
                  <a:gd name="T24" fmla="*/ 12 w 25"/>
                  <a:gd name="T25" fmla="*/ 0 h 40"/>
                  <a:gd name="T26" fmla="*/ 5 w 25"/>
                  <a:gd name="T27" fmla="*/ 0 h 40"/>
                  <a:gd name="T28" fmla="*/ 0 w 25"/>
                  <a:gd name="T29" fmla="*/ 0 h 40"/>
                  <a:gd name="T30" fmla="*/ 0 w 25"/>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40">
                    <a:moveTo>
                      <a:pt x="0" y="0"/>
                    </a:moveTo>
                    <a:lnTo>
                      <a:pt x="5" y="0"/>
                    </a:lnTo>
                    <a:lnTo>
                      <a:pt x="12" y="13"/>
                    </a:lnTo>
                    <a:lnTo>
                      <a:pt x="25" y="20"/>
                    </a:lnTo>
                    <a:lnTo>
                      <a:pt x="25" y="20"/>
                    </a:lnTo>
                    <a:lnTo>
                      <a:pt x="25" y="33"/>
                    </a:lnTo>
                    <a:lnTo>
                      <a:pt x="25" y="40"/>
                    </a:lnTo>
                    <a:lnTo>
                      <a:pt x="25" y="27"/>
                    </a:lnTo>
                    <a:lnTo>
                      <a:pt x="25" y="27"/>
                    </a:lnTo>
                    <a:lnTo>
                      <a:pt x="20" y="20"/>
                    </a:lnTo>
                    <a:lnTo>
                      <a:pt x="20" y="7"/>
                    </a:lnTo>
                    <a:lnTo>
                      <a:pt x="12" y="0"/>
                    </a:lnTo>
                    <a:lnTo>
                      <a:pt x="12" y="0"/>
                    </a:lnTo>
                    <a:lnTo>
                      <a:pt x="5" y="0"/>
                    </a:lnTo>
                    <a:lnTo>
                      <a:pt x="0" y="0"/>
                    </a:lnTo>
                    <a:lnTo>
                      <a:pt x="0" y="0"/>
                    </a:lnTo>
                    <a:close/>
                  </a:path>
                </a:pathLst>
              </a:custGeom>
              <a:solidFill>
                <a:srgbClr val="006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13" name="Freeform 193"/>
              <p:cNvSpPr>
                <a:spLocks/>
              </p:cNvSpPr>
              <p:nvPr/>
            </p:nvSpPr>
            <p:spPr bwMode="auto">
              <a:xfrm>
                <a:off x="2386" y="3085"/>
                <a:ext cx="39" cy="33"/>
              </a:xfrm>
              <a:custGeom>
                <a:avLst/>
                <a:gdLst>
                  <a:gd name="T0" fmla="*/ 0 w 39"/>
                  <a:gd name="T1" fmla="*/ 25 h 33"/>
                  <a:gd name="T2" fmla="*/ 7 w 39"/>
                  <a:gd name="T3" fmla="*/ 20 h 33"/>
                  <a:gd name="T4" fmla="*/ 14 w 39"/>
                  <a:gd name="T5" fmla="*/ 13 h 33"/>
                  <a:gd name="T6" fmla="*/ 34 w 39"/>
                  <a:gd name="T7" fmla="*/ 0 h 33"/>
                  <a:gd name="T8" fmla="*/ 34 w 39"/>
                  <a:gd name="T9" fmla="*/ 0 h 33"/>
                  <a:gd name="T10" fmla="*/ 39 w 39"/>
                  <a:gd name="T11" fmla="*/ 0 h 33"/>
                  <a:gd name="T12" fmla="*/ 39 w 39"/>
                  <a:gd name="T13" fmla="*/ 0 h 33"/>
                  <a:gd name="T14" fmla="*/ 34 w 39"/>
                  <a:gd name="T15" fmla="*/ 0 h 33"/>
                  <a:gd name="T16" fmla="*/ 34 w 39"/>
                  <a:gd name="T17" fmla="*/ 0 h 33"/>
                  <a:gd name="T18" fmla="*/ 19 w 39"/>
                  <a:gd name="T19" fmla="*/ 13 h 33"/>
                  <a:gd name="T20" fmla="*/ 7 w 39"/>
                  <a:gd name="T21" fmla="*/ 25 h 33"/>
                  <a:gd name="T22" fmla="*/ 0 w 39"/>
                  <a:gd name="T23" fmla="*/ 33 h 33"/>
                  <a:gd name="T24" fmla="*/ 0 w 39"/>
                  <a:gd name="T25" fmla="*/ 33 h 33"/>
                  <a:gd name="T26" fmla="*/ 0 w 39"/>
                  <a:gd name="T2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3">
                    <a:moveTo>
                      <a:pt x="0" y="25"/>
                    </a:moveTo>
                    <a:lnTo>
                      <a:pt x="7" y="20"/>
                    </a:lnTo>
                    <a:lnTo>
                      <a:pt x="14" y="13"/>
                    </a:lnTo>
                    <a:lnTo>
                      <a:pt x="34" y="0"/>
                    </a:lnTo>
                    <a:lnTo>
                      <a:pt x="34" y="0"/>
                    </a:lnTo>
                    <a:lnTo>
                      <a:pt x="39" y="0"/>
                    </a:lnTo>
                    <a:lnTo>
                      <a:pt x="39" y="0"/>
                    </a:lnTo>
                    <a:lnTo>
                      <a:pt x="34" y="0"/>
                    </a:lnTo>
                    <a:lnTo>
                      <a:pt x="34" y="0"/>
                    </a:lnTo>
                    <a:lnTo>
                      <a:pt x="19" y="13"/>
                    </a:lnTo>
                    <a:lnTo>
                      <a:pt x="7" y="25"/>
                    </a:lnTo>
                    <a:lnTo>
                      <a:pt x="0" y="33"/>
                    </a:lnTo>
                    <a:lnTo>
                      <a:pt x="0" y="33"/>
                    </a:lnTo>
                    <a:lnTo>
                      <a:pt x="0" y="25"/>
                    </a:lnTo>
                    <a:close/>
                  </a:path>
                </a:pathLst>
              </a:custGeom>
              <a:solidFill>
                <a:srgbClr val="006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14" name="Freeform 194"/>
              <p:cNvSpPr>
                <a:spLocks/>
              </p:cNvSpPr>
              <p:nvPr/>
            </p:nvSpPr>
            <p:spPr bwMode="auto">
              <a:xfrm>
                <a:off x="2503" y="2860"/>
                <a:ext cx="45" cy="20"/>
              </a:xfrm>
              <a:custGeom>
                <a:avLst/>
                <a:gdLst>
                  <a:gd name="T0" fmla="*/ 0 w 45"/>
                  <a:gd name="T1" fmla="*/ 7 h 20"/>
                  <a:gd name="T2" fmla="*/ 0 w 45"/>
                  <a:gd name="T3" fmla="*/ 12 h 20"/>
                  <a:gd name="T4" fmla="*/ 0 w 45"/>
                  <a:gd name="T5" fmla="*/ 20 h 20"/>
                  <a:gd name="T6" fmla="*/ 5 w 45"/>
                  <a:gd name="T7" fmla="*/ 20 h 20"/>
                  <a:gd name="T8" fmla="*/ 5 w 45"/>
                  <a:gd name="T9" fmla="*/ 20 h 20"/>
                  <a:gd name="T10" fmla="*/ 13 w 45"/>
                  <a:gd name="T11" fmla="*/ 20 h 20"/>
                  <a:gd name="T12" fmla="*/ 25 w 45"/>
                  <a:gd name="T13" fmla="*/ 20 h 20"/>
                  <a:gd name="T14" fmla="*/ 32 w 45"/>
                  <a:gd name="T15" fmla="*/ 12 h 20"/>
                  <a:gd name="T16" fmla="*/ 32 w 45"/>
                  <a:gd name="T17" fmla="*/ 12 h 20"/>
                  <a:gd name="T18" fmla="*/ 39 w 45"/>
                  <a:gd name="T19" fmla="*/ 7 h 20"/>
                  <a:gd name="T20" fmla="*/ 45 w 45"/>
                  <a:gd name="T21" fmla="*/ 0 h 20"/>
                  <a:gd name="T22" fmla="*/ 39 w 45"/>
                  <a:gd name="T23" fmla="*/ 0 h 20"/>
                  <a:gd name="T24" fmla="*/ 39 w 45"/>
                  <a:gd name="T25" fmla="*/ 0 h 20"/>
                  <a:gd name="T26" fmla="*/ 32 w 45"/>
                  <a:gd name="T27" fmla="*/ 7 h 20"/>
                  <a:gd name="T28" fmla="*/ 25 w 45"/>
                  <a:gd name="T29" fmla="*/ 7 h 20"/>
                  <a:gd name="T30" fmla="*/ 13 w 45"/>
                  <a:gd name="T31" fmla="*/ 7 h 20"/>
                  <a:gd name="T32" fmla="*/ 13 w 45"/>
                  <a:gd name="T33" fmla="*/ 7 h 20"/>
                  <a:gd name="T34" fmla="*/ 5 w 45"/>
                  <a:gd name="T35" fmla="*/ 7 h 20"/>
                  <a:gd name="T36" fmla="*/ 0 w 45"/>
                  <a:gd name="T37" fmla="*/ 7 h 20"/>
                  <a:gd name="T38" fmla="*/ 0 w 45"/>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0">
                    <a:moveTo>
                      <a:pt x="0" y="7"/>
                    </a:moveTo>
                    <a:lnTo>
                      <a:pt x="0" y="12"/>
                    </a:lnTo>
                    <a:lnTo>
                      <a:pt x="0" y="20"/>
                    </a:lnTo>
                    <a:lnTo>
                      <a:pt x="5" y="20"/>
                    </a:lnTo>
                    <a:lnTo>
                      <a:pt x="5" y="20"/>
                    </a:lnTo>
                    <a:lnTo>
                      <a:pt x="13" y="20"/>
                    </a:lnTo>
                    <a:lnTo>
                      <a:pt x="25" y="20"/>
                    </a:lnTo>
                    <a:lnTo>
                      <a:pt x="32" y="12"/>
                    </a:lnTo>
                    <a:lnTo>
                      <a:pt x="32" y="12"/>
                    </a:lnTo>
                    <a:lnTo>
                      <a:pt x="39" y="7"/>
                    </a:lnTo>
                    <a:lnTo>
                      <a:pt x="45" y="0"/>
                    </a:lnTo>
                    <a:lnTo>
                      <a:pt x="39" y="0"/>
                    </a:lnTo>
                    <a:lnTo>
                      <a:pt x="39" y="0"/>
                    </a:lnTo>
                    <a:lnTo>
                      <a:pt x="32" y="7"/>
                    </a:lnTo>
                    <a:lnTo>
                      <a:pt x="25" y="7"/>
                    </a:lnTo>
                    <a:lnTo>
                      <a:pt x="13" y="7"/>
                    </a:lnTo>
                    <a:lnTo>
                      <a:pt x="13" y="7"/>
                    </a:lnTo>
                    <a:lnTo>
                      <a:pt x="5" y="7"/>
                    </a:lnTo>
                    <a:lnTo>
                      <a:pt x="0" y="7"/>
                    </a:lnTo>
                    <a:lnTo>
                      <a:pt x="0" y="7"/>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15" name="Freeform 195"/>
              <p:cNvSpPr>
                <a:spLocks/>
              </p:cNvSpPr>
              <p:nvPr/>
            </p:nvSpPr>
            <p:spPr bwMode="auto">
              <a:xfrm>
                <a:off x="2503" y="2854"/>
                <a:ext cx="25" cy="6"/>
              </a:xfrm>
              <a:custGeom>
                <a:avLst/>
                <a:gdLst>
                  <a:gd name="T0" fmla="*/ 0 w 25"/>
                  <a:gd name="T1" fmla="*/ 0 h 6"/>
                  <a:gd name="T2" fmla="*/ 5 w 25"/>
                  <a:gd name="T3" fmla="*/ 0 h 6"/>
                  <a:gd name="T4" fmla="*/ 13 w 25"/>
                  <a:gd name="T5" fmla="*/ 6 h 6"/>
                  <a:gd name="T6" fmla="*/ 20 w 25"/>
                  <a:gd name="T7" fmla="*/ 0 h 6"/>
                  <a:gd name="T8" fmla="*/ 20 w 25"/>
                  <a:gd name="T9" fmla="*/ 0 h 6"/>
                  <a:gd name="T10" fmla="*/ 25 w 25"/>
                  <a:gd name="T11" fmla="*/ 6 h 6"/>
                  <a:gd name="T12" fmla="*/ 20 w 25"/>
                  <a:gd name="T13" fmla="*/ 6 h 6"/>
                  <a:gd name="T14" fmla="*/ 20 w 25"/>
                  <a:gd name="T15" fmla="*/ 6 h 6"/>
                  <a:gd name="T16" fmla="*/ 20 w 25"/>
                  <a:gd name="T17" fmla="*/ 6 h 6"/>
                  <a:gd name="T18" fmla="*/ 13 w 25"/>
                  <a:gd name="T19" fmla="*/ 6 h 6"/>
                  <a:gd name="T20" fmla="*/ 5 w 25"/>
                  <a:gd name="T21" fmla="*/ 6 h 6"/>
                  <a:gd name="T22" fmla="*/ 5 w 25"/>
                  <a:gd name="T23" fmla="*/ 6 h 6"/>
                  <a:gd name="T24" fmla="*/ 5 w 25"/>
                  <a:gd name="T25" fmla="*/ 6 h 6"/>
                  <a:gd name="T26" fmla="*/ 0 w 25"/>
                  <a:gd name="T27" fmla="*/ 6 h 6"/>
                  <a:gd name="T28" fmla="*/ 0 w 25"/>
                  <a:gd name="T29" fmla="*/ 0 h 6"/>
                  <a:gd name="T30" fmla="*/ 0 w 25"/>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
                    <a:moveTo>
                      <a:pt x="0" y="0"/>
                    </a:moveTo>
                    <a:lnTo>
                      <a:pt x="5" y="0"/>
                    </a:lnTo>
                    <a:lnTo>
                      <a:pt x="13" y="6"/>
                    </a:lnTo>
                    <a:lnTo>
                      <a:pt x="20" y="0"/>
                    </a:lnTo>
                    <a:lnTo>
                      <a:pt x="20" y="0"/>
                    </a:lnTo>
                    <a:lnTo>
                      <a:pt x="25" y="6"/>
                    </a:lnTo>
                    <a:lnTo>
                      <a:pt x="20" y="6"/>
                    </a:lnTo>
                    <a:lnTo>
                      <a:pt x="20" y="6"/>
                    </a:lnTo>
                    <a:lnTo>
                      <a:pt x="20" y="6"/>
                    </a:lnTo>
                    <a:lnTo>
                      <a:pt x="13" y="6"/>
                    </a:lnTo>
                    <a:lnTo>
                      <a:pt x="5" y="6"/>
                    </a:lnTo>
                    <a:lnTo>
                      <a:pt x="5" y="6"/>
                    </a:lnTo>
                    <a:lnTo>
                      <a:pt x="5" y="6"/>
                    </a:lnTo>
                    <a:lnTo>
                      <a:pt x="0" y="6"/>
                    </a:lnTo>
                    <a:lnTo>
                      <a:pt x="0" y="0"/>
                    </a:lnTo>
                    <a:lnTo>
                      <a:pt x="0"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16" name="Freeform 196"/>
              <p:cNvSpPr>
                <a:spLocks/>
              </p:cNvSpPr>
              <p:nvPr/>
            </p:nvSpPr>
            <p:spPr bwMode="auto">
              <a:xfrm>
                <a:off x="2471" y="2854"/>
                <a:ext cx="20" cy="26"/>
              </a:xfrm>
              <a:custGeom>
                <a:avLst/>
                <a:gdLst>
                  <a:gd name="T0" fmla="*/ 20 w 20"/>
                  <a:gd name="T1" fmla="*/ 0 h 26"/>
                  <a:gd name="T2" fmla="*/ 20 w 20"/>
                  <a:gd name="T3" fmla="*/ 6 h 26"/>
                  <a:gd name="T4" fmla="*/ 20 w 20"/>
                  <a:gd name="T5" fmla="*/ 6 h 26"/>
                  <a:gd name="T6" fmla="*/ 13 w 20"/>
                  <a:gd name="T7" fmla="*/ 13 h 26"/>
                  <a:gd name="T8" fmla="*/ 13 w 20"/>
                  <a:gd name="T9" fmla="*/ 13 h 26"/>
                  <a:gd name="T10" fmla="*/ 5 w 20"/>
                  <a:gd name="T11" fmla="*/ 18 h 26"/>
                  <a:gd name="T12" fmla="*/ 5 w 20"/>
                  <a:gd name="T13" fmla="*/ 18 h 26"/>
                  <a:gd name="T14" fmla="*/ 5 w 20"/>
                  <a:gd name="T15" fmla="*/ 18 h 26"/>
                  <a:gd name="T16" fmla="*/ 5 w 20"/>
                  <a:gd name="T17" fmla="*/ 18 h 26"/>
                  <a:gd name="T18" fmla="*/ 5 w 20"/>
                  <a:gd name="T19" fmla="*/ 26 h 26"/>
                  <a:gd name="T20" fmla="*/ 0 w 20"/>
                  <a:gd name="T21" fmla="*/ 26 h 26"/>
                  <a:gd name="T22" fmla="*/ 0 w 20"/>
                  <a:gd name="T23" fmla="*/ 26 h 26"/>
                  <a:gd name="T24" fmla="*/ 0 w 20"/>
                  <a:gd name="T25" fmla="*/ 26 h 26"/>
                  <a:gd name="T26" fmla="*/ 0 w 20"/>
                  <a:gd name="T27" fmla="*/ 26 h 26"/>
                  <a:gd name="T28" fmla="*/ 5 w 20"/>
                  <a:gd name="T29" fmla="*/ 18 h 26"/>
                  <a:gd name="T30" fmla="*/ 13 w 20"/>
                  <a:gd name="T31" fmla="*/ 13 h 26"/>
                  <a:gd name="T32" fmla="*/ 13 w 20"/>
                  <a:gd name="T33" fmla="*/ 13 h 26"/>
                  <a:gd name="T34" fmla="*/ 13 w 20"/>
                  <a:gd name="T35" fmla="*/ 13 h 26"/>
                  <a:gd name="T36" fmla="*/ 13 w 20"/>
                  <a:gd name="T37" fmla="*/ 6 h 26"/>
                  <a:gd name="T38" fmla="*/ 20 w 20"/>
                  <a:gd name="T39" fmla="*/ 0 h 26"/>
                  <a:gd name="T40" fmla="*/ 20 w 20"/>
                  <a:gd name="T41" fmla="*/ 0 h 26"/>
                  <a:gd name="T42" fmla="*/ 20 w 20"/>
                  <a:gd name="T43" fmla="*/ 0 h 26"/>
                  <a:gd name="T44" fmla="*/ 20 w 20"/>
                  <a:gd name="T45" fmla="*/ 0 h 26"/>
                  <a:gd name="T46" fmla="*/ 20 w 20"/>
                  <a:gd name="T4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6">
                    <a:moveTo>
                      <a:pt x="20" y="0"/>
                    </a:moveTo>
                    <a:lnTo>
                      <a:pt x="20" y="6"/>
                    </a:lnTo>
                    <a:lnTo>
                      <a:pt x="20" y="6"/>
                    </a:lnTo>
                    <a:lnTo>
                      <a:pt x="13" y="13"/>
                    </a:lnTo>
                    <a:lnTo>
                      <a:pt x="13" y="13"/>
                    </a:lnTo>
                    <a:lnTo>
                      <a:pt x="5" y="18"/>
                    </a:lnTo>
                    <a:lnTo>
                      <a:pt x="5" y="18"/>
                    </a:lnTo>
                    <a:lnTo>
                      <a:pt x="5" y="18"/>
                    </a:lnTo>
                    <a:lnTo>
                      <a:pt x="5" y="18"/>
                    </a:lnTo>
                    <a:lnTo>
                      <a:pt x="5" y="26"/>
                    </a:lnTo>
                    <a:lnTo>
                      <a:pt x="0" y="26"/>
                    </a:lnTo>
                    <a:lnTo>
                      <a:pt x="0" y="26"/>
                    </a:lnTo>
                    <a:lnTo>
                      <a:pt x="0" y="26"/>
                    </a:lnTo>
                    <a:lnTo>
                      <a:pt x="0" y="26"/>
                    </a:lnTo>
                    <a:lnTo>
                      <a:pt x="5" y="18"/>
                    </a:lnTo>
                    <a:lnTo>
                      <a:pt x="13" y="13"/>
                    </a:lnTo>
                    <a:lnTo>
                      <a:pt x="13" y="13"/>
                    </a:lnTo>
                    <a:lnTo>
                      <a:pt x="13" y="13"/>
                    </a:lnTo>
                    <a:lnTo>
                      <a:pt x="13" y="6"/>
                    </a:lnTo>
                    <a:lnTo>
                      <a:pt x="20" y="0"/>
                    </a:lnTo>
                    <a:lnTo>
                      <a:pt x="20" y="0"/>
                    </a:lnTo>
                    <a:lnTo>
                      <a:pt x="20" y="0"/>
                    </a:lnTo>
                    <a:lnTo>
                      <a:pt x="20" y="0"/>
                    </a:lnTo>
                    <a:lnTo>
                      <a:pt x="20"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17" name="Freeform 197"/>
              <p:cNvSpPr>
                <a:spLocks/>
              </p:cNvSpPr>
              <p:nvPr/>
            </p:nvSpPr>
            <p:spPr bwMode="auto">
              <a:xfrm>
                <a:off x="2484" y="2872"/>
                <a:ext cx="7" cy="8"/>
              </a:xfrm>
              <a:custGeom>
                <a:avLst/>
                <a:gdLst>
                  <a:gd name="T0" fmla="*/ 7 w 7"/>
                  <a:gd name="T1" fmla="*/ 0 h 8"/>
                  <a:gd name="T2" fmla="*/ 7 w 7"/>
                  <a:gd name="T3" fmla="*/ 8 h 8"/>
                  <a:gd name="T4" fmla="*/ 7 w 7"/>
                  <a:gd name="T5" fmla="*/ 8 h 8"/>
                  <a:gd name="T6" fmla="*/ 7 w 7"/>
                  <a:gd name="T7" fmla="*/ 8 h 8"/>
                  <a:gd name="T8" fmla="*/ 7 w 7"/>
                  <a:gd name="T9" fmla="*/ 8 h 8"/>
                  <a:gd name="T10" fmla="*/ 7 w 7"/>
                  <a:gd name="T11" fmla="*/ 8 h 8"/>
                  <a:gd name="T12" fmla="*/ 0 w 7"/>
                  <a:gd name="T13" fmla="*/ 8 h 8"/>
                  <a:gd name="T14" fmla="*/ 0 w 7"/>
                  <a:gd name="T15" fmla="*/ 8 h 8"/>
                  <a:gd name="T16" fmla="*/ 0 w 7"/>
                  <a:gd name="T17" fmla="*/ 8 h 8"/>
                  <a:gd name="T18" fmla="*/ 0 w 7"/>
                  <a:gd name="T19" fmla="*/ 8 h 8"/>
                  <a:gd name="T20" fmla="*/ 0 w 7"/>
                  <a:gd name="T21" fmla="*/ 8 h 8"/>
                  <a:gd name="T22" fmla="*/ 7 w 7"/>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7" y="0"/>
                    </a:moveTo>
                    <a:lnTo>
                      <a:pt x="7" y="8"/>
                    </a:lnTo>
                    <a:lnTo>
                      <a:pt x="7" y="8"/>
                    </a:lnTo>
                    <a:lnTo>
                      <a:pt x="7" y="8"/>
                    </a:lnTo>
                    <a:lnTo>
                      <a:pt x="7" y="8"/>
                    </a:lnTo>
                    <a:lnTo>
                      <a:pt x="7" y="8"/>
                    </a:lnTo>
                    <a:lnTo>
                      <a:pt x="0" y="8"/>
                    </a:lnTo>
                    <a:lnTo>
                      <a:pt x="0" y="8"/>
                    </a:lnTo>
                    <a:lnTo>
                      <a:pt x="0" y="8"/>
                    </a:lnTo>
                    <a:lnTo>
                      <a:pt x="0" y="8"/>
                    </a:lnTo>
                    <a:lnTo>
                      <a:pt x="0" y="8"/>
                    </a:lnTo>
                    <a:lnTo>
                      <a:pt x="7"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18" name="Freeform 198"/>
              <p:cNvSpPr>
                <a:spLocks/>
              </p:cNvSpPr>
              <p:nvPr/>
            </p:nvSpPr>
            <p:spPr bwMode="auto">
              <a:xfrm>
                <a:off x="2496" y="2814"/>
                <a:ext cx="39" cy="26"/>
              </a:xfrm>
              <a:custGeom>
                <a:avLst/>
                <a:gdLst>
                  <a:gd name="T0" fmla="*/ 39 w 39"/>
                  <a:gd name="T1" fmla="*/ 20 h 26"/>
                  <a:gd name="T2" fmla="*/ 32 w 39"/>
                  <a:gd name="T3" fmla="*/ 20 h 26"/>
                  <a:gd name="T4" fmla="*/ 20 w 39"/>
                  <a:gd name="T5" fmla="*/ 13 h 26"/>
                  <a:gd name="T6" fmla="*/ 7 w 39"/>
                  <a:gd name="T7" fmla="*/ 6 h 26"/>
                  <a:gd name="T8" fmla="*/ 7 w 39"/>
                  <a:gd name="T9" fmla="*/ 6 h 26"/>
                  <a:gd name="T10" fmla="*/ 0 w 39"/>
                  <a:gd name="T11" fmla="*/ 6 h 26"/>
                  <a:gd name="T12" fmla="*/ 0 w 39"/>
                  <a:gd name="T13" fmla="*/ 13 h 26"/>
                  <a:gd name="T14" fmla="*/ 0 w 39"/>
                  <a:gd name="T15" fmla="*/ 6 h 26"/>
                  <a:gd name="T16" fmla="*/ 0 w 39"/>
                  <a:gd name="T17" fmla="*/ 6 h 26"/>
                  <a:gd name="T18" fmla="*/ 7 w 39"/>
                  <a:gd name="T19" fmla="*/ 6 h 26"/>
                  <a:gd name="T20" fmla="*/ 12 w 39"/>
                  <a:gd name="T21" fmla="*/ 0 h 26"/>
                  <a:gd name="T22" fmla="*/ 20 w 39"/>
                  <a:gd name="T23" fmla="*/ 0 h 26"/>
                  <a:gd name="T24" fmla="*/ 20 w 39"/>
                  <a:gd name="T25" fmla="*/ 0 h 26"/>
                  <a:gd name="T26" fmla="*/ 27 w 39"/>
                  <a:gd name="T27" fmla="*/ 6 h 26"/>
                  <a:gd name="T28" fmla="*/ 32 w 39"/>
                  <a:gd name="T29" fmla="*/ 13 h 26"/>
                  <a:gd name="T30" fmla="*/ 39 w 39"/>
                  <a:gd name="T31" fmla="*/ 13 h 26"/>
                  <a:gd name="T32" fmla="*/ 39 w 39"/>
                  <a:gd name="T33" fmla="*/ 13 h 26"/>
                  <a:gd name="T34" fmla="*/ 39 w 39"/>
                  <a:gd name="T35" fmla="*/ 20 h 26"/>
                  <a:gd name="T36" fmla="*/ 39 w 39"/>
                  <a:gd name="T37" fmla="*/ 26 h 26"/>
                  <a:gd name="T38" fmla="*/ 39 w 39"/>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6">
                    <a:moveTo>
                      <a:pt x="39" y="20"/>
                    </a:moveTo>
                    <a:lnTo>
                      <a:pt x="32" y="20"/>
                    </a:lnTo>
                    <a:lnTo>
                      <a:pt x="20" y="13"/>
                    </a:lnTo>
                    <a:lnTo>
                      <a:pt x="7" y="6"/>
                    </a:lnTo>
                    <a:lnTo>
                      <a:pt x="7" y="6"/>
                    </a:lnTo>
                    <a:lnTo>
                      <a:pt x="0" y="6"/>
                    </a:lnTo>
                    <a:lnTo>
                      <a:pt x="0" y="13"/>
                    </a:lnTo>
                    <a:lnTo>
                      <a:pt x="0" y="6"/>
                    </a:lnTo>
                    <a:lnTo>
                      <a:pt x="0" y="6"/>
                    </a:lnTo>
                    <a:lnTo>
                      <a:pt x="7" y="6"/>
                    </a:lnTo>
                    <a:lnTo>
                      <a:pt x="12" y="0"/>
                    </a:lnTo>
                    <a:lnTo>
                      <a:pt x="20" y="0"/>
                    </a:lnTo>
                    <a:lnTo>
                      <a:pt x="20" y="0"/>
                    </a:lnTo>
                    <a:lnTo>
                      <a:pt x="27" y="6"/>
                    </a:lnTo>
                    <a:lnTo>
                      <a:pt x="32" y="13"/>
                    </a:lnTo>
                    <a:lnTo>
                      <a:pt x="39" y="13"/>
                    </a:lnTo>
                    <a:lnTo>
                      <a:pt x="39" y="13"/>
                    </a:lnTo>
                    <a:lnTo>
                      <a:pt x="39" y="20"/>
                    </a:lnTo>
                    <a:lnTo>
                      <a:pt x="39" y="26"/>
                    </a:lnTo>
                    <a:lnTo>
                      <a:pt x="39" y="2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19" name="Freeform 199"/>
              <p:cNvSpPr>
                <a:spLocks/>
              </p:cNvSpPr>
              <p:nvPr/>
            </p:nvSpPr>
            <p:spPr bwMode="auto">
              <a:xfrm>
                <a:off x="2555" y="2754"/>
                <a:ext cx="83" cy="153"/>
              </a:xfrm>
              <a:custGeom>
                <a:avLst/>
                <a:gdLst>
                  <a:gd name="T0" fmla="*/ 78 w 83"/>
                  <a:gd name="T1" fmla="*/ 146 h 153"/>
                  <a:gd name="T2" fmla="*/ 78 w 83"/>
                  <a:gd name="T3" fmla="*/ 153 h 153"/>
                  <a:gd name="T4" fmla="*/ 78 w 83"/>
                  <a:gd name="T5" fmla="*/ 146 h 153"/>
                  <a:gd name="T6" fmla="*/ 71 w 83"/>
                  <a:gd name="T7" fmla="*/ 146 h 153"/>
                  <a:gd name="T8" fmla="*/ 71 w 83"/>
                  <a:gd name="T9" fmla="*/ 138 h 153"/>
                  <a:gd name="T10" fmla="*/ 78 w 83"/>
                  <a:gd name="T11" fmla="*/ 133 h 153"/>
                  <a:gd name="T12" fmla="*/ 71 w 83"/>
                  <a:gd name="T13" fmla="*/ 138 h 153"/>
                  <a:gd name="T14" fmla="*/ 71 w 83"/>
                  <a:gd name="T15" fmla="*/ 146 h 153"/>
                  <a:gd name="T16" fmla="*/ 71 w 83"/>
                  <a:gd name="T17" fmla="*/ 138 h 153"/>
                  <a:gd name="T18" fmla="*/ 71 w 83"/>
                  <a:gd name="T19" fmla="*/ 133 h 153"/>
                  <a:gd name="T20" fmla="*/ 64 w 83"/>
                  <a:gd name="T21" fmla="*/ 133 h 153"/>
                  <a:gd name="T22" fmla="*/ 64 w 83"/>
                  <a:gd name="T23" fmla="*/ 138 h 153"/>
                  <a:gd name="T24" fmla="*/ 64 w 83"/>
                  <a:gd name="T25" fmla="*/ 133 h 153"/>
                  <a:gd name="T26" fmla="*/ 64 w 83"/>
                  <a:gd name="T27" fmla="*/ 126 h 153"/>
                  <a:gd name="T28" fmla="*/ 58 w 83"/>
                  <a:gd name="T29" fmla="*/ 106 h 153"/>
                  <a:gd name="T30" fmla="*/ 32 w 83"/>
                  <a:gd name="T31" fmla="*/ 106 h 153"/>
                  <a:gd name="T32" fmla="*/ 25 w 83"/>
                  <a:gd name="T33" fmla="*/ 113 h 153"/>
                  <a:gd name="T34" fmla="*/ 19 w 83"/>
                  <a:gd name="T35" fmla="*/ 113 h 153"/>
                  <a:gd name="T36" fmla="*/ 12 w 83"/>
                  <a:gd name="T37" fmla="*/ 118 h 153"/>
                  <a:gd name="T38" fmla="*/ 7 w 83"/>
                  <a:gd name="T39" fmla="*/ 113 h 153"/>
                  <a:gd name="T40" fmla="*/ 12 w 83"/>
                  <a:gd name="T41" fmla="*/ 106 h 153"/>
                  <a:gd name="T42" fmla="*/ 12 w 83"/>
                  <a:gd name="T43" fmla="*/ 100 h 153"/>
                  <a:gd name="T44" fmla="*/ 12 w 83"/>
                  <a:gd name="T45" fmla="*/ 93 h 153"/>
                  <a:gd name="T46" fmla="*/ 19 w 83"/>
                  <a:gd name="T47" fmla="*/ 86 h 153"/>
                  <a:gd name="T48" fmla="*/ 12 w 83"/>
                  <a:gd name="T49" fmla="*/ 80 h 153"/>
                  <a:gd name="T50" fmla="*/ 19 w 83"/>
                  <a:gd name="T51" fmla="*/ 80 h 153"/>
                  <a:gd name="T52" fmla="*/ 19 w 83"/>
                  <a:gd name="T53" fmla="*/ 73 h 153"/>
                  <a:gd name="T54" fmla="*/ 19 w 83"/>
                  <a:gd name="T55" fmla="*/ 66 h 153"/>
                  <a:gd name="T56" fmla="*/ 25 w 83"/>
                  <a:gd name="T57" fmla="*/ 60 h 153"/>
                  <a:gd name="T58" fmla="*/ 19 w 83"/>
                  <a:gd name="T59" fmla="*/ 60 h 153"/>
                  <a:gd name="T60" fmla="*/ 19 w 83"/>
                  <a:gd name="T61" fmla="*/ 60 h 153"/>
                  <a:gd name="T62" fmla="*/ 32 w 83"/>
                  <a:gd name="T63" fmla="*/ 60 h 153"/>
                  <a:gd name="T64" fmla="*/ 32 w 83"/>
                  <a:gd name="T65" fmla="*/ 53 h 153"/>
                  <a:gd name="T66" fmla="*/ 25 w 83"/>
                  <a:gd name="T67" fmla="*/ 46 h 153"/>
                  <a:gd name="T68" fmla="*/ 25 w 83"/>
                  <a:gd name="T69" fmla="*/ 46 h 153"/>
                  <a:gd name="T70" fmla="*/ 44 w 83"/>
                  <a:gd name="T71" fmla="*/ 46 h 153"/>
                  <a:gd name="T72" fmla="*/ 32 w 83"/>
                  <a:gd name="T73" fmla="*/ 40 h 153"/>
                  <a:gd name="T74" fmla="*/ 32 w 83"/>
                  <a:gd name="T75" fmla="*/ 40 h 153"/>
                  <a:gd name="T76" fmla="*/ 44 w 83"/>
                  <a:gd name="T77" fmla="*/ 46 h 153"/>
                  <a:gd name="T78" fmla="*/ 44 w 83"/>
                  <a:gd name="T79" fmla="*/ 40 h 153"/>
                  <a:gd name="T80" fmla="*/ 39 w 83"/>
                  <a:gd name="T81" fmla="*/ 40 h 153"/>
                  <a:gd name="T82" fmla="*/ 44 w 83"/>
                  <a:gd name="T83" fmla="*/ 33 h 153"/>
                  <a:gd name="T84" fmla="*/ 39 w 83"/>
                  <a:gd name="T85" fmla="*/ 33 h 153"/>
                  <a:gd name="T86" fmla="*/ 32 w 83"/>
                  <a:gd name="T87" fmla="*/ 26 h 153"/>
                  <a:gd name="T88" fmla="*/ 51 w 83"/>
                  <a:gd name="T89" fmla="*/ 26 h 153"/>
                  <a:gd name="T90" fmla="*/ 44 w 83"/>
                  <a:gd name="T91" fmla="*/ 26 h 153"/>
                  <a:gd name="T92" fmla="*/ 44 w 83"/>
                  <a:gd name="T93" fmla="*/ 26 h 153"/>
                  <a:gd name="T94" fmla="*/ 58 w 83"/>
                  <a:gd name="T95" fmla="*/ 26 h 153"/>
                  <a:gd name="T96" fmla="*/ 58 w 83"/>
                  <a:gd name="T97" fmla="*/ 20 h 153"/>
                  <a:gd name="T98" fmla="*/ 51 w 83"/>
                  <a:gd name="T99" fmla="*/ 20 h 153"/>
                  <a:gd name="T100" fmla="*/ 44 w 83"/>
                  <a:gd name="T101" fmla="*/ 13 h 153"/>
                  <a:gd name="T102" fmla="*/ 58 w 83"/>
                  <a:gd name="T103" fmla="*/ 20 h 153"/>
                  <a:gd name="T104" fmla="*/ 64 w 83"/>
                  <a:gd name="T105" fmla="*/ 13 h 153"/>
                  <a:gd name="T106" fmla="*/ 51 w 83"/>
                  <a:gd name="T107" fmla="*/ 8 h 153"/>
                  <a:gd name="T108" fmla="*/ 39 w 83"/>
                  <a:gd name="T109" fmla="*/ 8 h 153"/>
                  <a:gd name="T110" fmla="*/ 25 w 83"/>
                  <a:gd name="T111" fmla="*/ 8 h 153"/>
                  <a:gd name="T112" fmla="*/ 19 w 83"/>
                  <a:gd name="T113" fmla="*/ 0 h 153"/>
                  <a:gd name="T114" fmla="*/ 12 w 83"/>
                  <a:gd name="T115" fmla="*/ 0 h 153"/>
                  <a:gd name="T116" fmla="*/ 0 w 83"/>
                  <a:gd name="T117" fmla="*/ 0 h 153"/>
                  <a:gd name="T118" fmla="*/ 0 w 83"/>
                  <a:gd name="T11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 h="153">
                    <a:moveTo>
                      <a:pt x="83" y="153"/>
                    </a:moveTo>
                    <a:lnTo>
                      <a:pt x="83" y="146"/>
                    </a:lnTo>
                    <a:lnTo>
                      <a:pt x="83" y="146"/>
                    </a:lnTo>
                    <a:lnTo>
                      <a:pt x="78" y="146"/>
                    </a:lnTo>
                    <a:lnTo>
                      <a:pt x="78" y="146"/>
                    </a:lnTo>
                    <a:lnTo>
                      <a:pt x="78" y="146"/>
                    </a:lnTo>
                    <a:lnTo>
                      <a:pt x="78" y="153"/>
                    </a:lnTo>
                    <a:lnTo>
                      <a:pt x="78" y="153"/>
                    </a:lnTo>
                    <a:lnTo>
                      <a:pt x="78" y="153"/>
                    </a:lnTo>
                    <a:lnTo>
                      <a:pt x="78" y="153"/>
                    </a:lnTo>
                    <a:lnTo>
                      <a:pt x="78" y="153"/>
                    </a:lnTo>
                    <a:lnTo>
                      <a:pt x="78" y="153"/>
                    </a:lnTo>
                    <a:lnTo>
                      <a:pt x="78" y="146"/>
                    </a:lnTo>
                    <a:lnTo>
                      <a:pt x="78" y="146"/>
                    </a:lnTo>
                    <a:lnTo>
                      <a:pt x="78" y="146"/>
                    </a:lnTo>
                    <a:lnTo>
                      <a:pt x="78" y="138"/>
                    </a:lnTo>
                    <a:lnTo>
                      <a:pt x="78" y="138"/>
                    </a:lnTo>
                    <a:lnTo>
                      <a:pt x="78" y="138"/>
                    </a:lnTo>
                    <a:lnTo>
                      <a:pt x="78" y="138"/>
                    </a:lnTo>
                    <a:lnTo>
                      <a:pt x="71" y="146"/>
                    </a:lnTo>
                    <a:lnTo>
                      <a:pt x="71" y="146"/>
                    </a:lnTo>
                    <a:lnTo>
                      <a:pt x="71" y="146"/>
                    </a:lnTo>
                    <a:lnTo>
                      <a:pt x="71" y="146"/>
                    </a:lnTo>
                    <a:lnTo>
                      <a:pt x="71" y="146"/>
                    </a:lnTo>
                    <a:lnTo>
                      <a:pt x="71" y="138"/>
                    </a:lnTo>
                    <a:lnTo>
                      <a:pt x="71" y="138"/>
                    </a:lnTo>
                    <a:lnTo>
                      <a:pt x="71" y="138"/>
                    </a:lnTo>
                    <a:lnTo>
                      <a:pt x="71" y="138"/>
                    </a:lnTo>
                    <a:lnTo>
                      <a:pt x="78" y="133"/>
                    </a:lnTo>
                    <a:lnTo>
                      <a:pt x="78" y="133"/>
                    </a:lnTo>
                    <a:lnTo>
                      <a:pt x="71" y="133"/>
                    </a:lnTo>
                    <a:lnTo>
                      <a:pt x="71" y="133"/>
                    </a:lnTo>
                    <a:lnTo>
                      <a:pt x="71" y="133"/>
                    </a:lnTo>
                    <a:lnTo>
                      <a:pt x="71" y="133"/>
                    </a:lnTo>
                    <a:lnTo>
                      <a:pt x="71" y="138"/>
                    </a:lnTo>
                    <a:lnTo>
                      <a:pt x="71" y="138"/>
                    </a:lnTo>
                    <a:lnTo>
                      <a:pt x="71" y="138"/>
                    </a:lnTo>
                    <a:lnTo>
                      <a:pt x="71" y="138"/>
                    </a:lnTo>
                    <a:lnTo>
                      <a:pt x="71" y="146"/>
                    </a:lnTo>
                    <a:lnTo>
                      <a:pt x="71" y="146"/>
                    </a:lnTo>
                    <a:lnTo>
                      <a:pt x="71" y="146"/>
                    </a:lnTo>
                    <a:lnTo>
                      <a:pt x="71" y="146"/>
                    </a:lnTo>
                    <a:lnTo>
                      <a:pt x="71" y="146"/>
                    </a:lnTo>
                    <a:lnTo>
                      <a:pt x="71" y="146"/>
                    </a:lnTo>
                    <a:lnTo>
                      <a:pt x="71" y="138"/>
                    </a:lnTo>
                    <a:lnTo>
                      <a:pt x="71" y="138"/>
                    </a:lnTo>
                    <a:lnTo>
                      <a:pt x="71" y="138"/>
                    </a:lnTo>
                    <a:lnTo>
                      <a:pt x="71" y="138"/>
                    </a:lnTo>
                    <a:lnTo>
                      <a:pt x="71" y="133"/>
                    </a:lnTo>
                    <a:lnTo>
                      <a:pt x="71" y="133"/>
                    </a:lnTo>
                    <a:lnTo>
                      <a:pt x="64" y="133"/>
                    </a:lnTo>
                    <a:lnTo>
                      <a:pt x="64" y="126"/>
                    </a:lnTo>
                    <a:lnTo>
                      <a:pt x="71" y="126"/>
                    </a:lnTo>
                    <a:lnTo>
                      <a:pt x="71" y="126"/>
                    </a:lnTo>
                    <a:lnTo>
                      <a:pt x="64" y="133"/>
                    </a:lnTo>
                    <a:lnTo>
                      <a:pt x="64" y="138"/>
                    </a:lnTo>
                    <a:lnTo>
                      <a:pt x="71" y="138"/>
                    </a:lnTo>
                    <a:lnTo>
                      <a:pt x="71" y="138"/>
                    </a:lnTo>
                    <a:lnTo>
                      <a:pt x="64" y="138"/>
                    </a:lnTo>
                    <a:lnTo>
                      <a:pt x="64" y="138"/>
                    </a:lnTo>
                    <a:lnTo>
                      <a:pt x="64" y="138"/>
                    </a:lnTo>
                    <a:lnTo>
                      <a:pt x="64" y="138"/>
                    </a:lnTo>
                    <a:lnTo>
                      <a:pt x="64" y="138"/>
                    </a:lnTo>
                    <a:lnTo>
                      <a:pt x="64" y="138"/>
                    </a:lnTo>
                    <a:lnTo>
                      <a:pt x="64" y="133"/>
                    </a:lnTo>
                    <a:lnTo>
                      <a:pt x="64" y="133"/>
                    </a:lnTo>
                    <a:lnTo>
                      <a:pt x="64" y="133"/>
                    </a:lnTo>
                    <a:lnTo>
                      <a:pt x="64" y="133"/>
                    </a:lnTo>
                    <a:lnTo>
                      <a:pt x="64" y="126"/>
                    </a:lnTo>
                    <a:lnTo>
                      <a:pt x="64" y="126"/>
                    </a:lnTo>
                    <a:lnTo>
                      <a:pt x="58" y="118"/>
                    </a:lnTo>
                    <a:lnTo>
                      <a:pt x="58" y="118"/>
                    </a:lnTo>
                    <a:lnTo>
                      <a:pt x="58" y="113"/>
                    </a:lnTo>
                    <a:lnTo>
                      <a:pt x="58" y="113"/>
                    </a:lnTo>
                    <a:lnTo>
                      <a:pt x="58" y="106"/>
                    </a:lnTo>
                    <a:lnTo>
                      <a:pt x="51" y="100"/>
                    </a:lnTo>
                    <a:lnTo>
                      <a:pt x="44" y="93"/>
                    </a:lnTo>
                    <a:lnTo>
                      <a:pt x="44" y="93"/>
                    </a:lnTo>
                    <a:lnTo>
                      <a:pt x="39" y="100"/>
                    </a:lnTo>
                    <a:lnTo>
                      <a:pt x="32" y="106"/>
                    </a:lnTo>
                    <a:lnTo>
                      <a:pt x="25" y="106"/>
                    </a:lnTo>
                    <a:lnTo>
                      <a:pt x="25" y="106"/>
                    </a:lnTo>
                    <a:lnTo>
                      <a:pt x="25" y="106"/>
                    </a:lnTo>
                    <a:lnTo>
                      <a:pt x="25" y="113"/>
                    </a:lnTo>
                    <a:lnTo>
                      <a:pt x="25" y="113"/>
                    </a:lnTo>
                    <a:lnTo>
                      <a:pt x="25" y="113"/>
                    </a:lnTo>
                    <a:lnTo>
                      <a:pt x="19" y="113"/>
                    </a:lnTo>
                    <a:lnTo>
                      <a:pt x="19" y="113"/>
                    </a:lnTo>
                    <a:lnTo>
                      <a:pt x="19" y="113"/>
                    </a:lnTo>
                    <a:lnTo>
                      <a:pt x="19" y="113"/>
                    </a:lnTo>
                    <a:lnTo>
                      <a:pt x="19" y="118"/>
                    </a:lnTo>
                    <a:lnTo>
                      <a:pt x="19" y="118"/>
                    </a:lnTo>
                    <a:lnTo>
                      <a:pt x="19" y="118"/>
                    </a:lnTo>
                    <a:lnTo>
                      <a:pt x="19" y="118"/>
                    </a:lnTo>
                    <a:lnTo>
                      <a:pt x="12" y="118"/>
                    </a:lnTo>
                    <a:lnTo>
                      <a:pt x="12" y="118"/>
                    </a:lnTo>
                    <a:lnTo>
                      <a:pt x="12" y="118"/>
                    </a:lnTo>
                    <a:lnTo>
                      <a:pt x="12" y="118"/>
                    </a:lnTo>
                    <a:lnTo>
                      <a:pt x="7" y="118"/>
                    </a:lnTo>
                    <a:lnTo>
                      <a:pt x="7" y="113"/>
                    </a:lnTo>
                    <a:lnTo>
                      <a:pt x="7" y="113"/>
                    </a:lnTo>
                    <a:lnTo>
                      <a:pt x="7" y="113"/>
                    </a:lnTo>
                    <a:lnTo>
                      <a:pt x="7" y="113"/>
                    </a:lnTo>
                    <a:lnTo>
                      <a:pt x="12" y="106"/>
                    </a:lnTo>
                    <a:lnTo>
                      <a:pt x="12" y="106"/>
                    </a:lnTo>
                    <a:lnTo>
                      <a:pt x="12" y="106"/>
                    </a:lnTo>
                    <a:lnTo>
                      <a:pt x="7" y="106"/>
                    </a:lnTo>
                    <a:lnTo>
                      <a:pt x="7" y="100"/>
                    </a:lnTo>
                    <a:lnTo>
                      <a:pt x="12" y="100"/>
                    </a:lnTo>
                    <a:lnTo>
                      <a:pt x="12" y="100"/>
                    </a:lnTo>
                    <a:lnTo>
                      <a:pt x="12" y="100"/>
                    </a:lnTo>
                    <a:lnTo>
                      <a:pt x="12" y="93"/>
                    </a:lnTo>
                    <a:lnTo>
                      <a:pt x="12" y="93"/>
                    </a:lnTo>
                    <a:lnTo>
                      <a:pt x="12" y="93"/>
                    </a:lnTo>
                    <a:lnTo>
                      <a:pt x="12" y="93"/>
                    </a:lnTo>
                    <a:lnTo>
                      <a:pt x="12" y="93"/>
                    </a:lnTo>
                    <a:lnTo>
                      <a:pt x="12" y="86"/>
                    </a:lnTo>
                    <a:lnTo>
                      <a:pt x="12" y="86"/>
                    </a:lnTo>
                    <a:lnTo>
                      <a:pt x="12" y="86"/>
                    </a:lnTo>
                    <a:lnTo>
                      <a:pt x="19" y="86"/>
                    </a:lnTo>
                    <a:lnTo>
                      <a:pt x="19" y="80"/>
                    </a:lnTo>
                    <a:lnTo>
                      <a:pt x="19" y="80"/>
                    </a:lnTo>
                    <a:lnTo>
                      <a:pt x="12" y="80"/>
                    </a:lnTo>
                    <a:lnTo>
                      <a:pt x="12" y="80"/>
                    </a:lnTo>
                    <a:lnTo>
                      <a:pt x="12" y="80"/>
                    </a:lnTo>
                    <a:lnTo>
                      <a:pt x="12" y="80"/>
                    </a:lnTo>
                    <a:lnTo>
                      <a:pt x="12" y="80"/>
                    </a:lnTo>
                    <a:lnTo>
                      <a:pt x="12" y="80"/>
                    </a:lnTo>
                    <a:lnTo>
                      <a:pt x="19" y="80"/>
                    </a:lnTo>
                    <a:lnTo>
                      <a:pt x="19" y="80"/>
                    </a:lnTo>
                    <a:lnTo>
                      <a:pt x="12" y="80"/>
                    </a:lnTo>
                    <a:lnTo>
                      <a:pt x="12" y="73"/>
                    </a:lnTo>
                    <a:lnTo>
                      <a:pt x="19" y="73"/>
                    </a:lnTo>
                    <a:lnTo>
                      <a:pt x="19" y="73"/>
                    </a:lnTo>
                    <a:lnTo>
                      <a:pt x="19" y="73"/>
                    </a:lnTo>
                    <a:lnTo>
                      <a:pt x="19" y="73"/>
                    </a:lnTo>
                    <a:lnTo>
                      <a:pt x="19" y="66"/>
                    </a:lnTo>
                    <a:lnTo>
                      <a:pt x="19" y="66"/>
                    </a:lnTo>
                    <a:lnTo>
                      <a:pt x="19" y="66"/>
                    </a:lnTo>
                    <a:lnTo>
                      <a:pt x="19" y="66"/>
                    </a:lnTo>
                    <a:lnTo>
                      <a:pt x="19" y="66"/>
                    </a:lnTo>
                    <a:lnTo>
                      <a:pt x="19" y="66"/>
                    </a:lnTo>
                    <a:lnTo>
                      <a:pt x="19" y="66"/>
                    </a:lnTo>
                    <a:lnTo>
                      <a:pt x="19" y="66"/>
                    </a:lnTo>
                    <a:lnTo>
                      <a:pt x="25" y="60"/>
                    </a:lnTo>
                    <a:lnTo>
                      <a:pt x="25" y="60"/>
                    </a:lnTo>
                    <a:lnTo>
                      <a:pt x="19" y="60"/>
                    </a:lnTo>
                    <a:lnTo>
                      <a:pt x="19" y="60"/>
                    </a:lnTo>
                    <a:lnTo>
                      <a:pt x="19" y="60"/>
                    </a:lnTo>
                    <a:lnTo>
                      <a:pt x="19" y="60"/>
                    </a:lnTo>
                    <a:lnTo>
                      <a:pt x="19" y="60"/>
                    </a:lnTo>
                    <a:lnTo>
                      <a:pt x="12" y="60"/>
                    </a:lnTo>
                    <a:lnTo>
                      <a:pt x="19" y="53"/>
                    </a:lnTo>
                    <a:lnTo>
                      <a:pt x="19" y="53"/>
                    </a:lnTo>
                    <a:lnTo>
                      <a:pt x="19" y="60"/>
                    </a:lnTo>
                    <a:lnTo>
                      <a:pt x="19" y="60"/>
                    </a:lnTo>
                    <a:lnTo>
                      <a:pt x="25" y="60"/>
                    </a:lnTo>
                    <a:lnTo>
                      <a:pt x="25" y="60"/>
                    </a:lnTo>
                    <a:lnTo>
                      <a:pt x="25" y="60"/>
                    </a:lnTo>
                    <a:lnTo>
                      <a:pt x="32" y="60"/>
                    </a:lnTo>
                    <a:lnTo>
                      <a:pt x="39" y="60"/>
                    </a:lnTo>
                    <a:lnTo>
                      <a:pt x="39" y="60"/>
                    </a:lnTo>
                    <a:lnTo>
                      <a:pt x="39" y="60"/>
                    </a:lnTo>
                    <a:lnTo>
                      <a:pt x="32" y="60"/>
                    </a:lnTo>
                    <a:lnTo>
                      <a:pt x="32" y="53"/>
                    </a:lnTo>
                    <a:lnTo>
                      <a:pt x="32" y="53"/>
                    </a:lnTo>
                    <a:lnTo>
                      <a:pt x="32" y="53"/>
                    </a:lnTo>
                    <a:lnTo>
                      <a:pt x="25" y="53"/>
                    </a:lnTo>
                    <a:lnTo>
                      <a:pt x="25" y="46"/>
                    </a:lnTo>
                    <a:lnTo>
                      <a:pt x="25" y="46"/>
                    </a:lnTo>
                    <a:lnTo>
                      <a:pt x="25" y="46"/>
                    </a:lnTo>
                    <a:lnTo>
                      <a:pt x="25" y="46"/>
                    </a:lnTo>
                    <a:lnTo>
                      <a:pt x="25" y="46"/>
                    </a:lnTo>
                    <a:lnTo>
                      <a:pt x="25" y="46"/>
                    </a:lnTo>
                    <a:lnTo>
                      <a:pt x="25" y="46"/>
                    </a:lnTo>
                    <a:lnTo>
                      <a:pt x="32" y="46"/>
                    </a:lnTo>
                    <a:lnTo>
                      <a:pt x="39" y="46"/>
                    </a:lnTo>
                    <a:lnTo>
                      <a:pt x="39" y="46"/>
                    </a:lnTo>
                    <a:lnTo>
                      <a:pt x="39" y="46"/>
                    </a:lnTo>
                    <a:lnTo>
                      <a:pt x="44" y="46"/>
                    </a:lnTo>
                    <a:lnTo>
                      <a:pt x="44" y="46"/>
                    </a:lnTo>
                    <a:lnTo>
                      <a:pt x="44" y="46"/>
                    </a:lnTo>
                    <a:lnTo>
                      <a:pt x="39" y="46"/>
                    </a:lnTo>
                    <a:lnTo>
                      <a:pt x="32" y="46"/>
                    </a:lnTo>
                    <a:lnTo>
                      <a:pt x="32" y="40"/>
                    </a:lnTo>
                    <a:lnTo>
                      <a:pt x="32" y="40"/>
                    </a:lnTo>
                    <a:lnTo>
                      <a:pt x="32" y="40"/>
                    </a:lnTo>
                    <a:lnTo>
                      <a:pt x="32" y="40"/>
                    </a:lnTo>
                    <a:lnTo>
                      <a:pt x="32" y="40"/>
                    </a:lnTo>
                    <a:lnTo>
                      <a:pt x="32" y="40"/>
                    </a:lnTo>
                    <a:lnTo>
                      <a:pt x="32" y="40"/>
                    </a:lnTo>
                    <a:lnTo>
                      <a:pt x="39" y="40"/>
                    </a:lnTo>
                    <a:lnTo>
                      <a:pt x="44" y="40"/>
                    </a:lnTo>
                    <a:lnTo>
                      <a:pt x="44" y="40"/>
                    </a:lnTo>
                    <a:lnTo>
                      <a:pt x="44" y="46"/>
                    </a:lnTo>
                    <a:lnTo>
                      <a:pt x="44" y="46"/>
                    </a:lnTo>
                    <a:lnTo>
                      <a:pt x="44" y="40"/>
                    </a:lnTo>
                    <a:lnTo>
                      <a:pt x="44" y="40"/>
                    </a:lnTo>
                    <a:lnTo>
                      <a:pt x="44" y="40"/>
                    </a:lnTo>
                    <a:lnTo>
                      <a:pt x="44" y="40"/>
                    </a:lnTo>
                    <a:lnTo>
                      <a:pt x="44" y="40"/>
                    </a:lnTo>
                    <a:lnTo>
                      <a:pt x="44" y="40"/>
                    </a:lnTo>
                    <a:lnTo>
                      <a:pt x="39" y="40"/>
                    </a:lnTo>
                    <a:lnTo>
                      <a:pt x="39" y="40"/>
                    </a:lnTo>
                    <a:lnTo>
                      <a:pt x="39" y="40"/>
                    </a:lnTo>
                    <a:lnTo>
                      <a:pt x="39" y="40"/>
                    </a:lnTo>
                    <a:lnTo>
                      <a:pt x="39" y="40"/>
                    </a:lnTo>
                    <a:lnTo>
                      <a:pt x="44" y="40"/>
                    </a:lnTo>
                    <a:lnTo>
                      <a:pt x="44" y="33"/>
                    </a:lnTo>
                    <a:lnTo>
                      <a:pt x="44" y="33"/>
                    </a:lnTo>
                    <a:lnTo>
                      <a:pt x="44" y="33"/>
                    </a:lnTo>
                    <a:lnTo>
                      <a:pt x="44" y="33"/>
                    </a:lnTo>
                    <a:lnTo>
                      <a:pt x="44" y="33"/>
                    </a:lnTo>
                    <a:lnTo>
                      <a:pt x="44" y="33"/>
                    </a:lnTo>
                    <a:lnTo>
                      <a:pt x="39" y="33"/>
                    </a:lnTo>
                    <a:lnTo>
                      <a:pt x="39" y="26"/>
                    </a:lnTo>
                    <a:lnTo>
                      <a:pt x="39" y="26"/>
                    </a:lnTo>
                    <a:lnTo>
                      <a:pt x="39" y="26"/>
                    </a:lnTo>
                    <a:lnTo>
                      <a:pt x="32" y="26"/>
                    </a:lnTo>
                    <a:lnTo>
                      <a:pt x="32" y="26"/>
                    </a:lnTo>
                    <a:lnTo>
                      <a:pt x="39" y="26"/>
                    </a:lnTo>
                    <a:lnTo>
                      <a:pt x="39" y="26"/>
                    </a:lnTo>
                    <a:lnTo>
                      <a:pt x="39" y="26"/>
                    </a:lnTo>
                    <a:lnTo>
                      <a:pt x="44" y="26"/>
                    </a:lnTo>
                    <a:lnTo>
                      <a:pt x="51" y="26"/>
                    </a:lnTo>
                    <a:lnTo>
                      <a:pt x="51" y="26"/>
                    </a:lnTo>
                    <a:lnTo>
                      <a:pt x="51" y="26"/>
                    </a:lnTo>
                    <a:lnTo>
                      <a:pt x="44" y="26"/>
                    </a:lnTo>
                    <a:lnTo>
                      <a:pt x="44" y="26"/>
                    </a:lnTo>
                    <a:lnTo>
                      <a:pt x="44" y="26"/>
                    </a:lnTo>
                    <a:lnTo>
                      <a:pt x="44" y="26"/>
                    </a:lnTo>
                    <a:lnTo>
                      <a:pt x="44" y="26"/>
                    </a:lnTo>
                    <a:lnTo>
                      <a:pt x="44" y="26"/>
                    </a:lnTo>
                    <a:lnTo>
                      <a:pt x="44" y="26"/>
                    </a:lnTo>
                    <a:lnTo>
                      <a:pt x="44" y="26"/>
                    </a:lnTo>
                    <a:lnTo>
                      <a:pt x="51" y="26"/>
                    </a:lnTo>
                    <a:lnTo>
                      <a:pt x="58" y="26"/>
                    </a:lnTo>
                    <a:lnTo>
                      <a:pt x="58" y="26"/>
                    </a:lnTo>
                    <a:lnTo>
                      <a:pt x="58" y="26"/>
                    </a:lnTo>
                    <a:lnTo>
                      <a:pt x="58" y="26"/>
                    </a:lnTo>
                    <a:lnTo>
                      <a:pt x="64" y="26"/>
                    </a:lnTo>
                    <a:lnTo>
                      <a:pt x="64" y="26"/>
                    </a:lnTo>
                    <a:lnTo>
                      <a:pt x="64" y="26"/>
                    </a:lnTo>
                    <a:lnTo>
                      <a:pt x="58" y="26"/>
                    </a:lnTo>
                    <a:lnTo>
                      <a:pt x="58" y="20"/>
                    </a:lnTo>
                    <a:lnTo>
                      <a:pt x="58" y="20"/>
                    </a:lnTo>
                    <a:lnTo>
                      <a:pt x="58" y="20"/>
                    </a:lnTo>
                    <a:lnTo>
                      <a:pt x="51" y="20"/>
                    </a:lnTo>
                    <a:lnTo>
                      <a:pt x="51" y="20"/>
                    </a:lnTo>
                    <a:lnTo>
                      <a:pt x="51" y="20"/>
                    </a:lnTo>
                    <a:lnTo>
                      <a:pt x="44" y="20"/>
                    </a:lnTo>
                    <a:lnTo>
                      <a:pt x="44" y="20"/>
                    </a:lnTo>
                    <a:lnTo>
                      <a:pt x="44" y="13"/>
                    </a:lnTo>
                    <a:lnTo>
                      <a:pt x="44" y="13"/>
                    </a:lnTo>
                    <a:lnTo>
                      <a:pt x="44" y="13"/>
                    </a:lnTo>
                    <a:lnTo>
                      <a:pt x="51" y="13"/>
                    </a:lnTo>
                    <a:lnTo>
                      <a:pt x="58" y="13"/>
                    </a:lnTo>
                    <a:lnTo>
                      <a:pt x="58" y="13"/>
                    </a:lnTo>
                    <a:lnTo>
                      <a:pt x="58" y="13"/>
                    </a:lnTo>
                    <a:lnTo>
                      <a:pt x="58" y="20"/>
                    </a:lnTo>
                    <a:lnTo>
                      <a:pt x="58" y="13"/>
                    </a:lnTo>
                    <a:lnTo>
                      <a:pt x="58" y="13"/>
                    </a:lnTo>
                    <a:lnTo>
                      <a:pt x="58" y="13"/>
                    </a:lnTo>
                    <a:lnTo>
                      <a:pt x="58" y="13"/>
                    </a:lnTo>
                    <a:lnTo>
                      <a:pt x="64" y="13"/>
                    </a:lnTo>
                    <a:lnTo>
                      <a:pt x="64" y="13"/>
                    </a:lnTo>
                    <a:lnTo>
                      <a:pt x="64" y="13"/>
                    </a:lnTo>
                    <a:lnTo>
                      <a:pt x="58" y="13"/>
                    </a:lnTo>
                    <a:lnTo>
                      <a:pt x="51" y="8"/>
                    </a:lnTo>
                    <a:lnTo>
                      <a:pt x="51" y="8"/>
                    </a:lnTo>
                    <a:lnTo>
                      <a:pt x="44" y="8"/>
                    </a:lnTo>
                    <a:lnTo>
                      <a:pt x="39" y="8"/>
                    </a:lnTo>
                    <a:lnTo>
                      <a:pt x="39" y="8"/>
                    </a:lnTo>
                    <a:lnTo>
                      <a:pt x="39" y="8"/>
                    </a:lnTo>
                    <a:lnTo>
                      <a:pt x="39" y="8"/>
                    </a:lnTo>
                    <a:lnTo>
                      <a:pt x="39" y="8"/>
                    </a:lnTo>
                    <a:lnTo>
                      <a:pt x="39" y="8"/>
                    </a:lnTo>
                    <a:lnTo>
                      <a:pt x="39" y="8"/>
                    </a:lnTo>
                    <a:lnTo>
                      <a:pt x="32" y="8"/>
                    </a:lnTo>
                    <a:lnTo>
                      <a:pt x="25" y="8"/>
                    </a:lnTo>
                    <a:lnTo>
                      <a:pt x="19" y="0"/>
                    </a:lnTo>
                    <a:lnTo>
                      <a:pt x="19" y="0"/>
                    </a:lnTo>
                    <a:lnTo>
                      <a:pt x="19" y="0"/>
                    </a:lnTo>
                    <a:lnTo>
                      <a:pt x="19" y="0"/>
                    </a:lnTo>
                    <a:lnTo>
                      <a:pt x="19" y="0"/>
                    </a:lnTo>
                    <a:lnTo>
                      <a:pt x="19" y="0"/>
                    </a:lnTo>
                    <a:lnTo>
                      <a:pt x="12" y="0"/>
                    </a:lnTo>
                    <a:lnTo>
                      <a:pt x="12" y="0"/>
                    </a:lnTo>
                    <a:lnTo>
                      <a:pt x="12" y="0"/>
                    </a:lnTo>
                    <a:lnTo>
                      <a:pt x="12" y="0"/>
                    </a:lnTo>
                    <a:lnTo>
                      <a:pt x="7" y="0"/>
                    </a:lnTo>
                    <a:lnTo>
                      <a:pt x="7" y="0"/>
                    </a:lnTo>
                    <a:lnTo>
                      <a:pt x="7" y="0"/>
                    </a:lnTo>
                    <a:lnTo>
                      <a:pt x="7" y="0"/>
                    </a:lnTo>
                    <a:lnTo>
                      <a:pt x="0" y="0"/>
                    </a:lnTo>
                    <a:lnTo>
                      <a:pt x="0" y="0"/>
                    </a:lnTo>
                    <a:lnTo>
                      <a:pt x="0" y="0"/>
                    </a:lnTo>
                    <a:lnTo>
                      <a:pt x="0" y="0"/>
                    </a:lnTo>
                    <a:lnTo>
                      <a:pt x="0" y="0"/>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20" name="Freeform 200"/>
              <p:cNvSpPr>
                <a:spLocks/>
              </p:cNvSpPr>
              <p:nvPr/>
            </p:nvSpPr>
            <p:spPr bwMode="auto">
              <a:xfrm>
                <a:off x="2503" y="2840"/>
                <a:ext cx="20" cy="14"/>
              </a:xfrm>
              <a:custGeom>
                <a:avLst/>
                <a:gdLst>
                  <a:gd name="T0" fmla="*/ 0 w 20"/>
                  <a:gd name="T1" fmla="*/ 0 h 14"/>
                  <a:gd name="T2" fmla="*/ 0 w 20"/>
                  <a:gd name="T3" fmla="*/ 0 h 14"/>
                  <a:gd name="T4" fmla="*/ 5 w 20"/>
                  <a:gd name="T5" fmla="*/ 0 h 14"/>
                  <a:gd name="T6" fmla="*/ 13 w 20"/>
                  <a:gd name="T7" fmla="*/ 0 h 14"/>
                  <a:gd name="T8" fmla="*/ 13 w 20"/>
                  <a:gd name="T9" fmla="*/ 0 h 14"/>
                  <a:gd name="T10" fmla="*/ 13 w 20"/>
                  <a:gd name="T11" fmla="*/ 0 h 14"/>
                  <a:gd name="T12" fmla="*/ 13 w 20"/>
                  <a:gd name="T13" fmla="*/ 7 h 14"/>
                  <a:gd name="T14" fmla="*/ 20 w 20"/>
                  <a:gd name="T15" fmla="*/ 7 h 14"/>
                  <a:gd name="T16" fmla="*/ 20 w 20"/>
                  <a:gd name="T17" fmla="*/ 7 h 14"/>
                  <a:gd name="T18" fmla="*/ 20 w 20"/>
                  <a:gd name="T19" fmla="*/ 7 h 14"/>
                  <a:gd name="T20" fmla="*/ 13 w 20"/>
                  <a:gd name="T21" fmla="*/ 14 h 14"/>
                  <a:gd name="T22" fmla="*/ 5 w 20"/>
                  <a:gd name="T23" fmla="*/ 7 h 14"/>
                  <a:gd name="T24" fmla="*/ 5 w 20"/>
                  <a:gd name="T25" fmla="*/ 7 h 14"/>
                  <a:gd name="T26" fmla="*/ 0 w 20"/>
                  <a:gd name="T27" fmla="*/ 7 h 14"/>
                  <a:gd name="T28" fmla="*/ 0 w 20"/>
                  <a:gd name="T29" fmla="*/ 7 h 14"/>
                  <a:gd name="T30" fmla="*/ 0 w 20"/>
                  <a:gd name="T31" fmla="*/ 7 h 14"/>
                  <a:gd name="T32" fmla="*/ 0 w 20"/>
                  <a:gd name="T33" fmla="*/ 7 h 14"/>
                  <a:gd name="T34" fmla="*/ 0 w 20"/>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4">
                    <a:moveTo>
                      <a:pt x="0" y="0"/>
                    </a:moveTo>
                    <a:lnTo>
                      <a:pt x="0" y="0"/>
                    </a:lnTo>
                    <a:lnTo>
                      <a:pt x="5" y="0"/>
                    </a:lnTo>
                    <a:lnTo>
                      <a:pt x="13" y="0"/>
                    </a:lnTo>
                    <a:lnTo>
                      <a:pt x="13" y="0"/>
                    </a:lnTo>
                    <a:lnTo>
                      <a:pt x="13" y="0"/>
                    </a:lnTo>
                    <a:lnTo>
                      <a:pt x="13" y="7"/>
                    </a:lnTo>
                    <a:lnTo>
                      <a:pt x="20" y="7"/>
                    </a:lnTo>
                    <a:lnTo>
                      <a:pt x="20" y="7"/>
                    </a:lnTo>
                    <a:lnTo>
                      <a:pt x="20" y="7"/>
                    </a:lnTo>
                    <a:lnTo>
                      <a:pt x="13" y="14"/>
                    </a:lnTo>
                    <a:lnTo>
                      <a:pt x="5" y="7"/>
                    </a:lnTo>
                    <a:lnTo>
                      <a:pt x="5" y="7"/>
                    </a:lnTo>
                    <a:lnTo>
                      <a:pt x="0" y="7"/>
                    </a:lnTo>
                    <a:lnTo>
                      <a:pt x="0" y="7"/>
                    </a:lnTo>
                    <a:lnTo>
                      <a:pt x="0" y="7"/>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21" name="Freeform 201"/>
              <p:cNvSpPr>
                <a:spLocks/>
              </p:cNvSpPr>
              <p:nvPr/>
            </p:nvSpPr>
            <p:spPr bwMode="auto">
              <a:xfrm>
                <a:off x="2508" y="2840"/>
                <a:ext cx="8" cy="7"/>
              </a:xfrm>
              <a:custGeom>
                <a:avLst/>
                <a:gdLst>
                  <a:gd name="T0" fmla="*/ 8 w 8"/>
                  <a:gd name="T1" fmla="*/ 0 h 7"/>
                  <a:gd name="T2" fmla="*/ 8 w 8"/>
                  <a:gd name="T3" fmla="*/ 7 h 7"/>
                  <a:gd name="T4" fmla="*/ 8 w 8"/>
                  <a:gd name="T5" fmla="*/ 7 h 7"/>
                  <a:gd name="T6" fmla="*/ 8 w 8"/>
                  <a:gd name="T7" fmla="*/ 7 h 7"/>
                  <a:gd name="T8" fmla="*/ 8 w 8"/>
                  <a:gd name="T9" fmla="*/ 7 h 7"/>
                  <a:gd name="T10" fmla="*/ 0 w 8"/>
                  <a:gd name="T11" fmla="*/ 7 h 7"/>
                  <a:gd name="T12" fmla="*/ 0 w 8"/>
                  <a:gd name="T13" fmla="*/ 7 h 7"/>
                  <a:gd name="T14" fmla="*/ 0 w 8"/>
                  <a:gd name="T15" fmla="*/ 7 h 7"/>
                  <a:gd name="T16" fmla="*/ 0 w 8"/>
                  <a:gd name="T17" fmla="*/ 7 h 7"/>
                  <a:gd name="T18" fmla="*/ 0 w 8"/>
                  <a:gd name="T19" fmla="*/ 7 h 7"/>
                  <a:gd name="T20" fmla="*/ 0 w 8"/>
                  <a:gd name="T21" fmla="*/ 7 h 7"/>
                  <a:gd name="T22" fmla="*/ 0 w 8"/>
                  <a:gd name="T23" fmla="*/ 0 h 7"/>
                  <a:gd name="T24" fmla="*/ 0 w 8"/>
                  <a:gd name="T25" fmla="*/ 0 h 7"/>
                  <a:gd name="T26" fmla="*/ 0 w 8"/>
                  <a:gd name="T27" fmla="*/ 0 h 7"/>
                  <a:gd name="T28" fmla="*/ 0 w 8"/>
                  <a:gd name="T29" fmla="*/ 0 h 7"/>
                  <a:gd name="T30" fmla="*/ 0 w 8"/>
                  <a:gd name="T31" fmla="*/ 0 h 7"/>
                  <a:gd name="T32" fmla="*/ 0 w 8"/>
                  <a:gd name="T33" fmla="*/ 0 h 7"/>
                  <a:gd name="T34" fmla="*/ 0 w 8"/>
                  <a:gd name="T35" fmla="*/ 0 h 7"/>
                  <a:gd name="T36" fmla="*/ 8 w 8"/>
                  <a:gd name="T37" fmla="*/ 0 h 7"/>
                  <a:gd name="T38" fmla="*/ 8 w 8"/>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7">
                    <a:moveTo>
                      <a:pt x="8" y="0"/>
                    </a:moveTo>
                    <a:lnTo>
                      <a:pt x="8" y="7"/>
                    </a:lnTo>
                    <a:lnTo>
                      <a:pt x="8" y="7"/>
                    </a:lnTo>
                    <a:lnTo>
                      <a:pt x="8" y="7"/>
                    </a:lnTo>
                    <a:lnTo>
                      <a:pt x="8" y="7"/>
                    </a:lnTo>
                    <a:lnTo>
                      <a:pt x="0" y="7"/>
                    </a:lnTo>
                    <a:lnTo>
                      <a:pt x="0" y="7"/>
                    </a:lnTo>
                    <a:lnTo>
                      <a:pt x="0" y="7"/>
                    </a:lnTo>
                    <a:lnTo>
                      <a:pt x="0" y="7"/>
                    </a:lnTo>
                    <a:lnTo>
                      <a:pt x="0" y="7"/>
                    </a:lnTo>
                    <a:lnTo>
                      <a:pt x="0" y="7"/>
                    </a:lnTo>
                    <a:lnTo>
                      <a:pt x="0" y="0"/>
                    </a:lnTo>
                    <a:lnTo>
                      <a:pt x="0" y="0"/>
                    </a:lnTo>
                    <a:lnTo>
                      <a:pt x="0" y="0"/>
                    </a:lnTo>
                    <a:lnTo>
                      <a:pt x="0" y="0"/>
                    </a:lnTo>
                    <a:lnTo>
                      <a:pt x="0" y="0"/>
                    </a:lnTo>
                    <a:lnTo>
                      <a:pt x="0" y="0"/>
                    </a:lnTo>
                    <a:lnTo>
                      <a:pt x="0" y="0"/>
                    </a:lnTo>
                    <a:lnTo>
                      <a:pt x="8" y="0"/>
                    </a:lnTo>
                    <a:lnTo>
                      <a:pt x="8" y="0"/>
                    </a:lnTo>
                    <a:close/>
                  </a:path>
                </a:pathLst>
              </a:custGeom>
              <a:solidFill>
                <a:srgbClr val="653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22" name="Freeform 202"/>
              <p:cNvSpPr>
                <a:spLocks/>
              </p:cNvSpPr>
              <p:nvPr/>
            </p:nvSpPr>
            <p:spPr bwMode="auto">
              <a:xfrm>
                <a:off x="2508" y="2840"/>
                <a:ext cx="1" cy="7"/>
              </a:xfrm>
              <a:custGeom>
                <a:avLst/>
                <a:gdLst>
                  <a:gd name="T0" fmla="*/ 7 h 7"/>
                  <a:gd name="T1" fmla="*/ 7 h 7"/>
                  <a:gd name="T2" fmla="*/ 7 h 7"/>
                  <a:gd name="T3" fmla="*/ 7 h 7"/>
                  <a:gd name="T4" fmla="*/ 7 h 7"/>
                  <a:gd name="T5" fmla="*/ 7 h 7"/>
                  <a:gd name="T6" fmla="*/ 7 h 7"/>
                  <a:gd name="T7" fmla="*/ 0 h 7"/>
                  <a:gd name="T8" fmla="*/ 0 h 7"/>
                  <a:gd name="T9" fmla="*/ 0 h 7"/>
                  <a:gd name="T10" fmla="*/ 0 h 7"/>
                  <a:gd name="T11" fmla="*/ 0 h 7"/>
                  <a:gd name="T12" fmla="*/ 0 h 7"/>
                  <a:gd name="T13" fmla="*/ 0 h 7"/>
                  <a:gd name="T14" fmla="*/ 7 h 7"/>
                  <a:gd name="T15" fmla="*/ 7 h 7"/>
                  <a:gd name="T16" fmla="*/ 7 h 7"/>
                  <a:gd name="T17" fmla="*/ 7 h 7"/>
                  <a:gd name="T18" fmla="*/ 7 h 7"/>
                  <a:gd name="T19" fmla="*/ 7 h 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Lst>
                <a:rect l="0" t="0" r="r" b="b"/>
                <a:pathLst>
                  <a:path h="7">
                    <a:moveTo>
                      <a:pt x="0" y="7"/>
                    </a:moveTo>
                    <a:lnTo>
                      <a:pt x="0" y="7"/>
                    </a:lnTo>
                    <a:lnTo>
                      <a:pt x="0" y="7"/>
                    </a:lnTo>
                    <a:lnTo>
                      <a:pt x="0" y="7"/>
                    </a:lnTo>
                    <a:lnTo>
                      <a:pt x="0" y="7"/>
                    </a:lnTo>
                    <a:lnTo>
                      <a:pt x="0" y="7"/>
                    </a:lnTo>
                    <a:lnTo>
                      <a:pt x="0" y="7"/>
                    </a:lnTo>
                    <a:lnTo>
                      <a:pt x="0" y="0"/>
                    </a:lnTo>
                    <a:lnTo>
                      <a:pt x="0" y="0"/>
                    </a:lnTo>
                    <a:lnTo>
                      <a:pt x="0" y="0"/>
                    </a:lnTo>
                    <a:lnTo>
                      <a:pt x="0" y="0"/>
                    </a:lnTo>
                    <a:lnTo>
                      <a:pt x="0" y="0"/>
                    </a:lnTo>
                    <a:lnTo>
                      <a:pt x="0" y="0"/>
                    </a:lnTo>
                    <a:lnTo>
                      <a:pt x="0" y="0"/>
                    </a:lnTo>
                    <a:lnTo>
                      <a:pt x="0" y="7"/>
                    </a:lnTo>
                    <a:lnTo>
                      <a:pt x="0" y="7"/>
                    </a:lnTo>
                    <a:lnTo>
                      <a:pt x="0" y="7"/>
                    </a:lnTo>
                    <a:lnTo>
                      <a:pt x="0" y="7"/>
                    </a:lnTo>
                    <a:lnTo>
                      <a:pt x="0"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23" name="Freeform 203"/>
              <p:cNvSpPr>
                <a:spLocks/>
              </p:cNvSpPr>
              <p:nvPr/>
            </p:nvSpPr>
            <p:spPr bwMode="auto">
              <a:xfrm>
                <a:off x="2580" y="2854"/>
                <a:ext cx="33" cy="46"/>
              </a:xfrm>
              <a:custGeom>
                <a:avLst/>
                <a:gdLst>
                  <a:gd name="T0" fmla="*/ 7 w 33"/>
                  <a:gd name="T1" fmla="*/ 0 h 46"/>
                  <a:gd name="T2" fmla="*/ 14 w 33"/>
                  <a:gd name="T3" fmla="*/ 0 h 46"/>
                  <a:gd name="T4" fmla="*/ 19 w 33"/>
                  <a:gd name="T5" fmla="*/ 0 h 46"/>
                  <a:gd name="T6" fmla="*/ 26 w 33"/>
                  <a:gd name="T7" fmla="*/ 0 h 46"/>
                  <a:gd name="T8" fmla="*/ 26 w 33"/>
                  <a:gd name="T9" fmla="*/ 0 h 46"/>
                  <a:gd name="T10" fmla="*/ 26 w 33"/>
                  <a:gd name="T11" fmla="*/ 6 h 46"/>
                  <a:gd name="T12" fmla="*/ 33 w 33"/>
                  <a:gd name="T13" fmla="*/ 13 h 46"/>
                  <a:gd name="T14" fmla="*/ 33 w 33"/>
                  <a:gd name="T15" fmla="*/ 18 h 46"/>
                  <a:gd name="T16" fmla="*/ 33 w 33"/>
                  <a:gd name="T17" fmla="*/ 18 h 46"/>
                  <a:gd name="T18" fmla="*/ 26 w 33"/>
                  <a:gd name="T19" fmla="*/ 26 h 46"/>
                  <a:gd name="T20" fmla="*/ 19 w 33"/>
                  <a:gd name="T21" fmla="*/ 33 h 46"/>
                  <a:gd name="T22" fmla="*/ 19 w 33"/>
                  <a:gd name="T23" fmla="*/ 33 h 46"/>
                  <a:gd name="T24" fmla="*/ 19 w 33"/>
                  <a:gd name="T25" fmla="*/ 33 h 46"/>
                  <a:gd name="T26" fmla="*/ 14 w 33"/>
                  <a:gd name="T27" fmla="*/ 38 h 46"/>
                  <a:gd name="T28" fmla="*/ 14 w 33"/>
                  <a:gd name="T29" fmla="*/ 46 h 46"/>
                  <a:gd name="T30" fmla="*/ 7 w 33"/>
                  <a:gd name="T31" fmla="*/ 46 h 46"/>
                  <a:gd name="T32" fmla="*/ 7 w 33"/>
                  <a:gd name="T33" fmla="*/ 46 h 46"/>
                  <a:gd name="T34" fmla="*/ 0 w 33"/>
                  <a:gd name="T35" fmla="*/ 46 h 46"/>
                  <a:gd name="T36" fmla="*/ 0 w 33"/>
                  <a:gd name="T37" fmla="*/ 38 h 46"/>
                  <a:gd name="T38" fmla="*/ 0 w 33"/>
                  <a:gd name="T39"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7" y="0"/>
                    </a:moveTo>
                    <a:lnTo>
                      <a:pt x="14" y="0"/>
                    </a:lnTo>
                    <a:lnTo>
                      <a:pt x="19" y="0"/>
                    </a:lnTo>
                    <a:lnTo>
                      <a:pt x="26" y="0"/>
                    </a:lnTo>
                    <a:lnTo>
                      <a:pt x="26" y="0"/>
                    </a:lnTo>
                    <a:lnTo>
                      <a:pt x="26" y="6"/>
                    </a:lnTo>
                    <a:lnTo>
                      <a:pt x="33" y="13"/>
                    </a:lnTo>
                    <a:lnTo>
                      <a:pt x="33" y="18"/>
                    </a:lnTo>
                    <a:lnTo>
                      <a:pt x="33" y="18"/>
                    </a:lnTo>
                    <a:lnTo>
                      <a:pt x="26" y="26"/>
                    </a:lnTo>
                    <a:lnTo>
                      <a:pt x="19" y="33"/>
                    </a:lnTo>
                    <a:lnTo>
                      <a:pt x="19" y="33"/>
                    </a:lnTo>
                    <a:lnTo>
                      <a:pt x="19" y="33"/>
                    </a:lnTo>
                    <a:lnTo>
                      <a:pt x="14" y="38"/>
                    </a:lnTo>
                    <a:lnTo>
                      <a:pt x="14" y="46"/>
                    </a:lnTo>
                    <a:lnTo>
                      <a:pt x="7" y="46"/>
                    </a:lnTo>
                    <a:lnTo>
                      <a:pt x="7" y="46"/>
                    </a:lnTo>
                    <a:lnTo>
                      <a:pt x="0" y="46"/>
                    </a:lnTo>
                    <a:lnTo>
                      <a:pt x="0" y="38"/>
                    </a:lnTo>
                    <a:lnTo>
                      <a:pt x="0" y="3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24" name="Freeform 204"/>
              <p:cNvSpPr>
                <a:spLocks/>
              </p:cNvSpPr>
              <p:nvPr/>
            </p:nvSpPr>
            <p:spPr bwMode="auto">
              <a:xfrm>
                <a:off x="2580" y="2860"/>
                <a:ext cx="26" cy="27"/>
              </a:xfrm>
              <a:custGeom>
                <a:avLst/>
                <a:gdLst>
                  <a:gd name="T0" fmla="*/ 26 w 26"/>
                  <a:gd name="T1" fmla="*/ 7 h 27"/>
                  <a:gd name="T2" fmla="*/ 19 w 26"/>
                  <a:gd name="T3" fmla="*/ 0 h 27"/>
                  <a:gd name="T4" fmla="*/ 19 w 26"/>
                  <a:gd name="T5" fmla="*/ 0 h 27"/>
                  <a:gd name="T6" fmla="*/ 14 w 26"/>
                  <a:gd name="T7" fmla="*/ 0 h 27"/>
                  <a:gd name="T8" fmla="*/ 14 w 26"/>
                  <a:gd name="T9" fmla="*/ 0 h 27"/>
                  <a:gd name="T10" fmla="*/ 14 w 26"/>
                  <a:gd name="T11" fmla="*/ 0 h 27"/>
                  <a:gd name="T12" fmla="*/ 7 w 26"/>
                  <a:gd name="T13" fmla="*/ 7 h 27"/>
                  <a:gd name="T14" fmla="*/ 7 w 26"/>
                  <a:gd name="T15" fmla="*/ 7 h 27"/>
                  <a:gd name="T16" fmla="*/ 7 w 26"/>
                  <a:gd name="T17" fmla="*/ 7 h 27"/>
                  <a:gd name="T18" fmla="*/ 7 w 26"/>
                  <a:gd name="T19" fmla="*/ 12 h 27"/>
                  <a:gd name="T20" fmla="*/ 7 w 26"/>
                  <a:gd name="T21" fmla="*/ 12 h 27"/>
                  <a:gd name="T22" fmla="*/ 7 w 26"/>
                  <a:gd name="T23" fmla="*/ 12 h 27"/>
                  <a:gd name="T24" fmla="*/ 7 w 26"/>
                  <a:gd name="T25" fmla="*/ 12 h 27"/>
                  <a:gd name="T26" fmla="*/ 0 w 26"/>
                  <a:gd name="T27" fmla="*/ 20 h 27"/>
                  <a:gd name="T28" fmla="*/ 0 w 26"/>
                  <a:gd name="T29" fmla="*/ 20 h 27"/>
                  <a:gd name="T30" fmla="*/ 7 w 26"/>
                  <a:gd name="T3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7">
                    <a:moveTo>
                      <a:pt x="26" y="7"/>
                    </a:moveTo>
                    <a:lnTo>
                      <a:pt x="19" y="0"/>
                    </a:lnTo>
                    <a:lnTo>
                      <a:pt x="19" y="0"/>
                    </a:lnTo>
                    <a:lnTo>
                      <a:pt x="14" y="0"/>
                    </a:lnTo>
                    <a:lnTo>
                      <a:pt x="14" y="0"/>
                    </a:lnTo>
                    <a:lnTo>
                      <a:pt x="14" y="0"/>
                    </a:lnTo>
                    <a:lnTo>
                      <a:pt x="7" y="7"/>
                    </a:lnTo>
                    <a:lnTo>
                      <a:pt x="7" y="7"/>
                    </a:lnTo>
                    <a:lnTo>
                      <a:pt x="7" y="7"/>
                    </a:lnTo>
                    <a:lnTo>
                      <a:pt x="7" y="12"/>
                    </a:lnTo>
                    <a:lnTo>
                      <a:pt x="7" y="12"/>
                    </a:lnTo>
                    <a:lnTo>
                      <a:pt x="7" y="12"/>
                    </a:lnTo>
                    <a:lnTo>
                      <a:pt x="7" y="12"/>
                    </a:lnTo>
                    <a:lnTo>
                      <a:pt x="0" y="20"/>
                    </a:lnTo>
                    <a:lnTo>
                      <a:pt x="0" y="20"/>
                    </a:lnTo>
                    <a:lnTo>
                      <a:pt x="7" y="2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25" name="Rectangle 205"/>
              <p:cNvSpPr>
                <a:spLocks noChangeArrowheads="1"/>
              </p:cNvSpPr>
              <p:nvPr/>
            </p:nvSpPr>
            <p:spPr bwMode="auto">
              <a:xfrm>
                <a:off x="2594" y="2867"/>
                <a:ext cx="1" cy="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26" name="Freeform 206"/>
              <p:cNvSpPr>
                <a:spLocks/>
              </p:cNvSpPr>
              <p:nvPr/>
            </p:nvSpPr>
            <p:spPr bwMode="auto">
              <a:xfrm>
                <a:off x="2491" y="2872"/>
                <a:ext cx="5" cy="15"/>
              </a:xfrm>
              <a:custGeom>
                <a:avLst/>
                <a:gdLst>
                  <a:gd name="T0" fmla="*/ 0 w 5"/>
                  <a:gd name="T1" fmla="*/ 0 h 15"/>
                  <a:gd name="T2" fmla="*/ 0 w 5"/>
                  <a:gd name="T3" fmla="*/ 0 h 15"/>
                  <a:gd name="T4" fmla="*/ 0 w 5"/>
                  <a:gd name="T5" fmla="*/ 8 h 15"/>
                  <a:gd name="T6" fmla="*/ 5 w 5"/>
                  <a:gd name="T7" fmla="*/ 8 h 15"/>
                  <a:gd name="T8" fmla="*/ 5 w 5"/>
                  <a:gd name="T9" fmla="*/ 8 h 15"/>
                  <a:gd name="T10" fmla="*/ 5 w 5"/>
                  <a:gd name="T11" fmla="*/ 15 h 15"/>
                  <a:gd name="T12" fmla="*/ 5 w 5"/>
                  <a:gd name="T13" fmla="*/ 15 h 15"/>
                  <a:gd name="T14" fmla="*/ 5 w 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0" y="0"/>
                    </a:moveTo>
                    <a:lnTo>
                      <a:pt x="0" y="0"/>
                    </a:lnTo>
                    <a:lnTo>
                      <a:pt x="0" y="8"/>
                    </a:lnTo>
                    <a:lnTo>
                      <a:pt x="5" y="8"/>
                    </a:lnTo>
                    <a:lnTo>
                      <a:pt x="5" y="8"/>
                    </a:lnTo>
                    <a:lnTo>
                      <a:pt x="5" y="15"/>
                    </a:lnTo>
                    <a:lnTo>
                      <a:pt x="5" y="15"/>
                    </a:lnTo>
                    <a:lnTo>
                      <a:pt x="5" y="1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27" name="Freeform 207"/>
              <p:cNvSpPr>
                <a:spLocks/>
              </p:cNvSpPr>
              <p:nvPr/>
            </p:nvSpPr>
            <p:spPr bwMode="auto">
              <a:xfrm>
                <a:off x="2496" y="2880"/>
                <a:ext cx="7" cy="7"/>
              </a:xfrm>
              <a:custGeom>
                <a:avLst/>
                <a:gdLst>
                  <a:gd name="T0" fmla="*/ 0 w 7"/>
                  <a:gd name="T1" fmla="*/ 0 h 7"/>
                  <a:gd name="T2" fmla="*/ 0 w 7"/>
                  <a:gd name="T3" fmla="*/ 0 h 7"/>
                  <a:gd name="T4" fmla="*/ 0 w 7"/>
                  <a:gd name="T5" fmla="*/ 7 h 7"/>
                  <a:gd name="T6" fmla="*/ 7 w 7"/>
                  <a:gd name="T7" fmla="*/ 7 h 7"/>
                </a:gdLst>
                <a:ahLst/>
                <a:cxnLst>
                  <a:cxn ang="0">
                    <a:pos x="T0" y="T1"/>
                  </a:cxn>
                  <a:cxn ang="0">
                    <a:pos x="T2" y="T3"/>
                  </a:cxn>
                  <a:cxn ang="0">
                    <a:pos x="T4" y="T5"/>
                  </a:cxn>
                  <a:cxn ang="0">
                    <a:pos x="T6" y="T7"/>
                  </a:cxn>
                </a:cxnLst>
                <a:rect l="0" t="0" r="r" b="b"/>
                <a:pathLst>
                  <a:path w="7" h="7">
                    <a:moveTo>
                      <a:pt x="0" y="0"/>
                    </a:moveTo>
                    <a:lnTo>
                      <a:pt x="0" y="0"/>
                    </a:lnTo>
                    <a:lnTo>
                      <a:pt x="0" y="7"/>
                    </a:lnTo>
                    <a:lnTo>
                      <a:pt x="7"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6928" name="Rectangle 208"/>
            <p:cNvSpPr>
              <a:spLocks noChangeArrowheads="1"/>
            </p:cNvSpPr>
            <p:nvPr/>
          </p:nvSpPr>
          <p:spPr bwMode="auto">
            <a:xfrm>
              <a:off x="2484" y="2887"/>
              <a:ext cx="7" cy="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29" name="Freeform 209"/>
            <p:cNvSpPr>
              <a:spLocks/>
            </p:cNvSpPr>
            <p:nvPr/>
          </p:nvSpPr>
          <p:spPr bwMode="auto">
            <a:xfrm>
              <a:off x="2503" y="2840"/>
              <a:ext cx="5" cy="1"/>
            </a:xfrm>
            <a:custGeom>
              <a:avLst/>
              <a:gdLst>
                <a:gd name="T0" fmla="*/ 0 w 5"/>
                <a:gd name="T1" fmla="*/ 0 w 5"/>
                <a:gd name="T2" fmla="*/ 0 w 5"/>
                <a:gd name="T3" fmla="*/ 5 w 5"/>
              </a:gdLst>
              <a:ahLst/>
              <a:cxnLst>
                <a:cxn ang="0">
                  <a:pos x="T0" y="0"/>
                </a:cxn>
                <a:cxn ang="0">
                  <a:pos x="T1" y="0"/>
                </a:cxn>
                <a:cxn ang="0">
                  <a:pos x="T2" y="0"/>
                </a:cxn>
                <a:cxn ang="0">
                  <a:pos x="T3" y="0"/>
                </a:cxn>
              </a:cxnLst>
              <a:rect l="0" t="0" r="r" b="b"/>
              <a:pathLst>
                <a:path w="5">
                  <a:moveTo>
                    <a:pt x="0" y="0"/>
                  </a:moveTo>
                  <a:lnTo>
                    <a:pt x="0" y="0"/>
                  </a:lnTo>
                  <a:lnTo>
                    <a:pt x="0" y="0"/>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30" name="Freeform 210"/>
            <p:cNvSpPr>
              <a:spLocks/>
            </p:cNvSpPr>
            <p:nvPr/>
          </p:nvSpPr>
          <p:spPr bwMode="auto">
            <a:xfrm>
              <a:off x="2503" y="2834"/>
              <a:ext cx="20" cy="13"/>
            </a:xfrm>
            <a:custGeom>
              <a:avLst/>
              <a:gdLst>
                <a:gd name="T0" fmla="*/ 0 w 20"/>
                <a:gd name="T1" fmla="*/ 0 h 13"/>
                <a:gd name="T2" fmla="*/ 0 w 20"/>
                <a:gd name="T3" fmla="*/ 6 h 13"/>
                <a:gd name="T4" fmla="*/ 13 w 20"/>
                <a:gd name="T5" fmla="*/ 6 h 13"/>
                <a:gd name="T6" fmla="*/ 20 w 20"/>
                <a:gd name="T7" fmla="*/ 13 h 13"/>
              </a:gdLst>
              <a:ahLst/>
              <a:cxnLst>
                <a:cxn ang="0">
                  <a:pos x="T0" y="T1"/>
                </a:cxn>
                <a:cxn ang="0">
                  <a:pos x="T2" y="T3"/>
                </a:cxn>
                <a:cxn ang="0">
                  <a:pos x="T4" y="T5"/>
                </a:cxn>
                <a:cxn ang="0">
                  <a:pos x="T6" y="T7"/>
                </a:cxn>
              </a:cxnLst>
              <a:rect l="0" t="0" r="r" b="b"/>
              <a:pathLst>
                <a:path w="20" h="13">
                  <a:moveTo>
                    <a:pt x="0" y="0"/>
                  </a:moveTo>
                  <a:lnTo>
                    <a:pt x="0" y="6"/>
                  </a:lnTo>
                  <a:lnTo>
                    <a:pt x="13" y="6"/>
                  </a:lnTo>
                  <a:lnTo>
                    <a:pt x="20" y="1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31" name="Freeform 211"/>
            <p:cNvSpPr>
              <a:spLocks/>
            </p:cNvSpPr>
            <p:nvPr/>
          </p:nvSpPr>
          <p:spPr bwMode="auto">
            <a:xfrm>
              <a:off x="828" y="2364"/>
              <a:ext cx="96" cy="20"/>
            </a:xfrm>
            <a:custGeom>
              <a:avLst/>
              <a:gdLst>
                <a:gd name="T0" fmla="*/ 52 w 96"/>
                <a:gd name="T1" fmla="*/ 0 h 20"/>
                <a:gd name="T2" fmla="*/ 72 w 96"/>
                <a:gd name="T3" fmla="*/ 0 h 20"/>
                <a:gd name="T4" fmla="*/ 84 w 96"/>
                <a:gd name="T5" fmla="*/ 7 h 20"/>
                <a:gd name="T6" fmla="*/ 96 w 96"/>
                <a:gd name="T7" fmla="*/ 7 h 20"/>
                <a:gd name="T8" fmla="*/ 96 w 96"/>
                <a:gd name="T9" fmla="*/ 7 h 20"/>
                <a:gd name="T10" fmla="*/ 96 w 96"/>
                <a:gd name="T11" fmla="*/ 14 h 20"/>
                <a:gd name="T12" fmla="*/ 84 w 96"/>
                <a:gd name="T13" fmla="*/ 20 h 20"/>
                <a:gd name="T14" fmla="*/ 52 w 96"/>
                <a:gd name="T15" fmla="*/ 20 h 20"/>
                <a:gd name="T16" fmla="*/ 52 w 96"/>
                <a:gd name="T17" fmla="*/ 20 h 20"/>
                <a:gd name="T18" fmla="*/ 6 w 96"/>
                <a:gd name="T19" fmla="*/ 20 h 20"/>
                <a:gd name="T20" fmla="*/ 0 w 96"/>
                <a:gd name="T21" fmla="*/ 14 h 20"/>
                <a:gd name="T22" fmla="*/ 6 w 96"/>
                <a:gd name="T23" fmla="*/ 7 h 20"/>
                <a:gd name="T24" fmla="*/ 6 w 96"/>
                <a:gd name="T25" fmla="*/ 7 h 20"/>
                <a:gd name="T26" fmla="*/ 13 w 96"/>
                <a:gd name="T27" fmla="*/ 0 h 20"/>
                <a:gd name="T28" fmla="*/ 32 w 96"/>
                <a:gd name="T29" fmla="*/ 0 h 20"/>
                <a:gd name="T30" fmla="*/ 52 w 96"/>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0">
                  <a:moveTo>
                    <a:pt x="52" y="0"/>
                  </a:moveTo>
                  <a:lnTo>
                    <a:pt x="72" y="0"/>
                  </a:lnTo>
                  <a:lnTo>
                    <a:pt x="84" y="7"/>
                  </a:lnTo>
                  <a:lnTo>
                    <a:pt x="96" y="7"/>
                  </a:lnTo>
                  <a:lnTo>
                    <a:pt x="96" y="7"/>
                  </a:lnTo>
                  <a:lnTo>
                    <a:pt x="96" y="14"/>
                  </a:lnTo>
                  <a:lnTo>
                    <a:pt x="84" y="20"/>
                  </a:lnTo>
                  <a:lnTo>
                    <a:pt x="52" y="20"/>
                  </a:lnTo>
                  <a:lnTo>
                    <a:pt x="52" y="20"/>
                  </a:lnTo>
                  <a:lnTo>
                    <a:pt x="6" y="20"/>
                  </a:lnTo>
                  <a:lnTo>
                    <a:pt x="0" y="14"/>
                  </a:lnTo>
                  <a:lnTo>
                    <a:pt x="6" y="7"/>
                  </a:lnTo>
                  <a:lnTo>
                    <a:pt x="6" y="7"/>
                  </a:lnTo>
                  <a:lnTo>
                    <a:pt x="13" y="0"/>
                  </a:lnTo>
                  <a:lnTo>
                    <a:pt x="32" y="0"/>
                  </a:lnTo>
                  <a:lnTo>
                    <a:pt x="52"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32" name="Freeform 212"/>
            <p:cNvSpPr>
              <a:spLocks/>
            </p:cNvSpPr>
            <p:nvPr/>
          </p:nvSpPr>
          <p:spPr bwMode="auto">
            <a:xfrm>
              <a:off x="841" y="2364"/>
              <a:ext cx="71" cy="14"/>
            </a:xfrm>
            <a:custGeom>
              <a:avLst/>
              <a:gdLst>
                <a:gd name="T0" fmla="*/ 59 w 71"/>
                <a:gd name="T1" fmla="*/ 0 h 14"/>
                <a:gd name="T2" fmla="*/ 64 w 71"/>
                <a:gd name="T3" fmla="*/ 7 h 14"/>
                <a:gd name="T4" fmla="*/ 71 w 71"/>
                <a:gd name="T5" fmla="*/ 7 h 14"/>
                <a:gd name="T6" fmla="*/ 64 w 71"/>
                <a:gd name="T7" fmla="*/ 7 h 14"/>
                <a:gd name="T8" fmla="*/ 64 w 71"/>
                <a:gd name="T9" fmla="*/ 7 h 14"/>
                <a:gd name="T10" fmla="*/ 51 w 71"/>
                <a:gd name="T11" fmla="*/ 7 h 14"/>
                <a:gd name="T12" fmla="*/ 27 w 71"/>
                <a:gd name="T13" fmla="*/ 14 h 14"/>
                <a:gd name="T14" fmla="*/ 7 w 71"/>
                <a:gd name="T15" fmla="*/ 14 h 14"/>
                <a:gd name="T16" fmla="*/ 7 w 71"/>
                <a:gd name="T17" fmla="*/ 14 h 14"/>
                <a:gd name="T18" fmla="*/ 0 w 71"/>
                <a:gd name="T19" fmla="*/ 14 h 14"/>
                <a:gd name="T20" fmla="*/ 7 w 71"/>
                <a:gd name="T21" fmla="*/ 7 h 14"/>
                <a:gd name="T22" fmla="*/ 19 w 71"/>
                <a:gd name="T23" fmla="*/ 0 h 14"/>
                <a:gd name="T24" fmla="*/ 19 w 71"/>
                <a:gd name="T25" fmla="*/ 0 h 14"/>
                <a:gd name="T26" fmla="*/ 27 w 71"/>
                <a:gd name="T27" fmla="*/ 0 h 14"/>
                <a:gd name="T28" fmla="*/ 46 w 71"/>
                <a:gd name="T29" fmla="*/ 0 h 14"/>
                <a:gd name="T30" fmla="*/ 59 w 71"/>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4">
                  <a:moveTo>
                    <a:pt x="59" y="0"/>
                  </a:moveTo>
                  <a:lnTo>
                    <a:pt x="64" y="7"/>
                  </a:lnTo>
                  <a:lnTo>
                    <a:pt x="71" y="7"/>
                  </a:lnTo>
                  <a:lnTo>
                    <a:pt x="64" y="7"/>
                  </a:lnTo>
                  <a:lnTo>
                    <a:pt x="64" y="7"/>
                  </a:lnTo>
                  <a:lnTo>
                    <a:pt x="51" y="7"/>
                  </a:lnTo>
                  <a:lnTo>
                    <a:pt x="27" y="14"/>
                  </a:lnTo>
                  <a:lnTo>
                    <a:pt x="7" y="14"/>
                  </a:lnTo>
                  <a:lnTo>
                    <a:pt x="7" y="14"/>
                  </a:lnTo>
                  <a:lnTo>
                    <a:pt x="0" y="14"/>
                  </a:lnTo>
                  <a:lnTo>
                    <a:pt x="7" y="7"/>
                  </a:lnTo>
                  <a:lnTo>
                    <a:pt x="19" y="0"/>
                  </a:lnTo>
                  <a:lnTo>
                    <a:pt x="19" y="0"/>
                  </a:lnTo>
                  <a:lnTo>
                    <a:pt x="27" y="0"/>
                  </a:lnTo>
                  <a:lnTo>
                    <a:pt x="46" y="0"/>
                  </a:lnTo>
                  <a:lnTo>
                    <a:pt x="59"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33" name="Freeform 213"/>
            <p:cNvSpPr>
              <a:spLocks/>
            </p:cNvSpPr>
            <p:nvPr/>
          </p:nvSpPr>
          <p:spPr bwMode="auto">
            <a:xfrm>
              <a:off x="841" y="2364"/>
              <a:ext cx="71" cy="14"/>
            </a:xfrm>
            <a:custGeom>
              <a:avLst/>
              <a:gdLst>
                <a:gd name="T0" fmla="*/ 59 w 71"/>
                <a:gd name="T1" fmla="*/ 0 h 14"/>
                <a:gd name="T2" fmla="*/ 64 w 71"/>
                <a:gd name="T3" fmla="*/ 7 h 14"/>
                <a:gd name="T4" fmla="*/ 71 w 71"/>
                <a:gd name="T5" fmla="*/ 7 h 14"/>
                <a:gd name="T6" fmla="*/ 64 w 71"/>
                <a:gd name="T7" fmla="*/ 7 h 14"/>
                <a:gd name="T8" fmla="*/ 64 w 71"/>
                <a:gd name="T9" fmla="*/ 7 h 14"/>
                <a:gd name="T10" fmla="*/ 46 w 71"/>
                <a:gd name="T11" fmla="*/ 7 h 14"/>
                <a:gd name="T12" fmla="*/ 32 w 71"/>
                <a:gd name="T13" fmla="*/ 14 h 14"/>
                <a:gd name="T14" fmla="*/ 12 w 71"/>
                <a:gd name="T15" fmla="*/ 14 h 14"/>
                <a:gd name="T16" fmla="*/ 12 w 71"/>
                <a:gd name="T17" fmla="*/ 14 h 14"/>
                <a:gd name="T18" fmla="*/ 0 w 71"/>
                <a:gd name="T19" fmla="*/ 14 h 14"/>
                <a:gd name="T20" fmla="*/ 12 w 71"/>
                <a:gd name="T21" fmla="*/ 7 h 14"/>
                <a:gd name="T22" fmla="*/ 19 w 71"/>
                <a:gd name="T23" fmla="*/ 0 h 14"/>
                <a:gd name="T24" fmla="*/ 19 w 71"/>
                <a:gd name="T25" fmla="*/ 0 h 14"/>
                <a:gd name="T26" fmla="*/ 27 w 71"/>
                <a:gd name="T27" fmla="*/ 0 h 14"/>
                <a:gd name="T28" fmla="*/ 46 w 71"/>
                <a:gd name="T29" fmla="*/ 0 h 14"/>
                <a:gd name="T30" fmla="*/ 59 w 71"/>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4">
                  <a:moveTo>
                    <a:pt x="59" y="0"/>
                  </a:moveTo>
                  <a:lnTo>
                    <a:pt x="64" y="7"/>
                  </a:lnTo>
                  <a:lnTo>
                    <a:pt x="71" y="7"/>
                  </a:lnTo>
                  <a:lnTo>
                    <a:pt x="64" y="7"/>
                  </a:lnTo>
                  <a:lnTo>
                    <a:pt x="64" y="7"/>
                  </a:lnTo>
                  <a:lnTo>
                    <a:pt x="46" y="7"/>
                  </a:lnTo>
                  <a:lnTo>
                    <a:pt x="32" y="14"/>
                  </a:lnTo>
                  <a:lnTo>
                    <a:pt x="12" y="14"/>
                  </a:lnTo>
                  <a:lnTo>
                    <a:pt x="12" y="14"/>
                  </a:lnTo>
                  <a:lnTo>
                    <a:pt x="0" y="14"/>
                  </a:lnTo>
                  <a:lnTo>
                    <a:pt x="12" y="7"/>
                  </a:lnTo>
                  <a:lnTo>
                    <a:pt x="19" y="0"/>
                  </a:lnTo>
                  <a:lnTo>
                    <a:pt x="19" y="0"/>
                  </a:lnTo>
                  <a:lnTo>
                    <a:pt x="27" y="0"/>
                  </a:lnTo>
                  <a:lnTo>
                    <a:pt x="46" y="0"/>
                  </a:lnTo>
                  <a:lnTo>
                    <a:pt x="59" y="0"/>
                  </a:lnTo>
                  <a:close/>
                </a:path>
              </a:pathLst>
            </a:custGeom>
            <a:solidFill>
              <a:srgbClr val="A170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34" name="Freeform 214"/>
            <p:cNvSpPr>
              <a:spLocks/>
            </p:cNvSpPr>
            <p:nvPr/>
          </p:nvSpPr>
          <p:spPr bwMode="auto">
            <a:xfrm>
              <a:off x="848" y="2364"/>
              <a:ext cx="57" cy="7"/>
            </a:xfrm>
            <a:custGeom>
              <a:avLst/>
              <a:gdLst>
                <a:gd name="T0" fmla="*/ 44 w 57"/>
                <a:gd name="T1" fmla="*/ 0 h 7"/>
                <a:gd name="T2" fmla="*/ 52 w 57"/>
                <a:gd name="T3" fmla="*/ 7 h 7"/>
                <a:gd name="T4" fmla="*/ 57 w 57"/>
                <a:gd name="T5" fmla="*/ 7 h 7"/>
                <a:gd name="T6" fmla="*/ 52 w 57"/>
                <a:gd name="T7" fmla="*/ 7 h 7"/>
                <a:gd name="T8" fmla="*/ 52 w 57"/>
                <a:gd name="T9" fmla="*/ 7 h 7"/>
                <a:gd name="T10" fmla="*/ 39 w 57"/>
                <a:gd name="T11" fmla="*/ 7 h 7"/>
                <a:gd name="T12" fmla="*/ 25 w 57"/>
                <a:gd name="T13" fmla="*/ 7 h 7"/>
                <a:gd name="T14" fmla="*/ 12 w 57"/>
                <a:gd name="T15" fmla="*/ 7 h 7"/>
                <a:gd name="T16" fmla="*/ 12 w 57"/>
                <a:gd name="T17" fmla="*/ 7 h 7"/>
                <a:gd name="T18" fmla="*/ 0 w 57"/>
                <a:gd name="T19" fmla="*/ 7 h 7"/>
                <a:gd name="T20" fmla="*/ 5 w 57"/>
                <a:gd name="T21" fmla="*/ 7 h 7"/>
                <a:gd name="T22" fmla="*/ 20 w 57"/>
                <a:gd name="T23" fmla="*/ 0 h 7"/>
                <a:gd name="T24" fmla="*/ 20 w 57"/>
                <a:gd name="T25" fmla="*/ 0 h 7"/>
                <a:gd name="T26" fmla="*/ 25 w 57"/>
                <a:gd name="T27" fmla="*/ 0 h 7"/>
                <a:gd name="T28" fmla="*/ 32 w 57"/>
                <a:gd name="T29" fmla="*/ 0 h 7"/>
                <a:gd name="T30" fmla="*/ 44 w 57"/>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
                  <a:moveTo>
                    <a:pt x="44" y="0"/>
                  </a:moveTo>
                  <a:lnTo>
                    <a:pt x="52" y="7"/>
                  </a:lnTo>
                  <a:lnTo>
                    <a:pt x="57" y="7"/>
                  </a:lnTo>
                  <a:lnTo>
                    <a:pt x="52" y="7"/>
                  </a:lnTo>
                  <a:lnTo>
                    <a:pt x="52" y="7"/>
                  </a:lnTo>
                  <a:lnTo>
                    <a:pt x="39" y="7"/>
                  </a:lnTo>
                  <a:lnTo>
                    <a:pt x="25" y="7"/>
                  </a:lnTo>
                  <a:lnTo>
                    <a:pt x="12" y="7"/>
                  </a:lnTo>
                  <a:lnTo>
                    <a:pt x="12" y="7"/>
                  </a:lnTo>
                  <a:lnTo>
                    <a:pt x="0" y="7"/>
                  </a:lnTo>
                  <a:lnTo>
                    <a:pt x="5" y="7"/>
                  </a:lnTo>
                  <a:lnTo>
                    <a:pt x="20" y="0"/>
                  </a:lnTo>
                  <a:lnTo>
                    <a:pt x="20" y="0"/>
                  </a:lnTo>
                  <a:lnTo>
                    <a:pt x="25" y="0"/>
                  </a:lnTo>
                  <a:lnTo>
                    <a:pt x="32" y="0"/>
                  </a:lnTo>
                  <a:lnTo>
                    <a:pt x="44" y="0"/>
                  </a:lnTo>
                  <a:close/>
                </a:path>
              </a:pathLst>
            </a:custGeom>
            <a:solidFill>
              <a:srgbClr val="AA7B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35" name="Freeform 215"/>
            <p:cNvSpPr>
              <a:spLocks/>
            </p:cNvSpPr>
            <p:nvPr/>
          </p:nvSpPr>
          <p:spPr bwMode="auto">
            <a:xfrm>
              <a:off x="853" y="2364"/>
              <a:ext cx="52" cy="7"/>
            </a:xfrm>
            <a:custGeom>
              <a:avLst/>
              <a:gdLst>
                <a:gd name="T0" fmla="*/ 39 w 52"/>
                <a:gd name="T1" fmla="*/ 0 h 7"/>
                <a:gd name="T2" fmla="*/ 47 w 52"/>
                <a:gd name="T3" fmla="*/ 7 h 7"/>
                <a:gd name="T4" fmla="*/ 52 w 52"/>
                <a:gd name="T5" fmla="*/ 7 h 7"/>
                <a:gd name="T6" fmla="*/ 47 w 52"/>
                <a:gd name="T7" fmla="*/ 7 h 7"/>
                <a:gd name="T8" fmla="*/ 47 w 52"/>
                <a:gd name="T9" fmla="*/ 7 h 7"/>
                <a:gd name="T10" fmla="*/ 34 w 52"/>
                <a:gd name="T11" fmla="*/ 7 h 7"/>
                <a:gd name="T12" fmla="*/ 20 w 52"/>
                <a:gd name="T13" fmla="*/ 7 h 7"/>
                <a:gd name="T14" fmla="*/ 7 w 52"/>
                <a:gd name="T15" fmla="*/ 7 h 7"/>
                <a:gd name="T16" fmla="*/ 7 w 52"/>
                <a:gd name="T17" fmla="*/ 7 h 7"/>
                <a:gd name="T18" fmla="*/ 0 w 52"/>
                <a:gd name="T19" fmla="*/ 7 h 7"/>
                <a:gd name="T20" fmla="*/ 7 w 52"/>
                <a:gd name="T21" fmla="*/ 7 h 7"/>
                <a:gd name="T22" fmla="*/ 15 w 52"/>
                <a:gd name="T23" fmla="*/ 0 h 7"/>
                <a:gd name="T24" fmla="*/ 15 w 52"/>
                <a:gd name="T25" fmla="*/ 0 h 7"/>
                <a:gd name="T26" fmla="*/ 20 w 52"/>
                <a:gd name="T27" fmla="*/ 0 h 7"/>
                <a:gd name="T28" fmla="*/ 27 w 52"/>
                <a:gd name="T29" fmla="*/ 0 h 7"/>
                <a:gd name="T30" fmla="*/ 39 w 52"/>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7">
                  <a:moveTo>
                    <a:pt x="39" y="0"/>
                  </a:moveTo>
                  <a:lnTo>
                    <a:pt x="47" y="7"/>
                  </a:lnTo>
                  <a:lnTo>
                    <a:pt x="52" y="7"/>
                  </a:lnTo>
                  <a:lnTo>
                    <a:pt x="47" y="7"/>
                  </a:lnTo>
                  <a:lnTo>
                    <a:pt x="47" y="7"/>
                  </a:lnTo>
                  <a:lnTo>
                    <a:pt x="34" y="7"/>
                  </a:lnTo>
                  <a:lnTo>
                    <a:pt x="20" y="7"/>
                  </a:lnTo>
                  <a:lnTo>
                    <a:pt x="7" y="7"/>
                  </a:lnTo>
                  <a:lnTo>
                    <a:pt x="7" y="7"/>
                  </a:lnTo>
                  <a:lnTo>
                    <a:pt x="0" y="7"/>
                  </a:lnTo>
                  <a:lnTo>
                    <a:pt x="7" y="7"/>
                  </a:lnTo>
                  <a:lnTo>
                    <a:pt x="15" y="0"/>
                  </a:lnTo>
                  <a:lnTo>
                    <a:pt x="15" y="0"/>
                  </a:lnTo>
                  <a:lnTo>
                    <a:pt x="20" y="0"/>
                  </a:lnTo>
                  <a:lnTo>
                    <a:pt x="27" y="0"/>
                  </a:lnTo>
                  <a:lnTo>
                    <a:pt x="39" y="0"/>
                  </a:lnTo>
                  <a:close/>
                </a:path>
              </a:pathLst>
            </a:custGeom>
            <a:solidFill>
              <a:srgbClr val="B28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36" name="Freeform 216"/>
            <p:cNvSpPr>
              <a:spLocks/>
            </p:cNvSpPr>
            <p:nvPr/>
          </p:nvSpPr>
          <p:spPr bwMode="auto">
            <a:xfrm>
              <a:off x="853" y="2364"/>
              <a:ext cx="47" cy="7"/>
            </a:xfrm>
            <a:custGeom>
              <a:avLst/>
              <a:gdLst>
                <a:gd name="T0" fmla="*/ 39 w 47"/>
                <a:gd name="T1" fmla="*/ 0 h 7"/>
                <a:gd name="T2" fmla="*/ 47 w 47"/>
                <a:gd name="T3" fmla="*/ 7 h 7"/>
                <a:gd name="T4" fmla="*/ 47 w 47"/>
                <a:gd name="T5" fmla="*/ 7 h 7"/>
                <a:gd name="T6" fmla="*/ 39 w 47"/>
                <a:gd name="T7" fmla="*/ 7 h 7"/>
                <a:gd name="T8" fmla="*/ 39 w 47"/>
                <a:gd name="T9" fmla="*/ 7 h 7"/>
                <a:gd name="T10" fmla="*/ 34 w 47"/>
                <a:gd name="T11" fmla="*/ 7 h 7"/>
                <a:gd name="T12" fmla="*/ 20 w 47"/>
                <a:gd name="T13" fmla="*/ 7 h 7"/>
                <a:gd name="T14" fmla="*/ 15 w 47"/>
                <a:gd name="T15" fmla="*/ 7 h 7"/>
                <a:gd name="T16" fmla="*/ 15 w 47"/>
                <a:gd name="T17" fmla="*/ 7 h 7"/>
                <a:gd name="T18" fmla="*/ 0 w 47"/>
                <a:gd name="T19" fmla="*/ 7 h 7"/>
                <a:gd name="T20" fmla="*/ 7 w 47"/>
                <a:gd name="T21" fmla="*/ 7 h 7"/>
                <a:gd name="T22" fmla="*/ 15 w 47"/>
                <a:gd name="T23" fmla="*/ 0 h 7"/>
                <a:gd name="T24" fmla="*/ 15 w 47"/>
                <a:gd name="T25" fmla="*/ 0 h 7"/>
                <a:gd name="T26" fmla="*/ 20 w 47"/>
                <a:gd name="T27" fmla="*/ 0 h 7"/>
                <a:gd name="T28" fmla="*/ 27 w 47"/>
                <a:gd name="T29" fmla="*/ 0 h 7"/>
                <a:gd name="T30" fmla="*/ 39 w 47"/>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7">
                  <a:moveTo>
                    <a:pt x="39" y="0"/>
                  </a:moveTo>
                  <a:lnTo>
                    <a:pt x="47" y="7"/>
                  </a:lnTo>
                  <a:lnTo>
                    <a:pt x="47" y="7"/>
                  </a:lnTo>
                  <a:lnTo>
                    <a:pt x="39" y="7"/>
                  </a:lnTo>
                  <a:lnTo>
                    <a:pt x="39" y="7"/>
                  </a:lnTo>
                  <a:lnTo>
                    <a:pt x="34" y="7"/>
                  </a:lnTo>
                  <a:lnTo>
                    <a:pt x="20" y="7"/>
                  </a:lnTo>
                  <a:lnTo>
                    <a:pt x="15" y="7"/>
                  </a:lnTo>
                  <a:lnTo>
                    <a:pt x="15" y="7"/>
                  </a:lnTo>
                  <a:lnTo>
                    <a:pt x="0" y="7"/>
                  </a:lnTo>
                  <a:lnTo>
                    <a:pt x="7" y="7"/>
                  </a:lnTo>
                  <a:lnTo>
                    <a:pt x="15" y="0"/>
                  </a:lnTo>
                  <a:lnTo>
                    <a:pt x="15" y="0"/>
                  </a:lnTo>
                  <a:lnTo>
                    <a:pt x="20" y="0"/>
                  </a:lnTo>
                  <a:lnTo>
                    <a:pt x="27" y="0"/>
                  </a:lnTo>
                  <a:lnTo>
                    <a:pt x="39" y="0"/>
                  </a:lnTo>
                  <a:close/>
                </a:path>
              </a:pathLst>
            </a:custGeom>
            <a:solidFill>
              <a:srgbClr val="BA90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37" name="Freeform 217"/>
            <p:cNvSpPr>
              <a:spLocks/>
            </p:cNvSpPr>
            <p:nvPr/>
          </p:nvSpPr>
          <p:spPr bwMode="auto">
            <a:xfrm>
              <a:off x="860" y="2364"/>
              <a:ext cx="40" cy="7"/>
            </a:xfrm>
            <a:custGeom>
              <a:avLst/>
              <a:gdLst>
                <a:gd name="T0" fmla="*/ 27 w 40"/>
                <a:gd name="T1" fmla="*/ 0 h 7"/>
                <a:gd name="T2" fmla="*/ 32 w 40"/>
                <a:gd name="T3" fmla="*/ 7 h 7"/>
                <a:gd name="T4" fmla="*/ 40 w 40"/>
                <a:gd name="T5" fmla="*/ 7 h 7"/>
                <a:gd name="T6" fmla="*/ 32 w 40"/>
                <a:gd name="T7" fmla="*/ 7 h 7"/>
                <a:gd name="T8" fmla="*/ 32 w 40"/>
                <a:gd name="T9" fmla="*/ 7 h 7"/>
                <a:gd name="T10" fmla="*/ 20 w 40"/>
                <a:gd name="T11" fmla="*/ 7 h 7"/>
                <a:gd name="T12" fmla="*/ 13 w 40"/>
                <a:gd name="T13" fmla="*/ 7 h 7"/>
                <a:gd name="T14" fmla="*/ 8 w 40"/>
                <a:gd name="T15" fmla="*/ 7 h 7"/>
                <a:gd name="T16" fmla="*/ 8 w 40"/>
                <a:gd name="T17" fmla="*/ 7 h 7"/>
                <a:gd name="T18" fmla="*/ 0 w 40"/>
                <a:gd name="T19" fmla="*/ 7 h 7"/>
                <a:gd name="T20" fmla="*/ 8 w 40"/>
                <a:gd name="T21" fmla="*/ 7 h 7"/>
                <a:gd name="T22" fmla="*/ 13 w 40"/>
                <a:gd name="T23" fmla="*/ 0 h 7"/>
                <a:gd name="T24" fmla="*/ 13 w 40"/>
                <a:gd name="T25" fmla="*/ 0 h 7"/>
                <a:gd name="T26" fmla="*/ 13 w 40"/>
                <a:gd name="T27" fmla="*/ 0 h 7"/>
                <a:gd name="T28" fmla="*/ 20 w 40"/>
                <a:gd name="T29" fmla="*/ 0 h 7"/>
                <a:gd name="T30" fmla="*/ 27 w 40"/>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7">
                  <a:moveTo>
                    <a:pt x="27" y="0"/>
                  </a:moveTo>
                  <a:lnTo>
                    <a:pt x="32" y="7"/>
                  </a:lnTo>
                  <a:lnTo>
                    <a:pt x="40" y="7"/>
                  </a:lnTo>
                  <a:lnTo>
                    <a:pt x="32" y="7"/>
                  </a:lnTo>
                  <a:lnTo>
                    <a:pt x="32" y="7"/>
                  </a:lnTo>
                  <a:lnTo>
                    <a:pt x="20" y="7"/>
                  </a:lnTo>
                  <a:lnTo>
                    <a:pt x="13" y="7"/>
                  </a:lnTo>
                  <a:lnTo>
                    <a:pt x="8" y="7"/>
                  </a:lnTo>
                  <a:lnTo>
                    <a:pt x="8" y="7"/>
                  </a:lnTo>
                  <a:lnTo>
                    <a:pt x="0" y="7"/>
                  </a:lnTo>
                  <a:lnTo>
                    <a:pt x="8" y="7"/>
                  </a:lnTo>
                  <a:lnTo>
                    <a:pt x="13" y="0"/>
                  </a:lnTo>
                  <a:lnTo>
                    <a:pt x="13" y="0"/>
                  </a:lnTo>
                  <a:lnTo>
                    <a:pt x="13" y="0"/>
                  </a:lnTo>
                  <a:lnTo>
                    <a:pt x="20" y="0"/>
                  </a:lnTo>
                  <a:lnTo>
                    <a:pt x="27" y="0"/>
                  </a:lnTo>
                  <a:close/>
                </a:path>
              </a:pathLst>
            </a:custGeom>
            <a:solidFill>
              <a:srgbClr val="C39B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38" name="Freeform 218"/>
            <p:cNvSpPr>
              <a:spLocks/>
            </p:cNvSpPr>
            <p:nvPr/>
          </p:nvSpPr>
          <p:spPr bwMode="auto">
            <a:xfrm>
              <a:off x="860" y="2364"/>
              <a:ext cx="32" cy="7"/>
            </a:xfrm>
            <a:custGeom>
              <a:avLst/>
              <a:gdLst>
                <a:gd name="T0" fmla="*/ 27 w 32"/>
                <a:gd name="T1" fmla="*/ 0 h 7"/>
                <a:gd name="T2" fmla="*/ 32 w 32"/>
                <a:gd name="T3" fmla="*/ 7 h 7"/>
                <a:gd name="T4" fmla="*/ 32 w 32"/>
                <a:gd name="T5" fmla="*/ 7 h 7"/>
                <a:gd name="T6" fmla="*/ 27 w 32"/>
                <a:gd name="T7" fmla="*/ 7 h 7"/>
                <a:gd name="T8" fmla="*/ 27 w 32"/>
                <a:gd name="T9" fmla="*/ 7 h 7"/>
                <a:gd name="T10" fmla="*/ 20 w 32"/>
                <a:gd name="T11" fmla="*/ 7 h 7"/>
                <a:gd name="T12" fmla="*/ 13 w 32"/>
                <a:gd name="T13" fmla="*/ 7 h 7"/>
                <a:gd name="T14" fmla="*/ 13 w 32"/>
                <a:gd name="T15" fmla="*/ 7 h 7"/>
                <a:gd name="T16" fmla="*/ 13 w 32"/>
                <a:gd name="T17" fmla="*/ 7 h 7"/>
                <a:gd name="T18" fmla="*/ 0 w 32"/>
                <a:gd name="T19" fmla="*/ 7 h 7"/>
                <a:gd name="T20" fmla="*/ 8 w 32"/>
                <a:gd name="T21" fmla="*/ 7 h 7"/>
                <a:gd name="T22" fmla="*/ 13 w 32"/>
                <a:gd name="T23" fmla="*/ 0 h 7"/>
                <a:gd name="T24" fmla="*/ 13 w 32"/>
                <a:gd name="T25" fmla="*/ 0 h 7"/>
                <a:gd name="T26" fmla="*/ 13 w 32"/>
                <a:gd name="T27" fmla="*/ 0 h 7"/>
                <a:gd name="T28" fmla="*/ 20 w 32"/>
                <a:gd name="T29" fmla="*/ 0 h 7"/>
                <a:gd name="T30" fmla="*/ 27 w 32"/>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7">
                  <a:moveTo>
                    <a:pt x="27" y="0"/>
                  </a:moveTo>
                  <a:lnTo>
                    <a:pt x="32" y="7"/>
                  </a:lnTo>
                  <a:lnTo>
                    <a:pt x="32" y="7"/>
                  </a:lnTo>
                  <a:lnTo>
                    <a:pt x="27" y="7"/>
                  </a:lnTo>
                  <a:lnTo>
                    <a:pt x="27" y="7"/>
                  </a:lnTo>
                  <a:lnTo>
                    <a:pt x="20" y="7"/>
                  </a:lnTo>
                  <a:lnTo>
                    <a:pt x="13" y="7"/>
                  </a:lnTo>
                  <a:lnTo>
                    <a:pt x="13" y="7"/>
                  </a:lnTo>
                  <a:lnTo>
                    <a:pt x="13" y="7"/>
                  </a:lnTo>
                  <a:lnTo>
                    <a:pt x="0" y="7"/>
                  </a:lnTo>
                  <a:lnTo>
                    <a:pt x="8" y="7"/>
                  </a:lnTo>
                  <a:lnTo>
                    <a:pt x="13" y="0"/>
                  </a:lnTo>
                  <a:lnTo>
                    <a:pt x="13" y="0"/>
                  </a:lnTo>
                  <a:lnTo>
                    <a:pt x="13" y="0"/>
                  </a:lnTo>
                  <a:lnTo>
                    <a:pt x="20" y="0"/>
                  </a:lnTo>
                  <a:lnTo>
                    <a:pt x="27" y="0"/>
                  </a:lnTo>
                  <a:close/>
                </a:path>
              </a:pathLst>
            </a:custGeom>
            <a:solidFill>
              <a:srgbClr val="CCA5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39" name="Rectangle 219"/>
            <p:cNvSpPr>
              <a:spLocks noChangeArrowheads="1"/>
            </p:cNvSpPr>
            <p:nvPr/>
          </p:nvSpPr>
          <p:spPr bwMode="auto">
            <a:xfrm>
              <a:off x="583" y="2371"/>
              <a:ext cx="569" cy="521"/>
            </a:xfrm>
            <a:prstGeom prst="rect">
              <a:avLst/>
            </a:prstGeom>
            <a:solidFill>
              <a:srgbClr val="7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6940" name="Freeform 220"/>
            <p:cNvSpPr>
              <a:spLocks/>
            </p:cNvSpPr>
            <p:nvPr/>
          </p:nvSpPr>
          <p:spPr bwMode="auto">
            <a:xfrm>
              <a:off x="900" y="2457"/>
              <a:ext cx="252" cy="27"/>
            </a:xfrm>
            <a:custGeom>
              <a:avLst/>
              <a:gdLst>
                <a:gd name="T0" fmla="*/ 0 w 252"/>
                <a:gd name="T1" fmla="*/ 0 h 27"/>
                <a:gd name="T2" fmla="*/ 24 w 252"/>
                <a:gd name="T3" fmla="*/ 27 h 27"/>
                <a:gd name="T4" fmla="*/ 252 w 252"/>
                <a:gd name="T5" fmla="*/ 27 h 27"/>
                <a:gd name="T6" fmla="*/ 252 w 252"/>
                <a:gd name="T7" fmla="*/ 0 h 27"/>
                <a:gd name="T8" fmla="*/ 0 w 252"/>
                <a:gd name="T9" fmla="*/ 0 h 27"/>
              </a:gdLst>
              <a:ahLst/>
              <a:cxnLst>
                <a:cxn ang="0">
                  <a:pos x="T0" y="T1"/>
                </a:cxn>
                <a:cxn ang="0">
                  <a:pos x="T2" y="T3"/>
                </a:cxn>
                <a:cxn ang="0">
                  <a:pos x="T4" y="T5"/>
                </a:cxn>
                <a:cxn ang="0">
                  <a:pos x="T6" y="T7"/>
                </a:cxn>
                <a:cxn ang="0">
                  <a:pos x="T8" y="T9"/>
                </a:cxn>
              </a:cxnLst>
              <a:rect l="0" t="0" r="r" b="b"/>
              <a:pathLst>
                <a:path w="252" h="27">
                  <a:moveTo>
                    <a:pt x="0" y="0"/>
                  </a:moveTo>
                  <a:lnTo>
                    <a:pt x="24" y="27"/>
                  </a:lnTo>
                  <a:lnTo>
                    <a:pt x="252" y="27"/>
                  </a:lnTo>
                  <a:lnTo>
                    <a:pt x="252" y="0"/>
                  </a:lnTo>
                  <a:lnTo>
                    <a:pt x="0"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41" name="Freeform 221"/>
            <p:cNvSpPr>
              <a:spLocks/>
            </p:cNvSpPr>
            <p:nvPr/>
          </p:nvSpPr>
          <p:spPr bwMode="auto">
            <a:xfrm>
              <a:off x="900" y="2457"/>
              <a:ext cx="24" cy="363"/>
            </a:xfrm>
            <a:custGeom>
              <a:avLst/>
              <a:gdLst>
                <a:gd name="T0" fmla="*/ 0 w 24"/>
                <a:gd name="T1" fmla="*/ 0 h 363"/>
                <a:gd name="T2" fmla="*/ 24 w 24"/>
                <a:gd name="T3" fmla="*/ 27 h 363"/>
                <a:gd name="T4" fmla="*/ 24 w 24"/>
                <a:gd name="T5" fmla="*/ 363 h 363"/>
                <a:gd name="T6" fmla="*/ 0 w 24"/>
                <a:gd name="T7" fmla="*/ 363 h 363"/>
                <a:gd name="T8" fmla="*/ 0 w 24"/>
                <a:gd name="T9" fmla="*/ 0 h 363"/>
              </a:gdLst>
              <a:ahLst/>
              <a:cxnLst>
                <a:cxn ang="0">
                  <a:pos x="T0" y="T1"/>
                </a:cxn>
                <a:cxn ang="0">
                  <a:pos x="T2" y="T3"/>
                </a:cxn>
                <a:cxn ang="0">
                  <a:pos x="T4" y="T5"/>
                </a:cxn>
                <a:cxn ang="0">
                  <a:pos x="T6" y="T7"/>
                </a:cxn>
                <a:cxn ang="0">
                  <a:pos x="T8" y="T9"/>
                </a:cxn>
              </a:cxnLst>
              <a:rect l="0" t="0" r="r" b="b"/>
              <a:pathLst>
                <a:path w="24" h="363">
                  <a:moveTo>
                    <a:pt x="0" y="0"/>
                  </a:moveTo>
                  <a:lnTo>
                    <a:pt x="24" y="27"/>
                  </a:lnTo>
                  <a:lnTo>
                    <a:pt x="24" y="363"/>
                  </a:lnTo>
                  <a:lnTo>
                    <a:pt x="0" y="363"/>
                  </a:lnTo>
                  <a:lnTo>
                    <a:pt x="0" y="0"/>
                  </a:lnTo>
                  <a:close/>
                </a:path>
              </a:pathLst>
            </a:custGeom>
            <a:solidFill>
              <a:srgbClr val="65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42" name="Freeform 222"/>
            <p:cNvSpPr>
              <a:spLocks/>
            </p:cNvSpPr>
            <p:nvPr/>
          </p:nvSpPr>
          <p:spPr bwMode="auto">
            <a:xfrm>
              <a:off x="750" y="2338"/>
              <a:ext cx="32" cy="33"/>
            </a:xfrm>
            <a:custGeom>
              <a:avLst/>
              <a:gdLst>
                <a:gd name="T0" fmla="*/ 20 w 32"/>
                <a:gd name="T1" fmla="*/ 0 h 33"/>
                <a:gd name="T2" fmla="*/ 27 w 32"/>
                <a:gd name="T3" fmla="*/ 6 h 33"/>
                <a:gd name="T4" fmla="*/ 32 w 32"/>
                <a:gd name="T5" fmla="*/ 13 h 33"/>
                <a:gd name="T6" fmla="*/ 32 w 32"/>
                <a:gd name="T7" fmla="*/ 20 h 33"/>
                <a:gd name="T8" fmla="*/ 32 w 32"/>
                <a:gd name="T9" fmla="*/ 20 h 33"/>
                <a:gd name="T10" fmla="*/ 32 w 32"/>
                <a:gd name="T11" fmla="*/ 26 h 33"/>
                <a:gd name="T12" fmla="*/ 27 w 32"/>
                <a:gd name="T13" fmla="*/ 33 h 33"/>
                <a:gd name="T14" fmla="*/ 20 w 32"/>
                <a:gd name="T15" fmla="*/ 33 h 33"/>
                <a:gd name="T16" fmla="*/ 20 w 32"/>
                <a:gd name="T17" fmla="*/ 33 h 33"/>
                <a:gd name="T18" fmla="*/ 20 w 32"/>
                <a:gd name="T19" fmla="*/ 33 h 33"/>
                <a:gd name="T20" fmla="*/ 13 w 32"/>
                <a:gd name="T21" fmla="*/ 33 h 33"/>
                <a:gd name="T22" fmla="*/ 13 w 32"/>
                <a:gd name="T23" fmla="*/ 26 h 33"/>
                <a:gd name="T24" fmla="*/ 13 w 32"/>
                <a:gd name="T25" fmla="*/ 26 h 33"/>
                <a:gd name="T26" fmla="*/ 7 w 32"/>
                <a:gd name="T27" fmla="*/ 20 h 33"/>
                <a:gd name="T28" fmla="*/ 0 w 32"/>
                <a:gd name="T29" fmla="*/ 13 h 33"/>
                <a:gd name="T30" fmla="*/ 0 w 32"/>
                <a:gd name="T31"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3">
                  <a:moveTo>
                    <a:pt x="20" y="0"/>
                  </a:moveTo>
                  <a:lnTo>
                    <a:pt x="27" y="6"/>
                  </a:lnTo>
                  <a:lnTo>
                    <a:pt x="32" y="13"/>
                  </a:lnTo>
                  <a:lnTo>
                    <a:pt x="32" y="20"/>
                  </a:lnTo>
                  <a:lnTo>
                    <a:pt x="32" y="20"/>
                  </a:lnTo>
                  <a:lnTo>
                    <a:pt x="32" y="26"/>
                  </a:lnTo>
                  <a:lnTo>
                    <a:pt x="27" y="33"/>
                  </a:lnTo>
                  <a:lnTo>
                    <a:pt x="20" y="33"/>
                  </a:lnTo>
                  <a:lnTo>
                    <a:pt x="20" y="33"/>
                  </a:lnTo>
                  <a:lnTo>
                    <a:pt x="20" y="33"/>
                  </a:lnTo>
                  <a:lnTo>
                    <a:pt x="13" y="33"/>
                  </a:lnTo>
                  <a:lnTo>
                    <a:pt x="13" y="26"/>
                  </a:lnTo>
                  <a:lnTo>
                    <a:pt x="13" y="26"/>
                  </a:lnTo>
                  <a:lnTo>
                    <a:pt x="7" y="20"/>
                  </a:lnTo>
                  <a:lnTo>
                    <a:pt x="0" y="13"/>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43" name="Freeform 223"/>
            <p:cNvSpPr>
              <a:spLocks/>
            </p:cNvSpPr>
            <p:nvPr/>
          </p:nvSpPr>
          <p:spPr bwMode="auto">
            <a:xfrm>
              <a:off x="738" y="2351"/>
              <a:ext cx="32" cy="27"/>
            </a:xfrm>
            <a:custGeom>
              <a:avLst/>
              <a:gdLst>
                <a:gd name="T0" fmla="*/ 0 w 32"/>
                <a:gd name="T1" fmla="*/ 0 h 27"/>
                <a:gd name="T2" fmla="*/ 7 w 32"/>
                <a:gd name="T3" fmla="*/ 13 h 27"/>
                <a:gd name="T4" fmla="*/ 12 w 32"/>
                <a:gd name="T5" fmla="*/ 20 h 27"/>
                <a:gd name="T6" fmla="*/ 19 w 32"/>
                <a:gd name="T7" fmla="*/ 20 h 27"/>
                <a:gd name="T8" fmla="*/ 19 w 32"/>
                <a:gd name="T9" fmla="*/ 20 h 27"/>
                <a:gd name="T10" fmla="*/ 25 w 32"/>
                <a:gd name="T11" fmla="*/ 27 h 27"/>
                <a:gd name="T12" fmla="*/ 32 w 32"/>
                <a:gd name="T13" fmla="*/ 20 h 27"/>
                <a:gd name="T14" fmla="*/ 32 w 32"/>
                <a:gd name="T15" fmla="*/ 2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7">
                  <a:moveTo>
                    <a:pt x="0" y="0"/>
                  </a:moveTo>
                  <a:lnTo>
                    <a:pt x="7" y="13"/>
                  </a:lnTo>
                  <a:lnTo>
                    <a:pt x="12" y="20"/>
                  </a:lnTo>
                  <a:lnTo>
                    <a:pt x="19" y="20"/>
                  </a:lnTo>
                  <a:lnTo>
                    <a:pt x="19" y="20"/>
                  </a:lnTo>
                  <a:lnTo>
                    <a:pt x="25" y="27"/>
                  </a:lnTo>
                  <a:lnTo>
                    <a:pt x="32" y="20"/>
                  </a:lnTo>
                  <a:lnTo>
                    <a:pt x="32"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44" name="Freeform 224"/>
            <p:cNvSpPr>
              <a:spLocks/>
            </p:cNvSpPr>
            <p:nvPr/>
          </p:nvSpPr>
          <p:spPr bwMode="auto">
            <a:xfrm>
              <a:off x="782" y="2351"/>
              <a:ext cx="20" cy="7"/>
            </a:xfrm>
            <a:custGeom>
              <a:avLst/>
              <a:gdLst>
                <a:gd name="T0" fmla="*/ 20 w 20"/>
                <a:gd name="T1" fmla="*/ 0 h 7"/>
                <a:gd name="T2" fmla="*/ 14 w 20"/>
                <a:gd name="T3" fmla="*/ 7 h 7"/>
                <a:gd name="T4" fmla="*/ 7 w 20"/>
                <a:gd name="T5" fmla="*/ 7 h 7"/>
                <a:gd name="T6" fmla="*/ 0 w 20"/>
                <a:gd name="T7" fmla="*/ 7 h 7"/>
              </a:gdLst>
              <a:ahLst/>
              <a:cxnLst>
                <a:cxn ang="0">
                  <a:pos x="T0" y="T1"/>
                </a:cxn>
                <a:cxn ang="0">
                  <a:pos x="T2" y="T3"/>
                </a:cxn>
                <a:cxn ang="0">
                  <a:pos x="T4" y="T5"/>
                </a:cxn>
                <a:cxn ang="0">
                  <a:pos x="T6" y="T7"/>
                </a:cxn>
              </a:cxnLst>
              <a:rect l="0" t="0" r="r" b="b"/>
              <a:pathLst>
                <a:path w="20" h="7">
                  <a:moveTo>
                    <a:pt x="20" y="0"/>
                  </a:moveTo>
                  <a:lnTo>
                    <a:pt x="14" y="7"/>
                  </a:lnTo>
                  <a:lnTo>
                    <a:pt x="7" y="7"/>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45" name="Freeform 225"/>
            <p:cNvSpPr>
              <a:spLocks/>
            </p:cNvSpPr>
            <p:nvPr/>
          </p:nvSpPr>
          <p:spPr bwMode="auto">
            <a:xfrm>
              <a:off x="868" y="2206"/>
              <a:ext cx="5" cy="7"/>
            </a:xfrm>
            <a:custGeom>
              <a:avLst/>
              <a:gdLst>
                <a:gd name="T0" fmla="*/ 5 w 5"/>
                <a:gd name="T1" fmla="*/ 7 h 7"/>
                <a:gd name="T2" fmla="*/ 0 w 5"/>
                <a:gd name="T3" fmla="*/ 0 h 7"/>
                <a:gd name="T4" fmla="*/ 0 w 5"/>
                <a:gd name="T5" fmla="*/ 0 h 7"/>
                <a:gd name="T6" fmla="*/ 0 w 5"/>
                <a:gd name="T7" fmla="*/ 0 h 7"/>
                <a:gd name="T8" fmla="*/ 0 w 5"/>
                <a:gd name="T9" fmla="*/ 0 h 7"/>
              </a:gdLst>
              <a:ahLst/>
              <a:cxnLst>
                <a:cxn ang="0">
                  <a:pos x="T0" y="T1"/>
                </a:cxn>
                <a:cxn ang="0">
                  <a:pos x="T2" y="T3"/>
                </a:cxn>
                <a:cxn ang="0">
                  <a:pos x="T4" y="T5"/>
                </a:cxn>
                <a:cxn ang="0">
                  <a:pos x="T6" y="T7"/>
                </a:cxn>
                <a:cxn ang="0">
                  <a:pos x="T8" y="T9"/>
                </a:cxn>
              </a:cxnLst>
              <a:rect l="0" t="0" r="r" b="b"/>
              <a:pathLst>
                <a:path w="5" h="7">
                  <a:moveTo>
                    <a:pt x="5" y="7"/>
                  </a:moveTo>
                  <a:lnTo>
                    <a:pt x="0" y="0"/>
                  </a:lnTo>
                  <a:lnTo>
                    <a:pt x="0" y="0"/>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46" name="Freeform 226"/>
            <p:cNvSpPr>
              <a:spLocks/>
            </p:cNvSpPr>
            <p:nvPr/>
          </p:nvSpPr>
          <p:spPr bwMode="auto">
            <a:xfrm>
              <a:off x="860" y="2206"/>
              <a:ext cx="8" cy="7"/>
            </a:xfrm>
            <a:custGeom>
              <a:avLst/>
              <a:gdLst>
                <a:gd name="T0" fmla="*/ 8 w 8"/>
                <a:gd name="T1" fmla="*/ 0 h 7"/>
                <a:gd name="T2" fmla="*/ 8 w 8"/>
                <a:gd name="T3" fmla="*/ 0 h 7"/>
                <a:gd name="T4" fmla="*/ 8 w 8"/>
                <a:gd name="T5" fmla="*/ 7 h 7"/>
                <a:gd name="T6" fmla="*/ 8 w 8"/>
                <a:gd name="T7" fmla="*/ 7 h 7"/>
                <a:gd name="T8" fmla="*/ 8 w 8"/>
                <a:gd name="T9" fmla="*/ 7 h 7"/>
                <a:gd name="T10" fmla="*/ 8 w 8"/>
                <a:gd name="T11" fmla="*/ 7 h 7"/>
                <a:gd name="T12" fmla="*/ 8 w 8"/>
                <a:gd name="T13" fmla="*/ 7 h 7"/>
                <a:gd name="T14" fmla="*/ 8 w 8"/>
                <a:gd name="T15" fmla="*/ 7 h 7"/>
                <a:gd name="T16" fmla="*/ 8 w 8"/>
                <a:gd name="T17" fmla="*/ 7 h 7"/>
                <a:gd name="T18" fmla="*/ 0 w 8"/>
                <a:gd name="T19" fmla="*/ 7 h 7"/>
                <a:gd name="T20" fmla="*/ 0 w 8"/>
                <a:gd name="T21" fmla="*/ 7 h 7"/>
                <a:gd name="T22" fmla="*/ 0 w 8"/>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8" y="0"/>
                  </a:moveTo>
                  <a:lnTo>
                    <a:pt x="8" y="0"/>
                  </a:lnTo>
                  <a:lnTo>
                    <a:pt x="8" y="7"/>
                  </a:lnTo>
                  <a:lnTo>
                    <a:pt x="8" y="7"/>
                  </a:lnTo>
                  <a:lnTo>
                    <a:pt x="8" y="7"/>
                  </a:lnTo>
                  <a:lnTo>
                    <a:pt x="8" y="7"/>
                  </a:lnTo>
                  <a:lnTo>
                    <a:pt x="8" y="7"/>
                  </a:lnTo>
                  <a:lnTo>
                    <a:pt x="8" y="7"/>
                  </a:lnTo>
                  <a:lnTo>
                    <a:pt x="8" y="7"/>
                  </a:lnTo>
                  <a:lnTo>
                    <a:pt x="0" y="7"/>
                  </a:lnTo>
                  <a:lnTo>
                    <a:pt x="0" y="7"/>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47" name="Rectangle 227"/>
            <p:cNvSpPr>
              <a:spLocks noChangeArrowheads="1"/>
            </p:cNvSpPr>
            <p:nvPr/>
          </p:nvSpPr>
          <p:spPr bwMode="auto">
            <a:xfrm>
              <a:off x="860" y="2213"/>
              <a:ext cx="1" cy="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48" name="Freeform 228"/>
            <p:cNvSpPr>
              <a:spLocks/>
            </p:cNvSpPr>
            <p:nvPr/>
          </p:nvSpPr>
          <p:spPr bwMode="auto">
            <a:xfrm>
              <a:off x="841" y="2186"/>
              <a:ext cx="27" cy="13"/>
            </a:xfrm>
            <a:custGeom>
              <a:avLst/>
              <a:gdLst>
                <a:gd name="T0" fmla="*/ 0 w 27"/>
                <a:gd name="T1" fmla="*/ 13 h 13"/>
                <a:gd name="T2" fmla="*/ 0 w 27"/>
                <a:gd name="T3" fmla="*/ 13 h 13"/>
                <a:gd name="T4" fmla="*/ 12 w 27"/>
                <a:gd name="T5" fmla="*/ 7 h 13"/>
                <a:gd name="T6" fmla="*/ 19 w 27"/>
                <a:gd name="T7" fmla="*/ 7 h 13"/>
                <a:gd name="T8" fmla="*/ 19 w 27"/>
                <a:gd name="T9" fmla="*/ 7 h 13"/>
                <a:gd name="T10" fmla="*/ 19 w 27"/>
                <a:gd name="T11" fmla="*/ 7 h 13"/>
                <a:gd name="T12" fmla="*/ 19 w 27"/>
                <a:gd name="T13" fmla="*/ 7 h 13"/>
                <a:gd name="T14" fmla="*/ 27 w 27"/>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3">
                  <a:moveTo>
                    <a:pt x="0" y="13"/>
                  </a:moveTo>
                  <a:lnTo>
                    <a:pt x="0" y="13"/>
                  </a:lnTo>
                  <a:lnTo>
                    <a:pt x="12" y="7"/>
                  </a:lnTo>
                  <a:lnTo>
                    <a:pt x="19" y="7"/>
                  </a:lnTo>
                  <a:lnTo>
                    <a:pt x="19" y="7"/>
                  </a:lnTo>
                  <a:lnTo>
                    <a:pt x="19" y="7"/>
                  </a:lnTo>
                  <a:lnTo>
                    <a:pt x="19" y="7"/>
                  </a:lnTo>
                  <a:lnTo>
                    <a:pt x="2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49" name="Freeform 229"/>
            <p:cNvSpPr>
              <a:spLocks/>
            </p:cNvSpPr>
            <p:nvPr/>
          </p:nvSpPr>
          <p:spPr bwMode="auto">
            <a:xfrm>
              <a:off x="841" y="2166"/>
              <a:ext cx="32" cy="13"/>
            </a:xfrm>
            <a:custGeom>
              <a:avLst/>
              <a:gdLst>
                <a:gd name="T0" fmla="*/ 0 w 32"/>
                <a:gd name="T1" fmla="*/ 13 h 13"/>
                <a:gd name="T2" fmla="*/ 7 w 32"/>
                <a:gd name="T3" fmla="*/ 13 h 13"/>
                <a:gd name="T4" fmla="*/ 19 w 32"/>
                <a:gd name="T5" fmla="*/ 13 h 13"/>
                <a:gd name="T6" fmla="*/ 27 w 32"/>
                <a:gd name="T7" fmla="*/ 7 h 13"/>
                <a:gd name="T8" fmla="*/ 27 w 32"/>
                <a:gd name="T9" fmla="*/ 7 h 13"/>
                <a:gd name="T10" fmla="*/ 27 w 32"/>
                <a:gd name="T11" fmla="*/ 7 h 13"/>
                <a:gd name="T12" fmla="*/ 27 w 32"/>
                <a:gd name="T13" fmla="*/ 7 h 13"/>
                <a:gd name="T14" fmla="*/ 32 w 32"/>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0" y="13"/>
                  </a:moveTo>
                  <a:lnTo>
                    <a:pt x="7" y="13"/>
                  </a:lnTo>
                  <a:lnTo>
                    <a:pt x="19" y="13"/>
                  </a:lnTo>
                  <a:lnTo>
                    <a:pt x="27" y="7"/>
                  </a:lnTo>
                  <a:lnTo>
                    <a:pt x="27" y="7"/>
                  </a:lnTo>
                  <a:lnTo>
                    <a:pt x="27" y="7"/>
                  </a:lnTo>
                  <a:lnTo>
                    <a:pt x="27" y="7"/>
                  </a:lnTo>
                  <a:lnTo>
                    <a:pt x="3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50" name="Freeform 230"/>
            <p:cNvSpPr>
              <a:spLocks/>
            </p:cNvSpPr>
            <p:nvPr/>
          </p:nvSpPr>
          <p:spPr bwMode="auto">
            <a:xfrm>
              <a:off x="868" y="2153"/>
              <a:ext cx="12" cy="7"/>
            </a:xfrm>
            <a:custGeom>
              <a:avLst/>
              <a:gdLst>
                <a:gd name="T0" fmla="*/ 0 w 12"/>
                <a:gd name="T1" fmla="*/ 7 h 7"/>
                <a:gd name="T2" fmla="*/ 0 w 12"/>
                <a:gd name="T3" fmla="*/ 7 h 7"/>
                <a:gd name="T4" fmla="*/ 0 w 12"/>
                <a:gd name="T5" fmla="*/ 7 h 7"/>
                <a:gd name="T6" fmla="*/ 5 w 12"/>
                <a:gd name="T7" fmla="*/ 0 h 7"/>
                <a:gd name="T8" fmla="*/ 5 w 12"/>
                <a:gd name="T9" fmla="*/ 0 h 7"/>
                <a:gd name="T10" fmla="*/ 5 w 12"/>
                <a:gd name="T11" fmla="*/ 0 h 7"/>
                <a:gd name="T12" fmla="*/ 5 w 12"/>
                <a:gd name="T13" fmla="*/ 0 h 7"/>
                <a:gd name="T14" fmla="*/ 12 w 1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0" y="7"/>
                  </a:moveTo>
                  <a:lnTo>
                    <a:pt x="0" y="7"/>
                  </a:lnTo>
                  <a:lnTo>
                    <a:pt x="0" y="7"/>
                  </a:lnTo>
                  <a:lnTo>
                    <a:pt x="5" y="0"/>
                  </a:lnTo>
                  <a:lnTo>
                    <a:pt x="5" y="0"/>
                  </a:lnTo>
                  <a:lnTo>
                    <a:pt x="5" y="0"/>
                  </a:lnTo>
                  <a:lnTo>
                    <a:pt x="5" y="0"/>
                  </a:lnTo>
                  <a:lnTo>
                    <a:pt x="1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51" name="Freeform 231"/>
            <p:cNvSpPr>
              <a:spLocks/>
            </p:cNvSpPr>
            <p:nvPr/>
          </p:nvSpPr>
          <p:spPr bwMode="auto">
            <a:xfrm>
              <a:off x="860" y="2093"/>
              <a:ext cx="8" cy="13"/>
            </a:xfrm>
            <a:custGeom>
              <a:avLst/>
              <a:gdLst>
                <a:gd name="T0" fmla="*/ 8 w 8"/>
                <a:gd name="T1" fmla="*/ 0 h 13"/>
                <a:gd name="T2" fmla="*/ 8 w 8"/>
                <a:gd name="T3" fmla="*/ 8 h 13"/>
                <a:gd name="T4" fmla="*/ 8 w 8"/>
                <a:gd name="T5" fmla="*/ 13 h 13"/>
                <a:gd name="T6" fmla="*/ 8 w 8"/>
                <a:gd name="T7" fmla="*/ 13 h 13"/>
                <a:gd name="T8" fmla="*/ 8 w 8"/>
                <a:gd name="T9" fmla="*/ 13 h 13"/>
                <a:gd name="T10" fmla="*/ 0 w 8"/>
                <a:gd name="T11" fmla="*/ 13 h 13"/>
                <a:gd name="T12" fmla="*/ 0 w 8"/>
                <a:gd name="T13" fmla="*/ 13 h 13"/>
                <a:gd name="T14" fmla="*/ 0 w 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3">
                  <a:moveTo>
                    <a:pt x="8" y="0"/>
                  </a:moveTo>
                  <a:lnTo>
                    <a:pt x="8" y="8"/>
                  </a:lnTo>
                  <a:lnTo>
                    <a:pt x="8" y="13"/>
                  </a:lnTo>
                  <a:lnTo>
                    <a:pt x="8" y="13"/>
                  </a:lnTo>
                  <a:lnTo>
                    <a:pt x="8" y="13"/>
                  </a:lnTo>
                  <a:lnTo>
                    <a:pt x="0" y="13"/>
                  </a:lnTo>
                  <a:lnTo>
                    <a:pt x="0" y="13"/>
                  </a:lnTo>
                  <a:lnTo>
                    <a:pt x="0" y="1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52" name="Freeform 232"/>
            <p:cNvSpPr>
              <a:spLocks/>
            </p:cNvSpPr>
            <p:nvPr/>
          </p:nvSpPr>
          <p:spPr bwMode="auto">
            <a:xfrm>
              <a:off x="828" y="2101"/>
              <a:ext cx="13" cy="5"/>
            </a:xfrm>
            <a:custGeom>
              <a:avLst/>
              <a:gdLst>
                <a:gd name="T0" fmla="*/ 6 w 13"/>
                <a:gd name="T1" fmla="*/ 0 h 5"/>
                <a:gd name="T2" fmla="*/ 0 w 13"/>
                <a:gd name="T3" fmla="*/ 5 h 5"/>
                <a:gd name="T4" fmla="*/ 0 w 13"/>
                <a:gd name="T5" fmla="*/ 5 h 5"/>
                <a:gd name="T6" fmla="*/ 6 w 13"/>
                <a:gd name="T7" fmla="*/ 5 h 5"/>
                <a:gd name="T8" fmla="*/ 6 w 13"/>
                <a:gd name="T9" fmla="*/ 5 h 5"/>
                <a:gd name="T10" fmla="*/ 6 w 13"/>
                <a:gd name="T11" fmla="*/ 5 h 5"/>
                <a:gd name="T12" fmla="*/ 6 w 13"/>
                <a:gd name="T13" fmla="*/ 5 h 5"/>
                <a:gd name="T14" fmla="*/ 13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6" y="0"/>
                  </a:moveTo>
                  <a:lnTo>
                    <a:pt x="0" y="5"/>
                  </a:lnTo>
                  <a:lnTo>
                    <a:pt x="0" y="5"/>
                  </a:lnTo>
                  <a:lnTo>
                    <a:pt x="6" y="5"/>
                  </a:lnTo>
                  <a:lnTo>
                    <a:pt x="6" y="5"/>
                  </a:lnTo>
                  <a:lnTo>
                    <a:pt x="6" y="5"/>
                  </a:lnTo>
                  <a:lnTo>
                    <a:pt x="6" y="5"/>
                  </a:lnTo>
                  <a:lnTo>
                    <a:pt x="13"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53" name="Freeform 233"/>
            <p:cNvSpPr>
              <a:spLocks/>
            </p:cNvSpPr>
            <p:nvPr/>
          </p:nvSpPr>
          <p:spPr bwMode="auto">
            <a:xfrm>
              <a:off x="841" y="2106"/>
              <a:ext cx="12" cy="7"/>
            </a:xfrm>
            <a:custGeom>
              <a:avLst/>
              <a:gdLst>
                <a:gd name="T0" fmla="*/ 12 w 12"/>
                <a:gd name="T1" fmla="*/ 0 h 7"/>
                <a:gd name="T2" fmla="*/ 12 w 12"/>
                <a:gd name="T3" fmla="*/ 0 h 7"/>
                <a:gd name="T4" fmla="*/ 7 w 12"/>
                <a:gd name="T5" fmla="*/ 7 h 7"/>
                <a:gd name="T6" fmla="*/ 7 w 12"/>
                <a:gd name="T7" fmla="*/ 7 h 7"/>
                <a:gd name="T8" fmla="*/ 7 w 12"/>
                <a:gd name="T9" fmla="*/ 7 h 7"/>
                <a:gd name="T10" fmla="*/ 0 w 12"/>
                <a:gd name="T11" fmla="*/ 7 h 7"/>
                <a:gd name="T12" fmla="*/ 0 w 12"/>
                <a:gd name="T13" fmla="*/ 7 h 7"/>
                <a:gd name="T14" fmla="*/ 0 w 1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0"/>
                  </a:moveTo>
                  <a:lnTo>
                    <a:pt x="12" y="0"/>
                  </a:lnTo>
                  <a:lnTo>
                    <a:pt x="7" y="7"/>
                  </a:lnTo>
                  <a:lnTo>
                    <a:pt x="7" y="7"/>
                  </a:lnTo>
                  <a:lnTo>
                    <a:pt x="7" y="7"/>
                  </a:lnTo>
                  <a:lnTo>
                    <a:pt x="0" y="7"/>
                  </a:lnTo>
                  <a:lnTo>
                    <a:pt x="0" y="7"/>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54" name="Freeform 234"/>
            <p:cNvSpPr>
              <a:spLocks/>
            </p:cNvSpPr>
            <p:nvPr/>
          </p:nvSpPr>
          <p:spPr bwMode="auto">
            <a:xfrm>
              <a:off x="868" y="2101"/>
              <a:ext cx="5" cy="20"/>
            </a:xfrm>
            <a:custGeom>
              <a:avLst/>
              <a:gdLst>
                <a:gd name="T0" fmla="*/ 0 w 5"/>
                <a:gd name="T1" fmla="*/ 0 h 20"/>
                <a:gd name="T2" fmla="*/ 0 w 5"/>
                <a:gd name="T3" fmla="*/ 5 h 20"/>
                <a:gd name="T4" fmla="*/ 0 w 5"/>
                <a:gd name="T5" fmla="*/ 5 h 20"/>
                <a:gd name="T6" fmla="*/ 5 w 5"/>
                <a:gd name="T7" fmla="*/ 12 h 20"/>
                <a:gd name="T8" fmla="*/ 5 w 5"/>
                <a:gd name="T9" fmla="*/ 12 h 20"/>
                <a:gd name="T10" fmla="*/ 5 w 5"/>
                <a:gd name="T11" fmla="*/ 12 h 20"/>
                <a:gd name="T12" fmla="*/ 5 w 5"/>
                <a:gd name="T13" fmla="*/ 20 h 20"/>
                <a:gd name="T14" fmla="*/ 5 w 5"/>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0">
                  <a:moveTo>
                    <a:pt x="0" y="0"/>
                  </a:moveTo>
                  <a:lnTo>
                    <a:pt x="0" y="5"/>
                  </a:lnTo>
                  <a:lnTo>
                    <a:pt x="0" y="5"/>
                  </a:lnTo>
                  <a:lnTo>
                    <a:pt x="5" y="12"/>
                  </a:lnTo>
                  <a:lnTo>
                    <a:pt x="5" y="12"/>
                  </a:lnTo>
                  <a:lnTo>
                    <a:pt x="5" y="12"/>
                  </a:lnTo>
                  <a:lnTo>
                    <a:pt x="5" y="20"/>
                  </a:lnTo>
                  <a:lnTo>
                    <a:pt x="5"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55" name="Freeform 235"/>
            <p:cNvSpPr>
              <a:spLocks/>
            </p:cNvSpPr>
            <p:nvPr/>
          </p:nvSpPr>
          <p:spPr bwMode="auto">
            <a:xfrm>
              <a:off x="821" y="2101"/>
              <a:ext cx="7" cy="25"/>
            </a:xfrm>
            <a:custGeom>
              <a:avLst/>
              <a:gdLst>
                <a:gd name="T0" fmla="*/ 7 w 7"/>
                <a:gd name="T1" fmla="*/ 0 h 25"/>
                <a:gd name="T2" fmla="*/ 7 w 7"/>
                <a:gd name="T3" fmla="*/ 0 h 25"/>
                <a:gd name="T4" fmla="*/ 0 w 7"/>
                <a:gd name="T5" fmla="*/ 5 h 25"/>
                <a:gd name="T6" fmla="*/ 0 w 7"/>
                <a:gd name="T7" fmla="*/ 12 h 25"/>
                <a:gd name="T8" fmla="*/ 0 w 7"/>
                <a:gd name="T9" fmla="*/ 12 h 25"/>
                <a:gd name="T10" fmla="*/ 0 w 7"/>
                <a:gd name="T11" fmla="*/ 20 h 25"/>
                <a:gd name="T12" fmla="*/ 0 w 7"/>
                <a:gd name="T13" fmla="*/ 20 h 25"/>
                <a:gd name="T14" fmla="*/ 0 w 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5">
                  <a:moveTo>
                    <a:pt x="7" y="0"/>
                  </a:moveTo>
                  <a:lnTo>
                    <a:pt x="7" y="0"/>
                  </a:lnTo>
                  <a:lnTo>
                    <a:pt x="0" y="5"/>
                  </a:lnTo>
                  <a:lnTo>
                    <a:pt x="0" y="12"/>
                  </a:lnTo>
                  <a:lnTo>
                    <a:pt x="0" y="12"/>
                  </a:lnTo>
                  <a:lnTo>
                    <a:pt x="0" y="20"/>
                  </a:lnTo>
                  <a:lnTo>
                    <a:pt x="0" y="20"/>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56" name="Freeform 236"/>
            <p:cNvSpPr>
              <a:spLocks/>
            </p:cNvSpPr>
            <p:nvPr/>
          </p:nvSpPr>
          <p:spPr bwMode="auto">
            <a:xfrm>
              <a:off x="868" y="2126"/>
              <a:ext cx="5" cy="7"/>
            </a:xfrm>
            <a:custGeom>
              <a:avLst/>
              <a:gdLst>
                <a:gd name="T0" fmla="*/ 0 w 5"/>
                <a:gd name="T1" fmla="*/ 0 h 7"/>
                <a:gd name="T2" fmla="*/ 0 w 5"/>
                <a:gd name="T3" fmla="*/ 0 h 7"/>
                <a:gd name="T4" fmla="*/ 0 w 5"/>
                <a:gd name="T5" fmla="*/ 7 h 7"/>
                <a:gd name="T6" fmla="*/ 5 w 5"/>
                <a:gd name="T7" fmla="*/ 7 h 7"/>
              </a:gdLst>
              <a:ahLst/>
              <a:cxnLst>
                <a:cxn ang="0">
                  <a:pos x="T0" y="T1"/>
                </a:cxn>
                <a:cxn ang="0">
                  <a:pos x="T2" y="T3"/>
                </a:cxn>
                <a:cxn ang="0">
                  <a:pos x="T4" y="T5"/>
                </a:cxn>
                <a:cxn ang="0">
                  <a:pos x="T6" y="T7"/>
                </a:cxn>
              </a:cxnLst>
              <a:rect l="0" t="0" r="r" b="b"/>
              <a:pathLst>
                <a:path w="5" h="7">
                  <a:moveTo>
                    <a:pt x="0" y="0"/>
                  </a:moveTo>
                  <a:lnTo>
                    <a:pt x="0" y="0"/>
                  </a:lnTo>
                  <a:lnTo>
                    <a:pt x="0" y="7"/>
                  </a:lnTo>
                  <a:lnTo>
                    <a:pt x="5"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57" name="Freeform 237"/>
            <p:cNvSpPr>
              <a:spLocks/>
            </p:cNvSpPr>
            <p:nvPr/>
          </p:nvSpPr>
          <p:spPr bwMode="auto">
            <a:xfrm>
              <a:off x="828" y="2126"/>
              <a:ext cx="40" cy="1"/>
            </a:xfrm>
            <a:custGeom>
              <a:avLst/>
              <a:gdLst>
                <a:gd name="T0" fmla="*/ 40 w 40"/>
                <a:gd name="T1" fmla="*/ 40 w 40"/>
                <a:gd name="T2" fmla="*/ 32 w 40"/>
                <a:gd name="T3" fmla="*/ 25 w 40"/>
                <a:gd name="T4" fmla="*/ 25 w 40"/>
                <a:gd name="T5" fmla="*/ 20 w 40"/>
                <a:gd name="T6" fmla="*/ 20 w 40"/>
                <a:gd name="T7" fmla="*/ 13 w 40"/>
                <a:gd name="T8" fmla="*/ 13 w 40"/>
                <a:gd name="T9" fmla="*/ 6 w 40"/>
                <a:gd name="T10" fmla="*/ 0 w 40"/>
                <a:gd name="T11" fmla="*/ 0 w 4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40">
                  <a:moveTo>
                    <a:pt x="40" y="0"/>
                  </a:moveTo>
                  <a:lnTo>
                    <a:pt x="40" y="0"/>
                  </a:lnTo>
                  <a:lnTo>
                    <a:pt x="32" y="0"/>
                  </a:lnTo>
                  <a:lnTo>
                    <a:pt x="25" y="0"/>
                  </a:lnTo>
                  <a:lnTo>
                    <a:pt x="25" y="0"/>
                  </a:lnTo>
                  <a:lnTo>
                    <a:pt x="20" y="0"/>
                  </a:lnTo>
                  <a:lnTo>
                    <a:pt x="20" y="0"/>
                  </a:lnTo>
                  <a:lnTo>
                    <a:pt x="13" y="0"/>
                  </a:lnTo>
                  <a:lnTo>
                    <a:pt x="13" y="0"/>
                  </a:lnTo>
                  <a:lnTo>
                    <a:pt x="6" y="0"/>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58" name="Freeform 238"/>
            <p:cNvSpPr>
              <a:spLocks/>
            </p:cNvSpPr>
            <p:nvPr/>
          </p:nvSpPr>
          <p:spPr bwMode="auto">
            <a:xfrm>
              <a:off x="821" y="2126"/>
              <a:ext cx="7" cy="7"/>
            </a:xfrm>
            <a:custGeom>
              <a:avLst/>
              <a:gdLst>
                <a:gd name="T0" fmla="*/ 7 w 7"/>
                <a:gd name="T1" fmla="*/ 0 h 7"/>
                <a:gd name="T2" fmla="*/ 7 w 7"/>
                <a:gd name="T3" fmla="*/ 0 h 7"/>
                <a:gd name="T4" fmla="*/ 0 w 7"/>
                <a:gd name="T5" fmla="*/ 7 h 7"/>
                <a:gd name="T6" fmla="*/ 0 w 7"/>
                <a:gd name="T7" fmla="*/ 7 h 7"/>
              </a:gdLst>
              <a:ahLst/>
              <a:cxnLst>
                <a:cxn ang="0">
                  <a:pos x="T0" y="T1"/>
                </a:cxn>
                <a:cxn ang="0">
                  <a:pos x="T2" y="T3"/>
                </a:cxn>
                <a:cxn ang="0">
                  <a:pos x="T4" y="T5"/>
                </a:cxn>
                <a:cxn ang="0">
                  <a:pos x="T6" y="T7"/>
                </a:cxn>
              </a:cxnLst>
              <a:rect l="0" t="0" r="r" b="b"/>
              <a:pathLst>
                <a:path w="7" h="7">
                  <a:moveTo>
                    <a:pt x="7" y="0"/>
                  </a:moveTo>
                  <a:lnTo>
                    <a:pt x="7" y="0"/>
                  </a:lnTo>
                  <a:lnTo>
                    <a:pt x="0" y="7"/>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59" name="Freeform 239"/>
            <p:cNvSpPr>
              <a:spLocks/>
            </p:cNvSpPr>
            <p:nvPr/>
          </p:nvSpPr>
          <p:spPr bwMode="auto">
            <a:xfrm>
              <a:off x="892" y="2061"/>
              <a:ext cx="13" cy="40"/>
            </a:xfrm>
            <a:custGeom>
              <a:avLst/>
              <a:gdLst>
                <a:gd name="T0" fmla="*/ 13 w 13"/>
                <a:gd name="T1" fmla="*/ 7 h 40"/>
                <a:gd name="T2" fmla="*/ 13 w 13"/>
                <a:gd name="T3" fmla="*/ 7 h 40"/>
                <a:gd name="T4" fmla="*/ 8 w 13"/>
                <a:gd name="T5" fmla="*/ 0 h 40"/>
                <a:gd name="T6" fmla="*/ 8 w 13"/>
                <a:gd name="T7" fmla="*/ 0 h 40"/>
                <a:gd name="T8" fmla="*/ 8 w 13"/>
                <a:gd name="T9" fmla="*/ 0 h 40"/>
                <a:gd name="T10" fmla="*/ 8 w 13"/>
                <a:gd name="T11" fmla="*/ 7 h 40"/>
                <a:gd name="T12" fmla="*/ 8 w 13"/>
                <a:gd name="T13" fmla="*/ 12 h 40"/>
                <a:gd name="T14" fmla="*/ 8 w 13"/>
                <a:gd name="T15" fmla="*/ 12 h 40"/>
                <a:gd name="T16" fmla="*/ 8 w 13"/>
                <a:gd name="T17" fmla="*/ 12 h 40"/>
                <a:gd name="T18" fmla="*/ 8 w 13"/>
                <a:gd name="T19" fmla="*/ 20 h 40"/>
                <a:gd name="T20" fmla="*/ 8 w 13"/>
                <a:gd name="T21" fmla="*/ 25 h 40"/>
                <a:gd name="T22" fmla="*/ 8 w 13"/>
                <a:gd name="T23" fmla="*/ 25 h 40"/>
                <a:gd name="T24" fmla="*/ 8 w 13"/>
                <a:gd name="T25" fmla="*/ 25 h 40"/>
                <a:gd name="T26" fmla="*/ 0 w 13"/>
                <a:gd name="T27" fmla="*/ 25 h 40"/>
                <a:gd name="T28" fmla="*/ 0 w 13"/>
                <a:gd name="T29" fmla="*/ 32 h 40"/>
                <a:gd name="T30" fmla="*/ 0 w 13"/>
                <a:gd name="T31" fmla="*/ 32 h 40"/>
                <a:gd name="T32" fmla="*/ 0 w 13"/>
                <a:gd name="T33" fmla="*/ 32 h 40"/>
                <a:gd name="T34" fmla="*/ 0 w 13"/>
                <a:gd name="T35" fmla="*/ 32 h 40"/>
                <a:gd name="T36" fmla="*/ 0 w 13"/>
                <a:gd name="T37" fmla="*/ 40 h 40"/>
                <a:gd name="T38" fmla="*/ 8 w 13"/>
                <a:gd name="T3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40">
                  <a:moveTo>
                    <a:pt x="13" y="7"/>
                  </a:moveTo>
                  <a:lnTo>
                    <a:pt x="13" y="7"/>
                  </a:lnTo>
                  <a:lnTo>
                    <a:pt x="8" y="0"/>
                  </a:lnTo>
                  <a:lnTo>
                    <a:pt x="8" y="0"/>
                  </a:lnTo>
                  <a:lnTo>
                    <a:pt x="8" y="0"/>
                  </a:lnTo>
                  <a:lnTo>
                    <a:pt x="8" y="7"/>
                  </a:lnTo>
                  <a:lnTo>
                    <a:pt x="8" y="12"/>
                  </a:lnTo>
                  <a:lnTo>
                    <a:pt x="8" y="12"/>
                  </a:lnTo>
                  <a:lnTo>
                    <a:pt x="8" y="12"/>
                  </a:lnTo>
                  <a:lnTo>
                    <a:pt x="8" y="20"/>
                  </a:lnTo>
                  <a:lnTo>
                    <a:pt x="8" y="25"/>
                  </a:lnTo>
                  <a:lnTo>
                    <a:pt x="8" y="25"/>
                  </a:lnTo>
                  <a:lnTo>
                    <a:pt x="8" y="25"/>
                  </a:lnTo>
                  <a:lnTo>
                    <a:pt x="0" y="25"/>
                  </a:lnTo>
                  <a:lnTo>
                    <a:pt x="0" y="32"/>
                  </a:lnTo>
                  <a:lnTo>
                    <a:pt x="0" y="32"/>
                  </a:lnTo>
                  <a:lnTo>
                    <a:pt x="0" y="32"/>
                  </a:lnTo>
                  <a:lnTo>
                    <a:pt x="0" y="32"/>
                  </a:lnTo>
                  <a:lnTo>
                    <a:pt x="0" y="40"/>
                  </a:lnTo>
                  <a:lnTo>
                    <a:pt x="8" y="4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60" name="Freeform 240"/>
            <p:cNvSpPr>
              <a:spLocks/>
            </p:cNvSpPr>
            <p:nvPr/>
          </p:nvSpPr>
          <p:spPr bwMode="auto">
            <a:xfrm>
              <a:off x="900" y="2073"/>
              <a:ext cx="5" cy="1"/>
            </a:xfrm>
            <a:custGeom>
              <a:avLst/>
              <a:gdLst>
                <a:gd name="T0" fmla="*/ 0 w 5"/>
                <a:gd name="T1" fmla="*/ 0 w 5"/>
                <a:gd name="T2" fmla="*/ 0 w 5"/>
                <a:gd name="T3" fmla="*/ 5 w 5"/>
              </a:gdLst>
              <a:ahLst/>
              <a:cxnLst>
                <a:cxn ang="0">
                  <a:pos x="T0" y="0"/>
                </a:cxn>
                <a:cxn ang="0">
                  <a:pos x="T1" y="0"/>
                </a:cxn>
                <a:cxn ang="0">
                  <a:pos x="T2" y="0"/>
                </a:cxn>
                <a:cxn ang="0">
                  <a:pos x="T3" y="0"/>
                </a:cxn>
              </a:cxnLst>
              <a:rect l="0" t="0" r="r" b="b"/>
              <a:pathLst>
                <a:path w="5">
                  <a:moveTo>
                    <a:pt x="0" y="0"/>
                  </a:moveTo>
                  <a:lnTo>
                    <a:pt x="0" y="0"/>
                  </a:lnTo>
                  <a:lnTo>
                    <a:pt x="0" y="0"/>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61" name="Freeform 241"/>
            <p:cNvSpPr>
              <a:spLocks/>
            </p:cNvSpPr>
            <p:nvPr/>
          </p:nvSpPr>
          <p:spPr bwMode="auto">
            <a:xfrm>
              <a:off x="770" y="2068"/>
              <a:ext cx="7" cy="25"/>
            </a:xfrm>
            <a:custGeom>
              <a:avLst/>
              <a:gdLst>
                <a:gd name="T0" fmla="*/ 0 w 7"/>
                <a:gd name="T1" fmla="*/ 0 h 25"/>
                <a:gd name="T2" fmla="*/ 0 w 7"/>
                <a:gd name="T3" fmla="*/ 0 h 25"/>
                <a:gd name="T4" fmla="*/ 0 w 7"/>
                <a:gd name="T5" fmla="*/ 0 h 25"/>
                <a:gd name="T6" fmla="*/ 7 w 7"/>
                <a:gd name="T7" fmla="*/ 0 h 25"/>
                <a:gd name="T8" fmla="*/ 7 w 7"/>
                <a:gd name="T9" fmla="*/ 0 h 25"/>
                <a:gd name="T10" fmla="*/ 7 w 7"/>
                <a:gd name="T11" fmla="*/ 5 h 25"/>
                <a:gd name="T12" fmla="*/ 7 w 7"/>
                <a:gd name="T13" fmla="*/ 5 h 25"/>
                <a:gd name="T14" fmla="*/ 7 w 7"/>
                <a:gd name="T15" fmla="*/ 5 h 25"/>
                <a:gd name="T16" fmla="*/ 7 w 7"/>
                <a:gd name="T17" fmla="*/ 5 h 25"/>
                <a:gd name="T18" fmla="*/ 7 w 7"/>
                <a:gd name="T19" fmla="*/ 13 h 25"/>
                <a:gd name="T20" fmla="*/ 0 w 7"/>
                <a:gd name="T21" fmla="*/ 18 h 25"/>
                <a:gd name="T22" fmla="*/ 7 w 7"/>
                <a:gd name="T23" fmla="*/ 18 h 25"/>
                <a:gd name="T24" fmla="*/ 7 w 7"/>
                <a:gd name="T25" fmla="*/ 18 h 25"/>
                <a:gd name="T26" fmla="*/ 7 w 7"/>
                <a:gd name="T27" fmla="*/ 25 h 25"/>
                <a:gd name="T28" fmla="*/ 7 w 7"/>
                <a:gd name="T29" fmla="*/ 25 h 25"/>
                <a:gd name="T30" fmla="*/ 7 w 7"/>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25">
                  <a:moveTo>
                    <a:pt x="0" y="0"/>
                  </a:moveTo>
                  <a:lnTo>
                    <a:pt x="0" y="0"/>
                  </a:lnTo>
                  <a:lnTo>
                    <a:pt x="0" y="0"/>
                  </a:lnTo>
                  <a:lnTo>
                    <a:pt x="7" y="0"/>
                  </a:lnTo>
                  <a:lnTo>
                    <a:pt x="7" y="0"/>
                  </a:lnTo>
                  <a:lnTo>
                    <a:pt x="7" y="5"/>
                  </a:lnTo>
                  <a:lnTo>
                    <a:pt x="7" y="5"/>
                  </a:lnTo>
                  <a:lnTo>
                    <a:pt x="7" y="5"/>
                  </a:lnTo>
                  <a:lnTo>
                    <a:pt x="7" y="5"/>
                  </a:lnTo>
                  <a:lnTo>
                    <a:pt x="7" y="13"/>
                  </a:lnTo>
                  <a:lnTo>
                    <a:pt x="0" y="18"/>
                  </a:lnTo>
                  <a:lnTo>
                    <a:pt x="7" y="18"/>
                  </a:lnTo>
                  <a:lnTo>
                    <a:pt x="7" y="18"/>
                  </a:lnTo>
                  <a:lnTo>
                    <a:pt x="7" y="25"/>
                  </a:lnTo>
                  <a:lnTo>
                    <a:pt x="7" y="25"/>
                  </a:lnTo>
                  <a:lnTo>
                    <a:pt x="7"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62" name="Rectangle 242"/>
            <p:cNvSpPr>
              <a:spLocks noChangeArrowheads="1"/>
            </p:cNvSpPr>
            <p:nvPr/>
          </p:nvSpPr>
          <p:spPr bwMode="auto">
            <a:xfrm>
              <a:off x="770" y="2073"/>
              <a:ext cx="7" cy="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63" name="Freeform 243"/>
            <p:cNvSpPr>
              <a:spLocks/>
            </p:cNvSpPr>
            <p:nvPr/>
          </p:nvSpPr>
          <p:spPr bwMode="auto">
            <a:xfrm>
              <a:off x="802" y="2061"/>
              <a:ext cx="26" cy="7"/>
            </a:xfrm>
            <a:custGeom>
              <a:avLst/>
              <a:gdLst>
                <a:gd name="T0" fmla="*/ 26 w 26"/>
                <a:gd name="T1" fmla="*/ 0 h 7"/>
                <a:gd name="T2" fmla="*/ 19 w 26"/>
                <a:gd name="T3" fmla="*/ 0 h 7"/>
                <a:gd name="T4" fmla="*/ 14 w 26"/>
                <a:gd name="T5" fmla="*/ 0 h 7"/>
                <a:gd name="T6" fmla="*/ 7 w 26"/>
                <a:gd name="T7" fmla="*/ 0 h 7"/>
                <a:gd name="T8" fmla="*/ 7 w 26"/>
                <a:gd name="T9" fmla="*/ 0 h 7"/>
                <a:gd name="T10" fmla="*/ 7 w 26"/>
                <a:gd name="T11" fmla="*/ 7 h 7"/>
                <a:gd name="T12" fmla="*/ 0 w 26"/>
                <a:gd name="T13" fmla="*/ 7 h 7"/>
                <a:gd name="T14" fmla="*/ 0 w 26"/>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7">
                  <a:moveTo>
                    <a:pt x="26" y="0"/>
                  </a:moveTo>
                  <a:lnTo>
                    <a:pt x="19" y="0"/>
                  </a:lnTo>
                  <a:lnTo>
                    <a:pt x="14" y="0"/>
                  </a:lnTo>
                  <a:lnTo>
                    <a:pt x="7" y="0"/>
                  </a:lnTo>
                  <a:lnTo>
                    <a:pt x="7" y="0"/>
                  </a:lnTo>
                  <a:lnTo>
                    <a:pt x="7" y="7"/>
                  </a:lnTo>
                  <a:lnTo>
                    <a:pt x="0" y="7"/>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64" name="Freeform 244"/>
            <p:cNvSpPr>
              <a:spLocks/>
            </p:cNvSpPr>
            <p:nvPr/>
          </p:nvSpPr>
          <p:spPr bwMode="auto">
            <a:xfrm>
              <a:off x="828" y="2061"/>
              <a:ext cx="6" cy="7"/>
            </a:xfrm>
            <a:custGeom>
              <a:avLst/>
              <a:gdLst>
                <a:gd name="T0" fmla="*/ 0 w 6"/>
                <a:gd name="T1" fmla="*/ 0 h 7"/>
                <a:gd name="T2" fmla="*/ 0 w 6"/>
                <a:gd name="T3" fmla="*/ 0 h 7"/>
                <a:gd name="T4" fmla="*/ 0 w 6"/>
                <a:gd name="T5" fmla="*/ 7 h 7"/>
                <a:gd name="T6" fmla="*/ 6 w 6"/>
                <a:gd name="T7" fmla="*/ 7 h 7"/>
              </a:gdLst>
              <a:ahLst/>
              <a:cxnLst>
                <a:cxn ang="0">
                  <a:pos x="T0" y="T1"/>
                </a:cxn>
                <a:cxn ang="0">
                  <a:pos x="T2" y="T3"/>
                </a:cxn>
                <a:cxn ang="0">
                  <a:pos x="T4" y="T5"/>
                </a:cxn>
                <a:cxn ang="0">
                  <a:pos x="T6" y="T7"/>
                </a:cxn>
              </a:cxnLst>
              <a:rect l="0" t="0" r="r" b="b"/>
              <a:pathLst>
                <a:path w="6" h="7">
                  <a:moveTo>
                    <a:pt x="0" y="0"/>
                  </a:moveTo>
                  <a:lnTo>
                    <a:pt x="0" y="0"/>
                  </a:lnTo>
                  <a:lnTo>
                    <a:pt x="0" y="7"/>
                  </a:lnTo>
                  <a:lnTo>
                    <a:pt x="6"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65" name="Freeform 245"/>
            <p:cNvSpPr>
              <a:spLocks/>
            </p:cNvSpPr>
            <p:nvPr/>
          </p:nvSpPr>
          <p:spPr bwMode="auto">
            <a:xfrm>
              <a:off x="868" y="2061"/>
              <a:ext cx="19" cy="7"/>
            </a:xfrm>
            <a:custGeom>
              <a:avLst/>
              <a:gdLst>
                <a:gd name="T0" fmla="*/ 0 w 19"/>
                <a:gd name="T1" fmla="*/ 0 h 7"/>
                <a:gd name="T2" fmla="*/ 5 w 19"/>
                <a:gd name="T3" fmla="*/ 0 h 7"/>
                <a:gd name="T4" fmla="*/ 5 w 19"/>
                <a:gd name="T5" fmla="*/ 7 h 7"/>
                <a:gd name="T6" fmla="*/ 12 w 19"/>
                <a:gd name="T7" fmla="*/ 7 h 7"/>
                <a:gd name="T8" fmla="*/ 12 w 19"/>
                <a:gd name="T9" fmla="*/ 7 h 7"/>
                <a:gd name="T10" fmla="*/ 12 w 19"/>
                <a:gd name="T11" fmla="*/ 7 h 7"/>
                <a:gd name="T12" fmla="*/ 12 w 19"/>
                <a:gd name="T13" fmla="*/ 7 h 7"/>
                <a:gd name="T14" fmla="*/ 19 w 19"/>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0"/>
                  </a:moveTo>
                  <a:lnTo>
                    <a:pt x="5" y="0"/>
                  </a:lnTo>
                  <a:lnTo>
                    <a:pt x="5" y="7"/>
                  </a:lnTo>
                  <a:lnTo>
                    <a:pt x="12" y="7"/>
                  </a:lnTo>
                  <a:lnTo>
                    <a:pt x="12" y="7"/>
                  </a:lnTo>
                  <a:lnTo>
                    <a:pt x="12" y="7"/>
                  </a:lnTo>
                  <a:lnTo>
                    <a:pt x="12" y="7"/>
                  </a:lnTo>
                  <a:lnTo>
                    <a:pt x="19"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66" name="Freeform 246"/>
            <p:cNvSpPr>
              <a:spLocks/>
            </p:cNvSpPr>
            <p:nvPr/>
          </p:nvSpPr>
          <p:spPr bwMode="auto">
            <a:xfrm>
              <a:off x="860" y="2061"/>
              <a:ext cx="8" cy="7"/>
            </a:xfrm>
            <a:custGeom>
              <a:avLst/>
              <a:gdLst>
                <a:gd name="T0" fmla="*/ 8 w 8"/>
                <a:gd name="T1" fmla="*/ 0 h 7"/>
                <a:gd name="T2" fmla="*/ 8 w 8"/>
                <a:gd name="T3" fmla="*/ 0 h 7"/>
                <a:gd name="T4" fmla="*/ 0 w 8"/>
                <a:gd name="T5" fmla="*/ 7 h 7"/>
                <a:gd name="T6" fmla="*/ 0 w 8"/>
                <a:gd name="T7" fmla="*/ 7 h 7"/>
              </a:gdLst>
              <a:ahLst/>
              <a:cxnLst>
                <a:cxn ang="0">
                  <a:pos x="T0" y="T1"/>
                </a:cxn>
                <a:cxn ang="0">
                  <a:pos x="T2" y="T3"/>
                </a:cxn>
                <a:cxn ang="0">
                  <a:pos x="T4" y="T5"/>
                </a:cxn>
                <a:cxn ang="0">
                  <a:pos x="T6" y="T7"/>
                </a:cxn>
              </a:cxnLst>
              <a:rect l="0" t="0" r="r" b="b"/>
              <a:pathLst>
                <a:path w="8" h="7">
                  <a:moveTo>
                    <a:pt x="8" y="0"/>
                  </a:moveTo>
                  <a:lnTo>
                    <a:pt x="8" y="0"/>
                  </a:lnTo>
                  <a:lnTo>
                    <a:pt x="0" y="7"/>
                  </a:lnTo>
                  <a:lnTo>
                    <a:pt x="0"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967" name="Freeform 247"/>
            <p:cNvSpPr>
              <a:spLocks/>
            </p:cNvSpPr>
            <p:nvPr/>
          </p:nvSpPr>
          <p:spPr bwMode="auto">
            <a:xfrm>
              <a:off x="583" y="2457"/>
              <a:ext cx="251" cy="27"/>
            </a:xfrm>
            <a:custGeom>
              <a:avLst/>
              <a:gdLst>
                <a:gd name="T0" fmla="*/ 251 w 251"/>
                <a:gd name="T1" fmla="*/ 0 h 27"/>
                <a:gd name="T2" fmla="*/ 226 w 251"/>
                <a:gd name="T3" fmla="*/ 27 h 27"/>
                <a:gd name="T4" fmla="*/ 0 w 251"/>
                <a:gd name="T5" fmla="*/ 27 h 27"/>
                <a:gd name="T6" fmla="*/ 0 w 251"/>
                <a:gd name="T7" fmla="*/ 0 h 27"/>
                <a:gd name="T8" fmla="*/ 251 w 251"/>
                <a:gd name="T9" fmla="*/ 0 h 27"/>
              </a:gdLst>
              <a:ahLst/>
              <a:cxnLst>
                <a:cxn ang="0">
                  <a:pos x="T0" y="T1"/>
                </a:cxn>
                <a:cxn ang="0">
                  <a:pos x="T2" y="T3"/>
                </a:cxn>
                <a:cxn ang="0">
                  <a:pos x="T4" y="T5"/>
                </a:cxn>
                <a:cxn ang="0">
                  <a:pos x="T6" y="T7"/>
                </a:cxn>
                <a:cxn ang="0">
                  <a:pos x="T8" y="T9"/>
                </a:cxn>
              </a:cxnLst>
              <a:rect l="0" t="0" r="r" b="b"/>
              <a:pathLst>
                <a:path w="251" h="27">
                  <a:moveTo>
                    <a:pt x="251" y="0"/>
                  </a:moveTo>
                  <a:lnTo>
                    <a:pt x="226" y="27"/>
                  </a:lnTo>
                  <a:lnTo>
                    <a:pt x="0" y="27"/>
                  </a:lnTo>
                  <a:lnTo>
                    <a:pt x="0" y="0"/>
                  </a:lnTo>
                  <a:lnTo>
                    <a:pt x="251"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68" name="Freeform 248"/>
            <p:cNvSpPr>
              <a:spLocks/>
            </p:cNvSpPr>
            <p:nvPr/>
          </p:nvSpPr>
          <p:spPr bwMode="auto">
            <a:xfrm>
              <a:off x="809" y="2457"/>
              <a:ext cx="25" cy="363"/>
            </a:xfrm>
            <a:custGeom>
              <a:avLst/>
              <a:gdLst>
                <a:gd name="T0" fmla="*/ 25 w 25"/>
                <a:gd name="T1" fmla="*/ 0 h 363"/>
                <a:gd name="T2" fmla="*/ 0 w 25"/>
                <a:gd name="T3" fmla="*/ 27 h 363"/>
                <a:gd name="T4" fmla="*/ 0 w 25"/>
                <a:gd name="T5" fmla="*/ 363 h 363"/>
                <a:gd name="T6" fmla="*/ 25 w 25"/>
                <a:gd name="T7" fmla="*/ 363 h 363"/>
                <a:gd name="T8" fmla="*/ 25 w 25"/>
                <a:gd name="T9" fmla="*/ 0 h 363"/>
              </a:gdLst>
              <a:ahLst/>
              <a:cxnLst>
                <a:cxn ang="0">
                  <a:pos x="T0" y="T1"/>
                </a:cxn>
                <a:cxn ang="0">
                  <a:pos x="T2" y="T3"/>
                </a:cxn>
                <a:cxn ang="0">
                  <a:pos x="T4" y="T5"/>
                </a:cxn>
                <a:cxn ang="0">
                  <a:pos x="T6" y="T7"/>
                </a:cxn>
                <a:cxn ang="0">
                  <a:pos x="T8" y="T9"/>
                </a:cxn>
              </a:cxnLst>
              <a:rect l="0" t="0" r="r" b="b"/>
              <a:pathLst>
                <a:path w="25" h="363">
                  <a:moveTo>
                    <a:pt x="25" y="0"/>
                  </a:moveTo>
                  <a:lnTo>
                    <a:pt x="0" y="27"/>
                  </a:lnTo>
                  <a:lnTo>
                    <a:pt x="0" y="363"/>
                  </a:lnTo>
                  <a:lnTo>
                    <a:pt x="25" y="363"/>
                  </a:lnTo>
                  <a:lnTo>
                    <a:pt x="25"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69" name="Freeform 249"/>
            <p:cNvSpPr>
              <a:spLocks/>
            </p:cNvSpPr>
            <p:nvPr/>
          </p:nvSpPr>
          <p:spPr bwMode="auto">
            <a:xfrm>
              <a:off x="583" y="2794"/>
              <a:ext cx="981" cy="549"/>
            </a:xfrm>
            <a:custGeom>
              <a:avLst/>
              <a:gdLst>
                <a:gd name="T0" fmla="*/ 957 w 981"/>
                <a:gd name="T1" fmla="*/ 549 h 549"/>
                <a:gd name="T2" fmla="*/ 957 w 981"/>
                <a:gd name="T3" fmla="*/ 13 h 549"/>
                <a:gd name="T4" fmla="*/ 981 w 981"/>
                <a:gd name="T5" fmla="*/ 13 h 549"/>
                <a:gd name="T6" fmla="*/ 981 w 981"/>
                <a:gd name="T7" fmla="*/ 0 h 549"/>
                <a:gd name="T8" fmla="*/ 0 w 981"/>
                <a:gd name="T9" fmla="*/ 0 h 549"/>
                <a:gd name="T10" fmla="*/ 0 w 981"/>
                <a:gd name="T11" fmla="*/ 549 h 549"/>
                <a:gd name="T12" fmla="*/ 957 w 981"/>
                <a:gd name="T13" fmla="*/ 549 h 549"/>
              </a:gdLst>
              <a:ahLst/>
              <a:cxnLst>
                <a:cxn ang="0">
                  <a:pos x="T0" y="T1"/>
                </a:cxn>
                <a:cxn ang="0">
                  <a:pos x="T2" y="T3"/>
                </a:cxn>
                <a:cxn ang="0">
                  <a:pos x="T4" y="T5"/>
                </a:cxn>
                <a:cxn ang="0">
                  <a:pos x="T6" y="T7"/>
                </a:cxn>
                <a:cxn ang="0">
                  <a:pos x="T8" y="T9"/>
                </a:cxn>
                <a:cxn ang="0">
                  <a:pos x="T10" y="T11"/>
                </a:cxn>
                <a:cxn ang="0">
                  <a:pos x="T12" y="T13"/>
                </a:cxn>
              </a:cxnLst>
              <a:rect l="0" t="0" r="r" b="b"/>
              <a:pathLst>
                <a:path w="981" h="549">
                  <a:moveTo>
                    <a:pt x="957" y="549"/>
                  </a:moveTo>
                  <a:lnTo>
                    <a:pt x="957" y="13"/>
                  </a:lnTo>
                  <a:lnTo>
                    <a:pt x="981" y="13"/>
                  </a:lnTo>
                  <a:lnTo>
                    <a:pt x="981" y="0"/>
                  </a:lnTo>
                  <a:lnTo>
                    <a:pt x="0" y="0"/>
                  </a:lnTo>
                  <a:lnTo>
                    <a:pt x="0" y="549"/>
                  </a:lnTo>
                  <a:lnTo>
                    <a:pt x="957" y="549"/>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70" name="Rectangle 250"/>
            <p:cNvSpPr>
              <a:spLocks noChangeArrowheads="1"/>
            </p:cNvSpPr>
            <p:nvPr/>
          </p:nvSpPr>
          <p:spPr bwMode="auto">
            <a:xfrm>
              <a:off x="583" y="2807"/>
              <a:ext cx="957" cy="13"/>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6971" name="Freeform 251"/>
            <p:cNvSpPr>
              <a:spLocks/>
            </p:cNvSpPr>
            <p:nvPr/>
          </p:nvSpPr>
          <p:spPr bwMode="auto">
            <a:xfrm>
              <a:off x="2548" y="2927"/>
              <a:ext cx="97" cy="25"/>
            </a:xfrm>
            <a:custGeom>
              <a:avLst/>
              <a:gdLst>
                <a:gd name="T0" fmla="*/ 97 w 97"/>
                <a:gd name="T1" fmla="*/ 5 h 25"/>
                <a:gd name="T2" fmla="*/ 90 w 97"/>
                <a:gd name="T3" fmla="*/ 5 h 25"/>
                <a:gd name="T4" fmla="*/ 85 w 97"/>
                <a:gd name="T5" fmla="*/ 0 h 25"/>
                <a:gd name="T6" fmla="*/ 78 w 97"/>
                <a:gd name="T7" fmla="*/ 0 h 25"/>
                <a:gd name="T8" fmla="*/ 78 w 97"/>
                <a:gd name="T9" fmla="*/ 0 h 25"/>
                <a:gd name="T10" fmla="*/ 58 w 97"/>
                <a:gd name="T11" fmla="*/ 0 h 25"/>
                <a:gd name="T12" fmla="*/ 46 w 97"/>
                <a:gd name="T13" fmla="*/ 0 h 25"/>
                <a:gd name="T14" fmla="*/ 32 w 97"/>
                <a:gd name="T15" fmla="*/ 5 h 25"/>
                <a:gd name="T16" fmla="*/ 32 w 97"/>
                <a:gd name="T17" fmla="*/ 5 h 25"/>
                <a:gd name="T18" fmla="*/ 14 w 97"/>
                <a:gd name="T19" fmla="*/ 13 h 25"/>
                <a:gd name="T20" fmla="*/ 7 w 97"/>
                <a:gd name="T21" fmla="*/ 18 h 25"/>
                <a:gd name="T22" fmla="*/ 0 w 97"/>
                <a:gd name="T23" fmla="*/ 18 h 25"/>
                <a:gd name="T24" fmla="*/ 0 w 97"/>
                <a:gd name="T25" fmla="*/ 18 h 25"/>
                <a:gd name="T26" fmla="*/ 0 w 97"/>
                <a:gd name="T27" fmla="*/ 25 h 25"/>
                <a:gd name="T28" fmla="*/ 0 w 97"/>
                <a:gd name="T29" fmla="*/ 25 h 25"/>
                <a:gd name="T30" fmla="*/ 14 w 97"/>
                <a:gd name="T31" fmla="*/ 18 h 25"/>
                <a:gd name="T32" fmla="*/ 14 w 97"/>
                <a:gd name="T33" fmla="*/ 18 h 25"/>
                <a:gd name="T34" fmla="*/ 26 w 97"/>
                <a:gd name="T35" fmla="*/ 13 h 25"/>
                <a:gd name="T36" fmla="*/ 46 w 97"/>
                <a:gd name="T37" fmla="*/ 5 h 25"/>
                <a:gd name="T38" fmla="*/ 71 w 97"/>
                <a:gd name="T39" fmla="*/ 0 h 25"/>
                <a:gd name="T40" fmla="*/ 71 w 97"/>
                <a:gd name="T41" fmla="*/ 0 h 25"/>
                <a:gd name="T42" fmla="*/ 71 w 97"/>
                <a:gd name="T43" fmla="*/ 0 h 25"/>
                <a:gd name="T44" fmla="*/ 85 w 97"/>
                <a:gd name="T45" fmla="*/ 5 h 25"/>
                <a:gd name="T46" fmla="*/ 90 w 97"/>
                <a:gd name="T47" fmla="*/ 5 h 25"/>
                <a:gd name="T48" fmla="*/ 90 w 97"/>
                <a:gd name="T49" fmla="*/ 5 h 25"/>
                <a:gd name="T50" fmla="*/ 90 w 97"/>
                <a:gd name="T51" fmla="*/ 13 h 25"/>
                <a:gd name="T52" fmla="*/ 97 w 97"/>
                <a:gd name="T53" fmla="*/ 13 h 25"/>
                <a:gd name="T54" fmla="*/ 97 w 97"/>
                <a:gd name="T55"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25">
                  <a:moveTo>
                    <a:pt x="97" y="5"/>
                  </a:moveTo>
                  <a:lnTo>
                    <a:pt x="90" y="5"/>
                  </a:lnTo>
                  <a:lnTo>
                    <a:pt x="85" y="0"/>
                  </a:lnTo>
                  <a:lnTo>
                    <a:pt x="78" y="0"/>
                  </a:lnTo>
                  <a:lnTo>
                    <a:pt x="78" y="0"/>
                  </a:lnTo>
                  <a:lnTo>
                    <a:pt x="58" y="0"/>
                  </a:lnTo>
                  <a:lnTo>
                    <a:pt x="46" y="0"/>
                  </a:lnTo>
                  <a:lnTo>
                    <a:pt x="32" y="5"/>
                  </a:lnTo>
                  <a:lnTo>
                    <a:pt x="32" y="5"/>
                  </a:lnTo>
                  <a:lnTo>
                    <a:pt x="14" y="13"/>
                  </a:lnTo>
                  <a:lnTo>
                    <a:pt x="7" y="18"/>
                  </a:lnTo>
                  <a:lnTo>
                    <a:pt x="0" y="18"/>
                  </a:lnTo>
                  <a:lnTo>
                    <a:pt x="0" y="18"/>
                  </a:lnTo>
                  <a:lnTo>
                    <a:pt x="0" y="25"/>
                  </a:lnTo>
                  <a:lnTo>
                    <a:pt x="0" y="25"/>
                  </a:lnTo>
                  <a:lnTo>
                    <a:pt x="14" y="18"/>
                  </a:lnTo>
                  <a:lnTo>
                    <a:pt x="14" y="18"/>
                  </a:lnTo>
                  <a:lnTo>
                    <a:pt x="26" y="13"/>
                  </a:lnTo>
                  <a:lnTo>
                    <a:pt x="46" y="5"/>
                  </a:lnTo>
                  <a:lnTo>
                    <a:pt x="71" y="0"/>
                  </a:lnTo>
                  <a:lnTo>
                    <a:pt x="71" y="0"/>
                  </a:lnTo>
                  <a:lnTo>
                    <a:pt x="71" y="0"/>
                  </a:lnTo>
                  <a:lnTo>
                    <a:pt x="85" y="5"/>
                  </a:lnTo>
                  <a:lnTo>
                    <a:pt x="90" y="5"/>
                  </a:lnTo>
                  <a:lnTo>
                    <a:pt x="90" y="5"/>
                  </a:lnTo>
                  <a:lnTo>
                    <a:pt x="90" y="13"/>
                  </a:lnTo>
                  <a:lnTo>
                    <a:pt x="97" y="13"/>
                  </a:lnTo>
                  <a:lnTo>
                    <a:pt x="97" y="5"/>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72" name="Freeform 252"/>
            <p:cNvSpPr>
              <a:spLocks/>
            </p:cNvSpPr>
            <p:nvPr/>
          </p:nvSpPr>
          <p:spPr bwMode="auto">
            <a:xfrm>
              <a:off x="2412" y="3005"/>
              <a:ext cx="40" cy="47"/>
            </a:xfrm>
            <a:custGeom>
              <a:avLst/>
              <a:gdLst>
                <a:gd name="T0" fmla="*/ 13 w 40"/>
                <a:gd name="T1" fmla="*/ 0 h 47"/>
                <a:gd name="T2" fmla="*/ 20 w 40"/>
                <a:gd name="T3" fmla="*/ 0 h 47"/>
                <a:gd name="T4" fmla="*/ 32 w 40"/>
                <a:gd name="T5" fmla="*/ 13 h 47"/>
                <a:gd name="T6" fmla="*/ 40 w 40"/>
                <a:gd name="T7" fmla="*/ 20 h 47"/>
                <a:gd name="T8" fmla="*/ 40 w 40"/>
                <a:gd name="T9" fmla="*/ 20 h 47"/>
                <a:gd name="T10" fmla="*/ 40 w 40"/>
                <a:gd name="T11" fmla="*/ 33 h 47"/>
                <a:gd name="T12" fmla="*/ 40 w 40"/>
                <a:gd name="T13" fmla="*/ 47 h 47"/>
                <a:gd name="T14" fmla="*/ 32 w 40"/>
                <a:gd name="T15" fmla="*/ 40 h 47"/>
                <a:gd name="T16" fmla="*/ 32 w 40"/>
                <a:gd name="T17" fmla="*/ 40 h 47"/>
                <a:gd name="T18" fmla="*/ 25 w 40"/>
                <a:gd name="T19" fmla="*/ 33 h 47"/>
                <a:gd name="T20" fmla="*/ 13 w 40"/>
                <a:gd name="T21" fmla="*/ 33 h 47"/>
                <a:gd name="T22" fmla="*/ 8 w 40"/>
                <a:gd name="T23" fmla="*/ 40 h 47"/>
                <a:gd name="T24" fmla="*/ 8 w 40"/>
                <a:gd name="T25" fmla="*/ 40 h 47"/>
                <a:gd name="T26" fmla="*/ 0 w 40"/>
                <a:gd name="T27" fmla="*/ 40 h 47"/>
                <a:gd name="T28" fmla="*/ 0 w 40"/>
                <a:gd name="T29" fmla="*/ 40 h 47"/>
                <a:gd name="T30" fmla="*/ 8 w 40"/>
                <a:gd name="T31" fmla="*/ 27 h 47"/>
                <a:gd name="T32" fmla="*/ 8 w 40"/>
                <a:gd name="T33" fmla="*/ 27 h 47"/>
                <a:gd name="T34" fmla="*/ 8 w 40"/>
                <a:gd name="T35" fmla="*/ 13 h 47"/>
                <a:gd name="T36" fmla="*/ 13 w 40"/>
                <a:gd name="T37" fmla="*/ 0 h 47"/>
                <a:gd name="T38" fmla="*/ 13 w 40"/>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47">
                  <a:moveTo>
                    <a:pt x="13" y="0"/>
                  </a:moveTo>
                  <a:lnTo>
                    <a:pt x="20" y="0"/>
                  </a:lnTo>
                  <a:lnTo>
                    <a:pt x="32" y="13"/>
                  </a:lnTo>
                  <a:lnTo>
                    <a:pt x="40" y="20"/>
                  </a:lnTo>
                  <a:lnTo>
                    <a:pt x="40" y="20"/>
                  </a:lnTo>
                  <a:lnTo>
                    <a:pt x="40" y="33"/>
                  </a:lnTo>
                  <a:lnTo>
                    <a:pt x="40" y="47"/>
                  </a:lnTo>
                  <a:lnTo>
                    <a:pt x="32" y="40"/>
                  </a:lnTo>
                  <a:lnTo>
                    <a:pt x="32" y="40"/>
                  </a:lnTo>
                  <a:lnTo>
                    <a:pt x="25" y="33"/>
                  </a:lnTo>
                  <a:lnTo>
                    <a:pt x="13" y="33"/>
                  </a:lnTo>
                  <a:lnTo>
                    <a:pt x="8" y="40"/>
                  </a:lnTo>
                  <a:lnTo>
                    <a:pt x="8" y="40"/>
                  </a:lnTo>
                  <a:lnTo>
                    <a:pt x="0" y="40"/>
                  </a:lnTo>
                  <a:lnTo>
                    <a:pt x="0" y="40"/>
                  </a:lnTo>
                  <a:lnTo>
                    <a:pt x="8" y="27"/>
                  </a:lnTo>
                  <a:lnTo>
                    <a:pt x="8" y="27"/>
                  </a:lnTo>
                  <a:lnTo>
                    <a:pt x="8" y="13"/>
                  </a:lnTo>
                  <a:lnTo>
                    <a:pt x="13" y="0"/>
                  </a:lnTo>
                  <a:lnTo>
                    <a:pt x="1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73" name="Freeform 253"/>
            <p:cNvSpPr>
              <a:spLocks/>
            </p:cNvSpPr>
            <p:nvPr/>
          </p:nvSpPr>
          <p:spPr bwMode="auto">
            <a:xfrm>
              <a:off x="2386" y="3072"/>
              <a:ext cx="46" cy="33"/>
            </a:xfrm>
            <a:custGeom>
              <a:avLst/>
              <a:gdLst>
                <a:gd name="T0" fmla="*/ 7 w 46"/>
                <a:gd name="T1" fmla="*/ 18 h 33"/>
                <a:gd name="T2" fmla="*/ 19 w 46"/>
                <a:gd name="T3" fmla="*/ 13 h 33"/>
                <a:gd name="T4" fmla="*/ 34 w 46"/>
                <a:gd name="T5" fmla="*/ 6 h 33"/>
                <a:gd name="T6" fmla="*/ 46 w 46"/>
                <a:gd name="T7" fmla="*/ 0 h 33"/>
                <a:gd name="T8" fmla="*/ 46 w 46"/>
                <a:gd name="T9" fmla="*/ 0 h 33"/>
                <a:gd name="T10" fmla="*/ 46 w 46"/>
                <a:gd name="T11" fmla="*/ 0 h 33"/>
                <a:gd name="T12" fmla="*/ 39 w 46"/>
                <a:gd name="T13" fmla="*/ 0 h 33"/>
                <a:gd name="T14" fmla="*/ 34 w 46"/>
                <a:gd name="T15" fmla="*/ 0 h 33"/>
                <a:gd name="T16" fmla="*/ 34 w 46"/>
                <a:gd name="T17" fmla="*/ 0 h 33"/>
                <a:gd name="T18" fmla="*/ 19 w 46"/>
                <a:gd name="T19" fmla="*/ 13 h 33"/>
                <a:gd name="T20" fmla="*/ 7 w 46"/>
                <a:gd name="T21" fmla="*/ 18 h 33"/>
                <a:gd name="T22" fmla="*/ 0 w 46"/>
                <a:gd name="T23" fmla="*/ 26 h 33"/>
                <a:gd name="T24" fmla="*/ 0 w 46"/>
                <a:gd name="T25" fmla="*/ 26 h 33"/>
                <a:gd name="T26" fmla="*/ 0 w 46"/>
                <a:gd name="T27" fmla="*/ 33 h 33"/>
                <a:gd name="T28" fmla="*/ 0 w 46"/>
                <a:gd name="T29" fmla="*/ 26 h 33"/>
                <a:gd name="T30" fmla="*/ 7 w 46"/>
                <a:gd name="T31"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33">
                  <a:moveTo>
                    <a:pt x="7" y="18"/>
                  </a:moveTo>
                  <a:lnTo>
                    <a:pt x="19" y="13"/>
                  </a:lnTo>
                  <a:lnTo>
                    <a:pt x="34" y="6"/>
                  </a:lnTo>
                  <a:lnTo>
                    <a:pt x="46" y="0"/>
                  </a:lnTo>
                  <a:lnTo>
                    <a:pt x="46" y="0"/>
                  </a:lnTo>
                  <a:lnTo>
                    <a:pt x="46" y="0"/>
                  </a:lnTo>
                  <a:lnTo>
                    <a:pt x="39" y="0"/>
                  </a:lnTo>
                  <a:lnTo>
                    <a:pt x="34" y="0"/>
                  </a:lnTo>
                  <a:lnTo>
                    <a:pt x="34" y="0"/>
                  </a:lnTo>
                  <a:lnTo>
                    <a:pt x="19" y="13"/>
                  </a:lnTo>
                  <a:lnTo>
                    <a:pt x="7" y="18"/>
                  </a:lnTo>
                  <a:lnTo>
                    <a:pt x="0" y="26"/>
                  </a:lnTo>
                  <a:lnTo>
                    <a:pt x="0" y="26"/>
                  </a:lnTo>
                  <a:lnTo>
                    <a:pt x="0" y="33"/>
                  </a:lnTo>
                  <a:lnTo>
                    <a:pt x="0" y="26"/>
                  </a:lnTo>
                  <a:lnTo>
                    <a:pt x="7" y="18"/>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74" name="Freeform 254"/>
            <p:cNvSpPr>
              <a:spLocks/>
            </p:cNvSpPr>
            <p:nvPr/>
          </p:nvSpPr>
          <p:spPr bwMode="auto">
            <a:xfrm>
              <a:off x="2348" y="3177"/>
              <a:ext cx="38" cy="46"/>
            </a:xfrm>
            <a:custGeom>
              <a:avLst/>
              <a:gdLst>
                <a:gd name="T0" fmla="*/ 0 w 38"/>
                <a:gd name="T1" fmla="*/ 40 h 46"/>
                <a:gd name="T2" fmla="*/ 0 w 38"/>
                <a:gd name="T3" fmla="*/ 40 h 46"/>
                <a:gd name="T4" fmla="*/ 6 w 38"/>
                <a:gd name="T5" fmla="*/ 33 h 46"/>
                <a:gd name="T6" fmla="*/ 13 w 38"/>
                <a:gd name="T7" fmla="*/ 26 h 46"/>
                <a:gd name="T8" fmla="*/ 13 w 38"/>
                <a:gd name="T9" fmla="*/ 26 h 46"/>
                <a:gd name="T10" fmla="*/ 18 w 38"/>
                <a:gd name="T11" fmla="*/ 13 h 46"/>
                <a:gd name="T12" fmla="*/ 32 w 38"/>
                <a:gd name="T13" fmla="*/ 0 h 46"/>
                <a:gd name="T14" fmla="*/ 38 w 38"/>
                <a:gd name="T15" fmla="*/ 0 h 46"/>
                <a:gd name="T16" fmla="*/ 38 w 38"/>
                <a:gd name="T17" fmla="*/ 0 h 46"/>
                <a:gd name="T18" fmla="*/ 25 w 38"/>
                <a:gd name="T19" fmla="*/ 13 h 46"/>
                <a:gd name="T20" fmla="*/ 18 w 38"/>
                <a:gd name="T21" fmla="*/ 20 h 46"/>
                <a:gd name="T22" fmla="*/ 13 w 38"/>
                <a:gd name="T23" fmla="*/ 26 h 46"/>
                <a:gd name="T24" fmla="*/ 13 w 38"/>
                <a:gd name="T25" fmla="*/ 26 h 46"/>
                <a:gd name="T26" fmla="*/ 6 w 38"/>
                <a:gd name="T27" fmla="*/ 40 h 46"/>
                <a:gd name="T28" fmla="*/ 0 w 38"/>
                <a:gd name="T29" fmla="*/ 46 h 46"/>
                <a:gd name="T30" fmla="*/ 0 w 38"/>
                <a:gd name="T3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6">
                  <a:moveTo>
                    <a:pt x="0" y="40"/>
                  </a:moveTo>
                  <a:lnTo>
                    <a:pt x="0" y="40"/>
                  </a:lnTo>
                  <a:lnTo>
                    <a:pt x="6" y="33"/>
                  </a:lnTo>
                  <a:lnTo>
                    <a:pt x="13" y="26"/>
                  </a:lnTo>
                  <a:lnTo>
                    <a:pt x="13" y="26"/>
                  </a:lnTo>
                  <a:lnTo>
                    <a:pt x="18" y="13"/>
                  </a:lnTo>
                  <a:lnTo>
                    <a:pt x="32" y="0"/>
                  </a:lnTo>
                  <a:lnTo>
                    <a:pt x="38" y="0"/>
                  </a:lnTo>
                  <a:lnTo>
                    <a:pt x="38" y="0"/>
                  </a:lnTo>
                  <a:lnTo>
                    <a:pt x="25" y="13"/>
                  </a:lnTo>
                  <a:lnTo>
                    <a:pt x="18" y="20"/>
                  </a:lnTo>
                  <a:lnTo>
                    <a:pt x="13" y="26"/>
                  </a:lnTo>
                  <a:lnTo>
                    <a:pt x="13" y="26"/>
                  </a:lnTo>
                  <a:lnTo>
                    <a:pt x="6" y="40"/>
                  </a:lnTo>
                  <a:lnTo>
                    <a:pt x="0" y="46"/>
                  </a:lnTo>
                  <a:lnTo>
                    <a:pt x="0" y="40"/>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75" name="Freeform 255"/>
            <p:cNvSpPr>
              <a:spLocks/>
            </p:cNvSpPr>
            <p:nvPr/>
          </p:nvSpPr>
          <p:spPr bwMode="auto">
            <a:xfrm>
              <a:off x="2329" y="3237"/>
              <a:ext cx="25" cy="33"/>
            </a:xfrm>
            <a:custGeom>
              <a:avLst/>
              <a:gdLst>
                <a:gd name="T0" fmla="*/ 0 w 25"/>
                <a:gd name="T1" fmla="*/ 26 h 33"/>
                <a:gd name="T2" fmla="*/ 0 w 25"/>
                <a:gd name="T3" fmla="*/ 19 h 33"/>
                <a:gd name="T4" fmla="*/ 5 w 25"/>
                <a:gd name="T5" fmla="*/ 19 h 33"/>
                <a:gd name="T6" fmla="*/ 12 w 25"/>
                <a:gd name="T7" fmla="*/ 13 h 33"/>
                <a:gd name="T8" fmla="*/ 12 w 25"/>
                <a:gd name="T9" fmla="*/ 13 h 33"/>
                <a:gd name="T10" fmla="*/ 19 w 25"/>
                <a:gd name="T11" fmla="*/ 6 h 33"/>
                <a:gd name="T12" fmla="*/ 25 w 25"/>
                <a:gd name="T13" fmla="*/ 0 h 33"/>
                <a:gd name="T14" fmla="*/ 25 w 25"/>
                <a:gd name="T15" fmla="*/ 0 h 33"/>
                <a:gd name="T16" fmla="*/ 25 w 25"/>
                <a:gd name="T17" fmla="*/ 0 h 33"/>
                <a:gd name="T18" fmla="*/ 19 w 25"/>
                <a:gd name="T19" fmla="*/ 13 h 33"/>
                <a:gd name="T20" fmla="*/ 12 w 25"/>
                <a:gd name="T21" fmla="*/ 26 h 33"/>
                <a:gd name="T22" fmla="*/ 5 w 25"/>
                <a:gd name="T23" fmla="*/ 33 h 33"/>
                <a:gd name="T24" fmla="*/ 5 w 25"/>
                <a:gd name="T25" fmla="*/ 33 h 33"/>
                <a:gd name="T26" fmla="*/ 0 w 25"/>
                <a:gd name="T27" fmla="*/ 33 h 33"/>
                <a:gd name="T28" fmla="*/ 0 w 25"/>
                <a:gd name="T29" fmla="*/ 33 h 33"/>
                <a:gd name="T30" fmla="*/ 0 w 25"/>
                <a:gd name="T31"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3">
                  <a:moveTo>
                    <a:pt x="0" y="26"/>
                  </a:moveTo>
                  <a:lnTo>
                    <a:pt x="0" y="19"/>
                  </a:lnTo>
                  <a:lnTo>
                    <a:pt x="5" y="19"/>
                  </a:lnTo>
                  <a:lnTo>
                    <a:pt x="12" y="13"/>
                  </a:lnTo>
                  <a:lnTo>
                    <a:pt x="12" y="13"/>
                  </a:lnTo>
                  <a:lnTo>
                    <a:pt x="19" y="6"/>
                  </a:lnTo>
                  <a:lnTo>
                    <a:pt x="25" y="0"/>
                  </a:lnTo>
                  <a:lnTo>
                    <a:pt x="25" y="0"/>
                  </a:lnTo>
                  <a:lnTo>
                    <a:pt x="25" y="0"/>
                  </a:lnTo>
                  <a:lnTo>
                    <a:pt x="19" y="13"/>
                  </a:lnTo>
                  <a:lnTo>
                    <a:pt x="12" y="26"/>
                  </a:lnTo>
                  <a:lnTo>
                    <a:pt x="5" y="33"/>
                  </a:lnTo>
                  <a:lnTo>
                    <a:pt x="5" y="33"/>
                  </a:lnTo>
                  <a:lnTo>
                    <a:pt x="0" y="33"/>
                  </a:lnTo>
                  <a:lnTo>
                    <a:pt x="0" y="33"/>
                  </a:lnTo>
                  <a:lnTo>
                    <a:pt x="0" y="26"/>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76" name="Freeform 256"/>
            <p:cNvSpPr>
              <a:spLocks/>
            </p:cNvSpPr>
            <p:nvPr/>
          </p:nvSpPr>
          <p:spPr bwMode="auto">
            <a:xfrm>
              <a:off x="583" y="2880"/>
              <a:ext cx="893" cy="27"/>
            </a:xfrm>
            <a:custGeom>
              <a:avLst/>
              <a:gdLst>
                <a:gd name="T0" fmla="*/ 893 w 893"/>
                <a:gd name="T1" fmla="*/ 0 h 27"/>
                <a:gd name="T2" fmla="*/ 866 w 893"/>
                <a:gd name="T3" fmla="*/ 27 h 27"/>
                <a:gd name="T4" fmla="*/ 0 w 893"/>
                <a:gd name="T5" fmla="*/ 27 h 27"/>
                <a:gd name="T6" fmla="*/ 0 w 893"/>
                <a:gd name="T7" fmla="*/ 0 h 27"/>
                <a:gd name="T8" fmla="*/ 893 w 893"/>
                <a:gd name="T9" fmla="*/ 0 h 27"/>
              </a:gdLst>
              <a:ahLst/>
              <a:cxnLst>
                <a:cxn ang="0">
                  <a:pos x="T0" y="T1"/>
                </a:cxn>
                <a:cxn ang="0">
                  <a:pos x="T2" y="T3"/>
                </a:cxn>
                <a:cxn ang="0">
                  <a:pos x="T4" y="T5"/>
                </a:cxn>
                <a:cxn ang="0">
                  <a:pos x="T6" y="T7"/>
                </a:cxn>
                <a:cxn ang="0">
                  <a:pos x="T8" y="T9"/>
                </a:cxn>
              </a:cxnLst>
              <a:rect l="0" t="0" r="r" b="b"/>
              <a:pathLst>
                <a:path w="893" h="27">
                  <a:moveTo>
                    <a:pt x="893" y="0"/>
                  </a:moveTo>
                  <a:lnTo>
                    <a:pt x="866" y="27"/>
                  </a:lnTo>
                  <a:lnTo>
                    <a:pt x="0" y="27"/>
                  </a:lnTo>
                  <a:lnTo>
                    <a:pt x="0" y="0"/>
                  </a:lnTo>
                  <a:lnTo>
                    <a:pt x="893"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77" name="Freeform 257"/>
            <p:cNvSpPr>
              <a:spLocks/>
            </p:cNvSpPr>
            <p:nvPr/>
          </p:nvSpPr>
          <p:spPr bwMode="auto">
            <a:xfrm>
              <a:off x="1449" y="2880"/>
              <a:ext cx="27" cy="403"/>
            </a:xfrm>
            <a:custGeom>
              <a:avLst/>
              <a:gdLst>
                <a:gd name="T0" fmla="*/ 27 w 27"/>
                <a:gd name="T1" fmla="*/ 0 h 403"/>
                <a:gd name="T2" fmla="*/ 0 w 27"/>
                <a:gd name="T3" fmla="*/ 27 h 403"/>
                <a:gd name="T4" fmla="*/ 0 w 27"/>
                <a:gd name="T5" fmla="*/ 376 h 403"/>
                <a:gd name="T6" fmla="*/ 27 w 27"/>
                <a:gd name="T7" fmla="*/ 403 h 403"/>
                <a:gd name="T8" fmla="*/ 27 w 27"/>
                <a:gd name="T9" fmla="*/ 0 h 403"/>
              </a:gdLst>
              <a:ahLst/>
              <a:cxnLst>
                <a:cxn ang="0">
                  <a:pos x="T0" y="T1"/>
                </a:cxn>
                <a:cxn ang="0">
                  <a:pos x="T2" y="T3"/>
                </a:cxn>
                <a:cxn ang="0">
                  <a:pos x="T4" y="T5"/>
                </a:cxn>
                <a:cxn ang="0">
                  <a:pos x="T6" y="T7"/>
                </a:cxn>
                <a:cxn ang="0">
                  <a:pos x="T8" y="T9"/>
                </a:cxn>
              </a:cxnLst>
              <a:rect l="0" t="0" r="r" b="b"/>
              <a:pathLst>
                <a:path w="27" h="403">
                  <a:moveTo>
                    <a:pt x="27" y="0"/>
                  </a:moveTo>
                  <a:lnTo>
                    <a:pt x="0" y="27"/>
                  </a:lnTo>
                  <a:lnTo>
                    <a:pt x="0" y="376"/>
                  </a:lnTo>
                  <a:lnTo>
                    <a:pt x="27" y="403"/>
                  </a:lnTo>
                  <a:lnTo>
                    <a:pt x="27"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78" name="Freeform 258"/>
            <p:cNvSpPr>
              <a:spLocks/>
            </p:cNvSpPr>
            <p:nvPr/>
          </p:nvSpPr>
          <p:spPr bwMode="auto">
            <a:xfrm>
              <a:off x="583" y="3256"/>
              <a:ext cx="893" cy="27"/>
            </a:xfrm>
            <a:custGeom>
              <a:avLst/>
              <a:gdLst>
                <a:gd name="T0" fmla="*/ 893 w 893"/>
                <a:gd name="T1" fmla="*/ 27 h 27"/>
                <a:gd name="T2" fmla="*/ 866 w 893"/>
                <a:gd name="T3" fmla="*/ 0 h 27"/>
                <a:gd name="T4" fmla="*/ 0 w 893"/>
                <a:gd name="T5" fmla="*/ 0 h 27"/>
                <a:gd name="T6" fmla="*/ 0 w 893"/>
                <a:gd name="T7" fmla="*/ 27 h 27"/>
                <a:gd name="T8" fmla="*/ 893 w 893"/>
                <a:gd name="T9" fmla="*/ 27 h 27"/>
              </a:gdLst>
              <a:ahLst/>
              <a:cxnLst>
                <a:cxn ang="0">
                  <a:pos x="T0" y="T1"/>
                </a:cxn>
                <a:cxn ang="0">
                  <a:pos x="T2" y="T3"/>
                </a:cxn>
                <a:cxn ang="0">
                  <a:pos x="T4" y="T5"/>
                </a:cxn>
                <a:cxn ang="0">
                  <a:pos x="T6" y="T7"/>
                </a:cxn>
                <a:cxn ang="0">
                  <a:pos x="T8" y="T9"/>
                </a:cxn>
              </a:cxnLst>
              <a:rect l="0" t="0" r="r" b="b"/>
              <a:pathLst>
                <a:path w="893" h="27">
                  <a:moveTo>
                    <a:pt x="893" y="27"/>
                  </a:moveTo>
                  <a:lnTo>
                    <a:pt x="866" y="0"/>
                  </a:lnTo>
                  <a:lnTo>
                    <a:pt x="0" y="0"/>
                  </a:lnTo>
                  <a:lnTo>
                    <a:pt x="0" y="27"/>
                  </a:lnTo>
                  <a:lnTo>
                    <a:pt x="893" y="27"/>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79" name="Freeform 259"/>
            <p:cNvSpPr>
              <a:spLocks/>
            </p:cNvSpPr>
            <p:nvPr/>
          </p:nvSpPr>
          <p:spPr bwMode="auto">
            <a:xfrm>
              <a:off x="2722" y="3118"/>
              <a:ext cx="105" cy="350"/>
            </a:xfrm>
            <a:custGeom>
              <a:avLst/>
              <a:gdLst>
                <a:gd name="T0" fmla="*/ 66 w 105"/>
                <a:gd name="T1" fmla="*/ 0 h 350"/>
                <a:gd name="T2" fmla="*/ 98 w 105"/>
                <a:gd name="T3" fmla="*/ 0 h 350"/>
                <a:gd name="T4" fmla="*/ 105 w 105"/>
                <a:gd name="T5" fmla="*/ 0 h 350"/>
                <a:gd name="T6" fmla="*/ 39 w 105"/>
                <a:gd name="T7" fmla="*/ 350 h 350"/>
                <a:gd name="T8" fmla="*/ 7 w 105"/>
                <a:gd name="T9" fmla="*/ 350 h 350"/>
                <a:gd name="T10" fmla="*/ 0 w 105"/>
                <a:gd name="T11" fmla="*/ 343 h 350"/>
                <a:gd name="T12" fmla="*/ 66 w 105"/>
                <a:gd name="T13" fmla="*/ 0 h 350"/>
              </a:gdLst>
              <a:ahLst/>
              <a:cxnLst>
                <a:cxn ang="0">
                  <a:pos x="T0" y="T1"/>
                </a:cxn>
                <a:cxn ang="0">
                  <a:pos x="T2" y="T3"/>
                </a:cxn>
                <a:cxn ang="0">
                  <a:pos x="T4" y="T5"/>
                </a:cxn>
                <a:cxn ang="0">
                  <a:pos x="T6" y="T7"/>
                </a:cxn>
                <a:cxn ang="0">
                  <a:pos x="T8" y="T9"/>
                </a:cxn>
                <a:cxn ang="0">
                  <a:pos x="T10" y="T11"/>
                </a:cxn>
                <a:cxn ang="0">
                  <a:pos x="T12" y="T13"/>
                </a:cxn>
              </a:cxnLst>
              <a:rect l="0" t="0" r="r" b="b"/>
              <a:pathLst>
                <a:path w="105" h="350">
                  <a:moveTo>
                    <a:pt x="66" y="0"/>
                  </a:moveTo>
                  <a:lnTo>
                    <a:pt x="98" y="0"/>
                  </a:lnTo>
                  <a:lnTo>
                    <a:pt x="105" y="0"/>
                  </a:lnTo>
                  <a:lnTo>
                    <a:pt x="39" y="350"/>
                  </a:lnTo>
                  <a:lnTo>
                    <a:pt x="7" y="350"/>
                  </a:lnTo>
                  <a:lnTo>
                    <a:pt x="0" y="343"/>
                  </a:lnTo>
                  <a:lnTo>
                    <a:pt x="66" y="0"/>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80" name="Freeform 260"/>
            <p:cNvSpPr>
              <a:spLocks/>
            </p:cNvSpPr>
            <p:nvPr/>
          </p:nvSpPr>
          <p:spPr bwMode="auto">
            <a:xfrm>
              <a:off x="2548" y="3125"/>
              <a:ext cx="245" cy="85"/>
            </a:xfrm>
            <a:custGeom>
              <a:avLst/>
              <a:gdLst>
                <a:gd name="T0" fmla="*/ 245 w 245"/>
                <a:gd name="T1" fmla="*/ 5 h 85"/>
                <a:gd name="T2" fmla="*/ 232 w 245"/>
                <a:gd name="T3" fmla="*/ 72 h 85"/>
                <a:gd name="T4" fmla="*/ 200 w 245"/>
                <a:gd name="T5" fmla="*/ 78 h 85"/>
                <a:gd name="T6" fmla="*/ 117 w 245"/>
                <a:gd name="T7" fmla="*/ 85 h 85"/>
                <a:gd name="T8" fmla="*/ 0 w 245"/>
                <a:gd name="T9" fmla="*/ 78 h 85"/>
                <a:gd name="T10" fmla="*/ 0 w 245"/>
                <a:gd name="T11" fmla="*/ 78 h 85"/>
                <a:gd name="T12" fmla="*/ 14 w 245"/>
                <a:gd name="T13" fmla="*/ 5 h 85"/>
                <a:gd name="T14" fmla="*/ 51 w 245"/>
                <a:gd name="T15" fmla="*/ 13 h 85"/>
                <a:gd name="T16" fmla="*/ 136 w 245"/>
                <a:gd name="T17" fmla="*/ 13 h 85"/>
                <a:gd name="T18" fmla="*/ 240 w 245"/>
                <a:gd name="T19" fmla="*/ 0 h 85"/>
                <a:gd name="T20" fmla="*/ 240 w 245"/>
                <a:gd name="T21" fmla="*/ 0 h 85"/>
                <a:gd name="T22" fmla="*/ 245 w 245"/>
                <a:gd name="T23"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85">
                  <a:moveTo>
                    <a:pt x="245" y="5"/>
                  </a:moveTo>
                  <a:lnTo>
                    <a:pt x="232" y="72"/>
                  </a:lnTo>
                  <a:lnTo>
                    <a:pt x="200" y="78"/>
                  </a:lnTo>
                  <a:lnTo>
                    <a:pt x="117" y="85"/>
                  </a:lnTo>
                  <a:lnTo>
                    <a:pt x="0" y="78"/>
                  </a:lnTo>
                  <a:lnTo>
                    <a:pt x="0" y="78"/>
                  </a:lnTo>
                  <a:lnTo>
                    <a:pt x="14" y="5"/>
                  </a:lnTo>
                  <a:lnTo>
                    <a:pt x="51" y="13"/>
                  </a:lnTo>
                  <a:lnTo>
                    <a:pt x="136" y="13"/>
                  </a:lnTo>
                  <a:lnTo>
                    <a:pt x="240" y="0"/>
                  </a:lnTo>
                  <a:lnTo>
                    <a:pt x="240" y="0"/>
                  </a:lnTo>
                  <a:lnTo>
                    <a:pt x="245" y="5"/>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81" name="Freeform 261"/>
            <p:cNvSpPr>
              <a:spLocks/>
            </p:cNvSpPr>
            <p:nvPr/>
          </p:nvSpPr>
          <p:spPr bwMode="auto">
            <a:xfrm>
              <a:off x="2548" y="3130"/>
              <a:ext cx="240" cy="80"/>
            </a:xfrm>
            <a:custGeom>
              <a:avLst/>
              <a:gdLst>
                <a:gd name="T0" fmla="*/ 240 w 240"/>
                <a:gd name="T1" fmla="*/ 0 h 80"/>
                <a:gd name="T2" fmla="*/ 208 w 240"/>
                <a:gd name="T3" fmla="*/ 8 h 80"/>
                <a:gd name="T4" fmla="*/ 122 w 240"/>
                <a:gd name="T5" fmla="*/ 8 h 80"/>
                <a:gd name="T6" fmla="*/ 14 w 240"/>
                <a:gd name="T7" fmla="*/ 0 h 80"/>
                <a:gd name="T8" fmla="*/ 14 w 240"/>
                <a:gd name="T9" fmla="*/ 0 h 80"/>
                <a:gd name="T10" fmla="*/ 0 w 240"/>
                <a:gd name="T11" fmla="*/ 67 h 80"/>
                <a:gd name="T12" fmla="*/ 32 w 240"/>
                <a:gd name="T13" fmla="*/ 73 h 80"/>
                <a:gd name="T14" fmla="*/ 117 w 240"/>
                <a:gd name="T15" fmla="*/ 80 h 80"/>
                <a:gd name="T16" fmla="*/ 227 w 240"/>
                <a:gd name="T17" fmla="*/ 67 h 80"/>
                <a:gd name="T18" fmla="*/ 227 w 240"/>
                <a:gd name="T19" fmla="*/ 67 h 80"/>
                <a:gd name="T20" fmla="*/ 240 w 240"/>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0">
                  <a:moveTo>
                    <a:pt x="240" y="0"/>
                  </a:moveTo>
                  <a:lnTo>
                    <a:pt x="208" y="8"/>
                  </a:lnTo>
                  <a:lnTo>
                    <a:pt x="122" y="8"/>
                  </a:lnTo>
                  <a:lnTo>
                    <a:pt x="14" y="0"/>
                  </a:lnTo>
                  <a:lnTo>
                    <a:pt x="14" y="0"/>
                  </a:lnTo>
                  <a:lnTo>
                    <a:pt x="0" y="67"/>
                  </a:lnTo>
                  <a:lnTo>
                    <a:pt x="32" y="73"/>
                  </a:lnTo>
                  <a:lnTo>
                    <a:pt x="117" y="80"/>
                  </a:lnTo>
                  <a:lnTo>
                    <a:pt x="227" y="67"/>
                  </a:lnTo>
                  <a:lnTo>
                    <a:pt x="227" y="67"/>
                  </a:lnTo>
                  <a:lnTo>
                    <a:pt x="240" y="0"/>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82" name="Freeform 262"/>
            <p:cNvSpPr>
              <a:spLocks/>
            </p:cNvSpPr>
            <p:nvPr/>
          </p:nvSpPr>
          <p:spPr bwMode="auto">
            <a:xfrm>
              <a:off x="2528" y="3250"/>
              <a:ext cx="240" cy="60"/>
            </a:xfrm>
            <a:custGeom>
              <a:avLst/>
              <a:gdLst>
                <a:gd name="T0" fmla="*/ 240 w 240"/>
                <a:gd name="T1" fmla="*/ 6 h 60"/>
                <a:gd name="T2" fmla="*/ 233 w 240"/>
                <a:gd name="T3" fmla="*/ 45 h 60"/>
                <a:gd name="T4" fmla="*/ 201 w 240"/>
                <a:gd name="T5" fmla="*/ 53 h 60"/>
                <a:gd name="T6" fmla="*/ 117 w 240"/>
                <a:gd name="T7" fmla="*/ 60 h 60"/>
                <a:gd name="T8" fmla="*/ 0 w 240"/>
                <a:gd name="T9" fmla="*/ 53 h 60"/>
                <a:gd name="T10" fmla="*/ 0 w 240"/>
                <a:gd name="T11" fmla="*/ 53 h 60"/>
                <a:gd name="T12" fmla="*/ 7 w 240"/>
                <a:gd name="T13" fmla="*/ 6 h 60"/>
                <a:gd name="T14" fmla="*/ 46 w 240"/>
                <a:gd name="T15" fmla="*/ 13 h 60"/>
                <a:gd name="T16" fmla="*/ 130 w 240"/>
                <a:gd name="T17" fmla="*/ 13 h 60"/>
                <a:gd name="T18" fmla="*/ 233 w 240"/>
                <a:gd name="T19" fmla="*/ 0 h 60"/>
                <a:gd name="T20" fmla="*/ 233 w 240"/>
                <a:gd name="T21" fmla="*/ 0 h 60"/>
                <a:gd name="T22" fmla="*/ 240 w 240"/>
                <a:gd name="T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60">
                  <a:moveTo>
                    <a:pt x="240" y="6"/>
                  </a:moveTo>
                  <a:lnTo>
                    <a:pt x="233" y="45"/>
                  </a:lnTo>
                  <a:lnTo>
                    <a:pt x="201" y="53"/>
                  </a:lnTo>
                  <a:lnTo>
                    <a:pt x="117" y="60"/>
                  </a:lnTo>
                  <a:lnTo>
                    <a:pt x="0" y="53"/>
                  </a:lnTo>
                  <a:lnTo>
                    <a:pt x="0" y="53"/>
                  </a:lnTo>
                  <a:lnTo>
                    <a:pt x="7" y="6"/>
                  </a:lnTo>
                  <a:lnTo>
                    <a:pt x="46" y="13"/>
                  </a:lnTo>
                  <a:lnTo>
                    <a:pt x="130" y="13"/>
                  </a:lnTo>
                  <a:lnTo>
                    <a:pt x="233" y="0"/>
                  </a:lnTo>
                  <a:lnTo>
                    <a:pt x="233" y="0"/>
                  </a:lnTo>
                  <a:lnTo>
                    <a:pt x="240" y="6"/>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83" name="Freeform 263"/>
            <p:cNvSpPr>
              <a:spLocks/>
            </p:cNvSpPr>
            <p:nvPr/>
          </p:nvSpPr>
          <p:spPr bwMode="auto">
            <a:xfrm>
              <a:off x="2528" y="3256"/>
              <a:ext cx="233" cy="54"/>
            </a:xfrm>
            <a:custGeom>
              <a:avLst/>
              <a:gdLst>
                <a:gd name="T0" fmla="*/ 233 w 233"/>
                <a:gd name="T1" fmla="*/ 0 h 54"/>
                <a:gd name="T2" fmla="*/ 201 w 233"/>
                <a:gd name="T3" fmla="*/ 7 h 54"/>
                <a:gd name="T4" fmla="*/ 123 w 233"/>
                <a:gd name="T5" fmla="*/ 7 h 54"/>
                <a:gd name="T6" fmla="*/ 7 w 233"/>
                <a:gd name="T7" fmla="*/ 0 h 54"/>
                <a:gd name="T8" fmla="*/ 7 w 233"/>
                <a:gd name="T9" fmla="*/ 0 h 54"/>
                <a:gd name="T10" fmla="*/ 0 w 233"/>
                <a:gd name="T11" fmla="*/ 39 h 54"/>
                <a:gd name="T12" fmla="*/ 34 w 233"/>
                <a:gd name="T13" fmla="*/ 47 h 54"/>
                <a:gd name="T14" fmla="*/ 117 w 233"/>
                <a:gd name="T15" fmla="*/ 54 h 54"/>
                <a:gd name="T16" fmla="*/ 228 w 233"/>
                <a:gd name="T17" fmla="*/ 39 h 54"/>
                <a:gd name="T18" fmla="*/ 228 w 233"/>
                <a:gd name="T19" fmla="*/ 39 h 54"/>
                <a:gd name="T20" fmla="*/ 233 w 233"/>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54">
                  <a:moveTo>
                    <a:pt x="233" y="0"/>
                  </a:moveTo>
                  <a:lnTo>
                    <a:pt x="201" y="7"/>
                  </a:lnTo>
                  <a:lnTo>
                    <a:pt x="123" y="7"/>
                  </a:lnTo>
                  <a:lnTo>
                    <a:pt x="7" y="0"/>
                  </a:lnTo>
                  <a:lnTo>
                    <a:pt x="7" y="0"/>
                  </a:lnTo>
                  <a:lnTo>
                    <a:pt x="0" y="39"/>
                  </a:lnTo>
                  <a:lnTo>
                    <a:pt x="34" y="47"/>
                  </a:lnTo>
                  <a:lnTo>
                    <a:pt x="117" y="54"/>
                  </a:lnTo>
                  <a:lnTo>
                    <a:pt x="228" y="39"/>
                  </a:lnTo>
                  <a:lnTo>
                    <a:pt x="228" y="39"/>
                  </a:lnTo>
                  <a:lnTo>
                    <a:pt x="233" y="0"/>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84" name="Freeform 264"/>
            <p:cNvSpPr>
              <a:spLocks/>
            </p:cNvSpPr>
            <p:nvPr/>
          </p:nvSpPr>
          <p:spPr bwMode="auto">
            <a:xfrm>
              <a:off x="2464" y="3118"/>
              <a:ext cx="103" cy="350"/>
            </a:xfrm>
            <a:custGeom>
              <a:avLst/>
              <a:gdLst>
                <a:gd name="T0" fmla="*/ 64 w 103"/>
                <a:gd name="T1" fmla="*/ 0 h 350"/>
                <a:gd name="T2" fmla="*/ 98 w 103"/>
                <a:gd name="T3" fmla="*/ 0 h 350"/>
                <a:gd name="T4" fmla="*/ 103 w 103"/>
                <a:gd name="T5" fmla="*/ 0 h 350"/>
                <a:gd name="T6" fmla="*/ 39 w 103"/>
                <a:gd name="T7" fmla="*/ 350 h 350"/>
                <a:gd name="T8" fmla="*/ 0 w 103"/>
                <a:gd name="T9" fmla="*/ 350 h 350"/>
                <a:gd name="T10" fmla="*/ 0 w 103"/>
                <a:gd name="T11" fmla="*/ 343 h 350"/>
                <a:gd name="T12" fmla="*/ 64 w 103"/>
                <a:gd name="T13" fmla="*/ 0 h 350"/>
              </a:gdLst>
              <a:ahLst/>
              <a:cxnLst>
                <a:cxn ang="0">
                  <a:pos x="T0" y="T1"/>
                </a:cxn>
                <a:cxn ang="0">
                  <a:pos x="T2" y="T3"/>
                </a:cxn>
                <a:cxn ang="0">
                  <a:pos x="T4" y="T5"/>
                </a:cxn>
                <a:cxn ang="0">
                  <a:pos x="T6" y="T7"/>
                </a:cxn>
                <a:cxn ang="0">
                  <a:pos x="T8" y="T9"/>
                </a:cxn>
                <a:cxn ang="0">
                  <a:pos x="T10" y="T11"/>
                </a:cxn>
                <a:cxn ang="0">
                  <a:pos x="T12" y="T13"/>
                </a:cxn>
              </a:cxnLst>
              <a:rect l="0" t="0" r="r" b="b"/>
              <a:pathLst>
                <a:path w="103" h="350">
                  <a:moveTo>
                    <a:pt x="64" y="0"/>
                  </a:moveTo>
                  <a:lnTo>
                    <a:pt x="98" y="0"/>
                  </a:lnTo>
                  <a:lnTo>
                    <a:pt x="103" y="0"/>
                  </a:lnTo>
                  <a:lnTo>
                    <a:pt x="39" y="350"/>
                  </a:lnTo>
                  <a:lnTo>
                    <a:pt x="0" y="350"/>
                  </a:lnTo>
                  <a:lnTo>
                    <a:pt x="0" y="343"/>
                  </a:lnTo>
                  <a:lnTo>
                    <a:pt x="64" y="0"/>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85" name="Freeform 265"/>
            <p:cNvSpPr>
              <a:spLocks/>
            </p:cNvSpPr>
            <p:nvPr/>
          </p:nvSpPr>
          <p:spPr bwMode="auto">
            <a:xfrm>
              <a:off x="2471" y="3118"/>
              <a:ext cx="91" cy="350"/>
            </a:xfrm>
            <a:custGeom>
              <a:avLst/>
              <a:gdLst>
                <a:gd name="T0" fmla="*/ 91 w 91"/>
                <a:gd name="T1" fmla="*/ 7 h 350"/>
                <a:gd name="T2" fmla="*/ 84 w 91"/>
                <a:gd name="T3" fmla="*/ 7 h 350"/>
                <a:gd name="T4" fmla="*/ 71 w 91"/>
                <a:gd name="T5" fmla="*/ 0 h 350"/>
                <a:gd name="T6" fmla="*/ 64 w 91"/>
                <a:gd name="T7" fmla="*/ 0 h 350"/>
                <a:gd name="T8" fmla="*/ 64 w 91"/>
                <a:gd name="T9" fmla="*/ 0 h 350"/>
                <a:gd name="T10" fmla="*/ 0 w 91"/>
                <a:gd name="T11" fmla="*/ 343 h 350"/>
                <a:gd name="T12" fmla="*/ 32 w 91"/>
                <a:gd name="T13" fmla="*/ 350 h 350"/>
                <a:gd name="T14" fmla="*/ 91 w 91"/>
                <a:gd name="T15" fmla="*/ 7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50">
                  <a:moveTo>
                    <a:pt x="91" y="7"/>
                  </a:moveTo>
                  <a:lnTo>
                    <a:pt x="84" y="7"/>
                  </a:lnTo>
                  <a:lnTo>
                    <a:pt x="71" y="0"/>
                  </a:lnTo>
                  <a:lnTo>
                    <a:pt x="64" y="0"/>
                  </a:lnTo>
                  <a:lnTo>
                    <a:pt x="64" y="0"/>
                  </a:lnTo>
                  <a:lnTo>
                    <a:pt x="0" y="343"/>
                  </a:lnTo>
                  <a:lnTo>
                    <a:pt x="32" y="350"/>
                  </a:lnTo>
                  <a:lnTo>
                    <a:pt x="91" y="7"/>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86" name="Freeform 266"/>
            <p:cNvSpPr>
              <a:spLocks/>
            </p:cNvSpPr>
            <p:nvPr/>
          </p:nvSpPr>
          <p:spPr bwMode="auto">
            <a:xfrm>
              <a:off x="2729" y="3118"/>
              <a:ext cx="98" cy="343"/>
            </a:xfrm>
            <a:custGeom>
              <a:avLst/>
              <a:gdLst>
                <a:gd name="T0" fmla="*/ 98 w 98"/>
                <a:gd name="T1" fmla="*/ 0 h 343"/>
                <a:gd name="T2" fmla="*/ 83 w 98"/>
                <a:gd name="T3" fmla="*/ 0 h 343"/>
                <a:gd name="T4" fmla="*/ 71 w 98"/>
                <a:gd name="T5" fmla="*/ 0 h 343"/>
                <a:gd name="T6" fmla="*/ 64 w 98"/>
                <a:gd name="T7" fmla="*/ 0 h 343"/>
                <a:gd name="T8" fmla="*/ 64 w 98"/>
                <a:gd name="T9" fmla="*/ 0 h 343"/>
                <a:gd name="T10" fmla="*/ 0 w 98"/>
                <a:gd name="T11" fmla="*/ 343 h 343"/>
                <a:gd name="T12" fmla="*/ 32 w 98"/>
                <a:gd name="T13" fmla="*/ 343 h 343"/>
                <a:gd name="T14" fmla="*/ 98 w 98"/>
                <a:gd name="T15" fmla="*/ 0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343">
                  <a:moveTo>
                    <a:pt x="98" y="0"/>
                  </a:moveTo>
                  <a:lnTo>
                    <a:pt x="83" y="0"/>
                  </a:lnTo>
                  <a:lnTo>
                    <a:pt x="71" y="0"/>
                  </a:lnTo>
                  <a:lnTo>
                    <a:pt x="64" y="0"/>
                  </a:lnTo>
                  <a:lnTo>
                    <a:pt x="64" y="0"/>
                  </a:lnTo>
                  <a:lnTo>
                    <a:pt x="0" y="343"/>
                  </a:lnTo>
                  <a:lnTo>
                    <a:pt x="32" y="343"/>
                  </a:lnTo>
                  <a:lnTo>
                    <a:pt x="98" y="0"/>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87" name="Freeform 267"/>
            <p:cNvSpPr>
              <a:spLocks/>
            </p:cNvSpPr>
            <p:nvPr/>
          </p:nvSpPr>
          <p:spPr bwMode="auto">
            <a:xfrm>
              <a:off x="860" y="2311"/>
              <a:ext cx="32" cy="27"/>
            </a:xfrm>
            <a:custGeom>
              <a:avLst/>
              <a:gdLst>
                <a:gd name="T0" fmla="*/ 32 w 32"/>
                <a:gd name="T1" fmla="*/ 0 h 27"/>
                <a:gd name="T2" fmla="*/ 27 w 32"/>
                <a:gd name="T3" fmla="*/ 0 h 27"/>
                <a:gd name="T4" fmla="*/ 20 w 32"/>
                <a:gd name="T5" fmla="*/ 7 h 27"/>
                <a:gd name="T6" fmla="*/ 13 w 32"/>
                <a:gd name="T7" fmla="*/ 7 h 27"/>
                <a:gd name="T8" fmla="*/ 13 w 32"/>
                <a:gd name="T9" fmla="*/ 7 h 27"/>
                <a:gd name="T10" fmla="*/ 8 w 32"/>
                <a:gd name="T11" fmla="*/ 13 h 27"/>
                <a:gd name="T12" fmla="*/ 0 w 32"/>
                <a:gd name="T13" fmla="*/ 20 h 27"/>
                <a:gd name="T14" fmla="*/ 0 w 32"/>
                <a:gd name="T15" fmla="*/ 27 h 27"/>
                <a:gd name="T16" fmla="*/ 0 w 32"/>
                <a:gd name="T17" fmla="*/ 27 h 27"/>
                <a:gd name="T18" fmla="*/ 0 w 32"/>
                <a:gd name="T19" fmla="*/ 27 h 27"/>
                <a:gd name="T20" fmla="*/ 13 w 32"/>
                <a:gd name="T21" fmla="*/ 27 h 27"/>
                <a:gd name="T22" fmla="*/ 20 w 32"/>
                <a:gd name="T23" fmla="*/ 20 h 27"/>
                <a:gd name="T24" fmla="*/ 20 w 32"/>
                <a:gd name="T25" fmla="*/ 20 h 27"/>
                <a:gd name="T26" fmla="*/ 27 w 32"/>
                <a:gd name="T27" fmla="*/ 13 h 27"/>
                <a:gd name="T28" fmla="*/ 32 w 32"/>
                <a:gd name="T29" fmla="*/ 7 h 27"/>
                <a:gd name="T30" fmla="*/ 32 w 32"/>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7">
                  <a:moveTo>
                    <a:pt x="32" y="0"/>
                  </a:moveTo>
                  <a:lnTo>
                    <a:pt x="27" y="0"/>
                  </a:lnTo>
                  <a:lnTo>
                    <a:pt x="20" y="7"/>
                  </a:lnTo>
                  <a:lnTo>
                    <a:pt x="13" y="7"/>
                  </a:lnTo>
                  <a:lnTo>
                    <a:pt x="13" y="7"/>
                  </a:lnTo>
                  <a:lnTo>
                    <a:pt x="8" y="13"/>
                  </a:lnTo>
                  <a:lnTo>
                    <a:pt x="0" y="20"/>
                  </a:lnTo>
                  <a:lnTo>
                    <a:pt x="0" y="27"/>
                  </a:lnTo>
                  <a:lnTo>
                    <a:pt x="0" y="27"/>
                  </a:lnTo>
                  <a:lnTo>
                    <a:pt x="0" y="27"/>
                  </a:lnTo>
                  <a:lnTo>
                    <a:pt x="13" y="27"/>
                  </a:lnTo>
                  <a:lnTo>
                    <a:pt x="20" y="20"/>
                  </a:lnTo>
                  <a:lnTo>
                    <a:pt x="20" y="20"/>
                  </a:lnTo>
                  <a:lnTo>
                    <a:pt x="27" y="13"/>
                  </a:lnTo>
                  <a:lnTo>
                    <a:pt x="32" y="7"/>
                  </a:lnTo>
                  <a:lnTo>
                    <a:pt x="32" y="0"/>
                  </a:lnTo>
                  <a:close/>
                </a:path>
              </a:pathLst>
            </a:custGeom>
            <a:solidFill>
              <a:srgbClr val="6633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88" name="Freeform 268"/>
            <p:cNvSpPr>
              <a:spLocks/>
            </p:cNvSpPr>
            <p:nvPr/>
          </p:nvSpPr>
          <p:spPr bwMode="auto">
            <a:xfrm>
              <a:off x="583" y="3323"/>
              <a:ext cx="1092" cy="20"/>
            </a:xfrm>
            <a:custGeom>
              <a:avLst/>
              <a:gdLst>
                <a:gd name="T0" fmla="*/ 1092 w 1092"/>
                <a:gd name="T1" fmla="*/ 5 h 20"/>
                <a:gd name="T2" fmla="*/ 1053 w 1092"/>
                <a:gd name="T3" fmla="*/ 0 h 20"/>
                <a:gd name="T4" fmla="*/ 0 w 1092"/>
                <a:gd name="T5" fmla="*/ 0 h 20"/>
                <a:gd name="T6" fmla="*/ 0 w 1092"/>
                <a:gd name="T7" fmla="*/ 20 h 20"/>
                <a:gd name="T8" fmla="*/ 1092 w 1092"/>
                <a:gd name="T9" fmla="*/ 5 h 20"/>
              </a:gdLst>
              <a:ahLst/>
              <a:cxnLst>
                <a:cxn ang="0">
                  <a:pos x="T0" y="T1"/>
                </a:cxn>
                <a:cxn ang="0">
                  <a:pos x="T2" y="T3"/>
                </a:cxn>
                <a:cxn ang="0">
                  <a:pos x="T4" y="T5"/>
                </a:cxn>
                <a:cxn ang="0">
                  <a:pos x="T6" y="T7"/>
                </a:cxn>
                <a:cxn ang="0">
                  <a:pos x="T8" y="T9"/>
                </a:cxn>
              </a:cxnLst>
              <a:rect l="0" t="0" r="r" b="b"/>
              <a:pathLst>
                <a:path w="1092" h="20">
                  <a:moveTo>
                    <a:pt x="1092" y="5"/>
                  </a:moveTo>
                  <a:lnTo>
                    <a:pt x="1053" y="0"/>
                  </a:lnTo>
                  <a:lnTo>
                    <a:pt x="0" y="0"/>
                  </a:lnTo>
                  <a:lnTo>
                    <a:pt x="0" y="20"/>
                  </a:lnTo>
                  <a:lnTo>
                    <a:pt x="1092" y="5"/>
                  </a:lnTo>
                  <a:close/>
                </a:path>
              </a:pathLst>
            </a:custGeom>
            <a:solidFill>
              <a:srgbClr val="A5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89" name="Freeform 269"/>
            <p:cNvSpPr>
              <a:spLocks/>
            </p:cNvSpPr>
            <p:nvPr/>
          </p:nvSpPr>
          <p:spPr bwMode="auto">
            <a:xfrm>
              <a:off x="2011" y="3335"/>
              <a:ext cx="26" cy="449"/>
            </a:xfrm>
            <a:custGeom>
              <a:avLst/>
              <a:gdLst>
                <a:gd name="T0" fmla="*/ 0 w 26"/>
                <a:gd name="T1" fmla="*/ 0 h 449"/>
                <a:gd name="T2" fmla="*/ 0 w 26"/>
                <a:gd name="T3" fmla="*/ 431 h 449"/>
                <a:gd name="T4" fmla="*/ 26 w 26"/>
                <a:gd name="T5" fmla="*/ 449 h 449"/>
                <a:gd name="T6" fmla="*/ 26 w 26"/>
                <a:gd name="T7" fmla="*/ 8 h 449"/>
                <a:gd name="T8" fmla="*/ 0 w 26"/>
                <a:gd name="T9" fmla="*/ 0 h 449"/>
              </a:gdLst>
              <a:ahLst/>
              <a:cxnLst>
                <a:cxn ang="0">
                  <a:pos x="T0" y="T1"/>
                </a:cxn>
                <a:cxn ang="0">
                  <a:pos x="T2" y="T3"/>
                </a:cxn>
                <a:cxn ang="0">
                  <a:pos x="T4" y="T5"/>
                </a:cxn>
                <a:cxn ang="0">
                  <a:pos x="T6" y="T7"/>
                </a:cxn>
                <a:cxn ang="0">
                  <a:pos x="T8" y="T9"/>
                </a:cxn>
              </a:cxnLst>
              <a:rect l="0" t="0" r="r" b="b"/>
              <a:pathLst>
                <a:path w="26" h="449">
                  <a:moveTo>
                    <a:pt x="0" y="0"/>
                  </a:moveTo>
                  <a:lnTo>
                    <a:pt x="0" y="431"/>
                  </a:lnTo>
                  <a:lnTo>
                    <a:pt x="26" y="449"/>
                  </a:lnTo>
                  <a:lnTo>
                    <a:pt x="26" y="8"/>
                  </a:lnTo>
                  <a:lnTo>
                    <a:pt x="0" y="0"/>
                  </a:lnTo>
                  <a:close/>
                </a:path>
              </a:pathLst>
            </a:custGeom>
            <a:solidFill>
              <a:srgbClr val="8C47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90" name="Freeform 270"/>
            <p:cNvSpPr>
              <a:spLocks/>
            </p:cNvSpPr>
            <p:nvPr/>
          </p:nvSpPr>
          <p:spPr bwMode="auto">
            <a:xfrm>
              <a:off x="1643" y="3348"/>
              <a:ext cx="382" cy="7"/>
            </a:xfrm>
            <a:custGeom>
              <a:avLst/>
              <a:gdLst>
                <a:gd name="T0" fmla="*/ 382 w 382"/>
                <a:gd name="T1" fmla="*/ 7 h 7"/>
                <a:gd name="T2" fmla="*/ 368 w 382"/>
                <a:gd name="T3" fmla="*/ 0 h 7"/>
                <a:gd name="T4" fmla="*/ 0 w 382"/>
                <a:gd name="T5" fmla="*/ 0 h 7"/>
                <a:gd name="T6" fmla="*/ 7 w 382"/>
                <a:gd name="T7" fmla="*/ 7 h 7"/>
                <a:gd name="T8" fmla="*/ 382 w 382"/>
                <a:gd name="T9" fmla="*/ 7 h 7"/>
              </a:gdLst>
              <a:ahLst/>
              <a:cxnLst>
                <a:cxn ang="0">
                  <a:pos x="T0" y="T1"/>
                </a:cxn>
                <a:cxn ang="0">
                  <a:pos x="T2" y="T3"/>
                </a:cxn>
                <a:cxn ang="0">
                  <a:pos x="T4" y="T5"/>
                </a:cxn>
                <a:cxn ang="0">
                  <a:pos x="T6" y="T7"/>
                </a:cxn>
                <a:cxn ang="0">
                  <a:pos x="T8" y="T9"/>
                </a:cxn>
              </a:cxnLst>
              <a:rect l="0" t="0" r="r" b="b"/>
              <a:pathLst>
                <a:path w="382" h="7">
                  <a:moveTo>
                    <a:pt x="382" y="7"/>
                  </a:moveTo>
                  <a:lnTo>
                    <a:pt x="368" y="0"/>
                  </a:lnTo>
                  <a:lnTo>
                    <a:pt x="0" y="0"/>
                  </a:lnTo>
                  <a:lnTo>
                    <a:pt x="7" y="7"/>
                  </a:lnTo>
                  <a:lnTo>
                    <a:pt x="382" y="7"/>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91" name="Rectangle 271"/>
            <p:cNvSpPr>
              <a:spLocks noChangeArrowheads="1"/>
            </p:cNvSpPr>
            <p:nvPr/>
          </p:nvSpPr>
          <p:spPr bwMode="auto">
            <a:xfrm>
              <a:off x="1643" y="3355"/>
              <a:ext cx="382" cy="411"/>
            </a:xfrm>
            <a:prstGeom prst="rect">
              <a:avLst/>
            </a:prstGeom>
            <a:solidFill>
              <a:srgbClr val="7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6992" name="Freeform 272"/>
            <p:cNvSpPr>
              <a:spLocks/>
            </p:cNvSpPr>
            <p:nvPr/>
          </p:nvSpPr>
          <p:spPr bwMode="auto">
            <a:xfrm>
              <a:off x="583" y="3328"/>
              <a:ext cx="1092" cy="456"/>
            </a:xfrm>
            <a:custGeom>
              <a:avLst/>
              <a:gdLst>
                <a:gd name="T0" fmla="*/ 1067 w 1092"/>
                <a:gd name="T1" fmla="*/ 456 h 456"/>
                <a:gd name="T2" fmla="*/ 1067 w 1092"/>
                <a:gd name="T3" fmla="*/ 20 h 456"/>
                <a:gd name="T4" fmla="*/ 1092 w 1092"/>
                <a:gd name="T5" fmla="*/ 20 h 456"/>
                <a:gd name="T6" fmla="*/ 1092 w 1092"/>
                <a:gd name="T7" fmla="*/ 0 h 456"/>
                <a:gd name="T8" fmla="*/ 0 w 1092"/>
                <a:gd name="T9" fmla="*/ 0 h 456"/>
                <a:gd name="T10" fmla="*/ 0 w 1092"/>
                <a:gd name="T11" fmla="*/ 456 h 456"/>
                <a:gd name="T12" fmla="*/ 1067 w 1092"/>
                <a:gd name="T13" fmla="*/ 456 h 456"/>
              </a:gdLst>
              <a:ahLst/>
              <a:cxnLst>
                <a:cxn ang="0">
                  <a:pos x="T0" y="T1"/>
                </a:cxn>
                <a:cxn ang="0">
                  <a:pos x="T2" y="T3"/>
                </a:cxn>
                <a:cxn ang="0">
                  <a:pos x="T4" y="T5"/>
                </a:cxn>
                <a:cxn ang="0">
                  <a:pos x="T6" y="T7"/>
                </a:cxn>
                <a:cxn ang="0">
                  <a:pos x="T8" y="T9"/>
                </a:cxn>
                <a:cxn ang="0">
                  <a:pos x="T10" y="T11"/>
                </a:cxn>
                <a:cxn ang="0">
                  <a:pos x="T12" y="T13"/>
                </a:cxn>
              </a:cxnLst>
              <a:rect l="0" t="0" r="r" b="b"/>
              <a:pathLst>
                <a:path w="1092" h="456">
                  <a:moveTo>
                    <a:pt x="1067" y="456"/>
                  </a:moveTo>
                  <a:lnTo>
                    <a:pt x="1067" y="20"/>
                  </a:lnTo>
                  <a:lnTo>
                    <a:pt x="1092" y="20"/>
                  </a:lnTo>
                  <a:lnTo>
                    <a:pt x="1092" y="0"/>
                  </a:lnTo>
                  <a:lnTo>
                    <a:pt x="0" y="0"/>
                  </a:lnTo>
                  <a:lnTo>
                    <a:pt x="0" y="456"/>
                  </a:lnTo>
                  <a:lnTo>
                    <a:pt x="1067" y="456"/>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93" name="Rectangle 273"/>
            <p:cNvSpPr>
              <a:spLocks noChangeArrowheads="1"/>
            </p:cNvSpPr>
            <p:nvPr/>
          </p:nvSpPr>
          <p:spPr bwMode="auto">
            <a:xfrm>
              <a:off x="583" y="3348"/>
              <a:ext cx="1067" cy="7"/>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6994" name="Freeform 274"/>
            <p:cNvSpPr>
              <a:spLocks/>
            </p:cNvSpPr>
            <p:nvPr/>
          </p:nvSpPr>
          <p:spPr bwMode="auto">
            <a:xfrm>
              <a:off x="583" y="3415"/>
              <a:ext cx="1008" cy="26"/>
            </a:xfrm>
            <a:custGeom>
              <a:avLst/>
              <a:gdLst>
                <a:gd name="T0" fmla="*/ 1008 w 1008"/>
                <a:gd name="T1" fmla="*/ 0 h 26"/>
                <a:gd name="T2" fmla="*/ 976 w 1008"/>
                <a:gd name="T3" fmla="*/ 26 h 26"/>
                <a:gd name="T4" fmla="*/ 0 w 1008"/>
                <a:gd name="T5" fmla="*/ 26 h 26"/>
                <a:gd name="T6" fmla="*/ 0 w 1008"/>
                <a:gd name="T7" fmla="*/ 0 h 26"/>
                <a:gd name="T8" fmla="*/ 1008 w 1008"/>
                <a:gd name="T9" fmla="*/ 0 h 26"/>
              </a:gdLst>
              <a:ahLst/>
              <a:cxnLst>
                <a:cxn ang="0">
                  <a:pos x="T0" y="T1"/>
                </a:cxn>
                <a:cxn ang="0">
                  <a:pos x="T2" y="T3"/>
                </a:cxn>
                <a:cxn ang="0">
                  <a:pos x="T4" y="T5"/>
                </a:cxn>
                <a:cxn ang="0">
                  <a:pos x="T6" y="T7"/>
                </a:cxn>
                <a:cxn ang="0">
                  <a:pos x="T8" y="T9"/>
                </a:cxn>
              </a:cxnLst>
              <a:rect l="0" t="0" r="r" b="b"/>
              <a:pathLst>
                <a:path w="1008" h="26">
                  <a:moveTo>
                    <a:pt x="1008" y="0"/>
                  </a:moveTo>
                  <a:lnTo>
                    <a:pt x="976" y="26"/>
                  </a:lnTo>
                  <a:lnTo>
                    <a:pt x="0" y="26"/>
                  </a:lnTo>
                  <a:lnTo>
                    <a:pt x="0" y="0"/>
                  </a:lnTo>
                  <a:lnTo>
                    <a:pt x="1008"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95" name="Freeform 275"/>
            <p:cNvSpPr>
              <a:spLocks/>
            </p:cNvSpPr>
            <p:nvPr/>
          </p:nvSpPr>
          <p:spPr bwMode="auto">
            <a:xfrm>
              <a:off x="1559" y="3415"/>
              <a:ext cx="32" cy="304"/>
            </a:xfrm>
            <a:custGeom>
              <a:avLst/>
              <a:gdLst>
                <a:gd name="T0" fmla="*/ 32 w 32"/>
                <a:gd name="T1" fmla="*/ 0 h 304"/>
                <a:gd name="T2" fmla="*/ 0 w 32"/>
                <a:gd name="T3" fmla="*/ 26 h 304"/>
                <a:gd name="T4" fmla="*/ 0 w 32"/>
                <a:gd name="T5" fmla="*/ 278 h 304"/>
                <a:gd name="T6" fmla="*/ 32 w 32"/>
                <a:gd name="T7" fmla="*/ 304 h 304"/>
                <a:gd name="T8" fmla="*/ 32 w 32"/>
                <a:gd name="T9" fmla="*/ 0 h 304"/>
              </a:gdLst>
              <a:ahLst/>
              <a:cxnLst>
                <a:cxn ang="0">
                  <a:pos x="T0" y="T1"/>
                </a:cxn>
                <a:cxn ang="0">
                  <a:pos x="T2" y="T3"/>
                </a:cxn>
                <a:cxn ang="0">
                  <a:pos x="T4" y="T5"/>
                </a:cxn>
                <a:cxn ang="0">
                  <a:pos x="T6" y="T7"/>
                </a:cxn>
                <a:cxn ang="0">
                  <a:pos x="T8" y="T9"/>
                </a:cxn>
              </a:cxnLst>
              <a:rect l="0" t="0" r="r" b="b"/>
              <a:pathLst>
                <a:path w="32" h="304">
                  <a:moveTo>
                    <a:pt x="32" y="0"/>
                  </a:moveTo>
                  <a:lnTo>
                    <a:pt x="0" y="26"/>
                  </a:lnTo>
                  <a:lnTo>
                    <a:pt x="0" y="278"/>
                  </a:lnTo>
                  <a:lnTo>
                    <a:pt x="32" y="304"/>
                  </a:lnTo>
                  <a:lnTo>
                    <a:pt x="32"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96" name="Freeform 276"/>
            <p:cNvSpPr>
              <a:spLocks/>
            </p:cNvSpPr>
            <p:nvPr/>
          </p:nvSpPr>
          <p:spPr bwMode="auto">
            <a:xfrm>
              <a:off x="583" y="3666"/>
              <a:ext cx="1008" cy="33"/>
            </a:xfrm>
            <a:custGeom>
              <a:avLst/>
              <a:gdLst>
                <a:gd name="T0" fmla="*/ 1008 w 1008"/>
                <a:gd name="T1" fmla="*/ 33 h 33"/>
                <a:gd name="T2" fmla="*/ 976 w 1008"/>
                <a:gd name="T3" fmla="*/ 0 h 33"/>
                <a:gd name="T4" fmla="*/ 0 w 1008"/>
                <a:gd name="T5" fmla="*/ 0 h 33"/>
                <a:gd name="T6" fmla="*/ 0 w 1008"/>
                <a:gd name="T7" fmla="*/ 33 h 33"/>
                <a:gd name="T8" fmla="*/ 1008 w 1008"/>
                <a:gd name="T9" fmla="*/ 33 h 33"/>
              </a:gdLst>
              <a:ahLst/>
              <a:cxnLst>
                <a:cxn ang="0">
                  <a:pos x="T0" y="T1"/>
                </a:cxn>
                <a:cxn ang="0">
                  <a:pos x="T2" y="T3"/>
                </a:cxn>
                <a:cxn ang="0">
                  <a:pos x="T4" y="T5"/>
                </a:cxn>
                <a:cxn ang="0">
                  <a:pos x="T6" y="T7"/>
                </a:cxn>
                <a:cxn ang="0">
                  <a:pos x="T8" y="T9"/>
                </a:cxn>
              </a:cxnLst>
              <a:rect l="0" t="0" r="r" b="b"/>
              <a:pathLst>
                <a:path w="1008" h="33">
                  <a:moveTo>
                    <a:pt x="1008" y="33"/>
                  </a:moveTo>
                  <a:lnTo>
                    <a:pt x="976" y="0"/>
                  </a:lnTo>
                  <a:lnTo>
                    <a:pt x="0" y="0"/>
                  </a:lnTo>
                  <a:lnTo>
                    <a:pt x="0" y="33"/>
                  </a:lnTo>
                  <a:lnTo>
                    <a:pt x="1008" y="33"/>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97" name="Freeform 277"/>
            <p:cNvSpPr>
              <a:spLocks/>
            </p:cNvSpPr>
            <p:nvPr/>
          </p:nvSpPr>
          <p:spPr bwMode="auto">
            <a:xfrm>
              <a:off x="2011" y="3328"/>
              <a:ext cx="33" cy="27"/>
            </a:xfrm>
            <a:custGeom>
              <a:avLst/>
              <a:gdLst>
                <a:gd name="T0" fmla="*/ 26 w 33"/>
                <a:gd name="T1" fmla="*/ 27 h 27"/>
                <a:gd name="T2" fmla="*/ 0 w 33"/>
                <a:gd name="T3" fmla="*/ 20 h 27"/>
                <a:gd name="T4" fmla="*/ 0 w 33"/>
                <a:gd name="T5" fmla="*/ 0 h 27"/>
                <a:gd name="T6" fmla="*/ 33 w 33"/>
                <a:gd name="T7" fmla="*/ 15 h 27"/>
                <a:gd name="T8" fmla="*/ 26 w 33"/>
                <a:gd name="T9" fmla="*/ 27 h 27"/>
              </a:gdLst>
              <a:ahLst/>
              <a:cxnLst>
                <a:cxn ang="0">
                  <a:pos x="T0" y="T1"/>
                </a:cxn>
                <a:cxn ang="0">
                  <a:pos x="T2" y="T3"/>
                </a:cxn>
                <a:cxn ang="0">
                  <a:pos x="T4" y="T5"/>
                </a:cxn>
                <a:cxn ang="0">
                  <a:pos x="T6" y="T7"/>
                </a:cxn>
                <a:cxn ang="0">
                  <a:pos x="T8" y="T9"/>
                </a:cxn>
              </a:cxnLst>
              <a:rect l="0" t="0" r="r" b="b"/>
              <a:pathLst>
                <a:path w="33" h="27">
                  <a:moveTo>
                    <a:pt x="26" y="27"/>
                  </a:moveTo>
                  <a:lnTo>
                    <a:pt x="0" y="20"/>
                  </a:lnTo>
                  <a:lnTo>
                    <a:pt x="0" y="0"/>
                  </a:lnTo>
                  <a:lnTo>
                    <a:pt x="33" y="15"/>
                  </a:lnTo>
                  <a:lnTo>
                    <a:pt x="26" y="27"/>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98" name="Freeform 278"/>
            <p:cNvSpPr>
              <a:spLocks/>
            </p:cNvSpPr>
            <p:nvPr/>
          </p:nvSpPr>
          <p:spPr bwMode="auto">
            <a:xfrm>
              <a:off x="2011" y="3328"/>
              <a:ext cx="789" cy="456"/>
            </a:xfrm>
            <a:custGeom>
              <a:avLst/>
              <a:gdLst>
                <a:gd name="T0" fmla="*/ 26 w 789"/>
                <a:gd name="T1" fmla="*/ 456 h 456"/>
                <a:gd name="T2" fmla="*/ 26 w 789"/>
                <a:gd name="T3" fmla="*/ 20 h 456"/>
                <a:gd name="T4" fmla="*/ 0 w 789"/>
                <a:gd name="T5" fmla="*/ 20 h 456"/>
                <a:gd name="T6" fmla="*/ 0 w 789"/>
                <a:gd name="T7" fmla="*/ 0 h 456"/>
                <a:gd name="T8" fmla="*/ 789 w 789"/>
                <a:gd name="T9" fmla="*/ 0 h 456"/>
                <a:gd name="T10" fmla="*/ 789 w 789"/>
                <a:gd name="T11" fmla="*/ 456 h 456"/>
                <a:gd name="T12" fmla="*/ 26 w 789"/>
                <a:gd name="T13" fmla="*/ 456 h 456"/>
              </a:gdLst>
              <a:ahLst/>
              <a:cxnLst>
                <a:cxn ang="0">
                  <a:pos x="T0" y="T1"/>
                </a:cxn>
                <a:cxn ang="0">
                  <a:pos x="T2" y="T3"/>
                </a:cxn>
                <a:cxn ang="0">
                  <a:pos x="T4" y="T5"/>
                </a:cxn>
                <a:cxn ang="0">
                  <a:pos x="T6" y="T7"/>
                </a:cxn>
                <a:cxn ang="0">
                  <a:pos x="T8" y="T9"/>
                </a:cxn>
                <a:cxn ang="0">
                  <a:pos x="T10" y="T11"/>
                </a:cxn>
                <a:cxn ang="0">
                  <a:pos x="T12" y="T13"/>
                </a:cxn>
              </a:cxnLst>
              <a:rect l="0" t="0" r="r" b="b"/>
              <a:pathLst>
                <a:path w="789" h="456">
                  <a:moveTo>
                    <a:pt x="26" y="456"/>
                  </a:moveTo>
                  <a:lnTo>
                    <a:pt x="26" y="20"/>
                  </a:lnTo>
                  <a:lnTo>
                    <a:pt x="0" y="20"/>
                  </a:lnTo>
                  <a:lnTo>
                    <a:pt x="0" y="0"/>
                  </a:lnTo>
                  <a:lnTo>
                    <a:pt x="789" y="0"/>
                  </a:lnTo>
                  <a:lnTo>
                    <a:pt x="789" y="456"/>
                  </a:lnTo>
                  <a:lnTo>
                    <a:pt x="26" y="456"/>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99" name="Rectangle 279"/>
            <p:cNvSpPr>
              <a:spLocks noChangeArrowheads="1"/>
            </p:cNvSpPr>
            <p:nvPr/>
          </p:nvSpPr>
          <p:spPr bwMode="auto">
            <a:xfrm>
              <a:off x="2037" y="3348"/>
              <a:ext cx="763" cy="7"/>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7000" name="Freeform 280"/>
            <p:cNvSpPr>
              <a:spLocks/>
            </p:cNvSpPr>
            <p:nvPr/>
          </p:nvSpPr>
          <p:spPr bwMode="auto">
            <a:xfrm>
              <a:off x="2101" y="3415"/>
              <a:ext cx="699" cy="26"/>
            </a:xfrm>
            <a:custGeom>
              <a:avLst/>
              <a:gdLst>
                <a:gd name="T0" fmla="*/ 0 w 699"/>
                <a:gd name="T1" fmla="*/ 0 h 26"/>
                <a:gd name="T2" fmla="*/ 27 w 699"/>
                <a:gd name="T3" fmla="*/ 26 h 26"/>
                <a:gd name="T4" fmla="*/ 699 w 699"/>
                <a:gd name="T5" fmla="*/ 26 h 26"/>
                <a:gd name="T6" fmla="*/ 699 w 699"/>
                <a:gd name="T7" fmla="*/ 0 h 26"/>
                <a:gd name="T8" fmla="*/ 0 w 699"/>
                <a:gd name="T9" fmla="*/ 0 h 26"/>
              </a:gdLst>
              <a:ahLst/>
              <a:cxnLst>
                <a:cxn ang="0">
                  <a:pos x="T0" y="T1"/>
                </a:cxn>
                <a:cxn ang="0">
                  <a:pos x="T2" y="T3"/>
                </a:cxn>
                <a:cxn ang="0">
                  <a:pos x="T4" y="T5"/>
                </a:cxn>
                <a:cxn ang="0">
                  <a:pos x="T6" y="T7"/>
                </a:cxn>
                <a:cxn ang="0">
                  <a:pos x="T8" y="T9"/>
                </a:cxn>
              </a:cxnLst>
              <a:rect l="0" t="0" r="r" b="b"/>
              <a:pathLst>
                <a:path w="699" h="26">
                  <a:moveTo>
                    <a:pt x="0" y="0"/>
                  </a:moveTo>
                  <a:lnTo>
                    <a:pt x="27" y="26"/>
                  </a:lnTo>
                  <a:lnTo>
                    <a:pt x="699" y="26"/>
                  </a:lnTo>
                  <a:lnTo>
                    <a:pt x="699" y="0"/>
                  </a:lnTo>
                  <a:lnTo>
                    <a:pt x="0"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01" name="Freeform 281"/>
            <p:cNvSpPr>
              <a:spLocks/>
            </p:cNvSpPr>
            <p:nvPr/>
          </p:nvSpPr>
          <p:spPr bwMode="auto">
            <a:xfrm>
              <a:off x="2101" y="3415"/>
              <a:ext cx="27" cy="304"/>
            </a:xfrm>
            <a:custGeom>
              <a:avLst/>
              <a:gdLst>
                <a:gd name="T0" fmla="*/ 0 w 27"/>
                <a:gd name="T1" fmla="*/ 0 h 304"/>
                <a:gd name="T2" fmla="*/ 27 w 27"/>
                <a:gd name="T3" fmla="*/ 26 h 304"/>
                <a:gd name="T4" fmla="*/ 27 w 27"/>
                <a:gd name="T5" fmla="*/ 278 h 304"/>
                <a:gd name="T6" fmla="*/ 0 w 27"/>
                <a:gd name="T7" fmla="*/ 304 h 304"/>
                <a:gd name="T8" fmla="*/ 0 w 27"/>
                <a:gd name="T9" fmla="*/ 0 h 304"/>
              </a:gdLst>
              <a:ahLst/>
              <a:cxnLst>
                <a:cxn ang="0">
                  <a:pos x="T0" y="T1"/>
                </a:cxn>
                <a:cxn ang="0">
                  <a:pos x="T2" y="T3"/>
                </a:cxn>
                <a:cxn ang="0">
                  <a:pos x="T4" y="T5"/>
                </a:cxn>
                <a:cxn ang="0">
                  <a:pos x="T6" y="T7"/>
                </a:cxn>
                <a:cxn ang="0">
                  <a:pos x="T8" y="T9"/>
                </a:cxn>
              </a:cxnLst>
              <a:rect l="0" t="0" r="r" b="b"/>
              <a:pathLst>
                <a:path w="27" h="304">
                  <a:moveTo>
                    <a:pt x="0" y="0"/>
                  </a:moveTo>
                  <a:lnTo>
                    <a:pt x="27" y="26"/>
                  </a:lnTo>
                  <a:lnTo>
                    <a:pt x="27" y="278"/>
                  </a:lnTo>
                  <a:lnTo>
                    <a:pt x="0" y="304"/>
                  </a:lnTo>
                  <a:lnTo>
                    <a:pt x="0"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02" name="Freeform 282"/>
            <p:cNvSpPr>
              <a:spLocks/>
            </p:cNvSpPr>
            <p:nvPr/>
          </p:nvSpPr>
          <p:spPr bwMode="auto">
            <a:xfrm>
              <a:off x="2101" y="3693"/>
              <a:ext cx="699" cy="26"/>
            </a:xfrm>
            <a:custGeom>
              <a:avLst/>
              <a:gdLst>
                <a:gd name="T0" fmla="*/ 0 w 699"/>
                <a:gd name="T1" fmla="*/ 26 h 26"/>
                <a:gd name="T2" fmla="*/ 27 w 699"/>
                <a:gd name="T3" fmla="*/ 0 h 26"/>
                <a:gd name="T4" fmla="*/ 699 w 699"/>
                <a:gd name="T5" fmla="*/ 0 h 26"/>
                <a:gd name="T6" fmla="*/ 699 w 699"/>
                <a:gd name="T7" fmla="*/ 26 h 26"/>
                <a:gd name="T8" fmla="*/ 0 w 699"/>
                <a:gd name="T9" fmla="*/ 26 h 26"/>
              </a:gdLst>
              <a:ahLst/>
              <a:cxnLst>
                <a:cxn ang="0">
                  <a:pos x="T0" y="T1"/>
                </a:cxn>
                <a:cxn ang="0">
                  <a:pos x="T2" y="T3"/>
                </a:cxn>
                <a:cxn ang="0">
                  <a:pos x="T4" y="T5"/>
                </a:cxn>
                <a:cxn ang="0">
                  <a:pos x="T6" y="T7"/>
                </a:cxn>
                <a:cxn ang="0">
                  <a:pos x="T8" y="T9"/>
                </a:cxn>
              </a:cxnLst>
              <a:rect l="0" t="0" r="r" b="b"/>
              <a:pathLst>
                <a:path w="699" h="26">
                  <a:moveTo>
                    <a:pt x="0" y="26"/>
                  </a:moveTo>
                  <a:lnTo>
                    <a:pt x="27" y="0"/>
                  </a:lnTo>
                  <a:lnTo>
                    <a:pt x="699" y="0"/>
                  </a:lnTo>
                  <a:lnTo>
                    <a:pt x="699" y="26"/>
                  </a:lnTo>
                  <a:lnTo>
                    <a:pt x="0" y="26"/>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03" name="Freeform 283"/>
            <p:cNvSpPr>
              <a:spLocks/>
            </p:cNvSpPr>
            <p:nvPr/>
          </p:nvSpPr>
          <p:spPr bwMode="auto">
            <a:xfrm>
              <a:off x="1986" y="3323"/>
              <a:ext cx="814" cy="5"/>
            </a:xfrm>
            <a:custGeom>
              <a:avLst/>
              <a:gdLst>
                <a:gd name="T0" fmla="*/ 814 w 814"/>
                <a:gd name="T1" fmla="*/ 5 h 5"/>
                <a:gd name="T2" fmla="*/ 814 w 814"/>
                <a:gd name="T3" fmla="*/ 0 h 5"/>
                <a:gd name="T4" fmla="*/ 0 w 814"/>
                <a:gd name="T5" fmla="*/ 0 h 5"/>
                <a:gd name="T6" fmla="*/ 25 w 814"/>
                <a:gd name="T7" fmla="*/ 5 h 5"/>
                <a:gd name="T8" fmla="*/ 814 w 814"/>
                <a:gd name="T9" fmla="*/ 5 h 5"/>
              </a:gdLst>
              <a:ahLst/>
              <a:cxnLst>
                <a:cxn ang="0">
                  <a:pos x="T0" y="T1"/>
                </a:cxn>
                <a:cxn ang="0">
                  <a:pos x="T2" y="T3"/>
                </a:cxn>
                <a:cxn ang="0">
                  <a:pos x="T4" y="T5"/>
                </a:cxn>
                <a:cxn ang="0">
                  <a:pos x="T6" y="T7"/>
                </a:cxn>
                <a:cxn ang="0">
                  <a:pos x="T8" y="T9"/>
                </a:cxn>
              </a:cxnLst>
              <a:rect l="0" t="0" r="r" b="b"/>
              <a:pathLst>
                <a:path w="814" h="5">
                  <a:moveTo>
                    <a:pt x="814" y="5"/>
                  </a:moveTo>
                  <a:lnTo>
                    <a:pt x="814" y="0"/>
                  </a:lnTo>
                  <a:lnTo>
                    <a:pt x="0" y="0"/>
                  </a:lnTo>
                  <a:lnTo>
                    <a:pt x="25" y="5"/>
                  </a:lnTo>
                  <a:lnTo>
                    <a:pt x="814" y="5"/>
                  </a:lnTo>
                  <a:close/>
                </a:path>
              </a:pathLst>
            </a:custGeom>
            <a:solidFill>
              <a:srgbClr val="A5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04" name="Freeform 284"/>
            <p:cNvSpPr>
              <a:spLocks/>
            </p:cNvSpPr>
            <p:nvPr/>
          </p:nvSpPr>
          <p:spPr bwMode="auto">
            <a:xfrm>
              <a:off x="1986" y="3323"/>
              <a:ext cx="25" cy="25"/>
            </a:xfrm>
            <a:custGeom>
              <a:avLst/>
              <a:gdLst>
                <a:gd name="T0" fmla="*/ 0 w 25"/>
                <a:gd name="T1" fmla="*/ 0 h 25"/>
                <a:gd name="T2" fmla="*/ 0 w 25"/>
                <a:gd name="T3" fmla="*/ 12 h 25"/>
                <a:gd name="T4" fmla="*/ 25 w 25"/>
                <a:gd name="T5" fmla="*/ 25 h 25"/>
                <a:gd name="T6" fmla="*/ 25 w 25"/>
                <a:gd name="T7" fmla="*/ 5 h 25"/>
                <a:gd name="T8" fmla="*/ 0 w 25"/>
                <a:gd name="T9" fmla="*/ 0 h 25"/>
              </a:gdLst>
              <a:ahLst/>
              <a:cxnLst>
                <a:cxn ang="0">
                  <a:pos x="T0" y="T1"/>
                </a:cxn>
                <a:cxn ang="0">
                  <a:pos x="T2" y="T3"/>
                </a:cxn>
                <a:cxn ang="0">
                  <a:pos x="T4" y="T5"/>
                </a:cxn>
                <a:cxn ang="0">
                  <a:pos x="T6" y="T7"/>
                </a:cxn>
                <a:cxn ang="0">
                  <a:pos x="T8" y="T9"/>
                </a:cxn>
              </a:cxnLst>
              <a:rect l="0" t="0" r="r" b="b"/>
              <a:pathLst>
                <a:path w="25" h="25">
                  <a:moveTo>
                    <a:pt x="0" y="0"/>
                  </a:moveTo>
                  <a:lnTo>
                    <a:pt x="0" y="12"/>
                  </a:lnTo>
                  <a:lnTo>
                    <a:pt x="25" y="25"/>
                  </a:lnTo>
                  <a:lnTo>
                    <a:pt x="25" y="5"/>
                  </a:lnTo>
                  <a:lnTo>
                    <a:pt x="0" y="0"/>
                  </a:lnTo>
                  <a:close/>
                </a:path>
              </a:pathLst>
            </a:custGeom>
            <a:solidFill>
              <a:srgbClr val="8C47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27005" name="Group 285"/>
          <p:cNvGrpSpPr>
            <a:grpSpLocks/>
          </p:cNvGrpSpPr>
          <p:nvPr/>
        </p:nvGrpSpPr>
        <p:grpSpPr bwMode="auto">
          <a:xfrm>
            <a:off x="2368550" y="1971675"/>
            <a:ext cx="1725613" cy="3992563"/>
            <a:chOff x="1492" y="1242"/>
            <a:chExt cx="1087" cy="2515"/>
          </a:xfrm>
        </p:grpSpPr>
        <p:grpSp>
          <p:nvGrpSpPr>
            <p:cNvPr id="927006" name="Group 286"/>
            <p:cNvGrpSpPr>
              <a:grpSpLocks/>
            </p:cNvGrpSpPr>
            <p:nvPr/>
          </p:nvGrpSpPr>
          <p:grpSpPr bwMode="auto">
            <a:xfrm>
              <a:off x="1492" y="1242"/>
              <a:ext cx="1087" cy="2515"/>
              <a:chOff x="1492" y="1242"/>
              <a:chExt cx="1087" cy="2515"/>
            </a:xfrm>
          </p:grpSpPr>
          <p:sp>
            <p:nvSpPr>
              <p:cNvPr id="927007" name="Freeform 287"/>
              <p:cNvSpPr>
                <a:spLocks/>
              </p:cNvSpPr>
              <p:nvPr/>
            </p:nvSpPr>
            <p:spPr bwMode="auto">
              <a:xfrm>
                <a:off x="2053" y="1248"/>
                <a:ext cx="60" cy="2505"/>
              </a:xfrm>
              <a:custGeom>
                <a:avLst/>
                <a:gdLst>
                  <a:gd name="T0" fmla="*/ 0 w 120"/>
                  <a:gd name="T1" fmla="*/ 0 h 5010"/>
                  <a:gd name="T2" fmla="*/ 19 w 120"/>
                  <a:gd name="T3" fmla="*/ 5010 h 5010"/>
                  <a:gd name="T4" fmla="*/ 120 w 120"/>
                  <a:gd name="T5" fmla="*/ 5010 h 5010"/>
                  <a:gd name="T6" fmla="*/ 100 w 120"/>
                  <a:gd name="T7" fmla="*/ 36 h 5010"/>
                  <a:gd name="T8" fmla="*/ 0 w 120"/>
                  <a:gd name="T9" fmla="*/ 0 h 5010"/>
                </a:gdLst>
                <a:ahLst/>
                <a:cxnLst>
                  <a:cxn ang="0">
                    <a:pos x="T0" y="T1"/>
                  </a:cxn>
                  <a:cxn ang="0">
                    <a:pos x="T2" y="T3"/>
                  </a:cxn>
                  <a:cxn ang="0">
                    <a:pos x="T4" y="T5"/>
                  </a:cxn>
                  <a:cxn ang="0">
                    <a:pos x="T6" y="T7"/>
                  </a:cxn>
                  <a:cxn ang="0">
                    <a:pos x="T8" y="T9"/>
                  </a:cxn>
                </a:cxnLst>
                <a:rect l="0" t="0" r="r" b="b"/>
                <a:pathLst>
                  <a:path w="120" h="5010">
                    <a:moveTo>
                      <a:pt x="0" y="0"/>
                    </a:moveTo>
                    <a:lnTo>
                      <a:pt x="19" y="5010"/>
                    </a:lnTo>
                    <a:lnTo>
                      <a:pt x="120" y="5010"/>
                    </a:lnTo>
                    <a:lnTo>
                      <a:pt x="100" y="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08" name="Freeform 288"/>
              <p:cNvSpPr>
                <a:spLocks/>
              </p:cNvSpPr>
              <p:nvPr/>
            </p:nvSpPr>
            <p:spPr bwMode="auto">
              <a:xfrm>
                <a:off x="2049" y="1248"/>
                <a:ext cx="17" cy="2509"/>
              </a:xfrm>
              <a:custGeom>
                <a:avLst/>
                <a:gdLst>
                  <a:gd name="T0" fmla="*/ 26 w 33"/>
                  <a:gd name="T1" fmla="*/ 5002 h 5019"/>
                  <a:gd name="T2" fmla="*/ 33 w 33"/>
                  <a:gd name="T3" fmla="*/ 5010 h 5019"/>
                  <a:gd name="T4" fmla="*/ 14 w 33"/>
                  <a:gd name="T5" fmla="*/ 0 h 5019"/>
                  <a:gd name="T6" fmla="*/ 0 w 33"/>
                  <a:gd name="T7" fmla="*/ 0 h 5019"/>
                  <a:gd name="T8" fmla="*/ 19 w 33"/>
                  <a:gd name="T9" fmla="*/ 5010 h 5019"/>
                  <a:gd name="T10" fmla="*/ 26 w 33"/>
                  <a:gd name="T11" fmla="*/ 5019 h 5019"/>
                  <a:gd name="T12" fmla="*/ 19 w 33"/>
                  <a:gd name="T13" fmla="*/ 5010 h 5019"/>
                  <a:gd name="T14" fmla="*/ 19 w 33"/>
                  <a:gd name="T15" fmla="*/ 5019 h 5019"/>
                  <a:gd name="T16" fmla="*/ 26 w 33"/>
                  <a:gd name="T17" fmla="*/ 5019 h 5019"/>
                  <a:gd name="T18" fmla="*/ 26 w 33"/>
                  <a:gd name="T19" fmla="*/ 5002 h 5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019">
                    <a:moveTo>
                      <a:pt x="26" y="5002"/>
                    </a:moveTo>
                    <a:lnTo>
                      <a:pt x="33" y="5010"/>
                    </a:lnTo>
                    <a:lnTo>
                      <a:pt x="14" y="0"/>
                    </a:lnTo>
                    <a:lnTo>
                      <a:pt x="0" y="0"/>
                    </a:lnTo>
                    <a:lnTo>
                      <a:pt x="19" y="5010"/>
                    </a:lnTo>
                    <a:lnTo>
                      <a:pt x="26" y="5019"/>
                    </a:lnTo>
                    <a:lnTo>
                      <a:pt x="19" y="5010"/>
                    </a:lnTo>
                    <a:lnTo>
                      <a:pt x="19" y="5019"/>
                    </a:lnTo>
                    <a:lnTo>
                      <a:pt x="26" y="5019"/>
                    </a:lnTo>
                    <a:lnTo>
                      <a:pt x="26" y="50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09" name="Freeform 289"/>
              <p:cNvSpPr>
                <a:spLocks/>
              </p:cNvSpPr>
              <p:nvPr/>
            </p:nvSpPr>
            <p:spPr bwMode="auto">
              <a:xfrm>
                <a:off x="2063" y="3749"/>
                <a:ext cx="54" cy="8"/>
              </a:xfrm>
              <a:custGeom>
                <a:avLst/>
                <a:gdLst>
                  <a:gd name="T0" fmla="*/ 95 w 108"/>
                  <a:gd name="T1" fmla="*/ 8 h 17"/>
                  <a:gd name="T2" fmla="*/ 101 w 108"/>
                  <a:gd name="T3" fmla="*/ 0 h 17"/>
                  <a:gd name="T4" fmla="*/ 0 w 108"/>
                  <a:gd name="T5" fmla="*/ 0 h 17"/>
                  <a:gd name="T6" fmla="*/ 0 w 108"/>
                  <a:gd name="T7" fmla="*/ 17 h 17"/>
                  <a:gd name="T8" fmla="*/ 101 w 108"/>
                  <a:gd name="T9" fmla="*/ 17 h 17"/>
                  <a:gd name="T10" fmla="*/ 108 w 108"/>
                  <a:gd name="T11" fmla="*/ 8 h 17"/>
                  <a:gd name="T12" fmla="*/ 101 w 108"/>
                  <a:gd name="T13" fmla="*/ 17 h 17"/>
                  <a:gd name="T14" fmla="*/ 108 w 108"/>
                  <a:gd name="T15" fmla="*/ 17 h 17"/>
                  <a:gd name="T16" fmla="*/ 108 w 108"/>
                  <a:gd name="T17" fmla="*/ 8 h 17"/>
                  <a:gd name="T18" fmla="*/ 95 w 108"/>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7">
                    <a:moveTo>
                      <a:pt x="95" y="8"/>
                    </a:moveTo>
                    <a:lnTo>
                      <a:pt x="101" y="0"/>
                    </a:lnTo>
                    <a:lnTo>
                      <a:pt x="0" y="0"/>
                    </a:lnTo>
                    <a:lnTo>
                      <a:pt x="0" y="17"/>
                    </a:lnTo>
                    <a:lnTo>
                      <a:pt x="101" y="17"/>
                    </a:lnTo>
                    <a:lnTo>
                      <a:pt x="108" y="8"/>
                    </a:lnTo>
                    <a:lnTo>
                      <a:pt x="101" y="17"/>
                    </a:lnTo>
                    <a:lnTo>
                      <a:pt x="108" y="17"/>
                    </a:lnTo>
                    <a:lnTo>
                      <a:pt x="108" y="8"/>
                    </a:lnTo>
                    <a:lnTo>
                      <a:pt x="9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10" name="Freeform 290"/>
              <p:cNvSpPr>
                <a:spLocks/>
              </p:cNvSpPr>
              <p:nvPr/>
            </p:nvSpPr>
            <p:spPr bwMode="auto">
              <a:xfrm>
                <a:off x="2100" y="1262"/>
                <a:ext cx="17" cy="2491"/>
              </a:xfrm>
              <a:custGeom>
                <a:avLst/>
                <a:gdLst>
                  <a:gd name="T0" fmla="*/ 6 w 34"/>
                  <a:gd name="T1" fmla="*/ 17 h 4983"/>
                  <a:gd name="T2" fmla="*/ 0 w 34"/>
                  <a:gd name="T3" fmla="*/ 9 h 4983"/>
                  <a:gd name="T4" fmla="*/ 21 w 34"/>
                  <a:gd name="T5" fmla="*/ 4983 h 4983"/>
                  <a:gd name="T6" fmla="*/ 34 w 34"/>
                  <a:gd name="T7" fmla="*/ 4983 h 4983"/>
                  <a:gd name="T8" fmla="*/ 14 w 34"/>
                  <a:gd name="T9" fmla="*/ 9 h 4983"/>
                  <a:gd name="T10" fmla="*/ 8 w 34"/>
                  <a:gd name="T11" fmla="*/ 0 h 4983"/>
                  <a:gd name="T12" fmla="*/ 14 w 34"/>
                  <a:gd name="T13" fmla="*/ 9 h 4983"/>
                  <a:gd name="T14" fmla="*/ 14 w 34"/>
                  <a:gd name="T15" fmla="*/ 2 h 4983"/>
                  <a:gd name="T16" fmla="*/ 8 w 34"/>
                  <a:gd name="T17" fmla="*/ 0 h 4983"/>
                  <a:gd name="T18" fmla="*/ 6 w 34"/>
                  <a:gd name="T19" fmla="*/ 17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983">
                    <a:moveTo>
                      <a:pt x="6" y="17"/>
                    </a:moveTo>
                    <a:lnTo>
                      <a:pt x="0" y="9"/>
                    </a:lnTo>
                    <a:lnTo>
                      <a:pt x="21" y="4983"/>
                    </a:lnTo>
                    <a:lnTo>
                      <a:pt x="34" y="4983"/>
                    </a:lnTo>
                    <a:lnTo>
                      <a:pt x="14" y="9"/>
                    </a:lnTo>
                    <a:lnTo>
                      <a:pt x="8" y="0"/>
                    </a:lnTo>
                    <a:lnTo>
                      <a:pt x="14" y="9"/>
                    </a:lnTo>
                    <a:lnTo>
                      <a:pt x="14" y="2"/>
                    </a:lnTo>
                    <a:lnTo>
                      <a:pt x="8" y="0"/>
                    </a:lnTo>
                    <a:lnTo>
                      <a:pt x="6"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11" name="Freeform 291"/>
              <p:cNvSpPr>
                <a:spLocks/>
              </p:cNvSpPr>
              <p:nvPr/>
            </p:nvSpPr>
            <p:spPr bwMode="auto">
              <a:xfrm>
                <a:off x="2049" y="1242"/>
                <a:ext cx="55" cy="28"/>
              </a:xfrm>
              <a:custGeom>
                <a:avLst/>
                <a:gdLst>
                  <a:gd name="T0" fmla="*/ 14 w 108"/>
                  <a:gd name="T1" fmla="*/ 11 h 55"/>
                  <a:gd name="T2" fmla="*/ 5 w 108"/>
                  <a:gd name="T3" fmla="*/ 19 h 55"/>
                  <a:gd name="T4" fmla="*/ 106 w 108"/>
                  <a:gd name="T5" fmla="*/ 55 h 55"/>
                  <a:gd name="T6" fmla="*/ 108 w 108"/>
                  <a:gd name="T7" fmla="*/ 38 h 55"/>
                  <a:gd name="T8" fmla="*/ 8 w 108"/>
                  <a:gd name="T9" fmla="*/ 3 h 55"/>
                  <a:gd name="T10" fmla="*/ 0 w 108"/>
                  <a:gd name="T11" fmla="*/ 11 h 55"/>
                  <a:gd name="T12" fmla="*/ 8 w 108"/>
                  <a:gd name="T13" fmla="*/ 3 h 55"/>
                  <a:gd name="T14" fmla="*/ 0 w 108"/>
                  <a:gd name="T15" fmla="*/ 0 h 55"/>
                  <a:gd name="T16" fmla="*/ 0 w 108"/>
                  <a:gd name="T17" fmla="*/ 11 h 55"/>
                  <a:gd name="T18" fmla="*/ 14 w 108"/>
                  <a:gd name="T19" fmla="*/ 1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55">
                    <a:moveTo>
                      <a:pt x="14" y="11"/>
                    </a:moveTo>
                    <a:lnTo>
                      <a:pt x="5" y="19"/>
                    </a:lnTo>
                    <a:lnTo>
                      <a:pt x="106" y="55"/>
                    </a:lnTo>
                    <a:lnTo>
                      <a:pt x="108" y="38"/>
                    </a:lnTo>
                    <a:lnTo>
                      <a:pt x="8" y="3"/>
                    </a:lnTo>
                    <a:lnTo>
                      <a:pt x="0" y="11"/>
                    </a:lnTo>
                    <a:lnTo>
                      <a:pt x="8" y="3"/>
                    </a:lnTo>
                    <a:lnTo>
                      <a:pt x="0" y="0"/>
                    </a:lnTo>
                    <a:lnTo>
                      <a:pt x="0" y="11"/>
                    </a:lnTo>
                    <a:lnTo>
                      <a:pt x="1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12" name="Freeform 292"/>
              <p:cNvSpPr>
                <a:spLocks/>
              </p:cNvSpPr>
              <p:nvPr/>
            </p:nvSpPr>
            <p:spPr bwMode="auto">
              <a:xfrm>
                <a:off x="1916" y="1248"/>
                <a:ext cx="147" cy="2505"/>
              </a:xfrm>
              <a:custGeom>
                <a:avLst/>
                <a:gdLst>
                  <a:gd name="T0" fmla="*/ 274 w 293"/>
                  <a:gd name="T1" fmla="*/ 0 h 5010"/>
                  <a:gd name="T2" fmla="*/ 293 w 293"/>
                  <a:gd name="T3" fmla="*/ 5010 h 5010"/>
                  <a:gd name="T4" fmla="*/ 0 w 293"/>
                  <a:gd name="T5" fmla="*/ 4999 h 5010"/>
                  <a:gd name="T6" fmla="*/ 30 w 293"/>
                  <a:gd name="T7" fmla="*/ 24 h 5010"/>
                  <a:gd name="T8" fmla="*/ 274 w 293"/>
                  <a:gd name="T9" fmla="*/ 0 h 5010"/>
                </a:gdLst>
                <a:ahLst/>
                <a:cxnLst>
                  <a:cxn ang="0">
                    <a:pos x="T0" y="T1"/>
                  </a:cxn>
                  <a:cxn ang="0">
                    <a:pos x="T2" y="T3"/>
                  </a:cxn>
                  <a:cxn ang="0">
                    <a:pos x="T4" y="T5"/>
                  </a:cxn>
                  <a:cxn ang="0">
                    <a:pos x="T6" y="T7"/>
                  </a:cxn>
                  <a:cxn ang="0">
                    <a:pos x="T8" y="T9"/>
                  </a:cxn>
                </a:cxnLst>
                <a:rect l="0" t="0" r="r" b="b"/>
                <a:pathLst>
                  <a:path w="293" h="5010">
                    <a:moveTo>
                      <a:pt x="274" y="0"/>
                    </a:moveTo>
                    <a:lnTo>
                      <a:pt x="293" y="5010"/>
                    </a:lnTo>
                    <a:lnTo>
                      <a:pt x="0" y="4999"/>
                    </a:lnTo>
                    <a:lnTo>
                      <a:pt x="30" y="24"/>
                    </a:lnTo>
                    <a:lnTo>
                      <a:pt x="274"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13" name="Freeform 293"/>
              <p:cNvSpPr>
                <a:spLocks/>
              </p:cNvSpPr>
              <p:nvPr/>
            </p:nvSpPr>
            <p:spPr bwMode="auto">
              <a:xfrm>
                <a:off x="2049" y="1248"/>
                <a:ext cx="17" cy="2509"/>
              </a:xfrm>
              <a:custGeom>
                <a:avLst/>
                <a:gdLst>
                  <a:gd name="T0" fmla="*/ 26 w 33"/>
                  <a:gd name="T1" fmla="*/ 5019 h 5019"/>
                  <a:gd name="T2" fmla="*/ 33 w 33"/>
                  <a:gd name="T3" fmla="*/ 5010 h 5019"/>
                  <a:gd name="T4" fmla="*/ 14 w 33"/>
                  <a:gd name="T5" fmla="*/ 0 h 5019"/>
                  <a:gd name="T6" fmla="*/ 0 w 33"/>
                  <a:gd name="T7" fmla="*/ 0 h 5019"/>
                  <a:gd name="T8" fmla="*/ 19 w 33"/>
                  <a:gd name="T9" fmla="*/ 5010 h 5019"/>
                  <a:gd name="T10" fmla="*/ 26 w 33"/>
                  <a:gd name="T11" fmla="*/ 5002 h 5019"/>
                  <a:gd name="T12" fmla="*/ 26 w 33"/>
                  <a:gd name="T13" fmla="*/ 5019 h 5019"/>
                  <a:gd name="T14" fmla="*/ 33 w 33"/>
                  <a:gd name="T15" fmla="*/ 5019 h 5019"/>
                  <a:gd name="T16" fmla="*/ 33 w 33"/>
                  <a:gd name="T17" fmla="*/ 5010 h 5019"/>
                  <a:gd name="T18" fmla="*/ 26 w 33"/>
                  <a:gd name="T19" fmla="*/ 5019 h 5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019">
                    <a:moveTo>
                      <a:pt x="26" y="5019"/>
                    </a:moveTo>
                    <a:lnTo>
                      <a:pt x="33" y="5010"/>
                    </a:lnTo>
                    <a:lnTo>
                      <a:pt x="14" y="0"/>
                    </a:lnTo>
                    <a:lnTo>
                      <a:pt x="0" y="0"/>
                    </a:lnTo>
                    <a:lnTo>
                      <a:pt x="19" y="5010"/>
                    </a:lnTo>
                    <a:lnTo>
                      <a:pt x="26" y="5002"/>
                    </a:lnTo>
                    <a:lnTo>
                      <a:pt x="26" y="5019"/>
                    </a:lnTo>
                    <a:lnTo>
                      <a:pt x="33" y="5019"/>
                    </a:lnTo>
                    <a:lnTo>
                      <a:pt x="33" y="5010"/>
                    </a:lnTo>
                    <a:lnTo>
                      <a:pt x="26" y="50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14" name="Freeform 294"/>
              <p:cNvSpPr>
                <a:spLocks/>
              </p:cNvSpPr>
              <p:nvPr/>
            </p:nvSpPr>
            <p:spPr bwMode="auto">
              <a:xfrm>
                <a:off x="1912" y="3744"/>
                <a:ext cx="151" cy="13"/>
              </a:xfrm>
              <a:custGeom>
                <a:avLst/>
                <a:gdLst>
                  <a:gd name="T0" fmla="*/ 0 w 300"/>
                  <a:gd name="T1" fmla="*/ 8 h 28"/>
                  <a:gd name="T2" fmla="*/ 7 w 300"/>
                  <a:gd name="T3" fmla="*/ 16 h 28"/>
                  <a:gd name="T4" fmla="*/ 300 w 300"/>
                  <a:gd name="T5" fmla="*/ 28 h 28"/>
                  <a:gd name="T6" fmla="*/ 300 w 300"/>
                  <a:gd name="T7" fmla="*/ 11 h 28"/>
                  <a:gd name="T8" fmla="*/ 7 w 300"/>
                  <a:gd name="T9" fmla="*/ 0 h 28"/>
                  <a:gd name="T10" fmla="*/ 13 w 300"/>
                  <a:gd name="T11" fmla="*/ 8 h 28"/>
                  <a:gd name="T12" fmla="*/ 0 w 300"/>
                  <a:gd name="T13" fmla="*/ 8 h 28"/>
                  <a:gd name="T14" fmla="*/ 0 w 300"/>
                  <a:gd name="T15" fmla="*/ 16 h 28"/>
                  <a:gd name="T16" fmla="*/ 7 w 300"/>
                  <a:gd name="T17" fmla="*/ 16 h 28"/>
                  <a:gd name="T18" fmla="*/ 0 w 300"/>
                  <a:gd name="T19"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28">
                    <a:moveTo>
                      <a:pt x="0" y="8"/>
                    </a:moveTo>
                    <a:lnTo>
                      <a:pt x="7" y="16"/>
                    </a:lnTo>
                    <a:lnTo>
                      <a:pt x="300" y="28"/>
                    </a:lnTo>
                    <a:lnTo>
                      <a:pt x="300" y="11"/>
                    </a:lnTo>
                    <a:lnTo>
                      <a:pt x="7" y="0"/>
                    </a:lnTo>
                    <a:lnTo>
                      <a:pt x="13" y="8"/>
                    </a:lnTo>
                    <a:lnTo>
                      <a:pt x="0" y="8"/>
                    </a:lnTo>
                    <a:lnTo>
                      <a:pt x="0" y="16"/>
                    </a:lnTo>
                    <a:lnTo>
                      <a:pt x="7" y="16"/>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15" name="Freeform 295"/>
              <p:cNvSpPr>
                <a:spLocks/>
              </p:cNvSpPr>
              <p:nvPr/>
            </p:nvSpPr>
            <p:spPr bwMode="auto">
              <a:xfrm>
                <a:off x="1912" y="1256"/>
                <a:ext cx="22" cy="2492"/>
              </a:xfrm>
              <a:custGeom>
                <a:avLst/>
                <a:gdLst>
                  <a:gd name="T0" fmla="*/ 37 w 44"/>
                  <a:gd name="T1" fmla="*/ 0 h 4983"/>
                  <a:gd name="T2" fmla="*/ 30 w 44"/>
                  <a:gd name="T3" fmla="*/ 8 h 4983"/>
                  <a:gd name="T4" fmla="*/ 0 w 44"/>
                  <a:gd name="T5" fmla="*/ 4983 h 4983"/>
                  <a:gd name="T6" fmla="*/ 13 w 44"/>
                  <a:gd name="T7" fmla="*/ 4983 h 4983"/>
                  <a:gd name="T8" fmla="*/ 44 w 44"/>
                  <a:gd name="T9" fmla="*/ 8 h 4983"/>
                  <a:gd name="T10" fmla="*/ 37 w 44"/>
                  <a:gd name="T11" fmla="*/ 16 h 4983"/>
                  <a:gd name="T12" fmla="*/ 37 w 44"/>
                  <a:gd name="T13" fmla="*/ 0 h 4983"/>
                  <a:gd name="T14" fmla="*/ 30 w 44"/>
                  <a:gd name="T15" fmla="*/ 0 h 4983"/>
                  <a:gd name="T16" fmla="*/ 30 w 44"/>
                  <a:gd name="T17" fmla="*/ 8 h 4983"/>
                  <a:gd name="T18" fmla="*/ 37 w 44"/>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983">
                    <a:moveTo>
                      <a:pt x="37" y="0"/>
                    </a:moveTo>
                    <a:lnTo>
                      <a:pt x="30" y="8"/>
                    </a:lnTo>
                    <a:lnTo>
                      <a:pt x="0" y="4983"/>
                    </a:lnTo>
                    <a:lnTo>
                      <a:pt x="13" y="4983"/>
                    </a:lnTo>
                    <a:lnTo>
                      <a:pt x="44" y="8"/>
                    </a:lnTo>
                    <a:lnTo>
                      <a:pt x="37" y="16"/>
                    </a:lnTo>
                    <a:lnTo>
                      <a:pt x="37" y="0"/>
                    </a:lnTo>
                    <a:lnTo>
                      <a:pt x="30" y="0"/>
                    </a:lnTo>
                    <a:lnTo>
                      <a:pt x="30" y="8"/>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16" name="Freeform 296"/>
              <p:cNvSpPr>
                <a:spLocks/>
              </p:cNvSpPr>
              <p:nvPr/>
            </p:nvSpPr>
            <p:spPr bwMode="auto">
              <a:xfrm>
                <a:off x="1931" y="1244"/>
                <a:ext cx="125" cy="20"/>
              </a:xfrm>
              <a:custGeom>
                <a:avLst/>
                <a:gdLst>
                  <a:gd name="T0" fmla="*/ 251 w 251"/>
                  <a:gd name="T1" fmla="*/ 8 h 40"/>
                  <a:gd name="T2" fmla="*/ 244 w 251"/>
                  <a:gd name="T3" fmla="*/ 0 h 40"/>
                  <a:gd name="T4" fmla="*/ 0 w 251"/>
                  <a:gd name="T5" fmla="*/ 24 h 40"/>
                  <a:gd name="T6" fmla="*/ 0 w 251"/>
                  <a:gd name="T7" fmla="*/ 40 h 40"/>
                  <a:gd name="T8" fmla="*/ 244 w 251"/>
                  <a:gd name="T9" fmla="*/ 16 h 40"/>
                  <a:gd name="T10" fmla="*/ 237 w 251"/>
                  <a:gd name="T11" fmla="*/ 8 h 40"/>
                  <a:gd name="T12" fmla="*/ 251 w 251"/>
                  <a:gd name="T13" fmla="*/ 8 h 40"/>
                  <a:gd name="T14" fmla="*/ 251 w 251"/>
                  <a:gd name="T15" fmla="*/ 0 h 40"/>
                  <a:gd name="T16" fmla="*/ 244 w 251"/>
                  <a:gd name="T17" fmla="*/ 0 h 40"/>
                  <a:gd name="T18" fmla="*/ 251 w 251"/>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40">
                    <a:moveTo>
                      <a:pt x="251" y="8"/>
                    </a:moveTo>
                    <a:lnTo>
                      <a:pt x="244" y="0"/>
                    </a:lnTo>
                    <a:lnTo>
                      <a:pt x="0" y="24"/>
                    </a:lnTo>
                    <a:lnTo>
                      <a:pt x="0" y="40"/>
                    </a:lnTo>
                    <a:lnTo>
                      <a:pt x="244" y="16"/>
                    </a:lnTo>
                    <a:lnTo>
                      <a:pt x="237" y="8"/>
                    </a:lnTo>
                    <a:lnTo>
                      <a:pt x="251" y="8"/>
                    </a:lnTo>
                    <a:lnTo>
                      <a:pt x="251" y="0"/>
                    </a:lnTo>
                    <a:lnTo>
                      <a:pt x="244" y="0"/>
                    </a:lnTo>
                    <a:lnTo>
                      <a:pt x="25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17" name="Freeform 297"/>
              <p:cNvSpPr>
                <a:spLocks/>
              </p:cNvSpPr>
              <p:nvPr/>
            </p:nvSpPr>
            <p:spPr bwMode="auto">
              <a:xfrm>
                <a:off x="1865" y="1379"/>
                <a:ext cx="218" cy="241"/>
              </a:xfrm>
              <a:custGeom>
                <a:avLst/>
                <a:gdLst>
                  <a:gd name="T0" fmla="*/ 21 w 436"/>
                  <a:gd name="T1" fmla="*/ 466 h 483"/>
                  <a:gd name="T2" fmla="*/ 26 w 436"/>
                  <a:gd name="T3" fmla="*/ 403 h 483"/>
                  <a:gd name="T4" fmla="*/ 30 w 436"/>
                  <a:gd name="T5" fmla="*/ 349 h 483"/>
                  <a:gd name="T6" fmla="*/ 33 w 436"/>
                  <a:gd name="T7" fmla="*/ 298 h 483"/>
                  <a:gd name="T8" fmla="*/ 33 w 436"/>
                  <a:gd name="T9" fmla="*/ 250 h 483"/>
                  <a:gd name="T10" fmla="*/ 30 w 436"/>
                  <a:gd name="T11" fmla="*/ 202 h 483"/>
                  <a:gd name="T12" fmla="*/ 25 w 436"/>
                  <a:gd name="T13" fmla="*/ 152 h 483"/>
                  <a:gd name="T14" fmla="*/ 15 w 436"/>
                  <a:gd name="T15" fmla="*/ 98 h 483"/>
                  <a:gd name="T16" fmla="*/ 0 w 436"/>
                  <a:gd name="T17" fmla="*/ 37 h 483"/>
                  <a:gd name="T18" fmla="*/ 29 w 436"/>
                  <a:gd name="T19" fmla="*/ 30 h 483"/>
                  <a:gd name="T20" fmla="*/ 55 w 436"/>
                  <a:gd name="T21" fmla="*/ 26 h 483"/>
                  <a:gd name="T22" fmla="*/ 81 w 436"/>
                  <a:gd name="T23" fmla="*/ 19 h 483"/>
                  <a:gd name="T24" fmla="*/ 106 w 436"/>
                  <a:gd name="T25" fmla="*/ 16 h 483"/>
                  <a:gd name="T26" fmla="*/ 129 w 436"/>
                  <a:gd name="T27" fmla="*/ 11 h 483"/>
                  <a:gd name="T28" fmla="*/ 154 w 436"/>
                  <a:gd name="T29" fmla="*/ 8 h 483"/>
                  <a:gd name="T30" fmla="*/ 176 w 436"/>
                  <a:gd name="T31" fmla="*/ 6 h 483"/>
                  <a:gd name="T32" fmla="*/ 199 w 436"/>
                  <a:gd name="T33" fmla="*/ 3 h 483"/>
                  <a:gd name="T34" fmla="*/ 222 w 436"/>
                  <a:gd name="T35" fmla="*/ 1 h 483"/>
                  <a:gd name="T36" fmla="*/ 246 w 436"/>
                  <a:gd name="T37" fmla="*/ 0 h 483"/>
                  <a:gd name="T38" fmla="*/ 269 w 436"/>
                  <a:gd name="T39" fmla="*/ 0 h 483"/>
                  <a:gd name="T40" fmla="*/ 294 w 436"/>
                  <a:gd name="T41" fmla="*/ 0 h 483"/>
                  <a:gd name="T42" fmla="*/ 320 w 436"/>
                  <a:gd name="T43" fmla="*/ 0 h 483"/>
                  <a:gd name="T44" fmla="*/ 346 w 436"/>
                  <a:gd name="T45" fmla="*/ 0 h 483"/>
                  <a:gd name="T46" fmla="*/ 373 w 436"/>
                  <a:gd name="T47" fmla="*/ 0 h 483"/>
                  <a:gd name="T48" fmla="*/ 403 w 436"/>
                  <a:gd name="T49" fmla="*/ 1 h 483"/>
                  <a:gd name="T50" fmla="*/ 418 w 436"/>
                  <a:gd name="T51" fmla="*/ 59 h 483"/>
                  <a:gd name="T52" fmla="*/ 428 w 436"/>
                  <a:gd name="T53" fmla="*/ 116 h 483"/>
                  <a:gd name="T54" fmla="*/ 433 w 436"/>
                  <a:gd name="T55" fmla="*/ 171 h 483"/>
                  <a:gd name="T56" fmla="*/ 436 w 436"/>
                  <a:gd name="T57" fmla="*/ 227 h 483"/>
                  <a:gd name="T58" fmla="*/ 435 w 436"/>
                  <a:gd name="T59" fmla="*/ 284 h 483"/>
                  <a:gd name="T60" fmla="*/ 429 w 436"/>
                  <a:gd name="T61" fmla="*/ 340 h 483"/>
                  <a:gd name="T62" fmla="*/ 422 w 436"/>
                  <a:gd name="T63" fmla="*/ 397 h 483"/>
                  <a:gd name="T64" fmla="*/ 413 w 436"/>
                  <a:gd name="T65" fmla="*/ 457 h 483"/>
                  <a:gd name="T66" fmla="*/ 392 w 436"/>
                  <a:gd name="T67" fmla="*/ 460 h 483"/>
                  <a:gd name="T68" fmla="*/ 370 w 436"/>
                  <a:gd name="T69" fmla="*/ 463 h 483"/>
                  <a:gd name="T70" fmla="*/ 348 w 436"/>
                  <a:gd name="T71" fmla="*/ 466 h 483"/>
                  <a:gd name="T72" fmla="*/ 325 w 436"/>
                  <a:gd name="T73" fmla="*/ 470 h 483"/>
                  <a:gd name="T74" fmla="*/ 303 w 436"/>
                  <a:gd name="T75" fmla="*/ 473 h 483"/>
                  <a:gd name="T76" fmla="*/ 280 w 436"/>
                  <a:gd name="T77" fmla="*/ 475 h 483"/>
                  <a:gd name="T78" fmla="*/ 255 w 436"/>
                  <a:gd name="T79" fmla="*/ 478 h 483"/>
                  <a:gd name="T80" fmla="*/ 232 w 436"/>
                  <a:gd name="T81" fmla="*/ 479 h 483"/>
                  <a:gd name="T82" fmla="*/ 206 w 436"/>
                  <a:gd name="T83" fmla="*/ 481 h 483"/>
                  <a:gd name="T84" fmla="*/ 181 w 436"/>
                  <a:gd name="T85" fmla="*/ 483 h 483"/>
                  <a:gd name="T86" fmla="*/ 155 w 436"/>
                  <a:gd name="T87" fmla="*/ 483 h 483"/>
                  <a:gd name="T88" fmla="*/ 129 w 436"/>
                  <a:gd name="T89" fmla="*/ 481 h 483"/>
                  <a:gd name="T90" fmla="*/ 103 w 436"/>
                  <a:gd name="T91" fmla="*/ 479 h 483"/>
                  <a:gd name="T92" fmla="*/ 76 w 436"/>
                  <a:gd name="T93" fmla="*/ 476 h 483"/>
                  <a:gd name="T94" fmla="*/ 48 w 436"/>
                  <a:gd name="T95" fmla="*/ 471 h 483"/>
                  <a:gd name="T96" fmla="*/ 21 w 436"/>
                  <a:gd name="T97" fmla="*/ 466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6" h="483">
                    <a:moveTo>
                      <a:pt x="21" y="466"/>
                    </a:moveTo>
                    <a:lnTo>
                      <a:pt x="26" y="403"/>
                    </a:lnTo>
                    <a:lnTo>
                      <a:pt x="30" y="349"/>
                    </a:lnTo>
                    <a:lnTo>
                      <a:pt x="33" y="298"/>
                    </a:lnTo>
                    <a:lnTo>
                      <a:pt x="33" y="250"/>
                    </a:lnTo>
                    <a:lnTo>
                      <a:pt x="30" y="202"/>
                    </a:lnTo>
                    <a:lnTo>
                      <a:pt x="25" y="152"/>
                    </a:lnTo>
                    <a:lnTo>
                      <a:pt x="15" y="98"/>
                    </a:lnTo>
                    <a:lnTo>
                      <a:pt x="0" y="37"/>
                    </a:lnTo>
                    <a:lnTo>
                      <a:pt x="29" y="30"/>
                    </a:lnTo>
                    <a:lnTo>
                      <a:pt x="55" y="26"/>
                    </a:lnTo>
                    <a:lnTo>
                      <a:pt x="81" y="19"/>
                    </a:lnTo>
                    <a:lnTo>
                      <a:pt x="106" y="16"/>
                    </a:lnTo>
                    <a:lnTo>
                      <a:pt x="129" y="11"/>
                    </a:lnTo>
                    <a:lnTo>
                      <a:pt x="154" y="8"/>
                    </a:lnTo>
                    <a:lnTo>
                      <a:pt x="176" y="6"/>
                    </a:lnTo>
                    <a:lnTo>
                      <a:pt x="199" y="3"/>
                    </a:lnTo>
                    <a:lnTo>
                      <a:pt x="222" y="1"/>
                    </a:lnTo>
                    <a:lnTo>
                      <a:pt x="246" y="0"/>
                    </a:lnTo>
                    <a:lnTo>
                      <a:pt x="269" y="0"/>
                    </a:lnTo>
                    <a:lnTo>
                      <a:pt x="294" y="0"/>
                    </a:lnTo>
                    <a:lnTo>
                      <a:pt x="320" y="0"/>
                    </a:lnTo>
                    <a:lnTo>
                      <a:pt x="346" y="0"/>
                    </a:lnTo>
                    <a:lnTo>
                      <a:pt x="373" y="0"/>
                    </a:lnTo>
                    <a:lnTo>
                      <a:pt x="403" y="1"/>
                    </a:lnTo>
                    <a:lnTo>
                      <a:pt x="418" y="59"/>
                    </a:lnTo>
                    <a:lnTo>
                      <a:pt x="428" y="116"/>
                    </a:lnTo>
                    <a:lnTo>
                      <a:pt x="433" y="171"/>
                    </a:lnTo>
                    <a:lnTo>
                      <a:pt x="436" y="227"/>
                    </a:lnTo>
                    <a:lnTo>
                      <a:pt x="435" y="284"/>
                    </a:lnTo>
                    <a:lnTo>
                      <a:pt x="429" y="340"/>
                    </a:lnTo>
                    <a:lnTo>
                      <a:pt x="422" y="397"/>
                    </a:lnTo>
                    <a:lnTo>
                      <a:pt x="413" y="457"/>
                    </a:lnTo>
                    <a:lnTo>
                      <a:pt x="392" y="460"/>
                    </a:lnTo>
                    <a:lnTo>
                      <a:pt x="370" y="463"/>
                    </a:lnTo>
                    <a:lnTo>
                      <a:pt x="348" y="466"/>
                    </a:lnTo>
                    <a:lnTo>
                      <a:pt x="325" y="470"/>
                    </a:lnTo>
                    <a:lnTo>
                      <a:pt x="303" y="473"/>
                    </a:lnTo>
                    <a:lnTo>
                      <a:pt x="280" y="475"/>
                    </a:lnTo>
                    <a:lnTo>
                      <a:pt x="255" y="478"/>
                    </a:lnTo>
                    <a:lnTo>
                      <a:pt x="232" y="479"/>
                    </a:lnTo>
                    <a:lnTo>
                      <a:pt x="206" y="481"/>
                    </a:lnTo>
                    <a:lnTo>
                      <a:pt x="181" y="483"/>
                    </a:lnTo>
                    <a:lnTo>
                      <a:pt x="155" y="483"/>
                    </a:lnTo>
                    <a:lnTo>
                      <a:pt x="129" y="481"/>
                    </a:lnTo>
                    <a:lnTo>
                      <a:pt x="103" y="479"/>
                    </a:lnTo>
                    <a:lnTo>
                      <a:pt x="76" y="476"/>
                    </a:lnTo>
                    <a:lnTo>
                      <a:pt x="48" y="471"/>
                    </a:lnTo>
                    <a:lnTo>
                      <a:pt x="21" y="466"/>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18" name="Freeform 298"/>
              <p:cNvSpPr>
                <a:spLocks/>
              </p:cNvSpPr>
              <p:nvPr/>
            </p:nvSpPr>
            <p:spPr bwMode="auto">
              <a:xfrm>
                <a:off x="1860" y="1393"/>
                <a:ext cx="25" cy="219"/>
              </a:xfrm>
              <a:custGeom>
                <a:avLst/>
                <a:gdLst>
                  <a:gd name="T0" fmla="*/ 8 w 49"/>
                  <a:gd name="T1" fmla="*/ 0 h 437"/>
                  <a:gd name="T2" fmla="*/ 2 w 49"/>
                  <a:gd name="T3" fmla="*/ 9 h 437"/>
                  <a:gd name="T4" fmla="*/ 17 w 49"/>
                  <a:gd name="T5" fmla="*/ 71 h 437"/>
                  <a:gd name="T6" fmla="*/ 27 w 49"/>
                  <a:gd name="T7" fmla="*/ 123 h 437"/>
                  <a:gd name="T8" fmla="*/ 32 w 49"/>
                  <a:gd name="T9" fmla="*/ 173 h 437"/>
                  <a:gd name="T10" fmla="*/ 35 w 49"/>
                  <a:gd name="T11" fmla="*/ 221 h 437"/>
                  <a:gd name="T12" fmla="*/ 35 w 49"/>
                  <a:gd name="T13" fmla="*/ 269 h 437"/>
                  <a:gd name="T14" fmla="*/ 32 w 49"/>
                  <a:gd name="T15" fmla="*/ 320 h 437"/>
                  <a:gd name="T16" fmla="*/ 28 w 49"/>
                  <a:gd name="T17" fmla="*/ 374 h 437"/>
                  <a:gd name="T18" fmla="*/ 23 w 49"/>
                  <a:gd name="T19" fmla="*/ 437 h 437"/>
                  <a:gd name="T20" fmla="*/ 37 w 49"/>
                  <a:gd name="T21" fmla="*/ 437 h 437"/>
                  <a:gd name="T22" fmla="*/ 42 w 49"/>
                  <a:gd name="T23" fmla="*/ 374 h 437"/>
                  <a:gd name="T24" fmla="*/ 46 w 49"/>
                  <a:gd name="T25" fmla="*/ 320 h 437"/>
                  <a:gd name="T26" fmla="*/ 49 w 49"/>
                  <a:gd name="T27" fmla="*/ 269 h 437"/>
                  <a:gd name="T28" fmla="*/ 49 w 49"/>
                  <a:gd name="T29" fmla="*/ 221 h 437"/>
                  <a:gd name="T30" fmla="*/ 46 w 49"/>
                  <a:gd name="T31" fmla="*/ 173 h 437"/>
                  <a:gd name="T32" fmla="*/ 41 w 49"/>
                  <a:gd name="T33" fmla="*/ 123 h 437"/>
                  <a:gd name="T34" fmla="*/ 31 w 49"/>
                  <a:gd name="T35" fmla="*/ 68 h 437"/>
                  <a:gd name="T36" fmla="*/ 16 w 49"/>
                  <a:gd name="T37" fmla="*/ 6 h 437"/>
                  <a:gd name="T38" fmla="*/ 10 w 49"/>
                  <a:gd name="T39" fmla="*/ 16 h 437"/>
                  <a:gd name="T40" fmla="*/ 8 w 49"/>
                  <a:gd name="T41" fmla="*/ 0 h 437"/>
                  <a:gd name="T42" fmla="*/ 0 w 49"/>
                  <a:gd name="T43" fmla="*/ 1 h 437"/>
                  <a:gd name="T44" fmla="*/ 2 w 49"/>
                  <a:gd name="T45" fmla="*/ 9 h 437"/>
                  <a:gd name="T46" fmla="*/ 8 w 49"/>
                  <a:gd name="T4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437">
                    <a:moveTo>
                      <a:pt x="8" y="0"/>
                    </a:moveTo>
                    <a:lnTo>
                      <a:pt x="2" y="9"/>
                    </a:lnTo>
                    <a:lnTo>
                      <a:pt x="17" y="71"/>
                    </a:lnTo>
                    <a:lnTo>
                      <a:pt x="27" y="123"/>
                    </a:lnTo>
                    <a:lnTo>
                      <a:pt x="32" y="173"/>
                    </a:lnTo>
                    <a:lnTo>
                      <a:pt x="35" y="221"/>
                    </a:lnTo>
                    <a:lnTo>
                      <a:pt x="35" y="269"/>
                    </a:lnTo>
                    <a:lnTo>
                      <a:pt x="32" y="320"/>
                    </a:lnTo>
                    <a:lnTo>
                      <a:pt x="28" y="374"/>
                    </a:lnTo>
                    <a:lnTo>
                      <a:pt x="23" y="437"/>
                    </a:lnTo>
                    <a:lnTo>
                      <a:pt x="37" y="437"/>
                    </a:lnTo>
                    <a:lnTo>
                      <a:pt x="42" y="374"/>
                    </a:lnTo>
                    <a:lnTo>
                      <a:pt x="46" y="320"/>
                    </a:lnTo>
                    <a:lnTo>
                      <a:pt x="49" y="269"/>
                    </a:lnTo>
                    <a:lnTo>
                      <a:pt x="49" y="221"/>
                    </a:lnTo>
                    <a:lnTo>
                      <a:pt x="46" y="173"/>
                    </a:lnTo>
                    <a:lnTo>
                      <a:pt x="41" y="123"/>
                    </a:lnTo>
                    <a:lnTo>
                      <a:pt x="31" y="68"/>
                    </a:lnTo>
                    <a:lnTo>
                      <a:pt x="16" y="6"/>
                    </a:lnTo>
                    <a:lnTo>
                      <a:pt x="10" y="16"/>
                    </a:lnTo>
                    <a:lnTo>
                      <a:pt x="8" y="0"/>
                    </a:lnTo>
                    <a:lnTo>
                      <a:pt x="0" y="1"/>
                    </a:lnTo>
                    <a:lnTo>
                      <a:pt x="2"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19" name="Freeform 299"/>
              <p:cNvSpPr>
                <a:spLocks/>
              </p:cNvSpPr>
              <p:nvPr/>
            </p:nvSpPr>
            <p:spPr bwMode="auto">
              <a:xfrm>
                <a:off x="1864" y="1375"/>
                <a:ext cx="206" cy="26"/>
              </a:xfrm>
              <a:custGeom>
                <a:avLst/>
                <a:gdLst>
                  <a:gd name="T0" fmla="*/ 411 w 411"/>
                  <a:gd name="T1" fmla="*/ 8 h 53"/>
                  <a:gd name="T2" fmla="*/ 404 w 411"/>
                  <a:gd name="T3" fmla="*/ 1 h 53"/>
                  <a:gd name="T4" fmla="*/ 374 w 411"/>
                  <a:gd name="T5" fmla="*/ 0 h 53"/>
                  <a:gd name="T6" fmla="*/ 347 w 411"/>
                  <a:gd name="T7" fmla="*/ 0 h 53"/>
                  <a:gd name="T8" fmla="*/ 321 w 411"/>
                  <a:gd name="T9" fmla="*/ 0 h 53"/>
                  <a:gd name="T10" fmla="*/ 295 w 411"/>
                  <a:gd name="T11" fmla="*/ 0 h 53"/>
                  <a:gd name="T12" fmla="*/ 270 w 411"/>
                  <a:gd name="T13" fmla="*/ 0 h 53"/>
                  <a:gd name="T14" fmla="*/ 247 w 411"/>
                  <a:gd name="T15" fmla="*/ 0 h 53"/>
                  <a:gd name="T16" fmla="*/ 223 w 411"/>
                  <a:gd name="T17" fmla="*/ 1 h 53"/>
                  <a:gd name="T18" fmla="*/ 200 w 411"/>
                  <a:gd name="T19" fmla="*/ 3 h 53"/>
                  <a:gd name="T20" fmla="*/ 177 w 411"/>
                  <a:gd name="T21" fmla="*/ 6 h 53"/>
                  <a:gd name="T22" fmla="*/ 155 w 411"/>
                  <a:gd name="T23" fmla="*/ 8 h 53"/>
                  <a:gd name="T24" fmla="*/ 130 w 411"/>
                  <a:gd name="T25" fmla="*/ 11 h 53"/>
                  <a:gd name="T26" fmla="*/ 107 w 411"/>
                  <a:gd name="T27" fmla="*/ 16 h 53"/>
                  <a:gd name="T28" fmla="*/ 82 w 411"/>
                  <a:gd name="T29" fmla="*/ 19 h 53"/>
                  <a:gd name="T30" fmla="*/ 56 w 411"/>
                  <a:gd name="T31" fmla="*/ 25 h 53"/>
                  <a:gd name="T32" fmla="*/ 30 w 411"/>
                  <a:gd name="T33" fmla="*/ 30 h 53"/>
                  <a:gd name="T34" fmla="*/ 0 w 411"/>
                  <a:gd name="T35" fmla="*/ 37 h 53"/>
                  <a:gd name="T36" fmla="*/ 2 w 411"/>
                  <a:gd name="T37" fmla="*/ 53 h 53"/>
                  <a:gd name="T38" fmla="*/ 30 w 411"/>
                  <a:gd name="T39" fmla="*/ 46 h 53"/>
                  <a:gd name="T40" fmla="*/ 56 w 411"/>
                  <a:gd name="T41" fmla="*/ 42 h 53"/>
                  <a:gd name="T42" fmla="*/ 82 w 411"/>
                  <a:gd name="T43" fmla="*/ 35 h 53"/>
                  <a:gd name="T44" fmla="*/ 107 w 411"/>
                  <a:gd name="T45" fmla="*/ 32 h 53"/>
                  <a:gd name="T46" fmla="*/ 130 w 411"/>
                  <a:gd name="T47" fmla="*/ 27 h 53"/>
                  <a:gd name="T48" fmla="*/ 155 w 411"/>
                  <a:gd name="T49" fmla="*/ 24 h 53"/>
                  <a:gd name="T50" fmla="*/ 177 w 411"/>
                  <a:gd name="T51" fmla="*/ 22 h 53"/>
                  <a:gd name="T52" fmla="*/ 200 w 411"/>
                  <a:gd name="T53" fmla="*/ 19 h 53"/>
                  <a:gd name="T54" fmla="*/ 223 w 411"/>
                  <a:gd name="T55" fmla="*/ 17 h 53"/>
                  <a:gd name="T56" fmla="*/ 247 w 411"/>
                  <a:gd name="T57" fmla="*/ 16 h 53"/>
                  <a:gd name="T58" fmla="*/ 270 w 411"/>
                  <a:gd name="T59" fmla="*/ 16 h 53"/>
                  <a:gd name="T60" fmla="*/ 295 w 411"/>
                  <a:gd name="T61" fmla="*/ 16 h 53"/>
                  <a:gd name="T62" fmla="*/ 321 w 411"/>
                  <a:gd name="T63" fmla="*/ 16 h 53"/>
                  <a:gd name="T64" fmla="*/ 347 w 411"/>
                  <a:gd name="T65" fmla="*/ 16 h 53"/>
                  <a:gd name="T66" fmla="*/ 374 w 411"/>
                  <a:gd name="T67" fmla="*/ 16 h 53"/>
                  <a:gd name="T68" fmla="*/ 404 w 411"/>
                  <a:gd name="T69" fmla="*/ 17 h 53"/>
                  <a:gd name="T70" fmla="*/ 397 w 411"/>
                  <a:gd name="T71" fmla="*/ 11 h 53"/>
                  <a:gd name="T72" fmla="*/ 411 w 411"/>
                  <a:gd name="T73" fmla="*/ 8 h 53"/>
                  <a:gd name="T74" fmla="*/ 408 w 411"/>
                  <a:gd name="T75" fmla="*/ 1 h 53"/>
                  <a:gd name="T76" fmla="*/ 404 w 411"/>
                  <a:gd name="T77" fmla="*/ 1 h 53"/>
                  <a:gd name="T78" fmla="*/ 411 w 411"/>
                  <a:gd name="T79"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1" h="53">
                    <a:moveTo>
                      <a:pt x="411" y="8"/>
                    </a:moveTo>
                    <a:lnTo>
                      <a:pt x="404" y="1"/>
                    </a:lnTo>
                    <a:lnTo>
                      <a:pt x="374" y="0"/>
                    </a:lnTo>
                    <a:lnTo>
                      <a:pt x="347" y="0"/>
                    </a:lnTo>
                    <a:lnTo>
                      <a:pt x="321" y="0"/>
                    </a:lnTo>
                    <a:lnTo>
                      <a:pt x="295" y="0"/>
                    </a:lnTo>
                    <a:lnTo>
                      <a:pt x="270" y="0"/>
                    </a:lnTo>
                    <a:lnTo>
                      <a:pt x="247" y="0"/>
                    </a:lnTo>
                    <a:lnTo>
                      <a:pt x="223" y="1"/>
                    </a:lnTo>
                    <a:lnTo>
                      <a:pt x="200" y="3"/>
                    </a:lnTo>
                    <a:lnTo>
                      <a:pt x="177" y="6"/>
                    </a:lnTo>
                    <a:lnTo>
                      <a:pt x="155" y="8"/>
                    </a:lnTo>
                    <a:lnTo>
                      <a:pt x="130" y="11"/>
                    </a:lnTo>
                    <a:lnTo>
                      <a:pt x="107" y="16"/>
                    </a:lnTo>
                    <a:lnTo>
                      <a:pt x="82" y="19"/>
                    </a:lnTo>
                    <a:lnTo>
                      <a:pt x="56" y="25"/>
                    </a:lnTo>
                    <a:lnTo>
                      <a:pt x="30" y="30"/>
                    </a:lnTo>
                    <a:lnTo>
                      <a:pt x="0" y="37"/>
                    </a:lnTo>
                    <a:lnTo>
                      <a:pt x="2" y="53"/>
                    </a:lnTo>
                    <a:lnTo>
                      <a:pt x="30" y="46"/>
                    </a:lnTo>
                    <a:lnTo>
                      <a:pt x="56" y="42"/>
                    </a:lnTo>
                    <a:lnTo>
                      <a:pt x="82" y="35"/>
                    </a:lnTo>
                    <a:lnTo>
                      <a:pt x="107" y="32"/>
                    </a:lnTo>
                    <a:lnTo>
                      <a:pt x="130" y="27"/>
                    </a:lnTo>
                    <a:lnTo>
                      <a:pt x="155" y="24"/>
                    </a:lnTo>
                    <a:lnTo>
                      <a:pt x="177" y="22"/>
                    </a:lnTo>
                    <a:lnTo>
                      <a:pt x="200" y="19"/>
                    </a:lnTo>
                    <a:lnTo>
                      <a:pt x="223" y="17"/>
                    </a:lnTo>
                    <a:lnTo>
                      <a:pt x="247" y="16"/>
                    </a:lnTo>
                    <a:lnTo>
                      <a:pt x="270" y="16"/>
                    </a:lnTo>
                    <a:lnTo>
                      <a:pt x="295" y="16"/>
                    </a:lnTo>
                    <a:lnTo>
                      <a:pt x="321" y="16"/>
                    </a:lnTo>
                    <a:lnTo>
                      <a:pt x="347" y="16"/>
                    </a:lnTo>
                    <a:lnTo>
                      <a:pt x="374" y="16"/>
                    </a:lnTo>
                    <a:lnTo>
                      <a:pt x="404" y="17"/>
                    </a:lnTo>
                    <a:lnTo>
                      <a:pt x="397" y="11"/>
                    </a:lnTo>
                    <a:lnTo>
                      <a:pt x="411" y="8"/>
                    </a:lnTo>
                    <a:lnTo>
                      <a:pt x="408" y="1"/>
                    </a:lnTo>
                    <a:lnTo>
                      <a:pt x="404" y="1"/>
                    </a:lnTo>
                    <a:lnTo>
                      <a:pt x="41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20" name="Freeform 300"/>
              <p:cNvSpPr>
                <a:spLocks/>
              </p:cNvSpPr>
              <p:nvPr/>
            </p:nvSpPr>
            <p:spPr bwMode="auto">
              <a:xfrm>
                <a:off x="2063" y="1379"/>
                <a:ext cx="24" cy="232"/>
              </a:xfrm>
              <a:custGeom>
                <a:avLst/>
                <a:gdLst>
                  <a:gd name="T0" fmla="*/ 17 w 47"/>
                  <a:gd name="T1" fmla="*/ 465 h 465"/>
                  <a:gd name="T2" fmla="*/ 24 w 47"/>
                  <a:gd name="T3" fmla="*/ 458 h 465"/>
                  <a:gd name="T4" fmla="*/ 33 w 47"/>
                  <a:gd name="T5" fmla="*/ 397 h 465"/>
                  <a:gd name="T6" fmla="*/ 40 w 47"/>
                  <a:gd name="T7" fmla="*/ 340 h 465"/>
                  <a:gd name="T8" fmla="*/ 46 w 47"/>
                  <a:gd name="T9" fmla="*/ 284 h 465"/>
                  <a:gd name="T10" fmla="*/ 47 w 47"/>
                  <a:gd name="T11" fmla="*/ 227 h 465"/>
                  <a:gd name="T12" fmla="*/ 44 w 47"/>
                  <a:gd name="T13" fmla="*/ 171 h 465"/>
                  <a:gd name="T14" fmla="*/ 39 w 47"/>
                  <a:gd name="T15" fmla="*/ 116 h 465"/>
                  <a:gd name="T16" fmla="*/ 29 w 47"/>
                  <a:gd name="T17" fmla="*/ 58 h 465"/>
                  <a:gd name="T18" fmla="*/ 14 w 47"/>
                  <a:gd name="T19" fmla="*/ 0 h 465"/>
                  <a:gd name="T20" fmla="*/ 0 w 47"/>
                  <a:gd name="T21" fmla="*/ 3 h 465"/>
                  <a:gd name="T22" fmla="*/ 15 w 47"/>
                  <a:gd name="T23" fmla="*/ 61 h 465"/>
                  <a:gd name="T24" fmla="*/ 25 w 47"/>
                  <a:gd name="T25" fmla="*/ 116 h 465"/>
                  <a:gd name="T26" fmla="*/ 31 w 47"/>
                  <a:gd name="T27" fmla="*/ 171 h 465"/>
                  <a:gd name="T28" fmla="*/ 33 w 47"/>
                  <a:gd name="T29" fmla="*/ 227 h 465"/>
                  <a:gd name="T30" fmla="*/ 32 w 47"/>
                  <a:gd name="T31" fmla="*/ 284 h 465"/>
                  <a:gd name="T32" fmla="*/ 26 w 47"/>
                  <a:gd name="T33" fmla="*/ 340 h 465"/>
                  <a:gd name="T34" fmla="*/ 20 w 47"/>
                  <a:gd name="T35" fmla="*/ 397 h 465"/>
                  <a:gd name="T36" fmla="*/ 10 w 47"/>
                  <a:gd name="T37" fmla="*/ 455 h 465"/>
                  <a:gd name="T38" fmla="*/ 17 w 47"/>
                  <a:gd name="T39" fmla="*/ 449 h 465"/>
                  <a:gd name="T40" fmla="*/ 17 w 47"/>
                  <a:gd name="T41" fmla="*/ 465 h 465"/>
                  <a:gd name="T42" fmla="*/ 22 w 47"/>
                  <a:gd name="T43" fmla="*/ 465 h 465"/>
                  <a:gd name="T44" fmla="*/ 24 w 47"/>
                  <a:gd name="T45" fmla="*/ 458 h 465"/>
                  <a:gd name="T46" fmla="*/ 17 w 47"/>
                  <a:gd name="T47"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65">
                    <a:moveTo>
                      <a:pt x="17" y="465"/>
                    </a:moveTo>
                    <a:lnTo>
                      <a:pt x="24" y="458"/>
                    </a:lnTo>
                    <a:lnTo>
                      <a:pt x="33" y="397"/>
                    </a:lnTo>
                    <a:lnTo>
                      <a:pt x="40" y="340"/>
                    </a:lnTo>
                    <a:lnTo>
                      <a:pt x="46" y="284"/>
                    </a:lnTo>
                    <a:lnTo>
                      <a:pt x="47" y="227"/>
                    </a:lnTo>
                    <a:lnTo>
                      <a:pt x="44" y="171"/>
                    </a:lnTo>
                    <a:lnTo>
                      <a:pt x="39" y="116"/>
                    </a:lnTo>
                    <a:lnTo>
                      <a:pt x="29" y="58"/>
                    </a:lnTo>
                    <a:lnTo>
                      <a:pt x="14" y="0"/>
                    </a:lnTo>
                    <a:lnTo>
                      <a:pt x="0" y="3"/>
                    </a:lnTo>
                    <a:lnTo>
                      <a:pt x="15" y="61"/>
                    </a:lnTo>
                    <a:lnTo>
                      <a:pt x="25" y="116"/>
                    </a:lnTo>
                    <a:lnTo>
                      <a:pt x="31" y="171"/>
                    </a:lnTo>
                    <a:lnTo>
                      <a:pt x="33" y="227"/>
                    </a:lnTo>
                    <a:lnTo>
                      <a:pt x="32" y="284"/>
                    </a:lnTo>
                    <a:lnTo>
                      <a:pt x="26" y="340"/>
                    </a:lnTo>
                    <a:lnTo>
                      <a:pt x="20" y="397"/>
                    </a:lnTo>
                    <a:lnTo>
                      <a:pt x="10" y="455"/>
                    </a:lnTo>
                    <a:lnTo>
                      <a:pt x="17" y="449"/>
                    </a:lnTo>
                    <a:lnTo>
                      <a:pt x="17" y="465"/>
                    </a:lnTo>
                    <a:lnTo>
                      <a:pt x="22" y="465"/>
                    </a:lnTo>
                    <a:lnTo>
                      <a:pt x="24" y="458"/>
                    </a:lnTo>
                    <a:lnTo>
                      <a:pt x="17"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21" name="Freeform 301"/>
              <p:cNvSpPr>
                <a:spLocks/>
              </p:cNvSpPr>
              <p:nvPr/>
            </p:nvSpPr>
            <p:spPr bwMode="auto">
              <a:xfrm>
                <a:off x="1872" y="1603"/>
                <a:ext cx="199" cy="21"/>
              </a:xfrm>
              <a:custGeom>
                <a:avLst/>
                <a:gdLst>
                  <a:gd name="T0" fmla="*/ 0 w 399"/>
                  <a:gd name="T1" fmla="*/ 17 h 42"/>
                  <a:gd name="T2" fmla="*/ 5 w 399"/>
                  <a:gd name="T3" fmla="*/ 26 h 42"/>
                  <a:gd name="T4" fmla="*/ 34 w 399"/>
                  <a:gd name="T5" fmla="*/ 30 h 42"/>
                  <a:gd name="T6" fmla="*/ 62 w 399"/>
                  <a:gd name="T7" fmla="*/ 35 h 42"/>
                  <a:gd name="T8" fmla="*/ 89 w 399"/>
                  <a:gd name="T9" fmla="*/ 38 h 42"/>
                  <a:gd name="T10" fmla="*/ 115 w 399"/>
                  <a:gd name="T11" fmla="*/ 40 h 42"/>
                  <a:gd name="T12" fmla="*/ 141 w 399"/>
                  <a:gd name="T13" fmla="*/ 42 h 42"/>
                  <a:gd name="T14" fmla="*/ 167 w 399"/>
                  <a:gd name="T15" fmla="*/ 42 h 42"/>
                  <a:gd name="T16" fmla="*/ 192 w 399"/>
                  <a:gd name="T17" fmla="*/ 40 h 42"/>
                  <a:gd name="T18" fmla="*/ 218 w 399"/>
                  <a:gd name="T19" fmla="*/ 38 h 42"/>
                  <a:gd name="T20" fmla="*/ 241 w 399"/>
                  <a:gd name="T21" fmla="*/ 37 h 42"/>
                  <a:gd name="T22" fmla="*/ 266 w 399"/>
                  <a:gd name="T23" fmla="*/ 34 h 42"/>
                  <a:gd name="T24" fmla="*/ 289 w 399"/>
                  <a:gd name="T25" fmla="*/ 32 h 42"/>
                  <a:gd name="T26" fmla="*/ 311 w 399"/>
                  <a:gd name="T27" fmla="*/ 29 h 42"/>
                  <a:gd name="T28" fmla="*/ 334 w 399"/>
                  <a:gd name="T29" fmla="*/ 26 h 42"/>
                  <a:gd name="T30" fmla="*/ 356 w 399"/>
                  <a:gd name="T31" fmla="*/ 22 h 42"/>
                  <a:gd name="T32" fmla="*/ 378 w 399"/>
                  <a:gd name="T33" fmla="*/ 19 h 42"/>
                  <a:gd name="T34" fmla="*/ 399 w 399"/>
                  <a:gd name="T35" fmla="*/ 16 h 42"/>
                  <a:gd name="T36" fmla="*/ 399 w 399"/>
                  <a:gd name="T37" fmla="*/ 0 h 42"/>
                  <a:gd name="T38" fmla="*/ 378 w 399"/>
                  <a:gd name="T39" fmla="*/ 3 h 42"/>
                  <a:gd name="T40" fmla="*/ 356 w 399"/>
                  <a:gd name="T41" fmla="*/ 6 h 42"/>
                  <a:gd name="T42" fmla="*/ 334 w 399"/>
                  <a:gd name="T43" fmla="*/ 9 h 42"/>
                  <a:gd name="T44" fmla="*/ 311 w 399"/>
                  <a:gd name="T45" fmla="*/ 13 h 42"/>
                  <a:gd name="T46" fmla="*/ 289 w 399"/>
                  <a:gd name="T47" fmla="*/ 16 h 42"/>
                  <a:gd name="T48" fmla="*/ 266 w 399"/>
                  <a:gd name="T49" fmla="*/ 17 h 42"/>
                  <a:gd name="T50" fmla="*/ 241 w 399"/>
                  <a:gd name="T51" fmla="*/ 21 h 42"/>
                  <a:gd name="T52" fmla="*/ 218 w 399"/>
                  <a:gd name="T53" fmla="*/ 22 h 42"/>
                  <a:gd name="T54" fmla="*/ 192 w 399"/>
                  <a:gd name="T55" fmla="*/ 24 h 42"/>
                  <a:gd name="T56" fmla="*/ 167 w 399"/>
                  <a:gd name="T57" fmla="*/ 26 h 42"/>
                  <a:gd name="T58" fmla="*/ 141 w 399"/>
                  <a:gd name="T59" fmla="*/ 26 h 42"/>
                  <a:gd name="T60" fmla="*/ 115 w 399"/>
                  <a:gd name="T61" fmla="*/ 24 h 42"/>
                  <a:gd name="T62" fmla="*/ 89 w 399"/>
                  <a:gd name="T63" fmla="*/ 22 h 42"/>
                  <a:gd name="T64" fmla="*/ 62 w 399"/>
                  <a:gd name="T65" fmla="*/ 19 h 42"/>
                  <a:gd name="T66" fmla="*/ 34 w 399"/>
                  <a:gd name="T67" fmla="*/ 14 h 42"/>
                  <a:gd name="T68" fmla="*/ 8 w 399"/>
                  <a:gd name="T69" fmla="*/ 9 h 42"/>
                  <a:gd name="T70" fmla="*/ 14 w 399"/>
                  <a:gd name="T71" fmla="*/ 17 h 42"/>
                  <a:gd name="T72" fmla="*/ 0 w 399"/>
                  <a:gd name="T73" fmla="*/ 17 h 42"/>
                  <a:gd name="T74" fmla="*/ 0 w 399"/>
                  <a:gd name="T75" fmla="*/ 24 h 42"/>
                  <a:gd name="T76" fmla="*/ 5 w 399"/>
                  <a:gd name="T77" fmla="*/ 26 h 42"/>
                  <a:gd name="T78" fmla="*/ 0 w 399"/>
                  <a:gd name="T79"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9" h="42">
                    <a:moveTo>
                      <a:pt x="0" y="17"/>
                    </a:moveTo>
                    <a:lnTo>
                      <a:pt x="5" y="26"/>
                    </a:lnTo>
                    <a:lnTo>
                      <a:pt x="34" y="30"/>
                    </a:lnTo>
                    <a:lnTo>
                      <a:pt x="62" y="35"/>
                    </a:lnTo>
                    <a:lnTo>
                      <a:pt x="89" y="38"/>
                    </a:lnTo>
                    <a:lnTo>
                      <a:pt x="115" y="40"/>
                    </a:lnTo>
                    <a:lnTo>
                      <a:pt x="141" y="42"/>
                    </a:lnTo>
                    <a:lnTo>
                      <a:pt x="167" y="42"/>
                    </a:lnTo>
                    <a:lnTo>
                      <a:pt x="192" y="40"/>
                    </a:lnTo>
                    <a:lnTo>
                      <a:pt x="218" y="38"/>
                    </a:lnTo>
                    <a:lnTo>
                      <a:pt x="241" y="37"/>
                    </a:lnTo>
                    <a:lnTo>
                      <a:pt x="266" y="34"/>
                    </a:lnTo>
                    <a:lnTo>
                      <a:pt x="289" y="32"/>
                    </a:lnTo>
                    <a:lnTo>
                      <a:pt x="311" y="29"/>
                    </a:lnTo>
                    <a:lnTo>
                      <a:pt x="334" y="26"/>
                    </a:lnTo>
                    <a:lnTo>
                      <a:pt x="356" y="22"/>
                    </a:lnTo>
                    <a:lnTo>
                      <a:pt x="378" y="19"/>
                    </a:lnTo>
                    <a:lnTo>
                      <a:pt x="399" y="16"/>
                    </a:lnTo>
                    <a:lnTo>
                      <a:pt x="399" y="0"/>
                    </a:lnTo>
                    <a:lnTo>
                      <a:pt x="378" y="3"/>
                    </a:lnTo>
                    <a:lnTo>
                      <a:pt x="356" y="6"/>
                    </a:lnTo>
                    <a:lnTo>
                      <a:pt x="334" y="9"/>
                    </a:lnTo>
                    <a:lnTo>
                      <a:pt x="311" y="13"/>
                    </a:lnTo>
                    <a:lnTo>
                      <a:pt x="289" y="16"/>
                    </a:lnTo>
                    <a:lnTo>
                      <a:pt x="266" y="17"/>
                    </a:lnTo>
                    <a:lnTo>
                      <a:pt x="241" y="21"/>
                    </a:lnTo>
                    <a:lnTo>
                      <a:pt x="218" y="22"/>
                    </a:lnTo>
                    <a:lnTo>
                      <a:pt x="192" y="24"/>
                    </a:lnTo>
                    <a:lnTo>
                      <a:pt x="167" y="26"/>
                    </a:lnTo>
                    <a:lnTo>
                      <a:pt x="141" y="26"/>
                    </a:lnTo>
                    <a:lnTo>
                      <a:pt x="115" y="24"/>
                    </a:lnTo>
                    <a:lnTo>
                      <a:pt x="89" y="22"/>
                    </a:lnTo>
                    <a:lnTo>
                      <a:pt x="62" y="19"/>
                    </a:lnTo>
                    <a:lnTo>
                      <a:pt x="34" y="14"/>
                    </a:lnTo>
                    <a:lnTo>
                      <a:pt x="8" y="9"/>
                    </a:lnTo>
                    <a:lnTo>
                      <a:pt x="14" y="17"/>
                    </a:lnTo>
                    <a:lnTo>
                      <a:pt x="0" y="17"/>
                    </a:lnTo>
                    <a:lnTo>
                      <a:pt x="0" y="24"/>
                    </a:lnTo>
                    <a:lnTo>
                      <a:pt x="5" y="26"/>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22" name="Freeform 302"/>
              <p:cNvSpPr>
                <a:spLocks/>
              </p:cNvSpPr>
              <p:nvPr/>
            </p:nvSpPr>
            <p:spPr bwMode="auto">
              <a:xfrm>
                <a:off x="1506" y="1546"/>
                <a:ext cx="1070" cy="439"/>
              </a:xfrm>
              <a:custGeom>
                <a:avLst/>
                <a:gdLst>
                  <a:gd name="T0" fmla="*/ 2085 w 2140"/>
                  <a:gd name="T1" fmla="*/ 0 h 877"/>
                  <a:gd name="T2" fmla="*/ 2125 w 2140"/>
                  <a:gd name="T3" fmla="*/ 42 h 877"/>
                  <a:gd name="T4" fmla="*/ 2140 w 2140"/>
                  <a:gd name="T5" fmla="*/ 376 h 877"/>
                  <a:gd name="T6" fmla="*/ 39 w 2140"/>
                  <a:gd name="T7" fmla="*/ 877 h 877"/>
                  <a:gd name="T8" fmla="*/ 0 w 2140"/>
                  <a:gd name="T9" fmla="*/ 837 h 877"/>
                  <a:gd name="T10" fmla="*/ 19 w 2140"/>
                  <a:gd name="T11" fmla="*/ 591 h 877"/>
                  <a:gd name="T12" fmla="*/ 2085 w 2140"/>
                  <a:gd name="T13" fmla="*/ 0 h 877"/>
                </a:gdLst>
                <a:ahLst/>
                <a:cxnLst>
                  <a:cxn ang="0">
                    <a:pos x="T0" y="T1"/>
                  </a:cxn>
                  <a:cxn ang="0">
                    <a:pos x="T2" y="T3"/>
                  </a:cxn>
                  <a:cxn ang="0">
                    <a:pos x="T4" y="T5"/>
                  </a:cxn>
                  <a:cxn ang="0">
                    <a:pos x="T6" y="T7"/>
                  </a:cxn>
                  <a:cxn ang="0">
                    <a:pos x="T8" y="T9"/>
                  </a:cxn>
                  <a:cxn ang="0">
                    <a:pos x="T10" y="T11"/>
                  </a:cxn>
                  <a:cxn ang="0">
                    <a:pos x="T12" y="T13"/>
                  </a:cxn>
                </a:cxnLst>
                <a:rect l="0" t="0" r="r" b="b"/>
                <a:pathLst>
                  <a:path w="2140" h="877">
                    <a:moveTo>
                      <a:pt x="2085" y="0"/>
                    </a:moveTo>
                    <a:lnTo>
                      <a:pt x="2125" y="42"/>
                    </a:lnTo>
                    <a:lnTo>
                      <a:pt x="2140" y="376"/>
                    </a:lnTo>
                    <a:lnTo>
                      <a:pt x="39" y="877"/>
                    </a:lnTo>
                    <a:lnTo>
                      <a:pt x="0" y="837"/>
                    </a:lnTo>
                    <a:lnTo>
                      <a:pt x="19" y="591"/>
                    </a:lnTo>
                    <a:lnTo>
                      <a:pt x="20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23" name="Freeform 303"/>
              <p:cNvSpPr>
                <a:spLocks/>
              </p:cNvSpPr>
              <p:nvPr/>
            </p:nvSpPr>
            <p:spPr bwMode="auto">
              <a:xfrm>
                <a:off x="2547" y="1543"/>
                <a:ext cx="25" cy="27"/>
              </a:xfrm>
              <a:custGeom>
                <a:avLst/>
                <a:gdLst>
                  <a:gd name="T0" fmla="*/ 51 w 51"/>
                  <a:gd name="T1" fmla="*/ 48 h 54"/>
                  <a:gd name="T2" fmla="*/ 48 w 51"/>
                  <a:gd name="T3" fmla="*/ 42 h 54"/>
                  <a:gd name="T4" fmla="*/ 8 w 51"/>
                  <a:gd name="T5" fmla="*/ 0 h 54"/>
                  <a:gd name="T6" fmla="*/ 0 w 51"/>
                  <a:gd name="T7" fmla="*/ 12 h 54"/>
                  <a:gd name="T8" fmla="*/ 40 w 51"/>
                  <a:gd name="T9" fmla="*/ 54 h 54"/>
                  <a:gd name="T10" fmla="*/ 37 w 51"/>
                  <a:gd name="T11" fmla="*/ 48 h 54"/>
                  <a:gd name="T12" fmla="*/ 51 w 51"/>
                  <a:gd name="T13" fmla="*/ 48 h 54"/>
                  <a:gd name="T14" fmla="*/ 51 w 51"/>
                  <a:gd name="T15" fmla="*/ 45 h 54"/>
                  <a:gd name="T16" fmla="*/ 48 w 51"/>
                  <a:gd name="T17" fmla="*/ 42 h 54"/>
                  <a:gd name="T18" fmla="*/ 51 w 51"/>
                  <a:gd name="T19"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4">
                    <a:moveTo>
                      <a:pt x="51" y="48"/>
                    </a:moveTo>
                    <a:lnTo>
                      <a:pt x="48" y="42"/>
                    </a:lnTo>
                    <a:lnTo>
                      <a:pt x="8" y="0"/>
                    </a:lnTo>
                    <a:lnTo>
                      <a:pt x="0" y="12"/>
                    </a:lnTo>
                    <a:lnTo>
                      <a:pt x="40" y="54"/>
                    </a:lnTo>
                    <a:lnTo>
                      <a:pt x="37" y="48"/>
                    </a:lnTo>
                    <a:lnTo>
                      <a:pt x="51" y="48"/>
                    </a:lnTo>
                    <a:lnTo>
                      <a:pt x="51" y="45"/>
                    </a:lnTo>
                    <a:lnTo>
                      <a:pt x="48" y="42"/>
                    </a:lnTo>
                    <a:lnTo>
                      <a:pt x="5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24" name="Freeform 304"/>
              <p:cNvSpPr>
                <a:spLocks/>
              </p:cNvSpPr>
              <p:nvPr/>
            </p:nvSpPr>
            <p:spPr bwMode="auto">
              <a:xfrm>
                <a:off x="2565" y="1567"/>
                <a:ext cx="14" cy="171"/>
              </a:xfrm>
              <a:custGeom>
                <a:avLst/>
                <a:gdLst>
                  <a:gd name="T0" fmla="*/ 23 w 29"/>
                  <a:gd name="T1" fmla="*/ 342 h 342"/>
                  <a:gd name="T2" fmla="*/ 29 w 29"/>
                  <a:gd name="T3" fmla="*/ 334 h 342"/>
                  <a:gd name="T4" fmla="*/ 14 w 29"/>
                  <a:gd name="T5" fmla="*/ 0 h 342"/>
                  <a:gd name="T6" fmla="*/ 0 w 29"/>
                  <a:gd name="T7" fmla="*/ 0 h 342"/>
                  <a:gd name="T8" fmla="*/ 15 w 29"/>
                  <a:gd name="T9" fmla="*/ 334 h 342"/>
                  <a:gd name="T10" fmla="*/ 21 w 29"/>
                  <a:gd name="T11" fmla="*/ 326 h 342"/>
                  <a:gd name="T12" fmla="*/ 23 w 29"/>
                  <a:gd name="T13" fmla="*/ 342 h 342"/>
                  <a:gd name="T14" fmla="*/ 29 w 29"/>
                  <a:gd name="T15" fmla="*/ 341 h 342"/>
                  <a:gd name="T16" fmla="*/ 29 w 29"/>
                  <a:gd name="T17" fmla="*/ 334 h 342"/>
                  <a:gd name="T18" fmla="*/ 23 w 29"/>
                  <a:gd name="T19"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42">
                    <a:moveTo>
                      <a:pt x="23" y="342"/>
                    </a:moveTo>
                    <a:lnTo>
                      <a:pt x="29" y="334"/>
                    </a:lnTo>
                    <a:lnTo>
                      <a:pt x="14" y="0"/>
                    </a:lnTo>
                    <a:lnTo>
                      <a:pt x="0" y="0"/>
                    </a:lnTo>
                    <a:lnTo>
                      <a:pt x="15" y="334"/>
                    </a:lnTo>
                    <a:lnTo>
                      <a:pt x="21" y="326"/>
                    </a:lnTo>
                    <a:lnTo>
                      <a:pt x="23" y="342"/>
                    </a:lnTo>
                    <a:lnTo>
                      <a:pt x="29" y="341"/>
                    </a:lnTo>
                    <a:lnTo>
                      <a:pt x="29" y="334"/>
                    </a:lnTo>
                    <a:lnTo>
                      <a:pt x="23" y="3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25" name="Freeform 305"/>
              <p:cNvSpPr>
                <a:spLocks/>
              </p:cNvSpPr>
              <p:nvPr/>
            </p:nvSpPr>
            <p:spPr bwMode="auto">
              <a:xfrm>
                <a:off x="1524" y="1730"/>
                <a:ext cx="1053" cy="259"/>
              </a:xfrm>
              <a:custGeom>
                <a:avLst/>
                <a:gdLst>
                  <a:gd name="T0" fmla="*/ 0 w 2106"/>
                  <a:gd name="T1" fmla="*/ 516 h 517"/>
                  <a:gd name="T2" fmla="*/ 6 w 2106"/>
                  <a:gd name="T3" fmla="*/ 517 h 517"/>
                  <a:gd name="T4" fmla="*/ 2106 w 2106"/>
                  <a:gd name="T5" fmla="*/ 16 h 517"/>
                  <a:gd name="T6" fmla="*/ 2104 w 2106"/>
                  <a:gd name="T7" fmla="*/ 0 h 517"/>
                  <a:gd name="T8" fmla="*/ 3 w 2106"/>
                  <a:gd name="T9" fmla="*/ 501 h 517"/>
                  <a:gd name="T10" fmla="*/ 9 w 2106"/>
                  <a:gd name="T11" fmla="*/ 503 h 517"/>
                  <a:gd name="T12" fmla="*/ 0 w 2106"/>
                  <a:gd name="T13" fmla="*/ 516 h 517"/>
                  <a:gd name="T14" fmla="*/ 3 w 2106"/>
                  <a:gd name="T15" fmla="*/ 517 h 517"/>
                  <a:gd name="T16" fmla="*/ 6 w 2106"/>
                  <a:gd name="T17" fmla="*/ 517 h 517"/>
                  <a:gd name="T18" fmla="*/ 0 w 2106"/>
                  <a:gd name="T19" fmla="*/ 51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6" h="517">
                    <a:moveTo>
                      <a:pt x="0" y="516"/>
                    </a:moveTo>
                    <a:lnTo>
                      <a:pt x="6" y="517"/>
                    </a:lnTo>
                    <a:lnTo>
                      <a:pt x="2106" y="16"/>
                    </a:lnTo>
                    <a:lnTo>
                      <a:pt x="2104" y="0"/>
                    </a:lnTo>
                    <a:lnTo>
                      <a:pt x="3" y="501"/>
                    </a:lnTo>
                    <a:lnTo>
                      <a:pt x="9" y="503"/>
                    </a:lnTo>
                    <a:lnTo>
                      <a:pt x="0" y="516"/>
                    </a:lnTo>
                    <a:lnTo>
                      <a:pt x="3" y="517"/>
                    </a:lnTo>
                    <a:lnTo>
                      <a:pt x="6" y="517"/>
                    </a:lnTo>
                    <a:lnTo>
                      <a:pt x="0" y="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26" name="Freeform 306"/>
              <p:cNvSpPr>
                <a:spLocks/>
              </p:cNvSpPr>
              <p:nvPr/>
            </p:nvSpPr>
            <p:spPr bwMode="auto">
              <a:xfrm>
                <a:off x="1502" y="1961"/>
                <a:ext cx="26" cy="27"/>
              </a:xfrm>
              <a:custGeom>
                <a:avLst/>
                <a:gdLst>
                  <a:gd name="T0" fmla="*/ 0 w 51"/>
                  <a:gd name="T1" fmla="*/ 7 h 54"/>
                  <a:gd name="T2" fmla="*/ 3 w 51"/>
                  <a:gd name="T3" fmla="*/ 13 h 54"/>
                  <a:gd name="T4" fmla="*/ 42 w 51"/>
                  <a:gd name="T5" fmla="*/ 54 h 54"/>
                  <a:gd name="T6" fmla="*/ 51 w 51"/>
                  <a:gd name="T7" fmla="*/ 41 h 54"/>
                  <a:gd name="T8" fmla="*/ 11 w 51"/>
                  <a:gd name="T9" fmla="*/ 0 h 54"/>
                  <a:gd name="T10" fmla="*/ 14 w 51"/>
                  <a:gd name="T11" fmla="*/ 7 h 54"/>
                  <a:gd name="T12" fmla="*/ 0 w 51"/>
                  <a:gd name="T13" fmla="*/ 7 h 54"/>
                  <a:gd name="T14" fmla="*/ 0 w 51"/>
                  <a:gd name="T15" fmla="*/ 10 h 54"/>
                  <a:gd name="T16" fmla="*/ 3 w 51"/>
                  <a:gd name="T17" fmla="*/ 13 h 54"/>
                  <a:gd name="T18" fmla="*/ 0 w 51"/>
                  <a:gd name="T1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4">
                    <a:moveTo>
                      <a:pt x="0" y="7"/>
                    </a:moveTo>
                    <a:lnTo>
                      <a:pt x="3" y="13"/>
                    </a:lnTo>
                    <a:lnTo>
                      <a:pt x="42" y="54"/>
                    </a:lnTo>
                    <a:lnTo>
                      <a:pt x="51" y="41"/>
                    </a:lnTo>
                    <a:lnTo>
                      <a:pt x="11" y="0"/>
                    </a:lnTo>
                    <a:lnTo>
                      <a:pt x="14" y="7"/>
                    </a:lnTo>
                    <a:lnTo>
                      <a:pt x="0" y="7"/>
                    </a:lnTo>
                    <a:lnTo>
                      <a:pt x="0" y="10"/>
                    </a:lnTo>
                    <a:lnTo>
                      <a:pt x="3" y="13"/>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27" name="Freeform 307"/>
              <p:cNvSpPr>
                <a:spLocks/>
              </p:cNvSpPr>
              <p:nvPr/>
            </p:nvSpPr>
            <p:spPr bwMode="auto">
              <a:xfrm>
                <a:off x="1502" y="1838"/>
                <a:ext cx="17" cy="126"/>
              </a:xfrm>
              <a:custGeom>
                <a:avLst/>
                <a:gdLst>
                  <a:gd name="T0" fmla="*/ 24 w 33"/>
                  <a:gd name="T1" fmla="*/ 0 h 254"/>
                  <a:gd name="T2" fmla="*/ 19 w 33"/>
                  <a:gd name="T3" fmla="*/ 8 h 254"/>
                  <a:gd name="T4" fmla="*/ 0 w 33"/>
                  <a:gd name="T5" fmla="*/ 254 h 254"/>
                  <a:gd name="T6" fmla="*/ 14 w 33"/>
                  <a:gd name="T7" fmla="*/ 254 h 254"/>
                  <a:gd name="T8" fmla="*/ 33 w 33"/>
                  <a:gd name="T9" fmla="*/ 8 h 254"/>
                  <a:gd name="T10" fmla="*/ 27 w 33"/>
                  <a:gd name="T11" fmla="*/ 16 h 254"/>
                  <a:gd name="T12" fmla="*/ 24 w 33"/>
                  <a:gd name="T13" fmla="*/ 0 h 254"/>
                  <a:gd name="T14" fmla="*/ 19 w 33"/>
                  <a:gd name="T15" fmla="*/ 2 h 254"/>
                  <a:gd name="T16" fmla="*/ 19 w 33"/>
                  <a:gd name="T17" fmla="*/ 8 h 254"/>
                  <a:gd name="T18" fmla="*/ 24 w 33"/>
                  <a:gd name="T1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4">
                    <a:moveTo>
                      <a:pt x="24" y="0"/>
                    </a:moveTo>
                    <a:lnTo>
                      <a:pt x="19" y="8"/>
                    </a:lnTo>
                    <a:lnTo>
                      <a:pt x="0" y="254"/>
                    </a:lnTo>
                    <a:lnTo>
                      <a:pt x="14" y="254"/>
                    </a:lnTo>
                    <a:lnTo>
                      <a:pt x="33" y="8"/>
                    </a:lnTo>
                    <a:lnTo>
                      <a:pt x="27" y="16"/>
                    </a:lnTo>
                    <a:lnTo>
                      <a:pt x="24" y="0"/>
                    </a:lnTo>
                    <a:lnTo>
                      <a:pt x="19" y="2"/>
                    </a:lnTo>
                    <a:lnTo>
                      <a:pt x="19" y="8"/>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28" name="Freeform 308"/>
              <p:cNvSpPr>
                <a:spLocks/>
              </p:cNvSpPr>
              <p:nvPr/>
            </p:nvSpPr>
            <p:spPr bwMode="auto">
              <a:xfrm>
                <a:off x="1515" y="1541"/>
                <a:ext cx="1036" cy="305"/>
              </a:xfrm>
              <a:custGeom>
                <a:avLst/>
                <a:gdLst>
                  <a:gd name="T0" fmla="*/ 2072 w 2072"/>
                  <a:gd name="T1" fmla="*/ 4 h 609"/>
                  <a:gd name="T2" fmla="*/ 2067 w 2072"/>
                  <a:gd name="T3" fmla="*/ 2 h 609"/>
                  <a:gd name="T4" fmla="*/ 0 w 2072"/>
                  <a:gd name="T5" fmla="*/ 593 h 609"/>
                  <a:gd name="T6" fmla="*/ 3 w 2072"/>
                  <a:gd name="T7" fmla="*/ 609 h 609"/>
                  <a:gd name="T8" fmla="*/ 2070 w 2072"/>
                  <a:gd name="T9" fmla="*/ 18 h 609"/>
                  <a:gd name="T10" fmla="*/ 2064 w 2072"/>
                  <a:gd name="T11" fmla="*/ 16 h 609"/>
                  <a:gd name="T12" fmla="*/ 2072 w 2072"/>
                  <a:gd name="T13" fmla="*/ 4 h 609"/>
                  <a:gd name="T14" fmla="*/ 2070 w 2072"/>
                  <a:gd name="T15" fmla="*/ 0 h 609"/>
                  <a:gd name="T16" fmla="*/ 2067 w 2072"/>
                  <a:gd name="T17" fmla="*/ 2 h 609"/>
                  <a:gd name="T18" fmla="*/ 2072 w 2072"/>
                  <a:gd name="T19" fmla="*/ 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2" h="609">
                    <a:moveTo>
                      <a:pt x="2072" y="4"/>
                    </a:moveTo>
                    <a:lnTo>
                      <a:pt x="2067" y="2"/>
                    </a:lnTo>
                    <a:lnTo>
                      <a:pt x="0" y="593"/>
                    </a:lnTo>
                    <a:lnTo>
                      <a:pt x="3" y="609"/>
                    </a:lnTo>
                    <a:lnTo>
                      <a:pt x="2070" y="18"/>
                    </a:lnTo>
                    <a:lnTo>
                      <a:pt x="2064" y="16"/>
                    </a:lnTo>
                    <a:lnTo>
                      <a:pt x="2072" y="4"/>
                    </a:lnTo>
                    <a:lnTo>
                      <a:pt x="2070" y="0"/>
                    </a:lnTo>
                    <a:lnTo>
                      <a:pt x="2067" y="2"/>
                    </a:lnTo>
                    <a:lnTo>
                      <a:pt x="207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29" name="Freeform 309"/>
              <p:cNvSpPr>
                <a:spLocks/>
              </p:cNvSpPr>
              <p:nvPr/>
            </p:nvSpPr>
            <p:spPr bwMode="auto">
              <a:xfrm>
                <a:off x="1496" y="1546"/>
                <a:ext cx="1060" cy="418"/>
              </a:xfrm>
              <a:custGeom>
                <a:avLst/>
                <a:gdLst>
                  <a:gd name="T0" fmla="*/ 2106 w 2121"/>
                  <a:gd name="T1" fmla="*/ 0 h 837"/>
                  <a:gd name="T2" fmla="*/ 2121 w 2121"/>
                  <a:gd name="T3" fmla="*/ 334 h 837"/>
                  <a:gd name="T4" fmla="*/ 21 w 2121"/>
                  <a:gd name="T5" fmla="*/ 837 h 837"/>
                  <a:gd name="T6" fmla="*/ 0 w 2121"/>
                  <a:gd name="T7" fmla="*/ 549 h 837"/>
                  <a:gd name="T8" fmla="*/ 2106 w 2121"/>
                  <a:gd name="T9" fmla="*/ 0 h 837"/>
                </a:gdLst>
                <a:ahLst/>
                <a:cxnLst>
                  <a:cxn ang="0">
                    <a:pos x="T0" y="T1"/>
                  </a:cxn>
                  <a:cxn ang="0">
                    <a:pos x="T2" y="T3"/>
                  </a:cxn>
                  <a:cxn ang="0">
                    <a:pos x="T4" y="T5"/>
                  </a:cxn>
                  <a:cxn ang="0">
                    <a:pos x="T6" y="T7"/>
                  </a:cxn>
                  <a:cxn ang="0">
                    <a:pos x="T8" y="T9"/>
                  </a:cxn>
                </a:cxnLst>
                <a:rect l="0" t="0" r="r" b="b"/>
                <a:pathLst>
                  <a:path w="2121" h="837">
                    <a:moveTo>
                      <a:pt x="2106" y="0"/>
                    </a:moveTo>
                    <a:lnTo>
                      <a:pt x="2121" y="334"/>
                    </a:lnTo>
                    <a:lnTo>
                      <a:pt x="21" y="837"/>
                    </a:lnTo>
                    <a:lnTo>
                      <a:pt x="0" y="549"/>
                    </a:lnTo>
                    <a:lnTo>
                      <a:pt x="2106" y="0"/>
                    </a:lnTo>
                    <a:close/>
                  </a:path>
                </a:pathLst>
              </a:custGeom>
              <a:solidFill>
                <a:srgbClr val="66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30" name="Freeform 310"/>
              <p:cNvSpPr>
                <a:spLocks/>
              </p:cNvSpPr>
              <p:nvPr/>
            </p:nvSpPr>
            <p:spPr bwMode="auto">
              <a:xfrm>
                <a:off x="2545" y="1546"/>
                <a:ext cx="15" cy="171"/>
              </a:xfrm>
              <a:custGeom>
                <a:avLst/>
                <a:gdLst>
                  <a:gd name="T0" fmla="*/ 24 w 29"/>
                  <a:gd name="T1" fmla="*/ 342 h 342"/>
                  <a:gd name="T2" fmla="*/ 29 w 29"/>
                  <a:gd name="T3" fmla="*/ 334 h 342"/>
                  <a:gd name="T4" fmla="*/ 14 w 29"/>
                  <a:gd name="T5" fmla="*/ 0 h 342"/>
                  <a:gd name="T6" fmla="*/ 0 w 29"/>
                  <a:gd name="T7" fmla="*/ 0 h 342"/>
                  <a:gd name="T8" fmla="*/ 15 w 29"/>
                  <a:gd name="T9" fmla="*/ 334 h 342"/>
                  <a:gd name="T10" fmla="*/ 21 w 29"/>
                  <a:gd name="T11" fmla="*/ 326 h 342"/>
                  <a:gd name="T12" fmla="*/ 24 w 29"/>
                  <a:gd name="T13" fmla="*/ 342 h 342"/>
                  <a:gd name="T14" fmla="*/ 29 w 29"/>
                  <a:gd name="T15" fmla="*/ 341 h 342"/>
                  <a:gd name="T16" fmla="*/ 29 w 29"/>
                  <a:gd name="T17" fmla="*/ 334 h 342"/>
                  <a:gd name="T18" fmla="*/ 24 w 29"/>
                  <a:gd name="T19"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42">
                    <a:moveTo>
                      <a:pt x="24" y="342"/>
                    </a:moveTo>
                    <a:lnTo>
                      <a:pt x="29" y="334"/>
                    </a:lnTo>
                    <a:lnTo>
                      <a:pt x="14" y="0"/>
                    </a:lnTo>
                    <a:lnTo>
                      <a:pt x="0" y="0"/>
                    </a:lnTo>
                    <a:lnTo>
                      <a:pt x="15" y="334"/>
                    </a:lnTo>
                    <a:lnTo>
                      <a:pt x="21" y="326"/>
                    </a:lnTo>
                    <a:lnTo>
                      <a:pt x="24" y="342"/>
                    </a:lnTo>
                    <a:lnTo>
                      <a:pt x="29" y="341"/>
                    </a:lnTo>
                    <a:lnTo>
                      <a:pt x="29" y="334"/>
                    </a:lnTo>
                    <a:lnTo>
                      <a:pt x="24" y="3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31" name="Freeform 311"/>
              <p:cNvSpPr>
                <a:spLocks/>
              </p:cNvSpPr>
              <p:nvPr/>
            </p:nvSpPr>
            <p:spPr bwMode="auto">
              <a:xfrm>
                <a:off x="1502" y="1709"/>
                <a:ext cx="1055" cy="260"/>
              </a:xfrm>
              <a:custGeom>
                <a:avLst/>
                <a:gdLst>
                  <a:gd name="T0" fmla="*/ 0 w 2109"/>
                  <a:gd name="T1" fmla="*/ 511 h 520"/>
                  <a:gd name="T2" fmla="*/ 8 w 2109"/>
                  <a:gd name="T3" fmla="*/ 519 h 520"/>
                  <a:gd name="T4" fmla="*/ 2109 w 2109"/>
                  <a:gd name="T5" fmla="*/ 16 h 520"/>
                  <a:gd name="T6" fmla="*/ 2106 w 2109"/>
                  <a:gd name="T7" fmla="*/ 0 h 520"/>
                  <a:gd name="T8" fmla="*/ 5 w 2109"/>
                  <a:gd name="T9" fmla="*/ 503 h 520"/>
                  <a:gd name="T10" fmla="*/ 14 w 2109"/>
                  <a:gd name="T11" fmla="*/ 511 h 520"/>
                  <a:gd name="T12" fmla="*/ 0 w 2109"/>
                  <a:gd name="T13" fmla="*/ 511 h 520"/>
                  <a:gd name="T14" fmla="*/ 1 w 2109"/>
                  <a:gd name="T15" fmla="*/ 520 h 520"/>
                  <a:gd name="T16" fmla="*/ 8 w 2109"/>
                  <a:gd name="T17" fmla="*/ 519 h 520"/>
                  <a:gd name="T18" fmla="*/ 0 w 2109"/>
                  <a:gd name="T19" fmla="*/ 51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9" h="520">
                    <a:moveTo>
                      <a:pt x="0" y="511"/>
                    </a:moveTo>
                    <a:lnTo>
                      <a:pt x="8" y="519"/>
                    </a:lnTo>
                    <a:lnTo>
                      <a:pt x="2109" y="16"/>
                    </a:lnTo>
                    <a:lnTo>
                      <a:pt x="2106" y="0"/>
                    </a:lnTo>
                    <a:lnTo>
                      <a:pt x="5" y="503"/>
                    </a:lnTo>
                    <a:lnTo>
                      <a:pt x="14" y="511"/>
                    </a:lnTo>
                    <a:lnTo>
                      <a:pt x="0" y="511"/>
                    </a:lnTo>
                    <a:lnTo>
                      <a:pt x="1" y="520"/>
                    </a:lnTo>
                    <a:lnTo>
                      <a:pt x="8" y="519"/>
                    </a:lnTo>
                    <a:lnTo>
                      <a:pt x="0" y="5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32" name="Freeform 312"/>
              <p:cNvSpPr>
                <a:spLocks/>
              </p:cNvSpPr>
              <p:nvPr/>
            </p:nvSpPr>
            <p:spPr bwMode="auto">
              <a:xfrm>
                <a:off x="1492" y="1817"/>
                <a:ext cx="17" cy="147"/>
              </a:xfrm>
              <a:custGeom>
                <a:avLst/>
                <a:gdLst>
                  <a:gd name="T0" fmla="*/ 6 w 35"/>
                  <a:gd name="T1" fmla="*/ 0 h 296"/>
                  <a:gd name="T2" fmla="*/ 0 w 35"/>
                  <a:gd name="T3" fmla="*/ 8 h 296"/>
                  <a:gd name="T4" fmla="*/ 21 w 35"/>
                  <a:gd name="T5" fmla="*/ 296 h 296"/>
                  <a:gd name="T6" fmla="*/ 35 w 35"/>
                  <a:gd name="T7" fmla="*/ 296 h 296"/>
                  <a:gd name="T8" fmla="*/ 14 w 35"/>
                  <a:gd name="T9" fmla="*/ 8 h 296"/>
                  <a:gd name="T10" fmla="*/ 8 w 35"/>
                  <a:gd name="T11" fmla="*/ 16 h 296"/>
                  <a:gd name="T12" fmla="*/ 6 w 35"/>
                  <a:gd name="T13" fmla="*/ 0 h 296"/>
                  <a:gd name="T14" fmla="*/ 0 w 35"/>
                  <a:gd name="T15" fmla="*/ 2 h 296"/>
                  <a:gd name="T16" fmla="*/ 0 w 35"/>
                  <a:gd name="T17" fmla="*/ 8 h 296"/>
                  <a:gd name="T18" fmla="*/ 6 w 35"/>
                  <a:gd name="T1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96">
                    <a:moveTo>
                      <a:pt x="6" y="0"/>
                    </a:moveTo>
                    <a:lnTo>
                      <a:pt x="0" y="8"/>
                    </a:lnTo>
                    <a:lnTo>
                      <a:pt x="21" y="296"/>
                    </a:lnTo>
                    <a:lnTo>
                      <a:pt x="35" y="296"/>
                    </a:lnTo>
                    <a:lnTo>
                      <a:pt x="14" y="8"/>
                    </a:lnTo>
                    <a:lnTo>
                      <a:pt x="8" y="16"/>
                    </a:lnTo>
                    <a:lnTo>
                      <a:pt x="6" y="0"/>
                    </a:lnTo>
                    <a:lnTo>
                      <a:pt x="0" y="2"/>
                    </a:lnTo>
                    <a:lnTo>
                      <a:pt x="0" y="8"/>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33" name="Freeform 313"/>
              <p:cNvSpPr>
                <a:spLocks/>
              </p:cNvSpPr>
              <p:nvPr/>
            </p:nvSpPr>
            <p:spPr bwMode="auto">
              <a:xfrm>
                <a:off x="1495" y="1541"/>
                <a:ext cx="1057" cy="284"/>
              </a:xfrm>
              <a:custGeom>
                <a:avLst/>
                <a:gdLst>
                  <a:gd name="T0" fmla="*/ 2114 w 2114"/>
                  <a:gd name="T1" fmla="*/ 10 h 567"/>
                  <a:gd name="T2" fmla="*/ 2106 w 2114"/>
                  <a:gd name="T3" fmla="*/ 2 h 567"/>
                  <a:gd name="T4" fmla="*/ 0 w 2114"/>
                  <a:gd name="T5" fmla="*/ 551 h 567"/>
                  <a:gd name="T6" fmla="*/ 2 w 2114"/>
                  <a:gd name="T7" fmla="*/ 567 h 567"/>
                  <a:gd name="T8" fmla="*/ 2109 w 2114"/>
                  <a:gd name="T9" fmla="*/ 18 h 567"/>
                  <a:gd name="T10" fmla="*/ 2100 w 2114"/>
                  <a:gd name="T11" fmla="*/ 10 h 567"/>
                  <a:gd name="T12" fmla="*/ 2114 w 2114"/>
                  <a:gd name="T13" fmla="*/ 10 h 567"/>
                  <a:gd name="T14" fmla="*/ 2114 w 2114"/>
                  <a:gd name="T15" fmla="*/ 0 h 567"/>
                  <a:gd name="T16" fmla="*/ 2106 w 2114"/>
                  <a:gd name="T17" fmla="*/ 2 h 567"/>
                  <a:gd name="T18" fmla="*/ 2114 w 2114"/>
                  <a:gd name="T19" fmla="*/ 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4" h="567">
                    <a:moveTo>
                      <a:pt x="2114" y="10"/>
                    </a:moveTo>
                    <a:lnTo>
                      <a:pt x="2106" y="2"/>
                    </a:lnTo>
                    <a:lnTo>
                      <a:pt x="0" y="551"/>
                    </a:lnTo>
                    <a:lnTo>
                      <a:pt x="2" y="567"/>
                    </a:lnTo>
                    <a:lnTo>
                      <a:pt x="2109" y="18"/>
                    </a:lnTo>
                    <a:lnTo>
                      <a:pt x="2100" y="10"/>
                    </a:lnTo>
                    <a:lnTo>
                      <a:pt x="2114" y="10"/>
                    </a:lnTo>
                    <a:lnTo>
                      <a:pt x="2114" y="0"/>
                    </a:lnTo>
                    <a:lnTo>
                      <a:pt x="2106" y="2"/>
                    </a:lnTo>
                    <a:lnTo>
                      <a:pt x="211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34" name="Freeform 314"/>
              <p:cNvSpPr>
                <a:spLocks/>
              </p:cNvSpPr>
              <p:nvPr/>
            </p:nvSpPr>
            <p:spPr bwMode="auto">
              <a:xfrm>
                <a:off x="1859" y="1383"/>
                <a:ext cx="218" cy="241"/>
              </a:xfrm>
              <a:custGeom>
                <a:avLst/>
                <a:gdLst>
                  <a:gd name="T0" fmla="*/ 20 w 436"/>
                  <a:gd name="T1" fmla="*/ 467 h 483"/>
                  <a:gd name="T2" fmla="*/ 26 w 436"/>
                  <a:gd name="T3" fmla="*/ 405 h 483"/>
                  <a:gd name="T4" fmla="*/ 30 w 436"/>
                  <a:gd name="T5" fmla="*/ 349 h 483"/>
                  <a:gd name="T6" fmla="*/ 33 w 436"/>
                  <a:gd name="T7" fmla="*/ 299 h 483"/>
                  <a:gd name="T8" fmla="*/ 33 w 436"/>
                  <a:gd name="T9" fmla="*/ 250 h 483"/>
                  <a:gd name="T10" fmla="*/ 30 w 436"/>
                  <a:gd name="T11" fmla="*/ 202 h 483"/>
                  <a:gd name="T12" fmla="*/ 24 w 436"/>
                  <a:gd name="T13" fmla="*/ 152 h 483"/>
                  <a:gd name="T14" fmla="*/ 15 w 436"/>
                  <a:gd name="T15" fmla="*/ 98 h 483"/>
                  <a:gd name="T16" fmla="*/ 0 w 436"/>
                  <a:gd name="T17" fmla="*/ 37 h 483"/>
                  <a:gd name="T18" fmla="*/ 29 w 436"/>
                  <a:gd name="T19" fmla="*/ 30 h 483"/>
                  <a:gd name="T20" fmla="*/ 55 w 436"/>
                  <a:gd name="T21" fmla="*/ 26 h 483"/>
                  <a:gd name="T22" fmla="*/ 81 w 436"/>
                  <a:gd name="T23" fmla="*/ 21 h 483"/>
                  <a:gd name="T24" fmla="*/ 105 w 436"/>
                  <a:gd name="T25" fmla="*/ 16 h 483"/>
                  <a:gd name="T26" fmla="*/ 129 w 436"/>
                  <a:gd name="T27" fmla="*/ 13 h 483"/>
                  <a:gd name="T28" fmla="*/ 152 w 436"/>
                  <a:gd name="T29" fmla="*/ 9 h 483"/>
                  <a:gd name="T30" fmla="*/ 175 w 436"/>
                  <a:gd name="T31" fmla="*/ 6 h 483"/>
                  <a:gd name="T32" fmla="*/ 199 w 436"/>
                  <a:gd name="T33" fmla="*/ 5 h 483"/>
                  <a:gd name="T34" fmla="*/ 221 w 436"/>
                  <a:gd name="T35" fmla="*/ 3 h 483"/>
                  <a:gd name="T36" fmla="*/ 244 w 436"/>
                  <a:gd name="T37" fmla="*/ 1 h 483"/>
                  <a:gd name="T38" fmla="*/ 269 w 436"/>
                  <a:gd name="T39" fmla="*/ 0 h 483"/>
                  <a:gd name="T40" fmla="*/ 293 w 436"/>
                  <a:gd name="T41" fmla="*/ 0 h 483"/>
                  <a:gd name="T42" fmla="*/ 318 w 436"/>
                  <a:gd name="T43" fmla="*/ 0 h 483"/>
                  <a:gd name="T44" fmla="*/ 345 w 436"/>
                  <a:gd name="T45" fmla="*/ 1 h 483"/>
                  <a:gd name="T46" fmla="*/ 373 w 436"/>
                  <a:gd name="T47" fmla="*/ 1 h 483"/>
                  <a:gd name="T48" fmla="*/ 403 w 436"/>
                  <a:gd name="T49" fmla="*/ 3 h 483"/>
                  <a:gd name="T50" fmla="*/ 418 w 436"/>
                  <a:gd name="T51" fmla="*/ 61 h 483"/>
                  <a:gd name="T52" fmla="*/ 428 w 436"/>
                  <a:gd name="T53" fmla="*/ 116 h 483"/>
                  <a:gd name="T54" fmla="*/ 433 w 436"/>
                  <a:gd name="T55" fmla="*/ 173 h 483"/>
                  <a:gd name="T56" fmla="*/ 436 w 436"/>
                  <a:gd name="T57" fmla="*/ 227 h 483"/>
                  <a:gd name="T58" fmla="*/ 434 w 436"/>
                  <a:gd name="T59" fmla="*/ 284 h 483"/>
                  <a:gd name="T60" fmla="*/ 429 w 436"/>
                  <a:gd name="T61" fmla="*/ 341 h 483"/>
                  <a:gd name="T62" fmla="*/ 422 w 436"/>
                  <a:gd name="T63" fmla="*/ 399 h 483"/>
                  <a:gd name="T64" fmla="*/ 413 w 436"/>
                  <a:gd name="T65" fmla="*/ 458 h 483"/>
                  <a:gd name="T66" fmla="*/ 392 w 436"/>
                  <a:gd name="T67" fmla="*/ 462 h 483"/>
                  <a:gd name="T68" fmla="*/ 370 w 436"/>
                  <a:gd name="T69" fmla="*/ 465 h 483"/>
                  <a:gd name="T70" fmla="*/ 348 w 436"/>
                  <a:gd name="T71" fmla="*/ 468 h 483"/>
                  <a:gd name="T72" fmla="*/ 325 w 436"/>
                  <a:gd name="T73" fmla="*/ 471 h 483"/>
                  <a:gd name="T74" fmla="*/ 303 w 436"/>
                  <a:gd name="T75" fmla="*/ 473 h 483"/>
                  <a:gd name="T76" fmla="*/ 279 w 436"/>
                  <a:gd name="T77" fmla="*/ 476 h 483"/>
                  <a:gd name="T78" fmla="*/ 255 w 436"/>
                  <a:gd name="T79" fmla="*/ 479 h 483"/>
                  <a:gd name="T80" fmla="*/ 232 w 436"/>
                  <a:gd name="T81" fmla="*/ 481 h 483"/>
                  <a:gd name="T82" fmla="*/ 205 w 436"/>
                  <a:gd name="T83" fmla="*/ 483 h 483"/>
                  <a:gd name="T84" fmla="*/ 181 w 436"/>
                  <a:gd name="T85" fmla="*/ 483 h 483"/>
                  <a:gd name="T86" fmla="*/ 155 w 436"/>
                  <a:gd name="T87" fmla="*/ 483 h 483"/>
                  <a:gd name="T88" fmla="*/ 129 w 436"/>
                  <a:gd name="T89" fmla="*/ 481 h 483"/>
                  <a:gd name="T90" fmla="*/ 103 w 436"/>
                  <a:gd name="T91" fmla="*/ 479 h 483"/>
                  <a:gd name="T92" fmla="*/ 75 w 436"/>
                  <a:gd name="T93" fmla="*/ 476 h 483"/>
                  <a:gd name="T94" fmla="*/ 48 w 436"/>
                  <a:gd name="T95" fmla="*/ 473 h 483"/>
                  <a:gd name="T96" fmla="*/ 20 w 436"/>
                  <a:gd name="T97" fmla="*/ 467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6" h="483">
                    <a:moveTo>
                      <a:pt x="20" y="467"/>
                    </a:moveTo>
                    <a:lnTo>
                      <a:pt x="26" y="405"/>
                    </a:lnTo>
                    <a:lnTo>
                      <a:pt x="30" y="349"/>
                    </a:lnTo>
                    <a:lnTo>
                      <a:pt x="33" y="299"/>
                    </a:lnTo>
                    <a:lnTo>
                      <a:pt x="33" y="250"/>
                    </a:lnTo>
                    <a:lnTo>
                      <a:pt x="30" y="202"/>
                    </a:lnTo>
                    <a:lnTo>
                      <a:pt x="24" y="152"/>
                    </a:lnTo>
                    <a:lnTo>
                      <a:pt x="15" y="98"/>
                    </a:lnTo>
                    <a:lnTo>
                      <a:pt x="0" y="37"/>
                    </a:lnTo>
                    <a:lnTo>
                      <a:pt x="29" y="30"/>
                    </a:lnTo>
                    <a:lnTo>
                      <a:pt x="55" y="26"/>
                    </a:lnTo>
                    <a:lnTo>
                      <a:pt x="81" y="21"/>
                    </a:lnTo>
                    <a:lnTo>
                      <a:pt x="105" y="16"/>
                    </a:lnTo>
                    <a:lnTo>
                      <a:pt x="129" y="13"/>
                    </a:lnTo>
                    <a:lnTo>
                      <a:pt x="152" y="9"/>
                    </a:lnTo>
                    <a:lnTo>
                      <a:pt x="175" y="6"/>
                    </a:lnTo>
                    <a:lnTo>
                      <a:pt x="199" y="5"/>
                    </a:lnTo>
                    <a:lnTo>
                      <a:pt x="221" y="3"/>
                    </a:lnTo>
                    <a:lnTo>
                      <a:pt x="244" y="1"/>
                    </a:lnTo>
                    <a:lnTo>
                      <a:pt x="269" y="0"/>
                    </a:lnTo>
                    <a:lnTo>
                      <a:pt x="293" y="0"/>
                    </a:lnTo>
                    <a:lnTo>
                      <a:pt x="318" y="0"/>
                    </a:lnTo>
                    <a:lnTo>
                      <a:pt x="345" y="1"/>
                    </a:lnTo>
                    <a:lnTo>
                      <a:pt x="373" y="1"/>
                    </a:lnTo>
                    <a:lnTo>
                      <a:pt x="403" y="3"/>
                    </a:lnTo>
                    <a:lnTo>
                      <a:pt x="418" y="61"/>
                    </a:lnTo>
                    <a:lnTo>
                      <a:pt x="428" y="116"/>
                    </a:lnTo>
                    <a:lnTo>
                      <a:pt x="433" y="173"/>
                    </a:lnTo>
                    <a:lnTo>
                      <a:pt x="436" y="227"/>
                    </a:lnTo>
                    <a:lnTo>
                      <a:pt x="434" y="284"/>
                    </a:lnTo>
                    <a:lnTo>
                      <a:pt x="429" y="341"/>
                    </a:lnTo>
                    <a:lnTo>
                      <a:pt x="422" y="399"/>
                    </a:lnTo>
                    <a:lnTo>
                      <a:pt x="413" y="458"/>
                    </a:lnTo>
                    <a:lnTo>
                      <a:pt x="392" y="462"/>
                    </a:lnTo>
                    <a:lnTo>
                      <a:pt x="370" y="465"/>
                    </a:lnTo>
                    <a:lnTo>
                      <a:pt x="348" y="468"/>
                    </a:lnTo>
                    <a:lnTo>
                      <a:pt x="325" y="471"/>
                    </a:lnTo>
                    <a:lnTo>
                      <a:pt x="303" y="473"/>
                    </a:lnTo>
                    <a:lnTo>
                      <a:pt x="279" y="476"/>
                    </a:lnTo>
                    <a:lnTo>
                      <a:pt x="255" y="479"/>
                    </a:lnTo>
                    <a:lnTo>
                      <a:pt x="232" y="481"/>
                    </a:lnTo>
                    <a:lnTo>
                      <a:pt x="205" y="483"/>
                    </a:lnTo>
                    <a:lnTo>
                      <a:pt x="181" y="483"/>
                    </a:lnTo>
                    <a:lnTo>
                      <a:pt x="155" y="483"/>
                    </a:lnTo>
                    <a:lnTo>
                      <a:pt x="129" y="481"/>
                    </a:lnTo>
                    <a:lnTo>
                      <a:pt x="103" y="479"/>
                    </a:lnTo>
                    <a:lnTo>
                      <a:pt x="75" y="476"/>
                    </a:lnTo>
                    <a:lnTo>
                      <a:pt x="48" y="473"/>
                    </a:lnTo>
                    <a:lnTo>
                      <a:pt x="20" y="4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35" name="Freeform 315"/>
              <p:cNvSpPr>
                <a:spLocks/>
              </p:cNvSpPr>
              <p:nvPr/>
            </p:nvSpPr>
            <p:spPr bwMode="auto">
              <a:xfrm>
                <a:off x="1854" y="1397"/>
                <a:ext cx="25" cy="219"/>
              </a:xfrm>
              <a:custGeom>
                <a:avLst/>
                <a:gdLst>
                  <a:gd name="T0" fmla="*/ 10 w 50"/>
                  <a:gd name="T1" fmla="*/ 0 h 438"/>
                  <a:gd name="T2" fmla="*/ 3 w 50"/>
                  <a:gd name="T3" fmla="*/ 10 h 438"/>
                  <a:gd name="T4" fmla="*/ 18 w 50"/>
                  <a:gd name="T5" fmla="*/ 71 h 438"/>
                  <a:gd name="T6" fmla="*/ 28 w 50"/>
                  <a:gd name="T7" fmla="*/ 123 h 438"/>
                  <a:gd name="T8" fmla="*/ 33 w 50"/>
                  <a:gd name="T9" fmla="*/ 173 h 438"/>
                  <a:gd name="T10" fmla="*/ 36 w 50"/>
                  <a:gd name="T11" fmla="*/ 221 h 438"/>
                  <a:gd name="T12" fmla="*/ 36 w 50"/>
                  <a:gd name="T13" fmla="*/ 270 h 438"/>
                  <a:gd name="T14" fmla="*/ 33 w 50"/>
                  <a:gd name="T15" fmla="*/ 320 h 438"/>
                  <a:gd name="T16" fmla="*/ 29 w 50"/>
                  <a:gd name="T17" fmla="*/ 376 h 438"/>
                  <a:gd name="T18" fmla="*/ 23 w 50"/>
                  <a:gd name="T19" fmla="*/ 438 h 438"/>
                  <a:gd name="T20" fmla="*/ 37 w 50"/>
                  <a:gd name="T21" fmla="*/ 438 h 438"/>
                  <a:gd name="T22" fmla="*/ 43 w 50"/>
                  <a:gd name="T23" fmla="*/ 376 h 438"/>
                  <a:gd name="T24" fmla="*/ 47 w 50"/>
                  <a:gd name="T25" fmla="*/ 320 h 438"/>
                  <a:gd name="T26" fmla="*/ 50 w 50"/>
                  <a:gd name="T27" fmla="*/ 270 h 438"/>
                  <a:gd name="T28" fmla="*/ 50 w 50"/>
                  <a:gd name="T29" fmla="*/ 221 h 438"/>
                  <a:gd name="T30" fmla="*/ 47 w 50"/>
                  <a:gd name="T31" fmla="*/ 173 h 438"/>
                  <a:gd name="T32" fmla="*/ 41 w 50"/>
                  <a:gd name="T33" fmla="*/ 123 h 438"/>
                  <a:gd name="T34" fmla="*/ 32 w 50"/>
                  <a:gd name="T35" fmla="*/ 68 h 438"/>
                  <a:gd name="T36" fmla="*/ 17 w 50"/>
                  <a:gd name="T37" fmla="*/ 6 h 438"/>
                  <a:gd name="T38" fmla="*/ 10 w 50"/>
                  <a:gd name="T39" fmla="*/ 16 h 438"/>
                  <a:gd name="T40" fmla="*/ 10 w 50"/>
                  <a:gd name="T41" fmla="*/ 0 h 438"/>
                  <a:gd name="T42" fmla="*/ 0 w 50"/>
                  <a:gd name="T43" fmla="*/ 1 h 438"/>
                  <a:gd name="T44" fmla="*/ 3 w 50"/>
                  <a:gd name="T45" fmla="*/ 10 h 438"/>
                  <a:gd name="T46" fmla="*/ 10 w 50"/>
                  <a:gd name="T47"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438">
                    <a:moveTo>
                      <a:pt x="10" y="0"/>
                    </a:moveTo>
                    <a:lnTo>
                      <a:pt x="3" y="10"/>
                    </a:lnTo>
                    <a:lnTo>
                      <a:pt x="18" y="71"/>
                    </a:lnTo>
                    <a:lnTo>
                      <a:pt x="28" y="123"/>
                    </a:lnTo>
                    <a:lnTo>
                      <a:pt x="33" y="173"/>
                    </a:lnTo>
                    <a:lnTo>
                      <a:pt x="36" y="221"/>
                    </a:lnTo>
                    <a:lnTo>
                      <a:pt x="36" y="270"/>
                    </a:lnTo>
                    <a:lnTo>
                      <a:pt x="33" y="320"/>
                    </a:lnTo>
                    <a:lnTo>
                      <a:pt x="29" y="376"/>
                    </a:lnTo>
                    <a:lnTo>
                      <a:pt x="23" y="438"/>
                    </a:lnTo>
                    <a:lnTo>
                      <a:pt x="37" y="438"/>
                    </a:lnTo>
                    <a:lnTo>
                      <a:pt x="43" y="376"/>
                    </a:lnTo>
                    <a:lnTo>
                      <a:pt x="47" y="320"/>
                    </a:lnTo>
                    <a:lnTo>
                      <a:pt x="50" y="270"/>
                    </a:lnTo>
                    <a:lnTo>
                      <a:pt x="50" y="221"/>
                    </a:lnTo>
                    <a:lnTo>
                      <a:pt x="47" y="173"/>
                    </a:lnTo>
                    <a:lnTo>
                      <a:pt x="41" y="123"/>
                    </a:lnTo>
                    <a:lnTo>
                      <a:pt x="32" y="68"/>
                    </a:lnTo>
                    <a:lnTo>
                      <a:pt x="17" y="6"/>
                    </a:lnTo>
                    <a:lnTo>
                      <a:pt x="10" y="16"/>
                    </a:lnTo>
                    <a:lnTo>
                      <a:pt x="10" y="0"/>
                    </a:lnTo>
                    <a:lnTo>
                      <a:pt x="0" y="1"/>
                    </a:lnTo>
                    <a:lnTo>
                      <a:pt x="3" y="1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36" name="Freeform 316"/>
              <p:cNvSpPr>
                <a:spLocks/>
              </p:cNvSpPr>
              <p:nvPr/>
            </p:nvSpPr>
            <p:spPr bwMode="auto">
              <a:xfrm>
                <a:off x="1859" y="1379"/>
                <a:ext cx="205" cy="26"/>
              </a:xfrm>
              <a:custGeom>
                <a:avLst/>
                <a:gdLst>
                  <a:gd name="T0" fmla="*/ 410 w 410"/>
                  <a:gd name="T1" fmla="*/ 9 h 53"/>
                  <a:gd name="T2" fmla="*/ 403 w 410"/>
                  <a:gd name="T3" fmla="*/ 3 h 53"/>
                  <a:gd name="T4" fmla="*/ 373 w 410"/>
                  <a:gd name="T5" fmla="*/ 1 h 53"/>
                  <a:gd name="T6" fmla="*/ 345 w 410"/>
                  <a:gd name="T7" fmla="*/ 1 h 53"/>
                  <a:gd name="T8" fmla="*/ 318 w 410"/>
                  <a:gd name="T9" fmla="*/ 0 h 53"/>
                  <a:gd name="T10" fmla="*/ 293 w 410"/>
                  <a:gd name="T11" fmla="*/ 0 h 53"/>
                  <a:gd name="T12" fmla="*/ 269 w 410"/>
                  <a:gd name="T13" fmla="*/ 0 h 53"/>
                  <a:gd name="T14" fmla="*/ 244 w 410"/>
                  <a:gd name="T15" fmla="*/ 1 h 53"/>
                  <a:gd name="T16" fmla="*/ 221 w 410"/>
                  <a:gd name="T17" fmla="*/ 3 h 53"/>
                  <a:gd name="T18" fmla="*/ 199 w 410"/>
                  <a:gd name="T19" fmla="*/ 5 h 53"/>
                  <a:gd name="T20" fmla="*/ 175 w 410"/>
                  <a:gd name="T21" fmla="*/ 6 h 53"/>
                  <a:gd name="T22" fmla="*/ 152 w 410"/>
                  <a:gd name="T23" fmla="*/ 9 h 53"/>
                  <a:gd name="T24" fmla="*/ 129 w 410"/>
                  <a:gd name="T25" fmla="*/ 13 h 53"/>
                  <a:gd name="T26" fmla="*/ 105 w 410"/>
                  <a:gd name="T27" fmla="*/ 16 h 53"/>
                  <a:gd name="T28" fmla="*/ 81 w 410"/>
                  <a:gd name="T29" fmla="*/ 21 h 53"/>
                  <a:gd name="T30" fmla="*/ 55 w 410"/>
                  <a:gd name="T31" fmla="*/ 26 h 53"/>
                  <a:gd name="T32" fmla="*/ 29 w 410"/>
                  <a:gd name="T33" fmla="*/ 30 h 53"/>
                  <a:gd name="T34" fmla="*/ 0 w 410"/>
                  <a:gd name="T35" fmla="*/ 37 h 53"/>
                  <a:gd name="T36" fmla="*/ 0 w 410"/>
                  <a:gd name="T37" fmla="*/ 53 h 53"/>
                  <a:gd name="T38" fmla="*/ 29 w 410"/>
                  <a:gd name="T39" fmla="*/ 47 h 53"/>
                  <a:gd name="T40" fmla="*/ 55 w 410"/>
                  <a:gd name="T41" fmla="*/ 42 h 53"/>
                  <a:gd name="T42" fmla="*/ 81 w 410"/>
                  <a:gd name="T43" fmla="*/ 37 h 53"/>
                  <a:gd name="T44" fmla="*/ 105 w 410"/>
                  <a:gd name="T45" fmla="*/ 32 h 53"/>
                  <a:gd name="T46" fmla="*/ 129 w 410"/>
                  <a:gd name="T47" fmla="*/ 29 h 53"/>
                  <a:gd name="T48" fmla="*/ 152 w 410"/>
                  <a:gd name="T49" fmla="*/ 26 h 53"/>
                  <a:gd name="T50" fmla="*/ 175 w 410"/>
                  <a:gd name="T51" fmla="*/ 22 h 53"/>
                  <a:gd name="T52" fmla="*/ 199 w 410"/>
                  <a:gd name="T53" fmla="*/ 21 h 53"/>
                  <a:gd name="T54" fmla="*/ 221 w 410"/>
                  <a:gd name="T55" fmla="*/ 19 h 53"/>
                  <a:gd name="T56" fmla="*/ 244 w 410"/>
                  <a:gd name="T57" fmla="*/ 17 h 53"/>
                  <a:gd name="T58" fmla="*/ 269 w 410"/>
                  <a:gd name="T59" fmla="*/ 16 h 53"/>
                  <a:gd name="T60" fmla="*/ 293 w 410"/>
                  <a:gd name="T61" fmla="*/ 16 h 53"/>
                  <a:gd name="T62" fmla="*/ 318 w 410"/>
                  <a:gd name="T63" fmla="*/ 16 h 53"/>
                  <a:gd name="T64" fmla="*/ 345 w 410"/>
                  <a:gd name="T65" fmla="*/ 17 h 53"/>
                  <a:gd name="T66" fmla="*/ 373 w 410"/>
                  <a:gd name="T67" fmla="*/ 17 h 53"/>
                  <a:gd name="T68" fmla="*/ 403 w 410"/>
                  <a:gd name="T69" fmla="*/ 19 h 53"/>
                  <a:gd name="T70" fmla="*/ 396 w 410"/>
                  <a:gd name="T71" fmla="*/ 13 h 53"/>
                  <a:gd name="T72" fmla="*/ 410 w 410"/>
                  <a:gd name="T73" fmla="*/ 9 h 53"/>
                  <a:gd name="T74" fmla="*/ 407 w 410"/>
                  <a:gd name="T75" fmla="*/ 3 h 53"/>
                  <a:gd name="T76" fmla="*/ 403 w 410"/>
                  <a:gd name="T77" fmla="*/ 3 h 53"/>
                  <a:gd name="T78" fmla="*/ 410 w 410"/>
                  <a:gd name="T79"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 h="53">
                    <a:moveTo>
                      <a:pt x="410" y="9"/>
                    </a:moveTo>
                    <a:lnTo>
                      <a:pt x="403" y="3"/>
                    </a:lnTo>
                    <a:lnTo>
                      <a:pt x="373" y="1"/>
                    </a:lnTo>
                    <a:lnTo>
                      <a:pt x="345" y="1"/>
                    </a:lnTo>
                    <a:lnTo>
                      <a:pt x="318" y="0"/>
                    </a:lnTo>
                    <a:lnTo>
                      <a:pt x="293" y="0"/>
                    </a:lnTo>
                    <a:lnTo>
                      <a:pt x="269" y="0"/>
                    </a:lnTo>
                    <a:lnTo>
                      <a:pt x="244" y="1"/>
                    </a:lnTo>
                    <a:lnTo>
                      <a:pt x="221" y="3"/>
                    </a:lnTo>
                    <a:lnTo>
                      <a:pt x="199" y="5"/>
                    </a:lnTo>
                    <a:lnTo>
                      <a:pt x="175" y="6"/>
                    </a:lnTo>
                    <a:lnTo>
                      <a:pt x="152" y="9"/>
                    </a:lnTo>
                    <a:lnTo>
                      <a:pt x="129" y="13"/>
                    </a:lnTo>
                    <a:lnTo>
                      <a:pt x="105" y="16"/>
                    </a:lnTo>
                    <a:lnTo>
                      <a:pt x="81" y="21"/>
                    </a:lnTo>
                    <a:lnTo>
                      <a:pt x="55" y="26"/>
                    </a:lnTo>
                    <a:lnTo>
                      <a:pt x="29" y="30"/>
                    </a:lnTo>
                    <a:lnTo>
                      <a:pt x="0" y="37"/>
                    </a:lnTo>
                    <a:lnTo>
                      <a:pt x="0" y="53"/>
                    </a:lnTo>
                    <a:lnTo>
                      <a:pt x="29" y="47"/>
                    </a:lnTo>
                    <a:lnTo>
                      <a:pt x="55" y="42"/>
                    </a:lnTo>
                    <a:lnTo>
                      <a:pt x="81" y="37"/>
                    </a:lnTo>
                    <a:lnTo>
                      <a:pt x="105" y="32"/>
                    </a:lnTo>
                    <a:lnTo>
                      <a:pt x="129" y="29"/>
                    </a:lnTo>
                    <a:lnTo>
                      <a:pt x="152" y="26"/>
                    </a:lnTo>
                    <a:lnTo>
                      <a:pt x="175" y="22"/>
                    </a:lnTo>
                    <a:lnTo>
                      <a:pt x="199" y="21"/>
                    </a:lnTo>
                    <a:lnTo>
                      <a:pt x="221" y="19"/>
                    </a:lnTo>
                    <a:lnTo>
                      <a:pt x="244" y="17"/>
                    </a:lnTo>
                    <a:lnTo>
                      <a:pt x="269" y="16"/>
                    </a:lnTo>
                    <a:lnTo>
                      <a:pt x="293" y="16"/>
                    </a:lnTo>
                    <a:lnTo>
                      <a:pt x="318" y="16"/>
                    </a:lnTo>
                    <a:lnTo>
                      <a:pt x="345" y="17"/>
                    </a:lnTo>
                    <a:lnTo>
                      <a:pt x="373" y="17"/>
                    </a:lnTo>
                    <a:lnTo>
                      <a:pt x="403" y="19"/>
                    </a:lnTo>
                    <a:lnTo>
                      <a:pt x="396" y="13"/>
                    </a:lnTo>
                    <a:lnTo>
                      <a:pt x="410" y="9"/>
                    </a:lnTo>
                    <a:lnTo>
                      <a:pt x="407" y="3"/>
                    </a:lnTo>
                    <a:lnTo>
                      <a:pt x="403" y="3"/>
                    </a:lnTo>
                    <a:lnTo>
                      <a:pt x="41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37" name="Freeform 317"/>
              <p:cNvSpPr>
                <a:spLocks/>
              </p:cNvSpPr>
              <p:nvPr/>
            </p:nvSpPr>
            <p:spPr bwMode="auto">
              <a:xfrm>
                <a:off x="2057" y="1384"/>
                <a:ext cx="23" cy="232"/>
              </a:xfrm>
              <a:custGeom>
                <a:avLst/>
                <a:gdLst>
                  <a:gd name="T0" fmla="*/ 17 w 47"/>
                  <a:gd name="T1" fmla="*/ 466 h 466"/>
                  <a:gd name="T2" fmla="*/ 23 w 47"/>
                  <a:gd name="T3" fmla="*/ 459 h 466"/>
                  <a:gd name="T4" fmla="*/ 33 w 47"/>
                  <a:gd name="T5" fmla="*/ 398 h 466"/>
                  <a:gd name="T6" fmla="*/ 40 w 47"/>
                  <a:gd name="T7" fmla="*/ 340 h 466"/>
                  <a:gd name="T8" fmla="*/ 45 w 47"/>
                  <a:gd name="T9" fmla="*/ 283 h 466"/>
                  <a:gd name="T10" fmla="*/ 47 w 47"/>
                  <a:gd name="T11" fmla="*/ 226 h 466"/>
                  <a:gd name="T12" fmla="*/ 44 w 47"/>
                  <a:gd name="T13" fmla="*/ 172 h 466"/>
                  <a:gd name="T14" fmla="*/ 38 w 47"/>
                  <a:gd name="T15" fmla="*/ 115 h 466"/>
                  <a:gd name="T16" fmla="*/ 29 w 47"/>
                  <a:gd name="T17" fmla="*/ 59 h 466"/>
                  <a:gd name="T18" fmla="*/ 14 w 47"/>
                  <a:gd name="T19" fmla="*/ 0 h 466"/>
                  <a:gd name="T20" fmla="*/ 0 w 47"/>
                  <a:gd name="T21" fmla="*/ 4 h 466"/>
                  <a:gd name="T22" fmla="*/ 15 w 47"/>
                  <a:gd name="T23" fmla="*/ 62 h 466"/>
                  <a:gd name="T24" fmla="*/ 25 w 47"/>
                  <a:gd name="T25" fmla="*/ 115 h 466"/>
                  <a:gd name="T26" fmla="*/ 30 w 47"/>
                  <a:gd name="T27" fmla="*/ 172 h 466"/>
                  <a:gd name="T28" fmla="*/ 33 w 47"/>
                  <a:gd name="T29" fmla="*/ 226 h 466"/>
                  <a:gd name="T30" fmla="*/ 32 w 47"/>
                  <a:gd name="T31" fmla="*/ 283 h 466"/>
                  <a:gd name="T32" fmla="*/ 26 w 47"/>
                  <a:gd name="T33" fmla="*/ 340 h 466"/>
                  <a:gd name="T34" fmla="*/ 19 w 47"/>
                  <a:gd name="T35" fmla="*/ 398 h 466"/>
                  <a:gd name="T36" fmla="*/ 10 w 47"/>
                  <a:gd name="T37" fmla="*/ 456 h 466"/>
                  <a:gd name="T38" fmla="*/ 17 w 47"/>
                  <a:gd name="T39" fmla="*/ 449 h 466"/>
                  <a:gd name="T40" fmla="*/ 17 w 47"/>
                  <a:gd name="T41" fmla="*/ 466 h 466"/>
                  <a:gd name="T42" fmla="*/ 22 w 47"/>
                  <a:gd name="T43" fmla="*/ 466 h 466"/>
                  <a:gd name="T44" fmla="*/ 23 w 47"/>
                  <a:gd name="T45" fmla="*/ 459 h 466"/>
                  <a:gd name="T46" fmla="*/ 17 w 47"/>
                  <a:gd name="T4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66">
                    <a:moveTo>
                      <a:pt x="17" y="466"/>
                    </a:moveTo>
                    <a:lnTo>
                      <a:pt x="23" y="459"/>
                    </a:lnTo>
                    <a:lnTo>
                      <a:pt x="33" y="398"/>
                    </a:lnTo>
                    <a:lnTo>
                      <a:pt x="40" y="340"/>
                    </a:lnTo>
                    <a:lnTo>
                      <a:pt x="45" y="283"/>
                    </a:lnTo>
                    <a:lnTo>
                      <a:pt x="47" y="226"/>
                    </a:lnTo>
                    <a:lnTo>
                      <a:pt x="44" y="172"/>
                    </a:lnTo>
                    <a:lnTo>
                      <a:pt x="38" y="115"/>
                    </a:lnTo>
                    <a:lnTo>
                      <a:pt x="29" y="59"/>
                    </a:lnTo>
                    <a:lnTo>
                      <a:pt x="14" y="0"/>
                    </a:lnTo>
                    <a:lnTo>
                      <a:pt x="0" y="4"/>
                    </a:lnTo>
                    <a:lnTo>
                      <a:pt x="15" y="62"/>
                    </a:lnTo>
                    <a:lnTo>
                      <a:pt x="25" y="115"/>
                    </a:lnTo>
                    <a:lnTo>
                      <a:pt x="30" y="172"/>
                    </a:lnTo>
                    <a:lnTo>
                      <a:pt x="33" y="226"/>
                    </a:lnTo>
                    <a:lnTo>
                      <a:pt x="32" y="283"/>
                    </a:lnTo>
                    <a:lnTo>
                      <a:pt x="26" y="340"/>
                    </a:lnTo>
                    <a:lnTo>
                      <a:pt x="19" y="398"/>
                    </a:lnTo>
                    <a:lnTo>
                      <a:pt x="10" y="456"/>
                    </a:lnTo>
                    <a:lnTo>
                      <a:pt x="17" y="449"/>
                    </a:lnTo>
                    <a:lnTo>
                      <a:pt x="17" y="466"/>
                    </a:lnTo>
                    <a:lnTo>
                      <a:pt x="22" y="466"/>
                    </a:lnTo>
                    <a:lnTo>
                      <a:pt x="23" y="459"/>
                    </a:lnTo>
                    <a:lnTo>
                      <a:pt x="17"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38" name="Freeform 318"/>
              <p:cNvSpPr>
                <a:spLocks/>
              </p:cNvSpPr>
              <p:nvPr/>
            </p:nvSpPr>
            <p:spPr bwMode="auto">
              <a:xfrm>
                <a:off x="1866" y="1608"/>
                <a:ext cx="199" cy="20"/>
              </a:xfrm>
              <a:custGeom>
                <a:avLst/>
                <a:gdLst>
                  <a:gd name="T0" fmla="*/ 0 w 400"/>
                  <a:gd name="T1" fmla="*/ 17 h 41"/>
                  <a:gd name="T2" fmla="*/ 6 w 400"/>
                  <a:gd name="T3" fmla="*/ 25 h 41"/>
                  <a:gd name="T4" fmla="*/ 35 w 400"/>
                  <a:gd name="T5" fmla="*/ 31 h 41"/>
                  <a:gd name="T6" fmla="*/ 62 w 400"/>
                  <a:gd name="T7" fmla="*/ 34 h 41"/>
                  <a:gd name="T8" fmla="*/ 90 w 400"/>
                  <a:gd name="T9" fmla="*/ 38 h 41"/>
                  <a:gd name="T10" fmla="*/ 116 w 400"/>
                  <a:gd name="T11" fmla="*/ 39 h 41"/>
                  <a:gd name="T12" fmla="*/ 142 w 400"/>
                  <a:gd name="T13" fmla="*/ 41 h 41"/>
                  <a:gd name="T14" fmla="*/ 168 w 400"/>
                  <a:gd name="T15" fmla="*/ 41 h 41"/>
                  <a:gd name="T16" fmla="*/ 192 w 400"/>
                  <a:gd name="T17" fmla="*/ 41 h 41"/>
                  <a:gd name="T18" fmla="*/ 219 w 400"/>
                  <a:gd name="T19" fmla="*/ 39 h 41"/>
                  <a:gd name="T20" fmla="*/ 242 w 400"/>
                  <a:gd name="T21" fmla="*/ 38 h 41"/>
                  <a:gd name="T22" fmla="*/ 266 w 400"/>
                  <a:gd name="T23" fmla="*/ 34 h 41"/>
                  <a:gd name="T24" fmla="*/ 290 w 400"/>
                  <a:gd name="T25" fmla="*/ 31 h 41"/>
                  <a:gd name="T26" fmla="*/ 312 w 400"/>
                  <a:gd name="T27" fmla="*/ 29 h 41"/>
                  <a:gd name="T28" fmla="*/ 335 w 400"/>
                  <a:gd name="T29" fmla="*/ 26 h 41"/>
                  <a:gd name="T30" fmla="*/ 357 w 400"/>
                  <a:gd name="T31" fmla="*/ 23 h 41"/>
                  <a:gd name="T32" fmla="*/ 379 w 400"/>
                  <a:gd name="T33" fmla="*/ 20 h 41"/>
                  <a:gd name="T34" fmla="*/ 400 w 400"/>
                  <a:gd name="T35" fmla="*/ 17 h 41"/>
                  <a:gd name="T36" fmla="*/ 400 w 400"/>
                  <a:gd name="T37" fmla="*/ 0 h 41"/>
                  <a:gd name="T38" fmla="*/ 379 w 400"/>
                  <a:gd name="T39" fmla="*/ 4 h 41"/>
                  <a:gd name="T40" fmla="*/ 357 w 400"/>
                  <a:gd name="T41" fmla="*/ 7 h 41"/>
                  <a:gd name="T42" fmla="*/ 335 w 400"/>
                  <a:gd name="T43" fmla="*/ 10 h 41"/>
                  <a:gd name="T44" fmla="*/ 312 w 400"/>
                  <a:gd name="T45" fmla="*/ 13 h 41"/>
                  <a:gd name="T46" fmla="*/ 290 w 400"/>
                  <a:gd name="T47" fmla="*/ 15 h 41"/>
                  <a:gd name="T48" fmla="*/ 266 w 400"/>
                  <a:gd name="T49" fmla="*/ 18 h 41"/>
                  <a:gd name="T50" fmla="*/ 242 w 400"/>
                  <a:gd name="T51" fmla="*/ 21 h 41"/>
                  <a:gd name="T52" fmla="*/ 219 w 400"/>
                  <a:gd name="T53" fmla="*/ 23 h 41"/>
                  <a:gd name="T54" fmla="*/ 192 w 400"/>
                  <a:gd name="T55" fmla="*/ 25 h 41"/>
                  <a:gd name="T56" fmla="*/ 168 w 400"/>
                  <a:gd name="T57" fmla="*/ 25 h 41"/>
                  <a:gd name="T58" fmla="*/ 142 w 400"/>
                  <a:gd name="T59" fmla="*/ 25 h 41"/>
                  <a:gd name="T60" fmla="*/ 116 w 400"/>
                  <a:gd name="T61" fmla="*/ 23 h 41"/>
                  <a:gd name="T62" fmla="*/ 90 w 400"/>
                  <a:gd name="T63" fmla="*/ 21 h 41"/>
                  <a:gd name="T64" fmla="*/ 62 w 400"/>
                  <a:gd name="T65" fmla="*/ 18 h 41"/>
                  <a:gd name="T66" fmla="*/ 35 w 400"/>
                  <a:gd name="T67" fmla="*/ 15 h 41"/>
                  <a:gd name="T68" fmla="*/ 9 w 400"/>
                  <a:gd name="T69" fmla="*/ 8 h 41"/>
                  <a:gd name="T70" fmla="*/ 14 w 400"/>
                  <a:gd name="T71" fmla="*/ 17 h 41"/>
                  <a:gd name="T72" fmla="*/ 0 w 400"/>
                  <a:gd name="T73" fmla="*/ 17 h 41"/>
                  <a:gd name="T74" fmla="*/ 0 w 400"/>
                  <a:gd name="T75" fmla="*/ 23 h 41"/>
                  <a:gd name="T76" fmla="*/ 6 w 400"/>
                  <a:gd name="T77" fmla="*/ 25 h 41"/>
                  <a:gd name="T78" fmla="*/ 0 w 400"/>
                  <a:gd name="T79"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41">
                    <a:moveTo>
                      <a:pt x="0" y="17"/>
                    </a:moveTo>
                    <a:lnTo>
                      <a:pt x="6" y="25"/>
                    </a:lnTo>
                    <a:lnTo>
                      <a:pt x="35" y="31"/>
                    </a:lnTo>
                    <a:lnTo>
                      <a:pt x="62" y="34"/>
                    </a:lnTo>
                    <a:lnTo>
                      <a:pt x="90" y="38"/>
                    </a:lnTo>
                    <a:lnTo>
                      <a:pt x="116" y="39"/>
                    </a:lnTo>
                    <a:lnTo>
                      <a:pt x="142" y="41"/>
                    </a:lnTo>
                    <a:lnTo>
                      <a:pt x="168" y="41"/>
                    </a:lnTo>
                    <a:lnTo>
                      <a:pt x="192" y="41"/>
                    </a:lnTo>
                    <a:lnTo>
                      <a:pt x="219" y="39"/>
                    </a:lnTo>
                    <a:lnTo>
                      <a:pt x="242" y="38"/>
                    </a:lnTo>
                    <a:lnTo>
                      <a:pt x="266" y="34"/>
                    </a:lnTo>
                    <a:lnTo>
                      <a:pt x="290" y="31"/>
                    </a:lnTo>
                    <a:lnTo>
                      <a:pt x="312" y="29"/>
                    </a:lnTo>
                    <a:lnTo>
                      <a:pt x="335" y="26"/>
                    </a:lnTo>
                    <a:lnTo>
                      <a:pt x="357" y="23"/>
                    </a:lnTo>
                    <a:lnTo>
                      <a:pt x="379" y="20"/>
                    </a:lnTo>
                    <a:lnTo>
                      <a:pt x="400" y="17"/>
                    </a:lnTo>
                    <a:lnTo>
                      <a:pt x="400" y="0"/>
                    </a:lnTo>
                    <a:lnTo>
                      <a:pt x="379" y="4"/>
                    </a:lnTo>
                    <a:lnTo>
                      <a:pt x="357" y="7"/>
                    </a:lnTo>
                    <a:lnTo>
                      <a:pt x="335" y="10"/>
                    </a:lnTo>
                    <a:lnTo>
                      <a:pt x="312" y="13"/>
                    </a:lnTo>
                    <a:lnTo>
                      <a:pt x="290" y="15"/>
                    </a:lnTo>
                    <a:lnTo>
                      <a:pt x="266" y="18"/>
                    </a:lnTo>
                    <a:lnTo>
                      <a:pt x="242" y="21"/>
                    </a:lnTo>
                    <a:lnTo>
                      <a:pt x="219" y="23"/>
                    </a:lnTo>
                    <a:lnTo>
                      <a:pt x="192" y="25"/>
                    </a:lnTo>
                    <a:lnTo>
                      <a:pt x="168" y="25"/>
                    </a:lnTo>
                    <a:lnTo>
                      <a:pt x="142" y="25"/>
                    </a:lnTo>
                    <a:lnTo>
                      <a:pt x="116" y="23"/>
                    </a:lnTo>
                    <a:lnTo>
                      <a:pt x="90" y="21"/>
                    </a:lnTo>
                    <a:lnTo>
                      <a:pt x="62" y="18"/>
                    </a:lnTo>
                    <a:lnTo>
                      <a:pt x="35" y="15"/>
                    </a:lnTo>
                    <a:lnTo>
                      <a:pt x="9" y="8"/>
                    </a:lnTo>
                    <a:lnTo>
                      <a:pt x="14" y="17"/>
                    </a:lnTo>
                    <a:lnTo>
                      <a:pt x="0" y="17"/>
                    </a:lnTo>
                    <a:lnTo>
                      <a:pt x="0" y="23"/>
                    </a:lnTo>
                    <a:lnTo>
                      <a:pt x="6" y="25"/>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39" name="Freeform 319"/>
              <p:cNvSpPr>
                <a:spLocks/>
              </p:cNvSpPr>
              <p:nvPr/>
            </p:nvSpPr>
            <p:spPr bwMode="auto">
              <a:xfrm>
                <a:off x="1803" y="2472"/>
                <a:ext cx="201" cy="1020"/>
              </a:xfrm>
              <a:custGeom>
                <a:avLst/>
                <a:gdLst>
                  <a:gd name="T0" fmla="*/ 323 w 401"/>
                  <a:gd name="T1" fmla="*/ 1491 h 2040"/>
                  <a:gd name="T2" fmla="*/ 319 w 401"/>
                  <a:gd name="T3" fmla="*/ 1373 h 2040"/>
                  <a:gd name="T4" fmla="*/ 325 w 401"/>
                  <a:gd name="T5" fmla="*/ 1270 h 2040"/>
                  <a:gd name="T6" fmla="*/ 312 w 401"/>
                  <a:gd name="T7" fmla="*/ 1176 h 2040"/>
                  <a:gd name="T8" fmla="*/ 285 w 401"/>
                  <a:gd name="T9" fmla="*/ 1086 h 2040"/>
                  <a:gd name="T10" fmla="*/ 247 w 401"/>
                  <a:gd name="T11" fmla="*/ 997 h 2040"/>
                  <a:gd name="T12" fmla="*/ 208 w 401"/>
                  <a:gd name="T13" fmla="*/ 898 h 2040"/>
                  <a:gd name="T14" fmla="*/ 207 w 401"/>
                  <a:gd name="T15" fmla="*/ 767 h 2040"/>
                  <a:gd name="T16" fmla="*/ 242 w 401"/>
                  <a:gd name="T17" fmla="*/ 591 h 2040"/>
                  <a:gd name="T18" fmla="*/ 301 w 401"/>
                  <a:gd name="T19" fmla="*/ 352 h 2040"/>
                  <a:gd name="T20" fmla="*/ 74 w 401"/>
                  <a:gd name="T21" fmla="*/ 0 h 2040"/>
                  <a:gd name="T22" fmla="*/ 24 w 401"/>
                  <a:gd name="T23" fmla="*/ 325 h 2040"/>
                  <a:gd name="T24" fmla="*/ 1 w 401"/>
                  <a:gd name="T25" fmla="*/ 572 h 2040"/>
                  <a:gd name="T26" fmla="*/ 5 w 401"/>
                  <a:gd name="T27" fmla="*/ 764 h 2040"/>
                  <a:gd name="T28" fmla="*/ 37 w 401"/>
                  <a:gd name="T29" fmla="*/ 922 h 2040"/>
                  <a:gd name="T30" fmla="*/ 101 w 401"/>
                  <a:gd name="T31" fmla="*/ 1137 h 2040"/>
                  <a:gd name="T32" fmla="*/ 155 w 401"/>
                  <a:gd name="T33" fmla="*/ 1350 h 2040"/>
                  <a:gd name="T34" fmla="*/ 199 w 401"/>
                  <a:gd name="T35" fmla="*/ 1565 h 2040"/>
                  <a:gd name="T36" fmla="*/ 236 w 401"/>
                  <a:gd name="T37" fmla="*/ 1780 h 2040"/>
                  <a:gd name="T38" fmla="*/ 240 w 401"/>
                  <a:gd name="T39" fmla="*/ 1896 h 2040"/>
                  <a:gd name="T40" fmla="*/ 252 w 401"/>
                  <a:gd name="T41" fmla="*/ 2019 h 2040"/>
                  <a:gd name="T42" fmla="*/ 273 w 401"/>
                  <a:gd name="T43" fmla="*/ 2040 h 2040"/>
                  <a:gd name="T44" fmla="*/ 292 w 401"/>
                  <a:gd name="T45" fmla="*/ 2027 h 2040"/>
                  <a:gd name="T46" fmla="*/ 296 w 401"/>
                  <a:gd name="T47" fmla="*/ 1995 h 2040"/>
                  <a:gd name="T48" fmla="*/ 300 w 401"/>
                  <a:gd name="T49" fmla="*/ 1959 h 2040"/>
                  <a:gd name="T50" fmla="*/ 304 w 401"/>
                  <a:gd name="T51" fmla="*/ 1997 h 2040"/>
                  <a:gd name="T52" fmla="*/ 315 w 401"/>
                  <a:gd name="T53" fmla="*/ 2026 h 2040"/>
                  <a:gd name="T54" fmla="*/ 337 w 401"/>
                  <a:gd name="T55" fmla="*/ 2022 h 2040"/>
                  <a:gd name="T56" fmla="*/ 340 w 401"/>
                  <a:gd name="T57" fmla="*/ 2003 h 2040"/>
                  <a:gd name="T58" fmla="*/ 326 w 401"/>
                  <a:gd name="T59" fmla="*/ 1984 h 2040"/>
                  <a:gd name="T60" fmla="*/ 321 w 401"/>
                  <a:gd name="T61" fmla="*/ 1955 h 2040"/>
                  <a:gd name="T62" fmla="*/ 326 w 401"/>
                  <a:gd name="T63" fmla="*/ 1987 h 2040"/>
                  <a:gd name="T64" fmla="*/ 345 w 401"/>
                  <a:gd name="T65" fmla="*/ 2003 h 2040"/>
                  <a:gd name="T66" fmla="*/ 358 w 401"/>
                  <a:gd name="T67" fmla="*/ 2001 h 2040"/>
                  <a:gd name="T68" fmla="*/ 364 w 401"/>
                  <a:gd name="T69" fmla="*/ 1992 h 2040"/>
                  <a:gd name="T70" fmla="*/ 358 w 401"/>
                  <a:gd name="T71" fmla="*/ 1974 h 2040"/>
                  <a:gd name="T72" fmla="*/ 338 w 401"/>
                  <a:gd name="T73" fmla="*/ 1946 h 2040"/>
                  <a:gd name="T74" fmla="*/ 356 w 401"/>
                  <a:gd name="T75" fmla="*/ 1971 h 2040"/>
                  <a:gd name="T76" fmla="*/ 374 w 401"/>
                  <a:gd name="T77" fmla="*/ 1967 h 2040"/>
                  <a:gd name="T78" fmla="*/ 388 w 401"/>
                  <a:gd name="T79" fmla="*/ 1950 h 2040"/>
                  <a:gd name="T80" fmla="*/ 395 w 401"/>
                  <a:gd name="T81" fmla="*/ 1934 h 2040"/>
                  <a:gd name="T82" fmla="*/ 401 w 401"/>
                  <a:gd name="T83" fmla="*/ 1832 h 2040"/>
                  <a:gd name="T84" fmla="*/ 389 w 401"/>
                  <a:gd name="T85" fmla="*/ 1735 h 2040"/>
                  <a:gd name="T86" fmla="*/ 363 w 401"/>
                  <a:gd name="T87" fmla="*/ 1641 h 2040"/>
                  <a:gd name="T88" fmla="*/ 332 w 401"/>
                  <a:gd name="T89" fmla="*/ 1544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1" h="2040">
                    <a:moveTo>
                      <a:pt x="332" y="1544"/>
                    </a:moveTo>
                    <a:lnTo>
                      <a:pt x="323" y="1491"/>
                    </a:lnTo>
                    <a:lnTo>
                      <a:pt x="319" y="1433"/>
                    </a:lnTo>
                    <a:lnTo>
                      <a:pt x="319" y="1373"/>
                    </a:lnTo>
                    <a:lnTo>
                      <a:pt x="323" y="1317"/>
                    </a:lnTo>
                    <a:lnTo>
                      <a:pt x="325" y="1270"/>
                    </a:lnTo>
                    <a:lnTo>
                      <a:pt x="322" y="1221"/>
                    </a:lnTo>
                    <a:lnTo>
                      <a:pt x="312" y="1176"/>
                    </a:lnTo>
                    <a:lnTo>
                      <a:pt x="300" y="1129"/>
                    </a:lnTo>
                    <a:lnTo>
                      <a:pt x="285" y="1086"/>
                    </a:lnTo>
                    <a:lnTo>
                      <a:pt x="266" y="1040"/>
                    </a:lnTo>
                    <a:lnTo>
                      <a:pt x="247" y="997"/>
                    </a:lnTo>
                    <a:lnTo>
                      <a:pt x="226" y="953"/>
                    </a:lnTo>
                    <a:lnTo>
                      <a:pt x="208" y="898"/>
                    </a:lnTo>
                    <a:lnTo>
                      <a:pt x="201" y="837"/>
                    </a:lnTo>
                    <a:lnTo>
                      <a:pt x="207" y="767"/>
                    </a:lnTo>
                    <a:lnTo>
                      <a:pt x="220" y="685"/>
                    </a:lnTo>
                    <a:lnTo>
                      <a:pt x="242" y="591"/>
                    </a:lnTo>
                    <a:lnTo>
                      <a:pt x="270" y="481"/>
                    </a:lnTo>
                    <a:lnTo>
                      <a:pt x="301" y="352"/>
                    </a:lnTo>
                    <a:lnTo>
                      <a:pt x="337" y="204"/>
                    </a:lnTo>
                    <a:lnTo>
                      <a:pt x="74" y="0"/>
                    </a:lnTo>
                    <a:lnTo>
                      <a:pt x="46" y="173"/>
                    </a:lnTo>
                    <a:lnTo>
                      <a:pt x="24" y="325"/>
                    </a:lnTo>
                    <a:lnTo>
                      <a:pt x="9" y="457"/>
                    </a:lnTo>
                    <a:lnTo>
                      <a:pt x="1" y="572"/>
                    </a:lnTo>
                    <a:lnTo>
                      <a:pt x="0" y="674"/>
                    </a:lnTo>
                    <a:lnTo>
                      <a:pt x="5" y="764"/>
                    </a:lnTo>
                    <a:lnTo>
                      <a:pt x="18" y="846"/>
                    </a:lnTo>
                    <a:lnTo>
                      <a:pt x="37" y="922"/>
                    </a:lnTo>
                    <a:lnTo>
                      <a:pt x="70" y="1031"/>
                    </a:lnTo>
                    <a:lnTo>
                      <a:pt x="101" y="1137"/>
                    </a:lnTo>
                    <a:lnTo>
                      <a:pt x="129" y="1244"/>
                    </a:lnTo>
                    <a:lnTo>
                      <a:pt x="155" y="1350"/>
                    </a:lnTo>
                    <a:lnTo>
                      <a:pt x="178" y="1459"/>
                    </a:lnTo>
                    <a:lnTo>
                      <a:pt x="199" y="1565"/>
                    </a:lnTo>
                    <a:lnTo>
                      <a:pt x="218" y="1672"/>
                    </a:lnTo>
                    <a:lnTo>
                      <a:pt x="236" y="1780"/>
                    </a:lnTo>
                    <a:lnTo>
                      <a:pt x="240" y="1837"/>
                    </a:lnTo>
                    <a:lnTo>
                      <a:pt x="240" y="1896"/>
                    </a:lnTo>
                    <a:lnTo>
                      <a:pt x="242" y="1958"/>
                    </a:lnTo>
                    <a:lnTo>
                      <a:pt x="252" y="2019"/>
                    </a:lnTo>
                    <a:lnTo>
                      <a:pt x="260" y="2035"/>
                    </a:lnTo>
                    <a:lnTo>
                      <a:pt x="273" y="2040"/>
                    </a:lnTo>
                    <a:lnTo>
                      <a:pt x="284" y="2037"/>
                    </a:lnTo>
                    <a:lnTo>
                      <a:pt x="292" y="2027"/>
                    </a:lnTo>
                    <a:lnTo>
                      <a:pt x="296" y="2011"/>
                    </a:lnTo>
                    <a:lnTo>
                      <a:pt x="296" y="1995"/>
                    </a:lnTo>
                    <a:lnTo>
                      <a:pt x="296" y="1977"/>
                    </a:lnTo>
                    <a:lnTo>
                      <a:pt x="300" y="1959"/>
                    </a:lnTo>
                    <a:lnTo>
                      <a:pt x="303" y="1979"/>
                    </a:lnTo>
                    <a:lnTo>
                      <a:pt x="304" y="1997"/>
                    </a:lnTo>
                    <a:lnTo>
                      <a:pt x="308" y="2013"/>
                    </a:lnTo>
                    <a:lnTo>
                      <a:pt x="315" y="2026"/>
                    </a:lnTo>
                    <a:lnTo>
                      <a:pt x="326" y="2029"/>
                    </a:lnTo>
                    <a:lnTo>
                      <a:pt x="337" y="2022"/>
                    </a:lnTo>
                    <a:lnTo>
                      <a:pt x="343" y="2011"/>
                    </a:lnTo>
                    <a:lnTo>
                      <a:pt x="340" y="2003"/>
                    </a:lnTo>
                    <a:lnTo>
                      <a:pt x="332" y="1995"/>
                    </a:lnTo>
                    <a:lnTo>
                      <a:pt x="326" y="1984"/>
                    </a:lnTo>
                    <a:lnTo>
                      <a:pt x="322" y="1971"/>
                    </a:lnTo>
                    <a:lnTo>
                      <a:pt x="321" y="1955"/>
                    </a:lnTo>
                    <a:lnTo>
                      <a:pt x="322" y="1972"/>
                    </a:lnTo>
                    <a:lnTo>
                      <a:pt x="326" y="1987"/>
                    </a:lnTo>
                    <a:lnTo>
                      <a:pt x="334" y="1998"/>
                    </a:lnTo>
                    <a:lnTo>
                      <a:pt x="345" y="2003"/>
                    </a:lnTo>
                    <a:lnTo>
                      <a:pt x="353" y="2003"/>
                    </a:lnTo>
                    <a:lnTo>
                      <a:pt x="358" y="2001"/>
                    </a:lnTo>
                    <a:lnTo>
                      <a:pt x="362" y="1998"/>
                    </a:lnTo>
                    <a:lnTo>
                      <a:pt x="364" y="1992"/>
                    </a:lnTo>
                    <a:lnTo>
                      <a:pt x="366" y="1980"/>
                    </a:lnTo>
                    <a:lnTo>
                      <a:pt x="358" y="1974"/>
                    </a:lnTo>
                    <a:lnTo>
                      <a:pt x="347" y="1966"/>
                    </a:lnTo>
                    <a:lnTo>
                      <a:pt x="338" y="1946"/>
                    </a:lnTo>
                    <a:lnTo>
                      <a:pt x="348" y="1963"/>
                    </a:lnTo>
                    <a:lnTo>
                      <a:pt x="356" y="1971"/>
                    </a:lnTo>
                    <a:lnTo>
                      <a:pt x="366" y="1972"/>
                    </a:lnTo>
                    <a:lnTo>
                      <a:pt x="374" y="1967"/>
                    </a:lnTo>
                    <a:lnTo>
                      <a:pt x="382" y="1959"/>
                    </a:lnTo>
                    <a:lnTo>
                      <a:pt x="388" y="1950"/>
                    </a:lnTo>
                    <a:lnTo>
                      <a:pt x="392" y="1940"/>
                    </a:lnTo>
                    <a:lnTo>
                      <a:pt x="395" y="1934"/>
                    </a:lnTo>
                    <a:lnTo>
                      <a:pt x="401" y="1882"/>
                    </a:lnTo>
                    <a:lnTo>
                      <a:pt x="401" y="1832"/>
                    </a:lnTo>
                    <a:lnTo>
                      <a:pt x="397" y="1783"/>
                    </a:lnTo>
                    <a:lnTo>
                      <a:pt x="389" y="1735"/>
                    </a:lnTo>
                    <a:lnTo>
                      <a:pt x="377" y="1688"/>
                    </a:lnTo>
                    <a:lnTo>
                      <a:pt x="363" y="1641"/>
                    </a:lnTo>
                    <a:lnTo>
                      <a:pt x="348" y="1593"/>
                    </a:lnTo>
                    <a:lnTo>
                      <a:pt x="332" y="1544"/>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40" name="Freeform 320"/>
              <p:cNvSpPr>
                <a:spLocks/>
              </p:cNvSpPr>
              <p:nvPr/>
            </p:nvSpPr>
            <p:spPr bwMode="auto">
              <a:xfrm>
                <a:off x="1960" y="3130"/>
                <a:ext cx="13" cy="114"/>
              </a:xfrm>
              <a:custGeom>
                <a:avLst/>
                <a:gdLst>
                  <a:gd name="T0" fmla="*/ 4 w 26"/>
                  <a:gd name="T1" fmla="*/ 0 h 229"/>
                  <a:gd name="T2" fmla="*/ 4 w 26"/>
                  <a:gd name="T3" fmla="*/ 0 h 229"/>
                  <a:gd name="T4" fmla="*/ 0 w 26"/>
                  <a:gd name="T5" fmla="*/ 56 h 229"/>
                  <a:gd name="T6" fmla="*/ 0 w 26"/>
                  <a:gd name="T7" fmla="*/ 116 h 229"/>
                  <a:gd name="T8" fmla="*/ 4 w 26"/>
                  <a:gd name="T9" fmla="*/ 174 h 229"/>
                  <a:gd name="T10" fmla="*/ 13 w 26"/>
                  <a:gd name="T11" fmla="*/ 229 h 229"/>
                  <a:gd name="T12" fmla="*/ 26 w 26"/>
                  <a:gd name="T13" fmla="*/ 226 h 229"/>
                  <a:gd name="T14" fmla="*/ 18 w 26"/>
                  <a:gd name="T15" fmla="*/ 174 h 229"/>
                  <a:gd name="T16" fmla="*/ 14 w 26"/>
                  <a:gd name="T17" fmla="*/ 116 h 229"/>
                  <a:gd name="T18" fmla="*/ 14 w 26"/>
                  <a:gd name="T19" fmla="*/ 56 h 229"/>
                  <a:gd name="T20" fmla="*/ 18 w 26"/>
                  <a:gd name="T21" fmla="*/ 0 h 229"/>
                  <a:gd name="T22" fmla="*/ 18 w 26"/>
                  <a:gd name="T23" fmla="*/ 0 h 229"/>
                  <a:gd name="T24" fmla="*/ 4 w 26"/>
                  <a:gd name="T25"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29">
                    <a:moveTo>
                      <a:pt x="4" y="0"/>
                    </a:moveTo>
                    <a:lnTo>
                      <a:pt x="4" y="0"/>
                    </a:lnTo>
                    <a:lnTo>
                      <a:pt x="0" y="56"/>
                    </a:lnTo>
                    <a:lnTo>
                      <a:pt x="0" y="116"/>
                    </a:lnTo>
                    <a:lnTo>
                      <a:pt x="4" y="174"/>
                    </a:lnTo>
                    <a:lnTo>
                      <a:pt x="13" y="229"/>
                    </a:lnTo>
                    <a:lnTo>
                      <a:pt x="26" y="226"/>
                    </a:lnTo>
                    <a:lnTo>
                      <a:pt x="18" y="174"/>
                    </a:lnTo>
                    <a:lnTo>
                      <a:pt x="14" y="116"/>
                    </a:lnTo>
                    <a:lnTo>
                      <a:pt x="14" y="56"/>
                    </a:lnTo>
                    <a:lnTo>
                      <a:pt x="18" y="0"/>
                    </a:lnTo>
                    <a:lnTo>
                      <a:pt x="1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41" name="Freeform 321"/>
              <p:cNvSpPr>
                <a:spLocks/>
              </p:cNvSpPr>
              <p:nvPr/>
            </p:nvSpPr>
            <p:spPr bwMode="auto">
              <a:xfrm>
                <a:off x="1914" y="2946"/>
                <a:ext cx="55" cy="184"/>
              </a:xfrm>
              <a:custGeom>
                <a:avLst/>
                <a:gdLst>
                  <a:gd name="T0" fmla="*/ 0 w 112"/>
                  <a:gd name="T1" fmla="*/ 6 h 367"/>
                  <a:gd name="T2" fmla="*/ 0 w 112"/>
                  <a:gd name="T3" fmla="*/ 6 h 367"/>
                  <a:gd name="T4" fmla="*/ 21 w 112"/>
                  <a:gd name="T5" fmla="*/ 50 h 367"/>
                  <a:gd name="T6" fmla="*/ 40 w 112"/>
                  <a:gd name="T7" fmla="*/ 94 h 367"/>
                  <a:gd name="T8" fmla="*/ 59 w 112"/>
                  <a:gd name="T9" fmla="*/ 139 h 367"/>
                  <a:gd name="T10" fmla="*/ 73 w 112"/>
                  <a:gd name="T11" fmla="*/ 181 h 367"/>
                  <a:gd name="T12" fmla="*/ 85 w 112"/>
                  <a:gd name="T13" fmla="*/ 228 h 367"/>
                  <a:gd name="T14" fmla="*/ 95 w 112"/>
                  <a:gd name="T15" fmla="*/ 271 h 367"/>
                  <a:gd name="T16" fmla="*/ 98 w 112"/>
                  <a:gd name="T17" fmla="*/ 320 h 367"/>
                  <a:gd name="T18" fmla="*/ 96 w 112"/>
                  <a:gd name="T19" fmla="*/ 367 h 367"/>
                  <a:gd name="T20" fmla="*/ 110 w 112"/>
                  <a:gd name="T21" fmla="*/ 367 h 367"/>
                  <a:gd name="T22" fmla="*/ 112 w 112"/>
                  <a:gd name="T23" fmla="*/ 320 h 367"/>
                  <a:gd name="T24" fmla="*/ 109 w 112"/>
                  <a:gd name="T25" fmla="*/ 271 h 367"/>
                  <a:gd name="T26" fmla="*/ 99 w 112"/>
                  <a:gd name="T27" fmla="*/ 224 h 367"/>
                  <a:gd name="T28" fmla="*/ 87 w 112"/>
                  <a:gd name="T29" fmla="*/ 178 h 367"/>
                  <a:gd name="T30" fmla="*/ 70 w 112"/>
                  <a:gd name="T31" fmla="*/ 132 h 367"/>
                  <a:gd name="T32" fmla="*/ 51 w 112"/>
                  <a:gd name="T33" fmla="*/ 87 h 367"/>
                  <a:gd name="T34" fmla="*/ 32 w 112"/>
                  <a:gd name="T35" fmla="*/ 43 h 367"/>
                  <a:gd name="T36" fmla="*/ 11 w 112"/>
                  <a:gd name="T37" fmla="*/ 0 h 367"/>
                  <a:gd name="T38" fmla="*/ 11 w 112"/>
                  <a:gd name="T39" fmla="*/ 0 h 367"/>
                  <a:gd name="T40" fmla="*/ 0 w 112"/>
                  <a:gd name="T41"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367">
                    <a:moveTo>
                      <a:pt x="0" y="6"/>
                    </a:moveTo>
                    <a:lnTo>
                      <a:pt x="0" y="6"/>
                    </a:lnTo>
                    <a:lnTo>
                      <a:pt x="21" y="50"/>
                    </a:lnTo>
                    <a:lnTo>
                      <a:pt x="40" y="94"/>
                    </a:lnTo>
                    <a:lnTo>
                      <a:pt x="59" y="139"/>
                    </a:lnTo>
                    <a:lnTo>
                      <a:pt x="73" y="181"/>
                    </a:lnTo>
                    <a:lnTo>
                      <a:pt x="85" y="228"/>
                    </a:lnTo>
                    <a:lnTo>
                      <a:pt x="95" y="271"/>
                    </a:lnTo>
                    <a:lnTo>
                      <a:pt x="98" y="320"/>
                    </a:lnTo>
                    <a:lnTo>
                      <a:pt x="96" y="367"/>
                    </a:lnTo>
                    <a:lnTo>
                      <a:pt x="110" y="367"/>
                    </a:lnTo>
                    <a:lnTo>
                      <a:pt x="112" y="320"/>
                    </a:lnTo>
                    <a:lnTo>
                      <a:pt x="109" y="271"/>
                    </a:lnTo>
                    <a:lnTo>
                      <a:pt x="99" y="224"/>
                    </a:lnTo>
                    <a:lnTo>
                      <a:pt x="87" y="178"/>
                    </a:lnTo>
                    <a:lnTo>
                      <a:pt x="70" y="132"/>
                    </a:lnTo>
                    <a:lnTo>
                      <a:pt x="51" y="87"/>
                    </a:lnTo>
                    <a:lnTo>
                      <a:pt x="32" y="43"/>
                    </a:lnTo>
                    <a:lnTo>
                      <a:pt x="11" y="0"/>
                    </a:lnTo>
                    <a:lnTo>
                      <a:pt x="11"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42" name="Freeform 322"/>
              <p:cNvSpPr>
                <a:spLocks/>
              </p:cNvSpPr>
              <p:nvPr/>
            </p:nvSpPr>
            <p:spPr bwMode="auto">
              <a:xfrm>
                <a:off x="1901" y="2570"/>
                <a:ext cx="75" cy="380"/>
              </a:xfrm>
              <a:custGeom>
                <a:avLst/>
                <a:gdLst>
                  <a:gd name="T0" fmla="*/ 139 w 151"/>
                  <a:gd name="T1" fmla="*/ 13 h 759"/>
                  <a:gd name="T2" fmla="*/ 136 w 151"/>
                  <a:gd name="T3" fmla="*/ 5 h 759"/>
                  <a:gd name="T4" fmla="*/ 101 w 151"/>
                  <a:gd name="T5" fmla="*/ 154 h 759"/>
                  <a:gd name="T6" fmla="*/ 69 w 151"/>
                  <a:gd name="T7" fmla="*/ 283 h 759"/>
                  <a:gd name="T8" fmla="*/ 42 w 151"/>
                  <a:gd name="T9" fmla="*/ 393 h 759"/>
                  <a:gd name="T10" fmla="*/ 20 w 151"/>
                  <a:gd name="T11" fmla="*/ 486 h 759"/>
                  <a:gd name="T12" fmla="*/ 6 w 151"/>
                  <a:gd name="T13" fmla="*/ 570 h 759"/>
                  <a:gd name="T14" fmla="*/ 0 w 151"/>
                  <a:gd name="T15" fmla="*/ 640 h 759"/>
                  <a:gd name="T16" fmla="*/ 7 w 151"/>
                  <a:gd name="T17" fmla="*/ 703 h 759"/>
                  <a:gd name="T18" fmla="*/ 26 w 151"/>
                  <a:gd name="T19" fmla="*/ 759 h 759"/>
                  <a:gd name="T20" fmla="*/ 37 w 151"/>
                  <a:gd name="T21" fmla="*/ 753 h 759"/>
                  <a:gd name="T22" fmla="*/ 21 w 151"/>
                  <a:gd name="T23" fmla="*/ 700 h 759"/>
                  <a:gd name="T24" fmla="*/ 14 w 151"/>
                  <a:gd name="T25" fmla="*/ 640 h 759"/>
                  <a:gd name="T26" fmla="*/ 20 w 151"/>
                  <a:gd name="T27" fmla="*/ 570 h 759"/>
                  <a:gd name="T28" fmla="*/ 33 w 151"/>
                  <a:gd name="T29" fmla="*/ 490 h 759"/>
                  <a:gd name="T30" fmla="*/ 55 w 151"/>
                  <a:gd name="T31" fmla="*/ 396 h 759"/>
                  <a:gd name="T32" fmla="*/ 83 w 151"/>
                  <a:gd name="T33" fmla="*/ 286 h 759"/>
                  <a:gd name="T34" fmla="*/ 114 w 151"/>
                  <a:gd name="T35" fmla="*/ 157 h 759"/>
                  <a:gd name="T36" fmla="*/ 150 w 151"/>
                  <a:gd name="T37" fmla="*/ 8 h 759"/>
                  <a:gd name="T38" fmla="*/ 147 w 151"/>
                  <a:gd name="T39" fmla="*/ 0 h 759"/>
                  <a:gd name="T40" fmla="*/ 150 w 151"/>
                  <a:gd name="T41" fmla="*/ 8 h 759"/>
                  <a:gd name="T42" fmla="*/ 151 w 151"/>
                  <a:gd name="T43" fmla="*/ 3 h 759"/>
                  <a:gd name="T44" fmla="*/ 147 w 151"/>
                  <a:gd name="T45" fmla="*/ 0 h 759"/>
                  <a:gd name="T46" fmla="*/ 139 w 151"/>
                  <a:gd name="T47" fmla="*/ 1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759">
                    <a:moveTo>
                      <a:pt x="139" y="13"/>
                    </a:moveTo>
                    <a:lnTo>
                      <a:pt x="136" y="5"/>
                    </a:lnTo>
                    <a:lnTo>
                      <a:pt x="101" y="154"/>
                    </a:lnTo>
                    <a:lnTo>
                      <a:pt x="69" y="283"/>
                    </a:lnTo>
                    <a:lnTo>
                      <a:pt x="42" y="393"/>
                    </a:lnTo>
                    <a:lnTo>
                      <a:pt x="20" y="486"/>
                    </a:lnTo>
                    <a:lnTo>
                      <a:pt x="6" y="570"/>
                    </a:lnTo>
                    <a:lnTo>
                      <a:pt x="0" y="640"/>
                    </a:lnTo>
                    <a:lnTo>
                      <a:pt x="7" y="703"/>
                    </a:lnTo>
                    <a:lnTo>
                      <a:pt x="26" y="759"/>
                    </a:lnTo>
                    <a:lnTo>
                      <a:pt x="37" y="753"/>
                    </a:lnTo>
                    <a:lnTo>
                      <a:pt x="21" y="700"/>
                    </a:lnTo>
                    <a:lnTo>
                      <a:pt x="14" y="640"/>
                    </a:lnTo>
                    <a:lnTo>
                      <a:pt x="20" y="570"/>
                    </a:lnTo>
                    <a:lnTo>
                      <a:pt x="33" y="490"/>
                    </a:lnTo>
                    <a:lnTo>
                      <a:pt x="55" y="396"/>
                    </a:lnTo>
                    <a:lnTo>
                      <a:pt x="83" y="286"/>
                    </a:lnTo>
                    <a:lnTo>
                      <a:pt x="114" y="157"/>
                    </a:lnTo>
                    <a:lnTo>
                      <a:pt x="150" y="8"/>
                    </a:lnTo>
                    <a:lnTo>
                      <a:pt x="147" y="0"/>
                    </a:lnTo>
                    <a:lnTo>
                      <a:pt x="150" y="8"/>
                    </a:lnTo>
                    <a:lnTo>
                      <a:pt x="151" y="3"/>
                    </a:lnTo>
                    <a:lnTo>
                      <a:pt x="147" y="0"/>
                    </a:lnTo>
                    <a:lnTo>
                      <a:pt x="13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43" name="Freeform 323"/>
              <p:cNvSpPr>
                <a:spLocks/>
              </p:cNvSpPr>
              <p:nvPr/>
            </p:nvSpPr>
            <p:spPr bwMode="auto">
              <a:xfrm>
                <a:off x="1837" y="2464"/>
                <a:ext cx="137" cy="113"/>
              </a:xfrm>
              <a:custGeom>
                <a:avLst/>
                <a:gdLst>
                  <a:gd name="T0" fmla="*/ 14 w 274"/>
                  <a:gd name="T1" fmla="*/ 16 h 224"/>
                  <a:gd name="T2" fmla="*/ 3 w 274"/>
                  <a:gd name="T3" fmla="*/ 21 h 224"/>
                  <a:gd name="T4" fmla="*/ 266 w 274"/>
                  <a:gd name="T5" fmla="*/ 224 h 224"/>
                  <a:gd name="T6" fmla="*/ 274 w 274"/>
                  <a:gd name="T7" fmla="*/ 211 h 224"/>
                  <a:gd name="T8" fmla="*/ 11 w 274"/>
                  <a:gd name="T9" fmla="*/ 8 h 224"/>
                  <a:gd name="T10" fmla="*/ 0 w 274"/>
                  <a:gd name="T11" fmla="*/ 12 h 224"/>
                  <a:gd name="T12" fmla="*/ 11 w 274"/>
                  <a:gd name="T13" fmla="*/ 8 h 224"/>
                  <a:gd name="T14" fmla="*/ 3 w 274"/>
                  <a:gd name="T15" fmla="*/ 0 h 224"/>
                  <a:gd name="T16" fmla="*/ 0 w 274"/>
                  <a:gd name="T17" fmla="*/ 12 h 224"/>
                  <a:gd name="T18" fmla="*/ 14 w 274"/>
                  <a:gd name="T19" fmla="*/ 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24">
                    <a:moveTo>
                      <a:pt x="14" y="16"/>
                    </a:moveTo>
                    <a:lnTo>
                      <a:pt x="3" y="21"/>
                    </a:lnTo>
                    <a:lnTo>
                      <a:pt x="266" y="224"/>
                    </a:lnTo>
                    <a:lnTo>
                      <a:pt x="274" y="211"/>
                    </a:lnTo>
                    <a:lnTo>
                      <a:pt x="11" y="8"/>
                    </a:lnTo>
                    <a:lnTo>
                      <a:pt x="0" y="12"/>
                    </a:lnTo>
                    <a:lnTo>
                      <a:pt x="11" y="8"/>
                    </a:lnTo>
                    <a:lnTo>
                      <a:pt x="3" y="0"/>
                    </a:lnTo>
                    <a:lnTo>
                      <a:pt x="0" y="12"/>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44" name="Freeform 324"/>
              <p:cNvSpPr>
                <a:spLocks/>
              </p:cNvSpPr>
              <p:nvPr/>
            </p:nvSpPr>
            <p:spPr bwMode="auto">
              <a:xfrm>
                <a:off x="1800" y="2471"/>
                <a:ext cx="44" cy="463"/>
              </a:xfrm>
              <a:custGeom>
                <a:avLst/>
                <a:gdLst>
                  <a:gd name="T0" fmla="*/ 51 w 88"/>
                  <a:gd name="T1" fmla="*/ 923 h 926"/>
                  <a:gd name="T2" fmla="*/ 51 w 88"/>
                  <a:gd name="T3" fmla="*/ 923 h 926"/>
                  <a:gd name="T4" fmla="*/ 31 w 88"/>
                  <a:gd name="T5" fmla="*/ 847 h 926"/>
                  <a:gd name="T6" fmla="*/ 19 w 88"/>
                  <a:gd name="T7" fmla="*/ 766 h 926"/>
                  <a:gd name="T8" fmla="*/ 14 w 88"/>
                  <a:gd name="T9" fmla="*/ 676 h 926"/>
                  <a:gd name="T10" fmla="*/ 15 w 88"/>
                  <a:gd name="T11" fmla="*/ 574 h 926"/>
                  <a:gd name="T12" fmla="*/ 23 w 88"/>
                  <a:gd name="T13" fmla="*/ 459 h 926"/>
                  <a:gd name="T14" fmla="*/ 38 w 88"/>
                  <a:gd name="T15" fmla="*/ 327 h 926"/>
                  <a:gd name="T16" fmla="*/ 60 w 88"/>
                  <a:gd name="T17" fmla="*/ 175 h 926"/>
                  <a:gd name="T18" fmla="*/ 88 w 88"/>
                  <a:gd name="T19" fmla="*/ 4 h 926"/>
                  <a:gd name="T20" fmla="*/ 74 w 88"/>
                  <a:gd name="T21" fmla="*/ 0 h 926"/>
                  <a:gd name="T22" fmla="*/ 46 w 88"/>
                  <a:gd name="T23" fmla="*/ 175 h 926"/>
                  <a:gd name="T24" fmla="*/ 25 w 88"/>
                  <a:gd name="T25" fmla="*/ 327 h 926"/>
                  <a:gd name="T26" fmla="*/ 9 w 88"/>
                  <a:gd name="T27" fmla="*/ 459 h 926"/>
                  <a:gd name="T28" fmla="*/ 1 w 88"/>
                  <a:gd name="T29" fmla="*/ 574 h 926"/>
                  <a:gd name="T30" fmla="*/ 0 w 88"/>
                  <a:gd name="T31" fmla="*/ 676 h 926"/>
                  <a:gd name="T32" fmla="*/ 5 w 88"/>
                  <a:gd name="T33" fmla="*/ 766 h 926"/>
                  <a:gd name="T34" fmla="*/ 18 w 88"/>
                  <a:gd name="T35" fmla="*/ 850 h 926"/>
                  <a:gd name="T36" fmla="*/ 37 w 88"/>
                  <a:gd name="T37" fmla="*/ 926 h 926"/>
                  <a:gd name="T38" fmla="*/ 37 w 88"/>
                  <a:gd name="T39" fmla="*/ 926 h 926"/>
                  <a:gd name="T40" fmla="*/ 51 w 88"/>
                  <a:gd name="T41" fmla="*/ 92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926">
                    <a:moveTo>
                      <a:pt x="51" y="923"/>
                    </a:moveTo>
                    <a:lnTo>
                      <a:pt x="51" y="923"/>
                    </a:lnTo>
                    <a:lnTo>
                      <a:pt x="31" y="847"/>
                    </a:lnTo>
                    <a:lnTo>
                      <a:pt x="19" y="766"/>
                    </a:lnTo>
                    <a:lnTo>
                      <a:pt x="14" y="676"/>
                    </a:lnTo>
                    <a:lnTo>
                      <a:pt x="15" y="574"/>
                    </a:lnTo>
                    <a:lnTo>
                      <a:pt x="23" y="459"/>
                    </a:lnTo>
                    <a:lnTo>
                      <a:pt x="38" y="327"/>
                    </a:lnTo>
                    <a:lnTo>
                      <a:pt x="60" y="175"/>
                    </a:lnTo>
                    <a:lnTo>
                      <a:pt x="88" y="4"/>
                    </a:lnTo>
                    <a:lnTo>
                      <a:pt x="74" y="0"/>
                    </a:lnTo>
                    <a:lnTo>
                      <a:pt x="46" y="175"/>
                    </a:lnTo>
                    <a:lnTo>
                      <a:pt x="25" y="327"/>
                    </a:lnTo>
                    <a:lnTo>
                      <a:pt x="9" y="459"/>
                    </a:lnTo>
                    <a:lnTo>
                      <a:pt x="1" y="574"/>
                    </a:lnTo>
                    <a:lnTo>
                      <a:pt x="0" y="676"/>
                    </a:lnTo>
                    <a:lnTo>
                      <a:pt x="5" y="766"/>
                    </a:lnTo>
                    <a:lnTo>
                      <a:pt x="18" y="850"/>
                    </a:lnTo>
                    <a:lnTo>
                      <a:pt x="37" y="926"/>
                    </a:lnTo>
                    <a:lnTo>
                      <a:pt x="37" y="926"/>
                    </a:lnTo>
                    <a:lnTo>
                      <a:pt x="51" y="9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45" name="Freeform 325"/>
              <p:cNvSpPr>
                <a:spLocks/>
              </p:cNvSpPr>
              <p:nvPr/>
            </p:nvSpPr>
            <p:spPr bwMode="auto">
              <a:xfrm>
                <a:off x="1818" y="2932"/>
                <a:ext cx="107" cy="430"/>
              </a:xfrm>
              <a:custGeom>
                <a:avLst/>
                <a:gdLst>
                  <a:gd name="T0" fmla="*/ 212 w 212"/>
                  <a:gd name="T1" fmla="*/ 859 h 859"/>
                  <a:gd name="T2" fmla="*/ 212 w 212"/>
                  <a:gd name="T3" fmla="*/ 859 h 859"/>
                  <a:gd name="T4" fmla="*/ 195 w 212"/>
                  <a:gd name="T5" fmla="*/ 749 h 859"/>
                  <a:gd name="T6" fmla="*/ 175 w 212"/>
                  <a:gd name="T7" fmla="*/ 643 h 859"/>
                  <a:gd name="T8" fmla="*/ 155 w 212"/>
                  <a:gd name="T9" fmla="*/ 536 h 859"/>
                  <a:gd name="T10" fmla="*/ 132 w 212"/>
                  <a:gd name="T11" fmla="*/ 428 h 859"/>
                  <a:gd name="T12" fmla="*/ 105 w 212"/>
                  <a:gd name="T13" fmla="*/ 321 h 859"/>
                  <a:gd name="T14" fmla="*/ 78 w 212"/>
                  <a:gd name="T15" fmla="*/ 215 h 859"/>
                  <a:gd name="T16" fmla="*/ 47 w 212"/>
                  <a:gd name="T17" fmla="*/ 108 h 859"/>
                  <a:gd name="T18" fmla="*/ 14 w 212"/>
                  <a:gd name="T19" fmla="*/ 0 h 859"/>
                  <a:gd name="T20" fmla="*/ 0 w 212"/>
                  <a:gd name="T21" fmla="*/ 3 h 859"/>
                  <a:gd name="T22" fmla="*/ 33 w 212"/>
                  <a:gd name="T23" fmla="*/ 111 h 859"/>
                  <a:gd name="T24" fmla="*/ 64 w 212"/>
                  <a:gd name="T25" fmla="*/ 218 h 859"/>
                  <a:gd name="T26" fmla="*/ 92 w 212"/>
                  <a:gd name="T27" fmla="*/ 324 h 859"/>
                  <a:gd name="T28" fmla="*/ 118 w 212"/>
                  <a:gd name="T29" fmla="*/ 431 h 859"/>
                  <a:gd name="T30" fmla="*/ 141 w 212"/>
                  <a:gd name="T31" fmla="*/ 539 h 859"/>
                  <a:gd name="T32" fmla="*/ 162 w 212"/>
                  <a:gd name="T33" fmla="*/ 646 h 859"/>
                  <a:gd name="T34" fmla="*/ 181 w 212"/>
                  <a:gd name="T35" fmla="*/ 752 h 859"/>
                  <a:gd name="T36" fmla="*/ 199 w 212"/>
                  <a:gd name="T37" fmla="*/ 859 h 859"/>
                  <a:gd name="T38" fmla="*/ 199 w 212"/>
                  <a:gd name="T39" fmla="*/ 859 h 859"/>
                  <a:gd name="T40" fmla="*/ 212 w 212"/>
                  <a:gd name="T41"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859">
                    <a:moveTo>
                      <a:pt x="212" y="859"/>
                    </a:moveTo>
                    <a:lnTo>
                      <a:pt x="212" y="859"/>
                    </a:lnTo>
                    <a:lnTo>
                      <a:pt x="195" y="749"/>
                    </a:lnTo>
                    <a:lnTo>
                      <a:pt x="175" y="643"/>
                    </a:lnTo>
                    <a:lnTo>
                      <a:pt x="155" y="536"/>
                    </a:lnTo>
                    <a:lnTo>
                      <a:pt x="132" y="428"/>
                    </a:lnTo>
                    <a:lnTo>
                      <a:pt x="105" y="321"/>
                    </a:lnTo>
                    <a:lnTo>
                      <a:pt x="78" y="215"/>
                    </a:lnTo>
                    <a:lnTo>
                      <a:pt x="47" y="108"/>
                    </a:lnTo>
                    <a:lnTo>
                      <a:pt x="14" y="0"/>
                    </a:lnTo>
                    <a:lnTo>
                      <a:pt x="0" y="3"/>
                    </a:lnTo>
                    <a:lnTo>
                      <a:pt x="33" y="111"/>
                    </a:lnTo>
                    <a:lnTo>
                      <a:pt x="64" y="218"/>
                    </a:lnTo>
                    <a:lnTo>
                      <a:pt x="92" y="324"/>
                    </a:lnTo>
                    <a:lnTo>
                      <a:pt x="118" y="431"/>
                    </a:lnTo>
                    <a:lnTo>
                      <a:pt x="141" y="539"/>
                    </a:lnTo>
                    <a:lnTo>
                      <a:pt x="162" y="646"/>
                    </a:lnTo>
                    <a:lnTo>
                      <a:pt x="181" y="752"/>
                    </a:lnTo>
                    <a:lnTo>
                      <a:pt x="199" y="859"/>
                    </a:lnTo>
                    <a:lnTo>
                      <a:pt x="199" y="859"/>
                    </a:lnTo>
                    <a:lnTo>
                      <a:pt x="212" y="8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46" name="Freeform 326"/>
              <p:cNvSpPr>
                <a:spLocks/>
              </p:cNvSpPr>
              <p:nvPr/>
            </p:nvSpPr>
            <p:spPr bwMode="auto">
              <a:xfrm>
                <a:off x="1918" y="3362"/>
                <a:ext cx="15" cy="120"/>
              </a:xfrm>
              <a:custGeom>
                <a:avLst/>
                <a:gdLst>
                  <a:gd name="T0" fmla="*/ 30 w 30"/>
                  <a:gd name="T1" fmla="*/ 238 h 241"/>
                  <a:gd name="T2" fmla="*/ 30 w 30"/>
                  <a:gd name="T3" fmla="*/ 238 h 241"/>
                  <a:gd name="T4" fmla="*/ 20 w 30"/>
                  <a:gd name="T5" fmla="*/ 178 h 241"/>
                  <a:gd name="T6" fmla="*/ 18 w 30"/>
                  <a:gd name="T7" fmla="*/ 116 h 241"/>
                  <a:gd name="T8" fmla="*/ 18 w 30"/>
                  <a:gd name="T9" fmla="*/ 57 h 241"/>
                  <a:gd name="T10" fmla="*/ 13 w 30"/>
                  <a:gd name="T11" fmla="*/ 0 h 241"/>
                  <a:gd name="T12" fmla="*/ 0 w 30"/>
                  <a:gd name="T13" fmla="*/ 0 h 241"/>
                  <a:gd name="T14" fmla="*/ 4 w 30"/>
                  <a:gd name="T15" fmla="*/ 57 h 241"/>
                  <a:gd name="T16" fmla="*/ 4 w 30"/>
                  <a:gd name="T17" fmla="*/ 116 h 241"/>
                  <a:gd name="T18" fmla="*/ 7 w 30"/>
                  <a:gd name="T19" fmla="*/ 178 h 241"/>
                  <a:gd name="T20" fmla="*/ 16 w 30"/>
                  <a:gd name="T21" fmla="*/ 241 h 241"/>
                  <a:gd name="T22" fmla="*/ 16 w 30"/>
                  <a:gd name="T23" fmla="*/ 241 h 241"/>
                  <a:gd name="T24" fmla="*/ 30 w 30"/>
                  <a:gd name="T25"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41">
                    <a:moveTo>
                      <a:pt x="30" y="238"/>
                    </a:moveTo>
                    <a:lnTo>
                      <a:pt x="30" y="238"/>
                    </a:lnTo>
                    <a:lnTo>
                      <a:pt x="20" y="178"/>
                    </a:lnTo>
                    <a:lnTo>
                      <a:pt x="18" y="116"/>
                    </a:lnTo>
                    <a:lnTo>
                      <a:pt x="18" y="57"/>
                    </a:lnTo>
                    <a:lnTo>
                      <a:pt x="13" y="0"/>
                    </a:lnTo>
                    <a:lnTo>
                      <a:pt x="0" y="0"/>
                    </a:lnTo>
                    <a:lnTo>
                      <a:pt x="4" y="57"/>
                    </a:lnTo>
                    <a:lnTo>
                      <a:pt x="4" y="116"/>
                    </a:lnTo>
                    <a:lnTo>
                      <a:pt x="7" y="178"/>
                    </a:lnTo>
                    <a:lnTo>
                      <a:pt x="16" y="241"/>
                    </a:lnTo>
                    <a:lnTo>
                      <a:pt x="16" y="241"/>
                    </a:lnTo>
                    <a:lnTo>
                      <a:pt x="30" y="2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47" name="Freeform 327"/>
              <p:cNvSpPr>
                <a:spLocks/>
              </p:cNvSpPr>
              <p:nvPr/>
            </p:nvSpPr>
            <p:spPr bwMode="auto">
              <a:xfrm>
                <a:off x="1926" y="3480"/>
                <a:ext cx="27" cy="16"/>
              </a:xfrm>
              <a:custGeom>
                <a:avLst/>
                <a:gdLst>
                  <a:gd name="T0" fmla="*/ 41 w 54"/>
                  <a:gd name="T1" fmla="*/ 6 h 30"/>
                  <a:gd name="T2" fmla="*/ 40 w 54"/>
                  <a:gd name="T3" fmla="*/ 6 h 30"/>
                  <a:gd name="T4" fmla="*/ 36 w 54"/>
                  <a:gd name="T5" fmla="*/ 12 h 30"/>
                  <a:gd name="T6" fmla="*/ 28 w 54"/>
                  <a:gd name="T7" fmla="*/ 14 h 30"/>
                  <a:gd name="T8" fmla="*/ 19 w 54"/>
                  <a:gd name="T9" fmla="*/ 11 h 30"/>
                  <a:gd name="T10" fmla="*/ 14 w 54"/>
                  <a:gd name="T11" fmla="*/ 0 h 30"/>
                  <a:gd name="T12" fmla="*/ 0 w 54"/>
                  <a:gd name="T13" fmla="*/ 3 h 30"/>
                  <a:gd name="T14" fmla="*/ 11 w 54"/>
                  <a:gd name="T15" fmla="*/ 24 h 30"/>
                  <a:gd name="T16" fmla="*/ 28 w 54"/>
                  <a:gd name="T17" fmla="*/ 30 h 30"/>
                  <a:gd name="T18" fmla="*/ 41 w 54"/>
                  <a:gd name="T19" fmla="*/ 25 h 30"/>
                  <a:gd name="T20" fmla="*/ 54 w 54"/>
                  <a:gd name="T21" fmla="*/ 12 h 30"/>
                  <a:gd name="T22" fmla="*/ 52 w 54"/>
                  <a:gd name="T23" fmla="*/ 12 h 30"/>
                  <a:gd name="T24" fmla="*/ 41 w 54"/>
                  <a:gd name="T25"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0">
                    <a:moveTo>
                      <a:pt x="41" y="6"/>
                    </a:moveTo>
                    <a:lnTo>
                      <a:pt x="40" y="6"/>
                    </a:lnTo>
                    <a:lnTo>
                      <a:pt x="36" y="12"/>
                    </a:lnTo>
                    <a:lnTo>
                      <a:pt x="28" y="14"/>
                    </a:lnTo>
                    <a:lnTo>
                      <a:pt x="19" y="11"/>
                    </a:lnTo>
                    <a:lnTo>
                      <a:pt x="14" y="0"/>
                    </a:lnTo>
                    <a:lnTo>
                      <a:pt x="0" y="3"/>
                    </a:lnTo>
                    <a:lnTo>
                      <a:pt x="11" y="24"/>
                    </a:lnTo>
                    <a:lnTo>
                      <a:pt x="28" y="30"/>
                    </a:lnTo>
                    <a:lnTo>
                      <a:pt x="41" y="25"/>
                    </a:lnTo>
                    <a:lnTo>
                      <a:pt x="54" y="12"/>
                    </a:lnTo>
                    <a:lnTo>
                      <a:pt x="52" y="12"/>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48" name="Freeform 328"/>
              <p:cNvSpPr>
                <a:spLocks/>
              </p:cNvSpPr>
              <p:nvPr/>
            </p:nvSpPr>
            <p:spPr bwMode="auto">
              <a:xfrm>
                <a:off x="1947" y="3438"/>
                <a:ext cx="10" cy="49"/>
              </a:xfrm>
              <a:custGeom>
                <a:avLst/>
                <a:gdLst>
                  <a:gd name="T0" fmla="*/ 21 w 21"/>
                  <a:gd name="T1" fmla="*/ 24 h 96"/>
                  <a:gd name="T2" fmla="*/ 9 w 21"/>
                  <a:gd name="T3" fmla="*/ 22 h 96"/>
                  <a:gd name="T4" fmla="*/ 3 w 21"/>
                  <a:gd name="T5" fmla="*/ 43 h 96"/>
                  <a:gd name="T6" fmla="*/ 3 w 21"/>
                  <a:gd name="T7" fmla="*/ 61 h 96"/>
                  <a:gd name="T8" fmla="*/ 3 w 21"/>
                  <a:gd name="T9" fmla="*/ 77 h 96"/>
                  <a:gd name="T10" fmla="*/ 0 w 21"/>
                  <a:gd name="T11" fmla="*/ 90 h 96"/>
                  <a:gd name="T12" fmla="*/ 11 w 21"/>
                  <a:gd name="T13" fmla="*/ 96 h 96"/>
                  <a:gd name="T14" fmla="*/ 17 w 21"/>
                  <a:gd name="T15" fmla="*/ 77 h 96"/>
                  <a:gd name="T16" fmla="*/ 17 w 21"/>
                  <a:gd name="T17" fmla="*/ 61 h 96"/>
                  <a:gd name="T18" fmla="*/ 17 w 21"/>
                  <a:gd name="T19" fmla="*/ 43 h 96"/>
                  <a:gd name="T20" fmla="*/ 19 w 21"/>
                  <a:gd name="T21" fmla="*/ 29 h 96"/>
                  <a:gd name="T22" fmla="*/ 7 w 21"/>
                  <a:gd name="T23" fmla="*/ 27 h 96"/>
                  <a:gd name="T24" fmla="*/ 21 w 21"/>
                  <a:gd name="T25" fmla="*/ 24 h 96"/>
                  <a:gd name="T26" fmla="*/ 17 w 21"/>
                  <a:gd name="T27" fmla="*/ 0 h 96"/>
                  <a:gd name="T28" fmla="*/ 9 w 21"/>
                  <a:gd name="T29" fmla="*/ 22 h 96"/>
                  <a:gd name="T30" fmla="*/ 21 w 21"/>
                  <a:gd name="T31"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96">
                    <a:moveTo>
                      <a:pt x="21" y="24"/>
                    </a:moveTo>
                    <a:lnTo>
                      <a:pt x="9" y="22"/>
                    </a:lnTo>
                    <a:lnTo>
                      <a:pt x="3" y="43"/>
                    </a:lnTo>
                    <a:lnTo>
                      <a:pt x="3" y="61"/>
                    </a:lnTo>
                    <a:lnTo>
                      <a:pt x="3" y="77"/>
                    </a:lnTo>
                    <a:lnTo>
                      <a:pt x="0" y="90"/>
                    </a:lnTo>
                    <a:lnTo>
                      <a:pt x="11" y="96"/>
                    </a:lnTo>
                    <a:lnTo>
                      <a:pt x="17" y="77"/>
                    </a:lnTo>
                    <a:lnTo>
                      <a:pt x="17" y="61"/>
                    </a:lnTo>
                    <a:lnTo>
                      <a:pt x="17" y="43"/>
                    </a:lnTo>
                    <a:lnTo>
                      <a:pt x="19" y="29"/>
                    </a:lnTo>
                    <a:lnTo>
                      <a:pt x="7" y="27"/>
                    </a:lnTo>
                    <a:lnTo>
                      <a:pt x="21" y="24"/>
                    </a:lnTo>
                    <a:lnTo>
                      <a:pt x="17" y="0"/>
                    </a:lnTo>
                    <a:lnTo>
                      <a:pt x="9" y="22"/>
                    </a:lnTo>
                    <a:lnTo>
                      <a:pt x="21"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49" name="Freeform 329"/>
              <p:cNvSpPr>
                <a:spLocks/>
              </p:cNvSpPr>
              <p:nvPr/>
            </p:nvSpPr>
            <p:spPr bwMode="auto">
              <a:xfrm>
                <a:off x="1950" y="3450"/>
                <a:ext cx="13" cy="38"/>
              </a:xfrm>
              <a:custGeom>
                <a:avLst/>
                <a:gdLst>
                  <a:gd name="T0" fmla="*/ 26 w 26"/>
                  <a:gd name="T1" fmla="*/ 61 h 74"/>
                  <a:gd name="T2" fmla="*/ 26 w 26"/>
                  <a:gd name="T3" fmla="*/ 61 h 74"/>
                  <a:gd name="T4" fmla="*/ 22 w 26"/>
                  <a:gd name="T5" fmla="*/ 51 h 74"/>
                  <a:gd name="T6" fmla="*/ 18 w 26"/>
                  <a:gd name="T7" fmla="*/ 37 h 74"/>
                  <a:gd name="T8" fmla="*/ 17 w 26"/>
                  <a:gd name="T9" fmla="*/ 21 h 74"/>
                  <a:gd name="T10" fmla="*/ 14 w 26"/>
                  <a:gd name="T11" fmla="*/ 0 h 74"/>
                  <a:gd name="T12" fmla="*/ 0 w 26"/>
                  <a:gd name="T13" fmla="*/ 3 h 74"/>
                  <a:gd name="T14" fmla="*/ 3 w 26"/>
                  <a:gd name="T15" fmla="*/ 21 h 74"/>
                  <a:gd name="T16" fmla="*/ 4 w 26"/>
                  <a:gd name="T17" fmla="*/ 40 h 74"/>
                  <a:gd name="T18" fmla="*/ 8 w 26"/>
                  <a:gd name="T19" fmla="*/ 58 h 74"/>
                  <a:gd name="T20" fmla="*/ 18 w 26"/>
                  <a:gd name="T21" fmla="*/ 74 h 74"/>
                  <a:gd name="T22" fmla="*/ 18 w 26"/>
                  <a:gd name="T23" fmla="*/ 74 h 74"/>
                  <a:gd name="T24" fmla="*/ 26 w 26"/>
                  <a:gd name="T25"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74">
                    <a:moveTo>
                      <a:pt x="26" y="61"/>
                    </a:moveTo>
                    <a:lnTo>
                      <a:pt x="26" y="61"/>
                    </a:lnTo>
                    <a:lnTo>
                      <a:pt x="22" y="51"/>
                    </a:lnTo>
                    <a:lnTo>
                      <a:pt x="18" y="37"/>
                    </a:lnTo>
                    <a:lnTo>
                      <a:pt x="17" y="21"/>
                    </a:lnTo>
                    <a:lnTo>
                      <a:pt x="14" y="0"/>
                    </a:lnTo>
                    <a:lnTo>
                      <a:pt x="0" y="3"/>
                    </a:lnTo>
                    <a:lnTo>
                      <a:pt x="3" y="21"/>
                    </a:lnTo>
                    <a:lnTo>
                      <a:pt x="4" y="40"/>
                    </a:lnTo>
                    <a:lnTo>
                      <a:pt x="8" y="58"/>
                    </a:lnTo>
                    <a:lnTo>
                      <a:pt x="18" y="74"/>
                    </a:lnTo>
                    <a:lnTo>
                      <a:pt x="18" y="74"/>
                    </a:lnTo>
                    <a:lnTo>
                      <a:pt x="26"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50" name="Freeform 330"/>
              <p:cNvSpPr>
                <a:spLocks/>
              </p:cNvSpPr>
              <p:nvPr/>
            </p:nvSpPr>
            <p:spPr bwMode="auto">
              <a:xfrm>
                <a:off x="1959" y="3470"/>
                <a:ext cx="19" cy="20"/>
              </a:xfrm>
              <a:custGeom>
                <a:avLst/>
                <a:gdLst>
                  <a:gd name="T0" fmla="*/ 25 w 38"/>
                  <a:gd name="T1" fmla="*/ 12 h 40"/>
                  <a:gd name="T2" fmla="*/ 26 w 38"/>
                  <a:gd name="T3" fmla="*/ 12 h 40"/>
                  <a:gd name="T4" fmla="*/ 25 w 38"/>
                  <a:gd name="T5" fmla="*/ 14 h 40"/>
                  <a:gd name="T6" fmla="*/ 22 w 38"/>
                  <a:gd name="T7" fmla="*/ 19 h 40"/>
                  <a:gd name="T8" fmla="*/ 15 w 38"/>
                  <a:gd name="T9" fmla="*/ 24 h 40"/>
                  <a:gd name="T10" fmla="*/ 8 w 38"/>
                  <a:gd name="T11" fmla="*/ 22 h 40"/>
                  <a:gd name="T12" fmla="*/ 0 w 38"/>
                  <a:gd name="T13" fmla="*/ 35 h 40"/>
                  <a:gd name="T14" fmla="*/ 15 w 38"/>
                  <a:gd name="T15" fmla="*/ 40 h 40"/>
                  <a:gd name="T16" fmla="*/ 30 w 38"/>
                  <a:gd name="T17" fmla="*/ 32 h 40"/>
                  <a:gd name="T18" fmla="*/ 38 w 38"/>
                  <a:gd name="T19" fmla="*/ 14 h 40"/>
                  <a:gd name="T20" fmla="*/ 32 w 38"/>
                  <a:gd name="T21" fmla="*/ 0 h 40"/>
                  <a:gd name="T22" fmla="*/ 33 w 38"/>
                  <a:gd name="T23" fmla="*/ 0 h 40"/>
                  <a:gd name="T24" fmla="*/ 25 w 38"/>
                  <a:gd name="T25"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0">
                    <a:moveTo>
                      <a:pt x="25" y="12"/>
                    </a:moveTo>
                    <a:lnTo>
                      <a:pt x="26" y="12"/>
                    </a:lnTo>
                    <a:lnTo>
                      <a:pt x="25" y="14"/>
                    </a:lnTo>
                    <a:lnTo>
                      <a:pt x="22" y="19"/>
                    </a:lnTo>
                    <a:lnTo>
                      <a:pt x="15" y="24"/>
                    </a:lnTo>
                    <a:lnTo>
                      <a:pt x="8" y="22"/>
                    </a:lnTo>
                    <a:lnTo>
                      <a:pt x="0" y="35"/>
                    </a:lnTo>
                    <a:lnTo>
                      <a:pt x="15" y="40"/>
                    </a:lnTo>
                    <a:lnTo>
                      <a:pt x="30" y="32"/>
                    </a:lnTo>
                    <a:lnTo>
                      <a:pt x="38" y="14"/>
                    </a:lnTo>
                    <a:lnTo>
                      <a:pt x="32" y="0"/>
                    </a:lnTo>
                    <a:lnTo>
                      <a:pt x="33" y="0"/>
                    </a:lnTo>
                    <a:lnTo>
                      <a:pt x="2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51" name="Freeform 331"/>
              <p:cNvSpPr>
                <a:spLocks/>
              </p:cNvSpPr>
              <p:nvPr/>
            </p:nvSpPr>
            <p:spPr bwMode="auto">
              <a:xfrm>
                <a:off x="1960" y="3449"/>
                <a:ext cx="15" cy="27"/>
              </a:xfrm>
              <a:custGeom>
                <a:avLst/>
                <a:gdLst>
                  <a:gd name="T0" fmla="*/ 13 w 30"/>
                  <a:gd name="T1" fmla="*/ 0 h 54"/>
                  <a:gd name="T2" fmla="*/ 0 w 30"/>
                  <a:gd name="T3" fmla="*/ 0 h 54"/>
                  <a:gd name="T4" fmla="*/ 1 w 30"/>
                  <a:gd name="T5" fmla="*/ 17 h 54"/>
                  <a:gd name="T6" fmla="*/ 7 w 30"/>
                  <a:gd name="T7" fmla="*/ 32 h 54"/>
                  <a:gd name="T8" fmla="*/ 12 w 30"/>
                  <a:gd name="T9" fmla="*/ 45 h 54"/>
                  <a:gd name="T10" fmla="*/ 22 w 30"/>
                  <a:gd name="T11" fmla="*/ 54 h 54"/>
                  <a:gd name="T12" fmla="*/ 30 w 30"/>
                  <a:gd name="T13" fmla="*/ 42 h 54"/>
                  <a:gd name="T14" fmla="*/ 23 w 30"/>
                  <a:gd name="T15" fmla="*/ 35 h 54"/>
                  <a:gd name="T16" fmla="*/ 18 w 30"/>
                  <a:gd name="T17" fmla="*/ 25 h 54"/>
                  <a:gd name="T18" fmla="*/ 15 w 30"/>
                  <a:gd name="T19" fmla="*/ 14 h 54"/>
                  <a:gd name="T20" fmla="*/ 13 w 30"/>
                  <a:gd name="T21" fmla="*/ 0 h 54"/>
                  <a:gd name="T22" fmla="*/ 0 w 30"/>
                  <a:gd name="T23" fmla="*/ 0 h 54"/>
                  <a:gd name="T24" fmla="*/ 13 w 30"/>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4">
                    <a:moveTo>
                      <a:pt x="13" y="0"/>
                    </a:moveTo>
                    <a:lnTo>
                      <a:pt x="0" y="0"/>
                    </a:lnTo>
                    <a:lnTo>
                      <a:pt x="1" y="17"/>
                    </a:lnTo>
                    <a:lnTo>
                      <a:pt x="7" y="32"/>
                    </a:lnTo>
                    <a:lnTo>
                      <a:pt x="12" y="45"/>
                    </a:lnTo>
                    <a:lnTo>
                      <a:pt x="22" y="54"/>
                    </a:lnTo>
                    <a:lnTo>
                      <a:pt x="30" y="42"/>
                    </a:lnTo>
                    <a:lnTo>
                      <a:pt x="23" y="35"/>
                    </a:lnTo>
                    <a:lnTo>
                      <a:pt x="18" y="25"/>
                    </a:lnTo>
                    <a:lnTo>
                      <a:pt x="15" y="14"/>
                    </a:lnTo>
                    <a:lnTo>
                      <a:pt x="13" y="0"/>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52" name="Freeform 332"/>
              <p:cNvSpPr>
                <a:spLocks/>
              </p:cNvSpPr>
              <p:nvPr/>
            </p:nvSpPr>
            <p:spPr bwMode="auto">
              <a:xfrm>
                <a:off x="1960" y="3449"/>
                <a:ext cx="16" cy="28"/>
              </a:xfrm>
              <a:custGeom>
                <a:avLst/>
                <a:gdLst>
                  <a:gd name="T0" fmla="*/ 31 w 31"/>
                  <a:gd name="T1" fmla="*/ 40 h 56"/>
                  <a:gd name="T2" fmla="*/ 31 w 31"/>
                  <a:gd name="T3" fmla="*/ 40 h 56"/>
                  <a:gd name="T4" fmla="*/ 24 w 31"/>
                  <a:gd name="T5" fmla="*/ 37 h 56"/>
                  <a:gd name="T6" fmla="*/ 18 w 31"/>
                  <a:gd name="T7" fmla="*/ 29 h 56"/>
                  <a:gd name="T8" fmla="*/ 15 w 31"/>
                  <a:gd name="T9" fmla="*/ 16 h 56"/>
                  <a:gd name="T10" fmla="*/ 13 w 31"/>
                  <a:gd name="T11" fmla="*/ 0 h 56"/>
                  <a:gd name="T12" fmla="*/ 0 w 31"/>
                  <a:gd name="T13" fmla="*/ 0 h 56"/>
                  <a:gd name="T14" fmla="*/ 1 w 31"/>
                  <a:gd name="T15" fmla="*/ 19 h 56"/>
                  <a:gd name="T16" fmla="*/ 7 w 31"/>
                  <a:gd name="T17" fmla="*/ 35 h 56"/>
                  <a:gd name="T18" fmla="*/ 16 w 31"/>
                  <a:gd name="T19" fmla="*/ 50 h 56"/>
                  <a:gd name="T20" fmla="*/ 31 w 31"/>
                  <a:gd name="T21" fmla="*/ 56 h 56"/>
                  <a:gd name="T22" fmla="*/ 31 w 31"/>
                  <a:gd name="T23" fmla="*/ 56 h 56"/>
                  <a:gd name="T24" fmla="*/ 31 w 31"/>
                  <a:gd name="T25"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6">
                    <a:moveTo>
                      <a:pt x="31" y="40"/>
                    </a:moveTo>
                    <a:lnTo>
                      <a:pt x="31" y="40"/>
                    </a:lnTo>
                    <a:lnTo>
                      <a:pt x="24" y="37"/>
                    </a:lnTo>
                    <a:lnTo>
                      <a:pt x="18" y="29"/>
                    </a:lnTo>
                    <a:lnTo>
                      <a:pt x="15" y="16"/>
                    </a:lnTo>
                    <a:lnTo>
                      <a:pt x="13" y="0"/>
                    </a:lnTo>
                    <a:lnTo>
                      <a:pt x="0" y="0"/>
                    </a:lnTo>
                    <a:lnTo>
                      <a:pt x="1" y="19"/>
                    </a:lnTo>
                    <a:lnTo>
                      <a:pt x="7" y="35"/>
                    </a:lnTo>
                    <a:lnTo>
                      <a:pt x="16" y="50"/>
                    </a:lnTo>
                    <a:lnTo>
                      <a:pt x="31" y="56"/>
                    </a:lnTo>
                    <a:lnTo>
                      <a:pt x="31" y="56"/>
                    </a:lnTo>
                    <a:lnTo>
                      <a:pt x="31"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53" name="Freeform 333"/>
              <p:cNvSpPr>
                <a:spLocks/>
              </p:cNvSpPr>
              <p:nvPr/>
            </p:nvSpPr>
            <p:spPr bwMode="auto">
              <a:xfrm>
                <a:off x="1976" y="3466"/>
                <a:ext cx="12" cy="11"/>
              </a:xfrm>
              <a:custGeom>
                <a:avLst/>
                <a:gdLst>
                  <a:gd name="T0" fmla="*/ 14 w 25"/>
                  <a:gd name="T1" fmla="*/ 0 h 23"/>
                  <a:gd name="T2" fmla="*/ 14 w 25"/>
                  <a:gd name="T3" fmla="*/ 0 h 23"/>
                  <a:gd name="T4" fmla="*/ 11 w 25"/>
                  <a:gd name="T5" fmla="*/ 5 h 23"/>
                  <a:gd name="T6" fmla="*/ 10 w 25"/>
                  <a:gd name="T7" fmla="*/ 7 h 23"/>
                  <a:gd name="T8" fmla="*/ 8 w 25"/>
                  <a:gd name="T9" fmla="*/ 7 h 23"/>
                  <a:gd name="T10" fmla="*/ 0 w 25"/>
                  <a:gd name="T11" fmla="*/ 7 h 23"/>
                  <a:gd name="T12" fmla="*/ 0 w 25"/>
                  <a:gd name="T13" fmla="*/ 23 h 23"/>
                  <a:gd name="T14" fmla="*/ 8 w 25"/>
                  <a:gd name="T15" fmla="*/ 23 h 23"/>
                  <a:gd name="T16" fmla="*/ 15 w 25"/>
                  <a:gd name="T17" fmla="*/ 20 h 23"/>
                  <a:gd name="T18" fmla="*/ 22 w 25"/>
                  <a:gd name="T19" fmla="*/ 15 h 23"/>
                  <a:gd name="T20" fmla="*/ 25 w 25"/>
                  <a:gd name="T21" fmla="*/ 7 h 23"/>
                  <a:gd name="T22" fmla="*/ 25 w 25"/>
                  <a:gd name="T23" fmla="*/ 7 h 23"/>
                  <a:gd name="T24" fmla="*/ 14 w 25"/>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3">
                    <a:moveTo>
                      <a:pt x="14" y="0"/>
                    </a:moveTo>
                    <a:lnTo>
                      <a:pt x="14" y="0"/>
                    </a:lnTo>
                    <a:lnTo>
                      <a:pt x="11" y="5"/>
                    </a:lnTo>
                    <a:lnTo>
                      <a:pt x="10" y="7"/>
                    </a:lnTo>
                    <a:lnTo>
                      <a:pt x="8" y="7"/>
                    </a:lnTo>
                    <a:lnTo>
                      <a:pt x="0" y="7"/>
                    </a:lnTo>
                    <a:lnTo>
                      <a:pt x="0" y="23"/>
                    </a:lnTo>
                    <a:lnTo>
                      <a:pt x="8" y="23"/>
                    </a:lnTo>
                    <a:lnTo>
                      <a:pt x="15" y="20"/>
                    </a:lnTo>
                    <a:lnTo>
                      <a:pt x="22" y="15"/>
                    </a:lnTo>
                    <a:lnTo>
                      <a:pt x="25" y="7"/>
                    </a:lnTo>
                    <a:lnTo>
                      <a:pt x="25" y="7"/>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54" name="Freeform 334"/>
              <p:cNvSpPr>
                <a:spLocks/>
              </p:cNvSpPr>
              <p:nvPr/>
            </p:nvSpPr>
            <p:spPr bwMode="auto">
              <a:xfrm>
                <a:off x="1965" y="3416"/>
                <a:ext cx="25" cy="53"/>
              </a:xfrm>
              <a:custGeom>
                <a:avLst/>
                <a:gdLst>
                  <a:gd name="T0" fmla="*/ 21 w 50"/>
                  <a:gd name="T1" fmla="*/ 55 h 107"/>
                  <a:gd name="T2" fmla="*/ 9 w 50"/>
                  <a:gd name="T3" fmla="*/ 60 h 107"/>
                  <a:gd name="T4" fmla="*/ 18 w 50"/>
                  <a:gd name="T5" fmla="*/ 83 h 107"/>
                  <a:gd name="T6" fmla="*/ 32 w 50"/>
                  <a:gd name="T7" fmla="*/ 92 h 107"/>
                  <a:gd name="T8" fmla="*/ 36 w 50"/>
                  <a:gd name="T9" fmla="*/ 96 h 107"/>
                  <a:gd name="T10" fmla="*/ 36 w 50"/>
                  <a:gd name="T11" fmla="*/ 100 h 107"/>
                  <a:gd name="T12" fmla="*/ 47 w 50"/>
                  <a:gd name="T13" fmla="*/ 107 h 107"/>
                  <a:gd name="T14" fmla="*/ 50 w 50"/>
                  <a:gd name="T15" fmla="*/ 89 h 107"/>
                  <a:gd name="T16" fmla="*/ 37 w 50"/>
                  <a:gd name="T17" fmla="*/ 79 h 107"/>
                  <a:gd name="T18" fmla="*/ 29 w 50"/>
                  <a:gd name="T19" fmla="*/ 73 h 107"/>
                  <a:gd name="T20" fmla="*/ 22 w 50"/>
                  <a:gd name="T21" fmla="*/ 57 h 107"/>
                  <a:gd name="T22" fmla="*/ 10 w 50"/>
                  <a:gd name="T23" fmla="*/ 62 h 107"/>
                  <a:gd name="T24" fmla="*/ 21 w 50"/>
                  <a:gd name="T25" fmla="*/ 55 h 107"/>
                  <a:gd name="T26" fmla="*/ 0 w 50"/>
                  <a:gd name="T27" fmla="*/ 0 h 107"/>
                  <a:gd name="T28" fmla="*/ 9 w 50"/>
                  <a:gd name="T29" fmla="*/ 60 h 107"/>
                  <a:gd name="T30" fmla="*/ 21 w 50"/>
                  <a:gd name="T31" fmla="*/ 5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07">
                    <a:moveTo>
                      <a:pt x="21" y="55"/>
                    </a:moveTo>
                    <a:lnTo>
                      <a:pt x="9" y="60"/>
                    </a:lnTo>
                    <a:lnTo>
                      <a:pt x="18" y="83"/>
                    </a:lnTo>
                    <a:lnTo>
                      <a:pt x="32" y="92"/>
                    </a:lnTo>
                    <a:lnTo>
                      <a:pt x="36" y="96"/>
                    </a:lnTo>
                    <a:lnTo>
                      <a:pt x="36" y="100"/>
                    </a:lnTo>
                    <a:lnTo>
                      <a:pt x="47" y="107"/>
                    </a:lnTo>
                    <a:lnTo>
                      <a:pt x="50" y="89"/>
                    </a:lnTo>
                    <a:lnTo>
                      <a:pt x="37" y="79"/>
                    </a:lnTo>
                    <a:lnTo>
                      <a:pt x="29" y="73"/>
                    </a:lnTo>
                    <a:lnTo>
                      <a:pt x="22" y="57"/>
                    </a:lnTo>
                    <a:lnTo>
                      <a:pt x="10" y="62"/>
                    </a:lnTo>
                    <a:lnTo>
                      <a:pt x="21" y="55"/>
                    </a:lnTo>
                    <a:lnTo>
                      <a:pt x="0" y="0"/>
                    </a:lnTo>
                    <a:lnTo>
                      <a:pt x="9" y="60"/>
                    </a:lnTo>
                    <a:lnTo>
                      <a:pt x="2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55" name="Freeform 335"/>
              <p:cNvSpPr>
                <a:spLocks/>
              </p:cNvSpPr>
              <p:nvPr/>
            </p:nvSpPr>
            <p:spPr bwMode="auto">
              <a:xfrm>
                <a:off x="1970" y="3437"/>
                <a:ext cx="34" cy="25"/>
              </a:xfrm>
              <a:custGeom>
                <a:avLst/>
                <a:gdLst>
                  <a:gd name="T0" fmla="*/ 55 w 68"/>
                  <a:gd name="T1" fmla="*/ 0 h 48"/>
                  <a:gd name="T2" fmla="*/ 55 w 68"/>
                  <a:gd name="T3" fmla="*/ 0 h 48"/>
                  <a:gd name="T4" fmla="*/ 53 w 68"/>
                  <a:gd name="T5" fmla="*/ 5 h 48"/>
                  <a:gd name="T6" fmla="*/ 49 w 68"/>
                  <a:gd name="T7" fmla="*/ 14 h 48"/>
                  <a:gd name="T8" fmla="*/ 44 w 68"/>
                  <a:gd name="T9" fmla="*/ 23 h 48"/>
                  <a:gd name="T10" fmla="*/ 37 w 68"/>
                  <a:gd name="T11" fmla="*/ 29 h 48"/>
                  <a:gd name="T12" fmla="*/ 33 w 68"/>
                  <a:gd name="T13" fmla="*/ 32 h 48"/>
                  <a:gd name="T14" fmla="*/ 26 w 68"/>
                  <a:gd name="T15" fmla="*/ 32 h 48"/>
                  <a:gd name="T16" fmla="*/ 20 w 68"/>
                  <a:gd name="T17" fmla="*/ 26 h 48"/>
                  <a:gd name="T18" fmla="*/ 11 w 68"/>
                  <a:gd name="T19" fmla="*/ 11 h 48"/>
                  <a:gd name="T20" fmla="*/ 0 w 68"/>
                  <a:gd name="T21" fmla="*/ 18 h 48"/>
                  <a:gd name="T22" fmla="*/ 10 w 68"/>
                  <a:gd name="T23" fmla="*/ 35 h 48"/>
                  <a:gd name="T24" fmla="*/ 20 w 68"/>
                  <a:gd name="T25" fmla="*/ 45 h 48"/>
                  <a:gd name="T26" fmla="*/ 33 w 68"/>
                  <a:gd name="T27" fmla="*/ 48 h 48"/>
                  <a:gd name="T28" fmla="*/ 45 w 68"/>
                  <a:gd name="T29" fmla="*/ 42 h 48"/>
                  <a:gd name="T30" fmla="*/ 55 w 68"/>
                  <a:gd name="T31" fmla="*/ 32 h 48"/>
                  <a:gd name="T32" fmla="*/ 60 w 68"/>
                  <a:gd name="T33" fmla="*/ 21 h 48"/>
                  <a:gd name="T34" fmla="*/ 64 w 68"/>
                  <a:gd name="T35" fmla="*/ 11 h 48"/>
                  <a:gd name="T36" fmla="*/ 68 w 68"/>
                  <a:gd name="T37" fmla="*/ 3 h 48"/>
                  <a:gd name="T38" fmla="*/ 68 w 68"/>
                  <a:gd name="T39" fmla="*/ 3 h 48"/>
                  <a:gd name="T40" fmla="*/ 55 w 68"/>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48">
                    <a:moveTo>
                      <a:pt x="55" y="0"/>
                    </a:moveTo>
                    <a:lnTo>
                      <a:pt x="55" y="0"/>
                    </a:lnTo>
                    <a:lnTo>
                      <a:pt x="53" y="5"/>
                    </a:lnTo>
                    <a:lnTo>
                      <a:pt x="49" y="14"/>
                    </a:lnTo>
                    <a:lnTo>
                      <a:pt x="44" y="23"/>
                    </a:lnTo>
                    <a:lnTo>
                      <a:pt x="37" y="29"/>
                    </a:lnTo>
                    <a:lnTo>
                      <a:pt x="33" y="32"/>
                    </a:lnTo>
                    <a:lnTo>
                      <a:pt x="26" y="32"/>
                    </a:lnTo>
                    <a:lnTo>
                      <a:pt x="20" y="26"/>
                    </a:lnTo>
                    <a:lnTo>
                      <a:pt x="11" y="11"/>
                    </a:lnTo>
                    <a:lnTo>
                      <a:pt x="0" y="18"/>
                    </a:lnTo>
                    <a:lnTo>
                      <a:pt x="10" y="35"/>
                    </a:lnTo>
                    <a:lnTo>
                      <a:pt x="20" y="45"/>
                    </a:lnTo>
                    <a:lnTo>
                      <a:pt x="33" y="48"/>
                    </a:lnTo>
                    <a:lnTo>
                      <a:pt x="45" y="42"/>
                    </a:lnTo>
                    <a:lnTo>
                      <a:pt x="55" y="32"/>
                    </a:lnTo>
                    <a:lnTo>
                      <a:pt x="60" y="21"/>
                    </a:lnTo>
                    <a:lnTo>
                      <a:pt x="64" y="11"/>
                    </a:lnTo>
                    <a:lnTo>
                      <a:pt x="68" y="3"/>
                    </a:lnTo>
                    <a:lnTo>
                      <a:pt x="68" y="3"/>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56" name="Freeform 336"/>
              <p:cNvSpPr>
                <a:spLocks/>
              </p:cNvSpPr>
              <p:nvPr/>
            </p:nvSpPr>
            <p:spPr bwMode="auto">
              <a:xfrm>
                <a:off x="1966" y="3243"/>
                <a:ext cx="42" cy="196"/>
              </a:xfrm>
              <a:custGeom>
                <a:avLst/>
                <a:gdLst>
                  <a:gd name="T0" fmla="*/ 0 w 83"/>
                  <a:gd name="T1" fmla="*/ 3 h 392"/>
                  <a:gd name="T2" fmla="*/ 0 w 83"/>
                  <a:gd name="T3" fmla="*/ 3 h 392"/>
                  <a:gd name="T4" fmla="*/ 16 w 83"/>
                  <a:gd name="T5" fmla="*/ 51 h 392"/>
                  <a:gd name="T6" fmla="*/ 31 w 83"/>
                  <a:gd name="T7" fmla="*/ 100 h 392"/>
                  <a:gd name="T8" fmla="*/ 45 w 83"/>
                  <a:gd name="T9" fmla="*/ 147 h 392"/>
                  <a:gd name="T10" fmla="*/ 57 w 83"/>
                  <a:gd name="T11" fmla="*/ 193 h 392"/>
                  <a:gd name="T12" fmla="*/ 65 w 83"/>
                  <a:gd name="T13" fmla="*/ 240 h 392"/>
                  <a:gd name="T14" fmla="*/ 70 w 83"/>
                  <a:gd name="T15" fmla="*/ 289 h 392"/>
                  <a:gd name="T16" fmla="*/ 70 w 83"/>
                  <a:gd name="T17" fmla="*/ 339 h 392"/>
                  <a:gd name="T18" fmla="*/ 63 w 83"/>
                  <a:gd name="T19" fmla="*/ 389 h 392"/>
                  <a:gd name="T20" fmla="*/ 76 w 83"/>
                  <a:gd name="T21" fmla="*/ 392 h 392"/>
                  <a:gd name="T22" fmla="*/ 83 w 83"/>
                  <a:gd name="T23" fmla="*/ 339 h 392"/>
                  <a:gd name="T24" fmla="*/ 83 w 83"/>
                  <a:gd name="T25" fmla="*/ 289 h 392"/>
                  <a:gd name="T26" fmla="*/ 79 w 83"/>
                  <a:gd name="T27" fmla="*/ 240 h 392"/>
                  <a:gd name="T28" fmla="*/ 71 w 83"/>
                  <a:gd name="T29" fmla="*/ 190 h 392"/>
                  <a:gd name="T30" fmla="*/ 59 w 83"/>
                  <a:gd name="T31" fmla="*/ 143 h 392"/>
                  <a:gd name="T32" fmla="*/ 45 w 83"/>
                  <a:gd name="T33" fmla="*/ 97 h 392"/>
                  <a:gd name="T34" fmla="*/ 30 w 83"/>
                  <a:gd name="T35" fmla="*/ 48 h 392"/>
                  <a:gd name="T36" fmla="*/ 13 w 83"/>
                  <a:gd name="T37" fmla="*/ 0 h 392"/>
                  <a:gd name="T38" fmla="*/ 13 w 83"/>
                  <a:gd name="T39" fmla="*/ 0 h 392"/>
                  <a:gd name="T40" fmla="*/ 0 w 83"/>
                  <a:gd name="T41" fmla="*/ 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392">
                    <a:moveTo>
                      <a:pt x="0" y="3"/>
                    </a:moveTo>
                    <a:lnTo>
                      <a:pt x="0" y="3"/>
                    </a:lnTo>
                    <a:lnTo>
                      <a:pt x="16" y="51"/>
                    </a:lnTo>
                    <a:lnTo>
                      <a:pt x="31" y="100"/>
                    </a:lnTo>
                    <a:lnTo>
                      <a:pt x="45" y="147"/>
                    </a:lnTo>
                    <a:lnTo>
                      <a:pt x="57" y="193"/>
                    </a:lnTo>
                    <a:lnTo>
                      <a:pt x="65" y="240"/>
                    </a:lnTo>
                    <a:lnTo>
                      <a:pt x="70" y="289"/>
                    </a:lnTo>
                    <a:lnTo>
                      <a:pt x="70" y="339"/>
                    </a:lnTo>
                    <a:lnTo>
                      <a:pt x="63" y="389"/>
                    </a:lnTo>
                    <a:lnTo>
                      <a:pt x="76" y="392"/>
                    </a:lnTo>
                    <a:lnTo>
                      <a:pt x="83" y="339"/>
                    </a:lnTo>
                    <a:lnTo>
                      <a:pt x="83" y="289"/>
                    </a:lnTo>
                    <a:lnTo>
                      <a:pt x="79" y="240"/>
                    </a:lnTo>
                    <a:lnTo>
                      <a:pt x="71" y="190"/>
                    </a:lnTo>
                    <a:lnTo>
                      <a:pt x="59" y="143"/>
                    </a:lnTo>
                    <a:lnTo>
                      <a:pt x="45" y="97"/>
                    </a:lnTo>
                    <a:lnTo>
                      <a:pt x="30" y="48"/>
                    </a:lnTo>
                    <a:lnTo>
                      <a:pt x="13" y="0"/>
                    </a:lnTo>
                    <a:lnTo>
                      <a:pt x="1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57" name="Freeform 337"/>
              <p:cNvSpPr>
                <a:spLocks/>
              </p:cNvSpPr>
              <p:nvPr/>
            </p:nvSpPr>
            <p:spPr bwMode="auto">
              <a:xfrm>
                <a:off x="1895" y="3002"/>
                <a:ext cx="53" cy="183"/>
              </a:xfrm>
              <a:custGeom>
                <a:avLst/>
                <a:gdLst>
                  <a:gd name="T0" fmla="*/ 0 w 106"/>
                  <a:gd name="T1" fmla="*/ 0 h 365"/>
                  <a:gd name="T2" fmla="*/ 5 w 106"/>
                  <a:gd name="T3" fmla="*/ 50 h 365"/>
                  <a:gd name="T4" fmla="*/ 11 w 106"/>
                  <a:gd name="T5" fmla="*/ 99 h 365"/>
                  <a:gd name="T6" fmla="*/ 20 w 106"/>
                  <a:gd name="T7" fmla="*/ 146 h 365"/>
                  <a:gd name="T8" fmla="*/ 32 w 106"/>
                  <a:gd name="T9" fmla="*/ 191 h 365"/>
                  <a:gd name="T10" fmla="*/ 47 w 106"/>
                  <a:gd name="T11" fmla="*/ 236 h 365"/>
                  <a:gd name="T12" fmla="*/ 64 w 106"/>
                  <a:gd name="T13" fmla="*/ 280 h 365"/>
                  <a:gd name="T14" fmla="*/ 84 w 106"/>
                  <a:gd name="T15" fmla="*/ 323 h 365"/>
                  <a:gd name="T16" fmla="*/ 106 w 106"/>
                  <a:gd name="T17" fmla="*/ 365 h 365"/>
                  <a:gd name="T18" fmla="*/ 0 w 106"/>
                  <a:gd name="T1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365">
                    <a:moveTo>
                      <a:pt x="0" y="0"/>
                    </a:moveTo>
                    <a:lnTo>
                      <a:pt x="5" y="50"/>
                    </a:lnTo>
                    <a:lnTo>
                      <a:pt x="11" y="99"/>
                    </a:lnTo>
                    <a:lnTo>
                      <a:pt x="20" y="146"/>
                    </a:lnTo>
                    <a:lnTo>
                      <a:pt x="32" y="191"/>
                    </a:lnTo>
                    <a:lnTo>
                      <a:pt x="47" y="236"/>
                    </a:lnTo>
                    <a:lnTo>
                      <a:pt x="64" y="280"/>
                    </a:lnTo>
                    <a:lnTo>
                      <a:pt x="84" y="323"/>
                    </a:lnTo>
                    <a:lnTo>
                      <a:pt x="106" y="365"/>
                    </a:lnTo>
                    <a:lnTo>
                      <a:pt x="0"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58" name="Freeform 338"/>
              <p:cNvSpPr>
                <a:spLocks/>
              </p:cNvSpPr>
              <p:nvPr/>
            </p:nvSpPr>
            <p:spPr bwMode="auto">
              <a:xfrm>
                <a:off x="1892" y="3002"/>
                <a:ext cx="59" cy="185"/>
              </a:xfrm>
              <a:custGeom>
                <a:avLst/>
                <a:gdLst>
                  <a:gd name="T0" fmla="*/ 118 w 118"/>
                  <a:gd name="T1" fmla="*/ 360 h 370"/>
                  <a:gd name="T2" fmla="*/ 96 w 118"/>
                  <a:gd name="T3" fmla="*/ 320 h 370"/>
                  <a:gd name="T4" fmla="*/ 75 w 118"/>
                  <a:gd name="T5" fmla="*/ 277 h 370"/>
                  <a:gd name="T6" fmla="*/ 60 w 118"/>
                  <a:gd name="T7" fmla="*/ 233 h 370"/>
                  <a:gd name="T8" fmla="*/ 45 w 118"/>
                  <a:gd name="T9" fmla="*/ 189 h 370"/>
                  <a:gd name="T10" fmla="*/ 33 w 118"/>
                  <a:gd name="T11" fmla="*/ 144 h 370"/>
                  <a:gd name="T12" fmla="*/ 24 w 118"/>
                  <a:gd name="T13" fmla="*/ 99 h 370"/>
                  <a:gd name="T14" fmla="*/ 17 w 118"/>
                  <a:gd name="T15" fmla="*/ 50 h 370"/>
                  <a:gd name="T16" fmla="*/ 13 w 118"/>
                  <a:gd name="T17" fmla="*/ 0 h 370"/>
                  <a:gd name="T18" fmla="*/ 0 w 118"/>
                  <a:gd name="T19" fmla="*/ 0 h 370"/>
                  <a:gd name="T20" fmla="*/ 4 w 118"/>
                  <a:gd name="T21" fmla="*/ 50 h 370"/>
                  <a:gd name="T22" fmla="*/ 11 w 118"/>
                  <a:gd name="T23" fmla="*/ 99 h 370"/>
                  <a:gd name="T24" fmla="*/ 19 w 118"/>
                  <a:gd name="T25" fmla="*/ 147 h 370"/>
                  <a:gd name="T26" fmla="*/ 31 w 118"/>
                  <a:gd name="T27" fmla="*/ 193 h 370"/>
                  <a:gd name="T28" fmla="*/ 46 w 118"/>
                  <a:gd name="T29" fmla="*/ 239 h 370"/>
                  <a:gd name="T30" fmla="*/ 64 w 118"/>
                  <a:gd name="T31" fmla="*/ 283 h 370"/>
                  <a:gd name="T32" fmla="*/ 85 w 118"/>
                  <a:gd name="T33" fmla="*/ 327 h 370"/>
                  <a:gd name="T34" fmla="*/ 107 w 118"/>
                  <a:gd name="T35" fmla="*/ 370 h 370"/>
                  <a:gd name="T36" fmla="*/ 118 w 118"/>
                  <a:gd name="T37" fmla="*/ 36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370">
                    <a:moveTo>
                      <a:pt x="118" y="360"/>
                    </a:moveTo>
                    <a:lnTo>
                      <a:pt x="96" y="320"/>
                    </a:lnTo>
                    <a:lnTo>
                      <a:pt x="75" y="277"/>
                    </a:lnTo>
                    <a:lnTo>
                      <a:pt x="60" y="233"/>
                    </a:lnTo>
                    <a:lnTo>
                      <a:pt x="45" y="189"/>
                    </a:lnTo>
                    <a:lnTo>
                      <a:pt x="33" y="144"/>
                    </a:lnTo>
                    <a:lnTo>
                      <a:pt x="24" y="99"/>
                    </a:lnTo>
                    <a:lnTo>
                      <a:pt x="17" y="50"/>
                    </a:lnTo>
                    <a:lnTo>
                      <a:pt x="13" y="0"/>
                    </a:lnTo>
                    <a:lnTo>
                      <a:pt x="0" y="0"/>
                    </a:lnTo>
                    <a:lnTo>
                      <a:pt x="4" y="50"/>
                    </a:lnTo>
                    <a:lnTo>
                      <a:pt x="11" y="99"/>
                    </a:lnTo>
                    <a:lnTo>
                      <a:pt x="19" y="147"/>
                    </a:lnTo>
                    <a:lnTo>
                      <a:pt x="31" y="193"/>
                    </a:lnTo>
                    <a:lnTo>
                      <a:pt x="46" y="239"/>
                    </a:lnTo>
                    <a:lnTo>
                      <a:pt x="64" y="283"/>
                    </a:lnTo>
                    <a:lnTo>
                      <a:pt x="85" y="327"/>
                    </a:lnTo>
                    <a:lnTo>
                      <a:pt x="107" y="370"/>
                    </a:lnTo>
                    <a:lnTo>
                      <a:pt x="118" y="3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59" name="Freeform 339"/>
              <p:cNvSpPr>
                <a:spLocks/>
              </p:cNvSpPr>
              <p:nvPr/>
            </p:nvSpPr>
            <p:spPr bwMode="auto">
              <a:xfrm>
                <a:off x="1984" y="3435"/>
                <a:ext cx="10" cy="17"/>
              </a:xfrm>
              <a:custGeom>
                <a:avLst/>
                <a:gdLst>
                  <a:gd name="T0" fmla="*/ 0 w 21"/>
                  <a:gd name="T1" fmla="*/ 0 h 34"/>
                  <a:gd name="T2" fmla="*/ 0 w 21"/>
                  <a:gd name="T3" fmla="*/ 5 h 34"/>
                  <a:gd name="T4" fmla="*/ 2 w 21"/>
                  <a:gd name="T5" fmla="*/ 18 h 34"/>
                  <a:gd name="T6" fmla="*/ 7 w 21"/>
                  <a:gd name="T7" fmla="*/ 29 h 34"/>
                  <a:gd name="T8" fmla="*/ 21 w 21"/>
                  <a:gd name="T9" fmla="*/ 34 h 34"/>
                  <a:gd name="T10" fmla="*/ 0 w 21"/>
                  <a:gd name="T11" fmla="*/ 0 h 34"/>
                </a:gdLst>
                <a:ahLst/>
                <a:cxnLst>
                  <a:cxn ang="0">
                    <a:pos x="T0" y="T1"/>
                  </a:cxn>
                  <a:cxn ang="0">
                    <a:pos x="T2" y="T3"/>
                  </a:cxn>
                  <a:cxn ang="0">
                    <a:pos x="T4" y="T5"/>
                  </a:cxn>
                  <a:cxn ang="0">
                    <a:pos x="T6" y="T7"/>
                  </a:cxn>
                  <a:cxn ang="0">
                    <a:pos x="T8" y="T9"/>
                  </a:cxn>
                  <a:cxn ang="0">
                    <a:pos x="T10" y="T11"/>
                  </a:cxn>
                </a:cxnLst>
                <a:rect l="0" t="0" r="r" b="b"/>
                <a:pathLst>
                  <a:path w="21" h="34">
                    <a:moveTo>
                      <a:pt x="0" y="0"/>
                    </a:moveTo>
                    <a:lnTo>
                      <a:pt x="0" y="5"/>
                    </a:lnTo>
                    <a:lnTo>
                      <a:pt x="2" y="18"/>
                    </a:lnTo>
                    <a:lnTo>
                      <a:pt x="7" y="29"/>
                    </a:lnTo>
                    <a:lnTo>
                      <a:pt x="21" y="34"/>
                    </a:lnTo>
                    <a:lnTo>
                      <a:pt x="0"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60" name="Freeform 340"/>
              <p:cNvSpPr>
                <a:spLocks/>
              </p:cNvSpPr>
              <p:nvPr/>
            </p:nvSpPr>
            <p:spPr bwMode="auto">
              <a:xfrm>
                <a:off x="1980" y="3435"/>
                <a:ext cx="14" cy="21"/>
              </a:xfrm>
              <a:custGeom>
                <a:avLst/>
                <a:gdLst>
                  <a:gd name="T0" fmla="*/ 28 w 28"/>
                  <a:gd name="T1" fmla="*/ 26 h 42"/>
                  <a:gd name="T2" fmla="*/ 18 w 28"/>
                  <a:gd name="T3" fmla="*/ 23 h 42"/>
                  <a:gd name="T4" fmla="*/ 16 w 28"/>
                  <a:gd name="T5" fmla="*/ 16 h 42"/>
                  <a:gd name="T6" fmla="*/ 14 w 28"/>
                  <a:gd name="T7" fmla="*/ 5 h 42"/>
                  <a:gd name="T8" fmla="*/ 14 w 28"/>
                  <a:gd name="T9" fmla="*/ 0 h 42"/>
                  <a:gd name="T10" fmla="*/ 0 w 28"/>
                  <a:gd name="T11" fmla="*/ 0 h 42"/>
                  <a:gd name="T12" fmla="*/ 0 w 28"/>
                  <a:gd name="T13" fmla="*/ 5 h 42"/>
                  <a:gd name="T14" fmla="*/ 2 w 28"/>
                  <a:gd name="T15" fmla="*/ 19 h 42"/>
                  <a:gd name="T16" fmla="*/ 10 w 28"/>
                  <a:gd name="T17" fmla="*/ 36 h 42"/>
                  <a:gd name="T18" fmla="*/ 28 w 28"/>
                  <a:gd name="T19" fmla="*/ 42 h 42"/>
                  <a:gd name="T20" fmla="*/ 28 w 28"/>
                  <a:gd name="T21"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2">
                    <a:moveTo>
                      <a:pt x="28" y="26"/>
                    </a:moveTo>
                    <a:lnTo>
                      <a:pt x="18" y="23"/>
                    </a:lnTo>
                    <a:lnTo>
                      <a:pt x="16" y="16"/>
                    </a:lnTo>
                    <a:lnTo>
                      <a:pt x="14" y="5"/>
                    </a:lnTo>
                    <a:lnTo>
                      <a:pt x="14" y="0"/>
                    </a:lnTo>
                    <a:lnTo>
                      <a:pt x="0" y="0"/>
                    </a:lnTo>
                    <a:lnTo>
                      <a:pt x="0" y="5"/>
                    </a:lnTo>
                    <a:lnTo>
                      <a:pt x="2" y="19"/>
                    </a:lnTo>
                    <a:lnTo>
                      <a:pt x="10" y="36"/>
                    </a:lnTo>
                    <a:lnTo>
                      <a:pt x="28" y="42"/>
                    </a:lnTo>
                    <a:lnTo>
                      <a:pt x="2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61" name="Freeform 341"/>
              <p:cNvSpPr>
                <a:spLocks/>
              </p:cNvSpPr>
              <p:nvPr/>
            </p:nvSpPr>
            <p:spPr bwMode="auto">
              <a:xfrm>
                <a:off x="1873" y="2579"/>
                <a:ext cx="164" cy="895"/>
              </a:xfrm>
              <a:custGeom>
                <a:avLst/>
                <a:gdLst>
                  <a:gd name="T0" fmla="*/ 187 w 327"/>
                  <a:gd name="T1" fmla="*/ 1261 h 1790"/>
                  <a:gd name="T2" fmla="*/ 204 w 327"/>
                  <a:gd name="T3" fmla="*/ 1147 h 1790"/>
                  <a:gd name="T4" fmla="*/ 229 w 327"/>
                  <a:gd name="T5" fmla="*/ 1047 h 1790"/>
                  <a:gd name="T6" fmla="*/ 233 w 327"/>
                  <a:gd name="T7" fmla="*/ 951 h 1790"/>
                  <a:gd name="T8" fmla="*/ 220 w 327"/>
                  <a:gd name="T9" fmla="*/ 856 h 1790"/>
                  <a:gd name="T10" fmla="*/ 198 w 327"/>
                  <a:gd name="T11" fmla="*/ 761 h 1790"/>
                  <a:gd name="T12" fmla="*/ 176 w 327"/>
                  <a:gd name="T13" fmla="*/ 656 h 1790"/>
                  <a:gd name="T14" fmla="*/ 193 w 327"/>
                  <a:gd name="T15" fmla="*/ 539 h 1790"/>
                  <a:gd name="T16" fmla="*/ 240 w 327"/>
                  <a:gd name="T17" fmla="*/ 425 h 1790"/>
                  <a:gd name="T18" fmla="*/ 298 w 327"/>
                  <a:gd name="T19" fmla="*/ 315 h 1790"/>
                  <a:gd name="T20" fmla="*/ 105 w 327"/>
                  <a:gd name="T21" fmla="*/ 0 h 1790"/>
                  <a:gd name="T22" fmla="*/ 57 w 327"/>
                  <a:gd name="T23" fmla="*/ 158 h 1790"/>
                  <a:gd name="T24" fmla="*/ 19 w 327"/>
                  <a:gd name="T25" fmla="*/ 318 h 1790"/>
                  <a:gd name="T26" fmla="*/ 0 w 327"/>
                  <a:gd name="T27" fmla="*/ 480 h 1790"/>
                  <a:gd name="T28" fmla="*/ 6 w 327"/>
                  <a:gd name="T29" fmla="*/ 638 h 1790"/>
                  <a:gd name="T30" fmla="*/ 31 w 327"/>
                  <a:gd name="T31" fmla="*/ 864 h 1790"/>
                  <a:gd name="T32" fmla="*/ 46 w 327"/>
                  <a:gd name="T33" fmla="*/ 1085 h 1790"/>
                  <a:gd name="T34" fmla="*/ 53 w 327"/>
                  <a:gd name="T35" fmla="*/ 1305 h 1790"/>
                  <a:gd name="T36" fmla="*/ 52 w 327"/>
                  <a:gd name="T37" fmla="*/ 1525 h 1790"/>
                  <a:gd name="T38" fmla="*/ 37 w 327"/>
                  <a:gd name="T39" fmla="*/ 1641 h 1790"/>
                  <a:gd name="T40" fmla="*/ 27 w 327"/>
                  <a:gd name="T41" fmla="*/ 1764 h 1790"/>
                  <a:gd name="T42" fmla="*/ 42 w 327"/>
                  <a:gd name="T43" fmla="*/ 1790 h 1790"/>
                  <a:gd name="T44" fmla="*/ 65 w 327"/>
                  <a:gd name="T45" fmla="*/ 1780 h 1790"/>
                  <a:gd name="T46" fmla="*/ 74 w 327"/>
                  <a:gd name="T47" fmla="*/ 1749 h 1790"/>
                  <a:gd name="T48" fmla="*/ 85 w 327"/>
                  <a:gd name="T49" fmla="*/ 1717 h 1790"/>
                  <a:gd name="T50" fmla="*/ 82 w 327"/>
                  <a:gd name="T51" fmla="*/ 1752 h 1790"/>
                  <a:gd name="T52" fmla="*/ 87 w 327"/>
                  <a:gd name="T53" fmla="*/ 1785 h 1790"/>
                  <a:gd name="T54" fmla="*/ 109 w 327"/>
                  <a:gd name="T55" fmla="*/ 1786 h 1790"/>
                  <a:gd name="T56" fmla="*/ 116 w 327"/>
                  <a:gd name="T57" fmla="*/ 1769 h 1790"/>
                  <a:gd name="T58" fmla="*/ 105 w 327"/>
                  <a:gd name="T59" fmla="*/ 1748 h 1790"/>
                  <a:gd name="T60" fmla="*/ 105 w 327"/>
                  <a:gd name="T61" fmla="*/ 1717 h 1790"/>
                  <a:gd name="T62" fmla="*/ 105 w 327"/>
                  <a:gd name="T63" fmla="*/ 1749 h 1790"/>
                  <a:gd name="T64" fmla="*/ 120 w 327"/>
                  <a:gd name="T65" fmla="*/ 1770 h 1790"/>
                  <a:gd name="T66" fmla="*/ 134 w 327"/>
                  <a:gd name="T67" fmla="*/ 1770 h 1790"/>
                  <a:gd name="T68" fmla="*/ 141 w 327"/>
                  <a:gd name="T69" fmla="*/ 1762 h 1790"/>
                  <a:gd name="T70" fmla="*/ 138 w 327"/>
                  <a:gd name="T71" fmla="*/ 1744 h 1790"/>
                  <a:gd name="T72" fmla="*/ 124 w 327"/>
                  <a:gd name="T73" fmla="*/ 1712 h 1790"/>
                  <a:gd name="T74" fmla="*/ 138 w 327"/>
                  <a:gd name="T75" fmla="*/ 1741 h 1790"/>
                  <a:gd name="T76" fmla="*/ 156 w 327"/>
                  <a:gd name="T77" fmla="*/ 1741 h 1790"/>
                  <a:gd name="T78" fmla="*/ 172 w 327"/>
                  <a:gd name="T79" fmla="*/ 1728 h 1790"/>
                  <a:gd name="T80" fmla="*/ 181 w 327"/>
                  <a:gd name="T81" fmla="*/ 1714 h 1790"/>
                  <a:gd name="T82" fmla="*/ 205 w 327"/>
                  <a:gd name="T83" fmla="*/ 1615 h 1790"/>
                  <a:gd name="T84" fmla="*/ 209 w 327"/>
                  <a:gd name="T85" fmla="*/ 1518 h 1790"/>
                  <a:gd name="T86" fmla="*/ 201 w 327"/>
                  <a:gd name="T87" fmla="*/ 1420 h 1790"/>
                  <a:gd name="T88" fmla="*/ 187 w 327"/>
                  <a:gd name="T89" fmla="*/ 1316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 h="1790">
                    <a:moveTo>
                      <a:pt x="187" y="1316"/>
                    </a:moveTo>
                    <a:lnTo>
                      <a:pt x="187" y="1261"/>
                    </a:lnTo>
                    <a:lnTo>
                      <a:pt x="194" y="1203"/>
                    </a:lnTo>
                    <a:lnTo>
                      <a:pt x="204" y="1147"/>
                    </a:lnTo>
                    <a:lnTo>
                      <a:pt x="218" y="1092"/>
                    </a:lnTo>
                    <a:lnTo>
                      <a:pt x="229" y="1047"/>
                    </a:lnTo>
                    <a:lnTo>
                      <a:pt x="233" y="1000"/>
                    </a:lnTo>
                    <a:lnTo>
                      <a:pt x="233" y="951"/>
                    </a:lnTo>
                    <a:lnTo>
                      <a:pt x="229" y="904"/>
                    </a:lnTo>
                    <a:lnTo>
                      <a:pt x="220" y="856"/>
                    </a:lnTo>
                    <a:lnTo>
                      <a:pt x="211" y="808"/>
                    </a:lnTo>
                    <a:lnTo>
                      <a:pt x="198" y="761"/>
                    </a:lnTo>
                    <a:lnTo>
                      <a:pt x="186" y="714"/>
                    </a:lnTo>
                    <a:lnTo>
                      <a:pt x="176" y="656"/>
                    </a:lnTo>
                    <a:lnTo>
                      <a:pt x="181" y="598"/>
                    </a:lnTo>
                    <a:lnTo>
                      <a:pt x="193" y="539"/>
                    </a:lnTo>
                    <a:lnTo>
                      <a:pt x="213" y="481"/>
                    </a:lnTo>
                    <a:lnTo>
                      <a:pt x="240" y="425"/>
                    </a:lnTo>
                    <a:lnTo>
                      <a:pt x="270" y="370"/>
                    </a:lnTo>
                    <a:lnTo>
                      <a:pt x="298" y="315"/>
                    </a:lnTo>
                    <a:lnTo>
                      <a:pt x="327" y="262"/>
                    </a:lnTo>
                    <a:lnTo>
                      <a:pt x="105" y="0"/>
                    </a:lnTo>
                    <a:lnTo>
                      <a:pt x="80" y="77"/>
                    </a:lnTo>
                    <a:lnTo>
                      <a:pt x="57" y="158"/>
                    </a:lnTo>
                    <a:lnTo>
                      <a:pt x="37" y="237"/>
                    </a:lnTo>
                    <a:lnTo>
                      <a:pt x="19" y="318"/>
                    </a:lnTo>
                    <a:lnTo>
                      <a:pt x="6" y="400"/>
                    </a:lnTo>
                    <a:lnTo>
                      <a:pt x="0" y="480"/>
                    </a:lnTo>
                    <a:lnTo>
                      <a:pt x="0" y="560"/>
                    </a:lnTo>
                    <a:lnTo>
                      <a:pt x="6" y="638"/>
                    </a:lnTo>
                    <a:lnTo>
                      <a:pt x="20" y="751"/>
                    </a:lnTo>
                    <a:lnTo>
                      <a:pt x="31" y="864"/>
                    </a:lnTo>
                    <a:lnTo>
                      <a:pt x="41" y="976"/>
                    </a:lnTo>
                    <a:lnTo>
                      <a:pt x="46" y="1085"/>
                    </a:lnTo>
                    <a:lnTo>
                      <a:pt x="50" y="1195"/>
                    </a:lnTo>
                    <a:lnTo>
                      <a:pt x="53" y="1305"/>
                    </a:lnTo>
                    <a:lnTo>
                      <a:pt x="53" y="1415"/>
                    </a:lnTo>
                    <a:lnTo>
                      <a:pt x="52" y="1525"/>
                    </a:lnTo>
                    <a:lnTo>
                      <a:pt x="46" y="1583"/>
                    </a:lnTo>
                    <a:lnTo>
                      <a:pt x="37" y="1641"/>
                    </a:lnTo>
                    <a:lnTo>
                      <a:pt x="28" y="1702"/>
                    </a:lnTo>
                    <a:lnTo>
                      <a:pt x="27" y="1764"/>
                    </a:lnTo>
                    <a:lnTo>
                      <a:pt x="32" y="1782"/>
                    </a:lnTo>
                    <a:lnTo>
                      <a:pt x="42" y="1790"/>
                    </a:lnTo>
                    <a:lnTo>
                      <a:pt x="54" y="1788"/>
                    </a:lnTo>
                    <a:lnTo>
                      <a:pt x="65" y="1780"/>
                    </a:lnTo>
                    <a:lnTo>
                      <a:pt x="71" y="1765"/>
                    </a:lnTo>
                    <a:lnTo>
                      <a:pt x="74" y="1749"/>
                    </a:lnTo>
                    <a:lnTo>
                      <a:pt x="76" y="1733"/>
                    </a:lnTo>
                    <a:lnTo>
                      <a:pt x="85" y="1717"/>
                    </a:lnTo>
                    <a:lnTo>
                      <a:pt x="83" y="1735"/>
                    </a:lnTo>
                    <a:lnTo>
                      <a:pt x="82" y="1752"/>
                    </a:lnTo>
                    <a:lnTo>
                      <a:pt x="83" y="1770"/>
                    </a:lnTo>
                    <a:lnTo>
                      <a:pt x="87" y="1785"/>
                    </a:lnTo>
                    <a:lnTo>
                      <a:pt x="98" y="1790"/>
                    </a:lnTo>
                    <a:lnTo>
                      <a:pt x="109" y="1786"/>
                    </a:lnTo>
                    <a:lnTo>
                      <a:pt x="116" y="1777"/>
                    </a:lnTo>
                    <a:lnTo>
                      <a:pt x="116" y="1769"/>
                    </a:lnTo>
                    <a:lnTo>
                      <a:pt x="109" y="1759"/>
                    </a:lnTo>
                    <a:lnTo>
                      <a:pt x="105" y="1748"/>
                    </a:lnTo>
                    <a:lnTo>
                      <a:pt x="104" y="1733"/>
                    </a:lnTo>
                    <a:lnTo>
                      <a:pt x="105" y="1717"/>
                    </a:lnTo>
                    <a:lnTo>
                      <a:pt x="102" y="1733"/>
                    </a:lnTo>
                    <a:lnTo>
                      <a:pt x="105" y="1749"/>
                    </a:lnTo>
                    <a:lnTo>
                      <a:pt x="111" y="1762"/>
                    </a:lnTo>
                    <a:lnTo>
                      <a:pt x="120" y="1770"/>
                    </a:lnTo>
                    <a:lnTo>
                      <a:pt x="128" y="1772"/>
                    </a:lnTo>
                    <a:lnTo>
                      <a:pt x="134" y="1770"/>
                    </a:lnTo>
                    <a:lnTo>
                      <a:pt x="138" y="1767"/>
                    </a:lnTo>
                    <a:lnTo>
                      <a:pt x="141" y="1762"/>
                    </a:lnTo>
                    <a:lnTo>
                      <a:pt x="144" y="1751"/>
                    </a:lnTo>
                    <a:lnTo>
                      <a:pt x="138" y="1744"/>
                    </a:lnTo>
                    <a:lnTo>
                      <a:pt x="128" y="1733"/>
                    </a:lnTo>
                    <a:lnTo>
                      <a:pt x="124" y="1712"/>
                    </a:lnTo>
                    <a:lnTo>
                      <a:pt x="130" y="1731"/>
                    </a:lnTo>
                    <a:lnTo>
                      <a:pt x="138" y="1741"/>
                    </a:lnTo>
                    <a:lnTo>
                      <a:pt x="146" y="1744"/>
                    </a:lnTo>
                    <a:lnTo>
                      <a:pt x="156" y="1741"/>
                    </a:lnTo>
                    <a:lnTo>
                      <a:pt x="164" y="1735"/>
                    </a:lnTo>
                    <a:lnTo>
                      <a:pt x="172" y="1728"/>
                    </a:lnTo>
                    <a:lnTo>
                      <a:pt x="178" y="1720"/>
                    </a:lnTo>
                    <a:lnTo>
                      <a:pt x="181" y="1714"/>
                    </a:lnTo>
                    <a:lnTo>
                      <a:pt x="196" y="1664"/>
                    </a:lnTo>
                    <a:lnTo>
                      <a:pt x="205" y="1615"/>
                    </a:lnTo>
                    <a:lnTo>
                      <a:pt x="209" y="1567"/>
                    </a:lnTo>
                    <a:lnTo>
                      <a:pt x="209" y="1518"/>
                    </a:lnTo>
                    <a:lnTo>
                      <a:pt x="207" y="1468"/>
                    </a:lnTo>
                    <a:lnTo>
                      <a:pt x="201" y="1420"/>
                    </a:lnTo>
                    <a:lnTo>
                      <a:pt x="194" y="1368"/>
                    </a:lnTo>
                    <a:lnTo>
                      <a:pt x="187" y="1316"/>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62" name="Freeform 342"/>
              <p:cNvSpPr>
                <a:spLocks/>
              </p:cNvSpPr>
              <p:nvPr/>
            </p:nvSpPr>
            <p:spPr bwMode="auto">
              <a:xfrm>
                <a:off x="1964" y="3124"/>
                <a:ext cx="22" cy="113"/>
              </a:xfrm>
              <a:custGeom>
                <a:avLst/>
                <a:gdLst>
                  <a:gd name="T0" fmla="*/ 30 w 43"/>
                  <a:gd name="T1" fmla="*/ 0 h 226"/>
                  <a:gd name="T2" fmla="*/ 30 w 43"/>
                  <a:gd name="T3" fmla="*/ 0 h 226"/>
                  <a:gd name="T4" fmla="*/ 16 w 43"/>
                  <a:gd name="T5" fmla="*/ 55 h 226"/>
                  <a:gd name="T6" fmla="*/ 6 w 43"/>
                  <a:gd name="T7" fmla="*/ 113 h 226"/>
                  <a:gd name="T8" fmla="*/ 0 w 43"/>
                  <a:gd name="T9" fmla="*/ 171 h 226"/>
                  <a:gd name="T10" fmla="*/ 0 w 43"/>
                  <a:gd name="T11" fmla="*/ 226 h 226"/>
                  <a:gd name="T12" fmla="*/ 13 w 43"/>
                  <a:gd name="T13" fmla="*/ 226 h 226"/>
                  <a:gd name="T14" fmla="*/ 13 w 43"/>
                  <a:gd name="T15" fmla="*/ 171 h 226"/>
                  <a:gd name="T16" fmla="*/ 20 w 43"/>
                  <a:gd name="T17" fmla="*/ 113 h 226"/>
                  <a:gd name="T18" fmla="*/ 30 w 43"/>
                  <a:gd name="T19" fmla="*/ 58 h 226"/>
                  <a:gd name="T20" fmla="*/ 43 w 43"/>
                  <a:gd name="T21" fmla="*/ 3 h 226"/>
                  <a:gd name="T22" fmla="*/ 43 w 43"/>
                  <a:gd name="T23" fmla="*/ 3 h 226"/>
                  <a:gd name="T24" fmla="*/ 30 w 43"/>
                  <a:gd name="T2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26">
                    <a:moveTo>
                      <a:pt x="30" y="0"/>
                    </a:moveTo>
                    <a:lnTo>
                      <a:pt x="30" y="0"/>
                    </a:lnTo>
                    <a:lnTo>
                      <a:pt x="16" y="55"/>
                    </a:lnTo>
                    <a:lnTo>
                      <a:pt x="6" y="113"/>
                    </a:lnTo>
                    <a:lnTo>
                      <a:pt x="0" y="171"/>
                    </a:lnTo>
                    <a:lnTo>
                      <a:pt x="0" y="226"/>
                    </a:lnTo>
                    <a:lnTo>
                      <a:pt x="13" y="226"/>
                    </a:lnTo>
                    <a:lnTo>
                      <a:pt x="13" y="171"/>
                    </a:lnTo>
                    <a:lnTo>
                      <a:pt x="20" y="113"/>
                    </a:lnTo>
                    <a:lnTo>
                      <a:pt x="30" y="58"/>
                    </a:lnTo>
                    <a:lnTo>
                      <a:pt x="43" y="3"/>
                    </a:lnTo>
                    <a:lnTo>
                      <a:pt x="43" y="3"/>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63" name="Freeform 343"/>
              <p:cNvSpPr>
                <a:spLocks/>
              </p:cNvSpPr>
              <p:nvPr/>
            </p:nvSpPr>
            <p:spPr bwMode="auto">
              <a:xfrm>
                <a:off x="1963" y="2935"/>
                <a:ext cx="30" cy="191"/>
              </a:xfrm>
              <a:custGeom>
                <a:avLst/>
                <a:gdLst>
                  <a:gd name="T0" fmla="*/ 0 w 61"/>
                  <a:gd name="T1" fmla="*/ 3 h 381"/>
                  <a:gd name="T2" fmla="*/ 0 w 61"/>
                  <a:gd name="T3" fmla="*/ 3 h 381"/>
                  <a:gd name="T4" fmla="*/ 13 w 61"/>
                  <a:gd name="T5" fmla="*/ 50 h 381"/>
                  <a:gd name="T6" fmla="*/ 25 w 61"/>
                  <a:gd name="T7" fmla="*/ 97 h 381"/>
                  <a:gd name="T8" fmla="*/ 34 w 61"/>
                  <a:gd name="T9" fmla="*/ 146 h 381"/>
                  <a:gd name="T10" fmla="*/ 43 w 61"/>
                  <a:gd name="T11" fmla="*/ 192 h 381"/>
                  <a:gd name="T12" fmla="*/ 47 w 61"/>
                  <a:gd name="T13" fmla="*/ 239 h 381"/>
                  <a:gd name="T14" fmla="*/ 47 w 61"/>
                  <a:gd name="T15" fmla="*/ 288 h 381"/>
                  <a:gd name="T16" fmla="*/ 43 w 61"/>
                  <a:gd name="T17" fmla="*/ 333 h 381"/>
                  <a:gd name="T18" fmla="*/ 32 w 61"/>
                  <a:gd name="T19" fmla="*/ 378 h 381"/>
                  <a:gd name="T20" fmla="*/ 45 w 61"/>
                  <a:gd name="T21" fmla="*/ 381 h 381"/>
                  <a:gd name="T22" fmla="*/ 56 w 61"/>
                  <a:gd name="T23" fmla="*/ 336 h 381"/>
                  <a:gd name="T24" fmla="*/ 61 w 61"/>
                  <a:gd name="T25" fmla="*/ 288 h 381"/>
                  <a:gd name="T26" fmla="*/ 61 w 61"/>
                  <a:gd name="T27" fmla="*/ 239 h 381"/>
                  <a:gd name="T28" fmla="*/ 56 w 61"/>
                  <a:gd name="T29" fmla="*/ 192 h 381"/>
                  <a:gd name="T30" fmla="*/ 48 w 61"/>
                  <a:gd name="T31" fmla="*/ 142 h 381"/>
                  <a:gd name="T32" fmla="*/ 39 w 61"/>
                  <a:gd name="T33" fmla="*/ 94 h 381"/>
                  <a:gd name="T34" fmla="*/ 26 w 61"/>
                  <a:gd name="T35" fmla="*/ 47 h 381"/>
                  <a:gd name="T36" fmla="*/ 14 w 61"/>
                  <a:gd name="T37" fmla="*/ 0 h 381"/>
                  <a:gd name="T38" fmla="*/ 14 w 61"/>
                  <a:gd name="T39" fmla="*/ 0 h 381"/>
                  <a:gd name="T40" fmla="*/ 0 w 61"/>
                  <a:gd name="T41" fmla="*/ 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381">
                    <a:moveTo>
                      <a:pt x="0" y="3"/>
                    </a:moveTo>
                    <a:lnTo>
                      <a:pt x="0" y="3"/>
                    </a:lnTo>
                    <a:lnTo>
                      <a:pt x="13" y="50"/>
                    </a:lnTo>
                    <a:lnTo>
                      <a:pt x="25" y="97"/>
                    </a:lnTo>
                    <a:lnTo>
                      <a:pt x="34" y="146"/>
                    </a:lnTo>
                    <a:lnTo>
                      <a:pt x="43" y="192"/>
                    </a:lnTo>
                    <a:lnTo>
                      <a:pt x="47" y="239"/>
                    </a:lnTo>
                    <a:lnTo>
                      <a:pt x="47" y="288"/>
                    </a:lnTo>
                    <a:lnTo>
                      <a:pt x="43" y="333"/>
                    </a:lnTo>
                    <a:lnTo>
                      <a:pt x="32" y="378"/>
                    </a:lnTo>
                    <a:lnTo>
                      <a:pt x="45" y="381"/>
                    </a:lnTo>
                    <a:lnTo>
                      <a:pt x="56" y="336"/>
                    </a:lnTo>
                    <a:lnTo>
                      <a:pt x="61" y="288"/>
                    </a:lnTo>
                    <a:lnTo>
                      <a:pt x="61" y="239"/>
                    </a:lnTo>
                    <a:lnTo>
                      <a:pt x="56" y="192"/>
                    </a:lnTo>
                    <a:lnTo>
                      <a:pt x="48" y="142"/>
                    </a:lnTo>
                    <a:lnTo>
                      <a:pt x="39" y="94"/>
                    </a:lnTo>
                    <a:lnTo>
                      <a:pt x="26" y="47"/>
                    </a:lnTo>
                    <a:lnTo>
                      <a:pt x="14" y="0"/>
                    </a:lnTo>
                    <a:lnTo>
                      <a:pt x="14"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64" name="Freeform 344"/>
              <p:cNvSpPr>
                <a:spLocks/>
              </p:cNvSpPr>
              <p:nvPr/>
            </p:nvSpPr>
            <p:spPr bwMode="auto">
              <a:xfrm>
                <a:off x="1958" y="2707"/>
                <a:ext cx="83" cy="230"/>
              </a:xfrm>
              <a:custGeom>
                <a:avLst/>
                <a:gdLst>
                  <a:gd name="T0" fmla="*/ 153 w 166"/>
                  <a:gd name="T1" fmla="*/ 9 h 458"/>
                  <a:gd name="T2" fmla="*/ 152 w 166"/>
                  <a:gd name="T3" fmla="*/ 1 h 458"/>
                  <a:gd name="T4" fmla="*/ 123 w 166"/>
                  <a:gd name="T5" fmla="*/ 55 h 458"/>
                  <a:gd name="T6" fmla="*/ 94 w 166"/>
                  <a:gd name="T7" fmla="*/ 110 h 458"/>
                  <a:gd name="T8" fmla="*/ 64 w 166"/>
                  <a:gd name="T9" fmla="*/ 164 h 458"/>
                  <a:gd name="T10" fmla="*/ 38 w 166"/>
                  <a:gd name="T11" fmla="*/ 221 h 458"/>
                  <a:gd name="T12" fmla="*/ 16 w 166"/>
                  <a:gd name="T13" fmla="*/ 281 h 458"/>
                  <a:gd name="T14" fmla="*/ 4 w 166"/>
                  <a:gd name="T15" fmla="*/ 341 h 458"/>
                  <a:gd name="T16" fmla="*/ 0 w 166"/>
                  <a:gd name="T17" fmla="*/ 399 h 458"/>
                  <a:gd name="T18" fmla="*/ 9 w 166"/>
                  <a:gd name="T19" fmla="*/ 458 h 458"/>
                  <a:gd name="T20" fmla="*/ 23 w 166"/>
                  <a:gd name="T21" fmla="*/ 455 h 458"/>
                  <a:gd name="T22" fmla="*/ 13 w 166"/>
                  <a:gd name="T23" fmla="*/ 399 h 458"/>
                  <a:gd name="T24" fmla="*/ 17 w 166"/>
                  <a:gd name="T25" fmla="*/ 341 h 458"/>
                  <a:gd name="T26" fmla="*/ 30 w 166"/>
                  <a:gd name="T27" fmla="*/ 284 h 458"/>
                  <a:gd name="T28" fmla="*/ 49 w 166"/>
                  <a:gd name="T29" fmla="*/ 227 h 458"/>
                  <a:gd name="T30" fmla="*/ 75 w 166"/>
                  <a:gd name="T31" fmla="*/ 171 h 458"/>
                  <a:gd name="T32" fmla="*/ 105 w 166"/>
                  <a:gd name="T33" fmla="*/ 116 h 458"/>
                  <a:gd name="T34" fmla="*/ 134 w 166"/>
                  <a:gd name="T35" fmla="*/ 61 h 458"/>
                  <a:gd name="T36" fmla="*/ 163 w 166"/>
                  <a:gd name="T37" fmla="*/ 8 h 458"/>
                  <a:gd name="T38" fmla="*/ 161 w 166"/>
                  <a:gd name="T39" fmla="*/ 0 h 458"/>
                  <a:gd name="T40" fmla="*/ 163 w 166"/>
                  <a:gd name="T41" fmla="*/ 8 h 458"/>
                  <a:gd name="T42" fmla="*/ 166 w 166"/>
                  <a:gd name="T43" fmla="*/ 5 h 458"/>
                  <a:gd name="T44" fmla="*/ 161 w 166"/>
                  <a:gd name="T45" fmla="*/ 0 h 458"/>
                  <a:gd name="T46" fmla="*/ 153 w 166"/>
                  <a:gd name="T47" fmla="*/ 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458">
                    <a:moveTo>
                      <a:pt x="153" y="9"/>
                    </a:moveTo>
                    <a:lnTo>
                      <a:pt x="152" y="1"/>
                    </a:lnTo>
                    <a:lnTo>
                      <a:pt x="123" y="55"/>
                    </a:lnTo>
                    <a:lnTo>
                      <a:pt x="94" y="110"/>
                    </a:lnTo>
                    <a:lnTo>
                      <a:pt x="64" y="164"/>
                    </a:lnTo>
                    <a:lnTo>
                      <a:pt x="38" y="221"/>
                    </a:lnTo>
                    <a:lnTo>
                      <a:pt x="16" y="281"/>
                    </a:lnTo>
                    <a:lnTo>
                      <a:pt x="4" y="341"/>
                    </a:lnTo>
                    <a:lnTo>
                      <a:pt x="0" y="399"/>
                    </a:lnTo>
                    <a:lnTo>
                      <a:pt x="9" y="458"/>
                    </a:lnTo>
                    <a:lnTo>
                      <a:pt x="23" y="455"/>
                    </a:lnTo>
                    <a:lnTo>
                      <a:pt x="13" y="399"/>
                    </a:lnTo>
                    <a:lnTo>
                      <a:pt x="17" y="341"/>
                    </a:lnTo>
                    <a:lnTo>
                      <a:pt x="30" y="284"/>
                    </a:lnTo>
                    <a:lnTo>
                      <a:pt x="49" y="227"/>
                    </a:lnTo>
                    <a:lnTo>
                      <a:pt x="75" y="171"/>
                    </a:lnTo>
                    <a:lnTo>
                      <a:pt x="105" y="116"/>
                    </a:lnTo>
                    <a:lnTo>
                      <a:pt x="134" y="61"/>
                    </a:lnTo>
                    <a:lnTo>
                      <a:pt x="163" y="8"/>
                    </a:lnTo>
                    <a:lnTo>
                      <a:pt x="161" y="0"/>
                    </a:lnTo>
                    <a:lnTo>
                      <a:pt x="163" y="8"/>
                    </a:lnTo>
                    <a:lnTo>
                      <a:pt x="166" y="5"/>
                    </a:lnTo>
                    <a:lnTo>
                      <a:pt x="161" y="0"/>
                    </a:lnTo>
                    <a:lnTo>
                      <a:pt x="15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65" name="Freeform 345"/>
              <p:cNvSpPr>
                <a:spLocks/>
              </p:cNvSpPr>
              <p:nvPr/>
            </p:nvSpPr>
            <p:spPr bwMode="auto">
              <a:xfrm>
                <a:off x="1923" y="2572"/>
                <a:ext cx="116" cy="140"/>
              </a:xfrm>
              <a:custGeom>
                <a:avLst/>
                <a:gdLst>
                  <a:gd name="T0" fmla="*/ 14 w 233"/>
                  <a:gd name="T1" fmla="*/ 17 h 281"/>
                  <a:gd name="T2" fmla="*/ 3 w 233"/>
                  <a:gd name="T3" fmla="*/ 20 h 281"/>
                  <a:gd name="T4" fmla="*/ 225 w 233"/>
                  <a:gd name="T5" fmla="*/ 281 h 281"/>
                  <a:gd name="T6" fmla="*/ 233 w 233"/>
                  <a:gd name="T7" fmla="*/ 272 h 281"/>
                  <a:gd name="T8" fmla="*/ 11 w 233"/>
                  <a:gd name="T9" fmla="*/ 10 h 281"/>
                  <a:gd name="T10" fmla="*/ 0 w 233"/>
                  <a:gd name="T11" fmla="*/ 13 h 281"/>
                  <a:gd name="T12" fmla="*/ 11 w 233"/>
                  <a:gd name="T13" fmla="*/ 10 h 281"/>
                  <a:gd name="T14" fmla="*/ 4 w 233"/>
                  <a:gd name="T15" fmla="*/ 0 h 281"/>
                  <a:gd name="T16" fmla="*/ 0 w 233"/>
                  <a:gd name="T17" fmla="*/ 13 h 281"/>
                  <a:gd name="T18" fmla="*/ 14 w 233"/>
                  <a:gd name="T19" fmla="*/ 1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81">
                    <a:moveTo>
                      <a:pt x="14" y="17"/>
                    </a:moveTo>
                    <a:lnTo>
                      <a:pt x="3" y="20"/>
                    </a:lnTo>
                    <a:lnTo>
                      <a:pt x="225" y="281"/>
                    </a:lnTo>
                    <a:lnTo>
                      <a:pt x="233" y="272"/>
                    </a:lnTo>
                    <a:lnTo>
                      <a:pt x="11" y="10"/>
                    </a:lnTo>
                    <a:lnTo>
                      <a:pt x="0" y="13"/>
                    </a:lnTo>
                    <a:lnTo>
                      <a:pt x="11" y="10"/>
                    </a:lnTo>
                    <a:lnTo>
                      <a:pt x="4" y="0"/>
                    </a:lnTo>
                    <a:lnTo>
                      <a:pt x="0" y="13"/>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66" name="Freeform 346"/>
              <p:cNvSpPr>
                <a:spLocks/>
              </p:cNvSpPr>
              <p:nvPr/>
            </p:nvSpPr>
            <p:spPr bwMode="auto">
              <a:xfrm>
                <a:off x="1870" y="2578"/>
                <a:ext cx="60" cy="320"/>
              </a:xfrm>
              <a:custGeom>
                <a:avLst/>
                <a:gdLst>
                  <a:gd name="T0" fmla="*/ 20 w 119"/>
                  <a:gd name="T1" fmla="*/ 640 h 640"/>
                  <a:gd name="T2" fmla="*/ 20 w 119"/>
                  <a:gd name="T3" fmla="*/ 640 h 640"/>
                  <a:gd name="T4" fmla="*/ 13 w 119"/>
                  <a:gd name="T5" fmla="*/ 562 h 640"/>
                  <a:gd name="T6" fmla="*/ 13 w 119"/>
                  <a:gd name="T7" fmla="*/ 482 h 640"/>
                  <a:gd name="T8" fmla="*/ 20 w 119"/>
                  <a:gd name="T9" fmla="*/ 402 h 640"/>
                  <a:gd name="T10" fmla="*/ 33 w 119"/>
                  <a:gd name="T11" fmla="*/ 322 h 640"/>
                  <a:gd name="T12" fmla="*/ 50 w 119"/>
                  <a:gd name="T13" fmla="*/ 241 h 640"/>
                  <a:gd name="T14" fmla="*/ 71 w 119"/>
                  <a:gd name="T15" fmla="*/ 162 h 640"/>
                  <a:gd name="T16" fmla="*/ 94 w 119"/>
                  <a:gd name="T17" fmla="*/ 81 h 640"/>
                  <a:gd name="T18" fmla="*/ 119 w 119"/>
                  <a:gd name="T19" fmla="*/ 4 h 640"/>
                  <a:gd name="T20" fmla="*/ 105 w 119"/>
                  <a:gd name="T21" fmla="*/ 0 h 640"/>
                  <a:gd name="T22" fmla="*/ 81 w 119"/>
                  <a:gd name="T23" fmla="*/ 78 h 640"/>
                  <a:gd name="T24" fmla="*/ 57 w 119"/>
                  <a:gd name="T25" fmla="*/ 159 h 640"/>
                  <a:gd name="T26" fmla="*/ 37 w 119"/>
                  <a:gd name="T27" fmla="*/ 238 h 640"/>
                  <a:gd name="T28" fmla="*/ 19 w 119"/>
                  <a:gd name="T29" fmla="*/ 318 h 640"/>
                  <a:gd name="T30" fmla="*/ 7 w 119"/>
                  <a:gd name="T31" fmla="*/ 402 h 640"/>
                  <a:gd name="T32" fmla="*/ 0 w 119"/>
                  <a:gd name="T33" fmla="*/ 482 h 640"/>
                  <a:gd name="T34" fmla="*/ 0 w 119"/>
                  <a:gd name="T35" fmla="*/ 562 h 640"/>
                  <a:gd name="T36" fmla="*/ 7 w 119"/>
                  <a:gd name="T37" fmla="*/ 640 h 640"/>
                  <a:gd name="T38" fmla="*/ 7 w 119"/>
                  <a:gd name="T39" fmla="*/ 640 h 640"/>
                  <a:gd name="T40" fmla="*/ 20 w 119"/>
                  <a:gd name="T41"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640">
                    <a:moveTo>
                      <a:pt x="20" y="640"/>
                    </a:moveTo>
                    <a:lnTo>
                      <a:pt x="20" y="640"/>
                    </a:lnTo>
                    <a:lnTo>
                      <a:pt x="13" y="562"/>
                    </a:lnTo>
                    <a:lnTo>
                      <a:pt x="13" y="482"/>
                    </a:lnTo>
                    <a:lnTo>
                      <a:pt x="20" y="402"/>
                    </a:lnTo>
                    <a:lnTo>
                      <a:pt x="33" y="322"/>
                    </a:lnTo>
                    <a:lnTo>
                      <a:pt x="50" y="241"/>
                    </a:lnTo>
                    <a:lnTo>
                      <a:pt x="71" y="162"/>
                    </a:lnTo>
                    <a:lnTo>
                      <a:pt x="94" y="81"/>
                    </a:lnTo>
                    <a:lnTo>
                      <a:pt x="119" y="4"/>
                    </a:lnTo>
                    <a:lnTo>
                      <a:pt x="105" y="0"/>
                    </a:lnTo>
                    <a:lnTo>
                      <a:pt x="81" y="78"/>
                    </a:lnTo>
                    <a:lnTo>
                      <a:pt x="57" y="159"/>
                    </a:lnTo>
                    <a:lnTo>
                      <a:pt x="37" y="238"/>
                    </a:lnTo>
                    <a:lnTo>
                      <a:pt x="19" y="318"/>
                    </a:lnTo>
                    <a:lnTo>
                      <a:pt x="7" y="402"/>
                    </a:lnTo>
                    <a:lnTo>
                      <a:pt x="0" y="482"/>
                    </a:lnTo>
                    <a:lnTo>
                      <a:pt x="0" y="562"/>
                    </a:lnTo>
                    <a:lnTo>
                      <a:pt x="7" y="640"/>
                    </a:lnTo>
                    <a:lnTo>
                      <a:pt x="7" y="640"/>
                    </a:lnTo>
                    <a:lnTo>
                      <a:pt x="20" y="6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67" name="Freeform 347"/>
              <p:cNvSpPr>
                <a:spLocks/>
              </p:cNvSpPr>
              <p:nvPr/>
            </p:nvSpPr>
            <p:spPr bwMode="auto">
              <a:xfrm>
                <a:off x="1873" y="2898"/>
                <a:ext cx="30" cy="443"/>
              </a:xfrm>
              <a:custGeom>
                <a:avLst/>
                <a:gdLst>
                  <a:gd name="T0" fmla="*/ 59 w 60"/>
                  <a:gd name="T1" fmla="*/ 887 h 887"/>
                  <a:gd name="T2" fmla="*/ 59 w 60"/>
                  <a:gd name="T3" fmla="*/ 887 h 887"/>
                  <a:gd name="T4" fmla="*/ 60 w 60"/>
                  <a:gd name="T5" fmla="*/ 777 h 887"/>
                  <a:gd name="T6" fmla="*/ 60 w 60"/>
                  <a:gd name="T7" fmla="*/ 667 h 887"/>
                  <a:gd name="T8" fmla="*/ 57 w 60"/>
                  <a:gd name="T9" fmla="*/ 557 h 887"/>
                  <a:gd name="T10" fmla="*/ 53 w 60"/>
                  <a:gd name="T11" fmla="*/ 447 h 887"/>
                  <a:gd name="T12" fmla="*/ 48 w 60"/>
                  <a:gd name="T13" fmla="*/ 338 h 887"/>
                  <a:gd name="T14" fmla="*/ 38 w 60"/>
                  <a:gd name="T15" fmla="*/ 226 h 887"/>
                  <a:gd name="T16" fmla="*/ 27 w 60"/>
                  <a:gd name="T17" fmla="*/ 113 h 887"/>
                  <a:gd name="T18" fmla="*/ 13 w 60"/>
                  <a:gd name="T19" fmla="*/ 0 h 887"/>
                  <a:gd name="T20" fmla="*/ 0 w 60"/>
                  <a:gd name="T21" fmla="*/ 0 h 887"/>
                  <a:gd name="T22" fmla="*/ 13 w 60"/>
                  <a:gd name="T23" fmla="*/ 113 h 887"/>
                  <a:gd name="T24" fmla="*/ 24 w 60"/>
                  <a:gd name="T25" fmla="*/ 226 h 887"/>
                  <a:gd name="T26" fmla="*/ 34 w 60"/>
                  <a:gd name="T27" fmla="*/ 338 h 887"/>
                  <a:gd name="T28" fmla="*/ 39 w 60"/>
                  <a:gd name="T29" fmla="*/ 447 h 887"/>
                  <a:gd name="T30" fmla="*/ 43 w 60"/>
                  <a:gd name="T31" fmla="*/ 557 h 887"/>
                  <a:gd name="T32" fmla="*/ 46 w 60"/>
                  <a:gd name="T33" fmla="*/ 667 h 887"/>
                  <a:gd name="T34" fmla="*/ 46 w 60"/>
                  <a:gd name="T35" fmla="*/ 777 h 887"/>
                  <a:gd name="T36" fmla="*/ 45 w 60"/>
                  <a:gd name="T37" fmla="*/ 887 h 887"/>
                  <a:gd name="T38" fmla="*/ 45 w 60"/>
                  <a:gd name="T39" fmla="*/ 887 h 887"/>
                  <a:gd name="T40" fmla="*/ 59 w 60"/>
                  <a:gd name="T41" fmla="*/ 887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887">
                    <a:moveTo>
                      <a:pt x="59" y="887"/>
                    </a:moveTo>
                    <a:lnTo>
                      <a:pt x="59" y="887"/>
                    </a:lnTo>
                    <a:lnTo>
                      <a:pt x="60" y="777"/>
                    </a:lnTo>
                    <a:lnTo>
                      <a:pt x="60" y="667"/>
                    </a:lnTo>
                    <a:lnTo>
                      <a:pt x="57" y="557"/>
                    </a:lnTo>
                    <a:lnTo>
                      <a:pt x="53" y="447"/>
                    </a:lnTo>
                    <a:lnTo>
                      <a:pt x="48" y="338"/>
                    </a:lnTo>
                    <a:lnTo>
                      <a:pt x="38" y="226"/>
                    </a:lnTo>
                    <a:lnTo>
                      <a:pt x="27" y="113"/>
                    </a:lnTo>
                    <a:lnTo>
                      <a:pt x="13" y="0"/>
                    </a:lnTo>
                    <a:lnTo>
                      <a:pt x="0" y="0"/>
                    </a:lnTo>
                    <a:lnTo>
                      <a:pt x="13" y="113"/>
                    </a:lnTo>
                    <a:lnTo>
                      <a:pt x="24" y="226"/>
                    </a:lnTo>
                    <a:lnTo>
                      <a:pt x="34" y="338"/>
                    </a:lnTo>
                    <a:lnTo>
                      <a:pt x="39" y="447"/>
                    </a:lnTo>
                    <a:lnTo>
                      <a:pt x="43" y="557"/>
                    </a:lnTo>
                    <a:lnTo>
                      <a:pt x="46" y="667"/>
                    </a:lnTo>
                    <a:lnTo>
                      <a:pt x="46" y="777"/>
                    </a:lnTo>
                    <a:lnTo>
                      <a:pt x="45" y="887"/>
                    </a:lnTo>
                    <a:lnTo>
                      <a:pt x="45" y="887"/>
                    </a:lnTo>
                    <a:lnTo>
                      <a:pt x="59" y="8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68" name="Freeform 348"/>
              <p:cNvSpPr>
                <a:spLocks/>
              </p:cNvSpPr>
              <p:nvPr/>
            </p:nvSpPr>
            <p:spPr bwMode="auto">
              <a:xfrm>
                <a:off x="1884" y="3341"/>
                <a:ext cx="19" cy="120"/>
              </a:xfrm>
              <a:custGeom>
                <a:avLst/>
                <a:gdLst>
                  <a:gd name="T0" fmla="*/ 14 w 39"/>
                  <a:gd name="T1" fmla="*/ 239 h 239"/>
                  <a:gd name="T2" fmla="*/ 14 w 39"/>
                  <a:gd name="T3" fmla="*/ 239 h 239"/>
                  <a:gd name="T4" fmla="*/ 15 w 39"/>
                  <a:gd name="T5" fmla="*/ 177 h 239"/>
                  <a:gd name="T6" fmla="*/ 23 w 39"/>
                  <a:gd name="T7" fmla="*/ 116 h 239"/>
                  <a:gd name="T8" fmla="*/ 33 w 39"/>
                  <a:gd name="T9" fmla="*/ 58 h 239"/>
                  <a:gd name="T10" fmla="*/ 39 w 39"/>
                  <a:gd name="T11" fmla="*/ 0 h 239"/>
                  <a:gd name="T12" fmla="*/ 25 w 39"/>
                  <a:gd name="T13" fmla="*/ 0 h 239"/>
                  <a:gd name="T14" fmla="*/ 19 w 39"/>
                  <a:gd name="T15" fmla="*/ 58 h 239"/>
                  <a:gd name="T16" fmla="*/ 10 w 39"/>
                  <a:gd name="T17" fmla="*/ 116 h 239"/>
                  <a:gd name="T18" fmla="*/ 2 w 39"/>
                  <a:gd name="T19" fmla="*/ 177 h 239"/>
                  <a:gd name="T20" fmla="*/ 0 w 39"/>
                  <a:gd name="T21" fmla="*/ 239 h 239"/>
                  <a:gd name="T22" fmla="*/ 0 w 39"/>
                  <a:gd name="T23" fmla="*/ 239 h 239"/>
                  <a:gd name="T24" fmla="*/ 14 w 39"/>
                  <a:gd name="T25"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39">
                    <a:moveTo>
                      <a:pt x="14" y="239"/>
                    </a:moveTo>
                    <a:lnTo>
                      <a:pt x="14" y="239"/>
                    </a:lnTo>
                    <a:lnTo>
                      <a:pt x="15" y="177"/>
                    </a:lnTo>
                    <a:lnTo>
                      <a:pt x="23" y="116"/>
                    </a:lnTo>
                    <a:lnTo>
                      <a:pt x="33" y="58"/>
                    </a:lnTo>
                    <a:lnTo>
                      <a:pt x="39" y="0"/>
                    </a:lnTo>
                    <a:lnTo>
                      <a:pt x="25" y="0"/>
                    </a:lnTo>
                    <a:lnTo>
                      <a:pt x="19" y="58"/>
                    </a:lnTo>
                    <a:lnTo>
                      <a:pt x="10" y="116"/>
                    </a:lnTo>
                    <a:lnTo>
                      <a:pt x="2" y="177"/>
                    </a:lnTo>
                    <a:lnTo>
                      <a:pt x="0" y="239"/>
                    </a:lnTo>
                    <a:lnTo>
                      <a:pt x="0" y="239"/>
                    </a:lnTo>
                    <a:lnTo>
                      <a:pt x="14"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69" name="Freeform 349"/>
              <p:cNvSpPr>
                <a:spLocks/>
              </p:cNvSpPr>
              <p:nvPr/>
            </p:nvSpPr>
            <p:spPr bwMode="auto">
              <a:xfrm>
                <a:off x="1884" y="3461"/>
                <a:ext cx="25" cy="17"/>
              </a:xfrm>
              <a:custGeom>
                <a:avLst/>
                <a:gdLst>
                  <a:gd name="T0" fmla="*/ 40 w 51"/>
                  <a:gd name="T1" fmla="*/ 11 h 34"/>
                  <a:gd name="T2" fmla="*/ 40 w 51"/>
                  <a:gd name="T3" fmla="*/ 11 h 34"/>
                  <a:gd name="T4" fmla="*/ 33 w 51"/>
                  <a:gd name="T5" fmla="*/ 16 h 34"/>
                  <a:gd name="T6" fmla="*/ 23 w 51"/>
                  <a:gd name="T7" fmla="*/ 18 h 34"/>
                  <a:gd name="T8" fmla="*/ 18 w 51"/>
                  <a:gd name="T9" fmla="*/ 13 h 34"/>
                  <a:gd name="T10" fmla="*/ 14 w 51"/>
                  <a:gd name="T11" fmla="*/ 0 h 34"/>
                  <a:gd name="T12" fmla="*/ 0 w 51"/>
                  <a:gd name="T13" fmla="*/ 0 h 34"/>
                  <a:gd name="T14" fmla="*/ 7 w 51"/>
                  <a:gd name="T15" fmla="*/ 22 h 34"/>
                  <a:gd name="T16" fmla="*/ 21 w 51"/>
                  <a:gd name="T17" fmla="*/ 34 h 34"/>
                  <a:gd name="T18" fmla="*/ 36 w 51"/>
                  <a:gd name="T19" fmla="*/ 32 h 34"/>
                  <a:gd name="T20" fmla="*/ 51 w 51"/>
                  <a:gd name="T21" fmla="*/ 21 h 34"/>
                  <a:gd name="T22" fmla="*/ 51 w 51"/>
                  <a:gd name="T23" fmla="*/ 21 h 34"/>
                  <a:gd name="T24" fmla="*/ 40 w 51"/>
                  <a:gd name="T25"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4">
                    <a:moveTo>
                      <a:pt x="40" y="11"/>
                    </a:moveTo>
                    <a:lnTo>
                      <a:pt x="40" y="11"/>
                    </a:lnTo>
                    <a:lnTo>
                      <a:pt x="33" y="16"/>
                    </a:lnTo>
                    <a:lnTo>
                      <a:pt x="23" y="18"/>
                    </a:lnTo>
                    <a:lnTo>
                      <a:pt x="18" y="13"/>
                    </a:lnTo>
                    <a:lnTo>
                      <a:pt x="14" y="0"/>
                    </a:lnTo>
                    <a:lnTo>
                      <a:pt x="0" y="0"/>
                    </a:lnTo>
                    <a:lnTo>
                      <a:pt x="7" y="22"/>
                    </a:lnTo>
                    <a:lnTo>
                      <a:pt x="21" y="34"/>
                    </a:lnTo>
                    <a:lnTo>
                      <a:pt x="36" y="32"/>
                    </a:lnTo>
                    <a:lnTo>
                      <a:pt x="51" y="21"/>
                    </a:lnTo>
                    <a:lnTo>
                      <a:pt x="51" y="21"/>
                    </a:lnTo>
                    <a:lnTo>
                      <a:pt x="4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70" name="Freeform 350"/>
              <p:cNvSpPr>
                <a:spLocks/>
              </p:cNvSpPr>
              <p:nvPr/>
            </p:nvSpPr>
            <p:spPr bwMode="auto">
              <a:xfrm>
                <a:off x="1903" y="3426"/>
                <a:ext cx="16" cy="45"/>
              </a:xfrm>
              <a:custGeom>
                <a:avLst/>
                <a:gdLst>
                  <a:gd name="T0" fmla="*/ 31 w 31"/>
                  <a:gd name="T1" fmla="*/ 23 h 91"/>
                  <a:gd name="T2" fmla="*/ 19 w 31"/>
                  <a:gd name="T3" fmla="*/ 18 h 91"/>
                  <a:gd name="T4" fmla="*/ 10 w 31"/>
                  <a:gd name="T5" fmla="*/ 36 h 91"/>
                  <a:gd name="T6" fmla="*/ 7 w 31"/>
                  <a:gd name="T7" fmla="*/ 54 h 91"/>
                  <a:gd name="T8" fmla="*/ 4 w 31"/>
                  <a:gd name="T9" fmla="*/ 70 h 91"/>
                  <a:gd name="T10" fmla="*/ 0 w 31"/>
                  <a:gd name="T11" fmla="*/ 81 h 91"/>
                  <a:gd name="T12" fmla="*/ 11 w 31"/>
                  <a:gd name="T13" fmla="*/ 91 h 91"/>
                  <a:gd name="T14" fmla="*/ 18 w 31"/>
                  <a:gd name="T15" fmla="*/ 73 h 91"/>
                  <a:gd name="T16" fmla="*/ 20 w 31"/>
                  <a:gd name="T17" fmla="*/ 57 h 91"/>
                  <a:gd name="T18" fmla="*/ 23 w 31"/>
                  <a:gd name="T19" fmla="*/ 42 h 91"/>
                  <a:gd name="T20" fmla="*/ 30 w 31"/>
                  <a:gd name="T21" fmla="*/ 28 h 91"/>
                  <a:gd name="T22" fmla="*/ 18 w 31"/>
                  <a:gd name="T23" fmla="*/ 23 h 91"/>
                  <a:gd name="T24" fmla="*/ 31 w 31"/>
                  <a:gd name="T25" fmla="*/ 23 h 91"/>
                  <a:gd name="T26" fmla="*/ 31 w 31"/>
                  <a:gd name="T27" fmla="*/ 0 h 91"/>
                  <a:gd name="T28" fmla="*/ 19 w 31"/>
                  <a:gd name="T29" fmla="*/ 18 h 91"/>
                  <a:gd name="T30" fmla="*/ 31 w 31"/>
                  <a:gd name="T31"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91">
                    <a:moveTo>
                      <a:pt x="31" y="23"/>
                    </a:moveTo>
                    <a:lnTo>
                      <a:pt x="19" y="18"/>
                    </a:lnTo>
                    <a:lnTo>
                      <a:pt x="10" y="36"/>
                    </a:lnTo>
                    <a:lnTo>
                      <a:pt x="7" y="54"/>
                    </a:lnTo>
                    <a:lnTo>
                      <a:pt x="4" y="70"/>
                    </a:lnTo>
                    <a:lnTo>
                      <a:pt x="0" y="81"/>
                    </a:lnTo>
                    <a:lnTo>
                      <a:pt x="11" y="91"/>
                    </a:lnTo>
                    <a:lnTo>
                      <a:pt x="18" y="73"/>
                    </a:lnTo>
                    <a:lnTo>
                      <a:pt x="20" y="57"/>
                    </a:lnTo>
                    <a:lnTo>
                      <a:pt x="23" y="42"/>
                    </a:lnTo>
                    <a:lnTo>
                      <a:pt x="30" y="28"/>
                    </a:lnTo>
                    <a:lnTo>
                      <a:pt x="18" y="23"/>
                    </a:lnTo>
                    <a:lnTo>
                      <a:pt x="31" y="23"/>
                    </a:lnTo>
                    <a:lnTo>
                      <a:pt x="31" y="0"/>
                    </a:lnTo>
                    <a:lnTo>
                      <a:pt x="19" y="18"/>
                    </a:lnTo>
                    <a:lnTo>
                      <a:pt x="3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71" name="Freeform 351"/>
              <p:cNvSpPr>
                <a:spLocks/>
              </p:cNvSpPr>
              <p:nvPr/>
            </p:nvSpPr>
            <p:spPr bwMode="auto">
              <a:xfrm>
                <a:off x="1911" y="3437"/>
                <a:ext cx="9" cy="37"/>
              </a:xfrm>
              <a:custGeom>
                <a:avLst/>
                <a:gdLst>
                  <a:gd name="T0" fmla="*/ 18 w 18"/>
                  <a:gd name="T1" fmla="*/ 63 h 73"/>
                  <a:gd name="T2" fmla="*/ 18 w 18"/>
                  <a:gd name="T3" fmla="*/ 63 h 73"/>
                  <a:gd name="T4" fmla="*/ 15 w 18"/>
                  <a:gd name="T5" fmla="*/ 52 h 73"/>
                  <a:gd name="T6" fmla="*/ 14 w 18"/>
                  <a:gd name="T7" fmla="*/ 35 h 73"/>
                  <a:gd name="T8" fmla="*/ 15 w 18"/>
                  <a:gd name="T9" fmla="*/ 18 h 73"/>
                  <a:gd name="T10" fmla="*/ 16 w 18"/>
                  <a:gd name="T11" fmla="*/ 0 h 73"/>
                  <a:gd name="T12" fmla="*/ 3 w 18"/>
                  <a:gd name="T13" fmla="*/ 0 h 73"/>
                  <a:gd name="T14" fmla="*/ 1 w 18"/>
                  <a:gd name="T15" fmla="*/ 18 h 73"/>
                  <a:gd name="T16" fmla="*/ 0 w 18"/>
                  <a:gd name="T17" fmla="*/ 35 h 73"/>
                  <a:gd name="T18" fmla="*/ 1 w 18"/>
                  <a:gd name="T19" fmla="*/ 55 h 73"/>
                  <a:gd name="T20" fmla="*/ 7 w 18"/>
                  <a:gd name="T21" fmla="*/ 73 h 73"/>
                  <a:gd name="T22" fmla="*/ 7 w 18"/>
                  <a:gd name="T23" fmla="*/ 73 h 73"/>
                  <a:gd name="T24" fmla="*/ 18 w 18"/>
                  <a:gd name="T25" fmla="*/ 6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73">
                    <a:moveTo>
                      <a:pt x="18" y="63"/>
                    </a:moveTo>
                    <a:lnTo>
                      <a:pt x="18" y="63"/>
                    </a:lnTo>
                    <a:lnTo>
                      <a:pt x="15" y="52"/>
                    </a:lnTo>
                    <a:lnTo>
                      <a:pt x="14" y="35"/>
                    </a:lnTo>
                    <a:lnTo>
                      <a:pt x="15" y="18"/>
                    </a:lnTo>
                    <a:lnTo>
                      <a:pt x="16" y="0"/>
                    </a:lnTo>
                    <a:lnTo>
                      <a:pt x="3" y="0"/>
                    </a:lnTo>
                    <a:lnTo>
                      <a:pt x="1" y="18"/>
                    </a:lnTo>
                    <a:lnTo>
                      <a:pt x="0" y="35"/>
                    </a:lnTo>
                    <a:lnTo>
                      <a:pt x="1" y="55"/>
                    </a:lnTo>
                    <a:lnTo>
                      <a:pt x="7" y="73"/>
                    </a:lnTo>
                    <a:lnTo>
                      <a:pt x="7" y="73"/>
                    </a:lnTo>
                    <a:lnTo>
                      <a:pt x="18"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72" name="Freeform 352"/>
              <p:cNvSpPr>
                <a:spLocks/>
              </p:cNvSpPr>
              <p:nvPr/>
            </p:nvSpPr>
            <p:spPr bwMode="auto">
              <a:xfrm>
                <a:off x="1914" y="3461"/>
                <a:ext cx="21" cy="17"/>
              </a:xfrm>
              <a:custGeom>
                <a:avLst/>
                <a:gdLst>
                  <a:gd name="T0" fmla="*/ 30 w 41"/>
                  <a:gd name="T1" fmla="*/ 9 h 34"/>
                  <a:gd name="T2" fmla="*/ 30 w 41"/>
                  <a:gd name="T3" fmla="*/ 9 h 34"/>
                  <a:gd name="T4" fmla="*/ 27 w 41"/>
                  <a:gd name="T5" fmla="*/ 9 h 34"/>
                  <a:gd name="T6" fmla="*/ 25 w 41"/>
                  <a:gd name="T7" fmla="*/ 16 h 34"/>
                  <a:gd name="T8" fmla="*/ 16 w 41"/>
                  <a:gd name="T9" fmla="*/ 18 h 34"/>
                  <a:gd name="T10" fmla="*/ 11 w 41"/>
                  <a:gd name="T11" fmla="*/ 16 h 34"/>
                  <a:gd name="T12" fmla="*/ 0 w 41"/>
                  <a:gd name="T13" fmla="*/ 26 h 34"/>
                  <a:gd name="T14" fmla="*/ 16 w 41"/>
                  <a:gd name="T15" fmla="*/ 34 h 34"/>
                  <a:gd name="T16" fmla="*/ 30 w 41"/>
                  <a:gd name="T17" fmla="*/ 29 h 34"/>
                  <a:gd name="T18" fmla="*/ 41 w 41"/>
                  <a:gd name="T19" fmla="*/ 16 h 34"/>
                  <a:gd name="T20" fmla="*/ 38 w 41"/>
                  <a:gd name="T21" fmla="*/ 0 h 34"/>
                  <a:gd name="T22" fmla="*/ 38 w 41"/>
                  <a:gd name="T23" fmla="*/ 0 h 34"/>
                  <a:gd name="T24" fmla="*/ 30 w 41"/>
                  <a:gd name="T25"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4">
                    <a:moveTo>
                      <a:pt x="30" y="9"/>
                    </a:moveTo>
                    <a:lnTo>
                      <a:pt x="30" y="9"/>
                    </a:lnTo>
                    <a:lnTo>
                      <a:pt x="27" y="9"/>
                    </a:lnTo>
                    <a:lnTo>
                      <a:pt x="25" y="16"/>
                    </a:lnTo>
                    <a:lnTo>
                      <a:pt x="16" y="18"/>
                    </a:lnTo>
                    <a:lnTo>
                      <a:pt x="11" y="16"/>
                    </a:lnTo>
                    <a:lnTo>
                      <a:pt x="0" y="26"/>
                    </a:lnTo>
                    <a:lnTo>
                      <a:pt x="16" y="34"/>
                    </a:lnTo>
                    <a:lnTo>
                      <a:pt x="30" y="29"/>
                    </a:lnTo>
                    <a:lnTo>
                      <a:pt x="41" y="16"/>
                    </a:lnTo>
                    <a:lnTo>
                      <a:pt x="38" y="0"/>
                    </a:lnTo>
                    <a:lnTo>
                      <a:pt x="38" y="0"/>
                    </a:lnTo>
                    <a:lnTo>
                      <a:pt x="3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73" name="Freeform 353"/>
              <p:cNvSpPr>
                <a:spLocks/>
              </p:cNvSpPr>
              <p:nvPr/>
            </p:nvSpPr>
            <p:spPr bwMode="auto">
              <a:xfrm>
                <a:off x="1922" y="3437"/>
                <a:ext cx="12" cy="29"/>
              </a:xfrm>
              <a:custGeom>
                <a:avLst/>
                <a:gdLst>
                  <a:gd name="T0" fmla="*/ 15 w 23"/>
                  <a:gd name="T1" fmla="*/ 4 h 58"/>
                  <a:gd name="T2" fmla="*/ 1 w 23"/>
                  <a:gd name="T3" fmla="*/ 0 h 58"/>
                  <a:gd name="T4" fmla="*/ 0 w 23"/>
                  <a:gd name="T5" fmla="*/ 18 h 58"/>
                  <a:gd name="T6" fmla="*/ 1 w 23"/>
                  <a:gd name="T7" fmla="*/ 34 h 58"/>
                  <a:gd name="T8" fmla="*/ 7 w 23"/>
                  <a:gd name="T9" fmla="*/ 47 h 58"/>
                  <a:gd name="T10" fmla="*/ 15 w 23"/>
                  <a:gd name="T11" fmla="*/ 58 h 58"/>
                  <a:gd name="T12" fmla="*/ 23 w 23"/>
                  <a:gd name="T13" fmla="*/ 49 h 58"/>
                  <a:gd name="T14" fmla="*/ 18 w 23"/>
                  <a:gd name="T15" fmla="*/ 41 h 58"/>
                  <a:gd name="T16" fmla="*/ 15 w 23"/>
                  <a:gd name="T17" fmla="*/ 31 h 58"/>
                  <a:gd name="T18" fmla="*/ 14 w 23"/>
                  <a:gd name="T19" fmla="*/ 18 h 58"/>
                  <a:gd name="T20" fmla="*/ 15 w 23"/>
                  <a:gd name="T21" fmla="*/ 4 h 58"/>
                  <a:gd name="T22" fmla="*/ 1 w 23"/>
                  <a:gd name="T23" fmla="*/ 0 h 58"/>
                  <a:gd name="T24" fmla="*/ 15 w 23"/>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8">
                    <a:moveTo>
                      <a:pt x="15" y="4"/>
                    </a:moveTo>
                    <a:lnTo>
                      <a:pt x="1" y="0"/>
                    </a:lnTo>
                    <a:lnTo>
                      <a:pt x="0" y="18"/>
                    </a:lnTo>
                    <a:lnTo>
                      <a:pt x="1" y="34"/>
                    </a:lnTo>
                    <a:lnTo>
                      <a:pt x="7" y="47"/>
                    </a:lnTo>
                    <a:lnTo>
                      <a:pt x="15" y="58"/>
                    </a:lnTo>
                    <a:lnTo>
                      <a:pt x="23" y="49"/>
                    </a:lnTo>
                    <a:lnTo>
                      <a:pt x="18" y="41"/>
                    </a:lnTo>
                    <a:lnTo>
                      <a:pt x="15" y="31"/>
                    </a:lnTo>
                    <a:lnTo>
                      <a:pt x="14" y="18"/>
                    </a:lnTo>
                    <a:lnTo>
                      <a:pt x="15" y="4"/>
                    </a:lnTo>
                    <a:lnTo>
                      <a:pt x="1" y="0"/>
                    </a:lnTo>
                    <a:lnTo>
                      <a:pt x="1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74" name="Freeform 354"/>
              <p:cNvSpPr>
                <a:spLocks/>
              </p:cNvSpPr>
              <p:nvPr/>
            </p:nvSpPr>
            <p:spPr bwMode="auto">
              <a:xfrm>
                <a:off x="1921" y="3437"/>
                <a:ext cx="13" cy="31"/>
              </a:xfrm>
              <a:custGeom>
                <a:avLst/>
                <a:gdLst>
                  <a:gd name="T0" fmla="*/ 26 w 26"/>
                  <a:gd name="T1" fmla="*/ 47 h 63"/>
                  <a:gd name="T2" fmla="*/ 26 w 26"/>
                  <a:gd name="T3" fmla="*/ 47 h 63"/>
                  <a:gd name="T4" fmla="*/ 20 w 26"/>
                  <a:gd name="T5" fmla="*/ 42 h 63"/>
                  <a:gd name="T6" fmla="*/ 16 w 26"/>
                  <a:gd name="T7" fmla="*/ 33 h 63"/>
                  <a:gd name="T8" fmla="*/ 13 w 26"/>
                  <a:gd name="T9" fmla="*/ 18 h 63"/>
                  <a:gd name="T10" fmla="*/ 16 w 26"/>
                  <a:gd name="T11" fmla="*/ 4 h 63"/>
                  <a:gd name="T12" fmla="*/ 2 w 26"/>
                  <a:gd name="T13" fmla="*/ 0 h 63"/>
                  <a:gd name="T14" fmla="*/ 0 w 26"/>
                  <a:gd name="T15" fmla="*/ 18 h 63"/>
                  <a:gd name="T16" fmla="*/ 2 w 26"/>
                  <a:gd name="T17" fmla="*/ 36 h 63"/>
                  <a:gd name="T18" fmla="*/ 9 w 26"/>
                  <a:gd name="T19" fmla="*/ 52 h 63"/>
                  <a:gd name="T20" fmla="*/ 23 w 26"/>
                  <a:gd name="T21" fmla="*/ 63 h 63"/>
                  <a:gd name="T22" fmla="*/ 23 w 26"/>
                  <a:gd name="T23" fmla="*/ 63 h 63"/>
                  <a:gd name="T24" fmla="*/ 26 w 26"/>
                  <a:gd name="T25"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3">
                    <a:moveTo>
                      <a:pt x="26" y="47"/>
                    </a:moveTo>
                    <a:lnTo>
                      <a:pt x="26" y="47"/>
                    </a:lnTo>
                    <a:lnTo>
                      <a:pt x="20" y="42"/>
                    </a:lnTo>
                    <a:lnTo>
                      <a:pt x="16" y="33"/>
                    </a:lnTo>
                    <a:lnTo>
                      <a:pt x="13" y="18"/>
                    </a:lnTo>
                    <a:lnTo>
                      <a:pt x="16" y="4"/>
                    </a:lnTo>
                    <a:lnTo>
                      <a:pt x="2" y="0"/>
                    </a:lnTo>
                    <a:lnTo>
                      <a:pt x="0" y="18"/>
                    </a:lnTo>
                    <a:lnTo>
                      <a:pt x="2" y="36"/>
                    </a:lnTo>
                    <a:lnTo>
                      <a:pt x="9" y="52"/>
                    </a:lnTo>
                    <a:lnTo>
                      <a:pt x="23" y="63"/>
                    </a:lnTo>
                    <a:lnTo>
                      <a:pt x="23" y="63"/>
                    </a:lnTo>
                    <a:lnTo>
                      <a:pt x="26"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75" name="Freeform 355"/>
              <p:cNvSpPr>
                <a:spLocks/>
              </p:cNvSpPr>
              <p:nvPr/>
            </p:nvSpPr>
            <p:spPr bwMode="auto">
              <a:xfrm>
                <a:off x="1933" y="3458"/>
                <a:ext cx="14" cy="11"/>
              </a:xfrm>
              <a:custGeom>
                <a:avLst/>
                <a:gdLst>
                  <a:gd name="T0" fmla="*/ 16 w 27"/>
                  <a:gd name="T1" fmla="*/ 0 h 23"/>
                  <a:gd name="T2" fmla="*/ 16 w 27"/>
                  <a:gd name="T3" fmla="*/ 2 h 23"/>
                  <a:gd name="T4" fmla="*/ 15 w 27"/>
                  <a:gd name="T5" fmla="*/ 5 h 23"/>
                  <a:gd name="T6" fmla="*/ 12 w 27"/>
                  <a:gd name="T7" fmla="*/ 5 h 23"/>
                  <a:gd name="T8" fmla="*/ 9 w 27"/>
                  <a:gd name="T9" fmla="*/ 7 h 23"/>
                  <a:gd name="T10" fmla="*/ 3 w 27"/>
                  <a:gd name="T11" fmla="*/ 5 h 23"/>
                  <a:gd name="T12" fmla="*/ 0 w 27"/>
                  <a:gd name="T13" fmla="*/ 21 h 23"/>
                  <a:gd name="T14" fmla="*/ 9 w 27"/>
                  <a:gd name="T15" fmla="*/ 23 h 23"/>
                  <a:gd name="T16" fmla="*/ 18 w 27"/>
                  <a:gd name="T17" fmla="*/ 21 h 23"/>
                  <a:gd name="T18" fmla="*/ 23 w 27"/>
                  <a:gd name="T19" fmla="*/ 15 h 23"/>
                  <a:gd name="T20" fmla="*/ 27 w 27"/>
                  <a:gd name="T21" fmla="*/ 8 h 23"/>
                  <a:gd name="T22" fmla="*/ 27 w 27"/>
                  <a:gd name="T23" fmla="*/ 10 h 23"/>
                  <a:gd name="T24" fmla="*/ 16 w 27"/>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3">
                    <a:moveTo>
                      <a:pt x="16" y="0"/>
                    </a:moveTo>
                    <a:lnTo>
                      <a:pt x="16" y="2"/>
                    </a:lnTo>
                    <a:lnTo>
                      <a:pt x="15" y="5"/>
                    </a:lnTo>
                    <a:lnTo>
                      <a:pt x="12" y="5"/>
                    </a:lnTo>
                    <a:lnTo>
                      <a:pt x="9" y="7"/>
                    </a:lnTo>
                    <a:lnTo>
                      <a:pt x="3" y="5"/>
                    </a:lnTo>
                    <a:lnTo>
                      <a:pt x="0" y="21"/>
                    </a:lnTo>
                    <a:lnTo>
                      <a:pt x="9" y="23"/>
                    </a:lnTo>
                    <a:lnTo>
                      <a:pt x="18" y="21"/>
                    </a:lnTo>
                    <a:lnTo>
                      <a:pt x="23" y="15"/>
                    </a:lnTo>
                    <a:lnTo>
                      <a:pt x="27" y="8"/>
                    </a:lnTo>
                    <a:lnTo>
                      <a:pt x="27" y="1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76" name="Freeform 356"/>
              <p:cNvSpPr>
                <a:spLocks/>
              </p:cNvSpPr>
              <p:nvPr/>
            </p:nvSpPr>
            <p:spPr bwMode="auto">
              <a:xfrm>
                <a:off x="1932" y="3399"/>
                <a:ext cx="17" cy="63"/>
              </a:xfrm>
              <a:custGeom>
                <a:avLst/>
                <a:gdLst>
                  <a:gd name="T0" fmla="*/ 14 w 33"/>
                  <a:gd name="T1" fmla="*/ 69 h 126"/>
                  <a:gd name="T2" fmla="*/ 0 w 33"/>
                  <a:gd name="T3" fmla="*/ 71 h 126"/>
                  <a:gd name="T4" fmla="*/ 6 w 33"/>
                  <a:gd name="T5" fmla="*/ 95 h 126"/>
                  <a:gd name="T6" fmla="*/ 17 w 33"/>
                  <a:gd name="T7" fmla="*/ 108 h 126"/>
                  <a:gd name="T8" fmla="*/ 20 w 33"/>
                  <a:gd name="T9" fmla="*/ 110 h 126"/>
                  <a:gd name="T10" fmla="*/ 18 w 33"/>
                  <a:gd name="T11" fmla="*/ 116 h 126"/>
                  <a:gd name="T12" fmla="*/ 29 w 33"/>
                  <a:gd name="T13" fmla="*/ 126 h 126"/>
                  <a:gd name="T14" fmla="*/ 33 w 33"/>
                  <a:gd name="T15" fmla="*/ 110 h 126"/>
                  <a:gd name="T16" fmla="*/ 25 w 33"/>
                  <a:gd name="T17" fmla="*/ 99 h 126"/>
                  <a:gd name="T18" fmla="*/ 17 w 33"/>
                  <a:gd name="T19" fmla="*/ 89 h 126"/>
                  <a:gd name="T20" fmla="*/ 14 w 33"/>
                  <a:gd name="T21" fmla="*/ 71 h 126"/>
                  <a:gd name="T22" fmla="*/ 0 w 33"/>
                  <a:gd name="T23" fmla="*/ 73 h 126"/>
                  <a:gd name="T24" fmla="*/ 14 w 33"/>
                  <a:gd name="T25" fmla="*/ 69 h 126"/>
                  <a:gd name="T26" fmla="*/ 0 w 33"/>
                  <a:gd name="T27" fmla="*/ 0 h 126"/>
                  <a:gd name="T28" fmla="*/ 0 w 33"/>
                  <a:gd name="T29" fmla="*/ 71 h 126"/>
                  <a:gd name="T30" fmla="*/ 14 w 33"/>
                  <a:gd name="T31" fmla="*/ 6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26">
                    <a:moveTo>
                      <a:pt x="14" y="69"/>
                    </a:moveTo>
                    <a:lnTo>
                      <a:pt x="0" y="71"/>
                    </a:lnTo>
                    <a:lnTo>
                      <a:pt x="6" y="95"/>
                    </a:lnTo>
                    <a:lnTo>
                      <a:pt x="17" y="108"/>
                    </a:lnTo>
                    <a:lnTo>
                      <a:pt x="20" y="110"/>
                    </a:lnTo>
                    <a:lnTo>
                      <a:pt x="18" y="116"/>
                    </a:lnTo>
                    <a:lnTo>
                      <a:pt x="29" y="126"/>
                    </a:lnTo>
                    <a:lnTo>
                      <a:pt x="33" y="110"/>
                    </a:lnTo>
                    <a:lnTo>
                      <a:pt x="25" y="99"/>
                    </a:lnTo>
                    <a:lnTo>
                      <a:pt x="17" y="89"/>
                    </a:lnTo>
                    <a:lnTo>
                      <a:pt x="14" y="71"/>
                    </a:lnTo>
                    <a:lnTo>
                      <a:pt x="0" y="73"/>
                    </a:lnTo>
                    <a:lnTo>
                      <a:pt x="14" y="69"/>
                    </a:lnTo>
                    <a:lnTo>
                      <a:pt x="0" y="0"/>
                    </a:lnTo>
                    <a:lnTo>
                      <a:pt x="0" y="71"/>
                    </a:lnTo>
                    <a:lnTo>
                      <a:pt x="1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77" name="Freeform 357"/>
              <p:cNvSpPr>
                <a:spLocks/>
              </p:cNvSpPr>
              <p:nvPr/>
            </p:nvSpPr>
            <p:spPr bwMode="auto">
              <a:xfrm>
                <a:off x="1932" y="3434"/>
                <a:ext cx="35" cy="21"/>
              </a:xfrm>
              <a:custGeom>
                <a:avLst/>
                <a:gdLst>
                  <a:gd name="T0" fmla="*/ 57 w 70"/>
                  <a:gd name="T1" fmla="*/ 0 h 42"/>
                  <a:gd name="T2" fmla="*/ 57 w 70"/>
                  <a:gd name="T3" fmla="*/ 2 h 42"/>
                  <a:gd name="T4" fmla="*/ 55 w 70"/>
                  <a:gd name="T5" fmla="*/ 5 h 42"/>
                  <a:gd name="T6" fmla="*/ 51 w 70"/>
                  <a:gd name="T7" fmla="*/ 12 h 42"/>
                  <a:gd name="T8" fmla="*/ 43 w 70"/>
                  <a:gd name="T9" fmla="*/ 18 h 42"/>
                  <a:gd name="T10" fmla="*/ 36 w 70"/>
                  <a:gd name="T11" fmla="*/ 25 h 42"/>
                  <a:gd name="T12" fmla="*/ 29 w 70"/>
                  <a:gd name="T13" fmla="*/ 26 h 42"/>
                  <a:gd name="T14" fmla="*/ 25 w 70"/>
                  <a:gd name="T15" fmla="*/ 25 h 42"/>
                  <a:gd name="T16" fmla="*/ 18 w 70"/>
                  <a:gd name="T17" fmla="*/ 18 h 42"/>
                  <a:gd name="T18" fmla="*/ 14 w 70"/>
                  <a:gd name="T19" fmla="*/ 0 h 42"/>
                  <a:gd name="T20" fmla="*/ 0 w 70"/>
                  <a:gd name="T21" fmla="*/ 4 h 42"/>
                  <a:gd name="T22" fmla="*/ 7 w 70"/>
                  <a:gd name="T23" fmla="*/ 25 h 42"/>
                  <a:gd name="T24" fmla="*/ 17 w 70"/>
                  <a:gd name="T25" fmla="*/ 38 h 42"/>
                  <a:gd name="T26" fmla="*/ 29 w 70"/>
                  <a:gd name="T27" fmla="*/ 42 h 42"/>
                  <a:gd name="T28" fmla="*/ 42 w 70"/>
                  <a:gd name="T29" fmla="*/ 38 h 42"/>
                  <a:gd name="T30" fmla="*/ 51 w 70"/>
                  <a:gd name="T31" fmla="*/ 31 h 42"/>
                  <a:gd name="T32" fmla="*/ 59 w 70"/>
                  <a:gd name="T33" fmla="*/ 25 h 42"/>
                  <a:gd name="T34" fmla="*/ 66 w 70"/>
                  <a:gd name="T35" fmla="*/ 15 h 42"/>
                  <a:gd name="T36" fmla="*/ 70 w 70"/>
                  <a:gd name="T37" fmla="*/ 5 h 42"/>
                  <a:gd name="T38" fmla="*/ 70 w 70"/>
                  <a:gd name="T39" fmla="*/ 7 h 42"/>
                  <a:gd name="T40" fmla="*/ 57 w 70"/>
                  <a:gd name="T4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42">
                    <a:moveTo>
                      <a:pt x="57" y="0"/>
                    </a:moveTo>
                    <a:lnTo>
                      <a:pt x="57" y="2"/>
                    </a:lnTo>
                    <a:lnTo>
                      <a:pt x="55" y="5"/>
                    </a:lnTo>
                    <a:lnTo>
                      <a:pt x="51" y="12"/>
                    </a:lnTo>
                    <a:lnTo>
                      <a:pt x="43" y="18"/>
                    </a:lnTo>
                    <a:lnTo>
                      <a:pt x="36" y="25"/>
                    </a:lnTo>
                    <a:lnTo>
                      <a:pt x="29" y="26"/>
                    </a:lnTo>
                    <a:lnTo>
                      <a:pt x="25" y="25"/>
                    </a:lnTo>
                    <a:lnTo>
                      <a:pt x="18" y="18"/>
                    </a:lnTo>
                    <a:lnTo>
                      <a:pt x="14" y="0"/>
                    </a:lnTo>
                    <a:lnTo>
                      <a:pt x="0" y="4"/>
                    </a:lnTo>
                    <a:lnTo>
                      <a:pt x="7" y="25"/>
                    </a:lnTo>
                    <a:lnTo>
                      <a:pt x="17" y="38"/>
                    </a:lnTo>
                    <a:lnTo>
                      <a:pt x="29" y="42"/>
                    </a:lnTo>
                    <a:lnTo>
                      <a:pt x="42" y="38"/>
                    </a:lnTo>
                    <a:lnTo>
                      <a:pt x="51" y="31"/>
                    </a:lnTo>
                    <a:lnTo>
                      <a:pt x="59" y="25"/>
                    </a:lnTo>
                    <a:lnTo>
                      <a:pt x="66" y="15"/>
                    </a:lnTo>
                    <a:lnTo>
                      <a:pt x="70" y="5"/>
                    </a:lnTo>
                    <a:lnTo>
                      <a:pt x="70" y="7"/>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78" name="Freeform 358"/>
              <p:cNvSpPr>
                <a:spLocks/>
              </p:cNvSpPr>
              <p:nvPr/>
            </p:nvSpPr>
            <p:spPr bwMode="auto">
              <a:xfrm>
                <a:off x="1960" y="3237"/>
                <a:ext cx="22" cy="200"/>
              </a:xfrm>
              <a:custGeom>
                <a:avLst/>
                <a:gdLst>
                  <a:gd name="T0" fmla="*/ 7 w 42"/>
                  <a:gd name="T1" fmla="*/ 0 h 401"/>
                  <a:gd name="T2" fmla="*/ 7 w 42"/>
                  <a:gd name="T3" fmla="*/ 0 h 401"/>
                  <a:gd name="T4" fmla="*/ 13 w 42"/>
                  <a:gd name="T5" fmla="*/ 52 h 401"/>
                  <a:gd name="T6" fmla="*/ 20 w 42"/>
                  <a:gd name="T7" fmla="*/ 104 h 401"/>
                  <a:gd name="T8" fmla="*/ 26 w 42"/>
                  <a:gd name="T9" fmla="*/ 152 h 401"/>
                  <a:gd name="T10" fmla="*/ 29 w 42"/>
                  <a:gd name="T11" fmla="*/ 202 h 401"/>
                  <a:gd name="T12" fmla="*/ 29 w 42"/>
                  <a:gd name="T13" fmla="*/ 251 h 401"/>
                  <a:gd name="T14" fmla="*/ 24 w 42"/>
                  <a:gd name="T15" fmla="*/ 299 h 401"/>
                  <a:gd name="T16" fmla="*/ 15 w 42"/>
                  <a:gd name="T17" fmla="*/ 346 h 401"/>
                  <a:gd name="T18" fmla="*/ 0 w 42"/>
                  <a:gd name="T19" fmla="*/ 394 h 401"/>
                  <a:gd name="T20" fmla="*/ 13 w 42"/>
                  <a:gd name="T21" fmla="*/ 401 h 401"/>
                  <a:gd name="T22" fmla="*/ 29 w 42"/>
                  <a:gd name="T23" fmla="*/ 349 h 401"/>
                  <a:gd name="T24" fmla="*/ 38 w 42"/>
                  <a:gd name="T25" fmla="*/ 299 h 401"/>
                  <a:gd name="T26" fmla="*/ 42 w 42"/>
                  <a:gd name="T27" fmla="*/ 251 h 401"/>
                  <a:gd name="T28" fmla="*/ 42 w 42"/>
                  <a:gd name="T29" fmla="*/ 202 h 401"/>
                  <a:gd name="T30" fmla="*/ 39 w 42"/>
                  <a:gd name="T31" fmla="*/ 152 h 401"/>
                  <a:gd name="T32" fmla="*/ 34 w 42"/>
                  <a:gd name="T33" fmla="*/ 104 h 401"/>
                  <a:gd name="T34" fmla="*/ 27 w 42"/>
                  <a:gd name="T35" fmla="*/ 52 h 401"/>
                  <a:gd name="T36" fmla="*/ 20 w 42"/>
                  <a:gd name="T37" fmla="*/ 0 h 401"/>
                  <a:gd name="T38" fmla="*/ 20 w 42"/>
                  <a:gd name="T39" fmla="*/ 0 h 401"/>
                  <a:gd name="T40" fmla="*/ 7 w 42"/>
                  <a:gd name="T41"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01">
                    <a:moveTo>
                      <a:pt x="7" y="0"/>
                    </a:moveTo>
                    <a:lnTo>
                      <a:pt x="7" y="0"/>
                    </a:lnTo>
                    <a:lnTo>
                      <a:pt x="13" y="52"/>
                    </a:lnTo>
                    <a:lnTo>
                      <a:pt x="20" y="104"/>
                    </a:lnTo>
                    <a:lnTo>
                      <a:pt x="26" y="152"/>
                    </a:lnTo>
                    <a:lnTo>
                      <a:pt x="29" y="202"/>
                    </a:lnTo>
                    <a:lnTo>
                      <a:pt x="29" y="251"/>
                    </a:lnTo>
                    <a:lnTo>
                      <a:pt x="24" y="299"/>
                    </a:lnTo>
                    <a:lnTo>
                      <a:pt x="15" y="346"/>
                    </a:lnTo>
                    <a:lnTo>
                      <a:pt x="0" y="394"/>
                    </a:lnTo>
                    <a:lnTo>
                      <a:pt x="13" y="401"/>
                    </a:lnTo>
                    <a:lnTo>
                      <a:pt x="29" y="349"/>
                    </a:lnTo>
                    <a:lnTo>
                      <a:pt x="38" y="299"/>
                    </a:lnTo>
                    <a:lnTo>
                      <a:pt x="42" y="251"/>
                    </a:lnTo>
                    <a:lnTo>
                      <a:pt x="42" y="202"/>
                    </a:lnTo>
                    <a:lnTo>
                      <a:pt x="39" y="152"/>
                    </a:lnTo>
                    <a:lnTo>
                      <a:pt x="34" y="104"/>
                    </a:lnTo>
                    <a:lnTo>
                      <a:pt x="27" y="52"/>
                    </a:lnTo>
                    <a:lnTo>
                      <a:pt x="20" y="0"/>
                    </a:lnTo>
                    <a:lnTo>
                      <a:pt x="20"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79" name="Freeform 359"/>
              <p:cNvSpPr>
                <a:spLocks/>
              </p:cNvSpPr>
              <p:nvPr/>
            </p:nvSpPr>
            <p:spPr bwMode="auto">
              <a:xfrm>
                <a:off x="1919" y="2858"/>
                <a:ext cx="13" cy="62"/>
              </a:xfrm>
              <a:custGeom>
                <a:avLst/>
                <a:gdLst>
                  <a:gd name="T0" fmla="*/ 27 w 27"/>
                  <a:gd name="T1" fmla="*/ 0 h 123"/>
                  <a:gd name="T2" fmla="*/ 25 w 27"/>
                  <a:gd name="T3" fmla="*/ 37 h 123"/>
                  <a:gd name="T4" fmla="*/ 25 w 27"/>
                  <a:gd name="T5" fmla="*/ 66 h 123"/>
                  <a:gd name="T6" fmla="*/ 18 w 27"/>
                  <a:gd name="T7" fmla="*/ 92 h 123"/>
                  <a:gd name="T8" fmla="*/ 0 w 27"/>
                  <a:gd name="T9" fmla="*/ 123 h 123"/>
                  <a:gd name="T10" fmla="*/ 27 w 27"/>
                  <a:gd name="T11" fmla="*/ 0 h 123"/>
                </a:gdLst>
                <a:ahLst/>
                <a:cxnLst>
                  <a:cxn ang="0">
                    <a:pos x="T0" y="T1"/>
                  </a:cxn>
                  <a:cxn ang="0">
                    <a:pos x="T2" y="T3"/>
                  </a:cxn>
                  <a:cxn ang="0">
                    <a:pos x="T4" y="T5"/>
                  </a:cxn>
                  <a:cxn ang="0">
                    <a:pos x="T6" y="T7"/>
                  </a:cxn>
                  <a:cxn ang="0">
                    <a:pos x="T8" y="T9"/>
                  </a:cxn>
                  <a:cxn ang="0">
                    <a:pos x="T10" y="T11"/>
                  </a:cxn>
                </a:cxnLst>
                <a:rect l="0" t="0" r="r" b="b"/>
                <a:pathLst>
                  <a:path w="27" h="123">
                    <a:moveTo>
                      <a:pt x="27" y="0"/>
                    </a:moveTo>
                    <a:lnTo>
                      <a:pt x="25" y="37"/>
                    </a:lnTo>
                    <a:lnTo>
                      <a:pt x="25" y="66"/>
                    </a:lnTo>
                    <a:lnTo>
                      <a:pt x="18" y="92"/>
                    </a:lnTo>
                    <a:lnTo>
                      <a:pt x="0" y="123"/>
                    </a:lnTo>
                    <a:lnTo>
                      <a:pt x="27"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80" name="Freeform 360"/>
              <p:cNvSpPr>
                <a:spLocks/>
              </p:cNvSpPr>
              <p:nvPr/>
            </p:nvSpPr>
            <p:spPr bwMode="auto">
              <a:xfrm>
                <a:off x="1916" y="2858"/>
                <a:ext cx="20" cy="64"/>
              </a:xfrm>
              <a:custGeom>
                <a:avLst/>
                <a:gdLst>
                  <a:gd name="T0" fmla="*/ 11 w 39"/>
                  <a:gd name="T1" fmla="*/ 127 h 127"/>
                  <a:gd name="T2" fmla="*/ 28 w 39"/>
                  <a:gd name="T3" fmla="*/ 95 h 127"/>
                  <a:gd name="T4" fmla="*/ 37 w 39"/>
                  <a:gd name="T5" fmla="*/ 66 h 127"/>
                  <a:gd name="T6" fmla="*/ 37 w 39"/>
                  <a:gd name="T7" fmla="*/ 37 h 127"/>
                  <a:gd name="T8" fmla="*/ 39 w 39"/>
                  <a:gd name="T9" fmla="*/ 0 h 127"/>
                  <a:gd name="T10" fmla="*/ 26 w 39"/>
                  <a:gd name="T11" fmla="*/ 0 h 127"/>
                  <a:gd name="T12" fmla="*/ 23 w 39"/>
                  <a:gd name="T13" fmla="*/ 37 h 127"/>
                  <a:gd name="T14" fmla="*/ 23 w 39"/>
                  <a:gd name="T15" fmla="*/ 66 h 127"/>
                  <a:gd name="T16" fmla="*/ 17 w 39"/>
                  <a:gd name="T17" fmla="*/ 89 h 127"/>
                  <a:gd name="T18" fmla="*/ 0 w 39"/>
                  <a:gd name="T19" fmla="*/ 118 h 127"/>
                  <a:gd name="T20" fmla="*/ 11 w 39"/>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27">
                    <a:moveTo>
                      <a:pt x="11" y="127"/>
                    </a:moveTo>
                    <a:lnTo>
                      <a:pt x="28" y="95"/>
                    </a:lnTo>
                    <a:lnTo>
                      <a:pt x="37" y="66"/>
                    </a:lnTo>
                    <a:lnTo>
                      <a:pt x="37" y="37"/>
                    </a:lnTo>
                    <a:lnTo>
                      <a:pt x="39" y="0"/>
                    </a:lnTo>
                    <a:lnTo>
                      <a:pt x="26" y="0"/>
                    </a:lnTo>
                    <a:lnTo>
                      <a:pt x="23" y="37"/>
                    </a:lnTo>
                    <a:lnTo>
                      <a:pt x="23" y="66"/>
                    </a:lnTo>
                    <a:lnTo>
                      <a:pt x="17" y="89"/>
                    </a:lnTo>
                    <a:lnTo>
                      <a:pt x="0" y="118"/>
                    </a:lnTo>
                    <a:lnTo>
                      <a:pt x="11"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81" name="Freeform 361"/>
              <p:cNvSpPr>
                <a:spLocks/>
              </p:cNvSpPr>
              <p:nvPr/>
            </p:nvSpPr>
            <p:spPr bwMode="auto">
              <a:xfrm>
                <a:off x="1933" y="2984"/>
                <a:ext cx="23" cy="190"/>
              </a:xfrm>
              <a:custGeom>
                <a:avLst/>
                <a:gdLst>
                  <a:gd name="T0" fmla="*/ 7 w 46"/>
                  <a:gd name="T1" fmla="*/ 0 h 381"/>
                  <a:gd name="T2" fmla="*/ 1 w 46"/>
                  <a:gd name="T3" fmla="*/ 50 h 381"/>
                  <a:gd name="T4" fmla="*/ 0 w 46"/>
                  <a:gd name="T5" fmla="*/ 99 h 381"/>
                  <a:gd name="T6" fmla="*/ 0 w 46"/>
                  <a:gd name="T7" fmla="*/ 147 h 381"/>
                  <a:gd name="T8" fmla="*/ 4 w 46"/>
                  <a:gd name="T9" fmla="*/ 194 h 381"/>
                  <a:gd name="T10" fmla="*/ 11 w 46"/>
                  <a:gd name="T11" fmla="*/ 242 h 381"/>
                  <a:gd name="T12" fmla="*/ 20 w 46"/>
                  <a:gd name="T13" fmla="*/ 289 h 381"/>
                  <a:gd name="T14" fmla="*/ 31 w 46"/>
                  <a:gd name="T15" fmla="*/ 335 h 381"/>
                  <a:gd name="T16" fmla="*/ 46 w 46"/>
                  <a:gd name="T17" fmla="*/ 381 h 381"/>
                  <a:gd name="T18" fmla="*/ 7 w 46"/>
                  <a:gd name="T19"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381">
                    <a:moveTo>
                      <a:pt x="7" y="0"/>
                    </a:moveTo>
                    <a:lnTo>
                      <a:pt x="1" y="50"/>
                    </a:lnTo>
                    <a:lnTo>
                      <a:pt x="0" y="99"/>
                    </a:lnTo>
                    <a:lnTo>
                      <a:pt x="0" y="147"/>
                    </a:lnTo>
                    <a:lnTo>
                      <a:pt x="4" y="194"/>
                    </a:lnTo>
                    <a:lnTo>
                      <a:pt x="11" y="242"/>
                    </a:lnTo>
                    <a:lnTo>
                      <a:pt x="20" y="289"/>
                    </a:lnTo>
                    <a:lnTo>
                      <a:pt x="31" y="335"/>
                    </a:lnTo>
                    <a:lnTo>
                      <a:pt x="46" y="381"/>
                    </a:lnTo>
                    <a:lnTo>
                      <a:pt x="7"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82" name="Freeform 362"/>
              <p:cNvSpPr>
                <a:spLocks/>
              </p:cNvSpPr>
              <p:nvPr/>
            </p:nvSpPr>
            <p:spPr bwMode="auto">
              <a:xfrm>
                <a:off x="1930" y="2984"/>
                <a:ext cx="30" cy="192"/>
              </a:xfrm>
              <a:custGeom>
                <a:avLst/>
                <a:gdLst>
                  <a:gd name="T0" fmla="*/ 60 w 60"/>
                  <a:gd name="T1" fmla="*/ 378 h 385"/>
                  <a:gd name="T2" fmla="*/ 45 w 60"/>
                  <a:gd name="T3" fmla="*/ 333 h 385"/>
                  <a:gd name="T4" fmla="*/ 34 w 60"/>
                  <a:gd name="T5" fmla="*/ 288 h 385"/>
                  <a:gd name="T6" fmla="*/ 25 w 60"/>
                  <a:gd name="T7" fmla="*/ 241 h 385"/>
                  <a:gd name="T8" fmla="*/ 18 w 60"/>
                  <a:gd name="T9" fmla="*/ 194 h 385"/>
                  <a:gd name="T10" fmla="*/ 14 w 60"/>
                  <a:gd name="T11" fmla="*/ 147 h 385"/>
                  <a:gd name="T12" fmla="*/ 14 w 60"/>
                  <a:gd name="T13" fmla="*/ 99 h 385"/>
                  <a:gd name="T14" fmla="*/ 15 w 60"/>
                  <a:gd name="T15" fmla="*/ 50 h 385"/>
                  <a:gd name="T16" fmla="*/ 21 w 60"/>
                  <a:gd name="T17" fmla="*/ 0 h 385"/>
                  <a:gd name="T18" fmla="*/ 7 w 60"/>
                  <a:gd name="T19" fmla="*/ 0 h 385"/>
                  <a:gd name="T20" fmla="*/ 1 w 60"/>
                  <a:gd name="T21" fmla="*/ 50 h 385"/>
                  <a:gd name="T22" fmla="*/ 0 w 60"/>
                  <a:gd name="T23" fmla="*/ 99 h 385"/>
                  <a:gd name="T24" fmla="*/ 0 w 60"/>
                  <a:gd name="T25" fmla="*/ 147 h 385"/>
                  <a:gd name="T26" fmla="*/ 4 w 60"/>
                  <a:gd name="T27" fmla="*/ 194 h 385"/>
                  <a:gd name="T28" fmla="*/ 11 w 60"/>
                  <a:gd name="T29" fmla="*/ 244 h 385"/>
                  <a:gd name="T30" fmla="*/ 21 w 60"/>
                  <a:gd name="T31" fmla="*/ 291 h 385"/>
                  <a:gd name="T32" fmla="*/ 32 w 60"/>
                  <a:gd name="T33" fmla="*/ 336 h 385"/>
                  <a:gd name="T34" fmla="*/ 47 w 60"/>
                  <a:gd name="T35" fmla="*/ 385 h 385"/>
                  <a:gd name="T36" fmla="*/ 60 w 60"/>
                  <a:gd name="T37" fmla="*/ 37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385">
                    <a:moveTo>
                      <a:pt x="60" y="378"/>
                    </a:moveTo>
                    <a:lnTo>
                      <a:pt x="45" y="333"/>
                    </a:lnTo>
                    <a:lnTo>
                      <a:pt x="34" y="288"/>
                    </a:lnTo>
                    <a:lnTo>
                      <a:pt x="25" y="241"/>
                    </a:lnTo>
                    <a:lnTo>
                      <a:pt x="18" y="194"/>
                    </a:lnTo>
                    <a:lnTo>
                      <a:pt x="14" y="147"/>
                    </a:lnTo>
                    <a:lnTo>
                      <a:pt x="14" y="99"/>
                    </a:lnTo>
                    <a:lnTo>
                      <a:pt x="15" y="50"/>
                    </a:lnTo>
                    <a:lnTo>
                      <a:pt x="21" y="0"/>
                    </a:lnTo>
                    <a:lnTo>
                      <a:pt x="7" y="0"/>
                    </a:lnTo>
                    <a:lnTo>
                      <a:pt x="1" y="50"/>
                    </a:lnTo>
                    <a:lnTo>
                      <a:pt x="0" y="99"/>
                    </a:lnTo>
                    <a:lnTo>
                      <a:pt x="0" y="147"/>
                    </a:lnTo>
                    <a:lnTo>
                      <a:pt x="4" y="194"/>
                    </a:lnTo>
                    <a:lnTo>
                      <a:pt x="11" y="244"/>
                    </a:lnTo>
                    <a:lnTo>
                      <a:pt x="21" y="291"/>
                    </a:lnTo>
                    <a:lnTo>
                      <a:pt x="32" y="336"/>
                    </a:lnTo>
                    <a:lnTo>
                      <a:pt x="47" y="385"/>
                    </a:lnTo>
                    <a:lnTo>
                      <a:pt x="60" y="3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83" name="Freeform 363"/>
              <p:cNvSpPr>
                <a:spLocks/>
              </p:cNvSpPr>
              <p:nvPr/>
            </p:nvSpPr>
            <p:spPr bwMode="auto">
              <a:xfrm>
                <a:off x="1965" y="3256"/>
                <a:ext cx="13" cy="38"/>
              </a:xfrm>
              <a:custGeom>
                <a:avLst/>
                <a:gdLst>
                  <a:gd name="T0" fmla="*/ 0 w 26"/>
                  <a:gd name="T1" fmla="*/ 0 h 76"/>
                  <a:gd name="T2" fmla="*/ 3 w 26"/>
                  <a:gd name="T3" fmla="*/ 10 h 76"/>
                  <a:gd name="T4" fmla="*/ 9 w 26"/>
                  <a:gd name="T5" fmla="*/ 20 h 76"/>
                  <a:gd name="T6" fmla="*/ 15 w 26"/>
                  <a:gd name="T7" fmla="*/ 30 h 76"/>
                  <a:gd name="T8" fmla="*/ 22 w 26"/>
                  <a:gd name="T9" fmla="*/ 39 h 76"/>
                  <a:gd name="T10" fmla="*/ 26 w 26"/>
                  <a:gd name="T11" fmla="*/ 49 h 76"/>
                  <a:gd name="T12" fmla="*/ 25 w 26"/>
                  <a:gd name="T13" fmla="*/ 59 h 76"/>
                  <a:gd name="T14" fmla="*/ 17 w 26"/>
                  <a:gd name="T15" fmla="*/ 67 h 76"/>
                  <a:gd name="T16" fmla="*/ 0 w 26"/>
                  <a:gd name="T17" fmla="*/ 76 h 76"/>
                  <a:gd name="T18" fmla="*/ 0 w 26"/>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6">
                    <a:moveTo>
                      <a:pt x="0" y="0"/>
                    </a:moveTo>
                    <a:lnTo>
                      <a:pt x="3" y="10"/>
                    </a:lnTo>
                    <a:lnTo>
                      <a:pt x="9" y="20"/>
                    </a:lnTo>
                    <a:lnTo>
                      <a:pt x="15" y="30"/>
                    </a:lnTo>
                    <a:lnTo>
                      <a:pt x="22" y="39"/>
                    </a:lnTo>
                    <a:lnTo>
                      <a:pt x="26" y="49"/>
                    </a:lnTo>
                    <a:lnTo>
                      <a:pt x="25" y="59"/>
                    </a:lnTo>
                    <a:lnTo>
                      <a:pt x="17" y="67"/>
                    </a:lnTo>
                    <a:lnTo>
                      <a:pt x="0" y="76"/>
                    </a:lnTo>
                    <a:lnTo>
                      <a:pt x="0"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84" name="Freeform 364"/>
              <p:cNvSpPr>
                <a:spLocks/>
              </p:cNvSpPr>
              <p:nvPr/>
            </p:nvSpPr>
            <p:spPr bwMode="auto">
              <a:xfrm>
                <a:off x="1962" y="3256"/>
                <a:ext cx="20" cy="42"/>
              </a:xfrm>
              <a:custGeom>
                <a:avLst/>
                <a:gdLst>
                  <a:gd name="T0" fmla="*/ 9 w 40"/>
                  <a:gd name="T1" fmla="*/ 84 h 84"/>
                  <a:gd name="T2" fmla="*/ 27 w 40"/>
                  <a:gd name="T3" fmla="*/ 73 h 84"/>
                  <a:gd name="T4" fmla="*/ 37 w 40"/>
                  <a:gd name="T5" fmla="*/ 62 h 84"/>
                  <a:gd name="T6" fmla="*/ 40 w 40"/>
                  <a:gd name="T7" fmla="*/ 49 h 84"/>
                  <a:gd name="T8" fmla="*/ 35 w 40"/>
                  <a:gd name="T9" fmla="*/ 34 h 84"/>
                  <a:gd name="T10" fmla="*/ 28 w 40"/>
                  <a:gd name="T11" fmla="*/ 25 h 84"/>
                  <a:gd name="T12" fmla="*/ 21 w 40"/>
                  <a:gd name="T13" fmla="*/ 15 h 84"/>
                  <a:gd name="T14" fmla="*/ 16 w 40"/>
                  <a:gd name="T15" fmla="*/ 7 h 84"/>
                  <a:gd name="T16" fmla="*/ 14 w 40"/>
                  <a:gd name="T17" fmla="*/ 0 h 84"/>
                  <a:gd name="T18" fmla="*/ 0 w 40"/>
                  <a:gd name="T19" fmla="*/ 0 h 84"/>
                  <a:gd name="T20" fmla="*/ 5 w 40"/>
                  <a:gd name="T21" fmla="*/ 13 h 84"/>
                  <a:gd name="T22" fmla="*/ 10 w 40"/>
                  <a:gd name="T23" fmla="*/ 25 h 84"/>
                  <a:gd name="T24" fmla="*/ 17 w 40"/>
                  <a:gd name="T25" fmla="*/ 34 h 84"/>
                  <a:gd name="T26" fmla="*/ 24 w 40"/>
                  <a:gd name="T27" fmla="*/ 44 h 84"/>
                  <a:gd name="T28" fmla="*/ 27 w 40"/>
                  <a:gd name="T29" fmla="*/ 49 h 84"/>
                  <a:gd name="T30" fmla="*/ 27 w 40"/>
                  <a:gd name="T31" fmla="*/ 55 h 84"/>
                  <a:gd name="T32" fmla="*/ 21 w 40"/>
                  <a:gd name="T33" fmla="*/ 60 h 84"/>
                  <a:gd name="T34" fmla="*/ 6 w 40"/>
                  <a:gd name="T35" fmla="*/ 68 h 84"/>
                  <a:gd name="T36" fmla="*/ 9 w 40"/>
                  <a:gd name="T3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84">
                    <a:moveTo>
                      <a:pt x="9" y="84"/>
                    </a:moveTo>
                    <a:lnTo>
                      <a:pt x="27" y="73"/>
                    </a:lnTo>
                    <a:lnTo>
                      <a:pt x="37" y="62"/>
                    </a:lnTo>
                    <a:lnTo>
                      <a:pt x="40" y="49"/>
                    </a:lnTo>
                    <a:lnTo>
                      <a:pt x="35" y="34"/>
                    </a:lnTo>
                    <a:lnTo>
                      <a:pt x="28" y="25"/>
                    </a:lnTo>
                    <a:lnTo>
                      <a:pt x="21" y="15"/>
                    </a:lnTo>
                    <a:lnTo>
                      <a:pt x="16" y="7"/>
                    </a:lnTo>
                    <a:lnTo>
                      <a:pt x="14" y="0"/>
                    </a:lnTo>
                    <a:lnTo>
                      <a:pt x="0" y="0"/>
                    </a:lnTo>
                    <a:lnTo>
                      <a:pt x="5" y="13"/>
                    </a:lnTo>
                    <a:lnTo>
                      <a:pt x="10" y="25"/>
                    </a:lnTo>
                    <a:lnTo>
                      <a:pt x="17" y="34"/>
                    </a:lnTo>
                    <a:lnTo>
                      <a:pt x="24" y="44"/>
                    </a:lnTo>
                    <a:lnTo>
                      <a:pt x="27" y="49"/>
                    </a:lnTo>
                    <a:lnTo>
                      <a:pt x="27" y="55"/>
                    </a:lnTo>
                    <a:lnTo>
                      <a:pt x="21" y="60"/>
                    </a:lnTo>
                    <a:lnTo>
                      <a:pt x="6" y="68"/>
                    </a:lnTo>
                    <a:lnTo>
                      <a:pt x="9"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85" name="Freeform 365"/>
              <p:cNvSpPr>
                <a:spLocks/>
              </p:cNvSpPr>
              <p:nvPr/>
            </p:nvSpPr>
            <p:spPr bwMode="auto">
              <a:xfrm>
                <a:off x="1947" y="3429"/>
                <a:ext cx="8" cy="19"/>
              </a:xfrm>
              <a:custGeom>
                <a:avLst/>
                <a:gdLst>
                  <a:gd name="T0" fmla="*/ 1 w 15"/>
                  <a:gd name="T1" fmla="*/ 0 h 39"/>
                  <a:gd name="T2" fmla="*/ 0 w 15"/>
                  <a:gd name="T3" fmla="*/ 5 h 39"/>
                  <a:gd name="T4" fmla="*/ 0 w 15"/>
                  <a:gd name="T5" fmla="*/ 18 h 39"/>
                  <a:gd name="T6" fmla="*/ 4 w 15"/>
                  <a:gd name="T7" fmla="*/ 31 h 39"/>
                  <a:gd name="T8" fmla="*/ 15 w 15"/>
                  <a:gd name="T9" fmla="*/ 39 h 39"/>
                  <a:gd name="T10" fmla="*/ 1 w 15"/>
                  <a:gd name="T11" fmla="*/ 0 h 39"/>
                </a:gdLst>
                <a:ahLst/>
                <a:cxnLst>
                  <a:cxn ang="0">
                    <a:pos x="T0" y="T1"/>
                  </a:cxn>
                  <a:cxn ang="0">
                    <a:pos x="T2" y="T3"/>
                  </a:cxn>
                  <a:cxn ang="0">
                    <a:pos x="T4" y="T5"/>
                  </a:cxn>
                  <a:cxn ang="0">
                    <a:pos x="T6" y="T7"/>
                  </a:cxn>
                  <a:cxn ang="0">
                    <a:pos x="T8" y="T9"/>
                  </a:cxn>
                  <a:cxn ang="0">
                    <a:pos x="T10" y="T11"/>
                  </a:cxn>
                </a:cxnLst>
                <a:rect l="0" t="0" r="r" b="b"/>
                <a:pathLst>
                  <a:path w="15" h="39">
                    <a:moveTo>
                      <a:pt x="1" y="0"/>
                    </a:moveTo>
                    <a:lnTo>
                      <a:pt x="0" y="5"/>
                    </a:lnTo>
                    <a:lnTo>
                      <a:pt x="0" y="18"/>
                    </a:lnTo>
                    <a:lnTo>
                      <a:pt x="4" y="31"/>
                    </a:lnTo>
                    <a:lnTo>
                      <a:pt x="15" y="39"/>
                    </a:lnTo>
                    <a:lnTo>
                      <a:pt x="1"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86" name="Freeform 366"/>
              <p:cNvSpPr>
                <a:spLocks/>
              </p:cNvSpPr>
              <p:nvPr/>
            </p:nvSpPr>
            <p:spPr bwMode="auto">
              <a:xfrm>
                <a:off x="1944" y="3428"/>
                <a:ext cx="11" cy="24"/>
              </a:xfrm>
              <a:custGeom>
                <a:avLst/>
                <a:gdLst>
                  <a:gd name="T0" fmla="*/ 22 w 22"/>
                  <a:gd name="T1" fmla="*/ 32 h 48"/>
                  <a:gd name="T2" fmla="*/ 16 w 22"/>
                  <a:gd name="T3" fmla="*/ 27 h 48"/>
                  <a:gd name="T4" fmla="*/ 14 w 22"/>
                  <a:gd name="T5" fmla="*/ 17 h 48"/>
                  <a:gd name="T6" fmla="*/ 14 w 22"/>
                  <a:gd name="T7" fmla="*/ 6 h 48"/>
                  <a:gd name="T8" fmla="*/ 15 w 22"/>
                  <a:gd name="T9" fmla="*/ 3 h 48"/>
                  <a:gd name="T10" fmla="*/ 1 w 22"/>
                  <a:gd name="T11" fmla="*/ 0 h 48"/>
                  <a:gd name="T12" fmla="*/ 0 w 22"/>
                  <a:gd name="T13" fmla="*/ 6 h 48"/>
                  <a:gd name="T14" fmla="*/ 0 w 22"/>
                  <a:gd name="T15" fmla="*/ 21 h 48"/>
                  <a:gd name="T16" fmla="*/ 5 w 22"/>
                  <a:gd name="T17" fmla="*/ 37 h 48"/>
                  <a:gd name="T18" fmla="*/ 22 w 22"/>
                  <a:gd name="T19" fmla="*/ 48 h 48"/>
                  <a:gd name="T20" fmla="*/ 22 w 22"/>
                  <a:gd name="T2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8">
                    <a:moveTo>
                      <a:pt x="22" y="32"/>
                    </a:moveTo>
                    <a:lnTo>
                      <a:pt x="16" y="27"/>
                    </a:lnTo>
                    <a:lnTo>
                      <a:pt x="14" y="17"/>
                    </a:lnTo>
                    <a:lnTo>
                      <a:pt x="14" y="6"/>
                    </a:lnTo>
                    <a:lnTo>
                      <a:pt x="15" y="3"/>
                    </a:lnTo>
                    <a:lnTo>
                      <a:pt x="1" y="0"/>
                    </a:lnTo>
                    <a:lnTo>
                      <a:pt x="0" y="6"/>
                    </a:lnTo>
                    <a:lnTo>
                      <a:pt x="0" y="21"/>
                    </a:lnTo>
                    <a:lnTo>
                      <a:pt x="5" y="37"/>
                    </a:lnTo>
                    <a:lnTo>
                      <a:pt x="22" y="48"/>
                    </a:lnTo>
                    <a:lnTo>
                      <a:pt x="2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87" name="Freeform 367"/>
              <p:cNvSpPr>
                <a:spLocks/>
              </p:cNvSpPr>
              <p:nvPr/>
            </p:nvSpPr>
            <p:spPr bwMode="auto">
              <a:xfrm>
                <a:off x="1804" y="2803"/>
                <a:ext cx="56" cy="133"/>
              </a:xfrm>
              <a:custGeom>
                <a:avLst/>
                <a:gdLst>
                  <a:gd name="T0" fmla="*/ 113 w 113"/>
                  <a:gd name="T1" fmla="*/ 267 h 267"/>
                  <a:gd name="T2" fmla="*/ 86 w 113"/>
                  <a:gd name="T3" fmla="*/ 254 h 267"/>
                  <a:gd name="T4" fmla="*/ 63 w 113"/>
                  <a:gd name="T5" fmla="*/ 239 h 267"/>
                  <a:gd name="T6" fmla="*/ 43 w 113"/>
                  <a:gd name="T7" fmla="*/ 222 h 267"/>
                  <a:gd name="T8" fmla="*/ 26 w 113"/>
                  <a:gd name="T9" fmla="*/ 199 h 267"/>
                  <a:gd name="T10" fmla="*/ 14 w 113"/>
                  <a:gd name="T11" fmla="*/ 175 h 267"/>
                  <a:gd name="T12" fmla="*/ 6 w 113"/>
                  <a:gd name="T13" fmla="*/ 144 h 267"/>
                  <a:gd name="T14" fmla="*/ 0 w 113"/>
                  <a:gd name="T15" fmla="*/ 109 h 267"/>
                  <a:gd name="T16" fmla="*/ 0 w 113"/>
                  <a:gd name="T17" fmla="*/ 68 h 267"/>
                  <a:gd name="T18" fmla="*/ 0 w 113"/>
                  <a:gd name="T19" fmla="*/ 52 h 267"/>
                  <a:gd name="T20" fmla="*/ 1 w 113"/>
                  <a:gd name="T21" fmla="*/ 36 h 267"/>
                  <a:gd name="T22" fmla="*/ 1 w 113"/>
                  <a:gd name="T23" fmla="*/ 18 h 267"/>
                  <a:gd name="T24" fmla="*/ 1 w 113"/>
                  <a:gd name="T25" fmla="*/ 0 h 267"/>
                  <a:gd name="T26" fmla="*/ 113 w 113"/>
                  <a:gd name="T2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267">
                    <a:moveTo>
                      <a:pt x="113" y="267"/>
                    </a:moveTo>
                    <a:lnTo>
                      <a:pt x="86" y="254"/>
                    </a:lnTo>
                    <a:lnTo>
                      <a:pt x="63" y="239"/>
                    </a:lnTo>
                    <a:lnTo>
                      <a:pt x="43" y="222"/>
                    </a:lnTo>
                    <a:lnTo>
                      <a:pt x="26" y="199"/>
                    </a:lnTo>
                    <a:lnTo>
                      <a:pt x="14" y="175"/>
                    </a:lnTo>
                    <a:lnTo>
                      <a:pt x="6" y="144"/>
                    </a:lnTo>
                    <a:lnTo>
                      <a:pt x="0" y="109"/>
                    </a:lnTo>
                    <a:lnTo>
                      <a:pt x="0" y="68"/>
                    </a:lnTo>
                    <a:lnTo>
                      <a:pt x="0" y="52"/>
                    </a:lnTo>
                    <a:lnTo>
                      <a:pt x="1" y="36"/>
                    </a:lnTo>
                    <a:lnTo>
                      <a:pt x="1" y="18"/>
                    </a:lnTo>
                    <a:lnTo>
                      <a:pt x="1" y="0"/>
                    </a:lnTo>
                    <a:lnTo>
                      <a:pt x="113" y="267"/>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88" name="Freeform 368"/>
              <p:cNvSpPr>
                <a:spLocks/>
              </p:cNvSpPr>
              <p:nvPr/>
            </p:nvSpPr>
            <p:spPr bwMode="auto">
              <a:xfrm>
                <a:off x="1801" y="2837"/>
                <a:ext cx="60" cy="103"/>
              </a:xfrm>
              <a:custGeom>
                <a:avLst/>
                <a:gdLst>
                  <a:gd name="T0" fmla="*/ 0 w 121"/>
                  <a:gd name="T1" fmla="*/ 0 h 207"/>
                  <a:gd name="T2" fmla="*/ 0 w 121"/>
                  <a:gd name="T3" fmla="*/ 0 h 207"/>
                  <a:gd name="T4" fmla="*/ 0 w 121"/>
                  <a:gd name="T5" fmla="*/ 41 h 207"/>
                  <a:gd name="T6" fmla="*/ 6 w 121"/>
                  <a:gd name="T7" fmla="*/ 78 h 207"/>
                  <a:gd name="T8" fmla="*/ 14 w 121"/>
                  <a:gd name="T9" fmla="*/ 110 h 207"/>
                  <a:gd name="T10" fmla="*/ 28 w 121"/>
                  <a:gd name="T11" fmla="*/ 136 h 207"/>
                  <a:gd name="T12" fmla="*/ 45 w 121"/>
                  <a:gd name="T13" fmla="*/ 160 h 207"/>
                  <a:gd name="T14" fmla="*/ 67 w 121"/>
                  <a:gd name="T15" fmla="*/ 178 h 207"/>
                  <a:gd name="T16" fmla="*/ 91 w 121"/>
                  <a:gd name="T17" fmla="*/ 192 h 207"/>
                  <a:gd name="T18" fmla="*/ 118 w 121"/>
                  <a:gd name="T19" fmla="*/ 207 h 207"/>
                  <a:gd name="T20" fmla="*/ 121 w 121"/>
                  <a:gd name="T21" fmla="*/ 191 h 207"/>
                  <a:gd name="T22" fmla="*/ 96 w 121"/>
                  <a:gd name="T23" fmla="*/ 179 h 207"/>
                  <a:gd name="T24" fmla="*/ 73 w 121"/>
                  <a:gd name="T25" fmla="*/ 165 h 207"/>
                  <a:gd name="T26" fmla="*/ 54 w 121"/>
                  <a:gd name="T27" fmla="*/ 147 h 207"/>
                  <a:gd name="T28" fmla="*/ 39 w 121"/>
                  <a:gd name="T29" fmla="*/ 126 h 207"/>
                  <a:gd name="T30" fmla="*/ 28 w 121"/>
                  <a:gd name="T31" fmla="*/ 104 h 207"/>
                  <a:gd name="T32" fmla="*/ 19 w 121"/>
                  <a:gd name="T33" fmla="*/ 74 h 207"/>
                  <a:gd name="T34" fmla="*/ 14 w 121"/>
                  <a:gd name="T35" fmla="*/ 41 h 207"/>
                  <a:gd name="T36" fmla="*/ 14 w 121"/>
                  <a:gd name="T37" fmla="*/ 0 h 207"/>
                  <a:gd name="T38" fmla="*/ 14 w 121"/>
                  <a:gd name="T39" fmla="*/ 0 h 207"/>
                  <a:gd name="T40" fmla="*/ 0 w 121"/>
                  <a:gd name="T4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207">
                    <a:moveTo>
                      <a:pt x="0" y="0"/>
                    </a:moveTo>
                    <a:lnTo>
                      <a:pt x="0" y="0"/>
                    </a:lnTo>
                    <a:lnTo>
                      <a:pt x="0" y="41"/>
                    </a:lnTo>
                    <a:lnTo>
                      <a:pt x="6" y="78"/>
                    </a:lnTo>
                    <a:lnTo>
                      <a:pt x="14" y="110"/>
                    </a:lnTo>
                    <a:lnTo>
                      <a:pt x="28" y="136"/>
                    </a:lnTo>
                    <a:lnTo>
                      <a:pt x="45" y="160"/>
                    </a:lnTo>
                    <a:lnTo>
                      <a:pt x="67" y="178"/>
                    </a:lnTo>
                    <a:lnTo>
                      <a:pt x="91" y="192"/>
                    </a:lnTo>
                    <a:lnTo>
                      <a:pt x="118" y="207"/>
                    </a:lnTo>
                    <a:lnTo>
                      <a:pt x="121" y="191"/>
                    </a:lnTo>
                    <a:lnTo>
                      <a:pt x="96" y="179"/>
                    </a:lnTo>
                    <a:lnTo>
                      <a:pt x="73" y="165"/>
                    </a:lnTo>
                    <a:lnTo>
                      <a:pt x="54" y="147"/>
                    </a:lnTo>
                    <a:lnTo>
                      <a:pt x="39" y="126"/>
                    </a:lnTo>
                    <a:lnTo>
                      <a:pt x="28" y="104"/>
                    </a:lnTo>
                    <a:lnTo>
                      <a:pt x="19" y="74"/>
                    </a:lnTo>
                    <a:lnTo>
                      <a:pt x="14" y="41"/>
                    </a:lnTo>
                    <a:lnTo>
                      <a:pt x="14" y="0"/>
                    </a:lnTo>
                    <a:lnTo>
                      <a:pt x="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89" name="Freeform 369"/>
              <p:cNvSpPr>
                <a:spLocks/>
              </p:cNvSpPr>
              <p:nvPr/>
            </p:nvSpPr>
            <p:spPr bwMode="auto">
              <a:xfrm>
                <a:off x="1801" y="2803"/>
                <a:ext cx="7" cy="34"/>
              </a:xfrm>
              <a:custGeom>
                <a:avLst/>
                <a:gdLst>
                  <a:gd name="T0" fmla="*/ 2 w 15"/>
                  <a:gd name="T1" fmla="*/ 0 h 68"/>
                  <a:gd name="T2" fmla="*/ 2 w 15"/>
                  <a:gd name="T3" fmla="*/ 18 h 68"/>
                  <a:gd name="T4" fmla="*/ 2 w 15"/>
                  <a:gd name="T5" fmla="*/ 36 h 68"/>
                  <a:gd name="T6" fmla="*/ 0 w 15"/>
                  <a:gd name="T7" fmla="*/ 52 h 68"/>
                  <a:gd name="T8" fmla="*/ 0 w 15"/>
                  <a:gd name="T9" fmla="*/ 68 h 68"/>
                  <a:gd name="T10" fmla="*/ 14 w 15"/>
                  <a:gd name="T11" fmla="*/ 68 h 68"/>
                  <a:gd name="T12" fmla="*/ 14 w 15"/>
                  <a:gd name="T13" fmla="*/ 52 h 68"/>
                  <a:gd name="T14" fmla="*/ 15 w 15"/>
                  <a:gd name="T15" fmla="*/ 36 h 68"/>
                  <a:gd name="T16" fmla="*/ 15 w 15"/>
                  <a:gd name="T17" fmla="*/ 18 h 68"/>
                  <a:gd name="T18" fmla="*/ 15 w 15"/>
                  <a:gd name="T19" fmla="*/ 0 h 68"/>
                  <a:gd name="T20" fmla="*/ 2 w 15"/>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68">
                    <a:moveTo>
                      <a:pt x="2" y="0"/>
                    </a:moveTo>
                    <a:lnTo>
                      <a:pt x="2" y="18"/>
                    </a:lnTo>
                    <a:lnTo>
                      <a:pt x="2" y="36"/>
                    </a:lnTo>
                    <a:lnTo>
                      <a:pt x="0" y="52"/>
                    </a:lnTo>
                    <a:lnTo>
                      <a:pt x="0" y="68"/>
                    </a:lnTo>
                    <a:lnTo>
                      <a:pt x="14" y="68"/>
                    </a:lnTo>
                    <a:lnTo>
                      <a:pt x="14" y="52"/>
                    </a:lnTo>
                    <a:lnTo>
                      <a:pt x="15" y="36"/>
                    </a:lnTo>
                    <a:lnTo>
                      <a:pt x="15" y="18"/>
                    </a:lnTo>
                    <a:lnTo>
                      <a:pt x="15"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90" name="Freeform 370"/>
              <p:cNvSpPr>
                <a:spLocks/>
              </p:cNvSpPr>
              <p:nvPr/>
            </p:nvSpPr>
            <p:spPr bwMode="auto">
              <a:xfrm>
                <a:off x="1503" y="1829"/>
                <a:ext cx="281" cy="224"/>
              </a:xfrm>
              <a:custGeom>
                <a:avLst/>
                <a:gdLst>
                  <a:gd name="T0" fmla="*/ 536 w 562"/>
                  <a:gd name="T1" fmla="*/ 438 h 447"/>
                  <a:gd name="T2" fmla="*/ 486 w 562"/>
                  <a:gd name="T3" fmla="*/ 417 h 447"/>
                  <a:gd name="T4" fmla="*/ 436 w 562"/>
                  <a:gd name="T5" fmla="*/ 392 h 447"/>
                  <a:gd name="T6" fmla="*/ 387 w 562"/>
                  <a:gd name="T7" fmla="*/ 365 h 447"/>
                  <a:gd name="T8" fmla="*/ 339 w 562"/>
                  <a:gd name="T9" fmla="*/ 336 h 447"/>
                  <a:gd name="T10" fmla="*/ 291 w 562"/>
                  <a:gd name="T11" fmla="*/ 304 h 447"/>
                  <a:gd name="T12" fmla="*/ 243 w 562"/>
                  <a:gd name="T13" fmla="*/ 271 h 447"/>
                  <a:gd name="T14" fmla="*/ 195 w 562"/>
                  <a:gd name="T15" fmla="*/ 237 h 447"/>
                  <a:gd name="T16" fmla="*/ 158 w 562"/>
                  <a:gd name="T17" fmla="*/ 213 h 447"/>
                  <a:gd name="T18" fmla="*/ 122 w 562"/>
                  <a:gd name="T19" fmla="*/ 207 h 447"/>
                  <a:gd name="T20" fmla="*/ 87 w 562"/>
                  <a:gd name="T21" fmla="*/ 202 h 447"/>
                  <a:gd name="T22" fmla="*/ 54 w 562"/>
                  <a:gd name="T23" fmla="*/ 191 h 447"/>
                  <a:gd name="T24" fmla="*/ 29 w 562"/>
                  <a:gd name="T25" fmla="*/ 163 h 447"/>
                  <a:gd name="T26" fmla="*/ 7 w 562"/>
                  <a:gd name="T27" fmla="*/ 129 h 447"/>
                  <a:gd name="T28" fmla="*/ 0 w 562"/>
                  <a:gd name="T29" fmla="*/ 95 h 447"/>
                  <a:gd name="T30" fmla="*/ 15 w 562"/>
                  <a:gd name="T31" fmla="*/ 61 h 447"/>
                  <a:gd name="T32" fmla="*/ 50 w 562"/>
                  <a:gd name="T33" fmla="*/ 39 h 447"/>
                  <a:gd name="T34" fmla="*/ 76 w 562"/>
                  <a:gd name="T35" fmla="*/ 47 h 447"/>
                  <a:gd name="T36" fmla="*/ 100 w 562"/>
                  <a:gd name="T37" fmla="*/ 65 h 447"/>
                  <a:gd name="T38" fmla="*/ 122 w 562"/>
                  <a:gd name="T39" fmla="*/ 69 h 447"/>
                  <a:gd name="T40" fmla="*/ 135 w 562"/>
                  <a:gd name="T41" fmla="*/ 55 h 447"/>
                  <a:gd name="T42" fmla="*/ 128 w 562"/>
                  <a:gd name="T43" fmla="*/ 40 h 447"/>
                  <a:gd name="T44" fmla="*/ 118 w 562"/>
                  <a:gd name="T45" fmla="*/ 23 h 447"/>
                  <a:gd name="T46" fmla="*/ 114 w 562"/>
                  <a:gd name="T47" fmla="*/ 6 h 447"/>
                  <a:gd name="T48" fmla="*/ 133 w 562"/>
                  <a:gd name="T49" fmla="*/ 0 h 447"/>
                  <a:gd name="T50" fmla="*/ 158 w 562"/>
                  <a:gd name="T51" fmla="*/ 26 h 447"/>
                  <a:gd name="T52" fmla="*/ 181 w 562"/>
                  <a:gd name="T53" fmla="*/ 69 h 447"/>
                  <a:gd name="T54" fmla="*/ 199 w 562"/>
                  <a:gd name="T55" fmla="*/ 110 h 447"/>
                  <a:gd name="T56" fmla="*/ 225 w 562"/>
                  <a:gd name="T57" fmla="*/ 136 h 447"/>
                  <a:gd name="T58" fmla="*/ 265 w 562"/>
                  <a:gd name="T59" fmla="*/ 163 h 447"/>
                  <a:gd name="T60" fmla="*/ 305 w 562"/>
                  <a:gd name="T61" fmla="*/ 186 h 447"/>
                  <a:gd name="T62" fmla="*/ 346 w 562"/>
                  <a:gd name="T63" fmla="*/ 207 h 447"/>
                  <a:gd name="T64" fmla="*/ 388 w 562"/>
                  <a:gd name="T65" fmla="*/ 226 h 447"/>
                  <a:gd name="T66" fmla="*/ 432 w 562"/>
                  <a:gd name="T67" fmla="*/ 242 h 447"/>
                  <a:gd name="T68" fmla="*/ 476 w 562"/>
                  <a:gd name="T69" fmla="*/ 258 h 447"/>
                  <a:gd name="T70" fmla="*/ 520 w 562"/>
                  <a:gd name="T71" fmla="*/ 273 h 447"/>
                  <a:gd name="T72" fmla="*/ 562 w 562"/>
                  <a:gd name="T73"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2" h="447">
                    <a:moveTo>
                      <a:pt x="562" y="447"/>
                    </a:moveTo>
                    <a:lnTo>
                      <a:pt x="536" y="438"/>
                    </a:lnTo>
                    <a:lnTo>
                      <a:pt x="512" y="428"/>
                    </a:lnTo>
                    <a:lnTo>
                      <a:pt x="486" y="417"/>
                    </a:lnTo>
                    <a:lnTo>
                      <a:pt x="461" y="404"/>
                    </a:lnTo>
                    <a:lnTo>
                      <a:pt x="436" y="392"/>
                    </a:lnTo>
                    <a:lnTo>
                      <a:pt x="412" y="378"/>
                    </a:lnTo>
                    <a:lnTo>
                      <a:pt x="387" y="365"/>
                    </a:lnTo>
                    <a:lnTo>
                      <a:pt x="362" y="350"/>
                    </a:lnTo>
                    <a:lnTo>
                      <a:pt x="339" y="336"/>
                    </a:lnTo>
                    <a:lnTo>
                      <a:pt x="314" y="320"/>
                    </a:lnTo>
                    <a:lnTo>
                      <a:pt x="291" y="304"/>
                    </a:lnTo>
                    <a:lnTo>
                      <a:pt x="266" y="287"/>
                    </a:lnTo>
                    <a:lnTo>
                      <a:pt x="243" y="271"/>
                    </a:lnTo>
                    <a:lnTo>
                      <a:pt x="220" y="255"/>
                    </a:lnTo>
                    <a:lnTo>
                      <a:pt x="195" y="237"/>
                    </a:lnTo>
                    <a:lnTo>
                      <a:pt x="172" y="221"/>
                    </a:lnTo>
                    <a:lnTo>
                      <a:pt x="158" y="213"/>
                    </a:lnTo>
                    <a:lnTo>
                      <a:pt x="141" y="210"/>
                    </a:lnTo>
                    <a:lnTo>
                      <a:pt x="122" y="207"/>
                    </a:lnTo>
                    <a:lnTo>
                      <a:pt x="104" y="205"/>
                    </a:lnTo>
                    <a:lnTo>
                      <a:pt x="87" y="202"/>
                    </a:lnTo>
                    <a:lnTo>
                      <a:pt x="69" y="197"/>
                    </a:lnTo>
                    <a:lnTo>
                      <a:pt x="54" y="191"/>
                    </a:lnTo>
                    <a:lnTo>
                      <a:pt x="41" y="179"/>
                    </a:lnTo>
                    <a:lnTo>
                      <a:pt x="29" y="163"/>
                    </a:lnTo>
                    <a:lnTo>
                      <a:pt x="17" y="145"/>
                    </a:lnTo>
                    <a:lnTo>
                      <a:pt x="7" y="129"/>
                    </a:lnTo>
                    <a:lnTo>
                      <a:pt x="2" y="111"/>
                    </a:lnTo>
                    <a:lnTo>
                      <a:pt x="0" y="95"/>
                    </a:lnTo>
                    <a:lnTo>
                      <a:pt x="4" y="78"/>
                    </a:lnTo>
                    <a:lnTo>
                      <a:pt x="15" y="61"/>
                    </a:lnTo>
                    <a:lnTo>
                      <a:pt x="36" y="44"/>
                    </a:lnTo>
                    <a:lnTo>
                      <a:pt x="50" y="39"/>
                    </a:lnTo>
                    <a:lnTo>
                      <a:pt x="63" y="40"/>
                    </a:lnTo>
                    <a:lnTo>
                      <a:pt x="76" y="47"/>
                    </a:lnTo>
                    <a:lnTo>
                      <a:pt x="88" y="57"/>
                    </a:lnTo>
                    <a:lnTo>
                      <a:pt x="100" y="65"/>
                    </a:lnTo>
                    <a:lnTo>
                      <a:pt x="111" y="69"/>
                    </a:lnTo>
                    <a:lnTo>
                      <a:pt x="122" y="69"/>
                    </a:lnTo>
                    <a:lnTo>
                      <a:pt x="133" y="61"/>
                    </a:lnTo>
                    <a:lnTo>
                      <a:pt x="135" y="55"/>
                    </a:lnTo>
                    <a:lnTo>
                      <a:pt x="133" y="48"/>
                    </a:lnTo>
                    <a:lnTo>
                      <a:pt x="128" y="40"/>
                    </a:lnTo>
                    <a:lnTo>
                      <a:pt x="122" y="31"/>
                    </a:lnTo>
                    <a:lnTo>
                      <a:pt x="118" y="23"/>
                    </a:lnTo>
                    <a:lnTo>
                      <a:pt x="114" y="15"/>
                    </a:lnTo>
                    <a:lnTo>
                      <a:pt x="114" y="6"/>
                    </a:lnTo>
                    <a:lnTo>
                      <a:pt x="119" y="2"/>
                    </a:lnTo>
                    <a:lnTo>
                      <a:pt x="133" y="0"/>
                    </a:lnTo>
                    <a:lnTo>
                      <a:pt x="146" y="8"/>
                    </a:lnTo>
                    <a:lnTo>
                      <a:pt x="158" y="26"/>
                    </a:lnTo>
                    <a:lnTo>
                      <a:pt x="170" y="47"/>
                    </a:lnTo>
                    <a:lnTo>
                      <a:pt x="181" y="69"/>
                    </a:lnTo>
                    <a:lnTo>
                      <a:pt x="191" y="92"/>
                    </a:lnTo>
                    <a:lnTo>
                      <a:pt x="199" y="110"/>
                    </a:lnTo>
                    <a:lnTo>
                      <a:pt x="207" y="121"/>
                    </a:lnTo>
                    <a:lnTo>
                      <a:pt x="225" y="136"/>
                    </a:lnTo>
                    <a:lnTo>
                      <a:pt x="244" y="150"/>
                    </a:lnTo>
                    <a:lnTo>
                      <a:pt x="265" y="163"/>
                    </a:lnTo>
                    <a:lnTo>
                      <a:pt x="284" y="174"/>
                    </a:lnTo>
                    <a:lnTo>
                      <a:pt x="305" y="186"/>
                    </a:lnTo>
                    <a:lnTo>
                      <a:pt x="325" y="197"/>
                    </a:lnTo>
                    <a:lnTo>
                      <a:pt x="346" y="207"/>
                    </a:lnTo>
                    <a:lnTo>
                      <a:pt x="366" y="216"/>
                    </a:lnTo>
                    <a:lnTo>
                      <a:pt x="388" y="226"/>
                    </a:lnTo>
                    <a:lnTo>
                      <a:pt x="410" y="234"/>
                    </a:lnTo>
                    <a:lnTo>
                      <a:pt x="432" y="242"/>
                    </a:lnTo>
                    <a:lnTo>
                      <a:pt x="454" y="250"/>
                    </a:lnTo>
                    <a:lnTo>
                      <a:pt x="476" y="258"/>
                    </a:lnTo>
                    <a:lnTo>
                      <a:pt x="498" y="266"/>
                    </a:lnTo>
                    <a:lnTo>
                      <a:pt x="520" y="273"/>
                    </a:lnTo>
                    <a:lnTo>
                      <a:pt x="542" y="281"/>
                    </a:lnTo>
                    <a:lnTo>
                      <a:pt x="562" y="447"/>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91" name="Freeform 371"/>
              <p:cNvSpPr>
                <a:spLocks/>
              </p:cNvSpPr>
              <p:nvPr/>
            </p:nvSpPr>
            <p:spPr bwMode="auto">
              <a:xfrm>
                <a:off x="1587" y="1937"/>
                <a:ext cx="198" cy="120"/>
              </a:xfrm>
              <a:custGeom>
                <a:avLst/>
                <a:gdLst>
                  <a:gd name="T0" fmla="*/ 0 w 395"/>
                  <a:gd name="T1" fmla="*/ 13 h 240"/>
                  <a:gd name="T2" fmla="*/ 0 w 395"/>
                  <a:gd name="T3" fmla="*/ 13 h 240"/>
                  <a:gd name="T4" fmla="*/ 23 w 395"/>
                  <a:gd name="T5" fmla="*/ 29 h 240"/>
                  <a:gd name="T6" fmla="*/ 48 w 395"/>
                  <a:gd name="T7" fmla="*/ 47 h 240"/>
                  <a:gd name="T8" fmla="*/ 71 w 395"/>
                  <a:gd name="T9" fmla="*/ 63 h 240"/>
                  <a:gd name="T10" fmla="*/ 94 w 395"/>
                  <a:gd name="T11" fmla="*/ 79 h 240"/>
                  <a:gd name="T12" fmla="*/ 119 w 395"/>
                  <a:gd name="T13" fmla="*/ 95 h 240"/>
                  <a:gd name="T14" fmla="*/ 142 w 395"/>
                  <a:gd name="T15" fmla="*/ 111 h 240"/>
                  <a:gd name="T16" fmla="*/ 167 w 395"/>
                  <a:gd name="T17" fmla="*/ 127 h 240"/>
                  <a:gd name="T18" fmla="*/ 190 w 395"/>
                  <a:gd name="T19" fmla="*/ 142 h 240"/>
                  <a:gd name="T20" fmla="*/ 215 w 395"/>
                  <a:gd name="T21" fmla="*/ 156 h 240"/>
                  <a:gd name="T22" fmla="*/ 240 w 395"/>
                  <a:gd name="T23" fmla="*/ 169 h 240"/>
                  <a:gd name="T24" fmla="*/ 264 w 395"/>
                  <a:gd name="T25" fmla="*/ 186 h 240"/>
                  <a:gd name="T26" fmla="*/ 289 w 395"/>
                  <a:gd name="T27" fmla="*/ 197 h 240"/>
                  <a:gd name="T28" fmla="*/ 314 w 395"/>
                  <a:gd name="T29" fmla="*/ 210 h 240"/>
                  <a:gd name="T30" fmla="*/ 341 w 395"/>
                  <a:gd name="T31" fmla="*/ 221 h 240"/>
                  <a:gd name="T32" fmla="*/ 366 w 395"/>
                  <a:gd name="T33" fmla="*/ 231 h 240"/>
                  <a:gd name="T34" fmla="*/ 392 w 395"/>
                  <a:gd name="T35" fmla="*/ 240 h 240"/>
                  <a:gd name="T36" fmla="*/ 395 w 395"/>
                  <a:gd name="T37" fmla="*/ 224 h 240"/>
                  <a:gd name="T38" fmla="*/ 369 w 395"/>
                  <a:gd name="T39" fmla="*/ 215 h 240"/>
                  <a:gd name="T40" fmla="*/ 344 w 395"/>
                  <a:gd name="T41" fmla="*/ 205 h 240"/>
                  <a:gd name="T42" fmla="*/ 319 w 395"/>
                  <a:gd name="T43" fmla="*/ 194 h 240"/>
                  <a:gd name="T44" fmla="*/ 295 w 395"/>
                  <a:gd name="T45" fmla="*/ 181 h 240"/>
                  <a:gd name="T46" fmla="*/ 270 w 395"/>
                  <a:gd name="T47" fmla="*/ 169 h 240"/>
                  <a:gd name="T48" fmla="*/ 245 w 395"/>
                  <a:gd name="T49" fmla="*/ 156 h 240"/>
                  <a:gd name="T50" fmla="*/ 221 w 395"/>
                  <a:gd name="T51" fmla="*/ 144 h 240"/>
                  <a:gd name="T52" fmla="*/ 196 w 395"/>
                  <a:gd name="T53" fmla="*/ 129 h 240"/>
                  <a:gd name="T54" fmla="*/ 173 w 395"/>
                  <a:gd name="T55" fmla="*/ 114 h 240"/>
                  <a:gd name="T56" fmla="*/ 148 w 395"/>
                  <a:gd name="T57" fmla="*/ 98 h 240"/>
                  <a:gd name="T58" fmla="*/ 125 w 395"/>
                  <a:gd name="T59" fmla="*/ 82 h 240"/>
                  <a:gd name="T60" fmla="*/ 100 w 395"/>
                  <a:gd name="T61" fmla="*/ 66 h 240"/>
                  <a:gd name="T62" fmla="*/ 77 w 395"/>
                  <a:gd name="T63" fmla="*/ 50 h 240"/>
                  <a:gd name="T64" fmla="*/ 53 w 395"/>
                  <a:gd name="T65" fmla="*/ 34 h 240"/>
                  <a:gd name="T66" fmla="*/ 29 w 395"/>
                  <a:gd name="T67" fmla="*/ 16 h 240"/>
                  <a:gd name="T68" fmla="*/ 5 w 395"/>
                  <a:gd name="T69" fmla="*/ 0 h 240"/>
                  <a:gd name="T70" fmla="*/ 5 w 395"/>
                  <a:gd name="T71" fmla="*/ 0 h 240"/>
                  <a:gd name="T72" fmla="*/ 0 w 395"/>
                  <a:gd name="T73" fmla="*/ 1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5" h="240">
                    <a:moveTo>
                      <a:pt x="0" y="13"/>
                    </a:moveTo>
                    <a:lnTo>
                      <a:pt x="0" y="13"/>
                    </a:lnTo>
                    <a:lnTo>
                      <a:pt x="23" y="29"/>
                    </a:lnTo>
                    <a:lnTo>
                      <a:pt x="48" y="47"/>
                    </a:lnTo>
                    <a:lnTo>
                      <a:pt x="71" y="63"/>
                    </a:lnTo>
                    <a:lnTo>
                      <a:pt x="94" y="79"/>
                    </a:lnTo>
                    <a:lnTo>
                      <a:pt x="119" y="95"/>
                    </a:lnTo>
                    <a:lnTo>
                      <a:pt x="142" y="111"/>
                    </a:lnTo>
                    <a:lnTo>
                      <a:pt x="167" y="127"/>
                    </a:lnTo>
                    <a:lnTo>
                      <a:pt x="190" y="142"/>
                    </a:lnTo>
                    <a:lnTo>
                      <a:pt x="215" y="156"/>
                    </a:lnTo>
                    <a:lnTo>
                      <a:pt x="240" y="169"/>
                    </a:lnTo>
                    <a:lnTo>
                      <a:pt x="264" y="186"/>
                    </a:lnTo>
                    <a:lnTo>
                      <a:pt x="289" y="197"/>
                    </a:lnTo>
                    <a:lnTo>
                      <a:pt x="314" y="210"/>
                    </a:lnTo>
                    <a:lnTo>
                      <a:pt x="341" y="221"/>
                    </a:lnTo>
                    <a:lnTo>
                      <a:pt x="366" y="231"/>
                    </a:lnTo>
                    <a:lnTo>
                      <a:pt x="392" y="240"/>
                    </a:lnTo>
                    <a:lnTo>
                      <a:pt x="395" y="224"/>
                    </a:lnTo>
                    <a:lnTo>
                      <a:pt x="369" y="215"/>
                    </a:lnTo>
                    <a:lnTo>
                      <a:pt x="344" y="205"/>
                    </a:lnTo>
                    <a:lnTo>
                      <a:pt x="319" y="194"/>
                    </a:lnTo>
                    <a:lnTo>
                      <a:pt x="295" y="181"/>
                    </a:lnTo>
                    <a:lnTo>
                      <a:pt x="270" y="169"/>
                    </a:lnTo>
                    <a:lnTo>
                      <a:pt x="245" y="156"/>
                    </a:lnTo>
                    <a:lnTo>
                      <a:pt x="221" y="144"/>
                    </a:lnTo>
                    <a:lnTo>
                      <a:pt x="196" y="129"/>
                    </a:lnTo>
                    <a:lnTo>
                      <a:pt x="173" y="114"/>
                    </a:lnTo>
                    <a:lnTo>
                      <a:pt x="148" y="98"/>
                    </a:lnTo>
                    <a:lnTo>
                      <a:pt x="125" y="82"/>
                    </a:lnTo>
                    <a:lnTo>
                      <a:pt x="100" y="66"/>
                    </a:lnTo>
                    <a:lnTo>
                      <a:pt x="77" y="50"/>
                    </a:lnTo>
                    <a:lnTo>
                      <a:pt x="53" y="34"/>
                    </a:lnTo>
                    <a:lnTo>
                      <a:pt x="29" y="16"/>
                    </a:lnTo>
                    <a:lnTo>
                      <a:pt x="5" y="0"/>
                    </a:lnTo>
                    <a:lnTo>
                      <a:pt x="5"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92" name="Freeform 372"/>
              <p:cNvSpPr>
                <a:spLocks/>
              </p:cNvSpPr>
              <p:nvPr/>
            </p:nvSpPr>
            <p:spPr bwMode="auto">
              <a:xfrm>
                <a:off x="1521" y="1917"/>
                <a:ext cx="69" cy="26"/>
              </a:xfrm>
              <a:custGeom>
                <a:avLst/>
                <a:gdLst>
                  <a:gd name="T0" fmla="*/ 0 w 138"/>
                  <a:gd name="T1" fmla="*/ 10 h 54"/>
                  <a:gd name="T2" fmla="*/ 1 w 138"/>
                  <a:gd name="T3" fmla="*/ 10 h 54"/>
                  <a:gd name="T4" fmla="*/ 15 w 138"/>
                  <a:gd name="T5" fmla="*/ 23 h 54"/>
                  <a:gd name="T6" fmla="*/ 31 w 138"/>
                  <a:gd name="T7" fmla="*/ 31 h 54"/>
                  <a:gd name="T8" fmla="*/ 49 w 138"/>
                  <a:gd name="T9" fmla="*/ 36 h 54"/>
                  <a:gd name="T10" fmla="*/ 68 w 138"/>
                  <a:gd name="T11" fmla="*/ 39 h 54"/>
                  <a:gd name="T12" fmla="*/ 86 w 138"/>
                  <a:gd name="T13" fmla="*/ 41 h 54"/>
                  <a:gd name="T14" fmla="*/ 105 w 138"/>
                  <a:gd name="T15" fmla="*/ 44 h 54"/>
                  <a:gd name="T16" fmla="*/ 120 w 138"/>
                  <a:gd name="T17" fmla="*/ 47 h 54"/>
                  <a:gd name="T18" fmla="*/ 133 w 138"/>
                  <a:gd name="T19" fmla="*/ 54 h 54"/>
                  <a:gd name="T20" fmla="*/ 138 w 138"/>
                  <a:gd name="T21" fmla="*/ 41 h 54"/>
                  <a:gd name="T22" fmla="*/ 123 w 138"/>
                  <a:gd name="T23" fmla="*/ 31 h 54"/>
                  <a:gd name="T24" fmla="*/ 105 w 138"/>
                  <a:gd name="T25" fmla="*/ 28 h 54"/>
                  <a:gd name="T26" fmla="*/ 86 w 138"/>
                  <a:gd name="T27" fmla="*/ 25 h 54"/>
                  <a:gd name="T28" fmla="*/ 68 w 138"/>
                  <a:gd name="T29" fmla="*/ 23 h 54"/>
                  <a:gd name="T30" fmla="*/ 52 w 138"/>
                  <a:gd name="T31" fmla="*/ 20 h 54"/>
                  <a:gd name="T32" fmla="*/ 34 w 138"/>
                  <a:gd name="T33" fmla="*/ 15 h 54"/>
                  <a:gd name="T34" fmla="*/ 20 w 138"/>
                  <a:gd name="T35" fmla="*/ 10 h 54"/>
                  <a:gd name="T36" fmla="*/ 9 w 138"/>
                  <a:gd name="T37" fmla="*/ 0 h 54"/>
                  <a:gd name="T38" fmla="*/ 11 w 138"/>
                  <a:gd name="T39" fmla="*/ 0 h 54"/>
                  <a:gd name="T40" fmla="*/ 0 w 138"/>
                  <a:gd name="T41"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54">
                    <a:moveTo>
                      <a:pt x="0" y="10"/>
                    </a:moveTo>
                    <a:lnTo>
                      <a:pt x="1" y="10"/>
                    </a:lnTo>
                    <a:lnTo>
                      <a:pt x="15" y="23"/>
                    </a:lnTo>
                    <a:lnTo>
                      <a:pt x="31" y="31"/>
                    </a:lnTo>
                    <a:lnTo>
                      <a:pt x="49" y="36"/>
                    </a:lnTo>
                    <a:lnTo>
                      <a:pt x="68" y="39"/>
                    </a:lnTo>
                    <a:lnTo>
                      <a:pt x="86" y="41"/>
                    </a:lnTo>
                    <a:lnTo>
                      <a:pt x="105" y="44"/>
                    </a:lnTo>
                    <a:lnTo>
                      <a:pt x="120" y="47"/>
                    </a:lnTo>
                    <a:lnTo>
                      <a:pt x="133" y="54"/>
                    </a:lnTo>
                    <a:lnTo>
                      <a:pt x="138" y="41"/>
                    </a:lnTo>
                    <a:lnTo>
                      <a:pt x="123" y="31"/>
                    </a:lnTo>
                    <a:lnTo>
                      <a:pt x="105" y="28"/>
                    </a:lnTo>
                    <a:lnTo>
                      <a:pt x="86" y="25"/>
                    </a:lnTo>
                    <a:lnTo>
                      <a:pt x="68" y="23"/>
                    </a:lnTo>
                    <a:lnTo>
                      <a:pt x="52" y="20"/>
                    </a:lnTo>
                    <a:lnTo>
                      <a:pt x="34" y="15"/>
                    </a:lnTo>
                    <a:lnTo>
                      <a:pt x="20" y="10"/>
                    </a:lnTo>
                    <a:lnTo>
                      <a:pt x="9" y="0"/>
                    </a:lnTo>
                    <a:lnTo>
                      <a:pt x="11"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93" name="Freeform 373"/>
              <p:cNvSpPr>
                <a:spLocks/>
              </p:cNvSpPr>
              <p:nvPr/>
            </p:nvSpPr>
            <p:spPr bwMode="auto">
              <a:xfrm>
                <a:off x="1500" y="1848"/>
                <a:ext cx="26" cy="74"/>
              </a:xfrm>
              <a:custGeom>
                <a:avLst/>
                <a:gdLst>
                  <a:gd name="T0" fmla="*/ 40 w 54"/>
                  <a:gd name="T1" fmla="*/ 0 h 147"/>
                  <a:gd name="T2" fmla="*/ 40 w 54"/>
                  <a:gd name="T3" fmla="*/ 0 h 147"/>
                  <a:gd name="T4" fmla="*/ 18 w 54"/>
                  <a:gd name="T5" fmla="*/ 18 h 147"/>
                  <a:gd name="T6" fmla="*/ 6 w 54"/>
                  <a:gd name="T7" fmla="*/ 37 h 147"/>
                  <a:gd name="T8" fmla="*/ 0 w 54"/>
                  <a:gd name="T9" fmla="*/ 58 h 147"/>
                  <a:gd name="T10" fmla="*/ 2 w 54"/>
                  <a:gd name="T11" fmla="*/ 76 h 147"/>
                  <a:gd name="T12" fmla="*/ 9 w 54"/>
                  <a:gd name="T13" fmla="*/ 95 h 147"/>
                  <a:gd name="T14" fmla="*/ 18 w 54"/>
                  <a:gd name="T15" fmla="*/ 113 h 147"/>
                  <a:gd name="T16" fmla="*/ 30 w 54"/>
                  <a:gd name="T17" fmla="*/ 131 h 147"/>
                  <a:gd name="T18" fmla="*/ 43 w 54"/>
                  <a:gd name="T19" fmla="*/ 147 h 147"/>
                  <a:gd name="T20" fmla="*/ 54 w 54"/>
                  <a:gd name="T21" fmla="*/ 137 h 147"/>
                  <a:gd name="T22" fmla="*/ 41 w 54"/>
                  <a:gd name="T23" fmla="*/ 121 h 147"/>
                  <a:gd name="T24" fmla="*/ 29 w 54"/>
                  <a:gd name="T25" fmla="*/ 103 h 147"/>
                  <a:gd name="T26" fmla="*/ 20 w 54"/>
                  <a:gd name="T27" fmla="*/ 89 h 147"/>
                  <a:gd name="T28" fmla="*/ 15 w 54"/>
                  <a:gd name="T29" fmla="*/ 73 h 147"/>
                  <a:gd name="T30" fmla="*/ 14 w 54"/>
                  <a:gd name="T31" fmla="*/ 58 h 147"/>
                  <a:gd name="T32" fmla="*/ 17 w 54"/>
                  <a:gd name="T33" fmla="*/ 44 h 147"/>
                  <a:gd name="T34" fmla="*/ 26 w 54"/>
                  <a:gd name="T35" fmla="*/ 31 h 147"/>
                  <a:gd name="T36" fmla="*/ 46 w 54"/>
                  <a:gd name="T37" fmla="*/ 13 h 147"/>
                  <a:gd name="T38" fmla="*/ 46 w 54"/>
                  <a:gd name="T39" fmla="*/ 13 h 147"/>
                  <a:gd name="T40" fmla="*/ 40 w 54"/>
                  <a:gd name="T4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147">
                    <a:moveTo>
                      <a:pt x="40" y="0"/>
                    </a:moveTo>
                    <a:lnTo>
                      <a:pt x="40" y="0"/>
                    </a:lnTo>
                    <a:lnTo>
                      <a:pt x="18" y="18"/>
                    </a:lnTo>
                    <a:lnTo>
                      <a:pt x="6" y="37"/>
                    </a:lnTo>
                    <a:lnTo>
                      <a:pt x="0" y="58"/>
                    </a:lnTo>
                    <a:lnTo>
                      <a:pt x="2" y="76"/>
                    </a:lnTo>
                    <a:lnTo>
                      <a:pt x="9" y="95"/>
                    </a:lnTo>
                    <a:lnTo>
                      <a:pt x="18" y="113"/>
                    </a:lnTo>
                    <a:lnTo>
                      <a:pt x="30" y="131"/>
                    </a:lnTo>
                    <a:lnTo>
                      <a:pt x="43" y="147"/>
                    </a:lnTo>
                    <a:lnTo>
                      <a:pt x="54" y="137"/>
                    </a:lnTo>
                    <a:lnTo>
                      <a:pt x="41" y="121"/>
                    </a:lnTo>
                    <a:lnTo>
                      <a:pt x="29" y="103"/>
                    </a:lnTo>
                    <a:lnTo>
                      <a:pt x="20" y="89"/>
                    </a:lnTo>
                    <a:lnTo>
                      <a:pt x="15" y="73"/>
                    </a:lnTo>
                    <a:lnTo>
                      <a:pt x="14" y="58"/>
                    </a:lnTo>
                    <a:lnTo>
                      <a:pt x="17" y="44"/>
                    </a:lnTo>
                    <a:lnTo>
                      <a:pt x="26" y="31"/>
                    </a:lnTo>
                    <a:lnTo>
                      <a:pt x="46" y="13"/>
                    </a:lnTo>
                    <a:lnTo>
                      <a:pt x="46" y="13"/>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94" name="Freeform 374"/>
              <p:cNvSpPr>
                <a:spLocks/>
              </p:cNvSpPr>
              <p:nvPr/>
            </p:nvSpPr>
            <p:spPr bwMode="auto">
              <a:xfrm>
                <a:off x="1520" y="1845"/>
                <a:ext cx="52" cy="23"/>
              </a:xfrm>
              <a:custGeom>
                <a:avLst/>
                <a:gdLst>
                  <a:gd name="T0" fmla="*/ 96 w 104"/>
                  <a:gd name="T1" fmla="*/ 26 h 47"/>
                  <a:gd name="T2" fmla="*/ 96 w 104"/>
                  <a:gd name="T3" fmla="*/ 26 h 47"/>
                  <a:gd name="T4" fmla="*/ 88 w 104"/>
                  <a:gd name="T5" fmla="*/ 30 h 47"/>
                  <a:gd name="T6" fmla="*/ 80 w 104"/>
                  <a:gd name="T7" fmla="*/ 30 h 47"/>
                  <a:gd name="T8" fmla="*/ 70 w 104"/>
                  <a:gd name="T9" fmla="*/ 27 h 47"/>
                  <a:gd name="T10" fmla="*/ 58 w 104"/>
                  <a:gd name="T11" fmla="*/ 19 h 47"/>
                  <a:gd name="T12" fmla="*/ 45 w 104"/>
                  <a:gd name="T13" fmla="*/ 9 h 47"/>
                  <a:gd name="T14" fmla="*/ 32 w 104"/>
                  <a:gd name="T15" fmla="*/ 1 h 47"/>
                  <a:gd name="T16" fmla="*/ 17 w 104"/>
                  <a:gd name="T17" fmla="*/ 0 h 47"/>
                  <a:gd name="T18" fmla="*/ 0 w 104"/>
                  <a:gd name="T19" fmla="*/ 6 h 47"/>
                  <a:gd name="T20" fmla="*/ 6 w 104"/>
                  <a:gd name="T21" fmla="*/ 19 h 47"/>
                  <a:gd name="T22" fmla="*/ 17 w 104"/>
                  <a:gd name="T23" fmla="*/ 16 h 47"/>
                  <a:gd name="T24" fmla="*/ 29 w 104"/>
                  <a:gd name="T25" fmla="*/ 17 h 47"/>
                  <a:gd name="T26" fmla="*/ 40 w 104"/>
                  <a:gd name="T27" fmla="*/ 22 h 47"/>
                  <a:gd name="T28" fmla="*/ 52 w 104"/>
                  <a:gd name="T29" fmla="*/ 32 h 47"/>
                  <a:gd name="T30" fmla="*/ 65 w 104"/>
                  <a:gd name="T31" fmla="*/ 40 h 47"/>
                  <a:gd name="T32" fmla="*/ 77 w 104"/>
                  <a:gd name="T33" fmla="*/ 47 h 47"/>
                  <a:gd name="T34" fmla="*/ 91 w 104"/>
                  <a:gd name="T35" fmla="*/ 47 h 47"/>
                  <a:gd name="T36" fmla="*/ 104 w 104"/>
                  <a:gd name="T37" fmla="*/ 35 h 47"/>
                  <a:gd name="T38" fmla="*/ 104 w 104"/>
                  <a:gd name="T39" fmla="*/ 35 h 47"/>
                  <a:gd name="T40" fmla="*/ 96 w 104"/>
                  <a:gd name="T41"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47">
                    <a:moveTo>
                      <a:pt x="96" y="26"/>
                    </a:moveTo>
                    <a:lnTo>
                      <a:pt x="96" y="26"/>
                    </a:lnTo>
                    <a:lnTo>
                      <a:pt x="88" y="30"/>
                    </a:lnTo>
                    <a:lnTo>
                      <a:pt x="80" y="30"/>
                    </a:lnTo>
                    <a:lnTo>
                      <a:pt x="70" y="27"/>
                    </a:lnTo>
                    <a:lnTo>
                      <a:pt x="58" y="19"/>
                    </a:lnTo>
                    <a:lnTo>
                      <a:pt x="45" y="9"/>
                    </a:lnTo>
                    <a:lnTo>
                      <a:pt x="32" y="1"/>
                    </a:lnTo>
                    <a:lnTo>
                      <a:pt x="17" y="0"/>
                    </a:lnTo>
                    <a:lnTo>
                      <a:pt x="0" y="6"/>
                    </a:lnTo>
                    <a:lnTo>
                      <a:pt x="6" y="19"/>
                    </a:lnTo>
                    <a:lnTo>
                      <a:pt x="17" y="16"/>
                    </a:lnTo>
                    <a:lnTo>
                      <a:pt x="29" y="17"/>
                    </a:lnTo>
                    <a:lnTo>
                      <a:pt x="40" y="22"/>
                    </a:lnTo>
                    <a:lnTo>
                      <a:pt x="52" y="32"/>
                    </a:lnTo>
                    <a:lnTo>
                      <a:pt x="65" y="40"/>
                    </a:lnTo>
                    <a:lnTo>
                      <a:pt x="77" y="47"/>
                    </a:lnTo>
                    <a:lnTo>
                      <a:pt x="91" y="47"/>
                    </a:lnTo>
                    <a:lnTo>
                      <a:pt x="104" y="35"/>
                    </a:lnTo>
                    <a:lnTo>
                      <a:pt x="104" y="35"/>
                    </a:lnTo>
                    <a:lnTo>
                      <a:pt x="9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95" name="Freeform 375"/>
              <p:cNvSpPr>
                <a:spLocks/>
              </p:cNvSpPr>
              <p:nvPr/>
            </p:nvSpPr>
            <p:spPr bwMode="auto">
              <a:xfrm>
                <a:off x="1557" y="1827"/>
                <a:ext cx="17" cy="36"/>
              </a:xfrm>
              <a:custGeom>
                <a:avLst/>
                <a:gdLst>
                  <a:gd name="T0" fmla="*/ 10 w 34"/>
                  <a:gd name="T1" fmla="*/ 0 h 71"/>
                  <a:gd name="T2" fmla="*/ 10 w 34"/>
                  <a:gd name="T3" fmla="*/ 0 h 71"/>
                  <a:gd name="T4" fmla="*/ 1 w 34"/>
                  <a:gd name="T5" fmla="*/ 8 h 71"/>
                  <a:gd name="T6" fmla="*/ 0 w 34"/>
                  <a:gd name="T7" fmla="*/ 21 h 71"/>
                  <a:gd name="T8" fmla="*/ 6 w 34"/>
                  <a:gd name="T9" fmla="*/ 31 h 71"/>
                  <a:gd name="T10" fmla="*/ 10 w 34"/>
                  <a:gd name="T11" fmla="*/ 39 h 71"/>
                  <a:gd name="T12" fmla="*/ 15 w 34"/>
                  <a:gd name="T13" fmla="*/ 50 h 71"/>
                  <a:gd name="T14" fmla="*/ 21 w 34"/>
                  <a:gd name="T15" fmla="*/ 57 h 71"/>
                  <a:gd name="T16" fmla="*/ 21 w 34"/>
                  <a:gd name="T17" fmla="*/ 60 h 71"/>
                  <a:gd name="T18" fmla="*/ 22 w 34"/>
                  <a:gd name="T19" fmla="*/ 62 h 71"/>
                  <a:gd name="T20" fmla="*/ 30 w 34"/>
                  <a:gd name="T21" fmla="*/ 71 h 71"/>
                  <a:gd name="T22" fmla="*/ 34 w 34"/>
                  <a:gd name="T23" fmla="*/ 60 h 71"/>
                  <a:gd name="T24" fmla="*/ 32 w 34"/>
                  <a:gd name="T25" fmla="*/ 50 h 71"/>
                  <a:gd name="T26" fmla="*/ 26 w 34"/>
                  <a:gd name="T27" fmla="*/ 41 h 71"/>
                  <a:gd name="T28" fmla="*/ 21 w 34"/>
                  <a:gd name="T29" fmla="*/ 32 h 71"/>
                  <a:gd name="T30" fmla="*/ 17 w 34"/>
                  <a:gd name="T31" fmla="*/ 24 h 71"/>
                  <a:gd name="T32" fmla="*/ 14 w 34"/>
                  <a:gd name="T33" fmla="*/ 18 h 71"/>
                  <a:gd name="T34" fmla="*/ 12 w 34"/>
                  <a:gd name="T35" fmla="*/ 15 h 71"/>
                  <a:gd name="T36" fmla="*/ 15 w 34"/>
                  <a:gd name="T37" fmla="*/ 13 h 71"/>
                  <a:gd name="T38" fmla="*/ 15 w 34"/>
                  <a:gd name="T39" fmla="*/ 13 h 71"/>
                  <a:gd name="T40" fmla="*/ 10 w 34"/>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71">
                    <a:moveTo>
                      <a:pt x="10" y="0"/>
                    </a:moveTo>
                    <a:lnTo>
                      <a:pt x="10" y="0"/>
                    </a:lnTo>
                    <a:lnTo>
                      <a:pt x="1" y="8"/>
                    </a:lnTo>
                    <a:lnTo>
                      <a:pt x="0" y="21"/>
                    </a:lnTo>
                    <a:lnTo>
                      <a:pt x="6" y="31"/>
                    </a:lnTo>
                    <a:lnTo>
                      <a:pt x="10" y="39"/>
                    </a:lnTo>
                    <a:lnTo>
                      <a:pt x="15" y="50"/>
                    </a:lnTo>
                    <a:lnTo>
                      <a:pt x="21" y="57"/>
                    </a:lnTo>
                    <a:lnTo>
                      <a:pt x="21" y="60"/>
                    </a:lnTo>
                    <a:lnTo>
                      <a:pt x="22" y="62"/>
                    </a:lnTo>
                    <a:lnTo>
                      <a:pt x="30" y="71"/>
                    </a:lnTo>
                    <a:lnTo>
                      <a:pt x="34" y="60"/>
                    </a:lnTo>
                    <a:lnTo>
                      <a:pt x="32" y="50"/>
                    </a:lnTo>
                    <a:lnTo>
                      <a:pt x="26" y="41"/>
                    </a:lnTo>
                    <a:lnTo>
                      <a:pt x="21" y="32"/>
                    </a:lnTo>
                    <a:lnTo>
                      <a:pt x="17" y="24"/>
                    </a:lnTo>
                    <a:lnTo>
                      <a:pt x="14" y="18"/>
                    </a:lnTo>
                    <a:lnTo>
                      <a:pt x="12" y="15"/>
                    </a:lnTo>
                    <a:lnTo>
                      <a:pt x="15" y="13"/>
                    </a:lnTo>
                    <a:lnTo>
                      <a:pt x="15" y="13"/>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96" name="Freeform 376"/>
              <p:cNvSpPr>
                <a:spLocks/>
              </p:cNvSpPr>
              <p:nvPr/>
            </p:nvSpPr>
            <p:spPr bwMode="auto">
              <a:xfrm>
                <a:off x="1561" y="1825"/>
                <a:ext cx="48" cy="68"/>
              </a:xfrm>
              <a:custGeom>
                <a:avLst/>
                <a:gdLst>
                  <a:gd name="T0" fmla="*/ 94 w 94"/>
                  <a:gd name="T1" fmla="*/ 123 h 136"/>
                  <a:gd name="T2" fmla="*/ 94 w 94"/>
                  <a:gd name="T3" fmla="*/ 123 h 136"/>
                  <a:gd name="T4" fmla="*/ 87 w 94"/>
                  <a:gd name="T5" fmla="*/ 113 h 136"/>
                  <a:gd name="T6" fmla="*/ 79 w 94"/>
                  <a:gd name="T7" fmla="*/ 97 h 136"/>
                  <a:gd name="T8" fmla="*/ 70 w 94"/>
                  <a:gd name="T9" fmla="*/ 74 h 136"/>
                  <a:gd name="T10" fmla="*/ 59 w 94"/>
                  <a:gd name="T11" fmla="*/ 52 h 136"/>
                  <a:gd name="T12" fmla="*/ 46 w 94"/>
                  <a:gd name="T13" fmla="*/ 29 h 136"/>
                  <a:gd name="T14" fmla="*/ 33 w 94"/>
                  <a:gd name="T15" fmla="*/ 10 h 136"/>
                  <a:gd name="T16" fmla="*/ 18 w 94"/>
                  <a:gd name="T17" fmla="*/ 0 h 136"/>
                  <a:gd name="T18" fmla="*/ 0 w 94"/>
                  <a:gd name="T19" fmla="*/ 3 h 136"/>
                  <a:gd name="T20" fmla="*/ 5 w 94"/>
                  <a:gd name="T21" fmla="*/ 16 h 136"/>
                  <a:gd name="T22" fmla="*/ 15 w 94"/>
                  <a:gd name="T23" fmla="*/ 16 h 136"/>
                  <a:gd name="T24" fmla="*/ 24 w 94"/>
                  <a:gd name="T25" fmla="*/ 23 h 136"/>
                  <a:gd name="T26" fmla="*/ 35 w 94"/>
                  <a:gd name="T27" fmla="*/ 39 h 136"/>
                  <a:gd name="T28" fmla="*/ 48 w 94"/>
                  <a:gd name="T29" fmla="*/ 58 h 136"/>
                  <a:gd name="T30" fmla="*/ 59 w 94"/>
                  <a:gd name="T31" fmla="*/ 81 h 136"/>
                  <a:gd name="T32" fmla="*/ 68 w 94"/>
                  <a:gd name="T33" fmla="*/ 103 h 136"/>
                  <a:gd name="T34" fmla="*/ 76 w 94"/>
                  <a:gd name="T35" fmla="*/ 123 h 136"/>
                  <a:gd name="T36" fmla="*/ 86 w 94"/>
                  <a:gd name="T37" fmla="*/ 136 h 136"/>
                  <a:gd name="T38" fmla="*/ 86 w 94"/>
                  <a:gd name="T39" fmla="*/ 136 h 136"/>
                  <a:gd name="T40" fmla="*/ 94 w 94"/>
                  <a:gd name="T41" fmla="*/ 1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6">
                    <a:moveTo>
                      <a:pt x="94" y="123"/>
                    </a:moveTo>
                    <a:lnTo>
                      <a:pt x="94" y="123"/>
                    </a:lnTo>
                    <a:lnTo>
                      <a:pt x="87" y="113"/>
                    </a:lnTo>
                    <a:lnTo>
                      <a:pt x="79" y="97"/>
                    </a:lnTo>
                    <a:lnTo>
                      <a:pt x="70" y="74"/>
                    </a:lnTo>
                    <a:lnTo>
                      <a:pt x="59" y="52"/>
                    </a:lnTo>
                    <a:lnTo>
                      <a:pt x="46" y="29"/>
                    </a:lnTo>
                    <a:lnTo>
                      <a:pt x="33" y="10"/>
                    </a:lnTo>
                    <a:lnTo>
                      <a:pt x="18" y="0"/>
                    </a:lnTo>
                    <a:lnTo>
                      <a:pt x="0" y="3"/>
                    </a:lnTo>
                    <a:lnTo>
                      <a:pt x="5" y="16"/>
                    </a:lnTo>
                    <a:lnTo>
                      <a:pt x="15" y="16"/>
                    </a:lnTo>
                    <a:lnTo>
                      <a:pt x="24" y="23"/>
                    </a:lnTo>
                    <a:lnTo>
                      <a:pt x="35" y="39"/>
                    </a:lnTo>
                    <a:lnTo>
                      <a:pt x="48" y="58"/>
                    </a:lnTo>
                    <a:lnTo>
                      <a:pt x="59" y="81"/>
                    </a:lnTo>
                    <a:lnTo>
                      <a:pt x="68" y="103"/>
                    </a:lnTo>
                    <a:lnTo>
                      <a:pt x="76" y="123"/>
                    </a:lnTo>
                    <a:lnTo>
                      <a:pt x="86" y="136"/>
                    </a:lnTo>
                    <a:lnTo>
                      <a:pt x="86" y="136"/>
                    </a:lnTo>
                    <a:lnTo>
                      <a:pt x="94"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97" name="Freeform 377"/>
              <p:cNvSpPr>
                <a:spLocks/>
              </p:cNvSpPr>
              <p:nvPr/>
            </p:nvSpPr>
            <p:spPr bwMode="auto">
              <a:xfrm>
                <a:off x="1605" y="1887"/>
                <a:ext cx="172" cy="87"/>
              </a:xfrm>
              <a:custGeom>
                <a:avLst/>
                <a:gdLst>
                  <a:gd name="T0" fmla="*/ 346 w 346"/>
                  <a:gd name="T1" fmla="*/ 166 h 174"/>
                  <a:gd name="T2" fmla="*/ 340 w 346"/>
                  <a:gd name="T3" fmla="*/ 158 h 174"/>
                  <a:gd name="T4" fmla="*/ 318 w 346"/>
                  <a:gd name="T5" fmla="*/ 150 h 174"/>
                  <a:gd name="T6" fmla="*/ 296 w 346"/>
                  <a:gd name="T7" fmla="*/ 143 h 174"/>
                  <a:gd name="T8" fmla="*/ 274 w 346"/>
                  <a:gd name="T9" fmla="*/ 135 h 174"/>
                  <a:gd name="T10" fmla="*/ 252 w 346"/>
                  <a:gd name="T11" fmla="*/ 127 h 174"/>
                  <a:gd name="T12" fmla="*/ 230 w 346"/>
                  <a:gd name="T13" fmla="*/ 119 h 174"/>
                  <a:gd name="T14" fmla="*/ 209 w 346"/>
                  <a:gd name="T15" fmla="*/ 111 h 174"/>
                  <a:gd name="T16" fmla="*/ 187 w 346"/>
                  <a:gd name="T17" fmla="*/ 103 h 174"/>
                  <a:gd name="T18" fmla="*/ 165 w 346"/>
                  <a:gd name="T19" fmla="*/ 93 h 174"/>
                  <a:gd name="T20" fmla="*/ 145 w 346"/>
                  <a:gd name="T21" fmla="*/ 84 h 174"/>
                  <a:gd name="T22" fmla="*/ 125 w 346"/>
                  <a:gd name="T23" fmla="*/ 74 h 174"/>
                  <a:gd name="T24" fmla="*/ 104 w 346"/>
                  <a:gd name="T25" fmla="*/ 64 h 174"/>
                  <a:gd name="T26" fmla="*/ 84 w 346"/>
                  <a:gd name="T27" fmla="*/ 53 h 174"/>
                  <a:gd name="T28" fmla="*/ 65 w 346"/>
                  <a:gd name="T29" fmla="*/ 42 h 174"/>
                  <a:gd name="T30" fmla="*/ 44 w 346"/>
                  <a:gd name="T31" fmla="*/ 29 h 174"/>
                  <a:gd name="T32" fmla="*/ 26 w 346"/>
                  <a:gd name="T33" fmla="*/ 14 h 174"/>
                  <a:gd name="T34" fmla="*/ 8 w 346"/>
                  <a:gd name="T35" fmla="*/ 0 h 174"/>
                  <a:gd name="T36" fmla="*/ 0 w 346"/>
                  <a:gd name="T37" fmla="*/ 13 h 174"/>
                  <a:gd name="T38" fmla="*/ 18 w 346"/>
                  <a:gd name="T39" fmla="*/ 27 h 174"/>
                  <a:gd name="T40" fmla="*/ 38 w 346"/>
                  <a:gd name="T41" fmla="*/ 42 h 174"/>
                  <a:gd name="T42" fmla="*/ 59 w 346"/>
                  <a:gd name="T43" fmla="*/ 55 h 174"/>
                  <a:gd name="T44" fmla="*/ 78 w 346"/>
                  <a:gd name="T45" fmla="*/ 66 h 174"/>
                  <a:gd name="T46" fmla="*/ 99 w 346"/>
                  <a:gd name="T47" fmla="*/ 77 h 174"/>
                  <a:gd name="T48" fmla="*/ 119 w 346"/>
                  <a:gd name="T49" fmla="*/ 90 h 174"/>
                  <a:gd name="T50" fmla="*/ 140 w 346"/>
                  <a:gd name="T51" fmla="*/ 100 h 174"/>
                  <a:gd name="T52" fmla="*/ 162 w 346"/>
                  <a:gd name="T53" fmla="*/ 109 h 174"/>
                  <a:gd name="T54" fmla="*/ 184 w 346"/>
                  <a:gd name="T55" fmla="*/ 119 h 174"/>
                  <a:gd name="T56" fmla="*/ 206 w 346"/>
                  <a:gd name="T57" fmla="*/ 127 h 174"/>
                  <a:gd name="T58" fmla="*/ 228 w 346"/>
                  <a:gd name="T59" fmla="*/ 135 h 174"/>
                  <a:gd name="T60" fmla="*/ 250 w 346"/>
                  <a:gd name="T61" fmla="*/ 143 h 174"/>
                  <a:gd name="T62" fmla="*/ 272 w 346"/>
                  <a:gd name="T63" fmla="*/ 151 h 174"/>
                  <a:gd name="T64" fmla="*/ 294 w 346"/>
                  <a:gd name="T65" fmla="*/ 160 h 174"/>
                  <a:gd name="T66" fmla="*/ 315 w 346"/>
                  <a:gd name="T67" fmla="*/ 166 h 174"/>
                  <a:gd name="T68" fmla="*/ 337 w 346"/>
                  <a:gd name="T69" fmla="*/ 174 h 174"/>
                  <a:gd name="T70" fmla="*/ 332 w 346"/>
                  <a:gd name="T71" fmla="*/ 166 h 174"/>
                  <a:gd name="T72" fmla="*/ 346 w 346"/>
                  <a:gd name="T73" fmla="*/ 166 h 174"/>
                  <a:gd name="T74" fmla="*/ 344 w 346"/>
                  <a:gd name="T75" fmla="*/ 160 h 174"/>
                  <a:gd name="T76" fmla="*/ 340 w 346"/>
                  <a:gd name="T77" fmla="*/ 158 h 174"/>
                  <a:gd name="T78" fmla="*/ 346 w 346"/>
                  <a:gd name="T79" fmla="*/ 16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174">
                    <a:moveTo>
                      <a:pt x="346" y="166"/>
                    </a:moveTo>
                    <a:lnTo>
                      <a:pt x="340" y="158"/>
                    </a:lnTo>
                    <a:lnTo>
                      <a:pt x="318" y="150"/>
                    </a:lnTo>
                    <a:lnTo>
                      <a:pt x="296" y="143"/>
                    </a:lnTo>
                    <a:lnTo>
                      <a:pt x="274" y="135"/>
                    </a:lnTo>
                    <a:lnTo>
                      <a:pt x="252" y="127"/>
                    </a:lnTo>
                    <a:lnTo>
                      <a:pt x="230" y="119"/>
                    </a:lnTo>
                    <a:lnTo>
                      <a:pt x="209" y="111"/>
                    </a:lnTo>
                    <a:lnTo>
                      <a:pt x="187" y="103"/>
                    </a:lnTo>
                    <a:lnTo>
                      <a:pt x="165" y="93"/>
                    </a:lnTo>
                    <a:lnTo>
                      <a:pt x="145" y="84"/>
                    </a:lnTo>
                    <a:lnTo>
                      <a:pt x="125" y="74"/>
                    </a:lnTo>
                    <a:lnTo>
                      <a:pt x="104" y="64"/>
                    </a:lnTo>
                    <a:lnTo>
                      <a:pt x="84" y="53"/>
                    </a:lnTo>
                    <a:lnTo>
                      <a:pt x="65" y="42"/>
                    </a:lnTo>
                    <a:lnTo>
                      <a:pt x="44" y="29"/>
                    </a:lnTo>
                    <a:lnTo>
                      <a:pt x="26" y="14"/>
                    </a:lnTo>
                    <a:lnTo>
                      <a:pt x="8" y="0"/>
                    </a:lnTo>
                    <a:lnTo>
                      <a:pt x="0" y="13"/>
                    </a:lnTo>
                    <a:lnTo>
                      <a:pt x="18" y="27"/>
                    </a:lnTo>
                    <a:lnTo>
                      <a:pt x="38" y="42"/>
                    </a:lnTo>
                    <a:lnTo>
                      <a:pt x="59" y="55"/>
                    </a:lnTo>
                    <a:lnTo>
                      <a:pt x="78" y="66"/>
                    </a:lnTo>
                    <a:lnTo>
                      <a:pt x="99" y="77"/>
                    </a:lnTo>
                    <a:lnTo>
                      <a:pt x="119" y="90"/>
                    </a:lnTo>
                    <a:lnTo>
                      <a:pt x="140" y="100"/>
                    </a:lnTo>
                    <a:lnTo>
                      <a:pt x="162" y="109"/>
                    </a:lnTo>
                    <a:lnTo>
                      <a:pt x="184" y="119"/>
                    </a:lnTo>
                    <a:lnTo>
                      <a:pt x="206" y="127"/>
                    </a:lnTo>
                    <a:lnTo>
                      <a:pt x="228" y="135"/>
                    </a:lnTo>
                    <a:lnTo>
                      <a:pt x="250" y="143"/>
                    </a:lnTo>
                    <a:lnTo>
                      <a:pt x="272" y="151"/>
                    </a:lnTo>
                    <a:lnTo>
                      <a:pt x="294" y="160"/>
                    </a:lnTo>
                    <a:lnTo>
                      <a:pt x="315" y="166"/>
                    </a:lnTo>
                    <a:lnTo>
                      <a:pt x="337" y="174"/>
                    </a:lnTo>
                    <a:lnTo>
                      <a:pt x="332" y="166"/>
                    </a:lnTo>
                    <a:lnTo>
                      <a:pt x="346" y="166"/>
                    </a:lnTo>
                    <a:lnTo>
                      <a:pt x="344" y="160"/>
                    </a:lnTo>
                    <a:lnTo>
                      <a:pt x="340" y="158"/>
                    </a:lnTo>
                    <a:lnTo>
                      <a:pt x="346"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98" name="Freeform 378"/>
              <p:cNvSpPr>
                <a:spLocks/>
              </p:cNvSpPr>
              <p:nvPr/>
            </p:nvSpPr>
            <p:spPr bwMode="auto">
              <a:xfrm>
                <a:off x="1770" y="1970"/>
                <a:ext cx="18" cy="89"/>
              </a:xfrm>
              <a:custGeom>
                <a:avLst/>
                <a:gdLst>
                  <a:gd name="T0" fmla="*/ 26 w 36"/>
                  <a:gd name="T1" fmla="*/ 174 h 178"/>
                  <a:gd name="T2" fmla="*/ 34 w 36"/>
                  <a:gd name="T3" fmla="*/ 166 h 178"/>
                  <a:gd name="T4" fmla="*/ 14 w 36"/>
                  <a:gd name="T5" fmla="*/ 0 h 178"/>
                  <a:gd name="T6" fmla="*/ 0 w 36"/>
                  <a:gd name="T7" fmla="*/ 0 h 178"/>
                  <a:gd name="T8" fmla="*/ 20 w 36"/>
                  <a:gd name="T9" fmla="*/ 166 h 178"/>
                  <a:gd name="T10" fmla="*/ 29 w 36"/>
                  <a:gd name="T11" fmla="*/ 158 h 178"/>
                  <a:gd name="T12" fmla="*/ 26 w 36"/>
                  <a:gd name="T13" fmla="*/ 174 h 178"/>
                  <a:gd name="T14" fmla="*/ 36 w 36"/>
                  <a:gd name="T15" fmla="*/ 178 h 178"/>
                  <a:gd name="T16" fmla="*/ 34 w 36"/>
                  <a:gd name="T17" fmla="*/ 166 h 178"/>
                  <a:gd name="T18" fmla="*/ 26 w 36"/>
                  <a:gd name="T19"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78">
                    <a:moveTo>
                      <a:pt x="26" y="174"/>
                    </a:moveTo>
                    <a:lnTo>
                      <a:pt x="34" y="166"/>
                    </a:lnTo>
                    <a:lnTo>
                      <a:pt x="14" y="0"/>
                    </a:lnTo>
                    <a:lnTo>
                      <a:pt x="0" y="0"/>
                    </a:lnTo>
                    <a:lnTo>
                      <a:pt x="20" y="166"/>
                    </a:lnTo>
                    <a:lnTo>
                      <a:pt x="29" y="158"/>
                    </a:lnTo>
                    <a:lnTo>
                      <a:pt x="26" y="174"/>
                    </a:lnTo>
                    <a:lnTo>
                      <a:pt x="36" y="178"/>
                    </a:lnTo>
                    <a:lnTo>
                      <a:pt x="34" y="166"/>
                    </a:lnTo>
                    <a:lnTo>
                      <a:pt x="26"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99" name="Freeform 379"/>
              <p:cNvSpPr>
                <a:spLocks/>
              </p:cNvSpPr>
              <p:nvPr/>
            </p:nvSpPr>
            <p:spPr bwMode="auto">
              <a:xfrm>
                <a:off x="1522" y="1856"/>
                <a:ext cx="26" cy="20"/>
              </a:xfrm>
              <a:custGeom>
                <a:avLst/>
                <a:gdLst>
                  <a:gd name="T0" fmla="*/ 0 w 52"/>
                  <a:gd name="T1" fmla="*/ 0 h 41"/>
                  <a:gd name="T2" fmla="*/ 2 w 52"/>
                  <a:gd name="T3" fmla="*/ 2 h 41"/>
                  <a:gd name="T4" fmla="*/ 7 w 52"/>
                  <a:gd name="T5" fmla="*/ 7 h 41"/>
                  <a:gd name="T6" fmla="*/ 14 w 52"/>
                  <a:gd name="T7" fmla="*/ 12 h 41"/>
                  <a:gd name="T8" fmla="*/ 22 w 52"/>
                  <a:gd name="T9" fmla="*/ 20 h 41"/>
                  <a:gd name="T10" fmla="*/ 30 w 52"/>
                  <a:gd name="T11" fmla="*/ 26 h 41"/>
                  <a:gd name="T12" fmla="*/ 40 w 52"/>
                  <a:gd name="T13" fmla="*/ 33 h 41"/>
                  <a:gd name="T14" fmla="*/ 47 w 52"/>
                  <a:gd name="T15" fmla="*/ 37 h 41"/>
                  <a:gd name="T16" fmla="*/ 52 w 52"/>
                  <a:gd name="T17" fmla="*/ 41 h 41"/>
                  <a:gd name="T18" fmla="*/ 0 w 52"/>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1">
                    <a:moveTo>
                      <a:pt x="0" y="0"/>
                    </a:moveTo>
                    <a:lnTo>
                      <a:pt x="2" y="2"/>
                    </a:lnTo>
                    <a:lnTo>
                      <a:pt x="7" y="7"/>
                    </a:lnTo>
                    <a:lnTo>
                      <a:pt x="14" y="12"/>
                    </a:lnTo>
                    <a:lnTo>
                      <a:pt x="22" y="20"/>
                    </a:lnTo>
                    <a:lnTo>
                      <a:pt x="30" y="26"/>
                    </a:lnTo>
                    <a:lnTo>
                      <a:pt x="40" y="33"/>
                    </a:lnTo>
                    <a:lnTo>
                      <a:pt x="47" y="37"/>
                    </a:lnTo>
                    <a:lnTo>
                      <a:pt x="52" y="4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00" name="Freeform 380"/>
              <p:cNvSpPr>
                <a:spLocks/>
              </p:cNvSpPr>
              <p:nvPr/>
            </p:nvSpPr>
            <p:spPr bwMode="auto">
              <a:xfrm>
                <a:off x="1520" y="1853"/>
                <a:ext cx="28" cy="27"/>
              </a:xfrm>
              <a:custGeom>
                <a:avLst/>
                <a:gdLst>
                  <a:gd name="T0" fmla="*/ 58 w 58"/>
                  <a:gd name="T1" fmla="*/ 39 h 55"/>
                  <a:gd name="T2" fmla="*/ 54 w 58"/>
                  <a:gd name="T3" fmla="*/ 37 h 55"/>
                  <a:gd name="T4" fmla="*/ 47 w 58"/>
                  <a:gd name="T5" fmla="*/ 32 h 55"/>
                  <a:gd name="T6" fmla="*/ 37 w 58"/>
                  <a:gd name="T7" fmla="*/ 26 h 55"/>
                  <a:gd name="T8" fmla="*/ 30 w 58"/>
                  <a:gd name="T9" fmla="*/ 19 h 55"/>
                  <a:gd name="T10" fmla="*/ 22 w 58"/>
                  <a:gd name="T11" fmla="*/ 11 h 55"/>
                  <a:gd name="T12" fmla="*/ 15 w 58"/>
                  <a:gd name="T13" fmla="*/ 6 h 55"/>
                  <a:gd name="T14" fmla="*/ 10 w 58"/>
                  <a:gd name="T15" fmla="*/ 1 h 55"/>
                  <a:gd name="T16" fmla="*/ 8 w 58"/>
                  <a:gd name="T17" fmla="*/ 0 h 55"/>
                  <a:gd name="T18" fmla="*/ 0 w 58"/>
                  <a:gd name="T19" fmla="*/ 13 h 55"/>
                  <a:gd name="T20" fmla="*/ 1 w 58"/>
                  <a:gd name="T21" fmla="*/ 14 h 55"/>
                  <a:gd name="T22" fmla="*/ 7 w 58"/>
                  <a:gd name="T23" fmla="*/ 19 h 55"/>
                  <a:gd name="T24" fmla="*/ 14 w 58"/>
                  <a:gd name="T25" fmla="*/ 24 h 55"/>
                  <a:gd name="T26" fmla="*/ 22 w 58"/>
                  <a:gd name="T27" fmla="*/ 32 h 55"/>
                  <a:gd name="T28" fmla="*/ 32 w 58"/>
                  <a:gd name="T29" fmla="*/ 39 h 55"/>
                  <a:gd name="T30" fmla="*/ 41 w 58"/>
                  <a:gd name="T31" fmla="*/ 45 h 55"/>
                  <a:gd name="T32" fmla="*/ 48 w 58"/>
                  <a:gd name="T33" fmla="*/ 50 h 55"/>
                  <a:gd name="T34" fmla="*/ 55 w 58"/>
                  <a:gd name="T35" fmla="*/ 55 h 55"/>
                  <a:gd name="T36" fmla="*/ 58 w 58"/>
                  <a:gd name="T37"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5">
                    <a:moveTo>
                      <a:pt x="58" y="39"/>
                    </a:moveTo>
                    <a:lnTo>
                      <a:pt x="54" y="37"/>
                    </a:lnTo>
                    <a:lnTo>
                      <a:pt x="47" y="32"/>
                    </a:lnTo>
                    <a:lnTo>
                      <a:pt x="37" y="26"/>
                    </a:lnTo>
                    <a:lnTo>
                      <a:pt x="30" y="19"/>
                    </a:lnTo>
                    <a:lnTo>
                      <a:pt x="22" y="11"/>
                    </a:lnTo>
                    <a:lnTo>
                      <a:pt x="15" y="6"/>
                    </a:lnTo>
                    <a:lnTo>
                      <a:pt x="10" y="1"/>
                    </a:lnTo>
                    <a:lnTo>
                      <a:pt x="8" y="0"/>
                    </a:lnTo>
                    <a:lnTo>
                      <a:pt x="0" y="13"/>
                    </a:lnTo>
                    <a:lnTo>
                      <a:pt x="1" y="14"/>
                    </a:lnTo>
                    <a:lnTo>
                      <a:pt x="7" y="19"/>
                    </a:lnTo>
                    <a:lnTo>
                      <a:pt x="14" y="24"/>
                    </a:lnTo>
                    <a:lnTo>
                      <a:pt x="22" y="32"/>
                    </a:lnTo>
                    <a:lnTo>
                      <a:pt x="32" y="39"/>
                    </a:lnTo>
                    <a:lnTo>
                      <a:pt x="41" y="45"/>
                    </a:lnTo>
                    <a:lnTo>
                      <a:pt x="48" y="50"/>
                    </a:lnTo>
                    <a:lnTo>
                      <a:pt x="55" y="55"/>
                    </a:lnTo>
                    <a:lnTo>
                      <a:pt x="5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01" name="Freeform 381"/>
              <p:cNvSpPr>
                <a:spLocks/>
              </p:cNvSpPr>
              <p:nvPr/>
            </p:nvSpPr>
            <p:spPr bwMode="auto">
              <a:xfrm>
                <a:off x="1513" y="1867"/>
                <a:ext cx="26" cy="19"/>
              </a:xfrm>
              <a:custGeom>
                <a:avLst/>
                <a:gdLst>
                  <a:gd name="T0" fmla="*/ 0 w 50"/>
                  <a:gd name="T1" fmla="*/ 0 h 39"/>
                  <a:gd name="T2" fmla="*/ 1 w 50"/>
                  <a:gd name="T3" fmla="*/ 2 h 39"/>
                  <a:gd name="T4" fmla="*/ 7 w 50"/>
                  <a:gd name="T5" fmla="*/ 7 h 39"/>
                  <a:gd name="T6" fmla="*/ 12 w 50"/>
                  <a:gd name="T7" fmla="*/ 12 h 39"/>
                  <a:gd name="T8" fmla="*/ 20 w 50"/>
                  <a:gd name="T9" fmla="*/ 20 h 39"/>
                  <a:gd name="T10" fmla="*/ 29 w 50"/>
                  <a:gd name="T11" fmla="*/ 26 h 39"/>
                  <a:gd name="T12" fmla="*/ 37 w 50"/>
                  <a:gd name="T13" fmla="*/ 33 h 39"/>
                  <a:gd name="T14" fmla="*/ 45 w 50"/>
                  <a:gd name="T15" fmla="*/ 37 h 39"/>
                  <a:gd name="T16" fmla="*/ 50 w 50"/>
                  <a:gd name="T17" fmla="*/ 39 h 39"/>
                  <a:gd name="T18" fmla="*/ 0 w 50"/>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9">
                    <a:moveTo>
                      <a:pt x="0" y="0"/>
                    </a:moveTo>
                    <a:lnTo>
                      <a:pt x="1" y="2"/>
                    </a:lnTo>
                    <a:lnTo>
                      <a:pt x="7" y="7"/>
                    </a:lnTo>
                    <a:lnTo>
                      <a:pt x="12" y="12"/>
                    </a:lnTo>
                    <a:lnTo>
                      <a:pt x="20" y="20"/>
                    </a:lnTo>
                    <a:lnTo>
                      <a:pt x="29" y="26"/>
                    </a:lnTo>
                    <a:lnTo>
                      <a:pt x="37" y="33"/>
                    </a:lnTo>
                    <a:lnTo>
                      <a:pt x="45" y="37"/>
                    </a:lnTo>
                    <a:lnTo>
                      <a:pt x="5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02" name="Freeform 382"/>
              <p:cNvSpPr>
                <a:spLocks/>
              </p:cNvSpPr>
              <p:nvPr/>
            </p:nvSpPr>
            <p:spPr bwMode="auto">
              <a:xfrm>
                <a:off x="1511" y="1863"/>
                <a:ext cx="28" cy="27"/>
              </a:xfrm>
              <a:custGeom>
                <a:avLst/>
                <a:gdLst>
                  <a:gd name="T0" fmla="*/ 54 w 54"/>
                  <a:gd name="T1" fmla="*/ 37 h 53"/>
                  <a:gd name="T2" fmla="*/ 52 w 54"/>
                  <a:gd name="T3" fmla="*/ 35 h 53"/>
                  <a:gd name="T4" fmla="*/ 43 w 54"/>
                  <a:gd name="T5" fmla="*/ 32 h 53"/>
                  <a:gd name="T6" fmla="*/ 37 w 54"/>
                  <a:gd name="T7" fmla="*/ 26 h 53"/>
                  <a:gd name="T8" fmla="*/ 28 w 54"/>
                  <a:gd name="T9" fmla="*/ 19 h 53"/>
                  <a:gd name="T10" fmla="*/ 20 w 54"/>
                  <a:gd name="T11" fmla="*/ 11 h 53"/>
                  <a:gd name="T12" fmla="*/ 15 w 54"/>
                  <a:gd name="T13" fmla="*/ 6 h 53"/>
                  <a:gd name="T14" fmla="*/ 9 w 54"/>
                  <a:gd name="T15" fmla="*/ 1 h 53"/>
                  <a:gd name="T16" fmla="*/ 8 w 54"/>
                  <a:gd name="T17" fmla="*/ 0 h 53"/>
                  <a:gd name="T18" fmla="*/ 0 w 54"/>
                  <a:gd name="T19" fmla="*/ 13 h 53"/>
                  <a:gd name="T20" fmla="*/ 1 w 54"/>
                  <a:gd name="T21" fmla="*/ 14 h 53"/>
                  <a:gd name="T22" fmla="*/ 6 w 54"/>
                  <a:gd name="T23" fmla="*/ 19 h 53"/>
                  <a:gd name="T24" fmla="*/ 12 w 54"/>
                  <a:gd name="T25" fmla="*/ 24 h 53"/>
                  <a:gd name="T26" fmla="*/ 20 w 54"/>
                  <a:gd name="T27" fmla="*/ 32 h 53"/>
                  <a:gd name="T28" fmla="*/ 28 w 54"/>
                  <a:gd name="T29" fmla="*/ 39 h 53"/>
                  <a:gd name="T30" fmla="*/ 38 w 54"/>
                  <a:gd name="T31" fmla="*/ 45 h 53"/>
                  <a:gd name="T32" fmla="*/ 46 w 54"/>
                  <a:gd name="T33" fmla="*/ 51 h 53"/>
                  <a:gd name="T34" fmla="*/ 54 w 54"/>
                  <a:gd name="T35" fmla="*/ 53 h 53"/>
                  <a:gd name="T36" fmla="*/ 54 w 54"/>
                  <a:gd name="T37"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3">
                    <a:moveTo>
                      <a:pt x="54" y="37"/>
                    </a:moveTo>
                    <a:lnTo>
                      <a:pt x="52" y="35"/>
                    </a:lnTo>
                    <a:lnTo>
                      <a:pt x="43" y="32"/>
                    </a:lnTo>
                    <a:lnTo>
                      <a:pt x="37" y="26"/>
                    </a:lnTo>
                    <a:lnTo>
                      <a:pt x="28" y="19"/>
                    </a:lnTo>
                    <a:lnTo>
                      <a:pt x="20" y="11"/>
                    </a:lnTo>
                    <a:lnTo>
                      <a:pt x="15" y="6"/>
                    </a:lnTo>
                    <a:lnTo>
                      <a:pt x="9" y="1"/>
                    </a:lnTo>
                    <a:lnTo>
                      <a:pt x="8" y="0"/>
                    </a:lnTo>
                    <a:lnTo>
                      <a:pt x="0" y="13"/>
                    </a:lnTo>
                    <a:lnTo>
                      <a:pt x="1" y="14"/>
                    </a:lnTo>
                    <a:lnTo>
                      <a:pt x="6" y="19"/>
                    </a:lnTo>
                    <a:lnTo>
                      <a:pt x="12" y="24"/>
                    </a:lnTo>
                    <a:lnTo>
                      <a:pt x="20" y="32"/>
                    </a:lnTo>
                    <a:lnTo>
                      <a:pt x="28" y="39"/>
                    </a:lnTo>
                    <a:lnTo>
                      <a:pt x="38" y="45"/>
                    </a:lnTo>
                    <a:lnTo>
                      <a:pt x="46" y="51"/>
                    </a:lnTo>
                    <a:lnTo>
                      <a:pt x="54" y="53"/>
                    </a:lnTo>
                    <a:lnTo>
                      <a:pt x="5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03" name="Freeform 383"/>
              <p:cNvSpPr>
                <a:spLocks/>
              </p:cNvSpPr>
              <p:nvPr/>
            </p:nvSpPr>
            <p:spPr bwMode="auto">
              <a:xfrm>
                <a:off x="1507" y="1877"/>
                <a:ext cx="25" cy="25"/>
              </a:xfrm>
              <a:custGeom>
                <a:avLst/>
                <a:gdLst>
                  <a:gd name="T0" fmla="*/ 0 w 50"/>
                  <a:gd name="T1" fmla="*/ 0 h 50"/>
                  <a:gd name="T2" fmla="*/ 2 w 50"/>
                  <a:gd name="T3" fmla="*/ 2 h 50"/>
                  <a:gd name="T4" fmla="*/ 7 w 50"/>
                  <a:gd name="T5" fmla="*/ 8 h 50"/>
                  <a:gd name="T6" fmla="*/ 13 w 50"/>
                  <a:gd name="T7" fmla="*/ 15 h 50"/>
                  <a:gd name="T8" fmla="*/ 21 w 50"/>
                  <a:gd name="T9" fmla="*/ 24 h 50"/>
                  <a:gd name="T10" fmla="*/ 29 w 50"/>
                  <a:gd name="T11" fmla="*/ 33 h 50"/>
                  <a:gd name="T12" fmla="*/ 37 w 50"/>
                  <a:gd name="T13" fmla="*/ 41 h 50"/>
                  <a:gd name="T14" fmla="*/ 44 w 50"/>
                  <a:gd name="T15" fmla="*/ 47 h 50"/>
                  <a:gd name="T16" fmla="*/ 50 w 50"/>
                  <a:gd name="T17" fmla="*/ 50 h 50"/>
                  <a:gd name="T18" fmla="*/ 0 w 50"/>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0"/>
                    </a:moveTo>
                    <a:lnTo>
                      <a:pt x="2" y="2"/>
                    </a:lnTo>
                    <a:lnTo>
                      <a:pt x="7" y="8"/>
                    </a:lnTo>
                    <a:lnTo>
                      <a:pt x="13" y="15"/>
                    </a:lnTo>
                    <a:lnTo>
                      <a:pt x="21" y="24"/>
                    </a:lnTo>
                    <a:lnTo>
                      <a:pt x="29" y="33"/>
                    </a:lnTo>
                    <a:lnTo>
                      <a:pt x="37" y="41"/>
                    </a:lnTo>
                    <a:lnTo>
                      <a:pt x="44" y="47"/>
                    </a:lnTo>
                    <a:lnTo>
                      <a:pt x="50" y="5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04" name="Freeform 384"/>
              <p:cNvSpPr>
                <a:spLocks/>
              </p:cNvSpPr>
              <p:nvPr/>
            </p:nvSpPr>
            <p:spPr bwMode="auto">
              <a:xfrm>
                <a:off x="1505" y="1875"/>
                <a:ext cx="28" cy="31"/>
              </a:xfrm>
              <a:custGeom>
                <a:avLst/>
                <a:gdLst>
                  <a:gd name="T0" fmla="*/ 55 w 55"/>
                  <a:gd name="T1" fmla="*/ 47 h 63"/>
                  <a:gd name="T2" fmla="*/ 52 w 55"/>
                  <a:gd name="T3" fmla="*/ 46 h 63"/>
                  <a:gd name="T4" fmla="*/ 46 w 55"/>
                  <a:gd name="T5" fmla="*/ 39 h 63"/>
                  <a:gd name="T6" fmla="*/ 37 w 55"/>
                  <a:gd name="T7" fmla="*/ 31 h 63"/>
                  <a:gd name="T8" fmla="*/ 29 w 55"/>
                  <a:gd name="T9" fmla="*/ 23 h 63"/>
                  <a:gd name="T10" fmla="*/ 21 w 55"/>
                  <a:gd name="T11" fmla="*/ 15 h 63"/>
                  <a:gd name="T12" fmla="*/ 15 w 55"/>
                  <a:gd name="T13" fmla="*/ 9 h 63"/>
                  <a:gd name="T14" fmla="*/ 10 w 55"/>
                  <a:gd name="T15" fmla="*/ 2 h 63"/>
                  <a:gd name="T16" fmla="*/ 9 w 55"/>
                  <a:gd name="T17" fmla="*/ 0 h 63"/>
                  <a:gd name="T18" fmla="*/ 0 w 55"/>
                  <a:gd name="T19" fmla="*/ 10 h 63"/>
                  <a:gd name="T20" fmla="*/ 2 w 55"/>
                  <a:gd name="T21" fmla="*/ 12 h 63"/>
                  <a:gd name="T22" fmla="*/ 7 w 55"/>
                  <a:gd name="T23" fmla="*/ 18 h 63"/>
                  <a:gd name="T24" fmla="*/ 13 w 55"/>
                  <a:gd name="T25" fmla="*/ 25 h 63"/>
                  <a:gd name="T26" fmla="*/ 21 w 55"/>
                  <a:gd name="T27" fmla="*/ 36 h 63"/>
                  <a:gd name="T28" fmla="*/ 29 w 55"/>
                  <a:gd name="T29" fmla="*/ 44 h 63"/>
                  <a:gd name="T30" fmla="*/ 37 w 55"/>
                  <a:gd name="T31" fmla="*/ 52 h 63"/>
                  <a:gd name="T32" fmla="*/ 44 w 55"/>
                  <a:gd name="T33" fmla="*/ 59 h 63"/>
                  <a:gd name="T34" fmla="*/ 52 w 55"/>
                  <a:gd name="T35" fmla="*/ 63 h 63"/>
                  <a:gd name="T36" fmla="*/ 55 w 55"/>
                  <a:gd name="T37"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63">
                    <a:moveTo>
                      <a:pt x="55" y="47"/>
                    </a:moveTo>
                    <a:lnTo>
                      <a:pt x="52" y="46"/>
                    </a:lnTo>
                    <a:lnTo>
                      <a:pt x="46" y="39"/>
                    </a:lnTo>
                    <a:lnTo>
                      <a:pt x="37" y="31"/>
                    </a:lnTo>
                    <a:lnTo>
                      <a:pt x="29" y="23"/>
                    </a:lnTo>
                    <a:lnTo>
                      <a:pt x="21" y="15"/>
                    </a:lnTo>
                    <a:lnTo>
                      <a:pt x="15" y="9"/>
                    </a:lnTo>
                    <a:lnTo>
                      <a:pt x="10" y="2"/>
                    </a:lnTo>
                    <a:lnTo>
                      <a:pt x="9" y="0"/>
                    </a:lnTo>
                    <a:lnTo>
                      <a:pt x="0" y="10"/>
                    </a:lnTo>
                    <a:lnTo>
                      <a:pt x="2" y="12"/>
                    </a:lnTo>
                    <a:lnTo>
                      <a:pt x="7" y="18"/>
                    </a:lnTo>
                    <a:lnTo>
                      <a:pt x="13" y="25"/>
                    </a:lnTo>
                    <a:lnTo>
                      <a:pt x="21" y="36"/>
                    </a:lnTo>
                    <a:lnTo>
                      <a:pt x="29" y="44"/>
                    </a:lnTo>
                    <a:lnTo>
                      <a:pt x="37" y="52"/>
                    </a:lnTo>
                    <a:lnTo>
                      <a:pt x="44" y="59"/>
                    </a:lnTo>
                    <a:lnTo>
                      <a:pt x="52" y="63"/>
                    </a:lnTo>
                    <a:lnTo>
                      <a:pt x="55"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05" name="Freeform 385"/>
              <p:cNvSpPr>
                <a:spLocks/>
              </p:cNvSpPr>
              <p:nvPr/>
            </p:nvSpPr>
            <p:spPr bwMode="auto">
              <a:xfrm>
                <a:off x="1547" y="1878"/>
                <a:ext cx="16" cy="22"/>
              </a:xfrm>
              <a:custGeom>
                <a:avLst/>
                <a:gdLst>
                  <a:gd name="T0" fmla="*/ 0 w 31"/>
                  <a:gd name="T1" fmla="*/ 0 h 43"/>
                  <a:gd name="T2" fmla="*/ 31 w 31"/>
                  <a:gd name="T3" fmla="*/ 16 h 43"/>
                  <a:gd name="T4" fmla="*/ 30 w 31"/>
                  <a:gd name="T5" fmla="*/ 35 h 43"/>
                  <a:gd name="T6" fmla="*/ 0 w 31"/>
                  <a:gd name="T7" fmla="*/ 43 h 43"/>
                  <a:gd name="T8" fmla="*/ 0 w 31"/>
                  <a:gd name="T9" fmla="*/ 3 h 43"/>
                  <a:gd name="T10" fmla="*/ 0 w 31"/>
                  <a:gd name="T11" fmla="*/ 0 h 43"/>
                </a:gdLst>
                <a:ahLst/>
                <a:cxnLst>
                  <a:cxn ang="0">
                    <a:pos x="T0" y="T1"/>
                  </a:cxn>
                  <a:cxn ang="0">
                    <a:pos x="T2" y="T3"/>
                  </a:cxn>
                  <a:cxn ang="0">
                    <a:pos x="T4" y="T5"/>
                  </a:cxn>
                  <a:cxn ang="0">
                    <a:pos x="T6" y="T7"/>
                  </a:cxn>
                  <a:cxn ang="0">
                    <a:pos x="T8" y="T9"/>
                  </a:cxn>
                  <a:cxn ang="0">
                    <a:pos x="T10" y="T11"/>
                  </a:cxn>
                </a:cxnLst>
                <a:rect l="0" t="0" r="r" b="b"/>
                <a:pathLst>
                  <a:path w="31" h="43">
                    <a:moveTo>
                      <a:pt x="0" y="0"/>
                    </a:moveTo>
                    <a:lnTo>
                      <a:pt x="31" y="16"/>
                    </a:lnTo>
                    <a:lnTo>
                      <a:pt x="30" y="35"/>
                    </a:lnTo>
                    <a:lnTo>
                      <a:pt x="0" y="43"/>
                    </a:lnTo>
                    <a:lnTo>
                      <a:pt x="0" y="3"/>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06" name="Freeform 386"/>
              <p:cNvSpPr>
                <a:spLocks/>
              </p:cNvSpPr>
              <p:nvPr/>
            </p:nvSpPr>
            <p:spPr bwMode="auto">
              <a:xfrm>
                <a:off x="1546" y="1874"/>
                <a:ext cx="20" cy="16"/>
              </a:xfrm>
              <a:custGeom>
                <a:avLst/>
                <a:gdLst>
                  <a:gd name="T0" fmla="*/ 41 w 41"/>
                  <a:gd name="T1" fmla="*/ 24 h 32"/>
                  <a:gd name="T2" fmla="*/ 37 w 41"/>
                  <a:gd name="T3" fmla="*/ 16 h 32"/>
                  <a:gd name="T4" fmla="*/ 6 w 41"/>
                  <a:gd name="T5" fmla="*/ 0 h 32"/>
                  <a:gd name="T6" fmla="*/ 0 w 41"/>
                  <a:gd name="T7" fmla="*/ 16 h 32"/>
                  <a:gd name="T8" fmla="*/ 32 w 41"/>
                  <a:gd name="T9" fmla="*/ 32 h 32"/>
                  <a:gd name="T10" fmla="*/ 28 w 41"/>
                  <a:gd name="T11" fmla="*/ 24 h 32"/>
                  <a:gd name="T12" fmla="*/ 41 w 41"/>
                  <a:gd name="T13" fmla="*/ 24 h 32"/>
                  <a:gd name="T14" fmla="*/ 41 w 41"/>
                  <a:gd name="T15" fmla="*/ 19 h 32"/>
                  <a:gd name="T16" fmla="*/ 37 w 41"/>
                  <a:gd name="T17" fmla="*/ 16 h 32"/>
                  <a:gd name="T18" fmla="*/ 41 w 41"/>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2">
                    <a:moveTo>
                      <a:pt x="41" y="24"/>
                    </a:moveTo>
                    <a:lnTo>
                      <a:pt x="37" y="16"/>
                    </a:lnTo>
                    <a:lnTo>
                      <a:pt x="6" y="0"/>
                    </a:lnTo>
                    <a:lnTo>
                      <a:pt x="0" y="16"/>
                    </a:lnTo>
                    <a:lnTo>
                      <a:pt x="32" y="32"/>
                    </a:lnTo>
                    <a:lnTo>
                      <a:pt x="28" y="24"/>
                    </a:lnTo>
                    <a:lnTo>
                      <a:pt x="41" y="24"/>
                    </a:lnTo>
                    <a:lnTo>
                      <a:pt x="41" y="19"/>
                    </a:lnTo>
                    <a:lnTo>
                      <a:pt x="37" y="16"/>
                    </a:lnTo>
                    <a:lnTo>
                      <a:pt x="41"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07" name="Freeform 387"/>
              <p:cNvSpPr>
                <a:spLocks/>
              </p:cNvSpPr>
              <p:nvPr/>
            </p:nvSpPr>
            <p:spPr bwMode="auto">
              <a:xfrm>
                <a:off x="1559" y="1886"/>
                <a:ext cx="7" cy="14"/>
              </a:xfrm>
              <a:custGeom>
                <a:avLst/>
                <a:gdLst>
                  <a:gd name="T0" fmla="*/ 8 w 15"/>
                  <a:gd name="T1" fmla="*/ 27 h 27"/>
                  <a:gd name="T2" fmla="*/ 14 w 15"/>
                  <a:gd name="T3" fmla="*/ 19 h 27"/>
                  <a:gd name="T4" fmla="*/ 15 w 15"/>
                  <a:gd name="T5" fmla="*/ 0 h 27"/>
                  <a:gd name="T6" fmla="*/ 2 w 15"/>
                  <a:gd name="T7" fmla="*/ 0 h 27"/>
                  <a:gd name="T8" fmla="*/ 0 w 15"/>
                  <a:gd name="T9" fmla="*/ 19 h 27"/>
                  <a:gd name="T10" fmla="*/ 6 w 15"/>
                  <a:gd name="T11" fmla="*/ 11 h 27"/>
                  <a:gd name="T12" fmla="*/ 8 w 15"/>
                  <a:gd name="T13" fmla="*/ 27 h 27"/>
                  <a:gd name="T14" fmla="*/ 14 w 15"/>
                  <a:gd name="T15" fmla="*/ 26 h 27"/>
                  <a:gd name="T16" fmla="*/ 14 w 15"/>
                  <a:gd name="T17" fmla="*/ 19 h 27"/>
                  <a:gd name="T18" fmla="*/ 8 w 15"/>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7">
                    <a:moveTo>
                      <a:pt x="8" y="27"/>
                    </a:moveTo>
                    <a:lnTo>
                      <a:pt x="14" y="19"/>
                    </a:lnTo>
                    <a:lnTo>
                      <a:pt x="15" y="0"/>
                    </a:lnTo>
                    <a:lnTo>
                      <a:pt x="2" y="0"/>
                    </a:lnTo>
                    <a:lnTo>
                      <a:pt x="0" y="19"/>
                    </a:lnTo>
                    <a:lnTo>
                      <a:pt x="6" y="11"/>
                    </a:lnTo>
                    <a:lnTo>
                      <a:pt x="8" y="27"/>
                    </a:lnTo>
                    <a:lnTo>
                      <a:pt x="14" y="26"/>
                    </a:lnTo>
                    <a:lnTo>
                      <a:pt x="14" y="19"/>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08" name="Freeform 388"/>
              <p:cNvSpPr>
                <a:spLocks/>
              </p:cNvSpPr>
              <p:nvPr/>
            </p:nvSpPr>
            <p:spPr bwMode="auto">
              <a:xfrm>
                <a:off x="1544" y="1892"/>
                <a:ext cx="19" cy="13"/>
              </a:xfrm>
              <a:custGeom>
                <a:avLst/>
                <a:gdLst>
                  <a:gd name="T0" fmla="*/ 0 w 38"/>
                  <a:gd name="T1" fmla="*/ 16 h 26"/>
                  <a:gd name="T2" fmla="*/ 8 w 38"/>
                  <a:gd name="T3" fmla="*/ 25 h 26"/>
                  <a:gd name="T4" fmla="*/ 38 w 38"/>
                  <a:gd name="T5" fmla="*/ 16 h 26"/>
                  <a:gd name="T6" fmla="*/ 36 w 38"/>
                  <a:gd name="T7" fmla="*/ 0 h 26"/>
                  <a:gd name="T8" fmla="*/ 6 w 38"/>
                  <a:gd name="T9" fmla="*/ 8 h 26"/>
                  <a:gd name="T10" fmla="*/ 14 w 38"/>
                  <a:gd name="T11" fmla="*/ 16 h 26"/>
                  <a:gd name="T12" fmla="*/ 0 w 38"/>
                  <a:gd name="T13" fmla="*/ 16 h 26"/>
                  <a:gd name="T14" fmla="*/ 0 w 38"/>
                  <a:gd name="T15" fmla="*/ 26 h 26"/>
                  <a:gd name="T16" fmla="*/ 8 w 38"/>
                  <a:gd name="T17" fmla="*/ 25 h 26"/>
                  <a:gd name="T18" fmla="*/ 0 w 38"/>
                  <a:gd name="T19"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6">
                    <a:moveTo>
                      <a:pt x="0" y="16"/>
                    </a:moveTo>
                    <a:lnTo>
                      <a:pt x="8" y="25"/>
                    </a:lnTo>
                    <a:lnTo>
                      <a:pt x="38" y="16"/>
                    </a:lnTo>
                    <a:lnTo>
                      <a:pt x="36" y="0"/>
                    </a:lnTo>
                    <a:lnTo>
                      <a:pt x="6" y="8"/>
                    </a:lnTo>
                    <a:lnTo>
                      <a:pt x="14" y="16"/>
                    </a:lnTo>
                    <a:lnTo>
                      <a:pt x="0" y="16"/>
                    </a:lnTo>
                    <a:lnTo>
                      <a:pt x="0" y="26"/>
                    </a:lnTo>
                    <a:lnTo>
                      <a:pt x="8" y="25"/>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09" name="Freeform 389"/>
              <p:cNvSpPr>
                <a:spLocks/>
              </p:cNvSpPr>
              <p:nvPr/>
            </p:nvSpPr>
            <p:spPr bwMode="auto">
              <a:xfrm>
                <a:off x="1544" y="1880"/>
                <a:ext cx="6" cy="20"/>
              </a:xfrm>
              <a:custGeom>
                <a:avLst/>
                <a:gdLst>
                  <a:gd name="T0" fmla="*/ 7 w 14"/>
                  <a:gd name="T1" fmla="*/ 0 h 40"/>
                  <a:gd name="T2" fmla="*/ 0 w 14"/>
                  <a:gd name="T3" fmla="*/ 0 h 40"/>
                  <a:gd name="T4" fmla="*/ 0 w 14"/>
                  <a:gd name="T5" fmla="*/ 40 h 40"/>
                  <a:gd name="T6" fmla="*/ 14 w 14"/>
                  <a:gd name="T7" fmla="*/ 40 h 40"/>
                  <a:gd name="T8" fmla="*/ 14 w 14"/>
                  <a:gd name="T9" fmla="*/ 0 h 40"/>
                  <a:gd name="T10" fmla="*/ 7 w 14"/>
                  <a:gd name="T11" fmla="*/ 0 h 40"/>
                </a:gdLst>
                <a:ahLst/>
                <a:cxnLst>
                  <a:cxn ang="0">
                    <a:pos x="T0" y="T1"/>
                  </a:cxn>
                  <a:cxn ang="0">
                    <a:pos x="T2" y="T3"/>
                  </a:cxn>
                  <a:cxn ang="0">
                    <a:pos x="T4" y="T5"/>
                  </a:cxn>
                  <a:cxn ang="0">
                    <a:pos x="T6" y="T7"/>
                  </a:cxn>
                  <a:cxn ang="0">
                    <a:pos x="T8" y="T9"/>
                  </a:cxn>
                  <a:cxn ang="0">
                    <a:pos x="T10" y="T11"/>
                  </a:cxn>
                </a:cxnLst>
                <a:rect l="0" t="0" r="r" b="b"/>
                <a:pathLst>
                  <a:path w="14" h="40">
                    <a:moveTo>
                      <a:pt x="7" y="0"/>
                    </a:moveTo>
                    <a:lnTo>
                      <a:pt x="0" y="0"/>
                    </a:lnTo>
                    <a:lnTo>
                      <a:pt x="0" y="40"/>
                    </a:lnTo>
                    <a:lnTo>
                      <a:pt x="14" y="40"/>
                    </a:lnTo>
                    <a:lnTo>
                      <a:pt x="14"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10" name="Freeform 390"/>
              <p:cNvSpPr>
                <a:spLocks/>
              </p:cNvSpPr>
              <p:nvPr/>
            </p:nvSpPr>
            <p:spPr bwMode="auto">
              <a:xfrm>
                <a:off x="1539" y="1878"/>
                <a:ext cx="15" cy="22"/>
              </a:xfrm>
              <a:custGeom>
                <a:avLst/>
                <a:gdLst>
                  <a:gd name="T0" fmla="*/ 15 w 29"/>
                  <a:gd name="T1" fmla="*/ 43 h 43"/>
                  <a:gd name="T2" fmla="*/ 20 w 29"/>
                  <a:gd name="T3" fmla="*/ 42 h 43"/>
                  <a:gd name="T4" fmla="*/ 25 w 29"/>
                  <a:gd name="T5" fmla="*/ 37 h 43"/>
                  <a:gd name="T6" fmla="*/ 27 w 29"/>
                  <a:gd name="T7" fmla="*/ 31 h 43"/>
                  <a:gd name="T8" fmla="*/ 29 w 29"/>
                  <a:gd name="T9" fmla="*/ 22 h 43"/>
                  <a:gd name="T10" fmla="*/ 27 w 29"/>
                  <a:gd name="T11" fmla="*/ 13 h 43"/>
                  <a:gd name="T12" fmla="*/ 25 w 29"/>
                  <a:gd name="T13" fmla="*/ 6 h 43"/>
                  <a:gd name="T14" fmla="*/ 20 w 29"/>
                  <a:gd name="T15" fmla="*/ 2 h 43"/>
                  <a:gd name="T16" fmla="*/ 15 w 29"/>
                  <a:gd name="T17" fmla="*/ 0 h 43"/>
                  <a:gd name="T18" fmla="*/ 9 w 29"/>
                  <a:gd name="T19" fmla="*/ 2 h 43"/>
                  <a:gd name="T20" fmla="*/ 4 w 29"/>
                  <a:gd name="T21" fmla="*/ 6 h 43"/>
                  <a:gd name="T22" fmla="*/ 1 w 29"/>
                  <a:gd name="T23" fmla="*/ 13 h 43"/>
                  <a:gd name="T24" fmla="*/ 0 w 29"/>
                  <a:gd name="T25" fmla="*/ 22 h 43"/>
                  <a:gd name="T26" fmla="*/ 1 w 29"/>
                  <a:gd name="T27" fmla="*/ 31 h 43"/>
                  <a:gd name="T28" fmla="*/ 4 w 29"/>
                  <a:gd name="T29" fmla="*/ 37 h 43"/>
                  <a:gd name="T30" fmla="*/ 9 w 29"/>
                  <a:gd name="T31" fmla="*/ 42 h 43"/>
                  <a:gd name="T32" fmla="*/ 15 w 29"/>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3">
                    <a:moveTo>
                      <a:pt x="15" y="43"/>
                    </a:moveTo>
                    <a:lnTo>
                      <a:pt x="20" y="42"/>
                    </a:lnTo>
                    <a:lnTo>
                      <a:pt x="25" y="37"/>
                    </a:lnTo>
                    <a:lnTo>
                      <a:pt x="27" y="31"/>
                    </a:lnTo>
                    <a:lnTo>
                      <a:pt x="29" y="22"/>
                    </a:lnTo>
                    <a:lnTo>
                      <a:pt x="27" y="13"/>
                    </a:lnTo>
                    <a:lnTo>
                      <a:pt x="25" y="6"/>
                    </a:lnTo>
                    <a:lnTo>
                      <a:pt x="20" y="2"/>
                    </a:lnTo>
                    <a:lnTo>
                      <a:pt x="15" y="0"/>
                    </a:lnTo>
                    <a:lnTo>
                      <a:pt x="9" y="2"/>
                    </a:lnTo>
                    <a:lnTo>
                      <a:pt x="4" y="6"/>
                    </a:lnTo>
                    <a:lnTo>
                      <a:pt x="1" y="13"/>
                    </a:lnTo>
                    <a:lnTo>
                      <a:pt x="0" y="22"/>
                    </a:lnTo>
                    <a:lnTo>
                      <a:pt x="1" y="31"/>
                    </a:lnTo>
                    <a:lnTo>
                      <a:pt x="4" y="37"/>
                    </a:lnTo>
                    <a:lnTo>
                      <a:pt x="9" y="42"/>
                    </a:lnTo>
                    <a:lnTo>
                      <a:pt x="15" y="4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11" name="Freeform 391"/>
              <p:cNvSpPr>
                <a:spLocks/>
              </p:cNvSpPr>
              <p:nvPr/>
            </p:nvSpPr>
            <p:spPr bwMode="auto">
              <a:xfrm>
                <a:off x="1547" y="1889"/>
                <a:ext cx="10" cy="15"/>
              </a:xfrm>
              <a:custGeom>
                <a:avLst/>
                <a:gdLst>
                  <a:gd name="T0" fmla="*/ 7 w 20"/>
                  <a:gd name="T1" fmla="*/ 0 h 30"/>
                  <a:gd name="T2" fmla="*/ 7 w 20"/>
                  <a:gd name="T3" fmla="*/ 0 h 30"/>
                  <a:gd name="T4" fmla="*/ 5 w 20"/>
                  <a:gd name="T5" fmla="*/ 7 h 30"/>
                  <a:gd name="T6" fmla="*/ 4 w 20"/>
                  <a:gd name="T7" fmla="*/ 10 h 30"/>
                  <a:gd name="T8" fmla="*/ 3 w 20"/>
                  <a:gd name="T9" fmla="*/ 13 h 30"/>
                  <a:gd name="T10" fmla="*/ 0 w 20"/>
                  <a:gd name="T11" fmla="*/ 13 h 30"/>
                  <a:gd name="T12" fmla="*/ 0 w 20"/>
                  <a:gd name="T13" fmla="*/ 30 h 30"/>
                  <a:gd name="T14" fmla="*/ 8 w 20"/>
                  <a:gd name="T15" fmla="*/ 26 h 30"/>
                  <a:gd name="T16" fmla="*/ 15 w 20"/>
                  <a:gd name="T17" fmla="*/ 20 h 30"/>
                  <a:gd name="T18" fmla="*/ 19 w 20"/>
                  <a:gd name="T19" fmla="*/ 10 h 30"/>
                  <a:gd name="T20" fmla="*/ 20 w 20"/>
                  <a:gd name="T21" fmla="*/ 0 h 30"/>
                  <a:gd name="T22" fmla="*/ 20 w 20"/>
                  <a:gd name="T23" fmla="*/ 0 h 30"/>
                  <a:gd name="T24" fmla="*/ 7 w 2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0">
                    <a:moveTo>
                      <a:pt x="7" y="0"/>
                    </a:moveTo>
                    <a:lnTo>
                      <a:pt x="7" y="0"/>
                    </a:lnTo>
                    <a:lnTo>
                      <a:pt x="5" y="7"/>
                    </a:lnTo>
                    <a:lnTo>
                      <a:pt x="4" y="10"/>
                    </a:lnTo>
                    <a:lnTo>
                      <a:pt x="3" y="13"/>
                    </a:lnTo>
                    <a:lnTo>
                      <a:pt x="0" y="13"/>
                    </a:lnTo>
                    <a:lnTo>
                      <a:pt x="0" y="30"/>
                    </a:lnTo>
                    <a:lnTo>
                      <a:pt x="8" y="26"/>
                    </a:lnTo>
                    <a:lnTo>
                      <a:pt x="15" y="20"/>
                    </a:lnTo>
                    <a:lnTo>
                      <a:pt x="19" y="10"/>
                    </a:lnTo>
                    <a:lnTo>
                      <a:pt x="20" y="0"/>
                    </a:lnTo>
                    <a:lnTo>
                      <a:pt x="20"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12" name="Freeform 392"/>
              <p:cNvSpPr>
                <a:spLocks/>
              </p:cNvSpPr>
              <p:nvPr/>
            </p:nvSpPr>
            <p:spPr bwMode="auto">
              <a:xfrm>
                <a:off x="1547" y="1874"/>
                <a:ext cx="10" cy="15"/>
              </a:xfrm>
              <a:custGeom>
                <a:avLst/>
                <a:gdLst>
                  <a:gd name="T0" fmla="*/ 0 w 20"/>
                  <a:gd name="T1" fmla="*/ 16 h 30"/>
                  <a:gd name="T2" fmla="*/ 0 w 20"/>
                  <a:gd name="T3" fmla="*/ 16 h 30"/>
                  <a:gd name="T4" fmla="*/ 3 w 20"/>
                  <a:gd name="T5" fmla="*/ 16 h 30"/>
                  <a:gd name="T6" fmla="*/ 4 w 20"/>
                  <a:gd name="T7" fmla="*/ 19 h 30"/>
                  <a:gd name="T8" fmla="*/ 5 w 20"/>
                  <a:gd name="T9" fmla="*/ 22 h 30"/>
                  <a:gd name="T10" fmla="*/ 7 w 20"/>
                  <a:gd name="T11" fmla="*/ 30 h 30"/>
                  <a:gd name="T12" fmla="*/ 20 w 20"/>
                  <a:gd name="T13" fmla="*/ 30 h 30"/>
                  <a:gd name="T14" fmla="*/ 19 w 20"/>
                  <a:gd name="T15" fmla="*/ 19 h 30"/>
                  <a:gd name="T16" fmla="*/ 15 w 20"/>
                  <a:gd name="T17" fmla="*/ 10 h 30"/>
                  <a:gd name="T18" fmla="*/ 8 w 20"/>
                  <a:gd name="T19" fmla="*/ 3 h 30"/>
                  <a:gd name="T20" fmla="*/ 0 w 20"/>
                  <a:gd name="T21" fmla="*/ 0 h 30"/>
                  <a:gd name="T22" fmla="*/ 0 w 20"/>
                  <a:gd name="T23" fmla="*/ 0 h 30"/>
                  <a:gd name="T24" fmla="*/ 0 w 20"/>
                  <a:gd name="T25"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0">
                    <a:moveTo>
                      <a:pt x="0" y="16"/>
                    </a:moveTo>
                    <a:lnTo>
                      <a:pt x="0" y="16"/>
                    </a:lnTo>
                    <a:lnTo>
                      <a:pt x="3" y="16"/>
                    </a:lnTo>
                    <a:lnTo>
                      <a:pt x="4" y="19"/>
                    </a:lnTo>
                    <a:lnTo>
                      <a:pt x="5" y="22"/>
                    </a:lnTo>
                    <a:lnTo>
                      <a:pt x="7" y="30"/>
                    </a:lnTo>
                    <a:lnTo>
                      <a:pt x="20" y="30"/>
                    </a:lnTo>
                    <a:lnTo>
                      <a:pt x="19" y="19"/>
                    </a:lnTo>
                    <a:lnTo>
                      <a:pt x="15" y="10"/>
                    </a:lnTo>
                    <a:lnTo>
                      <a:pt x="8" y="3"/>
                    </a:lnTo>
                    <a:lnTo>
                      <a:pt x="0" y="0"/>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13" name="Freeform 393"/>
              <p:cNvSpPr>
                <a:spLocks/>
              </p:cNvSpPr>
              <p:nvPr/>
            </p:nvSpPr>
            <p:spPr bwMode="auto">
              <a:xfrm>
                <a:off x="1536" y="1874"/>
                <a:ext cx="11" cy="15"/>
              </a:xfrm>
              <a:custGeom>
                <a:avLst/>
                <a:gdLst>
                  <a:gd name="T0" fmla="*/ 14 w 22"/>
                  <a:gd name="T1" fmla="*/ 30 h 30"/>
                  <a:gd name="T2" fmla="*/ 14 w 22"/>
                  <a:gd name="T3" fmla="*/ 30 h 30"/>
                  <a:gd name="T4" fmla="*/ 15 w 22"/>
                  <a:gd name="T5" fmla="*/ 22 h 30"/>
                  <a:gd name="T6" fmla="*/ 16 w 22"/>
                  <a:gd name="T7" fmla="*/ 19 h 30"/>
                  <a:gd name="T8" fmla="*/ 19 w 22"/>
                  <a:gd name="T9" fmla="*/ 16 h 30"/>
                  <a:gd name="T10" fmla="*/ 22 w 22"/>
                  <a:gd name="T11" fmla="*/ 16 h 30"/>
                  <a:gd name="T12" fmla="*/ 22 w 22"/>
                  <a:gd name="T13" fmla="*/ 0 h 30"/>
                  <a:gd name="T14" fmla="*/ 14 w 22"/>
                  <a:gd name="T15" fmla="*/ 3 h 30"/>
                  <a:gd name="T16" fmla="*/ 5 w 22"/>
                  <a:gd name="T17" fmla="*/ 10 h 30"/>
                  <a:gd name="T18" fmla="*/ 1 w 22"/>
                  <a:gd name="T19" fmla="*/ 19 h 30"/>
                  <a:gd name="T20" fmla="*/ 0 w 22"/>
                  <a:gd name="T21" fmla="*/ 30 h 30"/>
                  <a:gd name="T22" fmla="*/ 0 w 22"/>
                  <a:gd name="T23" fmla="*/ 30 h 30"/>
                  <a:gd name="T24" fmla="*/ 14 w 22"/>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0">
                    <a:moveTo>
                      <a:pt x="14" y="30"/>
                    </a:moveTo>
                    <a:lnTo>
                      <a:pt x="14" y="30"/>
                    </a:lnTo>
                    <a:lnTo>
                      <a:pt x="15" y="22"/>
                    </a:lnTo>
                    <a:lnTo>
                      <a:pt x="16" y="19"/>
                    </a:lnTo>
                    <a:lnTo>
                      <a:pt x="19" y="16"/>
                    </a:lnTo>
                    <a:lnTo>
                      <a:pt x="22" y="16"/>
                    </a:lnTo>
                    <a:lnTo>
                      <a:pt x="22" y="0"/>
                    </a:lnTo>
                    <a:lnTo>
                      <a:pt x="14" y="3"/>
                    </a:lnTo>
                    <a:lnTo>
                      <a:pt x="5" y="10"/>
                    </a:lnTo>
                    <a:lnTo>
                      <a:pt x="1" y="19"/>
                    </a:lnTo>
                    <a:lnTo>
                      <a:pt x="0" y="30"/>
                    </a:lnTo>
                    <a:lnTo>
                      <a:pt x="0" y="30"/>
                    </a:lnTo>
                    <a:lnTo>
                      <a:pt x="1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14" name="Freeform 394"/>
              <p:cNvSpPr>
                <a:spLocks/>
              </p:cNvSpPr>
              <p:nvPr/>
            </p:nvSpPr>
            <p:spPr bwMode="auto">
              <a:xfrm>
                <a:off x="1536" y="1889"/>
                <a:ext cx="11" cy="15"/>
              </a:xfrm>
              <a:custGeom>
                <a:avLst/>
                <a:gdLst>
                  <a:gd name="T0" fmla="*/ 22 w 22"/>
                  <a:gd name="T1" fmla="*/ 13 h 30"/>
                  <a:gd name="T2" fmla="*/ 22 w 22"/>
                  <a:gd name="T3" fmla="*/ 13 h 30"/>
                  <a:gd name="T4" fmla="*/ 19 w 22"/>
                  <a:gd name="T5" fmla="*/ 13 h 30"/>
                  <a:gd name="T6" fmla="*/ 16 w 22"/>
                  <a:gd name="T7" fmla="*/ 10 h 30"/>
                  <a:gd name="T8" fmla="*/ 15 w 22"/>
                  <a:gd name="T9" fmla="*/ 7 h 30"/>
                  <a:gd name="T10" fmla="*/ 14 w 22"/>
                  <a:gd name="T11" fmla="*/ 0 h 30"/>
                  <a:gd name="T12" fmla="*/ 0 w 22"/>
                  <a:gd name="T13" fmla="*/ 0 h 30"/>
                  <a:gd name="T14" fmla="*/ 1 w 22"/>
                  <a:gd name="T15" fmla="*/ 10 h 30"/>
                  <a:gd name="T16" fmla="*/ 5 w 22"/>
                  <a:gd name="T17" fmla="*/ 20 h 30"/>
                  <a:gd name="T18" fmla="*/ 14 w 22"/>
                  <a:gd name="T19" fmla="*/ 26 h 30"/>
                  <a:gd name="T20" fmla="*/ 22 w 22"/>
                  <a:gd name="T21" fmla="*/ 30 h 30"/>
                  <a:gd name="T22" fmla="*/ 22 w 22"/>
                  <a:gd name="T23" fmla="*/ 30 h 30"/>
                  <a:gd name="T24" fmla="*/ 22 w 22"/>
                  <a:gd name="T25"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0">
                    <a:moveTo>
                      <a:pt x="22" y="13"/>
                    </a:moveTo>
                    <a:lnTo>
                      <a:pt x="22" y="13"/>
                    </a:lnTo>
                    <a:lnTo>
                      <a:pt x="19" y="13"/>
                    </a:lnTo>
                    <a:lnTo>
                      <a:pt x="16" y="10"/>
                    </a:lnTo>
                    <a:lnTo>
                      <a:pt x="15" y="7"/>
                    </a:lnTo>
                    <a:lnTo>
                      <a:pt x="14" y="0"/>
                    </a:lnTo>
                    <a:lnTo>
                      <a:pt x="0" y="0"/>
                    </a:lnTo>
                    <a:lnTo>
                      <a:pt x="1" y="10"/>
                    </a:lnTo>
                    <a:lnTo>
                      <a:pt x="5" y="20"/>
                    </a:lnTo>
                    <a:lnTo>
                      <a:pt x="14" y="26"/>
                    </a:lnTo>
                    <a:lnTo>
                      <a:pt x="22" y="30"/>
                    </a:lnTo>
                    <a:lnTo>
                      <a:pt x="22" y="30"/>
                    </a:lnTo>
                    <a:lnTo>
                      <a:pt x="2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15" name="Freeform 395"/>
              <p:cNvSpPr>
                <a:spLocks/>
              </p:cNvSpPr>
              <p:nvPr/>
            </p:nvSpPr>
            <p:spPr bwMode="auto">
              <a:xfrm>
                <a:off x="1790" y="1611"/>
                <a:ext cx="665" cy="852"/>
              </a:xfrm>
              <a:custGeom>
                <a:avLst/>
                <a:gdLst>
                  <a:gd name="T0" fmla="*/ 157 w 1330"/>
                  <a:gd name="T1" fmla="*/ 1577 h 1704"/>
                  <a:gd name="T2" fmla="*/ 124 w 1330"/>
                  <a:gd name="T3" fmla="*/ 1414 h 1704"/>
                  <a:gd name="T4" fmla="*/ 100 w 1330"/>
                  <a:gd name="T5" fmla="*/ 1225 h 1704"/>
                  <a:gd name="T6" fmla="*/ 28 w 1330"/>
                  <a:gd name="T7" fmla="*/ 1115 h 1704"/>
                  <a:gd name="T8" fmla="*/ 0 w 1330"/>
                  <a:gd name="T9" fmla="*/ 989 h 1704"/>
                  <a:gd name="T10" fmla="*/ 300 w 1330"/>
                  <a:gd name="T11" fmla="*/ 690 h 1704"/>
                  <a:gd name="T12" fmla="*/ 386 w 1330"/>
                  <a:gd name="T13" fmla="*/ 658 h 1704"/>
                  <a:gd name="T14" fmla="*/ 475 w 1330"/>
                  <a:gd name="T15" fmla="*/ 624 h 1704"/>
                  <a:gd name="T16" fmla="*/ 566 w 1330"/>
                  <a:gd name="T17" fmla="*/ 583 h 1704"/>
                  <a:gd name="T18" fmla="*/ 650 w 1330"/>
                  <a:gd name="T19" fmla="*/ 533 h 1704"/>
                  <a:gd name="T20" fmla="*/ 722 w 1330"/>
                  <a:gd name="T21" fmla="*/ 465 h 1704"/>
                  <a:gd name="T22" fmla="*/ 787 w 1330"/>
                  <a:gd name="T23" fmla="*/ 393 h 1704"/>
                  <a:gd name="T24" fmla="*/ 874 w 1330"/>
                  <a:gd name="T25" fmla="*/ 348 h 1704"/>
                  <a:gd name="T26" fmla="*/ 961 w 1330"/>
                  <a:gd name="T27" fmla="*/ 309 h 1704"/>
                  <a:gd name="T28" fmla="*/ 1016 w 1330"/>
                  <a:gd name="T29" fmla="*/ 267 h 1704"/>
                  <a:gd name="T30" fmla="*/ 1057 w 1330"/>
                  <a:gd name="T31" fmla="*/ 212 h 1704"/>
                  <a:gd name="T32" fmla="*/ 1092 w 1330"/>
                  <a:gd name="T33" fmla="*/ 149 h 1704"/>
                  <a:gd name="T34" fmla="*/ 1127 w 1330"/>
                  <a:gd name="T35" fmla="*/ 84 h 1704"/>
                  <a:gd name="T36" fmla="*/ 1167 w 1330"/>
                  <a:gd name="T37" fmla="*/ 23 h 1704"/>
                  <a:gd name="T38" fmla="*/ 1198 w 1330"/>
                  <a:gd name="T39" fmla="*/ 7 h 1704"/>
                  <a:gd name="T40" fmla="*/ 1190 w 1330"/>
                  <a:gd name="T41" fmla="*/ 52 h 1704"/>
                  <a:gd name="T42" fmla="*/ 1186 w 1330"/>
                  <a:gd name="T43" fmla="*/ 92 h 1704"/>
                  <a:gd name="T44" fmla="*/ 1236 w 1330"/>
                  <a:gd name="T45" fmla="*/ 86 h 1704"/>
                  <a:gd name="T46" fmla="*/ 1283 w 1330"/>
                  <a:gd name="T47" fmla="*/ 41 h 1704"/>
                  <a:gd name="T48" fmla="*/ 1326 w 1330"/>
                  <a:gd name="T49" fmla="*/ 83 h 1704"/>
                  <a:gd name="T50" fmla="*/ 1321 w 1330"/>
                  <a:gd name="T51" fmla="*/ 171 h 1704"/>
                  <a:gd name="T52" fmla="*/ 1278 w 1330"/>
                  <a:gd name="T53" fmla="*/ 239 h 1704"/>
                  <a:gd name="T54" fmla="*/ 1184 w 1330"/>
                  <a:gd name="T55" fmla="*/ 281 h 1704"/>
                  <a:gd name="T56" fmla="*/ 1097 w 1330"/>
                  <a:gd name="T57" fmla="*/ 339 h 1704"/>
                  <a:gd name="T58" fmla="*/ 1028 w 1330"/>
                  <a:gd name="T59" fmla="*/ 407 h 1704"/>
                  <a:gd name="T60" fmla="*/ 966 w 1330"/>
                  <a:gd name="T61" fmla="*/ 480 h 1704"/>
                  <a:gd name="T62" fmla="*/ 903 w 1330"/>
                  <a:gd name="T63" fmla="*/ 548 h 1704"/>
                  <a:gd name="T64" fmla="*/ 835 w 1330"/>
                  <a:gd name="T65" fmla="*/ 599 h 1704"/>
                  <a:gd name="T66" fmla="*/ 784 w 1330"/>
                  <a:gd name="T67" fmla="*/ 637 h 1704"/>
                  <a:gd name="T68" fmla="*/ 733 w 1330"/>
                  <a:gd name="T69" fmla="*/ 675 h 1704"/>
                  <a:gd name="T70" fmla="*/ 684 w 1330"/>
                  <a:gd name="T71" fmla="*/ 713 h 1704"/>
                  <a:gd name="T72" fmla="*/ 633 w 1330"/>
                  <a:gd name="T73" fmla="*/ 748 h 1704"/>
                  <a:gd name="T74" fmla="*/ 581 w 1330"/>
                  <a:gd name="T75" fmla="*/ 782 h 1704"/>
                  <a:gd name="T76" fmla="*/ 570 w 1330"/>
                  <a:gd name="T77" fmla="*/ 1002 h 1704"/>
                  <a:gd name="T78" fmla="*/ 555 w 1330"/>
                  <a:gd name="T79" fmla="*/ 1199 h 1704"/>
                  <a:gd name="T80" fmla="*/ 545 w 1330"/>
                  <a:gd name="T81" fmla="*/ 1362 h 1704"/>
                  <a:gd name="T82" fmla="*/ 560 w 1330"/>
                  <a:gd name="T83" fmla="*/ 1472 h 1704"/>
                  <a:gd name="T84" fmla="*/ 578 w 1330"/>
                  <a:gd name="T85" fmla="*/ 1590 h 1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0" h="1704">
                    <a:moveTo>
                      <a:pt x="170" y="1704"/>
                    </a:moveTo>
                    <a:lnTo>
                      <a:pt x="166" y="1636"/>
                    </a:lnTo>
                    <a:lnTo>
                      <a:pt x="157" y="1577"/>
                    </a:lnTo>
                    <a:lnTo>
                      <a:pt x="148" y="1520"/>
                    </a:lnTo>
                    <a:lnTo>
                      <a:pt x="137" y="1467"/>
                    </a:lnTo>
                    <a:lnTo>
                      <a:pt x="124" y="1414"/>
                    </a:lnTo>
                    <a:lnTo>
                      <a:pt x="115" y="1357"/>
                    </a:lnTo>
                    <a:lnTo>
                      <a:pt x="105" y="1294"/>
                    </a:lnTo>
                    <a:lnTo>
                      <a:pt x="100" y="1225"/>
                    </a:lnTo>
                    <a:lnTo>
                      <a:pt x="74" y="1191"/>
                    </a:lnTo>
                    <a:lnTo>
                      <a:pt x="49" y="1154"/>
                    </a:lnTo>
                    <a:lnTo>
                      <a:pt x="28" y="1115"/>
                    </a:lnTo>
                    <a:lnTo>
                      <a:pt x="13" y="1073"/>
                    </a:lnTo>
                    <a:lnTo>
                      <a:pt x="2" y="1032"/>
                    </a:lnTo>
                    <a:lnTo>
                      <a:pt x="0" y="989"/>
                    </a:lnTo>
                    <a:lnTo>
                      <a:pt x="4" y="947"/>
                    </a:lnTo>
                    <a:lnTo>
                      <a:pt x="17" y="903"/>
                    </a:lnTo>
                    <a:lnTo>
                      <a:pt x="300" y="690"/>
                    </a:lnTo>
                    <a:lnTo>
                      <a:pt x="327" y="679"/>
                    </a:lnTo>
                    <a:lnTo>
                      <a:pt x="356" y="669"/>
                    </a:lnTo>
                    <a:lnTo>
                      <a:pt x="386" y="658"/>
                    </a:lnTo>
                    <a:lnTo>
                      <a:pt x="415" y="648"/>
                    </a:lnTo>
                    <a:lnTo>
                      <a:pt x="445" y="637"/>
                    </a:lnTo>
                    <a:lnTo>
                      <a:pt x="475" y="624"/>
                    </a:lnTo>
                    <a:lnTo>
                      <a:pt x="507" y="612"/>
                    </a:lnTo>
                    <a:lnTo>
                      <a:pt x="536" y="598"/>
                    </a:lnTo>
                    <a:lnTo>
                      <a:pt x="566" y="583"/>
                    </a:lnTo>
                    <a:lnTo>
                      <a:pt x="595" y="569"/>
                    </a:lnTo>
                    <a:lnTo>
                      <a:pt x="622" y="551"/>
                    </a:lnTo>
                    <a:lnTo>
                      <a:pt x="650" y="533"/>
                    </a:lnTo>
                    <a:lnTo>
                      <a:pt x="676" y="512"/>
                    </a:lnTo>
                    <a:lnTo>
                      <a:pt x="699" y="490"/>
                    </a:lnTo>
                    <a:lnTo>
                      <a:pt x="722" y="465"/>
                    </a:lnTo>
                    <a:lnTo>
                      <a:pt x="743" y="438"/>
                    </a:lnTo>
                    <a:lnTo>
                      <a:pt x="763" y="414"/>
                    </a:lnTo>
                    <a:lnTo>
                      <a:pt x="787" y="393"/>
                    </a:lnTo>
                    <a:lnTo>
                      <a:pt x="814" y="377"/>
                    </a:lnTo>
                    <a:lnTo>
                      <a:pt x="844" y="360"/>
                    </a:lnTo>
                    <a:lnTo>
                      <a:pt x="874" y="348"/>
                    </a:lnTo>
                    <a:lnTo>
                      <a:pt x="905" y="335"/>
                    </a:lnTo>
                    <a:lnTo>
                      <a:pt x="933" y="322"/>
                    </a:lnTo>
                    <a:lnTo>
                      <a:pt x="961" y="309"/>
                    </a:lnTo>
                    <a:lnTo>
                      <a:pt x="980" y="297"/>
                    </a:lnTo>
                    <a:lnTo>
                      <a:pt x="999" y="283"/>
                    </a:lnTo>
                    <a:lnTo>
                      <a:pt x="1016" y="267"/>
                    </a:lnTo>
                    <a:lnTo>
                      <a:pt x="1029" y="251"/>
                    </a:lnTo>
                    <a:lnTo>
                      <a:pt x="1044" y="231"/>
                    </a:lnTo>
                    <a:lnTo>
                      <a:pt x="1057" y="212"/>
                    </a:lnTo>
                    <a:lnTo>
                      <a:pt x="1069" y="192"/>
                    </a:lnTo>
                    <a:lnTo>
                      <a:pt x="1080" y="170"/>
                    </a:lnTo>
                    <a:lnTo>
                      <a:pt x="1092" y="149"/>
                    </a:lnTo>
                    <a:lnTo>
                      <a:pt x="1103" y="128"/>
                    </a:lnTo>
                    <a:lnTo>
                      <a:pt x="1114" y="105"/>
                    </a:lnTo>
                    <a:lnTo>
                      <a:pt x="1127" y="84"/>
                    </a:lnTo>
                    <a:lnTo>
                      <a:pt x="1139" y="63"/>
                    </a:lnTo>
                    <a:lnTo>
                      <a:pt x="1151" y="42"/>
                    </a:lnTo>
                    <a:lnTo>
                      <a:pt x="1167" y="23"/>
                    </a:lnTo>
                    <a:lnTo>
                      <a:pt x="1182" y="3"/>
                    </a:lnTo>
                    <a:lnTo>
                      <a:pt x="1194" y="0"/>
                    </a:lnTo>
                    <a:lnTo>
                      <a:pt x="1198" y="7"/>
                    </a:lnTo>
                    <a:lnTo>
                      <a:pt x="1198" y="18"/>
                    </a:lnTo>
                    <a:lnTo>
                      <a:pt x="1194" y="34"/>
                    </a:lnTo>
                    <a:lnTo>
                      <a:pt x="1190" y="52"/>
                    </a:lnTo>
                    <a:lnTo>
                      <a:pt x="1186" y="70"/>
                    </a:lnTo>
                    <a:lnTo>
                      <a:pt x="1183" y="84"/>
                    </a:lnTo>
                    <a:lnTo>
                      <a:pt x="1186" y="92"/>
                    </a:lnTo>
                    <a:lnTo>
                      <a:pt x="1204" y="102"/>
                    </a:lnTo>
                    <a:lnTo>
                      <a:pt x="1220" y="99"/>
                    </a:lnTo>
                    <a:lnTo>
                      <a:pt x="1236" y="86"/>
                    </a:lnTo>
                    <a:lnTo>
                      <a:pt x="1253" y="68"/>
                    </a:lnTo>
                    <a:lnTo>
                      <a:pt x="1268" y="52"/>
                    </a:lnTo>
                    <a:lnTo>
                      <a:pt x="1283" y="41"/>
                    </a:lnTo>
                    <a:lnTo>
                      <a:pt x="1300" y="41"/>
                    </a:lnTo>
                    <a:lnTo>
                      <a:pt x="1315" y="57"/>
                    </a:lnTo>
                    <a:lnTo>
                      <a:pt x="1326" y="83"/>
                    </a:lnTo>
                    <a:lnTo>
                      <a:pt x="1330" y="112"/>
                    </a:lnTo>
                    <a:lnTo>
                      <a:pt x="1328" y="142"/>
                    </a:lnTo>
                    <a:lnTo>
                      <a:pt x="1321" y="171"/>
                    </a:lnTo>
                    <a:lnTo>
                      <a:pt x="1310" y="199"/>
                    </a:lnTo>
                    <a:lnTo>
                      <a:pt x="1295" y="222"/>
                    </a:lnTo>
                    <a:lnTo>
                      <a:pt x="1278" y="239"/>
                    </a:lnTo>
                    <a:lnTo>
                      <a:pt x="1258" y="251"/>
                    </a:lnTo>
                    <a:lnTo>
                      <a:pt x="1219" y="265"/>
                    </a:lnTo>
                    <a:lnTo>
                      <a:pt x="1184" y="281"/>
                    </a:lnTo>
                    <a:lnTo>
                      <a:pt x="1151" y="299"/>
                    </a:lnTo>
                    <a:lnTo>
                      <a:pt x="1123" y="318"/>
                    </a:lnTo>
                    <a:lnTo>
                      <a:pt x="1097" y="339"/>
                    </a:lnTo>
                    <a:lnTo>
                      <a:pt x="1072" y="362"/>
                    </a:lnTo>
                    <a:lnTo>
                      <a:pt x="1049" y="385"/>
                    </a:lnTo>
                    <a:lnTo>
                      <a:pt x="1028" y="407"/>
                    </a:lnTo>
                    <a:lnTo>
                      <a:pt x="1007" y="432"/>
                    </a:lnTo>
                    <a:lnTo>
                      <a:pt x="987" y="456"/>
                    </a:lnTo>
                    <a:lnTo>
                      <a:pt x="966" y="480"/>
                    </a:lnTo>
                    <a:lnTo>
                      <a:pt x="946" y="504"/>
                    </a:lnTo>
                    <a:lnTo>
                      <a:pt x="925" y="527"/>
                    </a:lnTo>
                    <a:lnTo>
                      <a:pt x="903" y="548"/>
                    </a:lnTo>
                    <a:lnTo>
                      <a:pt x="879" y="569"/>
                    </a:lnTo>
                    <a:lnTo>
                      <a:pt x="853" y="588"/>
                    </a:lnTo>
                    <a:lnTo>
                      <a:pt x="835" y="599"/>
                    </a:lnTo>
                    <a:lnTo>
                      <a:pt x="818" y="612"/>
                    </a:lnTo>
                    <a:lnTo>
                      <a:pt x="800" y="625"/>
                    </a:lnTo>
                    <a:lnTo>
                      <a:pt x="784" y="637"/>
                    </a:lnTo>
                    <a:lnTo>
                      <a:pt x="768" y="650"/>
                    </a:lnTo>
                    <a:lnTo>
                      <a:pt x="750" y="662"/>
                    </a:lnTo>
                    <a:lnTo>
                      <a:pt x="733" y="675"/>
                    </a:lnTo>
                    <a:lnTo>
                      <a:pt x="717" y="687"/>
                    </a:lnTo>
                    <a:lnTo>
                      <a:pt x="700" y="700"/>
                    </a:lnTo>
                    <a:lnTo>
                      <a:pt x="684" y="713"/>
                    </a:lnTo>
                    <a:lnTo>
                      <a:pt x="666" y="725"/>
                    </a:lnTo>
                    <a:lnTo>
                      <a:pt x="650" y="737"/>
                    </a:lnTo>
                    <a:lnTo>
                      <a:pt x="633" y="748"/>
                    </a:lnTo>
                    <a:lnTo>
                      <a:pt x="615" y="759"/>
                    </a:lnTo>
                    <a:lnTo>
                      <a:pt x="599" y="771"/>
                    </a:lnTo>
                    <a:lnTo>
                      <a:pt x="581" y="782"/>
                    </a:lnTo>
                    <a:lnTo>
                      <a:pt x="578" y="860"/>
                    </a:lnTo>
                    <a:lnTo>
                      <a:pt x="574" y="932"/>
                    </a:lnTo>
                    <a:lnTo>
                      <a:pt x="570" y="1002"/>
                    </a:lnTo>
                    <a:lnTo>
                      <a:pt x="566" y="1068"/>
                    </a:lnTo>
                    <a:lnTo>
                      <a:pt x="560" y="1134"/>
                    </a:lnTo>
                    <a:lnTo>
                      <a:pt x="555" y="1199"/>
                    </a:lnTo>
                    <a:lnTo>
                      <a:pt x="548" y="1265"/>
                    </a:lnTo>
                    <a:lnTo>
                      <a:pt x="540" y="1331"/>
                    </a:lnTo>
                    <a:lnTo>
                      <a:pt x="545" y="1362"/>
                    </a:lnTo>
                    <a:lnTo>
                      <a:pt x="550" y="1397"/>
                    </a:lnTo>
                    <a:lnTo>
                      <a:pt x="555" y="1433"/>
                    </a:lnTo>
                    <a:lnTo>
                      <a:pt x="560" y="1472"/>
                    </a:lnTo>
                    <a:lnTo>
                      <a:pt x="566" y="1512"/>
                    </a:lnTo>
                    <a:lnTo>
                      <a:pt x="573" y="1551"/>
                    </a:lnTo>
                    <a:lnTo>
                      <a:pt x="578" y="1590"/>
                    </a:lnTo>
                    <a:lnTo>
                      <a:pt x="584" y="1627"/>
                    </a:lnTo>
                    <a:lnTo>
                      <a:pt x="170" y="1704"/>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16" name="Freeform 396"/>
              <p:cNvSpPr>
                <a:spLocks/>
              </p:cNvSpPr>
              <p:nvPr/>
            </p:nvSpPr>
            <p:spPr bwMode="auto">
              <a:xfrm>
                <a:off x="1837" y="2220"/>
                <a:ext cx="42" cy="243"/>
              </a:xfrm>
              <a:custGeom>
                <a:avLst/>
                <a:gdLst>
                  <a:gd name="T0" fmla="*/ 3 w 84"/>
                  <a:gd name="T1" fmla="*/ 9 h 484"/>
                  <a:gd name="T2" fmla="*/ 0 w 84"/>
                  <a:gd name="T3" fmla="*/ 5 h 484"/>
                  <a:gd name="T4" fmla="*/ 5 w 84"/>
                  <a:gd name="T5" fmla="*/ 74 h 484"/>
                  <a:gd name="T6" fmla="*/ 15 w 84"/>
                  <a:gd name="T7" fmla="*/ 139 h 484"/>
                  <a:gd name="T8" fmla="*/ 25 w 84"/>
                  <a:gd name="T9" fmla="*/ 195 h 484"/>
                  <a:gd name="T10" fmla="*/ 37 w 84"/>
                  <a:gd name="T11" fmla="*/ 248 h 484"/>
                  <a:gd name="T12" fmla="*/ 48 w 84"/>
                  <a:gd name="T13" fmla="*/ 302 h 484"/>
                  <a:gd name="T14" fmla="*/ 57 w 84"/>
                  <a:gd name="T15" fmla="*/ 357 h 484"/>
                  <a:gd name="T16" fmla="*/ 66 w 84"/>
                  <a:gd name="T17" fmla="*/ 416 h 484"/>
                  <a:gd name="T18" fmla="*/ 70 w 84"/>
                  <a:gd name="T19" fmla="*/ 484 h 484"/>
                  <a:gd name="T20" fmla="*/ 84 w 84"/>
                  <a:gd name="T21" fmla="*/ 484 h 484"/>
                  <a:gd name="T22" fmla="*/ 79 w 84"/>
                  <a:gd name="T23" fmla="*/ 416 h 484"/>
                  <a:gd name="T24" fmla="*/ 71 w 84"/>
                  <a:gd name="T25" fmla="*/ 357 h 484"/>
                  <a:gd name="T26" fmla="*/ 62 w 84"/>
                  <a:gd name="T27" fmla="*/ 299 h 484"/>
                  <a:gd name="T28" fmla="*/ 51 w 84"/>
                  <a:gd name="T29" fmla="*/ 245 h 484"/>
                  <a:gd name="T30" fmla="*/ 38 w 84"/>
                  <a:gd name="T31" fmla="*/ 192 h 484"/>
                  <a:gd name="T32" fmla="*/ 29 w 84"/>
                  <a:gd name="T33" fmla="*/ 135 h 484"/>
                  <a:gd name="T34" fmla="*/ 19 w 84"/>
                  <a:gd name="T35" fmla="*/ 74 h 484"/>
                  <a:gd name="T36" fmla="*/ 14 w 84"/>
                  <a:gd name="T37" fmla="*/ 5 h 484"/>
                  <a:gd name="T38" fmla="*/ 11 w 84"/>
                  <a:gd name="T39" fmla="*/ 0 h 484"/>
                  <a:gd name="T40" fmla="*/ 14 w 84"/>
                  <a:gd name="T41" fmla="*/ 5 h 484"/>
                  <a:gd name="T42" fmla="*/ 14 w 84"/>
                  <a:gd name="T43" fmla="*/ 1 h 484"/>
                  <a:gd name="T44" fmla="*/ 11 w 84"/>
                  <a:gd name="T45" fmla="*/ 0 h 484"/>
                  <a:gd name="T46" fmla="*/ 3 w 84"/>
                  <a:gd name="T47" fmla="*/ 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84">
                    <a:moveTo>
                      <a:pt x="3" y="9"/>
                    </a:moveTo>
                    <a:lnTo>
                      <a:pt x="0" y="5"/>
                    </a:lnTo>
                    <a:lnTo>
                      <a:pt x="5" y="74"/>
                    </a:lnTo>
                    <a:lnTo>
                      <a:pt x="15" y="139"/>
                    </a:lnTo>
                    <a:lnTo>
                      <a:pt x="25" y="195"/>
                    </a:lnTo>
                    <a:lnTo>
                      <a:pt x="37" y="248"/>
                    </a:lnTo>
                    <a:lnTo>
                      <a:pt x="48" y="302"/>
                    </a:lnTo>
                    <a:lnTo>
                      <a:pt x="57" y="357"/>
                    </a:lnTo>
                    <a:lnTo>
                      <a:pt x="66" y="416"/>
                    </a:lnTo>
                    <a:lnTo>
                      <a:pt x="70" y="484"/>
                    </a:lnTo>
                    <a:lnTo>
                      <a:pt x="84" y="484"/>
                    </a:lnTo>
                    <a:lnTo>
                      <a:pt x="79" y="416"/>
                    </a:lnTo>
                    <a:lnTo>
                      <a:pt x="71" y="357"/>
                    </a:lnTo>
                    <a:lnTo>
                      <a:pt x="62" y="299"/>
                    </a:lnTo>
                    <a:lnTo>
                      <a:pt x="51" y="245"/>
                    </a:lnTo>
                    <a:lnTo>
                      <a:pt x="38" y="192"/>
                    </a:lnTo>
                    <a:lnTo>
                      <a:pt x="29" y="135"/>
                    </a:lnTo>
                    <a:lnTo>
                      <a:pt x="19" y="74"/>
                    </a:lnTo>
                    <a:lnTo>
                      <a:pt x="14" y="5"/>
                    </a:lnTo>
                    <a:lnTo>
                      <a:pt x="11" y="0"/>
                    </a:lnTo>
                    <a:lnTo>
                      <a:pt x="14" y="5"/>
                    </a:lnTo>
                    <a:lnTo>
                      <a:pt x="14" y="1"/>
                    </a:lnTo>
                    <a:lnTo>
                      <a:pt x="11" y="0"/>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17" name="Freeform 397"/>
              <p:cNvSpPr>
                <a:spLocks/>
              </p:cNvSpPr>
              <p:nvPr/>
            </p:nvSpPr>
            <p:spPr bwMode="auto">
              <a:xfrm>
                <a:off x="1787" y="2059"/>
                <a:ext cx="55" cy="166"/>
              </a:xfrm>
              <a:custGeom>
                <a:avLst/>
                <a:gdLst>
                  <a:gd name="T0" fmla="*/ 22 w 111"/>
                  <a:gd name="T1" fmla="*/ 0 h 332"/>
                  <a:gd name="T2" fmla="*/ 19 w 111"/>
                  <a:gd name="T3" fmla="*/ 3 h 332"/>
                  <a:gd name="T4" fmla="*/ 4 w 111"/>
                  <a:gd name="T5" fmla="*/ 48 h 332"/>
                  <a:gd name="T6" fmla="*/ 0 w 111"/>
                  <a:gd name="T7" fmla="*/ 92 h 332"/>
                  <a:gd name="T8" fmla="*/ 3 w 111"/>
                  <a:gd name="T9" fmla="*/ 137 h 332"/>
                  <a:gd name="T10" fmla="*/ 14 w 111"/>
                  <a:gd name="T11" fmla="*/ 177 h 332"/>
                  <a:gd name="T12" fmla="*/ 30 w 111"/>
                  <a:gd name="T13" fmla="*/ 221 h 332"/>
                  <a:gd name="T14" fmla="*/ 51 w 111"/>
                  <a:gd name="T15" fmla="*/ 261 h 332"/>
                  <a:gd name="T16" fmla="*/ 75 w 111"/>
                  <a:gd name="T17" fmla="*/ 299 h 332"/>
                  <a:gd name="T18" fmla="*/ 103 w 111"/>
                  <a:gd name="T19" fmla="*/ 332 h 332"/>
                  <a:gd name="T20" fmla="*/ 111 w 111"/>
                  <a:gd name="T21" fmla="*/ 323 h 332"/>
                  <a:gd name="T22" fmla="*/ 86 w 111"/>
                  <a:gd name="T23" fmla="*/ 289 h 332"/>
                  <a:gd name="T24" fmla="*/ 62 w 111"/>
                  <a:gd name="T25" fmla="*/ 252 h 332"/>
                  <a:gd name="T26" fmla="*/ 41 w 111"/>
                  <a:gd name="T27" fmla="*/ 215 h 332"/>
                  <a:gd name="T28" fmla="*/ 27 w 111"/>
                  <a:gd name="T29" fmla="*/ 174 h 332"/>
                  <a:gd name="T30" fmla="*/ 16 w 111"/>
                  <a:gd name="T31" fmla="*/ 134 h 332"/>
                  <a:gd name="T32" fmla="*/ 14 w 111"/>
                  <a:gd name="T33" fmla="*/ 92 h 332"/>
                  <a:gd name="T34" fmla="*/ 18 w 111"/>
                  <a:gd name="T35" fmla="*/ 51 h 332"/>
                  <a:gd name="T36" fmla="*/ 30 w 111"/>
                  <a:gd name="T37" fmla="*/ 9 h 332"/>
                  <a:gd name="T38" fmla="*/ 27 w 111"/>
                  <a:gd name="T39" fmla="*/ 13 h 332"/>
                  <a:gd name="T40" fmla="*/ 22 w 111"/>
                  <a:gd name="T41" fmla="*/ 0 h 332"/>
                  <a:gd name="T42" fmla="*/ 19 w 111"/>
                  <a:gd name="T43" fmla="*/ 1 h 332"/>
                  <a:gd name="T44" fmla="*/ 19 w 111"/>
                  <a:gd name="T45" fmla="*/ 3 h 332"/>
                  <a:gd name="T46" fmla="*/ 22 w 111"/>
                  <a:gd name="T4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332">
                    <a:moveTo>
                      <a:pt x="22" y="0"/>
                    </a:moveTo>
                    <a:lnTo>
                      <a:pt x="19" y="3"/>
                    </a:lnTo>
                    <a:lnTo>
                      <a:pt x="4" y="48"/>
                    </a:lnTo>
                    <a:lnTo>
                      <a:pt x="0" y="92"/>
                    </a:lnTo>
                    <a:lnTo>
                      <a:pt x="3" y="137"/>
                    </a:lnTo>
                    <a:lnTo>
                      <a:pt x="14" y="177"/>
                    </a:lnTo>
                    <a:lnTo>
                      <a:pt x="30" y="221"/>
                    </a:lnTo>
                    <a:lnTo>
                      <a:pt x="51" y="261"/>
                    </a:lnTo>
                    <a:lnTo>
                      <a:pt x="75" y="299"/>
                    </a:lnTo>
                    <a:lnTo>
                      <a:pt x="103" y="332"/>
                    </a:lnTo>
                    <a:lnTo>
                      <a:pt x="111" y="323"/>
                    </a:lnTo>
                    <a:lnTo>
                      <a:pt x="86" y="289"/>
                    </a:lnTo>
                    <a:lnTo>
                      <a:pt x="62" y="252"/>
                    </a:lnTo>
                    <a:lnTo>
                      <a:pt x="41" y="215"/>
                    </a:lnTo>
                    <a:lnTo>
                      <a:pt x="27" y="174"/>
                    </a:lnTo>
                    <a:lnTo>
                      <a:pt x="16" y="134"/>
                    </a:lnTo>
                    <a:lnTo>
                      <a:pt x="14" y="92"/>
                    </a:lnTo>
                    <a:lnTo>
                      <a:pt x="18" y="51"/>
                    </a:lnTo>
                    <a:lnTo>
                      <a:pt x="30" y="9"/>
                    </a:lnTo>
                    <a:lnTo>
                      <a:pt x="27" y="13"/>
                    </a:lnTo>
                    <a:lnTo>
                      <a:pt x="22" y="0"/>
                    </a:lnTo>
                    <a:lnTo>
                      <a:pt x="19" y="1"/>
                    </a:lnTo>
                    <a:lnTo>
                      <a:pt x="19" y="3"/>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18" name="Freeform 398"/>
              <p:cNvSpPr>
                <a:spLocks/>
              </p:cNvSpPr>
              <p:nvPr/>
            </p:nvSpPr>
            <p:spPr bwMode="auto">
              <a:xfrm>
                <a:off x="1798" y="1951"/>
                <a:ext cx="144" cy="114"/>
              </a:xfrm>
              <a:custGeom>
                <a:avLst/>
                <a:gdLst>
                  <a:gd name="T0" fmla="*/ 284 w 288"/>
                  <a:gd name="T1" fmla="*/ 0 h 228"/>
                  <a:gd name="T2" fmla="*/ 282 w 288"/>
                  <a:gd name="T3" fmla="*/ 1 h 228"/>
                  <a:gd name="T4" fmla="*/ 0 w 288"/>
                  <a:gd name="T5" fmla="*/ 215 h 228"/>
                  <a:gd name="T6" fmla="*/ 5 w 288"/>
                  <a:gd name="T7" fmla="*/ 228 h 228"/>
                  <a:gd name="T8" fmla="*/ 288 w 288"/>
                  <a:gd name="T9" fmla="*/ 14 h 228"/>
                  <a:gd name="T10" fmla="*/ 286 w 288"/>
                  <a:gd name="T11" fmla="*/ 16 h 228"/>
                  <a:gd name="T12" fmla="*/ 284 w 288"/>
                  <a:gd name="T13" fmla="*/ 0 h 228"/>
                  <a:gd name="T14" fmla="*/ 282 w 288"/>
                  <a:gd name="T15" fmla="*/ 1 h 228"/>
                  <a:gd name="T16" fmla="*/ 282 w 288"/>
                  <a:gd name="T17" fmla="*/ 1 h 228"/>
                  <a:gd name="T18" fmla="*/ 284 w 288"/>
                  <a:gd name="T1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28">
                    <a:moveTo>
                      <a:pt x="284" y="0"/>
                    </a:moveTo>
                    <a:lnTo>
                      <a:pt x="282" y="1"/>
                    </a:lnTo>
                    <a:lnTo>
                      <a:pt x="0" y="215"/>
                    </a:lnTo>
                    <a:lnTo>
                      <a:pt x="5" y="228"/>
                    </a:lnTo>
                    <a:lnTo>
                      <a:pt x="288" y="14"/>
                    </a:lnTo>
                    <a:lnTo>
                      <a:pt x="286" y="16"/>
                    </a:lnTo>
                    <a:lnTo>
                      <a:pt x="284" y="0"/>
                    </a:lnTo>
                    <a:lnTo>
                      <a:pt x="282" y="1"/>
                    </a:lnTo>
                    <a:lnTo>
                      <a:pt x="282" y="1"/>
                    </a:lnTo>
                    <a:lnTo>
                      <a:pt x="2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19" name="Freeform 399"/>
              <p:cNvSpPr>
                <a:spLocks/>
              </p:cNvSpPr>
              <p:nvPr/>
            </p:nvSpPr>
            <p:spPr bwMode="auto">
              <a:xfrm>
                <a:off x="1940" y="1827"/>
                <a:ext cx="225" cy="133"/>
              </a:xfrm>
              <a:custGeom>
                <a:avLst/>
                <a:gdLst>
                  <a:gd name="T0" fmla="*/ 438 w 449"/>
                  <a:gd name="T1" fmla="*/ 0 h 265"/>
                  <a:gd name="T2" fmla="*/ 438 w 449"/>
                  <a:gd name="T3" fmla="*/ 0 h 265"/>
                  <a:gd name="T4" fmla="*/ 419 w 449"/>
                  <a:gd name="T5" fmla="*/ 28 h 265"/>
                  <a:gd name="T6" fmla="*/ 396 w 449"/>
                  <a:gd name="T7" fmla="*/ 50 h 265"/>
                  <a:gd name="T8" fmla="*/ 373 w 449"/>
                  <a:gd name="T9" fmla="*/ 73 h 265"/>
                  <a:gd name="T10" fmla="*/ 348 w 449"/>
                  <a:gd name="T11" fmla="*/ 94 h 265"/>
                  <a:gd name="T12" fmla="*/ 320 w 449"/>
                  <a:gd name="T13" fmla="*/ 112 h 265"/>
                  <a:gd name="T14" fmla="*/ 293 w 449"/>
                  <a:gd name="T15" fmla="*/ 129 h 265"/>
                  <a:gd name="T16" fmla="*/ 264 w 449"/>
                  <a:gd name="T17" fmla="*/ 142 h 265"/>
                  <a:gd name="T18" fmla="*/ 234 w 449"/>
                  <a:gd name="T19" fmla="*/ 157 h 265"/>
                  <a:gd name="T20" fmla="*/ 207 w 449"/>
                  <a:gd name="T21" fmla="*/ 171 h 265"/>
                  <a:gd name="T22" fmla="*/ 175 w 449"/>
                  <a:gd name="T23" fmla="*/ 183 h 265"/>
                  <a:gd name="T24" fmla="*/ 145 w 449"/>
                  <a:gd name="T25" fmla="*/ 196 h 265"/>
                  <a:gd name="T26" fmla="*/ 115 w 449"/>
                  <a:gd name="T27" fmla="*/ 207 h 265"/>
                  <a:gd name="T28" fmla="*/ 86 w 449"/>
                  <a:gd name="T29" fmla="*/ 217 h 265"/>
                  <a:gd name="T30" fmla="*/ 56 w 449"/>
                  <a:gd name="T31" fmla="*/ 228 h 265"/>
                  <a:gd name="T32" fmla="*/ 27 w 449"/>
                  <a:gd name="T33" fmla="*/ 238 h 265"/>
                  <a:gd name="T34" fmla="*/ 0 w 449"/>
                  <a:gd name="T35" fmla="*/ 249 h 265"/>
                  <a:gd name="T36" fmla="*/ 2 w 449"/>
                  <a:gd name="T37" fmla="*/ 265 h 265"/>
                  <a:gd name="T38" fmla="*/ 30 w 449"/>
                  <a:gd name="T39" fmla="*/ 254 h 265"/>
                  <a:gd name="T40" fmla="*/ 59 w 449"/>
                  <a:gd name="T41" fmla="*/ 244 h 265"/>
                  <a:gd name="T42" fmla="*/ 89 w 449"/>
                  <a:gd name="T43" fmla="*/ 233 h 265"/>
                  <a:gd name="T44" fmla="*/ 117 w 449"/>
                  <a:gd name="T45" fmla="*/ 223 h 265"/>
                  <a:gd name="T46" fmla="*/ 148 w 449"/>
                  <a:gd name="T47" fmla="*/ 212 h 265"/>
                  <a:gd name="T48" fmla="*/ 178 w 449"/>
                  <a:gd name="T49" fmla="*/ 199 h 265"/>
                  <a:gd name="T50" fmla="*/ 209 w 449"/>
                  <a:gd name="T51" fmla="*/ 187 h 265"/>
                  <a:gd name="T52" fmla="*/ 240 w 449"/>
                  <a:gd name="T53" fmla="*/ 173 h 265"/>
                  <a:gd name="T54" fmla="*/ 270 w 449"/>
                  <a:gd name="T55" fmla="*/ 158 h 265"/>
                  <a:gd name="T56" fmla="*/ 298 w 449"/>
                  <a:gd name="T57" fmla="*/ 142 h 265"/>
                  <a:gd name="T58" fmla="*/ 326 w 449"/>
                  <a:gd name="T59" fmla="*/ 124 h 265"/>
                  <a:gd name="T60" fmla="*/ 353 w 449"/>
                  <a:gd name="T61" fmla="*/ 107 h 265"/>
                  <a:gd name="T62" fmla="*/ 381 w 449"/>
                  <a:gd name="T63" fmla="*/ 86 h 265"/>
                  <a:gd name="T64" fmla="*/ 404 w 449"/>
                  <a:gd name="T65" fmla="*/ 63 h 265"/>
                  <a:gd name="T66" fmla="*/ 427 w 449"/>
                  <a:gd name="T67" fmla="*/ 37 h 265"/>
                  <a:gd name="T68" fmla="*/ 449 w 449"/>
                  <a:gd name="T69" fmla="*/ 10 h 265"/>
                  <a:gd name="T70" fmla="*/ 449 w 449"/>
                  <a:gd name="T71" fmla="*/ 10 h 265"/>
                  <a:gd name="T72" fmla="*/ 438 w 449"/>
                  <a:gd name="T7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9" h="265">
                    <a:moveTo>
                      <a:pt x="438" y="0"/>
                    </a:moveTo>
                    <a:lnTo>
                      <a:pt x="438" y="0"/>
                    </a:lnTo>
                    <a:lnTo>
                      <a:pt x="419" y="28"/>
                    </a:lnTo>
                    <a:lnTo>
                      <a:pt x="396" y="50"/>
                    </a:lnTo>
                    <a:lnTo>
                      <a:pt x="373" y="73"/>
                    </a:lnTo>
                    <a:lnTo>
                      <a:pt x="348" y="94"/>
                    </a:lnTo>
                    <a:lnTo>
                      <a:pt x="320" y="112"/>
                    </a:lnTo>
                    <a:lnTo>
                      <a:pt x="293" y="129"/>
                    </a:lnTo>
                    <a:lnTo>
                      <a:pt x="264" y="142"/>
                    </a:lnTo>
                    <a:lnTo>
                      <a:pt x="234" y="157"/>
                    </a:lnTo>
                    <a:lnTo>
                      <a:pt x="207" y="171"/>
                    </a:lnTo>
                    <a:lnTo>
                      <a:pt x="175" y="183"/>
                    </a:lnTo>
                    <a:lnTo>
                      <a:pt x="145" y="196"/>
                    </a:lnTo>
                    <a:lnTo>
                      <a:pt x="115" y="207"/>
                    </a:lnTo>
                    <a:lnTo>
                      <a:pt x="86" y="217"/>
                    </a:lnTo>
                    <a:lnTo>
                      <a:pt x="56" y="228"/>
                    </a:lnTo>
                    <a:lnTo>
                      <a:pt x="27" y="238"/>
                    </a:lnTo>
                    <a:lnTo>
                      <a:pt x="0" y="249"/>
                    </a:lnTo>
                    <a:lnTo>
                      <a:pt x="2" y="265"/>
                    </a:lnTo>
                    <a:lnTo>
                      <a:pt x="30" y="254"/>
                    </a:lnTo>
                    <a:lnTo>
                      <a:pt x="59" y="244"/>
                    </a:lnTo>
                    <a:lnTo>
                      <a:pt x="89" y="233"/>
                    </a:lnTo>
                    <a:lnTo>
                      <a:pt x="117" y="223"/>
                    </a:lnTo>
                    <a:lnTo>
                      <a:pt x="148" y="212"/>
                    </a:lnTo>
                    <a:lnTo>
                      <a:pt x="178" y="199"/>
                    </a:lnTo>
                    <a:lnTo>
                      <a:pt x="209" y="187"/>
                    </a:lnTo>
                    <a:lnTo>
                      <a:pt x="240" y="173"/>
                    </a:lnTo>
                    <a:lnTo>
                      <a:pt x="270" y="158"/>
                    </a:lnTo>
                    <a:lnTo>
                      <a:pt x="298" y="142"/>
                    </a:lnTo>
                    <a:lnTo>
                      <a:pt x="326" y="124"/>
                    </a:lnTo>
                    <a:lnTo>
                      <a:pt x="353" y="107"/>
                    </a:lnTo>
                    <a:lnTo>
                      <a:pt x="381" y="86"/>
                    </a:lnTo>
                    <a:lnTo>
                      <a:pt x="404" y="63"/>
                    </a:lnTo>
                    <a:lnTo>
                      <a:pt x="427" y="37"/>
                    </a:lnTo>
                    <a:lnTo>
                      <a:pt x="449" y="10"/>
                    </a:lnTo>
                    <a:lnTo>
                      <a:pt x="449" y="10"/>
                    </a:lnTo>
                    <a:lnTo>
                      <a:pt x="4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20" name="Freeform 400"/>
              <p:cNvSpPr>
                <a:spLocks/>
              </p:cNvSpPr>
              <p:nvPr/>
            </p:nvSpPr>
            <p:spPr bwMode="auto">
              <a:xfrm>
                <a:off x="2159" y="1761"/>
                <a:ext cx="113" cy="71"/>
              </a:xfrm>
              <a:custGeom>
                <a:avLst/>
                <a:gdLst>
                  <a:gd name="T0" fmla="*/ 221 w 227"/>
                  <a:gd name="T1" fmla="*/ 0 h 142"/>
                  <a:gd name="T2" fmla="*/ 221 w 227"/>
                  <a:gd name="T3" fmla="*/ 0 h 142"/>
                  <a:gd name="T4" fmla="*/ 195 w 227"/>
                  <a:gd name="T5" fmla="*/ 13 h 142"/>
                  <a:gd name="T6" fmla="*/ 166 w 227"/>
                  <a:gd name="T7" fmla="*/ 26 h 142"/>
                  <a:gd name="T8" fmla="*/ 136 w 227"/>
                  <a:gd name="T9" fmla="*/ 38 h 142"/>
                  <a:gd name="T10" fmla="*/ 105 w 227"/>
                  <a:gd name="T11" fmla="*/ 51 h 142"/>
                  <a:gd name="T12" fmla="*/ 74 w 227"/>
                  <a:gd name="T13" fmla="*/ 69 h 142"/>
                  <a:gd name="T14" fmla="*/ 47 w 227"/>
                  <a:gd name="T15" fmla="*/ 85 h 142"/>
                  <a:gd name="T16" fmla="*/ 22 w 227"/>
                  <a:gd name="T17" fmla="*/ 106 h 142"/>
                  <a:gd name="T18" fmla="*/ 0 w 227"/>
                  <a:gd name="T19" fmla="*/ 132 h 142"/>
                  <a:gd name="T20" fmla="*/ 11 w 227"/>
                  <a:gd name="T21" fmla="*/ 142 h 142"/>
                  <a:gd name="T22" fmla="*/ 31 w 227"/>
                  <a:gd name="T23" fmla="*/ 119 h 142"/>
                  <a:gd name="T24" fmla="*/ 52 w 227"/>
                  <a:gd name="T25" fmla="*/ 98 h 142"/>
                  <a:gd name="T26" fmla="*/ 80 w 227"/>
                  <a:gd name="T27" fmla="*/ 82 h 142"/>
                  <a:gd name="T28" fmla="*/ 110 w 227"/>
                  <a:gd name="T29" fmla="*/ 68 h 142"/>
                  <a:gd name="T30" fmla="*/ 139 w 227"/>
                  <a:gd name="T31" fmla="*/ 55 h 142"/>
                  <a:gd name="T32" fmla="*/ 169 w 227"/>
                  <a:gd name="T33" fmla="*/ 42 h 142"/>
                  <a:gd name="T34" fmla="*/ 198 w 227"/>
                  <a:gd name="T35" fmla="*/ 29 h 142"/>
                  <a:gd name="T36" fmla="*/ 227 w 227"/>
                  <a:gd name="T37" fmla="*/ 16 h 142"/>
                  <a:gd name="T38" fmla="*/ 227 w 227"/>
                  <a:gd name="T39" fmla="*/ 16 h 142"/>
                  <a:gd name="T40" fmla="*/ 221 w 227"/>
                  <a:gd name="T4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42">
                    <a:moveTo>
                      <a:pt x="221" y="0"/>
                    </a:moveTo>
                    <a:lnTo>
                      <a:pt x="221" y="0"/>
                    </a:lnTo>
                    <a:lnTo>
                      <a:pt x="195" y="13"/>
                    </a:lnTo>
                    <a:lnTo>
                      <a:pt x="166" y="26"/>
                    </a:lnTo>
                    <a:lnTo>
                      <a:pt x="136" y="38"/>
                    </a:lnTo>
                    <a:lnTo>
                      <a:pt x="105" y="51"/>
                    </a:lnTo>
                    <a:lnTo>
                      <a:pt x="74" y="69"/>
                    </a:lnTo>
                    <a:lnTo>
                      <a:pt x="47" y="85"/>
                    </a:lnTo>
                    <a:lnTo>
                      <a:pt x="22" y="106"/>
                    </a:lnTo>
                    <a:lnTo>
                      <a:pt x="0" y="132"/>
                    </a:lnTo>
                    <a:lnTo>
                      <a:pt x="11" y="142"/>
                    </a:lnTo>
                    <a:lnTo>
                      <a:pt x="31" y="119"/>
                    </a:lnTo>
                    <a:lnTo>
                      <a:pt x="52" y="98"/>
                    </a:lnTo>
                    <a:lnTo>
                      <a:pt x="80" y="82"/>
                    </a:lnTo>
                    <a:lnTo>
                      <a:pt x="110" y="68"/>
                    </a:lnTo>
                    <a:lnTo>
                      <a:pt x="139" y="55"/>
                    </a:lnTo>
                    <a:lnTo>
                      <a:pt x="169" y="42"/>
                    </a:lnTo>
                    <a:lnTo>
                      <a:pt x="198" y="29"/>
                    </a:lnTo>
                    <a:lnTo>
                      <a:pt x="227" y="16"/>
                    </a:lnTo>
                    <a:lnTo>
                      <a:pt x="227" y="16"/>
                    </a:lnTo>
                    <a:lnTo>
                      <a:pt x="2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21" name="Freeform 401"/>
              <p:cNvSpPr>
                <a:spLocks/>
              </p:cNvSpPr>
              <p:nvPr/>
            </p:nvSpPr>
            <p:spPr bwMode="auto">
              <a:xfrm>
                <a:off x="2270" y="1608"/>
                <a:ext cx="113" cy="161"/>
              </a:xfrm>
              <a:custGeom>
                <a:avLst/>
                <a:gdLst>
                  <a:gd name="T0" fmla="*/ 221 w 228"/>
                  <a:gd name="T1" fmla="*/ 0 h 322"/>
                  <a:gd name="T2" fmla="*/ 219 w 228"/>
                  <a:gd name="T3" fmla="*/ 4 h 322"/>
                  <a:gd name="T4" fmla="*/ 203 w 228"/>
                  <a:gd name="T5" fmla="*/ 23 h 322"/>
                  <a:gd name="T6" fmla="*/ 188 w 228"/>
                  <a:gd name="T7" fmla="*/ 42 h 322"/>
                  <a:gd name="T8" fmla="*/ 176 w 228"/>
                  <a:gd name="T9" fmla="*/ 63 h 322"/>
                  <a:gd name="T10" fmla="*/ 163 w 228"/>
                  <a:gd name="T11" fmla="*/ 84 h 322"/>
                  <a:gd name="T12" fmla="*/ 151 w 228"/>
                  <a:gd name="T13" fmla="*/ 107 h 322"/>
                  <a:gd name="T14" fmla="*/ 140 w 228"/>
                  <a:gd name="T15" fmla="*/ 130 h 322"/>
                  <a:gd name="T16" fmla="*/ 129 w 228"/>
                  <a:gd name="T17" fmla="*/ 149 h 322"/>
                  <a:gd name="T18" fmla="*/ 117 w 228"/>
                  <a:gd name="T19" fmla="*/ 172 h 322"/>
                  <a:gd name="T20" fmla="*/ 106 w 228"/>
                  <a:gd name="T21" fmla="*/ 193 h 322"/>
                  <a:gd name="T22" fmla="*/ 93 w 228"/>
                  <a:gd name="T23" fmla="*/ 212 h 322"/>
                  <a:gd name="T24" fmla="*/ 81 w 228"/>
                  <a:gd name="T25" fmla="*/ 231 h 322"/>
                  <a:gd name="T26" fmla="*/ 67 w 228"/>
                  <a:gd name="T27" fmla="*/ 251 h 322"/>
                  <a:gd name="T28" fmla="*/ 54 w 228"/>
                  <a:gd name="T29" fmla="*/ 265 h 322"/>
                  <a:gd name="T30" fmla="*/ 37 w 228"/>
                  <a:gd name="T31" fmla="*/ 281 h 322"/>
                  <a:gd name="T32" fmla="*/ 19 w 228"/>
                  <a:gd name="T33" fmla="*/ 296 h 322"/>
                  <a:gd name="T34" fmla="*/ 0 w 228"/>
                  <a:gd name="T35" fmla="*/ 306 h 322"/>
                  <a:gd name="T36" fmla="*/ 6 w 228"/>
                  <a:gd name="T37" fmla="*/ 322 h 322"/>
                  <a:gd name="T38" fmla="*/ 25 w 228"/>
                  <a:gd name="T39" fmla="*/ 309 h 322"/>
                  <a:gd name="T40" fmla="*/ 45 w 228"/>
                  <a:gd name="T41" fmla="*/ 294 h 322"/>
                  <a:gd name="T42" fmla="*/ 62 w 228"/>
                  <a:gd name="T43" fmla="*/ 278 h 322"/>
                  <a:gd name="T44" fmla="*/ 76 w 228"/>
                  <a:gd name="T45" fmla="*/ 260 h 322"/>
                  <a:gd name="T46" fmla="*/ 92 w 228"/>
                  <a:gd name="T47" fmla="*/ 241 h 322"/>
                  <a:gd name="T48" fmla="*/ 104 w 228"/>
                  <a:gd name="T49" fmla="*/ 222 h 322"/>
                  <a:gd name="T50" fmla="*/ 117 w 228"/>
                  <a:gd name="T51" fmla="*/ 202 h 322"/>
                  <a:gd name="T52" fmla="*/ 128 w 228"/>
                  <a:gd name="T53" fmla="*/ 178 h 322"/>
                  <a:gd name="T54" fmla="*/ 140 w 228"/>
                  <a:gd name="T55" fmla="*/ 159 h 322"/>
                  <a:gd name="T56" fmla="*/ 151 w 228"/>
                  <a:gd name="T57" fmla="*/ 136 h 322"/>
                  <a:gd name="T58" fmla="*/ 162 w 228"/>
                  <a:gd name="T59" fmla="*/ 113 h 322"/>
                  <a:gd name="T60" fmla="*/ 174 w 228"/>
                  <a:gd name="T61" fmla="*/ 94 h 322"/>
                  <a:gd name="T62" fmla="*/ 187 w 228"/>
                  <a:gd name="T63" fmla="*/ 73 h 322"/>
                  <a:gd name="T64" fmla="*/ 199 w 228"/>
                  <a:gd name="T65" fmla="*/ 52 h 322"/>
                  <a:gd name="T66" fmla="*/ 214 w 228"/>
                  <a:gd name="T67" fmla="*/ 33 h 322"/>
                  <a:gd name="T68" fmla="*/ 228 w 228"/>
                  <a:gd name="T69" fmla="*/ 13 h 322"/>
                  <a:gd name="T70" fmla="*/ 226 w 228"/>
                  <a:gd name="T71" fmla="*/ 17 h 322"/>
                  <a:gd name="T72" fmla="*/ 221 w 228"/>
                  <a:gd name="T73" fmla="*/ 0 h 322"/>
                  <a:gd name="T74" fmla="*/ 219 w 228"/>
                  <a:gd name="T75" fmla="*/ 2 h 322"/>
                  <a:gd name="T76" fmla="*/ 219 w 228"/>
                  <a:gd name="T77" fmla="*/ 4 h 322"/>
                  <a:gd name="T78" fmla="*/ 221 w 228"/>
                  <a:gd name="T7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8" h="322">
                    <a:moveTo>
                      <a:pt x="221" y="0"/>
                    </a:moveTo>
                    <a:lnTo>
                      <a:pt x="219" y="4"/>
                    </a:lnTo>
                    <a:lnTo>
                      <a:pt x="203" y="23"/>
                    </a:lnTo>
                    <a:lnTo>
                      <a:pt x="188" y="42"/>
                    </a:lnTo>
                    <a:lnTo>
                      <a:pt x="176" y="63"/>
                    </a:lnTo>
                    <a:lnTo>
                      <a:pt x="163" y="84"/>
                    </a:lnTo>
                    <a:lnTo>
                      <a:pt x="151" y="107"/>
                    </a:lnTo>
                    <a:lnTo>
                      <a:pt x="140" y="130"/>
                    </a:lnTo>
                    <a:lnTo>
                      <a:pt x="129" y="149"/>
                    </a:lnTo>
                    <a:lnTo>
                      <a:pt x="117" y="172"/>
                    </a:lnTo>
                    <a:lnTo>
                      <a:pt x="106" y="193"/>
                    </a:lnTo>
                    <a:lnTo>
                      <a:pt x="93" y="212"/>
                    </a:lnTo>
                    <a:lnTo>
                      <a:pt x="81" y="231"/>
                    </a:lnTo>
                    <a:lnTo>
                      <a:pt x="67" y="251"/>
                    </a:lnTo>
                    <a:lnTo>
                      <a:pt x="54" y="265"/>
                    </a:lnTo>
                    <a:lnTo>
                      <a:pt x="37" y="281"/>
                    </a:lnTo>
                    <a:lnTo>
                      <a:pt x="19" y="296"/>
                    </a:lnTo>
                    <a:lnTo>
                      <a:pt x="0" y="306"/>
                    </a:lnTo>
                    <a:lnTo>
                      <a:pt x="6" y="322"/>
                    </a:lnTo>
                    <a:lnTo>
                      <a:pt x="25" y="309"/>
                    </a:lnTo>
                    <a:lnTo>
                      <a:pt x="45" y="294"/>
                    </a:lnTo>
                    <a:lnTo>
                      <a:pt x="62" y="278"/>
                    </a:lnTo>
                    <a:lnTo>
                      <a:pt x="76" y="260"/>
                    </a:lnTo>
                    <a:lnTo>
                      <a:pt x="92" y="241"/>
                    </a:lnTo>
                    <a:lnTo>
                      <a:pt x="104" y="222"/>
                    </a:lnTo>
                    <a:lnTo>
                      <a:pt x="117" y="202"/>
                    </a:lnTo>
                    <a:lnTo>
                      <a:pt x="128" y="178"/>
                    </a:lnTo>
                    <a:lnTo>
                      <a:pt x="140" y="159"/>
                    </a:lnTo>
                    <a:lnTo>
                      <a:pt x="151" y="136"/>
                    </a:lnTo>
                    <a:lnTo>
                      <a:pt x="162" y="113"/>
                    </a:lnTo>
                    <a:lnTo>
                      <a:pt x="174" y="94"/>
                    </a:lnTo>
                    <a:lnTo>
                      <a:pt x="187" y="73"/>
                    </a:lnTo>
                    <a:lnTo>
                      <a:pt x="199" y="52"/>
                    </a:lnTo>
                    <a:lnTo>
                      <a:pt x="214" y="33"/>
                    </a:lnTo>
                    <a:lnTo>
                      <a:pt x="228" y="13"/>
                    </a:lnTo>
                    <a:lnTo>
                      <a:pt x="226" y="17"/>
                    </a:lnTo>
                    <a:lnTo>
                      <a:pt x="221" y="0"/>
                    </a:lnTo>
                    <a:lnTo>
                      <a:pt x="219" y="2"/>
                    </a:lnTo>
                    <a:lnTo>
                      <a:pt x="219" y="4"/>
                    </a:lnTo>
                    <a:lnTo>
                      <a:pt x="2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22" name="Freeform 402"/>
              <p:cNvSpPr>
                <a:spLocks/>
              </p:cNvSpPr>
              <p:nvPr/>
            </p:nvSpPr>
            <p:spPr bwMode="auto">
              <a:xfrm>
                <a:off x="2379" y="1607"/>
                <a:ext cx="14" cy="53"/>
              </a:xfrm>
              <a:custGeom>
                <a:avLst/>
                <a:gdLst>
                  <a:gd name="T0" fmla="*/ 14 w 29"/>
                  <a:gd name="T1" fmla="*/ 95 h 107"/>
                  <a:gd name="T2" fmla="*/ 14 w 29"/>
                  <a:gd name="T3" fmla="*/ 94 h 107"/>
                  <a:gd name="T4" fmla="*/ 14 w 29"/>
                  <a:gd name="T5" fmla="*/ 92 h 107"/>
                  <a:gd name="T6" fmla="*/ 17 w 29"/>
                  <a:gd name="T7" fmla="*/ 79 h 107"/>
                  <a:gd name="T8" fmla="*/ 21 w 29"/>
                  <a:gd name="T9" fmla="*/ 62 h 107"/>
                  <a:gd name="T10" fmla="*/ 25 w 29"/>
                  <a:gd name="T11" fmla="*/ 44 h 107"/>
                  <a:gd name="T12" fmla="*/ 29 w 29"/>
                  <a:gd name="T13" fmla="*/ 26 h 107"/>
                  <a:gd name="T14" fmla="*/ 29 w 29"/>
                  <a:gd name="T15" fmla="*/ 13 h 107"/>
                  <a:gd name="T16" fmla="*/ 18 w 29"/>
                  <a:gd name="T17" fmla="*/ 0 h 107"/>
                  <a:gd name="T18" fmla="*/ 3 w 29"/>
                  <a:gd name="T19" fmla="*/ 3 h 107"/>
                  <a:gd name="T20" fmla="*/ 8 w 29"/>
                  <a:gd name="T21" fmla="*/ 20 h 107"/>
                  <a:gd name="T22" fmla="*/ 18 w 29"/>
                  <a:gd name="T23" fmla="*/ 16 h 107"/>
                  <a:gd name="T24" fmla="*/ 15 w 29"/>
                  <a:gd name="T25" fmla="*/ 16 h 107"/>
                  <a:gd name="T26" fmla="*/ 15 w 29"/>
                  <a:gd name="T27" fmla="*/ 26 h 107"/>
                  <a:gd name="T28" fmla="*/ 11 w 29"/>
                  <a:gd name="T29" fmla="*/ 41 h 107"/>
                  <a:gd name="T30" fmla="*/ 7 w 29"/>
                  <a:gd name="T31" fmla="*/ 58 h 107"/>
                  <a:gd name="T32" fmla="*/ 3 w 29"/>
                  <a:gd name="T33" fmla="*/ 76 h 107"/>
                  <a:gd name="T34" fmla="*/ 0 w 29"/>
                  <a:gd name="T35" fmla="*/ 92 h 107"/>
                  <a:gd name="T36" fmla="*/ 6 w 29"/>
                  <a:gd name="T37" fmla="*/ 107 h 107"/>
                  <a:gd name="T38" fmla="*/ 6 w 29"/>
                  <a:gd name="T39" fmla="*/ 105 h 107"/>
                  <a:gd name="T40" fmla="*/ 14 w 29"/>
                  <a:gd name="T41" fmla="*/ 9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107">
                    <a:moveTo>
                      <a:pt x="14" y="95"/>
                    </a:moveTo>
                    <a:lnTo>
                      <a:pt x="14" y="94"/>
                    </a:lnTo>
                    <a:lnTo>
                      <a:pt x="14" y="92"/>
                    </a:lnTo>
                    <a:lnTo>
                      <a:pt x="17" y="79"/>
                    </a:lnTo>
                    <a:lnTo>
                      <a:pt x="21" y="62"/>
                    </a:lnTo>
                    <a:lnTo>
                      <a:pt x="25" y="44"/>
                    </a:lnTo>
                    <a:lnTo>
                      <a:pt x="29" y="26"/>
                    </a:lnTo>
                    <a:lnTo>
                      <a:pt x="29" y="13"/>
                    </a:lnTo>
                    <a:lnTo>
                      <a:pt x="18" y="0"/>
                    </a:lnTo>
                    <a:lnTo>
                      <a:pt x="3" y="3"/>
                    </a:lnTo>
                    <a:lnTo>
                      <a:pt x="8" y="20"/>
                    </a:lnTo>
                    <a:lnTo>
                      <a:pt x="18" y="16"/>
                    </a:lnTo>
                    <a:lnTo>
                      <a:pt x="15" y="16"/>
                    </a:lnTo>
                    <a:lnTo>
                      <a:pt x="15" y="26"/>
                    </a:lnTo>
                    <a:lnTo>
                      <a:pt x="11" y="41"/>
                    </a:lnTo>
                    <a:lnTo>
                      <a:pt x="7" y="58"/>
                    </a:lnTo>
                    <a:lnTo>
                      <a:pt x="3" y="76"/>
                    </a:lnTo>
                    <a:lnTo>
                      <a:pt x="0" y="92"/>
                    </a:lnTo>
                    <a:lnTo>
                      <a:pt x="6" y="107"/>
                    </a:lnTo>
                    <a:lnTo>
                      <a:pt x="6" y="105"/>
                    </a:lnTo>
                    <a:lnTo>
                      <a:pt x="14"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23" name="Freeform 403"/>
              <p:cNvSpPr>
                <a:spLocks/>
              </p:cNvSpPr>
              <p:nvPr/>
            </p:nvSpPr>
            <p:spPr bwMode="auto">
              <a:xfrm>
                <a:off x="2381" y="1627"/>
                <a:ext cx="70" cy="39"/>
              </a:xfrm>
              <a:custGeom>
                <a:avLst/>
                <a:gdLst>
                  <a:gd name="T0" fmla="*/ 138 w 138"/>
                  <a:gd name="T1" fmla="*/ 19 h 77"/>
                  <a:gd name="T2" fmla="*/ 138 w 138"/>
                  <a:gd name="T3" fmla="*/ 19 h 77"/>
                  <a:gd name="T4" fmla="*/ 120 w 138"/>
                  <a:gd name="T5" fmla="*/ 0 h 77"/>
                  <a:gd name="T6" fmla="*/ 100 w 138"/>
                  <a:gd name="T7" fmla="*/ 0 h 77"/>
                  <a:gd name="T8" fmla="*/ 82 w 138"/>
                  <a:gd name="T9" fmla="*/ 12 h 77"/>
                  <a:gd name="T10" fmla="*/ 67 w 138"/>
                  <a:gd name="T11" fmla="*/ 29 h 77"/>
                  <a:gd name="T12" fmla="*/ 50 w 138"/>
                  <a:gd name="T13" fmla="*/ 46 h 77"/>
                  <a:gd name="T14" fmla="*/ 35 w 138"/>
                  <a:gd name="T15" fmla="*/ 58 h 77"/>
                  <a:gd name="T16" fmla="*/ 22 w 138"/>
                  <a:gd name="T17" fmla="*/ 61 h 77"/>
                  <a:gd name="T18" fmla="*/ 8 w 138"/>
                  <a:gd name="T19" fmla="*/ 54 h 77"/>
                  <a:gd name="T20" fmla="*/ 0 w 138"/>
                  <a:gd name="T21" fmla="*/ 64 h 77"/>
                  <a:gd name="T22" fmla="*/ 22 w 138"/>
                  <a:gd name="T23" fmla="*/ 77 h 77"/>
                  <a:gd name="T24" fmla="*/ 41 w 138"/>
                  <a:gd name="T25" fmla="*/ 74 h 77"/>
                  <a:gd name="T26" fmla="*/ 59 w 138"/>
                  <a:gd name="T27" fmla="*/ 59 h 77"/>
                  <a:gd name="T28" fmla="*/ 75 w 138"/>
                  <a:gd name="T29" fmla="*/ 42 h 77"/>
                  <a:gd name="T30" fmla="*/ 90 w 138"/>
                  <a:gd name="T31" fmla="*/ 25 h 77"/>
                  <a:gd name="T32" fmla="*/ 102 w 138"/>
                  <a:gd name="T33" fmla="*/ 16 h 77"/>
                  <a:gd name="T34" fmla="*/ 115 w 138"/>
                  <a:gd name="T35" fmla="*/ 16 h 77"/>
                  <a:gd name="T36" fmla="*/ 127 w 138"/>
                  <a:gd name="T37" fmla="*/ 29 h 77"/>
                  <a:gd name="T38" fmla="*/ 127 w 138"/>
                  <a:gd name="T39" fmla="*/ 29 h 77"/>
                  <a:gd name="T40" fmla="*/ 138 w 138"/>
                  <a:gd name="T41" fmla="*/ 1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77">
                    <a:moveTo>
                      <a:pt x="138" y="19"/>
                    </a:moveTo>
                    <a:lnTo>
                      <a:pt x="138" y="19"/>
                    </a:lnTo>
                    <a:lnTo>
                      <a:pt x="120" y="0"/>
                    </a:lnTo>
                    <a:lnTo>
                      <a:pt x="100" y="0"/>
                    </a:lnTo>
                    <a:lnTo>
                      <a:pt x="82" y="12"/>
                    </a:lnTo>
                    <a:lnTo>
                      <a:pt x="67" y="29"/>
                    </a:lnTo>
                    <a:lnTo>
                      <a:pt x="50" y="46"/>
                    </a:lnTo>
                    <a:lnTo>
                      <a:pt x="35" y="58"/>
                    </a:lnTo>
                    <a:lnTo>
                      <a:pt x="22" y="61"/>
                    </a:lnTo>
                    <a:lnTo>
                      <a:pt x="8" y="54"/>
                    </a:lnTo>
                    <a:lnTo>
                      <a:pt x="0" y="64"/>
                    </a:lnTo>
                    <a:lnTo>
                      <a:pt x="22" y="77"/>
                    </a:lnTo>
                    <a:lnTo>
                      <a:pt x="41" y="74"/>
                    </a:lnTo>
                    <a:lnTo>
                      <a:pt x="59" y="59"/>
                    </a:lnTo>
                    <a:lnTo>
                      <a:pt x="75" y="42"/>
                    </a:lnTo>
                    <a:lnTo>
                      <a:pt x="90" y="25"/>
                    </a:lnTo>
                    <a:lnTo>
                      <a:pt x="102" y="16"/>
                    </a:lnTo>
                    <a:lnTo>
                      <a:pt x="115" y="16"/>
                    </a:lnTo>
                    <a:lnTo>
                      <a:pt x="127" y="29"/>
                    </a:lnTo>
                    <a:lnTo>
                      <a:pt x="127" y="29"/>
                    </a:lnTo>
                    <a:lnTo>
                      <a:pt x="1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24" name="Freeform 404"/>
              <p:cNvSpPr>
                <a:spLocks/>
              </p:cNvSpPr>
              <p:nvPr/>
            </p:nvSpPr>
            <p:spPr bwMode="auto">
              <a:xfrm>
                <a:off x="2419" y="1636"/>
                <a:ext cx="40" cy="104"/>
              </a:xfrm>
              <a:custGeom>
                <a:avLst/>
                <a:gdLst>
                  <a:gd name="T0" fmla="*/ 3 w 80"/>
                  <a:gd name="T1" fmla="*/ 207 h 207"/>
                  <a:gd name="T2" fmla="*/ 3 w 80"/>
                  <a:gd name="T3" fmla="*/ 207 h 207"/>
                  <a:gd name="T4" fmla="*/ 25 w 80"/>
                  <a:gd name="T5" fmla="*/ 194 h 207"/>
                  <a:gd name="T6" fmla="*/ 43 w 80"/>
                  <a:gd name="T7" fmla="*/ 174 h 207"/>
                  <a:gd name="T8" fmla="*/ 59 w 80"/>
                  <a:gd name="T9" fmla="*/ 150 h 207"/>
                  <a:gd name="T10" fmla="*/ 71 w 80"/>
                  <a:gd name="T11" fmla="*/ 121 h 207"/>
                  <a:gd name="T12" fmla="*/ 78 w 80"/>
                  <a:gd name="T13" fmla="*/ 90 h 207"/>
                  <a:gd name="T14" fmla="*/ 80 w 80"/>
                  <a:gd name="T15" fmla="*/ 60 h 207"/>
                  <a:gd name="T16" fmla="*/ 75 w 80"/>
                  <a:gd name="T17" fmla="*/ 29 h 207"/>
                  <a:gd name="T18" fmla="*/ 63 w 80"/>
                  <a:gd name="T19" fmla="*/ 0 h 207"/>
                  <a:gd name="T20" fmla="*/ 52 w 80"/>
                  <a:gd name="T21" fmla="*/ 10 h 207"/>
                  <a:gd name="T22" fmla="*/ 62 w 80"/>
                  <a:gd name="T23" fmla="*/ 32 h 207"/>
                  <a:gd name="T24" fmla="*/ 66 w 80"/>
                  <a:gd name="T25" fmla="*/ 60 h 207"/>
                  <a:gd name="T26" fmla="*/ 64 w 80"/>
                  <a:gd name="T27" fmla="*/ 90 h 207"/>
                  <a:gd name="T28" fmla="*/ 58 w 80"/>
                  <a:gd name="T29" fmla="*/ 118 h 207"/>
                  <a:gd name="T30" fmla="*/ 48 w 80"/>
                  <a:gd name="T31" fmla="*/ 144 h 207"/>
                  <a:gd name="T32" fmla="*/ 34 w 80"/>
                  <a:gd name="T33" fmla="*/ 165 h 207"/>
                  <a:gd name="T34" fmla="*/ 16 w 80"/>
                  <a:gd name="T35" fmla="*/ 181 h 207"/>
                  <a:gd name="T36" fmla="*/ 0 w 80"/>
                  <a:gd name="T37" fmla="*/ 191 h 207"/>
                  <a:gd name="T38" fmla="*/ 0 w 80"/>
                  <a:gd name="T39" fmla="*/ 191 h 207"/>
                  <a:gd name="T40" fmla="*/ 3 w 80"/>
                  <a:gd name="T41"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207">
                    <a:moveTo>
                      <a:pt x="3" y="207"/>
                    </a:moveTo>
                    <a:lnTo>
                      <a:pt x="3" y="207"/>
                    </a:lnTo>
                    <a:lnTo>
                      <a:pt x="25" y="194"/>
                    </a:lnTo>
                    <a:lnTo>
                      <a:pt x="43" y="174"/>
                    </a:lnTo>
                    <a:lnTo>
                      <a:pt x="59" y="150"/>
                    </a:lnTo>
                    <a:lnTo>
                      <a:pt x="71" y="121"/>
                    </a:lnTo>
                    <a:lnTo>
                      <a:pt x="78" y="90"/>
                    </a:lnTo>
                    <a:lnTo>
                      <a:pt x="80" y="60"/>
                    </a:lnTo>
                    <a:lnTo>
                      <a:pt x="75" y="29"/>
                    </a:lnTo>
                    <a:lnTo>
                      <a:pt x="63" y="0"/>
                    </a:lnTo>
                    <a:lnTo>
                      <a:pt x="52" y="10"/>
                    </a:lnTo>
                    <a:lnTo>
                      <a:pt x="62" y="32"/>
                    </a:lnTo>
                    <a:lnTo>
                      <a:pt x="66" y="60"/>
                    </a:lnTo>
                    <a:lnTo>
                      <a:pt x="64" y="90"/>
                    </a:lnTo>
                    <a:lnTo>
                      <a:pt x="58" y="118"/>
                    </a:lnTo>
                    <a:lnTo>
                      <a:pt x="48" y="144"/>
                    </a:lnTo>
                    <a:lnTo>
                      <a:pt x="34" y="165"/>
                    </a:lnTo>
                    <a:lnTo>
                      <a:pt x="16" y="181"/>
                    </a:lnTo>
                    <a:lnTo>
                      <a:pt x="0" y="191"/>
                    </a:lnTo>
                    <a:lnTo>
                      <a:pt x="0" y="191"/>
                    </a:lnTo>
                    <a:lnTo>
                      <a:pt x="3"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25" name="Freeform 405"/>
              <p:cNvSpPr>
                <a:spLocks/>
              </p:cNvSpPr>
              <p:nvPr/>
            </p:nvSpPr>
            <p:spPr bwMode="auto">
              <a:xfrm>
                <a:off x="2215" y="1732"/>
                <a:ext cx="205" cy="176"/>
              </a:xfrm>
              <a:custGeom>
                <a:avLst/>
                <a:gdLst>
                  <a:gd name="T0" fmla="*/ 5 w 410"/>
                  <a:gd name="T1" fmla="*/ 352 h 352"/>
                  <a:gd name="T2" fmla="*/ 5 w 410"/>
                  <a:gd name="T3" fmla="*/ 352 h 352"/>
                  <a:gd name="T4" fmla="*/ 33 w 410"/>
                  <a:gd name="T5" fmla="*/ 332 h 352"/>
                  <a:gd name="T6" fmla="*/ 57 w 410"/>
                  <a:gd name="T7" fmla="*/ 311 h 352"/>
                  <a:gd name="T8" fmla="*/ 79 w 410"/>
                  <a:gd name="T9" fmla="*/ 290 h 352"/>
                  <a:gd name="T10" fmla="*/ 100 w 410"/>
                  <a:gd name="T11" fmla="*/ 266 h 352"/>
                  <a:gd name="T12" fmla="*/ 120 w 410"/>
                  <a:gd name="T13" fmla="*/ 242 h 352"/>
                  <a:gd name="T14" fmla="*/ 141 w 410"/>
                  <a:gd name="T15" fmla="*/ 218 h 352"/>
                  <a:gd name="T16" fmla="*/ 162 w 410"/>
                  <a:gd name="T17" fmla="*/ 193 h 352"/>
                  <a:gd name="T18" fmla="*/ 182 w 410"/>
                  <a:gd name="T19" fmla="*/ 169 h 352"/>
                  <a:gd name="T20" fmla="*/ 203 w 410"/>
                  <a:gd name="T21" fmla="*/ 148 h 352"/>
                  <a:gd name="T22" fmla="*/ 226 w 410"/>
                  <a:gd name="T23" fmla="*/ 126 h 352"/>
                  <a:gd name="T24" fmla="*/ 251 w 410"/>
                  <a:gd name="T25" fmla="*/ 103 h 352"/>
                  <a:gd name="T26" fmla="*/ 275 w 410"/>
                  <a:gd name="T27" fmla="*/ 82 h 352"/>
                  <a:gd name="T28" fmla="*/ 304 w 410"/>
                  <a:gd name="T29" fmla="*/ 63 h 352"/>
                  <a:gd name="T30" fmla="*/ 337 w 410"/>
                  <a:gd name="T31" fmla="*/ 46 h 352"/>
                  <a:gd name="T32" fmla="*/ 370 w 410"/>
                  <a:gd name="T33" fmla="*/ 30 h 352"/>
                  <a:gd name="T34" fmla="*/ 410 w 410"/>
                  <a:gd name="T35" fmla="*/ 16 h 352"/>
                  <a:gd name="T36" fmla="*/ 407 w 410"/>
                  <a:gd name="T37" fmla="*/ 0 h 352"/>
                  <a:gd name="T38" fmla="*/ 367 w 410"/>
                  <a:gd name="T39" fmla="*/ 14 h 352"/>
                  <a:gd name="T40" fmla="*/ 332 w 410"/>
                  <a:gd name="T41" fmla="*/ 30 h 352"/>
                  <a:gd name="T42" fmla="*/ 299 w 410"/>
                  <a:gd name="T43" fmla="*/ 50 h 352"/>
                  <a:gd name="T44" fmla="*/ 270 w 410"/>
                  <a:gd name="T45" fmla="*/ 69 h 352"/>
                  <a:gd name="T46" fmla="*/ 242 w 410"/>
                  <a:gd name="T47" fmla="*/ 90 h 352"/>
                  <a:gd name="T48" fmla="*/ 218 w 410"/>
                  <a:gd name="T49" fmla="*/ 113 h 352"/>
                  <a:gd name="T50" fmla="*/ 194 w 410"/>
                  <a:gd name="T51" fmla="*/ 135 h 352"/>
                  <a:gd name="T52" fmla="*/ 174 w 410"/>
                  <a:gd name="T53" fmla="*/ 159 h 352"/>
                  <a:gd name="T54" fmla="*/ 153 w 410"/>
                  <a:gd name="T55" fmla="*/ 184 h 352"/>
                  <a:gd name="T56" fmla="*/ 133 w 410"/>
                  <a:gd name="T57" fmla="*/ 208 h 352"/>
                  <a:gd name="T58" fmla="*/ 112 w 410"/>
                  <a:gd name="T59" fmla="*/ 232 h 352"/>
                  <a:gd name="T60" fmla="*/ 92 w 410"/>
                  <a:gd name="T61" fmla="*/ 256 h 352"/>
                  <a:gd name="T62" fmla="*/ 71 w 410"/>
                  <a:gd name="T63" fmla="*/ 277 h 352"/>
                  <a:gd name="T64" fmla="*/ 49 w 410"/>
                  <a:gd name="T65" fmla="*/ 298 h 352"/>
                  <a:gd name="T66" fmla="*/ 24 w 410"/>
                  <a:gd name="T67" fmla="*/ 319 h 352"/>
                  <a:gd name="T68" fmla="*/ 0 w 410"/>
                  <a:gd name="T69" fmla="*/ 339 h 352"/>
                  <a:gd name="T70" fmla="*/ 0 w 410"/>
                  <a:gd name="T71" fmla="*/ 339 h 352"/>
                  <a:gd name="T72" fmla="*/ 5 w 410"/>
                  <a:gd name="T73"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0" h="352">
                    <a:moveTo>
                      <a:pt x="5" y="352"/>
                    </a:moveTo>
                    <a:lnTo>
                      <a:pt x="5" y="352"/>
                    </a:lnTo>
                    <a:lnTo>
                      <a:pt x="33" y="332"/>
                    </a:lnTo>
                    <a:lnTo>
                      <a:pt x="57" y="311"/>
                    </a:lnTo>
                    <a:lnTo>
                      <a:pt x="79" y="290"/>
                    </a:lnTo>
                    <a:lnTo>
                      <a:pt x="100" y="266"/>
                    </a:lnTo>
                    <a:lnTo>
                      <a:pt x="120" y="242"/>
                    </a:lnTo>
                    <a:lnTo>
                      <a:pt x="141" y="218"/>
                    </a:lnTo>
                    <a:lnTo>
                      <a:pt x="162" y="193"/>
                    </a:lnTo>
                    <a:lnTo>
                      <a:pt x="182" y="169"/>
                    </a:lnTo>
                    <a:lnTo>
                      <a:pt x="203" y="148"/>
                    </a:lnTo>
                    <a:lnTo>
                      <a:pt x="226" y="126"/>
                    </a:lnTo>
                    <a:lnTo>
                      <a:pt x="251" y="103"/>
                    </a:lnTo>
                    <a:lnTo>
                      <a:pt x="275" y="82"/>
                    </a:lnTo>
                    <a:lnTo>
                      <a:pt x="304" y="63"/>
                    </a:lnTo>
                    <a:lnTo>
                      <a:pt x="337" y="46"/>
                    </a:lnTo>
                    <a:lnTo>
                      <a:pt x="370" y="30"/>
                    </a:lnTo>
                    <a:lnTo>
                      <a:pt x="410" y="16"/>
                    </a:lnTo>
                    <a:lnTo>
                      <a:pt x="407" y="0"/>
                    </a:lnTo>
                    <a:lnTo>
                      <a:pt x="367" y="14"/>
                    </a:lnTo>
                    <a:lnTo>
                      <a:pt x="332" y="30"/>
                    </a:lnTo>
                    <a:lnTo>
                      <a:pt x="299" y="50"/>
                    </a:lnTo>
                    <a:lnTo>
                      <a:pt x="270" y="69"/>
                    </a:lnTo>
                    <a:lnTo>
                      <a:pt x="242" y="90"/>
                    </a:lnTo>
                    <a:lnTo>
                      <a:pt x="218" y="113"/>
                    </a:lnTo>
                    <a:lnTo>
                      <a:pt x="194" y="135"/>
                    </a:lnTo>
                    <a:lnTo>
                      <a:pt x="174" y="159"/>
                    </a:lnTo>
                    <a:lnTo>
                      <a:pt x="153" y="184"/>
                    </a:lnTo>
                    <a:lnTo>
                      <a:pt x="133" y="208"/>
                    </a:lnTo>
                    <a:lnTo>
                      <a:pt x="112" y="232"/>
                    </a:lnTo>
                    <a:lnTo>
                      <a:pt x="92" y="256"/>
                    </a:lnTo>
                    <a:lnTo>
                      <a:pt x="71" y="277"/>
                    </a:lnTo>
                    <a:lnTo>
                      <a:pt x="49" y="298"/>
                    </a:lnTo>
                    <a:lnTo>
                      <a:pt x="24" y="319"/>
                    </a:lnTo>
                    <a:lnTo>
                      <a:pt x="0" y="339"/>
                    </a:lnTo>
                    <a:lnTo>
                      <a:pt x="0" y="339"/>
                    </a:lnTo>
                    <a:lnTo>
                      <a:pt x="5" y="3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26" name="Freeform 406"/>
              <p:cNvSpPr>
                <a:spLocks/>
              </p:cNvSpPr>
              <p:nvPr/>
            </p:nvSpPr>
            <p:spPr bwMode="auto">
              <a:xfrm>
                <a:off x="2078" y="1901"/>
                <a:ext cx="140" cy="104"/>
              </a:xfrm>
              <a:custGeom>
                <a:avLst/>
                <a:gdLst>
                  <a:gd name="T0" fmla="*/ 14 w 281"/>
                  <a:gd name="T1" fmla="*/ 200 h 206"/>
                  <a:gd name="T2" fmla="*/ 10 w 281"/>
                  <a:gd name="T3" fmla="*/ 206 h 206"/>
                  <a:gd name="T4" fmla="*/ 28 w 281"/>
                  <a:gd name="T5" fmla="*/ 195 h 206"/>
                  <a:gd name="T6" fmla="*/ 44 w 281"/>
                  <a:gd name="T7" fmla="*/ 184 h 206"/>
                  <a:gd name="T8" fmla="*/ 62 w 281"/>
                  <a:gd name="T9" fmla="*/ 173 h 206"/>
                  <a:gd name="T10" fmla="*/ 78 w 281"/>
                  <a:gd name="T11" fmla="*/ 161 h 206"/>
                  <a:gd name="T12" fmla="*/ 95 w 281"/>
                  <a:gd name="T13" fmla="*/ 150 h 206"/>
                  <a:gd name="T14" fmla="*/ 113 w 281"/>
                  <a:gd name="T15" fmla="*/ 137 h 206"/>
                  <a:gd name="T16" fmla="*/ 130 w 281"/>
                  <a:gd name="T17" fmla="*/ 124 h 206"/>
                  <a:gd name="T18" fmla="*/ 146 w 281"/>
                  <a:gd name="T19" fmla="*/ 111 h 206"/>
                  <a:gd name="T20" fmla="*/ 162 w 281"/>
                  <a:gd name="T21" fmla="*/ 100 h 206"/>
                  <a:gd name="T22" fmla="*/ 178 w 281"/>
                  <a:gd name="T23" fmla="*/ 87 h 206"/>
                  <a:gd name="T24" fmla="*/ 196 w 281"/>
                  <a:gd name="T25" fmla="*/ 74 h 206"/>
                  <a:gd name="T26" fmla="*/ 213 w 281"/>
                  <a:gd name="T27" fmla="*/ 61 h 206"/>
                  <a:gd name="T28" fmla="*/ 229 w 281"/>
                  <a:gd name="T29" fmla="*/ 50 h 206"/>
                  <a:gd name="T30" fmla="*/ 247 w 281"/>
                  <a:gd name="T31" fmla="*/ 37 h 206"/>
                  <a:gd name="T32" fmla="*/ 263 w 281"/>
                  <a:gd name="T33" fmla="*/ 24 h 206"/>
                  <a:gd name="T34" fmla="*/ 281 w 281"/>
                  <a:gd name="T35" fmla="*/ 13 h 206"/>
                  <a:gd name="T36" fmla="*/ 276 w 281"/>
                  <a:gd name="T37" fmla="*/ 0 h 206"/>
                  <a:gd name="T38" fmla="*/ 258 w 281"/>
                  <a:gd name="T39" fmla="*/ 11 h 206"/>
                  <a:gd name="T40" fmla="*/ 242 w 281"/>
                  <a:gd name="T41" fmla="*/ 24 h 206"/>
                  <a:gd name="T42" fmla="*/ 224 w 281"/>
                  <a:gd name="T43" fmla="*/ 37 h 206"/>
                  <a:gd name="T44" fmla="*/ 207 w 281"/>
                  <a:gd name="T45" fmla="*/ 48 h 206"/>
                  <a:gd name="T46" fmla="*/ 191 w 281"/>
                  <a:gd name="T47" fmla="*/ 61 h 206"/>
                  <a:gd name="T48" fmla="*/ 173 w 281"/>
                  <a:gd name="T49" fmla="*/ 74 h 206"/>
                  <a:gd name="T50" fmla="*/ 156 w 281"/>
                  <a:gd name="T51" fmla="*/ 87 h 206"/>
                  <a:gd name="T52" fmla="*/ 140 w 281"/>
                  <a:gd name="T53" fmla="*/ 98 h 206"/>
                  <a:gd name="T54" fmla="*/ 122 w 281"/>
                  <a:gd name="T55" fmla="*/ 111 h 206"/>
                  <a:gd name="T56" fmla="*/ 107 w 281"/>
                  <a:gd name="T57" fmla="*/ 124 h 206"/>
                  <a:gd name="T58" fmla="*/ 89 w 281"/>
                  <a:gd name="T59" fmla="*/ 137 h 206"/>
                  <a:gd name="T60" fmla="*/ 73 w 281"/>
                  <a:gd name="T61" fmla="*/ 148 h 206"/>
                  <a:gd name="T62" fmla="*/ 56 w 281"/>
                  <a:gd name="T63" fmla="*/ 160 h 206"/>
                  <a:gd name="T64" fmla="*/ 39 w 281"/>
                  <a:gd name="T65" fmla="*/ 171 h 206"/>
                  <a:gd name="T66" fmla="*/ 22 w 281"/>
                  <a:gd name="T67" fmla="*/ 182 h 206"/>
                  <a:gd name="T68" fmla="*/ 4 w 281"/>
                  <a:gd name="T69" fmla="*/ 194 h 206"/>
                  <a:gd name="T70" fmla="*/ 0 w 281"/>
                  <a:gd name="T71" fmla="*/ 200 h 206"/>
                  <a:gd name="T72" fmla="*/ 4 w 281"/>
                  <a:gd name="T73" fmla="*/ 194 h 206"/>
                  <a:gd name="T74" fmla="*/ 0 w 281"/>
                  <a:gd name="T75" fmla="*/ 195 h 206"/>
                  <a:gd name="T76" fmla="*/ 0 w 281"/>
                  <a:gd name="T77" fmla="*/ 200 h 206"/>
                  <a:gd name="T78" fmla="*/ 14 w 281"/>
                  <a:gd name="T79" fmla="*/ 20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1" h="206">
                    <a:moveTo>
                      <a:pt x="14" y="200"/>
                    </a:moveTo>
                    <a:lnTo>
                      <a:pt x="10" y="206"/>
                    </a:lnTo>
                    <a:lnTo>
                      <a:pt x="28" y="195"/>
                    </a:lnTo>
                    <a:lnTo>
                      <a:pt x="44" y="184"/>
                    </a:lnTo>
                    <a:lnTo>
                      <a:pt x="62" y="173"/>
                    </a:lnTo>
                    <a:lnTo>
                      <a:pt x="78" y="161"/>
                    </a:lnTo>
                    <a:lnTo>
                      <a:pt x="95" y="150"/>
                    </a:lnTo>
                    <a:lnTo>
                      <a:pt x="113" y="137"/>
                    </a:lnTo>
                    <a:lnTo>
                      <a:pt x="130" y="124"/>
                    </a:lnTo>
                    <a:lnTo>
                      <a:pt x="146" y="111"/>
                    </a:lnTo>
                    <a:lnTo>
                      <a:pt x="162" y="100"/>
                    </a:lnTo>
                    <a:lnTo>
                      <a:pt x="178" y="87"/>
                    </a:lnTo>
                    <a:lnTo>
                      <a:pt x="196" y="74"/>
                    </a:lnTo>
                    <a:lnTo>
                      <a:pt x="213" y="61"/>
                    </a:lnTo>
                    <a:lnTo>
                      <a:pt x="229" y="50"/>
                    </a:lnTo>
                    <a:lnTo>
                      <a:pt x="247" y="37"/>
                    </a:lnTo>
                    <a:lnTo>
                      <a:pt x="263" y="24"/>
                    </a:lnTo>
                    <a:lnTo>
                      <a:pt x="281" y="13"/>
                    </a:lnTo>
                    <a:lnTo>
                      <a:pt x="276" y="0"/>
                    </a:lnTo>
                    <a:lnTo>
                      <a:pt x="258" y="11"/>
                    </a:lnTo>
                    <a:lnTo>
                      <a:pt x="242" y="24"/>
                    </a:lnTo>
                    <a:lnTo>
                      <a:pt x="224" y="37"/>
                    </a:lnTo>
                    <a:lnTo>
                      <a:pt x="207" y="48"/>
                    </a:lnTo>
                    <a:lnTo>
                      <a:pt x="191" y="61"/>
                    </a:lnTo>
                    <a:lnTo>
                      <a:pt x="173" y="74"/>
                    </a:lnTo>
                    <a:lnTo>
                      <a:pt x="156" y="87"/>
                    </a:lnTo>
                    <a:lnTo>
                      <a:pt x="140" y="98"/>
                    </a:lnTo>
                    <a:lnTo>
                      <a:pt x="122" y="111"/>
                    </a:lnTo>
                    <a:lnTo>
                      <a:pt x="107" y="124"/>
                    </a:lnTo>
                    <a:lnTo>
                      <a:pt x="89" y="137"/>
                    </a:lnTo>
                    <a:lnTo>
                      <a:pt x="73" y="148"/>
                    </a:lnTo>
                    <a:lnTo>
                      <a:pt x="56" y="160"/>
                    </a:lnTo>
                    <a:lnTo>
                      <a:pt x="39" y="171"/>
                    </a:lnTo>
                    <a:lnTo>
                      <a:pt x="22" y="182"/>
                    </a:lnTo>
                    <a:lnTo>
                      <a:pt x="4" y="194"/>
                    </a:lnTo>
                    <a:lnTo>
                      <a:pt x="0" y="200"/>
                    </a:lnTo>
                    <a:lnTo>
                      <a:pt x="4" y="194"/>
                    </a:lnTo>
                    <a:lnTo>
                      <a:pt x="0" y="195"/>
                    </a:lnTo>
                    <a:lnTo>
                      <a:pt x="0" y="200"/>
                    </a:lnTo>
                    <a:lnTo>
                      <a:pt x="14"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27" name="Freeform 407"/>
              <p:cNvSpPr>
                <a:spLocks/>
              </p:cNvSpPr>
              <p:nvPr/>
            </p:nvSpPr>
            <p:spPr bwMode="auto">
              <a:xfrm>
                <a:off x="2057" y="2002"/>
                <a:ext cx="27" cy="275"/>
              </a:xfrm>
              <a:custGeom>
                <a:avLst/>
                <a:gdLst>
                  <a:gd name="T0" fmla="*/ 14 w 55"/>
                  <a:gd name="T1" fmla="*/ 548 h 551"/>
                  <a:gd name="T2" fmla="*/ 14 w 55"/>
                  <a:gd name="T3" fmla="*/ 549 h 551"/>
                  <a:gd name="T4" fmla="*/ 22 w 55"/>
                  <a:gd name="T5" fmla="*/ 483 h 551"/>
                  <a:gd name="T6" fmla="*/ 29 w 55"/>
                  <a:gd name="T7" fmla="*/ 417 h 551"/>
                  <a:gd name="T8" fmla="*/ 34 w 55"/>
                  <a:gd name="T9" fmla="*/ 352 h 551"/>
                  <a:gd name="T10" fmla="*/ 40 w 55"/>
                  <a:gd name="T11" fmla="*/ 286 h 551"/>
                  <a:gd name="T12" fmla="*/ 44 w 55"/>
                  <a:gd name="T13" fmla="*/ 220 h 551"/>
                  <a:gd name="T14" fmla="*/ 48 w 55"/>
                  <a:gd name="T15" fmla="*/ 150 h 551"/>
                  <a:gd name="T16" fmla="*/ 52 w 55"/>
                  <a:gd name="T17" fmla="*/ 78 h 551"/>
                  <a:gd name="T18" fmla="*/ 55 w 55"/>
                  <a:gd name="T19" fmla="*/ 0 h 551"/>
                  <a:gd name="T20" fmla="*/ 41 w 55"/>
                  <a:gd name="T21" fmla="*/ 0 h 551"/>
                  <a:gd name="T22" fmla="*/ 38 w 55"/>
                  <a:gd name="T23" fmla="*/ 78 h 551"/>
                  <a:gd name="T24" fmla="*/ 34 w 55"/>
                  <a:gd name="T25" fmla="*/ 150 h 551"/>
                  <a:gd name="T26" fmla="*/ 30 w 55"/>
                  <a:gd name="T27" fmla="*/ 220 h 551"/>
                  <a:gd name="T28" fmla="*/ 26 w 55"/>
                  <a:gd name="T29" fmla="*/ 286 h 551"/>
                  <a:gd name="T30" fmla="*/ 21 w 55"/>
                  <a:gd name="T31" fmla="*/ 352 h 551"/>
                  <a:gd name="T32" fmla="*/ 15 w 55"/>
                  <a:gd name="T33" fmla="*/ 417 h 551"/>
                  <a:gd name="T34" fmla="*/ 8 w 55"/>
                  <a:gd name="T35" fmla="*/ 483 h 551"/>
                  <a:gd name="T36" fmla="*/ 0 w 55"/>
                  <a:gd name="T37" fmla="*/ 549 h 551"/>
                  <a:gd name="T38" fmla="*/ 0 w 55"/>
                  <a:gd name="T39" fmla="*/ 551 h 551"/>
                  <a:gd name="T40" fmla="*/ 0 w 55"/>
                  <a:gd name="T41" fmla="*/ 549 h 551"/>
                  <a:gd name="T42" fmla="*/ 0 w 55"/>
                  <a:gd name="T43" fmla="*/ 549 h 551"/>
                  <a:gd name="T44" fmla="*/ 0 w 55"/>
                  <a:gd name="T45" fmla="*/ 551 h 551"/>
                  <a:gd name="T46" fmla="*/ 14 w 55"/>
                  <a:gd name="T47" fmla="*/ 548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551">
                    <a:moveTo>
                      <a:pt x="14" y="548"/>
                    </a:moveTo>
                    <a:lnTo>
                      <a:pt x="14" y="549"/>
                    </a:lnTo>
                    <a:lnTo>
                      <a:pt x="22" y="483"/>
                    </a:lnTo>
                    <a:lnTo>
                      <a:pt x="29" y="417"/>
                    </a:lnTo>
                    <a:lnTo>
                      <a:pt x="34" y="352"/>
                    </a:lnTo>
                    <a:lnTo>
                      <a:pt x="40" y="286"/>
                    </a:lnTo>
                    <a:lnTo>
                      <a:pt x="44" y="220"/>
                    </a:lnTo>
                    <a:lnTo>
                      <a:pt x="48" y="150"/>
                    </a:lnTo>
                    <a:lnTo>
                      <a:pt x="52" y="78"/>
                    </a:lnTo>
                    <a:lnTo>
                      <a:pt x="55" y="0"/>
                    </a:lnTo>
                    <a:lnTo>
                      <a:pt x="41" y="0"/>
                    </a:lnTo>
                    <a:lnTo>
                      <a:pt x="38" y="78"/>
                    </a:lnTo>
                    <a:lnTo>
                      <a:pt x="34" y="150"/>
                    </a:lnTo>
                    <a:lnTo>
                      <a:pt x="30" y="220"/>
                    </a:lnTo>
                    <a:lnTo>
                      <a:pt x="26" y="286"/>
                    </a:lnTo>
                    <a:lnTo>
                      <a:pt x="21" y="352"/>
                    </a:lnTo>
                    <a:lnTo>
                      <a:pt x="15" y="417"/>
                    </a:lnTo>
                    <a:lnTo>
                      <a:pt x="8" y="483"/>
                    </a:lnTo>
                    <a:lnTo>
                      <a:pt x="0" y="549"/>
                    </a:lnTo>
                    <a:lnTo>
                      <a:pt x="0" y="551"/>
                    </a:lnTo>
                    <a:lnTo>
                      <a:pt x="0" y="549"/>
                    </a:lnTo>
                    <a:lnTo>
                      <a:pt x="0" y="549"/>
                    </a:lnTo>
                    <a:lnTo>
                      <a:pt x="0" y="551"/>
                    </a:lnTo>
                    <a:lnTo>
                      <a:pt x="14" y="5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28" name="Freeform 408"/>
              <p:cNvSpPr>
                <a:spLocks/>
              </p:cNvSpPr>
              <p:nvPr/>
            </p:nvSpPr>
            <p:spPr bwMode="auto">
              <a:xfrm>
                <a:off x="2057" y="2275"/>
                <a:ext cx="30" cy="153"/>
              </a:xfrm>
              <a:custGeom>
                <a:avLst/>
                <a:gdLst>
                  <a:gd name="T0" fmla="*/ 51 w 59"/>
                  <a:gd name="T1" fmla="*/ 305 h 305"/>
                  <a:gd name="T2" fmla="*/ 58 w 59"/>
                  <a:gd name="T3" fmla="*/ 297 h 305"/>
                  <a:gd name="T4" fmla="*/ 52 w 59"/>
                  <a:gd name="T5" fmla="*/ 260 h 305"/>
                  <a:gd name="T6" fmla="*/ 47 w 59"/>
                  <a:gd name="T7" fmla="*/ 219 h 305"/>
                  <a:gd name="T8" fmla="*/ 40 w 59"/>
                  <a:gd name="T9" fmla="*/ 182 h 305"/>
                  <a:gd name="T10" fmla="*/ 34 w 59"/>
                  <a:gd name="T11" fmla="*/ 142 h 305"/>
                  <a:gd name="T12" fmla="*/ 29 w 59"/>
                  <a:gd name="T13" fmla="*/ 103 h 305"/>
                  <a:gd name="T14" fmla="*/ 23 w 59"/>
                  <a:gd name="T15" fmla="*/ 67 h 305"/>
                  <a:gd name="T16" fmla="*/ 19 w 59"/>
                  <a:gd name="T17" fmla="*/ 32 h 305"/>
                  <a:gd name="T18" fmla="*/ 14 w 59"/>
                  <a:gd name="T19" fmla="*/ 0 h 305"/>
                  <a:gd name="T20" fmla="*/ 0 w 59"/>
                  <a:gd name="T21" fmla="*/ 3 h 305"/>
                  <a:gd name="T22" fmla="*/ 6 w 59"/>
                  <a:gd name="T23" fmla="*/ 32 h 305"/>
                  <a:gd name="T24" fmla="*/ 10 w 59"/>
                  <a:gd name="T25" fmla="*/ 67 h 305"/>
                  <a:gd name="T26" fmla="*/ 15 w 59"/>
                  <a:gd name="T27" fmla="*/ 103 h 305"/>
                  <a:gd name="T28" fmla="*/ 21 w 59"/>
                  <a:gd name="T29" fmla="*/ 142 h 305"/>
                  <a:gd name="T30" fmla="*/ 26 w 59"/>
                  <a:gd name="T31" fmla="*/ 182 h 305"/>
                  <a:gd name="T32" fmla="*/ 33 w 59"/>
                  <a:gd name="T33" fmla="*/ 222 h 305"/>
                  <a:gd name="T34" fmla="*/ 38 w 59"/>
                  <a:gd name="T35" fmla="*/ 260 h 305"/>
                  <a:gd name="T36" fmla="*/ 44 w 59"/>
                  <a:gd name="T37" fmla="*/ 297 h 305"/>
                  <a:gd name="T38" fmla="*/ 51 w 59"/>
                  <a:gd name="T39" fmla="*/ 289 h 305"/>
                  <a:gd name="T40" fmla="*/ 51 w 59"/>
                  <a:gd name="T41" fmla="*/ 305 h 305"/>
                  <a:gd name="T42" fmla="*/ 59 w 59"/>
                  <a:gd name="T43" fmla="*/ 303 h 305"/>
                  <a:gd name="T44" fmla="*/ 58 w 59"/>
                  <a:gd name="T45" fmla="*/ 297 h 305"/>
                  <a:gd name="T46" fmla="*/ 51 w 59"/>
                  <a:gd name="T47"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305">
                    <a:moveTo>
                      <a:pt x="51" y="305"/>
                    </a:moveTo>
                    <a:lnTo>
                      <a:pt x="58" y="297"/>
                    </a:lnTo>
                    <a:lnTo>
                      <a:pt x="52" y="260"/>
                    </a:lnTo>
                    <a:lnTo>
                      <a:pt x="47" y="219"/>
                    </a:lnTo>
                    <a:lnTo>
                      <a:pt x="40" y="182"/>
                    </a:lnTo>
                    <a:lnTo>
                      <a:pt x="34" y="142"/>
                    </a:lnTo>
                    <a:lnTo>
                      <a:pt x="29" y="103"/>
                    </a:lnTo>
                    <a:lnTo>
                      <a:pt x="23" y="67"/>
                    </a:lnTo>
                    <a:lnTo>
                      <a:pt x="19" y="32"/>
                    </a:lnTo>
                    <a:lnTo>
                      <a:pt x="14" y="0"/>
                    </a:lnTo>
                    <a:lnTo>
                      <a:pt x="0" y="3"/>
                    </a:lnTo>
                    <a:lnTo>
                      <a:pt x="6" y="32"/>
                    </a:lnTo>
                    <a:lnTo>
                      <a:pt x="10" y="67"/>
                    </a:lnTo>
                    <a:lnTo>
                      <a:pt x="15" y="103"/>
                    </a:lnTo>
                    <a:lnTo>
                      <a:pt x="21" y="142"/>
                    </a:lnTo>
                    <a:lnTo>
                      <a:pt x="26" y="182"/>
                    </a:lnTo>
                    <a:lnTo>
                      <a:pt x="33" y="222"/>
                    </a:lnTo>
                    <a:lnTo>
                      <a:pt x="38" y="260"/>
                    </a:lnTo>
                    <a:lnTo>
                      <a:pt x="44" y="297"/>
                    </a:lnTo>
                    <a:lnTo>
                      <a:pt x="51" y="289"/>
                    </a:lnTo>
                    <a:lnTo>
                      <a:pt x="51" y="305"/>
                    </a:lnTo>
                    <a:lnTo>
                      <a:pt x="59" y="303"/>
                    </a:lnTo>
                    <a:lnTo>
                      <a:pt x="58" y="297"/>
                    </a:lnTo>
                    <a:lnTo>
                      <a:pt x="51" y="3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29" name="Freeform 409"/>
              <p:cNvSpPr>
                <a:spLocks/>
              </p:cNvSpPr>
              <p:nvPr/>
            </p:nvSpPr>
            <p:spPr bwMode="auto">
              <a:xfrm>
                <a:off x="1872" y="2420"/>
                <a:ext cx="210" cy="48"/>
              </a:xfrm>
              <a:custGeom>
                <a:avLst/>
                <a:gdLst>
                  <a:gd name="T0" fmla="*/ 0 w 421"/>
                  <a:gd name="T1" fmla="*/ 85 h 95"/>
                  <a:gd name="T2" fmla="*/ 7 w 421"/>
                  <a:gd name="T3" fmla="*/ 93 h 95"/>
                  <a:gd name="T4" fmla="*/ 421 w 421"/>
                  <a:gd name="T5" fmla="*/ 16 h 95"/>
                  <a:gd name="T6" fmla="*/ 421 w 421"/>
                  <a:gd name="T7" fmla="*/ 0 h 95"/>
                  <a:gd name="T8" fmla="*/ 7 w 421"/>
                  <a:gd name="T9" fmla="*/ 77 h 95"/>
                  <a:gd name="T10" fmla="*/ 14 w 421"/>
                  <a:gd name="T11" fmla="*/ 85 h 95"/>
                  <a:gd name="T12" fmla="*/ 0 w 421"/>
                  <a:gd name="T13" fmla="*/ 85 h 95"/>
                  <a:gd name="T14" fmla="*/ 0 w 421"/>
                  <a:gd name="T15" fmla="*/ 95 h 95"/>
                  <a:gd name="T16" fmla="*/ 7 w 421"/>
                  <a:gd name="T17" fmla="*/ 93 h 95"/>
                  <a:gd name="T18" fmla="*/ 0 w 421"/>
                  <a:gd name="T19" fmla="*/ 8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95">
                    <a:moveTo>
                      <a:pt x="0" y="85"/>
                    </a:moveTo>
                    <a:lnTo>
                      <a:pt x="7" y="93"/>
                    </a:lnTo>
                    <a:lnTo>
                      <a:pt x="421" y="16"/>
                    </a:lnTo>
                    <a:lnTo>
                      <a:pt x="421" y="0"/>
                    </a:lnTo>
                    <a:lnTo>
                      <a:pt x="7" y="77"/>
                    </a:lnTo>
                    <a:lnTo>
                      <a:pt x="14" y="85"/>
                    </a:lnTo>
                    <a:lnTo>
                      <a:pt x="0" y="85"/>
                    </a:lnTo>
                    <a:lnTo>
                      <a:pt x="0" y="95"/>
                    </a:lnTo>
                    <a:lnTo>
                      <a:pt x="7" y="93"/>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30" name="Freeform 410"/>
              <p:cNvSpPr>
                <a:spLocks/>
              </p:cNvSpPr>
              <p:nvPr/>
            </p:nvSpPr>
            <p:spPr bwMode="auto">
              <a:xfrm>
                <a:off x="1983" y="1956"/>
                <a:ext cx="47" cy="170"/>
              </a:xfrm>
              <a:custGeom>
                <a:avLst/>
                <a:gdLst>
                  <a:gd name="T0" fmla="*/ 14 w 95"/>
                  <a:gd name="T1" fmla="*/ 339 h 339"/>
                  <a:gd name="T2" fmla="*/ 26 w 95"/>
                  <a:gd name="T3" fmla="*/ 298 h 339"/>
                  <a:gd name="T4" fmla="*/ 36 w 95"/>
                  <a:gd name="T5" fmla="*/ 256 h 339"/>
                  <a:gd name="T6" fmla="*/ 42 w 95"/>
                  <a:gd name="T7" fmla="*/ 213 h 339"/>
                  <a:gd name="T8" fmla="*/ 51 w 95"/>
                  <a:gd name="T9" fmla="*/ 171 h 339"/>
                  <a:gd name="T10" fmla="*/ 59 w 95"/>
                  <a:gd name="T11" fmla="*/ 127 h 339"/>
                  <a:gd name="T12" fmla="*/ 69 w 95"/>
                  <a:gd name="T13" fmla="*/ 85 h 339"/>
                  <a:gd name="T14" fmla="*/ 81 w 95"/>
                  <a:gd name="T15" fmla="*/ 46 h 339"/>
                  <a:gd name="T16" fmla="*/ 95 w 95"/>
                  <a:gd name="T17" fmla="*/ 6 h 339"/>
                  <a:gd name="T18" fmla="*/ 84 w 95"/>
                  <a:gd name="T19" fmla="*/ 0 h 339"/>
                  <a:gd name="T20" fmla="*/ 67 w 95"/>
                  <a:gd name="T21" fmla="*/ 40 h 339"/>
                  <a:gd name="T22" fmla="*/ 55 w 95"/>
                  <a:gd name="T23" fmla="*/ 82 h 339"/>
                  <a:gd name="T24" fmla="*/ 45 w 95"/>
                  <a:gd name="T25" fmla="*/ 124 h 339"/>
                  <a:gd name="T26" fmla="*/ 37 w 95"/>
                  <a:gd name="T27" fmla="*/ 168 h 339"/>
                  <a:gd name="T28" fmla="*/ 29 w 95"/>
                  <a:gd name="T29" fmla="*/ 210 h 339"/>
                  <a:gd name="T30" fmla="*/ 22 w 95"/>
                  <a:gd name="T31" fmla="*/ 253 h 339"/>
                  <a:gd name="T32" fmla="*/ 12 w 95"/>
                  <a:gd name="T33" fmla="*/ 295 h 339"/>
                  <a:gd name="T34" fmla="*/ 0 w 95"/>
                  <a:gd name="T35" fmla="*/ 336 h 339"/>
                  <a:gd name="T36" fmla="*/ 14 w 95"/>
                  <a:gd name="T37"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339">
                    <a:moveTo>
                      <a:pt x="14" y="339"/>
                    </a:moveTo>
                    <a:lnTo>
                      <a:pt x="26" y="298"/>
                    </a:lnTo>
                    <a:lnTo>
                      <a:pt x="36" y="256"/>
                    </a:lnTo>
                    <a:lnTo>
                      <a:pt x="42" y="213"/>
                    </a:lnTo>
                    <a:lnTo>
                      <a:pt x="51" y="171"/>
                    </a:lnTo>
                    <a:lnTo>
                      <a:pt x="59" y="127"/>
                    </a:lnTo>
                    <a:lnTo>
                      <a:pt x="69" y="85"/>
                    </a:lnTo>
                    <a:lnTo>
                      <a:pt x="81" y="46"/>
                    </a:lnTo>
                    <a:lnTo>
                      <a:pt x="95" y="6"/>
                    </a:lnTo>
                    <a:lnTo>
                      <a:pt x="84" y="0"/>
                    </a:lnTo>
                    <a:lnTo>
                      <a:pt x="67" y="40"/>
                    </a:lnTo>
                    <a:lnTo>
                      <a:pt x="55" y="82"/>
                    </a:lnTo>
                    <a:lnTo>
                      <a:pt x="45" y="124"/>
                    </a:lnTo>
                    <a:lnTo>
                      <a:pt x="37" y="168"/>
                    </a:lnTo>
                    <a:lnTo>
                      <a:pt x="29" y="210"/>
                    </a:lnTo>
                    <a:lnTo>
                      <a:pt x="22" y="253"/>
                    </a:lnTo>
                    <a:lnTo>
                      <a:pt x="12" y="295"/>
                    </a:lnTo>
                    <a:lnTo>
                      <a:pt x="0" y="336"/>
                    </a:lnTo>
                    <a:lnTo>
                      <a:pt x="14" y="3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31" name="Freeform 411"/>
              <p:cNvSpPr>
                <a:spLocks/>
              </p:cNvSpPr>
              <p:nvPr/>
            </p:nvSpPr>
            <p:spPr bwMode="auto">
              <a:xfrm>
                <a:off x="1956" y="2300"/>
                <a:ext cx="11" cy="8"/>
              </a:xfrm>
              <a:custGeom>
                <a:avLst/>
                <a:gdLst>
                  <a:gd name="T0" fmla="*/ 0 w 21"/>
                  <a:gd name="T1" fmla="*/ 0 h 16"/>
                  <a:gd name="T2" fmla="*/ 0 w 21"/>
                  <a:gd name="T3" fmla="*/ 16 h 16"/>
                  <a:gd name="T4" fmla="*/ 6 w 21"/>
                  <a:gd name="T5" fmla="*/ 16 h 16"/>
                  <a:gd name="T6" fmla="*/ 11 w 21"/>
                  <a:gd name="T7" fmla="*/ 16 h 16"/>
                  <a:gd name="T8" fmla="*/ 16 w 21"/>
                  <a:gd name="T9" fmla="*/ 16 h 16"/>
                  <a:gd name="T10" fmla="*/ 21 w 21"/>
                  <a:gd name="T11" fmla="*/ 16 h 16"/>
                  <a:gd name="T12" fmla="*/ 21 w 21"/>
                  <a:gd name="T13" fmla="*/ 0 h 16"/>
                  <a:gd name="T14" fmla="*/ 16 w 21"/>
                  <a:gd name="T15" fmla="*/ 0 h 16"/>
                  <a:gd name="T16" fmla="*/ 11 w 21"/>
                  <a:gd name="T17" fmla="*/ 0 h 16"/>
                  <a:gd name="T18" fmla="*/ 6 w 21"/>
                  <a:gd name="T19" fmla="*/ 0 h 16"/>
                  <a:gd name="T20" fmla="*/ 0 w 21"/>
                  <a:gd name="T21" fmla="*/ 0 h 16"/>
                  <a:gd name="T22" fmla="*/ 0 w 21"/>
                  <a:gd name="T23" fmla="*/ 16 h 16"/>
                  <a:gd name="T24" fmla="*/ 0 w 21"/>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6">
                    <a:moveTo>
                      <a:pt x="0" y="0"/>
                    </a:moveTo>
                    <a:lnTo>
                      <a:pt x="0" y="16"/>
                    </a:lnTo>
                    <a:lnTo>
                      <a:pt x="6" y="16"/>
                    </a:lnTo>
                    <a:lnTo>
                      <a:pt x="11" y="16"/>
                    </a:lnTo>
                    <a:lnTo>
                      <a:pt x="16" y="16"/>
                    </a:lnTo>
                    <a:lnTo>
                      <a:pt x="21" y="16"/>
                    </a:lnTo>
                    <a:lnTo>
                      <a:pt x="21" y="0"/>
                    </a:lnTo>
                    <a:lnTo>
                      <a:pt x="16" y="0"/>
                    </a:lnTo>
                    <a:lnTo>
                      <a:pt x="11" y="0"/>
                    </a:lnTo>
                    <a:lnTo>
                      <a:pt x="6" y="0"/>
                    </a:lnTo>
                    <a:lnTo>
                      <a:pt x="0" y="0"/>
                    </a:lnTo>
                    <a:lnTo>
                      <a:pt x="0"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32" name="Freeform 412"/>
              <p:cNvSpPr>
                <a:spLocks/>
              </p:cNvSpPr>
              <p:nvPr/>
            </p:nvSpPr>
            <p:spPr bwMode="auto">
              <a:xfrm>
                <a:off x="1956" y="2229"/>
                <a:ext cx="73" cy="79"/>
              </a:xfrm>
              <a:custGeom>
                <a:avLst/>
                <a:gdLst>
                  <a:gd name="T0" fmla="*/ 140 w 146"/>
                  <a:gd name="T1" fmla="*/ 0 h 158"/>
                  <a:gd name="T2" fmla="*/ 120 w 146"/>
                  <a:gd name="T3" fmla="*/ 19 h 158"/>
                  <a:gd name="T4" fmla="*/ 105 w 146"/>
                  <a:gd name="T5" fmla="*/ 42 h 158"/>
                  <a:gd name="T6" fmla="*/ 91 w 146"/>
                  <a:gd name="T7" fmla="*/ 67 h 158"/>
                  <a:gd name="T8" fmla="*/ 79 w 146"/>
                  <a:gd name="T9" fmla="*/ 93 h 158"/>
                  <a:gd name="T10" fmla="*/ 65 w 146"/>
                  <a:gd name="T11" fmla="*/ 114 h 158"/>
                  <a:gd name="T12" fmla="*/ 50 w 146"/>
                  <a:gd name="T13" fmla="*/ 130 h 158"/>
                  <a:gd name="T14" fmla="*/ 29 w 146"/>
                  <a:gd name="T15" fmla="*/ 140 h 158"/>
                  <a:gd name="T16" fmla="*/ 0 w 146"/>
                  <a:gd name="T17" fmla="*/ 142 h 158"/>
                  <a:gd name="T18" fmla="*/ 0 w 146"/>
                  <a:gd name="T19" fmla="*/ 158 h 158"/>
                  <a:gd name="T20" fmla="*/ 32 w 146"/>
                  <a:gd name="T21" fmla="*/ 156 h 158"/>
                  <a:gd name="T22" fmla="*/ 55 w 146"/>
                  <a:gd name="T23" fmla="*/ 143 h 158"/>
                  <a:gd name="T24" fmla="*/ 76 w 146"/>
                  <a:gd name="T25" fmla="*/ 124 h 158"/>
                  <a:gd name="T26" fmla="*/ 90 w 146"/>
                  <a:gd name="T27" fmla="*/ 100 h 158"/>
                  <a:gd name="T28" fmla="*/ 102 w 146"/>
                  <a:gd name="T29" fmla="*/ 74 h 158"/>
                  <a:gd name="T30" fmla="*/ 116 w 146"/>
                  <a:gd name="T31" fmla="*/ 51 h 158"/>
                  <a:gd name="T32" fmla="*/ 128 w 146"/>
                  <a:gd name="T33" fmla="*/ 29 h 158"/>
                  <a:gd name="T34" fmla="*/ 146 w 146"/>
                  <a:gd name="T35" fmla="*/ 12 h 158"/>
                  <a:gd name="T36" fmla="*/ 140 w 146"/>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58">
                    <a:moveTo>
                      <a:pt x="140" y="0"/>
                    </a:moveTo>
                    <a:lnTo>
                      <a:pt x="120" y="19"/>
                    </a:lnTo>
                    <a:lnTo>
                      <a:pt x="105" y="42"/>
                    </a:lnTo>
                    <a:lnTo>
                      <a:pt x="91" y="67"/>
                    </a:lnTo>
                    <a:lnTo>
                      <a:pt x="79" y="93"/>
                    </a:lnTo>
                    <a:lnTo>
                      <a:pt x="65" y="114"/>
                    </a:lnTo>
                    <a:lnTo>
                      <a:pt x="50" y="130"/>
                    </a:lnTo>
                    <a:lnTo>
                      <a:pt x="29" y="140"/>
                    </a:lnTo>
                    <a:lnTo>
                      <a:pt x="0" y="142"/>
                    </a:lnTo>
                    <a:lnTo>
                      <a:pt x="0" y="158"/>
                    </a:lnTo>
                    <a:lnTo>
                      <a:pt x="32" y="156"/>
                    </a:lnTo>
                    <a:lnTo>
                      <a:pt x="55" y="143"/>
                    </a:lnTo>
                    <a:lnTo>
                      <a:pt x="76" y="124"/>
                    </a:lnTo>
                    <a:lnTo>
                      <a:pt x="90" y="100"/>
                    </a:lnTo>
                    <a:lnTo>
                      <a:pt x="102" y="74"/>
                    </a:lnTo>
                    <a:lnTo>
                      <a:pt x="116" y="51"/>
                    </a:lnTo>
                    <a:lnTo>
                      <a:pt x="128" y="29"/>
                    </a:lnTo>
                    <a:lnTo>
                      <a:pt x="146" y="12"/>
                    </a:lnTo>
                    <a:lnTo>
                      <a:pt x="1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33" name="Freeform 413"/>
              <p:cNvSpPr>
                <a:spLocks/>
              </p:cNvSpPr>
              <p:nvPr/>
            </p:nvSpPr>
            <p:spPr bwMode="auto">
              <a:xfrm>
                <a:off x="1984" y="2304"/>
                <a:ext cx="47" cy="38"/>
              </a:xfrm>
              <a:custGeom>
                <a:avLst/>
                <a:gdLst>
                  <a:gd name="T0" fmla="*/ 81 w 95"/>
                  <a:gd name="T1" fmla="*/ 0 h 74"/>
                  <a:gd name="T2" fmla="*/ 80 w 95"/>
                  <a:gd name="T3" fmla="*/ 21 h 74"/>
                  <a:gd name="T4" fmla="*/ 74 w 95"/>
                  <a:gd name="T5" fmla="*/ 32 h 74"/>
                  <a:gd name="T6" fmla="*/ 68 w 95"/>
                  <a:gd name="T7" fmla="*/ 37 h 74"/>
                  <a:gd name="T8" fmla="*/ 55 w 95"/>
                  <a:gd name="T9" fmla="*/ 40 h 74"/>
                  <a:gd name="T10" fmla="*/ 40 w 95"/>
                  <a:gd name="T11" fmla="*/ 42 h 74"/>
                  <a:gd name="T12" fmla="*/ 25 w 95"/>
                  <a:gd name="T13" fmla="*/ 45 h 74"/>
                  <a:gd name="T14" fmla="*/ 10 w 95"/>
                  <a:gd name="T15" fmla="*/ 53 h 74"/>
                  <a:gd name="T16" fmla="*/ 0 w 95"/>
                  <a:gd name="T17" fmla="*/ 68 h 74"/>
                  <a:gd name="T18" fmla="*/ 11 w 95"/>
                  <a:gd name="T19" fmla="*/ 74 h 74"/>
                  <a:gd name="T20" fmla="*/ 18 w 95"/>
                  <a:gd name="T21" fmla="*/ 66 h 74"/>
                  <a:gd name="T22" fmla="*/ 28 w 95"/>
                  <a:gd name="T23" fmla="*/ 61 h 74"/>
                  <a:gd name="T24" fmla="*/ 40 w 95"/>
                  <a:gd name="T25" fmla="*/ 58 h 74"/>
                  <a:gd name="T26" fmla="*/ 55 w 95"/>
                  <a:gd name="T27" fmla="*/ 56 h 74"/>
                  <a:gd name="T28" fmla="*/ 70 w 95"/>
                  <a:gd name="T29" fmla="*/ 53 h 74"/>
                  <a:gd name="T30" fmla="*/ 85 w 95"/>
                  <a:gd name="T31" fmla="*/ 42 h 74"/>
                  <a:gd name="T32" fmla="*/ 94 w 95"/>
                  <a:gd name="T33" fmla="*/ 24 h 74"/>
                  <a:gd name="T34" fmla="*/ 95 w 95"/>
                  <a:gd name="T35" fmla="*/ 0 h 74"/>
                  <a:gd name="T36" fmla="*/ 81 w 95"/>
                  <a:gd name="T3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74">
                    <a:moveTo>
                      <a:pt x="81" y="0"/>
                    </a:moveTo>
                    <a:lnTo>
                      <a:pt x="80" y="21"/>
                    </a:lnTo>
                    <a:lnTo>
                      <a:pt x="74" y="32"/>
                    </a:lnTo>
                    <a:lnTo>
                      <a:pt x="68" y="37"/>
                    </a:lnTo>
                    <a:lnTo>
                      <a:pt x="55" y="40"/>
                    </a:lnTo>
                    <a:lnTo>
                      <a:pt x="40" y="42"/>
                    </a:lnTo>
                    <a:lnTo>
                      <a:pt x="25" y="45"/>
                    </a:lnTo>
                    <a:lnTo>
                      <a:pt x="10" y="53"/>
                    </a:lnTo>
                    <a:lnTo>
                      <a:pt x="0" y="68"/>
                    </a:lnTo>
                    <a:lnTo>
                      <a:pt x="11" y="74"/>
                    </a:lnTo>
                    <a:lnTo>
                      <a:pt x="18" y="66"/>
                    </a:lnTo>
                    <a:lnTo>
                      <a:pt x="28" y="61"/>
                    </a:lnTo>
                    <a:lnTo>
                      <a:pt x="40" y="58"/>
                    </a:lnTo>
                    <a:lnTo>
                      <a:pt x="55" y="56"/>
                    </a:lnTo>
                    <a:lnTo>
                      <a:pt x="70" y="53"/>
                    </a:lnTo>
                    <a:lnTo>
                      <a:pt x="85" y="42"/>
                    </a:lnTo>
                    <a:lnTo>
                      <a:pt x="94" y="24"/>
                    </a:lnTo>
                    <a:lnTo>
                      <a:pt x="95" y="0"/>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34" name="Freeform 414"/>
              <p:cNvSpPr>
                <a:spLocks/>
              </p:cNvSpPr>
              <p:nvPr/>
            </p:nvSpPr>
            <p:spPr bwMode="auto">
              <a:xfrm>
                <a:off x="2047" y="2276"/>
                <a:ext cx="13" cy="64"/>
              </a:xfrm>
              <a:custGeom>
                <a:avLst/>
                <a:gdLst>
                  <a:gd name="T0" fmla="*/ 26 w 26"/>
                  <a:gd name="T1" fmla="*/ 0 h 128"/>
                  <a:gd name="T2" fmla="*/ 22 w 26"/>
                  <a:gd name="T3" fmla="*/ 33 h 128"/>
                  <a:gd name="T4" fmla="*/ 15 w 26"/>
                  <a:gd name="T5" fmla="*/ 63 h 128"/>
                  <a:gd name="T6" fmla="*/ 8 w 26"/>
                  <a:gd name="T7" fmla="*/ 95 h 128"/>
                  <a:gd name="T8" fmla="*/ 0 w 26"/>
                  <a:gd name="T9" fmla="*/ 128 h 128"/>
                  <a:gd name="T10" fmla="*/ 26 w 26"/>
                  <a:gd name="T11" fmla="*/ 0 h 128"/>
                </a:gdLst>
                <a:ahLst/>
                <a:cxnLst>
                  <a:cxn ang="0">
                    <a:pos x="T0" y="T1"/>
                  </a:cxn>
                  <a:cxn ang="0">
                    <a:pos x="T2" y="T3"/>
                  </a:cxn>
                  <a:cxn ang="0">
                    <a:pos x="T4" y="T5"/>
                  </a:cxn>
                  <a:cxn ang="0">
                    <a:pos x="T6" y="T7"/>
                  </a:cxn>
                  <a:cxn ang="0">
                    <a:pos x="T8" y="T9"/>
                  </a:cxn>
                  <a:cxn ang="0">
                    <a:pos x="T10" y="T11"/>
                  </a:cxn>
                </a:cxnLst>
                <a:rect l="0" t="0" r="r" b="b"/>
                <a:pathLst>
                  <a:path w="26" h="128">
                    <a:moveTo>
                      <a:pt x="26" y="0"/>
                    </a:moveTo>
                    <a:lnTo>
                      <a:pt x="22" y="33"/>
                    </a:lnTo>
                    <a:lnTo>
                      <a:pt x="15" y="63"/>
                    </a:lnTo>
                    <a:lnTo>
                      <a:pt x="8" y="95"/>
                    </a:lnTo>
                    <a:lnTo>
                      <a:pt x="0" y="128"/>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35" name="Freeform 415"/>
              <p:cNvSpPr>
                <a:spLocks/>
              </p:cNvSpPr>
              <p:nvPr/>
            </p:nvSpPr>
            <p:spPr bwMode="auto">
              <a:xfrm>
                <a:off x="2044" y="2276"/>
                <a:ext cx="20" cy="65"/>
              </a:xfrm>
              <a:custGeom>
                <a:avLst/>
                <a:gdLst>
                  <a:gd name="T0" fmla="*/ 14 w 40"/>
                  <a:gd name="T1" fmla="*/ 129 h 129"/>
                  <a:gd name="T2" fmla="*/ 22 w 40"/>
                  <a:gd name="T3" fmla="*/ 97 h 129"/>
                  <a:gd name="T4" fmla="*/ 29 w 40"/>
                  <a:gd name="T5" fmla="*/ 65 h 129"/>
                  <a:gd name="T6" fmla="*/ 36 w 40"/>
                  <a:gd name="T7" fmla="*/ 34 h 129"/>
                  <a:gd name="T8" fmla="*/ 40 w 40"/>
                  <a:gd name="T9" fmla="*/ 0 h 129"/>
                  <a:gd name="T10" fmla="*/ 26 w 40"/>
                  <a:gd name="T11" fmla="*/ 0 h 129"/>
                  <a:gd name="T12" fmla="*/ 22 w 40"/>
                  <a:gd name="T13" fmla="*/ 31 h 129"/>
                  <a:gd name="T14" fmla="*/ 15 w 40"/>
                  <a:gd name="T15" fmla="*/ 62 h 129"/>
                  <a:gd name="T16" fmla="*/ 8 w 40"/>
                  <a:gd name="T17" fmla="*/ 94 h 129"/>
                  <a:gd name="T18" fmla="*/ 0 w 40"/>
                  <a:gd name="T19" fmla="*/ 126 h 129"/>
                  <a:gd name="T20" fmla="*/ 14 w 40"/>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29">
                    <a:moveTo>
                      <a:pt x="14" y="129"/>
                    </a:moveTo>
                    <a:lnTo>
                      <a:pt x="22" y="97"/>
                    </a:lnTo>
                    <a:lnTo>
                      <a:pt x="29" y="65"/>
                    </a:lnTo>
                    <a:lnTo>
                      <a:pt x="36" y="34"/>
                    </a:lnTo>
                    <a:lnTo>
                      <a:pt x="40" y="0"/>
                    </a:lnTo>
                    <a:lnTo>
                      <a:pt x="26" y="0"/>
                    </a:lnTo>
                    <a:lnTo>
                      <a:pt x="22" y="31"/>
                    </a:lnTo>
                    <a:lnTo>
                      <a:pt x="15" y="62"/>
                    </a:lnTo>
                    <a:lnTo>
                      <a:pt x="8" y="94"/>
                    </a:lnTo>
                    <a:lnTo>
                      <a:pt x="0" y="126"/>
                    </a:lnTo>
                    <a:lnTo>
                      <a:pt x="14"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36" name="Freeform 416"/>
              <p:cNvSpPr>
                <a:spLocks/>
              </p:cNvSpPr>
              <p:nvPr/>
            </p:nvSpPr>
            <p:spPr bwMode="auto">
              <a:xfrm>
                <a:off x="1838" y="2220"/>
                <a:ext cx="50" cy="51"/>
              </a:xfrm>
              <a:custGeom>
                <a:avLst/>
                <a:gdLst>
                  <a:gd name="T0" fmla="*/ 0 w 98"/>
                  <a:gd name="T1" fmla="*/ 9 h 102"/>
                  <a:gd name="T2" fmla="*/ 11 w 98"/>
                  <a:gd name="T3" fmla="*/ 22 h 102"/>
                  <a:gd name="T4" fmla="*/ 23 w 98"/>
                  <a:gd name="T5" fmla="*/ 37 h 102"/>
                  <a:gd name="T6" fmla="*/ 34 w 98"/>
                  <a:gd name="T7" fmla="*/ 47 h 102"/>
                  <a:gd name="T8" fmla="*/ 45 w 98"/>
                  <a:gd name="T9" fmla="*/ 61 h 102"/>
                  <a:gd name="T10" fmla="*/ 57 w 98"/>
                  <a:gd name="T11" fmla="*/ 71 h 102"/>
                  <a:gd name="T12" fmla="*/ 68 w 98"/>
                  <a:gd name="T13" fmla="*/ 82 h 102"/>
                  <a:gd name="T14" fmla="*/ 79 w 98"/>
                  <a:gd name="T15" fmla="*/ 92 h 102"/>
                  <a:gd name="T16" fmla="*/ 90 w 98"/>
                  <a:gd name="T17" fmla="*/ 102 h 102"/>
                  <a:gd name="T18" fmla="*/ 98 w 98"/>
                  <a:gd name="T19" fmla="*/ 89 h 102"/>
                  <a:gd name="T20" fmla="*/ 87 w 98"/>
                  <a:gd name="T21" fmla="*/ 79 h 102"/>
                  <a:gd name="T22" fmla="*/ 76 w 98"/>
                  <a:gd name="T23" fmla="*/ 69 h 102"/>
                  <a:gd name="T24" fmla="*/ 65 w 98"/>
                  <a:gd name="T25" fmla="*/ 58 h 102"/>
                  <a:gd name="T26" fmla="*/ 53 w 98"/>
                  <a:gd name="T27" fmla="*/ 48 h 102"/>
                  <a:gd name="T28" fmla="*/ 42 w 98"/>
                  <a:gd name="T29" fmla="*/ 37 h 102"/>
                  <a:gd name="T30" fmla="*/ 31 w 98"/>
                  <a:gd name="T31" fmla="*/ 24 h 102"/>
                  <a:gd name="T32" fmla="*/ 19 w 98"/>
                  <a:gd name="T33" fmla="*/ 13 h 102"/>
                  <a:gd name="T34" fmla="*/ 8 w 98"/>
                  <a:gd name="T35" fmla="*/ 0 h 102"/>
                  <a:gd name="T36" fmla="*/ 0 w 98"/>
                  <a:gd name="T37"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2">
                    <a:moveTo>
                      <a:pt x="0" y="9"/>
                    </a:moveTo>
                    <a:lnTo>
                      <a:pt x="11" y="22"/>
                    </a:lnTo>
                    <a:lnTo>
                      <a:pt x="23" y="37"/>
                    </a:lnTo>
                    <a:lnTo>
                      <a:pt x="34" y="47"/>
                    </a:lnTo>
                    <a:lnTo>
                      <a:pt x="45" y="61"/>
                    </a:lnTo>
                    <a:lnTo>
                      <a:pt x="57" y="71"/>
                    </a:lnTo>
                    <a:lnTo>
                      <a:pt x="68" y="82"/>
                    </a:lnTo>
                    <a:lnTo>
                      <a:pt x="79" y="92"/>
                    </a:lnTo>
                    <a:lnTo>
                      <a:pt x="90" y="102"/>
                    </a:lnTo>
                    <a:lnTo>
                      <a:pt x="98" y="89"/>
                    </a:lnTo>
                    <a:lnTo>
                      <a:pt x="87" y="79"/>
                    </a:lnTo>
                    <a:lnTo>
                      <a:pt x="76" y="69"/>
                    </a:lnTo>
                    <a:lnTo>
                      <a:pt x="65" y="58"/>
                    </a:lnTo>
                    <a:lnTo>
                      <a:pt x="53" y="48"/>
                    </a:lnTo>
                    <a:lnTo>
                      <a:pt x="42" y="37"/>
                    </a:lnTo>
                    <a:lnTo>
                      <a:pt x="31" y="24"/>
                    </a:lnTo>
                    <a:lnTo>
                      <a:pt x="19" y="13"/>
                    </a:lnTo>
                    <a:lnTo>
                      <a:pt x="8"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37" name="Freeform 417"/>
              <p:cNvSpPr>
                <a:spLocks/>
              </p:cNvSpPr>
              <p:nvPr/>
            </p:nvSpPr>
            <p:spPr bwMode="auto">
              <a:xfrm>
                <a:off x="2027" y="1998"/>
                <a:ext cx="55" cy="36"/>
              </a:xfrm>
              <a:custGeom>
                <a:avLst/>
                <a:gdLst>
                  <a:gd name="T0" fmla="*/ 2 w 111"/>
                  <a:gd name="T1" fmla="*/ 71 h 71"/>
                  <a:gd name="T2" fmla="*/ 18 w 111"/>
                  <a:gd name="T3" fmla="*/ 64 h 71"/>
                  <a:gd name="T4" fmla="*/ 31 w 111"/>
                  <a:gd name="T5" fmla="*/ 58 h 71"/>
                  <a:gd name="T6" fmla="*/ 45 w 111"/>
                  <a:gd name="T7" fmla="*/ 51 h 71"/>
                  <a:gd name="T8" fmla="*/ 59 w 111"/>
                  <a:gd name="T9" fmla="*/ 43 h 71"/>
                  <a:gd name="T10" fmla="*/ 71 w 111"/>
                  <a:gd name="T11" fmla="*/ 35 h 71"/>
                  <a:gd name="T12" fmla="*/ 85 w 111"/>
                  <a:gd name="T13" fmla="*/ 30 h 71"/>
                  <a:gd name="T14" fmla="*/ 98 w 111"/>
                  <a:gd name="T15" fmla="*/ 21 h 71"/>
                  <a:gd name="T16" fmla="*/ 111 w 111"/>
                  <a:gd name="T17" fmla="*/ 12 h 71"/>
                  <a:gd name="T18" fmla="*/ 105 w 111"/>
                  <a:gd name="T19" fmla="*/ 0 h 71"/>
                  <a:gd name="T20" fmla="*/ 93 w 111"/>
                  <a:gd name="T21" fmla="*/ 8 h 71"/>
                  <a:gd name="T22" fmla="*/ 79 w 111"/>
                  <a:gd name="T23" fmla="*/ 14 h 71"/>
                  <a:gd name="T24" fmla="*/ 66 w 111"/>
                  <a:gd name="T25" fmla="*/ 22 h 71"/>
                  <a:gd name="T26" fmla="*/ 53 w 111"/>
                  <a:gd name="T27" fmla="*/ 30 h 71"/>
                  <a:gd name="T28" fmla="*/ 39 w 111"/>
                  <a:gd name="T29" fmla="*/ 35 h 71"/>
                  <a:gd name="T30" fmla="*/ 26 w 111"/>
                  <a:gd name="T31" fmla="*/ 42 h 71"/>
                  <a:gd name="T32" fmla="*/ 12 w 111"/>
                  <a:gd name="T33" fmla="*/ 48 h 71"/>
                  <a:gd name="T34" fmla="*/ 0 w 111"/>
                  <a:gd name="T35" fmla="*/ 54 h 71"/>
                  <a:gd name="T36" fmla="*/ 2 w 111"/>
                  <a:gd name="T3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71">
                    <a:moveTo>
                      <a:pt x="2" y="71"/>
                    </a:moveTo>
                    <a:lnTo>
                      <a:pt x="18" y="64"/>
                    </a:lnTo>
                    <a:lnTo>
                      <a:pt x="31" y="58"/>
                    </a:lnTo>
                    <a:lnTo>
                      <a:pt x="45" y="51"/>
                    </a:lnTo>
                    <a:lnTo>
                      <a:pt x="59" y="43"/>
                    </a:lnTo>
                    <a:lnTo>
                      <a:pt x="71" y="35"/>
                    </a:lnTo>
                    <a:lnTo>
                      <a:pt x="85" y="30"/>
                    </a:lnTo>
                    <a:lnTo>
                      <a:pt x="98" y="21"/>
                    </a:lnTo>
                    <a:lnTo>
                      <a:pt x="111" y="12"/>
                    </a:lnTo>
                    <a:lnTo>
                      <a:pt x="105" y="0"/>
                    </a:lnTo>
                    <a:lnTo>
                      <a:pt x="93" y="8"/>
                    </a:lnTo>
                    <a:lnTo>
                      <a:pt x="79" y="14"/>
                    </a:lnTo>
                    <a:lnTo>
                      <a:pt x="66" y="22"/>
                    </a:lnTo>
                    <a:lnTo>
                      <a:pt x="53" y="30"/>
                    </a:lnTo>
                    <a:lnTo>
                      <a:pt x="39" y="35"/>
                    </a:lnTo>
                    <a:lnTo>
                      <a:pt x="26" y="42"/>
                    </a:lnTo>
                    <a:lnTo>
                      <a:pt x="12" y="48"/>
                    </a:lnTo>
                    <a:lnTo>
                      <a:pt x="0" y="54"/>
                    </a:lnTo>
                    <a:lnTo>
                      <a:pt x="2"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38" name="Freeform 418"/>
              <p:cNvSpPr>
                <a:spLocks/>
              </p:cNvSpPr>
              <p:nvPr/>
            </p:nvSpPr>
            <p:spPr bwMode="auto">
              <a:xfrm>
                <a:off x="2201" y="1873"/>
                <a:ext cx="33" cy="45"/>
              </a:xfrm>
              <a:custGeom>
                <a:avLst/>
                <a:gdLst>
                  <a:gd name="T0" fmla="*/ 0 w 66"/>
                  <a:gd name="T1" fmla="*/ 89 h 89"/>
                  <a:gd name="T2" fmla="*/ 1 w 66"/>
                  <a:gd name="T3" fmla="*/ 87 h 89"/>
                  <a:gd name="T4" fmla="*/ 7 w 66"/>
                  <a:gd name="T5" fmla="*/ 84 h 89"/>
                  <a:gd name="T6" fmla="*/ 14 w 66"/>
                  <a:gd name="T7" fmla="*/ 78 h 89"/>
                  <a:gd name="T8" fmla="*/ 23 w 66"/>
                  <a:gd name="T9" fmla="*/ 70 h 89"/>
                  <a:gd name="T10" fmla="*/ 33 w 66"/>
                  <a:gd name="T11" fmla="*/ 57 h 89"/>
                  <a:gd name="T12" fmla="*/ 44 w 66"/>
                  <a:gd name="T13" fmla="*/ 42 h 89"/>
                  <a:gd name="T14" fmla="*/ 55 w 66"/>
                  <a:gd name="T15" fmla="*/ 23 h 89"/>
                  <a:gd name="T16" fmla="*/ 66 w 66"/>
                  <a:gd name="T17" fmla="*/ 0 h 89"/>
                  <a:gd name="T18" fmla="*/ 0 w 66"/>
                  <a:gd name="T1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89">
                    <a:moveTo>
                      <a:pt x="0" y="89"/>
                    </a:moveTo>
                    <a:lnTo>
                      <a:pt x="1" y="87"/>
                    </a:lnTo>
                    <a:lnTo>
                      <a:pt x="7" y="84"/>
                    </a:lnTo>
                    <a:lnTo>
                      <a:pt x="14" y="78"/>
                    </a:lnTo>
                    <a:lnTo>
                      <a:pt x="23" y="70"/>
                    </a:lnTo>
                    <a:lnTo>
                      <a:pt x="33" y="57"/>
                    </a:lnTo>
                    <a:lnTo>
                      <a:pt x="44" y="42"/>
                    </a:lnTo>
                    <a:lnTo>
                      <a:pt x="55" y="23"/>
                    </a:lnTo>
                    <a:lnTo>
                      <a:pt x="66" y="0"/>
                    </a:lnTo>
                    <a:lnTo>
                      <a:pt x="0"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39" name="Freeform 419"/>
              <p:cNvSpPr>
                <a:spLocks/>
              </p:cNvSpPr>
              <p:nvPr/>
            </p:nvSpPr>
            <p:spPr bwMode="auto">
              <a:xfrm>
                <a:off x="2200" y="1871"/>
                <a:ext cx="37" cy="50"/>
              </a:xfrm>
              <a:custGeom>
                <a:avLst/>
                <a:gdLst>
                  <a:gd name="T0" fmla="*/ 63 w 74"/>
                  <a:gd name="T1" fmla="*/ 0 h 98"/>
                  <a:gd name="T2" fmla="*/ 52 w 74"/>
                  <a:gd name="T3" fmla="*/ 23 h 98"/>
                  <a:gd name="T4" fmla="*/ 41 w 74"/>
                  <a:gd name="T5" fmla="*/ 40 h 98"/>
                  <a:gd name="T6" fmla="*/ 30 w 74"/>
                  <a:gd name="T7" fmla="*/ 55 h 98"/>
                  <a:gd name="T8" fmla="*/ 22 w 74"/>
                  <a:gd name="T9" fmla="*/ 66 h 98"/>
                  <a:gd name="T10" fmla="*/ 13 w 74"/>
                  <a:gd name="T11" fmla="*/ 74 h 98"/>
                  <a:gd name="T12" fmla="*/ 6 w 74"/>
                  <a:gd name="T13" fmla="*/ 81 h 98"/>
                  <a:gd name="T14" fmla="*/ 2 w 74"/>
                  <a:gd name="T15" fmla="*/ 84 h 98"/>
                  <a:gd name="T16" fmla="*/ 0 w 74"/>
                  <a:gd name="T17" fmla="*/ 86 h 98"/>
                  <a:gd name="T18" fmla="*/ 6 w 74"/>
                  <a:gd name="T19" fmla="*/ 98 h 98"/>
                  <a:gd name="T20" fmla="*/ 7 w 74"/>
                  <a:gd name="T21" fmla="*/ 97 h 98"/>
                  <a:gd name="T22" fmla="*/ 14 w 74"/>
                  <a:gd name="T23" fmla="*/ 94 h 98"/>
                  <a:gd name="T24" fmla="*/ 21 w 74"/>
                  <a:gd name="T25" fmla="*/ 87 h 98"/>
                  <a:gd name="T26" fmla="*/ 30 w 74"/>
                  <a:gd name="T27" fmla="*/ 79 h 98"/>
                  <a:gd name="T28" fmla="*/ 41 w 74"/>
                  <a:gd name="T29" fmla="*/ 65 h 98"/>
                  <a:gd name="T30" fmla="*/ 52 w 74"/>
                  <a:gd name="T31" fmla="*/ 50 h 98"/>
                  <a:gd name="T32" fmla="*/ 63 w 74"/>
                  <a:gd name="T33" fmla="*/ 29 h 98"/>
                  <a:gd name="T34" fmla="*/ 74 w 74"/>
                  <a:gd name="T35" fmla="*/ 6 h 98"/>
                  <a:gd name="T36" fmla="*/ 63 w 74"/>
                  <a:gd name="T3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98">
                    <a:moveTo>
                      <a:pt x="63" y="0"/>
                    </a:moveTo>
                    <a:lnTo>
                      <a:pt x="52" y="23"/>
                    </a:lnTo>
                    <a:lnTo>
                      <a:pt x="41" y="40"/>
                    </a:lnTo>
                    <a:lnTo>
                      <a:pt x="30" y="55"/>
                    </a:lnTo>
                    <a:lnTo>
                      <a:pt x="22" y="66"/>
                    </a:lnTo>
                    <a:lnTo>
                      <a:pt x="13" y="74"/>
                    </a:lnTo>
                    <a:lnTo>
                      <a:pt x="6" y="81"/>
                    </a:lnTo>
                    <a:lnTo>
                      <a:pt x="2" y="84"/>
                    </a:lnTo>
                    <a:lnTo>
                      <a:pt x="0" y="86"/>
                    </a:lnTo>
                    <a:lnTo>
                      <a:pt x="6" y="98"/>
                    </a:lnTo>
                    <a:lnTo>
                      <a:pt x="7" y="97"/>
                    </a:lnTo>
                    <a:lnTo>
                      <a:pt x="14" y="94"/>
                    </a:lnTo>
                    <a:lnTo>
                      <a:pt x="21" y="87"/>
                    </a:lnTo>
                    <a:lnTo>
                      <a:pt x="30" y="79"/>
                    </a:lnTo>
                    <a:lnTo>
                      <a:pt x="41" y="65"/>
                    </a:lnTo>
                    <a:lnTo>
                      <a:pt x="52" y="50"/>
                    </a:lnTo>
                    <a:lnTo>
                      <a:pt x="63" y="29"/>
                    </a:lnTo>
                    <a:lnTo>
                      <a:pt x="74" y="6"/>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40" name="Freeform 420"/>
              <p:cNvSpPr>
                <a:spLocks/>
              </p:cNvSpPr>
              <p:nvPr/>
            </p:nvSpPr>
            <p:spPr bwMode="auto">
              <a:xfrm>
                <a:off x="2405" y="1639"/>
                <a:ext cx="37" cy="35"/>
              </a:xfrm>
              <a:custGeom>
                <a:avLst/>
                <a:gdLst>
                  <a:gd name="T0" fmla="*/ 72 w 72"/>
                  <a:gd name="T1" fmla="*/ 0 h 71"/>
                  <a:gd name="T2" fmla="*/ 71 w 72"/>
                  <a:gd name="T3" fmla="*/ 3 h 71"/>
                  <a:gd name="T4" fmla="*/ 67 w 72"/>
                  <a:gd name="T5" fmla="*/ 9 h 71"/>
                  <a:gd name="T6" fmla="*/ 60 w 72"/>
                  <a:gd name="T7" fmla="*/ 19 h 71"/>
                  <a:gd name="T8" fmla="*/ 50 w 72"/>
                  <a:gd name="T9" fmla="*/ 30 h 71"/>
                  <a:gd name="T10" fmla="*/ 41 w 72"/>
                  <a:gd name="T11" fmla="*/ 42 h 71"/>
                  <a:gd name="T12" fmla="*/ 28 w 72"/>
                  <a:gd name="T13" fmla="*/ 53 h 71"/>
                  <a:gd name="T14" fmla="*/ 15 w 72"/>
                  <a:gd name="T15" fmla="*/ 64 h 71"/>
                  <a:gd name="T16" fmla="*/ 0 w 72"/>
                  <a:gd name="T17" fmla="*/ 71 h 71"/>
                  <a:gd name="T18" fmla="*/ 72 w 72"/>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1">
                    <a:moveTo>
                      <a:pt x="72" y="0"/>
                    </a:moveTo>
                    <a:lnTo>
                      <a:pt x="71" y="3"/>
                    </a:lnTo>
                    <a:lnTo>
                      <a:pt x="67" y="9"/>
                    </a:lnTo>
                    <a:lnTo>
                      <a:pt x="60" y="19"/>
                    </a:lnTo>
                    <a:lnTo>
                      <a:pt x="50" y="30"/>
                    </a:lnTo>
                    <a:lnTo>
                      <a:pt x="41" y="42"/>
                    </a:lnTo>
                    <a:lnTo>
                      <a:pt x="28" y="53"/>
                    </a:lnTo>
                    <a:lnTo>
                      <a:pt x="15" y="64"/>
                    </a:lnTo>
                    <a:lnTo>
                      <a:pt x="0" y="71"/>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41" name="Freeform 421"/>
              <p:cNvSpPr>
                <a:spLocks/>
              </p:cNvSpPr>
              <p:nvPr/>
            </p:nvSpPr>
            <p:spPr bwMode="auto">
              <a:xfrm>
                <a:off x="2405" y="1636"/>
                <a:ext cx="39" cy="42"/>
              </a:xfrm>
              <a:custGeom>
                <a:avLst/>
                <a:gdLst>
                  <a:gd name="T0" fmla="*/ 3 w 80"/>
                  <a:gd name="T1" fmla="*/ 84 h 84"/>
                  <a:gd name="T2" fmla="*/ 19 w 80"/>
                  <a:gd name="T3" fmla="*/ 76 h 84"/>
                  <a:gd name="T4" fmla="*/ 34 w 80"/>
                  <a:gd name="T5" fmla="*/ 65 h 84"/>
                  <a:gd name="T6" fmla="*/ 47 w 80"/>
                  <a:gd name="T7" fmla="*/ 53 h 84"/>
                  <a:gd name="T8" fmla="*/ 56 w 80"/>
                  <a:gd name="T9" fmla="*/ 40 h 84"/>
                  <a:gd name="T10" fmla="*/ 67 w 80"/>
                  <a:gd name="T11" fmla="*/ 29 h 84"/>
                  <a:gd name="T12" fmla="*/ 74 w 80"/>
                  <a:gd name="T13" fmla="*/ 19 h 84"/>
                  <a:gd name="T14" fmla="*/ 78 w 80"/>
                  <a:gd name="T15" fmla="*/ 13 h 84"/>
                  <a:gd name="T16" fmla="*/ 80 w 80"/>
                  <a:gd name="T17" fmla="*/ 10 h 84"/>
                  <a:gd name="T18" fmla="*/ 69 w 80"/>
                  <a:gd name="T19" fmla="*/ 0 h 84"/>
                  <a:gd name="T20" fmla="*/ 67 w 80"/>
                  <a:gd name="T21" fmla="*/ 3 h 84"/>
                  <a:gd name="T22" fmla="*/ 63 w 80"/>
                  <a:gd name="T23" fmla="*/ 10 h 84"/>
                  <a:gd name="T24" fmla="*/ 56 w 80"/>
                  <a:gd name="T25" fmla="*/ 19 h 84"/>
                  <a:gd name="T26" fmla="*/ 48 w 80"/>
                  <a:gd name="T27" fmla="*/ 31 h 84"/>
                  <a:gd name="T28" fmla="*/ 39 w 80"/>
                  <a:gd name="T29" fmla="*/ 40 h 84"/>
                  <a:gd name="T30" fmla="*/ 26 w 80"/>
                  <a:gd name="T31" fmla="*/ 52 h 84"/>
                  <a:gd name="T32" fmla="*/ 14 w 80"/>
                  <a:gd name="T33" fmla="*/ 63 h 84"/>
                  <a:gd name="T34" fmla="*/ 0 w 80"/>
                  <a:gd name="T35" fmla="*/ 68 h 84"/>
                  <a:gd name="T36" fmla="*/ 3 w 80"/>
                  <a:gd name="T3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4">
                    <a:moveTo>
                      <a:pt x="3" y="84"/>
                    </a:moveTo>
                    <a:lnTo>
                      <a:pt x="19" y="76"/>
                    </a:lnTo>
                    <a:lnTo>
                      <a:pt x="34" y="65"/>
                    </a:lnTo>
                    <a:lnTo>
                      <a:pt x="47" y="53"/>
                    </a:lnTo>
                    <a:lnTo>
                      <a:pt x="56" y="40"/>
                    </a:lnTo>
                    <a:lnTo>
                      <a:pt x="67" y="29"/>
                    </a:lnTo>
                    <a:lnTo>
                      <a:pt x="74" y="19"/>
                    </a:lnTo>
                    <a:lnTo>
                      <a:pt x="78" y="13"/>
                    </a:lnTo>
                    <a:lnTo>
                      <a:pt x="80" y="10"/>
                    </a:lnTo>
                    <a:lnTo>
                      <a:pt x="69" y="0"/>
                    </a:lnTo>
                    <a:lnTo>
                      <a:pt x="67" y="3"/>
                    </a:lnTo>
                    <a:lnTo>
                      <a:pt x="63" y="10"/>
                    </a:lnTo>
                    <a:lnTo>
                      <a:pt x="56" y="19"/>
                    </a:lnTo>
                    <a:lnTo>
                      <a:pt x="48" y="31"/>
                    </a:lnTo>
                    <a:lnTo>
                      <a:pt x="39" y="40"/>
                    </a:lnTo>
                    <a:lnTo>
                      <a:pt x="26" y="52"/>
                    </a:lnTo>
                    <a:lnTo>
                      <a:pt x="14" y="63"/>
                    </a:lnTo>
                    <a:lnTo>
                      <a:pt x="0" y="68"/>
                    </a:lnTo>
                    <a:lnTo>
                      <a:pt x="3"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42" name="Freeform 422"/>
              <p:cNvSpPr>
                <a:spLocks/>
              </p:cNvSpPr>
              <p:nvPr/>
            </p:nvSpPr>
            <p:spPr bwMode="auto">
              <a:xfrm>
                <a:off x="2409" y="1660"/>
                <a:ext cx="37" cy="35"/>
              </a:xfrm>
              <a:custGeom>
                <a:avLst/>
                <a:gdLst>
                  <a:gd name="T0" fmla="*/ 74 w 74"/>
                  <a:gd name="T1" fmla="*/ 0 h 71"/>
                  <a:gd name="T2" fmla="*/ 73 w 74"/>
                  <a:gd name="T3" fmla="*/ 3 h 71"/>
                  <a:gd name="T4" fmla="*/ 69 w 74"/>
                  <a:gd name="T5" fmla="*/ 9 h 71"/>
                  <a:gd name="T6" fmla="*/ 62 w 74"/>
                  <a:gd name="T7" fmla="*/ 19 h 71"/>
                  <a:gd name="T8" fmla="*/ 53 w 74"/>
                  <a:gd name="T9" fmla="*/ 30 h 71"/>
                  <a:gd name="T10" fmla="*/ 42 w 74"/>
                  <a:gd name="T11" fmla="*/ 42 h 71"/>
                  <a:gd name="T12" fmla="*/ 29 w 74"/>
                  <a:gd name="T13" fmla="*/ 53 h 71"/>
                  <a:gd name="T14" fmla="*/ 16 w 74"/>
                  <a:gd name="T15" fmla="*/ 64 h 71"/>
                  <a:gd name="T16" fmla="*/ 0 w 74"/>
                  <a:gd name="T17" fmla="*/ 71 h 71"/>
                  <a:gd name="T18" fmla="*/ 74 w 74"/>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1">
                    <a:moveTo>
                      <a:pt x="74" y="0"/>
                    </a:moveTo>
                    <a:lnTo>
                      <a:pt x="73" y="3"/>
                    </a:lnTo>
                    <a:lnTo>
                      <a:pt x="69" y="9"/>
                    </a:lnTo>
                    <a:lnTo>
                      <a:pt x="62" y="19"/>
                    </a:lnTo>
                    <a:lnTo>
                      <a:pt x="53" y="30"/>
                    </a:lnTo>
                    <a:lnTo>
                      <a:pt x="42" y="42"/>
                    </a:lnTo>
                    <a:lnTo>
                      <a:pt x="29" y="53"/>
                    </a:lnTo>
                    <a:lnTo>
                      <a:pt x="16" y="64"/>
                    </a:lnTo>
                    <a:lnTo>
                      <a:pt x="0" y="71"/>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43" name="Freeform 423"/>
              <p:cNvSpPr>
                <a:spLocks/>
              </p:cNvSpPr>
              <p:nvPr/>
            </p:nvSpPr>
            <p:spPr bwMode="auto">
              <a:xfrm>
                <a:off x="2408" y="1657"/>
                <a:ext cx="40" cy="42"/>
              </a:xfrm>
              <a:custGeom>
                <a:avLst/>
                <a:gdLst>
                  <a:gd name="T0" fmla="*/ 3 w 81"/>
                  <a:gd name="T1" fmla="*/ 84 h 84"/>
                  <a:gd name="T2" fmla="*/ 19 w 81"/>
                  <a:gd name="T3" fmla="*/ 76 h 84"/>
                  <a:gd name="T4" fmla="*/ 34 w 81"/>
                  <a:gd name="T5" fmla="*/ 65 h 84"/>
                  <a:gd name="T6" fmla="*/ 47 w 81"/>
                  <a:gd name="T7" fmla="*/ 53 h 84"/>
                  <a:gd name="T8" fmla="*/ 58 w 81"/>
                  <a:gd name="T9" fmla="*/ 42 h 84"/>
                  <a:gd name="T10" fmla="*/ 69 w 81"/>
                  <a:gd name="T11" fmla="*/ 29 h 84"/>
                  <a:gd name="T12" fmla="*/ 75 w 81"/>
                  <a:gd name="T13" fmla="*/ 19 h 84"/>
                  <a:gd name="T14" fmla="*/ 80 w 81"/>
                  <a:gd name="T15" fmla="*/ 13 h 84"/>
                  <a:gd name="T16" fmla="*/ 81 w 81"/>
                  <a:gd name="T17" fmla="*/ 10 h 84"/>
                  <a:gd name="T18" fmla="*/ 70 w 81"/>
                  <a:gd name="T19" fmla="*/ 0 h 84"/>
                  <a:gd name="T20" fmla="*/ 69 w 81"/>
                  <a:gd name="T21" fmla="*/ 3 h 84"/>
                  <a:gd name="T22" fmla="*/ 65 w 81"/>
                  <a:gd name="T23" fmla="*/ 10 h 84"/>
                  <a:gd name="T24" fmla="*/ 58 w 81"/>
                  <a:gd name="T25" fmla="*/ 19 h 84"/>
                  <a:gd name="T26" fmla="*/ 49 w 81"/>
                  <a:gd name="T27" fmla="*/ 29 h 84"/>
                  <a:gd name="T28" fmla="*/ 38 w 81"/>
                  <a:gd name="T29" fmla="*/ 40 h 84"/>
                  <a:gd name="T30" fmla="*/ 26 w 81"/>
                  <a:gd name="T31" fmla="*/ 52 h 84"/>
                  <a:gd name="T32" fmla="*/ 14 w 81"/>
                  <a:gd name="T33" fmla="*/ 63 h 84"/>
                  <a:gd name="T34" fmla="*/ 0 w 81"/>
                  <a:gd name="T35" fmla="*/ 68 h 84"/>
                  <a:gd name="T36" fmla="*/ 3 w 81"/>
                  <a:gd name="T3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84">
                    <a:moveTo>
                      <a:pt x="3" y="84"/>
                    </a:moveTo>
                    <a:lnTo>
                      <a:pt x="19" y="76"/>
                    </a:lnTo>
                    <a:lnTo>
                      <a:pt x="34" y="65"/>
                    </a:lnTo>
                    <a:lnTo>
                      <a:pt x="47" y="53"/>
                    </a:lnTo>
                    <a:lnTo>
                      <a:pt x="58" y="42"/>
                    </a:lnTo>
                    <a:lnTo>
                      <a:pt x="69" y="29"/>
                    </a:lnTo>
                    <a:lnTo>
                      <a:pt x="75" y="19"/>
                    </a:lnTo>
                    <a:lnTo>
                      <a:pt x="80" y="13"/>
                    </a:lnTo>
                    <a:lnTo>
                      <a:pt x="81" y="10"/>
                    </a:lnTo>
                    <a:lnTo>
                      <a:pt x="70" y="0"/>
                    </a:lnTo>
                    <a:lnTo>
                      <a:pt x="69" y="3"/>
                    </a:lnTo>
                    <a:lnTo>
                      <a:pt x="65" y="10"/>
                    </a:lnTo>
                    <a:lnTo>
                      <a:pt x="58" y="19"/>
                    </a:lnTo>
                    <a:lnTo>
                      <a:pt x="49" y="29"/>
                    </a:lnTo>
                    <a:lnTo>
                      <a:pt x="38" y="40"/>
                    </a:lnTo>
                    <a:lnTo>
                      <a:pt x="26" y="52"/>
                    </a:lnTo>
                    <a:lnTo>
                      <a:pt x="14" y="63"/>
                    </a:lnTo>
                    <a:lnTo>
                      <a:pt x="0" y="68"/>
                    </a:lnTo>
                    <a:lnTo>
                      <a:pt x="3"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44" name="Freeform 424"/>
              <p:cNvSpPr>
                <a:spLocks/>
              </p:cNvSpPr>
              <p:nvPr/>
            </p:nvSpPr>
            <p:spPr bwMode="auto">
              <a:xfrm>
                <a:off x="2407" y="1687"/>
                <a:ext cx="36" cy="35"/>
              </a:xfrm>
              <a:custGeom>
                <a:avLst/>
                <a:gdLst>
                  <a:gd name="T0" fmla="*/ 73 w 73"/>
                  <a:gd name="T1" fmla="*/ 0 h 71"/>
                  <a:gd name="T2" fmla="*/ 72 w 73"/>
                  <a:gd name="T3" fmla="*/ 3 h 71"/>
                  <a:gd name="T4" fmla="*/ 68 w 73"/>
                  <a:gd name="T5" fmla="*/ 10 h 71"/>
                  <a:gd name="T6" fmla="*/ 61 w 73"/>
                  <a:gd name="T7" fmla="*/ 19 h 71"/>
                  <a:gd name="T8" fmla="*/ 51 w 73"/>
                  <a:gd name="T9" fmla="*/ 31 h 71"/>
                  <a:gd name="T10" fmla="*/ 41 w 73"/>
                  <a:gd name="T11" fmla="*/ 42 h 71"/>
                  <a:gd name="T12" fmla="*/ 29 w 73"/>
                  <a:gd name="T13" fmla="*/ 53 h 71"/>
                  <a:gd name="T14" fmla="*/ 15 w 73"/>
                  <a:gd name="T15" fmla="*/ 65 h 71"/>
                  <a:gd name="T16" fmla="*/ 0 w 73"/>
                  <a:gd name="T17" fmla="*/ 71 h 71"/>
                  <a:gd name="T18" fmla="*/ 73 w 73"/>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1">
                    <a:moveTo>
                      <a:pt x="73" y="0"/>
                    </a:moveTo>
                    <a:lnTo>
                      <a:pt x="72" y="3"/>
                    </a:lnTo>
                    <a:lnTo>
                      <a:pt x="68" y="10"/>
                    </a:lnTo>
                    <a:lnTo>
                      <a:pt x="61" y="19"/>
                    </a:lnTo>
                    <a:lnTo>
                      <a:pt x="51" y="31"/>
                    </a:lnTo>
                    <a:lnTo>
                      <a:pt x="41" y="42"/>
                    </a:lnTo>
                    <a:lnTo>
                      <a:pt x="29" y="53"/>
                    </a:lnTo>
                    <a:lnTo>
                      <a:pt x="15" y="65"/>
                    </a:lnTo>
                    <a:lnTo>
                      <a:pt x="0" y="71"/>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45" name="Freeform 425"/>
              <p:cNvSpPr>
                <a:spLocks/>
              </p:cNvSpPr>
              <p:nvPr/>
            </p:nvSpPr>
            <p:spPr bwMode="auto">
              <a:xfrm>
                <a:off x="2406" y="1684"/>
                <a:ext cx="40" cy="42"/>
              </a:xfrm>
              <a:custGeom>
                <a:avLst/>
                <a:gdLst>
                  <a:gd name="T0" fmla="*/ 3 w 79"/>
                  <a:gd name="T1" fmla="*/ 84 h 84"/>
                  <a:gd name="T2" fmla="*/ 19 w 79"/>
                  <a:gd name="T3" fmla="*/ 76 h 84"/>
                  <a:gd name="T4" fmla="*/ 34 w 79"/>
                  <a:gd name="T5" fmla="*/ 65 h 84"/>
                  <a:gd name="T6" fmla="*/ 47 w 79"/>
                  <a:gd name="T7" fmla="*/ 54 h 84"/>
                  <a:gd name="T8" fmla="*/ 56 w 79"/>
                  <a:gd name="T9" fmla="*/ 41 h 84"/>
                  <a:gd name="T10" fmla="*/ 67 w 79"/>
                  <a:gd name="T11" fmla="*/ 29 h 84"/>
                  <a:gd name="T12" fmla="*/ 74 w 79"/>
                  <a:gd name="T13" fmla="*/ 20 h 84"/>
                  <a:gd name="T14" fmla="*/ 78 w 79"/>
                  <a:gd name="T15" fmla="*/ 13 h 84"/>
                  <a:gd name="T16" fmla="*/ 79 w 79"/>
                  <a:gd name="T17" fmla="*/ 10 h 84"/>
                  <a:gd name="T18" fmla="*/ 69 w 79"/>
                  <a:gd name="T19" fmla="*/ 0 h 84"/>
                  <a:gd name="T20" fmla="*/ 67 w 79"/>
                  <a:gd name="T21" fmla="*/ 3 h 84"/>
                  <a:gd name="T22" fmla="*/ 63 w 79"/>
                  <a:gd name="T23" fmla="*/ 10 h 84"/>
                  <a:gd name="T24" fmla="*/ 56 w 79"/>
                  <a:gd name="T25" fmla="*/ 20 h 84"/>
                  <a:gd name="T26" fmla="*/ 48 w 79"/>
                  <a:gd name="T27" fmla="*/ 31 h 84"/>
                  <a:gd name="T28" fmla="*/ 38 w 79"/>
                  <a:gd name="T29" fmla="*/ 41 h 84"/>
                  <a:gd name="T30" fmla="*/ 26 w 79"/>
                  <a:gd name="T31" fmla="*/ 52 h 84"/>
                  <a:gd name="T32" fmla="*/ 14 w 79"/>
                  <a:gd name="T33" fmla="*/ 63 h 84"/>
                  <a:gd name="T34" fmla="*/ 0 w 79"/>
                  <a:gd name="T35" fmla="*/ 68 h 84"/>
                  <a:gd name="T36" fmla="*/ 3 w 79"/>
                  <a:gd name="T3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84">
                    <a:moveTo>
                      <a:pt x="3" y="84"/>
                    </a:moveTo>
                    <a:lnTo>
                      <a:pt x="19" y="76"/>
                    </a:lnTo>
                    <a:lnTo>
                      <a:pt x="34" y="65"/>
                    </a:lnTo>
                    <a:lnTo>
                      <a:pt x="47" y="54"/>
                    </a:lnTo>
                    <a:lnTo>
                      <a:pt x="56" y="41"/>
                    </a:lnTo>
                    <a:lnTo>
                      <a:pt x="67" y="29"/>
                    </a:lnTo>
                    <a:lnTo>
                      <a:pt x="74" y="20"/>
                    </a:lnTo>
                    <a:lnTo>
                      <a:pt x="78" y="13"/>
                    </a:lnTo>
                    <a:lnTo>
                      <a:pt x="79" y="10"/>
                    </a:lnTo>
                    <a:lnTo>
                      <a:pt x="69" y="0"/>
                    </a:lnTo>
                    <a:lnTo>
                      <a:pt x="67" y="3"/>
                    </a:lnTo>
                    <a:lnTo>
                      <a:pt x="63" y="10"/>
                    </a:lnTo>
                    <a:lnTo>
                      <a:pt x="56" y="20"/>
                    </a:lnTo>
                    <a:lnTo>
                      <a:pt x="48" y="31"/>
                    </a:lnTo>
                    <a:lnTo>
                      <a:pt x="38" y="41"/>
                    </a:lnTo>
                    <a:lnTo>
                      <a:pt x="26" y="52"/>
                    </a:lnTo>
                    <a:lnTo>
                      <a:pt x="14" y="63"/>
                    </a:lnTo>
                    <a:lnTo>
                      <a:pt x="0" y="68"/>
                    </a:lnTo>
                    <a:lnTo>
                      <a:pt x="3"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46" name="Freeform 426"/>
              <p:cNvSpPr>
                <a:spLocks/>
              </p:cNvSpPr>
              <p:nvPr/>
            </p:nvSpPr>
            <p:spPr bwMode="auto">
              <a:xfrm>
                <a:off x="2362" y="1673"/>
                <a:ext cx="28" cy="42"/>
              </a:xfrm>
              <a:custGeom>
                <a:avLst/>
                <a:gdLst>
                  <a:gd name="T0" fmla="*/ 0 w 55"/>
                  <a:gd name="T1" fmla="*/ 0 h 84"/>
                  <a:gd name="T2" fmla="*/ 55 w 55"/>
                  <a:gd name="T3" fmla="*/ 32 h 84"/>
                  <a:gd name="T4" fmla="*/ 52 w 55"/>
                  <a:gd name="T5" fmla="*/ 66 h 84"/>
                  <a:gd name="T6" fmla="*/ 0 w 55"/>
                  <a:gd name="T7" fmla="*/ 84 h 84"/>
                  <a:gd name="T8" fmla="*/ 0 w 55"/>
                  <a:gd name="T9" fmla="*/ 8 h 84"/>
                  <a:gd name="T10" fmla="*/ 0 w 55"/>
                  <a:gd name="T11" fmla="*/ 0 h 84"/>
                </a:gdLst>
                <a:ahLst/>
                <a:cxnLst>
                  <a:cxn ang="0">
                    <a:pos x="T0" y="T1"/>
                  </a:cxn>
                  <a:cxn ang="0">
                    <a:pos x="T2" y="T3"/>
                  </a:cxn>
                  <a:cxn ang="0">
                    <a:pos x="T4" y="T5"/>
                  </a:cxn>
                  <a:cxn ang="0">
                    <a:pos x="T6" y="T7"/>
                  </a:cxn>
                  <a:cxn ang="0">
                    <a:pos x="T8" y="T9"/>
                  </a:cxn>
                  <a:cxn ang="0">
                    <a:pos x="T10" y="T11"/>
                  </a:cxn>
                </a:cxnLst>
                <a:rect l="0" t="0" r="r" b="b"/>
                <a:pathLst>
                  <a:path w="55" h="84">
                    <a:moveTo>
                      <a:pt x="0" y="0"/>
                    </a:moveTo>
                    <a:lnTo>
                      <a:pt x="55" y="32"/>
                    </a:lnTo>
                    <a:lnTo>
                      <a:pt x="52" y="66"/>
                    </a:lnTo>
                    <a:lnTo>
                      <a:pt x="0" y="84"/>
                    </a:lnTo>
                    <a:lnTo>
                      <a:pt x="0" y="8"/>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47" name="Freeform 427"/>
              <p:cNvSpPr>
                <a:spLocks/>
              </p:cNvSpPr>
              <p:nvPr/>
            </p:nvSpPr>
            <p:spPr bwMode="auto">
              <a:xfrm>
                <a:off x="2361" y="1670"/>
                <a:ext cx="32" cy="22"/>
              </a:xfrm>
              <a:custGeom>
                <a:avLst/>
                <a:gdLst>
                  <a:gd name="T0" fmla="*/ 65 w 65"/>
                  <a:gd name="T1" fmla="*/ 39 h 45"/>
                  <a:gd name="T2" fmla="*/ 61 w 65"/>
                  <a:gd name="T3" fmla="*/ 32 h 45"/>
                  <a:gd name="T4" fmla="*/ 6 w 65"/>
                  <a:gd name="T5" fmla="*/ 0 h 45"/>
                  <a:gd name="T6" fmla="*/ 0 w 65"/>
                  <a:gd name="T7" fmla="*/ 13 h 45"/>
                  <a:gd name="T8" fmla="*/ 55 w 65"/>
                  <a:gd name="T9" fmla="*/ 45 h 45"/>
                  <a:gd name="T10" fmla="*/ 51 w 65"/>
                  <a:gd name="T11" fmla="*/ 39 h 45"/>
                  <a:gd name="T12" fmla="*/ 65 w 65"/>
                  <a:gd name="T13" fmla="*/ 39 h 45"/>
                  <a:gd name="T14" fmla="*/ 65 w 65"/>
                  <a:gd name="T15" fmla="*/ 34 h 45"/>
                  <a:gd name="T16" fmla="*/ 61 w 65"/>
                  <a:gd name="T17" fmla="*/ 32 h 45"/>
                  <a:gd name="T18" fmla="*/ 65 w 65"/>
                  <a:gd name="T19"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5">
                    <a:moveTo>
                      <a:pt x="65" y="39"/>
                    </a:moveTo>
                    <a:lnTo>
                      <a:pt x="61" y="32"/>
                    </a:lnTo>
                    <a:lnTo>
                      <a:pt x="6" y="0"/>
                    </a:lnTo>
                    <a:lnTo>
                      <a:pt x="0" y="13"/>
                    </a:lnTo>
                    <a:lnTo>
                      <a:pt x="55" y="45"/>
                    </a:lnTo>
                    <a:lnTo>
                      <a:pt x="51" y="39"/>
                    </a:lnTo>
                    <a:lnTo>
                      <a:pt x="65" y="39"/>
                    </a:lnTo>
                    <a:lnTo>
                      <a:pt x="65" y="34"/>
                    </a:lnTo>
                    <a:lnTo>
                      <a:pt x="61" y="32"/>
                    </a:lnTo>
                    <a:lnTo>
                      <a:pt x="6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48" name="Freeform 428"/>
              <p:cNvSpPr>
                <a:spLocks/>
              </p:cNvSpPr>
              <p:nvPr/>
            </p:nvSpPr>
            <p:spPr bwMode="auto">
              <a:xfrm>
                <a:off x="2385" y="1689"/>
                <a:ext cx="8" cy="21"/>
              </a:xfrm>
              <a:custGeom>
                <a:avLst/>
                <a:gdLst>
                  <a:gd name="T0" fmla="*/ 9 w 17"/>
                  <a:gd name="T1" fmla="*/ 42 h 42"/>
                  <a:gd name="T2" fmla="*/ 14 w 17"/>
                  <a:gd name="T3" fmla="*/ 34 h 42"/>
                  <a:gd name="T4" fmla="*/ 17 w 17"/>
                  <a:gd name="T5" fmla="*/ 0 h 42"/>
                  <a:gd name="T6" fmla="*/ 3 w 17"/>
                  <a:gd name="T7" fmla="*/ 0 h 42"/>
                  <a:gd name="T8" fmla="*/ 0 w 17"/>
                  <a:gd name="T9" fmla="*/ 34 h 42"/>
                  <a:gd name="T10" fmla="*/ 6 w 17"/>
                  <a:gd name="T11" fmla="*/ 26 h 42"/>
                  <a:gd name="T12" fmla="*/ 9 w 17"/>
                  <a:gd name="T13" fmla="*/ 42 h 42"/>
                  <a:gd name="T14" fmla="*/ 14 w 17"/>
                  <a:gd name="T15" fmla="*/ 40 h 42"/>
                  <a:gd name="T16" fmla="*/ 14 w 17"/>
                  <a:gd name="T17" fmla="*/ 34 h 42"/>
                  <a:gd name="T18" fmla="*/ 9 w 17"/>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42">
                    <a:moveTo>
                      <a:pt x="9" y="42"/>
                    </a:moveTo>
                    <a:lnTo>
                      <a:pt x="14" y="34"/>
                    </a:lnTo>
                    <a:lnTo>
                      <a:pt x="17" y="0"/>
                    </a:lnTo>
                    <a:lnTo>
                      <a:pt x="3" y="0"/>
                    </a:lnTo>
                    <a:lnTo>
                      <a:pt x="0" y="34"/>
                    </a:lnTo>
                    <a:lnTo>
                      <a:pt x="6" y="26"/>
                    </a:lnTo>
                    <a:lnTo>
                      <a:pt x="9" y="42"/>
                    </a:lnTo>
                    <a:lnTo>
                      <a:pt x="14" y="40"/>
                    </a:lnTo>
                    <a:lnTo>
                      <a:pt x="14" y="34"/>
                    </a:lnTo>
                    <a:lnTo>
                      <a:pt x="9"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49" name="Freeform 429"/>
              <p:cNvSpPr>
                <a:spLocks/>
              </p:cNvSpPr>
              <p:nvPr/>
            </p:nvSpPr>
            <p:spPr bwMode="auto">
              <a:xfrm>
                <a:off x="2359" y="1702"/>
                <a:ext cx="30" cy="18"/>
              </a:xfrm>
              <a:custGeom>
                <a:avLst/>
                <a:gdLst>
                  <a:gd name="T0" fmla="*/ 0 w 61"/>
                  <a:gd name="T1" fmla="*/ 26 h 37"/>
                  <a:gd name="T2" fmla="*/ 9 w 61"/>
                  <a:gd name="T3" fmla="*/ 34 h 37"/>
                  <a:gd name="T4" fmla="*/ 61 w 61"/>
                  <a:gd name="T5" fmla="*/ 16 h 37"/>
                  <a:gd name="T6" fmla="*/ 58 w 61"/>
                  <a:gd name="T7" fmla="*/ 0 h 37"/>
                  <a:gd name="T8" fmla="*/ 6 w 61"/>
                  <a:gd name="T9" fmla="*/ 18 h 37"/>
                  <a:gd name="T10" fmla="*/ 14 w 61"/>
                  <a:gd name="T11" fmla="*/ 26 h 37"/>
                  <a:gd name="T12" fmla="*/ 0 w 61"/>
                  <a:gd name="T13" fmla="*/ 26 h 37"/>
                  <a:gd name="T14" fmla="*/ 0 w 61"/>
                  <a:gd name="T15" fmla="*/ 37 h 37"/>
                  <a:gd name="T16" fmla="*/ 9 w 61"/>
                  <a:gd name="T17" fmla="*/ 34 h 37"/>
                  <a:gd name="T18" fmla="*/ 0 w 61"/>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37">
                    <a:moveTo>
                      <a:pt x="0" y="26"/>
                    </a:moveTo>
                    <a:lnTo>
                      <a:pt x="9" y="34"/>
                    </a:lnTo>
                    <a:lnTo>
                      <a:pt x="61" y="16"/>
                    </a:lnTo>
                    <a:lnTo>
                      <a:pt x="58" y="0"/>
                    </a:lnTo>
                    <a:lnTo>
                      <a:pt x="6" y="18"/>
                    </a:lnTo>
                    <a:lnTo>
                      <a:pt x="14" y="26"/>
                    </a:lnTo>
                    <a:lnTo>
                      <a:pt x="0" y="26"/>
                    </a:lnTo>
                    <a:lnTo>
                      <a:pt x="0" y="37"/>
                    </a:lnTo>
                    <a:lnTo>
                      <a:pt x="9" y="34"/>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50" name="Freeform 430"/>
              <p:cNvSpPr>
                <a:spLocks/>
              </p:cNvSpPr>
              <p:nvPr/>
            </p:nvSpPr>
            <p:spPr bwMode="auto">
              <a:xfrm>
                <a:off x="2359" y="1677"/>
                <a:ext cx="7" cy="38"/>
              </a:xfrm>
              <a:custGeom>
                <a:avLst/>
                <a:gdLst>
                  <a:gd name="T0" fmla="*/ 7 w 14"/>
                  <a:gd name="T1" fmla="*/ 0 h 76"/>
                  <a:gd name="T2" fmla="*/ 0 w 14"/>
                  <a:gd name="T3" fmla="*/ 0 h 76"/>
                  <a:gd name="T4" fmla="*/ 0 w 14"/>
                  <a:gd name="T5" fmla="*/ 76 h 76"/>
                  <a:gd name="T6" fmla="*/ 14 w 14"/>
                  <a:gd name="T7" fmla="*/ 76 h 76"/>
                  <a:gd name="T8" fmla="*/ 14 w 14"/>
                  <a:gd name="T9" fmla="*/ 0 h 76"/>
                  <a:gd name="T10" fmla="*/ 7 w 14"/>
                  <a:gd name="T11" fmla="*/ 0 h 76"/>
                </a:gdLst>
                <a:ahLst/>
                <a:cxnLst>
                  <a:cxn ang="0">
                    <a:pos x="T0" y="T1"/>
                  </a:cxn>
                  <a:cxn ang="0">
                    <a:pos x="T2" y="T3"/>
                  </a:cxn>
                  <a:cxn ang="0">
                    <a:pos x="T4" y="T5"/>
                  </a:cxn>
                  <a:cxn ang="0">
                    <a:pos x="T6" y="T7"/>
                  </a:cxn>
                  <a:cxn ang="0">
                    <a:pos x="T8" y="T9"/>
                  </a:cxn>
                  <a:cxn ang="0">
                    <a:pos x="T10" y="T11"/>
                  </a:cxn>
                </a:cxnLst>
                <a:rect l="0" t="0" r="r" b="b"/>
                <a:pathLst>
                  <a:path w="14" h="76">
                    <a:moveTo>
                      <a:pt x="7" y="0"/>
                    </a:moveTo>
                    <a:lnTo>
                      <a:pt x="0" y="0"/>
                    </a:lnTo>
                    <a:lnTo>
                      <a:pt x="0" y="76"/>
                    </a:lnTo>
                    <a:lnTo>
                      <a:pt x="14" y="76"/>
                    </a:lnTo>
                    <a:lnTo>
                      <a:pt x="14"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51" name="Freeform 431"/>
              <p:cNvSpPr>
                <a:spLocks/>
              </p:cNvSpPr>
              <p:nvPr/>
            </p:nvSpPr>
            <p:spPr bwMode="auto">
              <a:xfrm>
                <a:off x="2350" y="1673"/>
                <a:ext cx="24" cy="42"/>
              </a:xfrm>
              <a:custGeom>
                <a:avLst/>
                <a:gdLst>
                  <a:gd name="T0" fmla="*/ 23 w 48"/>
                  <a:gd name="T1" fmla="*/ 84 h 84"/>
                  <a:gd name="T2" fmla="*/ 33 w 48"/>
                  <a:gd name="T3" fmla="*/ 80 h 84"/>
                  <a:gd name="T4" fmla="*/ 41 w 48"/>
                  <a:gd name="T5" fmla="*/ 72 h 84"/>
                  <a:gd name="T6" fmla="*/ 47 w 48"/>
                  <a:gd name="T7" fmla="*/ 58 h 84"/>
                  <a:gd name="T8" fmla="*/ 48 w 48"/>
                  <a:gd name="T9" fmla="*/ 42 h 84"/>
                  <a:gd name="T10" fmla="*/ 47 w 48"/>
                  <a:gd name="T11" fmla="*/ 25 h 84"/>
                  <a:gd name="T12" fmla="*/ 41 w 48"/>
                  <a:gd name="T13" fmla="*/ 13 h 84"/>
                  <a:gd name="T14" fmla="*/ 33 w 48"/>
                  <a:gd name="T15" fmla="*/ 3 h 84"/>
                  <a:gd name="T16" fmla="*/ 23 w 48"/>
                  <a:gd name="T17" fmla="*/ 0 h 84"/>
                  <a:gd name="T18" fmla="*/ 15 w 48"/>
                  <a:gd name="T19" fmla="*/ 3 h 84"/>
                  <a:gd name="T20" fmla="*/ 7 w 48"/>
                  <a:gd name="T21" fmla="*/ 13 h 84"/>
                  <a:gd name="T22" fmla="*/ 1 w 48"/>
                  <a:gd name="T23" fmla="*/ 25 h 84"/>
                  <a:gd name="T24" fmla="*/ 0 w 48"/>
                  <a:gd name="T25" fmla="*/ 42 h 84"/>
                  <a:gd name="T26" fmla="*/ 1 w 48"/>
                  <a:gd name="T27" fmla="*/ 58 h 84"/>
                  <a:gd name="T28" fmla="*/ 7 w 48"/>
                  <a:gd name="T29" fmla="*/ 72 h 84"/>
                  <a:gd name="T30" fmla="*/ 15 w 48"/>
                  <a:gd name="T31" fmla="*/ 80 h 84"/>
                  <a:gd name="T32" fmla="*/ 23 w 48"/>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84">
                    <a:moveTo>
                      <a:pt x="23" y="84"/>
                    </a:moveTo>
                    <a:lnTo>
                      <a:pt x="33" y="80"/>
                    </a:lnTo>
                    <a:lnTo>
                      <a:pt x="41" y="72"/>
                    </a:lnTo>
                    <a:lnTo>
                      <a:pt x="47" y="58"/>
                    </a:lnTo>
                    <a:lnTo>
                      <a:pt x="48" y="42"/>
                    </a:lnTo>
                    <a:lnTo>
                      <a:pt x="47" y="25"/>
                    </a:lnTo>
                    <a:lnTo>
                      <a:pt x="41" y="13"/>
                    </a:lnTo>
                    <a:lnTo>
                      <a:pt x="33" y="3"/>
                    </a:lnTo>
                    <a:lnTo>
                      <a:pt x="23" y="0"/>
                    </a:lnTo>
                    <a:lnTo>
                      <a:pt x="15" y="3"/>
                    </a:lnTo>
                    <a:lnTo>
                      <a:pt x="7" y="13"/>
                    </a:lnTo>
                    <a:lnTo>
                      <a:pt x="1" y="25"/>
                    </a:lnTo>
                    <a:lnTo>
                      <a:pt x="0" y="42"/>
                    </a:lnTo>
                    <a:lnTo>
                      <a:pt x="1" y="58"/>
                    </a:lnTo>
                    <a:lnTo>
                      <a:pt x="7" y="72"/>
                    </a:lnTo>
                    <a:lnTo>
                      <a:pt x="15" y="80"/>
                    </a:lnTo>
                    <a:lnTo>
                      <a:pt x="23" y="8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52" name="Freeform 432"/>
              <p:cNvSpPr>
                <a:spLocks/>
              </p:cNvSpPr>
              <p:nvPr/>
            </p:nvSpPr>
            <p:spPr bwMode="auto">
              <a:xfrm>
                <a:off x="2362" y="1694"/>
                <a:ext cx="16" cy="25"/>
              </a:xfrm>
              <a:custGeom>
                <a:avLst/>
                <a:gdLst>
                  <a:gd name="T0" fmla="*/ 18 w 32"/>
                  <a:gd name="T1" fmla="*/ 0 h 50"/>
                  <a:gd name="T2" fmla="*/ 18 w 32"/>
                  <a:gd name="T3" fmla="*/ 0 h 50"/>
                  <a:gd name="T4" fmla="*/ 17 w 32"/>
                  <a:gd name="T5" fmla="*/ 14 h 50"/>
                  <a:gd name="T6" fmla="*/ 13 w 32"/>
                  <a:gd name="T7" fmla="*/ 25 h 50"/>
                  <a:gd name="T8" fmla="*/ 7 w 32"/>
                  <a:gd name="T9" fmla="*/ 32 h 50"/>
                  <a:gd name="T10" fmla="*/ 0 w 32"/>
                  <a:gd name="T11" fmla="*/ 34 h 50"/>
                  <a:gd name="T12" fmla="*/ 0 w 32"/>
                  <a:gd name="T13" fmla="*/ 50 h 50"/>
                  <a:gd name="T14" fmla="*/ 13 w 32"/>
                  <a:gd name="T15" fmla="*/ 45 h 50"/>
                  <a:gd name="T16" fmla="*/ 24 w 32"/>
                  <a:gd name="T17" fmla="*/ 35 h 50"/>
                  <a:gd name="T18" fmla="*/ 30 w 32"/>
                  <a:gd name="T19" fmla="*/ 17 h 50"/>
                  <a:gd name="T20" fmla="*/ 32 w 32"/>
                  <a:gd name="T21" fmla="*/ 0 h 50"/>
                  <a:gd name="T22" fmla="*/ 32 w 32"/>
                  <a:gd name="T23" fmla="*/ 0 h 50"/>
                  <a:gd name="T24" fmla="*/ 18 w 32"/>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0">
                    <a:moveTo>
                      <a:pt x="18" y="0"/>
                    </a:moveTo>
                    <a:lnTo>
                      <a:pt x="18" y="0"/>
                    </a:lnTo>
                    <a:lnTo>
                      <a:pt x="17" y="14"/>
                    </a:lnTo>
                    <a:lnTo>
                      <a:pt x="13" y="25"/>
                    </a:lnTo>
                    <a:lnTo>
                      <a:pt x="7" y="32"/>
                    </a:lnTo>
                    <a:lnTo>
                      <a:pt x="0" y="34"/>
                    </a:lnTo>
                    <a:lnTo>
                      <a:pt x="0" y="50"/>
                    </a:lnTo>
                    <a:lnTo>
                      <a:pt x="13" y="45"/>
                    </a:lnTo>
                    <a:lnTo>
                      <a:pt x="24" y="35"/>
                    </a:lnTo>
                    <a:lnTo>
                      <a:pt x="30" y="17"/>
                    </a:lnTo>
                    <a:lnTo>
                      <a:pt x="32" y="0"/>
                    </a:lnTo>
                    <a:lnTo>
                      <a:pt x="3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53" name="Freeform 433"/>
              <p:cNvSpPr>
                <a:spLocks/>
              </p:cNvSpPr>
              <p:nvPr/>
            </p:nvSpPr>
            <p:spPr bwMode="auto">
              <a:xfrm>
                <a:off x="2362" y="1669"/>
                <a:ext cx="16" cy="25"/>
              </a:xfrm>
              <a:custGeom>
                <a:avLst/>
                <a:gdLst>
                  <a:gd name="T0" fmla="*/ 0 w 32"/>
                  <a:gd name="T1" fmla="*/ 16 h 50"/>
                  <a:gd name="T2" fmla="*/ 0 w 32"/>
                  <a:gd name="T3" fmla="*/ 16 h 50"/>
                  <a:gd name="T4" fmla="*/ 7 w 32"/>
                  <a:gd name="T5" fmla="*/ 17 h 50"/>
                  <a:gd name="T6" fmla="*/ 13 w 32"/>
                  <a:gd name="T7" fmla="*/ 25 h 50"/>
                  <a:gd name="T8" fmla="*/ 17 w 32"/>
                  <a:gd name="T9" fmla="*/ 35 h 50"/>
                  <a:gd name="T10" fmla="*/ 18 w 32"/>
                  <a:gd name="T11" fmla="*/ 50 h 50"/>
                  <a:gd name="T12" fmla="*/ 32 w 32"/>
                  <a:gd name="T13" fmla="*/ 50 h 50"/>
                  <a:gd name="T14" fmla="*/ 30 w 32"/>
                  <a:gd name="T15" fmla="*/ 32 h 50"/>
                  <a:gd name="T16" fmla="*/ 24 w 32"/>
                  <a:gd name="T17" fmla="*/ 16 h 50"/>
                  <a:gd name="T18" fmla="*/ 13 w 32"/>
                  <a:gd name="T19" fmla="*/ 4 h 50"/>
                  <a:gd name="T20" fmla="*/ 0 w 32"/>
                  <a:gd name="T21" fmla="*/ 0 h 50"/>
                  <a:gd name="T22" fmla="*/ 0 w 32"/>
                  <a:gd name="T23" fmla="*/ 0 h 50"/>
                  <a:gd name="T24" fmla="*/ 0 w 32"/>
                  <a:gd name="T2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0">
                    <a:moveTo>
                      <a:pt x="0" y="16"/>
                    </a:moveTo>
                    <a:lnTo>
                      <a:pt x="0" y="16"/>
                    </a:lnTo>
                    <a:lnTo>
                      <a:pt x="7" y="17"/>
                    </a:lnTo>
                    <a:lnTo>
                      <a:pt x="13" y="25"/>
                    </a:lnTo>
                    <a:lnTo>
                      <a:pt x="17" y="35"/>
                    </a:lnTo>
                    <a:lnTo>
                      <a:pt x="18" y="50"/>
                    </a:lnTo>
                    <a:lnTo>
                      <a:pt x="32" y="50"/>
                    </a:lnTo>
                    <a:lnTo>
                      <a:pt x="30" y="32"/>
                    </a:lnTo>
                    <a:lnTo>
                      <a:pt x="24" y="16"/>
                    </a:lnTo>
                    <a:lnTo>
                      <a:pt x="13" y="4"/>
                    </a:lnTo>
                    <a:lnTo>
                      <a:pt x="0" y="0"/>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54" name="Freeform 434"/>
              <p:cNvSpPr>
                <a:spLocks/>
              </p:cNvSpPr>
              <p:nvPr/>
            </p:nvSpPr>
            <p:spPr bwMode="auto">
              <a:xfrm>
                <a:off x="2347" y="1669"/>
                <a:ext cx="15" cy="25"/>
              </a:xfrm>
              <a:custGeom>
                <a:avLst/>
                <a:gdLst>
                  <a:gd name="T0" fmla="*/ 14 w 30"/>
                  <a:gd name="T1" fmla="*/ 50 h 50"/>
                  <a:gd name="T2" fmla="*/ 14 w 30"/>
                  <a:gd name="T3" fmla="*/ 50 h 50"/>
                  <a:gd name="T4" fmla="*/ 15 w 30"/>
                  <a:gd name="T5" fmla="*/ 35 h 50"/>
                  <a:gd name="T6" fmla="*/ 19 w 30"/>
                  <a:gd name="T7" fmla="*/ 25 h 50"/>
                  <a:gd name="T8" fmla="*/ 26 w 30"/>
                  <a:gd name="T9" fmla="*/ 17 h 50"/>
                  <a:gd name="T10" fmla="*/ 30 w 30"/>
                  <a:gd name="T11" fmla="*/ 16 h 50"/>
                  <a:gd name="T12" fmla="*/ 30 w 30"/>
                  <a:gd name="T13" fmla="*/ 0 h 50"/>
                  <a:gd name="T14" fmla="*/ 18 w 30"/>
                  <a:gd name="T15" fmla="*/ 4 h 50"/>
                  <a:gd name="T16" fmla="*/ 8 w 30"/>
                  <a:gd name="T17" fmla="*/ 16 h 50"/>
                  <a:gd name="T18" fmla="*/ 1 w 30"/>
                  <a:gd name="T19" fmla="*/ 32 h 50"/>
                  <a:gd name="T20" fmla="*/ 0 w 30"/>
                  <a:gd name="T21" fmla="*/ 50 h 50"/>
                  <a:gd name="T22" fmla="*/ 0 w 30"/>
                  <a:gd name="T23" fmla="*/ 50 h 50"/>
                  <a:gd name="T24" fmla="*/ 14 w 3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0">
                    <a:moveTo>
                      <a:pt x="14" y="50"/>
                    </a:moveTo>
                    <a:lnTo>
                      <a:pt x="14" y="50"/>
                    </a:lnTo>
                    <a:lnTo>
                      <a:pt x="15" y="35"/>
                    </a:lnTo>
                    <a:lnTo>
                      <a:pt x="19" y="25"/>
                    </a:lnTo>
                    <a:lnTo>
                      <a:pt x="26" y="17"/>
                    </a:lnTo>
                    <a:lnTo>
                      <a:pt x="30" y="16"/>
                    </a:lnTo>
                    <a:lnTo>
                      <a:pt x="30" y="0"/>
                    </a:lnTo>
                    <a:lnTo>
                      <a:pt x="18" y="4"/>
                    </a:lnTo>
                    <a:lnTo>
                      <a:pt x="8" y="16"/>
                    </a:lnTo>
                    <a:lnTo>
                      <a:pt x="1" y="32"/>
                    </a:lnTo>
                    <a:lnTo>
                      <a:pt x="0" y="50"/>
                    </a:lnTo>
                    <a:lnTo>
                      <a:pt x="0" y="50"/>
                    </a:lnTo>
                    <a:lnTo>
                      <a:pt x="14"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55" name="Freeform 435"/>
              <p:cNvSpPr>
                <a:spLocks/>
              </p:cNvSpPr>
              <p:nvPr/>
            </p:nvSpPr>
            <p:spPr bwMode="auto">
              <a:xfrm>
                <a:off x="2347" y="1694"/>
                <a:ext cx="15" cy="25"/>
              </a:xfrm>
              <a:custGeom>
                <a:avLst/>
                <a:gdLst>
                  <a:gd name="T0" fmla="*/ 30 w 30"/>
                  <a:gd name="T1" fmla="*/ 34 h 50"/>
                  <a:gd name="T2" fmla="*/ 30 w 30"/>
                  <a:gd name="T3" fmla="*/ 34 h 50"/>
                  <a:gd name="T4" fmla="*/ 25 w 30"/>
                  <a:gd name="T5" fmla="*/ 32 h 50"/>
                  <a:gd name="T6" fmla="*/ 19 w 30"/>
                  <a:gd name="T7" fmla="*/ 25 h 50"/>
                  <a:gd name="T8" fmla="*/ 15 w 30"/>
                  <a:gd name="T9" fmla="*/ 14 h 50"/>
                  <a:gd name="T10" fmla="*/ 14 w 30"/>
                  <a:gd name="T11" fmla="*/ 0 h 50"/>
                  <a:gd name="T12" fmla="*/ 0 w 30"/>
                  <a:gd name="T13" fmla="*/ 0 h 50"/>
                  <a:gd name="T14" fmla="*/ 1 w 30"/>
                  <a:gd name="T15" fmla="*/ 17 h 50"/>
                  <a:gd name="T16" fmla="*/ 8 w 30"/>
                  <a:gd name="T17" fmla="*/ 35 h 50"/>
                  <a:gd name="T18" fmla="*/ 19 w 30"/>
                  <a:gd name="T19" fmla="*/ 45 h 50"/>
                  <a:gd name="T20" fmla="*/ 30 w 30"/>
                  <a:gd name="T21" fmla="*/ 50 h 50"/>
                  <a:gd name="T22" fmla="*/ 30 w 30"/>
                  <a:gd name="T23" fmla="*/ 50 h 50"/>
                  <a:gd name="T24" fmla="*/ 30 w 30"/>
                  <a:gd name="T2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0">
                    <a:moveTo>
                      <a:pt x="30" y="34"/>
                    </a:moveTo>
                    <a:lnTo>
                      <a:pt x="30" y="34"/>
                    </a:lnTo>
                    <a:lnTo>
                      <a:pt x="25" y="32"/>
                    </a:lnTo>
                    <a:lnTo>
                      <a:pt x="19" y="25"/>
                    </a:lnTo>
                    <a:lnTo>
                      <a:pt x="15" y="14"/>
                    </a:lnTo>
                    <a:lnTo>
                      <a:pt x="14" y="0"/>
                    </a:lnTo>
                    <a:lnTo>
                      <a:pt x="0" y="0"/>
                    </a:lnTo>
                    <a:lnTo>
                      <a:pt x="1" y="17"/>
                    </a:lnTo>
                    <a:lnTo>
                      <a:pt x="8" y="35"/>
                    </a:lnTo>
                    <a:lnTo>
                      <a:pt x="19" y="45"/>
                    </a:lnTo>
                    <a:lnTo>
                      <a:pt x="30" y="50"/>
                    </a:lnTo>
                    <a:lnTo>
                      <a:pt x="30" y="50"/>
                    </a:lnTo>
                    <a:lnTo>
                      <a:pt x="3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56" name="Freeform 436"/>
              <p:cNvSpPr>
                <a:spLocks/>
              </p:cNvSpPr>
              <p:nvPr/>
            </p:nvSpPr>
            <p:spPr bwMode="auto">
              <a:xfrm>
                <a:off x="1878" y="2396"/>
                <a:ext cx="246" cy="372"/>
              </a:xfrm>
              <a:custGeom>
                <a:avLst/>
                <a:gdLst>
                  <a:gd name="T0" fmla="*/ 0 w 492"/>
                  <a:gd name="T1" fmla="*/ 457 h 743"/>
                  <a:gd name="T2" fmla="*/ 11 w 492"/>
                  <a:gd name="T3" fmla="*/ 493 h 743"/>
                  <a:gd name="T4" fmla="*/ 23 w 492"/>
                  <a:gd name="T5" fmla="*/ 523 h 743"/>
                  <a:gd name="T6" fmla="*/ 36 w 492"/>
                  <a:gd name="T7" fmla="*/ 551 h 743"/>
                  <a:gd name="T8" fmla="*/ 48 w 492"/>
                  <a:gd name="T9" fmla="*/ 573 h 743"/>
                  <a:gd name="T10" fmla="*/ 62 w 492"/>
                  <a:gd name="T11" fmla="*/ 594 h 743"/>
                  <a:gd name="T12" fmla="*/ 77 w 492"/>
                  <a:gd name="T13" fmla="*/ 612 h 743"/>
                  <a:gd name="T14" fmla="*/ 95 w 492"/>
                  <a:gd name="T15" fmla="*/ 628 h 743"/>
                  <a:gd name="T16" fmla="*/ 113 w 492"/>
                  <a:gd name="T17" fmla="*/ 643 h 743"/>
                  <a:gd name="T18" fmla="*/ 133 w 492"/>
                  <a:gd name="T19" fmla="*/ 654 h 743"/>
                  <a:gd name="T20" fmla="*/ 155 w 492"/>
                  <a:gd name="T21" fmla="*/ 665 h 743"/>
                  <a:gd name="T22" fmla="*/ 180 w 492"/>
                  <a:gd name="T23" fmla="*/ 677 h 743"/>
                  <a:gd name="T24" fmla="*/ 207 w 492"/>
                  <a:gd name="T25" fmla="*/ 688 h 743"/>
                  <a:gd name="T26" fmla="*/ 237 w 492"/>
                  <a:gd name="T27" fmla="*/ 698 h 743"/>
                  <a:gd name="T28" fmla="*/ 270 w 492"/>
                  <a:gd name="T29" fmla="*/ 711 h 743"/>
                  <a:gd name="T30" fmla="*/ 306 w 492"/>
                  <a:gd name="T31" fmla="*/ 722 h 743"/>
                  <a:gd name="T32" fmla="*/ 346 w 492"/>
                  <a:gd name="T33" fmla="*/ 736 h 743"/>
                  <a:gd name="T34" fmla="*/ 362 w 492"/>
                  <a:gd name="T35" fmla="*/ 741 h 743"/>
                  <a:gd name="T36" fmla="*/ 383 w 492"/>
                  <a:gd name="T37" fmla="*/ 743 h 743"/>
                  <a:gd name="T38" fmla="*/ 403 w 492"/>
                  <a:gd name="T39" fmla="*/ 743 h 743"/>
                  <a:gd name="T40" fmla="*/ 425 w 492"/>
                  <a:gd name="T41" fmla="*/ 741 h 743"/>
                  <a:gd name="T42" fmla="*/ 446 w 492"/>
                  <a:gd name="T43" fmla="*/ 735 h 743"/>
                  <a:gd name="T44" fmla="*/ 465 w 492"/>
                  <a:gd name="T45" fmla="*/ 725 h 743"/>
                  <a:gd name="T46" fmla="*/ 481 w 492"/>
                  <a:gd name="T47" fmla="*/ 711 h 743"/>
                  <a:gd name="T48" fmla="*/ 492 w 492"/>
                  <a:gd name="T49" fmla="*/ 693 h 743"/>
                  <a:gd name="T50" fmla="*/ 488 w 492"/>
                  <a:gd name="T51" fmla="*/ 681 h 743"/>
                  <a:gd name="T52" fmla="*/ 476 w 492"/>
                  <a:gd name="T53" fmla="*/ 646 h 743"/>
                  <a:gd name="T54" fmla="*/ 458 w 492"/>
                  <a:gd name="T55" fmla="*/ 589 h 743"/>
                  <a:gd name="T56" fmla="*/ 438 w 492"/>
                  <a:gd name="T57" fmla="*/ 514 h 743"/>
                  <a:gd name="T58" fmla="*/ 418 w 492"/>
                  <a:gd name="T59" fmla="*/ 418 h 743"/>
                  <a:gd name="T60" fmla="*/ 402 w 492"/>
                  <a:gd name="T61" fmla="*/ 307 h 743"/>
                  <a:gd name="T62" fmla="*/ 390 w 492"/>
                  <a:gd name="T63" fmla="*/ 179 h 743"/>
                  <a:gd name="T64" fmla="*/ 387 w 492"/>
                  <a:gd name="T65" fmla="*/ 39 h 743"/>
                  <a:gd name="T66" fmla="*/ 384 w 492"/>
                  <a:gd name="T67" fmla="*/ 40 h 743"/>
                  <a:gd name="T68" fmla="*/ 379 w 492"/>
                  <a:gd name="T69" fmla="*/ 43 h 743"/>
                  <a:gd name="T70" fmla="*/ 369 w 492"/>
                  <a:gd name="T71" fmla="*/ 48 h 743"/>
                  <a:gd name="T72" fmla="*/ 355 w 492"/>
                  <a:gd name="T73" fmla="*/ 53 h 743"/>
                  <a:gd name="T74" fmla="*/ 339 w 492"/>
                  <a:gd name="T75" fmla="*/ 60 h 743"/>
                  <a:gd name="T76" fmla="*/ 321 w 492"/>
                  <a:gd name="T77" fmla="*/ 64 h 743"/>
                  <a:gd name="T78" fmla="*/ 299 w 492"/>
                  <a:gd name="T79" fmla="*/ 71 h 743"/>
                  <a:gd name="T80" fmla="*/ 277 w 492"/>
                  <a:gd name="T81" fmla="*/ 74 h 743"/>
                  <a:gd name="T82" fmla="*/ 252 w 492"/>
                  <a:gd name="T83" fmla="*/ 77 h 743"/>
                  <a:gd name="T84" fmla="*/ 226 w 492"/>
                  <a:gd name="T85" fmla="*/ 77 h 743"/>
                  <a:gd name="T86" fmla="*/ 199 w 492"/>
                  <a:gd name="T87" fmla="*/ 74 h 743"/>
                  <a:gd name="T88" fmla="*/ 172 w 492"/>
                  <a:gd name="T89" fmla="*/ 68 h 743"/>
                  <a:gd name="T90" fmla="*/ 144 w 492"/>
                  <a:gd name="T91" fmla="*/ 58 h 743"/>
                  <a:gd name="T92" fmla="*/ 117 w 492"/>
                  <a:gd name="T93" fmla="*/ 43 h 743"/>
                  <a:gd name="T94" fmla="*/ 89 w 492"/>
                  <a:gd name="T95" fmla="*/ 24 h 743"/>
                  <a:gd name="T96" fmla="*/ 63 w 492"/>
                  <a:gd name="T97" fmla="*/ 0 h 743"/>
                  <a:gd name="T98" fmla="*/ 0 w 492"/>
                  <a:gd name="T99" fmla="*/ 457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2" h="743">
                    <a:moveTo>
                      <a:pt x="0" y="457"/>
                    </a:moveTo>
                    <a:lnTo>
                      <a:pt x="11" y="493"/>
                    </a:lnTo>
                    <a:lnTo>
                      <a:pt x="23" y="523"/>
                    </a:lnTo>
                    <a:lnTo>
                      <a:pt x="36" y="551"/>
                    </a:lnTo>
                    <a:lnTo>
                      <a:pt x="48" y="573"/>
                    </a:lnTo>
                    <a:lnTo>
                      <a:pt x="62" y="594"/>
                    </a:lnTo>
                    <a:lnTo>
                      <a:pt x="77" y="612"/>
                    </a:lnTo>
                    <a:lnTo>
                      <a:pt x="95" y="628"/>
                    </a:lnTo>
                    <a:lnTo>
                      <a:pt x="113" y="643"/>
                    </a:lnTo>
                    <a:lnTo>
                      <a:pt x="133" y="654"/>
                    </a:lnTo>
                    <a:lnTo>
                      <a:pt x="155" y="665"/>
                    </a:lnTo>
                    <a:lnTo>
                      <a:pt x="180" y="677"/>
                    </a:lnTo>
                    <a:lnTo>
                      <a:pt x="207" y="688"/>
                    </a:lnTo>
                    <a:lnTo>
                      <a:pt x="237" y="698"/>
                    </a:lnTo>
                    <a:lnTo>
                      <a:pt x="270" y="711"/>
                    </a:lnTo>
                    <a:lnTo>
                      <a:pt x="306" y="722"/>
                    </a:lnTo>
                    <a:lnTo>
                      <a:pt x="346" y="736"/>
                    </a:lnTo>
                    <a:lnTo>
                      <a:pt x="362" y="741"/>
                    </a:lnTo>
                    <a:lnTo>
                      <a:pt x="383" y="743"/>
                    </a:lnTo>
                    <a:lnTo>
                      <a:pt x="403" y="743"/>
                    </a:lnTo>
                    <a:lnTo>
                      <a:pt x="425" y="741"/>
                    </a:lnTo>
                    <a:lnTo>
                      <a:pt x="446" y="735"/>
                    </a:lnTo>
                    <a:lnTo>
                      <a:pt x="465" y="725"/>
                    </a:lnTo>
                    <a:lnTo>
                      <a:pt x="481" y="711"/>
                    </a:lnTo>
                    <a:lnTo>
                      <a:pt x="492" y="693"/>
                    </a:lnTo>
                    <a:lnTo>
                      <a:pt x="488" y="681"/>
                    </a:lnTo>
                    <a:lnTo>
                      <a:pt x="476" y="646"/>
                    </a:lnTo>
                    <a:lnTo>
                      <a:pt x="458" y="589"/>
                    </a:lnTo>
                    <a:lnTo>
                      <a:pt x="438" y="514"/>
                    </a:lnTo>
                    <a:lnTo>
                      <a:pt x="418" y="418"/>
                    </a:lnTo>
                    <a:lnTo>
                      <a:pt x="402" y="307"/>
                    </a:lnTo>
                    <a:lnTo>
                      <a:pt x="390" y="179"/>
                    </a:lnTo>
                    <a:lnTo>
                      <a:pt x="387" y="39"/>
                    </a:lnTo>
                    <a:lnTo>
                      <a:pt x="384" y="40"/>
                    </a:lnTo>
                    <a:lnTo>
                      <a:pt x="379" y="43"/>
                    </a:lnTo>
                    <a:lnTo>
                      <a:pt x="369" y="48"/>
                    </a:lnTo>
                    <a:lnTo>
                      <a:pt x="355" y="53"/>
                    </a:lnTo>
                    <a:lnTo>
                      <a:pt x="339" y="60"/>
                    </a:lnTo>
                    <a:lnTo>
                      <a:pt x="321" y="64"/>
                    </a:lnTo>
                    <a:lnTo>
                      <a:pt x="299" y="71"/>
                    </a:lnTo>
                    <a:lnTo>
                      <a:pt x="277" y="74"/>
                    </a:lnTo>
                    <a:lnTo>
                      <a:pt x="252" y="77"/>
                    </a:lnTo>
                    <a:lnTo>
                      <a:pt x="226" y="77"/>
                    </a:lnTo>
                    <a:lnTo>
                      <a:pt x="199" y="74"/>
                    </a:lnTo>
                    <a:lnTo>
                      <a:pt x="172" y="68"/>
                    </a:lnTo>
                    <a:lnTo>
                      <a:pt x="144" y="58"/>
                    </a:lnTo>
                    <a:lnTo>
                      <a:pt x="117" y="43"/>
                    </a:lnTo>
                    <a:lnTo>
                      <a:pt x="89" y="24"/>
                    </a:lnTo>
                    <a:lnTo>
                      <a:pt x="63" y="0"/>
                    </a:lnTo>
                    <a:lnTo>
                      <a:pt x="0" y="4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57" name="Freeform 437"/>
              <p:cNvSpPr>
                <a:spLocks/>
              </p:cNvSpPr>
              <p:nvPr/>
            </p:nvSpPr>
            <p:spPr bwMode="auto">
              <a:xfrm>
                <a:off x="1875" y="2624"/>
                <a:ext cx="177" cy="145"/>
              </a:xfrm>
              <a:custGeom>
                <a:avLst/>
                <a:gdLst>
                  <a:gd name="T0" fmla="*/ 354 w 354"/>
                  <a:gd name="T1" fmla="*/ 273 h 289"/>
                  <a:gd name="T2" fmla="*/ 354 w 354"/>
                  <a:gd name="T3" fmla="*/ 273 h 289"/>
                  <a:gd name="T4" fmla="*/ 314 w 354"/>
                  <a:gd name="T5" fmla="*/ 259 h 289"/>
                  <a:gd name="T6" fmla="*/ 279 w 354"/>
                  <a:gd name="T7" fmla="*/ 247 h 289"/>
                  <a:gd name="T8" fmla="*/ 246 w 354"/>
                  <a:gd name="T9" fmla="*/ 235 h 289"/>
                  <a:gd name="T10" fmla="*/ 216 w 354"/>
                  <a:gd name="T11" fmla="*/ 225 h 289"/>
                  <a:gd name="T12" fmla="*/ 188 w 354"/>
                  <a:gd name="T13" fmla="*/ 214 h 289"/>
                  <a:gd name="T14" fmla="*/ 165 w 354"/>
                  <a:gd name="T15" fmla="*/ 202 h 289"/>
                  <a:gd name="T16" fmla="*/ 143 w 354"/>
                  <a:gd name="T17" fmla="*/ 191 h 289"/>
                  <a:gd name="T18" fmla="*/ 122 w 354"/>
                  <a:gd name="T19" fmla="*/ 181 h 289"/>
                  <a:gd name="T20" fmla="*/ 106 w 354"/>
                  <a:gd name="T21" fmla="*/ 167 h 289"/>
                  <a:gd name="T22" fmla="*/ 88 w 354"/>
                  <a:gd name="T23" fmla="*/ 151 h 289"/>
                  <a:gd name="T24" fmla="*/ 74 w 354"/>
                  <a:gd name="T25" fmla="*/ 134 h 289"/>
                  <a:gd name="T26" fmla="*/ 61 w 354"/>
                  <a:gd name="T27" fmla="*/ 113 h 289"/>
                  <a:gd name="T28" fmla="*/ 48 w 354"/>
                  <a:gd name="T29" fmla="*/ 92 h 289"/>
                  <a:gd name="T30" fmla="*/ 36 w 354"/>
                  <a:gd name="T31" fmla="*/ 65 h 289"/>
                  <a:gd name="T32" fmla="*/ 25 w 354"/>
                  <a:gd name="T33" fmla="*/ 34 h 289"/>
                  <a:gd name="T34" fmla="*/ 14 w 354"/>
                  <a:gd name="T35" fmla="*/ 0 h 289"/>
                  <a:gd name="T36" fmla="*/ 0 w 354"/>
                  <a:gd name="T37" fmla="*/ 4 h 289"/>
                  <a:gd name="T38" fmla="*/ 11 w 354"/>
                  <a:gd name="T39" fmla="*/ 41 h 289"/>
                  <a:gd name="T40" fmla="*/ 25 w 354"/>
                  <a:gd name="T41" fmla="*/ 71 h 289"/>
                  <a:gd name="T42" fmla="*/ 37 w 354"/>
                  <a:gd name="T43" fmla="*/ 99 h 289"/>
                  <a:gd name="T44" fmla="*/ 50 w 354"/>
                  <a:gd name="T45" fmla="*/ 123 h 289"/>
                  <a:gd name="T46" fmla="*/ 63 w 354"/>
                  <a:gd name="T47" fmla="*/ 144 h 289"/>
                  <a:gd name="T48" fmla="*/ 80 w 354"/>
                  <a:gd name="T49" fmla="*/ 164 h 289"/>
                  <a:gd name="T50" fmla="*/ 98 w 354"/>
                  <a:gd name="T51" fmla="*/ 180 h 289"/>
                  <a:gd name="T52" fmla="*/ 117 w 354"/>
                  <a:gd name="T53" fmla="*/ 194 h 289"/>
                  <a:gd name="T54" fmla="*/ 137 w 354"/>
                  <a:gd name="T55" fmla="*/ 207 h 289"/>
                  <a:gd name="T56" fmla="*/ 159 w 354"/>
                  <a:gd name="T57" fmla="*/ 218 h 289"/>
                  <a:gd name="T58" fmla="*/ 185 w 354"/>
                  <a:gd name="T59" fmla="*/ 230 h 289"/>
                  <a:gd name="T60" fmla="*/ 213 w 354"/>
                  <a:gd name="T61" fmla="*/ 241 h 289"/>
                  <a:gd name="T62" fmla="*/ 243 w 354"/>
                  <a:gd name="T63" fmla="*/ 251 h 289"/>
                  <a:gd name="T64" fmla="*/ 276 w 354"/>
                  <a:gd name="T65" fmla="*/ 264 h 289"/>
                  <a:gd name="T66" fmla="*/ 312 w 354"/>
                  <a:gd name="T67" fmla="*/ 275 h 289"/>
                  <a:gd name="T68" fmla="*/ 351 w 354"/>
                  <a:gd name="T69" fmla="*/ 289 h 289"/>
                  <a:gd name="T70" fmla="*/ 351 w 354"/>
                  <a:gd name="T71" fmla="*/ 289 h 289"/>
                  <a:gd name="T72" fmla="*/ 354 w 354"/>
                  <a:gd name="T73" fmla="*/ 27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289">
                    <a:moveTo>
                      <a:pt x="354" y="273"/>
                    </a:moveTo>
                    <a:lnTo>
                      <a:pt x="354" y="273"/>
                    </a:lnTo>
                    <a:lnTo>
                      <a:pt x="314" y="259"/>
                    </a:lnTo>
                    <a:lnTo>
                      <a:pt x="279" y="247"/>
                    </a:lnTo>
                    <a:lnTo>
                      <a:pt x="246" y="235"/>
                    </a:lnTo>
                    <a:lnTo>
                      <a:pt x="216" y="225"/>
                    </a:lnTo>
                    <a:lnTo>
                      <a:pt x="188" y="214"/>
                    </a:lnTo>
                    <a:lnTo>
                      <a:pt x="165" y="202"/>
                    </a:lnTo>
                    <a:lnTo>
                      <a:pt x="143" y="191"/>
                    </a:lnTo>
                    <a:lnTo>
                      <a:pt x="122" y="181"/>
                    </a:lnTo>
                    <a:lnTo>
                      <a:pt x="106" y="167"/>
                    </a:lnTo>
                    <a:lnTo>
                      <a:pt x="88" y="151"/>
                    </a:lnTo>
                    <a:lnTo>
                      <a:pt x="74" y="134"/>
                    </a:lnTo>
                    <a:lnTo>
                      <a:pt x="61" y="113"/>
                    </a:lnTo>
                    <a:lnTo>
                      <a:pt x="48" y="92"/>
                    </a:lnTo>
                    <a:lnTo>
                      <a:pt x="36" y="65"/>
                    </a:lnTo>
                    <a:lnTo>
                      <a:pt x="25" y="34"/>
                    </a:lnTo>
                    <a:lnTo>
                      <a:pt x="14" y="0"/>
                    </a:lnTo>
                    <a:lnTo>
                      <a:pt x="0" y="4"/>
                    </a:lnTo>
                    <a:lnTo>
                      <a:pt x="11" y="41"/>
                    </a:lnTo>
                    <a:lnTo>
                      <a:pt x="25" y="71"/>
                    </a:lnTo>
                    <a:lnTo>
                      <a:pt x="37" y="99"/>
                    </a:lnTo>
                    <a:lnTo>
                      <a:pt x="50" y="123"/>
                    </a:lnTo>
                    <a:lnTo>
                      <a:pt x="63" y="144"/>
                    </a:lnTo>
                    <a:lnTo>
                      <a:pt x="80" y="164"/>
                    </a:lnTo>
                    <a:lnTo>
                      <a:pt x="98" y="180"/>
                    </a:lnTo>
                    <a:lnTo>
                      <a:pt x="117" y="194"/>
                    </a:lnTo>
                    <a:lnTo>
                      <a:pt x="137" y="207"/>
                    </a:lnTo>
                    <a:lnTo>
                      <a:pt x="159" y="218"/>
                    </a:lnTo>
                    <a:lnTo>
                      <a:pt x="185" y="230"/>
                    </a:lnTo>
                    <a:lnTo>
                      <a:pt x="213" y="241"/>
                    </a:lnTo>
                    <a:lnTo>
                      <a:pt x="243" y="251"/>
                    </a:lnTo>
                    <a:lnTo>
                      <a:pt x="276" y="264"/>
                    </a:lnTo>
                    <a:lnTo>
                      <a:pt x="312" y="275"/>
                    </a:lnTo>
                    <a:lnTo>
                      <a:pt x="351" y="289"/>
                    </a:lnTo>
                    <a:lnTo>
                      <a:pt x="351" y="289"/>
                    </a:lnTo>
                    <a:lnTo>
                      <a:pt x="354"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58" name="Freeform 438"/>
              <p:cNvSpPr>
                <a:spLocks/>
              </p:cNvSpPr>
              <p:nvPr/>
            </p:nvSpPr>
            <p:spPr bwMode="auto">
              <a:xfrm>
                <a:off x="2050" y="2741"/>
                <a:ext cx="77" cy="31"/>
              </a:xfrm>
              <a:custGeom>
                <a:avLst/>
                <a:gdLst>
                  <a:gd name="T0" fmla="*/ 143 w 154"/>
                  <a:gd name="T1" fmla="*/ 6 h 61"/>
                  <a:gd name="T2" fmla="*/ 143 w 154"/>
                  <a:gd name="T3" fmla="*/ 0 h 61"/>
                  <a:gd name="T4" fmla="*/ 133 w 154"/>
                  <a:gd name="T5" fmla="*/ 16 h 61"/>
                  <a:gd name="T6" fmla="*/ 118 w 154"/>
                  <a:gd name="T7" fmla="*/ 29 h 61"/>
                  <a:gd name="T8" fmla="*/ 100 w 154"/>
                  <a:gd name="T9" fmla="*/ 37 h 61"/>
                  <a:gd name="T10" fmla="*/ 81 w 154"/>
                  <a:gd name="T11" fmla="*/ 43 h 61"/>
                  <a:gd name="T12" fmla="*/ 59 w 154"/>
                  <a:gd name="T13" fmla="*/ 45 h 61"/>
                  <a:gd name="T14" fmla="*/ 39 w 154"/>
                  <a:gd name="T15" fmla="*/ 45 h 61"/>
                  <a:gd name="T16" fmla="*/ 18 w 154"/>
                  <a:gd name="T17" fmla="*/ 43 h 61"/>
                  <a:gd name="T18" fmla="*/ 3 w 154"/>
                  <a:gd name="T19" fmla="*/ 38 h 61"/>
                  <a:gd name="T20" fmla="*/ 0 w 154"/>
                  <a:gd name="T21" fmla="*/ 54 h 61"/>
                  <a:gd name="T22" fmla="*/ 18 w 154"/>
                  <a:gd name="T23" fmla="*/ 59 h 61"/>
                  <a:gd name="T24" fmla="*/ 39 w 154"/>
                  <a:gd name="T25" fmla="*/ 61 h 61"/>
                  <a:gd name="T26" fmla="*/ 59 w 154"/>
                  <a:gd name="T27" fmla="*/ 61 h 61"/>
                  <a:gd name="T28" fmla="*/ 81 w 154"/>
                  <a:gd name="T29" fmla="*/ 59 h 61"/>
                  <a:gd name="T30" fmla="*/ 103 w 154"/>
                  <a:gd name="T31" fmla="*/ 53 h 61"/>
                  <a:gd name="T32" fmla="*/ 124 w 154"/>
                  <a:gd name="T33" fmla="*/ 42 h 61"/>
                  <a:gd name="T34" fmla="*/ 142 w 154"/>
                  <a:gd name="T35" fmla="*/ 25 h 61"/>
                  <a:gd name="T36" fmla="*/ 154 w 154"/>
                  <a:gd name="T37" fmla="*/ 6 h 61"/>
                  <a:gd name="T38" fmla="*/ 154 w 154"/>
                  <a:gd name="T39" fmla="*/ 0 h 61"/>
                  <a:gd name="T40" fmla="*/ 143 w 154"/>
                  <a:gd name="T41"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61">
                    <a:moveTo>
                      <a:pt x="143" y="6"/>
                    </a:moveTo>
                    <a:lnTo>
                      <a:pt x="143" y="0"/>
                    </a:lnTo>
                    <a:lnTo>
                      <a:pt x="133" y="16"/>
                    </a:lnTo>
                    <a:lnTo>
                      <a:pt x="118" y="29"/>
                    </a:lnTo>
                    <a:lnTo>
                      <a:pt x="100" y="37"/>
                    </a:lnTo>
                    <a:lnTo>
                      <a:pt x="81" y="43"/>
                    </a:lnTo>
                    <a:lnTo>
                      <a:pt x="59" y="45"/>
                    </a:lnTo>
                    <a:lnTo>
                      <a:pt x="39" y="45"/>
                    </a:lnTo>
                    <a:lnTo>
                      <a:pt x="18" y="43"/>
                    </a:lnTo>
                    <a:lnTo>
                      <a:pt x="3" y="38"/>
                    </a:lnTo>
                    <a:lnTo>
                      <a:pt x="0" y="54"/>
                    </a:lnTo>
                    <a:lnTo>
                      <a:pt x="18" y="59"/>
                    </a:lnTo>
                    <a:lnTo>
                      <a:pt x="39" y="61"/>
                    </a:lnTo>
                    <a:lnTo>
                      <a:pt x="59" y="61"/>
                    </a:lnTo>
                    <a:lnTo>
                      <a:pt x="81" y="59"/>
                    </a:lnTo>
                    <a:lnTo>
                      <a:pt x="103" y="53"/>
                    </a:lnTo>
                    <a:lnTo>
                      <a:pt x="124" y="42"/>
                    </a:lnTo>
                    <a:lnTo>
                      <a:pt x="142" y="25"/>
                    </a:lnTo>
                    <a:lnTo>
                      <a:pt x="154" y="6"/>
                    </a:lnTo>
                    <a:lnTo>
                      <a:pt x="154" y="0"/>
                    </a:lnTo>
                    <a:lnTo>
                      <a:pt x="14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59" name="Freeform 439"/>
              <p:cNvSpPr>
                <a:spLocks/>
              </p:cNvSpPr>
              <p:nvPr/>
            </p:nvSpPr>
            <p:spPr bwMode="auto">
              <a:xfrm>
                <a:off x="2068" y="2413"/>
                <a:ext cx="59" cy="332"/>
              </a:xfrm>
              <a:custGeom>
                <a:avLst/>
                <a:gdLst>
                  <a:gd name="T0" fmla="*/ 10 w 118"/>
                  <a:gd name="T1" fmla="*/ 13 h 664"/>
                  <a:gd name="T2" fmla="*/ 0 w 118"/>
                  <a:gd name="T3" fmla="*/ 7 h 664"/>
                  <a:gd name="T4" fmla="*/ 3 w 118"/>
                  <a:gd name="T5" fmla="*/ 147 h 664"/>
                  <a:gd name="T6" fmla="*/ 15 w 118"/>
                  <a:gd name="T7" fmla="*/ 275 h 664"/>
                  <a:gd name="T8" fmla="*/ 32 w 118"/>
                  <a:gd name="T9" fmla="*/ 388 h 664"/>
                  <a:gd name="T10" fmla="*/ 51 w 118"/>
                  <a:gd name="T11" fmla="*/ 483 h 664"/>
                  <a:gd name="T12" fmla="*/ 71 w 118"/>
                  <a:gd name="T13" fmla="*/ 559 h 664"/>
                  <a:gd name="T14" fmla="*/ 89 w 118"/>
                  <a:gd name="T15" fmla="*/ 616 h 664"/>
                  <a:gd name="T16" fmla="*/ 101 w 118"/>
                  <a:gd name="T17" fmla="*/ 653 h 664"/>
                  <a:gd name="T18" fmla="*/ 107 w 118"/>
                  <a:gd name="T19" fmla="*/ 664 h 664"/>
                  <a:gd name="T20" fmla="*/ 118 w 118"/>
                  <a:gd name="T21" fmla="*/ 658 h 664"/>
                  <a:gd name="T22" fmla="*/ 115 w 118"/>
                  <a:gd name="T23" fmla="*/ 646 h 664"/>
                  <a:gd name="T24" fmla="*/ 103 w 118"/>
                  <a:gd name="T25" fmla="*/ 612 h 664"/>
                  <a:gd name="T26" fmla="*/ 85 w 118"/>
                  <a:gd name="T27" fmla="*/ 556 h 664"/>
                  <a:gd name="T28" fmla="*/ 64 w 118"/>
                  <a:gd name="T29" fmla="*/ 480 h 664"/>
                  <a:gd name="T30" fmla="*/ 45 w 118"/>
                  <a:gd name="T31" fmla="*/ 385 h 664"/>
                  <a:gd name="T32" fmla="*/ 29 w 118"/>
                  <a:gd name="T33" fmla="*/ 275 h 664"/>
                  <a:gd name="T34" fmla="*/ 16 w 118"/>
                  <a:gd name="T35" fmla="*/ 147 h 664"/>
                  <a:gd name="T36" fmla="*/ 14 w 118"/>
                  <a:gd name="T37" fmla="*/ 7 h 664"/>
                  <a:gd name="T38" fmla="*/ 4 w 118"/>
                  <a:gd name="T39" fmla="*/ 0 h 664"/>
                  <a:gd name="T40" fmla="*/ 10 w 118"/>
                  <a:gd name="T41" fmla="*/ 1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664">
                    <a:moveTo>
                      <a:pt x="10" y="13"/>
                    </a:moveTo>
                    <a:lnTo>
                      <a:pt x="0" y="7"/>
                    </a:lnTo>
                    <a:lnTo>
                      <a:pt x="3" y="147"/>
                    </a:lnTo>
                    <a:lnTo>
                      <a:pt x="15" y="275"/>
                    </a:lnTo>
                    <a:lnTo>
                      <a:pt x="32" y="388"/>
                    </a:lnTo>
                    <a:lnTo>
                      <a:pt x="51" y="483"/>
                    </a:lnTo>
                    <a:lnTo>
                      <a:pt x="71" y="559"/>
                    </a:lnTo>
                    <a:lnTo>
                      <a:pt x="89" y="616"/>
                    </a:lnTo>
                    <a:lnTo>
                      <a:pt x="101" y="653"/>
                    </a:lnTo>
                    <a:lnTo>
                      <a:pt x="107" y="664"/>
                    </a:lnTo>
                    <a:lnTo>
                      <a:pt x="118" y="658"/>
                    </a:lnTo>
                    <a:lnTo>
                      <a:pt x="115" y="646"/>
                    </a:lnTo>
                    <a:lnTo>
                      <a:pt x="103" y="612"/>
                    </a:lnTo>
                    <a:lnTo>
                      <a:pt x="85" y="556"/>
                    </a:lnTo>
                    <a:lnTo>
                      <a:pt x="64" y="480"/>
                    </a:lnTo>
                    <a:lnTo>
                      <a:pt x="45" y="385"/>
                    </a:lnTo>
                    <a:lnTo>
                      <a:pt x="29" y="275"/>
                    </a:lnTo>
                    <a:lnTo>
                      <a:pt x="16" y="147"/>
                    </a:lnTo>
                    <a:lnTo>
                      <a:pt x="14" y="7"/>
                    </a:lnTo>
                    <a:lnTo>
                      <a:pt x="4" y="0"/>
                    </a:lnTo>
                    <a:lnTo>
                      <a:pt x="1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60" name="Freeform 440"/>
              <p:cNvSpPr>
                <a:spLocks/>
              </p:cNvSpPr>
              <p:nvPr/>
            </p:nvSpPr>
            <p:spPr bwMode="auto">
              <a:xfrm>
                <a:off x="1906" y="2388"/>
                <a:ext cx="167" cy="51"/>
              </a:xfrm>
              <a:custGeom>
                <a:avLst/>
                <a:gdLst>
                  <a:gd name="T0" fmla="*/ 14 w 334"/>
                  <a:gd name="T1" fmla="*/ 16 h 101"/>
                  <a:gd name="T2" fmla="*/ 3 w 334"/>
                  <a:gd name="T3" fmla="*/ 22 h 101"/>
                  <a:gd name="T4" fmla="*/ 29 w 334"/>
                  <a:gd name="T5" fmla="*/ 47 h 101"/>
                  <a:gd name="T6" fmla="*/ 58 w 334"/>
                  <a:gd name="T7" fmla="*/ 66 h 101"/>
                  <a:gd name="T8" fmla="*/ 87 w 334"/>
                  <a:gd name="T9" fmla="*/ 82 h 101"/>
                  <a:gd name="T10" fmla="*/ 114 w 334"/>
                  <a:gd name="T11" fmla="*/ 92 h 101"/>
                  <a:gd name="T12" fmla="*/ 143 w 334"/>
                  <a:gd name="T13" fmla="*/ 98 h 101"/>
                  <a:gd name="T14" fmla="*/ 170 w 334"/>
                  <a:gd name="T15" fmla="*/ 101 h 101"/>
                  <a:gd name="T16" fmla="*/ 196 w 334"/>
                  <a:gd name="T17" fmla="*/ 101 h 101"/>
                  <a:gd name="T18" fmla="*/ 221 w 334"/>
                  <a:gd name="T19" fmla="*/ 98 h 101"/>
                  <a:gd name="T20" fmla="*/ 244 w 334"/>
                  <a:gd name="T21" fmla="*/ 95 h 101"/>
                  <a:gd name="T22" fmla="*/ 266 w 334"/>
                  <a:gd name="T23" fmla="*/ 89 h 101"/>
                  <a:gd name="T24" fmla="*/ 284 w 334"/>
                  <a:gd name="T25" fmla="*/ 84 h 101"/>
                  <a:gd name="T26" fmla="*/ 301 w 334"/>
                  <a:gd name="T27" fmla="*/ 77 h 101"/>
                  <a:gd name="T28" fmla="*/ 314 w 334"/>
                  <a:gd name="T29" fmla="*/ 72 h 101"/>
                  <a:gd name="T30" fmla="*/ 325 w 334"/>
                  <a:gd name="T31" fmla="*/ 68 h 101"/>
                  <a:gd name="T32" fmla="*/ 331 w 334"/>
                  <a:gd name="T33" fmla="*/ 63 h 101"/>
                  <a:gd name="T34" fmla="*/ 334 w 334"/>
                  <a:gd name="T35" fmla="*/ 61 h 101"/>
                  <a:gd name="T36" fmla="*/ 328 w 334"/>
                  <a:gd name="T37" fmla="*/ 48 h 101"/>
                  <a:gd name="T38" fmla="*/ 325 w 334"/>
                  <a:gd name="T39" fmla="*/ 50 h 101"/>
                  <a:gd name="T40" fmla="*/ 320 w 334"/>
                  <a:gd name="T41" fmla="*/ 51 h 101"/>
                  <a:gd name="T42" fmla="*/ 312 w 334"/>
                  <a:gd name="T43" fmla="*/ 56 h 101"/>
                  <a:gd name="T44" fmla="*/ 298 w 334"/>
                  <a:gd name="T45" fmla="*/ 61 h 101"/>
                  <a:gd name="T46" fmla="*/ 281 w 334"/>
                  <a:gd name="T47" fmla="*/ 68 h 101"/>
                  <a:gd name="T48" fmla="*/ 264 w 334"/>
                  <a:gd name="T49" fmla="*/ 72 h 101"/>
                  <a:gd name="T50" fmla="*/ 242 w 334"/>
                  <a:gd name="T51" fmla="*/ 79 h 101"/>
                  <a:gd name="T52" fmla="*/ 221 w 334"/>
                  <a:gd name="T53" fmla="*/ 82 h 101"/>
                  <a:gd name="T54" fmla="*/ 196 w 334"/>
                  <a:gd name="T55" fmla="*/ 85 h 101"/>
                  <a:gd name="T56" fmla="*/ 170 w 334"/>
                  <a:gd name="T57" fmla="*/ 85 h 101"/>
                  <a:gd name="T58" fmla="*/ 143 w 334"/>
                  <a:gd name="T59" fmla="*/ 82 h 101"/>
                  <a:gd name="T60" fmla="*/ 117 w 334"/>
                  <a:gd name="T61" fmla="*/ 76 h 101"/>
                  <a:gd name="T62" fmla="*/ 90 w 334"/>
                  <a:gd name="T63" fmla="*/ 66 h 101"/>
                  <a:gd name="T64" fmla="*/ 63 w 334"/>
                  <a:gd name="T65" fmla="*/ 53 h 101"/>
                  <a:gd name="T66" fmla="*/ 37 w 334"/>
                  <a:gd name="T67" fmla="*/ 34 h 101"/>
                  <a:gd name="T68" fmla="*/ 11 w 334"/>
                  <a:gd name="T69" fmla="*/ 9 h 101"/>
                  <a:gd name="T70" fmla="*/ 0 w 334"/>
                  <a:gd name="T71" fmla="*/ 16 h 101"/>
                  <a:gd name="T72" fmla="*/ 11 w 334"/>
                  <a:gd name="T73" fmla="*/ 9 h 101"/>
                  <a:gd name="T74" fmla="*/ 3 w 334"/>
                  <a:gd name="T75" fmla="*/ 0 h 101"/>
                  <a:gd name="T76" fmla="*/ 0 w 334"/>
                  <a:gd name="T77" fmla="*/ 16 h 101"/>
                  <a:gd name="T78" fmla="*/ 14 w 334"/>
                  <a:gd name="T79"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101">
                    <a:moveTo>
                      <a:pt x="14" y="16"/>
                    </a:moveTo>
                    <a:lnTo>
                      <a:pt x="3" y="22"/>
                    </a:lnTo>
                    <a:lnTo>
                      <a:pt x="29" y="47"/>
                    </a:lnTo>
                    <a:lnTo>
                      <a:pt x="58" y="66"/>
                    </a:lnTo>
                    <a:lnTo>
                      <a:pt x="87" y="82"/>
                    </a:lnTo>
                    <a:lnTo>
                      <a:pt x="114" y="92"/>
                    </a:lnTo>
                    <a:lnTo>
                      <a:pt x="143" y="98"/>
                    </a:lnTo>
                    <a:lnTo>
                      <a:pt x="170" y="101"/>
                    </a:lnTo>
                    <a:lnTo>
                      <a:pt x="196" y="101"/>
                    </a:lnTo>
                    <a:lnTo>
                      <a:pt x="221" y="98"/>
                    </a:lnTo>
                    <a:lnTo>
                      <a:pt x="244" y="95"/>
                    </a:lnTo>
                    <a:lnTo>
                      <a:pt x="266" y="89"/>
                    </a:lnTo>
                    <a:lnTo>
                      <a:pt x="284" y="84"/>
                    </a:lnTo>
                    <a:lnTo>
                      <a:pt x="301" y="77"/>
                    </a:lnTo>
                    <a:lnTo>
                      <a:pt x="314" y="72"/>
                    </a:lnTo>
                    <a:lnTo>
                      <a:pt x="325" y="68"/>
                    </a:lnTo>
                    <a:lnTo>
                      <a:pt x="331" y="63"/>
                    </a:lnTo>
                    <a:lnTo>
                      <a:pt x="334" y="61"/>
                    </a:lnTo>
                    <a:lnTo>
                      <a:pt x="328" y="48"/>
                    </a:lnTo>
                    <a:lnTo>
                      <a:pt x="325" y="50"/>
                    </a:lnTo>
                    <a:lnTo>
                      <a:pt x="320" y="51"/>
                    </a:lnTo>
                    <a:lnTo>
                      <a:pt x="312" y="56"/>
                    </a:lnTo>
                    <a:lnTo>
                      <a:pt x="298" y="61"/>
                    </a:lnTo>
                    <a:lnTo>
                      <a:pt x="281" y="68"/>
                    </a:lnTo>
                    <a:lnTo>
                      <a:pt x="264" y="72"/>
                    </a:lnTo>
                    <a:lnTo>
                      <a:pt x="242" y="79"/>
                    </a:lnTo>
                    <a:lnTo>
                      <a:pt x="221" y="82"/>
                    </a:lnTo>
                    <a:lnTo>
                      <a:pt x="196" y="85"/>
                    </a:lnTo>
                    <a:lnTo>
                      <a:pt x="170" y="85"/>
                    </a:lnTo>
                    <a:lnTo>
                      <a:pt x="143" y="82"/>
                    </a:lnTo>
                    <a:lnTo>
                      <a:pt x="117" y="76"/>
                    </a:lnTo>
                    <a:lnTo>
                      <a:pt x="90" y="66"/>
                    </a:lnTo>
                    <a:lnTo>
                      <a:pt x="63" y="53"/>
                    </a:lnTo>
                    <a:lnTo>
                      <a:pt x="37" y="34"/>
                    </a:lnTo>
                    <a:lnTo>
                      <a:pt x="11" y="9"/>
                    </a:lnTo>
                    <a:lnTo>
                      <a:pt x="0" y="16"/>
                    </a:lnTo>
                    <a:lnTo>
                      <a:pt x="11" y="9"/>
                    </a:lnTo>
                    <a:lnTo>
                      <a:pt x="3" y="0"/>
                    </a:lnTo>
                    <a:lnTo>
                      <a:pt x="0" y="16"/>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61" name="Freeform 441"/>
              <p:cNvSpPr>
                <a:spLocks/>
              </p:cNvSpPr>
              <p:nvPr/>
            </p:nvSpPr>
            <p:spPr bwMode="auto">
              <a:xfrm>
                <a:off x="1875" y="2396"/>
                <a:ext cx="38" cy="230"/>
              </a:xfrm>
              <a:custGeom>
                <a:avLst/>
                <a:gdLst>
                  <a:gd name="T0" fmla="*/ 14 w 77"/>
                  <a:gd name="T1" fmla="*/ 455 h 459"/>
                  <a:gd name="T2" fmla="*/ 14 w 77"/>
                  <a:gd name="T3" fmla="*/ 457 h 459"/>
                  <a:gd name="T4" fmla="*/ 77 w 77"/>
                  <a:gd name="T5" fmla="*/ 0 h 459"/>
                  <a:gd name="T6" fmla="*/ 63 w 77"/>
                  <a:gd name="T7" fmla="*/ 0 h 459"/>
                  <a:gd name="T8" fmla="*/ 0 w 77"/>
                  <a:gd name="T9" fmla="*/ 457 h 459"/>
                  <a:gd name="T10" fmla="*/ 0 w 77"/>
                  <a:gd name="T11" fmla="*/ 459 h 459"/>
                  <a:gd name="T12" fmla="*/ 0 w 77"/>
                  <a:gd name="T13" fmla="*/ 457 h 459"/>
                  <a:gd name="T14" fmla="*/ 0 w 77"/>
                  <a:gd name="T15" fmla="*/ 457 h 459"/>
                  <a:gd name="T16" fmla="*/ 0 w 77"/>
                  <a:gd name="T17" fmla="*/ 459 h 459"/>
                  <a:gd name="T18" fmla="*/ 14 w 77"/>
                  <a:gd name="T19" fmla="*/ 45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59">
                    <a:moveTo>
                      <a:pt x="14" y="455"/>
                    </a:moveTo>
                    <a:lnTo>
                      <a:pt x="14" y="457"/>
                    </a:lnTo>
                    <a:lnTo>
                      <a:pt x="77" y="0"/>
                    </a:lnTo>
                    <a:lnTo>
                      <a:pt x="63" y="0"/>
                    </a:lnTo>
                    <a:lnTo>
                      <a:pt x="0" y="457"/>
                    </a:lnTo>
                    <a:lnTo>
                      <a:pt x="0" y="459"/>
                    </a:lnTo>
                    <a:lnTo>
                      <a:pt x="0" y="457"/>
                    </a:lnTo>
                    <a:lnTo>
                      <a:pt x="0" y="457"/>
                    </a:lnTo>
                    <a:lnTo>
                      <a:pt x="0" y="459"/>
                    </a:lnTo>
                    <a:lnTo>
                      <a:pt x="14" y="4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62" name="Freeform 442"/>
              <p:cNvSpPr>
                <a:spLocks/>
              </p:cNvSpPr>
              <p:nvPr/>
            </p:nvSpPr>
            <p:spPr bwMode="auto">
              <a:xfrm>
                <a:off x="2046" y="2412"/>
                <a:ext cx="113" cy="305"/>
              </a:xfrm>
              <a:custGeom>
                <a:avLst/>
                <a:gdLst>
                  <a:gd name="T0" fmla="*/ 44 w 226"/>
                  <a:gd name="T1" fmla="*/ 0 h 610"/>
                  <a:gd name="T2" fmla="*/ 40 w 226"/>
                  <a:gd name="T3" fmla="*/ 75 h 610"/>
                  <a:gd name="T4" fmla="*/ 40 w 226"/>
                  <a:gd name="T5" fmla="*/ 151 h 610"/>
                  <a:gd name="T6" fmla="*/ 41 w 226"/>
                  <a:gd name="T7" fmla="*/ 231 h 610"/>
                  <a:gd name="T8" fmla="*/ 43 w 226"/>
                  <a:gd name="T9" fmla="*/ 308 h 610"/>
                  <a:gd name="T10" fmla="*/ 41 w 226"/>
                  <a:gd name="T11" fmla="*/ 386 h 610"/>
                  <a:gd name="T12" fmla="*/ 36 w 226"/>
                  <a:gd name="T13" fmla="*/ 463 h 610"/>
                  <a:gd name="T14" fmla="*/ 22 w 226"/>
                  <a:gd name="T15" fmla="*/ 537 h 610"/>
                  <a:gd name="T16" fmla="*/ 0 w 226"/>
                  <a:gd name="T17" fmla="*/ 610 h 610"/>
                  <a:gd name="T18" fmla="*/ 26 w 226"/>
                  <a:gd name="T19" fmla="*/ 594 h 610"/>
                  <a:gd name="T20" fmla="*/ 49 w 226"/>
                  <a:gd name="T21" fmla="*/ 581 h 610"/>
                  <a:gd name="T22" fmla="*/ 69 w 226"/>
                  <a:gd name="T23" fmla="*/ 571 h 610"/>
                  <a:gd name="T24" fmla="*/ 86 w 226"/>
                  <a:gd name="T25" fmla="*/ 563 h 610"/>
                  <a:gd name="T26" fmla="*/ 102 w 226"/>
                  <a:gd name="T27" fmla="*/ 558 h 610"/>
                  <a:gd name="T28" fmla="*/ 115 w 226"/>
                  <a:gd name="T29" fmla="*/ 555 h 610"/>
                  <a:gd name="T30" fmla="*/ 128 w 226"/>
                  <a:gd name="T31" fmla="*/ 554 h 610"/>
                  <a:gd name="T32" fmla="*/ 140 w 226"/>
                  <a:gd name="T33" fmla="*/ 552 h 610"/>
                  <a:gd name="T34" fmla="*/ 150 w 226"/>
                  <a:gd name="T35" fmla="*/ 554 h 610"/>
                  <a:gd name="T36" fmla="*/ 159 w 226"/>
                  <a:gd name="T37" fmla="*/ 555 h 610"/>
                  <a:gd name="T38" fmla="*/ 169 w 226"/>
                  <a:gd name="T39" fmla="*/ 557 h 610"/>
                  <a:gd name="T40" fmla="*/ 180 w 226"/>
                  <a:gd name="T41" fmla="*/ 560 h 610"/>
                  <a:gd name="T42" fmla="*/ 189 w 226"/>
                  <a:gd name="T43" fmla="*/ 563 h 610"/>
                  <a:gd name="T44" fmla="*/ 200 w 226"/>
                  <a:gd name="T45" fmla="*/ 567 h 610"/>
                  <a:gd name="T46" fmla="*/ 213 w 226"/>
                  <a:gd name="T47" fmla="*/ 570 h 610"/>
                  <a:gd name="T48" fmla="*/ 226 w 226"/>
                  <a:gd name="T49" fmla="*/ 571 h 610"/>
                  <a:gd name="T50" fmla="*/ 211 w 226"/>
                  <a:gd name="T51" fmla="*/ 500 h 610"/>
                  <a:gd name="T52" fmla="*/ 193 w 226"/>
                  <a:gd name="T53" fmla="*/ 429 h 610"/>
                  <a:gd name="T54" fmla="*/ 176 w 226"/>
                  <a:gd name="T55" fmla="*/ 358 h 610"/>
                  <a:gd name="T56" fmla="*/ 158 w 226"/>
                  <a:gd name="T57" fmla="*/ 287 h 610"/>
                  <a:gd name="T58" fmla="*/ 140 w 226"/>
                  <a:gd name="T59" fmla="*/ 218 h 610"/>
                  <a:gd name="T60" fmla="*/ 125 w 226"/>
                  <a:gd name="T61" fmla="*/ 145 h 610"/>
                  <a:gd name="T62" fmla="*/ 113 w 226"/>
                  <a:gd name="T63" fmla="*/ 72 h 610"/>
                  <a:gd name="T64" fmla="*/ 104 w 226"/>
                  <a:gd name="T65" fmla="*/ 0 h 610"/>
                  <a:gd name="T66" fmla="*/ 44 w 226"/>
                  <a:gd name="T6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610">
                    <a:moveTo>
                      <a:pt x="44" y="0"/>
                    </a:moveTo>
                    <a:lnTo>
                      <a:pt x="40" y="75"/>
                    </a:lnTo>
                    <a:lnTo>
                      <a:pt x="40" y="151"/>
                    </a:lnTo>
                    <a:lnTo>
                      <a:pt x="41" y="231"/>
                    </a:lnTo>
                    <a:lnTo>
                      <a:pt x="43" y="308"/>
                    </a:lnTo>
                    <a:lnTo>
                      <a:pt x="41" y="386"/>
                    </a:lnTo>
                    <a:lnTo>
                      <a:pt x="36" y="463"/>
                    </a:lnTo>
                    <a:lnTo>
                      <a:pt x="22" y="537"/>
                    </a:lnTo>
                    <a:lnTo>
                      <a:pt x="0" y="610"/>
                    </a:lnTo>
                    <a:lnTo>
                      <a:pt x="26" y="594"/>
                    </a:lnTo>
                    <a:lnTo>
                      <a:pt x="49" y="581"/>
                    </a:lnTo>
                    <a:lnTo>
                      <a:pt x="69" y="571"/>
                    </a:lnTo>
                    <a:lnTo>
                      <a:pt x="86" y="563"/>
                    </a:lnTo>
                    <a:lnTo>
                      <a:pt x="102" y="558"/>
                    </a:lnTo>
                    <a:lnTo>
                      <a:pt x="115" y="555"/>
                    </a:lnTo>
                    <a:lnTo>
                      <a:pt x="128" y="554"/>
                    </a:lnTo>
                    <a:lnTo>
                      <a:pt x="140" y="552"/>
                    </a:lnTo>
                    <a:lnTo>
                      <a:pt x="150" y="554"/>
                    </a:lnTo>
                    <a:lnTo>
                      <a:pt x="159" y="555"/>
                    </a:lnTo>
                    <a:lnTo>
                      <a:pt x="169" y="557"/>
                    </a:lnTo>
                    <a:lnTo>
                      <a:pt x="180" y="560"/>
                    </a:lnTo>
                    <a:lnTo>
                      <a:pt x="189" y="563"/>
                    </a:lnTo>
                    <a:lnTo>
                      <a:pt x="200" y="567"/>
                    </a:lnTo>
                    <a:lnTo>
                      <a:pt x="213" y="570"/>
                    </a:lnTo>
                    <a:lnTo>
                      <a:pt x="226" y="571"/>
                    </a:lnTo>
                    <a:lnTo>
                      <a:pt x="211" y="500"/>
                    </a:lnTo>
                    <a:lnTo>
                      <a:pt x="193" y="429"/>
                    </a:lnTo>
                    <a:lnTo>
                      <a:pt x="176" y="358"/>
                    </a:lnTo>
                    <a:lnTo>
                      <a:pt x="158" y="287"/>
                    </a:lnTo>
                    <a:lnTo>
                      <a:pt x="140" y="218"/>
                    </a:lnTo>
                    <a:lnTo>
                      <a:pt x="125" y="145"/>
                    </a:lnTo>
                    <a:lnTo>
                      <a:pt x="113" y="72"/>
                    </a:lnTo>
                    <a:lnTo>
                      <a:pt x="104" y="0"/>
                    </a:lnTo>
                    <a:lnTo>
                      <a:pt x="4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63" name="Freeform 443"/>
              <p:cNvSpPr>
                <a:spLocks/>
              </p:cNvSpPr>
              <p:nvPr/>
            </p:nvSpPr>
            <p:spPr bwMode="auto">
              <a:xfrm>
                <a:off x="2039" y="2412"/>
                <a:ext cx="32" cy="315"/>
              </a:xfrm>
              <a:custGeom>
                <a:avLst/>
                <a:gdLst>
                  <a:gd name="T0" fmla="*/ 12 w 66"/>
                  <a:gd name="T1" fmla="*/ 604 h 630"/>
                  <a:gd name="T2" fmla="*/ 21 w 66"/>
                  <a:gd name="T3" fmla="*/ 613 h 630"/>
                  <a:gd name="T4" fmla="*/ 44 w 66"/>
                  <a:gd name="T5" fmla="*/ 539 h 630"/>
                  <a:gd name="T6" fmla="*/ 58 w 66"/>
                  <a:gd name="T7" fmla="*/ 463 h 630"/>
                  <a:gd name="T8" fmla="*/ 63 w 66"/>
                  <a:gd name="T9" fmla="*/ 386 h 630"/>
                  <a:gd name="T10" fmla="*/ 64 w 66"/>
                  <a:gd name="T11" fmla="*/ 308 h 630"/>
                  <a:gd name="T12" fmla="*/ 63 w 66"/>
                  <a:gd name="T13" fmla="*/ 231 h 630"/>
                  <a:gd name="T14" fmla="*/ 62 w 66"/>
                  <a:gd name="T15" fmla="*/ 151 h 630"/>
                  <a:gd name="T16" fmla="*/ 62 w 66"/>
                  <a:gd name="T17" fmla="*/ 75 h 630"/>
                  <a:gd name="T18" fmla="*/ 66 w 66"/>
                  <a:gd name="T19" fmla="*/ 0 h 630"/>
                  <a:gd name="T20" fmla="*/ 52 w 66"/>
                  <a:gd name="T21" fmla="*/ 0 h 630"/>
                  <a:gd name="T22" fmla="*/ 48 w 66"/>
                  <a:gd name="T23" fmla="*/ 75 h 630"/>
                  <a:gd name="T24" fmla="*/ 48 w 66"/>
                  <a:gd name="T25" fmla="*/ 151 h 630"/>
                  <a:gd name="T26" fmla="*/ 49 w 66"/>
                  <a:gd name="T27" fmla="*/ 231 h 630"/>
                  <a:gd name="T28" fmla="*/ 51 w 66"/>
                  <a:gd name="T29" fmla="*/ 308 h 630"/>
                  <a:gd name="T30" fmla="*/ 49 w 66"/>
                  <a:gd name="T31" fmla="*/ 386 h 630"/>
                  <a:gd name="T32" fmla="*/ 44 w 66"/>
                  <a:gd name="T33" fmla="*/ 463 h 630"/>
                  <a:gd name="T34" fmla="*/ 30 w 66"/>
                  <a:gd name="T35" fmla="*/ 536 h 630"/>
                  <a:gd name="T36" fmla="*/ 10 w 66"/>
                  <a:gd name="T37" fmla="*/ 607 h 630"/>
                  <a:gd name="T38" fmla="*/ 18 w 66"/>
                  <a:gd name="T39" fmla="*/ 617 h 630"/>
                  <a:gd name="T40" fmla="*/ 10 w 66"/>
                  <a:gd name="T41" fmla="*/ 607 h 630"/>
                  <a:gd name="T42" fmla="*/ 0 w 66"/>
                  <a:gd name="T43" fmla="*/ 630 h 630"/>
                  <a:gd name="T44" fmla="*/ 18 w 66"/>
                  <a:gd name="T45" fmla="*/ 617 h 630"/>
                  <a:gd name="T46" fmla="*/ 12 w 66"/>
                  <a:gd name="T47" fmla="*/ 604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630">
                    <a:moveTo>
                      <a:pt x="12" y="604"/>
                    </a:moveTo>
                    <a:lnTo>
                      <a:pt x="21" y="613"/>
                    </a:lnTo>
                    <a:lnTo>
                      <a:pt x="44" y="539"/>
                    </a:lnTo>
                    <a:lnTo>
                      <a:pt x="58" y="463"/>
                    </a:lnTo>
                    <a:lnTo>
                      <a:pt x="63" y="386"/>
                    </a:lnTo>
                    <a:lnTo>
                      <a:pt x="64" y="308"/>
                    </a:lnTo>
                    <a:lnTo>
                      <a:pt x="63" y="231"/>
                    </a:lnTo>
                    <a:lnTo>
                      <a:pt x="62" y="151"/>
                    </a:lnTo>
                    <a:lnTo>
                      <a:pt x="62" y="75"/>
                    </a:lnTo>
                    <a:lnTo>
                      <a:pt x="66" y="0"/>
                    </a:lnTo>
                    <a:lnTo>
                      <a:pt x="52" y="0"/>
                    </a:lnTo>
                    <a:lnTo>
                      <a:pt x="48" y="75"/>
                    </a:lnTo>
                    <a:lnTo>
                      <a:pt x="48" y="151"/>
                    </a:lnTo>
                    <a:lnTo>
                      <a:pt x="49" y="231"/>
                    </a:lnTo>
                    <a:lnTo>
                      <a:pt x="51" y="308"/>
                    </a:lnTo>
                    <a:lnTo>
                      <a:pt x="49" y="386"/>
                    </a:lnTo>
                    <a:lnTo>
                      <a:pt x="44" y="463"/>
                    </a:lnTo>
                    <a:lnTo>
                      <a:pt x="30" y="536"/>
                    </a:lnTo>
                    <a:lnTo>
                      <a:pt x="10" y="607"/>
                    </a:lnTo>
                    <a:lnTo>
                      <a:pt x="18" y="617"/>
                    </a:lnTo>
                    <a:lnTo>
                      <a:pt x="10" y="607"/>
                    </a:lnTo>
                    <a:lnTo>
                      <a:pt x="0" y="630"/>
                    </a:lnTo>
                    <a:lnTo>
                      <a:pt x="18" y="617"/>
                    </a:lnTo>
                    <a:lnTo>
                      <a:pt x="12" y="6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64" name="Freeform 444"/>
              <p:cNvSpPr>
                <a:spLocks/>
              </p:cNvSpPr>
              <p:nvPr/>
            </p:nvSpPr>
            <p:spPr bwMode="auto">
              <a:xfrm>
                <a:off x="2045" y="2684"/>
                <a:ext cx="119" cy="36"/>
              </a:xfrm>
              <a:custGeom>
                <a:avLst/>
                <a:gdLst>
                  <a:gd name="T0" fmla="*/ 222 w 239"/>
                  <a:gd name="T1" fmla="*/ 29 h 73"/>
                  <a:gd name="T2" fmla="*/ 229 w 239"/>
                  <a:gd name="T3" fmla="*/ 19 h 73"/>
                  <a:gd name="T4" fmla="*/ 216 w 239"/>
                  <a:gd name="T5" fmla="*/ 18 h 73"/>
                  <a:gd name="T6" fmla="*/ 205 w 239"/>
                  <a:gd name="T7" fmla="*/ 14 h 73"/>
                  <a:gd name="T8" fmla="*/ 194 w 239"/>
                  <a:gd name="T9" fmla="*/ 11 h 73"/>
                  <a:gd name="T10" fmla="*/ 184 w 239"/>
                  <a:gd name="T11" fmla="*/ 8 h 73"/>
                  <a:gd name="T12" fmla="*/ 173 w 239"/>
                  <a:gd name="T13" fmla="*/ 5 h 73"/>
                  <a:gd name="T14" fmla="*/ 162 w 239"/>
                  <a:gd name="T15" fmla="*/ 3 h 73"/>
                  <a:gd name="T16" fmla="*/ 153 w 239"/>
                  <a:gd name="T17" fmla="*/ 2 h 73"/>
                  <a:gd name="T18" fmla="*/ 143 w 239"/>
                  <a:gd name="T19" fmla="*/ 0 h 73"/>
                  <a:gd name="T20" fmla="*/ 131 w 239"/>
                  <a:gd name="T21" fmla="*/ 2 h 73"/>
                  <a:gd name="T22" fmla="*/ 118 w 239"/>
                  <a:gd name="T23" fmla="*/ 3 h 73"/>
                  <a:gd name="T24" fmla="*/ 103 w 239"/>
                  <a:gd name="T25" fmla="*/ 6 h 73"/>
                  <a:gd name="T26" fmla="*/ 88 w 239"/>
                  <a:gd name="T27" fmla="*/ 11 h 73"/>
                  <a:gd name="T28" fmla="*/ 69 w 239"/>
                  <a:gd name="T29" fmla="*/ 19 h 73"/>
                  <a:gd name="T30" fmla="*/ 50 w 239"/>
                  <a:gd name="T31" fmla="*/ 29 h 73"/>
                  <a:gd name="T32" fmla="*/ 26 w 239"/>
                  <a:gd name="T33" fmla="*/ 44 h 73"/>
                  <a:gd name="T34" fmla="*/ 0 w 239"/>
                  <a:gd name="T35" fmla="*/ 60 h 73"/>
                  <a:gd name="T36" fmla="*/ 6 w 239"/>
                  <a:gd name="T37" fmla="*/ 73 h 73"/>
                  <a:gd name="T38" fmla="*/ 32 w 239"/>
                  <a:gd name="T39" fmla="*/ 56 h 73"/>
                  <a:gd name="T40" fmla="*/ 55 w 239"/>
                  <a:gd name="T41" fmla="*/ 45 h 73"/>
                  <a:gd name="T42" fmla="*/ 74 w 239"/>
                  <a:gd name="T43" fmla="*/ 35 h 73"/>
                  <a:gd name="T44" fmla="*/ 91 w 239"/>
                  <a:gd name="T45" fmla="*/ 27 h 73"/>
                  <a:gd name="T46" fmla="*/ 106 w 239"/>
                  <a:gd name="T47" fmla="*/ 23 h 73"/>
                  <a:gd name="T48" fmla="*/ 118 w 239"/>
                  <a:gd name="T49" fmla="*/ 19 h 73"/>
                  <a:gd name="T50" fmla="*/ 131 w 239"/>
                  <a:gd name="T51" fmla="*/ 18 h 73"/>
                  <a:gd name="T52" fmla="*/ 143 w 239"/>
                  <a:gd name="T53" fmla="*/ 16 h 73"/>
                  <a:gd name="T54" fmla="*/ 153 w 239"/>
                  <a:gd name="T55" fmla="*/ 18 h 73"/>
                  <a:gd name="T56" fmla="*/ 162 w 239"/>
                  <a:gd name="T57" fmla="*/ 19 h 73"/>
                  <a:gd name="T58" fmla="*/ 170 w 239"/>
                  <a:gd name="T59" fmla="*/ 21 h 73"/>
                  <a:gd name="T60" fmla="*/ 181 w 239"/>
                  <a:gd name="T61" fmla="*/ 24 h 73"/>
                  <a:gd name="T62" fmla="*/ 191 w 239"/>
                  <a:gd name="T63" fmla="*/ 27 h 73"/>
                  <a:gd name="T64" fmla="*/ 202 w 239"/>
                  <a:gd name="T65" fmla="*/ 31 h 73"/>
                  <a:gd name="T66" fmla="*/ 216 w 239"/>
                  <a:gd name="T67" fmla="*/ 34 h 73"/>
                  <a:gd name="T68" fmla="*/ 229 w 239"/>
                  <a:gd name="T69" fmla="*/ 35 h 73"/>
                  <a:gd name="T70" fmla="*/ 236 w 239"/>
                  <a:gd name="T71" fmla="*/ 26 h 73"/>
                  <a:gd name="T72" fmla="*/ 229 w 239"/>
                  <a:gd name="T73" fmla="*/ 35 h 73"/>
                  <a:gd name="T74" fmla="*/ 239 w 239"/>
                  <a:gd name="T75" fmla="*/ 37 h 73"/>
                  <a:gd name="T76" fmla="*/ 236 w 239"/>
                  <a:gd name="T77" fmla="*/ 26 h 73"/>
                  <a:gd name="T78" fmla="*/ 222 w 239"/>
                  <a:gd name="T79"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9" h="73">
                    <a:moveTo>
                      <a:pt x="222" y="29"/>
                    </a:moveTo>
                    <a:lnTo>
                      <a:pt x="229" y="19"/>
                    </a:lnTo>
                    <a:lnTo>
                      <a:pt x="216" y="18"/>
                    </a:lnTo>
                    <a:lnTo>
                      <a:pt x="205" y="14"/>
                    </a:lnTo>
                    <a:lnTo>
                      <a:pt x="194" y="11"/>
                    </a:lnTo>
                    <a:lnTo>
                      <a:pt x="184" y="8"/>
                    </a:lnTo>
                    <a:lnTo>
                      <a:pt x="173" y="5"/>
                    </a:lnTo>
                    <a:lnTo>
                      <a:pt x="162" y="3"/>
                    </a:lnTo>
                    <a:lnTo>
                      <a:pt x="153" y="2"/>
                    </a:lnTo>
                    <a:lnTo>
                      <a:pt x="143" y="0"/>
                    </a:lnTo>
                    <a:lnTo>
                      <a:pt x="131" y="2"/>
                    </a:lnTo>
                    <a:lnTo>
                      <a:pt x="118" y="3"/>
                    </a:lnTo>
                    <a:lnTo>
                      <a:pt x="103" y="6"/>
                    </a:lnTo>
                    <a:lnTo>
                      <a:pt x="88" y="11"/>
                    </a:lnTo>
                    <a:lnTo>
                      <a:pt x="69" y="19"/>
                    </a:lnTo>
                    <a:lnTo>
                      <a:pt x="50" y="29"/>
                    </a:lnTo>
                    <a:lnTo>
                      <a:pt x="26" y="44"/>
                    </a:lnTo>
                    <a:lnTo>
                      <a:pt x="0" y="60"/>
                    </a:lnTo>
                    <a:lnTo>
                      <a:pt x="6" y="73"/>
                    </a:lnTo>
                    <a:lnTo>
                      <a:pt x="32" y="56"/>
                    </a:lnTo>
                    <a:lnTo>
                      <a:pt x="55" y="45"/>
                    </a:lnTo>
                    <a:lnTo>
                      <a:pt x="74" y="35"/>
                    </a:lnTo>
                    <a:lnTo>
                      <a:pt x="91" y="27"/>
                    </a:lnTo>
                    <a:lnTo>
                      <a:pt x="106" y="23"/>
                    </a:lnTo>
                    <a:lnTo>
                      <a:pt x="118" y="19"/>
                    </a:lnTo>
                    <a:lnTo>
                      <a:pt x="131" y="18"/>
                    </a:lnTo>
                    <a:lnTo>
                      <a:pt x="143" y="16"/>
                    </a:lnTo>
                    <a:lnTo>
                      <a:pt x="153" y="18"/>
                    </a:lnTo>
                    <a:lnTo>
                      <a:pt x="162" y="19"/>
                    </a:lnTo>
                    <a:lnTo>
                      <a:pt x="170" y="21"/>
                    </a:lnTo>
                    <a:lnTo>
                      <a:pt x="181" y="24"/>
                    </a:lnTo>
                    <a:lnTo>
                      <a:pt x="191" y="27"/>
                    </a:lnTo>
                    <a:lnTo>
                      <a:pt x="202" y="31"/>
                    </a:lnTo>
                    <a:lnTo>
                      <a:pt x="216" y="34"/>
                    </a:lnTo>
                    <a:lnTo>
                      <a:pt x="229" y="35"/>
                    </a:lnTo>
                    <a:lnTo>
                      <a:pt x="236" y="26"/>
                    </a:lnTo>
                    <a:lnTo>
                      <a:pt x="229" y="35"/>
                    </a:lnTo>
                    <a:lnTo>
                      <a:pt x="239" y="37"/>
                    </a:lnTo>
                    <a:lnTo>
                      <a:pt x="236" y="26"/>
                    </a:lnTo>
                    <a:lnTo>
                      <a:pt x="22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65" name="Freeform 445"/>
              <p:cNvSpPr>
                <a:spLocks/>
              </p:cNvSpPr>
              <p:nvPr/>
            </p:nvSpPr>
            <p:spPr bwMode="auto">
              <a:xfrm>
                <a:off x="2095" y="2408"/>
                <a:ext cx="68" cy="290"/>
              </a:xfrm>
              <a:custGeom>
                <a:avLst/>
                <a:gdLst>
                  <a:gd name="T0" fmla="*/ 7 w 136"/>
                  <a:gd name="T1" fmla="*/ 17 h 582"/>
                  <a:gd name="T2" fmla="*/ 0 w 136"/>
                  <a:gd name="T3" fmla="*/ 9 h 582"/>
                  <a:gd name="T4" fmla="*/ 9 w 136"/>
                  <a:gd name="T5" fmla="*/ 81 h 582"/>
                  <a:gd name="T6" fmla="*/ 21 w 136"/>
                  <a:gd name="T7" fmla="*/ 156 h 582"/>
                  <a:gd name="T8" fmla="*/ 36 w 136"/>
                  <a:gd name="T9" fmla="*/ 228 h 582"/>
                  <a:gd name="T10" fmla="*/ 54 w 136"/>
                  <a:gd name="T11" fmla="*/ 298 h 582"/>
                  <a:gd name="T12" fmla="*/ 72 w 136"/>
                  <a:gd name="T13" fmla="*/ 369 h 582"/>
                  <a:gd name="T14" fmla="*/ 90 w 136"/>
                  <a:gd name="T15" fmla="*/ 440 h 582"/>
                  <a:gd name="T16" fmla="*/ 107 w 136"/>
                  <a:gd name="T17" fmla="*/ 511 h 582"/>
                  <a:gd name="T18" fmla="*/ 122 w 136"/>
                  <a:gd name="T19" fmla="*/ 582 h 582"/>
                  <a:gd name="T20" fmla="*/ 136 w 136"/>
                  <a:gd name="T21" fmla="*/ 579 h 582"/>
                  <a:gd name="T22" fmla="*/ 121 w 136"/>
                  <a:gd name="T23" fmla="*/ 508 h 582"/>
                  <a:gd name="T24" fmla="*/ 103 w 136"/>
                  <a:gd name="T25" fmla="*/ 437 h 582"/>
                  <a:gd name="T26" fmla="*/ 85 w 136"/>
                  <a:gd name="T27" fmla="*/ 366 h 582"/>
                  <a:gd name="T28" fmla="*/ 68 w 136"/>
                  <a:gd name="T29" fmla="*/ 294 h 582"/>
                  <a:gd name="T30" fmla="*/ 50 w 136"/>
                  <a:gd name="T31" fmla="*/ 225 h 582"/>
                  <a:gd name="T32" fmla="*/ 35 w 136"/>
                  <a:gd name="T33" fmla="*/ 152 h 582"/>
                  <a:gd name="T34" fmla="*/ 22 w 136"/>
                  <a:gd name="T35" fmla="*/ 81 h 582"/>
                  <a:gd name="T36" fmla="*/ 14 w 136"/>
                  <a:gd name="T37" fmla="*/ 9 h 582"/>
                  <a:gd name="T38" fmla="*/ 7 w 136"/>
                  <a:gd name="T39" fmla="*/ 0 h 582"/>
                  <a:gd name="T40" fmla="*/ 14 w 136"/>
                  <a:gd name="T41" fmla="*/ 9 h 582"/>
                  <a:gd name="T42" fmla="*/ 13 w 136"/>
                  <a:gd name="T43" fmla="*/ 0 h 582"/>
                  <a:gd name="T44" fmla="*/ 7 w 136"/>
                  <a:gd name="T45" fmla="*/ 0 h 582"/>
                  <a:gd name="T46" fmla="*/ 7 w 136"/>
                  <a:gd name="T47" fmla="*/ 1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582">
                    <a:moveTo>
                      <a:pt x="7" y="17"/>
                    </a:moveTo>
                    <a:lnTo>
                      <a:pt x="0" y="9"/>
                    </a:lnTo>
                    <a:lnTo>
                      <a:pt x="9" y="81"/>
                    </a:lnTo>
                    <a:lnTo>
                      <a:pt x="21" y="156"/>
                    </a:lnTo>
                    <a:lnTo>
                      <a:pt x="36" y="228"/>
                    </a:lnTo>
                    <a:lnTo>
                      <a:pt x="54" y="298"/>
                    </a:lnTo>
                    <a:lnTo>
                      <a:pt x="72" y="369"/>
                    </a:lnTo>
                    <a:lnTo>
                      <a:pt x="90" y="440"/>
                    </a:lnTo>
                    <a:lnTo>
                      <a:pt x="107" y="511"/>
                    </a:lnTo>
                    <a:lnTo>
                      <a:pt x="122" y="582"/>
                    </a:lnTo>
                    <a:lnTo>
                      <a:pt x="136" y="579"/>
                    </a:lnTo>
                    <a:lnTo>
                      <a:pt x="121" y="508"/>
                    </a:lnTo>
                    <a:lnTo>
                      <a:pt x="103" y="437"/>
                    </a:lnTo>
                    <a:lnTo>
                      <a:pt x="85" y="366"/>
                    </a:lnTo>
                    <a:lnTo>
                      <a:pt x="68" y="294"/>
                    </a:lnTo>
                    <a:lnTo>
                      <a:pt x="50" y="225"/>
                    </a:lnTo>
                    <a:lnTo>
                      <a:pt x="35" y="152"/>
                    </a:lnTo>
                    <a:lnTo>
                      <a:pt x="22" y="81"/>
                    </a:lnTo>
                    <a:lnTo>
                      <a:pt x="14" y="9"/>
                    </a:lnTo>
                    <a:lnTo>
                      <a:pt x="7" y="0"/>
                    </a:lnTo>
                    <a:lnTo>
                      <a:pt x="14" y="9"/>
                    </a:lnTo>
                    <a:lnTo>
                      <a:pt x="13" y="0"/>
                    </a:lnTo>
                    <a:lnTo>
                      <a:pt x="7" y="0"/>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66" name="Freeform 446"/>
              <p:cNvSpPr>
                <a:spLocks/>
              </p:cNvSpPr>
              <p:nvPr/>
            </p:nvSpPr>
            <p:spPr bwMode="auto">
              <a:xfrm>
                <a:off x="2065" y="2408"/>
                <a:ext cx="33" cy="8"/>
              </a:xfrm>
              <a:custGeom>
                <a:avLst/>
                <a:gdLst>
                  <a:gd name="T0" fmla="*/ 14 w 67"/>
                  <a:gd name="T1" fmla="*/ 9 h 17"/>
                  <a:gd name="T2" fmla="*/ 7 w 67"/>
                  <a:gd name="T3" fmla="*/ 17 h 17"/>
                  <a:gd name="T4" fmla="*/ 67 w 67"/>
                  <a:gd name="T5" fmla="*/ 17 h 17"/>
                  <a:gd name="T6" fmla="*/ 67 w 67"/>
                  <a:gd name="T7" fmla="*/ 0 h 17"/>
                  <a:gd name="T8" fmla="*/ 7 w 67"/>
                  <a:gd name="T9" fmla="*/ 0 h 17"/>
                  <a:gd name="T10" fmla="*/ 0 w 67"/>
                  <a:gd name="T11" fmla="*/ 9 h 17"/>
                  <a:gd name="T12" fmla="*/ 7 w 67"/>
                  <a:gd name="T13" fmla="*/ 0 h 17"/>
                  <a:gd name="T14" fmla="*/ 2 w 67"/>
                  <a:gd name="T15" fmla="*/ 0 h 17"/>
                  <a:gd name="T16" fmla="*/ 0 w 67"/>
                  <a:gd name="T17" fmla="*/ 9 h 17"/>
                  <a:gd name="T18" fmla="*/ 14 w 67"/>
                  <a:gd name="T19"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7">
                    <a:moveTo>
                      <a:pt x="14" y="9"/>
                    </a:moveTo>
                    <a:lnTo>
                      <a:pt x="7" y="17"/>
                    </a:lnTo>
                    <a:lnTo>
                      <a:pt x="67" y="17"/>
                    </a:lnTo>
                    <a:lnTo>
                      <a:pt x="67" y="0"/>
                    </a:lnTo>
                    <a:lnTo>
                      <a:pt x="7" y="0"/>
                    </a:lnTo>
                    <a:lnTo>
                      <a:pt x="0" y="9"/>
                    </a:lnTo>
                    <a:lnTo>
                      <a:pt x="7" y="0"/>
                    </a:lnTo>
                    <a:lnTo>
                      <a:pt x="2" y="0"/>
                    </a:lnTo>
                    <a:lnTo>
                      <a:pt x="0" y="9"/>
                    </a:lnTo>
                    <a:lnTo>
                      <a:pt x="1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67" name="Freeform 447"/>
              <p:cNvSpPr>
                <a:spLocks/>
              </p:cNvSpPr>
              <p:nvPr/>
            </p:nvSpPr>
            <p:spPr bwMode="auto">
              <a:xfrm>
                <a:off x="1900" y="2364"/>
                <a:ext cx="219" cy="206"/>
              </a:xfrm>
              <a:custGeom>
                <a:avLst/>
                <a:gdLst>
                  <a:gd name="T0" fmla="*/ 255 w 437"/>
                  <a:gd name="T1" fmla="*/ 406 h 412"/>
                  <a:gd name="T2" fmla="*/ 256 w 437"/>
                  <a:gd name="T3" fmla="*/ 354 h 412"/>
                  <a:gd name="T4" fmla="*/ 265 w 437"/>
                  <a:gd name="T5" fmla="*/ 301 h 412"/>
                  <a:gd name="T6" fmla="*/ 278 w 437"/>
                  <a:gd name="T7" fmla="*/ 247 h 412"/>
                  <a:gd name="T8" fmla="*/ 299 w 437"/>
                  <a:gd name="T9" fmla="*/ 199 h 412"/>
                  <a:gd name="T10" fmla="*/ 324 w 437"/>
                  <a:gd name="T11" fmla="*/ 155 h 412"/>
                  <a:gd name="T12" fmla="*/ 357 w 437"/>
                  <a:gd name="T13" fmla="*/ 118 h 412"/>
                  <a:gd name="T14" fmla="*/ 394 w 437"/>
                  <a:gd name="T15" fmla="*/ 89 h 412"/>
                  <a:gd name="T16" fmla="*/ 437 w 437"/>
                  <a:gd name="T17" fmla="*/ 71 h 412"/>
                  <a:gd name="T18" fmla="*/ 432 w 437"/>
                  <a:gd name="T19" fmla="*/ 62 h 412"/>
                  <a:gd name="T20" fmla="*/ 425 w 437"/>
                  <a:gd name="T21" fmla="*/ 55 h 412"/>
                  <a:gd name="T22" fmla="*/ 417 w 437"/>
                  <a:gd name="T23" fmla="*/ 47 h 412"/>
                  <a:gd name="T24" fmla="*/ 410 w 437"/>
                  <a:gd name="T25" fmla="*/ 41 h 412"/>
                  <a:gd name="T26" fmla="*/ 403 w 437"/>
                  <a:gd name="T27" fmla="*/ 33 h 412"/>
                  <a:gd name="T28" fmla="*/ 398 w 437"/>
                  <a:gd name="T29" fmla="*/ 24 h 412"/>
                  <a:gd name="T30" fmla="*/ 395 w 437"/>
                  <a:gd name="T31" fmla="*/ 13 h 412"/>
                  <a:gd name="T32" fmla="*/ 396 w 437"/>
                  <a:gd name="T33" fmla="*/ 0 h 412"/>
                  <a:gd name="T34" fmla="*/ 385 w 437"/>
                  <a:gd name="T35" fmla="*/ 21 h 412"/>
                  <a:gd name="T36" fmla="*/ 374 w 437"/>
                  <a:gd name="T37" fmla="*/ 41 h 412"/>
                  <a:gd name="T38" fmla="*/ 361 w 437"/>
                  <a:gd name="T39" fmla="*/ 58 h 412"/>
                  <a:gd name="T40" fmla="*/ 347 w 437"/>
                  <a:gd name="T41" fmla="*/ 73 h 412"/>
                  <a:gd name="T42" fmla="*/ 332 w 437"/>
                  <a:gd name="T43" fmla="*/ 86 h 412"/>
                  <a:gd name="T44" fmla="*/ 315 w 437"/>
                  <a:gd name="T45" fmla="*/ 97 h 412"/>
                  <a:gd name="T46" fmla="*/ 299 w 437"/>
                  <a:gd name="T47" fmla="*/ 105 h 412"/>
                  <a:gd name="T48" fmla="*/ 281 w 437"/>
                  <a:gd name="T49" fmla="*/ 113 h 412"/>
                  <a:gd name="T50" fmla="*/ 263 w 437"/>
                  <a:gd name="T51" fmla="*/ 118 h 412"/>
                  <a:gd name="T52" fmla="*/ 245 w 437"/>
                  <a:gd name="T53" fmla="*/ 123 h 412"/>
                  <a:gd name="T54" fmla="*/ 226 w 437"/>
                  <a:gd name="T55" fmla="*/ 125 h 412"/>
                  <a:gd name="T56" fmla="*/ 208 w 437"/>
                  <a:gd name="T57" fmla="*/ 125 h 412"/>
                  <a:gd name="T58" fmla="*/ 189 w 437"/>
                  <a:gd name="T59" fmla="*/ 123 h 412"/>
                  <a:gd name="T60" fmla="*/ 171 w 437"/>
                  <a:gd name="T61" fmla="*/ 120 h 412"/>
                  <a:gd name="T62" fmla="*/ 154 w 437"/>
                  <a:gd name="T63" fmla="*/ 117 h 412"/>
                  <a:gd name="T64" fmla="*/ 136 w 437"/>
                  <a:gd name="T65" fmla="*/ 110 h 412"/>
                  <a:gd name="T66" fmla="*/ 119 w 437"/>
                  <a:gd name="T67" fmla="*/ 105 h 412"/>
                  <a:gd name="T68" fmla="*/ 102 w 437"/>
                  <a:gd name="T69" fmla="*/ 99 h 412"/>
                  <a:gd name="T70" fmla="*/ 82 w 437"/>
                  <a:gd name="T71" fmla="*/ 91 h 412"/>
                  <a:gd name="T72" fmla="*/ 63 w 437"/>
                  <a:gd name="T73" fmla="*/ 79 h 412"/>
                  <a:gd name="T74" fmla="*/ 48 w 437"/>
                  <a:gd name="T75" fmla="*/ 66 h 412"/>
                  <a:gd name="T76" fmla="*/ 36 w 437"/>
                  <a:gd name="T77" fmla="*/ 49 h 412"/>
                  <a:gd name="T78" fmla="*/ 30 w 437"/>
                  <a:gd name="T79" fmla="*/ 28 h 412"/>
                  <a:gd name="T80" fmla="*/ 32 w 437"/>
                  <a:gd name="T81" fmla="*/ 0 h 412"/>
                  <a:gd name="T82" fmla="*/ 27 w 437"/>
                  <a:gd name="T83" fmla="*/ 5 h 412"/>
                  <a:gd name="T84" fmla="*/ 18 w 437"/>
                  <a:gd name="T85" fmla="*/ 21 h 412"/>
                  <a:gd name="T86" fmla="*/ 8 w 437"/>
                  <a:gd name="T87" fmla="*/ 45 h 412"/>
                  <a:gd name="T88" fmla="*/ 0 w 437"/>
                  <a:gd name="T89" fmla="*/ 79 h 412"/>
                  <a:gd name="T90" fmla="*/ 0 w 437"/>
                  <a:gd name="T91" fmla="*/ 121 h 412"/>
                  <a:gd name="T92" fmla="*/ 12 w 437"/>
                  <a:gd name="T93" fmla="*/ 170 h 412"/>
                  <a:gd name="T94" fmla="*/ 40 w 437"/>
                  <a:gd name="T95" fmla="*/ 225 h 412"/>
                  <a:gd name="T96" fmla="*/ 88 w 437"/>
                  <a:gd name="T97" fmla="*/ 286 h 412"/>
                  <a:gd name="T98" fmla="*/ 140 w 437"/>
                  <a:gd name="T99" fmla="*/ 339 h 412"/>
                  <a:gd name="T100" fmla="*/ 180 w 437"/>
                  <a:gd name="T101" fmla="*/ 377 h 412"/>
                  <a:gd name="T102" fmla="*/ 210 w 437"/>
                  <a:gd name="T103" fmla="*/ 399 h 412"/>
                  <a:gd name="T104" fmla="*/ 230 w 437"/>
                  <a:gd name="T105" fmla="*/ 409 h 412"/>
                  <a:gd name="T106" fmla="*/ 243 w 437"/>
                  <a:gd name="T107" fmla="*/ 412 h 412"/>
                  <a:gd name="T108" fmla="*/ 251 w 437"/>
                  <a:gd name="T109" fmla="*/ 411 h 412"/>
                  <a:gd name="T110" fmla="*/ 254 w 437"/>
                  <a:gd name="T111" fmla="*/ 407 h 412"/>
                  <a:gd name="T112" fmla="*/ 255 w 437"/>
                  <a:gd name="T11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7" h="412">
                    <a:moveTo>
                      <a:pt x="255" y="406"/>
                    </a:moveTo>
                    <a:lnTo>
                      <a:pt x="256" y="354"/>
                    </a:lnTo>
                    <a:lnTo>
                      <a:pt x="265" y="301"/>
                    </a:lnTo>
                    <a:lnTo>
                      <a:pt x="278" y="247"/>
                    </a:lnTo>
                    <a:lnTo>
                      <a:pt x="299" y="199"/>
                    </a:lnTo>
                    <a:lnTo>
                      <a:pt x="324" y="155"/>
                    </a:lnTo>
                    <a:lnTo>
                      <a:pt x="357" y="118"/>
                    </a:lnTo>
                    <a:lnTo>
                      <a:pt x="394" y="89"/>
                    </a:lnTo>
                    <a:lnTo>
                      <a:pt x="437" y="71"/>
                    </a:lnTo>
                    <a:lnTo>
                      <a:pt x="432" y="62"/>
                    </a:lnTo>
                    <a:lnTo>
                      <a:pt x="425" y="55"/>
                    </a:lnTo>
                    <a:lnTo>
                      <a:pt x="417" y="47"/>
                    </a:lnTo>
                    <a:lnTo>
                      <a:pt x="410" y="41"/>
                    </a:lnTo>
                    <a:lnTo>
                      <a:pt x="403" y="33"/>
                    </a:lnTo>
                    <a:lnTo>
                      <a:pt x="398" y="24"/>
                    </a:lnTo>
                    <a:lnTo>
                      <a:pt x="395" y="13"/>
                    </a:lnTo>
                    <a:lnTo>
                      <a:pt x="396" y="0"/>
                    </a:lnTo>
                    <a:lnTo>
                      <a:pt x="385" y="21"/>
                    </a:lnTo>
                    <a:lnTo>
                      <a:pt x="374" y="41"/>
                    </a:lnTo>
                    <a:lnTo>
                      <a:pt x="361" y="58"/>
                    </a:lnTo>
                    <a:lnTo>
                      <a:pt x="347" y="73"/>
                    </a:lnTo>
                    <a:lnTo>
                      <a:pt x="332" y="86"/>
                    </a:lnTo>
                    <a:lnTo>
                      <a:pt x="315" y="97"/>
                    </a:lnTo>
                    <a:lnTo>
                      <a:pt x="299" y="105"/>
                    </a:lnTo>
                    <a:lnTo>
                      <a:pt x="281" y="113"/>
                    </a:lnTo>
                    <a:lnTo>
                      <a:pt x="263" y="118"/>
                    </a:lnTo>
                    <a:lnTo>
                      <a:pt x="245" y="123"/>
                    </a:lnTo>
                    <a:lnTo>
                      <a:pt x="226" y="125"/>
                    </a:lnTo>
                    <a:lnTo>
                      <a:pt x="208" y="125"/>
                    </a:lnTo>
                    <a:lnTo>
                      <a:pt x="189" y="123"/>
                    </a:lnTo>
                    <a:lnTo>
                      <a:pt x="171" y="120"/>
                    </a:lnTo>
                    <a:lnTo>
                      <a:pt x="154" y="117"/>
                    </a:lnTo>
                    <a:lnTo>
                      <a:pt x="136" y="110"/>
                    </a:lnTo>
                    <a:lnTo>
                      <a:pt x="119" y="105"/>
                    </a:lnTo>
                    <a:lnTo>
                      <a:pt x="102" y="99"/>
                    </a:lnTo>
                    <a:lnTo>
                      <a:pt x="82" y="91"/>
                    </a:lnTo>
                    <a:lnTo>
                      <a:pt x="63" y="79"/>
                    </a:lnTo>
                    <a:lnTo>
                      <a:pt x="48" y="66"/>
                    </a:lnTo>
                    <a:lnTo>
                      <a:pt x="36" y="49"/>
                    </a:lnTo>
                    <a:lnTo>
                      <a:pt x="30" y="28"/>
                    </a:lnTo>
                    <a:lnTo>
                      <a:pt x="32" y="0"/>
                    </a:lnTo>
                    <a:lnTo>
                      <a:pt x="27" y="5"/>
                    </a:lnTo>
                    <a:lnTo>
                      <a:pt x="18" y="21"/>
                    </a:lnTo>
                    <a:lnTo>
                      <a:pt x="8" y="45"/>
                    </a:lnTo>
                    <a:lnTo>
                      <a:pt x="0" y="79"/>
                    </a:lnTo>
                    <a:lnTo>
                      <a:pt x="0" y="121"/>
                    </a:lnTo>
                    <a:lnTo>
                      <a:pt x="12" y="170"/>
                    </a:lnTo>
                    <a:lnTo>
                      <a:pt x="40" y="225"/>
                    </a:lnTo>
                    <a:lnTo>
                      <a:pt x="88" y="286"/>
                    </a:lnTo>
                    <a:lnTo>
                      <a:pt x="140" y="339"/>
                    </a:lnTo>
                    <a:lnTo>
                      <a:pt x="180" y="377"/>
                    </a:lnTo>
                    <a:lnTo>
                      <a:pt x="210" y="399"/>
                    </a:lnTo>
                    <a:lnTo>
                      <a:pt x="230" y="409"/>
                    </a:lnTo>
                    <a:lnTo>
                      <a:pt x="243" y="412"/>
                    </a:lnTo>
                    <a:lnTo>
                      <a:pt x="251" y="411"/>
                    </a:lnTo>
                    <a:lnTo>
                      <a:pt x="254" y="407"/>
                    </a:lnTo>
                    <a:lnTo>
                      <a:pt x="255" y="4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68" name="Freeform 448"/>
              <p:cNvSpPr>
                <a:spLocks/>
              </p:cNvSpPr>
              <p:nvPr/>
            </p:nvSpPr>
            <p:spPr bwMode="auto">
              <a:xfrm>
                <a:off x="2024" y="2396"/>
                <a:ext cx="100" cy="171"/>
              </a:xfrm>
              <a:custGeom>
                <a:avLst/>
                <a:gdLst>
                  <a:gd name="T0" fmla="*/ 184 w 200"/>
                  <a:gd name="T1" fmla="*/ 12 h 343"/>
                  <a:gd name="T2" fmla="*/ 188 w 200"/>
                  <a:gd name="T3" fmla="*/ 0 h 343"/>
                  <a:gd name="T4" fmla="*/ 143 w 200"/>
                  <a:gd name="T5" fmla="*/ 20 h 343"/>
                  <a:gd name="T6" fmla="*/ 104 w 200"/>
                  <a:gd name="T7" fmla="*/ 49 h 343"/>
                  <a:gd name="T8" fmla="*/ 70 w 200"/>
                  <a:gd name="T9" fmla="*/ 87 h 343"/>
                  <a:gd name="T10" fmla="*/ 45 w 200"/>
                  <a:gd name="T11" fmla="*/ 133 h 343"/>
                  <a:gd name="T12" fmla="*/ 24 w 200"/>
                  <a:gd name="T13" fmla="*/ 181 h 343"/>
                  <a:gd name="T14" fmla="*/ 10 w 200"/>
                  <a:gd name="T15" fmla="*/ 236 h 343"/>
                  <a:gd name="T16" fmla="*/ 2 w 200"/>
                  <a:gd name="T17" fmla="*/ 291 h 343"/>
                  <a:gd name="T18" fmla="*/ 0 w 200"/>
                  <a:gd name="T19" fmla="*/ 343 h 343"/>
                  <a:gd name="T20" fmla="*/ 14 w 200"/>
                  <a:gd name="T21" fmla="*/ 343 h 343"/>
                  <a:gd name="T22" fmla="*/ 15 w 200"/>
                  <a:gd name="T23" fmla="*/ 291 h 343"/>
                  <a:gd name="T24" fmla="*/ 24 w 200"/>
                  <a:gd name="T25" fmla="*/ 239 h 343"/>
                  <a:gd name="T26" fmla="*/ 37 w 200"/>
                  <a:gd name="T27" fmla="*/ 188 h 343"/>
                  <a:gd name="T28" fmla="*/ 56 w 200"/>
                  <a:gd name="T29" fmla="*/ 139 h 343"/>
                  <a:gd name="T30" fmla="*/ 81 w 200"/>
                  <a:gd name="T31" fmla="*/ 97 h 343"/>
                  <a:gd name="T32" fmla="*/ 113 w 200"/>
                  <a:gd name="T33" fmla="*/ 62 h 343"/>
                  <a:gd name="T34" fmla="*/ 148 w 200"/>
                  <a:gd name="T35" fmla="*/ 33 h 343"/>
                  <a:gd name="T36" fmla="*/ 191 w 200"/>
                  <a:gd name="T37" fmla="*/ 16 h 343"/>
                  <a:gd name="T38" fmla="*/ 195 w 200"/>
                  <a:gd name="T39" fmla="*/ 5 h 343"/>
                  <a:gd name="T40" fmla="*/ 191 w 200"/>
                  <a:gd name="T41" fmla="*/ 16 h 343"/>
                  <a:gd name="T42" fmla="*/ 200 w 200"/>
                  <a:gd name="T43" fmla="*/ 13 h 343"/>
                  <a:gd name="T44" fmla="*/ 195 w 200"/>
                  <a:gd name="T45" fmla="*/ 5 h 343"/>
                  <a:gd name="T46" fmla="*/ 184 w 200"/>
                  <a:gd name="T47" fmla="*/ 1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343">
                    <a:moveTo>
                      <a:pt x="184" y="12"/>
                    </a:moveTo>
                    <a:lnTo>
                      <a:pt x="188" y="0"/>
                    </a:lnTo>
                    <a:lnTo>
                      <a:pt x="143" y="20"/>
                    </a:lnTo>
                    <a:lnTo>
                      <a:pt x="104" y="49"/>
                    </a:lnTo>
                    <a:lnTo>
                      <a:pt x="70" y="87"/>
                    </a:lnTo>
                    <a:lnTo>
                      <a:pt x="45" y="133"/>
                    </a:lnTo>
                    <a:lnTo>
                      <a:pt x="24" y="181"/>
                    </a:lnTo>
                    <a:lnTo>
                      <a:pt x="10" y="236"/>
                    </a:lnTo>
                    <a:lnTo>
                      <a:pt x="2" y="291"/>
                    </a:lnTo>
                    <a:lnTo>
                      <a:pt x="0" y="343"/>
                    </a:lnTo>
                    <a:lnTo>
                      <a:pt x="14" y="343"/>
                    </a:lnTo>
                    <a:lnTo>
                      <a:pt x="15" y="291"/>
                    </a:lnTo>
                    <a:lnTo>
                      <a:pt x="24" y="239"/>
                    </a:lnTo>
                    <a:lnTo>
                      <a:pt x="37" y="188"/>
                    </a:lnTo>
                    <a:lnTo>
                      <a:pt x="56" y="139"/>
                    </a:lnTo>
                    <a:lnTo>
                      <a:pt x="81" y="97"/>
                    </a:lnTo>
                    <a:lnTo>
                      <a:pt x="113" y="62"/>
                    </a:lnTo>
                    <a:lnTo>
                      <a:pt x="148" y="33"/>
                    </a:lnTo>
                    <a:lnTo>
                      <a:pt x="191" y="16"/>
                    </a:lnTo>
                    <a:lnTo>
                      <a:pt x="195" y="5"/>
                    </a:lnTo>
                    <a:lnTo>
                      <a:pt x="191" y="16"/>
                    </a:lnTo>
                    <a:lnTo>
                      <a:pt x="200" y="13"/>
                    </a:lnTo>
                    <a:lnTo>
                      <a:pt x="195" y="5"/>
                    </a:lnTo>
                    <a:lnTo>
                      <a:pt x="18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69" name="Freeform 449"/>
              <p:cNvSpPr>
                <a:spLocks/>
              </p:cNvSpPr>
              <p:nvPr/>
            </p:nvSpPr>
            <p:spPr bwMode="auto">
              <a:xfrm>
                <a:off x="2094" y="2338"/>
                <a:ext cx="27" cy="63"/>
              </a:xfrm>
              <a:custGeom>
                <a:avLst/>
                <a:gdLst>
                  <a:gd name="T0" fmla="*/ 14 w 55"/>
                  <a:gd name="T1" fmla="*/ 54 h 126"/>
                  <a:gd name="T2" fmla="*/ 1 w 55"/>
                  <a:gd name="T3" fmla="*/ 50 h 126"/>
                  <a:gd name="T4" fmla="*/ 0 w 55"/>
                  <a:gd name="T5" fmla="*/ 64 h 126"/>
                  <a:gd name="T6" fmla="*/ 4 w 55"/>
                  <a:gd name="T7" fmla="*/ 79 h 126"/>
                  <a:gd name="T8" fmla="*/ 10 w 55"/>
                  <a:gd name="T9" fmla="*/ 88 h 126"/>
                  <a:gd name="T10" fmla="*/ 18 w 55"/>
                  <a:gd name="T11" fmla="*/ 98 h 126"/>
                  <a:gd name="T12" fmla="*/ 25 w 55"/>
                  <a:gd name="T13" fmla="*/ 105 h 126"/>
                  <a:gd name="T14" fmla="*/ 33 w 55"/>
                  <a:gd name="T15" fmla="*/ 113 h 126"/>
                  <a:gd name="T16" fmla="*/ 38 w 55"/>
                  <a:gd name="T17" fmla="*/ 117 h 126"/>
                  <a:gd name="T18" fmla="*/ 44 w 55"/>
                  <a:gd name="T19" fmla="*/ 126 h 126"/>
                  <a:gd name="T20" fmla="*/ 55 w 55"/>
                  <a:gd name="T21" fmla="*/ 119 h 126"/>
                  <a:gd name="T22" fmla="*/ 49 w 55"/>
                  <a:gd name="T23" fmla="*/ 108 h 126"/>
                  <a:gd name="T24" fmla="*/ 41 w 55"/>
                  <a:gd name="T25" fmla="*/ 100 h 126"/>
                  <a:gd name="T26" fmla="*/ 33 w 55"/>
                  <a:gd name="T27" fmla="*/ 92 h 126"/>
                  <a:gd name="T28" fmla="*/ 26 w 55"/>
                  <a:gd name="T29" fmla="*/ 85 h 126"/>
                  <a:gd name="T30" fmla="*/ 21 w 55"/>
                  <a:gd name="T31" fmla="*/ 79 h 126"/>
                  <a:gd name="T32" fmla="*/ 15 w 55"/>
                  <a:gd name="T33" fmla="*/ 72 h 126"/>
                  <a:gd name="T34" fmla="*/ 14 w 55"/>
                  <a:gd name="T35" fmla="*/ 64 h 126"/>
                  <a:gd name="T36" fmla="*/ 15 w 55"/>
                  <a:gd name="T37" fmla="*/ 53 h 126"/>
                  <a:gd name="T38" fmla="*/ 3 w 55"/>
                  <a:gd name="T39" fmla="*/ 48 h 126"/>
                  <a:gd name="T40" fmla="*/ 15 w 55"/>
                  <a:gd name="T41" fmla="*/ 53 h 126"/>
                  <a:gd name="T42" fmla="*/ 23 w 55"/>
                  <a:gd name="T43" fmla="*/ 0 h 126"/>
                  <a:gd name="T44" fmla="*/ 3 w 55"/>
                  <a:gd name="T45" fmla="*/ 48 h 126"/>
                  <a:gd name="T46" fmla="*/ 14 w 55"/>
                  <a:gd name="T47" fmla="*/ 5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126">
                    <a:moveTo>
                      <a:pt x="14" y="54"/>
                    </a:moveTo>
                    <a:lnTo>
                      <a:pt x="1" y="50"/>
                    </a:lnTo>
                    <a:lnTo>
                      <a:pt x="0" y="64"/>
                    </a:lnTo>
                    <a:lnTo>
                      <a:pt x="4" y="79"/>
                    </a:lnTo>
                    <a:lnTo>
                      <a:pt x="10" y="88"/>
                    </a:lnTo>
                    <a:lnTo>
                      <a:pt x="18" y="98"/>
                    </a:lnTo>
                    <a:lnTo>
                      <a:pt x="25" y="105"/>
                    </a:lnTo>
                    <a:lnTo>
                      <a:pt x="33" y="113"/>
                    </a:lnTo>
                    <a:lnTo>
                      <a:pt x="38" y="117"/>
                    </a:lnTo>
                    <a:lnTo>
                      <a:pt x="44" y="126"/>
                    </a:lnTo>
                    <a:lnTo>
                      <a:pt x="55" y="119"/>
                    </a:lnTo>
                    <a:lnTo>
                      <a:pt x="49" y="108"/>
                    </a:lnTo>
                    <a:lnTo>
                      <a:pt x="41" y="100"/>
                    </a:lnTo>
                    <a:lnTo>
                      <a:pt x="33" y="92"/>
                    </a:lnTo>
                    <a:lnTo>
                      <a:pt x="26" y="85"/>
                    </a:lnTo>
                    <a:lnTo>
                      <a:pt x="21" y="79"/>
                    </a:lnTo>
                    <a:lnTo>
                      <a:pt x="15" y="72"/>
                    </a:lnTo>
                    <a:lnTo>
                      <a:pt x="14" y="64"/>
                    </a:lnTo>
                    <a:lnTo>
                      <a:pt x="15" y="53"/>
                    </a:lnTo>
                    <a:lnTo>
                      <a:pt x="3" y="48"/>
                    </a:lnTo>
                    <a:lnTo>
                      <a:pt x="15" y="53"/>
                    </a:lnTo>
                    <a:lnTo>
                      <a:pt x="23" y="0"/>
                    </a:lnTo>
                    <a:lnTo>
                      <a:pt x="3" y="48"/>
                    </a:lnTo>
                    <a:lnTo>
                      <a:pt x="1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70" name="Freeform 450"/>
              <p:cNvSpPr>
                <a:spLocks/>
              </p:cNvSpPr>
              <p:nvPr/>
            </p:nvSpPr>
            <p:spPr bwMode="auto">
              <a:xfrm>
                <a:off x="1967" y="2363"/>
                <a:ext cx="134" cy="67"/>
              </a:xfrm>
              <a:custGeom>
                <a:avLst/>
                <a:gdLst>
                  <a:gd name="T0" fmla="*/ 0 w 268"/>
                  <a:gd name="T1" fmla="*/ 121 h 136"/>
                  <a:gd name="T2" fmla="*/ 0 w 268"/>
                  <a:gd name="T3" fmla="*/ 121 h 136"/>
                  <a:gd name="T4" fmla="*/ 18 w 268"/>
                  <a:gd name="T5" fmla="*/ 128 h 136"/>
                  <a:gd name="T6" fmla="*/ 37 w 268"/>
                  <a:gd name="T7" fmla="*/ 131 h 136"/>
                  <a:gd name="T8" fmla="*/ 55 w 268"/>
                  <a:gd name="T9" fmla="*/ 134 h 136"/>
                  <a:gd name="T10" fmla="*/ 74 w 268"/>
                  <a:gd name="T11" fmla="*/ 136 h 136"/>
                  <a:gd name="T12" fmla="*/ 92 w 268"/>
                  <a:gd name="T13" fmla="*/ 136 h 136"/>
                  <a:gd name="T14" fmla="*/ 111 w 268"/>
                  <a:gd name="T15" fmla="*/ 134 h 136"/>
                  <a:gd name="T16" fmla="*/ 131 w 268"/>
                  <a:gd name="T17" fmla="*/ 129 h 136"/>
                  <a:gd name="T18" fmla="*/ 149 w 268"/>
                  <a:gd name="T19" fmla="*/ 124 h 136"/>
                  <a:gd name="T20" fmla="*/ 168 w 268"/>
                  <a:gd name="T21" fmla="*/ 116 h 136"/>
                  <a:gd name="T22" fmla="*/ 184 w 268"/>
                  <a:gd name="T23" fmla="*/ 107 h 136"/>
                  <a:gd name="T24" fmla="*/ 201 w 268"/>
                  <a:gd name="T25" fmla="*/ 95 h 136"/>
                  <a:gd name="T26" fmla="*/ 217 w 268"/>
                  <a:gd name="T27" fmla="*/ 82 h 136"/>
                  <a:gd name="T28" fmla="*/ 231 w 268"/>
                  <a:gd name="T29" fmla="*/ 66 h 136"/>
                  <a:gd name="T30" fmla="*/ 246 w 268"/>
                  <a:gd name="T31" fmla="*/ 48 h 136"/>
                  <a:gd name="T32" fmla="*/ 257 w 268"/>
                  <a:gd name="T33" fmla="*/ 27 h 136"/>
                  <a:gd name="T34" fmla="*/ 268 w 268"/>
                  <a:gd name="T35" fmla="*/ 6 h 136"/>
                  <a:gd name="T36" fmla="*/ 257 w 268"/>
                  <a:gd name="T37" fmla="*/ 0 h 136"/>
                  <a:gd name="T38" fmla="*/ 246 w 268"/>
                  <a:gd name="T39" fmla="*/ 21 h 136"/>
                  <a:gd name="T40" fmla="*/ 235 w 268"/>
                  <a:gd name="T41" fmla="*/ 39 h 136"/>
                  <a:gd name="T42" fmla="*/ 223 w 268"/>
                  <a:gd name="T43" fmla="*/ 57 h 136"/>
                  <a:gd name="T44" fmla="*/ 209 w 268"/>
                  <a:gd name="T45" fmla="*/ 69 h 136"/>
                  <a:gd name="T46" fmla="*/ 195 w 268"/>
                  <a:gd name="T47" fmla="*/ 82 h 136"/>
                  <a:gd name="T48" fmla="*/ 179 w 268"/>
                  <a:gd name="T49" fmla="*/ 94 h 136"/>
                  <a:gd name="T50" fmla="*/ 162 w 268"/>
                  <a:gd name="T51" fmla="*/ 100 h 136"/>
                  <a:gd name="T52" fmla="*/ 146 w 268"/>
                  <a:gd name="T53" fmla="*/ 108 h 136"/>
                  <a:gd name="T54" fmla="*/ 128 w 268"/>
                  <a:gd name="T55" fmla="*/ 113 h 136"/>
                  <a:gd name="T56" fmla="*/ 111 w 268"/>
                  <a:gd name="T57" fmla="*/ 118 h 136"/>
                  <a:gd name="T58" fmla="*/ 92 w 268"/>
                  <a:gd name="T59" fmla="*/ 120 h 136"/>
                  <a:gd name="T60" fmla="*/ 74 w 268"/>
                  <a:gd name="T61" fmla="*/ 120 h 136"/>
                  <a:gd name="T62" fmla="*/ 55 w 268"/>
                  <a:gd name="T63" fmla="*/ 118 h 136"/>
                  <a:gd name="T64" fmla="*/ 37 w 268"/>
                  <a:gd name="T65" fmla="*/ 115 h 136"/>
                  <a:gd name="T66" fmla="*/ 21 w 268"/>
                  <a:gd name="T67" fmla="*/ 111 h 136"/>
                  <a:gd name="T68" fmla="*/ 3 w 268"/>
                  <a:gd name="T69" fmla="*/ 105 h 136"/>
                  <a:gd name="T70" fmla="*/ 3 w 268"/>
                  <a:gd name="T71" fmla="*/ 105 h 136"/>
                  <a:gd name="T72" fmla="*/ 0 w 268"/>
                  <a:gd name="T73" fmla="*/ 12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136">
                    <a:moveTo>
                      <a:pt x="0" y="121"/>
                    </a:moveTo>
                    <a:lnTo>
                      <a:pt x="0" y="121"/>
                    </a:lnTo>
                    <a:lnTo>
                      <a:pt x="18" y="128"/>
                    </a:lnTo>
                    <a:lnTo>
                      <a:pt x="37" y="131"/>
                    </a:lnTo>
                    <a:lnTo>
                      <a:pt x="55" y="134"/>
                    </a:lnTo>
                    <a:lnTo>
                      <a:pt x="74" y="136"/>
                    </a:lnTo>
                    <a:lnTo>
                      <a:pt x="92" y="136"/>
                    </a:lnTo>
                    <a:lnTo>
                      <a:pt x="111" y="134"/>
                    </a:lnTo>
                    <a:lnTo>
                      <a:pt x="131" y="129"/>
                    </a:lnTo>
                    <a:lnTo>
                      <a:pt x="149" y="124"/>
                    </a:lnTo>
                    <a:lnTo>
                      <a:pt x="168" y="116"/>
                    </a:lnTo>
                    <a:lnTo>
                      <a:pt x="184" y="107"/>
                    </a:lnTo>
                    <a:lnTo>
                      <a:pt x="201" y="95"/>
                    </a:lnTo>
                    <a:lnTo>
                      <a:pt x="217" y="82"/>
                    </a:lnTo>
                    <a:lnTo>
                      <a:pt x="231" y="66"/>
                    </a:lnTo>
                    <a:lnTo>
                      <a:pt x="246" y="48"/>
                    </a:lnTo>
                    <a:lnTo>
                      <a:pt x="257" y="27"/>
                    </a:lnTo>
                    <a:lnTo>
                      <a:pt x="268" y="6"/>
                    </a:lnTo>
                    <a:lnTo>
                      <a:pt x="257" y="0"/>
                    </a:lnTo>
                    <a:lnTo>
                      <a:pt x="246" y="21"/>
                    </a:lnTo>
                    <a:lnTo>
                      <a:pt x="235" y="39"/>
                    </a:lnTo>
                    <a:lnTo>
                      <a:pt x="223" y="57"/>
                    </a:lnTo>
                    <a:lnTo>
                      <a:pt x="209" y="69"/>
                    </a:lnTo>
                    <a:lnTo>
                      <a:pt x="195" y="82"/>
                    </a:lnTo>
                    <a:lnTo>
                      <a:pt x="179" y="94"/>
                    </a:lnTo>
                    <a:lnTo>
                      <a:pt x="162" y="100"/>
                    </a:lnTo>
                    <a:lnTo>
                      <a:pt x="146" y="108"/>
                    </a:lnTo>
                    <a:lnTo>
                      <a:pt x="128" y="113"/>
                    </a:lnTo>
                    <a:lnTo>
                      <a:pt x="111" y="118"/>
                    </a:lnTo>
                    <a:lnTo>
                      <a:pt x="92" y="120"/>
                    </a:lnTo>
                    <a:lnTo>
                      <a:pt x="74" y="120"/>
                    </a:lnTo>
                    <a:lnTo>
                      <a:pt x="55" y="118"/>
                    </a:lnTo>
                    <a:lnTo>
                      <a:pt x="37" y="115"/>
                    </a:lnTo>
                    <a:lnTo>
                      <a:pt x="21" y="111"/>
                    </a:lnTo>
                    <a:lnTo>
                      <a:pt x="3" y="105"/>
                    </a:lnTo>
                    <a:lnTo>
                      <a:pt x="3" y="105"/>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71" name="Freeform 451"/>
              <p:cNvSpPr>
                <a:spLocks/>
              </p:cNvSpPr>
              <p:nvPr/>
            </p:nvSpPr>
            <p:spPr bwMode="auto">
              <a:xfrm>
                <a:off x="1912" y="2362"/>
                <a:ext cx="57" cy="61"/>
              </a:xfrm>
              <a:custGeom>
                <a:avLst/>
                <a:gdLst>
                  <a:gd name="T0" fmla="*/ 13 w 114"/>
                  <a:gd name="T1" fmla="*/ 10 h 123"/>
                  <a:gd name="T2" fmla="*/ 2 w 114"/>
                  <a:gd name="T3" fmla="*/ 4 h 123"/>
                  <a:gd name="T4" fmla="*/ 0 w 114"/>
                  <a:gd name="T5" fmla="*/ 33 h 123"/>
                  <a:gd name="T6" fmla="*/ 7 w 114"/>
                  <a:gd name="T7" fmla="*/ 57 h 123"/>
                  <a:gd name="T8" fmla="*/ 21 w 114"/>
                  <a:gd name="T9" fmla="*/ 76 h 123"/>
                  <a:gd name="T10" fmla="*/ 37 w 114"/>
                  <a:gd name="T11" fmla="*/ 91 h 123"/>
                  <a:gd name="T12" fmla="*/ 57 w 114"/>
                  <a:gd name="T13" fmla="*/ 104 h 123"/>
                  <a:gd name="T14" fmla="*/ 77 w 114"/>
                  <a:gd name="T15" fmla="*/ 112 h 123"/>
                  <a:gd name="T16" fmla="*/ 95 w 114"/>
                  <a:gd name="T17" fmla="*/ 118 h 123"/>
                  <a:gd name="T18" fmla="*/ 111 w 114"/>
                  <a:gd name="T19" fmla="*/ 123 h 123"/>
                  <a:gd name="T20" fmla="*/ 114 w 114"/>
                  <a:gd name="T21" fmla="*/ 107 h 123"/>
                  <a:gd name="T22" fmla="*/ 98 w 114"/>
                  <a:gd name="T23" fmla="*/ 102 h 123"/>
                  <a:gd name="T24" fmla="*/ 80 w 114"/>
                  <a:gd name="T25" fmla="*/ 96 h 123"/>
                  <a:gd name="T26" fmla="*/ 62 w 114"/>
                  <a:gd name="T27" fmla="*/ 88 h 123"/>
                  <a:gd name="T28" fmla="*/ 43 w 114"/>
                  <a:gd name="T29" fmla="*/ 78 h 123"/>
                  <a:gd name="T30" fmla="*/ 29 w 114"/>
                  <a:gd name="T31" fmla="*/ 67 h 123"/>
                  <a:gd name="T32" fmla="*/ 18 w 114"/>
                  <a:gd name="T33" fmla="*/ 50 h 123"/>
                  <a:gd name="T34" fmla="*/ 14 w 114"/>
                  <a:gd name="T35" fmla="*/ 33 h 123"/>
                  <a:gd name="T36" fmla="*/ 15 w 114"/>
                  <a:gd name="T37" fmla="*/ 7 h 123"/>
                  <a:gd name="T38" fmla="*/ 4 w 114"/>
                  <a:gd name="T39" fmla="*/ 0 h 123"/>
                  <a:gd name="T40" fmla="*/ 13 w 114"/>
                  <a:gd name="T41"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3">
                    <a:moveTo>
                      <a:pt x="13" y="10"/>
                    </a:moveTo>
                    <a:lnTo>
                      <a:pt x="2" y="4"/>
                    </a:lnTo>
                    <a:lnTo>
                      <a:pt x="0" y="33"/>
                    </a:lnTo>
                    <a:lnTo>
                      <a:pt x="7" y="57"/>
                    </a:lnTo>
                    <a:lnTo>
                      <a:pt x="21" y="76"/>
                    </a:lnTo>
                    <a:lnTo>
                      <a:pt x="37" y="91"/>
                    </a:lnTo>
                    <a:lnTo>
                      <a:pt x="57" y="104"/>
                    </a:lnTo>
                    <a:lnTo>
                      <a:pt x="77" y="112"/>
                    </a:lnTo>
                    <a:lnTo>
                      <a:pt x="95" y="118"/>
                    </a:lnTo>
                    <a:lnTo>
                      <a:pt x="111" y="123"/>
                    </a:lnTo>
                    <a:lnTo>
                      <a:pt x="114" y="107"/>
                    </a:lnTo>
                    <a:lnTo>
                      <a:pt x="98" y="102"/>
                    </a:lnTo>
                    <a:lnTo>
                      <a:pt x="80" y="96"/>
                    </a:lnTo>
                    <a:lnTo>
                      <a:pt x="62" y="88"/>
                    </a:lnTo>
                    <a:lnTo>
                      <a:pt x="43" y="78"/>
                    </a:lnTo>
                    <a:lnTo>
                      <a:pt x="29" y="67"/>
                    </a:lnTo>
                    <a:lnTo>
                      <a:pt x="18" y="50"/>
                    </a:lnTo>
                    <a:lnTo>
                      <a:pt x="14" y="33"/>
                    </a:lnTo>
                    <a:lnTo>
                      <a:pt x="15" y="7"/>
                    </a:lnTo>
                    <a:lnTo>
                      <a:pt x="4" y="0"/>
                    </a:lnTo>
                    <a:lnTo>
                      <a:pt x="1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72" name="Freeform 452"/>
              <p:cNvSpPr>
                <a:spLocks/>
              </p:cNvSpPr>
              <p:nvPr/>
            </p:nvSpPr>
            <p:spPr bwMode="auto">
              <a:xfrm>
                <a:off x="1897" y="2362"/>
                <a:ext cx="49" cy="148"/>
              </a:xfrm>
              <a:custGeom>
                <a:avLst/>
                <a:gdLst>
                  <a:gd name="T0" fmla="*/ 99 w 99"/>
                  <a:gd name="T1" fmla="*/ 285 h 298"/>
                  <a:gd name="T2" fmla="*/ 99 w 99"/>
                  <a:gd name="T3" fmla="*/ 285 h 298"/>
                  <a:gd name="T4" fmla="*/ 52 w 99"/>
                  <a:gd name="T5" fmla="*/ 225 h 298"/>
                  <a:gd name="T6" fmla="*/ 26 w 99"/>
                  <a:gd name="T7" fmla="*/ 172 h 298"/>
                  <a:gd name="T8" fmla="*/ 14 w 99"/>
                  <a:gd name="T9" fmla="*/ 126 h 298"/>
                  <a:gd name="T10" fmla="*/ 14 w 99"/>
                  <a:gd name="T11" fmla="*/ 84 h 298"/>
                  <a:gd name="T12" fmla="*/ 22 w 99"/>
                  <a:gd name="T13" fmla="*/ 52 h 298"/>
                  <a:gd name="T14" fmla="*/ 30 w 99"/>
                  <a:gd name="T15" fmla="*/ 29 h 298"/>
                  <a:gd name="T16" fmla="*/ 40 w 99"/>
                  <a:gd name="T17" fmla="*/ 15 h 298"/>
                  <a:gd name="T18" fmla="*/ 43 w 99"/>
                  <a:gd name="T19" fmla="*/ 10 h 298"/>
                  <a:gd name="T20" fmla="*/ 34 w 99"/>
                  <a:gd name="T21" fmla="*/ 0 h 298"/>
                  <a:gd name="T22" fmla="*/ 29 w 99"/>
                  <a:gd name="T23" fmla="*/ 5 h 298"/>
                  <a:gd name="T24" fmla="*/ 19 w 99"/>
                  <a:gd name="T25" fmla="*/ 23 h 298"/>
                  <a:gd name="T26" fmla="*/ 8 w 99"/>
                  <a:gd name="T27" fmla="*/ 49 h 298"/>
                  <a:gd name="T28" fmla="*/ 0 w 99"/>
                  <a:gd name="T29" fmla="*/ 84 h 298"/>
                  <a:gd name="T30" fmla="*/ 0 w 99"/>
                  <a:gd name="T31" fmla="*/ 126 h 298"/>
                  <a:gd name="T32" fmla="*/ 13 w 99"/>
                  <a:gd name="T33" fmla="*/ 178 h 298"/>
                  <a:gd name="T34" fmla="*/ 41 w 99"/>
                  <a:gd name="T35" fmla="*/ 235 h 298"/>
                  <a:gd name="T36" fmla="*/ 91 w 99"/>
                  <a:gd name="T37" fmla="*/ 298 h 298"/>
                  <a:gd name="T38" fmla="*/ 91 w 99"/>
                  <a:gd name="T39" fmla="*/ 298 h 298"/>
                  <a:gd name="T40" fmla="*/ 99 w 99"/>
                  <a:gd name="T41"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 h="298">
                    <a:moveTo>
                      <a:pt x="99" y="285"/>
                    </a:moveTo>
                    <a:lnTo>
                      <a:pt x="99" y="285"/>
                    </a:lnTo>
                    <a:lnTo>
                      <a:pt x="52" y="225"/>
                    </a:lnTo>
                    <a:lnTo>
                      <a:pt x="26" y="172"/>
                    </a:lnTo>
                    <a:lnTo>
                      <a:pt x="14" y="126"/>
                    </a:lnTo>
                    <a:lnTo>
                      <a:pt x="14" y="84"/>
                    </a:lnTo>
                    <a:lnTo>
                      <a:pt x="22" y="52"/>
                    </a:lnTo>
                    <a:lnTo>
                      <a:pt x="30" y="29"/>
                    </a:lnTo>
                    <a:lnTo>
                      <a:pt x="40" y="15"/>
                    </a:lnTo>
                    <a:lnTo>
                      <a:pt x="43" y="10"/>
                    </a:lnTo>
                    <a:lnTo>
                      <a:pt x="34" y="0"/>
                    </a:lnTo>
                    <a:lnTo>
                      <a:pt x="29" y="5"/>
                    </a:lnTo>
                    <a:lnTo>
                      <a:pt x="19" y="23"/>
                    </a:lnTo>
                    <a:lnTo>
                      <a:pt x="8" y="49"/>
                    </a:lnTo>
                    <a:lnTo>
                      <a:pt x="0" y="84"/>
                    </a:lnTo>
                    <a:lnTo>
                      <a:pt x="0" y="126"/>
                    </a:lnTo>
                    <a:lnTo>
                      <a:pt x="13" y="178"/>
                    </a:lnTo>
                    <a:lnTo>
                      <a:pt x="41" y="235"/>
                    </a:lnTo>
                    <a:lnTo>
                      <a:pt x="91" y="298"/>
                    </a:lnTo>
                    <a:lnTo>
                      <a:pt x="91" y="298"/>
                    </a:lnTo>
                    <a:lnTo>
                      <a:pt x="99" y="2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73" name="Freeform 453"/>
              <p:cNvSpPr>
                <a:spLocks/>
              </p:cNvSpPr>
              <p:nvPr/>
            </p:nvSpPr>
            <p:spPr bwMode="auto">
              <a:xfrm>
                <a:off x="1942" y="2504"/>
                <a:ext cx="89" cy="70"/>
              </a:xfrm>
              <a:custGeom>
                <a:avLst/>
                <a:gdLst>
                  <a:gd name="T0" fmla="*/ 164 w 178"/>
                  <a:gd name="T1" fmla="*/ 126 h 140"/>
                  <a:gd name="T2" fmla="*/ 164 w 178"/>
                  <a:gd name="T3" fmla="*/ 124 h 140"/>
                  <a:gd name="T4" fmla="*/ 166 w 178"/>
                  <a:gd name="T5" fmla="*/ 122 h 140"/>
                  <a:gd name="T6" fmla="*/ 166 w 178"/>
                  <a:gd name="T7" fmla="*/ 122 h 140"/>
                  <a:gd name="T8" fmla="*/ 159 w 178"/>
                  <a:gd name="T9" fmla="*/ 124 h 140"/>
                  <a:gd name="T10" fmla="*/ 148 w 178"/>
                  <a:gd name="T11" fmla="*/ 121 h 140"/>
                  <a:gd name="T12" fmla="*/ 129 w 178"/>
                  <a:gd name="T13" fmla="*/ 113 h 140"/>
                  <a:gd name="T14" fmla="*/ 100 w 178"/>
                  <a:gd name="T15" fmla="*/ 90 h 140"/>
                  <a:gd name="T16" fmla="*/ 60 w 178"/>
                  <a:gd name="T17" fmla="*/ 53 h 140"/>
                  <a:gd name="T18" fmla="*/ 8 w 178"/>
                  <a:gd name="T19" fmla="*/ 0 h 140"/>
                  <a:gd name="T20" fmla="*/ 0 w 178"/>
                  <a:gd name="T21" fmla="*/ 13 h 140"/>
                  <a:gd name="T22" fmla="*/ 52 w 178"/>
                  <a:gd name="T23" fmla="*/ 66 h 140"/>
                  <a:gd name="T24" fmla="*/ 92 w 178"/>
                  <a:gd name="T25" fmla="*/ 103 h 140"/>
                  <a:gd name="T26" fmla="*/ 123 w 178"/>
                  <a:gd name="T27" fmla="*/ 126 h 140"/>
                  <a:gd name="T28" fmla="*/ 145 w 178"/>
                  <a:gd name="T29" fmla="*/ 137 h 140"/>
                  <a:gd name="T30" fmla="*/ 159 w 178"/>
                  <a:gd name="T31" fmla="*/ 140 h 140"/>
                  <a:gd name="T32" fmla="*/ 168 w 178"/>
                  <a:gd name="T33" fmla="*/ 139 h 140"/>
                  <a:gd name="T34" fmla="*/ 174 w 178"/>
                  <a:gd name="T35" fmla="*/ 132 h 140"/>
                  <a:gd name="T36" fmla="*/ 178 w 178"/>
                  <a:gd name="T37" fmla="*/ 127 h 140"/>
                  <a:gd name="T38" fmla="*/ 178 w 178"/>
                  <a:gd name="T39" fmla="*/ 126 h 140"/>
                  <a:gd name="T40" fmla="*/ 178 w 178"/>
                  <a:gd name="T41" fmla="*/ 127 h 140"/>
                  <a:gd name="T42" fmla="*/ 178 w 178"/>
                  <a:gd name="T43" fmla="*/ 126 h 140"/>
                  <a:gd name="T44" fmla="*/ 178 w 178"/>
                  <a:gd name="T45" fmla="*/ 126 h 140"/>
                  <a:gd name="T46" fmla="*/ 164 w 178"/>
                  <a:gd name="T47" fmla="*/ 1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40">
                    <a:moveTo>
                      <a:pt x="164" y="126"/>
                    </a:moveTo>
                    <a:lnTo>
                      <a:pt x="164" y="124"/>
                    </a:lnTo>
                    <a:lnTo>
                      <a:pt x="166" y="122"/>
                    </a:lnTo>
                    <a:lnTo>
                      <a:pt x="166" y="122"/>
                    </a:lnTo>
                    <a:lnTo>
                      <a:pt x="159" y="124"/>
                    </a:lnTo>
                    <a:lnTo>
                      <a:pt x="148" y="121"/>
                    </a:lnTo>
                    <a:lnTo>
                      <a:pt x="129" y="113"/>
                    </a:lnTo>
                    <a:lnTo>
                      <a:pt x="100" y="90"/>
                    </a:lnTo>
                    <a:lnTo>
                      <a:pt x="60" y="53"/>
                    </a:lnTo>
                    <a:lnTo>
                      <a:pt x="8" y="0"/>
                    </a:lnTo>
                    <a:lnTo>
                      <a:pt x="0" y="13"/>
                    </a:lnTo>
                    <a:lnTo>
                      <a:pt x="52" y="66"/>
                    </a:lnTo>
                    <a:lnTo>
                      <a:pt x="92" y="103"/>
                    </a:lnTo>
                    <a:lnTo>
                      <a:pt x="123" y="126"/>
                    </a:lnTo>
                    <a:lnTo>
                      <a:pt x="145" y="137"/>
                    </a:lnTo>
                    <a:lnTo>
                      <a:pt x="159" y="140"/>
                    </a:lnTo>
                    <a:lnTo>
                      <a:pt x="168" y="139"/>
                    </a:lnTo>
                    <a:lnTo>
                      <a:pt x="174" y="132"/>
                    </a:lnTo>
                    <a:lnTo>
                      <a:pt x="178" y="127"/>
                    </a:lnTo>
                    <a:lnTo>
                      <a:pt x="178" y="126"/>
                    </a:lnTo>
                    <a:lnTo>
                      <a:pt x="178" y="127"/>
                    </a:lnTo>
                    <a:lnTo>
                      <a:pt x="178" y="126"/>
                    </a:lnTo>
                    <a:lnTo>
                      <a:pt x="178" y="126"/>
                    </a:lnTo>
                    <a:lnTo>
                      <a:pt x="164"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74" name="Freeform 454"/>
              <p:cNvSpPr>
                <a:spLocks/>
              </p:cNvSpPr>
              <p:nvPr/>
            </p:nvSpPr>
            <p:spPr bwMode="auto">
              <a:xfrm>
                <a:off x="1898" y="2367"/>
                <a:ext cx="180" cy="378"/>
              </a:xfrm>
              <a:custGeom>
                <a:avLst/>
                <a:gdLst>
                  <a:gd name="T0" fmla="*/ 36 w 361"/>
                  <a:gd name="T1" fmla="*/ 0 h 756"/>
                  <a:gd name="T2" fmla="*/ 22 w 361"/>
                  <a:gd name="T3" fmla="*/ 53 h 756"/>
                  <a:gd name="T4" fmla="*/ 22 w 361"/>
                  <a:gd name="T5" fmla="*/ 99 h 756"/>
                  <a:gd name="T6" fmla="*/ 31 w 361"/>
                  <a:gd name="T7" fmla="*/ 141 h 756"/>
                  <a:gd name="T8" fmla="*/ 48 w 361"/>
                  <a:gd name="T9" fmla="*/ 178 h 756"/>
                  <a:gd name="T10" fmla="*/ 70 w 361"/>
                  <a:gd name="T11" fmla="*/ 212 h 756"/>
                  <a:gd name="T12" fmla="*/ 96 w 361"/>
                  <a:gd name="T13" fmla="*/ 242 h 756"/>
                  <a:gd name="T14" fmla="*/ 121 w 361"/>
                  <a:gd name="T15" fmla="*/ 270 h 756"/>
                  <a:gd name="T16" fmla="*/ 144 w 361"/>
                  <a:gd name="T17" fmla="*/ 297 h 756"/>
                  <a:gd name="T18" fmla="*/ 164 w 361"/>
                  <a:gd name="T19" fmla="*/ 323 h 756"/>
                  <a:gd name="T20" fmla="*/ 188 w 361"/>
                  <a:gd name="T21" fmla="*/ 347 h 756"/>
                  <a:gd name="T22" fmla="*/ 212 w 361"/>
                  <a:gd name="T23" fmla="*/ 368 h 756"/>
                  <a:gd name="T24" fmla="*/ 240 w 361"/>
                  <a:gd name="T25" fmla="*/ 385 h 756"/>
                  <a:gd name="T26" fmla="*/ 269 w 361"/>
                  <a:gd name="T27" fmla="*/ 396 h 756"/>
                  <a:gd name="T28" fmla="*/ 299 w 361"/>
                  <a:gd name="T29" fmla="*/ 399 h 756"/>
                  <a:gd name="T30" fmla="*/ 329 w 361"/>
                  <a:gd name="T31" fmla="*/ 394 h 756"/>
                  <a:gd name="T32" fmla="*/ 359 w 361"/>
                  <a:gd name="T33" fmla="*/ 376 h 756"/>
                  <a:gd name="T34" fmla="*/ 361 w 361"/>
                  <a:gd name="T35" fmla="*/ 418 h 756"/>
                  <a:gd name="T36" fmla="*/ 355 w 361"/>
                  <a:gd name="T37" fmla="*/ 465 h 756"/>
                  <a:gd name="T38" fmla="*/ 345 w 361"/>
                  <a:gd name="T39" fmla="*/ 515 h 756"/>
                  <a:gd name="T40" fmla="*/ 333 w 361"/>
                  <a:gd name="T41" fmla="*/ 565 h 756"/>
                  <a:gd name="T42" fmla="*/ 319 w 361"/>
                  <a:gd name="T43" fmla="*/ 617 h 756"/>
                  <a:gd name="T44" fmla="*/ 308 w 361"/>
                  <a:gd name="T45" fmla="*/ 667 h 756"/>
                  <a:gd name="T46" fmla="*/ 300 w 361"/>
                  <a:gd name="T47" fmla="*/ 714 h 756"/>
                  <a:gd name="T48" fmla="*/ 299 w 361"/>
                  <a:gd name="T49" fmla="*/ 756 h 756"/>
                  <a:gd name="T50" fmla="*/ 270 w 361"/>
                  <a:gd name="T51" fmla="*/ 738 h 756"/>
                  <a:gd name="T52" fmla="*/ 241 w 361"/>
                  <a:gd name="T53" fmla="*/ 716 h 756"/>
                  <a:gd name="T54" fmla="*/ 214 w 361"/>
                  <a:gd name="T55" fmla="*/ 691 h 756"/>
                  <a:gd name="T56" fmla="*/ 189 w 361"/>
                  <a:gd name="T57" fmla="*/ 666 h 756"/>
                  <a:gd name="T58" fmla="*/ 164 w 361"/>
                  <a:gd name="T59" fmla="*/ 637 h 756"/>
                  <a:gd name="T60" fmla="*/ 143 w 361"/>
                  <a:gd name="T61" fmla="*/ 606 h 756"/>
                  <a:gd name="T62" fmla="*/ 121 w 361"/>
                  <a:gd name="T63" fmla="*/ 572 h 756"/>
                  <a:gd name="T64" fmla="*/ 101 w 361"/>
                  <a:gd name="T65" fmla="*/ 538 h 756"/>
                  <a:gd name="T66" fmla="*/ 82 w 361"/>
                  <a:gd name="T67" fmla="*/ 502 h 756"/>
                  <a:gd name="T68" fmla="*/ 66 w 361"/>
                  <a:gd name="T69" fmla="*/ 465 h 756"/>
                  <a:gd name="T70" fmla="*/ 51 w 361"/>
                  <a:gd name="T71" fmla="*/ 428 h 756"/>
                  <a:gd name="T72" fmla="*/ 37 w 361"/>
                  <a:gd name="T73" fmla="*/ 389 h 756"/>
                  <a:gd name="T74" fmla="*/ 26 w 361"/>
                  <a:gd name="T75" fmla="*/ 351 h 756"/>
                  <a:gd name="T76" fmla="*/ 15 w 361"/>
                  <a:gd name="T77" fmla="*/ 310 h 756"/>
                  <a:gd name="T78" fmla="*/ 7 w 361"/>
                  <a:gd name="T79" fmla="*/ 271 h 756"/>
                  <a:gd name="T80" fmla="*/ 0 w 361"/>
                  <a:gd name="T81" fmla="*/ 233 h 756"/>
                  <a:gd name="T82" fmla="*/ 36 w 361"/>
                  <a:gd name="T83"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756">
                    <a:moveTo>
                      <a:pt x="36" y="0"/>
                    </a:moveTo>
                    <a:lnTo>
                      <a:pt x="22" y="53"/>
                    </a:lnTo>
                    <a:lnTo>
                      <a:pt x="22" y="99"/>
                    </a:lnTo>
                    <a:lnTo>
                      <a:pt x="31" y="141"/>
                    </a:lnTo>
                    <a:lnTo>
                      <a:pt x="48" y="178"/>
                    </a:lnTo>
                    <a:lnTo>
                      <a:pt x="70" y="212"/>
                    </a:lnTo>
                    <a:lnTo>
                      <a:pt x="96" y="242"/>
                    </a:lnTo>
                    <a:lnTo>
                      <a:pt x="121" y="270"/>
                    </a:lnTo>
                    <a:lnTo>
                      <a:pt x="144" y="297"/>
                    </a:lnTo>
                    <a:lnTo>
                      <a:pt x="164" y="323"/>
                    </a:lnTo>
                    <a:lnTo>
                      <a:pt x="188" y="347"/>
                    </a:lnTo>
                    <a:lnTo>
                      <a:pt x="212" y="368"/>
                    </a:lnTo>
                    <a:lnTo>
                      <a:pt x="240" y="385"/>
                    </a:lnTo>
                    <a:lnTo>
                      <a:pt x="269" y="396"/>
                    </a:lnTo>
                    <a:lnTo>
                      <a:pt x="299" y="399"/>
                    </a:lnTo>
                    <a:lnTo>
                      <a:pt x="329" y="394"/>
                    </a:lnTo>
                    <a:lnTo>
                      <a:pt x="359" y="376"/>
                    </a:lnTo>
                    <a:lnTo>
                      <a:pt x="361" y="418"/>
                    </a:lnTo>
                    <a:lnTo>
                      <a:pt x="355" y="465"/>
                    </a:lnTo>
                    <a:lnTo>
                      <a:pt x="345" y="515"/>
                    </a:lnTo>
                    <a:lnTo>
                      <a:pt x="333" y="565"/>
                    </a:lnTo>
                    <a:lnTo>
                      <a:pt x="319" y="617"/>
                    </a:lnTo>
                    <a:lnTo>
                      <a:pt x="308" y="667"/>
                    </a:lnTo>
                    <a:lnTo>
                      <a:pt x="300" y="714"/>
                    </a:lnTo>
                    <a:lnTo>
                      <a:pt x="299" y="756"/>
                    </a:lnTo>
                    <a:lnTo>
                      <a:pt x="270" y="738"/>
                    </a:lnTo>
                    <a:lnTo>
                      <a:pt x="241" y="716"/>
                    </a:lnTo>
                    <a:lnTo>
                      <a:pt x="214" y="691"/>
                    </a:lnTo>
                    <a:lnTo>
                      <a:pt x="189" y="666"/>
                    </a:lnTo>
                    <a:lnTo>
                      <a:pt x="164" y="637"/>
                    </a:lnTo>
                    <a:lnTo>
                      <a:pt x="143" y="606"/>
                    </a:lnTo>
                    <a:lnTo>
                      <a:pt x="121" y="572"/>
                    </a:lnTo>
                    <a:lnTo>
                      <a:pt x="101" y="538"/>
                    </a:lnTo>
                    <a:lnTo>
                      <a:pt x="82" y="502"/>
                    </a:lnTo>
                    <a:lnTo>
                      <a:pt x="66" y="465"/>
                    </a:lnTo>
                    <a:lnTo>
                      <a:pt x="51" y="428"/>
                    </a:lnTo>
                    <a:lnTo>
                      <a:pt x="37" y="389"/>
                    </a:lnTo>
                    <a:lnTo>
                      <a:pt x="26" y="351"/>
                    </a:lnTo>
                    <a:lnTo>
                      <a:pt x="15" y="310"/>
                    </a:lnTo>
                    <a:lnTo>
                      <a:pt x="7" y="271"/>
                    </a:lnTo>
                    <a:lnTo>
                      <a:pt x="0" y="233"/>
                    </a:ln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75" name="Freeform 455"/>
              <p:cNvSpPr>
                <a:spLocks/>
              </p:cNvSpPr>
              <p:nvPr/>
            </p:nvSpPr>
            <p:spPr bwMode="auto">
              <a:xfrm>
                <a:off x="1906" y="2365"/>
                <a:ext cx="67" cy="153"/>
              </a:xfrm>
              <a:custGeom>
                <a:avLst/>
                <a:gdLst>
                  <a:gd name="T0" fmla="*/ 134 w 134"/>
                  <a:gd name="T1" fmla="*/ 295 h 305"/>
                  <a:gd name="T2" fmla="*/ 134 w 134"/>
                  <a:gd name="T3" fmla="*/ 295 h 305"/>
                  <a:gd name="T4" fmla="*/ 110 w 134"/>
                  <a:gd name="T5" fmla="*/ 268 h 305"/>
                  <a:gd name="T6" fmla="*/ 85 w 134"/>
                  <a:gd name="T7" fmla="*/ 241 h 305"/>
                  <a:gd name="T8" fmla="*/ 60 w 134"/>
                  <a:gd name="T9" fmla="*/ 210 h 305"/>
                  <a:gd name="T10" fmla="*/ 38 w 134"/>
                  <a:gd name="T11" fmla="*/ 178 h 305"/>
                  <a:gd name="T12" fmla="*/ 23 w 134"/>
                  <a:gd name="T13" fmla="*/ 142 h 305"/>
                  <a:gd name="T14" fmla="*/ 14 w 134"/>
                  <a:gd name="T15" fmla="*/ 102 h 305"/>
                  <a:gd name="T16" fmla="*/ 14 w 134"/>
                  <a:gd name="T17" fmla="*/ 56 h 305"/>
                  <a:gd name="T18" fmla="*/ 27 w 134"/>
                  <a:gd name="T19" fmla="*/ 6 h 305"/>
                  <a:gd name="T20" fmla="*/ 14 w 134"/>
                  <a:gd name="T21" fmla="*/ 0 h 305"/>
                  <a:gd name="T22" fmla="*/ 0 w 134"/>
                  <a:gd name="T23" fmla="*/ 56 h 305"/>
                  <a:gd name="T24" fmla="*/ 0 w 134"/>
                  <a:gd name="T25" fmla="*/ 102 h 305"/>
                  <a:gd name="T26" fmla="*/ 10 w 134"/>
                  <a:gd name="T27" fmla="*/ 145 h 305"/>
                  <a:gd name="T28" fmla="*/ 27 w 134"/>
                  <a:gd name="T29" fmla="*/ 184 h 305"/>
                  <a:gd name="T30" fmla="*/ 49 w 134"/>
                  <a:gd name="T31" fmla="*/ 220 h 305"/>
                  <a:gd name="T32" fmla="*/ 77 w 134"/>
                  <a:gd name="T33" fmla="*/ 250 h 305"/>
                  <a:gd name="T34" fmla="*/ 101 w 134"/>
                  <a:gd name="T35" fmla="*/ 278 h 305"/>
                  <a:gd name="T36" fmla="*/ 123 w 134"/>
                  <a:gd name="T37" fmla="*/ 305 h 305"/>
                  <a:gd name="T38" fmla="*/ 123 w 134"/>
                  <a:gd name="T39" fmla="*/ 305 h 305"/>
                  <a:gd name="T40" fmla="*/ 134 w 134"/>
                  <a:gd name="T41" fmla="*/ 29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305">
                    <a:moveTo>
                      <a:pt x="134" y="295"/>
                    </a:moveTo>
                    <a:lnTo>
                      <a:pt x="134" y="295"/>
                    </a:lnTo>
                    <a:lnTo>
                      <a:pt x="110" y="268"/>
                    </a:lnTo>
                    <a:lnTo>
                      <a:pt x="85" y="241"/>
                    </a:lnTo>
                    <a:lnTo>
                      <a:pt x="60" y="210"/>
                    </a:lnTo>
                    <a:lnTo>
                      <a:pt x="38" y="178"/>
                    </a:lnTo>
                    <a:lnTo>
                      <a:pt x="23" y="142"/>
                    </a:lnTo>
                    <a:lnTo>
                      <a:pt x="14" y="102"/>
                    </a:lnTo>
                    <a:lnTo>
                      <a:pt x="14" y="56"/>
                    </a:lnTo>
                    <a:lnTo>
                      <a:pt x="27" y="6"/>
                    </a:lnTo>
                    <a:lnTo>
                      <a:pt x="14" y="0"/>
                    </a:lnTo>
                    <a:lnTo>
                      <a:pt x="0" y="56"/>
                    </a:lnTo>
                    <a:lnTo>
                      <a:pt x="0" y="102"/>
                    </a:lnTo>
                    <a:lnTo>
                      <a:pt x="10" y="145"/>
                    </a:lnTo>
                    <a:lnTo>
                      <a:pt x="27" y="184"/>
                    </a:lnTo>
                    <a:lnTo>
                      <a:pt x="49" y="220"/>
                    </a:lnTo>
                    <a:lnTo>
                      <a:pt x="77" y="250"/>
                    </a:lnTo>
                    <a:lnTo>
                      <a:pt x="101" y="278"/>
                    </a:lnTo>
                    <a:lnTo>
                      <a:pt x="123" y="305"/>
                    </a:lnTo>
                    <a:lnTo>
                      <a:pt x="123" y="305"/>
                    </a:lnTo>
                    <a:lnTo>
                      <a:pt x="134" y="2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76" name="Freeform 456"/>
              <p:cNvSpPr>
                <a:spLocks/>
              </p:cNvSpPr>
              <p:nvPr/>
            </p:nvSpPr>
            <p:spPr bwMode="auto">
              <a:xfrm>
                <a:off x="1967" y="2513"/>
                <a:ext cx="114" cy="57"/>
              </a:xfrm>
              <a:custGeom>
                <a:avLst/>
                <a:gdLst>
                  <a:gd name="T0" fmla="*/ 228 w 228"/>
                  <a:gd name="T1" fmla="*/ 84 h 115"/>
                  <a:gd name="T2" fmla="*/ 218 w 228"/>
                  <a:gd name="T3" fmla="*/ 78 h 115"/>
                  <a:gd name="T4" fmla="*/ 190 w 228"/>
                  <a:gd name="T5" fmla="*/ 94 h 115"/>
                  <a:gd name="T6" fmla="*/ 161 w 228"/>
                  <a:gd name="T7" fmla="*/ 99 h 115"/>
                  <a:gd name="T8" fmla="*/ 132 w 228"/>
                  <a:gd name="T9" fmla="*/ 96 h 115"/>
                  <a:gd name="T10" fmla="*/ 105 w 228"/>
                  <a:gd name="T11" fmla="*/ 84 h 115"/>
                  <a:gd name="T12" fmla="*/ 77 w 228"/>
                  <a:gd name="T13" fmla="*/ 70 h 115"/>
                  <a:gd name="T14" fmla="*/ 54 w 228"/>
                  <a:gd name="T15" fmla="*/ 49 h 115"/>
                  <a:gd name="T16" fmla="*/ 31 w 228"/>
                  <a:gd name="T17" fmla="*/ 26 h 115"/>
                  <a:gd name="T18" fmla="*/ 11 w 228"/>
                  <a:gd name="T19" fmla="*/ 0 h 115"/>
                  <a:gd name="T20" fmla="*/ 0 w 228"/>
                  <a:gd name="T21" fmla="*/ 10 h 115"/>
                  <a:gd name="T22" fmla="*/ 22 w 228"/>
                  <a:gd name="T23" fmla="*/ 36 h 115"/>
                  <a:gd name="T24" fmla="*/ 46 w 228"/>
                  <a:gd name="T25" fmla="*/ 62 h 115"/>
                  <a:gd name="T26" fmla="*/ 72 w 228"/>
                  <a:gd name="T27" fmla="*/ 83 h 115"/>
                  <a:gd name="T28" fmla="*/ 99 w 228"/>
                  <a:gd name="T29" fmla="*/ 101 h 115"/>
                  <a:gd name="T30" fmla="*/ 129 w 228"/>
                  <a:gd name="T31" fmla="*/ 112 h 115"/>
                  <a:gd name="T32" fmla="*/ 161 w 228"/>
                  <a:gd name="T33" fmla="*/ 115 h 115"/>
                  <a:gd name="T34" fmla="*/ 192 w 228"/>
                  <a:gd name="T35" fmla="*/ 110 h 115"/>
                  <a:gd name="T36" fmla="*/ 224 w 228"/>
                  <a:gd name="T37" fmla="*/ 91 h 115"/>
                  <a:gd name="T38" fmla="*/ 214 w 228"/>
                  <a:gd name="T39" fmla="*/ 84 h 115"/>
                  <a:gd name="T40" fmla="*/ 228 w 228"/>
                  <a:gd name="T41" fmla="*/ 84 h 115"/>
                  <a:gd name="T42" fmla="*/ 227 w 228"/>
                  <a:gd name="T43" fmla="*/ 70 h 115"/>
                  <a:gd name="T44" fmla="*/ 218 w 228"/>
                  <a:gd name="T45" fmla="*/ 78 h 115"/>
                  <a:gd name="T46" fmla="*/ 228 w 228"/>
                  <a:gd name="T47" fmla="*/ 8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8" h="115">
                    <a:moveTo>
                      <a:pt x="228" y="84"/>
                    </a:moveTo>
                    <a:lnTo>
                      <a:pt x="218" y="78"/>
                    </a:lnTo>
                    <a:lnTo>
                      <a:pt x="190" y="94"/>
                    </a:lnTo>
                    <a:lnTo>
                      <a:pt x="161" y="99"/>
                    </a:lnTo>
                    <a:lnTo>
                      <a:pt x="132" y="96"/>
                    </a:lnTo>
                    <a:lnTo>
                      <a:pt x="105" y="84"/>
                    </a:lnTo>
                    <a:lnTo>
                      <a:pt x="77" y="70"/>
                    </a:lnTo>
                    <a:lnTo>
                      <a:pt x="54" y="49"/>
                    </a:lnTo>
                    <a:lnTo>
                      <a:pt x="31" y="26"/>
                    </a:lnTo>
                    <a:lnTo>
                      <a:pt x="11" y="0"/>
                    </a:lnTo>
                    <a:lnTo>
                      <a:pt x="0" y="10"/>
                    </a:lnTo>
                    <a:lnTo>
                      <a:pt x="22" y="36"/>
                    </a:lnTo>
                    <a:lnTo>
                      <a:pt x="46" y="62"/>
                    </a:lnTo>
                    <a:lnTo>
                      <a:pt x="72" y="83"/>
                    </a:lnTo>
                    <a:lnTo>
                      <a:pt x="99" y="101"/>
                    </a:lnTo>
                    <a:lnTo>
                      <a:pt x="129" y="112"/>
                    </a:lnTo>
                    <a:lnTo>
                      <a:pt x="161" y="115"/>
                    </a:lnTo>
                    <a:lnTo>
                      <a:pt x="192" y="110"/>
                    </a:lnTo>
                    <a:lnTo>
                      <a:pt x="224" y="91"/>
                    </a:lnTo>
                    <a:lnTo>
                      <a:pt x="214" y="84"/>
                    </a:lnTo>
                    <a:lnTo>
                      <a:pt x="228" y="84"/>
                    </a:lnTo>
                    <a:lnTo>
                      <a:pt x="227" y="70"/>
                    </a:lnTo>
                    <a:lnTo>
                      <a:pt x="218" y="78"/>
                    </a:lnTo>
                    <a:lnTo>
                      <a:pt x="228"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77" name="Freeform 457"/>
              <p:cNvSpPr>
                <a:spLocks/>
              </p:cNvSpPr>
              <p:nvPr/>
            </p:nvSpPr>
            <p:spPr bwMode="auto">
              <a:xfrm>
                <a:off x="2044" y="2555"/>
                <a:ext cx="38" cy="196"/>
              </a:xfrm>
              <a:custGeom>
                <a:avLst/>
                <a:gdLst>
                  <a:gd name="T0" fmla="*/ 4 w 75"/>
                  <a:gd name="T1" fmla="*/ 386 h 393"/>
                  <a:gd name="T2" fmla="*/ 14 w 75"/>
                  <a:gd name="T3" fmla="*/ 380 h 393"/>
                  <a:gd name="T4" fmla="*/ 15 w 75"/>
                  <a:gd name="T5" fmla="*/ 338 h 393"/>
                  <a:gd name="T6" fmla="*/ 23 w 75"/>
                  <a:gd name="T7" fmla="*/ 293 h 393"/>
                  <a:gd name="T8" fmla="*/ 34 w 75"/>
                  <a:gd name="T9" fmla="*/ 243 h 393"/>
                  <a:gd name="T10" fmla="*/ 48 w 75"/>
                  <a:gd name="T11" fmla="*/ 191 h 393"/>
                  <a:gd name="T12" fmla="*/ 60 w 75"/>
                  <a:gd name="T13" fmla="*/ 141 h 393"/>
                  <a:gd name="T14" fmla="*/ 70 w 75"/>
                  <a:gd name="T15" fmla="*/ 89 h 393"/>
                  <a:gd name="T16" fmla="*/ 75 w 75"/>
                  <a:gd name="T17" fmla="*/ 42 h 393"/>
                  <a:gd name="T18" fmla="*/ 74 w 75"/>
                  <a:gd name="T19" fmla="*/ 0 h 393"/>
                  <a:gd name="T20" fmla="*/ 60 w 75"/>
                  <a:gd name="T21" fmla="*/ 0 h 393"/>
                  <a:gd name="T22" fmla="*/ 62 w 75"/>
                  <a:gd name="T23" fmla="*/ 42 h 393"/>
                  <a:gd name="T24" fmla="*/ 56 w 75"/>
                  <a:gd name="T25" fmla="*/ 89 h 393"/>
                  <a:gd name="T26" fmla="*/ 47 w 75"/>
                  <a:gd name="T27" fmla="*/ 138 h 393"/>
                  <a:gd name="T28" fmla="*/ 34 w 75"/>
                  <a:gd name="T29" fmla="*/ 188 h 393"/>
                  <a:gd name="T30" fmla="*/ 21 w 75"/>
                  <a:gd name="T31" fmla="*/ 240 h 393"/>
                  <a:gd name="T32" fmla="*/ 10 w 75"/>
                  <a:gd name="T33" fmla="*/ 290 h 393"/>
                  <a:gd name="T34" fmla="*/ 1 w 75"/>
                  <a:gd name="T35" fmla="*/ 338 h 393"/>
                  <a:gd name="T36" fmla="*/ 0 w 75"/>
                  <a:gd name="T37" fmla="*/ 380 h 393"/>
                  <a:gd name="T38" fmla="*/ 10 w 75"/>
                  <a:gd name="T39" fmla="*/ 374 h 393"/>
                  <a:gd name="T40" fmla="*/ 4 w 75"/>
                  <a:gd name="T41" fmla="*/ 386 h 393"/>
                  <a:gd name="T42" fmla="*/ 14 w 75"/>
                  <a:gd name="T43" fmla="*/ 393 h 393"/>
                  <a:gd name="T44" fmla="*/ 14 w 75"/>
                  <a:gd name="T45" fmla="*/ 380 h 393"/>
                  <a:gd name="T46" fmla="*/ 4 w 75"/>
                  <a:gd name="T47" fmla="*/ 38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 h="393">
                    <a:moveTo>
                      <a:pt x="4" y="386"/>
                    </a:moveTo>
                    <a:lnTo>
                      <a:pt x="14" y="380"/>
                    </a:lnTo>
                    <a:lnTo>
                      <a:pt x="15" y="338"/>
                    </a:lnTo>
                    <a:lnTo>
                      <a:pt x="23" y="293"/>
                    </a:lnTo>
                    <a:lnTo>
                      <a:pt x="34" y="243"/>
                    </a:lnTo>
                    <a:lnTo>
                      <a:pt x="48" y="191"/>
                    </a:lnTo>
                    <a:lnTo>
                      <a:pt x="60" y="141"/>
                    </a:lnTo>
                    <a:lnTo>
                      <a:pt x="70" y="89"/>
                    </a:lnTo>
                    <a:lnTo>
                      <a:pt x="75" y="42"/>
                    </a:lnTo>
                    <a:lnTo>
                      <a:pt x="74" y="0"/>
                    </a:lnTo>
                    <a:lnTo>
                      <a:pt x="60" y="0"/>
                    </a:lnTo>
                    <a:lnTo>
                      <a:pt x="62" y="42"/>
                    </a:lnTo>
                    <a:lnTo>
                      <a:pt x="56" y="89"/>
                    </a:lnTo>
                    <a:lnTo>
                      <a:pt x="47" y="138"/>
                    </a:lnTo>
                    <a:lnTo>
                      <a:pt x="34" y="188"/>
                    </a:lnTo>
                    <a:lnTo>
                      <a:pt x="21" y="240"/>
                    </a:lnTo>
                    <a:lnTo>
                      <a:pt x="10" y="290"/>
                    </a:lnTo>
                    <a:lnTo>
                      <a:pt x="1" y="338"/>
                    </a:lnTo>
                    <a:lnTo>
                      <a:pt x="0" y="380"/>
                    </a:lnTo>
                    <a:lnTo>
                      <a:pt x="10" y="374"/>
                    </a:lnTo>
                    <a:lnTo>
                      <a:pt x="4" y="386"/>
                    </a:lnTo>
                    <a:lnTo>
                      <a:pt x="14" y="393"/>
                    </a:lnTo>
                    <a:lnTo>
                      <a:pt x="14" y="380"/>
                    </a:lnTo>
                    <a:lnTo>
                      <a:pt x="4" y="3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78" name="Freeform 458"/>
              <p:cNvSpPr>
                <a:spLocks/>
              </p:cNvSpPr>
              <p:nvPr/>
            </p:nvSpPr>
            <p:spPr bwMode="auto">
              <a:xfrm>
                <a:off x="1895" y="2483"/>
                <a:ext cx="154" cy="265"/>
              </a:xfrm>
              <a:custGeom>
                <a:avLst/>
                <a:gdLst>
                  <a:gd name="T0" fmla="*/ 0 w 309"/>
                  <a:gd name="T1" fmla="*/ 0 h 529"/>
                  <a:gd name="T2" fmla="*/ 0 w 309"/>
                  <a:gd name="T3" fmla="*/ 0 h 529"/>
                  <a:gd name="T4" fmla="*/ 7 w 309"/>
                  <a:gd name="T5" fmla="*/ 40 h 529"/>
                  <a:gd name="T6" fmla="*/ 15 w 309"/>
                  <a:gd name="T7" fmla="*/ 79 h 529"/>
                  <a:gd name="T8" fmla="*/ 26 w 309"/>
                  <a:gd name="T9" fmla="*/ 119 h 529"/>
                  <a:gd name="T10" fmla="*/ 37 w 309"/>
                  <a:gd name="T11" fmla="*/ 158 h 529"/>
                  <a:gd name="T12" fmla="*/ 51 w 309"/>
                  <a:gd name="T13" fmla="*/ 198 h 529"/>
                  <a:gd name="T14" fmla="*/ 67 w 309"/>
                  <a:gd name="T15" fmla="*/ 236 h 529"/>
                  <a:gd name="T16" fmla="*/ 84 w 309"/>
                  <a:gd name="T17" fmla="*/ 273 h 529"/>
                  <a:gd name="T18" fmla="*/ 103 w 309"/>
                  <a:gd name="T19" fmla="*/ 308 h 529"/>
                  <a:gd name="T20" fmla="*/ 122 w 309"/>
                  <a:gd name="T21" fmla="*/ 344 h 529"/>
                  <a:gd name="T22" fmla="*/ 144 w 309"/>
                  <a:gd name="T23" fmla="*/ 378 h 529"/>
                  <a:gd name="T24" fmla="*/ 166 w 309"/>
                  <a:gd name="T25" fmla="*/ 408 h 529"/>
                  <a:gd name="T26" fmla="*/ 192 w 309"/>
                  <a:gd name="T27" fmla="*/ 437 h 529"/>
                  <a:gd name="T28" fmla="*/ 217 w 309"/>
                  <a:gd name="T29" fmla="*/ 465 h 529"/>
                  <a:gd name="T30" fmla="*/ 244 w 309"/>
                  <a:gd name="T31" fmla="*/ 489 h 529"/>
                  <a:gd name="T32" fmla="*/ 274 w 309"/>
                  <a:gd name="T33" fmla="*/ 512 h 529"/>
                  <a:gd name="T34" fmla="*/ 303 w 309"/>
                  <a:gd name="T35" fmla="*/ 529 h 529"/>
                  <a:gd name="T36" fmla="*/ 309 w 309"/>
                  <a:gd name="T37" fmla="*/ 517 h 529"/>
                  <a:gd name="T38" fmla="*/ 280 w 309"/>
                  <a:gd name="T39" fmla="*/ 499 h 529"/>
                  <a:gd name="T40" fmla="*/ 252 w 309"/>
                  <a:gd name="T41" fmla="*/ 476 h 529"/>
                  <a:gd name="T42" fmla="*/ 225 w 309"/>
                  <a:gd name="T43" fmla="*/ 452 h 529"/>
                  <a:gd name="T44" fmla="*/ 200 w 309"/>
                  <a:gd name="T45" fmla="*/ 428 h 529"/>
                  <a:gd name="T46" fmla="*/ 177 w 309"/>
                  <a:gd name="T47" fmla="*/ 399 h 529"/>
                  <a:gd name="T48" fmla="*/ 155 w 309"/>
                  <a:gd name="T49" fmla="*/ 368 h 529"/>
                  <a:gd name="T50" fmla="*/ 133 w 309"/>
                  <a:gd name="T51" fmla="*/ 334 h 529"/>
                  <a:gd name="T52" fmla="*/ 114 w 309"/>
                  <a:gd name="T53" fmla="*/ 302 h 529"/>
                  <a:gd name="T54" fmla="*/ 95 w 309"/>
                  <a:gd name="T55" fmla="*/ 266 h 529"/>
                  <a:gd name="T56" fmla="*/ 78 w 309"/>
                  <a:gd name="T57" fmla="*/ 229 h 529"/>
                  <a:gd name="T58" fmla="*/ 65 w 309"/>
                  <a:gd name="T59" fmla="*/ 192 h 529"/>
                  <a:gd name="T60" fmla="*/ 51 w 309"/>
                  <a:gd name="T61" fmla="*/ 155 h 529"/>
                  <a:gd name="T62" fmla="*/ 40 w 309"/>
                  <a:gd name="T63" fmla="*/ 116 h 529"/>
                  <a:gd name="T64" fmla="*/ 29 w 309"/>
                  <a:gd name="T65" fmla="*/ 76 h 529"/>
                  <a:gd name="T66" fmla="*/ 21 w 309"/>
                  <a:gd name="T67" fmla="*/ 37 h 529"/>
                  <a:gd name="T68" fmla="*/ 14 w 309"/>
                  <a:gd name="T69" fmla="*/ 0 h 529"/>
                  <a:gd name="T70" fmla="*/ 14 w 309"/>
                  <a:gd name="T71" fmla="*/ 0 h 529"/>
                  <a:gd name="T72" fmla="*/ 0 w 309"/>
                  <a:gd name="T73" fmla="*/ 0 h 529"/>
                  <a:gd name="T74" fmla="*/ 0 w 309"/>
                  <a:gd name="T75" fmla="*/ 0 h 529"/>
                  <a:gd name="T76" fmla="*/ 0 w 309"/>
                  <a:gd name="T7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529">
                    <a:moveTo>
                      <a:pt x="0" y="0"/>
                    </a:moveTo>
                    <a:lnTo>
                      <a:pt x="0" y="0"/>
                    </a:lnTo>
                    <a:lnTo>
                      <a:pt x="7" y="40"/>
                    </a:lnTo>
                    <a:lnTo>
                      <a:pt x="15" y="79"/>
                    </a:lnTo>
                    <a:lnTo>
                      <a:pt x="26" y="119"/>
                    </a:lnTo>
                    <a:lnTo>
                      <a:pt x="37" y="158"/>
                    </a:lnTo>
                    <a:lnTo>
                      <a:pt x="51" y="198"/>
                    </a:lnTo>
                    <a:lnTo>
                      <a:pt x="67" y="236"/>
                    </a:lnTo>
                    <a:lnTo>
                      <a:pt x="84" y="273"/>
                    </a:lnTo>
                    <a:lnTo>
                      <a:pt x="103" y="308"/>
                    </a:lnTo>
                    <a:lnTo>
                      <a:pt x="122" y="344"/>
                    </a:lnTo>
                    <a:lnTo>
                      <a:pt x="144" y="378"/>
                    </a:lnTo>
                    <a:lnTo>
                      <a:pt x="166" y="408"/>
                    </a:lnTo>
                    <a:lnTo>
                      <a:pt x="192" y="437"/>
                    </a:lnTo>
                    <a:lnTo>
                      <a:pt x="217" y="465"/>
                    </a:lnTo>
                    <a:lnTo>
                      <a:pt x="244" y="489"/>
                    </a:lnTo>
                    <a:lnTo>
                      <a:pt x="274" y="512"/>
                    </a:lnTo>
                    <a:lnTo>
                      <a:pt x="303" y="529"/>
                    </a:lnTo>
                    <a:lnTo>
                      <a:pt x="309" y="517"/>
                    </a:lnTo>
                    <a:lnTo>
                      <a:pt x="280" y="499"/>
                    </a:lnTo>
                    <a:lnTo>
                      <a:pt x="252" y="476"/>
                    </a:lnTo>
                    <a:lnTo>
                      <a:pt x="225" y="452"/>
                    </a:lnTo>
                    <a:lnTo>
                      <a:pt x="200" y="428"/>
                    </a:lnTo>
                    <a:lnTo>
                      <a:pt x="177" y="399"/>
                    </a:lnTo>
                    <a:lnTo>
                      <a:pt x="155" y="368"/>
                    </a:lnTo>
                    <a:lnTo>
                      <a:pt x="133" y="334"/>
                    </a:lnTo>
                    <a:lnTo>
                      <a:pt x="114" y="302"/>
                    </a:lnTo>
                    <a:lnTo>
                      <a:pt x="95" y="266"/>
                    </a:lnTo>
                    <a:lnTo>
                      <a:pt x="78" y="229"/>
                    </a:lnTo>
                    <a:lnTo>
                      <a:pt x="65" y="192"/>
                    </a:lnTo>
                    <a:lnTo>
                      <a:pt x="51" y="155"/>
                    </a:lnTo>
                    <a:lnTo>
                      <a:pt x="40" y="116"/>
                    </a:lnTo>
                    <a:lnTo>
                      <a:pt x="29" y="76"/>
                    </a:lnTo>
                    <a:lnTo>
                      <a:pt x="21" y="37"/>
                    </a:lnTo>
                    <a:lnTo>
                      <a:pt x="14" y="0"/>
                    </a:lnTo>
                    <a:lnTo>
                      <a:pt x="14"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79" name="Freeform 459"/>
              <p:cNvSpPr>
                <a:spLocks/>
              </p:cNvSpPr>
              <p:nvPr/>
            </p:nvSpPr>
            <p:spPr bwMode="auto">
              <a:xfrm>
                <a:off x="1895" y="2337"/>
                <a:ext cx="28" cy="146"/>
              </a:xfrm>
              <a:custGeom>
                <a:avLst/>
                <a:gdLst>
                  <a:gd name="T0" fmla="*/ 49 w 56"/>
                  <a:gd name="T1" fmla="*/ 61 h 291"/>
                  <a:gd name="T2" fmla="*/ 36 w 56"/>
                  <a:gd name="T3" fmla="*/ 58 h 291"/>
                  <a:gd name="T4" fmla="*/ 0 w 56"/>
                  <a:gd name="T5" fmla="*/ 291 h 291"/>
                  <a:gd name="T6" fmla="*/ 14 w 56"/>
                  <a:gd name="T7" fmla="*/ 291 h 291"/>
                  <a:gd name="T8" fmla="*/ 49 w 56"/>
                  <a:gd name="T9" fmla="*/ 58 h 291"/>
                  <a:gd name="T10" fmla="*/ 36 w 56"/>
                  <a:gd name="T11" fmla="*/ 55 h 291"/>
                  <a:gd name="T12" fmla="*/ 49 w 56"/>
                  <a:gd name="T13" fmla="*/ 58 h 291"/>
                  <a:gd name="T14" fmla="*/ 56 w 56"/>
                  <a:gd name="T15" fmla="*/ 0 h 291"/>
                  <a:gd name="T16" fmla="*/ 36 w 56"/>
                  <a:gd name="T17" fmla="*/ 55 h 291"/>
                  <a:gd name="T18" fmla="*/ 49 w 56"/>
                  <a:gd name="T19" fmla="*/ 6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91">
                    <a:moveTo>
                      <a:pt x="49" y="61"/>
                    </a:moveTo>
                    <a:lnTo>
                      <a:pt x="36" y="58"/>
                    </a:lnTo>
                    <a:lnTo>
                      <a:pt x="0" y="291"/>
                    </a:lnTo>
                    <a:lnTo>
                      <a:pt x="14" y="291"/>
                    </a:lnTo>
                    <a:lnTo>
                      <a:pt x="49" y="58"/>
                    </a:lnTo>
                    <a:lnTo>
                      <a:pt x="36" y="55"/>
                    </a:lnTo>
                    <a:lnTo>
                      <a:pt x="49" y="58"/>
                    </a:lnTo>
                    <a:lnTo>
                      <a:pt x="56" y="0"/>
                    </a:lnTo>
                    <a:lnTo>
                      <a:pt x="36" y="55"/>
                    </a:lnTo>
                    <a:lnTo>
                      <a:pt x="4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80" name="Freeform 460"/>
              <p:cNvSpPr>
                <a:spLocks/>
              </p:cNvSpPr>
              <p:nvPr/>
            </p:nvSpPr>
            <p:spPr bwMode="auto">
              <a:xfrm>
                <a:off x="1771" y="2364"/>
                <a:ext cx="145" cy="430"/>
              </a:xfrm>
              <a:custGeom>
                <a:avLst/>
                <a:gdLst>
                  <a:gd name="T0" fmla="*/ 128 w 290"/>
                  <a:gd name="T1" fmla="*/ 96 h 860"/>
                  <a:gd name="T2" fmla="*/ 150 w 290"/>
                  <a:gd name="T3" fmla="*/ 84 h 860"/>
                  <a:gd name="T4" fmla="*/ 172 w 290"/>
                  <a:gd name="T5" fmla="*/ 76 h 860"/>
                  <a:gd name="T6" fmla="*/ 194 w 290"/>
                  <a:gd name="T7" fmla="*/ 70 h 860"/>
                  <a:gd name="T8" fmla="*/ 217 w 290"/>
                  <a:gd name="T9" fmla="*/ 63 h 860"/>
                  <a:gd name="T10" fmla="*/ 237 w 290"/>
                  <a:gd name="T11" fmla="*/ 55 h 860"/>
                  <a:gd name="T12" fmla="*/ 258 w 290"/>
                  <a:gd name="T13" fmla="*/ 42 h 860"/>
                  <a:gd name="T14" fmla="*/ 275 w 290"/>
                  <a:gd name="T15" fmla="*/ 24 h 860"/>
                  <a:gd name="T16" fmla="*/ 290 w 290"/>
                  <a:gd name="T17" fmla="*/ 0 h 860"/>
                  <a:gd name="T18" fmla="*/ 277 w 290"/>
                  <a:gd name="T19" fmla="*/ 108 h 860"/>
                  <a:gd name="T20" fmla="*/ 262 w 290"/>
                  <a:gd name="T21" fmla="*/ 215 h 860"/>
                  <a:gd name="T22" fmla="*/ 247 w 290"/>
                  <a:gd name="T23" fmla="*/ 322 h 860"/>
                  <a:gd name="T24" fmla="*/ 231 w 290"/>
                  <a:gd name="T25" fmla="*/ 430 h 860"/>
                  <a:gd name="T26" fmla="*/ 213 w 290"/>
                  <a:gd name="T27" fmla="*/ 537 h 860"/>
                  <a:gd name="T28" fmla="*/ 196 w 290"/>
                  <a:gd name="T29" fmla="*/ 643 h 860"/>
                  <a:gd name="T30" fmla="*/ 181 w 290"/>
                  <a:gd name="T31" fmla="*/ 751 h 860"/>
                  <a:gd name="T32" fmla="*/ 168 w 290"/>
                  <a:gd name="T33" fmla="*/ 860 h 860"/>
                  <a:gd name="T34" fmla="*/ 144 w 290"/>
                  <a:gd name="T35" fmla="*/ 832 h 860"/>
                  <a:gd name="T36" fmla="*/ 118 w 290"/>
                  <a:gd name="T37" fmla="*/ 801 h 860"/>
                  <a:gd name="T38" fmla="*/ 91 w 290"/>
                  <a:gd name="T39" fmla="*/ 772 h 860"/>
                  <a:gd name="T40" fmla="*/ 63 w 290"/>
                  <a:gd name="T41" fmla="*/ 743 h 860"/>
                  <a:gd name="T42" fmla="*/ 39 w 290"/>
                  <a:gd name="T43" fmla="*/ 716 h 860"/>
                  <a:gd name="T44" fmla="*/ 18 w 290"/>
                  <a:gd name="T45" fmla="*/ 693 h 860"/>
                  <a:gd name="T46" fmla="*/ 6 w 290"/>
                  <a:gd name="T47" fmla="*/ 675 h 860"/>
                  <a:gd name="T48" fmla="*/ 0 w 290"/>
                  <a:gd name="T49" fmla="*/ 664 h 860"/>
                  <a:gd name="T50" fmla="*/ 6 w 290"/>
                  <a:gd name="T51" fmla="*/ 645 h 860"/>
                  <a:gd name="T52" fmla="*/ 21 w 290"/>
                  <a:gd name="T53" fmla="*/ 598 h 860"/>
                  <a:gd name="T54" fmla="*/ 43 w 290"/>
                  <a:gd name="T55" fmla="*/ 533 h 860"/>
                  <a:gd name="T56" fmla="*/ 67 w 290"/>
                  <a:gd name="T57" fmla="*/ 453 h 860"/>
                  <a:gd name="T58" fmla="*/ 91 w 290"/>
                  <a:gd name="T59" fmla="*/ 364 h 860"/>
                  <a:gd name="T60" fmla="*/ 111 w 290"/>
                  <a:gd name="T61" fmla="*/ 272 h 860"/>
                  <a:gd name="T62" fmla="*/ 125 w 290"/>
                  <a:gd name="T63" fmla="*/ 180 h 860"/>
                  <a:gd name="T64" fmla="*/ 128 w 290"/>
                  <a:gd name="T65" fmla="*/ 96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0" h="860">
                    <a:moveTo>
                      <a:pt x="128" y="96"/>
                    </a:moveTo>
                    <a:lnTo>
                      <a:pt x="150" y="84"/>
                    </a:lnTo>
                    <a:lnTo>
                      <a:pt x="172" y="76"/>
                    </a:lnTo>
                    <a:lnTo>
                      <a:pt x="194" y="70"/>
                    </a:lnTo>
                    <a:lnTo>
                      <a:pt x="217" y="63"/>
                    </a:lnTo>
                    <a:lnTo>
                      <a:pt x="237" y="55"/>
                    </a:lnTo>
                    <a:lnTo>
                      <a:pt x="258" y="42"/>
                    </a:lnTo>
                    <a:lnTo>
                      <a:pt x="275" y="24"/>
                    </a:lnTo>
                    <a:lnTo>
                      <a:pt x="290" y="0"/>
                    </a:lnTo>
                    <a:lnTo>
                      <a:pt x="277" y="108"/>
                    </a:lnTo>
                    <a:lnTo>
                      <a:pt x="262" y="215"/>
                    </a:lnTo>
                    <a:lnTo>
                      <a:pt x="247" y="322"/>
                    </a:lnTo>
                    <a:lnTo>
                      <a:pt x="231" y="430"/>
                    </a:lnTo>
                    <a:lnTo>
                      <a:pt x="213" y="537"/>
                    </a:lnTo>
                    <a:lnTo>
                      <a:pt x="196" y="643"/>
                    </a:lnTo>
                    <a:lnTo>
                      <a:pt x="181" y="751"/>
                    </a:lnTo>
                    <a:lnTo>
                      <a:pt x="168" y="860"/>
                    </a:lnTo>
                    <a:lnTo>
                      <a:pt x="144" y="832"/>
                    </a:lnTo>
                    <a:lnTo>
                      <a:pt x="118" y="801"/>
                    </a:lnTo>
                    <a:lnTo>
                      <a:pt x="91" y="772"/>
                    </a:lnTo>
                    <a:lnTo>
                      <a:pt x="63" y="743"/>
                    </a:lnTo>
                    <a:lnTo>
                      <a:pt x="39" y="716"/>
                    </a:lnTo>
                    <a:lnTo>
                      <a:pt x="18" y="693"/>
                    </a:lnTo>
                    <a:lnTo>
                      <a:pt x="6" y="675"/>
                    </a:lnTo>
                    <a:lnTo>
                      <a:pt x="0" y="664"/>
                    </a:lnTo>
                    <a:lnTo>
                      <a:pt x="6" y="645"/>
                    </a:lnTo>
                    <a:lnTo>
                      <a:pt x="21" y="598"/>
                    </a:lnTo>
                    <a:lnTo>
                      <a:pt x="43" y="533"/>
                    </a:lnTo>
                    <a:lnTo>
                      <a:pt x="67" y="453"/>
                    </a:lnTo>
                    <a:lnTo>
                      <a:pt x="91" y="364"/>
                    </a:lnTo>
                    <a:lnTo>
                      <a:pt x="111" y="272"/>
                    </a:lnTo>
                    <a:lnTo>
                      <a:pt x="125" y="180"/>
                    </a:lnTo>
                    <a:lnTo>
                      <a:pt x="128" y="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81" name="Freeform 461"/>
              <p:cNvSpPr>
                <a:spLocks/>
              </p:cNvSpPr>
              <p:nvPr/>
            </p:nvSpPr>
            <p:spPr bwMode="auto">
              <a:xfrm>
                <a:off x="1834" y="2341"/>
                <a:ext cx="88" cy="74"/>
              </a:xfrm>
              <a:custGeom>
                <a:avLst/>
                <a:gdLst>
                  <a:gd name="T0" fmla="*/ 171 w 177"/>
                  <a:gd name="T1" fmla="*/ 47 h 149"/>
                  <a:gd name="T2" fmla="*/ 159 w 177"/>
                  <a:gd name="T3" fmla="*/ 44 h 149"/>
                  <a:gd name="T4" fmla="*/ 144 w 177"/>
                  <a:gd name="T5" fmla="*/ 67 h 149"/>
                  <a:gd name="T6" fmla="*/ 129 w 177"/>
                  <a:gd name="T7" fmla="*/ 83 h 149"/>
                  <a:gd name="T8" fmla="*/ 110 w 177"/>
                  <a:gd name="T9" fmla="*/ 94 h 149"/>
                  <a:gd name="T10" fmla="*/ 91 w 177"/>
                  <a:gd name="T11" fmla="*/ 102 h 149"/>
                  <a:gd name="T12" fmla="*/ 67 w 177"/>
                  <a:gd name="T13" fmla="*/ 109 h 149"/>
                  <a:gd name="T14" fmla="*/ 45 w 177"/>
                  <a:gd name="T15" fmla="*/ 115 h 149"/>
                  <a:gd name="T16" fmla="*/ 23 w 177"/>
                  <a:gd name="T17" fmla="*/ 123 h 149"/>
                  <a:gd name="T18" fmla="*/ 0 w 177"/>
                  <a:gd name="T19" fmla="*/ 136 h 149"/>
                  <a:gd name="T20" fmla="*/ 6 w 177"/>
                  <a:gd name="T21" fmla="*/ 149 h 149"/>
                  <a:gd name="T22" fmla="*/ 26 w 177"/>
                  <a:gd name="T23" fmla="*/ 139 h 149"/>
                  <a:gd name="T24" fmla="*/ 48 w 177"/>
                  <a:gd name="T25" fmla="*/ 131 h 149"/>
                  <a:gd name="T26" fmla="*/ 70 w 177"/>
                  <a:gd name="T27" fmla="*/ 125 h 149"/>
                  <a:gd name="T28" fmla="*/ 93 w 177"/>
                  <a:gd name="T29" fmla="*/ 118 h 149"/>
                  <a:gd name="T30" fmla="*/ 115 w 177"/>
                  <a:gd name="T31" fmla="*/ 110 h 149"/>
                  <a:gd name="T32" fmla="*/ 137 w 177"/>
                  <a:gd name="T33" fmla="*/ 96 h 149"/>
                  <a:gd name="T34" fmla="*/ 155 w 177"/>
                  <a:gd name="T35" fmla="*/ 76 h 149"/>
                  <a:gd name="T36" fmla="*/ 170 w 177"/>
                  <a:gd name="T37" fmla="*/ 50 h 149"/>
                  <a:gd name="T38" fmla="*/ 158 w 177"/>
                  <a:gd name="T39" fmla="*/ 47 h 149"/>
                  <a:gd name="T40" fmla="*/ 171 w 177"/>
                  <a:gd name="T41" fmla="*/ 47 h 149"/>
                  <a:gd name="T42" fmla="*/ 177 w 177"/>
                  <a:gd name="T43" fmla="*/ 0 h 149"/>
                  <a:gd name="T44" fmla="*/ 159 w 177"/>
                  <a:gd name="T45" fmla="*/ 44 h 149"/>
                  <a:gd name="T46" fmla="*/ 171 w 177"/>
                  <a:gd name="T47" fmla="*/ 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149">
                    <a:moveTo>
                      <a:pt x="171" y="47"/>
                    </a:moveTo>
                    <a:lnTo>
                      <a:pt x="159" y="44"/>
                    </a:lnTo>
                    <a:lnTo>
                      <a:pt x="144" y="67"/>
                    </a:lnTo>
                    <a:lnTo>
                      <a:pt x="129" y="83"/>
                    </a:lnTo>
                    <a:lnTo>
                      <a:pt x="110" y="94"/>
                    </a:lnTo>
                    <a:lnTo>
                      <a:pt x="91" y="102"/>
                    </a:lnTo>
                    <a:lnTo>
                      <a:pt x="67" y="109"/>
                    </a:lnTo>
                    <a:lnTo>
                      <a:pt x="45" y="115"/>
                    </a:lnTo>
                    <a:lnTo>
                      <a:pt x="23" y="123"/>
                    </a:lnTo>
                    <a:lnTo>
                      <a:pt x="0" y="136"/>
                    </a:lnTo>
                    <a:lnTo>
                      <a:pt x="6" y="149"/>
                    </a:lnTo>
                    <a:lnTo>
                      <a:pt x="26" y="139"/>
                    </a:lnTo>
                    <a:lnTo>
                      <a:pt x="48" y="131"/>
                    </a:lnTo>
                    <a:lnTo>
                      <a:pt x="70" y="125"/>
                    </a:lnTo>
                    <a:lnTo>
                      <a:pt x="93" y="118"/>
                    </a:lnTo>
                    <a:lnTo>
                      <a:pt x="115" y="110"/>
                    </a:lnTo>
                    <a:lnTo>
                      <a:pt x="137" y="96"/>
                    </a:lnTo>
                    <a:lnTo>
                      <a:pt x="155" y="76"/>
                    </a:lnTo>
                    <a:lnTo>
                      <a:pt x="170" y="50"/>
                    </a:lnTo>
                    <a:lnTo>
                      <a:pt x="158" y="47"/>
                    </a:lnTo>
                    <a:lnTo>
                      <a:pt x="171" y="47"/>
                    </a:lnTo>
                    <a:lnTo>
                      <a:pt x="177" y="0"/>
                    </a:lnTo>
                    <a:lnTo>
                      <a:pt x="159" y="44"/>
                    </a:lnTo>
                    <a:lnTo>
                      <a:pt x="17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82" name="Freeform 462"/>
              <p:cNvSpPr>
                <a:spLocks/>
              </p:cNvSpPr>
              <p:nvPr/>
            </p:nvSpPr>
            <p:spPr bwMode="auto">
              <a:xfrm>
                <a:off x="1851" y="2364"/>
                <a:ext cx="68" cy="439"/>
              </a:xfrm>
              <a:custGeom>
                <a:avLst/>
                <a:gdLst>
                  <a:gd name="T0" fmla="*/ 1 w 135"/>
                  <a:gd name="T1" fmla="*/ 864 h 879"/>
                  <a:gd name="T2" fmla="*/ 13 w 135"/>
                  <a:gd name="T3" fmla="*/ 860 h 879"/>
                  <a:gd name="T4" fmla="*/ 27 w 135"/>
                  <a:gd name="T5" fmla="*/ 751 h 879"/>
                  <a:gd name="T6" fmla="*/ 42 w 135"/>
                  <a:gd name="T7" fmla="*/ 643 h 879"/>
                  <a:gd name="T8" fmla="*/ 59 w 135"/>
                  <a:gd name="T9" fmla="*/ 538 h 879"/>
                  <a:gd name="T10" fmla="*/ 76 w 135"/>
                  <a:gd name="T11" fmla="*/ 432 h 879"/>
                  <a:gd name="T12" fmla="*/ 93 w 135"/>
                  <a:gd name="T13" fmla="*/ 322 h 879"/>
                  <a:gd name="T14" fmla="*/ 108 w 135"/>
                  <a:gd name="T15" fmla="*/ 215 h 879"/>
                  <a:gd name="T16" fmla="*/ 123 w 135"/>
                  <a:gd name="T17" fmla="*/ 108 h 879"/>
                  <a:gd name="T18" fmla="*/ 135 w 135"/>
                  <a:gd name="T19" fmla="*/ 0 h 879"/>
                  <a:gd name="T20" fmla="*/ 122 w 135"/>
                  <a:gd name="T21" fmla="*/ 0 h 879"/>
                  <a:gd name="T22" fmla="*/ 109 w 135"/>
                  <a:gd name="T23" fmla="*/ 108 h 879"/>
                  <a:gd name="T24" fmla="*/ 94 w 135"/>
                  <a:gd name="T25" fmla="*/ 215 h 879"/>
                  <a:gd name="T26" fmla="*/ 79 w 135"/>
                  <a:gd name="T27" fmla="*/ 322 h 879"/>
                  <a:gd name="T28" fmla="*/ 63 w 135"/>
                  <a:gd name="T29" fmla="*/ 428 h 879"/>
                  <a:gd name="T30" fmla="*/ 45 w 135"/>
                  <a:gd name="T31" fmla="*/ 535 h 879"/>
                  <a:gd name="T32" fmla="*/ 28 w 135"/>
                  <a:gd name="T33" fmla="*/ 643 h 879"/>
                  <a:gd name="T34" fmla="*/ 13 w 135"/>
                  <a:gd name="T35" fmla="*/ 751 h 879"/>
                  <a:gd name="T36" fmla="*/ 0 w 135"/>
                  <a:gd name="T37" fmla="*/ 860 h 879"/>
                  <a:gd name="T38" fmla="*/ 12 w 135"/>
                  <a:gd name="T39" fmla="*/ 855 h 879"/>
                  <a:gd name="T40" fmla="*/ 1 w 135"/>
                  <a:gd name="T41" fmla="*/ 864 h 879"/>
                  <a:gd name="T42" fmla="*/ 11 w 135"/>
                  <a:gd name="T43" fmla="*/ 879 h 879"/>
                  <a:gd name="T44" fmla="*/ 13 w 135"/>
                  <a:gd name="T45" fmla="*/ 860 h 879"/>
                  <a:gd name="T46" fmla="*/ 1 w 135"/>
                  <a:gd name="T47" fmla="*/ 864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879">
                    <a:moveTo>
                      <a:pt x="1" y="864"/>
                    </a:moveTo>
                    <a:lnTo>
                      <a:pt x="13" y="860"/>
                    </a:lnTo>
                    <a:lnTo>
                      <a:pt x="27" y="751"/>
                    </a:lnTo>
                    <a:lnTo>
                      <a:pt x="42" y="643"/>
                    </a:lnTo>
                    <a:lnTo>
                      <a:pt x="59" y="538"/>
                    </a:lnTo>
                    <a:lnTo>
                      <a:pt x="76" y="432"/>
                    </a:lnTo>
                    <a:lnTo>
                      <a:pt x="93" y="322"/>
                    </a:lnTo>
                    <a:lnTo>
                      <a:pt x="108" y="215"/>
                    </a:lnTo>
                    <a:lnTo>
                      <a:pt x="123" y="108"/>
                    </a:lnTo>
                    <a:lnTo>
                      <a:pt x="135" y="0"/>
                    </a:lnTo>
                    <a:lnTo>
                      <a:pt x="122" y="0"/>
                    </a:lnTo>
                    <a:lnTo>
                      <a:pt x="109" y="108"/>
                    </a:lnTo>
                    <a:lnTo>
                      <a:pt x="94" y="215"/>
                    </a:lnTo>
                    <a:lnTo>
                      <a:pt x="79" y="322"/>
                    </a:lnTo>
                    <a:lnTo>
                      <a:pt x="63" y="428"/>
                    </a:lnTo>
                    <a:lnTo>
                      <a:pt x="45" y="535"/>
                    </a:lnTo>
                    <a:lnTo>
                      <a:pt x="28" y="643"/>
                    </a:lnTo>
                    <a:lnTo>
                      <a:pt x="13" y="751"/>
                    </a:lnTo>
                    <a:lnTo>
                      <a:pt x="0" y="860"/>
                    </a:lnTo>
                    <a:lnTo>
                      <a:pt x="12" y="855"/>
                    </a:lnTo>
                    <a:lnTo>
                      <a:pt x="1" y="864"/>
                    </a:lnTo>
                    <a:lnTo>
                      <a:pt x="11" y="879"/>
                    </a:lnTo>
                    <a:lnTo>
                      <a:pt x="13" y="860"/>
                    </a:lnTo>
                    <a:lnTo>
                      <a:pt x="1" y="8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83" name="Freeform 463"/>
              <p:cNvSpPr>
                <a:spLocks/>
              </p:cNvSpPr>
              <p:nvPr/>
            </p:nvSpPr>
            <p:spPr bwMode="auto">
              <a:xfrm>
                <a:off x="1768" y="2696"/>
                <a:ext cx="90" cy="100"/>
              </a:xfrm>
              <a:custGeom>
                <a:avLst/>
                <a:gdLst>
                  <a:gd name="T0" fmla="*/ 0 w 180"/>
                  <a:gd name="T1" fmla="*/ 0 h 200"/>
                  <a:gd name="T2" fmla="*/ 0 w 180"/>
                  <a:gd name="T3" fmla="*/ 0 h 200"/>
                  <a:gd name="T4" fmla="*/ 7 w 180"/>
                  <a:gd name="T5" fmla="*/ 16 h 200"/>
                  <a:gd name="T6" fmla="*/ 21 w 180"/>
                  <a:gd name="T7" fmla="*/ 34 h 200"/>
                  <a:gd name="T8" fmla="*/ 42 w 180"/>
                  <a:gd name="T9" fmla="*/ 57 h 200"/>
                  <a:gd name="T10" fmla="*/ 66 w 180"/>
                  <a:gd name="T11" fmla="*/ 86 h 200"/>
                  <a:gd name="T12" fmla="*/ 94 w 180"/>
                  <a:gd name="T13" fmla="*/ 115 h 200"/>
                  <a:gd name="T14" fmla="*/ 121 w 180"/>
                  <a:gd name="T15" fmla="*/ 142 h 200"/>
                  <a:gd name="T16" fmla="*/ 147 w 180"/>
                  <a:gd name="T17" fmla="*/ 173 h 200"/>
                  <a:gd name="T18" fmla="*/ 169 w 180"/>
                  <a:gd name="T19" fmla="*/ 200 h 200"/>
                  <a:gd name="T20" fmla="*/ 180 w 180"/>
                  <a:gd name="T21" fmla="*/ 191 h 200"/>
                  <a:gd name="T22" fmla="*/ 155 w 180"/>
                  <a:gd name="T23" fmla="*/ 163 h 200"/>
                  <a:gd name="T24" fmla="*/ 129 w 180"/>
                  <a:gd name="T25" fmla="*/ 133 h 200"/>
                  <a:gd name="T26" fmla="*/ 102 w 180"/>
                  <a:gd name="T27" fmla="*/ 102 h 200"/>
                  <a:gd name="T28" fmla="*/ 74 w 180"/>
                  <a:gd name="T29" fmla="*/ 73 h 200"/>
                  <a:gd name="T30" fmla="*/ 50 w 180"/>
                  <a:gd name="T31" fmla="*/ 47 h 200"/>
                  <a:gd name="T32" fmla="*/ 29 w 180"/>
                  <a:gd name="T33" fmla="*/ 24 h 200"/>
                  <a:gd name="T34" fmla="*/ 18 w 180"/>
                  <a:gd name="T35" fmla="*/ 7 h 200"/>
                  <a:gd name="T36" fmla="*/ 14 w 180"/>
                  <a:gd name="T37" fmla="*/ 0 h 200"/>
                  <a:gd name="T38" fmla="*/ 14 w 180"/>
                  <a:gd name="T39" fmla="*/ 0 h 200"/>
                  <a:gd name="T40" fmla="*/ 0 w 180"/>
                  <a:gd name="T4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200">
                    <a:moveTo>
                      <a:pt x="0" y="0"/>
                    </a:moveTo>
                    <a:lnTo>
                      <a:pt x="0" y="0"/>
                    </a:lnTo>
                    <a:lnTo>
                      <a:pt x="7" y="16"/>
                    </a:lnTo>
                    <a:lnTo>
                      <a:pt x="21" y="34"/>
                    </a:lnTo>
                    <a:lnTo>
                      <a:pt x="42" y="57"/>
                    </a:lnTo>
                    <a:lnTo>
                      <a:pt x="66" y="86"/>
                    </a:lnTo>
                    <a:lnTo>
                      <a:pt x="94" y="115"/>
                    </a:lnTo>
                    <a:lnTo>
                      <a:pt x="121" y="142"/>
                    </a:lnTo>
                    <a:lnTo>
                      <a:pt x="147" y="173"/>
                    </a:lnTo>
                    <a:lnTo>
                      <a:pt x="169" y="200"/>
                    </a:lnTo>
                    <a:lnTo>
                      <a:pt x="180" y="191"/>
                    </a:lnTo>
                    <a:lnTo>
                      <a:pt x="155" y="163"/>
                    </a:lnTo>
                    <a:lnTo>
                      <a:pt x="129" y="133"/>
                    </a:lnTo>
                    <a:lnTo>
                      <a:pt x="102" y="102"/>
                    </a:lnTo>
                    <a:lnTo>
                      <a:pt x="74" y="73"/>
                    </a:lnTo>
                    <a:lnTo>
                      <a:pt x="50" y="47"/>
                    </a:lnTo>
                    <a:lnTo>
                      <a:pt x="29" y="24"/>
                    </a:lnTo>
                    <a:lnTo>
                      <a:pt x="18" y="7"/>
                    </a:lnTo>
                    <a:lnTo>
                      <a:pt x="14" y="0"/>
                    </a:lnTo>
                    <a:lnTo>
                      <a:pt x="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84" name="Freeform 464"/>
              <p:cNvSpPr>
                <a:spLocks/>
              </p:cNvSpPr>
              <p:nvPr/>
            </p:nvSpPr>
            <p:spPr bwMode="auto">
              <a:xfrm>
                <a:off x="1768" y="2409"/>
                <a:ext cx="70" cy="287"/>
              </a:xfrm>
              <a:custGeom>
                <a:avLst/>
                <a:gdLst>
                  <a:gd name="T0" fmla="*/ 132 w 142"/>
                  <a:gd name="T1" fmla="*/ 0 h 575"/>
                  <a:gd name="T2" fmla="*/ 128 w 142"/>
                  <a:gd name="T3" fmla="*/ 7 h 575"/>
                  <a:gd name="T4" fmla="*/ 125 w 142"/>
                  <a:gd name="T5" fmla="*/ 91 h 575"/>
                  <a:gd name="T6" fmla="*/ 111 w 142"/>
                  <a:gd name="T7" fmla="*/ 181 h 575"/>
                  <a:gd name="T8" fmla="*/ 91 w 142"/>
                  <a:gd name="T9" fmla="*/ 273 h 575"/>
                  <a:gd name="T10" fmla="*/ 68 w 142"/>
                  <a:gd name="T11" fmla="*/ 362 h 575"/>
                  <a:gd name="T12" fmla="*/ 43 w 142"/>
                  <a:gd name="T13" fmla="*/ 443 h 575"/>
                  <a:gd name="T14" fmla="*/ 21 w 142"/>
                  <a:gd name="T15" fmla="*/ 507 h 575"/>
                  <a:gd name="T16" fmla="*/ 6 w 142"/>
                  <a:gd name="T17" fmla="*/ 554 h 575"/>
                  <a:gd name="T18" fmla="*/ 0 w 142"/>
                  <a:gd name="T19" fmla="*/ 575 h 575"/>
                  <a:gd name="T20" fmla="*/ 14 w 142"/>
                  <a:gd name="T21" fmla="*/ 575 h 575"/>
                  <a:gd name="T22" fmla="*/ 20 w 142"/>
                  <a:gd name="T23" fmla="*/ 557 h 575"/>
                  <a:gd name="T24" fmla="*/ 35 w 142"/>
                  <a:gd name="T25" fmla="*/ 511 h 575"/>
                  <a:gd name="T26" fmla="*/ 57 w 142"/>
                  <a:gd name="T27" fmla="*/ 446 h 575"/>
                  <a:gd name="T28" fmla="*/ 81 w 142"/>
                  <a:gd name="T29" fmla="*/ 365 h 575"/>
                  <a:gd name="T30" fmla="*/ 105 w 142"/>
                  <a:gd name="T31" fmla="*/ 276 h 575"/>
                  <a:gd name="T32" fmla="*/ 125 w 142"/>
                  <a:gd name="T33" fmla="*/ 184 h 575"/>
                  <a:gd name="T34" fmla="*/ 139 w 142"/>
                  <a:gd name="T35" fmla="*/ 91 h 575"/>
                  <a:gd name="T36" fmla="*/ 142 w 142"/>
                  <a:gd name="T37" fmla="*/ 7 h 575"/>
                  <a:gd name="T38" fmla="*/ 138 w 142"/>
                  <a:gd name="T39" fmla="*/ 13 h 575"/>
                  <a:gd name="T40" fmla="*/ 132 w 142"/>
                  <a:gd name="T41" fmla="*/ 0 h 575"/>
                  <a:gd name="T42" fmla="*/ 128 w 142"/>
                  <a:gd name="T43" fmla="*/ 2 h 575"/>
                  <a:gd name="T44" fmla="*/ 128 w 142"/>
                  <a:gd name="T45" fmla="*/ 7 h 575"/>
                  <a:gd name="T46" fmla="*/ 132 w 142"/>
                  <a:gd name="T4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575">
                    <a:moveTo>
                      <a:pt x="132" y="0"/>
                    </a:moveTo>
                    <a:lnTo>
                      <a:pt x="128" y="7"/>
                    </a:lnTo>
                    <a:lnTo>
                      <a:pt x="125" y="91"/>
                    </a:lnTo>
                    <a:lnTo>
                      <a:pt x="111" y="181"/>
                    </a:lnTo>
                    <a:lnTo>
                      <a:pt x="91" y="273"/>
                    </a:lnTo>
                    <a:lnTo>
                      <a:pt x="68" y="362"/>
                    </a:lnTo>
                    <a:lnTo>
                      <a:pt x="43" y="443"/>
                    </a:lnTo>
                    <a:lnTo>
                      <a:pt x="21" y="507"/>
                    </a:lnTo>
                    <a:lnTo>
                      <a:pt x="6" y="554"/>
                    </a:lnTo>
                    <a:lnTo>
                      <a:pt x="0" y="575"/>
                    </a:lnTo>
                    <a:lnTo>
                      <a:pt x="14" y="575"/>
                    </a:lnTo>
                    <a:lnTo>
                      <a:pt x="20" y="557"/>
                    </a:lnTo>
                    <a:lnTo>
                      <a:pt x="35" y="511"/>
                    </a:lnTo>
                    <a:lnTo>
                      <a:pt x="57" y="446"/>
                    </a:lnTo>
                    <a:lnTo>
                      <a:pt x="81" y="365"/>
                    </a:lnTo>
                    <a:lnTo>
                      <a:pt x="105" y="276"/>
                    </a:lnTo>
                    <a:lnTo>
                      <a:pt x="125" y="184"/>
                    </a:lnTo>
                    <a:lnTo>
                      <a:pt x="139" y="91"/>
                    </a:lnTo>
                    <a:lnTo>
                      <a:pt x="142" y="7"/>
                    </a:lnTo>
                    <a:lnTo>
                      <a:pt x="138" y="13"/>
                    </a:lnTo>
                    <a:lnTo>
                      <a:pt x="132" y="0"/>
                    </a:lnTo>
                    <a:lnTo>
                      <a:pt x="128" y="2"/>
                    </a:lnTo>
                    <a:lnTo>
                      <a:pt x="128" y="7"/>
                    </a:lnTo>
                    <a:lnTo>
                      <a:pt x="1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85" name="Freeform 465"/>
              <p:cNvSpPr>
                <a:spLocks/>
              </p:cNvSpPr>
              <p:nvPr/>
            </p:nvSpPr>
            <p:spPr bwMode="auto">
              <a:xfrm>
                <a:off x="1923" y="2203"/>
                <a:ext cx="57" cy="46"/>
              </a:xfrm>
              <a:custGeom>
                <a:avLst/>
                <a:gdLst>
                  <a:gd name="T0" fmla="*/ 103 w 114"/>
                  <a:gd name="T1" fmla="*/ 0 h 90"/>
                  <a:gd name="T2" fmla="*/ 91 w 114"/>
                  <a:gd name="T3" fmla="*/ 19 h 90"/>
                  <a:gd name="T4" fmla="*/ 76 w 114"/>
                  <a:gd name="T5" fmla="*/ 32 h 90"/>
                  <a:gd name="T6" fmla="*/ 59 w 114"/>
                  <a:gd name="T7" fmla="*/ 47 h 90"/>
                  <a:gd name="T8" fmla="*/ 41 w 114"/>
                  <a:gd name="T9" fmla="*/ 56 h 90"/>
                  <a:gd name="T10" fmla="*/ 25 w 114"/>
                  <a:gd name="T11" fmla="*/ 64 h 90"/>
                  <a:gd name="T12" fmla="*/ 13 w 114"/>
                  <a:gd name="T13" fmla="*/ 69 h 90"/>
                  <a:gd name="T14" fmla="*/ 3 w 114"/>
                  <a:gd name="T15" fmla="*/ 73 h 90"/>
                  <a:gd name="T16" fmla="*/ 0 w 114"/>
                  <a:gd name="T17" fmla="*/ 74 h 90"/>
                  <a:gd name="T18" fmla="*/ 3 w 114"/>
                  <a:gd name="T19" fmla="*/ 90 h 90"/>
                  <a:gd name="T20" fmla="*/ 6 w 114"/>
                  <a:gd name="T21" fmla="*/ 89 h 90"/>
                  <a:gd name="T22" fmla="*/ 15 w 114"/>
                  <a:gd name="T23" fmla="*/ 85 h 90"/>
                  <a:gd name="T24" fmla="*/ 30 w 114"/>
                  <a:gd name="T25" fmla="*/ 81 h 90"/>
                  <a:gd name="T26" fmla="*/ 47 w 114"/>
                  <a:gd name="T27" fmla="*/ 69 h 90"/>
                  <a:gd name="T28" fmla="*/ 65 w 114"/>
                  <a:gd name="T29" fmla="*/ 60 h 90"/>
                  <a:gd name="T30" fmla="*/ 84 w 114"/>
                  <a:gd name="T31" fmla="*/ 45 h 90"/>
                  <a:gd name="T32" fmla="*/ 99 w 114"/>
                  <a:gd name="T33" fmla="*/ 29 h 90"/>
                  <a:gd name="T34" fmla="*/ 114 w 114"/>
                  <a:gd name="T35" fmla="*/ 10 h 90"/>
                  <a:gd name="T36" fmla="*/ 103 w 114"/>
                  <a:gd name="T3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90">
                    <a:moveTo>
                      <a:pt x="103" y="0"/>
                    </a:moveTo>
                    <a:lnTo>
                      <a:pt x="91" y="19"/>
                    </a:lnTo>
                    <a:lnTo>
                      <a:pt x="76" y="32"/>
                    </a:lnTo>
                    <a:lnTo>
                      <a:pt x="59" y="47"/>
                    </a:lnTo>
                    <a:lnTo>
                      <a:pt x="41" y="56"/>
                    </a:lnTo>
                    <a:lnTo>
                      <a:pt x="25" y="64"/>
                    </a:lnTo>
                    <a:lnTo>
                      <a:pt x="13" y="69"/>
                    </a:lnTo>
                    <a:lnTo>
                      <a:pt x="3" y="73"/>
                    </a:lnTo>
                    <a:lnTo>
                      <a:pt x="0" y="74"/>
                    </a:lnTo>
                    <a:lnTo>
                      <a:pt x="3" y="90"/>
                    </a:lnTo>
                    <a:lnTo>
                      <a:pt x="6" y="89"/>
                    </a:lnTo>
                    <a:lnTo>
                      <a:pt x="15" y="85"/>
                    </a:lnTo>
                    <a:lnTo>
                      <a:pt x="30" y="81"/>
                    </a:lnTo>
                    <a:lnTo>
                      <a:pt x="47" y="69"/>
                    </a:lnTo>
                    <a:lnTo>
                      <a:pt x="65" y="60"/>
                    </a:lnTo>
                    <a:lnTo>
                      <a:pt x="84" y="45"/>
                    </a:lnTo>
                    <a:lnTo>
                      <a:pt x="99" y="29"/>
                    </a:lnTo>
                    <a:lnTo>
                      <a:pt x="114" y="10"/>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86" name="Freeform 466"/>
              <p:cNvSpPr>
                <a:spLocks/>
              </p:cNvSpPr>
              <p:nvPr/>
            </p:nvSpPr>
            <p:spPr bwMode="auto">
              <a:xfrm>
                <a:off x="1899" y="3316"/>
                <a:ext cx="35" cy="42"/>
              </a:xfrm>
              <a:custGeom>
                <a:avLst/>
                <a:gdLst>
                  <a:gd name="T0" fmla="*/ 0 w 70"/>
                  <a:gd name="T1" fmla="*/ 0 h 84"/>
                  <a:gd name="T2" fmla="*/ 70 w 70"/>
                  <a:gd name="T3" fmla="*/ 25 h 84"/>
                  <a:gd name="T4" fmla="*/ 67 w 70"/>
                  <a:gd name="T5" fmla="*/ 59 h 84"/>
                  <a:gd name="T6" fmla="*/ 0 w 70"/>
                  <a:gd name="T7" fmla="*/ 84 h 84"/>
                  <a:gd name="T8" fmla="*/ 0 w 70"/>
                  <a:gd name="T9" fmla="*/ 6 h 84"/>
                  <a:gd name="T10" fmla="*/ 0 w 70"/>
                  <a:gd name="T11" fmla="*/ 0 h 84"/>
                </a:gdLst>
                <a:ahLst/>
                <a:cxnLst>
                  <a:cxn ang="0">
                    <a:pos x="T0" y="T1"/>
                  </a:cxn>
                  <a:cxn ang="0">
                    <a:pos x="T2" y="T3"/>
                  </a:cxn>
                  <a:cxn ang="0">
                    <a:pos x="T4" y="T5"/>
                  </a:cxn>
                  <a:cxn ang="0">
                    <a:pos x="T6" y="T7"/>
                  </a:cxn>
                  <a:cxn ang="0">
                    <a:pos x="T8" y="T9"/>
                  </a:cxn>
                  <a:cxn ang="0">
                    <a:pos x="T10" y="T11"/>
                  </a:cxn>
                </a:cxnLst>
                <a:rect l="0" t="0" r="r" b="b"/>
                <a:pathLst>
                  <a:path w="70" h="84">
                    <a:moveTo>
                      <a:pt x="0" y="0"/>
                    </a:moveTo>
                    <a:lnTo>
                      <a:pt x="70" y="25"/>
                    </a:lnTo>
                    <a:lnTo>
                      <a:pt x="67" y="59"/>
                    </a:lnTo>
                    <a:lnTo>
                      <a:pt x="0" y="84"/>
                    </a:lnTo>
                    <a:lnTo>
                      <a:pt x="0" y="6"/>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87" name="Freeform 467"/>
              <p:cNvSpPr>
                <a:spLocks/>
              </p:cNvSpPr>
              <p:nvPr/>
            </p:nvSpPr>
            <p:spPr bwMode="auto">
              <a:xfrm>
                <a:off x="1899" y="3312"/>
                <a:ext cx="39" cy="21"/>
              </a:xfrm>
              <a:custGeom>
                <a:avLst/>
                <a:gdLst>
                  <a:gd name="T0" fmla="*/ 78 w 78"/>
                  <a:gd name="T1" fmla="*/ 33 h 42"/>
                  <a:gd name="T2" fmla="*/ 73 w 78"/>
                  <a:gd name="T3" fmla="*/ 25 h 42"/>
                  <a:gd name="T4" fmla="*/ 3 w 78"/>
                  <a:gd name="T5" fmla="*/ 0 h 42"/>
                  <a:gd name="T6" fmla="*/ 0 w 78"/>
                  <a:gd name="T7" fmla="*/ 16 h 42"/>
                  <a:gd name="T8" fmla="*/ 70 w 78"/>
                  <a:gd name="T9" fmla="*/ 42 h 42"/>
                  <a:gd name="T10" fmla="*/ 65 w 78"/>
                  <a:gd name="T11" fmla="*/ 33 h 42"/>
                  <a:gd name="T12" fmla="*/ 78 w 78"/>
                  <a:gd name="T13" fmla="*/ 33 h 42"/>
                  <a:gd name="T14" fmla="*/ 78 w 78"/>
                  <a:gd name="T15" fmla="*/ 29 h 42"/>
                  <a:gd name="T16" fmla="*/ 73 w 78"/>
                  <a:gd name="T17" fmla="*/ 25 h 42"/>
                  <a:gd name="T18" fmla="*/ 78 w 78"/>
                  <a:gd name="T19"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42">
                    <a:moveTo>
                      <a:pt x="78" y="33"/>
                    </a:moveTo>
                    <a:lnTo>
                      <a:pt x="73" y="25"/>
                    </a:lnTo>
                    <a:lnTo>
                      <a:pt x="3" y="0"/>
                    </a:lnTo>
                    <a:lnTo>
                      <a:pt x="0" y="16"/>
                    </a:lnTo>
                    <a:lnTo>
                      <a:pt x="70" y="42"/>
                    </a:lnTo>
                    <a:lnTo>
                      <a:pt x="65" y="33"/>
                    </a:lnTo>
                    <a:lnTo>
                      <a:pt x="78" y="33"/>
                    </a:lnTo>
                    <a:lnTo>
                      <a:pt x="78" y="29"/>
                    </a:lnTo>
                    <a:lnTo>
                      <a:pt x="73" y="25"/>
                    </a:lnTo>
                    <a:lnTo>
                      <a:pt x="7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88" name="Freeform 468"/>
              <p:cNvSpPr>
                <a:spLocks/>
              </p:cNvSpPr>
              <p:nvPr/>
            </p:nvSpPr>
            <p:spPr bwMode="auto">
              <a:xfrm>
                <a:off x="1930" y="3329"/>
                <a:ext cx="8" cy="21"/>
              </a:xfrm>
              <a:custGeom>
                <a:avLst/>
                <a:gdLst>
                  <a:gd name="T0" fmla="*/ 8 w 16"/>
                  <a:gd name="T1" fmla="*/ 42 h 42"/>
                  <a:gd name="T2" fmla="*/ 14 w 16"/>
                  <a:gd name="T3" fmla="*/ 34 h 42"/>
                  <a:gd name="T4" fmla="*/ 16 w 16"/>
                  <a:gd name="T5" fmla="*/ 0 h 42"/>
                  <a:gd name="T6" fmla="*/ 3 w 16"/>
                  <a:gd name="T7" fmla="*/ 0 h 42"/>
                  <a:gd name="T8" fmla="*/ 0 w 16"/>
                  <a:gd name="T9" fmla="*/ 34 h 42"/>
                  <a:gd name="T10" fmla="*/ 5 w 16"/>
                  <a:gd name="T11" fmla="*/ 26 h 42"/>
                  <a:gd name="T12" fmla="*/ 8 w 16"/>
                  <a:gd name="T13" fmla="*/ 42 h 42"/>
                  <a:gd name="T14" fmla="*/ 14 w 16"/>
                  <a:gd name="T15" fmla="*/ 41 h 42"/>
                  <a:gd name="T16" fmla="*/ 14 w 16"/>
                  <a:gd name="T17" fmla="*/ 34 h 42"/>
                  <a:gd name="T18" fmla="*/ 8 w 16"/>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2">
                    <a:moveTo>
                      <a:pt x="8" y="42"/>
                    </a:moveTo>
                    <a:lnTo>
                      <a:pt x="14" y="34"/>
                    </a:lnTo>
                    <a:lnTo>
                      <a:pt x="16" y="0"/>
                    </a:lnTo>
                    <a:lnTo>
                      <a:pt x="3" y="0"/>
                    </a:lnTo>
                    <a:lnTo>
                      <a:pt x="0" y="34"/>
                    </a:lnTo>
                    <a:lnTo>
                      <a:pt x="5" y="26"/>
                    </a:lnTo>
                    <a:lnTo>
                      <a:pt x="8" y="42"/>
                    </a:lnTo>
                    <a:lnTo>
                      <a:pt x="14" y="41"/>
                    </a:lnTo>
                    <a:lnTo>
                      <a:pt x="14" y="34"/>
                    </a:lnTo>
                    <a:lnTo>
                      <a:pt x="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89" name="Freeform 469"/>
              <p:cNvSpPr>
                <a:spLocks/>
              </p:cNvSpPr>
              <p:nvPr/>
            </p:nvSpPr>
            <p:spPr bwMode="auto">
              <a:xfrm>
                <a:off x="1896" y="3342"/>
                <a:ext cx="38" cy="22"/>
              </a:xfrm>
              <a:custGeom>
                <a:avLst/>
                <a:gdLst>
                  <a:gd name="T0" fmla="*/ 0 w 75"/>
                  <a:gd name="T1" fmla="*/ 33 h 44"/>
                  <a:gd name="T2" fmla="*/ 8 w 75"/>
                  <a:gd name="T3" fmla="*/ 41 h 44"/>
                  <a:gd name="T4" fmla="*/ 75 w 75"/>
                  <a:gd name="T5" fmla="*/ 16 h 44"/>
                  <a:gd name="T6" fmla="*/ 72 w 75"/>
                  <a:gd name="T7" fmla="*/ 0 h 44"/>
                  <a:gd name="T8" fmla="*/ 5 w 75"/>
                  <a:gd name="T9" fmla="*/ 25 h 44"/>
                  <a:gd name="T10" fmla="*/ 14 w 75"/>
                  <a:gd name="T11" fmla="*/ 33 h 44"/>
                  <a:gd name="T12" fmla="*/ 0 w 75"/>
                  <a:gd name="T13" fmla="*/ 33 h 44"/>
                  <a:gd name="T14" fmla="*/ 0 w 75"/>
                  <a:gd name="T15" fmla="*/ 44 h 44"/>
                  <a:gd name="T16" fmla="*/ 8 w 75"/>
                  <a:gd name="T17" fmla="*/ 41 h 44"/>
                  <a:gd name="T18" fmla="*/ 0 w 75"/>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44">
                    <a:moveTo>
                      <a:pt x="0" y="33"/>
                    </a:moveTo>
                    <a:lnTo>
                      <a:pt x="8" y="41"/>
                    </a:lnTo>
                    <a:lnTo>
                      <a:pt x="75" y="16"/>
                    </a:lnTo>
                    <a:lnTo>
                      <a:pt x="72" y="0"/>
                    </a:lnTo>
                    <a:lnTo>
                      <a:pt x="5" y="25"/>
                    </a:lnTo>
                    <a:lnTo>
                      <a:pt x="14" y="33"/>
                    </a:lnTo>
                    <a:lnTo>
                      <a:pt x="0" y="33"/>
                    </a:lnTo>
                    <a:lnTo>
                      <a:pt x="0" y="44"/>
                    </a:lnTo>
                    <a:lnTo>
                      <a:pt x="8" y="41"/>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90" name="Freeform 470"/>
              <p:cNvSpPr>
                <a:spLocks/>
              </p:cNvSpPr>
              <p:nvPr/>
            </p:nvSpPr>
            <p:spPr bwMode="auto">
              <a:xfrm>
                <a:off x="1896" y="3320"/>
                <a:ext cx="7" cy="38"/>
              </a:xfrm>
              <a:custGeom>
                <a:avLst/>
                <a:gdLst>
                  <a:gd name="T0" fmla="*/ 7 w 14"/>
                  <a:gd name="T1" fmla="*/ 0 h 78"/>
                  <a:gd name="T2" fmla="*/ 0 w 14"/>
                  <a:gd name="T3" fmla="*/ 0 h 78"/>
                  <a:gd name="T4" fmla="*/ 0 w 14"/>
                  <a:gd name="T5" fmla="*/ 78 h 78"/>
                  <a:gd name="T6" fmla="*/ 14 w 14"/>
                  <a:gd name="T7" fmla="*/ 78 h 78"/>
                  <a:gd name="T8" fmla="*/ 14 w 14"/>
                  <a:gd name="T9" fmla="*/ 0 h 78"/>
                  <a:gd name="T10" fmla="*/ 7 w 14"/>
                  <a:gd name="T11" fmla="*/ 0 h 78"/>
                </a:gdLst>
                <a:ahLst/>
                <a:cxnLst>
                  <a:cxn ang="0">
                    <a:pos x="T0" y="T1"/>
                  </a:cxn>
                  <a:cxn ang="0">
                    <a:pos x="T2" y="T3"/>
                  </a:cxn>
                  <a:cxn ang="0">
                    <a:pos x="T4" y="T5"/>
                  </a:cxn>
                  <a:cxn ang="0">
                    <a:pos x="T6" y="T7"/>
                  </a:cxn>
                  <a:cxn ang="0">
                    <a:pos x="T8" y="T9"/>
                  </a:cxn>
                  <a:cxn ang="0">
                    <a:pos x="T10" y="T11"/>
                  </a:cxn>
                </a:cxnLst>
                <a:rect l="0" t="0" r="r" b="b"/>
                <a:pathLst>
                  <a:path w="14" h="78">
                    <a:moveTo>
                      <a:pt x="7" y="0"/>
                    </a:moveTo>
                    <a:lnTo>
                      <a:pt x="0" y="0"/>
                    </a:lnTo>
                    <a:lnTo>
                      <a:pt x="0" y="78"/>
                    </a:lnTo>
                    <a:lnTo>
                      <a:pt x="14" y="78"/>
                    </a:lnTo>
                    <a:lnTo>
                      <a:pt x="14"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91" name="Freeform 471"/>
              <p:cNvSpPr>
                <a:spLocks/>
              </p:cNvSpPr>
              <p:nvPr/>
            </p:nvSpPr>
            <p:spPr bwMode="auto">
              <a:xfrm>
                <a:off x="1888" y="3316"/>
                <a:ext cx="24" cy="42"/>
              </a:xfrm>
              <a:custGeom>
                <a:avLst/>
                <a:gdLst>
                  <a:gd name="T0" fmla="*/ 24 w 48"/>
                  <a:gd name="T1" fmla="*/ 84 h 84"/>
                  <a:gd name="T2" fmla="*/ 33 w 48"/>
                  <a:gd name="T3" fmla="*/ 80 h 84"/>
                  <a:gd name="T4" fmla="*/ 42 w 48"/>
                  <a:gd name="T5" fmla="*/ 71 h 84"/>
                  <a:gd name="T6" fmla="*/ 47 w 48"/>
                  <a:gd name="T7" fmla="*/ 58 h 84"/>
                  <a:gd name="T8" fmla="*/ 48 w 48"/>
                  <a:gd name="T9" fmla="*/ 42 h 84"/>
                  <a:gd name="T10" fmla="*/ 47 w 48"/>
                  <a:gd name="T11" fmla="*/ 25 h 84"/>
                  <a:gd name="T12" fmla="*/ 42 w 48"/>
                  <a:gd name="T13" fmla="*/ 13 h 84"/>
                  <a:gd name="T14" fmla="*/ 33 w 48"/>
                  <a:gd name="T15" fmla="*/ 3 h 84"/>
                  <a:gd name="T16" fmla="*/ 24 w 48"/>
                  <a:gd name="T17" fmla="*/ 0 h 84"/>
                  <a:gd name="T18" fmla="*/ 15 w 48"/>
                  <a:gd name="T19" fmla="*/ 3 h 84"/>
                  <a:gd name="T20" fmla="*/ 7 w 48"/>
                  <a:gd name="T21" fmla="*/ 13 h 84"/>
                  <a:gd name="T22" fmla="*/ 2 w 48"/>
                  <a:gd name="T23" fmla="*/ 25 h 84"/>
                  <a:gd name="T24" fmla="*/ 0 w 48"/>
                  <a:gd name="T25" fmla="*/ 42 h 84"/>
                  <a:gd name="T26" fmla="*/ 2 w 48"/>
                  <a:gd name="T27" fmla="*/ 58 h 84"/>
                  <a:gd name="T28" fmla="*/ 7 w 48"/>
                  <a:gd name="T29" fmla="*/ 71 h 84"/>
                  <a:gd name="T30" fmla="*/ 15 w 48"/>
                  <a:gd name="T31" fmla="*/ 80 h 84"/>
                  <a:gd name="T32" fmla="*/ 24 w 48"/>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84">
                    <a:moveTo>
                      <a:pt x="24" y="84"/>
                    </a:moveTo>
                    <a:lnTo>
                      <a:pt x="33" y="80"/>
                    </a:lnTo>
                    <a:lnTo>
                      <a:pt x="42" y="71"/>
                    </a:lnTo>
                    <a:lnTo>
                      <a:pt x="47" y="58"/>
                    </a:lnTo>
                    <a:lnTo>
                      <a:pt x="48" y="42"/>
                    </a:lnTo>
                    <a:lnTo>
                      <a:pt x="47" y="25"/>
                    </a:lnTo>
                    <a:lnTo>
                      <a:pt x="42" y="13"/>
                    </a:lnTo>
                    <a:lnTo>
                      <a:pt x="33" y="3"/>
                    </a:lnTo>
                    <a:lnTo>
                      <a:pt x="24" y="0"/>
                    </a:lnTo>
                    <a:lnTo>
                      <a:pt x="15" y="3"/>
                    </a:lnTo>
                    <a:lnTo>
                      <a:pt x="7" y="13"/>
                    </a:lnTo>
                    <a:lnTo>
                      <a:pt x="2" y="25"/>
                    </a:lnTo>
                    <a:lnTo>
                      <a:pt x="0" y="42"/>
                    </a:lnTo>
                    <a:lnTo>
                      <a:pt x="2" y="58"/>
                    </a:lnTo>
                    <a:lnTo>
                      <a:pt x="7" y="71"/>
                    </a:lnTo>
                    <a:lnTo>
                      <a:pt x="15" y="80"/>
                    </a:lnTo>
                    <a:lnTo>
                      <a:pt x="24" y="8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92" name="Freeform 472"/>
              <p:cNvSpPr>
                <a:spLocks/>
              </p:cNvSpPr>
              <p:nvPr/>
            </p:nvSpPr>
            <p:spPr bwMode="auto">
              <a:xfrm>
                <a:off x="1899" y="3337"/>
                <a:ext cx="16" cy="25"/>
              </a:xfrm>
              <a:custGeom>
                <a:avLst/>
                <a:gdLst>
                  <a:gd name="T0" fmla="*/ 18 w 31"/>
                  <a:gd name="T1" fmla="*/ 0 h 50"/>
                  <a:gd name="T2" fmla="*/ 18 w 31"/>
                  <a:gd name="T3" fmla="*/ 0 h 50"/>
                  <a:gd name="T4" fmla="*/ 16 w 31"/>
                  <a:gd name="T5" fmla="*/ 14 h 50"/>
                  <a:gd name="T6" fmla="*/ 12 w 31"/>
                  <a:gd name="T7" fmla="*/ 24 h 50"/>
                  <a:gd name="T8" fmla="*/ 7 w 31"/>
                  <a:gd name="T9" fmla="*/ 32 h 50"/>
                  <a:gd name="T10" fmla="*/ 0 w 31"/>
                  <a:gd name="T11" fmla="*/ 34 h 50"/>
                  <a:gd name="T12" fmla="*/ 0 w 31"/>
                  <a:gd name="T13" fmla="*/ 50 h 50"/>
                  <a:gd name="T14" fmla="*/ 12 w 31"/>
                  <a:gd name="T15" fmla="*/ 45 h 50"/>
                  <a:gd name="T16" fmla="*/ 23 w 31"/>
                  <a:gd name="T17" fmla="*/ 34 h 50"/>
                  <a:gd name="T18" fmla="*/ 30 w 31"/>
                  <a:gd name="T19" fmla="*/ 17 h 50"/>
                  <a:gd name="T20" fmla="*/ 31 w 31"/>
                  <a:gd name="T21" fmla="*/ 0 h 50"/>
                  <a:gd name="T22" fmla="*/ 31 w 31"/>
                  <a:gd name="T23" fmla="*/ 0 h 50"/>
                  <a:gd name="T24" fmla="*/ 18 w 31"/>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0">
                    <a:moveTo>
                      <a:pt x="18" y="0"/>
                    </a:moveTo>
                    <a:lnTo>
                      <a:pt x="18" y="0"/>
                    </a:lnTo>
                    <a:lnTo>
                      <a:pt x="16" y="14"/>
                    </a:lnTo>
                    <a:lnTo>
                      <a:pt x="12" y="24"/>
                    </a:lnTo>
                    <a:lnTo>
                      <a:pt x="7" y="32"/>
                    </a:lnTo>
                    <a:lnTo>
                      <a:pt x="0" y="34"/>
                    </a:lnTo>
                    <a:lnTo>
                      <a:pt x="0" y="50"/>
                    </a:lnTo>
                    <a:lnTo>
                      <a:pt x="12" y="45"/>
                    </a:lnTo>
                    <a:lnTo>
                      <a:pt x="23" y="34"/>
                    </a:lnTo>
                    <a:lnTo>
                      <a:pt x="30" y="17"/>
                    </a:lnTo>
                    <a:lnTo>
                      <a:pt x="31" y="0"/>
                    </a:lnTo>
                    <a:lnTo>
                      <a:pt x="31"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93" name="Freeform 473"/>
              <p:cNvSpPr>
                <a:spLocks/>
              </p:cNvSpPr>
              <p:nvPr/>
            </p:nvSpPr>
            <p:spPr bwMode="auto">
              <a:xfrm>
                <a:off x="1899" y="3312"/>
                <a:ext cx="16" cy="25"/>
              </a:xfrm>
              <a:custGeom>
                <a:avLst/>
                <a:gdLst>
                  <a:gd name="T0" fmla="*/ 0 w 31"/>
                  <a:gd name="T1" fmla="*/ 16 h 50"/>
                  <a:gd name="T2" fmla="*/ 0 w 31"/>
                  <a:gd name="T3" fmla="*/ 16 h 50"/>
                  <a:gd name="T4" fmla="*/ 7 w 31"/>
                  <a:gd name="T5" fmla="*/ 17 h 50"/>
                  <a:gd name="T6" fmla="*/ 12 w 31"/>
                  <a:gd name="T7" fmla="*/ 25 h 50"/>
                  <a:gd name="T8" fmla="*/ 16 w 31"/>
                  <a:gd name="T9" fmla="*/ 35 h 50"/>
                  <a:gd name="T10" fmla="*/ 18 w 31"/>
                  <a:gd name="T11" fmla="*/ 50 h 50"/>
                  <a:gd name="T12" fmla="*/ 31 w 31"/>
                  <a:gd name="T13" fmla="*/ 50 h 50"/>
                  <a:gd name="T14" fmla="*/ 30 w 31"/>
                  <a:gd name="T15" fmla="*/ 32 h 50"/>
                  <a:gd name="T16" fmla="*/ 23 w 31"/>
                  <a:gd name="T17" fmla="*/ 16 h 50"/>
                  <a:gd name="T18" fmla="*/ 12 w 31"/>
                  <a:gd name="T19" fmla="*/ 4 h 50"/>
                  <a:gd name="T20" fmla="*/ 0 w 31"/>
                  <a:gd name="T21" fmla="*/ 0 h 50"/>
                  <a:gd name="T22" fmla="*/ 0 w 31"/>
                  <a:gd name="T23" fmla="*/ 0 h 50"/>
                  <a:gd name="T24" fmla="*/ 0 w 31"/>
                  <a:gd name="T2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0">
                    <a:moveTo>
                      <a:pt x="0" y="16"/>
                    </a:moveTo>
                    <a:lnTo>
                      <a:pt x="0" y="16"/>
                    </a:lnTo>
                    <a:lnTo>
                      <a:pt x="7" y="17"/>
                    </a:lnTo>
                    <a:lnTo>
                      <a:pt x="12" y="25"/>
                    </a:lnTo>
                    <a:lnTo>
                      <a:pt x="16" y="35"/>
                    </a:lnTo>
                    <a:lnTo>
                      <a:pt x="18" y="50"/>
                    </a:lnTo>
                    <a:lnTo>
                      <a:pt x="31" y="50"/>
                    </a:lnTo>
                    <a:lnTo>
                      <a:pt x="30" y="32"/>
                    </a:lnTo>
                    <a:lnTo>
                      <a:pt x="23" y="16"/>
                    </a:lnTo>
                    <a:lnTo>
                      <a:pt x="12" y="4"/>
                    </a:lnTo>
                    <a:lnTo>
                      <a:pt x="0" y="0"/>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94" name="Freeform 474"/>
              <p:cNvSpPr>
                <a:spLocks/>
              </p:cNvSpPr>
              <p:nvPr/>
            </p:nvSpPr>
            <p:spPr bwMode="auto">
              <a:xfrm>
                <a:off x="1884" y="3312"/>
                <a:ext cx="15" cy="25"/>
              </a:xfrm>
              <a:custGeom>
                <a:avLst/>
                <a:gdLst>
                  <a:gd name="T0" fmla="*/ 13 w 30"/>
                  <a:gd name="T1" fmla="*/ 50 h 50"/>
                  <a:gd name="T2" fmla="*/ 13 w 30"/>
                  <a:gd name="T3" fmla="*/ 50 h 50"/>
                  <a:gd name="T4" fmla="*/ 15 w 30"/>
                  <a:gd name="T5" fmla="*/ 35 h 50"/>
                  <a:gd name="T6" fmla="*/ 19 w 30"/>
                  <a:gd name="T7" fmla="*/ 25 h 50"/>
                  <a:gd name="T8" fmla="*/ 26 w 30"/>
                  <a:gd name="T9" fmla="*/ 17 h 50"/>
                  <a:gd name="T10" fmla="*/ 30 w 30"/>
                  <a:gd name="T11" fmla="*/ 16 h 50"/>
                  <a:gd name="T12" fmla="*/ 30 w 30"/>
                  <a:gd name="T13" fmla="*/ 0 h 50"/>
                  <a:gd name="T14" fmla="*/ 17 w 30"/>
                  <a:gd name="T15" fmla="*/ 4 h 50"/>
                  <a:gd name="T16" fmla="*/ 8 w 30"/>
                  <a:gd name="T17" fmla="*/ 16 h 50"/>
                  <a:gd name="T18" fmla="*/ 1 w 30"/>
                  <a:gd name="T19" fmla="*/ 32 h 50"/>
                  <a:gd name="T20" fmla="*/ 0 w 30"/>
                  <a:gd name="T21" fmla="*/ 50 h 50"/>
                  <a:gd name="T22" fmla="*/ 0 w 30"/>
                  <a:gd name="T23" fmla="*/ 50 h 50"/>
                  <a:gd name="T24" fmla="*/ 13 w 3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0">
                    <a:moveTo>
                      <a:pt x="13" y="50"/>
                    </a:moveTo>
                    <a:lnTo>
                      <a:pt x="13" y="50"/>
                    </a:lnTo>
                    <a:lnTo>
                      <a:pt x="15" y="35"/>
                    </a:lnTo>
                    <a:lnTo>
                      <a:pt x="19" y="25"/>
                    </a:lnTo>
                    <a:lnTo>
                      <a:pt x="26" y="17"/>
                    </a:lnTo>
                    <a:lnTo>
                      <a:pt x="30" y="16"/>
                    </a:lnTo>
                    <a:lnTo>
                      <a:pt x="30" y="0"/>
                    </a:lnTo>
                    <a:lnTo>
                      <a:pt x="17" y="4"/>
                    </a:lnTo>
                    <a:lnTo>
                      <a:pt x="8" y="16"/>
                    </a:lnTo>
                    <a:lnTo>
                      <a:pt x="1" y="32"/>
                    </a:lnTo>
                    <a:lnTo>
                      <a:pt x="0" y="50"/>
                    </a:lnTo>
                    <a:lnTo>
                      <a:pt x="0" y="50"/>
                    </a:lnTo>
                    <a:lnTo>
                      <a:pt x="1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95" name="Freeform 475"/>
              <p:cNvSpPr>
                <a:spLocks/>
              </p:cNvSpPr>
              <p:nvPr/>
            </p:nvSpPr>
            <p:spPr bwMode="auto">
              <a:xfrm>
                <a:off x="1884" y="3337"/>
                <a:ext cx="15" cy="25"/>
              </a:xfrm>
              <a:custGeom>
                <a:avLst/>
                <a:gdLst>
                  <a:gd name="T0" fmla="*/ 30 w 30"/>
                  <a:gd name="T1" fmla="*/ 34 h 50"/>
                  <a:gd name="T2" fmla="*/ 30 w 30"/>
                  <a:gd name="T3" fmla="*/ 34 h 50"/>
                  <a:gd name="T4" fmla="*/ 26 w 30"/>
                  <a:gd name="T5" fmla="*/ 32 h 50"/>
                  <a:gd name="T6" fmla="*/ 19 w 30"/>
                  <a:gd name="T7" fmla="*/ 24 h 50"/>
                  <a:gd name="T8" fmla="*/ 15 w 30"/>
                  <a:gd name="T9" fmla="*/ 14 h 50"/>
                  <a:gd name="T10" fmla="*/ 13 w 30"/>
                  <a:gd name="T11" fmla="*/ 0 h 50"/>
                  <a:gd name="T12" fmla="*/ 0 w 30"/>
                  <a:gd name="T13" fmla="*/ 0 h 50"/>
                  <a:gd name="T14" fmla="*/ 1 w 30"/>
                  <a:gd name="T15" fmla="*/ 17 h 50"/>
                  <a:gd name="T16" fmla="*/ 8 w 30"/>
                  <a:gd name="T17" fmla="*/ 34 h 50"/>
                  <a:gd name="T18" fmla="*/ 17 w 30"/>
                  <a:gd name="T19" fmla="*/ 45 h 50"/>
                  <a:gd name="T20" fmla="*/ 30 w 30"/>
                  <a:gd name="T21" fmla="*/ 50 h 50"/>
                  <a:gd name="T22" fmla="*/ 30 w 30"/>
                  <a:gd name="T23" fmla="*/ 50 h 50"/>
                  <a:gd name="T24" fmla="*/ 30 w 30"/>
                  <a:gd name="T2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0">
                    <a:moveTo>
                      <a:pt x="30" y="34"/>
                    </a:moveTo>
                    <a:lnTo>
                      <a:pt x="30" y="34"/>
                    </a:lnTo>
                    <a:lnTo>
                      <a:pt x="26" y="32"/>
                    </a:lnTo>
                    <a:lnTo>
                      <a:pt x="19" y="24"/>
                    </a:lnTo>
                    <a:lnTo>
                      <a:pt x="15" y="14"/>
                    </a:lnTo>
                    <a:lnTo>
                      <a:pt x="13" y="0"/>
                    </a:lnTo>
                    <a:lnTo>
                      <a:pt x="0" y="0"/>
                    </a:lnTo>
                    <a:lnTo>
                      <a:pt x="1" y="17"/>
                    </a:lnTo>
                    <a:lnTo>
                      <a:pt x="8" y="34"/>
                    </a:lnTo>
                    <a:lnTo>
                      <a:pt x="17" y="45"/>
                    </a:lnTo>
                    <a:lnTo>
                      <a:pt x="30" y="50"/>
                    </a:lnTo>
                    <a:lnTo>
                      <a:pt x="30" y="50"/>
                    </a:lnTo>
                    <a:lnTo>
                      <a:pt x="3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96" name="Freeform 476"/>
              <p:cNvSpPr>
                <a:spLocks/>
              </p:cNvSpPr>
              <p:nvPr/>
            </p:nvSpPr>
            <p:spPr bwMode="auto">
              <a:xfrm>
                <a:off x="1733" y="1859"/>
                <a:ext cx="175" cy="214"/>
              </a:xfrm>
              <a:custGeom>
                <a:avLst/>
                <a:gdLst>
                  <a:gd name="T0" fmla="*/ 122 w 350"/>
                  <a:gd name="T1" fmla="*/ 426 h 428"/>
                  <a:gd name="T2" fmla="*/ 51 w 350"/>
                  <a:gd name="T3" fmla="*/ 358 h 428"/>
                  <a:gd name="T4" fmla="*/ 27 w 350"/>
                  <a:gd name="T5" fmla="*/ 248 h 428"/>
                  <a:gd name="T6" fmla="*/ 8 w 350"/>
                  <a:gd name="T7" fmla="*/ 248 h 428"/>
                  <a:gd name="T8" fmla="*/ 0 w 350"/>
                  <a:gd name="T9" fmla="*/ 190 h 428"/>
                  <a:gd name="T10" fmla="*/ 1 w 350"/>
                  <a:gd name="T11" fmla="*/ 187 h 428"/>
                  <a:gd name="T12" fmla="*/ 5 w 350"/>
                  <a:gd name="T13" fmla="*/ 179 h 428"/>
                  <a:gd name="T14" fmla="*/ 11 w 350"/>
                  <a:gd name="T15" fmla="*/ 166 h 428"/>
                  <a:gd name="T16" fmla="*/ 20 w 350"/>
                  <a:gd name="T17" fmla="*/ 150 h 428"/>
                  <a:gd name="T18" fmla="*/ 31 w 350"/>
                  <a:gd name="T19" fmla="*/ 131 h 428"/>
                  <a:gd name="T20" fmla="*/ 44 w 350"/>
                  <a:gd name="T21" fmla="*/ 110 h 428"/>
                  <a:gd name="T22" fmla="*/ 57 w 350"/>
                  <a:gd name="T23" fmla="*/ 89 h 428"/>
                  <a:gd name="T24" fmla="*/ 74 w 350"/>
                  <a:gd name="T25" fmla="*/ 68 h 428"/>
                  <a:gd name="T26" fmla="*/ 92 w 350"/>
                  <a:gd name="T27" fmla="*/ 48 h 428"/>
                  <a:gd name="T28" fmla="*/ 111 w 350"/>
                  <a:gd name="T29" fmla="*/ 30 h 428"/>
                  <a:gd name="T30" fmla="*/ 131 w 350"/>
                  <a:gd name="T31" fmla="*/ 16 h 428"/>
                  <a:gd name="T32" fmla="*/ 152 w 350"/>
                  <a:gd name="T33" fmla="*/ 6 h 428"/>
                  <a:gd name="T34" fmla="*/ 175 w 350"/>
                  <a:gd name="T35" fmla="*/ 0 h 428"/>
                  <a:gd name="T36" fmla="*/ 197 w 350"/>
                  <a:gd name="T37" fmla="*/ 1 h 428"/>
                  <a:gd name="T38" fmla="*/ 221 w 350"/>
                  <a:gd name="T39" fmla="*/ 8 h 428"/>
                  <a:gd name="T40" fmla="*/ 245 w 350"/>
                  <a:gd name="T41" fmla="*/ 24 h 428"/>
                  <a:gd name="T42" fmla="*/ 286 w 350"/>
                  <a:gd name="T43" fmla="*/ 63 h 428"/>
                  <a:gd name="T44" fmla="*/ 315 w 350"/>
                  <a:gd name="T45" fmla="*/ 101 h 428"/>
                  <a:gd name="T46" fmla="*/ 334 w 350"/>
                  <a:gd name="T47" fmla="*/ 137 h 428"/>
                  <a:gd name="T48" fmla="*/ 344 w 350"/>
                  <a:gd name="T49" fmla="*/ 169 h 428"/>
                  <a:gd name="T50" fmla="*/ 348 w 350"/>
                  <a:gd name="T51" fmla="*/ 197 h 428"/>
                  <a:gd name="T52" fmla="*/ 350 w 350"/>
                  <a:gd name="T53" fmla="*/ 218 h 428"/>
                  <a:gd name="T54" fmla="*/ 348 w 350"/>
                  <a:gd name="T55" fmla="*/ 231 h 428"/>
                  <a:gd name="T56" fmla="*/ 347 w 350"/>
                  <a:gd name="T57" fmla="*/ 236 h 428"/>
                  <a:gd name="T58" fmla="*/ 347 w 350"/>
                  <a:gd name="T59" fmla="*/ 239 h 428"/>
                  <a:gd name="T60" fmla="*/ 344 w 350"/>
                  <a:gd name="T61" fmla="*/ 245 h 428"/>
                  <a:gd name="T62" fmla="*/ 341 w 350"/>
                  <a:gd name="T63" fmla="*/ 255 h 428"/>
                  <a:gd name="T64" fmla="*/ 336 w 350"/>
                  <a:gd name="T65" fmla="*/ 269 h 428"/>
                  <a:gd name="T66" fmla="*/ 330 w 350"/>
                  <a:gd name="T67" fmla="*/ 286 h 428"/>
                  <a:gd name="T68" fmla="*/ 322 w 350"/>
                  <a:gd name="T69" fmla="*/ 303 h 428"/>
                  <a:gd name="T70" fmla="*/ 311 w 350"/>
                  <a:gd name="T71" fmla="*/ 321 h 428"/>
                  <a:gd name="T72" fmla="*/ 300 w 350"/>
                  <a:gd name="T73" fmla="*/ 341 h 428"/>
                  <a:gd name="T74" fmla="*/ 285 w 350"/>
                  <a:gd name="T75" fmla="*/ 360 h 428"/>
                  <a:gd name="T76" fmla="*/ 270 w 350"/>
                  <a:gd name="T77" fmla="*/ 378 h 428"/>
                  <a:gd name="T78" fmla="*/ 251 w 350"/>
                  <a:gd name="T79" fmla="*/ 394 h 428"/>
                  <a:gd name="T80" fmla="*/ 230 w 350"/>
                  <a:gd name="T81" fmla="*/ 408 h 428"/>
                  <a:gd name="T82" fmla="*/ 207 w 350"/>
                  <a:gd name="T83" fmla="*/ 418 h 428"/>
                  <a:gd name="T84" fmla="*/ 182 w 350"/>
                  <a:gd name="T85" fmla="*/ 426 h 428"/>
                  <a:gd name="T86" fmla="*/ 153 w 350"/>
                  <a:gd name="T87" fmla="*/ 428 h 428"/>
                  <a:gd name="T88" fmla="*/ 122 w 350"/>
                  <a:gd name="T89" fmla="*/ 42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0" h="428">
                    <a:moveTo>
                      <a:pt x="122" y="426"/>
                    </a:moveTo>
                    <a:lnTo>
                      <a:pt x="51" y="358"/>
                    </a:lnTo>
                    <a:lnTo>
                      <a:pt x="27" y="248"/>
                    </a:lnTo>
                    <a:lnTo>
                      <a:pt x="8" y="248"/>
                    </a:lnTo>
                    <a:lnTo>
                      <a:pt x="0" y="190"/>
                    </a:lnTo>
                    <a:lnTo>
                      <a:pt x="1" y="187"/>
                    </a:lnTo>
                    <a:lnTo>
                      <a:pt x="5" y="179"/>
                    </a:lnTo>
                    <a:lnTo>
                      <a:pt x="11" y="166"/>
                    </a:lnTo>
                    <a:lnTo>
                      <a:pt x="20" y="150"/>
                    </a:lnTo>
                    <a:lnTo>
                      <a:pt x="31" y="131"/>
                    </a:lnTo>
                    <a:lnTo>
                      <a:pt x="44" y="110"/>
                    </a:lnTo>
                    <a:lnTo>
                      <a:pt x="57" y="89"/>
                    </a:lnTo>
                    <a:lnTo>
                      <a:pt x="74" y="68"/>
                    </a:lnTo>
                    <a:lnTo>
                      <a:pt x="92" y="48"/>
                    </a:lnTo>
                    <a:lnTo>
                      <a:pt x="111" y="30"/>
                    </a:lnTo>
                    <a:lnTo>
                      <a:pt x="131" y="16"/>
                    </a:lnTo>
                    <a:lnTo>
                      <a:pt x="152" y="6"/>
                    </a:lnTo>
                    <a:lnTo>
                      <a:pt x="175" y="0"/>
                    </a:lnTo>
                    <a:lnTo>
                      <a:pt x="197" y="1"/>
                    </a:lnTo>
                    <a:lnTo>
                      <a:pt x="221" y="8"/>
                    </a:lnTo>
                    <a:lnTo>
                      <a:pt x="245" y="24"/>
                    </a:lnTo>
                    <a:lnTo>
                      <a:pt x="286" y="63"/>
                    </a:lnTo>
                    <a:lnTo>
                      <a:pt x="315" y="101"/>
                    </a:lnTo>
                    <a:lnTo>
                      <a:pt x="334" y="137"/>
                    </a:lnTo>
                    <a:lnTo>
                      <a:pt x="344" y="169"/>
                    </a:lnTo>
                    <a:lnTo>
                      <a:pt x="348" y="197"/>
                    </a:lnTo>
                    <a:lnTo>
                      <a:pt x="350" y="218"/>
                    </a:lnTo>
                    <a:lnTo>
                      <a:pt x="348" y="231"/>
                    </a:lnTo>
                    <a:lnTo>
                      <a:pt x="347" y="236"/>
                    </a:lnTo>
                    <a:lnTo>
                      <a:pt x="347" y="239"/>
                    </a:lnTo>
                    <a:lnTo>
                      <a:pt x="344" y="245"/>
                    </a:lnTo>
                    <a:lnTo>
                      <a:pt x="341" y="255"/>
                    </a:lnTo>
                    <a:lnTo>
                      <a:pt x="336" y="269"/>
                    </a:lnTo>
                    <a:lnTo>
                      <a:pt x="330" y="286"/>
                    </a:lnTo>
                    <a:lnTo>
                      <a:pt x="322" y="303"/>
                    </a:lnTo>
                    <a:lnTo>
                      <a:pt x="311" y="321"/>
                    </a:lnTo>
                    <a:lnTo>
                      <a:pt x="300" y="341"/>
                    </a:lnTo>
                    <a:lnTo>
                      <a:pt x="285" y="360"/>
                    </a:lnTo>
                    <a:lnTo>
                      <a:pt x="270" y="378"/>
                    </a:lnTo>
                    <a:lnTo>
                      <a:pt x="251" y="394"/>
                    </a:lnTo>
                    <a:lnTo>
                      <a:pt x="230" y="408"/>
                    </a:lnTo>
                    <a:lnTo>
                      <a:pt x="207" y="418"/>
                    </a:lnTo>
                    <a:lnTo>
                      <a:pt x="182" y="426"/>
                    </a:lnTo>
                    <a:lnTo>
                      <a:pt x="153" y="428"/>
                    </a:lnTo>
                    <a:lnTo>
                      <a:pt x="122" y="426"/>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97" name="Freeform 477"/>
              <p:cNvSpPr>
                <a:spLocks/>
              </p:cNvSpPr>
              <p:nvPr/>
            </p:nvSpPr>
            <p:spPr bwMode="auto">
              <a:xfrm>
                <a:off x="1755" y="2035"/>
                <a:ext cx="42" cy="41"/>
              </a:xfrm>
              <a:custGeom>
                <a:avLst/>
                <a:gdLst>
                  <a:gd name="T0" fmla="*/ 0 w 82"/>
                  <a:gd name="T1" fmla="*/ 8 h 81"/>
                  <a:gd name="T2" fmla="*/ 2 w 82"/>
                  <a:gd name="T3" fmla="*/ 13 h 81"/>
                  <a:gd name="T4" fmla="*/ 74 w 82"/>
                  <a:gd name="T5" fmla="*/ 81 h 81"/>
                  <a:gd name="T6" fmla="*/ 82 w 82"/>
                  <a:gd name="T7" fmla="*/ 68 h 81"/>
                  <a:gd name="T8" fmla="*/ 11 w 82"/>
                  <a:gd name="T9" fmla="*/ 0 h 81"/>
                  <a:gd name="T10" fmla="*/ 13 w 82"/>
                  <a:gd name="T11" fmla="*/ 5 h 81"/>
                  <a:gd name="T12" fmla="*/ 0 w 82"/>
                  <a:gd name="T13" fmla="*/ 8 h 81"/>
                  <a:gd name="T14" fmla="*/ 1 w 82"/>
                  <a:gd name="T15" fmla="*/ 11 h 81"/>
                  <a:gd name="T16" fmla="*/ 2 w 82"/>
                  <a:gd name="T17" fmla="*/ 13 h 81"/>
                  <a:gd name="T18" fmla="*/ 0 w 82"/>
                  <a:gd name="T19" fmla="*/ 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0" y="8"/>
                    </a:moveTo>
                    <a:lnTo>
                      <a:pt x="2" y="13"/>
                    </a:lnTo>
                    <a:lnTo>
                      <a:pt x="74" y="81"/>
                    </a:lnTo>
                    <a:lnTo>
                      <a:pt x="82" y="68"/>
                    </a:lnTo>
                    <a:lnTo>
                      <a:pt x="11" y="0"/>
                    </a:lnTo>
                    <a:lnTo>
                      <a:pt x="13" y="5"/>
                    </a:lnTo>
                    <a:lnTo>
                      <a:pt x="0" y="8"/>
                    </a:lnTo>
                    <a:lnTo>
                      <a:pt x="1" y="11"/>
                    </a:lnTo>
                    <a:lnTo>
                      <a:pt x="2" y="1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98" name="Freeform 478"/>
              <p:cNvSpPr>
                <a:spLocks/>
              </p:cNvSpPr>
              <p:nvPr/>
            </p:nvSpPr>
            <p:spPr bwMode="auto">
              <a:xfrm>
                <a:off x="1744" y="1980"/>
                <a:ext cx="18" cy="59"/>
              </a:xfrm>
              <a:custGeom>
                <a:avLst/>
                <a:gdLst>
                  <a:gd name="T0" fmla="*/ 7 w 37"/>
                  <a:gd name="T1" fmla="*/ 17 h 120"/>
                  <a:gd name="T2" fmla="*/ 0 w 37"/>
                  <a:gd name="T3" fmla="*/ 10 h 120"/>
                  <a:gd name="T4" fmla="*/ 24 w 37"/>
                  <a:gd name="T5" fmla="*/ 120 h 120"/>
                  <a:gd name="T6" fmla="*/ 37 w 37"/>
                  <a:gd name="T7" fmla="*/ 117 h 120"/>
                  <a:gd name="T8" fmla="*/ 14 w 37"/>
                  <a:gd name="T9" fmla="*/ 7 h 120"/>
                  <a:gd name="T10" fmla="*/ 7 w 37"/>
                  <a:gd name="T11" fmla="*/ 0 h 120"/>
                  <a:gd name="T12" fmla="*/ 14 w 37"/>
                  <a:gd name="T13" fmla="*/ 7 h 120"/>
                  <a:gd name="T14" fmla="*/ 13 w 37"/>
                  <a:gd name="T15" fmla="*/ 0 h 120"/>
                  <a:gd name="T16" fmla="*/ 7 w 37"/>
                  <a:gd name="T17" fmla="*/ 0 h 120"/>
                  <a:gd name="T18" fmla="*/ 7 w 37"/>
                  <a:gd name="T19" fmla="*/ 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20">
                    <a:moveTo>
                      <a:pt x="7" y="17"/>
                    </a:moveTo>
                    <a:lnTo>
                      <a:pt x="0" y="10"/>
                    </a:lnTo>
                    <a:lnTo>
                      <a:pt x="24" y="120"/>
                    </a:lnTo>
                    <a:lnTo>
                      <a:pt x="37" y="117"/>
                    </a:lnTo>
                    <a:lnTo>
                      <a:pt x="14" y="7"/>
                    </a:lnTo>
                    <a:lnTo>
                      <a:pt x="7" y="0"/>
                    </a:lnTo>
                    <a:lnTo>
                      <a:pt x="14" y="7"/>
                    </a:lnTo>
                    <a:lnTo>
                      <a:pt x="13" y="0"/>
                    </a:lnTo>
                    <a:lnTo>
                      <a:pt x="7" y="0"/>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99" name="Freeform 479"/>
              <p:cNvSpPr>
                <a:spLocks/>
              </p:cNvSpPr>
              <p:nvPr/>
            </p:nvSpPr>
            <p:spPr bwMode="auto">
              <a:xfrm>
                <a:off x="1734" y="1980"/>
                <a:ext cx="13" cy="8"/>
              </a:xfrm>
              <a:custGeom>
                <a:avLst/>
                <a:gdLst>
                  <a:gd name="T0" fmla="*/ 0 w 26"/>
                  <a:gd name="T1" fmla="*/ 8 h 17"/>
                  <a:gd name="T2" fmla="*/ 7 w 26"/>
                  <a:gd name="T3" fmla="*/ 17 h 17"/>
                  <a:gd name="T4" fmla="*/ 26 w 26"/>
                  <a:gd name="T5" fmla="*/ 17 h 17"/>
                  <a:gd name="T6" fmla="*/ 26 w 26"/>
                  <a:gd name="T7" fmla="*/ 0 h 17"/>
                  <a:gd name="T8" fmla="*/ 7 w 26"/>
                  <a:gd name="T9" fmla="*/ 0 h 17"/>
                  <a:gd name="T10" fmla="*/ 14 w 26"/>
                  <a:gd name="T11" fmla="*/ 8 h 17"/>
                  <a:gd name="T12" fmla="*/ 0 w 26"/>
                  <a:gd name="T13" fmla="*/ 8 h 17"/>
                  <a:gd name="T14" fmla="*/ 2 w 26"/>
                  <a:gd name="T15" fmla="*/ 17 h 17"/>
                  <a:gd name="T16" fmla="*/ 7 w 26"/>
                  <a:gd name="T17" fmla="*/ 17 h 17"/>
                  <a:gd name="T18" fmla="*/ 0 w 26"/>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7">
                    <a:moveTo>
                      <a:pt x="0" y="8"/>
                    </a:moveTo>
                    <a:lnTo>
                      <a:pt x="7" y="17"/>
                    </a:lnTo>
                    <a:lnTo>
                      <a:pt x="26" y="17"/>
                    </a:lnTo>
                    <a:lnTo>
                      <a:pt x="26" y="0"/>
                    </a:lnTo>
                    <a:lnTo>
                      <a:pt x="7" y="0"/>
                    </a:lnTo>
                    <a:lnTo>
                      <a:pt x="14" y="8"/>
                    </a:lnTo>
                    <a:lnTo>
                      <a:pt x="0" y="8"/>
                    </a:lnTo>
                    <a:lnTo>
                      <a:pt x="2" y="17"/>
                    </a:lnTo>
                    <a:lnTo>
                      <a:pt x="7" y="17"/>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00" name="Freeform 480"/>
              <p:cNvSpPr>
                <a:spLocks/>
              </p:cNvSpPr>
              <p:nvPr/>
            </p:nvSpPr>
            <p:spPr bwMode="auto">
              <a:xfrm>
                <a:off x="1730" y="1953"/>
                <a:ext cx="11" cy="31"/>
              </a:xfrm>
              <a:custGeom>
                <a:avLst/>
                <a:gdLst>
                  <a:gd name="T0" fmla="*/ 1 w 22"/>
                  <a:gd name="T1" fmla="*/ 0 h 61"/>
                  <a:gd name="T2" fmla="*/ 0 w 22"/>
                  <a:gd name="T3" fmla="*/ 3 h 61"/>
                  <a:gd name="T4" fmla="*/ 8 w 22"/>
                  <a:gd name="T5" fmla="*/ 61 h 61"/>
                  <a:gd name="T6" fmla="*/ 22 w 22"/>
                  <a:gd name="T7" fmla="*/ 61 h 61"/>
                  <a:gd name="T8" fmla="*/ 14 w 22"/>
                  <a:gd name="T9" fmla="*/ 3 h 61"/>
                  <a:gd name="T10" fmla="*/ 12 w 22"/>
                  <a:gd name="T11" fmla="*/ 7 h 61"/>
                  <a:gd name="T12" fmla="*/ 1 w 22"/>
                  <a:gd name="T13" fmla="*/ 0 h 61"/>
                  <a:gd name="T14" fmla="*/ 0 w 22"/>
                  <a:gd name="T15" fmla="*/ 3 h 61"/>
                  <a:gd name="T16" fmla="*/ 0 w 22"/>
                  <a:gd name="T17" fmla="*/ 3 h 61"/>
                  <a:gd name="T18" fmla="*/ 1 w 22"/>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1">
                    <a:moveTo>
                      <a:pt x="1" y="0"/>
                    </a:moveTo>
                    <a:lnTo>
                      <a:pt x="0" y="3"/>
                    </a:lnTo>
                    <a:lnTo>
                      <a:pt x="8" y="61"/>
                    </a:lnTo>
                    <a:lnTo>
                      <a:pt x="22" y="61"/>
                    </a:lnTo>
                    <a:lnTo>
                      <a:pt x="14" y="3"/>
                    </a:lnTo>
                    <a:lnTo>
                      <a:pt x="12" y="7"/>
                    </a:lnTo>
                    <a:lnTo>
                      <a:pt x="1" y="0"/>
                    </a:lnTo>
                    <a:lnTo>
                      <a:pt x="0" y="3"/>
                    </a:lnTo>
                    <a:lnTo>
                      <a:pt x="0"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01" name="Freeform 481"/>
              <p:cNvSpPr>
                <a:spLocks/>
              </p:cNvSpPr>
              <p:nvPr/>
            </p:nvSpPr>
            <p:spPr bwMode="auto">
              <a:xfrm>
                <a:off x="1731" y="1855"/>
                <a:ext cx="127" cy="101"/>
              </a:xfrm>
              <a:custGeom>
                <a:avLst/>
                <a:gdLst>
                  <a:gd name="T0" fmla="*/ 255 w 255"/>
                  <a:gd name="T1" fmla="*/ 26 h 202"/>
                  <a:gd name="T2" fmla="*/ 255 w 255"/>
                  <a:gd name="T3" fmla="*/ 26 h 202"/>
                  <a:gd name="T4" fmla="*/ 229 w 255"/>
                  <a:gd name="T5" fmla="*/ 8 h 202"/>
                  <a:gd name="T6" fmla="*/ 203 w 255"/>
                  <a:gd name="T7" fmla="*/ 1 h 202"/>
                  <a:gd name="T8" fmla="*/ 181 w 255"/>
                  <a:gd name="T9" fmla="*/ 0 h 202"/>
                  <a:gd name="T10" fmla="*/ 157 w 255"/>
                  <a:gd name="T11" fmla="*/ 6 h 202"/>
                  <a:gd name="T12" fmla="*/ 135 w 255"/>
                  <a:gd name="T13" fmla="*/ 17 h 202"/>
                  <a:gd name="T14" fmla="*/ 113 w 255"/>
                  <a:gd name="T15" fmla="*/ 32 h 202"/>
                  <a:gd name="T16" fmla="*/ 94 w 255"/>
                  <a:gd name="T17" fmla="*/ 50 h 202"/>
                  <a:gd name="T18" fmla="*/ 76 w 255"/>
                  <a:gd name="T19" fmla="*/ 71 h 202"/>
                  <a:gd name="T20" fmla="*/ 58 w 255"/>
                  <a:gd name="T21" fmla="*/ 92 h 202"/>
                  <a:gd name="T22" fmla="*/ 44 w 255"/>
                  <a:gd name="T23" fmla="*/ 113 h 202"/>
                  <a:gd name="T24" fmla="*/ 32 w 255"/>
                  <a:gd name="T25" fmla="*/ 134 h 202"/>
                  <a:gd name="T26" fmla="*/ 21 w 255"/>
                  <a:gd name="T27" fmla="*/ 153 h 202"/>
                  <a:gd name="T28" fmla="*/ 11 w 255"/>
                  <a:gd name="T29" fmla="*/ 171 h 202"/>
                  <a:gd name="T30" fmla="*/ 6 w 255"/>
                  <a:gd name="T31" fmla="*/ 184 h 202"/>
                  <a:gd name="T32" fmla="*/ 2 w 255"/>
                  <a:gd name="T33" fmla="*/ 192 h 202"/>
                  <a:gd name="T34" fmla="*/ 0 w 255"/>
                  <a:gd name="T35" fmla="*/ 195 h 202"/>
                  <a:gd name="T36" fmla="*/ 11 w 255"/>
                  <a:gd name="T37" fmla="*/ 202 h 202"/>
                  <a:gd name="T38" fmla="*/ 13 w 255"/>
                  <a:gd name="T39" fmla="*/ 198 h 202"/>
                  <a:gd name="T40" fmla="*/ 17 w 255"/>
                  <a:gd name="T41" fmla="*/ 190 h 202"/>
                  <a:gd name="T42" fmla="*/ 22 w 255"/>
                  <a:gd name="T43" fmla="*/ 177 h 202"/>
                  <a:gd name="T44" fmla="*/ 32 w 255"/>
                  <a:gd name="T45" fmla="*/ 163 h 202"/>
                  <a:gd name="T46" fmla="*/ 43 w 255"/>
                  <a:gd name="T47" fmla="*/ 143 h 202"/>
                  <a:gd name="T48" fmla="*/ 55 w 255"/>
                  <a:gd name="T49" fmla="*/ 122 h 202"/>
                  <a:gd name="T50" fmla="*/ 69 w 255"/>
                  <a:gd name="T51" fmla="*/ 101 h 202"/>
                  <a:gd name="T52" fmla="*/ 84 w 255"/>
                  <a:gd name="T53" fmla="*/ 80 h 202"/>
                  <a:gd name="T54" fmla="*/ 102 w 255"/>
                  <a:gd name="T55" fmla="*/ 63 h 202"/>
                  <a:gd name="T56" fmla="*/ 121 w 255"/>
                  <a:gd name="T57" fmla="*/ 45 h 202"/>
                  <a:gd name="T58" fmla="*/ 140 w 255"/>
                  <a:gd name="T59" fmla="*/ 30 h 202"/>
                  <a:gd name="T60" fmla="*/ 159 w 255"/>
                  <a:gd name="T61" fmla="*/ 22 h 202"/>
                  <a:gd name="T62" fmla="*/ 181 w 255"/>
                  <a:gd name="T63" fmla="*/ 16 h 202"/>
                  <a:gd name="T64" fmla="*/ 203 w 255"/>
                  <a:gd name="T65" fmla="*/ 17 h 202"/>
                  <a:gd name="T66" fmla="*/ 224 w 255"/>
                  <a:gd name="T67" fmla="*/ 24 h 202"/>
                  <a:gd name="T68" fmla="*/ 247 w 255"/>
                  <a:gd name="T69" fmla="*/ 38 h 202"/>
                  <a:gd name="T70" fmla="*/ 247 w 255"/>
                  <a:gd name="T71" fmla="*/ 38 h 202"/>
                  <a:gd name="T72" fmla="*/ 255 w 255"/>
                  <a:gd name="T73"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02">
                    <a:moveTo>
                      <a:pt x="255" y="26"/>
                    </a:moveTo>
                    <a:lnTo>
                      <a:pt x="255" y="26"/>
                    </a:lnTo>
                    <a:lnTo>
                      <a:pt x="229" y="8"/>
                    </a:lnTo>
                    <a:lnTo>
                      <a:pt x="203" y="1"/>
                    </a:lnTo>
                    <a:lnTo>
                      <a:pt x="181" y="0"/>
                    </a:lnTo>
                    <a:lnTo>
                      <a:pt x="157" y="6"/>
                    </a:lnTo>
                    <a:lnTo>
                      <a:pt x="135" y="17"/>
                    </a:lnTo>
                    <a:lnTo>
                      <a:pt x="113" y="32"/>
                    </a:lnTo>
                    <a:lnTo>
                      <a:pt x="94" y="50"/>
                    </a:lnTo>
                    <a:lnTo>
                      <a:pt x="76" y="71"/>
                    </a:lnTo>
                    <a:lnTo>
                      <a:pt x="58" y="92"/>
                    </a:lnTo>
                    <a:lnTo>
                      <a:pt x="44" y="113"/>
                    </a:lnTo>
                    <a:lnTo>
                      <a:pt x="32" y="134"/>
                    </a:lnTo>
                    <a:lnTo>
                      <a:pt x="21" y="153"/>
                    </a:lnTo>
                    <a:lnTo>
                      <a:pt x="11" y="171"/>
                    </a:lnTo>
                    <a:lnTo>
                      <a:pt x="6" y="184"/>
                    </a:lnTo>
                    <a:lnTo>
                      <a:pt x="2" y="192"/>
                    </a:lnTo>
                    <a:lnTo>
                      <a:pt x="0" y="195"/>
                    </a:lnTo>
                    <a:lnTo>
                      <a:pt x="11" y="202"/>
                    </a:lnTo>
                    <a:lnTo>
                      <a:pt x="13" y="198"/>
                    </a:lnTo>
                    <a:lnTo>
                      <a:pt x="17" y="190"/>
                    </a:lnTo>
                    <a:lnTo>
                      <a:pt x="22" y="177"/>
                    </a:lnTo>
                    <a:lnTo>
                      <a:pt x="32" y="163"/>
                    </a:lnTo>
                    <a:lnTo>
                      <a:pt x="43" y="143"/>
                    </a:lnTo>
                    <a:lnTo>
                      <a:pt x="55" y="122"/>
                    </a:lnTo>
                    <a:lnTo>
                      <a:pt x="69" y="101"/>
                    </a:lnTo>
                    <a:lnTo>
                      <a:pt x="84" y="80"/>
                    </a:lnTo>
                    <a:lnTo>
                      <a:pt x="102" y="63"/>
                    </a:lnTo>
                    <a:lnTo>
                      <a:pt x="121" y="45"/>
                    </a:lnTo>
                    <a:lnTo>
                      <a:pt x="140" y="30"/>
                    </a:lnTo>
                    <a:lnTo>
                      <a:pt x="159" y="22"/>
                    </a:lnTo>
                    <a:lnTo>
                      <a:pt x="181" y="16"/>
                    </a:lnTo>
                    <a:lnTo>
                      <a:pt x="203" y="17"/>
                    </a:lnTo>
                    <a:lnTo>
                      <a:pt x="224" y="24"/>
                    </a:lnTo>
                    <a:lnTo>
                      <a:pt x="247" y="38"/>
                    </a:lnTo>
                    <a:lnTo>
                      <a:pt x="247" y="38"/>
                    </a:lnTo>
                    <a:lnTo>
                      <a:pt x="25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02" name="Freeform 482"/>
              <p:cNvSpPr>
                <a:spLocks/>
              </p:cNvSpPr>
              <p:nvPr/>
            </p:nvSpPr>
            <p:spPr bwMode="auto">
              <a:xfrm>
                <a:off x="1854" y="1868"/>
                <a:ext cx="58" cy="110"/>
              </a:xfrm>
              <a:custGeom>
                <a:avLst/>
                <a:gdLst>
                  <a:gd name="T0" fmla="*/ 113 w 115"/>
                  <a:gd name="T1" fmla="*/ 219 h 219"/>
                  <a:gd name="T2" fmla="*/ 113 w 115"/>
                  <a:gd name="T3" fmla="*/ 219 h 219"/>
                  <a:gd name="T4" fmla="*/ 114 w 115"/>
                  <a:gd name="T5" fmla="*/ 213 h 219"/>
                  <a:gd name="T6" fmla="*/ 115 w 115"/>
                  <a:gd name="T7" fmla="*/ 200 h 219"/>
                  <a:gd name="T8" fmla="*/ 114 w 115"/>
                  <a:gd name="T9" fmla="*/ 179 h 219"/>
                  <a:gd name="T10" fmla="*/ 110 w 115"/>
                  <a:gd name="T11" fmla="*/ 150 h 219"/>
                  <a:gd name="T12" fmla="*/ 99 w 115"/>
                  <a:gd name="T13" fmla="*/ 116 h 219"/>
                  <a:gd name="T14" fmla="*/ 80 w 115"/>
                  <a:gd name="T15" fmla="*/ 79 h 219"/>
                  <a:gd name="T16" fmla="*/ 50 w 115"/>
                  <a:gd name="T17" fmla="*/ 40 h 219"/>
                  <a:gd name="T18" fmla="*/ 8 w 115"/>
                  <a:gd name="T19" fmla="*/ 0 h 219"/>
                  <a:gd name="T20" fmla="*/ 0 w 115"/>
                  <a:gd name="T21" fmla="*/ 12 h 219"/>
                  <a:gd name="T22" fmla="*/ 41 w 115"/>
                  <a:gd name="T23" fmla="*/ 50 h 219"/>
                  <a:gd name="T24" fmla="*/ 69 w 115"/>
                  <a:gd name="T25" fmla="*/ 88 h 219"/>
                  <a:gd name="T26" fmla="*/ 88 w 115"/>
                  <a:gd name="T27" fmla="*/ 122 h 219"/>
                  <a:gd name="T28" fmla="*/ 96 w 115"/>
                  <a:gd name="T29" fmla="*/ 153 h 219"/>
                  <a:gd name="T30" fmla="*/ 100 w 115"/>
                  <a:gd name="T31" fmla="*/ 179 h 219"/>
                  <a:gd name="T32" fmla="*/ 102 w 115"/>
                  <a:gd name="T33" fmla="*/ 200 h 219"/>
                  <a:gd name="T34" fmla="*/ 100 w 115"/>
                  <a:gd name="T35" fmla="*/ 213 h 219"/>
                  <a:gd name="T36" fmla="*/ 99 w 115"/>
                  <a:gd name="T37" fmla="*/ 216 h 219"/>
                  <a:gd name="T38" fmla="*/ 99 w 115"/>
                  <a:gd name="T39" fmla="*/ 216 h 219"/>
                  <a:gd name="T40" fmla="*/ 113 w 115"/>
                  <a:gd name="T41"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219">
                    <a:moveTo>
                      <a:pt x="113" y="219"/>
                    </a:moveTo>
                    <a:lnTo>
                      <a:pt x="113" y="219"/>
                    </a:lnTo>
                    <a:lnTo>
                      <a:pt x="114" y="213"/>
                    </a:lnTo>
                    <a:lnTo>
                      <a:pt x="115" y="200"/>
                    </a:lnTo>
                    <a:lnTo>
                      <a:pt x="114" y="179"/>
                    </a:lnTo>
                    <a:lnTo>
                      <a:pt x="110" y="150"/>
                    </a:lnTo>
                    <a:lnTo>
                      <a:pt x="99" y="116"/>
                    </a:lnTo>
                    <a:lnTo>
                      <a:pt x="80" y="79"/>
                    </a:lnTo>
                    <a:lnTo>
                      <a:pt x="50" y="40"/>
                    </a:lnTo>
                    <a:lnTo>
                      <a:pt x="8" y="0"/>
                    </a:lnTo>
                    <a:lnTo>
                      <a:pt x="0" y="12"/>
                    </a:lnTo>
                    <a:lnTo>
                      <a:pt x="41" y="50"/>
                    </a:lnTo>
                    <a:lnTo>
                      <a:pt x="69" y="88"/>
                    </a:lnTo>
                    <a:lnTo>
                      <a:pt x="88" y="122"/>
                    </a:lnTo>
                    <a:lnTo>
                      <a:pt x="96" y="153"/>
                    </a:lnTo>
                    <a:lnTo>
                      <a:pt x="100" y="179"/>
                    </a:lnTo>
                    <a:lnTo>
                      <a:pt x="102" y="200"/>
                    </a:lnTo>
                    <a:lnTo>
                      <a:pt x="100" y="213"/>
                    </a:lnTo>
                    <a:lnTo>
                      <a:pt x="99" y="216"/>
                    </a:lnTo>
                    <a:lnTo>
                      <a:pt x="99" y="216"/>
                    </a:lnTo>
                    <a:lnTo>
                      <a:pt x="113" y="2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03" name="Freeform 483"/>
              <p:cNvSpPr>
                <a:spLocks/>
              </p:cNvSpPr>
              <p:nvPr/>
            </p:nvSpPr>
            <p:spPr bwMode="auto">
              <a:xfrm>
                <a:off x="1792" y="1976"/>
                <a:ext cx="118" cy="101"/>
              </a:xfrm>
              <a:custGeom>
                <a:avLst/>
                <a:gdLst>
                  <a:gd name="T0" fmla="*/ 0 w 236"/>
                  <a:gd name="T1" fmla="*/ 199 h 202"/>
                  <a:gd name="T2" fmla="*/ 4 w 236"/>
                  <a:gd name="T3" fmla="*/ 200 h 202"/>
                  <a:gd name="T4" fmla="*/ 35 w 236"/>
                  <a:gd name="T5" fmla="*/ 202 h 202"/>
                  <a:gd name="T6" fmla="*/ 64 w 236"/>
                  <a:gd name="T7" fmla="*/ 200 h 202"/>
                  <a:gd name="T8" fmla="*/ 90 w 236"/>
                  <a:gd name="T9" fmla="*/ 192 h 202"/>
                  <a:gd name="T10" fmla="*/ 115 w 236"/>
                  <a:gd name="T11" fmla="*/ 181 h 202"/>
                  <a:gd name="T12" fmla="*/ 137 w 236"/>
                  <a:gd name="T13" fmla="*/ 166 h 202"/>
                  <a:gd name="T14" fmla="*/ 156 w 236"/>
                  <a:gd name="T15" fmla="*/ 150 h 202"/>
                  <a:gd name="T16" fmla="*/ 171 w 236"/>
                  <a:gd name="T17" fmla="*/ 131 h 202"/>
                  <a:gd name="T18" fmla="*/ 188 w 236"/>
                  <a:gd name="T19" fmla="*/ 111 h 202"/>
                  <a:gd name="T20" fmla="*/ 199 w 236"/>
                  <a:gd name="T21" fmla="*/ 92 h 202"/>
                  <a:gd name="T22" fmla="*/ 210 w 236"/>
                  <a:gd name="T23" fmla="*/ 73 h 202"/>
                  <a:gd name="T24" fmla="*/ 218 w 236"/>
                  <a:gd name="T25" fmla="*/ 55 h 202"/>
                  <a:gd name="T26" fmla="*/ 225 w 236"/>
                  <a:gd name="T27" fmla="*/ 39 h 202"/>
                  <a:gd name="T28" fmla="*/ 230 w 236"/>
                  <a:gd name="T29" fmla="*/ 24 h 202"/>
                  <a:gd name="T30" fmla="*/ 233 w 236"/>
                  <a:gd name="T31" fmla="*/ 14 h 202"/>
                  <a:gd name="T32" fmla="*/ 236 w 236"/>
                  <a:gd name="T33" fmla="*/ 6 h 202"/>
                  <a:gd name="T34" fmla="*/ 236 w 236"/>
                  <a:gd name="T35" fmla="*/ 3 h 202"/>
                  <a:gd name="T36" fmla="*/ 222 w 236"/>
                  <a:gd name="T37" fmla="*/ 0 h 202"/>
                  <a:gd name="T38" fmla="*/ 222 w 236"/>
                  <a:gd name="T39" fmla="*/ 3 h 202"/>
                  <a:gd name="T40" fmla="*/ 219 w 236"/>
                  <a:gd name="T41" fmla="*/ 8 h 202"/>
                  <a:gd name="T42" fmla="*/ 216 w 236"/>
                  <a:gd name="T43" fmla="*/ 18 h 202"/>
                  <a:gd name="T44" fmla="*/ 211 w 236"/>
                  <a:gd name="T45" fmla="*/ 32 h 202"/>
                  <a:gd name="T46" fmla="*/ 207 w 236"/>
                  <a:gd name="T47" fmla="*/ 48 h 202"/>
                  <a:gd name="T48" fmla="*/ 199 w 236"/>
                  <a:gd name="T49" fmla="*/ 66 h 202"/>
                  <a:gd name="T50" fmla="*/ 188 w 236"/>
                  <a:gd name="T51" fmla="*/ 82 h 202"/>
                  <a:gd name="T52" fmla="*/ 177 w 236"/>
                  <a:gd name="T53" fmla="*/ 102 h 202"/>
                  <a:gd name="T54" fmla="*/ 163 w 236"/>
                  <a:gd name="T55" fmla="*/ 121 h 202"/>
                  <a:gd name="T56" fmla="*/ 148 w 236"/>
                  <a:gd name="T57" fmla="*/ 137 h 202"/>
                  <a:gd name="T58" fmla="*/ 129 w 236"/>
                  <a:gd name="T59" fmla="*/ 153 h 202"/>
                  <a:gd name="T60" fmla="*/ 109 w 236"/>
                  <a:gd name="T61" fmla="*/ 168 h 202"/>
                  <a:gd name="T62" fmla="*/ 88 w 236"/>
                  <a:gd name="T63" fmla="*/ 176 h 202"/>
                  <a:gd name="T64" fmla="*/ 64 w 236"/>
                  <a:gd name="T65" fmla="*/ 184 h 202"/>
                  <a:gd name="T66" fmla="*/ 35 w 236"/>
                  <a:gd name="T67" fmla="*/ 186 h 202"/>
                  <a:gd name="T68" fmla="*/ 4 w 236"/>
                  <a:gd name="T69" fmla="*/ 184 h 202"/>
                  <a:gd name="T70" fmla="*/ 8 w 236"/>
                  <a:gd name="T71" fmla="*/ 186 h 202"/>
                  <a:gd name="T72" fmla="*/ 0 w 236"/>
                  <a:gd name="T73" fmla="*/ 19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202">
                    <a:moveTo>
                      <a:pt x="0" y="199"/>
                    </a:moveTo>
                    <a:lnTo>
                      <a:pt x="4" y="200"/>
                    </a:lnTo>
                    <a:lnTo>
                      <a:pt x="35" y="202"/>
                    </a:lnTo>
                    <a:lnTo>
                      <a:pt x="64" y="200"/>
                    </a:lnTo>
                    <a:lnTo>
                      <a:pt x="90" y="192"/>
                    </a:lnTo>
                    <a:lnTo>
                      <a:pt x="115" y="181"/>
                    </a:lnTo>
                    <a:lnTo>
                      <a:pt x="137" y="166"/>
                    </a:lnTo>
                    <a:lnTo>
                      <a:pt x="156" y="150"/>
                    </a:lnTo>
                    <a:lnTo>
                      <a:pt x="171" y="131"/>
                    </a:lnTo>
                    <a:lnTo>
                      <a:pt x="188" y="111"/>
                    </a:lnTo>
                    <a:lnTo>
                      <a:pt x="199" y="92"/>
                    </a:lnTo>
                    <a:lnTo>
                      <a:pt x="210" y="73"/>
                    </a:lnTo>
                    <a:lnTo>
                      <a:pt x="218" y="55"/>
                    </a:lnTo>
                    <a:lnTo>
                      <a:pt x="225" y="39"/>
                    </a:lnTo>
                    <a:lnTo>
                      <a:pt x="230" y="24"/>
                    </a:lnTo>
                    <a:lnTo>
                      <a:pt x="233" y="14"/>
                    </a:lnTo>
                    <a:lnTo>
                      <a:pt x="236" y="6"/>
                    </a:lnTo>
                    <a:lnTo>
                      <a:pt x="236" y="3"/>
                    </a:lnTo>
                    <a:lnTo>
                      <a:pt x="222" y="0"/>
                    </a:lnTo>
                    <a:lnTo>
                      <a:pt x="222" y="3"/>
                    </a:lnTo>
                    <a:lnTo>
                      <a:pt x="219" y="8"/>
                    </a:lnTo>
                    <a:lnTo>
                      <a:pt x="216" y="18"/>
                    </a:lnTo>
                    <a:lnTo>
                      <a:pt x="211" y="32"/>
                    </a:lnTo>
                    <a:lnTo>
                      <a:pt x="207" y="48"/>
                    </a:lnTo>
                    <a:lnTo>
                      <a:pt x="199" y="66"/>
                    </a:lnTo>
                    <a:lnTo>
                      <a:pt x="188" y="82"/>
                    </a:lnTo>
                    <a:lnTo>
                      <a:pt x="177" y="102"/>
                    </a:lnTo>
                    <a:lnTo>
                      <a:pt x="163" y="121"/>
                    </a:lnTo>
                    <a:lnTo>
                      <a:pt x="148" y="137"/>
                    </a:lnTo>
                    <a:lnTo>
                      <a:pt x="129" y="153"/>
                    </a:lnTo>
                    <a:lnTo>
                      <a:pt x="109" y="168"/>
                    </a:lnTo>
                    <a:lnTo>
                      <a:pt x="88" y="176"/>
                    </a:lnTo>
                    <a:lnTo>
                      <a:pt x="64" y="184"/>
                    </a:lnTo>
                    <a:lnTo>
                      <a:pt x="35" y="186"/>
                    </a:lnTo>
                    <a:lnTo>
                      <a:pt x="4" y="184"/>
                    </a:lnTo>
                    <a:lnTo>
                      <a:pt x="8" y="186"/>
                    </a:lnTo>
                    <a:lnTo>
                      <a:pt x="0"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04" name="Freeform 484"/>
              <p:cNvSpPr>
                <a:spLocks/>
              </p:cNvSpPr>
              <p:nvPr/>
            </p:nvSpPr>
            <p:spPr bwMode="auto">
              <a:xfrm>
                <a:off x="1754" y="1827"/>
                <a:ext cx="214" cy="283"/>
              </a:xfrm>
              <a:custGeom>
                <a:avLst/>
                <a:gdLst>
                  <a:gd name="T0" fmla="*/ 74 w 428"/>
                  <a:gd name="T1" fmla="*/ 417 h 565"/>
                  <a:gd name="T2" fmla="*/ 107 w 428"/>
                  <a:gd name="T3" fmla="*/ 436 h 565"/>
                  <a:gd name="T4" fmla="*/ 137 w 428"/>
                  <a:gd name="T5" fmla="*/ 452 h 565"/>
                  <a:gd name="T6" fmla="*/ 163 w 428"/>
                  <a:gd name="T7" fmla="*/ 452 h 565"/>
                  <a:gd name="T8" fmla="*/ 191 w 428"/>
                  <a:gd name="T9" fmla="*/ 420 h 565"/>
                  <a:gd name="T10" fmla="*/ 204 w 428"/>
                  <a:gd name="T11" fmla="*/ 378 h 565"/>
                  <a:gd name="T12" fmla="*/ 199 w 428"/>
                  <a:gd name="T13" fmla="*/ 343 h 565"/>
                  <a:gd name="T14" fmla="*/ 178 w 428"/>
                  <a:gd name="T15" fmla="*/ 310 h 565"/>
                  <a:gd name="T16" fmla="*/ 149 w 428"/>
                  <a:gd name="T17" fmla="*/ 281 h 565"/>
                  <a:gd name="T18" fmla="*/ 115 w 428"/>
                  <a:gd name="T19" fmla="*/ 252 h 565"/>
                  <a:gd name="T20" fmla="*/ 81 w 428"/>
                  <a:gd name="T21" fmla="*/ 221 h 565"/>
                  <a:gd name="T22" fmla="*/ 51 w 428"/>
                  <a:gd name="T23" fmla="*/ 186 h 565"/>
                  <a:gd name="T24" fmla="*/ 66 w 428"/>
                  <a:gd name="T25" fmla="*/ 152 h 565"/>
                  <a:gd name="T26" fmla="*/ 110 w 428"/>
                  <a:gd name="T27" fmla="*/ 116 h 565"/>
                  <a:gd name="T28" fmla="*/ 148 w 428"/>
                  <a:gd name="T29" fmla="*/ 71 h 565"/>
                  <a:gd name="T30" fmla="*/ 184 w 428"/>
                  <a:gd name="T31" fmla="*/ 24 h 565"/>
                  <a:gd name="T32" fmla="*/ 214 w 428"/>
                  <a:gd name="T33" fmla="*/ 16 h 565"/>
                  <a:gd name="T34" fmla="*/ 240 w 428"/>
                  <a:gd name="T35" fmla="*/ 47 h 565"/>
                  <a:gd name="T36" fmla="*/ 269 w 428"/>
                  <a:gd name="T37" fmla="*/ 78 h 565"/>
                  <a:gd name="T38" fmla="*/ 298 w 428"/>
                  <a:gd name="T39" fmla="*/ 107 h 565"/>
                  <a:gd name="T40" fmla="*/ 328 w 428"/>
                  <a:gd name="T41" fmla="*/ 136 h 565"/>
                  <a:gd name="T42" fmla="*/ 358 w 428"/>
                  <a:gd name="T43" fmla="*/ 163 h 565"/>
                  <a:gd name="T44" fmla="*/ 387 w 428"/>
                  <a:gd name="T45" fmla="*/ 192 h 565"/>
                  <a:gd name="T46" fmla="*/ 414 w 428"/>
                  <a:gd name="T47" fmla="*/ 221 h 565"/>
                  <a:gd name="T48" fmla="*/ 409 w 428"/>
                  <a:gd name="T49" fmla="*/ 244 h 565"/>
                  <a:gd name="T50" fmla="*/ 381 w 428"/>
                  <a:gd name="T51" fmla="*/ 268 h 565"/>
                  <a:gd name="T52" fmla="*/ 363 w 428"/>
                  <a:gd name="T53" fmla="*/ 299 h 565"/>
                  <a:gd name="T54" fmla="*/ 347 w 428"/>
                  <a:gd name="T55" fmla="*/ 334 h 565"/>
                  <a:gd name="T56" fmla="*/ 317 w 428"/>
                  <a:gd name="T57" fmla="*/ 381 h 565"/>
                  <a:gd name="T58" fmla="*/ 277 w 428"/>
                  <a:gd name="T59" fmla="*/ 438 h 565"/>
                  <a:gd name="T60" fmla="*/ 239 w 428"/>
                  <a:gd name="T61" fmla="*/ 488 h 565"/>
                  <a:gd name="T62" fmla="*/ 196 w 428"/>
                  <a:gd name="T63" fmla="*/ 533 h 565"/>
                  <a:gd name="T64" fmla="*/ 151 w 428"/>
                  <a:gd name="T65" fmla="*/ 565 h 565"/>
                  <a:gd name="T66" fmla="*/ 103 w 428"/>
                  <a:gd name="T67" fmla="*/ 556 h 565"/>
                  <a:gd name="T68" fmla="*/ 53 w 428"/>
                  <a:gd name="T69" fmla="*/ 517 h 565"/>
                  <a:gd name="T70" fmla="*/ 14 w 428"/>
                  <a:gd name="T71" fmla="*/ 460 h 565"/>
                  <a:gd name="T72" fmla="*/ 7 w 428"/>
                  <a:gd name="T73" fmla="*/ 427 h 565"/>
                  <a:gd name="T74" fmla="*/ 23 w 428"/>
                  <a:gd name="T75" fmla="*/ 418 h 565"/>
                  <a:gd name="T76" fmla="*/ 38 w 428"/>
                  <a:gd name="T77" fmla="*/ 412 h 565"/>
                  <a:gd name="T78" fmla="*/ 52 w 428"/>
                  <a:gd name="T79" fmla="*/ 409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8" h="565">
                    <a:moveTo>
                      <a:pt x="59" y="410"/>
                    </a:moveTo>
                    <a:lnTo>
                      <a:pt x="74" y="417"/>
                    </a:lnTo>
                    <a:lnTo>
                      <a:pt x="90" y="427"/>
                    </a:lnTo>
                    <a:lnTo>
                      <a:pt x="107" y="436"/>
                    </a:lnTo>
                    <a:lnTo>
                      <a:pt x="123" y="444"/>
                    </a:lnTo>
                    <a:lnTo>
                      <a:pt x="137" y="452"/>
                    </a:lnTo>
                    <a:lnTo>
                      <a:pt x="152" y="454"/>
                    </a:lnTo>
                    <a:lnTo>
                      <a:pt x="163" y="452"/>
                    </a:lnTo>
                    <a:lnTo>
                      <a:pt x="174" y="444"/>
                    </a:lnTo>
                    <a:lnTo>
                      <a:pt x="191" y="420"/>
                    </a:lnTo>
                    <a:lnTo>
                      <a:pt x="200" y="399"/>
                    </a:lnTo>
                    <a:lnTo>
                      <a:pt x="204" y="378"/>
                    </a:lnTo>
                    <a:lnTo>
                      <a:pt x="203" y="360"/>
                    </a:lnTo>
                    <a:lnTo>
                      <a:pt x="199" y="343"/>
                    </a:lnTo>
                    <a:lnTo>
                      <a:pt x="191" y="326"/>
                    </a:lnTo>
                    <a:lnTo>
                      <a:pt x="178" y="310"/>
                    </a:lnTo>
                    <a:lnTo>
                      <a:pt x="165" y="296"/>
                    </a:lnTo>
                    <a:lnTo>
                      <a:pt x="149" y="281"/>
                    </a:lnTo>
                    <a:lnTo>
                      <a:pt x="133" y="267"/>
                    </a:lnTo>
                    <a:lnTo>
                      <a:pt x="115" y="252"/>
                    </a:lnTo>
                    <a:lnTo>
                      <a:pt x="97" y="236"/>
                    </a:lnTo>
                    <a:lnTo>
                      <a:pt x="81" y="221"/>
                    </a:lnTo>
                    <a:lnTo>
                      <a:pt x="64" y="204"/>
                    </a:lnTo>
                    <a:lnTo>
                      <a:pt x="51" y="186"/>
                    </a:lnTo>
                    <a:lnTo>
                      <a:pt x="40" y="166"/>
                    </a:lnTo>
                    <a:lnTo>
                      <a:pt x="66" y="152"/>
                    </a:lnTo>
                    <a:lnTo>
                      <a:pt x="88" y="136"/>
                    </a:lnTo>
                    <a:lnTo>
                      <a:pt x="110" y="116"/>
                    </a:lnTo>
                    <a:lnTo>
                      <a:pt x="129" y="95"/>
                    </a:lnTo>
                    <a:lnTo>
                      <a:pt x="148" y="71"/>
                    </a:lnTo>
                    <a:lnTo>
                      <a:pt x="166" y="49"/>
                    </a:lnTo>
                    <a:lnTo>
                      <a:pt x="184" y="24"/>
                    </a:lnTo>
                    <a:lnTo>
                      <a:pt x="202" y="0"/>
                    </a:lnTo>
                    <a:lnTo>
                      <a:pt x="214" y="16"/>
                    </a:lnTo>
                    <a:lnTo>
                      <a:pt x="226" y="32"/>
                    </a:lnTo>
                    <a:lnTo>
                      <a:pt x="240" y="47"/>
                    </a:lnTo>
                    <a:lnTo>
                      <a:pt x="254" y="63"/>
                    </a:lnTo>
                    <a:lnTo>
                      <a:pt x="269" y="78"/>
                    </a:lnTo>
                    <a:lnTo>
                      <a:pt x="282" y="92"/>
                    </a:lnTo>
                    <a:lnTo>
                      <a:pt x="298" y="107"/>
                    </a:lnTo>
                    <a:lnTo>
                      <a:pt x="313" y="121"/>
                    </a:lnTo>
                    <a:lnTo>
                      <a:pt x="328" y="136"/>
                    </a:lnTo>
                    <a:lnTo>
                      <a:pt x="343" y="150"/>
                    </a:lnTo>
                    <a:lnTo>
                      <a:pt x="358" y="163"/>
                    </a:lnTo>
                    <a:lnTo>
                      <a:pt x="372" y="178"/>
                    </a:lnTo>
                    <a:lnTo>
                      <a:pt x="387" y="192"/>
                    </a:lnTo>
                    <a:lnTo>
                      <a:pt x="400" y="207"/>
                    </a:lnTo>
                    <a:lnTo>
                      <a:pt x="414" y="221"/>
                    </a:lnTo>
                    <a:lnTo>
                      <a:pt x="428" y="236"/>
                    </a:lnTo>
                    <a:lnTo>
                      <a:pt x="409" y="244"/>
                    </a:lnTo>
                    <a:lnTo>
                      <a:pt x="394" y="254"/>
                    </a:lnTo>
                    <a:lnTo>
                      <a:pt x="381" y="268"/>
                    </a:lnTo>
                    <a:lnTo>
                      <a:pt x="372" y="283"/>
                    </a:lnTo>
                    <a:lnTo>
                      <a:pt x="363" y="299"/>
                    </a:lnTo>
                    <a:lnTo>
                      <a:pt x="355" y="317"/>
                    </a:lnTo>
                    <a:lnTo>
                      <a:pt x="347" y="334"/>
                    </a:lnTo>
                    <a:lnTo>
                      <a:pt x="337" y="351"/>
                    </a:lnTo>
                    <a:lnTo>
                      <a:pt x="317" y="381"/>
                    </a:lnTo>
                    <a:lnTo>
                      <a:pt x="296" y="412"/>
                    </a:lnTo>
                    <a:lnTo>
                      <a:pt x="277" y="438"/>
                    </a:lnTo>
                    <a:lnTo>
                      <a:pt x="259" y="464"/>
                    </a:lnTo>
                    <a:lnTo>
                      <a:pt x="239" y="488"/>
                    </a:lnTo>
                    <a:lnTo>
                      <a:pt x="218" y="512"/>
                    </a:lnTo>
                    <a:lnTo>
                      <a:pt x="196" y="533"/>
                    </a:lnTo>
                    <a:lnTo>
                      <a:pt x="171" y="556"/>
                    </a:lnTo>
                    <a:lnTo>
                      <a:pt x="151" y="565"/>
                    </a:lnTo>
                    <a:lnTo>
                      <a:pt x="128" y="565"/>
                    </a:lnTo>
                    <a:lnTo>
                      <a:pt x="103" y="556"/>
                    </a:lnTo>
                    <a:lnTo>
                      <a:pt x="78" y="540"/>
                    </a:lnTo>
                    <a:lnTo>
                      <a:pt x="53" y="517"/>
                    </a:lnTo>
                    <a:lnTo>
                      <a:pt x="32" y="490"/>
                    </a:lnTo>
                    <a:lnTo>
                      <a:pt x="14" y="460"/>
                    </a:lnTo>
                    <a:lnTo>
                      <a:pt x="0" y="430"/>
                    </a:lnTo>
                    <a:lnTo>
                      <a:pt x="7" y="427"/>
                    </a:lnTo>
                    <a:lnTo>
                      <a:pt x="15" y="422"/>
                    </a:lnTo>
                    <a:lnTo>
                      <a:pt x="23" y="418"/>
                    </a:lnTo>
                    <a:lnTo>
                      <a:pt x="30" y="415"/>
                    </a:lnTo>
                    <a:lnTo>
                      <a:pt x="38" y="412"/>
                    </a:lnTo>
                    <a:lnTo>
                      <a:pt x="45" y="409"/>
                    </a:lnTo>
                    <a:lnTo>
                      <a:pt x="52" y="409"/>
                    </a:lnTo>
                    <a:lnTo>
                      <a:pt x="59" y="41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05" name="Freeform 485"/>
              <p:cNvSpPr>
                <a:spLocks/>
              </p:cNvSpPr>
              <p:nvPr/>
            </p:nvSpPr>
            <p:spPr bwMode="auto">
              <a:xfrm>
                <a:off x="1783" y="2028"/>
                <a:ext cx="61" cy="30"/>
              </a:xfrm>
              <a:custGeom>
                <a:avLst/>
                <a:gdLst>
                  <a:gd name="T0" fmla="*/ 111 w 122"/>
                  <a:gd name="T1" fmla="*/ 37 h 60"/>
                  <a:gd name="T2" fmla="*/ 111 w 122"/>
                  <a:gd name="T3" fmla="*/ 37 h 60"/>
                  <a:gd name="T4" fmla="*/ 104 w 122"/>
                  <a:gd name="T5" fmla="*/ 42 h 60"/>
                  <a:gd name="T6" fmla="*/ 94 w 122"/>
                  <a:gd name="T7" fmla="*/ 44 h 60"/>
                  <a:gd name="T8" fmla="*/ 80 w 122"/>
                  <a:gd name="T9" fmla="*/ 42 h 60"/>
                  <a:gd name="T10" fmla="*/ 68 w 122"/>
                  <a:gd name="T11" fmla="*/ 36 h 60"/>
                  <a:gd name="T12" fmla="*/ 52 w 122"/>
                  <a:gd name="T13" fmla="*/ 28 h 60"/>
                  <a:gd name="T14" fmla="*/ 35 w 122"/>
                  <a:gd name="T15" fmla="*/ 18 h 60"/>
                  <a:gd name="T16" fmla="*/ 19 w 122"/>
                  <a:gd name="T17" fmla="*/ 7 h 60"/>
                  <a:gd name="T18" fmla="*/ 2 w 122"/>
                  <a:gd name="T19" fmla="*/ 0 h 60"/>
                  <a:gd name="T20" fmla="*/ 0 w 122"/>
                  <a:gd name="T21" fmla="*/ 16 h 60"/>
                  <a:gd name="T22" fmla="*/ 13 w 122"/>
                  <a:gd name="T23" fmla="*/ 23 h 60"/>
                  <a:gd name="T24" fmla="*/ 30 w 122"/>
                  <a:gd name="T25" fmla="*/ 31 h 60"/>
                  <a:gd name="T26" fmla="*/ 46 w 122"/>
                  <a:gd name="T27" fmla="*/ 41 h 60"/>
                  <a:gd name="T28" fmla="*/ 63 w 122"/>
                  <a:gd name="T29" fmla="*/ 49 h 60"/>
                  <a:gd name="T30" fmla="*/ 78 w 122"/>
                  <a:gd name="T31" fmla="*/ 58 h 60"/>
                  <a:gd name="T32" fmla="*/ 94 w 122"/>
                  <a:gd name="T33" fmla="*/ 60 h 60"/>
                  <a:gd name="T34" fmla="*/ 107 w 122"/>
                  <a:gd name="T35" fmla="*/ 58 h 60"/>
                  <a:gd name="T36" fmla="*/ 122 w 122"/>
                  <a:gd name="T37" fmla="*/ 47 h 60"/>
                  <a:gd name="T38" fmla="*/ 122 w 122"/>
                  <a:gd name="T39" fmla="*/ 47 h 60"/>
                  <a:gd name="T40" fmla="*/ 111 w 122"/>
                  <a:gd name="T41"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60">
                    <a:moveTo>
                      <a:pt x="111" y="37"/>
                    </a:moveTo>
                    <a:lnTo>
                      <a:pt x="111" y="37"/>
                    </a:lnTo>
                    <a:lnTo>
                      <a:pt x="104" y="42"/>
                    </a:lnTo>
                    <a:lnTo>
                      <a:pt x="94" y="44"/>
                    </a:lnTo>
                    <a:lnTo>
                      <a:pt x="80" y="42"/>
                    </a:lnTo>
                    <a:lnTo>
                      <a:pt x="68" y="36"/>
                    </a:lnTo>
                    <a:lnTo>
                      <a:pt x="52" y="28"/>
                    </a:lnTo>
                    <a:lnTo>
                      <a:pt x="35" y="18"/>
                    </a:lnTo>
                    <a:lnTo>
                      <a:pt x="19" y="7"/>
                    </a:lnTo>
                    <a:lnTo>
                      <a:pt x="2" y="0"/>
                    </a:lnTo>
                    <a:lnTo>
                      <a:pt x="0" y="16"/>
                    </a:lnTo>
                    <a:lnTo>
                      <a:pt x="13" y="23"/>
                    </a:lnTo>
                    <a:lnTo>
                      <a:pt x="30" y="31"/>
                    </a:lnTo>
                    <a:lnTo>
                      <a:pt x="46" y="41"/>
                    </a:lnTo>
                    <a:lnTo>
                      <a:pt x="63" y="49"/>
                    </a:lnTo>
                    <a:lnTo>
                      <a:pt x="78" y="58"/>
                    </a:lnTo>
                    <a:lnTo>
                      <a:pt x="94" y="60"/>
                    </a:lnTo>
                    <a:lnTo>
                      <a:pt x="107" y="58"/>
                    </a:lnTo>
                    <a:lnTo>
                      <a:pt x="122" y="47"/>
                    </a:lnTo>
                    <a:lnTo>
                      <a:pt x="122" y="47"/>
                    </a:lnTo>
                    <a:lnTo>
                      <a:pt x="111"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06" name="Freeform 486"/>
              <p:cNvSpPr>
                <a:spLocks/>
              </p:cNvSpPr>
              <p:nvPr/>
            </p:nvSpPr>
            <p:spPr bwMode="auto">
              <a:xfrm>
                <a:off x="1769" y="1906"/>
                <a:ext cx="91" cy="146"/>
              </a:xfrm>
              <a:custGeom>
                <a:avLst/>
                <a:gdLst>
                  <a:gd name="T0" fmla="*/ 8 w 181"/>
                  <a:gd name="T1" fmla="*/ 0 h 291"/>
                  <a:gd name="T2" fmla="*/ 4 w 181"/>
                  <a:gd name="T3" fmla="*/ 12 h 291"/>
                  <a:gd name="T4" fmla="*/ 15 w 181"/>
                  <a:gd name="T5" fmla="*/ 33 h 291"/>
                  <a:gd name="T6" fmla="*/ 30 w 181"/>
                  <a:gd name="T7" fmla="*/ 50 h 291"/>
                  <a:gd name="T8" fmla="*/ 47 w 181"/>
                  <a:gd name="T9" fmla="*/ 70 h 291"/>
                  <a:gd name="T10" fmla="*/ 63 w 181"/>
                  <a:gd name="T11" fmla="*/ 84 h 291"/>
                  <a:gd name="T12" fmla="*/ 81 w 181"/>
                  <a:gd name="T13" fmla="*/ 101 h 291"/>
                  <a:gd name="T14" fmla="*/ 99 w 181"/>
                  <a:gd name="T15" fmla="*/ 115 h 291"/>
                  <a:gd name="T16" fmla="*/ 115 w 181"/>
                  <a:gd name="T17" fmla="*/ 130 h 291"/>
                  <a:gd name="T18" fmla="*/ 130 w 181"/>
                  <a:gd name="T19" fmla="*/ 144 h 291"/>
                  <a:gd name="T20" fmla="*/ 144 w 181"/>
                  <a:gd name="T21" fmla="*/ 157 h 291"/>
                  <a:gd name="T22" fmla="*/ 155 w 181"/>
                  <a:gd name="T23" fmla="*/ 173 h 291"/>
                  <a:gd name="T24" fmla="*/ 162 w 181"/>
                  <a:gd name="T25" fmla="*/ 188 h 291"/>
                  <a:gd name="T26" fmla="*/ 166 w 181"/>
                  <a:gd name="T27" fmla="*/ 202 h 291"/>
                  <a:gd name="T28" fmla="*/ 167 w 181"/>
                  <a:gd name="T29" fmla="*/ 220 h 291"/>
                  <a:gd name="T30" fmla="*/ 163 w 181"/>
                  <a:gd name="T31" fmla="*/ 239 h 291"/>
                  <a:gd name="T32" fmla="*/ 155 w 181"/>
                  <a:gd name="T33" fmla="*/ 257 h 291"/>
                  <a:gd name="T34" fmla="*/ 139 w 181"/>
                  <a:gd name="T35" fmla="*/ 281 h 291"/>
                  <a:gd name="T36" fmla="*/ 150 w 181"/>
                  <a:gd name="T37" fmla="*/ 291 h 291"/>
                  <a:gd name="T38" fmla="*/ 166 w 181"/>
                  <a:gd name="T39" fmla="*/ 267 h 291"/>
                  <a:gd name="T40" fmla="*/ 177 w 181"/>
                  <a:gd name="T41" fmla="*/ 243 h 291"/>
                  <a:gd name="T42" fmla="*/ 181 w 181"/>
                  <a:gd name="T43" fmla="*/ 220 h 291"/>
                  <a:gd name="T44" fmla="*/ 180 w 181"/>
                  <a:gd name="T45" fmla="*/ 202 h 291"/>
                  <a:gd name="T46" fmla="*/ 176 w 181"/>
                  <a:gd name="T47" fmla="*/ 181 h 291"/>
                  <a:gd name="T48" fmla="*/ 166 w 181"/>
                  <a:gd name="T49" fmla="*/ 164 h 291"/>
                  <a:gd name="T50" fmla="*/ 152 w 181"/>
                  <a:gd name="T51" fmla="*/ 147 h 291"/>
                  <a:gd name="T52" fmla="*/ 139 w 181"/>
                  <a:gd name="T53" fmla="*/ 131 h 291"/>
                  <a:gd name="T54" fmla="*/ 124 w 181"/>
                  <a:gd name="T55" fmla="*/ 117 h 291"/>
                  <a:gd name="T56" fmla="*/ 107 w 181"/>
                  <a:gd name="T57" fmla="*/ 102 h 291"/>
                  <a:gd name="T58" fmla="*/ 89 w 181"/>
                  <a:gd name="T59" fmla="*/ 88 h 291"/>
                  <a:gd name="T60" fmla="*/ 71 w 181"/>
                  <a:gd name="T61" fmla="*/ 71 h 291"/>
                  <a:gd name="T62" fmla="*/ 55 w 181"/>
                  <a:gd name="T63" fmla="*/ 57 h 291"/>
                  <a:gd name="T64" fmla="*/ 39 w 181"/>
                  <a:gd name="T65" fmla="*/ 41 h 291"/>
                  <a:gd name="T66" fmla="*/ 26 w 181"/>
                  <a:gd name="T67" fmla="*/ 23 h 291"/>
                  <a:gd name="T68" fmla="*/ 15 w 181"/>
                  <a:gd name="T69" fmla="*/ 5 h 291"/>
                  <a:gd name="T70" fmla="*/ 11 w 181"/>
                  <a:gd name="T71" fmla="*/ 17 h 291"/>
                  <a:gd name="T72" fmla="*/ 8 w 181"/>
                  <a:gd name="T73" fmla="*/ 0 h 291"/>
                  <a:gd name="T74" fmla="*/ 0 w 181"/>
                  <a:gd name="T75" fmla="*/ 5 h 291"/>
                  <a:gd name="T76" fmla="*/ 4 w 181"/>
                  <a:gd name="T77" fmla="*/ 12 h 291"/>
                  <a:gd name="T78" fmla="*/ 8 w 181"/>
                  <a:gd name="T7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1" h="291">
                    <a:moveTo>
                      <a:pt x="8" y="0"/>
                    </a:moveTo>
                    <a:lnTo>
                      <a:pt x="4" y="12"/>
                    </a:lnTo>
                    <a:lnTo>
                      <a:pt x="15" y="33"/>
                    </a:lnTo>
                    <a:lnTo>
                      <a:pt x="30" y="50"/>
                    </a:lnTo>
                    <a:lnTo>
                      <a:pt x="47" y="70"/>
                    </a:lnTo>
                    <a:lnTo>
                      <a:pt x="63" y="84"/>
                    </a:lnTo>
                    <a:lnTo>
                      <a:pt x="81" y="101"/>
                    </a:lnTo>
                    <a:lnTo>
                      <a:pt x="99" y="115"/>
                    </a:lnTo>
                    <a:lnTo>
                      <a:pt x="115" y="130"/>
                    </a:lnTo>
                    <a:lnTo>
                      <a:pt x="130" y="144"/>
                    </a:lnTo>
                    <a:lnTo>
                      <a:pt x="144" y="157"/>
                    </a:lnTo>
                    <a:lnTo>
                      <a:pt x="155" y="173"/>
                    </a:lnTo>
                    <a:lnTo>
                      <a:pt x="162" y="188"/>
                    </a:lnTo>
                    <a:lnTo>
                      <a:pt x="166" y="202"/>
                    </a:lnTo>
                    <a:lnTo>
                      <a:pt x="167" y="220"/>
                    </a:lnTo>
                    <a:lnTo>
                      <a:pt x="163" y="239"/>
                    </a:lnTo>
                    <a:lnTo>
                      <a:pt x="155" y="257"/>
                    </a:lnTo>
                    <a:lnTo>
                      <a:pt x="139" y="281"/>
                    </a:lnTo>
                    <a:lnTo>
                      <a:pt x="150" y="291"/>
                    </a:lnTo>
                    <a:lnTo>
                      <a:pt x="166" y="267"/>
                    </a:lnTo>
                    <a:lnTo>
                      <a:pt x="177" y="243"/>
                    </a:lnTo>
                    <a:lnTo>
                      <a:pt x="181" y="220"/>
                    </a:lnTo>
                    <a:lnTo>
                      <a:pt x="180" y="202"/>
                    </a:lnTo>
                    <a:lnTo>
                      <a:pt x="176" y="181"/>
                    </a:lnTo>
                    <a:lnTo>
                      <a:pt x="166" y="164"/>
                    </a:lnTo>
                    <a:lnTo>
                      <a:pt x="152" y="147"/>
                    </a:lnTo>
                    <a:lnTo>
                      <a:pt x="139" y="131"/>
                    </a:lnTo>
                    <a:lnTo>
                      <a:pt x="124" y="117"/>
                    </a:lnTo>
                    <a:lnTo>
                      <a:pt x="107" y="102"/>
                    </a:lnTo>
                    <a:lnTo>
                      <a:pt x="89" y="88"/>
                    </a:lnTo>
                    <a:lnTo>
                      <a:pt x="71" y="71"/>
                    </a:lnTo>
                    <a:lnTo>
                      <a:pt x="55" y="57"/>
                    </a:lnTo>
                    <a:lnTo>
                      <a:pt x="39" y="41"/>
                    </a:lnTo>
                    <a:lnTo>
                      <a:pt x="26" y="23"/>
                    </a:lnTo>
                    <a:lnTo>
                      <a:pt x="15" y="5"/>
                    </a:lnTo>
                    <a:lnTo>
                      <a:pt x="11" y="17"/>
                    </a:lnTo>
                    <a:lnTo>
                      <a:pt x="8" y="0"/>
                    </a:lnTo>
                    <a:lnTo>
                      <a:pt x="0" y="5"/>
                    </a:lnTo>
                    <a:lnTo>
                      <a:pt x="4" y="1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7207" name="Freeform 487"/>
            <p:cNvSpPr>
              <a:spLocks/>
            </p:cNvSpPr>
            <p:nvPr/>
          </p:nvSpPr>
          <p:spPr bwMode="auto">
            <a:xfrm>
              <a:off x="1773" y="1821"/>
              <a:ext cx="85" cy="93"/>
            </a:xfrm>
            <a:custGeom>
              <a:avLst/>
              <a:gdLst>
                <a:gd name="T0" fmla="*/ 169 w 169"/>
                <a:gd name="T1" fmla="*/ 8 h 188"/>
                <a:gd name="T2" fmla="*/ 158 w 169"/>
                <a:gd name="T3" fmla="*/ 8 h 188"/>
                <a:gd name="T4" fmla="*/ 140 w 169"/>
                <a:gd name="T5" fmla="*/ 33 h 188"/>
                <a:gd name="T6" fmla="*/ 122 w 169"/>
                <a:gd name="T7" fmla="*/ 57 h 188"/>
                <a:gd name="T8" fmla="*/ 105 w 169"/>
                <a:gd name="T9" fmla="*/ 79 h 188"/>
                <a:gd name="T10" fmla="*/ 87 w 169"/>
                <a:gd name="T11" fmla="*/ 104 h 188"/>
                <a:gd name="T12" fmla="*/ 68 w 169"/>
                <a:gd name="T13" fmla="*/ 123 h 188"/>
                <a:gd name="T14" fmla="*/ 46 w 169"/>
                <a:gd name="T15" fmla="*/ 142 h 188"/>
                <a:gd name="T16" fmla="*/ 25 w 169"/>
                <a:gd name="T17" fmla="*/ 158 h 188"/>
                <a:gd name="T18" fmla="*/ 0 w 169"/>
                <a:gd name="T19" fmla="*/ 171 h 188"/>
                <a:gd name="T20" fmla="*/ 3 w 169"/>
                <a:gd name="T21" fmla="*/ 188 h 188"/>
                <a:gd name="T22" fmla="*/ 31 w 169"/>
                <a:gd name="T23" fmla="*/ 171 h 188"/>
                <a:gd name="T24" fmla="*/ 54 w 169"/>
                <a:gd name="T25" fmla="*/ 155 h 188"/>
                <a:gd name="T26" fmla="*/ 76 w 169"/>
                <a:gd name="T27" fmla="*/ 136 h 188"/>
                <a:gd name="T28" fmla="*/ 95 w 169"/>
                <a:gd name="T29" fmla="*/ 113 h 188"/>
                <a:gd name="T30" fmla="*/ 116 w 169"/>
                <a:gd name="T31" fmla="*/ 89 h 188"/>
                <a:gd name="T32" fmla="*/ 133 w 169"/>
                <a:gd name="T33" fmla="*/ 66 h 188"/>
                <a:gd name="T34" fmla="*/ 151 w 169"/>
                <a:gd name="T35" fmla="*/ 42 h 188"/>
                <a:gd name="T36" fmla="*/ 169 w 169"/>
                <a:gd name="T37" fmla="*/ 18 h 188"/>
                <a:gd name="T38" fmla="*/ 158 w 169"/>
                <a:gd name="T39" fmla="*/ 18 h 188"/>
                <a:gd name="T40" fmla="*/ 169 w 169"/>
                <a:gd name="T41" fmla="*/ 8 h 188"/>
                <a:gd name="T42" fmla="*/ 164 w 169"/>
                <a:gd name="T43" fmla="*/ 0 h 188"/>
                <a:gd name="T44" fmla="*/ 158 w 169"/>
                <a:gd name="T45" fmla="*/ 8 h 188"/>
                <a:gd name="T46" fmla="*/ 169 w 169"/>
                <a:gd name="T47"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188">
                  <a:moveTo>
                    <a:pt x="169" y="8"/>
                  </a:moveTo>
                  <a:lnTo>
                    <a:pt x="158" y="8"/>
                  </a:lnTo>
                  <a:lnTo>
                    <a:pt x="140" y="33"/>
                  </a:lnTo>
                  <a:lnTo>
                    <a:pt x="122" y="57"/>
                  </a:lnTo>
                  <a:lnTo>
                    <a:pt x="105" y="79"/>
                  </a:lnTo>
                  <a:lnTo>
                    <a:pt x="87" y="104"/>
                  </a:lnTo>
                  <a:lnTo>
                    <a:pt x="68" y="123"/>
                  </a:lnTo>
                  <a:lnTo>
                    <a:pt x="46" y="142"/>
                  </a:lnTo>
                  <a:lnTo>
                    <a:pt x="25" y="158"/>
                  </a:lnTo>
                  <a:lnTo>
                    <a:pt x="0" y="171"/>
                  </a:lnTo>
                  <a:lnTo>
                    <a:pt x="3" y="188"/>
                  </a:lnTo>
                  <a:lnTo>
                    <a:pt x="31" y="171"/>
                  </a:lnTo>
                  <a:lnTo>
                    <a:pt x="54" y="155"/>
                  </a:lnTo>
                  <a:lnTo>
                    <a:pt x="76" y="136"/>
                  </a:lnTo>
                  <a:lnTo>
                    <a:pt x="95" y="113"/>
                  </a:lnTo>
                  <a:lnTo>
                    <a:pt x="116" y="89"/>
                  </a:lnTo>
                  <a:lnTo>
                    <a:pt x="133" y="66"/>
                  </a:lnTo>
                  <a:lnTo>
                    <a:pt x="151" y="42"/>
                  </a:lnTo>
                  <a:lnTo>
                    <a:pt x="169" y="18"/>
                  </a:lnTo>
                  <a:lnTo>
                    <a:pt x="158" y="18"/>
                  </a:lnTo>
                  <a:lnTo>
                    <a:pt x="169" y="8"/>
                  </a:lnTo>
                  <a:lnTo>
                    <a:pt x="164" y="0"/>
                  </a:lnTo>
                  <a:lnTo>
                    <a:pt x="158" y="8"/>
                  </a:lnTo>
                  <a:lnTo>
                    <a:pt x="16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08" name="Freeform 488"/>
            <p:cNvSpPr>
              <a:spLocks/>
            </p:cNvSpPr>
            <p:nvPr/>
          </p:nvSpPr>
          <p:spPr bwMode="auto">
            <a:xfrm>
              <a:off x="1852" y="1825"/>
              <a:ext cx="123" cy="124"/>
            </a:xfrm>
            <a:custGeom>
              <a:avLst/>
              <a:gdLst>
                <a:gd name="T0" fmla="*/ 233 w 247"/>
                <a:gd name="T1" fmla="*/ 249 h 249"/>
                <a:gd name="T2" fmla="*/ 236 w 247"/>
                <a:gd name="T3" fmla="*/ 236 h 249"/>
                <a:gd name="T4" fmla="*/ 222 w 247"/>
                <a:gd name="T5" fmla="*/ 220 h 249"/>
                <a:gd name="T6" fmla="*/ 208 w 247"/>
                <a:gd name="T7" fmla="*/ 205 h 249"/>
                <a:gd name="T8" fmla="*/ 195 w 247"/>
                <a:gd name="T9" fmla="*/ 191 h 249"/>
                <a:gd name="T10" fmla="*/ 180 w 247"/>
                <a:gd name="T11" fmla="*/ 176 h 249"/>
                <a:gd name="T12" fmla="*/ 166 w 247"/>
                <a:gd name="T13" fmla="*/ 162 h 249"/>
                <a:gd name="T14" fmla="*/ 151 w 247"/>
                <a:gd name="T15" fmla="*/ 149 h 249"/>
                <a:gd name="T16" fmla="*/ 136 w 247"/>
                <a:gd name="T17" fmla="*/ 134 h 249"/>
                <a:gd name="T18" fmla="*/ 121 w 247"/>
                <a:gd name="T19" fmla="*/ 120 h 249"/>
                <a:gd name="T20" fmla="*/ 106 w 247"/>
                <a:gd name="T21" fmla="*/ 105 h 249"/>
                <a:gd name="T22" fmla="*/ 91 w 247"/>
                <a:gd name="T23" fmla="*/ 91 h 249"/>
                <a:gd name="T24" fmla="*/ 77 w 247"/>
                <a:gd name="T25" fmla="*/ 76 h 249"/>
                <a:gd name="T26" fmla="*/ 62 w 247"/>
                <a:gd name="T27" fmla="*/ 62 h 249"/>
                <a:gd name="T28" fmla="*/ 48 w 247"/>
                <a:gd name="T29" fmla="*/ 47 h 249"/>
                <a:gd name="T30" fmla="*/ 34 w 247"/>
                <a:gd name="T31" fmla="*/ 33 h 249"/>
                <a:gd name="T32" fmla="*/ 23 w 247"/>
                <a:gd name="T33" fmla="*/ 16 h 249"/>
                <a:gd name="T34" fmla="*/ 11 w 247"/>
                <a:gd name="T35" fmla="*/ 0 h 249"/>
                <a:gd name="T36" fmla="*/ 0 w 247"/>
                <a:gd name="T37" fmla="*/ 10 h 249"/>
                <a:gd name="T38" fmla="*/ 12 w 247"/>
                <a:gd name="T39" fmla="*/ 26 h 249"/>
                <a:gd name="T40" fmla="*/ 26 w 247"/>
                <a:gd name="T41" fmla="*/ 42 h 249"/>
                <a:gd name="T42" fmla="*/ 40 w 247"/>
                <a:gd name="T43" fmla="*/ 57 h 249"/>
                <a:gd name="T44" fmla="*/ 54 w 247"/>
                <a:gd name="T45" fmla="*/ 75 h 249"/>
                <a:gd name="T46" fmla="*/ 69 w 247"/>
                <a:gd name="T47" fmla="*/ 89 h 249"/>
                <a:gd name="T48" fmla="*/ 82 w 247"/>
                <a:gd name="T49" fmla="*/ 104 h 249"/>
                <a:gd name="T50" fmla="*/ 97 w 247"/>
                <a:gd name="T51" fmla="*/ 118 h 249"/>
                <a:gd name="T52" fmla="*/ 113 w 247"/>
                <a:gd name="T53" fmla="*/ 133 h 249"/>
                <a:gd name="T54" fmla="*/ 128 w 247"/>
                <a:gd name="T55" fmla="*/ 147 h 249"/>
                <a:gd name="T56" fmla="*/ 143 w 247"/>
                <a:gd name="T57" fmla="*/ 162 h 249"/>
                <a:gd name="T58" fmla="*/ 158 w 247"/>
                <a:gd name="T59" fmla="*/ 175 h 249"/>
                <a:gd name="T60" fmla="*/ 171 w 247"/>
                <a:gd name="T61" fmla="*/ 189 h 249"/>
                <a:gd name="T62" fmla="*/ 187 w 247"/>
                <a:gd name="T63" fmla="*/ 204 h 249"/>
                <a:gd name="T64" fmla="*/ 200 w 247"/>
                <a:gd name="T65" fmla="*/ 218 h 249"/>
                <a:gd name="T66" fmla="*/ 214 w 247"/>
                <a:gd name="T67" fmla="*/ 233 h 249"/>
                <a:gd name="T68" fmla="*/ 228 w 247"/>
                <a:gd name="T69" fmla="*/ 246 h 249"/>
                <a:gd name="T70" fmla="*/ 230 w 247"/>
                <a:gd name="T71" fmla="*/ 233 h 249"/>
                <a:gd name="T72" fmla="*/ 233 w 247"/>
                <a:gd name="T73" fmla="*/ 249 h 249"/>
                <a:gd name="T74" fmla="*/ 247 w 247"/>
                <a:gd name="T75" fmla="*/ 246 h 249"/>
                <a:gd name="T76" fmla="*/ 236 w 247"/>
                <a:gd name="T77" fmla="*/ 236 h 249"/>
                <a:gd name="T78" fmla="*/ 233 w 247"/>
                <a:gd name="T79"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7" h="249">
                  <a:moveTo>
                    <a:pt x="233" y="249"/>
                  </a:moveTo>
                  <a:lnTo>
                    <a:pt x="236" y="236"/>
                  </a:lnTo>
                  <a:lnTo>
                    <a:pt x="222" y="220"/>
                  </a:lnTo>
                  <a:lnTo>
                    <a:pt x="208" y="205"/>
                  </a:lnTo>
                  <a:lnTo>
                    <a:pt x="195" y="191"/>
                  </a:lnTo>
                  <a:lnTo>
                    <a:pt x="180" y="176"/>
                  </a:lnTo>
                  <a:lnTo>
                    <a:pt x="166" y="162"/>
                  </a:lnTo>
                  <a:lnTo>
                    <a:pt x="151" y="149"/>
                  </a:lnTo>
                  <a:lnTo>
                    <a:pt x="136" y="134"/>
                  </a:lnTo>
                  <a:lnTo>
                    <a:pt x="121" y="120"/>
                  </a:lnTo>
                  <a:lnTo>
                    <a:pt x="106" y="105"/>
                  </a:lnTo>
                  <a:lnTo>
                    <a:pt x="91" y="91"/>
                  </a:lnTo>
                  <a:lnTo>
                    <a:pt x="77" y="76"/>
                  </a:lnTo>
                  <a:lnTo>
                    <a:pt x="62" y="62"/>
                  </a:lnTo>
                  <a:lnTo>
                    <a:pt x="48" y="47"/>
                  </a:lnTo>
                  <a:lnTo>
                    <a:pt x="34" y="33"/>
                  </a:lnTo>
                  <a:lnTo>
                    <a:pt x="23" y="16"/>
                  </a:lnTo>
                  <a:lnTo>
                    <a:pt x="11" y="0"/>
                  </a:lnTo>
                  <a:lnTo>
                    <a:pt x="0" y="10"/>
                  </a:lnTo>
                  <a:lnTo>
                    <a:pt x="12" y="26"/>
                  </a:lnTo>
                  <a:lnTo>
                    <a:pt x="26" y="42"/>
                  </a:lnTo>
                  <a:lnTo>
                    <a:pt x="40" y="57"/>
                  </a:lnTo>
                  <a:lnTo>
                    <a:pt x="54" y="75"/>
                  </a:lnTo>
                  <a:lnTo>
                    <a:pt x="69" y="89"/>
                  </a:lnTo>
                  <a:lnTo>
                    <a:pt x="82" y="104"/>
                  </a:lnTo>
                  <a:lnTo>
                    <a:pt x="97" y="118"/>
                  </a:lnTo>
                  <a:lnTo>
                    <a:pt x="113" y="133"/>
                  </a:lnTo>
                  <a:lnTo>
                    <a:pt x="128" y="147"/>
                  </a:lnTo>
                  <a:lnTo>
                    <a:pt x="143" y="162"/>
                  </a:lnTo>
                  <a:lnTo>
                    <a:pt x="158" y="175"/>
                  </a:lnTo>
                  <a:lnTo>
                    <a:pt x="171" y="189"/>
                  </a:lnTo>
                  <a:lnTo>
                    <a:pt x="187" y="204"/>
                  </a:lnTo>
                  <a:lnTo>
                    <a:pt x="200" y="218"/>
                  </a:lnTo>
                  <a:lnTo>
                    <a:pt x="214" y="233"/>
                  </a:lnTo>
                  <a:lnTo>
                    <a:pt x="228" y="246"/>
                  </a:lnTo>
                  <a:lnTo>
                    <a:pt x="230" y="233"/>
                  </a:lnTo>
                  <a:lnTo>
                    <a:pt x="233" y="249"/>
                  </a:lnTo>
                  <a:lnTo>
                    <a:pt x="247" y="246"/>
                  </a:lnTo>
                  <a:lnTo>
                    <a:pt x="236" y="236"/>
                  </a:lnTo>
                  <a:lnTo>
                    <a:pt x="233"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09" name="Freeform 489"/>
            <p:cNvSpPr>
              <a:spLocks/>
            </p:cNvSpPr>
            <p:nvPr/>
          </p:nvSpPr>
          <p:spPr bwMode="auto">
            <a:xfrm>
              <a:off x="1920" y="1941"/>
              <a:ext cx="49" cy="64"/>
            </a:xfrm>
            <a:custGeom>
              <a:avLst/>
              <a:gdLst>
                <a:gd name="T0" fmla="*/ 11 w 97"/>
                <a:gd name="T1" fmla="*/ 127 h 127"/>
                <a:gd name="T2" fmla="*/ 11 w 97"/>
                <a:gd name="T3" fmla="*/ 127 h 127"/>
                <a:gd name="T4" fmla="*/ 20 w 97"/>
                <a:gd name="T5" fmla="*/ 110 h 127"/>
                <a:gd name="T6" fmla="*/ 29 w 97"/>
                <a:gd name="T7" fmla="*/ 92 h 127"/>
                <a:gd name="T8" fmla="*/ 37 w 97"/>
                <a:gd name="T9" fmla="*/ 74 h 127"/>
                <a:gd name="T10" fmla="*/ 45 w 97"/>
                <a:gd name="T11" fmla="*/ 60 h 127"/>
                <a:gd name="T12" fmla="*/ 55 w 97"/>
                <a:gd name="T13" fmla="*/ 45 h 127"/>
                <a:gd name="T14" fmla="*/ 66 w 97"/>
                <a:gd name="T15" fmla="*/ 32 h 127"/>
                <a:gd name="T16" fmla="*/ 79 w 97"/>
                <a:gd name="T17" fmla="*/ 24 h 127"/>
                <a:gd name="T18" fmla="*/ 97 w 97"/>
                <a:gd name="T19" fmla="*/ 16 h 127"/>
                <a:gd name="T20" fmla="*/ 94 w 97"/>
                <a:gd name="T21" fmla="*/ 0 h 127"/>
                <a:gd name="T22" fmla="*/ 74 w 97"/>
                <a:gd name="T23" fmla="*/ 8 h 127"/>
                <a:gd name="T24" fmla="*/ 57 w 97"/>
                <a:gd name="T25" fmla="*/ 19 h 127"/>
                <a:gd name="T26" fmla="*/ 44 w 97"/>
                <a:gd name="T27" fmla="*/ 35 h 127"/>
                <a:gd name="T28" fmla="*/ 34 w 97"/>
                <a:gd name="T29" fmla="*/ 50 h 127"/>
                <a:gd name="T30" fmla="*/ 26 w 97"/>
                <a:gd name="T31" fmla="*/ 68 h 127"/>
                <a:gd name="T32" fmla="*/ 18 w 97"/>
                <a:gd name="T33" fmla="*/ 85 h 127"/>
                <a:gd name="T34" fmla="*/ 9 w 97"/>
                <a:gd name="T35" fmla="*/ 103 h 127"/>
                <a:gd name="T36" fmla="*/ 0 w 97"/>
                <a:gd name="T37" fmla="*/ 118 h 127"/>
                <a:gd name="T38" fmla="*/ 0 w 97"/>
                <a:gd name="T39" fmla="*/ 118 h 127"/>
                <a:gd name="T40" fmla="*/ 11 w 97"/>
                <a:gd name="T4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27">
                  <a:moveTo>
                    <a:pt x="11" y="127"/>
                  </a:moveTo>
                  <a:lnTo>
                    <a:pt x="11" y="127"/>
                  </a:lnTo>
                  <a:lnTo>
                    <a:pt x="20" y="110"/>
                  </a:lnTo>
                  <a:lnTo>
                    <a:pt x="29" y="92"/>
                  </a:lnTo>
                  <a:lnTo>
                    <a:pt x="37" y="74"/>
                  </a:lnTo>
                  <a:lnTo>
                    <a:pt x="45" y="60"/>
                  </a:lnTo>
                  <a:lnTo>
                    <a:pt x="55" y="45"/>
                  </a:lnTo>
                  <a:lnTo>
                    <a:pt x="66" y="32"/>
                  </a:lnTo>
                  <a:lnTo>
                    <a:pt x="79" y="24"/>
                  </a:lnTo>
                  <a:lnTo>
                    <a:pt x="97" y="16"/>
                  </a:lnTo>
                  <a:lnTo>
                    <a:pt x="94" y="0"/>
                  </a:lnTo>
                  <a:lnTo>
                    <a:pt x="74" y="8"/>
                  </a:lnTo>
                  <a:lnTo>
                    <a:pt x="57" y="19"/>
                  </a:lnTo>
                  <a:lnTo>
                    <a:pt x="44" y="35"/>
                  </a:lnTo>
                  <a:lnTo>
                    <a:pt x="34" y="50"/>
                  </a:lnTo>
                  <a:lnTo>
                    <a:pt x="26" y="68"/>
                  </a:lnTo>
                  <a:lnTo>
                    <a:pt x="18" y="85"/>
                  </a:lnTo>
                  <a:lnTo>
                    <a:pt x="9" y="103"/>
                  </a:lnTo>
                  <a:lnTo>
                    <a:pt x="0" y="118"/>
                  </a:lnTo>
                  <a:lnTo>
                    <a:pt x="0" y="118"/>
                  </a:lnTo>
                  <a:lnTo>
                    <a:pt x="11"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10" name="Freeform 490"/>
            <p:cNvSpPr>
              <a:spLocks/>
            </p:cNvSpPr>
            <p:nvPr/>
          </p:nvSpPr>
          <p:spPr bwMode="auto">
            <a:xfrm>
              <a:off x="1838" y="2000"/>
              <a:ext cx="87" cy="108"/>
            </a:xfrm>
            <a:custGeom>
              <a:avLst/>
              <a:gdLst>
                <a:gd name="T0" fmla="*/ 9 w 176"/>
                <a:gd name="T1" fmla="*/ 216 h 216"/>
                <a:gd name="T2" fmla="*/ 9 w 176"/>
                <a:gd name="T3" fmla="*/ 216 h 216"/>
                <a:gd name="T4" fmla="*/ 33 w 176"/>
                <a:gd name="T5" fmla="*/ 194 h 216"/>
                <a:gd name="T6" fmla="*/ 55 w 176"/>
                <a:gd name="T7" fmla="*/ 173 h 216"/>
                <a:gd name="T8" fmla="*/ 76 w 176"/>
                <a:gd name="T9" fmla="*/ 147 h 216"/>
                <a:gd name="T10" fmla="*/ 98 w 176"/>
                <a:gd name="T11" fmla="*/ 123 h 216"/>
                <a:gd name="T12" fmla="*/ 115 w 176"/>
                <a:gd name="T13" fmla="*/ 97 h 216"/>
                <a:gd name="T14" fmla="*/ 135 w 176"/>
                <a:gd name="T15" fmla="*/ 71 h 216"/>
                <a:gd name="T16" fmla="*/ 155 w 176"/>
                <a:gd name="T17" fmla="*/ 40 h 216"/>
                <a:gd name="T18" fmla="*/ 176 w 176"/>
                <a:gd name="T19" fmla="*/ 9 h 216"/>
                <a:gd name="T20" fmla="*/ 165 w 176"/>
                <a:gd name="T21" fmla="*/ 0 h 216"/>
                <a:gd name="T22" fmla="*/ 144 w 176"/>
                <a:gd name="T23" fmla="*/ 30 h 216"/>
                <a:gd name="T24" fmla="*/ 124 w 176"/>
                <a:gd name="T25" fmla="*/ 61 h 216"/>
                <a:gd name="T26" fmla="*/ 104 w 176"/>
                <a:gd name="T27" fmla="*/ 87 h 216"/>
                <a:gd name="T28" fmla="*/ 87 w 176"/>
                <a:gd name="T29" fmla="*/ 113 h 216"/>
                <a:gd name="T30" fmla="*/ 67 w 176"/>
                <a:gd name="T31" fmla="*/ 137 h 216"/>
                <a:gd name="T32" fmla="*/ 47 w 176"/>
                <a:gd name="T33" fmla="*/ 160 h 216"/>
                <a:gd name="T34" fmla="*/ 25 w 176"/>
                <a:gd name="T35" fmla="*/ 181 h 216"/>
                <a:gd name="T36" fmla="*/ 0 w 176"/>
                <a:gd name="T37" fmla="*/ 203 h 216"/>
                <a:gd name="T38" fmla="*/ 0 w 176"/>
                <a:gd name="T39" fmla="*/ 203 h 216"/>
                <a:gd name="T40" fmla="*/ 9 w 176"/>
                <a:gd name="T4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16">
                  <a:moveTo>
                    <a:pt x="9" y="216"/>
                  </a:moveTo>
                  <a:lnTo>
                    <a:pt x="9" y="216"/>
                  </a:lnTo>
                  <a:lnTo>
                    <a:pt x="33" y="194"/>
                  </a:lnTo>
                  <a:lnTo>
                    <a:pt x="55" y="173"/>
                  </a:lnTo>
                  <a:lnTo>
                    <a:pt x="76" y="147"/>
                  </a:lnTo>
                  <a:lnTo>
                    <a:pt x="98" y="123"/>
                  </a:lnTo>
                  <a:lnTo>
                    <a:pt x="115" y="97"/>
                  </a:lnTo>
                  <a:lnTo>
                    <a:pt x="135" y="71"/>
                  </a:lnTo>
                  <a:lnTo>
                    <a:pt x="155" y="40"/>
                  </a:lnTo>
                  <a:lnTo>
                    <a:pt x="176" y="9"/>
                  </a:lnTo>
                  <a:lnTo>
                    <a:pt x="165" y="0"/>
                  </a:lnTo>
                  <a:lnTo>
                    <a:pt x="144" y="30"/>
                  </a:lnTo>
                  <a:lnTo>
                    <a:pt x="124" y="61"/>
                  </a:lnTo>
                  <a:lnTo>
                    <a:pt x="104" y="87"/>
                  </a:lnTo>
                  <a:lnTo>
                    <a:pt x="87" y="113"/>
                  </a:lnTo>
                  <a:lnTo>
                    <a:pt x="67" y="137"/>
                  </a:lnTo>
                  <a:lnTo>
                    <a:pt x="47" y="160"/>
                  </a:lnTo>
                  <a:lnTo>
                    <a:pt x="25" y="181"/>
                  </a:lnTo>
                  <a:lnTo>
                    <a:pt x="0" y="203"/>
                  </a:lnTo>
                  <a:lnTo>
                    <a:pt x="0" y="203"/>
                  </a:lnTo>
                  <a:lnTo>
                    <a:pt x="9"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11" name="Freeform 491"/>
            <p:cNvSpPr>
              <a:spLocks/>
            </p:cNvSpPr>
            <p:nvPr/>
          </p:nvSpPr>
          <p:spPr bwMode="auto">
            <a:xfrm>
              <a:off x="1749" y="2038"/>
              <a:ext cx="93" cy="76"/>
            </a:xfrm>
            <a:custGeom>
              <a:avLst/>
              <a:gdLst>
                <a:gd name="T0" fmla="*/ 9 w 186"/>
                <a:gd name="T1" fmla="*/ 0 h 152"/>
                <a:gd name="T2" fmla="*/ 3 w 186"/>
                <a:gd name="T3" fmla="*/ 11 h 152"/>
                <a:gd name="T4" fmla="*/ 18 w 186"/>
                <a:gd name="T5" fmla="*/ 42 h 152"/>
                <a:gd name="T6" fmla="*/ 36 w 186"/>
                <a:gd name="T7" fmla="*/ 72 h 152"/>
                <a:gd name="T8" fmla="*/ 59 w 186"/>
                <a:gd name="T9" fmla="*/ 101 h 152"/>
                <a:gd name="T10" fmla="*/ 84 w 186"/>
                <a:gd name="T11" fmla="*/ 124 h 152"/>
                <a:gd name="T12" fmla="*/ 110 w 186"/>
                <a:gd name="T13" fmla="*/ 142 h 152"/>
                <a:gd name="T14" fmla="*/ 138 w 186"/>
                <a:gd name="T15" fmla="*/ 152 h 152"/>
                <a:gd name="T16" fmla="*/ 162 w 186"/>
                <a:gd name="T17" fmla="*/ 152 h 152"/>
                <a:gd name="T18" fmla="*/ 186 w 186"/>
                <a:gd name="T19" fmla="*/ 140 h 152"/>
                <a:gd name="T20" fmla="*/ 177 w 186"/>
                <a:gd name="T21" fmla="*/ 127 h 152"/>
                <a:gd name="T22" fmla="*/ 159 w 186"/>
                <a:gd name="T23" fmla="*/ 135 h 152"/>
                <a:gd name="T24" fmla="*/ 138 w 186"/>
                <a:gd name="T25" fmla="*/ 135 h 152"/>
                <a:gd name="T26" fmla="*/ 116 w 186"/>
                <a:gd name="T27" fmla="*/ 126 h 152"/>
                <a:gd name="T28" fmla="*/ 92 w 186"/>
                <a:gd name="T29" fmla="*/ 111 h 152"/>
                <a:gd name="T30" fmla="*/ 68 w 186"/>
                <a:gd name="T31" fmla="*/ 89 h 152"/>
                <a:gd name="T32" fmla="*/ 47 w 186"/>
                <a:gd name="T33" fmla="*/ 63 h 152"/>
                <a:gd name="T34" fmla="*/ 29 w 186"/>
                <a:gd name="T35" fmla="*/ 35 h 152"/>
                <a:gd name="T36" fmla="*/ 17 w 186"/>
                <a:gd name="T37" fmla="*/ 5 h 152"/>
                <a:gd name="T38" fmla="*/ 11 w 186"/>
                <a:gd name="T39" fmla="*/ 16 h 152"/>
                <a:gd name="T40" fmla="*/ 9 w 186"/>
                <a:gd name="T41" fmla="*/ 0 h 152"/>
                <a:gd name="T42" fmla="*/ 0 w 186"/>
                <a:gd name="T43" fmla="*/ 3 h 152"/>
                <a:gd name="T44" fmla="*/ 3 w 186"/>
                <a:gd name="T45" fmla="*/ 11 h 152"/>
                <a:gd name="T46" fmla="*/ 9 w 186"/>
                <a:gd name="T4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152">
                  <a:moveTo>
                    <a:pt x="9" y="0"/>
                  </a:moveTo>
                  <a:lnTo>
                    <a:pt x="3" y="11"/>
                  </a:lnTo>
                  <a:lnTo>
                    <a:pt x="18" y="42"/>
                  </a:lnTo>
                  <a:lnTo>
                    <a:pt x="36" y="72"/>
                  </a:lnTo>
                  <a:lnTo>
                    <a:pt x="59" y="101"/>
                  </a:lnTo>
                  <a:lnTo>
                    <a:pt x="84" y="124"/>
                  </a:lnTo>
                  <a:lnTo>
                    <a:pt x="110" y="142"/>
                  </a:lnTo>
                  <a:lnTo>
                    <a:pt x="138" y="152"/>
                  </a:lnTo>
                  <a:lnTo>
                    <a:pt x="162" y="152"/>
                  </a:lnTo>
                  <a:lnTo>
                    <a:pt x="186" y="140"/>
                  </a:lnTo>
                  <a:lnTo>
                    <a:pt x="177" y="127"/>
                  </a:lnTo>
                  <a:lnTo>
                    <a:pt x="159" y="135"/>
                  </a:lnTo>
                  <a:lnTo>
                    <a:pt x="138" y="135"/>
                  </a:lnTo>
                  <a:lnTo>
                    <a:pt x="116" y="126"/>
                  </a:lnTo>
                  <a:lnTo>
                    <a:pt x="92" y="111"/>
                  </a:lnTo>
                  <a:lnTo>
                    <a:pt x="68" y="89"/>
                  </a:lnTo>
                  <a:lnTo>
                    <a:pt x="47" y="63"/>
                  </a:lnTo>
                  <a:lnTo>
                    <a:pt x="29" y="35"/>
                  </a:lnTo>
                  <a:lnTo>
                    <a:pt x="17" y="5"/>
                  </a:lnTo>
                  <a:lnTo>
                    <a:pt x="11" y="16"/>
                  </a:lnTo>
                  <a:lnTo>
                    <a:pt x="9" y="0"/>
                  </a:lnTo>
                  <a:lnTo>
                    <a:pt x="0" y="3"/>
                  </a:lnTo>
                  <a:lnTo>
                    <a:pt x="3" y="1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12" name="Freeform 492"/>
            <p:cNvSpPr>
              <a:spLocks/>
            </p:cNvSpPr>
            <p:nvPr/>
          </p:nvSpPr>
          <p:spPr bwMode="auto">
            <a:xfrm>
              <a:off x="1753" y="2027"/>
              <a:ext cx="31" cy="19"/>
            </a:xfrm>
            <a:custGeom>
              <a:avLst/>
              <a:gdLst>
                <a:gd name="T0" fmla="*/ 61 w 61"/>
                <a:gd name="T1" fmla="*/ 1 h 37"/>
                <a:gd name="T2" fmla="*/ 61 w 61"/>
                <a:gd name="T3" fmla="*/ 1 h 37"/>
                <a:gd name="T4" fmla="*/ 53 w 61"/>
                <a:gd name="T5" fmla="*/ 0 h 37"/>
                <a:gd name="T6" fmla="*/ 45 w 61"/>
                <a:gd name="T7" fmla="*/ 0 h 37"/>
                <a:gd name="T8" fmla="*/ 38 w 61"/>
                <a:gd name="T9" fmla="*/ 3 h 37"/>
                <a:gd name="T10" fmla="*/ 30 w 61"/>
                <a:gd name="T11" fmla="*/ 6 h 37"/>
                <a:gd name="T12" fmla="*/ 23 w 61"/>
                <a:gd name="T13" fmla="*/ 9 h 37"/>
                <a:gd name="T14" fmla="*/ 13 w 61"/>
                <a:gd name="T15" fmla="*/ 13 h 37"/>
                <a:gd name="T16" fmla="*/ 5 w 61"/>
                <a:gd name="T17" fmla="*/ 17 h 37"/>
                <a:gd name="T18" fmla="*/ 0 w 61"/>
                <a:gd name="T19" fmla="*/ 21 h 37"/>
                <a:gd name="T20" fmla="*/ 2 w 61"/>
                <a:gd name="T21" fmla="*/ 37 h 37"/>
                <a:gd name="T22" fmla="*/ 11 w 61"/>
                <a:gd name="T23" fmla="*/ 34 h 37"/>
                <a:gd name="T24" fmla="*/ 19 w 61"/>
                <a:gd name="T25" fmla="*/ 29 h 37"/>
                <a:gd name="T26" fmla="*/ 26 w 61"/>
                <a:gd name="T27" fmla="*/ 26 h 37"/>
                <a:gd name="T28" fmla="*/ 33 w 61"/>
                <a:gd name="T29" fmla="*/ 22 h 37"/>
                <a:gd name="T30" fmla="*/ 41 w 61"/>
                <a:gd name="T31" fmla="*/ 19 h 37"/>
                <a:gd name="T32" fmla="*/ 48 w 61"/>
                <a:gd name="T33" fmla="*/ 16 h 37"/>
                <a:gd name="T34" fmla="*/ 53 w 61"/>
                <a:gd name="T35" fmla="*/ 16 h 37"/>
                <a:gd name="T36" fmla="*/ 59 w 61"/>
                <a:gd name="T37" fmla="*/ 17 h 37"/>
                <a:gd name="T38" fmla="*/ 59 w 61"/>
                <a:gd name="T39" fmla="*/ 17 h 37"/>
                <a:gd name="T40" fmla="*/ 61 w 61"/>
                <a:gd name="T41"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37">
                  <a:moveTo>
                    <a:pt x="61" y="1"/>
                  </a:moveTo>
                  <a:lnTo>
                    <a:pt x="61" y="1"/>
                  </a:lnTo>
                  <a:lnTo>
                    <a:pt x="53" y="0"/>
                  </a:lnTo>
                  <a:lnTo>
                    <a:pt x="45" y="0"/>
                  </a:lnTo>
                  <a:lnTo>
                    <a:pt x="38" y="3"/>
                  </a:lnTo>
                  <a:lnTo>
                    <a:pt x="30" y="6"/>
                  </a:lnTo>
                  <a:lnTo>
                    <a:pt x="23" y="9"/>
                  </a:lnTo>
                  <a:lnTo>
                    <a:pt x="13" y="13"/>
                  </a:lnTo>
                  <a:lnTo>
                    <a:pt x="5" y="17"/>
                  </a:lnTo>
                  <a:lnTo>
                    <a:pt x="0" y="21"/>
                  </a:lnTo>
                  <a:lnTo>
                    <a:pt x="2" y="37"/>
                  </a:lnTo>
                  <a:lnTo>
                    <a:pt x="11" y="34"/>
                  </a:lnTo>
                  <a:lnTo>
                    <a:pt x="19" y="29"/>
                  </a:lnTo>
                  <a:lnTo>
                    <a:pt x="26" y="26"/>
                  </a:lnTo>
                  <a:lnTo>
                    <a:pt x="33" y="22"/>
                  </a:lnTo>
                  <a:lnTo>
                    <a:pt x="41" y="19"/>
                  </a:lnTo>
                  <a:lnTo>
                    <a:pt x="48" y="16"/>
                  </a:lnTo>
                  <a:lnTo>
                    <a:pt x="53" y="16"/>
                  </a:lnTo>
                  <a:lnTo>
                    <a:pt x="59" y="17"/>
                  </a:lnTo>
                  <a:lnTo>
                    <a:pt x="59" y="17"/>
                  </a:lnTo>
                  <a:lnTo>
                    <a:pt x="6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13" name="Freeform 493"/>
            <p:cNvSpPr>
              <a:spLocks/>
            </p:cNvSpPr>
            <p:nvPr/>
          </p:nvSpPr>
          <p:spPr bwMode="auto">
            <a:xfrm>
              <a:off x="1712" y="1807"/>
              <a:ext cx="150" cy="136"/>
            </a:xfrm>
            <a:custGeom>
              <a:avLst/>
              <a:gdLst>
                <a:gd name="T0" fmla="*/ 301 w 301"/>
                <a:gd name="T1" fmla="*/ 61 h 273"/>
                <a:gd name="T2" fmla="*/ 280 w 301"/>
                <a:gd name="T3" fmla="*/ 39 h 273"/>
                <a:gd name="T4" fmla="*/ 261 w 301"/>
                <a:gd name="T5" fmla="*/ 22 h 273"/>
                <a:gd name="T6" fmla="*/ 242 w 301"/>
                <a:gd name="T7" fmla="*/ 9 h 273"/>
                <a:gd name="T8" fmla="*/ 224 w 301"/>
                <a:gd name="T9" fmla="*/ 3 h 273"/>
                <a:gd name="T10" fmla="*/ 206 w 301"/>
                <a:gd name="T11" fmla="*/ 0 h 273"/>
                <a:gd name="T12" fmla="*/ 188 w 301"/>
                <a:gd name="T13" fmla="*/ 3 h 273"/>
                <a:gd name="T14" fmla="*/ 168 w 301"/>
                <a:gd name="T15" fmla="*/ 9 h 273"/>
                <a:gd name="T16" fmla="*/ 147 w 301"/>
                <a:gd name="T17" fmla="*/ 22 h 273"/>
                <a:gd name="T18" fmla="*/ 133 w 301"/>
                <a:gd name="T19" fmla="*/ 30 h 273"/>
                <a:gd name="T20" fmla="*/ 118 w 301"/>
                <a:gd name="T21" fmla="*/ 37 h 273"/>
                <a:gd name="T22" fmla="*/ 105 w 301"/>
                <a:gd name="T23" fmla="*/ 42 h 273"/>
                <a:gd name="T24" fmla="*/ 89 w 301"/>
                <a:gd name="T25" fmla="*/ 48 h 273"/>
                <a:gd name="T26" fmla="*/ 76 w 301"/>
                <a:gd name="T27" fmla="*/ 55 h 273"/>
                <a:gd name="T28" fmla="*/ 63 w 301"/>
                <a:gd name="T29" fmla="*/ 63 h 273"/>
                <a:gd name="T30" fmla="*/ 54 w 301"/>
                <a:gd name="T31" fmla="*/ 74 h 273"/>
                <a:gd name="T32" fmla="*/ 47 w 301"/>
                <a:gd name="T33" fmla="*/ 89 h 273"/>
                <a:gd name="T34" fmla="*/ 40 w 301"/>
                <a:gd name="T35" fmla="*/ 106 h 273"/>
                <a:gd name="T36" fmla="*/ 32 w 301"/>
                <a:gd name="T37" fmla="*/ 123 h 273"/>
                <a:gd name="T38" fmla="*/ 22 w 301"/>
                <a:gd name="T39" fmla="*/ 139 h 273"/>
                <a:gd name="T40" fmla="*/ 14 w 301"/>
                <a:gd name="T41" fmla="*/ 155 h 273"/>
                <a:gd name="T42" fmla="*/ 6 w 301"/>
                <a:gd name="T43" fmla="*/ 173 h 273"/>
                <a:gd name="T44" fmla="*/ 2 w 301"/>
                <a:gd name="T45" fmla="*/ 190 h 273"/>
                <a:gd name="T46" fmla="*/ 0 w 301"/>
                <a:gd name="T47" fmla="*/ 208 h 273"/>
                <a:gd name="T48" fmla="*/ 4 w 301"/>
                <a:gd name="T49" fmla="*/ 229 h 273"/>
                <a:gd name="T50" fmla="*/ 10 w 301"/>
                <a:gd name="T51" fmla="*/ 245 h 273"/>
                <a:gd name="T52" fmla="*/ 17 w 301"/>
                <a:gd name="T53" fmla="*/ 260 h 273"/>
                <a:gd name="T54" fmla="*/ 28 w 301"/>
                <a:gd name="T55" fmla="*/ 271 h 273"/>
                <a:gd name="T56" fmla="*/ 40 w 301"/>
                <a:gd name="T57" fmla="*/ 273 h 273"/>
                <a:gd name="T58" fmla="*/ 43 w 301"/>
                <a:gd name="T59" fmla="*/ 271 h 273"/>
                <a:gd name="T60" fmla="*/ 51 w 301"/>
                <a:gd name="T61" fmla="*/ 265 h 273"/>
                <a:gd name="T62" fmla="*/ 65 w 301"/>
                <a:gd name="T63" fmla="*/ 253 h 273"/>
                <a:gd name="T64" fmla="*/ 83 w 301"/>
                <a:gd name="T65" fmla="*/ 240 h 273"/>
                <a:gd name="T66" fmla="*/ 102 w 301"/>
                <a:gd name="T67" fmla="*/ 226 h 273"/>
                <a:gd name="T68" fmla="*/ 125 w 301"/>
                <a:gd name="T69" fmla="*/ 208 h 273"/>
                <a:gd name="T70" fmla="*/ 148 w 301"/>
                <a:gd name="T71" fmla="*/ 189 h 273"/>
                <a:gd name="T72" fmla="*/ 173 w 301"/>
                <a:gd name="T73" fmla="*/ 169 h 273"/>
                <a:gd name="T74" fmla="*/ 198 w 301"/>
                <a:gd name="T75" fmla="*/ 150 h 273"/>
                <a:gd name="T76" fmla="*/ 222 w 301"/>
                <a:gd name="T77" fmla="*/ 132 h 273"/>
                <a:gd name="T78" fmla="*/ 244 w 301"/>
                <a:gd name="T79" fmla="*/ 114 h 273"/>
                <a:gd name="T80" fmla="*/ 264 w 301"/>
                <a:gd name="T81" fmla="*/ 98 h 273"/>
                <a:gd name="T82" fmla="*/ 280 w 301"/>
                <a:gd name="T83" fmla="*/ 84 h 273"/>
                <a:gd name="T84" fmla="*/ 292 w 301"/>
                <a:gd name="T85" fmla="*/ 72 h 273"/>
                <a:gd name="T86" fmla="*/ 299 w 301"/>
                <a:gd name="T87" fmla="*/ 64 h 273"/>
                <a:gd name="T88" fmla="*/ 301 w 301"/>
                <a:gd name="T89" fmla="*/ 6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1" h="273">
                  <a:moveTo>
                    <a:pt x="301" y="61"/>
                  </a:moveTo>
                  <a:lnTo>
                    <a:pt x="280" y="39"/>
                  </a:lnTo>
                  <a:lnTo>
                    <a:pt x="261" y="22"/>
                  </a:lnTo>
                  <a:lnTo>
                    <a:pt x="242" y="9"/>
                  </a:lnTo>
                  <a:lnTo>
                    <a:pt x="224" y="3"/>
                  </a:lnTo>
                  <a:lnTo>
                    <a:pt x="206" y="0"/>
                  </a:lnTo>
                  <a:lnTo>
                    <a:pt x="188" y="3"/>
                  </a:lnTo>
                  <a:lnTo>
                    <a:pt x="168" y="9"/>
                  </a:lnTo>
                  <a:lnTo>
                    <a:pt x="147" y="22"/>
                  </a:lnTo>
                  <a:lnTo>
                    <a:pt x="133" y="30"/>
                  </a:lnTo>
                  <a:lnTo>
                    <a:pt x="118" y="37"/>
                  </a:lnTo>
                  <a:lnTo>
                    <a:pt x="105" y="42"/>
                  </a:lnTo>
                  <a:lnTo>
                    <a:pt x="89" y="48"/>
                  </a:lnTo>
                  <a:lnTo>
                    <a:pt x="76" y="55"/>
                  </a:lnTo>
                  <a:lnTo>
                    <a:pt x="63" y="63"/>
                  </a:lnTo>
                  <a:lnTo>
                    <a:pt x="54" y="74"/>
                  </a:lnTo>
                  <a:lnTo>
                    <a:pt x="47" y="89"/>
                  </a:lnTo>
                  <a:lnTo>
                    <a:pt x="40" y="106"/>
                  </a:lnTo>
                  <a:lnTo>
                    <a:pt x="32" y="123"/>
                  </a:lnTo>
                  <a:lnTo>
                    <a:pt x="22" y="139"/>
                  </a:lnTo>
                  <a:lnTo>
                    <a:pt x="14" y="155"/>
                  </a:lnTo>
                  <a:lnTo>
                    <a:pt x="6" y="173"/>
                  </a:lnTo>
                  <a:lnTo>
                    <a:pt x="2" y="190"/>
                  </a:lnTo>
                  <a:lnTo>
                    <a:pt x="0" y="208"/>
                  </a:lnTo>
                  <a:lnTo>
                    <a:pt x="4" y="229"/>
                  </a:lnTo>
                  <a:lnTo>
                    <a:pt x="10" y="245"/>
                  </a:lnTo>
                  <a:lnTo>
                    <a:pt x="17" y="260"/>
                  </a:lnTo>
                  <a:lnTo>
                    <a:pt x="28" y="271"/>
                  </a:lnTo>
                  <a:lnTo>
                    <a:pt x="40" y="273"/>
                  </a:lnTo>
                  <a:lnTo>
                    <a:pt x="43" y="271"/>
                  </a:lnTo>
                  <a:lnTo>
                    <a:pt x="51" y="265"/>
                  </a:lnTo>
                  <a:lnTo>
                    <a:pt x="65" y="253"/>
                  </a:lnTo>
                  <a:lnTo>
                    <a:pt x="83" y="240"/>
                  </a:lnTo>
                  <a:lnTo>
                    <a:pt x="102" y="226"/>
                  </a:lnTo>
                  <a:lnTo>
                    <a:pt x="125" y="208"/>
                  </a:lnTo>
                  <a:lnTo>
                    <a:pt x="148" y="189"/>
                  </a:lnTo>
                  <a:lnTo>
                    <a:pt x="173" y="169"/>
                  </a:lnTo>
                  <a:lnTo>
                    <a:pt x="198" y="150"/>
                  </a:lnTo>
                  <a:lnTo>
                    <a:pt x="222" y="132"/>
                  </a:lnTo>
                  <a:lnTo>
                    <a:pt x="244" y="114"/>
                  </a:lnTo>
                  <a:lnTo>
                    <a:pt x="264" y="98"/>
                  </a:lnTo>
                  <a:lnTo>
                    <a:pt x="280" y="84"/>
                  </a:lnTo>
                  <a:lnTo>
                    <a:pt x="292" y="72"/>
                  </a:lnTo>
                  <a:lnTo>
                    <a:pt x="299" y="64"/>
                  </a:lnTo>
                  <a:lnTo>
                    <a:pt x="301" y="61"/>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14" name="Freeform 494"/>
            <p:cNvSpPr>
              <a:spLocks/>
            </p:cNvSpPr>
            <p:nvPr/>
          </p:nvSpPr>
          <p:spPr bwMode="auto">
            <a:xfrm>
              <a:off x="1784" y="1803"/>
              <a:ext cx="80" cy="37"/>
            </a:xfrm>
            <a:custGeom>
              <a:avLst/>
              <a:gdLst>
                <a:gd name="T0" fmla="*/ 6 w 161"/>
                <a:gd name="T1" fmla="*/ 37 h 74"/>
                <a:gd name="T2" fmla="*/ 6 w 161"/>
                <a:gd name="T3" fmla="*/ 37 h 74"/>
                <a:gd name="T4" fmla="*/ 26 w 161"/>
                <a:gd name="T5" fmla="*/ 26 h 74"/>
                <a:gd name="T6" fmla="*/ 46 w 161"/>
                <a:gd name="T7" fmla="*/ 19 h 74"/>
                <a:gd name="T8" fmla="*/ 62 w 161"/>
                <a:gd name="T9" fmla="*/ 16 h 74"/>
                <a:gd name="T10" fmla="*/ 78 w 161"/>
                <a:gd name="T11" fmla="*/ 19 h 74"/>
                <a:gd name="T12" fmla="*/ 95 w 161"/>
                <a:gd name="T13" fmla="*/ 26 h 74"/>
                <a:gd name="T14" fmla="*/ 114 w 161"/>
                <a:gd name="T15" fmla="*/ 37 h 74"/>
                <a:gd name="T16" fmla="*/ 132 w 161"/>
                <a:gd name="T17" fmla="*/ 53 h 74"/>
                <a:gd name="T18" fmla="*/ 153 w 161"/>
                <a:gd name="T19" fmla="*/ 74 h 74"/>
                <a:gd name="T20" fmla="*/ 161 w 161"/>
                <a:gd name="T21" fmla="*/ 64 h 74"/>
                <a:gd name="T22" fmla="*/ 140 w 161"/>
                <a:gd name="T23" fmla="*/ 40 h 74"/>
                <a:gd name="T24" fmla="*/ 120 w 161"/>
                <a:gd name="T25" fmla="*/ 24 h 74"/>
                <a:gd name="T26" fmla="*/ 100 w 161"/>
                <a:gd name="T27" fmla="*/ 9 h 74"/>
                <a:gd name="T28" fmla="*/ 81 w 161"/>
                <a:gd name="T29" fmla="*/ 3 h 74"/>
                <a:gd name="T30" fmla="*/ 62 w 161"/>
                <a:gd name="T31" fmla="*/ 0 h 74"/>
                <a:gd name="T32" fmla="*/ 43 w 161"/>
                <a:gd name="T33" fmla="*/ 3 h 74"/>
                <a:gd name="T34" fmla="*/ 21 w 161"/>
                <a:gd name="T35" fmla="*/ 9 h 74"/>
                <a:gd name="T36" fmla="*/ 0 w 161"/>
                <a:gd name="T37" fmla="*/ 24 h 74"/>
                <a:gd name="T38" fmla="*/ 0 w 161"/>
                <a:gd name="T39" fmla="*/ 24 h 74"/>
                <a:gd name="T40" fmla="*/ 6 w 161"/>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74">
                  <a:moveTo>
                    <a:pt x="6" y="37"/>
                  </a:moveTo>
                  <a:lnTo>
                    <a:pt x="6" y="37"/>
                  </a:lnTo>
                  <a:lnTo>
                    <a:pt x="26" y="26"/>
                  </a:lnTo>
                  <a:lnTo>
                    <a:pt x="46" y="19"/>
                  </a:lnTo>
                  <a:lnTo>
                    <a:pt x="62" y="16"/>
                  </a:lnTo>
                  <a:lnTo>
                    <a:pt x="78" y="19"/>
                  </a:lnTo>
                  <a:lnTo>
                    <a:pt x="95" y="26"/>
                  </a:lnTo>
                  <a:lnTo>
                    <a:pt x="114" y="37"/>
                  </a:lnTo>
                  <a:lnTo>
                    <a:pt x="132" y="53"/>
                  </a:lnTo>
                  <a:lnTo>
                    <a:pt x="153" y="74"/>
                  </a:lnTo>
                  <a:lnTo>
                    <a:pt x="161" y="64"/>
                  </a:lnTo>
                  <a:lnTo>
                    <a:pt x="140" y="40"/>
                  </a:lnTo>
                  <a:lnTo>
                    <a:pt x="120" y="24"/>
                  </a:lnTo>
                  <a:lnTo>
                    <a:pt x="100" y="9"/>
                  </a:lnTo>
                  <a:lnTo>
                    <a:pt x="81" y="3"/>
                  </a:lnTo>
                  <a:lnTo>
                    <a:pt x="62" y="0"/>
                  </a:lnTo>
                  <a:lnTo>
                    <a:pt x="43" y="3"/>
                  </a:lnTo>
                  <a:lnTo>
                    <a:pt x="21" y="9"/>
                  </a:lnTo>
                  <a:lnTo>
                    <a:pt x="0" y="24"/>
                  </a:lnTo>
                  <a:lnTo>
                    <a:pt x="0" y="24"/>
                  </a:lnTo>
                  <a:lnTo>
                    <a:pt x="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15" name="Freeform 495"/>
            <p:cNvSpPr>
              <a:spLocks/>
            </p:cNvSpPr>
            <p:nvPr/>
          </p:nvSpPr>
          <p:spPr bwMode="auto">
            <a:xfrm>
              <a:off x="1732" y="1815"/>
              <a:ext cx="55" cy="37"/>
            </a:xfrm>
            <a:custGeom>
              <a:avLst/>
              <a:gdLst>
                <a:gd name="T0" fmla="*/ 14 w 110"/>
                <a:gd name="T1" fmla="*/ 74 h 74"/>
                <a:gd name="T2" fmla="*/ 14 w 110"/>
                <a:gd name="T3" fmla="*/ 74 h 74"/>
                <a:gd name="T4" fmla="*/ 19 w 110"/>
                <a:gd name="T5" fmla="*/ 63 h 74"/>
                <a:gd name="T6" fmla="*/ 28 w 110"/>
                <a:gd name="T7" fmla="*/ 53 h 74"/>
                <a:gd name="T8" fmla="*/ 39 w 110"/>
                <a:gd name="T9" fmla="*/ 45 h 74"/>
                <a:gd name="T10" fmla="*/ 51 w 110"/>
                <a:gd name="T11" fmla="*/ 40 h 74"/>
                <a:gd name="T12" fmla="*/ 66 w 110"/>
                <a:gd name="T13" fmla="*/ 34 h 74"/>
                <a:gd name="T14" fmla="*/ 80 w 110"/>
                <a:gd name="T15" fmla="*/ 29 h 74"/>
                <a:gd name="T16" fmla="*/ 96 w 110"/>
                <a:gd name="T17" fmla="*/ 23 h 74"/>
                <a:gd name="T18" fmla="*/ 110 w 110"/>
                <a:gd name="T19" fmla="*/ 13 h 74"/>
                <a:gd name="T20" fmla="*/ 104 w 110"/>
                <a:gd name="T21" fmla="*/ 0 h 74"/>
                <a:gd name="T22" fmla="*/ 91 w 110"/>
                <a:gd name="T23" fmla="*/ 6 h 74"/>
                <a:gd name="T24" fmla="*/ 77 w 110"/>
                <a:gd name="T25" fmla="*/ 13 h 74"/>
                <a:gd name="T26" fmla="*/ 63 w 110"/>
                <a:gd name="T27" fmla="*/ 18 h 74"/>
                <a:gd name="T28" fmla="*/ 48 w 110"/>
                <a:gd name="T29" fmla="*/ 24 h 74"/>
                <a:gd name="T30" fmla="*/ 33 w 110"/>
                <a:gd name="T31" fmla="*/ 32 h 74"/>
                <a:gd name="T32" fmla="*/ 19 w 110"/>
                <a:gd name="T33" fmla="*/ 40 h 74"/>
                <a:gd name="T34" fmla="*/ 8 w 110"/>
                <a:gd name="T35" fmla="*/ 53 h 74"/>
                <a:gd name="T36" fmla="*/ 0 w 110"/>
                <a:gd name="T37" fmla="*/ 71 h 74"/>
                <a:gd name="T38" fmla="*/ 0 w 110"/>
                <a:gd name="T39" fmla="*/ 71 h 74"/>
                <a:gd name="T40" fmla="*/ 14 w 110"/>
                <a:gd name="T4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74">
                  <a:moveTo>
                    <a:pt x="14" y="74"/>
                  </a:moveTo>
                  <a:lnTo>
                    <a:pt x="14" y="74"/>
                  </a:lnTo>
                  <a:lnTo>
                    <a:pt x="19" y="63"/>
                  </a:lnTo>
                  <a:lnTo>
                    <a:pt x="28" y="53"/>
                  </a:lnTo>
                  <a:lnTo>
                    <a:pt x="39" y="45"/>
                  </a:lnTo>
                  <a:lnTo>
                    <a:pt x="51" y="40"/>
                  </a:lnTo>
                  <a:lnTo>
                    <a:pt x="66" y="34"/>
                  </a:lnTo>
                  <a:lnTo>
                    <a:pt x="80" y="29"/>
                  </a:lnTo>
                  <a:lnTo>
                    <a:pt x="96" y="23"/>
                  </a:lnTo>
                  <a:lnTo>
                    <a:pt x="110" y="13"/>
                  </a:lnTo>
                  <a:lnTo>
                    <a:pt x="104" y="0"/>
                  </a:lnTo>
                  <a:lnTo>
                    <a:pt x="91" y="6"/>
                  </a:lnTo>
                  <a:lnTo>
                    <a:pt x="77" y="13"/>
                  </a:lnTo>
                  <a:lnTo>
                    <a:pt x="63" y="18"/>
                  </a:lnTo>
                  <a:lnTo>
                    <a:pt x="48" y="24"/>
                  </a:lnTo>
                  <a:lnTo>
                    <a:pt x="33" y="32"/>
                  </a:lnTo>
                  <a:lnTo>
                    <a:pt x="19" y="40"/>
                  </a:lnTo>
                  <a:lnTo>
                    <a:pt x="8" y="53"/>
                  </a:lnTo>
                  <a:lnTo>
                    <a:pt x="0" y="71"/>
                  </a:lnTo>
                  <a:lnTo>
                    <a:pt x="0" y="71"/>
                  </a:lnTo>
                  <a:lnTo>
                    <a:pt x="14"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16" name="Freeform 496"/>
            <p:cNvSpPr>
              <a:spLocks/>
            </p:cNvSpPr>
            <p:nvPr/>
          </p:nvSpPr>
          <p:spPr bwMode="auto">
            <a:xfrm>
              <a:off x="1709" y="1850"/>
              <a:ext cx="30" cy="72"/>
            </a:xfrm>
            <a:custGeom>
              <a:avLst/>
              <a:gdLst>
                <a:gd name="T0" fmla="*/ 17 w 60"/>
                <a:gd name="T1" fmla="*/ 140 h 144"/>
                <a:gd name="T2" fmla="*/ 17 w 60"/>
                <a:gd name="T3" fmla="*/ 140 h 144"/>
                <a:gd name="T4" fmla="*/ 13 w 60"/>
                <a:gd name="T5" fmla="*/ 121 h 144"/>
                <a:gd name="T6" fmla="*/ 15 w 60"/>
                <a:gd name="T7" fmla="*/ 103 h 144"/>
                <a:gd name="T8" fmla="*/ 19 w 60"/>
                <a:gd name="T9" fmla="*/ 89 h 144"/>
                <a:gd name="T10" fmla="*/ 26 w 60"/>
                <a:gd name="T11" fmla="*/ 71 h 144"/>
                <a:gd name="T12" fmla="*/ 34 w 60"/>
                <a:gd name="T13" fmla="*/ 55 h 144"/>
                <a:gd name="T14" fmla="*/ 43 w 60"/>
                <a:gd name="T15" fmla="*/ 39 h 144"/>
                <a:gd name="T16" fmla="*/ 52 w 60"/>
                <a:gd name="T17" fmla="*/ 23 h 144"/>
                <a:gd name="T18" fmla="*/ 60 w 60"/>
                <a:gd name="T19" fmla="*/ 3 h 144"/>
                <a:gd name="T20" fmla="*/ 46 w 60"/>
                <a:gd name="T21" fmla="*/ 0 h 144"/>
                <a:gd name="T22" fmla="*/ 41 w 60"/>
                <a:gd name="T23" fmla="*/ 16 h 144"/>
                <a:gd name="T24" fmla="*/ 32 w 60"/>
                <a:gd name="T25" fmla="*/ 32 h 144"/>
                <a:gd name="T26" fmla="*/ 23 w 60"/>
                <a:gd name="T27" fmla="*/ 48 h 144"/>
                <a:gd name="T28" fmla="*/ 15 w 60"/>
                <a:gd name="T29" fmla="*/ 65 h 144"/>
                <a:gd name="T30" fmla="*/ 5 w 60"/>
                <a:gd name="T31" fmla="*/ 82 h 144"/>
                <a:gd name="T32" fmla="*/ 1 w 60"/>
                <a:gd name="T33" fmla="*/ 103 h 144"/>
                <a:gd name="T34" fmla="*/ 0 w 60"/>
                <a:gd name="T35" fmla="*/ 121 h 144"/>
                <a:gd name="T36" fmla="*/ 4 w 60"/>
                <a:gd name="T37" fmla="*/ 144 h 144"/>
                <a:gd name="T38" fmla="*/ 4 w 60"/>
                <a:gd name="T39" fmla="*/ 144 h 144"/>
                <a:gd name="T40" fmla="*/ 17 w 60"/>
                <a:gd name="T41" fmla="*/ 1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44">
                  <a:moveTo>
                    <a:pt x="17" y="140"/>
                  </a:moveTo>
                  <a:lnTo>
                    <a:pt x="17" y="140"/>
                  </a:lnTo>
                  <a:lnTo>
                    <a:pt x="13" y="121"/>
                  </a:lnTo>
                  <a:lnTo>
                    <a:pt x="15" y="103"/>
                  </a:lnTo>
                  <a:lnTo>
                    <a:pt x="19" y="89"/>
                  </a:lnTo>
                  <a:lnTo>
                    <a:pt x="26" y="71"/>
                  </a:lnTo>
                  <a:lnTo>
                    <a:pt x="34" y="55"/>
                  </a:lnTo>
                  <a:lnTo>
                    <a:pt x="43" y="39"/>
                  </a:lnTo>
                  <a:lnTo>
                    <a:pt x="52" y="23"/>
                  </a:lnTo>
                  <a:lnTo>
                    <a:pt x="60" y="3"/>
                  </a:lnTo>
                  <a:lnTo>
                    <a:pt x="46" y="0"/>
                  </a:lnTo>
                  <a:lnTo>
                    <a:pt x="41" y="16"/>
                  </a:lnTo>
                  <a:lnTo>
                    <a:pt x="32" y="32"/>
                  </a:lnTo>
                  <a:lnTo>
                    <a:pt x="23" y="48"/>
                  </a:lnTo>
                  <a:lnTo>
                    <a:pt x="15" y="65"/>
                  </a:lnTo>
                  <a:lnTo>
                    <a:pt x="5" y="82"/>
                  </a:lnTo>
                  <a:lnTo>
                    <a:pt x="1" y="103"/>
                  </a:lnTo>
                  <a:lnTo>
                    <a:pt x="0" y="121"/>
                  </a:lnTo>
                  <a:lnTo>
                    <a:pt x="4" y="144"/>
                  </a:lnTo>
                  <a:lnTo>
                    <a:pt x="4" y="144"/>
                  </a:lnTo>
                  <a:lnTo>
                    <a:pt x="17"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17" name="Freeform 497"/>
            <p:cNvSpPr>
              <a:spLocks/>
            </p:cNvSpPr>
            <p:nvPr/>
          </p:nvSpPr>
          <p:spPr bwMode="auto">
            <a:xfrm>
              <a:off x="1711" y="1921"/>
              <a:ext cx="22" cy="26"/>
            </a:xfrm>
            <a:custGeom>
              <a:avLst/>
              <a:gdLst>
                <a:gd name="T0" fmla="*/ 39 w 45"/>
                <a:gd name="T1" fmla="*/ 39 h 54"/>
                <a:gd name="T2" fmla="*/ 41 w 45"/>
                <a:gd name="T3" fmla="*/ 38 h 54"/>
                <a:gd name="T4" fmla="*/ 33 w 45"/>
                <a:gd name="T5" fmla="*/ 38 h 54"/>
                <a:gd name="T6" fmla="*/ 24 w 45"/>
                <a:gd name="T7" fmla="*/ 28 h 54"/>
                <a:gd name="T8" fmla="*/ 17 w 45"/>
                <a:gd name="T9" fmla="*/ 15 h 54"/>
                <a:gd name="T10" fmla="*/ 13 w 45"/>
                <a:gd name="T11" fmla="*/ 0 h 54"/>
                <a:gd name="T12" fmla="*/ 0 w 45"/>
                <a:gd name="T13" fmla="*/ 4 h 54"/>
                <a:gd name="T14" fmla="*/ 6 w 45"/>
                <a:gd name="T15" fmla="*/ 21 h 54"/>
                <a:gd name="T16" fmla="*/ 13 w 45"/>
                <a:gd name="T17" fmla="*/ 38 h 54"/>
                <a:gd name="T18" fmla="*/ 27 w 45"/>
                <a:gd name="T19" fmla="*/ 51 h 54"/>
                <a:gd name="T20" fmla="*/ 43 w 45"/>
                <a:gd name="T21" fmla="*/ 54 h 54"/>
                <a:gd name="T22" fmla="*/ 45 w 45"/>
                <a:gd name="T23" fmla="*/ 52 h 54"/>
                <a:gd name="T24" fmla="*/ 39 w 45"/>
                <a:gd name="T25" fmla="*/ 3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4">
                  <a:moveTo>
                    <a:pt x="39" y="39"/>
                  </a:moveTo>
                  <a:lnTo>
                    <a:pt x="41" y="38"/>
                  </a:lnTo>
                  <a:lnTo>
                    <a:pt x="33" y="38"/>
                  </a:lnTo>
                  <a:lnTo>
                    <a:pt x="24" y="28"/>
                  </a:lnTo>
                  <a:lnTo>
                    <a:pt x="17" y="15"/>
                  </a:lnTo>
                  <a:lnTo>
                    <a:pt x="13" y="0"/>
                  </a:lnTo>
                  <a:lnTo>
                    <a:pt x="0" y="4"/>
                  </a:lnTo>
                  <a:lnTo>
                    <a:pt x="6" y="21"/>
                  </a:lnTo>
                  <a:lnTo>
                    <a:pt x="13" y="38"/>
                  </a:lnTo>
                  <a:lnTo>
                    <a:pt x="27" y="51"/>
                  </a:lnTo>
                  <a:lnTo>
                    <a:pt x="43" y="54"/>
                  </a:lnTo>
                  <a:lnTo>
                    <a:pt x="45" y="52"/>
                  </a:lnTo>
                  <a:lnTo>
                    <a:pt x="3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18" name="Freeform 498"/>
            <p:cNvSpPr>
              <a:spLocks/>
            </p:cNvSpPr>
            <p:nvPr/>
          </p:nvSpPr>
          <p:spPr bwMode="auto">
            <a:xfrm>
              <a:off x="1731" y="1834"/>
              <a:ext cx="133" cy="113"/>
            </a:xfrm>
            <a:custGeom>
              <a:avLst/>
              <a:gdLst>
                <a:gd name="T0" fmla="*/ 260 w 268"/>
                <a:gd name="T1" fmla="*/ 11 h 224"/>
                <a:gd name="T2" fmla="*/ 260 w 268"/>
                <a:gd name="T3" fmla="*/ 13 h 224"/>
                <a:gd name="T4" fmla="*/ 257 w 268"/>
                <a:gd name="T5" fmla="*/ 5 h 224"/>
                <a:gd name="T6" fmla="*/ 251 w 268"/>
                <a:gd name="T7" fmla="*/ 11 h 224"/>
                <a:gd name="T8" fmla="*/ 239 w 268"/>
                <a:gd name="T9" fmla="*/ 22 h 224"/>
                <a:gd name="T10" fmla="*/ 223 w 268"/>
                <a:gd name="T11" fmla="*/ 37 h 224"/>
                <a:gd name="T12" fmla="*/ 203 w 268"/>
                <a:gd name="T13" fmla="*/ 53 h 224"/>
                <a:gd name="T14" fmla="*/ 183 w 268"/>
                <a:gd name="T15" fmla="*/ 71 h 224"/>
                <a:gd name="T16" fmla="*/ 158 w 268"/>
                <a:gd name="T17" fmla="*/ 89 h 224"/>
                <a:gd name="T18" fmla="*/ 132 w 268"/>
                <a:gd name="T19" fmla="*/ 108 h 224"/>
                <a:gd name="T20" fmla="*/ 107 w 268"/>
                <a:gd name="T21" fmla="*/ 127 h 224"/>
                <a:gd name="T22" fmla="*/ 84 w 268"/>
                <a:gd name="T23" fmla="*/ 147 h 224"/>
                <a:gd name="T24" fmla="*/ 62 w 268"/>
                <a:gd name="T25" fmla="*/ 164 h 224"/>
                <a:gd name="T26" fmla="*/ 43 w 268"/>
                <a:gd name="T27" fmla="*/ 179 h 224"/>
                <a:gd name="T28" fmla="*/ 25 w 268"/>
                <a:gd name="T29" fmla="*/ 192 h 224"/>
                <a:gd name="T30" fmla="*/ 10 w 268"/>
                <a:gd name="T31" fmla="*/ 203 h 224"/>
                <a:gd name="T32" fmla="*/ 3 w 268"/>
                <a:gd name="T33" fmla="*/ 210 h 224"/>
                <a:gd name="T34" fmla="*/ 0 w 268"/>
                <a:gd name="T35" fmla="*/ 211 h 224"/>
                <a:gd name="T36" fmla="*/ 6 w 268"/>
                <a:gd name="T37" fmla="*/ 224 h 224"/>
                <a:gd name="T38" fmla="*/ 9 w 268"/>
                <a:gd name="T39" fmla="*/ 223 h 224"/>
                <a:gd name="T40" fmla="*/ 18 w 268"/>
                <a:gd name="T41" fmla="*/ 216 h 224"/>
                <a:gd name="T42" fmla="*/ 31 w 268"/>
                <a:gd name="T43" fmla="*/ 205 h 224"/>
                <a:gd name="T44" fmla="*/ 48 w 268"/>
                <a:gd name="T45" fmla="*/ 192 h 224"/>
                <a:gd name="T46" fmla="*/ 68 w 268"/>
                <a:gd name="T47" fmla="*/ 177 h 224"/>
                <a:gd name="T48" fmla="*/ 92 w 268"/>
                <a:gd name="T49" fmla="*/ 160 h 224"/>
                <a:gd name="T50" fmla="*/ 116 w 268"/>
                <a:gd name="T51" fmla="*/ 140 h 224"/>
                <a:gd name="T52" fmla="*/ 140 w 268"/>
                <a:gd name="T53" fmla="*/ 121 h 224"/>
                <a:gd name="T54" fmla="*/ 164 w 268"/>
                <a:gd name="T55" fmla="*/ 101 h 224"/>
                <a:gd name="T56" fmla="*/ 188 w 268"/>
                <a:gd name="T57" fmla="*/ 84 h 224"/>
                <a:gd name="T58" fmla="*/ 212 w 268"/>
                <a:gd name="T59" fmla="*/ 66 h 224"/>
                <a:gd name="T60" fmla="*/ 231 w 268"/>
                <a:gd name="T61" fmla="*/ 50 h 224"/>
                <a:gd name="T62" fmla="*/ 247 w 268"/>
                <a:gd name="T63" fmla="*/ 35 h 224"/>
                <a:gd name="T64" fmla="*/ 260 w 268"/>
                <a:gd name="T65" fmla="*/ 24 h 224"/>
                <a:gd name="T66" fmla="*/ 268 w 268"/>
                <a:gd name="T67" fmla="*/ 14 h 224"/>
                <a:gd name="T68" fmla="*/ 268 w 268"/>
                <a:gd name="T69" fmla="*/ 0 h 224"/>
                <a:gd name="T70" fmla="*/ 268 w 268"/>
                <a:gd name="T71" fmla="*/ 1 h 224"/>
                <a:gd name="T72" fmla="*/ 260 w 268"/>
                <a:gd name="T73" fmla="*/ 1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224">
                  <a:moveTo>
                    <a:pt x="260" y="11"/>
                  </a:moveTo>
                  <a:lnTo>
                    <a:pt x="260" y="13"/>
                  </a:lnTo>
                  <a:lnTo>
                    <a:pt x="257" y="5"/>
                  </a:lnTo>
                  <a:lnTo>
                    <a:pt x="251" y="11"/>
                  </a:lnTo>
                  <a:lnTo>
                    <a:pt x="239" y="22"/>
                  </a:lnTo>
                  <a:lnTo>
                    <a:pt x="223" y="37"/>
                  </a:lnTo>
                  <a:lnTo>
                    <a:pt x="203" y="53"/>
                  </a:lnTo>
                  <a:lnTo>
                    <a:pt x="183" y="71"/>
                  </a:lnTo>
                  <a:lnTo>
                    <a:pt x="158" y="89"/>
                  </a:lnTo>
                  <a:lnTo>
                    <a:pt x="132" y="108"/>
                  </a:lnTo>
                  <a:lnTo>
                    <a:pt x="107" y="127"/>
                  </a:lnTo>
                  <a:lnTo>
                    <a:pt x="84" y="147"/>
                  </a:lnTo>
                  <a:lnTo>
                    <a:pt x="62" y="164"/>
                  </a:lnTo>
                  <a:lnTo>
                    <a:pt x="43" y="179"/>
                  </a:lnTo>
                  <a:lnTo>
                    <a:pt x="25" y="192"/>
                  </a:lnTo>
                  <a:lnTo>
                    <a:pt x="10" y="203"/>
                  </a:lnTo>
                  <a:lnTo>
                    <a:pt x="3" y="210"/>
                  </a:lnTo>
                  <a:lnTo>
                    <a:pt x="0" y="211"/>
                  </a:lnTo>
                  <a:lnTo>
                    <a:pt x="6" y="224"/>
                  </a:lnTo>
                  <a:lnTo>
                    <a:pt x="9" y="223"/>
                  </a:lnTo>
                  <a:lnTo>
                    <a:pt x="18" y="216"/>
                  </a:lnTo>
                  <a:lnTo>
                    <a:pt x="31" y="205"/>
                  </a:lnTo>
                  <a:lnTo>
                    <a:pt x="48" y="192"/>
                  </a:lnTo>
                  <a:lnTo>
                    <a:pt x="68" y="177"/>
                  </a:lnTo>
                  <a:lnTo>
                    <a:pt x="92" y="160"/>
                  </a:lnTo>
                  <a:lnTo>
                    <a:pt x="116" y="140"/>
                  </a:lnTo>
                  <a:lnTo>
                    <a:pt x="140" y="121"/>
                  </a:lnTo>
                  <a:lnTo>
                    <a:pt x="164" y="101"/>
                  </a:lnTo>
                  <a:lnTo>
                    <a:pt x="188" y="84"/>
                  </a:lnTo>
                  <a:lnTo>
                    <a:pt x="212" y="66"/>
                  </a:lnTo>
                  <a:lnTo>
                    <a:pt x="231" y="50"/>
                  </a:lnTo>
                  <a:lnTo>
                    <a:pt x="247" y="35"/>
                  </a:lnTo>
                  <a:lnTo>
                    <a:pt x="260" y="24"/>
                  </a:lnTo>
                  <a:lnTo>
                    <a:pt x="268" y="14"/>
                  </a:lnTo>
                  <a:lnTo>
                    <a:pt x="268" y="0"/>
                  </a:lnTo>
                  <a:lnTo>
                    <a:pt x="268" y="1"/>
                  </a:lnTo>
                  <a:lnTo>
                    <a:pt x="26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19" name="Freeform 499"/>
            <p:cNvSpPr>
              <a:spLocks/>
            </p:cNvSpPr>
            <p:nvPr/>
          </p:nvSpPr>
          <p:spPr bwMode="auto">
            <a:xfrm>
              <a:off x="1765" y="1960"/>
              <a:ext cx="33" cy="19"/>
            </a:xfrm>
            <a:custGeom>
              <a:avLst/>
              <a:gdLst>
                <a:gd name="T0" fmla="*/ 0 w 66"/>
                <a:gd name="T1" fmla="*/ 36 h 39"/>
                <a:gd name="T2" fmla="*/ 11 w 66"/>
                <a:gd name="T3" fmla="*/ 39 h 39"/>
                <a:gd name="T4" fmla="*/ 21 w 66"/>
                <a:gd name="T5" fmla="*/ 37 h 39"/>
                <a:gd name="T6" fmla="*/ 29 w 66"/>
                <a:gd name="T7" fmla="*/ 34 h 39"/>
                <a:gd name="T8" fmla="*/ 36 w 66"/>
                <a:gd name="T9" fmla="*/ 27 h 39"/>
                <a:gd name="T10" fmla="*/ 42 w 66"/>
                <a:gd name="T11" fmla="*/ 19 h 39"/>
                <a:gd name="T12" fmla="*/ 51 w 66"/>
                <a:gd name="T13" fmla="*/ 11 h 39"/>
                <a:gd name="T14" fmla="*/ 58 w 66"/>
                <a:gd name="T15" fmla="*/ 5 h 39"/>
                <a:gd name="T16" fmla="*/ 66 w 66"/>
                <a:gd name="T17" fmla="*/ 0 h 39"/>
                <a:gd name="T18" fmla="*/ 58 w 66"/>
                <a:gd name="T19" fmla="*/ 5 h 39"/>
                <a:gd name="T20" fmla="*/ 49 w 66"/>
                <a:gd name="T21" fmla="*/ 8 h 39"/>
                <a:gd name="T22" fmla="*/ 41 w 66"/>
                <a:gd name="T23" fmla="*/ 13 h 39"/>
                <a:gd name="T24" fmla="*/ 33 w 66"/>
                <a:gd name="T25" fmla="*/ 18 h 39"/>
                <a:gd name="T26" fmla="*/ 25 w 66"/>
                <a:gd name="T27" fmla="*/ 21 h 39"/>
                <a:gd name="T28" fmla="*/ 16 w 66"/>
                <a:gd name="T29" fmla="*/ 26 h 39"/>
                <a:gd name="T30" fmla="*/ 8 w 66"/>
                <a:gd name="T31" fmla="*/ 31 h 39"/>
                <a:gd name="T32" fmla="*/ 0 w 66"/>
                <a:gd name="T33"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9">
                  <a:moveTo>
                    <a:pt x="0" y="36"/>
                  </a:moveTo>
                  <a:lnTo>
                    <a:pt x="11" y="39"/>
                  </a:lnTo>
                  <a:lnTo>
                    <a:pt x="21" y="37"/>
                  </a:lnTo>
                  <a:lnTo>
                    <a:pt x="29" y="34"/>
                  </a:lnTo>
                  <a:lnTo>
                    <a:pt x="36" y="27"/>
                  </a:lnTo>
                  <a:lnTo>
                    <a:pt x="42" y="19"/>
                  </a:lnTo>
                  <a:lnTo>
                    <a:pt x="51" y="11"/>
                  </a:lnTo>
                  <a:lnTo>
                    <a:pt x="58" y="5"/>
                  </a:lnTo>
                  <a:lnTo>
                    <a:pt x="66" y="0"/>
                  </a:lnTo>
                  <a:lnTo>
                    <a:pt x="58" y="5"/>
                  </a:lnTo>
                  <a:lnTo>
                    <a:pt x="49" y="8"/>
                  </a:lnTo>
                  <a:lnTo>
                    <a:pt x="41" y="13"/>
                  </a:lnTo>
                  <a:lnTo>
                    <a:pt x="33" y="18"/>
                  </a:lnTo>
                  <a:lnTo>
                    <a:pt x="25" y="21"/>
                  </a:lnTo>
                  <a:lnTo>
                    <a:pt x="16" y="26"/>
                  </a:lnTo>
                  <a:lnTo>
                    <a:pt x="8" y="31"/>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20" name="Freeform 500"/>
            <p:cNvSpPr>
              <a:spLocks/>
            </p:cNvSpPr>
            <p:nvPr/>
          </p:nvSpPr>
          <p:spPr bwMode="auto">
            <a:xfrm>
              <a:off x="1717" y="1815"/>
              <a:ext cx="143" cy="149"/>
            </a:xfrm>
            <a:custGeom>
              <a:avLst/>
              <a:gdLst>
                <a:gd name="T0" fmla="*/ 243 w 287"/>
                <a:gd name="T1" fmla="*/ 0 h 299"/>
                <a:gd name="T2" fmla="*/ 239 w 287"/>
                <a:gd name="T3" fmla="*/ 29 h 299"/>
                <a:gd name="T4" fmla="*/ 230 w 287"/>
                <a:gd name="T5" fmla="*/ 56 h 299"/>
                <a:gd name="T6" fmla="*/ 218 w 287"/>
                <a:gd name="T7" fmla="*/ 82 h 299"/>
                <a:gd name="T8" fmla="*/ 202 w 287"/>
                <a:gd name="T9" fmla="*/ 105 h 299"/>
                <a:gd name="T10" fmla="*/ 184 w 287"/>
                <a:gd name="T11" fmla="*/ 128 h 299"/>
                <a:gd name="T12" fmla="*/ 163 w 287"/>
                <a:gd name="T13" fmla="*/ 147 h 299"/>
                <a:gd name="T14" fmla="*/ 141 w 287"/>
                <a:gd name="T15" fmla="*/ 165 h 299"/>
                <a:gd name="T16" fmla="*/ 119 w 287"/>
                <a:gd name="T17" fmla="*/ 181 h 299"/>
                <a:gd name="T18" fmla="*/ 96 w 287"/>
                <a:gd name="T19" fmla="*/ 195 h 299"/>
                <a:gd name="T20" fmla="*/ 75 w 287"/>
                <a:gd name="T21" fmla="*/ 207 h 299"/>
                <a:gd name="T22" fmla="*/ 55 w 287"/>
                <a:gd name="T23" fmla="*/ 218 h 299"/>
                <a:gd name="T24" fmla="*/ 37 w 287"/>
                <a:gd name="T25" fmla="*/ 226 h 299"/>
                <a:gd name="T26" fmla="*/ 22 w 287"/>
                <a:gd name="T27" fmla="*/ 232 h 299"/>
                <a:gd name="T28" fmla="*/ 10 w 287"/>
                <a:gd name="T29" fmla="*/ 237 h 299"/>
                <a:gd name="T30" fmla="*/ 3 w 287"/>
                <a:gd name="T31" fmla="*/ 239 h 299"/>
                <a:gd name="T32" fmla="*/ 0 w 287"/>
                <a:gd name="T33" fmla="*/ 241 h 299"/>
                <a:gd name="T34" fmla="*/ 23 w 287"/>
                <a:gd name="T35" fmla="*/ 299 h 299"/>
                <a:gd name="T36" fmla="*/ 26 w 287"/>
                <a:gd name="T37" fmla="*/ 297 h 299"/>
                <a:gd name="T38" fmla="*/ 34 w 287"/>
                <a:gd name="T39" fmla="*/ 294 h 299"/>
                <a:gd name="T40" fmla="*/ 47 w 287"/>
                <a:gd name="T41" fmla="*/ 287 h 299"/>
                <a:gd name="T42" fmla="*/ 63 w 287"/>
                <a:gd name="T43" fmla="*/ 279 h 299"/>
                <a:gd name="T44" fmla="*/ 82 w 287"/>
                <a:gd name="T45" fmla="*/ 270 h 299"/>
                <a:gd name="T46" fmla="*/ 104 w 287"/>
                <a:gd name="T47" fmla="*/ 257 h 299"/>
                <a:gd name="T48" fmla="*/ 127 w 287"/>
                <a:gd name="T49" fmla="*/ 242 h 299"/>
                <a:gd name="T50" fmla="*/ 152 w 287"/>
                <a:gd name="T51" fmla="*/ 226 h 299"/>
                <a:gd name="T52" fmla="*/ 175 w 287"/>
                <a:gd name="T53" fmla="*/ 208 h 299"/>
                <a:gd name="T54" fmla="*/ 200 w 287"/>
                <a:gd name="T55" fmla="*/ 187 h 299"/>
                <a:gd name="T56" fmla="*/ 222 w 287"/>
                <a:gd name="T57" fmla="*/ 166 h 299"/>
                <a:gd name="T58" fmla="*/ 241 w 287"/>
                <a:gd name="T59" fmla="*/ 142 h 299"/>
                <a:gd name="T60" fmla="*/ 259 w 287"/>
                <a:gd name="T61" fmla="*/ 116 h 299"/>
                <a:gd name="T62" fmla="*/ 273 w 287"/>
                <a:gd name="T63" fmla="*/ 90 h 299"/>
                <a:gd name="T64" fmla="*/ 282 w 287"/>
                <a:gd name="T65" fmla="*/ 61 h 299"/>
                <a:gd name="T66" fmla="*/ 287 w 287"/>
                <a:gd name="T67" fmla="*/ 32 h 299"/>
                <a:gd name="T68" fmla="*/ 243 w 287"/>
                <a:gd name="T6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7" h="299">
                  <a:moveTo>
                    <a:pt x="243" y="0"/>
                  </a:moveTo>
                  <a:lnTo>
                    <a:pt x="239" y="29"/>
                  </a:lnTo>
                  <a:lnTo>
                    <a:pt x="230" y="56"/>
                  </a:lnTo>
                  <a:lnTo>
                    <a:pt x="218" y="82"/>
                  </a:lnTo>
                  <a:lnTo>
                    <a:pt x="202" y="105"/>
                  </a:lnTo>
                  <a:lnTo>
                    <a:pt x="184" y="128"/>
                  </a:lnTo>
                  <a:lnTo>
                    <a:pt x="163" y="147"/>
                  </a:lnTo>
                  <a:lnTo>
                    <a:pt x="141" y="165"/>
                  </a:lnTo>
                  <a:lnTo>
                    <a:pt x="119" y="181"/>
                  </a:lnTo>
                  <a:lnTo>
                    <a:pt x="96" y="195"/>
                  </a:lnTo>
                  <a:lnTo>
                    <a:pt x="75" y="207"/>
                  </a:lnTo>
                  <a:lnTo>
                    <a:pt x="55" y="218"/>
                  </a:lnTo>
                  <a:lnTo>
                    <a:pt x="37" y="226"/>
                  </a:lnTo>
                  <a:lnTo>
                    <a:pt x="22" y="232"/>
                  </a:lnTo>
                  <a:lnTo>
                    <a:pt x="10" y="237"/>
                  </a:lnTo>
                  <a:lnTo>
                    <a:pt x="3" y="239"/>
                  </a:lnTo>
                  <a:lnTo>
                    <a:pt x="0" y="241"/>
                  </a:lnTo>
                  <a:lnTo>
                    <a:pt x="23" y="299"/>
                  </a:lnTo>
                  <a:lnTo>
                    <a:pt x="26" y="297"/>
                  </a:lnTo>
                  <a:lnTo>
                    <a:pt x="34" y="294"/>
                  </a:lnTo>
                  <a:lnTo>
                    <a:pt x="47" y="287"/>
                  </a:lnTo>
                  <a:lnTo>
                    <a:pt x="63" y="279"/>
                  </a:lnTo>
                  <a:lnTo>
                    <a:pt x="82" y="270"/>
                  </a:lnTo>
                  <a:lnTo>
                    <a:pt x="104" y="257"/>
                  </a:lnTo>
                  <a:lnTo>
                    <a:pt x="127" y="242"/>
                  </a:lnTo>
                  <a:lnTo>
                    <a:pt x="152" y="226"/>
                  </a:lnTo>
                  <a:lnTo>
                    <a:pt x="175" y="208"/>
                  </a:lnTo>
                  <a:lnTo>
                    <a:pt x="200" y="187"/>
                  </a:lnTo>
                  <a:lnTo>
                    <a:pt x="222" y="166"/>
                  </a:lnTo>
                  <a:lnTo>
                    <a:pt x="241" y="142"/>
                  </a:lnTo>
                  <a:lnTo>
                    <a:pt x="259" y="116"/>
                  </a:lnTo>
                  <a:lnTo>
                    <a:pt x="273" y="90"/>
                  </a:lnTo>
                  <a:lnTo>
                    <a:pt x="282" y="61"/>
                  </a:lnTo>
                  <a:lnTo>
                    <a:pt x="287" y="32"/>
                  </a:lnTo>
                  <a:lnTo>
                    <a:pt x="2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21" name="Freeform 501"/>
            <p:cNvSpPr>
              <a:spLocks/>
            </p:cNvSpPr>
            <p:nvPr/>
          </p:nvSpPr>
          <p:spPr bwMode="auto">
            <a:xfrm>
              <a:off x="1712" y="1815"/>
              <a:ext cx="130" cy="124"/>
            </a:xfrm>
            <a:custGeom>
              <a:avLst/>
              <a:gdLst>
                <a:gd name="T0" fmla="*/ 15 w 260"/>
                <a:gd name="T1" fmla="*/ 237 h 249"/>
                <a:gd name="T2" fmla="*/ 11 w 260"/>
                <a:gd name="T3" fmla="*/ 249 h 249"/>
                <a:gd name="T4" fmla="*/ 14 w 260"/>
                <a:gd name="T5" fmla="*/ 247 h 249"/>
                <a:gd name="T6" fmla="*/ 21 w 260"/>
                <a:gd name="T7" fmla="*/ 245 h 249"/>
                <a:gd name="T8" fmla="*/ 33 w 260"/>
                <a:gd name="T9" fmla="*/ 241 h 249"/>
                <a:gd name="T10" fmla="*/ 48 w 260"/>
                <a:gd name="T11" fmla="*/ 234 h 249"/>
                <a:gd name="T12" fmla="*/ 68 w 260"/>
                <a:gd name="T13" fmla="*/ 226 h 249"/>
                <a:gd name="T14" fmla="*/ 88 w 260"/>
                <a:gd name="T15" fmla="*/ 213 h 249"/>
                <a:gd name="T16" fmla="*/ 109 w 260"/>
                <a:gd name="T17" fmla="*/ 202 h 249"/>
                <a:gd name="T18" fmla="*/ 132 w 260"/>
                <a:gd name="T19" fmla="*/ 187 h 249"/>
                <a:gd name="T20" fmla="*/ 155 w 260"/>
                <a:gd name="T21" fmla="*/ 171 h 249"/>
                <a:gd name="T22" fmla="*/ 177 w 260"/>
                <a:gd name="T23" fmla="*/ 153 h 249"/>
                <a:gd name="T24" fmla="*/ 198 w 260"/>
                <a:gd name="T25" fmla="*/ 134 h 249"/>
                <a:gd name="T26" fmla="*/ 217 w 260"/>
                <a:gd name="T27" fmla="*/ 110 h 249"/>
                <a:gd name="T28" fmla="*/ 233 w 260"/>
                <a:gd name="T29" fmla="*/ 87 h 249"/>
                <a:gd name="T30" fmla="*/ 247 w 260"/>
                <a:gd name="T31" fmla="*/ 60 h 249"/>
                <a:gd name="T32" fmla="*/ 255 w 260"/>
                <a:gd name="T33" fmla="*/ 31 h 249"/>
                <a:gd name="T34" fmla="*/ 260 w 260"/>
                <a:gd name="T35" fmla="*/ 0 h 249"/>
                <a:gd name="T36" fmla="*/ 246 w 260"/>
                <a:gd name="T37" fmla="*/ 0 h 249"/>
                <a:gd name="T38" fmla="*/ 242 w 260"/>
                <a:gd name="T39" fmla="*/ 27 h 249"/>
                <a:gd name="T40" fmla="*/ 233 w 260"/>
                <a:gd name="T41" fmla="*/ 53 h 249"/>
                <a:gd name="T42" fmla="*/ 222 w 260"/>
                <a:gd name="T43" fmla="*/ 77 h 249"/>
                <a:gd name="T44" fmla="*/ 206 w 260"/>
                <a:gd name="T45" fmla="*/ 100 h 249"/>
                <a:gd name="T46" fmla="*/ 190 w 260"/>
                <a:gd name="T47" fmla="*/ 121 h 249"/>
                <a:gd name="T48" fmla="*/ 169 w 260"/>
                <a:gd name="T49" fmla="*/ 140 h 249"/>
                <a:gd name="T50" fmla="*/ 147 w 260"/>
                <a:gd name="T51" fmla="*/ 158 h 249"/>
                <a:gd name="T52" fmla="*/ 127 w 260"/>
                <a:gd name="T53" fmla="*/ 174 h 249"/>
                <a:gd name="T54" fmla="*/ 103 w 260"/>
                <a:gd name="T55" fmla="*/ 189 h 249"/>
                <a:gd name="T56" fmla="*/ 83 w 260"/>
                <a:gd name="T57" fmla="*/ 200 h 249"/>
                <a:gd name="T58" fmla="*/ 62 w 260"/>
                <a:gd name="T59" fmla="*/ 210 h 249"/>
                <a:gd name="T60" fmla="*/ 46 w 260"/>
                <a:gd name="T61" fmla="*/ 218 h 249"/>
                <a:gd name="T62" fmla="*/ 31 w 260"/>
                <a:gd name="T63" fmla="*/ 224 h 249"/>
                <a:gd name="T64" fmla="*/ 18 w 260"/>
                <a:gd name="T65" fmla="*/ 229 h 249"/>
                <a:gd name="T66" fmla="*/ 11 w 260"/>
                <a:gd name="T67" fmla="*/ 231 h 249"/>
                <a:gd name="T68" fmla="*/ 9 w 260"/>
                <a:gd name="T69" fmla="*/ 232 h 249"/>
                <a:gd name="T70" fmla="*/ 4 w 260"/>
                <a:gd name="T71" fmla="*/ 244 h 249"/>
                <a:gd name="T72" fmla="*/ 9 w 260"/>
                <a:gd name="T73" fmla="*/ 232 h 249"/>
                <a:gd name="T74" fmla="*/ 0 w 260"/>
                <a:gd name="T75" fmla="*/ 236 h 249"/>
                <a:gd name="T76" fmla="*/ 4 w 260"/>
                <a:gd name="T77" fmla="*/ 244 h 249"/>
                <a:gd name="T78" fmla="*/ 15 w 260"/>
                <a:gd name="T79" fmla="*/ 23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249">
                  <a:moveTo>
                    <a:pt x="15" y="237"/>
                  </a:moveTo>
                  <a:lnTo>
                    <a:pt x="11" y="249"/>
                  </a:lnTo>
                  <a:lnTo>
                    <a:pt x="14" y="247"/>
                  </a:lnTo>
                  <a:lnTo>
                    <a:pt x="21" y="245"/>
                  </a:lnTo>
                  <a:lnTo>
                    <a:pt x="33" y="241"/>
                  </a:lnTo>
                  <a:lnTo>
                    <a:pt x="48" y="234"/>
                  </a:lnTo>
                  <a:lnTo>
                    <a:pt x="68" y="226"/>
                  </a:lnTo>
                  <a:lnTo>
                    <a:pt x="88" y="213"/>
                  </a:lnTo>
                  <a:lnTo>
                    <a:pt x="109" y="202"/>
                  </a:lnTo>
                  <a:lnTo>
                    <a:pt x="132" y="187"/>
                  </a:lnTo>
                  <a:lnTo>
                    <a:pt x="155" y="171"/>
                  </a:lnTo>
                  <a:lnTo>
                    <a:pt x="177" y="153"/>
                  </a:lnTo>
                  <a:lnTo>
                    <a:pt x="198" y="134"/>
                  </a:lnTo>
                  <a:lnTo>
                    <a:pt x="217" y="110"/>
                  </a:lnTo>
                  <a:lnTo>
                    <a:pt x="233" y="87"/>
                  </a:lnTo>
                  <a:lnTo>
                    <a:pt x="247" y="60"/>
                  </a:lnTo>
                  <a:lnTo>
                    <a:pt x="255" y="31"/>
                  </a:lnTo>
                  <a:lnTo>
                    <a:pt x="260" y="0"/>
                  </a:lnTo>
                  <a:lnTo>
                    <a:pt x="246" y="0"/>
                  </a:lnTo>
                  <a:lnTo>
                    <a:pt x="242" y="27"/>
                  </a:lnTo>
                  <a:lnTo>
                    <a:pt x="233" y="53"/>
                  </a:lnTo>
                  <a:lnTo>
                    <a:pt x="222" y="77"/>
                  </a:lnTo>
                  <a:lnTo>
                    <a:pt x="206" y="100"/>
                  </a:lnTo>
                  <a:lnTo>
                    <a:pt x="190" y="121"/>
                  </a:lnTo>
                  <a:lnTo>
                    <a:pt x="169" y="140"/>
                  </a:lnTo>
                  <a:lnTo>
                    <a:pt x="147" y="158"/>
                  </a:lnTo>
                  <a:lnTo>
                    <a:pt x="127" y="174"/>
                  </a:lnTo>
                  <a:lnTo>
                    <a:pt x="103" y="189"/>
                  </a:lnTo>
                  <a:lnTo>
                    <a:pt x="83" y="200"/>
                  </a:lnTo>
                  <a:lnTo>
                    <a:pt x="62" y="210"/>
                  </a:lnTo>
                  <a:lnTo>
                    <a:pt x="46" y="218"/>
                  </a:lnTo>
                  <a:lnTo>
                    <a:pt x="31" y="224"/>
                  </a:lnTo>
                  <a:lnTo>
                    <a:pt x="18" y="229"/>
                  </a:lnTo>
                  <a:lnTo>
                    <a:pt x="11" y="231"/>
                  </a:lnTo>
                  <a:lnTo>
                    <a:pt x="9" y="232"/>
                  </a:lnTo>
                  <a:lnTo>
                    <a:pt x="4" y="244"/>
                  </a:lnTo>
                  <a:lnTo>
                    <a:pt x="9" y="232"/>
                  </a:lnTo>
                  <a:lnTo>
                    <a:pt x="0" y="236"/>
                  </a:lnTo>
                  <a:lnTo>
                    <a:pt x="4" y="244"/>
                  </a:lnTo>
                  <a:lnTo>
                    <a:pt x="15"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22" name="Freeform 502"/>
            <p:cNvSpPr>
              <a:spLocks/>
            </p:cNvSpPr>
            <p:nvPr/>
          </p:nvSpPr>
          <p:spPr bwMode="auto">
            <a:xfrm>
              <a:off x="1714" y="1934"/>
              <a:ext cx="17" cy="35"/>
            </a:xfrm>
            <a:custGeom>
              <a:avLst/>
              <a:gdLst>
                <a:gd name="T0" fmla="*/ 28 w 35"/>
                <a:gd name="T1" fmla="*/ 54 h 71"/>
                <a:gd name="T2" fmla="*/ 35 w 35"/>
                <a:gd name="T3" fmla="*/ 58 h 71"/>
                <a:gd name="T4" fmla="*/ 11 w 35"/>
                <a:gd name="T5" fmla="*/ 0 h 71"/>
                <a:gd name="T6" fmla="*/ 0 w 35"/>
                <a:gd name="T7" fmla="*/ 7 h 71"/>
                <a:gd name="T8" fmla="*/ 24 w 35"/>
                <a:gd name="T9" fmla="*/ 65 h 71"/>
                <a:gd name="T10" fmla="*/ 31 w 35"/>
                <a:gd name="T11" fmla="*/ 70 h 71"/>
                <a:gd name="T12" fmla="*/ 24 w 35"/>
                <a:gd name="T13" fmla="*/ 65 h 71"/>
                <a:gd name="T14" fmla="*/ 27 w 35"/>
                <a:gd name="T15" fmla="*/ 71 h 71"/>
                <a:gd name="T16" fmla="*/ 31 w 35"/>
                <a:gd name="T17" fmla="*/ 70 h 71"/>
                <a:gd name="T18" fmla="*/ 28 w 35"/>
                <a:gd name="T1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71">
                  <a:moveTo>
                    <a:pt x="28" y="54"/>
                  </a:moveTo>
                  <a:lnTo>
                    <a:pt x="35" y="58"/>
                  </a:lnTo>
                  <a:lnTo>
                    <a:pt x="11" y="0"/>
                  </a:lnTo>
                  <a:lnTo>
                    <a:pt x="0" y="7"/>
                  </a:lnTo>
                  <a:lnTo>
                    <a:pt x="24" y="65"/>
                  </a:lnTo>
                  <a:lnTo>
                    <a:pt x="31" y="70"/>
                  </a:lnTo>
                  <a:lnTo>
                    <a:pt x="24" y="65"/>
                  </a:lnTo>
                  <a:lnTo>
                    <a:pt x="27" y="71"/>
                  </a:lnTo>
                  <a:lnTo>
                    <a:pt x="31" y="70"/>
                  </a:lnTo>
                  <a:lnTo>
                    <a:pt x="28"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23" name="Freeform 503"/>
            <p:cNvSpPr>
              <a:spLocks/>
            </p:cNvSpPr>
            <p:nvPr/>
          </p:nvSpPr>
          <p:spPr bwMode="auto">
            <a:xfrm>
              <a:off x="1728" y="1828"/>
              <a:ext cx="136" cy="140"/>
            </a:xfrm>
            <a:custGeom>
              <a:avLst/>
              <a:gdLst>
                <a:gd name="T0" fmla="*/ 262 w 271"/>
                <a:gd name="T1" fmla="*/ 13 h 281"/>
                <a:gd name="T2" fmla="*/ 258 w 271"/>
                <a:gd name="T3" fmla="*/ 6 h 281"/>
                <a:gd name="T4" fmla="*/ 254 w 271"/>
                <a:gd name="T5" fmla="*/ 34 h 281"/>
                <a:gd name="T6" fmla="*/ 245 w 271"/>
                <a:gd name="T7" fmla="*/ 61 h 281"/>
                <a:gd name="T8" fmla="*/ 232 w 271"/>
                <a:gd name="T9" fmla="*/ 85 h 281"/>
                <a:gd name="T10" fmla="*/ 214 w 271"/>
                <a:gd name="T11" fmla="*/ 111 h 281"/>
                <a:gd name="T12" fmla="*/ 196 w 271"/>
                <a:gd name="T13" fmla="*/ 134 h 281"/>
                <a:gd name="T14" fmla="*/ 174 w 271"/>
                <a:gd name="T15" fmla="*/ 155 h 281"/>
                <a:gd name="T16" fmla="*/ 149 w 271"/>
                <a:gd name="T17" fmla="*/ 176 h 281"/>
                <a:gd name="T18" fmla="*/ 127 w 271"/>
                <a:gd name="T19" fmla="*/ 194 h 281"/>
                <a:gd name="T20" fmla="*/ 103 w 271"/>
                <a:gd name="T21" fmla="*/ 210 h 281"/>
                <a:gd name="T22" fmla="*/ 79 w 271"/>
                <a:gd name="T23" fmla="*/ 224 h 281"/>
                <a:gd name="T24" fmla="*/ 57 w 271"/>
                <a:gd name="T25" fmla="*/ 237 h 281"/>
                <a:gd name="T26" fmla="*/ 38 w 271"/>
                <a:gd name="T27" fmla="*/ 245 h 281"/>
                <a:gd name="T28" fmla="*/ 22 w 271"/>
                <a:gd name="T29" fmla="*/ 253 h 281"/>
                <a:gd name="T30" fmla="*/ 9 w 271"/>
                <a:gd name="T31" fmla="*/ 260 h 281"/>
                <a:gd name="T32" fmla="*/ 3 w 271"/>
                <a:gd name="T33" fmla="*/ 263 h 281"/>
                <a:gd name="T34" fmla="*/ 0 w 271"/>
                <a:gd name="T35" fmla="*/ 265 h 281"/>
                <a:gd name="T36" fmla="*/ 3 w 271"/>
                <a:gd name="T37" fmla="*/ 281 h 281"/>
                <a:gd name="T38" fmla="*/ 5 w 271"/>
                <a:gd name="T39" fmla="*/ 279 h 281"/>
                <a:gd name="T40" fmla="*/ 15 w 271"/>
                <a:gd name="T41" fmla="*/ 276 h 281"/>
                <a:gd name="T42" fmla="*/ 27 w 271"/>
                <a:gd name="T43" fmla="*/ 269 h 281"/>
                <a:gd name="T44" fmla="*/ 44 w 271"/>
                <a:gd name="T45" fmla="*/ 261 h 281"/>
                <a:gd name="T46" fmla="*/ 63 w 271"/>
                <a:gd name="T47" fmla="*/ 250 h 281"/>
                <a:gd name="T48" fmla="*/ 85 w 271"/>
                <a:gd name="T49" fmla="*/ 237 h 281"/>
                <a:gd name="T50" fmla="*/ 108 w 271"/>
                <a:gd name="T51" fmla="*/ 223 h 281"/>
                <a:gd name="T52" fmla="*/ 133 w 271"/>
                <a:gd name="T53" fmla="*/ 206 h 281"/>
                <a:gd name="T54" fmla="*/ 158 w 271"/>
                <a:gd name="T55" fmla="*/ 189 h 281"/>
                <a:gd name="T56" fmla="*/ 182 w 271"/>
                <a:gd name="T57" fmla="*/ 168 h 281"/>
                <a:gd name="T58" fmla="*/ 204 w 271"/>
                <a:gd name="T59" fmla="*/ 147 h 281"/>
                <a:gd name="T60" fmla="*/ 225 w 271"/>
                <a:gd name="T61" fmla="*/ 121 h 281"/>
                <a:gd name="T62" fmla="*/ 243 w 271"/>
                <a:gd name="T63" fmla="*/ 95 h 281"/>
                <a:gd name="T64" fmla="*/ 256 w 271"/>
                <a:gd name="T65" fmla="*/ 68 h 281"/>
                <a:gd name="T66" fmla="*/ 267 w 271"/>
                <a:gd name="T67" fmla="*/ 37 h 281"/>
                <a:gd name="T68" fmla="*/ 271 w 271"/>
                <a:gd name="T69" fmla="*/ 6 h 281"/>
                <a:gd name="T70" fmla="*/ 267 w 271"/>
                <a:gd name="T71" fmla="*/ 0 h 281"/>
                <a:gd name="T72" fmla="*/ 271 w 271"/>
                <a:gd name="T73" fmla="*/ 6 h 281"/>
                <a:gd name="T74" fmla="*/ 271 w 271"/>
                <a:gd name="T75" fmla="*/ 3 h 281"/>
                <a:gd name="T76" fmla="*/ 267 w 271"/>
                <a:gd name="T77" fmla="*/ 0 h 281"/>
                <a:gd name="T78" fmla="*/ 262 w 271"/>
                <a:gd name="T79" fmla="*/ 1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281">
                  <a:moveTo>
                    <a:pt x="262" y="13"/>
                  </a:moveTo>
                  <a:lnTo>
                    <a:pt x="258" y="6"/>
                  </a:lnTo>
                  <a:lnTo>
                    <a:pt x="254" y="34"/>
                  </a:lnTo>
                  <a:lnTo>
                    <a:pt x="245" y="61"/>
                  </a:lnTo>
                  <a:lnTo>
                    <a:pt x="232" y="85"/>
                  </a:lnTo>
                  <a:lnTo>
                    <a:pt x="214" y="111"/>
                  </a:lnTo>
                  <a:lnTo>
                    <a:pt x="196" y="134"/>
                  </a:lnTo>
                  <a:lnTo>
                    <a:pt x="174" y="155"/>
                  </a:lnTo>
                  <a:lnTo>
                    <a:pt x="149" y="176"/>
                  </a:lnTo>
                  <a:lnTo>
                    <a:pt x="127" y="194"/>
                  </a:lnTo>
                  <a:lnTo>
                    <a:pt x="103" y="210"/>
                  </a:lnTo>
                  <a:lnTo>
                    <a:pt x="79" y="224"/>
                  </a:lnTo>
                  <a:lnTo>
                    <a:pt x="57" y="237"/>
                  </a:lnTo>
                  <a:lnTo>
                    <a:pt x="38" y="245"/>
                  </a:lnTo>
                  <a:lnTo>
                    <a:pt x="22" y="253"/>
                  </a:lnTo>
                  <a:lnTo>
                    <a:pt x="9" y="260"/>
                  </a:lnTo>
                  <a:lnTo>
                    <a:pt x="3" y="263"/>
                  </a:lnTo>
                  <a:lnTo>
                    <a:pt x="0" y="265"/>
                  </a:lnTo>
                  <a:lnTo>
                    <a:pt x="3" y="281"/>
                  </a:lnTo>
                  <a:lnTo>
                    <a:pt x="5" y="279"/>
                  </a:lnTo>
                  <a:lnTo>
                    <a:pt x="15" y="276"/>
                  </a:lnTo>
                  <a:lnTo>
                    <a:pt x="27" y="269"/>
                  </a:lnTo>
                  <a:lnTo>
                    <a:pt x="44" y="261"/>
                  </a:lnTo>
                  <a:lnTo>
                    <a:pt x="63" y="250"/>
                  </a:lnTo>
                  <a:lnTo>
                    <a:pt x="85" y="237"/>
                  </a:lnTo>
                  <a:lnTo>
                    <a:pt x="108" y="223"/>
                  </a:lnTo>
                  <a:lnTo>
                    <a:pt x="133" y="206"/>
                  </a:lnTo>
                  <a:lnTo>
                    <a:pt x="158" y="189"/>
                  </a:lnTo>
                  <a:lnTo>
                    <a:pt x="182" y="168"/>
                  </a:lnTo>
                  <a:lnTo>
                    <a:pt x="204" y="147"/>
                  </a:lnTo>
                  <a:lnTo>
                    <a:pt x="225" y="121"/>
                  </a:lnTo>
                  <a:lnTo>
                    <a:pt x="243" y="95"/>
                  </a:lnTo>
                  <a:lnTo>
                    <a:pt x="256" y="68"/>
                  </a:lnTo>
                  <a:lnTo>
                    <a:pt x="267" y="37"/>
                  </a:lnTo>
                  <a:lnTo>
                    <a:pt x="271" y="6"/>
                  </a:lnTo>
                  <a:lnTo>
                    <a:pt x="267" y="0"/>
                  </a:lnTo>
                  <a:lnTo>
                    <a:pt x="271" y="6"/>
                  </a:lnTo>
                  <a:lnTo>
                    <a:pt x="271" y="3"/>
                  </a:lnTo>
                  <a:lnTo>
                    <a:pt x="267" y="0"/>
                  </a:lnTo>
                  <a:lnTo>
                    <a:pt x="26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24" name="Freeform 504"/>
            <p:cNvSpPr>
              <a:spLocks/>
            </p:cNvSpPr>
            <p:nvPr/>
          </p:nvSpPr>
          <p:spPr bwMode="auto">
            <a:xfrm>
              <a:off x="1835" y="1808"/>
              <a:ext cx="27" cy="26"/>
            </a:xfrm>
            <a:custGeom>
              <a:avLst/>
              <a:gdLst>
                <a:gd name="T0" fmla="*/ 14 w 53"/>
                <a:gd name="T1" fmla="*/ 15 h 54"/>
                <a:gd name="T2" fmla="*/ 4 w 53"/>
                <a:gd name="T3" fmla="*/ 21 h 54"/>
                <a:gd name="T4" fmla="*/ 48 w 53"/>
                <a:gd name="T5" fmla="*/ 54 h 54"/>
                <a:gd name="T6" fmla="*/ 53 w 53"/>
                <a:gd name="T7" fmla="*/ 41 h 54"/>
                <a:gd name="T8" fmla="*/ 9 w 53"/>
                <a:gd name="T9" fmla="*/ 8 h 54"/>
                <a:gd name="T10" fmla="*/ 0 w 53"/>
                <a:gd name="T11" fmla="*/ 15 h 54"/>
                <a:gd name="T12" fmla="*/ 9 w 53"/>
                <a:gd name="T13" fmla="*/ 8 h 54"/>
                <a:gd name="T14" fmla="*/ 0 w 53"/>
                <a:gd name="T15" fmla="*/ 0 h 54"/>
                <a:gd name="T16" fmla="*/ 0 w 53"/>
                <a:gd name="T17" fmla="*/ 15 h 54"/>
                <a:gd name="T18" fmla="*/ 14 w 53"/>
                <a:gd name="T19"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4">
                  <a:moveTo>
                    <a:pt x="14" y="15"/>
                  </a:moveTo>
                  <a:lnTo>
                    <a:pt x="4" y="21"/>
                  </a:lnTo>
                  <a:lnTo>
                    <a:pt x="48" y="54"/>
                  </a:lnTo>
                  <a:lnTo>
                    <a:pt x="53" y="41"/>
                  </a:lnTo>
                  <a:lnTo>
                    <a:pt x="9" y="8"/>
                  </a:lnTo>
                  <a:lnTo>
                    <a:pt x="0" y="15"/>
                  </a:lnTo>
                  <a:lnTo>
                    <a:pt x="9" y="8"/>
                  </a:lnTo>
                  <a:lnTo>
                    <a:pt x="0" y="0"/>
                  </a:lnTo>
                  <a:lnTo>
                    <a:pt x="0" y="15"/>
                  </a:lnTo>
                  <a:lnTo>
                    <a:pt x="1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25" name="Freeform 505"/>
            <p:cNvSpPr>
              <a:spLocks/>
            </p:cNvSpPr>
            <p:nvPr/>
          </p:nvSpPr>
          <p:spPr bwMode="auto">
            <a:xfrm>
              <a:off x="1720" y="1828"/>
              <a:ext cx="125" cy="125"/>
            </a:xfrm>
            <a:custGeom>
              <a:avLst/>
              <a:gdLst>
                <a:gd name="T0" fmla="*/ 3 w 251"/>
                <a:gd name="T1" fmla="*/ 250 h 250"/>
                <a:gd name="T2" fmla="*/ 6 w 251"/>
                <a:gd name="T3" fmla="*/ 248 h 250"/>
                <a:gd name="T4" fmla="*/ 13 w 251"/>
                <a:gd name="T5" fmla="*/ 247 h 250"/>
                <a:gd name="T6" fmla="*/ 25 w 251"/>
                <a:gd name="T7" fmla="*/ 242 h 250"/>
                <a:gd name="T8" fmla="*/ 40 w 251"/>
                <a:gd name="T9" fmla="*/ 236 h 250"/>
                <a:gd name="T10" fmla="*/ 59 w 251"/>
                <a:gd name="T11" fmla="*/ 227 h 250"/>
                <a:gd name="T12" fmla="*/ 79 w 251"/>
                <a:gd name="T13" fmla="*/ 218 h 250"/>
                <a:gd name="T14" fmla="*/ 101 w 251"/>
                <a:gd name="T15" fmla="*/ 205 h 250"/>
                <a:gd name="T16" fmla="*/ 122 w 251"/>
                <a:gd name="T17" fmla="*/ 190 h 250"/>
                <a:gd name="T18" fmla="*/ 147 w 251"/>
                <a:gd name="T19" fmla="*/ 174 h 250"/>
                <a:gd name="T20" fmla="*/ 168 w 251"/>
                <a:gd name="T21" fmla="*/ 156 h 250"/>
                <a:gd name="T22" fmla="*/ 188 w 251"/>
                <a:gd name="T23" fmla="*/ 137 h 250"/>
                <a:gd name="T24" fmla="*/ 209 w 251"/>
                <a:gd name="T25" fmla="*/ 113 h 250"/>
                <a:gd name="T26" fmla="*/ 224 w 251"/>
                <a:gd name="T27" fmla="*/ 89 h 250"/>
                <a:gd name="T28" fmla="*/ 238 w 251"/>
                <a:gd name="T29" fmla="*/ 61 h 250"/>
                <a:gd name="T30" fmla="*/ 247 w 251"/>
                <a:gd name="T31" fmla="*/ 32 h 250"/>
                <a:gd name="T32" fmla="*/ 251 w 251"/>
                <a:gd name="T33" fmla="*/ 0 h 250"/>
                <a:gd name="T34" fmla="*/ 238 w 251"/>
                <a:gd name="T35" fmla="*/ 0 h 250"/>
                <a:gd name="T36" fmla="*/ 234 w 251"/>
                <a:gd name="T37" fmla="*/ 29 h 250"/>
                <a:gd name="T38" fmla="*/ 227 w 251"/>
                <a:gd name="T39" fmla="*/ 55 h 250"/>
                <a:gd name="T40" fmla="*/ 213 w 251"/>
                <a:gd name="T41" fmla="*/ 79 h 250"/>
                <a:gd name="T42" fmla="*/ 198 w 251"/>
                <a:gd name="T43" fmla="*/ 103 h 250"/>
                <a:gd name="T44" fmla="*/ 180 w 251"/>
                <a:gd name="T45" fmla="*/ 124 h 250"/>
                <a:gd name="T46" fmla="*/ 159 w 251"/>
                <a:gd name="T47" fmla="*/ 143 h 250"/>
                <a:gd name="T48" fmla="*/ 139 w 251"/>
                <a:gd name="T49" fmla="*/ 161 h 250"/>
                <a:gd name="T50" fmla="*/ 117 w 251"/>
                <a:gd name="T51" fmla="*/ 177 h 250"/>
                <a:gd name="T52" fmla="*/ 95 w 251"/>
                <a:gd name="T53" fmla="*/ 192 h 250"/>
                <a:gd name="T54" fmla="*/ 73 w 251"/>
                <a:gd name="T55" fmla="*/ 202 h 250"/>
                <a:gd name="T56" fmla="*/ 54 w 251"/>
                <a:gd name="T57" fmla="*/ 211 h 250"/>
                <a:gd name="T58" fmla="*/ 37 w 251"/>
                <a:gd name="T59" fmla="*/ 219 h 250"/>
                <a:gd name="T60" fmla="*/ 22 w 251"/>
                <a:gd name="T61" fmla="*/ 226 h 250"/>
                <a:gd name="T62" fmla="*/ 10 w 251"/>
                <a:gd name="T63" fmla="*/ 231 h 250"/>
                <a:gd name="T64" fmla="*/ 3 w 251"/>
                <a:gd name="T65" fmla="*/ 232 h 250"/>
                <a:gd name="T66" fmla="*/ 0 w 251"/>
                <a:gd name="T67" fmla="*/ 234 h 250"/>
                <a:gd name="T68" fmla="*/ 3 w 251"/>
                <a:gd name="T69"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250">
                  <a:moveTo>
                    <a:pt x="3" y="250"/>
                  </a:moveTo>
                  <a:lnTo>
                    <a:pt x="6" y="248"/>
                  </a:lnTo>
                  <a:lnTo>
                    <a:pt x="13" y="247"/>
                  </a:lnTo>
                  <a:lnTo>
                    <a:pt x="25" y="242"/>
                  </a:lnTo>
                  <a:lnTo>
                    <a:pt x="40" y="236"/>
                  </a:lnTo>
                  <a:lnTo>
                    <a:pt x="59" y="227"/>
                  </a:lnTo>
                  <a:lnTo>
                    <a:pt x="79" y="218"/>
                  </a:lnTo>
                  <a:lnTo>
                    <a:pt x="101" y="205"/>
                  </a:lnTo>
                  <a:lnTo>
                    <a:pt x="122" y="190"/>
                  </a:lnTo>
                  <a:lnTo>
                    <a:pt x="147" y="174"/>
                  </a:lnTo>
                  <a:lnTo>
                    <a:pt x="168" y="156"/>
                  </a:lnTo>
                  <a:lnTo>
                    <a:pt x="188" y="137"/>
                  </a:lnTo>
                  <a:lnTo>
                    <a:pt x="209" y="113"/>
                  </a:lnTo>
                  <a:lnTo>
                    <a:pt x="224" y="89"/>
                  </a:lnTo>
                  <a:lnTo>
                    <a:pt x="238" y="61"/>
                  </a:lnTo>
                  <a:lnTo>
                    <a:pt x="247" y="32"/>
                  </a:lnTo>
                  <a:lnTo>
                    <a:pt x="251" y="0"/>
                  </a:lnTo>
                  <a:lnTo>
                    <a:pt x="238" y="0"/>
                  </a:lnTo>
                  <a:lnTo>
                    <a:pt x="234" y="29"/>
                  </a:lnTo>
                  <a:lnTo>
                    <a:pt x="227" y="55"/>
                  </a:lnTo>
                  <a:lnTo>
                    <a:pt x="213" y="79"/>
                  </a:lnTo>
                  <a:lnTo>
                    <a:pt x="198" y="103"/>
                  </a:lnTo>
                  <a:lnTo>
                    <a:pt x="180" y="124"/>
                  </a:lnTo>
                  <a:lnTo>
                    <a:pt x="159" y="143"/>
                  </a:lnTo>
                  <a:lnTo>
                    <a:pt x="139" y="161"/>
                  </a:lnTo>
                  <a:lnTo>
                    <a:pt x="117" y="177"/>
                  </a:lnTo>
                  <a:lnTo>
                    <a:pt x="95" y="192"/>
                  </a:lnTo>
                  <a:lnTo>
                    <a:pt x="73" y="202"/>
                  </a:lnTo>
                  <a:lnTo>
                    <a:pt x="54" y="211"/>
                  </a:lnTo>
                  <a:lnTo>
                    <a:pt x="37" y="219"/>
                  </a:lnTo>
                  <a:lnTo>
                    <a:pt x="22" y="226"/>
                  </a:lnTo>
                  <a:lnTo>
                    <a:pt x="10" y="231"/>
                  </a:lnTo>
                  <a:lnTo>
                    <a:pt x="3" y="232"/>
                  </a:lnTo>
                  <a:lnTo>
                    <a:pt x="0" y="234"/>
                  </a:lnTo>
                  <a:lnTo>
                    <a:pt x="3"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26" name="Freeform 506"/>
            <p:cNvSpPr>
              <a:spLocks/>
            </p:cNvSpPr>
            <p:nvPr/>
          </p:nvSpPr>
          <p:spPr bwMode="auto">
            <a:xfrm>
              <a:off x="1726" y="1833"/>
              <a:ext cx="125" cy="125"/>
            </a:xfrm>
            <a:custGeom>
              <a:avLst/>
              <a:gdLst>
                <a:gd name="T0" fmla="*/ 3 w 251"/>
                <a:gd name="T1" fmla="*/ 251 h 251"/>
                <a:gd name="T2" fmla="*/ 5 w 251"/>
                <a:gd name="T3" fmla="*/ 249 h 251"/>
                <a:gd name="T4" fmla="*/ 12 w 251"/>
                <a:gd name="T5" fmla="*/ 248 h 251"/>
                <a:gd name="T6" fmla="*/ 24 w 251"/>
                <a:gd name="T7" fmla="*/ 243 h 251"/>
                <a:gd name="T8" fmla="*/ 41 w 251"/>
                <a:gd name="T9" fmla="*/ 236 h 251"/>
                <a:gd name="T10" fmla="*/ 59 w 251"/>
                <a:gd name="T11" fmla="*/ 227 h 251"/>
                <a:gd name="T12" fmla="*/ 79 w 251"/>
                <a:gd name="T13" fmla="*/ 215 h 251"/>
                <a:gd name="T14" fmla="*/ 100 w 251"/>
                <a:gd name="T15" fmla="*/ 202 h 251"/>
                <a:gd name="T16" fmla="*/ 123 w 251"/>
                <a:gd name="T17" fmla="*/ 188 h 251"/>
                <a:gd name="T18" fmla="*/ 146 w 251"/>
                <a:gd name="T19" fmla="*/ 173 h 251"/>
                <a:gd name="T20" fmla="*/ 168 w 251"/>
                <a:gd name="T21" fmla="*/ 154 h 251"/>
                <a:gd name="T22" fmla="*/ 189 w 251"/>
                <a:gd name="T23" fmla="*/ 134 h 251"/>
                <a:gd name="T24" fmla="*/ 208 w 251"/>
                <a:gd name="T25" fmla="*/ 112 h 251"/>
                <a:gd name="T26" fmla="*/ 225 w 251"/>
                <a:gd name="T27" fmla="*/ 88 h 251"/>
                <a:gd name="T28" fmla="*/ 238 w 251"/>
                <a:gd name="T29" fmla="*/ 60 h 251"/>
                <a:gd name="T30" fmla="*/ 247 w 251"/>
                <a:gd name="T31" fmla="*/ 31 h 251"/>
                <a:gd name="T32" fmla="*/ 251 w 251"/>
                <a:gd name="T33" fmla="*/ 0 h 251"/>
                <a:gd name="T34" fmla="*/ 237 w 251"/>
                <a:gd name="T35" fmla="*/ 0 h 251"/>
                <a:gd name="T36" fmla="*/ 233 w 251"/>
                <a:gd name="T37" fmla="*/ 28 h 251"/>
                <a:gd name="T38" fmla="*/ 225 w 251"/>
                <a:gd name="T39" fmla="*/ 54 h 251"/>
                <a:gd name="T40" fmla="*/ 214 w 251"/>
                <a:gd name="T41" fmla="*/ 78 h 251"/>
                <a:gd name="T42" fmla="*/ 197 w 251"/>
                <a:gd name="T43" fmla="*/ 102 h 251"/>
                <a:gd name="T44" fmla="*/ 181 w 251"/>
                <a:gd name="T45" fmla="*/ 122 h 251"/>
                <a:gd name="T46" fmla="*/ 160 w 251"/>
                <a:gd name="T47" fmla="*/ 141 h 251"/>
                <a:gd name="T48" fmla="*/ 138 w 251"/>
                <a:gd name="T49" fmla="*/ 160 h 251"/>
                <a:gd name="T50" fmla="*/ 118 w 251"/>
                <a:gd name="T51" fmla="*/ 175 h 251"/>
                <a:gd name="T52" fmla="*/ 94 w 251"/>
                <a:gd name="T53" fmla="*/ 189 h 251"/>
                <a:gd name="T54" fmla="*/ 74 w 251"/>
                <a:gd name="T55" fmla="*/ 202 h 251"/>
                <a:gd name="T56" fmla="*/ 53 w 251"/>
                <a:gd name="T57" fmla="*/ 210 h 251"/>
                <a:gd name="T58" fmla="*/ 35 w 251"/>
                <a:gd name="T59" fmla="*/ 220 h 251"/>
                <a:gd name="T60" fmla="*/ 22 w 251"/>
                <a:gd name="T61" fmla="*/ 227 h 251"/>
                <a:gd name="T62" fmla="*/ 9 w 251"/>
                <a:gd name="T63" fmla="*/ 231 h 251"/>
                <a:gd name="T64" fmla="*/ 3 w 251"/>
                <a:gd name="T65" fmla="*/ 233 h 251"/>
                <a:gd name="T66" fmla="*/ 0 w 251"/>
                <a:gd name="T67" fmla="*/ 235 h 251"/>
                <a:gd name="T68" fmla="*/ 3 w 251"/>
                <a:gd name="T6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251">
                  <a:moveTo>
                    <a:pt x="3" y="251"/>
                  </a:moveTo>
                  <a:lnTo>
                    <a:pt x="5" y="249"/>
                  </a:lnTo>
                  <a:lnTo>
                    <a:pt x="12" y="248"/>
                  </a:lnTo>
                  <a:lnTo>
                    <a:pt x="24" y="243"/>
                  </a:lnTo>
                  <a:lnTo>
                    <a:pt x="41" y="236"/>
                  </a:lnTo>
                  <a:lnTo>
                    <a:pt x="59" y="227"/>
                  </a:lnTo>
                  <a:lnTo>
                    <a:pt x="79" y="215"/>
                  </a:lnTo>
                  <a:lnTo>
                    <a:pt x="100" y="202"/>
                  </a:lnTo>
                  <a:lnTo>
                    <a:pt x="123" y="188"/>
                  </a:lnTo>
                  <a:lnTo>
                    <a:pt x="146" y="173"/>
                  </a:lnTo>
                  <a:lnTo>
                    <a:pt x="168" y="154"/>
                  </a:lnTo>
                  <a:lnTo>
                    <a:pt x="189" y="134"/>
                  </a:lnTo>
                  <a:lnTo>
                    <a:pt x="208" y="112"/>
                  </a:lnTo>
                  <a:lnTo>
                    <a:pt x="225" y="88"/>
                  </a:lnTo>
                  <a:lnTo>
                    <a:pt x="238" y="60"/>
                  </a:lnTo>
                  <a:lnTo>
                    <a:pt x="247" y="31"/>
                  </a:lnTo>
                  <a:lnTo>
                    <a:pt x="251" y="0"/>
                  </a:lnTo>
                  <a:lnTo>
                    <a:pt x="237" y="0"/>
                  </a:lnTo>
                  <a:lnTo>
                    <a:pt x="233" y="28"/>
                  </a:lnTo>
                  <a:lnTo>
                    <a:pt x="225" y="54"/>
                  </a:lnTo>
                  <a:lnTo>
                    <a:pt x="214" y="78"/>
                  </a:lnTo>
                  <a:lnTo>
                    <a:pt x="197" y="102"/>
                  </a:lnTo>
                  <a:lnTo>
                    <a:pt x="181" y="122"/>
                  </a:lnTo>
                  <a:lnTo>
                    <a:pt x="160" y="141"/>
                  </a:lnTo>
                  <a:lnTo>
                    <a:pt x="138" y="160"/>
                  </a:lnTo>
                  <a:lnTo>
                    <a:pt x="118" y="175"/>
                  </a:lnTo>
                  <a:lnTo>
                    <a:pt x="94" y="189"/>
                  </a:lnTo>
                  <a:lnTo>
                    <a:pt x="74" y="202"/>
                  </a:lnTo>
                  <a:lnTo>
                    <a:pt x="53" y="210"/>
                  </a:lnTo>
                  <a:lnTo>
                    <a:pt x="35" y="220"/>
                  </a:lnTo>
                  <a:lnTo>
                    <a:pt x="22" y="227"/>
                  </a:lnTo>
                  <a:lnTo>
                    <a:pt x="9" y="231"/>
                  </a:lnTo>
                  <a:lnTo>
                    <a:pt x="3" y="233"/>
                  </a:lnTo>
                  <a:lnTo>
                    <a:pt x="0" y="235"/>
                  </a:lnTo>
                  <a:lnTo>
                    <a:pt x="3" y="2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27" name="Freeform 507"/>
            <p:cNvSpPr>
              <a:spLocks/>
            </p:cNvSpPr>
            <p:nvPr/>
          </p:nvSpPr>
          <p:spPr bwMode="auto">
            <a:xfrm>
              <a:off x="1773" y="2023"/>
              <a:ext cx="13" cy="13"/>
            </a:xfrm>
            <a:custGeom>
              <a:avLst/>
              <a:gdLst>
                <a:gd name="T0" fmla="*/ 21 w 25"/>
                <a:gd name="T1" fmla="*/ 6 h 25"/>
                <a:gd name="T2" fmla="*/ 17 w 25"/>
                <a:gd name="T3" fmla="*/ 0 h 25"/>
                <a:gd name="T4" fmla="*/ 0 w 25"/>
                <a:gd name="T5" fmla="*/ 13 h 25"/>
                <a:gd name="T6" fmla="*/ 9 w 25"/>
                <a:gd name="T7" fmla="*/ 25 h 25"/>
                <a:gd name="T8" fmla="*/ 25 w 25"/>
                <a:gd name="T9" fmla="*/ 13 h 25"/>
                <a:gd name="T10" fmla="*/ 21 w 25"/>
                <a:gd name="T11" fmla="*/ 6 h 25"/>
              </a:gdLst>
              <a:ahLst/>
              <a:cxnLst>
                <a:cxn ang="0">
                  <a:pos x="T0" y="T1"/>
                </a:cxn>
                <a:cxn ang="0">
                  <a:pos x="T2" y="T3"/>
                </a:cxn>
                <a:cxn ang="0">
                  <a:pos x="T4" y="T5"/>
                </a:cxn>
                <a:cxn ang="0">
                  <a:pos x="T6" y="T7"/>
                </a:cxn>
                <a:cxn ang="0">
                  <a:pos x="T8" y="T9"/>
                </a:cxn>
                <a:cxn ang="0">
                  <a:pos x="T10" y="T11"/>
                </a:cxn>
              </a:cxnLst>
              <a:rect l="0" t="0" r="r" b="b"/>
              <a:pathLst>
                <a:path w="25" h="25">
                  <a:moveTo>
                    <a:pt x="21" y="6"/>
                  </a:moveTo>
                  <a:lnTo>
                    <a:pt x="17" y="0"/>
                  </a:lnTo>
                  <a:lnTo>
                    <a:pt x="0" y="13"/>
                  </a:lnTo>
                  <a:lnTo>
                    <a:pt x="9" y="25"/>
                  </a:lnTo>
                  <a:lnTo>
                    <a:pt x="25" y="13"/>
                  </a:lnTo>
                  <a:lnTo>
                    <a:pt x="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7228" name="Rectangle 508"/>
          <p:cNvSpPr>
            <a:spLocks noChangeArrowheads="1"/>
          </p:cNvSpPr>
          <p:nvPr/>
        </p:nvSpPr>
        <p:spPr bwMode="auto">
          <a:xfrm>
            <a:off x="4495800" y="2587625"/>
            <a:ext cx="3352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FontTx/>
              <a:buNone/>
            </a:pPr>
            <a:r>
              <a:rPr lang="en-US"/>
              <a:t>Mark 10:45 </a:t>
            </a:r>
          </a:p>
          <a:p>
            <a:pPr>
              <a:spcBef>
                <a:spcPct val="0"/>
              </a:spcBef>
              <a:buFontTx/>
              <a:buNone/>
            </a:pPr>
            <a:r>
              <a:rPr lang="ja-JP" altLang="en-US">
                <a:latin typeface="Arial"/>
              </a:rPr>
              <a:t>“</a:t>
            </a:r>
            <a:r>
              <a:rPr lang="en-US"/>
              <a:t>For even the Son of Man did not come to be served, but to serve, and to give His life as a ransom for many.</a:t>
            </a:r>
            <a:r>
              <a:rPr lang="ja-JP" altLang="en-US">
                <a:latin typeface="Arial"/>
              </a:rPr>
              <a:t>”</a:t>
            </a:r>
            <a:endParaRPr lang="en-US"/>
          </a:p>
        </p:txBody>
      </p:sp>
      <p:sp>
        <p:nvSpPr>
          <p:cNvPr id="927229" name="Text Box 509"/>
          <p:cNvSpPr txBox="1">
            <a:spLocks noChangeArrowheads="1"/>
          </p:cNvSpPr>
          <p:nvPr/>
        </p:nvSpPr>
        <p:spPr bwMode="auto">
          <a:xfrm>
            <a:off x="4541838" y="3843338"/>
            <a:ext cx="3244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400" b="1">
                <a:solidFill>
                  <a:srgbClr val="990000"/>
                </a:solidFill>
                <a:effectLst>
                  <a:outerShdw blurRad="38100" dist="38100" dir="2700000" algn="tl">
                    <a:srgbClr val="DDDDDD"/>
                  </a:outerShdw>
                </a:effectLst>
              </a:rPr>
              <a:t>Christ took the penalty </a:t>
            </a:r>
          </a:p>
          <a:p>
            <a:pPr>
              <a:spcBef>
                <a:spcPct val="0"/>
              </a:spcBef>
              <a:buFontTx/>
              <a:buNone/>
            </a:pPr>
            <a:r>
              <a:rPr lang="en-US" sz="2400" b="1">
                <a:solidFill>
                  <a:srgbClr val="990000"/>
                </a:solidFill>
                <a:effectLst>
                  <a:outerShdw blurRad="38100" dist="38100" dir="2700000" algn="tl">
                    <a:srgbClr val="DDDDDD"/>
                  </a:outerShdw>
                </a:effectLst>
              </a:rPr>
              <a:t>Himself</a:t>
            </a:r>
          </a:p>
        </p:txBody>
      </p:sp>
      <p:sp>
        <p:nvSpPr>
          <p:cNvPr id="927230" name="Rectangle 510"/>
          <p:cNvSpPr>
            <a:spLocks noChangeArrowheads="1"/>
          </p:cNvSpPr>
          <p:nvPr/>
        </p:nvSpPr>
        <p:spPr bwMode="auto">
          <a:xfrm>
            <a:off x="4581525" y="4598988"/>
            <a:ext cx="38766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a:t>Isaiah 53:6</a:t>
            </a:r>
          </a:p>
          <a:p>
            <a:pPr>
              <a:buFontTx/>
              <a:buNone/>
            </a:pPr>
            <a:r>
              <a:rPr lang="ja-JP" altLang="en-US">
                <a:latin typeface="Arial"/>
              </a:rPr>
              <a:t>“</a:t>
            </a:r>
            <a:r>
              <a:rPr lang="en-US"/>
              <a:t>All of us like sheep have gone astray, each of us has turned to his own way; but the LORD has caused the iniquity of us all to fall on Him.</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27747" name="Rectangle 3"/>
          <p:cNvSpPr>
            <a:spLocks noGrp="1" noChangeArrowheads="1"/>
          </p:cNvSpPr>
          <p:nvPr>
            <p:ph type="title"/>
          </p:nvPr>
        </p:nvSpPr>
        <p:spPr>
          <a:xfrm>
            <a:off x="0" y="274638"/>
            <a:ext cx="9144000" cy="1143000"/>
          </a:xfrm>
        </p:spPr>
        <p:txBody>
          <a:bodyPr/>
          <a:lstStyle/>
          <a:p>
            <a:r>
              <a:rPr lang="en-US"/>
              <a:t>The Solution</a:t>
            </a:r>
          </a:p>
        </p:txBody>
      </p:sp>
      <p:sp>
        <p:nvSpPr>
          <p:cNvPr id="927748" name="Text Box 4"/>
          <p:cNvSpPr txBox="1">
            <a:spLocks noChangeArrowheads="1"/>
          </p:cNvSpPr>
          <p:nvPr/>
        </p:nvSpPr>
        <p:spPr bwMode="auto">
          <a:xfrm>
            <a:off x="762000" y="1371600"/>
            <a:ext cx="55197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800"/>
              <a:t>The Cross was the only way for God to </a:t>
            </a:r>
          </a:p>
          <a:p>
            <a:pPr>
              <a:spcBef>
                <a:spcPct val="0"/>
              </a:spcBef>
              <a:buFontTx/>
              <a:buNone/>
            </a:pPr>
            <a:r>
              <a:rPr lang="en-US" sz="2800"/>
              <a:t>remain righteous and yet forgive our sins.</a:t>
            </a:r>
          </a:p>
        </p:txBody>
      </p:sp>
      <p:sp>
        <p:nvSpPr>
          <p:cNvPr id="927749" name="Text Box 5"/>
          <p:cNvSpPr txBox="1">
            <a:spLocks noChangeArrowheads="1"/>
          </p:cNvSpPr>
          <p:nvPr/>
        </p:nvSpPr>
        <p:spPr bwMode="auto">
          <a:xfrm>
            <a:off x="914400" y="2438400"/>
            <a:ext cx="42084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800"/>
              <a:t>It is a perfect demonstration of </a:t>
            </a:r>
          </a:p>
          <a:p>
            <a:pPr>
              <a:spcBef>
                <a:spcPct val="0"/>
              </a:spcBef>
              <a:buFontTx/>
              <a:buNone/>
            </a:pPr>
            <a:r>
              <a:rPr lang="en-US" sz="2800"/>
              <a:t>God</a:t>
            </a:r>
            <a:r>
              <a:rPr lang="ja-JP" altLang="en-US" sz="2800">
                <a:latin typeface="Arial"/>
              </a:rPr>
              <a:t>’</a:t>
            </a:r>
            <a:r>
              <a:rPr lang="en-US" sz="2800"/>
              <a:t>s love </a:t>
            </a:r>
            <a:r>
              <a:rPr lang="en-US" sz="2800" i="1"/>
              <a:t>and</a:t>
            </a:r>
            <a:r>
              <a:rPr lang="en-US" sz="2800"/>
              <a:t> justice.</a:t>
            </a:r>
          </a:p>
        </p:txBody>
      </p:sp>
      <p:sp>
        <p:nvSpPr>
          <p:cNvPr id="927750" name="Rectangle 6"/>
          <p:cNvSpPr>
            <a:spLocks noChangeArrowheads="1"/>
          </p:cNvSpPr>
          <p:nvPr/>
        </p:nvSpPr>
        <p:spPr bwMode="auto">
          <a:xfrm>
            <a:off x="457200" y="3389313"/>
            <a:ext cx="5715000" cy="3279775"/>
          </a:xfrm>
          <a:prstGeom prst="rect">
            <a:avLst/>
          </a:prstGeom>
          <a:solidFill>
            <a:srgbClr val="990000"/>
          </a:solidFill>
          <a:ln w="9525">
            <a:solidFill>
              <a:schemeClr val="tx1"/>
            </a:solidFill>
            <a:miter lim="800000"/>
            <a:headEnd/>
            <a:tailEnd/>
          </a:ln>
          <a:effectLst>
            <a:outerShdw blurRad="63500" dist="107763" dir="18900000" algn="ctr" rotWithShape="0">
              <a:schemeClr val="bg2">
                <a:alpha val="74998"/>
              </a:schemeClr>
            </a:outerShdw>
          </a:effectLst>
        </p:spPr>
        <p:txBody>
          <a:bodyPr anchor="ctr">
            <a:spAutoFit/>
          </a:bodyPr>
          <a:lstStyle/>
          <a:p>
            <a:pPr>
              <a:spcBef>
                <a:spcPct val="0"/>
              </a:spcBef>
              <a:buFontTx/>
              <a:buNone/>
            </a:pPr>
            <a:r>
              <a:rPr lang="en-US" sz="1600">
                <a:solidFill>
                  <a:schemeClr val="bg1"/>
                </a:solidFill>
              </a:rPr>
              <a:t>Romans 3:21–25a</a:t>
            </a:r>
          </a:p>
          <a:p>
            <a:pPr>
              <a:spcBef>
                <a:spcPct val="0"/>
              </a:spcBef>
              <a:buFontTx/>
              <a:buNone/>
            </a:pPr>
            <a:r>
              <a:rPr lang="ja-JP" altLang="en-US" sz="1600">
                <a:solidFill>
                  <a:schemeClr val="bg1"/>
                </a:solidFill>
                <a:latin typeface="Arial"/>
              </a:rPr>
              <a:t>“</a:t>
            </a:r>
            <a:r>
              <a:rPr lang="en-US" sz="1600">
                <a:solidFill>
                  <a:schemeClr val="bg1"/>
                </a:solidFill>
              </a:rPr>
              <a:t>But now God has shown us a different way of being right </a:t>
            </a:r>
          </a:p>
          <a:p>
            <a:pPr>
              <a:spcBef>
                <a:spcPct val="0"/>
              </a:spcBef>
              <a:buFontTx/>
              <a:buNone/>
            </a:pPr>
            <a:r>
              <a:rPr lang="en-US" sz="1600">
                <a:solidFill>
                  <a:schemeClr val="bg1"/>
                </a:solidFill>
              </a:rPr>
              <a:t>in His sight– not by obeying the law but by the way promised in the </a:t>
            </a:r>
          </a:p>
          <a:p>
            <a:pPr>
              <a:spcBef>
                <a:spcPct val="0"/>
              </a:spcBef>
              <a:buFontTx/>
              <a:buNone/>
            </a:pPr>
            <a:r>
              <a:rPr lang="en-US" sz="1600">
                <a:solidFill>
                  <a:schemeClr val="bg1"/>
                </a:solidFill>
              </a:rPr>
              <a:t>Scriptures long ago. We are made right in God's sight when we trust in </a:t>
            </a:r>
          </a:p>
          <a:p>
            <a:pPr>
              <a:spcBef>
                <a:spcPct val="0"/>
              </a:spcBef>
              <a:buFontTx/>
              <a:buNone/>
            </a:pPr>
            <a:r>
              <a:rPr lang="en-US" sz="1600">
                <a:solidFill>
                  <a:schemeClr val="bg1"/>
                </a:solidFill>
              </a:rPr>
              <a:t>Jesus Christ to take away our sins. And we all can be saved in this same </a:t>
            </a:r>
            <a:br>
              <a:rPr lang="en-US" sz="1600">
                <a:solidFill>
                  <a:schemeClr val="bg1"/>
                </a:solidFill>
              </a:rPr>
            </a:br>
            <a:r>
              <a:rPr lang="en-US" sz="1600">
                <a:solidFill>
                  <a:schemeClr val="bg1"/>
                </a:solidFill>
              </a:rPr>
              <a:t>way, no matter who we are or what we have done. For all have sinned; </a:t>
            </a:r>
            <a:br>
              <a:rPr lang="en-US" sz="1600">
                <a:solidFill>
                  <a:schemeClr val="bg1"/>
                </a:solidFill>
              </a:rPr>
            </a:br>
            <a:r>
              <a:rPr lang="en-US" sz="1600">
                <a:solidFill>
                  <a:schemeClr val="bg1"/>
                </a:solidFill>
              </a:rPr>
              <a:t>all fall short of God's glorious standard. Yet now God in his gracious </a:t>
            </a:r>
            <a:br>
              <a:rPr lang="en-US" sz="1600">
                <a:solidFill>
                  <a:schemeClr val="bg1"/>
                </a:solidFill>
              </a:rPr>
            </a:br>
            <a:r>
              <a:rPr lang="en-US" sz="1600">
                <a:solidFill>
                  <a:schemeClr val="bg1"/>
                </a:solidFill>
              </a:rPr>
              <a:t>kindness declares us not guilty. He has done this through Christ Jesus, </a:t>
            </a:r>
            <a:br>
              <a:rPr lang="en-US" sz="1600">
                <a:solidFill>
                  <a:schemeClr val="bg1"/>
                </a:solidFill>
              </a:rPr>
            </a:br>
            <a:r>
              <a:rPr lang="en-US" sz="1600">
                <a:solidFill>
                  <a:schemeClr val="bg1"/>
                </a:solidFill>
              </a:rPr>
              <a:t>who has freed us by taking away our sins. For God sent Jesus to take the </a:t>
            </a:r>
            <a:br>
              <a:rPr lang="en-US" sz="1600">
                <a:solidFill>
                  <a:schemeClr val="bg1"/>
                </a:solidFill>
              </a:rPr>
            </a:br>
            <a:r>
              <a:rPr lang="en-US" sz="1600">
                <a:solidFill>
                  <a:schemeClr val="bg1"/>
                </a:solidFill>
              </a:rPr>
              <a:t>punishment for our sins and to satisfy God's anger against us. We are made </a:t>
            </a:r>
            <a:br>
              <a:rPr lang="en-US" sz="1600">
                <a:solidFill>
                  <a:schemeClr val="bg1"/>
                </a:solidFill>
              </a:rPr>
            </a:br>
            <a:r>
              <a:rPr lang="en-US" sz="1600">
                <a:solidFill>
                  <a:schemeClr val="bg1"/>
                </a:solidFill>
              </a:rPr>
              <a:t>right [declared righteous] with God when we believe that Jesus shed his blood, sacrificing his life </a:t>
            </a:r>
            <a:br>
              <a:rPr lang="en-US" sz="1600">
                <a:solidFill>
                  <a:schemeClr val="bg1"/>
                </a:solidFill>
              </a:rPr>
            </a:br>
            <a:r>
              <a:rPr lang="en-US" sz="1600">
                <a:solidFill>
                  <a:schemeClr val="bg1"/>
                </a:solidFill>
              </a:rPr>
              <a:t>for us.</a:t>
            </a:r>
            <a:r>
              <a:rPr lang="ja-JP" altLang="en-US" sz="1600">
                <a:solidFill>
                  <a:schemeClr val="bg1"/>
                </a:solidFill>
                <a:latin typeface="Arial"/>
              </a:rPr>
              <a:t>”</a:t>
            </a:r>
            <a:r>
              <a:rPr lang="en-US" sz="1600">
                <a:solidFill>
                  <a:schemeClr val="bg1"/>
                </a:solidFill>
              </a:rPr>
              <a:t> </a:t>
            </a:r>
          </a:p>
        </p:txBody>
      </p:sp>
      <p:grpSp>
        <p:nvGrpSpPr>
          <p:cNvPr id="927751" name="Group 7"/>
          <p:cNvGrpSpPr>
            <a:grpSpLocks noChangeAspect="1"/>
          </p:cNvGrpSpPr>
          <p:nvPr/>
        </p:nvGrpSpPr>
        <p:grpSpPr bwMode="auto">
          <a:xfrm>
            <a:off x="5348288" y="1828800"/>
            <a:ext cx="2728912" cy="3960813"/>
            <a:chOff x="3216" y="1344"/>
            <a:chExt cx="1719" cy="2495"/>
          </a:xfrm>
        </p:grpSpPr>
        <p:sp>
          <p:nvSpPr>
            <p:cNvPr id="927752" name="AutoShape 8"/>
            <p:cNvSpPr>
              <a:spLocks noChangeAspect="1" noChangeArrowheads="1" noTextEdit="1"/>
            </p:cNvSpPr>
            <p:nvPr/>
          </p:nvSpPr>
          <p:spPr bwMode="auto">
            <a:xfrm>
              <a:off x="3216" y="1344"/>
              <a:ext cx="1719"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27753" name="Group 9"/>
            <p:cNvGrpSpPr>
              <a:grpSpLocks/>
            </p:cNvGrpSpPr>
            <p:nvPr/>
          </p:nvGrpSpPr>
          <p:grpSpPr bwMode="auto">
            <a:xfrm>
              <a:off x="3216" y="1350"/>
              <a:ext cx="1713" cy="2489"/>
              <a:chOff x="3216" y="1350"/>
              <a:chExt cx="1713" cy="2489"/>
            </a:xfrm>
          </p:grpSpPr>
          <p:sp>
            <p:nvSpPr>
              <p:cNvPr id="927754" name="Freeform 10"/>
              <p:cNvSpPr>
                <a:spLocks/>
              </p:cNvSpPr>
              <p:nvPr/>
            </p:nvSpPr>
            <p:spPr bwMode="auto">
              <a:xfrm>
                <a:off x="3975" y="1350"/>
                <a:ext cx="195" cy="2489"/>
              </a:xfrm>
              <a:custGeom>
                <a:avLst/>
                <a:gdLst>
                  <a:gd name="T0" fmla="*/ 195 w 195"/>
                  <a:gd name="T1" fmla="*/ 434 h 2489"/>
                  <a:gd name="T2" fmla="*/ 195 w 195"/>
                  <a:gd name="T3" fmla="*/ 81 h 2489"/>
                  <a:gd name="T4" fmla="*/ 189 w 195"/>
                  <a:gd name="T5" fmla="*/ 73 h 2489"/>
                  <a:gd name="T6" fmla="*/ 183 w 195"/>
                  <a:gd name="T7" fmla="*/ 49 h 2489"/>
                  <a:gd name="T8" fmla="*/ 177 w 195"/>
                  <a:gd name="T9" fmla="*/ 31 h 2489"/>
                  <a:gd name="T10" fmla="*/ 177 w 195"/>
                  <a:gd name="T11" fmla="*/ 31 h 2489"/>
                  <a:gd name="T12" fmla="*/ 160 w 195"/>
                  <a:gd name="T13" fmla="*/ 25 h 2489"/>
                  <a:gd name="T14" fmla="*/ 154 w 195"/>
                  <a:gd name="T15" fmla="*/ 18 h 2489"/>
                  <a:gd name="T16" fmla="*/ 146 w 195"/>
                  <a:gd name="T17" fmla="*/ 12 h 2489"/>
                  <a:gd name="T18" fmla="*/ 146 w 195"/>
                  <a:gd name="T19" fmla="*/ 12 h 2489"/>
                  <a:gd name="T20" fmla="*/ 134 w 195"/>
                  <a:gd name="T21" fmla="*/ 12 h 2489"/>
                  <a:gd name="T22" fmla="*/ 122 w 195"/>
                  <a:gd name="T23" fmla="*/ 6 h 2489"/>
                  <a:gd name="T24" fmla="*/ 110 w 195"/>
                  <a:gd name="T25" fmla="*/ 0 h 2489"/>
                  <a:gd name="T26" fmla="*/ 110 w 195"/>
                  <a:gd name="T27" fmla="*/ 0 h 2489"/>
                  <a:gd name="T28" fmla="*/ 99 w 195"/>
                  <a:gd name="T29" fmla="*/ 0 h 2489"/>
                  <a:gd name="T30" fmla="*/ 85 w 195"/>
                  <a:gd name="T31" fmla="*/ 0 h 2489"/>
                  <a:gd name="T32" fmla="*/ 79 w 195"/>
                  <a:gd name="T33" fmla="*/ 0 h 2489"/>
                  <a:gd name="T34" fmla="*/ 79 w 195"/>
                  <a:gd name="T35" fmla="*/ 0 h 2489"/>
                  <a:gd name="T36" fmla="*/ 67 w 195"/>
                  <a:gd name="T37" fmla="*/ 6 h 2489"/>
                  <a:gd name="T38" fmla="*/ 61 w 195"/>
                  <a:gd name="T39" fmla="*/ 12 h 2489"/>
                  <a:gd name="T40" fmla="*/ 61 w 195"/>
                  <a:gd name="T41" fmla="*/ 12 h 2489"/>
                  <a:gd name="T42" fmla="*/ 61 w 195"/>
                  <a:gd name="T43" fmla="*/ 12 h 2489"/>
                  <a:gd name="T44" fmla="*/ 55 w 195"/>
                  <a:gd name="T45" fmla="*/ 12 h 2489"/>
                  <a:gd name="T46" fmla="*/ 55 w 195"/>
                  <a:gd name="T47" fmla="*/ 12 h 2489"/>
                  <a:gd name="T48" fmla="*/ 49 w 195"/>
                  <a:gd name="T49" fmla="*/ 18 h 2489"/>
                  <a:gd name="T50" fmla="*/ 49 w 195"/>
                  <a:gd name="T51" fmla="*/ 18 h 2489"/>
                  <a:gd name="T52" fmla="*/ 43 w 195"/>
                  <a:gd name="T53" fmla="*/ 25 h 2489"/>
                  <a:gd name="T54" fmla="*/ 36 w 195"/>
                  <a:gd name="T55" fmla="*/ 31 h 2489"/>
                  <a:gd name="T56" fmla="*/ 24 w 195"/>
                  <a:gd name="T57" fmla="*/ 31 h 2489"/>
                  <a:gd name="T58" fmla="*/ 24 w 195"/>
                  <a:gd name="T59" fmla="*/ 31 h 2489"/>
                  <a:gd name="T60" fmla="*/ 12 w 195"/>
                  <a:gd name="T61" fmla="*/ 37 h 2489"/>
                  <a:gd name="T62" fmla="*/ 12 w 195"/>
                  <a:gd name="T63" fmla="*/ 55 h 2489"/>
                  <a:gd name="T64" fmla="*/ 12 w 195"/>
                  <a:gd name="T65" fmla="*/ 61 h 2489"/>
                  <a:gd name="T66" fmla="*/ 12 w 195"/>
                  <a:gd name="T67" fmla="*/ 61 h 2489"/>
                  <a:gd name="T68" fmla="*/ 6 w 195"/>
                  <a:gd name="T69" fmla="*/ 86 h 2489"/>
                  <a:gd name="T70" fmla="*/ 6 w 195"/>
                  <a:gd name="T71" fmla="*/ 122 h 2489"/>
                  <a:gd name="T72" fmla="*/ 6 w 195"/>
                  <a:gd name="T73" fmla="*/ 147 h 2489"/>
                  <a:gd name="T74" fmla="*/ 6 w 195"/>
                  <a:gd name="T75" fmla="*/ 147 h 2489"/>
                  <a:gd name="T76" fmla="*/ 6 w 195"/>
                  <a:gd name="T77" fmla="*/ 226 h 2489"/>
                  <a:gd name="T78" fmla="*/ 6 w 195"/>
                  <a:gd name="T79" fmla="*/ 362 h 2489"/>
                  <a:gd name="T80" fmla="*/ 6 w 195"/>
                  <a:gd name="T81" fmla="*/ 429 h 2489"/>
                  <a:gd name="T82" fmla="*/ 6 w 195"/>
                  <a:gd name="T83" fmla="*/ 429 h 2489"/>
                  <a:gd name="T84" fmla="*/ 0 w 195"/>
                  <a:gd name="T85" fmla="*/ 2489 h 2489"/>
                  <a:gd name="T86" fmla="*/ 195 w 195"/>
                  <a:gd name="T87" fmla="*/ 2489 h 2489"/>
                  <a:gd name="T88" fmla="*/ 195 w 195"/>
                  <a:gd name="T89" fmla="*/ 796 h 2489"/>
                  <a:gd name="T90" fmla="*/ 195 w 195"/>
                  <a:gd name="T91" fmla="*/ 434 h 2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2489">
                    <a:moveTo>
                      <a:pt x="195" y="434"/>
                    </a:moveTo>
                    <a:lnTo>
                      <a:pt x="195" y="81"/>
                    </a:lnTo>
                    <a:lnTo>
                      <a:pt x="189" y="73"/>
                    </a:lnTo>
                    <a:lnTo>
                      <a:pt x="183" y="49"/>
                    </a:lnTo>
                    <a:lnTo>
                      <a:pt x="177" y="31"/>
                    </a:lnTo>
                    <a:lnTo>
                      <a:pt x="177" y="31"/>
                    </a:lnTo>
                    <a:lnTo>
                      <a:pt x="160" y="25"/>
                    </a:lnTo>
                    <a:lnTo>
                      <a:pt x="154" y="18"/>
                    </a:lnTo>
                    <a:lnTo>
                      <a:pt x="146" y="12"/>
                    </a:lnTo>
                    <a:lnTo>
                      <a:pt x="146" y="12"/>
                    </a:lnTo>
                    <a:lnTo>
                      <a:pt x="134" y="12"/>
                    </a:lnTo>
                    <a:lnTo>
                      <a:pt x="122" y="6"/>
                    </a:lnTo>
                    <a:lnTo>
                      <a:pt x="110" y="0"/>
                    </a:lnTo>
                    <a:lnTo>
                      <a:pt x="110" y="0"/>
                    </a:lnTo>
                    <a:lnTo>
                      <a:pt x="99" y="0"/>
                    </a:lnTo>
                    <a:lnTo>
                      <a:pt x="85" y="0"/>
                    </a:lnTo>
                    <a:lnTo>
                      <a:pt x="79" y="0"/>
                    </a:lnTo>
                    <a:lnTo>
                      <a:pt x="79" y="0"/>
                    </a:lnTo>
                    <a:lnTo>
                      <a:pt x="67" y="6"/>
                    </a:lnTo>
                    <a:lnTo>
                      <a:pt x="61" y="12"/>
                    </a:lnTo>
                    <a:lnTo>
                      <a:pt x="61" y="12"/>
                    </a:lnTo>
                    <a:lnTo>
                      <a:pt x="61" y="12"/>
                    </a:lnTo>
                    <a:lnTo>
                      <a:pt x="55" y="12"/>
                    </a:lnTo>
                    <a:lnTo>
                      <a:pt x="55" y="12"/>
                    </a:lnTo>
                    <a:lnTo>
                      <a:pt x="49" y="18"/>
                    </a:lnTo>
                    <a:lnTo>
                      <a:pt x="49" y="18"/>
                    </a:lnTo>
                    <a:lnTo>
                      <a:pt x="43" y="25"/>
                    </a:lnTo>
                    <a:lnTo>
                      <a:pt x="36" y="31"/>
                    </a:lnTo>
                    <a:lnTo>
                      <a:pt x="24" y="31"/>
                    </a:lnTo>
                    <a:lnTo>
                      <a:pt x="24" y="31"/>
                    </a:lnTo>
                    <a:lnTo>
                      <a:pt x="12" y="37"/>
                    </a:lnTo>
                    <a:lnTo>
                      <a:pt x="12" y="55"/>
                    </a:lnTo>
                    <a:lnTo>
                      <a:pt x="12" y="61"/>
                    </a:lnTo>
                    <a:lnTo>
                      <a:pt x="12" y="61"/>
                    </a:lnTo>
                    <a:lnTo>
                      <a:pt x="6" y="86"/>
                    </a:lnTo>
                    <a:lnTo>
                      <a:pt x="6" y="122"/>
                    </a:lnTo>
                    <a:lnTo>
                      <a:pt x="6" y="147"/>
                    </a:lnTo>
                    <a:lnTo>
                      <a:pt x="6" y="147"/>
                    </a:lnTo>
                    <a:lnTo>
                      <a:pt x="6" y="226"/>
                    </a:lnTo>
                    <a:lnTo>
                      <a:pt x="6" y="362"/>
                    </a:lnTo>
                    <a:lnTo>
                      <a:pt x="6" y="429"/>
                    </a:lnTo>
                    <a:lnTo>
                      <a:pt x="6" y="429"/>
                    </a:lnTo>
                    <a:lnTo>
                      <a:pt x="0" y="2489"/>
                    </a:lnTo>
                    <a:lnTo>
                      <a:pt x="195" y="2489"/>
                    </a:lnTo>
                    <a:lnTo>
                      <a:pt x="195" y="796"/>
                    </a:lnTo>
                    <a:lnTo>
                      <a:pt x="195" y="434"/>
                    </a:lnTo>
                    <a:close/>
                  </a:path>
                </a:pathLst>
              </a:custGeom>
              <a:solidFill>
                <a:srgbClr val="3F3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55" name="Freeform 11"/>
              <p:cNvSpPr>
                <a:spLocks/>
              </p:cNvSpPr>
              <p:nvPr/>
            </p:nvSpPr>
            <p:spPr bwMode="auto">
              <a:xfrm>
                <a:off x="3981" y="1668"/>
                <a:ext cx="98" cy="122"/>
              </a:xfrm>
              <a:custGeom>
                <a:avLst/>
                <a:gdLst>
                  <a:gd name="T0" fmla="*/ 24 w 98"/>
                  <a:gd name="T1" fmla="*/ 18 h 122"/>
                  <a:gd name="T2" fmla="*/ 18 w 98"/>
                  <a:gd name="T3" fmla="*/ 61 h 122"/>
                  <a:gd name="T4" fmla="*/ 18 w 98"/>
                  <a:gd name="T5" fmla="*/ 79 h 122"/>
                  <a:gd name="T6" fmla="*/ 12 w 98"/>
                  <a:gd name="T7" fmla="*/ 99 h 122"/>
                  <a:gd name="T8" fmla="*/ 6 w 98"/>
                  <a:gd name="T9" fmla="*/ 85 h 122"/>
                  <a:gd name="T10" fmla="*/ 6 w 98"/>
                  <a:gd name="T11" fmla="*/ 55 h 122"/>
                  <a:gd name="T12" fmla="*/ 6 w 98"/>
                  <a:gd name="T13" fmla="*/ 50 h 122"/>
                  <a:gd name="T14" fmla="*/ 6 w 98"/>
                  <a:gd name="T15" fmla="*/ 30 h 122"/>
                  <a:gd name="T16" fmla="*/ 6 w 98"/>
                  <a:gd name="T17" fmla="*/ 38 h 122"/>
                  <a:gd name="T18" fmla="*/ 6 w 98"/>
                  <a:gd name="T19" fmla="*/ 61 h 122"/>
                  <a:gd name="T20" fmla="*/ 0 w 98"/>
                  <a:gd name="T21" fmla="*/ 73 h 122"/>
                  <a:gd name="T22" fmla="*/ 0 w 98"/>
                  <a:gd name="T23" fmla="*/ 111 h 122"/>
                  <a:gd name="T24" fmla="*/ 18 w 98"/>
                  <a:gd name="T25" fmla="*/ 116 h 122"/>
                  <a:gd name="T26" fmla="*/ 79 w 98"/>
                  <a:gd name="T27" fmla="*/ 116 h 122"/>
                  <a:gd name="T28" fmla="*/ 85 w 98"/>
                  <a:gd name="T29" fmla="*/ 116 h 122"/>
                  <a:gd name="T30" fmla="*/ 93 w 98"/>
                  <a:gd name="T31" fmla="*/ 111 h 122"/>
                  <a:gd name="T32" fmla="*/ 93 w 98"/>
                  <a:gd name="T33" fmla="*/ 111 h 122"/>
                  <a:gd name="T34" fmla="*/ 98 w 98"/>
                  <a:gd name="T35" fmla="*/ 99 h 122"/>
                  <a:gd name="T36" fmla="*/ 98 w 98"/>
                  <a:gd name="T37" fmla="*/ 79 h 122"/>
                  <a:gd name="T38" fmla="*/ 98 w 98"/>
                  <a:gd name="T39" fmla="*/ 55 h 122"/>
                  <a:gd name="T40" fmla="*/ 98 w 98"/>
                  <a:gd name="T41" fmla="*/ 50 h 122"/>
                  <a:gd name="T42" fmla="*/ 98 w 98"/>
                  <a:gd name="T43" fmla="*/ 38 h 122"/>
                  <a:gd name="T44" fmla="*/ 98 w 98"/>
                  <a:gd name="T45" fmla="*/ 44 h 122"/>
                  <a:gd name="T46" fmla="*/ 93 w 98"/>
                  <a:gd name="T47" fmla="*/ 61 h 122"/>
                  <a:gd name="T48" fmla="*/ 93 w 98"/>
                  <a:gd name="T49" fmla="*/ 73 h 122"/>
                  <a:gd name="T50" fmla="*/ 85 w 98"/>
                  <a:gd name="T51" fmla="*/ 99 h 122"/>
                  <a:gd name="T52" fmla="*/ 79 w 98"/>
                  <a:gd name="T53" fmla="*/ 105 h 122"/>
                  <a:gd name="T54" fmla="*/ 73 w 98"/>
                  <a:gd name="T55" fmla="*/ 111 h 122"/>
                  <a:gd name="T56" fmla="*/ 67 w 98"/>
                  <a:gd name="T57" fmla="*/ 111 h 122"/>
                  <a:gd name="T58" fmla="*/ 55 w 98"/>
                  <a:gd name="T59" fmla="*/ 111 h 122"/>
                  <a:gd name="T60" fmla="*/ 55 w 98"/>
                  <a:gd name="T61" fmla="*/ 105 h 122"/>
                  <a:gd name="T62" fmla="*/ 55 w 98"/>
                  <a:gd name="T63" fmla="*/ 85 h 122"/>
                  <a:gd name="T64" fmla="*/ 55 w 98"/>
                  <a:gd name="T65" fmla="*/ 79 h 122"/>
                  <a:gd name="T66" fmla="*/ 55 w 98"/>
                  <a:gd name="T67" fmla="*/ 50 h 122"/>
                  <a:gd name="T68" fmla="*/ 49 w 98"/>
                  <a:gd name="T69" fmla="*/ 50 h 122"/>
                  <a:gd name="T70" fmla="*/ 49 w 98"/>
                  <a:gd name="T71" fmla="*/ 67 h 122"/>
                  <a:gd name="T72" fmla="*/ 49 w 98"/>
                  <a:gd name="T73" fmla="*/ 79 h 122"/>
                  <a:gd name="T74" fmla="*/ 43 w 98"/>
                  <a:gd name="T75" fmla="*/ 111 h 122"/>
                  <a:gd name="T76" fmla="*/ 37 w 98"/>
                  <a:gd name="T77" fmla="*/ 116 h 122"/>
                  <a:gd name="T78" fmla="*/ 24 w 98"/>
                  <a:gd name="T79" fmla="*/ 105 h 122"/>
                  <a:gd name="T80" fmla="*/ 18 w 98"/>
                  <a:gd name="T81" fmla="*/ 73 h 122"/>
                  <a:gd name="T82" fmla="*/ 24 w 98"/>
                  <a:gd name="T8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22">
                    <a:moveTo>
                      <a:pt x="24" y="0"/>
                    </a:moveTo>
                    <a:lnTo>
                      <a:pt x="24" y="18"/>
                    </a:lnTo>
                    <a:lnTo>
                      <a:pt x="18" y="44"/>
                    </a:lnTo>
                    <a:lnTo>
                      <a:pt x="18" y="61"/>
                    </a:lnTo>
                    <a:lnTo>
                      <a:pt x="18" y="61"/>
                    </a:lnTo>
                    <a:lnTo>
                      <a:pt x="18" y="79"/>
                    </a:lnTo>
                    <a:lnTo>
                      <a:pt x="18" y="99"/>
                    </a:lnTo>
                    <a:lnTo>
                      <a:pt x="12" y="99"/>
                    </a:lnTo>
                    <a:lnTo>
                      <a:pt x="12" y="99"/>
                    </a:lnTo>
                    <a:lnTo>
                      <a:pt x="6" y="85"/>
                    </a:lnTo>
                    <a:lnTo>
                      <a:pt x="6" y="67"/>
                    </a:lnTo>
                    <a:lnTo>
                      <a:pt x="6" y="55"/>
                    </a:lnTo>
                    <a:lnTo>
                      <a:pt x="6" y="55"/>
                    </a:lnTo>
                    <a:lnTo>
                      <a:pt x="6" y="50"/>
                    </a:lnTo>
                    <a:lnTo>
                      <a:pt x="6" y="38"/>
                    </a:lnTo>
                    <a:lnTo>
                      <a:pt x="6" y="30"/>
                    </a:lnTo>
                    <a:lnTo>
                      <a:pt x="6" y="30"/>
                    </a:lnTo>
                    <a:lnTo>
                      <a:pt x="6" y="38"/>
                    </a:lnTo>
                    <a:lnTo>
                      <a:pt x="0" y="55"/>
                    </a:lnTo>
                    <a:lnTo>
                      <a:pt x="6" y="61"/>
                    </a:lnTo>
                    <a:lnTo>
                      <a:pt x="6" y="61"/>
                    </a:lnTo>
                    <a:lnTo>
                      <a:pt x="0" y="73"/>
                    </a:lnTo>
                    <a:lnTo>
                      <a:pt x="0" y="99"/>
                    </a:lnTo>
                    <a:lnTo>
                      <a:pt x="0" y="111"/>
                    </a:lnTo>
                    <a:lnTo>
                      <a:pt x="0" y="111"/>
                    </a:lnTo>
                    <a:lnTo>
                      <a:pt x="18" y="116"/>
                    </a:lnTo>
                    <a:lnTo>
                      <a:pt x="55" y="122"/>
                    </a:lnTo>
                    <a:lnTo>
                      <a:pt x="79" y="116"/>
                    </a:lnTo>
                    <a:lnTo>
                      <a:pt x="79" y="116"/>
                    </a:lnTo>
                    <a:lnTo>
                      <a:pt x="85" y="116"/>
                    </a:lnTo>
                    <a:lnTo>
                      <a:pt x="85" y="111"/>
                    </a:lnTo>
                    <a:lnTo>
                      <a:pt x="93" y="111"/>
                    </a:lnTo>
                    <a:lnTo>
                      <a:pt x="93" y="111"/>
                    </a:lnTo>
                    <a:lnTo>
                      <a:pt x="93" y="111"/>
                    </a:lnTo>
                    <a:lnTo>
                      <a:pt x="93" y="111"/>
                    </a:lnTo>
                    <a:lnTo>
                      <a:pt x="98" y="99"/>
                    </a:lnTo>
                    <a:lnTo>
                      <a:pt x="98" y="99"/>
                    </a:lnTo>
                    <a:lnTo>
                      <a:pt x="98" y="79"/>
                    </a:lnTo>
                    <a:lnTo>
                      <a:pt x="98" y="67"/>
                    </a:lnTo>
                    <a:lnTo>
                      <a:pt x="98" y="55"/>
                    </a:lnTo>
                    <a:lnTo>
                      <a:pt x="98" y="55"/>
                    </a:lnTo>
                    <a:lnTo>
                      <a:pt x="98" y="50"/>
                    </a:lnTo>
                    <a:lnTo>
                      <a:pt x="98" y="44"/>
                    </a:lnTo>
                    <a:lnTo>
                      <a:pt x="98" y="38"/>
                    </a:lnTo>
                    <a:lnTo>
                      <a:pt x="98" y="38"/>
                    </a:lnTo>
                    <a:lnTo>
                      <a:pt x="98" y="44"/>
                    </a:lnTo>
                    <a:lnTo>
                      <a:pt x="93" y="55"/>
                    </a:lnTo>
                    <a:lnTo>
                      <a:pt x="93" y="61"/>
                    </a:lnTo>
                    <a:lnTo>
                      <a:pt x="93" y="61"/>
                    </a:lnTo>
                    <a:lnTo>
                      <a:pt x="93" y="73"/>
                    </a:lnTo>
                    <a:lnTo>
                      <a:pt x="85" y="93"/>
                    </a:lnTo>
                    <a:lnTo>
                      <a:pt x="85" y="99"/>
                    </a:lnTo>
                    <a:lnTo>
                      <a:pt x="85" y="99"/>
                    </a:lnTo>
                    <a:lnTo>
                      <a:pt x="79" y="105"/>
                    </a:lnTo>
                    <a:lnTo>
                      <a:pt x="79" y="111"/>
                    </a:lnTo>
                    <a:lnTo>
                      <a:pt x="73" y="111"/>
                    </a:lnTo>
                    <a:lnTo>
                      <a:pt x="73" y="111"/>
                    </a:lnTo>
                    <a:lnTo>
                      <a:pt x="67" y="111"/>
                    </a:lnTo>
                    <a:lnTo>
                      <a:pt x="55" y="116"/>
                    </a:lnTo>
                    <a:lnTo>
                      <a:pt x="55" y="111"/>
                    </a:lnTo>
                    <a:lnTo>
                      <a:pt x="55" y="111"/>
                    </a:lnTo>
                    <a:lnTo>
                      <a:pt x="55" y="105"/>
                    </a:lnTo>
                    <a:lnTo>
                      <a:pt x="55" y="93"/>
                    </a:lnTo>
                    <a:lnTo>
                      <a:pt x="55" y="85"/>
                    </a:lnTo>
                    <a:lnTo>
                      <a:pt x="55" y="85"/>
                    </a:lnTo>
                    <a:lnTo>
                      <a:pt x="55" y="79"/>
                    </a:lnTo>
                    <a:lnTo>
                      <a:pt x="49" y="61"/>
                    </a:lnTo>
                    <a:lnTo>
                      <a:pt x="55" y="50"/>
                    </a:lnTo>
                    <a:lnTo>
                      <a:pt x="55" y="50"/>
                    </a:lnTo>
                    <a:lnTo>
                      <a:pt x="49" y="50"/>
                    </a:lnTo>
                    <a:lnTo>
                      <a:pt x="49" y="61"/>
                    </a:lnTo>
                    <a:lnTo>
                      <a:pt x="49" y="67"/>
                    </a:lnTo>
                    <a:lnTo>
                      <a:pt x="49" y="67"/>
                    </a:lnTo>
                    <a:lnTo>
                      <a:pt x="49" y="79"/>
                    </a:lnTo>
                    <a:lnTo>
                      <a:pt x="43" y="105"/>
                    </a:lnTo>
                    <a:lnTo>
                      <a:pt x="43" y="111"/>
                    </a:lnTo>
                    <a:lnTo>
                      <a:pt x="43" y="111"/>
                    </a:lnTo>
                    <a:lnTo>
                      <a:pt x="37" y="116"/>
                    </a:lnTo>
                    <a:lnTo>
                      <a:pt x="24" y="111"/>
                    </a:lnTo>
                    <a:lnTo>
                      <a:pt x="24" y="105"/>
                    </a:lnTo>
                    <a:lnTo>
                      <a:pt x="24" y="105"/>
                    </a:lnTo>
                    <a:lnTo>
                      <a:pt x="18" y="73"/>
                    </a:lnTo>
                    <a:lnTo>
                      <a:pt x="24" y="24"/>
                    </a:lnTo>
                    <a:lnTo>
                      <a:pt x="24"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56" name="Freeform 12"/>
              <p:cNvSpPr>
                <a:spLocks/>
              </p:cNvSpPr>
              <p:nvPr/>
            </p:nvSpPr>
            <p:spPr bwMode="auto">
              <a:xfrm>
                <a:off x="4091" y="1686"/>
                <a:ext cx="73" cy="110"/>
              </a:xfrm>
              <a:custGeom>
                <a:avLst/>
                <a:gdLst>
                  <a:gd name="T0" fmla="*/ 73 w 73"/>
                  <a:gd name="T1" fmla="*/ 32 h 110"/>
                  <a:gd name="T2" fmla="*/ 73 w 73"/>
                  <a:gd name="T3" fmla="*/ 49 h 110"/>
                  <a:gd name="T4" fmla="*/ 67 w 73"/>
                  <a:gd name="T5" fmla="*/ 81 h 110"/>
                  <a:gd name="T6" fmla="*/ 67 w 73"/>
                  <a:gd name="T7" fmla="*/ 93 h 110"/>
                  <a:gd name="T8" fmla="*/ 67 w 73"/>
                  <a:gd name="T9" fmla="*/ 93 h 110"/>
                  <a:gd name="T10" fmla="*/ 61 w 73"/>
                  <a:gd name="T11" fmla="*/ 98 h 110"/>
                  <a:gd name="T12" fmla="*/ 55 w 73"/>
                  <a:gd name="T13" fmla="*/ 98 h 110"/>
                  <a:gd name="T14" fmla="*/ 49 w 73"/>
                  <a:gd name="T15" fmla="*/ 98 h 110"/>
                  <a:gd name="T16" fmla="*/ 49 w 73"/>
                  <a:gd name="T17" fmla="*/ 98 h 110"/>
                  <a:gd name="T18" fmla="*/ 44 w 73"/>
                  <a:gd name="T19" fmla="*/ 104 h 110"/>
                  <a:gd name="T20" fmla="*/ 38 w 73"/>
                  <a:gd name="T21" fmla="*/ 98 h 110"/>
                  <a:gd name="T22" fmla="*/ 38 w 73"/>
                  <a:gd name="T23" fmla="*/ 93 h 110"/>
                  <a:gd name="T24" fmla="*/ 38 w 73"/>
                  <a:gd name="T25" fmla="*/ 93 h 110"/>
                  <a:gd name="T26" fmla="*/ 30 w 73"/>
                  <a:gd name="T27" fmla="*/ 75 h 110"/>
                  <a:gd name="T28" fmla="*/ 24 w 73"/>
                  <a:gd name="T29" fmla="*/ 43 h 110"/>
                  <a:gd name="T30" fmla="*/ 24 w 73"/>
                  <a:gd name="T31" fmla="*/ 20 h 110"/>
                  <a:gd name="T32" fmla="*/ 24 w 73"/>
                  <a:gd name="T33" fmla="*/ 20 h 110"/>
                  <a:gd name="T34" fmla="*/ 24 w 73"/>
                  <a:gd name="T35" fmla="*/ 12 h 110"/>
                  <a:gd name="T36" fmla="*/ 24 w 73"/>
                  <a:gd name="T37" fmla="*/ 6 h 110"/>
                  <a:gd name="T38" fmla="*/ 24 w 73"/>
                  <a:gd name="T39" fmla="*/ 0 h 110"/>
                  <a:gd name="T40" fmla="*/ 24 w 73"/>
                  <a:gd name="T41" fmla="*/ 0 h 110"/>
                  <a:gd name="T42" fmla="*/ 24 w 73"/>
                  <a:gd name="T43" fmla="*/ 6 h 110"/>
                  <a:gd name="T44" fmla="*/ 18 w 73"/>
                  <a:gd name="T45" fmla="*/ 20 h 110"/>
                  <a:gd name="T46" fmla="*/ 24 w 73"/>
                  <a:gd name="T47" fmla="*/ 37 h 110"/>
                  <a:gd name="T48" fmla="*/ 24 w 73"/>
                  <a:gd name="T49" fmla="*/ 37 h 110"/>
                  <a:gd name="T50" fmla="*/ 24 w 73"/>
                  <a:gd name="T51" fmla="*/ 55 h 110"/>
                  <a:gd name="T52" fmla="*/ 24 w 73"/>
                  <a:gd name="T53" fmla="*/ 67 h 110"/>
                  <a:gd name="T54" fmla="*/ 24 w 73"/>
                  <a:gd name="T55" fmla="*/ 75 h 110"/>
                  <a:gd name="T56" fmla="*/ 24 w 73"/>
                  <a:gd name="T57" fmla="*/ 75 h 110"/>
                  <a:gd name="T58" fmla="*/ 18 w 73"/>
                  <a:gd name="T59" fmla="*/ 87 h 110"/>
                  <a:gd name="T60" fmla="*/ 18 w 73"/>
                  <a:gd name="T61" fmla="*/ 93 h 110"/>
                  <a:gd name="T62" fmla="*/ 18 w 73"/>
                  <a:gd name="T63" fmla="*/ 93 h 110"/>
                  <a:gd name="T64" fmla="*/ 18 w 73"/>
                  <a:gd name="T65" fmla="*/ 93 h 110"/>
                  <a:gd name="T66" fmla="*/ 12 w 73"/>
                  <a:gd name="T67" fmla="*/ 93 h 110"/>
                  <a:gd name="T68" fmla="*/ 12 w 73"/>
                  <a:gd name="T69" fmla="*/ 87 h 110"/>
                  <a:gd name="T70" fmla="*/ 12 w 73"/>
                  <a:gd name="T71" fmla="*/ 81 h 110"/>
                  <a:gd name="T72" fmla="*/ 12 w 73"/>
                  <a:gd name="T73" fmla="*/ 81 h 110"/>
                  <a:gd name="T74" fmla="*/ 6 w 73"/>
                  <a:gd name="T75" fmla="*/ 75 h 110"/>
                  <a:gd name="T76" fmla="*/ 6 w 73"/>
                  <a:gd name="T77" fmla="*/ 61 h 110"/>
                  <a:gd name="T78" fmla="*/ 6 w 73"/>
                  <a:gd name="T79" fmla="*/ 55 h 110"/>
                  <a:gd name="T80" fmla="*/ 6 w 73"/>
                  <a:gd name="T81" fmla="*/ 55 h 110"/>
                  <a:gd name="T82" fmla="*/ 6 w 73"/>
                  <a:gd name="T83" fmla="*/ 61 h 110"/>
                  <a:gd name="T84" fmla="*/ 6 w 73"/>
                  <a:gd name="T85" fmla="*/ 67 h 110"/>
                  <a:gd name="T86" fmla="*/ 6 w 73"/>
                  <a:gd name="T87" fmla="*/ 75 h 110"/>
                  <a:gd name="T88" fmla="*/ 6 w 73"/>
                  <a:gd name="T89" fmla="*/ 75 h 110"/>
                  <a:gd name="T90" fmla="*/ 6 w 73"/>
                  <a:gd name="T91" fmla="*/ 87 h 110"/>
                  <a:gd name="T92" fmla="*/ 0 w 73"/>
                  <a:gd name="T93" fmla="*/ 93 h 110"/>
                  <a:gd name="T94" fmla="*/ 0 w 73"/>
                  <a:gd name="T95" fmla="*/ 93 h 110"/>
                  <a:gd name="T96" fmla="*/ 0 w 73"/>
                  <a:gd name="T97" fmla="*/ 93 h 110"/>
                  <a:gd name="T98" fmla="*/ 12 w 73"/>
                  <a:gd name="T99" fmla="*/ 98 h 110"/>
                  <a:gd name="T100" fmla="*/ 49 w 73"/>
                  <a:gd name="T101" fmla="*/ 110 h 110"/>
                  <a:gd name="T102" fmla="*/ 73 w 73"/>
                  <a:gd name="T103" fmla="*/ 104 h 110"/>
                  <a:gd name="T104" fmla="*/ 73 w 73"/>
                  <a:gd name="T105" fmla="*/ 104 h 110"/>
                  <a:gd name="T106" fmla="*/ 73 w 73"/>
                  <a:gd name="T107" fmla="*/ 81 h 110"/>
                  <a:gd name="T108" fmla="*/ 73 w 73"/>
                  <a:gd name="T109" fmla="*/ 49 h 110"/>
                  <a:gd name="T110" fmla="*/ 73 w 73"/>
                  <a:gd name="T111" fmla="*/ 3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10">
                    <a:moveTo>
                      <a:pt x="73" y="32"/>
                    </a:moveTo>
                    <a:lnTo>
                      <a:pt x="73" y="49"/>
                    </a:lnTo>
                    <a:lnTo>
                      <a:pt x="67" y="81"/>
                    </a:lnTo>
                    <a:lnTo>
                      <a:pt x="67" y="93"/>
                    </a:lnTo>
                    <a:lnTo>
                      <a:pt x="67" y="93"/>
                    </a:lnTo>
                    <a:lnTo>
                      <a:pt x="61" y="98"/>
                    </a:lnTo>
                    <a:lnTo>
                      <a:pt x="55" y="98"/>
                    </a:lnTo>
                    <a:lnTo>
                      <a:pt x="49" y="98"/>
                    </a:lnTo>
                    <a:lnTo>
                      <a:pt x="49" y="98"/>
                    </a:lnTo>
                    <a:lnTo>
                      <a:pt x="44" y="104"/>
                    </a:lnTo>
                    <a:lnTo>
                      <a:pt x="38" y="98"/>
                    </a:lnTo>
                    <a:lnTo>
                      <a:pt x="38" y="93"/>
                    </a:lnTo>
                    <a:lnTo>
                      <a:pt x="38" y="93"/>
                    </a:lnTo>
                    <a:lnTo>
                      <a:pt x="30" y="75"/>
                    </a:lnTo>
                    <a:lnTo>
                      <a:pt x="24" y="43"/>
                    </a:lnTo>
                    <a:lnTo>
                      <a:pt x="24" y="20"/>
                    </a:lnTo>
                    <a:lnTo>
                      <a:pt x="24" y="20"/>
                    </a:lnTo>
                    <a:lnTo>
                      <a:pt x="24" y="12"/>
                    </a:lnTo>
                    <a:lnTo>
                      <a:pt x="24" y="6"/>
                    </a:lnTo>
                    <a:lnTo>
                      <a:pt x="24" y="0"/>
                    </a:lnTo>
                    <a:lnTo>
                      <a:pt x="24" y="0"/>
                    </a:lnTo>
                    <a:lnTo>
                      <a:pt x="24" y="6"/>
                    </a:lnTo>
                    <a:lnTo>
                      <a:pt x="18" y="20"/>
                    </a:lnTo>
                    <a:lnTo>
                      <a:pt x="24" y="37"/>
                    </a:lnTo>
                    <a:lnTo>
                      <a:pt x="24" y="37"/>
                    </a:lnTo>
                    <a:lnTo>
                      <a:pt x="24" y="55"/>
                    </a:lnTo>
                    <a:lnTo>
                      <a:pt x="24" y="67"/>
                    </a:lnTo>
                    <a:lnTo>
                      <a:pt x="24" y="75"/>
                    </a:lnTo>
                    <a:lnTo>
                      <a:pt x="24" y="75"/>
                    </a:lnTo>
                    <a:lnTo>
                      <a:pt x="18" y="87"/>
                    </a:lnTo>
                    <a:lnTo>
                      <a:pt x="18" y="93"/>
                    </a:lnTo>
                    <a:lnTo>
                      <a:pt x="18" y="93"/>
                    </a:lnTo>
                    <a:lnTo>
                      <a:pt x="18" y="93"/>
                    </a:lnTo>
                    <a:lnTo>
                      <a:pt x="12" y="93"/>
                    </a:lnTo>
                    <a:lnTo>
                      <a:pt x="12" y="87"/>
                    </a:lnTo>
                    <a:lnTo>
                      <a:pt x="12" y="81"/>
                    </a:lnTo>
                    <a:lnTo>
                      <a:pt x="12" y="81"/>
                    </a:lnTo>
                    <a:lnTo>
                      <a:pt x="6" y="75"/>
                    </a:lnTo>
                    <a:lnTo>
                      <a:pt x="6" y="61"/>
                    </a:lnTo>
                    <a:lnTo>
                      <a:pt x="6" y="55"/>
                    </a:lnTo>
                    <a:lnTo>
                      <a:pt x="6" y="55"/>
                    </a:lnTo>
                    <a:lnTo>
                      <a:pt x="6" y="61"/>
                    </a:lnTo>
                    <a:lnTo>
                      <a:pt x="6" y="67"/>
                    </a:lnTo>
                    <a:lnTo>
                      <a:pt x="6" y="75"/>
                    </a:lnTo>
                    <a:lnTo>
                      <a:pt x="6" y="75"/>
                    </a:lnTo>
                    <a:lnTo>
                      <a:pt x="6" y="87"/>
                    </a:lnTo>
                    <a:lnTo>
                      <a:pt x="0" y="93"/>
                    </a:lnTo>
                    <a:lnTo>
                      <a:pt x="0" y="93"/>
                    </a:lnTo>
                    <a:lnTo>
                      <a:pt x="0" y="93"/>
                    </a:lnTo>
                    <a:lnTo>
                      <a:pt x="12" y="98"/>
                    </a:lnTo>
                    <a:lnTo>
                      <a:pt x="49" y="110"/>
                    </a:lnTo>
                    <a:lnTo>
                      <a:pt x="73" y="104"/>
                    </a:lnTo>
                    <a:lnTo>
                      <a:pt x="73" y="104"/>
                    </a:lnTo>
                    <a:lnTo>
                      <a:pt x="73" y="81"/>
                    </a:lnTo>
                    <a:lnTo>
                      <a:pt x="73" y="49"/>
                    </a:lnTo>
                    <a:lnTo>
                      <a:pt x="7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57" name="Freeform 13"/>
              <p:cNvSpPr>
                <a:spLocks/>
              </p:cNvSpPr>
              <p:nvPr/>
            </p:nvSpPr>
            <p:spPr bwMode="auto">
              <a:xfrm>
                <a:off x="3216" y="1773"/>
                <a:ext cx="1713" cy="200"/>
              </a:xfrm>
              <a:custGeom>
                <a:avLst/>
                <a:gdLst>
                  <a:gd name="T0" fmla="*/ 31 w 1713"/>
                  <a:gd name="T1" fmla="*/ 11 h 200"/>
                  <a:gd name="T2" fmla="*/ 18 w 1713"/>
                  <a:gd name="T3" fmla="*/ 23 h 200"/>
                  <a:gd name="T4" fmla="*/ 12 w 1713"/>
                  <a:gd name="T5" fmla="*/ 35 h 200"/>
                  <a:gd name="T6" fmla="*/ 6 w 1713"/>
                  <a:gd name="T7" fmla="*/ 55 h 200"/>
                  <a:gd name="T8" fmla="*/ 0 w 1713"/>
                  <a:gd name="T9" fmla="*/ 61 h 200"/>
                  <a:gd name="T10" fmla="*/ 0 w 1713"/>
                  <a:gd name="T11" fmla="*/ 78 h 200"/>
                  <a:gd name="T12" fmla="*/ 0 w 1713"/>
                  <a:gd name="T13" fmla="*/ 84 h 200"/>
                  <a:gd name="T14" fmla="*/ 0 w 1713"/>
                  <a:gd name="T15" fmla="*/ 90 h 200"/>
                  <a:gd name="T16" fmla="*/ 6 w 1713"/>
                  <a:gd name="T17" fmla="*/ 104 h 200"/>
                  <a:gd name="T18" fmla="*/ 12 w 1713"/>
                  <a:gd name="T19" fmla="*/ 116 h 200"/>
                  <a:gd name="T20" fmla="*/ 6 w 1713"/>
                  <a:gd name="T21" fmla="*/ 127 h 200"/>
                  <a:gd name="T22" fmla="*/ 6 w 1713"/>
                  <a:gd name="T23" fmla="*/ 145 h 200"/>
                  <a:gd name="T24" fmla="*/ 6 w 1713"/>
                  <a:gd name="T25" fmla="*/ 153 h 200"/>
                  <a:gd name="T26" fmla="*/ 18 w 1713"/>
                  <a:gd name="T27" fmla="*/ 165 h 200"/>
                  <a:gd name="T28" fmla="*/ 18 w 1713"/>
                  <a:gd name="T29" fmla="*/ 171 h 200"/>
                  <a:gd name="T30" fmla="*/ 31 w 1713"/>
                  <a:gd name="T31" fmla="*/ 182 h 200"/>
                  <a:gd name="T32" fmla="*/ 37 w 1713"/>
                  <a:gd name="T33" fmla="*/ 188 h 200"/>
                  <a:gd name="T34" fmla="*/ 73 w 1713"/>
                  <a:gd name="T35" fmla="*/ 188 h 200"/>
                  <a:gd name="T36" fmla="*/ 258 w 1713"/>
                  <a:gd name="T37" fmla="*/ 194 h 200"/>
                  <a:gd name="T38" fmla="*/ 734 w 1713"/>
                  <a:gd name="T39" fmla="*/ 200 h 200"/>
                  <a:gd name="T40" fmla="*/ 1450 w 1713"/>
                  <a:gd name="T41" fmla="*/ 194 h 200"/>
                  <a:gd name="T42" fmla="*/ 1640 w 1713"/>
                  <a:gd name="T43" fmla="*/ 194 h 200"/>
                  <a:gd name="T44" fmla="*/ 1670 w 1713"/>
                  <a:gd name="T45" fmla="*/ 182 h 200"/>
                  <a:gd name="T46" fmla="*/ 1676 w 1713"/>
                  <a:gd name="T47" fmla="*/ 182 h 200"/>
                  <a:gd name="T48" fmla="*/ 1689 w 1713"/>
                  <a:gd name="T49" fmla="*/ 165 h 200"/>
                  <a:gd name="T50" fmla="*/ 1695 w 1713"/>
                  <a:gd name="T51" fmla="*/ 159 h 200"/>
                  <a:gd name="T52" fmla="*/ 1713 w 1713"/>
                  <a:gd name="T53" fmla="*/ 133 h 200"/>
                  <a:gd name="T54" fmla="*/ 1713 w 1713"/>
                  <a:gd name="T55" fmla="*/ 127 h 200"/>
                  <a:gd name="T56" fmla="*/ 1713 w 1713"/>
                  <a:gd name="T57" fmla="*/ 116 h 200"/>
                  <a:gd name="T58" fmla="*/ 1707 w 1713"/>
                  <a:gd name="T59" fmla="*/ 110 h 200"/>
                  <a:gd name="T60" fmla="*/ 1707 w 1713"/>
                  <a:gd name="T61" fmla="*/ 104 h 200"/>
                  <a:gd name="T62" fmla="*/ 1707 w 1713"/>
                  <a:gd name="T63" fmla="*/ 104 h 200"/>
                  <a:gd name="T64" fmla="*/ 1707 w 1713"/>
                  <a:gd name="T65" fmla="*/ 84 h 200"/>
                  <a:gd name="T66" fmla="*/ 1707 w 1713"/>
                  <a:gd name="T67" fmla="*/ 78 h 200"/>
                  <a:gd name="T68" fmla="*/ 1707 w 1713"/>
                  <a:gd name="T69" fmla="*/ 61 h 200"/>
                  <a:gd name="T70" fmla="*/ 1701 w 1713"/>
                  <a:gd name="T71" fmla="*/ 55 h 200"/>
                  <a:gd name="T72" fmla="*/ 1701 w 1713"/>
                  <a:gd name="T73" fmla="*/ 49 h 200"/>
                  <a:gd name="T74" fmla="*/ 1701 w 1713"/>
                  <a:gd name="T75" fmla="*/ 43 h 200"/>
                  <a:gd name="T76" fmla="*/ 1701 w 1713"/>
                  <a:gd name="T77" fmla="*/ 35 h 200"/>
                  <a:gd name="T78" fmla="*/ 1701 w 1713"/>
                  <a:gd name="T79" fmla="*/ 35 h 200"/>
                  <a:gd name="T80" fmla="*/ 1695 w 1713"/>
                  <a:gd name="T81" fmla="*/ 17 h 200"/>
                  <a:gd name="T82" fmla="*/ 1689 w 1713"/>
                  <a:gd name="T83" fmla="*/ 11 h 200"/>
                  <a:gd name="T84" fmla="*/ 1664 w 1713"/>
                  <a:gd name="T85" fmla="*/ 6 h 200"/>
                  <a:gd name="T86" fmla="*/ 913 w 1713"/>
                  <a:gd name="T87" fmla="*/ 0 h 200"/>
                  <a:gd name="T88" fmla="*/ 37 w 1713"/>
                  <a:gd name="T89"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3" h="200">
                    <a:moveTo>
                      <a:pt x="37" y="6"/>
                    </a:moveTo>
                    <a:lnTo>
                      <a:pt x="31" y="11"/>
                    </a:lnTo>
                    <a:lnTo>
                      <a:pt x="24" y="17"/>
                    </a:lnTo>
                    <a:lnTo>
                      <a:pt x="18" y="23"/>
                    </a:lnTo>
                    <a:lnTo>
                      <a:pt x="18" y="23"/>
                    </a:lnTo>
                    <a:lnTo>
                      <a:pt x="12" y="35"/>
                    </a:lnTo>
                    <a:lnTo>
                      <a:pt x="12" y="49"/>
                    </a:lnTo>
                    <a:lnTo>
                      <a:pt x="6" y="55"/>
                    </a:lnTo>
                    <a:lnTo>
                      <a:pt x="6" y="55"/>
                    </a:lnTo>
                    <a:lnTo>
                      <a:pt x="0" y="61"/>
                    </a:lnTo>
                    <a:lnTo>
                      <a:pt x="0" y="72"/>
                    </a:lnTo>
                    <a:lnTo>
                      <a:pt x="0" y="78"/>
                    </a:lnTo>
                    <a:lnTo>
                      <a:pt x="0" y="78"/>
                    </a:lnTo>
                    <a:lnTo>
                      <a:pt x="0" y="84"/>
                    </a:lnTo>
                    <a:lnTo>
                      <a:pt x="0" y="90"/>
                    </a:lnTo>
                    <a:lnTo>
                      <a:pt x="0" y="90"/>
                    </a:lnTo>
                    <a:lnTo>
                      <a:pt x="0" y="90"/>
                    </a:lnTo>
                    <a:lnTo>
                      <a:pt x="6" y="104"/>
                    </a:lnTo>
                    <a:lnTo>
                      <a:pt x="12" y="110"/>
                    </a:lnTo>
                    <a:lnTo>
                      <a:pt x="12" y="116"/>
                    </a:lnTo>
                    <a:lnTo>
                      <a:pt x="12" y="116"/>
                    </a:lnTo>
                    <a:lnTo>
                      <a:pt x="6" y="127"/>
                    </a:lnTo>
                    <a:lnTo>
                      <a:pt x="6" y="139"/>
                    </a:lnTo>
                    <a:lnTo>
                      <a:pt x="6" y="145"/>
                    </a:lnTo>
                    <a:lnTo>
                      <a:pt x="6" y="145"/>
                    </a:lnTo>
                    <a:lnTo>
                      <a:pt x="6" y="153"/>
                    </a:lnTo>
                    <a:lnTo>
                      <a:pt x="12" y="159"/>
                    </a:lnTo>
                    <a:lnTo>
                      <a:pt x="18" y="165"/>
                    </a:lnTo>
                    <a:lnTo>
                      <a:pt x="18" y="165"/>
                    </a:lnTo>
                    <a:lnTo>
                      <a:pt x="18" y="171"/>
                    </a:lnTo>
                    <a:lnTo>
                      <a:pt x="24" y="182"/>
                    </a:lnTo>
                    <a:lnTo>
                      <a:pt x="31" y="182"/>
                    </a:lnTo>
                    <a:lnTo>
                      <a:pt x="31" y="182"/>
                    </a:lnTo>
                    <a:lnTo>
                      <a:pt x="37" y="188"/>
                    </a:lnTo>
                    <a:lnTo>
                      <a:pt x="49" y="188"/>
                    </a:lnTo>
                    <a:lnTo>
                      <a:pt x="73" y="188"/>
                    </a:lnTo>
                    <a:lnTo>
                      <a:pt x="73" y="188"/>
                    </a:lnTo>
                    <a:lnTo>
                      <a:pt x="258" y="194"/>
                    </a:lnTo>
                    <a:lnTo>
                      <a:pt x="568" y="200"/>
                    </a:lnTo>
                    <a:lnTo>
                      <a:pt x="734" y="200"/>
                    </a:lnTo>
                    <a:lnTo>
                      <a:pt x="734" y="200"/>
                    </a:lnTo>
                    <a:lnTo>
                      <a:pt x="1450" y="194"/>
                    </a:lnTo>
                    <a:lnTo>
                      <a:pt x="1634" y="194"/>
                    </a:lnTo>
                    <a:lnTo>
                      <a:pt x="1640" y="194"/>
                    </a:lnTo>
                    <a:lnTo>
                      <a:pt x="1652" y="188"/>
                    </a:lnTo>
                    <a:lnTo>
                      <a:pt x="1670" y="182"/>
                    </a:lnTo>
                    <a:lnTo>
                      <a:pt x="1670" y="182"/>
                    </a:lnTo>
                    <a:lnTo>
                      <a:pt x="1676" y="182"/>
                    </a:lnTo>
                    <a:lnTo>
                      <a:pt x="1684" y="177"/>
                    </a:lnTo>
                    <a:lnTo>
                      <a:pt x="1689" y="165"/>
                    </a:lnTo>
                    <a:lnTo>
                      <a:pt x="1689" y="165"/>
                    </a:lnTo>
                    <a:lnTo>
                      <a:pt x="1695" y="159"/>
                    </a:lnTo>
                    <a:lnTo>
                      <a:pt x="1707" y="145"/>
                    </a:lnTo>
                    <a:lnTo>
                      <a:pt x="1713" y="133"/>
                    </a:lnTo>
                    <a:lnTo>
                      <a:pt x="1713" y="133"/>
                    </a:lnTo>
                    <a:lnTo>
                      <a:pt x="1713" y="127"/>
                    </a:lnTo>
                    <a:lnTo>
                      <a:pt x="1713" y="122"/>
                    </a:lnTo>
                    <a:lnTo>
                      <a:pt x="1713" y="116"/>
                    </a:lnTo>
                    <a:lnTo>
                      <a:pt x="1713" y="116"/>
                    </a:lnTo>
                    <a:lnTo>
                      <a:pt x="1707" y="110"/>
                    </a:lnTo>
                    <a:lnTo>
                      <a:pt x="1707" y="110"/>
                    </a:lnTo>
                    <a:lnTo>
                      <a:pt x="1707" y="104"/>
                    </a:lnTo>
                    <a:lnTo>
                      <a:pt x="1707" y="104"/>
                    </a:lnTo>
                    <a:lnTo>
                      <a:pt x="1707" y="104"/>
                    </a:lnTo>
                    <a:lnTo>
                      <a:pt x="1701" y="90"/>
                    </a:lnTo>
                    <a:lnTo>
                      <a:pt x="1707" y="84"/>
                    </a:lnTo>
                    <a:lnTo>
                      <a:pt x="1707" y="84"/>
                    </a:lnTo>
                    <a:lnTo>
                      <a:pt x="1707" y="78"/>
                    </a:lnTo>
                    <a:lnTo>
                      <a:pt x="1707" y="72"/>
                    </a:lnTo>
                    <a:lnTo>
                      <a:pt x="1707" y="61"/>
                    </a:lnTo>
                    <a:lnTo>
                      <a:pt x="1707" y="61"/>
                    </a:lnTo>
                    <a:lnTo>
                      <a:pt x="1701" y="55"/>
                    </a:lnTo>
                    <a:lnTo>
                      <a:pt x="1701" y="55"/>
                    </a:lnTo>
                    <a:lnTo>
                      <a:pt x="1701" y="49"/>
                    </a:lnTo>
                    <a:lnTo>
                      <a:pt x="1701" y="49"/>
                    </a:lnTo>
                    <a:lnTo>
                      <a:pt x="1701" y="43"/>
                    </a:lnTo>
                    <a:lnTo>
                      <a:pt x="1701" y="43"/>
                    </a:lnTo>
                    <a:lnTo>
                      <a:pt x="1701" y="35"/>
                    </a:lnTo>
                    <a:lnTo>
                      <a:pt x="1701" y="35"/>
                    </a:lnTo>
                    <a:lnTo>
                      <a:pt x="1701" y="35"/>
                    </a:lnTo>
                    <a:lnTo>
                      <a:pt x="1701" y="23"/>
                    </a:lnTo>
                    <a:lnTo>
                      <a:pt x="1695" y="17"/>
                    </a:lnTo>
                    <a:lnTo>
                      <a:pt x="1695" y="17"/>
                    </a:lnTo>
                    <a:lnTo>
                      <a:pt x="1689" y="11"/>
                    </a:lnTo>
                    <a:lnTo>
                      <a:pt x="1684" y="6"/>
                    </a:lnTo>
                    <a:lnTo>
                      <a:pt x="1664" y="6"/>
                    </a:lnTo>
                    <a:lnTo>
                      <a:pt x="1664" y="6"/>
                    </a:lnTo>
                    <a:lnTo>
                      <a:pt x="913" y="0"/>
                    </a:lnTo>
                    <a:lnTo>
                      <a:pt x="551" y="0"/>
                    </a:lnTo>
                    <a:lnTo>
                      <a:pt x="37" y="6"/>
                    </a:lnTo>
                    <a:close/>
                  </a:path>
                </a:pathLst>
              </a:custGeom>
              <a:solidFill>
                <a:srgbClr val="3F3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58" name="Freeform 14"/>
              <p:cNvSpPr>
                <a:spLocks/>
              </p:cNvSpPr>
              <p:nvPr/>
            </p:nvSpPr>
            <p:spPr bwMode="auto">
              <a:xfrm>
                <a:off x="3399" y="1918"/>
                <a:ext cx="6" cy="43"/>
              </a:xfrm>
              <a:custGeom>
                <a:avLst/>
                <a:gdLst>
                  <a:gd name="T0" fmla="*/ 6 w 6"/>
                  <a:gd name="T1" fmla="*/ 0 h 43"/>
                  <a:gd name="T2" fmla="*/ 6 w 6"/>
                  <a:gd name="T3" fmla="*/ 14 h 43"/>
                  <a:gd name="T4" fmla="*/ 6 w 6"/>
                  <a:gd name="T5" fmla="*/ 32 h 43"/>
                  <a:gd name="T6" fmla="*/ 6 w 6"/>
                  <a:gd name="T7" fmla="*/ 43 h 43"/>
                  <a:gd name="T8" fmla="*/ 6 w 6"/>
                  <a:gd name="T9" fmla="*/ 43 h 43"/>
                  <a:gd name="T10" fmla="*/ 0 w 6"/>
                  <a:gd name="T11" fmla="*/ 43 h 43"/>
                  <a:gd name="T12" fmla="*/ 0 w 6"/>
                  <a:gd name="T13" fmla="*/ 37 h 43"/>
                  <a:gd name="T14" fmla="*/ 0 w 6"/>
                  <a:gd name="T15" fmla="*/ 20 h 43"/>
                  <a:gd name="T16" fmla="*/ 0 w 6"/>
                  <a:gd name="T17" fmla="*/ 0 h 43"/>
                  <a:gd name="T18" fmla="*/ 0 w 6"/>
                  <a:gd name="T19" fmla="*/ 0 h 43"/>
                  <a:gd name="T20" fmla="*/ 0 w 6"/>
                  <a:gd name="T21" fmla="*/ 0 h 43"/>
                  <a:gd name="T22" fmla="*/ 0 w 6"/>
                  <a:gd name="T23" fmla="*/ 0 h 43"/>
                  <a:gd name="T24" fmla="*/ 6 w 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3">
                    <a:moveTo>
                      <a:pt x="6" y="0"/>
                    </a:moveTo>
                    <a:lnTo>
                      <a:pt x="6" y="14"/>
                    </a:lnTo>
                    <a:lnTo>
                      <a:pt x="6" y="32"/>
                    </a:lnTo>
                    <a:lnTo>
                      <a:pt x="6" y="43"/>
                    </a:lnTo>
                    <a:lnTo>
                      <a:pt x="6" y="43"/>
                    </a:lnTo>
                    <a:lnTo>
                      <a:pt x="0" y="43"/>
                    </a:lnTo>
                    <a:lnTo>
                      <a:pt x="0" y="37"/>
                    </a:lnTo>
                    <a:lnTo>
                      <a:pt x="0" y="20"/>
                    </a:lnTo>
                    <a:lnTo>
                      <a:pt x="0" y="0"/>
                    </a:lnTo>
                    <a:lnTo>
                      <a:pt x="0" y="0"/>
                    </a:lnTo>
                    <a:lnTo>
                      <a:pt x="0" y="0"/>
                    </a:lnTo>
                    <a:lnTo>
                      <a:pt x="0" y="0"/>
                    </a:lnTo>
                    <a:lnTo>
                      <a:pt x="6"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59" name="Freeform 15"/>
              <p:cNvSpPr>
                <a:spLocks/>
              </p:cNvSpPr>
              <p:nvPr/>
            </p:nvSpPr>
            <p:spPr bwMode="auto">
              <a:xfrm>
                <a:off x="3413" y="1918"/>
                <a:ext cx="6" cy="32"/>
              </a:xfrm>
              <a:custGeom>
                <a:avLst/>
                <a:gdLst>
                  <a:gd name="T0" fmla="*/ 0 w 6"/>
                  <a:gd name="T1" fmla="*/ 0 h 32"/>
                  <a:gd name="T2" fmla="*/ 0 w 6"/>
                  <a:gd name="T3" fmla="*/ 8 h 32"/>
                  <a:gd name="T4" fmla="*/ 0 w 6"/>
                  <a:gd name="T5" fmla="*/ 20 h 32"/>
                  <a:gd name="T6" fmla="*/ 0 w 6"/>
                  <a:gd name="T7" fmla="*/ 26 h 32"/>
                  <a:gd name="T8" fmla="*/ 0 w 6"/>
                  <a:gd name="T9" fmla="*/ 26 h 32"/>
                  <a:gd name="T10" fmla="*/ 0 w 6"/>
                  <a:gd name="T11" fmla="*/ 32 h 32"/>
                  <a:gd name="T12" fmla="*/ 0 w 6"/>
                  <a:gd name="T13" fmla="*/ 32 h 32"/>
                  <a:gd name="T14" fmla="*/ 6 w 6"/>
                  <a:gd name="T15" fmla="*/ 26 h 32"/>
                  <a:gd name="T16" fmla="*/ 6 w 6"/>
                  <a:gd name="T17" fmla="*/ 26 h 32"/>
                  <a:gd name="T18" fmla="*/ 6 w 6"/>
                  <a:gd name="T19" fmla="*/ 14 h 32"/>
                  <a:gd name="T20" fmla="*/ 6 w 6"/>
                  <a:gd name="T21" fmla="*/ 8 h 32"/>
                  <a:gd name="T22" fmla="*/ 6 w 6"/>
                  <a:gd name="T23" fmla="*/ 0 h 32"/>
                  <a:gd name="T24" fmla="*/ 6 w 6"/>
                  <a:gd name="T25" fmla="*/ 0 h 32"/>
                  <a:gd name="T26" fmla="*/ 0 w 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32">
                    <a:moveTo>
                      <a:pt x="0" y="0"/>
                    </a:moveTo>
                    <a:lnTo>
                      <a:pt x="0" y="8"/>
                    </a:lnTo>
                    <a:lnTo>
                      <a:pt x="0" y="20"/>
                    </a:lnTo>
                    <a:lnTo>
                      <a:pt x="0" y="26"/>
                    </a:lnTo>
                    <a:lnTo>
                      <a:pt x="0" y="26"/>
                    </a:lnTo>
                    <a:lnTo>
                      <a:pt x="0" y="32"/>
                    </a:lnTo>
                    <a:lnTo>
                      <a:pt x="0" y="32"/>
                    </a:lnTo>
                    <a:lnTo>
                      <a:pt x="6" y="26"/>
                    </a:lnTo>
                    <a:lnTo>
                      <a:pt x="6" y="26"/>
                    </a:lnTo>
                    <a:lnTo>
                      <a:pt x="6" y="14"/>
                    </a:lnTo>
                    <a:lnTo>
                      <a:pt x="6" y="8"/>
                    </a:lnTo>
                    <a:lnTo>
                      <a:pt x="6" y="0"/>
                    </a:lnTo>
                    <a:lnTo>
                      <a:pt x="6" y="0"/>
                    </a:lnTo>
                    <a:lnTo>
                      <a:pt x="0"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60" name="Freeform 16"/>
              <p:cNvSpPr>
                <a:spLocks/>
              </p:cNvSpPr>
              <p:nvPr/>
            </p:nvSpPr>
            <p:spPr bwMode="auto">
              <a:xfrm>
                <a:off x="3375" y="1883"/>
                <a:ext cx="209" cy="84"/>
              </a:xfrm>
              <a:custGeom>
                <a:avLst/>
                <a:gdLst>
                  <a:gd name="T0" fmla="*/ 209 w 209"/>
                  <a:gd name="T1" fmla="*/ 78 h 84"/>
                  <a:gd name="T2" fmla="*/ 203 w 209"/>
                  <a:gd name="T3" fmla="*/ 78 h 84"/>
                  <a:gd name="T4" fmla="*/ 189 w 209"/>
                  <a:gd name="T5" fmla="*/ 84 h 84"/>
                  <a:gd name="T6" fmla="*/ 177 w 209"/>
                  <a:gd name="T7" fmla="*/ 78 h 84"/>
                  <a:gd name="T8" fmla="*/ 177 w 209"/>
                  <a:gd name="T9" fmla="*/ 78 h 84"/>
                  <a:gd name="T10" fmla="*/ 166 w 209"/>
                  <a:gd name="T11" fmla="*/ 78 h 84"/>
                  <a:gd name="T12" fmla="*/ 148 w 209"/>
                  <a:gd name="T13" fmla="*/ 67 h 84"/>
                  <a:gd name="T14" fmla="*/ 134 w 209"/>
                  <a:gd name="T15" fmla="*/ 55 h 84"/>
                  <a:gd name="T16" fmla="*/ 134 w 209"/>
                  <a:gd name="T17" fmla="*/ 55 h 84"/>
                  <a:gd name="T18" fmla="*/ 116 w 209"/>
                  <a:gd name="T19" fmla="*/ 43 h 84"/>
                  <a:gd name="T20" fmla="*/ 105 w 209"/>
                  <a:gd name="T21" fmla="*/ 35 h 84"/>
                  <a:gd name="T22" fmla="*/ 99 w 209"/>
                  <a:gd name="T23" fmla="*/ 35 h 84"/>
                  <a:gd name="T24" fmla="*/ 99 w 209"/>
                  <a:gd name="T25" fmla="*/ 35 h 84"/>
                  <a:gd name="T26" fmla="*/ 85 w 209"/>
                  <a:gd name="T27" fmla="*/ 55 h 84"/>
                  <a:gd name="T28" fmla="*/ 79 w 209"/>
                  <a:gd name="T29" fmla="*/ 72 h 84"/>
                  <a:gd name="T30" fmla="*/ 79 w 209"/>
                  <a:gd name="T31" fmla="*/ 78 h 84"/>
                  <a:gd name="T32" fmla="*/ 79 w 209"/>
                  <a:gd name="T33" fmla="*/ 78 h 84"/>
                  <a:gd name="T34" fmla="*/ 44 w 209"/>
                  <a:gd name="T35" fmla="*/ 78 h 84"/>
                  <a:gd name="T36" fmla="*/ 44 w 209"/>
                  <a:gd name="T37" fmla="*/ 72 h 84"/>
                  <a:gd name="T38" fmla="*/ 44 w 209"/>
                  <a:gd name="T39" fmla="*/ 55 h 84"/>
                  <a:gd name="T40" fmla="*/ 44 w 209"/>
                  <a:gd name="T41" fmla="*/ 43 h 84"/>
                  <a:gd name="T42" fmla="*/ 44 w 209"/>
                  <a:gd name="T43" fmla="*/ 43 h 84"/>
                  <a:gd name="T44" fmla="*/ 24 w 209"/>
                  <a:gd name="T45" fmla="*/ 43 h 84"/>
                  <a:gd name="T46" fmla="*/ 6 w 209"/>
                  <a:gd name="T47" fmla="*/ 49 h 84"/>
                  <a:gd name="T48" fmla="*/ 0 w 209"/>
                  <a:gd name="T49" fmla="*/ 49 h 84"/>
                  <a:gd name="T50" fmla="*/ 0 w 209"/>
                  <a:gd name="T51" fmla="*/ 49 h 84"/>
                  <a:gd name="T52" fmla="*/ 6 w 209"/>
                  <a:gd name="T53" fmla="*/ 43 h 84"/>
                  <a:gd name="T54" fmla="*/ 18 w 209"/>
                  <a:gd name="T55" fmla="*/ 23 h 84"/>
                  <a:gd name="T56" fmla="*/ 38 w 209"/>
                  <a:gd name="T57" fmla="*/ 6 h 84"/>
                  <a:gd name="T58" fmla="*/ 38 w 209"/>
                  <a:gd name="T59" fmla="*/ 6 h 84"/>
                  <a:gd name="T60" fmla="*/ 61 w 209"/>
                  <a:gd name="T61" fmla="*/ 0 h 84"/>
                  <a:gd name="T62" fmla="*/ 116 w 209"/>
                  <a:gd name="T63" fmla="*/ 12 h 84"/>
                  <a:gd name="T64" fmla="*/ 209 w 209"/>
                  <a:gd name="T65"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84">
                    <a:moveTo>
                      <a:pt x="209" y="78"/>
                    </a:moveTo>
                    <a:lnTo>
                      <a:pt x="203" y="78"/>
                    </a:lnTo>
                    <a:lnTo>
                      <a:pt x="189" y="84"/>
                    </a:lnTo>
                    <a:lnTo>
                      <a:pt x="177" y="78"/>
                    </a:lnTo>
                    <a:lnTo>
                      <a:pt x="177" y="78"/>
                    </a:lnTo>
                    <a:lnTo>
                      <a:pt x="166" y="78"/>
                    </a:lnTo>
                    <a:lnTo>
                      <a:pt x="148" y="67"/>
                    </a:lnTo>
                    <a:lnTo>
                      <a:pt x="134" y="55"/>
                    </a:lnTo>
                    <a:lnTo>
                      <a:pt x="134" y="55"/>
                    </a:lnTo>
                    <a:lnTo>
                      <a:pt x="116" y="43"/>
                    </a:lnTo>
                    <a:lnTo>
                      <a:pt x="105" y="35"/>
                    </a:lnTo>
                    <a:lnTo>
                      <a:pt x="99" y="35"/>
                    </a:lnTo>
                    <a:lnTo>
                      <a:pt x="99" y="35"/>
                    </a:lnTo>
                    <a:lnTo>
                      <a:pt x="85" y="55"/>
                    </a:lnTo>
                    <a:lnTo>
                      <a:pt x="79" y="72"/>
                    </a:lnTo>
                    <a:lnTo>
                      <a:pt x="79" y="78"/>
                    </a:lnTo>
                    <a:lnTo>
                      <a:pt x="79" y="78"/>
                    </a:lnTo>
                    <a:lnTo>
                      <a:pt x="44" y="78"/>
                    </a:lnTo>
                    <a:lnTo>
                      <a:pt x="44" y="72"/>
                    </a:lnTo>
                    <a:lnTo>
                      <a:pt x="44" y="55"/>
                    </a:lnTo>
                    <a:lnTo>
                      <a:pt x="44" y="43"/>
                    </a:lnTo>
                    <a:lnTo>
                      <a:pt x="44" y="43"/>
                    </a:lnTo>
                    <a:lnTo>
                      <a:pt x="24" y="43"/>
                    </a:lnTo>
                    <a:lnTo>
                      <a:pt x="6" y="49"/>
                    </a:lnTo>
                    <a:lnTo>
                      <a:pt x="0" y="49"/>
                    </a:lnTo>
                    <a:lnTo>
                      <a:pt x="0" y="49"/>
                    </a:lnTo>
                    <a:lnTo>
                      <a:pt x="6" y="43"/>
                    </a:lnTo>
                    <a:lnTo>
                      <a:pt x="18" y="23"/>
                    </a:lnTo>
                    <a:lnTo>
                      <a:pt x="38" y="6"/>
                    </a:lnTo>
                    <a:lnTo>
                      <a:pt x="38" y="6"/>
                    </a:lnTo>
                    <a:lnTo>
                      <a:pt x="61" y="0"/>
                    </a:lnTo>
                    <a:lnTo>
                      <a:pt x="116" y="12"/>
                    </a:lnTo>
                    <a:lnTo>
                      <a:pt x="209"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61" name="Freeform 17"/>
              <p:cNvSpPr>
                <a:spLocks/>
              </p:cNvSpPr>
              <p:nvPr/>
            </p:nvSpPr>
            <p:spPr bwMode="auto">
              <a:xfrm>
                <a:off x="3399" y="1906"/>
                <a:ext cx="6" cy="20"/>
              </a:xfrm>
              <a:custGeom>
                <a:avLst/>
                <a:gdLst>
                  <a:gd name="T0" fmla="*/ 6 w 6"/>
                  <a:gd name="T1" fmla="*/ 12 h 20"/>
                  <a:gd name="T2" fmla="*/ 6 w 6"/>
                  <a:gd name="T3" fmla="*/ 12 h 20"/>
                  <a:gd name="T4" fmla="*/ 6 w 6"/>
                  <a:gd name="T5" fmla="*/ 6 h 20"/>
                  <a:gd name="T6" fmla="*/ 6 w 6"/>
                  <a:gd name="T7" fmla="*/ 0 h 20"/>
                  <a:gd name="T8" fmla="*/ 6 w 6"/>
                  <a:gd name="T9" fmla="*/ 0 h 20"/>
                  <a:gd name="T10" fmla="*/ 6 w 6"/>
                  <a:gd name="T11" fmla="*/ 0 h 20"/>
                  <a:gd name="T12" fmla="*/ 0 w 6"/>
                  <a:gd name="T13" fmla="*/ 6 h 20"/>
                  <a:gd name="T14" fmla="*/ 0 w 6"/>
                  <a:gd name="T15" fmla="*/ 6 h 20"/>
                  <a:gd name="T16" fmla="*/ 0 w 6"/>
                  <a:gd name="T17" fmla="*/ 6 h 20"/>
                  <a:gd name="T18" fmla="*/ 0 w 6"/>
                  <a:gd name="T19" fmla="*/ 20 h 20"/>
                  <a:gd name="T20" fmla="*/ 0 w 6"/>
                  <a:gd name="T21" fmla="*/ 20 h 20"/>
                  <a:gd name="T22" fmla="*/ 0 w 6"/>
                  <a:gd name="T23" fmla="*/ 20 h 20"/>
                  <a:gd name="T24" fmla="*/ 6 w 6"/>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0">
                    <a:moveTo>
                      <a:pt x="6" y="12"/>
                    </a:moveTo>
                    <a:lnTo>
                      <a:pt x="6" y="12"/>
                    </a:lnTo>
                    <a:lnTo>
                      <a:pt x="6" y="6"/>
                    </a:lnTo>
                    <a:lnTo>
                      <a:pt x="6" y="0"/>
                    </a:lnTo>
                    <a:lnTo>
                      <a:pt x="6" y="0"/>
                    </a:lnTo>
                    <a:lnTo>
                      <a:pt x="6" y="0"/>
                    </a:lnTo>
                    <a:lnTo>
                      <a:pt x="0" y="6"/>
                    </a:lnTo>
                    <a:lnTo>
                      <a:pt x="0" y="6"/>
                    </a:lnTo>
                    <a:lnTo>
                      <a:pt x="0" y="6"/>
                    </a:lnTo>
                    <a:lnTo>
                      <a:pt x="0" y="20"/>
                    </a:lnTo>
                    <a:lnTo>
                      <a:pt x="0" y="20"/>
                    </a:lnTo>
                    <a:lnTo>
                      <a:pt x="0" y="20"/>
                    </a:lnTo>
                    <a:lnTo>
                      <a:pt x="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62" name="Freeform 18"/>
              <p:cNvSpPr>
                <a:spLocks/>
              </p:cNvSpPr>
              <p:nvPr/>
            </p:nvSpPr>
            <p:spPr bwMode="auto">
              <a:xfrm>
                <a:off x="3413" y="1906"/>
                <a:ext cx="6" cy="20"/>
              </a:xfrm>
              <a:custGeom>
                <a:avLst/>
                <a:gdLst>
                  <a:gd name="T0" fmla="*/ 6 w 6"/>
                  <a:gd name="T1" fmla="*/ 20 h 20"/>
                  <a:gd name="T2" fmla="*/ 6 w 6"/>
                  <a:gd name="T3" fmla="*/ 20 h 20"/>
                  <a:gd name="T4" fmla="*/ 6 w 6"/>
                  <a:gd name="T5" fmla="*/ 6 h 20"/>
                  <a:gd name="T6" fmla="*/ 6 w 6"/>
                  <a:gd name="T7" fmla="*/ 0 h 20"/>
                  <a:gd name="T8" fmla="*/ 6 w 6"/>
                  <a:gd name="T9" fmla="*/ 0 h 20"/>
                  <a:gd name="T10" fmla="*/ 6 w 6"/>
                  <a:gd name="T11" fmla="*/ 0 h 20"/>
                  <a:gd name="T12" fmla="*/ 0 w 6"/>
                  <a:gd name="T13" fmla="*/ 0 h 20"/>
                  <a:gd name="T14" fmla="*/ 0 w 6"/>
                  <a:gd name="T15" fmla="*/ 0 h 20"/>
                  <a:gd name="T16" fmla="*/ 0 w 6"/>
                  <a:gd name="T17" fmla="*/ 0 h 20"/>
                  <a:gd name="T18" fmla="*/ 0 w 6"/>
                  <a:gd name="T19" fmla="*/ 6 h 20"/>
                  <a:gd name="T20" fmla="*/ 0 w 6"/>
                  <a:gd name="T21" fmla="*/ 12 h 20"/>
                  <a:gd name="T22" fmla="*/ 0 w 6"/>
                  <a:gd name="T23" fmla="*/ 12 h 20"/>
                  <a:gd name="T24" fmla="*/ 0 w 6"/>
                  <a:gd name="T25" fmla="*/ 12 h 20"/>
                  <a:gd name="T26" fmla="*/ 0 w 6"/>
                  <a:gd name="T27" fmla="*/ 12 h 20"/>
                  <a:gd name="T28" fmla="*/ 0 w 6"/>
                  <a:gd name="T29" fmla="*/ 20 h 20"/>
                  <a:gd name="T30" fmla="*/ 6 w 6"/>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0">
                    <a:moveTo>
                      <a:pt x="6" y="20"/>
                    </a:moveTo>
                    <a:lnTo>
                      <a:pt x="6" y="20"/>
                    </a:lnTo>
                    <a:lnTo>
                      <a:pt x="6" y="6"/>
                    </a:lnTo>
                    <a:lnTo>
                      <a:pt x="6" y="0"/>
                    </a:lnTo>
                    <a:lnTo>
                      <a:pt x="6" y="0"/>
                    </a:lnTo>
                    <a:lnTo>
                      <a:pt x="6" y="0"/>
                    </a:lnTo>
                    <a:lnTo>
                      <a:pt x="0" y="0"/>
                    </a:lnTo>
                    <a:lnTo>
                      <a:pt x="0" y="0"/>
                    </a:lnTo>
                    <a:lnTo>
                      <a:pt x="0" y="0"/>
                    </a:lnTo>
                    <a:lnTo>
                      <a:pt x="0" y="6"/>
                    </a:lnTo>
                    <a:lnTo>
                      <a:pt x="0" y="12"/>
                    </a:lnTo>
                    <a:lnTo>
                      <a:pt x="0" y="12"/>
                    </a:lnTo>
                    <a:lnTo>
                      <a:pt x="0" y="12"/>
                    </a:lnTo>
                    <a:lnTo>
                      <a:pt x="0" y="12"/>
                    </a:lnTo>
                    <a:lnTo>
                      <a:pt x="0" y="20"/>
                    </a:lnTo>
                    <a:lnTo>
                      <a:pt x="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63" name="Freeform 19"/>
              <p:cNvSpPr>
                <a:spLocks/>
              </p:cNvSpPr>
              <p:nvPr/>
            </p:nvSpPr>
            <p:spPr bwMode="auto">
              <a:xfrm>
                <a:off x="4734" y="1926"/>
                <a:ext cx="6" cy="41"/>
              </a:xfrm>
              <a:custGeom>
                <a:avLst/>
                <a:gdLst>
                  <a:gd name="T0" fmla="*/ 6 w 6"/>
                  <a:gd name="T1" fmla="*/ 0 h 41"/>
                  <a:gd name="T2" fmla="*/ 6 w 6"/>
                  <a:gd name="T3" fmla="*/ 12 h 41"/>
                  <a:gd name="T4" fmla="*/ 0 w 6"/>
                  <a:gd name="T5" fmla="*/ 29 h 41"/>
                  <a:gd name="T6" fmla="*/ 0 w 6"/>
                  <a:gd name="T7" fmla="*/ 41 h 41"/>
                  <a:gd name="T8" fmla="*/ 0 w 6"/>
                  <a:gd name="T9" fmla="*/ 41 h 41"/>
                  <a:gd name="T10" fmla="*/ 0 w 6"/>
                  <a:gd name="T11" fmla="*/ 41 h 41"/>
                  <a:gd name="T12" fmla="*/ 0 w 6"/>
                  <a:gd name="T13" fmla="*/ 35 h 41"/>
                  <a:gd name="T14" fmla="*/ 0 w 6"/>
                  <a:gd name="T15" fmla="*/ 18 h 41"/>
                  <a:gd name="T16" fmla="*/ 0 w 6"/>
                  <a:gd name="T17" fmla="*/ 0 h 41"/>
                  <a:gd name="T18" fmla="*/ 0 w 6"/>
                  <a:gd name="T19" fmla="*/ 0 h 41"/>
                  <a:gd name="T20" fmla="*/ 0 w 6"/>
                  <a:gd name="T21" fmla="*/ 0 h 41"/>
                  <a:gd name="T22" fmla="*/ 0 w 6"/>
                  <a:gd name="T23" fmla="*/ 0 h 41"/>
                  <a:gd name="T24" fmla="*/ 6 w 6"/>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1">
                    <a:moveTo>
                      <a:pt x="6" y="0"/>
                    </a:moveTo>
                    <a:lnTo>
                      <a:pt x="6" y="12"/>
                    </a:lnTo>
                    <a:lnTo>
                      <a:pt x="0" y="29"/>
                    </a:lnTo>
                    <a:lnTo>
                      <a:pt x="0" y="41"/>
                    </a:lnTo>
                    <a:lnTo>
                      <a:pt x="0" y="41"/>
                    </a:lnTo>
                    <a:lnTo>
                      <a:pt x="0" y="41"/>
                    </a:lnTo>
                    <a:lnTo>
                      <a:pt x="0" y="35"/>
                    </a:lnTo>
                    <a:lnTo>
                      <a:pt x="0" y="18"/>
                    </a:lnTo>
                    <a:lnTo>
                      <a:pt x="0" y="0"/>
                    </a:lnTo>
                    <a:lnTo>
                      <a:pt x="0" y="0"/>
                    </a:lnTo>
                    <a:lnTo>
                      <a:pt x="0" y="0"/>
                    </a:lnTo>
                    <a:lnTo>
                      <a:pt x="0" y="0"/>
                    </a:lnTo>
                    <a:lnTo>
                      <a:pt x="6"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64" name="Freeform 20"/>
              <p:cNvSpPr>
                <a:spLocks/>
              </p:cNvSpPr>
              <p:nvPr/>
            </p:nvSpPr>
            <p:spPr bwMode="auto">
              <a:xfrm>
                <a:off x="4569" y="1900"/>
                <a:ext cx="207" cy="67"/>
              </a:xfrm>
              <a:custGeom>
                <a:avLst/>
                <a:gdLst>
                  <a:gd name="T0" fmla="*/ 201 w 207"/>
                  <a:gd name="T1" fmla="*/ 12 h 67"/>
                  <a:gd name="T2" fmla="*/ 201 w 207"/>
                  <a:gd name="T3" fmla="*/ 18 h 67"/>
                  <a:gd name="T4" fmla="*/ 207 w 207"/>
                  <a:gd name="T5" fmla="*/ 26 h 67"/>
                  <a:gd name="T6" fmla="*/ 201 w 207"/>
                  <a:gd name="T7" fmla="*/ 32 h 67"/>
                  <a:gd name="T8" fmla="*/ 201 w 207"/>
                  <a:gd name="T9" fmla="*/ 32 h 67"/>
                  <a:gd name="T10" fmla="*/ 189 w 207"/>
                  <a:gd name="T11" fmla="*/ 38 h 67"/>
                  <a:gd name="T12" fmla="*/ 171 w 207"/>
                  <a:gd name="T13" fmla="*/ 38 h 67"/>
                  <a:gd name="T14" fmla="*/ 165 w 207"/>
                  <a:gd name="T15" fmla="*/ 38 h 67"/>
                  <a:gd name="T16" fmla="*/ 165 w 207"/>
                  <a:gd name="T17" fmla="*/ 38 h 67"/>
                  <a:gd name="T18" fmla="*/ 158 w 207"/>
                  <a:gd name="T19" fmla="*/ 38 h 67"/>
                  <a:gd name="T20" fmla="*/ 146 w 207"/>
                  <a:gd name="T21" fmla="*/ 38 h 67"/>
                  <a:gd name="T22" fmla="*/ 140 w 207"/>
                  <a:gd name="T23" fmla="*/ 32 h 67"/>
                  <a:gd name="T24" fmla="*/ 140 w 207"/>
                  <a:gd name="T25" fmla="*/ 32 h 67"/>
                  <a:gd name="T26" fmla="*/ 134 w 207"/>
                  <a:gd name="T27" fmla="*/ 38 h 67"/>
                  <a:gd name="T28" fmla="*/ 140 w 207"/>
                  <a:gd name="T29" fmla="*/ 55 h 67"/>
                  <a:gd name="T30" fmla="*/ 140 w 207"/>
                  <a:gd name="T31" fmla="*/ 61 h 67"/>
                  <a:gd name="T32" fmla="*/ 140 w 207"/>
                  <a:gd name="T33" fmla="*/ 61 h 67"/>
                  <a:gd name="T34" fmla="*/ 128 w 207"/>
                  <a:gd name="T35" fmla="*/ 61 h 67"/>
                  <a:gd name="T36" fmla="*/ 110 w 207"/>
                  <a:gd name="T37" fmla="*/ 67 h 67"/>
                  <a:gd name="T38" fmla="*/ 97 w 207"/>
                  <a:gd name="T39" fmla="*/ 61 h 67"/>
                  <a:gd name="T40" fmla="*/ 97 w 207"/>
                  <a:gd name="T41" fmla="*/ 61 h 67"/>
                  <a:gd name="T42" fmla="*/ 85 w 207"/>
                  <a:gd name="T43" fmla="*/ 50 h 67"/>
                  <a:gd name="T44" fmla="*/ 73 w 207"/>
                  <a:gd name="T45" fmla="*/ 50 h 67"/>
                  <a:gd name="T46" fmla="*/ 67 w 207"/>
                  <a:gd name="T47" fmla="*/ 50 h 67"/>
                  <a:gd name="T48" fmla="*/ 67 w 207"/>
                  <a:gd name="T49" fmla="*/ 50 h 67"/>
                  <a:gd name="T50" fmla="*/ 61 w 207"/>
                  <a:gd name="T51" fmla="*/ 55 h 67"/>
                  <a:gd name="T52" fmla="*/ 55 w 207"/>
                  <a:gd name="T53" fmla="*/ 61 h 67"/>
                  <a:gd name="T54" fmla="*/ 41 w 207"/>
                  <a:gd name="T55" fmla="*/ 61 h 67"/>
                  <a:gd name="T56" fmla="*/ 41 w 207"/>
                  <a:gd name="T57" fmla="*/ 61 h 67"/>
                  <a:gd name="T58" fmla="*/ 18 w 207"/>
                  <a:gd name="T59" fmla="*/ 61 h 67"/>
                  <a:gd name="T60" fmla="*/ 6 w 207"/>
                  <a:gd name="T61" fmla="*/ 61 h 67"/>
                  <a:gd name="T62" fmla="*/ 0 w 207"/>
                  <a:gd name="T63" fmla="*/ 61 h 67"/>
                  <a:gd name="T64" fmla="*/ 0 w 207"/>
                  <a:gd name="T65" fmla="*/ 61 h 67"/>
                  <a:gd name="T66" fmla="*/ 6 w 207"/>
                  <a:gd name="T67" fmla="*/ 55 h 67"/>
                  <a:gd name="T68" fmla="*/ 30 w 207"/>
                  <a:gd name="T69" fmla="*/ 44 h 67"/>
                  <a:gd name="T70" fmla="*/ 61 w 207"/>
                  <a:gd name="T71" fmla="*/ 26 h 67"/>
                  <a:gd name="T72" fmla="*/ 102 w 207"/>
                  <a:gd name="T73" fmla="*/ 6 h 67"/>
                  <a:gd name="T74" fmla="*/ 152 w 207"/>
                  <a:gd name="T75" fmla="*/ 0 h 67"/>
                  <a:gd name="T76" fmla="*/ 201 w 207"/>
                  <a:gd name="T7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 h="67">
                    <a:moveTo>
                      <a:pt x="201" y="12"/>
                    </a:moveTo>
                    <a:lnTo>
                      <a:pt x="201" y="18"/>
                    </a:lnTo>
                    <a:lnTo>
                      <a:pt x="207" y="26"/>
                    </a:lnTo>
                    <a:lnTo>
                      <a:pt x="201" y="32"/>
                    </a:lnTo>
                    <a:lnTo>
                      <a:pt x="201" y="32"/>
                    </a:lnTo>
                    <a:lnTo>
                      <a:pt x="189" y="38"/>
                    </a:lnTo>
                    <a:lnTo>
                      <a:pt x="171" y="38"/>
                    </a:lnTo>
                    <a:lnTo>
                      <a:pt x="165" y="38"/>
                    </a:lnTo>
                    <a:lnTo>
                      <a:pt x="165" y="38"/>
                    </a:lnTo>
                    <a:lnTo>
                      <a:pt x="158" y="38"/>
                    </a:lnTo>
                    <a:lnTo>
                      <a:pt x="146" y="38"/>
                    </a:lnTo>
                    <a:lnTo>
                      <a:pt x="140" y="32"/>
                    </a:lnTo>
                    <a:lnTo>
                      <a:pt x="140" y="32"/>
                    </a:lnTo>
                    <a:lnTo>
                      <a:pt x="134" y="38"/>
                    </a:lnTo>
                    <a:lnTo>
                      <a:pt x="140" y="55"/>
                    </a:lnTo>
                    <a:lnTo>
                      <a:pt x="140" y="61"/>
                    </a:lnTo>
                    <a:lnTo>
                      <a:pt x="140" y="61"/>
                    </a:lnTo>
                    <a:lnTo>
                      <a:pt x="128" y="61"/>
                    </a:lnTo>
                    <a:lnTo>
                      <a:pt x="110" y="67"/>
                    </a:lnTo>
                    <a:lnTo>
                      <a:pt x="97" y="61"/>
                    </a:lnTo>
                    <a:lnTo>
                      <a:pt x="97" y="61"/>
                    </a:lnTo>
                    <a:lnTo>
                      <a:pt x="85" y="50"/>
                    </a:lnTo>
                    <a:lnTo>
                      <a:pt x="73" y="50"/>
                    </a:lnTo>
                    <a:lnTo>
                      <a:pt x="67" y="50"/>
                    </a:lnTo>
                    <a:lnTo>
                      <a:pt x="67" y="50"/>
                    </a:lnTo>
                    <a:lnTo>
                      <a:pt x="61" y="55"/>
                    </a:lnTo>
                    <a:lnTo>
                      <a:pt x="55" y="61"/>
                    </a:lnTo>
                    <a:lnTo>
                      <a:pt x="41" y="61"/>
                    </a:lnTo>
                    <a:lnTo>
                      <a:pt x="41" y="61"/>
                    </a:lnTo>
                    <a:lnTo>
                      <a:pt x="18" y="61"/>
                    </a:lnTo>
                    <a:lnTo>
                      <a:pt x="6" y="61"/>
                    </a:lnTo>
                    <a:lnTo>
                      <a:pt x="0" y="61"/>
                    </a:lnTo>
                    <a:lnTo>
                      <a:pt x="0" y="61"/>
                    </a:lnTo>
                    <a:lnTo>
                      <a:pt x="6" y="55"/>
                    </a:lnTo>
                    <a:lnTo>
                      <a:pt x="30" y="44"/>
                    </a:lnTo>
                    <a:lnTo>
                      <a:pt x="61" y="26"/>
                    </a:lnTo>
                    <a:lnTo>
                      <a:pt x="102" y="6"/>
                    </a:lnTo>
                    <a:lnTo>
                      <a:pt x="152" y="0"/>
                    </a:lnTo>
                    <a:lnTo>
                      <a:pt x="20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65" name="Freeform 21"/>
              <p:cNvSpPr>
                <a:spLocks/>
              </p:cNvSpPr>
              <p:nvPr/>
            </p:nvSpPr>
            <p:spPr bwMode="auto">
              <a:xfrm>
                <a:off x="4734" y="1912"/>
                <a:ext cx="6" cy="26"/>
              </a:xfrm>
              <a:custGeom>
                <a:avLst/>
                <a:gdLst>
                  <a:gd name="T0" fmla="*/ 6 w 6"/>
                  <a:gd name="T1" fmla="*/ 26 h 26"/>
                  <a:gd name="T2" fmla="*/ 6 w 6"/>
                  <a:gd name="T3" fmla="*/ 20 h 26"/>
                  <a:gd name="T4" fmla="*/ 6 w 6"/>
                  <a:gd name="T5" fmla="*/ 14 h 26"/>
                  <a:gd name="T6" fmla="*/ 6 w 6"/>
                  <a:gd name="T7" fmla="*/ 0 h 26"/>
                  <a:gd name="T8" fmla="*/ 6 w 6"/>
                  <a:gd name="T9" fmla="*/ 0 h 26"/>
                  <a:gd name="T10" fmla="*/ 0 w 6"/>
                  <a:gd name="T11" fmla="*/ 0 h 26"/>
                  <a:gd name="T12" fmla="*/ 0 w 6"/>
                  <a:gd name="T13" fmla="*/ 0 h 26"/>
                  <a:gd name="T14" fmla="*/ 0 w 6"/>
                  <a:gd name="T15" fmla="*/ 0 h 26"/>
                  <a:gd name="T16" fmla="*/ 0 w 6"/>
                  <a:gd name="T17" fmla="*/ 0 h 26"/>
                  <a:gd name="T18" fmla="*/ 0 w 6"/>
                  <a:gd name="T19" fmla="*/ 6 h 26"/>
                  <a:gd name="T20" fmla="*/ 0 w 6"/>
                  <a:gd name="T21" fmla="*/ 20 h 26"/>
                  <a:gd name="T22" fmla="*/ 0 w 6"/>
                  <a:gd name="T23" fmla="*/ 26 h 26"/>
                  <a:gd name="T24" fmla="*/ 0 w 6"/>
                  <a:gd name="T25" fmla="*/ 26 h 26"/>
                  <a:gd name="T26" fmla="*/ 0 w 6"/>
                  <a:gd name="T27" fmla="*/ 26 h 26"/>
                  <a:gd name="T28" fmla="*/ 0 w 6"/>
                  <a:gd name="T29" fmla="*/ 26 h 26"/>
                  <a:gd name="T30" fmla="*/ 6 w 6"/>
                  <a:gd name="T3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6">
                    <a:moveTo>
                      <a:pt x="6" y="26"/>
                    </a:moveTo>
                    <a:lnTo>
                      <a:pt x="6" y="20"/>
                    </a:lnTo>
                    <a:lnTo>
                      <a:pt x="6" y="14"/>
                    </a:lnTo>
                    <a:lnTo>
                      <a:pt x="6" y="0"/>
                    </a:lnTo>
                    <a:lnTo>
                      <a:pt x="6" y="0"/>
                    </a:lnTo>
                    <a:lnTo>
                      <a:pt x="0" y="0"/>
                    </a:lnTo>
                    <a:lnTo>
                      <a:pt x="0" y="0"/>
                    </a:lnTo>
                    <a:lnTo>
                      <a:pt x="0" y="0"/>
                    </a:lnTo>
                    <a:lnTo>
                      <a:pt x="0" y="0"/>
                    </a:lnTo>
                    <a:lnTo>
                      <a:pt x="0" y="6"/>
                    </a:lnTo>
                    <a:lnTo>
                      <a:pt x="0" y="20"/>
                    </a:lnTo>
                    <a:lnTo>
                      <a:pt x="0" y="26"/>
                    </a:lnTo>
                    <a:lnTo>
                      <a:pt x="0" y="26"/>
                    </a:lnTo>
                    <a:lnTo>
                      <a:pt x="0" y="26"/>
                    </a:lnTo>
                    <a:lnTo>
                      <a:pt x="0" y="26"/>
                    </a:lnTo>
                    <a:lnTo>
                      <a:pt x="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66" name="Freeform 22"/>
              <p:cNvSpPr>
                <a:spLocks/>
              </p:cNvSpPr>
              <p:nvPr/>
            </p:nvSpPr>
            <p:spPr bwMode="auto">
              <a:xfrm>
                <a:off x="4782" y="1779"/>
                <a:ext cx="147" cy="188"/>
              </a:xfrm>
              <a:custGeom>
                <a:avLst/>
                <a:gdLst>
                  <a:gd name="T0" fmla="*/ 123 w 147"/>
                  <a:gd name="T1" fmla="*/ 11 h 188"/>
                  <a:gd name="T2" fmla="*/ 129 w 147"/>
                  <a:gd name="T3" fmla="*/ 23 h 188"/>
                  <a:gd name="T4" fmla="*/ 135 w 147"/>
                  <a:gd name="T5" fmla="*/ 29 h 188"/>
                  <a:gd name="T6" fmla="*/ 135 w 147"/>
                  <a:gd name="T7" fmla="*/ 43 h 188"/>
                  <a:gd name="T8" fmla="*/ 135 w 147"/>
                  <a:gd name="T9" fmla="*/ 55 h 188"/>
                  <a:gd name="T10" fmla="*/ 135 w 147"/>
                  <a:gd name="T11" fmla="*/ 60 h 188"/>
                  <a:gd name="T12" fmla="*/ 141 w 147"/>
                  <a:gd name="T13" fmla="*/ 72 h 188"/>
                  <a:gd name="T14" fmla="*/ 135 w 147"/>
                  <a:gd name="T15" fmla="*/ 92 h 188"/>
                  <a:gd name="T16" fmla="*/ 141 w 147"/>
                  <a:gd name="T17" fmla="*/ 104 h 188"/>
                  <a:gd name="T18" fmla="*/ 141 w 147"/>
                  <a:gd name="T19" fmla="*/ 110 h 188"/>
                  <a:gd name="T20" fmla="*/ 141 w 147"/>
                  <a:gd name="T21" fmla="*/ 116 h 188"/>
                  <a:gd name="T22" fmla="*/ 147 w 147"/>
                  <a:gd name="T23" fmla="*/ 133 h 188"/>
                  <a:gd name="T24" fmla="*/ 129 w 147"/>
                  <a:gd name="T25" fmla="*/ 147 h 188"/>
                  <a:gd name="T26" fmla="*/ 123 w 147"/>
                  <a:gd name="T27" fmla="*/ 159 h 188"/>
                  <a:gd name="T28" fmla="*/ 118 w 147"/>
                  <a:gd name="T29" fmla="*/ 165 h 188"/>
                  <a:gd name="T30" fmla="*/ 86 w 147"/>
                  <a:gd name="T31" fmla="*/ 176 h 188"/>
                  <a:gd name="T32" fmla="*/ 68 w 147"/>
                  <a:gd name="T33" fmla="*/ 188 h 188"/>
                  <a:gd name="T34" fmla="*/ 0 w 147"/>
                  <a:gd name="T35" fmla="*/ 188 h 188"/>
                  <a:gd name="T36" fmla="*/ 49 w 147"/>
                  <a:gd name="T37" fmla="*/ 182 h 188"/>
                  <a:gd name="T38" fmla="*/ 55 w 147"/>
                  <a:gd name="T39" fmla="*/ 176 h 188"/>
                  <a:gd name="T40" fmla="*/ 74 w 147"/>
                  <a:gd name="T41" fmla="*/ 176 h 188"/>
                  <a:gd name="T42" fmla="*/ 92 w 147"/>
                  <a:gd name="T43" fmla="*/ 165 h 188"/>
                  <a:gd name="T44" fmla="*/ 98 w 147"/>
                  <a:gd name="T45" fmla="*/ 153 h 188"/>
                  <a:gd name="T46" fmla="*/ 80 w 147"/>
                  <a:gd name="T47" fmla="*/ 153 h 188"/>
                  <a:gd name="T48" fmla="*/ 74 w 147"/>
                  <a:gd name="T49" fmla="*/ 153 h 188"/>
                  <a:gd name="T50" fmla="*/ 80 w 147"/>
                  <a:gd name="T51" fmla="*/ 147 h 188"/>
                  <a:gd name="T52" fmla="*/ 110 w 147"/>
                  <a:gd name="T53" fmla="*/ 147 h 188"/>
                  <a:gd name="T54" fmla="*/ 123 w 147"/>
                  <a:gd name="T55" fmla="*/ 133 h 188"/>
                  <a:gd name="T56" fmla="*/ 129 w 147"/>
                  <a:gd name="T57" fmla="*/ 127 h 188"/>
                  <a:gd name="T58" fmla="*/ 129 w 147"/>
                  <a:gd name="T59" fmla="*/ 121 h 188"/>
                  <a:gd name="T60" fmla="*/ 123 w 147"/>
                  <a:gd name="T61" fmla="*/ 104 h 188"/>
                  <a:gd name="T62" fmla="*/ 98 w 147"/>
                  <a:gd name="T63" fmla="*/ 98 h 188"/>
                  <a:gd name="T64" fmla="*/ 118 w 147"/>
                  <a:gd name="T65" fmla="*/ 98 h 188"/>
                  <a:gd name="T66" fmla="*/ 129 w 147"/>
                  <a:gd name="T67" fmla="*/ 84 h 188"/>
                  <a:gd name="T68" fmla="*/ 129 w 147"/>
                  <a:gd name="T69" fmla="*/ 78 h 188"/>
                  <a:gd name="T70" fmla="*/ 129 w 147"/>
                  <a:gd name="T71" fmla="*/ 66 h 188"/>
                  <a:gd name="T72" fmla="*/ 123 w 147"/>
                  <a:gd name="T73" fmla="*/ 60 h 188"/>
                  <a:gd name="T74" fmla="*/ 86 w 147"/>
                  <a:gd name="T75" fmla="*/ 60 h 188"/>
                  <a:gd name="T76" fmla="*/ 110 w 147"/>
                  <a:gd name="T77" fmla="*/ 55 h 188"/>
                  <a:gd name="T78" fmla="*/ 123 w 147"/>
                  <a:gd name="T79" fmla="*/ 49 h 188"/>
                  <a:gd name="T80" fmla="*/ 118 w 147"/>
                  <a:gd name="T81" fmla="*/ 43 h 188"/>
                  <a:gd name="T82" fmla="*/ 68 w 147"/>
                  <a:gd name="T83" fmla="*/ 29 h 188"/>
                  <a:gd name="T84" fmla="*/ 13 w 147"/>
                  <a:gd name="T85" fmla="*/ 29 h 188"/>
                  <a:gd name="T86" fmla="*/ 13 w 147"/>
                  <a:gd name="T87" fmla="*/ 23 h 188"/>
                  <a:gd name="T88" fmla="*/ 55 w 147"/>
                  <a:gd name="T89" fmla="*/ 23 h 188"/>
                  <a:gd name="T90" fmla="*/ 104 w 147"/>
                  <a:gd name="T91" fmla="*/ 29 h 188"/>
                  <a:gd name="T92" fmla="*/ 118 w 147"/>
                  <a:gd name="T93" fmla="*/ 23 h 188"/>
                  <a:gd name="T94" fmla="*/ 110 w 147"/>
                  <a:gd name="T95" fmla="*/ 17 h 188"/>
                  <a:gd name="T96" fmla="*/ 104 w 147"/>
                  <a:gd name="T97" fmla="*/ 11 h 188"/>
                  <a:gd name="T98" fmla="*/ 68 w 147"/>
                  <a:gd name="T9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 h="188">
                    <a:moveTo>
                      <a:pt x="110" y="0"/>
                    </a:moveTo>
                    <a:lnTo>
                      <a:pt x="118" y="5"/>
                    </a:lnTo>
                    <a:lnTo>
                      <a:pt x="123" y="11"/>
                    </a:lnTo>
                    <a:lnTo>
                      <a:pt x="129" y="17"/>
                    </a:lnTo>
                    <a:lnTo>
                      <a:pt x="129" y="17"/>
                    </a:lnTo>
                    <a:lnTo>
                      <a:pt x="129" y="23"/>
                    </a:lnTo>
                    <a:lnTo>
                      <a:pt x="129" y="29"/>
                    </a:lnTo>
                    <a:lnTo>
                      <a:pt x="135" y="29"/>
                    </a:lnTo>
                    <a:lnTo>
                      <a:pt x="135" y="29"/>
                    </a:lnTo>
                    <a:lnTo>
                      <a:pt x="135" y="37"/>
                    </a:lnTo>
                    <a:lnTo>
                      <a:pt x="135" y="43"/>
                    </a:lnTo>
                    <a:lnTo>
                      <a:pt x="135" y="43"/>
                    </a:lnTo>
                    <a:lnTo>
                      <a:pt x="135" y="43"/>
                    </a:lnTo>
                    <a:lnTo>
                      <a:pt x="129" y="49"/>
                    </a:lnTo>
                    <a:lnTo>
                      <a:pt x="135" y="55"/>
                    </a:lnTo>
                    <a:lnTo>
                      <a:pt x="135" y="55"/>
                    </a:lnTo>
                    <a:lnTo>
                      <a:pt x="135" y="55"/>
                    </a:lnTo>
                    <a:lnTo>
                      <a:pt x="135" y="60"/>
                    </a:lnTo>
                    <a:lnTo>
                      <a:pt x="135" y="66"/>
                    </a:lnTo>
                    <a:lnTo>
                      <a:pt x="141" y="72"/>
                    </a:lnTo>
                    <a:lnTo>
                      <a:pt x="141" y="72"/>
                    </a:lnTo>
                    <a:lnTo>
                      <a:pt x="135" y="78"/>
                    </a:lnTo>
                    <a:lnTo>
                      <a:pt x="135" y="84"/>
                    </a:lnTo>
                    <a:lnTo>
                      <a:pt x="135" y="92"/>
                    </a:lnTo>
                    <a:lnTo>
                      <a:pt x="135" y="92"/>
                    </a:lnTo>
                    <a:lnTo>
                      <a:pt x="135" y="98"/>
                    </a:lnTo>
                    <a:lnTo>
                      <a:pt x="141" y="104"/>
                    </a:lnTo>
                    <a:lnTo>
                      <a:pt x="141" y="104"/>
                    </a:lnTo>
                    <a:lnTo>
                      <a:pt x="141" y="104"/>
                    </a:lnTo>
                    <a:lnTo>
                      <a:pt x="141" y="110"/>
                    </a:lnTo>
                    <a:lnTo>
                      <a:pt x="141" y="116"/>
                    </a:lnTo>
                    <a:lnTo>
                      <a:pt x="141" y="116"/>
                    </a:lnTo>
                    <a:lnTo>
                      <a:pt x="141" y="116"/>
                    </a:lnTo>
                    <a:lnTo>
                      <a:pt x="141" y="121"/>
                    </a:lnTo>
                    <a:lnTo>
                      <a:pt x="147" y="127"/>
                    </a:lnTo>
                    <a:lnTo>
                      <a:pt x="147" y="133"/>
                    </a:lnTo>
                    <a:lnTo>
                      <a:pt x="147" y="133"/>
                    </a:lnTo>
                    <a:lnTo>
                      <a:pt x="141" y="139"/>
                    </a:lnTo>
                    <a:lnTo>
                      <a:pt x="129" y="147"/>
                    </a:lnTo>
                    <a:lnTo>
                      <a:pt x="129" y="153"/>
                    </a:lnTo>
                    <a:lnTo>
                      <a:pt x="129" y="153"/>
                    </a:lnTo>
                    <a:lnTo>
                      <a:pt x="123" y="159"/>
                    </a:lnTo>
                    <a:lnTo>
                      <a:pt x="118" y="165"/>
                    </a:lnTo>
                    <a:lnTo>
                      <a:pt x="118" y="165"/>
                    </a:lnTo>
                    <a:lnTo>
                      <a:pt x="118" y="165"/>
                    </a:lnTo>
                    <a:lnTo>
                      <a:pt x="110" y="171"/>
                    </a:lnTo>
                    <a:lnTo>
                      <a:pt x="98" y="176"/>
                    </a:lnTo>
                    <a:lnTo>
                      <a:pt x="86" y="176"/>
                    </a:lnTo>
                    <a:lnTo>
                      <a:pt x="86" y="176"/>
                    </a:lnTo>
                    <a:lnTo>
                      <a:pt x="74" y="182"/>
                    </a:lnTo>
                    <a:lnTo>
                      <a:pt x="68" y="188"/>
                    </a:lnTo>
                    <a:lnTo>
                      <a:pt x="68" y="188"/>
                    </a:lnTo>
                    <a:lnTo>
                      <a:pt x="68" y="188"/>
                    </a:lnTo>
                    <a:lnTo>
                      <a:pt x="0" y="188"/>
                    </a:lnTo>
                    <a:lnTo>
                      <a:pt x="13" y="188"/>
                    </a:lnTo>
                    <a:lnTo>
                      <a:pt x="31" y="188"/>
                    </a:lnTo>
                    <a:lnTo>
                      <a:pt x="49" y="182"/>
                    </a:lnTo>
                    <a:lnTo>
                      <a:pt x="49" y="182"/>
                    </a:lnTo>
                    <a:lnTo>
                      <a:pt x="49" y="182"/>
                    </a:lnTo>
                    <a:lnTo>
                      <a:pt x="55" y="176"/>
                    </a:lnTo>
                    <a:lnTo>
                      <a:pt x="63" y="176"/>
                    </a:lnTo>
                    <a:lnTo>
                      <a:pt x="63" y="176"/>
                    </a:lnTo>
                    <a:lnTo>
                      <a:pt x="74" y="176"/>
                    </a:lnTo>
                    <a:lnTo>
                      <a:pt x="86" y="171"/>
                    </a:lnTo>
                    <a:lnTo>
                      <a:pt x="92" y="165"/>
                    </a:lnTo>
                    <a:lnTo>
                      <a:pt x="92" y="165"/>
                    </a:lnTo>
                    <a:lnTo>
                      <a:pt x="92" y="165"/>
                    </a:lnTo>
                    <a:lnTo>
                      <a:pt x="98" y="159"/>
                    </a:lnTo>
                    <a:lnTo>
                      <a:pt x="98" y="153"/>
                    </a:lnTo>
                    <a:lnTo>
                      <a:pt x="98" y="153"/>
                    </a:lnTo>
                    <a:lnTo>
                      <a:pt x="92" y="153"/>
                    </a:lnTo>
                    <a:lnTo>
                      <a:pt x="80" y="153"/>
                    </a:lnTo>
                    <a:lnTo>
                      <a:pt x="80" y="153"/>
                    </a:lnTo>
                    <a:lnTo>
                      <a:pt x="80" y="153"/>
                    </a:lnTo>
                    <a:lnTo>
                      <a:pt x="74" y="153"/>
                    </a:lnTo>
                    <a:lnTo>
                      <a:pt x="68" y="153"/>
                    </a:lnTo>
                    <a:lnTo>
                      <a:pt x="80" y="147"/>
                    </a:lnTo>
                    <a:lnTo>
                      <a:pt x="80" y="147"/>
                    </a:lnTo>
                    <a:lnTo>
                      <a:pt x="92" y="147"/>
                    </a:lnTo>
                    <a:lnTo>
                      <a:pt x="104" y="147"/>
                    </a:lnTo>
                    <a:lnTo>
                      <a:pt x="110" y="147"/>
                    </a:lnTo>
                    <a:lnTo>
                      <a:pt x="110" y="147"/>
                    </a:lnTo>
                    <a:lnTo>
                      <a:pt x="118" y="139"/>
                    </a:lnTo>
                    <a:lnTo>
                      <a:pt x="123" y="133"/>
                    </a:lnTo>
                    <a:lnTo>
                      <a:pt x="129" y="127"/>
                    </a:lnTo>
                    <a:lnTo>
                      <a:pt x="129" y="127"/>
                    </a:lnTo>
                    <a:lnTo>
                      <a:pt x="129" y="127"/>
                    </a:lnTo>
                    <a:lnTo>
                      <a:pt x="129" y="127"/>
                    </a:lnTo>
                    <a:lnTo>
                      <a:pt x="129" y="121"/>
                    </a:lnTo>
                    <a:lnTo>
                      <a:pt x="129" y="121"/>
                    </a:lnTo>
                    <a:lnTo>
                      <a:pt x="123" y="116"/>
                    </a:lnTo>
                    <a:lnTo>
                      <a:pt x="123" y="110"/>
                    </a:lnTo>
                    <a:lnTo>
                      <a:pt x="123" y="104"/>
                    </a:lnTo>
                    <a:lnTo>
                      <a:pt x="123" y="104"/>
                    </a:lnTo>
                    <a:lnTo>
                      <a:pt x="110" y="104"/>
                    </a:lnTo>
                    <a:lnTo>
                      <a:pt x="98" y="98"/>
                    </a:lnTo>
                    <a:lnTo>
                      <a:pt x="92" y="98"/>
                    </a:lnTo>
                    <a:lnTo>
                      <a:pt x="92" y="98"/>
                    </a:lnTo>
                    <a:lnTo>
                      <a:pt x="118" y="98"/>
                    </a:lnTo>
                    <a:lnTo>
                      <a:pt x="118" y="98"/>
                    </a:lnTo>
                    <a:lnTo>
                      <a:pt x="123" y="92"/>
                    </a:lnTo>
                    <a:lnTo>
                      <a:pt x="129" y="84"/>
                    </a:lnTo>
                    <a:lnTo>
                      <a:pt x="129" y="84"/>
                    </a:lnTo>
                    <a:lnTo>
                      <a:pt x="129" y="84"/>
                    </a:lnTo>
                    <a:lnTo>
                      <a:pt x="129" y="78"/>
                    </a:lnTo>
                    <a:lnTo>
                      <a:pt x="135" y="72"/>
                    </a:lnTo>
                    <a:lnTo>
                      <a:pt x="135" y="72"/>
                    </a:lnTo>
                    <a:lnTo>
                      <a:pt x="129" y="66"/>
                    </a:lnTo>
                    <a:lnTo>
                      <a:pt x="129" y="60"/>
                    </a:lnTo>
                    <a:lnTo>
                      <a:pt x="123" y="60"/>
                    </a:lnTo>
                    <a:lnTo>
                      <a:pt x="123" y="60"/>
                    </a:lnTo>
                    <a:lnTo>
                      <a:pt x="110" y="60"/>
                    </a:lnTo>
                    <a:lnTo>
                      <a:pt x="92" y="60"/>
                    </a:lnTo>
                    <a:lnTo>
                      <a:pt x="86" y="60"/>
                    </a:lnTo>
                    <a:lnTo>
                      <a:pt x="86" y="60"/>
                    </a:lnTo>
                    <a:lnTo>
                      <a:pt x="92" y="60"/>
                    </a:lnTo>
                    <a:lnTo>
                      <a:pt x="110" y="55"/>
                    </a:lnTo>
                    <a:lnTo>
                      <a:pt x="123" y="49"/>
                    </a:lnTo>
                    <a:lnTo>
                      <a:pt x="123" y="49"/>
                    </a:lnTo>
                    <a:lnTo>
                      <a:pt x="123" y="49"/>
                    </a:lnTo>
                    <a:lnTo>
                      <a:pt x="118" y="43"/>
                    </a:lnTo>
                    <a:lnTo>
                      <a:pt x="118" y="43"/>
                    </a:lnTo>
                    <a:lnTo>
                      <a:pt x="118" y="43"/>
                    </a:lnTo>
                    <a:lnTo>
                      <a:pt x="98" y="43"/>
                    </a:lnTo>
                    <a:lnTo>
                      <a:pt x="80" y="37"/>
                    </a:lnTo>
                    <a:lnTo>
                      <a:pt x="68" y="29"/>
                    </a:lnTo>
                    <a:lnTo>
                      <a:pt x="68" y="29"/>
                    </a:lnTo>
                    <a:lnTo>
                      <a:pt x="43" y="29"/>
                    </a:lnTo>
                    <a:lnTo>
                      <a:pt x="13" y="29"/>
                    </a:lnTo>
                    <a:lnTo>
                      <a:pt x="0" y="23"/>
                    </a:lnTo>
                    <a:lnTo>
                      <a:pt x="0" y="23"/>
                    </a:lnTo>
                    <a:lnTo>
                      <a:pt x="13" y="23"/>
                    </a:lnTo>
                    <a:lnTo>
                      <a:pt x="37" y="23"/>
                    </a:lnTo>
                    <a:lnTo>
                      <a:pt x="55" y="23"/>
                    </a:lnTo>
                    <a:lnTo>
                      <a:pt x="55" y="23"/>
                    </a:lnTo>
                    <a:lnTo>
                      <a:pt x="68" y="29"/>
                    </a:lnTo>
                    <a:lnTo>
                      <a:pt x="92" y="29"/>
                    </a:lnTo>
                    <a:lnTo>
                      <a:pt x="104" y="29"/>
                    </a:lnTo>
                    <a:lnTo>
                      <a:pt x="104" y="29"/>
                    </a:lnTo>
                    <a:lnTo>
                      <a:pt x="110" y="29"/>
                    </a:lnTo>
                    <a:lnTo>
                      <a:pt x="118" y="23"/>
                    </a:lnTo>
                    <a:lnTo>
                      <a:pt x="118" y="17"/>
                    </a:lnTo>
                    <a:lnTo>
                      <a:pt x="118" y="17"/>
                    </a:lnTo>
                    <a:lnTo>
                      <a:pt x="110" y="17"/>
                    </a:lnTo>
                    <a:lnTo>
                      <a:pt x="104" y="11"/>
                    </a:lnTo>
                    <a:lnTo>
                      <a:pt x="104" y="11"/>
                    </a:lnTo>
                    <a:lnTo>
                      <a:pt x="104" y="11"/>
                    </a:lnTo>
                    <a:lnTo>
                      <a:pt x="92" y="11"/>
                    </a:lnTo>
                    <a:lnTo>
                      <a:pt x="80" y="5"/>
                    </a:lnTo>
                    <a:lnTo>
                      <a:pt x="68" y="0"/>
                    </a:lnTo>
                    <a:lnTo>
                      <a:pt x="68" y="0"/>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67" name="Freeform 23"/>
              <p:cNvSpPr>
                <a:spLocks/>
              </p:cNvSpPr>
              <p:nvPr/>
            </p:nvSpPr>
            <p:spPr bwMode="auto">
              <a:xfrm>
                <a:off x="3216" y="1779"/>
                <a:ext cx="484" cy="182"/>
              </a:xfrm>
              <a:custGeom>
                <a:avLst/>
                <a:gdLst>
                  <a:gd name="T0" fmla="*/ 244 w 484"/>
                  <a:gd name="T1" fmla="*/ 0 h 182"/>
                  <a:gd name="T2" fmla="*/ 79 w 484"/>
                  <a:gd name="T3" fmla="*/ 0 h 182"/>
                  <a:gd name="T4" fmla="*/ 43 w 484"/>
                  <a:gd name="T5" fmla="*/ 0 h 182"/>
                  <a:gd name="T6" fmla="*/ 24 w 484"/>
                  <a:gd name="T7" fmla="*/ 17 h 182"/>
                  <a:gd name="T8" fmla="*/ 12 w 484"/>
                  <a:gd name="T9" fmla="*/ 49 h 182"/>
                  <a:gd name="T10" fmla="*/ 6 w 484"/>
                  <a:gd name="T11" fmla="*/ 66 h 182"/>
                  <a:gd name="T12" fmla="*/ 6 w 484"/>
                  <a:gd name="T13" fmla="*/ 84 h 182"/>
                  <a:gd name="T14" fmla="*/ 18 w 484"/>
                  <a:gd name="T15" fmla="*/ 110 h 182"/>
                  <a:gd name="T16" fmla="*/ 12 w 484"/>
                  <a:gd name="T17" fmla="*/ 127 h 182"/>
                  <a:gd name="T18" fmla="*/ 12 w 484"/>
                  <a:gd name="T19" fmla="*/ 139 h 182"/>
                  <a:gd name="T20" fmla="*/ 24 w 484"/>
                  <a:gd name="T21" fmla="*/ 171 h 182"/>
                  <a:gd name="T22" fmla="*/ 31 w 484"/>
                  <a:gd name="T23" fmla="*/ 176 h 182"/>
                  <a:gd name="T24" fmla="*/ 92 w 484"/>
                  <a:gd name="T25" fmla="*/ 182 h 182"/>
                  <a:gd name="T26" fmla="*/ 49 w 484"/>
                  <a:gd name="T27" fmla="*/ 171 h 182"/>
                  <a:gd name="T28" fmla="*/ 43 w 484"/>
                  <a:gd name="T29" fmla="*/ 165 h 182"/>
                  <a:gd name="T30" fmla="*/ 55 w 484"/>
                  <a:gd name="T31" fmla="*/ 159 h 182"/>
                  <a:gd name="T32" fmla="*/ 61 w 484"/>
                  <a:gd name="T33" fmla="*/ 153 h 182"/>
                  <a:gd name="T34" fmla="*/ 98 w 484"/>
                  <a:gd name="T35" fmla="*/ 153 h 182"/>
                  <a:gd name="T36" fmla="*/ 61 w 484"/>
                  <a:gd name="T37" fmla="*/ 147 h 182"/>
                  <a:gd name="T38" fmla="*/ 43 w 484"/>
                  <a:gd name="T39" fmla="*/ 133 h 182"/>
                  <a:gd name="T40" fmla="*/ 67 w 484"/>
                  <a:gd name="T41" fmla="*/ 127 h 182"/>
                  <a:gd name="T42" fmla="*/ 104 w 484"/>
                  <a:gd name="T43" fmla="*/ 127 h 182"/>
                  <a:gd name="T44" fmla="*/ 55 w 484"/>
                  <a:gd name="T45" fmla="*/ 121 h 182"/>
                  <a:gd name="T46" fmla="*/ 43 w 484"/>
                  <a:gd name="T47" fmla="*/ 116 h 182"/>
                  <a:gd name="T48" fmla="*/ 49 w 484"/>
                  <a:gd name="T49" fmla="*/ 116 h 182"/>
                  <a:gd name="T50" fmla="*/ 61 w 484"/>
                  <a:gd name="T51" fmla="*/ 110 h 182"/>
                  <a:gd name="T52" fmla="*/ 43 w 484"/>
                  <a:gd name="T53" fmla="*/ 104 h 182"/>
                  <a:gd name="T54" fmla="*/ 61 w 484"/>
                  <a:gd name="T55" fmla="*/ 98 h 182"/>
                  <a:gd name="T56" fmla="*/ 116 w 484"/>
                  <a:gd name="T57" fmla="*/ 98 h 182"/>
                  <a:gd name="T58" fmla="*/ 98 w 484"/>
                  <a:gd name="T59" fmla="*/ 92 h 182"/>
                  <a:gd name="T60" fmla="*/ 43 w 484"/>
                  <a:gd name="T61" fmla="*/ 92 h 182"/>
                  <a:gd name="T62" fmla="*/ 31 w 484"/>
                  <a:gd name="T63" fmla="*/ 78 h 182"/>
                  <a:gd name="T64" fmla="*/ 43 w 484"/>
                  <a:gd name="T65" fmla="*/ 66 h 182"/>
                  <a:gd name="T66" fmla="*/ 67 w 484"/>
                  <a:gd name="T67" fmla="*/ 72 h 182"/>
                  <a:gd name="T68" fmla="*/ 110 w 484"/>
                  <a:gd name="T69" fmla="*/ 66 h 182"/>
                  <a:gd name="T70" fmla="*/ 183 w 484"/>
                  <a:gd name="T71" fmla="*/ 60 h 182"/>
                  <a:gd name="T72" fmla="*/ 104 w 484"/>
                  <a:gd name="T73" fmla="*/ 60 h 182"/>
                  <a:gd name="T74" fmla="*/ 61 w 484"/>
                  <a:gd name="T75" fmla="*/ 60 h 182"/>
                  <a:gd name="T76" fmla="*/ 73 w 484"/>
                  <a:gd name="T77" fmla="*/ 55 h 182"/>
                  <a:gd name="T78" fmla="*/ 87 w 484"/>
                  <a:gd name="T79" fmla="*/ 49 h 182"/>
                  <a:gd name="T80" fmla="*/ 87 w 484"/>
                  <a:gd name="T81" fmla="*/ 43 h 182"/>
                  <a:gd name="T82" fmla="*/ 122 w 484"/>
                  <a:gd name="T83" fmla="*/ 43 h 182"/>
                  <a:gd name="T84" fmla="*/ 122 w 484"/>
                  <a:gd name="T85" fmla="*/ 43 h 182"/>
                  <a:gd name="T86" fmla="*/ 73 w 484"/>
                  <a:gd name="T87" fmla="*/ 37 h 182"/>
                  <a:gd name="T88" fmla="*/ 67 w 484"/>
                  <a:gd name="T89" fmla="*/ 29 h 182"/>
                  <a:gd name="T90" fmla="*/ 128 w 484"/>
                  <a:gd name="T91" fmla="*/ 23 h 182"/>
                  <a:gd name="T92" fmla="*/ 177 w 484"/>
                  <a:gd name="T93" fmla="*/ 23 h 182"/>
                  <a:gd name="T94" fmla="*/ 232 w 484"/>
                  <a:gd name="T95" fmla="*/ 23 h 182"/>
                  <a:gd name="T96" fmla="*/ 307 w 484"/>
                  <a:gd name="T97" fmla="*/ 11 h 182"/>
                  <a:gd name="T98" fmla="*/ 342 w 484"/>
                  <a:gd name="T99" fmla="*/ 11 h 182"/>
                  <a:gd name="T100" fmla="*/ 423 w 484"/>
                  <a:gd name="T101" fmla="*/ 17 h 182"/>
                  <a:gd name="T102" fmla="*/ 380 w 484"/>
                  <a:gd name="T103" fmla="*/ 11 h 182"/>
                  <a:gd name="T104" fmla="*/ 391 w 484"/>
                  <a:gd name="T105" fmla="*/ 5 h 182"/>
                  <a:gd name="T106" fmla="*/ 484 w 484"/>
                  <a:gd name="T10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4" h="182">
                    <a:moveTo>
                      <a:pt x="397" y="0"/>
                    </a:moveTo>
                    <a:lnTo>
                      <a:pt x="354" y="0"/>
                    </a:lnTo>
                    <a:lnTo>
                      <a:pt x="287" y="0"/>
                    </a:lnTo>
                    <a:lnTo>
                      <a:pt x="244" y="0"/>
                    </a:lnTo>
                    <a:lnTo>
                      <a:pt x="244" y="0"/>
                    </a:lnTo>
                    <a:lnTo>
                      <a:pt x="203" y="0"/>
                    </a:lnTo>
                    <a:lnTo>
                      <a:pt x="122" y="0"/>
                    </a:lnTo>
                    <a:lnTo>
                      <a:pt x="79" y="0"/>
                    </a:lnTo>
                    <a:lnTo>
                      <a:pt x="79" y="0"/>
                    </a:lnTo>
                    <a:lnTo>
                      <a:pt x="67" y="0"/>
                    </a:lnTo>
                    <a:lnTo>
                      <a:pt x="55" y="0"/>
                    </a:lnTo>
                    <a:lnTo>
                      <a:pt x="43" y="0"/>
                    </a:lnTo>
                    <a:lnTo>
                      <a:pt x="43" y="0"/>
                    </a:lnTo>
                    <a:lnTo>
                      <a:pt x="37" y="0"/>
                    </a:lnTo>
                    <a:lnTo>
                      <a:pt x="31" y="5"/>
                    </a:lnTo>
                    <a:lnTo>
                      <a:pt x="24" y="17"/>
                    </a:lnTo>
                    <a:lnTo>
                      <a:pt x="24" y="17"/>
                    </a:lnTo>
                    <a:lnTo>
                      <a:pt x="18" y="29"/>
                    </a:lnTo>
                    <a:lnTo>
                      <a:pt x="12" y="43"/>
                    </a:lnTo>
                    <a:lnTo>
                      <a:pt x="12" y="49"/>
                    </a:lnTo>
                    <a:lnTo>
                      <a:pt x="12" y="49"/>
                    </a:lnTo>
                    <a:lnTo>
                      <a:pt x="6" y="60"/>
                    </a:lnTo>
                    <a:lnTo>
                      <a:pt x="6" y="66"/>
                    </a:lnTo>
                    <a:lnTo>
                      <a:pt x="6" y="66"/>
                    </a:lnTo>
                    <a:lnTo>
                      <a:pt x="6" y="66"/>
                    </a:lnTo>
                    <a:lnTo>
                      <a:pt x="6" y="72"/>
                    </a:lnTo>
                    <a:lnTo>
                      <a:pt x="0" y="78"/>
                    </a:lnTo>
                    <a:lnTo>
                      <a:pt x="6" y="84"/>
                    </a:lnTo>
                    <a:lnTo>
                      <a:pt x="6" y="84"/>
                    </a:lnTo>
                    <a:lnTo>
                      <a:pt x="6" y="92"/>
                    </a:lnTo>
                    <a:lnTo>
                      <a:pt x="12" y="104"/>
                    </a:lnTo>
                    <a:lnTo>
                      <a:pt x="18" y="110"/>
                    </a:lnTo>
                    <a:lnTo>
                      <a:pt x="18" y="110"/>
                    </a:lnTo>
                    <a:lnTo>
                      <a:pt x="12" y="116"/>
                    </a:lnTo>
                    <a:lnTo>
                      <a:pt x="12" y="121"/>
                    </a:lnTo>
                    <a:lnTo>
                      <a:pt x="12" y="127"/>
                    </a:lnTo>
                    <a:lnTo>
                      <a:pt x="12" y="127"/>
                    </a:lnTo>
                    <a:lnTo>
                      <a:pt x="12" y="133"/>
                    </a:lnTo>
                    <a:lnTo>
                      <a:pt x="6" y="139"/>
                    </a:lnTo>
                    <a:lnTo>
                      <a:pt x="12" y="139"/>
                    </a:lnTo>
                    <a:lnTo>
                      <a:pt x="12" y="139"/>
                    </a:lnTo>
                    <a:lnTo>
                      <a:pt x="18" y="153"/>
                    </a:lnTo>
                    <a:lnTo>
                      <a:pt x="18" y="165"/>
                    </a:lnTo>
                    <a:lnTo>
                      <a:pt x="24" y="171"/>
                    </a:lnTo>
                    <a:lnTo>
                      <a:pt x="24" y="171"/>
                    </a:lnTo>
                    <a:lnTo>
                      <a:pt x="24" y="176"/>
                    </a:lnTo>
                    <a:lnTo>
                      <a:pt x="24" y="176"/>
                    </a:lnTo>
                    <a:lnTo>
                      <a:pt x="31" y="176"/>
                    </a:lnTo>
                    <a:lnTo>
                      <a:pt x="31" y="176"/>
                    </a:lnTo>
                    <a:lnTo>
                      <a:pt x="37" y="176"/>
                    </a:lnTo>
                    <a:lnTo>
                      <a:pt x="55" y="182"/>
                    </a:lnTo>
                    <a:lnTo>
                      <a:pt x="92" y="182"/>
                    </a:lnTo>
                    <a:lnTo>
                      <a:pt x="92" y="182"/>
                    </a:lnTo>
                    <a:lnTo>
                      <a:pt x="79" y="182"/>
                    </a:lnTo>
                    <a:lnTo>
                      <a:pt x="61" y="176"/>
                    </a:lnTo>
                    <a:lnTo>
                      <a:pt x="49" y="171"/>
                    </a:lnTo>
                    <a:lnTo>
                      <a:pt x="49" y="171"/>
                    </a:lnTo>
                    <a:lnTo>
                      <a:pt x="43" y="171"/>
                    </a:lnTo>
                    <a:lnTo>
                      <a:pt x="43" y="171"/>
                    </a:lnTo>
                    <a:lnTo>
                      <a:pt x="43" y="165"/>
                    </a:lnTo>
                    <a:lnTo>
                      <a:pt x="43" y="165"/>
                    </a:lnTo>
                    <a:lnTo>
                      <a:pt x="49" y="165"/>
                    </a:lnTo>
                    <a:lnTo>
                      <a:pt x="55" y="159"/>
                    </a:lnTo>
                    <a:lnTo>
                      <a:pt x="55" y="159"/>
                    </a:lnTo>
                    <a:lnTo>
                      <a:pt x="55" y="159"/>
                    </a:lnTo>
                    <a:lnTo>
                      <a:pt x="55" y="159"/>
                    </a:lnTo>
                    <a:lnTo>
                      <a:pt x="55" y="153"/>
                    </a:lnTo>
                    <a:lnTo>
                      <a:pt x="61" y="153"/>
                    </a:lnTo>
                    <a:lnTo>
                      <a:pt x="61" y="153"/>
                    </a:lnTo>
                    <a:lnTo>
                      <a:pt x="73" y="153"/>
                    </a:lnTo>
                    <a:lnTo>
                      <a:pt x="87" y="153"/>
                    </a:lnTo>
                    <a:lnTo>
                      <a:pt x="98" y="153"/>
                    </a:lnTo>
                    <a:lnTo>
                      <a:pt x="98" y="153"/>
                    </a:lnTo>
                    <a:lnTo>
                      <a:pt x="87" y="153"/>
                    </a:lnTo>
                    <a:lnTo>
                      <a:pt x="67" y="153"/>
                    </a:lnTo>
                    <a:lnTo>
                      <a:pt x="61" y="147"/>
                    </a:lnTo>
                    <a:lnTo>
                      <a:pt x="61" y="147"/>
                    </a:lnTo>
                    <a:lnTo>
                      <a:pt x="49" y="147"/>
                    </a:lnTo>
                    <a:lnTo>
                      <a:pt x="43" y="139"/>
                    </a:lnTo>
                    <a:lnTo>
                      <a:pt x="43" y="133"/>
                    </a:lnTo>
                    <a:lnTo>
                      <a:pt x="43" y="133"/>
                    </a:lnTo>
                    <a:lnTo>
                      <a:pt x="49" y="133"/>
                    </a:lnTo>
                    <a:lnTo>
                      <a:pt x="55" y="127"/>
                    </a:lnTo>
                    <a:lnTo>
                      <a:pt x="67" y="127"/>
                    </a:lnTo>
                    <a:lnTo>
                      <a:pt x="67" y="127"/>
                    </a:lnTo>
                    <a:lnTo>
                      <a:pt x="79" y="127"/>
                    </a:lnTo>
                    <a:lnTo>
                      <a:pt x="92" y="127"/>
                    </a:lnTo>
                    <a:lnTo>
                      <a:pt x="104" y="127"/>
                    </a:lnTo>
                    <a:lnTo>
                      <a:pt x="104" y="127"/>
                    </a:lnTo>
                    <a:lnTo>
                      <a:pt x="92" y="127"/>
                    </a:lnTo>
                    <a:lnTo>
                      <a:pt x="67" y="127"/>
                    </a:lnTo>
                    <a:lnTo>
                      <a:pt x="55" y="121"/>
                    </a:lnTo>
                    <a:lnTo>
                      <a:pt x="55" y="121"/>
                    </a:lnTo>
                    <a:lnTo>
                      <a:pt x="49" y="121"/>
                    </a:lnTo>
                    <a:lnTo>
                      <a:pt x="43" y="121"/>
                    </a:lnTo>
                    <a:lnTo>
                      <a:pt x="43" y="116"/>
                    </a:lnTo>
                    <a:lnTo>
                      <a:pt x="43" y="116"/>
                    </a:lnTo>
                    <a:lnTo>
                      <a:pt x="43" y="116"/>
                    </a:lnTo>
                    <a:lnTo>
                      <a:pt x="49" y="116"/>
                    </a:lnTo>
                    <a:lnTo>
                      <a:pt x="49" y="116"/>
                    </a:lnTo>
                    <a:lnTo>
                      <a:pt x="49" y="116"/>
                    </a:lnTo>
                    <a:lnTo>
                      <a:pt x="55" y="116"/>
                    </a:lnTo>
                    <a:lnTo>
                      <a:pt x="61" y="116"/>
                    </a:lnTo>
                    <a:lnTo>
                      <a:pt x="61" y="110"/>
                    </a:lnTo>
                    <a:lnTo>
                      <a:pt x="61" y="110"/>
                    </a:lnTo>
                    <a:lnTo>
                      <a:pt x="55" y="110"/>
                    </a:lnTo>
                    <a:lnTo>
                      <a:pt x="49" y="110"/>
                    </a:lnTo>
                    <a:lnTo>
                      <a:pt x="43" y="104"/>
                    </a:lnTo>
                    <a:lnTo>
                      <a:pt x="43" y="104"/>
                    </a:lnTo>
                    <a:lnTo>
                      <a:pt x="43" y="104"/>
                    </a:lnTo>
                    <a:lnTo>
                      <a:pt x="55" y="104"/>
                    </a:lnTo>
                    <a:lnTo>
                      <a:pt x="61" y="98"/>
                    </a:lnTo>
                    <a:lnTo>
                      <a:pt x="61" y="98"/>
                    </a:lnTo>
                    <a:lnTo>
                      <a:pt x="73" y="98"/>
                    </a:lnTo>
                    <a:lnTo>
                      <a:pt x="98" y="98"/>
                    </a:lnTo>
                    <a:lnTo>
                      <a:pt x="116" y="98"/>
                    </a:lnTo>
                    <a:lnTo>
                      <a:pt x="116" y="98"/>
                    </a:lnTo>
                    <a:lnTo>
                      <a:pt x="116" y="98"/>
                    </a:lnTo>
                    <a:lnTo>
                      <a:pt x="116" y="98"/>
                    </a:lnTo>
                    <a:lnTo>
                      <a:pt x="98" y="92"/>
                    </a:lnTo>
                    <a:lnTo>
                      <a:pt x="98" y="92"/>
                    </a:lnTo>
                    <a:lnTo>
                      <a:pt x="73" y="92"/>
                    </a:lnTo>
                    <a:lnTo>
                      <a:pt x="55" y="92"/>
                    </a:lnTo>
                    <a:lnTo>
                      <a:pt x="43" y="92"/>
                    </a:lnTo>
                    <a:lnTo>
                      <a:pt x="43" y="92"/>
                    </a:lnTo>
                    <a:lnTo>
                      <a:pt x="37" y="92"/>
                    </a:lnTo>
                    <a:lnTo>
                      <a:pt x="31" y="84"/>
                    </a:lnTo>
                    <a:lnTo>
                      <a:pt x="31" y="78"/>
                    </a:lnTo>
                    <a:lnTo>
                      <a:pt x="31" y="78"/>
                    </a:lnTo>
                    <a:lnTo>
                      <a:pt x="31" y="72"/>
                    </a:lnTo>
                    <a:lnTo>
                      <a:pt x="37" y="66"/>
                    </a:lnTo>
                    <a:lnTo>
                      <a:pt x="43" y="66"/>
                    </a:lnTo>
                    <a:lnTo>
                      <a:pt x="43" y="66"/>
                    </a:lnTo>
                    <a:lnTo>
                      <a:pt x="49" y="72"/>
                    </a:lnTo>
                    <a:lnTo>
                      <a:pt x="55" y="72"/>
                    </a:lnTo>
                    <a:lnTo>
                      <a:pt x="67" y="72"/>
                    </a:lnTo>
                    <a:lnTo>
                      <a:pt x="67" y="72"/>
                    </a:lnTo>
                    <a:lnTo>
                      <a:pt x="79" y="72"/>
                    </a:lnTo>
                    <a:lnTo>
                      <a:pt x="98" y="66"/>
                    </a:lnTo>
                    <a:lnTo>
                      <a:pt x="110" y="66"/>
                    </a:lnTo>
                    <a:lnTo>
                      <a:pt x="110" y="66"/>
                    </a:lnTo>
                    <a:lnTo>
                      <a:pt x="142" y="66"/>
                    </a:lnTo>
                    <a:lnTo>
                      <a:pt x="177" y="66"/>
                    </a:lnTo>
                    <a:lnTo>
                      <a:pt x="183" y="60"/>
                    </a:lnTo>
                    <a:lnTo>
                      <a:pt x="183" y="60"/>
                    </a:lnTo>
                    <a:lnTo>
                      <a:pt x="153" y="60"/>
                    </a:lnTo>
                    <a:lnTo>
                      <a:pt x="122" y="60"/>
                    </a:lnTo>
                    <a:lnTo>
                      <a:pt x="104" y="60"/>
                    </a:lnTo>
                    <a:lnTo>
                      <a:pt x="104" y="60"/>
                    </a:lnTo>
                    <a:lnTo>
                      <a:pt x="92" y="66"/>
                    </a:lnTo>
                    <a:lnTo>
                      <a:pt x="67" y="60"/>
                    </a:lnTo>
                    <a:lnTo>
                      <a:pt x="61" y="60"/>
                    </a:lnTo>
                    <a:lnTo>
                      <a:pt x="61" y="60"/>
                    </a:lnTo>
                    <a:lnTo>
                      <a:pt x="61" y="60"/>
                    </a:lnTo>
                    <a:lnTo>
                      <a:pt x="67" y="55"/>
                    </a:lnTo>
                    <a:lnTo>
                      <a:pt x="73" y="55"/>
                    </a:lnTo>
                    <a:lnTo>
                      <a:pt x="73" y="55"/>
                    </a:lnTo>
                    <a:lnTo>
                      <a:pt x="79" y="55"/>
                    </a:lnTo>
                    <a:lnTo>
                      <a:pt x="87" y="55"/>
                    </a:lnTo>
                    <a:lnTo>
                      <a:pt x="87" y="49"/>
                    </a:lnTo>
                    <a:lnTo>
                      <a:pt x="87" y="49"/>
                    </a:lnTo>
                    <a:lnTo>
                      <a:pt x="79" y="49"/>
                    </a:lnTo>
                    <a:lnTo>
                      <a:pt x="79" y="49"/>
                    </a:lnTo>
                    <a:lnTo>
                      <a:pt x="87" y="43"/>
                    </a:lnTo>
                    <a:lnTo>
                      <a:pt x="87" y="43"/>
                    </a:lnTo>
                    <a:lnTo>
                      <a:pt x="92" y="43"/>
                    </a:lnTo>
                    <a:lnTo>
                      <a:pt x="110" y="43"/>
                    </a:lnTo>
                    <a:lnTo>
                      <a:pt x="122" y="43"/>
                    </a:lnTo>
                    <a:lnTo>
                      <a:pt x="122" y="43"/>
                    </a:lnTo>
                    <a:lnTo>
                      <a:pt x="128" y="43"/>
                    </a:lnTo>
                    <a:lnTo>
                      <a:pt x="134" y="43"/>
                    </a:lnTo>
                    <a:lnTo>
                      <a:pt x="122" y="43"/>
                    </a:lnTo>
                    <a:lnTo>
                      <a:pt x="122" y="43"/>
                    </a:lnTo>
                    <a:lnTo>
                      <a:pt x="104" y="43"/>
                    </a:lnTo>
                    <a:lnTo>
                      <a:pt x="87" y="43"/>
                    </a:lnTo>
                    <a:lnTo>
                      <a:pt x="73" y="37"/>
                    </a:lnTo>
                    <a:lnTo>
                      <a:pt x="73" y="37"/>
                    </a:lnTo>
                    <a:lnTo>
                      <a:pt x="61" y="37"/>
                    </a:lnTo>
                    <a:lnTo>
                      <a:pt x="61" y="37"/>
                    </a:lnTo>
                    <a:lnTo>
                      <a:pt x="67" y="29"/>
                    </a:lnTo>
                    <a:lnTo>
                      <a:pt x="67" y="29"/>
                    </a:lnTo>
                    <a:lnTo>
                      <a:pt x="79" y="29"/>
                    </a:lnTo>
                    <a:lnTo>
                      <a:pt x="104" y="23"/>
                    </a:lnTo>
                    <a:lnTo>
                      <a:pt x="128" y="23"/>
                    </a:lnTo>
                    <a:lnTo>
                      <a:pt x="128" y="23"/>
                    </a:lnTo>
                    <a:lnTo>
                      <a:pt x="153" y="23"/>
                    </a:lnTo>
                    <a:lnTo>
                      <a:pt x="165" y="23"/>
                    </a:lnTo>
                    <a:lnTo>
                      <a:pt x="177" y="23"/>
                    </a:lnTo>
                    <a:lnTo>
                      <a:pt x="177" y="23"/>
                    </a:lnTo>
                    <a:lnTo>
                      <a:pt x="197" y="29"/>
                    </a:lnTo>
                    <a:lnTo>
                      <a:pt x="220" y="23"/>
                    </a:lnTo>
                    <a:lnTo>
                      <a:pt x="232" y="23"/>
                    </a:lnTo>
                    <a:lnTo>
                      <a:pt x="232" y="23"/>
                    </a:lnTo>
                    <a:lnTo>
                      <a:pt x="252" y="23"/>
                    </a:lnTo>
                    <a:lnTo>
                      <a:pt x="281" y="11"/>
                    </a:lnTo>
                    <a:lnTo>
                      <a:pt x="307" y="11"/>
                    </a:lnTo>
                    <a:lnTo>
                      <a:pt x="307" y="11"/>
                    </a:lnTo>
                    <a:lnTo>
                      <a:pt x="319" y="11"/>
                    </a:lnTo>
                    <a:lnTo>
                      <a:pt x="330" y="11"/>
                    </a:lnTo>
                    <a:lnTo>
                      <a:pt x="342" y="11"/>
                    </a:lnTo>
                    <a:lnTo>
                      <a:pt x="342" y="11"/>
                    </a:lnTo>
                    <a:lnTo>
                      <a:pt x="368" y="17"/>
                    </a:lnTo>
                    <a:lnTo>
                      <a:pt x="409" y="17"/>
                    </a:lnTo>
                    <a:lnTo>
                      <a:pt x="423" y="17"/>
                    </a:lnTo>
                    <a:lnTo>
                      <a:pt x="423" y="17"/>
                    </a:lnTo>
                    <a:lnTo>
                      <a:pt x="403" y="17"/>
                    </a:lnTo>
                    <a:lnTo>
                      <a:pt x="391" y="11"/>
                    </a:lnTo>
                    <a:lnTo>
                      <a:pt x="380" y="11"/>
                    </a:lnTo>
                    <a:lnTo>
                      <a:pt x="380" y="11"/>
                    </a:lnTo>
                    <a:lnTo>
                      <a:pt x="374" y="11"/>
                    </a:lnTo>
                    <a:lnTo>
                      <a:pt x="374" y="11"/>
                    </a:lnTo>
                    <a:lnTo>
                      <a:pt x="391" y="5"/>
                    </a:lnTo>
                    <a:lnTo>
                      <a:pt x="391" y="5"/>
                    </a:lnTo>
                    <a:lnTo>
                      <a:pt x="429" y="5"/>
                    </a:lnTo>
                    <a:lnTo>
                      <a:pt x="464" y="0"/>
                    </a:lnTo>
                    <a:lnTo>
                      <a:pt x="484" y="0"/>
                    </a:lnTo>
                    <a:lnTo>
                      <a:pt x="484" y="0"/>
                    </a:lnTo>
                    <a:lnTo>
                      <a:pt x="3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68" name="Freeform 24"/>
              <p:cNvSpPr>
                <a:spLocks/>
              </p:cNvSpPr>
              <p:nvPr/>
            </p:nvSpPr>
            <p:spPr bwMode="auto">
              <a:xfrm>
                <a:off x="4054" y="1834"/>
                <a:ext cx="405" cy="11"/>
              </a:xfrm>
              <a:custGeom>
                <a:avLst/>
                <a:gdLst>
                  <a:gd name="T0" fmla="*/ 405 w 405"/>
                  <a:gd name="T1" fmla="*/ 11 h 11"/>
                  <a:gd name="T2" fmla="*/ 379 w 405"/>
                  <a:gd name="T3" fmla="*/ 11 h 11"/>
                  <a:gd name="T4" fmla="*/ 330 w 405"/>
                  <a:gd name="T5" fmla="*/ 11 h 11"/>
                  <a:gd name="T6" fmla="*/ 281 w 405"/>
                  <a:gd name="T7" fmla="*/ 5 h 11"/>
                  <a:gd name="T8" fmla="*/ 281 w 405"/>
                  <a:gd name="T9" fmla="*/ 5 h 11"/>
                  <a:gd name="T10" fmla="*/ 246 w 405"/>
                  <a:gd name="T11" fmla="*/ 5 h 11"/>
                  <a:gd name="T12" fmla="*/ 232 w 405"/>
                  <a:gd name="T13" fmla="*/ 0 h 11"/>
                  <a:gd name="T14" fmla="*/ 220 w 405"/>
                  <a:gd name="T15" fmla="*/ 0 h 11"/>
                  <a:gd name="T16" fmla="*/ 220 w 405"/>
                  <a:gd name="T17" fmla="*/ 0 h 11"/>
                  <a:gd name="T18" fmla="*/ 185 w 405"/>
                  <a:gd name="T19" fmla="*/ 5 h 11"/>
                  <a:gd name="T20" fmla="*/ 122 w 405"/>
                  <a:gd name="T21" fmla="*/ 5 h 11"/>
                  <a:gd name="T22" fmla="*/ 86 w 405"/>
                  <a:gd name="T23" fmla="*/ 5 h 11"/>
                  <a:gd name="T24" fmla="*/ 86 w 405"/>
                  <a:gd name="T25" fmla="*/ 5 h 11"/>
                  <a:gd name="T26" fmla="*/ 55 w 405"/>
                  <a:gd name="T27" fmla="*/ 5 h 11"/>
                  <a:gd name="T28" fmla="*/ 20 w 405"/>
                  <a:gd name="T29" fmla="*/ 0 h 11"/>
                  <a:gd name="T30" fmla="*/ 0 w 405"/>
                  <a:gd name="T31" fmla="*/ 0 h 11"/>
                  <a:gd name="T32" fmla="*/ 0 w 405"/>
                  <a:gd name="T33" fmla="*/ 0 h 11"/>
                  <a:gd name="T34" fmla="*/ 25 w 405"/>
                  <a:gd name="T35" fmla="*/ 5 h 11"/>
                  <a:gd name="T36" fmla="*/ 81 w 405"/>
                  <a:gd name="T37" fmla="*/ 11 h 11"/>
                  <a:gd name="T38" fmla="*/ 116 w 405"/>
                  <a:gd name="T39" fmla="*/ 11 h 11"/>
                  <a:gd name="T40" fmla="*/ 116 w 405"/>
                  <a:gd name="T41" fmla="*/ 11 h 11"/>
                  <a:gd name="T42" fmla="*/ 147 w 405"/>
                  <a:gd name="T43" fmla="*/ 11 h 11"/>
                  <a:gd name="T44" fmla="*/ 197 w 405"/>
                  <a:gd name="T45" fmla="*/ 5 h 11"/>
                  <a:gd name="T46" fmla="*/ 232 w 405"/>
                  <a:gd name="T47" fmla="*/ 5 h 11"/>
                  <a:gd name="T48" fmla="*/ 232 w 405"/>
                  <a:gd name="T49" fmla="*/ 5 h 11"/>
                  <a:gd name="T50" fmla="*/ 263 w 405"/>
                  <a:gd name="T51" fmla="*/ 11 h 11"/>
                  <a:gd name="T52" fmla="*/ 307 w 405"/>
                  <a:gd name="T53" fmla="*/ 11 h 11"/>
                  <a:gd name="T54" fmla="*/ 336 w 405"/>
                  <a:gd name="T55" fmla="*/ 11 h 11"/>
                  <a:gd name="T56" fmla="*/ 336 w 405"/>
                  <a:gd name="T57" fmla="*/ 11 h 11"/>
                  <a:gd name="T58" fmla="*/ 362 w 405"/>
                  <a:gd name="T59" fmla="*/ 11 h 11"/>
                  <a:gd name="T60" fmla="*/ 385 w 405"/>
                  <a:gd name="T61" fmla="*/ 11 h 11"/>
                  <a:gd name="T62" fmla="*/ 405 w 405"/>
                  <a:gd name="T6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11">
                    <a:moveTo>
                      <a:pt x="405" y="11"/>
                    </a:moveTo>
                    <a:lnTo>
                      <a:pt x="379" y="11"/>
                    </a:lnTo>
                    <a:lnTo>
                      <a:pt x="330" y="11"/>
                    </a:lnTo>
                    <a:lnTo>
                      <a:pt x="281" y="5"/>
                    </a:lnTo>
                    <a:lnTo>
                      <a:pt x="281" y="5"/>
                    </a:lnTo>
                    <a:lnTo>
                      <a:pt x="246" y="5"/>
                    </a:lnTo>
                    <a:lnTo>
                      <a:pt x="232" y="0"/>
                    </a:lnTo>
                    <a:lnTo>
                      <a:pt x="220" y="0"/>
                    </a:lnTo>
                    <a:lnTo>
                      <a:pt x="220" y="0"/>
                    </a:lnTo>
                    <a:lnTo>
                      <a:pt x="185" y="5"/>
                    </a:lnTo>
                    <a:lnTo>
                      <a:pt x="122" y="5"/>
                    </a:lnTo>
                    <a:lnTo>
                      <a:pt x="86" y="5"/>
                    </a:lnTo>
                    <a:lnTo>
                      <a:pt x="86" y="5"/>
                    </a:lnTo>
                    <a:lnTo>
                      <a:pt x="55" y="5"/>
                    </a:lnTo>
                    <a:lnTo>
                      <a:pt x="20" y="0"/>
                    </a:lnTo>
                    <a:lnTo>
                      <a:pt x="0" y="0"/>
                    </a:lnTo>
                    <a:lnTo>
                      <a:pt x="0" y="0"/>
                    </a:lnTo>
                    <a:lnTo>
                      <a:pt x="25" y="5"/>
                    </a:lnTo>
                    <a:lnTo>
                      <a:pt x="81" y="11"/>
                    </a:lnTo>
                    <a:lnTo>
                      <a:pt x="116" y="11"/>
                    </a:lnTo>
                    <a:lnTo>
                      <a:pt x="116" y="11"/>
                    </a:lnTo>
                    <a:lnTo>
                      <a:pt x="147" y="11"/>
                    </a:lnTo>
                    <a:lnTo>
                      <a:pt x="197" y="5"/>
                    </a:lnTo>
                    <a:lnTo>
                      <a:pt x="232" y="5"/>
                    </a:lnTo>
                    <a:lnTo>
                      <a:pt x="232" y="5"/>
                    </a:lnTo>
                    <a:lnTo>
                      <a:pt x="263" y="11"/>
                    </a:lnTo>
                    <a:lnTo>
                      <a:pt x="307" y="11"/>
                    </a:lnTo>
                    <a:lnTo>
                      <a:pt x="336" y="11"/>
                    </a:lnTo>
                    <a:lnTo>
                      <a:pt x="336" y="11"/>
                    </a:lnTo>
                    <a:lnTo>
                      <a:pt x="362" y="11"/>
                    </a:lnTo>
                    <a:lnTo>
                      <a:pt x="385" y="11"/>
                    </a:lnTo>
                    <a:lnTo>
                      <a:pt x="405" y="1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69" name="Freeform 25"/>
              <p:cNvSpPr>
                <a:spLocks/>
              </p:cNvSpPr>
              <p:nvPr/>
            </p:nvSpPr>
            <p:spPr bwMode="auto">
              <a:xfrm>
                <a:off x="3767" y="1900"/>
                <a:ext cx="655" cy="44"/>
              </a:xfrm>
              <a:custGeom>
                <a:avLst/>
                <a:gdLst>
                  <a:gd name="T0" fmla="*/ 629 w 655"/>
                  <a:gd name="T1" fmla="*/ 18 h 44"/>
                  <a:gd name="T2" fmla="*/ 550 w 655"/>
                  <a:gd name="T3" fmla="*/ 12 h 44"/>
                  <a:gd name="T4" fmla="*/ 519 w 655"/>
                  <a:gd name="T5" fmla="*/ 12 h 44"/>
                  <a:gd name="T6" fmla="*/ 478 w 655"/>
                  <a:gd name="T7" fmla="*/ 12 h 44"/>
                  <a:gd name="T8" fmla="*/ 452 w 655"/>
                  <a:gd name="T9" fmla="*/ 12 h 44"/>
                  <a:gd name="T10" fmla="*/ 373 w 655"/>
                  <a:gd name="T11" fmla="*/ 12 h 44"/>
                  <a:gd name="T12" fmla="*/ 348 w 655"/>
                  <a:gd name="T13" fmla="*/ 12 h 44"/>
                  <a:gd name="T14" fmla="*/ 299 w 655"/>
                  <a:gd name="T15" fmla="*/ 12 h 44"/>
                  <a:gd name="T16" fmla="*/ 281 w 655"/>
                  <a:gd name="T17" fmla="*/ 12 h 44"/>
                  <a:gd name="T18" fmla="*/ 232 w 655"/>
                  <a:gd name="T19" fmla="*/ 6 h 44"/>
                  <a:gd name="T20" fmla="*/ 202 w 655"/>
                  <a:gd name="T21" fmla="*/ 6 h 44"/>
                  <a:gd name="T22" fmla="*/ 159 w 655"/>
                  <a:gd name="T23" fmla="*/ 0 h 44"/>
                  <a:gd name="T24" fmla="*/ 141 w 655"/>
                  <a:gd name="T25" fmla="*/ 6 h 44"/>
                  <a:gd name="T26" fmla="*/ 92 w 655"/>
                  <a:gd name="T27" fmla="*/ 6 h 44"/>
                  <a:gd name="T28" fmla="*/ 55 w 655"/>
                  <a:gd name="T29" fmla="*/ 12 h 44"/>
                  <a:gd name="T30" fmla="*/ 0 w 655"/>
                  <a:gd name="T31" fmla="*/ 6 h 44"/>
                  <a:gd name="T32" fmla="*/ 23 w 655"/>
                  <a:gd name="T33" fmla="*/ 12 h 44"/>
                  <a:gd name="T34" fmla="*/ 110 w 655"/>
                  <a:gd name="T35" fmla="*/ 18 h 44"/>
                  <a:gd name="T36" fmla="*/ 133 w 655"/>
                  <a:gd name="T37" fmla="*/ 12 h 44"/>
                  <a:gd name="T38" fmla="*/ 189 w 655"/>
                  <a:gd name="T39" fmla="*/ 6 h 44"/>
                  <a:gd name="T40" fmla="*/ 208 w 655"/>
                  <a:gd name="T41" fmla="*/ 6 h 44"/>
                  <a:gd name="T42" fmla="*/ 238 w 655"/>
                  <a:gd name="T43" fmla="*/ 6 h 44"/>
                  <a:gd name="T44" fmla="*/ 257 w 655"/>
                  <a:gd name="T45" fmla="*/ 12 h 44"/>
                  <a:gd name="T46" fmla="*/ 312 w 655"/>
                  <a:gd name="T47" fmla="*/ 18 h 44"/>
                  <a:gd name="T48" fmla="*/ 336 w 655"/>
                  <a:gd name="T49" fmla="*/ 26 h 44"/>
                  <a:gd name="T50" fmla="*/ 409 w 655"/>
                  <a:gd name="T51" fmla="*/ 26 h 44"/>
                  <a:gd name="T52" fmla="*/ 428 w 655"/>
                  <a:gd name="T53" fmla="*/ 38 h 44"/>
                  <a:gd name="T54" fmla="*/ 489 w 655"/>
                  <a:gd name="T55" fmla="*/ 44 h 44"/>
                  <a:gd name="T56" fmla="*/ 478 w 655"/>
                  <a:gd name="T57" fmla="*/ 44 h 44"/>
                  <a:gd name="T58" fmla="*/ 428 w 655"/>
                  <a:gd name="T59" fmla="*/ 32 h 44"/>
                  <a:gd name="T60" fmla="*/ 428 w 655"/>
                  <a:gd name="T61" fmla="*/ 26 h 44"/>
                  <a:gd name="T62" fmla="*/ 446 w 655"/>
                  <a:gd name="T63" fmla="*/ 26 h 44"/>
                  <a:gd name="T64" fmla="*/ 495 w 655"/>
                  <a:gd name="T65" fmla="*/ 26 h 44"/>
                  <a:gd name="T66" fmla="*/ 440 w 655"/>
                  <a:gd name="T67" fmla="*/ 26 h 44"/>
                  <a:gd name="T68" fmla="*/ 464 w 655"/>
                  <a:gd name="T69" fmla="*/ 18 h 44"/>
                  <a:gd name="T70" fmla="*/ 484 w 655"/>
                  <a:gd name="T71" fmla="*/ 18 h 44"/>
                  <a:gd name="T72" fmla="*/ 545 w 655"/>
                  <a:gd name="T73" fmla="*/ 18 h 44"/>
                  <a:gd name="T74" fmla="*/ 582 w 655"/>
                  <a:gd name="T75" fmla="*/ 18 h 44"/>
                  <a:gd name="T76" fmla="*/ 655 w 655"/>
                  <a:gd name="T77"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5" h="44">
                    <a:moveTo>
                      <a:pt x="655" y="12"/>
                    </a:moveTo>
                    <a:lnTo>
                      <a:pt x="629" y="18"/>
                    </a:lnTo>
                    <a:lnTo>
                      <a:pt x="588" y="18"/>
                    </a:lnTo>
                    <a:lnTo>
                      <a:pt x="550" y="12"/>
                    </a:lnTo>
                    <a:lnTo>
                      <a:pt x="550" y="12"/>
                    </a:lnTo>
                    <a:lnTo>
                      <a:pt x="519" y="12"/>
                    </a:lnTo>
                    <a:lnTo>
                      <a:pt x="489" y="12"/>
                    </a:lnTo>
                    <a:lnTo>
                      <a:pt x="478" y="12"/>
                    </a:lnTo>
                    <a:lnTo>
                      <a:pt x="478" y="12"/>
                    </a:lnTo>
                    <a:lnTo>
                      <a:pt x="452" y="12"/>
                    </a:lnTo>
                    <a:lnTo>
                      <a:pt x="409" y="12"/>
                    </a:lnTo>
                    <a:lnTo>
                      <a:pt x="373" y="12"/>
                    </a:lnTo>
                    <a:lnTo>
                      <a:pt x="373" y="12"/>
                    </a:lnTo>
                    <a:lnTo>
                      <a:pt x="348" y="12"/>
                    </a:lnTo>
                    <a:lnTo>
                      <a:pt x="318" y="12"/>
                    </a:lnTo>
                    <a:lnTo>
                      <a:pt x="299" y="12"/>
                    </a:lnTo>
                    <a:lnTo>
                      <a:pt x="299" y="12"/>
                    </a:lnTo>
                    <a:lnTo>
                      <a:pt x="281" y="12"/>
                    </a:lnTo>
                    <a:lnTo>
                      <a:pt x="257" y="6"/>
                    </a:lnTo>
                    <a:lnTo>
                      <a:pt x="232" y="6"/>
                    </a:lnTo>
                    <a:lnTo>
                      <a:pt x="232" y="6"/>
                    </a:lnTo>
                    <a:lnTo>
                      <a:pt x="202" y="6"/>
                    </a:lnTo>
                    <a:lnTo>
                      <a:pt x="177" y="0"/>
                    </a:lnTo>
                    <a:lnTo>
                      <a:pt x="159" y="0"/>
                    </a:lnTo>
                    <a:lnTo>
                      <a:pt x="159" y="0"/>
                    </a:lnTo>
                    <a:lnTo>
                      <a:pt x="141" y="6"/>
                    </a:lnTo>
                    <a:lnTo>
                      <a:pt x="116" y="6"/>
                    </a:lnTo>
                    <a:lnTo>
                      <a:pt x="92" y="6"/>
                    </a:lnTo>
                    <a:lnTo>
                      <a:pt x="92" y="6"/>
                    </a:lnTo>
                    <a:lnTo>
                      <a:pt x="55" y="12"/>
                    </a:lnTo>
                    <a:lnTo>
                      <a:pt x="17" y="6"/>
                    </a:lnTo>
                    <a:lnTo>
                      <a:pt x="0" y="6"/>
                    </a:lnTo>
                    <a:lnTo>
                      <a:pt x="0" y="6"/>
                    </a:lnTo>
                    <a:lnTo>
                      <a:pt x="23" y="12"/>
                    </a:lnTo>
                    <a:lnTo>
                      <a:pt x="72" y="18"/>
                    </a:lnTo>
                    <a:lnTo>
                      <a:pt x="110" y="18"/>
                    </a:lnTo>
                    <a:lnTo>
                      <a:pt x="110" y="18"/>
                    </a:lnTo>
                    <a:lnTo>
                      <a:pt x="133" y="12"/>
                    </a:lnTo>
                    <a:lnTo>
                      <a:pt x="159" y="6"/>
                    </a:lnTo>
                    <a:lnTo>
                      <a:pt x="189" y="6"/>
                    </a:lnTo>
                    <a:lnTo>
                      <a:pt x="189" y="6"/>
                    </a:lnTo>
                    <a:lnTo>
                      <a:pt x="208" y="6"/>
                    </a:lnTo>
                    <a:lnTo>
                      <a:pt x="226" y="6"/>
                    </a:lnTo>
                    <a:lnTo>
                      <a:pt x="238" y="6"/>
                    </a:lnTo>
                    <a:lnTo>
                      <a:pt x="238" y="6"/>
                    </a:lnTo>
                    <a:lnTo>
                      <a:pt x="257" y="12"/>
                    </a:lnTo>
                    <a:lnTo>
                      <a:pt x="293" y="18"/>
                    </a:lnTo>
                    <a:lnTo>
                      <a:pt x="312" y="18"/>
                    </a:lnTo>
                    <a:lnTo>
                      <a:pt x="312" y="18"/>
                    </a:lnTo>
                    <a:lnTo>
                      <a:pt x="336" y="26"/>
                    </a:lnTo>
                    <a:lnTo>
                      <a:pt x="379" y="26"/>
                    </a:lnTo>
                    <a:lnTo>
                      <a:pt x="409" y="26"/>
                    </a:lnTo>
                    <a:lnTo>
                      <a:pt x="409" y="26"/>
                    </a:lnTo>
                    <a:lnTo>
                      <a:pt x="428" y="38"/>
                    </a:lnTo>
                    <a:lnTo>
                      <a:pt x="458" y="44"/>
                    </a:lnTo>
                    <a:lnTo>
                      <a:pt x="489" y="44"/>
                    </a:lnTo>
                    <a:lnTo>
                      <a:pt x="489" y="44"/>
                    </a:lnTo>
                    <a:lnTo>
                      <a:pt x="478" y="44"/>
                    </a:lnTo>
                    <a:lnTo>
                      <a:pt x="446" y="38"/>
                    </a:lnTo>
                    <a:lnTo>
                      <a:pt x="428" y="32"/>
                    </a:lnTo>
                    <a:lnTo>
                      <a:pt x="428" y="32"/>
                    </a:lnTo>
                    <a:lnTo>
                      <a:pt x="428" y="26"/>
                    </a:lnTo>
                    <a:lnTo>
                      <a:pt x="440" y="26"/>
                    </a:lnTo>
                    <a:lnTo>
                      <a:pt x="446" y="26"/>
                    </a:lnTo>
                    <a:lnTo>
                      <a:pt x="446" y="26"/>
                    </a:lnTo>
                    <a:lnTo>
                      <a:pt x="495" y="26"/>
                    </a:lnTo>
                    <a:lnTo>
                      <a:pt x="440" y="26"/>
                    </a:lnTo>
                    <a:lnTo>
                      <a:pt x="440" y="26"/>
                    </a:lnTo>
                    <a:lnTo>
                      <a:pt x="452" y="18"/>
                    </a:lnTo>
                    <a:lnTo>
                      <a:pt x="464" y="18"/>
                    </a:lnTo>
                    <a:lnTo>
                      <a:pt x="464" y="18"/>
                    </a:lnTo>
                    <a:lnTo>
                      <a:pt x="484" y="18"/>
                    </a:lnTo>
                    <a:lnTo>
                      <a:pt x="513" y="18"/>
                    </a:lnTo>
                    <a:lnTo>
                      <a:pt x="545" y="18"/>
                    </a:lnTo>
                    <a:lnTo>
                      <a:pt x="545" y="18"/>
                    </a:lnTo>
                    <a:lnTo>
                      <a:pt x="582" y="18"/>
                    </a:lnTo>
                    <a:lnTo>
                      <a:pt x="629" y="18"/>
                    </a:lnTo>
                    <a:lnTo>
                      <a:pt x="655" y="12"/>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70" name="Freeform 26"/>
              <p:cNvSpPr>
                <a:spLocks/>
              </p:cNvSpPr>
              <p:nvPr/>
            </p:nvSpPr>
            <p:spPr bwMode="auto">
              <a:xfrm>
                <a:off x="3442" y="1834"/>
                <a:ext cx="197" cy="17"/>
              </a:xfrm>
              <a:custGeom>
                <a:avLst/>
                <a:gdLst>
                  <a:gd name="T0" fmla="*/ 0 w 197"/>
                  <a:gd name="T1" fmla="*/ 0 h 17"/>
                  <a:gd name="T2" fmla="*/ 12 w 197"/>
                  <a:gd name="T3" fmla="*/ 0 h 17"/>
                  <a:gd name="T4" fmla="*/ 43 w 197"/>
                  <a:gd name="T5" fmla="*/ 0 h 17"/>
                  <a:gd name="T6" fmla="*/ 81 w 197"/>
                  <a:gd name="T7" fmla="*/ 5 h 17"/>
                  <a:gd name="T8" fmla="*/ 81 w 197"/>
                  <a:gd name="T9" fmla="*/ 5 h 17"/>
                  <a:gd name="T10" fmla="*/ 116 w 197"/>
                  <a:gd name="T11" fmla="*/ 11 h 17"/>
                  <a:gd name="T12" fmla="*/ 165 w 197"/>
                  <a:gd name="T13" fmla="*/ 17 h 17"/>
                  <a:gd name="T14" fmla="*/ 197 w 197"/>
                  <a:gd name="T15" fmla="*/ 17 h 17"/>
                  <a:gd name="T16" fmla="*/ 197 w 197"/>
                  <a:gd name="T17" fmla="*/ 17 h 17"/>
                  <a:gd name="T18" fmla="*/ 171 w 197"/>
                  <a:gd name="T19" fmla="*/ 17 h 17"/>
                  <a:gd name="T20" fmla="*/ 116 w 197"/>
                  <a:gd name="T21" fmla="*/ 17 h 17"/>
                  <a:gd name="T22" fmla="*/ 73 w 197"/>
                  <a:gd name="T23" fmla="*/ 11 h 17"/>
                  <a:gd name="T24" fmla="*/ 73 w 197"/>
                  <a:gd name="T25" fmla="*/ 11 h 17"/>
                  <a:gd name="T26" fmla="*/ 49 w 197"/>
                  <a:gd name="T27" fmla="*/ 11 h 17"/>
                  <a:gd name="T28" fmla="*/ 26 w 197"/>
                  <a:gd name="T29" fmla="*/ 5 h 17"/>
                  <a:gd name="T30" fmla="*/ 0 w 197"/>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7">
                    <a:moveTo>
                      <a:pt x="0" y="0"/>
                    </a:moveTo>
                    <a:lnTo>
                      <a:pt x="12" y="0"/>
                    </a:lnTo>
                    <a:lnTo>
                      <a:pt x="43" y="0"/>
                    </a:lnTo>
                    <a:lnTo>
                      <a:pt x="81" y="5"/>
                    </a:lnTo>
                    <a:lnTo>
                      <a:pt x="81" y="5"/>
                    </a:lnTo>
                    <a:lnTo>
                      <a:pt x="116" y="11"/>
                    </a:lnTo>
                    <a:lnTo>
                      <a:pt x="165" y="17"/>
                    </a:lnTo>
                    <a:lnTo>
                      <a:pt x="197" y="17"/>
                    </a:lnTo>
                    <a:lnTo>
                      <a:pt x="197" y="17"/>
                    </a:lnTo>
                    <a:lnTo>
                      <a:pt x="171" y="17"/>
                    </a:lnTo>
                    <a:lnTo>
                      <a:pt x="116" y="17"/>
                    </a:lnTo>
                    <a:lnTo>
                      <a:pt x="73" y="11"/>
                    </a:lnTo>
                    <a:lnTo>
                      <a:pt x="73" y="11"/>
                    </a:lnTo>
                    <a:lnTo>
                      <a:pt x="49" y="11"/>
                    </a:lnTo>
                    <a:lnTo>
                      <a:pt x="26" y="5"/>
                    </a:lnTo>
                    <a:lnTo>
                      <a:pt x="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71" name="Freeform 27"/>
              <p:cNvSpPr>
                <a:spLocks/>
              </p:cNvSpPr>
              <p:nvPr/>
            </p:nvSpPr>
            <p:spPr bwMode="auto">
              <a:xfrm>
                <a:off x="3828" y="1808"/>
                <a:ext cx="177" cy="8"/>
              </a:xfrm>
              <a:custGeom>
                <a:avLst/>
                <a:gdLst>
                  <a:gd name="T0" fmla="*/ 177 w 177"/>
                  <a:gd name="T1" fmla="*/ 8 h 8"/>
                  <a:gd name="T2" fmla="*/ 141 w 177"/>
                  <a:gd name="T3" fmla="*/ 8 h 8"/>
                  <a:gd name="T4" fmla="*/ 80 w 177"/>
                  <a:gd name="T5" fmla="*/ 0 h 8"/>
                  <a:gd name="T6" fmla="*/ 37 w 177"/>
                  <a:gd name="T7" fmla="*/ 0 h 8"/>
                  <a:gd name="T8" fmla="*/ 37 w 177"/>
                  <a:gd name="T9" fmla="*/ 0 h 8"/>
                  <a:gd name="T10" fmla="*/ 25 w 177"/>
                  <a:gd name="T11" fmla="*/ 8 h 8"/>
                  <a:gd name="T12" fmla="*/ 6 w 177"/>
                  <a:gd name="T13" fmla="*/ 8 h 8"/>
                  <a:gd name="T14" fmla="*/ 0 w 177"/>
                  <a:gd name="T15" fmla="*/ 8 h 8"/>
                  <a:gd name="T16" fmla="*/ 0 w 177"/>
                  <a:gd name="T17" fmla="*/ 8 h 8"/>
                  <a:gd name="T18" fmla="*/ 6 w 177"/>
                  <a:gd name="T19" fmla="*/ 8 h 8"/>
                  <a:gd name="T20" fmla="*/ 37 w 177"/>
                  <a:gd name="T21" fmla="*/ 8 h 8"/>
                  <a:gd name="T22" fmla="*/ 55 w 177"/>
                  <a:gd name="T23" fmla="*/ 8 h 8"/>
                  <a:gd name="T24" fmla="*/ 55 w 177"/>
                  <a:gd name="T25" fmla="*/ 8 h 8"/>
                  <a:gd name="T26" fmla="*/ 86 w 177"/>
                  <a:gd name="T27" fmla="*/ 8 h 8"/>
                  <a:gd name="T28" fmla="*/ 147 w 177"/>
                  <a:gd name="T29" fmla="*/ 8 h 8"/>
                  <a:gd name="T30" fmla="*/ 177 w 177"/>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8">
                    <a:moveTo>
                      <a:pt x="177" y="8"/>
                    </a:moveTo>
                    <a:lnTo>
                      <a:pt x="141" y="8"/>
                    </a:lnTo>
                    <a:lnTo>
                      <a:pt x="80" y="0"/>
                    </a:lnTo>
                    <a:lnTo>
                      <a:pt x="37" y="0"/>
                    </a:lnTo>
                    <a:lnTo>
                      <a:pt x="37" y="0"/>
                    </a:lnTo>
                    <a:lnTo>
                      <a:pt x="25" y="8"/>
                    </a:lnTo>
                    <a:lnTo>
                      <a:pt x="6" y="8"/>
                    </a:lnTo>
                    <a:lnTo>
                      <a:pt x="0" y="8"/>
                    </a:lnTo>
                    <a:lnTo>
                      <a:pt x="0" y="8"/>
                    </a:lnTo>
                    <a:lnTo>
                      <a:pt x="6" y="8"/>
                    </a:lnTo>
                    <a:lnTo>
                      <a:pt x="37" y="8"/>
                    </a:lnTo>
                    <a:lnTo>
                      <a:pt x="55" y="8"/>
                    </a:lnTo>
                    <a:lnTo>
                      <a:pt x="55" y="8"/>
                    </a:lnTo>
                    <a:lnTo>
                      <a:pt x="86" y="8"/>
                    </a:lnTo>
                    <a:lnTo>
                      <a:pt x="147" y="8"/>
                    </a:lnTo>
                    <a:lnTo>
                      <a:pt x="177" y="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72" name="Freeform 28"/>
              <p:cNvSpPr>
                <a:spLocks/>
              </p:cNvSpPr>
              <p:nvPr/>
            </p:nvSpPr>
            <p:spPr bwMode="auto">
              <a:xfrm>
                <a:off x="4593" y="1822"/>
                <a:ext cx="171" cy="17"/>
              </a:xfrm>
              <a:custGeom>
                <a:avLst/>
                <a:gdLst>
                  <a:gd name="T0" fmla="*/ 171 w 171"/>
                  <a:gd name="T1" fmla="*/ 12 h 17"/>
                  <a:gd name="T2" fmla="*/ 147 w 171"/>
                  <a:gd name="T3" fmla="*/ 12 h 17"/>
                  <a:gd name="T4" fmla="*/ 110 w 171"/>
                  <a:gd name="T5" fmla="*/ 6 h 17"/>
                  <a:gd name="T6" fmla="*/ 86 w 171"/>
                  <a:gd name="T7" fmla="*/ 0 h 17"/>
                  <a:gd name="T8" fmla="*/ 86 w 171"/>
                  <a:gd name="T9" fmla="*/ 0 h 17"/>
                  <a:gd name="T10" fmla="*/ 73 w 171"/>
                  <a:gd name="T11" fmla="*/ 6 h 17"/>
                  <a:gd name="T12" fmla="*/ 55 w 171"/>
                  <a:gd name="T13" fmla="*/ 12 h 17"/>
                  <a:gd name="T14" fmla="*/ 43 w 171"/>
                  <a:gd name="T15" fmla="*/ 12 h 17"/>
                  <a:gd name="T16" fmla="*/ 43 w 171"/>
                  <a:gd name="T17" fmla="*/ 12 h 17"/>
                  <a:gd name="T18" fmla="*/ 17 w 171"/>
                  <a:gd name="T19" fmla="*/ 12 h 17"/>
                  <a:gd name="T20" fmla="*/ 6 w 171"/>
                  <a:gd name="T21" fmla="*/ 12 h 17"/>
                  <a:gd name="T22" fmla="*/ 0 w 171"/>
                  <a:gd name="T23" fmla="*/ 12 h 17"/>
                  <a:gd name="T24" fmla="*/ 0 w 171"/>
                  <a:gd name="T25" fmla="*/ 12 h 17"/>
                  <a:gd name="T26" fmla="*/ 12 w 171"/>
                  <a:gd name="T27" fmla="*/ 12 h 17"/>
                  <a:gd name="T28" fmla="*/ 43 w 171"/>
                  <a:gd name="T29" fmla="*/ 17 h 17"/>
                  <a:gd name="T30" fmla="*/ 73 w 171"/>
                  <a:gd name="T31" fmla="*/ 12 h 17"/>
                  <a:gd name="T32" fmla="*/ 73 w 171"/>
                  <a:gd name="T33" fmla="*/ 12 h 17"/>
                  <a:gd name="T34" fmla="*/ 86 w 171"/>
                  <a:gd name="T35" fmla="*/ 12 h 17"/>
                  <a:gd name="T36" fmla="*/ 92 w 171"/>
                  <a:gd name="T37" fmla="*/ 6 h 17"/>
                  <a:gd name="T38" fmla="*/ 110 w 171"/>
                  <a:gd name="T39" fmla="*/ 6 h 17"/>
                  <a:gd name="T40" fmla="*/ 110 w 171"/>
                  <a:gd name="T41" fmla="*/ 6 h 17"/>
                  <a:gd name="T42" fmla="*/ 128 w 171"/>
                  <a:gd name="T43" fmla="*/ 12 h 17"/>
                  <a:gd name="T44" fmla="*/ 159 w 171"/>
                  <a:gd name="T45" fmla="*/ 12 h 17"/>
                  <a:gd name="T46" fmla="*/ 171 w 171"/>
                  <a:gd name="T4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17">
                    <a:moveTo>
                      <a:pt x="171" y="12"/>
                    </a:moveTo>
                    <a:lnTo>
                      <a:pt x="147" y="12"/>
                    </a:lnTo>
                    <a:lnTo>
                      <a:pt x="110" y="6"/>
                    </a:lnTo>
                    <a:lnTo>
                      <a:pt x="86" y="0"/>
                    </a:lnTo>
                    <a:lnTo>
                      <a:pt x="86" y="0"/>
                    </a:lnTo>
                    <a:lnTo>
                      <a:pt x="73" y="6"/>
                    </a:lnTo>
                    <a:lnTo>
                      <a:pt x="55" y="12"/>
                    </a:lnTo>
                    <a:lnTo>
                      <a:pt x="43" y="12"/>
                    </a:lnTo>
                    <a:lnTo>
                      <a:pt x="43" y="12"/>
                    </a:lnTo>
                    <a:lnTo>
                      <a:pt x="17" y="12"/>
                    </a:lnTo>
                    <a:lnTo>
                      <a:pt x="6" y="12"/>
                    </a:lnTo>
                    <a:lnTo>
                      <a:pt x="0" y="12"/>
                    </a:lnTo>
                    <a:lnTo>
                      <a:pt x="0" y="12"/>
                    </a:lnTo>
                    <a:lnTo>
                      <a:pt x="12" y="12"/>
                    </a:lnTo>
                    <a:lnTo>
                      <a:pt x="43" y="17"/>
                    </a:lnTo>
                    <a:lnTo>
                      <a:pt x="73" y="12"/>
                    </a:lnTo>
                    <a:lnTo>
                      <a:pt x="73" y="12"/>
                    </a:lnTo>
                    <a:lnTo>
                      <a:pt x="86" y="12"/>
                    </a:lnTo>
                    <a:lnTo>
                      <a:pt x="92" y="6"/>
                    </a:lnTo>
                    <a:lnTo>
                      <a:pt x="110" y="6"/>
                    </a:lnTo>
                    <a:lnTo>
                      <a:pt x="110" y="6"/>
                    </a:lnTo>
                    <a:lnTo>
                      <a:pt x="128" y="12"/>
                    </a:lnTo>
                    <a:lnTo>
                      <a:pt x="159" y="12"/>
                    </a:lnTo>
                    <a:lnTo>
                      <a:pt x="171" y="12"/>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73" name="Freeform 29"/>
              <p:cNvSpPr>
                <a:spLocks/>
              </p:cNvSpPr>
              <p:nvPr/>
            </p:nvSpPr>
            <p:spPr bwMode="auto">
              <a:xfrm>
                <a:off x="3987" y="1356"/>
                <a:ext cx="183" cy="330"/>
              </a:xfrm>
              <a:custGeom>
                <a:avLst/>
                <a:gdLst>
                  <a:gd name="T0" fmla="*/ 183 w 183"/>
                  <a:gd name="T1" fmla="*/ 75 h 330"/>
                  <a:gd name="T2" fmla="*/ 183 w 183"/>
                  <a:gd name="T3" fmla="*/ 122 h 330"/>
                  <a:gd name="T4" fmla="*/ 177 w 183"/>
                  <a:gd name="T5" fmla="*/ 202 h 330"/>
                  <a:gd name="T6" fmla="*/ 177 w 183"/>
                  <a:gd name="T7" fmla="*/ 147 h 330"/>
                  <a:gd name="T8" fmla="*/ 177 w 183"/>
                  <a:gd name="T9" fmla="*/ 122 h 330"/>
                  <a:gd name="T10" fmla="*/ 165 w 183"/>
                  <a:gd name="T11" fmla="*/ 153 h 330"/>
                  <a:gd name="T12" fmla="*/ 159 w 183"/>
                  <a:gd name="T13" fmla="*/ 214 h 330"/>
                  <a:gd name="T14" fmla="*/ 165 w 183"/>
                  <a:gd name="T15" fmla="*/ 122 h 330"/>
                  <a:gd name="T16" fmla="*/ 165 w 183"/>
                  <a:gd name="T17" fmla="*/ 75 h 330"/>
                  <a:gd name="T18" fmla="*/ 153 w 183"/>
                  <a:gd name="T19" fmla="*/ 49 h 330"/>
                  <a:gd name="T20" fmla="*/ 148 w 183"/>
                  <a:gd name="T21" fmla="*/ 49 h 330"/>
                  <a:gd name="T22" fmla="*/ 142 w 183"/>
                  <a:gd name="T23" fmla="*/ 75 h 330"/>
                  <a:gd name="T24" fmla="*/ 128 w 183"/>
                  <a:gd name="T25" fmla="*/ 55 h 330"/>
                  <a:gd name="T26" fmla="*/ 122 w 183"/>
                  <a:gd name="T27" fmla="*/ 43 h 330"/>
                  <a:gd name="T28" fmla="*/ 110 w 183"/>
                  <a:gd name="T29" fmla="*/ 55 h 330"/>
                  <a:gd name="T30" fmla="*/ 110 w 183"/>
                  <a:gd name="T31" fmla="*/ 80 h 330"/>
                  <a:gd name="T32" fmla="*/ 110 w 183"/>
                  <a:gd name="T33" fmla="*/ 165 h 330"/>
                  <a:gd name="T34" fmla="*/ 110 w 183"/>
                  <a:gd name="T35" fmla="*/ 251 h 330"/>
                  <a:gd name="T36" fmla="*/ 104 w 183"/>
                  <a:gd name="T37" fmla="*/ 165 h 330"/>
                  <a:gd name="T38" fmla="*/ 104 w 183"/>
                  <a:gd name="T39" fmla="*/ 80 h 330"/>
                  <a:gd name="T40" fmla="*/ 92 w 183"/>
                  <a:gd name="T41" fmla="*/ 67 h 330"/>
                  <a:gd name="T42" fmla="*/ 79 w 183"/>
                  <a:gd name="T43" fmla="*/ 55 h 330"/>
                  <a:gd name="T44" fmla="*/ 73 w 183"/>
                  <a:gd name="T45" fmla="*/ 80 h 330"/>
                  <a:gd name="T46" fmla="*/ 73 w 183"/>
                  <a:gd name="T47" fmla="*/ 177 h 330"/>
                  <a:gd name="T48" fmla="*/ 73 w 183"/>
                  <a:gd name="T49" fmla="*/ 226 h 330"/>
                  <a:gd name="T50" fmla="*/ 67 w 183"/>
                  <a:gd name="T51" fmla="*/ 269 h 330"/>
                  <a:gd name="T52" fmla="*/ 67 w 183"/>
                  <a:gd name="T53" fmla="*/ 330 h 330"/>
                  <a:gd name="T54" fmla="*/ 67 w 183"/>
                  <a:gd name="T55" fmla="*/ 257 h 330"/>
                  <a:gd name="T56" fmla="*/ 67 w 183"/>
                  <a:gd name="T57" fmla="*/ 191 h 330"/>
                  <a:gd name="T58" fmla="*/ 67 w 183"/>
                  <a:gd name="T59" fmla="*/ 92 h 330"/>
                  <a:gd name="T60" fmla="*/ 55 w 183"/>
                  <a:gd name="T61" fmla="*/ 67 h 330"/>
                  <a:gd name="T62" fmla="*/ 43 w 183"/>
                  <a:gd name="T63" fmla="*/ 61 h 330"/>
                  <a:gd name="T64" fmla="*/ 37 w 183"/>
                  <a:gd name="T65" fmla="*/ 92 h 330"/>
                  <a:gd name="T66" fmla="*/ 43 w 183"/>
                  <a:gd name="T67" fmla="*/ 130 h 330"/>
                  <a:gd name="T68" fmla="*/ 37 w 183"/>
                  <a:gd name="T69" fmla="*/ 185 h 330"/>
                  <a:gd name="T70" fmla="*/ 37 w 183"/>
                  <a:gd name="T71" fmla="*/ 240 h 330"/>
                  <a:gd name="T72" fmla="*/ 37 w 183"/>
                  <a:gd name="T73" fmla="*/ 263 h 330"/>
                  <a:gd name="T74" fmla="*/ 37 w 183"/>
                  <a:gd name="T75" fmla="*/ 177 h 330"/>
                  <a:gd name="T76" fmla="*/ 37 w 183"/>
                  <a:gd name="T77" fmla="*/ 104 h 330"/>
                  <a:gd name="T78" fmla="*/ 31 w 183"/>
                  <a:gd name="T79" fmla="*/ 67 h 330"/>
                  <a:gd name="T80" fmla="*/ 31 w 183"/>
                  <a:gd name="T81" fmla="*/ 49 h 330"/>
                  <a:gd name="T82" fmla="*/ 18 w 183"/>
                  <a:gd name="T83" fmla="*/ 49 h 330"/>
                  <a:gd name="T84" fmla="*/ 6 w 183"/>
                  <a:gd name="T85" fmla="*/ 55 h 330"/>
                  <a:gd name="T86" fmla="*/ 0 w 183"/>
                  <a:gd name="T87" fmla="*/ 92 h 330"/>
                  <a:gd name="T88" fmla="*/ 6 w 183"/>
                  <a:gd name="T89" fmla="*/ 31 h 330"/>
                  <a:gd name="T90" fmla="*/ 18 w 183"/>
                  <a:gd name="T91" fmla="*/ 25 h 330"/>
                  <a:gd name="T92" fmla="*/ 37 w 183"/>
                  <a:gd name="T93" fmla="*/ 12 h 330"/>
                  <a:gd name="T94" fmla="*/ 49 w 183"/>
                  <a:gd name="T95" fmla="*/ 12 h 330"/>
                  <a:gd name="T96" fmla="*/ 61 w 183"/>
                  <a:gd name="T97" fmla="*/ 0 h 330"/>
                  <a:gd name="T98" fmla="*/ 79 w 183"/>
                  <a:gd name="T99" fmla="*/ 0 h 330"/>
                  <a:gd name="T100" fmla="*/ 104 w 183"/>
                  <a:gd name="T101" fmla="*/ 0 h 330"/>
                  <a:gd name="T102" fmla="*/ 134 w 183"/>
                  <a:gd name="T103" fmla="*/ 12 h 330"/>
                  <a:gd name="T104" fmla="*/ 165 w 183"/>
                  <a:gd name="T105" fmla="*/ 31 h 330"/>
                  <a:gd name="T106" fmla="*/ 177 w 183"/>
                  <a:gd name="T107" fmla="*/ 5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330">
                    <a:moveTo>
                      <a:pt x="177" y="55"/>
                    </a:moveTo>
                    <a:lnTo>
                      <a:pt x="177" y="61"/>
                    </a:lnTo>
                    <a:lnTo>
                      <a:pt x="177" y="67"/>
                    </a:lnTo>
                    <a:lnTo>
                      <a:pt x="183" y="75"/>
                    </a:lnTo>
                    <a:lnTo>
                      <a:pt x="183" y="75"/>
                    </a:lnTo>
                    <a:lnTo>
                      <a:pt x="183" y="86"/>
                    </a:lnTo>
                    <a:lnTo>
                      <a:pt x="183" y="110"/>
                    </a:lnTo>
                    <a:lnTo>
                      <a:pt x="183" y="122"/>
                    </a:lnTo>
                    <a:lnTo>
                      <a:pt x="183" y="122"/>
                    </a:lnTo>
                    <a:lnTo>
                      <a:pt x="177" y="147"/>
                    </a:lnTo>
                    <a:lnTo>
                      <a:pt x="177" y="185"/>
                    </a:lnTo>
                    <a:lnTo>
                      <a:pt x="177" y="202"/>
                    </a:lnTo>
                    <a:lnTo>
                      <a:pt x="177" y="202"/>
                    </a:lnTo>
                    <a:lnTo>
                      <a:pt x="177" y="191"/>
                    </a:lnTo>
                    <a:lnTo>
                      <a:pt x="177" y="165"/>
                    </a:lnTo>
                    <a:lnTo>
                      <a:pt x="177" y="147"/>
                    </a:lnTo>
                    <a:lnTo>
                      <a:pt x="177" y="147"/>
                    </a:lnTo>
                    <a:lnTo>
                      <a:pt x="177" y="135"/>
                    </a:lnTo>
                    <a:lnTo>
                      <a:pt x="177" y="130"/>
                    </a:lnTo>
                    <a:lnTo>
                      <a:pt x="177" y="122"/>
                    </a:lnTo>
                    <a:lnTo>
                      <a:pt x="177" y="122"/>
                    </a:lnTo>
                    <a:lnTo>
                      <a:pt x="171" y="130"/>
                    </a:lnTo>
                    <a:lnTo>
                      <a:pt x="165" y="141"/>
                    </a:lnTo>
                    <a:lnTo>
                      <a:pt x="165" y="153"/>
                    </a:lnTo>
                    <a:lnTo>
                      <a:pt x="165" y="153"/>
                    </a:lnTo>
                    <a:lnTo>
                      <a:pt x="159" y="171"/>
                    </a:lnTo>
                    <a:lnTo>
                      <a:pt x="159" y="202"/>
                    </a:lnTo>
                    <a:lnTo>
                      <a:pt x="159" y="214"/>
                    </a:lnTo>
                    <a:lnTo>
                      <a:pt x="159" y="214"/>
                    </a:lnTo>
                    <a:lnTo>
                      <a:pt x="159" y="196"/>
                    </a:lnTo>
                    <a:lnTo>
                      <a:pt x="159" y="153"/>
                    </a:lnTo>
                    <a:lnTo>
                      <a:pt x="165" y="122"/>
                    </a:lnTo>
                    <a:lnTo>
                      <a:pt x="165" y="122"/>
                    </a:lnTo>
                    <a:lnTo>
                      <a:pt x="165" y="104"/>
                    </a:lnTo>
                    <a:lnTo>
                      <a:pt x="165" y="86"/>
                    </a:lnTo>
                    <a:lnTo>
                      <a:pt x="165" y="75"/>
                    </a:lnTo>
                    <a:lnTo>
                      <a:pt x="165" y="75"/>
                    </a:lnTo>
                    <a:lnTo>
                      <a:pt x="159" y="67"/>
                    </a:lnTo>
                    <a:lnTo>
                      <a:pt x="159" y="55"/>
                    </a:lnTo>
                    <a:lnTo>
                      <a:pt x="153" y="49"/>
                    </a:lnTo>
                    <a:lnTo>
                      <a:pt x="153" y="49"/>
                    </a:lnTo>
                    <a:lnTo>
                      <a:pt x="148" y="43"/>
                    </a:lnTo>
                    <a:lnTo>
                      <a:pt x="148" y="43"/>
                    </a:lnTo>
                    <a:lnTo>
                      <a:pt x="148" y="49"/>
                    </a:lnTo>
                    <a:lnTo>
                      <a:pt x="148" y="49"/>
                    </a:lnTo>
                    <a:lnTo>
                      <a:pt x="148" y="61"/>
                    </a:lnTo>
                    <a:lnTo>
                      <a:pt x="142" y="67"/>
                    </a:lnTo>
                    <a:lnTo>
                      <a:pt x="142" y="75"/>
                    </a:lnTo>
                    <a:lnTo>
                      <a:pt x="142" y="75"/>
                    </a:lnTo>
                    <a:lnTo>
                      <a:pt x="134" y="75"/>
                    </a:lnTo>
                    <a:lnTo>
                      <a:pt x="128" y="67"/>
                    </a:lnTo>
                    <a:lnTo>
                      <a:pt x="128" y="55"/>
                    </a:lnTo>
                    <a:lnTo>
                      <a:pt x="128" y="55"/>
                    </a:lnTo>
                    <a:lnTo>
                      <a:pt x="128" y="49"/>
                    </a:lnTo>
                    <a:lnTo>
                      <a:pt x="122" y="43"/>
                    </a:lnTo>
                    <a:lnTo>
                      <a:pt x="122" y="43"/>
                    </a:lnTo>
                    <a:lnTo>
                      <a:pt x="122" y="43"/>
                    </a:lnTo>
                    <a:lnTo>
                      <a:pt x="116" y="49"/>
                    </a:lnTo>
                    <a:lnTo>
                      <a:pt x="116" y="55"/>
                    </a:lnTo>
                    <a:lnTo>
                      <a:pt x="110" y="55"/>
                    </a:lnTo>
                    <a:lnTo>
                      <a:pt x="110" y="55"/>
                    </a:lnTo>
                    <a:lnTo>
                      <a:pt x="110" y="61"/>
                    </a:lnTo>
                    <a:lnTo>
                      <a:pt x="110" y="75"/>
                    </a:lnTo>
                    <a:lnTo>
                      <a:pt x="110" y="80"/>
                    </a:lnTo>
                    <a:lnTo>
                      <a:pt x="110" y="80"/>
                    </a:lnTo>
                    <a:lnTo>
                      <a:pt x="110" y="104"/>
                    </a:lnTo>
                    <a:lnTo>
                      <a:pt x="110" y="141"/>
                    </a:lnTo>
                    <a:lnTo>
                      <a:pt x="110" y="165"/>
                    </a:lnTo>
                    <a:lnTo>
                      <a:pt x="110" y="165"/>
                    </a:lnTo>
                    <a:lnTo>
                      <a:pt x="104" y="196"/>
                    </a:lnTo>
                    <a:lnTo>
                      <a:pt x="110" y="232"/>
                    </a:lnTo>
                    <a:lnTo>
                      <a:pt x="110" y="251"/>
                    </a:lnTo>
                    <a:lnTo>
                      <a:pt x="110" y="251"/>
                    </a:lnTo>
                    <a:lnTo>
                      <a:pt x="104" y="232"/>
                    </a:lnTo>
                    <a:lnTo>
                      <a:pt x="104" y="196"/>
                    </a:lnTo>
                    <a:lnTo>
                      <a:pt x="104" y="165"/>
                    </a:lnTo>
                    <a:lnTo>
                      <a:pt x="104" y="165"/>
                    </a:lnTo>
                    <a:lnTo>
                      <a:pt x="104" y="141"/>
                    </a:lnTo>
                    <a:lnTo>
                      <a:pt x="104" y="104"/>
                    </a:lnTo>
                    <a:lnTo>
                      <a:pt x="104" y="80"/>
                    </a:lnTo>
                    <a:lnTo>
                      <a:pt x="104" y="80"/>
                    </a:lnTo>
                    <a:lnTo>
                      <a:pt x="98" y="75"/>
                    </a:lnTo>
                    <a:lnTo>
                      <a:pt x="92" y="75"/>
                    </a:lnTo>
                    <a:lnTo>
                      <a:pt x="92" y="67"/>
                    </a:lnTo>
                    <a:lnTo>
                      <a:pt x="92" y="67"/>
                    </a:lnTo>
                    <a:lnTo>
                      <a:pt x="87" y="67"/>
                    </a:lnTo>
                    <a:lnTo>
                      <a:pt x="87" y="61"/>
                    </a:lnTo>
                    <a:lnTo>
                      <a:pt x="79" y="55"/>
                    </a:lnTo>
                    <a:lnTo>
                      <a:pt x="79" y="55"/>
                    </a:lnTo>
                    <a:lnTo>
                      <a:pt x="73" y="61"/>
                    </a:lnTo>
                    <a:lnTo>
                      <a:pt x="73" y="75"/>
                    </a:lnTo>
                    <a:lnTo>
                      <a:pt x="73" y="80"/>
                    </a:lnTo>
                    <a:lnTo>
                      <a:pt x="73" y="80"/>
                    </a:lnTo>
                    <a:lnTo>
                      <a:pt x="73" y="104"/>
                    </a:lnTo>
                    <a:lnTo>
                      <a:pt x="73" y="147"/>
                    </a:lnTo>
                    <a:lnTo>
                      <a:pt x="73" y="177"/>
                    </a:lnTo>
                    <a:lnTo>
                      <a:pt x="73" y="177"/>
                    </a:lnTo>
                    <a:lnTo>
                      <a:pt x="73" y="196"/>
                    </a:lnTo>
                    <a:lnTo>
                      <a:pt x="73" y="214"/>
                    </a:lnTo>
                    <a:lnTo>
                      <a:pt x="73" y="226"/>
                    </a:lnTo>
                    <a:lnTo>
                      <a:pt x="73" y="226"/>
                    </a:lnTo>
                    <a:lnTo>
                      <a:pt x="73" y="246"/>
                    </a:lnTo>
                    <a:lnTo>
                      <a:pt x="67" y="257"/>
                    </a:lnTo>
                    <a:lnTo>
                      <a:pt x="67" y="269"/>
                    </a:lnTo>
                    <a:lnTo>
                      <a:pt x="67" y="269"/>
                    </a:lnTo>
                    <a:lnTo>
                      <a:pt x="67" y="287"/>
                    </a:lnTo>
                    <a:lnTo>
                      <a:pt x="67" y="318"/>
                    </a:lnTo>
                    <a:lnTo>
                      <a:pt x="67" y="330"/>
                    </a:lnTo>
                    <a:lnTo>
                      <a:pt x="67" y="330"/>
                    </a:lnTo>
                    <a:lnTo>
                      <a:pt x="67" y="324"/>
                    </a:lnTo>
                    <a:lnTo>
                      <a:pt x="67" y="287"/>
                    </a:lnTo>
                    <a:lnTo>
                      <a:pt x="67" y="257"/>
                    </a:lnTo>
                    <a:lnTo>
                      <a:pt x="67" y="257"/>
                    </a:lnTo>
                    <a:lnTo>
                      <a:pt x="67" y="232"/>
                    </a:lnTo>
                    <a:lnTo>
                      <a:pt x="67" y="208"/>
                    </a:lnTo>
                    <a:lnTo>
                      <a:pt x="67" y="191"/>
                    </a:lnTo>
                    <a:lnTo>
                      <a:pt x="67" y="191"/>
                    </a:lnTo>
                    <a:lnTo>
                      <a:pt x="67" y="165"/>
                    </a:lnTo>
                    <a:lnTo>
                      <a:pt x="67" y="122"/>
                    </a:lnTo>
                    <a:lnTo>
                      <a:pt x="67" y="92"/>
                    </a:lnTo>
                    <a:lnTo>
                      <a:pt x="67" y="92"/>
                    </a:lnTo>
                    <a:lnTo>
                      <a:pt x="61" y="86"/>
                    </a:lnTo>
                    <a:lnTo>
                      <a:pt x="55" y="75"/>
                    </a:lnTo>
                    <a:lnTo>
                      <a:pt x="55" y="67"/>
                    </a:lnTo>
                    <a:lnTo>
                      <a:pt x="55" y="67"/>
                    </a:lnTo>
                    <a:lnTo>
                      <a:pt x="49" y="61"/>
                    </a:lnTo>
                    <a:lnTo>
                      <a:pt x="49" y="61"/>
                    </a:lnTo>
                    <a:lnTo>
                      <a:pt x="43" y="61"/>
                    </a:lnTo>
                    <a:lnTo>
                      <a:pt x="43" y="61"/>
                    </a:lnTo>
                    <a:lnTo>
                      <a:pt x="37" y="67"/>
                    </a:lnTo>
                    <a:lnTo>
                      <a:pt x="37" y="80"/>
                    </a:lnTo>
                    <a:lnTo>
                      <a:pt x="37" y="92"/>
                    </a:lnTo>
                    <a:lnTo>
                      <a:pt x="37" y="92"/>
                    </a:lnTo>
                    <a:lnTo>
                      <a:pt x="37" y="104"/>
                    </a:lnTo>
                    <a:lnTo>
                      <a:pt x="37" y="116"/>
                    </a:lnTo>
                    <a:lnTo>
                      <a:pt x="43" y="130"/>
                    </a:lnTo>
                    <a:lnTo>
                      <a:pt x="43" y="130"/>
                    </a:lnTo>
                    <a:lnTo>
                      <a:pt x="43" y="147"/>
                    </a:lnTo>
                    <a:lnTo>
                      <a:pt x="37" y="165"/>
                    </a:lnTo>
                    <a:lnTo>
                      <a:pt x="37" y="185"/>
                    </a:lnTo>
                    <a:lnTo>
                      <a:pt x="37" y="185"/>
                    </a:lnTo>
                    <a:lnTo>
                      <a:pt x="37" y="208"/>
                    </a:lnTo>
                    <a:lnTo>
                      <a:pt x="37" y="226"/>
                    </a:lnTo>
                    <a:lnTo>
                      <a:pt x="37" y="240"/>
                    </a:lnTo>
                    <a:lnTo>
                      <a:pt x="37" y="240"/>
                    </a:lnTo>
                    <a:lnTo>
                      <a:pt x="37" y="251"/>
                    </a:lnTo>
                    <a:lnTo>
                      <a:pt x="37" y="257"/>
                    </a:lnTo>
                    <a:lnTo>
                      <a:pt x="37" y="263"/>
                    </a:lnTo>
                    <a:lnTo>
                      <a:pt x="37" y="263"/>
                    </a:lnTo>
                    <a:lnTo>
                      <a:pt x="37" y="246"/>
                    </a:lnTo>
                    <a:lnTo>
                      <a:pt x="37" y="208"/>
                    </a:lnTo>
                    <a:lnTo>
                      <a:pt x="37" y="177"/>
                    </a:lnTo>
                    <a:lnTo>
                      <a:pt x="37" y="177"/>
                    </a:lnTo>
                    <a:lnTo>
                      <a:pt x="37" y="159"/>
                    </a:lnTo>
                    <a:lnTo>
                      <a:pt x="37" y="130"/>
                    </a:lnTo>
                    <a:lnTo>
                      <a:pt x="37" y="104"/>
                    </a:lnTo>
                    <a:lnTo>
                      <a:pt x="37" y="104"/>
                    </a:lnTo>
                    <a:lnTo>
                      <a:pt x="31" y="92"/>
                    </a:lnTo>
                    <a:lnTo>
                      <a:pt x="31" y="80"/>
                    </a:lnTo>
                    <a:lnTo>
                      <a:pt x="31" y="67"/>
                    </a:lnTo>
                    <a:lnTo>
                      <a:pt x="31" y="67"/>
                    </a:lnTo>
                    <a:lnTo>
                      <a:pt x="31" y="61"/>
                    </a:lnTo>
                    <a:lnTo>
                      <a:pt x="31" y="55"/>
                    </a:lnTo>
                    <a:lnTo>
                      <a:pt x="31" y="49"/>
                    </a:lnTo>
                    <a:lnTo>
                      <a:pt x="31" y="49"/>
                    </a:lnTo>
                    <a:lnTo>
                      <a:pt x="24" y="49"/>
                    </a:lnTo>
                    <a:lnTo>
                      <a:pt x="18" y="49"/>
                    </a:lnTo>
                    <a:lnTo>
                      <a:pt x="18" y="49"/>
                    </a:lnTo>
                    <a:lnTo>
                      <a:pt x="18" y="49"/>
                    </a:lnTo>
                    <a:lnTo>
                      <a:pt x="12" y="49"/>
                    </a:lnTo>
                    <a:lnTo>
                      <a:pt x="6" y="55"/>
                    </a:lnTo>
                    <a:lnTo>
                      <a:pt x="6" y="55"/>
                    </a:lnTo>
                    <a:lnTo>
                      <a:pt x="6" y="55"/>
                    </a:lnTo>
                    <a:lnTo>
                      <a:pt x="0" y="67"/>
                    </a:lnTo>
                    <a:lnTo>
                      <a:pt x="0" y="80"/>
                    </a:lnTo>
                    <a:lnTo>
                      <a:pt x="0" y="92"/>
                    </a:lnTo>
                    <a:lnTo>
                      <a:pt x="0" y="92"/>
                    </a:lnTo>
                    <a:lnTo>
                      <a:pt x="0" y="86"/>
                    </a:lnTo>
                    <a:lnTo>
                      <a:pt x="0" y="61"/>
                    </a:lnTo>
                    <a:lnTo>
                      <a:pt x="6" y="31"/>
                    </a:lnTo>
                    <a:lnTo>
                      <a:pt x="6" y="31"/>
                    </a:lnTo>
                    <a:lnTo>
                      <a:pt x="6" y="31"/>
                    </a:lnTo>
                    <a:lnTo>
                      <a:pt x="12" y="31"/>
                    </a:lnTo>
                    <a:lnTo>
                      <a:pt x="18" y="25"/>
                    </a:lnTo>
                    <a:lnTo>
                      <a:pt x="18" y="25"/>
                    </a:lnTo>
                    <a:lnTo>
                      <a:pt x="24" y="25"/>
                    </a:lnTo>
                    <a:lnTo>
                      <a:pt x="31" y="19"/>
                    </a:lnTo>
                    <a:lnTo>
                      <a:pt x="37" y="12"/>
                    </a:lnTo>
                    <a:lnTo>
                      <a:pt x="37" y="12"/>
                    </a:lnTo>
                    <a:lnTo>
                      <a:pt x="43" y="12"/>
                    </a:lnTo>
                    <a:lnTo>
                      <a:pt x="43" y="12"/>
                    </a:lnTo>
                    <a:lnTo>
                      <a:pt x="49" y="12"/>
                    </a:lnTo>
                    <a:lnTo>
                      <a:pt x="49" y="12"/>
                    </a:lnTo>
                    <a:lnTo>
                      <a:pt x="49" y="12"/>
                    </a:lnTo>
                    <a:lnTo>
                      <a:pt x="55" y="6"/>
                    </a:lnTo>
                    <a:lnTo>
                      <a:pt x="61" y="0"/>
                    </a:lnTo>
                    <a:lnTo>
                      <a:pt x="61" y="0"/>
                    </a:lnTo>
                    <a:lnTo>
                      <a:pt x="67" y="0"/>
                    </a:lnTo>
                    <a:lnTo>
                      <a:pt x="73" y="0"/>
                    </a:lnTo>
                    <a:lnTo>
                      <a:pt x="79" y="0"/>
                    </a:lnTo>
                    <a:lnTo>
                      <a:pt x="79" y="0"/>
                    </a:lnTo>
                    <a:lnTo>
                      <a:pt x="87" y="0"/>
                    </a:lnTo>
                    <a:lnTo>
                      <a:pt x="98" y="0"/>
                    </a:lnTo>
                    <a:lnTo>
                      <a:pt x="104" y="0"/>
                    </a:lnTo>
                    <a:lnTo>
                      <a:pt x="104" y="0"/>
                    </a:lnTo>
                    <a:lnTo>
                      <a:pt x="110" y="6"/>
                    </a:lnTo>
                    <a:lnTo>
                      <a:pt x="122" y="12"/>
                    </a:lnTo>
                    <a:lnTo>
                      <a:pt x="134" y="12"/>
                    </a:lnTo>
                    <a:lnTo>
                      <a:pt x="134" y="12"/>
                    </a:lnTo>
                    <a:lnTo>
                      <a:pt x="142" y="19"/>
                    </a:lnTo>
                    <a:lnTo>
                      <a:pt x="153" y="25"/>
                    </a:lnTo>
                    <a:lnTo>
                      <a:pt x="165" y="31"/>
                    </a:lnTo>
                    <a:lnTo>
                      <a:pt x="165" y="31"/>
                    </a:lnTo>
                    <a:lnTo>
                      <a:pt x="165" y="37"/>
                    </a:lnTo>
                    <a:lnTo>
                      <a:pt x="171" y="49"/>
                    </a:lnTo>
                    <a:lnTo>
                      <a:pt x="177"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74" name="Freeform 30"/>
              <p:cNvSpPr>
                <a:spLocks/>
              </p:cNvSpPr>
              <p:nvPr/>
            </p:nvSpPr>
            <p:spPr bwMode="auto">
              <a:xfrm>
                <a:off x="4121" y="1442"/>
                <a:ext cx="8" cy="116"/>
              </a:xfrm>
              <a:custGeom>
                <a:avLst/>
                <a:gdLst>
                  <a:gd name="T0" fmla="*/ 0 w 8"/>
                  <a:gd name="T1" fmla="*/ 0 h 116"/>
                  <a:gd name="T2" fmla="*/ 0 w 8"/>
                  <a:gd name="T3" fmla="*/ 6 h 116"/>
                  <a:gd name="T4" fmla="*/ 0 w 8"/>
                  <a:gd name="T5" fmla="*/ 24 h 116"/>
                  <a:gd name="T6" fmla="*/ 0 w 8"/>
                  <a:gd name="T7" fmla="*/ 36 h 116"/>
                  <a:gd name="T8" fmla="*/ 0 w 8"/>
                  <a:gd name="T9" fmla="*/ 36 h 116"/>
                  <a:gd name="T10" fmla="*/ 0 w 8"/>
                  <a:gd name="T11" fmla="*/ 55 h 116"/>
                  <a:gd name="T12" fmla="*/ 0 w 8"/>
                  <a:gd name="T13" fmla="*/ 85 h 116"/>
                  <a:gd name="T14" fmla="*/ 0 w 8"/>
                  <a:gd name="T15" fmla="*/ 105 h 116"/>
                  <a:gd name="T16" fmla="*/ 0 w 8"/>
                  <a:gd name="T17" fmla="*/ 105 h 116"/>
                  <a:gd name="T18" fmla="*/ 0 w 8"/>
                  <a:gd name="T19" fmla="*/ 110 h 116"/>
                  <a:gd name="T20" fmla="*/ 0 w 8"/>
                  <a:gd name="T21" fmla="*/ 116 h 116"/>
                  <a:gd name="T22" fmla="*/ 0 w 8"/>
                  <a:gd name="T23" fmla="*/ 116 h 116"/>
                  <a:gd name="T24" fmla="*/ 0 w 8"/>
                  <a:gd name="T25" fmla="*/ 116 h 116"/>
                  <a:gd name="T26" fmla="*/ 0 w 8"/>
                  <a:gd name="T27" fmla="*/ 105 h 116"/>
                  <a:gd name="T28" fmla="*/ 0 w 8"/>
                  <a:gd name="T29" fmla="*/ 79 h 116"/>
                  <a:gd name="T30" fmla="*/ 8 w 8"/>
                  <a:gd name="T31" fmla="*/ 49 h 116"/>
                  <a:gd name="T32" fmla="*/ 8 w 8"/>
                  <a:gd name="T33" fmla="*/ 49 h 116"/>
                  <a:gd name="T34" fmla="*/ 0 w 8"/>
                  <a:gd name="T35" fmla="*/ 24 h 116"/>
                  <a:gd name="T36" fmla="*/ 0 w 8"/>
                  <a:gd name="T37" fmla="*/ 6 h 116"/>
                  <a:gd name="T38" fmla="*/ 0 w 8"/>
                  <a:gd name="T3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16">
                    <a:moveTo>
                      <a:pt x="0" y="0"/>
                    </a:moveTo>
                    <a:lnTo>
                      <a:pt x="0" y="6"/>
                    </a:lnTo>
                    <a:lnTo>
                      <a:pt x="0" y="24"/>
                    </a:lnTo>
                    <a:lnTo>
                      <a:pt x="0" y="36"/>
                    </a:lnTo>
                    <a:lnTo>
                      <a:pt x="0" y="36"/>
                    </a:lnTo>
                    <a:lnTo>
                      <a:pt x="0" y="55"/>
                    </a:lnTo>
                    <a:lnTo>
                      <a:pt x="0" y="85"/>
                    </a:lnTo>
                    <a:lnTo>
                      <a:pt x="0" y="105"/>
                    </a:lnTo>
                    <a:lnTo>
                      <a:pt x="0" y="105"/>
                    </a:lnTo>
                    <a:lnTo>
                      <a:pt x="0" y="110"/>
                    </a:lnTo>
                    <a:lnTo>
                      <a:pt x="0" y="116"/>
                    </a:lnTo>
                    <a:lnTo>
                      <a:pt x="0" y="116"/>
                    </a:lnTo>
                    <a:lnTo>
                      <a:pt x="0" y="116"/>
                    </a:lnTo>
                    <a:lnTo>
                      <a:pt x="0" y="105"/>
                    </a:lnTo>
                    <a:lnTo>
                      <a:pt x="0" y="79"/>
                    </a:lnTo>
                    <a:lnTo>
                      <a:pt x="8" y="49"/>
                    </a:lnTo>
                    <a:lnTo>
                      <a:pt x="8" y="49"/>
                    </a:lnTo>
                    <a:lnTo>
                      <a:pt x="0" y="24"/>
                    </a:lnTo>
                    <a:lnTo>
                      <a:pt x="0" y="6"/>
                    </a:lnTo>
                    <a:lnTo>
                      <a:pt x="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75" name="Freeform 31"/>
              <p:cNvSpPr>
                <a:spLocks/>
              </p:cNvSpPr>
              <p:nvPr/>
            </p:nvSpPr>
            <p:spPr bwMode="auto">
              <a:xfrm>
                <a:off x="4085" y="3393"/>
                <a:ext cx="6" cy="342"/>
              </a:xfrm>
              <a:custGeom>
                <a:avLst/>
                <a:gdLst>
                  <a:gd name="T0" fmla="*/ 6 w 6"/>
                  <a:gd name="T1" fmla="*/ 6 h 342"/>
                  <a:gd name="T2" fmla="*/ 6 w 6"/>
                  <a:gd name="T3" fmla="*/ 25 h 342"/>
                  <a:gd name="T4" fmla="*/ 6 w 6"/>
                  <a:gd name="T5" fmla="*/ 55 h 342"/>
                  <a:gd name="T6" fmla="*/ 6 w 6"/>
                  <a:gd name="T7" fmla="*/ 74 h 342"/>
                  <a:gd name="T8" fmla="*/ 6 w 6"/>
                  <a:gd name="T9" fmla="*/ 74 h 342"/>
                  <a:gd name="T10" fmla="*/ 6 w 6"/>
                  <a:gd name="T11" fmla="*/ 98 h 342"/>
                  <a:gd name="T12" fmla="*/ 6 w 6"/>
                  <a:gd name="T13" fmla="*/ 129 h 342"/>
                  <a:gd name="T14" fmla="*/ 6 w 6"/>
                  <a:gd name="T15" fmla="*/ 147 h 342"/>
                  <a:gd name="T16" fmla="*/ 6 w 6"/>
                  <a:gd name="T17" fmla="*/ 147 h 342"/>
                  <a:gd name="T18" fmla="*/ 6 w 6"/>
                  <a:gd name="T19" fmla="*/ 208 h 342"/>
                  <a:gd name="T20" fmla="*/ 0 w 6"/>
                  <a:gd name="T21" fmla="*/ 306 h 342"/>
                  <a:gd name="T22" fmla="*/ 0 w 6"/>
                  <a:gd name="T23" fmla="*/ 342 h 342"/>
                  <a:gd name="T24" fmla="*/ 0 w 6"/>
                  <a:gd name="T25" fmla="*/ 342 h 342"/>
                  <a:gd name="T26" fmla="*/ 0 w 6"/>
                  <a:gd name="T27" fmla="*/ 269 h 342"/>
                  <a:gd name="T28" fmla="*/ 0 w 6"/>
                  <a:gd name="T29" fmla="*/ 159 h 342"/>
                  <a:gd name="T30" fmla="*/ 0 w 6"/>
                  <a:gd name="T31" fmla="*/ 92 h 342"/>
                  <a:gd name="T32" fmla="*/ 0 w 6"/>
                  <a:gd name="T33" fmla="*/ 92 h 342"/>
                  <a:gd name="T34" fmla="*/ 0 w 6"/>
                  <a:gd name="T35" fmla="*/ 67 h 342"/>
                  <a:gd name="T36" fmla="*/ 0 w 6"/>
                  <a:gd name="T37" fmla="*/ 31 h 342"/>
                  <a:gd name="T38" fmla="*/ 0 w 6"/>
                  <a:gd name="T39" fmla="*/ 0 h 342"/>
                  <a:gd name="T40" fmla="*/ 0 w 6"/>
                  <a:gd name="T41" fmla="*/ 0 h 342"/>
                  <a:gd name="T42" fmla="*/ 0 w 6"/>
                  <a:gd name="T43" fmla="*/ 0 h 342"/>
                  <a:gd name="T44" fmla="*/ 0 w 6"/>
                  <a:gd name="T45" fmla="*/ 6 h 342"/>
                  <a:gd name="T46" fmla="*/ 6 w 6"/>
                  <a:gd name="T47" fmla="*/ 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342">
                    <a:moveTo>
                      <a:pt x="6" y="6"/>
                    </a:moveTo>
                    <a:lnTo>
                      <a:pt x="6" y="25"/>
                    </a:lnTo>
                    <a:lnTo>
                      <a:pt x="6" y="55"/>
                    </a:lnTo>
                    <a:lnTo>
                      <a:pt x="6" y="74"/>
                    </a:lnTo>
                    <a:lnTo>
                      <a:pt x="6" y="74"/>
                    </a:lnTo>
                    <a:lnTo>
                      <a:pt x="6" y="98"/>
                    </a:lnTo>
                    <a:lnTo>
                      <a:pt x="6" y="129"/>
                    </a:lnTo>
                    <a:lnTo>
                      <a:pt x="6" y="147"/>
                    </a:lnTo>
                    <a:lnTo>
                      <a:pt x="6" y="147"/>
                    </a:lnTo>
                    <a:lnTo>
                      <a:pt x="6" y="208"/>
                    </a:lnTo>
                    <a:lnTo>
                      <a:pt x="0" y="306"/>
                    </a:lnTo>
                    <a:lnTo>
                      <a:pt x="0" y="342"/>
                    </a:lnTo>
                    <a:lnTo>
                      <a:pt x="0" y="342"/>
                    </a:lnTo>
                    <a:lnTo>
                      <a:pt x="0" y="269"/>
                    </a:lnTo>
                    <a:lnTo>
                      <a:pt x="0" y="159"/>
                    </a:lnTo>
                    <a:lnTo>
                      <a:pt x="0" y="92"/>
                    </a:lnTo>
                    <a:lnTo>
                      <a:pt x="0" y="92"/>
                    </a:lnTo>
                    <a:lnTo>
                      <a:pt x="0" y="67"/>
                    </a:lnTo>
                    <a:lnTo>
                      <a:pt x="0" y="31"/>
                    </a:lnTo>
                    <a:lnTo>
                      <a:pt x="0" y="0"/>
                    </a:lnTo>
                    <a:lnTo>
                      <a:pt x="0" y="0"/>
                    </a:lnTo>
                    <a:lnTo>
                      <a:pt x="0" y="0"/>
                    </a:lnTo>
                    <a:lnTo>
                      <a:pt x="0" y="6"/>
                    </a:lnTo>
                    <a:lnTo>
                      <a:pt x="6" y="6"/>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76" name="Freeform 32"/>
              <p:cNvSpPr>
                <a:spLocks/>
              </p:cNvSpPr>
              <p:nvPr/>
            </p:nvSpPr>
            <p:spPr bwMode="auto">
              <a:xfrm>
                <a:off x="3987" y="2819"/>
                <a:ext cx="171" cy="593"/>
              </a:xfrm>
              <a:custGeom>
                <a:avLst/>
                <a:gdLst>
                  <a:gd name="T0" fmla="*/ 171 w 171"/>
                  <a:gd name="T1" fmla="*/ 0 h 593"/>
                  <a:gd name="T2" fmla="*/ 171 w 171"/>
                  <a:gd name="T3" fmla="*/ 17 h 593"/>
                  <a:gd name="T4" fmla="*/ 171 w 171"/>
                  <a:gd name="T5" fmla="*/ 49 h 593"/>
                  <a:gd name="T6" fmla="*/ 171 w 171"/>
                  <a:gd name="T7" fmla="*/ 78 h 593"/>
                  <a:gd name="T8" fmla="*/ 171 w 171"/>
                  <a:gd name="T9" fmla="*/ 78 h 593"/>
                  <a:gd name="T10" fmla="*/ 165 w 171"/>
                  <a:gd name="T11" fmla="*/ 110 h 593"/>
                  <a:gd name="T12" fmla="*/ 165 w 171"/>
                  <a:gd name="T13" fmla="*/ 139 h 593"/>
                  <a:gd name="T14" fmla="*/ 165 w 171"/>
                  <a:gd name="T15" fmla="*/ 153 h 593"/>
                  <a:gd name="T16" fmla="*/ 165 w 171"/>
                  <a:gd name="T17" fmla="*/ 153 h 593"/>
                  <a:gd name="T18" fmla="*/ 165 w 171"/>
                  <a:gd name="T19" fmla="*/ 84 h 593"/>
                  <a:gd name="T20" fmla="*/ 159 w 171"/>
                  <a:gd name="T21" fmla="*/ 98 h 593"/>
                  <a:gd name="T22" fmla="*/ 159 w 171"/>
                  <a:gd name="T23" fmla="*/ 116 h 593"/>
                  <a:gd name="T24" fmla="*/ 159 w 171"/>
                  <a:gd name="T25" fmla="*/ 133 h 593"/>
                  <a:gd name="T26" fmla="*/ 159 w 171"/>
                  <a:gd name="T27" fmla="*/ 133 h 593"/>
                  <a:gd name="T28" fmla="*/ 159 w 171"/>
                  <a:gd name="T29" fmla="*/ 159 h 593"/>
                  <a:gd name="T30" fmla="*/ 159 w 171"/>
                  <a:gd name="T31" fmla="*/ 182 h 593"/>
                  <a:gd name="T32" fmla="*/ 153 w 171"/>
                  <a:gd name="T33" fmla="*/ 208 h 593"/>
                  <a:gd name="T34" fmla="*/ 153 w 171"/>
                  <a:gd name="T35" fmla="*/ 208 h 593"/>
                  <a:gd name="T36" fmla="*/ 142 w 171"/>
                  <a:gd name="T37" fmla="*/ 237 h 593"/>
                  <a:gd name="T38" fmla="*/ 134 w 171"/>
                  <a:gd name="T39" fmla="*/ 275 h 593"/>
                  <a:gd name="T40" fmla="*/ 128 w 171"/>
                  <a:gd name="T41" fmla="*/ 298 h 593"/>
                  <a:gd name="T42" fmla="*/ 128 w 171"/>
                  <a:gd name="T43" fmla="*/ 298 h 593"/>
                  <a:gd name="T44" fmla="*/ 122 w 171"/>
                  <a:gd name="T45" fmla="*/ 324 h 593"/>
                  <a:gd name="T46" fmla="*/ 122 w 171"/>
                  <a:gd name="T47" fmla="*/ 342 h 593"/>
                  <a:gd name="T48" fmla="*/ 128 w 171"/>
                  <a:gd name="T49" fmla="*/ 353 h 593"/>
                  <a:gd name="T50" fmla="*/ 128 w 171"/>
                  <a:gd name="T51" fmla="*/ 353 h 593"/>
                  <a:gd name="T52" fmla="*/ 128 w 171"/>
                  <a:gd name="T53" fmla="*/ 403 h 593"/>
                  <a:gd name="T54" fmla="*/ 128 w 171"/>
                  <a:gd name="T55" fmla="*/ 475 h 593"/>
                  <a:gd name="T56" fmla="*/ 128 w 171"/>
                  <a:gd name="T57" fmla="*/ 525 h 593"/>
                  <a:gd name="T58" fmla="*/ 128 w 171"/>
                  <a:gd name="T59" fmla="*/ 525 h 593"/>
                  <a:gd name="T60" fmla="*/ 128 w 171"/>
                  <a:gd name="T61" fmla="*/ 544 h 593"/>
                  <a:gd name="T62" fmla="*/ 128 w 171"/>
                  <a:gd name="T63" fmla="*/ 562 h 593"/>
                  <a:gd name="T64" fmla="*/ 122 w 171"/>
                  <a:gd name="T65" fmla="*/ 574 h 593"/>
                  <a:gd name="T66" fmla="*/ 122 w 171"/>
                  <a:gd name="T67" fmla="*/ 574 h 593"/>
                  <a:gd name="T68" fmla="*/ 122 w 171"/>
                  <a:gd name="T69" fmla="*/ 580 h 593"/>
                  <a:gd name="T70" fmla="*/ 116 w 171"/>
                  <a:gd name="T71" fmla="*/ 593 h 593"/>
                  <a:gd name="T72" fmla="*/ 110 w 171"/>
                  <a:gd name="T73" fmla="*/ 593 h 593"/>
                  <a:gd name="T74" fmla="*/ 110 w 171"/>
                  <a:gd name="T75" fmla="*/ 593 h 593"/>
                  <a:gd name="T76" fmla="*/ 104 w 171"/>
                  <a:gd name="T77" fmla="*/ 585 h 593"/>
                  <a:gd name="T78" fmla="*/ 92 w 171"/>
                  <a:gd name="T79" fmla="*/ 574 h 593"/>
                  <a:gd name="T80" fmla="*/ 92 w 171"/>
                  <a:gd name="T81" fmla="*/ 568 h 593"/>
                  <a:gd name="T82" fmla="*/ 92 w 171"/>
                  <a:gd name="T83" fmla="*/ 568 h 593"/>
                  <a:gd name="T84" fmla="*/ 87 w 171"/>
                  <a:gd name="T85" fmla="*/ 562 h 593"/>
                  <a:gd name="T86" fmla="*/ 73 w 171"/>
                  <a:gd name="T87" fmla="*/ 562 h 593"/>
                  <a:gd name="T88" fmla="*/ 61 w 171"/>
                  <a:gd name="T89" fmla="*/ 550 h 593"/>
                  <a:gd name="T90" fmla="*/ 61 w 171"/>
                  <a:gd name="T91" fmla="*/ 550 h 593"/>
                  <a:gd name="T92" fmla="*/ 55 w 171"/>
                  <a:gd name="T93" fmla="*/ 538 h 593"/>
                  <a:gd name="T94" fmla="*/ 49 w 171"/>
                  <a:gd name="T95" fmla="*/ 519 h 593"/>
                  <a:gd name="T96" fmla="*/ 55 w 171"/>
                  <a:gd name="T97" fmla="*/ 489 h 593"/>
                  <a:gd name="T98" fmla="*/ 55 w 171"/>
                  <a:gd name="T99" fmla="*/ 489 h 593"/>
                  <a:gd name="T100" fmla="*/ 55 w 171"/>
                  <a:gd name="T101" fmla="*/ 464 h 593"/>
                  <a:gd name="T102" fmla="*/ 61 w 171"/>
                  <a:gd name="T103" fmla="*/ 403 h 593"/>
                  <a:gd name="T104" fmla="*/ 55 w 171"/>
                  <a:gd name="T105" fmla="*/ 348 h 593"/>
                  <a:gd name="T106" fmla="*/ 55 w 171"/>
                  <a:gd name="T107" fmla="*/ 348 h 593"/>
                  <a:gd name="T108" fmla="*/ 31 w 171"/>
                  <a:gd name="T109" fmla="*/ 281 h 593"/>
                  <a:gd name="T110" fmla="*/ 12 w 171"/>
                  <a:gd name="T111" fmla="*/ 177 h 593"/>
                  <a:gd name="T112" fmla="*/ 0 w 171"/>
                  <a:gd name="T113" fmla="*/ 110 h 593"/>
                  <a:gd name="T114" fmla="*/ 0 w 171"/>
                  <a:gd name="T115" fmla="*/ 110 h 593"/>
                  <a:gd name="T116" fmla="*/ 0 w 171"/>
                  <a:gd name="T117" fmla="*/ 66 h 593"/>
                  <a:gd name="T118" fmla="*/ 0 w 171"/>
                  <a:gd name="T119" fmla="*/ 23 h 593"/>
                  <a:gd name="T120" fmla="*/ 0 w 171"/>
                  <a:gd name="T121" fmla="*/ 0 h 593"/>
                  <a:gd name="T122" fmla="*/ 0 w 171"/>
                  <a:gd name="T123" fmla="*/ 0 h 593"/>
                  <a:gd name="T124" fmla="*/ 171 w 171"/>
                  <a:gd name="T125"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593">
                    <a:moveTo>
                      <a:pt x="171" y="0"/>
                    </a:moveTo>
                    <a:lnTo>
                      <a:pt x="171" y="17"/>
                    </a:lnTo>
                    <a:lnTo>
                      <a:pt x="171" y="49"/>
                    </a:lnTo>
                    <a:lnTo>
                      <a:pt x="171" y="78"/>
                    </a:lnTo>
                    <a:lnTo>
                      <a:pt x="171" y="78"/>
                    </a:lnTo>
                    <a:lnTo>
                      <a:pt x="165" y="110"/>
                    </a:lnTo>
                    <a:lnTo>
                      <a:pt x="165" y="139"/>
                    </a:lnTo>
                    <a:lnTo>
                      <a:pt x="165" y="153"/>
                    </a:lnTo>
                    <a:lnTo>
                      <a:pt x="165" y="153"/>
                    </a:lnTo>
                    <a:lnTo>
                      <a:pt x="165" y="84"/>
                    </a:lnTo>
                    <a:lnTo>
                      <a:pt x="159" y="98"/>
                    </a:lnTo>
                    <a:lnTo>
                      <a:pt x="159" y="116"/>
                    </a:lnTo>
                    <a:lnTo>
                      <a:pt x="159" y="133"/>
                    </a:lnTo>
                    <a:lnTo>
                      <a:pt x="159" y="133"/>
                    </a:lnTo>
                    <a:lnTo>
                      <a:pt x="159" y="159"/>
                    </a:lnTo>
                    <a:lnTo>
                      <a:pt x="159" y="182"/>
                    </a:lnTo>
                    <a:lnTo>
                      <a:pt x="153" y="208"/>
                    </a:lnTo>
                    <a:lnTo>
                      <a:pt x="153" y="208"/>
                    </a:lnTo>
                    <a:lnTo>
                      <a:pt x="142" y="237"/>
                    </a:lnTo>
                    <a:lnTo>
                      <a:pt x="134" y="275"/>
                    </a:lnTo>
                    <a:lnTo>
                      <a:pt x="128" y="298"/>
                    </a:lnTo>
                    <a:lnTo>
                      <a:pt x="128" y="298"/>
                    </a:lnTo>
                    <a:lnTo>
                      <a:pt x="122" y="324"/>
                    </a:lnTo>
                    <a:lnTo>
                      <a:pt x="122" y="342"/>
                    </a:lnTo>
                    <a:lnTo>
                      <a:pt x="128" y="353"/>
                    </a:lnTo>
                    <a:lnTo>
                      <a:pt x="128" y="353"/>
                    </a:lnTo>
                    <a:lnTo>
                      <a:pt x="128" y="403"/>
                    </a:lnTo>
                    <a:lnTo>
                      <a:pt x="128" y="475"/>
                    </a:lnTo>
                    <a:lnTo>
                      <a:pt x="128" y="525"/>
                    </a:lnTo>
                    <a:lnTo>
                      <a:pt x="128" y="525"/>
                    </a:lnTo>
                    <a:lnTo>
                      <a:pt x="128" y="544"/>
                    </a:lnTo>
                    <a:lnTo>
                      <a:pt x="128" y="562"/>
                    </a:lnTo>
                    <a:lnTo>
                      <a:pt x="122" y="574"/>
                    </a:lnTo>
                    <a:lnTo>
                      <a:pt x="122" y="574"/>
                    </a:lnTo>
                    <a:lnTo>
                      <a:pt x="122" y="580"/>
                    </a:lnTo>
                    <a:lnTo>
                      <a:pt x="116" y="593"/>
                    </a:lnTo>
                    <a:lnTo>
                      <a:pt x="110" y="593"/>
                    </a:lnTo>
                    <a:lnTo>
                      <a:pt x="110" y="593"/>
                    </a:lnTo>
                    <a:lnTo>
                      <a:pt x="104" y="585"/>
                    </a:lnTo>
                    <a:lnTo>
                      <a:pt x="92" y="574"/>
                    </a:lnTo>
                    <a:lnTo>
                      <a:pt x="92" y="568"/>
                    </a:lnTo>
                    <a:lnTo>
                      <a:pt x="92" y="568"/>
                    </a:lnTo>
                    <a:lnTo>
                      <a:pt x="87" y="562"/>
                    </a:lnTo>
                    <a:lnTo>
                      <a:pt x="73" y="562"/>
                    </a:lnTo>
                    <a:lnTo>
                      <a:pt x="61" y="550"/>
                    </a:lnTo>
                    <a:lnTo>
                      <a:pt x="61" y="550"/>
                    </a:lnTo>
                    <a:lnTo>
                      <a:pt x="55" y="538"/>
                    </a:lnTo>
                    <a:lnTo>
                      <a:pt x="49" y="519"/>
                    </a:lnTo>
                    <a:lnTo>
                      <a:pt x="55" y="489"/>
                    </a:lnTo>
                    <a:lnTo>
                      <a:pt x="55" y="489"/>
                    </a:lnTo>
                    <a:lnTo>
                      <a:pt x="55" y="464"/>
                    </a:lnTo>
                    <a:lnTo>
                      <a:pt x="61" y="403"/>
                    </a:lnTo>
                    <a:lnTo>
                      <a:pt x="55" y="348"/>
                    </a:lnTo>
                    <a:lnTo>
                      <a:pt x="55" y="348"/>
                    </a:lnTo>
                    <a:lnTo>
                      <a:pt x="31" y="281"/>
                    </a:lnTo>
                    <a:lnTo>
                      <a:pt x="12" y="177"/>
                    </a:lnTo>
                    <a:lnTo>
                      <a:pt x="0" y="110"/>
                    </a:lnTo>
                    <a:lnTo>
                      <a:pt x="0" y="110"/>
                    </a:lnTo>
                    <a:lnTo>
                      <a:pt x="0" y="66"/>
                    </a:lnTo>
                    <a:lnTo>
                      <a:pt x="0" y="23"/>
                    </a:lnTo>
                    <a:lnTo>
                      <a:pt x="0" y="0"/>
                    </a:lnTo>
                    <a:lnTo>
                      <a:pt x="0" y="0"/>
                    </a:lnTo>
                    <a:lnTo>
                      <a:pt x="1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77" name="Freeform 33"/>
              <p:cNvSpPr>
                <a:spLocks/>
              </p:cNvSpPr>
              <p:nvPr/>
            </p:nvSpPr>
            <p:spPr bwMode="auto">
              <a:xfrm>
                <a:off x="4085" y="3320"/>
                <a:ext cx="12" cy="79"/>
              </a:xfrm>
              <a:custGeom>
                <a:avLst/>
                <a:gdLst>
                  <a:gd name="T0" fmla="*/ 6 w 12"/>
                  <a:gd name="T1" fmla="*/ 79 h 79"/>
                  <a:gd name="T2" fmla="*/ 6 w 12"/>
                  <a:gd name="T3" fmla="*/ 61 h 79"/>
                  <a:gd name="T4" fmla="*/ 6 w 12"/>
                  <a:gd name="T5" fmla="*/ 29 h 79"/>
                  <a:gd name="T6" fmla="*/ 12 w 12"/>
                  <a:gd name="T7" fmla="*/ 12 h 79"/>
                  <a:gd name="T8" fmla="*/ 12 w 12"/>
                  <a:gd name="T9" fmla="*/ 12 h 79"/>
                  <a:gd name="T10" fmla="*/ 6 w 12"/>
                  <a:gd name="T11" fmla="*/ 12 h 79"/>
                  <a:gd name="T12" fmla="*/ 0 w 12"/>
                  <a:gd name="T13" fmla="*/ 6 h 79"/>
                  <a:gd name="T14" fmla="*/ 0 w 12"/>
                  <a:gd name="T15" fmla="*/ 0 h 79"/>
                  <a:gd name="T16" fmla="*/ 0 w 12"/>
                  <a:gd name="T17" fmla="*/ 0 h 79"/>
                  <a:gd name="T18" fmla="*/ 0 w 12"/>
                  <a:gd name="T19" fmla="*/ 24 h 79"/>
                  <a:gd name="T20" fmla="*/ 0 w 12"/>
                  <a:gd name="T21" fmla="*/ 61 h 79"/>
                  <a:gd name="T22" fmla="*/ 0 w 12"/>
                  <a:gd name="T23" fmla="*/ 79 h 79"/>
                  <a:gd name="T24" fmla="*/ 0 w 12"/>
                  <a:gd name="T25" fmla="*/ 79 h 79"/>
                  <a:gd name="T26" fmla="*/ 0 w 12"/>
                  <a:gd name="T27" fmla="*/ 79 h 79"/>
                  <a:gd name="T28" fmla="*/ 0 w 12"/>
                  <a:gd name="T29" fmla="*/ 79 h 79"/>
                  <a:gd name="T30" fmla="*/ 6 w 12"/>
                  <a:gd name="T3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79">
                    <a:moveTo>
                      <a:pt x="6" y="79"/>
                    </a:moveTo>
                    <a:lnTo>
                      <a:pt x="6" y="61"/>
                    </a:lnTo>
                    <a:lnTo>
                      <a:pt x="6" y="29"/>
                    </a:lnTo>
                    <a:lnTo>
                      <a:pt x="12" y="12"/>
                    </a:lnTo>
                    <a:lnTo>
                      <a:pt x="12" y="12"/>
                    </a:lnTo>
                    <a:lnTo>
                      <a:pt x="6" y="12"/>
                    </a:lnTo>
                    <a:lnTo>
                      <a:pt x="0" y="6"/>
                    </a:lnTo>
                    <a:lnTo>
                      <a:pt x="0" y="0"/>
                    </a:lnTo>
                    <a:lnTo>
                      <a:pt x="0" y="0"/>
                    </a:lnTo>
                    <a:lnTo>
                      <a:pt x="0" y="24"/>
                    </a:lnTo>
                    <a:lnTo>
                      <a:pt x="0" y="61"/>
                    </a:lnTo>
                    <a:lnTo>
                      <a:pt x="0" y="79"/>
                    </a:lnTo>
                    <a:lnTo>
                      <a:pt x="0" y="79"/>
                    </a:lnTo>
                    <a:lnTo>
                      <a:pt x="0" y="79"/>
                    </a:lnTo>
                    <a:lnTo>
                      <a:pt x="0" y="79"/>
                    </a:lnTo>
                    <a:lnTo>
                      <a:pt x="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78" name="Freeform 34"/>
              <p:cNvSpPr>
                <a:spLocks/>
              </p:cNvSpPr>
              <p:nvPr/>
            </p:nvSpPr>
            <p:spPr bwMode="auto">
              <a:xfrm>
                <a:off x="3999" y="3112"/>
                <a:ext cx="19" cy="176"/>
              </a:xfrm>
              <a:custGeom>
                <a:avLst/>
                <a:gdLst>
                  <a:gd name="T0" fmla="*/ 6 w 19"/>
                  <a:gd name="T1" fmla="*/ 0 h 176"/>
                  <a:gd name="T2" fmla="*/ 6 w 19"/>
                  <a:gd name="T3" fmla="*/ 17 h 176"/>
                  <a:gd name="T4" fmla="*/ 0 w 19"/>
                  <a:gd name="T5" fmla="*/ 60 h 176"/>
                  <a:gd name="T6" fmla="*/ 6 w 19"/>
                  <a:gd name="T7" fmla="*/ 86 h 176"/>
                  <a:gd name="T8" fmla="*/ 6 w 19"/>
                  <a:gd name="T9" fmla="*/ 86 h 176"/>
                  <a:gd name="T10" fmla="*/ 6 w 19"/>
                  <a:gd name="T11" fmla="*/ 116 h 176"/>
                  <a:gd name="T12" fmla="*/ 6 w 19"/>
                  <a:gd name="T13" fmla="*/ 159 h 176"/>
                  <a:gd name="T14" fmla="*/ 6 w 19"/>
                  <a:gd name="T15" fmla="*/ 176 h 176"/>
                  <a:gd name="T16" fmla="*/ 6 w 19"/>
                  <a:gd name="T17" fmla="*/ 176 h 176"/>
                  <a:gd name="T18" fmla="*/ 6 w 19"/>
                  <a:gd name="T19" fmla="*/ 165 h 176"/>
                  <a:gd name="T20" fmla="*/ 12 w 19"/>
                  <a:gd name="T21" fmla="*/ 127 h 176"/>
                  <a:gd name="T22" fmla="*/ 19 w 19"/>
                  <a:gd name="T23" fmla="*/ 98 h 176"/>
                  <a:gd name="T24" fmla="*/ 19 w 19"/>
                  <a:gd name="T25" fmla="*/ 98 h 176"/>
                  <a:gd name="T26" fmla="*/ 12 w 19"/>
                  <a:gd name="T27" fmla="*/ 60 h 176"/>
                  <a:gd name="T28" fmla="*/ 6 w 19"/>
                  <a:gd name="T29" fmla="*/ 25 h 176"/>
                  <a:gd name="T30" fmla="*/ 6 w 19"/>
                  <a:gd name="T3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76">
                    <a:moveTo>
                      <a:pt x="6" y="0"/>
                    </a:moveTo>
                    <a:lnTo>
                      <a:pt x="6" y="17"/>
                    </a:lnTo>
                    <a:lnTo>
                      <a:pt x="0" y="60"/>
                    </a:lnTo>
                    <a:lnTo>
                      <a:pt x="6" y="86"/>
                    </a:lnTo>
                    <a:lnTo>
                      <a:pt x="6" y="86"/>
                    </a:lnTo>
                    <a:lnTo>
                      <a:pt x="6" y="116"/>
                    </a:lnTo>
                    <a:lnTo>
                      <a:pt x="6" y="159"/>
                    </a:lnTo>
                    <a:lnTo>
                      <a:pt x="6" y="176"/>
                    </a:lnTo>
                    <a:lnTo>
                      <a:pt x="6" y="176"/>
                    </a:lnTo>
                    <a:lnTo>
                      <a:pt x="6" y="165"/>
                    </a:lnTo>
                    <a:lnTo>
                      <a:pt x="12" y="127"/>
                    </a:lnTo>
                    <a:lnTo>
                      <a:pt x="19" y="98"/>
                    </a:lnTo>
                    <a:lnTo>
                      <a:pt x="19" y="98"/>
                    </a:lnTo>
                    <a:lnTo>
                      <a:pt x="12" y="60"/>
                    </a:lnTo>
                    <a:lnTo>
                      <a:pt x="6" y="25"/>
                    </a:lnTo>
                    <a:lnTo>
                      <a:pt x="6"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79" name="Freeform 35"/>
              <p:cNvSpPr>
                <a:spLocks/>
              </p:cNvSpPr>
              <p:nvPr/>
            </p:nvSpPr>
            <p:spPr bwMode="auto">
              <a:xfrm>
                <a:off x="4011" y="3326"/>
                <a:ext cx="7" cy="464"/>
              </a:xfrm>
              <a:custGeom>
                <a:avLst/>
                <a:gdLst>
                  <a:gd name="T0" fmla="*/ 7 w 7"/>
                  <a:gd name="T1" fmla="*/ 0 h 464"/>
                  <a:gd name="T2" fmla="*/ 7 w 7"/>
                  <a:gd name="T3" fmla="*/ 18 h 464"/>
                  <a:gd name="T4" fmla="*/ 7 w 7"/>
                  <a:gd name="T5" fmla="*/ 55 h 464"/>
                  <a:gd name="T6" fmla="*/ 7 w 7"/>
                  <a:gd name="T7" fmla="*/ 92 h 464"/>
                  <a:gd name="T8" fmla="*/ 7 w 7"/>
                  <a:gd name="T9" fmla="*/ 92 h 464"/>
                  <a:gd name="T10" fmla="*/ 7 w 7"/>
                  <a:gd name="T11" fmla="*/ 128 h 464"/>
                  <a:gd name="T12" fmla="*/ 7 w 7"/>
                  <a:gd name="T13" fmla="*/ 165 h 464"/>
                  <a:gd name="T14" fmla="*/ 7 w 7"/>
                  <a:gd name="T15" fmla="*/ 189 h 464"/>
                  <a:gd name="T16" fmla="*/ 7 w 7"/>
                  <a:gd name="T17" fmla="*/ 189 h 464"/>
                  <a:gd name="T18" fmla="*/ 7 w 7"/>
                  <a:gd name="T19" fmla="*/ 275 h 464"/>
                  <a:gd name="T20" fmla="*/ 7 w 7"/>
                  <a:gd name="T21" fmla="*/ 403 h 464"/>
                  <a:gd name="T22" fmla="*/ 7 w 7"/>
                  <a:gd name="T23" fmla="*/ 464 h 464"/>
                  <a:gd name="T24" fmla="*/ 7 w 7"/>
                  <a:gd name="T25" fmla="*/ 464 h 464"/>
                  <a:gd name="T26" fmla="*/ 7 w 7"/>
                  <a:gd name="T27" fmla="*/ 391 h 464"/>
                  <a:gd name="T28" fmla="*/ 0 w 7"/>
                  <a:gd name="T29" fmla="*/ 244 h 464"/>
                  <a:gd name="T30" fmla="*/ 0 w 7"/>
                  <a:gd name="T31" fmla="*/ 159 h 464"/>
                  <a:gd name="T32" fmla="*/ 0 w 7"/>
                  <a:gd name="T33" fmla="*/ 159 h 464"/>
                  <a:gd name="T34" fmla="*/ 0 w 7"/>
                  <a:gd name="T35" fmla="*/ 128 h 464"/>
                  <a:gd name="T36" fmla="*/ 0 w 7"/>
                  <a:gd name="T37" fmla="*/ 73 h 464"/>
                  <a:gd name="T38" fmla="*/ 7 w 7"/>
                  <a:gd name="T39"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464">
                    <a:moveTo>
                      <a:pt x="7" y="0"/>
                    </a:moveTo>
                    <a:lnTo>
                      <a:pt x="7" y="18"/>
                    </a:lnTo>
                    <a:lnTo>
                      <a:pt x="7" y="55"/>
                    </a:lnTo>
                    <a:lnTo>
                      <a:pt x="7" y="92"/>
                    </a:lnTo>
                    <a:lnTo>
                      <a:pt x="7" y="92"/>
                    </a:lnTo>
                    <a:lnTo>
                      <a:pt x="7" y="128"/>
                    </a:lnTo>
                    <a:lnTo>
                      <a:pt x="7" y="165"/>
                    </a:lnTo>
                    <a:lnTo>
                      <a:pt x="7" y="189"/>
                    </a:lnTo>
                    <a:lnTo>
                      <a:pt x="7" y="189"/>
                    </a:lnTo>
                    <a:lnTo>
                      <a:pt x="7" y="275"/>
                    </a:lnTo>
                    <a:lnTo>
                      <a:pt x="7" y="403"/>
                    </a:lnTo>
                    <a:lnTo>
                      <a:pt x="7" y="464"/>
                    </a:lnTo>
                    <a:lnTo>
                      <a:pt x="7" y="464"/>
                    </a:lnTo>
                    <a:lnTo>
                      <a:pt x="7" y="391"/>
                    </a:lnTo>
                    <a:lnTo>
                      <a:pt x="0" y="244"/>
                    </a:lnTo>
                    <a:lnTo>
                      <a:pt x="0" y="159"/>
                    </a:lnTo>
                    <a:lnTo>
                      <a:pt x="0" y="159"/>
                    </a:lnTo>
                    <a:lnTo>
                      <a:pt x="0" y="128"/>
                    </a:lnTo>
                    <a:lnTo>
                      <a:pt x="0" y="73"/>
                    </a:lnTo>
                    <a:lnTo>
                      <a:pt x="7"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80" name="Freeform 36"/>
              <p:cNvSpPr>
                <a:spLocks/>
              </p:cNvSpPr>
              <p:nvPr/>
            </p:nvSpPr>
            <p:spPr bwMode="auto">
              <a:xfrm>
                <a:off x="4115" y="3332"/>
                <a:ext cx="31" cy="483"/>
              </a:xfrm>
              <a:custGeom>
                <a:avLst/>
                <a:gdLst>
                  <a:gd name="T0" fmla="*/ 20 w 31"/>
                  <a:gd name="T1" fmla="*/ 0 h 483"/>
                  <a:gd name="T2" fmla="*/ 20 w 31"/>
                  <a:gd name="T3" fmla="*/ 31 h 483"/>
                  <a:gd name="T4" fmla="*/ 20 w 31"/>
                  <a:gd name="T5" fmla="*/ 98 h 483"/>
                  <a:gd name="T6" fmla="*/ 25 w 31"/>
                  <a:gd name="T7" fmla="*/ 153 h 483"/>
                  <a:gd name="T8" fmla="*/ 25 w 31"/>
                  <a:gd name="T9" fmla="*/ 153 h 483"/>
                  <a:gd name="T10" fmla="*/ 25 w 31"/>
                  <a:gd name="T11" fmla="*/ 220 h 483"/>
                  <a:gd name="T12" fmla="*/ 31 w 31"/>
                  <a:gd name="T13" fmla="*/ 330 h 483"/>
                  <a:gd name="T14" fmla="*/ 31 w 31"/>
                  <a:gd name="T15" fmla="*/ 403 h 483"/>
                  <a:gd name="T16" fmla="*/ 31 w 31"/>
                  <a:gd name="T17" fmla="*/ 403 h 483"/>
                  <a:gd name="T18" fmla="*/ 25 w 31"/>
                  <a:gd name="T19" fmla="*/ 342 h 483"/>
                  <a:gd name="T20" fmla="*/ 25 w 31"/>
                  <a:gd name="T21" fmla="*/ 226 h 483"/>
                  <a:gd name="T22" fmla="*/ 20 w 31"/>
                  <a:gd name="T23" fmla="*/ 153 h 483"/>
                  <a:gd name="T24" fmla="*/ 20 w 31"/>
                  <a:gd name="T25" fmla="*/ 153 h 483"/>
                  <a:gd name="T26" fmla="*/ 14 w 31"/>
                  <a:gd name="T27" fmla="*/ 214 h 483"/>
                  <a:gd name="T28" fmla="*/ 6 w 31"/>
                  <a:gd name="T29" fmla="*/ 336 h 483"/>
                  <a:gd name="T30" fmla="*/ 6 w 31"/>
                  <a:gd name="T31" fmla="*/ 417 h 483"/>
                  <a:gd name="T32" fmla="*/ 6 w 31"/>
                  <a:gd name="T33" fmla="*/ 417 h 483"/>
                  <a:gd name="T34" fmla="*/ 0 w 31"/>
                  <a:gd name="T35" fmla="*/ 446 h 483"/>
                  <a:gd name="T36" fmla="*/ 0 w 31"/>
                  <a:gd name="T37" fmla="*/ 478 h 483"/>
                  <a:gd name="T38" fmla="*/ 0 w 31"/>
                  <a:gd name="T39" fmla="*/ 483 h 483"/>
                  <a:gd name="T40" fmla="*/ 0 w 31"/>
                  <a:gd name="T41" fmla="*/ 483 h 483"/>
                  <a:gd name="T42" fmla="*/ 0 w 31"/>
                  <a:gd name="T43" fmla="*/ 466 h 483"/>
                  <a:gd name="T44" fmla="*/ 0 w 31"/>
                  <a:gd name="T45" fmla="*/ 434 h 483"/>
                  <a:gd name="T46" fmla="*/ 0 w 31"/>
                  <a:gd name="T47" fmla="*/ 403 h 483"/>
                  <a:gd name="T48" fmla="*/ 0 w 31"/>
                  <a:gd name="T49" fmla="*/ 403 h 483"/>
                  <a:gd name="T50" fmla="*/ 0 w 31"/>
                  <a:gd name="T51" fmla="*/ 336 h 483"/>
                  <a:gd name="T52" fmla="*/ 0 w 31"/>
                  <a:gd name="T53" fmla="*/ 232 h 483"/>
                  <a:gd name="T54" fmla="*/ 6 w 31"/>
                  <a:gd name="T55" fmla="*/ 165 h 483"/>
                  <a:gd name="T56" fmla="*/ 6 w 31"/>
                  <a:gd name="T57" fmla="*/ 165 h 483"/>
                  <a:gd name="T58" fmla="*/ 14 w 31"/>
                  <a:gd name="T59" fmla="*/ 110 h 483"/>
                  <a:gd name="T60" fmla="*/ 20 w 31"/>
                  <a:gd name="T61" fmla="*/ 37 h 483"/>
                  <a:gd name="T62" fmla="*/ 20 w 31"/>
                  <a:gd name="T6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483">
                    <a:moveTo>
                      <a:pt x="20" y="0"/>
                    </a:moveTo>
                    <a:lnTo>
                      <a:pt x="20" y="31"/>
                    </a:lnTo>
                    <a:lnTo>
                      <a:pt x="20" y="98"/>
                    </a:lnTo>
                    <a:lnTo>
                      <a:pt x="25" y="153"/>
                    </a:lnTo>
                    <a:lnTo>
                      <a:pt x="25" y="153"/>
                    </a:lnTo>
                    <a:lnTo>
                      <a:pt x="25" y="220"/>
                    </a:lnTo>
                    <a:lnTo>
                      <a:pt x="31" y="330"/>
                    </a:lnTo>
                    <a:lnTo>
                      <a:pt x="31" y="403"/>
                    </a:lnTo>
                    <a:lnTo>
                      <a:pt x="31" y="403"/>
                    </a:lnTo>
                    <a:lnTo>
                      <a:pt x="25" y="342"/>
                    </a:lnTo>
                    <a:lnTo>
                      <a:pt x="25" y="226"/>
                    </a:lnTo>
                    <a:lnTo>
                      <a:pt x="20" y="153"/>
                    </a:lnTo>
                    <a:lnTo>
                      <a:pt x="20" y="153"/>
                    </a:lnTo>
                    <a:lnTo>
                      <a:pt x="14" y="214"/>
                    </a:lnTo>
                    <a:lnTo>
                      <a:pt x="6" y="336"/>
                    </a:lnTo>
                    <a:lnTo>
                      <a:pt x="6" y="417"/>
                    </a:lnTo>
                    <a:lnTo>
                      <a:pt x="6" y="417"/>
                    </a:lnTo>
                    <a:lnTo>
                      <a:pt x="0" y="446"/>
                    </a:lnTo>
                    <a:lnTo>
                      <a:pt x="0" y="478"/>
                    </a:lnTo>
                    <a:lnTo>
                      <a:pt x="0" y="483"/>
                    </a:lnTo>
                    <a:lnTo>
                      <a:pt x="0" y="483"/>
                    </a:lnTo>
                    <a:lnTo>
                      <a:pt x="0" y="466"/>
                    </a:lnTo>
                    <a:lnTo>
                      <a:pt x="0" y="434"/>
                    </a:lnTo>
                    <a:lnTo>
                      <a:pt x="0" y="403"/>
                    </a:lnTo>
                    <a:lnTo>
                      <a:pt x="0" y="403"/>
                    </a:lnTo>
                    <a:lnTo>
                      <a:pt x="0" y="336"/>
                    </a:lnTo>
                    <a:lnTo>
                      <a:pt x="0" y="232"/>
                    </a:lnTo>
                    <a:lnTo>
                      <a:pt x="6" y="165"/>
                    </a:lnTo>
                    <a:lnTo>
                      <a:pt x="6" y="165"/>
                    </a:lnTo>
                    <a:lnTo>
                      <a:pt x="14" y="110"/>
                    </a:lnTo>
                    <a:lnTo>
                      <a:pt x="20" y="37"/>
                    </a:lnTo>
                    <a:lnTo>
                      <a:pt x="2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81" name="Freeform 37"/>
              <p:cNvSpPr>
                <a:spLocks/>
              </p:cNvSpPr>
              <p:nvPr/>
            </p:nvSpPr>
            <p:spPr bwMode="auto">
              <a:xfrm>
                <a:off x="4135" y="3056"/>
                <a:ext cx="11" cy="136"/>
              </a:xfrm>
              <a:custGeom>
                <a:avLst/>
                <a:gdLst>
                  <a:gd name="T0" fmla="*/ 11 w 11"/>
                  <a:gd name="T1" fmla="*/ 0 h 136"/>
                  <a:gd name="T2" fmla="*/ 5 w 11"/>
                  <a:gd name="T3" fmla="*/ 18 h 136"/>
                  <a:gd name="T4" fmla="*/ 0 w 11"/>
                  <a:gd name="T5" fmla="*/ 50 h 136"/>
                  <a:gd name="T6" fmla="*/ 0 w 11"/>
                  <a:gd name="T7" fmla="*/ 73 h 136"/>
                  <a:gd name="T8" fmla="*/ 0 w 11"/>
                  <a:gd name="T9" fmla="*/ 73 h 136"/>
                  <a:gd name="T10" fmla="*/ 0 w 11"/>
                  <a:gd name="T11" fmla="*/ 93 h 136"/>
                  <a:gd name="T12" fmla="*/ 5 w 11"/>
                  <a:gd name="T13" fmla="*/ 116 h 136"/>
                  <a:gd name="T14" fmla="*/ 5 w 11"/>
                  <a:gd name="T15" fmla="*/ 136 h 136"/>
                  <a:gd name="T16" fmla="*/ 5 w 11"/>
                  <a:gd name="T17" fmla="*/ 136 h 136"/>
                  <a:gd name="T18" fmla="*/ 5 w 11"/>
                  <a:gd name="T19" fmla="*/ 128 h 136"/>
                  <a:gd name="T20" fmla="*/ 5 w 11"/>
                  <a:gd name="T21" fmla="*/ 99 h 136"/>
                  <a:gd name="T22" fmla="*/ 5 w 11"/>
                  <a:gd name="T23" fmla="*/ 73 h 136"/>
                  <a:gd name="T24" fmla="*/ 5 w 11"/>
                  <a:gd name="T25" fmla="*/ 73 h 136"/>
                  <a:gd name="T26" fmla="*/ 5 w 11"/>
                  <a:gd name="T27" fmla="*/ 50 h 136"/>
                  <a:gd name="T28" fmla="*/ 11 w 11"/>
                  <a:gd name="T29" fmla="*/ 18 h 136"/>
                  <a:gd name="T30" fmla="*/ 11 w 11"/>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36">
                    <a:moveTo>
                      <a:pt x="11" y="0"/>
                    </a:moveTo>
                    <a:lnTo>
                      <a:pt x="5" y="18"/>
                    </a:lnTo>
                    <a:lnTo>
                      <a:pt x="0" y="50"/>
                    </a:lnTo>
                    <a:lnTo>
                      <a:pt x="0" y="73"/>
                    </a:lnTo>
                    <a:lnTo>
                      <a:pt x="0" y="73"/>
                    </a:lnTo>
                    <a:lnTo>
                      <a:pt x="0" y="93"/>
                    </a:lnTo>
                    <a:lnTo>
                      <a:pt x="5" y="116"/>
                    </a:lnTo>
                    <a:lnTo>
                      <a:pt x="5" y="136"/>
                    </a:lnTo>
                    <a:lnTo>
                      <a:pt x="5" y="136"/>
                    </a:lnTo>
                    <a:lnTo>
                      <a:pt x="5" y="128"/>
                    </a:lnTo>
                    <a:lnTo>
                      <a:pt x="5" y="99"/>
                    </a:lnTo>
                    <a:lnTo>
                      <a:pt x="5" y="73"/>
                    </a:lnTo>
                    <a:lnTo>
                      <a:pt x="5" y="73"/>
                    </a:lnTo>
                    <a:lnTo>
                      <a:pt x="5" y="50"/>
                    </a:lnTo>
                    <a:lnTo>
                      <a:pt x="11" y="18"/>
                    </a:lnTo>
                    <a:lnTo>
                      <a:pt x="11"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82" name="Freeform 38"/>
              <p:cNvSpPr>
                <a:spLocks/>
              </p:cNvSpPr>
              <p:nvPr/>
            </p:nvSpPr>
            <p:spPr bwMode="auto">
              <a:xfrm>
                <a:off x="4569" y="1802"/>
                <a:ext cx="336" cy="14"/>
              </a:xfrm>
              <a:custGeom>
                <a:avLst/>
                <a:gdLst>
                  <a:gd name="T0" fmla="*/ 336 w 336"/>
                  <a:gd name="T1" fmla="*/ 14 h 14"/>
                  <a:gd name="T2" fmla="*/ 331 w 336"/>
                  <a:gd name="T3" fmla="*/ 14 h 14"/>
                  <a:gd name="T4" fmla="*/ 317 w 336"/>
                  <a:gd name="T5" fmla="*/ 14 h 14"/>
                  <a:gd name="T6" fmla="*/ 311 w 336"/>
                  <a:gd name="T7" fmla="*/ 14 h 14"/>
                  <a:gd name="T8" fmla="*/ 311 w 336"/>
                  <a:gd name="T9" fmla="*/ 14 h 14"/>
                  <a:gd name="T10" fmla="*/ 276 w 336"/>
                  <a:gd name="T11" fmla="*/ 14 h 14"/>
                  <a:gd name="T12" fmla="*/ 220 w 336"/>
                  <a:gd name="T13" fmla="*/ 6 h 14"/>
                  <a:gd name="T14" fmla="*/ 171 w 336"/>
                  <a:gd name="T15" fmla="*/ 0 h 14"/>
                  <a:gd name="T16" fmla="*/ 171 w 336"/>
                  <a:gd name="T17" fmla="*/ 0 h 14"/>
                  <a:gd name="T18" fmla="*/ 110 w 336"/>
                  <a:gd name="T19" fmla="*/ 0 h 14"/>
                  <a:gd name="T20" fmla="*/ 36 w 336"/>
                  <a:gd name="T21" fmla="*/ 0 h 14"/>
                  <a:gd name="T22" fmla="*/ 0 w 33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14">
                    <a:moveTo>
                      <a:pt x="336" y="14"/>
                    </a:moveTo>
                    <a:lnTo>
                      <a:pt x="331" y="14"/>
                    </a:lnTo>
                    <a:lnTo>
                      <a:pt x="317" y="14"/>
                    </a:lnTo>
                    <a:lnTo>
                      <a:pt x="311" y="14"/>
                    </a:lnTo>
                    <a:lnTo>
                      <a:pt x="311" y="14"/>
                    </a:lnTo>
                    <a:lnTo>
                      <a:pt x="276" y="14"/>
                    </a:lnTo>
                    <a:lnTo>
                      <a:pt x="220" y="6"/>
                    </a:lnTo>
                    <a:lnTo>
                      <a:pt x="171" y="0"/>
                    </a:lnTo>
                    <a:lnTo>
                      <a:pt x="171" y="0"/>
                    </a:lnTo>
                    <a:lnTo>
                      <a:pt x="110" y="0"/>
                    </a:lnTo>
                    <a:lnTo>
                      <a:pt x="3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83" name="Freeform 39"/>
              <p:cNvSpPr>
                <a:spLocks/>
              </p:cNvSpPr>
              <p:nvPr/>
            </p:nvSpPr>
            <p:spPr bwMode="auto">
              <a:xfrm>
                <a:off x="4734" y="1822"/>
                <a:ext cx="134" cy="6"/>
              </a:xfrm>
              <a:custGeom>
                <a:avLst/>
                <a:gdLst>
                  <a:gd name="T0" fmla="*/ 134 w 134"/>
                  <a:gd name="T1" fmla="*/ 6 h 6"/>
                  <a:gd name="T2" fmla="*/ 116 w 134"/>
                  <a:gd name="T3" fmla="*/ 6 h 6"/>
                  <a:gd name="T4" fmla="*/ 91 w 134"/>
                  <a:gd name="T5" fmla="*/ 6 h 6"/>
                  <a:gd name="T6" fmla="*/ 67 w 134"/>
                  <a:gd name="T7" fmla="*/ 6 h 6"/>
                  <a:gd name="T8" fmla="*/ 67 w 134"/>
                  <a:gd name="T9" fmla="*/ 6 h 6"/>
                  <a:gd name="T10" fmla="*/ 48 w 134"/>
                  <a:gd name="T11" fmla="*/ 6 h 6"/>
                  <a:gd name="T12" fmla="*/ 18 w 134"/>
                  <a:gd name="T13" fmla="*/ 0 h 6"/>
                  <a:gd name="T14" fmla="*/ 0 w 13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6">
                    <a:moveTo>
                      <a:pt x="134" y="6"/>
                    </a:moveTo>
                    <a:lnTo>
                      <a:pt x="116" y="6"/>
                    </a:lnTo>
                    <a:lnTo>
                      <a:pt x="91" y="6"/>
                    </a:lnTo>
                    <a:lnTo>
                      <a:pt x="67" y="6"/>
                    </a:lnTo>
                    <a:lnTo>
                      <a:pt x="67" y="6"/>
                    </a:lnTo>
                    <a:lnTo>
                      <a:pt x="48" y="6"/>
                    </a:lnTo>
                    <a:lnTo>
                      <a:pt x="18"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84" name="Freeform 40"/>
              <p:cNvSpPr>
                <a:spLocks/>
              </p:cNvSpPr>
              <p:nvPr/>
            </p:nvSpPr>
            <p:spPr bwMode="auto">
              <a:xfrm>
                <a:off x="4636" y="1857"/>
                <a:ext cx="264" cy="6"/>
              </a:xfrm>
              <a:custGeom>
                <a:avLst/>
                <a:gdLst>
                  <a:gd name="T0" fmla="*/ 264 w 264"/>
                  <a:gd name="T1" fmla="*/ 0 h 6"/>
                  <a:gd name="T2" fmla="*/ 250 w 264"/>
                  <a:gd name="T3" fmla="*/ 0 h 6"/>
                  <a:gd name="T4" fmla="*/ 220 w 264"/>
                  <a:gd name="T5" fmla="*/ 6 h 6"/>
                  <a:gd name="T6" fmla="*/ 201 w 264"/>
                  <a:gd name="T7" fmla="*/ 0 h 6"/>
                  <a:gd name="T8" fmla="*/ 201 w 264"/>
                  <a:gd name="T9" fmla="*/ 0 h 6"/>
                  <a:gd name="T10" fmla="*/ 183 w 264"/>
                  <a:gd name="T11" fmla="*/ 0 h 6"/>
                  <a:gd name="T12" fmla="*/ 153 w 264"/>
                  <a:gd name="T13" fmla="*/ 0 h 6"/>
                  <a:gd name="T14" fmla="*/ 122 w 264"/>
                  <a:gd name="T15" fmla="*/ 0 h 6"/>
                  <a:gd name="T16" fmla="*/ 122 w 264"/>
                  <a:gd name="T17" fmla="*/ 0 h 6"/>
                  <a:gd name="T18" fmla="*/ 79 w 264"/>
                  <a:gd name="T19" fmla="*/ 0 h 6"/>
                  <a:gd name="T20" fmla="*/ 24 w 264"/>
                  <a:gd name="T21" fmla="*/ 0 h 6"/>
                  <a:gd name="T22" fmla="*/ 0 w 26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6">
                    <a:moveTo>
                      <a:pt x="264" y="0"/>
                    </a:moveTo>
                    <a:lnTo>
                      <a:pt x="250" y="0"/>
                    </a:lnTo>
                    <a:lnTo>
                      <a:pt x="220" y="6"/>
                    </a:lnTo>
                    <a:lnTo>
                      <a:pt x="201" y="0"/>
                    </a:lnTo>
                    <a:lnTo>
                      <a:pt x="201" y="0"/>
                    </a:lnTo>
                    <a:lnTo>
                      <a:pt x="183" y="0"/>
                    </a:lnTo>
                    <a:lnTo>
                      <a:pt x="153" y="0"/>
                    </a:lnTo>
                    <a:lnTo>
                      <a:pt x="122" y="0"/>
                    </a:lnTo>
                    <a:lnTo>
                      <a:pt x="122" y="0"/>
                    </a:lnTo>
                    <a:lnTo>
                      <a:pt x="79" y="0"/>
                    </a:lnTo>
                    <a:lnTo>
                      <a:pt x="24"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85" name="Freeform 41"/>
              <p:cNvSpPr>
                <a:spLocks/>
              </p:cNvSpPr>
              <p:nvPr/>
            </p:nvSpPr>
            <p:spPr bwMode="auto">
              <a:xfrm>
                <a:off x="4433" y="1822"/>
                <a:ext cx="197" cy="6"/>
              </a:xfrm>
              <a:custGeom>
                <a:avLst/>
                <a:gdLst>
                  <a:gd name="T0" fmla="*/ 197 w 197"/>
                  <a:gd name="T1" fmla="*/ 0 h 6"/>
                  <a:gd name="T2" fmla="*/ 177 w 197"/>
                  <a:gd name="T3" fmla="*/ 0 h 6"/>
                  <a:gd name="T4" fmla="*/ 136 w 197"/>
                  <a:gd name="T5" fmla="*/ 6 h 6"/>
                  <a:gd name="T6" fmla="*/ 105 w 197"/>
                  <a:gd name="T7" fmla="*/ 6 h 6"/>
                  <a:gd name="T8" fmla="*/ 105 w 197"/>
                  <a:gd name="T9" fmla="*/ 6 h 6"/>
                  <a:gd name="T10" fmla="*/ 67 w 197"/>
                  <a:gd name="T11" fmla="*/ 6 h 6"/>
                  <a:gd name="T12" fmla="*/ 26 w 197"/>
                  <a:gd name="T13" fmla="*/ 6 h 6"/>
                  <a:gd name="T14" fmla="*/ 0 w 19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6">
                    <a:moveTo>
                      <a:pt x="197" y="0"/>
                    </a:moveTo>
                    <a:lnTo>
                      <a:pt x="177" y="0"/>
                    </a:lnTo>
                    <a:lnTo>
                      <a:pt x="136" y="6"/>
                    </a:lnTo>
                    <a:lnTo>
                      <a:pt x="105" y="6"/>
                    </a:lnTo>
                    <a:lnTo>
                      <a:pt x="105" y="6"/>
                    </a:lnTo>
                    <a:lnTo>
                      <a:pt x="67" y="6"/>
                    </a:lnTo>
                    <a:lnTo>
                      <a:pt x="26"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86" name="Freeform 42"/>
              <p:cNvSpPr>
                <a:spLocks/>
              </p:cNvSpPr>
              <p:nvPr/>
            </p:nvSpPr>
            <p:spPr bwMode="auto">
              <a:xfrm>
                <a:off x="4544" y="1877"/>
                <a:ext cx="373" cy="6"/>
              </a:xfrm>
              <a:custGeom>
                <a:avLst/>
                <a:gdLst>
                  <a:gd name="T0" fmla="*/ 373 w 373"/>
                  <a:gd name="T1" fmla="*/ 6 h 6"/>
                  <a:gd name="T2" fmla="*/ 367 w 373"/>
                  <a:gd name="T3" fmla="*/ 6 h 6"/>
                  <a:gd name="T4" fmla="*/ 361 w 373"/>
                  <a:gd name="T5" fmla="*/ 6 h 6"/>
                  <a:gd name="T6" fmla="*/ 356 w 373"/>
                  <a:gd name="T7" fmla="*/ 0 h 6"/>
                  <a:gd name="T8" fmla="*/ 356 w 373"/>
                  <a:gd name="T9" fmla="*/ 0 h 6"/>
                  <a:gd name="T10" fmla="*/ 336 w 373"/>
                  <a:gd name="T11" fmla="*/ 0 h 6"/>
                  <a:gd name="T12" fmla="*/ 318 w 373"/>
                  <a:gd name="T13" fmla="*/ 0 h 6"/>
                  <a:gd name="T14" fmla="*/ 301 w 373"/>
                  <a:gd name="T15" fmla="*/ 0 h 6"/>
                  <a:gd name="T16" fmla="*/ 301 w 373"/>
                  <a:gd name="T17" fmla="*/ 0 h 6"/>
                  <a:gd name="T18" fmla="*/ 269 w 373"/>
                  <a:gd name="T19" fmla="*/ 0 h 6"/>
                  <a:gd name="T20" fmla="*/ 232 w 373"/>
                  <a:gd name="T21" fmla="*/ 6 h 6"/>
                  <a:gd name="T22" fmla="*/ 208 w 373"/>
                  <a:gd name="T23" fmla="*/ 6 h 6"/>
                  <a:gd name="T24" fmla="*/ 208 w 373"/>
                  <a:gd name="T25" fmla="*/ 6 h 6"/>
                  <a:gd name="T26" fmla="*/ 177 w 373"/>
                  <a:gd name="T27" fmla="*/ 6 h 6"/>
                  <a:gd name="T28" fmla="*/ 127 w 373"/>
                  <a:gd name="T29" fmla="*/ 6 h 6"/>
                  <a:gd name="T30" fmla="*/ 98 w 373"/>
                  <a:gd name="T31" fmla="*/ 6 h 6"/>
                  <a:gd name="T32" fmla="*/ 98 w 373"/>
                  <a:gd name="T33" fmla="*/ 6 h 6"/>
                  <a:gd name="T34" fmla="*/ 66 w 373"/>
                  <a:gd name="T35" fmla="*/ 6 h 6"/>
                  <a:gd name="T36" fmla="*/ 25 w 373"/>
                  <a:gd name="T37" fmla="*/ 6 h 6"/>
                  <a:gd name="T38" fmla="*/ 0 w 373"/>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3" h="6">
                    <a:moveTo>
                      <a:pt x="373" y="6"/>
                    </a:moveTo>
                    <a:lnTo>
                      <a:pt x="367" y="6"/>
                    </a:lnTo>
                    <a:lnTo>
                      <a:pt x="361" y="6"/>
                    </a:lnTo>
                    <a:lnTo>
                      <a:pt x="356" y="0"/>
                    </a:lnTo>
                    <a:lnTo>
                      <a:pt x="356" y="0"/>
                    </a:lnTo>
                    <a:lnTo>
                      <a:pt x="336" y="0"/>
                    </a:lnTo>
                    <a:lnTo>
                      <a:pt x="318" y="0"/>
                    </a:lnTo>
                    <a:lnTo>
                      <a:pt x="301" y="0"/>
                    </a:lnTo>
                    <a:lnTo>
                      <a:pt x="301" y="0"/>
                    </a:lnTo>
                    <a:lnTo>
                      <a:pt x="269" y="0"/>
                    </a:lnTo>
                    <a:lnTo>
                      <a:pt x="232" y="6"/>
                    </a:lnTo>
                    <a:lnTo>
                      <a:pt x="208" y="6"/>
                    </a:lnTo>
                    <a:lnTo>
                      <a:pt x="208" y="6"/>
                    </a:lnTo>
                    <a:lnTo>
                      <a:pt x="177" y="6"/>
                    </a:lnTo>
                    <a:lnTo>
                      <a:pt x="127" y="6"/>
                    </a:lnTo>
                    <a:lnTo>
                      <a:pt x="98" y="6"/>
                    </a:lnTo>
                    <a:lnTo>
                      <a:pt x="98" y="6"/>
                    </a:lnTo>
                    <a:lnTo>
                      <a:pt x="66" y="6"/>
                    </a:lnTo>
                    <a:lnTo>
                      <a:pt x="25"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87" name="Freeform 43"/>
              <p:cNvSpPr>
                <a:spLocks/>
              </p:cNvSpPr>
              <p:nvPr/>
            </p:nvSpPr>
            <p:spPr bwMode="auto">
              <a:xfrm>
                <a:off x="4801" y="1918"/>
                <a:ext cx="116" cy="14"/>
              </a:xfrm>
              <a:custGeom>
                <a:avLst/>
                <a:gdLst>
                  <a:gd name="T0" fmla="*/ 116 w 116"/>
                  <a:gd name="T1" fmla="*/ 0 h 14"/>
                  <a:gd name="T2" fmla="*/ 110 w 116"/>
                  <a:gd name="T3" fmla="*/ 8 h 14"/>
                  <a:gd name="T4" fmla="*/ 104 w 116"/>
                  <a:gd name="T5" fmla="*/ 8 h 14"/>
                  <a:gd name="T6" fmla="*/ 91 w 116"/>
                  <a:gd name="T7" fmla="*/ 8 h 14"/>
                  <a:gd name="T8" fmla="*/ 91 w 116"/>
                  <a:gd name="T9" fmla="*/ 8 h 14"/>
                  <a:gd name="T10" fmla="*/ 79 w 116"/>
                  <a:gd name="T11" fmla="*/ 14 h 14"/>
                  <a:gd name="T12" fmla="*/ 73 w 116"/>
                  <a:gd name="T13" fmla="*/ 8 h 14"/>
                  <a:gd name="T14" fmla="*/ 67 w 116"/>
                  <a:gd name="T15" fmla="*/ 8 h 14"/>
                  <a:gd name="T16" fmla="*/ 67 w 116"/>
                  <a:gd name="T17" fmla="*/ 8 h 14"/>
                  <a:gd name="T18" fmla="*/ 55 w 116"/>
                  <a:gd name="T19" fmla="*/ 14 h 14"/>
                  <a:gd name="T20" fmla="*/ 44 w 116"/>
                  <a:gd name="T21" fmla="*/ 14 h 14"/>
                  <a:gd name="T22" fmla="*/ 36 w 116"/>
                  <a:gd name="T23" fmla="*/ 14 h 14"/>
                  <a:gd name="T24" fmla="*/ 36 w 116"/>
                  <a:gd name="T25" fmla="*/ 14 h 14"/>
                  <a:gd name="T26" fmla="*/ 24 w 116"/>
                  <a:gd name="T27" fmla="*/ 14 h 14"/>
                  <a:gd name="T28" fmla="*/ 6 w 116"/>
                  <a:gd name="T29" fmla="*/ 14 h 14"/>
                  <a:gd name="T30" fmla="*/ 0 w 116"/>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4">
                    <a:moveTo>
                      <a:pt x="116" y="0"/>
                    </a:moveTo>
                    <a:lnTo>
                      <a:pt x="110" y="8"/>
                    </a:lnTo>
                    <a:lnTo>
                      <a:pt x="104" y="8"/>
                    </a:lnTo>
                    <a:lnTo>
                      <a:pt x="91" y="8"/>
                    </a:lnTo>
                    <a:lnTo>
                      <a:pt x="91" y="8"/>
                    </a:lnTo>
                    <a:lnTo>
                      <a:pt x="79" y="14"/>
                    </a:lnTo>
                    <a:lnTo>
                      <a:pt x="73" y="8"/>
                    </a:lnTo>
                    <a:lnTo>
                      <a:pt x="67" y="8"/>
                    </a:lnTo>
                    <a:lnTo>
                      <a:pt x="67" y="8"/>
                    </a:lnTo>
                    <a:lnTo>
                      <a:pt x="55" y="14"/>
                    </a:lnTo>
                    <a:lnTo>
                      <a:pt x="44" y="14"/>
                    </a:lnTo>
                    <a:lnTo>
                      <a:pt x="36" y="14"/>
                    </a:lnTo>
                    <a:lnTo>
                      <a:pt x="36" y="14"/>
                    </a:lnTo>
                    <a:lnTo>
                      <a:pt x="24" y="14"/>
                    </a:lnTo>
                    <a:lnTo>
                      <a:pt x="6" y="14"/>
                    </a:lnTo>
                    <a:lnTo>
                      <a:pt x="0"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88" name="Freeform 44"/>
              <p:cNvSpPr>
                <a:spLocks/>
              </p:cNvSpPr>
              <p:nvPr/>
            </p:nvSpPr>
            <p:spPr bwMode="auto">
              <a:xfrm>
                <a:off x="4477" y="1906"/>
                <a:ext cx="397" cy="12"/>
              </a:xfrm>
              <a:custGeom>
                <a:avLst/>
                <a:gdLst>
                  <a:gd name="T0" fmla="*/ 397 w 397"/>
                  <a:gd name="T1" fmla="*/ 0 h 12"/>
                  <a:gd name="T2" fmla="*/ 360 w 397"/>
                  <a:gd name="T3" fmla="*/ 0 h 12"/>
                  <a:gd name="T4" fmla="*/ 293 w 397"/>
                  <a:gd name="T5" fmla="*/ 0 h 12"/>
                  <a:gd name="T6" fmla="*/ 244 w 397"/>
                  <a:gd name="T7" fmla="*/ 0 h 12"/>
                  <a:gd name="T8" fmla="*/ 244 w 397"/>
                  <a:gd name="T9" fmla="*/ 0 h 12"/>
                  <a:gd name="T10" fmla="*/ 214 w 397"/>
                  <a:gd name="T11" fmla="*/ 6 h 12"/>
                  <a:gd name="T12" fmla="*/ 171 w 397"/>
                  <a:gd name="T13" fmla="*/ 12 h 12"/>
                  <a:gd name="T14" fmla="*/ 147 w 397"/>
                  <a:gd name="T15" fmla="*/ 12 h 12"/>
                  <a:gd name="T16" fmla="*/ 147 w 397"/>
                  <a:gd name="T17" fmla="*/ 12 h 12"/>
                  <a:gd name="T18" fmla="*/ 110 w 397"/>
                  <a:gd name="T19" fmla="*/ 12 h 12"/>
                  <a:gd name="T20" fmla="*/ 43 w 397"/>
                  <a:gd name="T21" fmla="*/ 12 h 12"/>
                  <a:gd name="T22" fmla="*/ 0 w 397"/>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12">
                    <a:moveTo>
                      <a:pt x="397" y="0"/>
                    </a:moveTo>
                    <a:lnTo>
                      <a:pt x="360" y="0"/>
                    </a:lnTo>
                    <a:lnTo>
                      <a:pt x="293" y="0"/>
                    </a:lnTo>
                    <a:lnTo>
                      <a:pt x="244" y="0"/>
                    </a:lnTo>
                    <a:lnTo>
                      <a:pt x="244" y="0"/>
                    </a:lnTo>
                    <a:lnTo>
                      <a:pt x="214" y="6"/>
                    </a:lnTo>
                    <a:lnTo>
                      <a:pt x="171" y="12"/>
                    </a:lnTo>
                    <a:lnTo>
                      <a:pt x="147" y="12"/>
                    </a:lnTo>
                    <a:lnTo>
                      <a:pt x="147" y="12"/>
                    </a:lnTo>
                    <a:lnTo>
                      <a:pt x="110" y="12"/>
                    </a:lnTo>
                    <a:lnTo>
                      <a:pt x="43"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89" name="Freeform 45"/>
              <p:cNvSpPr>
                <a:spLocks/>
              </p:cNvSpPr>
              <p:nvPr/>
            </p:nvSpPr>
            <p:spPr bwMode="auto">
              <a:xfrm>
                <a:off x="4256" y="1802"/>
                <a:ext cx="258" cy="1"/>
              </a:xfrm>
              <a:custGeom>
                <a:avLst/>
                <a:gdLst>
                  <a:gd name="T0" fmla="*/ 258 w 258"/>
                  <a:gd name="T1" fmla="*/ 227 w 258"/>
                  <a:gd name="T2" fmla="*/ 177 w 258"/>
                  <a:gd name="T3" fmla="*/ 140 w 258"/>
                  <a:gd name="T4" fmla="*/ 140 w 258"/>
                  <a:gd name="T5" fmla="*/ 105 w 258"/>
                  <a:gd name="T6" fmla="*/ 44 w 258"/>
                  <a:gd name="T7" fmla="*/ 0 w 258"/>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58">
                    <a:moveTo>
                      <a:pt x="258" y="0"/>
                    </a:moveTo>
                    <a:lnTo>
                      <a:pt x="227" y="0"/>
                    </a:lnTo>
                    <a:lnTo>
                      <a:pt x="177" y="0"/>
                    </a:lnTo>
                    <a:lnTo>
                      <a:pt x="140" y="0"/>
                    </a:lnTo>
                    <a:lnTo>
                      <a:pt x="140" y="0"/>
                    </a:lnTo>
                    <a:lnTo>
                      <a:pt x="105" y="0"/>
                    </a:lnTo>
                    <a:lnTo>
                      <a:pt x="44"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90" name="Freeform 46"/>
              <p:cNvSpPr>
                <a:spLocks/>
              </p:cNvSpPr>
              <p:nvPr/>
            </p:nvSpPr>
            <p:spPr bwMode="auto">
              <a:xfrm>
                <a:off x="4335" y="1883"/>
                <a:ext cx="185" cy="17"/>
              </a:xfrm>
              <a:custGeom>
                <a:avLst/>
                <a:gdLst>
                  <a:gd name="T0" fmla="*/ 185 w 185"/>
                  <a:gd name="T1" fmla="*/ 17 h 17"/>
                  <a:gd name="T2" fmla="*/ 171 w 185"/>
                  <a:gd name="T3" fmla="*/ 17 h 17"/>
                  <a:gd name="T4" fmla="*/ 154 w 185"/>
                  <a:gd name="T5" fmla="*/ 17 h 17"/>
                  <a:gd name="T6" fmla="*/ 130 w 185"/>
                  <a:gd name="T7" fmla="*/ 12 h 17"/>
                  <a:gd name="T8" fmla="*/ 130 w 185"/>
                  <a:gd name="T9" fmla="*/ 12 h 17"/>
                  <a:gd name="T10" fmla="*/ 104 w 185"/>
                  <a:gd name="T11" fmla="*/ 6 h 17"/>
                  <a:gd name="T12" fmla="*/ 81 w 185"/>
                  <a:gd name="T13" fmla="*/ 6 h 17"/>
                  <a:gd name="T14" fmla="*/ 55 w 185"/>
                  <a:gd name="T15" fmla="*/ 6 h 17"/>
                  <a:gd name="T16" fmla="*/ 55 w 185"/>
                  <a:gd name="T17" fmla="*/ 6 h 17"/>
                  <a:gd name="T18" fmla="*/ 32 w 185"/>
                  <a:gd name="T19" fmla="*/ 6 h 17"/>
                  <a:gd name="T20" fmla="*/ 6 w 185"/>
                  <a:gd name="T21" fmla="*/ 0 h 17"/>
                  <a:gd name="T22" fmla="*/ 0 w 185"/>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7">
                    <a:moveTo>
                      <a:pt x="185" y="17"/>
                    </a:moveTo>
                    <a:lnTo>
                      <a:pt x="171" y="17"/>
                    </a:lnTo>
                    <a:lnTo>
                      <a:pt x="154" y="17"/>
                    </a:lnTo>
                    <a:lnTo>
                      <a:pt x="130" y="12"/>
                    </a:lnTo>
                    <a:lnTo>
                      <a:pt x="130" y="12"/>
                    </a:lnTo>
                    <a:lnTo>
                      <a:pt x="104" y="6"/>
                    </a:lnTo>
                    <a:lnTo>
                      <a:pt x="81" y="6"/>
                    </a:lnTo>
                    <a:lnTo>
                      <a:pt x="55" y="6"/>
                    </a:lnTo>
                    <a:lnTo>
                      <a:pt x="55" y="6"/>
                    </a:lnTo>
                    <a:lnTo>
                      <a:pt x="32" y="6"/>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91" name="Freeform 47"/>
              <p:cNvSpPr>
                <a:spLocks/>
              </p:cNvSpPr>
              <p:nvPr/>
            </p:nvSpPr>
            <p:spPr bwMode="auto">
              <a:xfrm>
                <a:off x="4207" y="1871"/>
                <a:ext cx="270" cy="18"/>
              </a:xfrm>
              <a:custGeom>
                <a:avLst/>
                <a:gdLst>
                  <a:gd name="T0" fmla="*/ 270 w 270"/>
                  <a:gd name="T1" fmla="*/ 0 h 18"/>
                  <a:gd name="T2" fmla="*/ 252 w 270"/>
                  <a:gd name="T3" fmla="*/ 6 h 18"/>
                  <a:gd name="T4" fmla="*/ 226 w 270"/>
                  <a:gd name="T5" fmla="*/ 6 h 18"/>
                  <a:gd name="T6" fmla="*/ 197 w 270"/>
                  <a:gd name="T7" fmla="*/ 6 h 18"/>
                  <a:gd name="T8" fmla="*/ 197 w 270"/>
                  <a:gd name="T9" fmla="*/ 6 h 18"/>
                  <a:gd name="T10" fmla="*/ 154 w 270"/>
                  <a:gd name="T11" fmla="*/ 6 h 18"/>
                  <a:gd name="T12" fmla="*/ 105 w 270"/>
                  <a:gd name="T13" fmla="*/ 6 h 18"/>
                  <a:gd name="T14" fmla="*/ 61 w 270"/>
                  <a:gd name="T15" fmla="*/ 12 h 18"/>
                  <a:gd name="T16" fmla="*/ 61 w 270"/>
                  <a:gd name="T17" fmla="*/ 12 h 18"/>
                  <a:gd name="T18" fmla="*/ 32 w 270"/>
                  <a:gd name="T19" fmla="*/ 18 h 18"/>
                  <a:gd name="T20" fmla="*/ 6 w 270"/>
                  <a:gd name="T21" fmla="*/ 12 h 18"/>
                  <a:gd name="T22" fmla="*/ 0 w 270"/>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18">
                    <a:moveTo>
                      <a:pt x="270" y="0"/>
                    </a:moveTo>
                    <a:lnTo>
                      <a:pt x="252" y="6"/>
                    </a:lnTo>
                    <a:lnTo>
                      <a:pt x="226" y="6"/>
                    </a:lnTo>
                    <a:lnTo>
                      <a:pt x="197" y="6"/>
                    </a:lnTo>
                    <a:lnTo>
                      <a:pt x="197" y="6"/>
                    </a:lnTo>
                    <a:lnTo>
                      <a:pt x="154" y="6"/>
                    </a:lnTo>
                    <a:lnTo>
                      <a:pt x="105" y="6"/>
                    </a:lnTo>
                    <a:lnTo>
                      <a:pt x="61" y="12"/>
                    </a:lnTo>
                    <a:lnTo>
                      <a:pt x="61" y="12"/>
                    </a:lnTo>
                    <a:lnTo>
                      <a:pt x="32" y="18"/>
                    </a:lnTo>
                    <a:lnTo>
                      <a:pt x="6"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92" name="Freeform 48"/>
              <p:cNvSpPr>
                <a:spLocks/>
              </p:cNvSpPr>
              <p:nvPr/>
            </p:nvSpPr>
            <p:spPr bwMode="auto">
              <a:xfrm>
                <a:off x="3596" y="1877"/>
                <a:ext cx="299" cy="12"/>
              </a:xfrm>
              <a:custGeom>
                <a:avLst/>
                <a:gdLst>
                  <a:gd name="T0" fmla="*/ 299 w 299"/>
                  <a:gd name="T1" fmla="*/ 0 h 12"/>
                  <a:gd name="T2" fmla="*/ 263 w 299"/>
                  <a:gd name="T3" fmla="*/ 0 h 12"/>
                  <a:gd name="T4" fmla="*/ 188 w 299"/>
                  <a:gd name="T5" fmla="*/ 0 h 12"/>
                  <a:gd name="T6" fmla="*/ 139 w 299"/>
                  <a:gd name="T7" fmla="*/ 0 h 12"/>
                  <a:gd name="T8" fmla="*/ 139 w 299"/>
                  <a:gd name="T9" fmla="*/ 0 h 12"/>
                  <a:gd name="T10" fmla="*/ 110 w 299"/>
                  <a:gd name="T11" fmla="*/ 6 h 12"/>
                  <a:gd name="T12" fmla="*/ 55 w 299"/>
                  <a:gd name="T13" fmla="*/ 12 h 12"/>
                  <a:gd name="T14" fmla="*/ 0 w 29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2">
                    <a:moveTo>
                      <a:pt x="299" y="0"/>
                    </a:moveTo>
                    <a:lnTo>
                      <a:pt x="263" y="0"/>
                    </a:lnTo>
                    <a:lnTo>
                      <a:pt x="188" y="0"/>
                    </a:lnTo>
                    <a:lnTo>
                      <a:pt x="139" y="0"/>
                    </a:lnTo>
                    <a:lnTo>
                      <a:pt x="139" y="0"/>
                    </a:lnTo>
                    <a:lnTo>
                      <a:pt x="110" y="6"/>
                    </a:lnTo>
                    <a:lnTo>
                      <a:pt x="55"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93" name="Freeform 49"/>
              <p:cNvSpPr>
                <a:spLocks/>
              </p:cNvSpPr>
              <p:nvPr/>
            </p:nvSpPr>
            <p:spPr bwMode="auto">
              <a:xfrm>
                <a:off x="3674" y="1857"/>
                <a:ext cx="93" cy="14"/>
              </a:xfrm>
              <a:custGeom>
                <a:avLst/>
                <a:gdLst>
                  <a:gd name="T0" fmla="*/ 93 w 93"/>
                  <a:gd name="T1" fmla="*/ 0 h 14"/>
                  <a:gd name="T2" fmla="*/ 81 w 93"/>
                  <a:gd name="T3" fmla="*/ 0 h 14"/>
                  <a:gd name="T4" fmla="*/ 61 w 93"/>
                  <a:gd name="T5" fmla="*/ 6 h 14"/>
                  <a:gd name="T6" fmla="*/ 44 w 93"/>
                  <a:gd name="T7" fmla="*/ 6 h 14"/>
                  <a:gd name="T8" fmla="*/ 44 w 93"/>
                  <a:gd name="T9" fmla="*/ 6 h 14"/>
                  <a:gd name="T10" fmla="*/ 20 w 93"/>
                  <a:gd name="T11" fmla="*/ 14 h 14"/>
                  <a:gd name="T12" fmla="*/ 6 w 93"/>
                  <a:gd name="T13" fmla="*/ 14 h 14"/>
                  <a:gd name="T14" fmla="*/ 0 w 9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4">
                    <a:moveTo>
                      <a:pt x="93" y="0"/>
                    </a:moveTo>
                    <a:lnTo>
                      <a:pt x="81" y="0"/>
                    </a:lnTo>
                    <a:lnTo>
                      <a:pt x="61" y="6"/>
                    </a:lnTo>
                    <a:lnTo>
                      <a:pt x="44" y="6"/>
                    </a:lnTo>
                    <a:lnTo>
                      <a:pt x="44" y="6"/>
                    </a:lnTo>
                    <a:lnTo>
                      <a:pt x="20" y="14"/>
                    </a:lnTo>
                    <a:lnTo>
                      <a:pt x="6" y="14"/>
                    </a:lnTo>
                    <a:lnTo>
                      <a:pt x="0"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94" name="Freeform 50"/>
              <p:cNvSpPr>
                <a:spLocks/>
              </p:cNvSpPr>
              <p:nvPr/>
            </p:nvSpPr>
            <p:spPr bwMode="auto">
              <a:xfrm>
                <a:off x="3491" y="1822"/>
                <a:ext cx="232" cy="6"/>
              </a:xfrm>
              <a:custGeom>
                <a:avLst/>
                <a:gdLst>
                  <a:gd name="T0" fmla="*/ 232 w 232"/>
                  <a:gd name="T1" fmla="*/ 6 h 6"/>
                  <a:gd name="T2" fmla="*/ 215 w 232"/>
                  <a:gd name="T3" fmla="*/ 6 h 6"/>
                  <a:gd name="T4" fmla="*/ 171 w 232"/>
                  <a:gd name="T5" fmla="*/ 6 h 6"/>
                  <a:gd name="T6" fmla="*/ 142 w 232"/>
                  <a:gd name="T7" fmla="*/ 0 h 6"/>
                  <a:gd name="T8" fmla="*/ 142 w 232"/>
                  <a:gd name="T9" fmla="*/ 0 h 6"/>
                  <a:gd name="T10" fmla="*/ 93 w 232"/>
                  <a:gd name="T11" fmla="*/ 0 h 6"/>
                  <a:gd name="T12" fmla="*/ 32 w 232"/>
                  <a:gd name="T13" fmla="*/ 0 h 6"/>
                  <a:gd name="T14" fmla="*/ 0 w 23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6">
                    <a:moveTo>
                      <a:pt x="232" y="6"/>
                    </a:moveTo>
                    <a:lnTo>
                      <a:pt x="215" y="6"/>
                    </a:lnTo>
                    <a:lnTo>
                      <a:pt x="171" y="6"/>
                    </a:lnTo>
                    <a:lnTo>
                      <a:pt x="142" y="0"/>
                    </a:lnTo>
                    <a:lnTo>
                      <a:pt x="142" y="0"/>
                    </a:lnTo>
                    <a:lnTo>
                      <a:pt x="93" y="0"/>
                    </a:lnTo>
                    <a:lnTo>
                      <a:pt x="32"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95" name="Freeform 51"/>
              <p:cNvSpPr>
                <a:spLocks/>
              </p:cNvSpPr>
              <p:nvPr/>
            </p:nvSpPr>
            <p:spPr bwMode="auto">
              <a:xfrm>
                <a:off x="3240" y="1808"/>
                <a:ext cx="141" cy="20"/>
              </a:xfrm>
              <a:custGeom>
                <a:avLst/>
                <a:gdLst>
                  <a:gd name="T0" fmla="*/ 0 w 141"/>
                  <a:gd name="T1" fmla="*/ 0 h 20"/>
                  <a:gd name="T2" fmla="*/ 0 w 141"/>
                  <a:gd name="T3" fmla="*/ 8 h 20"/>
                  <a:gd name="T4" fmla="*/ 0 w 141"/>
                  <a:gd name="T5" fmla="*/ 8 h 20"/>
                  <a:gd name="T6" fmla="*/ 0 w 141"/>
                  <a:gd name="T7" fmla="*/ 8 h 20"/>
                  <a:gd name="T8" fmla="*/ 0 w 141"/>
                  <a:gd name="T9" fmla="*/ 8 h 20"/>
                  <a:gd name="T10" fmla="*/ 0 w 141"/>
                  <a:gd name="T11" fmla="*/ 14 h 20"/>
                  <a:gd name="T12" fmla="*/ 7 w 141"/>
                  <a:gd name="T13" fmla="*/ 20 h 20"/>
                  <a:gd name="T14" fmla="*/ 13 w 141"/>
                  <a:gd name="T15" fmla="*/ 20 h 20"/>
                  <a:gd name="T16" fmla="*/ 13 w 141"/>
                  <a:gd name="T17" fmla="*/ 20 h 20"/>
                  <a:gd name="T18" fmla="*/ 13 w 141"/>
                  <a:gd name="T19" fmla="*/ 20 h 20"/>
                  <a:gd name="T20" fmla="*/ 19 w 141"/>
                  <a:gd name="T21" fmla="*/ 20 h 20"/>
                  <a:gd name="T22" fmla="*/ 25 w 141"/>
                  <a:gd name="T23" fmla="*/ 14 h 20"/>
                  <a:gd name="T24" fmla="*/ 25 w 141"/>
                  <a:gd name="T25" fmla="*/ 14 h 20"/>
                  <a:gd name="T26" fmla="*/ 55 w 141"/>
                  <a:gd name="T27" fmla="*/ 14 h 20"/>
                  <a:gd name="T28" fmla="*/ 104 w 141"/>
                  <a:gd name="T29" fmla="*/ 14 h 20"/>
                  <a:gd name="T30" fmla="*/ 141 w 141"/>
                  <a:gd name="T3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20">
                    <a:moveTo>
                      <a:pt x="0" y="0"/>
                    </a:moveTo>
                    <a:lnTo>
                      <a:pt x="0" y="8"/>
                    </a:lnTo>
                    <a:lnTo>
                      <a:pt x="0" y="8"/>
                    </a:lnTo>
                    <a:lnTo>
                      <a:pt x="0" y="8"/>
                    </a:lnTo>
                    <a:lnTo>
                      <a:pt x="0" y="8"/>
                    </a:lnTo>
                    <a:lnTo>
                      <a:pt x="0" y="14"/>
                    </a:lnTo>
                    <a:lnTo>
                      <a:pt x="7" y="20"/>
                    </a:lnTo>
                    <a:lnTo>
                      <a:pt x="13" y="20"/>
                    </a:lnTo>
                    <a:lnTo>
                      <a:pt x="13" y="20"/>
                    </a:lnTo>
                    <a:lnTo>
                      <a:pt x="13" y="20"/>
                    </a:lnTo>
                    <a:lnTo>
                      <a:pt x="19" y="20"/>
                    </a:lnTo>
                    <a:lnTo>
                      <a:pt x="25" y="14"/>
                    </a:lnTo>
                    <a:lnTo>
                      <a:pt x="25" y="14"/>
                    </a:lnTo>
                    <a:lnTo>
                      <a:pt x="55" y="14"/>
                    </a:lnTo>
                    <a:lnTo>
                      <a:pt x="104" y="14"/>
                    </a:lnTo>
                    <a:lnTo>
                      <a:pt x="141"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96" name="Freeform 52"/>
              <p:cNvSpPr>
                <a:spLocks/>
              </p:cNvSpPr>
              <p:nvPr/>
            </p:nvSpPr>
            <p:spPr bwMode="auto">
              <a:xfrm>
                <a:off x="3240" y="1839"/>
                <a:ext cx="184" cy="6"/>
              </a:xfrm>
              <a:custGeom>
                <a:avLst/>
                <a:gdLst>
                  <a:gd name="T0" fmla="*/ 184 w 184"/>
                  <a:gd name="T1" fmla="*/ 6 h 6"/>
                  <a:gd name="T2" fmla="*/ 179 w 184"/>
                  <a:gd name="T3" fmla="*/ 6 h 6"/>
                  <a:gd name="T4" fmla="*/ 153 w 184"/>
                  <a:gd name="T5" fmla="*/ 6 h 6"/>
                  <a:gd name="T6" fmla="*/ 124 w 184"/>
                  <a:gd name="T7" fmla="*/ 0 h 6"/>
                  <a:gd name="T8" fmla="*/ 124 w 184"/>
                  <a:gd name="T9" fmla="*/ 0 h 6"/>
                  <a:gd name="T10" fmla="*/ 86 w 184"/>
                  <a:gd name="T11" fmla="*/ 6 h 6"/>
                  <a:gd name="T12" fmla="*/ 55 w 184"/>
                  <a:gd name="T13" fmla="*/ 6 h 6"/>
                  <a:gd name="T14" fmla="*/ 43 w 184"/>
                  <a:gd name="T15" fmla="*/ 6 h 6"/>
                  <a:gd name="T16" fmla="*/ 43 w 184"/>
                  <a:gd name="T17" fmla="*/ 6 h 6"/>
                  <a:gd name="T18" fmla="*/ 31 w 184"/>
                  <a:gd name="T19" fmla="*/ 6 h 6"/>
                  <a:gd name="T20" fmla="*/ 25 w 184"/>
                  <a:gd name="T21" fmla="*/ 6 h 6"/>
                  <a:gd name="T22" fmla="*/ 19 w 184"/>
                  <a:gd name="T23" fmla="*/ 6 h 6"/>
                  <a:gd name="T24" fmla="*/ 19 w 184"/>
                  <a:gd name="T25" fmla="*/ 6 h 6"/>
                  <a:gd name="T26" fmla="*/ 13 w 184"/>
                  <a:gd name="T27" fmla="*/ 6 h 6"/>
                  <a:gd name="T28" fmla="*/ 0 w 184"/>
                  <a:gd name="T29" fmla="*/ 0 h 6"/>
                  <a:gd name="T30" fmla="*/ 0 w 18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6">
                    <a:moveTo>
                      <a:pt x="184" y="6"/>
                    </a:moveTo>
                    <a:lnTo>
                      <a:pt x="179" y="6"/>
                    </a:lnTo>
                    <a:lnTo>
                      <a:pt x="153" y="6"/>
                    </a:lnTo>
                    <a:lnTo>
                      <a:pt x="124" y="0"/>
                    </a:lnTo>
                    <a:lnTo>
                      <a:pt x="124" y="0"/>
                    </a:lnTo>
                    <a:lnTo>
                      <a:pt x="86" y="6"/>
                    </a:lnTo>
                    <a:lnTo>
                      <a:pt x="55" y="6"/>
                    </a:lnTo>
                    <a:lnTo>
                      <a:pt x="43" y="6"/>
                    </a:lnTo>
                    <a:lnTo>
                      <a:pt x="43" y="6"/>
                    </a:lnTo>
                    <a:lnTo>
                      <a:pt x="31" y="6"/>
                    </a:lnTo>
                    <a:lnTo>
                      <a:pt x="25" y="6"/>
                    </a:lnTo>
                    <a:lnTo>
                      <a:pt x="19" y="6"/>
                    </a:lnTo>
                    <a:lnTo>
                      <a:pt x="19" y="6"/>
                    </a:lnTo>
                    <a:lnTo>
                      <a:pt x="13"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97" name="Line 53"/>
              <p:cNvSpPr>
                <a:spLocks noChangeShapeType="1"/>
              </p:cNvSpPr>
              <p:nvPr/>
            </p:nvSpPr>
            <p:spPr bwMode="auto">
              <a:xfrm flipH="1">
                <a:off x="3303" y="1863"/>
                <a:ext cx="6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798" name="Freeform 54"/>
              <p:cNvSpPr>
                <a:spLocks/>
              </p:cNvSpPr>
              <p:nvPr/>
            </p:nvSpPr>
            <p:spPr bwMode="auto">
              <a:xfrm>
                <a:off x="3234" y="1863"/>
                <a:ext cx="185" cy="20"/>
              </a:xfrm>
              <a:custGeom>
                <a:avLst/>
                <a:gdLst>
                  <a:gd name="T0" fmla="*/ 185 w 185"/>
                  <a:gd name="T1" fmla="*/ 20 h 20"/>
                  <a:gd name="T2" fmla="*/ 153 w 185"/>
                  <a:gd name="T3" fmla="*/ 20 h 20"/>
                  <a:gd name="T4" fmla="*/ 104 w 185"/>
                  <a:gd name="T5" fmla="*/ 14 h 20"/>
                  <a:gd name="T6" fmla="*/ 74 w 185"/>
                  <a:gd name="T7" fmla="*/ 14 h 20"/>
                  <a:gd name="T8" fmla="*/ 74 w 185"/>
                  <a:gd name="T9" fmla="*/ 14 h 20"/>
                  <a:gd name="T10" fmla="*/ 55 w 185"/>
                  <a:gd name="T11" fmla="*/ 14 h 20"/>
                  <a:gd name="T12" fmla="*/ 31 w 185"/>
                  <a:gd name="T13" fmla="*/ 14 h 20"/>
                  <a:gd name="T14" fmla="*/ 19 w 185"/>
                  <a:gd name="T15" fmla="*/ 8 h 20"/>
                  <a:gd name="T16" fmla="*/ 19 w 185"/>
                  <a:gd name="T17" fmla="*/ 8 h 20"/>
                  <a:gd name="T18" fmla="*/ 13 w 185"/>
                  <a:gd name="T19" fmla="*/ 8 h 20"/>
                  <a:gd name="T20" fmla="*/ 0 w 185"/>
                  <a:gd name="T21" fmla="*/ 8 h 20"/>
                  <a:gd name="T22" fmla="*/ 0 w 185"/>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20">
                    <a:moveTo>
                      <a:pt x="185" y="20"/>
                    </a:moveTo>
                    <a:lnTo>
                      <a:pt x="153" y="20"/>
                    </a:lnTo>
                    <a:lnTo>
                      <a:pt x="104" y="14"/>
                    </a:lnTo>
                    <a:lnTo>
                      <a:pt x="74" y="14"/>
                    </a:lnTo>
                    <a:lnTo>
                      <a:pt x="74" y="14"/>
                    </a:lnTo>
                    <a:lnTo>
                      <a:pt x="55" y="14"/>
                    </a:lnTo>
                    <a:lnTo>
                      <a:pt x="31" y="14"/>
                    </a:lnTo>
                    <a:lnTo>
                      <a:pt x="19" y="8"/>
                    </a:lnTo>
                    <a:lnTo>
                      <a:pt x="19" y="8"/>
                    </a:lnTo>
                    <a:lnTo>
                      <a:pt x="13"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99" name="Freeform 55"/>
              <p:cNvSpPr>
                <a:spLocks/>
              </p:cNvSpPr>
              <p:nvPr/>
            </p:nvSpPr>
            <p:spPr bwMode="auto">
              <a:xfrm>
                <a:off x="3723" y="1779"/>
                <a:ext cx="490" cy="23"/>
              </a:xfrm>
              <a:custGeom>
                <a:avLst/>
                <a:gdLst>
                  <a:gd name="T0" fmla="*/ 0 w 490"/>
                  <a:gd name="T1" fmla="*/ 0 h 23"/>
                  <a:gd name="T2" fmla="*/ 32 w 490"/>
                  <a:gd name="T3" fmla="*/ 5 h 23"/>
                  <a:gd name="T4" fmla="*/ 81 w 490"/>
                  <a:gd name="T5" fmla="*/ 5 h 23"/>
                  <a:gd name="T6" fmla="*/ 122 w 490"/>
                  <a:gd name="T7" fmla="*/ 11 h 23"/>
                  <a:gd name="T8" fmla="*/ 122 w 490"/>
                  <a:gd name="T9" fmla="*/ 11 h 23"/>
                  <a:gd name="T10" fmla="*/ 185 w 490"/>
                  <a:gd name="T11" fmla="*/ 17 h 23"/>
                  <a:gd name="T12" fmla="*/ 276 w 490"/>
                  <a:gd name="T13" fmla="*/ 23 h 23"/>
                  <a:gd name="T14" fmla="*/ 337 w 490"/>
                  <a:gd name="T15" fmla="*/ 23 h 23"/>
                  <a:gd name="T16" fmla="*/ 337 w 490"/>
                  <a:gd name="T17" fmla="*/ 23 h 23"/>
                  <a:gd name="T18" fmla="*/ 380 w 490"/>
                  <a:gd name="T19" fmla="*/ 17 h 23"/>
                  <a:gd name="T20" fmla="*/ 447 w 490"/>
                  <a:gd name="T21" fmla="*/ 11 h 23"/>
                  <a:gd name="T22" fmla="*/ 490 w 490"/>
                  <a:gd name="T23"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 h="23">
                    <a:moveTo>
                      <a:pt x="0" y="0"/>
                    </a:moveTo>
                    <a:lnTo>
                      <a:pt x="32" y="5"/>
                    </a:lnTo>
                    <a:lnTo>
                      <a:pt x="81" y="5"/>
                    </a:lnTo>
                    <a:lnTo>
                      <a:pt x="122" y="11"/>
                    </a:lnTo>
                    <a:lnTo>
                      <a:pt x="122" y="11"/>
                    </a:lnTo>
                    <a:lnTo>
                      <a:pt x="185" y="17"/>
                    </a:lnTo>
                    <a:lnTo>
                      <a:pt x="276" y="23"/>
                    </a:lnTo>
                    <a:lnTo>
                      <a:pt x="337" y="23"/>
                    </a:lnTo>
                    <a:lnTo>
                      <a:pt x="337" y="23"/>
                    </a:lnTo>
                    <a:lnTo>
                      <a:pt x="380" y="17"/>
                    </a:lnTo>
                    <a:lnTo>
                      <a:pt x="447" y="11"/>
                    </a:lnTo>
                    <a:lnTo>
                      <a:pt x="49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00" name="Freeform 56"/>
              <p:cNvSpPr>
                <a:spLocks/>
              </p:cNvSpPr>
              <p:nvPr/>
            </p:nvSpPr>
            <p:spPr bwMode="auto">
              <a:xfrm>
                <a:off x="3889" y="1834"/>
                <a:ext cx="240" cy="17"/>
              </a:xfrm>
              <a:custGeom>
                <a:avLst/>
                <a:gdLst>
                  <a:gd name="T0" fmla="*/ 240 w 240"/>
                  <a:gd name="T1" fmla="*/ 17 h 17"/>
                  <a:gd name="T2" fmla="*/ 220 w 240"/>
                  <a:gd name="T3" fmla="*/ 17 h 17"/>
                  <a:gd name="T4" fmla="*/ 190 w 240"/>
                  <a:gd name="T5" fmla="*/ 5 h 17"/>
                  <a:gd name="T6" fmla="*/ 153 w 240"/>
                  <a:gd name="T7" fmla="*/ 0 h 17"/>
                  <a:gd name="T8" fmla="*/ 153 w 240"/>
                  <a:gd name="T9" fmla="*/ 0 h 17"/>
                  <a:gd name="T10" fmla="*/ 98 w 240"/>
                  <a:gd name="T11" fmla="*/ 0 h 17"/>
                  <a:gd name="T12" fmla="*/ 31 w 240"/>
                  <a:gd name="T13" fmla="*/ 0 h 17"/>
                  <a:gd name="T14" fmla="*/ 0 w 24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7">
                    <a:moveTo>
                      <a:pt x="240" y="17"/>
                    </a:moveTo>
                    <a:lnTo>
                      <a:pt x="220" y="17"/>
                    </a:lnTo>
                    <a:lnTo>
                      <a:pt x="190" y="5"/>
                    </a:lnTo>
                    <a:lnTo>
                      <a:pt x="153" y="0"/>
                    </a:lnTo>
                    <a:lnTo>
                      <a:pt x="153" y="0"/>
                    </a:lnTo>
                    <a:lnTo>
                      <a:pt x="98" y="0"/>
                    </a:lnTo>
                    <a:lnTo>
                      <a:pt x="3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01" name="Freeform 57"/>
              <p:cNvSpPr>
                <a:spLocks/>
              </p:cNvSpPr>
              <p:nvPr/>
            </p:nvSpPr>
            <p:spPr bwMode="auto">
              <a:xfrm>
                <a:off x="4085" y="1362"/>
                <a:ext cx="12" cy="141"/>
              </a:xfrm>
              <a:custGeom>
                <a:avLst/>
                <a:gdLst>
                  <a:gd name="T0" fmla="*/ 0 w 12"/>
                  <a:gd name="T1" fmla="*/ 0 h 141"/>
                  <a:gd name="T2" fmla="*/ 0 w 12"/>
                  <a:gd name="T3" fmla="*/ 13 h 141"/>
                  <a:gd name="T4" fmla="*/ 6 w 12"/>
                  <a:gd name="T5" fmla="*/ 25 h 141"/>
                  <a:gd name="T6" fmla="*/ 6 w 12"/>
                  <a:gd name="T7" fmla="*/ 37 h 141"/>
                  <a:gd name="T8" fmla="*/ 6 w 12"/>
                  <a:gd name="T9" fmla="*/ 37 h 141"/>
                  <a:gd name="T10" fmla="*/ 6 w 12"/>
                  <a:gd name="T11" fmla="*/ 74 h 141"/>
                  <a:gd name="T12" fmla="*/ 12 w 12"/>
                  <a:gd name="T13" fmla="*/ 116 h 141"/>
                  <a:gd name="T14" fmla="*/ 12 w 12"/>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1">
                    <a:moveTo>
                      <a:pt x="0" y="0"/>
                    </a:moveTo>
                    <a:lnTo>
                      <a:pt x="0" y="13"/>
                    </a:lnTo>
                    <a:lnTo>
                      <a:pt x="6" y="25"/>
                    </a:lnTo>
                    <a:lnTo>
                      <a:pt x="6" y="37"/>
                    </a:lnTo>
                    <a:lnTo>
                      <a:pt x="6" y="37"/>
                    </a:lnTo>
                    <a:lnTo>
                      <a:pt x="6" y="74"/>
                    </a:lnTo>
                    <a:lnTo>
                      <a:pt x="12" y="116"/>
                    </a:lnTo>
                    <a:lnTo>
                      <a:pt x="12" y="14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02" name="Freeform 58"/>
              <p:cNvSpPr>
                <a:spLocks/>
              </p:cNvSpPr>
              <p:nvPr/>
            </p:nvSpPr>
            <p:spPr bwMode="auto">
              <a:xfrm>
                <a:off x="4121" y="1399"/>
                <a:ext cx="8" cy="252"/>
              </a:xfrm>
              <a:custGeom>
                <a:avLst/>
                <a:gdLst>
                  <a:gd name="T0" fmla="*/ 0 w 8"/>
                  <a:gd name="T1" fmla="*/ 0 h 252"/>
                  <a:gd name="T2" fmla="*/ 0 w 8"/>
                  <a:gd name="T3" fmla="*/ 12 h 252"/>
                  <a:gd name="T4" fmla="*/ 0 w 8"/>
                  <a:gd name="T5" fmla="*/ 37 h 252"/>
                  <a:gd name="T6" fmla="*/ 8 w 8"/>
                  <a:gd name="T7" fmla="*/ 61 h 252"/>
                  <a:gd name="T8" fmla="*/ 8 w 8"/>
                  <a:gd name="T9" fmla="*/ 61 h 252"/>
                  <a:gd name="T10" fmla="*/ 0 w 8"/>
                  <a:gd name="T11" fmla="*/ 98 h 252"/>
                  <a:gd name="T12" fmla="*/ 0 w 8"/>
                  <a:gd name="T13" fmla="*/ 153 h 252"/>
                  <a:gd name="T14" fmla="*/ 0 w 8"/>
                  <a:gd name="T15" fmla="*/ 189 h 252"/>
                  <a:gd name="T16" fmla="*/ 0 w 8"/>
                  <a:gd name="T17" fmla="*/ 189 h 252"/>
                  <a:gd name="T18" fmla="*/ 0 w 8"/>
                  <a:gd name="T19" fmla="*/ 214 h 252"/>
                  <a:gd name="T20" fmla="*/ 0 w 8"/>
                  <a:gd name="T21" fmla="*/ 238 h 252"/>
                  <a:gd name="T22" fmla="*/ 0 w 8"/>
                  <a:gd name="T23"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52">
                    <a:moveTo>
                      <a:pt x="0" y="0"/>
                    </a:moveTo>
                    <a:lnTo>
                      <a:pt x="0" y="12"/>
                    </a:lnTo>
                    <a:lnTo>
                      <a:pt x="0" y="37"/>
                    </a:lnTo>
                    <a:lnTo>
                      <a:pt x="8" y="61"/>
                    </a:lnTo>
                    <a:lnTo>
                      <a:pt x="8" y="61"/>
                    </a:lnTo>
                    <a:lnTo>
                      <a:pt x="0" y="98"/>
                    </a:lnTo>
                    <a:lnTo>
                      <a:pt x="0" y="153"/>
                    </a:lnTo>
                    <a:lnTo>
                      <a:pt x="0" y="189"/>
                    </a:lnTo>
                    <a:lnTo>
                      <a:pt x="0" y="189"/>
                    </a:lnTo>
                    <a:lnTo>
                      <a:pt x="0" y="214"/>
                    </a:lnTo>
                    <a:lnTo>
                      <a:pt x="0" y="238"/>
                    </a:lnTo>
                    <a:lnTo>
                      <a:pt x="0" y="25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03" name="Freeform 59"/>
              <p:cNvSpPr>
                <a:spLocks/>
              </p:cNvSpPr>
              <p:nvPr/>
            </p:nvSpPr>
            <p:spPr bwMode="auto">
              <a:xfrm>
                <a:off x="4146" y="1596"/>
                <a:ext cx="1" cy="133"/>
              </a:xfrm>
              <a:custGeom>
                <a:avLst/>
                <a:gdLst>
                  <a:gd name="T0" fmla="*/ 0 h 133"/>
                  <a:gd name="T1" fmla="*/ 23 h 133"/>
                  <a:gd name="T2" fmla="*/ 67 h 133"/>
                  <a:gd name="T3" fmla="*/ 96 h 133"/>
                  <a:gd name="T4" fmla="*/ 96 h 133"/>
                  <a:gd name="T5" fmla="*/ 116 h 133"/>
                  <a:gd name="T6" fmla="*/ 127 h 133"/>
                  <a:gd name="T7" fmla="*/ 133 h 13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33">
                    <a:moveTo>
                      <a:pt x="0" y="0"/>
                    </a:moveTo>
                    <a:lnTo>
                      <a:pt x="0" y="23"/>
                    </a:lnTo>
                    <a:lnTo>
                      <a:pt x="0" y="67"/>
                    </a:lnTo>
                    <a:lnTo>
                      <a:pt x="0" y="96"/>
                    </a:lnTo>
                    <a:lnTo>
                      <a:pt x="0" y="96"/>
                    </a:lnTo>
                    <a:lnTo>
                      <a:pt x="0" y="116"/>
                    </a:lnTo>
                    <a:lnTo>
                      <a:pt x="0" y="127"/>
                    </a:lnTo>
                    <a:lnTo>
                      <a:pt x="0" y="1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04" name="Freeform 60"/>
              <p:cNvSpPr>
                <a:spLocks/>
              </p:cNvSpPr>
              <p:nvPr/>
            </p:nvSpPr>
            <p:spPr bwMode="auto">
              <a:xfrm>
                <a:off x="4054" y="1368"/>
                <a:ext cx="6" cy="104"/>
              </a:xfrm>
              <a:custGeom>
                <a:avLst/>
                <a:gdLst>
                  <a:gd name="T0" fmla="*/ 6 w 6"/>
                  <a:gd name="T1" fmla="*/ 0 h 104"/>
                  <a:gd name="T2" fmla="*/ 0 w 6"/>
                  <a:gd name="T3" fmla="*/ 7 h 104"/>
                  <a:gd name="T4" fmla="*/ 0 w 6"/>
                  <a:gd name="T5" fmla="*/ 19 h 104"/>
                  <a:gd name="T6" fmla="*/ 0 w 6"/>
                  <a:gd name="T7" fmla="*/ 25 h 104"/>
                  <a:gd name="T8" fmla="*/ 0 w 6"/>
                  <a:gd name="T9" fmla="*/ 25 h 104"/>
                  <a:gd name="T10" fmla="*/ 0 w 6"/>
                  <a:gd name="T11" fmla="*/ 37 h 104"/>
                  <a:gd name="T12" fmla="*/ 6 w 6"/>
                  <a:gd name="T13" fmla="*/ 43 h 104"/>
                  <a:gd name="T14" fmla="*/ 6 w 6"/>
                  <a:gd name="T15" fmla="*/ 49 h 104"/>
                  <a:gd name="T16" fmla="*/ 6 w 6"/>
                  <a:gd name="T17" fmla="*/ 49 h 104"/>
                  <a:gd name="T18" fmla="*/ 6 w 6"/>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4">
                    <a:moveTo>
                      <a:pt x="6" y="0"/>
                    </a:moveTo>
                    <a:lnTo>
                      <a:pt x="0" y="7"/>
                    </a:lnTo>
                    <a:lnTo>
                      <a:pt x="0" y="19"/>
                    </a:lnTo>
                    <a:lnTo>
                      <a:pt x="0" y="25"/>
                    </a:lnTo>
                    <a:lnTo>
                      <a:pt x="0" y="25"/>
                    </a:lnTo>
                    <a:lnTo>
                      <a:pt x="0" y="37"/>
                    </a:lnTo>
                    <a:lnTo>
                      <a:pt x="6" y="43"/>
                    </a:lnTo>
                    <a:lnTo>
                      <a:pt x="6" y="49"/>
                    </a:lnTo>
                    <a:lnTo>
                      <a:pt x="6" y="49"/>
                    </a:lnTo>
                    <a:lnTo>
                      <a:pt x="6" y="10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05" name="Freeform 61"/>
              <p:cNvSpPr>
                <a:spLocks/>
              </p:cNvSpPr>
              <p:nvPr/>
            </p:nvSpPr>
            <p:spPr bwMode="auto">
              <a:xfrm>
                <a:off x="4024" y="1375"/>
                <a:ext cx="18" cy="111"/>
              </a:xfrm>
              <a:custGeom>
                <a:avLst/>
                <a:gdLst>
                  <a:gd name="T0" fmla="*/ 18 w 18"/>
                  <a:gd name="T1" fmla="*/ 0 h 111"/>
                  <a:gd name="T2" fmla="*/ 12 w 18"/>
                  <a:gd name="T3" fmla="*/ 6 h 111"/>
                  <a:gd name="T4" fmla="*/ 6 w 18"/>
                  <a:gd name="T5" fmla="*/ 12 h 111"/>
                  <a:gd name="T6" fmla="*/ 6 w 18"/>
                  <a:gd name="T7" fmla="*/ 18 h 111"/>
                  <a:gd name="T8" fmla="*/ 6 w 18"/>
                  <a:gd name="T9" fmla="*/ 18 h 111"/>
                  <a:gd name="T10" fmla="*/ 0 w 18"/>
                  <a:gd name="T11" fmla="*/ 30 h 111"/>
                  <a:gd name="T12" fmla="*/ 0 w 18"/>
                  <a:gd name="T13" fmla="*/ 42 h 111"/>
                  <a:gd name="T14" fmla="*/ 0 w 18"/>
                  <a:gd name="T15" fmla="*/ 56 h 111"/>
                  <a:gd name="T16" fmla="*/ 0 w 18"/>
                  <a:gd name="T17" fmla="*/ 56 h 111"/>
                  <a:gd name="T18" fmla="*/ 0 w 18"/>
                  <a:gd name="T19" fmla="*/ 79 h 111"/>
                  <a:gd name="T20" fmla="*/ 0 w 18"/>
                  <a:gd name="T21" fmla="*/ 97 h 111"/>
                  <a:gd name="T22" fmla="*/ 0 w 18"/>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1">
                    <a:moveTo>
                      <a:pt x="18" y="0"/>
                    </a:moveTo>
                    <a:lnTo>
                      <a:pt x="12" y="6"/>
                    </a:lnTo>
                    <a:lnTo>
                      <a:pt x="6" y="12"/>
                    </a:lnTo>
                    <a:lnTo>
                      <a:pt x="6" y="18"/>
                    </a:lnTo>
                    <a:lnTo>
                      <a:pt x="6" y="18"/>
                    </a:lnTo>
                    <a:lnTo>
                      <a:pt x="0" y="30"/>
                    </a:lnTo>
                    <a:lnTo>
                      <a:pt x="0" y="42"/>
                    </a:lnTo>
                    <a:lnTo>
                      <a:pt x="0" y="56"/>
                    </a:lnTo>
                    <a:lnTo>
                      <a:pt x="0" y="56"/>
                    </a:lnTo>
                    <a:lnTo>
                      <a:pt x="0" y="79"/>
                    </a:lnTo>
                    <a:lnTo>
                      <a:pt x="0" y="97"/>
                    </a:lnTo>
                    <a:lnTo>
                      <a:pt x="0" y="1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06" name="Freeform 62"/>
              <p:cNvSpPr>
                <a:spLocks/>
              </p:cNvSpPr>
              <p:nvPr/>
            </p:nvSpPr>
            <p:spPr bwMode="auto">
              <a:xfrm>
                <a:off x="4005" y="1387"/>
                <a:ext cx="13" cy="140"/>
              </a:xfrm>
              <a:custGeom>
                <a:avLst/>
                <a:gdLst>
                  <a:gd name="T0" fmla="*/ 13 w 13"/>
                  <a:gd name="T1" fmla="*/ 0 h 140"/>
                  <a:gd name="T2" fmla="*/ 6 w 13"/>
                  <a:gd name="T3" fmla="*/ 6 h 140"/>
                  <a:gd name="T4" fmla="*/ 0 w 13"/>
                  <a:gd name="T5" fmla="*/ 24 h 140"/>
                  <a:gd name="T6" fmla="*/ 0 w 13"/>
                  <a:gd name="T7" fmla="*/ 36 h 140"/>
                  <a:gd name="T8" fmla="*/ 0 w 13"/>
                  <a:gd name="T9" fmla="*/ 36 h 140"/>
                  <a:gd name="T10" fmla="*/ 0 w 13"/>
                  <a:gd name="T11" fmla="*/ 67 h 140"/>
                  <a:gd name="T12" fmla="*/ 0 w 13"/>
                  <a:gd name="T13" fmla="*/ 110 h 140"/>
                  <a:gd name="T14" fmla="*/ 0 w 13"/>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0">
                    <a:moveTo>
                      <a:pt x="13" y="0"/>
                    </a:moveTo>
                    <a:lnTo>
                      <a:pt x="6" y="6"/>
                    </a:lnTo>
                    <a:lnTo>
                      <a:pt x="0" y="24"/>
                    </a:lnTo>
                    <a:lnTo>
                      <a:pt x="0" y="36"/>
                    </a:lnTo>
                    <a:lnTo>
                      <a:pt x="0" y="36"/>
                    </a:lnTo>
                    <a:lnTo>
                      <a:pt x="0" y="67"/>
                    </a:lnTo>
                    <a:lnTo>
                      <a:pt x="0" y="110"/>
                    </a:lnTo>
                    <a:lnTo>
                      <a:pt x="0" y="14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07" name="Freeform 63"/>
              <p:cNvSpPr>
                <a:spLocks/>
              </p:cNvSpPr>
              <p:nvPr/>
            </p:nvSpPr>
            <p:spPr bwMode="auto">
              <a:xfrm>
                <a:off x="3999" y="1596"/>
                <a:ext cx="6" cy="116"/>
              </a:xfrm>
              <a:custGeom>
                <a:avLst/>
                <a:gdLst>
                  <a:gd name="T0" fmla="*/ 0 w 6"/>
                  <a:gd name="T1" fmla="*/ 116 h 116"/>
                  <a:gd name="T2" fmla="*/ 0 w 6"/>
                  <a:gd name="T3" fmla="*/ 90 h 116"/>
                  <a:gd name="T4" fmla="*/ 0 w 6"/>
                  <a:gd name="T5" fmla="*/ 41 h 116"/>
                  <a:gd name="T6" fmla="*/ 6 w 6"/>
                  <a:gd name="T7" fmla="*/ 0 h 116"/>
                </a:gdLst>
                <a:ahLst/>
                <a:cxnLst>
                  <a:cxn ang="0">
                    <a:pos x="T0" y="T1"/>
                  </a:cxn>
                  <a:cxn ang="0">
                    <a:pos x="T2" y="T3"/>
                  </a:cxn>
                  <a:cxn ang="0">
                    <a:pos x="T4" y="T5"/>
                  </a:cxn>
                  <a:cxn ang="0">
                    <a:pos x="T6" y="T7"/>
                  </a:cxn>
                </a:cxnLst>
                <a:rect l="0" t="0" r="r" b="b"/>
                <a:pathLst>
                  <a:path w="6" h="116">
                    <a:moveTo>
                      <a:pt x="0" y="116"/>
                    </a:moveTo>
                    <a:lnTo>
                      <a:pt x="0" y="90"/>
                    </a:lnTo>
                    <a:lnTo>
                      <a:pt x="0" y="4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08" name="Freeform 64"/>
              <p:cNvSpPr>
                <a:spLocks/>
              </p:cNvSpPr>
              <p:nvPr/>
            </p:nvSpPr>
            <p:spPr bwMode="auto">
              <a:xfrm>
                <a:off x="4060" y="3375"/>
                <a:ext cx="14" cy="385"/>
              </a:xfrm>
              <a:custGeom>
                <a:avLst/>
                <a:gdLst>
                  <a:gd name="T0" fmla="*/ 14 w 14"/>
                  <a:gd name="T1" fmla="*/ 0 h 385"/>
                  <a:gd name="T2" fmla="*/ 6 w 14"/>
                  <a:gd name="T3" fmla="*/ 18 h 385"/>
                  <a:gd name="T4" fmla="*/ 6 w 14"/>
                  <a:gd name="T5" fmla="*/ 55 h 385"/>
                  <a:gd name="T6" fmla="*/ 6 w 14"/>
                  <a:gd name="T7" fmla="*/ 79 h 385"/>
                  <a:gd name="T8" fmla="*/ 6 w 14"/>
                  <a:gd name="T9" fmla="*/ 79 h 385"/>
                  <a:gd name="T10" fmla="*/ 6 w 14"/>
                  <a:gd name="T11" fmla="*/ 165 h 385"/>
                  <a:gd name="T12" fmla="*/ 0 w 14"/>
                  <a:gd name="T13" fmla="*/ 299 h 385"/>
                  <a:gd name="T14" fmla="*/ 0 w 14"/>
                  <a:gd name="T15" fmla="*/ 385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85">
                    <a:moveTo>
                      <a:pt x="14" y="0"/>
                    </a:moveTo>
                    <a:lnTo>
                      <a:pt x="6" y="18"/>
                    </a:lnTo>
                    <a:lnTo>
                      <a:pt x="6" y="55"/>
                    </a:lnTo>
                    <a:lnTo>
                      <a:pt x="6" y="79"/>
                    </a:lnTo>
                    <a:lnTo>
                      <a:pt x="6" y="79"/>
                    </a:lnTo>
                    <a:lnTo>
                      <a:pt x="6" y="165"/>
                    </a:lnTo>
                    <a:lnTo>
                      <a:pt x="0" y="299"/>
                    </a:lnTo>
                    <a:lnTo>
                      <a:pt x="0" y="38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09" name="Freeform 65"/>
              <p:cNvSpPr>
                <a:spLocks/>
              </p:cNvSpPr>
              <p:nvPr/>
            </p:nvSpPr>
            <p:spPr bwMode="auto">
              <a:xfrm>
                <a:off x="4091" y="3454"/>
                <a:ext cx="6" cy="336"/>
              </a:xfrm>
              <a:custGeom>
                <a:avLst/>
                <a:gdLst>
                  <a:gd name="T0" fmla="*/ 6 w 6"/>
                  <a:gd name="T1" fmla="*/ 0 h 336"/>
                  <a:gd name="T2" fmla="*/ 6 w 6"/>
                  <a:gd name="T3" fmla="*/ 19 h 336"/>
                  <a:gd name="T4" fmla="*/ 6 w 6"/>
                  <a:gd name="T5" fmla="*/ 43 h 336"/>
                  <a:gd name="T6" fmla="*/ 6 w 6"/>
                  <a:gd name="T7" fmla="*/ 68 h 336"/>
                  <a:gd name="T8" fmla="*/ 6 w 6"/>
                  <a:gd name="T9" fmla="*/ 68 h 336"/>
                  <a:gd name="T10" fmla="*/ 6 w 6"/>
                  <a:gd name="T11" fmla="*/ 135 h 336"/>
                  <a:gd name="T12" fmla="*/ 0 w 6"/>
                  <a:gd name="T13" fmla="*/ 257 h 336"/>
                  <a:gd name="T14" fmla="*/ 0 w 6"/>
                  <a:gd name="T15" fmla="*/ 336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36">
                    <a:moveTo>
                      <a:pt x="6" y="0"/>
                    </a:moveTo>
                    <a:lnTo>
                      <a:pt x="6" y="19"/>
                    </a:lnTo>
                    <a:lnTo>
                      <a:pt x="6" y="43"/>
                    </a:lnTo>
                    <a:lnTo>
                      <a:pt x="6" y="68"/>
                    </a:lnTo>
                    <a:lnTo>
                      <a:pt x="6" y="68"/>
                    </a:lnTo>
                    <a:lnTo>
                      <a:pt x="6" y="135"/>
                    </a:lnTo>
                    <a:lnTo>
                      <a:pt x="0" y="257"/>
                    </a:lnTo>
                    <a:lnTo>
                      <a:pt x="0" y="33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10" name="Freeform 66"/>
              <p:cNvSpPr>
                <a:spLocks/>
              </p:cNvSpPr>
              <p:nvPr/>
            </p:nvSpPr>
            <p:spPr bwMode="auto">
              <a:xfrm>
                <a:off x="3993" y="3349"/>
                <a:ext cx="6" cy="435"/>
              </a:xfrm>
              <a:custGeom>
                <a:avLst/>
                <a:gdLst>
                  <a:gd name="T0" fmla="*/ 6 w 6"/>
                  <a:gd name="T1" fmla="*/ 0 h 435"/>
                  <a:gd name="T2" fmla="*/ 6 w 6"/>
                  <a:gd name="T3" fmla="*/ 20 h 435"/>
                  <a:gd name="T4" fmla="*/ 6 w 6"/>
                  <a:gd name="T5" fmla="*/ 50 h 435"/>
                  <a:gd name="T6" fmla="*/ 6 w 6"/>
                  <a:gd name="T7" fmla="*/ 69 h 435"/>
                  <a:gd name="T8" fmla="*/ 6 w 6"/>
                  <a:gd name="T9" fmla="*/ 69 h 435"/>
                  <a:gd name="T10" fmla="*/ 6 w 6"/>
                  <a:gd name="T11" fmla="*/ 154 h 435"/>
                  <a:gd name="T12" fmla="*/ 0 w 6"/>
                  <a:gd name="T13" fmla="*/ 301 h 435"/>
                  <a:gd name="T14" fmla="*/ 6 w 6"/>
                  <a:gd name="T15" fmla="*/ 386 h 435"/>
                  <a:gd name="T16" fmla="*/ 6 w 6"/>
                  <a:gd name="T17" fmla="*/ 386 h 435"/>
                  <a:gd name="T18" fmla="*/ 6 w 6"/>
                  <a:gd name="T19" fmla="*/ 411 h 435"/>
                  <a:gd name="T20" fmla="*/ 6 w 6"/>
                  <a:gd name="T21" fmla="*/ 429 h 435"/>
                  <a:gd name="T22" fmla="*/ 6 w 6"/>
                  <a:gd name="T23"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35">
                    <a:moveTo>
                      <a:pt x="6" y="0"/>
                    </a:moveTo>
                    <a:lnTo>
                      <a:pt x="6" y="20"/>
                    </a:lnTo>
                    <a:lnTo>
                      <a:pt x="6" y="50"/>
                    </a:lnTo>
                    <a:lnTo>
                      <a:pt x="6" y="69"/>
                    </a:lnTo>
                    <a:lnTo>
                      <a:pt x="6" y="69"/>
                    </a:lnTo>
                    <a:lnTo>
                      <a:pt x="6" y="154"/>
                    </a:lnTo>
                    <a:lnTo>
                      <a:pt x="0" y="301"/>
                    </a:lnTo>
                    <a:lnTo>
                      <a:pt x="6" y="386"/>
                    </a:lnTo>
                    <a:lnTo>
                      <a:pt x="6" y="386"/>
                    </a:lnTo>
                    <a:lnTo>
                      <a:pt x="6" y="411"/>
                    </a:lnTo>
                    <a:lnTo>
                      <a:pt x="6" y="429"/>
                    </a:lnTo>
                    <a:lnTo>
                      <a:pt x="6" y="43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11" name="Freeform 67"/>
              <p:cNvSpPr>
                <a:spLocks/>
              </p:cNvSpPr>
              <p:nvPr/>
            </p:nvSpPr>
            <p:spPr bwMode="auto">
              <a:xfrm>
                <a:off x="4140" y="3222"/>
                <a:ext cx="6" cy="122"/>
              </a:xfrm>
              <a:custGeom>
                <a:avLst/>
                <a:gdLst>
                  <a:gd name="T0" fmla="*/ 6 w 6"/>
                  <a:gd name="T1" fmla="*/ 0 h 122"/>
                  <a:gd name="T2" fmla="*/ 0 w 6"/>
                  <a:gd name="T3" fmla="*/ 25 h 122"/>
                  <a:gd name="T4" fmla="*/ 0 w 6"/>
                  <a:gd name="T5" fmla="*/ 80 h 122"/>
                  <a:gd name="T6" fmla="*/ 0 w 6"/>
                  <a:gd name="T7" fmla="*/ 122 h 122"/>
                </a:gdLst>
                <a:ahLst/>
                <a:cxnLst>
                  <a:cxn ang="0">
                    <a:pos x="T0" y="T1"/>
                  </a:cxn>
                  <a:cxn ang="0">
                    <a:pos x="T2" y="T3"/>
                  </a:cxn>
                  <a:cxn ang="0">
                    <a:pos x="T4" y="T5"/>
                  </a:cxn>
                  <a:cxn ang="0">
                    <a:pos x="T6" y="T7"/>
                  </a:cxn>
                </a:cxnLst>
                <a:rect l="0" t="0" r="r" b="b"/>
                <a:pathLst>
                  <a:path w="6" h="122">
                    <a:moveTo>
                      <a:pt x="6" y="0"/>
                    </a:moveTo>
                    <a:lnTo>
                      <a:pt x="0" y="25"/>
                    </a:lnTo>
                    <a:lnTo>
                      <a:pt x="0" y="80"/>
                    </a:lnTo>
                    <a:lnTo>
                      <a:pt x="0" y="12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12" name="Freeform 68"/>
              <p:cNvSpPr>
                <a:spLocks/>
              </p:cNvSpPr>
              <p:nvPr/>
            </p:nvSpPr>
            <p:spPr bwMode="auto">
              <a:xfrm>
                <a:off x="4140" y="3001"/>
                <a:ext cx="1" cy="142"/>
              </a:xfrm>
              <a:custGeom>
                <a:avLst/>
                <a:gdLst>
                  <a:gd name="T0" fmla="*/ 0 h 142"/>
                  <a:gd name="T1" fmla="*/ 18 h 142"/>
                  <a:gd name="T2" fmla="*/ 50 h 142"/>
                  <a:gd name="T3" fmla="*/ 81 h 142"/>
                  <a:gd name="T4" fmla="*/ 81 h 142"/>
                  <a:gd name="T5" fmla="*/ 111 h 142"/>
                  <a:gd name="T6" fmla="*/ 136 h 142"/>
                  <a:gd name="T7" fmla="*/ 142 h 14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42">
                    <a:moveTo>
                      <a:pt x="0" y="0"/>
                    </a:moveTo>
                    <a:lnTo>
                      <a:pt x="0" y="18"/>
                    </a:lnTo>
                    <a:lnTo>
                      <a:pt x="0" y="50"/>
                    </a:lnTo>
                    <a:lnTo>
                      <a:pt x="0" y="81"/>
                    </a:lnTo>
                    <a:lnTo>
                      <a:pt x="0" y="81"/>
                    </a:lnTo>
                    <a:lnTo>
                      <a:pt x="0" y="111"/>
                    </a:lnTo>
                    <a:lnTo>
                      <a:pt x="0" y="136"/>
                    </a:lnTo>
                    <a:lnTo>
                      <a:pt x="0" y="14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13" name="Freeform 69"/>
              <p:cNvSpPr>
                <a:spLocks/>
              </p:cNvSpPr>
              <p:nvPr/>
            </p:nvSpPr>
            <p:spPr bwMode="auto">
              <a:xfrm>
                <a:off x="3969" y="1767"/>
                <a:ext cx="215" cy="214"/>
              </a:xfrm>
              <a:custGeom>
                <a:avLst/>
                <a:gdLst>
                  <a:gd name="T0" fmla="*/ 12 w 215"/>
                  <a:gd name="T1" fmla="*/ 0 h 214"/>
                  <a:gd name="T2" fmla="*/ 18 w 215"/>
                  <a:gd name="T3" fmla="*/ 12 h 214"/>
                  <a:gd name="T4" fmla="*/ 36 w 215"/>
                  <a:gd name="T5" fmla="*/ 29 h 214"/>
                  <a:gd name="T6" fmla="*/ 55 w 215"/>
                  <a:gd name="T7" fmla="*/ 55 h 214"/>
                  <a:gd name="T8" fmla="*/ 85 w 215"/>
                  <a:gd name="T9" fmla="*/ 84 h 214"/>
                  <a:gd name="T10" fmla="*/ 116 w 215"/>
                  <a:gd name="T11" fmla="*/ 122 h 214"/>
                  <a:gd name="T12" fmla="*/ 146 w 215"/>
                  <a:gd name="T13" fmla="*/ 151 h 214"/>
                  <a:gd name="T14" fmla="*/ 177 w 215"/>
                  <a:gd name="T15" fmla="*/ 183 h 214"/>
                  <a:gd name="T16" fmla="*/ 215 w 215"/>
                  <a:gd name="T17" fmla="*/ 206 h 214"/>
                  <a:gd name="T18" fmla="*/ 215 w 215"/>
                  <a:gd name="T19" fmla="*/ 206 h 214"/>
                  <a:gd name="T20" fmla="*/ 215 w 215"/>
                  <a:gd name="T21" fmla="*/ 214 h 214"/>
                  <a:gd name="T22" fmla="*/ 215 w 215"/>
                  <a:gd name="T23" fmla="*/ 214 h 214"/>
                  <a:gd name="T24" fmla="*/ 207 w 215"/>
                  <a:gd name="T25" fmla="*/ 214 h 214"/>
                  <a:gd name="T26" fmla="*/ 207 w 215"/>
                  <a:gd name="T27" fmla="*/ 214 h 214"/>
                  <a:gd name="T28" fmla="*/ 195 w 215"/>
                  <a:gd name="T29" fmla="*/ 206 h 214"/>
                  <a:gd name="T30" fmla="*/ 166 w 215"/>
                  <a:gd name="T31" fmla="*/ 177 h 214"/>
                  <a:gd name="T32" fmla="*/ 116 w 215"/>
                  <a:gd name="T33" fmla="*/ 133 h 214"/>
                  <a:gd name="T34" fmla="*/ 61 w 215"/>
                  <a:gd name="T35" fmla="*/ 78 h 214"/>
                  <a:gd name="T36" fmla="*/ 0 w 215"/>
                  <a:gd name="T37" fmla="*/ 6 h 214"/>
                  <a:gd name="T38" fmla="*/ 0 w 215"/>
                  <a:gd name="T39" fmla="*/ 6 h 214"/>
                  <a:gd name="T40" fmla="*/ 0 w 215"/>
                  <a:gd name="T41" fmla="*/ 6 h 214"/>
                  <a:gd name="T42" fmla="*/ 6 w 215"/>
                  <a:gd name="T43" fmla="*/ 0 h 214"/>
                  <a:gd name="T44" fmla="*/ 12 w 215"/>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14">
                    <a:moveTo>
                      <a:pt x="12" y="0"/>
                    </a:moveTo>
                    <a:lnTo>
                      <a:pt x="18" y="12"/>
                    </a:lnTo>
                    <a:lnTo>
                      <a:pt x="36" y="29"/>
                    </a:lnTo>
                    <a:lnTo>
                      <a:pt x="55" y="55"/>
                    </a:lnTo>
                    <a:lnTo>
                      <a:pt x="85" y="84"/>
                    </a:lnTo>
                    <a:lnTo>
                      <a:pt x="116" y="122"/>
                    </a:lnTo>
                    <a:lnTo>
                      <a:pt x="146" y="151"/>
                    </a:lnTo>
                    <a:lnTo>
                      <a:pt x="177" y="183"/>
                    </a:lnTo>
                    <a:lnTo>
                      <a:pt x="215" y="206"/>
                    </a:lnTo>
                    <a:lnTo>
                      <a:pt x="215" y="206"/>
                    </a:lnTo>
                    <a:lnTo>
                      <a:pt x="215" y="214"/>
                    </a:lnTo>
                    <a:lnTo>
                      <a:pt x="215" y="214"/>
                    </a:lnTo>
                    <a:lnTo>
                      <a:pt x="207" y="214"/>
                    </a:lnTo>
                    <a:lnTo>
                      <a:pt x="207" y="214"/>
                    </a:lnTo>
                    <a:lnTo>
                      <a:pt x="195" y="206"/>
                    </a:lnTo>
                    <a:lnTo>
                      <a:pt x="166" y="177"/>
                    </a:lnTo>
                    <a:lnTo>
                      <a:pt x="116" y="133"/>
                    </a:lnTo>
                    <a:lnTo>
                      <a:pt x="61" y="78"/>
                    </a:lnTo>
                    <a:lnTo>
                      <a:pt x="0" y="6"/>
                    </a:lnTo>
                    <a:lnTo>
                      <a:pt x="0" y="6"/>
                    </a:lnTo>
                    <a:lnTo>
                      <a:pt x="0" y="6"/>
                    </a:lnTo>
                    <a:lnTo>
                      <a:pt x="6" y="0"/>
                    </a:lnTo>
                    <a:lnTo>
                      <a:pt x="12"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14" name="Freeform 70"/>
              <p:cNvSpPr>
                <a:spLocks/>
              </p:cNvSpPr>
              <p:nvPr/>
            </p:nvSpPr>
            <p:spPr bwMode="auto">
              <a:xfrm>
                <a:off x="3963" y="1773"/>
                <a:ext cx="213" cy="208"/>
              </a:xfrm>
              <a:custGeom>
                <a:avLst/>
                <a:gdLst>
                  <a:gd name="T0" fmla="*/ 6 w 213"/>
                  <a:gd name="T1" fmla="*/ 0 h 208"/>
                  <a:gd name="T2" fmla="*/ 12 w 213"/>
                  <a:gd name="T3" fmla="*/ 11 h 208"/>
                  <a:gd name="T4" fmla="*/ 30 w 213"/>
                  <a:gd name="T5" fmla="*/ 29 h 208"/>
                  <a:gd name="T6" fmla="*/ 55 w 213"/>
                  <a:gd name="T7" fmla="*/ 55 h 208"/>
                  <a:gd name="T8" fmla="*/ 79 w 213"/>
                  <a:gd name="T9" fmla="*/ 84 h 208"/>
                  <a:gd name="T10" fmla="*/ 111 w 213"/>
                  <a:gd name="T11" fmla="*/ 116 h 208"/>
                  <a:gd name="T12" fmla="*/ 146 w 213"/>
                  <a:gd name="T13" fmla="*/ 145 h 208"/>
                  <a:gd name="T14" fmla="*/ 177 w 213"/>
                  <a:gd name="T15" fmla="*/ 177 h 208"/>
                  <a:gd name="T16" fmla="*/ 213 w 213"/>
                  <a:gd name="T17" fmla="*/ 200 h 208"/>
                  <a:gd name="T18" fmla="*/ 213 w 213"/>
                  <a:gd name="T19" fmla="*/ 200 h 208"/>
                  <a:gd name="T20" fmla="*/ 213 w 213"/>
                  <a:gd name="T21" fmla="*/ 208 h 208"/>
                  <a:gd name="T22" fmla="*/ 213 w 213"/>
                  <a:gd name="T23" fmla="*/ 208 h 208"/>
                  <a:gd name="T24" fmla="*/ 207 w 213"/>
                  <a:gd name="T25" fmla="*/ 208 h 208"/>
                  <a:gd name="T26" fmla="*/ 207 w 213"/>
                  <a:gd name="T27" fmla="*/ 208 h 208"/>
                  <a:gd name="T28" fmla="*/ 195 w 213"/>
                  <a:gd name="T29" fmla="*/ 200 h 208"/>
                  <a:gd name="T30" fmla="*/ 158 w 213"/>
                  <a:gd name="T31" fmla="*/ 171 h 208"/>
                  <a:gd name="T32" fmla="*/ 116 w 213"/>
                  <a:gd name="T33" fmla="*/ 127 h 208"/>
                  <a:gd name="T34" fmla="*/ 55 w 213"/>
                  <a:gd name="T35" fmla="*/ 72 h 208"/>
                  <a:gd name="T36" fmla="*/ 0 w 213"/>
                  <a:gd name="T37" fmla="*/ 0 h 208"/>
                  <a:gd name="T38" fmla="*/ 0 w 213"/>
                  <a:gd name="T39" fmla="*/ 0 h 208"/>
                  <a:gd name="T40" fmla="*/ 0 w 213"/>
                  <a:gd name="T41" fmla="*/ 0 h 208"/>
                  <a:gd name="T42" fmla="*/ 0 w 213"/>
                  <a:gd name="T43" fmla="*/ 0 h 208"/>
                  <a:gd name="T44" fmla="*/ 6 w 213"/>
                  <a:gd name="T4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08">
                    <a:moveTo>
                      <a:pt x="6" y="0"/>
                    </a:moveTo>
                    <a:lnTo>
                      <a:pt x="12" y="11"/>
                    </a:lnTo>
                    <a:lnTo>
                      <a:pt x="30" y="29"/>
                    </a:lnTo>
                    <a:lnTo>
                      <a:pt x="55" y="55"/>
                    </a:lnTo>
                    <a:lnTo>
                      <a:pt x="79" y="84"/>
                    </a:lnTo>
                    <a:lnTo>
                      <a:pt x="111" y="116"/>
                    </a:lnTo>
                    <a:lnTo>
                      <a:pt x="146" y="145"/>
                    </a:lnTo>
                    <a:lnTo>
                      <a:pt x="177" y="177"/>
                    </a:lnTo>
                    <a:lnTo>
                      <a:pt x="213" y="200"/>
                    </a:lnTo>
                    <a:lnTo>
                      <a:pt x="213" y="200"/>
                    </a:lnTo>
                    <a:lnTo>
                      <a:pt x="213" y="208"/>
                    </a:lnTo>
                    <a:lnTo>
                      <a:pt x="213" y="208"/>
                    </a:lnTo>
                    <a:lnTo>
                      <a:pt x="207" y="208"/>
                    </a:lnTo>
                    <a:lnTo>
                      <a:pt x="207" y="208"/>
                    </a:lnTo>
                    <a:lnTo>
                      <a:pt x="195" y="200"/>
                    </a:lnTo>
                    <a:lnTo>
                      <a:pt x="158" y="171"/>
                    </a:lnTo>
                    <a:lnTo>
                      <a:pt x="116" y="127"/>
                    </a:lnTo>
                    <a:lnTo>
                      <a:pt x="55" y="72"/>
                    </a:lnTo>
                    <a:lnTo>
                      <a:pt x="0" y="0"/>
                    </a:lnTo>
                    <a:lnTo>
                      <a:pt x="0" y="0"/>
                    </a:lnTo>
                    <a:lnTo>
                      <a:pt x="0" y="0"/>
                    </a:lnTo>
                    <a:lnTo>
                      <a:pt x="0" y="0"/>
                    </a:lnTo>
                    <a:lnTo>
                      <a:pt x="6"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15" name="Freeform 71"/>
              <p:cNvSpPr>
                <a:spLocks/>
              </p:cNvSpPr>
              <p:nvPr/>
            </p:nvSpPr>
            <p:spPr bwMode="auto">
              <a:xfrm>
                <a:off x="3963" y="1767"/>
                <a:ext cx="213" cy="214"/>
              </a:xfrm>
              <a:custGeom>
                <a:avLst/>
                <a:gdLst>
                  <a:gd name="T0" fmla="*/ 207 w 213"/>
                  <a:gd name="T1" fmla="*/ 0 h 214"/>
                  <a:gd name="T2" fmla="*/ 201 w 213"/>
                  <a:gd name="T3" fmla="*/ 12 h 214"/>
                  <a:gd name="T4" fmla="*/ 183 w 213"/>
                  <a:gd name="T5" fmla="*/ 29 h 214"/>
                  <a:gd name="T6" fmla="*/ 158 w 213"/>
                  <a:gd name="T7" fmla="*/ 55 h 214"/>
                  <a:gd name="T8" fmla="*/ 134 w 213"/>
                  <a:gd name="T9" fmla="*/ 84 h 214"/>
                  <a:gd name="T10" fmla="*/ 103 w 213"/>
                  <a:gd name="T11" fmla="*/ 122 h 214"/>
                  <a:gd name="T12" fmla="*/ 67 w 213"/>
                  <a:gd name="T13" fmla="*/ 151 h 214"/>
                  <a:gd name="T14" fmla="*/ 30 w 213"/>
                  <a:gd name="T15" fmla="*/ 183 h 214"/>
                  <a:gd name="T16" fmla="*/ 0 w 213"/>
                  <a:gd name="T17" fmla="*/ 206 h 214"/>
                  <a:gd name="T18" fmla="*/ 0 w 213"/>
                  <a:gd name="T19" fmla="*/ 206 h 214"/>
                  <a:gd name="T20" fmla="*/ 0 w 213"/>
                  <a:gd name="T21" fmla="*/ 214 h 214"/>
                  <a:gd name="T22" fmla="*/ 0 w 213"/>
                  <a:gd name="T23" fmla="*/ 214 h 214"/>
                  <a:gd name="T24" fmla="*/ 12 w 213"/>
                  <a:gd name="T25" fmla="*/ 214 h 214"/>
                  <a:gd name="T26" fmla="*/ 12 w 213"/>
                  <a:gd name="T27" fmla="*/ 214 h 214"/>
                  <a:gd name="T28" fmla="*/ 24 w 213"/>
                  <a:gd name="T29" fmla="*/ 206 h 214"/>
                  <a:gd name="T30" fmla="*/ 55 w 213"/>
                  <a:gd name="T31" fmla="*/ 177 h 214"/>
                  <a:gd name="T32" fmla="*/ 97 w 213"/>
                  <a:gd name="T33" fmla="*/ 133 h 214"/>
                  <a:gd name="T34" fmla="*/ 152 w 213"/>
                  <a:gd name="T35" fmla="*/ 78 h 214"/>
                  <a:gd name="T36" fmla="*/ 213 w 213"/>
                  <a:gd name="T37" fmla="*/ 6 h 214"/>
                  <a:gd name="T38" fmla="*/ 213 w 213"/>
                  <a:gd name="T39" fmla="*/ 6 h 214"/>
                  <a:gd name="T40" fmla="*/ 213 w 213"/>
                  <a:gd name="T41" fmla="*/ 6 h 214"/>
                  <a:gd name="T42" fmla="*/ 207 w 213"/>
                  <a:gd name="T43" fmla="*/ 0 h 214"/>
                  <a:gd name="T44" fmla="*/ 207 w 213"/>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14">
                    <a:moveTo>
                      <a:pt x="207" y="0"/>
                    </a:moveTo>
                    <a:lnTo>
                      <a:pt x="201" y="12"/>
                    </a:lnTo>
                    <a:lnTo>
                      <a:pt x="183" y="29"/>
                    </a:lnTo>
                    <a:lnTo>
                      <a:pt x="158" y="55"/>
                    </a:lnTo>
                    <a:lnTo>
                      <a:pt x="134" y="84"/>
                    </a:lnTo>
                    <a:lnTo>
                      <a:pt x="103" y="122"/>
                    </a:lnTo>
                    <a:lnTo>
                      <a:pt x="67" y="151"/>
                    </a:lnTo>
                    <a:lnTo>
                      <a:pt x="30" y="183"/>
                    </a:lnTo>
                    <a:lnTo>
                      <a:pt x="0" y="206"/>
                    </a:lnTo>
                    <a:lnTo>
                      <a:pt x="0" y="206"/>
                    </a:lnTo>
                    <a:lnTo>
                      <a:pt x="0" y="214"/>
                    </a:lnTo>
                    <a:lnTo>
                      <a:pt x="0" y="214"/>
                    </a:lnTo>
                    <a:lnTo>
                      <a:pt x="12" y="214"/>
                    </a:lnTo>
                    <a:lnTo>
                      <a:pt x="12" y="214"/>
                    </a:lnTo>
                    <a:lnTo>
                      <a:pt x="24" y="206"/>
                    </a:lnTo>
                    <a:lnTo>
                      <a:pt x="55" y="177"/>
                    </a:lnTo>
                    <a:lnTo>
                      <a:pt x="97" y="133"/>
                    </a:lnTo>
                    <a:lnTo>
                      <a:pt x="152" y="78"/>
                    </a:lnTo>
                    <a:lnTo>
                      <a:pt x="213" y="6"/>
                    </a:lnTo>
                    <a:lnTo>
                      <a:pt x="213" y="6"/>
                    </a:lnTo>
                    <a:lnTo>
                      <a:pt x="213" y="6"/>
                    </a:lnTo>
                    <a:lnTo>
                      <a:pt x="207" y="0"/>
                    </a:lnTo>
                    <a:lnTo>
                      <a:pt x="207"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16" name="Freeform 72"/>
              <p:cNvSpPr>
                <a:spLocks/>
              </p:cNvSpPr>
              <p:nvPr/>
            </p:nvSpPr>
            <p:spPr bwMode="auto">
              <a:xfrm>
                <a:off x="3975" y="1767"/>
                <a:ext cx="215" cy="214"/>
              </a:xfrm>
              <a:custGeom>
                <a:avLst/>
                <a:gdLst>
                  <a:gd name="T0" fmla="*/ 201 w 215"/>
                  <a:gd name="T1" fmla="*/ 6 h 214"/>
                  <a:gd name="T2" fmla="*/ 189 w 215"/>
                  <a:gd name="T3" fmla="*/ 17 h 214"/>
                  <a:gd name="T4" fmla="*/ 177 w 215"/>
                  <a:gd name="T5" fmla="*/ 35 h 214"/>
                  <a:gd name="T6" fmla="*/ 154 w 215"/>
                  <a:gd name="T7" fmla="*/ 61 h 214"/>
                  <a:gd name="T8" fmla="*/ 128 w 215"/>
                  <a:gd name="T9" fmla="*/ 90 h 214"/>
                  <a:gd name="T10" fmla="*/ 99 w 215"/>
                  <a:gd name="T11" fmla="*/ 122 h 214"/>
                  <a:gd name="T12" fmla="*/ 67 w 215"/>
                  <a:gd name="T13" fmla="*/ 151 h 214"/>
                  <a:gd name="T14" fmla="*/ 30 w 215"/>
                  <a:gd name="T15" fmla="*/ 183 h 214"/>
                  <a:gd name="T16" fmla="*/ 0 w 215"/>
                  <a:gd name="T17" fmla="*/ 206 h 214"/>
                  <a:gd name="T18" fmla="*/ 0 w 215"/>
                  <a:gd name="T19" fmla="*/ 206 h 214"/>
                  <a:gd name="T20" fmla="*/ 0 w 215"/>
                  <a:gd name="T21" fmla="*/ 214 h 214"/>
                  <a:gd name="T22" fmla="*/ 0 w 215"/>
                  <a:gd name="T23" fmla="*/ 214 h 214"/>
                  <a:gd name="T24" fmla="*/ 6 w 215"/>
                  <a:gd name="T25" fmla="*/ 214 h 214"/>
                  <a:gd name="T26" fmla="*/ 6 w 215"/>
                  <a:gd name="T27" fmla="*/ 214 h 214"/>
                  <a:gd name="T28" fmla="*/ 18 w 215"/>
                  <a:gd name="T29" fmla="*/ 206 h 214"/>
                  <a:gd name="T30" fmla="*/ 49 w 215"/>
                  <a:gd name="T31" fmla="*/ 177 h 214"/>
                  <a:gd name="T32" fmla="*/ 99 w 215"/>
                  <a:gd name="T33" fmla="*/ 133 h 214"/>
                  <a:gd name="T34" fmla="*/ 154 w 215"/>
                  <a:gd name="T35" fmla="*/ 78 h 214"/>
                  <a:gd name="T36" fmla="*/ 215 w 215"/>
                  <a:gd name="T37" fmla="*/ 6 h 214"/>
                  <a:gd name="T38" fmla="*/ 215 w 215"/>
                  <a:gd name="T39" fmla="*/ 6 h 214"/>
                  <a:gd name="T40" fmla="*/ 215 w 215"/>
                  <a:gd name="T41" fmla="*/ 6 h 214"/>
                  <a:gd name="T42" fmla="*/ 209 w 215"/>
                  <a:gd name="T43" fmla="*/ 0 h 214"/>
                  <a:gd name="T44" fmla="*/ 201 w 215"/>
                  <a:gd name="T45" fmla="*/ 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14">
                    <a:moveTo>
                      <a:pt x="201" y="6"/>
                    </a:moveTo>
                    <a:lnTo>
                      <a:pt x="189" y="17"/>
                    </a:lnTo>
                    <a:lnTo>
                      <a:pt x="177" y="35"/>
                    </a:lnTo>
                    <a:lnTo>
                      <a:pt x="154" y="61"/>
                    </a:lnTo>
                    <a:lnTo>
                      <a:pt x="128" y="90"/>
                    </a:lnTo>
                    <a:lnTo>
                      <a:pt x="99" y="122"/>
                    </a:lnTo>
                    <a:lnTo>
                      <a:pt x="67" y="151"/>
                    </a:lnTo>
                    <a:lnTo>
                      <a:pt x="30" y="183"/>
                    </a:lnTo>
                    <a:lnTo>
                      <a:pt x="0" y="206"/>
                    </a:lnTo>
                    <a:lnTo>
                      <a:pt x="0" y="206"/>
                    </a:lnTo>
                    <a:lnTo>
                      <a:pt x="0" y="214"/>
                    </a:lnTo>
                    <a:lnTo>
                      <a:pt x="0" y="214"/>
                    </a:lnTo>
                    <a:lnTo>
                      <a:pt x="6" y="214"/>
                    </a:lnTo>
                    <a:lnTo>
                      <a:pt x="6" y="214"/>
                    </a:lnTo>
                    <a:lnTo>
                      <a:pt x="18" y="206"/>
                    </a:lnTo>
                    <a:lnTo>
                      <a:pt x="49" y="177"/>
                    </a:lnTo>
                    <a:lnTo>
                      <a:pt x="99" y="133"/>
                    </a:lnTo>
                    <a:lnTo>
                      <a:pt x="154" y="78"/>
                    </a:lnTo>
                    <a:lnTo>
                      <a:pt x="215" y="6"/>
                    </a:lnTo>
                    <a:lnTo>
                      <a:pt x="215" y="6"/>
                    </a:lnTo>
                    <a:lnTo>
                      <a:pt x="215" y="6"/>
                    </a:lnTo>
                    <a:lnTo>
                      <a:pt x="209" y="0"/>
                    </a:lnTo>
                    <a:lnTo>
                      <a:pt x="201" y="6"/>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17" name="Freeform 73"/>
              <p:cNvSpPr>
                <a:spLocks/>
              </p:cNvSpPr>
              <p:nvPr/>
            </p:nvSpPr>
            <p:spPr bwMode="auto">
              <a:xfrm>
                <a:off x="4048" y="2671"/>
                <a:ext cx="142" cy="655"/>
              </a:xfrm>
              <a:custGeom>
                <a:avLst/>
                <a:gdLst>
                  <a:gd name="T0" fmla="*/ 136 w 142"/>
                  <a:gd name="T1" fmla="*/ 81 h 655"/>
                  <a:gd name="T2" fmla="*/ 116 w 142"/>
                  <a:gd name="T3" fmla="*/ 153 h 655"/>
                  <a:gd name="T4" fmla="*/ 110 w 142"/>
                  <a:gd name="T5" fmla="*/ 171 h 655"/>
                  <a:gd name="T6" fmla="*/ 98 w 142"/>
                  <a:gd name="T7" fmla="*/ 203 h 655"/>
                  <a:gd name="T8" fmla="*/ 92 w 142"/>
                  <a:gd name="T9" fmla="*/ 214 h 655"/>
                  <a:gd name="T10" fmla="*/ 87 w 142"/>
                  <a:gd name="T11" fmla="*/ 252 h 655"/>
                  <a:gd name="T12" fmla="*/ 87 w 142"/>
                  <a:gd name="T13" fmla="*/ 275 h 655"/>
                  <a:gd name="T14" fmla="*/ 87 w 142"/>
                  <a:gd name="T15" fmla="*/ 325 h 655"/>
                  <a:gd name="T16" fmla="*/ 81 w 142"/>
                  <a:gd name="T17" fmla="*/ 348 h 655"/>
                  <a:gd name="T18" fmla="*/ 61 w 142"/>
                  <a:gd name="T19" fmla="*/ 397 h 655"/>
                  <a:gd name="T20" fmla="*/ 55 w 142"/>
                  <a:gd name="T21" fmla="*/ 417 h 655"/>
                  <a:gd name="T22" fmla="*/ 55 w 142"/>
                  <a:gd name="T23" fmla="*/ 446 h 655"/>
                  <a:gd name="T24" fmla="*/ 49 w 142"/>
                  <a:gd name="T25" fmla="*/ 501 h 655"/>
                  <a:gd name="T26" fmla="*/ 37 w 142"/>
                  <a:gd name="T27" fmla="*/ 649 h 655"/>
                  <a:gd name="T28" fmla="*/ 31 w 142"/>
                  <a:gd name="T29" fmla="*/ 649 h 655"/>
                  <a:gd name="T30" fmla="*/ 18 w 142"/>
                  <a:gd name="T31" fmla="*/ 649 h 655"/>
                  <a:gd name="T32" fmla="*/ 12 w 142"/>
                  <a:gd name="T33" fmla="*/ 649 h 655"/>
                  <a:gd name="T34" fmla="*/ 6 w 142"/>
                  <a:gd name="T35" fmla="*/ 649 h 655"/>
                  <a:gd name="T36" fmla="*/ 0 w 142"/>
                  <a:gd name="T37" fmla="*/ 649 h 655"/>
                  <a:gd name="T38" fmla="*/ 6 w 142"/>
                  <a:gd name="T39" fmla="*/ 631 h 655"/>
                  <a:gd name="T40" fmla="*/ 6 w 142"/>
                  <a:gd name="T41" fmla="*/ 631 h 655"/>
                  <a:gd name="T42" fmla="*/ 6 w 142"/>
                  <a:gd name="T43" fmla="*/ 606 h 655"/>
                  <a:gd name="T44" fmla="*/ 6 w 142"/>
                  <a:gd name="T45" fmla="*/ 594 h 655"/>
                  <a:gd name="T46" fmla="*/ 12 w 142"/>
                  <a:gd name="T47" fmla="*/ 568 h 655"/>
                  <a:gd name="T48" fmla="*/ 12 w 142"/>
                  <a:gd name="T49" fmla="*/ 472 h 655"/>
                  <a:gd name="T50" fmla="*/ 12 w 142"/>
                  <a:gd name="T51" fmla="*/ 191 h 655"/>
                  <a:gd name="T52" fmla="*/ 12 w 142"/>
                  <a:gd name="T53" fmla="*/ 148 h 655"/>
                  <a:gd name="T54" fmla="*/ 37 w 142"/>
                  <a:gd name="T55" fmla="*/ 49 h 655"/>
                  <a:gd name="T56" fmla="*/ 43 w 142"/>
                  <a:gd name="T57" fmla="*/ 43 h 655"/>
                  <a:gd name="T58" fmla="*/ 81 w 142"/>
                  <a:gd name="T59" fmla="*/ 12 h 655"/>
                  <a:gd name="T60" fmla="*/ 122 w 142"/>
                  <a:gd name="T61" fmla="*/ 0 h 655"/>
                  <a:gd name="T62" fmla="*/ 142 w 142"/>
                  <a:gd name="T63" fmla="*/ 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655">
                    <a:moveTo>
                      <a:pt x="142" y="55"/>
                    </a:moveTo>
                    <a:lnTo>
                      <a:pt x="136" y="81"/>
                    </a:lnTo>
                    <a:lnTo>
                      <a:pt x="122" y="122"/>
                    </a:lnTo>
                    <a:lnTo>
                      <a:pt x="116" y="153"/>
                    </a:lnTo>
                    <a:lnTo>
                      <a:pt x="116" y="153"/>
                    </a:lnTo>
                    <a:lnTo>
                      <a:pt x="110" y="171"/>
                    </a:lnTo>
                    <a:lnTo>
                      <a:pt x="104" y="191"/>
                    </a:lnTo>
                    <a:lnTo>
                      <a:pt x="98" y="203"/>
                    </a:lnTo>
                    <a:lnTo>
                      <a:pt x="98" y="203"/>
                    </a:lnTo>
                    <a:lnTo>
                      <a:pt x="92" y="214"/>
                    </a:lnTo>
                    <a:lnTo>
                      <a:pt x="87" y="238"/>
                    </a:lnTo>
                    <a:lnTo>
                      <a:pt x="87" y="252"/>
                    </a:lnTo>
                    <a:lnTo>
                      <a:pt x="87" y="252"/>
                    </a:lnTo>
                    <a:lnTo>
                      <a:pt x="87" y="275"/>
                    </a:lnTo>
                    <a:lnTo>
                      <a:pt x="87" y="301"/>
                    </a:lnTo>
                    <a:lnTo>
                      <a:pt x="87" y="325"/>
                    </a:lnTo>
                    <a:lnTo>
                      <a:pt x="87" y="325"/>
                    </a:lnTo>
                    <a:lnTo>
                      <a:pt x="81" y="348"/>
                    </a:lnTo>
                    <a:lnTo>
                      <a:pt x="67" y="380"/>
                    </a:lnTo>
                    <a:lnTo>
                      <a:pt x="61" y="397"/>
                    </a:lnTo>
                    <a:lnTo>
                      <a:pt x="61" y="397"/>
                    </a:lnTo>
                    <a:lnTo>
                      <a:pt x="55" y="417"/>
                    </a:lnTo>
                    <a:lnTo>
                      <a:pt x="55" y="435"/>
                    </a:lnTo>
                    <a:lnTo>
                      <a:pt x="55" y="446"/>
                    </a:lnTo>
                    <a:lnTo>
                      <a:pt x="55" y="446"/>
                    </a:lnTo>
                    <a:lnTo>
                      <a:pt x="49" y="501"/>
                    </a:lnTo>
                    <a:lnTo>
                      <a:pt x="43" y="600"/>
                    </a:lnTo>
                    <a:lnTo>
                      <a:pt x="37" y="649"/>
                    </a:lnTo>
                    <a:lnTo>
                      <a:pt x="37" y="649"/>
                    </a:lnTo>
                    <a:lnTo>
                      <a:pt x="31" y="649"/>
                    </a:lnTo>
                    <a:lnTo>
                      <a:pt x="18" y="655"/>
                    </a:lnTo>
                    <a:lnTo>
                      <a:pt x="18" y="649"/>
                    </a:lnTo>
                    <a:lnTo>
                      <a:pt x="18" y="649"/>
                    </a:lnTo>
                    <a:lnTo>
                      <a:pt x="12" y="649"/>
                    </a:lnTo>
                    <a:lnTo>
                      <a:pt x="12" y="649"/>
                    </a:lnTo>
                    <a:lnTo>
                      <a:pt x="6" y="649"/>
                    </a:lnTo>
                    <a:lnTo>
                      <a:pt x="6" y="649"/>
                    </a:lnTo>
                    <a:lnTo>
                      <a:pt x="0" y="649"/>
                    </a:lnTo>
                    <a:lnTo>
                      <a:pt x="0" y="643"/>
                    </a:lnTo>
                    <a:lnTo>
                      <a:pt x="6" y="631"/>
                    </a:lnTo>
                    <a:lnTo>
                      <a:pt x="6" y="631"/>
                    </a:lnTo>
                    <a:lnTo>
                      <a:pt x="6" y="631"/>
                    </a:lnTo>
                    <a:lnTo>
                      <a:pt x="0" y="623"/>
                    </a:lnTo>
                    <a:lnTo>
                      <a:pt x="6" y="606"/>
                    </a:lnTo>
                    <a:lnTo>
                      <a:pt x="6" y="606"/>
                    </a:lnTo>
                    <a:lnTo>
                      <a:pt x="6" y="594"/>
                    </a:lnTo>
                    <a:lnTo>
                      <a:pt x="6" y="582"/>
                    </a:lnTo>
                    <a:lnTo>
                      <a:pt x="12" y="568"/>
                    </a:lnTo>
                    <a:lnTo>
                      <a:pt x="12" y="568"/>
                    </a:lnTo>
                    <a:lnTo>
                      <a:pt x="12" y="472"/>
                    </a:lnTo>
                    <a:lnTo>
                      <a:pt x="12" y="301"/>
                    </a:lnTo>
                    <a:lnTo>
                      <a:pt x="12" y="191"/>
                    </a:lnTo>
                    <a:lnTo>
                      <a:pt x="12" y="191"/>
                    </a:lnTo>
                    <a:lnTo>
                      <a:pt x="12" y="148"/>
                    </a:lnTo>
                    <a:lnTo>
                      <a:pt x="26" y="87"/>
                    </a:lnTo>
                    <a:lnTo>
                      <a:pt x="37" y="49"/>
                    </a:lnTo>
                    <a:lnTo>
                      <a:pt x="37" y="49"/>
                    </a:lnTo>
                    <a:lnTo>
                      <a:pt x="43" y="43"/>
                    </a:lnTo>
                    <a:lnTo>
                      <a:pt x="61" y="26"/>
                    </a:lnTo>
                    <a:lnTo>
                      <a:pt x="81" y="12"/>
                    </a:lnTo>
                    <a:lnTo>
                      <a:pt x="104" y="0"/>
                    </a:lnTo>
                    <a:lnTo>
                      <a:pt x="122" y="0"/>
                    </a:lnTo>
                    <a:lnTo>
                      <a:pt x="136" y="18"/>
                    </a:lnTo>
                    <a:lnTo>
                      <a:pt x="142" y="55"/>
                    </a:lnTo>
                    <a:close/>
                  </a:path>
                </a:pathLst>
              </a:custGeom>
              <a:solidFill>
                <a:srgbClr val="F9BA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18" name="Freeform 74"/>
              <p:cNvSpPr>
                <a:spLocks/>
              </p:cNvSpPr>
              <p:nvPr/>
            </p:nvSpPr>
            <p:spPr bwMode="auto">
              <a:xfrm>
                <a:off x="4054" y="3253"/>
                <a:ext cx="25" cy="67"/>
              </a:xfrm>
              <a:custGeom>
                <a:avLst/>
                <a:gdLst>
                  <a:gd name="T0" fmla="*/ 6 w 25"/>
                  <a:gd name="T1" fmla="*/ 0 h 67"/>
                  <a:gd name="T2" fmla="*/ 6 w 25"/>
                  <a:gd name="T3" fmla="*/ 12 h 67"/>
                  <a:gd name="T4" fmla="*/ 6 w 25"/>
                  <a:gd name="T5" fmla="*/ 18 h 67"/>
                  <a:gd name="T6" fmla="*/ 6 w 25"/>
                  <a:gd name="T7" fmla="*/ 24 h 67"/>
                  <a:gd name="T8" fmla="*/ 6 w 25"/>
                  <a:gd name="T9" fmla="*/ 24 h 67"/>
                  <a:gd name="T10" fmla="*/ 6 w 25"/>
                  <a:gd name="T11" fmla="*/ 24 h 67"/>
                  <a:gd name="T12" fmla="*/ 6 w 25"/>
                  <a:gd name="T13" fmla="*/ 30 h 67"/>
                  <a:gd name="T14" fmla="*/ 6 w 25"/>
                  <a:gd name="T15" fmla="*/ 35 h 67"/>
                  <a:gd name="T16" fmla="*/ 6 w 25"/>
                  <a:gd name="T17" fmla="*/ 41 h 67"/>
                  <a:gd name="T18" fmla="*/ 6 w 25"/>
                  <a:gd name="T19" fmla="*/ 41 h 67"/>
                  <a:gd name="T20" fmla="*/ 6 w 25"/>
                  <a:gd name="T21" fmla="*/ 49 h 67"/>
                  <a:gd name="T22" fmla="*/ 0 w 25"/>
                  <a:gd name="T23" fmla="*/ 55 h 67"/>
                  <a:gd name="T24" fmla="*/ 6 w 25"/>
                  <a:gd name="T25" fmla="*/ 55 h 67"/>
                  <a:gd name="T26" fmla="*/ 6 w 25"/>
                  <a:gd name="T27" fmla="*/ 55 h 67"/>
                  <a:gd name="T28" fmla="*/ 6 w 25"/>
                  <a:gd name="T29" fmla="*/ 61 h 67"/>
                  <a:gd name="T30" fmla="*/ 12 w 25"/>
                  <a:gd name="T31" fmla="*/ 61 h 67"/>
                  <a:gd name="T32" fmla="*/ 12 w 25"/>
                  <a:gd name="T33" fmla="*/ 61 h 67"/>
                  <a:gd name="T34" fmla="*/ 12 w 25"/>
                  <a:gd name="T35" fmla="*/ 61 h 67"/>
                  <a:gd name="T36" fmla="*/ 12 w 25"/>
                  <a:gd name="T37" fmla="*/ 61 h 67"/>
                  <a:gd name="T38" fmla="*/ 12 w 25"/>
                  <a:gd name="T39" fmla="*/ 67 h 67"/>
                  <a:gd name="T40" fmla="*/ 12 w 25"/>
                  <a:gd name="T41" fmla="*/ 67 h 67"/>
                  <a:gd name="T42" fmla="*/ 12 w 25"/>
                  <a:gd name="T43" fmla="*/ 67 h 67"/>
                  <a:gd name="T44" fmla="*/ 12 w 25"/>
                  <a:gd name="T45" fmla="*/ 67 h 67"/>
                  <a:gd name="T46" fmla="*/ 20 w 25"/>
                  <a:gd name="T47" fmla="*/ 67 h 67"/>
                  <a:gd name="T48" fmla="*/ 25 w 25"/>
                  <a:gd name="T49" fmla="*/ 61 h 67"/>
                  <a:gd name="T50" fmla="*/ 25 w 25"/>
                  <a:gd name="T51" fmla="*/ 61 h 67"/>
                  <a:gd name="T52" fmla="*/ 25 w 25"/>
                  <a:gd name="T53" fmla="*/ 41 h 67"/>
                  <a:gd name="T54" fmla="*/ 12 w 25"/>
                  <a:gd name="T55" fmla="*/ 18 h 67"/>
                  <a:gd name="T56" fmla="*/ 6 w 25"/>
                  <a:gd name="T5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67">
                    <a:moveTo>
                      <a:pt x="6" y="0"/>
                    </a:moveTo>
                    <a:lnTo>
                      <a:pt x="6" y="12"/>
                    </a:lnTo>
                    <a:lnTo>
                      <a:pt x="6" y="18"/>
                    </a:lnTo>
                    <a:lnTo>
                      <a:pt x="6" y="24"/>
                    </a:lnTo>
                    <a:lnTo>
                      <a:pt x="6" y="24"/>
                    </a:lnTo>
                    <a:lnTo>
                      <a:pt x="6" y="24"/>
                    </a:lnTo>
                    <a:lnTo>
                      <a:pt x="6" y="30"/>
                    </a:lnTo>
                    <a:lnTo>
                      <a:pt x="6" y="35"/>
                    </a:lnTo>
                    <a:lnTo>
                      <a:pt x="6" y="41"/>
                    </a:lnTo>
                    <a:lnTo>
                      <a:pt x="6" y="41"/>
                    </a:lnTo>
                    <a:lnTo>
                      <a:pt x="6" y="49"/>
                    </a:lnTo>
                    <a:lnTo>
                      <a:pt x="0" y="55"/>
                    </a:lnTo>
                    <a:lnTo>
                      <a:pt x="6" y="55"/>
                    </a:lnTo>
                    <a:lnTo>
                      <a:pt x="6" y="55"/>
                    </a:lnTo>
                    <a:lnTo>
                      <a:pt x="6" y="61"/>
                    </a:lnTo>
                    <a:lnTo>
                      <a:pt x="12" y="61"/>
                    </a:lnTo>
                    <a:lnTo>
                      <a:pt x="12" y="61"/>
                    </a:lnTo>
                    <a:lnTo>
                      <a:pt x="12" y="61"/>
                    </a:lnTo>
                    <a:lnTo>
                      <a:pt x="12" y="61"/>
                    </a:lnTo>
                    <a:lnTo>
                      <a:pt x="12" y="67"/>
                    </a:lnTo>
                    <a:lnTo>
                      <a:pt x="12" y="67"/>
                    </a:lnTo>
                    <a:lnTo>
                      <a:pt x="12" y="67"/>
                    </a:lnTo>
                    <a:lnTo>
                      <a:pt x="12" y="67"/>
                    </a:lnTo>
                    <a:lnTo>
                      <a:pt x="20" y="67"/>
                    </a:lnTo>
                    <a:lnTo>
                      <a:pt x="25" y="61"/>
                    </a:lnTo>
                    <a:lnTo>
                      <a:pt x="25" y="61"/>
                    </a:lnTo>
                    <a:lnTo>
                      <a:pt x="25" y="41"/>
                    </a:lnTo>
                    <a:lnTo>
                      <a:pt x="12" y="18"/>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19" name="Freeform 75"/>
              <p:cNvSpPr>
                <a:spLocks/>
              </p:cNvSpPr>
              <p:nvPr/>
            </p:nvSpPr>
            <p:spPr bwMode="auto">
              <a:xfrm>
                <a:off x="4115" y="2604"/>
                <a:ext cx="55" cy="244"/>
              </a:xfrm>
              <a:custGeom>
                <a:avLst/>
                <a:gdLst>
                  <a:gd name="T0" fmla="*/ 55 w 55"/>
                  <a:gd name="T1" fmla="*/ 177 h 244"/>
                  <a:gd name="T2" fmla="*/ 49 w 55"/>
                  <a:gd name="T3" fmla="*/ 189 h 244"/>
                  <a:gd name="T4" fmla="*/ 49 w 55"/>
                  <a:gd name="T5" fmla="*/ 215 h 244"/>
                  <a:gd name="T6" fmla="*/ 37 w 55"/>
                  <a:gd name="T7" fmla="*/ 238 h 244"/>
                  <a:gd name="T8" fmla="*/ 37 w 55"/>
                  <a:gd name="T9" fmla="*/ 238 h 244"/>
                  <a:gd name="T10" fmla="*/ 31 w 55"/>
                  <a:gd name="T11" fmla="*/ 244 h 244"/>
                  <a:gd name="T12" fmla="*/ 31 w 55"/>
                  <a:gd name="T13" fmla="*/ 244 h 244"/>
                  <a:gd name="T14" fmla="*/ 37 w 55"/>
                  <a:gd name="T15" fmla="*/ 232 h 244"/>
                  <a:gd name="T16" fmla="*/ 37 w 55"/>
                  <a:gd name="T17" fmla="*/ 232 h 244"/>
                  <a:gd name="T18" fmla="*/ 37 w 55"/>
                  <a:gd name="T19" fmla="*/ 220 h 244"/>
                  <a:gd name="T20" fmla="*/ 43 w 55"/>
                  <a:gd name="T21" fmla="*/ 209 h 244"/>
                  <a:gd name="T22" fmla="*/ 43 w 55"/>
                  <a:gd name="T23" fmla="*/ 195 h 244"/>
                  <a:gd name="T24" fmla="*/ 43 w 55"/>
                  <a:gd name="T25" fmla="*/ 195 h 244"/>
                  <a:gd name="T26" fmla="*/ 43 w 55"/>
                  <a:gd name="T27" fmla="*/ 183 h 244"/>
                  <a:gd name="T28" fmla="*/ 43 w 55"/>
                  <a:gd name="T29" fmla="*/ 154 h 244"/>
                  <a:gd name="T30" fmla="*/ 37 w 55"/>
                  <a:gd name="T31" fmla="*/ 128 h 244"/>
                  <a:gd name="T32" fmla="*/ 37 w 55"/>
                  <a:gd name="T33" fmla="*/ 128 h 244"/>
                  <a:gd name="T34" fmla="*/ 31 w 55"/>
                  <a:gd name="T35" fmla="*/ 116 h 244"/>
                  <a:gd name="T36" fmla="*/ 25 w 55"/>
                  <a:gd name="T37" fmla="*/ 104 h 244"/>
                  <a:gd name="T38" fmla="*/ 25 w 55"/>
                  <a:gd name="T39" fmla="*/ 122 h 244"/>
                  <a:gd name="T40" fmla="*/ 25 w 55"/>
                  <a:gd name="T41" fmla="*/ 122 h 244"/>
                  <a:gd name="T42" fmla="*/ 25 w 55"/>
                  <a:gd name="T43" fmla="*/ 154 h 244"/>
                  <a:gd name="T44" fmla="*/ 20 w 55"/>
                  <a:gd name="T45" fmla="*/ 171 h 244"/>
                  <a:gd name="T46" fmla="*/ 20 w 55"/>
                  <a:gd name="T47" fmla="*/ 183 h 244"/>
                  <a:gd name="T48" fmla="*/ 20 w 55"/>
                  <a:gd name="T49" fmla="*/ 183 h 244"/>
                  <a:gd name="T50" fmla="*/ 14 w 55"/>
                  <a:gd name="T51" fmla="*/ 195 h 244"/>
                  <a:gd name="T52" fmla="*/ 0 w 55"/>
                  <a:gd name="T53" fmla="*/ 209 h 244"/>
                  <a:gd name="T54" fmla="*/ 0 w 55"/>
                  <a:gd name="T55" fmla="*/ 215 h 244"/>
                  <a:gd name="T56" fmla="*/ 0 w 55"/>
                  <a:gd name="T57" fmla="*/ 215 h 244"/>
                  <a:gd name="T58" fmla="*/ 0 w 55"/>
                  <a:gd name="T59" fmla="*/ 203 h 244"/>
                  <a:gd name="T60" fmla="*/ 6 w 55"/>
                  <a:gd name="T61" fmla="*/ 177 h 244"/>
                  <a:gd name="T62" fmla="*/ 14 w 55"/>
                  <a:gd name="T63" fmla="*/ 148 h 244"/>
                  <a:gd name="T64" fmla="*/ 14 w 55"/>
                  <a:gd name="T65" fmla="*/ 148 h 244"/>
                  <a:gd name="T66" fmla="*/ 6 w 55"/>
                  <a:gd name="T67" fmla="*/ 104 h 244"/>
                  <a:gd name="T68" fmla="*/ 0 w 55"/>
                  <a:gd name="T69" fmla="*/ 38 h 244"/>
                  <a:gd name="T70" fmla="*/ 0 w 55"/>
                  <a:gd name="T71" fmla="*/ 0 h 244"/>
                  <a:gd name="T72" fmla="*/ 0 w 55"/>
                  <a:gd name="T73" fmla="*/ 0 h 244"/>
                  <a:gd name="T74" fmla="*/ 6 w 55"/>
                  <a:gd name="T75" fmla="*/ 6 h 244"/>
                  <a:gd name="T76" fmla="*/ 14 w 55"/>
                  <a:gd name="T77" fmla="*/ 18 h 244"/>
                  <a:gd name="T78" fmla="*/ 20 w 55"/>
                  <a:gd name="T79" fmla="*/ 30 h 244"/>
                  <a:gd name="T80" fmla="*/ 20 w 55"/>
                  <a:gd name="T81" fmla="*/ 30 h 244"/>
                  <a:gd name="T82" fmla="*/ 31 w 55"/>
                  <a:gd name="T83" fmla="*/ 61 h 244"/>
                  <a:gd name="T84" fmla="*/ 49 w 55"/>
                  <a:gd name="T85" fmla="*/ 116 h 244"/>
                  <a:gd name="T86" fmla="*/ 55 w 55"/>
                  <a:gd name="T87" fmla="*/ 17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244">
                    <a:moveTo>
                      <a:pt x="55" y="177"/>
                    </a:moveTo>
                    <a:lnTo>
                      <a:pt x="49" y="189"/>
                    </a:lnTo>
                    <a:lnTo>
                      <a:pt x="49" y="215"/>
                    </a:lnTo>
                    <a:lnTo>
                      <a:pt x="37" y="238"/>
                    </a:lnTo>
                    <a:lnTo>
                      <a:pt x="37" y="238"/>
                    </a:lnTo>
                    <a:lnTo>
                      <a:pt x="31" y="244"/>
                    </a:lnTo>
                    <a:lnTo>
                      <a:pt x="31" y="244"/>
                    </a:lnTo>
                    <a:lnTo>
                      <a:pt x="37" y="232"/>
                    </a:lnTo>
                    <a:lnTo>
                      <a:pt x="37" y="232"/>
                    </a:lnTo>
                    <a:lnTo>
                      <a:pt x="37" y="220"/>
                    </a:lnTo>
                    <a:lnTo>
                      <a:pt x="43" y="209"/>
                    </a:lnTo>
                    <a:lnTo>
                      <a:pt x="43" y="195"/>
                    </a:lnTo>
                    <a:lnTo>
                      <a:pt x="43" y="195"/>
                    </a:lnTo>
                    <a:lnTo>
                      <a:pt x="43" y="183"/>
                    </a:lnTo>
                    <a:lnTo>
                      <a:pt x="43" y="154"/>
                    </a:lnTo>
                    <a:lnTo>
                      <a:pt x="37" y="128"/>
                    </a:lnTo>
                    <a:lnTo>
                      <a:pt x="37" y="128"/>
                    </a:lnTo>
                    <a:lnTo>
                      <a:pt x="31" y="116"/>
                    </a:lnTo>
                    <a:lnTo>
                      <a:pt x="25" y="104"/>
                    </a:lnTo>
                    <a:lnTo>
                      <a:pt x="25" y="122"/>
                    </a:lnTo>
                    <a:lnTo>
                      <a:pt x="25" y="122"/>
                    </a:lnTo>
                    <a:lnTo>
                      <a:pt x="25" y="154"/>
                    </a:lnTo>
                    <a:lnTo>
                      <a:pt x="20" y="171"/>
                    </a:lnTo>
                    <a:lnTo>
                      <a:pt x="20" y="183"/>
                    </a:lnTo>
                    <a:lnTo>
                      <a:pt x="20" y="183"/>
                    </a:lnTo>
                    <a:lnTo>
                      <a:pt x="14" y="195"/>
                    </a:lnTo>
                    <a:lnTo>
                      <a:pt x="0" y="209"/>
                    </a:lnTo>
                    <a:lnTo>
                      <a:pt x="0" y="215"/>
                    </a:lnTo>
                    <a:lnTo>
                      <a:pt x="0" y="215"/>
                    </a:lnTo>
                    <a:lnTo>
                      <a:pt x="0" y="203"/>
                    </a:lnTo>
                    <a:lnTo>
                      <a:pt x="6" y="177"/>
                    </a:lnTo>
                    <a:lnTo>
                      <a:pt x="14" y="148"/>
                    </a:lnTo>
                    <a:lnTo>
                      <a:pt x="14" y="148"/>
                    </a:lnTo>
                    <a:lnTo>
                      <a:pt x="6" y="104"/>
                    </a:lnTo>
                    <a:lnTo>
                      <a:pt x="0" y="38"/>
                    </a:lnTo>
                    <a:lnTo>
                      <a:pt x="0" y="0"/>
                    </a:lnTo>
                    <a:lnTo>
                      <a:pt x="0" y="0"/>
                    </a:lnTo>
                    <a:lnTo>
                      <a:pt x="6" y="6"/>
                    </a:lnTo>
                    <a:lnTo>
                      <a:pt x="14" y="18"/>
                    </a:lnTo>
                    <a:lnTo>
                      <a:pt x="20" y="30"/>
                    </a:lnTo>
                    <a:lnTo>
                      <a:pt x="20" y="30"/>
                    </a:lnTo>
                    <a:lnTo>
                      <a:pt x="31" y="61"/>
                    </a:lnTo>
                    <a:lnTo>
                      <a:pt x="49" y="116"/>
                    </a:lnTo>
                    <a:lnTo>
                      <a:pt x="55" y="17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20" name="Freeform 76"/>
              <p:cNvSpPr>
                <a:spLocks/>
              </p:cNvSpPr>
              <p:nvPr/>
            </p:nvSpPr>
            <p:spPr bwMode="auto">
              <a:xfrm>
                <a:off x="3320" y="1845"/>
                <a:ext cx="1499" cy="1493"/>
              </a:xfrm>
              <a:custGeom>
                <a:avLst/>
                <a:gdLst>
                  <a:gd name="T0" fmla="*/ 49 w 1499"/>
                  <a:gd name="T1" fmla="*/ 18 h 1493"/>
                  <a:gd name="T2" fmla="*/ 0 w 1499"/>
                  <a:gd name="T3" fmla="*/ 67 h 1493"/>
                  <a:gd name="T4" fmla="*/ 30 w 1499"/>
                  <a:gd name="T5" fmla="*/ 50 h 1493"/>
                  <a:gd name="T6" fmla="*/ 12 w 1499"/>
                  <a:gd name="T7" fmla="*/ 87 h 1493"/>
                  <a:gd name="T8" fmla="*/ 24 w 1499"/>
                  <a:gd name="T9" fmla="*/ 99 h 1493"/>
                  <a:gd name="T10" fmla="*/ 44 w 1499"/>
                  <a:gd name="T11" fmla="*/ 87 h 1493"/>
                  <a:gd name="T12" fmla="*/ 55 w 1499"/>
                  <a:gd name="T13" fmla="*/ 73 h 1493"/>
                  <a:gd name="T14" fmla="*/ 67 w 1499"/>
                  <a:gd name="T15" fmla="*/ 81 h 1493"/>
                  <a:gd name="T16" fmla="*/ 93 w 1499"/>
                  <a:gd name="T17" fmla="*/ 61 h 1493"/>
                  <a:gd name="T18" fmla="*/ 140 w 1499"/>
                  <a:gd name="T19" fmla="*/ 55 h 1493"/>
                  <a:gd name="T20" fmla="*/ 238 w 1499"/>
                  <a:gd name="T21" fmla="*/ 116 h 1493"/>
                  <a:gd name="T22" fmla="*/ 348 w 1499"/>
                  <a:gd name="T23" fmla="*/ 154 h 1493"/>
                  <a:gd name="T24" fmla="*/ 478 w 1499"/>
                  <a:gd name="T25" fmla="*/ 221 h 1493"/>
                  <a:gd name="T26" fmla="*/ 594 w 1499"/>
                  <a:gd name="T27" fmla="*/ 307 h 1493"/>
                  <a:gd name="T28" fmla="*/ 636 w 1499"/>
                  <a:gd name="T29" fmla="*/ 386 h 1493"/>
                  <a:gd name="T30" fmla="*/ 655 w 1499"/>
                  <a:gd name="T31" fmla="*/ 466 h 1493"/>
                  <a:gd name="T32" fmla="*/ 649 w 1499"/>
                  <a:gd name="T33" fmla="*/ 551 h 1493"/>
                  <a:gd name="T34" fmla="*/ 649 w 1499"/>
                  <a:gd name="T35" fmla="*/ 948 h 1493"/>
                  <a:gd name="T36" fmla="*/ 673 w 1499"/>
                  <a:gd name="T37" fmla="*/ 1052 h 1493"/>
                  <a:gd name="T38" fmla="*/ 704 w 1499"/>
                  <a:gd name="T39" fmla="*/ 1188 h 1493"/>
                  <a:gd name="T40" fmla="*/ 722 w 1499"/>
                  <a:gd name="T41" fmla="*/ 1272 h 1493"/>
                  <a:gd name="T42" fmla="*/ 734 w 1499"/>
                  <a:gd name="T43" fmla="*/ 1353 h 1493"/>
                  <a:gd name="T44" fmla="*/ 740 w 1499"/>
                  <a:gd name="T45" fmla="*/ 1443 h 1493"/>
                  <a:gd name="T46" fmla="*/ 754 w 1499"/>
                  <a:gd name="T47" fmla="*/ 1475 h 1493"/>
                  <a:gd name="T48" fmla="*/ 777 w 1499"/>
                  <a:gd name="T49" fmla="*/ 1487 h 1493"/>
                  <a:gd name="T50" fmla="*/ 801 w 1499"/>
                  <a:gd name="T51" fmla="*/ 1487 h 1493"/>
                  <a:gd name="T52" fmla="*/ 809 w 1499"/>
                  <a:gd name="T53" fmla="*/ 1463 h 1493"/>
                  <a:gd name="T54" fmla="*/ 809 w 1499"/>
                  <a:gd name="T55" fmla="*/ 1414 h 1493"/>
                  <a:gd name="T56" fmla="*/ 795 w 1499"/>
                  <a:gd name="T57" fmla="*/ 1327 h 1493"/>
                  <a:gd name="T58" fmla="*/ 777 w 1499"/>
                  <a:gd name="T59" fmla="*/ 1261 h 1493"/>
                  <a:gd name="T60" fmla="*/ 777 w 1499"/>
                  <a:gd name="T61" fmla="*/ 1127 h 1493"/>
                  <a:gd name="T62" fmla="*/ 754 w 1499"/>
                  <a:gd name="T63" fmla="*/ 954 h 1493"/>
                  <a:gd name="T64" fmla="*/ 844 w 1499"/>
                  <a:gd name="T65" fmla="*/ 667 h 1493"/>
                  <a:gd name="T66" fmla="*/ 870 w 1499"/>
                  <a:gd name="T67" fmla="*/ 521 h 1493"/>
                  <a:gd name="T68" fmla="*/ 870 w 1499"/>
                  <a:gd name="T69" fmla="*/ 411 h 1493"/>
                  <a:gd name="T70" fmla="*/ 887 w 1499"/>
                  <a:gd name="T71" fmla="*/ 348 h 1493"/>
                  <a:gd name="T72" fmla="*/ 925 w 1499"/>
                  <a:gd name="T73" fmla="*/ 270 h 1493"/>
                  <a:gd name="T74" fmla="*/ 1119 w 1499"/>
                  <a:gd name="T75" fmla="*/ 183 h 1493"/>
                  <a:gd name="T76" fmla="*/ 1212 w 1499"/>
                  <a:gd name="T77" fmla="*/ 154 h 1493"/>
                  <a:gd name="T78" fmla="*/ 1334 w 1499"/>
                  <a:gd name="T79" fmla="*/ 81 h 1493"/>
                  <a:gd name="T80" fmla="*/ 1401 w 1499"/>
                  <a:gd name="T81" fmla="*/ 73 h 1493"/>
                  <a:gd name="T82" fmla="*/ 1444 w 1499"/>
                  <a:gd name="T83" fmla="*/ 81 h 1493"/>
                  <a:gd name="T84" fmla="*/ 1456 w 1499"/>
                  <a:gd name="T85" fmla="*/ 99 h 1493"/>
                  <a:gd name="T86" fmla="*/ 1469 w 1499"/>
                  <a:gd name="T87" fmla="*/ 87 h 1493"/>
                  <a:gd name="T88" fmla="*/ 1487 w 1499"/>
                  <a:gd name="T89" fmla="*/ 87 h 1493"/>
                  <a:gd name="T90" fmla="*/ 1499 w 1499"/>
                  <a:gd name="T91" fmla="*/ 81 h 1493"/>
                  <a:gd name="T92" fmla="*/ 1499 w 1499"/>
                  <a:gd name="T93" fmla="*/ 61 h 1493"/>
                  <a:gd name="T94" fmla="*/ 1462 w 1499"/>
                  <a:gd name="T95" fmla="*/ 18 h 1493"/>
                  <a:gd name="T96" fmla="*/ 1395 w 1499"/>
                  <a:gd name="T97" fmla="*/ 0 h 1493"/>
                  <a:gd name="T98" fmla="*/ 1310 w 1499"/>
                  <a:gd name="T99" fmla="*/ 32 h 1493"/>
                  <a:gd name="T100" fmla="*/ 1163 w 1499"/>
                  <a:gd name="T101" fmla="*/ 81 h 1493"/>
                  <a:gd name="T102" fmla="*/ 1029 w 1499"/>
                  <a:gd name="T103" fmla="*/ 128 h 1493"/>
                  <a:gd name="T104" fmla="*/ 911 w 1499"/>
                  <a:gd name="T105" fmla="*/ 166 h 1493"/>
                  <a:gd name="T106" fmla="*/ 722 w 1499"/>
                  <a:gd name="T107" fmla="*/ 191 h 1493"/>
                  <a:gd name="T108" fmla="*/ 569 w 1499"/>
                  <a:gd name="T109" fmla="*/ 160 h 1493"/>
                  <a:gd name="T110" fmla="*/ 386 w 1499"/>
                  <a:gd name="T111" fmla="*/ 93 h 1493"/>
                  <a:gd name="T112" fmla="*/ 226 w 1499"/>
                  <a:gd name="T113" fmla="*/ 38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9" h="1493">
                    <a:moveTo>
                      <a:pt x="128" y="0"/>
                    </a:moveTo>
                    <a:lnTo>
                      <a:pt x="110" y="0"/>
                    </a:lnTo>
                    <a:lnTo>
                      <a:pt x="93" y="0"/>
                    </a:lnTo>
                    <a:lnTo>
                      <a:pt x="79" y="0"/>
                    </a:lnTo>
                    <a:lnTo>
                      <a:pt x="79" y="0"/>
                    </a:lnTo>
                    <a:lnTo>
                      <a:pt x="67" y="6"/>
                    </a:lnTo>
                    <a:lnTo>
                      <a:pt x="55" y="12"/>
                    </a:lnTo>
                    <a:lnTo>
                      <a:pt x="49" y="18"/>
                    </a:lnTo>
                    <a:lnTo>
                      <a:pt x="49" y="18"/>
                    </a:lnTo>
                    <a:lnTo>
                      <a:pt x="38" y="26"/>
                    </a:lnTo>
                    <a:lnTo>
                      <a:pt x="30" y="32"/>
                    </a:lnTo>
                    <a:lnTo>
                      <a:pt x="24" y="38"/>
                    </a:lnTo>
                    <a:lnTo>
                      <a:pt x="24" y="38"/>
                    </a:lnTo>
                    <a:lnTo>
                      <a:pt x="18" y="50"/>
                    </a:lnTo>
                    <a:lnTo>
                      <a:pt x="6" y="61"/>
                    </a:lnTo>
                    <a:lnTo>
                      <a:pt x="0" y="67"/>
                    </a:lnTo>
                    <a:lnTo>
                      <a:pt x="0" y="67"/>
                    </a:lnTo>
                    <a:lnTo>
                      <a:pt x="0" y="73"/>
                    </a:lnTo>
                    <a:lnTo>
                      <a:pt x="6" y="73"/>
                    </a:lnTo>
                    <a:lnTo>
                      <a:pt x="12" y="73"/>
                    </a:lnTo>
                    <a:lnTo>
                      <a:pt x="12" y="73"/>
                    </a:lnTo>
                    <a:lnTo>
                      <a:pt x="18" y="67"/>
                    </a:lnTo>
                    <a:lnTo>
                      <a:pt x="24" y="55"/>
                    </a:lnTo>
                    <a:lnTo>
                      <a:pt x="30" y="50"/>
                    </a:lnTo>
                    <a:lnTo>
                      <a:pt x="30" y="50"/>
                    </a:lnTo>
                    <a:lnTo>
                      <a:pt x="30" y="55"/>
                    </a:lnTo>
                    <a:lnTo>
                      <a:pt x="24" y="61"/>
                    </a:lnTo>
                    <a:lnTo>
                      <a:pt x="24" y="67"/>
                    </a:lnTo>
                    <a:lnTo>
                      <a:pt x="24" y="67"/>
                    </a:lnTo>
                    <a:lnTo>
                      <a:pt x="18" y="73"/>
                    </a:lnTo>
                    <a:lnTo>
                      <a:pt x="12" y="81"/>
                    </a:lnTo>
                    <a:lnTo>
                      <a:pt x="12" y="87"/>
                    </a:lnTo>
                    <a:lnTo>
                      <a:pt x="12" y="87"/>
                    </a:lnTo>
                    <a:lnTo>
                      <a:pt x="12" y="93"/>
                    </a:lnTo>
                    <a:lnTo>
                      <a:pt x="18" y="93"/>
                    </a:lnTo>
                    <a:lnTo>
                      <a:pt x="24" y="87"/>
                    </a:lnTo>
                    <a:lnTo>
                      <a:pt x="24" y="87"/>
                    </a:lnTo>
                    <a:lnTo>
                      <a:pt x="24" y="93"/>
                    </a:lnTo>
                    <a:lnTo>
                      <a:pt x="24" y="93"/>
                    </a:lnTo>
                    <a:lnTo>
                      <a:pt x="24" y="99"/>
                    </a:lnTo>
                    <a:lnTo>
                      <a:pt x="24" y="99"/>
                    </a:lnTo>
                    <a:lnTo>
                      <a:pt x="24" y="105"/>
                    </a:lnTo>
                    <a:lnTo>
                      <a:pt x="30" y="105"/>
                    </a:lnTo>
                    <a:lnTo>
                      <a:pt x="38" y="105"/>
                    </a:lnTo>
                    <a:lnTo>
                      <a:pt x="38" y="105"/>
                    </a:lnTo>
                    <a:lnTo>
                      <a:pt x="38" y="105"/>
                    </a:lnTo>
                    <a:lnTo>
                      <a:pt x="38" y="99"/>
                    </a:lnTo>
                    <a:lnTo>
                      <a:pt x="44" y="87"/>
                    </a:lnTo>
                    <a:lnTo>
                      <a:pt x="44" y="87"/>
                    </a:lnTo>
                    <a:lnTo>
                      <a:pt x="44" y="87"/>
                    </a:lnTo>
                    <a:lnTo>
                      <a:pt x="44" y="87"/>
                    </a:lnTo>
                    <a:lnTo>
                      <a:pt x="49" y="81"/>
                    </a:lnTo>
                    <a:lnTo>
                      <a:pt x="49" y="81"/>
                    </a:lnTo>
                    <a:lnTo>
                      <a:pt x="49" y="81"/>
                    </a:lnTo>
                    <a:lnTo>
                      <a:pt x="55" y="73"/>
                    </a:lnTo>
                    <a:lnTo>
                      <a:pt x="55" y="73"/>
                    </a:lnTo>
                    <a:lnTo>
                      <a:pt x="55" y="73"/>
                    </a:lnTo>
                    <a:lnTo>
                      <a:pt x="55" y="81"/>
                    </a:lnTo>
                    <a:lnTo>
                      <a:pt x="55" y="93"/>
                    </a:lnTo>
                    <a:lnTo>
                      <a:pt x="55" y="99"/>
                    </a:lnTo>
                    <a:lnTo>
                      <a:pt x="55" y="99"/>
                    </a:lnTo>
                    <a:lnTo>
                      <a:pt x="61" y="99"/>
                    </a:lnTo>
                    <a:lnTo>
                      <a:pt x="61" y="93"/>
                    </a:lnTo>
                    <a:lnTo>
                      <a:pt x="67" y="81"/>
                    </a:lnTo>
                    <a:lnTo>
                      <a:pt x="67" y="81"/>
                    </a:lnTo>
                    <a:lnTo>
                      <a:pt x="67" y="81"/>
                    </a:lnTo>
                    <a:lnTo>
                      <a:pt x="73" y="81"/>
                    </a:lnTo>
                    <a:lnTo>
                      <a:pt x="85" y="73"/>
                    </a:lnTo>
                    <a:lnTo>
                      <a:pt x="85" y="73"/>
                    </a:lnTo>
                    <a:lnTo>
                      <a:pt x="85" y="67"/>
                    </a:lnTo>
                    <a:lnTo>
                      <a:pt x="85" y="67"/>
                    </a:lnTo>
                    <a:lnTo>
                      <a:pt x="93" y="61"/>
                    </a:lnTo>
                    <a:lnTo>
                      <a:pt x="93" y="61"/>
                    </a:lnTo>
                    <a:lnTo>
                      <a:pt x="99" y="67"/>
                    </a:lnTo>
                    <a:lnTo>
                      <a:pt x="104" y="67"/>
                    </a:lnTo>
                    <a:lnTo>
                      <a:pt x="116" y="61"/>
                    </a:lnTo>
                    <a:lnTo>
                      <a:pt x="116" y="61"/>
                    </a:lnTo>
                    <a:lnTo>
                      <a:pt x="122" y="55"/>
                    </a:lnTo>
                    <a:lnTo>
                      <a:pt x="134" y="55"/>
                    </a:lnTo>
                    <a:lnTo>
                      <a:pt x="140" y="55"/>
                    </a:lnTo>
                    <a:lnTo>
                      <a:pt x="140" y="55"/>
                    </a:lnTo>
                    <a:lnTo>
                      <a:pt x="148" y="55"/>
                    </a:lnTo>
                    <a:lnTo>
                      <a:pt x="160" y="61"/>
                    </a:lnTo>
                    <a:lnTo>
                      <a:pt x="171" y="67"/>
                    </a:lnTo>
                    <a:lnTo>
                      <a:pt x="171" y="67"/>
                    </a:lnTo>
                    <a:lnTo>
                      <a:pt x="189" y="81"/>
                    </a:lnTo>
                    <a:lnTo>
                      <a:pt x="221" y="105"/>
                    </a:lnTo>
                    <a:lnTo>
                      <a:pt x="238" y="116"/>
                    </a:lnTo>
                    <a:lnTo>
                      <a:pt x="238" y="116"/>
                    </a:lnTo>
                    <a:lnTo>
                      <a:pt x="258" y="128"/>
                    </a:lnTo>
                    <a:lnTo>
                      <a:pt x="287" y="142"/>
                    </a:lnTo>
                    <a:lnTo>
                      <a:pt x="319" y="148"/>
                    </a:lnTo>
                    <a:lnTo>
                      <a:pt x="319" y="148"/>
                    </a:lnTo>
                    <a:lnTo>
                      <a:pt x="337" y="154"/>
                    </a:lnTo>
                    <a:lnTo>
                      <a:pt x="342" y="154"/>
                    </a:lnTo>
                    <a:lnTo>
                      <a:pt x="348" y="154"/>
                    </a:lnTo>
                    <a:lnTo>
                      <a:pt x="348" y="154"/>
                    </a:lnTo>
                    <a:lnTo>
                      <a:pt x="348" y="160"/>
                    </a:lnTo>
                    <a:lnTo>
                      <a:pt x="360" y="166"/>
                    </a:lnTo>
                    <a:lnTo>
                      <a:pt x="374" y="166"/>
                    </a:lnTo>
                    <a:lnTo>
                      <a:pt x="374" y="166"/>
                    </a:lnTo>
                    <a:lnTo>
                      <a:pt x="392" y="183"/>
                    </a:lnTo>
                    <a:lnTo>
                      <a:pt x="435" y="203"/>
                    </a:lnTo>
                    <a:lnTo>
                      <a:pt x="478" y="221"/>
                    </a:lnTo>
                    <a:lnTo>
                      <a:pt x="478" y="221"/>
                    </a:lnTo>
                    <a:lnTo>
                      <a:pt x="514" y="232"/>
                    </a:lnTo>
                    <a:lnTo>
                      <a:pt x="539" y="246"/>
                    </a:lnTo>
                    <a:lnTo>
                      <a:pt x="557" y="258"/>
                    </a:lnTo>
                    <a:lnTo>
                      <a:pt x="557" y="258"/>
                    </a:lnTo>
                    <a:lnTo>
                      <a:pt x="569" y="276"/>
                    </a:lnTo>
                    <a:lnTo>
                      <a:pt x="580" y="293"/>
                    </a:lnTo>
                    <a:lnTo>
                      <a:pt x="594" y="307"/>
                    </a:lnTo>
                    <a:lnTo>
                      <a:pt x="594" y="307"/>
                    </a:lnTo>
                    <a:lnTo>
                      <a:pt x="600" y="325"/>
                    </a:lnTo>
                    <a:lnTo>
                      <a:pt x="612" y="342"/>
                    </a:lnTo>
                    <a:lnTo>
                      <a:pt x="624" y="356"/>
                    </a:lnTo>
                    <a:lnTo>
                      <a:pt x="624" y="356"/>
                    </a:lnTo>
                    <a:lnTo>
                      <a:pt x="636" y="368"/>
                    </a:lnTo>
                    <a:lnTo>
                      <a:pt x="636" y="374"/>
                    </a:lnTo>
                    <a:lnTo>
                      <a:pt x="636" y="386"/>
                    </a:lnTo>
                    <a:lnTo>
                      <a:pt x="643" y="392"/>
                    </a:lnTo>
                    <a:lnTo>
                      <a:pt x="643" y="392"/>
                    </a:lnTo>
                    <a:lnTo>
                      <a:pt x="643" y="411"/>
                    </a:lnTo>
                    <a:lnTo>
                      <a:pt x="643" y="429"/>
                    </a:lnTo>
                    <a:lnTo>
                      <a:pt x="649" y="441"/>
                    </a:lnTo>
                    <a:lnTo>
                      <a:pt x="649" y="441"/>
                    </a:lnTo>
                    <a:lnTo>
                      <a:pt x="649" y="453"/>
                    </a:lnTo>
                    <a:lnTo>
                      <a:pt x="655" y="466"/>
                    </a:lnTo>
                    <a:lnTo>
                      <a:pt x="661" y="478"/>
                    </a:lnTo>
                    <a:lnTo>
                      <a:pt x="661" y="478"/>
                    </a:lnTo>
                    <a:lnTo>
                      <a:pt x="661" y="490"/>
                    </a:lnTo>
                    <a:lnTo>
                      <a:pt x="661" y="502"/>
                    </a:lnTo>
                    <a:lnTo>
                      <a:pt x="661" y="514"/>
                    </a:lnTo>
                    <a:lnTo>
                      <a:pt x="661" y="514"/>
                    </a:lnTo>
                    <a:lnTo>
                      <a:pt x="655" y="533"/>
                    </a:lnTo>
                    <a:lnTo>
                      <a:pt x="649" y="551"/>
                    </a:lnTo>
                    <a:lnTo>
                      <a:pt x="643" y="563"/>
                    </a:lnTo>
                    <a:lnTo>
                      <a:pt x="643" y="563"/>
                    </a:lnTo>
                    <a:lnTo>
                      <a:pt x="636" y="618"/>
                    </a:lnTo>
                    <a:lnTo>
                      <a:pt x="624" y="747"/>
                    </a:lnTo>
                    <a:lnTo>
                      <a:pt x="636" y="899"/>
                    </a:lnTo>
                    <a:lnTo>
                      <a:pt x="636" y="899"/>
                    </a:lnTo>
                    <a:lnTo>
                      <a:pt x="636" y="919"/>
                    </a:lnTo>
                    <a:lnTo>
                      <a:pt x="649" y="948"/>
                    </a:lnTo>
                    <a:lnTo>
                      <a:pt x="655" y="974"/>
                    </a:lnTo>
                    <a:lnTo>
                      <a:pt x="655" y="974"/>
                    </a:lnTo>
                    <a:lnTo>
                      <a:pt x="661" y="985"/>
                    </a:lnTo>
                    <a:lnTo>
                      <a:pt x="667" y="1003"/>
                    </a:lnTo>
                    <a:lnTo>
                      <a:pt x="673" y="1023"/>
                    </a:lnTo>
                    <a:lnTo>
                      <a:pt x="673" y="1023"/>
                    </a:lnTo>
                    <a:lnTo>
                      <a:pt x="673" y="1040"/>
                    </a:lnTo>
                    <a:lnTo>
                      <a:pt x="673" y="1052"/>
                    </a:lnTo>
                    <a:lnTo>
                      <a:pt x="673" y="1064"/>
                    </a:lnTo>
                    <a:lnTo>
                      <a:pt x="673" y="1064"/>
                    </a:lnTo>
                    <a:lnTo>
                      <a:pt x="673" y="1090"/>
                    </a:lnTo>
                    <a:lnTo>
                      <a:pt x="679" y="1113"/>
                    </a:lnTo>
                    <a:lnTo>
                      <a:pt x="685" y="1139"/>
                    </a:lnTo>
                    <a:lnTo>
                      <a:pt x="685" y="1139"/>
                    </a:lnTo>
                    <a:lnTo>
                      <a:pt x="691" y="1162"/>
                    </a:lnTo>
                    <a:lnTo>
                      <a:pt x="704" y="1188"/>
                    </a:lnTo>
                    <a:lnTo>
                      <a:pt x="710" y="1200"/>
                    </a:lnTo>
                    <a:lnTo>
                      <a:pt x="710" y="1200"/>
                    </a:lnTo>
                    <a:lnTo>
                      <a:pt x="716" y="1211"/>
                    </a:lnTo>
                    <a:lnTo>
                      <a:pt x="716" y="1229"/>
                    </a:lnTo>
                    <a:lnTo>
                      <a:pt x="722" y="1249"/>
                    </a:lnTo>
                    <a:lnTo>
                      <a:pt x="722" y="1249"/>
                    </a:lnTo>
                    <a:lnTo>
                      <a:pt x="722" y="1261"/>
                    </a:lnTo>
                    <a:lnTo>
                      <a:pt x="722" y="1272"/>
                    </a:lnTo>
                    <a:lnTo>
                      <a:pt x="728" y="1278"/>
                    </a:lnTo>
                    <a:lnTo>
                      <a:pt x="728" y="1278"/>
                    </a:lnTo>
                    <a:lnTo>
                      <a:pt x="728" y="1292"/>
                    </a:lnTo>
                    <a:lnTo>
                      <a:pt x="734" y="1310"/>
                    </a:lnTo>
                    <a:lnTo>
                      <a:pt x="734" y="1322"/>
                    </a:lnTo>
                    <a:lnTo>
                      <a:pt x="734" y="1322"/>
                    </a:lnTo>
                    <a:lnTo>
                      <a:pt x="734" y="1333"/>
                    </a:lnTo>
                    <a:lnTo>
                      <a:pt x="734" y="1353"/>
                    </a:lnTo>
                    <a:lnTo>
                      <a:pt x="740" y="1365"/>
                    </a:lnTo>
                    <a:lnTo>
                      <a:pt x="740" y="1365"/>
                    </a:lnTo>
                    <a:lnTo>
                      <a:pt x="740" y="1383"/>
                    </a:lnTo>
                    <a:lnTo>
                      <a:pt x="740" y="1408"/>
                    </a:lnTo>
                    <a:lnTo>
                      <a:pt x="740" y="1426"/>
                    </a:lnTo>
                    <a:lnTo>
                      <a:pt x="740" y="1426"/>
                    </a:lnTo>
                    <a:lnTo>
                      <a:pt x="740" y="1432"/>
                    </a:lnTo>
                    <a:lnTo>
                      <a:pt x="740" y="1443"/>
                    </a:lnTo>
                    <a:lnTo>
                      <a:pt x="740" y="1443"/>
                    </a:lnTo>
                    <a:lnTo>
                      <a:pt x="740" y="1443"/>
                    </a:lnTo>
                    <a:lnTo>
                      <a:pt x="740" y="1457"/>
                    </a:lnTo>
                    <a:lnTo>
                      <a:pt x="746" y="1463"/>
                    </a:lnTo>
                    <a:lnTo>
                      <a:pt x="754" y="1469"/>
                    </a:lnTo>
                    <a:lnTo>
                      <a:pt x="754" y="1469"/>
                    </a:lnTo>
                    <a:lnTo>
                      <a:pt x="754" y="1469"/>
                    </a:lnTo>
                    <a:lnTo>
                      <a:pt x="754" y="1475"/>
                    </a:lnTo>
                    <a:lnTo>
                      <a:pt x="759" y="1481"/>
                    </a:lnTo>
                    <a:lnTo>
                      <a:pt x="759" y="1481"/>
                    </a:lnTo>
                    <a:lnTo>
                      <a:pt x="759" y="1481"/>
                    </a:lnTo>
                    <a:lnTo>
                      <a:pt x="765" y="1481"/>
                    </a:lnTo>
                    <a:lnTo>
                      <a:pt x="771" y="1481"/>
                    </a:lnTo>
                    <a:lnTo>
                      <a:pt x="771" y="1481"/>
                    </a:lnTo>
                    <a:lnTo>
                      <a:pt x="771" y="1487"/>
                    </a:lnTo>
                    <a:lnTo>
                      <a:pt x="777" y="1487"/>
                    </a:lnTo>
                    <a:lnTo>
                      <a:pt x="783" y="1487"/>
                    </a:lnTo>
                    <a:lnTo>
                      <a:pt x="783" y="1487"/>
                    </a:lnTo>
                    <a:lnTo>
                      <a:pt x="783" y="1493"/>
                    </a:lnTo>
                    <a:lnTo>
                      <a:pt x="789" y="1493"/>
                    </a:lnTo>
                    <a:lnTo>
                      <a:pt x="795" y="1487"/>
                    </a:lnTo>
                    <a:lnTo>
                      <a:pt x="795" y="1487"/>
                    </a:lnTo>
                    <a:lnTo>
                      <a:pt x="795" y="1487"/>
                    </a:lnTo>
                    <a:lnTo>
                      <a:pt x="801" y="1487"/>
                    </a:lnTo>
                    <a:lnTo>
                      <a:pt x="809" y="1481"/>
                    </a:lnTo>
                    <a:lnTo>
                      <a:pt x="809" y="1481"/>
                    </a:lnTo>
                    <a:lnTo>
                      <a:pt x="809" y="1481"/>
                    </a:lnTo>
                    <a:lnTo>
                      <a:pt x="815" y="1475"/>
                    </a:lnTo>
                    <a:lnTo>
                      <a:pt x="815" y="1469"/>
                    </a:lnTo>
                    <a:lnTo>
                      <a:pt x="815" y="1469"/>
                    </a:lnTo>
                    <a:lnTo>
                      <a:pt x="809" y="1463"/>
                    </a:lnTo>
                    <a:lnTo>
                      <a:pt x="809" y="1463"/>
                    </a:lnTo>
                    <a:lnTo>
                      <a:pt x="815" y="1457"/>
                    </a:lnTo>
                    <a:lnTo>
                      <a:pt x="815" y="1457"/>
                    </a:lnTo>
                    <a:lnTo>
                      <a:pt x="815" y="1457"/>
                    </a:lnTo>
                    <a:lnTo>
                      <a:pt x="815" y="1443"/>
                    </a:lnTo>
                    <a:lnTo>
                      <a:pt x="815" y="1432"/>
                    </a:lnTo>
                    <a:lnTo>
                      <a:pt x="815" y="1432"/>
                    </a:lnTo>
                    <a:lnTo>
                      <a:pt x="815" y="1426"/>
                    </a:lnTo>
                    <a:lnTo>
                      <a:pt x="809" y="1414"/>
                    </a:lnTo>
                    <a:lnTo>
                      <a:pt x="801" y="1394"/>
                    </a:lnTo>
                    <a:lnTo>
                      <a:pt x="801" y="1394"/>
                    </a:lnTo>
                    <a:lnTo>
                      <a:pt x="795" y="1383"/>
                    </a:lnTo>
                    <a:lnTo>
                      <a:pt x="795" y="1365"/>
                    </a:lnTo>
                    <a:lnTo>
                      <a:pt x="795" y="1347"/>
                    </a:lnTo>
                    <a:lnTo>
                      <a:pt x="795" y="1347"/>
                    </a:lnTo>
                    <a:lnTo>
                      <a:pt x="795" y="1339"/>
                    </a:lnTo>
                    <a:lnTo>
                      <a:pt x="795" y="1327"/>
                    </a:lnTo>
                    <a:lnTo>
                      <a:pt x="795" y="1310"/>
                    </a:lnTo>
                    <a:lnTo>
                      <a:pt x="795" y="1310"/>
                    </a:lnTo>
                    <a:lnTo>
                      <a:pt x="789" y="1298"/>
                    </a:lnTo>
                    <a:lnTo>
                      <a:pt x="783" y="1284"/>
                    </a:lnTo>
                    <a:lnTo>
                      <a:pt x="783" y="1272"/>
                    </a:lnTo>
                    <a:lnTo>
                      <a:pt x="783" y="1272"/>
                    </a:lnTo>
                    <a:lnTo>
                      <a:pt x="783" y="1267"/>
                    </a:lnTo>
                    <a:lnTo>
                      <a:pt x="777" y="1261"/>
                    </a:lnTo>
                    <a:lnTo>
                      <a:pt x="777" y="1255"/>
                    </a:lnTo>
                    <a:lnTo>
                      <a:pt x="777" y="1255"/>
                    </a:lnTo>
                    <a:lnTo>
                      <a:pt x="777" y="1237"/>
                    </a:lnTo>
                    <a:lnTo>
                      <a:pt x="777" y="1206"/>
                    </a:lnTo>
                    <a:lnTo>
                      <a:pt x="777" y="1188"/>
                    </a:lnTo>
                    <a:lnTo>
                      <a:pt x="777" y="1188"/>
                    </a:lnTo>
                    <a:lnTo>
                      <a:pt x="777" y="1168"/>
                    </a:lnTo>
                    <a:lnTo>
                      <a:pt x="777" y="1127"/>
                    </a:lnTo>
                    <a:lnTo>
                      <a:pt x="777" y="1090"/>
                    </a:lnTo>
                    <a:lnTo>
                      <a:pt x="777" y="1090"/>
                    </a:lnTo>
                    <a:lnTo>
                      <a:pt x="765" y="1064"/>
                    </a:lnTo>
                    <a:lnTo>
                      <a:pt x="754" y="1035"/>
                    </a:lnTo>
                    <a:lnTo>
                      <a:pt x="754" y="1017"/>
                    </a:lnTo>
                    <a:lnTo>
                      <a:pt x="754" y="1017"/>
                    </a:lnTo>
                    <a:lnTo>
                      <a:pt x="754" y="991"/>
                    </a:lnTo>
                    <a:lnTo>
                      <a:pt x="754" y="954"/>
                    </a:lnTo>
                    <a:lnTo>
                      <a:pt x="754" y="936"/>
                    </a:lnTo>
                    <a:lnTo>
                      <a:pt x="754" y="936"/>
                    </a:lnTo>
                    <a:lnTo>
                      <a:pt x="754" y="924"/>
                    </a:lnTo>
                    <a:lnTo>
                      <a:pt x="765" y="893"/>
                    </a:lnTo>
                    <a:lnTo>
                      <a:pt x="783" y="844"/>
                    </a:lnTo>
                    <a:lnTo>
                      <a:pt x="809" y="783"/>
                    </a:lnTo>
                    <a:lnTo>
                      <a:pt x="826" y="728"/>
                    </a:lnTo>
                    <a:lnTo>
                      <a:pt x="844" y="667"/>
                    </a:lnTo>
                    <a:lnTo>
                      <a:pt x="864" y="618"/>
                    </a:lnTo>
                    <a:lnTo>
                      <a:pt x="875" y="582"/>
                    </a:lnTo>
                    <a:lnTo>
                      <a:pt x="881" y="557"/>
                    </a:lnTo>
                    <a:lnTo>
                      <a:pt x="881" y="557"/>
                    </a:lnTo>
                    <a:lnTo>
                      <a:pt x="875" y="545"/>
                    </a:lnTo>
                    <a:lnTo>
                      <a:pt x="870" y="533"/>
                    </a:lnTo>
                    <a:lnTo>
                      <a:pt x="870" y="521"/>
                    </a:lnTo>
                    <a:lnTo>
                      <a:pt x="870" y="521"/>
                    </a:lnTo>
                    <a:lnTo>
                      <a:pt x="864" y="514"/>
                    </a:lnTo>
                    <a:lnTo>
                      <a:pt x="864" y="490"/>
                    </a:lnTo>
                    <a:lnTo>
                      <a:pt x="864" y="466"/>
                    </a:lnTo>
                    <a:lnTo>
                      <a:pt x="864" y="466"/>
                    </a:lnTo>
                    <a:lnTo>
                      <a:pt x="864" y="441"/>
                    </a:lnTo>
                    <a:lnTo>
                      <a:pt x="864" y="429"/>
                    </a:lnTo>
                    <a:lnTo>
                      <a:pt x="870" y="411"/>
                    </a:lnTo>
                    <a:lnTo>
                      <a:pt x="870" y="411"/>
                    </a:lnTo>
                    <a:lnTo>
                      <a:pt x="875" y="392"/>
                    </a:lnTo>
                    <a:lnTo>
                      <a:pt x="875" y="386"/>
                    </a:lnTo>
                    <a:lnTo>
                      <a:pt x="881" y="374"/>
                    </a:lnTo>
                    <a:lnTo>
                      <a:pt x="881" y="374"/>
                    </a:lnTo>
                    <a:lnTo>
                      <a:pt x="881" y="368"/>
                    </a:lnTo>
                    <a:lnTo>
                      <a:pt x="881" y="362"/>
                    </a:lnTo>
                    <a:lnTo>
                      <a:pt x="887" y="348"/>
                    </a:lnTo>
                    <a:lnTo>
                      <a:pt x="887" y="348"/>
                    </a:lnTo>
                    <a:lnTo>
                      <a:pt x="887" y="342"/>
                    </a:lnTo>
                    <a:lnTo>
                      <a:pt x="899" y="325"/>
                    </a:lnTo>
                    <a:lnTo>
                      <a:pt x="911" y="293"/>
                    </a:lnTo>
                    <a:lnTo>
                      <a:pt x="911" y="293"/>
                    </a:lnTo>
                    <a:lnTo>
                      <a:pt x="911" y="287"/>
                    </a:lnTo>
                    <a:lnTo>
                      <a:pt x="919" y="276"/>
                    </a:lnTo>
                    <a:lnTo>
                      <a:pt x="925" y="270"/>
                    </a:lnTo>
                    <a:lnTo>
                      <a:pt x="925" y="270"/>
                    </a:lnTo>
                    <a:lnTo>
                      <a:pt x="925" y="264"/>
                    </a:lnTo>
                    <a:lnTo>
                      <a:pt x="936" y="264"/>
                    </a:lnTo>
                    <a:lnTo>
                      <a:pt x="942" y="258"/>
                    </a:lnTo>
                    <a:lnTo>
                      <a:pt x="942" y="258"/>
                    </a:lnTo>
                    <a:lnTo>
                      <a:pt x="980" y="246"/>
                    </a:lnTo>
                    <a:lnTo>
                      <a:pt x="1058" y="221"/>
                    </a:lnTo>
                    <a:lnTo>
                      <a:pt x="1119" y="183"/>
                    </a:lnTo>
                    <a:lnTo>
                      <a:pt x="1119" y="183"/>
                    </a:lnTo>
                    <a:lnTo>
                      <a:pt x="1145" y="171"/>
                    </a:lnTo>
                    <a:lnTo>
                      <a:pt x="1151" y="166"/>
                    </a:lnTo>
                    <a:lnTo>
                      <a:pt x="1163" y="166"/>
                    </a:lnTo>
                    <a:lnTo>
                      <a:pt x="1163" y="166"/>
                    </a:lnTo>
                    <a:lnTo>
                      <a:pt x="1174" y="166"/>
                    </a:lnTo>
                    <a:lnTo>
                      <a:pt x="1194" y="160"/>
                    </a:lnTo>
                    <a:lnTo>
                      <a:pt x="1212" y="154"/>
                    </a:lnTo>
                    <a:lnTo>
                      <a:pt x="1212" y="154"/>
                    </a:lnTo>
                    <a:lnTo>
                      <a:pt x="1230" y="148"/>
                    </a:lnTo>
                    <a:lnTo>
                      <a:pt x="1255" y="128"/>
                    </a:lnTo>
                    <a:lnTo>
                      <a:pt x="1273" y="116"/>
                    </a:lnTo>
                    <a:lnTo>
                      <a:pt x="1273" y="116"/>
                    </a:lnTo>
                    <a:lnTo>
                      <a:pt x="1285" y="105"/>
                    </a:lnTo>
                    <a:lnTo>
                      <a:pt x="1316" y="93"/>
                    </a:lnTo>
                    <a:lnTo>
                      <a:pt x="1334" y="81"/>
                    </a:lnTo>
                    <a:lnTo>
                      <a:pt x="1334" y="81"/>
                    </a:lnTo>
                    <a:lnTo>
                      <a:pt x="1346" y="73"/>
                    </a:lnTo>
                    <a:lnTo>
                      <a:pt x="1365" y="73"/>
                    </a:lnTo>
                    <a:lnTo>
                      <a:pt x="1377" y="67"/>
                    </a:lnTo>
                    <a:lnTo>
                      <a:pt x="1377" y="67"/>
                    </a:lnTo>
                    <a:lnTo>
                      <a:pt x="1383" y="73"/>
                    </a:lnTo>
                    <a:lnTo>
                      <a:pt x="1389" y="73"/>
                    </a:lnTo>
                    <a:lnTo>
                      <a:pt x="1401" y="73"/>
                    </a:lnTo>
                    <a:lnTo>
                      <a:pt x="1401" y="73"/>
                    </a:lnTo>
                    <a:lnTo>
                      <a:pt x="1414" y="73"/>
                    </a:lnTo>
                    <a:lnTo>
                      <a:pt x="1420" y="73"/>
                    </a:lnTo>
                    <a:lnTo>
                      <a:pt x="1432" y="73"/>
                    </a:lnTo>
                    <a:lnTo>
                      <a:pt x="1432" y="73"/>
                    </a:lnTo>
                    <a:lnTo>
                      <a:pt x="1438" y="73"/>
                    </a:lnTo>
                    <a:lnTo>
                      <a:pt x="1438" y="81"/>
                    </a:lnTo>
                    <a:lnTo>
                      <a:pt x="1444" y="81"/>
                    </a:lnTo>
                    <a:lnTo>
                      <a:pt x="1444" y="81"/>
                    </a:lnTo>
                    <a:lnTo>
                      <a:pt x="1444" y="87"/>
                    </a:lnTo>
                    <a:lnTo>
                      <a:pt x="1444" y="93"/>
                    </a:lnTo>
                    <a:lnTo>
                      <a:pt x="1444" y="99"/>
                    </a:lnTo>
                    <a:lnTo>
                      <a:pt x="1444" y="99"/>
                    </a:lnTo>
                    <a:lnTo>
                      <a:pt x="1444" y="105"/>
                    </a:lnTo>
                    <a:lnTo>
                      <a:pt x="1450" y="105"/>
                    </a:lnTo>
                    <a:lnTo>
                      <a:pt x="1456" y="99"/>
                    </a:lnTo>
                    <a:lnTo>
                      <a:pt x="1456" y="99"/>
                    </a:lnTo>
                    <a:lnTo>
                      <a:pt x="1456" y="87"/>
                    </a:lnTo>
                    <a:lnTo>
                      <a:pt x="1462" y="81"/>
                    </a:lnTo>
                    <a:lnTo>
                      <a:pt x="1462" y="73"/>
                    </a:lnTo>
                    <a:lnTo>
                      <a:pt x="1462" y="73"/>
                    </a:lnTo>
                    <a:lnTo>
                      <a:pt x="1456" y="67"/>
                    </a:lnTo>
                    <a:lnTo>
                      <a:pt x="1469" y="73"/>
                    </a:lnTo>
                    <a:lnTo>
                      <a:pt x="1469" y="81"/>
                    </a:lnTo>
                    <a:lnTo>
                      <a:pt x="1469" y="87"/>
                    </a:lnTo>
                    <a:lnTo>
                      <a:pt x="1475" y="93"/>
                    </a:lnTo>
                    <a:lnTo>
                      <a:pt x="1475" y="93"/>
                    </a:lnTo>
                    <a:lnTo>
                      <a:pt x="1475" y="99"/>
                    </a:lnTo>
                    <a:lnTo>
                      <a:pt x="1481" y="99"/>
                    </a:lnTo>
                    <a:lnTo>
                      <a:pt x="1487" y="99"/>
                    </a:lnTo>
                    <a:lnTo>
                      <a:pt x="1487" y="99"/>
                    </a:lnTo>
                    <a:lnTo>
                      <a:pt x="1487" y="99"/>
                    </a:lnTo>
                    <a:lnTo>
                      <a:pt x="1487" y="87"/>
                    </a:lnTo>
                    <a:lnTo>
                      <a:pt x="1487" y="81"/>
                    </a:lnTo>
                    <a:lnTo>
                      <a:pt x="1487" y="81"/>
                    </a:lnTo>
                    <a:lnTo>
                      <a:pt x="1487" y="81"/>
                    </a:lnTo>
                    <a:lnTo>
                      <a:pt x="1493" y="87"/>
                    </a:lnTo>
                    <a:lnTo>
                      <a:pt x="1499" y="81"/>
                    </a:lnTo>
                    <a:lnTo>
                      <a:pt x="1499" y="81"/>
                    </a:lnTo>
                    <a:lnTo>
                      <a:pt x="1499" y="81"/>
                    </a:lnTo>
                    <a:lnTo>
                      <a:pt x="1499" y="81"/>
                    </a:lnTo>
                    <a:lnTo>
                      <a:pt x="1499" y="73"/>
                    </a:lnTo>
                    <a:lnTo>
                      <a:pt x="1499" y="73"/>
                    </a:lnTo>
                    <a:lnTo>
                      <a:pt x="1493" y="67"/>
                    </a:lnTo>
                    <a:lnTo>
                      <a:pt x="1493" y="61"/>
                    </a:lnTo>
                    <a:lnTo>
                      <a:pt x="1493" y="61"/>
                    </a:lnTo>
                    <a:lnTo>
                      <a:pt x="1493" y="61"/>
                    </a:lnTo>
                    <a:lnTo>
                      <a:pt x="1493" y="61"/>
                    </a:lnTo>
                    <a:lnTo>
                      <a:pt x="1499" y="61"/>
                    </a:lnTo>
                    <a:lnTo>
                      <a:pt x="1499" y="55"/>
                    </a:lnTo>
                    <a:lnTo>
                      <a:pt x="1499" y="55"/>
                    </a:lnTo>
                    <a:lnTo>
                      <a:pt x="1493" y="50"/>
                    </a:lnTo>
                    <a:lnTo>
                      <a:pt x="1487" y="38"/>
                    </a:lnTo>
                    <a:lnTo>
                      <a:pt x="1481" y="26"/>
                    </a:lnTo>
                    <a:lnTo>
                      <a:pt x="1481" y="26"/>
                    </a:lnTo>
                    <a:lnTo>
                      <a:pt x="1475" y="26"/>
                    </a:lnTo>
                    <a:lnTo>
                      <a:pt x="1462" y="18"/>
                    </a:lnTo>
                    <a:lnTo>
                      <a:pt x="1444" y="6"/>
                    </a:lnTo>
                    <a:lnTo>
                      <a:pt x="1444" y="6"/>
                    </a:lnTo>
                    <a:lnTo>
                      <a:pt x="1432" y="0"/>
                    </a:lnTo>
                    <a:lnTo>
                      <a:pt x="1420" y="0"/>
                    </a:lnTo>
                    <a:lnTo>
                      <a:pt x="1414" y="0"/>
                    </a:lnTo>
                    <a:lnTo>
                      <a:pt x="1414" y="0"/>
                    </a:lnTo>
                    <a:lnTo>
                      <a:pt x="1401" y="0"/>
                    </a:lnTo>
                    <a:lnTo>
                      <a:pt x="1395" y="0"/>
                    </a:lnTo>
                    <a:lnTo>
                      <a:pt x="1389" y="0"/>
                    </a:lnTo>
                    <a:lnTo>
                      <a:pt x="1389" y="0"/>
                    </a:lnTo>
                    <a:lnTo>
                      <a:pt x="1383" y="0"/>
                    </a:lnTo>
                    <a:lnTo>
                      <a:pt x="1365" y="6"/>
                    </a:lnTo>
                    <a:lnTo>
                      <a:pt x="1351" y="12"/>
                    </a:lnTo>
                    <a:lnTo>
                      <a:pt x="1351" y="12"/>
                    </a:lnTo>
                    <a:lnTo>
                      <a:pt x="1340" y="18"/>
                    </a:lnTo>
                    <a:lnTo>
                      <a:pt x="1310" y="32"/>
                    </a:lnTo>
                    <a:lnTo>
                      <a:pt x="1290" y="44"/>
                    </a:lnTo>
                    <a:lnTo>
                      <a:pt x="1290" y="44"/>
                    </a:lnTo>
                    <a:lnTo>
                      <a:pt x="1267" y="50"/>
                    </a:lnTo>
                    <a:lnTo>
                      <a:pt x="1230" y="55"/>
                    </a:lnTo>
                    <a:lnTo>
                      <a:pt x="1206" y="61"/>
                    </a:lnTo>
                    <a:lnTo>
                      <a:pt x="1206" y="61"/>
                    </a:lnTo>
                    <a:lnTo>
                      <a:pt x="1186" y="67"/>
                    </a:lnTo>
                    <a:lnTo>
                      <a:pt x="1163" y="81"/>
                    </a:lnTo>
                    <a:lnTo>
                      <a:pt x="1151" y="93"/>
                    </a:lnTo>
                    <a:lnTo>
                      <a:pt x="1151" y="93"/>
                    </a:lnTo>
                    <a:lnTo>
                      <a:pt x="1139" y="99"/>
                    </a:lnTo>
                    <a:lnTo>
                      <a:pt x="1125" y="105"/>
                    </a:lnTo>
                    <a:lnTo>
                      <a:pt x="1119" y="105"/>
                    </a:lnTo>
                    <a:lnTo>
                      <a:pt x="1119" y="105"/>
                    </a:lnTo>
                    <a:lnTo>
                      <a:pt x="1090" y="110"/>
                    </a:lnTo>
                    <a:lnTo>
                      <a:pt x="1029" y="128"/>
                    </a:lnTo>
                    <a:lnTo>
                      <a:pt x="960" y="160"/>
                    </a:lnTo>
                    <a:lnTo>
                      <a:pt x="960" y="160"/>
                    </a:lnTo>
                    <a:lnTo>
                      <a:pt x="954" y="166"/>
                    </a:lnTo>
                    <a:lnTo>
                      <a:pt x="948" y="166"/>
                    </a:lnTo>
                    <a:lnTo>
                      <a:pt x="942" y="166"/>
                    </a:lnTo>
                    <a:lnTo>
                      <a:pt x="942" y="166"/>
                    </a:lnTo>
                    <a:lnTo>
                      <a:pt x="931" y="166"/>
                    </a:lnTo>
                    <a:lnTo>
                      <a:pt x="911" y="166"/>
                    </a:lnTo>
                    <a:lnTo>
                      <a:pt x="887" y="166"/>
                    </a:lnTo>
                    <a:lnTo>
                      <a:pt x="887" y="166"/>
                    </a:lnTo>
                    <a:lnTo>
                      <a:pt x="864" y="171"/>
                    </a:lnTo>
                    <a:lnTo>
                      <a:pt x="850" y="177"/>
                    </a:lnTo>
                    <a:lnTo>
                      <a:pt x="838" y="177"/>
                    </a:lnTo>
                    <a:lnTo>
                      <a:pt x="838" y="177"/>
                    </a:lnTo>
                    <a:lnTo>
                      <a:pt x="795" y="183"/>
                    </a:lnTo>
                    <a:lnTo>
                      <a:pt x="722" y="191"/>
                    </a:lnTo>
                    <a:lnTo>
                      <a:pt x="673" y="191"/>
                    </a:lnTo>
                    <a:lnTo>
                      <a:pt x="673" y="191"/>
                    </a:lnTo>
                    <a:lnTo>
                      <a:pt x="655" y="177"/>
                    </a:lnTo>
                    <a:lnTo>
                      <a:pt x="630" y="166"/>
                    </a:lnTo>
                    <a:lnTo>
                      <a:pt x="606" y="160"/>
                    </a:lnTo>
                    <a:lnTo>
                      <a:pt x="606" y="160"/>
                    </a:lnTo>
                    <a:lnTo>
                      <a:pt x="580" y="160"/>
                    </a:lnTo>
                    <a:lnTo>
                      <a:pt x="569" y="160"/>
                    </a:lnTo>
                    <a:lnTo>
                      <a:pt x="563" y="160"/>
                    </a:lnTo>
                    <a:lnTo>
                      <a:pt x="563" y="160"/>
                    </a:lnTo>
                    <a:lnTo>
                      <a:pt x="539" y="148"/>
                    </a:lnTo>
                    <a:lnTo>
                      <a:pt x="484" y="116"/>
                    </a:lnTo>
                    <a:lnTo>
                      <a:pt x="409" y="99"/>
                    </a:lnTo>
                    <a:lnTo>
                      <a:pt x="409" y="99"/>
                    </a:lnTo>
                    <a:lnTo>
                      <a:pt x="398" y="99"/>
                    </a:lnTo>
                    <a:lnTo>
                      <a:pt x="386" y="93"/>
                    </a:lnTo>
                    <a:lnTo>
                      <a:pt x="380" y="87"/>
                    </a:lnTo>
                    <a:lnTo>
                      <a:pt x="380" y="87"/>
                    </a:lnTo>
                    <a:lnTo>
                      <a:pt x="360" y="73"/>
                    </a:lnTo>
                    <a:lnTo>
                      <a:pt x="325" y="61"/>
                    </a:lnTo>
                    <a:lnTo>
                      <a:pt x="287" y="50"/>
                    </a:lnTo>
                    <a:lnTo>
                      <a:pt x="287" y="50"/>
                    </a:lnTo>
                    <a:lnTo>
                      <a:pt x="250" y="44"/>
                    </a:lnTo>
                    <a:lnTo>
                      <a:pt x="226" y="38"/>
                    </a:lnTo>
                    <a:lnTo>
                      <a:pt x="215" y="26"/>
                    </a:lnTo>
                    <a:lnTo>
                      <a:pt x="215" y="26"/>
                    </a:lnTo>
                    <a:lnTo>
                      <a:pt x="189" y="18"/>
                    </a:lnTo>
                    <a:lnTo>
                      <a:pt x="160" y="12"/>
                    </a:lnTo>
                    <a:lnTo>
                      <a:pt x="128" y="0"/>
                    </a:lnTo>
                    <a:close/>
                  </a:path>
                </a:pathLst>
              </a:custGeom>
              <a:solidFill>
                <a:srgbClr val="F9BA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21" name="Freeform 77"/>
              <p:cNvSpPr>
                <a:spLocks/>
              </p:cNvSpPr>
              <p:nvPr/>
            </p:nvSpPr>
            <p:spPr bwMode="auto">
              <a:xfrm>
                <a:off x="3358" y="1871"/>
                <a:ext cx="47" cy="47"/>
              </a:xfrm>
              <a:custGeom>
                <a:avLst/>
                <a:gdLst>
                  <a:gd name="T0" fmla="*/ 47 w 47"/>
                  <a:gd name="T1" fmla="*/ 0 h 47"/>
                  <a:gd name="T2" fmla="*/ 47 w 47"/>
                  <a:gd name="T3" fmla="*/ 6 h 47"/>
                  <a:gd name="T4" fmla="*/ 47 w 47"/>
                  <a:gd name="T5" fmla="*/ 6 h 47"/>
                  <a:gd name="T6" fmla="*/ 47 w 47"/>
                  <a:gd name="T7" fmla="*/ 12 h 47"/>
                  <a:gd name="T8" fmla="*/ 47 w 47"/>
                  <a:gd name="T9" fmla="*/ 12 h 47"/>
                  <a:gd name="T10" fmla="*/ 41 w 47"/>
                  <a:gd name="T11" fmla="*/ 18 h 47"/>
                  <a:gd name="T12" fmla="*/ 35 w 47"/>
                  <a:gd name="T13" fmla="*/ 24 h 47"/>
                  <a:gd name="T14" fmla="*/ 35 w 47"/>
                  <a:gd name="T15" fmla="*/ 29 h 47"/>
                  <a:gd name="T16" fmla="*/ 35 w 47"/>
                  <a:gd name="T17" fmla="*/ 29 h 47"/>
                  <a:gd name="T18" fmla="*/ 29 w 47"/>
                  <a:gd name="T19" fmla="*/ 35 h 47"/>
                  <a:gd name="T20" fmla="*/ 23 w 47"/>
                  <a:gd name="T21" fmla="*/ 41 h 47"/>
                  <a:gd name="T22" fmla="*/ 23 w 47"/>
                  <a:gd name="T23" fmla="*/ 41 h 47"/>
                  <a:gd name="T24" fmla="*/ 23 w 47"/>
                  <a:gd name="T25" fmla="*/ 41 h 47"/>
                  <a:gd name="T26" fmla="*/ 17 w 47"/>
                  <a:gd name="T27" fmla="*/ 47 h 47"/>
                  <a:gd name="T28" fmla="*/ 17 w 47"/>
                  <a:gd name="T29" fmla="*/ 47 h 47"/>
                  <a:gd name="T30" fmla="*/ 17 w 47"/>
                  <a:gd name="T31" fmla="*/ 47 h 47"/>
                  <a:gd name="T32" fmla="*/ 17 w 47"/>
                  <a:gd name="T33" fmla="*/ 47 h 47"/>
                  <a:gd name="T34" fmla="*/ 17 w 47"/>
                  <a:gd name="T35" fmla="*/ 47 h 47"/>
                  <a:gd name="T36" fmla="*/ 17 w 47"/>
                  <a:gd name="T37" fmla="*/ 41 h 47"/>
                  <a:gd name="T38" fmla="*/ 23 w 47"/>
                  <a:gd name="T39" fmla="*/ 35 h 47"/>
                  <a:gd name="T40" fmla="*/ 29 w 47"/>
                  <a:gd name="T41" fmla="*/ 29 h 47"/>
                  <a:gd name="T42" fmla="*/ 29 w 47"/>
                  <a:gd name="T43" fmla="*/ 29 h 47"/>
                  <a:gd name="T44" fmla="*/ 29 w 47"/>
                  <a:gd name="T45" fmla="*/ 29 h 47"/>
                  <a:gd name="T46" fmla="*/ 29 w 47"/>
                  <a:gd name="T47" fmla="*/ 29 h 47"/>
                  <a:gd name="T48" fmla="*/ 29 w 47"/>
                  <a:gd name="T49" fmla="*/ 24 h 47"/>
                  <a:gd name="T50" fmla="*/ 29 w 47"/>
                  <a:gd name="T51" fmla="*/ 24 h 47"/>
                  <a:gd name="T52" fmla="*/ 23 w 47"/>
                  <a:gd name="T53" fmla="*/ 24 h 47"/>
                  <a:gd name="T54" fmla="*/ 23 w 47"/>
                  <a:gd name="T55" fmla="*/ 24 h 47"/>
                  <a:gd name="T56" fmla="*/ 23 w 47"/>
                  <a:gd name="T57" fmla="*/ 18 h 47"/>
                  <a:gd name="T58" fmla="*/ 23 w 47"/>
                  <a:gd name="T59" fmla="*/ 18 h 47"/>
                  <a:gd name="T60" fmla="*/ 23 w 47"/>
                  <a:gd name="T61" fmla="*/ 18 h 47"/>
                  <a:gd name="T62" fmla="*/ 23 w 47"/>
                  <a:gd name="T63" fmla="*/ 12 h 47"/>
                  <a:gd name="T64" fmla="*/ 29 w 47"/>
                  <a:gd name="T65" fmla="*/ 6 h 47"/>
                  <a:gd name="T66" fmla="*/ 29 w 47"/>
                  <a:gd name="T67" fmla="*/ 6 h 47"/>
                  <a:gd name="T68" fmla="*/ 23 w 47"/>
                  <a:gd name="T69" fmla="*/ 6 h 47"/>
                  <a:gd name="T70" fmla="*/ 17 w 47"/>
                  <a:gd name="T71" fmla="*/ 12 h 47"/>
                  <a:gd name="T72" fmla="*/ 17 w 47"/>
                  <a:gd name="T73" fmla="*/ 12 h 47"/>
                  <a:gd name="T74" fmla="*/ 17 w 47"/>
                  <a:gd name="T75" fmla="*/ 12 h 47"/>
                  <a:gd name="T76" fmla="*/ 11 w 47"/>
                  <a:gd name="T77" fmla="*/ 18 h 47"/>
                  <a:gd name="T78" fmla="*/ 6 w 47"/>
                  <a:gd name="T79" fmla="*/ 18 h 47"/>
                  <a:gd name="T80" fmla="*/ 0 w 47"/>
                  <a:gd name="T81" fmla="*/ 24 h 47"/>
                  <a:gd name="T82" fmla="*/ 0 w 47"/>
                  <a:gd name="T83" fmla="*/ 24 h 47"/>
                  <a:gd name="T84" fmla="*/ 0 w 47"/>
                  <a:gd name="T85" fmla="*/ 24 h 47"/>
                  <a:gd name="T86" fmla="*/ 6 w 47"/>
                  <a:gd name="T87" fmla="*/ 18 h 47"/>
                  <a:gd name="T88" fmla="*/ 11 w 47"/>
                  <a:gd name="T89" fmla="*/ 12 h 47"/>
                  <a:gd name="T90" fmla="*/ 11 w 47"/>
                  <a:gd name="T91" fmla="*/ 12 h 47"/>
                  <a:gd name="T92" fmla="*/ 11 w 47"/>
                  <a:gd name="T93" fmla="*/ 12 h 47"/>
                  <a:gd name="T94" fmla="*/ 17 w 47"/>
                  <a:gd name="T95" fmla="*/ 6 h 47"/>
                  <a:gd name="T96" fmla="*/ 23 w 47"/>
                  <a:gd name="T97" fmla="*/ 6 h 47"/>
                  <a:gd name="T98" fmla="*/ 23 w 47"/>
                  <a:gd name="T99" fmla="*/ 6 h 47"/>
                  <a:gd name="T100" fmla="*/ 29 w 47"/>
                  <a:gd name="T101" fmla="*/ 6 h 47"/>
                  <a:gd name="T102" fmla="*/ 35 w 47"/>
                  <a:gd name="T103" fmla="*/ 6 h 47"/>
                  <a:gd name="T104" fmla="*/ 35 w 47"/>
                  <a:gd name="T105" fmla="*/ 6 h 47"/>
                  <a:gd name="T106" fmla="*/ 35 w 47"/>
                  <a:gd name="T107" fmla="*/ 6 h 47"/>
                  <a:gd name="T108" fmla="*/ 35 w 47"/>
                  <a:gd name="T109" fmla="*/ 6 h 47"/>
                  <a:gd name="T110" fmla="*/ 41 w 47"/>
                  <a:gd name="T111" fmla="*/ 12 h 47"/>
                  <a:gd name="T112" fmla="*/ 41 w 47"/>
                  <a:gd name="T113" fmla="*/ 6 h 47"/>
                  <a:gd name="T114" fmla="*/ 41 w 47"/>
                  <a:gd name="T115" fmla="*/ 6 h 47"/>
                  <a:gd name="T116" fmla="*/ 41 w 47"/>
                  <a:gd name="T117" fmla="*/ 0 h 47"/>
                  <a:gd name="T118" fmla="*/ 41 w 47"/>
                  <a:gd name="T119" fmla="*/ 0 h 47"/>
                  <a:gd name="T120" fmla="*/ 47 w 47"/>
                  <a:gd name="T1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 h="47">
                    <a:moveTo>
                      <a:pt x="47" y="0"/>
                    </a:moveTo>
                    <a:lnTo>
                      <a:pt x="47" y="6"/>
                    </a:lnTo>
                    <a:lnTo>
                      <a:pt x="47" y="6"/>
                    </a:lnTo>
                    <a:lnTo>
                      <a:pt x="47" y="12"/>
                    </a:lnTo>
                    <a:lnTo>
                      <a:pt x="47" y="12"/>
                    </a:lnTo>
                    <a:lnTo>
                      <a:pt x="41" y="18"/>
                    </a:lnTo>
                    <a:lnTo>
                      <a:pt x="35" y="24"/>
                    </a:lnTo>
                    <a:lnTo>
                      <a:pt x="35" y="29"/>
                    </a:lnTo>
                    <a:lnTo>
                      <a:pt x="35" y="29"/>
                    </a:lnTo>
                    <a:lnTo>
                      <a:pt x="29" y="35"/>
                    </a:lnTo>
                    <a:lnTo>
                      <a:pt x="23" y="41"/>
                    </a:lnTo>
                    <a:lnTo>
                      <a:pt x="23" y="41"/>
                    </a:lnTo>
                    <a:lnTo>
                      <a:pt x="23" y="41"/>
                    </a:lnTo>
                    <a:lnTo>
                      <a:pt x="17" y="47"/>
                    </a:lnTo>
                    <a:lnTo>
                      <a:pt x="17" y="47"/>
                    </a:lnTo>
                    <a:lnTo>
                      <a:pt x="17" y="47"/>
                    </a:lnTo>
                    <a:lnTo>
                      <a:pt x="17" y="47"/>
                    </a:lnTo>
                    <a:lnTo>
                      <a:pt x="17" y="47"/>
                    </a:lnTo>
                    <a:lnTo>
                      <a:pt x="17" y="41"/>
                    </a:lnTo>
                    <a:lnTo>
                      <a:pt x="23" y="35"/>
                    </a:lnTo>
                    <a:lnTo>
                      <a:pt x="29" y="29"/>
                    </a:lnTo>
                    <a:lnTo>
                      <a:pt x="29" y="29"/>
                    </a:lnTo>
                    <a:lnTo>
                      <a:pt x="29" y="29"/>
                    </a:lnTo>
                    <a:lnTo>
                      <a:pt x="29" y="29"/>
                    </a:lnTo>
                    <a:lnTo>
                      <a:pt x="29" y="24"/>
                    </a:lnTo>
                    <a:lnTo>
                      <a:pt x="29" y="24"/>
                    </a:lnTo>
                    <a:lnTo>
                      <a:pt x="23" y="24"/>
                    </a:lnTo>
                    <a:lnTo>
                      <a:pt x="23" y="24"/>
                    </a:lnTo>
                    <a:lnTo>
                      <a:pt x="23" y="18"/>
                    </a:lnTo>
                    <a:lnTo>
                      <a:pt x="23" y="18"/>
                    </a:lnTo>
                    <a:lnTo>
                      <a:pt x="23" y="18"/>
                    </a:lnTo>
                    <a:lnTo>
                      <a:pt x="23" y="12"/>
                    </a:lnTo>
                    <a:lnTo>
                      <a:pt x="29" y="6"/>
                    </a:lnTo>
                    <a:lnTo>
                      <a:pt x="29" y="6"/>
                    </a:lnTo>
                    <a:lnTo>
                      <a:pt x="23" y="6"/>
                    </a:lnTo>
                    <a:lnTo>
                      <a:pt x="17" y="12"/>
                    </a:lnTo>
                    <a:lnTo>
                      <a:pt x="17" y="12"/>
                    </a:lnTo>
                    <a:lnTo>
                      <a:pt x="17" y="12"/>
                    </a:lnTo>
                    <a:lnTo>
                      <a:pt x="11" y="18"/>
                    </a:lnTo>
                    <a:lnTo>
                      <a:pt x="6" y="18"/>
                    </a:lnTo>
                    <a:lnTo>
                      <a:pt x="0" y="24"/>
                    </a:lnTo>
                    <a:lnTo>
                      <a:pt x="0" y="24"/>
                    </a:lnTo>
                    <a:lnTo>
                      <a:pt x="0" y="24"/>
                    </a:lnTo>
                    <a:lnTo>
                      <a:pt x="6" y="18"/>
                    </a:lnTo>
                    <a:lnTo>
                      <a:pt x="11" y="12"/>
                    </a:lnTo>
                    <a:lnTo>
                      <a:pt x="11" y="12"/>
                    </a:lnTo>
                    <a:lnTo>
                      <a:pt x="11" y="12"/>
                    </a:lnTo>
                    <a:lnTo>
                      <a:pt x="17" y="6"/>
                    </a:lnTo>
                    <a:lnTo>
                      <a:pt x="23" y="6"/>
                    </a:lnTo>
                    <a:lnTo>
                      <a:pt x="23" y="6"/>
                    </a:lnTo>
                    <a:lnTo>
                      <a:pt x="29" y="6"/>
                    </a:lnTo>
                    <a:lnTo>
                      <a:pt x="35" y="6"/>
                    </a:lnTo>
                    <a:lnTo>
                      <a:pt x="35" y="6"/>
                    </a:lnTo>
                    <a:lnTo>
                      <a:pt x="35" y="6"/>
                    </a:lnTo>
                    <a:lnTo>
                      <a:pt x="35" y="6"/>
                    </a:lnTo>
                    <a:lnTo>
                      <a:pt x="41" y="12"/>
                    </a:lnTo>
                    <a:lnTo>
                      <a:pt x="41" y="6"/>
                    </a:lnTo>
                    <a:lnTo>
                      <a:pt x="41" y="6"/>
                    </a:lnTo>
                    <a:lnTo>
                      <a:pt x="41" y="0"/>
                    </a:lnTo>
                    <a:lnTo>
                      <a:pt x="41" y="0"/>
                    </a:lnTo>
                    <a:lnTo>
                      <a:pt x="4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22" name="Freeform 78"/>
              <p:cNvSpPr>
                <a:spLocks/>
              </p:cNvSpPr>
              <p:nvPr/>
            </p:nvSpPr>
            <p:spPr bwMode="auto">
              <a:xfrm>
                <a:off x="3387" y="1883"/>
                <a:ext cx="12" cy="17"/>
              </a:xfrm>
              <a:custGeom>
                <a:avLst/>
                <a:gdLst>
                  <a:gd name="T0" fmla="*/ 12 w 12"/>
                  <a:gd name="T1" fmla="*/ 0 h 17"/>
                  <a:gd name="T2" fmla="*/ 12 w 12"/>
                  <a:gd name="T3" fmla="*/ 0 h 17"/>
                  <a:gd name="T4" fmla="*/ 12 w 12"/>
                  <a:gd name="T5" fmla="*/ 0 h 17"/>
                  <a:gd name="T6" fmla="*/ 12 w 12"/>
                  <a:gd name="T7" fmla="*/ 0 h 17"/>
                  <a:gd name="T8" fmla="*/ 12 w 12"/>
                  <a:gd name="T9" fmla="*/ 0 h 17"/>
                  <a:gd name="T10" fmla="*/ 6 w 12"/>
                  <a:gd name="T11" fmla="*/ 0 h 17"/>
                  <a:gd name="T12" fmla="*/ 6 w 12"/>
                  <a:gd name="T13" fmla="*/ 0 h 17"/>
                  <a:gd name="T14" fmla="*/ 6 w 12"/>
                  <a:gd name="T15" fmla="*/ 0 h 17"/>
                  <a:gd name="T16" fmla="*/ 6 w 12"/>
                  <a:gd name="T17" fmla="*/ 0 h 17"/>
                  <a:gd name="T18" fmla="*/ 0 w 12"/>
                  <a:gd name="T19" fmla="*/ 6 h 17"/>
                  <a:gd name="T20" fmla="*/ 0 w 12"/>
                  <a:gd name="T21" fmla="*/ 6 h 17"/>
                  <a:gd name="T22" fmla="*/ 0 w 12"/>
                  <a:gd name="T23" fmla="*/ 6 h 17"/>
                  <a:gd name="T24" fmla="*/ 0 w 12"/>
                  <a:gd name="T25" fmla="*/ 6 h 17"/>
                  <a:gd name="T26" fmla="*/ 0 w 12"/>
                  <a:gd name="T27" fmla="*/ 12 h 17"/>
                  <a:gd name="T28" fmla="*/ 0 w 12"/>
                  <a:gd name="T29" fmla="*/ 12 h 17"/>
                  <a:gd name="T30" fmla="*/ 6 w 12"/>
                  <a:gd name="T31" fmla="*/ 12 h 17"/>
                  <a:gd name="T32" fmla="*/ 6 w 12"/>
                  <a:gd name="T33" fmla="*/ 12 h 17"/>
                  <a:gd name="T34" fmla="*/ 6 w 12"/>
                  <a:gd name="T35" fmla="*/ 17 h 17"/>
                  <a:gd name="T36" fmla="*/ 6 w 12"/>
                  <a:gd name="T37" fmla="*/ 17 h 17"/>
                  <a:gd name="T38" fmla="*/ 6 w 12"/>
                  <a:gd name="T39" fmla="*/ 17 h 17"/>
                  <a:gd name="T40" fmla="*/ 6 w 12"/>
                  <a:gd name="T41" fmla="*/ 17 h 17"/>
                  <a:gd name="T42" fmla="*/ 6 w 12"/>
                  <a:gd name="T43" fmla="*/ 17 h 17"/>
                  <a:gd name="T44" fmla="*/ 6 w 12"/>
                  <a:gd name="T45" fmla="*/ 12 h 17"/>
                  <a:gd name="T46" fmla="*/ 6 w 12"/>
                  <a:gd name="T47" fmla="*/ 6 h 17"/>
                  <a:gd name="T48" fmla="*/ 6 w 12"/>
                  <a:gd name="T49" fmla="*/ 6 h 17"/>
                  <a:gd name="T50" fmla="*/ 6 w 12"/>
                  <a:gd name="T51" fmla="*/ 6 h 17"/>
                  <a:gd name="T52" fmla="*/ 12 w 12"/>
                  <a:gd name="T53" fmla="*/ 6 h 17"/>
                  <a:gd name="T54" fmla="*/ 12 w 12"/>
                  <a:gd name="T5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7">
                    <a:moveTo>
                      <a:pt x="12" y="0"/>
                    </a:moveTo>
                    <a:lnTo>
                      <a:pt x="12" y="0"/>
                    </a:lnTo>
                    <a:lnTo>
                      <a:pt x="12" y="0"/>
                    </a:lnTo>
                    <a:lnTo>
                      <a:pt x="12" y="0"/>
                    </a:lnTo>
                    <a:lnTo>
                      <a:pt x="12" y="0"/>
                    </a:lnTo>
                    <a:lnTo>
                      <a:pt x="6" y="0"/>
                    </a:lnTo>
                    <a:lnTo>
                      <a:pt x="6" y="0"/>
                    </a:lnTo>
                    <a:lnTo>
                      <a:pt x="6" y="0"/>
                    </a:lnTo>
                    <a:lnTo>
                      <a:pt x="6" y="0"/>
                    </a:lnTo>
                    <a:lnTo>
                      <a:pt x="0" y="6"/>
                    </a:lnTo>
                    <a:lnTo>
                      <a:pt x="0" y="6"/>
                    </a:lnTo>
                    <a:lnTo>
                      <a:pt x="0" y="6"/>
                    </a:lnTo>
                    <a:lnTo>
                      <a:pt x="0" y="6"/>
                    </a:lnTo>
                    <a:lnTo>
                      <a:pt x="0" y="12"/>
                    </a:lnTo>
                    <a:lnTo>
                      <a:pt x="0" y="12"/>
                    </a:lnTo>
                    <a:lnTo>
                      <a:pt x="6" y="12"/>
                    </a:lnTo>
                    <a:lnTo>
                      <a:pt x="6" y="12"/>
                    </a:lnTo>
                    <a:lnTo>
                      <a:pt x="6" y="17"/>
                    </a:lnTo>
                    <a:lnTo>
                      <a:pt x="6" y="17"/>
                    </a:lnTo>
                    <a:lnTo>
                      <a:pt x="6" y="17"/>
                    </a:lnTo>
                    <a:lnTo>
                      <a:pt x="6" y="17"/>
                    </a:lnTo>
                    <a:lnTo>
                      <a:pt x="6" y="17"/>
                    </a:lnTo>
                    <a:lnTo>
                      <a:pt x="6" y="12"/>
                    </a:lnTo>
                    <a:lnTo>
                      <a:pt x="6" y="6"/>
                    </a:lnTo>
                    <a:lnTo>
                      <a:pt x="6" y="6"/>
                    </a:lnTo>
                    <a:lnTo>
                      <a:pt x="6" y="6"/>
                    </a:lnTo>
                    <a:lnTo>
                      <a:pt x="12" y="6"/>
                    </a:lnTo>
                    <a:lnTo>
                      <a:pt x="12"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23" name="Freeform 79"/>
              <p:cNvSpPr>
                <a:spLocks/>
              </p:cNvSpPr>
              <p:nvPr/>
            </p:nvSpPr>
            <p:spPr bwMode="auto">
              <a:xfrm>
                <a:off x="3969" y="2592"/>
                <a:ext cx="55" cy="105"/>
              </a:xfrm>
              <a:custGeom>
                <a:avLst/>
                <a:gdLst>
                  <a:gd name="T0" fmla="*/ 55 w 55"/>
                  <a:gd name="T1" fmla="*/ 105 h 105"/>
                  <a:gd name="T2" fmla="*/ 49 w 55"/>
                  <a:gd name="T3" fmla="*/ 97 h 105"/>
                  <a:gd name="T4" fmla="*/ 42 w 55"/>
                  <a:gd name="T5" fmla="*/ 85 h 105"/>
                  <a:gd name="T6" fmla="*/ 42 w 55"/>
                  <a:gd name="T7" fmla="*/ 73 h 105"/>
                  <a:gd name="T8" fmla="*/ 42 w 55"/>
                  <a:gd name="T9" fmla="*/ 73 h 105"/>
                  <a:gd name="T10" fmla="*/ 42 w 55"/>
                  <a:gd name="T11" fmla="*/ 67 h 105"/>
                  <a:gd name="T12" fmla="*/ 36 w 55"/>
                  <a:gd name="T13" fmla="*/ 61 h 105"/>
                  <a:gd name="T14" fmla="*/ 36 w 55"/>
                  <a:gd name="T15" fmla="*/ 56 h 105"/>
                  <a:gd name="T16" fmla="*/ 36 w 55"/>
                  <a:gd name="T17" fmla="*/ 56 h 105"/>
                  <a:gd name="T18" fmla="*/ 24 w 55"/>
                  <a:gd name="T19" fmla="*/ 67 h 105"/>
                  <a:gd name="T20" fmla="*/ 12 w 55"/>
                  <a:gd name="T21" fmla="*/ 85 h 105"/>
                  <a:gd name="T22" fmla="*/ 0 w 55"/>
                  <a:gd name="T23" fmla="*/ 97 h 105"/>
                  <a:gd name="T24" fmla="*/ 0 w 55"/>
                  <a:gd name="T25" fmla="*/ 97 h 105"/>
                  <a:gd name="T26" fmla="*/ 6 w 55"/>
                  <a:gd name="T27" fmla="*/ 91 h 105"/>
                  <a:gd name="T28" fmla="*/ 18 w 55"/>
                  <a:gd name="T29" fmla="*/ 61 h 105"/>
                  <a:gd name="T30" fmla="*/ 30 w 55"/>
                  <a:gd name="T31" fmla="*/ 30 h 105"/>
                  <a:gd name="T32" fmla="*/ 30 w 55"/>
                  <a:gd name="T33" fmla="*/ 30 h 105"/>
                  <a:gd name="T34" fmla="*/ 30 w 55"/>
                  <a:gd name="T35" fmla="*/ 18 h 105"/>
                  <a:gd name="T36" fmla="*/ 36 w 55"/>
                  <a:gd name="T37" fmla="*/ 6 h 105"/>
                  <a:gd name="T38" fmla="*/ 42 w 55"/>
                  <a:gd name="T39" fmla="*/ 0 h 105"/>
                  <a:gd name="T40" fmla="*/ 42 w 55"/>
                  <a:gd name="T41" fmla="*/ 0 h 105"/>
                  <a:gd name="T42" fmla="*/ 49 w 55"/>
                  <a:gd name="T43" fmla="*/ 36 h 105"/>
                  <a:gd name="T44" fmla="*/ 55 w 55"/>
                  <a:gd name="T45" fmla="*/ 79 h 105"/>
                  <a:gd name="T46" fmla="*/ 55 w 55"/>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105">
                    <a:moveTo>
                      <a:pt x="55" y="105"/>
                    </a:moveTo>
                    <a:lnTo>
                      <a:pt x="49" y="97"/>
                    </a:lnTo>
                    <a:lnTo>
                      <a:pt x="42" y="85"/>
                    </a:lnTo>
                    <a:lnTo>
                      <a:pt x="42" y="73"/>
                    </a:lnTo>
                    <a:lnTo>
                      <a:pt x="42" y="73"/>
                    </a:lnTo>
                    <a:lnTo>
                      <a:pt x="42" y="67"/>
                    </a:lnTo>
                    <a:lnTo>
                      <a:pt x="36" y="61"/>
                    </a:lnTo>
                    <a:lnTo>
                      <a:pt x="36" y="56"/>
                    </a:lnTo>
                    <a:lnTo>
                      <a:pt x="36" y="56"/>
                    </a:lnTo>
                    <a:lnTo>
                      <a:pt x="24" y="67"/>
                    </a:lnTo>
                    <a:lnTo>
                      <a:pt x="12" y="85"/>
                    </a:lnTo>
                    <a:lnTo>
                      <a:pt x="0" y="97"/>
                    </a:lnTo>
                    <a:lnTo>
                      <a:pt x="0" y="97"/>
                    </a:lnTo>
                    <a:lnTo>
                      <a:pt x="6" y="91"/>
                    </a:lnTo>
                    <a:lnTo>
                      <a:pt x="18" y="61"/>
                    </a:lnTo>
                    <a:lnTo>
                      <a:pt x="30" y="30"/>
                    </a:lnTo>
                    <a:lnTo>
                      <a:pt x="30" y="30"/>
                    </a:lnTo>
                    <a:lnTo>
                      <a:pt x="30" y="18"/>
                    </a:lnTo>
                    <a:lnTo>
                      <a:pt x="36" y="6"/>
                    </a:lnTo>
                    <a:lnTo>
                      <a:pt x="42" y="0"/>
                    </a:lnTo>
                    <a:lnTo>
                      <a:pt x="42" y="0"/>
                    </a:lnTo>
                    <a:lnTo>
                      <a:pt x="49" y="36"/>
                    </a:lnTo>
                    <a:lnTo>
                      <a:pt x="55" y="79"/>
                    </a:lnTo>
                    <a:lnTo>
                      <a:pt x="55" y="10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24" name="Freeform 80"/>
              <p:cNvSpPr>
                <a:spLocks/>
              </p:cNvSpPr>
              <p:nvPr/>
            </p:nvSpPr>
            <p:spPr bwMode="auto">
              <a:xfrm>
                <a:off x="3950" y="2036"/>
                <a:ext cx="240" cy="146"/>
              </a:xfrm>
              <a:custGeom>
                <a:avLst/>
                <a:gdLst>
                  <a:gd name="T0" fmla="*/ 234 w 240"/>
                  <a:gd name="T1" fmla="*/ 6 h 146"/>
                  <a:gd name="T2" fmla="*/ 196 w 240"/>
                  <a:gd name="T3" fmla="*/ 41 h 146"/>
                  <a:gd name="T4" fmla="*/ 196 w 240"/>
                  <a:gd name="T5" fmla="*/ 55 h 146"/>
                  <a:gd name="T6" fmla="*/ 190 w 240"/>
                  <a:gd name="T7" fmla="*/ 73 h 146"/>
                  <a:gd name="T8" fmla="*/ 185 w 240"/>
                  <a:gd name="T9" fmla="*/ 85 h 146"/>
                  <a:gd name="T10" fmla="*/ 171 w 240"/>
                  <a:gd name="T11" fmla="*/ 102 h 146"/>
                  <a:gd name="T12" fmla="*/ 171 w 240"/>
                  <a:gd name="T13" fmla="*/ 91 h 146"/>
                  <a:gd name="T14" fmla="*/ 171 w 240"/>
                  <a:gd name="T15" fmla="*/ 73 h 146"/>
                  <a:gd name="T16" fmla="*/ 159 w 240"/>
                  <a:gd name="T17" fmla="*/ 91 h 146"/>
                  <a:gd name="T18" fmla="*/ 147 w 240"/>
                  <a:gd name="T19" fmla="*/ 116 h 146"/>
                  <a:gd name="T20" fmla="*/ 141 w 240"/>
                  <a:gd name="T21" fmla="*/ 128 h 146"/>
                  <a:gd name="T22" fmla="*/ 124 w 240"/>
                  <a:gd name="T23" fmla="*/ 140 h 146"/>
                  <a:gd name="T24" fmla="*/ 110 w 240"/>
                  <a:gd name="T25" fmla="*/ 146 h 146"/>
                  <a:gd name="T26" fmla="*/ 92 w 240"/>
                  <a:gd name="T27" fmla="*/ 128 h 146"/>
                  <a:gd name="T28" fmla="*/ 80 w 240"/>
                  <a:gd name="T29" fmla="*/ 116 h 146"/>
                  <a:gd name="T30" fmla="*/ 68 w 240"/>
                  <a:gd name="T31" fmla="*/ 96 h 146"/>
                  <a:gd name="T32" fmla="*/ 61 w 240"/>
                  <a:gd name="T33" fmla="*/ 96 h 146"/>
                  <a:gd name="T34" fmla="*/ 49 w 240"/>
                  <a:gd name="T35" fmla="*/ 73 h 146"/>
                  <a:gd name="T36" fmla="*/ 43 w 240"/>
                  <a:gd name="T37" fmla="*/ 61 h 146"/>
                  <a:gd name="T38" fmla="*/ 25 w 240"/>
                  <a:gd name="T39" fmla="*/ 24 h 146"/>
                  <a:gd name="T40" fmla="*/ 19 w 240"/>
                  <a:gd name="T41" fmla="*/ 18 h 146"/>
                  <a:gd name="T42" fmla="*/ 0 w 240"/>
                  <a:gd name="T43" fmla="*/ 0 h 146"/>
                  <a:gd name="T44" fmla="*/ 0 w 240"/>
                  <a:gd name="T45" fmla="*/ 0 h 146"/>
                  <a:gd name="T46" fmla="*/ 19 w 240"/>
                  <a:gd name="T47" fmla="*/ 6 h 146"/>
                  <a:gd name="T48" fmla="*/ 25 w 240"/>
                  <a:gd name="T49" fmla="*/ 18 h 146"/>
                  <a:gd name="T50" fmla="*/ 31 w 240"/>
                  <a:gd name="T51" fmla="*/ 18 h 146"/>
                  <a:gd name="T52" fmla="*/ 49 w 240"/>
                  <a:gd name="T53" fmla="*/ 18 h 146"/>
                  <a:gd name="T54" fmla="*/ 98 w 240"/>
                  <a:gd name="T55" fmla="*/ 12 h 146"/>
                  <a:gd name="T56" fmla="*/ 124 w 240"/>
                  <a:gd name="T57" fmla="*/ 18 h 146"/>
                  <a:gd name="T58" fmla="*/ 202 w 240"/>
                  <a:gd name="T59" fmla="*/ 18 h 146"/>
                  <a:gd name="T60" fmla="*/ 208 w 240"/>
                  <a:gd name="T61" fmla="*/ 12 h 146"/>
                  <a:gd name="T62" fmla="*/ 240 w 240"/>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146">
                    <a:moveTo>
                      <a:pt x="240" y="0"/>
                    </a:moveTo>
                    <a:lnTo>
                      <a:pt x="234" y="6"/>
                    </a:lnTo>
                    <a:lnTo>
                      <a:pt x="214" y="18"/>
                    </a:lnTo>
                    <a:lnTo>
                      <a:pt x="196" y="41"/>
                    </a:lnTo>
                    <a:lnTo>
                      <a:pt x="196" y="41"/>
                    </a:lnTo>
                    <a:lnTo>
                      <a:pt x="196" y="55"/>
                    </a:lnTo>
                    <a:lnTo>
                      <a:pt x="190" y="67"/>
                    </a:lnTo>
                    <a:lnTo>
                      <a:pt x="190" y="73"/>
                    </a:lnTo>
                    <a:lnTo>
                      <a:pt x="190" y="73"/>
                    </a:lnTo>
                    <a:lnTo>
                      <a:pt x="185" y="85"/>
                    </a:lnTo>
                    <a:lnTo>
                      <a:pt x="171" y="96"/>
                    </a:lnTo>
                    <a:lnTo>
                      <a:pt x="171" y="102"/>
                    </a:lnTo>
                    <a:lnTo>
                      <a:pt x="171" y="102"/>
                    </a:lnTo>
                    <a:lnTo>
                      <a:pt x="171" y="91"/>
                    </a:lnTo>
                    <a:lnTo>
                      <a:pt x="171" y="79"/>
                    </a:lnTo>
                    <a:lnTo>
                      <a:pt x="171" y="73"/>
                    </a:lnTo>
                    <a:lnTo>
                      <a:pt x="171" y="73"/>
                    </a:lnTo>
                    <a:lnTo>
                      <a:pt x="159" y="91"/>
                    </a:lnTo>
                    <a:lnTo>
                      <a:pt x="153" y="102"/>
                    </a:lnTo>
                    <a:lnTo>
                      <a:pt x="147" y="116"/>
                    </a:lnTo>
                    <a:lnTo>
                      <a:pt x="147" y="116"/>
                    </a:lnTo>
                    <a:lnTo>
                      <a:pt x="141" y="128"/>
                    </a:lnTo>
                    <a:lnTo>
                      <a:pt x="129" y="134"/>
                    </a:lnTo>
                    <a:lnTo>
                      <a:pt x="124" y="140"/>
                    </a:lnTo>
                    <a:lnTo>
                      <a:pt x="124" y="140"/>
                    </a:lnTo>
                    <a:lnTo>
                      <a:pt x="110" y="146"/>
                    </a:lnTo>
                    <a:lnTo>
                      <a:pt x="104" y="140"/>
                    </a:lnTo>
                    <a:lnTo>
                      <a:pt x="92" y="128"/>
                    </a:lnTo>
                    <a:lnTo>
                      <a:pt x="92" y="128"/>
                    </a:lnTo>
                    <a:lnTo>
                      <a:pt x="80" y="116"/>
                    </a:lnTo>
                    <a:lnTo>
                      <a:pt x="68" y="102"/>
                    </a:lnTo>
                    <a:lnTo>
                      <a:pt x="68" y="96"/>
                    </a:lnTo>
                    <a:lnTo>
                      <a:pt x="68" y="96"/>
                    </a:lnTo>
                    <a:lnTo>
                      <a:pt x="61" y="96"/>
                    </a:lnTo>
                    <a:lnTo>
                      <a:pt x="55" y="85"/>
                    </a:lnTo>
                    <a:lnTo>
                      <a:pt x="49" y="73"/>
                    </a:lnTo>
                    <a:lnTo>
                      <a:pt x="49" y="73"/>
                    </a:lnTo>
                    <a:lnTo>
                      <a:pt x="43" y="61"/>
                    </a:lnTo>
                    <a:lnTo>
                      <a:pt x="31" y="35"/>
                    </a:lnTo>
                    <a:lnTo>
                      <a:pt x="25" y="24"/>
                    </a:lnTo>
                    <a:lnTo>
                      <a:pt x="25" y="24"/>
                    </a:lnTo>
                    <a:lnTo>
                      <a:pt x="19" y="18"/>
                    </a:lnTo>
                    <a:lnTo>
                      <a:pt x="6" y="6"/>
                    </a:lnTo>
                    <a:lnTo>
                      <a:pt x="0" y="0"/>
                    </a:lnTo>
                    <a:lnTo>
                      <a:pt x="0" y="0"/>
                    </a:lnTo>
                    <a:lnTo>
                      <a:pt x="0" y="0"/>
                    </a:lnTo>
                    <a:lnTo>
                      <a:pt x="6" y="6"/>
                    </a:lnTo>
                    <a:lnTo>
                      <a:pt x="19" y="6"/>
                    </a:lnTo>
                    <a:lnTo>
                      <a:pt x="19" y="6"/>
                    </a:lnTo>
                    <a:lnTo>
                      <a:pt x="25" y="18"/>
                    </a:lnTo>
                    <a:lnTo>
                      <a:pt x="25" y="24"/>
                    </a:lnTo>
                    <a:lnTo>
                      <a:pt x="31" y="18"/>
                    </a:lnTo>
                    <a:lnTo>
                      <a:pt x="31" y="18"/>
                    </a:lnTo>
                    <a:lnTo>
                      <a:pt x="49" y="18"/>
                    </a:lnTo>
                    <a:lnTo>
                      <a:pt x="80" y="12"/>
                    </a:lnTo>
                    <a:lnTo>
                      <a:pt x="98" y="12"/>
                    </a:lnTo>
                    <a:lnTo>
                      <a:pt x="98" y="12"/>
                    </a:lnTo>
                    <a:lnTo>
                      <a:pt x="124" y="18"/>
                    </a:lnTo>
                    <a:lnTo>
                      <a:pt x="171" y="18"/>
                    </a:lnTo>
                    <a:lnTo>
                      <a:pt x="202" y="18"/>
                    </a:lnTo>
                    <a:lnTo>
                      <a:pt x="202" y="18"/>
                    </a:lnTo>
                    <a:lnTo>
                      <a:pt x="208" y="12"/>
                    </a:lnTo>
                    <a:lnTo>
                      <a:pt x="226" y="6"/>
                    </a:lnTo>
                    <a:lnTo>
                      <a:pt x="24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25" name="Freeform 81"/>
              <p:cNvSpPr>
                <a:spLocks/>
              </p:cNvSpPr>
              <p:nvPr/>
            </p:nvSpPr>
            <p:spPr bwMode="auto">
              <a:xfrm>
                <a:off x="3999" y="2011"/>
                <a:ext cx="141" cy="159"/>
              </a:xfrm>
              <a:custGeom>
                <a:avLst/>
                <a:gdLst>
                  <a:gd name="T0" fmla="*/ 141 w 141"/>
                  <a:gd name="T1" fmla="*/ 37 h 159"/>
                  <a:gd name="T2" fmla="*/ 136 w 141"/>
                  <a:gd name="T3" fmla="*/ 55 h 159"/>
                  <a:gd name="T4" fmla="*/ 130 w 141"/>
                  <a:gd name="T5" fmla="*/ 80 h 159"/>
                  <a:gd name="T6" fmla="*/ 122 w 141"/>
                  <a:gd name="T7" fmla="*/ 98 h 159"/>
                  <a:gd name="T8" fmla="*/ 122 w 141"/>
                  <a:gd name="T9" fmla="*/ 98 h 159"/>
                  <a:gd name="T10" fmla="*/ 116 w 141"/>
                  <a:gd name="T11" fmla="*/ 110 h 159"/>
                  <a:gd name="T12" fmla="*/ 104 w 141"/>
                  <a:gd name="T13" fmla="*/ 121 h 159"/>
                  <a:gd name="T14" fmla="*/ 98 w 141"/>
                  <a:gd name="T15" fmla="*/ 127 h 159"/>
                  <a:gd name="T16" fmla="*/ 98 w 141"/>
                  <a:gd name="T17" fmla="*/ 127 h 159"/>
                  <a:gd name="T18" fmla="*/ 92 w 141"/>
                  <a:gd name="T19" fmla="*/ 141 h 159"/>
                  <a:gd name="T20" fmla="*/ 86 w 141"/>
                  <a:gd name="T21" fmla="*/ 147 h 159"/>
                  <a:gd name="T22" fmla="*/ 80 w 141"/>
                  <a:gd name="T23" fmla="*/ 153 h 159"/>
                  <a:gd name="T24" fmla="*/ 80 w 141"/>
                  <a:gd name="T25" fmla="*/ 153 h 159"/>
                  <a:gd name="T26" fmla="*/ 67 w 141"/>
                  <a:gd name="T27" fmla="*/ 159 h 159"/>
                  <a:gd name="T28" fmla="*/ 55 w 141"/>
                  <a:gd name="T29" fmla="*/ 153 h 159"/>
                  <a:gd name="T30" fmla="*/ 43 w 141"/>
                  <a:gd name="T31" fmla="*/ 147 h 159"/>
                  <a:gd name="T32" fmla="*/ 43 w 141"/>
                  <a:gd name="T33" fmla="*/ 147 h 159"/>
                  <a:gd name="T34" fmla="*/ 37 w 141"/>
                  <a:gd name="T35" fmla="*/ 141 h 159"/>
                  <a:gd name="T36" fmla="*/ 31 w 141"/>
                  <a:gd name="T37" fmla="*/ 127 h 159"/>
                  <a:gd name="T38" fmla="*/ 25 w 141"/>
                  <a:gd name="T39" fmla="*/ 121 h 159"/>
                  <a:gd name="T40" fmla="*/ 25 w 141"/>
                  <a:gd name="T41" fmla="*/ 121 h 159"/>
                  <a:gd name="T42" fmla="*/ 19 w 141"/>
                  <a:gd name="T43" fmla="*/ 116 h 159"/>
                  <a:gd name="T44" fmla="*/ 12 w 141"/>
                  <a:gd name="T45" fmla="*/ 98 h 159"/>
                  <a:gd name="T46" fmla="*/ 6 w 141"/>
                  <a:gd name="T47" fmla="*/ 80 h 159"/>
                  <a:gd name="T48" fmla="*/ 6 w 141"/>
                  <a:gd name="T49" fmla="*/ 80 h 159"/>
                  <a:gd name="T50" fmla="*/ 0 w 141"/>
                  <a:gd name="T51" fmla="*/ 60 h 159"/>
                  <a:gd name="T52" fmla="*/ 0 w 141"/>
                  <a:gd name="T53" fmla="*/ 37 h 159"/>
                  <a:gd name="T54" fmla="*/ 0 w 141"/>
                  <a:gd name="T55" fmla="*/ 25 h 159"/>
                  <a:gd name="T56" fmla="*/ 0 w 141"/>
                  <a:gd name="T57" fmla="*/ 25 h 159"/>
                  <a:gd name="T58" fmla="*/ 25 w 141"/>
                  <a:gd name="T59" fmla="*/ 17 h 159"/>
                  <a:gd name="T60" fmla="*/ 75 w 141"/>
                  <a:gd name="T61" fmla="*/ 0 h 159"/>
                  <a:gd name="T62" fmla="*/ 122 w 141"/>
                  <a:gd name="T63" fmla="*/ 0 h 159"/>
                  <a:gd name="T64" fmla="*/ 141 w 141"/>
                  <a:gd name="T65" fmla="*/ 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159">
                    <a:moveTo>
                      <a:pt x="141" y="37"/>
                    </a:moveTo>
                    <a:lnTo>
                      <a:pt x="136" y="55"/>
                    </a:lnTo>
                    <a:lnTo>
                      <a:pt x="130" y="80"/>
                    </a:lnTo>
                    <a:lnTo>
                      <a:pt x="122" y="98"/>
                    </a:lnTo>
                    <a:lnTo>
                      <a:pt x="122" y="98"/>
                    </a:lnTo>
                    <a:lnTo>
                      <a:pt x="116" y="110"/>
                    </a:lnTo>
                    <a:lnTo>
                      <a:pt x="104" y="121"/>
                    </a:lnTo>
                    <a:lnTo>
                      <a:pt x="98" y="127"/>
                    </a:lnTo>
                    <a:lnTo>
                      <a:pt x="98" y="127"/>
                    </a:lnTo>
                    <a:lnTo>
                      <a:pt x="92" y="141"/>
                    </a:lnTo>
                    <a:lnTo>
                      <a:pt x="86" y="147"/>
                    </a:lnTo>
                    <a:lnTo>
                      <a:pt x="80" y="153"/>
                    </a:lnTo>
                    <a:lnTo>
                      <a:pt x="80" y="153"/>
                    </a:lnTo>
                    <a:lnTo>
                      <a:pt x="67" y="159"/>
                    </a:lnTo>
                    <a:lnTo>
                      <a:pt x="55" y="153"/>
                    </a:lnTo>
                    <a:lnTo>
                      <a:pt x="43" y="147"/>
                    </a:lnTo>
                    <a:lnTo>
                      <a:pt x="43" y="147"/>
                    </a:lnTo>
                    <a:lnTo>
                      <a:pt x="37" y="141"/>
                    </a:lnTo>
                    <a:lnTo>
                      <a:pt x="31" y="127"/>
                    </a:lnTo>
                    <a:lnTo>
                      <a:pt x="25" y="121"/>
                    </a:lnTo>
                    <a:lnTo>
                      <a:pt x="25" y="121"/>
                    </a:lnTo>
                    <a:lnTo>
                      <a:pt x="19" y="116"/>
                    </a:lnTo>
                    <a:lnTo>
                      <a:pt x="12" y="98"/>
                    </a:lnTo>
                    <a:lnTo>
                      <a:pt x="6" y="80"/>
                    </a:lnTo>
                    <a:lnTo>
                      <a:pt x="6" y="80"/>
                    </a:lnTo>
                    <a:lnTo>
                      <a:pt x="0" y="60"/>
                    </a:lnTo>
                    <a:lnTo>
                      <a:pt x="0" y="37"/>
                    </a:lnTo>
                    <a:lnTo>
                      <a:pt x="0" y="25"/>
                    </a:lnTo>
                    <a:lnTo>
                      <a:pt x="0" y="25"/>
                    </a:lnTo>
                    <a:lnTo>
                      <a:pt x="25" y="17"/>
                    </a:lnTo>
                    <a:lnTo>
                      <a:pt x="75" y="0"/>
                    </a:lnTo>
                    <a:lnTo>
                      <a:pt x="122" y="0"/>
                    </a:lnTo>
                    <a:lnTo>
                      <a:pt x="141" y="37"/>
                    </a:lnTo>
                    <a:close/>
                  </a:path>
                </a:pathLst>
              </a:custGeom>
              <a:solidFill>
                <a:srgbClr val="F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26" name="Freeform 82"/>
              <p:cNvSpPr>
                <a:spLocks/>
              </p:cNvSpPr>
              <p:nvPr/>
            </p:nvSpPr>
            <p:spPr bwMode="auto">
              <a:xfrm>
                <a:off x="4042" y="2109"/>
                <a:ext cx="37" cy="18"/>
              </a:xfrm>
              <a:custGeom>
                <a:avLst/>
                <a:gdLst>
                  <a:gd name="T0" fmla="*/ 37 w 37"/>
                  <a:gd name="T1" fmla="*/ 0 h 18"/>
                  <a:gd name="T2" fmla="*/ 37 w 37"/>
                  <a:gd name="T3" fmla="*/ 0 h 18"/>
                  <a:gd name="T4" fmla="*/ 37 w 37"/>
                  <a:gd name="T5" fmla="*/ 6 h 18"/>
                  <a:gd name="T6" fmla="*/ 32 w 37"/>
                  <a:gd name="T7" fmla="*/ 6 h 18"/>
                  <a:gd name="T8" fmla="*/ 32 w 37"/>
                  <a:gd name="T9" fmla="*/ 6 h 18"/>
                  <a:gd name="T10" fmla="*/ 24 w 37"/>
                  <a:gd name="T11" fmla="*/ 12 h 18"/>
                  <a:gd name="T12" fmla="*/ 24 w 37"/>
                  <a:gd name="T13" fmla="*/ 12 h 18"/>
                  <a:gd name="T14" fmla="*/ 24 w 37"/>
                  <a:gd name="T15" fmla="*/ 12 h 18"/>
                  <a:gd name="T16" fmla="*/ 24 w 37"/>
                  <a:gd name="T17" fmla="*/ 12 h 18"/>
                  <a:gd name="T18" fmla="*/ 18 w 37"/>
                  <a:gd name="T19" fmla="*/ 18 h 18"/>
                  <a:gd name="T20" fmla="*/ 18 w 37"/>
                  <a:gd name="T21" fmla="*/ 18 h 18"/>
                  <a:gd name="T22" fmla="*/ 18 w 37"/>
                  <a:gd name="T23" fmla="*/ 12 h 18"/>
                  <a:gd name="T24" fmla="*/ 18 w 37"/>
                  <a:gd name="T25" fmla="*/ 12 h 18"/>
                  <a:gd name="T26" fmla="*/ 6 w 37"/>
                  <a:gd name="T27" fmla="*/ 6 h 18"/>
                  <a:gd name="T28" fmla="*/ 6 w 37"/>
                  <a:gd name="T29" fmla="*/ 6 h 18"/>
                  <a:gd name="T30" fmla="*/ 6 w 37"/>
                  <a:gd name="T31" fmla="*/ 6 h 18"/>
                  <a:gd name="T32" fmla="*/ 6 w 37"/>
                  <a:gd name="T33" fmla="*/ 0 h 18"/>
                  <a:gd name="T34" fmla="*/ 6 w 37"/>
                  <a:gd name="T35" fmla="*/ 0 h 18"/>
                  <a:gd name="T36" fmla="*/ 6 w 37"/>
                  <a:gd name="T37" fmla="*/ 0 h 18"/>
                  <a:gd name="T38" fmla="*/ 0 w 37"/>
                  <a:gd name="T39" fmla="*/ 6 h 18"/>
                  <a:gd name="T40" fmla="*/ 6 w 37"/>
                  <a:gd name="T41" fmla="*/ 6 h 18"/>
                  <a:gd name="T42" fmla="*/ 6 w 37"/>
                  <a:gd name="T43" fmla="*/ 6 h 18"/>
                  <a:gd name="T44" fmla="*/ 6 w 37"/>
                  <a:gd name="T45" fmla="*/ 12 h 18"/>
                  <a:gd name="T46" fmla="*/ 12 w 37"/>
                  <a:gd name="T47" fmla="*/ 18 h 18"/>
                  <a:gd name="T48" fmla="*/ 24 w 37"/>
                  <a:gd name="T49" fmla="*/ 18 h 18"/>
                  <a:gd name="T50" fmla="*/ 24 w 37"/>
                  <a:gd name="T51" fmla="*/ 18 h 18"/>
                  <a:gd name="T52" fmla="*/ 24 w 37"/>
                  <a:gd name="T53" fmla="*/ 18 h 18"/>
                  <a:gd name="T54" fmla="*/ 32 w 37"/>
                  <a:gd name="T55" fmla="*/ 12 h 18"/>
                  <a:gd name="T56" fmla="*/ 32 w 37"/>
                  <a:gd name="T57" fmla="*/ 6 h 18"/>
                  <a:gd name="T58" fmla="*/ 32 w 37"/>
                  <a:gd name="T59" fmla="*/ 6 h 18"/>
                  <a:gd name="T60" fmla="*/ 32 w 37"/>
                  <a:gd name="T61" fmla="*/ 6 h 18"/>
                  <a:gd name="T62" fmla="*/ 37 w 37"/>
                  <a:gd name="T63" fmla="*/ 6 h 18"/>
                  <a:gd name="T64" fmla="*/ 37 w 37"/>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18">
                    <a:moveTo>
                      <a:pt x="37" y="0"/>
                    </a:moveTo>
                    <a:lnTo>
                      <a:pt x="37" y="0"/>
                    </a:lnTo>
                    <a:lnTo>
                      <a:pt x="37" y="6"/>
                    </a:lnTo>
                    <a:lnTo>
                      <a:pt x="32" y="6"/>
                    </a:lnTo>
                    <a:lnTo>
                      <a:pt x="32" y="6"/>
                    </a:lnTo>
                    <a:lnTo>
                      <a:pt x="24" y="12"/>
                    </a:lnTo>
                    <a:lnTo>
                      <a:pt x="24" y="12"/>
                    </a:lnTo>
                    <a:lnTo>
                      <a:pt x="24" y="12"/>
                    </a:lnTo>
                    <a:lnTo>
                      <a:pt x="24" y="12"/>
                    </a:lnTo>
                    <a:lnTo>
                      <a:pt x="18" y="18"/>
                    </a:lnTo>
                    <a:lnTo>
                      <a:pt x="18" y="18"/>
                    </a:lnTo>
                    <a:lnTo>
                      <a:pt x="18" y="12"/>
                    </a:lnTo>
                    <a:lnTo>
                      <a:pt x="18" y="12"/>
                    </a:lnTo>
                    <a:lnTo>
                      <a:pt x="6" y="6"/>
                    </a:lnTo>
                    <a:lnTo>
                      <a:pt x="6" y="6"/>
                    </a:lnTo>
                    <a:lnTo>
                      <a:pt x="6" y="6"/>
                    </a:lnTo>
                    <a:lnTo>
                      <a:pt x="6" y="0"/>
                    </a:lnTo>
                    <a:lnTo>
                      <a:pt x="6" y="0"/>
                    </a:lnTo>
                    <a:lnTo>
                      <a:pt x="6" y="0"/>
                    </a:lnTo>
                    <a:lnTo>
                      <a:pt x="0" y="6"/>
                    </a:lnTo>
                    <a:lnTo>
                      <a:pt x="6" y="6"/>
                    </a:lnTo>
                    <a:lnTo>
                      <a:pt x="6" y="6"/>
                    </a:lnTo>
                    <a:lnTo>
                      <a:pt x="6" y="12"/>
                    </a:lnTo>
                    <a:lnTo>
                      <a:pt x="12" y="18"/>
                    </a:lnTo>
                    <a:lnTo>
                      <a:pt x="24" y="18"/>
                    </a:lnTo>
                    <a:lnTo>
                      <a:pt x="24" y="18"/>
                    </a:lnTo>
                    <a:lnTo>
                      <a:pt x="24" y="18"/>
                    </a:lnTo>
                    <a:lnTo>
                      <a:pt x="32" y="12"/>
                    </a:lnTo>
                    <a:lnTo>
                      <a:pt x="32" y="6"/>
                    </a:lnTo>
                    <a:lnTo>
                      <a:pt x="32" y="6"/>
                    </a:lnTo>
                    <a:lnTo>
                      <a:pt x="32" y="6"/>
                    </a:lnTo>
                    <a:lnTo>
                      <a:pt x="37" y="6"/>
                    </a:lnTo>
                    <a:lnTo>
                      <a:pt x="3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27" name="Freeform 83"/>
              <p:cNvSpPr>
                <a:spLocks/>
              </p:cNvSpPr>
              <p:nvPr/>
            </p:nvSpPr>
            <p:spPr bwMode="auto">
              <a:xfrm>
                <a:off x="4103" y="2060"/>
                <a:ext cx="32" cy="61"/>
              </a:xfrm>
              <a:custGeom>
                <a:avLst/>
                <a:gdLst>
                  <a:gd name="T0" fmla="*/ 18 w 32"/>
                  <a:gd name="T1" fmla="*/ 17 h 61"/>
                  <a:gd name="T2" fmla="*/ 18 w 32"/>
                  <a:gd name="T3" fmla="*/ 23 h 61"/>
                  <a:gd name="T4" fmla="*/ 18 w 32"/>
                  <a:gd name="T5" fmla="*/ 31 h 61"/>
                  <a:gd name="T6" fmla="*/ 12 w 32"/>
                  <a:gd name="T7" fmla="*/ 37 h 61"/>
                  <a:gd name="T8" fmla="*/ 12 w 32"/>
                  <a:gd name="T9" fmla="*/ 37 h 61"/>
                  <a:gd name="T10" fmla="*/ 6 w 32"/>
                  <a:gd name="T11" fmla="*/ 43 h 61"/>
                  <a:gd name="T12" fmla="*/ 0 w 32"/>
                  <a:gd name="T13" fmla="*/ 49 h 61"/>
                  <a:gd name="T14" fmla="*/ 0 w 32"/>
                  <a:gd name="T15" fmla="*/ 55 h 61"/>
                  <a:gd name="T16" fmla="*/ 0 w 32"/>
                  <a:gd name="T17" fmla="*/ 55 h 61"/>
                  <a:gd name="T18" fmla="*/ 0 w 32"/>
                  <a:gd name="T19" fmla="*/ 61 h 61"/>
                  <a:gd name="T20" fmla="*/ 0 w 32"/>
                  <a:gd name="T21" fmla="*/ 61 h 61"/>
                  <a:gd name="T22" fmla="*/ 6 w 32"/>
                  <a:gd name="T23" fmla="*/ 55 h 61"/>
                  <a:gd name="T24" fmla="*/ 6 w 32"/>
                  <a:gd name="T25" fmla="*/ 55 h 61"/>
                  <a:gd name="T26" fmla="*/ 6 w 32"/>
                  <a:gd name="T27" fmla="*/ 55 h 61"/>
                  <a:gd name="T28" fmla="*/ 6 w 32"/>
                  <a:gd name="T29" fmla="*/ 49 h 61"/>
                  <a:gd name="T30" fmla="*/ 12 w 32"/>
                  <a:gd name="T31" fmla="*/ 43 h 61"/>
                  <a:gd name="T32" fmla="*/ 12 w 32"/>
                  <a:gd name="T33" fmla="*/ 43 h 61"/>
                  <a:gd name="T34" fmla="*/ 12 w 32"/>
                  <a:gd name="T35" fmla="*/ 43 h 61"/>
                  <a:gd name="T36" fmla="*/ 18 w 32"/>
                  <a:gd name="T37" fmla="*/ 43 h 61"/>
                  <a:gd name="T38" fmla="*/ 26 w 32"/>
                  <a:gd name="T39" fmla="*/ 37 h 61"/>
                  <a:gd name="T40" fmla="*/ 26 w 32"/>
                  <a:gd name="T41" fmla="*/ 37 h 61"/>
                  <a:gd name="T42" fmla="*/ 26 w 32"/>
                  <a:gd name="T43" fmla="*/ 31 h 61"/>
                  <a:gd name="T44" fmla="*/ 26 w 32"/>
                  <a:gd name="T45" fmla="*/ 17 h 61"/>
                  <a:gd name="T46" fmla="*/ 32 w 32"/>
                  <a:gd name="T47" fmla="*/ 6 h 61"/>
                  <a:gd name="T48" fmla="*/ 32 w 32"/>
                  <a:gd name="T49" fmla="*/ 6 h 61"/>
                  <a:gd name="T50" fmla="*/ 32 w 32"/>
                  <a:gd name="T51" fmla="*/ 0 h 61"/>
                  <a:gd name="T52" fmla="*/ 26 w 32"/>
                  <a:gd name="T53" fmla="*/ 6 h 61"/>
                  <a:gd name="T54" fmla="*/ 26 w 32"/>
                  <a:gd name="T55" fmla="*/ 6 h 61"/>
                  <a:gd name="T56" fmla="*/ 26 w 32"/>
                  <a:gd name="T57" fmla="*/ 6 h 61"/>
                  <a:gd name="T58" fmla="*/ 26 w 32"/>
                  <a:gd name="T59" fmla="*/ 11 h 61"/>
                  <a:gd name="T60" fmla="*/ 18 w 32"/>
                  <a:gd name="T61" fmla="*/ 11 h 61"/>
                  <a:gd name="T62" fmla="*/ 18 w 32"/>
                  <a:gd name="T63"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61">
                    <a:moveTo>
                      <a:pt x="18" y="17"/>
                    </a:moveTo>
                    <a:lnTo>
                      <a:pt x="18" y="23"/>
                    </a:lnTo>
                    <a:lnTo>
                      <a:pt x="18" y="31"/>
                    </a:lnTo>
                    <a:lnTo>
                      <a:pt x="12" y="37"/>
                    </a:lnTo>
                    <a:lnTo>
                      <a:pt x="12" y="37"/>
                    </a:lnTo>
                    <a:lnTo>
                      <a:pt x="6" y="43"/>
                    </a:lnTo>
                    <a:lnTo>
                      <a:pt x="0" y="49"/>
                    </a:lnTo>
                    <a:lnTo>
                      <a:pt x="0" y="55"/>
                    </a:lnTo>
                    <a:lnTo>
                      <a:pt x="0" y="55"/>
                    </a:lnTo>
                    <a:lnTo>
                      <a:pt x="0" y="61"/>
                    </a:lnTo>
                    <a:lnTo>
                      <a:pt x="0" y="61"/>
                    </a:lnTo>
                    <a:lnTo>
                      <a:pt x="6" y="55"/>
                    </a:lnTo>
                    <a:lnTo>
                      <a:pt x="6" y="55"/>
                    </a:lnTo>
                    <a:lnTo>
                      <a:pt x="6" y="55"/>
                    </a:lnTo>
                    <a:lnTo>
                      <a:pt x="6" y="49"/>
                    </a:lnTo>
                    <a:lnTo>
                      <a:pt x="12" y="43"/>
                    </a:lnTo>
                    <a:lnTo>
                      <a:pt x="12" y="43"/>
                    </a:lnTo>
                    <a:lnTo>
                      <a:pt x="12" y="43"/>
                    </a:lnTo>
                    <a:lnTo>
                      <a:pt x="18" y="43"/>
                    </a:lnTo>
                    <a:lnTo>
                      <a:pt x="26" y="37"/>
                    </a:lnTo>
                    <a:lnTo>
                      <a:pt x="26" y="37"/>
                    </a:lnTo>
                    <a:lnTo>
                      <a:pt x="26" y="31"/>
                    </a:lnTo>
                    <a:lnTo>
                      <a:pt x="26" y="17"/>
                    </a:lnTo>
                    <a:lnTo>
                      <a:pt x="32" y="6"/>
                    </a:lnTo>
                    <a:lnTo>
                      <a:pt x="32" y="6"/>
                    </a:lnTo>
                    <a:lnTo>
                      <a:pt x="32" y="0"/>
                    </a:lnTo>
                    <a:lnTo>
                      <a:pt x="26" y="6"/>
                    </a:lnTo>
                    <a:lnTo>
                      <a:pt x="26" y="6"/>
                    </a:lnTo>
                    <a:lnTo>
                      <a:pt x="26" y="6"/>
                    </a:lnTo>
                    <a:lnTo>
                      <a:pt x="26" y="11"/>
                    </a:lnTo>
                    <a:lnTo>
                      <a:pt x="18" y="11"/>
                    </a:lnTo>
                    <a:lnTo>
                      <a:pt x="18" y="1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28" name="Freeform 84"/>
              <p:cNvSpPr>
                <a:spLocks/>
              </p:cNvSpPr>
              <p:nvPr/>
            </p:nvSpPr>
            <p:spPr bwMode="auto">
              <a:xfrm>
                <a:off x="4115" y="2066"/>
                <a:ext cx="20" cy="37"/>
              </a:xfrm>
              <a:custGeom>
                <a:avLst/>
                <a:gdLst>
                  <a:gd name="T0" fmla="*/ 20 w 20"/>
                  <a:gd name="T1" fmla="*/ 0 h 37"/>
                  <a:gd name="T2" fmla="*/ 20 w 20"/>
                  <a:gd name="T3" fmla="*/ 5 h 37"/>
                  <a:gd name="T4" fmla="*/ 14 w 20"/>
                  <a:gd name="T5" fmla="*/ 17 h 37"/>
                  <a:gd name="T6" fmla="*/ 14 w 20"/>
                  <a:gd name="T7" fmla="*/ 25 h 37"/>
                  <a:gd name="T8" fmla="*/ 14 w 20"/>
                  <a:gd name="T9" fmla="*/ 25 h 37"/>
                  <a:gd name="T10" fmla="*/ 6 w 20"/>
                  <a:gd name="T11" fmla="*/ 31 h 37"/>
                  <a:gd name="T12" fmla="*/ 0 w 20"/>
                  <a:gd name="T13" fmla="*/ 37 h 37"/>
                  <a:gd name="T14" fmla="*/ 0 w 20"/>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7">
                    <a:moveTo>
                      <a:pt x="20" y="0"/>
                    </a:moveTo>
                    <a:lnTo>
                      <a:pt x="20" y="5"/>
                    </a:lnTo>
                    <a:lnTo>
                      <a:pt x="14" y="17"/>
                    </a:lnTo>
                    <a:lnTo>
                      <a:pt x="14" y="25"/>
                    </a:lnTo>
                    <a:lnTo>
                      <a:pt x="14" y="25"/>
                    </a:lnTo>
                    <a:lnTo>
                      <a:pt x="6" y="31"/>
                    </a:lnTo>
                    <a:lnTo>
                      <a:pt x="0" y="37"/>
                    </a:lnTo>
                    <a:lnTo>
                      <a:pt x="0" y="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29" name="Freeform 85"/>
              <p:cNvSpPr>
                <a:spLocks/>
              </p:cNvSpPr>
              <p:nvPr/>
            </p:nvSpPr>
            <p:spPr bwMode="auto">
              <a:xfrm>
                <a:off x="4005" y="2077"/>
                <a:ext cx="130" cy="93"/>
              </a:xfrm>
              <a:custGeom>
                <a:avLst/>
                <a:gdLst>
                  <a:gd name="T0" fmla="*/ 116 w 130"/>
                  <a:gd name="T1" fmla="*/ 38 h 93"/>
                  <a:gd name="T2" fmla="*/ 104 w 130"/>
                  <a:gd name="T3" fmla="*/ 55 h 93"/>
                  <a:gd name="T4" fmla="*/ 98 w 130"/>
                  <a:gd name="T5" fmla="*/ 69 h 93"/>
                  <a:gd name="T6" fmla="*/ 80 w 130"/>
                  <a:gd name="T7" fmla="*/ 87 h 93"/>
                  <a:gd name="T8" fmla="*/ 69 w 130"/>
                  <a:gd name="T9" fmla="*/ 93 h 93"/>
                  <a:gd name="T10" fmla="*/ 37 w 130"/>
                  <a:gd name="T11" fmla="*/ 81 h 93"/>
                  <a:gd name="T12" fmla="*/ 19 w 130"/>
                  <a:gd name="T13" fmla="*/ 55 h 93"/>
                  <a:gd name="T14" fmla="*/ 6 w 130"/>
                  <a:gd name="T15" fmla="*/ 38 h 93"/>
                  <a:gd name="T16" fmla="*/ 0 w 130"/>
                  <a:gd name="T17" fmla="*/ 26 h 93"/>
                  <a:gd name="T18" fmla="*/ 0 w 130"/>
                  <a:gd name="T19" fmla="*/ 14 h 93"/>
                  <a:gd name="T20" fmla="*/ 6 w 130"/>
                  <a:gd name="T21" fmla="*/ 26 h 93"/>
                  <a:gd name="T22" fmla="*/ 6 w 130"/>
                  <a:gd name="T23" fmla="*/ 32 h 93"/>
                  <a:gd name="T24" fmla="*/ 13 w 130"/>
                  <a:gd name="T25" fmla="*/ 32 h 93"/>
                  <a:gd name="T26" fmla="*/ 13 w 130"/>
                  <a:gd name="T27" fmla="*/ 32 h 93"/>
                  <a:gd name="T28" fmla="*/ 13 w 130"/>
                  <a:gd name="T29" fmla="*/ 38 h 93"/>
                  <a:gd name="T30" fmla="*/ 13 w 130"/>
                  <a:gd name="T31" fmla="*/ 38 h 93"/>
                  <a:gd name="T32" fmla="*/ 19 w 130"/>
                  <a:gd name="T33" fmla="*/ 38 h 93"/>
                  <a:gd name="T34" fmla="*/ 19 w 130"/>
                  <a:gd name="T35" fmla="*/ 44 h 93"/>
                  <a:gd name="T36" fmla="*/ 19 w 130"/>
                  <a:gd name="T37" fmla="*/ 50 h 93"/>
                  <a:gd name="T38" fmla="*/ 19 w 130"/>
                  <a:gd name="T39" fmla="*/ 50 h 93"/>
                  <a:gd name="T40" fmla="*/ 25 w 130"/>
                  <a:gd name="T41" fmla="*/ 44 h 93"/>
                  <a:gd name="T42" fmla="*/ 31 w 130"/>
                  <a:gd name="T43" fmla="*/ 44 h 93"/>
                  <a:gd name="T44" fmla="*/ 37 w 130"/>
                  <a:gd name="T45" fmla="*/ 38 h 93"/>
                  <a:gd name="T46" fmla="*/ 43 w 130"/>
                  <a:gd name="T47" fmla="*/ 38 h 93"/>
                  <a:gd name="T48" fmla="*/ 49 w 130"/>
                  <a:gd name="T49" fmla="*/ 44 h 93"/>
                  <a:gd name="T50" fmla="*/ 55 w 130"/>
                  <a:gd name="T51" fmla="*/ 44 h 93"/>
                  <a:gd name="T52" fmla="*/ 61 w 130"/>
                  <a:gd name="T53" fmla="*/ 50 h 93"/>
                  <a:gd name="T54" fmla="*/ 69 w 130"/>
                  <a:gd name="T55" fmla="*/ 44 h 93"/>
                  <a:gd name="T56" fmla="*/ 69 w 130"/>
                  <a:gd name="T57" fmla="*/ 44 h 93"/>
                  <a:gd name="T58" fmla="*/ 74 w 130"/>
                  <a:gd name="T59" fmla="*/ 38 h 93"/>
                  <a:gd name="T60" fmla="*/ 80 w 130"/>
                  <a:gd name="T61" fmla="*/ 44 h 93"/>
                  <a:gd name="T62" fmla="*/ 86 w 130"/>
                  <a:gd name="T63" fmla="*/ 44 h 93"/>
                  <a:gd name="T64" fmla="*/ 92 w 130"/>
                  <a:gd name="T65" fmla="*/ 50 h 93"/>
                  <a:gd name="T66" fmla="*/ 92 w 130"/>
                  <a:gd name="T67" fmla="*/ 50 h 93"/>
                  <a:gd name="T68" fmla="*/ 98 w 130"/>
                  <a:gd name="T69" fmla="*/ 50 h 93"/>
                  <a:gd name="T70" fmla="*/ 104 w 130"/>
                  <a:gd name="T71" fmla="*/ 44 h 93"/>
                  <a:gd name="T72" fmla="*/ 104 w 130"/>
                  <a:gd name="T73" fmla="*/ 44 h 93"/>
                  <a:gd name="T74" fmla="*/ 104 w 130"/>
                  <a:gd name="T75" fmla="*/ 38 h 93"/>
                  <a:gd name="T76" fmla="*/ 104 w 130"/>
                  <a:gd name="T77" fmla="*/ 38 h 93"/>
                  <a:gd name="T78" fmla="*/ 110 w 130"/>
                  <a:gd name="T79" fmla="*/ 38 h 93"/>
                  <a:gd name="T80" fmla="*/ 116 w 130"/>
                  <a:gd name="T81" fmla="*/ 32 h 93"/>
                  <a:gd name="T82" fmla="*/ 116 w 130"/>
                  <a:gd name="T83" fmla="*/ 26 h 93"/>
                  <a:gd name="T84" fmla="*/ 124 w 130"/>
                  <a:gd name="T85" fmla="*/ 20 h 93"/>
                  <a:gd name="T86" fmla="*/ 124 w 130"/>
                  <a:gd name="T87" fmla="*/ 20 h 93"/>
                  <a:gd name="T88" fmla="*/ 124 w 130"/>
                  <a:gd name="T89" fmla="*/ 6 h 93"/>
                  <a:gd name="T90" fmla="*/ 130 w 130"/>
                  <a:gd name="T91" fmla="*/ 0 h 93"/>
                  <a:gd name="T92" fmla="*/ 130 w 130"/>
                  <a:gd name="T93" fmla="*/ 0 h 93"/>
                  <a:gd name="T94" fmla="*/ 130 w 130"/>
                  <a:gd name="T95" fmla="*/ 0 h 93"/>
                  <a:gd name="T96" fmla="*/ 124 w 130"/>
                  <a:gd name="T97" fmla="*/ 2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93">
                    <a:moveTo>
                      <a:pt x="124" y="32"/>
                    </a:moveTo>
                    <a:lnTo>
                      <a:pt x="116" y="38"/>
                    </a:lnTo>
                    <a:lnTo>
                      <a:pt x="104" y="50"/>
                    </a:lnTo>
                    <a:lnTo>
                      <a:pt x="104" y="55"/>
                    </a:lnTo>
                    <a:lnTo>
                      <a:pt x="104" y="55"/>
                    </a:lnTo>
                    <a:lnTo>
                      <a:pt x="98" y="69"/>
                    </a:lnTo>
                    <a:lnTo>
                      <a:pt x="86" y="81"/>
                    </a:lnTo>
                    <a:lnTo>
                      <a:pt x="80" y="87"/>
                    </a:lnTo>
                    <a:lnTo>
                      <a:pt x="80" y="87"/>
                    </a:lnTo>
                    <a:lnTo>
                      <a:pt x="69" y="93"/>
                    </a:lnTo>
                    <a:lnTo>
                      <a:pt x="55" y="93"/>
                    </a:lnTo>
                    <a:lnTo>
                      <a:pt x="37" y="81"/>
                    </a:lnTo>
                    <a:lnTo>
                      <a:pt x="37" y="81"/>
                    </a:lnTo>
                    <a:lnTo>
                      <a:pt x="19" y="55"/>
                    </a:lnTo>
                    <a:lnTo>
                      <a:pt x="13" y="50"/>
                    </a:lnTo>
                    <a:lnTo>
                      <a:pt x="6" y="38"/>
                    </a:lnTo>
                    <a:lnTo>
                      <a:pt x="0" y="26"/>
                    </a:lnTo>
                    <a:lnTo>
                      <a:pt x="0" y="26"/>
                    </a:lnTo>
                    <a:lnTo>
                      <a:pt x="0" y="6"/>
                    </a:lnTo>
                    <a:lnTo>
                      <a:pt x="0" y="14"/>
                    </a:lnTo>
                    <a:lnTo>
                      <a:pt x="0" y="20"/>
                    </a:lnTo>
                    <a:lnTo>
                      <a:pt x="6" y="26"/>
                    </a:lnTo>
                    <a:lnTo>
                      <a:pt x="6" y="26"/>
                    </a:lnTo>
                    <a:lnTo>
                      <a:pt x="6" y="32"/>
                    </a:lnTo>
                    <a:lnTo>
                      <a:pt x="13" y="32"/>
                    </a:lnTo>
                    <a:lnTo>
                      <a:pt x="13" y="32"/>
                    </a:lnTo>
                    <a:lnTo>
                      <a:pt x="13" y="32"/>
                    </a:lnTo>
                    <a:lnTo>
                      <a:pt x="13" y="32"/>
                    </a:lnTo>
                    <a:lnTo>
                      <a:pt x="13" y="38"/>
                    </a:lnTo>
                    <a:lnTo>
                      <a:pt x="13" y="38"/>
                    </a:lnTo>
                    <a:lnTo>
                      <a:pt x="13" y="38"/>
                    </a:lnTo>
                    <a:lnTo>
                      <a:pt x="13" y="38"/>
                    </a:lnTo>
                    <a:lnTo>
                      <a:pt x="13" y="38"/>
                    </a:lnTo>
                    <a:lnTo>
                      <a:pt x="19" y="38"/>
                    </a:lnTo>
                    <a:lnTo>
                      <a:pt x="19" y="38"/>
                    </a:lnTo>
                    <a:lnTo>
                      <a:pt x="19" y="44"/>
                    </a:lnTo>
                    <a:lnTo>
                      <a:pt x="19" y="44"/>
                    </a:lnTo>
                    <a:lnTo>
                      <a:pt x="19" y="50"/>
                    </a:lnTo>
                    <a:lnTo>
                      <a:pt x="19" y="50"/>
                    </a:lnTo>
                    <a:lnTo>
                      <a:pt x="19" y="50"/>
                    </a:lnTo>
                    <a:lnTo>
                      <a:pt x="25" y="50"/>
                    </a:lnTo>
                    <a:lnTo>
                      <a:pt x="25" y="44"/>
                    </a:lnTo>
                    <a:lnTo>
                      <a:pt x="31" y="44"/>
                    </a:lnTo>
                    <a:lnTo>
                      <a:pt x="31" y="44"/>
                    </a:lnTo>
                    <a:lnTo>
                      <a:pt x="37" y="44"/>
                    </a:lnTo>
                    <a:lnTo>
                      <a:pt x="37" y="38"/>
                    </a:lnTo>
                    <a:lnTo>
                      <a:pt x="43" y="38"/>
                    </a:lnTo>
                    <a:lnTo>
                      <a:pt x="43" y="38"/>
                    </a:lnTo>
                    <a:lnTo>
                      <a:pt x="43" y="44"/>
                    </a:lnTo>
                    <a:lnTo>
                      <a:pt x="49" y="44"/>
                    </a:lnTo>
                    <a:lnTo>
                      <a:pt x="55" y="44"/>
                    </a:lnTo>
                    <a:lnTo>
                      <a:pt x="55" y="44"/>
                    </a:lnTo>
                    <a:lnTo>
                      <a:pt x="55" y="50"/>
                    </a:lnTo>
                    <a:lnTo>
                      <a:pt x="61" y="50"/>
                    </a:lnTo>
                    <a:lnTo>
                      <a:pt x="69" y="44"/>
                    </a:lnTo>
                    <a:lnTo>
                      <a:pt x="69" y="44"/>
                    </a:lnTo>
                    <a:lnTo>
                      <a:pt x="69" y="44"/>
                    </a:lnTo>
                    <a:lnTo>
                      <a:pt x="69" y="44"/>
                    </a:lnTo>
                    <a:lnTo>
                      <a:pt x="74" y="38"/>
                    </a:lnTo>
                    <a:lnTo>
                      <a:pt x="74" y="38"/>
                    </a:lnTo>
                    <a:lnTo>
                      <a:pt x="74" y="38"/>
                    </a:lnTo>
                    <a:lnTo>
                      <a:pt x="80" y="44"/>
                    </a:lnTo>
                    <a:lnTo>
                      <a:pt x="86" y="44"/>
                    </a:lnTo>
                    <a:lnTo>
                      <a:pt x="86" y="44"/>
                    </a:lnTo>
                    <a:lnTo>
                      <a:pt x="86" y="44"/>
                    </a:lnTo>
                    <a:lnTo>
                      <a:pt x="92" y="50"/>
                    </a:lnTo>
                    <a:lnTo>
                      <a:pt x="92" y="50"/>
                    </a:lnTo>
                    <a:lnTo>
                      <a:pt x="92" y="50"/>
                    </a:lnTo>
                    <a:lnTo>
                      <a:pt x="92" y="50"/>
                    </a:lnTo>
                    <a:lnTo>
                      <a:pt x="98" y="50"/>
                    </a:lnTo>
                    <a:lnTo>
                      <a:pt x="104" y="44"/>
                    </a:lnTo>
                    <a:lnTo>
                      <a:pt x="104" y="44"/>
                    </a:lnTo>
                    <a:lnTo>
                      <a:pt x="104" y="44"/>
                    </a:lnTo>
                    <a:lnTo>
                      <a:pt x="104" y="44"/>
                    </a:lnTo>
                    <a:lnTo>
                      <a:pt x="104" y="38"/>
                    </a:lnTo>
                    <a:lnTo>
                      <a:pt x="104" y="38"/>
                    </a:lnTo>
                    <a:lnTo>
                      <a:pt x="104" y="38"/>
                    </a:lnTo>
                    <a:lnTo>
                      <a:pt x="104" y="38"/>
                    </a:lnTo>
                    <a:lnTo>
                      <a:pt x="110" y="38"/>
                    </a:lnTo>
                    <a:lnTo>
                      <a:pt x="110" y="38"/>
                    </a:lnTo>
                    <a:lnTo>
                      <a:pt x="110" y="38"/>
                    </a:lnTo>
                    <a:lnTo>
                      <a:pt x="116" y="32"/>
                    </a:lnTo>
                    <a:lnTo>
                      <a:pt x="116" y="26"/>
                    </a:lnTo>
                    <a:lnTo>
                      <a:pt x="116" y="26"/>
                    </a:lnTo>
                    <a:lnTo>
                      <a:pt x="116" y="26"/>
                    </a:lnTo>
                    <a:lnTo>
                      <a:pt x="124" y="20"/>
                    </a:lnTo>
                    <a:lnTo>
                      <a:pt x="124" y="20"/>
                    </a:lnTo>
                    <a:lnTo>
                      <a:pt x="124" y="20"/>
                    </a:lnTo>
                    <a:lnTo>
                      <a:pt x="124" y="14"/>
                    </a:lnTo>
                    <a:lnTo>
                      <a:pt x="124" y="6"/>
                    </a:lnTo>
                    <a:lnTo>
                      <a:pt x="130" y="0"/>
                    </a:lnTo>
                    <a:lnTo>
                      <a:pt x="130" y="0"/>
                    </a:lnTo>
                    <a:lnTo>
                      <a:pt x="130" y="0"/>
                    </a:lnTo>
                    <a:lnTo>
                      <a:pt x="130" y="0"/>
                    </a:lnTo>
                    <a:lnTo>
                      <a:pt x="130" y="0"/>
                    </a:lnTo>
                    <a:lnTo>
                      <a:pt x="130" y="0"/>
                    </a:lnTo>
                    <a:lnTo>
                      <a:pt x="130" y="14"/>
                    </a:lnTo>
                    <a:lnTo>
                      <a:pt x="124" y="26"/>
                    </a:lnTo>
                    <a:lnTo>
                      <a:pt x="12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30" name="Freeform 86"/>
              <p:cNvSpPr>
                <a:spLocks/>
              </p:cNvSpPr>
              <p:nvPr/>
            </p:nvSpPr>
            <p:spPr bwMode="auto">
              <a:xfrm>
                <a:off x="4030" y="2121"/>
                <a:ext cx="67" cy="37"/>
              </a:xfrm>
              <a:custGeom>
                <a:avLst/>
                <a:gdLst>
                  <a:gd name="T0" fmla="*/ 44 w 67"/>
                  <a:gd name="T1" fmla="*/ 6 h 37"/>
                  <a:gd name="T2" fmla="*/ 55 w 67"/>
                  <a:gd name="T3" fmla="*/ 6 h 37"/>
                  <a:gd name="T4" fmla="*/ 55 w 67"/>
                  <a:gd name="T5" fmla="*/ 6 h 37"/>
                  <a:gd name="T6" fmla="*/ 67 w 67"/>
                  <a:gd name="T7" fmla="*/ 11 h 37"/>
                  <a:gd name="T8" fmla="*/ 67 w 67"/>
                  <a:gd name="T9" fmla="*/ 17 h 37"/>
                  <a:gd name="T10" fmla="*/ 61 w 67"/>
                  <a:gd name="T11" fmla="*/ 17 h 37"/>
                  <a:gd name="T12" fmla="*/ 61 w 67"/>
                  <a:gd name="T13" fmla="*/ 25 h 37"/>
                  <a:gd name="T14" fmla="*/ 55 w 67"/>
                  <a:gd name="T15" fmla="*/ 25 h 37"/>
                  <a:gd name="T16" fmla="*/ 55 w 67"/>
                  <a:gd name="T17" fmla="*/ 25 h 37"/>
                  <a:gd name="T18" fmla="*/ 55 w 67"/>
                  <a:gd name="T19" fmla="*/ 25 h 37"/>
                  <a:gd name="T20" fmla="*/ 55 w 67"/>
                  <a:gd name="T21" fmla="*/ 25 h 37"/>
                  <a:gd name="T22" fmla="*/ 55 w 67"/>
                  <a:gd name="T23" fmla="*/ 31 h 37"/>
                  <a:gd name="T24" fmla="*/ 49 w 67"/>
                  <a:gd name="T25" fmla="*/ 37 h 37"/>
                  <a:gd name="T26" fmla="*/ 49 w 67"/>
                  <a:gd name="T27" fmla="*/ 37 h 37"/>
                  <a:gd name="T28" fmla="*/ 49 w 67"/>
                  <a:gd name="T29" fmla="*/ 31 h 37"/>
                  <a:gd name="T30" fmla="*/ 44 w 67"/>
                  <a:gd name="T31" fmla="*/ 31 h 37"/>
                  <a:gd name="T32" fmla="*/ 36 w 67"/>
                  <a:gd name="T33" fmla="*/ 31 h 37"/>
                  <a:gd name="T34" fmla="*/ 36 w 67"/>
                  <a:gd name="T35" fmla="*/ 25 h 37"/>
                  <a:gd name="T36" fmla="*/ 36 w 67"/>
                  <a:gd name="T37" fmla="*/ 25 h 37"/>
                  <a:gd name="T38" fmla="*/ 36 w 67"/>
                  <a:gd name="T39" fmla="*/ 25 h 37"/>
                  <a:gd name="T40" fmla="*/ 30 w 67"/>
                  <a:gd name="T41" fmla="*/ 25 h 37"/>
                  <a:gd name="T42" fmla="*/ 24 w 67"/>
                  <a:gd name="T43" fmla="*/ 31 h 37"/>
                  <a:gd name="T44" fmla="*/ 24 w 67"/>
                  <a:gd name="T45" fmla="*/ 31 h 37"/>
                  <a:gd name="T46" fmla="*/ 24 w 67"/>
                  <a:gd name="T47" fmla="*/ 37 h 37"/>
                  <a:gd name="T48" fmla="*/ 24 w 67"/>
                  <a:gd name="T49" fmla="*/ 31 h 37"/>
                  <a:gd name="T50" fmla="*/ 18 w 67"/>
                  <a:gd name="T51" fmla="*/ 31 h 37"/>
                  <a:gd name="T52" fmla="*/ 18 w 67"/>
                  <a:gd name="T53" fmla="*/ 31 h 37"/>
                  <a:gd name="T54" fmla="*/ 12 w 67"/>
                  <a:gd name="T55" fmla="*/ 31 h 37"/>
                  <a:gd name="T56" fmla="*/ 12 w 67"/>
                  <a:gd name="T57" fmla="*/ 25 h 37"/>
                  <a:gd name="T58" fmla="*/ 12 w 67"/>
                  <a:gd name="T59" fmla="*/ 25 h 37"/>
                  <a:gd name="T60" fmla="*/ 12 w 67"/>
                  <a:gd name="T61" fmla="*/ 17 h 37"/>
                  <a:gd name="T62" fmla="*/ 6 w 67"/>
                  <a:gd name="T63" fmla="*/ 17 h 37"/>
                  <a:gd name="T64" fmla="*/ 6 w 67"/>
                  <a:gd name="T65" fmla="*/ 17 h 37"/>
                  <a:gd name="T66" fmla="*/ 6 w 67"/>
                  <a:gd name="T67" fmla="*/ 17 h 37"/>
                  <a:gd name="T68" fmla="*/ 0 w 67"/>
                  <a:gd name="T69" fmla="*/ 17 h 37"/>
                  <a:gd name="T70" fmla="*/ 0 w 67"/>
                  <a:gd name="T71" fmla="*/ 11 h 37"/>
                  <a:gd name="T72" fmla="*/ 6 w 67"/>
                  <a:gd name="T73" fmla="*/ 6 h 37"/>
                  <a:gd name="T74" fmla="*/ 6 w 67"/>
                  <a:gd name="T75" fmla="*/ 6 h 37"/>
                  <a:gd name="T76" fmla="*/ 18 w 67"/>
                  <a:gd name="T77" fmla="*/ 0 h 37"/>
                  <a:gd name="T78" fmla="*/ 24 w 67"/>
                  <a:gd name="T79" fmla="*/ 0 h 37"/>
                  <a:gd name="T80" fmla="*/ 30 w 67"/>
                  <a:gd name="T8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37">
                    <a:moveTo>
                      <a:pt x="44" y="0"/>
                    </a:moveTo>
                    <a:lnTo>
                      <a:pt x="44" y="6"/>
                    </a:lnTo>
                    <a:lnTo>
                      <a:pt x="49" y="6"/>
                    </a:lnTo>
                    <a:lnTo>
                      <a:pt x="55" y="6"/>
                    </a:lnTo>
                    <a:lnTo>
                      <a:pt x="55" y="6"/>
                    </a:lnTo>
                    <a:lnTo>
                      <a:pt x="55" y="6"/>
                    </a:lnTo>
                    <a:lnTo>
                      <a:pt x="61" y="11"/>
                    </a:lnTo>
                    <a:lnTo>
                      <a:pt x="67" y="11"/>
                    </a:lnTo>
                    <a:lnTo>
                      <a:pt x="67" y="11"/>
                    </a:lnTo>
                    <a:lnTo>
                      <a:pt x="67" y="17"/>
                    </a:lnTo>
                    <a:lnTo>
                      <a:pt x="61" y="17"/>
                    </a:lnTo>
                    <a:lnTo>
                      <a:pt x="61" y="17"/>
                    </a:lnTo>
                    <a:lnTo>
                      <a:pt x="61" y="17"/>
                    </a:lnTo>
                    <a:lnTo>
                      <a:pt x="61" y="25"/>
                    </a:lnTo>
                    <a:lnTo>
                      <a:pt x="55" y="25"/>
                    </a:lnTo>
                    <a:lnTo>
                      <a:pt x="55" y="25"/>
                    </a:lnTo>
                    <a:lnTo>
                      <a:pt x="55" y="25"/>
                    </a:lnTo>
                    <a:lnTo>
                      <a:pt x="55" y="25"/>
                    </a:lnTo>
                    <a:lnTo>
                      <a:pt x="55" y="25"/>
                    </a:lnTo>
                    <a:lnTo>
                      <a:pt x="55" y="25"/>
                    </a:lnTo>
                    <a:lnTo>
                      <a:pt x="55" y="25"/>
                    </a:lnTo>
                    <a:lnTo>
                      <a:pt x="55" y="25"/>
                    </a:lnTo>
                    <a:lnTo>
                      <a:pt x="55" y="31"/>
                    </a:lnTo>
                    <a:lnTo>
                      <a:pt x="55" y="31"/>
                    </a:lnTo>
                    <a:lnTo>
                      <a:pt x="55" y="31"/>
                    </a:lnTo>
                    <a:lnTo>
                      <a:pt x="49" y="37"/>
                    </a:lnTo>
                    <a:lnTo>
                      <a:pt x="49" y="37"/>
                    </a:lnTo>
                    <a:lnTo>
                      <a:pt x="49" y="37"/>
                    </a:lnTo>
                    <a:lnTo>
                      <a:pt x="49" y="37"/>
                    </a:lnTo>
                    <a:lnTo>
                      <a:pt x="49" y="31"/>
                    </a:lnTo>
                    <a:lnTo>
                      <a:pt x="44" y="37"/>
                    </a:lnTo>
                    <a:lnTo>
                      <a:pt x="44" y="31"/>
                    </a:lnTo>
                    <a:lnTo>
                      <a:pt x="44" y="31"/>
                    </a:lnTo>
                    <a:lnTo>
                      <a:pt x="36" y="31"/>
                    </a:lnTo>
                    <a:lnTo>
                      <a:pt x="36" y="25"/>
                    </a:lnTo>
                    <a:lnTo>
                      <a:pt x="36" y="25"/>
                    </a:lnTo>
                    <a:lnTo>
                      <a:pt x="36" y="25"/>
                    </a:lnTo>
                    <a:lnTo>
                      <a:pt x="36" y="25"/>
                    </a:lnTo>
                    <a:lnTo>
                      <a:pt x="36" y="25"/>
                    </a:lnTo>
                    <a:lnTo>
                      <a:pt x="36" y="25"/>
                    </a:lnTo>
                    <a:lnTo>
                      <a:pt x="36" y="25"/>
                    </a:lnTo>
                    <a:lnTo>
                      <a:pt x="30" y="25"/>
                    </a:lnTo>
                    <a:lnTo>
                      <a:pt x="30" y="31"/>
                    </a:lnTo>
                    <a:lnTo>
                      <a:pt x="24" y="31"/>
                    </a:lnTo>
                    <a:lnTo>
                      <a:pt x="24" y="31"/>
                    </a:lnTo>
                    <a:lnTo>
                      <a:pt x="24" y="31"/>
                    </a:lnTo>
                    <a:lnTo>
                      <a:pt x="24" y="37"/>
                    </a:lnTo>
                    <a:lnTo>
                      <a:pt x="24" y="37"/>
                    </a:lnTo>
                    <a:lnTo>
                      <a:pt x="24" y="31"/>
                    </a:lnTo>
                    <a:lnTo>
                      <a:pt x="24" y="31"/>
                    </a:lnTo>
                    <a:lnTo>
                      <a:pt x="18" y="31"/>
                    </a:lnTo>
                    <a:lnTo>
                      <a:pt x="18" y="31"/>
                    </a:lnTo>
                    <a:lnTo>
                      <a:pt x="18" y="31"/>
                    </a:lnTo>
                    <a:lnTo>
                      <a:pt x="18" y="31"/>
                    </a:lnTo>
                    <a:lnTo>
                      <a:pt x="18" y="31"/>
                    </a:lnTo>
                    <a:lnTo>
                      <a:pt x="12" y="31"/>
                    </a:lnTo>
                    <a:lnTo>
                      <a:pt x="12" y="31"/>
                    </a:lnTo>
                    <a:lnTo>
                      <a:pt x="12" y="25"/>
                    </a:lnTo>
                    <a:lnTo>
                      <a:pt x="12" y="25"/>
                    </a:lnTo>
                    <a:lnTo>
                      <a:pt x="12" y="25"/>
                    </a:lnTo>
                    <a:lnTo>
                      <a:pt x="12" y="17"/>
                    </a:lnTo>
                    <a:lnTo>
                      <a:pt x="12" y="17"/>
                    </a:lnTo>
                    <a:lnTo>
                      <a:pt x="12" y="17"/>
                    </a:lnTo>
                    <a:lnTo>
                      <a:pt x="6" y="17"/>
                    </a:lnTo>
                    <a:lnTo>
                      <a:pt x="6" y="17"/>
                    </a:lnTo>
                    <a:lnTo>
                      <a:pt x="6" y="17"/>
                    </a:lnTo>
                    <a:lnTo>
                      <a:pt x="6" y="17"/>
                    </a:lnTo>
                    <a:lnTo>
                      <a:pt x="6" y="17"/>
                    </a:lnTo>
                    <a:lnTo>
                      <a:pt x="0" y="17"/>
                    </a:lnTo>
                    <a:lnTo>
                      <a:pt x="0" y="17"/>
                    </a:lnTo>
                    <a:lnTo>
                      <a:pt x="0" y="11"/>
                    </a:lnTo>
                    <a:lnTo>
                      <a:pt x="0" y="11"/>
                    </a:lnTo>
                    <a:lnTo>
                      <a:pt x="0" y="11"/>
                    </a:lnTo>
                    <a:lnTo>
                      <a:pt x="6" y="6"/>
                    </a:lnTo>
                    <a:lnTo>
                      <a:pt x="6" y="6"/>
                    </a:lnTo>
                    <a:lnTo>
                      <a:pt x="6" y="6"/>
                    </a:lnTo>
                    <a:lnTo>
                      <a:pt x="12" y="6"/>
                    </a:lnTo>
                    <a:lnTo>
                      <a:pt x="18" y="0"/>
                    </a:lnTo>
                    <a:lnTo>
                      <a:pt x="24" y="0"/>
                    </a:lnTo>
                    <a:lnTo>
                      <a:pt x="24" y="0"/>
                    </a:lnTo>
                    <a:lnTo>
                      <a:pt x="24" y="6"/>
                    </a:lnTo>
                    <a:lnTo>
                      <a:pt x="30" y="6"/>
                    </a:lnTo>
                    <a:lnTo>
                      <a:pt x="44" y="0"/>
                    </a:lnTo>
                    <a:close/>
                  </a:path>
                </a:pathLst>
              </a:custGeom>
              <a:solidFill>
                <a:srgbClr val="F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31" name="Freeform 87"/>
              <p:cNvSpPr>
                <a:spLocks/>
              </p:cNvSpPr>
              <p:nvPr/>
            </p:nvSpPr>
            <p:spPr bwMode="auto">
              <a:xfrm>
                <a:off x="4054" y="2132"/>
                <a:ext cx="20" cy="6"/>
              </a:xfrm>
              <a:custGeom>
                <a:avLst/>
                <a:gdLst>
                  <a:gd name="T0" fmla="*/ 20 w 20"/>
                  <a:gd name="T1" fmla="*/ 0 h 6"/>
                  <a:gd name="T2" fmla="*/ 20 w 20"/>
                  <a:gd name="T3" fmla="*/ 0 h 6"/>
                  <a:gd name="T4" fmla="*/ 12 w 20"/>
                  <a:gd name="T5" fmla="*/ 0 h 6"/>
                  <a:gd name="T6" fmla="*/ 12 w 20"/>
                  <a:gd name="T7" fmla="*/ 0 h 6"/>
                  <a:gd name="T8" fmla="*/ 12 w 20"/>
                  <a:gd name="T9" fmla="*/ 0 h 6"/>
                  <a:gd name="T10" fmla="*/ 6 w 20"/>
                  <a:gd name="T11" fmla="*/ 0 h 6"/>
                  <a:gd name="T12" fmla="*/ 6 w 20"/>
                  <a:gd name="T13" fmla="*/ 0 h 6"/>
                  <a:gd name="T14" fmla="*/ 0 w 20"/>
                  <a:gd name="T15" fmla="*/ 0 h 6"/>
                  <a:gd name="T16" fmla="*/ 0 w 20"/>
                  <a:gd name="T17" fmla="*/ 0 h 6"/>
                  <a:gd name="T18" fmla="*/ 0 w 20"/>
                  <a:gd name="T19" fmla="*/ 0 h 6"/>
                  <a:gd name="T20" fmla="*/ 0 w 20"/>
                  <a:gd name="T21" fmla="*/ 0 h 6"/>
                  <a:gd name="T22" fmla="*/ 0 w 20"/>
                  <a:gd name="T23" fmla="*/ 0 h 6"/>
                  <a:gd name="T24" fmla="*/ 0 w 20"/>
                  <a:gd name="T25" fmla="*/ 0 h 6"/>
                  <a:gd name="T26" fmla="*/ 0 w 20"/>
                  <a:gd name="T27" fmla="*/ 6 h 6"/>
                  <a:gd name="T28" fmla="*/ 0 w 20"/>
                  <a:gd name="T29" fmla="*/ 6 h 6"/>
                  <a:gd name="T30" fmla="*/ 6 w 20"/>
                  <a:gd name="T31" fmla="*/ 6 h 6"/>
                  <a:gd name="T32" fmla="*/ 6 w 20"/>
                  <a:gd name="T33" fmla="*/ 6 h 6"/>
                  <a:gd name="T34" fmla="*/ 6 w 20"/>
                  <a:gd name="T35" fmla="*/ 6 h 6"/>
                  <a:gd name="T36" fmla="*/ 12 w 20"/>
                  <a:gd name="T37" fmla="*/ 6 h 6"/>
                  <a:gd name="T38" fmla="*/ 20 w 20"/>
                  <a:gd name="T39" fmla="*/ 6 h 6"/>
                  <a:gd name="T40" fmla="*/ 20 w 20"/>
                  <a:gd name="T41" fmla="*/ 6 h 6"/>
                  <a:gd name="T42" fmla="*/ 20 w 20"/>
                  <a:gd name="T43" fmla="*/ 6 h 6"/>
                  <a:gd name="T44" fmla="*/ 20 w 20"/>
                  <a:gd name="T45" fmla="*/ 0 h 6"/>
                  <a:gd name="T46" fmla="*/ 20 w 20"/>
                  <a:gd name="T4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6">
                    <a:moveTo>
                      <a:pt x="20" y="0"/>
                    </a:moveTo>
                    <a:lnTo>
                      <a:pt x="20" y="0"/>
                    </a:lnTo>
                    <a:lnTo>
                      <a:pt x="12" y="0"/>
                    </a:lnTo>
                    <a:lnTo>
                      <a:pt x="12" y="0"/>
                    </a:lnTo>
                    <a:lnTo>
                      <a:pt x="12" y="0"/>
                    </a:lnTo>
                    <a:lnTo>
                      <a:pt x="6" y="0"/>
                    </a:lnTo>
                    <a:lnTo>
                      <a:pt x="6" y="0"/>
                    </a:lnTo>
                    <a:lnTo>
                      <a:pt x="0" y="0"/>
                    </a:lnTo>
                    <a:lnTo>
                      <a:pt x="0" y="0"/>
                    </a:lnTo>
                    <a:lnTo>
                      <a:pt x="0" y="0"/>
                    </a:lnTo>
                    <a:lnTo>
                      <a:pt x="0" y="0"/>
                    </a:lnTo>
                    <a:lnTo>
                      <a:pt x="0" y="0"/>
                    </a:lnTo>
                    <a:lnTo>
                      <a:pt x="0" y="0"/>
                    </a:lnTo>
                    <a:lnTo>
                      <a:pt x="0" y="6"/>
                    </a:lnTo>
                    <a:lnTo>
                      <a:pt x="0" y="6"/>
                    </a:lnTo>
                    <a:lnTo>
                      <a:pt x="6" y="6"/>
                    </a:lnTo>
                    <a:lnTo>
                      <a:pt x="6" y="6"/>
                    </a:lnTo>
                    <a:lnTo>
                      <a:pt x="6" y="6"/>
                    </a:lnTo>
                    <a:lnTo>
                      <a:pt x="12" y="6"/>
                    </a:lnTo>
                    <a:lnTo>
                      <a:pt x="20" y="6"/>
                    </a:lnTo>
                    <a:lnTo>
                      <a:pt x="20" y="6"/>
                    </a:lnTo>
                    <a:lnTo>
                      <a:pt x="20" y="6"/>
                    </a:lnTo>
                    <a:lnTo>
                      <a:pt x="20" y="0"/>
                    </a:lnTo>
                    <a:lnTo>
                      <a:pt x="2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32" name="Freeform 88"/>
              <p:cNvSpPr>
                <a:spLocks/>
              </p:cNvSpPr>
              <p:nvPr/>
            </p:nvSpPr>
            <p:spPr bwMode="auto">
              <a:xfrm>
                <a:off x="4018" y="2060"/>
                <a:ext cx="36" cy="17"/>
              </a:xfrm>
              <a:custGeom>
                <a:avLst/>
                <a:gdLst>
                  <a:gd name="T0" fmla="*/ 36 w 36"/>
                  <a:gd name="T1" fmla="*/ 11 h 17"/>
                  <a:gd name="T2" fmla="*/ 30 w 36"/>
                  <a:gd name="T3" fmla="*/ 11 h 17"/>
                  <a:gd name="T4" fmla="*/ 24 w 36"/>
                  <a:gd name="T5" fmla="*/ 11 h 17"/>
                  <a:gd name="T6" fmla="*/ 18 w 36"/>
                  <a:gd name="T7" fmla="*/ 6 h 17"/>
                  <a:gd name="T8" fmla="*/ 18 w 36"/>
                  <a:gd name="T9" fmla="*/ 6 h 17"/>
                  <a:gd name="T10" fmla="*/ 12 w 36"/>
                  <a:gd name="T11" fmla="*/ 6 h 17"/>
                  <a:gd name="T12" fmla="*/ 6 w 36"/>
                  <a:gd name="T13" fmla="*/ 0 h 17"/>
                  <a:gd name="T14" fmla="*/ 6 w 36"/>
                  <a:gd name="T15" fmla="*/ 0 h 17"/>
                  <a:gd name="T16" fmla="*/ 6 w 36"/>
                  <a:gd name="T17" fmla="*/ 0 h 17"/>
                  <a:gd name="T18" fmla="*/ 0 w 36"/>
                  <a:gd name="T19" fmla="*/ 0 h 17"/>
                  <a:gd name="T20" fmla="*/ 0 w 36"/>
                  <a:gd name="T21" fmla="*/ 0 h 17"/>
                  <a:gd name="T22" fmla="*/ 6 w 36"/>
                  <a:gd name="T23" fmla="*/ 6 h 17"/>
                  <a:gd name="T24" fmla="*/ 12 w 36"/>
                  <a:gd name="T25" fmla="*/ 6 h 17"/>
                  <a:gd name="T26" fmla="*/ 12 w 36"/>
                  <a:gd name="T27" fmla="*/ 6 h 17"/>
                  <a:gd name="T28" fmla="*/ 12 w 36"/>
                  <a:gd name="T29" fmla="*/ 11 h 17"/>
                  <a:gd name="T30" fmla="*/ 24 w 36"/>
                  <a:gd name="T31" fmla="*/ 11 h 17"/>
                  <a:gd name="T32" fmla="*/ 30 w 36"/>
                  <a:gd name="T33" fmla="*/ 11 h 17"/>
                  <a:gd name="T34" fmla="*/ 30 w 36"/>
                  <a:gd name="T35" fmla="*/ 11 h 17"/>
                  <a:gd name="T36" fmla="*/ 30 w 36"/>
                  <a:gd name="T37" fmla="*/ 17 h 17"/>
                  <a:gd name="T38" fmla="*/ 36 w 36"/>
                  <a:gd name="T39" fmla="*/ 17 h 17"/>
                  <a:gd name="T40" fmla="*/ 36 w 36"/>
                  <a:gd name="T4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17">
                    <a:moveTo>
                      <a:pt x="36" y="11"/>
                    </a:moveTo>
                    <a:lnTo>
                      <a:pt x="30" y="11"/>
                    </a:lnTo>
                    <a:lnTo>
                      <a:pt x="24" y="11"/>
                    </a:lnTo>
                    <a:lnTo>
                      <a:pt x="18" y="6"/>
                    </a:lnTo>
                    <a:lnTo>
                      <a:pt x="18" y="6"/>
                    </a:lnTo>
                    <a:lnTo>
                      <a:pt x="12" y="6"/>
                    </a:lnTo>
                    <a:lnTo>
                      <a:pt x="6" y="0"/>
                    </a:lnTo>
                    <a:lnTo>
                      <a:pt x="6" y="0"/>
                    </a:lnTo>
                    <a:lnTo>
                      <a:pt x="6" y="0"/>
                    </a:lnTo>
                    <a:lnTo>
                      <a:pt x="0" y="0"/>
                    </a:lnTo>
                    <a:lnTo>
                      <a:pt x="0" y="0"/>
                    </a:lnTo>
                    <a:lnTo>
                      <a:pt x="6" y="6"/>
                    </a:lnTo>
                    <a:lnTo>
                      <a:pt x="12" y="6"/>
                    </a:lnTo>
                    <a:lnTo>
                      <a:pt x="12" y="6"/>
                    </a:lnTo>
                    <a:lnTo>
                      <a:pt x="12" y="11"/>
                    </a:lnTo>
                    <a:lnTo>
                      <a:pt x="24" y="11"/>
                    </a:lnTo>
                    <a:lnTo>
                      <a:pt x="30" y="11"/>
                    </a:lnTo>
                    <a:lnTo>
                      <a:pt x="30" y="11"/>
                    </a:lnTo>
                    <a:lnTo>
                      <a:pt x="30" y="17"/>
                    </a:lnTo>
                    <a:lnTo>
                      <a:pt x="36" y="17"/>
                    </a:lnTo>
                    <a:lnTo>
                      <a:pt x="3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33" name="Freeform 89"/>
              <p:cNvSpPr>
                <a:spLocks/>
              </p:cNvSpPr>
              <p:nvPr/>
            </p:nvSpPr>
            <p:spPr bwMode="auto">
              <a:xfrm>
                <a:off x="4074" y="2060"/>
                <a:ext cx="35" cy="17"/>
              </a:xfrm>
              <a:custGeom>
                <a:avLst/>
                <a:gdLst>
                  <a:gd name="T0" fmla="*/ 0 w 35"/>
                  <a:gd name="T1" fmla="*/ 11 h 17"/>
                  <a:gd name="T2" fmla="*/ 0 w 35"/>
                  <a:gd name="T3" fmla="*/ 11 h 17"/>
                  <a:gd name="T4" fmla="*/ 11 w 35"/>
                  <a:gd name="T5" fmla="*/ 11 h 17"/>
                  <a:gd name="T6" fmla="*/ 17 w 35"/>
                  <a:gd name="T7" fmla="*/ 6 h 17"/>
                  <a:gd name="T8" fmla="*/ 17 w 35"/>
                  <a:gd name="T9" fmla="*/ 6 h 17"/>
                  <a:gd name="T10" fmla="*/ 23 w 35"/>
                  <a:gd name="T11" fmla="*/ 6 h 17"/>
                  <a:gd name="T12" fmla="*/ 23 w 35"/>
                  <a:gd name="T13" fmla="*/ 6 h 17"/>
                  <a:gd name="T14" fmla="*/ 29 w 35"/>
                  <a:gd name="T15" fmla="*/ 6 h 17"/>
                  <a:gd name="T16" fmla="*/ 29 w 35"/>
                  <a:gd name="T17" fmla="*/ 6 h 17"/>
                  <a:gd name="T18" fmla="*/ 35 w 35"/>
                  <a:gd name="T19" fmla="*/ 0 h 17"/>
                  <a:gd name="T20" fmla="*/ 29 w 35"/>
                  <a:gd name="T21" fmla="*/ 6 h 17"/>
                  <a:gd name="T22" fmla="*/ 23 w 35"/>
                  <a:gd name="T23" fmla="*/ 6 h 17"/>
                  <a:gd name="T24" fmla="*/ 23 w 35"/>
                  <a:gd name="T25" fmla="*/ 6 h 17"/>
                  <a:gd name="T26" fmla="*/ 23 w 35"/>
                  <a:gd name="T27" fmla="*/ 6 h 17"/>
                  <a:gd name="T28" fmla="*/ 17 w 35"/>
                  <a:gd name="T29" fmla="*/ 11 h 17"/>
                  <a:gd name="T30" fmla="*/ 11 w 35"/>
                  <a:gd name="T31" fmla="*/ 11 h 17"/>
                  <a:gd name="T32" fmla="*/ 5 w 35"/>
                  <a:gd name="T33" fmla="*/ 11 h 17"/>
                  <a:gd name="T34" fmla="*/ 5 w 35"/>
                  <a:gd name="T35" fmla="*/ 11 h 17"/>
                  <a:gd name="T36" fmla="*/ 0 w 35"/>
                  <a:gd name="T37" fmla="*/ 17 h 17"/>
                  <a:gd name="T38" fmla="*/ 0 w 35"/>
                  <a:gd name="T39" fmla="*/ 17 h 17"/>
                  <a:gd name="T40" fmla="*/ 0 w 35"/>
                  <a:gd name="T4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7">
                    <a:moveTo>
                      <a:pt x="0" y="11"/>
                    </a:moveTo>
                    <a:lnTo>
                      <a:pt x="0" y="11"/>
                    </a:lnTo>
                    <a:lnTo>
                      <a:pt x="11" y="11"/>
                    </a:lnTo>
                    <a:lnTo>
                      <a:pt x="17" y="6"/>
                    </a:lnTo>
                    <a:lnTo>
                      <a:pt x="17" y="6"/>
                    </a:lnTo>
                    <a:lnTo>
                      <a:pt x="23" y="6"/>
                    </a:lnTo>
                    <a:lnTo>
                      <a:pt x="23" y="6"/>
                    </a:lnTo>
                    <a:lnTo>
                      <a:pt x="29" y="6"/>
                    </a:lnTo>
                    <a:lnTo>
                      <a:pt x="29" y="6"/>
                    </a:lnTo>
                    <a:lnTo>
                      <a:pt x="35" y="0"/>
                    </a:lnTo>
                    <a:lnTo>
                      <a:pt x="29" y="6"/>
                    </a:lnTo>
                    <a:lnTo>
                      <a:pt x="23" y="6"/>
                    </a:lnTo>
                    <a:lnTo>
                      <a:pt x="23" y="6"/>
                    </a:lnTo>
                    <a:lnTo>
                      <a:pt x="23" y="6"/>
                    </a:lnTo>
                    <a:lnTo>
                      <a:pt x="17" y="11"/>
                    </a:lnTo>
                    <a:lnTo>
                      <a:pt x="11" y="11"/>
                    </a:lnTo>
                    <a:lnTo>
                      <a:pt x="5" y="11"/>
                    </a:lnTo>
                    <a:lnTo>
                      <a:pt x="5" y="11"/>
                    </a:lnTo>
                    <a:lnTo>
                      <a:pt x="0" y="17"/>
                    </a:lnTo>
                    <a:lnTo>
                      <a:pt x="0" y="17"/>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34" name="Freeform 90"/>
              <p:cNvSpPr>
                <a:spLocks/>
              </p:cNvSpPr>
              <p:nvPr/>
            </p:nvSpPr>
            <p:spPr bwMode="auto">
              <a:xfrm>
                <a:off x="4066" y="2066"/>
                <a:ext cx="43" cy="43"/>
              </a:xfrm>
              <a:custGeom>
                <a:avLst/>
                <a:gdLst>
                  <a:gd name="T0" fmla="*/ 0 w 43"/>
                  <a:gd name="T1" fmla="*/ 43 h 43"/>
                  <a:gd name="T2" fmla="*/ 0 w 43"/>
                  <a:gd name="T3" fmla="*/ 37 h 43"/>
                  <a:gd name="T4" fmla="*/ 0 w 43"/>
                  <a:gd name="T5" fmla="*/ 31 h 43"/>
                  <a:gd name="T6" fmla="*/ 0 w 43"/>
                  <a:gd name="T7" fmla="*/ 17 h 43"/>
                  <a:gd name="T8" fmla="*/ 0 w 43"/>
                  <a:gd name="T9" fmla="*/ 17 h 43"/>
                  <a:gd name="T10" fmla="*/ 0 w 43"/>
                  <a:gd name="T11" fmla="*/ 17 h 43"/>
                  <a:gd name="T12" fmla="*/ 0 w 43"/>
                  <a:gd name="T13" fmla="*/ 17 h 43"/>
                  <a:gd name="T14" fmla="*/ 8 w 43"/>
                  <a:gd name="T15" fmla="*/ 11 h 43"/>
                  <a:gd name="T16" fmla="*/ 8 w 43"/>
                  <a:gd name="T17" fmla="*/ 11 h 43"/>
                  <a:gd name="T18" fmla="*/ 8 w 43"/>
                  <a:gd name="T19" fmla="*/ 11 h 43"/>
                  <a:gd name="T20" fmla="*/ 13 w 43"/>
                  <a:gd name="T21" fmla="*/ 5 h 43"/>
                  <a:gd name="T22" fmla="*/ 19 w 43"/>
                  <a:gd name="T23" fmla="*/ 5 h 43"/>
                  <a:gd name="T24" fmla="*/ 19 w 43"/>
                  <a:gd name="T25" fmla="*/ 5 h 43"/>
                  <a:gd name="T26" fmla="*/ 25 w 43"/>
                  <a:gd name="T27" fmla="*/ 5 h 43"/>
                  <a:gd name="T28" fmla="*/ 31 w 43"/>
                  <a:gd name="T29" fmla="*/ 5 h 43"/>
                  <a:gd name="T30" fmla="*/ 37 w 43"/>
                  <a:gd name="T31" fmla="*/ 0 h 43"/>
                  <a:gd name="T32" fmla="*/ 37 w 43"/>
                  <a:gd name="T33" fmla="*/ 0 h 43"/>
                  <a:gd name="T34" fmla="*/ 43 w 43"/>
                  <a:gd name="T35" fmla="*/ 0 h 43"/>
                  <a:gd name="T36" fmla="*/ 43 w 43"/>
                  <a:gd name="T37" fmla="*/ 0 h 43"/>
                  <a:gd name="T38" fmla="*/ 43 w 43"/>
                  <a:gd name="T39" fmla="*/ 0 h 43"/>
                  <a:gd name="T40" fmla="*/ 43 w 43"/>
                  <a:gd name="T41" fmla="*/ 0 h 43"/>
                  <a:gd name="T42" fmla="*/ 37 w 43"/>
                  <a:gd name="T43" fmla="*/ 5 h 43"/>
                  <a:gd name="T44" fmla="*/ 37 w 43"/>
                  <a:gd name="T45" fmla="*/ 5 h 43"/>
                  <a:gd name="T46" fmla="*/ 37 w 43"/>
                  <a:gd name="T47" fmla="*/ 5 h 43"/>
                  <a:gd name="T48" fmla="*/ 37 w 43"/>
                  <a:gd name="T49" fmla="*/ 5 h 43"/>
                  <a:gd name="T50" fmla="*/ 31 w 43"/>
                  <a:gd name="T51" fmla="*/ 11 h 43"/>
                  <a:gd name="T52" fmla="*/ 25 w 43"/>
                  <a:gd name="T53" fmla="*/ 11 h 43"/>
                  <a:gd name="T54" fmla="*/ 19 w 43"/>
                  <a:gd name="T55" fmla="*/ 11 h 43"/>
                  <a:gd name="T56" fmla="*/ 19 w 43"/>
                  <a:gd name="T57" fmla="*/ 11 h 43"/>
                  <a:gd name="T58" fmla="*/ 13 w 43"/>
                  <a:gd name="T59" fmla="*/ 17 h 43"/>
                  <a:gd name="T60" fmla="*/ 13 w 43"/>
                  <a:gd name="T61" fmla="*/ 17 h 43"/>
                  <a:gd name="T62" fmla="*/ 13 w 43"/>
                  <a:gd name="T63" fmla="*/ 17 h 43"/>
                  <a:gd name="T64" fmla="*/ 13 w 43"/>
                  <a:gd name="T65" fmla="*/ 17 h 43"/>
                  <a:gd name="T66" fmla="*/ 8 w 43"/>
                  <a:gd name="T67" fmla="*/ 25 h 43"/>
                  <a:gd name="T68" fmla="*/ 8 w 43"/>
                  <a:gd name="T69" fmla="*/ 25 h 43"/>
                  <a:gd name="T70" fmla="*/ 8 w 43"/>
                  <a:gd name="T71" fmla="*/ 25 h 43"/>
                  <a:gd name="T72" fmla="*/ 8 w 43"/>
                  <a:gd name="T73" fmla="*/ 25 h 43"/>
                  <a:gd name="T74" fmla="*/ 8 w 43"/>
                  <a:gd name="T75" fmla="*/ 31 h 43"/>
                  <a:gd name="T76" fmla="*/ 8 w 43"/>
                  <a:gd name="T77" fmla="*/ 37 h 43"/>
                  <a:gd name="T78" fmla="*/ 8 w 43"/>
                  <a:gd name="T79" fmla="*/ 37 h 43"/>
                  <a:gd name="T80" fmla="*/ 8 w 43"/>
                  <a:gd name="T81" fmla="*/ 37 h 43"/>
                  <a:gd name="T82" fmla="*/ 0 w 43"/>
                  <a:gd name="T83" fmla="*/ 43 h 43"/>
                  <a:gd name="T84" fmla="*/ 0 w 43"/>
                  <a:gd name="T85" fmla="*/ 43 h 43"/>
                  <a:gd name="T86" fmla="*/ 0 w 43"/>
                  <a:gd name="T8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43">
                    <a:moveTo>
                      <a:pt x="0" y="43"/>
                    </a:moveTo>
                    <a:lnTo>
                      <a:pt x="0" y="37"/>
                    </a:lnTo>
                    <a:lnTo>
                      <a:pt x="0" y="31"/>
                    </a:lnTo>
                    <a:lnTo>
                      <a:pt x="0" y="17"/>
                    </a:lnTo>
                    <a:lnTo>
                      <a:pt x="0" y="17"/>
                    </a:lnTo>
                    <a:lnTo>
                      <a:pt x="0" y="17"/>
                    </a:lnTo>
                    <a:lnTo>
                      <a:pt x="0" y="17"/>
                    </a:lnTo>
                    <a:lnTo>
                      <a:pt x="8" y="11"/>
                    </a:lnTo>
                    <a:lnTo>
                      <a:pt x="8" y="11"/>
                    </a:lnTo>
                    <a:lnTo>
                      <a:pt x="8" y="11"/>
                    </a:lnTo>
                    <a:lnTo>
                      <a:pt x="13" y="5"/>
                    </a:lnTo>
                    <a:lnTo>
                      <a:pt x="19" y="5"/>
                    </a:lnTo>
                    <a:lnTo>
                      <a:pt x="19" y="5"/>
                    </a:lnTo>
                    <a:lnTo>
                      <a:pt x="25" y="5"/>
                    </a:lnTo>
                    <a:lnTo>
                      <a:pt x="31" y="5"/>
                    </a:lnTo>
                    <a:lnTo>
                      <a:pt x="37" y="0"/>
                    </a:lnTo>
                    <a:lnTo>
                      <a:pt x="37" y="0"/>
                    </a:lnTo>
                    <a:lnTo>
                      <a:pt x="43" y="0"/>
                    </a:lnTo>
                    <a:lnTo>
                      <a:pt x="43" y="0"/>
                    </a:lnTo>
                    <a:lnTo>
                      <a:pt x="43" y="0"/>
                    </a:lnTo>
                    <a:lnTo>
                      <a:pt x="43" y="0"/>
                    </a:lnTo>
                    <a:lnTo>
                      <a:pt x="37" y="5"/>
                    </a:lnTo>
                    <a:lnTo>
                      <a:pt x="37" y="5"/>
                    </a:lnTo>
                    <a:lnTo>
                      <a:pt x="37" y="5"/>
                    </a:lnTo>
                    <a:lnTo>
                      <a:pt x="37" y="5"/>
                    </a:lnTo>
                    <a:lnTo>
                      <a:pt x="31" y="11"/>
                    </a:lnTo>
                    <a:lnTo>
                      <a:pt x="25" y="11"/>
                    </a:lnTo>
                    <a:lnTo>
                      <a:pt x="19" y="11"/>
                    </a:lnTo>
                    <a:lnTo>
                      <a:pt x="19" y="11"/>
                    </a:lnTo>
                    <a:lnTo>
                      <a:pt x="13" y="17"/>
                    </a:lnTo>
                    <a:lnTo>
                      <a:pt x="13" y="17"/>
                    </a:lnTo>
                    <a:lnTo>
                      <a:pt x="13" y="17"/>
                    </a:lnTo>
                    <a:lnTo>
                      <a:pt x="13" y="17"/>
                    </a:lnTo>
                    <a:lnTo>
                      <a:pt x="8" y="25"/>
                    </a:lnTo>
                    <a:lnTo>
                      <a:pt x="8" y="25"/>
                    </a:lnTo>
                    <a:lnTo>
                      <a:pt x="8" y="25"/>
                    </a:lnTo>
                    <a:lnTo>
                      <a:pt x="8" y="25"/>
                    </a:lnTo>
                    <a:lnTo>
                      <a:pt x="8" y="31"/>
                    </a:lnTo>
                    <a:lnTo>
                      <a:pt x="8" y="37"/>
                    </a:lnTo>
                    <a:lnTo>
                      <a:pt x="8" y="37"/>
                    </a:lnTo>
                    <a:lnTo>
                      <a:pt x="8" y="37"/>
                    </a:lnTo>
                    <a:lnTo>
                      <a:pt x="0" y="43"/>
                    </a:lnTo>
                    <a:lnTo>
                      <a:pt x="0" y="43"/>
                    </a:lnTo>
                    <a:lnTo>
                      <a:pt x="0" y="4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35" name="Freeform 91"/>
              <p:cNvSpPr>
                <a:spLocks/>
              </p:cNvSpPr>
              <p:nvPr/>
            </p:nvSpPr>
            <p:spPr bwMode="auto">
              <a:xfrm>
                <a:off x="4018" y="2066"/>
                <a:ext cx="36" cy="31"/>
              </a:xfrm>
              <a:custGeom>
                <a:avLst/>
                <a:gdLst>
                  <a:gd name="T0" fmla="*/ 36 w 36"/>
                  <a:gd name="T1" fmla="*/ 25 h 31"/>
                  <a:gd name="T2" fmla="*/ 36 w 36"/>
                  <a:gd name="T3" fmla="*/ 25 h 31"/>
                  <a:gd name="T4" fmla="*/ 36 w 36"/>
                  <a:gd name="T5" fmla="*/ 17 h 31"/>
                  <a:gd name="T6" fmla="*/ 36 w 36"/>
                  <a:gd name="T7" fmla="*/ 11 h 31"/>
                  <a:gd name="T8" fmla="*/ 36 w 36"/>
                  <a:gd name="T9" fmla="*/ 11 h 31"/>
                  <a:gd name="T10" fmla="*/ 30 w 36"/>
                  <a:gd name="T11" fmla="*/ 11 h 31"/>
                  <a:gd name="T12" fmla="*/ 24 w 36"/>
                  <a:gd name="T13" fmla="*/ 11 h 31"/>
                  <a:gd name="T14" fmla="*/ 18 w 36"/>
                  <a:gd name="T15" fmla="*/ 5 h 31"/>
                  <a:gd name="T16" fmla="*/ 18 w 36"/>
                  <a:gd name="T17" fmla="*/ 5 h 31"/>
                  <a:gd name="T18" fmla="*/ 12 w 36"/>
                  <a:gd name="T19" fmla="*/ 5 h 31"/>
                  <a:gd name="T20" fmla="*/ 6 w 36"/>
                  <a:gd name="T21" fmla="*/ 5 h 31"/>
                  <a:gd name="T22" fmla="*/ 0 w 36"/>
                  <a:gd name="T23" fmla="*/ 0 h 31"/>
                  <a:gd name="T24" fmla="*/ 0 w 36"/>
                  <a:gd name="T25" fmla="*/ 0 h 31"/>
                  <a:gd name="T26" fmla="*/ 0 w 36"/>
                  <a:gd name="T27" fmla="*/ 0 h 31"/>
                  <a:gd name="T28" fmla="*/ 0 w 36"/>
                  <a:gd name="T29" fmla="*/ 0 h 31"/>
                  <a:gd name="T30" fmla="*/ 0 w 36"/>
                  <a:gd name="T31" fmla="*/ 0 h 31"/>
                  <a:gd name="T32" fmla="*/ 0 w 36"/>
                  <a:gd name="T33" fmla="*/ 0 h 31"/>
                  <a:gd name="T34" fmla="*/ 6 w 36"/>
                  <a:gd name="T35" fmla="*/ 5 h 31"/>
                  <a:gd name="T36" fmla="*/ 12 w 36"/>
                  <a:gd name="T37" fmla="*/ 11 h 31"/>
                  <a:gd name="T38" fmla="*/ 18 w 36"/>
                  <a:gd name="T39" fmla="*/ 11 h 31"/>
                  <a:gd name="T40" fmla="*/ 18 w 36"/>
                  <a:gd name="T41" fmla="*/ 11 h 31"/>
                  <a:gd name="T42" fmla="*/ 24 w 36"/>
                  <a:gd name="T43" fmla="*/ 17 h 31"/>
                  <a:gd name="T44" fmla="*/ 30 w 36"/>
                  <a:gd name="T45" fmla="*/ 17 h 31"/>
                  <a:gd name="T46" fmla="*/ 36 w 36"/>
                  <a:gd name="T47" fmla="*/ 17 h 31"/>
                  <a:gd name="T48" fmla="*/ 36 w 36"/>
                  <a:gd name="T49" fmla="*/ 17 h 31"/>
                  <a:gd name="T50" fmla="*/ 30 w 36"/>
                  <a:gd name="T51" fmla="*/ 25 h 31"/>
                  <a:gd name="T52" fmla="*/ 30 w 36"/>
                  <a:gd name="T53" fmla="*/ 31 h 31"/>
                  <a:gd name="T54" fmla="*/ 36 w 36"/>
                  <a:gd name="T55"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31">
                    <a:moveTo>
                      <a:pt x="36" y="25"/>
                    </a:moveTo>
                    <a:lnTo>
                      <a:pt x="36" y="25"/>
                    </a:lnTo>
                    <a:lnTo>
                      <a:pt x="36" y="17"/>
                    </a:lnTo>
                    <a:lnTo>
                      <a:pt x="36" y="11"/>
                    </a:lnTo>
                    <a:lnTo>
                      <a:pt x="36" y="11"/>
                    </a:lnTo>
                    <a:lnTo>
                      <a:pt x="30" y="11"/>
                    </a:lnTo>
                    <a:lnTo>
                      <a:pt x="24" y="11"/>
                    </a:lnTo>
                    <a:lnTo>
                      <a:pt x="18" y="5"/>
                    </a:lnTo>
                    <a:lnTo>
                      <a:pt x="18" y="5"/>
                    </a:lnTo>
                    <a:lnTo>
                      <a:pt x="12" y="5"/>
                    </a:lnTo>
                    <a:lnTo>
                      <a:pt x="6" y="5"/>
                    </a:lnTo>
                    <a:lnTo>
                      <a:pt x="0" y="0"/>
                    </a:lnTo>
                    <a:lnTo>
                      <a:pt x="0" y="0"/>
                    </a:lnTo>
                    <a:lnTo>
                      <a:pt x="0" y="0"/>
                    </a:lnTo>
                    <a:lnTo>
                      <a:pt x="0" y="0"/>
                    </a:lnTo>
                    <a:lnTo>
                      <a:pt x="0" y="0"/>
                    </a:lnTo>
                    <a:lnTo>
                      <a:pt x="0" y="0"/>
                    </a:lnTo>
                    <a:lnTo>
                      <a:pt x="6" y="5"/>
                    </a:lnTo>
                    <a:lnTo>
                      <a:pt x="12" y="11"/>
                    </a:lnTo>
                    <a:lnTo>
                      <a:pt x="18" y="11"/>
                    </a:lnTo>
                    <a:lnTo>
                      <a:pt x="18" y="11"/>
                    </a:lnTo>
                    <a:lnTo>
                      <a:pt x="24" y="17"/>
                    </a:lnTo>
                    <a:lnTo>
                      <a:pt x="30" y="17"/>
                    </a:lnTo>
                    <a:lnTo>
                      <a:pt x="36" y="17"/>
                    </a:lnTo>
                    <a:lnTo>
                      <a:pt x="36" y="17"/>
                    </a:lnTo>
                    <a:lnTo>
                      <a:pt x="30" y="25"/>
                    </a:lnTo>
                    <a:lnTo>
                      <a:pt x="30" y="31"/>
                    </a:lnTo>
                    <a:lnTo>
                      <a:pt x="36" y="2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36" name="Freeform 92"/>
              <p:cNvSpPr>
                <a:spLocks/>
              </p:cNvSpPr>
              <p:nvPr/>
            </p:nvSpPr>
            <p:spPr bwMode="auto">
              <a:xfrm>
                <a:off x="4005" y="2077"/>
                <a:ext cx="19" cy="38"/>
              </a:xfrm>
              <a:custGeom>
                <a:avLst/>
                <a:gdLst>
                  <a:gd name="T0" fmla="*/ 0 w 19"/>
                  <a:gd name="T1" fmla="*/ 0 h 38"/>
                  <a:gd name="T2" fmla="*/ 0 w 19"/>
                  <a:gd name="T3" fmla="*/ 6 h 38"/>
                  <a:gd name="T4" fmla="*/ 0 w 19"/>
                  <a:gd name="T5" fmla="*/ 14 h 38"/>
                  <a:gd name="T6" fmla="*/ 6 w 19"/>
                  <a:gd name="T7" fmla="*/ 20 h 38"/>
                  <a:gd name="T8" fmla="*/ 6 w 19"/>
                  <a:gd name="T9" fmla="*/ 20 h 38"/>
                  <a:gd name="T10" fmla="*/ 13 w 19"/>
                  <a:gd name="T11" fmla="*/ 26 h 38"/>
                  <a:gd name="T12" fmla="*/ 13 w 19"/>
                  <a:gd name="T13" fmla="*/ 32 h 38"/>
                  <a:gd name="T14" fmla="*/ 19 w 19"/>
                  <a:gd name="T15" fmla="*/ 32 h 38"/>
                  <a:gd name="T16" fmla="*/ 19 w 19"/>
                  <a:gd name="T17" fmla="*/ 32 h 38"/>
                  <a:gd name="T18" fmla="*/ 19 w 19"/>
                  <a:gd name="T19" fmla="*/ 38 h 38"/>
                  <a:gd name="T20" fmla="*/ 19 w 19"/>
                  <a:gd name="T21" fmla="*/ 38 h 38"/>
                  <a:gd name="T22" fmla="*/ 13 w 19"/>
                  <a:gd name="T23" fmla="*/ 32 h 38"/>
                  <a:gd name="T24" fmla="*/ 13 w 19"/>
                  <a:gd name="T25" fmla="*/ 32 h 38"/>
                  <a:gd name="T26" fmla="*/ 6 w 19"/>
                  <a:gd name="T27" fmla="*/ 26 h 38"/>
                  <a:gd name="T28" fmla="*/ 0 w 19"/>
                  <a:gd name="T29" fmla="*/ 20 h 38"/>
                  <a:gd name="T30" fmla="*/ 0 w 19"/>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8">
                    <a:moveTo>
                      <a:pt x="0" y="0"/>
                    </a:moveTo>
                    <a:lnTo>
                      <a:pt x="0" y="6"/>
                    </a:lnTo>
                    <a:lnTo>
                      <a:pt x="0" y="14"/>
                    </a:lnTo>
                    <a:lnTo>
                      <a:pt x="6" y="20"/>
                    </a:lnTo>
                    <a:lnTo>
                      <a:pt x="6" y="20"/>
                    </a:lnTo>
                    <a:lnTo>
                      <a:pt x="13" y="26"/>
                    </a:lnTo>
                    <a:lnTo>
                      <a:pt x="13" y="32"/>
                    </a:lnTo>
                    <a:lnTo>
                      <a:pt x="19" y="32"/>
                    </a:lnTo>
                    <a:lnTo>
                      <a:pt x="19" y="32"/>
                    </a:lnTo>
                    <a:lnTo>
                      <a:pt x="19" y="38"/>
                    </a:lnTo>
                    <a:lnTo>
                      <a:pt x="19" y="38"/>
                    </a:lnTo>
                    <a:lnTo>
                      <a:pt x="13" y="32"/>
                    </a:lnTo>
                    <a:lnTo>
                      <a:pt x="13" y="32"/>
                    </a:lnTo>
                    <a:lnTo>
                      <a:pt x="6" y="26"/>
                    </a:lnTo>
                    <a:lnTo>
                      <a:pt x="0" y="20"/>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37" name="Freeform 93"/>
              <p:cNvSpPr>
                <a:spLocks/>
              </p:cNvSpPr>
              <p:nvPr/>
            </p:nvSpPr>
            <p:spPr bwMode="auto">
              <a:xfrm>
                <a:off x="3718" y="2022"/>
                <a:ext cx="196" cy="130"/>
              </a:xfrm>
              <a:custGeom>
                <a:avLst/>
                <a:gdLst>
                  <a:gd name="T0" fmla="*/ 196 w 196"/>
                  <a:gd name="T1" fmla="*/ 130 h 130"/>
                  <a:gd name="T2" fmla="*/ 190 w 196"/>
                  <a:gd name="T3" fmla="*/ 124 h 130"/>
                  <a:gd name="T4" fmla="*/ 177 w 196"/>
                  <a:gd name="T5" fmla="*/ 99 h 130"/>
                  <a:gd name="T6" fmla="*/ 171 w 196"/>
                  <a:gd name="T7" fmla="*/ 75 h 130"/>
                  <a:gd name="T8" fmla="*/ 171 w 196"/>
                  <a:gd name="T9" fmla="*/ 75 h 130"/>
                  <a:gd name="T10" fmla="*/ 165 w 196"/>
                  <a:gd name="T11" fmla="*/ 61 h 130"/>
                  <a:gd name="T12" fmla="*/ 153 w 196"/>
                  <a:gd name="T13" fmla="*/ 49 h 130"/>
                  <a:gd name="T14" fmla="*/ 147 w 196"/>
                  <a:gd name="T15" fmla="*/ 32 h 130"/>
                  <a:gd name="T16" fmla="*/ 147 w 196"/>
                  <a:gd name="T17" fmla="*/ 32 h 130"/>
                  <a:gd name="T18" fmla="*/ 147 w 196"/>
                  <a:gd name="T19" fmla="*/ 32 h 130"/>
                  <a:gd name="T20" fmla="*/ 147 w 196"/>
                  <a:gd name="T21" fmla="*/ 38 h 130"/>
                  <a:gd name="T22" fmla="*/ 147 w 196"/>
                  <a:gd name="T23" fmla="*/ 44 h 130"/>
                  <a:gd name="T24" fmla="*/ 147 w 196"/>
                  <a:gd name="T25" fmla="*/ 44 h 130"/>
                  <a:gd name="T26" fmla="*/ 141 w 196"/>
                  <a:gd name="T27" fmla="*/ 49 h 130"/>
                  <a:gd name="T28" fmla="*/ 141 w 196"/>
                  <a:gd name="T29" fmla="*/ 49 h 130"/>
                  <a:gd name="T30" fmla="*/ 135 w 196"/>
                  <a:gd name="T31" fmla="*/ 49 h 130"/>
                  <a:gd name="T32" fmla="*/ 135 w 196"/>
                  <a:gd name="T33" fmla="*/ 49 h 130"/>
                  <a:gd name="T34" fmla="*/ 116 w 196"/>
                  <a:gd name="T35" fmla="*/ 49 h 130"/>
                  <a:gd name="T36" fmla="*/ 98 w 196"/>
                  <a:gd name="T37" fmla="*/ 38 h 130"/>
                  <a:gd name="T38" fmla="*/ 80 w 196"/>
                  <a:gd name="T39" fmla="*/ 32 h 130"/>
                  <a:gd name="T40" fmla="*/ 80 w 196"/>
                  <a:gd name="T41" fmla="*/ 32 h 130"/>
                  <a:gd name="T42" fmla="*/ 66 w 196"/>
                  <a:gd name="T43" fmla="*/ 32 h 130"/>
                  <a:gd name="T44" fmla="*/ 55 w 196"/>
                  <a:gd name="T45" fmla="*/ 26 h 130"/>
                  <a:gd name="T46" fmla="*/ 43 w 196"/>
                  <a:gd name="T47" fmla="*/ 20 h 130"/>
                  <a:gd name="T48" fmla="*/ 43 w 196"/>
                  <a:gd name="T49" fmla="*/ 20 h 130"/>
                  <a:gd name="T50" fmla="*/ 31 w 196"/>
                  <a:gd name="T51" fmla="*/ 20 h 130"/>
                  <a:gd name="T52" fmla="*/ 5 w 196"/>
                  <a:gd name="T53" fmla="*/ 6 h 130"/>
                  <a:gd name="T54" fmla="*/ 0 w 196"/>
                  <a:gd name="T55" fmla="*/ 0 h 130"/>
                  <a:gd name="T56" fmla="*/ 0 w 196"/>
                  <a:gd name="T57" fmla="*/ 0 h 130"/>
                  <a:gd name="T58" fmla="*/ 5 w 196"/>
                  <a:gd name="T59" fmla="*/ 6 h 130"/>
                  <a:gd name="T60" fmla="*/ 31 w 196"/>
                  <a:gd name="T61" fmla="*/ 20 h 130"/>
                  <a:gd name="T62" fmla="*/ 55 w 196"/>
                  <a:gd name="T63" fmla="*/ 32 h 130"/>
                  <a:gd name="T64" fmla="*/ 55 w 196"/>
                  <a:gd name="T65" fmla="*/ 32 h 130"/>
                  <a:gd name="T66" fmla="*/ 66 w 196"/>
                  <a:gd name="T67" fmla="*/ 38 h 130"/>
                  <a:gd name="T68" fmla="*/ 98 w 196"/>
                  <a:gd name="T69" fmla="*/ 44 h 130"/>
                  <a:gd name="T70" fmla="*/ 121 w 196"/>
                  <a:gd name="T71" fmla="*/ 49 h 130"/>
                  <a:gd name="T72" fmla="*/ 121 w 196"/>
                  <a:gd name="T73" fmla="*/ 49 h 130"/>
                  <a:gd name="T74" fmla="*/ 135 w 196"/>
                  <a:gd name="T75" fmla="*/ 61 h 130"/>
                  <a:gd name="T76" fmla="*/ 165 w 196"/>
                  <a:gd name="T77" fmla="*/ 87 h 130"/>
                  <a:gd name="T78" fmla="*/ 196 w 196"/>
                  <a:gd name="T7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30">
                    <a:moveTo>
                      <a:pt x="196" y="130"/>
                    </a:moveTo>
                    <a:lnTo>
                      <a:pt x="190" y="124"/>
                    </a:lnTo>
                    <a:lnTo>
                      <a:pt x="177" y="99"/>
                    </a:lnTo>
                    <a:lnTo>
                      <a:pt x="171" y="75"/>
                    </a:lnTo>
                    <a:lnTo>
                      <a:pt x="171" y="75"/>
                    </a:lnTo>
                    <a:lnTo>
                      <a:pt x="165" y="61"/>
                    </a:lnTo>
                    <a:lnTo>
                      <a:pt x="153" y="49"/>
                    </a:lnTo>
                    <a:lnTo>
                      <a:pt x="147" y="32"/>
                    </a:lnTo>
                    <a:lnTo>
                      <a:pt x="147" y="32"/>
                    </a:lnTo>
                    <a:lnTo>
                      <a:pt x="147" y="32"/>
                    </a:lnTo>
                    <a:lnTo>
                      <a:pt x="147" y="38"/>
                    </a:lnTo>
                    <a:lnTo>
                      <a:pt x="147" y="44"/>
                    </a:lnTo>
                    <a:lnTo>
                      <a:pt x="147" y="44"/>
                    </a:lnTo>
                    <a:lnTo>
                      <a:pt x="141" y="49"/>
                    </a:lnTo>
                    <a:lnTo>
                      <a:pt x="141" y="49"/>
                    </a:lnTo>
                    <a:lnTo>
                      <a:pt x="135" y="49"/>
                    </a:lnTo>
                    <a:lnTo>
                      <a:pt x="135" y="49"/>
                    </a:lnTo>
                    <a:lnTo>
                      <a:pt x="116" y="49"/>
                    </a:lnTo>
                    <a:lnTo>
                      <a:pt x="98" y="38"/>
                    </a:lnTo>
                    <a:lnTo>
                      <a:pt x="80" y="32"/>
                    </a:lnTo>
                    <a:lnTo>
                      <a:pt x="80" y="32"/>
                    </a:lnTo>
                    <a:lnTo>
                      <a:pt x="66" y="32"/>
                    </a:lnTo>
                    <a:lnTo>
                      <a:pt x="55" y="26"/>
                    </a:lnTo>
                    <a:lnTo>
                      <a:pt x="43" y="20"/>
                    </a:lnTo>
                    <a:lnTo>
                      <a:pt x="43" y="20"/>
                    </a:lnTo>
                    <a:lnTo>
                      <a:pt x="31" y="20"/>
                    </a:lnTo>
                    <a:lnTo>
                      <a:pt x="5" y="6"/>
                    </a:lnTo>
                    <a:lnTo>
                      <a:pt x="0" y="0"/>
                    </a:lnTo>
                    <a:lnTo>
                      <a:pt x="0" y="0"/>
                    </a:lnTo>
                    <a:lnTo>
                      <a:pt x="5" y="6"/>
                    </a:lnTo>
                    <a:lnTo>
                      <a:pt x="31" y="20"/>
                    </a:lnTo>
                    <a:lnTo>
                      <a:pt x="55" y="32"/>
                    </a:lnTo>
                    <a:lnTo>
                      <a:pt x="55" y="32"/>
                    </a:lnTo>
                    <a:lnTo>
                      <a:pt x="66" y="38"/>
                    </a:lnTo>
                    <a:lnTo>
                      <a:pt x="98" y="44"/>
                    </a:lnTo>
                    <a:lnTo>
                      <a:pt x="121" y="49"/>
                    </a:lnTo>
                    <a:lnTo>
                      <a:pt x="121" y="49"/>
                    </a:lnTo>
                    <a:lnTo>
                      <a:pt x="135" y="61"/>
                    </a:lnTo>
                    <a:lnTo>
                      <a:pt x="165" y="87"/>
                    </a:lnTo>
                    <a:lnTo>
                      <a:pt x="196" y="13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38" name="Freeform 94"/>
              <p:cNvSpPr>
                <a:spLocks/>
              </p:cNvSpPr>
              <p:nvPr/>
            </p:nvSpPr>
            <p:spPr bwMode="auto">
              <a:xfrm>
                <a:off x="4219" y="2042"/>
                <a:ext cx="197" cy="116"/>
              </a:xfrm>
              <a:custGeom>
                <a:avLst/>
                <a:gdLst>
                  <a:gd name="T0" fmla="*/ 75 w 197"/>
                  <a:gd name="T1" fmla="*/ 12 h 116"/>
                  <a:gd name="T2" fmla="*/ 67 w 197"/>
                  <a:gd name="T3" fmla="*/ 18 h 116"/>
                  <a:gd name="T4" fmla="*/ 61 w 197"/>
                  <a:gd name="T5" fmla="*/ 24 h 116"/>
                  <a:gd name="T6" fmla="*/ 55 w 197"/>
                  <a:gd name="T7" fmla="*/ 29 h 116"/>
                  <a:gd name="T8" fmla="*/ 55 w 197"/>
                  <a:gd name="T9" fmla="*/ 29 h 116"/>
                  <a:gd name="T10" fmla="*/ 43 w 197"/>
                  <a:gd name="T11" fmla="*/ 41 h 116"/>
                  <a:gd name="T12" fmla="*/ 26 w 197"/>
                  <a:gd name="T13" fmla="*/ 55 h 116"/>
                  <a:gd name="T14" fmla="*/ 20 w 197"/>
                  <a:gd name="T15" fmla="*/ 61 h 116"/>
                  <a:gd name="T16" fmla="*/ 20 w 197"/>
                  <a:gd name="T17" fmla="*/ 61 h 116"/>
                  <a:gd name="T18" fmla="*/ 12 w 197"/>
                  <a:gd name="T19" fmla="*/ 79 h 116"/>
                  <a:gd name="T20" fmla="*/ 6 w 197"/>
                  <a:gd name="T21" fmla="*/ 104 h 116"/>
                  <a:gd name="T22" fmla="*/ 0 w 197"/>
                  <a:gd name="T23" fmla="*/ 116 h 116"/>
                  <a:gd name="T24" fmla="*/ 0 w 197"/>
                  <a:gd name="T25" fmla="*/ 116 h 116"/>
                  <a:gd name="T26" fmla="*/ 6 w 197"/>
                  <a:gd name="T27" fmla="*/ 110 h 116"/>
                  <a:gd name="T28" fmla="*/ 12 w 197"/>
                  <a:gd name="T29" fmla="*/ 85 h 116"/>
                  <a:gd name="T30" fmla="*/ 20 w 197"/>
                  <a:gd name="T31" fmla="*/ 73 h 116"/>
                  <a:gd name="T32" fmla="*/ 20 w 197"/>
                  <a:gd name="T33" fmla="*/ 73 h 116"/>
                  <a:gd name="T34" fmla="*/ 26 w 197"/>
                  <a:gd name="T35" fmla="*/ 67 h 116"/>
                  <a:gd name="T36" fmla="*/ 32 w 197"/>
                  <a:gd name="T37" fmla="*/ 61 h 116"/>
                  <a:gd name="T38" fmla="*/ 49 w 197"/>
                  <a:gd name="T39" fmla="*/ 55 h 116"/>
                  <a:gd name="T40" fmla="*/ 49 w 197"/>
                  <a:gd name="T41" fmla="*/ 55 h 116"/>
                  <a:gd name="T42" fmla="*/ 87 w 197"/>
                  <a:gd name="T43" fmla="*/ 41 h 116"/>
                  <a:gd name="T44" fmla="*/ 148 w 197"/>
                  <a:gd name="T45" fmla="*/ 24 h 116"/>
                  <a:gd name="T46" fmla="*/ 197 w 197"/>
                  <a:gd name="T47" fmla="*/ 0 h 116"/>
                  <a:gd name="T48" fmla="*/ 197 w 197"/>
                  <a:gd name="T49" fmla="*/ 0 h 116"/>
                  <a:gd name="T50" fmla="*/ 171 w 197"/>
                  <a:gd name="T51" fmla="*/ 12 h 116"/>
                  <a:gd name="T52" fmla="*/ 136 w 197"/>
                  <a:gd name="T53" fmla="*/ 24 h 116"/>
                  <a:gd name="T54" fmla="*/ 104 w 197"/>
                  <a:gd name="T55" fmla="*/ 29 h 116"/>
                  <a:gd name="T56" fmla="*/ 104 w 197"/>
                  <a:gd name="T57" fmla="*/ 29 h 116"/>
                  <a:gd name="T58" fmla="*/ 87 w 197"/>
                  <a:gd name="T59" fmla="*/ 29 h 116"/>
                  <a:gd name="T60" fmla="*/ 67 w 197"/>
                  <a:gd name="T61" fmla="*/ 29 h 116"/>
                  <a:gd name="T62" fmla="*/ 67 w 197"/>
                  <a:gd name="T63" fmla="*/ 24 h 116"/>
                  <a:gd name="T64" fmla="*/ 67 w 197"/>
                  <a:gd name="T65" fmla="*/ 24 h 116"/>
                  <a:gd name="T66" fmla="*/ 75 w 197"/>
                  <a:gd name="T67" fmla="*/ 18 h 116"/>
                  <a:gd name="T68" fmla="*/ 75 w 197"/>
                  <a:gd name="T69" fmla="*/ 18 h 116"/>
                  <a:gd name="T70" fmla="*/ 75 w 197"/>
                  <a:gd name="T71" fmla="*/ 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116">
                    <a:moveTo>
                      <a:pt x="75" y="12"/>
                    </a:moveTo>
                    <a:lnTo>
                      <a:pt x="67" y="18"/>
                    </a:lnTo>
                    <a:lnTo>
                      <a:pt x="61" y="24"/>
                    </a:lnTo>
                    <a:lnTo>
                      <a:pt x="55" y="29"/>
                    </a:lnTo>
                    <a:lnTo>
                      <a:pt x="55" y="29"/>
                    </a:lnTo>
                    <a:lnTo>
                      <a:pt x="43" y="41"/>
                    </a:lnTo>
                    <a:lnTo>
                      <a:pt x="26" y="55"/>
                    </a:lnTo>
                    <a:lnTo>
                      <a:pt x="20" y="61"/>
                    </a:lnTo>
                    <a:lnTo>
                      <a:pt x="20" y="61"/>
                    </a:lnTo>
                    <a:lnTo>
                      <a:pt x="12" y="79"/>
                    </a:lnTo>
                    <a:lnTo>
                      <a:pt x="6" y="104"/>
                    </a:lnTo>
                    <a:lnTo>
                      <a:pt x="0" y="116"/>
                    </a:lnTo>
                    <a:lnTo>
                      <a:pt x="0" y="116"/>
                    </a:lnTo>
                    <a:lnTo>
                      <a:pt x="6" y="110"/>
                    </a:lnTo>
                    <a:lnTo>
                      <a:pt x="12" y="85"/>
                    </a:lnTo>
                    <a:lnTo>
                      <a:pt x="20" y="73"/>
                    </a:lnTo>
                    <a:lnTo>
                      <a:pt x="20" y="73"/>
                    </a:lnTo>
                    <a:lnTo>
                      <a:pt x="26" y="67"/>
                    </a:lnTo>
                    <a:lnTo>
                      <a:pt x="32" y="61"/>
                    </a:lnTo>
                    <a:lnTo>
                      <a:pt x="49" y="55"/>
                    </a:lnTo>
                    <a:lnTo>
                      <a:pt x="49" y="55"/>
                    </a:lnTo>
                    <a:lnTo>
                      <a:pt x="87" y="41"/>
                    </a:lnTo>
                    <a:lnTo>
                      <a:pt x="148" y="24"/>
                    </a:lnTo>
                    <a:lnTo>
                      <a:pt x="197" y="0"/>
                    </a:lnTo>
                    <a:lnTo>
                      <a:pt x="197" y="0"/>
                    </a:lnTo>
                    <a:lnTo>
                      <a:pt x="171" y="12"/>
                    </a:lnTo>
                    <a:lnTo>
                      <a:pt x="136" y="24"/>
                    </a:lnTo>
                    <a:lnTo>
                      <a:pt x="104" y="29"/>
                    </a:lnTo>
                    <a:lnTo>
                      <a:pt x="104" y="29"/>
                    </a:lnTo>
                    <a:lnTo>
                      <a:pt x="87" y="29"/>
                    </a:lnTo>
                    <a:lnTo>
                      <a:pt x="67" y="29"/>
                    </a:lnTo>
                    <a:lnTo>
                      <a:pt x="67" y="24"/>
                    </a:lnTo>
                    <a:lnTo>
                      <a:pt x="67" y="24"/>
                    </a:lnTo>
                    <a:lnTo>
                      <a:pt x="75" y="18"/>
                    </a:lnTo>
                    <a:lnTo>
                      <a:pt x="75" y="18"/>
                    </a:lnTo>
                    <a:lnTo>
                      <a:pt x="7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39" name="Freeform 95"/>
              <p:cNvSpPr>
                <a:spLocks/>
              </p:cNvSpPr>
              <p:nvPr/>
            </p:nvSpPr>
            <p:spPr bwMode="auto">
              <a:xfrm>
                <a:off x="4465" y="1961"/>
                <a:ext cx="55" cy="20"/>
              </a:xfrm>
              <a:custGeom>
                <a:avLst/>
                <a:gdLst>
                  <a:gd name="T0" fmla="*/ 0 w 55"/>
                  <a:gd name="T1" fmla="*/ 6 h 20"/>
                  <a:gd name="T2" fmla="*/ 6 w 55"/>
                  <a:gd name="T3" fmla="*/ 6 h 20"/>
                  <a:gd name="T4" fmla="*/ 18 w 55"/>
                  <a:gd name="T5" fmla="*/ 12 h 20"/>
                  <a:gd name="T6" fmla="*/ 29 w 55"/>
                  <a:gd name="T7" fmla="*/ 6 h 20"/>
                  <a:gd name="T8" fmla="*/ 29 w 55"/>
                  <a:gd name="T9" fmla="*/ 6 h 20"/>
                  <a:gd name="T10" fmla="*/ 35 w 55"/>
                  <a:gd name="T11" fmla="*/ 6 h 20"/>
                  <a:gd name="T12" fmla="*/ 49 w 55"/>
                  <a:gd name="T13" fmla="*/ 0 h 20"/>
                  <a:gd name="T14" fmla="*/ 55 w 55"/>
                  <a:gd name="T15" fmla="*/ 0 h 20"/>
                  <a:gd name="T16" fmla="*/ 55 w 55"/>
                  <a:gd name="T17" fmla="*/ 0 h 20"/>
                  <a:gd name="T18" fmla="*/ 35 w 55"/>
                  <a:gd name="T19" fmla="*/ 12 h 20"/>
                  <a:gd name="T20" fmla="*/ 18 w 55"/>
                  <a:gd name="T21" fmla="*/ 20 h 20"/>
                  <a:gd name="T22" fmla="*/ 6 w 55"/>
                  <a:gd name="T23" fmla="*/ 20 h 20"/>
                  <a:gd name="T24" fmla="*/ 6 w 55"/>
                  <a:gd name="T25" fmla="*/ 20 h 20"/>
                  <a:gd name="T26" fmla="*/ 6 w 55"/>
                  <a:gd name="T27" fmla="*/ 20 h 20"/>
                  <a:gd name="T28" fmla="*/ 0 w 55"/>
                  <a:gd name="T29" fmla="*/ 12 h 20"/>
                  <a:gd name="T30" fmla="*/ 0 w 55"/>
                  <a:gd name="T3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0">
                    <a:moveTo>
                      <a:pt x="0" y="6"/>
                    </a:moveTo>
                    <a:lnTo>
                      <a:pt x="6" y="6"/>
                    </a:lnTo>
                    <a:lnTo>
                      <a:pt x="18" y="12"/>
                    </a:lnTo>
                    <a:lnTo>
                      <a:pt x="29" y="6"/>
                    </a:lnTo>
                    <a:lnTo>
                      <a:pt x="29" y="6"/>
                    </a:lnTo>
                    <a:lnTo>
                      <a:pt x="35" y="6"/>
                    </a:lnTo>
                    <a:lnTo>
                      <a:pt x="49" y="0"/>
                    </a:lnTo>
                    <a:lnTo>
                      <a:pt x="55" y="0"/>
                    </a:lnTo>
                    <a:lnTo>
                      <a:pt x="55" y="0"/>
                    </a:lnTo>
                    <a:lnTo>
                      <a:pt x="35" y="12"/>
                    </a:lnTo>
                    <a:lnTo>
                      <a:pt x="18" y="20"/>
                    </a:lnTo>
                    <a:lnTo>
                      <a:pt x="6" y="20"/>
                    </a:lnTo>
                    <a:lnTo>
                      <a:pt x="6" y="20"/>
                    </a:lnTo>
                    <a:lnTo>
                      <a:pt x="6" y="20"/>
                    </a:lnTo>
                    <a:lnTo>
                      <a:pt x="0" y="12"/>
                    </a:lnTo>
                    <a:lnTo>
                      <a:pt x="0"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40" name="Freeform 96"/>
              <p:cNvSpPr>
                <a:spLocks/>
              </p:cNvSpPr>
              <p:nvPr/>
            </p:nvSpPr>
            <p:spPr bwMode="auto">
              <a:xfrm>
                <a:off x="3963" y="2213"/>
                <a:ext cx="61" cy="24"/>
              </a:xfrm>
              <a:custGeom>
                <a:avLst/>
                <a:gdLst>
                  <a:gd name="T0" fmla="*/ 0 w 61"/>
                  <a:gd name="T1" fmla="*/ 6 h 24"/>
                  <a:gd name="T2" fmla="*/ 6 w 61"/>
                  <a:gd name="T3" fmla="*/ 12 h 24"/>
                  <a:gd name="T4" fmla="*/ 18 w 61"/>
                  <a:gd name="T5" fmla="*/ 18 h 24"/>
                  <a:gd name="T6" fmla="*/ 48 w 61"/>
                  <a:gd name="T7" fmla="*/ 18 h 24"/>
                  <a:gd name="T8" fmla="*/ 48 w 61"/>
                  <a:gd name="T9" fmla="*/ 18 h 24"/>
                  <a:gd name="T10" fmla="*/ 55 w 61"/>
                  <a:gd name="T11" fmla="*/ 18 h 24"/>
                  <a:gd name="T12" fmla="*/ 61 w 61"/>
                  <a:gd name="T13" fmla="*/ 18 h 24"/>
                  <a:gd name="T14" fmla="*/ 61 w 61"/>
                  <a:gd name="T15" fmla="*/ 18 h 24"/>
                  <a:gd name="T16" fmla="*/ 61 w 61"/>
                  <a:gd name="T17" fmla="*/ 18 h 24"/>
                  <a:gd name="T18" fmla="*/ 48 w 61"/>
                  <a:gd name="T19" fmla="*/ 24 h 24"/>
                  <a:gd name="T20" fmla="*/ 30 w 61"/>
                  <a:gd name="T21" fmla="*/ 24 h 24"/>
                  <a:gd name="T22" fmla="*/ 18 w 61"/>
                  <a:gd name="T23" fmla="*/ 18 h 24"/>
                  <a:gd name="T24" fmla="*/ 18 w 61"/>
                  <a:gd name="T25" fmla="*/ 18 h 24"/>
                  <a:gd name="T26" fmla="*/ 6 w 61"/>
                  <a:gd name="T27" fmla="*/ 18 h 24"/>
                  <a:gd name="T28" fmla="*/ 0 w 61"/>
                  <a:gd name="T29" fmla="*/ 18 h 24"/>
                  <a:gd name="T30" fmla="*/ 0 w 61"/>
                  <a:gd name="T31" fmla="*/ 18 h 24"/>
                  <a:gd name="T32" fmla="*/ 0 w 61"/>
                  <a:gd name="T33" fmla="*/ 18 h 24"/>
                  <a:gd name="T34" fmla="*/ 0 w 61"/>
                  <a:gd name="T35" fmla="*/ 0 h 24"/>
                  <a:gd name="T36" fmla="*/ 0 w 61"/>
                  <a:gd name="T3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24">
                    <a:moveTo>
                      <a:pt x="0" y="6"/>
                    </a:moveTo>
                    <a:lnTo>
                      <a:pt x="6" y="12"/>
                    </a:lnTo>
                    <a:lnTo>
                      <a:pt x="18" y="18"/>
                    </a:lnTo>
                    <a:lnTo>
                      <a:pt x="48" y="18"/>
                    </a:lnTo>
                    <a:lnTo>
                      <a:pt x="48" y="18"/>
                    </a:lnTo>
                    <a:lnTo>
                      <a:pt x="55" y="18"/>
                    </a:lnTo>
                    <a:lnTo>
                      <a:pt x="61" y="18"/>
                    </a:lnTo>
                    <a:lnTo>
                      <a:pt x="61" y="18"/>
                    </a:lnTo>
                    <a:lnTo>
                      <a:pt x="61" y="18"/>
                    </a:lnTo>
                    <a:lnTo>
                      <a:pt x="48" y="24"/>
                    </a:lnTo>
                    <a:lnTo>
                      <a:pt x="30" y="24"/>
                    </a:lnTo>
                    <a:lnTo>
                      <a:pt x="18" y="18"/>
                    </a:lnTo>
                    <a:lnTo>
                      <a:pt x="18" y="18"/>
                    </a:lnTo>
                    <a:lnTo>
                      <a:pt x="6" y="18"/>
                    </a:lnTo>
                    <a:lnTo>
                      <a:pt x="0" y="18"/>
                    </a:lnTo>
                    <a:lnTo>
                      <a:pt x="0" y="18"/>
                    </a:lnTo>
                    <a:lnTo>
                      <a:pt x="0" y="18"/>
                    </a:lnTo>
                    <a:lnTo>
                      <a:pt x="0" y="0"/>
                    </a:lnTo>
                    <a:lnTo>
                      <a:pt x="0"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41" name="Freeform 97"/>
              <p:cNvSpPr>
                <a:spLocks/>
              </p:cNvSpPr>
              <p:nvPr/>
            </p:nvSpPr>
            <p:spPr bwMode="auto">
              <a:xfrm>
                <a:off x="3969" y="2262"/>
                <a:ext cx="18" cy="30"/>
              </a:xfrm>
              <a:custGeom>
                <a:avLst/>
                <a:gdLst>
                  <a:gd name="T0" fmla="*/ 0 w 18"/>
                  <a:gd name="T1" fmla="*/ 0 h 30"/>
                  <a:gd name="T2" fmla="*/ 0 w 18"/>
                  <a:gd name="T3" fmla="*/ 6 h 30"/>
                  <a:gd name="T4" fmla="*/ 6 w 18"/>
                  <a:gd name="T5" fmla="*/ 18 h 30"/>
                  <a:gd name="T6" fmla="*/ 18 w 18"/>
                  <a:gd name="T7" fmla="*/ 24 h 30"/>
                  <a:gd name="T8" fmla="*/ 18 w 18"/>
                  <a:gd name="T9" fmla="*/ 24 h 30"/>
                  <a:gd name="T10" fmla="*/ 18 w 18"/>
                  <a:gd name="T11" fmla="*/ 30 h 30"/>
                  <a:gd name="T12" fmla="*/ 18 w 18"/>
                  <a:gd name="T13" fmla="*/ 30 h 30"/>
                  <a:gd name="T14" fmla="*/ 12 w 18"/>
                  <a:gd name="T15" fmla="*/ 30 h 30"/>
                  <a:gd name="T16" fmla="*/ 12 w 18"/>
                  <a:gd name="T17" fmla="*/ 30 h 30"/>
                  <a:gd name="T18" fmla="*/ 6 w 18"/>
                  <a:gd name="T19" fmla="*/ 18 h 30"/>
                  <a:gd name="T20" fmla="*/ 0 w 18"/>
                  <a:gd name="T21" fmla="*/ 6 h 30"/>
                  <a:gd name="T22" fmla="*/ 0 w 18"/>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0">
                    <a:moveTo>
                      <a:pt x="0" y="0"/>
                    </a:moveTo>
                    <a:lnTo>
                      <a:pt x="0" y="6"/>
                    </a:lnTo>
                    <a:lnTo>
                      <a:pt x="6" y="18"/>
                    </a:lnTo>
                    <a:lnTo>
                      <a:pt x="18" y="24"/>
                    </a:lnTo>
                    <a:lnTo>
                      <a:pt x="18" y="24"/>
                    </a:lnTo>
                    <a:lnTo>
                      <a:pt x="18" y="30"/>
                    </a:lnTo>
                    <a:lnTo>
                      <a:pt x="18" y="30"/>
                    </a:lnTo>
                    <a:lnTo>
                      <a:pt x="12" y="30"/>
                    </a:lnTo>
                    <a:lnTo>
                      <a:pt x="12" y="30"/>
                    </a:lnTo>
                    <a:lnTo>
                      <a:pt x="6" y="18"/>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42" name="Freeform 98"/>
              <p:cNvSpPr>
                <a:spLocks/>
              </p:cNvSpPr>
              <p:nvPr/>
            </p:nvSpPr>
            <p:spPr bwMode="auto">
              <a:xfrm>
                <a:off x="3981" y="2303"/>
                <a:ext cx="12" cy="26"/>
              </a:xfrm>
              <a:custGeom>
                <a:avLst/>
                <a:gdLst>
                  <a:gd name="T0" fmla="*/ 0 w 12"/>
                  <a:gd name="T1" fmla="*/ 0 h 26"/>
                  <a:gd name="T2" fmla="*/ 0 w 12"/>
                  <a:gd name="T3" fmla="*/ 8 h 26"/>
                  <a:gd name="T4" fmla="*/ 6 w 12"/>
                  <a:gd name="T5" fmla="*/ 14 h 26"/>
                  <a:gd name="T6" fmla="*/ 12 w 12"/>
                  <a:gd name="T7" fmla="*/ 20 h 26"/>
                  <a:gd name="T8" fmla="*/ 12 w 12"/>
                  <a:gd name="T9" fmla="*/ 20 h 26"/>
                  <a:gd name="T10" fmla="*/ 12 w 12"/>
                  <a:gd name="T11" fmla="*/ 26 h 26"/>
                  <a:gd name="T12" fmla="*/ 12 w 12"/>
                  <a:gd name="T13" fmla="*/ 26 h 26"/>
                  <a:gd name="T14" fmla="*/ 6 w 12"/>
                  <a:gd name="T15" fmla="*/ 20 h 26"/>
                  <a:gd name="T16" fmla="*/ 6 w 12"/>
                  <a:gd name="T17" fmla="*/ 20 h 26"/>
                  <a:gd name="T18" fmla="*/ 0 w 12"/>
                  <a:gd name="T19" fmla="*/ 14 h 26"/>
                  <a:gd name="T20" fmla="*/ 0 w 12"/>
                  <a:gd name="T21" fmla="*/ 8 h 26"/>
                  <a:gd name="T22" fmla="*/ 0 w 12"/>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6">
                    <a:moveTo>
                      <a:pt x="0" y="0"/>
                    </a:moveTo>
                    <a:lnTo>
                      <a:pt x="0" y="8"/>
                    </a:lnTo>
                    <a:lnTo>
                      <a:pt x="6" y="14"/>
                    </a:lnTo>
                    <a:lnTo>
                      <a:pt x="12" y="20"/>
                    </a:lnTo>
                    <a:lnTo>
                      <a:pt x="12" y="20"/>
                    </a:lnTo>
                    <a:lnTo>
                      <a:pt x="12" y="26"/>
                    </a:lnTo>
                    <a:lnTo>
                      <a:pt x="12" y="26"/>
                    </a:lnTo>
                    <a:lnTo>
                      <a:pt x="6" y="20"/>
                    </a:lnTo>
                    <a:lnTo>
                      <a:pt x="6" y="20"/>
                    </a:lnTo>
                    <a:lnTo>
                      <a:pt x="0" y="14"/>
                    </a:lnTo>
                    <a:lnTo>
                      <a:pt x="0" y="8"/>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43" name="Freeform 99"/>
              <p:cNvSpPr>
                <a:spLocks/>
              </p:cNvSpPr>
              <p:nvPr/>
            </p:nvSpPr>
            <p:spPr bwMode="auto">
              <a:xfrm>
                <a:off x="4135" y="2176"/>
                <a:ext cx="78" cy="49"/>
              </a:xfrm>
              <a:custGeom>
                <a:avLst/>
                <a:gdLst>
                  <a:gd name="T0" fmla="*/ 78 w 78"/>
                  <a:gd name="T1" fmla="*/ 0 h 49"/>
                  <a:gd name="T2" fmla="*/ 72 w 78"/>
                  <a:gd name="T3" fmla="*/ 6 h 49"/>
                  <a:gd name="T4" fmla="*/ 55 w 78"/>
                  <a:gd name="T5" fmla="*/ 25 h 49"/>
                  <a:gd name="T6" fmla="*/ 41 w 78"/>
                  <a:gd name="T7" fmla="*/ 37 h 49"/>
                  <a:gd name="T8" fmla="*/ 41 w 78"/>
                  <a:gd name="T9" fmla="*/ 37 h 49"/>
                  <a:gd name="T10" fmla="*/ 17 w 78"/>
                  <a:gd name="T11" fmla="*/ 43 h 49"/>
                  <a:gd name="T12" fmla="*/ 5 w 78"/>
                  <a:gd name="T13" fmla="*/ 49 h 49"/>
                  <a:gd name="T14" fmla="*/ 0 w 78"/>
                  <a:gd name="T15" fmla="*/ 49 h 49"/>
                  <a:gd name="T16" fmla="*/ 0 w 78"/>
                  <a:gd name="T17" fmla="*/ 49 h 49"/>
                  <a:gd name="T18" fmla="*/ 0 w 78"/>
                  <a:gd name="T19" fmla="*/ 49 h 49"/>
                  <a:gd name="T20" fmla="*/ 0 w 78"/>
                  <a:gd name="T21" fmla="*/ 49 h 49"/>
                  <a:gd name="T22" fmla="*/ 11 w 78"/>
                  <a:gd name="T23" fmla="*/ 49 h 49"/>
                  <a:gd name="T24" fmla="*/ 11 w 78"/>
                  <a:gd name="T25" fmla="*/ 49 h 49"/>
                  <a:gd name="T26" fmla="*/ 23 w 78"/>
                  <a:gd name="T27" fmla="*/ 49 h 49"/>
                  <a:gd name="T28" fmla="*/ 41 w 78"/>
                  <a:gd name="T29" fmla="*/ 43 h 49"/>
                  <a:gd name="T30" fmla="*/ 55 w 78"/>
                  <a:gd name="T31" fmla="*/ 37 h 49"/>
                  <a:gd name="T32" fmla="*/ 55 w 78"/>
                  <a:gd name="T33" fmla="*/ 37 h 49"/>
                  <a:gd name="T34" fmla="*/ 60 w 78"/>
                  <a:gd name="T35" fmla="*/ 37 h 49"/>
                  <a:gd name="T36" fmla="*/ 60 w 78"/>
                  <a:gd name="T37" fmla="*/ 37 h 49"/>
                  <a:gd name="T38" fmla="*/ 66 w 78"/>
                  <a:gd name="T39" fmla="*/ 37 h 49"/>
                  <a:gd name="T40" fmla="*/ 66 w 78"/>
                  <a:gd name="T41" fmla="*/ 37 h 49"/>
                  <a:gd name="T42" fmla="*/ 66 w 78"/>
                  <a:gd name="T43" fmla="*/ 37 h 49"/>
                  <a:gd name="T44" fmla="*/ 66 w 78"/>
                  <a:gd name="T45" fmla="*/ 25 h 49"/>
                  <a:gd name="T46" fmla="*/ 66 w 78"/>
                  <a:gd name="T47" fmla="*/ 17 h 49"/>
                  <a:gd name="T48" fmla="*/ 66 w 78"/>
                  <a:gd name="T49" fmla="*/ 17 h 49"/>
                  <a:gd name="T50" fmla="*/ 72 w 78"/>
                  <a:gd name="T51" fmla="*/ 11 h 49"/>
                  <a:gd name="T52" fmla="*/ 72 w 78"/>
                  <a:gd name="T53" fmla="*/ 6 h 49"/>
                  <a:gd name="T54" fmla="*/ 78 w 78"/>
                  <a:gd name="T5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9">
                    <a:moveTo>
                      <a:pt x="78" y="0"/>
                    </a:moveTo>
                    <a:lnTo>
                      <a:pt x="72" y="6"/>
                    </a:lnTo>
                    <a:lnTo>
                      <a:pt x="55" y="25"/>
                    </a:lnTo>
                    <a:lnTo>
                      <a:pt x="41" y="37"/>
                    </a:lnTo>
                    <a:lnTo>
                      <a:pt x="41" y="37"/>
                    </a:lnTo>
                    <a:lnTo>
                      <a:pt x="17" y="43"/>
                    </a:lnTo>
                    <a:lnTo>
                      <a:pt x="5" y="49"/>
                    </a:lnTo>
                    <a:lnTo>
                      <a:pt x="0" y="49"/>
                    </a:lnTo>
                    <a:lnTo>
                      <a:pt x="0" y="49"/>
                    </a:lnTo>
                    <a:lnTo>
                      <a:pt x="0" y="49"/>
                    </a:lnTo>
                    <a:lnTo>
                      <a:pt x="0" y="49"/>
                    </a:lnTo>
                    <a:lnTo>
                      <a:pt x="11" y="49"/>
                    </a:lnTo>
                    <a:lnTo>
                      <a:pt x="11" y="49"/>
                    </a:lnTo>
                    <a:lnTo>
                      <a:pt x="23" y="49"/>
                    </a:lnTo>
                    <a:lnTo>
                      <a:pt x="41" y="43"/>
                    </a:lnTo>
                    <a:lnTo>
                      <a:pt x="55" y="37"/>
                    </a:lnTo>
                    <a:lnTo>
                      <a:pt x="55" y="37"/>
                    </a:lnTo>
                    <a:lnTo>
                      <a:pt x="60" y="37"/>
                    </a:lnTo>
                    <a:lnTo>
                      <a:pt x="60" y="37"/>
                    </a:lnTo>
                    <a:lnTo>
                      <a:pt x="66" y="37"/>
                    </a:lnTo>
                    <a:lnTo>
                      <a:pt x="66" y="37"/>
                    </a:lnTo>
                    <a:lnTo>
                      <a:pt x="66" y="37"/>
                    </a:lnTo>
                    <a:lnTo>
                      <a:pt x="66" y="25"/>
                    </a:lnTo>
                    <a:lnTo>
                      <a:pt x="66" y="17"/>
                    </a:lnTo>
                    <a:lnTo>
                      <a:pt x="66" y="17"/>
                    </a:lnTo>
                    <a:lnTo>
                      <a:pt x="72" y="11"/>
                    </a:lnTo>
                    <a:lnTo>
                      <a:pt x="72" y="6"/>
                    </a:lnTo>
                    <a:lnTo>
                      <a:pt x="7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44" name="Freeform 100"/>
              <p:cNvSpPr>
                <a:spLocks/>
              </p:cNvSpPr>
              <p:nvPr/>
            </p:nvSpPr>
            <p:spPr bwMode="auto">
              <a:xfrm>
                <a:off x="4158" y="2256"/>
                <a:ext cx="32" cy="24"/>
              </a:xfrm>
              <a:custGeom>
                <a:avLst/>
                <a:gdLst>
                  <a:gd name="T0" fmla="*/ 32 w 32"/>
                  <a:gd name="T1" fmla="*/ 0 h 24"/>
                  <a:gd name="T2" fmla="*/ 26 w 32"/>
                  <a:gd name="T3" fmla="*/ 0 h 24"/>
                  <a:gd name="T4" fmla="*/ 18 w 32"/>
                  <a:gd name="T5" fmla="*/ 12 h 24"/>
                  <a:gd name="T6" fmla="*/ 6 w 32"/>
                  <a:gd name="T7" fmla="*/ 18 h 24"/>
                  <a:gd name="T8" fmla="*/ 6 w 32"/>
                  <a:gd name="T9" fmla="*/ 18 h 24"/>
                  <a:gd name="T10" fmla="*/ 0 w 32"/>
                  <a:gd name="T11" fmla="*/ 24 h 24"/>
                  <a:gd name="T12" fmla="*/ 6 w 32"/>
                  <a:gd name="T13" fmla="*/ 24 h 24"/>
                  <a:gd name="T14" fmla="*/ 12 w 32"/>
                  <a:gd name="T15" fmla="*/ 24 h 24"/>
                  <a:gd name="T16" fmla="*/ 12 w 32"/>
                  <a:gd name="T17" fmla="*/ 24 h 24"/>
                  <a:gd name="T18" fmla="*/ 18 w 32"/>
                  <a:gd name="T19" fmla="*/ 24 h 24"/>
                  <a:gd name="T20" fmla="*/ 26 w 32"/>
                  <a:gd name="T21" fmla="*/ 12 h 24"/>
                  <a:gd name="T22" fmla="*/ 32 w 3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4">
                    <a:moveTo>
                      <a:pt x="32" y="0"/>
                    </a:moveTo>
                    <a:lnTo>
                      <a:pt x="26" y="0"/>
                    </a:lnTo>
                    <a:lnTo>
                      <a:pt x="18" y="12"/>
                    </a:lnTo>
                    <a:lnTo>
                      <a:pt x="6" y="18"/>
                    </a:lnTo>
                    <a:lnTo>
                      <a:pt x="6" y="18"/>
                    </a:lnTo>
                    <a:lnTo>
                      <a:pt x="0" y="24"/>
                    </a:lnTo>
                    <a:lnTo>
                      <a:pt x="6" y="24"/>
                    </a:lnTo>
                    <a:lnTo>
                      <a:pt x="12" y="24"/>
                    </a:lnTo>
                    <a:lnTo>
                      <a:pt x="12" y="24"/>
                    </a:lnTo>
                    <a:lnTo>
                      <a:pt x="18" y="24"/>
                    </a:lnTo>
                    <a:lnTo>
                      <a:pt x="26" y="12"/>
                    </a:lnTo>
                    <a:lnTo>
                      <a:pt x="32"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45" name="Freeform 101"/>
              <p:cNvSpPr>
                <a:spLocks/>
              </p:cNvSpPr>
              <p:nvPr/>
            </p:nvSpPr>
            <p:spPr bwMode="auto">
              <a:xfrm>
                <a:off x="4158" y="2298"/>
                <a:ext cx="18" cy="19"/>
              </a:xfrm>
              <a:custGeom>
                <a:avLst/>
                <a:gdLst>
                  <a:gd name="T0" fmla="*/ 18 w 18"/>
                  <a:gd name="T1" fmla="*/ 0 h 19"/>
                  <a:gd name="T2" fmla="*/ 18 w 18"/>
                  <a:gd name="T3" fmla="*/ 5 h 19"/>
                  <a:gd name="T4" fmla="*/ 12 w 18"/>
                  <a:gd name="T5" fmla="*/ 5 h 19"/>
                  <a:gd name="T6" fmla="*/ 6 w 18"/>
                  <a:gd name="T7" fmla="*/ 13 h 19"/>
                  <a:gd name="T8" fmla="*/ 6 w 18"/>
                  <a:gd name="T9" fmla="*/ 13 h 19"/>
                  <a:gd name="T10" fmla="*/ 0 w 18"/>
                  <a:gd name="T11" fmla="*/ 19 h 19"/>
                  <a:gd name="T12" fmla="*/ 6 w 18"/>
                  <a:gd name="T13" fmla="*/ 19 h 19"/>
                  <a:gd name="T14" fmla="*/ 12 w 18"/>
                  <a:gd name="T15" fmla="*/ 19 h 19"/>
                  <a:gd name="T16" fmla="*/ 12 w 18"/>
                  <a:gd name="T17" fmla="*/ 19 h 19"/>
                  <a:gd name="T18" fmla="*/ 18 w 18"/>
                  <a:gd name="T19" fmla="*/ 13 h 19"/>
                  <a:gd name="T20" fmla="*/ 18 w 18"/>
                  <a:gd name="T21" fmla="*/ 5 h 19"/>
                  <a:gd name="T22" fmla="*/ 18 w 18"/>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9">
                    <a:moveTo>
                      <a:pt x="18" y="0"/>
                    </a:moveTo>
                    <a:lnTo>
                      <a:pt x="18" y="5"/>
                    </a:lnTo>
                    <a:lnTo>
                      <a:pt x="12" y="5"/>
                    </a:lnTo>
                    <a:lnTo>
                      <a:pt x="6" y="13"/>
                    </a:lnTo>
                    <a:lnTo>
                      <a:pt x="6" y="13"/>
                    </a:lnTo>
                    <a:lnTo>
                      <a:pt x="0" y="19"/>
                    </a:lnTo>
                    <a:lnTo>
                      <a:pt x="6" y="19"/>
                    </a:lnTo>
                    <a:lnTo>
                      <a:pt x="12" y="19"/>
                    </a:lnTo>
                    <a:lnTo>
                      <a:pt x="12" y="19"/>
                    </a:lnTo>
                    <a:lnTo>
                      <a:pt x="18" y="13"/>
                    </a:lnTo>
                    <a:lnTo>
                      <a:pt x="18" y="5"/>
                    </a:lnTo>
                    <a:lnTo>
                      <a:pt x="1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46" name="Freeform 102"/>
              <p:cNvSpPr>
                <a:spLocks/>
              </p:cNvSpPr>
              <p:nvPr/>
            </p:nvSpPr>
            <p:spPr bwMode="auto">
              <a:xfrm>
                <a:off x="4158" y="2335"/>
                <a:ext cx="26" cy="49"/>
              </a:xfrm>
              <a:custGeom>
                <a:avLst/>
                <a:gdLst>
                  <a:gd name="T0" fmla="*/ 18 w 26"/>
                  <a:gd name="T1" fmla="*/ 0 h 49"/>
                  <a:gd name="T2" fmla="*/ 18 w 26"/>
                  <a:gd name="T3" fmla="*/ 6 h 49"/>
                  <a:gd name="T4" fmla="*/ 12 w 26"/>
                  <a:gd name="T5" fmla="*/ 18 h 49"/>
                  <a:gd name="T6" fmla="*/ 12 w 26"/>
                  <a:gd name="T7" fmla="*/ 31 h 49"/>
                  <a:gd name="T8" fmla="*/ 12 w 26"/>
                  <a:gd name="T9" fmla="*/ 31 h 49"/>
                  <a:gd name="T10" fmla="*/ 6 w 26"/>
                  <a:gd name="T11" fmla="*/ 43 h 49"/>
                  <a:gd name="T12" fmla="*/ 0 w 26"/>
                  <a:gd name="T13" fmla="*/ 49 h 49"/>
                  <a:gd name="T14" fmla="*/ 6 w 26"/>
                  <a:gd name="T15" fmla="*/ 49 h 49"/>
                  <a:gd name="T16" fmla="*/ 6 w 26"/>
                  <a:gd name="T17" fmla="*/ 49 h 49"/>
                  <a:gd name="T18" fmla="*/ 6 w 26"/>
                  <a:gd name="T19" fmla="*/ 43 h 49"/>
                  <a:gd name="T20" fmla="*/ 12 w 26"/>
                  <a:gd name="T21" fmla="*/ 37 h 49"/>
                  <a:gd name="T22" fmla="*/ 18 w 26"/>
                  <a:gd name="T23" fmla="*/ 31 h 49"/>
                  <a:gd name="T24" fmla="*/ 18 w 26"/>
                  <a:gd name="T25" fmla="*/ 31 h 49"/>
                  <a:gd name="T26" fmla="*/ 18 w 26"/>
                  <a:gd name="T27" fmla="*/ 31 h 49"/>
                  <a:gd name="T28" fmla="*/ 18 w 26"/>
                  <a:gd name="T29" fmla="*/ 37 h 49"/>
                  <a:gd name="T30" fmla="*/ 26 w 26"/>
                  <a:gd name="T31" fmla="*/ 37 h 49"/>
                  <a:gd name="T32" fmla="*/ 26 w 26"/>
                  <a:gd name="T33" fmla="*/ 37 h 49"/>
                  <a:gd name="T34" fmla="*/ 26 w 26"/>
                  <a:gd name="T35" fmla="*/ 31 h 49"/>
                  <a:gd name="T36" fmla="*/ 18 w 26"/>
                  <a:gd name="T37" fmla="*/ 18 h 49"/>
                  <a:gd name="T38" fmla="*/ 18 w 26"/>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49">
                    <a:moveTo>
                      <a:pt x="18" y="0"/>
                    </a:moveTo>
                    <a:lnTo>
                      <a:pt x="18" y="6"/>
                    </a:lnTo>
                    <a:lnTo>
                      <a:pt x="12" y="18"/>
                    </a:lnTo>
                    <a:lnTo>
                      <a:pt x="12" y="31"/>
                    </a:lnTo>
                    <a:lnTo>
                      <a:pt x="12" y="31"/>
                    </a:lnTo>
                    <a:lnTo>
                      <a:pt x="6" y="43"/>
                    </a:lnTo>
                    <a:lnTo>
                      <a:pt x="0" y="49"/>
                    </a:lnTo>
                    <a:lnTo>
                      <a:pt x="6" y="49"/>
                    </a:lnTo>
                    <a:lnTo>
                      <a:pt x="6" y="49"/>
                    </a:lnTo>
                    <a:lnTo>
                      <a:pt x="6" y="43"/>
                    </a:lnTo>
                    <a:lnTo>
                      <a:pt x="12" y="37"/>
                    </a:lnTo>
                    <a:lnTo>
                      <a:pt x="18" y="31"/>
                    </a:lnTo>
                    <a:lnTo>
                      <a:pt x="18" y="31"/>
                    </a:lnTo>
                    <a:lnTo>
                      <a:pt x="18" y="31"/>
                    </a:lnTo>
                    <a:lnTo>
                      <a:pt x="18" y="37"/>
                    </a:lnTo>
                    <a:lnTo>
                      <a:pt x="26" y="37"/>
                    </a:lnTo>
                    <a:lnTo>
                      <a:pt x="26" y="37"/>
                    </a:lnTo>
                    <a:lnTo>
                      <a:pt x="26" y="31"/>
                    </a:lnTo>
                    <a:lnTo>
                      <a:pt x="18" y="18"/>
                    </a:lnTo>
                    <a:lnTo>
                      <a:pt x="1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47" name="Freeform 103"/>
              <p:cNvSpPr>
                <a:spLocks/>
              </p:cNvSpPr>
              <p:nvPr/>
            </p:nvSpPr>
            <p:spPr bwMode="auto">
              <a:xfrm>
                <a:off x="3981" y="2347"/>
                <a:ext cx="24" cy="61"/>
              </a:xfrm>
              <a:custGeom>
                <a:avLst/>
                <a:gdLst>
                  <a:gd name="T0" fmla="*/ 6 w 24"/>
                  <a:gd name="T1" fmla="*/ 0 h 61"/>
                  <a:gd name="T2" fmla="*/ 6 w 24"/>
                  <a:gd name="T3" fmla="*/ 6 h 61"/>
                  <a:gd name="T4" fmla="*/ 0 w 24"/>
                  <a:gd name="T5" fmla="*/ 25 h 61"/>
                  <a:gd name="T6" fmla="*/ 0 w 24"/>
                  <a:gd name="T7" fmla="*/ 37 h 61"/>
                  <a:gd name="T8" fmla="*/ 0 w 24"/>
                  <a:gd name="T9" fmla="*/ 37 h 61"/>
                  <a:gd name="T10" fmla="*/ 0 w 24"/>
                  <a:gd name="T11" fmla="*/ 43 h 61"/>
                  <a:gd name="T12" fmla="*/ 6 w 24"/>
                  <a:gd name="T13" fmla="*/ 43 h 61"/>
                  <a:gd name="T14" fmla="*/ 12 w 24"/>
                  <a:gd name="T15" fmla="*/ 43 h 61"/>
                  <a:gd name="T16" fmla="*/ 12 w 24"/>
                  <a:gd name="T17" fmla="*/ 43 h 61"/>
                  <a:gd name="T18" fmla="*/ 18 w 24"/>
                  <a:gd name="T19" fmla="*/ 55 h 61"/>
                  <a:gd name="T20" fmla="*/ 24 w 24"/>
                  <a:gd name="T21" fmla="*/ 61 h 61"/>
                  <a:gd name="T22" fmla="*/ 24 w 24"/>
                  <a:gd name="T23" fmla="*/ 55 h 61"/>
                  <a:gd name="T24" fmla="*/ 24 w 24"/>
                  <a:gd name="T25" fmla="*/ 55 h 61"/>
                  <a:gd name="T26" fmla="*/ 18 w 24"/>
                  <a:gd name="T27" fmla="*/ 49 h 61"/>
                  <a:gd name="T28" fmla="*/ 12 w 24"/>
                  <a:gd name="T29" fmla="*/ 43 h 61"/>
                  <a:gd name="T30" fmla="*/ 12 w 24"/>
                  <a:gd name="T31" fmla="*/ 31 h 61"/>
                  <a:gd name="T32" fmla="*/ 12 w 24"/>
                  <a:gd name="T33" fmla="*/ 31 h 61"/>
                  <a:gd name="T34" fmla="*/ 6 w 24"/>
                  <a:gd name="T35" fmla="*/ 19 h 61"/>
                  <a:gd name="T36" fmla="*/ 6 w 24"/>
                  <a:gd name="T37" fmla="*/ 6 h 61"/>
                  <a:gd name="T38" fmla="*/ 6 w 24"/>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61">
                    <a:moveTo>
                      <a:pt x="6" y="0"/>
                    </a:moveTo>
                    <a:lnTo>
                      <a:pt x="6" y="6"/>
                    </a:lnTo>
                    <a:lnTo>
                      <a:pt x="0" y="25"/>
                    </a:lnTo>
                    <a:lnTo>
                      <a:pt x="0" y="37"/>
                    </a:lnTo>
                    <a:lnTo>
                      <a:pt x="0" y="37"/>
                    </a:lnTo>
                    <a:lnTo>
                      <a:pt x="0" y="43"/>
                    </a:lnTo>
                    <a:lnTo>
                      <a:pt x="6" y="43"/>
                    </a:lnTo>
                    <a:lnTo>
                      <a:pt x="12" y="43"/>
                    </a:lnTo>
                    <a:lnTo>
                      <a:pt x="12" y="43"/>
                    </a:lnTo>
                    <a:lnTo>
                      <a:pt x="18" y="55"/>
                    </a:lnTo>
                    <a:lnTo>
                      <a:pt x="24" y="61"/>
                    </a:lnTo>
                    <a:lnTo>
                      <a:pt x="24" y="55"/>
                    </a:lnTo>
                    <a:lnTo>
                      <a:pt x="24" y="55"/>
                    </a:lnTo>
                    <a:lnTo>
                      <a:pt x="18" y="49"/>
                    </a:lnTo>
                    <a:lnTo>
                      <a:pt x="12" y="43"/>
                    </a:lnTo>
                    <a:lnTo>
                      <a:pt x="12" y="31"/>
                    </a:lnTo>
                    <a:lnTo>
                      <a:pt x="12" y="31"/>
                    </a:lnTo>
                    <a:lnTo>
                      <a:pt x="6" y="19"/>
                    </a:lnTo>
                    <a:lnTo>
                      <a:pt x="6" y="6"/>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48" name="Freeform 104"/>
              <p:cNvSpPr>
                <a:spLocks/>
              </p:cNvSpPr>
              <p:nvPr/>
            </p:nvSpPr>
            <p:spPr bwMode="auto">
              <a:xfrm>
                <a:off x="4060" y="2414"/>
                <a:ext cx="31" cy="13"/>
              </a:xfrm>
              <a:custGeom>
                <a:avLst/>
                <a:gdLst>
                  <a:gd name="T0" fmla="*/ 25 w 31"/>
                  <a:gd name="T1" fmla="*/ 7 h 13"/>
                  <a:gd name="T2" fmla="*/ 19 w 31"/>
                  <a:gd name="T3" fmla="*/ 0 h 13"/>
                  <a:gd name="T4" fmla="*/ 19 w 31"/>
                  <a:gd name="T5" fmla="*/ 0 h 13"/>
                  <a:gd name="T6" fmla="*/ 14 w 31"/>
                  <a:gd name="T7" fmla="*/ 0 h 13"/>
                  <a:gd name="T8" fmla="*/ 14 w 31"/>
                  <a:gd name="T9" fmla="*/ 0 h 13"/>
                  <a:gd name="T10" fmla="*/ 6 w 31"/>
                  <a:gd name="T11" fmla="*/ 7 h 13"/>
                  <a:gd name="T12" fmla="*/ 0 w 31"/>
                  <a:gd name="T13" fmla="*/ 13 h 13"/>
                  <a:gd name="T14" fmla="*/ 6 w 31"/>
                  <a:gd name="T15" fmla="*/ 7 h 13"/>
                  <a:gd name="T16" fmla="*/ 6 w 31"/>
                  <a:gd name="T17" fmla="*/ 7 h 13"/>
                  <a:gd name="T18" fmla="*/ 6 w 31"/>
                  <a:gd name="T19" fmla="*/ 7 h 13"/>
                  <a:gd name="T20" fmla="*/ 14 w 31"/>
                  <a:gd name="T21" fmla="*/ 7 h 13"/>
                  <a:gd name="T22" fmla="*/ 19 w 31"/>
                  <a:gd name="T23" fmla="*/ 7 h 13"/>
                  <a:gd name="T24" fmla="*/ 19 w 31"/>
                  <a:gd name="T25" fmla="*/ 7 h 13"/>
                  <a:gd name="T26" fmla="*/ 19 w 31"/>
                  <a:gd name="T27" fmla="*/ 13 h 13"/>
                  <a:gd name="T28" fmla="*/ 19 w 31"/>
                  <a:gd name="T29" fmla="*/ 13 h 13"/>
                  <a:gd name="T30" fmla="*/ 25 w 31"/>
                  <a:gd name="T31" fmla="*/ 13 h 13"/>
                  <a:gd name="T32" fmla="*/ 25 w 31"/>
                  <a:gd name="T33" fmla="*/ 13 h 13"/>
                  <a:gd name="T34" fmla="*/ 25 w 31"/>
                  <a:gd name="T35" fmla="*/ 7 h 13"/>
                  <a:gd name="T36" fmla="*/ 31 w 31"/>
                  <a:gd name="T37" fmla="*/ 7 h 13"/>
                  <a:gd name="T38" fmla="*/ 31 w 31"/>
                  <a:gd name="T39" fmla="*/ 7 h 13"/>
                  <a:gd name="T40" fmla="*/ 31 w 31"/>
                  <a:gd name="T41" fmla="*/ 7 h 13"/>
                  <a:gd name="T42" fmla="*/ 25 w 31"/>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13">
                    <a:moveTo>
                      <a:pt x="25" y="7"/>
                    </a:moveTo>
                    <a:lnTo>
                      <a:pt x="19" y="0"/>
                    </a:lnTo>
                    <a:lnTo>
                      <a:pt x="19" y="0"/>
                    </a:lnTo>
                    <a:lnTo>
                      <a:pt x="14" y="0"/>
                    </a:lnTo>
                    <a:lnTo>
                      <a:pt x="14" y="0"/>
                    </a:lnTo>
                    <a:lnTo>
                      <a:pt x="6" y="7"/>
                    </a:lnTo>
                    <a:lnTo>
                      <a:pt x="0" y="13"/>
                    </a:lnTo>
                    <a:lnTo>
                      <a:pt x="6" y="7"/>
                    </a:lnTo>
                    <a:lnTo>
                      <a:pt x="6" y="7"/>
                    </a:lnTo>
                    <a:lnTo>
                      <a:pt x="6" y="7"/>
                    </a:lnTo>
                    <a:lnTo>
                      <a:pt x="14" y="7"/>
                    </a:lnTo>
                    <a:lnTo>
                      <a:pt x="19" y="7"/>
                    </a:lnTo>
                    <a:lnTo>
                      <a:pt x="19" y="7"/>
                    </a:lnTo>
                    <a:lnTo>
                      <a:pt x="19" y="13"/>
                    </a:lnTo>
                    <a:lnTo>
                      <a:pt x="19" y="13"/>
                    </a:lnTo>
                    <a:lnTo>
                      <a:pt x="25" y="13"/>
                    </a:lnTo>
                    <a:lnTo>
                      <a:pt x="25" y="13"/>
                    </a:lnTo>
                    <a:lnTo>
                      <a:pt x="25" y="7"/>
                    </a:lnTo>
                    <a:lnTo>
                      <a:pt x="31" y="7"/>
                    </a:lnTo>
                    <a:lnTo>
                      <a:pt x="31" y="7"/>
                    </a:lnTo>
                    <a:lnTo>
                      <a:pt x="31" y="7"/>
                    </a:lnTo>
                    <a:lnTo>
                      <a:pt x="25" y="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49" name="Freeform 105"/>
              <p:cNvSpPr>
                <a:spLocks/>
              </p:cNvSpPr>
              <p:nvPr/>
            </p:nvSpPr>
            <p:spPr bwMode="auto">
              <a:xfrm>
                <a:off x="3619" y="1944"/>
                <a:ext cx="55" cy="29"/>
              </a:xfrm>
              <a:custGeom>
                <a:avLst/>
                <a:gdLst>
                  <a:gd name="T0" fmla="*/ 55 w 55"/>
                  <a:gd name="T1" fmla="*/ 6 h 29"/>
                  <a:gd name="T2" fmla="*/ 49 w 55"/>
                  <a:gd name="T3" fmla="*/ 6 h 29"/>
                  <a:gd name="T4" fmla="*/ 38 w 55"/>
                  <a:gd name="T5" fmla="*/ 6 h 29"/>
                  <a:gd name="T6" fmla="*/ 26 w 55"/>
                  <a:gd name="T7" fmla="*/ 6 h 29"/>
                  <a:gd name="T8" fmla="*/ 26 w 55"/>
                  <a:gd name="T9" fmla="*/ 6 h 29"/>
                  <a:gd name="T10" fmla="*/ 14 w 55"/>
                  <a:gd name="T11" fmla="*/ 6 h 29"/>
                  <a:gd name="T12" fmla="*/ 0 w 55"/>
                  <a:gd name="T13" fmla="*/ 0 h 29"/>
                  <a:gd name="T14" fmla="*/ 0 w 55"/>
                  <a:gd name="T15" fmla="*/ 0 h 29"/>
                  <a:gd name="T16" fmla="*/ 0 w 55"/>
                  <a:gd name="T17" fmla="*/ 0 h 29"/>
                  <a:gd name="T18" fmla="*/ 14 w 55"/>
                  <a:gd name="T19" fmla="*/ 6 h 29"/>
                  <a:gd name="T20" fmla="*/ 32 w 55"/>
                  <a:gd name="T21" fmla="*/ 11 h 29"/>
                  <a:gd name="T22" fmla="*/ 43 w 55"/>
                  <a:gd name="T23" fmla="*/ 29 h 29"/>
                  <a:gd name="T24" fmla="*/ 43 w 55"/>
                  <a:gd name="T25" fmla="*/ 29 h 29"/>
                  <a:gd name="T26" fmla="*/ 43 w 55"/>
                  <a:gd name="T27" fmla="*/ 23 h 29"/>
                  <a:gd name="T28" fmla="*/ 43 w 55"/>
                  <a:gd name="T29" fmla="*/ 11 h 29"/>
                  <a:gd name="T30" fmla="*/ 55 w 55"/>
                  <a:gd name="T3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9">
                    <a:moveTo>
                      <a:pt x="55" y="6"/>
                    </a:moveTo>
                    <a:lnTo>
                      <a:pt x="49" y="6"/>
                    </a:lnTo>
                    <a:lnTo>
                      <a:pt x="38" y="6"/>
                    </a:lnTo>
                    <a:lnTo>
                      <a:pt x="26" y="6"/>
                    </a:lnTo>
                    <a:lnTo>
                      <a:pt x="26" y="6"/>
                    </a:lnTo>
                    <a:lnTo>
                      <a:pt x="14" y="6"/>
                    </a:lnTo>
                    <a:lnTo>
                      <a:pt x="0" y="0"/>
                    </a:lnTo>
                    <a:lnTo>
                      <a:pt x="0" y="0"/>
                    </a:lnTo>
                    <a:lnTo>
                      <a:pt x="0" y="0"/>
                    </a:lnTo>
                    <a:lnTo>
                      <a:pt x="14" y="6"/>
                    </a:lnTo>
                    <a:lnTo>
                      <a:pt x="32" y="11"/>
                    </a:lnTo>
                    <a:lnTo>
                      <a:pt x="43" y="29"/>
                    </a:lnTo>
                    <a:lnTo>
                      <a:pt x="43" y="29"/>
                    </a:lnTo>
                    <a:lnTo>
                      <a:pt x="43" y="23"/>
                    </a:lnTo>
                    <a:lnTo>
                      <a:pt x="43" y="11"/>
                    </a:lnTo>
                    <a:lnTo>
                      <a:pt x="55"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50" name="Freeform 106"/>
              <p:cNvSpPr>
                <a:spLocks/>
              </p:cNvSpPr>
              <p:nvPr/>
            </p:nvSpPr>
            <p:spPr bwMode="auto">
              <a:xfrm>
                <a:off x="3515" y="1883"/>
                <a:ext cx="75" cy="12"/>
              </a:xfrm>
              <a:custGeom>
                <a:avLst/>
                <a:gdLst>
                  <a:gd name="T0" fmla="*/ 75 w 75"/>
                  <a:gd name="T1" fmla="*/ 12 h 12"/>
                  <a:gd name="T2" fmla="*/ 69 w 75"/>
                  <a:gd name="T3" fmla="*/ 12 h 12"/>
                  <a:gd name="T4" fmla="*/ 55 w 75"/>
                  <a:gd name="T5" fmla="*/ 12 h 12"/>
                  <a:gd name="T6" fmla="*/ 43 w 75"/>
                  <a:gd name="T7" fmla="*/ 12 h 12"/>
                  <a:gd name="T8" fmla="*/ 43 w 75"/>
                  <a:gd name="T9" fmla="*/ 12 h 12"/>
                  <a:gd name="T10" fmla="*/ 26 w 75"/>
                  <a:gd name="T11" fmla="*/ 6 h 12"/>
                  <a:gd name="T12" fmla="*/ 8 w 75"/>
                  <a:gd name="T13" fmla="*/ 6 h 12"/>
                  <a:gd name="T14" fmla="*/ 0 w 75"/>
                  <a:gd name="T15" fmla="*/ 0 h 12"/>
                  <a:gd name="T16" fmla="*/ 0 w 75"/>
                  <a:gd name="T17" fmla="*/ 0 h 12"/>
                  <a:gd name="T18" fmla="*/ 8 w 75"/>
                  <a:gd name="T19" fmla="*/ 0 h 12"/>
                  <a:gd name="T20" fmla="*/ 20 w 75"/>
                  <a:gd name="T21" fmla="*/ 6 h 12"/>
                  <a:gd name="T22" fmla="*/ 37 w 75"/>
                  <a:gd name="T23" fmla="*/ 6 h 12"/>
                  <a:gd name="T24" fmla="*/ 37 w 75"/>
                  <a:gd name="T25" fmla="*/ 6 h 12"/>
                  <a:gd name="T26" fmla="*/ 49 w 75"/>
                  <a:gd name="T27" fmla="*/ 6 h 12"/>
                  <a:gd name="T28" fmla="*/ 63 w 75"/>
                  <a:gd name="T29" fmla="*/ 12 h 12"/>
                  <a:gd name="T30" fmla="*/ 75 w 7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2">
                    <a:moveTo>
                      <a:pt x="75" y="12"/>
                    </a:moveTo>
                    <a:lnTo>
                      <a:pt x="69" y="12"/>
                    </a:lnTo>
                    <a:lnTo>
                      <a:pt x="55" y="12"/>
                    </a:lnTo>
                    <a:lnTo>
                      <a:pt x="43" y="12"/>
                    </a:lnTo>
                    <a:lnTo>
                      <a:pt x="43" y="12"/>
                    </a:lnTo>
                    <a:lnTo>
                      <a:pt x="26" y="6"/>
                    </a:lnTo>
                    <a:lnTo>
                      <a:pt x="8" y="6"/>
                    </a:lnTo>
                    <a:lnTo>
                      <a:pt x="0" y="0"/>
                    </a:lnTo>
                    <a:lnTo>
                      <a:pt x="0" y="0"/>
                    </a:lnTo>
                    <a:lnTo>
                      <a:pt x="8" y="0"/>
                    </a:lnTo>
                    <a:lnTo>
                      <a:pt x="20" y="6"/>
                    </a:lnTo>
                    <a:lnTo>
                      <a:pt x="37" y="6"/>
                    </a:lnTo>
                    <a:lnTo>
                      <a:pt x="37" y="6"/>
                    </a:lnTo>
                    <a:lnTo>
                      <a:pt x="49" y="6"/>
                    </a:lnTo>
                    <a:lnTo>
                      <a:pt x="63" y="12"/>
                    </a:lnTo>
                    <a:lnTo>
                      <a:pt x="7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51" name="Freeform 107"/>
              <p:cNvSpPr>
                <a:spLocks/>
              </p:cNvSpPr>
              <p:nvPr/>
            </p:nvSpPr>
            <p:spPr bwMode="auto">
              <a:xfrm>
                <a:off x="3381" y="1871"/>
                <a:ext cx="134" cy="55"/>
              </a:xfrm>
              <a:custGeom>
                <a:avLst/>
                <a:gdLst>
                  <a:gd name="T0" fmla="*/ 122 w 134"/>
                  <a:gd name="T1" fmla="*/ 29 h 55"/>
                  <a:gd name="T2" fmla="*/ 93 w 134"/>
                  <a:gd name="T3" fmla="*/ 18 h 55"/>
                  <a:gd name="T4" fmla="*/ 79 w 134"/>
                  <a:gd name="T5" fmla="*/ 18 h 55"/>
                  <a:gd name="T6" fmla="*/ 73 w 134"/>
                  <a:gd name="T7" fmla="*/ 6 h 55"/>
                  <a:gd name="T8" fmla="*/ 73 w 134"/>
                  <a:gd name="T9" fmla="*/ 6 h 55"/>
                  <a:gd name="T10" fmla="*/ 67 w 134"/>
                  <a:gd name="T11" fmla="*/ 0 h 55"/>
                  <a:gd name="T12" fmla="*/ 67 w 134"/>
                  <a:gd name="T13" fmla="*/ 0 h 55"/>
                  <a:gd name="T14" fmla="*/ 73 w 134"/>
                  <a:gd name="T15" fmla="*/ 12 h 55"/>
                  <a:gd name="T16" fmla="*/ 73 w 134"/>
                  <a:gd name="T17" fmla="*/ 18 h 55"/>
                  <a:gd name="T18" fmla="*/ 67 w 134"/>
                  <a:gd name="T19" fmla="*/ 18 h 55"/>
                  <a:gd name="T20" fmla="*/ 67 w 134"/>
                  <a:gd name="T21" fmla="*/ 12 h 55"/>
                  <a:gd name="T22" fmla="*/ 61 w 134"/>
                  <a:gd name="T23" fmla="*/ 6 h 55"/>
                  <a:gd name="T24" fmla="*/ 61 w 134"/>
                  <a:gd name="T25" fmla="*/ 6 h 55"/>
                  <a:gd name="T26" fmla="*/ 61 w 134"/>
                  <a:gd name="T27" fmla="*/ 18 h 55"/>
                  <a:gd name="T28" fmla="*/ 55 w 134"/>
                  <a:gd name="T29" fmla="*/ 24 h 55"/>
                  <a:gd name="T30" fmla="*/ 43 w 134"/>
                  <a:gd name="T31" fmla="*/ 29 h 55"/>
                  <a:gd name="T32" fmla="*/ 32 w 134"/>
                  <a:gd name="T33" fmla="*/ 29 h 55"/>
                  <a:gd name="T34" fmla="*/ 24 w 134"/>
                  <a:gd name="T35" fmla="*/ 35 h 55"/>
                  <a:gd name="T36" fmla="*/ 18 w 134"/>
                  <a:gd name="T37" fmla="*/ 41 h 55"/>
                  <a:gd name="T38" fmla="*/ 6 w 134"/>
                  <a:gd name="T39" fmla="*/ 47 h 55"/>
                  <a:gd name="T40" fmla="*/ 0 w 134"/>
                  <a:gd name="T41" fmla="*/ 55 h 55"/>
                  <a:gd name="T42" fmla="*/ 0 w 134"/>
                  <a:gd name="T43" fmla="*/ 55 h 55"/>
                  <a:gd name="T44" fmla="*/ 0 w 134"/>
                  <a:gd name="T45" fmla="*/ 55 h 55"/>
                  <a:gd name="T46" fmla="*/ 6 w 134"/>
                  <a:gd name="T47" fmla="*/ 55 h 55"/>
                  <a:gd name="T48" fmla="*/ 12 w 134"/>
                  <a:gd name="T49" fmla="*/ 55 h 55"/>
                  <a:gd name="T50" fmla="*/ 24 w 134"/>
                  <a:gd name="T51" fmla="*/ 41 h 55"/>
                  <a:gd name="T52" fmla="*/ 24 w 134"/>
                  <a:gd name="T53" fmla="*/ 41 h 55"/>
                  <a:gd name="T54" fmla="*/ 43 w 134"/>
                  <a:gd name="T55" fmla="*/ 35 h 55"/>
                  <a:gd name="T56" fmla="*/ 43 w 134"/>
                  <a:gd name="T57" fmla="*/ 35 h 55"/>
                  <a:gd name="T58" fmla="*/ 55 w 134"/>
                  <a:gd name="T59" fmla="*/ 35 h 55"/>
                  <a:gd name="T60" fmla="*/ 55 w 134"/>
                  <a:gd name="T61" fmla="*/ 35 h 55"/>
                  <a:gd name="T62" fmla="*/ 79 w 134"/>
                  <a:gd name="T63" fmla="*/ 24 h 55"/>
                  <a:gd name="T64" fmla="*/ 87 w 134"/>
                  <a:gd name="T65" fmla="*/ 29 h 55"/>
                  <a:gd name="T66" fmla="*/ 122 w 134"/>
                  <a:gd name="T67" fmla="*/ 47 h 55"/>
                  <a:gd name="T68" fmla="*/ 116 w 134"/>
                  <a:gd name="T69" fmla="*/ 41 h 55"/>
                  <a:gd name="T70" fmla="*/ 99 w 134"/>
                  <a:gd name="T71" fmla="*/ 29 h 55"/>
                  <a:gd name="T72" fmla="*/ 93 w 134"/>
                  <a:gd name="T73" fmla="*/ 29 h 55"/>
                  <a:gd name="T74" fmla="*/ 99 w 134"/>
                  <a:gd name="T75" fmla="*/ 24 h 55"/>
                  <a:gd name="T76" fmla="*/ 110 w 134"/>
                  <a:gd name="T77" fmla="*/ 29 h 55"/>
                  <a:gd name="T78" fmla="*/ 134 w 134"/>
                  <a:gd name="T79"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 h="55">
                    <a:moveTo>
                      <a:pt x="134" y="35"/>
                    </a:moveTo>
                    <a:lnTo>
                      <a:pt x="122" y="29"/>
                    </a:lnTo>
                    <a:lnTo>
                      <a:pt x="104" y="24"/>
                    </a:lnTo>
                    <a:lnTo>
                      <a:pt x="93" y="18"/>
                    </a:lnTo>
                    <a:lnTo>
                      <a:pt x="93" y="18"/>
                    </a:lnTo>
                    <a:lnTo>
                      <a:pt x="79" y="18"/>
                    </a:lnTo>
                    <a:lnTo>
                      <a:pt x="73" y="12"/>
                    </a:lnTo>
                    <a:lnTo>
                      <a:pt x="73" y="6"/>
                    </a:lnTo>
                    <a:lnTo>
                      <a:pt x="73" y="6"/>
                    </a:lnTo>
                    <a:lnTo>
                      <a:pt x="73" y="6"/>
                    </a:lnTo>
                    <a:lnTo>
                      <a:pt x="67" y="6"/>
                    </a:lnTo>
                    <a:lnTo>
                      <a:pt x="67" y="0"/>
                    </a:lnTo>
                    <a:lnTo>
                      <a:pt x="67" y="0"/>
                    </a:lnTo>
                    <a:lnTo>
                      <a:pt x="67" y="0"/>
                    </a:lnTo>
                    <a:lnTo>
                      <a:pt x="67" y="6"/>
                    </a:lnTo>
                    <a:lnTo>
                      <a:pt x="73" y="12"/>
                    </a:lnTo>
                    <a:lnTo>
                      <a:pt x="73" y="12"/>
                    </a:lnTo>
                    <a:lnTo>
                      <a:pt x="73" y="18"/>
                    </a:lnTo>
                    <a:lnTo>
                      <a:pt x="67" y="18"/>
                    </a:lnTo>
                    <a:lnTo>
                      <a:pt x="67" y="18"/>
                    </a:lnTo>
                    <a:lnTo>
                      <a:pt x="67" y="18"/>
                    </a:lnTo>
                    <a:lnTo>
                      <a:pt x="67" y="12"/>
                    </a:lnTo>
                    <a:lnTo>
                      <a:pt x="61" y="12"/>
                    </a:lnTo>
                    <a:lnTo>
                      <a:pt x="61" y="6"/>
                    </a:lnTo>
                    <a:lnTo>
                      <a:pt x="61" y="6"/>
                    </a:lnTo>
                    <a:lnTo>
                      <a:pt x="61" y="6"/>
                    </a:lnTo>
                    <a:lnTo>
                      <a:pt x="61" y="12"/>
                    </a:lnTo>
                    <a:lnTo>
                      <a:pt x="61" y="18"/>
                    </a:lnTo>
                    <a:lnTo>
                      <a:pt x="61" y="18"/>
                    </a:lnTo>
                    <a:lnTo>
                      <a:pt x="55" y="24"/>
                    </a:lnTo>
                    <a:lnTo>
                      <a:pt x="49" y="29"/>
                    </a:lnTo>
                    <a:lnTo>
                      <a:pt x="43" y="29"/>
                    </a:lnTo>
                    <a:lnTo>
                      <a:pt x="43" y="29"/>
                    </a:lnTo>
                    <a:lnTo>
                      <a:pt x="32" y="29"/>
                    </a:lnTo>
                    <a:lnTo>
                      <a:pt x="24" y="35"/>
                    </a:lnTo>
                    <a:lnTo>
                      <a:pt x="24" y="35"/>
                    </a:lnTo>
                    <a:lnTo>
                      <a:pt x="24" y="35"/>
                    </a:lnTo>
                    <a:lnTo>
                      <a:pt x="18" y="41"/>
                    </a:lnTo>
                    <a:lnTo>
                      <a:pt x="12" y="47"/>
                    </a:lnTo>
                    <a:lnTo>
                      <a:pt x="6" y="47"/>
                    </a:lnTo>
                    <a:lnTo>
                      <a:pt x="6" y="47"/>
                    </a:lnTo>
                    <a:lnTo>
                      <a:pt x="0" y="55"/>
                    </a:lnTo>
                    <a:lnTo>
                      <a:pt x="0" y="55"/>
                    </a:lnTo>
                    <a:lnTo>
                      <a:pt x="0" y="55"/>
                    </a:lnTo>
                    <a:lnTo>
                      <a:pt x="0" y="55"/>
                    </a:lnTo>
                    <a:lnTo>
                      <a:pt x="0" y="55"/>
                    </a:lnTo>
                    <a:lnTo>
                      <a:pt x="0" y="55"/>
                    </a:lnTo>
                    <a:lnTo>
                      <a:pt x="6" y="55"/>
                    </a:lnTo>
                    <a:lnTo>
                      <a:pt x="6" y="55"/>
                    </a:lnTo>
                    <a:lnTo>
                      <a:pt x="12" y="55"/>
                    </a:lnTo>
                    <a:lnTo>
                      <a:pt x="18" y="47"/>
                    </a:lnTo>
                    <a:lnTo>
                      <a:pt x="24" y="41"/>
                    </a:lnTo>
                    <a:lnTo>
                      <a:pt x="24" y="41"/>
                    </a:lnTo>
                    <a:lnTo>
                      <a:pt x="24" y="41"/>
                    </a:lnTo>
                    <a:lnTo>
                      <a:pt x="32" y="35"/>
                    </a:lnTo>
                    <a:lnTo>
                      <a:pt x="43" y="35"/>
                    </a:lnTo>
                    <a:lnTo>
                      <a:pt x="43" y="35"/>
                    </a:lnTo>
                    <a:lnTo>
                      <a:pt x="43" y="35"/>
                    </a:lnTo>
                    <a:lnTo>
                      <a:pt x="49" y="35"/>
                    </a:lnTo>
                    <a:lnTo>
                      <a:pt x="55" y="35"/>
                    </a:lnTo>
                    <a:lnTo>
                      <a:pt x="55" y="35"/>
                    </a:lnTo>
                    <a:lnTo>
                      <a:pt x="55" y="35"/>
                    </a:lnTo>
                    <a:lnTo>
                      <a:pt x="67" y="29"/>
                    </a:lnTo>
                    <a:lnTo>
                      <a:pt x="79" y="24"/>
                    </a:lnTo>
                    <a:lnTo>
                      <a:pt x="79" y="24"/>
                    </a:lnTo>
                    <a:lnTo>
                      <a:pt x="87" y="29"/>
                    </a:lnTo>
                    <a:lnTo>
                      <a:pt x="99" y="35"/>
                    </a:lnTo>
                    <a:lnTo>
                      <a:pt x="122" y="47"/>
                    </a:lnTo>
                    <a:lnTo>
                      <a:pt x="122" y="47"/>
                    </a:lnTo>
                    <a:lnTo>
                      <a:pt x="116" y="41"/>
                    </a:lnTo>
                    <a:lnTo>
                      <a:pt x="104" y="35"/>
                    </a:lnTo>
                    <a:lnTo>
                      <a:pt x="99" y="29"/>
                    </a:lnTo>
                    <a:lnTo>
                      <a:pt x="99" y="29"/>
                    </a:lnTo>
                    <a:lnTo>
                      <a:pt x="93" y="29"/>
                    </a:lnTo>
                    <a:lnTo>
                      <a:pt x="93" y="24"/>
                    </a:lnTo>
                    <a:lnTo>
                      <a:pt x="99" y="24"/>
                    </a:lnTo>
                    <a:lnTo>
                      <a:pt x="99" y="24"/>
                    </a:lnTo>
                    <a:lnTo>
                      <a:pt x="110" y="29"/>
                    </a:lnTo>
                    <a:lnTo>
                      <a:pt x="122" y="29"/>
                    </a:lnTo>
                    <a:lnTo>
                      <a:pt x="134" y="3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52" name="Freeform 108"/>
              <p:cNvSpPr>
                <a:spLocks/>
              </p:cNvSpPr>
              <p:nvPr/>
            </p:nvSpPr>
            <p:spPr bwMode="auto">
              <a:xfrm>
                <a:off x="3413" y="1895"/>
                <a:ext cx="41" cy="11"/>
              </a:xfrm>
              <a:custGeom>
                <a:avLst/>
                <a:gdLst>
                  <a:gd name="T0" fmla="*/ 35 w 41"/>
                  <a:gd name="T1" fmla="*/ 0 h 11"/>
                  <a:gd name="T2" fmla="*/ 29 w 41"/>
                  <a:gd name="T3" fmla="*/ 5 h 11"/>
                  <a:gd name="T4" fmla="*/ 23 w 41"/>
                  <a:gd name="T5" fmla="*/ 11 h 11"/>
                  <a:gd name="T6" fmla="*/ 17 w 41"/>
                  <a:gd name="T7" fmla="*/ 11 h 11"/>
                  <a:gd name="T8" fmla="*/ 17 w 41"/>
                  <a:gd name="T9" fmla="*/ 11 h 11"/>
                  <a:gd name="T10" fmla="*/ 11 w 41"/>
                  <a:gd name="T11" fmla="*/ 11 h 11"/>
                  <a:gd name="T12" fmla="*/ 6 w 41"/>
                  <a:gd name="T13" fmla="*/ 11 h 11"/>
                  <a:gd name="T14" fmla="*/ 0 w 41"/>
                  <a:gd name="T15" fmla="*/ 11 h 11"/>
                  <a:gd name="T16" fmla="*/ 0 w 41"/>
                  <a:gd name="T17" fmla="*/ 11 h 11"/>
                  <a:gd name="T18" fmla="*/ 0 w 41"/>
                  <a:gd name="T19" fmla="*/ 11 h 11"/>
                  <a:gd name="T20" fmla="*/ 0 w 41"/>
                  <a:gd name="T21" fmla="*/ 11 h 11"/>
                  <a:gd name="T22" fmla="*/ 0 w 41"/>
                  <a:gd name="T23" fmla="*/ 11 h 11"/>
                  <a:gd name="T24" fmla="*/ 0 w 41"/>
                  <a:gd name="T25" fmla="*/ 11 h 11"/>
                  <a:gd name="T26" fmla="*/ 0 w 41"/>
                  <a:gd name="T27" fmla="*/ 11 h 11"/>
                  <a:gd name="T28" fmla="*/ 6 w 41"/>
                  <a:gd name="T29" fmla="*/ 11 h 11"/>
                  <a:gd name="T30" fmla="*/ 11 w 41"/>
                  <a:gd name="T31" fmla="*/ 11 h 11"/>
                  <a:gd name="T32" fmla="*/ 11 w 41"/>
                  <a:gd name="T33" fmla="*/ 11 h 11"/>
                  <a:gd name="T34" fmla="*/ 11 w 41"/>
                  <a:gd name="T35" fmla="*/ 11 h 11"/>
                  <a:gd name="T36" fmla="*/ 17 w 41"/>
                  <a:gd name="T37" fmla="*/ 11 h 11"/>
                  <a:gd name="T38" fmla="*/ 23 w 41"/>
                  <a:gd name="T39" fmla="*/ 5 h 11"/>
                  <a:gd name="T40" fmla="*/ 23 w 41"/>
                  <a:gd name="T41" fmla="*/ 5 h 11"/>
                  <a:gd name="T42" fmla="*/ 29 w 41"/>
                  <a:gd name="T43" fmla="*/ 5 h 11"/>
                  <a:gd name="T44" fmla="*/ 35 w 41"/>
                  <a:gd name="T45" fmla="*/ 0 h 11"/>
                  <a:gd name="T46" fmla="*/ 41 w 41"/>
                  <a:gd name="T47" fmla="*/ 0 h 11"/>
                  <a:gd name="T48" fmla="*/ 41 w 41"/>
                  <a:gd name="T49" fmla="*/ 0 h 11"/>
                  <a:gd name="T50" fmla="*/ 35 w 41"/>
                  <a:gd name="T5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1">
                    <a:moveTo>
                      <a:pt x="35" y="0"/>
                    </a:moveTo>
                    <a:lnTo>
                      <a:pt x="29" y="5"/>
                    </a:lnTo>
                    <a:lnTo>
                      <a:pt x="23" y="11"/>
                    </a:lnTo>
                    <a:lnTo>
                      <a:pt x="17" y="11"/>
                    </a:lnTo>
                    <a:lnTo>
                      <a:pt x="17" y="11"/>
                    </a:lnTo>
                    <a:lnTo>
                      <a:pt x="11" y="11"/>
                    </a:lnTo>
                    <a:lnTo>
                      <a:pt x="6" y="11"/>
                    </a:lnTo>
                    <a:lnTo>
                      <a:pt x="0" y="11"/>
                    </a:lnTo>
                    <a:lnTo>
                      <a:pt x="0" y="11"/>
                    </a:lnTo>
                    <a:lnTo>
                      <a:pt x="0" y="11"/>
                    </a:lnTo>
                    <a:lnTo>
                      <a:pt x="0" y="11"/>
                    </a:lnTo>
                    <a:lnTo>
                      <a:pt x="0" y="11"/>
                    </a:lnTo>
                    <a:lnTo>
                      <a:pt x="0" y="11"/>
                    </a:lnTo>
                    <a:lnTo>
                      <a:pt x="0" y="11"/>
                    </a:lnTo>
                    <a:lnTo>
                      <a:pt x="6" y="11"/>
                    </a:lnTo>
                    <a:lnTo>
                      <a:pt x="11" y="11"/>
                    </a:lnTo>
                    <a:lnTo>
                      <a:pt x="11" y="11"/>
                    </a:lnTo>
                    <a:lnTo>
                      <a:pt x="11" y="11"/>
                    </a:lnTo>
                    <a:lnTo>
                      <a:pt x="17" y="11"/>
                    </a:lnTo>
                    <a:lnTo>
                      <a:pt x="23" y="5"/>
                    </a:lnTo>
                    <a:lnTo>
                      <a:pt x="23" y="5"/>
                    </a:lnTo>
                    <a:lnTo>
                      <a:pt x="29" y="5"/>
                    </a:lnTo>
                    <a:lnTo>
                      <a:pt x="35" y="0"/>
                    </a:lnTo>
                    <a:lnTo>
                      <a:pt x="41" y="0"/>
                    </a:lnTo>
                    <a:lnTo>
                      <a:pt x="41" y="0"/>
                    </a:lnTo>
                    <a:lnTo>
                      <a:pt x="35"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53" name="Freeform 109"/>
              <p:cNvSpPr>
                <a:spLocks/>
              </p:cNvSpPr>
              <p:nvPr/>
            </p:nvSpPr>
            <p:spPr bwMode="auto">
              <a:xfrm>
                <a:off x="3375" y="1877"/>
                <a:ext cx="73" cy="49"/>
              </a:xfrm>
              <a:custGeom>
                <a:avLst/>
                <a:gdLst>
                  <a:gd name="T0" fmla="*/ 30 w 73"/>
                  <a:gd name="T1" fmla="*/ 0 h 49"/>
                  <a:gd name="T2" fmla="*/ 30 w 73"/>
                  <a:gd name="T3" fmla="*/ 0 h 49"/>
                  <a:gd name="T4" fmla="*/ 24 w 73"/>
                  <a:gd name="T5" fmla="*/ 6 h 49"/>
                  <a:gd name="T6" fmla="*/ 24 w 73"/>
                  <a:gd name="T7" fmla="*/ 6 h 49"/>
                  <a:gd name="T8" fmla="*/ 24 w 73"/>
                  <a:gd name="T9" fmla="*/ 6 h 49"/>
                  <a:gd name="T10" fmla="*/ 18 w 73"/>
                  <a:gd name="T11" fmla="*/ 12 h 49"/>
                  <a:gd name="T12" fmla="*/ 18 w 73"/>
                  <a:gd name="T13" fmla="*/ 18 h 49"/>
                  <a:gd name="T14" fmla="*/ 18 w 73"/>
                  <a:gd name="T15" fmla="*/ 23 h 49"/>
                  <a:gd name="T16" fmla="*/ 18 w 73"/>
                  <a:gd name="T17" fmla="*/ 23 h 49"/>
                  <a:gd name="T18" fmla="*/ 12 w 73"/>
                  <a:gd name="T19" fmla="*/ 29 h 49"/>
                  <a:gd name="T20" fmla="*/ 6 w 73"/>
                  <a:gd name="T21" fmla="*/ 29 h 49"/>
                  <a:gd name="T22" fmla="*/ 6 w 73"/>
                  <a:gd name="T23" fmla="*/ 29 h 49"/>
                  <a:gd name="T24" fmla="*/ 6 w 73"/>
                  <a:gd name="T25" fmla="*/ 29 h 49"/>
                  <a:gd name="T26" fmla="*/ 6 w 73"/>
                  <a:gd name="T27" fmla="*/ 35 h 49"/>
                  <a:gd name="T28" fmla="*/ 0 w 73"/>
                  <a:gd name="T29" fmla="*/ 35 h 49"/>
                  <a:gd name="T30" fmla="*/ 0 w 73"/>
                  <a:gd name="T31" fmla="*/ 41 h 49"/>
                  <a:gd name="T32" fmla="*/ 0 w 73"/>
                  <a:gd name="T33" fmla="*/ 41 h 49"/>
                  <a:gd name="T34" fmla="*/ 0 w 73"/>
                  <a:gd name="T35" fmla="*/ 49 h 49"/>
                  <a:gd name="T36" fmla="*/ 0 w 73"/>
                  <a:gd name="T37" fmla="*/ 49 h 49"/>
                  <a:gd name="T38" fmla="*/ 6 w 73"/>
                  <a:gd name="T39" fmla="*/ 49 h 49"/>
                  <a:gd name="T40" fmla="*/ 6 w 73"/>
                  <a:gd name="T41" fmla="*/ 49 h 49"/>
                  <a:gd name="T42" fmla="*/ 12 w 73"/>
                  <a:gd name="T43" fmla="*/ 49 h 49"/>
                  <a:gd name="T44" fmla="*/ 24 w 73"/>
                  <a:gd name="T45" fmla="*/ 41 h 49"/>
                  <a:gd name="T46" fmla="*/ 38 w 73"/>
                  <a:gd name="T47" fmla="*/ 29 h 49"/>
                  <a:gd name="T48" fmla="*/ 38 w 73"/>
                  <a:gd name="T49" fmla="*/ 29 h 49"/>
                  <a:gd name="T50" fmla="*/ 38 w 73"/>
                  <a:gd name="T51" fmla="*/ 29 h 49"/>
                  <a:gd name="T52" fmla="*/ 38 w 73"/>
                  <a:gd name="T53" fmla="*/ 29 h 49"/>
                  <a:gd name="T54" fmla="*/ 44 w 73"/>
                  <a:gd name="T55" fmla="*/ 29 h 49"/>
                  <a:gd name="T56" fmla="*/ 44 w 73"/>
                  <a:gd name="T57" fmla="*/ 29 h 49"/>
                  <a:gd name="T58" fmla="*/ 49 w 73"/>
                  <a:gd name="T59" fmla="*/ 29 h 49"/>
                  <a:gd name="T60" fmla="*/ 55 w 73"/>
                  <a:gd name="T61" fmla="*/ 29 h 49"/>
                  <a:gd name="T62" fmla="*/ 67 w 73"/>
                  <a:gd name="T63" fmla="*/ 18 h 49"/>
                  <a:gd name="T64" fmla="*/ 67 w 73"/>
                  <a:gd name="T65" fmla="*/ 18 h 49"/>
                  <a:gd name="T66" fmla="*/ 67 w 73"/>
                  <a:gd name="T67" fmla="*/ 18 h 49"/>
                  <a:gd name="T68" fmla="*/ 67 w 73"/>
                  <a:gd name="T69" fmla="*/ 18 h 49"/>
                  <a:gd name="T70" fmla="*/ 73 w 73"/>
                  <a:gd name="T7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49">
                    <a:moveTo>
                      <a:pt x="30" y="0"/>
                    </a:moveTo>
                    <a:lnTo>
                      <a:pt x="30" y="0"/>
                    </a:lnTo>
                    <a:lnTo>
                      <a:pt x="24" y="6"/>
                    </a:lnTo>
                    <a:lnTo>
                      <a:pt x="24" y="6"/>
                    </a:lnTo>
                    <a:lnTo>
                      <a:pt x="24" y="6"/>
                    </a:lnTo>
                    <a:lnTo>
                      <a:pt x="18" y="12"/>
                    </a:lnTo>
                    <a:lnTo>
                      <a:pt x="18" y="18"/>
                    </a:lnTo>
                    <a:lnTo>
                      <a:pt x="18" y="23"/>
                    </a:lnTo>
                    <a:lnTo>
                      <a:pt x="18" y="23"/>
                    </a:lnTo>
                    <a:lnTo>
                      <a:pt x="12" y="29"/>
                    </a:lnTo>
                    <a:lnTo>
                      <a:pt x="6" y="29"/>
                    </a:lnTo>
                    <a:lnTo>
                      <a:pt x="6" y="29"/>
                    </a:lnTo>
                    <a:lnTo>
                      <a:pt x="6" y="29"/>
                    </a:lnTo>
                    <a:lnTo>
                      <a:pt x="6" y="35"/>
                    </a:lnTo>
                    <a:lnTo>
                      <a:pt x="0" y="35"/>
                    </a:lnTo>
                    <a:lnTo>
                      <a:pt x="0" y="41"/>
                    </a:lnTo>
                    <a:lnTo>
                      <a:pt x="0" y="41"/>
                    </a:lnTo>
                    <a:lnTo>
                      <a:pt x="0" y="49"/>
                    </a:lnTo>
                    <a:lnTo>
                      <a:pt x="0" y="49"/>
                    </a:lnTo>
                    <a:lnTo>
                      <a:pt x="6" y="49"/>
                    </a:lnTo>
                    <a:lnTo>
                      <a:pt x="6" y="49"/>
                    </a:lnTo>
                    <a:lnTo>
                      <a:pt x="12" y="49"/>
                    </a:lnTo>
                    <a:lnTo>
                      <a:pt x="24" y="41"/>
                    </a:lnTo>
                    <a:lnTo>
                      <a:pt x="38" y="29"/>
                    </a:lnTo>
                    <a:lnTo>
                      <a:pt x="38" y="29"/>
                    </a:lnTo>
                    <a:lnTo>
                      <a:pt x="38" y="29"/>
                    </a:lnTo>
                    <a:lnTo>
                      <a:pt x="38" y="29"/>
                    </a:lnTo>
                    <a:lnTo>
                      <a:pt x="44" y="29"/>
                    </a:lnTo>
                    <a:lnTo>
                      <a:pt x="44" y="29"/>
                    </a:lnTo>
                    <a:lnTo>
                      <a:pt x="49" y="29"/>
                    </a:lnTo>
                    <a:lnTo>
                      <a:pt x="55" y="29"/>
                    </a:lnTo>
                    <a:lnTo>
                      <a:pt x="67" y="18"/>
                    </a:lnTo>
                    <a:lnTo>
                      <a:pt x="67" y="18"/>
                    </a:lnTo>
                    <a:lnTo>
                      <a:pt x="67" y="18"/>
                    </a:lnTo>
                    <a:lnTo>
                      <a:pt x="67" y="18"/>
                    </a:lnTo>
                    <a:lnTo>
                      <a:pt x="73"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54" name="Freeform 110"/>
              <p:cNvSpPr>
                <a:spLocks/>
              </p:cNvSpPr>
              <p:nvPr/>
            </p:nvSpPr>
            <p:spPr bwMode="auto">
              <a:xfrm>
                <a:off x="3350" y="1900"/>
                <a:ext cx="19" cy="44"/>
              </a:xfrm>
              <a:custGeom>
                <a:avLst/>
                <a:gdLst>
                  <a:gd name="T0" fmla="*/ 0 w 19"/>
                  <a:gd name="T1" fmla="*/ 32 h 44"/>
                  <a:gd name="T2" fmla="*/ 0 w 19"/>
                  <a:gd name="T3" fmla="*/ 32 h 44"/>
                  <a:gd name="T4" fmla="*/ 0 w 19"/>
                  <a:gd name="T5" fmla="*/ 26 h 44"/>
                  <a:gd name="T6" fmla="*/ 8 w 19"/>
                  <a:gd name="T7" fmla="*/ 18 h 44"/>
                  <a:gd name="T8" fmla="*/ 8 w 19"/>
                  <a:gd name="T9" fmla="*/ 18 h 44"/>
                  <a:gd name="T10" fmla="*/ 8 w 19"/>
                  <a:gd name="T11" fmla="*/ 12 h 44"/>
                  <a:gd name="T12" fmla="*/ 14 w 19"/>
                  <a:gd name="T13" fmla="*/ 12 h 44"/>
                  <a:gd name="T14" fmla="*/ 14 w 19"/>
                  <a:gd name="T15" fmla="*/ 6 h 44"/>
                  <a:gd name="T16" fmla="*/ 14 w 19"/>
                  <a:gd name="T17" fmla="*/ 6 h 44"/>
                  <a:gd name="T18" fmla="*/ 14 w 19"/>
                  <a:gd name="T19" fmla="*/ 6 h 44"/>
                  <a:gd name="T20" fmla="*/ 19 w 19"/>
                  <a:gd name="T21" fmla="*/ 0 h 44"/>
                  <a:gd name="T22" fmla="*/ 19 w 19"/>
                  <a:gd name="T23" fmla="*/ 0 h 44"/>
                  <a:gd name="T24" fmla="*/ 19 w 19"/>
                  <a:gd name="T25" fmla="*/ 0 h 44"/>
                  <a:gd name="T26" fmla="*/ 19 w 19"/>
                  <a:gd name="T27" fmla="*/ 6 h 44"/>
                  <a:gd name="T28" fmla="*/ 14 w 19"/>
                  <a:gd name="T29" fmla="*/ 6 h 44"/>
                  <a:gd name="T30" fmla="*/ 14 w 19"/>
                  <a:gd name="T31" fmla="*/ 12 h 44"/>
                  <a:gd name="T32" fmla="*/ 14 w 19"/>
                  <a:gd name="T33" fmla="*/ 12 h 44"/>
                  <a:gd name="T34" fmla="*/ 8 w 19"/>
                  <a:gd name="T35" fmla="*/ 18 h 44"/>
                  <a:gd name="T36" fmla="*/ 8 w 19"/>
                  <a:gd name="T37" fmla="*/ 26 h 44"/>
                  <a:gd name="T38" fmla="*/ 8 w 19"/>
                  <a:gd name="T39" fmla="*/ 32 h 44"/>
                  <a:gd name="T40" fmla="*/ 8 w 19"/>
                  <a:gd name="T41" fmla="*/ 32 h 44"/>
                  <a:gd name="T42" fmla="*/ 8 w 19"/>
                  <a:gd name="T43" fmla="*/ 38 h 44"/>
                  <a:gd name="T44" fmla="*/ 0 w 19"/>
                  <a:gd name="T45" fmla="*/ 44 h 44"/>
                  <a:gd name="T46" fmla="*/ 0 w 19"/>
                  <a:gd name="T47" fmla="*/ 44 h 44"/>
                  <a:gd name="T48" fmla="*/ 0 w 19"/>
                  <a:gd name="T49" fmla="*/ 44 h 44"/>
                  <a:gd name="T50" fmla="*/ 0 w 19"/>
                  <a:gd name="T51" fmla="*/ 44 h 44"/>
                  <a:gd name="T52" fmla="*/ 0 w 19"/>
                  <a:gd name="T53" fmla="*/ 44 h 44"/>
                  <a:gd name="T54" fmla="*/ 0 w 19"/>
                  <a:gd name="T55" fmla="*/ 44 h 44"/>
                  <a:gd name="T56" fmla="*/ 0 w 19"/>
                  <a:gd name="T57" fmla="*/ 44 h 44"/>
                  <a:gd name="T58" fmla="*/ 0 w 19"/>
                  <a:gd name="T59" fmla="*/ 44 h 44"/>
                  <a:gd name="T60" fmla="*/ 0 w 19"/>
                  <a:gd name="T61" fmla="*/ 38 h 44"/>
                  <a:gd name="T62" fmla="*/ 0 w 19"/>
                  <a:gd name="T63"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44">
                    <a:moveTo>
                      <a:pt x="0" y="32"/>
                    </a:moveTo>
                    <a:lnTo>
                      <a:pt x="0" y="32"/>
                    </a:lnTo>
                    <a:lnTo>
                      <a:pt x="0" y="26"/>
                    </a:lnTo>
                    <a:lnTo>
                      <a:pt x="8" y="18"/>
                    </a:lnTo>
                    <a:lnTo>
                      <a:pt x="8" y="18"/>
                    </a:lnTo>
                    <a:lnTo>
                      <a:pt x="8" y="12"/>
                    </a:lnTo>
                    <a:lnTo>
                      <a:pt x="14" y="12"/>
                    </a:lnTo>
                    <a:lnTo>
                      <a:pt x="14" y="6"/>
                    </a:lnTo>
                    <a:lnTo>
                      <a:pt x="14" y="6"/>
                    </a:lnTo>
                    <a:lnTo>
                      <a:pt x="14" y="6"/>
                    </a:lnTo>
                    <a:lnTo>
                      <a:pt x="19" y="0"/>
                    </a:lnTo>
                    <a:lnTo>
                      <a:pt x="19" y="0"/>
                    </a:lnTo>
                    <a:lnTo>
                      <a:pt x="19" y="0"/>
                    </a:lnTo>
                    <a:lnTo>
                      <a:pt x="19" y="6"/>
                    </a:lnTo>
                    <a:lnTo>
                      <a:pt x="14" y="6"/>
                    </a:lnTo>
                    <a:lnTo>
                      <a:pt x="14" y="12"/>
                    </a:lnTo>
                    <a:lnTo>
                      <a:pt x="14" y="12"/>
                    </a:lnTo>
                    <a:lnTo>
                      <a:pt x="8" y="18"/>
                    </a:lnTo>
                    <a:lnTo>
                      <a:pt x="8" y="26"/>
                    </a:lnTo>
                    <a:lnTo>
                      <a:pt x="8" y="32"/>
                    </a:lnTo>
                    <a:lnTo>
                      <a:pt x="8" y="32"/>
                    </a:lnTo>
                    <a:lnTo>
                      <a:pt x="8" y="38"/>
                    </a:lnTo>
                    <a:lnTo>
                      <a:pt x="0" y="44"/>
                    </a:lnTo>
                    <a:lnTo>
                      <a:pt x="0" y="44"/>
                    </a:lnTo>
                    <a:lnTo>
                      <a:pt x="0" y="44"/>
                    </a:lnTo>
                    <a:lnTo>
                      <a:pt x="0" y="44"/>
                    </a:lnTo>
                    <a:lnTo>
                      <a:pt x="0" y="44"/>
                    </a:lnTo>
                    <a:lnTo>
                      <a:pt x="0" y="44"/>
                    </a:lnTo>
                    <a:lnTo>
                      <a:pt x="0" y="44"/>
                    </a:lnTo>
                    <a:lnTo>
                      <a:pt x="0" y="44"/>
                    </a:lnTo>
                    <a:lnTo>
                      <a:pt x="0" y="38"/>
                    </a:lnTo>
                    <a:lnTo>
                      <a:pt x="0" y="3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55" name="Freeform 111"/>
              <p:cNvSpPr>
                <a:spLocks/>
              </p:cNvSpPr>
              <p:nvPr/>
            </p:nvSpPr>
            <p:spPr bwMode="auto">
              <a:xfrm>
                <a:off x="4727" y="1863"/>
                <a:ext cx="55" cy="49"/>
              </a:xfrm>
              <a:custGeom>
                <a:avLst/>
                <a:gdLst>
                  <a:gd name="T0" fmla="*/ 0 w 55"/>
                  <a:gd name="T1" fmla="*/ 0 h 49"/>
                  <a:gd name="T2" fmla="*/ 7 w 55"/>
                  <a:gd name="T3" fmla="*/ 8 h 49"/>
                  <a:gd name="T4" fmla="*/ 13 w 55"/>
                  <a:gd name="T5" fmla="*/ 14 h 49"/>
                  <a:gd name="T6" fmla="*/ 25 w 55"/>
                  <a:gd name="T7" fmla="*/ 20 h 49"/>
                  <a:gd name="T8" fmla="*/ 25 w 55"/>
                  <a:gd name="T9" fmla="*/ 26 h 49"/>
                  <a:gd name="T10" fmla="*/ 37 w 55"/>
                  <a:gd name="T11" fmla="*/ 32 h 49"/>
                  <a:gd name="T12" fmla="*/ 37 w 55"/>
                  <a:gd name="T13" fmla="*/ 37 h 49"/>
                  <a:gd name="T14" fmla="*/ 43 w 55"/>
                  <a:gd name="T15" fmla="*/ 43 h 49"/>
                  <a:gd name="T16" fmla="*/ 43 w 55"/>
                  <a:gd name="T17" fmla="*/ 43 h 49"/>
                  <a:gd name="T18" fmla="*/ 43 w 55"/>
                  <a:gd name="T19" fmla="*/ 37 h 49"/>
                  <a:gd name="T20" fmla="*/ 43 w 55"/>
                  <a:gd name="T21" fmla="*/ 37 h 49"/>
                  <a:gd name="T22" fmla="*/ 49 w 55"/>
                  <a:gd name="T23" fmla="*/ 43 h 49"/>
                  <a:gd name="T24" fmla="*/ 49 w 55"/>
                  <a:gd name="T25" fmla="*/ 49 h 49"/>
                  <a:gd name="T26" fmla="*/ 55 w 55"/>
                  <a:gd name="T27" fmla="*/ 49 h 49"/>
                  <a:gd name="T28" fmla="*/ 49 w 55"/>
                  <a:gd name="T29" fmla="*/ 49 h 49"/>
                  <a:gd name="T30" fmla="*/ 43 w 55"/>
                  <a:gd name="T31" fmla="*/ 32 h 49"/>
                  <a:gd name="T32" fmla="*/ 37 w 55"/>
                  <a:gd name="T33" fmla="*/ 32 h 49"/>
                  <a:gd name="T34" fmla="*/ 37 w 55"/>
                  <a:gd name="T35" fmla="*/ 26 h 49"/>
                  <a:gd name="T36" fmla="*/ 37 w 55"/>
                  <a:gd name="T37" fmla="*/ 26 h 49"/>
                  <a:gd name="T38" fmla="*/ 43 w 55"/>
                  <a:gd name="T39" fmla="*/ 26 h 49"/>
                  <a:gd name="T40" fmla="*/ 49 w 55"/>
                  <a:gd name="T41" fmla="*/ 32 h 49"/>
                  <a:gd name="T42" fmla="*/ 55 w 55"/>
                  <a:gd name="T43" fmla="*/ 32 h 49"/>
                  <a:gd name="T44" fmla="*/ 49 w 55"/>
                  <a:gd name="T45" fmla="*/ 32 h 49"/>
                  <a:gd name="T46" fmla="*/ 37 w 55"/>
                  <a:gd name="T47" fmla="*/ 26 h 49"/>
                  <a:gd name="T48" fmla="*/ 31 w 55"/>
                  <a:gd name="T49" fmla="*/ 26 h 49"/>
                  <a:gd name="T50" fmla="*/ 31 w 55"/>
                  <a:gd name="T51" fmla="*/ 20 h 49"/>
                  <a:gd name="T52" fmla="*/ 25 w 55"/>
                  <a:gd name="T53" fmla="*/ 20 h 49"/>
                  <a:gd name="T54" fmla="*/ 25 w 55"/>
                  <a:gd name="T55" fmla="*/ 14 h 49"/>
                  <a:gd name="T56" fmla="*/ 31 w 55"/>
                  <a:gd name="T57" fmla="*/ 14 h 49"/>
                  <a:gd name="T58" fmla="*/ 37 w 55"/>
                  <a:gd name="T59" fmla="*/ 14 h 49"/>
                  <a:gd name="T60" fmla="*/ 37 w 55"/>
                  <a:gd name="T61" fmla="*/ 14 h 49"/>
                  <a:gd name="T62" fmla="*/ 49 w 55"/>
                  <a:gd name="T63" fmla="*/ 14 h 49"/>
                  <a:gd name="T64" fmla="*/ 43 w 55"/>
                  <a:gd name="T65" fmla="*/ 14 h 49"/>
                  <a:gd name="T66" fmla="*/ 31 w 55"/>
                  <a:gd name="T67" fmla="*/ 8 h 49"/>
                  <a:gd name="T68" fmla="*/ 25 w 55"/>
                  <a:gd name="T69" fmla="*/ 8 h 49"/>
                  <a:gd name="T70" fmla="*/ 25 w 55"/>
                  <a:gd name="T71" fmla="*/ 0 h 49"/>
                  <a:gd name="T72" fmla="*/ 25 w 55"/>
                  <a:gd name="T73" fmla="*/ 8 h 49"/>
                  <a:gd name="T74" fmla="*/ 25 w 55"/>
                  <a:gd name="T75" fmla="*/ 8 h 49"/>
                  <a:gd name="T76" fmla="*/ 19 w 55"/>
                  <a:gd name="T77" fmla="*/ 8 h 49"/>
                  <a:gd name="T78" fmla="*/ 13 w 55"/>
                  <a:gd name="T79" fmla="*/ 0 h 49"/>
                  <a:gd name="T80" fmla="*/ 13 w 55"/>
                  <a:gd name="T81" fmla="*/ 8 h 49"/>
                  <a:gd name="T82" fmla="*/ 19 w 55"/>
                  <a:gd name="T83" fmla="*/ 8 h 49"/>
                  <a:gd name="T84" fmla="*/ 13 w 55"/>
                  <a:gd name="T85" fmla="*/ 8 h 49"/>
                  <a:gd name="T86" fmla="*/ 0 w 55"/>
                  <a:gd name="T8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9">
                    <a:moveTo>
                      <a:pt x="0" y="0"/>
                    </a:moveTo>
                    <a:lnTo>
                      <a:pt x="0" y="0"/>
                    </a:lnTo>
                    <a:lnTo>
                      <a:pt x="0" y="8"/>
                    </a:lnTo>
                    <a:lnTo>
                      <a:pt x="7" y="8"/>
                    </a:lnTo>
                    <a:lnTo>
                      <a:pt x="7" y="8"/>
                    </a:lnTo>
                    <a:lnTo>
                      <a:pt x="13" y="14"/>
                    </a:lnTo>
                    <a:lnTo>
                      <a:pt x="19" y="20"/>
                    </a:lnTo>
                    <a:lnTo>
                      <a:pt x="25" y="20"/>
                    </a:lnTo>
                    <a:lnTo>
                      <a:pt x="25" y="20"/>
                    </a:lnTo>
                    <a:lnTo>
                      <a:pt x="25" y="26"/>
                    </a:lnTo>
                    <a:lnTo>
                      <a:pt x="31" y="32"/>
                    </a:lnTo>
                    <a:lnTo>
                      <a:pt x="37" y="32"/>
                    </a:lnTo>
                    <a:lnTo>
                      <a:pt x="37" y="32"/>
                    </a:lnTo>
                    <a:lnTo>
                      <a:pt x="37" y="37"/>
                    </a:lnTo>
                    <a:lnTo>
                      <a:pt x="43" y="43"/>
                    </a:lnTo>
                    <a:lnTo>
                      <a:pt x="43" y="43"/>
                    </a:lnTo>
                    <a:lnTo>
                      <a:pt x="43" y="43"/>
                    </a:lnTo>
                    <a:lnTo>
                      <a:pt x="43" y="43"/>
                    </a:lnTo>
                    <a:lnTo>
                      <a:pt x="43" y="43"/>
                    </a:lnTo>
                    <a:lnTo>
                      <a:pt x="43" y="37"/>
                    </a:lnTo>
                    <a:lnTo>
                      <a:pt x="43" y="37"/>
                    </a:lnTo>
                    <a:lnTo>
                      <a:pt x="43" y="37"/>
                    </a:lnTo>
                    <a:lnTo>
                      <a:pt x="43" y="43"/>
                    </a:lnTo>
                    <a:lnTo>
                      <a:pt x="49" y="43"/>
                    </a:lnTo>
                    <a:lnTo>
                      <a:pt x="49" y="43"/>
                    </a:lnTo>
                    <a:lnTo>
                      <a:pt x="49" y="49"/>
                    </a:lnTo>
                    <a:lnTo>
                      <a:pt x="49" y="49"/>
                    </a:lnTo>
                    <a:lnTo>
                      <a:pt x="55" y="49"/>
                    </a:lnTo>
                    <a:lnTo>
                      <a:pt x="55" y="49"/>
                    </a:lnTo>
                    <a:lnTo>
                      <a:pt x="49" y="49"/>
                    </a:lnTo>
                    <a:lnTo>
                      <a:pt x="49" y="37"/>
                    </a:lnTo>
                    <a:lnTo>
                      <a:pt x="43" y="32"/>
                    </a:lnTo>
                    <a:lnTo>
                      <a:pt x="43" y="32"/>
                    </a:lnTo>
                    <a:lnTo>
                      <a:pt x="37" y="32"/>
                    </a:lnTo>
                    <a:lnTo>
                      <a:pt x="37" y="26"/>
                    </a:lnTo>
                    <a:lnTo>
                      <a:pt x="37" y="26"/>
                    </a:lnTo>
                    <a:lnTo>
                      <a:pt x="37" y="26"/>
                    </a:lnTo>
                    <a:lnTo>
                      <a:pt x="37" y="26"/>
                    </a:lnTo>
                    <a:lnTo>
                      <a:pt x="43" y="26"/>
                    </a:lnTo>
                    <a:lnTo>
                      <a:pt x="43" y="26"/>
                    </a:lnTo>
                    <a:lnTo>
                      <a:pt x="43" y="26"/>
                    </a:lnTo>
                    <a:lnTo>
                      <a:pt x="49" y="32"/>
                    </a:lnTo>
                    <a:lnTo>
                      <a:pt x="49" y="32"/>
                    </a:lnTo>
                    <a:lnTo>
                      <a:pt x="55" y="32"/>
                    </a:lnTo>
                    <a:lnTo>
                      <a:pt x="55" y="32"/>
                    </a:lnTo>
                    <a:lnTo>
                      <a:pt x="49" y="32"/>
                    </a:lnTo>
                    <a:lnTo>
                      <a:pt x="43" y="26"/>
                    </a:lnTo>
                    <a:lnTo>
                      <a:pt x="37" y="26"/>
                    </a:lnTo>
                    <a:lnTo>
                      <a:pt x="37" y="26"/>
                    </a:lnTo>
                    <a:lnTo>
                      <a:pt x="31" y="26"/>
                    </a:lnTo>
                    <a:lnTo>
                      <a:pt x="31" y="20"/>
                    </a:lnTo>
                    <a:lnTo>
                      <a:pt x="31" y="20"/>
                    </a:lnTo>
                    <a:lnTo>
                      <a:pt x="31" y="20"/>
                    </a:lnTo>
                    <a:lnTo>
                      <a:pt x="25" y="20"/>
                    </a:lnTo>
                    <a:lnTo>
                      <a:pt x="25" y="14"/>
                    </a:lnTo>
                    <a:lnTo>
                      <a:pt x="25" y="14"/>
                    </a:lnTo>
                    <a:lnTo>
                      <a:pt x="25" y="14"/>
                    </a:lnTo>
                    <a:lnTo>
                      <a:pt x="31" y="14"/>
                    </a:lnTo>
                    <a:lnTo>
                      <a:pt x="31" y="14"/>
                    </a:lnTo>
                    <a:lnTo>
                      <a:pt x="37" y="14"/>
                    </a:lnTo>
                    <a:lnTo>
                      <a:pt x="37" y="14"/>
                    </a:lnTo>
                    <a:lnTo>
                      <a:pt x="37" y="14"/>
                    </a:lnTo>
                    <a:lnTo>
                      <a:pt x="43" y="14"/>
                    </a:lnTo>
                    <a:lnTo>
                      <a:pt x="49" y="14"/>
                    </a:lnTo>
                    <a:lnTo>
                      <a:pt x="49" y="14"/>
                    </a:lnTo>
                    <a:lnTo>
                      <a:pt x="43" y="14"/>
                    </a:lnTo>
                    <a:lnTo>
                      <a:pt x="37" y="14"/>
                    </a:lnTo>
                    <a:lnTo>
                      <a:pt x="31" y="8"/>
                    </a:lnTo>
                    <a:lnTo>
                      <a:pt x="31" y="8"/>
                    </a:lnTo>
                    <a:lnTo>
                      <a:pt x="25" y="8"/>
                    </a:lnTo>
                    <a:lnTo>
                      <a:pt x="25" y="0"/>
                    </a:lnTo>
                    <a:lnTo>
                      <a:pt x="25" y="0"/>
                    </a:lnTo>
                    <a:lnTo>
                      <a:pt x="25" y="0"/>
                    </a:lnTo>
                    <a:lnTo>
                      <a:pt x="25" y="8"/>
                    </a:lnTo>
                    <a:lnTo>
                      <a:pt x="25" y="8"/>
                    </a:lnTo>
                    <a:lnTo>
                      <a:pt x="25" y="8"/>
                    </a:lnTo>
                    <a:lnTo>
                      <a:pt x="25" y="8"/>
                    </a:lnTo>
                    <a:lnTo>
                      <a:pt x="19" y="8"/>
                    </a:lnTo>
                    <a:lnTo>
                      <a:pt x="13" y="0"/>
                    </a:lnTo>
                    <a:lnTo>
                      <a:pt x="13" y="0"/>
                    </a:lnTo>
                    <a:lnTo>
                      <a:pt x="13" y="0"/>
                    </a:lnTo>
                    <a:lnTo>
                      <a:pt x="13" y="8"/>
                    </a:lnTo>
                    <a:lnTo>
                      <a:pt x="19" y="8"/>
                    </a:lnTo>
                    <a:lnTo>
                      <a:pt x="19" y="8"/>
                    </a:lnTo>
                    <a:lnTo>
                      <a:pt x="19" y="8"/>
                    </a:lnTo>
                    <a:lnTo>
                      <a:pt x="13" y="8"/>
                    </a:lnTo>
                    <a:lnTo>
                      <a:pt x="0" y="8"/>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56" name="Freeform 112"/>
              <p:cNvSpPr>
                <a:spLocks/>
              </p:cNvSpPr>
              <p:nvPr/>
            </p:nvSpPr>
            <p:spPr bwMode="auto">
              <a:xfrm>
                <a:off x="4782" y="1883"/>
                <a:ext cx="31" cy="43"/>
              </a:xfrm>
              <a:custGeom>
                <a:avLst/>
                <a:gdLst>
                  <a:gd name="T0" fmla="*/ 25 w 31"/>
                  <a:gd name="T1" fmla="*/ 23 h 43"/>
                  <a:gd name="T2" fmla="*/ 25 w 31"/>
                  <a:gd name="T3" fmla="*/ 23 h 43"/>
                  <a:gd name="T4" fmla="*/ 19 w 31"/>
                  <a:gd name="T5" fmla="*/ 17 h 43"/>
                  <a:gd name="T6" fmla="*/ 13 w 31"/>
                  <a:gd name="T7" fmla="*/ 12 h 43"/>
                  <a:gd name="T8" fmla="*/ 13 w 31"/>
                  <a:gd name="T9" fmla="*/ 12 h 43"/>
                  <a:gd name="T10" fmla="*/ 7 w 31"/>
                  <a:gd name="T11" fmla="*/ 6 h 43"/>
                  <a:gd name="T12" fmla="*/ 7 w 31"/>
                  <a:gd name="T13" fmla="*/ 6 h 43"/>
                  <a:gd name="T14" fmla="*/ 7 w 31"/>
                  <a:gd name="T15" fmla="*/ 0 h 43"/>
                  <a:gd name="T16" fmla="*/ 7 w 31"/>
                  <a:gd name="T17" fmla="*/ 0 h 43"/>
                  <a:gd name="T18" fmla="*/ 0 w 31"/>
                  <a:gd name="T19" fmla="*/ 6 h 43"/>
                  <a:gd name="T20" fmla="*/ 7 w 31"/>
                  <a:gd name="T21" fmla="*/ 6 h 43"/>
                  <a:gd name="T22" fmla="*/ 7 w 31"/>
                  <a:gd name="T23" fmla="*/ 12 h 43"/>
                  <a:gd name="T24" fmla="*/ 7 w 31"/>
                  <a:gd name="T25" fmla="*/ 12 h 43"/>
                  <a:gd name="T26" fmla="*/ 7 w 31"/>
                  <a:gd name="T27" fmla="*/ 17 h 43"/>
                  <a:gd name="T28" fmla="*/ 13 w 31"/>
                  <a:gd name="T29" fmla="*/ 17 h 43"/>
                  <a:gd name="T30" fmla="*/ 13 w 31"/>
                  <a:gd name="T31" fmla="*/ 17 h 43"/>
                  <a:gd name="T32" fmla="*/ 13 w 31"/>
                  <a:gd name="T33" fmla="*/ 17 h 43"/>
                  <a:gd name="T34" fmla="*/ 7 w 31"/>
                  <a:gd name="T35" fmla="*/ 17 h 43"/>
                  <a:gd name="T36" fmla="*/ 7 w 31"/>
                  <a:gd name="T37" fmla="*/ 17 h 43"/>
                  <a:gd name="T38" fmla="*/ 7 w 31"/>
                  <a:gd name="T39" fmla="*/ 12 h 43"/>
                  <a:gd name="T40" fmla="*/ 7 w 31"/>
                  <a:gd name="T41" fmla="*/ 12 h 43"/>
                  <a:gd name="T42" fmla="*/ 7 w 31"/>
                  <a:gd name="T43" fmla="*/ 17 h 43"/>
                  <a:gd name="T44" fmla="*/ 7 w 31"/>
                  <a:gd name="T45" fmla="*/ 17 h 43"/>
                  <a:gd name="T46" fmla="*/ 13 w 31"/>
                  <a:gd name="T47" fmla="*/ 23 h 43"/>
                  <a:gd name="T48" fmla="*/ 13 w 31"/>
                  <a:gd name="T49" fmla="*/ 23 h 43"/>
                  <a:gd name="T50" fmla="*/ 13 w 31"/>
                  <a:gd name="T51" fmla="*/ 29 h 43"/>
                  <a:gd name="T52" fmla="*/ 19 w 31"/>
                  <a:gd name="T53" fmla="*/ 35 h 43"/>
                  <a:gd name="T54" fmla="*/ 19 w 31"/>
                  <a:gd name="T55" fmla="*/ 35 h 43"/>
                  <a:gd name="T56" fmla="*/ 19 w 31"/>
                  <a:gd name="T57" fmla="*/ 35 h 43"/>
                  <a:gd name="T58" fmla="*/ 19 w 31"/>
                  <a:gd name="T59" fmla="*/ 43 h 43"/>
                  <a:gd name="T60" fmla="*/ 25 w 31"/>
                  <a:gd name="T61" fmla="*/ 43 h 43"/>
                  <a:gd name="T62" fmla="*/ 31 w 31"/>
                  <a:gd name="T63" fmla="*/ 43 h 43"/>
                  <a:gd name="T64" fmla="*/ 31 w 31"/>
                  <a:gd name="T65" fmla="*/ 43 h 43"/>
                  <a:gd name="T66" fmla="*/ 31 w 31"/>
                  <a:gd name="T67" fmla="*/ 43 h 43"/>
                  <a:gd name="T68" fmla="*/ 25 w 31"/>
                  <a:gd name="T69" fmla="*/ 43 h 43"/>
                  <a:gd name="T70" fmla="*/ 25 w 31"/>
                  <a:gd name="T71" fmla="*/ 35 h 43"/>
                  <a:gd name="T72" fmla="*/ 25 w 31"/>
                  <a:gd name="T73" fmla="*/ 35 h 43"/>
                  <a:gd name="T74" fmla="*/ 19 w 31"/>
                  <a:gd name="T75" fmla="*/ 29 h 43"/>
                  <a:gd name="T76" fmla="*/ 13 w 31"/>
                  <a:gd name="T77" fmla="*/ 29 h 43"/>
                  <a:gd name="T78" fmla="*/ 13 w 31"/>
                  <a:gd name="T79" fmla="*/ 23 h 43"/>
                  <a:gd name="T80" fmla="*/ 13 w 31"/>
                  <a:gd name="T81" fmla="*/ 23 h 43"/>
                  <a:gd name="T82" fmla="*/ 13 w 31"/>
                  <a:gd name="T83" fmla="*/ 23 h 43"/>
                  <a:gd name="T84" fmla="*/ 13 w 31"/>
                  <a:gd name="T85" fmla="*/ 17 h 43"/>
                  <a:gd name="T86" fmla="*/ 13 w 31"/>
                  <a:gd name="T87" fmla="*/ 17 h 43"/>
                  <a:gd name="T88" fmla="*/ 13 w 31"/>
                  <a:gd name="T89" fmla="*/ 17 h 43"/>
                  <a:gd name="T90" fmla="*/ 13 w 31"/>
                  <a:gd name="T91" fmla="*/ 17 h 43"/>
                  <a:gd name="T92" fmla="*/ 19 w 31"/>
                  <a:gd name="T93" fmla="*/ 23 h 43"/>
                  <a:gd name="T94" fmla="*/ 25 w 31"/>
                  <a:gd name="T95"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 h="43">
                    <a:moveTo>
                      <a:pt x="25" y="23"/>
                    </a:moveTo>
                    <a:lnTo>
                      <a:pt x="25" y="23"/>
                    </a:lnTo>
                    <a:lnTo>
                      <a:pt x="19" y="17"/>
                    </a:lnTo>
                    <a:lnTo>
                      <a:pt x="13" y="12"/>
                    </a:lnTo>
                    <a:lnTo>
                      <a:pt x="13" y="12"/>
                    </a:lnTo>
                    <a:lnTo>
                      <a:pt x="7" y="6"/>
                    </a:lnTo>
                    <a:lnTo>
                      <a:pt x="7" y="6"/>
                    </a:lnTo>
                    <a:lnTo>
                      <a:pt x="7" y="0"/>
                    </a:lnTo>
                    <a:lnTo>
                      <a:pt x="7" y="0"/>
                    </a:lnTo>
                    <a:lnTo>
                      <a:pt x="0" y="6"/>
                    </a:lnTo>
                    <a:lnTo>
                      <a:pt x="7" y="6"/>
                    </a:lnTo>
                    <a:lnTo>
                      <a:pt x="7" y="12"/>
                    </a:lnTo>
                    <a:lnTo>
                      <a:pt x="7" y="12"/>
                    </a:lnTo>
                    <a:lnTo>
                      <a:pt x="7" y="17"/>
                    </a:lnTo>
                    <a:lnTo>
                      <a:pt x="13" y="17"/>
                    </a:lnTo>
                    <a:lnTo>
                      <a:pt x="13" y="17"/>
                    </a:lnTo>
                    <a:lnTo>
                      <a:pt x="13" y="17"/>
                    </a:lnTo>
                    <a:lnTo>
                      <a:pt x="7" y="17"/>
                    </a:lnTo>
                    <a:lnTo>
                      <a:pt x="7" y="17"/>
                    </a:lnTo>
                    <a:lnTo>
                      <a:pt x="7" y="12"/>
                    </a:lnTo>
                    <a:lnTo>
                      <a:pt x="7" y="12"/>
                    </a:lnTo>
                    <a:lnTo>
                      <a:pt x="7" y="17"/>
                    </a:lnTo>
                    <a:lnTo>
                      <a:pt x="7" y="17"/>
                    </a:lnTo>
                    <a:lnTo>
                      <a:pt x="13" y="23"/>
                    </a:lnTo>
                    <a:lnTo>
                      <a:pt x="13" y="23"/>
                    </a:lnTo>
                    <a:lnTo>
                      <a:pt x="13" y="29"/>
                    </a:lnTo>
                    <a:lnTo>
                      <a:pt x="19" y="35"/>
                    </a:lnTo>
                    <a:lnTo>
                      <a:pt x="19" y="35"/>
                    </a:lnTo>
                    <a:lnTo>
                      <a:pt x="19" y="35"/>
                    </a:lnTo>
                    <a:lnTo>
                      <a:pt x="19" y="43"/>
                    </a:lnTo>
                    <a:lnTo>
                      <a:pt x="25" y="43"/>
                    </a:lnTo>
                    <a:lnTo>
                      <a:pt x="31" y="43"/>
                    </a:lnTo>
                    <a:lnTo>
                      <a:pt x="31" y="43"/>
                    </a:lnTo>
                    <a:lnTo>
                      <a:pt x="31" y="43"/>
                    </a:lnTo>
                    <a:lnTo>
                      <a:pt x="25" y="43"/>
                    </a:lnTo>
                    <a:lnTo>
                      <a:pt x="25" y="35"/>
                    </a:lnTo>
                    <a:lnTo>
                      <a:pt x="25" y="35"/>
                    </a:lnTo>
                    <a:lnTo>
                      <a:pt x="19" y="29"/>
                    </a:lnTo>
                    <a:lnTo>
                      <a:pt x="13" y="29"/>
                    </a:lnTo>
                    <a:lnTo>
                      <a:pt x="13" y="23"/>
                    </a:lnTo>
                    <a:lnTo>
                      <a:pt x="13" y="23"/>
                    </a:lnTo>
                    <a:lnTo>
                      <a:pt x="13" y="23"/>
                    </a:lnTo>
                    <a:lnTo>
                      <a:pt x="13" y="17"/>
                    </a:lnTo>
                    <a:lnTo>
                      <a:pt x="13" y="17"/>
                    </a:lnTo>
                    <a:lnTo>
                      <a:pt x="13" y="17"/>
                    </a:lnTo>
                    <a:lnTo>
                      <a:pt x="13" y="17"/>
                    </a:lnTo>
                    <a:lnTo>
                      <a:pt x="19" y="23"/>
                    </a:lnTo>
                    <a:lnTo>
                      <a:pt x="25" y="2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57" name="Freeform 113"/>
              <p:cNvSpPr>
                <a:spLocks/>
              </p:cNvSpPr>
              <p:nvPr/>
            </p:nvSpPr>
            <p:spPr bwMode="auto">
              <a:xfrm>
                <a:off x="4789" y="1912"/>
                <a:ext cx="12" cy="32"/>
              </a:xfrm>
              <a:custGeom>
                <a:avLst/>
                <a:gdLst>
                  <a:gd name="T0" fmla="*/ 0 w 12"/>
                  <a:gd name="T1" fmla="*/ 0 h 32"/>
                  <a:gd name="T2" fmla="*/ 0 w 12"/>
                  <a:gd name="T3" fmla="*/ 6 h 32"/>
                  <a:gd name="T4" fmla="*/ 0 w 12"/>
                  <a:gd name="T5" fmla="*/ 14 h 32"/>
                  <a:gd name="T6" fmla="*/ 6 w 12"/>
                  <a:gd name="T7" fmla="*/ 14 h 32"/>
                  <a:gd name="T8" fmla="*/ 6 w 12"/>
                  <a:gd name="T9" fmla="*/ 14 h 32"/>
                  <a:gd name="T10" fmla="*/ 6 w 12"/>
                  <a:gd name="T11" fmla="*/ 20 h 32"/>
                  <a:gd name="T12" fmla="*/ 6 w 12"/>
                  <a:gd name="T13" fmla="*/ 26 h 32"/>
                  <a:gd name="T14" fmla="*/ 12 w 12"/>
                  <a:gd name="T15" fmla="*/ 32 h 32"/>
                  <a:gd name="T16" fmla="*/ 12 w 12"/>
                  <a:gd name="T17" fmla="*/ 32 h 32"/>
                  <a:gd name="T18" fmla="*/ 12 w 12"/>
                  <a:gd name="T19" fmla="*/ 32 h 32"/>
                  <a:gd name="T20" fmla="*/ 6 w 12"/>
                  <a:gd name="T21" fmla="*/ 26 h 32"/>
                  <a:gd name="T22" fmla="*/ 6 w 12"/>
                  <a:gd name="T23" fmla="*/ 20 h 32"/>
                  <a:gd name="T24" fmla="*/ 6 w 12"/>
                  <a:gd name="T25" fmla="*/ 20 h 32"/>
                  <a:gd name="T26" fmla="*/ 0 w 12"/>
                  <a:gd name="T27" fmla="*/ 6 h 32"/>
                  <a:gd name="T28" fmla="*/ 0 w 12"/>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32">
                    <a:moveTo>
                      <a:pt x="0" y="0"/>
                    </a:moveTo>
                    <a:lnTo>
                      <a:pt x="0" y="6"/>
                    </a:lnTo>
                    <a:lnTo>
                      <a:pt x="0" y="14"/>
                    </a:lnTo>
                    <a:lnTo>
                      <a:pt x="6" y="14"/>
                    </a:lnTo>
                    <a:lnTo>
                      <a:pt x="6" y="14"/>
                    </a:lnTo>
                    <a:lnTo>
                      <a:pt x="6" y="20"/>
                    </a:lnTo>
                    <a:lnTo>
                      <a:pt x="6" y="26"/>
                    </a:lnTo>
                    <a:lnTo>
                      <a:pt x="12" y="32"/>
                    </a:lnTo>
                    <a:lnTo>
                      <a:pt x="12" y="32"/>
                    </a:lnTo>
                    <a:lnTo>
                      <a:pt x="12" y="32"/>
                    </a:lnTo>
                    <a:lnTo>
                      <a:pt x="6" y="26"/>
                    </a:lnTo>
                    <a:lnTo>
                      <a:pt x="6" y="20"/>
                    </a:lnTo>
                    <a:lnTo>
                      <a:pt x="6" y="20"/>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58" name="Freeform 114"/>
              <p:cNvSpPr>
                <a:spLocks/>
              </p:cNvSpPr>
              <p:nvPr/>
            </p:nvSpPr>
            <p:spPr bwMode="auto">
              <a:xfrm>
                <a:off x="4636" y="1889"/>
                <a:ext cx="134" cy="37"/>
              </a:xfrm>
              <a:custGeom>
                <a:avLst/>
                <a:gdLst>
                  <a:gd name="T0" fmla="*/ 128 w 134"/>
                  <a:gd name="T1" fmla="*/ 23 h 37"/>
                  <a:gd name="T2" fmla="*/ 110 w 134"/>
                  <a:gd name="T3" fmla="*/ 17 h 37"/>
                  <a:gd name="T4" fmla="*/ 104 w 134"/>
                  <a:gd name="T5" fmla="*/ 17 h 37"/>
                  <a:gd name="T6" fmla="*/ 98 w 134"/>
                  <a:gd name="T7" fmla="*/ 11 h 37"/>
                  <a:gd name="T8" fmla="*/ 91 w 134"/>
                  <a:gd name="T9" fmla="*/ 11 h 37"/>
                  <a:gd name="T10" fmla="*/ 85 w 134"/>
                  <a:gd name="T11" fmla="*/ 6 h 37"/>
                  <a:gd name="T12" fmla="*/ 79 w 134"/>
                  <a:gd name="T13" fmla="*/ 6 h 37"/>
                  <a:gd name="T14" fmla="*/ 73 w 134"/>
                  <a:gd name="T15" fmla="*/ 0 h 37"/>
                  <a:gd name="T16" fmla="*/ 67 w 134"/>
                  <a:gd name="T17" fmla="*/ 0 h 37"/>
                  <a:gd name="T18" fmla="*/ 73 w 134"/>
                  <a:gd name="T19" fmla="*/ 6 h 37"/>
                  <a:gd name="T20" fmla="*/ 73 w 134"/>
                  <a:gd name="T21" fmla="*/ 11 h 37"/>
                  <a:gd name="T22" fmla="*/ 67 w 134"/>
                  <a:gd name="T23" fmla="*/ 11 h 37"/>
                  <a:gd name="T24" fmla="*/ 61 w 134"/>
                  <a:gd name="T25" fmla="*/ 11 h 37"/>
                  <a:gd name="T26" fmla="*/ 61 w 134"/>
                  <a:gd name="T27" fmla="*/ 11 h 37"/>
                  <a:gd name="T28" fmla="*/ 55 w 134"/>
                  <a:gd name="T29" fmla="*/ 11 h 37"/>
                  <a:gd name="T30" fmla="*/ 49 w 134"/>
                  <a:gd name="T31" fmla="*/ 6 h 37"/>
                  <a:gd name="T32" fmla="*/ 49 w 134"/>
                  <a:gd name="T33" fmla="*/ 11 h 37"/>
                  <a:gd name="T34" fmla="*/ 49 w 134"/>
                  <a:gd name="T35" fmla="*/ 11 h 37"/>
                  <a:gd name="T36" fmla="*/ 35 w 134"/>
                  <a:gd name="T37" fmla="*/ 17 h 37"/>
                  <a:gd name="T38" fmla="*/ 18 w 134"/>
                  <a:gd name="T39" fmla="*/ 17 h 37"/>
                  <a:gd name="T40" fmla="*/ 6 w 134"/>
                  <a:gd name="T41" fmla="*/ 23 h 37"/>
                  <a:gd name="T42" fmla="*/ 0 w 134"/>
                  <a:gd name="T43" fmla="*/ 29 h 37"/>
                  <a:gd name="T44" fmla="*/ 12 w 134"/>
                  <a:gd name="T45" fmla="*/ 29 h 37"/>
                  <a:gd name="T46" fmla="*/ 30 w 134"/>
                  <a:gd name="T47" fmla="*/ 23 h 37"/>
                  <a:gd name="T48" fmla="*/ 30 w 134"/>
                  <a:gd name="T49" fmla="*/ 23 h 37"/>
                  <a:gd name="T50" fmla="*/ 30 w 134"/>
                  <a:gd name="T51" fmla="*/ 29 h 37"/>
                  <a:gd name="T52" fmla="*/ 24 w 134"/>
                  <a:gd name="T53" fmla="*/ 29 h 37"/>
                  <a:gd name="T54" fmla="*/ 18 w 134"/>
                  <a:gd name="T55" fmla="*/ 37 h 37"/>
                  <a:gd name="T56" fmla="*/ 24 w 134"/>
                  <a:gd name="T57" fmla="*/ 37 h 37"/>
                  <a:gd name="T58" fmla="*/ 61 w 134"/>
                  <a:gd name="T59" fmla="*/ 17 h 37"/>
                  <a:gd name="T60" fmla="*/ 67 w 134"/>
                  <a:gd name="T61" fmla="*/ 23 h 37"/>
                  <a:gd name="T62" fmla="*/ 85 w 134"/>
                  <a:gd name="T63" fmla="*/ 29 h 37"/>
                  <a:gd name="T64" fmla="*/ 98 w 134"/>
                  <a:gd name="T65" fmla="*/ 29 h 37"/>
                  <a:gd name="T66" fmla="*/ 116 w 134"/>
                  <a:gd name="T67" fmla="*/ 23 h 37"/>
                  <a:gd name="T68" fmla="*/ 116 w 134"/>
                  <a:gd name="T69" fmla="*/ 23 h 37"/>
                  <a:gd name="T70" fmla="*/ 122 w 134"/>
                  <a:gd name="T71" fmla="*/ 29 h 37"/>
                  <a:gd name="T72" fmla="*/ 122 w 134"/>
                  <a:gd name="T73" fmla="*/ 29 h 37"/>
                  <a:gd name="T74" fmla="*/ 134 w 134"/>
                  <a:gd name="T75" fmla="*/ 29 h 37"/>
                  <a:gd name="T76" fmla="*/ 134 w 134"/>
                  <a:gd name="T77" fmla="*/ 29 h 37"/>
                  <a:gd name="T78" fmla="*/ 134 w 134"/>
                  <a:gd name="T7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 h="37">
                    <a:moveTo>
                      <a:pt x="134" y="23"/>
                    </a:moveTo>
                    <a:lnTo>
                      <a:pt x="128" y="23"/>
                    </a:lnTo>
                    <a:lnTo>
                      <a:pt x="116" y="23"/>
                    </a:lnTo>
                    <a:lnTo>
                      <a:pt x="110" y="17"/>
                    </a:lnTo>
                    <a:lnTo>
                      <a:pt x="110" y="17"/>
                    </a:lnTo>
                    <a:lnTo>
                      <a:pt x="104" y="17"/>
                    </a:lnTo>
                    <a:lnTo>
                      <a:pt x="104" y="11"/>
                    </a:lnTo>
                    <a:lnTo>
                      <a:pt x="98" y="11"/>
                    </a:lnTo>
                    <a:lnTo>
                      <a:pt x="98" y="11"/>
                    </a:lnTo>
                    <a:lnTo>
                      <a:pt x="91" y="11"/>
                    </a:lnTo>
                    <a:lnTo>
                      <a:pt x="85" y="6"/>
                    </a:lnTo>
                    <a:lnTo>
                      <a:pt x="85" y="6"/>
                    </a:lnTo>
                    <a:lnTo>
                      <a:pt x="85" y="6"/>
                    </a:lnTo>
                    <a:lnTo>
                      <a:pt x="79" y="6"/>
                    </a:lnTo>
                    <a:lnTo>
                      <a:pt x="73" y="6"/>
                    </a:lnTo>
                    <a:lnTo>
                      <a:pt x="73" y="0"/>
                    </a:lnTo>
                    <a:lnTo>
                      <a:pt x="73" y="0"/>
                    </a:lnTo>
                    <a:lnTo>
                      <a:pt x="67" y="0"/>
                    </a:lnTo>
                    <a:lnTo>
                      <a:pt x="67" y="6"/>
                    </a:lnTo>
                    <a:lnTo>
                      <a:pt x="73" y="6"/>
                    </a:lnTo>
                    <a:lnTo>
                      <a:pt x="73" y="6"/>
                    </a:lnTo>
                    <a:lnTo>
                      <a:pt x="73" y="11"/>
                    </a:lnTo>
                    <a:lnTo>
                      <a:pt x="67" y="11"/>
                    </a:lnTo>
                    <a:lnTo>
                      <a:pt x="67" y="11"/>
                    </a:lnTo>
                    <a:lnTo>
                      <a:pt x="67" y="11"/>
                    </a:lnTo>
                    <a:lnTo>
                      <a:pt x="61" y="11"/>
                    </a:lnTo>
                    <a:lnTo>
                      <a:pt x="61" y="11"/>
                    </a:lnTo>
                    <a:lnTo>
                      <a:pt x="61" y="11"/>
                    </a:lnTo>
                    <a:lnTo>
                      <a:pt x="61" y="11"/>
                    </a:lnTo>
                    <a:lnTo>
                      <a:pt x="55" y="11"/>
                    </a:lnTo>
                    <a:lnTo>
                      <a:pt x="49" y="6"/>
                    </a:lnTo>
                    <a:lnTo>
                      <a:pt x="49" y="6"/>
                    </a:lnTo>
                    <a:lnTo>
                      <a:pt x="49" y="6"/>
                    </a:lnTo>
                    <a:lnTo>
                      <a:pt x="49" y="11"/>
                    </a:lnTo>
                    <a:lnTo>
                      <a:pt x="49" y="11"/>
                    </a:lnTo>
                    <a:lnTo>
                      <a:pt x="49" y="11"/>
                    </a:lnTo>
                    <a:lnTo>
                      <a:pt x="49" y="11"/>
                    </a:lnTo>
                    <a:lnTo>
                      <a:pt x="35" y="17"/>
                    </a:lnTo>
                    <a:lnTo>
                      <a:pt x="30" y="17"/>
                    </a:lnTo>
                    <a:lnTo>
                      <a:pt x="18" y="17"/>
                    </a:lnTo>
                    <a:lnTo>
                      <a:pt x="18" y="17"/>
                    </a:lnTo>
                    <a:lnTo>
                      <a:pt x="6" y="23"/>
                    </a:lnTo>
                    <a:lnTo>
                      <a:pt x="0" y="29"/>
                    </a:lnTo>
                    <a:lnTo>
                      <a:pt x="0" y="29"/>
                    </a:lnTo>
                    <a:lnTo>
                      <a:pt x="0" y="29"/>
                    </a:lnTo>
                    <a:lnTo>
                      <a:pt x="12" y="29"/>
                    </a:lnTo>
                    <a:lnTo>
                      <a:pt x="18" y="23"/>
                    </a:lnTo>
                    <a:lnTo>
                      <a:pt x="30" y="23"/>
                    </a:lnTo>
                    <a:lnTo>
                      <a:pt x="30" y="23"/>
                    </a:lnTo>
                    <a:lnTo>
                      <a:pt x="30" y="23"/>
                    </a:lnTo>
                    <a:lnTo>
                      <a:pt x="30" y="29"/>
                    </a:lnTo>
                    <a:lnTo>
                      <a:pt x="30" y="29"/>
                    </a:lnTo>
                    <a:lnTo>
                      <a:pt x="30" y="29"/>
                    </a:lnTo>
                    <a:lnTo>
                      <a:pt x="24" y="29"/>
                    </a:lnTo>
                    <a:lnTo>
                      <a:pt x="18" y="37"/>
                    </a:lnTo>
                    <a:lnTo>
                      <a:pt x="18" y="37"/>
                    </a:lnTo>
                    <a:lnTo>
                      <a:pt x="18" y="37"/>
                    </a:lnTo>
                    <a:lnTo>
                      <a:pt x="24" y="37"/>
                    </a:lnTo>
                    <a:lnTo>
                      <a:pt x="49" y="23"/>
                    </a:lnTo>
                    <a:lnTo>
                      <a:pt x="61" y="17"/>
                    </a:lnTo>
                    <a:lnTo>
                      <a:pt x="61" y="17"/>
                    </a:lnTo>
                    <a:lnTo>
                      <a:pt x="67" y="23"/>
                    </a:lnTo>
                    <a:lnTo>
                      <a:pt x="73" y="29"/>
                    </a:lnTo>
                    <a:lnTo>
                      <a:pt x="85" y="29"/>
                    </a:lnTo>
                    <a:lnTo>
                      <a:pt x="85" y="29"/>
                    </a:lnTo>
                    <a:lnTo>
                      <a:pt x="98" y="29"/>
                    </a:lnTo>
                    <a:lnTo>
                      <a:pt x="104" y="29"/>
                    </a:lnTo>
                    <a:lnTo>
                      <a:pt x="116" y="23"/>
                    </a:lnTo>
                    <a:lnTo>
                      <a:pt x="116" y="23"/>
                    </a:lnTo>
                    <a:lnTo>
                      <a:pt x="116" y="23"/>
                    </a:lnTo>
                    <a:lnTo>
                      <a:pt x="116" y="29"/>
                    </a:lnTo>
                    <a:lnTo>
                      <a:pt x="122" y="29"/>
                    </a:lnTo>
                    <a:lnTo>
                      <a:pt x="122" y="29"/>
                    </a:lnTo>
                    <a:lnTo>
                      <a:pt x="122" y="29"/>
                    </a:lnTo>
                    <a:lnTo>
                      <a:pt x="128" y="37"/>
                    </a:lnTo>
                    <a:lnTo>
                      <a:pt x="134" y="29"/>
                    </a:lnTo>
                    <a:lnTo>
                      <a:pt x="134" y="29"/>
                    </a:lnTo>
                    <a:lnTo>
                      <a:pt x="134" y="29"/>
                    </a:lnTo>
                    <a:lnTo>
                      <a:pt x="134" y="29"/>
                    </a:lnTo>
                    <a:lnTo>
                      <a:pt x="134" y="2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59" name="Freeform 115"/>
              <p:cNvSpPr>
                <a:spLocks/>
              </p:cNvSpPr>
              <p:nvPr/>
            </p:nvSpPr>
            <p:spPr bwMode="auto">
              <a:xfrm>
                <a:off x="4709" y="1895"/>
                <a:ext cx="37" cy="11"/>
              </a:xfrm>
              <a:custGeom>
                <a:avLst/>
                <a:gdLst>
                  <a:gd name="T0" fmla="*/ 12 w 37"/>
                  <a:gd name="T1" fmla="*/ 0 h 11"/>
                  <a:gd name="T2" fmla="*/ 6 w 37"/>
                  <a:gd name="T3" fmla="*/ 0 h 11"/>
                  <a:gd name="T4" fmla="*/ 6 w 37"/>
                  <a:gd name="T5" fmla="*/ 5 h 11"/>
                  <a:gd name="T6" fmla="*/ 6 w 37"/>
                  <a:gd name="T7" fmla="*/ 5 h 11"/>
                  <a:gd name="T8" fmla="*/ 6 w 37"/>
                  <a:gd name="T9" fmla="*/ 5 h 11"/>
                  <a:gd name="T10" fmla="*/ 0 w 37"/>
                  <a:gd name="T11" fmla="*/ 5 h 11"/>
                  <a:gd name="T12" fmla="*/ 0 w 37"/>
                  <a:gd name="T13" fmla="*/ 11 h 11"/>
                  <a:gd name="T14" fmla="*/ 0 w 37"/>
                  <a:gd name="T15" fmla="*/ 11 h 11"/>
                  <a:gd name="T16" fmla="*/ 0 w 37"/>
                  <a:gd name="T17" fmla="*/ 11 h 11"/>
                  <a:gd name="T18" fmla="*/ 0 w 37"/>
                  <a:gd name="T19" fmla="*/ 11 h 11"/>
                  <a:gd name="T20" fmla="*/ 6 w 37"/>
                  <a:gd name="T21" fmla="*/ 11 h 11"/>
                  <a:gd name="T22" fmla="*/ 18 w 37"/>
                  <a:gd name="T23" fmla="*/ 11 h 11"/>
                  <a:gd name="T24" fmla="*/ 18 w 37"/>
                  <a:gd name="T25" fmla="*/ 11 h 11"/>
                  <a:gd name="T26" fmla="*/ 25 w 37"/>
                  <a:gd name="T27" fmla="*/ 11 h 11"/>
                  <a:gd name="T28" fmla="*/ 31 w 37"/>
                  <a:gd name="T29" fmla="*/ 11 h 11"/>
                  <a:gd name="T30" fmla="*/ 37 w 37"/>
                  <a:gd name="T31" fmla="*/ 11 h 11"/>
                  <a:gd name="T32" fmla="*/ 37 w 37"/>
                  <a:gd name="T33" fmla="*/ 11 h 11"/>
                  <a:gd name="T34" fmla="*/ 37 w 37"/>
                  <a:gd name="T35" fmla="*/ 11 h 11"/>
                  <a:gd name="T36" fmla="*/ 31 w 37"/>
                  <a:gd name="T37" fmla="*/ 11 h 11"/>
                  <a:gd name="T38" fmla="*/ 31 w 37"/>
                  <a:gd name="T39" fmla="*/ 5 h 11"/>
                  <a:gd name="T40" fmla="*/ 31 w 37"/>
                  <a:gd name="T41" fmla="*/ 5 h 11"/>
                  <a:gd name="T42" fmla="*/ 25 w 37"/>
                  <a:gd name="T43" fmla="*/ 5 h 11"/>
                  <a:gd name="T44" fmla="*/ 18 w 37"/>
                  <a:gd name="T45" fmla="*/ 0 h 11"/>
                  <a:gd name="T46" fmla="*/ 12 w 37"/>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11">
                    <a:moveTo>
                      <a:pt x="12" y="0"/>
                    </a:moveTo>
                    <a:lnTo>
                      <a:pt x="6" y="0"/>
                    </a:lnTo>
                    <a:lnTo>
                      <a:pt x="6" y="5"/>
                    </a:lnTo>
                    <a:lnTo>
                      <a:pt x="6" y="5"/>
                    </a:lnTo>
                    <a:lnTo>
                      <a:pt x="6" y="5"/>
                    </a:lnTo>
                    <a:lnTo>
                      <a:pt x="0" y="5"/>
                    </a:lnTo>
                    <a:lnTo>
                      <a:pt x="0" y="11"/>
                    </a:lnTo>
                    <a:lnTo>
                      <a:pt x="0" y="11"/>
                    </a:lnTo>
                    <a:lnTo>
                      <a:pt x="0" y="11"/>
                    </a:lnTo>
                    <a:lnTo>
                      <a:pt x="0" y="11"/>
                    </a:lnTo>
                    <a:lnTo>
                      <a:pt x="6" y="11"/>
                    </a:lnTo>
                    <a:lnTo>
                      <a:pt x="18" y="11"/>
                    </a:lnTo>
                    <a:lnTo>
                      <a:pt x="18" y="11"/>
                    </a:lnTo>
                    <a:lnTo>
                      <a:pt x="25" y="11"/>
                    </a:lnTo>
                    <a:lnTo>
                      <a:pt x="31" y="11"/>
                    </a:lnTo>
                    <a:lnTo>
                      <a:pt x="37" y="11"/>
                    </a:lnTo>
                    <a:lnTo>
                      <a:pt x="37" y="11"/>
                    </a:lnTo>
                    <a:lnTo>
                      <a:pt x="37" y="11"/>
                    </a:lnTo>
                    <a:lnTo>
                      <a:pt x="31" y="11"/>
                    </a:lnTo>
                    <a:lnTo>
                      <a:pt x="31" y="5"/>
                    </a:lnTo>
                    <a:lnTo>
                      <a:pt x="31" y="5"/>
                    </a:lnTo>
                    <a:lnTo>
                      <a:pt x="25" y="5"/>
                    </a:lnTo>
                    <a:lnTo>
                      <a:pt x="18" y="0"/>
                    </a:lnTo>
                    <a:lnTo>
                      <a:pt x="12"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60" name="Freeform 116"/>
              <p:cNvSpPr>
                <a:spLocks/>
              </p:cNvSpPr>
              <p:nvPr/>
            </p:nvSpPr>
            <p:spPr bwMode="auto">
              <a:xfrm>
                <a:off x="4685" y="1895"/>
                <a:ext cx="30" cy="11"/>
              </a:xfrm>
              <a:custGeom>
                <a:avLst/>
                <a:gdLst>
                  <a:gd name="T0" fmla="*/ 30 w 30"/>
                  <a:gd name="T1" fmla="*/ 0 h 11"/>
                  <a:gd name="T2" fmla="*/ 30 w 30"/>
                  <a:gd name="T3" fmla="*/ 5 h 11"/>
                  <a:gd name="T4" fmla="*/ 24 w 30"/>
                  <a:gd name="T5" fmla="*/ 5 h 11"/>
                  <a:gd name="T6" fmla="*/ 24 w 30"/>
                  <a:gd name="T7" fmla="*/ 5 h 11"/>
                  <a:gd name="T8" fmla="*/ 24 w 30"/>
                  <a:gd name="T9" fmla="*/ 5 h 11"/>
                  <a:gd name="T10" fmla="*/ 18 w 30"/>
                  <a:gd name="T11" fmla="*/ 11 h 11"/>
                  <a:gd name="T12" fmla="*/ 18 w 30"/>
                  <a:gd name="T13" fmla="*/ 11 h 11"/>
                  <a:gd name="T14" fmla="*/ 12 w 30"/>
                  <a:gd name="T15" fmla="*/ 5 h 11"/>
                  <a:gd name="T16" fmla="*/ 12 w 30"/>
                  <a:gd name="T17" fmla="*/ 5 h 11"/>
                  <a:gd name="T18" fmla="*/ 6 w 30"/>
                  <a:gd name="T19" fmla="*/ 5 h 11"/>
                  <a:gd name="T20" fmla="*/ 0 w 30"/>
                  <a:gd name="T21" fmla="*/ 5 h 11"/>
                  <a:gd name="T22" fmla="*/ 0 w 30"/>
                  <a:gd name="T2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1">
                    <a:moveTo>
                      <a:pt x="30" y="0"/>
                    </a:moveTo>
                    <a:lnTo>
                      <a:pt x="30" y="5"/>
                    </a:lnTo>
                    <a:lnTo>
                      <a:pt x="24" y="5"/>
                    </a:lnTo>
                    <a:lnTo>
                      <a:pt x="24" y="5"/>
                    </a:lnTo>
                    <a:lnTo>
                      <a:pt x="24" y="5"/>
                    </a:lnTo>
                    <a:lnTo>
                      <a:pt x="18" y="11"/>
                    </a:lnTo>
                    <a:lnTo>
                      <a:pt x="18" y="11"/>
                    </a:lnTo>
                    <a:lnTo>
                      <a:pt x="12" y="5"/>
                    </a:lnTo>
                    <a:lnTo>
                      <a:pt x="12" y="5"/>
                    </a:lnTo>
                    <a:lnTo>
                      <a:pt x="6" y="5"/>
                    </a:lnTo>
                    <a:lnTo>
                      <a:pt x="0" y="5"/>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61" name="Freeform 117"/>
              <p:cNvSpPr>
                <a:spLocks/>
              </p:cNvSpPr>
              <p:nvPr/>
            </p:nvSpPr>
            <p:spPr bwMode="auto">
              <a:xfrm>
                <a:off x="4042" y="2303"/>
                <a:ext cx="37" cy="38"/>
              </a:xfrm>
              <a:custGeom>
                <a:avLst/>
                <a:gdLst>
                  <a:gd name="T0" fmla="*/ 37 w 37"/>
                  <a:gd name="T1" fmla="*/ 0 h 38"/>
                  <a:gd name="T2" fmla="*/ 32 w 37"/>
                  <a:gd name="T3" fmla="*/ 8 h 38"/>
                  <a:gd name="T4" fmla="*/ 18 w 37"/>
                  <a:gd name="T5" fmla="*/ 8 h 38"/>
                  <a:gd name="T6" fmla="*/ 12 w 37"/>
                  <a:gd name="T7" fmla="*/ 14 h 38"/>
                  <a:gd name="T8" fmla="*/ 12 w 37"/>
                  <a:gd name="T9" fmla="*/ 14 h 38"/>
                  <a:gd name="T10" fmla="*/ 6 w 37"/>
                  <a:gd name="T11" fmla="*/ 26 h 38"/>
                  <a:gd name="T12" fmla="*/ 0 w 37"/>
                  <a:gd name="T13" fmla="*/ 38 h 38"/>
                  <a:gd name="T14" fmla="*/ 0 w 37"/>
                  <a:gd name="T15" fmla="*/ 38 h 38"/>
                  <a:gd name="T16" fmla="*/ 0 w 37"/>
                  <a:gd name="T17" fmla="*/ 38 h 38"/>
                  <a:gd name="T18" fmla="*/ 0 w 37"/>
                  <a:gd name="T19" fmla="*/ 38 h 38"/>
                  <a:gd name="T20" fmla="*/ 0 w 37"/>
                  <a:gd name="T21" fmla="*/ 26 h 38"/>
                  <a:gd name="T22" fmla="*/ 6 w 37"/>
                  <a:gd name="T23" fmla="*/ 14 h 38"/>
                  <a:gd name="T24" fmla="*/ 6 w 37"/>
                  <a:gd name="T25" fmla="*/ 14 h 38"/>
                  <a:gd name="T26" fmla="*/ 12 w 37"/>
                  <a:gd name="T27" fmla="*/ 8 h 38"/>
                  <a:gd name="T28" fmla="*/ 24 w 37"/>
                  <a:gd name="T29" fmla="*/ 0 h 38"/>
                  <a:gd name="T30" fmla="*/ 37 w 37"/>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38">
                    <a:moveTo>
                      <a:pt x="37" y="0"/>
                    </a:moveTo>
                    <a:lnTo>
                      <a:pt x="32" y="8"/>
                    </a:lnTo>
                    <a:lnTo>
                      <a:pt x="18" y="8"/>
                    </a:lnTo>
                    <a:lnTo>
                      <a:pt x="12" y="14"/>
                    </a:lnTo>
                    <a:lnTo>
                      <a:pt x="12" y="14"/>
                    </a:lnTo>
                    <a:lnTo>
                      <a:pt x="6" y="26"/>
                    </a:lnTo>
                    <a:lnTo>
                      <a:pt x="0" y="38"/>
                    </a:lnTo>
                    <a:lnTo>
                      <a:pt x="0" y="38"/>
                    </a:lnTo>
                    <a:lnTo>
                      <a:pt x="0" y="38"/>
                    </a:lnTo>
                    <a:lnTo>
                      <a:pt x="0" y="38"/>
                    </a:lnTo>
                    <a:lnTo>
                      <a:pt x="0" y="26"/>
                    </a:lnTo>
                    <a:lnTo>
                      <a:pt x="6" y="14"/>
                    </a:lnTo>
                    <a:lnTo>
                      <a:pt x="6" y="14"/>
                    </a:lnTo>
                    <a:lnTo>
                      <a:pt x="12" y="8"/>
                    </a:lnTo>
                    <a:lnTo>
                      <a:pt x="24" y="0"/>
                    </a:lnTo>
                    <a:lnTo>
                      <a:pt x="3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62" name="Freeform 118"/>
              <p:cNvSpPr>
                <a:spLocks/>
              </p:cNvSpPr>
              <p:nvPr/>
            </p:nvSpPr>
            <p:spPr bwMode="auto">
              <a:xfrm>
                <a:off x="4011" y="2744"/>
                <a:ext cx="63" cy="141"/>
              </a:xfrm>
              <a:custGeom>
                <a:avLst/>
                <a:gdLst>
                  <a:gd name="T0" fmla="*/ 25 w 63"/>
                  <a:gd name="T1" fmla="*/ 0 h 141"/>
                  <a:gd name="T2" fmla="*/ 25 w 63"/>
                  <a:gd name="T3" fmla="*/ 14 h 141"/>
                  <a:gd name="T4" fmla="*/ 31 w 63"/>
                  <a:gd name="T5" fmla="*/ 25 h 141"/>
                  <a:gd name="T6" fmla="*/ 37 w 63"/>
                  <a:gd name="T7" fmla="*/ 31 h 141"/>
                  <a:gd name="T8" fmla="*/ 37 w 63"/>
                  <a:gd name="T9" fmla="*/ 31 h 141"/>
                  <a:gd name="T10" fmla="*/ 37 w 63"/>
                  <a:gd name="T11" fmla="*/ 43 h 141"/>
                  <a:gd name="T12" fmla="*/ 43 w 63"/>
                  <a:gd name="T13" fmla="*/ 63 h 141"/>
                  <a:gd name="T14" fmla="*/ 43 w 63"/>
                  <a:gd name="T15" fmla="*/ 75 h 141"/>
                  <a:gd name="T16" fmla="*/ 43 w 63"/>
                  <a:gd name="T17" fmla="*/ 75 h 141"/>
                  <a:gd name="T18" fmla="*/ 43 w 63"/>
                  <a:gd name="T19" fmla="*/ 86 h 141"/>
                  <a:gd name="T20" fmla="*/ 43 w 63"/>
                  <a:gd name="T21" fmla="*/ 92 h 141"/>
                  <a:gd name="T22" fmla="*/ 43 w 63"/>
                  <a:gd name="T23" fmla="*/ 98 h 141"/>
                  <a:gd name="T24" fmla="*/ 43 w 63"/>
                  <a:gd name="T25" fmla="*/ 98 h 141"/>
                  <a:gd name="T26" fmla="*/ 37 w 63"/>
                  <a:gd name="T27" fmla="*/ 110 h 141"/>
                  <a:gd name="T28" fmla="*/ 37 w 63"/>
                  <a:gd name="T29" fmla="*/ 124 h 141"/>
                  <a:gd name="T30" fmla="*/ 31 w 63"/>
                  <a:gd name="T31" fmla="*/ 130 h 141"/>
                  <a:gd name="T32" fmla="*/ 31 w 63"/>
                  <a:gd name="T33" fmla="*/ 130 h 141"/>
                  <a:gd name="T34" fmla="*/ 19 w 63"/>
                  <a:gd name="T35" fmla="*/ 136 h 141"/>
                  <a:gd name="T36" fmla="*/ 13 w 63"/>
                  <a:gd name="T37" fmla="*/ 136 h 141"/>
                  <a:gd name="T38" fmla="*/ 13 w 63"/>
                  <a:gd name="T39" fmla="*/ 130 h 141"/>
                  <a:gd name="T40" fmla="*/ 13 w 63"/>
                  <a:gd name="T41" fmla="*/ 130 h 141"/>
                  <a:gd name="T42" fmla="*/ 0 w 63"/>
                  <a:gd name="T43" fmla="*/ 130 h 141"/>
                  <a:gd name="T44" fmla="*/ 0 w 63"/>
                  <a:gd name="T45" fmla="*/ 124 h 141"/>
                  <a:gd name="T46" fmla="*/ 0 w 63"/>
                  <a:gd name="T47" fmla="*/ 124 h 141"/>
                  <a:gd name="T48" fmla="*/ 0 w 63"/>
                  <a:gd name="T49" fmla="*/ 124 h 141"/>
                  <a:gd name="T50" fmla="*/ 0 w 63"/>
                  <a:gd name="T51" fmla="*/ 130 h 141"/>
                  <a:gd name="T52" fmla="*/ 7 w 63"/>
                  <a:gd name="T53" fmla="*/ 136 h 141"/>
                  <a:gd name="T54" fmla="*/ 13 w 63"/>
                  <a:gd name="T55" fmla="*/ 136 h 141"/>
                  <a:gd name="T56" fmla="*/ 13 w 63"/>
                  <a:gd name="T57" fmla="*/ 136 h 141"/>
                  <a:gd name="T58" fmla="*/ 19 w 63"/>
                  <a:gd name="T59" fmla="*/ 141 h 141"/>
                  <a:gd name="T60" fmla="*/ 25 w 63"/>
                  <a:gd name="T61" fmla="*/ 141 h 141"/>
                  <a:gd name="T62" fmla="*/ 31 w 63"/>
                  <a:gd name="T63" fmla="*/ 136 h 141"/>
                  <a:gd name="T64" fmla="*/ 31 w 63"/>
                  <a:gd name="T65" fmla="*/ 136 h 141"/>
                  <a:gd name="T66" fmla="*/ 37 w 63"/>
                  <a:gd name="T67" fmla="*/ 130 h 141"/>
                  <a:gd name="T68" fmla="*/ 37 w 63"/>
                  <a:gd name="T69" fmla="*/ 130 h 141"/>
                  <a:gd name="T70" fmla="*/ 43 w 63"/>
                  <a:gd name="T71" fmla="*/ 130 h 141"/>
                  <a:gd name="T72" fmla="*/ 43 w 63"/>
                  <a:gd name="T73" fmla="*/ 130 h 141"/>
                  <a:gd name="T74" fmla="*/ 43 w 63"/>
                  <a:gd name="T75" fmla="*/ 136 h 141"/>
                  <a:gd name="T76" fmla="*/ 43 w 63"/>
                  <a:gd name="T77" fmla="*/ 141 h 141"/>
                  <a:gd name="T78" fmla="*/ 43 w 63"/>
                  <a:gd name="T79" fmla="*/ 141 h 141"/>
                  <a:gd name="T80" fmla="*/ 43 w 63"/>
                  <a:gd name="T81" fmla="*/ 141 h 141"/>
                  <a:gd name="T82" fmla="*/ 43 w 63"/>
                  <a:gd name="T83" fmla="*/ 141 h 141"/>
                  <a:gd name="T84" fmla="*/ 43 w 63"/>
                  <a:gd name="T85" fmla="*/ 130 h 141"/>
                  <a:gd name="T86" fmla="*/ 49 w 63"/>
                  <a:gd name="T87" fmla="*/ 124 h 141"/>
                  <a:gd name="T88" fmla="*/ 49 w 63"/>
                  <a:gd name="T89" fmla="*/ 124 h 141"/>
                  <a:gd name="T90" fmla="*/ 49 w 63"/>
                  <a:gd name="T91" fmla="*/ 118 h 141"/>
                  <a:gd name="T92" fmla="*/ 49 w 63"/>
                  <a:gd name="T93" fmla="*/ 118 h 141"/>
                  <a:gd name="T94" fmla="*/ 49 w 63"/>
                  <a:gd name="T95" fmla="*/ 110 h 141"/>
                  <a:gd name="T96" fmla="*/ 49 w 63"/>
                  <a:gd name="T97" fmla="*/ 110 h 141"/>
                  <a:gd name="T98" fmla="*/ 49 w 63"/>
                  <a:gd name="T99" fmla="*/ 104 h 141"/>
                  <a:gd name="T100" fmla="*/ 55 w 63"/>
                  <a:gd name="T101" fmla="*/ 98 h 141"/>
                  <a:gd name="T102" fmla="*/ 63 w 63"/>
                  <a:gd name="T103" fmla="*/ 86 h 141"/>
                  <a:gd name="T104" fmla="*/ 63 w 63"/>
                  <a:gd name="T105" fmla="*/ 86 h 141"/>
                  <a:gd name="T106" fmla="*/ 63 w 63"/>
                  <a:gd name="T107" fmla="*/ 69 h 141"/>
                  <a:gd name="T108" fmla="*/ 63 w 63"/>
                  <a:gd name="T109" fmla="*/ 49 h 141"/>
                  <a:gd name="T110" fmla="*/ 63 w 63"/>
                  <a:gd name="T111" fmla="*/ 37 h 141"/>
                  <a:gd name="T112" fmla="*/ 63 w 63"/>
                  <a:gd name="T113" fmla="*/ 37 h 141"/>
                  <a:gd name="T114" fmla="*/ 25 w 63"/>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 h="141">
                    <a:moveTo>
                      <a:pt x="25" y="0"/>
                    </a:moveTo>
                    <a:lnTo>
                      <a:pt x="25" y="14"/>
                    </a:lnTo>
                    <a:lnTo>
                      <a:pt x="31" y="25"/>
                    </a:lnTo>
                    <a:lnTo>
                      <a:pt x="37" y="31"/>
                    </a:lnTo>
                    <a:lnTo>
                      <a:pt x="37" y="31"/>
                    </a:lnTo>
                    <a:lnTo>
                      <a:pt x="37" y="43"/>
                    </a:lnTo>
                    <a:lnTo>
                      <a:pt x="43" y="63"/>
                    </a:lnTo>
                    <a:lnTo>
                      <a:pt x="43" y="75"/>
                    </a:lnTo>
                    <a:lnTo>
                      <a:pt x="43" y="75"/>
                    </a:lnTo>
                    <a:lnTo>
                      <a:pt x="43" y="86"/>
                    </a:lnTo>
                    <a:lnTo>
                      <a:pt x="43" y="92"/>
                    </a:lnTo>
                    <a:lnTo>
                      <a:pt x="43" y="98"/>
                    </a:lnTo>
                    <a:lnTo>
                      <a:pt x="43" y="98"/>
                    </a:lnTo>
                    <a:lnTo>
                      <a:pt x="37" y="110"/>
                    </a:lnTo>
                    <a:lnTo>
                      <a:pt x="37" y="124"/>
                    </a:lnTo>
                    <a:lnTo>
                      <a:pt x="31" y="130"/>
                    </a:lnTo>
                    <a:lnTo>
                      <a:pt x="31" y="130"/>
                    </a:lnTo>
                    <a:lnTo>
                      <a:pt x="19" y="136"/>
                    </a:lnTo>
                    <a:lnTo>
                      <a:pt x="13" y="136"/>
                    </a:lnTo>
                    <a:lnTo>
                      <a:pt x="13" y="130"/>
                    </a:lnTo>
                    <a:lnTo>
                      <a:pt x="13" y="130"/>
                    </a:lnTo>
                    <a:lnTo>
                      <a:pt x="0" y="130"/>
                    </a:lnTo>
                    <a:lnTo>
                      <a:pt x="0" y="124"/>
                    </a:lnTo>
                    <a:lnTo>
                      <a:pt x="0" y="124"/>
                    </a:lnTo>
                    <a:lnTo>
                      <a:pt x="0" y="124"/>
                    </a:lnTo>
                    <a:lnTo>
                      <a:pt x="0" y="130"/>
                    </a:lnTo>
                    <a:lnTo>
                      <a:pt x="7" y="136"/>
                    </a:lnTo>
                    <a:lnTo>
                      <a:pt x="13" y="136"/>
                    </a:lnTo>
                    <a:lnTo>
                      <a:pt x="13" y="136"/>
                    </a:lnTo>
                    <a:lnTo>
                      <a:pt x="19" y="141"/>
                    </a:lnTo>
                    <a:lnTo>
                      <a:pt x="25" y="141"/>
                    </a:lnTo>
                    <a:lnTo>
                      <a:pt x="31" y="136"/>
                    </a:lnTo>
                    <a:lnTo>
                      <a:pt x="31" y="136"/>
                    </a:lnTo>
                    <a:lnTo>
                      <a:pt x="37" y="130"/>
                    </a:lnTo>
                    <a:lnTo>
                      <a:pt x="37" y="130"/>
                    </a:lnTo>
                    <a:lnTo>
                      <a:pt x="43" y="130"/>
                    </a:lnTo>
                    <a:lnTo>
                      <a:pt x="43" y="130"/>
                    </a:lnTo>
                    <a:lnTo>
                      <a:pt x="43" y="136"/>
                    </a:lnTo>
                    <a:lnTo>
                      <a:pt x="43" y="141"/>
                    </a:lnTo>
                    <a:lnTo>
                      <a:pt x="43" y="141"/>
                    </a:lnTo>
                    <a:lnTo>
                      <a:pt x="43" y="141"/>
                    </a:lnTo>
                    <a:lnTo>
                      <a:pt x="43" y="141"/>
                    </a:lnTo>
                    <a:lnTo>
                      <a:pt x="43" y="130"/>
                    </a:lnTo>
                    <a:lnTo>
                      <a:pt x="49" y="124"/>
                    </a:lnTo>
                    <a:lnTo>
                      <a:pt x="49" y="124"/>
                    </a:lnTo>
                    <a:lnTo>
                      <a:pt x="49" y="118"/>
                    </a:lnTo>
                    <a:lnTo>
                      <a:pt x="49" y="118"/>
                    </a:lnTo>
                    <a:lnTo>
                      <a:pt x="49" y="110"/>
                    </a:lnTo>
                    <a:lnTo>
                      <a:pt x="49" y="110"/>
                    </a:lnTo>
                    <a:lnTo>
                      <a:pt x="49" y="104"/>
                    </a:lnTo>
                    <a:lnTo>
                      <a:pt x="55" y="98"/>
                    </a:lnTo>
                    <a:lnTo>
                      <a:pt x="63" y="86"/>
                    </a:lnTo>
                    <a:lnTo>
                      <a:pt x="63" y="86"/>
                    </a:lnTo>
                    <a:lnTo>
                      <a:pt x="63" y="69"/>
                    </a:lnTo>
                    <a:lnTo>
                      <a:pt x="63" y="49"/>
                    </a:lnTo>
                    <a:lnTo>
                      <a:pt x="63" y="37"/>
                    </a:lnTo>
                    <a:lnTo>
                      <a:pt x="63" y="37"/>
                    </a:lnTo>
                    <a:lnTo>
                      <a:pt x="25"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63" name="Freeform 119"/>
              <p:cNvSpPr>
                <a:spLocks/>
              </p:cNvSpPr>
              <p:nvPr/>
            </p:nvSpPr>
            <p:spPr bwMode="auto">
              <a:xfrm>
                <a:off x="3993" y="2836"/>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0 h 12"/>
                  <a:gd name="T24" fmla="*/ 0 w 12"/>
                  <a:gd name="T25" fmla="*/ 0 h 12"/>
                  <a:gd name="T26" fmla="*/ 0 w 12"/>
                  <a:gd name="T27" fmla="*/ 6 h 12"/>
                  <a:gd name="T28" fmla="*/ 6 w 12"/>
                  <a:gd name="T29" fmla="*/ 12 h 12"/>
                  <a:gd name="T30" fmla="*/ 12 w 12"/>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2" y="12"/>
                    </a:moveTo>
                    <a:lnTo>
                      <a:pt x="12" y="12"/>
                    </a:lnTo>
                    <a:lnTo>
                      <a:pt x="12" y="6"/>
                    </a:lnTo>
                    <a:lnTo>
                      <a:pt x="12" y="0"/>
                    </a:lnTo>
                    <a:lnTo>
                      <a:pt x="12" y="0"/>
                    </a:lnTo>
                    <a:lnTo>
                      <a:pt x="12" y="0"/>
                    </a:lnTo>
                    <a:lnTo>
                      <a:pt x="6" y="0"/>
                    </a:lnTo>
                    <a:lnTo>
                      <a:pt x="6" y="0"/>
                    </a:lnTo>
                    <a:lnTo>
                      <a:pt x="6" y="0"/>
                    </a:lnTo>
                    <a:lnTo>
                      <a:pt x="0" y="0"/>
                    </a:lnTo>
                    <a:lnTo>
                      <a:pt x="0" y="0"/>
                    </a:lnTo>
                    <a:lnTo>
                      <a:pt x="0" y="0"/>
                    </a:lnTo>
                    <a:lnTo>
                      <a:pt x="0" y="0"/>
                    </a:lnTo>
                    <a:lnTo>
                      <a:pt x="0" y="6"/>
                    </a:lnTo>
                    <a:lnTo>
                      <a:pt x="6" y="12"/>
                    </a:lnTo>
                    <a:lnTo>
                      <a:pt x="12"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64" name="Freeform 120"/>
              <p:cNvSpPr>
                <a:spLocks/>
              </p:cNvSpPr>
              <p:nvPr/>
            </p:nvSpPr>
            <p:spPr bwMode="auto">
              <a:xfrm>
                <a:off x="4079" y="2996"/>
                <a:ext cx="18" cy="78"/>
              </a:xfrm>
              <a:custGeom>
                <a:avLst/>
                <a:gdLst>
                  <a:gd name="T0" fmla="*/ 18 w 18"/>
                  <a:gd name="T1" fmla="*/ 17 h 78"/>
                  <a:gd name="T2" fmla="*/ 18 w 18"/>
                  <a:gd name="T3" fmla="*/ 17 h 78"/>
                  <a:gd name="T4" fmla="*/ 12 w 18"/>
                  <a:gd name="T5" fmla="*/ 23 h 78"/>
                  <a:gd name="T6" fmla="*/ 12 w 18"/>
                  <a:gd name="T7" fmla="*/ 17 h 78"/>
                  <a:gd name="T8" fmla="*/ 12 w 18"/>
                  <a:gd name="T9" fmla="*/ 17 h 78"/>
                  <a:gd name="T10" fmla="*/ 6 w 18"/>
                  <a:gd name="T11" fmla="*/ 11 h 78"/>
                  <a:gd name="T12" fmla="*/ 0 w 18"/>
                  <a:gd name="T13" fmla="*/ 0 h 78"/>
                  <a:gd name="T14" fmla="*/ 0 w 18"/>
                  <a:gd name="T15" fmla="*/ 0 h 78"/>
                  <a:gd name="T16" fmla="*/ 0 w 18"/>
                  <a:gd name="T17" fmla="*/ 0 h 78"/>
                  <a:gd name="T18" fmla="*/ 0 w 18"/>
                  <a:gd name="T19" fmla="*/ 11 h 78"/>
                  <a:gd name="T20" fmla="*/ 0 w 18"/>
                  <a:gd name="T21" fmla="*/ 31 h 78"/>
                  <a:gd name="T22" fmla="*/ 6 w 18"/>
                  <a:gd name="T23" fmla="*/ 43 h 78"/>
                  <a:gd name="T24" fmla="*/ 6 w 18"/>
                  <a:gd name="T25" fmla="*/ 43 h 78"/>
                  <a:gd name="T26" fmla="*/ 6 w 18"/>
                  <a:gd name="T27" fmla="*/ 55 h 78"/>
                  <a:gd name="T28" fmla="*/ 6 w 18"/>
                  <a:gd name="T29" fmla="*/ 72 h 78"/>
                  <a:gd name="T30" fmla="*/ 12 w 18"/>
                  <a:gd name="T31" fmla="*/ 78 h 78"/>
                  <a:gd name="T32" fmla="*/ 12 w 18"/>
                  <a:gd name="T33" fmla="*/ 78 h 78"/>
                  <a:gd name="T34" fmla="*/ 12 w 18"/>
                  <a:gd name="T35" fmla="*/ 72 h 78"/>
                  <a:gd name="T36" fmla="*/ 12 w 18"/>
                  <a:gd name="T37" fmla="*/ 55 h 78"/>
                  <a:gd name="T38" fmla="*/ 12 w 18"/>
                  <a:gd name="T39" fmla="*/ 37 h 78"/>
                  <a:gd name="T40" fmla="*/ 12 w 18"/>
                  <a:gd name="T41" fmla="*/ 37 h 78"/>
                  <a:gd name="T42" fmla="*/ 12 w 18"/>
                  <a:gd name="T43" fmla="*/ 31 h 78"/>
                  <a:gd name="T44" fmla="*/ 18 w 18"/>
                  <a:gd name="T45" fmla="*/ 23 h 78"/>
                  <a:gd name="T46" fmla="*/ 18 w 18"/>
                  <a:gd name="T47"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78">
                    <a:moveTo>
                      <a:pt x="18" y="17"/>
                    </a:moveTo>
                    <a:lnTo>
                      <a:pt x="18" y="17"/>
                    </a:lnTo>
                    <a:lnTo>
                      <a:pt x="12" y="23"/>
                    </a:lnTo>
                    <a:lnTo>
                      <a:pt x="12" y="17"/>
                    </a:lnTo>
                    <a:lnTo>
                      <a:pt x="12" y="17"/>
                    </a:lnTo>
                    <a:lnTo>
                      <a:pt x="6" y="11"/>
                    </a:lnTo>
                    <a:lnTo>
                      <a:pt x="0" y="0"/>
                    </a:lnTo>
                    <a:lnTo>
                      <a:pt x="0" y="0"/>
                    </a:lnTo>
                    <a:lnTo>
                      <a:pt x="0" y="0"/>
                    </a:lnTo>
                    <a:lnTo>
                      <a:pt x="0" y="11"/>
                    </a:lnTo>
                    <a:lnTo>
                      <a:pt x="0" y="31"/>
                    </a:lnTo>
                    <a:lnTo>
                      <a:pt x="6" y="43"/>
                    </a:lnTo>
                    <a:lnTo>
                      <a:pt x="6" y="43"/>
                    </a:lnTo>
                    <a:lnTo>
                      <a:pt x="6" y="55"/>
                    </a:lnTo>
                    <a:lnTo>
                      <a:pt x="6" y="72"/>
                    </a:lnTo>
                    <a:lnTo>
                      <a:pt x="12" y="78"/>
                    </a:lnTo>
                    <a:lnTo>
                      <a:pt x="12" y="78"/>
                    </a:lnTo>
                    <a:lnTo>
                      <a:pt x="12" y="72"/>
                    </a:lnTo>
                    <a:lnTo>
                      <a:pt x="12" y="55"/>
                    </a:lnTo>
                    <a:lnTo>
                      <a:pt x="12" y="37"/>
                    </a:lnTo>
                    <a:lnTo>
                      <a:pt x="12" y="37"/>
                    </a:lnTo>
                    <a:lnTo>
                      <a:pt x="12" y="31"/>
                    </a:lnTo>
                    <a:lnTo>
                      <a:pt x="18" y="23"/>
                    </a:lnTo>
                    <a:lnTo>
                      <a:pt x="18" y="1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65" name="Freeform 121"/>
              <p:cNvSpPr>
                <a:spLocks/>
              </p:cNvSpPr>
              <p:nvPr/>
            </p:nvSpPr>
            <p:spPr bwMode="auto">
              <a:xfrm>
                <a:off x="4030" y="2978"/>
                <a:ext cx="36" cy="220"/>
              </a:xfrm>
              <a:custGeom>
                <a:avLst/>
                <a:gdLst>
                  <a:gd name="T0" fmla="*/ 6 w 36"/>
                  <a:gd name="T1" fmla="*/ 0 h 220"/>
                  <a:gd name="T2" fmla="*/ 6 w 36"/>
                  <a:gd name="T3" fmla="*/ 18 h 220"/>
                  <a:gd name="T4" fmla="*/ 12 w 36"/>
                  <a:gd name="T5" fmla="*/ 55 h 220"/>
                  <a:gd name="T6" fmla="*/ 24 w 36"/>
                  <a:gd name="T7" fmla="*/ 78 h 220"/>
                  <a:gd name="T8" fmla="*/ 24 w 36"/>
                  <a:gd name="T9" fmla="*/ 78 h 220"/>
                  <a:gd name="T10" fmla="*/ 24 w 36"/>
                  <a:gd name="T11" fmla="*/ 84 h 220"/>
                  <a:gd name="T12" fmla="*/ 24 w 36"/>
                  <a:gd name="T13" fmla="*/ 96 h 220"/>
                  <a:gd name="T14" fmla="*/ 30 w 36"/>
                  <a:gd name="T15" fmla="*/ 96 h 220"/>
                  <a:gd name="T16" fmla="*/ 30 w 36"/>
                  <a:gd name="T17" fmla="*/ 96 h 220"/>
                  <a:gd name="T18" fmla="*/ 30 w 36"/>
                  <a:gd name="T19" fmla="*/ 110 h 220"/>
                  <a:gd name="T20" fmla="*/ 30 w 36"/>
                  <a:gd name="T21" fmla="*/ 122 h 220"/>
                  <a:gd name="T22" fmla="*/ 30 w 36"/>
                  <a:gd name="T23" fmla="*/ 134 h 220"/>
                  <a:gd name="T24" fmla="*/ 30 w 36"/>
                  <a:gd name="T25" fmla="*/ 134 h 220"/>
                  <a:gd name="T26" fmla="*/ 30 w 36"/>
                  <a:gd name="T27" fmla="*/ 145 h 220"/>
                  <a:gd name="T28" fmla="*/ 36 w 36"/>
                  <a:gd name="T29" fmla="*/ 171 h 220"/>
                  <a:gd name="T30" fmla="*/ 36 w 36"/>
                  <a:gd name="T31" fmla="*/ 183 h 220"/>
                  <a:gd name="T32" fmla="*/ 36 w 36"/>
                  <a:gd name="T33" fmla="*/ 183 h 220"/>
                  <a:gd name="T34" fmla="*/ 36 w 36"/>
                  <a:gd name="T35" fmla="*/ 194 h 220"/>
                  <a:gd name="T36" fmla="*/ 36 w 36"/>
                  <a:gd name="T37" fmla="*/ 214 h 220"/>
                  <a:gd name="T38" fmla="*/ 36 w 36"/>
                  <a:gd name="T39" fmla="*/ 220 h 220"/>
                  <a:gd name="T40" fmla="*/ 36 w 36"/>
                  <a:gd name="T41" fmla="*/ 220 h 220"/>
                  <a:gd name="T42" fmla="*/ 30 w 36"/>
                  <a:gd name="T43" fmla="*/ 220 h 220"/>
                  <a:gd name="T44" fmla="*/ 30 w 36"/>
                  <a:gd name="T45" fmla="*/ 206 h 220"/>
                  <a:gd name="T46" fmla="*/ 30 w 36"/>
                  <a:gd name="T47" fmla="*/ 189 h 220"/>
                  <a:gd name="T48" fmla="*/ 30 w 36"/>
                  <a:gd name="T49" fmla="*/ 189 h 220"/>
                  <a:gd name="T50" fmla="*/ 24 w 36"/>
                  <a:gd name="T51" fmla="*/ 177 h 220"/>
                  <a:gd name="T52" fmla="*/ 24 w 36"/>
                  <a:gd name="T53" fmla="*/ 165 h 220"/>
                  <a:gd name="T54" fmla="*/ 24 w 36"/>
                  <a:gd name="T55" fmla="*/ 151 h 220"/>
                  <a:gd name="T56" fmla="*/ 24 w 36"/>
                  <a:gd name="T57" fmla="*/ 151 h 220"/>
                  <a:gd name="T58" fmla="*/ 18 w 36"/>
                  <a:gd name="T59" fmla="*/ 139 h 220"/>
                  <a:gd name="T60" fmla="*/ 18 w 36"/>
                  <a:gd name="T61" fmla="*/ 128 h 220"/>
                  <a:gd name="T62" fmla="*/ 18 w 36"/>
                  <a:gd name="T63" fmla="*/ 116 h 220"/>
                  <a:gd name="T64" fmla="*/ 18 w 36"/>
                  <a:gd name="T65" fmla="*/ 116 h 220"/>
                  <a:gd name="T66" fmla="*/ 18 w 36"/>
                  <a:gd name="T67" fmla="*/ 110 h 220"/>
                  <a:gd name="T68" fmla="*/ 12 w 36"/>
                  <a:gd name="T69" fmla="*/ 104 h 220"/>
                  <a:gd name="T70" fmla="*/ 12 w 36"/>
                  <a:gd name="T71" fmla="*/ 90 h 220"/>
                  <a:gd name="T72" fmla="*/ 12 w 36"/>
                  <a:gd name="T73" fmla="*/ 90 h 220"/>
                  <a:gd name="T74" fmla="*/ 12 w 36"/>
                  <a:gd name="T75" fmla="*/ 84 h 220"/>
                  <a:gd name="T76" fmla="*/ 12 w 36"/>
                  <a:gd name="T77" fmla="*/ 78 h 220"/>
                  <a:gd name="T78" fmla="*/ 12 w 36"/>
                  <a:gd name="T79" fmla="*/ 67 h 220"/>
                  <a:gd name="T80" fmla="*/ 12 w 36"/>
                  <a:gd name="T81" fmla="*/ 67 h 220"/>
                  <a:gd name="T82" fmla="*/ 6 w 36"/>
                  <a:gd name="T83" fmla="*/ 41 h 220"/>
                  <a:gd name="T84" fmla="*/ 0 w 36"/>
                  <a:gd name="T85" fmla="*/ 6 h 220"/>
                  <a:gd name="T86" fmla="*/ 6 w 36"/>
                  <a:gd name="T8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220">
                    <a:moveTo>
                      <a:pt x="6" y="0"/>
                    </a:moveTo>
                    <a:lnTo>
                      <a:pt x="6" y="18"/>
                    </a:lnTo>
                    <a:lnTo>
                      <a:pt x="12" y="55"/>
                    </a:lnTo>
                    <a:lnTo>
                      <a:pt x="24" y="78"/>
                    </a:lnTo>
                    <a:lnTo>
                      <a:pt x="24" y="78"/>
                    </a:lnTo>
                    <a:lnTo>
                      <a:pt x="24" y="84"/>
                    </a:lnTo>
                    <a:lnTo>
                      <a:pt x="24" y="96"/>
                    </a:lnTo>
                    <a:lnTo>
                      <a:pt x="30" y="96"/>
                    </a:lnTo>
                    <a:lnTo>
                      <a:pt x="30" y="96"/>
                    </a:lnTo>
                    <a:lnTo>
                      <a:pt x="30" y="110"/>
                    </a:lnTo>
                    <a:lnTo>
                      <a:pt x="30" y="122"/>
                    </a:lnTo>
                    <a:lnTo>
                      <a:pt x="30" y="134"/>
                    </a:lnTo>
                    <a:lnTo>
                      <a:pt x="30" y="134"/>
                    </a:lnTo>
                    <a:lnTo>
                      <a:pt x="30" y="145"/>
                    </a:lnTo>
                    <a:lnTo>
                      <a:pt x="36" y="171"/>
                    </a:lnTo>
                    <a:lnTo>
                      <a:pt x="36" y="183"/>
                    </a:lnTo>
                    <a:lnTo>
                      <a:pt x="36" y="183"/>
                    </a:lnTo>
                    <a:lnTo>
                      <a:pt x="36" y="194"/>
                    </a:lnTo>
                    <a:lnTo>
                      <a:pt x="36" y="214"/>
                    </a:lnTo>
                    <a:lnTo>
                      <a:pt x="36" y="220"/>
                    </a:lnTo>
                    <a:lnTo>
                      <a:pt x="36" y="220"/>
                    </a:lnTo>
                    <a:lnTo>
                      <a:pt x="30" y="220"/>
                    </a:lnTo>
                    <a:lnTo>
                      <a:pt x="30" y="206"/>
                    </a:lnTo>
                    <a:lnTo>
                      <a:pt x="30" y="189"/>
                    </a:lnTo>
                    <a:lnTo>
                      <a:pt x="30" y="189"/>
                    </a:lnTo>
                    <a:lnTo>
                      <a:pt x="24" y="177"/>
                    </a:lnTo>
                    <a:lnTo>
                      <a:pt x="24" y="165"/>
                    </a:lnTo>
                    <a:lnTo>
                      <a:pt x="24" y="151"/>
                    </a:lnTo>
                    <a:lnTo>
                      <a:pt x="24" y="151"/>
                    </a:lnTo>
                    <a:lnTo>
                      <a:pt x="18" y="139"/>
                    </a:lnTo>
                    <a:lnTo>
                      <a:pt x="18" y="128"/>
                    </a:lnTo>
                    <a:lnTo>
                      <a:pt x="18" y="116"/>
                    </a:lnTo>
                    <a:lnTo>
                      <a:pt x="18" y="116"/>
                    </a:lnTo>
                    <a:lnTo>
                      <a:pt x="18" y="110"/>
                    </a:lnTo>
                    <a:lnTo>
                      <a:pt x="12" y="104"/>
                    </a:lnTo>
                    <a:lnTo>
                      <a:pt x="12" y="90"/>
                    </a:lnTo>
                    <a:lnTo>
                      <a:pt x="12" y="90"/>
                    </a:lnTo>
                    <a:lnTo>
                      <a:pt x="12" y="84"/>
                    </a:lnTo>
                    <a:lnTo>
                      <a:pt x="12" y="78"/>
                    </a:lnTo>
                    <a:lnTo>
                      <a:pt x="12" y="67"/>
                    </a:lnTo>
                    <a:lnTo>
                      <a:pt x="12" y="67"/>
                    </a:lnTo>
                    <a:lnTo>
                      <a:pt x="6" y="41"/>
                    </a:lnTo>
                    <a:lnTo>
                      <a:pt x="0" y="6"/>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66" name="Freeform 122"/>
              <p:cNvSpPr>
                <a:spLocks/>
              </p:cNvSpPr>
              <p:nvPr/>
            </p:nvSpPr>
            <p:spPr bwMode="auto">
              <a:xfrm>
                <a:off x="4030" y="2891"/>
                <a:ext cx="12" cy="6"/>
              </a:xfrm>
              <a:custGeom>
                <a:avLst/>
                <a:gdLst>
                  <a:gd name="T0" fmla="*/ 0 w 12"/>
                  <a:gd name="T1" fmla="*/ 0 h 6"/>
                  <a:gd name="T2" fmla="*/ 0 w 12"/>
                  <a:gd name="T3" fmla="*/ 6 h 6"/>
                  <a:gd name="T4" fmla="*/ 6 w 12"/>
                  <a:gd name="T5" fmla="*/ 6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6 w 12"/>
                  <a:gd name="T19" fmla="*/ 6 h 6"/>
                  <a:gd name="T20" fmla="*/ 0 w 12"/>
                  <a:gd name="T21" fmla="*/ 6 h 6"/>
                  <a:gd name="T22" fmla="*/ 0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0" y="0"/>
                    </a:moveTo>
                    <a:lnTo>
                      <a:pt x="0" y="6"/>
                    </a:lnTo>
                    <a:lnTo>
                      <a:pt x="6" y="6"/>
                    </a:lnTo>
                    <a:lnTo>
                      <a:pt x="12" y="0"/>
                    </a:lnTo>
                    <a:lnTo>
                      <a:pt x="12" y="0"/>
                    </a:lnTo>
                    <a:lnTo>
                      <a:pt x="12" y="0"/>
                    </a:lnTo>
                    <a:lnTo>
                      <a:pt x="12" y="6"/>
                    </a:lnTo>
                    <a:lnTo>
                      <a:pt x="12" y="6"/>
                    </a:lnTo>
                    <a:lnTo>
                      <a:pt x="12" y="6"/>
                    </a:lnTo>
                    <a:lnTo>
                      <a:pt x="6" y="6"/>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67" name="Freeform 123"/>
              <p:cNvSpPr>
                <a:spLocks/>
              </p:cNvSpPr>
              <p:nvPr/>
            </p:nvSpPr>
            <p:spPr bwMode="auto">
              <a:xfrm>
                <a:off x="4091" y="2854"/>
                <a:ext cx="44" cy="37"/>
              </a:xfrm>
              <a:custGeom>
                <a:avLst/>
                <a:gdLst>
                  <a:gd name="T0" fmla="*/ 44 w 44"/>
                  <a:gd name="T1" fmla="*/ 0 h 37"/>
                  <a:gd name="T2" fmla="*/ 44 w 44"/>
                  <a:gd name="T3" fmla="*/ 8 h 37"/>
                  <a:gd name="T4" fmla="*/ 38 w 44"/>
                  <a:gd name="T5" fmla="*/ 14 h 37"/>
                  <a:gd name="T6" fmla="*/ 30 w 44"/>
                  <a:gd name="T7" fmla="*/ 20 h 37"/>
                  <a:gd name="T8" fmla="*/ 30 w 44"/>
                  <a:gd name="T9" fmla="*/ 20 h 37"/>
                  <a:gd name="T10" fmla="*/ 24 w 44"/>
                  <a:gd name="T11" fmla="*/ 26 h 37"/>
                  <a:gd name="T12" fmla="*/ 18 w 44"/>
                  <a:gd name="T13" fmla="*/ 26 h 37"/>
                  <a:gd name="T14" fmla="*/ 12 w 44"/>
                  <a:gd name="T15" fmla="*/ 26 h 37"/>
                  <a:gd name="T16" fmla="*/ 12 w 44"/>
                  <a:gd name="T17" fmla="*/ 26 h 37"/>
                  <a:gd name="T18" fmla="*/ 6 w 44"/>
                  <a:gd name="T19" fmla="*/ 26 h 37"/>
                  <a:gd name="T20" fmla="*/ 0 w 44"/>
                  <a:gd name="T21" fmla="*/ 20 h 37"/>
                  <a:gd name="T22" fmla="*/ 0 w 44"/>
                  <a:gd name="T23" fmla="*/ 20 h 37"/>
                  <a:gd name="T24" fmla="*/ 0 w 44"/>
                  <a:gd name="T25" fmla="*/ 20 h 37"/>
                  <a:gd name="T26" fmla="*/ 6 w 44"/>
                  <a:gd name="T27" fmla="*/ 26 h 37"/>
                  <a:gd name="T28" fmla="*/ 12 w 44"/>
                  <a:gd name="T29" fmla="*/ 31 h 37"/>
                  <a:gd name="T30" fmla="*/ 18 w 44"/>
                  <a:gd name="T31" fmla="*/ 31 h 37"/>
                  <a:gd name="T32" fmla="*/ 18 w 44"/>
                  <a:gd name="T33" fmla="*/ 31 h 37"/>
                  <a:gd name="T34" fmla="*/ 24 w 44"/>
                  <a:gd name="T35" fmla="*/ 31 h 37"/>
                  <a:gd name="T36" fmla="*/ 24 w 44"/>
                  <a:gd name="T37" fmla="*/ 31 h 37"/>
                  <a:gd name="T38" fmla="*/ 30 w 44"/>
                  <a:gd name="T39" fmla="*/ 31 h 37"/>
                  <a:gd name="T40" fmla="*/ 30 w 44"/>
                  <a:gd name="T41" fmla="*/ 31 h 37"/>
                  <a:gd name="T42" fmla="*/ 24 w 44"/>
                  <a:gd name="T43" fmla="*/ 37 h 37"/>
                  <a:gd name="T44" fmla="*/ 18 w 44"/>
                  <a:gd name="T45" fmla="*/ 37 h 37"/>
                  <a:gd name="T46" fmla="*/ 18 w 44"/>
                  <a:gd name="T47" fmla="*/ 37 h 37"/>
                  <a:gd name="T48" fmla="*/ 18 w 44"/>
                  <a:gd name="T49" fmla="*/ 37 h 37"/>
                  <a:gd name="T50" fmla="*/ 18 w 44"/>
                  <a:gd name="T51" fmla="*/ 37 h 37"/>
                  <a:gd name="T52" fmla="*/ 24 w 44"/>
                  <a:gd name="T53" fmla="*/ 37 h 37"/>
                  <a:gd name="T54" fmla="*/ 30 w 44"/>
                  <a:gd name="T55" fmla="*/ 37 h 37"/>
                  <a:gd name="T56" fmla="*/ 30 w 44"/>
                  <a:gd name="T57" fmla="*/ 37 h 37"/>
                  <a:gd name="T58" fmla="*/ 30 w 44"/>
                  <a:gd name="T59" fmla="*/ 31 h 37"/>
                  <a:gd name="T60" fmla="*/ 30 w 44"/>
                  <a:gd name="T61" fmla="*/ 26 h 37"/>
                  <a:gd name="T62" fmla="*/ 38 w 44"/>
                  <a:gd name="T63" fmla="*/ 26 h 37"/>
                  <a:gd name="T64" fmla="*/ 38 w 44"/>
                  <a:gd name="T65" fmla="*/ 26 h 37"/>
                  <a:gd name="T66" fmla="*/ 38 w 44"/>
                  <a:gd name="T67" fmla="*/ 20 h 37"/>
                  <a:gd name="T68" fmla="*/ 44 w 44"/>
                  <a:gd name="T69" fmla="*/ 8 h 37"/>
                  <a:gd name="T70" fmla="*/ 44 w 44"/>
                  <a:gd name="T7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37">
                    <a:moveTo>
                      <a:pt x="44" y="0"/>
                    </a:moveTo>
                    <a:lnTo>
                      <a:pt x="44" y="8"/>
                    </a:lnTo>
                    <a:lnTo>
                      <a:pt x="38" y="14"/>
                    </a:lnTo>
                    <a:lnTo>
                      <a:pt x="30" y="20"/>
                    </a:lnTo>
                    <a:lnTo>
                      <a:pt x="30" y="20"/>
                    </a:lnTo>
                    <a:lnTo>
                      <a:pt x="24" y="26"/>
                    </a:lnTo>
                    <a:lnTo>
                      <a:pt x="18" y="26"/>
                    </a:lnTo>
                    <a:lnTo>
                      <a:pt x="12" y="26"/>
                    </a:lnTo>
                    <a:lnTo>
                      <a:pt x="12" y="26"/>
                    </a:lnTo>
                    <a:lnTo>
                      <a:pt x="6" y="26"/>
                    </a:lnTo>
                    <a:lnTo>
                      <a:pt x="0" y="20"/>
                    </a:lnTo>
                    <a:lnTo>
                      <a:pt x="0" y="20"/>
                    </a:lnTo>
                    <a:lnTo>
                      <a:pt x="0" y="20"/>
                    </a:lnTo>
                    <a:lnTo>
                      <a:pt x="6" y="26"/>
                    </a:lnTo>
                    <a:lnTo>
                      <a:pt x="12" y="31"/>
                    </a:lnTo>
                    <a:lnTo>
                      <a:pt x="18" y="31"/>
                    </a:lnTo>
                    <a:lnTo>
                      <a:pt x="18" y="31"/>
                    </a:lnTo>
                    <a:lnTo>
                      <a:pt x="24" y="31"/>
                    </a:lnTo>
                    <a:lnTo>
                      <a:pt x="24" y="31"/>
                    </a:lnTo>
                    <a:lnTo>
                      <a:pt x="30" y="31"/>
                    </a:lnTo>
                    <a:lnTo>
                      <a:pt x="30" y="31"/>
                    </a:lnTo>
                    <a:lnTo>
                      <a:pt x="24" y="37"/>
                    </a:lnTo>
                    <a:lnTo>
                      <a:pt x="18" y="37"/>
                    </a:lnTo>
                    <a:lnTo>
                      <a:pt x="18" y="37"/>
                    </a:lnTo>
                    <a:lnTo>
                      <a:pt x="18" y="37"/>
                    </a:lnTo>
                    <a:lnTo>
                      <a:pt x="18" y="37"/>
                    </a:lnTo>
                    <a:lnTo>
                      <a:pt x="24" y="37"/>
                    </a:lnTo>
                    <a:lnTo>
                      <a:pt x="30" y="37"/>
                    </a:lnTo>
                    <a:lnTo>
                      <a:pt x="30" y="37"/>
                    </a:lnTo>
                    <a:lnTo>
                      <a:pt x="30" y="31"/>
                    </a:lnTo>
                    <a:lnTo>
                      <a:pt x="30" y="26"/>
                    </a:lnTo>
                    <a:lnTo>
                      <a:pt x="38" y="26"/>
                    </a:lnTo>
                    <a:lnTo>
                      <a:pt x="38" y="26"/>
                    </a:lnTo>
                    <a:lnTo>
                      <a:pt x="38" y="20"/>
                    </a:lnTo>
                    <a:lnTo>
                      <a:pt x="44" y="8"/>
                    </a:lnTo>
                    <a:lnTo>
                      <a:pt x="4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68" name="Freeform 124"/>
              <p:cNvSpPr>
                <a:spLocks/>
              </p:cNvSpPr>
              <p:nvPr/>
            </p:nvSpPr>
            <p:spPr bwMode="auto">
              <a:xfrm>
                <a:off x="4121" y="2897"/>
                <a:ext cx="14" cy="43"/>
              </a:xfrm>
              <a:custGeom>
                <a:avLst/>
                <a:gdLst>
                  <a:gd name="T0" fmla="*/ 14 w 14"/>
                  <a:gd name="T1" fmla="*/ 0 h 43"/>
                  <a:gd name="T2" fmla="*/ 8 w 14"/>
                  <a:gd name="T3" fmla="*/ 6 h 43"/>
                  <a:gd name="T4" fmla="*/ 0 w 14"/>
                  <a:gd name="T5" fmla="*/ 20 h 43"/>
                  <a:gd name="T6" fmla="*/ 0 w 14"/>
                  <a:gd name="T7" fmla="*/ 26 h 43"/>
                  <a:gd name="T8" fmla="*/ 0 w 14"/>
                  <a:gd name="T9" fmla="*/ 26 h 43"/>
                  <a:gd name="T10" fmla="*/ 0 w 14"/>
                  <a:gd name="T11" fmla="*/ 38 h 43"/>
                  <a:gd name="T12" fmla="*/ 0 w 14"/>
                  <a:gd name="T13" fmla="*/ 43 h 43"/>
                  <a:gd name="T14" fmla="*/ 0 w 14"/>
                  <a:gd name="T15" fmla="*/ 43 h 43"/>
                  <a:gd name="T16" fmla="*/ 0 w 14"/>
                  <a:gd name="T17" fmla="*/ 43 h 43"/>
                  <a:gd name="T18" fmla="*/ 0 w 14"/>
                  <a:gd name="T19" fmla="*/ 38 h 43"/>
                  <a:gd name="T20" fmla="*/ 8 w 14"/>
                  <a:gd name="T21" fmla="*/ 32 h 43"/>
                  <a:gd name="T22" fmla="*/ 8 w 14"/>
                  <a:gd name="T23" fmla="*/ 26 h 43"/>
                  <a:gd name="T24" fmla="*/ 8 w 14"/>
                  <a:gd name="T25" fmla="*/ 26 h 43"/>
                  <a:gd name="T26" fmla="*/ 8 w 14"/>
                  <a:gd name="T27" fmla="*/ 20 h 43"/>
                  <a:gd name="T28" fmla="*/ 8 w 14"/>
                  <a:gd name="T29" fmla="*/ 12 h 43"/>
                  <a:gd name="T30" fmla="*/ 14 w 1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43">
                    <a:moveTo>
                      <a:pt x="14" y="0"/>
                    </a:moveTo>
                    <a:lnTo>
                      <a:pt x="8" y="6"/>
                    </a:lnTo>
                    <a:lnTo>
                      <a:pt x="0" y="20"/>
                    </a:lnTo>
                    <a:lnTo>
                      <a:pt x="0" y="26"/>
                    </a:lnTo>
                    <a:lnTo>
                      <a:pt x="0" y="26"/>
                    </a:lnTo>
                    <a:lnTo>
                      <a:pt x="0" y="38"/>
                    </a:lnTo>
                    <a:lnTo>
                      <a:pt x="0" y="43"/>
                    </a:lnTo>
                    <a:lnTo>
                      <a:pt x="0" y="43"/>
                    </a:lnTo>
                    <a:lnTo>
                      <a:pt x="0" y="43"/>
                    </a:lnTo>
                    <a:lnTo>
                      <a:pt x="0" y="38"/>
                    </a:lnTo>
                    <a:lnTo>
                      <a:pt x="8" y="32"/>
                    </a:lnTo>
                    <a:lnTo>
                      <a:pt x="8" y="26"/>
                    </a:lnTo>
                    <a:lnTo>
                      <a:pt x="8" y="26"/>
                    </a:lnTo>
                    <a:lnTo>
                      <a:pt x="8" y="20"/>
                    </a:lnTo>
                    <a:lnTo>
                      <a:pt x="8" y="12"/>
                    </a:lnTo>
                    <a:lnTo>
                      <a:pt x="1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69" name="Freeform 125"/>
              <p:cNvSpPr>
                <a:spLocks/>
              </p:cNvSpPr>
              <p:nvPr/>
            </p:nvSpPr>
            <p:spPr bwMode="auto">
              <a:xfrm>
                <a:off x="3932" y="2378"/>
                <a:ext cx="299" cy="490"/>
              </a:xfrm>
              <a:custGeom>
                <a:avLst/>
                <a:gdLst>
                  <a:gd name="T0" fmla="*/ 275 w 299"/>
                  <a:gd name="T1" fmla="*/ 6 h 490"/>
                  <a:gd name="T2" fmla="*/ 281 w 299"/>
                  <a:gd name="T3" fmla="*/ 30 h 490"/>
                  <a:gd name="T4" fmla="*/ 293 w 299"/>
                  <a:gd name="T5" fmla="*/ 55 h 490"/>
                  <a:gd name="T6" fmla="*/ 293 w 299"/>
                  <a:gd name="T7" fmla="*/ 85 h 490"/>
                  <a:gd name="T8" fmla="*/ 293 w 299"/>
                  <a:gd name="T9" fmla="*/ 116 h 490"/>
                  <a:gd name="T10" fmla="*/ 293 w 299"/>
                  <a:gd name="T11" fmla="*/ 134 h 490"/>
                  <a:gd name="T12" fmla="*/ 293 w 299"/>
                  <a:gd name="T13" fmla="*/ 159 h 490"/>
                  <a:gd name="T14" fmla="*/ 293 w 299"/>
                  <a:gd name="T15" fmla="*/ 209 h 490"/>
                  <a:gd name="T16" fmla="*/ 287 w 299"/>
                  <a:gd name="T17" fmla="*/ 275 h 490"/>
                  <a:gd name="T18" fmla="*/ 281 w 299"/>
                  <a:gd name="T19" fmla="*/ 287 h 490"/>
                  <a:gd name="T20" fmla="*/ 269 w 299"/>
                  <a:gd name="T21" fmla="*/ 336 h 490"/>
                  <a:gd name="T22" fmla="*/ 263 w 299"/>
                  <a:gd name="T23" fmla="*/ 360 h 490"/>
                  <a:gd name="T24" fmla="*/ 258 w 299"/>
                  <a:gd name="T25" fmla="*/ 397 h 490"/>
                  <a:gd name="T26" fmla="*/ 244 w 299"/>
                  <a:gd name="T27" fmla="*/ 421 h 490"/>
                  <a:gd name="T28" fmla="*/ 232 w 299"/>
                  <a:gd name="T29" fmla="*/ 452 h 490"/>
                  <a:gd name="T30" fmla="*/ 232 w 299"/>
                  <a:gd name="T31" fmla="*/ 354 h 490"/>
                  <a:gd name="T32" fmla="*/ 189 w 299"/>
                  <a:gd name="T33" fmla="*/ 256 h 490"/>
                  <a:gd name="T34" fmla="*/ 197 w 299"/>
                  <a:gd name="T35" fmla="*/ 311 h 490"/>
                  <a:gd name="T36" fmla="*/ 197 w 299"/>
                  <a:gd name="T37" fmla="*/ 409 h 490"/>
                  <a:gd name="T38" fmla="*/ 165 w 299"/>
                  <a:gd name="T39" fmla="*/ 464 h 490"/>
                  <a:gd name="T40" fmla="*/ 147 w 299"/>
                  <a:gd name="T41" fmla="*/ 484 h 490"/>
                  <a:gd name="T42" fmla="*/ 142 w 299"/>
                  <a:gd name="T43" fmla="*/ 441 h 490"/>
                  <a:gd name="T44" fmla="*/ 128 w 299"/>
                  <a:gd name="T45" fmla="*/ 403 h 490"/>
                  <a:gd name="T46" fmla="*/ 92 w 299"/>
                  <a:gd name="T47" fmla="*/ 342 h 490"/>
                  <a:gd name="T48" fmla="*/ 86 w 299"/>
                  <a:gd name="T49" fmla="*/ 281 h 490"/>
                  <a:gd name="T50" fmla="*/ 79 w 299"/>
                  <a:gd name="T51" fmla="*/ 226 h 490"/>
                  <a:gd name="T52" fmla="*/ 67 w 299"/>
                  <a:gd name="T53" fmla="*/ 264 h 490"/>
                  <a:gd name="T54" fmla="*/ 37 w 299"/>
                  <a:gd name="T55" fmla="*/ 325 h 490"/>
                  <a:gd name="T56" fmla="*/ 31 w 299"/>
                  <a:gd name="T57" fmla="*/ 380 h 490"/>
                  <a:gd name="T58" fmla="*/ 18 w 299"/>
                  <a:gd name="T59" fmla="*/ 360 h 490"/>
                  <a:gd name="T60" fmla="*/ 12 w 299"/>
                  <a:gd name="T61" fmla="*/ 330 h 490"/>
                  <a:gd name="T62" fmla="*/ 12 w 299"/>
                  <a:gd name="T63" fmla="*/ 305 h 490"/>
                  <a:gd name="T64" fmla="*/ 12 w 299"/>
                  <a:gd name="T65" fmla="*/ 275 h 490"/>
                  <a:gd name="T66" fmla="*/ 12 w 299"/>
                  <a:gd name="T67" fmla="*/ 238 h 490"/>
                  <a:gd name="T68" fmla="*/ 6 w 299"/>
                  <a:gd name="T69" fmla="*/ 220 h 490"/>
                  <a:gd name="T70" fmla="*/ 0 w 299"/>
                  <a:gd name="T71" fmla="*/ 183 h 490"/>
                  <a:gd name="T72" fmla="*/ 6 w 299"/>
                  <a:gd name="T73" fmla="*/ 159 h 490"/>
                  <a:gd name="T74" fmla="*/ 12 w 299"/>
                  <a:gd name="T75" fmla="*/ 110 h 490"/>
                  <a:gd name="T76" fmla="*/ 12 w 299"/>
                  <a:gd name="T77" fmla="*/ 98 h 490"/>
                  <a:gd name="T78" fmla="*/ 12 w 299"/>
                  <a:gd name="T79" fmla="*/ 73 h 490"/>
                  <a:gd name="T80" fmla="*/ 18 w 299"/>
                  <a:gd name="T81" fmla="*/ 55 h 490"/>
                  <a:gd name="T82" fmla="*/ 24 w 299"/>
                  <a:gd name="T83" fmla="*/ 43 h 490"/>
                  <a:gd name="T84" fmla="*/ 37 w 299"/>
                  <a:gd name="T85" fmla="*/ 18 h 490"/>
                  <a:gd name="T86" fmla="*/ 43 w 299"/>
                  <a:gd name="T87" fmla="*/ 36 h 490"/>
                  <a:gd name="T88" fmla="*/ 73 w 299"/>
                  <a:gd name="T89" fmla="*/ 73 h 490"/>
                  <a:gd name="T90" fmla="*/ 86 w 299"/>
                  <a:gd name="T91" fmla="*/ 79 h 490"/>
                  <a:gd name="T92" fmla="*/ 98 w 299"/>
                  <a:gd name="T93" fmla="*/ 73 h 490"/>
                  <a:gd name="T94" fmla="*/ 116 w 299"/>
                  <a:gd name="T95" fmla="*/ 73 h 490"/>
                  <a:gd name="T96" fmla="*/ 134 w 299"/>
                  <a:gd name="T97" fmla="*/ 67 h 490"/>
                  <a:gd name="T98" fmla="*/ 147 w 299"/>
                  <a:gd name="T99" fmla="*/ 67 h 490"/>
                  <a:gd name="T100" fmla="*/ 171 w 299"/>
                  <a:gd name="T101" fmla="*/ 67 h 490"/>
                  <a:gd name="T102" fmla="*/ 189 w 299"/>
                  <a:gd name="T103" fmla="*/ 67 h 490"/>
                  <a:gd name="T104" fmla="*/ 258 w 299"/>
                  <a:gd name="T105" fmla="*/ 24 h 490"/>
                  <a:gd name="T106" fmla="*/ 263 w 299"/>
                  <a:gd name="T10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9" h="490">
                    <a:moveTo>
                      <a:pt x="263" y="0"/>
                    </a:moveTo>
                    <a:lnTo>
                      <a:pt x="263" y="0"/>
                    </a:lnTo>
                    <a:lnTo>
                      <a:pt x="269" y="0"/>
                    </a:lnTo>
                    <a:lnTo>
                      <a:pt x="275" y="6"/>
                    </a:lnTo>
                    <a:lnTo>
                      <a:pt x="275" y="6"/>
                    </a:lnTo>
                    <a:lnTo>
                      <a:pt x="275" y="18"/>
                    </a:lnTo>
                    <a:lnTo>
                      <a:pt x="275" y="24"/>
                    </a:lnTo>
                    <a:lnTo>
                      <a:pt x="281" y="30"/>
                    </a:lnTo>
                    <a:lnTo>
                      <a:pt x="281" y="30"/>
                    </a:lnTo>
                    <a:lnTo>
                      <a:pt x="281" y="36"/>
                    </a:lnTo>
                    <a:lnTo>
                      <a:pt x="287" y="43"/>
                    </a:lnTo>
                    <a:lnTo>
                      <a:pt x="293" y="55"/>
                    </a:lnTo>
                    <a:lnTo>
                      <a:pt x="293" y="55"/>
                    </a:lnTo>
                    <a:lnTo>
                      <a:pt x="287" y="67"/>
                    </a:lnTo>
                    <a:lnTo>
                      <a:pt x="287" y="79"/>
                    </a:lnTo>
                    <a:lnTo>
                      <a:pt x="293" y="85"/>
                    </a:lnTo>
                    <a:lnTo>
                      <a:pt x="293" y="85"/>
                    </a:lnTo>
                    <a:lnTo>
                      <a:pt x="293" y="98"/>
                    </a:lnTo>
                    <a:lnTo>
                      <a:pt x="293" y="110"/>
                    </a:lnTo>
                    <a:lnTo>
                      <a:pt x="293" y="116"/>
                    </a:lnTo>
                    <a:lnTo>
                      <a:pt x="293" y="116"/>
                    </a:lnTo>
                    <a:lnTo>
                      <a:pt x="293" y="128"/>
                    </a:lnTo>
                    <a:lnTo>
                      <a:pt x="293" y="134"/>
                    </a:lnTo>
                    <a:lnTo>
                      <a:pt x="293" y="134"/>
                    </a:lnTo>
                    <a:lnTo>
                      <a:pt x="293" y="134"/>
                    </a:lnTo>
                    <a:lnTo>
                      <a:pt x="287" y="140"/>
                    </a:lnTo>
                    <a:lnTo>
                      <a:pt x="287" y="154"/>
                    </a:lnTo>
                    <a:lnTo>
                      <a:pt x="293" y="159"/>
                    </a:lnTo>
                    <a:lnTo>
                      <a:pt x="293" y="159"/>
                    </a:lnTo>
                    <a:lnTo>
                      <a:pt x="293" y="171"/>
                    </a:lnTo>
                    <a:lnTo>
                      <a:pt x="299" y="189"/>
                    </a:lnTo>
                    <a:lnTo>
                      <a:pt x="293" y="209"/>
                    </a:lnTo>
                    <a:lnTo>
                      <a:pt x="293" y="209"/>
                    </a:lnTo>
                    <a:lnTo>
                      <a:pt x="293" y="226"/>
                    </a:lnTo>
                    <a:lnTo>
                      <a:pt x="293" y="256"/>
                    </a:lnTo>
                    <a:lnTo>
                      <a:pt x="287" y="275"/>
                    </a:lnTo>
                    <a:lnTo>
                      <a:pt x="287" y="275"/>
                    </a:lnTo>
                    <a:lnTo>
                      <a:pt x="281" y="281"/>
                    </a:lnTo>
                    <a:lnTo>
                      <a:pt x="281" y="281"/>
                    </a:lnTo>
                    <a:lnTo>
                      <a:pt x="281" y="287"/>
                    </a:lnTo>
                    <a:lnTo>
                      <a:pt x="281" y="287"/>
                    </a:lnTo>
                    <a:lnTo>
                      <a:pt x="281" y="299"/>
                    </a:lnTo>
                    <a:lnTo>
                      <a:pt x="275" y="325"/>
                    </a:lnTo>
                    <a:lnTo>
                      <a:pt x="269" y="336"/>
                    </a:lnTo>
                    <a:lnTo>
                      <a:pt x="269" y="336"/>
                    </a:lnTo>
                    <a:lnTo>
                      <a:pt x="269" y="342"/>
                    </a:lnTo>
                    <a:lnTo>
                      <a:pt x="263" y="354"/>
                    </a:lnTo>
                    <a:lnTo>
                      <a:pt x="263" y="360"/>
                    </a:lnTo>
                    <a:lnTo>
                      <a:pt x="263" y="360"/>
                    </a:lnTo>
                    <a:lnTo>
                      <a:pt x="263" y="374"/>
                    </a:lnTo>
                    <a:lnTo>
                      <a:pt x="258" y="386"/>
                    </a:lnTo>
                    <a:lnTo>
                      <a:pt x="258" y="397"/>
                    </a:lnTo>
                    <a:lnTo>
                      <a:pt x="258" y="397"/>
                    </a:lnTo>
                    <a:lnTo>
                      <a:pt x="252" y="409"/>
                    </a:lnTo>
                    <a:lnTo>
                      <a:pt x="244" y="415"/>
                    </a:lnTo>
                    <a:lnTo>
                      <a:pt x="244" y="421"/>
                    </a:lnTo>
                    <a:lnTo>
                      <a:pt x="244" y="421"/>
                    </a:lnTo>
                    <a:lnTo>
                      <a:pt x="238" y="435"/>
                    </a:lnTo>
                    <a:lnTo>
                      <a:pt x="238" y="446"/>
                    </a:lnTo>
                    <a:lnTo>
                      <a:pt x="232" y="452"/>
                    </a:lnTo>
                    <a:lnTo>
                      <a:pt x="232" y="452"/>
                    </a:lnTo>
                    <a:lnTo>
                      <a:pt x="232" y="435"/>
                    </a:lnTo>
                    <a:lnTo>
                      <a:pt x="232" y="397"/>
                    </a:lnTo>
                    <a:lnTo>
                      <a:pt x="232" y="354"/>
                    </a:lnTo>
                    <a:lnTo>
                      <a:pt x="232" y="354"/>
                    </a:lnTo>
                    <a:lnTo>
                      <a:pt x="214" y="319"/>
                    </a:lnTo>
                    <a:lnTo>
                      <a:pt x="203" y="281"/>
                    </a:lnTo>
                    <a:lnTo>
                      <a:pt x="189" y="256"/>
                    </a:lnTo>
                    <a:lnTo>
                      <a:pt x="189" y="256"/>
                    </a:lnTo>
                    <a:lnTo>
                      <a:pt x="189" y="270"/>
                    </a:lnTo>
                    <a:lnTo>
                      <a:pt x="189" y="293"/>
                    </a:lnTo>
                    <a:lnTo>
                      <a:pt x="197" y="311"/>
                    </a:lnTo>
                    <a:lnTo>
                      <a:pt x="197" y="311"/>
                    </a:lnTo>
                    <a:lnTo>
                      <a:pt x="197" y="336"/>
                    </a:lnTo>
                    <a:lnTo>
                      <a:pt x="197" y="374"/>
                    </a:lnTo>
                    <a:lnTo>
                      <a:pt x="197" y="409"/>
                    </a:lnTo>
                    <a:lnTo>
                      <a:pt x="197" y="409"/>
                    </a:lnTo>
                    <a:lnTo>
                      <a:pt x="183" y="435"/>
                    </a:lnTo>
                    <a:lnTo>
                      <a:pt x="177" y="452"/>
                    </a:lnTo>
                    <a:lnTo>
                      <a:pt x="165" y="464"/>
                    </a:lnTo>
                    <a:lnTo>
                      <a:pt x="165" y="464"/>
                    </a:lnTo>
                    <a:lnTo>
                      <a:pt x="159" y="476"/>
                    </a:lnTo>
                    <a:lnTo>
                      <a:pt x="153" y="490"/>
                    </a:lnTo>
                    <a:lnTo>
                      <a:pt x="147" y="484"/>
                    </a:lnTo>
                    <a:lnTo>
                      <a:pt x="147" y="484"/>
                    </a:lnTo>
                    <a:lnTo>
                      <a:pt x="142" y="470"/>
                    </a:lnTo>
                    <a:lnTo>
                      <a:pt x="142" y="452"/>
                    </a:lnTo>
                    <a:lnTo>
                      <a:pt x="142" y="441"/>
                    </a:lnTo>
                    <a:lnTo>
                      <a:pt x="142" y="441"/>
                    </a:lnTo>
                    <a:lnTo>
                      <a:pt x="134" y="429"/>
                    </a:lnTo>
                    <a:lnTo>
                      <a:pt x="128" y="415"/>
                    </a:lnTo>
                    <a:lnTo>
                      <a:pt x="128" y="403"/>
                    </a:lnTo>
                    <a:lnTo>
                      <a:pt x="128" y="403"/>
                    </a:lnTo>
                    <a:lnTo>
                      <a:pt x="116" y="391"/>
                    </a:lnTo>
                    <a:lnTo>
                      <a:pt x="104" y="366"/>
                    </a:lnTo>
                    <a:lnTo>
                      <a:pt x="92" y="342"/>
                    </a:lnTo>
                    <a:lnTo>
                      <a:pt x="92" y="342"/>
                    </a:lnTo>
                    <a:lnTo>
                      <a:pt x="86" y="319"/>
                    </a:lnTo>
                    <a:lnTo>
                      <a:pt x="86" y="293"/>
                    </a:lnTo>
                    <a:lnTo>
                      <a:pt x="86" y="281"/>
                    </a:lnTo>
                    <a:lnTo>
                      <a:pt x="86" y="281"/>
                    </a:lnTo>
                    <a:lnTo>
                      <a:pt x="86" y="270"/>
                    </a:lnTo>
                    <a:lnTo>
                      <a:pt x="79" y="244"/>
                    </a:lnTo>
                    <a:lnTo>
                      <a:pt x="79" y="226"/>
                    </a:lnTo>
                    <a:lnTo>
                      <a:pt x="79" y="226"/>
                    </a:lnTo>
                    <a:lnTo>
                      <a:pt x="79" y="232"/>
                    </a:lnTo>
                    <a:lnTo>
                      <a:pt x="73" y="250"/>
                    </a:lnTo>
                    <a:lnTo>
                      <a:pt x="67" y="264"/>
                    </a:lnTo>
                    <a:lnTo>
                      <a:pt x="67" y="264"/>
                    </a:lnTo>
                    <a:lnTo>
                      <a:pt x="55" y="287"/>
                    </a:lnTo>
                    <a:lnTo>
                      <a:pt x="43" y="311"/>
                    </a:lnTo>
                    <a:lnTo>
                      <a:pt x="37" y="325"/>
                    </a:lnTo>
                    <a:lnTo>
                      <a:pt x="37" y="325"/>
                    </a:lnTo>
                    <a:lnTo>
                      <a:pt x="31" y="336"/>
                    </a:lnTo>
                    <a:lnTo>
                      <a:pt x="24" y="354"/>
                    </a:lnTo>
                    <a:lnTo>
                      <a:pt x="31" y="380"/>
                    </a:lnTo>
                    <a:lnTo>
                      <a:pt x="31" y="380"/>
                    </a:lnTo>
                    <a:lnTo>
                      <a:pt x="24" y="380"/>
                    </a:lnTo>
                    <a:lnTo>
                      <a:pt x="18" y="374"/>
                    </a:lnTo>
                    <a:lnTo>
                      <a:pt x="18" y="360"/>
                    </a:lnTo>
                    <a:lnTo>
                      <a:pt x="18" y="360"/>
                    </a:lnTo>
                    <a:lnTo>
                      <a:pt x="12" y="348"/>
                    </a:lnTo>
                    <a:lnTo>
                      <a:pt x="12" y="336"/>
                    </a:lnTo>
                    <a:lnTo>
                      <a:pt x="12" y="330"/>
                    </a:lnTo>
                    <a:lnTo>
                      <a:pt x="12" y="330"/>
                    </a:lnTo>
                    <a:lnTo>
                      <a:pt x="12" y="325"/>
                    </a:lnTo>
                    <a:lnTo>
                      <a:pt x="12" y="311"/>
                    </a:lnTo>
                    <a:lnTo>
                      <a:pt x="12" y="305"/>
                    </a:lnTo>
                    <a:lnTo>
                      <a:pt x="12" y="305"/>
                    </a:lnTo>
                    <a:lnTo>
                      <a:pt x="12" y="299"/>
                    </a:lnTo>
                    <a:lnTo>
                      <a:pt x="6" y="287"/>
                    </a:lnTo>
                    <a:lnTo>
                      <a:pt x="12" y="275"/>
                    </a:lnTo>
                    <a:lnTo>
                      <a:pt x="12" y="275"/>
                    </a:lnTo>
                    <a:lnTo>
                      <a:pt x="12" y="264"/>
                    </a:lnTo>
                    <a:lnTo>
                      <a:pt x="12" y="250"/>
                    </a:lnTo>
                    <a:lnTo>
                      <a:pt x="12" y="238"/>
                    </a:lnTo>
                    <a:lnTo>
                      <a:pt x="12" y="238"/>
                    </a:lnTo>
                    <a:lnTo>
                      <a:pt x="6" y="232"/>
                    </a:lnTo>
                    <a:lnTo>
                      <a:pt x="6" y="226"/>
                    </a:lnTo>
                    <a:lnTo>
                      <a:pt x="6" y="220"/>
                    </a:lnTo>
                    <a:lnTo>
                      <a:pt x="6" y="220"/>
                    </a:lnTo>
                    <a:lnTo>
                      <a:pt x="0" y="209"/>
                    </a:lnTo>
                    <a:lnTo>
                      <a:pt x="0" y="195"/>
                    </a:lnTo>
                    <a:lnTo>
                      <a:pt x="0" y="183"/>
                    </a:lnTo>
                    <a:lnTo>
                      <a:pt x="0" y="183"/>
                    </a:lnTo>
                    <a:lnTo>
                      <a:pt x="6" y="171"/>
                    </a:lnTo>
                    <a:lnTo>
                      <a:pt x="6" y="165"/>
                    </a:lnTo>
                    <a:lnTo>
                      <a:pt x="6" y="159"/>
                    </a:lnTo>
                    <a:lnTo>
                      <a:pt x="6" y="159"/>
                    </a:lnTo>
                    <a:lnTo>
                      <a:pt x="0" y="146"/>
                    </a:lnTo>
                    <a:lnTo>
                      <a:pt x="6" y="128"/>
                    </a:lnTo>
                    <a:lnTo>
                      <a:pt x="12" y="110"/>
                    </a:lnTo>
                    <a:lnTo>
                      <a:pt x="12" y="110"/>
                    </a:lnTo>
                    <a:lnTo>
                      <a:pt x="12" y="110"/>
                    </a:lnTo>
                    <a:lnTo>
                      <a:pt x="6" y="104"/>
                    </a:lnTo>
                    <a:lnTo>
                      <a:pt x="12" y="98"/>
                    </a:lnTo>
                    <a:lnTo>
                      <a:pt x="12" y="98"/>
                    </a:lnTo>
                    <a:lnTo>
                      <a:pt x="12" y="91"/>
                    </a:lnTo>
                    <a:lnTo>
                      <a:pt x="12" y="85"/>
                    </a:lnTo>
                    <a:lnTo>
                      <a:pt x="12" y="73"/>
                    </a:lnTo>
                    <a:lnTo>
                      <a:pt x="12" y="73"/>
                    </a:lnTo>
                    <a:lnTo>
                      <a:pt x="18" y="67"/>
                    </a:lnTo>
                    <a:lnTo>
                      <a:pt x="18" y="61"/>
                    </a:lnTo>
                    <a:lnTo>
                      <a:pt x="18" y="55"/>
                    </a:lnTo>
                    <a:lnTo>
                      <a:pt x="18" y="55"/>
                    </a:lnTo>
                    <a:lnTo>
                      <a:pt x="18" y="49"/>
                    </a:lnTo>
                    <a:lnTo>
                      <a:pt x="24" y="49"/>
                    </a:lnTo>
                    <a:lnTo>
                      <a:pt x="24" y="43"/>
                    </a:lnTo>
                    <a:lnTo>
                      <a:pt x="24" y="43"/>
                    </a:lnTo>
                    <a:lnTo>
                      <a:pt x="24" y="36"/>
                    </a:lnTo>
                    <a:lnTo>
                      <a:pt x="31" y="24"/>
                    </a:lnTo>
                    <a:lnTo>
                      <a:pt x="37" y="18"/>
                    </a:lnTo>
                    <a:lnTo>
                      <a:pt x="37" y="18"/>
                    </a:lnTo>
                    <a:lnTo>
                      <a:pt x="37" y="24"/>
                    </a:lnTo>
                    <a:lnTo>
                      <a:pt x="37" y="30"/>
                    </a:lnTo>
                    <a:lnTo>
                      <a:pt x="43" y="36"/>
                    </a:lnTo>
                    <a:lnTo>
                      <a:pt x="43" y="36"/>
                    </a:lnTo>
                    <a:lnTo>
                      <a:pt x="49" y="49"/>
                    </a:lnTo>
                    <a:lnTo>
                      <a:pt x="61" y="67"/>
                    </a:lnTo>
                    <a:lnTo>
                      <a:pt x="73" y="73"/>
                    </a:lnTo>
                    <a:lnTo>
                      <a:pt x="73" y="73"/>
                    </a:lnTo>
                    <a:lnTo>
                      <a:pt x="79" y="79"/>
                    </a:lnTo>
                    <a:lnTo>
                      <a:pt x="79" y="79"/>
                    </a:lnTo>
                    <a:lnTo>
                      <a:pt x="86" y="79"/>
                    </a:lnTo>
                    <a:lnTo>
                      <a:pt x="86" y="79"/>
                    </a:lnTo>
                    <a:lnTo>
                      <a:pt x="86" y="79"/>
                    </a:lnTo>
                    <a:lnTo>
                      <a:pt x="92" y="79"/>
                    </a:lnTo>
                    <a:lnTo>
                      <a:pt x="98" y="73"/>
                    </a:lnTo>
                    <a:lnTo>
                      <a:pt x="98" y="73"/>
                    </a:lnTo>
                    <a:lnTo>
                      <a:pt x="104" y="73"/>
                    </a:lnTo>
                    <a:lnTo>
                      <a:pt x="110" y="73"/>
                    </a:lnTo>
                    <a:lnTo>
                      <a:pt x="116" y="73"/>
                    </a:lnTo>
                    <a:lnTo>
                      <a:pt x="116" y="73"/>
                    </a:lnTo>
                    <a:lnTo>
                      <a:pt x="116" y="67"/>
                    </a:lnTo>
                    <a:lnTo>
                      <a:pt x="122" y="67"/>
                    </a:lnTo>
                    <a:lnTo>
                      <a:pt x="134" y="67"/>
                    </a:lnTo>
                    <a:lnTo>
                      <a:pt x="134" y="67"/>
                    </a:lnTo>
                    <a:lnTo>
                      <a:pt x="142" y="73"/>
                    </a:lnTo>
                    <a:lnTo>
                      <a:pt x="147" y="73"/>
                    </a:lnTo>
                    <a:lnTo>
                      <a:pt x="147" y="67"/>
                    </a:lnTo>
                    <a:lnTo>
                      <a:pt x="147" y="67"/>
                    </a:lnTo>
                    <a:lnTo>
                      <a:pt x="153" y="67"/>
                    </a:lnTo>
                    <a:lnTo>
                      <a:pt x="159" y="67"/>
                    </a:lnTo>
                    <a:lnTo>
                      <a:pt x="171" y="67"/>
                    </a:lnTo>
                    <a:lnTo>
                      <a:pt x="171" y="67"/>
                    </a:lnTo>
                    <a:lnTo>
                      <a:pt x="177" y="73"/>
                    </a:lnTo>
                    <a:lnTo>
                      <a:pt x="177" y="73"/>
                    </a:lnTo>
                    <a:lnTo>
                      <a:pt x="189" y="67"/>
                    </a:lnTo>
                    <a:lnTo>
                      <a:pt x="189" y="67"/>
                    </a:lnTo>
                    <a:lnTo>
                      <a:pt x="203" y="61"/>
                    </a:lnTo>
                    <a:lnTo>
                      <a:pt x="232" y="49"/>
                    </a:lnTo>
                    <a:lnTo>
                      <a:pt x="258" y="24"/>
                    </a:lnTo>
                    <a:lnTo>
                      <a:pt x="258" y="24"/>
                    </a:lnTo>
                    <a:lnTo>
                      <a:pt x="258" y="24"/>
                    </a:lnTo>
                    <a:lnTo>
                      <a:pt x="263" y="12"/>
                    </a:lnTo>
                    <a:lnTo>
                      <a:pt x="263"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70" name="Freeform 126"/>
              <p:cNvSpPr>
                <a:spLocks/>
              </p:cNvSpPr>
              <p:nvPr/>
            </p:nvSpPr>
            <p:spPr bwMode="auto">
              <a:xfrm>
                <a:off x="4097" y="2457"/>
                <a:ext cx="93" cy="171"/>
              </a:xfrm>
              <a:custGeom>
                <a:avLst/>
                <a:gdLst>
                  <a:gd name="T0" fmla="*/ 12 w 93"/>
                  <a:gd name="T1" fmla="*/ 0 h 171"/>
                  <a:gd name="T2" fmla="*/ 18 w 93"/>
                  <a:gd name="T3" fmla="*/ 6 h 171"/>
                  <a:gd name="T4" fmla="*/ 32 w 93"/>
                  <a:gd name="T5" fmla="*/ 12 h 171"/>
                  <a:gd name="T6" fmla="*/ 55 w 93"/>
                  <a:gd name="T7" fmla="*/ 12 h 171"/>
                  <a:gd name="T8" fmla="*/ 61 w 93"/>
                  <a:gd name="T9" fmla="*/ 19 h 171"/>
                  <a:gd name="T10" fmla="*/ 93 w 93"/>
                  <a:gd name="T11" fmla="*/ 25 h 171"/>
                  <a:gd name="T12" fmla="*/ 79 w 93"/>
                  <a:gd name="T13" fmla="*/ 25 h 171"/>
                  <a:gd name="T14" fmla="*/ 55 w 93"/>
                  <a:gd name="T15" fmla="*/ 19 h 171"/>
                  <a:gd name="T16" fmla="*/ 43 w 93"/>
                  <a:gd name="T17" fmla="*/ 19 h 171"/>
                  <a:gd name="T18" fmla="*/ 38 w 93"/>
                  <a:gd name="T19" fmla="*/ 19 h 171"/>
                  <a:gd name="T20" fmla="*/ 43 w 93"/>
                  <a:gd name="T21" fmla="*/ 25 h 171"/>
                  <a:gd name="T22" fmla="*/ 61 w 93"/>
                  <a:gd name="T23" fmla="*/ 37 h 171"/>
                  <a:gd name="T24" fmla="*/ 67 w 93"/>
                  <a:gd name="T25" fmla="*/ 49 h 171"/>
                  <a:gd name="T26" fmla="*/ 93 w 93"/>
                  <a:gd name="T27" fmla="*/ 80 h 171"/>
                  <a:gd name="T28" fmla="*/ 79 w 93"/>
                  <a:gd name="T29" fmla="*/ 67 h 171"/>
                  <a:gd name="T30" fmla="*/ 38 w 93"/>
                  <a:gd name="T31" fmla="*/ 25 h 171"/>
                  <a:gd name="T32" fmla="*/ 24 w 93"/>
                  <a:gd name="T33" fmla="*/ 25 h 171"/>
                  <a:gd name="T34" fmla="*/ 24 w 93"/>
                  <a:gd name="T35" fmla="*/ 31 h 171"/>
                  <a:gd name="T36" fmla="*/ 24 w 93"/>
                  <a:gd name="T37" fmla="*/ 37 h 171"/>
                  <a:gd name="T38" fmla="*/ 32 w 93"/>
                  <a:gd name="T39" fmla="*/ 43 h 171"/>
                  <a:gd name="T40" fmla="*/ 38 w 93"/>
                  <a:gd name="T41" fmla="*/ 55 h 171"/>
                  <a:gd name="T42" fmla="*/ 49 w 93"/>
                  <a:gd name="T43" fmla="*/ 75 h 171"/>
                  <a:gd name="T44" fmla="*/ 61 w 93"/>
                  <a:gd name="T45" fmla="*/ 86 h 171"/>
                  <a:gd name="T46" fmla="*/ 87 w 93"/>
                  <a:gd name="T47" fmla="*/ 122 h 171"/>
                  <a:gd name="T48" fmla="*/ 79 w 93"/>
                  <a:gd name="T49" fmla="*/ 122 h 171"/>
                  <a:gd name="T50" fmla="*/ 67 w 93"/>
                  <a:gd name="T51" fmla="*/ 104 h 171"/>
                  <a:gd name="T52" fmla="*/ 55 w 93"/>
                  <a:gd name="T53" fmla="*/ 92 h 171"/>
                  <a:gd name="T54" fmla="*/ 38 w 93"/>
                  <a:gd name="T55" fmla="*/ 67 h 171"/>
                  <a:gd name="T56" fmla="*/ 32 w 93"/>
                  <a:gd name="T57" fmla="*/ 61 h 171"/>
                  <a:gd name="T58" fmla="*/ 24 w 93"/>
                  <a:gd name="T59" fmla="*/ 37 h 171"/>
                  <a:gd name="T60" fmla="*/ 18 w 93"/>
                  <a:gd name="T61" fmla="*/ 31 h 171"/>
                  <a:gd name="T62" fmla="*/ 12 w 93"/>
                  <a:gd name="T63" fmla="*/ 25 h 171"/>
                  <a:gd name="T64" fmla="*/ 6 w 93"/>
                  <a:gd name="T65" fmla="*/ 37 h 171"/>
                  <a:gd name="T66" fmla="*/ 6 w 93"/>
                  <a:gd name="T67" fmla="*/ 55 h 171"/>
                  <a:gd name="T68" fmla="*/ 6 w 93"/>
                  <a:gd name="T69" fmla="*/ 67 h 171"/>
                  <a:gd name="T70" fmla="*/ 12 w 93"/>
                  <a:gd name="T71" fmla="*/ 104 h 171"/>
                  <a:gd name="T72" fmla="*/ 18 w 93"/>
                  <a:gd name="T73" fmla="*/ 116 h 171"/>
                  <a:gd name="T74" fmla="*/ 32 w 93"/>
                  <a:gd name="T75" fmla="*/ 135 h 171"/>
                  <a:gd name="T76" fmla="*/ 32 w 93"/>
                  <a:gd name="T77" fmla="*/ 147 h 171"/>
                  <a:gd name="T78" fmla="*/ 43 w 93"/>
                  <a:gd name="T79" fmla="*/ 165 h 171"/>
                  <a:gd name="T80" fmla="*/ 43 w 93"/>
                  <a:gd name="T81" fmla="*/ 171 h 171"/>
                  <a:gd name="T82" fmla="*/ 38 w 93"/>
                  <a:gd name="T83" fmla="*/ 159 h 171"/>
                  <a:gd name="T84" fmla="*/ 32 w 93"/>
                  <a:gd name="T85" fmla="*/ 147 h 171"/>
                  <a:gd name="T86" fmla="*/ 18 w 93"/>
                  <a:gd name="T87" fmla="*/ 135 h 171"/>
                  <a:gd name="T88" fmla="*/ 12 w 93"/>
                  <a:gd name="T89" fmla="*/ 130 h 171"/>
                  <a:gd name="T90" fmla="*/ 6 w 93"/>
                  <a:gd name="T91" fmla="*/ 116 h 171"/>
                  <a:gd name="T92" fmla="*/ 0 w 93"/>
                  <a:gd name="T93" fmla="*/ 98 h 171"/>
                  <a:gd name="T94" fmla="*/ 0 w 93"/>
                  <a:gd name="T95" fmla="*/ 31 h 171"/>
                  <a:gd name="T96" fmla="*/ 6 w 93"/>
                  <a:gd name="T97" fmla="*/ 12 h 171"/>
                  <a:gd name="T98" fmla="*/ 12 w 93"/>
                  <a:gd name="T9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171">
                    <a:moveTo>
                      <a:pt x="12" y="0"/>
                    </a:moveTo>
                    <a:lnTo>
                      <a:pt x="12" y="0"/>
                    </a:lnTo>
                    <a:lnTo>
                      <a:pt x="12" y="6"/>
                    </a:lnTo>
                    <a:lnTo>
                      <a:pt x="18" y="6"/>
                    </a:lnTo>
                    <a:lnTo>
                      <a:pt x="18" y="6"/>
                    </a:lnTo>
                    <a:lnTo>
                      <a:pt x="32" y="12"/>
                    </a:lnTo>
                    <a:lnTo>
                      <a:pt x="43" y="12"/>
                    </a:lnTo>
                    <a:lnTo>
                      <a:pt x="55" y="12"/>
                    </a:lnTo>
                    <a:lnTo>
                      <a:pt x="55" y="12"/>
                    </a:lnTo>
                    <a:lnTo>
                      <a:pt x="61" y="19"/>
                    </a:lnTo>
                    <a:lnTo>
                      <a:pt x="79" y="19"/>
                    </a:lnTo>
                    <a:lnTo>
                      <a:pt x="93" y="25"/>
                    </a:lnTo>
                    <a:lnTo>
                      <a:pt x="93" y="25"/>
                    </a:lnTo>
                    <a:lnTo>
                      <a:pt x="79" y="25"/>
                    </a:lnTo>
                    <a:lnTo>
                      <a:pt x="67" y="19"/>
                    </a:lnTo>
                    <a:lnTo>
                      <a:pt x="55" y="19"/>
                    </a:lnTo>
                    <a:lnTo>
                      <a:pt x="55" y="19"/>
                    </a:lnTo>
                    <a:lnTo>
                      <a:pt x="43" y="19"/>
                    </a:lnTo>
                    <a:lnTo>
                      <a:pt x="38" y="19"/>
                    </a:lnTo>
                    <a:lnTo>
                      <a:pt x="38" y="19"/>
                    </a:lnTo>
                    <a:lnTo>
                      <a:pt x="38" y="19"/>
                    </a:lnTo>
                    <a:lnTo>
                      <a:pt x="43" y="25"/>
                    </a:lnTo>
                    <a:lnTo>
                      <a:pt x="55" y="31"/>
                    </a:lnTo>
                    <a:lnTo>
                      <a:pt x="61" y="37"/>
                    </a:lnTo>
                    <a:lnTo>
                      <a:pt x="61" y="37"/>
                    </a:lnTo>
                    <a:lnTo>
                      <a:pt x="67" y="49"/>
                    </a:lnTo>
                    <a:lnTo>
                      <a:pt x="79" y="61"/>
                    </a:lnTo>
                    <a:lnTo>
                      <a:pt x="93" y="80"/>
                    </a:lnTo>
                    <a:lnTo>
                      <a:pt x="93" y="80"/>
                    </a:lnTo>
                    <a:lnTo>
                      <a:pt x="79" y="67"/>
                    </a:lnTo>
                    <a:lnTo>
                      <a:pt x="55" y="43"/>
                    </a:lnTo>
                    <a:lnTo>
                      <a:pt x="38" y="25"/>
                    </a:lnTo>
                    <a:lnTo>
                      <a:pt x="38" y="25"/>
                    </a:lnTo>
                    <a:lnTo>
                      <a:pt x="24" y="25"/>
                    </a:lnTo>
                    <a:lnTo>
                      <a:pt x="24" y="25"/>
                    </a:lnTo>
                    <a:lnTo>
                      <a:pt x="24" y="31"/>
                    </a:lnTo>
                    <a:lnTo>
                      <a:pt x="24" y="31"/>
                    </a:lnTo>
                    <a:lnTo>
                      <a:pt x="24" y="37"/>
                    </a:lnTo>
                    <a:lnTo>
                      <a:pt x="32" y="37"/>
                    </a:lnTo>
                    <a:lnTo>
                      <a:pt x="32" y="43"/>
                    </a:lnTo>
                    <a:lnTo>
                      <a:pt x="32" y="43"/>
                    </a:lnTo>
                    <a:lnTo>
                      <a:pt x="38" y="55"/>
                    </a:lnTo>
                    <a:lnTo>
                      <a:pt x="43" y="67"/>
                    </a:lnTo>
                    <a:lnTo>
                      <a:pt x="49" y="75"/>
                    </a:lnTo>
                    <a:lnTo>
                      <a:pt x="49" y="75"/>
                    </a:lnTo>
                    <a:lnTo>
                      <a:pt x="61" y="86"/>
                    </a:lnTo>
                    <a:lnTo>
                      <a:pt x="73" y="110"/>
                    </a:lnTo>
                    <a:lnTo>
                      <a:pt x="87" y="122"/>
                    </a:lnTo>
                    <a:lnTo>
                      <a:pt x="87" y="122"/>
                    </a:lnTo>
                    <a:lnTo>
                      <a:pt x="79" y="122"/>
                    </a:lnTo>
                    <a:lnTo>
                      <a:pt x="73" y="110"/>
                    </a:lnTo>
                    <a:lnTo>
                      <a:pt x="67" y="104"/>
                    </a:lnTo>
                    <a:lnTo>
                      <a:pt x="67" y="104"/>
                    </a:lnTo>
                    <a:lnTo>
                      <a:pt x="55" y="92"/>
                    </a:lnTo>
                    <a:lnTo>
                      <a:pt x="43" y="80"/>
                    </a:lnTo>
                    <a:lnTo>
                      <a:pt x="38" y="67"/>
                    </a:lnTo>
                    <a:lnTo>
                      <a:pt x="38" y="67"/>
                    </a:lnTo>
                    <a:lnTo>
                      <a:pt x="32" y="61"/>
                    </a:lnTo>
                    <a:lnTo>
                      <a:pt x="24" y="49"/>
                    </a:lnTo>
                    <a:lnTo>
                      <a:pt x="24" y="37"/>
                    </a:lnTo>
                    <a:lnTo>
                      <a:pt x="24" y="37"/>
                    </a:lnTo>
                    <a:lnTo>
                      <a:pt x="18" y="31"/>
                    </a:lnTo>
                    <a:lnTo>
                      <a:pt x="12" y="25"/>
                    </a:lnTo>
                    <a:lnTo>
                      <a:pt x="12" y="25"/>
                    </a:lnTo>
                    <a:lnTo>
                      <a:pt x="12" y="25"/>
                    </a:lnTo>
                    <a:lnTo>
                      <a:pt x="6" y="37"/>
                    </a:lnTo>
                    <a:lnTo>
                      <a:pt x="6" y="49"/>
                    </a:lnTo>
                    <a:lnTo>
                      <a:pt x="6" y="55"/>
                    </a:lnTo>
                    <a:lnTo>
                      <a:pt x="6" y="55"/>
                    </a:lnTo>
                    <a:lnTo>
                      <a:pt x="6" y="67"/>
                    </a:lnTo>
                    <a:lnTo>
                      <a:pt x="6" y="86"/>
                    </a:lnTo>
                    <a:lnTo>
                      <a:pt x="12" y="104"/>
                    </a:lnTo>
                    <a:lnTo>
                      <a:pt x="12" y="104"/>
                    </a:lnTo>
                    <a:lnTo>
                      <a:pt x="18" y="116"/>
                    </a:lnTo>
                    <a:lnTo>
                      <a:pt x="24" y="130"/>
                    </a:lnTo>
                    <a:lnTo>
                      <a:pt x="32" y="135"/>
                    </a:lnTo>
                    <a:lnTo>
                      <a:pt x="32" y="135"/>
                    </a:lnTo>
                    <a:lnTo>
                      <a:pt x="32" y="147"/>
                    </a:lnTo>
                    <a:lnTo>
                      <a:pt x="38" y="153"/>
                    </a:lnTo>
                    <a:lnTo>
                      <a:pt x="43" y="165"/>
                    </a:lnTo>
                    <a:lnTo>
                      <a:pt x="43" y="165"/>
                    </a:lnTo>
                    <a:lnTo>
                      <a:pt x="43" y="171"/>
                    </a:lnTo>
                    <a:lnTo>
                      <a:pt x="43" y="171"/>
                    </a:lnTo>
                    <a:lnTo>
                      <a:pt x="38" y="159"/>
                    </a:lnTo>
                    <a:lnTo>
                      <a:pt x="38" y="159"/>
                    </a:lnTo>
                    <a:lnTo>
                      <a:pt x="32" y="147"/>
                    </a:lnTo>
                    <a:lnTo>
                      <a:pt x="24" y="141"/>
                    </a:lnTo>
                    <a:lnTo>
                      <a:pt x="18" y="135"/>
                    </a:lnTo>
                    <a:lnTo>
                      <a:pt x="18" y="135"/>
                    </a:lnTo>
                    <a:lnTo>
                      <a:pt x="12" y="130"/>
                    </a:lnTo>
                    <a:lnTo>
                      <a:pt x="6" y="122"/>
                    </a:lnTo>
                    <a:lnTo>
                      <a:pt x="6" y="116"/>
                    </a:lnTo>
                    <a:lnTo>
                      <a:pt x="6" y="116"/>
                    </a:lnTo>
                    <a:lnTo>
                      <a:pt x="0" y="98"/>
                    </a:lnTo>
                    <a:lnTo>
                      <a:pt x="0" y="67"/>
                    </a:lnTo>
                    <a:lnTo>
                      <a:pt x="0" y="31"/>
                    </a:lnTo>
                    <a:lnTo>
                      <a:pt x="0" y="31"/>
                    </a:lnTo>
                    <a:lnTo>
                      <a:pt x="6" y="12"/>
                    </a:lnTo>
                    <a:lnTo>
                      <a:pt x="6" y="0"/>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71" name="Freeform 127"/>
              <p:cNvSpPr>
                <a:spLocks/>
              </p:cNvSpPr>
              <p:nvPr/>
            </p:nvSpPr>
            <p:spPr bwMode="auto">
              <a:xfrm>
                <a:off x="4195" y="2482"/>
                <a:ext cx="24" cy="24"/>
              </a:xfrm>
              <a:custGeom>
                <a:avLst/>
                <a:gdLst>
                  <a:gd name="T0" fmla="*/ 24 w 24"/>
                  <a:gd name="T1" fmla="*/ 12 h 24"/>
                  <a:gd name="T2" fmla="*/ 18 w 24"/>
                  <a:gd name="T3" fmla="*/ 12 h 24"/>
                  <a:gd name="T4" fmla="*/ 12 w 24"/>
                  <a:gd name="T5" fmla="*/ 6 h 24"/>
                  <a:gd name="T6" fmla="*/ 6 w 24"/>
                  <a:gd name="T7" fmla="*/ 0 h 24"/>
                  <a:gd name="T8" fmla="*/ 6 w 24"/>
                  <a:gd name="T9" fmla="*/ 0 h 24"/>
                  <a:gd name="T10" fmla="*/ 0 w 24"/>
                  <a:gd name="T11" fmla="*/ 0 h 24"/>
                  <a:gd name="T12" fmla="*/ 6 w 24"/>
                  <a:gd name="T13" fmla="*/ 6 h 24"/>
                  <a:gd name="T14" fmla="*/ 12 w 24"/>
                  <a:gd name="T15" fmla="*/ 6 h 24"/>
                  <a:gd name="T16" fmla="*/ 12 w 24"/>
                  <a:gd name="T17" fmla="*/ 6 h 24"/>
                  <a:gd name="T18" fmla="*/ 12 w 24"/>
                  <a:gd name="T19" fmla="*/ 12 h 24"/>
                  <a:gd name="T20" fmla="*/ 18 w 24"/>
                  <a:gd name="T21" fmla="*/ 18 h 24"/>
                  <a:gd name="T22" fmla="*/ 24 w 24"/>
                  <a:gd name="T23" fmla="*/ 24 h 24"/>
                  <a:gd name="T24" fmla="*/ 24 w 24"/>
                  <a:gd name="T25" fmla="*/ 24 h 24"/>
                  <a:gd name="T26" fmla="*/ 24 w 24"/>
                  <a:gd name="T27" fmla="*/ 24 h 24"/>
                  <a:gd name="T28" fmla="*/ 24 w 24"/>
                  <a:gd name="T29" fmla="*/ 18 h 24"/>
                  <a:gd name="T30" fmla="*/ 24 w 24"/>
                  <a:gd name="T3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4">
                    <a:moveTo>
                      <a:pt x="24" y="12"/>
                    </a:moveTo>
                    <a:lnTo>
                      <a:pt x="18" y="12"/>
                    </a:lnTo>
                    <a:lnTo>
                      <a:pt x="12" y="6"/>
                    </a:lnTo>
                    <a:lnTo>
                      <a:pt x="6" y="0"/>
                    </a:lnTo>
                    <a:lnTo>
                      <a:pt x="6" y="0"/>
                    </a:lnTo>
                    <a:lnTo>
                      <a:pt x="0" y="0"/>
                    </a:lnTo>
                    <a:lnTo>
                      <a:pt x="6" y="6"/>
                    </a:lnTo>
                    <a:lnTo>
                      <a:pt x="12" y="6"/>
                    </a:lnTo>
                    <a:lnTo>
                      <a:pt x="12" y="6"/>
                    </a:lnTo>
                    <a:lnTo>
                      <a:pt x="12" y="12"/>
                    </a:lnTo>
                    <a:lnTo>
                      <a:pt x="18" y="18"/>
                    </a:lnTo>
                    <a:lnTo>
                      <a:pt x="24" y="24"/>
                    </a:lnTo>
                    <a:lnTo>
                      <a:pt x="24" y="24"/>
                    </a:lnTo>
                    <a:lnTo>
                      <a:pt x="24" y="24"/>
                    </a:lnTo>
                    <a:lnTo>
                      <a:pt x="24" y="18"/>
                    </a:lnTo>
                    <a:lnTo>
                      <a:pt x="24" y="1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72" name="Freeform 128"/>
              <p:cNvSpPr>
                <a:spLocks/>
              </p:cNvSpPr>
              <p:nvPr/>
            </p:nvSpPr>
            <p:spPr bwMode="auto">
              <a:xfrm>
                <a:off x="4201" y="2549"/>
                <a:ext cx="24" cy="43"/>
              </a:xfrm>
              <a:custGeom>
                <a:avLst/>
                <a:gdLst>
                  <a:gd name="T0" fmla="*/ 24 w 24"/>
                  <a:gd name="T1" fmla="*/ 30 h 43"/>
                  <a:gd name="T2" fmla="*/ 18 w 24"/>
                  <a:gd name="T3" fmla="*/ 24 h 43"/>
                  <a:gd name="T4" fmla="*/ 12 w 24"/>
                  <a:gd name="T5" fmla="*/ 12 h 43"/>
                  <a:gd name="T6" fmla="*/ 6 w 24"/>
                  <a:gd name="T7" fmla="*/ 0 h 43"/>
                  <a:gd name="T8" fmla="*/ 6 w 24"/>
                  <a:gd name="T9" fmla="*/ 0 h 43"/>
                  <a:gd name="T10" fmla="*/ 0 w 24"/>
                  <a:gd name="T11" fmla="*/ 0 h 43"/>
                  <a:gd name="T12" fmla="*/ 0 w 24"/>
                  <a:gd name="T13" fmla="*/ 0 h 43"/>
                  <a:gd name="T14" fmla="*/ 6 w 24"/>
                  <a:gd name="T15" fmla="*/ 6 h 43"/>
                  <a:gd name="T16" fmla="*/ 6 w 24"/>
                  <a:gd name="T17" fmla="*/ 6 h 43"/>
                  <a:gd name="T18" fmla="*/ 12 w 24"/>
                  <a:gd name="T19" fmla="*/ 18 h 43"/>
                  <a:gd name="T20" fmla="*/ 18 w 24"/>
                  <a:gd name="T21" fmla="*/ 38 h 43"/>
                  <a:gd name="T22" fmla="*/ 24 w 24"/>
                  <a:gd name="T23" fmla="*/ 43 h 43"/>
                  <a:gd name="T24" fmla="*/ 24 w 24"/>
                  <a:gd name="T25" fmla="*/ 43 h 43"/>
                  <a:gd name="T26" fmla="*/ 24 w 24"/>
                  <a:gd name="T27" fmla="*/ 43 h 43"/>
                  <a:gd name="T28" fmla="*/ 24 w 24"/>
                  <a:gd name="T29" fmla="*/ 38 h 43"/>
                  <a:gd name="T30" fmla="*/ 24 w 24"/>
                  <a:gd name="T31"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3">
                    <a:moveTo>
                      <a:pt x="24" y="30"/>
                    </a:moveTo>
                    <a:lnTo>
                      <a:pt x="18" y="24"/>
                    </a:lnTo>
                    <a:lnTo>
                      <a:pt x="12" y="12"/>
                    </a:lnTo>
                    <a:lnTo>
                      <a:pt x="6" y="0"/>
                    </a:lnTo>
                    <a:lnTo>
                      <a:pt x="6" y="0"/>
                    </a:lnTo>
                    <a:lnTo>
                      <a:pt x="0" y="0"/>
                    </a:lnTo>
                    <a:lnTo>
                      <a:pt x="0" y="0"/>
                    </a:lnTo>
                    <a:lnTo>
                      <a:pt x="6" y="6"/>
                    </a:lnTo>
                    <a:lnTo>
                      <a:pt x="6" y="6"/>
                    </a:lnTo>
                    <a:lnTo>
                      <a:pt x="12" y="18"/>
                    </a:lnTo>
                    <a:lnTo>
                      <a:pt x="18" y="38"/>
                    </a:lnTo>
                    <a:lnTo>
                      <a:pt x="24" y="43"/>
                    </a:lnTo>
                    <a:lnTo>
                      <a:pt x="24" y="43"/>
                    </a:lnTo>
                    <a:lnTo>
                      <a:pt x="24" y="43"/>
                    </a:lnTo>
                    <a:lnTo>
                      <a:pt x="24" y="38"/>
                    </a:lnTo>
                    <a:lnTo>
                      <a:pt x="24" y="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73" name="Freeform 129"/>
              <p:cNvSpPr>
                <a:spLocks/>
              </p:cNvSpPr>
              <p:nvPr/>
            </p:nvSpPr>
            <p:spPr bwMode="auto">
              <a:xfrm>
                <a:off x="4195" y="2598"/>
                <a:ext cx="24" cy="61"/>
              </a:xfrm>
              <a:custGeom>
                <a:avLst/>
                <a:gdLst>
                  <a:gd name="T0" fmla="*/ 0 w 24"/>
                  <a:gd name="T1" fmla="*/ 0 h 61"/>
                  <a:gd name="T2" fmla="*/ 6 w 24"/>
                  <a:gd name="T3" fmla="*/ 12 h 61"/>
                  <a:gd name="T4" fmla="*/ 12 w 24"/>
                  <a:gd name="T5" fmla="*/ 30 h 61"/>
                  <a:gd name="T6" fmla="*/ 24 w 24"/>
                  <a:gd name="T7" fmla="*/ 50 h 61"/>
                  <a:gd name="T8" fmla="*/ 24 w 24"/>
                  <a:gd name="T9" fmla="*/ 50 h 61"/>
                  <a:gd name="T10" fmla="*/ 18 w 24"/>
                  <a:gd name="T11" fmla="*/ 55 h 61"/>
                  <a:gd name="T12" fmla="*/ 18 w 24"/>
                  <a:gd name="T13" fmla="*/ 61 h 61"/>
                  <a:gd name="T14" fmla="*/ 18 w 24"/>
                  <a:gd name="T15" fmla="*/ 61 h 61"/>
                  <a:gd name="T16" fmla="*/ 18 w 24"/>
                  <a:gd name="T17" fmla="*/ 61 h 61"/>
                  <a:gd name="T18" fmla="*/ 18 w 24"/>
                  <a:gd name="T19" fmla="*/ 55 h 61"/>
                  <a:gd name="T20" fmla="*/ 12 w 24"/>
                  <a:gd name="T21" fmla="*/ 50 h 61"/>
                  <a:gd name="T22" fmla="*/ 12 w 24"/>
                  <a:gd name="T23" fmla="*/ 36 h 61"/>
                  <a:gd name="T24" fmla="*/ 12 w 24"/>
                  <a:gd name="T25" fmla="*/ 36 h 61"/>
                  <a:gd name="T26" fmla="*/ 6 w 24"/>
                  <a:gd name="T27" fmla="*/ 24 h 61"/>
                  <a:gd name="T28" fmla="*/ 0 w 24"/>
                  <a:gd name="T29" fmla="*/ 12 h 61"/>
                  <a:gd name="T30" fmla="*/ 0 w 24"/>
                  <a:gd name="T3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61">
                    <a:moveTo>
                      <a:pt x="0" y="0"/>
                    </a:moveTo>
                    <a:lnTo>
                      <a:pt x="6" y="12"/>
                    </a:lnTo>
                    <a:lnTo>
                      <a:pt x="12" y="30"/>
                    </a:lnTo>
                    <a:lnTo>
                      <a:pt x="24" y="50"/>
                    </a:lnTo>
                    <a:lnTo>
                      <a:pt x="24" y="50"/>
                    </a:lnTo>
                    <a:lnTo>
                      <a:pt x="18" y="55"/>
                    </a:lnTo>
                    <a:lnTo>
                      <a:pt x="18" y="61"/>
                    </a:lnTo>
                    <a:lnTo>
                      <a:pt x="18" y="61"/>
                    </a:lnTo>
                    <a:lnTo>
                      <a:pt x="18" y="61"/>
                    </a:lnTo>
                    <a:lnTo>
                      <a:pt x="18" y="55"/>
                    </a:lnTo>
                    <a:lnTo>
                      <a:pt x="12" y="50"/>
                    </a:lnTo>
                    <a:lnTo>
                      <a:pt x="12" y="36"/>
                    </a:lnTo>
                    <a:lnTo>
                      <a:pt x="12" y="36"/>
                    </a:lnTo>
                    <a:lnTo>
                      <a:pt x="6" y="24"/>
                    </a:lnTo>
                    <a:lnTo>
                      <a:pt x="0" y="12"/>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74" name="Freeform 130"/>
              <p:cNvSpPr>
                <a:spLocks/>
              </p:cNvSpPr>
              <p:nvPr/>
            </p:nvSpPr>
            <p:spPr bwMode="auto">
              <a:xfrm>
                <a:off x="4164" y="2622"/>
                <a:ext cx="43" cy="110"/>
              </a:xfrm>
              <a:custGeom>
                <a:avLst/>
                <a:gdLst>
                  <a:gd name="T0" fmla="*/ 31 w 43"/>
                  <a:gd name="T1" fmla="*/ 110 h 110"/>
                  <a:gd name="T2" fmla="*/ 31 w 43"/>
                  <a:gd name="T3" fmla="*/ 110 h 110"/>
                  <a:gd name="T4" fmla="*/ 31 w 43"/>
                  <a:gd name="T5" fmla="*/ 98 h 110"/>
                  <a:gd name="T6" fmla="*/ 31 w 43"/>
                  <a:gd name="T7" fmla="*/ 86 h 110"/>
                  <a:gd name="T8" fmla="*/ 31 w 43"/>
                  <a:gd name="T9" fmla="*/ 86 h 110"/>
                  <a:gd name="T10" fmla="*/ 26 w 43"/>
                  <a:gd name="T11" fmla="*/ 75 h 110"/>
                  <a:gd name="T12" fmla="*/ 20 w 43"/>
                  <a:gd name="T13" fmla="*/ 55 h 110"/>
                  <a:gd name="T14" fmla="*/ 20 w 43"/>
                  <a:gd name="T15" fmla="*/ 37 h 110"/>
                  <a:gd name="T16" fmla="*/ 20 w 43"/>
                  <a:gd name="T17" fmla="*/ 37 h 110"/>
                  <a:gd name="T18" fmla="*/ 6 w 43"/>
                  <a:gd name="T19" fmla="*/ 26 h 110"/>
                  <a:gd name="T20" fmla="*/ 0 w 43"/>
                  <a:gd name="T21" fmla="*/ 12 h 110"/>
                  <a:gd name="T22" fmla="*/ 0 w 43"/>
                  <a:gd name="T23" fmla="*/ 0 h 110"/>
                  <a:gd name="T24" fmla="*/ 0 w 43"/>
                  <a:gd name="T25" fmla="*/ 0 h 110"/>
                  <a:gd name="T26" fmla="*/ 0 w 43"/>
                  <a:gd name="T27" fmla="*/ 6 h 110"/>
                  <a:gd name="T28" fmla="*/ 6 w 43"/>
                  <a:gd name="T29" fmla="*/ 26 h 110"/>
                  <a:gd name="T30" fmla="*/ 20 w 43"/>
                  <a:gd name="T31" fmla="*/ 31 h 110"/>
                  <a:gd name="T32" fmla="*/ 20 w 43"/>
                  <a:gd name="T33" fmla="*/ 31 h 110"/>
                  <a:gd name="T34" fmla="*/ 20 w 43"/>
                  <a:gd name="T35" fmla="*/ 37 h 110"/>
                  <a:gd name="T36" fmla="*/ 26 w 43"/>
                  <a:gd name="T37" fmla="*/ 49 h 110"/>
                  <a:gd name="T38" fmla="*/ 31 w 43"/>
                  <a:gd name="T39" fmla="*/ 61 h 110"/>
                  <a:gd name="T40" fmla="*/ 31 w 43"/>
                  <a:gd name="T41" fmla="*/ 61 h 110"/>
                  <a:gd name="T42" fmla="*/ 31 w 43"/>
                  <a:gd name="T43" fmla="*/ 75 h 110"/>
                  <a:gd name="T44" fmla="*/ 37 w 43"/>
                  <a:gd name="T45" fmla="*/ 86 h 110"/>
                  <a:gd name="T46" fmla="*/ 43 w 43"/>
                  <a:gd name="T47" fmla="*/ 86 h 110"/>
                  <a:gd name="T48" fmla="*/ 43 w 43"/>
                  <a:gd name="T49" fmla="*/ 86 h 110"/>
                  <a:gd name="T50" fmla="*/ 37 w 43"/>
                  <a:gd name="T51" fmla="*/ 92 h 110"/>
                  <a:gd name="T52" fmla="*/ 31 w 43"/>
                  <a:gd name="T53" fmla="*/ 98 h 110"/>
                  <a:gd name="T54" fmla="*/ 31 w 43"/>
                  <a:gd name="T5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110">
                    <a:moveTo>
                      <a:pt x="31" y="110"/>
                    </a:moveTo>
                    <a:lnTo>
                      <a:pt x="31" y="110"/>
                    </a:lnTo>
                    <a:lnTo>
                      <a:pt x="31" y="98"/>
                    </a:lnTo>
                    <a:lnTo>
                      <a:pt x="31" y="86"/>
                    </a:lnTo>
                    <a:lnTo>
                      <a:pt x="31" y="86"/>
                    </a:lnTo>
                    <a:lnTo>
                      <a:pt x="26" y="75"/>
                    </a:lnTo>
                    <a:lnTo>
                      <a:pt x="20" y="55"/>
                    </a:lnTo>
                    <a:lnTo>
                      <a:pt x="20" y="37"/>
                    </a:lnTo>
                    <a:lnTo>
                      <a:pt x="20" y="37"/>
                    </a:lnTo>
                    <a:lnTo>
                      <a:pt x="6" y="26"/>
                    </a:lnTo>
                    <a:lnTo>
                      <a:pt x="0" y="12"/>
                    </a:lnTo>
                    <a:lnTo>
                      <a:pt x="0" y="0"/>
                    </a:lnTo>
                    <a:lnTo>
                      <a:pt x="0" y="0"/>
                    </a:lnTo>
                    <a:lnTo>
                      <a:pt x="0" y="6"/>
                    </a:lnTo>
                    <a:lnTo>
                      <a:pt x="6" y="26"/>
                    </a:lnTo>
                    <a:lnTo>
                      <a:pt x="20" y="31"/>
                    </a:lnTo>
                    <a:lnTo>
                      <a:pt x="20" y="31"/>
                    </a:lnTo>
                    <a:lnTo>
                      <a:pt x="20" y="37"/>
                    </a:lnTo>
                    <a:lnTo>
                      <a:pt x="26" y="49"/>
                    </a:lnTo>
                    <a:lnTo>
                      <a:pt x="31" y="61"/>
                    </a:lnTo>
                    <a:lnTo>
                      <a:pt x="31" y="61"/>
                    </a:lnTo>
                    <a:lnTo>
                      <a:pt x="31" y="75"/>
                    </a:lnTo>
                    <a:lnTo>
                      <a:pt x="37" y="86"/>
                    </a:lnTo>
                    <a:lnTo>
                      <a:pt x="43" y="86"/>
                    </a:lnTo>
                    <a:lnTo>
                      <a:pt x="43" y="86"/>
                    </a:lnTo>
                    <a:lnTo>
                      <a:pt x="37" y="92"/>
                    </a:lnTo>
                    <a:lnTo>
                      <a:pt x="31" y="98"/>
                    </a:lnTo>
                    <a:lnTo>
                      <a:pt x="31" y="11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75" name="Freeform 131"/>
              <p:cNvSpPr>
                <a:spLocks/>
              </p:cNvSpPr>
              <p:nvPr/>
            </p:nvSpPr>
            <p:spPr bwMode="auto">
              <a:xfrm>
                <a:off x="4109" y="2579"/>
                <a:ext cx="12" cy="55"/>
              </a:xfrm>
              <a:custGeom>
                <a:avLst/>
                <a:gdLst>
                  <a:gd name="T0" fmla="*/ 0 w 12"/>
                  <a:gd name="T1" fmla="*/ 0 h 55"/>
                  <a:gd name="T2" fmla="*/ 12 w 12"/>
                  <a:gd name="T3" fmla="*/ 55 h 55"/>
                  <a:gd name="T4" fmla="*/ 6 w 12"/>
                  <a:gd name="T5" fmla="*/ 43 h 55"/>
                  <a:gd name="T6" fmla="*/ 6 w 12"/>
                  <a:gd name="T7" fmla="*/ 25 h 55"/>
                  <a:gd name="T8" fmla="*/ 6 w 12"/>
                  <a:gd name="T9" fmla="*/ 8 h 55"/>
                  <a:gd name="T10" fmla="*/ 6 w 12"/>
                  <a:gd name="T11" fmla="*/ 8 h 55"/>
                  <a:gd name="T12" fmla="*/ 0 w 12"/>
                  <a:gd name="T13" fmla="*/ 8 h 55"/>
                  <a:gd name="T14" fmla="*/ 0 w 12"/>
                  <a:gd name="T15" fmla="*/ 0 h 55"/>
                  <a:gd name="T16" fmla="*/ 0 w 12"/>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5">
                    <a:moveTo>
                      <a:pt x="0" y="0"/>
                    </a:moveTo>
                    <a:lnTo>
                      <a:pt x="12" y="55"/>
                    </a:lnTo>
                    <a:lnTo>
                      <a:pt x="6" y="43"/>
                    </a:lnTo>
                    <a:lnTo>
                      <a:pt x="6" y="25"/>
                    </a:lnTo>
                    <a:lnTo>
                      <a:pt x="6" y="8"/>
                    </a:lnTo>
                    <a:lnTo>
                      <a:pt x="6" y="8"/>
                    </a:lnTo>
                    <a:lnTo>
                      <a:pt x="0" y="8"/>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76" name="Freeform 132"/>
              <p:cNvSpPr>
                <a:spLocks/>
              </p:cNvSpPr>
              <p:nvPr/>
            </p:nvSpPr>
            <p:spPr bwMode="auto">
              <a:xfrm>
                <a:off x="4048" y="2451"/>
                <a:ext cx="26" cy="153"/>
              </a:xfrm>
              <a:custGeom>
                <a:avLst/>
                <a:gdLst>
                  <a:gd name="T0" fmla="*/ 26 w 26"/>
                  <a:gd name="T1" fmla="*/ 0 h 153"/>
                  <a:gd name="T2" fmla="*/ 18 w 26"/>
                  <a:gd name="T3" fmla="*/ 18 h 153"/>
                  <a:gd name="T4" fmla="*/ 6 w 26"/>
                  <a:gd name="T5" fmla="*/ 37 h 153"/>
                  <a:gd name="T6" fmla="*/ 6 w 26"/>
                  <a:gd name="T7" fmla="*/ 55 h 153"/>
                  <a:gd name="T8" fmla="*/ 6 w 26"/>
                  <a:gd name="T9" fmla="*/ 55 h 153"/>
                  <a:gd name="T10" fmla="*/ 6 w 26"/>
                  <a:gd name="T11" fmla="*/ 81 h 153"/>
                  <a:gd name="T12" fmla="*/ 6 w 26"/>
                  <a:gd name="T13" fmla="*/ 110 h 153"/>
                  <a:gd name="T14" fmla="*/ 12 w 26"/>
                  <a:gd name="T15" fmla="*/ 128 h 153"/>
                  <a:gd name="T16" fmla="*/ 12 w 26"/>
                  <a:gd name="T17" fmla="*/ 128 h 153"/>
                  <a:gd name="T18" fmla="*/ 12 w 26"/>
                  <a:gd name="T19" fmla="*/ 147 h 153"/>
                  <a:gd name="T20" fmla="*/ 12 w 26"/>
                  <a:gd name="T21" fmla="*/ 153 h 153"/>
                  <a:gd name="T22" fmla="*/ 12 w 26"/>
                  <a:gd name="T23" fmla="*/ 141 h 153"/>
                  <a:gd name="T24" fmla="*/ 12 w 26"/>
                  <a:gd name="T25" fmla="*/ 141 h 153"/>
                  <a:gd name="T26" fmla="*/ 6 w 26"/>
                  <a:gd name="T27" fmla="*/ 110 h 153"/>
                  <a:gd name="T28" fmla="*/ 0 w 26"/>
                  <a:gd name="T29" fmla="*/ 73 h 153"/>
                  <a:gd name="T30" fmla="*/ 6 w 26"/>
                  <a:gd name="T31" fmla="*/ 37 h 153"/>
                  <a:gd name="T32" fmla="*/ 6 w 26"/>
                  <a:gd name="T33" fmla="*/ 37 h 153"/>
                  <a:gd name="T34" fmla="*/ 12 w 26"/>
                  <a:gd name="T35" fmla="*/ 12 h 153"/>
                  <a:gd name="T36" fmla="*/ 18 w 26"/>
                  <a:gd name="T37" fmla="*/ 6 h 153"/>
                  <a:gd name="T38" fmla="*/ 26 w 26"/>
                  <a:gd name="T3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53">
                    <a:moveTo>
                      <a:pt x="26" y="0"/>
                    </a:moveTo>
                    <a:lnTo>
                      <a:pt x="18" y="18"/>
                    </a:lnTo>
                    <a:lnTo>
                      <a:pt x="6" y="37"/>
                    </a:lnTo>
                    <a:lnTo>
                      <a:pt x="6" y="55"/>
                    </a:lnTo>
                    <a:lnTo>
                      <a:pt x="6" y="55"/>
                    </a:lnTo>
                    <a:lnTo>
                      <a:pt x="6" y="81"/>
                    </a:lnTo>
                    <a:lnTo>
                      <a:pt x="6" y="110"/>
                    </a:lnTo>
                    <a:lnTo>
                      <a:pt x="12" y="128"/>
                    </a:lnTo>
                    <a:lnTo>
                      <a:pt x="12" y="128"/>
                    </a:lnTo>
                    <a:lnTo>
                      <a:pt x="12" y="147"/>
                    </a:lnTo>
                    <a:lnTo>
                      <a:pt x="12" y="153"/>
                    </a:lnTo>
                    <a:lnTo>
                      <a:pt x="12" y="141"/>
                    </a:lnTo>
                    <a:lnTo>
                      <a:pt x="12" y="141"/>
                    </a:lnTo>
                    <a:lnTo>
                      <a:pt x="6" y="110"/>
                    </a:lnTo>
                    <a:lnTo>
                      <a:pt x="0" y="73"/>
                    </a:lnTo>
                    <a:lnTo>
                      <a:pt x="6" y="37"/>
                    </a:lnTo>
                    <a:lnTo>
                      <a:pt x="6" y="37"/>
                    </a:lnTo>
                    <a:lnTo>
                      <a:pt x="12" y="12"/>
                    </a:lnTo>
                    <a:lnTo>
                      <a:pt x="18" y="6"/>
                    </a:lnTo>
                    <a:lnTo>
                      <a:pt x="2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77" name="Freeform 133"/>
              <p:cNvSpPr>
                <a:spLocks/>
              </p:cNvSpPr>
              <p:nvPr/>
            </p:nvSpPr>
            <p:spPr bwMode="auto">
              <a:xfrm>
                <a:off x="4011" y="2451"/>
                <a:ext cx="31" cy="136"/>
              </a:xfrm>
              <a:custGeom>
                <a:avLst/>
                <a:gdLst>
                  <a:gd name="T0" fmla="*/ 31 w 31"/>
                  <a:gd name="T1" fmla="*/ 0 h 136"/>
                  <a:gd name="T2" fmla="*/ 25 w 31"/>
                  <a:gd name="T3" fmla="*/ 6 h 136"/>
                  <a:gd name="T4" fmla="*/ 19 w 31"/>
                  <a:gd name="T5" fmla="*/ 18 h 136"/>
                  <a:gd name="T6" fmla="*/ 19 w 31"/>
                  <a:gd name="T7" fmla="*/ 31 h 136"/>
                  <a:gd name="T8" fmla="*/ 19 w 31"/>
                  <a:gd name="T9" fmla="*/ 31 h 136"/>
                  <a:gd name="T10" fmla="*/ 13 w 31"/>
                  <a:gd name="T11" fmla="*/ 55 h 136"/>
                  <a:gd name="T12" fmla="*/ 7 w 31"/>
                  <a:gd name="T13" fmla="*/ 81 h 136"/>
                  <a:gd name="T14" fmla="*/ 13 w 31"/>
                  <a:gd name="T15" fmla="*/ 104 h 136"/>
                  <a:gd name="T16" fmla="*/ 13 w 31"/>
                  <a:gd name="T17" fmla="*/ 104 h 136"/>
                  <a:gd name="T18" fmla="*/ 13 w 31"/>
                  <a:gd name="T19" fmla="*/ 122 h 136"/>
                  <a:gd name="T20" fmla="*/ 13 w 31"/>
                  <a:gd name="T21" fmla="*/ 136 h 136"/>
                  <a:gd name="T22" fmla="*/ 13 w 31"/>
                  <a:gd name="T23" fmla="*/ 136 h 136"/>
                  <a:gd name="T24" fmla="*/ 13 w 31"/>
                  <a:gd name="T25" fmla="*/ 136 h 136"/>
                  <a:gd name="T26" fmla="*/ 7 w 31"/>
                  <a:gd name="T27" fmla="*/ 110 h 136"/>
                  <a:gd name="T28" fmla="*/ 0 w 31"/>
                  <a:gd name="T29" fmla="*/ 81 h 136"/>
                  <a:gd name="T30" fmla="*/ 7 w 31"/>
                  <a:gd name="T31" fmla="*/ 55 h 136"/>
                  <a:gd name="T32" fmla="*/ 7 w 31"/>
                  <a:gd name="T33" fmla="*/ 55 h 136"/>
                  <a:gd name="T34" fmla="*/ 13 w 31"/>
                  <a:gd name="T35" fmla="*/ 31 h 136"/>
                  <a:gd name="T36" fmla="*/ 25 w 31"/>
                  <a:gd name="T37" fmla="*/ 6 h 136"/>
                  <a:gd name="T38" fmla="*/ 31 w 31"/>
                  <a:gd name="T3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36">
                    <a:moveTo>
                      <a:pt x="31" y="0"/>
                    </a:moveTo>
                    <a:lnTo>
                      <a:pt x="25" y="6"/>
                    </a:lnTo>
                    <a:lnTo>
                      <a:pt x="19" y="18"/>
                    </a:lnTo>
                    <a:lnTo>
                      <a:pt x="19" y="31"/>
                    </a:lnTo>
                    <a:lnTo>
                      <a:pt x="19" y="31"/>
                    </a:lnTo>
                    <a:lnTo>
                      <a:pt x="13" y="55"/>
                    </a:lnTo>
                    <a:lnTo>
                      <a:pt x="7" y="81"/>
                    </a:lnTo>
                    <a:lnTo>
                      <a:pt x="13" y="104"/>
                    </a:lnTo>
                    <a:lnTo>
                      <a:pt x="13" y="104"/>
                    </a:lnTo>
                    <a:lnTo>
                      <a:pt x="13" y="122"/>
                    </a:lnTo>
                    <a:lnTo>
                      <a:pt x="13" y="136"/>
                    </a:lnTo>
                    <a:lnTo>
                      <a:pt x="13" y="136"/>
                    </a:lnTo>
                    <a:lnTo>
                      <a:pt x="13" y="136"/>
                    </a:lnTo>
                    <a:lnTo>
                      <a:pt x="7" y="110"/>
                    </a:lnTo>
                    <a:lnTo>
                      <a:pt x="0" y="81"/>
                    </a:lnTo>
                    <a:lnTo>
                      <a:pt x="7" y="55"/>
                    </a:lnTo>
                    <a:lnTo>
                      <a:pt x="7" y="55"/>
                    </a:lnTo>
                    <a:lnTo>
                      <a:pt x="13" y="31"/>
                    </a:lnTo>
                    <a:lnTo>
                      <a:pt x="25" y="6"/>
                    </a:lnTo>
                    <a:lnTo>
                      <a:pt x="3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78" name="Freeform 134"/>
              <p:cNvSpPr>
                <a:spLocks/>
              </p:cNvSpPr>
              <p:nvPr/>
            </p:nvSpPr>
            <p:spPr bwMode="auto">
              <a:xfrm>
                <a:off x="3950" y="2463"/>
                <a:ext cx="68" cy="196"/>
              </a:xfrm>
              <a:custGeom>
                <a:avLst/>
                <a:gdLst>
                  <a:gd name="T0" fmla="*/ 61 w 68"/>
                  <a:gd name="T1" fmla="*/ 6 h 196"/>
                  <a:gd name="T2" fmla="*/ 55 w 68"/>
                  <a:gd name="T3" fmla="*/ 25 h 196"/>
                  <a:gd name="T4" fmla="*/ 55 w 68"/>
                  <a:gd name="T5" fmla="*/ 31 h 196"/>
                  <a:gd name="T6" fmla="*/ 49 w 68"/>
                  <a:gd name="T7" fmla="*/ 55 h 196"/>
                  <a:gd name="T8" fmla="*/ 49 w 68"/>
                  <a:gd name="T9" fmla="*/ 74 h 196"/>
                  <a:gd name="T10" fmla="*/ 49 w 68"/>
                  <a:gd name="T11" fmla="*/ 110 h 196"/>
                  <a:gd name="T12" fmla="*/ 55 w 68"/>
                  <a:gd name="T13" fmla="*/ 124 h 196"/>
                  <a:gd name="T14" fmla="*/ 61 w 68"/>
                  <a:gd name="T15" fmla="*/ 141 h 196"/>
                  <a:gd name="T16" fmla="*/ 61 w 68"/>
                  <a:gd name="T17" fmla="*/ 147 h 196"/>
                  <a:gd name="T18" fmla="*/ 55 w 68"/>
                  <a:gd name="T19" fmla="*/ 153 h 196"/>
                  <a:gd name="T20" fmla="*/ 55 w 68"/>
                  <a:gd name="T21" fmla="*/ 159 h 196"/>
                  <a:gd name="T22" fmla="*/ 49 w 68"/>
                  <a:gd name="T23" fmla="*/ 171 h 196"/>
                  <a:gd name="T24" fmla="*/ 43 w 68"/>
                  <a:gd name="T25" fmla="*/ 185 h 196"/>
                  <a:gd name="T26" fmla="*/ 31 w 68"/>
                  <a:gd name="T27" fmla="*/ 190 h 196"/>
                  <a:gd name="T28" fmla="*/ 37 w 68"/>
                  <a:gd name="T29" fmla="*/ 185 h 196"/>
                  <a:gd name="T30" fmla="*/ 49 w 68"/>
                  <a:gd name="T31" fmla="*/ 153 h 196"/>
                  <a:gd name="T32" fmla="*/ 49 w 68"/>
                  <a:gd name="T33" fmla="*/ 147 h 196"/>
                  <a:gd name="T34" fmla="*/ 49 w 68"/>
                  <a:gd name="T35" fmla="*/ 135 h 196"/>
                  <a:gd name="T36" fmla="*/ 49 w 68"/>
                  <a:gd name="T37" fmla="*/ 141 h 196"/>
                  <a:gd name="T38" fmla="*/ 43 w 68"/>
                  <a:gd name="T39" fmla="*/ 153 h 196"/>
                  <a:gd name="T40" fmla="*/ 37 w 68"/>
                  <a:gd name="T41" fmla="*/ 159 h 196"/>
                  <a:gd name="T42" fmla="*/ 37 w 68"/>
                  <a:gd name="T43" fmla="*/ 159 h 196"/>
                  <a:gd name="T44" fmla="*/ 37 w 68"/>
                  <a:gd name="T45" fmla="*/ 159 h 196"/>
                  <a:gd name="T46" fmla="*/ 43 w 68"/>
                  <a:gd name="T47" fmla="*/ 141 h 196"/>
                  <a:gd name="T48" fmla="*/ 43 w 68"/>
                  <a:gd name="T49" fmla="*/ 135 h 196"/>
                  <a:gd name="T50" fmla="*/ 49 w 68"/>
                  <a:gd name="T51" fmla="*/ 129 h 196"/>
                  <a:gd name="T52" fmla="*/ 43 w 68"/>
                  <a:gd name="T53" fmla="*/ 129 h 196"/>
                  <a:gd name="T54" fmla="*/ 43 w 68"/>
                  <a:gd name="T55" fmla="*/ 124 h 196"/>
                  <a:gd name="T56" fmla="*/ 43 w 68"/>
                  <a:gd name="T57" fmla="*/ 116 h 196"/>
                  <a:gd name="T58" fmla="*/ 49 w 68"/>
                  <a:gd name="T59" fmla="*/ 98 h 196"/>
                  <a:gd name="T60" fmla="*/ 43 w 68"/>
                  <a:gd name="T61" fmla="*/ 86 h 196"/>
                  <a:gd name="T62" fmla="*/ 49 w 68"/>
                  <a:gd name="T63" fmla="*/ 49 h 196"/>
                  <a:gd name="T64" fmla="*/ 49 w 68"/>
                  <a:gd name="T65" fmla="*/ 43 h 196"/>
                  <a:gd name="T66" fmla="*/ 43 w 68"/>
                  <a:gd name="T67" fmla="*/ 37 h 196"/>
                  <a:gd name="T68" fmla="*/ 37 w 68"/>
                  <a:gd name="T69" fmla="*/ 43 h 196"/>
                  <a:gd name="T70" fmla="*/ 25 w 68"/>
                  <a:gd name="T71" fmla="*/ 43 h 196"/>
                  <a:gd name="T72" fmla="*/ 19 w 68"/>
                  <a:gd name="T73" fmla="*/ 43 h 196"/>
                  <a:gd name="T74" fmla="*/ 25 w 68"/>
                  <a:gd name="T75" fmla="*/ 43 h 196"/>
                  <a:gd name="T76" fmla="*/ 31 w 68"/>
                  <a:gd name="T77" fmla="*/ 43 h 196"/>
                  <a:gd name="T78" fmla="*/ 43 w 68"/>
                  <a:gd name="T79" fmla="*/ 37 h 196"/>
                  <a:gd name="T80" fmla="*/ 43 w 68"/>
                  <a:gd name="T81" fmla="*/ 37 h 196"/>
                  <a:gd name="T82" fmla="*/ 43 w 68"/>
                  <a:gd name="T83" fmla="*/ 31 h 196"/>
                  <a:gd name="T84" fmla="*/ 31 w 68"/>
                  <a:gd name="T85" fmla="*/ 31 h 196"/>
                  <a:gd name="T86" fmla="*/ 13 w 68"/>
                  <a:gd name="T87" fmla="*/ 31 h 196"/>
                  <a:gd name="T88" fmla="*/ 6 w 68"/>
                  <a:gd name="T89" fmla="*/ 31 h 196"/>
                  <a:gd name="T90" fmla="*/ 6 w 68"/>
                  <a:gd name="T91" fmla="*/ 25 h 196"/>
                  <a:gd name="T92" fmla="*/ 19 w 68"/>
                  <a:gd name="T93" fmla="*/ 25 h 196"/>
                  <a:gd name="T94" fmla="*/ 43 w 68"/>
                  <a:gd name="T95" fmla="*/ 25 h 196"/>
                  <a:gd name="T96" fmla="*/ 49 w 68"/>
                  <a:gd name="T97" fmla="*/ 25 h 196"/>
                  <a:gd name="T98" fmla="*/ 55 w 68"/>
                  <a:gd name="T99" fmla="*/ 19 h 196"/>
                  <a:gd name="T100" fmla="*/ 68 w 68"/>
                  <a:gd name="T10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96">
                    <a:moveTo>
                      <a:pt x="68" y="0"/>
                    </a:moveTo>
                    <a:lnTo>
                      <a:pt x="61" y="6"/>
                    </a:lnTo>
                    <a:lnTo>
                      <a:pt x="55" y="19"/>
                    </a:lnTo>
                    <a:lnTo>
                      <a:pt x="55" y="25"/>
                    </a:lnTo>
                    <a:lnTo>
                      <a:pt x="55" y="25"/>
                    </a:lnTo>
                    <a:lnTo>
                      <a:pt x="55" y="31"/>
                    </a:lnTo>
                    <a:lnTo>
                      <a:pt x="49" y="43"/>
                    </a:lnTo>
                    <a:lnTo>
                      <a:pt x="49" y="55"/>
                    </a:lnTo>
                    <a:lnTo>
                      <a:pt x="49" y="55"/>
                    </a:lnTo>
                    <a:lnTo>
                      <a:pt x="49" y="74"/>
                    </a:lnTo>
                    <a:lnTo>
                      <a:pt x="49" y="98"/>
                    </a:lnTo>
                    <a:lnTo>
                      <a:pt x="49" y="110"/>
                    </a:lnTo>
                    <a:lnTo>
                      <a:pt x="49" y="110"/>
                    </a:lnTo>
                    <a:lnTo>
                      <a:pt x="55" y="124"/>
                    </a:lnTo>
                    <a:lnTo>
                      <a:pt x="55" y="135"/>
                    </a:lnTo>
                    <a:lnTo>
                      <a:pt x="61" y="141"/>
                    </a:lnTo>
                    <a:lnTo>
                      <a:pt x="61" y="141"/>
                    </a:lnTo>
                    <a:lnTo>
                      <a:pt x="61" y="147"/>
                    </a:lnTo>
                    <a:lnTo>
                      <a:pt x="55" y="153"/>
                    </a:lnTo>
                    <a:lnTo>
                      <a:pt x="55" y="153"/>
                    </a:lnTo>
                    <a:lnTo>
                      <a:pt x="55" y="153"/>
                    </a:lnTo>
                    <a:lnTo>
                      <a:pt x="55" y="159"/>
                    </a:lnTo>
                    <a:lnTo>
                      <a:pt x="49" y="165"/>
                    </a:lnTo>
                    <a:lnTo>
                      <a:pt x="49" y="171"/>
                    </a:lnTo>
                    <a:lnTo>
                      <a:pt x="49" y="171"/>
                    </a:lnTo>
                    <a:lnTo>
                      <a:pt x="43" y="185"/>
                    </a:lnTo>
                    <a:lnTo>
                      <a:pt x="31" y="196"/>
                    </a:lnTo>
                    <a:lnTo>
                      <a:pt x="31" y="190"/>
                    </a:lnTo>
                    <a:lnTo>
                      <a:pt x="31" y="190"/>
                    </a:lnTo>
                    <a:lnTo>
                      <a:pt x="37" y="185"/>
                    </a:lnTo>
                    <a:lnTo>
                      <a:pt x="43" y="165"/>
                    </a:lnTo>
                    <a:lnTo>
                      <a:pt x="49" y="153"/>
                    </a:lnTo>
                    <a:lnTo>
                      <a:pt x="49" y="153"/>
                    </a:lnTo>
                    <a:lnTo>
                      <a:pt x="49" y="147"/>
                    </a:lnTo>
                    <a:lnTo>
                      <a:pt x="49" y="141"/>
                    </a:lnTo>
                    <a:lnTo>
                      <a:pt x="49" y="135"/>
                    </a:lnTo>
                    <a:lnTo>
                      <a:pt x="49" y="135"/>
                    </a:lnTo>
                    <a:lnTo>
                      <a:pt x="49" y="141"/>
                    </a:lnTo>
                    <a:lnTo>
                      <a:pt x="43" y="147"/>
                    </a:lnTo>
                    <a:lnTo>
                      <a:pt x="43" y="153"/>
                    </a:lnTo>
                    <a:lnTo>
                      <a:pt x="43" y="153"/>
                    </a:lnTo>
                    <a:lnTo>
                      <a:pt x="37" y="159"/>
                    </a:lnTo>
                    <a:lnTo>
                      <a:pt x="37" y="159"/>
                    </a:lnTo>
                    <a:lnTo>
                      <a:pt x="37" y="159"/>
                    </a:lnTo>
                    <a:lnTo>
                      <a:pt x="37" y="159"/>
                    </a:lnTo>
                    <a:lnTo>
                      <a:pt x="37" y="159"/>
                    </a:lnTo>
                    <a:lnTo>
                      <a:pt x="37" y="153"/>
                    </a:lnTo>
                    <a:lnTo>
                      <a:pt x="43" y="141"/>
                    </a:lnTo>
                    <a:lnTo>
                      <a:pt x="43" y="141"/>
                    </a:lnTo>
                    <a:lnTo>
                      <a:pt x="43" y="135"/>
                    </a:lnTo>
                    <a:lnTo>
                      <a:pt x="49" y="129"/>
                    </a:lnTo>
                    <a:lnTo>
                      <a:pt x="49" y="129"/>
                    </a:lnTo>
                    <a:lnTo>
                      <a:pt x="49" y="129"/>
                    </a:lnTo>
                    <a:lnTo>
                      <a:pt x="43" y="129"/>
                    </a:lnTo>
                    <a:lnTo>
                      <a:pt x="43" y="129"/>
                    </a:lnTo>
                    <a:lnTo>
                      <a:pt x="43" y="124"/>
                    </a:lnTo>
                    <a:lnTo>
                      <a:pt x="43" y="124"/>
                    </a:lnTo>
                    <a:lnTo>
                      <a:pt x="43" y="116"/>
                    </a:lnTo>
                    <a:lnTo>
                      <a:pt x="43" y="110"/>
                    </a:lnTo>
                    <a:lnTo>
                      <a:pt x="49" y="98"/>
                    </a:lnTo>
                    <a:lnTo>
                      <a:pt x="49" y="98"/>
                    </a:lnTo>
                    <a:lnTo>
                      <a:pt x="43" y="86"/>
                    </a:lnTo>
                    <a:lnTo>
                      <a:pt x="43" y="69"/>
                    </a:lnTo>
                    <a:lnTo>
                      <a:pt x="49" y="49"/>
                    </a:lnTo>
                    <a:lnTo>
                      <a:pt x="49" y="49"/>
                    </a:lnTo>
                    <a:lnTo>
                      <a:pt x="49" y="43"/>
                    </a:lnTo>
                    <a:lnTo>
                      <a:pt x="43" y="37"/>
                    </a:lnTo>
                    <a:lnTo>
                      <a:pt x="43" y="37"/>
                    </a:lnTo>
                    <a:lnTo>
                      <a:pt x="43" y="37"/>
                    </a:lnTo>
                    <a:lnTo>
                      <a:pt x="37" y="43"/>
                    </a:lnTo>
                    <a:lnTo>
                      <a:pt x="31" y="43"/>
                    </a:lnTo>
                    <a:lnTo>
                      <a:pt x="25" y="43"/>
                    </a:lnTo>
                    <a:lnTo>
                      <a:pt x="25" y="43"/>
                    </a:lnTo>
                    <a:lnTo>
                      <a:pt x="19" y="43"/>
                    </a:lnTo>
                    <a:lnTo>
                      <a:pt x="19" y="43"/>
                    </a:lnTo>
                    <a:lnTo>
                      <a:pt x="25" y="43"/>
                    </a:lnTo>
                    <a:lnTo>
                      <a:pt x="25" y="43"/>
                    </a:lnTo>
                    <a:lnTo>
                      <a:pt x="31" y="43"/>
                    </a:lnTo>
                    <a:lnTo>
                      <a:pt x="37" y="37"/>
                    </a:lnTo>
                    <a:lnTo>
                      <a:pt x="43" y="37"/>
                    </a:lnTo>
                    <a:lnTo>
                      <a:pt x="43" y="37"/>
                    </a:lnTo>
                    <a:lnTo>
                      <a:pt x="43" y="37"/>
                    </a:lnTo>
                    <a:lnTo>
                      <a:pt x="43" y="31"/>
                    </a:lnTo>
                    <a:lnTo>
                      <a:pt x="43" y="31"/>
                    </a:lnTo>
                    <a:lnTo>
                      <a:pt x="43" y="31"/>
                    </a:lnTo>
                    <a:lnTo>
                      <a:pt x="31" y="31"/>
                    </a:lnTo>
                    <a:lnTo>
                      <a:pt x="19" y="31"/>
                    </a:lnTo>
                    <a:lnTo>
                      <a:pt x="13" y="31"/>
                    </a:lnTo>
                    <a:lnTo>
                      <a:pt x="13" y="31"/>
                    </a:lnTo>
                    <a:lnTo>
                      <a:pt x="6" y="31"/>
                    </a:lnTo>
                    <a:lnTo>
                      <a:pt x="0" y="25"/>
                    </a:lnTo>
                    <a:lnTo>
                      <a:pt x="6" y="25"/>
                    </a:lnTo>
                    <a:lnTo>
                      <a:pt x="6" y="25"/>
                    </a:lnTo>
                    <a:lnTo>
                      <a:pt x="19" y="25"/>
                    </a:lnTo>
                    <a:lnTo>
                      <a:pt x="31" y="25"/>
                    </a:lnTo>
                    <a:lnTo>
                      <a:pt x="43" y="25"/>
                    </a:lnTo>
                    <a:lnTo>
                      <a:pt x="43" y="25"/>
                    </a:lnTo>
                    <a:lnTo>
                      <a:pt x="49" y="25"/>
                    </a:lnTo>
                    <a:lnTo>
                      <a:pt x="49" y="19"/>
                    </a:lnTo>
                    <a:lnTo>
                      <a:pt x="55" y="19"/>
                    </a:lnTo>
                    <a:lnTo>
                      <a:pt x="55" y="19"/>
                    </a:lnTo>
                    <a:lnTo>
                      <a:pt x="68"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79" name="Freeform 135"/>
              <p:cNvSpPr>
                <a:spLocks/>
              </p:cNvSpPr>
              <p:nvPr/>
            </p:nvSpPr>
            <p:spPr bwMode="auto">
              <a:xfrm>
                <a:off x="3950" y="2439"/>
                <a:ext cx="31" cy="30"/>
              </a:xfrm>
              <a:custGeom>
                <a:avLst/>
                <a:gdLst>
                  <a:gd name="T0" fmla="*/ 0 w 31"/>
                  <a:gd name="T1" fmla="*/ 0 h 30"/>
                  <a:gd name="T2" fmla="*/ 6 w 31"/>
                  <a:gd name="T3" fmla="*/ 6 h 30"/>
                  <a:gd name="T4" fmla="*/ 13 w 31"/>
                  <a:gd name="T5" fmla="*/ 18 h 30"/>
                  <a:gd name="T6" fmla="*/ 25 w 31"/>
                  <a:gd name="T7" fmla="*/ 24 h 30"/>
                  <a:gd name="T8" fmla="*/ 25 w 31"/>
                  <a:gd name="T9" fmla="*/ 24 h 30"/>
                  <a:gd name="T10" fmla="*/ 25 w 31"/>
                  <a:gd name="T11" fmla="*/ 30 h 30"/>
                  <a:gd name="T12" fmla="*/ 31 w 31"/>
                  <a:gd name="T13" fmla="*/ 30 h 30"/>
                  <a:gd name="T14" fmla="*/ 31 w 31"/>
                  <a:gd name="T15" fmla="*/ 30 h 30"/>
                  <a:gd name="T16" fmla="*/ 31 w 31"/>
                  <a:gd name="T17" fmla="*/ 30 h 30"/>
                  <a:gd name="T18" fmla="*/ 19 w 31"/>
                  <a:gd name="T19" fmla="*/ 24 h 30"/>
                  <a:gd name="T20" fmla="*/ 6 w 31"/>
                  <a:gd name="T21" fmla="*/ 12 h 30"/>
                  <a:gd name="T22" fmla="*/ 0 w 31"/>
                  <a:gd name="T23" fmla="*/ 6 h 30"/>
                  <a:gd name="T24" fmla="*/ 0 w 31"/>
                  <a:gd name="T25" fmla="*/ 6 h 30"/>
                  <a:gd name="T26" fmla="*/ 0 w 31"/>
                  <a:gd name="T27" fmla="*/ 6 h 30"/>
                  <a:gd name="T28" fmla="*/ 0 w 31"/>
                  <a:gd name="T29" fmla="*/ 6 h 30"/>
                  <a:gd name="T30" fmla="*/ 0 w 31"/>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0">
                    <a:moveTo>
                      <a:pt x="0" y="0"/>
                    </a:moveTo>
                    <a:lnTo>
                      <a:pt x="6" y="6"/>
                    </a:lnTo>
                    <a:lnTo>
                      <a:pt x="13" y="18"/>
                    </a:lnTo>
                    <a:lnTo>
                      <a:pt x="25" y="24"/>
                    </a:lnTo>
                    <a:lnTo>
                      <a:pt x="25" y="24"/>
                    </a:lnTo>
                    <a:lnTo>
                      <a:pt x="25" y="30"/>
                    </a:lnTo>
                    <a:lnTo>
                      <a:pt x="31" y="30"/>
                    </a:lnTo>
                    <a:lnTo>
                      <a:pt x="31" y="30"/>
                    </a:lnTo>
                    <a:lnTo>
                      <a:pt x="31" y="30"/>
                    </a:lnTo>
                    <a:lnTo>
                      <a:pt x="19" y="24"/>
                    </a:lnTo>
                    <a:lnTo>
                      <a:pt x="6" y="12"/>
                    </a:lnTo>
                    <a:lnTo>
                      <a:pt x="0" y="6"/>
                    </a:lnTo>
                    <a:lnTo>
                      <a:pt x="0" y="6"/>
                    </a:lnTo>
                    <a:lnTo>
                      <a:pt x="0" y="6"/>
                    </a:lnTo>
                    <a:lnTo>
                      <a:pt x="0" y="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80" name="Freeform 136"/>
              <p:cNvSpPr>
                <a:spLocks/>
              </p:cNvSpPr>
              <p:nvPr/>
            </p:nvSpPr>
            <p:spPr bwMode="auto">
              <a:xfrm>
                <a:off x="3950" y="2469"/>
                <a:ext cx="13" cy="13"/>
              </a:xfrm>
              <a:custGeom>
                <a:avLst/>
                <a:gdLst>
                  <a:gd name="T0" fmla="*/ 0 w 13"/>
                  <a:gd name="T1" fmla="*/ 0 h 13"/>
                  <a:gd name="T2" fmla="*/ 0 w 13"/>
                  <a:gd name="T3" fmla="*/ 0 h 13"/>
                  <a:gd name="T4" fmla="*/ 0 w 13"/>
                  <a:gd name="T5" fmla="*/ 7 h 13"/>
                  <a:gd name="T6" fmla="*/ 6 w 13"/>
                  <a:gd name="T7" fmla="*/ 7 h 13"/>
                  <a:gd name="T8" fmla="*/ 6 w 13"/>
                  <a:gd name="T9" fmla="*/ 7 h 13"/>
                  <a:gd name="T10" fmla="*/ 13 w 13"/>
                  <a:gd name="T11" fmla="*/ 7 h 13"/>
                  <a:gd name="T12" fmla="*/ 13 w 13"/>
                  <a:gd name="T13" fmla="*/ 7 h 13"/>
                  <a:gd name="T14" fmla="*/ 13 w 13"/>
                  <a:gd name="T15" fmla="*/ 7 h 13"/>
                  <a:gd name="T16" fmla="*/ 13 w 13"/>
                  <a:gd name="T17" fmla="*/ 7 h 13"/>
                  <a:gd name="T18" fmla="*/ 6 w 13"/>
                  <a:gd name="T19" fmla="*/ 13 h 13"/>
                  <a:gd name="T20" fmla="*/ 0 w 13"/>
                  <a:gd name="T21" fmla="*/ 7 h 13"/>
                  <a:gd name="T22" fmla="*/ 0 w 13"/>
                  <a:gd name="T23" fmla="*/ 7 h 13"/>
                  <a:gd name="T24" fmla="*/ 0 w 13"/>
                  <a:gd name="T25" fmla="*/ 7 h 13"/>
                  <a:gd name="T26" fmla="*/ 0 w 13"/>
                  <a:gd name="T27" fmla="*/ 7 h 13"/>
                  <a:gd name="T28" fmla="*/ 0 w 13"/>
                  <a:gd name="T29" fmla="*/ 7 h 13"/>
                  <a:gd name="T30" fmla="*/ 0 w 13"/>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0" y="0"/>
                    </a:moveTo>
                    <a:lnTo>
                      <a:pt x="0" y="0"/>
                    </a:lnTo>
                    <a:lnTo>
                      <a:pt x="0" y="7"/>
                    </a:lnTo>
                    <a:lnTo>
                      <a:pt x="6" y="7"/>
                    </a:lnTo>
                    <a:lnTo>
                      <a:pt x="6" y="7"/>
                    </a:lnTo>
                    <a:lnTo>
                      <a:pt x="13" y="7"/>
                    </a:lnTo>
                    <a:lnTo>
                      <a:pt x="13" y="7"/>
                    </a:lnTo>
                    <a:lnTo>
                      <a:pt x="13" y="7"/>
                    </a:lnTo>
                    <a:lnTo>
                      <a:pt x="13" y="7"/>
                    </a:lnTo>
                    <a:lnTo>
                      <a:pt x="6" y="13"/>
                    </a:lnTo>
                    <a:lnTo>
                      <a:pt x="0" y="7"/>
                    </a:lnTo>
                    <a:lnTo>
                      <a:pt x="0" y="7"/>
                    </a:lnTo>
                    <a:lnTo>
                      <a:pt x="0" y="7"/>
                    </a:lnTo>
                    <a:lnTo>
                      <a:pt x="0" y="7"/>
                    </a:lnTo>
                    <a:lnTo>
                      <a:pt x="0" y="7"/>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81" name="Freeform 137"/>
              <p:cNvSpPr>
                <a:spLocks/>
              </p:cNvSpPr>
              <p:nvPr/>
            </p:nvSpPr>
            <p:spPr bwMode="auto">
              <a:xfrm>
                <a:off x="4190" y="2396"/>
                <a:ext cx="23" cy="37"/>
              </a:xfrm>
              <a:custGeom>
                <a:avLst/>
                <a:gdLst>
                  <a:gd name="T0" fmla="*/ 17 w 23"/>
                  <a:gd name="T1" fmla="*/ 0 h 37"/>
                  <a:gd name="T2" fmla="*/ 17 w 23"/>
                  <a:gd name="T3" fmla="*/ 6 h 37"/>
                  <a:gd name="T4" fmla="*/ 11 w 23"/>
                  <a:gd name="T5" fmla="*/ 18 h 37"/>
                  <a:gd name="T6" fmla="*/ 5 w 23"/>
                  <a:gd name="T7" fmla="*/ 31 h 37"/>
                  <a:gd name="T8" fmla="*/ 5 w 23"/>
                  <a:gd name="T9" fmla="*/ 31 h 37"/>
                  <a:gd name="T10" fmla="*/ 0 w 23"/>
                  <a:gd name="T11" fmla="*/ 37 h 37"/>
                  <a:gd name="T12" fmla="*/ 0 w 23"/>
                  <a:gd name="T13" fmla="*/ 37 h 37"/>
                  <a:gd name="T14" fmla="*/ 5 w 23"/>
                  <a:gd name="T15" fmla="*/ 37 h 37"/>
                  <a:gd name="T16" fmla="*/ 5 w 23"/>
                  <a:gd name="T17" fmla="*/ 37 h 37"/>
                  <a:gd name="T18" fmla="*/ 11 w 23"/>
                  <a:gd name="T19" fmla="*/ 31 h 37"/>
                  <a:gd name="T20" fmla="*/ 17 w 23"/>
                  <a:gd name="T21" fmla="*/ 18 h 37"/>
                  <a:gd name="T22" fmla="*/ 23 w 23"/>
                  <a:gd name="T23" fmla="*/ 12 h 37"/>
                  <a:gd name="T24" fmla="*/ 23 w 23"/>
                  <a:gd name="T25" fmla="*/ 12 h 37"/>
                  <a:gd name="T26" fmla="*/ 17 w 23"/>
                  <a:gd name="T27" fmla="*/ 12 h 37"/>
                  <a:gd name="T28" fmla="*/ 17 w 23"/>
                  <a:gd name="T29" fmla="*/ 6 h 37"/>
                  <a:gd name="T30" fmla="*/ 17 w 23"/>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7">
                    <a:moveTo>
                      <a:pt x="17" y="0"/>
                    </a:moveTo>
                    <a:lnTo>
                      <a:pt x="17" y="6"/>
                    </a:lnTo>
                    <a:lnTo>
                      <a:pt x="11" y="18"/>
                    </a:lnTo>
                    <a:lnTo>
                      <a:pt x="5" y="31"/>
                    </a:lnTo>
                    <a:lnTo>
                      <a:pt x="5" y="31"/>
                    </a:lnTo>
                    <a:lnTo>
                      <a:pt x="0" y="37"/>
                    </a:lnTo>
                    <a:lnTo>
                      <a:pt x="0" y="37"/>
                    </a:lnTo>
                    <a:lnTo>
                      <a:pt x="5" y="37"/>
                    </a:lnTo>
                    <a:lnTo>
                      <a:pt x="5" y="37"/>
                    </a:lnTo>
                    <a:lnTo>
                      <a:pt x="11" y="31"/>
                    </a:lnTo>
                    <a:lnTo>
                      <a:pt x="17" y="18"/>
                    </a:lnTo>
                    <a:lnTo>
                      <a:pt x="23" y="12"/>
                    </a:lnTo>
                    <a:lnTo>
                      <a:pt x="23" y="12"/>
                    </a:lnTo>
                    <a:lnTo>
                      <a:pt x="17" y="12"/>
                    </a:lnTo>
                    <a:lnTo>
                      <a:pt x="17" y="6"/>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82" name="Freeform 138"/>
              <p:cNvSpPr>
                <a:spLocks/>
              </p:cNvSpPr>
              <p:nvPr/>
            </p:nvSpPr>
            <p:spPr bwMode="auto">
              <a:xfrm>
                <a:off x="3944" y="2610"/>
                <a:ext cx="19" cy="67"/>
              </a:xfrm>
              <a:custGeom>
                <a:avLst/>
                <a:gdLst>
                  <a:gd name="T0" fmla="*/ 0 w 19"/>
                  <a:gd name="T1" fmla="*/ 67 h 67"/>
                  <a:gd name="T2" fmla="*/ 0 w 19"/>
                  <a:gd name="T3" fmla="*/ 67 h 67"/>
                  <a:gd name="T4" fmla="*/ 6 w 19"/>
                  <a:gd name="T5" fmla="*/ 61 h 67"/>
                  <a:gd name="T6" fmla="*/ 12 w 19"/>
                  <a:gd name="T7" fmla="*/ 49 h 67"/>
                  <a:gd name="T8" fmla="*/ 12 w 19"/>
                  <a:gd name="T9" fmla="*/ 49 h 67"/>
                  <a:gd name="T10" fmla="*/ 12 w 19"/>
                  <a:gd name="T11" fmla="*/ 43 h 67"/>
                  <a:gd name="T12" fmla="*/ 19 w 19"/>
                  <a:gd name="T13" fmla="*/ 32 h 67"/>
                  <a:gd name="T14" fmla="*/ 19 w 19"/>
                  <a:gd name="T15" fmla="*/ 18 h 67"/>
                  <a:gd name="T16" fmla="*/ 19 w 19"/>
                  <a:gd name="T17" fmla="*/ 18 h 67"/>
                  <a:gd name="T18" fmla="*/ 19 w 19"/>
                  <a:gd name="T19" fmla="*/ 6 h 67"/>
                  <a:gd name="T20" fmla="*/ 19 w 19"/>
                  <a:gd name="T21" fmla="*/ 0 h 67"/>
                  <a:gd name="T22" fmla="*/ 19 w 19"/>
                  <a:gd name="T23" fmla="*/ 6 h 67"/>
                  <a:gd name="T24" fmla="*/ 19 w 19"/>
                  <a:gd name="T25" fmla="*/ 6 h 67"/>
                  <a:gd name="T26" fmla="*/ 12 w 19"/>
                  <a:gd name="T27" fmla="*/ 18 h 67"/>
                  <a:gd name="T28" fmla="*/ 12 w 19"/>
                  <a:gd name="T29" fmla="*/ 32 h 67"/>
                  <a:gd name="T30" fmla="*/ 12 w 19"/>
                  <a:gd name="T31" fmla="*/ 38 h 67"/>
                  <a:gd name="T32" fmla="*/ 12 w 19"/>
                  <a:gd name="T33" fmla="*/ 38 h 67"/>
                  <a:gd name="T34" fmla="*/ 6 w 19"/>
                  <a:gd name="T35" fmla="*/ 43 h 67"/>
                  <a:gd name="T36" fmla="*/ 0 w 19"/>
                  <a:gd name="T37" fmla="*/ 55 h 67"/>
                  <a:gd name="T38" fmla="*/ 0 w 19"/>
                  <a:gd name="T39" fmla="*/ 55 h 67"/>
                  <a:gd name="T40" fmla="*/ 0 w 19"/>
                  <a:gd name="T41" fmla="*/ 55 h 67"/>
                  <a:gd name="T42" fmla="*/ 0 w 19"/>
                  <a:gd name="T43" fmla="*/ 61 h 67"/>
                  <a:gd name="T44" fmla="*/ 0 w 19"/>
                  <a:gd name="T45" fmla="*/ 61 h 67"/>
                  <a:gd name="T46" fmla="*/ 0 w 19"/>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67">
                    <a:moveTo>
                      <a:pt x="0" y="67"/>
                    </a:moveTo>
                    <a:lnTo>
                      <a:pt x="0" y="67"/>
                    </a:lnTo>
                    <a:lnTo>
                      <a:pt x="6" y="61"/>
                    </a:lnTo>
                    <a:lnTo>
                      <a:pt x="12" y="49"/>
                    </a:lnTo>
                    <a:lnTo>
                      <a:pt x="12" y="49"/>
                    </a:lnTo>
                    <a:lnTo>
                      <a:pt x="12" y="43"/>
                    </a:lnTo>
                    <a:lnTo>
                      <a:pt x="19" y="32"/>
                    </a:lnTo>
                    <a:lnTo>
                      <a:pt x="19" y="18"/>
                    </a:lnTo>
                    <a:lnTo>
                      <a:pt x="19" y="18"/>
                    </a:lnTo>
                    <a:lnTo>
                      <a:pt x="19" y="6"/>
                    </a:lnTo>
                    <a:lnTo>
                      <a:pt x="19" y="0"/>
                    </a:lnTo>
                    <a:lnTo>
                      <a:pt x="19" y="6"/>
                    </a:lnTo>
                    <a:lnTo>
                      <a:pt x="19" y="6"/>
                    </a:lnTo>
                    <a:lnTo>
                      <a:pt x="12" y="18"/>
                    </a:lnTo>
                    <a:lnTo>
                      <a:pt x="12" y="32"/>
                    </a:lnTo>
                    <a:lnTo>
                      <a:pt x="12" y="38"/>
                    </a:lnTo>
                    <a:lnTo>
                      <a:pt x="12" y="38"/>
                    </a:lnTo>
                    <a:lnTo>
                      <a:pt x="6" y="43"/>
                    </a:lnTo>
                    <a:lnTo>
                      <a:pt x="0" y="55"/>
                    </a:lnTo>
                    <a:lnTo>
                      <a:pt x="0" y="55"/>
                    </a:lnTo>
                    <a:lnTo>
                      <a:pt x="0" y="55"/>
                    </a:lnTo>
                    <a:lnTo>
                      <a:pt x="0" y="61"/>
                    </a:lnTo>
                    <a:lnTo>
                      <a:pt x="0" y="61"/>
                    </a:lnTo>
                    <a:lnTo>
                      <a:pt x="0" y="6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83" name="Freeform 139"/>
              <p:cNvSpPr>
                <a:spLocks/>
              </p:cNvSpPr>
              <p:nvPr/>
            </p:nvSpPr>
            <p:spPr bwMode="auto">
              <a:xfrm>
                <a:off x="3944" y="2587"/>
                <a:ext cx="19" cy="47"/>
              </a:xfrm>
              <a:custGeom>
                <a:avLst/>
                <a:gdLst>
                  <a:gd name="T0" fmla="*/ 19 w 19"/>
                  <a:gd name="T1" fmla="*/ 0 h 47"/>
                  <a:gd name="T2" fmla="*/ 12 w 19"/>
                  <a:gd name="T3" fmla="*/ 5 h 47"/>
                  <a:gd name="T4" fmla="*/ 6 w 19"/>
                  <a:gd name="T5" fmla="*/ 17 h 47"/>
                  <a:gd name="T6" fmla="*/ 6 w 19"/>
                  <a:gd name="T7" fmla="*/ 23 h 47"/>
                  <a:gd name="T8" fmla="*/ 6 w 19"/>
                  <a:gd name="T9" fmla="*/ 23 h 47"/>
                  <a:gd name="T10" fmla="*/ 0 w 19"/>
                  <a:gd name="T11" fmla="*/ 35 h 47"/>
                  <a:gd name="T12" fmla="*/ 0 w 19"/>
                  <a:gd name="T13" fmla="*/ 47 h 47"/>
                  <a:gd name="T14" fmla="*/ 0 w 19"/>
                  <a:gd name="T15" fmla="*/ 47 h 47"/>
                  <a:gd name="T16" fmla="*/ 0 w 19"/>
                  <a:gd name="T17" fmla="*/ 47 h 47"/>
                  <a:gd name="T18" fmla="*/ 0 w 19"/>
                  <a:gd name="T19" fmla="*/ 47 h 47"/>
                  <a:gd name="T20" fmla="*/ 0 w 19"/>
                  <a:gd name="T21" fmla="*/ 41 h 47"/>
                  <a:gd name="T22" fmla="*/ 0 w 19"/>
                  <a:gd name="T23" fmla="*/ 35 h 47"/>
                  <a:gd name="T24" fmla="*/ 0 w 19"/>
                  <a:gd name="T25" fmla="*/ 35 h 47"/>
                  <a:gd name="T26" fmla="*/ 0 w 19"/>
                  <a:gd name="T27" fmla="*/ 29 h 47"/>
                  <a:gd name="T28" fmla="*/ 0 w 19"/>
                  <a:gd name="T29" fmla="*/ 23 h 47"/>
                  <a:gd name="T30" fmla="*/ 6 w 19"/>
                  <a:gd name="T31" fmla="*/ 17 h 47"/>
                  <a:gd name="T32" fmla="*/ 6 w 19"/>
                  <a:gd name="T33" fmla="*/ 17 h 47"/>
                  <a:gd name="T34" fmla="*/ 6 w 19"/>
                  <a:gd name="T35" fmla="*/ 17 h 47"/>
                  <a:gd name="T36" fmla="*/ 6 w 19"/>
                  <a:gd name="T37" fmla="*/ 11 h 47"/>
                  <a:gd name="T38" fmla="*/ 12 w 19"/>
                  <a:gd name="T39" fmla="*/ 5 h 47"/>
                  <a:gd name="T40" fmla="*/ 12 w 19"/>
                  <a:gd name="T41" fmla="*/ 5 h 47"/>
                  <a:gd name="T42" fmla="*/ 19 w 19"/>
                  <a:gd name="T43" fmla="*/ 5 h 47"/>
                  <a:gd name="T44" fmla="*/ 19 w 19"/>
                  <a:gd name="T45" fmla="*/ 0 h 47"/>
                  <a:gd name="T46" fmla="*/ 19 w 19"/>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47">
                    <a:moveTo>
                      <a:pt x="19" y="0"/>
                    </a:moveTo>
                    <a:lnTo>
                      <a:pt x="12" y="5"/>
                    </a:lnTo>
                    <a:lnTo>
                      <a:pt x="6" y="17"/>
                    </a:lnTo>
                    <a:lnTo>
                      <a:pt x="6" y="23"/>
                    </a:lnTo>
                    <a:lnTo>
                      <a:pt x="6" y="23"/>
                    </a:lnTo>
                    <a:lnTo>
                      <a:pt x="0" y="35"/>
                    </a:lnTo>
                    <a:lnTo>
                      <a:pt x="0" y="47"/>
                    </a:lnTo>
                    <a:lnTo>
                      <a:pt x="0" y="47"/>
                    </a:lnTo>
                    <a:lnTo>
                      <a:pt x="0" y="47"/>
                    </a:lnTo>
                    <a:lnTo>
                      <a:pt x="0" y="47"/>
                    </a:lnTo>
                    <a:lnTo>
                      <a:pt x="0" y="41"/>
                    </a:lnTo>
                    <a:lnTo>
                      <a:pt x="0" y="35"/>
                    </a:lnTo>
                    <a:lnTo>
                      <a:pt x="0" y="35"/>
                    </a:lnTo>
                    <a:lnTo>
                      <a:pt x="0" y="29"/>
                    </a:lnTo>
                    <a:lnTo>
                      <a:pt x="0" y="23"/>
                    </a:lnTo>
                    <a:lnTo>
                      <a:pt x="6" y="17"/>
                    </a:lnTo>
                    <a:lnTo>
                      <a:pt x="6" y="17"/>
                    </a:lnTo>
                    <a:lnTo>
                      <a:pt x="6" y="17"/>
                    </a:lnTo>
                    <a:lnTo>
                      <a:pt x="6" y="11"/>
                    </a:lnTo>
                    <a:lnTo>
                      <a:pt x="12" y="5"/>
                    </a:lnTo>
                    <a:lnTo>
                      <a:pt x="12" y="5"/>
                    </a:lnTo>
                    <a:lnTo>
                      <a:pt x="19" y="5"/>
                    </a:lnTo>
                    <a:lnTo>
                      <a:pt x="19" y="0"/>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84" name="Freeform 140"/>
              <p:cNvSpPr>
                <a:spLocks/>
              </p:cNvSpPr>
              <p:nvPr/>
            </p:nvSpPr>
            <p:spPr bwMode="auto">
              <a:xfrm>
                <a:off x="3944" y="2567"/>
                <a:ext cx="12" cy="37"/>
              </a:xfrm>
              <a:custGeom>
                <a:avLst/>
                <a:gdLst>
                  <a:gd name="T0" fmla="*/ 0 w 12"/>
                  <a:gd name="T1" fmla="*/ 37 h 37"/>
                  <a:gd name="T2" fmla="*/ 0 w 12"/>
                  <a:gd name="T3" fmla="*/ 37 h 37"/>
                  <a:gd name="T4" fmla="*/ 0 w 12"/>
                  <a:gd name="T5" fmla="*/ 25 h 37"/>
                  <a:gd name="T6" fmla="*/ 6 w 12"/>
                  <a:gd name="T7" fmla="*/ 20 h 37"/>
                  <a:gd name="T8" fmla="*/ 6 w 12"/>
                  <a:gd name="T9" fmla="*/ 20 h 37"/>
                  <a:gd name="T10" fmla="*/ 6 w 12"/>
                  <a:gd name="T11" fmla="*/ 12 h 37"/>
                  <a:gd name="T12" fmla="*/ 12 w 12"/>
                  <a:gd name="T13" fmla="*/ 6 h 37"/>
                  <a:gd name="T14" fmla="*/ 12 w 12"/>
                  <a:gd name="T15" fmla="*/ 0 h 37"/>
                  <a:gd name="T16" fmla="*/ 12 w 12"/>
                  <a:gd name="T17" fmla="*/ 0 h 37"/>
                  <a:gd name="T18" fmla="*/ 6 w 12"/>
                  <a:gd name="T19" fmla="*/ 6 h 37"/>
                  <a:gd name="T20" fmla="*/ 6 w 12"/>
                  <a:gd name="T21" fmla="*/ 12 h 37"/>
                  <a:gd name="T22" fmla="*/ 6 w 12"/>
                  <a:gd name="T23" fmla="*/ 20 h 37"/>
                  <a:gd name="T24" fmla="*/ 6 w 12"/>
                  <a:gd name="T25" fmla="*/ 20 h 37"/>
                  <a:gd name="T26" fmla="*/ 0 w 12"/>
                  <a:gd name="T27" fmla="*/ 25 h 37"/>
                  <a:gd name="T28" fmla="*/ 0 w 12"/>
                  <a:gd name="T29" fmla="*/ 31 h 37"/>
                  <a:gd name="T30" fmla="*/ 0 w 12"/>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37">
                    <a:moveTo>
                      <a:pt x="0" y="37"/>
                    </a:moveTo>
                    <a:lnTo>
                      <a:pt x="0" y="37"/>
                    </a:lnTo>
                    <a:lnTo>
                      <a:pt x="0" y="25"/>
                    </a:lnTo>
                    <a:lnTo>
                      <a:pt x="6" y="20"/>
                    </a:lnTo>
                    <a:lnTo>
                      <a:pt x="6" y="20"/>
                    </a:lnTo>
                    <a:lnTo>
                      <a:pt x="6" y="12"/>
                    </a:lnTo>
                    <a:lnTo>
                      <a:pt x="12" y="6"/>
                    </a:lnTo>
                    <a:lnTo>
                      <a:pt x="12" y="0"/>
                    </a:lnTo>
                    <a:lnTo>
                      <a:pt x="12" y="0"/>
                    </a:lnTo>
                    <a:lnTo>
                      <a:pt x="6" y="6"/>
                    </a:lnTo>
                    <a:lnTo>
                      <a:pt x="6" y="12"/>
                    </a:lnTo>
                    <a:lnTo>
                      <a:pt x="6" y="20"/>
                    </a:lnTo>
                    <a:lnTo>
                      <a:pt x="6" y="20"/>
                    </a:lnTo>
                    <a:lnTo>
                      <a:pt x="0" y="25"/>
                    </a:lnTo>
                    <a:lnTo>
                      <a:pt x="0" y="31"/>
                    </a:lnTo>
                    <a:lnTo>
                      <a:pt x="0" y="3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85" name="Freeform 141"/>
              <p:cNvSpPr>
                <a:spLocks/>
              </p:cNvSpPr>
              <p:nvPr/>
            </p:nvSpPr>
            <p:spPr bwMode="auto">
              <a:xfrm>
                <a:off x="3938" y="2518"/>
                <a:ext cx="25" cy="31"/>
              </a:xfrm>
              <a:custGeom>
                <a:avLst/>
                <a:gdLst>
                  <a:gd name="T0" fmla="*/ 25 w 25"/>
                  <a:gd name="T1" fmla="*/ 0 h 31"/>
                  <a:gd name="T2" fmla="*/ 18 w 25"/>
                  <a:gd name="T3" fmla="*/ 6 h 31"/>
                  <a:gd name="T4" fmla="*/ 18 w 25"/>
                  <a:gd name="T5" fmla="*/ 14 h 31"/>
                  <a:gd name="T6" fmla="*/ 12 w 25"/>
                  <a:gd name="T7" fmla="*/ 19 h 31"/>
                  <a:gd name="T8" fmla="*/ 12 w 25"/>
                  <a:gd name="T9" fmla="*/ 19 h 31"/>
                  <a:gd name="T10" fmla="*/ 6 w 25"/>
                  <a:gd name="T11" fmla="*/ 25 h 31"/>
                  <a:gd name="T12" fmla="*/ 0 w 25"/>
                  <a:gd name="T13" fmla="*/ 31 h 31"/>
                  <a:gd name="T14" fmla="*/ 0 w 25"/>
                  <a:gd name="T15" fmla="*/ 31 h 31"/>
                  <a:gd name="T16" fmla="*/ 0 w 25"/>
                  <a:gd name="T17" fmla="*/ 31 h 31"/>
                  <a:gd name="T18" fmla="*/ 0 w 25"/>
                  <a:gd name="T19" fmla="*/ 31 h 31"/>
                  <a:gd name="T20" fmla="*/ 6 w 25"/>
                  <a:gd name="T21" fmla="*/ 25 h 31"/>
                  <a:gd name="T22" fmla="*/ 6 w 25"/>
                  <a:gd name="T23" fmla="*/ 19 h 31"/>
                  <a:gd name="T24" fmla="*/ 6 w 25"/>
                  <a:gd name="T25" fmla="*/ 19 h 31"/>
                  <a:gd name="T26" fmla="*/ 12 w 25"/>
                  <a:gd name="T27" fmla="*/ 14 h 31"/>
                  <a:gd name="T28" fmla="*/ 18 w 25"/>
                  <a:gd name="T29" fmla="*/ 6 h 31"/>
                  <a:gd name="T30" fmla="*/ 25 w 25"/>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0"/>
                    </a:moveTo>
                    <a:lnTo>
                      <a:pt x="18" y="6"/>
                    </a:lnTo>
                    <a:lnTo>
                      <a:pt x="18" y="14"/>
                    </a:lnTo>
                    <a:lnTo>
                      <a:pt x="12" y="19"/>
                    </a:lnTo>
                    <a:lnTo>
                      <a:pt x="12" y="19"/>
                    </a:lnTo>
                    <a:lnTo>
                      <a:pt x="6" y="25"/>
                    </a:lnTo>
                    <a:lnTo>
                      <a:pt x="0" y="31"/>
                    </a:lnTo>
                    <a:lnTo>
                      <a:pt x="0" y="31"/>
                    </a:lnTo>
                    <a:lnTo>
                      <a:pt x="0" y="31"/>
                    </a:lnTo>
                    <a:lnTo>
                      <a:pt x="0" y="31"/>
                    </a:lnTo>
                    <a:lnTo>
                      <a:pt x="6" y="25"/>
                    </a:lnTo>
                    <a:lnTo>
                      <a:pt x="6" y="19"/>
                    </a:lnTo>
                    <a:lnTo>
                      <a:pt x="6" y="19"/>
                    </a:lnTo>
                    <a:lnTo>
                      <a:pt x="12" y="14"/>
                    </a:lnTo>
                    <a:lnTo>
                      <a:pt x="18" y="6"/>
                    </a:lnTo>
                    <a:lnTo>
                      <a:pt x="2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86" name="Freeform 142"/>
              <p:cNvSpPr>
                <a:spLocks/>
              </p:cNvSpPr>
              <p:nvPr/>
            </p:nvSpPr>
            <p:spPr bwMode="auto">
              <a:xfrm>
                <a:off x="4030" y="2622"/>
                <a:ext cx="30" cy="104"/>
              </a:xfrm>
              <a:custGeom>
                <a:avLst/>
                <a:gdLst>
                  <a:gd name="T0" fmla="*/ 0 w 30"/>
                  <a:gd name="T1" fmla="*/ 0 h 104"/>
                  <a:gd name="T2" fmla="*/ 0 w 30"/>
                  <a:gd name="T3" fmla="*/ 12 h 104"/>
                  <a:gd name="T4" fmla="*/ 6 w 30"/>
                  <a:gd name="T5" fmla="*/ 31 h 104"/>
                  <a:gd name="T6" fmla="*/ 12 w 30"/>
                  <a:gd name="T7" fmla="*/ 43 h 104"/>
                  <a:gd name="T8" fmla="*/ 12 w 30"/>
                  <a:gd name="T9" fmla="*/ 43 h 104"/>
                  <a:gd name="T10" fmla="*/ 18 w 30"/>
                  <a:gd name="T11" fmla="*/ 55 h 104"/>
                  <a:gd name="T12" fmla="*/ 24 w 30"/>
                  <a:gd name="T13" fmla="*/ 75 h 104"/>
                  <a:gd name="T14" fmla="*/ 30 w 30"/>
                  <a:gd name="T15" fmla="*/ 86 h 104"/>
                  <a:gd name="T16" fmla="*/ 30 w 30"/>
                  <a:gd name="T17" fmla="*/ 86 h 104"/>
                  <a:gd name="T18" fmla="*/ 30 w 30"/>
                  <a:gd name="T19" fmla="*/ 98 h 104"/>
                  <a:gd name="T20" fmla="*/ 30 w 30"/>
                  <a:gd name="T21" fmla="*/ 104 h 104"/>
                  <a:gd name="T22" fmla="*/ 30 w 30"/>
                  <a:gd name="T23" fmla="*/ 98 h 104"/>
                  <a:gd name="T24" fmla="*/ 30 w 30"/>
                  <a:gd name="T25" fmla="*/ 98 h 104"/>
                  <a:gd name="T26" fmla="*/ 24 w 30"/>
                  <a:gd name="T27" fmla="*/ 86 h 104"/>
                  <a:gd name="T28" fmla="*/ 18 w 30"/>
                  <a:gd name="T29" fmla="*/ 75 h 104"/>
                  <a:gd name="T30" fmla="*/ 12 w 30"/>
                  <a:gd name="T31" fmla="*/ 67 h 104"/>
                  <a:gd name="T32" fmla="*/ 12 w 30"/>
                  <a:gd name="T33" fmla="*/ 67 h 104"/>
                  <a:gd name="T34" fmla="*/ 6 w 30"/>
                  <a:gd name="T35" fmla="*/ 49 h 104"/>
                  <a:gd name="T36" fmla="*/ 0 w 30"/>
                  <a:gd name="T37" fmla="*/ 20 h 104"/>
                  <a:gd name="T38" fmla="*/ 0 w 30"/>
                  <a:gd name="T3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04">
                    <a:moveTo>
                      <a:pt x="0" y="0"/>
                    </a:moveTo>
                    <a:lnTo>
                      <a:pt x="0" y="12"/>
                    </a:lnTo>
                    <a:lnTo>
                      <a:pt x="6" y="31"/>
                    </a:lnTo>
                    <a:lnTo>
                      <a:pt x="12" y="43"/>
                    </a:lnTo>
                    <a:lnTo>
                      <a:pt x="12" y="43"/>
                    </a:lnTo>
                    <a:lnTo>
                      <a:pt x="18" y="55"/>
                    </a:lnTo>
                    <a:lnTo>
                      <a:pt x="24" y="75"/>
                    </a:lnTo>
                    <a:lnTo>
                      <a:pt x="30" y="86"/>
                    </a:lnTo>
                    <a:lnTo>
                      <a:pt x="30" y="86"/>
                    </a:lnTo>
                    <a:lnTo>
                      <a:pt x="30" y="98"/>
                    </a:lnTo>
                    <a:lnTo>
                      <a:pt x="30" y="104"/>
                    </a:lnTo>
                    <a:lnTo>
                      <a:pt x="30" y="98"/>
                    </a:lnTo>
                    <a:lnTo>
                      <a:pt x="30" y="98"/>
                    </a:lnTo>
                    <a:lnTo>
                      <a:pt x="24" y="86"/>
                    </a:lnTo>
                    <a:lnTo>
                      <a:pt x="18" y="75"/>
                    </a:lnTo>
                    <a:lnTo>
                      <a:pt x="12" y="67"/>
                    </a:lnTo>
                    <a:lnTo>
                      <a:pt x="12" y="67"/>
                    </a:lnTo>
                    <a:lnTo>
                      <a:pt x="6" y="49"/>
                    </a:lnTo>
                    <a:lnTo>
                      <a:pt x="0" y="2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87" name="Freeform 143"/>
              <p:cNvSpPr>
                <a:spLocks/>
              </p:cNvSpPr>
              <p:nvPr/>
            </p:nvSpPr>
            <p:spPr bwMode="auto">
              <a:xfrm>
                <a:off x="3981" y="1918"/>
                <a:ext cx="183" cy="240"/>
              </a:xfrm>
              <a:custGeom>
                <a:avLst/>
                <a:gdLst>
                  <a:gd name="T0" fmla="*/ 134 w 183"/>
                  <a:gd name="T1" fmla="*/ 8 h 240"/>
                  <a:gd name="T2" fmla="*/ 159 w 183"/>
                  <a:gd name="T3" fmla="*/ 37 h 240"/>
                  <a:gd name="T4" fmla="*/ 171 w 183"/>
                  <a:gd name="T5" fmla="*/ 69 h 240"/>
                  <a:gd name="T6" fmla="*/ 183 w 183"/>
                  <a:gd name="T7" fmla="*/ 93 h 240"/>
                  <a:gd name="T8" fmla="*/ 177 w 183"/>
                  <a:gd name="T9" fmla="*/ 118 h 240"/>
                  <a:gd name="T10" fmla="*/ 171 w 183"/>
                  <a:gd name="T11" fmla="*/ 148 h 240"/>
                  <a:gd name="T12" fmla="*/ 171 w 183"/>
                  <a:gd name="T13" fmla="*/ 136 h 240"/>
                  <a:gd name="T14" fmla="*/ 165 w 183"/>
                  <a:gd name="T15" fmla="*/ 142 h 240"/>
                  <a:gd name="T16" fmla="*/ 165 w 183"/>
                  <a:gd name="T17" fmla="*/ 173 h 240"/>
                  <a:gd name="T18" fmla="*/ 154 w 183"/>
                  <a:gd name="T19" fmla="*/ 209 h 240"/>
                  <a:gd name="T20" fmla="*/ 148 w 183"/>
                  <a:gd name="T21" fmla="*/ 220 h 240"/>
                  <a:gd name="T22" fmla="*/ 148 w 183"/>
                  <a:gd name="T23" fmla="*/ 214 h 240"/>
                  <a:gd name="T24" fmla="*/ 140 w 183"/>
                  <a:gd name="T25" fmla="*/ 240 h 240"/>
                  <a:gd name="T26" fmla="*/ 148 w 183"/>
                  <a:gd name="T27" fmla="*/ 209 h 240"/>
                  <a:gd name="T28" fmla="*/ 148 w 183"/>
                  <a:gd name="T29" fmla="*/ 191 h 240"/>
                  <a:gd name="T30" fmla="*/ 154 w 183"/>
                  <a:gd name="T31" fmla="*/ 153 h 240"/>
                  <a:gd name="T32" fmla="*/ 154 w 183"/>
                  <a:gd name="T33" fmla="*/ 136 h 240"/>
                  <a:gd name="T34" fmla="*/ 154 w 183"/>
                  <a:gd name="T35" fmla="*/ 130 h 240"/>
                  <a:gd name="T36" fmla="*/ 148 w 183"/>
                  <a:gd name="T37" fmla="*/ 136 h 240"/>
                  <a:gd name="T38" fmla="*/ 140 w 183"/>
                  <a:gd name="T39" fmla="*/ 124 h 240"/>
                  <a:gd name="T40" fmla="*/ 140 w 183"/>
                  <a:gd name="T41" fmla="*/ 130 h 240"/>
                  <a:gd name="T42" fmla="*/ 140 w 183"/>
                  <a:gd name="T43" fmla="*/ 124 h 240"/>
                  <a:gd name="T44" fmla="*/ 128 w 183"/>
                  <a:gd name="T45" fmla="*/ 124 h 240"/>
                  <a:gd name="T46" fmla="*/ 122 w 183"/>
                  <a:gd name="T47" fmla="*/ 130 h 240"/>
                  <a:gd name="T48" fmla="*/ 116 w 183"/>
                  <a:gd name="T49" fmla="*/ 136 h 240"/>
                  <a:gd name="T50" fmla="*/ 98 w 183"/>
                  <a:gd name="T51" fmla="*/ 136 h 240"/>
                  <a:gd name="T52" fmla="*/ 116 w 183"/>
                  <a:gd name="T53" fmla="*/ 142 h 240"/>
                  <a:gd name="T54" fmla="*/ 85 w 183"/>
                  <a:gd name="T55" fmla="*/ 136 h 240"/>
                  <a:gd name="T56" fmla="*/ 104 w 183"/>
                  <a:gd name="T57" fmla="*/ 153 h 240"/>
                  <a:gd name="T58" fmla="*/ 93 w 183"/>
                  <a:gd name="T59" fmla="*/ 148 h 240"/>
                  <a:gd name="T60" fmla="*/ 79 w 183"/>
                  <a:gd name="T61" fmla="*/ 142 h 240"/>
                  <a:gd name="T62" fmla="*/ 61 w 183"/>
                  <a:gd name="T63" fmla="*/ 148 h 240"/>
                  <a:gd name="T64" fmla="*/ 49 w 183"/>
                  <a:gd name="T65" fmla="*/ 136 h 240"/>
                  <a:gd name="T66" fmla="*/ 30 w 183"/>
                  <a:gd name="T67" fmla="*/ 118 h 240"/>
                  <a:gd name="T68" fmla="*/ 24 w 183"/>
                  <a:gd name="T69" fmla="*/ 124 h 240"/>
                  <a:gd name="T70" fmla="*/ 24 w 183"/>
                  <a:gd name="T71" fmla="*/ 148 h 240"/>
                  <a:gd name="T72" fmla="*/ 18 w 183"/>
                  <a:gd name="T73" fmla="*/ 148 h 240"/>
                  <a:gd name="T74" fmla="*/ 24 w 183"/>
                  <a:gd name="T75" fmla="*/ 173 h 240"/>
                  <a:gd name="T76" fmla="*/ 24 w 183"/>
                  <a:gd name="T77" fmla="*/ 191 h 240"/>
                  <a:gd name="T78" fmla="*/ 24 w 183"/>
                  <a:gd name="T79" fmla="*/ 209 h 240"/>
                  <a:gd name="T80" fmla="*/ 24 w 183"/>
                  <a:gd name="T81" fmla="*/ 220 h 240"/>
                  <a:gd name="T82" fmla="*/ 18 w 183"/>
                  <a:gd name="T83" fmla="*/ 197 h 240"/>
                  <a:gd name="T84" fmla="*/ 12 w 183"/>
                  <a:gd name="T85" fmla="*/ 185 h 240"/>
                  <a:gd name="T86" fmla="*/ 12 w 183"/>
                  <a:gd name="T87" fmla="*/ 165 h 240"/>
                  <a:gd name="T88" fmla="*/ 6 w 183"/>
                  <a:gd name="T89" fmla="*/ 173 h 240"/>
                  <a:gd name="T90" fmla="*/ 6 w 183"/>
                  <a:gd name="T91" fmla="*/ 179 h 240"/>
                  <a:gd name="T92" fmla="*/ 6 w 183"/>
                  <a:gd name="T93" fmla="*/ 130 h 240"/>
                  <a:gd name="T94" fmla="*/ 0 w 183"/>
                  <a:gd name="T95" fmla="*/ 136 h 240"/>
                  <a:gd name="T96" fmla="*/ 0 w 183"/>
                  <a:gd name="T97" fmla="*/ 110 h 240"/>
                  <a:gd name="T98" fmla="*/ 6 w 183"/>
                  <a:gd name="T99" fmla="*/ 87 h 240"/>
                  <a:gd name="T100" fmla="*/ 6 w 183"/>
                  <a:gd name="T101" fmla="*/ 55 h 240"/>
                  <a:gd name="T102" fmla="*/ 24 w 183"/>
                  <a:gd name="T103" fmla="*/ 32 h 240"/>
                  <a:gd name="T104" fmla="*/ 24 w 183"/>
                  <a:gd name="T105" fmla="*/ 26 h 240"/>
                  <a:gd name="T106" fmla="*/ 61 w 183"/>
                  <a:gd name="T107" fmla="*/ 8 h 240"/>
                  <a:gd name="T108" fmla="*/ 79 w 183"/>
                  <a:gd name="T109" fmla="*/ 8 h 240"/>
                  <a:gd name="T110" fmla="*/ 85 w 183"/>
                  <a:gd name="T111"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3" h="240">
                    <a:moveTo>
                      <a:pt x="93" y="8"/>
                    </a:moveTo>
                    <a:lnTo>
                      <a:pt x="104" y="8"/>
                    </a:lnTo>
                    <a:lnTo>
                      <a:pt x="122" y="8"/>
                    </a:lnTo>
                    <a:lnTo>
                      <a:pt x="134" y="8"/>
                    </a:lnTo>
                    <a:lnTo>
                      <a:pt x="134" y="8"/>
                    </a:lnTo>
                    <a:lnTo>
                      <a:pt x="140" y="20"/>
                    </a:lnTo>
                    <a:lnTo>
                      <a:pt x="154" y="26"/>
                    </a:lnTo>
                    <a:lnTo>
                      <a:pt x="159" y="26"/>
                    </a:lnTo>
                    <a:lnTo>
                      <a:pt x="159" y="26"/>
                    </a:lnTo>
                    <a:lnTo>
                      <a:pt x="159" y="37"/>
                    </a:lnTo>
                    <a:lnTo>
                      <a:pt x="165" y="49"/>
                    </a:lnTo>
                    <a:lnTo>
                      <a:pt x="165" y="55"/>
                    </a:lnTo>
                    <a:lnTo>
                      <a:pt x="165" y="55"/>
                    </a:lnTo>
                    <a:lnTo>
                      <a:pt x="165" y="63"/>
                    </a:lnTo>
                    <a:lnTo>
                      <a:pt x="171" y="69"/>
                    </a:lnTo>
                    <a:lnTo>
                      <a:pt x="177" y="75"/>
                    </a:lnTo>
                    <a:lnTo>
                      <a:pt x="177" y="75"/>
                    </a:lnTo>
                    <a:lnTo>
                      <a:pt x="177" y="81"/>
                    </a:lnTo>
                    <a:lnTo>
                      <a:pt x="177" y="87"/>
                    </a:lnTo>
                    <a:lnTo>
                      <a:pt x="183" y="93"/>
                    </a:lnTo>
                    <a:lnTo>
                      <a:pt x="183" y="93"/>
                    </a:lnTo>
                    <a:lnTo>
                      <a:pt x="177" y="98"/>
                    </a:lnTo>
                    <a:lnTo>
                      <a:pt x="177" y="110"/>
                    </a:lnTo>
                    <a:lnTo>
                      <a:pt x="177" y="118"/>
                    </a:lnTo>
                    <a:lnTo>
                      <a:pt x="177" y="118"/>
                    </a:lnTo>
                    <a:lnTo>
                      <a:pt x="171" y="130"/>
                    </a:lnTo>
                    <a:lnTo>
                      <a:pt x="171" y="142"/>
                    </a:lnTo>
                    <a:lnTo>
                      <a:pt x="171" y="142"/>
                    </a:lnTo>
                    <a:lnTo>
                      <a:pt x="171" y="142"/>
                    </a:lnTo>
                    <a:lnTo>
                      <a:pt x="171" y="148"/>
                    </a:lnTo>
                    <a:lnTo>
                      <a:pt x="171" y="148"/>
                    </a:lnTo>
                    <a:lnTo>
                      <a:pt x="171" y="142"/>
                    </a:lnTo>
                    <a:lnTo>
                      <a:pt x="171" y="136"/>
                    </a:lnTo>
                    <a:lnTo>
                      <a:pt x="171" y="136"/>
                    </a:lnTo>
                    <a:lnTo>
                      <a:pt x="171" y="136"/>
                    </a:lnTo>
                    <a:lnTo>
                      <a:pt x="171" y="136"/>
                    </a:lnTo>
                    <a:lnTo>
                      <a:pt x="171" y="136"/>
                    </a:lnTo>
                    <a:lnTo>
                      <a:pt x="171" y="136"/>
                    </a:lnTo>
                    <a:lnTo>
                      <a:pt x="171" y="142"/>
                    </a:lnTo>
                    <a:lnTo>
                      <a:pt x="165" y="142"/>
                    </a:lnTo>
                    <a:lnTo>
                      <a:pt x="165" y="148"/>
                    </a:lnTo>
                    <a:lnTo>
                      <a:pt x="165" y="148"/>
                    </a:lnTo>
                    <a:lnTo>
                      <a:pt x="165" y="153"/>
                    </a:lnTo>
                    <a:lnTo>
                      <a:pt x="165" y="165"/>
                    </a:lnTo>
                    <a:lnTo>
                      <a:pt x="165" y="173"/>
                    </a:lnTo>
                    <a:lnTo>
                      <a:pt x="165" y="173"/>
                    </a:lnTo>
                    <a:lnTo>
                      <a:pt x="165" y="185"/>
                    </a:lnTo>
                    <a:lnTo>
                      <a:pt x="159" y="203"/>
                    </a:lnTo>
                    <a:lnTo>
                      <a:pt x="154" y="209"/>
                    </a:lnTo>
                    <a:lnTo>
                      <a:pt x="154" y="209"/>
                    </a:lnTo>
                    <a:lnTo>
                      <a:pt x="148" y="214"/>
                    </a:lnTo>
                    <a:lnTo>
                      <a:pt x="148" y="228"/>
                    </a:lnTo>
                    <a:lnTo>
                      <a:pt x="148" y="228"/>
                    </a:lnTo>
                    <a:lnTo>
                      <a:pt x="148" y="228"/>
                    </a:lnTo>
                    <a:lnTo>
                      <a:pt x="148" y="220"/>
                    </a:lnTo>
                    <a:lnTo>
                      <a:pt x="148" y="209"/>
                    </a:lnTo>
                    <a:lnTo>
                      <a:pt x="154" y="197"/>
                    </a:lnTo>
                    <a:lnTo>
                      <a:pt x="154" y="197"/>
                    </a:lnTo>
                    <a:lnTo>
                      <a:pt x="148" y="203"/>
                    </a:lnTo>
                    <a:lnTo>
                      <a:pt x="148" y="214"/>
                    </a:lnTo>
                    <a:lnTo>
                      <a:pt x="148" y="220"/>
                    </a:lnTo>
                    <a:lnTo>
                      <a:pt x="148" y="220"/>
                    </a:lnTo>
                    <a:lnTo>
                      <a:pt x="140" y="234"/>
                    </a:lnTo>
                    <a:lnTo>
                      <a:pt x="140" y="240"/>
                    </a:lnTo>
                    <a:lnTo>
                      <a:pt x="140" y="240"/>
                    </a:lnTo>
                    <a:lnTo>
                      <a:pt x="140" y="240"/>
                    </a:lnTo>
                    <a:lnTo>
                      <a:pt x="140" y="234"/>
                    </a:lnTo>
                    <a:lnTo>
                      <a:pt x="140" y="220"/>
                    </a:lnTo>
                    <a:lnTo>
                      <a:pt x="148" y="209"/>
                    </a:lnTo>
                    <a:lnTo>
                      <a:pt x="148" y="209"/>
                    </a:lnTo>
                    <a:lnTo>
                      <a:pt x="148" y="209"/>
                    </a:lnTo>
                    <a:lnTo>
                      <a:pt x="148" y="203"/>
                    </a:lnTo>
                    <a:lnTo>
                      <a:pt x="148" y="197"/>
                    </a:lnTo>
                    <a:lnTo>
                      <a:pt x="148" y="197"/>
                    </a:lnTo>
                    <a:lnTo>
                      <a:pt x="148" y="191"/>
                    </a:lnTo>
                    <a:lnTo>
                      <a:pt x="154" y="185"/>
                    </a:lnTo>
                    <a:lnTo>
                      <a:pt x="154" y="179"/>
                    </a:lnTo>
                    <a:lnTo>
                      <a:pt x="154" y="179"/>
                    </a:lnTo>
                    <a:lnTo>
                      <a:pt x="154" y="165"/>
                    </a:lnTo>
                    <a:lnTo>
                      <a:pt x="154" y="153"/>
                    </a:lnTo>
                    <a:lnTo>
                      <a:pt x="154" y="148"/>
                    </a:lnTo>
                    <a:lnTo>
                      <a:pt x="154" y="148"/>
                    </a:lnTo>
                    <a:lnTo>
                      <a:pt x="154" y="148"/>
                    </a:lnTo>
                    <a:lnTo>
                      <a:pt x="154" y="142"/>
                    </a:lnTo>
                    <a:lnTo>
                      <a:pt x="154" y="136"/>
                    </a:lnTo>
                    <a:lnTo>
                      <a:pt x="154" y="136"/>
                    </a:lnTo>
                    <a:lnTo>
                      <a:pt x="154" y="136"/>
                    </a:lnTo>
                    <a:lnTo>
                      <a:pt x="154" y="136"/>
                    </a:lnTo>
                    <a:lnTo>
                      <a:pt x="154" y="130"/>
                    </a:lnTo>
                    <a:lnTo>
                      <a:pt x="154" y="130"/>
                    </a:lnTo>
                    <a:lnTo>
                      <a:pt x="148" y="148"/>
                    </a:lnTo>
                    <a:lnTo>
                      <a:pt x="148" y="148"/>
                    </a:lnTo>
                    <a:lnTo>
                      <a:pt x="148" y="142"/>
                    </a:lnTo>
                    <a:lnTo>
                      <a:pt x="148" y="136"/>
                    </a:lnTo>
                    <a:lnTo>
                      <a:pt x="148" y="136"/>
                    </a:lnTo>
                    <a:lnTo>
                      <a:pt x="148" y="136"/>
                    </a:lnTo>
                    <a:lnTo>
                      <a:pt x="148" y="130"/>
                    </a:lnTo>
                    <a:lnTo>
                      <a:pt x="148" y="124"/>
                    </a:lnTo>
                    <a:lnTo>
                      <a:pt x="148" y="124"/>
                    </a:lnTo>
                    <a:lnTo>
                      <a:pt x="140" y="124"/>
                    </a:lnTo>
                    <a:lnTo>
                      <a:pt x="140" y="124"/>
                    </a:lnTo>
                    <a:lnTo>
                      <a:pt x="140" y="124"/>
                    </a:lnTo>
                    <a:lnTo>
                      <a:pt x="140" y="124"/>
                    </a:lnTo>
                    <a:lnTo>
                      <a:pt x="140" y="124"/>
                    </a:lnTo>
                    <a:lnTo>
                      <a:pt x="140" y="130"/>
                    </a:lnTo>
                    <a:lnTo>
                      <a:pt x="148" y="130"/>
                    </a:lnTo>
                    <a:lnTo>
                      <a:pt x="148" y="130"/>
                    </a:lnTo>
                    <a:lnTo>
                      <a:pt x="140" y="130"/>
                    </a:lnTo>
                    <a:lnTo>
                      <a:pt x="140" y="130"/>
                    </a:lnTo>
                    <a:lnTo>
                      <a:pt x="140" y="124"/>
                    </a:lnTo>
                    <a:lnTo>
                      <a:pt x="140" y="124"/>
                    </a:lnTo>
                    <a:lnTo>
                      <a:pt x="134" y="124"/>
                    </a:lnTo>
                    <a:lnTo>
                      <a:pt x="128" y="124"/>
                    </a:lnTo>
                    <a:lnTo>
                      <a:pt x="128" y="124"/>
                    </a:lnTo>
                    <a:lnTo>
                      <a:pt x="128" y="124"/>
                    </a:lnTo>
                    <a:lnTo>
                      <a:pt x="128" y="124"/>
                    </a:lnTo>
                    <a:lnTo>
                      <a:pt x="128" y="124"/>
                    </a:lnTo>
                    <a:lnTo>
                      <a:pt x="128" y="124"/>
                    </a:lnTo>
                    <a:lnTo>
                      <a:pt x="128" y="124"/>
                    </a:lnTo>
                    <a:lnTo>
                      <a:pt x="122" y="130"/>
                    </a:lnTo>
                    <a:lnTo>
                      <a:pt x="122" y="136"/>
                    </a:lnTo>
                    <a:lnTo>
                      <a:pt x="134" y="142"/>
                    </a:lnTo>
                    <a:lnTo>
                      <a:pt x="134" y="142"/>
                    </a:lnTo>
                    <a:lnTo>
                      <a:pt x="128" y="142"/>
                    </a:lnTo>
                    <a:lnTo>
                      <a:pt x="116" y="136"/>
                    </a:lnTo>
                    <a:lnTo>
                      <a:pt x="110" y="136"/>
                    </a:lnTo>
                    <a:lnTo>
                      <a:pt x="110" y="136"/>
                    </a:lnTo>
                    <a:lnTo>
                      <a:pt x="104" y="136"/>
                    </a:lnTo>
                    <a:lnTo>
                      <a:pt x="98" y="136"/>
                    </a:lnTo>
                    <a:lnTo>
                      <a:pt x="98" y="136"/>
                    </a:lnTo>
                    <a:lnTo>
                      <a:pt x="98" y="136"/>
                    </a:lnTo>
                    <a:lnTo>
                      <a:pt x="98" y="142"/>
                    </a:lnTo>
                    <a:lnTo>
                      <a:pt x="110" y="142"/>
                    </a:lnTo>
                    <a:lnTo>
                      <a:pt x="116" y="142"/>
                    </a:lnTo>
                    <a:lnTo>
                      <a:pt x="116" y="142"/>
                    </a:lnTo>
                    <a:lnTo>
                      <a:pt x="110" y="142"/>
                    </a:lnTo>
                    <a:lnTo>
                      <a:pt x="98" y="142"/>
                    </a:lnTo>
                    <a:lnTo>
                      <a:pt x="93" y="136"/>
                    </a:lnTo>
                    <a:lnTo>
                      <a:pt x="93" y="136"/>
                    </a:lnTo>
                    <a:lnTo>
                      <a:pt x="85" y="136"/>
                    </a:lnTo>
                    <a:lnTo>
                      <a:pt x="85" y="142"/>
                    </a:lnTo>
                    <a:lnTo>
                      <a:pt x="93" y="142"/>
                    </a:lnTo>
                    <a:lnTo>
                      <a:pt x="93" y="142"/>
                    </a:lnTo>
                    <a:lnTo>
                      <a:pt x="98" y="148"/>
                    </a:lnTo>
                    <a:lnTo>
                      <a:pt x="104" y="153"/>
                    </a:lnTo>
                    <a:lnTo>
                      <a:pt x="110" y="153"/>
                    </a:lnTo>
                    <a:lnTo>
                      <a:pt x="110" y="153"/>
                    </a:lnTo>
                    <a:lnTo>
                      <a:pt x="104" y="153"/>
                    </a:lnTo>
                    <a:lnTo>
                      <a:pt x="98" y="153"/>
                    </a:lnTo>
                    <a:lnTo>
                      <a:pt x="93" y="148"/>
                    </a:lnTo>
                    <a:lnTo>
                      <a:pt x="93" y="148"/>
                    </a:lnTo>
                    <a:lnTo>
                      <a:pt x="85" y="148"/>
                    </a:lnTo>
                    <a:lnTo>
                      <a:pt x="79" y="142"/>
                    </a:lnTo>
                    <a:lnTo>
                      <a:pt x="79" y="142"/>
                    </a:lnTo>
                    <a:lnTo>
                      <a:pt x="79" y="142"/>
                    </a:lnTo>
                    <a:lnTo>
                      <a:pt x="73" y="142"/>
                    </a:lnTo>
                    <a:lnTo>
                      <a:pt x="67" y="136"/>
                    </a:lnTo>
                    <a:lnTo>
                      <a:pt x="67" y="136"/>
                    </a:lnTo>
                    <a:lnTo>
                      <a:pt x="67" y="136"/>
                    </a:lnTo>
                    <a:lnTo>
                      <a:pt x="61" y="148"/>
                    </a:lnTo>
                    <a:lnTo>
                      <a:pt x="73" y="153"/>
                    </a:lnTo>
                    <a:lnTo>
                      <a:pt x="79" y="159"/>
                    </a:lnTo>
                    <a:lnTo>
                      <a:pt x="79" y="159"/>
                    </a:lnTo>
                    <a:lnTo>
                      <a:pt x="61" y="153"/>
                    </a:lnTo>
                    <a:lnTo>
                      <a:pt x="49" y="136"/>
                    </a:lnTo>
                    <a:lnTo>
                      <a:pt x="43" y="130"/>
                    </a:lnTo>
                    <a:lnTo>
                      <a:pt x="43" y="130"/>
                    </a:lnTo>
                    <a:lnTo>
                      <a:pt x="37" y="130"/>
                    </a:lnTo>
                    <a:lnTo>
                      <a:pt x="30" y="124"/>
                    </a:lnTo>
                    <a:lnTo>
                      <a:pt x="30" y="118"/>
                    </a:lnTo>
                    <a:lnTo>
                      <a:pt x="30" y="118"/>
                    </a:lnTo>
                    <a:lnTo>
                      <a:pt x="30" y="118"/>
                    </a:lnTo>
                    <a:lnTo>
                      <a:pt x="24" y="124"/>
                    </a:lnTo>
                    <a:lnTo>
                      <a:pt x="24" y="124"/>
                    </a:lnTo>
                    <a:lnTo>
                      <a:pt x="24" y="124"/>
                    </a:lnTo>
                    <a:lnTo>
                      <a:pt x="18" y="130"/>
                    </a:lnTo>
                    <a:lnTo>
                      <a:pt x="18" y="136"/>
                    </a:lnTo>
                    <a:lnTo>
                      <a:pt x="24" y="142"/>
                    </a:lnTo>
                    <a:lnTo>
                      <a:pt x="24" y="142"/>
                    </a:lnTo>
                    <a:lnTo>
                      <a:pt x="24" y="148"/>
                    </a:lnTo>
                    <a:lnTo>
                      <a:pt x="24" y="148"/>
                    </a:lnTo>
                    <a:lnTo>
                      <a:pt x="24" y="148"/>
                    </a:lnTo>
                    <a:lnTo>
                      <a:pt x="24" y="148"/>
                    </a:lnTo>
                    <a:lnTo>
                      <a:pt x="18" y="142"/>
                    </a:lnTo>
                    <a:lnTo>
                      <a:pt x="18" y="148"/>
                    </a:lnTo>
                    <a:lnTo>
                      <a:pt x="18" y="153"/>
                    </a:lnTo>
                    <a:lnTo>
                      <a:pt x="24" y="159"/>
                    </a:lnTo>
                    <a:lnTo>
                      <a:pt x="24" y="159"/>
                    </a:lnTo>
                    <a:lnTo>
                      <a:pt x="24" y="165"/>
                    </a:lnTo>
                    <a:lnTo>
                      <a:pt x="24" y="173"/>
                    </a:lnTo>
                    <a:lnTo>
                      <a:pt x="24" y="173"/>
                    </a:lnTo>
                    <a:lnTo>
                      <a:pt x="24" y="173"/>
                    </a:lnTo>
                    <a:lnTo>
                      <a:pt x="24" y="179"/>
                    </a:lnTo>
                    <a:lnTo>
                      <a:pt x="24" y="185"/>
                    </a:lnTo>
                    <a:lnTo>
                      <a:pt x="24" y="191"/>
                    </a:lnTo>
                    <a:lnTo>
                      <a:pt x="24" y="191"/>
                    </a:lnTo>
                    <a:lnTo>
                      <a:pt x="24" y="197"/>
                    </a:lnTo>
                    <a:lnTo>
                      <a:pt x="24" y="203"/>
                    </a:lnTo>
                    <a:lnTo>
                      <a:pt x="24" y="209"/>
                    </a:lnTo>
                    <a:lnTo>
                      <a:pt x="24" y="209"/>
                    </a:lnTo>
                    <a:lnTo>
                      <a:pt x="24" y="214"/>
                    </a:lnTo>
                    <a:lnTo>
                      <a:pt x="24" y="220"/>
                    </a:lnTo>
                    <a:lnTo>
                      <a:pt x="30" y="228"/>
                    </a:lnTo>
                    <a:lnTo>
                      <a:pt x="30" y="228"/>
                    </a:lnTo>
                    <a:lnTo>
                      <a:pt x="24" y="220"/>
                    </a:lnTo>
                    <a:lnTo>
                      <a:pt x="18" y="209"/>
                    </a:lnTo>
                    <a:lnTo>
                      <a:pt x="18" y="191"/>
                    </a:lnTo>
                    <a:lnTo>
                      <a:pt x="18" y="191"/>
                    </a:lnTo>
                    <a:lnTo>
                      <a:pt x="18" y="197"/>
                    </a:lnTo>
                    <a:lnTo>
                      <a:pt x="18" y="197"/>
                    </a:lnTo>
                    <a:lnTo>
                      <a:pt x="18" y="203"/>
                    </a:lnTo>
                    <a:lnTo>
                      <a:pt x="18" y="203"/>
                    </a:lnTo>
                    <a:lnTo>
                      <a:pt x="18" y="203"/>
                    </a:lnTo>
                    <a:lnTo>
                      <a:pt x="12" y="197"/>
                    </a:lnTo>
                    <a:lnTo>
                      <a:pt x="12" y="185"/>
                    </a:lnTo>
                    <a:lnTo>
                      <a:pt x="12" y="185"/>
                    </a:lnTo>
                    <a:lnTo>
                      <a:pt x="12" y="179"/>
                    </a:lnTo>
                    <a:lnTo>
                      <a:pt x="12" y="173"/>
                    </a:lnTo>
                    <a:lnTo>
                      <a:pt x="12" y="165"/>
                    </a:lnTo>
                    <a:lnTo>
                      <a:pt x="12" y="165"/>
                    </a:lnTo>
                    <a:lnTo>
                      <a:pt x="6" y="153"/>
                    </a:lnTo>
                    <a:lnTo>
                      <a:pt x="6" y="159"/>
                    </a:lnTo>
                    <a:lnTo>
                      <a:pt x="6" y="165"/>
                    </a:lnTo>
                    <a:lnTo>
                      <a:pt x="6" y="173"/>
                    </a:lnTo>
                    <a:lnTo>
                      <a:pt x="6" y="173"/>
                    </a:lnTo>
                    <a:lnTo>
                      <a:pt x="6" y="179"/>
                    </a:lnTo>
                    <a:lnTo>
                      <a:pt x="6" y="179"/>
                    </a:lnTo>
                    <a:lnTo>
                      <a:pt x="6" y="179"/>
                    </a:lnTo>
                    <a:lnTo>
                      <a:pt x="6" y="179"/>
                    </a:lnTo>
                    <a:lnTo>
                      <a:pt x="6" y="179"/>
                    </a:lnTo>
                    <a:lnTo>
                      <a:pt x="6" y="165"/>
                    </a:lnTo>
                    <a:lnTo>
                      <a:pt x="6" y="148"/>
                    </a:lnTo>
                    <a:lnTo>
                      <a:pt x="6" y="148"/>
                    </a:lnTo>
                    <a:lnTo>
                      <a:pt x="6" y="136"/>
                    </a:lnTo>
                    <a:lnTo>
                      <a:pt x="6" y="130"/>
                    </a:lnTo>
                    <a:lnTo>
                      <a:pt x="6" y="124"/>
                    </a:lnTo>
                    <a:lnTo>
                      <a:pt x="6" y="124"/>
                    </a:lnTo>
                    <a:lnTo>
                      <a:pt x="6" y="142"/>
                    </a:lnTo>
                    <a:lnTo>
                      <a:pt x="6" y="142"/>
                    </a:lnTo>
                    <a:lnTo>
                      <a:pt x="0" y="136"/>
                    </a:lnTo>
                    <a:lnTo>
                      <a:pt x="0" y="130"/>
                    </a:lnTo>
                    <a:lnTo>
                      <a:pt x="0" y="130"/>
                    </a:lnTo>
                    <a:lnTo>
                      <a:pt x="0" y="130"/>
                    </a:lnTo>
                    <a:lnTo>
                      <a:pt x="0" y="118"/>
                    </a:lnTo>
                    <a:lnTo>
                      <a:pt x="0" y="110"/>
                    </a:lnTo>
                    <a:lnTo>
                      <a:pt x="0" y="110"/>
                    </a:lnTo>
                    <a:lnTo>
                      <a:pt x="0" y="104"/>
                    </a:lnTo>
                    <a:lnTo>
                      <a:pt x="6" y="93"/>
                    </a:lnTo>
                    <a:lnTo>
                      <a:pt x="6" y="87"/>
                    </a:lnTo>
                    <a:lnTo>
                      <a:pt x="6" y="87"/>
                    </a:lnTo>
                    <a:lnTo>
                      <a:pt x="6" y="87"/>
                    </a:lnTo>
                    <a:lnTo>
                      <a:pt x="6" y="81"/>
                    </a:lnTo>
                    <a:lnTo>
                      <a:pt x="6" y="63"/>
                    </a:lnTo>
                    <a:lnTo>
                      <a:pt x="6" y="63"/>
                    </a:lnTo>
                    <a:lnTo>
                      <a:pt x="6" y="55"/>
                    </a:lnTo>
                    <a:lnTo>
                      <a:pt x="12" y="43"/>
                    </a:lnTo>
                    <a:lnTo>
                      <a:pt x="18" y="37"/>
                    </a:lnTo>
                    <a:lnTo>
                      <a:pt x="18" y="37"/>
                    </a:lnTo>
                    <a:lnTo>
                      <a:pt x="18" y="32"/>
                    </a:lnTo>
                    <a:lnTo>
                      <a:pt x="24" y="32"/>
                    </a:lnTo>
                    <a:lnTo>
                      <a:pt x="24" y="26"/>
                    </a:lnTo>
                    <a:lnTo>
                      <a:pt x="24" y="26"/>
                    </a:lnTo>
                    <a:lnTo>
                      <a:pt x="18" y="32"/>
                    </a:lnTo>
                    <a:lnTo>
                      <a:pt x="18" y="32"/>
                    </a:lnTo>
                    <a:lnTo>
                      <a:pt x="24" y="26"/>
                    </a:lnTo>
                    <a:lnTo>
                      <a:pt x="30" y="20"/>
                    </a:lnTo>
                    <a:lnTo>
                      <a:pt x="30" y="20"/>
                    </a:lnTo>
                    <a:lnTo>
                      <a:pt x="37" y="14"/>
                    </a:lnTo>
                    <a:lnTo>
                      <a:pt x="49" y="14"/>
                    </a:lnTo>
                    <a:lnTo>
                      <a:pt x="61" y="8"/>
                    </a:lnTo>
                    <a:lnTo>
                      <a:pt x="61" y="8"/>
                    </a:lnTo>
                    <a:lnTo>
                      <a:pt x="67" y="8"/>
                    </a:lnTo>
                    <a:lnTo>
                      <a:pt x="73" y="8"/>
                    </a:lnTo>
                    <a:lnTo>
                      <a:pt x="79" y="8"/>
                    </a:lnTo>
                    <a:lnTo>
                      <a:pt x="79" y="8"/>
                    </a:lnTo>
                    <a:lnTo>
                      <a:pt x="73" y="0"/>
                    </a:lnTo>
                    <a:lnTo>
                      <a:pt x="73" y="0"/>
                    </a:lnTo>
                    <a:lnTo>
                      <a:pt x="79" y="8"/>
                    </a:lnTo>
                    <a:lnTo>
                      <a:pt x="85" y="8"/>
                    </a:lnTo>
                    <a:lnTo>
                      <a:pt x="85" y="8"/>
                    </a:lnTo>
                    <a:lnTo>
                      <a:pt x="85" y="8"/>
                    </a:lnTo>
                    <a:lnTo>
                      <a:pt x="93" y="8"/>
                    </a:lnTo>
                    <a:lnTo>
                      <a:pt x="93" y="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88" name="Freeform 144"/>
              <p:cNvSpPr>
                <a:spLocks/>
              </p:cNvSpPr>
              <p:nvPr/>
            </p:nvSpPr>
            <p:spPr bwMode="auto">
              <a:xfrm>
                <a:off x="3987" y="1967"/>
                <a:ext cx="171" cy="93"/>
              </a:xfrm>
              <a:custGeom>
                <a:avLst/>
                <a:gdLst>
                  <a:gd name="T0" fmla="*/ 159 w 171"/>
                  <a:gd name="T1" fmla="*/ 26 h 93"/>
                  <a:gd name="T2" fmla="*/ 171 w 171"/>
                  <a:gd name="T3" fmla="*/ 20 h 93"/>
                  <a:gd name="T4" fmla="*/ 165 w 171"/>
                  <a:gd name="T5" fmla="*/ 38 h 93"/>
                  <a:gd name="T6" fmla="*/ 159 w 171"/>
                  <a:gd name="T7" fmla="*/ 55 h 93"/>
                  <a:gd name="T8" fmla="*/ 159 w 171"/>
                  <a:gd name="T9" fmla="*/ 49 h 93"/>
                  <a:gd name="T10" fmla="*/ 148 w 171"/>
                  <a:gd name="T11" fmla="*/ 69 h 93"/>
                  <a:gd name="T12" fmla="*/ 142 w 171"/>
                  <a:gd name="T13" fmla="*/ 75 h 93"/>
                  <a:gd name="T14" fmla="*/ 148 w 171"/>
                  <a:gd name="T15" fmla="*/ 75 h 93"/>
                  <a:gd name="T16" fmla="*/ 134 w 171"/>
                  <a:gd name="T17" fmla="*/ 75 h 93"/>
                  <a:gd name="T18" fmla="*/ 116 w 171"/>
                  <a:gd name="T19" fmla="*/ 87 h 93"/>
                  <a:gd name="T20" fmla="*/ 116 w 171"/>
                  <a:gd name="T21" fmla="*/ 81 h 93"/>
                  <a:gd name="T22" fmla="*/ 104 w 171"/>
                  <a:gd name="T23" fmla="*/ 87 h 93"/>
                  <a:gd name="T24" fmla="*/ 98 w 171"/>
                  <a:gd name="T25" fmla="*/ 87 h 93"/>
                  <a:gd name="T26" fmla="*/ 110 w 171"/>
                  <a:gd name="T27" fmla="*/ 93 h 93"/>
                  <a:gd name="T28" fmla="*/ 92 w 171"/>
                  <a:gd name="T29" fmla="*/ 87 h 93"/>
                  <a:gd name="T30" fmla="*/ 73 w 171"/>
                  <a:gd name="T31" fmla="*/ 87 h 93"/>
                  <a:gd name="T32" fmla="*/ 67 w 171"/>
                  <a:gd name="T33" fmla="*/ 93 h 93"/>
                  <a:gd name="T34" fmla="*/ 55 w 171"/>
                  <a:gd name="T35" fmla="*/ 87 h 93"/>
                  <a:gd name="T36" fmla="*/ 49 w 171"/>
                  <a:gd name="T37" fmla="*/ 93 h 93"/>
                  <a:gd name="T38" fmla="*/ 37 w 171"/>
                  <a:gd name="T39" fmla="*/ 81 h 93"/>
                  <a:gd name="T40" fmla="*/ 24 w 171"/>
                  <a:gd name="T41" fmla="*/ 81 h 93"/>
                  <a:gd name="T42" fmla="*/ 24 w 171"/>
                  <a:gd name="T43" fmla="*/ 75 h 93"/>
                  <a:gd name="T44" fmla="*/ 18 w 171"/>
                  <a:gd name="T45" fmla="*/ 69 h 93"/>
                  <a:gd name="T46" fmla="*/ 6 w 171"/>
                  <a:gd name="T47" fmla="*/ 55 h 93"/>
                  <a:gd name="T48" fmla="*/ 12 w 171"/>
                  <a:gd name="T49" fmla="*/ 55 h 93"/>
                  <a:gd name="T50" fmla="*/ 6 w 171"/>
                  <a:gd name="T51" fmla="*/ 49 h 93"/>
                  <a:gd name="T52" fmla="*/ 0 w 171"/>
                  <a:gd name="T53" fmla="*/ 26 h 93"/>
                  <a:gd name="T54" fmla="*/ 0 w 171"/>
                  <a:gd name="T55" fmla="*/ 32 h 93"/>
                  <a:gd name="T56" fmla="*/ 6 w 171"/>
                  <a:gd name="T57" fmla="*/ 49 h 93"/>
                  <a:gd name="T58" fmla="*/ 12 w 171"/>
                  <a:gd name="T59" fmla="*/ 38 h 93"/>
                  <a:gd name="T60" fmla="*/ 12 w 171"/>
                  <a:gd name="T61" fmla="*/ 49 h 93"/>
                  <a:gd name="T62" fmla="*/ 24 w 171"/>
                  <a:gd name="T63" fmla="*/ 61 h 93"/>
                  <a:gd name="T64" fmla="*/ 31 w 171"/>
                  <a:gd name="T65" fmla="*/ 61 h 93"/>
                  <a:gd name="T66" fmla="*/ 37 w 171"/>
                  <a:gd name="T67" fmla="*/ 69 h 93"/>
                  <a:gd name="T68" fmla="*/ 43 w 171"/>
                  <a:gd name="T69" fmla="*/ 75 h 93"/>
                  <a:gd name="T70" fmla="*/ 49 w 171"/>
                  <a:gd name="T71" fmla="*/ 69 h 93"/>
                  <a:gd name="T72" fmla="*/ 61 w 171"/>
                  <a:gd name="T73" fmla="*/ 81 h 93"/>
                  <a:gd name="T74" fmla="*/ 73 w 171"/>
                  <a:gd name="T75" fmla="*/ 81 h 93"/>
                  <a:gd name="T76" fmla="*/ 79 w 171"/>
                  <a:gd name="T77" fmla="*/ 81 h 93"/>
                  <a:gd name="T78" fmla="*/ 92 w 171"/>
                  <a:gd name="T79" fmla="*/ 81 h 93"/>
                  <a:gd name="T80" fmla="*/ 98 w 171"/>
                  <a:gd name="T81" fmla="*/ 81 h 93"/>
                  <a:gd name="T82" fmla="*/ 110 w 171"/>
                  <a:gd name="T83" fmla="*/ 75 h 93"/>
                  <a:gd name="T84" fmla="*/ 122 w 171"/>
                  <a:gd name="T85" fmla="*/ 69 h 93"/>
                  <a:gd name="T86" fmla="*/ 134 w 171"/>
                  <a:gd name="T87" fmla="*/ 61 h 93"/>
                  <a:gd name="T88" fmla="*/ 148 w 171"/>
                  <a:gd name="T89" fmla="*/ 55 h 93"/>
                  <a:gd name="T90" fmla="*/ 153 w 171"/>
                  <a:gd name="T91" fmla="*/ 49 h 93"/>
                  <a:gd name="T92" fmla="*/ 153 w 171"/>
                  <a:gd name="T93" fmla="*/ 49 h 93"/>
                  <a:gd name="T94" fmla="*/ 159 w 171"/>
                  <a:gd name="T95" fmla="*/ 38 h 93"/>
                  <a:gd name="T96" fmla="*/ 159 w 171"/>
                  <a:gd name="T97" fmla="*/ 20 h 93"/>
                  <a:gd name="T98" fmla="*/ 159 w 171"/>
                  <a:gd name="T99" fmla="*/ 0 h 93"/>
                  <a:gd name="T100" fmla="*/ 171 w 171"/>
                  <a:gd name="T101" fmla="*/ 6 h 93"/>
                  <a:gd name="T102" fmla="*/ 165 w 171"/>
                  <a:gd name="T103"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93">
                    <a:moveTo>
                      <a:pt x="165" y="14"/>
                    </a:moveTo>
                    <a:lnTo>
                      <a:pt x="165" y="20"/>
                    </a:lnTo>
                    <a:lnTo>
                      <a:pt x="159" y="20"/>
                    </a:lnTo>
                    <a:lnTo>
                      <a:pt x="159" y="26"/>
                    </a:lnTo>
                    <a:lnTo>
                      <a:pt x="159" y="26"/>
                    </a:lnTo>
                    <a:lnTo>
                      <a:pt x="159" y="26"/>
                    </a:lnTo>
                    <a:lnTo>
                      <a:pt x="165" y="26"/>
                    </a:lnTo>
                    <a:lnTo>
                      <a:pt x="171" y="20"/>
                    </a:lnTo>
                    <a:lnTo>
                      <a:pt x="171" y="20"/>
                    </a:lnTo>
                    <a:lnTo>
                      <a:pt x="165" y="32"/>
                    </a:lnTo>
                    <a:lnTo>
                      <a:pt x="165" y="32"/>
                    </a:lnTo>
                    <a:lnTo>
                      <a:pt x="165" y="38"/>
                    </a:lnTo>
                    <a:lnTo>
                      <a:pt x="165" y="38"/>
                    </a:lnTo>
                    <a:lnTo>
                      <a:pt x="165" y="38"/>
                    </a:lnTo>
                    <a:lnTo>
                      <a:pt x="159" y="44"/>
                    </a:lnTo>
                    <a:lnTo>
                      <a:pt x="159" y="55"/>
                    </a:lnTo>
                    <a:lnTo>
                      <a:pt x="159" y="55"/>
                    </a:lnTo>
                    <a:lnTo>
                      <a:pt x="159" y="55"/>
                    </a:lnTo>
                    <a:lnTo>
                      <a:pt x="159" y="44"/>
                    </a:lnTo>
                    <a:lnTo>
                      <a:pt x="159" y="49"/>
                    </a:lnTo>
                    <a:lnTo>
                      <a:pt x="153" y="55"/>
                    </a:lnTo>
                    <a:lnTo>
                      <a:pt x="153" y="61"/>
                    </a:lnTo>
                    <a:lnTo>
                      <a:pt x="153" y="61"/>
                    </a:lnTo>
                    <a:lnTo>
                      <a:pt x="148" y="69"/>
                    </a:lnTo>
                    <a:lnTo>
                      <a:pt x="142" y="69"/>
                    </a:lnTo>
                    <a:lnTo>
                      <a:pt x="142" y="69"/>
                    </a:lnTo>
                    <a:lnTo>
                      <a:pt x="142" y="69"/>
                    </a:lnTo>
                    <a:lnTo>
                      <a:pt x="142" y="75"/>
                    </a:lnTo>
                    <a:lnTo>
                      <a:pt x="148" y="75"/>
                    </a:lnTo>
                    <a:lnTo>
                      <a:pt x="148" y="75"/>
                    </a:lnTo>
                    <a:lnTo>
                      <a:pt x="148" y="75"/>
                    </a:lnTo>
                    <a:lnTo>
                      <a:pt x="148" y="75"/>
                    </a:lnTo>
                    <a:lnTo>
                      <a:pt x="142" y="75"/>
                    </a:lnTo>
                    <a:lnTo>
                      <a:pt x="142" y="69"/>
                    </a:lnTo>
                    <a:lnTo>
                      <a:pt x="142" y="69"/>
                    </a:lnTo>
                    <a:lnTo>
                      <a:pt x="134" y="75"/>
                    </a:lnTo>
                    <a:lnTo>
                      <a:pt x="128" y="75"/>
                    </a:lnTo>
                    <a:lnTo>
                      <a:pt x="122" y="75"/>
                    </a:lnTo>
                    <a:lnTo>
                      <a:pt x="122" y="75"/>
                    </a:lnTo>
                    <a:lnTo>
                      <a:pt x="116" y="87"/>
                    </a:lnTo>
                    <a:lnTo>
                      <a:pt x="116" y="87"/>
                    </a:lnTo>
                    <a:lnTo>
                      <a:pt x="116" y="87"/>
                    </a:lnTo>
                    <a:lnTo>
                      <a:pt x="116" y="81"/>
                    </a:lnTo>
                    <a:lnTo>
                      <a:pt x="116" y="81"/>
                    </a:lnTo>
                    <a:lnTo>
                      <a:pt x="110" y="81"/>
                    </a:lnTo>
                    <a:lnTo>
                      <a:pt x="104" y="87"/>
                    </a:lnTo>
                    <a:lnTo>
                      <a:pt x="104" y="87"/>
                    </a:lnTo>
                    <a:lnTo>
                      <a:pt x="104" y="87"/>
                    </a:lnTo>
                    <a:lnTo>
                      <a:pt x="98" y="87"/>
                    </a:lnTo>
                    <a:lnTo>
                      <a:pt x="98" y="87"/>
                    </a:lnTo>
                    <a:lnTo>
                      <a:pt x="98" y="87"/>
                    </a:lnTo>
                    <a:lnTo>
                      <a:pt x="98" y="87"/>
                    </a:lnTo>
                    <a:lnTo>
                      <a:pt x="104" y="93"/>
                    </a:lnTo>
                    <a:lnTo>
                      <a:pt x="104" y="93"/>
                    </a:lnTo>
                    <a:lnTo>
                      <a:pt x="110" y="93"/>
                    </a:lnTo>
                    <a:lnTo>
                      <a:pt x="110" y="93"/>
                    </a:lnTo>
                    <a:lnTo>
                      <a:pt x="104" y="93"/>
                    </a:lnTo>
                    <a:lnTo>
                      <a:pt x="98" y="93"/>
                    </a:lnTo>
                    <a:lnTo>
                      <a:pt x="92" y="87"/>
                    </a:lnTo>
                    <a:lnTo>
                      <a:pt x="92" y="87"/>
                    </a:lnTo>
                    <a:lnTo>
                      <a:pt x="87" y="87"/>
                    </a:lnTo>
                    <a:lnTo>
                      <a:pt x="79" y="87"/>
                    </a:lnTo>
                    <a:lnTo>
                      <a:pt x="73" y="87"/>
                    </a:lnTo>
                    <a:lnTo>
                      <a:pt x="73" y="87"/>
                    </a:lnTo>
                    <a:lnTo>
                      <a:pt x="67" y="93"/>
                    </a:lnTo>
                    <a:lnTo>
                      <a:pt x="67" y="93"/>
                    </a:lnTo>
                    <a:lnTo>
                      <a:pt x="67" y="93"/>
                    </a:lnTo>
                    <a:lnTo>
                      <a:pt x="67" y="93"/>
                    </a:lnTo>
                    <a:lnTo>
                      <a:pt x="67" y="87"/>
                    </a:lnTo>
                    <a:lnTo>
                      <a:pt x="61" y="87"/>
                    </a:lnTo>
                    <a:lnTo>
                      <a:pt x="55" y="87"/>
                    </a:lnTo>
                    <a:lnTo>
                      <a:pt x="55" y="87"/>
                    </a:lnTo>
                    <a:lnTo>
                      <a:pt x="55" y="87"/>
                    </a:lnTo>
                    <a:lnTo>
                      <a:pt x="49" y="87"/>
                    </a:lnTo>
                    <a:lnTo>
                      <a:pt x="49" y="93"/>
                    </a:lnTo>
                    <a:lnTo>
                      <a:pt x="49" y="93"/>
                    </a:lnTo>
                    <a:lnTo>
                      <a:pt x="49" y="93"/>
                    </a:lnTo>
                    <a:lnTo>
                      <a:pt x="49" y="87"/>
                    </a:lnTo>
                    <a:lnTo>
                      <a:pt x="43" y="87"/>
                    </a:lnTo>
                    <a:lnTo>
                      <a:pt x="37" y="81"/>
                    </a:lnTo>
                    <a:lnTo>
                      <a:pt x="37" y="75"/>
                    </a:lnTo>
                    <a:lnTo>
                      <a:pt x="37" y="75"/>
                    </a:lnTo>
                    <a:lnTo>
                      <a:pt x="31" y="81"/>
                    </a:lnTo>
                    <a:lnTo>
                      <a:pt x="24" y="81"/>
                    </a:lnTo>
                    <a:lnTo>
                      <a:pt x="24" y="81"/>
                    </a:lnTo>
                    <a:lnTo>
                      <a:pt x="24" y="81"/>
                    </a:lnTo>
                    <a:lnTo>
                      <a:pt x="31" y="75"/>
                    </a:lnTo>
                    <a:lnTo>
                      <a:pt x="24" y="75"/>
                    </a:lnTo>
                    <a:lnTo>
                      <a:pt x="24" y="69"/>
                    </a:lnTo>
                    <a:lnTo>
                      <a:pt x="24" y="69"/>
                    </a:lnTo>
                    <a:lnTo>
                      <a:pt x="24" y="69"/>
                    </a:lnTo>
                    <a:lnTo>
                      <a:pt x="18" y="69"/>
                    </a:lnTo>
                    <a:lnTo>
                      <a:pt x="12" y="61"/>
                    </a:lnTo>
                    <a:lnTo>
                      <a:pt x="12" y="61"/>
                    </a:lnTo>
                    <a:lnTo>
                      <a:pt x="12" y="61"/>
                    </a:lnTo>
                    <a:lnTo>
                      <a:pt x="6" y="55"/>
                    </a:lnTo>
                    <a:lnTo>
                      <a:pt x="0" y="55"/>
                    </a:lnTo>
                    <a:lnTo>
                      <a:pt x="0" y="49"/>
                    </a:lnTo>
                    <a:lnTo>
                      <a:pt x="0" y="49"/>
                    </a:lnTo>
                    <a:lnTo>
                      <a:pt x="12" y="55"/>
                    </a:lnTo>
                    <a:lnTo>
                      <a:pt x="12" y="55"/>
                    </a:lnTo>
                    <a:lnTo>
                      <a:pt x="6" y="55"/>
                    </a:lnTo>
                    <a:lnTo>
                      <a:pt x="6" y="49"/>
                    </a:lnTo>
                    <a:lnTo>
                      <a:pt x="6" y="49"/>
                    </a:lnTo>
                    <a:lnTo>
                      <a:pt x="0" y="38"/>
                    </a:lnTo>
                    <a:lnTo>
                      <a:pt x="0" y="32"/>
                    </a:lnTo>
                    <a:lnTo>
                      <a:pt x="0" y="26"/>
                    </a:lnTo>
                    <a:lnTo>
                      <a:pt x="0" y="26"/>
                    </a:lnTo>
                    <a:lnTo>
                      <a:pt x="0" y="26"/>
                    </a:lnTo>
                    <a:lnTo>
                      <a:pt x="0" y="26"/>
                    </a:lnTo>
                    <a:lnTo>
                      <a:pt x="0" y="32"/>
                    </a:lnTo>
                    <a:lnTo>
                      <a:pt x="0" y="32"/>
                    </a:lnTo>
                    <a:lnTo>
                      <a:pt x="0" y="38"/>
                    </a:lnTo>
                    <a:lnTo>
                      <a:pt x="6" y="44"/>
                    </a:lnTo>
                    <a:lnTo>
                      <a:pt x="6" y="49"/>
                    </a:lnTo>
                    <a:lnTo>
                      <a:pt x="6" y="49"/>
                    </a:lnTo>
                    <a:lnTo>
                      <a:pt x="6" y="49"/>
                    </a:lnTo>
                    <a:lnTo>
                      <a:pt x="12" y="44"/>
                    </a:lnTo>
                    <a:lnTo>
                      <a:pt x="12" y="38"/>
                    </a:lnTo>
                    <a:lnTo>
                      <a:pt x="12" y="38"/>
                    </a:lnTo>
                    <a:lnTo>
                      <a:pt x="12" y="44"/>
                    </a:lnTo>
                    <a:lnTo>
                      <a:pt x="12" y="49"/>
                    </a:lnTo>
                    <a:lnTo>
                      <a:pt x="12" y="49"/>
                    </a:lnTo>
                    <a:lnTo>
                      <a:pt x="12" y="49"/>
                    </a:lnTo>
                    <a:lnTo>
                      <a:pt x="18" y="55"/>
                    </a:lnTo>
                    <a:lnTo>
                      <a:pt x="18" y="61"/>
                    </a:lnTo>
                    <a:lnTo>
                      <a:pt x="24" y="61"/>
                    </a:lnTo>
                    <a:lnTo>
                      <a:pt x="24" y="61"/>
                    </a:lnTo>
                    <a:lnTo>
                      <a:pt x="24" y="49"/>
                    </a:lnTo>
                    <a:lnTo>
                      <a:pt x="24" y="55"/>
                    </a:lnTo>
                    <a:lnTo>
                      <a:pt x="24" y="61"/>
                    </a:lnTo>
                    <a:lnTo>
                      <a:pt x="31" y="61"/>
                    </a:lnTo>
                    <a:lnTo>
                      <a:pt x="31" y="61"/>
                    </a:lnTo>
                    <a:lnTo>
                      <a:pt x="31" y="69"/>
                    </a:lnTo>
                    <a:lnTo>
                      <a:pt x="37" y="69"/>
                    </a:lnTo>
                    <a:lnTo>
                      <a:pt x="37" y="69"/>
                    </a:lnTo>
                    <a:lnTo>
                      <a:pt x="37" y="69"/>
                    </a:lnTo>
                    <a:lnTo>
                      <a:pt x="43" y="69"/>
                    </a:lnTo>
                    <a:lnTo>
                      <a:pt x="43" y="75"/>
                    </a:lnTo>
                    <a:lnTo>
                      <a:pt x="43" y="75"/>
                    </a:lnTo>
                    <a:lnTo>
                      <a:pt x="49" y="81"/>
                    </a:lnTo>
                    <a:lnTo>
                      <a:pt x="55" y="81"/>
                    </a:lnTo>
                    <a:lnTo>
                      <a:pt x="55" y="81"/>
                    </a:lnTo>
                    <a:lnTo>
                      <a:pt x="49" y="69"/>
                    </a:lnTo>
                    <a:lnTo>
                      <a:pt x="55" y="81"/>
                    </a:lnTo>
                    <a:lnTo>
                      <a:pt x="55" y="81"/>
                    </a:lnTo>
                    <a:lnTo>
                      <a:pt x="55" y="81"/>
                    </a:lnTo>
                    <a:lnTo>
                      <a:pt x="61" y="81"/>
                    </a:lnTo>
                    <a:lnTo>
                      <a:pt x="61" y="81"/>
                    </a:lnTo>
                    <a:lnTo>
                      <a:pt x="67" y="81"/>
                    </a:lnTo>
                    <a:lnTo>
                      <a:pt x="67" y="81"/>
                    </a:lnTo>
                    <a:lnTo>
                      <a:pt x="73" y="81"/>
                    </a:lnTo>
                    <a:lnTo>
                      <a:pt x="73" y="81"/>
                    </a:lnTo>
                    <a:lnTo>
                      <a:pt x="79" y="75"/>
                    </a:lnTo>
                    <a:lnTo>
                      <a:pt x="79" y="81"/>
                    </a:lnTo>
                    <a:lnTo>
                      <a:pt x="79" y="81"/>
                    </a:lnTo>
                    <a:lnTo>
                      <a:pt x="87" y="81"/>
                    </a:lnTo>
                    <a:lnTo>
                      <a:pt x="92" y="81"/>
                    </a:lnTo>
                    <a:lnTo>
                      <a:pt x="92" y="81"/>
                    </a:lnTo>
                    <a:lnTo>
                      <a:pt x="92" y="81"/>
                    </a:lnTo>
                    <a:lnTo>
                      <a:pt x="98" y="81"/>
                    </a:lnTo>
                    <a:lnTo>
                      <a:pt x="104" y="75"/>
                    </a:lnTo>
                    <a:lnTo>
                      <a:pt x="104" y="75"/>
                    </a:lnTo>
                    <a:lnTo>
                      <a:pt x="98" y="81"/>
                    </a:lnTo>
                    <a:lnTo>
                      <a:pt x="98" y="81"/>
                    </a:lnTo>
                    <a:lnTo>
                      <a:pt x="104" y="81"/>
                    </a:lnTo>
                    <a:lnTo>
                      <a:pt x="110" y="75"/>
                    </a:lnTo>
                    <a:lnTo>
                      <a:pt x="110" y="75"/>
                    </a:lnTo>
                    <a:lnTo>
                      <a:pt x="116" y="75"/>
                    </a:lnTo>
                    <a:lnTo>
                      <a:pt x="116" y="75"/>
                    </a:lnTo>
                    <a:lnTo>
                      <a:pt x="122" y="69"/>
                    </a:lnTo>
                    <a:lnTo>
                      <a:pt x="122" y="69"/>
                    </a:lnTo>
                    <a:lnTo>
                      <a:pt x="122" y="69"/>
                    </a:lnTo>
                    <a:lnTo>
                      <a:pt x="122" y="69"/>
                    </a:lnTo>
                    <a:lnTo>
                      <a:pt x="128" y="69"/>
                    </a:lnTo>
                    <a:lnTo>
                      <a:pt x="134" y="61"/>
                    </a:lnTo>
                    <a:lnTo>
                      <a:pt x="134" y="69"/>
                    </a:lnTo>
                    <a:lnTo>
                      <a:pt x="134" y="69"/>
                    </a:lnTo>
                    <a:lnTo>
                      <a:pt x="142" y="61"/>
                    </a:lnTo>
                    <a:lnTo>
                      <a:pt x="148" y="55"/>
                    </a:lnTo>
                    <a:lnTo>
                      <a:pt x="148" y="55"/>
                    </a:lnTo>
                    <a:lnTo>
                      <a:pt x="148" y="55"/>
                    </a:lnTo>
                    <a:lnTo>
                      <a:pt x="153" y="49"/>
                    </a:lnTo>
                    <a:lnTo>
                      <a:pt x="153" y="49"/>
                    </a:lnTo>
                    <a:lnTo>
                      <a:pt x="153" y="49"/>
                    </a:lnTo>
                    <a:lnTo>
                      <a:pt x="148" y="49"/>
                    </a:lnTo>
                    <a:lnTo>
                      <a:pt x="148" y="49"/>
                    </a:lnTo>
                    <a:lnTo>
                      <a:pt x="153" y="49"/>
                    </a:lnTo>
                    <a:lnTo>
                      <a:pt x="153" y="44"/>
                    </a:lnTo>
                    <a:lnTo>
                      <a:pt x="153" y="44"/>
                    </a:lnTo>
                    <a:lnTo>
                      <a:pt x="153" y="38"/>
                    </a:lnTo>
                    <a:lnTo>
                      <a:pt x="159" y="38"/>
                    </a:lnTo>
                    <a:lnTo>
                      <a:pt x="159" y="32"/>
                    </a:lnTo>
                    <a:lnTo>
                      <a:pt x="159" y="32"/>
                    </a:lnTo>
                    <a:lnTo>
                      <a:pt x="159" y="20"/>
                    </a:lnTo>
                    <a:lnTo>
                      <a:pt x="159" y="20"/>
                    </a:lnTo>
                    <a:lnTo>
                      <a:pt x="159" y="6"/>
                    </a:lnTo>
                    <a:lnTo>
                      <a:pt x="159" y="6"/>
                    </a:lnTo>
                    <a:lnTo>
                      <a:pt x="159" y="6"/>
                    </a:lnTo>
                    <a:lnTo>
                      <a:pt x="159" y="0"/>
                    </a:lnTo>
                    <a:lnTo>
                      <a:pt x="159" y="0"/>
                    </a:lnTo>
                    <a:lnTo>
                      <a:pt x="159" y="0"/>
                    </a:lnTo>
                    <a:lnTo>
                      <a:pt x="165" y="6"/>
                    </a:lnTo>
                    <a:lnTo>
                      <a:pt x="171" y="6"/>
                    </a:lnTo>
                    <a:lnTo>
                      <a:pt x="171" y="6"/>
                    </a:lnTo>
                    <a:lnTo>
                      <a:pt x="165" y="6"/>
                    </a:lnTo>
                    <a:lnTo>
                      <a:pt x="165" y="6"/>
                    </a:lnTo>
                    <a:lnTo>
                      <a:pt x="165"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89" name="Freeform 145"/>
              <p:cNvSpPr>
                <a:spLocks/>
              </p:cNvSpPr>
              <p:nvPr/>
            </p:nvSpPr>
            <p:spPr bwMode="auto">
              <a:xfrm>
                <a:off x="3993" y="1926"/>
                <a:ext cx="153" cy="102"/>
              </a:xfrm>
              <a:custGeom>
                <a:avLst/>
                <a:gdLst>
                  <a:gd name="T0" fmla="*/ 43 w 153"/>
                  <a:gd name="T1" fmla="*/ 6 h 102"/>
                  <a:gd name="T2" fmla="*/ 25 w 153"/>
                  <a:gd name="T3" fmla="*/ 12 h 102"/>
                  <a:gd name="T4" fmla="*/ 12 w 153"/>
                  <a:gd name="T5" fmla="*/ 18 h 102"/>
                  <a:gd name="T6" fmla="*/ 18 w 153"/>
                  <a:gd name="T7" fmla="*/ 24 h 102"/>
                  <a:gd name="T8" fmla="*/ 6 w 153"/>
                  <a:gd name="T9" fmla="*/ 29 h 102"/>
                  <a:gd name="T10" fmla="*/ 0 w 153"/>
                  <a:gd name="T11" fmla="*/ 47 h 102"/>
                  <a:gd name="T12" fmla="*/ 0 w 153"/>
                  <a:gd name="T13" fmla="*/ 61 h 102"/>
                  <a:gd name="T14" fmla="*/ 6 w 153"/>
                  <a:gd name="T15" fmla="*/ 55 h 102"/>
                  <a:gd name="T16" fmla="*/ 6 w 153"/>
                  <a:gd name="T17" fmla="*/ 41 h 102"/>
                  <a:gd name="T18" fmla="*/ 6 w 153"/>
                  <a:gd name="T19" fmla="*/ 61 h 102"/>
                  <a:gd name="T20" fmla="*/ 12 w 153"/>
                  <a:gd name="T21" fmla="*/ 67 h 102"/>
                  <a:gd name="T22" fmla="*/ 12 w 153"/>
                  <a:gd name="T23" fmla="*/ 73 h 102"/>
                  <a:gd name="T24" fmla="*/ 18 w 153"/>
                  <a:gd name="T25" fmla="*/ 61 h 102"/>
                  <a:gd name="T26" fmla="*/ 18 w 153"/>
                  <a:gd name="T27" fmla="*/ 73 h 102"/>
                  <a:gd name="T28" fmla="*/ 25 w 153"/>
                  <a:gd name="T29" fmla="*/ 85 h 102"/>
                  <a:gd name="T30" fmla="*/ 31 w 153"/>
                  <a:gd name="T31" fmla="*/ 96 h 102"/>
                  <a:gd name="T32" fmla="*/ 37 w 153"/>
                  <a:gd name="T33" fmla="*/ 96 h 102"/>
                  <a:gd name="T34" fmla="*/ 55 w 153"/>
                  <a:gd name="T35" fmla="*/ 102 h 102"/>
                  <a:gd name="T36" fmla="*/ 49 w 153"/>
                  <a:gd name="T37" fmla="*/ 90 h 102"/>
                  <a:gd name="T38" fmla="*/ 55 w 153"/>
                  <a:gd name="T39" fmla="*/ 85 h 102"/>
                  <a:gd name="T40" fmla="*/ 61 w 153"/>
                  <a:gd name="T41" fmla="*/ 90 h 102"/>
                  <a:gd name="T42" fmla="*/ 67 w 153"/>
                  <a:gd name="T43" fmla="*/ 96 h 102"/>
                  <a:gd name="T44" fmla="*/ 73 w 153"/>
                  <a:gd name="T45" fmla="*/ 102 h 102"/>
                  <a:gd name="T46" fmla="*/ 73 w 153"/>
                  <a:gd name="T47" fmla="*/ 96 h 102"/>
                  <a:gd name="T48" fmla="*/ 81 w 153"/>
                  <a:gd name="T49" fmla="*/ 102 h 102"/>
                  <a:gd name="T50" fmla="*/ 86 w 153"/>
                  <a:gd name="T51" fmla="*/ 102 h 102"/>
                  <a:gd name="T52" fmla="*/ 92 w 153"/>
                  <a:gd name="T53" fmla="*/ 96 h 102"/>
                  <a:gd name="T54" fmla="*/ 86 w 153"/>
                  <a:gd name="T55" fmla="*/ 90 h 102"/>
                  <a:gd name="T56" fmla="*/ 98 w 153"/>
                  <a:gd name="T57" fmla="*/ 102 h 102"/>
                  <a:gd name="T58" fmla="*/ 110 w 153"/>
                  <a:gd name="T59" fmla="*/ 102 h 102"/>
                  <a:gd name="T60" fmla="*/ 116 w 153"/>
                  <a:gd name="T61" fmla="*/ 102 h 102"/>
                  <a:gd name="T62" fmla="*/ 110 w 153"/>
                  <a:gd name="T63" fmla="*/ 96 h 102"/>
                  <a:gd name="T64" fmla="*/ 116 w 153"/>
                  <a:gd name="T65" fmla="*/ 90 h 102"/>
                  <a:gd name="T66" fmla="*/ 116 w 153"/>
                  <a:gd name="T67" fmla="*/ 85 h 102"/>
                  <a:gd name="T68" fmla="*/ 122 w 153"/>
                  <a:gd name="T69" fmla="*/ 96 h 102"/>
                  <a:gd name="T70" fmla="*/ 128 w 153"/>
                  <a:gd name="T71" fmla="*/ 90 h 102"/>
                  <a:gd name="T72" fmla="*/ 128 w 153"/>
                  <a:gd name="T73" fmla="*/ 79 h 102"/>
                  <a:gd name="T74" fmla="*/ 128 w 153"/>
                  <a:gd name="T75" fmla="*/ 96 h 102"/>
                  <a:gd name="T76" fmla="*/ 136 w 153"/>
                  <a:gd name="T77" fmla="*/ 90 h 102"/>
                  <a:gd name="T78" fmla="*/ 142 w 153"/>
                  <a:gd name="T79" fmla="*/ 79 h 102"/>
                  <a:gd name="T80" fmla="*/ 142 w 153"/>
                  <a:gd name="T81" fmla="*/ 73 h 102"/>
                  <a:gd name="T82" fmla="*/ 142 w 153"/>
                  <a:gd name="T83" fmla="*/ 67 h 102"/>
                  <a:gd name="T84" fmla="*/ 142 w 153"/>
                  <a:gd name="T85" fmla="*/ 55 h 102"/>
                  <a:gd name="T86" fmla="*/ 147 w 153"/>
                  <a:gd name="T87" fmla="*/ 67 h 102"/>
                  <a:gd name="T88" fmla="*/ 147 w 153"/>
                  <a:gd name="T89" fmla="*/ 73 h 102"/>
                  <a:gd name="T90" fmla="*/ 147 w 153"/>
                  <a:gd name="T91" fmla="*/ 55 h 102"/>
                  <a:gd name="T92" fmla="*/ 147 w 153"/>
                  <a:gd name="T93" fmla="*/ 41 h 102"/>
                  <a:gd name="T94" fmla="*/ 153 w 153"/>
                  <a:gd name="T95" fmla="*/ 41 h 102"/>
                  <a:gd name="T96" fmla="*/ 142 w 153"/>
                  <a:gd name="T97" fmla="*/ 24 h 102"/>
                  <a:gd name="T98" fmla="*/ 128 w 153"/>
                  <a:gd name="T99" fmla="*/ 12 h 102"/>
                  <a:gd name="T100" fmla="*/ 110 w 153"/>
                  <a:gd name="T101" fmla="*/ 0 h 102"/>
                  <a:gd name="T102" fmla="*/ 98 w 153"/>
                  <a:gd name="T103" fmla="*/ 0 h 102"/>
                  <a:gd name="T104" fmla="*/ 81 w 153"/>
                  <a:gd name="T105" fmla="*/ 12 h 102"/>
                  <a:gd name="T106" fmla="*/ 61 w 153"/>
                  <a:gd name="T107"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3" h="102">
                    <a:moveTo>
                      <a:pt x="55" y="6"/>
                    </a:moveTo>
                    <a:lnTo>
                      <a:pt x="49" y="6"/>
                    </a:lnTo>
                    <a:lnTo>
                      <a:pt x="43" y="6"/>
                    </a:lnTo>
                    <a:lnTo>
                      <a:pt x="43" y="6"/>
                    </a:lnTo>
                    <a:lnTo>
                      <a:pt x="43" y="6"/>
                    </a:lnTo>
                    <a:lnTo>
                      <a:pt x="37" y="6"/>
                    </a:lnTo>
                    <a:lnTo>
                      <a:pt x="25" y="12"/>
                    </a:lnTo>
                    <a:lnTo>
                      <a:pt x="25" y="12"/>
                    </a:lnTo>
                    <a:lnTo>
                      <a:pt x="25" y="12"/>
                    </a:lnTo>
                    <a:lnTo>
                      <a:pt x="18" y="18"/>
                    </a:lnTo>
                    <a:lnTo>
                      <a:pt x="12" y="18"/>
                    </a:lnTo>
                    <a:lnTo>
                      <a:pt x="12" y="18"/>
                    </a:lnTo>
                    <a:lnTo>
                      <a:pt x="12" y="18"/>
                    </a:lnTo>
                    <a:lnTo>
                      <a:pt x="12" y="24"/>
                    </a:lnTo>
                    <a:lnTo>
                      <a:pt x="18" y="24"/>
                    </a:lnTo>
                    <a:lnTo>
                      <a:pt x="18" y="24"/>
                    </a:lnTo>
                    <a:lnTo>
                      <a:pt x="18" y="24"/>
                    </a:lnTo>
                    <a:lnTo>
                      <a:pt x="12" y="24"/>
                    </a:lnTo>
                    <a:lnTo>
                      <a:pt x="6" y="29"/>
                    </a:lnTo>
                    <a:lnTo>
                      <a:pt x="6" y="29"/>
                    </a:lnTo>
                    <a:lnTo>
                      <a:pt x="6" y="29"/>
                    </a:lnTo>
                    <a:lnTo>
                      <a:pt x="0" y="35"/>
                    </a:lnTo>
                    <a:lnTo>
                      <a:pt x="0" y="41"/>
                    </a:lnTo>
                    <a:lnTo>
                      <a:pt x="0" y="47"/>
                    </a:lnTo>
                    <a:lnTo>
                      <a:pt x="0" y="47"/>
                    </a:lnTo>
                    <a:lnTo>
                      <a:pt x="0" y="55"/>
                    </a:lnTo>
                    <a:lnTo>
                      <a:pt x="0" y="61"/>
                    </a:lnTo>
                    <a:lnTo>
                      <a:pt x="0" y="61"/>
                    </a:lnTo>
                    <a:lnTo>
                      <a:pt x="0" y="61"/>
                    </a:lnTo>
                    <a:lnTo>
                      <a:pt x="0" y="61"/>
                    </a:lnTo>
                    <a:lnTo>
                      <a:pt x="0" y="61"/>
                    </a:lnTo>
                    <a:lnTo>
                      <a:pt x="6" y="55"/>
                    </a:lnTo>
                    <a:lnTo>
                      <a:pt x="6" y="55"/>
                    </a:lnTo>
                    <a:lnTo>
                      <a:pt x="0" y="55"/>
                    </a:lnTo>
                    <a:lnTo>
                      <a:pt x="6" y="47"/>
                    </a:lnTo>
                    <a:lnTo>
                      <a:pt x="6" y="41"/>
                    </a:lnTo>
                    <a:lnTo>
                      <a:pt x="6" y="41"/>
                    </a:lnTo>
                    <a:lnTo>
                      <a:pt x="6" y="47"/>
                    </a:lnTo>
                    <a:lnTo>
                      <a:pt x="6" y="55"/>
                    </a:lnTo>
                    <a:lnTo>
                      <a:pt x="6" y="61"/>
                    </a:lnTo>
                    <a:lnTo>
                      <a:pt x="6" y="61"/>
                    </a:lnTo>
                    <a:lnTo>
                      <a:pt x="6" y="67"/>
                    </a:lnTo>
                    <a:lnTo>
                      <a:pt x="6" y="67"/>
                    </a:lnTo>
                    <a:lnTo>
                      <a:pt x="12" y="67"/>
                    </a:lnTo>
                    <a:lnTo>
                      <a:pt x="12" y="67"/>
                    </a:lnTo>
                    <a:lnTo>
                      <a:pt x="12" y="73"/>
                    </a:lnTo>
                    <a:lnTo>
                      <a:pt x="12" y="79"/>
                    </a:lnTo>
                    <a:lnTo>
                      <a:pt x="12" y="73"/>
                    </a:lnTo>
                    <a:lnTo>
                      <a:pt x="12" y="73"/>
                    </a:lnTo>
                    <a:lnTo>
                      <a:pt x="12" y="73"/>
                    </a:lnTo>
                    <a:lnTo>
                      <a:pt x="18" y="67"/>
                    </a:lnTo>
                    <a:lnTo>
                      <a:pt x="18" y="61"/>
                    </a:lnTo>
                    <a:lnTo>
                      <a:pt x="18" y="61"/>
                    </a:lnTo>
                    <a:lnTo>
                      <a:pt x="18" y="61"/>
                    </a:lnTo>
                    <a:lnTo>
                      <a:pt x="18" y="67"/>
                    </a:lnTo>
                    <a:lnTo>
                      <a:pt x="18" y="73"/>
                    </a:lnTo>
                    <a:lnTo>
                      <a:pt x="18" y="73"/>
                    </a:lnTo>
                    <a:lnTo>
                      <a:pt x="18" y="79"/>
                    </a:lnTo>
                    <a:lnTo>
                      <a:pt x="25" y="85"/>
                    </a:lnTo>
                    <a:lnTo>
                      <a:pt x="25" y="85"/>
                    </a:lnTo>
                    <a:lnTo>
                      <a:pt x="25" y="85"/>
                    </a:lnTo>
                    <a:lnTo>
                      <a:pt x="25" y="90"/>
                    </a:lnTo>
                    <a:lnTo>
                      <a:pt x="25" y="96"/>
                    </a:lnTo>
                    <a:lnTo>
                      <a:pt x="31" y="96"/>
                    </a:lnTo>
                    <a:lnTo>
                      <a:pt x="31" y="96"/>
                    </a:lnTo>
                    <a:lnTo>
                      <a:pt x="31" y="96"/>
                    </a:lnTo>
                    <a:lnTo>
                      <a:pt x="37" y="96"/>
                    </a:lnTo>
                    <a:lnTo>
                      <a:pt x="37" y="96"/>
                    </a:lnTo>
                    <a:lnTo>
                      <a:pt x="37" y="96"/>
                    </a:lnTo>
                    <a:lnTo>
                      <a:pt x="43" y="102"/>
                    </a:lnTo>
                    <a:lnTo>
                      <a:pt x="49" y="102"/>
                    </a:lnTo>
                    <a:lnTo>
                      <a:pt x="55" y="102"/>
                    </a:lnTo>
                    <a:lnTo>
                      <a:pt x="55" y="102"/>
                    </a:lnTo>
                    <a:lnTo>
                      <a:pt x="55" y="102"/>
                    </a:lnTo>
                    <a:lnTo>
                      <a:pt x="49" y="96"/>
                    </a:lnTo>
                    <a:lnTo>
                      <a:pt x="49" y="90"/>
                    </a:lnTo>
                    <a:lnTo>
                      <a:pt x="49" y="90"/>
                    </a:lnTo>
                    <a:lnTo>
                      <a:pt x="49" y="90"/>
                    </a:lnTo>
                    <a:lnTo>
                      <a:pt x="55" y="85"/>
                    </a:lnTo>
                    <a:lnTo>
                      <a:pt x="55" y="85"/>
                    </a:lnTo>
                    <a:lnTo>
                      <a:pt x="55" y="85"/>
                    </a:lnTo>
                    <a:lnTo>
                      <a:pt x="55" y="85"/>
                    </a:lnTo>
                    <a:lnTo>
                      <a:pt x="55" y="90"/>
                    </a:lnTo>
                    <a:lnTo>
                      <a:pt x="61" y="90"/>
                    </a:lnTo>
                    <a:lnTo>
                      <a:pt x="61" y="90"/>
                    </a:lnTo>
                    <a:lnTo>
                      <a:pt x="61" y="96"/>
                    </a:lnTo>
                    <a:lnTo>
                      <a:pt x="61" y="96"/>
                    </a:lnTo>
                    <a:lnTo>
                      <a:pt x="67" y="96"/>
                    </a:lnTo>
                    <a:lnTo>
                      <a:pt x="67" y="96"/>
                    </a:lnTo>
                    <a:lnTo>
                      <a:pt x="67" y="102"/>
                    </a:lnTo>
                    <a:lnTo>
                      <a:pt x="73" y="102"/>
                    </a:lnTo>
                    <a:lnTo>
                      <a:pt x="73" y="102"/>
                    </a:lnTo>
                    <a:lnTo>
                      <a:pt x="73" y="102"/>
                    </a:lnTo>
                    <a:lnTo>
                      <a:pt x="67" y="85"/>
                    </a:lnTo>
                    <a:lnTo>
                      <a:pt x="73" y="90"/>
                    </a:lnTo>
                    <a:lnTo>
                      <a:pt x="73" y="96"/>
                    </a:lnTo>
                    <a:lnTo>
                      <a:pt x="81" y="96"/>
                    </a:lnTo>
                    <a:lnTo>
                      <a:pt x="81" y="96"/>
                    </a:lnTo>
                    <a:lnTo>
                      <a:pt x="81" y="102"/>
                    </a:lnTo>
                    <a:lnTo>
                      <a:pt x="81" y="102"/>
                    </a:lnTo>
                    <a:lnTo>
                      <a:pt x="86" y="102"/>
                    </a:lnTo>
                    <a:lnTo>
                      <a:pt x="86" y="102"/>
                    </a:lnTo>
                    <a:lnTo>
                      <a:pt x="86" y="102"/>
                    </a:lnTo>
                    <a:lnTo>
                      <a:pt x="86" y="102"/>
                    </a:lnTo>
                    <a:lnTo>
                      <a:pt x="92" y="102"/>
                    </a:lnTo>
                    <a:lnTo>
                      <a:pt x="92" y="102"/>
                    </a:lnTo>
                    <a:lnTo>
                      <a:pt x="98" y="102"/>
                    </a:lnTo>
                    <a:lnTo>
                      <a:pt x="92" y="96"/>
                    </a:lnTo>
                    <a:lnTo>
                      <a:pt x="86" y="96"/>
                    </a:lnTo>
                    <a:lnTo>
                      <a:pt x="86" y="90"/>
                    </a:lnTo>
                    <a:lnTo>
                      <a:pt x="86" y="90"/>
                    </a:lnTo>
                    <a:lnTo>
                      <a:pt x="86" y="90"/>
                    </a:lnTo>
                    <a:lnTo>
                      <a:pt x="92" y="96"/>
                    </a:lnTo>
                    <a:lnTo>
                      <a:pt x="92" y="96"/>
                    </a:lnTo>
                    <a:lnTo>
                      <a:pt x="92" y="96"/>
                    </a:lnTo>
                    <a:lnTo>
                      <a:pt x="98" y="102"/>
                    </a:lnTo>
                    <a:lnTo>
                      <a:pt x="98" y="102"/>
                    </a:lnTo>
                    <a:lnTo>
                      <a:pt x="104" y="102"/>
                    </a:lnTo>
                    <a:lnTo>
                      <a:pt x="104" y="102"/>
                    </a:lnTo>
                    <a:lnTo>
                      <a:pt x="110" y="102"/>
                    </a:lnTo>
                    <a:lnTo>
                      <a:pt x="116" y="102"/>
                    </a:lnTo>
                    <a:lnTo>
                      <a:pt x="116" y="102"/>
                    </a:lnTo>
                    <a:lnTo>
                      <a:pt x="116" y="102"/>
                    </a:lnTo>
                    <a:lnTo>
                      <a:pt x="116" y="102"/>
                    </a:lnTo>
                    <a:lnTo>
                      <a:pt x="110" y="96"/>
                    </a:lnTo>
                    <a:lnTo>
                      <a:pt x="110" y="90"/>
                    </a:lnTo>
                    <a:lnTo>
                      <a:pt x="110" y="90"/>
                    </a:lnTo>
                    <a:lnTo>
                      <a:pt x="110" y="96"/>
                    </a:lnTo>
                    <a:lnTo>
                      <a:pt x="116" y="96"/>
                    </a:lnTo>
                    <a:lnTo>
                      <a:pt x="116" y="96"/>
                    </a:lnTo>
                    <a:lnTo>
                      <a:pt x="116" y="96"/>
                    </a:lnTo>
                    <a:lnTo>
                      <a:pt x="116" y="90"/>
                    </a:lnTo>
                    <a:lnTo>
                      <a:pt x="116" y="85"/>
                    </a:lnTo>
                    <a:lnTo>
                      <a:pt x="116" y="79"/>
                    </a:lnTo>
                    <a:lnTo>
                      <a:pt x="116" y="79"/>
                    </a:lnTo>
                    <a:lnTo>
                      <a:pt x="116" y="85"/>
                    </a:lnTo>
                    <a:lnTo>
                      <a:pt x="116" y="90"/>
                    </a:lnTo>
                    <a:lnTo>
                      <a:pt x="122" y="96"/>
                    </a:lnTo>
                    <a:lnTo>
                      <a:pt x="122" y="96"/>
                    </a:lnTo>
                    <a:lnTo>
                      <a:pt x="122" y="96"/>
                    </a:lnTo>
                    <a:lnTo>
                      <a:pt x="122" y="96"/>
                    </a:lnTo>
                    <a:lnTo>
                      <a:pt x="122" y="90"/>
                    </a:lnTo>
                    <a:lnTo>
                      <a:pt x="122" y="90"/>
                    </a:lnTo>
                    <a:lnTo>
                      <a:pt x="128" y="90"/>
                    </a:lnTo>
                    <a:lnTo>
                      <a:pt x="128" y="79"/>
                    </a:lnTo>
                    <a:lnTo>
                      <a:pt x="128" y="73"/>
                    </a:lnTo>
                    <a:lnTo>
                      <a:pt x="128" y="73"/>
                    </a:lnTo>
                    <a:lnTo>
                      <a:pt x="128" y="79"/>
                    </a:lnTo>
                    <a:lnTo>
                      <a:pt x="128" y="90"/>
                    </a:lnTo>
                    <a:lnTo>
                      <a:pt x="128" y="90"/>
                    </a:lnTo>
                    <a:lnTo>
                      <a:pt x="128" y="90"/>
                    </a:lnTo>
                    <a:lnTo>
                      <a:pt x="128" y="96"/>
                    </a:lnTo>
                    <a:lnTo>
                      <a:pt x="136" y="90"/>
                    </a:lnTo>
                    <a:lnTo>
                      <a:pt x="136" y="90"/>
                    </a:lnTo>
                    <a:lnTo>
                      <a:pt x="136" y="90"/>
                    </a:lnTo>
                    <a:lnTo>
                      <a:pt x="136" y="90"/>
                    </a:lnTo>
                    <a:lnTo>
                      <a:pt x="136" y="90"/>
                    </a:lnTo>
                    <a:lnTo>
                      <a:pt x="142" y="85"/>
                    </a:lnTo>
                    <a:lnTo>
                      <a:pt x="142" y="85"/>
                    </a:lnTo>
                    <a:lnTo>
                      <a:pt x="142" y="79"/>
                    </a:lnTo>
                    <a:lnTo>
                      <a:pt x="136" y="73"/>
                    </a:lnTo>
                    <a:lnTo>
                      <a:pt x="142" y="67"/>
                    </a:lnTo>
                    <a:lnTo>
                      <a:pt x="142" y="67"/>
                    </a:lnTo>
                    <a:lnTo>
                      <a:pt x="142" y="73"/>
                    </a:lnTo>
                    <a:lnTo>
                      <a:pt x="142" y="79"/>
                    </a:lnTo>
                    <a:lnTo>
                      <a:pt x="142" y="79"/>
                    </a:lnTo>
                    <a:lnTo>
                      <a:pt x="142" y="79"/>
                    </a:lnTo>
                    <a:lnTo>
                      <a:pt x="142" y="67"/>
                    </a:lnTo>
                    <a:lnTo>
                      <a:pt x="142" y="61"/>
                    </a:lnTo>
                    <a:lnTo>
                      <a:pt x="142" y="55"/>
                    </a:lnTo>
                    <a:lnTo>
                      <a:pt x="142" y="55"/>
                    </a:lnTo>
                    <a:lnTo>
                      <a:pt x="142" y="55"/>
                    </a:lnTo>
                    <a:lnTo>
                      <a:pt x="142" y="61"/>
                    </a:lnTo>
                    <a:lnTo>
                      <a:pt x="147" y="61"/>
                    </a:lnTo>
                    <a:lnTo>
                      <a:pt x="147" y="61"/>
                    </a:lnTo>
                    <a:lnTo>
                      <a:pt x="147" y="67"/>
                    </a:lnTo>
                    <a:lnTo>
                      <a:pt x="147" y="73"/>
                    </a:lnTo>
                    <a:lnTo>
                      <a:pt x="147" y="73"/>
                    </a:lnTo>
                    <a:lnTo>
                      <a:pt x="147" y="73"/>
                    </a:lnTo>
                    <a:lnTo>
                      <a:pt x="147" y="73"/>
                    </a:lnTo>
                    <a:lnTo>
                      <a:pt x="147" y="73"/>
                    </a:lnTo>
                    <a:lnTo>
                      <a:pt x="147" y="67"/>
                    </a:lnTo>
                    <a:lnTo>
                      <a:pt x="147" y="67"/>
                    </a:lnTo>
                    <a:lnTo>
                      <a:pt x="147" y="55"/>
                    </a:lnTo>
                    <a:lnTo>
                      <a:pt x="147" y="41"/>
                    </a:lnTo>
                    <a:lnTo>
                      <a:pt x="147" y="35"/>
                    </a:lnTo>
                    <a:lnTo>
                      <a:pt x="147" y="35"/>
                    </a:lnTo>
                    <a:lnTo>
                      <a:pt x="147" y="41"/>
                    </a:lnTo>
                    <a:lnTo>
                      <a:pt x="153" y="41"/>
                    </a:lnTo>
                    <a:lnTo>
                      <a:pt x="153" y="41"/>
                    </a:lnTo>
                    <a:lnTo>
                      <a:pt x="153" y="41"/>
                    </a:lnTo>
                    <a:lnTo>
                      <a:pt x="153" y="41"/>
                    </a:lnTo>
                    <a:lnTo>
                      <a:pt x="147" y="35"/>
                    </a:lnTo>
                    <a:lnTo>
                      <a:pt x="147" y="29"/>
                    </a:lnTo>
                    <a:lnTo>
                      <a:pt x="147" y="29"/>
                    </a:lnTo>
                    <a:lnTo>
                      <a:pt x="142" y="24"/>
                    </a:lnTo>
                    <a:lnTo>
                      <a:pt x="142" y="18"/>
                    </a:lnTo>
                    <a:lnTo>
                      <a:pt x="136" y="12"/>
                    </a:lnTo>
                    <a:lnTo>
                      <a:pt x="136" y="12"/>
                    </a:lnTo>
                    <a:lnTo>
                      <a:pt x="128" y="12"/>
                    </a:lnTo>
                    <a:lnTo>
                      <a:pt x="122" y="6"/>
                    </a:lnTo>
                    <a:lnTo>
                      <a:pt x="116" y="0"/>
                    </a:lnTo>
                    <a:lnTo>
                      <a:pt x="116" y="0"/>
                    </a:lnTo>
                    <a:lnTo>
                      <a:pt x="110" y="0"/>
                    </a:lnTo>
                    <a:lnTo>
                      <a:pt x="110" y="0"/>
                    </a:lnTo>
                    <a:lnTo>
                      <a:pt x="104" y="0"/>
                    </a:lnTo>
                    <a:lnTo>
                      <a:pt x="104" y="0"/>
                    </a:lnTo>
                    <a:lnTo>
                      <a:pt x="98" y="0"/>
                    </a:lnTo>
                    <a:lnTo>
                      <a:pt x="92" y="6"/>
                    </a:lnTo>
                    <a:lnTo>
                      <a:pt x="92" y="6"/>
                    </a:lnTo>
                    <a:lnTo>
                      <a:pt x="92" y="6"/>
                    </a:lnTo>
                    <a:lnTo>
                      <a:pt x="81" y="12"/>
                    </a:lnTo>
                    <a:lnTo>
                      <a:pt x="67" y="12"/>
                    </a:lnTo>
                    <a:lnTo>
                      <a:pt x="61" y="6"/>
                    </a:lnTo>
                    <a:lnTo>
                      <a:pt x="61" y="6"/>
                    </a:lnTo>
                    <a:lnTo>
                      <a:pt x="61" y="6"/>
                    </a:lnTo>
                    <a:lnTo>
                      <a:pt x="55" y="6"/>
                    </a:lnTo>
                    <a:lnTo>
                      <a:pt x="55" y="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90" name="Freeform 146"/>
              <p:cNvSpPr>
                <a:spLocks/>
              </p:cNvSpPr>
              <p:nvPr/>
            </p:nvSpPr>
            <p:spPr bwMode="auto">
              <a:xfrm>
                <a:off x="4024" y="1932"/>
                <a:ext cx="91" cy="67"/>
              </a:xfrm>
              <a:custGeom>
                <a:avLst/>
                <a:gdLst>
                  <a:gd name="T0" fmla="*/ 79 w 91"/>
                  <a:gd name="T1" fmla="*/ 0 h 67"/>
                  <a:gd name="T2" fmla="*/ 91 w 91"/>
                  <a:gd name="T3" fmla="*/ 6 h 67"/>
                  <a:gd name="T4" fmla="*/ 73 w 91"/>
                  <a:gd name="T5" fmla="*/ 6 h 67"/>
                  <a:gd name="T6" fmla="*/ 61 w 91"/>
                  <a:gd name="T7" fmla="*/ 6 h 67"/>
                  <a:gd name="T8" fmla="*/ 67 w 91"/>
                  <a:gd name="T9" fmla="*/ 12 h 67"/>
                  <a:gd name="T10" fmla="*/ 79 w 91"/>
                  <a:gd name="T11" fmla="*/ 18 h 67"/>
                  <a:gd name="T12" fmla="*/ 67 w 91"/>
                  <a:gd name="T13" fmla="*/ 12 h 67"/>
                  <a:gd name="T14" fmla="*/ 61 w 91"/>
                  <a:gd name="T15" fmla="*/ 12 h 67"/>
                  <a:gd name="T16" fmla="*/ 67 w 91"/>
                  <a:gd name="T17" fmla="*/ 18 h 67"/>
                  <a:gd name="T18" fmla="*/ 85 w 91"/>
                  <a:gd name="T19" fmla="*/ 29 h 67"/>
                  <a:gd name="T20" fmla="*/ 67 w 91"/>
                  <a:gd name="T21" fmla="*/ 23 h 67"/>
                  <a:gd name="T22" fmla="*/ 61 w 91"/>
                  <a:gd name="T23" fmla="*/ 29 h 67"/>
                  <a:gd name="T24" fmla="*/ 73 w 91"/>
                  <a:gd name="T25" fmla="*/ 55 h 67"/>
                  <a:gd name="T26" fmla="*/ 73 w 91"/>
                  <a:gd name="T27" fmla="*/ 61 h 67"/>
                  <a:gd name="T28" fmla="*/ 67 w 91"/>
                  <a:gd name="T29" fmla="*/ 49 h 67"/>
                  <a:gd name="T30" fmla="*/ 55 w 91"/>
                  <a:gd name="T31" fmla="*/ 35 h 67"/>
                  <a:gd name="T32" fmla="*/ 50 w 91"/>
                  <a:gd name="T33" fmla="*/ 35 h 67"/>
                  <a:gd name="T34" fmla="*/ 55 w 91"/>
                  <a:gd name="T35" fmla="*/ 61 h 67"/>
                  <a:gd name="T36" fmla="*/ 61 w 91"/>
                  <a:gd name="T37" fmla="*/ 67 h 67"/>
                  <a:gd name="T38" fmla="*/ 55 w 91"/>
                  <a:gd name="T39" fmla="*/ 61 h 67"/>
                  <a:gd name="T40" fmla="*/ 42 w 91"/>
                  <a:gd name="T41" fmla="*/ 41 h 67"/>
                  <a:gd name="T42" fmla="*/ 42 w 91"/>
                  <a:gd name="T43" fmla="*/ 35 h 67"/>
                  <a:gd name="T44" fmla="*/ 30 w 91"/>
                  <a:gd name="T45" fmla="*/ 41 h 67"/>
                  <a:gd name="T46" fmla="*/ 30 w 91"/>
                  <a:gd name="T47" fmla="*/ 61 h 67"/>
                  <a:gd name="T48" fmla="*/ 30 w 91"/>
                  <a:gd name="T49" fmla="*/ 41 h 67"/>
                  <a:gd name="T50" fmla="*/ 30 w 91"/>
                  <a:gd name="T51" fmla="*/ 29 h 67"/>
                  <a:gd name="T52" fmla="*/ 24 w 91"/>
                  <a:gd name="T53" fmla="*/ 35 h 67"/>
                  <a:gd name="T54" fmla="*/ 12 w 91"/>
                  <a:gd name="T55" fmla="*/ 49 h 67"/>
                  <a:gd name="T56" fmla="*/ 12 w 91"/>
                  <a:gd name="T57" fmla="*/ 61 h 67"/>
                  <a:gd name="T58" fmla="*/ 12 w 91"/>
                  <a:gd name="T59" fmla="*/ 35 h 67"/>
                  <a:gd name="T60" fmla="*/ 24 w 91"/>
                  <a:gd name="T61" fmla="*/ 29 h 67"/>
                  <a:gd name="T62" fmla="*/ 6 w 91"/>
                  <a:gd name="T63" fmla="*/ 35 h 67"/>
                  <a:gd name="T64" fmla="*/ 18 w 91"/>
                  <a:gd name="T65" fmla="*/ 23 h 67"/>
                  <a:gd name="T66" fmla="*/ 24 w 91"/>
                  <a:gd name="T67" fmla="*/ 23 h 67"/>
                  <a:gd name="T68" fmla="*/ 24 w 91"/>
                  <a:gd name="T69" fmla="*/ 18 h 67"/>
                  <a:gd name="T70" fmla="*/ 18 w 91"/>
                  <a:gd name="T71" fmla="*/ 18 h 67"/>
                  <a:gd name="T72" fmla="*/ 0 w 91"/>
                  <a:gd name="T73" fmla="*/ 18 h 67"/>
                  <a:gd name="T74" fmla="*/ 12 w 91"/>
                  <a:gd name="T75" fmla="*/ 18 h 67"/>
                  <a:gd name="T76" fmla="*/ 24 w 91"/>
                  <a:gd name="T77" fmla="*/ 12 h 67"/>
                  <a:gd name="T78" fmla="*/ 30 w 91"/>
                  <a:gd name="T79" fmla="*/ 12 h 67"/>
                  <a:gd name="T80" fmla="*/ 18 w 91"/>
                  <a:gd name="T81" fmla="*/ 6 h 67"/>
                  <a:gd name="T82" fmla="*/ 12 w 91"/>
                  <a:gd name="T83" fmla="*/ 6 h 67"/>
                  <a:gd name="T84" fmla="*/ 18 w 91"/>
                  <a:gd name="T85" fmla="*/ 6 h 67"/>
                  <a:gd name="T86" fmla="*/ 24 w 91"/>
                  <a:gd name="T87" fmla="*/ 6 h 67"/>
                  <a:gd name="T88" fmla="*/ 30 w 91"/>
                  <a:gd name="T89" fmla="*/ 6 h 67"/>
                  <a:gd name="T90" fmla="*/ 30 w 91"/>
                  <a:gd name="T91" fmla="*/ 0 h 67"/>
                  <a:gd name="T92" fmla="*/ 36 w 91"/>
                  <a:gd name="T93" fmla="*/ 0 h 67"/>
                  <a:gd name="T94" fmla="*/ 50 w 91"/>
                  <a:gd name="T9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67">
                    <a:moveTo>
                      <a:pt x="55" y="0"/>
                    </a:moveTo>
                    <a:lnTo>
                      <a:pt x="55" y="0"/>
                    </a:lnTo>
                    <a:lnTo>
                      <a:pt x="67" y="0"/>
                    </a:lnTo>
                    <a:lnTo>
                      <a:pt x="79" y="0"/>
                    </a:lnTo>
                    <a:lnTo>
                      <a:pt x="79" y="0"/>
                    </a:lnTo>
                    <a:lnTo>
                      <a:pt x="85" y="6"/>
                    </a:lnTo>
                    <a:lnTo>
                      <a:pt x="91" y="6"/>
                    </a:lnTo>
                    <a:lnTo>
                      <a:pt x="91" y="6"/>
                    </a:lnTo>
                    <a:lnTo>
                      <a:pt x="91" y="6"/>
                    </a:lnTo>
                    <a:lnTo>
                      <a:pt x="85" y="6"/>
                    </a:lnTo>
                    <a:lnTo>
                      <a:pt x="79" y="6"/>
                    </a:lnTo>
                    <a:lnTo>
                      <a:pt x="73" y="6"/>
                    </a:lnTo>
                    <a:lnTo>
                      <a:pt x="73" y="6"/>
                    </a:lnTo>
                    <a:lnTo>
                      <a:pt x="67" y="6"/>
                    </a:lnTo>
                    <a:lnTo>
                      <a:pt x="61" y="6"/>
                    </a:lnTo>
                    <a:lnTo>
                      <a:pt x="61" y="6"/>
                    </a:lnTo>
                    <a:lnTo>
                      <a:pt x="61" y="6"/>
                    </a:lnTo>
                    <a:lnTo>
                      <a:pt x="61" y="6"/>
                    </a:lnTo>
                    <a:lnTo>
                      <a:pt x="67" y="12"/>
                    </a:lnTo>
                    <a:lnTo>
                      <a:pt x="67" y="12"/>
                    </a:lnTo>
                    <a:lnTo>
                      <a:pt x="67" y="12"/>
                    </a:lnTo>
                    <a:lnTo>
                      <a:pt x="73" y="12"/>
                    </a:lnTo>
                    <a:lnTo>
                      <a:pt x="73" y="18"/>
                    </a:lnTo>
                    <a:lnTo>
                      <a:pt x="79" y="18"/>
                    </a:lnTo>
                    <a:lnTo>
                      <a:pt x="79" y="18"/>
                    </a:lnTo>
                    <a:lnTo>
                      <a:pt x="73" y="18"/>
                    </a:lnTo>
                    <a:lnTo>
                      <a:pt x="67" y="12"/>
                    </a:lnTo>
                    <a:lnTo>
                      <a:pt x="67" y="12"/>
                    </a:lnTo>
                    <a:lnTo>
                      <a:pt x="67" y="12"/>
                    </a:lnTo>
                    <a:lnTo>
                      <a:pt x="61" y="12"/>
                    </a:lnTo>
                    <a:lnTo>
                      <a:pt x="61" y="12"/>
                    </a:lnTo>
                    <a:lnTo>
                      <a:pt x="61" y="12"/>
                    </a:lnTo>
                    <a:lnTo>
                      <a:pt x="61" y="12"/>
                    </a:lnTo>
                    <a:lnTo>
                      <a:pt x="61" y="18"/>
                    </a:lnTo>
                    <a:lnTo>
                      <a:pt x="61" y="18"/>
                    </a:lnTo>
                    <a:lnTo>
                      <a:pt x="67" y="18"/>
                    </a:lnTo>
                    <a:lnTo>
                      <a:pt x="67" y="18"/>
                    </a:lnTo>
                    <a:lnTo>
                      <a:pt x="67" y="23"/>
                    </a:lnTo>
                    <a:lnTo>
                      <a:pt x="79" y="23"/>
                    </a:lnTo>
                    <a:lnTo>
                      <a:pt x="85" y="29"/>
                    </a:lnTo>
                    <a:lnTo>
                      <a:pt x="85" y="29"/>
                    </a:lnTo>
                    <a:lnTo>
                      <a:pt x="79" y="29"/>
                    </a:lnTo>
                    <a:lnTo>
                      <a:pt x="73" y="29"/>
                    </a:lnTo>
                    <a:lnTo>
                      <a:pt x="67" y="23"/>
                    </a:lnTo>
                    <a:lnTo>
                      <a:pt x="67" y="23"/>
                    </a:lnTo>
                    <a:lnTo>
                      <a:pt x="61" y="23"/>
                    </a:lnTo>
                    <a:lnTo>
                      <a:pt x="61" y="29"/>
                    </a:lnTo>
                    <a:lnTo>
                      <a:pt x="61" y="29"/>
                    </a:lnTo>
                    <a:lnTo>
                      <a:pt x="61" y="29"/>
                    </a:lnTo>
                    <a:lnTo>
                      <a:pt x="61" y="35"/>
                    </a:lnTo>
                    <a:lnTo>
                      <a:pt x="67" y="49"/>
                    </a:lnTo>
                    <a:lnTo>
                      <a:pt x="73" y="55"/>
                    </a:lnTo>
                    <a:lnTo>
                      <a:pt x="73" y="55"/>
                    </a:lnTo>
                    <a:lnTo>
                      <a:pt x="73" y="61"/>
                    </a:lnTo>
                    <a:lnTo>
                      <a:pt x="73" y="61"/>
                    </a:lnTo>
                    <a:lnTo>
                      <a:pt x="73" y="61"/>
                    </a:lnTo>
                    <a:lnTo>
                      <a:pt x="73" y="61"/>
                    </a:lnTo>
                    <a:lnTo>
                      <a:pt x="73" y="61"/>
                    </a:lnTo>
                    <a:lnTo>
                      <a:pt x="67" y="55"/>
                    </a:lnTo>
                    <a:lnTo>
                      <a:pt x="67" y="49"/>
                    </a:lnTo>
                    <a:lnTo>
                      <a:pt x="67" y="49"/>
                    </a:lnTo>
                    <a:lnTo>
                      <a:pt x="61" y="49"/>
                    </a:lnTo>
                    <a:lnTo>
                      <a:pt x="61" y="41"/>
                    </a:lnTo>
                    <a:lnTo>
                      <a:pt x="55" y="35"/>
                    </a:lnTo>
                    <a:lnTo>
                      <a:pt x="55" y="35"/>
                    </a:lnTo>
                    <a:lnTo>
                      <a:pt x="50" y="35"/>
                    </a:lnTo>
                    <a:lnTo>
                      <a:pt x="50" y="35"/>
                    </a:lnTo>
                    <a:lnTo>
                      <a:pt x="50" y="35"/>
                    </a:lnTo>
                    <a:lnTo>
                      <a:pt x="50" y="35"/>
                    </a:lnTo>
                    <a:lnTo>
                      <a:pt x="50" y="41"/>
                    </a:lnTo>
                    <a:lnTo>
                      <a:pt x="50" y="49"/>
                    </a:lnTo>
                    <a:lnTo>
                      <a:pt x="55" y="61"/>
                    </a:lnTo>
                    <a:lnTo>
                      <a:pt x="55" y="61"/>
                    </a:lnTo>
                    <a:lnTo>
                      <a:pt x="55" y="67"/>
                    </a:lnTo>
                    <a:lnTo>
                      <a:pt x="61" y="67"/>
                    </a:lnTo>
                    <a:lnTo>
                      <a:pt x="61" y="67"/>
                    </a:lnTo>
                    <a:lnTo>
                      <a:pt x="61" y="67"/>
                    </a:lnTo>
                    <a:lnTo>
                      <a:pt x="55" y="67"/>
                    </a:lnTo>
                    <a:lnTo>
                      <a:pt x="55" y="67"/>
                    </a:lnTo>
                    <a:lnTo>
                      <a:pt x="55" y="61"/>
                    </a:lnTo>
                    <a:lnTo>
                      <a:pt x="55" y="61"/>
                    </a:lnTo>
                    <a:lnTo>
                      <a:pt x="50" y="61"/>
                    </a:lnTo>
                    <a:lnTo>
                      <a:pt x="42" y="55"/>
                    </a:lnTo>
                    <a:lnTo>
                      <a:pt x="42" y="41"/>
                    </a:lnTo>
                    <a:lnTo>
                      <a:pt x="42" y="41"/>
                    </a:lnTo>
                    <a:lnTo>
                      <a:pt x="42" y="41"/>
                    </a:lnTo>
                    <a:lnTo>
                      <a:pt x="42" y="35"/>
                    </a:lnTo>
                    <a:lnTo>
                      <a:pt x="42" y="35"/>
                    </a:lnTo>
                    <a:lnTo>
                      <a:pt x="42" y="35"/>
                    </a:lnTo>
                    <a:lnTo>
                      <a:pt x="36" y="35"/>
                    </a:lnTo>
                    <a:lnTo>
                      <a:pt x="36" y="41"/>
                    </a:lnTo>
                    <a:lnTo>
                      <a:pt x="30" y="41"/>
                    </a:lnTo>
                    <a:lnTo>
                      <a:pt x="30" y="41"/>
                    </a:lnTo>
                    <a:lnTo>
                      <a:pt x="24" y="49"/>
                    </a:lnTo>
                    <a:lnTo>
                      <a:pt x="24" y="61"/>
                    </a:lnTo>
                    <a:lnTo>
                      <a:pt x="30" y="61"/>
                    </a:lnTo>
                    <a:lnTo>
                      <a:pt x="30" y="61"/>
                    </a:lnTo>
                    <a:lnTo>
                      <a:pt x="24" y="61"/>
                    </a:lnTo>
                    <a:lnTo>
                      <a:pt x="24" y="49"/>
                    </a:lnTo>
                    <a:lnTo>
                      <a:pt x="30" y="41"/>
                    </a:lnTo>
                    <a:lnTo>
                      <a:pt x="30" y="41"/>
                    </a:lnTo>
                    <a:lnTo>
                      <a:pt x="30" y="41"/>
                    </a:lnTo>
                    <a:lnTo>
                      <a:pt x="30" y="35"/>
                    </a:lnTo>
                    <a:lnTo>
                      <a:pt x="30" y="29"/>
                    </a:lnTo>
                    <a:lnTo>
                      <a:pt x="30" y="29"/>
                    </a:lnTo>
                    <a:lnTo>
                      <a:pt x="30" y="29"/>
                    </a:lnTo>
                    <a:lnTo>
                      <a:pt x="24" y="35"/>
                    </a:lnTo>
                    <a:lnTo>
                      <a:pt x="24" y="35"/>
                    </a:lnTo>
                    <a:lnTo>
                      <a:pt x="24" y="35"/>
                    </a:lnTo>
                    <a:lnTo>
                      <a:pt x="18" y="41"/>
                    </a:lnTo>
                    <a:lnTo>
                      <a:pt x="12" y="49"/>
                    </a:lnTo>
                    <a:lnTo>
                      <a:pt x="12" y="49"/>
                    </a:lnTo>
                    <a:lnTo>
                      <a:pt x="12" y="49"/>
                    </a:lnTo>
                    <a:lnTo>
                      <a:pt x="12" y="55"/>
                    </a:lnTo>
                    <a:lnTo>
                      <a:pt x="12" y="61"/>
                    </a:lnTo>
                    <a:lnTo>
                      <a:pt x="12" y="61"/>
                    </a:lnTo>
                    <a:lnTo>
                      <a:pt x="12" y="61"/>
                    </a:lnTo>
                    <a:lnTo>
                      <a:pt x="12" y="61"/>
                    </a:lnTo>
                    <a:lnTo>
                      <a:pt x="6" y="49"/>
                    </a:lnTo>
                    <a:lnTo>
                      <a:pt x="12" y="35"/>
                    </a:lnTo>
                    <a:lnTo>
                      <a:pt x="12" y="35"/>
                    </a:lnTo>
                    <a:lnTo>
                      <a:pt x="12" y="35"/>
                    </a:lnTo>
                    <a:lnTo>
                      <a:pt x="18" y="29"/>
                    </a:lnTo>
                    <a:lnTo>
                      <a:pt x="24" y="29"/>
                    </a:lnTo>
                    <a:lnTo>
                      <a:pt x="24" y="29"/>
                    </a:lnTo>
                    <a:lnTo>
                      <a:pt x="18" y="29"/>
                    </a:lnTo>
                    <a:lnTo>
                      <a:pt x="12" y="29"/>
                    </a:lnTo>
                    <a:lnTo>
                      <a:pt x="6" y="35"/>
                    </a:lnTo>
                    <a:lnTo>
                      <a:pt x="6" y="35"/>
                    </a:lnTo>
                    <a:lnTo>
                      <a:pt x="6" y="35"/>
                    </a:lnTo>
                    <a:lnTo>
                      <a:pt x="12" y="29"/>
                    </a:lnTo>
                    <a:lnTo>
                      <a:pt x="18" y="23"/>
                    </a:lnTo>
                    <a:lnTo>
                      <a:pt x="18" y="23"/>
                    </a:lnTo>
                    <a:lnTo>
                      <a:pt x="18" y="23"/>
                    </a:lnTo>
                    <a:lnTo>
                      <a:pt x="24" y="23"/>
                    </a:lnTo>
                    <a:lnTo>
                      <a:pt x="24" y="23"/>
                    </a:lnTo>
                    <a:lnTo>
                      <a:pt x="24" y="23"/>
                    </a:lnTo>
                    <a:lnTo>
                      <a:pt x="24" y="23"/>
                    </a:lnTo>
                    <a:lnTo>
                      <a:pt x="24" y="18"/>
                    </a:lnTo>
                    <a:lnTo>
                      <a:pt x="24" y="18"/>
                    </a:lnTo>
                    <a:lnTo>
                      <a:pt x="24" y="18"/>
                    </a:lnTo>
                    <a:lnTo>
                      <a:pt x="18" y="18"/>
                    </a:lnTo>
                    <a:lnTo>
                      <a:pt x="18" y="18"/>
                    </a:lnTo>
                    <a:lnTo>
                      <a:pt x="18" y="18"/>
                    </a:lnTo>
                    <a:lnTo>
                      <a:pt x="18" y="18"/>
                    </a:lnTo>
                    <a:lnTo>
                      <a:pt x="12" y="18"/>
                    </a:lnTo>
                    <a:lnTo>
                      <a:pt x="6" y="18"/>
                    </a:lnTo>
                    <a:lnTo>
                      <a:pt x="0" y="18"/>
                    </a:lnTo>
                    <a:lnTo>
                      <a:pt x="0" y="18"/>
                    </a:lnTo>
                    <a:lnTo>
                      <a:pt x="0" y="18"/>
                    </a:lnTo>
                    <a:lnTo>
                      <a:pt x="6" y="18"/>
                    </a:lnTo>
                    <a:lnTo>
                      <a:pt x="12" y="18"/>
                    </a:lnTo>
                    <a:lnTo>
                      <a:pt x="12" y="18"/>
                    </a:lnTo>
                    <a:lnTo>
                      <a:pt x="18" y="18"/>
                    </a:lnTo>
                    <a:lnTo>
                      <a:pt x="18" y="12"/>
                    </a:lnTo>
                    <a:lnTo>
                      <a:pt x="24" y="12"/>
                    </a:lnTo>
                    <a:lnTo>
                      <a:pt x="24" y="12"/>
                    </a:lnTo>
                    <a:lnTo>
                      <a:pt x="24" y="12"/>
                    </a:lnTo>
                    <a:lnTo>
                      <a:pt x="24" y="12"/>
                    </a:lnTo>
                    <a:lnTo>
                      <a:pt x="30" y="12"/>
                    </a:lnTo>
                    <a:lnTo>
                      <a:pt x="30" y="12"/>
                    </a:lnTo>
                    <a:lnTo>
                      <a:pt x="24" y="12"/>
                    </a:lnTo>
                    <a:lnTo>
                      <a:pt x="18" y="12"/>
                    </a:lnTo>
                    <a:lnTo>
                      <a:pt x="18" y="6"/>
                    </a:lnTo>
                    <a:lnTo>
                      <a:pt x="18" y="6"/>
                    </a:lnTo>
                    <a:lnTo>
                      <a:pt x="12" y="6"/>
                    </a:lnTo>
                    <a:lnTo>
                      <a:pt x="12" y="6"/>
                    </a:lnTo>
                    <a:lnTo>
                      <a:pt x="12" y="6"/>
                    </a:lnTo>
                    <a:lnTo>
                      <a:pt x="12" y="6"/>
                    </a:lnTo>
                    <a:lnTo>
                      <a:pt x="12" y="6"/>
                    </a:lnTo>
                    <a:lnTo>
                      <a:pt x="12" y="6"/>
                    </a:lnTo>
                    <a:lnTo>
                      <a:pt x="18" y="6"/>
                    </a:lnTo>
                    <a:lnTo>
                      <a:pt x="18" y="6"/>
                    </a:lnTo>
                    <a:lnTo>
                      <a:pt x="18" y="6"/>
                    </a:lnTo>
                    <a:lnTo>
                      <a:pt x="24" y="6"/>
                    </a:lnTo>
                    <a:lnTo>
                      <a:pt x="24" y="6"/>
                    </a:lnTo>
                    <a:lnTo>
                      <a:pt x="24" y="6"/>
                    </a:lnTo>
                    <a:lnTo>
                      <a:pt x="24" y="6"/>
                    </a:lnTo>
                    <a:lnTo>
                      <a:pt x="30" y="6"/>
                    </a:lnTo>
                    <a:lnTo>
                      <a:pt x="30" y="6"/>
                    </a:lnTo>
                    <a:lnTo>
                      <a:pt x="30" y="6"/>
                    </a:lnTo>
                    <a:lnTo>
                      <a:pt x="24" y="0"/>
                    </a:lnTo>
                    <a:lnTo>
                      <a:pt x="24" y="0"/>
                    </a:lnTo>
                    <a:lnTo>
                      <a:pt x="30" y="0"/>
                    </a:lnTo>
                    <a:lnTo>
                      <a:pt x="36" y="0"/>
                    </a:lnTo>
                    <a:lnTo>
                      <a:pt x="36" y="0"/>
                    </a:lnTo>
                    <a:lnTo>
                      <a:pt x="36" y="0"/>
                    </a:lnTo>
                    <a:lnTo>
                      <a:pt x="36" y="0"/>
                    </a:lnTo>
                    <a:lnTo>
                      <a:pt x="42" y="0"/>
                    </a:lnTo>
                    <a:lnTo>
                      <a:pt x="42" y="0"/>
                    </a:lnTo>
                    <a:lnTo>
                      <a:pt x="42" y="0"/>
                    </a:lnTo>
                    <a:lnTo>
                      <a:pt x="50" y="0"/>
                    </a:lnTo>
                    <a:lnTo>
                      <a:pt x="55"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91" name="Freeform 147"/>
              <p:cNvSpPr>
                <a:spLocks/>
              </p:cNvSpPr>
              <p:nvPr/>
            </p:nvSpPr>
            <p:spPr bwMode="auto">
              <a:xfrm>
                <a:off x="4660" y="1773"/>
                <a:ext cx="37" cy="200"/>
              </a:xfrm>
              <a:custGeom>
                <a:avLst/>
                <a:gdLst>
                  <a:gd name="T0" fmla="*/ 19 w 37"/>
                  <a:gd name="T1" fmla="*/ 0 h 200"/>
                  <a:gd name="T2" fmla="*/ 11 w 37"/>
                  <a:gd name="T3" fmla="*/ 0 h 200"/>
                  <a:gd name="T4" fmla="*/ 6 w 37"/>
                  <a:gd name="T5" fmla="*/ 0 h 200"/>
                  <a:gd name="T6" fmla="*/ 6 w 37"/>
                  <a:gd name="T7" fmla="*/ 6 h 200"/>
                  <a:gd name="T8" fmla="*/ 6 w 37"/>
                  <a:gd name="T9" fmla="*/ 6 h 200"/>
                  <a:gd name="T10" fmla="*/ 0 w 37"/>
                  <a:gd name="T11" fmla="*/ 29 h 200"/>
                  <a:gd name="T12" fmla="*/ 0 w 37"/>
                  <a:gd name="T13" fmla="*/ 61 h 200"/>
                  <a:gd name="T14" fmla="*/ 0 w 37"/>
                  <a:gd name="T15" fmla="*/ 84 h 200"/>
                  <a:gd name="T16" fmla="*/ 0 w 37"/>
                  <a:gd name="T17" fmla="*/ 84 h 200"/>
                  <a:gd name="T18" fmla="*/ 0 w 37"/>
                  <a:gd name="T19" fmla="*/ 104 h 200"/>
                  <a:gd name="T20" fmla="*/ 6 w 37"/>
                  <a:gd name="T21" fmla="*/ 127 h 200"/>
                  <a:gd name="T22" fmla="*/ 11 w 37"/>
                  <a:gd name="T23" fmla="*/ 145 h 200"/>
                  <a:gd name="T24" fmla="*/ 11 w 37"/>
                  <a:gd name="T25" fmla="*/ 145 h 200"/>
                  <a:gd name="T26" fmla="*/ 11 w 37"/>
                  <a:gd name="T27" fmla="*/ 165 h 200"/>
                  <a:gd name="T28" fmla="*/ 19 w 37"/>
                  <a:gd name="T29" fmla="*/ 177 h 200"/>
                  <a:gd name="T30" fmla="*/ 19 w 37"/>
                  <a:gd name="T31" fmla="*/ 182 h 200"/>
                  <a:gd name="T32" fmla="*/ 19 w 37"/>
                  <a:gd name="T33" fmla="*/ 182 h 200"/>
                  <a:gd name="T34" fmla="*/ 19 w 37"/>
                  <a:gd name="T35" fmla="*/ 188 h 200"/>
                  <a:gd name="T36" fmla="*/ 25 w 37"/>
                  <a:gd name="T37" fmla="*/ 194 h 200"/>
                  <a:gd name="T38" fmla="*/ 25 w 37"/>
                  <a:gd name="T39" fmla="*/ 194 h 200"/>
                  <a:gd name="T40" fmla="*/ 25 w 37"/>
                  <a:gd name="T41" fmla="*/ 194 h 200"/>
                  <a:gd name="T42" fmla="*/ 25 w 37"/>
                  <a:gd name="T43" fmla="*/ 200 h 200"/>
                  <a:gd name="T44" fmla="*/ 31 w 37"/>
                  <a:gd name="T45" fmla="*/ 200 h 200"/>
                  <a:gd name="T46" fmla="*/ 37 w 37"/>
                  <a:gd name="T47" fmla="*/ 200 h 200"/>
                  <a:gd name="T48" fmla="*/ 37 w 37"/>
                  <a:gd name="T49" fmla="*/ 200 h 200"/>
                  <a:gd name="T50" fmla="*/ 31 w 37"/>
                  <a:gd name="T51" fmla="*/ 177 h 200"/>
                  <a:gd name="T52" fmla="*/ 25 w 37"/>
                  <a:gd name="T53" fmla="*/ 127 h 200"/>
                  <a:gd name="T54" fmla="*/ 19 w 37"/>
                  <a:gd name="T55" fmla="*/ 98 h 200"/>
                  <a:gd name="T56" fmla="*/ 19 w 37"/>
                  <a:gd name="T57" fmla="*/ 98 h 200"/>
                  <a:gd name="T58" fmla="*/ 19 w 37"/>
                  <a:gd name="T59" fmla="*/ 66 h 200"/>
                  <a:gd name="T60" fmla="*/ 19 w 37"/>
                  <a:gd name="T61" fmla="*/ 23 h 200"/>
                  <a:gd name="T62" fmla="*/ 19 w 37"/>
                  <a:gd name="T6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200">
                    <a:moveTo>
                      <a:pt x="19" y="0"/>
                    </a:moveTo>
                    <a:lnTo>
                      <a:pt x="11" y="0"/>
                    </a:lnTo>
                    <a:lnTo>
                      <a:pt x="6" y="0"/>
                    </a:lnTo>
                    <a:lnTo>
                      <a:pt x="6" y="6"/>
                    </a:lnTo>
                    <a:lnTo>
                      <a:pt x="6" y="6"/>
                    </a:lnTo>
                    <a:lnTo>
                      <a:pt x="0" y="29"/>
                    </a:lnTo>
                    <a:lnTo>
                      <a:pt x="0" y="61"/>
                    </a:lnTo>
                    <a:lnTo>
                      <a:pt x="0" y="84"/>
                    </a:lnTo>
                    <a:lnTo>
                      <a:pt x="0" y="84"/>
                    </a:lnTo>
                    <a:lnTo>
                      <a:pt x="0" y="104"/>
                    </a:lnTo>
                    <a:lnTo>
                      <a:pt x="6" y="127"/>
                    </a:lnTo>
                    <a:lnTo>
                      <a:pt x="11" y="145"/>
                    </a:lnTo>
                    <a:lnTo>
                      <a:pt x="11" y="145"/>
                    </a:lnTo>
                    <a:lnTo>
                      <a:pt x="11" y="165"/>
                    </a:lnTo>
                    <a:lnTo>
                      <a:pt x="19" y="177"/>
                    </a:lnTo>
                    <a:lnTo>
                      <a:pt x="19" y="182"/>
                    </a:lnTo>
                    <a:lnTo>
                      <a:pt x="19" y="182"/>
                    </a:lnTo>
                    <a:lnTo>
                      <a:pt x="19" y="188"/>
                    </a:lnTo>
                    <a:lnTo>
                      <a:pt x="25" y="194"/>
                    </a:lnTo>
                    <a:lnTo>
                      <a:pt x="25" y="194"/>
                    </a:lnTo>
                    <a:lnTo>
                      <a:pt x="25" y="194"/>
                    </a:lnTo>
                    <a:lnTo>
                      <a:pt x="25" y="200"/>
                    </a:lnTo>
                    <a:lnTo>
                      <a:pt x="31" y="200"/>
                    </a:lnTo>
                    <a:lnTo>
                      <a:pt x="37" y="200"/>
                    </a:lnTo>
                    <a:lnTo>
                      <a:pt x="37" y="200"/>
                    </a:lnTo>
                    <a:lnTo>
                      <a:pt x="31" y="177"/>
                    </a:lnTo>
                    <a:lnTo>
                      <a:pt x="25" y="127"/>
                    </a:lnTo>
                    <a:lnTo>
                      <a:pt x="19" y="98"/>
                    </a:lnTo>
                    <a:lnTo>
                      <a:pt x="19" y="98"/>
                    </a:lnTo>
                    <a:lnTo>
                      <a:pt x="19" y="66"/>
                    </a:lnTo>
                    <a:lnTo>
                      <a:pt x="19" y="23"/>
                    </a:lnTo>
                    <a:lnTo>
                      <a:pt x="19"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92" name="Freeform 148"/>
              <p:cNvSpPr>
                <a:spLocks/>
              </p:cNvSpPr>
              <p:nvPr/>
            </p:nvSpPr>
            <p:spPr bwMode="auto">
              <a:xfrm>
                <a:off x="4671" y="1773"/>
                <a:ext cx="38" cy="200"/>
              </a:xfrm>
              <a:custGeom>
                <a:avLst/>
                <a:gdLst>
                  <a:gd name="T0" fmla="*/ 14 w 38"/>
                  <a:gd name="T1" fmla="*/ 0 h 200"/>
                  <a:gd name="T2" fmla="*/ 14 w 38"/>
                  <a:gd name="T3" fmla="*/ 29 h 200"/>
                  <a:gd name="T4" fmla="*/ 14 w 38"/>
                  <a:gd name="T5" fmla="*/ 84 h 200"/>
                  <a:gd name="T6" fmla="*/ 26 w 38"/>
                  <a:gd name="T7" fmla="*/ 145 h 200"/>
                  <a:gd name="T8" fmla="*/ 26 w 38"/>
                  <a:gd name="T9" fmla="*/ 145 h 200"/>
                  <a:gd name="T10" fmla="*/ 32 w 38"/>
                  <a:gd name="T11" fmla="*/ 177 h 200"/>
                  <a:gd name="T12" fmla="*/ 32 w 38"/>
                  <a:gd name="T13" fmla="*/ 194 h 200"/>
                  <a:gd name="T14" fmla="*/ 38 w 38"/>
                  <a:gd name="T15" fmla="*/ 194 h 200"/>
                  <a:gd name="T16" fmla="*/ 38 w 38"/>
                  <a:gd name="T17" fmla="*/ 194 h 200"/>
                  <a:gd name="T18" fmla="*/ 32 w 38"/>
                  <a:gd name="T19" fmla="*/ 200 h 200"/>
                  <a:gd name="T20" fmla="*/ 32 w 38"/>
                  <a:gd name="T21" fmla="*/ 200 h 200"/>
                  <a:gd name="T22" fmla="*/ 26 w 38"/>
                  <a:gd name="T23" fmla="*/ 194 h 200"/>
                  <a:gd name="T24" fmla="*/ 26 w 38"/>
                  <a:gd name="T25" fmla="*/ 194 h 200"/>
                  <a:gd name="T26" fmla="*/ 14 w 38"/>
                  <a:gd name="T27" fmla="*/ 165 h 200"/>
                  <a:gd name="T28" fmla="*/ 8 w 38"/>
                  <a:gd name="T29" fmla="*/ 116 h 200"/>
                  <a:gd name="T30" fmla="*/ 0 w 38"/>
                  <a:gd name="T31" fmla="*/ 72 h 200"/>
                  <a:gd name="T32" fmla="*/ 0 w 38"/>
                  <a:gd name="T33" fmla="*/ 72 h 200"/>
                  <a:gd name="T34" fmla="*/ 0 w 38"/>
                  <a:gd name="T35" fmla="*/ 43 h 200"/>
                  <a:gd name="T36" fmla="*/ 0 w 38"/>
                  <a:gd name="T37" fmla="*/ 17 h 200"/>
                  <a:gd name="T38" fmla="*/ 0 w 38"/>
                  <a:gd name="T39" fmla="*/ 6 h 200"/>
                  <a:gd name="T40" fmla="*/ 0 w 38"/>
                  <a:gd name="T41" fmla="*/ 6 h 200"/>
                  <a:gd name="T42" fmla="*/ 0 w 38"/>
                  <a:gd name="T43" fmla="*/ 6 h 200"/>
                  <a:gd name="T44" fmla="*/ 8 w 38"/>
                  <a:gd name="T45" fmla="*/ 0 h 200"/>
                  <a:gd name="T46" fmla="*/ 14 w 38"/>
                  <a:gd name="T4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200">
                    <a:moveTo>
                      <a:pt x="14" y="0"/>
                    </a:moveTo>
                    <a:lnTo>
                      <a:pt x="14" y="29"/>
                    </a:lnTo>
                    <a:lnTo>
                      <a:pt x="14" y="84"/>
                    </a:lnTo>
                    <a:lnTo>
                      <a:pt x="26" y="145"/>
                    </a:lnTo>
                    <a:lnTo>
                      <a:pt x="26" y="145"/>
                    </a:lnTo>
                    <a:lnTo>
                      <a:pt x="32" y="177"/>
                    </a:lnTo>
                    <a:lnTo>
                      <a:pt x="32" y="194"/>
                    </a:lnTo>
                    <a:lnTo>
                      <a:pt x="38" y="194"/>
                    </a:lnTo>
                    <a:lnTo>
                      <a:pt x="38" y="194"/>
                    </a:lnTo>
                    <a:lnTo>
                      <a:pt x="32" y="200"/>
                    </a:lnTo>
                    <a:lnTo>
                      <a:pt x="32" y="200"/>
                    </a:lnTo>
                    <a:lnTo>
                      <a:pt x="26" y="194"/>
                    </a:lnTo>
                    <a:lnTo>
                      <a:pt x="26" y="194"/>
                    </a:lnTo>
                    <a:lnTo>
                      <a:pt x="14" y="165"/>
                    </a:lnTo>
                    <a:lnTo>
                      <a:pt x="8" y="116"/>
                    </a:lnTo>
                    <a:lnTo>
                      <a:pt x="0" y="72"/>
                    </a:lnTo>
                    <a:lnTo>
                      <a:pt x="0" y="72"/>
                    </a:lnTo>
                    <a:lnTo>
                      <a:pt x="0" y="43"/>
                    </a:lnTo>
                    <a:lnTo>
                      <a:pt x="0" y="17"/>
                    </a:lnTo>
                    <a:lnTo>
                      <a:pt x="0" y="6"/>
                    </a:lnTo>
                    <a:lnTo>
                      <a:pt x="0" y="6"/>
                    </a:lnTo>
                    <a:lnTo>
                      <a:pt x="0" y="6"/>
                    </a:lnTo>
                    <a:lnTo>
                      <a:pt x="8" y="0"/>
                    </a:lnTo>
                    <a:lnTo>
                      <a:pt x="14"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93" name="Freeform 149"/>
              <p:cNvSpPr>
                <a:spLocks/>
              </p:cNvSpPr>
              <p:nvPr/>
            </p:nvSpPr>
            <p:spPr bwMode="auto">
              <a:xfrm>
                <a:off x="3430" y="1767"/>
                <a:ext cx="61" cy="206"/>
              </a:xfrm>
              <a:custGeom>
                <a:avLst/>
                <a:gdLst>
                  <a:gd name="T0" fmla="*/ 61 w 61"/>
                  <a:gd name="T1" fmla="*/ 6 h 206"/>
                  <a:gd name="T2" fmla="*/ 55 w 61"/>
                  <a:gd name="T3" fmla="*/ 29 h 206"/>
                  <a:gd name="T4" fmla="*/ 50 w 61"/>
                  <a:gd name="T5" fmla="*/ 67 h 206"/>
                  <a:gd name="T6" fmla="*/ 50 w 61"/>
                  <a:gd name="T7" fmla="*/ 96 h 206"/>
                  <a:gd name="T8" fmla="*/ 50 w 61"/>
                  <a:gd name="T9" fmla="*/ 96 h 206"/>
                  <a:gd name="T10" fmla="*/ 44 w 61"/>
                  <a:gd name="T11" fmla="*/ 116 h 206"/>
                  <a:gd name="T12" fmla="*/ 38 w 61"/>
                  <a:gd name="T13" fmla="*/ 133 h 206"/>
                  <a:gd name="T14" fmla="*/ 30 w 61"/>
                  <a:gd name="T15" fmla="*/ 145 h 206"/>
                  <a:gd name="T16" fmla="*/ 30 w 61"/>
                  <a:gd name="T17" fmla="*/ 145 h 206"/>
                  <a:gd name="T18" fmla="*/ 24 w 61"/>
                  <a:gd name="T19" fmla="*/ 165 h 206"/>
                  <a:gd name="T20" fmla="*/ 12 w 61"/>
                  <a:gd name="T21" fmla="*/ 188 h 206"/>
                  <a:gd name="T22" fmla="*/ 12 w 61"/>
                  <a:gd name="T23" fmla="*/ 200 h 206"/>
                  <a:gd name="T24" fmla="*/ 12 w 61"/>
                  <a:gd name="T25" fmla="*/ 200 h 206"/>
                  <a:gd name="T26" fmla="*/ 6 w 61"/>
                  <a:gd name="T27" fmla="*/ 200 h 206"/>
                  <a:gd name="T28" fmla="*/ 0 w 61"/>
                  <a:gd name="T29" fmla="*/ 206 h 206"/>
                  <a:gd name="T30" fmla="*/ 0 w 61"/>
                  <a:gd name="T31" fmla="*/ 200 h 206"/>
                  <a:gd name="T32" fmla="*/ 0 w 61"/>
                  <a:gd name="T33" fmla="*/ 200 h 206"/>
                  <a:gd name="T34" fmla="*/ 6 w 61"/>
                  <a:gd name="T35" fmla="*/ 183 h 206"/>
                  <a:gd name="T36" fmla="*/ 18 w 61"/>
                  <a:gd name="T37" fmla="*/ 145 h 206"/>
                  <a:gd name="T38" fmla="*/ 30 w 61"/>
                  <a:gd name="T39" fmla="*/ 110 h 206"/>
                  <a:gd name="T40" fmla="*/ 30 w 61"/>
                  <a:gd name="T41" fmla="*/ 110 h 206"/>
                  <a:gd name="T42" fmla="*/ 38 w 61"/>
                  <a:gd name="T43" fmla="*/ 84 h 206"/>
                  <a:gd name="T44" fmla="*/ 38 w 61"/>
                  <a:gd name="T45" fmla="*/ 67 h 206"/>
                  <a:gd name="T46" fmla="*/ 44 w 61"/>
                  <a:gd name="T47" fmla="*/ 55 h 206"/>
                  <a:gd name="T48" fmla="*/ 44 w 61"/>
                  <a:gd name="T49" fmla="*/ 55 h 206"/>
                  <a:gd name="T50" fmla="*/ 44 w 61"/>
                  <a:gd name="T51" fmla="*/ 41 h 206"/>
                  <a:gd name="T52" fmla="*/ 50 w 61"/>
                  <a:gd name="T53" fmla="*/ 17 h 206"/>
                  <a:gd name="T54" fmla="*/ 50 w 61"/>
                  <a:gd name="T55" fmla="*/ 6 h 206"/>
                  <a:gd name="T56" fmla="*/ 50 w 61"/>
                  <a:gd name="T57" fmla="*/ 6 h 206"/>
                  <a:gd name="T58" fmla="*/ 50 w 61"/>
                  <a:gd name="T59" fmla="*/ 6 h 206"/>
                  <a:gd name="T60" fmla="*/ 55 w 61"/>
                  <a:gd name="T61" fmla="*/ 0 h 206"/>
                  <a:gd name="T62" fmla="*/ 61 w 61"/>
                  <a:gd name="T63" fmla="*/ 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206">
                    <a:moveTo>
                      <a:pt x="61" y="6"/>
                    </a:moveTo>
                    <a:lnTo>
                      <a:pt x="55" y="29"/>
                    </a:lnTo>
                    <a:lnTo>
                      <a:pt x="50" y="67"/>
                    </a:lnTo>
                    <a:lnTo>
                      <a:pt x="50" y="96"/>
                    </a:lnTo>
                    <a:lnTo>
                      <a:pt x="50" y="96"/>
                    </a:lnTo>
                    <a:lnTo>
                      <a:pt x="44" y="116"/>
                    </a:lnTo>
                    <a:lnTo>
                      <a:pt x="38" y="133"/>
                    </a:lnTo>
                    <a:lnTo>
                      <a:pt x="30" y="145"/>
                    </a:lnTo>
                    <a:lnTo>
                      <a:pt x="30" y="145"/>
                    </a:lnTo>
                    <a:lnTo>
                      <a:pt x="24" y="165"/>
                    </a:lnTo>
                    <a:lnTo>
                      <a:pt x="12" y="188"/>
                    </a:lnTo>
                    <a:lnTo>
                      <a:pt x="12" y="200"/>
                    </a:lnTo>
                    <a:lnTo>
                      <a:pt x="12" y="200"/>
                    </a:lnTo>
                    <a:lnTo>
                      <a:pt x="6" y="200"/>
                    </a:lnTo>
                    <a:lnTo>
                      <a:pt x="0" y="206"/>
                    </a:lnTo>
                    <a:lnTo>
                      <a:pt x="0" y="200"/>
                    </a:lnTo>
                    <a:lnTo>
                      <a:pt x="0" y="200"/>
                    </a:lnTo>
                    <a:lnTo>
                      <a:pt x="6" y="183"/>
                    </a:lnTo>
                    <a:lnTo>
                      <a:pt x="18" y="145"/>
                    </a:lnTo>
                    <a:lnTo>
                      <a:pt x="30" y="110"/>
                    </a:lnTo>
                    <a:lnTo>
                      <a:pt x="30" y="110"/>
                    </a:lnTo>
                    <a:lnTo>
                      <a:pt x="38" y="84"/>
                    </a:lnTo>
                    <a:lnTo>
                      <a:pt x="38" y="67"/>
                    </a:lnTo>
                    <a:lnTo>
                      <a:pt x="44" y="55"/>
                    </a:lnTo>
                    <a:lnTo>
                      <a:pt x="44" y="55"/>
                    </a:lnTo>
                    <a:lnTo>
                      <a:pt x="44" y="41"/>
                    </a:lnTo>
                    <a:lnTo>
                      <a:pt x="50" y="17"/>
                    </a:lnTo>
                    <a:lnTo>
                      <a:pt x="50" y="6"/>
                    </a:lnTo>
                    <a:lnTo>
                      <a:pt x="50" y="6"/>
                    </a:lnTo>
                    <a:lnTo>
                      <a:pt x="50" y="6"/>
                    </a:lnTo>
                    <a:lnTo>
                      <a:pt x="55" y="0"/>
                    </a:lnTo>
                    <a:lnTo>
                      <a:pt x="61" y="6"/>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94" name="Freeform 150"/>
              <p:cNvSpPr>
                <a:spLocks/>
              </p:cNvSpPr>
              <p:nvPr/>
            </p:nvSpPr>
            <p:spPr bwMode="auto">
              <a:xfrm>
                <a:off x="3419" y="1773"/>
                <a:ext cx="55" cy="200"/>
              </a:xfrm>
              <a:custGeom>
                <a:avLst/>
                <a:gdLst>
                  <a:gd name="T0" fmla="*/ 55 w 55"/>
                  <a:gd name="T1" fmla="*/ 0 h 200"/>
                  <a:gd name="T2" fmla="*/ 55 w 55"/>
                  <a:gd name="T3" fmla="*/ 23 h 200"/>
                  <a:gd name="T4" fmla="*/ 49 w 55"/>
                  <a:gd name="T5" fmla="*/ 66 h 200"/>
                  <a:gd name="T6" fmla="*/ 41 w 55"/>
                  <a:gd name="T7" fmla="*/ 98 h 200"/>
                  <a:gd name="T8" fmla="*/ 41 w 55"/>
                  <a:gd name="T9" fmla="*/ 98 h 200"/>
                  <a:gd name="T10" fmla="*/ 29 w 55"/>
                  <a:gd name="T11" fmla="*/ 127 h 200"/>
                  <a:gd name="T12" fmla="*/ 17 w 55"/>
                  <a:gd name="T13" fmla="*/ 171 h 200"/>
                  <a:gd name="T14" fmla="*/ 5 w 55"/>
                  <a:gd name="T15" fmla="*/ 194 h 200"/>
                  <a:gd name="T16" fmla="*/ 5 w 55"/>
                  <a:gd name="T17" fmla="*/ 194 h 200"/>
                  <a:gd name="T18" fmla="*/ 0 w 55"/>
                  <a:gd name="T19" fmla="*/ 200 h 200"/>
                  <a:gd name="T20" fmla="*/ 0 w 55"/>
                  <a:gd name="T21" fmla="*/ 200 h 200"/>
                  <a:gd name="T22" fmla="*/ 0 w 55"/>
                  <a:gd name="T23" fmla="*/ 194 h 200"/>
                  <a:gd name="T24" fmla="*/ 0 w 55"/>
                  <a:gd name="T25" fmla="*/ 194 h 200"/>
                  <a:gd name="T26" fmla="*/ 5 w 55"/>
                  <a:gd name="T27" fmla="*/ 177 h 200"/>
                  <a:gd name="T28" fmla="*/ 23 w 55"/>
                  <a:gd name="T29" fmla="*/ 127 h 200"/>
                  <a:gd name="T30" fmla="*/ 35 w 55"/>
                  <a:gd name="T31" fmla="*/ 90 h 200"/>
                  <a:gd name="T32" fmla="*/ 35 w 55"/>
                  <a:gd name="T33" fmla="*/ 90 h 200"/>
                  <a:gd name="T34" fmla="*/ 35 w 55"/>
                  <a:gd name="T35" fmla="*/ 61 h 200"/>
                  <a:gd name="T36" fmla="*/ 41 w 55"/>
                  <a:gd name="T37" fmla="*/ 17 h 200"/>
                  <a:gd name="T38" fmla="*/ 41 w 55"/>
                  <a:gd name="T39" fmla="*/ 0 h 200"/>
                  <a:gd name="T40" fmla="*/ 41 w 55"/>
                  <a:gd name="T41" fmla="*/ 0 h 200"/>
                  <a:gd name="T42" fmla="*/ 41 w 55"/>
                  <a:gd name="T43" fmla="*/ 0 h 200"/>
                  <a:gd name="T44" fmla="*/ 49 w 55"/>
                  <a:gd name="T45" fmla="*/ 0 h 200"/>
                  <a:gd name="T46" fmla="*/ 55 w 55"/>
                  <a:gd name="T4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200">
                    <a:moveTo>
                      <a:pt x="55" y="0"/>
                    </a:moveTo>
                    <a:lnTo>
                      <a:pt x="55" y="23"/>
                    </a:lnTo>
                    <a:lnTo>
                      <a:pt x="49" y="66"/>
                    </a:lnTo>
                    <a:lnTo>
                      <a:pt x="41" y="98"/>
                    </a:lnTo>
                    <a:lnTo>
                      <a:pt x="41" y="98"/>
                    </a:lnTo>
                    <a:lnTo>
                      <a:pt x="29" y="127"/>
                    </a:lnTo>
                    <a:lnTo>
                      <a:pt x="17" y="171"/>
                    </a:lnTo>
                    <a:lnTo>
                      <a:pt x="5" y="194"/>
                    </a:lnTo>
                    <a:lnTo>
                      <a:pt x="5" y="194"/>
                    </a:lnTo>
                    <a:lnTo>
                      <a:pt x="0" y="200"/>
                    </a:lnTo>
                    <a:lnTo>
                      <a:pt x="0" y="200"/>
                    </a:lnTo>
                    <a:lnTo>
                      <a:pt x="0" y="194"/>
                    </a:lnTo>
                    <a:lnTo>
                      <a:pt x="0" y="194"/>
                    </a:lnTo>
                    <a:lnTo>
                      <a:pt x="5" y="177"/>
                    </a:lnTo>
                    <a:lnTo>
                      <a:pt x="23" y="127"/>
                    </a:lnTo>
                    <a:lnTo>
                      <a:pt x="35" y="90"/>
                    </a:lnTo>
                    <a:lnTo>
                      <a:pt x="35" y="90"/>
                    </a:lnTo>
                    <a:lnTo>
                      <a:pt x="35" y="61"/>
                    </a:lnTo>
                    <a:lnTo>
                      <a:pt x="41" y="17"/>
                    </a:lnTo>
                    <a:lnTo>
                      <a:pt x="41" y="0"/>
                    </a:lnTo>
                    <a:lnTo>
                      <a:pt x="41" y="0"/>
                    </a:lnTo>
                    <a:lnTo>
                      <a:pt x="41" y="0"/>
                    </a:lnTo>
                    <a:lnTo>
                      <a:pt x="49" y="0"/>
                    </a:lnTo>
                    <a:lnTo>
                      <a:pt x="55"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95" name="Freeform 151"/>
              <p:cNvSpPr>
                <a:spLocks/>
              </p:cNvSpPr>
              <p:nvPr/>
            </p:nvSpPr>
            <p:spPr bwMode="auto">
              <a:xfrm>
                <a:off x="4074" y="2193"/>
                <a:ext cx="23" cy="8"/>
              </a:xfrm>
              <a:custGeom>
                <a:avLst/>
                <a:gdLst>
                  <a:gd name="T0" fmla="*/ 5 w 23"/>
                  <a:gd name="T1" fmla="*/ 0 h 8"/>
                  <a:gd name="T2" fmla="*/ 5 w 23"/>
                  <a:gd name="T3" fmla="*/ 0 h 8"/>
                  <a:gd name="T4" fmla="*/ 17 w 23"/>
                  <a:gd name="T5" fmla="*/ 8 h 8"/>
                  <a:gd name="T6" fmla="*/ 23 w 23"/>
                  <a:gd name="T7" fmla="*/ 8 h 8"/>
                  <a:gd name="T8" fmla="*/ 23 w 23"/>
                  <a:gd name="T9" fmla="*/ 8 h 8"/>
                  <a:gd name="T10" fmla="*/ 23 w 23"/>
                  <a:gd name="T11" fmla="*/ 8 h 8"/>
                  <a:gd name="T12" fmla="*/ 23 w 23"/>
                  <a:gd name="T13" fmla="*/ 8 h 8"/>
                  <a:gd name="T14" fmla="*/ 17 w 23"/>
                  <a:gd name="T15" fmla="*/ 8 h 8"/>
                  <a:gd name="T16" fmla="*/ 17 w 23"/>
                  <a:gd name="T17" fmla="*/ 8 h 8"/>
                  <a:gd name="T18" fmla="*/ 11 w 23"/>
                  <a:gd name="T19" fmla="*/ 8 h 8"/>
                  <a:gd name="T20" fmla="*/ 5 w 23"/>
                  <a:gd name="T21" fmla="*/ 8 h 8"/>
                  <a:gd name="T22" fmla="*/ 5 w 23"/>
                  <a:gd name="T23" fmla="*/ 8 h 8"/>
                  <a:gd name="T24" fmla="*/ 5 w 23"/>
                  <a:gd name="T25" fmla="*/ 8 h 8"/>
                  <a:gd name="T26" fmla="*/ 5 w 23"/>
                  <a:gd name="T27" fmla="*/ 8 h 8"/>
                  <a:gd name="T28" fmla="*/ 0 w 23"/>
                  <a:gd name="T29" fmla="*/ 8 h 8"/>
                  <a:gd name="T30" fmla="*/ 5 w 23"/>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8">
                    <a:moveTo>
                      <a:pt x="5" y="0"/>
                    </a:moveTo>
                    <a:lnTo>
                      <a:pt x="5" y="0"/>
                    </a:lnTo>
                    <a:lnTo>
                      <a:pt x="17" y="8"/>
                    </a:lnTo>
                    <a:lnTo>
                      <a:pt x="23" y="8"/>
                    </a:lnTo>
                    <a:lnTo>
                      <a:pt x="23" y="8"/>
                    </a:lnTo>
                    <a:lnTo>
                      <a:pt x="23" y="8"/>
                    </a:lnTo>
                    <a:lnTo>
                      <a:pt x="23" y="8"/>
                    </a:lnTo>
                    <a:lnTo>
                      <a:pt x="17" y="8"/>
                    </a:lnTo>
                    <a:lnTo>
                      <a:pt x="17" y="8"/>
                    </a:lnTo>
                    <a:lnTo>
                      <a:pt x="11" y="8"/>
                    </a:lnTo>
                    <a:lnTo>
                      <a:pt x="5" y="8"/>
                    </a:lnTo>
                    <a:lnTo>
                      <a:pt x="5" y="8"/>
                    </a:lnTo>
                    <a:lnTo>
                      <a:pt x="5" y="8"/>
                    </a:lnTo>
                    <a:lnTo>
                      <a:pt x="5" y="8"/>
                    </a:lnTo>
                    <a:lnTo>
                      <a:pt x="0" y="8"/>
                    </a:lnTo>
                    <a:lnTo>
                      <a:pt x="5"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96" name="Freeform 152"/>
              <p:cNvSpPr>
                <a:spLocks/>
              </p:cNvSpPr>
              <p:nvPr/>
            </p:nvSpPr>
            <p:spPr bwMode="auto">
              <a:xfrm>
                <a:off x="4079" y="2182"/>
                <a:ext cx="12" cy="1"/>
              </a:xfrm>
              <a:custGeom>
                <a:avLst/>
                <a:gdLst>
                  <a:gd name="T0" fmla="*/ 0 w 12"/>
                  <a:gd name="T1" fmla="*/ 0 w 12"/>
                  <a:gd name="T2" fmla="*/ 6 w 12"/>
                  <a:gd name="T3" fmla="*/ 12 w 12"/>
                  <a:gd name="T4" fmla="*/ 12 w 12"/>
                  <a:gd name="T5" fmla="*/ 12 w 12"/>
                  <a:gd name="T6" fmla="*/ 12 w 12"/>
                  <a:gd name="T7" fmla="*/ 12 w 12"/>
                  <a:gd name="T8" fmla="*/ 12 w 12"/>
                  <a:gd name="T9" fmla="*/ 0 w 12"/>
                  <a:gd name="T10" fmla="*/ 0 w 12"/>
                  <a:gd name="T11" fmla="*/ 0 w 1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2">
                    <a:moveTo>
                      <a:pt x="0" y="0"/>
                    </a:moveTo>
                    <a:lnTo>
                      <a:pt x="0" y="0"/>
                    </a:lnTo>
                    <a:lnTo>
                      <a:pt x="6" y="0"/>
                    </a:lnTo>
                    <a:lnTo>
                      <a:pt x="12" y="0"/>
                    </a:lnTo>
                    <a:lnTo>
                      <a:pt x="12" y="0"/>
                    </a:lnTo>
                    <a:lnTo>
                      <a:pt x="12" y="0"/>
                    </a:lnTo>
                    <a:lnTo>
                      <a:pt x="12" y="0"/>
                    </a:lnTo>
                    <a:lnTo>
                      <a:pt x="12" y="0"/>
                    </a:lnTo>
                    <a:lnTo>
                      <a:pt x="12" y="0"/>
                    </a:lnTo>
                    <a:lnTo>
                      <a:pt x="0" y="0"/>
                    </a:lnTo>
                    <a:lnTo>
                      <a:pt x="0" y="0"/>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97" name="Freeform 153"/>
              <p:cNvSpPr>
                <a:spLocks/>
              </p:cNvSpPr>
              <p:nvPr/>
            </p:nvSpPr>
            <p:spPr bwMode="auto">
              <a:xfrm>
                <a:off x="4042" y="2187"/>
                <a:ext cx="24" cy="6"/>
              </a:xfrm>
              <a:custGeom>
                <a:avLst/>
                <a:gdLst>
                  <a:gd name="T0" fmla="*/ 24 w 24"/>
                  <a:gd name="T1" fmla="*/ 0 h 6"/>
                  <a:gd name="T2" fmla="*/ 18 w 24"/>
                  <a:gd name="T3" fmla="*/ 0 h 6"/>
                  <a:gd name="T4" fmla="*/ 18 w 24"/>
                  <a:gd name="T5" fmla="*/ 6 h 6"/>
                  <a:gd name="T6" fmla="*/ 12 w 24"/>
                  <a:gd name="T7" fmla="*/ 6 h 6"/>
                  <a:gd name="T8" fmla="*/ 12 w 24"/>
                  <a:gd name="T9" fmla="*/ 6 h 6"/>
                  <a:gd name="T10" fmla="*/ 6 w 24"/>
                  <a:gd name="T11" fmla="*/ 6 h 6"/>
                  <a:gd name="T12" fmla="*/ 0 w 24"/>
                  <a:gd name="T13" fmla="*/ 6 h 6"/>
                  <a:gd name="T14" fmla="*/ 0 w 24"/>
                  <a:gd name="T15" fmla="*/ 6 h 6"/>
                  <a:gd name="T16" fmla="*/ 0 w 24"/>
                  <a:gd name="T17" fmla="*/ 6 h 6"/>
                  <a:gd name="T18" fmla="*/ 6 w 24"/>
                  <a:gd name="T19" fmla="*/ 6 h 6"/>
                  <a:gd name="T20" fmla="*/ 12 w 24"/>
                  <a:gd name="T21" fmla="*/ 6 h 6"/>
                  <a:gd name="T22" fmla="*/ 18 w 24"/>
                  <a:gd name="T23" fmla="*/ 6 h 6"/>
                  <a:gd name="T24" fmla="*/ 18 w 24"/>
                  <a:gd name="T25" fmla="*/ 6 h 6"/>
                  <a:gd name="T26" fmla="*/ 18 w 24"/>
                  <a:gd name="T27" fmla="*/ 6 h 6"/>
                  <a:gd name="T28" fmla="*/ 24 w 24"/>
                  <a:gd name="T29" fmla="*/ 6 h 6"/>
                  <a:gd name="T30" fmla="*/ 24 w 2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6">
                    <a:moveTo>
                      <a:pt x="24" y="0"/>
                    </a:moveTo>
                    <a:lnTo>
                      <a:pt x="18" y="0"/>
                    </a:lnTo>
                    <a:lnTo>
                      <a:pt x="18" y="6"/>
                    </a:lnTo>
                    <a:lnTo>
                      <a:pt x="12" y="6"/>
                    </a:lnTo>
                    <a:lnTo>
                      <a:pt x="12" y="6"/>
                    </a:lnTo>
                    <a:lnTo>
                      <a:pt x="6" y="6"/>
                    </a:lnTo>
                    <a:lnTo>
                      <a:pt x="0" y="6"/>
                    </a:lnTo>
                    <a:lnTo>
                      <a:pt x="0" y="6"/>
                    </a:lnTo>
                    <a:lnTo>
                      <a:pt x="0" y="6"/>
                    </a:lnTo>
                    <a:lnTo>
                      <a:pt x="6" y="6"/>
                    </a:lnTo>
                    <a:lnTo>
                      <a:pt x="12" y="6"/>
                    </a:lnTo>
                    <a:lnTo>
                      <a:pt x="18" y="6"/>
                    </a:lnTo>
                    <a:lnTo>
                      <a:pt x="18" y="6"/>
                    </a:lnTo>
                    <a:lnTo>
                      <a:pt x="18" y="6"/>
                    </a:lnTo>
                    <a:lnTo>
                      <a:pt x="24" y="6"/>
                    </a:lnTo>
                    <a:lnTo>
                      <a:pt x="2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98" name="Freeform 154"/>
              <p:cNvSpPr>
                <a:spLocks/>
              </p:cNvSpPr>
              <p:nvPr/>
            </p:nvSpPr>
            <p:spPr bwMode="auto">
              <a:xfrm>
                <a:off x="3871" y="2077"/>
                <a:ext cx="24" cy="44"/>
              </a:xfrm>
              <a:custGeom>
                <a:avLst/>
                <a:gdLst>
                  <a:gd name="T0" fmla="*/ 24 w 24"/>
                  <a:gd name="T1" fmla="*/ 44 h 44"/>
                  <a:gd name="T2" fmla="*/ 18 w 24"/>
                  <a:gd name="T3" fmla="*/ 38 h 44"/>
                  <a:gd name="T4" fmla="*/ 12 w 24"/>
                  <a:gd name="T5" fmla="*/ 26 h 44"/>
                  <a:gd name="T6" fmla="*/ 6 w 24"/>
                  <a:gd name="T7" fmla="*/ 14 h 44"/>
                  <a:gd name="T8" fmla="*/ 6 w 24"/>
                  <a:gd name="T9" fmla="*/ 14 h 44"/>
                  <a:gd name="T10" fmla="*/ 0 w 24"/>
                  <a:gd name="T11" fmla="*/ 6 h 44"/>
                  <a:gd name="T12" fmla="*/ 0 w 24"/>
                  <a:gd name="T13" fmla="*/ 0 h 44"/>
                  <a:gd name="T14" fmla="*/ 0 w 24"/>
                  <a:gd name="T15" fmla="*/ 0 h 44"/>
                  <a:gd name="T16" fmla="*/ 0 w 24"/>
                  <a:gd name="T17" fmla="*/ 0 h 44"/>
                  <a:gd name="T18" fmla="*/ 0 w 24"/>
                  <a:gd name="T19" fmla="*/ 6 h 44"/>
                  <a:gd name="T20" fmla="*/ 0 w 24"/>
                  <a:gd name="T21" fmla="*/ 14 h 44"/>
                  <a:gd name="T22" fmla="*/ 0 w 24"/>
                  <a:gd name="T23" fmla="*/ 14 h 44"/>
                  <a:gd name="T24" fmla="*/ 0 w 24"/>
                  <a:gd name="T25" fmla="*/ 14 h 44"/>
                  <a:gd name="T26" fmla="*/ 0 w 24"/>
                  <a:gd name="T27" fmla="*/ 26 h 44"/>
                  <a:gd name="T28" fmla="*/ 18 w 24"/>
                  <a:gd name="T29" fmla="*/ 38 h 44"/>
                  <a:gd name="T30" fmla="*/ 24 w 24"/>
                  <a:gd name="T3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4">
                    <a:moveTo>
                      <a:pt x="24" y="44"/>
                    </a:moveTo>
                    <a:lnTo>
                      <a:pt x="18" y="38"/>
                    </a:lnTo>
                    <a:lnTo>
                      <a:pt x="12" y="26"/>
                    </a:lnTo>
                    <a:lnTo>
                      <a:pt x="6" y="14"/>
                    </a:lnTo>
                    <a:lnTo>
                      <a:pt x="6" y="14"/>
                    </a:lnTo>
                    <a:lnTo>
                      <a:pt x="0" y="6"/>
                    </a:lnTo>
                    <a:lnTo>
                      <a:pt x="0" y="0"/>
                    </a:lnTo>
                    <a:lnTo>
                      <a:pt x="0" y="0"/>
                    </a:lnTo>
                    <a:lnTo>
                      <a:pt x="0" y="0"/>
                    </a:lnTo>
                    <a:lnTo>
                      <a:pt x="0" y="6"/>
                    </a:lnTo>
                    <a:lnTo>
                      <a:pt x="0" y="14"/>
                    </a:lnTo>
                    <a:lnTo>
                      <a:pt x="0" y="14"/>
                    </a:lnTo>
                    <a:lnTo>
                      <a:pt x="0" y="14"/>
                    </a:lnTo>
                    <a:lnTo>
                      <a:pt x="0" y="26"/>
                    </a:lnTo>
                    <a:lnTo>
                      <a:pt x="18" y="38"/>
                    </a:lnTo>
                    <a:lnTo>
                      <a:pt x="24" y="44"/>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99" name="Freeform 155"/>
              <p:cNvSpPr>
                <a:spLocks/>
              </p:cNvSpPr>
              <p:nvPr/>
            </p:nvSpPr>
            <p:spPr bwMode="auto">
              <a:xfrm>
                <a:off x="4251" y="2071"/>
                <a:ext cx="49" cy="32"/>
              </a:xfrm>
              <a:custGeom>
                <a:avLst/>
                <a:gdLst>
                  <a:gd name="T0" fmla="*/ 29 w 49"/>
                  <a:gd name="T1" fmla="*/ 0 h 32"/>
                  <a:gd name="T2" fmla="*/ 17 w 49"/>
                  <a:gd name="T3" fmla="*/ 6 h 32"/>
                  <a:gd name="T4" fmla="*/ 5 w 49"/>
                  <a:gd name="T5" fmla="*/ 26 h 32"/>
                  <a:gd name="T6" fmla="*/ 0 w 49"/>
                  <a:gd name="T7" fmla="*/ 32 h 32"/>
                  <a:gd name="T8" fmla="*/ 0 w 49"/>
                  <a:gd name="T9" fmla="*/ 32 h 32"/>
                  <a:gd name="T10" fmla="*/ 0 w 49"/>
                  <a:gd name="T11" fmla="*/ 32 h 32"/>
                  <a:gd name="T12" fmla="*/ 5 w 49"/>
                  <a:gd name="T13" fmla="*/ 32 h 32"/>
                  <a:gd name="T14" fmla="*/ 29 w 49"/>
                  <a:gd name="T15" fmla="*/ 26 h 32"/>
                  <a:gd name="T16" fmla="*/ 29 w 49"/>
                  <a:gd name="T17" fmla="*/ 26 h 32"/>
                  <a:gd name="T18" fmla="*/ 49 w 49"/>
                  <a:gd name="T19" fmla="*/ 20 h 32"/>
                  <a:gd name="T20" fmla="*/ 43 w 49"/>
                  <a:gd name="T21" fmla="*/ 20 h 32"/>
                  <a:gd name="T22" fmla="*/ 29 w 49"/>
                  <a:gd name="T23" fmla="*/ 20 h 32"/>
                  <a:gd name="T24" fmla="*/ 29 w 49"/>
                  <a:gd name="T25" fmla="*/ 12 h 32"/>
                  <a:gd name="T26" fmla="*/ 29 w 49"/>
                  <a:gd name="T27" fmla="*/ 12 h 32"/>
                  <a:gd name="T28" fmla="*/ 23 w 49"/>
                  <a:gd name="T29" fmla="*/ 12 h 32"/>
                  <a:gd name="T30" fmla="*/ 29 w 49"/>
                  <a:gd name="T31" fmla="*/ 6 h 32"/>
                  <a:gd name="T32" fmla="*/ 29 w 49"/>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2">
                    <a:moveTo>
                      <a:pt x="29" y="0"/>
                    </a:moveTo>
                    <a:lnTo>
                      <a:pt x="17" y="6"/>
                    </a:lnTo>
                    <a:lnTo>
                      <a:pt x="5" y="26"/>
                    </a:lnTo>
                    <a:lnTo>
                      <a:pt x="0" y="32"/>
                    </a:lnTo>
                    <a:lnTo>
                      <a:pt x="0" y="32"/>
                    </a:lnTo>
                    <a:lnTo>
                      <a:pt x="0" y="32"/>
                    </a:lnTo>
                    <a:lnTo>
                      <a:pt x="5" y="32"/>
                    </a:lnTo>
                    <a:lnTo>
                      <a:pt x="29" y="26"/>
                    </a:lnTo>
                    <a:lnTo>
                      <a:pt x="29" y="26"/>
                    </a:lnTo>
                    <a:lnTo>
                      <a:pt x="49" y="20"/>
                    </a:lnTo>
                    <a:lnTo>
                      <a:pt x="43" y="20"/>
                    </a:lnTo>
                    <a:lnTo>
                      <a:pt x="29" y="20"/>
                    </a:lnTo>
                    <a:lnTo>
                      <a:pt x="29" y="12"/>
                    </a:lnTo>
                    <a:lnTo>
                      <a:pt x="29" y="12"/>
                    </a:lnTo>
                    <a:lnTo>
                      <a:pt x="23" y="12"/>
                    </a:lnTo>
                    <a:lnTo>
                      <a:pt x="29" y="6"/>
                    </a:lnTo>
                    <a:lnTo>
                      <a:pt x="29"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00" name="Freeform 156"/>
              <p:cNvSpPr>
                <a:spLocks/>
              </p:cNvSpPr>
              <p:nvPr/>
            </p:nvSpPr>
            <p:spPr bwMode="auto">
              <a:xfrm>
                <a:off x="4109" y="3302"/>
                <a:ext cx="12" cy="30"/>
              </a:xfrm>
              <a:custGeom>
                <a:avLst/>
                <a:gdLst>
                  <a:gd name="T0" fmla="*/ 12 w 12"/>
                  <a:gd name="T1" fmla="*/ 30 h 30"/>
                  <a:gd name="T2" fmla="*/ 12 w 12"/>
                  <a:gd name="T3" fmla="*/ 30 h 30"/>
                  <a:gd name="T4" fmla="*/ 6 w 12"/>
                  <a:gd name="T5" fmla="*/ 30 h 30"/>
                  <a:gd name="T6" fmla="*/ 6 w 12"/>
                  <a:gd name="T7" fmla="*/ 24 h 30"/>
                  <a:gd name="T8" fmla="*/ 6 w 12"/>
                  <a:gd name="T9" fmla="*/ 24 h 30"/>
                  <a:gd name="T10" fmla="*/ 6 w 12"/>
                  <a:gd name="T11" fmla="*/ 18 h 30"/>
                  <a:gd name="T12" fmla="*/ 6 w 12"/>
                  <a:gd name="T13" fmla="*/ 18 h 30"/>
                  <a:gd name="T14" fmla="*/ 6 w 12"/>
                  <a:gd name="T15" fmla="*/ 12 h 30"/>
                  <a:gd name="T16" fmla="*/ 6 w 12"/>
                  <a:gd name="T17" fmla="*/ 12 h 30"/>
                  <a:gd name="T18" fmla="*/ 0 w 12"/>
                  <a:gd name="T19" fmla="*/ 12 h 30"/>
                  <a:gd name="T20" fmla="*/ 0 w 12"/>
                  <a:gd name="T21" fmla="*/ 6 h 30"/>
                  <a:gd name="T22" fmla="*/ 0 w 12"/>
                  <a:gd name="T23" fmla="*/ 0 h 30"/>
                  <a:gd name="T24" fmla="*/ 0 w 12"/>
                  <a:gd name="T25" fmla="*/ 0 h 30"/>
                  <a:gd name="T26" fmla="*/ 0 w 12"/>
                  <a:gd name="T27" fmla="*/ 0 h 30"/>
                  <a:gd name="T28" fmla="*/ 0 w 12"/>
                  <a:gd name="T29" fmla="*/ 6 h 30"/>
                  <a:gd name="T30" fmla="*/ 0 w 12"/>
                  <a:gd name="T31" fmla="*/ 6 h 30"/>
                  <a:gd name="T32" fmla="*/ 0 w 12"/>
                  <a:gd name="T33" fmla="*/ 6 h 30"/>
                  <a:gd name="T34" fmla="*/ 0 w 12"/>
                  <a:gd name="T35" fmla="*/ 6 h 30"/>
                  <a:gd name="T36" fmla="*/ 0 w 12"/>
                  <a:gd name="T37" fmla="*/ 12 h 30"/>
                  <a:gd name="T38" fmla="*/ 0 w 12"/>
                  <a:gd name="T39" fmla="*/ 12 h 30"/>
                  <a:gd name="T40" fmla="*/ 0 w 12"/>
                  <a:gd name="T41" fmla="*/ 12 h 30"/>
                  <a:gd name="T42" fmla="*/ 0 w 12"/>
                  <a:gd name="T43" fmla="*/ 18 h 30"/>
                  <a:gd name="T44" fmla="*/ 6 w 12"/>
                  <a:gd name="T45" fmla="*/ 24 h 30"/>
                  <a:gd name="T46" fmla="*/ 6 w 12"/>
                  <a:gd name="T47" fmla="*/ 30 h 30"/>
                  <a:gd name="T48" fmla="*/ 6 w 12"/>
                  <a:gd name="T49" fmla="*/ 30 h 30"/>
                  <a:gd name="T50" fmla="*/ 6 w 12"/>
                  <a:gd name="T51" fmla="*/ 30 h 30"/>
                  <a:gd name="T52" fmla="*/ 6 w 12"/>
                  <a:gd name="T53" fmla="*/ 30 h 30"/>
                  <a:gd name="T54" fmla="*/ 12 w 12"/>
                  <a:gd name="T5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30">
                    <a:moveTo>
                      <a:pt x="12" y="30"/>
                    </a:moveTo>
                    <a:lnTo>
                      <a:pt x="12" y="30"/>
                    </a:lnTo>
                    <a:lnTo>
                      <a:pt x="6" y="30"/>
                    </a:lnTo>
                    <a:lnTo>
                      <a:pt x="6" y="24"/>
                    </a:lnTo>
                    <a:lnTo>
                      <a:pt x="6" y="24"/>
                    </a:lnTo>
                    <a:lnTo>
                      <a:pt x="6" y="18"/>
                    </a:lnTo>
                    <a:lnTo>
                      <a:pt x="6" y="18"/>
                    </a:lnTo>
                    <a:lnTo>
                      <a:pt x="6" y="12"/>
                    </a:lnTo>
                    <a:lnTo>
                      <a:pt x="6" y="12"/>
                    </a:lnTo>
                    <a:lnTo>
                      <a:pt x="0" y="12"/>
                    </a:lnTo>
                    <a:lnTo>
                      <a:pt x="0" y="6"/>
                    </a:lnTo>
                    <a:lnTo>
                      <a:pt x="0" y="0"/>
                    </a:lnTo>
                    <a:lnTo>
                      <a:pt x="0" y="0"/>
                    </a:lnTo>
                    <a:lnTo>
                      <a:pt x="0" y="0"/>
                    </a:lnTo>
                    <a:lnTo>
                      <a:pt x="0" y="6"/>
                    </a:lnTo>
                    <a:lnTo>
                      <a:pt x="0" y="6"/>
                    </a:lnTo>
                    <a:lnTo>
                      <a:pt x="0" y="6"/>
                    </a:lnTo>
                    <a:lnTo>
                      <a:pt x="0" y="6"/>
                    </a:lnTo>
                    <a:lnTo>
                      <a:pt x="0" y="12"/>
                    </a:lnTo>
                    <a:lnTo>
                      <a:pt x="0" y="12"/>
                    </a:lnTo>
                    <a:lnTo>
                      <a:pt x="0" y="12"/>
                    </a:lnTo>
                    <a:lnTo>
                      <a:pt x="0" y="18"/>
                    </a:lnTo>
                    <a:lnTo>
                      <a:pt x="6" y="24"/>
                    </a:lnTo>
                    <a:lnTo>
                      <a:pt x="6" y="30"/>
                    </a:lnTo>
                    <a:lnTo>
                      <a:pt x="6" y="30"/>
                    </a:lnTo>
                    <a:lnTo>
                      <a:pt x="6" y="30"/>
                    </a:lnTo>
                    <a:lnTo>
                      <a:pt x="6" y="30"/>
                    </a:lnTo>
                    <a:lnTo>
                      <a:pt x="12" y="3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01" name="Freeform 157"/>
              <p:cNvSpPr>
                <a:spLocks/>
              </p:cNvSpPr>
              <p:nvPr/>
            </p:nvSpPr>
            <p:spPr bwMode="auto">
              <a:xfrm>
                <a:off x="4097" y="3308"/>
                <a:ext cx="6" cy="24"/>
              </a:xfrm>
              <a:custGeom>
                <a:avLst/>
                <a:gdLst>
                  <a:gd name="T0" fmla="*/ 6 w 6"/>
                  <a:gd name="T1" fmla="*/ 24 h 24"/>
                  <a:gd name="T2" fmla="*/ 0 w 6"/>
                  <a:gd name="T3" fmla="*/ 12 h 24"/>
                  <a:gd name="T4" fmla="*/ 0 w 6"/>
                  <a:gd name="T5" fmla="*/ 12 h 24"/>
                  <a:gd name="T6" fmla="*/ 0 w 6"/>
                  <a:gd name="T7" fmla="*/ 6 h 24"/>
                  <a:gd name="T8" fmla="*/ 0 w 6"/>
                  <a:gd name="T9" fmla="*/ 6 h 24"/>
                  <a:gd name="T10" fmla="*/ 0 w 6"/>
                  <a:gd name="T11" fmla="*/ 6 h 24"/>
                  <a:gd name="T12" fmla="*/ 0 w 6"/>
                  <a:gd name="T13" fmla="*/ 6 h 24"/>
                  <a:gd name="T14" fmla="*/ 0 w 6"/>
                  <a:gd name="T15" fmla="*/ 0 h 24"/>
                  <a:gd name="T16" fmla="*/ 0 w 6"/>
                  <a:gd name="T17" fmla="*/ 0 h 24"/>
                  <a:gd name="T18" fmla="*/ 0 w 6"/>
                  <a:gd name="T19" fmla="*/ 0 h 24"/>
                  <a:gd name="T20" fmla="*/ 0 w 6"/>
                  <a:gd name="T21" fmla="*/ 6 h 24"/>
                  <a:gd name="T22" fmla="*/ 0 w 6"/>
                  <a:gd name="T23" fmla="*/ 6 h 24"/>
                  <a:gd name="T24" fmla="*/ 0 w 6"/>
                  <a:gd name="T25" fmla="*/ 6 h 24"/>
                  <a:gd name="T26" fmla="*/ 0 w 6"/>
                  <a:gd name="T27" fmla="*/ 6 h 24"/>
                  <a:gd name="T28" fmla="*/ 0 w 6"/>
                  <a:gd name="T29" fmla="*/ 12 h 24"/>
                  <a:gd name="T30" fmla="*/ 0 w 6"/>
                  <a:gd name="T31" fmla="*/ 18 h 24"/>
                  <a:gd name="T32" fmla="*/ 6 w 6"/>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4">
                    <a:moveTo>
                      <a:pt x="6" y="24"/>
                    </a:moveTo>
                    <a:lnTo>
                      <a:pt x="0" y="12"/>
                    </a:lnTo>
                    <a:lnTo>
                      <a:pt x="0" y="12"/>
                    </a:lnTo>
                    <a:lnTo>
                      <a:pt x="0" y="6"/>
                    </a:lnTo>
                    <a:lnTo>
                      <a:pt x="0" y="6"/>
                    </a:lnTo>
                    <a:lnTo>
                      <a:pt x="0" y="6"/>
                    </a:lnTo>
                    <a:lnTo>
                      <a:pt x="0" y="6"/>
                    </a:lnTo>
                    <a:lnTo>
                      <a:pt x="0" y="0"/>
                    </a:lnTo>
                    <a:lnTo>
                      <a:pt x="0" y="0"/>
                    </a:lnTo>
                    <a:lnTo>
                      <a:pt x="0" y="0"/>
                    </a:lnTo>
                    <a:lnTo>
                      <a:pt x="0" y="6"/>
                    </a:lnTo>
                    <a:lnTo>
                      <a:pt x="0" y="6"/>
                    </a:lnTo>
                    <a:lnTo>
                      <a:pt x="0" y="6"/>
                    </a:lnTo>
                    <a:lnTo>
                      <a:pt x="0" y="6"/>
                    </a:lnTo>
                    <a:lnTo>
                      <a:pt x="0" y="12"/>
                    </a:lnTo>
                    <a:lnTo>
                      <a:pt x="0" y="18"/>
                    </a:lnTo>
                    <a:lnTo>
                      <a:pt x="6" y="24"/>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02" name="Freeform 158"/>
              <p:cNvSpPr>
                <a:spLocks/>
              </p:cNvSpPr>
              <p:nvPr/>
            </p:nvSpPr>
            <p:spPr bwMode="auto">
              <a:xfrm>
                <a:off x="4079" y="3308"/>
                <a:ext cx="12" cy="18"/>
              </a:xfrm>
              <a:custGeom>
                <a:avLst/>
                <a:gdLst>
                  <a:gd name="T0" fmla="*/ 12 w 12"/>
                  <a:gd name="T1" fmla="*/ 18 h 18"/>
                  <a:gd name="T2" fmla="*/ 12 w 12"/>
                  <a:gd name="T3" fmla="*/ 18 h 18"/>
                  <a:gd name="T4" fmla="*/ 6 w 12"/>
                  <a:gd name="T5" fmla="*/ 18 h 18"/>
                  <a:gd name="T6" fmla="*/ 6 w 12"/>
                  <a:gd name="T7" fmla="*/ 12 h 18"/>
                  <a:gd name="T8" fmla="*/ 6 w 12"/>
                  <a:gd name="T9" fmla="*/ 12 h 18"/>
                  <a:gd name="T10" fmla="*/ 6 w 12"/>
                  <a:gd name="T11" fmla="*/ 6 h 18"/>
                  <a:gd name="T12" fmla="*/ 6 w 12"/>
                  <a:gd name="T13" fmla="*/ 6 h 18"/>
                  <a:gd name="T14" fmla="*/ 6 w 12"/>
                  <a:gd name="T15" fmla="*/ 0 h 18"/>
                  <a:gd name="T16" fmla="*/ 6 w 12"/>
                  <a:gd name="T17" fmla="*/ 0 h 18"/>
                  <a:gd name="T18" fmla="*/ 6 w 12"/>
                  <a:gd name="T19" fmla="*/ 0 h 18"/>
                  <a:gd name="T20" fmla="*/ 0 w 12"/>
                  <a:gd name="T21" fmla="*/ 0 h 18"/>
                  <a:gd name="T22" fmla="*/ 6 w 12"/>
                  <a:gd name="T23" fmla="*/ 0 h 18"/>
                  <a:gd name="T24" fmla="*/ 6 w 12"/>
                  <a:gd name="T25" fmla="*/ 0 h 18"/>
                  <a:gd name="T26" fmla="*/ 6 w 12"/>
                  <a:gd name="T27" fmla="*/ 6 h 18"/>
                  <a:gd name="T28" fmla="*/ 6 w 12"/>
                  <a:gd name="T29" fmla="*/ 12 h 18"/>
                  <a:gd name="T30" fmla="*/ 6 w 12"/>
                  <a:gd name="T31" fmla="*/ 12 h 18"/>
                  <a:gd name="T32" fmla="*/ 6 w 12"/>
                  <a:gd name="T33" fmla="*/ 12 h 18"/>
                  <a:gd name="T34" fmla="*/ 12 w 12"/>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12" y="18"/>
                    </a:moveTo>
                    <a:lnTo>
                      <a:pt x="12" y="18"/>
                    </a:lnTo>
                    <a:lnTo>
                      <a:pt x="6" y="18"/>
                    </a:lnTo>
                    <a:lnTo>
                      <a:pt x="6" y="12"/>
                    </a:lnTo>
                    <a:lnTo>
                      <a:pt x="6" y="12"/>
                    </a:lnTo>
                    <a:lnTo>
                      <a:pt x="6" y="6"/>
                    </a:lnTo>
                    <a:lnTo>
                      <a:pt x="6" y="6"/>
                    </a:lnTo>
                    <a:lnTo>
                      <a:pt x="6" y="0"/>
                    </a:lnTo>
                    <a:lnTo>
                      <a:pt x="6" y="0"/>
                    </a:lnTo>
                    <a:lnTo>
                      <a:pt x="6" y="0"/>
                    </a:lnTo>
                    <a:lnTo>
                      <a:pt x="0" y="0"/>
                    </a:lnTo>
                    <a:lnTo>
                      <a:pt x="6" y="0"/>
                    </a:lnTo>
                    <a:lnTo>
                      <a:pt x="6" y="0"/>
                    </a:lnTo>
                    <a:lnTo>
                      <a:pt x="6" y="6"/>
                    </a:lnTo>
                    <a:lnTo>
                      <a:pt x="6" y="12"/>
                    </a:lnTo>
                    <a:lnTo>
                      <a:pt x="6" y="12"/>
                    </a:lnTo>
                    <a:lnTo>
                      <a:pt x="6" y="12"/>
                    </a:lnTo>
                    <a:lnTo>
                      <a:pt x="12" y="18"/>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03" name="Freeform 159"/>
              <p:cNvSpPr>
                <a:spLocks/>
              </p:cNvSpPr>
              <p:nvPr/>
            </p:nvSpPr>
            <p:spPr bwMode="auto">
              <a:xfrm>
                <a:off x="4074" y="3302"/>
                <a:ext cx="5" cy="12"/>
              </a:xfrm>
              <a:custGeom>
                <a:avLst/>
                <a:gdLst>
                  <a:gd name="T0" fmla="*/ 5 w 5"/>
                  <a:gd name="T1" fmla="*/ 12 h 12"/>
                  <a:gd name="T2" fmla="*/ 5 w 5"/>
                  <a:gd name="T3" fmla="*/ 12 h 12"/>
                  <a:gd name="T4" fmla="*/ 5 w 5"/>
                  <a:gd name="T5" fmla="*/ 12 h 12"/>
                  <a:gd name="T6" fmla="*/ 5 w 5"/>
                  <a:gd name="T7" fmla="*/ 6 h 12"/>
                  <a:gd name="T8" fmla="*/ 5 w 5"/>
                  <a:gd name="T9" fmla="*/ 6 h 12"/>
                  <a:gd name="T10" fmla="*/ 0 w 5"/>
                  <a:gd name="T11" fmla="*/ 6 h 12"/>
                  <a:gd name="T12" fmla="*/ 0 w 5"/>
                  <a:gd name="T13" fmla="*/ 0 h 12"/>
                  <a:gd name="T14" fmla="*/ 0 w 5"/>
                  <a:gd name="T15" fmla="*/ 0 h 12"/>
                  <a:gd name="T16" fmla="*/ 0 w 5"/>
                  <a:gd name="T17" fmla="*/ 0 h 12"/>
                  <a:gd name="T18" fmla="*/ 0 w 5"/>
                  <a:gd name="T19" fmla="*/ 6 h 12"/>
                  <a:gd name="T20" fmla="*/ 0 w 5"/>
                  <a:gd name="T21" fmla="*/ 6 h 12"/>
                  <a:gd name="T22" fmla="*/ 0 w 5"/>
                  <a:gd name="T23" fmla="*/ 6 h 12"/>
                  <a:gd name="T24" fmla="*/ 0 w 5"/>
                  <a:gd name="T25" fmla="*/ 6 h 12"/>
                  <a:gd name="T26" fmla="*/ 0 w 5"/>
                  <a:gd name="T27" fmla="*/ 12 h 12"/>
                  <a:gd name="T28" fmla="*/ 0 w 5"/>
                  <a:gd name="T29" fmla="*/ 12 h 12"/>
                  <a:gd name="T30" fmla="*/ 5 w 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2">
                    <a:moveTo>
                      <a:pt x="5" y="12"/>
                    </a:moveTo>
                    <a:lnTo>
                      <a:pt x="5" y="12"/>
                    </a:lnTo>
                    <a:lnTo>
                      <a:pt x="5" y="12"/>
                    </a:lnTo>
                    <a:lnTo>
                      <a:pt x="5" y="6"/>
                    </a:lnTo>
                    <a:lnTo>
                      <a:pt x="5" y="6"/>
                    </a:lnTo>
                    <a:lnTo>
                      <a:pt x="0" y="6"/>
                    </a:lnTo>
                    <a:lnTo>
                      <a:pt x="0" y="0"/>
                    </a:lnTo>
                    <a:lnTo>
                      <a:pt x="0" y="0"/>
                    </a:lnTo>
                    <a:lnTo>
                      <a:pt x="0" y="0"/>
                    </a:lnTo>
                    <a:lnTo>
                      <a:pt x="0" y="6"/>
                    </a:lnTo>
                    <a:lnTo>
                      <a:pt x="0" y="6"/>
                    </a:lnTo>
                    <a:lnTo>
                      <a:pt x="0" y="6"/>
                    </a:lnTo>
                    <a:lnTo>
                      <a:pt x="0" y="6"/>
                    </a:lnTo>
                    <a:lnTo>
                      <a:pt x="0" y="12"/>
                    </a:lnTo>
                    <a:lnTo>
                      <a:pt x="0" y="12"/>
                    </a:lnTo>
                    <a:lnTo>
                      <a:pt x="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04" name="Freeform 160"/>
              <p:cNvSpPr>
                <a:spLocks/>
              </p:cNvSpPr>
              <p:nvPr/>
            </p:nvSpPr>
            <p:spPr bwMode="auto">
              <a:xfrm>
                <a:off x="4245" y="2066"/>
                <a:ext cx="41" cy="49"/>
              </a:xfrm>
              <a:custGeom>
                <a:avLst/>
                <a:gdLst>
                  <a:gd name="T0" fmla="*/ 0 w 41"/>
                  <a:gd name="T1" fmla="*/ 49 h 49"/>
                  <a:gd name="T2" fmla="*/ 0 w 41"/>
                  <a:gd name="T3" fmla="*/ 43 h 49"/>
                  <a:gd name="T4" fmla="*/ 6 w 41"/>
                  <a:gd name="T5" fmla="*/ 31 h 49"/>
                  <a:gd name="T6" fmla="*/ 17 w 41"/>
                  <a:gd name="T7" fmla="*/ 25 h 49"/>
                  <a:gd name="T8" fmla="*/ 17 w 41"/>
                  <a:gd name="T9" fmla="*/ 25 h 49"/>
                  <a:gd name="T10" fmla="*/ 29 w 41"/>
                  <a:gd name="T11" fmla="*/ 17 h 49"/>
                  <a:gd name="T12" fmla="*/ 35 w 41"/>
                  <a:gd name="T13" fmla="*/ 5 h 49"/>
                  <a:gd name="T14" fmla="*/ 41 w 41"/>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9">
                    <a:moveTo>
                      <a:pt x="0" y="49"/>
                    </a:moveTo>
                    <a:lnTo>
                      <a:pt x="0" y="43"/>
                    </a:lnTo>
                    <a:lnTo>
                      <a:pt x="6" y="31"/>
                    </a:lnTo>
                    <a:lnTo>
                      <a:pt x="17" y="25"/>
                    </a:lnTo>
                    <a:lnTo>
                      <a:pt x="17" y="25"/>
                    </a:lnTo>
                    <a:lnTo>
                      <a:pt x="29" y="17"/>
                    </a:lnTo>
                    <a:lnTo>
                      <a:pt x="35" y="5"/>
                    </a:lnTo>
                    <a:lnTo>
                      <a:pt x="4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05" name="Freeform 161"/>
              <p:cNvSpPr>
                <a:spLocks/>
              </p:cNvSpPr>
              <p:nvPr/>
            </p:nvSpPr>
            <p:spPr bwMode="auto">
              <a:xfrm>
                <a:off x="4184" y="2201"/>
                <a:ext cx="17" cy="12"/>
              </a:xfrm>
              <a:custGeom>
                <a:avLst/>
                <a:gdLst>
                  <a:gd name="T0" fmla="*/ 17 w 17"/>
                  <a:gd name="T1" fmla="*/ 0 h 12"/>
                  <a:gd name="T2" fmla="*/ 11 w 17"/>
                  <a:gd name="T3" fmla="*/ 6 h 12"/>
                  <a:gd name="T4" fmla="*/ 6 w 17"/>
                  <a:gd name="T5" fmla="*/ 6 h 12"/>
                  <a:gd name="T6" fmla="*/ 0 w 17"/>
                  <a:gd name="T7" fmla="*/ 12 h 12"/>
                </a:gdLst>
                <a:ahLst/>
                <a:cxnLst>
                  <a:cxn ang="0">
                    <a:pos x="T0" y="T1"/>
                  </a:cxn>
                  <a:cxn ang="0">
                    <a:pos x="T2" y="T3"/>
                  </a:cxn>
                  <a:cxn ang="0">
                    <a:pos x="T4" y="T5"/>
                  </a:cxn>
                  <a:cxn ang="0">
                    <a:pos x="T6" y="T7"/>
                  </a:cxn>
                </a:cxnLst>
                <a:rect l="0" t="0" r="r" b="b"/>
                <a:pathLst>
                  <a:path w="17" h="12">
                    <a:moveTo>
                      <a:pt x="17" y="0"/>
                    </a:moveTo>
                    <a:lnTo>
                      <a:pt x="11" y="6"/>
                    </a:lnTo>
                    <a:lnTo>
                      <a:pt x="6" y="6"/>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06" name="Freeform 162"/>
              <p:cNvSpPr>
                <a:spLocks/>
              </p:cNvSpPr>
              <p:nvPr/>
            </p:nvSpPr>
            <p:spPr bwMode="auto">
              <a:xfrm>
                <a:off x="3956" y="2213"/>
                <a:ext cx="31" cy="12"/>
              </a:xfrm>
              <a:custGeom>
                <a:avLst/>
                <a:gdLst>
                  <a:gd name="T0" fmla="*/ 0 w 31"/>
                  <a:gd name="T1" fmla="*/ 0 h 12"/>
                  <a:gd name="T2" fmla="*/ 0 w 31"/>
                  <a:gd name="T3" fmla="*/ 6 h 12"/>
                  <a:gd name="T4" fmla="*/ 13 w 31"/>
                  <a:gd name="T5" fmla="*/ 12 h 12"/>
                  <a:gd name="T6" fmla="*/ 31 w 31"/>
                  <a:gd name="T7" fmla="*/ 12 h 12"/>
                </a:gdLst>
                <a:ahLst/>
                <a:cxnLst>
                  <a:cxn ang="0">
                    <a:pos x="T0" y="T1"/>
                  </a:cxn>
                  <a:cxn ang="0">
                    <a:pos x="T2" y="T3"/>
                  </a:cxn>
                  <a:cxn ang="0">
                    <a:pos x="T4" y="T5"/>
                  </a:cxn>
                  <a:cxn ang="0">
                    <a:pos x="T6" y="T7"/>
                  </a:cxn>
                </a:cxnLst>
                <a:rect l="0" t="0" r="r" b="b"/>
                <a:pathLst>
                  <a:path w="31" h="12">
                    <a:moveTo>
                      <a:pt x="0" y="0"/>
                    </a:moveTo>
                    <a:lnTo>
                      <a:pt x="0" y="6"/>
                    </a:lnTo>
                    <a:lnTo>
                      <a:pt x="13" y="12"/>
                    </a:lnTo>
                    <a:lnTo>
                      <a:pt x="31"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07" name="Freeform 163"/>
              <p:cNvSpPr>
                <a:spLocks/>
              </p:cNvSpPr>
              <p:nvPr/>
            </p:nvSpPr>
            <p:spPr bwMode="auto">
              <a:xfrm>
                <a:off x="4066" y="2066"/>
                <a:ext cx="43" cy="37"/>
              </a:xfrm>
              <a:custGeom>
                <a:avLst/>
                <a:gdLst>
                  <a:gd name="T0" fmla="*/ 43 w 43"/>
                  <a:gd name="T1" fmla="*/ 0 h 37"/>
                  <a:gd name="T2" fmla="*/ 37 w 43"/>
                  <a:gd name="T3" fmla="*/ 5 h 37"/>
                  <a:gd name="T4" fmla="*/ 31 w 43"/>
                  <a:gd name="T5" fmla="*/ 5 h 37"/>
                  <a:gd name="T6" fmla="*/ 25 w 43"/>
                  <a:gd name="T7" fmla="*/ 5 h 37"/>
                  <a:gd name="T8" fmla="*/ 25 w 43"/>
                  <a:gd name="T9" fmla="*/ 5 h 37"/>
                  <a:gd name="T10" fmla="*/ 13 w 43"/>
                  <a:gd name="T11" fmla="*/ 11 h 37"/>
                  <a:gd name="T12" fmla="*/ 8 w 43"/>
                  <a:gd name="T13" fmla="*/ 11 h 37"/>
                  <a:gd name="T14" fmla="*/ 8 w 43"/>
                  <a:gd name="T15" fmla="*/ 11 h 37"/>
                  <a:gd name="T16" fmla="*/ 8 w 43"/>
                  <a:gd name="T17" fmla="*/ 11 h 37"/>
                  <a:gd name="T18" fmla="*/ 8 w 43"/>
                  <a:gd name="T19" fmla="*/ 17 h 37"/>
                  <a:gd name="T20" fmla="*/ 0 w 43"/>
                  <a:gd name="T21" fmla="*/ 25 h 37"/>
                  <a:gd name="T22" fmla="*/ 8 w 43"/>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7">
                    <a:moveTo>
                      <a:pt x="43" y="0"/>
                    </a:moveTo>
                    <a:lnTo>
                      <a:pt x="37" y="5"/>
                    </a:lnTo>
                    <a:lnTo>
                      <a:pt x="31" y="5"/>
                    </a:lnTo>
                    <a:lnTo>
                      <a:pt x="25" y="5"/>
                    </a:lnTo>
                    <a:lnTo>
                      <a:pt x="25" y="5"/>
                    </a:lnTo>
                    <a:lnTo>
                      <a:pt x="13" y="11"/>
                    </a:lnTo>
                    <a:lnTo>
                      <a:pt x="8" y="11"/>
                    </a:lnTo>
                    <a:lnTo>
                      <a:pt x="8" y="11"/>
                    </a:lnTo>
                    <a:lnTo>
                      <a:pt x="8" y="11"/>
                    </a:lnTo>
                    <a:lnTo>
                      <a:pt x="8" y="17"/>
                    </a:lnTo>
                    <a:lnTo>
                      <a:pt x="0" y="25"/>
                    </a:lnTo>
                    <a:lnTo>
                      <a:pt x="8" y="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08" name="Freeform 164"/>
              <p:cNvSpPr>
                <a:spLocks/>
              </p:cNvSpPr>
              <p:nvPr/>
            </p:nvSpPr>
            <p:spPr bwMode="auto">
              <a:xfrm>
                <a:off x="4079" y="2077"/>
                <a:ext cx="18" cy="1"/>
              </a:xfrm>
              <a:custGeom>
                <a:avLst/>
                <a:gdLst>
                  <a:gd name="T0" fmla="*/ 18 w 18"/>
                  <a:gd name="T1" fmla="*/ 12 w 18"/>
                  <a:gd name="T2" fmla="*/ 6 w 18"/>
                  <a:gd name="T3" fmla="*/ 0 w 18"/>
                </a:gdLst>
                <a:ahLst/>
                <a:cxnLst>
                  <a:cxn ang="0">
                    <a:pos x="T0" y="0"/>
                  </a:cxn>
                  <a:cxn ang="0">
                    <a:pos x="T1" y="0"/>
                  </a:cxn>
                  <a:cxn ang="0">
                    <a:pos x="T2" y="0"/>
                  </a:cxn>
                  <a:cxn ang="0">
                    <a:pos x="T3" y="0"/>
                  </a:cxn>
                </a:cxnLst>
                <a:rect l="0" t="0" r="r" b="b"/>
                <a:pathLst>
                  <a:path w="18">
                    <a:moveTo>
                      <a:pt x="18" y="0"/>
                    </a:moveTo>
                    <a:lnTo>
                      <a:pt x="12" y="0"/>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09" name="Freeform 165"/>
              <p:cNvSpPr>
                <a:spLocks/>
              </p:cNvSpPr>
              <p:nvPr/>
            </p:nvSpPr>
            <p:spPr bwMode="auto">
              <a:xfrm>
                <a:off x="4079" y="2109"/>
                <a:ext cx="1" cy="6"/>
              </a:xfrm>
              <a:custGeom>
                <a:avLst/>
                <a:gdLst>
                  <a:gd name="T0" fmla="*/ 0 h 6"/>
                  <a:gd name="T1" fmla="*/ 0 h 6"/>
                  <a:gd name="T2" fmla="*/ 6 h 6"/>
                  <a:gd name="T3" fmla="*/ 6 h 6"/>
                </a:gdLst>
                <a:ahLst/>
                <a:cxnLst>
                  <a:cxn ang="0">
                    <a:pos x="0" y="T0"/>
                  </a:cxn>
                  <a:cxn ang="0">
                    <a:pos x="0" y="T1"/>
                  </a:cxn>
                  <a:cxn ang="0">
                    <a:pos x="0" y="T2"/>
                  </a:cxn>
                  <a:cxn ang="0">
                    <a:pos x="0" y="T3"/>
                  </a:cxn>
                </a:cxnLst>
                <a:rect l="0" t="0" r="r" b="b"/>
                <a:pathLst>
                  <a:path h="6">
                    <a:moveTo>
                      <a:pt x="0" y="0"/>
                    </a:moveTo>
                    <a:lnTo>
                      <a:pt x="0" y="0"/>
                    </a:lnTo>
                    <a:lnTo>
                      <a:pt x="0"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10" name="Freeform 166"/>
              <p:cNvSpPr>
                <a:spLocks/>
              </p:cNvSpPr>
              <p:nvPr/>
            </p:nvSpPr>
            <p:spPr bwMode="auto">
              <a:xfrm>
                <a:off x="4042" y="2109"/>
                <a:ext cx="6" cy="6"/>
              </a:xfrm>
              <a:custGeom>
                <a:avLst/>
                <a:gdLst>
                  <a:gd name="T0" fmla="*/ 6 w 6"/>
                  <a:gd name="T1" fmla="*/ 0 h 6"/>
                  <a:gd name="T2" fmla="*/ 6 w 6"/>
                  <a:gd name="T3" fmla="*/ 0 h 6"/>
                  <a:gd name="T4" fmla="*/ 0 w 6"/>
                  <a:gd name="T5" fmla="*/ 6 h 6"/>
                  <a:gd name="T6" fmla="*/ 6 w 6"/>
                  <a:gd name="T7" fmla="*/ 6 h 6"/>
                </a:gdLst>
                <a:ahLst/>
                <a:cxnLst>
                  <a:cxn ang="0">
                    <a:pos x="T0" y="T1"/>
                  </a:cxn>
                  <a:cxn ang="0">
                    <a:pos x="T2" y="T3"/>
                  </a:cxn>
                  <a:cxn ang="0">
                    <a:pos x="T4" y="T5"/>
                  </a:cxn>
                  <a:cxn ang="0">
                    <a:pos x="T6" y="T7"/>
                  </a:cxn>
                </a:cxnLst>
                <a:rect l="0" t="0" r="r" b="b"/>
                <a:pathLst>
                  <a:path w="6" h="6">
                    <a:moveTo>
                      <a:pt x="6" y="0"/>
                    </a:moveTo>
                    <a:lnTo>
                      <a:pt x="6" y="0"/>
                    </a:lnTo>
                    <a:lnTo>
                      <a:pt x="0" y="6"/>
                    </a:lnTo>
                    <a:lnTo>
                      <a:pt x="6"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11" name="Freeform 167"/>
              <p:cNvSpPr>
                <a:spLocks/>
              </p:cNvSpPr>
              <p:nvPr/>
            </p:nvSpPr>
            <p:spPr bwMode="auto">
              <a:xfrm>
                <a:off x="4054" y="2132"/>
                <a:ext cx="25" cy="1"/>
              </a:xfrm>
              <a:custGeom>
                <a:avLst/>
                <a:gdLst>
                  <a:gd name="T0" fmla="*/ 25 w 25"/>
                  <a:gd name="T1" fmla="*/ 20 w 25"/>
                  <a:gd name="T2" fmla="*/ 20 w 25"/>
                  <a:gd name="T3" fmla="*/ 12 w 25"/>
                  <a:gd name="T4" fmla="*/ 12 w 25"/>
                  <a:gd name="T5" fmla="*/ 6 w 25"/>
                  <a:gd name="T6" fmla="*/ 0 w 25"/>
                  <a:gd name="T7" fmla="*/ 0 w 25"/>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5">
                    <a:moveTo>
                      <a:pt x="25" y="0"/>
                    </a:moveTo>
                    <a:lnTo>
                      <a:pt x="20" y="0"/>
                    </a:lnTo>
                    <a:lnTo>
                      <a:pt x="20" y="0"/>
                    </a:lnTo>
                    <a:lnTo>
                      <a:pt x="12" y="0"/>
                    </a:lnTo>
                    <a:lnTo>
                      <a:pt x="12" y="0"/>
                    </a:lnTo>
                    <a:lnTo>
                      <a:pt x="6" y="0"/>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12" name="Freeform 168"/>
              <p:cNvSpPr>
                <a:spLocks/>
              </p:cNvSpPr>
              <p:nvPr/>
            </p:nvSpPr>
            <p:spPr bwMode="auto">
              <a:xfrm>
                <a:off x="4005" y="2077"/>
                <a:ext cx="13" cy="26"/>
              </a:xfrm>
              <a:custGeom>
                <a:avLst/>
                <a:gdLst>
                  <a:gd name="T0" fmla="*/ 0 w 13"/>
                  <a:gd name="T1" fmla="*/ 0 h 26"/>
                  <a:gd name="T2" fmla="*/ 0 w 13"/>
                  <a:gd name="T3" fmla="*/ 6 h 26"/>
                  <a:gd name="T4" fmla="*/ 0 w 13"/>
                  <a:gd name="T5" fmla="*/ 14 h 26"/>
                  <a:gd name="T6" fmla="*/ 6 w 13"/>
                  <a:gd name="T7" fmla="*/ 14 h 26"/>
                  <a:gd name="T8" fmla="*/ 6 w 13"/>
                  <a:gd name="T9" fmla="*/ 14 h 26"/>
                  <a:gd name="T10" fmla="*/ 6 w 13"/>
                  <a:gd name="T11" fmla="*/ 20 h 26"/>
                  <a:gd name="T12" fmla="*/ 6 w 13"/>
                  <a:gd name="T13" fmla="*/ 26 h 26"/>
                  <a:gd name="T14" fmla="*/ 13 w 13"/>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6">
                    <a:moveTo>
                      <a:pt x="0" y="0"/>
                    </a:moveTo>
                    <a:lnTo>
                      <a:pt x="0" y="6"/>
                    </a:lnTo>
                    <a:lnTo>
                      <a:pt x="0" y="14"/>
                    </a:lnTo>
                    <a:lnTo>
                      <a:pt x="6" y="14"/>
                    </a:lnTo>
                    <a:lnTo>
                      <a:pt x="6" y="14"/>
                    </a:lnTo>
                    <a:lnTo>
                      <a:pt x="6" y="20"/>
                    </a:lnTo>
                    <a:lnTo>
                      <a:pt x="6" y="26"/>
                    </a:lnTo>
                    <a:lnTo>
                      <a:pt x="13"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13" name="Freeform 169"/>
              <p:cNvSpPr>
                <a:spLocks/>
              </p:cNvSpPr>
              <p:nvPr/>
            </p:nvSpPr>
            <p:spPr bwMode="auto">
              <a:xfrm>
                <a:off x="4024" y="2066"/>
                <a:ext cx="30" cy="17"/>
              </a:xfrm>
              <a:custGeom>
                <a:avLst/>
                <a:gdLst>
                  <a:gd name="T0" fmla="*/ 30 w 30"/>
                  <a:gd name="T1" fmla="*/ 17 h 17"/>
                  <a:gd name="T2" fmla="*/ 30 w 30"/>
                  <a:gd name="T3" fmla="*/ 17 h 17"/>
                  <a:gd name="T4" fmla="*/ 24 w 30"/>
                  <a:gd name="T5" fmla="*/ 11 h 17"/>
                  <a:gd name="T6" fmla="*/ 24 w 30"/>
                  <a:gd name="T7" fmla="*/ 11 h 17"/>
                  <a:gd name="T8" fmla="*/ 24 w 30"/>
                  <a:gd name="T9" fmla="*/ 11 h 17"/>
                  <a:gd name="T10" fmla="*/ 18 w 30"/>
                  <a:gd name="T11" fmla="*/ 11 h 17"/>
                  <a:gd name="T12" fmla="*/ 6 w 30"/>
                  <a:gd name="T13" fmla="*/ 5 h 17"/>
                  <a:gd name="T14" fmla="*/ 0 w 3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7">
                    <a:moveTo>
                      <a:pt x="30" y="17"/>
                    </a:moveTo>
                    <a:lnTo>
                      <a:pt x="30" y="17"/>
                    </a:lnTo>
                    <a:lnTo>
                      <a:pt x="24" y="11"/>
                    </a:lnTo>
                    <a:lnTo>
                      <a:pt x="24" y="11"/>
                    </a:lnTo>
                    <a:lnTo>
                      <a:pt x="24" y="11"/>
                    </a:lnTo>
                    <a:lnTo>
                      <a:pt x="18" y="11"/>
                    </a:lnTo>
                    <a:lnTo>
                      <a:pt x="6"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14" name="Freeform 170"/>
              <p:cNvSpPr>
                <a:spLocks/>
              </p:cNvSpPr>
              <p:nvPr/>
            </p:nvSpPr>
            <p:spPr bwMode="auto">
              <a:xfrm>
                <a:off x="4030" y="2077"/>
                <a:ext cx="18" cy="6"/>
              </a:xfrm>
              <a:custGeom>
                <a:avLst/>
                <a:gdLst>
                  <a:gd name="T0" fmla="*/ 18 w 18"/>
                  <a:gd name="T1" fmla="*/ 0 h 6"/>
                  <a:gd name="T2" fmla="*/ 12 w 18"/>
                  <a:gd name="T3" fmla="*/ 0 h 6"/>
                  <a:gd name="T4" fmla="*/ 6 w 18"/>
                  <a:gd name="T5" fmla="*/ 6 h 6"/>
                  <a:gd name="T6" fmla="*/ 0 w 18"/>
                  <a:gd name="T7" fmla="*/ 0 h 6"/>
                </a:gdLst>
                <a:ahLst/>
                <a:cxnLst>
                  <a:cxn ang="0">
                    <a:pos x="T0" y="T1"/>
                  </a:cxn>
                  <a:cxn ang="0">
                    <a:pos x="T2" y="T3"/>
                  </a:cxn>
                  <a:cxn ang="0">
                    <a:pos x="T4" y="T5"/>
                  </a:cxn>
                  <a:cxn ang="0">
                    <a:pos x="T6" y="T7"/>
                  </a:cxn>
                </a:cxnLst>
                <a:rect l="0" t="0" r="r" b="b"/>
                <a:pathLst>
                  <a:path w="18" h="6">
                    <a:moveTo>
                      <a:pt x="18" y="0"/>
                    </a:moveTo>
                    <a:lnTo>
                      <a:pt x="12" y="0"/>
                    </a:lnTo>
                    <a:lnTo>
                      <a:pt x="6"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15" name="Freeform 171"/>
              <p:cNvSpPr>
                <a:spLocks/>
              </p:cNvSpPr>
              <p:nvPr/>
            </p:nvSpPr>
            <p:spPr bwMode="auto">
              <a:xfrm>
                <a:off x="3871" y="2071"/>
                <a:ext cx="29" cy="61"/>
              </a:xfrm>
              <a:custGeom>
                <a:avLst/>
                <a:gdLst>
                  <a:gd name="T0" fmla="*/ 29 w 29"/>
                  <a:gd name="T1" fmla="*/ 61 h 61"/>
                  <a:gd name="T2" fmla="*/ 24 w 29"/>
                  <a:gd name="T3" fmla="*/ 50 h 61"/>
                  <a:gd name="T4" fmla="*/ 12 w 29"/>
                  <a:gd name="T5" fmla="*/ 32 h 61"/>
                  <a:gd name="T6" fmla="*/ 6 w 29"/>
                  <a:gd name="T7" fmla="*/ 12 h 61"/>
                  <a:gd name="T8" fmla="*/ 6 w 29"/>
                  <a:gd name="T9" fmla="*/ 12 h 61"/>
                  <a:gd name="T10" fmla="*/ 0 w 29"/>
                  <a:gd name="T11" fmla="*/ 12 h 61"/>
                  <a:gd name="T12" fmla="*/ 0 w 29"/>
                  <a:gd name="T13" fmla="*/ 6 h 61"/>
                  <a:gd name="T14" fmla="*/ 0 w 29"/>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1">
                    <a:moveTo>
                      <a:pt x="29" y="61"/>
                    </a:moveTo>
                    <a:lnTo>
                      <a:pt x="24" y="50"/>
                    </a:lnTo>
                    <a:lnTo>
                      <a:pt x="12" y="32"/>
                    </a:lnTo>
                    <a:lnTo>
                      <a:pt x="6" y="12"/>
                    </a:lnTo>
                    <a:lnTo>
                      <a:pt x="6" y="12"/>
                    </a:ln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16" name="Freeform 172"/>
              <p:cNvSpPr>
                <a:spLocks/>
              </p:cNvSpPr>
              <p:nvPr/>
            </p:nvSpPr>
            <p:spPr bwMode="auto">
              <a:xfrm>
                <a:off x="4709" y="1871"/>
                <a:ext cx="61" cy="41"/>
              </a:xfrm>
              <a:custGeom>
                <a:avLst/>
                <a:gdLst>
                  <a:gd name="T0" fmla="*/ 25 w 61"/>
                  <a:gd name="T1" fmla="*/ 0 h 41"/>
                  <a:gd name="T2" fmla="*/ 25 w 61"/>
                  <a:gd name="T3" fmla="*/ 0 h 41"/>
                  <a:gd name="T4" fmla="*/ 31 w 61"/>
                  <a:gd name="T5" fmla="*/ 6 h 41"/>
                  <a:gd name="T6" fmla="*/ 37 w 61"/>
                  <a:gd name="T7" fmla="*/ 6 h 41"/>
                  <a:gd name="T8" fmla="*/ 37 w 61"/>
                  <a:gd name="T9" fmla="*/ 6 h 41"/>
                  <a:gd name="T10" fmla="*/ 37 w 61"/>
                  <a:gd name="T11" fmla="*/ 12 h 41"/>
                  <a:gd name="T12" fmla="*/ 43 w 61"/>
                  <a:gd name="T13" fmla="*/ 12 h 41"/>
                  <a:gd name="T14" fmla="*/ 43 w 61"/>
                  <a:gd name="T15" fmla="*/ 12 h 41"/>
                  <a:gd name="T16" fmla="*/ 43 w 61"/>
                  <a:gd name="T17" fmla="*/ 12 h 41"/>
                  <a:gd name="T18" fmla="*/ 49 w 61"/>
                  <a:gd name="T19" fmla="*/ 18 h 41"/>
                  <a:gd name="T20" fmla="*/ 55 w 61"/>
                  <a:gd name="T21" fmla="*/ 29 h 41"/>
                  <a:gd name="T22" fmla="*/ 61 w 61"/>
                  <a:gd name="T23" fmla="*/ 29 h 41"/>
                  <a:gd name="T24" fmla="*/ 61 w 61"/>
                  <a:gd name="T25" fmla="*/ 29 h 41"/>
                  <a:gd name="T26" fmla="*/ 61 w 61"/>
                  <a:gd name="T27" fmla="*/ 35 h 41"/>
                  <a:gd name="T28" fmla="*/ 61 w 61"/>
                  <a:gd name="T29" fmla="*/ 41 h 41"/>
                  <a:gd name="T30" fmla="*/ 55 w 61"/>
                  <a:gd name="T31" fmla="*/ 41 h 41"/>
                  <a:gd name="T32" fmla="*/ 55 w 61"/>
                  <a:gd name="T33" fmla="*/ 41 h 41"/>
                  <a:gd name="T34" fmla="*/ 43 w 61"/>
                  <a:gd name="T35" fmla="*/ 41 h 41"/>
                  <a:gd name="T36" fmla="*/ 37 w 61"/>
                  <a:gd name="T37" fmla="*/ 35 h 41"/>
                  <a:gd name="T38" fmla="*/ 31 w 61"/>
                  <a:gd name="T39" fmla="*/ 29 h 41"/>
                  <a:gd name="T40" fmla="*/ 31 w 61"/>
                  <a:gd name="T41" fmla="*/ 29 h 41"/>
                  <a:gd name="T42" fmla="*/ 25 w 61"/>
                  <a:gd name="T43" fmla="*/ 29 h 41"/>
                  <a:gd name="T44" fmla="*/ 18 w 61"/>
                  <a:gd name="T45" fmla="*/ 29 h 41"/>
                  <a:gd name="T46" fmla="*/ 12 w 61"/>
                  <a:gd name="T47" fmla="*/ 24 h 41"/>
                  <a:gd name="T48" fmla="*/ 12 w 61"/>
                  <a:gd name="T49" fmla="*/ 24 h 41"/>
                  <a:gd name="T50" fmla="*/ 6 w 61"/>
                  <a:gd name="T51" fmla="*/ 24 h 41"/>
                  <a:gd name="T52" fmla="*/ 0 w 61"/>
                  <a:gd name="T53" fmla="*/ 24 h 41"/>
                  <a:gd name="T54" fmla="*/ 0 w 61"/>
                  <a:gd name="T55"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41">
                    <a:moveTo>
                      <a:pt x="25" y="0"/>
                    </a:moveTo>
                    <a:lnTo>
                      <a:pt x="25" y="0"/>
                    </a:lnTo>
                    <a:lnTo>
                      <a:pt x="31" y="6"/>
                    </a:lnTo>
                    <a:lnTo>
                      <a:pt x="37" y="6"/>
                    </a:lnTo>
                    <a:lnTo>
                      <a:pt x="37" y="6"/>
                    </a:lnTo>
                    <a:lnTo>
                      <a:pt x="37" y="12"/>
                    </a:lnTo>
                    <a:lnTo>
                      <a:pt x="43" y="12"/>
                    </a:lnTo>
                    <a:lnTo>
                      <a:pt x="43" y="12"/>
                    </a:lnTo>
                    <a:lnTo>
                      <a:pt x="43" y="12"/>
                    </a:lnTo>
                    <a:lnTo>
                      <a:pt x="49" y="18"/>
                    </a:lnTo>
                    <a:lnTo>
                      <a:pt x="55" y="29"/>
                    </a:lnTo>
                    <a:lnTo>
                      <a:pt x="61" y="29"/>
                    </a:lnTo>
                    <a:lnTo>
                      <a:pt x="61" y="29"/>
                    </a:lnTo>
                    <a:lnTo>
                      <a:pt x="61" y="35"/>
                    </a:lnTo>
                    <a:lnTo>
                      <a:pt x="61" y="41"/>
                    </a:lnTo>
                    <a:lnTo>
                      <a:pt x="55" y="41"/>
                    </a:lnTo>
                    <a:lnTo>
                      <a:pt x="55" y="41"/>
                    </a:lnTo>
                    <a:lnTo>
                      <a:pt x="43" y="41"/>
                    </a:lnTo>
                    <a:lnTo>
                      <a:pt x="37" y="35"/>
                    </a:lnTo>
                    <a:lnTo>
                      <a:pt x="31" y="29"/>
                    </a:lnTo>
                    <a:lnTo>
                      <a:pt x="31" y="29"/>
                    </a:lnTo>
                    <a:lnTo>
                      <a:pt x="25" y="29"/>
                    </a:lnTo>
                    <a:lnTo>
                      <a:pt x="18" y="29"/>
                    </a:lnTo>
                    <a:lnTo>
                      <a:pt x="12" y="24"/>
                    </a:lnTo>
                    <a:lnTo>
                      <a:pt x="12" y="24"/>
                    </a:lnTo>
                    <a:lnTo>
                      <a:pt x="6" y="24"/>
                    </a:lnTo>
                    <a:lnTo>
                      <a:pt x="0" y="24"/>
                    </a:lnTo>
                    <a:lnTo>
                      <a:pt x="0" y="2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17" name="Freeform 173"/>
              <p:cNvSpPr>
                <a:spLocks/>
              </p:cNvSpPr>
              <p:nvPr/>
            </p:nvSpPr>
            <p:spPr bwMode="auto">
              <a:xfrm>
                <a:off x="4758" y="1871"/>
                <a:ext cx="55" cy="35"/>
              </a:xfrm>
              <a:custGeom>
                <a:avLst/>
                <a:gdLst>
                  <a:gd name="T0" fmla="*/ 55 w 55"/>
                  <a:gd name="T1" fmla="*/ 35 h 35"/>
                  <a:gd name="T2" fmla="*/ 49 w 55"/>
                  <a:gd name="T3" fmla="*/ 35 h 35"/>
                  <a:gd name="T4" fmla="*/ 43 w 55"/>
                  <a:gd name="T5" fmla="*/ 35 h 35"/>
                  <a:gd name="T6" fmla="*/ 43 w 55"/>
                  <a:gd name="T7" fmla="*/ 29 h 35"/>
                  <a:gd name="T8" fmla="*/ 43 w 55"/>
                  <a:gd name="T9" fmla="*/ 29 h 35"/>
                  <a:gd name="T10" fmla="*/ 37 w 55"/>
                  <a:gd name="T11" fmla="*/ 24 h 35"/>
                  <a:gd name="T12" fmla="*/ 31 w 55"/>
                  <a:gd name="T13" fmla="*/ 24 h 35"/>
                  <a:gd name="T14" fmla="*/ 31 w 55"/>
                  <a:gd name="T15" fmla="*/ 18 h 35"/>
                  <a:gd name="T16" fmla="*/ 31 w 55"/>
                  <a:gd name="T17" fmla="*/ 18 h 35"/>
                  <a:gd name="T18" fmla="*/ 24 w 55"/>
                  <a:gd name="T19" fmla="*/ 18 h 35"/>
                  <a:gd name="T20" fmla="*/ 18 w 55"/>
                  <a:gd name="T21" fmla="*/ 12 h 35"/>
                  <a:gd name="T22" fmla="*/ 12 w 55"/>
                  <a:gd name="T23" fmla="*/ 6 h 35"/>
                  <a:gd name="T24" fmla="*/ 12 w 55"/>
                  <a:gd name="T25" fmla="*/ 6 h 35"/>
                  <a:gd name="T26" fmla="*/ 6 w 55"/>
                  <a:gd name="T27" fmla="*/ 6 h 35"/>
                  <a:gd name="T28" fmla="*/ 6 w 55"/>
                  <a:gd name="T29" fmla="*/ 6 h 35"/>
                  <a:gd name="T30" fmla="*/ 0 w 55"/>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35">
                    <a:moveTo>
                      <a:pt x="55" y="35"/>
                    </a:moveTo>
                    <a:lnTo>
                      <a:pt x="49" y="35"/>
                    </a:lnTo>
                    <a:lnTo>
                      <a:pt x="43" y="35"/>
                    </a:lnTo>
                    <a:lnTo>
                      <a:pt x="43" y="29"/>
                    </a:lnTo>
                    <a:lnTo>
                      <a:pt x="43" y="29"/>
                    </a:lnTo>
                    <a:lnTo>
                      <a:pt x="37" y="24"/>
                    </a:lnTo>
                    <a:lnTo>
                      <a:pt x="31" y="24"/>
                    </a:lnTo>
                    <a:lnTo>
                      <a:pt x="31" y="18"/>
                    </a:lnTo>
                    <a:lnTo>
                      <a:pt x="31" y="18"/>
                    </a:lnTo>
                    <a:lnTo>
                      <a:pt x="24" y="18"/>
                    </a:lnTo>
                    <a:lnTo>
                      <a:pt x="18" y="12"/>
                    </a:lnTo>
                    <a:lnTo>
                      <a:pt x="12" y="6"/>
                    </a:lnTo>
                    <a:lnTo>
                      <a:pt x="12" y="6"/>
                    </a:lnTo>
                    <a:lnTo>
                      <a:pt x="6" y="6"/>
                    </a:lnTo>
                    <a:lnTo>
                      <a:pt x="6"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18" name="Freeform 174"/>
              <p:cNvSpPr>
                <a:spLocks/>
              </p:cNvSpPr>
              <p:nvPr/>
            </p:nvSpPr>
            <p:spPr bwMode="auto">
              <a:xfrm>
                <a:off x="4789" y="1877"/>
                <a:ext cx="1" cy="6"/>
              </a:xfrm>
              <a:custGeom>
                <a:avLst/>
                <a:gdLst>
                  <a:gd name="T0" fmla="*/ 6 h 6"/>
                  <a:gd name="T1" fmla="*/ 6 h 6"/>
                  <a:gd name="T2" fmla="*/ 6 h 6"/>
                  <a:gd name="T3" fmla="*/ 0 h 6"/>
                </a:gdLst>
                <a:ahLst/>
                <a:cxnLst>
                  <a:cxn ang="0">
                    <a:pos x="0" y="T0"/>
                  </a:cxn>
                  <a:cxn ang="0">
                    <a:pos x="0" y="T1"/>
                  </a:cxn>
                  <a:cxn ang="0">
                    <a:pos x="0" y="T2"/>
                  </a:cxn>
                  <a:cxn ang="0">
                    <a:pos x="0" y="T3"/>
                  </a:cxn>
                </a:cxnLst>
                <a:rect l="0" t="0" r="r" b="b"/>
                <a:pathLst>
                  <a:path h="6">
                    <a:moveTo>
                      <a:pt x="0" y="6"/>
                    </a:moveTo>
                    <a:lnTo>
                      <a:pt x="0"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19" name="Freeform 175"/>
              <p:cNvSpPr>
                <a:spLocks/>
              </p:cNvSpPr>
              <p:nvPr/>
            </p:nvSpPr>
            <p:spPr bwMode="auto">
              <a:xfrm>
                <a:off x="4752" y="1863"/>
                <a:ext cx="6" cy="8"/>
              </a:xfrm>
              <a:custGeom>
                <a:avLst/>
                <a:gdLst>
                  <a:gd name="T0" fmla="*/ 6 w 6"/>
                  <a:gd name="T1" fmla="*/ 8 h 8"/>
                  <a:gd name="T2" fmla="*/ 6 w 6"/>
                  <a:gd name="T3" fmla="*/ 8 h 8"/>
                  <a:gd name="T4" fmla="*/ 0 w 6"/>
                  <a:gd name="T5" fmla="*/ 8 h 8"/>
                  <a:gd name="T6" fmla="*/ 0 w 6"/>
                  <a:gd name="T7" fmla="*/ 0 h 8"/>
                </a:gdLst>
                <a:ahLst/>
                <a:cxnLst>
                  <a:cxn ang="0">
                    <a:pos x="T0" y="T1"/>
                  </a:cxn>
                  <a:cxn ang="0">
                    <a:pos x="T2" y="T3"/>
                  </a:cxn>
                  <a:cxn ang="0">
                    <a:pos x="T4" y="T5"/>
                  </a:cxn>
                  <a:cxn ang="0">
                    <a:pos x="T6" y="T7"/>
                  </a:cxn>
                </a:cxnLst>
                <a:rect l="0" t="0" r="r" b="b"/>
                <a:pathLst>
                  <a:path w="6" h="8">
                    <a:moveTo>
                      <a:pt x="6" y="8"/>
                    </a:moveTo>
                    <a:lnTo>
                      <a:pt x="6"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20" name="Freeform 176"/>
              <p:cNvSpPr>
                <a:spLocks/>
              </p:cNvSpPr>
              <p:nvPr/>
            </p:nvSpPr>
            <p:spPr bwMode="auto">
              <a:xfrm>
                <a:off x="4758" y="1889"/>
                <a:ext cx="49" cy="37"/>
              </a:xfrm>
              <a:custGeom>
                <a:avLst/>
                <a:gdLst>
                  <a:gd name="T0" fmla="*/ 49 w 49"/>
                  <a:gd name="T1" fmla="*/ 37 h 37"/>
                  <a:gd name="T2" fmla="*/ 43 w 49"/>
                  <a:gd name="T3" fmla="*/ 37 h 37"/>
                  <a:gd name="T4" fmla="*/ 43 w 49"/>
                  <a:gd name="T5" fmla="*/ 29 h 37"/>
                  <a:gd name="T6" fmla="*/ 43 w 49"/>
                  <a:gd name="T7" fmla="*/ 23 h 37"/>
                  <a:gd name="T8" fmla="*/ 43 w 49"/>
                  <a:gd name="T9" fmla="*/ 23 h 37"/>
                  <a:gd name="T10" fmla="*/ 37 w 49"/>
                  <a:gd name="T11" fmla="*/ 17 h 37"/>
                  <a:gd name="T12" fmla="*/ 31 w 49"/>
                  <a:gd name="T13" fmla="*/ 17 h 37"/>
                  <a:gd name="T14" fmla="*/ 31 w 49"/>
                  <a:gd name="T15" fmla="*/ 11 h 37"/>
                  <a:gd name="T16" fmla="*/ 31 w 49"/>
                  <a:gd name="T17" fmla="*/ 11 h 37"/>
                  <a:gd name="T18" fmla="*/ 31 w 49"/>
                  <a:gd name="T19" fmla="*/ 11 h 37"/>
                  <a:gd name="T20" fmla="*/ 24 w 49"/>
                  <a:gd name="T21" fmla="*/ 11 h 37"/>
                  <a:gd name="T22" fmla="*/ 24 w 49"/>
                  <a:gd name="T23" fmla="*/ 6 h 37"/>
                  <a:gd name="T24" fmla="*/ 24 w 49"/>
                  <a:gd name="T25" fmla="*/ 6 h 37"/>
                  <a:gd name="T26" fmla="*/ 18 w 49"/>
                  <a:gd name="T27" fmla="*/ 6 h 37"/>
                  <a:gd name="T28" fmla="*/ 6 w 49"/>
                  <a:gd name="T29" fmla="*/ 0 h 37"/>
                  <a:gd name="T30" fmla="*/ 0 w 49"/>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7">
                    <a:moveTo>
                      <a:pt x="49" y="37"/>
                    </a:moveTo>
                    <a:lnTo>
                      <a:pt x="43" y="37"/>
                    </a:lnTo>
                    <a:lnTo>
                      <a:pt x="43" y="29"/>
                    </a:lnTo>
                    <a:lnTo>
                      <a:pt x="43" y="23"/>
                    </a:lnTo>
                    <a:lnTo>
                      <a:pt x="43" y="23"/>
                    </a:lnTo>
                    <a:lnTo>
                      <a:pt x="37" y="17"/>
                    </a:lnTo>
                    <a:lnTo>
                      <a:pt x="31" y="17"/>
                    </a:lnTo>
                    <a:lnTo>
                      <a:pt x="31" y="11"/>
                    </a:lnTo>
                    <a:lnTo>
                      <a:pt x="31" y="11"/>
                    </a:lnTo>
                    <a:lnTo>
                      <a:pt x="31" y="11"/>
                    </a:lnTo>
                    <a:lnTo>
                      <a:pt x="24" y="11"/>
                    </a:lnTo>
                    <a:lnTo>
                      <a:pt x="24" y="6"/>
                    </a:lnTo>
                    <a:lnTo>
                      <a:pt x="24" y="6"/>
                    </a:lnTo>
                    <a:lnTo>
                      <a:pt x="18" y="6"/>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21" name="Freeform 177"/>
              <p:cNvSpPr>
                <a:spLocks/>
              </p:cNvSpPr>
              <p:nvPr/>
            </p:nvSpPr>
            <p:spPr bwMode="auto">
              <a:xfrm>
                <a:off x="4789" y="1895"/>
                <a:ext cx="1" cy="5"/>
              </a:xfrm>
              <a:custGeom>
                <a:avLst/>
                <a:gdLst>
                  <a:gd name="T0" fmla="*/ 5 h 5"/>
                  <a:gd name="T1" fmla="*/ 5 h 5"/>
                  <a:gd name="T2" fmla="*/ 5 h 5"/>
                  <a:gd name="T3" fmla="*/ 0 h 5"/>
                </a:gdLst>
                <a:ahLst/>
                <a:cxnLst>
                  <a:cxn ang="0">
                    <a:pos x="0" y="T0"/>
                  </a:cxn>
                  <a:cxn ang="0">
                    <a:pos x="0" y="T1"/>
                  </a:cxn>
                  <a:cxn ang="0">
                    <a:pos x="0" y="T2"/>
                  </a:cxn>
                  <a:cxn ang="0">
                    <a:pos x="0" y="T3"/>
                  </a:cxn>
                </a:cxnLst>
                <a:rect l="0" t="0" r="r" b="b"/>
                <a:pathLst>
                  <a:path h="5">
                    <a:moveTo>
                      <a:pt x="0" y="5"/>
                    </a:moveTo>
                    <a:lnTo>
                      <a:pt x="0" y="5"/>
                    </a:lnTo>
                    <a:lnTo>
                      <a:pt x="0"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22" name="Freeform 178"/>
              <p:cNvSpPr>
                <a:spLocks/>
              </p:cNvSpPr>
              <p:nvPr/>
            </p:nvSpPr>
            <p:spPr bwMode="auto">
              <a:xfrm>
                <a:off x="4789" y="1906"/>
                <a:ext cx="1" cy="12"/>
              </a:xfrm>
              <a:custGeom>
                <a:avLst/>
                <a:gdLst>
                  <a:gd name="T0" fmla="*/ 12 h 12"/>
                  <a:gd name="T1" fmla="*/ 12 h 12"/>
                  <a:gd name="T2" fmla="*/ 6 h 12"/>
                  <a:gd name="T3" fmla="*/ 0 h 12"/>
                </a:gdLst>
                <a:ahLst/>
                <a:cxnLst>
                  <a:cxn ang="0">
                    <a:pos x="0" y="T0"/>
                  </a:cxn>
                  <a:cxn ang="0">
                    <a:pos x="0" y="T1"/>
                  </a:cxn>
                  <a:cxn ang="0">
                    <a:pos x="0" y="T2"/>
                  </a:cxn>
                  <a:cxn ang="0">
                    <a:pos x="0" y="T3"/>
                  </a:cxn>
                </a:cxnLst>
                <a:rect l="0" t="0" r="r" b="b"/>
                <a:pathLst>
                  <a:path h="12">
                    <a:moveTo>
                      <a:pt x="0" y="12"/>
                    </a:move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23" name="Freeform 179"/>
              <p:cNvSpPr>
                <a:spLocks/>
              </p:cNvSpPr>
              <p:nvPr/>
            </p:nvSpPr>
            <p:spPr bwMode="auto">
              <a:xfrm>
                <a:off x="4764" y="1918"/>
                <a:ext cx="12" cy="8"/>
              </a:xfrm>
              <a:custGeom>
                <a:avLst/>
                <a:gdLst>
                  <a:gd name="T0" fmla="*/ 0 w 12"/>
                  <a:gd name="T1" fmla="*/ 8 h 8"/>
                  <a:gd name="T2" fmla="*/ 0 w 12"/>
                  <a:gd name="T3" fmla="*/ 8 h 8"/>
                  <a:gd name="T4" fmla="*/ 6 w 12"/>
                  <a:gd name="T5" fmla="*/ 0 h 8"/>
                  <a:gd name="T6" fmla="*/ 12 w 12"/>
                  <a:gd name="T7" fmla="*/ 0 h 8"/>
                </a:gdLst>
                <a:ahLst/>
                <a:cxnLst>
                  <a:cxn ang="0">
                    <a:pos x="T0" y="T1"/>
                  </a:cxn>
                  <a:cxn ang="0">
                    <a:pos x="T2" y="T3"/>
                  </a:cxn>
                  <a:cxn ang="0">
                    <a:pos x="T4" y="T5"/>
                  </a:cxn>
                  <a:cxn ang="0">
                    <a:pos x="T6" y="T7"/>
                  </a:cxn>
                </a:cxnLst>
                <a:rect l="0" t="0" r="r" b="b"/>
                <a:pathLst>
                  <a:path w="12" h="8">
                    <a:moveTo>
                      <a:pt x="0" y="8"/>
                    </a:moveTo>
                    <a:lnTo>
                      <a:pt x="0" y="8"/>
                    </a:lnTo>
                    <a:lnTo>
                      <a:pt x="6" y="0"/>
                    </a:lnTo>
                    <a:lnTo>
                      <a:pt x="1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24" name="Freeform 180"/>
              <p:cNvSpPr>
                <a:spLocks/>
              </p:cNvSpPr>
              <p:nvPr/>
            </p:nvSpPr>
            <p:spPr bwMode="auto">
              <a:xfrm>
                <a:off x="3350" y="1877"/>
                <a:ext cx="31" cy="18"/>
              </a:xfrm>
              <a:custGeom>
                <a:avLst/>
                <a:gdLst>
                  <a:gd name="T0" fmla="*/ 0 w 31"/>
                  <a:gd name="T1" fmla="*/ 18 h 18"/>
                  <a:gd name="T2" fmla="*/ 0 w 31"/>
                  <a:gd name="T3" fmla="*/ 18 h 18"/>
                  <a:gd name="T4" fmla="*/ 8 w 31"/>
                  <a:gd name="T5" fmla="*/ 18 h 18"/>
                  <a:gd name="T6" fmla="*/ 14 w 31"/>
                  <a:gd name="T7" fmla="*/ 12 h 18"/>
                  <a:gd name="T8" fmla="*/ 14 w 31"/>
                  <a:gd name="T9" fmla="*/ 12 h 18"/>
                  <a:gd name="T10" fmla="*/ 14 w 31"/>
                  <a:gd name="T11" fmla="*/ 12 h 18"/>
                  <a:gd name="T12" fmla="*/ 25 w 31"/>
                  <a:gd name="T13" fmla="*/ 6 h 18"/>
                  <a:gd name="T14" fmla="*/ 31 w 3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8">
                    <a:moveTo>
                      <a:pt x="0" y="18"/>
                    </a:moveTo>
                    <a:lnTo>
                      <a:pt x="0" y="18"/>
                    </a:lnTo>
                    <a:lnTo>
                      <a:pt x="8" y="18"/>
                    </a:lnTo>
                    <a:lnTo>
                      <a:pt x="14" y="12"/>
                    </a:lnTo>
                    <a:lnTo>
                      <a:pt x="14" y="12"/>
                    </a:lnTo>
                    <a:lnTo>
                      <a:pt x="14" y="12"/>
                    </a:lnTo>
                    <a:lnTo>
                      <a:pt x="25" y="6"/>
                    </a:lnTo>
                    <a:lnTo>
                      <a:pt x="3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25" name="Freeform 181"/>
              <p:cNvSpPr>
                <a:spLocks/>
              </p:cNvSpPr>
              <p:nvPr/>
            </p:nvSpPr>
            <p:spPr bwMode="auto">
              <a:xfrm>
                <a:off x="3350" y="1889"/>
                <a:ext cx="8" cy="6"/>
              </a:xfrm>
              <a:custGeom>
                <a:avLst/>
                <a:gdLst>
                  <a:gd name="T0" fmla="*/ 8 w 8"/>
                  <a:gd name="T1" fmla="*/ 6 h 6"/>
                  <a:gd name="T2" fmla="*/ 8 w 8"/>
                  <a:gd name="T3" fmla="*/ 6 h 6"/>
                  <a:gd name="T4" fmla="*/ 0 w 8"/>
                  <a:gd name="T5" fmla="*/ 6 h 6"/>
                  <a:gd name="T6" fmla="*/ 0 w 8"/>
                  <a:gd name="T7" fmla="*/ 0 h 6"/>
                </a:gdLst>
                <a:ahLst/>
                <a:cxnLst>
                  <a:cxn ang="0">
                    <a:pos x="T0" y="T1"/>
                  </a:cxn>
                  <a:cxn ang="0">
                    <a:pos x="T2" y="T3"/>
                  </a:cxn>
                  <a:cxn ang="0">
                    <a:pos x="T4" y="T5"/>
                  </a:cxn>
                  <a:cxn ang="0">
                    <a:pos x="T6" y="T7"/>
                  </a:cxn>
                </a:cxnLst>
                <a:rect l="0" t="0" r="r" b="b"/>
                <a:pathLst>
                  <a:path w="8" h="6">
                    <a:moveTo>
                      <a:pt x="8" y="6"/>
                    </a:moveTo>
                    <a:lnTo>
                      <a:pt x="8"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26" name="Freeform 182"/>
              <p:cNvSpPr>
                <a:spLocks/>
              </p:cNvSpPr>
              <p:nvPr/>
            </p:nvSpPr>
            <p:spPr bwMode="auto">
              <a:xfrm>
                <a:off x="3344" y="1895"/>
                <a:ext cx="37" cy="37"/>
              </a:xfrm>
              <a:custGeom>
                <a:avLst/>
                <a:gdLst>
                  <a:gd name="T0" fmla="*/ 0 w 37"/>
                  <a:gd name="T1" fmla="*/ 37 h 37"/>
                  <a:gd name="T2" fmla="*/ 0 w 37"/>
                  <a:gd name="T3" fmla="*/ 37 h 37"/>
                  <a:gd name="T4" fmla="*/ 6 w 37"/>
                  <a:gd name="T5" fmla="*/ 31 h 37"/>
                  <a:gd name="T6" fmla="*/ 14 w 37"/>
                  <a:gd name="T7" fmla="*/ 23 h 37"/>
                  <a:gd name="T8" fmla="*/ 14 w 37"/>
                  <a:gd name="T9" fmla="*/ 23 h 37"/>
                  <a:gd name="T10" fmla="*/ 20 w 37"/>
                  <a:gd name="T11" fmla="*/ 17 h 37"/>
                  <a:gd name="T12" fmla="*/ 25 w 37"/>
                  <a:gd name="T13" fmla="*/ 11 h 37"/>
                  <a:gd name="T14" fmla="*/ 31 w 37"/>
                  <a:gd name="T15" fmla="*/ 0 h 37"/>
                  <a:gd name="T16" fmla="*/ 31 w 37"/>
                  <a:gd name="T17" fmla="*/ 0 h 37"/>
                  <a:gd name="T18" fmla="*/ 31 w 37"/>
                  <a:gd name="T19" fmla="*/ 0 h 37"/>
                  <a:gd name="T20" fmla="*/ 37 w 37"/>
                  <a:gd name="T21" fmla="*/ 0 h 37"/>
                  <a:gd name="T22" fmla="*/ 37 w 37"/>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0" y="37"/>
                    </a:moveTo>
                    <a:lnTo>
                      <a:pt x="0" y="37"/>
                    </a:lnTo>
                    <a:lnTo>
                      <a:pt x="6" y="31"/>
                    </a:lnTo>
                    <a:lnTo>
                      <a:pt x="14" y="23"/>
                    </a:lnTo>
                    <a:lnTo>
                      <a:pt x="14" y="23"/>
                    </a:lnTo>
                    <a:lnTo>
                      <a:pt x="20" y="17"/>
                    </a:lnTo>
                    <a:lnTo>
                      <a:pt x="25" y="11"/>
                    </a:lnTo>
                    <a:lnTo>
                      <a:pt x="31" y="0"/>
                    </a:lnTo>
                    <a:lnTo>
                      <a:pt x="31" y="0"/>
                    </a:lnTo>
                    <a:lnTo>
                      <a:pt x="31" y="0"/>
                    </a:lnTo>
                    <a:lnTo>
                      <a:pt x="37" y="0"/>
                    </a:lnTo>
                    <a:lnTo>
                      <a:pt x="3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27" name="Freeform 183"/>
              <p:cNvSpPr>
                <a:spLocks/>
              </p:cNvSpPr>
              <p:nvPr/>
            </p:nvSpPr>
            <p:spPr bwMode="auto">
              <a:xfrm>
                <a:off x="3369" y="1895"/>
                <a:ext cx="1" cy="11"/>
              </a:xfrm>
              <a:custGeom>
                <a:avLst/>
                <a:gdLst>
                  <a:gd name="T0" fmla="*/ 11 h 11"/>
                  <a:gd name="T1" fmla="*/ 11 h 11"/>
                  <a:gd name="T2" fmla="*/ 5 h 11"/>
                  <a:gd name="T3" fmla="*/ 0 h 11"/>
                </a:gdLst>
                <a:ahLst/>
                <a:cxnLst>
                  <a:cxn ang="0">
                    <a:pos x="0" y="T0"/>
                  </a:cxn>
                  <a:cxn ang="0">
                    <a:pos x="0" y="T1"/>
                  </a:cxn>
                  <a:cxn ang="0">
                    <a:pos x="0" y="T2"/>
                  </a:cxn>
                  <a:cxn ang="0">
                    <a:pos x="0" y="T3"/>
                  </a:cxn>
                </a:cxnLst>
                <a:rect l="0" t="0" r="r" b="b"/>
                <a:pathLst>
                  <a:path h="11">
                    <a:moveTo>
                      <a:pt x="0" y="11"/>
                    </a:moveTo>
                    <a:lnTo>
                      <a:pt x="0" y="11"/>
                    </a:lnTo>
                    <a:lnTo>
                      <a:pt x="0"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28" name="Freeform 184"/>
              <p:cNvSpPr>
                <a:spLocks/>
              </p:cNvSpPr>
              <p:nvPr/>
            </p:nvSpPr>
            <p:spPr bwMode="auto">
              <a:xfrm>
                <a:off x="4074" y="2414"/>
                <a:ext cx="11" cy="7"/>
              </a:xfrm>
              <a:custGeom>
                <a:avLst/>
                <a:gdLst>
                  <a:gd name="T0" fmla="*/ 11 w 11"/>
                  <a:gd name="T1" fmla="*/ 7 h 7"/>
                  <a:gd name="T2" fmla="*/ 11 w 11"/>
                  <a:gd name="T3" fmla="*/ 7 h 7"/>
                  <a:gd name="T4" fmla="*/ 5 w 11"/>
                  <a:gd name="T5" fmla="*/ 0 h 7"/>
                  <a:gd name="T6" fmla="*/ 0 w 11"/>
                  <a:gd name="T7" fmla="*/ 0 h 7"/>
                </a:gdLst>
                <a:ahLst/>
                <a:cxnLst>
                  <a:cxn ang="0">
                    <a:pos x="T0" y="T1"/>
                  </a:cxn>
                  <a:cxn ang="0">
                    <a:pos x="T2" y="T3"/>
                  </a:cxn>
                  <a:cxn ang="0">
                    <a:pos x="T4" y="T5"/>
                  </a:cxn>
                  <a:cxn ang="0">
                    <a:pos x="T6" y="T7"/>
                  </a:cxn>
                </a:cxnLst>
                <a:rect l="0" t="0" r="r" b="b"/>
                <a:pathLst>
                  <a:path w="11" h="7">
                    <a:moveTo>
                      <a:pt x="11" y="7"/>
                    </a:moveTo>
                    <a:lnTo>
                      <a:pt x="11" y="7"/>
                    </a:lnTo>
                    <a:lnTo>
                      <a:pt x="5"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29" name="Line 185"/>
              <p:cNvSpPr>
                <a:spLocks noChangeShapeType="1"/>
              </p:cNvSpPr>
              <p:nvPr/>
            </p:nvSpPr>
            <p:spPr bwMode="auto">
              <a:xfrm>
                <a:off x="4079" y="2414"/>
                <a:ext cx="1"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930" name="Freeform 186"/>
              <p:cNvSpPr>
                <a:spLocks/>
              </p:cNvSpPr>
              <p:nvPr/>
            </p:nvSpPr>
            <p:spPr bwMode="auto">
              <a:xfrm>
                <a:off x="4109" y="3308"/>
                <a:ext cx="6" cy="24"/>
              </a:xfrm>
              <a:custGeom>
                <a:avLst/>
                <a:gdLst>
                  <a:gd name="T0" fmla="*/ 6 w 6"/>
                  <a:gd name="T1" fmla="*/ 24 h 24"/>
                  <a:gd name="T2" fmla="*/ 6 w 6"/>
                  <a:gd name="T3" fmla="*/ 24 h 24"/>
                  <a:gd name="T4" fmla="*/ 6 w 6"/>
                  <a:gd name="T5" fmla="*/ 18 h 24"/>
                  <a:gd name="T6" fmla="*/ 6 w 6"/>
                  <a:gd name="T7" fmla="*/ 12 h 24"/>
                  <a:gd name="T8" fmla="*/ 6 w 6"/>
                  <a:gd name="T9" fmla="*/ 12 h 24"/>
                  <a:gd name="T10" fmla="*/ 6 w 6"/>
                  <a:gd name="T11" fmla="*/ 12 h 24"/>
                  <a:gd name="T12" fmla="*/ 0 w 6"/>
                  <a:gd name="T13" fmla="*/ 12 h 24"/>
                  <a:gd name="T14" fmla="*/ 0 w 6"/>
                  <a:gd name="T15" fmla="*/ 6 h 24"/>
                  <a:gd name="T16" fmla="*/ 0 w 6"/>
                  <a:gd name="T17" fmla="*/ 6 h 24"/>
                  <a:gd name="T18" fmla="*/ 0 w 6"/>
                  <a:gd name="T19" fmla="*/ 6 h 24"/>
                  <a:gd name="T20" fmla="*/ 0 w 6"/>
                  <a:gd name="T21" fmla="*/ 0 h 24"/>
                  <a:gd name="T22" fmla="*/ 0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6" y="24"/>
                    </a:moveTo>
                    <a:lnTo>
                      <a:pt x="6" y="24"/>
                    </a:lnTo>
                    <a:lnTo>
                      <a:pt x="6" y="18"/>
                    </a:lnTo>
                    <a:lnTo>
                      <a:pt x="6" y="12"/>
                    </a:lnTo>
                    <a:lnTo>
                      <a:pt x="6" y="12"/>
                    </a:lnTo>
                    <a:lnTo>
                      <a:pt x="6" y="12"/>
                    </a:lnTo>
                    <a:lnTo>
                      <a:pt x="0" y="12"/>
                    </a:lnTo>
                    <a:lnTo>
                      <a:pt x="0" y="6"/>
                    </a:lnTo>
                    <a:lnTo>
                      <a:pt x="0"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31" name="Freeform 187"/>
              <p:cNvSpPr>
                <a:spLocks/>
              </p:cNvSpPr>
              <p:nvPr/>
            </p:nvSpPr>
            <p:spPr bwMode="auto">
              <a:xfrm>
                <a:off x="4097" y="3314"/>
                <a:ext cx="6" cy="18"/>
              </a:xfrm>
              <a:custGeom>
                <a:avLst/>
                <a:gdLst>
                  <a:gd name="T0" fmla="*/ 6 w 6"/>
                  <a:gd name="T1" fmla="*/ 18 h 18"/>
                  <a:gd name="T2" fmla="*/ 6 w 6"/>
                  <a:gd name="T3" fmla="*/ 18 h 18"/>
                  <a:gd name="T4" fmla="*/ 0 w 6"/>
                  <a:gd name="T5" fmla="*/ 12 h 18"/>
                  <a:gd name="T6" fmla="*/ 0 w 6"/>
                  <a:gd name="T7" fmla="*/ 6 h 18"/>
                  <a:gd name="T8" fmla="*/ 0 w 6"/>
                  <a:gd name="T9" fmla="*/ 6 h 18"/>
                  <a:gd name="T10" fmla="*/ 0 w 6"/>
                  <a:gd name="T11" fmla="*/ 6 h 18"/>
                  <a:gd name="T12" fmla="*/ 0 w 6"/>
                  <a:gd name="T13" fmla="*/ 6 h 18"/>
                  <a:gd name="T14" fmla="*/ 0 w 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6" y="18"/>
                    </a:moveTo>
                    <a:lnTo>
                      <a:pt x="6" y="18"/>
                    </a:lnTo>
                    <a:lnTo>
                      <a:pt x="0" y="12"/>
                    </a:lnTo>
                    <a:lnTo>
                      <a:pt x="0" y="6"/>
                    </a:lnTo>
                    <a:lnTo>
                      <a:pt x="0" y="6"/>
                    </a:lnTo>
                    <a:lnTo>
                      <a:pt x="0"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32" name="Freeform 188"/>
              <p:cNvSpPr>
                <a:spLocks/>
              </p:cNvSpPr>
              <p:nvPr/>
            </p:nvSpPr>
            <p:spPr bwMode="auto">
              <a:xfrm>
                <a:off x="4085" y="3314"/>
                <a:ext cx="6" cy="12"/>
              </a:xfrm>
              <a:custGeom>
                <a:avLst/>
                <a:gdLst>
                  <a:gd name="T0" fmla="*/ 6 w 6"/>
                  <a:gd name="T1" fmla="*/ 12 h 12"/>
                  <a:gd name="T2" fmla="*/ 6 w 6"/>
                  <a:gd name="T3" fmla="*/ 12 h 12"/>
                  <a:gd name="T4" fmla="*/ 0 w 6"/>
                  <a:gd name="T5" fmla="*/ 6 h 12"/>
                  <a:gd name="T6" fmla="*/ 0 w 6"/>
                  <a:gd name="T7" fmla="*/ 6 h 12"/>
                  <a:gd name="T8" fmla="*/ 0 w 6"/>
                  <a:gd name="T9" fmla="*/ 6 h 12"/>
                  <a:gd name="T10" fmla="*/ 0 w 6"/>
                  <a:gd name="T11" fmla="*/ 6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6" y="12"/>
                    </a:moveTo>
                    <a:lnTo>
                      <a:pt x="6" y="12"/>
                    </a:lnTo>
                    <a:lnTo>
                      <a:pt x="0" y="6"/>
                    </a:lnTo>
                    <a:lnTo>
                      <a:pt x="0" y="6"/>
                    </a:lnTo>
                    <a:lnTo>
                      <a:pt x="0"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33" name="Freeform 189"/>
              <p:cNvSpPr>
                <a:spLocks/>
              </p:cNvSpPr>
              <p:nvPr/>
            </p:nvSpPr>
            <p:spPr bwMode="auto">
              <a:xfrm>
                <a:off x="4074" y="3308"/>
                <a:ext cx="5" cy="6"/>
              </a:xfrm>
              <a:custGeom>
                <a:avLst/>
                <a:gdLst>
                  <a:gd name="T0" fmla="*/ 5 w 5"/>
                  <a:gd name="T1" fmla="*/ 6 h 6"/>
                  <a:gd name="T2" fmla="*/ 5 w 5"/>
                  <a:gd name="T3" fmla="*/ 6 h 6"/>
                  <a:gd name="T4" fmla="*/ 0 w 5"/>
                  <a:gd name="T5" fmla="*/ 6 h 6"/>
                  <a:gd name="T6" fmla="*/ 0 w 5"/>
                  <a:gd name="T7" fmla="*/ 0 h 6"/>
                </a:gdLst>
                <a:ahLst/>
                <a:cxnLst>
                  <a:cxn ang="0">
                    <a:pos x="T0" y="T1"/>
                  </a:cxn>
                  <a:cxn ang="0">
                    <a:pos x="T2" y="T3"/>
                  </a:cxn>
                  <a:cxn ang="0">
                    <a:pos x="T4" y="T5"/>
                  </a:cxn>
                  <a:cxn ang="0">
                    <a:pos x="T6" y="T7"/>
                  </a:cxn>
                </a:cxnLst>
                <a:rect l="0" t="0" r="r" b="b"/>
                <a:pathLst>
                  <a:path w="5" h="6">
                    <a:moveTo>
                      <a:pt x="5" y="6"/>
                    </a:moveTo>
                    <a:lnTo>
                      <a:pt x="5"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34" name="Freeform 190"/>
              <p:cNvSpPr>
                <a:spLocks/>
              </p:cNvSpPr>
              <p:nvPr/>
            </p:nvSpPr>
            <p:spPr bwMode="auto">
              <a:xfrm>
                <a:off x="4066" y="3308"/>
                <a:ext cx="1" cy="12"/>
              </a:xfrm>
              <a:custGeom>
                <a:avLst/>
                <a:gdLst>
                  <a:gd name="T0" fmla="*/ 12 h 12"/>
                  <a:gd name="T1" fmla="*/ 12 h 12"/>
                  <a:gd name="T2" fmla="*/ 6 h 12"/>
                  <a:gd name="T3" fmla="*/ 0 h 12"/>
                </a:gdLst>
                <a:ahLst/>
                <a:cxnLst>
                  <a:cxn ang="0">
                    <a:pos x="0" y="T0"/>
                  </a:cxn>
                  <a:cxn ang="0">
                    <a:pos x="0" y="T1"/>
                  </a:cxn>
                  <a:cxn ang="0">
                    <a:pos x="0" y="T2"/>
                  </a:cxn>
                  <a:cxn ang="0">
                    <a:pos x="0" y="T3"/>
                  </a:cxn>
                </a:cxnLst>
                <a:rect l="0" t="0" r="r" b="b"/>
                <a:pathLst>
                  <a:path h="12">
                    <a:moveTo>
                      <a:pt x="0" y="12"/>
                    </a:move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35" name="Line 191"/>
              <p:cNvSpPr>
                <a:spLocks noChangeShapeType="1"/>
              </p:cNvSpPr>
              <p:nvPr/>
            </p:nvSpPr>
            <p:spPr bwMode="auto">
              <a:xfrm flipV="1">
                <a:off x="4054" y="3294"/>
                <a:ext cx="1"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936" name="Freeform 192"/>
              <p:cNvSpPr>
                <a:spLocks/>
              </p:cNvSpPr>
              <p:nvPr/>
            </p:nvSpPr>
            <p:spPr bwMode="auto">
              <a:xfrm>
                <a:off x="4268" y="2016"/>
                <a:ext cx="18" cy="20"/>
              </a:xfrm>
              <a:custGeom>
                <a:avLst/>
                <a:gdLst>
                  <a:gd name="T0" fmla="*/ 0 w 18"/>
                  <a:gd name="T1" fmla="*/ 0 h 20"/>
                  <a:gd name="T2" fmla="*/ 6 w 18"/>
                  <a:gd name="T3" fmla="*/ 0 h 20"/>
                  <a:gd name="T4" fmla="*/ 12 w 18"/>
                  <a:gd name="T5" fmla="*/ 12 h 20"/>
                  <a:gd name="T6" fmla="*/ 18 w 18"/>
                  <a:gd name="T7" fmla="*/ 20 h 20"/>
                </a:gdLst>
                <a:ahLst/>
                <a:cxnLst>
                  <a:cxn ang="0">
                    <a:pos x="T0" y="T1"/>
                  </a:cxn>
                  <a:cxn ang="0">
                    <a:pos x="T2" y="T3"/>
                  </a:cxn>
                  <a:cxn ang="0">
                    <a:pos x="T4" y="T5"/>
                  </a:cxn>
                  <a:cxn ang="0">
                    <a:pos x="T6" y="T7"/>
                  </a:cxn>
                </a:cxnLst>
                <a:rect l="0" t="0" r="r" b="b"/>
                <a:pathLst>
                  <a:path w="18" h="20">
                    <a:moveTo>
                      <a:pt x="0" y="0"/>
                    </a:moveTo>
                    <a:lnTo>
                      <a:pt x="6" y="0"/>
                    </a:lnTo>
                    <a:lnTo>
                      <a:pt x="12" y="12"/>
                    </a:lnTo>
                    <a:lnTo>
                      <a:pt x="18"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37" name="Freeform 193"/>
              <p:cNvSpPr>
                <a:spLocks/>
              </p:cNvSpPr>
              <p:nvPr/>
            </p:nvSpPr>
            <p:spPr bwMode="auto">
              <a:xfrm>
                <a:off x="4471" y="1973"/>
                <a:ext cx="1" cy="26"/>
              </a:xfrm>
              <a:custGeom>
                <a:avLst/>
                <a:gdLst>
                  <a:gd name="T0" fmla="*/ 0 h 26"/>
                  <a:gd name="T1" fmla="*/ 8 h 26"/>
                  <a:gd name="T2" fmla="*/ 14 h 26"/>
                  <a:gd name="T3" fmla="*/ 26 h 26"/>
                </a:gdLst>
                <a:ahLst/>
                <a:cxnLst>
                  <a:cxn ang="0">
                    <a:pos x="0" y="T0"/>
                  </a:cxn>
                  <a:cxn ang="0">
                    <a:pos x="0" y="T1"/>
                  </a:cxn>
                  <a:cxn ang="0">
                    <a:pos x="0" y="T2"/>
                  </a:cxn>
                  <a:cxn ang="0">
                    <a:pos x="0" y="T3"/>
                  </a:cxn>
                </a:cxnLst>
                <a:rect l="0" t="0" r="r" b="b"/>
                <a:pathLst>
                  <a:path h="26">
                    <a:moveTo>
                      <a:pt x="0" y="0"/>
                    </a:moveTo>
                    <a:lnTo>
                      <a:pt x="0" y="8"/>
                    </a:lnTo>
                    <a:lnTo>
                      <a:pt x="0" y="14"/>
                    </a:lnTo>
                    <a:lnTo>
                      <a:pt x="0"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38" name="Freeform 194"/>
              <p:cNvSpPr>
                <a:spLocks/>
              </p:cNvSpPr>
              <p:nvPr/>
            </p:nvSpPr>
            <p:spPr bwMode="auto">
              <a:xfrm>
                <a:off x="4036" y="2213"/>
                <a:ext cx="30" cy="6"/>
              </a:xfrm>
              <a:custGeom>
                <a:avLst/>
                <a:gdLst>
                  <a:gd name="T0" fmla="*/ 30 w 30"/>
                  <a:gd name="T1" fmla="*/ 0 h 6"/>
                  <a:gd name="T2" fmla="*/ 24 w 30"/>
                  <a:gd name="T3" fmla="*/ 6 h 6"/>
                  <a:gd name="T4" fmla="*/ 12 w 30"/>
                  <a:gd name="T5" fmla="*/ 6 h 6"/>
                  <a:gd name="T6" fmla="*/ 0 w 30"/>
                  <a:gd name="T7" fmla="*/ 6 h 6"/>
                </a:gdLst>
                <a:ahLst/>
                <a:cxnLst>
                  <a:cxn ang="0">
                    <a:pos x="T0" y="T1"/>
                  </a:cxn>
                  <a:cxn ang="0">
                    <a:pos x="T2" y="T3"/>
                  </a:cxn>
                  <a:cxn ang="0">
                    <a:pos x="T4" y="T5"/>
                  </a:cxn>
                  <a:cxn ang="0">
                    <a:pos x="T6" y="T7"/>
                  </a:cxn>
                </a:cxnLst>
                <a:rect l="0" t="0" r="r" b="b"/>
                <a:pathLst>
                  <a:path w="30" h="6">
                    <a:moveTo>
                      <a:pt x="30" y="0"/>
                    </a:moveTo>
                    <a:lnTo>
                      <a:pt x="24" y="6"/>
                    </a:lnTo>
                    <a:lnTo>
                      <a:pt x="12"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39" name="Freeform 195"/>
              <p:cNvSpPr>
                <a:spLocks/>
              </p:cNvSpPr>
              <p:nvPr/>
            </p:nvSpPr>
            <p:spPr bwMode="auto">
              <a:xfrm>
                <a:off x="4103" y="2176"/>
                <a:ext cx="26" cy="1"/>
              </a:xfrm>
              <a:custGeom>
                <a:avLst/>
                <a:gdLst>
                  <a:gd name="T0" fmla="*/ 0 w 26"/>
                  <a:gd name="T1" fmla="*/ 0 w 26"/>
                  <a:gd name="T2" fmla="*/ 12 w 26"/>
                  <a:gd name="T3" fmla="*/ 26 w 26"/>
                </a:gdLst>
                <a:ahLst/>
                <a:cxnLst>
                  <a:cxn ang="0">
                    <a:pos x="T0" y="0"/>
                  </a:cxn>
                  <a:cxn ang="0">
                    <a:pos x="T1" y="0"/>
                  </a:cxn>
                  <a:cxn ang="0">
                    <a:pos x="T2" y="0"/>
                  </a:cxn>
                  <a:cxn ang="0">
                    <a:pos x="T3" y="0"/>
                  </a:cxn>
                </a:cxnLst>
                <a:rect l="0" t="0" r="r" b="b"/>
                <a:pathLst>
                  <a:path w="26">
                    <a:moveTo>
                      <a:pt x="0" y="0"/>
                    </a:moveTo>
                    <a:lnTo>
                      <a:pt x="0" y="0"/>
                    </a:lnTo>
                    <a:lnTo>
                      <a:pt x="12" y="0"/>
                    </a:lnTo>
                    <a:lnTo>
                      <a:pt x="2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40" name="Freeform 196"/>
              <p:cNvSpPr>
                <a:spLocks/>
              </p:cNvSpPr>
              <p:nvPr/>
            </p:nvSpPr>
            <p:spPr bwMode="auto">
              <a:xfrm>
                <a:off x="4103" y="2201"/>
                <a:ext cx="32" cy="6"/>
              </a:xfrm>
              <a:custGeom>
                <a:avLst/>
                <a:gdLst>
                  <a:gd name="T0" fmla="*/ 0 w 32"/>
                  <a:gd name="T1" fmla="*/ 0 h 6"/>
                  <a:gd name="T2" fmla="*/ 6 w 32"/>
                  <a:gd name="T3" fmla="*/ 0 h 6"/>
                  <a:gd name="T4" fmla="*/ 18 w 32"/>
                  <a:gd name="T5" fmla="*/ 6 h 6"/>
                  <a:gd name="T6" fmla="*/ 32 w 32"/>
                  <a:gd name="T7" fmla="*/ 6 h 6"/>
                </a:gdLst>
                <a:ahLst/>
                <a:cxnLst>
                  <a:cxn ang="0">
                    <a:pos x="T0" y="T1"/>
                  </a:cxn>
                  <a:cxn ang="0">
                    <a:pos x="T2" y="T3"/>
                  </a:cxn>
                  <a:cxn ang="0">
                    <a:pos x="T4" y="T5"/>
                  </a:cxn>
                  <a:cxn ang="0">
                    <a:pos x="T6" y="T7"/>
                  </a:cxn>
                </a:cxnLst>
                <a:rect l="0" t="0" r="r" b="b"/>
                <a:pathLst>
                  <a:path w="32" h="6">
                    <a:moveTo>
                      <a:pt x="0" y="0"/>
                    </a:moveTo>
                    <a:lnTo>
                      <a:pt x="6" y="0"/>
                    </a:lnTo>
                    <a:lnTo>
                      <a:pt x="18" y="6"/>
                    </a:lnTo>
                    <a:lnTo>
                      <a:pt x="32"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41" name="Freeform 197"/>
              <p:cNvSpPr>
                <a:spLocks/>
              </p:cNvSpPr>
              <p:nvPr/>
            </p:nvSpPr>
            <p:spPr bwMode="auto">
              <a:xfrm>
                <a:off x="3859" y="2016"/>
                <a:ext cx="24" cy="26"/>
              </a:xfrm>
              <a:custGeom>
                <a:avLst/>
                <a:gdLst>
                  <a:gd name="T0" fmla="*/ 24 w 24"/>
                  <a:gd name="T1" fmla="*/ 0 h 26"/>
                  <a:gd name="T2" fmla="*/ 18 w 24"/>
                  <a:gd name="T3" fmla="*/ 0 h 26"/>
                  <a:gd name="T4" fmla="*/ 12 w 24"/>
                  <a:gd name="T5" fmla="*/ 6 h 26"/>
                  <a:gd name="T6" fmla="*/ 6 w 24"/>
                  <a:gd name="T7" fmla="*/ 6 h 26"/>
                  <a:gd name="T8" fmla="*/ 6 w 24"/>
                  <a:gd name="T9" fmla="*/ 6 h 26"/>
                  <a:gd name="T10" fmla="*/ 6 w 24"/>
                  <a:gd name="T11" fmla="*/ 12 h 26"/>
                  <a:gd name="T12" fmla="*/ 0 w 24"/>
                  <a:gd name="T13" fmla="*/ 20 h 26"/>
                  <a:gd name="T14" fmla="*/ 6 w 2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6">
                    <a:moveTo>
                      <a:pt x="24" y="0"/>
                    </a:moveTo>
                    <a:lnTo>
                      <a:pt x="18" y="0"/>
                    </a:lnTo>
                    <a:lnTo>
                      <a:pt x="12" y="6"/>
                    </a:lnTo>
                    <a:lnTo>
                      <a:pt x="6" y="6"/>
                    </a:lnTo>
                    <a:lnTo>
                      <a:pt x="6" y="6"/>
                    </a:lnTo>
                    <a:lnTo>
                      <a:pt x="6" y="12"/>
                    </a:lnTo>
                    <a:lnTo>
                      <a:pt x="0" y="20"/>
                    </a:lnTo>
                    <a:lnTo>
                      <a:pt x="6"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42" name="Freeform 198"/>
              <p:cNvSpPr>
                <a:spLocks/>
              </p:cNvSpPr>
              <p:nvPr/>
            </p:nvSpPr>
            <p:spPr bwMode="auto">
              <a:xfrm>
                <a:off x="3865" y="2005"/>
                <a:ext cx="12" cy="11"/>
              </a:xfrm>
              <a:custGeom>
                <a:avLst/>
                <a:gdLst>
                  <a:gd name="T0" fmla="*/ 12 w 12"/>
                  <a:gd name="T1" fmla="*/ 0 h 11"/>
                  <a:gd name="T2" fmla="*/ 6 w 12"/>
                  <a:gd name="T3" fmla="*/ 6 h 11"/>
                  <a:gd name="T4" fmla="*/ 0 w 12"/>
                  <a:gd name="T5" fmla="*/ 6 h 11"/>
                  <a:gd name="T6" fmla="*/ 0 w 12"/>
                  <a:gd name="T7" fmla="*/ 11 h 11"/>
                </a:gdLst>
                <a:ahLst/>
                <a:cxnLst>
                  <a:cxn ang="0">
                    <a:pos x="T0" y="T1"/>
                  </a:cxn>
                  <a:cxn ang="0">
                    <a:pos x="T2" y="T3"/>
                  </a:cxn>
                  <a:cxn ang="0">
                    <a:pos x="T4" y="T5"/>
                  </a:cxn>
                  <a:cxn ang="0">
                    <a:pos x="T6" y="T7"/>
                  </a:cxn>
                </a:cxnLst>
                <a:rect l="0" t="0" r="r" b="b"/>
                <a:pathLst>
                  <a:path w="12" h="11">
                    <a:moveTo>
                      <a:pt x="12" y="0"/>
                    </a:moveTo>
                    <a:lnTo>
                      <a:pt x="6" y="6"/>
                    </a:lnTo>
                    <a:lnTo>
                      <a:pt x="0" y="6"/>
                    </a:lnTo>
                    <a:lnTo>
                      <a:pt x="0"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43" name="Freeform 199"/>
              <p:cNvSpPr>
                <a:spLocks/>
              </p:cNvSpPr>
              <p:nvPr/>
            </p:nvSpPr>
            <p:spPr bwMode="auto">
              <a:xfrm>
                <a:off x="3662" y="1944"/>
                <a:ext cx="18" cy="17"/>
              </a:xfrm>
              <a:custGeom>
                <a:avLst/>
                <a:gdLst>
                  <a:gd name="T0" fmla="*/ 18 w 18"/>
                  <a:gd name="T1" fmla="*/ 0 h 17"/>
                  <a:gd name="T2" fmla="*/ 12 w 18"/>
                  <a:gd name="T3" fmla="*/ 6 h 17"/>
                  <a:gd name="T4" fmla="*/ 0 w 18"/>
                  <a:gd name="T5" fmla="*/ 11 h 17"/>
                  <a:gd name="T6" fmla="*/ 0 w 18"/>
                  <a:gd name="T7" fmla="*/ 17 h 17"/>
                </a:gdLst>
                <a:ahLst/>
                <a:cxnLst>
                  <a:cxn ang="0">
                    <a:pos x="T0" y="T1"/>
                  </a:cxn>
                  <a:cxn ang="0">
                    <a:pos x="T2" y="T3"/>
                  </a:cxn>
                  <a:cxn ang="0">
                    <a:pos x="T4" y="T5"/>
                  </a:cxn>
                  <a:cxn ang="0">
                    <a:pos x="T6" y="T7"/>
                  </a:cxn>
                </a:cxnLst>
                <a:rect l="0" t="0" r="r" b="b"/>
                <a:pathLst>
                  <a:path w="18" h="17">
                    <a:moveTo>
                      <a:pt x="18" y="0"/>
                    </a:moveTo>
                    <a:lnTo>
                      <a:pt x="12" y="6"/>
                    </a:lnTo>
                    <a:lnTo>
                      <a:pt x="0" y="11"/>
                    </a:lnTo>
                    <a:lnTo>
                      <a:pt x="0" y="1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44" name="Freeform 200"/>
              <p:cNvSpPr>
                <a:spLocks/>
              </p:cNvSpPr>
              <p:nvPr/>
            </p:nvSpPr>
            <p:spPr bwMode="auto">
              <a:xfrm>
                <a:off x="3491" y="1900"/>
                <a:ext cx="61" cy="32"/>
              </a:xfrm>
              <a:custGeom>
                <a:avLst/>
                <a:gdLst>
                  <a:gd name="T0" fmla="*/ 0 w 61"/>
                  <a:gd name="T1" fmla="*/ 0 h 32"/>
                  <a:gd name="T2" fmla="*/ 6 w 61"/>
                  <a:gd name="T3" fmla="*/ 6 h 32"/>
                  <a:gd name="T4" fmla="*/ 24 w 61"/>
                  <a:gd name="T5" fmla="*/ 12 h 32"/>
                  <a:gd name="T6" fmla="*/ 44 w 61"/>
                  <a:gd name="T7" fmla="*/ 18 h 32"/>
                  <a:gd name="T8" fmla="*/ 44 w 61"/>
                  <a:gd name="T9" fmla="*/ 18 h 32"/>
                  <a:gd name="T10" fmla="*/ 50 w 61"/>
                  <a:gd name="T11" fmla="*/ 26 h 32"/>
                  <a:gd name="T12" fmla="*/ 55 w 61"/>
                  <a:gd name="T13" fmla="*/ 32 h 32"/>
                  <a:gd name="T14" fmla="*/ 61 w 61"/>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2">
                    <a:moveTo>
                      <a:pt x="0" y="0"/>
                    </a:moveTo>
                    <a:lnTo>
                      <a:pt x="6" y="6"/>
                    </a:lnTo>
                    <a:lnTo>
                      <a:pt x="24" y="12"/>
                    </a:lnTo>
                    <a:lnTo>
                      <a:pt x="44" y="18"/>
                    </a:lnTo>
                    <a:lnTo>
                      <a:pt x="44" y="18"/>
                    </a:lnTo>
                    <a:lnTo>
                      <a:pt x="50" y="26"/>
                    </a:lnTo>
                    <a:lnTo>
                      <a:pt x="55" y="32"/>
                    </a:lnTo>
                    <a:lnTo>
                      <a:pt x="61" y="3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45" name="Freeform 201"/>
              <p:cNvSpPr>
                <a:spLocks/>
              </p:cNvSpPr>
              <p:nvPr/>
            </p:nvSpPr>
            <p:spPr bwMode="auto">
              <a:xfrm>
                <a:off x="3981" y="2286"/>
                <a:ext cx="24" cy="12"/>
              </a:xfrm>
              <a:custGeom>
                <a:avLst/>
                <a:gdLst>
                  <a:gd name="T0" fmla="*/ 0 w 24"/>
                  <a:gd name="T1" fmla="*/ 0 h 12"/>
                  <a:gd name="T2" fmla="*/ 0 w 24"/>
                  <a:gd name="T3" fmla="*/ 6 h 12"/>
                  <a:gd name="T4" fmla="*/ 12 w 24"/>
                  <a:gd name="T5" fmla="*/ 12 h 12"/>
                  <a:gd name="T6" fmla="*/ 24 w 24"/>
                  <a:gd name="T7" fmla="*/ 12 h 12"/>
                </a:gdLst>
                <a:ahLst/>
                <a:cxnLst>
                  <a:cxn ang="0">
                    <a:pos x="T0" y="T1"/>
                  </a:cxn>
                  <a:cxn ang="0">
                    <a:pos x="T2" y="T3"/>
                  </a:cxn>
                  <a:cxn ang="0">
                    <a:pos x="T4" y="T5"/>
                  </a:cxn>
                  <a:cxn ang="0">
                    <a:pos x="T6" y="T7"/>
                  </a:cxn>
                </a:cxnLst>
                <a:rect l="0" t="0" r="r" b="b"/>
                <a:pathLst>
                  <a:path w="24" h="12">
                    <a:moveTo>
                      <a:pt x="0" y="0"/>
                    </a:moveTo>
                    <a:lnTo>
                      <a:pt x="0" y="6"/>
                    </a:lnTo>
                    <a:lnTo>
                      <a:pt x="12" y="12"/>
                    </a:lnTo>
                    <a:lnTo>
                      <a:pt x="24"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46" name="Freeform 202"/>
              <p:cNvSpPr>
                <a:spLocks/>
              </p:cNvSpPr>
              <p:nvPr/>
            </p:nvSpPr>
            <p:spPr bwMode="auto">
              <a:xfrm>
                <a:off x="3987" y="2317"/>
                <a:ext cx="18" cy="12"/>
              </a:xfrm>
              <a:custGeom>
                <a:avLst/>
                <a:gdLst>
                  <a:gd name="T0" fmla="*/ 0 w 18"/>
                  <a:gd name="T1" fmla="*/ 0 h 12"/>
                  <a:gd name="T2" fmla="*/ 0 w 18"/>
                  <a:gd name="T3" fmla="*/ 6 h 12"/>
                  <a:gd name="T4" fmla="*/ 6 w 18"/>
                  <a:gd name="T5" fmla="*/ 12 h 12"/>
                  <a:gd name="T6" fmla="*/ 18 w 18"/>
                  <a:gd name="T7" fmla="*/ 12 h 12"/>
                </a:gdLst>
                <a:ahLst/>
                <a:cxnLst>
                  <a:cxn ang="0">
                    <a:pos x="T0" y="T1"/>
                  </a:cxn>
                  <a:cxn ang="0">
                    <a:pos x="T2" y="T3"/>
                  </a:cxn>
                  <a:cxn ang="0">
                    <a:pos x="T4" y="T5"/>
                  </a:cxn>
                  <a:cxn ang="0">
                    <a:pos x="T6" y="T7"/>
                  </a:cxn>
                </a:cxnLst>
                <a:rect l="0" t="0" r="r" b="b"/>
                <a:pathLst>
                  <a:path w="18" h="12">
                    <a:moveTo>
                      <a:pt x="0" y="0"/>
                    </a:moveTo>
                    <a:lnTo>
                      <a:pt x="0" y="6"/>
                    </a:lnTo>
                    <a:lnTo>
                      <a:pt x="6" y="12"/>
                    </a:lnTo>
                    <a:lnTo>
                      <a:pt x="18"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47" name="Freeform 203"/>
              <p:cNvSpPr>
                <a:spLocks/>
              </p:cNvSpPr>
              <p:nvPr/>
            </p:nvSpPr>
            <p:spPr bwMode="auto">
              <a:xfrm>
                <a:off x="4146" y="2262"/>
                <a:ext cx="38" cy="24"/>
              </a:xfrm>
              <a:custGeom>
                <a:avLst/>
                <a:gdLst>
                  <a:gd name="T0" fmla="*/ 38 w 38"/>
                  <a:gd name="T1" fmla="*/ 0 h 24"/>
                  <a:gd name="T2" fmla="*/ 30 w 38"/>
                  <a:gd name="T3" fmla="*/ 6 h 24"/>
                  <a:gd name="T4" fmla="*/ 18 w 38"/>
                  <a:gd name="T5" fmla="*/ 18 h 24"/>
                  <a:gd name="T6" fmla="*/ 0 w 38"/>
                  <a:gd name="T7" fmla="*/ 24 h 24"/>
                </a:gdLst>
                <a:ahLst/>
                <a:cxnLst>
                  <a:cxn ang="0">
                    <a:pos x="T0" y="T1"/>
                  </a:cxn>
                  <a:cxn ang="0">
                    <a:pos x="T2" y="T3"/>
                  </a:cxn>
                  <a:cxn ang="0">
                    <a:pos x="T4" y="T5"/>
                  </a:cxn>
                  <a:cxn ang="0">
                    <a:pos x="T6" y="T7"/>
                  </a:cxn>
                </a:cxnLst>
                <a:rect l="0" t="0" r="r" b="b"/>
                <a:pathLst>
                  <a:path w="38" h="24">
                    <a:moveTo>
                      <a:pt x="38" y="0"/>
                    </a:moveTo>
                    <a:lnTo>
                      <a:pt x="30" y="6"/>
                    </a:lnTo>
                    <a:lnTo>
                      <a:pt x="18" y="18"/>
                    </a:lnTo>
                    <a:lnTo>
                      <a:pt x="0" y="2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48" name="Freeform 204"/>
              <p:cNvSpPr>
                <a:spLocks/>
              </p:cNvSpPr>
              <p:nvPr/>
            </p:nvSpPr>
            <p:spPr bwMode="auto">
              <a:xfrm>
                <a:off x="4146" y="2298"/>
                <a:ext cx="30" cy="25"/>
              </a:xfrm>
              <a:custGeom>
                <a:avLst/>
                <a:gdLst>
                  <a:gd name="T0" fmla="*/ 30 w 30"/>
                  <a:gd name="T1" fmla="*/ 0 h 25"/>
                  <a:gd name="T2" fmla="*/ 24 w 30"/>
                  <a:gd name="T3" fmla="*/ 5 h 25"/>
                  <a:gd name="T4" fmla="*/ 12 w 30"/>
                  <a:gd name="T5" fmla="*/ 19 h 25"/>
                  <a:gd name="T6" fmla="*/ 0 w 30"/>
                  <a:gd name="T7" fmla="*/ 25 h 25"/>
                </a:gdLst>
                <a:ahLst/>
                <a:cxnLst>
                  <a:cxn ang="0">
                    <a:pos x="T0" y="T1"/>
                  </a:cxn>
                  <a:cxn ang="0">
                    <a:pos x="T2" y="T3"/>
                  </a:cxn>
                  <a:cxn ang="0">
                    <a:pos x="T4" y="T5"/>
                  </a:cxn>
                  <a:cxn ang="0">
                    <a:pos x="T6" y="T7"/>
                  </a:cxn>
                </a:cxnLst>
                <a:rect l="0" t="0" r="r" b="b"/>
                <a:pathLst>
                  <a:path w="30" h="25">
                    <a:moveTo>
                      <a:pt x="30" y="0"/>
                    </a:moveTo>
                    <a:lnTo>
                      <a:pt x="24" y="5"/>
                    </a:lnTo>
                    <a:lnTo>
                      <a:pt x="12" y="19"/>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49" name="Freeform 205"/>
              <p:cNvSpPr>
                <a:spLocks/>
              </p:cNvSpPr>
              <p:nvPr/>
            </p:nvSpPr>
            <p:spPr bwMode="auto">
              <a:xfrm>
                <a:off x="4176" y="2225"/>
                <a:ext cx="14" cy="18"/>
              </a:xfrm>
              <a:custGeom>
                <a:avLst/>
                <a:gdLst>
                  <a:gd name="T0" fmla="*/ 14 w 14"/>
                  <a:gd name="T1" fmla="*/ 0 h 18"/>
                  <a:gd name="T2" fmla="*/ 14 w 14"/>
                  <a:gd name="T3" fmla="*/ 6 h 18"/>
                  <a:gd name="T4" fmla="*/ 8 w 14"/>
                  <a:gd name="T5" fmla="*/ 12 h 18"/>
                  <a:gd name="T6" fmla="*/ 0 w 14"/>
                  <a:gd name="T7" fmla="*/ 18 h 18"/>
                </a:gdLst>
                <a:ahLst/>
                <a:cxnLst>
                  <a:cxn ang="0">
                    <a:pos x="T0" y="T1"/>
                  </a:cxn>
                  <a:cxn ang="0">
                    <a:pos x="T2" y="T3"/>
                  </a:cxn>
                  <a:cxn ang="0">
                    <a:pos x="T4" y="T5"/>
                  </a:cxn>
                  <a:cxn ang="0">
                    <a:pos x="T6" y="T7"/>
                  </a:cxn>
                </a:cxnLst>
                <a:rect l="0" t="0" r="r" b="b"/>
                <a:pathLst>
                  <a:path w="14" h="18">
                    <a:moveTo>
                      <a:pt x="14" y="0"/>
                    </a:moveTo>
                    <a:lnTo>
                      <a:pt x="14" y="6"/>
                    </a:lnTo>
                    <a:lnTo>
                      <a:pt x="8"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50" name="Freeform 206"/>
              <p:cNvSpPr>
                <a:spLocks/>
              </p:cNvSpPr>
              <p:nvPr/>
            </p:nvSpPr>
            <p:spPr bwMode="auto">
              <a:xfrm>
                <a:off x="3969" y="2237"/>
                <a:ext cx="12" cy="11"/>
              </a:xfrm>
              <a:custGeom>
                <a:avLst/>
                <a:gdLst>
                  <a:gd name="T0" fmla="*/ 0 w 12"/>
                  <a:gd name="T1" fmla="*/ 0 h 11"/>
                  <a:gd name="T2" fmla="*/ 0 w 12"/>
                  <a:gd name="T3" fmla="*/ 6 h 11"/>
                  <a:gd name="T4" fmla="*/ 6 w 12"/>
                  <a:gd name="T5" fmla="*/ 11 h 11"/>
                  <a:gd name="T6" fmla="*/ 12 w 12"/>
                  <a:gd name="T7" fmla="*/ 11 h 11"/>
                </a:gdLst>
                <a:ahLst/>
                <a:cxnLst>
                  <a:cxn ang="0">
                    <a:pos x="T0" y="T1"/>
                  </a:cxn>
                  <a:cxn ang="0">
                    <a:pos x="T2" y="T3"/>
                  </a:cxn>
                  <a:cxn ang="0">
                    <a:pos x="T4" y="T5"/>
                  </a:cxn>
                  <a:cxn ang="0">
                    <a:pos x="T6" y="T7"/>
                  </a:cxn>
                </a:cxnLst>
                <a:rect l="0" t="0" r="r" b="b"/>
                <a:pathLst>
                  <a:path w="12" h="11">
                    <a:moveTo>
                      <a:pt x="0" y="0"/>
                    </a:moveTo>
                    <a:lnTo>
                      <a:pt x="0" y="6"/>
                    </a:lnTo>
                    <a:lnTo>
                      <a:pt x="6" y="11"/>
                    </a:lnTo>
                    <a:lnTo>
                      <a:pt x="12"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51" name="Freeform 207"/>
              <p:cNvSpPr>
                <a:spLocks/>
              </p:cNvSpPr>
              <p:nvPr/>
            </p:nvSpPr>
            <p:spPr bwMode="auto">
              <a:xfrm>
                <a:off x="4066" y="2298"/>
                <a:ext cx="19" cy="5"/>
              </a:xfrm>
              <a:custGeom>
                <a:avLst/>
                <a:gdLst>
                  <a:gd name="T0" fmla="*/ 19 w 19"/>
                  <a:gd name="T1" fmla="*/ 0 h 5"/>
                  <a:gd name="T2" fmla="*/ 13 w 19"/>
                  <a:gd name="T3" fmla="*/ 0 h 5"/>
                  <a:gd name="T4" fmla="*/ 8 w 19"/>
                  <a:gd name="T5" fmla="*/ 5 h 5"/>
                  <a:gd name="T6" fmla="*/ 0 w 19"/>
                  <a:gd name="T7" fmla="*/ 5 h 5"/>
                </a:gdLst>
                <a:ahLst/>
                <a:cxnLst>
                  <a:cxn ang="0">
                    <a:pos x="T0" y="T1"/>
                  </a:cxn>
                  <a:cxn ang="0">
                    <a:pos x="T2" y="T3"/>
                  </a:cxn>
                  <a:cxn ang="0">
                    <a:pos x="T4" y="T5"/>
                  </a:cxn>
                  <a:cxn ang="0">
                    <a:pos x="T6" y="T7"/>
                  </a:cxn>
                </a:cxnLst>
                <a:rect l="0" t="0" r="r" b="b"/>
                <a:pathLst>
                  <a:path w="19" h="5">
                    <a:moveTo>
                      <a:pt x="19" y="0"/>
                    </a:moveTo>
                    <a:lnTo>
                      <a:pt x="13" y="0"/>
                    </a:lnTo>
                    <a:lnTo>
                      <a:pt x="8" y="5"/>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52" name="Freeform 208"/>
              <p:cNvSpPr>
                <a:spLocks/>
              </p:cNvSpPr>
              <p:nvPr/>
            </p:nvSpPr>
            <p:spPr bwMode="auto">
              <a:xfrm>
                <a:off x="4036" y="2854"/>
                <a:ext cx="24" cy="26"/>
              </a:xfrm>
              <a:custGeom>
                <a:avLst/>
                <a:gdLst>
                  <a:gd name="T0" fmla="*/ 24 w 24"/>
                  <a:gd name="T1" fmla="*/ 0 h 26"/>
                  <a:gd name="T2" fmla="*/ 18 w 24"/>
                  <a:gd name="T3" fmla="*/ 8 h 26"/>
                  <a:gd name="T4" fmla="*/ 12 w 24"/>
                  <a:gd name="T5" fmla="*/ 20 h 26"/>
                  <a:gd name="T6" fmla="*/ 0 w 24"/>
                  <a:gd name="T7" fmla="*/ 26 h 26"/>
                </a:gdLst>
                <a:ahLst/>
                <a:cxnLst>
                  <a:cxn ang="0">
                    <a:pos x="T0" y="T1"/>
                  </a:cxn>
                  <a:cxn ang="0">
                    <a:pos x="T2" y="T3"/>
                  </a:cxn>
                  <a:cxn ang="0">
                    <a:pos x="T4" y="T5"/>
                  </a:cxn>
                  <a:cxn ang="0">
                    <a:pos x="T6" y="T7"/>
                  </a:cxn>
                </a:cxnLst>
                <a:rect l="0" t="0" r="r" b="b"/>
                <a:pathLst>
                  <a:path w="24" h="26">
                    <a:moveTo>
                      <a:pt x="24" y="0"/>
                    </a:moveTo>
                    <a:lnTo>
                      <a:pt x="18" y="8"/>
                    </a:lnTo>
                    <a:lnTo>
                      <a:pt x="12" y="20"/>
                    </a:lnTo>
                    <a:lnTo>
                      <a:pt x="0"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53" name="Freeform 209"/>
              <p:cNvSpPr>
                <a:spLocks/>
              </p:cNvSpPr>
              <p:nvPr/>
            </p:nvSpPr>
            <p:spPr bwMode="auto">
              <a:xfrm>
                <a:off x="4103" y="2868"/>
                <a:ext cx="32" cy="12"/>
              </a:xfrm>
              <a:custGeom>
                <a:avLst/>
                <a:gdLst>
                  <a:gd name="T0" fmla="*/ 32 w 32"/>
                  <a:gd name="T1" fmla="*/ 0 h 12"/>
                  <a:gd name="T2" fmla="*/ 26 w 32"/>
                  <a:gd name="T3" fmla="*/ 6 h 12"/>
                  <a:gd name="T4" fmla="*/ 12 w 32"/>
                  <a:gd name="T5" fmla="*/ 12 h 12"/>
                  <a:gd name="T6" fmla="*/ 0 w 32"/>
                  <a:gd name="T7" fmla="*/ 12 h 12"/>
                </a:gdLst>
                <a:ahLst/>
                <a:cxnLst>
                  <a:cxn ang="0">
                    <a:pos x="T0" y="T1"/>
                  </a:cxn>
                  <a:cxn ang="0">
                    <a:pos x="T2" y="T3"/>
                  </a:cxn>
                  <a:cxn ang="0">
                    <a:pos x="T4" y="T5"/>
                  </a:cxn>
                  <a:cxn ang="0">
                    <a:pos x="T6" y="T7"/>
                  </a:cxn>
                </a:cxnLst>
                <a:rect l="0" t="0" r="r" b="b"/>
                <a:pathLst>
                  <a:path w="32" h="12">
                    <a:moveTo>
                      <a:pt x="32" y="0"/>
                    </a:moveTo>
                    <a:lnTo>
                      <a:pt x="26" y="6"/>
                    </a:lnTo>
                    <a:lnTo>
                      <a:pt x="12"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7954" name="Freeform 210"/>
            <p:cNvSpPr>
              <a:spLocks/>
            </p:cNvSpPr>
            <p:nvPr/>
          </p:nvSpPr>
          <p:spPr bwMode="auto">
            <a:xfrm>
              <a:off x="4048" y="3039"/>
              <a:ext cx="1" cy="49"/>
            </a:xfrm>
            <a:custGeom>
              <a:avLst/>
              <a:gdLst>
                <a:gd name="T0" fmla="*/ 0 h 49"/>
                <a:gd name="T1" fmla="*/ 12 h 49"/>
                <a:gd name="T2" fmla="*/ 35 h 49"/>
                <a:gd name="T3" fmla="*/ 49 h 49"/>
              </a:gdLst>
              <a:ahLst/>
              <a:cxnLst>
                <a:cxn ang="0">
                  <a:pos x="0" y="T0"/>
                </a:cxn>
                <a:cxn ang="0">
                  <a:pos x="0" y="T1"/>
                </a:cxn>
                <a:cxn ang="0">
                  <a:pos x="0" y="T2"/>
                </a:cxn>
                <a:cxn ang="0">
                  <a:pos x="0" y="T3"/>
                </a:cxn>
              </a:cxnLst>
              <a:rect l="0" t="0" r="r" b="b"/>
              <a:pathLst>
                <a:path h="49">
                  <a:moveTo>
                    <a:pt x="0" y="0"/>
                  </a:moveTo>
                  <a:lnTo>
                    <a:pt x="0" y="12"/>
                  </a:lnTo>
                  <a:lnTo>
                    <a:pt x="0" y="35"/>
                  </a:lnTo>
                  <a:lnTo>
                    <a:pt x="0"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55" name="Freeform 211"/>
            <p:cNvSpPr>
              <a:spLocks/>
            </p:cNvSpPr>
            <p:nvPr/>
          </p:nvSpPr>
          <p:spPr bwMode="auto">
            <a:xfrm>
              <a:off x="4091" y="3094"/>
              <a:ext cx="12" cy="43"/>
            </a:xfrm>
            <a:custGeom>
              <a:avLst/>
              <a:gdLst>
                <a:gd name="T0" fmla="*/ 12 w 12"/>
                <a:gd name="T1" fmla="*/ 43 h 43"/>
                <a:gd name="T2" fmla="*/ 12 w 12"/>
                <a:gd name="T3" fmla="*/ 43 h 43"/>
                <a:gd name="T4" fmla="*/ 12 w 12"/>
                <a:gd name="T5" fmla="*/ 29 h 43"/>
                <a:gd name="T6" fmla="*/ 12 w 12"/>
                <a:gd name="T7" fmla="*/ 23 h 43"/>
                <a:gd name="T8" fmla="*/ 12 w 12"/>
                <a:gd name="T9" fmla="*/ 23 h 43"/>
                <a:gd name="T10" fmla="*/ 12 w 12"/>
                <a:gd name="T11" fmla="*/ 18 h 43"/>
                <a:gd name="T12" fmla="*/ 6 w 12"/>
                <a:gd name="T13" fmla="*/ 12 h 43"/>
                <a:gd name="T14" fmla="*/ 6 w 12"/>
                <a:gd name="T15" fmla="*/ 6 h 43"/>
                <a:gd name="T16" fmla="*/ 6 w 12"/>
                <a:gd name="T17" fmla="*/ 6 h 43"/>
                <a:gd name="T18" fmla="*/ 0 w 12"/>
                <a:gd name="T19" fmla="*/ 6 h 43"/>
                <a:gd name="T20" fmla="*/ 0 w 12"/>
                <a:gd name="T21" fmla="*/ 0 h 43"/>
                <a:gd name="T22" fmla="*/ 0 w 12"/>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12" y="43"/>
                  </a:moveTo>
                  <a:lnTo>
                    <a:pt x="12" y="43"/>
                  </a:lnTo>
                  <a:lnTo>
                    <a:pt x="12" y="29"/>
                  </a:lnTo>
                  <a:lnTo>
                    <a:pt x="12" y="23"/>
                  </a:lnTo>
                  <a:lnTo>
                    <a:pt x="12" y="23"/>
                  </a:lnTo>
                  <a:lnTo>
                    <a:pt x="12" y="18"/>
                  </a:lnTo>
                  <a:lnTo>
                    <a:pt x="6" y="12"/>
                  </a:lnTo>
                  <a:lnTo>
                    <a:pt x="6" y="6"/>
                  </a:lnTo>
                  <a:lnTo>
                    <a:pt x="6"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56" name="Freeform 212"/>
            <p:cNvSpPr>
              <a:spLocks/>
            </p:cNvSpPr>
            <p:nvPr/>
          </p:nvSpPr>
          <p:spPr bwMode="auto">
            <a:xfrm>
              <a:off x="4164" y="2097"/>
              <a:ext cx="49" cy="35"/>
            </a:xfrm>
            <a:custGeom>
              <a:avLst/>
              <a:gdLst>
                <a:gd name="T0" fmla="*/ 0 w 49"/>
                <a:gd name="T1" fmla="*/ 0 h 35"/>
                <a:gd name="T2" fmla="*/ 12 w 49"/>
                <a:gd name="T3" fmla="*/ 0 h 35"/>
                <a:gd name="T4" fmla="*/ 31 w 49"/>
                <a:gd name="T5" fmla="*/ 6 h 35"/>
                <a:gd name="T6" fmla="*/ 43 w 49"/>
                <a:gd name="T7" fmla="*/ 12 h 35"/>
                <a:gd name="T8" fmla="*/ 43 w 49"/>
                <a:gd name="T9" fmla="*/ 12 h 35"/>
                <a:gd name="T10" fmla="*/ 49 w 49"/>
                <a:gd name="T11" fmla="*/ 24 h 35"/>
                <a:gd name="T12" fmla="*/ 43 w 49"/>
                <a:gd name="T13" fmla="*/ 35 h 35"/>
                <a:gd name="T14" fmla="*/ 37 w 49"/>
                <a:gd name="T15" fmla="*/ 35 h 35"/>
                <a:gd name="T16" fmla="*/ 37 w 49"/>
                <a:gd name="T17" fmla="*/ 35 h 35"/>
                <a:gd name="T18" fmla="*/ 20 w 49"/>
                <a:gd name="T19" fmla="*/ 24 h 35"/>
                <a:gd name="T20" fmla="*/ 0 w 49"/>
                <a:gd name="T21" fmla="*/ 12 h 35"/>
                <a:gd name="T22" fmla="*/ 0 w 49"/>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5">
                  <a:moveTo>
                    <a:pt x="0" y="0"/>
                  </a:moveTo>
                  <a:lnTo>
                    <a:pt x="12" y="0"/>
                  </a:lnTo>
                  <a:lnTo>
                    <a:pt x="31" y="6"/>
                  </a:lnTo>
                  <a:lnTo>
                    <a:pt x="43" y="12"/>
                  </a:lnTo>
                  <a:lnTo>
                    <a:pt x="43" y="12"/>
                  </a:lnTo>
                  <a:lnTo>
                    <a:pt x="49" y="24"/>
                  </a:lnTo>
                  <a:lnTo>
                    <a:pt x="43" y="35"/>
                  </a:lnTo>
                  <a:lnTo>
                    <a:pt x="37" y="35"/>
                  </a:lnTo>
                  <a:lnTo>
                    <a:pt x="37" y="35"/>
                  </a:lnTo>
                  <a:lnTo>
                    <a:pt x="20" y="24"/>
                  </a:lnTo>
                  <a:lnTo>
                    <a:pt x="0" y="12"/>
                  </a:lnTo>
                  <a:lnTo>
                    <a:pt x="0" y="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57" name="Freeform 213"/>
            <p:cNvSpPr>
              <a:spLocks/>
            </p:cNvSpPr>
            <p:nvPr/>
          </p:nvSpPr>
          <p:spPr bwMode="auto">
            <a:xfrm>
              <a:off x="3914" y="2103"/>
              <a:ext cx="55" cy="49"/>
            </a:xfrm>
            <a:custGeom>
              <a:avLst/>
              <a:gdLst>
                <a:gd name="T0" fmla="*/ 55 w 55"/>
                <a:gd name="T1" fmla="*/ 0 h 49"/>
                <a:gd name="T2" fmla="*/ 49 w 55"/>
                <a:gd name="T3" fmla="*/ 6 h 49"/>
                <a:gd name="T4" fmla="*/ 30 w 55"/>
                <a:gd name="T5" fmla="*/ 6 h 49"/>
                <a:gd name="T6" fmla="*/ 12 w 55"/>
                <a:gd name="T7" fmla="*/ 6 h 49"/>
                <a:gd name="T8" fmla="*/ 12 w 55"/>
                <a:gd name="T9" fmla="*/ 6 h 49"/>
                <a:gd name="T10" fmla="*/ 0 w 55"/>
                <a:gd name="T11" fmla="*/ 12 h 49"/>
                <a:gd name="T12" fmla="*/ 0 w 55"/>
                <a:gd name="T13" fmla="*/ 12 h 49"/>
                <a:gd name="T14" fmla="*/ 0 w 55"/>
                <a:gd name="T15" fmla="*/ 18 h 49"/>
                <a:gd name="T16" fmla="*/ 0 w 55"/>
                <a:gd name="T17" fmla="*/ 18 h 49"/>
                <a:gd name="T18" fmla="*/ 6 w 55"/>
                <a:gd name="T19" fmla="*/ 35 h 49"/>
                <a:gd name="T20" fmla="*/ 18 w 55"/>
                <a:gd name="T21" fmla="*/ 49 h 49"/>
                <a:gd name="T22" fmla="*/ 24 w 55"/>
                <a:gd name="T23" fmla="*/ 43 h 49"/>
                <a:gd name="T24" fmla="*/ 24 w 55"/>
                <a:gd name="T25" fmla="*/ 43 h 49"/>
                <a:gd name="T26" fmla="*/ 36 w 55"/>
                <a:gd name="T27" fmla="*/ 29 h 49"/>
                <a:gd name="T28" fmla="*/ 55 w 55"/>
                <a:gd name="T29" fmla="*/ 12 h 49"/>
                <a:gd name="T30" fmla="*/ 55 w 55"/>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9">
                  <a:moveTo>
                    <a:pt x="55" y="0"/>
                  </a:moveTo>
                  <a:lnTo>
                    <a:pt x="49" y="6"/>
                  </a:lnTo>
                  <a:lnTo>
                    <a:pt x="30" y="6"/>
                  </a:lnTo>
                  <a:lnTo>
                    <a:pt x="12" y="6"/>
                  </a:lnTo>
                  <a:lnTo>
                    <a:pt x="12" y="6"/>
                  </a:lnTo>
                  <a:lnTo>
                    <a:pt x="0" y="12"/>
                  </a:lnTo>
                  <a:lnTo>
                    <a:pt x="0" y="12"/>
                  </a:lnTo>
                  <a:lnTo>
                    <a:pt x="0" y="18"/>
                  </a:lnTo>
                  <a:lnTo>
                    <a:pt x="0" y="18"/>
                  </a:lnTo>
                  <a:lnTo>
                    <a:pt x="6" y="35"/>
                  </a:lnTo>
                  <a:lnTo>
                    <a:pt x="18" y="49"/>
                  </a:lnTo>
                  <a:lnTo>
                    <a:pt x="24" y="43"/>
                  </a:lnTo>
                  <a:lnTo>
                    <a:pt x="24" y="43"/>
                  </a:lnTo>
                  <a:lnTo>
                    <a:pt x="36" y="29"/>
                  </a:lnTo>
                  <a:lnTo>
                    <a:pt x="55" y="12"/>
                  </a:lnTo>
                  <a:lnTo>
                    <a:pt x="55" y="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58" name="Freeform 214"/>
            <p:cNvSpPr>
              <a:spLocks/>
            </p:cNvSpPr>
            <p:nvPr/>
          </p:nvSpPr>
          <p:spPr bwMode="auto">
            <a:xfrm>
              <a:off x="4048" y="2219"/>
              <a:ext cx="61" cy="37"/>
            </a:xfrm>
            <a:custGeom>
              <a:avLst/>
              <a:gdLst>
                <a:gd name="T0" fmla="*/ 61 w 61"/>
                <a:gd name="T1" fmla="*/ 6 h 37"/>
                <a:gd name="T2" fmla="*/ 55 w 61"/>
                <a:gd name="T3" fmla="*/ 6 h 37"/>
                <a:gd name="T4" fmla="*/ 43 w 61"/>
                <a:gd name="T5" fmla="*/ 6 h 37"/>
                <a:gd name="T6" fmla="*/ 31 w 61"/>
                <a:gd name="T7" fmla="*/ 0 h 37"/>
                <a:gd name="T8" fmla="*/ 31 w 61"/>
                <a:gd name="T9" fmla="*/ 0 h 37"/>
                <a:gd name="T10" fmla="*/ 26 w 61"/>
                <a:gd name="T11" fmla="*/ 0 h 37"/>
                <a:gd name="T12" fmla="*/ 12 w 61"/>
                <a:gd name="T13" fmla="*/ 6 h 37"/>
                <a:gd name="T14" fmla="*/ 6 w 61"/>
                <a:gd name="T15" fmla="*/ 6 h 37"/>
                <a:gd name="T16" fmla="*/ 6 w 61"/>
                <a:gd name="T17" fmla="*/ 6 h 37"/>
                <a:gd name="T18" fmla="*/ 0 w 61"/>
                <a:gd name="T19" fmla="*/ 12 h 37"/>
                <a:gd name="T20" fmla="*/ 0 w 61"/>
                <a:gd name="T21" fmla="*/ 18 h 37"/>
                <a:gd name="T22" fmla="*/ 12 w 61"/>
                <a:gd name="T23" fmla="*/ 18 h 37"/>
                <a:gd name="T24" fmla="*/ 12 w 61"/>
                <a:gd name="T25" fmla="*/ 18 h 37"/>
                <a:gd name="T26" fmla="*/ 18 w 61"/>
                <a:gd name="T27" fmla="*/ 18 h 37"/>
                <a:gd name="T28" fmla="*/ 26 w 61"/>
                <a:gd name="T29" fmla="*/ 24 h 37"/>
                <a:gd name="T30" fmla="*/ 26 w 61"/>
                <a:gd name="T31" fmla="*/ 24 h 37"/>
                <a:gd name="T32" fmla="*/ 26 w 61"/>
                <a:gd name="T33" fmla="*/ 24 h 37"/>
                <a:gd name="T34" fmla="*/ 26 w 61"/>
                <a:gd name="T35" fmla="*/ 29 h 37"/>
                <a:gd name="T36" fmla="*/ 31 w 61"/>
                <a:gd name="T37" fmla="*/ 37 h 37"/>
                <a:gd name="T38" fmla="*/ 31 w 61"/>
                <a:gd name="T39" fmla="*/ 37 h 37"/>
                <a:gd name="T40" fmla="*/ 31 w 61"/>
                <a:gd name="T41" fmla="*/ 37 h 37"/>
                <a:gd name="T42" fmla="*/ 31 w 61"/>
                <a:gd name="T43" fmla="*/ 29 h 37"/>
                <a:gd name="T44" fmla="*/ 37 w 61"/>
                <a:gd name="T45" fmla="*/ 24 h 37"/>
                <a:gd name="T46" fmla="*/ 43 w 61"/>
                <a:gd name="T47" fmla="*/ 18 h 37"/>
                <a:gd name="T48" fmla="*/ 43 w 61"/>
                <a:gd name="T49" fmla="*/ 18 h 37"/>
                <a:gd name="T50" fmla="*/ 55 w 61"/>
                <a:gd name="T51" fmla="*/ 18 h 37"/>
                <a:gd name="T52" fmla="*/ 61 w 61"/>
                <a:gd name="T53" fmla="*/ 12 h 37"/>
                <a:gd name="T54" fmla="*/ 61 w 61"/>
                <a:gd name="T5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37">
                  <a:moveTo>
                    <a:pt x="61" y="6"/>
                  </a:moveTo>
                  <a:lnTo>
                    <a:pt x="55" y="6"/>
                  </a:lnTo>
                  <a:lnTo>
                    <a:pt x="43" y="6"/>
                  </a:lnTo>
                  <a:lnTo>
                    <a:pt x="31" y="0"/>
                  </a:lnTo>
                  <a:lnTo>
                    <a:pt x="31" y="0"/>
                  </a:lnTo>
                  <a:lnTo>
                    <a:pt x="26" y="0"/>
                  </a:lnTo>
                  <a:lnTo>
                    <a:pt x="12" y="6"/>
                  </a:lnTo>
                  <a:lnTo>
                    <a:pt x="6" y="6"/>
                  </a:lnTo>
                  <a:lnTo>
                    <a:pt x="6" y="6"/>
                  </a:lnTo>
                  <a:lnTo>
                    <a:pt x="0" y="12"/>
                  </a:lnTo>
                  <a:lnTo>
                    <a:pt x="0" y="18"/>
                  </a:lnTo>
                  <a:lnTo>
                    <a:pt x="12" y="18"/>
                  </a:lnTo>
                  <a:lnTo>
                    <a:pt x="12" y="18"/>
                  </a:lnTo>
                  <a:lnTo>
                    <a:pt x="18" y="18"/>
                  </a:lnTo>
                  <a:lnTo>
                    <a:pt x="26" y="24"/>
                  </a:lnTo>
                  <a:lnTo>
                    <a:pt x="26" y="24"/>
                  </a:lnTo>
                  <a:lnTo>
                    <a:pt x="26" y="24"/>
                  </a:lnTo>
                  <a:lnTo>
                    <a:pt x="26" y="29"/>
                  </a:lnTo>
                  <a:lnTo>
                    <a:pt x="31" y="37"/>
                  </a:lnTo>
                  <a:lnTo>
                    <a:pt x="31" y="37"/>
                  </a:lnTo>
                  <a:lnTo>
                    <a:pt x="31" y="37"/>
                  </a:lnTo>
                  <a:lnTo>
                    <a:pt x="31" y="29"/>
                  </a:lnTo>
                  <a:lnTo>
                    <a:pt x="37" y="24"/>
                  </a:lnTo>
                  <a:lnTo>
                    <a:pt x="43" y="18"/>
                  </a:lnTo>
                  <a:lnTo>
                    <a:pt x="43" y="18"/>
                  </a:lnTo>
                  <a:lnTo>
                    <a:pt x="55" y="18"/>
                  </a:lnTo>
                  <a:lnTo>
                    <a:pt x="61" y="12"/>
                  </a:lnTo>
                  <a:lnTo>
                    <a:pt x="61" y="6"/>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59" name="Freeform 215"/>
            <p:cNvSpPr>
              <a:spLocks/>
            </p:cNvSpPr>
            <p:nvPr/>
          </p:nvSpPr>
          <p:spPr bwMode="auto">
            <a:xfrm>
              <a:off x="3393" y="1863"/>
              <a:ext cx="37" cy="20"/>
            </a:xfrm>
            <a:custGeom>
              <a:avLst/>
              <a:gdLst>
                <a:gd name="T0" fmla="*/ 12 w 37"/>
                <a:gd name="T1" fmla="*/ 20 h 20"/>
                <a:gd name="T2" fmla="*/ 20 w 37"/>
                <a:gd name="T3" fmla="*/ 14 h 20"/>
                <a:gd name="T4" fmla="*/ 31 w 37"/>
                <a:gd name="T5" fmla="*/ 14 h 20"/>
                <a:gd name="T6" fmla="*/ 37 w 37"/>
                <a:gd name="T7" fmla="*/ 8 h 20"/>
                <a:gd name="T8" fmla="*/ 37 w 37"/>
                <a:gd name="T9" fmla="*/ 8 h 20"/>
                <a:gd name="T10" fmla="*/ 37 w 37"/>
                <a:gd name="T11" fmla="*/ 8 h 20"/>
                <a:gd name="T12" fmla="*/ 37 w 37"/>
                <a:gd name="T13" fmla="*/ 0 h 20"/>
                <a:gd name="T14" fmla="*/ 31 w 37"/>
                <a:gd name="T15" fmla="*/ 0 h 20"/>
                <a:gd name="T16" fmla="*/ 31 w 37"/>
                <a:gd name="T17" fmla="*/ 0 h 20"/>
                <a:gd name="T18" fmla="*/ 20 w 37"/>
                <a:gd name="T19" fmla="*/ 0 h 20"/>
                <a:gd name="T20" fmla="*/ 6 w 37"/>
                <a:gd name="T21" fmla="*/ 0 h 20"/>
                <a:gd name="T22" fmla="*/ 0 w 37"/>
                <a:gd name="T23" fmla="*/ 0 h 20"/>
                <a:gd name="T24" fmla="*/ 0 w 37"/>
                <a:gd name="T25" fmla="*/ 0 h 20"/>
                <a:gd name="T26" fmla="*/ 0 w 37"/>
                <a:gd name="T27" fmla="*/ 8 h 20"/>
                <a:gd name="T28" fmla="*/ 6 w 37"/>
                <a:gd name="T29" fmla="*/ 8 h 20"/>
                <a:gd name="T30" fmla="*/ 12 w 37"/>
                <a:gd name="T31" fmla="*/ 8 h 20"/>
                <a:gd name="T32" fmla="*/ 12 w 37"/>
                <a:gd name="T33" fmla="*/ 8 h 20"/>
                <a:gd name="T34" fmla="*/ 12 w 37"/>
                <a:gd name="T35" fmla="*/ 14 h 20"/>
                <a:gd name="T36" fmla="*/ 12 w 37"/>
                <a:gd name="T37" fmla="*/ 20 h 20"/>
                <a:gd name="T38" fmla="*/ 12 w 37"/>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20">
                  <a:moveTo>
                    <a:pt x="12" y="20"/>
                  </a:moveTo>
                  <a:lnTo>
                    <a:pt x="20" y="14"/>
                  </a:lnTo>
                  <a:lnTo>
                    <a:pt x="31" y="14"/>
                  </a:lnTo>
                  <a:lnTo>
                    <a:pt x="37" y="8"/>
                  </a:lnTo>
                  <a:lnTo>
                    <a:pt x="37" y="8"/>
                  </a:lnTo>
                  <a:lnTo>
                    <a:pt x="37" y="8"/>
                  </a:lnTo>
                  <a:lnTo>
                    <a:pt x="37" y="0"/>
                  </a:lnTo>
                  <a:lnTo>
                    <a:pt x="31" y="0"/>
                  </a:lnTo>
                  <a:lnTo>
                    <a:pt x="31" y="0"/>
                  </a:lnTo>
                  <a:lnTo>
                    <a:pt x="20" y="0"/>
                  </a:lnTo>
                  <a:lnTo>
                    <a:pt x="6" y="0"/>
                  </a:lnTo>
                  <a:lnTo>
                    <a:pt x="0" y="0"/>
                  </a:lnTo>
                  <a:lnTo>
                    <a:pt x="0" y="0"/>
                  </a:lnTo>
                  <a:lnTo>
                    <a:pt x="0" y="8"/>
                  </a:lnTo>
                  <a:lnTo>
                    <a:pt x="6" y="8"/>
                  </a:lnTo>
                  <a:lnTo>
                    <a:pt x="12" y="8"/>
                  </a:lnTo>
                  <a:lnTo>
                    <a:pt x="12" y="8"/>
                  </a:lnTo>
                  <a:lnTo>
                    <a:pt x="12" y="14"/>
                  </a:lnTo>
                  <a:lnTo>
                    <a:pt x="12" y="20"/>
                  </a:lnTo>
                  <a:lnTo>
                    <a:pt x="12" y="2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60" name="Freeform 216"/>
            <p:cNvSpPr>
              <a:spLocks/>
            </p:cNvSpPr>
            <p:nvPr/>
          </p:nvSpPr>
          <p:spPr bwMode="auto">
            <a:xfrm>
              <a:off x="4697" y="1857"/>
              <a:ext cx="24" cy="14"/>
            </a:xfrm>
            <a:custGeom>
              <a:avLst/>
              <a:gdLst>
                <a:gd name="T0" fmla="*/ 24 w 24"/>
                <a:gd name="T1" fmla="*/ 6 h 14"/>
                <a:gd name="T2" fmla="*/ 18 w 24"/>
                <a:gd name="T3" fmla="*/ 6 h 14"/>
                <a:gd name="T4" fmla="*/ 12 w 24"/>
                <a:gd name="T5" fmla="*/ 14 h 14"/>
                <a:gd name="T6" fmla="*/ 6 w 24"/>
                <a:gd name="T7" fmla="*/ 14 h 14"/>
                <a:gd name="T8" fmla="*/ 6 w 24"/>
                <a:gd name="T9" fmla="*/ 14 h 14"/>
                <a:gd name="T10" fmla="*/ 0 w 24"/>
                <a:gd name="T11" fmla="*/ 14 h 14"/>
                <a:gd name="T12" fmla="*/ 0 w 24"/>
                <a:gd name="T13" fmla="*/ 6 h 14"/>
                <a:gd name="T14" fmla="*/ 0 w 24"/>
                <a:gd name="T15" fmla="*/ 0 h 14"/>
                <a:gd name="T16" fmla="*/ 0 w 24"/>
                <a:gd name="T17" fmla="*/ 0 h 14"/>
                <a:gd name="T18" fmla="*/ 12 w 24"/>
                <a:gd name="T19" fmla="*/ 0 h 14"/>
                <a:gd name="T20" fmla="*/ 18 w 24"/>
                <a:gd name="T21" fmla="*/ 0 h 14"/>
                <a:gd name="T22" fmla="*/ 24 w 24"/>
                <a:gd name="T2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4">
                  <a:moveTo>
                    <a:pt x="24" y="6"/>
                  </a:moveTo>
                  <a:lnTo>
                    <a:pt x="18" y="6"/>
                  </a:lnTo>
                  <a:lnTo>
                    <a:pt x="12" y="14"/>
                  </a:lnTo>
                  <a:lnTo>
                    <a:pt x="6" y="14"/>
                  </a:lnTo>
                  <a:lnTo>
                    <a:pt x="6" y="14"/>
                  </a:lnTo>
                  <a:lnTo>
                    <a:pt x="0" y="14"/>
                  </a:lnTo>
                  <a:lnTo>
                    <a:pt x="0" y="6"/>
                  </a:lnTo>
                  <a:lnTo>
                    <a:pt x="0" y="0"/>
                  </a:lnTo>
                  <a:lnTo>
                    <a:pt x="0" y="0"/>
                  </a:lnTo>
                  <a:lnTo>
                    <a:pt x="12" y="0"/>
                  </a:lnTo>
                  <a:lnTo>
                    <a:pt x="18" y="0"/>
                  </a:lnTo>
                  <a:lnTo>
                    <a:pt x="24" y="6"/>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61" name="Freeform 217"/>
            <p:cNvSpPr>
              <a:spLocks/>
            </p:cNvSpPr>
            <p:nvPr/>
          </p:nvSpPr>
          <p:spPr bwMode="auto">
            <a:xfrm>
              <a:off x="3375" y="1912"/>
              <a:ext cx="12" cy="14"/>
            </a:xfrm>
            <a:custGeom>
              <a:avLst/>
              <a:gdLst>
                <a:gd name="T0" fmla="*/ 6 w 12"/>
                <a:gd name="T1" fmla="*/ 0 h 14"/>
                <a:gd name="T2" fmla="*/ 6 w 12"/>
                <a:gd name="T3" fmla="*/ 0 h 14"/>
                <a:gd name="T4" fmla="*/ 12 w 12"/>
                <a:gd name="T5" fmla="*/ 6 h 14"/>
                <a:gd name="T6" fmla="*/ 12 w 12"/>
                <a:gd name="T7" fmla="*/ 6 h 14"/>
                <a:gd name="T8" fmla="*/ 12 w 12"/>
                <a:gd name="T9" fmla="*/ 6 h 14"/>
                <a:gd name="T10" fmla="*/ 12 w 12"/>
                <a:gd name="T11" fmla="*/ 14 h 14"/>
                <a:gd name="T12" fmla="*/ 6 w 12"/>
                <a:gd name="T13" fmla="*/ 14 h 14"/>
                <a:gd name="T14" fmla="*/ 6 w 12"/>
                <a:gd name="T15" fmla="*/ 14 h 14"/>
                <a:gd name="T16" fmla="*/ 6 w 12"/>
                <a:gd name="T17" fmla="*/ 14 h 14"/>
                <a:gd name="T18" fmla="*/ 0 w 12"/>
                <a:gd name="T19" fmla="*/ 14 h 14"/>
                <a:gd name="T20" fmla="*/ 0 w 12"/>
                <a:gd name="T21" fmla="*/ 6 h 14"/>
                <a:gd name="T22" fmla="*/ 0 w 12"/>
                <a:gd name="T23" fmla="*/ 6 h 14"/>
                <a:gd name="T24" fmla="*/ 0 w 12"/>
                <a:gd name="T25" fmla="*/ 6 h 14"/>
                <a:gd name="T26" fmla="*/ 0 w 12"/>
                <a:gd name="T27" fmla="*/ 6 h 14"/>
                <a:gd name="T28" fmla="*/ 6 w 12"/>
                <a:gd name="T29" fmla="*/ 0 h 14"/>
                <a:gd name="T30" fmla="*/ 6 w 12"/>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6" y="0"/>
                  </a:moveTo>
                  <a:lnTo>
                    <a:pt x="6" y="0"/>
                  </a:lnTo>
                  <a:lnTo>
                    <a:pt x="12" y="6"/>
                  </a:lnTo>
                  <a:lnTo>
                    <a:pt x="12" y="6"/>
                  </a:lnTo>
                  <a:lnTo>
                    <a:pt x="12" y="6"/>
                  </a:lnTo>
                  <a:lnTo>
                    <a:pt x="12" y="14"/>
                  </a:lnTo>
                  <a:lnTo>
                    <a:pt x="6" y="14"/>
                  </a:lnTo>
                  <a:lnTo>
                    <a:pt x="6" y="14"/>
                  </a:lnTo>
                  <a:lnTo>
                    <a:pt x="6" y="14"/>
                  </a:lnTo>
                  <a:lnTo>
                    <a:pt x="0" y="14"/>
                  </a:lnTo>
                  <a:lnTo>
                    <a:pt x="0" y="6"/>
                  </a:lnTo>
                  <a:lnTo>
                    <a:pt x="0" y="6"/>
                  </a:lnTo>
                  <a:lnTo>
                    <a:pt x="0" y="6"/>
                  </a:lnTo>
                  <a:lnTo>
                    <a:pt x="0" y="6"/>
                  </a:lnTo>
                  <a:lnTo>
                    <a:pt x="6" y="0"/>
                  </a:lnTo>
                  <a:lnTo>
                    <a:pt x="6"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62" name="Freeform 218"/>
            <p:cNvSpPr>
              <a:spLocks/>
            </p:cNvSpPr>
            <p:nvPr/>
          </p:nvSpPr>
          <p:spPr bwMode="auto">
            <a:xfrm>
              <a:off x="4752" y="1895"/>
              <a:ext cx="18" cy="11"/>
            </a:xfrm>
            <a:custGeom>
              <a:avLst/>
              <a:gdLst>
                <a:gd name="T0" fmla="*/ 12 w 18"/>
                <a:gd name="T1" fmla="*/ 0 h 11"/>
                <a:gd name="T2" fmla="*/ 6 w 18"/>
                <a:gd name="T3" fmla="*/ 0 h 11"/>
                <a:gd name="T4" fmla="*/ 0 w 18"/>
                <a:gd name="T5" fmla="*/ 5 h 11"/>
                <a:gd name="T6" fmla="*/ 0 w 18"/>
                <a:gd name="T7" fmla="*/ 5 h 11"/>
                <a:gd name="T8" fmla="*/ 0 w 18"/>
                <a:gd name="T9" fmla="*/ 5 h 11"/>
                <a:gd name="T10" fmla="*/ 0 w 18"/>
                <a:gd name="T11" fmla="*/ 11 h 11"/>
                <a:gd name="T12" fmla="*/ 6 w 18"/>
                <a:gd name="T13" fmla="*/ 11 h 11"/>
                <a:gd name="T14" fmla="*/ 12 w 18"/>
                <a:gd name="T15" fmla="*/ 11 h 11"/>
                <a:gd name="T16" fmla="*/ 12 w 18"/>
                <a:gd name="T17" fmla="*/ 11 h 11"/>
                <a:gd name="T18" fmla="*/ 18 w 18"/>
                <a:gd name="T19" fmla="*/ 11 h 11"/>
                <a:gd name="T20" fmla="*/ 18 w 18"/>
                <a:gd name="T21" fmla="*/ 11 h 11"/>
                <a:gd name="T22" fmla="*/ 18 w 18"/>
                <a:gd name="T23" fmla="*/ 11 h 11"/>
                <a:gd name="T24" fmla="*/ 18 w 18"/>
                <a:gd name="T25" fmla="*/ 11 h 11"/>
                <a:gd name="T26" fmla="*/ 18 w 18"/>
                <a:gd name="T27" fmla="*/ 11 h 11"/>
                <a:gd name="T28" fmla="*/ 12 w 18"/>
                <a:gd name="T29" fmla="*/ 5 h 11"/>
                <a:gd name="T30" fmla="*/ 12 w 18"/>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1">
                  <a:moveTo>
                    <a:pt x="12" y="0"/>
                  </a:moveTo>
                  <a:lnTo>
                    <a:pt x="6" y="0"/>
                  </a:lnTo>
                  <a:lnTo>
                    <a:pt x="0" y="5"/>
                  </a:lnTo>
                  <a:lnTo>
                    <a:pt x="0" y="5"/>
                  </a:lnTo>
                  <a:lnTo>
                    <a:pt x="0" y="5"/>
                  </a:lnTo>
                  <a:lnTo>
                    <a:pt x="0" y="11"/>
                  </a:lnTo>
                  <a:lnTo>
                    <a:pt x="6" y="11"/>
                  </a:lnTo>
                  <a:lnTo>
                    <a:pt x="12" y="11"/>
                  </a:lnTo>
                  <a:lnTo>
                    <a:pt x="12" y="11"/>
                  </a:lnTo>
                  <a:lnTo>
                    <a:pt x="18" y="11"/>
                  </a:lnTo>
                  <a:lnTo>
                    <a:pt x="18" y="11"/>
                  </a:lnTo>
                  <a:lnTo>
                    <a:pt x="18" y="11"/>
                  </a:lnTo>
                  <a:lnTo>
                    <a:pt x="18" y="11"/>
                  </a:lnTo>
                  <a:lnTo>
                    <a:pt x="18" y="11"/>
                  </a:lnTo>
                  <a:lnTo>
                    <a:pt x="12" y="5"/>
                  </a:lnTo>
                  <a:lnTo>
                    <a:pt x="12"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63" name="Freeform 219"/>
            <p:cNvSpPr>
              <a:spLocks/>
            </p:cNvSpPr>
            <p:nvPr/>
          </p:nvSpPr>
          <p:spPr bwMode="auto">
            <a:xfrm>
              <a:off x="4115" y="3320"/>
              <a:ext cx="14" cy="6"/>
            </a:xfrm>
            <a:custGeom>
              <a:avLst/>
              <a:gdLst>
                <a:gd name="T0" fmla="*/ 14 w 14"/>
                <a:gd name="T1" fmla="*/ 0 h 6"/>
                <a:gd name="T2" fmla="*/ 6 w 14"/>
                <a:gd name="T3" fmla="*/ 0 h 6"/>
                <a:gd name="T4" fmla="*/ 6 w 14"/>
                <a:gd name="T5" fmla="*/ 0 h 6"/>
                <a:gd name="T6" fmla="*/ 0 w 14"/>
                <a:gd name="T7" fmla="*/ 0 h 6"/>
                <a:gd name="T8" fmla="*/ 0 w 14"/>
                <a:gd name="T9" fmla="*/ 0 h 6"/>
                <a:gd name="T10" fmla="*/ 0 w 14"/>
                <a:gd name="T11" fmla="*/ 6 h 6"/>
                <a:gd name="T12" fmla="*/ 0 w 14"/>
                <a:gd name="T13" fmla="*/ 6 h 6"/>
                <a:gd name="T14" fmla="*/ 6 w 14"/>
                <a:gd name="T15" fmla="*/ 6 h 6"/>
                <a:gd name="T16" fmla="*/ 6 w 14"/>
                <a:gd name="T17" fmla="*/ 6 h 6"/>
                <a:gd name="T18" fmla="*/ 6 w 14"/>
                <a:gd name="T19" fmla="*/ 6 h 6"/>
                <a:gd name="T20" fmla="*/ 6 w 14"/>
                <a:gd name="T21" fmla="*/ 6 h 6"/>
                <a:gd name="T22" fmla="*/ 14 w 14"/>
                <a:gd name="T23" fmla="*/ 6 h 6"/>
                <a:gd name="T24" fmla="*/ 14 w 14"/>
                <a:gd name="T25" fmla="*/ 6 h 6"/>
                <a:gd name="T26" fmla="*/ 14 w 14"/>
                <a:gd name="T27" fmla="*/ 6 h 6"/>
                <a:gd name="T28" fmla="*/ 14 w 14"/>
                <a:gd name="T29" fmla="*/ 0 h 6"/>
                <a:gd name="T30" fmla="*/ 14 w 1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6">
                  <a:moveTo>
                    <a:pt x="14" y="0"/>
                  </a:moveTo>
                  <a:lnTo>
                    <a:pt x="6" y="0"/>
                  </a:lnTo>
                  <a:lnTo>
                    <a:pt x="6" y="0"/>
                  </a:lnTo>
                  <a:lnTo>
                    <a:pt x="0" y="0"/>
                  </a:lnTo>
                  <a:lnTo>
                    <a:pt x="0" y="0"/>
                  </a:lnTo>
                  <a:lnTo>
                    <a:pt x="0" y="6"/>
                  </a:lnTo>
                  <a:lnTo>
                    <a:pt x="0" y="6"/>
                  </a:lnTo>
                  <a:lnTo>
                    <a:pt x="6" y="6"/>
                  </a:lnTo>
                  <a:lnTo>
                    <a:pt x="6" y="6"/>
                  </a:lnTo>
                  <a:lnTo>
                    <a:pt x="6" y="6"/>
                  </a:lnTo>
                  <a:lnTo>
                    <a:pt x="6" y="6"/>
                  </a:lnTo>
                  <a:lnTo>
                    <a:pt x="14" y="6"/>
                  </a:lnTo>
                  <a:lnTo>
                    <a:pt x="14" y="6"/>
                  </a:lnTo>
                  <a:lnTo>
                    <a:pt x="14" y="6"/>
                  </a:lnTo>
                  <a:lnTo>
                    <a:pt x="14" y="0"/>
                  </a:lnTo>
                  <a:lnTo>
                    <a:pt x="14"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64" name="Freeform 220"/>
            <p:cNvSpPr>
              <a:spLocks/>
            </p:cNvSpPr>
            <p:nvPr/>
          </p:nvSpPr>
          <p:spPr bwMode="auto">
            <a:xfrm>
              <a:off x="4103" y="3326"/>
              <a:ext cx="12" cy="12"/>
            </a:xfrm>
            <a:custGeom>
              <a:avLst/>
              <a:gdLst>
                <a:gd name="T0" fmla="*/ 12 w 12"/>
                <a:gd name="T1" fmla="*/ 0 h 12"/>
                <a:gd name="T2" fmla="*/ 6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6 w 12"/>
                <a:gd name="T15" fmla="*/ 6 h 12"/>
                <a:gd name="T16" fmla="*/ 6 w 12"/>
                <a:gd name="T17" fmla="*/ 6 h 12"/>
                <a:gd name="T18" fmla="*/ 6 w 12"/>
                <a:gd name="T19" fmla="*/ 12 h 12"/>
                <a:gd name="T20" fmla="*/ 6 w 12"/>
                <a:gd name="T21" fmla="*/ 12 h 12"/>
                <a:gd name="T22" fmla="*/ 12 w 12"/>
                <a:gd name="T23" fmla="*/ 6 h 12"/>
                <a:gd name="T24" fmla="*/ 12 w 12"/>
                <a:gd name="T25" fmla="*/ 6 h 12"/>
                <a:gd name="T26" fmla="*/ 12 w 12"/>
                <a:gd name="T27" fmla="*/ 6 h 12"/>
                <a:gd name="T28" fmla="*/ 12 w 12"/>
                <a:gd name="T29" fmla="*/ 0 h 12"/>
                <a:gd name="T30" fmla="*/ 12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2" y="0"/>
                  </a:moveTo>
                  <a:lnTo>
                    <a:pt x="6" y="0"/>
                  </a:lnTo>
                  <a:lnTo>
                    <a:pt x="6" y="0"/>
                  </a:lnTo>
                  <a:lnTo>
                    <a:pt x="6" y="0"/>
                  </a:lnTo>
                  <a:lnTo>
                    <a:pt x="6" y="0"/>
                  </a:lnTo>
                  <a:lnTo>
                    <a:pt x="0" y="0"/>
                  </a:lnTo>
                  <a:lnTo>
                    <a:pt x="0" y="6"/>
                  </a:lnTo>
                  <a:lnTo>
                    <a:pt x="6" y="6"/>
                  </a:lnTo>
                  <a:lnTo>
                    <a:pt x="6" y="6"/>
                  </a:lnTo>
                  <a:lnTo>
                    <a:pt x="6" y="12"/>
                  </a:lnTo>
                  <a:lnTo>
                    <a:pt x="6" y="12"/>
                  </a:lnTo>
                  <a:lnTo>
                    <a:pt x="12" y="6"/>
                  </a:lnTo>
                  <a:lnTo>
                    <a:pt x="12" y="6"/>
                  </a:lnTo>
                  <a:lnTo>
                    <a:pt x="12" y="6"/>
                  </a:lnTo>
                  <a:lnTo>
                    <a:pt x="12" y="0"/>
                  </a:lnTo>
                  <a:lnTo>
                    <a:pt x="12"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65" name="Freeform 221"/>
            <p:cNvSpPr>
              <a:spLocks/>
            </p:cNvSpPr>
            <p:nvPr/>
          </p:nvSpPr>
          <p:spPr bwMode="auto">
            <a:xfrm>
              <a:off x="4091" y="3326"/>
              <a:ext cx="6" cy="6"/>
            </a:xfrm>
            <a:custGeom>
              <a:avLst/>
              <a:gdLst>
                <a:gd name="T0" fmla="*/ 6 w 6"/>
                <a:gd name="T1" fmla="*/ 0 h 6"/>
                <a:gd name="T2" fmla="*/ 6 w 6"/>
                <a:gd name="T3" fmla="*/ 6 h 6"/>
                <a:gd name="T4" fmla="*/ 6 w 6"/>
                <a:gd name="T5" fmla="*/ 6 h 6"/>
                <a:gd name="T6" fmla="*/ 6 w 6"/>
                <a:gd name="T7" fmla="*/ 6 h 6"/>
                <a:gd name="T8" fmla="*/ 6 w 6"/>
                <a:gd name="T9" fmla="*/ 6 h 6"/>
                <a:gd name="T10" fmla="*/ 0 w 6"/>
                <a:gd name="T11" fmla="*/ 6 h 6"/>
                <a:gd name="T12" fmla="*/ 0 w 6"/>
                <a:gd name="T13" fmla="*/ 6 h 6"/>
                <a:gd name="T14" fmla="*/ 0 w 6"/>
                <a:gd name="T15" fmla="*/ 0 h 6"/>
                <a:gd name="T16" fmla="*/ 0 w 6"/>
                <a:gd name="T17" fmla="*/ 0 h 6"/>
                <a:gd name="T18" fmla="*/ 0 w 6"/>
                <a:gd name="T19" fmla="*/ 0 h 6"/>
                <a:gd name="T20" fmla="*/ 0 w 6"/>
                <a:gd name="T21" fmla="*/ 0 h 6"/>
                <a:gd name="T22" fmla="*/ 0 w 6"/>
                <a:gd name="T23" fmla="*/ 0 h 6"/>
                <a:gd name="T24" fmla="*/ 0 w 6"/>
                <a:gd name="T25" fmla="*/ 0 h 6"/>
                <a:gd name="T26" fmla="*/ 0 w 6"/>
                <a:gd name="T27" fmla="*/ 0 h 6"/>
                <a:gd name="T28" fmla="*/ 6 w 6"/>
                <a:gd name="T29" fmla="*/ 0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6" y="6"/>
                  </a:lnTo>
                  <a:lnTo>
                    <a:pt x="6" y="6"/>
                  </a:lnTo>
                  <a:lnTo>
                    <a:pt x="6" y="6"/>
                  </a:lnTo>
                  <a:lnTo>
                    <a:pt x="6" y="6"/>
                  </a:lnTo>
                  <a:lnTo>
                    <a:pt x="0" y="6"/>
                  </a:lnTo>
                  <a:lnTo>
                    <a:pt x="0" y="6"/>
                  </a:lnTo>
                  <a:lnTo>
                    <a:pt x="0" y="0"/>
                  </a:lnTo>
                  <a:lnTo>
                    <a:pt x="0" y="0"/>
                  </a:lnTo>
                  <a:lnTo>
                    <a:pt x="0" y="0"/>
                  </a:lnTo>
                  <a:lnTo>
                    <a:pt x="0" y="0"/>
                  </a:lnTo>
                  <a:lnTo>
                    <a:pt x="0" y="0"/>
                  </a:lnTo>
                  <a:lnTo>
                    <a:pt x="0" y="0"/>
                  </a:lnTo>
                  <a:lnTo>
                    <a:pt x="0" y="0"/>
                  </a:lnTo>
                  <a:lnTo>
                    <a:pt x="6" y="0"/>
                  </a:lnTo>
                  <a:lnTo>
                    <a:pt x="6"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66" name="Freeform 222"/>
            <p:cNvSpPr>
              <a:spLocks/>
            </p:cNvSpPr>
            <p:nvPr/>
          </p:nvSpPr>
          <p:spPr bwMode="auto">
            <a:xfrm>
              <a:off x="4079" y="3320"/>
              <a:ext cx="6" cy="6"/>
            </a:xfrm>
            <a:custGeom>
              <a:avLst/>
              <a:gdLst>
                <a:gd name="T0" fmla="*/ 6 w 6"/>
                <a:gd name="T1" fmla="*/ 6 h 6"/>
                <a:gd name="T2" fmla="*/ 6 w 6"/>
                <a:gd name="T3" fmla="*/ 6 h 6"/>
                <a:gd name="T4" fmla="*/ 6 w 6"/>
                <a:gd name="T5" fmla="*/ 6 h 6"/>
                <a:gd name="T6" fmla="*/ 6 w 6"/>
                <a:gd name="T7" fmla="*/ 6 h 6"/>
                <a:gd name="T8" fmla="*/ 6 w 6"/>
                <a:gd name="T9" fmla="*/ 6 h 6"/>
                <a:gd name="T10" fmla="*/ 6 w 6"/>
                <a:gd name="T11" fmla="*/ 6 h 6"/>
                <a:gd name="T12" fmla="*/ 0 w 6"/>
                <a:gd name="T13" fmla="*/ 6 h 6"/>
                <a:gd name="T14" fmla="*/ 0 w 6"/>
                <a:gd name="T15" fmla="*/ 0 h 6"/>
                <a:gd name="T16" fmla="*/ 0 w 6"/>
                <a:gd name="T17" fmla="*/ 0 h 6"/>
                <a:gd name="T18" fmla="*/ 0 w 6"/>
                <a:gd name="T19" fmla="*/ 0 h 6"/>
                <a:gd name="T20" fmla="*/ 0 w 6"/>
                <a:gd name="T21" fmla="*/ 0 h 6"/>
                <a:gd name="T22" fmla="*/ 6 w 6"/>
                <a:gd name="T23" fmla="*/ 0 h 6"/>
                <a:gd name="T24" fmla="*/ 6 w 6"/>
                <a:gd name="T25" fmla="*/ 0 h 6"/>
                <a:gd name="T26" fmla="*/ 6 w 6"/>
                <a:gd name="T27" fmla="*/ 6 h 6"/>
                <a:gd name="T28" fmla="*/ 6 w 6"/>
                <a:gd name="T29" fmla="*/ 6 h 6"/>
                <a:gd name="T30" fmla="*/ 6 w 6"/>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6"/>
                  </a:moveTo>
                  <a:lnTo>
                    <a:pt x="6" y="6"/>
                  </a:lnTo>
                  <a:lnTo>
                    <a:pt x="6" y="6"/>
                  </a:lnTo>
                  <a:lnTo>
                    <a:pt x="6" y="6"/>
                  </a:lnTo>
                  <a:lnTo>
                    <a:pt x="6" y="6"/>
                  </a:lnTo>
                  <a:lnTo>
                    <a:pt x="6" y="6"/>
                  </a:lnTo>
                  <a:lnTo>
                    <a:pt x="0" y="6"/>
                  </a:lnTo>
                  <a:lnTo>
                    <a:pt x="0" y="0"/>
                  </a:lnTo>
                  <a:lnTo>
                    <a:pt x="0" y="0"/>
                  </a:lnTo>
                  <a:lnTo>
                    <a:pt x="0" y="0"/>
                  </a:lnTo>
                  <a:lnTo>
                    <a:pt x="0" y="0"/>
                  </a:lnTo>
                  <a:lnTo>
                    <a:pt x="6" y="0"/>
                  </a:lnTo>
                  <a:lnTo>
                    <a:pt x="6" y="0"/>
                  </a:lnTo>
                  <a:lnTo>
                    <a:pt x="6" y="6"/>
                  </a:lnTo>
                  <a:lnTo>
                    <a:pt x="6" y="6"/>
                  </a:lnTo>
                  <a:lnTo>
                    <a:pt x="6" y="6"/>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67" name="Freeform 223"/>
            <p:cNvSpPr>
              <a:spLocks/>
            </p:cNvSpPr>
            <p:nvPr/>
          </p:nvSpPr>
          <p:spPr bwMode="auto">
            <a:xfrm>
              <a:off x="4066" y="3308"/>
              <a:ext cx="8" cy="6"/>
            </a:xfrm>
            <a:custGeom>
              <a:avLst/>
              <a:gdLst>
                <a:gd name="T0" fmla="*/ 0 w 8"/>
                <a:gd name="T1" fmla="*/ 0 h 6"/>
                <a:gd name="T2" fmla="*/ 0 w 8"/>
                <a:gd name="T3" fmla="*/ 0 h 6"/>
                <a:gd name="T4" fmla="*/ 0 w 8"/>
                <a:gd name="T5" fmla="*/ 0 h 6"/>
                <a:gd name="T6" fmla="*/ 8 w 8"/>
                <a:gd name="T7" fmla="*/ 0 h 6"/>
                <a:gd name="T8" fmla="*/ 8 w 8"/>
                <a:gd name="T9" fmla="*/ 0 h 6"/>
                <a:gd name="T10" fmla="*/ 8 w 8"/>
                <a:gd name="T11" fmla="*/ 6 h 6"/>
                <a:gd name="T12" fmla="*/ 8 w 8"/>
                <a:gd name="T13" fmla="*/ 6 h 6"/>
                <a:gd name="T14" fmla="*/ 8 w 8"/>
                <a:gd name="T15" fmla="*/ 6 h 6"/>
                <a:gd name="T16" fmla="*/ 8 w 8"/>
                <a:gd name="T17" fmla="*/ 6 h 6"/>
                <a:gd name="T18" fmla="*/ 8 w 8"/>
                <a:gd name="T19" fmla="*/ 6 h 6"/>
                <a:gd name="T20" fmla="*/ 0 w 8"/>
                <a:gd name="T21" fmla="*/ 6 h 6"/>
                <a:gd name="T22" fmla="*/ 0 w 8"/>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0"/>
                  </a:moveTo>
                  <a:lnTo>
                    <a:pt x="0" y="0"/>
                  </a:lnTo>
                  <a:lnTo>
                    <a:pt x="0" y="0"/>
                  </a:lnTo>
                  <a:lnTo>
                    <a:pt x="8" y="0"/>
                  </a:lnTo>
                  <a:lnTo>
                    <a:pt x="8" y="0"/>
                  </a:lnTo>
                  <a:lnTo>
                    <a:pt x="8" y="6"/>
                  </a:lnTo>
                  <a:lnTo>
                    <a:pt x="8" y="6"/>
                  </a:lnTo>
                  <a:lnTo>
                    <a:pt x="8" y="6"/>
                  </a:lnTo>
                  <a:lnTo>
                    <a:pt x="8" y="6"/>
                  </a:lnTo>
                  <a:lnTo>
                    <a:pt x="8" y="6"/>
                  </a:lnTo>
                  <a:lnTo>
                    <a:pt x="0" y="6"/>
                  </a:lnTo>
                  <a:lnTo>
                    <a:pt x="0"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68" name="Freeform 224"/>
            <p:cNvSpPr>
              <a:spLocks/>
            </p:cNvSpPr>
            <p:nvPr/>
          </p:nvSpPr>
          <p:spPr bwMode="auto">
            <a:xfrm>
              <a:off x="4054" y="3308"/>
              <a:ext cx="12" cy="12"/>
            </a:xfrm>
            <a:custGeom>
              <a:avLst/>
              <a:gdLst>
                <a:gd name="T0" fmla="*/ 0 w 12"/>
                <a:gd name="T1" fmla="*/ 0 h 12"/>
                <a:gd name="T2" fmla="*/ 0 w 12"/>
                <a:gd name="T3" fmla="*/ 0 h 12"/>
                <a:gd name="T4" fmla="*/ 6 w 12"/>
                <a:gd name="T5" fmla="*/ 0 h 12"/>
                <a:gd name="T6" fmla="*/ 12 w 12"/>
                <a:gd name="T7" fmla="*/ 0 h 12"/>
                <a:gd name="T8" fmla="*/ 12 w 12"/>
                <a:gd name="T9" fmla="*/ 0 h 12"/>
                <a:gd name="T10" fmla="*/ 6 w 12"/>
                <a:gd name="T11" fmla="*/ 6 h 12"/>
                <a:gd name="T12" fmla="*/ 6 w 12"/>
                <a:gd name="T13" fmla="*/ 12 h 12"/>
                <a:gd name="T14" fmla="*/ 6 w 12"/>
                <a:gd name="T15" fmla="*/ 12 h 12"/>
                <a:gd name="T16" fmla="*/ 6 w 12"/>
                <a:gd name="T17" fmla="*/ 12 h 12"/>
                <a:gd name="T18" fmla="*/ 6 w 12"/>
                <a:gd name="T19" fmla="*/ 12 h 12"/>
                <a:gd name="T20" fmla="*/ 0 w 12"/>
                <a:gd name="T21" fmla="*/ 12 h 12"/>
                <a:gd name="T22" fmla="*/ 0 w 12"/>
                <a:gd name="T23" fmla="*/ 6 h 12"/>
                <a:gd name="T24" fmla="*/ 0 w 12"/>
                <a:gd name="T25" fmla="*/ 6 h 12"/>
                <a:gd name="T26" fmla="*/ 0 w 12"/>
                <a:gd name="T27" fmla="*/ 6 h 12"/>
                <a:gd name="T28" fmla="*/ 0 w 12"/>
                <a:gd name="T29" fmla="*/ 6 h 12"/>
                <a:gd name="T30" fmla="*/ 0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0" y="0"/>
                  </a:moveTo>
                  <a:lnTo>
                    <a:pt x="0" y="0"/>
                  </a:lnTo>
                  <a:lnTo>
                    <a:pt x="6" y="0"/>
                  </a:lnTo>
                  <a:lnTo>
                    <a:pt x="12" y="0"/>
                  </a:lnTo>
                  <a:lnTo>
                    <a:pt x="12" y="0"/>
                  </a:lnTo>
                  <a:lnTo>
                    <a:pt x="6" y="6"/>
                  </a:lnTo>
                  <a:lnTo>
                    <a:pt x="6" y="12"/>
                  </a:lnTo>
                  <a:lnTo>
                    <a:pt x="6" y="12"/>
                  </a:lnTo>
                  <a:lnTo>
                    <a:pt x="6" y="12"/>
                  </a:lnTo>
                  <a:lnTo>
                    <a:pt x="6" y="12"/>
                  </a:lnTo>
                  <a:lnTo>
                    <a:pt x="0" y="12"/>
                  </a:lnTo>
                  <a:lnTo>
                    <a:pt x="0" y="6"/>
                  </a:lnTo>
                  <a:lnTo>
                    <a:pt x="0" y="6"/>
                  </a:lnTo>
                  <a:lnTo>
                    <a:pt x="0" y="6"/>
                  </a:lnTo>
                  <a:lnTo>
                    <a:pt x="0" y="6"/>
                  </a:lnTo>
                  <a:lnTo>
                    <a:pt x="0"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69" name="Freeform 225"/>
            <p:cNvSpPr>
              <a:spLocks/>
            </p:cNvSpPr>
            <p:nvPr/>
          </p:nvSpPr>
          <p:spPr bwMode="auto">
            <a:xfrm>
              <a:off x="4109" y="2463"/>
              <a:ext cx="49" cy="6"/>
            </a:xfrm>
            <a:custGeom>
              <a:avLst/>
              <a:gdLst>
                <a:gd name="T0" fmla="*/ 0 w 49"/>
                <a:gd name="T1" fmla="*/ 0 h 6"/>
                <a:gd name="T2" fmla="*/ 0 w 49"/>
                <a:gd name="T3" fmla="*/ 0 h 6"/>
                <a:gd name="T4" fmla="*/ 6 w 49"/>
                <a:gd name="T5" fmla="*/ 6 h 6"/>
                <a:gd name="T6" fmla="*/ 26 w 49"/>
                <a:gd name="T7" fmla="*/ 6 h 6"/>
                <a:gd name="T8" fmla="*/ 26 w 49"/>
                <a:gd name="T9" fmla="*/ 6 h 6"/>
                <a:gd name="T10" fmla="*/ 31 w 49"/>
                <a:gd name="T11" fmla="*/ 6 h 6"/>
                <a:gd name="T12" fmla="*/ 43 w 49"/>
                <a:gd name="T13" fmla="*/ 6 h 6"/>
                <a:gd name="T14" fmla="*/ 49 w 49"/>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6">
                  <a:moveTo>
                    <a:pt x="0" y="0"/>
                  </a:moveTo>
                  <a:lnTo>
                    <a:pt x="0" y="0"/>
                  </a:lnTo>
                  <a:lnTo>
                    <a:pt x="6" y="6"/>
                  </a:lnTo>
                  <a:lnTo>
                    <a:pt x="26" y="6"/>
                  </a:lnTo>
                  <a:lnTo>
                    <a:pt x="26" y="6"/>
                  </a:lnTo>
                  <a:lnTo>
                    <a:pt x="31" y="6"/>
                  </a:lnTo>
                  <a:lnTo>
                    <a:pt x="43" y="6"/>
                  </a:lnTo>
                  <a:lnTo>
                    <a:pt x="49"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70" name="Freeform 226"/>
            <p:cNvSpPr>
              <a:spLocks/>
            </p:cNvSpPr>
            <p:nvPr/>
          </p:nvSpPr>
          <p:spPr bwMode="auto">
            <a:xfrm>
              <a:off x="4115" y="2469"/>
              <a:ext cx="43" cy="25"/>
            </a:xfrm>
            <a:custGeom>
              <a:avLst/>
              <a:gdLst>
                <a:gd name="T0" fmla="*/ 0 w 43"/>
                <a:gd name="T1" fmla="*/ 0 h 25"/>
                <a:gd name="T2" fmla="*/ 0 w 43"/>
                <a:gd name="T3" fmla="*/ 7 h 25"/>
                <a:gd name="T4" fmla="*/ 6 w 43"/>
                <a:gd name="T5" fmla="*/ 7 h 25"/>
                <a:gd name="T6" fmla="*/ 14 w 43"/>
                <a:gd name="T7" fmla="*/ 7 h 25"/>
                <a:gd name="T8" fmla="*/ 14 w 43"/>
                <a:gd name="T9" fmla="*/ 7 h 25"/>
                <a:gd name="T10" fmla="*/ 20 w 43"/>
                <a:gd name="T11" fmla="*/ 13 h 25"/>
                <a:gd name="T12" fmla="*/ 31 w 43"/>
                <a:gd name="T13" fmla="*/ 19 h 25"/>
                <a:gd name="T14" fmla="*/ 43 w 4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5">
                  <a:moveTo>
                    <a:pt x="0" y="0"/>
                  </a:moveTo>
                  <a:lnTo>
                    <a:pt x="0" y="7"/>
                  </a:lnTo>
                  <a:lnTo>
                    <a:pt x="6" y="7"/>
                  </a:lnTo>
                  <a:lnTo>
                    <a:pt x="14" y="7"/>
                  </a:lnTo>
                  <a:lnTo>
                    <a:pt x="14" y="7"/>
                  </a:lnTo>
                  <a:lnTo>
                    <a:pt x="20" y="13"/>
                  </a:lnTo>
                  <a:lnTo>
                    <a:pt x="31" y="19"/>
                  </a:lnTo>
                  <a:lnTo>
                    <a:pt x="43"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71" name="Freeform 227"/>
            <p:cNvSpPr>
              <a:spLocks/>
            </p:cNvSpPr>
            <p:nvPr/>
          </p:nvSpPr>
          <p:spPr bwMode="auto">
            <a:xfrm>
              <a:off x="4109" y="2469"/>
              <a:ext cx="31" cy="55"/>
            </a:xfrm>
            <a:custGeom>
              <a:avLst/>
              <a:gdLst>
                <a:gd name="T0" fmla="*/ 0 w 31"/>
                <a:gd name="T1" fmla="*/ 0 h 55"/>
                <a:gd name="T2" fmla="*/ 0 w 31"/>
                <a:gd name="T3" fmla="*/ 7 h 55"/>
                <a:gd name="T4" fmla="*/ 6 w 31"/>
                <a:gd name="T5" fmla="*/ 13 h 55"/>
                <a:gd name="T6" fmla="*/ 12 w 31"/>
                <a:gd name="T7" fmla="*/ 19 h 55"/>
                <a:gd name="T8" fmla="*/ 12 w 31"/>
                <a:gd name="T9" fmla="*/ 19 h 55"/>
                <a:gd name="T10" fmla="*/ 12 w 31"/>
                <a:gd name="T11" fmla="*/ 25 h 55"/>
                <a:gd name="T12" fmla="*/ 12 w 31"/>
                <a:gd name="T13" fmla="*/ 31 h 55"/>
                <a:gd name="T14" fmla="*/ 20 w 31"/>
                <a:gd name="T15" fmla="*/ 31 h 55"/>
                <a:gd name="T16" fmla="*/ 20 w 31"/>
                <a:gd name="T17" fmla="*/ 31 h 55"/>
                <a:gd name="T18" fmla="*/ 20 w 31"/>
                <a:gd name="T19" fmla="*/ 37 h 55"/>
                <a:gd name="T20" fmla="*/ 20 w 31"/>
                <a:gd name="T21" fmla="*/ 43 h 55"/>
                <a:gd name="T22" fmla="*/ 26 w 31"/>
                <a:gd name="T23" fmla="*/ 43 h 55"/>
                <a:gd name="T24" fmla="*/ 26 w 31"/>
                <a:gd name="T25" fmla="*/ 43 h 55"/>
                <a:gd name="T26" fmla="*/ 26 w 31"/>
                <a:gd name="T27" fmla="*/ 49 h 55"/>
                <a:gd name="T28" fmla="*/ 31 w 31"/>
                <a:gd name="T29" fmla="*/ 55 h 55"/>
                <a:gd name="T30" fmla="*/ 31 w 31"/>
                <a:gd name="T3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5">
                  <a:moveTo>
                    <a:pt x="0" y="0"/>
                  </a:moveTo>
                  <a:lnTo>
                    <a:pt x="0" y="7"/>
                  </a:lnTo>
                  <a:lnTo>
                    <a:pt x="6" y="13"/>
                  </a:lnTo>
                  <a:lnTo>
                    <a:pt x="12" y="19"/>
                  </a:lnTo>
                  <a:lnTo>
                    <a:pt x="12" y="19"/>
                  </a:lnTo>
                  <a:lnTo>
                    <a:pt x="12" y="25"/>
                  </a:lnTo>
                  <a:lnTo>
                    <a:pt x="12" y="31"/>
                  </a:lnTo>
                  <a:lnTo>
                    <a:pt x="20" y="31"/>
                  </a:lnTo>
                  <a:lnTo>
                    <a:pt x="20" y="31"/>
                  </a:lnTo>
                  <a:lnTo>
                    <a:pt x="20" y="37"/>
                  </a:lnTo>
                  <a:lnTo>
                    <a:pt x="20" y="43"/>
                  </a:lnTo>
                  <a:lnTo>
                    <a:pt x="26" y="43"/>
                  </a:lnTo>
                  <a:lnTo>
                    <a:pt x="26" y="43"/>
                  </a:lnTo>
                  <a:lnTo>
                    <a:pt x="26" y="49"/>
                  </a:lnTo>
                  <a:lnTo>
                    <a:pt x="31" y="55"/>
                  </a:lnTo>
                  <a:lnTo>
                    <a:pt x="31" y="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72" name="Freeform 228"/>
            <p:cNvSpPr>
              <a:spLocks/>
            </p:cNvSpPr>
            <p:nvPr/>
          </p:nvSpPr>
          <p:spPr bwMode="auto">
            <a:xfrm>
              <a:off x="4103" y="2451"/>
              <a:ext cx="18" cy="183"/>
            </a:xfrm>
            <a:custGeom>
              <a:avLst/>
              <a:gdLst>
                <a:gd name="T0" fmla="*/ 6 w 18"/>
                <a:gd name="T1" fmla="*/ 0 h 183"/>
                <a:gd name="T2" fmla="*/ 0 w 18"/>
                <a:gd name="T3" fmla="*/ 6 h 183"/>
                <a:gd name="T4" fmla="*/ 0 w 18"/>
                <a:gd name="T5" fmla="*/ 25 h 183"/>
                <a:gd name="T6" fmla="*/ 0 w 18"/>
                <a:gd name="T7" fmla="*/ 37 h 183"/>
                <a:gd name="T8" fmla="*/ 0 w 18"/>
                <a:gd name="T9" fmla="*/ 37 h 183"/>
                <a:gd name="T10" fmla="*/ 0 w 18"/>
                <a:gd name="T11" fmla="*/ 67 h 183"/>
                <a:gd name="T12" fmla="*/ 0 w 18"/>
                <a:gd name="T13" fmla="*/ 98 h 183"/>
                <a:gd name="T14" fmla="*/ 6 w 18"/>
                <a:gd name="T15" fmla="*/ 116 h 183"/>
                <a:gd name="T16" fmla="*/ 6 w 18"/>
                <a:gd name="T17" fmla="*/ 116 h 183"/>
                <a:gd name="T18" fmla="*/ 6 w 18"/>
                <a:gd name="T19" fmla="*/ 141 h 183"/>
                <a:gd name="T20" fmla="*/ 12 w 18"/>
                <a:gd name="T21" fmla="*/ 165 h 183"/>
                <a:gd name="T22" fmla="*/ 18 w 18"/>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3">
                  <a:moveTo>
                    <a:pt x="6" y="0"/>
                  </a:moveTo>
                  <a:lnTo>
                    <a:pt x="0" y="6"/>
                  </a:lnTo>
                  <a:lnTo>
                    <a:pt x="0" y="25"/>
                  </a:lnTo>
                  <a:lnTo>
                    <a:pt x="0" y="37"/>
                  </a:lnTo>
                  <a:lnTo>
                    <a:pt x="0" y="37"/>
                  </a:lnTo>
                  <a:lnTo>
                    <a:pt x="0" y="67"/>
                  </a:lnTo>
                  <a:lnTo>
                    <a:pt x="0" y="98"/>
                  </a:lnTo>
                  <a:lnTo>
                    <a:pt x="6" y="116"/>
                  </a:lnTo>
                  <a:lnTo>
                    <a:pt x="6" y="116"/>
                  </a:lnTo>
                  <a:lnTo>
                    <a:pt x="6" y="141"/>
                  </a:lnTo>
                  <a:lnTo>
                    <a:pt x="12" y="165"/>
                  </a:lnTo>
                  <a:lnTo>
                    <a:pt x="18" y="18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73" name="Freeform 229"/>
            <p:cNvSpPr>
              <a:spLocks/>
            </p:cNvSpPr>
            <p:nvPr/>
          </p:nvSpPr>
          <p:spPr bwMode="auto">
            <a:xfrm>
              <a:off x="4103" y="2549"/>
              <a:ext cx="26" cy="49"/>
            </a:xfrm>
            <a:custGeom>
              <a:avLst/>
              <a:gdLst>
                <a:gd name="T0" fmla="*/ 0 w 26"/>
                <a:gd name="T1" fmla="*/ 0 h 49"/>
                <a:gd name="T2" fmla="*/ 0 w 26"/>
                <a:gd name="T3" fmla="*/ 12 h 49"/>
                <a:gd name="T4" fmla="*/ 6 w 26"/>
                <a:gd name="T5" fmla="*/ 24 h 49"/>
                <a:gd name="T6" fmla="*/ 18 w 26"/>
                <a:gd name="T7" fmla="*/ 38 h 49"/>
                <a:gd name="T8" fmla="*/ 18 w 26"/>
                <a:gd name="T9" fmla="*/ 38 h 49"/>
                <a:gd name="T10" fmla="*/ 18 w 26"/>
                <a:gd name="T11" fmla="*/ 43 h 49"/>
                <a:gd name="T12" fmla="*/ 26 w 26"/>
                <a:gd name="T13" fmla="*/ 49 h 49"/>
                <a:gd name="T14" fmla="*/ 26 w 26"/>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9">
                  <a:moveTo>
                    <a:pt x="0" y="0"/>
                  </a:moveTo>
                  <a:lnTo>
                    <a:pt x="0" y="12"/>
                  </a:lnTo>
                  <a:lnTo>
                    <a:pt x="6" y="24"/>
                  </a:lnTo>
                  <a:lnTo>
                    <a:pt x="18" y="38"/>
                  </a:lnTo>
                  <a:lnTo>
                    <a:pt x="18" y="38"/>
                  </a:lnTo>
                  <a:lnTo>
                    <a:pt x="18" y="43"/>
                  </a:lnTo>
                  <a:lnTo>
                    <a:pt x="26" y="49"/>
                  </a:lnTo>
                  <a:lnTo>
                    <a:pt x="26"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74" name="Freeform 230"/>
            <p:cNvSpPr>
              <a:spLocks/>
            </p:cNvSpPr>
            <p:nvPr/>
          </p:nvSpPr>
          <p:spPr bwMode="auto">
            <a:xfrm>
              <a:off x="4201" y="2396"/>
              <a:ext cx="6" cy="18"/>
            </a:xfrm>
            <a:custGeom>
              <a:avLst/>
              <a:gdLst>
                <a:gd name="T0" fmla="*/ 6 w 6"/>
                <a:gd name="T1" fmla="*/ 0 h 18"/>
                <a:gd name="T2" fmla="*/ 6 w 6"/>
                <a:gd name="T3" fmla="*/ 6 h 18"/>
                <a:gd name="T4" fmla="*/ 0 w 6"/>
                <a:gd name="T5" fmla="*/ 12 h 18"/>
                <a:gd name="T6" fmla="*/ 0 w 6"/>
                <a:gd name="T7" fmla="*/ 18 h 18"/>
              </a:gdLst>
              <a:ahLst/>
              <a:cxnLst>
                <a:cxn ang="0">
                  <a:pos x="T0" y="T1"/>
                </a:cxn>
                <a:cxn ang="0">
                  <a:pos x="T2" y="T3"/>
                </a:cxn>
                <a:cxn ang="0">
                  <a:pos x="T4" y="T5"/>
                </a:cxn>
                <a:cxn ang="0">
                  <a:pos x="T6" y="T7"/>
                </a:cxn>
              </a:cxnLst>
              <a:rect l="0" t="0" r="r" b="b"/>
              <a:pathLst>
                <a:path w="6" h="18">
                  <a:moveTo>
                    <a:pt x="6" y="0"/>
                  </a:moveTo>
                  <a:lnTo>
                    <a:pt x="6" y="6"/>
                  </a:lnTo>
                  <a:lnTo>
                    <a:pt x="0"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75" name="Freeform 231"/>
            <p:cNvSpPr>
              <a:spLocks/>
            </p:cNvSpPr>
            <p:nvPr/>
          </p:nvSpPr>
          <p:spPr bwMode="auto">
            <a:xfrm>
              <a:off x="4054" y="2457"/>
              <a:ext cx="20" cy="55"/>
            </a:xfrm>
            <a:custGeom>
              <a:avLst/>
              <a:gdLst>
                <a:gd name="T0" fmla="*/ 20 w 20"/>
                <a:gd name="T1" fmla="*/ 0 h 55"/>
                <a:gd name="T2" fmla="*/ 12 w 20"/>
                <a:gd name="T3" fmla="*/ 6 h 55"/>
                <a:gd name="T4" fmla="*/ 6 w 20"/>
                <a:gd name="T5" fmla="*/ 25 h 55"/>
                <a:gd name="T6" fmla="*/ 0 w 20"/>
                <a:gd name="T7" fmla="*/ 55 h 55"/>
              </a:gdLst>
              <a:ahLst/>
              <a:cxnLst>
                <a:cxn ang="0">
                  <a:pos x="T0" y="T1"/>
                </a:cxn>
                <a:cxn ang="0">
                  <a:pos x="T2" y="T3"/>
                </a:cxn>
                <a:cxn ang="0">
                  <a:pos x="T4" y="T5"/>
                </a:cxn>
                <a:cxn ang="0">
                  <a:pos x="T6" y="T7"/>
                </a:cxn>
              </a:cxnLst>
              <a:rect l="0" t="0" r="r" b="b"/>
              <a:pathLst>
                <a:path w="20" h="55">
                  <a:moveTo>
                    <a:pt x="20" y="0"/>
                  </a:moveTo>
                  <a:lnTo>
                    <a:pt x="12" y="6"/>
                  </a:lnTo>
                  <a:lnTo>
                    <a:pt x="6" y="25"/>
                  </a:lnTo>
                  <a:lnTo>
                    <a:pt x="0" y="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76" name="Freeform 232"/>
            <p:cNvSpPr>
              <a:spLocks/>
            </p:cNvSpPr>
            <p:nvPr/>
          </p:nvSpPr>
          <p:spPr bwMode="auto">
            <a:xfrm>
              <a:off x="4018" y="2457"/>
              <a:ext cx="24" cy="49"/>
            </a:xfrm>
            <a:custGeom>
              <a:avLst/>
              <a:gdLst>
                <a:gd name="T0" fmla="*/ 24 w 24"/>
                <a:gd name="T1" fmla="*/ 0 h 49"/>
                <a:gd name="T2" fmla="*/ 18 w 24"/>
                <a:gd name="T3" fmla="*/ 12 h 49"/>
                <a:gd name="T4" fmla="*/ 6 w 24"/>
                <a:gd name="T5" fmla="*/ 31 h 49"/>
                <a:gd name="T6" fmla="*/ 0 w 24"/>
                <a:gd name="T7" fmla="*/ 49 h 49"/>
              </a:gdLst>
              <a:ahLst/>
              <a:cxnLst>
                <a:cxn ang="0">
                  <a:pos x="T0" y="T1"/>
                </a:cxn>
                <a:cxn ang="0">
                  <a:pos x="T2" y="T3"/>
                </a:cxn>
                <a:cxn ang="0">
                  <a:pos x="T4" y="T5"/>
                </a:cxn>
                <a:cxn ang="0">
                  <a:pos x="T6" y="T7"/>
                </a:cxn>
              </a:cxnLst>
              <a:rect l="0" t="0" r="r" b="b"/>
              <a:pathLst>
                <a:path w="24" h="49">
                  <a:moveTo>
                    <a:pt x="24" y="0"/>
                  </a:moveTo>
                  <a:lnTo>
                    <a:pt x="18" y="12"/>
                  </a:lnTo>
                  <a:lnTo>
                    <a:pt x="6" y="31"/>
                  </a:lnTo>
                  <a:lnTo>
                    <a:pt x="0"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77" name="Freeform 233"/>
            <p:cNvSpPr>
              <a:spLocks/>
            </p:cNvSpPr>
            <p:nvPr/>
          </p:nvSpPr>
          <p:spPr bwMode="auto">
            <a:xfrm>
              <a:off x="3999" y="2463"/>
              <a:ext cx="19" cy="220"/>
            </a:xfrm>
            <a:custGeom>
              <a:avLst/>
              <a:gdLst>
                <a:gd name="T0" fmla="*/ 19 w 19"/>
                <a:gd name="T1" fmla="*/ 0 h 220"/>
                <a:gd name="T2" fmla="*/ 12 w 19"/>
                <a:gd name="T3" fmla="*/ 13 h 220"/>
                <a:gd name="T4" fmla="*/ 0 w 19"/>
                <a:gd name="T5" fmla="*/ 55 h 220"/>
                <a:gd name="T6" fmla="*/ 0 w 19"/>
                <a:gd name="T7" fmla="*/ 116 h 220"/>
                <a:gd name="T8" fmla="*/ 0 w 19"/>
                <a:gd name="T9" fmla="*/ 116 h 220"/>
                <a:gd name="T10" fmla="*/ 0 w 19"/>
                <a:gd name="T11" fmla="*/ 129 h 220"/>
                <a:gd name="T12" fmla="*/ 6 w 19"/>
                <a:gd name="T13" fmla="*/ 147 h 220"/>
                <a:gd name="T14" fmla="*/ 12 w 19"/>
                <a:gd name="T15" fmla="*/ 165 h 220"/>
                <a:gd name="T16" fmla="*/ 12 w 19"/>
                <a:gd name="T17" fmla="*/ 165 h 220"/>
                <a:gd name="T18" fmla="*/ 12 w 19"/>
                <a:gd name="T19" fmla="*/ 185 h 220"/>
                <a:gd name="T20" fmla="*/ 19 w 19"/>
                <a:gd name="T21" fmla="*/ 208 h 220"/>
                <a:gd name="T22" fmla="*/ 19 w 19"/>
                <a:gd name="T2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20">
                  <a:moveTo>
                    <a:pt x="19" y="0"/>
                  </a:moveTo>
                  <a:lnTo>
                    <a:pt x="12" y="13"/>
                  </a:lnTo>
                  <a:lnTo>
                    <a:pt x="0" y="55"/>
                  </a:lnTo>
                  <a:lnTo>
                    <a:pt x="0" y="116"/>
                  </a:lnTo>
                  <a:lnTo>
                    <a:pt x="0" y="116"/>
                  </a:lnTo>
                  <a:lnTo>
                    <a:pt x="0" y="129"/>
                  </a:lnTo>
                  <a:lnTo>
                    <a:pt x="6" y="147"/>
                  </a:lnTo>
                  <a:lnTo>
                    <a:pt x="12" y="165"/>
                  </a:lnTo>
                  <a:lnTo>
                    <a:pt x="12" y="165"/>
                  </a:lnTo>
                  <a:lnTo>
                    <a:pt x="12" y="185"/>
                  </a:lnTo>
                  <a:lnTo>
                    <a:pt x="19" y="208"/>
                  </a:lnTo>
                  <a:lnTo>
                    <a:pt x="19" y="2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78" name="Freeform 234"/>
            <p:cNvSpPr>
              <a:spLocks/>
            </p:cNvSpPr>
            <p:nvPr/>
          </p:nvSpPr>
          <p:spPr bwMode="auto">
            <a:xfrm>
              <a:off x="3963" y="2488"/>
              <a:ext cx="42" cy="6"/>
            </a:xfrm>
            <a:custGeom>
              <a:avLst/>
              <a:gdLst>
                <a:gd name="T0" fmla="*/ 42 w 42"/>
                <a:gd name="T1" fmla="*/ 0 h 6"/>
                <a:gd name="T2" fmla="*/ 36 w 42"/>
                <a:gd name="T3" fmla="*/ 0 h 6"/>
                <a:gd name="T4" fmla="*/ 18 w 42"/>
                <a:gd name="T5" fmla="*/ 6 h 6"/>
                <a:gd name="T6" fmla="*/ 0 w 42"/>
                <a:gd name="T7" fmla="*/ 0 h 6"/>
              </a:gdLst>
              <a:ahLst/>
              <a:cxnLst>
                <a:cxn ang="0">
                  <a:pos x="T0" y="T1"/>
                </a:cxn>
                <a:cxn ang="0">
                  <a:pos x="T2" y="T3"/>
                </a:cxn>
                <a:cxn ang="0">
                  <a:pos x="T4" y="T5"/>
                </a:cxn>
                <a:cxn ang="0">
                  <a:pos x="T6" y="T7"/>
                </a:cxn>
              </a:cxnLst>
              <a:rect l="0" t="0" r="r" b="b"/>
              <a:pathLst>
                <a:path w="42" h="6">
                  <a:moveTo>
                    <a:pt x="42" y="0"/>
                  </a:moveTo>
                  <a:lnTo>
                    <a:pt x="36" y="0"/>
                  </a:lnTo>
                  <a:lnTo>
                    <a:pt x="18"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79" name="Freeform 235"/>
            <p:cNvSpPr>
              <a:spLocks/>
            </p:cNvSpPr>
            <p:nvPr/>
          </p:nvSpPr>
          <p:spPr bwMode="auto">
            <a:xfrm>
              <a:off x="3981" y="2494"/>
              <a:ext cx="24" cy="12"/>
            </a:xfrm>
            <a:custGeom>
              <a:avLst/>
              <a:gdLst>
                <a:gd name="T0" fmla="*/ 24 w 24"/>
                <a:gd name="T1" fmla="*/ 0 h 12"/>
                <a:gd name="T2" fmla="*/ 18 w 24"/>
                <a:gd name="T3" fmla="*/ 6 h 12"/>
                <a:gd name="T4" fmla="*/ 12 w 24"/>
                <a:gd name="T5" fmla="*/ 12 h 12"/>
                <a:gd name="T6" fmla="*/ 0 w 24"/>
                <a:gd name="T7" fmla="*/ 12 h 12"/>
              </a:gdLst>
              <a:ahLst/>
              <a:cxnLst>
                <a:cxn ang="0">
                  <a:pos x="T0" y="T1"/>
                </a:cxn>
                <a:cxn ang="0">
                  <a:pos x="T2" y="T3"/>
                </a:cxn>
                <a:cxn ang="0">
                  <a:pos x="T4" y="T5"/>
                </a:cxn>
                <a:cxn ang="0">
                  <a:pos x="T6" y="T7"/>
                </a:cxn>
              </a:cxnLst>
              <a:rect l="0" t="0" r="r" b="b"/>
              <a:pathLst>
                <a:path w="24" h="12">
                  <a:moveTo>
                    <a:pt x="24" y="0"/>
                  </a:moveTo>
                  <a:lnTo>
                    <a:pt x="18" y="6"/>
                  </a:lnTo>
                  <a:lnTo>
                    <a:pt x="12"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80" name="Freeform 236"/>
            <p:cNvSpPr>
              <a:spLocks/>
            </p:cNvSpPr>
            <p:nvPr/>
          </p:nvSpPr>
          <p:spPr bwMode="auto">
            <a:xfrm>
              <a:off x="3956" y="2421"/>
              <a:ext cx="13" cy="18"/>
            </a:xfrm>
            <a:custGeom>
              <a:avLst/>
              <a:gdLst>
                <a:gd name="T0" fmla="*/ 0 w 13"/>
                <a:gd name="T1" fmla="*/ 0 h 18"/>
                <a:gd name="T2" fmla="*/ 0 w 13"/>
                <a:gd name="T3" fmla="*/ 6 h 18"/>
                <a:gd name="T4" fmla="*/ 0 w 13"/>
                <a:gd name="T5" fmla="*/ 12 h 18"/>
                <a:gd name="T6" fmla="*/ 13 w 13"/>
                <a:gd name="T7" fmla="*/ 18 h 18"/>
              </a:gdLst>
              <a:ahLst/>
              <a:cxnLst>
                <a:cxn ang="0">
                  <a:pos x="T0" y="T1"/>
                </a:cxn>
                <a:cxn ang="0">
                  <a:pos x="T2" y="T3"/>
                </a:cxn>
                <a:cxn ang="0">
                  <a:pos x="T4" y="T5"/>
                </a:cxn>
                <a:cxn ang="0">
                  <a:pos x="T6" y="T7"/>
                </a:cxn>
              </a:cxnLst>
              <a:rect l="0" t="0" r="r" b="b"/>
              <a:pathLst>
                <a:path w="13" h="18">
                  <a:moveTo>
                    <a:pt x="0" y="0"/>
                  </a:moveTo>
                  <a:lnTo>
                    <a:pt x="0" y="6"/>
                  </a:lnTo>
                  <a:lnTo>
                    <a:pt x="0" y="12"/>
                  </a:lnTo>
                  <a:lnTo>
                    <a:pt x="13"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81" name="Freeform 237"/>
            <p:cNvSpPr>
              <a:spLocks/>
            </p:cNvSpPr>
            <p:nvPr/>
          </p:nvSpPr>
          <p:spPr bwMode="auto">
            <a:xfrm>
              <a:off x="3944" y="2598"/>
              <a:ext cx="12" cy="30"/>
            </a:xfrm>
            <a:custGeom>
              <a:avLst/>
              <a:gdLst>
                <a:gd name="T0" fmla="*/ 12 w 12"/>
                <a:gd name="T1" fmla="*/ 0 h 30"/>
                <a:gd name="T2" fmla="*/ 6 w 12"/>
                <a:gd name="T3" fmla="*/ 6 h 30"/>
                <a:gd name="T4" fmla="*/ 0 w 12"/>
                <a:gd name="T5" fmla="*/ 18 h 30"/>
                <a:gd name="T6" fmla="*/ 0 w 12"/>
                <a:gd name="T7" fmla="*/ 30 h 30"/>
              </a:gdLst>
              <a:ahLst/>
              <a:cxnLst>
                <a:cxn ang="0">
                  <a:pos x="T0" y="T1"/>
                </a:cxn>
                <a:cxn ang="0">
                  <a:pos x="T2" y="T3"/>
                </a:cxn>
                <a:cxn ang="0">
                  <a:pos x="T4" y="T5"/>
                </a:cxn>
                <a:cxn ang="0">
                  <a:pos x="T6" y="T7"/>
                </a:cxn>
              </a:cxnLst>
              <a:rect l="0" t="0" r="r" b="b"/>
              <a:pathLst>
                <a:path w="12" h="30">
                  <a:moveTo>
                    <a:pt x="12" y="0"/>
                  </a:moveTo>
                  <a:lnTo>
                    <a:pt x="6" y="6"/>
                  </a:lnTo>
                  <a:lnTo>
                    <a:pt x="0" y="18"/>
                  </a:lnTo>
                  <a:lnTo>
                    <a:pt x="0" y="3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82" name="Freeform 238"/>
            <p:cNvSpPr>
              <a:spLocks/>
            </p:cNvSpPr>
            <p:nvPr/>
          </p:nvSpPr>
          <p:spPr bwMode="auto">
            <a:xfrm>
              <a:off x="3993" y="2592"/>
              <a:ext cx="12" cy="18"/>
            </a:xfrm>
            <a:custGeom>
              <a:avLst/>
              <a:gdLst>
                <a:gd name="T0" fmla="*/ 12 w 12"/>
                <a:gd name="T1" fmla="*/ 0 h 18"/>
                <a:gd name="T2" fmla="*/ 6 w 12"/>
                <a:gd name="T3" fmla="*/ 6 h 18"/>
                <a:gd name="T4" fmla="*/ 6 w 12"/>
                <a:gd name="T5" fmla="*/ 12 h 18"/>
                <a:gd name="T6" fmla="*/ 0 w 12"/>
                <a:gd name="T7" fmla="*/ 18 h 18"/>
              </a:gdLst>
              <a:ahLst/>
              <a:cxnLst>
                <a:cxn ang="0">
                  <a:pos x="T0" y="T1"/>
                </a:cxn>
                <a:cxn ang="0">
                  <a:pos x="T2" y="T3"/>
                </a:cxn>
                <a:cxn ang="0">
                  <a:pos x="T4" y="T5"/>
                </a:cxn>
                <a:cxn ang="0">
                  <a:pos x="T6" y="T7"/>
                </a:cxn>
              </a:cxnLst>
              <a:rect l="0" t="0" r="r" b="b"/>
              <a:pathLst>
                <a:path w="12" h="18">
                  <a:moveTo>
                    <a:pt x="12" y="0"/>
                  </a:moveTo>
                  <a:lnTo>
                    <a:pt x="6" y="6"/>
                  </a:lnTo>
                  <a:lnTo>
                    <a:pt x="6"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83" name="Freeform 239"/>
            <p:cNvSpPr>
              <a:spLocks/>
            </p:cNvSpPr>
            <p:nvPr/>
          </p:nvSpPr>
          <p:spPr bwMode="auto">
            <a:xfrm>
              <a:off x="3938" y="2532"/>
              <a:ext cx="18" cy="17"/>
            </a:xfrm>
            <a:custGeom>
              <a:avLst/>
              <a:gdLst>
                <a:gd name="T0" fmla="*/ 0 w 18"/>
                <a:gd name="T1" fmla="*/ 17 h 17"/>
                <a:gd name="T2" fmla="*/ 0 w 18"/>
                <a:gd name="T3" fmla="*/ 17 h 17"/>
                <a:gd name="T4" fmla="*/ 6 w 18"/>
                <a:gd name="T5" fmla="*/ 5 h 17"/>
                <a:gd name="T6" fmla="*/ 18 w 18"/>
                <a:gd name="T7" fmla="*/ 0 h 17"/>
              </a:gdLst>
              <a:ahLst/>
              <a:cxnLst>
                <a:cxn ang="0">
                  <a:pos x="T0" y="T1"/>
                </a:cxn>
                <a:cxn ang="0">
                  <a:pos x="T2" y="T3"/>
                </a:cxn>
                <a:cxn ang="0">
                  <a:pos x="T4" y="T5"/>
                </a:cxn>
                <a:cxn ang="0">
                  <a:pos x="T6" y="T7"/>
                </a:cxn>
              </a:cxnLst>
              <a:rect l="0" t="0" r="r" b="b"/>
              <a:pathLst>
                <a:path w="18" h="17">
                  <a:moveTo>
                    <a:pt x="0" y="17"/>
                  </a:moveTo>
                  <a:lnTo>
                    <a:pt x="0" y="17"/>
                  </a:lnTo>
                  <a:lnTo>
                    <a:pt x="6" y="5"/>
                  </a:lnTo>
                  <a:lnTo>
                    <a:pt x="1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984" name="Freeform 240"/>
            <p:cNvSpPr>
              <a:spLocks/>
            </p:cNvSpPr>
            <p:nvPr/>
          </p:nvSpPr>
          <p:spPr bwMode="auto">
            <a:xfrm>
              <a:off x="3413" y="1906"/>
              <a:ext cx="6" cy="6"/>
            </a:xfrm>
            <a:custGeom>
              <a:avLst/>
              <a:gdLst>
                <a:gd name="T0" fmla="*/ 6 w 6"/>
                <a:gd name="T1" fmla="*/ 0 h 6"/>
                <a:gd name="T2" fmla="*/ 6 w 6"/>
                <a:gd name="T3" fmla="*/ 0 h 6"/>
                <a:gd name="T4" fmla="*/ 6 w 6"/>
                <a:gd name="T5" fmla="*/ 0 h 6"/>
                <a:gd name="T6" fmla="*/ 6 w 6"/>
                <a:gd name="T7" fmla="*/ 0 h 6"/>
                <a:gd name="T8" fmla="*/ 6 w 6"/>
                <a:gd name="T9" fmla="*/ 0 h 6"/>
                <a:gd name="T10" fmla="*/ 6 w 6"/>
                <a:gd name="T11" fmla="*/ 0 h 6"/>
                <a:gd name="T12" fmla="*/ 6 w 6"/>
                <a:gd name="T13" fmla="*/ 0 h 6"/>
                <a:gd name="T14" fmla="*/ 6 w 6"/>
                <a:gd name="T15" fmla="*/ 0 h 6"/>
                <a:gd name="T16" fmla="*/ 6 w 6"/>
                <a:gd name="T17" fmla="*/ 0 h 6"/>
                <a:gd name="T18" fmla="*/ 6 w 6"/>
                <a:gd name="T19" fmla="*/ 0 h 6"/>
                <a:gd name="T20" fmla="*/ 0 w 6"/>
                <a:gd name="T21" fmla="*/ 0 h 6"/>
                <a:gd name="T22" fmla="*/ 0 w 6"/>
                <a:gd name="T23" fmla="*/ 0 h 6"/>
                <a:gd name="T24" fmla="*/ 0 w 6"/>
                <a:gd name="T25" fmla="*/ 0 h 6"/>
                <a:gd name="T26" fmla="*/ 0 w 6"/>
                <a:gd name="T27" fmla="*/ 0 h 6"/>
                <a:gd name="T28" fmla="*/ 0 w 6"/>
                <a:gd name="T29" fmla="*/ 6 h 6"/>
                <a:gd name="T30" fmla="*/ 0 w 6"/>
                <a:gd name="T31" fmla="*/ 6 h 6"/>
                <a:gd name="T32" fmla="*/ 0 w 6"/>
                <a:gd name="T33" fmla="*/ 6 h 6"/>
                <a:gd name="T34" fmla="*/ 0 w 6"/>
                <a:gd name="T35" fmla="*/ 6 h 6"/>
                <a:gd name="T36" fmla="*/ 6 w 6"/>
                <a:gd name="T37" fmla="*/ 0 h 6"/>
                <a:gd name="T38" fmla="*/ 6 w 6"/>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6">
                  <a:moveTo>
                    <a:pt x="6" y="0"/>
                  </a:moveTo>
                  <a:lnTo>
                    <a:pt x="6" y="0"/>
                  </a:lnTo>
                  <a:lnTo>
                    <a:pt x="6" y="0"/>
                  </a:lnTo>
                  <a:lnTo>
                    <a:pt x="6" y="0"/>
                  </a:lnTo>
                  <a:lnTo>
                    <a:pt x="6" y="0"/>
                  </a:lnTo>
                  <a:lnTo>
                    <a:pt x="6" y="0"/>
                  </a:lnTo>
                  <a:lnTo>
                    <a:pt x="6" y="0"/>
                  </a:lnTo>
                  <a:lnTo>
                    <a:pt x="6" y="0"/>
                  </a:lnTo>
                  <a:lnTo>
                    <a:pt x="6" y="0"/>
                  </a:lnTo>
                  <a:lnTo>
                    <a:pt x="6" y="0"/>
                  </a:lnTo>
                  <a:lnTo>
                    <a:pt x="0" y="0"/>
                  </a:lnTo>
                  <a:lnTo>
                    <a:pt x="0" y="0"/>
                  </a:lnTo>
                  <a:lnTo>
                    <a:pt x="0" y="0"/>
                  </a:lnTo>
                  <a:lnTo>
                    <a:pt x="0" y="0"/>
                  </a:lnTo>
                  <a:lnTo>
                    <a:pt x="0" y="6"/>
                  </a:lnTo>
                  <a:lnTo>
                    <a:pt x="0" y="6"/>
                  </a:lnTo>
                  <a:lnTo>
                    <a:pt x="0" y="6"/>
                  </a:lnTo>
                  <a:lnTo>
                    <a:pt x="0" y="6"/>
                  </a:lnTo>
                  <a:lnTo>
                    <a:pt x="6" y="0"/>
                  </a:lnTo>
                  <a:lnTo>
                    <a:pt x="6" y="0"/>
                  </a:lnTo>
                  <a:close/>
                </a:path>
              </a:pathLst>
            </a:custGeom>
            <a:solidFill>
              <a:srgbClr val="B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85" name="Freeform 241"/>
            <p:cNvSpPr>
              <a:spLocks/>
            </p:cNvSpPr>
            <p:nvPr/>
          </p:nvSpPr>
          <p:spPr bwMode="auto">
            <a:xfrm>
              <a:off x="4727" y="1895"/>
              <a:ext cx="19" cy="17"/>
            </a:xfrm>
            <a:custGeom>
              <a:avLst/>
              <a:gdLst>
                <a:gd name="T0" fmla="*/ 13 w 19"/>
                <a:gd name="T1" fmla="*/ 17 h 17"/>
                <a:gd name="T2" fmla="*/ 13 w 19"/>
                <a:gd name="T3" fmla="*/ 17 h 17"/>
                <a:gd name="T4" fmla="*/ 13 w 19"/>
                <a:gd name="T5" fmla="*/ 17 h 17"/>
                <a:gd name="T6" fmla="*/ 19 w 19"/>
                <a:gd name="T7" fmla="*/ 11 h 17"/>
                <a:gd name="T8" fmla="*/ 19 w 19"/>
                <a:gd name="T9" fmla="*/ 11 h 17"/>
                <a:gd name="T10" fmla="*/ 19 w 19"/>
                <a:gd name="T11" fmla="*/ 11 h 17"/>
                <a:gd name="T12" fmla="*/ 19 w 19"/>
                <a:gd name="T13" fmla="*/ 11 h 17"/>
                <a:gd name="T14" fmla="*/ 19 w 19"/>
                <a:gd name="T15" fmla="*/ 11 h 17"/>
                <a:gd name="T16" fmla="*/ 19 w 19"/>
                <a:gd name="T17" fmla="*/ 11 h 17"/>
                <a:gd name="T18" fmla="*/ 19 w 19"/>
                <a:gd name="T19" fmla="*/ 11 h 17"/>
                <a:gd name="T20" fmla="*/ 13 w 19"/>
                <a:gd name="T21" fmla="*/ 11 h 17"/>
                <a:gd name="T22" fmla="*/ 7 w 19"/>
                <a:gd name="T23" fmla="*/ 5 h 17"/>
                <a:gd name="T24" fmla="*/ 7 w 19"/>
                <a:gd name="T25" fmla="*/ 5 h 17"/>
                <a:gd name="T26" fmla="*/ 0 w 19"/>
                <a:gd name="T27" fmla="*/ 5 h 17"/>
                <a:gd name="T28" fmla="*/ 0 w 19"/>
                <a:gd name="T29" fmla="*/ 0 h 17"/>
                <a:gd name="T30" fmla="*/ 0 w 19"/>
                <a:gd name="T31" fmla="*/ 0 h 17"/>
                <a:gd name="T32" fmla="*/ 0 w 19"/>
                <a:gd name="T33" fmla="*/ 0 h 17"/>
                <a:gd name="T34" fmla="*/ 0 w 19"/>
                <a:gd name="T35" fmla="*/ 11 h 17"/>
                <a:gd name="T36" fmla="*/ 0 w 19"/>
                <a:gd name="T37" fmla="*/ 17 h 17"/>
                <a:gd name="T38" fmla="*/ 7 w 19"/>
                <a:gd name="T39" fmla="*/ 17 h 17"/>
                <a:gd name="T40" fmla="*/ 7 w 19"/>
                <a:gd name="T41" fmla="*/ 17 h 17"/>
                <a:gd name="T42" fmla="*/ 7 w 19"/>
                <a:gd name="T43" fmla="*/ 17 h 17"/>
                <a:gd name="T44" fmla="*/ 13 w 19"/>
                <a:gd name="T45" fmla="*/ 17 h 17"/>
                <a:gd name="T46" fmla="*/ 13 w 19"/>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17">
                  <a:moveTo>
                    <a:pt x="13" y="17"/>
                  </a:moveTo>
                  <a:lnTo>
                    <a:pt x="13" y="17"/>
                  </a:lnTo>
                  <a:lnTo>
                    <a:pt x="13" y="17"/>
                  </a:lnTo>
                  <a:lnTo>
                    <a:pt x="19" y="11"/>
                  </a:lnTo>
                  <a:lnTo>
                    <a:pt x="19" y="11"/>
                  </a:lnTo>
                  <a:lnTo>
                    <a:pt x="19" y="11"/>
                  </a:lnTo>
                  <a:lnTo>
                    <a:pt x="19" y="11"/>
                  </a:lnTo>
                  <a:lnTo>
                    <a:pt x="19" y="11"/>
                  </a:lnTo>
                  <a:lnTo>
                    <a:pt x="19" y="11"/>
                  </a:lnTo>
                  <a:lnTo>
                    <a:pt x="19" y="11"/>
                  </a:lnTo>
                  <a:lnTo>
                    <a:pt x="13" y="11"/>
                  </a:lnTo>
                  <a:lnTo>
                    <a:pt x="7" y="5"/>
                  </a:lnTo>
                  <a:lnTo>
                    <a:pt x="7" y="5"/>
                  </a:lnTo>
                  <a:lnTo>
                    <a:pt x="0" y="5"/>
                  </a:lnTo>
                  <a:lnTo>
                    <a:pt x="0" y="0"/>
                  </a:lnTo>
                  <a:lnTo>
                    <a:pt x="0" y="0"/>
                  </a:lnTo>
                  <a:lnTo>
                    <a:pt x="0" y="0"/>
                  </a:lnTo>
                  <a:lnTo>
                    <a:pt x="0" y="11"/>
                  </a:lnTo>
                  <a:lnTo>
                    <a:pt x="0" y="17"/>
                  </a:lnTo>
                  <a:lnTo>
                    <a:pt x="7" y="17"/>
                  </a:lnTo>
                  <a:lnTo>
                    <a:pt x="7" y="17"/>
                  </a:lnTo>
                  <a:lnTo>
                    <a:pt x="7" y="17"/>
                  </a:lnTo>
                  <a:lnTo>
                    <a:pt x="13" y="17"/>
                  </a:lnTo>
                  <a:lnTo>
                    <a:pt x="13" y="17"/>
                  </a:lnTo>
                  <a:close/>
                </a:path>
              </a:pathLst>
            </a:custGeom>
            <a:solidFill>
              <a:srgbClr val="B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86" name="Freeform 242"/>
            <p:cNvSpPr>
              <a:spLocks/>
            </p:cNvSpPr>
            <p:nvPr/>
          </p:nvSpPr>
          <p:spPr bwMode="auto">
            <a:xfrm>
              <a:off x="4079" y="3210"/>
              <a:ext cx="24" cy="122"/>
            </a:xfrm>
            <a:custGeom>
              <a:avLst/>
              <a:gdLst>
                <a:gd name="T0" fmla="*/ 0 w 24"/>
                <a:gd name="T1" fmla="*/ 0 h 122"/>
                <a:gd name="T2" fmla="*/ 6 w 24"/>
                <a:gd name="T3" fmla="*/ 0 h 122"/>
                <a:gd name="T4" fmla="*/ 12 w 24"/>
                <a:gd name="T5" fmla="*/ 0 h 122"/>
                <a:gd name="T6" fmla="*/ 12 w 24"/>
                <a:gd name="T7" fmla="*/ 12 h 122"/>
                <a:gd name="T8" fmla="*/ 12 w 24"/>
                <a:gd name="T9" fmla="*/ 12 h 122"/>
                <a:gd name="T10" fmla="*/ 12 w 24"/>
                <a:gd name="T11" fmla="*/ 18 h 122"/>
                <a:gd name="T12" fmla="*/ 12 w 24"/>
                <a:gd name="T13" fmla="*/ 37 h 122"/>
                <a:gd name="T14" fmla="*/ 18 w 24"/>
                <a:gd name="T15" fmla="*/ 49 h 122"/>
                <a:gd name="T16" fmla="*/ 18 w 24"/>
                <a:gd name="T17" fmla="*/ 49 h 122"/>
                <a:gd name="T18" fmla="*/ 12 w 24"/>
                <a:gd name="T19" fmla="*/ 61 h 122"/>
                <a:gd name="T20" fmla="*/ 12 w 24"/>
                <a:gd name="T21" fmla="*/ 73 h 122"/>
                <a:gd name="T22" fmla="*/ 12 w 24"/>
                <a:gd name="T23" fmla="*/ 84 h 122"/>
                <a:gd name="T24" fmla="*/ 12 w 24"/>
                <a:gd name="T25" fmla="*/ 84 h 122"/>
                <a:gd name="T26" fmla="*/ 12 w 24"/>
                <a:gd name="T27" fmla="*/ 98 h 122"/>
                <a:gd name="T28" fmla="*/ 12 w 24"/>
                <a:gd name="T29" fmla="*/ 110 h 122"/>
                <a:gd name="T30" fmla="*/ 18 w 24"/>
                <a:gd name="T31" fmla="*/ 116 h 122"/>
                <a:gd name="T32" fmla="*/ 18 w 24"/>
                <a:gd name="T33" fmla="*/ 116 h 122"/>
                <a:gd name="T34" fmla="*/ 18 w 24"/>
                <a:gd name="T35" fmla="*/ 122 h 122"/>
                <a:gd name="T36" fmla="*/ 24 w 24"/>
                <a:gd name="T37" fmla="*/ 122 h 122"/>
                <a:gd name="T38" fmla="*/ 24 w 24"/>
                <a:gd name="T39" fmla="*/ 122 h 122"/>
                <a:gd name="T40" fmla="*/ 24 w 24"/>
                <a:gd name="T41" fmla="*/ 122 h 122"/>
                <a:gd name="T42" fmla="*/ 18 w 24"/>
                <a:gd name="T43" fmla="*/ 122 h 122"/>
                <a:gd name="T44" fmla="*/ 18 w 24"/>
                <a:gd name="T45" fmla="*/ 122 h 122"/>
                <a:gd name="T46" fmla="*/ 12 w 24"/>
                <a:gd name="T47" fmla="*/ 116 h 122"/>
                <a:gd name="T48" fmla="*/ 12 w 24"/>
                <a:gd name="T49" fmla="*/ 116 h 122"/>
                <a:gd name="T50" fmla="*/ 12 w 24"/>
                <a:gd name="T51" fmla="*/ 116 h 122"/>
                <a:gd name="T52" fmla="*/ 12 w 24"/>
                <a:gd name="T53" fmla="*/ 104 h 122"/>
                <a:gd name="T54" fmla="*/ 12 w 24"/>
                <a:gd name="T55" fmla="*/ 67 h 122"/>
                <a:gd name="T56" fmla="*/ 12 w 24"/>
                <a:gd name="T57" fmla="*/ 67 h 122"/>
                <a:gd name="T58" fmla="*/ 6 w 24"/>
                <a:gd name="T59" fmla="*/ 37 h 122"/>
                <a:gd name="T60" fmla="*/ 6 w 24"/>
                <a:gd name="T61" fmla="*/ 23 h 122"/>
                <a:gd name="T62" fmla="*/ 6 w 24"/>
                <a:gd name="T63" fmla="*/ 18 h 122"/>
                <a:gd name="T64" fmla="*/ 6 w 24"/>
                <a:gd name="T65" fmla="*/ 18 h 122"/>
                <a:gd name="T66" fmla="*/ 6 w 24"/>
                <a:gd name="T67" fmla="*/ 18 h 122"/>
                <a:gd name="T68" fmla="*/ 0 w 24"/>
                <a:gd name="T69" fmla="*/ 23 h 122"/>
                <a:gd name="T70" fmla="*/ 0 w 24"/>
                <a:gd name="T71" fmla="*/ 29 h 122"/>
                <a:gd name="T72" fmla="*/ 0 w 24"/>
                <a:gd name="T73" fmla="*/ 29 h 122"/>
                <a:gd name="T74" fmla="*/ 0 w 24"/>
                <a:gd name="T75" fmla="*/ 43 h 122"/>
                <a:gd name="T76" fmla="*/ 0 w 24"/>
                <a:gd name="T77" fmla="*/ 55 h 122"/>
                <a:gd name="T78" fmla="*/ 0 w 24"/>
                <a:gd name="T79" fmla="*/ 61 h 122"/>
                <a:gd name="T80" fmla="*/ 0 w 24"/>
                <a:gd name="T81" fmla="*/ 61 h 122"/>
                <a:gd name="T82" fmla="*/ 0 w 24"/>
                <a:gd name="T83" fmla="*/ 67 h 122"/>
                <a:gd name="T84" fmla="*/ 0 w 24"/>
                <a:gd name="T85" fmla="*/ 67 h 122"/>
                <a:gd name="T86" fmla="*/ 0 w 24"/>
                <a:gd name="T87" fmla="*/ 61 h 122"/>
                <a:gd name="T88" fmla="*/ 0 w 24"/>
                <a:gd name="T89" fmla="*/ 61 h 122"/>
                <a:gd name="T90" fmla="*/ 0 w 24"/>
                <a:gd name="T91" fmla="*/ 61 h 122"/>
                <a:gd name="T92" fmla="*/ 0 w 24"/>
                <a:gd name="T93" fmla="*/ 55 h 122"/>
                <a:gd name="T94" fmla="*/ 0 w 24"/>
                <a:gd name="T95" fmla="*/ 43 h 122"/>
                <a:gd name="T96" fmla="*/ 0 w 24"/>
                <a:gd name="T97" fmla="*/ 43 h 122"/>
                <a:gd name="T98" fmla="*/ 0 w 24"/>
                <a:gd name="T99" fmla="*/ 29 h 122"/>
                <a:gd name="T100" fmla="*/ 0 w 24"/>
                <a:gd name="T101" fmla="*/ 18 h 122"/>
                <a:gd name="T102" fmla="*/ 0 w 24"/>
                <a:gd name="T103" fmla="*/ 12 h 122"/>
                <a:gd name="T104" fmla="*/ 0 w 24"/>
                <a:gd name="T105" fmla="*/ 12 h 122"/>
                <a:gd name="T106" fmla="*/ 0 w 24"/>
                <a:gd name="T107" fmla="*/ 12 h 122"/>
                <a:gd name="T108" fmla="*/ 0 w 24"/>
                <a:gd name="T109" fmla="*/ 6 h 122"/>
                <a:gd name="T110" fmla="*/ 0 w 24"/>
                <a:gd name="T11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122">
                  <a:moveTo>
                    <a:pt x="0" y="0"/>
                  </a:moveTo>
                  <a:lnTo>
                    <a:pt x="6" y="0"/>
                  </a:lnTo>
                  <a:lnTo>
                    <a:pt x="12" y="0"/>
                  </a:lnTo>
                  <a:lnTo>
                    <a:pt x="12" y="12"/>
                  </a:lnTo>
                  <a:lnTo>
                    <a:pt x="12" y="12"/>
                  </a:lnTo>
                  <a:lnTo>
                    <a:pt x="12" y="18"/>
                  </a:lnTo>
                  <a:lnTo>
                    <a:pt x="12" y="37"/>
                  </a:lnTo>
                  <a:lnTo>
                    <a:pt x="18" y="49"/>
                  </a:lnTo>
                  <a:lnTo>
                    <a:pt x="18" y="49"/>
                  </a:lnTo>
                  <a:lnTo>
                    <a:pt x="12" y="61"/>
                  </a:lnTo>
                  <a:lnTo>
                    <a:pt x="12" y="73"/>
                  </a:lnTo>
                  <a:lnTo>
                    <a:pt x="12" y="84"/>
                  </a:lnTo>
                  <a:lnTo>
                    <a:pt x="12" y="84"/>
                  </a:lnTo>
                  <a:lnTo>
                    <a:pt x="12" y="98"/>
                  </a:lnTo>
                  <a:lnTo>
                    <a:pt x="12" y="110"/>
                  </a:lnTo>
                  <a:lnTo>
                    <a:pt x="18" y="116"/>
                  </a:lnTo>
                  <a:lnTo>
                    <a:pt x="18" y="116"/>
                  </a:lnTo>
                  <a:lnTo>
                    <a:pt x="18" y="122"/>
                  </a:lnTo>
                  <a:lnTo>
                    <a:pt x="24" y="122"/>
                  </a:lnTo>
                  <a:lnTo>
                    <a:pt x="24" y="122"/>
                  </a:lnTo>
                  <a:lnTo>
                    <a:pt x="24" y="122"/>
                  </a:lnTo>
                  <a:lnTo>
                    <a:pt x="18" y="122"/>
                  </a:lnTo>
                  <a:lnTo>
                    <a:pt x="18" y="122"/>
                  </a:lnTo>
                  <a:lnTo>
                    <a:pt x="12" y="116"/>
                  </a:lnTo>
                  <a:lnTo>
                    <a:pt x="12" y="116"/>
                  </a:lnTo>
                  <a:lnTo>
                    <a:pt x="12" y="116"/>
                  </a:lnTo>
                  <a:lnTo>
                    <a:pt x="12" y="104"/>
                  </a:lnTo>
                  <a:lnTo>
                    <a:pt x="12" y="67"/>
                  </a:lnTo>
                  <a:lnTo>
                    <a:pt x="12" y="67"/>
                  </a:lnTo>
                  <a:lnTo>
                    <a:pt x="6" y="37"/>
                  </a:lnTo>
                  <a:lnTo>
                    <a:pt x="6" y="23"/>
                  </a:lnTo>
                  <a:lnTo>
                    <a:pt x="6" y="18"/>
                  </a:lnTo>
                  <a:lnTo>
                    <a:pt x="6" y="18"/>
                  </a:lnTo>
                  <a:lnTo>
                    <a:pt x="6" y="18"/>
                  </a:lnTo>
                  <a:lnTo>
                    <a:pt x="0" y="23"/>
                  </a:lnTo>
                  <a:lnTo>
                    <a:pt x="0" y="29"/>
                  </a:lnTo>
                  <a:lnTo>
                    <a:pt x="0" y="29"/>
                  </a:lnTo>
                  <a:lnTo>
                    <a:pt x="0" y="43"/>
                  </a:lnTo>
                  <a:lnTo>
                    <a:pt x="0" y="55"/>
                  </a:lnTo>
                  <a:lnTo>
                    <a:pt x="0" y="61"/>
                  </a:lnTo>
                  <a:lnTo>
                    <a:pt x="0" y="61"/>
                  </a:lnTo>
                  <a:lnTo>
                    <a:pt x="0" y="67"/>
                  </a:lnTo>
                  <a:lnTo>
                    <a:pt x="0" y="67"/>
                  </a:lnTo>
                  <a:lnTo>
                    <a:pt x="0" y="61"/>
                  </a:lnTo>
                  <a:lnTo>
                    <a:pt x="0" y="61"/>
                  </a:lnTo>
                  <a:lnTo>
                    <a:pt x="0" y="61"/>
                  </a:lnTo>
                  <a:lnTo>
                    <a:pt x="0" y="55"/>
                  </a:lnTo>
                  <a:lnTo>
                    <a:pt x="0" y="43"/>
                  </a:lnTo>
                  <a:lnTo>
                    <a:pt x="0" y="43"/>
                  </a:lnTo>
                  <a:lnTo>
                    <a:pt x="0" y="29"/>
                  </a:lnTo>
                  <a:lnTo>
                    <a:pt x="0" y="18"/>
                  </a:lnTo>
                  <a:lnTo>
                    <a:pt x="0" y="12"/>
                  </a:lnTo>
                  <a:lnTo>
                    <a:pt x="0" y="12"/>
                  </a:lnTo>
                  <a:lnTo>
                    <a:pt x="0" y="12"/>
                  </a:lnTo>
                  <a:lnTo>
                    <a:pt x="0" y="6"/>
                  </a:lnTo>
                  <a:lnTo>
                    <a:pt x="0" y="0"/>
                  </a:lnTo>
                  <a:close/>
                </a:path>
              </a:pathLst>
            </a:custGeom>
            <a:solidFill>
              <a:srgbClr val="CC00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87" name="Freeform 243"/>
            <p:cNvSpPr>
              <a:spLocks/>
            </p:cNvSpPr>
            <p:nvPr/>
          </p:nvSpPr>
          <p:spPr bwMode="auto">
            <a:xfrm>
              <a:off x="4079" y="3210"/>
              <a:ext cx="12" cy="12"/>
            </a:xfrm>
            <a:custGeom>
              <a:avLst/>
              <a:gdLst>
                <a:gd name="T0" fmla="*/ 6 w 12"/>
                <a:gd name="T1" fmla="*/ 12 h 12"/>
                <a:gd name="T2" fmla="*/ 6 w 12"/>
                <a:gd name="T3" fmla="*/ 12 h 12"/>
                <a:gd name="T4" fmla="*/ 12 w 12"/>
                <a:gd name="T5" fmla="*/ 6 h 12"/>
                <a:gd name="T6" fmla="*/ 12 w 12"/>
                <a:gd name="T7" fmla="*/ 0 h 12"/>
                <a:gd name="T8" fmla="*/ 12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6" y="12"/>
                  </a:moveTo>
                  <a:lnTo>
                    <a:pt x="6" y="12"/>
                  </a:lnTo>
                  <a:lnTo>
                    <a:pt x="12" y="6"/>
                  </a:lnTo>
                  <a:lnTo>
                    <a:pt x="12" y="0"/>
                  </a:lnTo>
                  <a:lnTo>
                    <a:pt x="12" y="0"/>
                  </a:lnTo>
                  <a:lnTo>
                    <a:pt x="6" y="0"/>
                  </a:lnTo>
                  <a:lnTo>
                    <a:pt x="0" y="0"/>
                  </a:lnTo>
                  <a:lnTo>
                    <a:pt x="0" y="6"/>
                  </a:lnTo>
                  <a:lnTo>
                    <a:pt x="0" y="6"/>
                  </a:lnTo>
                  <a:lnTo>
                    <a:pt x="0" y="6"/>
                  </a:lnTo>
                  <a:lnTo>
                    <a:pt x="0" y="12"/>
                  </a:lnTo>
                  <a:lnTo>
                    <a:pt x="6" y="12"/>
                  </a:lnTo>
                  <a:lnTo>
                    <a:pt x="6" y="12"/>
                  </a:lnTo>
                  <a:close/>
                </a:path>
              </a:pathLst>
            </a:custGeom>
            <a:solidFill>
              <a:srgbClr val="59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88" name="Freeform 244"/>
            <p:cNvSpPr>
              <a:spLocks/>
            </p:cNvSpPr>
            <p:nvPr/>
          </p:nvSpPr>
          <p:spPr bwMode="auto">
            <a:xfrm>
              <a:off x="4079" y="3210"/>
              <a:ext cx="6" cy="6"/>
            </a:xfrm>
            <a:custGeom>
              <a:avLst/>
              <a:gdLst>
                <a:gd name="T0" fmla="*/ 6 w 6"/>
                <a:gd name="T1" fmla="*/ 0 h 6"/>
                <a:gd name="T2" fmla="*/ 6 w 6"/>
                <a:gd name="T3" fmla="*/ 0 h 6"/>
                <a:gd name="T4" fmla="*/ 6 w 6"/>
                <a:gd name="T5" fmla="*/ 0 h 6"/>
                <a:gd name="T6" fmla="*/ 6 w 6"/>
                <a:gd name="T7" fmla="*/ 6 h 6"/>
                <a:gd name="T8" fmla="*/ 6 w 6"/>
                <a:gd name="T9" fmla="*/ 6 h 6"/>
                <a:gd name="T10" fmla="*/ 6 w 6"/>
                <a:gd name="T11" fmla="*/ 6 h 6"/>
                <a:gd name="T12" fmla="*/ 0 w 6"/>
                <a:gd name="T13" fmla="*/ 6 h 6"/>
                <a:gd name="T14" fmla="*/ 0 w 6"/>
                <a:gd name="T15" fmla="*/ 6 h 6"/>
                <a:gd name="T16" fmla="*/ 0 w 6"/>
                <a:gd name="T17" fmla="*/ 6 h 6"/>
                <a:gd name="T18" fmla="*/ 0 w 6"/>
                <a:gd name="T19" fmla="*/ 6 h 6"/>
                <a:gd name="T20" fmla="*/ 0 w 6"/>
                <a:gd name="T21" fmla="*/ 0 h 6"/>
                <a:gd name="T22" fmla="*/ 6 w 6"/>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6" y="0"/>
                  </a:moveTo>
                  <a:lnTo>
                    <a:pt x="6" y="0"/>
                  </a:lnTo>
                  <a:lnTo>
                    <a:pt x="6" y="0"/>
                  </a:lnTo>
                  <a:lnTo>
                    <a:pt x="6" y="6"/>
                  </a:lnTo>
                  <a:lnTo>
                    <a:pt x="6" y="6"/>
                  </a:lnTo>
                  <a:lnTo>
                    <a:pt x="6" y="6"/>
                  </a:lnTo>
                  <a:lnTo>
                    <a:pt x="0" y="6"/>
                  </a:lnTo>
                  <a:lnTo>
                    <a:pt x="0" y="6"/>
                  </a:lnTo>
                  <a:lnTo>
                    <a:pt x="0" y="6"/>
                  </a:lnTo>
                  <a:lnTo>
                    <a:pt x="0" y="6"/>
                  </a:lnTo>
                  <a:lnTo>
                    <a:pt x="0" y="0"/>
                  </a:lnTo>
                  <a:lnTo>
                    <a:pt x="6" y="0"/>
                  </a:lnTo>
                  <a:close/>
                </a:path>
              </a:pathLst>
            </a:custGeom>
            <a:solidFill>
              <a:srgbClr val="72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89" name="Freeform 245"/>
            <p:cNvSpPr>
              <a:spLocks/>
            </p:cNvSpPr>
            <p:nvPr/>
          </p:nvSpPr>
          <p:spPr bwMode="auto">
            <a:xfrm>
              <a:off x="4158" y="2193"/>
              <a:ext cx="12" cy="20"/>
            </a:xfrm>
            <a:custGeom>
              <a:avLst/>
              <a:gdLst>
                <a:gd name="T0" fmla="*/ 6 w 12"/>
                <a:gd name="T1" fmla="*/ 0 h 20"/>
                <a:gd name="T2" fmla="*/ 12 w 12"/>
                <a:gd name="T3" fmla="*/ 8 h 20"/>
                <a:gd name="T4" fmla="*/ 12 w 12"/>
                <a:gd name="T5" fmla="*/ 14 h 20"/>
                <a:gd name="T6" fmla="*/ 6 w 12"/>
                <a:gd name="T7" fmla="*/ 20 h 20"/>
                <a:gd name="T8" fmla="*/ 6 w 12"/>
                <a:gd name="T9" fmla="*/ 20 h 20"/>
                <a:gd name="T10" fmla="*/ 0 w 12"/>
                <a:gd name="T11" fmla="*/ 20 h 20"/>
                <a:gd name="T12" fmla="*/ 0 w 12"/>
                <a:gd name="T13" fmla="*/ 8 h 20"/>
                <a:gd name="T14" fmla="*/ 6 w 12"/>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0">
                  <a:moveTo>
                    <a:pt x="6" y="0"/>
                  </a:moveTo>
                  <a:lnTo>
                    <a:pt x="12" y="8"/>
                  </a:lnTo>
                  <a:lnTo>
                    <a:pt x="12" y="14"/>
                  </a:lnTo>
                  <a:lnTo>
                    <a:pt x="6" y="20"/>
                  </a:lnTo>
                  <a:lnTo>
                    <a:pt x="6" y="20"/>
                  </a:lnTo>
                  <a:lnTo>
                    <a:pt x="0" y="20"/>
                  </a:lnTo>
                  <a:lnTo>
                    <a:pt x="0" y="8"/>
                  </a:lnTo>
                  <a:lnTo>
                    <a:pt x="6" y="0"/>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90" name="Freeform 246"/>
            <p:cNvSpPr>
              <a:spLocks/>
            </p:cNvSpPr>
            <p:nvPr/>
          </p:nvSpPr>
          <p:spPr bwMode="auto">
            <a:xfrm>
              <a:off x="3975" y="2201"/>
              <a:ext cx="18" cy="18"/>
            </a:xfrm>
            <a:custGeom>
              <a:avLst/>
              <a:gdLst>
                <a:gd name="T0" fmla="*/ 12 w 18"/>
                <a:gd name="T1" fmla="*/ 0 h 18"/>
                <a:gd name="T2" fmla="*/ 0 w 18"/>
                <a:gd name="T3" fmla="*/ 6 h 18"/>
                <a:gd name="T4" fmla="*/ 0 w 18"/>
                <a:gd name="T5" fmla="*/ 12 h 18"/>
                <a:gd name="T6" fmla="*/ 12 w 18"/>
                <a:gd name="T7" fmla="*/ 18 h 18"/>
                <a:gd name="T8" fmla="*/ 12 w 18"/>
                <a:gd name="T9" fmla="*/ 18 h 18"/>
                <a:gd name="T10" fmla="*/ 18 w 18"/>
                <a:gd name="T11" fmla="*/ 18 h 18"/>
                <a:gd name="T12" fmla="*/ 18 w 18"/>
                <a:gd name="T13" fmla="*/ 6 h 18"/>
                <a:gd name="T14" fmla="*/ 12 w 1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2" y="0"/>
                  </a:moveTo>
                  <a:lnTo>
                    <a:pt x="0" y="6"/>
                  </a:lnTo>
                  <a:lnTo>
                    <a:pt x="0" y="12"/>
                  </a:lnTo>
                  <a:lnTo>
                    <a:pt x="12" y="18"/>
                  </a:lnTo>
                  <a:lnTo>
                    <a:pt x="12" y="18"/>
                  </a:lnTo>
                  <a:lnTo>
                    <a:pt x="18" y="18"/>
                  </a:lnTo>
                  <a:lnTo>
                    <a:pt x="18" y="6"/>
                  </a:lnTo>
                  <a:lnTo>
                    <a:pt x="12" y="0"/>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91" name="Freeform 247"/>
            <p:cNvSpPr>
              <a:spLocks/>
            </p:cNvSpPr>
            <p:nvPr/>
          </p:nvSpPr>
          <p:spPr bwMode="auto">
            <a:xfrm>
              <a:off x="3981" y="2207"/>
              <a:ext cx="6" cy="6"/>
            </a:xfrm>
            <a:custGeom>
              <a:avLst/>
              <a:gdLst>
                <a:gd name="T0" fmla="*/ 6 w 6"/>
                <a:gd name="T1" fmla="*/ 0 h 6"/>
                <a:gd name="T2" fmla="*/ 6 w 6"/>
                <a:gd name="T3" fmla="*/ 6 h 6"/>
                <a:gd name="T4" fmla="*/ 6 w 6"/>
                <a:gd name="T5" fmla="*/ 6 h 6"/>
                <a:gd name="T6" fmla="*/ 6 w 6"/>
                <a:gd name="T7" fmla="*/ 6 h 6"/>
                <a:gd name="T8" fmla="*/ 6 w 6"/>
                <a:gd name="T9" fmla="*/ 6 h 6"/>
                <a:gd name="T10" fmla="*/ 6 w 6"/>
                <a:gd name="T11" fmla="*/ 6 h 6"/>
                <a:gd name="T12" fmla="*/ 6 w 6"/>
                <a:gd name="T13" fmla="*/ 6 h 6"/>
                <a:gd name="T14" fmla="*/ 6 w 6"/>
                <a:gd name="T15" fmla="*/ 6 h 6"/>
                <a:gd name="T16" fmla="*/ 6 w 6"/>
                <a:gd name="T17" fmla="*/ 6 h 6"/>
                <a:gd name="T18" fmla="*/ 0 w 6"/>
                <a:gd name="T19" fmla="*/ 6 h 6"/>
                <a:gd name="T20" fmla="*/ 0 w 6"/>
                <a:gd name="T21" fmla="*/ 6 h 6"/>
                <a:gd name="T22" fmla="*/ 0 w 6"/>
                <a:gd name="T23" fmla="*/ 6 h 6"/>
                <a:gd name="T24" fmla="*/ 0 w 6"/>
                <a:gd name="T25" fmla="*/ 6 h 6"/>
                <a:gd name="T26" fmla="*/ 0 w 6"/>
                <a:gd name="T27" fmla="*/ 6 h 6"/>
                <a:gd name="T28" fmla="*/ 0 w 6"/>
                <a:gd name="T29" fmla="*/ 6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6" y="6"/>
                  </a:lnTo>
                  <a:lnTo>
                    <a:pt x="6" y="6"/>
                  </a:lnTo>
                  <a:lnTo>
                    <a:pt x="6" y="6"/>
                  </a:lnTo>
                  <a:lnTo>
                    <a:pt x="6" y="6"/>
                  </a:lnTo>
                  <a:lnTo>
                    <a:pt x="6" y="6"/>
                  </a:lnTo>
                  <a:lnTo>
                    <a:pt x="6" y="6"/>
                  </a:lnTo>
                  <a:lnTo>
                    <a:pt x="6" y="6"/>
                  </a:lnTo>
                  <a:lnTo>
                    <a:pt x="6" y="6"/>
                  </a:lnTo>
                  <a:lnTo>
                    <a:pt x="0" y="6"/>
                  </a:lnTo>
                  <a:lnTo>
                    <a:pt x="0" y="6"/>
                  </a:lnTo>
                  <a:lnTo>
                    <a:pt x="0" y="6"/>
                  </a:lnTo>
                  <a:lnTo>
                    <a:pt x="0" y="6"/>
                  </a:lnTo>
                  <a:lnTo>
                    <a:pt x="0" y="6"/>
                  </a:lnTo>
                  <a:lnTo>
                    <a:pt x="0" y="6"/>
                  </a:lnTo>
                  <a:lnTo>
                    <a:pt x="6" y="0"/>
                  </a:lnTo>
                  <a:close/>
                </a:path>
              </a:pathLst>
            </a:custGeom>
            <a:solidFill>
              <a:srgbClr val="D8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92" name="Freeform 248"/>
            <p:cNvSpPr>
              <a:spLocks/>
            </p:cNvSpPr>
            <p:nvPr/>
          </p:nvSpPr>
          <p:spPr bwMode="auto">
            <a:xfrm>
              <a:off x="4164" y="2201"/>
              <a:ext cx="6" cy="6"/>
            </a:xfrm>
            <a:custGeom>
              <a:avLst/>
              <a:gdLst>
                <a:gd name="T0" fmla="*/ 6 w 6"/>
                <a:gd name="T1" fmla="*/ 0 h 6"/>
                <a:gd name="T2" fmla="*/ 0 w 6"/>
                <a:gd name="T3" fmla="*/ 0 h 6"/>
                <a:gd name="T4" fmla="*/ 0 w 6"/>
                <a:gd name="T5" fmla="*/ 6 h 6"/>
                <a:gd name="T6" fmla="*/ 0 w 6"/>
                <a:gd name="T7" fmla="*/ 6 h 6"/>
                <a:gd name="T8" fmla="*/ 0 w 6"/>
                <a:gd name="T9" fmla="*/ 6 h 6"/>
                <a:gd name="T10" fmla="*/ 0 w 6"/>
                <a:gd name="T11" fmla="*/ 6 h 6"/>
                <a:gd name="T12" fmla="*/ 0 w 6"/>
                <a:gd name="T13" fmla="*/ 6 h 6"/>
                <a:gd name="T14" fmla="*/ 6 w 6"/>
                <a:gd name="T15" fmla="*/ 6 h 6"/>
                <a:gd name="T16" fmla="*/ 6 w 6"/>
                <a:gd name="T17" fmla="*/ 6 h 6"/>
                <a:gd name="T18" fmla="*/ 6 w 6"/>
                <a:gd name="T19" fmla="*/ 6 h 6"/>
                <a:gd name="T20" fmla="*/ 6 w 6"/>
                <a:gd name="T21" fmla="*/ 6 h 6"/>
                <a:gd name="T22" fmla="*/ 6 w 6"/>
                <a:gd name="T23" fmla="*/ 6 h 6"/>
                <a:gd name="T24" fmla="*/ 6 w 6"/>
                <a:gd name="T25" fmla="*/ 6 h 6"/>
                <a:gd name="T26" fmla="*/ 6 w 6"/>
                <a:gd name="T27" fmla="*/ 6 h 6"/>
                <a:gd name="T28" fmla="*/ 6 w 6"/>
                <a:gd name="T29" fmla="*/ 6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0" y="0"/>
                  </a:lnTo>
                  <a:lnTo>
                    <a:pt x="0" y="6"/>
                  </a:lnTo>
                  <a:lnTo>
                    <a:pt x="0" y="6"/>
                  </a:lnTo>
                  <a:lnTo>
                    <a:pt x="0" y="6"/>
                  </a:lnTo>
                  <a:lnTo>
                    <a:pt x="0" y="6"/>
                  </a:lnTo>
                  <a:lnTo>
                    <a:pt x="0" y="6"/>
                  </a:lnTo>
                  <a:lnTo>
                    <a:pt x="6" y="6"/>
                  </a:lnTo>
                  <a:lnTo>
                    <a:pt x="6" y="6"/>
                  </a:lnTo>
                  <a:lnTo>
                    <a:pt x="6" y="6"/>
                  </a:lnTo>
                  <a:lnTo>
                    <a:pt x="6" y="6"/>
                  </a:lnTo>
                  <a:lnTo>
                    <a:pt x="6" y="6"/>
                  </a:lnTo>
                  <a:lnTo>
                    <a:pt x="6" y="6"/>
                  </a:lnTo>
                  <a:lnTo>
                    <a:pt x="6" y="6"/>
                  </a:lnTo>
                  <a:lnTo>
                    <a:pt x="6" y="6"/>
                  </a:lnTo>
                  <a:lnTo>
                    <a:pt x="6" y="0"/>
                  </a:lnTo>
                  <a:close/>
                </a:path>
              </a:pathLst>
            </a:custGeom>
            <a:solidFill>
              <a:srgbClr val="D8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28771" name="Rectangle 3"/>
          <p:cNvSpPr>
            <a:spLocks noGrp="1" noChangeArrowheads="1"/>
          </p:cNvSpPr>
          <p:nvPr>
            <p:ph type="title"/>
          </p:nvPr>
        </p:nvSpPr>
        <p:spPr>
          <a:xfrm>
            <a:off x="0" y="274638"/>
            <a:ext cx="9144000" cy="1143000"/>
          </a:xfrm>
        </p:spPr>
        <p:txBody>
          <a:bodyPr/>
          <a:lstStyle/>
          <a:p>
            <a:r>
              <a:rPr lang="en-US"/>
              <a:t>The Offer</a:t>
            </a:r>
          </a:p>
        </p:txBody>
      </p:sp>
      <p:sp>
        <p:nvSpPr>
          <p:cNvPr id="928772" name="Text Box 4"/>
          <p:cNvSpPr txBox="1">
            <a:spLocks noChangeArrowheads="1"/>
          </p:cNvSpPr>
          <p:nvPr/>
        </p:nvSpPr>
        <p:spPr bwMode="auto">
          <a:xfrm>
            <a:off x="533400" y="1676400"/>
            <a:ext cx="798353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800"/>
              <a:t>Just because Jesus Christ died on our behalf does not mean </a:t>
            </a:r>
            <a:br>
              <a:rPr lang="en-US" sz="2800"/>
            </a:br>
            <a:r>
              <a:rPr lang="en-US" sz="2800"/>
              <a:t>that this automatically applies to us. We must trust in Christ </a:t>
            </a:r>
          </a:p>
          <a:p>
            <a:pPr>
              <a:spcBef>
                <a:spcPct val="0"/>
              </a:spcBef>
              <a:buFontTx/>
              <a:buNone/>
            </a:pPr>
            <a:r>
              <a:rPr lang="en-US" sz="2800"/>
              <a:t>for salvation, thereby receiving God</a:t>
            </a:r>
            <a:r>
              <a:rPr lang="ja-JP" altLang="en-US" sz="2800">
                <a:latin typeface="Arial"/>
              </a:rPr>
              <a:t>’</a:t>
            </a:r>
            <a:r>
              <a:rPr lang="en-US" sz="2800"/>
              <a:t>s offer.</a:t>
            </a:r>
          </a:p>
        </p:txBody>
      </p:sp>
      <p:pic>
        <p:nvPicPr>
          <p:cNvPr id="928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76600"/>
            <a:ext cx="1131888"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8774" name="Oval 6"/>
          <p:cNvSpPr>
            <a:spLocks noChangeArrowheads="1"/>
          </p:cNvSpPr>
          <p:nvPr/>
        </p:nvSpPr>
        <p:spPr bwMode="auto">
          <a:xfrm>
            <a:off x="4114800" y="3352800"/>
            <a:ext cx="4419600" cy="2819400"/>
          </a:xfrm>
          <a:prstGeom prst="ellipse">
            <a:avLst/>
          </a:prstGeom>
          <a:solidFill>
            <a:srgbClr val="990000"/>
          </a:solidFill>
          <a:ln w="9525">
            <a:solidFill>
              <a:schemeClr val="tx1"/>
            </a:solidFill>
            <a:round/>
            <a:headEnd/>
            <a:tailEnd/>
          </a:ln>
          <a:effectLst>
            <a:outerShdw blurRad="63500" dist="107763" dir="13500000" algn="ctr" rotWithShape="0">
              <a:schemeClr val="bg2">
                <a:alpha val="50000"/>
              </a:schemeClr>
            </a:outerShdw>
          </a:effectLst>
        </p:spPr>
        <p:txBody>
          <a:bodyPr wrap="none" anchor="ctr"/>
          <a:lstStyle/>
          <a:p>
            <a:pPr algn="ctr">
              <a:spcBef>
                <a:spcPct val="0"/>
              </a:spcBef>
              <a:buFontTx/>
              <a:buNone/>
            </a:pPr>
            <a:r>
              <a:rPr lang="en-US" sz="2200" b="1">
                <a:solidFill>
                  <a:schemeClr val="bg1"/>
                </a:solidFill>
              </a:rPr>
              <a:t>John 1:12 </a:t>
            </a:r>
          </a:p>
          <a:p>
            <a:pPr algn="ctr">
              <a:spcBef>
                <a:spcPct val="0"/>
              </a:spcBef>
              <a:buFontTx/>
              <a:buNone/>
            </a:pPr>
            <a:r>
              <a:rPr lang="ja-JP" altLang="en-US" sz="2200" b="1">
                <a:solidFill>
                  <a:schemeClr val="bg1"/>
                </a:solidFill>
                <a:latin typeface="Arial"/>
              </a:rPr>
              <a:t>“</a:t>
            </a:r>
            <a:r>
              <a:rPr lang="en-US" sz="2200" b="1">
                <a:solidFill>
                  <a:schemeClr val="bg1"/>
                </a:solidFill>
              </a:rPr>
              <a:t>Yet to all who received Him, </a:t>
            </a:r>
          </a:p>
          <a:p>
            <a:pPr algn="ctr">
              <a:spcBef>
                <a:spcPct val="0"/>
              </a:spcBef>
              <a:buFontTx/>
              <a:buNone/>
            </a:pPr>
            <a:r>
              <a:rPr lang="en-US" sz="2200" b="1">
                <a:solidFill>
                  <a:schemeClr val="bg1"/>
                </a:solidFill>
              </a:rPr>
              <a:t>to those who believed in His name, </a:t>
            </a:r>
          </a:p>
          <a:p>
            <a:pPr algn="ctr">
              <a:spcBef>
                <a:spcPct val="0"/>
              </a:spcBef>
              <a:buFontTx/>
              <a:buNone/>
            </a:pPr>
            <a:r>
              <a:rPr lang="en-US" sz="2200" b="1">
                <a:solidFill>
                  <a:schemeClr val="bg1"/>
                </a:solidFill>
              </a:rPr>
              <a:t>He gave the right to become </a:t>
            </a:r>
          </a:p>
          <a:p>
            <a:pPr algn="ctr">
              <a:spcBef>
                <a:spcPct val="0"/>
              </a:spcBef>
              <a:buFontTx/>
              <a:buNone/>
            </a:pPr>
            <a:r>
              <a:rPr lang="en-US" sz="2200" b="1">
                <a:solidFill>
                  <a:schemeClr val="bg1"/>
                </a:solidFill>
              </a:rPr>
              <a:t>children of God . . .</a:t>
            </a:r>
            <a:r>
              <a:rPr lang="ja-JP" altLang="en-US" sz="2200" b="1">
                <a:solidFill>
                  <a:schemeClr val="bg1"/>
                </a:solidFill>
                <a:latin typeface="Arial"/>
              </a:rPr>
              <a:t>”</a:t>
            </a:r>
            <a:endParaRPr lang="en-US" sz="2200" b="1">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342900" indent="-342900" algn="ctr">
              <a:buFontTx/>
              <a:buAutoNum type="arabicPeriod"/>
            </a:pPr>
            <a:endParaRPr lang="en-US"/>
          </a:p>
        </p:txBody>
      </p:sp>
      <p:sp>
        <p:nvSpPr>
          <p:cNvPr id="929795" name="Rectangle 3"/>
          <p:cNvSpPr>
            <a:spLocks noGrp="1" noChangeArrowheads="1"/>
          </p:cNvSpPr>
          <p:nvPr>
            <p:ph type="title"/>
          </p:nvPr>
        </p:nvSpPr>
        <p:spPr>
          <a:xfrm>
            <a:off x="0" y="274638"/>
            <a:ext cx="9144000" cy="1143000"/>
          </a:xfrm>
        </p:spPr>
        <p:txBody>
          <a:bodyPr/>
          <a:lstStyle/>
          <a:p>
            <a:r>
              <a:rPr lang="en-US"/>
              <a:t>The Offer</a:t>
            </a:r>
          </a:p>
        </p:txBody>
      </p:sp>
      <p:sp>
        <p:nvSpPr>
          <p:cNvPr id="929796" name="Rectangle 4"/>
          <p:cNvSpPr>
            <a:spLocks noChangeArrowheads="1"/>
          </p:cNvSpPr>
          <p:nvPr/>
        </p:nvSpPr>
        <p:spPr bwMode="auto">
          <a:xfrm>
            <a:off x="1379538" y="3857625"/>
            <a:ext cx="576262" cy="6350"/>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29797" name="Group 5"/>
          <p:cNvGrpSpPr>
            <a:grpSpLocks/>
          </p:cNvGrpSpPr>
          <p:nvPr/>
        </p:nvGrpSpPr>
        <p:grpSpPr bwMode="auto">
          <a:xfrm>
            <a:off x="1371600" y="4168775"/>
            <a:ext cx="2281238" cy="2003425"/>
            <a:chOff x="864" y="2140"/>
            <a:chExt cx="1437" cy="1262"/>
          </a:xfrm>
        </p:grpSpPr>
        <p:grpSp>
          <p:nvGrpSpPr>
            <p:cNvPr id="929798" name="Group 6"/>
            <p:cNvGrpSpPr>
              <a:grpSpLocks/>
            </p:cNvGrpSpPr>
            <p:nvPr/>
          </p:nvGrpSpPr>
          <p:grpSpPr bwMode="auto">
            <a:xfrm>
              <a:off x="864" y="2140"/>
              <a:ext cx="1420" cy="1036"/>
              <a:chOff x="864" y="2140"/>
              <a:chExt cx="1420" cy="1036"/>
            </a:xfrm>
          </p:grpSpPr>
          <p:sp>
            <p:nvSpPr>
              <p:cNvPr id="929799" name="Freeform 7"/>
              <p:cNvSpPr>
                <a:spLocks/>
              </p:cNvSpPr>
              <p:nvPr/>
            </p:nvSpPr>
            <p:spPr bwMode="auto">
              <a:xfrm>
                <a:off x="1789" y="3047"/>
                <a:ext cx="495" cy="61"/>
              </a:xfrm>
              <a:custGeom>
                <a:avLst/>
                <a:gdLst>
                  <a:gd name="T0" fmla="*/ 495 w 495"/>
                  <a:gd name="T1" fmla="*/ 0 h 61"/>
                  <a:gd name="T2" fmla="*/ 0 w 495"/>
                  <a:gd name="T3" fmla="*/ 0 h 61"/>
                  <a:gd name="T4" fmla="*/ 0 w 495"/>
                  <a:gd name="T5" fmla="*/ 19 h 61"/>
                  <a:gd name="T6" fmla="*/ 172 w 495"/>
                  <a:gd name="T7" fmla="*/ 61 h 61"/>
                  <a:gd name="T8" fmla="*/ 495 w 495"/>
                  <a:gd name="T9" fmla="*/ 61 h 61"/>
                  <a:gd name="T10" fmla="*/ 495 w 495"/>
                  <a:gd name="T11" fmla="*/ 0 h 61"/>
                </a:gdLst>
                <a:ahLst/>
                <a:cxnLst>
                  <a:cxn ang="0">
                    <a:pos x="T0" y="T1"/>
                  </a:cxn>
                  <a:cxn ang="0">
                    <a:pos x="T2" y="T3"/>
                  </a:cxn>
                  <a:cxn ang="0">
                    <a:pos x="T4" y="T5"/>
                  </a:cxn>
                  <a:cxn ang="0">
                    <a:pos x="T6" y="T7"/>
                  </a:cxn>
                  <a:cxn ang="0">
                    <a:pos x="T8" y="T9"/>
                  </a:cxn>
                  <a:cxn ang="0">
                    <a:pos x="T10" y="T11"/>
                  </a:cxn>
                </a:cxnLst>
                <a:rect l="0" t="0" r="r" b="b"/>
                <a:pathLst>
                  <a:path w="495" h="61">
                    <a:moveTo>
                      <a:pt x="495" y="0"/>
                    </a:moveTo>
                    <a:lnTo>
                      <a:pt x="0" y="0"/>
                    </a:lnTo>
                    <a:lnTo>
                      <a:pt x="0" y="19"/>
                    </a:lnTo>
                    <a:lnTo>
                      <a:pt x="172" y="61"/>
                    </a:lnTo>
                    <a:lnTo>
                      <a:pt x="495" y="61"/>
                    </a:lnTo>
                    <a:lnTo>
                      <a:pt x="495" y="0"/>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00" name="Freeform 8"/>
              <p:cNvSpPr>
                <a:spLocks/>
              </p:cNvSpPr>
              <p:nvPr/>
            </p:nvSpPr>
            <p:spPr bwMode="auto">
              <a:xfrm>
                <a:off x="1797" y="3052"/>
                <a:ext cx="487" cy="37"/>
              </a:xfrm>
              <a:custGeom>
                <a:avLst/>
                <a:gdLst>
                  <a:gd name="T0" fmla="*/ 0 w 487"/>
                  <a:gd name="T1" fmla="*/ 0 h 37"/>
                  <a:gd name="T2" fmla="*/ 164 w 487"/>
                  <a:gd name="T3" fmla="*/ 37 h 37"/>
                  <a:gd name="T4" fmla="*/ 487 w 487"/>
                  <a:gd name="T5" fmla="*/ 37 h 37"/>
                  <a:gd name="T6" fmla="*/ 487 w 487"/>
                  <a:gd name="T7" fmla="*/ 0 h 37"/>
                  <a:gd name="T8" fmla="*/ 0 w 487"/>
                  <a:gd name="T9" fmla="*/ 0 h 37"/>
                </a:gdLst>
                <a:ahLst/>
                <a:cxnLst>
                  <a:cxn ang="0">
                    <a:pos x="T0" y="T1"/>
                  </a:cxn>
                  <a:cxn ang="0">
                    <a:pos x="T2" y="T3"/>
                  </a:cxn>
                  <a:cxn ang="0">
                    <a:pos x="T4" y="T5"/>
                  </a:cxn>
                  <a:cxn ang="0">
                    <a:pos x="T6" y="T7"/>
                  </a:cxn>
                  <a:cxn ang="0">
                    <a:pos x="T8" y="T9"/>
                  </a:cxn>
                </a:cxnLst>
                <a:rect l="0" t="0" r="r" b="b"/>
                <a:pathLst>
                  <a:path w="487" h="37">
                    <a:moveTo>
                      <a:pt x="0" y="0"/>
                    </a:moveTo>
                    <a:lnTo>
                      <a:pt x="164" y="37"/>
                    </a:lnTo>
                    <a:lnTo>
                      <a:pt x="487" y="37"/>
                    </a:lnTo>
                    <a:lnTo>
                      <a:pt x="487" y="0"/>
                    </a:lnTo>
                    <a:lnTo>
                      <a:pt x="0" y="0"/>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01" name="Freeform 9"/>
              <p:cNvSpPr>
                <a:spLocks/>
              </p:cNvSpPr>
              <p:nvPr/>
            </p:nvSpPr>
            <p:spPr bwMode="auto">
              <a:xfrm>
                <a:off x="1017" y="2282"/>
                <a:ext cx="12" cy="19"/>
              </a:xfrm>
              <a:custGeom>
                <a:avLst/>
                <a:gdLst>
                  <a:gd name="T0" fmla="*/ 0 w 12"/>
                  <a:gd name="T1" fmla="*/ 10 h 19"/>
                  <a:gd name="T2" fmla="*/ 4 w 12"/>
                  <a:gd name="T3" fmla="*/ 14 h 19"/>
                  <a:gd name="T4" fmla="*/ 8 w 12"/>
                  <a:gd name="T5" fmla="*/ 19 h 19"/>
                  <a:gd name="T6" fmla="*/ 12 w 12"/>
                  <a:gd name="T7" fmla="*/ 19 h 19"/>
                  <a:gd name="T8" fmla="*/ 12 w 12"/>
                  <a:gd name="T9" fmla="*/ 19 h 19"/>
                  <a:gd name="T10" fmla="*/ 12 w 12"/>
                  <a:gd name="T11" fmla="*/ 19 h 19"/>
                  <a:gd name="T12" fmla="*/ 12 w 12"/>
                  <a:gd name="T13" fmla="*/ 10 h 19"/>
                  <a:gd name="T14" fmla="*/ 12 w 12"/>
                  <a:gd name="T15" fmla="*/ 5 h 19"/>
                  <a:gd name="T16" fmla="*/ 12 w 12"/>
                  <a:gd name="T17" fmla="*/ 5 h 19"/>
                  <a:gd name="T18" fmla="*/ 8 w 12"/>
                  <a:gd name="T19" fmla="*/ 0 h 19"/>
                  <a:gd name="T20" fmla="*/ 4 w 12"/>
                  <a:gd name="T21" fmla="*/ 0 h 19"/>
                  <a:gd name="T22" fmla="*/ 4 w 12"/>
                  <a:gd name="T23" fmla="*/ 0 h 19"/>
                  <a:gd name="T24" fmla="*/ 4 w 12"/>
                  <a:gd name="T25" fmla="*/ 0 h 19"/>
                  <a:gd name="T26" fmla="*/ 0 w 12"/>
                  <a:gd name="T27" fmla="*/ 5 h 19"/>
                  <a:gd name="T28" fmla="*/ 0 w 12"/>
                  <a:gd name="T29" fmla="*/ 10 h 19"/>
                  <a:gd name="T30" fmla="*/ 0 w 12"/>
                  <a:gd name="T31"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9">
                    <a:moveTo>
                      <a:pt x="0" y="10"/>
                    </a:moveTo>
                    <a:lnTo>
                      <a:pt x="4" y="14"/>
                    </a:lnTo>
                    <a:lnTo>
                      <a:pt x="8" y="19"/>
                    </a:lnTo>
                    <a:lnTo>
                      <a:pt x="12" y="19"/>
                    </a:lnTo>
                    <a:lnTo>
                      <a:pt x="12" y="19"/>
                    </a:lnTo>
                    <a:lnTo>
                      <a:pt x="12" y="19"/>
                    </a:lnTo>
                    <a:lnTo>
                      <a:pt x="12" y="10"/>
                    </a:lnTo>
                    <a:lnTo>
                      <a:pt x="12" y="5"/>
                    </a:lnTo>
                    <a:lnTo>
                      <a:pt x="12" y="5"/>
                    </a:lnTo>
                    <a:lnTo>
                      <a:pt x="8" y="0"/>
                    </a:lnTo>
                    <a:lnTo>
                      <a:pt x="4" y="0"/>
                    </a:lnTo>
                    <a:lnTo>
                      <a:pt x="4" y="0"/>
                    </a:lnTo>
                    <a:lnTo>
                      <a:pt x="4" y="0"/>
                    </a:lnTo>
                    <a:lnTo>
                      <a:pt x="0" y="5"/>
                    </a:lnTo>
                    <a:lnTo>
                      <a:pt x="0" y="10"/>
                    </a:lnTo>
                    <a:lnTo>
                      <a:pt x="0" y="1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02" name="Freeform 10"/>
              <p:cNvSpPr>
                <a:spLocks/>
              </p:cNvSpPr>
              <p:nvPr/>
            </p:nvSpPr>
            <p:spPr bwMode="auto">
              <a:xfrm>
                <a:off x="1025" y="2292"/>
                <a:ext cx="16" cy="18"/>
              </a:xfrm>
              <a:custGeom>
                <a:avLst/>
                <a:gdLst>
                  <a:gd name="T0" fmla="*/ 4 w 16"/>
                  <a:gd name="T1" fmla="*/ 0 h 18"/>
                  <a:gd name="T2" fmla="*/ 4 w 16"/>
                  <a:gd name="T3" fmla="*/ 4 h 18"/>
                  <a:gd name="T4" fmla="*/ 0 w 16"/>
                  <a:gd name="T5" fmla="*/ 9 h 18"/>
                  <a:gd name="T6" fmla="*/ 0 w 16"/>
                  <a:gd name="T7" fmla="*/ 14 h 18"/>
                  <a:gd name="T8" fmla="*/ 0 w 16"/>
                  <a:gd name="T9" fmla="*/ 14 h 18"/>
                  <a:gd name="T10" fmla="*/ 0 w 16"/>
                  <a:gd name="T11" fmla="*/ 18 h 18"/>
                  <a:gd name="T12" fmla="*/ 8 w 16"/>
                  <a:gd name="T13" fmla="*/ 18 h 18"/>
                  <a:gd name="T14" fmla="*/ 16 w 16"/>
                  <a:gd name="T15" fmla="*/ 14 h 18"/>
                  <a:gd name="T16" fmla="*/ 16 w 16"/>
                  <a:gd name="T17" fmla="*/ 14 h 18"/>
                  <a:gd name="T18" fmla="*/ 13 w 16"/>
                  <a:gd name="T19" fmla="*/ 0 h 18"/>
                  <a:gd name="T20" fmla="*/ 4 w 1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4" y="0"/>
                    </a:moveTo>
                    <a:lnTo>
                      <a:pt x="4" y="4"/>
                    </a:lnTo>
                    <a:lnTo>
                      <a:pt x="0" y="9"/>
                    </a:lnTo>
                    <a:lnTo>
                      <a:pt x="0" y="14"/>
                    </a:lnTo>
                    <a:lnTo>
                      <a:pt x="0" y="14"/>
                    </a:lnTo>
                    <a:lnTo>
                      <a:pt x="0" y="18"/>
                    </a:lnTo>
                    <a:lnTo>
                      <a:pt x="8" y="18"/>
                    </a:lnTo>
                    <a:lnTo>
                      <a:pt x="16" y="14"/>
                    </a:lnTo>
                    <a:lnTo>
                      <a:pt x="16" y="14"/>
                    </a:lnTo>
                    <a:lnTo>
                      <a:pt x="13" y="0"/>
                    </a:lnTo>
                    <a:lnTo>
                      <a:pt x="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03" name="Freeform 11"/>
              <p:cNvSpPr>
                <a:spLocks/>
              </p:cNvSpPr>
              <p:nvPr/>
            </p:nvSpPr>
            <p:spPr bwMode="auto">
              <a:xfrm>
                <a:off x="1029" y="2292"/>
                <a:ext cx="4" cy="14"/>
              </a:xfrm>
              <a:custGeom>
                <a:avLst/>
                <a:gdLst>
                  <a:gd name="T0" fmla="*/ 0 w 4"/>
                  <a:gd name="T1" fmla="*/ 0 h 14"/>
                  <a:gd name="T2" fmla="*/ 0 w 4"/>
                  <a:gd name="T3" fmla="*/ 4 h 14"/>
                  <a:gd name="T4" fmla="*/ 0 w 4"/>
                  <a:gd name="T5" fmla="*/ 4 h 14"/>
                  <a:gd name="T6" fmla="*/ 0 w 4"/>
                  <a:gd name="T7" fmla="*/ 4 h 14"/>
                  <a:gd name="T8" fmla="*/ 0 w 4"/>
                  <a:gd name="T9" fmla="*/ 4 h 14"/>
                  <a:gd name="T10" fmla="*/ 0 w 4"/>
                  <a:gd name="T11" fmla="*/ 4 h 14"/>
                  <a:gd name="T12" fmla="*/ 0 w 4"/>
                  <a:gd name="T13" fmla="*/ 4 h 14"/>
                  <a:gd name="T14" fmla="*/ 0 w 4"/>
                  <a:gd name="T15" fmla="*/ 4 h 14"/>
                  <a:gd name="T16" fmla="*/ 4 w 4"/>
                  <a:gd name="T17" fmla="*/ 4 h 14"/>
                  <a:gd name="T18" fmla="*/ 4 w 4"/>
                  <a:gd name="T19" fmla="*/ 4 h 14"/>
                  <a:gd name="T20" fmla="*/ 0 w 4"/>
                  <a:gd name="T21" fmla="*/ 9 h 14"/>
                  <a:gd name="T22" fmla="*/ 0 w 4"/>
                  <a:gd name="T23" fmla="*/ 14 h 14"/>
                  <a:gd name="T24" fmla="*/ 4 w 4"/>
                  <a:gd name="T25" fmla="*/ 14 h 14"/>
                  <a:gd name="T26" fmla="*/ 4 w 4"/>
                  <a:gd name="T27" fmla="*/ 14 h 14"/>
                  <a:gd name="T28" fmla="*/ 4 w 4"/>
                  <a:gd name="T29" fmla="*/ 14 h 14"/>
                  <a:gd name="T30" fmla="*/ 4 w 4"/>
                  <a:gd name="T31" fmla="*/ 14 h 14"/>
                  <a:gd name="T32" fmla="*/ 4 w 4"/>
                  <a:gd name="T33" fmla="*/ 9 h 14"/>
                  <a:gd name="T34" fmla="*/ 4 w 4"/>
                  <a:gd name="T35" fmla="*/ 9 h 14"/>
                  <a:gd name="T36" fmla="*/ 4 w 4"/>
                  <a:gd name="T37" fmla="*/ 9 h 14"/>
                  <a:gd name="T38" fmla="*/ 4 w 4"/>
                  <a:gd name="T39" fmla="*/ 4 h 14"/>
                  <a:gd name="T40" fmla="*/ 4 w 4"/>
                  <a:gd name="T41" fmla="*/ 0 h 14"/>
                  <a:gd name="T42" fmla="*/ 4 w 4"/>
                  <a:gd name="T43" fmla="*/ 0 h 14"/>
                  <a:gd name="T44" fmla="*/ 0 w 4"/>
                  <a:gd name="T45" fmla="*/ 0 h 14"/>
                  <a:gd name="T46" fmla="*/ 0 w 4"/>
                  <a:gd name="T47" fmla="*/ 0 h 14"/>
                  <a:gd name="T48" fmla="*/ 0 w 4"/>
                  <a:gd name="T4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14">
                    <a:moveTo>
                      <a:pt x="0" y="0"/>
                    </a:moveTo>
                    <a:lnTo>
                      <a:pt x="0" y="4"/>
                    </a:lnTo>
                    <a:lnTo>
                      <a:pt x="0" y="4"/>
                    </a:lnTo>
                    <a:lnTo>
                      <a:pt x="0" y="4"/>
                    </a:lnTo>
                    <a:lnTo>
                      <a:pt x="0" y="4"/>
                    </a:lnTo>
                    <a:lnTo>
                      <a:pt x="0" y="4"/>
                    </a:lnTo>
                    <a:lnTo>
                      <a:pt x="0" y="4"/>
                    </a:lnTo>
                    <a:lnTo>
                      <a:pt x="0" y="4"/>
                    </a:lnTo>
                    <a:lnTo>
                      <a:pt x="4" y="4"/>
                    </a:lnTo>
                    <a:lnTo>
                      <a:pt x="4" y="4"/>
                    </a:lnTo>
                    <a:lnTo>
                      <a:pt x="0" y="9"/>
                    </a:lnTo>
                    <a:lnTo>
                      <a:pt x="0" y="14"/>
                    </a:lnTo>
                    <a:lnTo>
                      <a:pt x="4" y="14"/>
                    </a:lnTo>
                    <a:lnTo>
                      <a:pt x="4" y="14"/>
                    </a:lnTo>
                    <a:lnTo>
                      <a:pt x="4" y="14"/>
                    </a:lnTo>
                    <a:lnTo>
                      <a:pt x="4" y="14"/>
                    </a:lnTo>
                    <a:lnTo>
                      <a:pt x="4" y="9"/>
                    </a:lnTo>
                    <a:lnTo>
                      <a:pt x="4" y="9"/>
                    </a:lnTo>
                    <a:lnTo>
                      <a:pt x="4" y="9"/>
                    </a:lnTo>
                    <a:lnTo>
                      <a:pt x="4" y="4"/>
                    </a:lnTo>
                    <a:lnTo>
                      <a:pt x="4" y="0"/>
                    </a:lnTo>
                    <a:lnTo>
                      <a:pt x="4" y="0"/>
                    </a:lnTo>
                    <a:lnTo>
                      <a:pt x="0" y="0"/>
                    </a:lnTo>
                    <a:lnTo>
                      <a:pt x="0" y="0"/>
                    </a:lnTo>
                    <a:lnTo>
                      <a:pt x="0" y="0"/>
                    </a:lnTo>
                    <a:close/>
                  </a:path>
                </a:pathLst>
              </a:custGeom>
              <a:solidFill>
                <a:srgbClr val="0C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04" name="Freeform 12"/>
              <p:cNvSpPr>
                <a:spLocks/>
              </p:cNvSpPr>
              <p:nvPr/>
            </p:nvSpPr>
            <p:spPr bwMode="auto">
              <a:xfrm>
                <a:off x="1021" y="2278"/>
                <a:ext cx="20" cy="18"/>
              </a:xfrm>
              <a:custGeom>
                <a:avLst/>
                <a:gdLst>
                  <a:gd name="T0" fmla="*/ 0 w 20"/>
                  <a:gd name="T1" fmla="*/ 0 h 18"/>
                  <a:gd name="T2" fmla="*/ 0 w 20"/>
                  <a:gd name="T3" fmla="*/ 4 h 18"/>
                  <a:gd name="T4" fmla="*/ 0 w 20"/>
                  <a:gd name="T5" fmla="*/ 9 h 18"/>
                  <a:gd name="T6" fmla="*/ 4 w 20"/>
                  <a:gd name="T7" fmla="*/ 14 h 18"/>
                  <a:gd name="T8" fmla="*/ 4 w 20"/>
                  <a:gd name="T9" fmla="*/ 14 h 18"/>
                  <a:gd name="T10" fmla="*/ 8 w 20"/>
                  <a:gd name="T11" fmla="*/ 18 h 18"/>
                  <a:gd name="T12" fmla="*/ 12 w 20"/>
                  <a:gd name="T13" fmla="*/ 14 h 18"/>
                  <a:gd name="T14" fmla="*/ 17 w 20"/>
                  <a:gd name="T15" fmla="*/ 14 h 18"/>
                  <a:gd name="T16" fmla="*/ 17 w 20"/>
                  <a:gd name="T17" fmla="*/ 14 h 18"/>
                  <a:gd name="T18" fmla="*/ 20 w 20"/>
                  <a:gd name="T19" fmla="*/ 9 h 18"/>
                  <a:gd name="T20" fmla="*/ 20 w 20"/>
                  <a:gd name="T21" fmla="*/ 4 h 18"/>
                  <a:gd name="T22" fmla="*/ 20 w 20"/>
                  <a:gd name="T23" fmla="*/ 0 h 18"/>
                  <a:gd name="T24" fmla="*/ 20 w 20"/>
                  <a:gd name="T25" fmla="*/ 0 h 18"/>
                  <a:gd name="T26" fmla="*/ 12 w 20"/>
                  <a:gd name="T27" fmla="*/ 0 h 18"/>
                  <a:gd name="T28" fmla="*/ 4 w 20"/>
                  <a:gd name="T29" fmla="*/ 0 h 18"/>
                  <a:gd name="T30" fmla="*/ 0 w 20"/>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8">
                    <a:moveTo>
                      <a:pt x="0" y="0"/>
                    </a:moveTo>
                    <a:lnTo>
                      <a:pt x="0" y="4"/>
                    </a:lnTo>
                    <a:lnTo>
                      <a:pt x="0" y="9"/>
                    </a:lnTo>
                    <a:lnTo>
                      <a:pt x="4" y="14"/>
                    </a:lnTo>
                    <a:lnTo>
                      <a:pt x="4" y="14"/>
                    </a:lnTo>
                    <a:lnTo>
                      <a:pt x="8" y="18"/>
                    </a:lnTo>
                    <a:lnTo>
                      <a:pt x="12" y="14"/>
                    </a:lnTo>
                    <a:lnTo>
                      <a:pt x="17" y="14"/>
                    </a:lnTo>
                    <a:lnTo>
                      <a:pt x="17" y="14"/>
                    </a:lnTo>
                    <a:lnTo>
                      <a:pt x="20" y="9"/>
                    </a:lnTo>
                    <a:lnTo>
                      <a:pt x="20" y="4"/>
                    </a:lnTo>
                    <a:lnTo>
                      <a:pt x="20" y="0"/>
                    </a:lnTo>
                    <a:lnTo>
                      <a:pt x="20" y="0"/>
                    </a:lnTo>
                    <a:lnTo>
                      <a:pt x="12" y="0"/>
                    </a:lnTo>
                    <a:lnTo>
                      <a:pt x="4"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05" name="Freeform 13"/>
              <p:cNvSpPr>
                <a:spLocks/>
              </p:cNvSpPr>
              <p:nvPr/>
            </p:nvSpPr>
            <p:spPr bwMode="auto">
              <a:xfrm>
                <a:off x="1021" y="2273"/>
                <a:ext cx="17" cy="19"/>
              </a:xfrm>
              <a:custGeom>
                <a:avLst/>
                <a:gdLst>
                  <a:gd name="T0" fmla="*/ 12 w 17"/>
                  <a:gd name="T1" fmla="*/ 19 h 19"/>
                  <a:gd name="T2" fmla="*/ 12 w 17"/>
                  <a:gd name="T3" fmla="*/ 19 h 19"/>
                  <a:gd name="T4" fmla="*/ 8 w 17"/>
                  <a:gd name="T5" fmla="*/ 19 h 19"/>
                  <a:gd name="T6" fmla="*/ 12 w 17"/>
                  <a:gd name="T7" fmla="*/ 14 h 19"/>
                  <a:gd name="T8" fmla="*/ 12 w 17"/>
                  <a:gd name="T9" fmla="*/ 14 h 19"/>
                  <a:gd name="T10" fmla="*/ 8 w 17"/>
                  <a:gd name="T11" fmla="*/ 9 h 19"/>
                  <a:gd name="T12" fmla="*/ 8 w 17"/>
                  <a:gd name="T13" fmla="*/ 9 h 19"/>
                  <a:gd name="T14" fmla="*/ 8 w 17"/>
                  <a:gd name="T15" fmla="*/ 5 h 19"/>
                  <a:gd name="T16" fmla="*/ 8 w 17"/>
                  <a:gd name="T17" fmla="*/ 5 h 19"/>
                  <a:gd name="T18" fmla="*/ 8 w 17"/>
                  <a:gd name="T19" fmla="*/ 5 h 19"/>
                  <a:gd name="T20" fmla="*/ 4 w 17"/>
                  <a:gd name="T21" fmla="*/ 5 h 19"/>
                  <a:gd name="T22" fmla="*/ 4 w 17"/>
                  <a:gd name="T23" fmla="*/ 5 h 19"/>
                  <a:gd name="T24" fmla="*/ 4 w 17"/>
                  <a:gd name="T25" fmla="*/ 5 h 19"/>
                  <a:gd name="T26" fmla="*/ 4 w 17"/>
                  <a:gd name="T27" fmla="*/ 5 h 19"/>
                  <a:gd name="T28" fmla="*/ 0 w 17"/>
                  <a:gd name="T29" fmla="*/ 9 h 19"/>
                  <a:gd name="T30" fmla="*/ 0 w 17"/>
                  <a:gd name="T31" fmla="*/ 9 h 19"/>
                  <a:gd name="T32" fmla="*/ 0 w 17"/>
                  <a:gd name="T33" fmla="*/ 9 h 19"/>
                  <a:gd name="T34" fmla="*/ 0 w 17"/>
                  <a:gd name="T35" fmla="*/ 9 h 19"/>
                  <a:gd name="T36" fmla="*/ 0 w 17"/>
                  <a:gd name="T37" fmla="*/ 9 h 19"/>
                  <a:gd name="T38" fmla="*/ 0 w 17"/>
                  <a:gd name="T39" fmla="*/ 5 h 19"/>
                  <a:gd name="T40" fmla="*/ 0 w 17"/>
                  <a:gd name="T41" fmla="*/ 5 h 19"/>
                  <a:gd name="T42" fmla="*/ 0 w 17"/>
                  <a:gd name="T43" fmla="*/ 5 h 19"/>
                  <a:gd name="T44" fmla="*/ 4 w 17"/>
                  <a:gd name="T45" fmla="*/ 5 h 19"/>
                  <a:gd name="T46" fmla="*/ 8 w 17"/>
                  <a:gd name="T47" fmla="*/ 0 h 19"/>
                  <a:gd name="T48" fmla="*/ 8 w 17"/>
                  <a:gd name="T49" fmla="*/ 0 h 19"/>
                  <a:gd name="T50" fmla="*/ 12 w 17"/>
                  <a:gd name="T51" fmla="*/ 5 h 19"/>
                  <a:gd name="T52" fmla="*/ 12 w 17"/>
                  <a:gd name="T53" fmla="*/ 5 h 19"/>
                  <a:gd name="T54" fmla="*/ 17 w 17"/>
                  <a:gd name="T55" fmla="*/ 5 h 19"/>
                  <a:gd name="T56" fmla="*/ 17 w 17"/>
                  <a:gd name="T57" fmla="*/ 5 h 19"/>
                  <a:gd name="T58" fmla="*/ 17 w 17"/>
                  <a:gd name="T59" fmla="*/ 14 h 19"/>
                  <a:gd name="T60" fmla="*/ 12 w 17"/>
                  <a:gd name="T61" fmla="*/ 19 h 19"/>
                  <a:gd name="T62" fmla="*/ 12 w 17"/>
                  <a:gd name="T6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9">
                    <a:moveTo>
                      <a:pt x="12" y="19"/>
                    </a:moveTo>
                    <a:lnTo>
                      <a:pt x="12" y="19"/>
                    </a:lnTo>
                    <a:lnTo>
                      <a:pt x="8" y="19"/>
                    </a:lnTo>
                    <a:lnTo>
                      <a:pt x="12" y="14"/>
                    </a:lnTo>
                    <a:lnTo>
                      <a:pt x="12" y="14"/>
                    </a:lnTo>
                    <a:lnTo>
                      <a:pt x="8" y="9"/>
                    </a:lnTo>
                    <a:lnTo>
                      <a:pt x="8" y="9"/>
                    </a:lnTo>
                    <a:lnTo>
                      <a:pt x="8" y="5"/>
                    </a:lnTo>
                    <a:lnTo>
                      <a:pt x="8" y="5"/>
                    </a:lnTo>
                    <a:lnTo>
                      <a:pt x="8" y="5"/>
                    </a:lnTo>
                    <a:lnTo>
                      <a:pt x="4" y="5"/>
                    </a:lnTo>
                    <a:lnTo>
                      <a:pt x="4" y="5"/>
                    </a:lnTo>
                    <a:lnTo>
                      <a:pt x="4" y="5"/>
                    </a:lnTo>
                    <a:lnTo>
                      <a:pt x="4" y="5"/>
                    </a:lnTo>
                    <a:lnTo>
                      <a:pt x="0" y="9"/>
                    </a:lnTo>
                    <a:lnTo>
                      <a:pt x="0" y="9"/>
                    </a:lnTo>
                    <a:lnTo>
                      <a:pt x="0" y="9"/>
                    </a:lnTo>
                    <a:lnTo>
                      <a:pt x="0" y="9"/>
                    </a:lnTo>
                    <a:lnTo>
                      <a:pt x="0" y="9"/>
                    </a:lnTo>
                    <a:lnTo>
                      <a:pt x="0" y="5"/>
                    </a:lnTo>
                    <a:lnTo>
                      <a:pt x="0" y="5"/>
                    </a:lnTo>
                    <a:lnTo>
                      <a:pt x="0" y="5"/>
                    </a:lnTo>
                    <a:lnTo>
                      <a:pt x="4" y="5"/>
                    </a:lnTo>
                    <a:lnTo>
                      <a:pt x="8" y="0"/>
                    </a:lnTo>
                    <a:lnTo>
                      <a:pt x="8" y="0"/>
                    </a:lnTo>
                    <a:lnTo>
                      <a:pt x="12" y="5"/>
                    </a:lnTo>
                    <a:lnTo>
                      <a:pt x="12" y="5"/>
                    </a:lnTo>
                    <a:lnTo>
                      <a:pt x="17" y="5"/>
                    </a:lnTo>
                    <a:lnTo>
                      <a:pt x="17" y="5"/>
                    </a:lnTo>
                    <a:lnTo>
                      <a:pt x="17" y="14"/>
                    </a:lnTo>
                    <a:lnTo>
                      <a:pt x="12" y="19"/>
                    </a:lnTo>
                    <a:lnTo>
                      <a:pt x="12" y="19"/>
                    </a:lnTo>
                    <a:close/>
                  </a:path>
                </a:pathLst>
              </a:custGeom>
              <a:solidFill>
                <a:srgbClr val="0C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06" name="Freeform 14"/>
              <p:cNvSpPr>
                <a:spLocks/>
              </p:cNvSpPr>
              <p:nvPr/>
            </p:nvSpPr>
            <p:spPr bwMode="auto">
              <a:xfrm>
                <a:off x="996" y="2250"/>
                <a:ext cx="29" cy="46"/>
              </a:xfrm>
              <a:custGeom>
                <a:avLst/>
                <a:gdLst>
                  <a:gd name="T0" fmla="*/ 29 w 29"/>
                  <a:gd name="T1" fmla="*/ 23 h 46"/>
                  <a:gd name="T2" fmla="*/ 25 w 29"/>
                  <a:gd name="T3" fmla="*/ 32 h 46"/>
                  <a:gd name="T4" fmla="*/ 21 w 29"/>
                  <a:gd name="T5" fmla="*/ 42 h 46"/>
                  <a:gd name="T6" fmla="*/ 21 w 29"/>
                  <a:gd name="T7" fmla="*/ 46 h 46"/>
                  <a:gd name="T8" fmla="*/ 21 w 29"/>
                  <a:gd name="T9" fmla="*/ 46 h 46"/>
                  <a:gd name="T10" fmla="*/ 17 w 29"/>
                  <a:gd name="T11" fmla="*/ 42 h 46"/>
                  <a:gd name="T12" fmla="*/ 4 w 29"/>
                  <a:gd name="T13" fmla="*/ 23 h 46"/>
                  <a:gd name="T14" fmla="*/ 0 w 29"/>
                  <a:gd name="T15" fmla="*/ 5 h 46"/>
                  <a:gd name="T16" fmla="*/ 0 w 29"/>
                  <a:gd name="T17" fmla="*/ 5 h 46"/>
                  <a:gd name="T18" fmla="*/ 9 w 29"/>
                  <a:gd name="T19" fmla="*/ 0 h 46"/>
                  <a:gd name="T20" fmla="*/ 21 w 29"/>
                  <a:gd name="T21" fmla="*/ 14 h 46"/>
                  <a:gd name="T22" fmla="*/ 29 w 29"/>
                  <a:gd name="T2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6">
                    <a:moveTo>
                      <a:pt x="29" y="23"/>
                    </a:moveTo>
                    <a:lnTo>
                      <a:pt x="25" y="32"/>
                    </a:lnTo>
                    <a:lnTo>
                      <a:pt x="21" y="42"/>
                    </a:lnTo>
                    <a:lnTo>
                      <a:pt x="21" y="46"/>
                    </a:lnTo>
                    <a:lnTo>
                      <a:pt x="21" y="46"/>
                    </a:lnTo>
                    <a:lnTo>
                      <a:pt x="17" y="42"/>
                    </a:lnTo>
                    <a:lnTo>
                      <a:pt x="4" y="23"/>
                    </a:lnTo>
                    <a:lnTo>
                      <a:pt x="0" y="5"/>
                    </a:lnTo>
                    <a:lnTo>
                      <a:pt x="0" y="5"/>
                    </a:lnTo>
                    <a:lnTo>
                      <a:pt x="9" y="0"/>
                    </a:lnTo>
                    <a:lnTo>
                      <a:pt x="21" y="14"/>
                    </a:lnTo>
                    <a:lnTo>
                      <a:pt x="29" y="2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07" name="Freeform 15"/>
              <p:cNvSpPr>
                <a:spLocks/>
              </p:cNvSpPr>
              <p:nvPr/>
            </p:nvSpPr>
            <p:spPr bwMode="auto">
              <a:xfrm>
                <a:off x="950" y="2402"/>
                <a:ext cx="22" cy="19"/>
              </a:xfrm>
              <a:custGeom>
                <a:avLst/>
                <a:gdLst>
                  <a:gd name="T0" fmla="*/ 5 w 22"/>
                  <a:gd name="T1" fmla="*/ 0 h 19"/>
                  <a:gd name="T2" fmla="*/ 0 w 22"/>
                  <a:gd name="T3" fmla="*/ 5 h 19"/>
                  <a:gd name="T4" fmla="*/ 0 w 22"/>
                  <a:gd name="T5" fmla="*/ 14 h 19"/>
                  <a:gd name="T6" fmla="*/ 5 w 22"/>
                  <a:gd name="T7" fmla="*/ 14 h 19"/>
                  <a:gd name="T8" fmla="*/ 5 w 22"/>
                  <a:gd name="T9" fmla="*/ 14 h 19"/>
                  <a:gd name="T10" fmla="*/ 13 w 22"/>
                  <a:gd name="T11" fmla="*/ 19 h 19"/>
                  <a:gd name="T12" fmla="*/ 17 w 22"/>
                  <a:gd name="T13" fmla="*/ 19 h 19"/>
                  <a:gd name="T14" fmla="*/ 22 w 22"/>
                  <a:gd name="T15" fmla="*/ 19 h 19"/>
                  <a:gd name="T16" fmla="*/ 22 w 22"/>
                  <a:gd name="T17" fmla="*/ 19 h 19"/>
                  <a:gd name="T18" fmla="*/ 5 w 22"/>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
                    <a:moveTo>
                      <a:pt x="5" y="0"/>
                    </a:moveTo>
                    <a:lnTo>
                      <a:pt x="0" y="5"/>
                    </a:lnTo>
                    <a:lnTo>
                      <a:pt x="0" y="14"/>
                    </a:lnTo>
                    <a:lnTo>
                      <a:pt x="5" y="14"/>
                    </a:lnTo>
                    <a:lnTo>
                      <a:pt x="5" y="14"/>
                    </a:lnTo>
                    <a:lnTo>
                      <a:pt x="13" y="19"/>
                    </a:lnTo>
                    <a:lnTo>
                      <a:pt x="17" y="19"/>
                    </a:lnTo>
                    <a:lnTo>
                      <a:pt x="22" y="19"/>
                    </a:lnTo>
                    <a:lnTo>
                      <a:pt x="22" y="19"/>
                    </a:lnTo>
                    <a:lnTo>
                      <a:pt x="5"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08" name="Freeform 16"/>
              <p:cNvSpPr>
                <a:spLocks/>
              </p:cNvSpPr>
              <p:nvPr/>
            </p:nvSpPr>
            <p:spPr bwMode="auto">
              <a:xfrm>
                <a:off x="909" y="2388"/>
                <a:ext cx="58" cy="33"/>
              </a:xfrm>
              <a:custGeom>
                <a:avLst/>
                <a:gdLst>
                  <a:gd name="T0" fmla="*/ 50 w 58"/>
                  <a:gd name="T1" fmla="*/ 9 h 33"/>
                  <a:gd name="T2" fmla="*/ 46 w 58"/>
                  <a:gd name="T3" fmla="*/ 19 h 33"/>
                  <a:gd name="T4" fmla="*/ 46 w 58"/>
                  <a:gd name="T5" fmla="*/ 28 h 33"/>
                  <a:gd name="T6" fmla="*/ 58 w 58"/>
                  <a:gd name="T7" fmla="*/ 33 h 33"/>
                  <a:gd name="T8" fmla="*/ 58 w 58"/>
                  <a:gd name="T9" fmla="*/ 33 h 33"/>
                  <a:gd name="T10" fmla="*/ 46 w 58"/>
                  <a:gd name="T11" fmla="*/ 33 h 33"/>
                  <a:gd name="T12" fmla="*/ 21 w 58"/>
                  <a:gd name="T13" fmla="*/ 33 h 33"/>
                  <a:gd name="T14" fmla="*/ 8 w 58"/>
                  <a:gd name="T15" fmla="*/ 33 h 33"/>
                  <a:gd name="T16" fmla="*/ 8 w 58"/>
                  <a:gd name="T17" fmla="*/ 33 h 33"/>
                  <a:gd name="T18" fmla="*/ 0 w 58"/>
                  <a:gd name="T19" fmla="*/ 33 h 33"/>
                  <a:gd name="T20" fmla="*/ 0 w 58"/>
                  <a:gd name="T21" fmla="*/ 23 h 33"/>
                  <a:gd name="T22" fmla="*/ 5 w 58"/>
                  <a:gd name="T23" fmla="*/ 19 h 33"/>
                  <a:gd name="T24" fmla="*/ 5 w 58"/>
                  <a:gd name="T25" fmla="*/ 19 h 33"/>
                  <a:gd name="T26" fmla="*/ 17 w 58"/>
                  <a:gd name="T27" fmla="*/ 9 h 33"/>
                  <a:gd name="T28" fmla="*/ 41 w 58"/>
                  <a:gd name="T29" fmla="*/ 0 h 33"/>
                  <a:gd name="T30" fmla="*/ 50 w 58"/>
                  <a:gd name="T31" fmla="*/ 5 h 33"/>
                  <a:gd name="T32" fmla="*/ 50 w 58"/>
                  <a:gd name="T33" fmla="*/ 5 h 33"/>
                  <a:gd name="T34" fmla="*/ 50 w 58"/>
                  <a:gd name="T35" fmla="*/ 9 h 33"/>
                  <a:gd name="T36" fmla="*/ 50 w 58"/>
                  <a:gd name="T37" fmla="*/ 9 h 33"/>
                  <a:gd name="T38" fmla="*/ 50 w 58"/>
                  <a:gd name="T3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33">
                    <a:moveTo>
                      <a:pt x="50" y="9"/>
                    </a:moveTo>
                    <a:lnTo>
                      <a:pt x="46" y="19"/>
                    </a:lnTo>
                    <a:lnTo>
                      <a:pt x="46" y="28"/>
                    </a:lnTo>
                    <a:lnTo>
                      <a:pt x="58" y="33"/>
                    </a:lnTo>
                    <a:lnTo>
                      <a:pt x="58" y="33"/>
                    </a:lnTo>
                    <a:lnTo>
                      <a:pt x="46" y="33"/>
                    </a:lnTo>
                    <a:lnTo>
                      <a:pt x="21" y="33"/>
                    </a:lnTo>
                    <a:lnTo>
                      <a:pt x="8" y="33"/>
                    </a:lnTo>
                    <a:lnTo>
                      <a:pt x="8" y="33"/>
                    </a:lnTo>
                    <a:lnTo>
                      <a:pt x="0" y="33"/>
                    </a:lnTo>
                    <a:lnTo>
                      <a:pt x="0" y="23"/>
                    </a:lnTo>
                    <a:lnTo>
                      <a:pt x="5" y="19"/>
                    </a:lnTo>
                    <a:lnTo>
                      <a:pt x="5" y="19"/>
                    </a:lnTo>
                    <a:lnTo>
                      <a:pt x="17" y="9"/>
                    </a:lnTo>
                    <a:lnTo>
                      <a:pt x="41" y="0"/>
                    </a:lnTo>
                    <a:lnTo>
                      <a:pt x="50" y="5"/>
                    </a:lnTo>
                    <a:lnTo>
                      <a:pt x="50" y="5"/>
                    </a:lnTo>
                    <a:lnTo>
                      <a:pt x="50" y="9"/>
                    </a:lnTo>
                    <a:lnTo>
                      <a:pt x="50" y="9"/>
                    </a:lnTo>
                    <a:lnTo>
                      <a:pt x="50" y="9"/>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09" name="Freeform 17"/>
              <p:cNvSpPr>
                <a:spLocks/>
              </p:cNvSpPr>
              <p:nvPr/>
            </p:nvSpPr>
            <p:spPr bwMode="auto">
              <a:xfrm>
                <a:off x="905" y="2388"/>
                <a:ext cx="58" cy="33"/>
              </a:xfrm>
              <a:custGeom>
                <a:avLst/>
                <a:gdLst>
                  <a:gd name="T0" fmla="*/ 50 w 58"/>
                  <a:gd name="T1" fmla="*/ 9 h 33"/>
                  <a:gd name="T2" fmla="*/ 45 w 58"/>
                  <a:gd name="T3" fmla="*/ 19 h 33"/>
                  <a:gd name="T4" fmla="*/ 45 w 58"/>
                  <a:gd name="T5" fmla="*/ 28 h 33"/>
                  <a:gd name="T6" fmla="*/ 58 w 58"/>
                  <a:gd name="T7" fmla="*/ 33 h 33"/>
                  <a:gd name="T8" fmla="*/ 58 w 58"/>
                  <a:gd name="T9" fmla="*/ 33 h 33"/>
                  <a:gd name="T10" fmla="*/ 45 w 58"/>
                  <a:gd name="T11" fmla="*/ 33 h 33"/>
                  <a:gd name="T12" fmla="*/ 25 w 58"/>
                  <a:gd name="T13" fmla="*/ 33 h 33"/>
                  <a:gd name="T14" fmla="*/ 9 w 58"/>
                  <a:gd name="T15" fmla="*/ 33 h 33"/>
                  <a:gd name="T16" fmla="*/ 9 w 58"/>
                  <a:gd name="T17" fmla="*/ 33 h 33"/>
                  <a:gd name="T18" fmla="*/ 4 w 58"/>
                  <a:gd name="T19" fmla="*/ 33 h 33"/>
                  <a:gd name="T20" fmla="*/ 0 w 58"/>
                  <a:gd name="T21" fmla="*/ 23 h 33"/>
                  <a:gd name="T22" fmla="*/ 4 w 58"/>
                  <a:gd name="T23" fmla="*/ 19 h 33"/>
                  <a:gd name="T24" fmla="*/ 4 w 58"/>
                  <a:gd name="T25" fmla="*/ 19 h 33"/>
                  <a:gd name="T26" fmla="*/ 21 w 58"/>
                  <a:gd name="T27" fmla="*/ 9 h 33"/>
                  <a:gd name="T28" fmla="*/ 45 w 58"/>
                  <a:gd name="T29" fmla="*/ 0 h 33"/>
                  <a:gd name="T30" fmla="*/ 54 w 58"/>
                  <a:gd name="T31" fmla="*/ 5 h 33"/>
                  <a:gd name="T32" fmla="*/ 54 w 58"/>
                  <a:gd name="T33" fmla="*/ 5 h 33"/>
                  <a:gd name="T34" fmla="*/ 50 w 58"/>
                  <a:gd name="T35" fmla="*/ 9 h 33"/>
                  <a:gd name="T36" fmla="*/ 50 w 58"/>
                  <a:gd name="T37" fmla="*/ 9 h 33"/>
                  <a:gd name="T38" fmla="*/ 50 w 58"/>
                  <a:gd name="T3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33">
                    <a:moveTo>
                      <a:pt x="50" y="9"/>
                    </a:moveTo>
                    <a:lnTo>
                      <a:pt x="45" y="19"/>
                    </a:lnTo>
                    <a:lnTo>
                      <a:pt x="45" y="28"/>
                    </a:lnTo>
                    <a:lnTo>
                      <a:pt x="58" y="33"/>
                    </a:lnTo>
                    <a:lnTo>
                      <a:pt x="58" y="33"/>
                    </a:lnTo>
                    <a:lnTo>
                      <a:pt x="45" y="33"/>
                    </a:lnTo>
                    <a:lnTo>
                      <a:pt x="25" y="33"/>
                    </a:lnTo>
                    <a:lnTo>
                      <a:pt x="9" y="33"/>
                    </a:lnTo>
                    <a:lnTo>
                      <a:pt x="9" y="33"/>
                    </a:lnTo>
                    <a:lnTo>
                      <a:pt x="4" y="33"/>
                    </a:lnTo>
                    <a:lnTo>
                      <a:pt x="0" y="23"/>
                    </a:lnTo>
                    <a:lnTo>
                      <a:pt x="4" y="19"/>
                    </a:lnTo>
                    <a:lnTo>
                      <a:pt x="4" y="19"/>
                    </a:lnTo>
                    <a:lnTo>
                      <a:pt x="21" y="9"/>
                    </a:lnTo>
                    <a:lnTo>
                      <a:pt x="45" y="0"/>
                    </a:lnTo>
                    <a:lnTo>
                      <a:pt x="54" y="5"/>
                    </a:lnTo>
                    <a:lnTo>
                      <a:pt x="54" y="5"/>
                    </a:lnTo>
                    <a:lnTo>
                      <a:pt x="50" y="9"/>
                    </a:lnTo>
                    <a:lnTo>
                      <a:pt x="50" y="9"/>
                    </a:lnTo>
                    <a:lnTo>
                      <a:pt x="50" y="9"/>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10" name="Freeform 18"/>
              <p:cNvSpPr>
                <a:spLocks/>
              </p:cNvSpPr>
              <p:nvPr/>
            </p:nvSpPr>
            <p:spPr bwMode="auto">
              <a:xfrm>
                <a:off x="905" y="2388"/>
                <a:ext cx="54" cy="33"/>
              </a:xfrm>
              <a:custGeom>
                <a:avLst/>
                <a:gdLst>
                  <a:gd name="T0" fmla="*/ 45 w 54"/>
                  <a:gd name="T1" fmla="*/ 9 h 33"/>
                  <a:gd name="T2" fmla="*/ 42 w 54"/>
                  <a:gd name="T3" fmla="*/ 19 h 33"/>
                  <a:gd name="T4" fmla="*/ 42 w 54"/>
                  <a:gd name="T5" fmla="*/ 28 h 33"/>
                  <a:gd name="T6" fmla="*/ 54 w 54"/>
                  <a:gd name="T7" fmla="*/ 33 h 33"/>
                  <a:gd name="T8" fmla="*/ 54 w 54"/>
                  <a:gd name="T9" fmla="*/ 33 h 33"/>
                  <a:gd name="T10" fmla="*/ 42 w 54"/>
                  <a:gd name="T11" fmla="*/ 33 h 33"/>
                  <a:gd name="T12" fmla="*/ 21 w 54"/>
                  <a:gd name="T13" fmla="*/ 33 h 33"/>
                  <a:gd name="T14" fmla="*/ 9 w 54"/>
                  <a:gd name="T15" fmla="*/ 33 h 33"/>
                  <a:gd name="T16" fmla="*/ 9 w 54"/>
                  <a:gd name="T17" fmla="*/ 33 h 33"/>
                  <a:gd name="T18" fmla="*/ 4 w 54"/>
                  <a:gd name="T19" fmla="*/ 28 h 33"/>
                  <a:gd name="T20" fmla="*/ 0 w 54"/>
                  <a:gd name="T21" fmla="*/ 23 h 33"/>
                  <a:gd name="T22" fmla="*/ 4 w 54"/>
                  <a:gd name="T23" fmla="*/ 14 h 33"/>
                  <a:gd name="T24" fmla="*/ 4 w 54"/>
                  <a:gd name="T25" fmla="*/ 14 h 33"/>
                  <a:gd name="T26" fmla="*/ 21 w 54"/>
                  <a:gd name="T27" fmla="*/ 9 h 33"/>
                  <a:gd name="T28" fmla="*/ 45 w 54"/>
                  <a:gd name="T29" fmla="*/ 0 h 33"/>
                  <a:gd name="T30" fmla="*/ 54 w 54"/>
                  <a:gd name="T31" fmla="*/ 5 h 33"/>
                  <a:gd name="T32" fmla="*/ 54 w 54"/>
                  <a:gd name="T33" fmla="*/ 5 h 33"/>
                  <a:gd name="T34" fmla="*/ 50 w 54"/>
                  <a:gd name="T35" fmla="*/ 9 h 33"/>
                  <a:gd name="T36" fmla="*/ 45 w 54"/>
                  <a:gd name="T37" fmla="*/ 9 h 33"/>
                  <a:gd name="T38" fmla="*/ 45 w 54"/>
                  <a:gd name="T3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33">
                    <a:moveTo>
                      <a:pt x="45" y="9"/>
                    </a:moveTo>
                    <a:lnTo>
                      <a:pt x="42" y="19"/>
                    </a:lnTo>
                    <a:lnTo>
                      <a:pt x="42" y="28"/>
                    </a:lnTo>
                    <a:lnTo>
                      <a:pt x="54" y="33"/>
                    </a:lnTo>
                    <a:lnTo>
                      <a:pt x="54" y="33"/>
                    </a:lnTo>
                    <a:lnTo>
                      <a:pt x="42" y="33"/>
                    </a:lnTo>
                    <a:lnTo>
                      <a:pt x="21" y="33"/>
                    </a:lnTo>
                    <a:lnTo>
                      <a:pt x="9" y="33"/>
                    </a:lnTo>
                    <a:lnTo>
                      <a:pt x="9" y="33"/>
                    </a:lnTo>
                    <a:lnTo>
                      <a:pt x="4" y="28"/>
                    </a:lnTo>
                    <a:lnTo>
                      <a:pt x="0" y="23"/>
                    </a:lnTo>
                    <a:lnTo>
                      <a:pt x="4" y="14"/>
                    </a:lnTo>
                    <a:lnTo>
                      <a:pt x="4" y="14"/>
                    </a:lnTo>
                    <a:lnTo>
                      <a:pt x="21" y="9"/>
                    </a:lnTo>
                    <a:lnTo>
                      <a:pt x="45" y="0"/>
                    </a:lnTo>
                    <a:lnTo>
                      <a:pt x="54" y="5"/>
                    </a:lnTo>
                    <a:lnTo>
                      <a:pt x="54" y="5"/>
                    </a:lnTo>
                    <a:lnTo>
                      <a:pt x="50" y="9"/>
                    </a:lnTo>
                    <a:lnTo>
                      <a:pt x="45" y="9"/>
                    </a:lnTo>
                    <a:lnTo>
                      <a:pt x="45" y="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11" name="Freeform 19"/>
              <p:cNvSpPr>
                <a:spLocks/>
              </p:cNvSpPr>
              <p:nvPr/>
            </p:nvSpPr>
            <p:spPr bwMode="auto">
              <a:xfrm>
                <a:off x="905" y="2393"/>
                <a:ext cx="50" cy="28"/>
              </a:xfrm>
              <a:custGeom>
                <a:avLst/>
                <a:gdLst>
                  <a:gd name="T0" fmla="*/ 42 w 50"/>
                  <a:gd name="T1" fmla="*/ 4 h 28"/>
                  <a:gd name="T2" fmla="*/ 37 w 50"/>
                  <a:gd name="T3" fmla="*/ 14 h 28"/>
                  <a:gd name="T4" fmla="*/ 37 w 50"/>
                  <a:gd name="T5" fmla="*/ 23 h 28"/>
                  <a:gd name="T6" fmla="*/ 50 w 50"/>
                  <a:gd name="T7" fmla="*/ 28 h 28"/>
                  <a:gd name="T8" fmla="*/ 50 w 50"/>
                  <a:gd name="T9" fmla="*/ 28 h 28"/>
                  <a:gd name="T10" fmla="*/ 37 w 50"/>
                  <a:gd name="T11" fmla="*/ 28 h 28"/>
                  <a:gd name="T12" fmla="*/ 21 w 50"/>
                  <a:gd name="T13" fmla="*/ 28 h 28"/>
                  <a:gd name="T14" fmla="*/ 9 w 50"/>
                  <a:gd name="T15" fmla="*/ 28 h 28"/>
                  <a:gd name="T16" fmla="*/ 9 w 50"/>
                  <a:gd name="T17" fmla="*/ 28 h 28"/>
                  <a:gd name="T18" fmla="*/ 0 w 50"/>
                  <a:gd name="T19" fmla="*/ 23 h 28"/>
                  <a:gd name="T20" fmla="*/ 0 w 50"/>
                  <a:gd name="T21" fmla="*/ 18 h 28"/>
                  <a:gd name="T22" fmla="*/ 4 w 50"/>
                  <a:gd name="T23" fmla="*/ 9 h 28"/>
                  <a:gd name="T24" fmla="*/ 4 w 50"/>
                  <a:gd name="T25" fmla="*/ 9 h 28"/>
                  <a:gd name="T26" fmla="*/ 21 w 50"/>
                  <a:gd name="T27" fmla="*/ 4 h 28"/>
                  <a:gd name="T28" fmla="*/ 42 w 50"/>
                  <a:gd name="T29" fmla="*/ 0 h 28"/>
                  <a:gd name="T30" fmla="*/ 50 w 50"/>
                  <a:gd name="T31" fmla="*/ 0 h 28"/>
                  <a:gd name="T32" fmla="*/ 50 w 50"/>
                  <a:gd name="T33" fmla="*/ 0 h 28"/>
                  <a:gd name="T34" fmla="*/ 45 w 50"/>
                  <a:gd name="T35" fmla="*/ 4 h 28"/>
                  <a:gd name="T36" fmla="*/ 42 w 50"/>
                  <a:gd name="T37" fmla="*/ 4 h 28"/>
                  <a:gd name="T38" fmla="*/ 42 w 50"/>
                  <a:gd name="T3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28">
                    <a:moveTo>
                      <a:pt x="42" y="4"/>
                    </a:moveTo>
                    <a:lnTo>
                      <a:pt x="37" y="14"/>
                    </a:lnTo>
                    <a:lnTo>
                      <a:pt x="37" y="23"/>
                    </a:lnTo>
                    <a:lnTo>
                      <a:pt x="50" y="28"/>
                    </a:lnTo>
                    <a:lnTo>
                      <a:pt x="50" y="28"/>
                    </a:lnTo>
                    <a:lnTo>
                      <a:pt x="37" y="28"/>
                    </a:lnTo>
                    <a:lnTo>
                      <a:pt x="21" y="28"/>
                    </a:lnTo>
                    <a:lnTo>
                      <a:pt x="9" y="28"/>
                    </a:lnTo>
                    <a:lnTo>
                      <a:pt x="9" y="28"/>
                    </a:lnTo>
                    <a:lnTo>
                      <a:pt x="0" y="23"/>
                    </a:lnTo>
                    <a:lnTo>
                      <a:pt x="0" y="18"/>
                    </a:lnTo>
                    <a:lnTo>
                      <a:pt x="4" y="9"/>
                    </a:lnTo>
                    <a:lnTo>
                      <a:pt x="4" y="9"/>
                    </a:lnTo>
                    <a:lnTo>
                      <a:pt x="21" y="4"/>
                    </a:lnTo>
                    <a:lnTo>
                      <a:pt x="42" y="0"/>
                    </a:lnTo>
                    <a:lnTo>
                      <a:pt x="50" y="0"/>
                    </a:lnTo>
                    <a:lnTo>
                      <a:pt x="50" y="0"/>
                    </a:lnTo>
                    <a:lnTo>
                      <a:pt x="45" y="4"/>
                    </a:lnTo>
                    <a:lnTo>
                      <a:pt x="42" y="4"/>
                    </a:lnTo>
                    <a:lnTo>
                      <a:pt x="42" y="4"/>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12" name="Freeform 20"/>
              <p:cNvSpPr>
                <a:spLocks/>
              </p:cNvSpPr>
              <p:nvPr/>
            </p:nvSpPr>
            <p:spPr bwMode="auto">
              <a:xfrm>
                <a:off x="905" y="2393"/>
                <a:ext cx="50" cy="28"/>
              </a:xfrm>
              <a:custGeom>
                <a:avLst/>
                <a:gdLst>
                  <a:gd name="T0" fmla="*/ 37 w 50"/>
                  <a:gd name="T1" fmla="*/ 4 h 28"/>
                  <a:gd name="T2" fmla="*/ 33 w 50"/>
                  <a:gd name="T3" fmla="*/ 14 h 28"/>
                  <a:gd name="T4" fmla="*/ 33 w 50"/>
                  <a:gd name="T5" fmla="*/ 23 h 28"/>
                  <a:gd name="T6" fmla="*/ 45 w 50"/>
                  <a:gd name="T7" fmla="*/ 28 h 28"/>
                  <a:gd name="T8" fmla="*/ 45 w 50"/>
                  <a:gd name="T9" fmla="*/ 28 h 28"/>
                  <a:gd name="T10" fmla="*/ 37 w 50"/>
                  <a:gd name="T11" fmla="*/ 28 h 28"/>
                  <a:gd name="T12" fmla="*/ 21 w 50"/>
                  <a:gd name="T13" fmla="*/ 28 h 28"/>
                  <a:gd name="T14" fmla="*/ 9 w 50"/>
                  <a:gd name="T15" fmla="*/ 28 h 28"/>
                  <a:gd name="T16" fmla="*/ 9 w 50"/>
                  <a:gd name="T17" fmla="*/ 28 h 28"/>
                  <a:gd name="T18" fmla="*/ 0 w 50"/>
                  <a:gd name="T19" fmla="*/ 23 h 28"/>
                  <a:gd name="T20" fmla="*/ 0 w 50"/>
                  <a:gd name="T21" fmla="*/ 18 h 28"/>
                  <a:gd name="T22" fmla="*/ 4 w 50"/>
                  <a:gd name="T23" fmla="*/ 9 h 28"/>
                  <a:gd name="T24" fmla="*/ 4 w 50"/>
                  <a:gd name="T25" fmla="*/ 9 h 28"/>
                  <a:gd name="T26" fmla="*/ 21 w 50"/>
                  <a:gd name="T27" fmla="*/ 4 h 28"/>
                  <a:gd name="T28" fmla="*/ 42 w 50"/>
                  <a:gd name="T29" fmla="*/ 0 h 28"/>
                  <a:gd name="T30" fmla="*/ 50 w 50"/>
                  <a:gd name="T31" fmla="*/ 0 h 28"/>
                  <a:gd name="T32" fmla="*/ 50 w 50"/>
                  <a:gd name="T33" fmla="*/ 0 h 28"/>
                  <a:gd name="T34" fmla="*/ 45 w 50"/>
                  <a:gd name="T35" fmla="*/ 4 h 28"/>
                  <a:gd name="T36" fmla="*/ 37 w 50"/>
                  <a:gd name="T37" fmla="*/ 4 h 28"/>
                  <a:gd name="T38" fmla="*/ 37 w 50"/>
                  <a:gd name="T3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28">
                    <a:moveTo>
                      <a:pt x="37" y="4"/>
                    </a:moveTo>
                    <a:lnTo>
                      <a:pt x="33" y="14"/>
                    </a:lnTo>
                    <a:lnTo>
                      <a:pt x="33" y="23"/>
                    </a:lnTo>
                    <a:lnTo>
                      <a:pt x="45" y="28"/>
                    </a:lnTo>
                    <a:lnTo>
                      <a:pt x="45" y="28"/>
                    </a:lnTo>
                    <a:lnTo>
                      <a:pt x="37" y="28"/>
                    </a:lnTo>
                    <a:lnTo>
                      <a:pt x="21" y="28"/>
                    </a:lnTo>
                    <a:lnTo>
                      <a:pt x="9" y="28"/>
                    </a:lnTo>
                    <a:lnTo>
                      <a:pt x="9" y="28"/>
                    </a:lnTo>
                    <a:lnTo>
                      <a:pt x="0" y="23"/>
                    </a:lnTo>
                    <a:lnTo>
                      <a:pt x="0" y="18"/>
                    </a:lnTo>
                    <a:lnTo>
                      <a:pt x="4" y="9"/>
                    </a:lnTo>
                    <a:lnTo>
                      <a:pt x="4" y="9"/>
                    </a:lnTo>
                    <a:lnTo>
                      <a:pt x="21" y="4"/>
                    </a:lnTo>
                    <a:lnTo>
                      <a:pt x="42" y="0"/>
                    </a:lnTo>
                    <a:lnTo>
                      <a:pt x="50" y="0"/>
                    </a:lnTo>
                    <a:lnTo>
                      <a:pt x="50" y="0"/>
                    </a:lnTo>
                    <a:lnTo>
                      <a:pt x="45" y="4"/>
                    </a:lnTo>
                    <a:lnTo>
                      <a:pt x="37" y="4"/>
                    </a:lnTo>
                    <a:lnTo>
                      <a:pt x="37" y="4"/>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13" name="Freeform 21"/>
              <p:cNvSpPr>
                <a:spLocks/>
              </p:cNvSpPr>
              <p:nvPr/>
            </p:nvSpPr>
            <p:spPr bwMode="auto">
              <a:xfrm>
                <a:off x="905" y="2393"/>
                <a:ext cx="50" cy="28"/>
              </a:xfrm>
              <a:custGeom>
                <a:avLst/>
                <a:gdLst>
                  <a:gd name="T0" fmla="*/ 37 w 50"/>
                  <a:gd name="T1" fmla="*/ 4 h 28"/>
                  <a:gd name="T2" fmla="*/ 29 w 50"/>
                  <a:gd name="T3" fmla="*/ 14 h 28"/>
                  <a:gd name="T4" fmla="*/ 29 w 50"/>
                  <a:gd name="T5" fmla="*/ 23 h 28"/>
                  <a:gd name="T6" fmla="*/ 42 w 50"/>
                  <a:gd name="T7" fmla="*/ 28 h 28"/>
                  <a:gd name="T8" fmla="*/ 42 w 50"/>
                  <a:gd name="T9" fmla="*/ 28 h 28"/>
                  <a:gd name="T10" fmla="*/ 33 w 50"/>
                  <a:gd name="T11" fmla="*/ 28 h 28"/>
                  <a:gd name="T12" fmla="*/ 17 w 50"/>
                  <a:gd name="T13" fmla="*/ 28 h 28"/>
                  <a:gd name="T14" fmla="*/ 9 w 50"/>
                  <a:gd name="T15" fmla="*/ 28 h 28"/>
                  <a:gd name="T16" fmla="*/ 9 w 50"/>
                  <a:gd name="T17" fmla="*/ 28 h 28"/>
                  <a:gd name="T18" fmla="*/ 0 w 50"/>
                  <a:gd name="T19" fmla="*/ 23 h 28"/>
                  <a:gd name="T20" fmla="*/ 0 w 50"/>
                  <a:gd name="T21" fmla="*/ 18 h 28"/>
                  <a:gd name="T22" fmla="*/ 4 w 50"/>
                  <a:gd name="T23" fmla="*/ 9 h 28"/>
                  <a:gd name="T24" fmla="*/ 4 w 50"/>
                  <a:gd name="T25" fmla="*/ 9 h 28"/>
                  <a:gd name="T26" fmla="*/ 21 w 50"/>
                  <a:gd name="T27" fmla="*/ 4 h 28"/>
                  <a:gd name="T28" fmla="*/ 42 w 50"/>
                  <a:gd name="T29" fmla="*/ 0 h 28"/>
                  <a:gd name="T30" fmla="*/ 50 w 50"/>
                  <a:gd name="T31" fmla="*/ 0 h 28"/>
                  <a:gd name="T32" fmla="*/ 50 w 50"/>
                  <a:gd name="T33" fmla="*/ 0 h 28"/>
                  <a:gd name="T34" fmla="*/ 45 w 50"/>
                  <a:gd name="T35" fmla="*/ 4 h 28"/>
                  <a:gd name="T36" fmla="*/ 37 w 50"/>
                  <a:gd name="T37" fmla="*/ 4 h 28"/>
                  <a:gd name="T38" fmla="*/ 37 w 50"/>
                  <a:gd name="T3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28">
                    <a:moveTo>
                      <a:pt x="37" y="4"/>
                    </a:moveTo>
                    <a:lnTo>
                      <a:pt x="29" y="14"/>
                    </a:lnTo>
                    <a:lnTo>
                      <a:pt x="29" y="23"/>
                    </a:lnTo>
                    <a:lnTo>
                      <a:pt x="42" y="28"/>
                    </a:lnTo>
                    <a:lnTo>
                      <a:pt x="42" y="28"/>
                    </a:lnTo>
                    <a:lnTo>
                      <a:pt x="33" y="28"/>
                    </a:lnTo>
                    <a:lnTo>
                      <a:pt x="17" y="28"/>
                    </a:lnTo>
                    <a:lnTo>
                      <a:pt x="9" y="28"/>
                    </a:lnTo>
                    <a:lnTo>
                      <a:pt x="9" y="28"/>
                    </a:lnTo>
                    <a:lnTo>
                      <a:pt x="0" y="23"/>
                    </a:lnTo>
                    <a:lnTo>
                      <a:pt x="0" y="18"/>
                    </a:lnTo>
                    <a:lnTo>
                      <a:pt x="4" y="9"/>
                    </a:lnTo>
                    <a:lnTo>
                      <a:pt x="4" y="9"/>
                    </a:lnTo>
                    <a:lnTo>
                      <a:pt x="21" y="4"/>
                    </a:lnTo>
                    <a:lnTo>
                      <a:pt x="42" y="0"/>
                    </a:lnTo>
                    <a:lnTo>
                      <a:pt x="50" y="0"/>
                    </a:lnTo>
                    <a:lnTo>
                      <a:pt x="50" y="0"/>
                    </a:lnTo>
                    <a:lnTo>
                      <a:pt x="45" y="4"/>
                    </a:lnTo>
                    <a:lnTo>
                      <a:pt x="37" y="4"/>
                    </a:lnTo>
                    <a:lnTo>
                      <a:pt x="37" y="4"/>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14" name="Freeform 22"/>
              <p:cNvSpPr>
                <a:spLocks/>
              </p:cNvSpPr>
              <p:nvPr/>
            </p:nvSpPr>
            <p:spPr bwMode="auto">
              <a:xfrm>
                <a:off x="901" y="2393"/>
                <a:ext cx="49" cy="28"/>
              </a:xfrm>
              <a:custGeom>
                <a:avLst/>
                <a:gdLst>
                  <a:gd name="T0" fmla="*/ 37 w 49"/>
                  <a:gd name="T1" fmla="*/ 4 h 28"/>
                  <a:gd name="T2" fmla="*/ 29 w 49"/>
                  <a:gd name="T3" fmla="*/ 14 h 28"/>
                  <a:gd name="T4" fmla="*/ 29 w 49"/>
                  <a:gd name="T5" fmla="*/ 23 h 28"/>
                  <a:gd name="T6" fmla="*/ 41 w 49"/>
                  <a:gd name="T7" fmla="*/ 28 h 28"/>
                  <a:gd name="T8" fmla="*/ 41 w 49"/>
                  <a:gd name="T9" fmla="*/ 28 h 28"/>
                  <a:gd name="T10" fmla="*/ 33 w 49"/>
                  <a:gd name="T11" fmla="*/ 28 h 28"/>
                  <a:gd name="T12" fmla="*/ 21 w 49"/>
                  <a:gd name="T13" fmla="*/ 28 h 28"/>
                  <a:gd name="T14" fmla="*/ 13 w 49"/>
                  <a:gd name="T15" fmla="*/ 28 h 28"/>
                  <a:gd name="T16" fmla="*/ 13 w 49"/>
                  <a:gd name="T17" fmla="*/ 28 h 28"/>
                  <a:gd name="T18" fmla="*/ 4 w 49"/>
                  <a:gd name="T19" fmla="*/ 23 h 28"/>
                  <a:gd name="T20" fmla="*/ 0 w 49"/>
                  <a:gd name="T21" fmla="*/ 18 h 28"/>
                  <a:gd name="T22" fmla="*/ 4 w 49"/>
                  <a:gd name="T23" fmla="*/ 9 h 28"/>
                  <a:gd name="T24" fmla="*/ 4 w 49"/>
                  <a:gd name="T25" fmla="*/ 9 h 28"/>
                  <a:gd name="T26" fmla="*/ 21 w 49"/>
                  <a:gd name="T27" fmla="*/ 4 h 28"/>
                  <a:gd name="T28" fmla="*/ 46 w 49"/>
                  <a:gd name="T29" fmla="*/ 0 h 28"/>
                  <a:gd name="T30" fmla="*/ 49 w 49"/>
                  <a:gd name="T31" fmla="*/ 0 h 28"/>
                  <a:gd name="T32" fmla="*/ 49 w 49"/>
                  <a:gd name="T33" fmla="*/ 0 h 28"/>
                  <a:gd name="T34" fmla="*/ 46 w 49"/>
                  <a:gd name="T35" fmla="*/ 4 h 28"/>
                  <a:gd name="T36" fmla="*/ 37 w 49"/>
                  <a:gd name="T37" fmla="*/ 4 h 28"/>
                  <a:gd name="T38" fmla="*/ 37 w 49"/>
                  <a:gd name="T3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8">
                    <a:moveTo>
                      <a:pt x="37" y="4"/>
                    </a:moveTo>
                    <a:lnTo>
                      <a:pt x="29" y="14"/>
                    </a:lnTo>
                    <a:lnTo>
                      <a:pt x="29" y="23"/>
                    </a:lnTo>
                    <a:lnTo>
                      <a:pt x="41" y="28"/>
                    </a:lnTo>
                    <a:lnTo>
                      <a:pt x="41" y="28"/>
                    </a:lnTo>
                    <a:lnTo>
                      <a:pt x="33" y="28"/>
                    </a:lnTo>
                    <a:lnTo>
                      <a:pt x="21" y="28"/>
                    </a:lnTo>
                    <a:lnTo>
                      <a:pt x="13" y="28"/>
                    </a:lnTo>
                    <a:lnTo>
                      <a:pt x="13" y="28"/>
                    </a:lnTo>
                    <a:lnTo>
                      <a:pt x="4" y="23"/>
                    </a:lnTo>
                    <a:lnTo>
                      <a:pt x="0" y="18"/>
                    </a:lnTo>
                    <a:lnTo>
                      <a:pt x="4" y="9"/>
                    </a:lnTo>
                    <a:lnTo>
                      <a:pt x="4" y="9"/>
                    </a:lnTo>
                    <a:lnTo>
                      <a:pt x="21" y="4"/>
                    </a:lnTo>
                    <a:lnTo>
                      <a:pt x="46" y="0"/>
                    </a:lnTo>
                    <a:lnTo>
                      <a:pt x="49" y="0"/>
                    </a:lnTo>
                    <a:lnTo>
                      <a:pt x="49" y="0"/>
                    </a:lnTo>
                    <a:lnTo>
                      <a:pt x="46" y="4"/>
                    </a:lnTo>
                    <a:lnTo>
                      <a:pt x="37" y="4"/>
                    </a:lnTo>
                    <a:lnTo>
                      <a:pt x="37" y="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15" name="Freeform 23"/>
              <p:cNvSpPr>
                <a:spLocks/>
              </p:cNvSpPr>
              <p:nvPr/>
            </p:nvSpPr>
            <p:spPr bwMode="auto">
              <a:xfrm>
                <a:off x="864" y="2245"/>
                <a:ext cx="305" cy="176"/>
              </a:xfrm>
              <a:custGeom>
                <a:avLst/>
                <a:gdLst>
                  <a:gd name="T0" fmla="*/ 157 w 305"/>
                  <a:gd name="T1" fmla="*/ 51 h 176"/>
                  <a:gd name="T2" fmla="*/ 136 w 305"/>
                  <a:gd name="T3" fmla="*/ 19 h 176"/>
                  <a:gd name="T4" fmla="*/ 132 w 305"/>
                  <a:gd name="T5" fmla="*/ 10 h 176"/>
                  <a:gd name="T6" fmla="*/ 132 w 305"/>
                  <a:gd name="T7" fmla="*/ 0 h 176"/>
                  <a:gd name="T8" fmla="*/ 128 w 305"/>
                  <a:gd name="T9" fmla="*/ 0 h 176"/>
                  <a:gd name="T10" fmla="*/ 119 w 305"/>
                  <a:gd name="T11" fmla="*/ 5 h 176"/>
                  <a:gd name="T12" fmla="*/ 111 w 305"/>
                  <a:gd name="T13" fmla="*/ 5 h 176"/>
                  <a:gd name="T14" fmla="*/ 108 w 305"/>
                  <a:gd name="T15" fmla="*/ 10 h 176"/>
                  <a:gd name="T16" fmla="*/ 99 w 305"/>
                  <a:gd name="T17" fmla="*/ 14 h 176"/>
                  <a:gd name="T18" fmla="*/ 83 w 305"/>
                  <a:gd name="T19" fmla="*/ 14 h 176"/>
                  <a:gd name="T20" fmla="*/ 78 w 305"/>
                  <a:gd name="T21" fmla="*/ 14 h 176"/>
                  <a:gd name="T22" fmla="*/ 66 w 305"/>
                  <a:gd name="T23" fmla="*/ 24 h 176"/>
                  <a:gd name="T24" fmla="*/ 62 w 305"/>
                  <a:gd name="T25" fmla="*/ 24 h 176"/>
                  <a:gd name="T26" fmla="*/ 53 w 305"/>
                  <a:gd name="T27" fmla="*/ 28 h 176"/>
                  <a:gd name="T28" fmla="*/ 45 w 305"/>
                  <a:gd name="T29" fmla="*/ 33 h 176"/>
                  <a:gd name="T30" fmla="*/ 37 w 305"/>
                  <a:gd name="T31" fmla="*/ 47 h 176"/>
                  <a:gd name="T32" fmla="*/ 28 w 305"/>
                  <a:gd name="T33" fmla="*/ 61 h 176"/>
                  <a:gd name="T34" fmla="*/ 20 w 305"/>
                  <a:gd name="T35" fmla="*/ 84 h 176"/>
                  <a:gd name="T36" fmla="*/ 17 w 305"/>
                  <a:gd name="T37" fmla="*/ 98 h 176"/>
                  <a:gd name="T38" fmla="*/ 8 w 305"/>
                  <a:gd name="T39" fmla="*/ 116 h 176"/>
                  <a:gd name="T40" fmla="*/ 0 w 305"/>
                  <a:gd name="T41" fmla="*/ 138 h 176"/>
                  <a:gd name="T42" fmla="*/ 17 w 305"/>
                  <a:gd name="T43" fmla="*/ 171 h 176"/>
                  <a:gd name="T44" fmla="*/ 45 w 305"/>
                  <a:gd name="T45" fmla="*/ 176 h 176"/>
                  <a:gd name="T46" fmla="*/ 83 w 305"/>
                  <a:gd name="T47" fmla="*/ 176 h 176"/>
                  <a:gd name="T48" fmla="*/ 74 w 305"/>
                  <a:gd name="T49" fmla="*/ 176 h 176"/>
                  <a:gd name="T50" fmla="*/ 50 w 305"/>
                  <a:gd name="T51" fmla="*/ 166 h 176"/>
                  <a:gd name="T52" fmla="*/ 50 w 305"/>
                  <a:gd name="T53" fmla="*/ 166 h 176"/>
                  <a:gd name="T54" fmla="*/ 62 w 305"/>
                  <a:gd name="T55" fmla="*/ 152 h 176"/>
                  <a:gd name="T56" fmla="*/ 74 w 305"/>
                  <a:gd name="T57" fmla="*/ 148 h 176"/>
                  <a:gd name="T58" fmla="*/ 99 w 305"/>
                  <a:gd name="T59" fmla="*/ 143 h 176"/>
                  <a:gd name="T60" fmla="*/ 108 w 305"/>
                  <a:gd name="T61" fmla="*/ 152 h 176"/>
                  <a:gd name="T62" fmla="*/ 111 w 305"/>
                  <a:gd name="T63" fmla="*/ 176 h 176"/>
                  <a:gd name="T64" fmla="*/ 305 w 305"/>
                  <a:gd name="T65" fmla="*/ 176 h 176"/>
                  <a:gd name="T66" fmla="*/ 301 w 305"/>
                  <a:gd name="T67" fmla="*/ 157 h 176"/>
                  <a:gd name="T68" fmla="*/ 301 w 305"/>
                  <a:gd name="T69" fmla="*/ 138 h 176"/>
                  <a:gd name="T70" fmla="*/ 280 w 305"/>
                  <a:gd name="T71" fmla="*/ 93 h 176"/>
                  <a:gd name="T72" fmla="*/ 272 w 305"/>
                  <a:gd name="T73" fmla="*/ 70 h 176"/>
                  <a:gd name="T74" fmla="*/ 260 w 305"/>
                  <a:gd name="T75" fmla="*/ 42 h 176"/>
                  <a:gd name="T76" fmla="*/ 255 w 305"/>
                  <a:gd name="T77" fmla="*/ 33 h 176"/>
                  <a:gd name="T78" fmla="*/ 247 w 305"/>
                  <a:gd name="T79" fmla="*/ 24 h 176"/>
                  <a:gd name="T80" fmla="*/ 239 w 305"/>
                  <a:gd name="T81" fmla="*/ 19 h 176"/>
                  <a:gd name="T82" fmla="*/ 222 w 305"/>
                  <a:gd name="T83" fmla="*/ 14 h 176"/>
                  <a:gd name="T84" fmla="*/ 219 w 305"/>
                  <a:gd name="T85" fmla="*/ 14 h 176"/>
                  <a:gd name="T86" fmla="*/ 202 w 305"/>
                  <a:gd name="T87" fmla="*/ 5 h 176"/>
                  <a:gd name="T88" fmla="*/ 199 w 305"/>
                  <a:gd name="T89" fmla="*/ 5 h 176"/>
                  <a:gd name="T90" fmla="*/ 182 w 305"/>
                  <a:gd name="T91"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5" h="176">
                    <a:moveTo>
                      <a:pt x="165" y="56"/>
                    </a:moveTo>
                    <a:lnTo>
                      <a:pt x="157" y="51"/>
                    </a:lnTo>
                    <a:lnTo>
                      <a:pt x="144" y="37"/>
                    </a:lnTo>
                    <a:lnTo>
                      <a:pt x="136" y="19"/>
                    </a:lnTo>
                    <a:lnTo>
                      <a:pt x="136" y="19"/>
                    </a:lnTo>
                    <a:lnTo>
                      <a:pt x="132" y="10"/>
                    </a:lnTo>
                    <a:lnTo>
                      <a:pt x="132" y="5"/>
                    </a:lnTo>
                    <a:lnTo>
                      <a:pt x="132" y="0"/>
                    </a:lnTo>
                    <a:lnTo>
                      <a:pt x="132" y="0"/>
                    </a:lnTo>
                    <a:lnTo>
                      <a:pt x="128" y="0"/>
                    </a:lnTo>
                    <a:lnTo>
                      <a:pt x="124" y="5"/>
                    </a:lnTo>
                    <a:lnTo>
                      <a:pt x="119" y="5"/>
                    </a:lnTo>
                    <a:lnTo>
                      <a:pt x="119" y="5"/>
                    </a:lnTo>
                    <a:lnTo>
                      <a:pt x="111" y="5"/>
                    </a:lnTo>
                    <a:lnTo>
                      <a:pt x="108" y="10"/>
                    </a:lnTo>
                    <a:lnTo>
                      <a:pt x="108" y="10"/>
                    </a:lnTo>
                    <a:lnTo>
                      <a:pt x="108" y="10"/>
                    </a:lnTo>
                    <a:lnTo>
                      <a:pt x="99" y="14"/>
                    </a:lnTo>
                    <a:lnTo>
                      <a:pt x="91" y="14"/>
                    </a:lnTo>
                    <a:lnTo>
                      <a:pt x="83" y="14"/>
                    </a:lnTo>
                    <a:lnTo>
                      <a:pt x="83" y="14"/>
                    </a:lnTo>
                    <a:lnTo>
                      <a:pt x="78" y="14"/>
                    </a:lnTo>
                    <a:lnTo>
                      <a:pt x="70" y="19"/>
                    </a:lnTo>
                    <a:lnTo>
                      <a:pt x="66" y="24"/>
                    </a:lnTo>
                    <a:lnTo>
                      <a:pt x="66" y="24"/>
                    </a:lnTo>
                    <a:lnTo>
                      <a:pt x="62" y="24"/>
                    </a:lnTo>
                    <a:lnTo>
                      <a:pt x="58" y="28"/>
                    </a:lnTo>
                    <a:lnTo>
                      <a:pt x="53" y="28"/>
                    </a:lnTo>
                    <a:lnTo>
                      <a:pt x="53" y="28"/>
                    </a:lnTo>
                    <a:lnTo>
                      <a:pt x="45" y="33"/>
                    </a:lnTo>
                    <a:lnTo>
                      <a:pt x="41" y="37"/>
                    </a:lnTo>
                    <a:lnTo>
                      <a:pt x="37" y="47"/>
                    </a:lnTo>
                    <a:lnTo>
                      <a:pt x="37" y="47"/>
                    </a:lnTo>
                    <a:lnTo>
                      <a:pt x="28" y="61"/>
                    </a:lnTo>
                    <a:lnTo>
                      <a:pt x="20" y="70"/>
                    </a:lnTo>
                    <a:lnTo>
                      <a:pt x="20" y="84"/>
                    </a:lnTo>
                    <a:lnTo>
                      <a:pt x="20" y="84"/>
                    </a:lnTo>
                    <a:lnTo>
                      <a:pt x="17" y="98"/>
                    </a:lnTo>
                    <a:lnTo>
                      <a:pt x="12" y="107"/>
                    </a:lnTo>
                    <a:lnTo>
                      <a:pt x="8" y="116"/>
                    </a:lnTo>
                    <a:lnTo>
                      <a:pt x="8" y="116"/>
                    </a:lnTo>
                    <a:lnTo>
                      <a:pt x="0" y="138"/>
                    </a:lnTo>
                    <a:lnTo>
                      <a:pt x="0" y="162"/>
                    </a:lnTo>
                    <a:lnTo>
                      <a:pt x="17" y="171"/>
                    </a:lnTo>
                    <a:lnTo>
                      <a:pt x="17" y="171"/>
                    </a:lnTo>
                    <a:lnTo>
                      <a:pt x="45" y="176"/>
                    </a:lnTo>
                    <a:lnTo>
                      <a:pt x="70" y="176"/>
                    </a:lnTo>
                    <a:lnTo>
                      <a:pt x="83" y="176"/>
                    </a:lnTo>
                    <a:lnTo>
                      <a:pt x="83" y="176"/>
                    </a:lnTo>
                    <a:lnTo>
                      <a:pt x="74" y="176"/>
                    </a:lnTo>
                    <a:lnTo>
                      <a:pt x="58" y="171"/>
                    </a:lnTo>
                    <a:lnTo>
                      <a:pt x="50" y="166"/>
                    </a:lnTo>
                    <a:lnTo>
                      <a:pt x="50" y="166"/>
                    </a:lnTo>
                    <a:lnTo>
                      <a:pt x="50" y="166"/>
                    </a:lnTo>
                    <a:lnTo>
                      <a:pt x="53" y="162"/>
                    </a:lnTo>
                    <a:lnTo>
                      <a:pt x="62" y="152"/>
                    </a:lnTo>
                    <a:lnTo>
                      <a:pt x="62" y="152"/>
                    </a:lnTo>
                    <a:lnTo>
                      <a:pt x="74" y="148"/>
                    </a:lnTo>
                    <a:lnTo>
                      <a:pt x="86" y="148"/>
                    </a:lnTo>
                    <a:lnTo>
                      <a:pt x="99" y="143"/>
                    </a:lnTo>
                    <a:lnTo>
                      <a:pt x="99" y="143"/>
                    </a:lnTo>
                    <a:lnTo>
                      <a:pt x="108" y="152"/>
                    </a:lnTo>
                    <a:lnTo>
                      <a:pt x="111" y="166"/>
                    </a:lnTo>
                    <a:lnTo>
                      <a:pt x="111" y="176"/>
                    </a:lnTo>
                    <a:lnTo>
                      <a:pt x="111" y="176"/>
                    </a:lnTo>
                    <a:lnTo>
                      <a:pt x="305" y="176"/>
                    </a:lnTo>
                    <a:lnTo>
                      <a:pt x="305" y="171"/>
                    </a:lnTo>
                    <a:lnTo>
                      <a:pt x="301" y="157"/>
                    </a:lnTo>
                    <a:lnTo>
                      <a:pt x="301" y="138"/>
                    </a:lnTo>
                    <a:lnTo>
                      <a:pt x="301" y="138"/>
                    </a:lnTo>
                    <a:lnTo>
                      <a:pt x="293" y="121"/>
                    </a:lnTo>
                    <a:lnTo>
                      <a:pt x="280" y="93"/>
                    </a:lnTo>
                    <a:lnTo>
                      <a:pt x="272" y="70"/>
                    </a:lnTo>
                    <a:lnTo>
                      <a:pt x="272" y="70"/>
                    </a:lnTo>
                    <a:lnTo>
                      <a:pt x="264" y="56"/>
                    </a:lnTo>
                    <a:lnTo>
                      <a:pt x="260" y="42"/>
                    </a:lnTo>
                    <a:lnTo>
                      <a:pt x="255" y="33"/>
                    </a:lnTo>
                    <a:lnTo>
                      <a:pt x="255" y="33"/>
                    </a:lnTo>
                    <a:lnTo>
                      <a:pt x="252" y="28"/>
                    </a:lnTo>
                    <a:lnTo>
                      <a:pt x="247" y="24"/>
                    </a:lnTo>
                    <a:lnTo>
                      <a:pt x="239" y="19"/>
                    </a:lnTo>
                    <a:lnTo>
                      <a:pt x="239" y="19"/>
                    </a:lnTo>
                    <a:lnTo>
                      <a:pt x="231" y="19"/>
                    </a:lnTo>
                    <a:lnTo>
                      <a:pt x="222" y="14"/>
                    </a:lnTo>
                    <a:lnTo>
                      <a:pt x="219" y="14"/>
                    </a:lnTo>
                    <a:lnTo>
                      <a:pt x="219" y="14"/>
                    </a:lnTo>
                    <a:lnTo>
                      <a:pt x="210" y="10"/>
                    </a:lnTo>
                    <a:lnTo>
                      <a:pt x="202" y="5"/>
                    </a:lnTo>
                    <a:lnTo>
                      <a:pt x="199" y="5"/>
                    </a:lnTo>
                    <a:lnTo>
                      <a:pt x="199" y="5"/>
                    </a:lnTo>
                    <a:lnTo>
                      <a:pt x="190" y="19"/>
                    </a:lnTo>
                    <a:lnTo>
                      <a:pt x="182" y="42"/>
                    </a:lnTo>
                    <a:lnTo>
                      <a:pt x="165" y="5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16" name="Freeform 24"/>
              <p:cNvSpPr>
                <a:spLocks/>
              </p:cNvSpPr>
              <p:nvPr/>
            </p:nvSpPr>
            <p:spPr bwMode="auto">
              <a:xfrm>
                <a:off x="1041" y="2250"/>
                <a:ext cx="70" cy="79"/>
              </a:xfrm>
              <a:custGeom>
                <a:avLst/>
                <a:gdLst>
                  <a:gd name="T0" fmla="*/ 22 w 70"/>
                  <a:gd name="T1" fmla="*/ 0 h 79"/>
                  <a:gd name="T2" fmla="*/ 25 w 70"/>
                  <a:gd name="T3" fmla="*/ 5 h 79"/>
                  <a:gd name="T4" fmla="*/ 30 w 70"/>
                  <a:gd name="T5" fmla="*/ 5 h 79"/>
                  <a:gd name="T6" fmla="*/ 33 w 70"/>
                  <a:gd name="T7" fmla="*/ 5 h 79"/>
                  <a:gd name="T8" fmla="*/ 33 w 70"/>
                  <a:gd name="T9" fmla="*/ 5 h 79"/>
                  <a:gd name="T10" fmla="*/ 37 w 70"/>
                  <a:gd name="T11" fmla="*/ 9 h 79"/>
                  <a:gd name="T12" fmla="*/ 45 w 70"/>
                  <a:gd name="T13" fmla="*/ 9 h 79"/>
                  <a:gd name="T14" fmla="*/ 50 w 70"/>
                  <a:gd name="T15" fmla="*/ 9 h 79"/>
                  <a:gd name="T16" fmla="*/ 50 w 70"/>
                  <a:gd name="T17" fmla="*/ 9 h 79"/>
                  <a:gd name="T18" fmla="*/ 54 w 70"/>
                  <a:gd name="T19" fmla="*/ 14 h 79"/>
                  <a:gd name="T20" fmla="*/ 62 w 70"/>
                  <a:gd name="T21" fmla="*/ 19 h 79"/>
                  <a:gd name="T22" fmla="*/ 70 w 70"/>
                  <a:gd name="T23" fmla="*/ 19 h 79"/>
                  <a:gd name="T24" fmla="*/ 70 w 70"/>
                  <a:gd name="T25" fmla="*/ 19 h 79"/>
                  <a:gd name="T26" fmla="*/ 70 w 70"/>
                  <a:gd name="T27" fmla="*/ 28 h 79"/>
                  <a:gd name="T28" fmla="*/ 70 w 70"/>
                  <a:gd name="T29" fmla="*/ 37 h 79"/>
                  <a:gd name="T30" fmla="*/ 67 w 70"/>
                  <a:gd name="T31" fmla="*/ 42 h 79"/>
                  <a:gd name="T32" fmla="*/ 67 w 70"/>
                  <a:gd name="T33" fmla="*/ 42 h 79"/>
                  <a:gd name="T34" fmla="*/ 62 w 70"/>
                  <a:gd name="T35" fmla="*/ 56 h 79"/>
                  <a:gd name="T36" fmla="*/ 58 w 70"/>
                  <a:gd name="T37" fmla="*/ 74 h 79"/>
                  <a:gd name="T38" fmla="*/ 58 w 70"/>
                  <a:gd name="T39" fmla="*/ 79 h 79"/>
                  <a:gd name="T40" fmla="*/ 58 w 70"/>
                  <a:gd name="T41" fmla="*/ 79 h 79"/>
                  <a:gd name="T42" fmla="*/ 45 w 70"/>
                  <a:gd name="T43" fmla="*/ 74 h 79"/>
                  <a:gd name="T44" fmla="*/ 25 w 70"/>
                  <a:gd name="T45" fmla="*/ 70 h 79"/>
                  <a:gd name="T46" fmla="*/ 13 w 70"/>
                  <a:gd name="T47" fmla="*/ 70 h 79"/>
                  <a:gd name="T48" fmla="*/ 13 w 70"/>
                  <a:gd name="T49" fmla="*/ 70 h 79"/>
                  <a:gd name="T50" fmla="*/ 5 w 70"/>
                  <a:gd name="T51" fmla="*/ 70 h 79"/>
                  <a:gd name="T52" fmla="*/ 0 w 70"/>
                  <a:gd name="T53" fmla="*/ 60 h 79"/>
                  <a:gd name="T54" fmla="*/ 5 w 70"/>
                  <a:gd name="T55" fmla="*/ 51 h 79"/>
                  <a:gd name="T56" fmla="*/ 5 w 70"/>
                  <a:gd name="T57" fmla="*/ 51 h 79"/>
                  <a:gd name="T58" fmla="*/ 9 w 70"/>
                  <a:gd name="T59" fmla="*/ 32 h 79"/>
                  <a:gd name="T60" fmla="*/ 13 w 70"/>
                  <a:gd name="T61" fmla="*/ 9 h 79"/>
                  <a:gd name="T62" fmla="*/ 22 w 70"/>
                  <a:gd name="T6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79">
                    <a:moveTo>
                      <a:pt x="22" y="0"/>
                    </a:moveTo>
                    <a:lnTo>
                      <a:pt x="25" y="5"/>
                    </a:lnTo>
                    <a:lnTo>
                      <a:pt x="30" y="5"/>
                    </a:lnTo>
                    <a:lnTo>
                      <a:pt x="33" y="5"/>
                    </a:lnTo>
                    <a:lnTo>
                      <a:pt x="33" y="5"/>
                    </a:lnTo>
                    <a:lnTo>
                      <a:pt x="37" y="9"/>
                    </a:lnTo>
                    <a:lnTo>
                      <a:pt x="45" y="9"/>
                    </a:lnTo>
                    <a:lnTo>
                      <a:pt x="50" y="9"/>
                    </a:lnTo>
                    <a:lnTo>
                      <a:pt x="50" y="9"/>
                    </a:lnTo>
                    <a:lnTo>
                      <a:pt x="54" y="14"/>
                    </a:lnTo>
                    <a:lnTo>
                      <a:pt x="62" y="19"/>
                    </a:lnTo>
                    <a:lnTo>
                      <a:pt x="70" y="19"/>
                    </a:lnTo>
                    <a:lnTo>
                      <a:pt x="70" y="19"/>
                    </a:lnTo>
                    <a:lnTo>
                      <a:pt x="70" y="28"/>
                    </a:lnTo>
                    <a:lnTo>
                      <a:pt x="70" y="37"/>
                    </a:lnTo>
                    <a:lnTo>
                      <a:pt x="67" y="42"/>
                    </a:lnTo>
                    <a:lnTo>
                      <a:pt x="67" y="42"/>
                    </a:lnTo>
                    <a:lnTo>
                      <a:pt x="62" y="56"/>
                    </a:lnTo>
                    <a:lnTo>
                      <a:pt x="58" y="74"/>
                    </a:lnTo>
                    <a:lnTo>
                      <a:pt x="58" y="79"/>
                    </a:lnTo>
                    <a:lnTo>
                      <a:pt x="58" y="79"/>
                    </a:lnTo>
                    <a:lnTo>
                      <a:pt x="45" y="74"/>
                    </a:lnTo>
                    <a:lnTo>
                      <a:pt x="25" y="70"/>
                    </a:lnTo>
                    <a:lnTo>
                      <a:pt x="13" y="70"/>
                    </a:lnTo>
                    <a:lnTo>
                      <a:pt x="13" y="70"/>
                    </a:lnTo>
                    <a:lnTo>
                      <a:pt x="5" y="70"/>
                    </a:lnTo>
                    <a:lnTo>
                      <a:pt x="0" y="60"/>
                    </a:lnTo>
                    <a:lnTo>
                      <a:pt x="5" y="51"/>
                    </a:lnTo>
                    <a:lnTo>
                      <a:pt x="5" y="51"/>
                    </a:lnTo>
                    <a:lnTo>
                      <a:pt x="9" y="32"/>
                    </a:lnTo>
                    <a:lnTo>
                      <a:pt x="13" y="9"/>
                    </a:lnTo>
                    <a:lnTo>
                      <a:pt x="22"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17" name="Freeform 25"/>
              <p:cNvSpPr>
                <a:spLocks/>
              </p:cNvSpPr>
              <p:nvPr/>
            </p:nvSpPr>
            <p:spPr bwMode="auto">
              <a:xfrm>
                <a:off x="1116" y="2278"/>
                <a:ext cx="33" cy="83"/>
              </a:xfrm>
              <a:custGeom>
                <a:avLst/>
                <a:gdLst>
                  <a:gd name="T0" fmla="*/ 0 w 33"/>
                  <a:gd name="T1" fmla="*/ 0 h 83"/>
                  <a:gd name="T2" fmla="*/ 0 w 33"/>
                  <a:gd name="T3" fmla="*/ 4 h 83"/>
                  <a:gd name="T4" fmla="*/ 0 w 33"/>
                  <a:gd name="T5" fmla="*/ 9 h 83"/>
                  <a:gd name="T6" fmla="*/ 0 w 33"/>
                  <a:gd name="T7" fmla="*/ 14 h 83"/>
                  <a:gd name="T8" fmla="*/ 0 w 33"/>
                  <a:gd name="T9" fmla="*/ 14 h 83"/>
                  <a:gd name="T10" fmla="*/ 0 w 33"/>
                  <a:gd name="T11" fmla="*/ 18 h 83"/>
                  <a:gd name="T12" fmla="*/ 0 w 33"/>
                  <a:gd name="T13" fmla="*/ 18 h 83"/>
                  <a:gd name="T14" fmla="*/ 3 w 33"/>
                  <a:gd name="T15" fmla="*/ 14 h 83"/>
                  <a:gd name="T16" fmla="*/ 3 w 33"/>
                  <a:gd name="T17" fmla="*/ 14 h 83"/>
                  <a:gd name="T18" fmla="*/ 3 w 33"/>
                  <a:gd name="T19" fmla="*/ 18 h 83"/>
                  <a:gd name="T20" fmla="*/ 3 w 33"/>
                  <a:gd name="T21" fmla="*/ 18 h 83"/>
                  <a:gd name="T22" fmla="*/ 3 w 33"/>
                  <a:gd name="T23" fmla="*/ 23 h 83"/>
                  <a:gd name="T24" fmla="*/ 3 w 33"/>
                  <a:gd name="T25" fmla="*/ 23 h 83"/>
                  <a:gd name="T26" fmla="*/ 3 w 33"/>
                  <a:gd name="T27" fmla="*/ 32 h 83"/>
                  <a:gd name="T28" fmla="*/ 3 w 33"/>
                  <a:gd name="T29" fmla="*/ 46 h 83"/>
                  <a:gd name="T30" fmla="*/ 8 w 33"/>
                  <a:gd name="T31" fmla="*/ 51 h 83"/>
                  <a:gd name="T32" fmla="*/ 8 w 33"/>
                  <a:gd name="T33" fmla="*/ 51 h 83"/>
                  <a:gd name="T34" fmla="*/ 12 w 33"/>
                  <a:gd name="T35" fmla="*/ 60 h 83"/>
                  <a:gd name="T36" fmla="*/ 20 w 33"/>
                  <a:gd name="T37" fmla="*/ 65 h 83"/>
                  <a:gd name="T38" fmla="*/ 25 w 33"/>
                  <a:gd name="T39" fmla="*/ 69 h 83"/>
                  <a:gd name="T40" fmla="*/ 25 w 33"/>
                  <a:gd name="T41" fmla="*/ 69 h 83"/>
                  <a:gd name="T42" fmla="*/ 28 w 33"/>
                  <a:gd name="T43" fmla="*/ 79 h 83"/>
                  <a:gd name="T44" fmla="*/ 33 w 33"/>
                  <a:gd name="T45" fmla="*/ 83 h 83"/>
                  <a:gd name="T46" fmla="*/ 33 w 33"/>
                  <a:gd name="T47" fmla="*/ 79 h 83"/>
                  <a:gd name="T48" fmla="*/ 33 w 33"/>
                  <a:gd name="T49" fmla="*/ 79 h 83"/>
                  <a:gd name="T50" fmla="*/ 28 w 33"/>
                  <a:gd name="T51" fmla="*/ 69 h 83"/>
                  <a:gd name="T52" fmla="*/ 25 w 33"/>
                  <a:gd name="T53" fmla="*/ 55 h 83"/>
                  <a:gd name="T54" fmla="*/ 20 w 33"/>
                  <a:gd name="T55" fmla="*/ 46 h 83"/>
                  <a:gd name="T56" fmla="*/ 20 w 33"/>
                  <a:gd name="T57" fmla="*/ 46 h 83"/>
                  <a:gd name="T58" fmla="*/ 16 w 33"/>
                  <a:gd name="T59" fmla="*/ 42 h 83"/>
                  <a:gd name="T60" fmla="*/ 12 w 33"/>
                  <a:gd name="T61" fmla="*/ 28 h 83"/>
                  <a:gd name="T62" fmla="*/ 12 w 33"/>
                  <a:gd name="T63" fmla="*/ 18 h 83"/>
                  <a:gd name="T64" fmla="*/ 12 w 33"/>
                  <a:gd name="T65" fmla="*/ 18 h 83"/>
                  <a:gd name="T66" fmla="*/ 3 w 33"/>
                  <a:gd name="T67" fmla="*/ 4 h 83"/>
                  <a:gd name="T68" fmla="*/ 0 w 33"/>
                  <a:gd name="T69" fmla="*/ 0 h 83"/>
                  <a:gd name="T70" fmla="*/ 0 w 33"/>
                  <a:gd name="T7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 h="83">
                    <a:moveTo>
                      <a:pt x="0" y="0"/>
                    </a:moveTo>
                    <a:lnTo>
                      <a:pt x="0" y="4"/>
                    </a:lnTo>
                    <a:lnTo>
                      <a:pt x="0" y="9"/>
                    </a:lnTo>
                    <a:lnTo>
                      <a:pt x="0" y="14"/>
                    </a:lnTo>
                    <a:lnTo>
                      <a:pt x="0" y="14"/>
                    </a:lnTo>
                    <a:lnTo>
                      <a:pt x="0" y="18"/>
                    </a:lnTo>
                    <a:lnTo>
                      <a:pt x="0" y="18"/>
                    </a:lnTo>
                    <a:lnTo>
                      <a:pt x="3" y="14"/>
                    </a:lnTo>
                    <a:lnTo>
                      <a:pt x="3" y="14"/>
                    </a:lnTo>
                    <a:lnTo>
                      <a:pt x="3" y="18"/>
                    </a:lnTo>
                    <a:lnTo>
                      <a:pt x="3" y="18"/>
                    </a:lnTo>
                    <a:lnTo>
                      <a:pt x="3" y="23"/>
                    </a:lnTo>
                    <a:lnTo>
                      <a:pt x="3" y="23"/>
                    </a:lnTo>
                    <a:lnTo>
                      <a:pt x="3" y="32"/>
                    </a:lnTo>
                    <a:lnTo>
                      <a:pt x="3" y="46"/>
                    </a:lnTo>
                    <a:lnTo>
                      <a:pt x="8" y="51"/>
                    </a:lnTo>
                    <a:lnTo>
                      <a:pt x="8" y="51"/>
                    </a:lnTo>
                    <a:lnTo>
                      <a:pt x="12" y="60"/>
                    </a:lnTo>
                    <a:lnTo>
                      <a:pt x="20" y="65"/>
                    </a:lnTo>
                    <a:lnTo>
                      <a:pt x="25" y="69"/>
                    </a:lnTo>
                    <a:lnTo>
                      <a:pt x="25" y="69"/>
                    </a:lnTo>
                    <a:lnTo>
                      <a:pt x="28" y="79"/>
                    </a:lnTo>
                    <a:lnTo>
                      <a:pt x="33" y="83"/>
                    </a:lnTo>
                    <a:lnTo>
                      <a:pt x="33" y="79"/>
                    </a:lnTo>
                    <a:lnTo>
                      <a:pt x="33" y="79"/>
                    </a:lnTo>
                    <a:lnTo>
                      <a:pt x="28" y="69"/>
                    </a:lnTo>
                    <a:lnTo>
                      <a:pt x="25" y="55"/>
                    </a:lnTo>
                    <a:lnTo>
                      <a:pt x="20" y="46"/>
                    </a:lnTo>
                    <a:lnTo>
                      <a:pt x="20" y="46"/>
                    </a:lnTo>
                    <a:lnTo>
                      <a:pt x="16" y="42"/>
                    </a:lnTo>
                    <a:lnTo>
                      <a:pt x="12" y="28"/>
                    </a:lnTo>
                    <a:lnTo>
                      <a:pt x="12" y="18"/>
                    </a:lnTo>
                    <a:lnTo>
                      <a:pt x="12" y="18"/>
                    </a:lnTo>
                    <a:lnTo>
                      <a:pt x="3" y="4"/>
                    </a:lnTo>
                    <a:lnTo>
                      <a:pt x="0"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18" name="Freeform 26"/>
              <p:cNvSpPr>
                <a:spLocks/>
              </p:cNvSpPr>
              <p:nvPr/>
            </p:nvSpPr>
            <p:spPr bwMode="auto">
              <a:xfrm>
                <a:off x="892" y="2250"/>
                <a:ext cx="121" cy="97"/>
              </a:xfrm>
              <a:custGeom>
                <a:avLst/>
                <a:gdLst>
                  <a:gd name="T0" fmla="*/ 104 w 121"/>
                  <a:gd name="T1" fmla="*/ 28 h 97"/>
                  <a:gd name="T2" fmla="*/ 116 w 121"/>
                  <a:gd name="T3" fmla="*/ 60 h 97"/>
                  <a:gd name="T4" fmla="*/ 121 w 121"/>
                  <a:gd name="T5" fmla="*/ 74 h 97"/>
                  <a:gd name="T6" fmla="*/ 108 w 121"/>
                  <a:gd name="T7" fmla="*/ 70 h 97"/>
                  <a:gd name="T8" fmla="*/ 96 w 121"/>
                  <a:gd name="T9" fmla="*/ 60 h 97"/>
                  <a:gd name="T10" fmla="*/ 91 w 121"/>
                  <a:gd name="T11" fmla="*/ 60 h 97"/>
                  <a:gd name="T12" fmla="*/ 91 w 121"/>
                  <a:gd name="T13" fmla="*/ 79 h 97"/>
                  <a:gd name="T14" fmla="*/ 88 w 121"/>
                  <a:gd name="T15" fmla="*/ 97 h 97"/>
                  <a:gd name="T16" fmla="*/ 75 w 121"/>
                  <a:gd name="T17" fmla="*/ 97 h 97"/>
                  <a:gd name="T18" fmla="*/ 58 w 121"/>
                  <a:gd name="T19" fmla="*/ 74 h 97"/>
                  <a:gd name="T20" fmla="*/ 55 w 121"/>
                  <a:gd name="T21" fmla="*/ 60 h 97"/>
                  <a:gd name="T22" fmla="*/ 46 w 121"/>
                  <a:gd name="T23" fmla="*/ 70 h 97"/>
                  <a:gd name="T24" fmla="*/ 46 w 121"/>
                  <a:gd name="T25" fmla="*/ 83 h 97"/>
                  <a:gd name="T26" fmla="*/ 38 w 121"/>
                  <a:gd name="T27" fmla="*/ 65 h 97"/>
                  <a:gd name="T28" fmla="*/ 30 w 121"/>
                  <a:gd name="T29" fmla="*/ 46 h 97"/>
                  <a:gd name="T30" fmla="*/ 25 w 121"/>
                  <a:gd name="T31" fmla="*/ 56 h 97"/>
                  <a:gd name="T32" fmla="*/ 25 w 121"/>
                  <a:gd name="T33" fmla="*/ 70 h 97"/>
                  <a:gd name="T34" fmla="*/ 22 w 121"/>
                  <a:gd name="T35" fmla="*/ 74 h 97"/>
                  <a:gd name="T36" fmla="*/ 9 w 121"/>
                  <a:gd name="T37" fmla="*/ 70 h 97"/>
                  <a:gd name="T38" fmla="*/ 5 w 121"/>
                  <a:gd name="T39" fmla="*/ 51 h 97"/>
                  <a:gd name="T40" fmla="*/ 13 w 121"/>
                  <a:gd name="T41" fmla="*/ 37 h 97"/>
                  <a:gd name="T42" fmla="*/ 34 w 121"/>
                  <a:gd name="T43" fmla="*/ 19 h 97"/>
                  <a:gd name="T44" fmla="*/ 34 w 121"/>
                  <a:gd name="T45" fmla="*/ 19 h 97"/>
                  <a:gd name="T46" fmla="*/ 42 w 121"/>
                  <a:gd name="T47" fmla="*/ 14 h 97"/>
                  <a:gd name="T48" fmla="*/ 42 w 121"/>
                  <a:gd name="T49" fmla="*/ 14 h 97"/>
                  <a:gd name="T50" fmla="*/ 50 w 121"/>
                  <a:gd name="T51" fmla="*/ 14 h 97"/>
                  <a:gd name="T52" fmla="*/ 58 w 121"/>
                  <a:gd name="T53" fmla="*/ 14 h 97"/>
                  <a:gd name="T54" fmla="*/ 75 w 121"/>
                  <a:gd name="T55" fmla="*/ 9 h 97"/>
                  <a:gd name="T56" fmla="*/ 80 w 121"/>
                  <a:gd name="T57" fmla="*/ 9 h 97"/>
                  <a:gd name="T58" fmla="*/ 91 w 121"/>
                  <a:gd name="T59" fmla="*/ 0 h 97"/>
                  <a:gd name="T60" fmla="*/ 96 w 121"/>
                  <a:gd name="T61" fmla="*/ 5 h 97"/>
                  <a:gd name="T62" fmla="*/ 100 w 121"/>
                  <a:gd name="T63"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97">
                    <a:moveTo>
                      <a:pt x="100" y="9"/>
                    </a:moveTo>
                    <a:lnTo>
                      <a:pt x="104" y="28"/>
                    </a:lnTo>
                    <a:lnTo>
                      <a:pt x="108" y="46"/>
                    </a:lnTo>
                    <a:lnTo>
                      <a:pt x="116" y="60"/>
                    </a:lnTo>
                    <a:lnTo>
                      <a:pt x="116" y="60"/>
                    </a:lnTo>
                    <a:lnTo>
                      <a:pt x="121" y="74"/>
                    </a:lnTo>
                    <a:lnTo>
                      <a:pt x="116" y="79"/>
                    </a:lnTo>
                    <a:lnTo>
                      <a:pt x="108" y="70"/>
                    </a:lnTo>
                    <a:lnTo>
                      <a:pt x="108" y="70"/>
                    </a:lnTo>
                    <a:lnTo>
                      <a:pt x="96" y="60"/>
                    </a:lnTo>
                    <a:lnTo>
                      <a:pt x="91" y="56"/>
                    </a:lnTo>
                    <a:lnTo>
                      <a:pt x="91" y="60"/>
                    </a:lnTo>
                    <a:lnTo>
                      <a:pt x="91" y="60"/>
                    </a:lnTo>
                    <a:lnTo>
                      <a:pt x="91" y="79"/>
                    </a:lnTo>
                    <a:lnTo>
                      <a:pt x="91" y="97"/>
                    </a:lnTo>
                    <a:lnTo>
                      <a:pt x="88" y="97"/>
                    </a:lnTo>
                    <a:lnTo>
                      <a:pt x="88" y="97"/>
                    </a:lnTo>
                    <a:lnTo>
                      <a:pt x="75" y="97"/>
                    </a:lnTo>
                    <a:lnTo>
                      <a:pt x="63" y="88"/>
                    </a:lnTo>
                    <a:lnTo>
                      <a:pt x="58" y="74"/>
                    </a:lnTo>
                    <a:lnTo>
                      <a:pt x="58" y="74"/>
                    </a:lnTo>
                    <a:lnTo>
                      <a:pt x="55" y="60"/>
                    </a:lnTo>
                    <a:lnTo>
                      <a:pt x="50" y="56"/>
                    </a:lnTo>
                    <a:lnTo>
                      <a:pt x="46" y="70"/>
                    </a:lnTo>
                    <a:lnTo>
                      <a:pt x="46" y="70"/>
                    </a:lnTo>
                    <a:lnTo>
                      <a:pt x="46" y="83"/>
                    </a:lnTo>
                    <a:lnTo>
                      <a:pt x="42" y="88"/>
                    </a:lnTo>
                    <a:lnTo>
                      <a:pt x="38" y="65"/>
                    </a:lnTo>
                    <a:lnTo>
                      <a:pt x="38" y="65"/>
                    </a:lnTo>
                    <a:lnTo>
                      <a:pt x="30" y="46"/>
                    </a:lnTo>
                    <a:lnTo>
                      <a:pt x="25" y="46"/>
                    </a:lnTo>
                    <a:lnTo>
                      <a:pt x="25" y="56"/>
                    </a:lnTo>
                    <a:lnTo>
                      <a:pt x="25" y="56"/>
                    </a:lnTo>
                    <a:lnTo>
                      <a:pt x="25" y="70"/>
                    </a:lnTo>
                    <a:lnTo>
                      <a:pt x="25" y="79"/>
                    </a:lnTo>
                    <a:lnTo>
                      <a:pt x="22" y="74"/>
                    </a:lnTo>
                    <a:lnTo>
                      <a:pt x="22" y="74"/>
                    </a:lnTo>
                    <a:lnTo>
                      <a:pt x="9" y="70"/>
                    </a:lnTo>
                    <a:lnTo>
                      <a:pt x="0" y="65"/>
                    </a:lnTo>
                    <a:lnTo>
                      <a:pt x="5" y="51"/>
                    </a:lnTo>
                    <a:lnTo>
                      <a:pt x="5" y="51"/>
                    </a:lnTo>
                    <a:lnTo>
                      <a:pt x="13" y="37"/>
                    </a:lnTo>
                    <a:lnTo>
                      <a:pt x="22" y="23"/>
                    </a:lnTo>
                    <a:lnTo>
                      <a:pt x="34" y="19"/>
                    </a:lnTo>
                    <a:lnTo>
                      <a:pt x="34" y="19"/>
                    </a:lnTo>
                    <a:lnTo>
                      <a:pt x="34" y="19"/>
                    </a:lnTo>
                    <a:lnTo>
                      <a:pt x="38" y="19"/>
                    </a:lnTo>
                    <a:lnTo>
                      <a:pt x="42" y="14"/>
                    </a:lnTo>
                    <a:lnTo>
                      <a:pt x="42" y="14"/>
                    </a:lnTo>
                    <a:lnTo>
                      <a:pt x="42" y="14"/>
                    </a:lnTo>
                    <a:lnTo>
                      <a:pt x="46" y="14"/>
                    </a:lnTo>
                    <a:lnTo>
                      <a:pt x="50" y="14"/>
                    </a:lnTo>
                    <a:lnTo>
                      <a:pt x="50" y="14"/>
                    </a:lnTo>
                    <a:lnTo>
                      <a:pt x="58" y="14"/>
                    </a:lnTo>
                    <a:lnTo>
                      <a:pt x="67" y="9"/>
                    </a:lnTo>
                    <a:lnTo>
                      <a:pt x="75" y="9"/>
                    </a:lnTo>
                    <a:lnTo>
                      <a:pt x="75" y="9"/>
                    </a:lnTo>
                    <a:lnTo>
                      <a:pt x="80" y="9"/>
                    </a:lnTo>
                    <a:lnTo>
                      <a:pt x="83" y="5"/>
                    </a:lnTo>
                    <a:lnTo>
                      <a:pt x="91" y="0"/>
                    </a:lnTo>
                    <a:lnTo>
                      <a:pt x="91" y="0"/>
                    </a:lnTo>
                    <a:lnTo>
                      <a:pt x="96" y="5"/>
                    </a:lnTo>
                    <a:lnTo>
                      <a:pt x="96" y="5"/>
                    </a:lnTo>
                    <a:lnTo>
                      <a:pt x="100" y="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19" name="Freeform 27"/>
              <p:cNvSpPr>
                <a:spLocks/>
              </p:cNvSpPr>
              <p:nvPr/>
            </p:nvSpPr>
            <p:spPr bwMode="auto">
              <a:xfrm>
                <a:off x="1108" y="2278"/>
                <a:ext cx="8" cy="32"/>
              </a:xfrm>
              <a:custGeom>
                <a:avLst/>
                <a:gdLst>
                  <a:gd name="T0" fmla="*/ 8 w 8"/>
                  <a:gd name="T1" fmla="*/ 0 h 32"/>
                  <a:gd name="T2" fmla="*/ 3 w 8"/>
                  <a:gd name="T3" fmla="*/ 9 h 32"/>
                  <a:gd name="T4" fmla="*/ 3 w 8"/>
                  <a:gd name="T5" fmla="*/ 18 h 32"/>
                  <a:gd name="T6" fmla="*/ 0 w 8"/>
                  <a:gd name="T7" fmla="*/ 28 h 32"/>
                  <a:gd name="T8" fmla="*/ 0 w 8"/>
                  <a:gd name="T9" fmla="*/ 28 h 32"/>
                  <a:gd name="T10" fmla="*/ 3 w 8"/>
                  <a:gd name="T11" fmla="*/ 32 h 32"/>
                  <a:gd name="T12" fmla="*/ 8 w 8"/>
                  <a:gd name="T13" fmla="*/ 18 h 32"/>
                  <a:gd name="T14" fmla="*/ 8 w 8"/>
                  <a:gd name="T15" fmla="*/ 23 h 32"/>
                  <a:gd name="T16" fmla="*/ 3 w 8"/>
                  <a:gd name="T17" fmla="*/ 23 h 32"/>
                  <a:gd name="T18" fmla="*/ 3 w 8"/>
                  <a:gd name="T19" fmla="*/ 23 h 32"/>
                  <a:gd name="T20" fmla="*/ 3 w 8"/>
                  <a:gd name="T21" fmla="*/ 23 h 32"/>
                  <a:gd name="T22" fmla="*/ 0 w 8"/>
                  <a:gd name="T23" fmla="*/ 28 h 32"/>
                  <a:gd name="T24" fmla="*/ 3 w 8"/>
                  <a:gd name="T25" fmla="*/ 23 h 32"/>
                  <a:gd name="T26" fmla="*/ 3 w 8"/>
                  <a:gd name="T27" fmla="*/ 18 h 32"/>
                  <a:gd name="T28" fmla="*/ 3 w 8"/>
                  <a:gd name="T29" fmla="*/ 18 h 32"/>
                  <a:gd name="T30" fmla="*/ 3 w 8"/>
                  <a:gd name="T31" fmla="*/ 14 h 32"/>
                  <a:gd name="T32" fmla="*/ 8 w 8"/>
                  <a:gd name="T33" fmla="*/ 4 h 32"/>
                  <a:gd name="T34" fmla="*/ 8 w 8"/>
                  <a:gd name="T3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32">
                    <a:moveTo>
                      <a:pt x="8" y="0"/>
                    </a:moveTo>
                    <a:lnTo>
                      <a:pt x="3" y="9"/>
                    </a:lnTo>
                    <a:lnTo>
                      <a:pt x="3" y="18"/>
                    </a:lnTo>
                    <a:lnTo>
                      <a:pt x="0" y="28"/>
                    </a:lnTo>
                    <a:lnTo>
                      <a:pt x="0" y="28"/>
                    </a:lnTo>
                    <a:lnTo>
                      <a:pt x="3" y="32"/>
                    </a:lnTo>
                    <a:lnTo>
                      <a:pt x="8" y="18"/>
                    </a:lnTo>
                    <a:lnTo>
                      <a:pt x="8" y="23"/>
                    </a:lnTo>
                    <a:lnTo>
                      <a:pt x="3" y="23"/>
                    </a:lnTo>
                    <a:lnTo>
                      <a:pt x="3" y="23"/>
                    </a:lnTo>
                    <a:lnTo>
                      <a:pt x="3" y="23"/>
                    </a:lnTo>
                    <a:lnTo>
                      <a:pt x="0" y="28"/>
                    </a:lnTo>
                    <a:lnTo>
                      <a:pt x="3" y="23"/>
                    </a:lnTo>
                    <a:lnTo>
                      <a:pt x="3" y="18"/>
                    </a:lnTo>
                    <a:lnTo>
                      <a:pt x="3" y="18"/>
                    </a:lnTo>
                    <a:lnTo>
                      <a:pt x="3" y="14"/>
                    </a:lnTo>
                    <a:lnTo>
                      <a:pt x="8" y="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20" name="Freeform 28"/>
              <p:cNvSpPr>
                <a:spLocks/>
              </p:cNvSpPr>
              <p:nvPr/>
            </p:nvSpPr>
            <p:spPr bwMode="auto">
              <a:xfrm>
                <a:off x="876" y="2301"/>
                <a:ext cx="96" cy="96"/>
              </a:xfrm>
              <a:custGeom>
                <a:avLst/>
                <a:gdLst>
                  <a:gd name="T0" fmla="*/ 74 w 96"/>
                  <a:gd name="T1" fmla="*/ 82 h 96"/>
                  <a:gd name="T2" fmla="*/ 58 w 96"/>
                  <a:gd name="T3" fmla="*/ 87 h 96"/>
                  <a:gd name="T4" fmla="*/ 46 w 96"/>
                  <a:gd name="T5" fmla="*/ 87 h 96"/>
                  <a:gd name="T6" fmla="*/ 29 w 96"/>
                  <a:gd name="T7" fmla="*/ 96 h 96"/>
                  <a:gd name="T8" fmla="*/ 46 w 96"/>
                  <a:gd name="T9" fmla="*/ 92 h 96"/>
                  <a:gd name="T10" fmla="*/ 58 w 96"/>
                  <a:gd name="T11" fmla="*/ 87 h 96"/>
                  <a:gd name="T12" fmla="*/ 58 w 96"/>
                  <a:gd name="T13" fmla="*/ 82 h 96"/>
                  <a:gd name="T14" fmla="*/ 33 w 96"/>
                  <a:gd name="T15" fmla="*/ 79 h 96"/>
                  <a:gd name="T16" fmla="*/ 21 w 96"/>
                  <a:gd name="T17" fmla="*/ 79 h 96"/>
                  <a:gd name="T18" fmla="*/ 8 w 96"/>
                  <a:gd name="T19" fmla="*/ 82 h 96"/>
                  <a:gd name="T20" fmla="*/ 5 w 96"/>
                  <a:gd name="T21" fmla="*/ 79 h 96"/>
                  <a:gd name="T22" fmla="*/ 33 w 96"/>
                  <a:gd name="T23" fmla="*/ 73 h 96"/>
                  <a:gd name="T24" fmla="*/ 46 w 96"/>
                  <a:gd name="T25" fmla="*/ 79 h 96"/>
                  <a:gd name="T26" fmla="*/ 54 w 96"/>
                  <a:gd name="T27" fmla="*/ 79 h 96"/>
                  <a:gd name="T28" fmla="*/ 54 w 96"/>
                  <a:gd name="T29" fmla="*/ 73 h 96"/>
                  <a:gd name="T30" fmla="*/ 38 w 96"/>
                  <a:gd name="T31" fmla="*/ 56 h 96"/>
                  <a:gd name="T32" fmla="*/ 25 w 96"/>
                  <a:gd name="T33" fmla="*/ 46 h 96"/>
                  <a:gd name="T34" fmla="*/ 38 w 96"/>
                  <a:gd name="T35" fmla="*/ 56 h 96"/>
                  <a:gd name="T36" fmla="*/ 46 w 96"/>
                  <a:gd name="T37" fmla="*/ 60 h 96"/>
                  <a:gd name="T38" fmla="*/ 33 w 96"/>
                  <a:gd name="T39" fmla="*/ 42 h 96"/>
                  <a:gd name="T40" fmla="*/ 25 w 96"/>
                  <a:gd name="T41" fmla="*/ 37 h 96"/>
                  <a:gd name="T42" fmla="*/ 33 w 96"/>
                  <a:gd name="T43" fmla="*/ 42 h 96"/>
                  <a:gd name="T44" fmla="*/ 50 w 96"/>
                  <a:gd name="T45" fmla="*/ 60 h 96"/>
                  <a:gd name="T46" fmla="*/ 54 w 96"/>
                  <a:gd name="T47" fmla="*/ 60 h 96"/>
                  <a:gd name="T48" fmla="*/ 38 w 96"/>
                  <a:gd name="T49" fmla="*/ 37 h 96"/>
                  <a:gd name="T50" fmla="*/ 25 w 96"/>
                  <a:gd name="T51" fmla="*/ 23 h 96"/>
                  <a:gd name="T52" fmla="*/ 25 w 96"/>
                  <a:gd name="T53" fmla="*/ 23 h 96"/>
                  <a:gd name="T54" fmla="*/ 41 w 96"/>
                  <a:gd name="T55" fmla="*/ 32 h 96"/>
                  <a:gd name="T56" fmla="*/ 50 w 96"/>
                  <a:gd name="T57" fmla="*/ 51 h 96"/>
                  <a:gd name="T58" fmla="*/ 54 w 96"/>
                  <a:gd name="T59" fmla="*/ 70 h 96"/>
                  <a:gd name="T60" fmla="*/ 58 w 96"/>
                  <a:gd name="T61" fmla="*/ 65 h 96"/>
                  <a:gd name="T62" fmla="*/ 50 w 96"/>
                  <a:gd name="T63" fmla="*/ 32 h 96"/>
                  <a:gd name="T64" fmla="*/ 46 w 96"/>
                  <a:gd name="T65" fmla="*/ 23 h 96"/>
                  <a:gd name="T66" fmla="*/ 46 w 96"/>
                  <a:gd name="T67" fmla="*/ 5 h 96"/>
                  <a:gd name="T68" fmla="*/ 46 w 96"/>
                  <a:gd name="T69" fmla="*/ 0 h 96"/>
                  <a:gd name="T70" fmla="*/ 54 w 96"/>
                  <a:gd name="T71" fmla="*/ 32 h 96"/>
                  <a:gd name="T72" fmla="*/ 58 w 96"/>
                  <a:gd name="T73" fmla="*/ 56 h 96"/>
                  <a:gd name="T74" fmla="*/ 62 w 96"/>
                  <a:gd name="T75" fmla="*/ 73 h 96"/>
                  <a:gd name="T76" fmla="*/ 66 w 96"/>
                  <a:gd name="T77" fmla="*/ 79 h 96"/>
                  <a:gd name="T78" fmla="*/ 66 w 96"/>
                  <a:gd name="T79" fmla="*/ 70 h 96"/>
                  <a:gd name="T80" fmla="*/ 74 w 96"/>
                  <a:gd name="T81" fmla="*/ 79 h 96"/>
                  <a:gd name="T82" fmla="*/ 83 w 96"/>
                  <a:gd name="T83" fmla="*/ 82 h 96"/>
                  <a:gd name="T84" fmla="*/ 96 w 96"/>
                  <a:gd name="T85" fmla="*/ 8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 h="96">
                    <a:moveTo>
                      <a:pt x="87" y="87"/>
                    </a:moveTo>
                    <a:lnTo>
                      <a:pt x="83" y="87"/>
                    </a:lnTo>
                    <a:lnTo>
                      <a:pt x="74" y="82"/>
                    </a:lnTo>
                    <a:lnTo>
                      <a:pt x="71" y="82"/>
                    </a:lnTo>
                    <a:lnTo>
                      <a:pt x="71" y="82"/>
                    </a:lnTo>
                    <a:lnTo>
                      <a:pt x="58" y="87"/>
                    </a:lnTo>
                    <a:lnTo>
                      <a:pt x="50" y="87"/>
                    </a:lnTo>
                    <a:lnTo>
                      <a:pt x="46" y="87"/>
                    </a:lnTo>
                    <a:lnTo>
                      <a:pt x="46" y="87"/>
                    </a:lnTo>
                    <a:lnTo>
                      <a:pt x="38" y="92"/>
                    </a:lnTo>
                    <a:lnTo>
                      <a:pt x="29" y="96"/>
                    </a:lnTo>
                    <a:lnTo>
                      <a:pt x="29" y="96"/>
                    </a:lnTo>
                    <a:lnTo>
                      <a:pt x="29" y="96"/>
                    </a:lnTo>
                    <a:lnTo>
                      <a:pt x="38" y="92"/>
                    </a:lnTo>
                    <a:lnTo>
                      <a:pt x="46" y="92"/>
                    </a:lnTo>
                    <a:lnTo>
                      <a:pt x="54" y="87"/>
                    </a:lnTo>
                    <a:lnTo>
                      <a:pt x="54" y="87"/>
                    </a:lnTo>
                    <a:lnTo>
                      <a:pt x="58" y="87"/>
                    </a:lnTo>
                    <a:lnTo>
                      <a:pt x="62" y="82"/>
                    </a:lnTo>
                    <a:lnTo>
                      <a:pt x="58" y="82"/>
                    </a:lnTo>
                    <a:lnTo>
                      <a:pt x="58" y="82"/>
                    </a:lnTo>
                    <a:lnTo>
                      <a:pt x="50" y="82"/>
                    </a:lnTo>
                    <a:lnTo>
                      <a:pt x="41" y="79"/>
                    </a:lnTo>
                    <a:lnTo>
                      <a:pt x="33" y="79"/>
                    </a:lnTo>
                    <a:lnTo>
                      <a:pt x="33" y="79"/>
                    </a:lnTo>
                    <a:lnTo>
                      <a:pt x="25" y="79"/>
                    </a:lnTo>
                    <a:lnTo>
                      <a:pt x="21" y="79"/>
                    </a:lnTo>
                    <a:lnTo>
                      <a:pt x="16" y="79"/>
                    </a:lnTo>
                    <a:lnTo>
                      <a:pt x="16" y="79"/>
                    </a:lnTo>
                    <a:lnTo>
                      <a:pt x="8" y="82"/>
                    </a:lnTo>
                    <a:lnTo>
                      <a:pt x="0" y="82"/>
                    </a:lnTo>
                    <a:lnTo>
                      <a:pt x="5" y="79"/>
                    </a:lnTo>
                    <a:lnTo>
                      <a:pt x="5" y="79"/>
                    </a:lnTo>
                    <a:lnTo>
                      <a:pt x="13" y="79"/>
                    </a:lnTo>
                    <a:lnTo>
                      <a:pt x="21" y="79"/>
                    </a:lnTo>
                    <a:lnTo>
                      <a:pt x="33" y="73"/>
                    </a:lnTo>
                    <a:lnTo>
                      <a:pt x="33" y="73"/>
                    </a:lnTo>
                    <a:lnTo>
                      <a:pt x="38" y="79"/>
                    </a:lnTo>
                    <a:lnTo>
                      <a:pt x="46" y="79"/>
                    </a:lnTo>
                    <a:lnTo>
                      <a:pt x="54" y="79"/>
                    </a:lnTo>
                    <a:lnTo>
                      <a:pt x="54" y="79"/>
                    </a:lnTo>
                    <a:lnTo>
                      <a:pt x="54" y="79"/>
                    </a:lnTo>
                    <a:lnTo>
                      <a:pt x="58" y="79"/>
                    </a:lnTo>
                    <a:lnTo>
                      <a:pt x="54" y="73"/>
                    </a:lnTo>
                    <a:lnTo>
                      <a:pt x="54" y="73"/>
                    </a:lnTo>
                    <a:lnTo>
                      <a:pt x="50" y="70"/>
                    </a:lnTo>
                    <a:lnTo>
                      <a:pt x="41" y="65"/>
                    </a:lnTo>
                    <a:lnTo>
                      <a:pt x="38" y="56"/>
                    </a:lnTo>
                    <a:lnTo>
                      <a:pt x="38" y="56"/>
                    </a:lnTo>
                    <a:lnTo>
                      <a:pt x="29" y="51"/>
                    </a:lnTo>
                    <a:lnTo>
                      <a:pt x="25" y="46"/>
                    </a:lnTo>
                    <a:lnTo>
                      <a:pt x="29" y="46"/>
                    </a:lnTo>
                    <a:lnTo>
                      <a:pt x="29" y="46"/>
                    </a:lnTo>
                    <a:lnTo>
                      <a:pt x="38" y="56"/>
                    </a:lnTo>
                    <a:lnTo>
                      <a:pt x="41" y="60"/>
                    </a:lnTo>
                    <a:lnTo>
                      <a:pt x="46" y="60"/>
                    </a:lnTo>
                    <a:lnTo>
                      <a:pt x="46" y="60"/>
                    </a:lnTo>
                    <a:lnTo>
                      <a:pt x="41" y="51"/>
                    </a:lnTo>
                    <a:lnTo>
                      <a:pt x="38" y="46"/>
                    </a:lnTo>
                    <a:lnTo>
                      <a:pt x="33" y="42"/>
                    </a:lnTo>
                    <a:lnTo>
                      <a:pt x="33" y="42"/>
                    </a:lnTo>
                    <a:lnTo>
                      <a:pt x="25" y="37"/>
                    </a:lnTo>
                    <a:lnTo>
                      <a:pt x="25" y="37"/>
                    </a:lnTo>
                    <a:lnTo>
                      <a:pt x="29" y="37"/>
                    </a:lnTo>
                    <a:lnTo>
                      <a:pt x="29" y="37"/>
                    </a:lnTo>
                    <a:lnTo>
                      <a:pt x="33" y="42"/>
                    </a:lnTo>
                    <a:lnTo>
                      <a:pt x="41" y="51"/>
                    </a:lnTo>
                    <a:lnTo>
                      <a:pt x="50" y="60"/>
                    </a:lnTo>
                    <a:lnTo>
                      <a:pt x="50" y="60"/>
                    </a:lnTo>
                    <a:lnTo>
                      <a:pt x="50" y="65"/>
                    </a:lnTo>
                    <a:lnTo>
                      <a:pt x="54" y="65"/>
                    </a:lnTo>
                    <a:lnTo>
                      <a:pt x="54" y="60"/>
                    </a:lnTo>
                    <a:lnTo>
                      <a:pt x="54" y="60"/>
                    </a:lnTo>
                    <a:lnTo>
                      <a:pt x="46" y="51"/>
                    </a:lnTo>
                    <a:lnTo>
                      <a:pt x="38" y="37"/>
                    </a:lnTo>
                    <a:lnTo>
                      <a:pt x="33" y="28"/>
                    </a:lnTo>
                    <a:lnTo>
                      <a:pt x="33" y="28"/>
                    </a:lnTo>
                    <a:lnTo>
                      <a:pt x="25" y="23"/>
                    </a:lnTo>
                    <a:lnTo>
                      <a:pt x="21" y="23"/>
                    </a:lnTo>
                    <a:lnTo>
                      <a:pt x="25" y="23"/>
                    </a:lnTo>
                    <a:lnTo>
                      <a:pt x="25" y="23"/>
                    </a:lnTo>
                    <a:lnTo>
                      <a:pt x="29" y="23"/>
                    </a:lnTo>
                    <a:lnTo>
                      <a:pt x="33" y="28"/>
                    </a:lnTo>
                    <a:lnTo>
                      <a:pt x="41" y="32"/>
                    </a:lnTo>
                    <a:lnTo>
                      <a:pt x="41" y="32"/>
                    </a:lnTo>
                    <a:lnTo>
                      <a:pt x="46" y="42"/>
                    </a:lnTo>
                    <a:lnTo>
                      <a:pt x="50" y="51"/>
                    </a:lnTo>
                    <a:lnTo>
                      <a:pt x="54" y="60"/>
                    </a:lnTo>
                    <a:lnTo>
                      <a:pt x="54" y="60"/>
                    </a:lnTo>
                    <a:lnTo>
                      <a:pt x="54" y="70"/>
                    </a:lnTo>
                    <a:lnTo>
                      <a:pt x="58" y="70"/>
                    </a:lnTo>
                    <a:lnTo>
                      <a:pt x="58" y="65"/>
                    </a:lnTo>
                    <a:lnTo>
                      <a:pt x="58" y="65"/>
                    </a:lnTo>
                    <a:lnTo>
                      <a:pt x="58" y="56"/>
                    </a:lnTo>
                    <a:lnTo>
                      <a:pt x="54" y="46"/>
                    </a:lnTo>
                    <a:lnTo>
                      <a:pt x="50" y="32"/>
                    </a:lnTo>
                    <a:lnTo>
                      <a:pt x="50" y="32"/>
                    </a:lnTo>
                    <a:lnTo>
                      <a:pt x="46" y="28"/>
                    </a:lnTo>
                    <a:lnTo>
                      <a:pt x="46" y="23"/>
                    </a:lnTo>
                    <a:lnTo>
                      <a:pt x="46" y="14"/>
                    </a:lnTo>
                    <a:lnTo>
                      <a:pt x="46" y="14"/>
                    </a:lnTo>
                    <a:lnTo>
                      <a:pt x="46" y="5"/>
                    </a:lnTo>
                    <a:lnTo>
                      <a:pt x="46" y="0"/>
                    </a:lnTo>
                    <a:lnTo>
                      <a:pt x="46" y="0"/>
                    </a:lnTo>
                    <a:lnTo>
                      <a:pt x="46" y="0"/>
                    </a:lnTo>
                    <a:lnTo>
                      <a:pt x="46" y="14"/>
                    </a:lnTo>
                    <a:lnTo>
                      <a:pt x="50" y="23"/>
                    </a:lnTo>
                    <a:lnTo>
                      <a:pt x="54" y="32"/>
                    </a:lnTo>
                    <a:lnTo>
                      <a:pt x="54" y="32"/>
                    </a:lnTo>
                    <a:lnTo>
                      <a:pt x="54" y="42"/>
                    </a:lnTo>
                    <a:lnTo>
                      <a:pt x="58" y="56"/>
                    </a:lnTo>
                    <a:lnTo>
                      <a:pt x="62" y="65"/>
                    </a:lnTo>
                    <a:lnTo>
                      <a:pt x="62" y="65"/>
                    </a:lnTo>
                    <a:lnTo>
                      <a:pt x="62" y="73"/>
                    </a:lnTo>
                    <a:lnTo>
                      <a:pt x="66" y="79"/>
                    </a:lnTo>
                    <a:lnTo>
                      <a:pt x="66" y="79"/>
                    </a:lnTo>
                    <a:lnTo>
                      <a:pt x="66" y="79"/>
                    </a:lnTo>
                    <a:lnTo>
                      <a:pt x="66" y="73"/>
                    </a:lnTo>
                    <a:lnTo>
                      <a:pt x="66" y="70"/>
                    </a:lnTo>
                    <a:lnTo>
                      <a:pt x="66" y="70"/>
                    </a:lnTo>
                    <a:lnTo>
                      <a:pt x="66" y="70"/>
                    </a:lnTo>
                    <a:lnTo>
                      <a:pt x="71" y="79"/>
                    </a:lnTo>
                    <a:lnTo>
                      <a:pt x="74" y="79"/>
                    </a:lnTo>
                    <a:lnTo>
                      <a:pt x="79" y="79"/>
                    </a:lnTo>
                    <a:lnTo>
                      <a:pt x="79" y="79"/>
                    </a:lnTo>
                    <a:lnTo>
                      <a:pt x="83" y="82"/>
                    </a:lnTo>
                    <a:lnTo>
                      <a:pt x="91" y="87"/>
                    </a:lnTo>
                    <a:lnTo>
                      <a:pt x="96" y="87"/>
                    </a:lnTo>
                    <a:lnTo>
                      <a:pt x="96" y="87"/>
                    </a:lnTo>
                    <a:lnTo>
                      <a:pt x="87"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21" name="Freeform 29"/>
              <p:cNvSpPr>
                <a:spLocks/>
              </p:cNvSpPr>
              <p:nvPr/>
            </p:nvSpPr>
            <p:spPr bwMode="auto">
              <a:xfrm>
                <a:off x="983" y="2144"/>
                <a:ext cx="95" cy="134"/>
              </a:xfrm>
              <a:custGeom>
                <a:avLst/>
                <a:gdLst>
                  <a:gd name="T0" fmla="*/ 88 w 95"/>
                  <a:gd name="T1" fmla="*/ 56 h 134"/>
                  <a:gd name="T2" fmla="*/ 91 w 95"/>
                  <a:gd name="T3" fmla="*/ 56 h 134"/>
                  <a:gd name="T4" fmla="*/ 91 w 95"/>
                  <a:gd name="T5" fmla="*/ 64 h 134"/>
                  <a:gd name="T6" fmla="*/ 95 w 95"/>
                  <a:gd name="T7" fmla="*/ 70 h 134"/>
                  <a:gd name="T8" fmla="*/ 95 w 95"/>
                  <a:gd name="T9" fmla="*/ 70 h 134"/>
                  <a:gd name="T10" fmla="*/ 91 w 95"/>
                  <a:gd name="T11" fmla="*/ 73 h 134"/>
                  <a:gd name="T12" fmla="*/ 91 w 95"/>
                  <a:gd name="T13" fmla="*/ 73 h 134"/>
                  <a:gd name="T14" fmla="*/ 91 w 95"/>
                  <a:gd name="T15" fmla="*/ 78 h 134"/>
                  <a:gd name="T16" fmla="*/ 91 w 95"/>
                  <a:gd name="T17" fmla="*/ 78 h 134"/>
                  <a:gd name="T18" fmla="*/ 88 w 95"/>
                  <a:gd name="T19" fmla="*/ 83 h 134"/>
                  <a:gd name="T20" fmla="*/ 83 w 95"/>
                  <a:gd name="T21" fmla="*/ 87 h 134"/>
                  <a:gd name="T22" fmla="*/ 83 w 95"/>
                  <a:gd name="T23" fmla="*/ 87 h 134"/>
                  <a:gd name="T24" fmla="*/ 83 w 95"/>
                  <a:gd name="T25" fmla="*/ 87 h 134"/>
                  <a:gd name="T26" fmla="*/ 83 w 95"/>
                  <a:gd name="T27" fmla="*/ 87 h 134"/>
                  <a:gd name="T28" fmla="*/ 83 w 95"/>
                  <a:gd name="T29" fmla="*/ 92 h 134"/>
                  <a:gd name="T30" fmla="*/ 83 w 95"/>
                  <a:gd name="T31" fmla="*/ 101 h 134"/>
                  <a:gd name="T32" fmla="*/ 83 w 95"/>
                  <a:gd name="T33" fmla="*/ 101 h 134"/>
                  <a:gd name="T34" fmla="*/ 80 w 95"/>
                  <a:gd name="T35" fmla="*/ 111 h 134"/>
                  <a:gd name="T36" fmla="*/ 75 w 95"/>
                  <a:gd name="T37" fmla="*/ 120 h 134"/>
                  <a:gd name="T38" fmla="*/ 71 w 95"/>
                  <a:gd name="T39" fmla="*/ 125 h 134"/>
                  <a:gd name="T40" fmla="*/ 71 w 95"/>
                  <a:gd name="T41" fmla="*/ 125 h 134"/>
                  <a:gd name="T42" fmla="*/ 63 w 95"/>
                  <a:gd name="T43" fmla="*/ 129 h 134"/>
                  <a:gd name="T44" fmla="*/ 50 w 95"/>
                  <a:gd name="T45" fmla="*/ 134 h 134"/>
                  <a:gd name="T46" fmla="*/ 38 w 95"/>
                  <a:gd name="T47" fmla="*/ 129 h 134"/>
                  <a:gd name="T48" fmla="*/ 38 w 95"/>
                  <a:gd name="T49" fmla="*/ 129 h 134"/>
                  <a:gd name="T50" fmla="*/ 30 w 95"/>
                  <a:gd name="T51" fmla="*/ 125 h 134"/>
                  <a:gd name="T52" fmla="*/ 25 w 95"/>
                  <a:gd name="T53" fmla="*/ 125 h 134"/>
                  <a:gd name="T54" fmla="*/ 22 w 95"/>
                  <a:gd name="T55" fmla="*/ 115 h 134"/>
                  <a:gd name="T56" fmla="*/ 22 w 95"/>
                  <a:gd name="T57" fmla="*/ 115 h 134"/>
                  <a:gd name="T58" fmla="*/ 13 w 95"/>
                  <a:gd name="T59" fmla="*/ 106 h 134"/>
                  <a:gd name="T60" fmla="*/ 13 w 95"/>
                  <a:gd name="T61" fmla="*/ 97 h 134"/>
                  <a:gd name="T62" fmla="*/ 13 w 95"/>
                  <a:gd name="T63" fmla="*/ 92 h 134"/>
                  <a:gd name="T64" fmla="*/ 13 w 95"/>
                  <a:gd name="T65" fmla="*/ 92 h 134"/>
                  <a:gd name="T66" fmla="*/ 13 w 95"/>
                  <a:gd name="T67" fmla="*/ 83 h 134"/>
                  <a:gd name="T68" fmla="*/ 9 w 95"/>
                  <a:gd name="T69" fmla="*/ 87 h 134"/>
                  <a:gd name="T70" fmla="*/ 5 w 95"/>
                  <a:gd name="T71" fmla="*/ 87 h 134"/>
                  <a:gd name="T72" fmla="*/ 5 w 95"/>
                  <a:gd name="T73" fmla="*/ 83 h 134"/>
                  <a:gd name="T74" fmla="*/ 5 w 95"/>
                  <a:gd name="T75" fmla="*/ 83 h 134"/>
                  <a:gd name="T76" fmla="*/ 0 w 95"/>
                  <a:gd name="T77" fmla="*/ 73 h 134"/>
                  <a:gd name="T78" fmla="*/ 0 w 95"/>
                  <a:gd name="T79" fmla="*/ 70 h 134"/>
                  <a:gd name="T80" fmla="*/ 0 w 95"/>
                  <a:gd name="T81" fmla="*/ 61 h 134"/>
                  <a:gd name="T82" fmla="*/ 0 w 95"/>
                  <a:gd name="T83" fmla="*/ 61 h 134"/>
                  <a:gd name="T84" fmla="*/ 0 w 95"/>
                  <a:gd name="T85" fmla="*/ 56 h 134"/>
                  <a:gd name="T86" fmla="*/ 5 w 95"/>
                  <a:gd name="T87" fmla="*/ 56 h 134"/>
                  <a:gd name="T88" fmla="*/ 9 w 95"/>
                  <a:gd name="T89" fmla="*/ 56 h 134"/>
                  <a:gd name="T90" fmla="*/ 9 w 95"/>
                  <a:gd name="T91" fmla="*/ 56 h 134"/>
                  <a:gd name="T92" fmla="*/ 9 w 95"/>
                  <a:gd name="T93" fmla="*/ 51 h 134"/>
                  <a:gd name="T94" fmla="*/ 9 w 95"/>
                  <a:gd name="T95" fmla="*/ 37 h 134"/>
                  <a:gd name="T96" fmla="*/ 13 w 95"/>
                  <a:gd name="T97" fmla="*/ 19 h 134"/>
                  <a:gd name="T98" fmla="*/ 13 w 95"/>
                  <a:gd name="T99" fmla="*/ 19 h 134"/>
                  <a:gd name="T100" fmla="*/ 22 w 95"/>
                  <a:gd name="T101" fmla="*/ 10 h 134"/>
                  <a:gd name="T102" fmla="*/ 34 w 95"/>
                  <a:gd name="T103" fmla="*/ 0 h 134"/>
                  <a:gd name="T104" fmla="*/ 55 w 95"/>
                  <a:gd name="T105" fmla="*/ 0 h 134"/>
                  <a:gd name="T106" fmla="*/ 55 w 95"/>
                  <a:gd name="T107" fmla="*/ 0 h 134"/>
                  <a:gd name="T108" fmla="*/ 71 w 95"/>
                  <a:gd name="T109" fmla="*/ 5 h 134"/>
                  <a:gd name="T110" fmla="*/ 83 w 95"/>
                  <a:gd name="T111" fmla="*/ 23 h 134"/>
                  <a:gd name="T112" fmla="*/ 88 w 95"/>
                  <a:gd name="T113" fmla="*/ 42 h 134"/>
                  <a:gd name="T114" fmla="*/ 88 w 95"/>
                  <a:gd name="T115" fmla="*/ 42 h 134"/>
                  <a:gd name="T116" fmla="*/ 88 w 95"/>
                  <a:gd name="T117" fmla="*/ 51 h 134"/>
                  <a:gd name="T118" fmla="*/ 88 w 95"/>
                  <a:gd name="T119" fmla="*/ 56 h 134"/>
                  <a:gd name="T120" fmla="*/ 88 w 95"/>
                  <a:gd name="T121" fmla="*/ 5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34">
                    <a:moveTo>
                      <a:pt x="88" y="56"/>
                    </a:moveTo>
                    <a:lnTo>
                      <a:pt x="91" y="56"/>
                    </a:lnTo>
                    <a:lnTo>
                      <a:pt x="91" y="64"/>
                    </a:lnTo>
                    <a:lnTo>
                      <a:pt x="95" y="70"/>
                    </a:lnTo>
                    <a:lnTo>
                      <a:pt x="95" y="70"/>
                    </a:lnTo>
                    <a:lnTo>
                      <a:pt x="91" y="73"/>
                    </a:lnTo>
                    <a:lnTo>
                      <a:pt x="91" y="73"/>
                    </a:lnTo>
                    <a:lnTo>
                      <a:pt x="91" y="78"/>
                    </a:lnTo>
                    <a:lnTo>
                      <a:pt x="91" y="78"/>
                    </a:lnTo>
                    <a:lnTo>
                      <a:pt x="88" y="83"/>
                    </a:lnTo>
                    <a:lnTo>
                      <a:pt x="83" y="87"/>
                    </a:lnTo>
                    <a:lnTo>
                      <a:pt x="83" y="87"/>
                    </a:lnTo>
                    <a:lnTo>
                      <a:pt x="83" y="87"/>
                    </a:lnTo>
                    <a:lnTo>
                      <a:pt x="83" y="87"/>
                    </a:lnTo>
                    <a:lnTo>
                      <a:pt x="83" y="92"/>
                    </a:lnTo>
                    <a:lnTo>
                      <a:pt x="83" y="101"/>
                    </a:lnTo>
                    <a:lnTo>
                      <a:pt x="83" y="101"/>
                    </a:lnTo>
                    <a:lnTo>
                      <a:pt x="80" y="111"/>
                    </a:lnTo>
                    <a:lnTo>
                      <a:pt x="75" y="120"/>
                    </a:lnTo>
                    <a:lnTo>
                      <a:pt x="71" y="125"/>
                    </a:lnTo>
                    <a:lnTo>
                      <a:pt x="71" y="125"/>
                    </a:lnTo>
                    <a:lnTo>
                      <a:pt x="63" y="129"/>
                    </a:lnTo>
                    <a:lnTo>
                      <a:pt x="50" y="134"/>
                    </a:lnTo>
                    <a:lnTo>
                      <a:pt x="38" y="129"/>
                    </a:lnTo>
                    <a:lnTo>
                      <a:pt x="38" y="129"/>
                    </a:lnTo>
                    <a:lnTo>
                      <a:pt x="30" y="125"/>
                    </a:lnTo>
                    <a:lnTo>
                      <a:pt x="25" y="125"/>
                    </a:lnTo>
                    <a:lnTo>
                      <a:pt x="22" y="115"/>
                    </a:lnTo>
                    <a:lnTo>
                      <a:pt x="22" y="115"/>
                    </a:lnTo>
                    <a:lnTo>
                      <a:pt x="13" y="106"/>
                    </a:lnTo>
                    <a:lnTo>
                      <a:pt x="13" y="97"/>
                    </a:lnTo>
                    <a:lnTo>
                      <a:pt x="13" y="92"/>
                    </a:lnTo>
                    <a:lnTo>
                      <a:pt x="13" y="92"/>
                    </a:lnTo>
                    <a:lnTo>
                      <a:pt x="13" y="83"/>
                    </a:lnTo>
                    <a:lnTo>
                      <a:pt x="9" y="87"/>
                    </a:lnTo>
                    <a:lnTo>
                      <a:pt x="5" y="87"/>
                    </a:lnTo>
                    <a:lnTo>
                      <a:pt x="5" y="83"/>
                    </a:lnTo>
                    <a:lnTo>
                      <a:pt x="5" y="83"/>
                    </a:lnTo>
                    <a:lnTo>
                      <a:pt x="0" y="73"/>
                    </a:lnTo>
                    <a:lnTo>
                      <a:pt x="0" y="70"/>
                    </a:lnTo>
                    <a:lnTo>
                      <a:pt x="0" y="61"/>
                    </a:lnTo>
                    <a:lnTo>
                      <a:pt x="0" y="61"/>
                    </a:lnTo>
                    <a:lnTo>
                      <a:pt x="0" y="56"/>
                    </a:lnTo>
                    <a:lnTo>
                      <a:pt x="5" y="56"/>
                    </a:lnTo>
                    <a:lnTo>
                      <a:pt x="9" y="56"/>
                    </a:lnTo>
                    <a:lnTo>
                      <a:pt x="9" y="56"/>
                    </a:lnTo>
                    <a:lnTo>
                      <a:pt x="9" y="51"/>
                    </a:lnTo>
                    <a:lnTo>
                      <a:pt x="9" y="37"/>
                    </a:lnTo>
                    <a:lnTo>
                      <a:pt x="13" y="19"/>
                    </a:lnTo>
                    <a:lnTo>
                      <a:pt x="13" y="19"/>
                    </a:lnTo>
                    <a:lnTo>
                      <a:pt x="22" y="10"/>
                    </a:lnTo>
                    <a:lnTo>
                      <a:pt x="34" y="0"/>
                    </a:lnTo>
                    <a:lnTo>
                      <a:pt x="55" y="0"/>
                    </a:lnTo>
                    <a:lnTo>
                      <a:pt x="55" y="0"/>
                    </a:lnTo>
                    <a:lnTo>
                      <a:pt x="71" y="5"/>
                    </a:lnTo>
                    <a:lnTo>
                      <a:pt x="83" y="23"/>
                    </a:lnTo>
                    <a:lnTo>
                      <a:pt x="88" y="42"/>
                    </a:lnTo>
                    <a:lnTo>
                      <a:pt x="88" y="42"/>
                    </a:lnTo>
                    <a:lnTo>
                      <a:pt x="88" y="51"/>
                    </a:lnTo>
                    <a:lnTo>
                      <a:pt x="88" y="56"/>
                    </a:lnTo>
                    <a:lnTo>
                      <a:pt x="88" y="56"/>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22" name="Freeform 30"/>
              <p:cNvSpPr>
                <a:spLocks/>
              </p:cNvSpPr>
              <p:nvPr/>
            </p:nvSpPr>
            <p:spPr bwMode="auto">
              <a:xfrm>
                <a:off x="1074" y="2306"/>
                <a:ext cx="25" cy="82"/>
              </a:xfrm>
              <a:custGeom>
                <a:avLst/>
                <a:gdLst>
                  <a:gd name="T0" fmla="*/ 25 w 25"/>
                  <a:gd name="T1" fmla="*/ 9 h 82"/>
                  <a:gd name="T2" fmla="*/ 21 w 25"/>
                  <a:gd name="T3" fmla="*/ 27 h 82"/>
                  <a:gd name="T4" fmla="*/ 12 w 25"/>
                  <a:gd name="T5" fmla="*/ 60 h 82"/>
                  <a:gd name="T6" fmla="*/ 9 w 25"/>
                  <a:gd name="T7" fmla="*/ 82 h 82"/>
                  <a:gd name="T8" fmla="*/ 9 w 25"/>
                  <a:gd name="T9" fmla="*/ 82 h 82"/>
                  <a:gd name="T10" fmla="*/ 4 w 25"/>
                  <a:gd name="T11" fmla="*/ 82 h 82"/>
                  <a:gd name="T12" fmla="*/ 4 w 25"/>
                  <a:gd name="T13" fmla="*/ 77 h 82"/>
                  <a:gd name="T14" fmla="*/ 4 w 25"/>
                  <a:gd name="T15" fmla="*/ 65 h 82"/>
                  <a:gd name="T16" fmla="*/ 4 w 25"/>
                  <a:gd name="T17" fmla="*/ 65 h 82"/>
                  <a:gd name="T18" fmla="*/ 0 w 25"/>
                  <a:gd name="T19" fmla="*/ 51 h 82"/>
                  <a:gd name="T20" fmla="*/ 0 w 25"/>
                  <a:gd name="T21" fmla="*/ 23 h 82"/>
                  <a:gd name="T22" fmla="*/ 4 w 25"/>
                  <a:gd name="T23" fmla="*/ 4 h 82"/>
                  <a:gd name="T24" fmla="*/ 4 w 25"/>
                  <a:gd name="T25" fmla="*/ 4 h 82"/>
                  <a:gd name="T26" fmla="*/ 12 w 25"/>
                  <a:gd name="T27" fmla="*/ 0 h 82"/>
                  <a:gd name="T28" fmla="*/ 21 w 25"/>
                  <a:gd name="T29" fmla="*/ 4 h 82"/>
                  <a:gd name="T30" fmla="*/ 25 w 25"/>
                  <a:gd name="T31" fmla="*/ 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82">
                    <a:moveTo>
                      <a:pt x="25" y="9"/>
                    </a:moveTo>
                    <a:lnTo>
                      <a:pt x="21" y="27"/>
                    </a:lnTo>
                    <a:lnTo>
                      <a:pt x="12" y="60"/>
                    </a:lnTo>
                    <a:lnTo>
                      <a:pt x="9" y="82"/>
                    </a:lnTo>
                    <a:lnTo>
                      <a:pt x="9" y="82"/>
                    </a:lnTo>
                    <a:lnTo>
                      <a:pt x="4" y="82"/>
                    </a:lnTo>
                    <a:lnTo>
                      <a:pt x="4" y="77"/>
                    </a:lnTo>
                    <a:lnTo>
                      <a:pt x="4" y="65"/>
                    </a:lnTo>
                    <a:lnTo>
                      <a:pt x="4" y="65"/>
                    </a:lnTo>
                    <a:lnTo>
                      <a:pt x="0" y="51"/>
                    </a:lnTo>
                    <a:lnTo>
                      <a:pt x="0" y="23"/>
                    </a:lnTo>
                    <a:lnTo>
                      <a:pt x="4" y="4"/>
                    </a:lnTo>
                    <a:lnTo>
                      <a:pt x="4" y="4"/>
                    </a:lnTo>
                    <a:lnTo>
                      <a:pt x="12" y="0"/>
                    </a:lnTo>
                    <a:lnTo>
                      <a:pt x="21" y="4"/>
                    </a:lnTo>
                    <a:lnTo>
                      <a:pt x="2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23" name="Freeform 31"/>
              <p:cNvSpPr>
                <a:spLocks/>
              </p:cNvSpPr>
              <p:nvPr/>
            </p:nvSpPr>
            <p:spPr bwMode="auto">
              <a:xfrm>
                <a:off x="1008" y="2255"/>
                <a:ext cx="91" cy="78"/>
              </a:xfrm>
              <a:custGeom>
                <a:avLst/>
                <a:gdLst>
                  <a:gd name="T0" fmla="*/ 78 w 91"/>
                  <a:gd name="T1" fmla="*/ 32 h 78"/>
                  <a:gd name="T2" fmla="*/ 63 w 91"/>
                  <a:gd name="T3" fmla="*/ 9 h 78"/>
                  <a:gd name="T4" fmla="*/ 58 w 91"/>
                  <a:gd name="T5" fmla="*/ 4 h 78"/>
                  <a:gd name="T6" fmla="*/ 55 w 91"/>
                  <a:gd name="T7" fmla="*/ 4 h 78"/>
                  <a:gd name="T8" fmla="*/ 46 w 91"/>
                  <a:gd name="T9" fmla="*/ 4 h 78"/>
                  <a:gd name="T10" fmla="*/ 33 w 91"/>
                  <a:gd name="T11" fmla="*/ 0 h 78"/>
                  <a:gd name="T12" fmla="*/ 25 w 91"/>
                  <a:gd name="T13" fmla="*/ 0 h 78"/>
                  <a:gd name="T14" fmla="*/ 21 w 91"/>
                  <a:gd name="T15" fmla="*/ 4 h 78"/>
                  <a:gd name="T16" fmla="*/ 13 w 91"/>
                  <a:gd name="T17" fmla="*/ 9 h 78"/>
                  <a:gd name="T18" fmla="*/ 5 w 91"/>
                  <a:gd name="T19" fmla="*/ 9 h 78"/>
                  <a:gd name="T20" fmla="*/ 0 w 91"/>
                  <a:gd name="T21" fmla="*/ 14 h 78"/>
                  <a:gd name="T22" fmla="*/ 9 w 91"/>
                  <a:gd name="T23" fmla="*/ 14 h 78"/>
                  <a:gd name="T24" fmla="*/ 13 w 91"/>
                  <a:gd name="T25" fmla="*/ 14 h 78"/>
                  <a:gd name="T26" fmla="*/ 25 w 91"/>
                  <a:gd name="T27" fmla="*/ 9 h 78"/>
                  <a:gd name="T28" fmla="*/ 30 w 91"/>
                  <a:gd name="T29" fmla="*/ 14 h 78"/>
                  <a:gd name="T30" fmla="*/ 42 w 91"/>
                  <a:gd name="T31" fmla="*/ 14 h 78"/>
                  <a:gd name="T32" fmla="*/ 38 w 91"/>
                  <a:gd name="T33" fmla="*/ 18 h 78"/>
                  <a:gd name="T34" fmla="*/ 25 w 91"/>
                  <a:gd name="T35" fmla="*/ 23 h 78"/>
                  <a:gd name="T36" fmla="*/ 21 w 91"/>
                  <a:gd name="T37" fmla="*/ 27 h 78"/>
                  <a:gd name="T38" fmla="*/ 25 w 91"/>
                  <a:gd name="T39" fmla="*/ 27 h 78"/>
                  <a:gd name="T40" fmla="*/ 25 w 91"/>
                  <a:gd name="T41" fmla="*/ 32 h 78"/>
                  <a:gd name="T42" fmla="*/ 25 w 91"/>
                  <a:gd name="T43" fmla="*/ 37 h 78"/>
                  <a:gd name="T44" fmla="*/ 25 w 91"/>
                  <a:gd name="T45" fmla="*/ 37 h 78"/>
                  <a:gd name="T46" fmla="*/ 25 w 91"/>
                  <a:gd name="T47" fmla="*/ 41 h 78"/>
                  <a:gd name="T48" fmla="*/ 25 w 91"/>
                  <a:gd name="T49" fmla="*/ 46 h 78"/>
                  <a:gd name="T50" fmla="*/ 25 w 91"/>
                  <a:gd name="T51" fmla="*/ 51 h 78"/>
                  <a:gd name="T52" fmla="*/ 33 w 91"/>
                  <a:gd name="T53" fmla="*/ 55 h 78"/>
                  <a:gd name="T54" fmla="*/ 42 w 91"/>
                  <a:gd name="T55" fmla="*/ 55 h 78"/>
                  <a:gd name="T56" fmla="*/ 42 w 91"/>
                  <a:gd name="T57" fmla="*/ 55 h 78"/>
                  <a:gd name="T58" fmla="*/ 46 w 91"/>
                  <a:gd name="T59" fmla="*/ 51 h 78"/>
                  <a:gd name="T60" fmla="*/ 46 w 91"/>
                  <a:gd name="T61" fmla="*/ 55 h 78"/>
                  <a:gd name="T62" fmla="*/ 63 w 91"/>
                  <a:gd name="T63" fmla="*/ 60 h 78"/>
                  <a:gd name="T64" fmla="*/ 66 w 91"/>
                  <a:gd name="T65" fmla="*/ 60 h 78"/>
                  <a:gd name="T66" fmla="*/ 75 w 91"/>
                  <a:gd name="T67" fmla="*/ 65 h 78"/>
                  <a:gd name="T68" fmla="*/ 78 w 91"/>
                  <a:gd name="T69" fmla="*/ 69 h 78"/>
                  <a:gd name="T70" fmla="*/ 87 w 91"/>
                  <a:gd name="T71" fmla="*/ 78 h 78"/>
                  <a:gd name="T72" fmla="*/ 87 w 91"/>
                  <a:gd name="T73" fmla="*/ 74 h 78"/>
                  <a:gd name="T74" fmla="*/ 91 w 91"/>
                  <a:gd name="T75"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78">
                    <a:moveTo>
                      <a:pt x="91" y="41"/>
                    </a:moveTo>
                    <a:lnTo>
                      <a:pt x="78" y="32"/>
                    </a:lnTo>
                    <a:lnTo>
                      <a:pt x="66" y="18"/>
                    </a:lnTo>
                    <a:lnTo>
                      <a:pt x="63" y="9"/>
                    </a:lnTo>
                    <a:lnTo>
                      <a:pt x="63" y="9"/>
                    </a:lnTo>
                    <a:lnTo>
                      <a:pt x="58" y="4"/>
                    </a:lnTo>
                    <a:lnTo>
                      <a:pt x="55" y="4"/>
                    </a:lnTo>
                    <a:lnTo>
                      <a:pt x="55" y="4"/>
                    </a:lnTo>
                    <a:lnTo>
                      <a:pt x="55" y="4"/>
                    </a:lnTo>
                    <a:lnTo>
                      <a:pt x="46" y="4"/>
                    </a:lnTo>
                    <a:lnTo>
                      <a:pt x="38" y="4"/>
                    </a:lnTo>
                    <a:lnTo>
                      <a:pt x="33" y="0"/>
                    </a:lnTo>
                    <a:lnTo>
                      <a:pt x="33" y="0"/>
                    </a:lnTo>
                    <a:lnTo>
                      <a:pt x="25" y="0"/>
                    </a:lnTo>
                    <a:lnTo>
                      <a:pt x="25" y="4"/>
                    </a:lnTo>
                    <a:lnTo>
                      <a:pt x="21" y="4"/>
                    </a:lnTo>
                    <a:lnTo>
                      <a:pt x="21" y="4"/>
                    </a:lnTo>
                    <a:lnTo>
                      <a:pt x="13" y="9"/>
                    </a:lnTo>
                    <a:lnTo>
                      <a:pt x="5" y="9"/>
                    </a:lnTo>
                    <a:lnTo>
                      <a:pt x="5" y="9"/>
                    </a:lnTo>
                    <a:lnTo>
                      <a:pt x="5" y="9"/>
                    </a:lnTo>
                    <a:lnTo>
                      <a:pt x="0" y="14"/>
                    </a:lnTo>
                    <a:lnTo>
                      <a:pt x="0" y="14"/>
                    </a:lnTo>
                    <a:lnTo>
                      <a:pt x="9" y="14"/>
                    </a:lnTo>
                    <a:lnTo>
                      <a:pt x="9" y="14"/>
                    </a:lnTo>
                    <a:lnTo>
                      <a:pt x="13" y="14"/>
                    </a:lnTo>
                    <a:lnTo>
                      <a:pt x="21" y="14"/>
                    </a:lnTo>
                    <a:lnTo>
                      <a:pt x="25" y="9"/>
                    </a:lnTo>
                    <a:lnTo>
                      <a:pt x="25" y="9"/>
                    </a:lnTo>
                    <a:lnTo>
                      <a:pt x="30" y="14"/>
                    </a:lnTo>
                    <a:lnTo>
                      <a:pt x="38" y="14"/>
                    </a:lnTo>
                    <a:lnTo>
                      <a:pt x="42" y="14"/>
                    </a:lnTo>
                    <a:lnTo>
                      <a:pt x="42" y="14"/>
                    </a:lnTo>
                    <a:lnTo>
                      <a:pt x="38" y="18"/>
                    </a:lnTo>
                    <a:lnTo>
                      <a:pt x="33" y="18"/>
                    </a:lnTo>
                    <a:lnTo>
                      <a:pt x="25" y="23"/>
                    </a:lnTo>
                    <a:lnTo>
                      <a:pt x="25" y="23"/>
                    </a:lnTo>
                    <a:lnTo>
                      <a:pt x="21" y="27"/>
                    </a:lnTo>
                    <a:lnTo>
                      <a:pt x="25" y="27"/>
                    </a:lnTo>
                    <a:lnTo>
                      <a:pt x="25" y="27"/>
                    </a:lnTo>
                    <a:lnTo>
                      <a:pt x="25" y="27"/>
                    </a:lnTo>
                    <a:lnTo>
                      <a:pt x="25" y="32"/>
                    </a:lnTo>
                    <a:lnTo>
                      <a:pt x="21" y="32"/>
                    </a:lnTo>
                    <a:lnTo>
                      <a:pt x="25" y="37"/>
                    </a:lnTo>
                    <a:lnTo>
                      <a:pt x="25" y="37"/>
                    </a:lnTo>
                    <a:lnTo>
                      <a:pt x="25" y="37"/>
                    </a:lnTo>
                    <a:lnTo>
                      <a:pt x="25" y="41"/>
                    </a:lnTo>
                    <a:lnTo>
                      <a:pt x="25" y="41"/>
                    </a:lnTo>
                    <a:lnTo>
                      <a:pt x="25" y="41"/>
                    </a:lnTo>
                    <a:lnTo>
                      <a:pt x="25" y="46"/>
                    </a:lnTo>
                    <a:lnTo>
                      <a:pt x="21" y="46"/>
                    </a:lnTo>
                    <a:lnTo>
                      <a:pt x="25" y="51"/>
                    </a:lnTo>
                    <a:lnTo>
                      <a:pt x="25" y="51"/>
                    </a:lnTo>
                    <a:lnTo>
                      <a:pt x="33" y="55"/>
                    </a:lnTo>
                    <a:lnTo>
                      <a:pt x="33" y="55"/>
                    </a:lnTo>
                    <a:lnTo>
                      <a:pt x="42" y="55"/>
                    </a:lnTo>
                    <a:lnTo>
                      <a:pt x="42" y="55"/>
                    </a:lnTo>
                    <a:lnTo>
                      <a:pt x="42" y="55"/>
                    </a:lnTo>
                    <a:lnTo>
                      <a:pt x="42" y="51"/>
                    </a:lnTo>
                    <a:lnTo>
                      <a:pt x="46" y="51"/>
                    </a:lnTo>
                    <a:lnTo>
                      <a:pt x="46" y="51"/>
                    </a:lnTo>
                    <a:lnTo>
                      <a:pt x="46" y="55"/>
                    </a:lnTo>
                    <a:lnTo>
                      <a:pt x="55" y="60"/>
                    </a:lnTo>
                    <a:lnTo>
                      <a:pt x="63" y="60"/>
                    </a:lnTo>
                    <a:lnTo>
                      <a:pt x="63" y="60"/>
                    </a:lnTo>
                    <a:lnTo>
                      <a:pt x="66" y="60"/>
                    </a:lnTo>
                    <a:lnTo>
                      <a:pt x="70" y="65"/>
                    </a:lnTo>
                    <a:lnTo>
                      <a:pt x="75" y="65"/>
                    </a:lnTo>
                    <a:lnTo>
                      <a:pt x="75" y="65"/>
                    </a:lnTo>
                    <a:lnTo>
                      <a:pt x="78" y="69"/>
                    </a:lnTo>
                    <a:lnTo>
                      <a:pt x="87" y="78"/>
                    </a:lnTo>
                    <a:lnTo>
                      <a:pt x="87" y="78"/>
                    </a:lnTo>
                    <a:lnTo>
                      <a:pt x="87" y="78"/>
                    </a:lnTo>
                    <a:lnTo>
                      <a:pt x="87" y="74"/>
                    </a:lnTo>
                    <a:lnTo>
                      <a:pt x="91" y="55"/>
                    </a:lnTo>
                    <a:lnTo>
                      <a:pt x="91" y="41"/>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24" name="Freeform 32"/>
              <p:cNvSpPr>
                <a:spLocks/>
              </p:cNvSpPr>
              <p:nvPr/>
            </p:nvSpPr>
            <p:spPr bwMode="auto">
              <a:xfrm>
                <a:off x="1058" y="2264"/>
                <a:ext cx="37" cy="42"/>
              </a:xfrm>
              <a:custGeom>
                <a:avLst/>
                <a:gdLst>
                  <a:gd name="T0" fmla="*/ 8 w 37"/>
                  <a:gd name="T1" fmla="*/ 0 h 42"/>
                  <a:gd name="T2" fmla="*/ 13 w 37"/>
                  <a:gd name="T3" fmla="*/ 9 h 42"/>
                  <a:gd name="T4" fmla="*/ 20 w 37"/>
                  <a:gd name="T5" fmla="*/ 18 h 42"/>
                  <a:gd name="T6" fmla="*/ 28 w 37"/>
                  <a:gd name="T7" fmla="*/ 28 h 42"/>
                  <a:gd name="T8" fmla="*/ 28 w 37"/>
                  <a:gd name="T9" fmla="*/ 28 h 42"/>
                  <a:gd name="T10" fmla="*/ 28 w 37"/>
                  <a:gd name="T11" fmla="*/ 32 h 42"/>
                  <a:gd name="T12" fmla="*/ 33 w 37"/>
                  <a:gd name="T13" fmla="*/ 32 h 42"/>
                  <a:gd name="T14" fmla="*/ 37 w 37"/>
                  <a:gd name="T15" fmla="*/ 32 h 42"/>
                  <a:gd name="T16" fmla="*/ 37 w 37"/>
                  <a:gd name="T17" fmla="*/ 32 h 42"/>
                  <a:gd name="T18" fmla="*/ 37 w 37"/>
                  <a:gd name="T19" fmla="*/ 37 h 42"/>
                  <a:gd name="T20" fmla="*/ 37 w 37"/>
                  <a:gd name="T21" fmla="*/ 42 h 42"/>
                  <a:gd name="T22" fmla="*/ 37 w 37"/>
                  <a:gd name="T23" fmla="*/ 42 h 42"/>
                  <a:gd name="T24" fmla="*/ 37 w 37"/>
                  <a:gd name="T25" fmla="*/ 42 h 42"/>
                  <a:gd name="T26" fmla="*/ 33 w 37"/>
                  <a:gd name="T27" fmla="*/ 42 h 42"/>
                  <a:gd name="T28" fmla="*/ 33 w 37"/>
                  <a:gd name="T29" fmla="*/ 42 h 42"/>
                  <a:gd name="T30" fmla="*/ 28 w 37"/>
                  <a:gd name="T31" fmla="*/ 42 h 42"/>
                  <a:gd name="T32" fmla="*/ 28 w 37"/>
                  <a:gd name="T33" fmla="*/ 42 h 42"/>
                  <a:gd name="T34" fmla="*/ 20 w 37"/>
                  <a:gd name="T35" fmla="*/ 37 h 42"/>
                  <a:gd name="T36" fmla="*/ 20 w 37"/>
                  <a:gd name="T37" fmla="*/ 37 h 42"/>
                  <a:gd name="T38" fmla="*/ 16 w 37"/>
                  <a:gd name="T39" fmla="*/ 37 h 42"/>
                  <a:gd name="T40" fmla="*/ 16 w 37"/>
                  <a:gd name="T41" fmla="*/ 37 h 42"/>
                  <a:gd name="T42" fmla="*/ 13 w 37"/>
                  <a:gd name="T43" fmla="*/ 37 h 42"/>
                  <a:gd name="T44" fmla="*/ 5 w 37"/>
                  <a:gd name="T45" fmla="*/ 32 h 42"/>
                  <a:gd name="T46" fmla="*/ 5 w 37"/>
                  <a:gd name="T47" fmla="*/ 28 h 42"/>
                  <a:gd name="T48" fmla="*/ 5 w 37"/>
                  <a:gd name="T49" fmla="*/ 28 h 42"/>
                  <a:gd name="T50" fmla="*/ 0 w 37"/>
                  <a:gd name="T51" fmla="*/ 28 h 42"/>
                  <a:gd name="T52" fmla="*/ 0 w 37"/>
                  <a:gd name="T53" fmla="*/ 23 h 42"/>
                  <a:gd name="T54" fmla="*/ 0 w 37"/>
                  <a:gd name="T55" fmla="*/ 23 h 42"/>
                  <a:gd name="T56" fmla="*/ 0 w 37"/>
                  <a:gd name="T57" fmla="*/ 23 h 42"/>
                  <a:gd name="T58" fmla="*/ 5 w 37"/>
                  <a:gd name="T59" fmla="*/ 23 h 42"/>
                  <a:gd name="T60" fmla="*/ 8 w 37"/>
                  <a:gd name="T61" fmla="*/ 23 h 42"/>
                  <a:gd name="T62" fmla="*/ 8 w 37"/>
                  <a:gd name="T63" fmla="*/ 18 h 42"/>
                  <a:gd name="T64" fmla="*/ 8 w 37"/>
                  <a:gd name="T65" fmla="*/ 18 h 42"/>
                  <a:gd name="T66" fmla="*/ 5 w 37"/>
                  <a:gd name="T67" fmla="*/ 18 h 42"/>
                  <a:gd name="T68" fmla="*/ 5 w 37"/>
                  <a:gd name="T69" fmla="*/ 14 h 42"/>
                  <a:gd name="T70" fmla="*/ 5 w 37"/>
                  <a:gd name="T71" fmla="*/ 9 h 42"/>
                  <a:gd name="T72" fmla="*/ 5 w 37"/>
                  <a:gd name="T73" fmla="*/ 9 h 42"/>
                  <a:gd name="T74" fmla="*/ 0 w 37"/>
                  <a:gd name="T75" fmla="*/ 9 h 42"/>
                  <a:gd name="T76" fmla="*/ 5 w 37"/>
                  <a:gd name="T77" fmla="*/ 9 h 42"/>
                  <a:gd name="T78" fmla="*/ 8 w 37"/>
                  <a:gd name="T79" fmla="*/ 14 h 42"/>
                  <a:gd name="T80" fmla="*/ 8 w 37"/>
                  <a:gd name="T81" fmla="*/ 14 h 42"/>
                  <a:gd name="T82" fmla="*/ 13 w 37"/>
                  <a:gd name="T83" fmla="*/ 18 h 42"/>
                  <a:gd name="T84" fmla="*/ 13 w 37"/>
                  <a:gd name="T85" fmla="*/ 14 h 42"/>
                  <a:gd name="T86" fmla="*/ 13 w 37"/>
                  <a:gd name="T87" fmla="*/ 9 h 42"/>
                  <a:gd name="T88" fmla="*/ 13 w 37"/>
                  <a:gd name="T89" fmla="*/ 9 h 42"/>
                  <a:gd name="T90" fmla="*/ 8 w 37"/>
                  <a:gd name="T91" fmla="*/ 5 h 42"/>
                  <a:gd name="T92" fmla="*/ 5 w 37"/>
                  <a:gd name="T93" fmla="*/ 5 h 42"/>
                  <a:gd name="T94" fmla="*/ 5 w 37"/>
                  <a:gd name="T95" fmla="*/ 0 h 42"/>
                  <a:gd name="T96" fmla="*/ 5 w 37"/>
                  <a:gd name="T97" fmla="*/ 0 h 42"/>
                  <a:gd name="T98" fmla="*/ 5 w 37"/>
                  <a:gd name="T99" fmla="*/ 0 h 42"/>
                  <a:gd name="T100" fmla="*/ 5 w 37"/>
                  <a:gd name="T101" fmla="*/ 0 h 42"/>
                  <a:gd name="T102" fmla="*/ 8 w 37"/>
                  <a:gd name="T10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 h="42">
                    <a:moveTo>
                      <a:pt x="8" y="0"/>
                    </a:moveTo>
                    <a:lnTo>
                      <a:pt x="13" y="9"/>
                    </a:lnTo>
                    <a:lnTo>
                      <a:pt x="20" y="18"/>
                    </a:lnTo>
                    <a:lnTo>
                      <a:pt x="28" y="28"/>
                    </a:lnTo>
                    <a:lnTo>
                      <a:pt x="28" y="28"/>
                    </a:lnTo>
                    <a:lnTo>
                      <a:pt x="28" y="32"/>
                    </a:lnTo>
                    <a:lnTo>
                      <a:pt x="33" y="32"/>
                    </a:lnTo>
                    <a:lnTo>
                      <a:pt x="37" y="32"/>
                    </a:lnTo>
                    <a:lnTo>
                      <a:pt x="37" y="32"/>
                    </a:lnTo>
                    <a:lnTo>
                      <a:pt x="37" y="37"/>
                    </a:lnTo>
                    <a:lnTo>
                      <a:pt x="37" y="42"/>
                    </a:lnTo>
                    <a:lnTo>
                      <a:pt x="37" y="42"/>
                    </a:lnTo>
                    <a:lnTo>
                      <a:pt x="37" y="42"/>
                    </a:lnTo>
                    <a:lnTo>
                      <a:pt x="33" y="42"/>
                    </a:lnTo>
                    <a:lnTo>
                      <a:pt x="33" y="42"/>
                    </a:lnTo>
                    <a:lnTo>
                      <a:pt x="28" y="42"/>
                    </a:lnTo>
                    <a:lnTo>
                      <a:pt x="28" y="42"/>
                    </a:lnTo>
                    <a:lnTo>
                      <a:pt x="20" y="37"/>
                    </a:lnTo>
                    <a:lnTo>
                      <a:pt x="20" y="37"/>
                    </a:lnTo>
                    <a:lnTo>
                      <a:pt x="16" y="37"/>
                    </a:lnTo>
                    <a:lnTo>
                      <a:pt x="16" y="37"/>
                    </a:lnTo>
                    <a:lnTo>
                      <a:pt x="13" y="37"/>
                    </a:lnTo>
                    <a:lnTo>
                      <a:pt x="5" y="32"/>
                    </a:lnTo>
                    <a:lnTo>
                      <a:pt x="5" y="28"/>
                    </a:lnTo>
                    <a:lnTo>
                      <a:pt x="5" y="28"/>
                    </a:lnTo>
                    <a:lnTo>
                      <a:pt x="0" y="28"/>
                    </a:lnTo>
                    <a:lnTo>
                      <a:pt x="0" y="23"/>
                    </a:lnTo>
                    <a:lnTo>
                      <a:pt x="0" y="23"/>
                    </a:lnTo>
                    <a:lnTo>
                      <a:pt x="0" y="23"/>
                    </a:lnTo>
                    <a:lnTo>
                      <a:pt x="5" y="23"/>
                    </a:lnTo>
                    <a:lnTo>
                      <a:pt x="8" y="23"/>
                    </a:lnTo>
                    <a:lnTo>
                      <a:pt x="8" y="18"/>
                    </a:lnTo>
                    <a:lnTo>
                      <a:pt x="8" y="18"/>
                    </a:lnTo>
                    <a:lnTo>
                      <a:pt x="5" y="18"/>
                    </a:lnTo>
                    <a:lnTo>
                      <a:pt x="5" y="14"/>
                    </a:lnTo>
                    <a:lnTo>
                      <a:pt x="5" y="9"/>
                    </a:lnTo>
                    <a:lnTo>
                      <a:pt x="5" y="9"/>
                    </a:lnTo>
                    <a:lnTo>
                      <a:pt x="0" y="9"/>
                    </a:lnTo>
                    <a:lnTo>
                      <a:pt x="5" y="9"/>
                    </a:lnTo>
                    <a:lnTo>
                      <a:pt x="8" y="14"/>
                    </a:lnTo>
                    <a:lnTo>
                      <a:pt x="8" y="14"/>
                    </a:lnTo>
                    <a:lnTo>
                      <a:pt x="13" y="18"/>
                    </a:lnTo>
                    <a:lnTo>
                      <a:pt x="13" y="14"/>
                    </a:lnTo>
                    <a:lnTo>
                      <a:pt x="13" y="9"/>
                    </a:lnTo>
                    <a:lnTo>
                      <a:pt x="13" y="9"/>
                    </a:lnTo>
                    <a:lnTo>
                      <a:pt x="8" y="5"/>
                    </a:lnTo>
                    <a:lnTo>
                      <a:pt x="5" y="5"/>
                    </a:lnTo>
                    <a:lnTo>
                      <a:pt x="5" y="0"/>
                    </a:lnTo>
                    <a:lnTo>
                      <a:pt x="5" y="0"/>
                    </a:lnTo>
                    <a:lnTo>
                      <a:pt x="5" y="0"/>
                    </a:lnTo>
                    <a:lnTo>
                      <a:pt x="5" y="0"/>
                    </a:lnTo>
                    <a:lnTo>
                      <a:pt x="8"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25" name="Freeform 33"/>
              <p:cNvSpPr>
                <a:spLocks/>
              </p:cNvSpPr>
              <p:nvPr/>
            </p:nvSpPr>
            <p:spPr bwMode="auto">
              <a:xfrm>
                <a:off x="1086" y="2301"/>
                <a:ext cx="13" cy="28"/>
              </a:xfrm>
              <a:custGeom>
                <a:avLst/>
                <a:gdLst>
                  <a:gd name="T0" fmla="*/ 13 w 13"/>
                  <a:gd name="T1" fmla="*/ 0 h 28"/>
                  <a:gd name="T2" fmla="*/ 9 w 13"/>
                  <a:gd name="T3" fmla="*/ 9 h 28"/>
                  <a:gd name="T4" fmla="*/ 5 w 13"/>
                  <a:gd name="T5" fmla="*/ 14 h 28"/>
                  <a:gd name="T6" fmla="*/ 0 w 13"/>
                  <a:gd name="T7" fmla="*/ 19 h 28"/>
                  <a:gd name="T8" fmla="*/ 0 w 13"/>
                  <a:gd name="T9" fmla="*/ 19 h 28"/>
                  <a:gd name="T10" fmla="*/ 0 w 13"/>
                  <a:gd name="T11" fmla="*/ 23 h 28"/>
                  <a:gd name="T12" fmla="*/ 5 w 13"/>
                  <a:gd name="T13" fmla="*/ 23 h 28"/>
                  <a:gd name="T14" fmla="*/ 9 w 13"/>
                  <a:gd name="T15" fmla="*/ 28 h 28"/>
                  <a:gd name="T16" fmla="*/ 9 w 13"/>
                  <a:gd name="T17" fmla="*/ 28 h 28"/>
                  <a:gd name="T18" fmla="*/ 9 w 13"/>
                  <a:gd name="T19" fmla="*/ 28 h 28"/>
                  <a:gd name="T20" fmla="*/ 9 w 13"/>
                  <a:gd name="T21" fmla="*/ 23 h 28"/>
                  <a:gd name="T22" fmla="*/ 13 w 13"/>
                  <a:gd name="T23" fmla="*/ 14 h 28"/>
                  <a:gd name="T24" fmla="*/ 13 w 13"/>
                  <a:gd name="T25" fmla="*/ 14 h 28"/>
                  <a:gd name="T26" fmla="*/ 13 w 13"/>
                  <a:gd name="T27" fmla="*/ 5 h 28"/>
                  <a:gd name="T28" fmla="*/ 13 w 13"/>
                  <a:gd name="T29" fmla="*/ 5 h 28"/>
                  <a:gd name="T30" fmla="*/ 13 w 13"/>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8">
                    <a:moveTo>
                      <a:pt x="13" y="0"/>
                    </a:moveTo>
                    <a:lnTo>
                      <a:pt x="9" y="9"/>
                    </a:lnTo>
                    <a:lnTo>
                      <a:pt x="5" y="14"/>
                    </a:lnTo>
                    <a:lnTo>
                      <a:pt x="0" y="19"/>
                    </a:lnTo>
                    <a:lnTo>
                      <a:pt x="0" y="19"/>
                    </a:lnTo>
                    <a:lnTo>
                      <a:pt x="0" y="23"/>
                    </a:lnTo>
                    <a:lnTo>
                      <a:pt x="5" y="23"/>
                    </a:lnTo>
                    <a:lnTo>
                      <a:pt x="9" y="28"/>
                    </a:lnTo>
                    <a:lnTo>
                      <a:pt x="9" y="28"/>
                    </a:lnTo>
                    <a:lnTo>
                      <a:pt x="9" y="28"/>
                    </a:lnTo>
                    <a:lnTo>
                      <a:pt x="9" y="23"/>
                    </a:lnTo>
                    <a:lnTo>
                      <a:pt x="13" y="14"/>
                    </a:lnTo>
                    <a:lnTo>
                      <a:pt x="13" y="14"/>
                    </a:lnTo>
                    <a:lnTo>
                      <a:pt x="13" y="5"/>
                    </a:lnTo>
                    <a:lnTo>
                      <a:pt x="13" y="5"/>
                    </a:lnTo>
                    <a:lnTo>
                      <a:pt x="13"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26" name="Freeform 34"/>
              <p:cNvSpPr>
                <a:spLocks/>
              </p:cNvSpPr>
              <p:nvPr/>
            </p:nvSpPr>
            <p:spPr bwMode="auto">
              <a:xfrm>
                <a:off x="1021" y="2338"/>
                <a:ext cx="29" cy="23"/>
              </a:xfrm>
              <a:custGeom>
                <a:avLst/>
                <a:gdLst>
                  <a:gd name="T0" fmla="*/ 12 w 29"/>
                  <a:gd name="T1" fmla="*/ 0 h 23"/>
                  <a:gd name="T2" fmla="*/ 17 w 29"/>
                  <a:gd name="T3" fmla="*/ 0 h 23"/>
                  <a:gd name="T4" fmla="*/ 25 w 29"/>
                  <a:gd name="T5" fmla="*/ 0 h 23"/>
                  <a:gd name="T6" fmla="*/ 29 w 29"/>
                  <a:gd name="T7" fmla="*/ 0 h 23"/>
                  <a:gd name="T8" fmla="*/ 29 w 29"/>
                  <a:gd name="T9" fmla="*/ 0 h 23"/>
                  <a:gd name="T10" fmla="*/ 25 w 29"/>
                  <a:gd name="T11" fmla="*/ 5 h 23"/>
                  <a:gd name="T12" fmla="*/ 25 w 29"/>
                  <a:gd name="T13" fmla="*/ 9 h 23"/>
                  <a:gd name="T14" fmla="*/ 25 w 29"/>
                  <a:gd name="T15" fmla="*/ 14 h 23"/>
                  <a:gd name="T16" fmla="*/ 25 w 29"/>
                  <a:gd name="T17" fmla="*/ 14 h 23"/>
                  <a:gd name="T18" fmla="*/ 17 w 29"/>
                  <a:gd name="T19" fmla="*/ 19 h 23"/>
                  <a:gd name="T20" fmla="*/ 12 w 29"/>
                  <a:gd name="T21" fmla="*/ 19 h 23"/>
                  <a:gd name="T22" fmla="*/ 8 w 29"/>
                  <a:gd name="T23" fmla="*/ 19 h 23"/>
                  <a:gd name="T24" fmla="*/ 8 w 29"/>
                  <a:gd name="T25" fmla="*/ 19 h 23"/>
                  <a:gd name="T26" fmla="*/ 4 w 29"/>
                  <a:gd name="T27" fmla="*/ 23 h 23"/>
                  <a:gd name="T28" fmla="*/ 0 w 29"/>
                  <a:gd name="T29" fmla="*/ 19 h 23"/>
                  <a:gd name="T30" fmla="*/ 0 w 29"/>
                  <a:gd name="T31" fmla="*/ 14 h 23"/>
                  <a:gd name="T32" fmla="*/ 0 w 29"/>
                  <a:gd name="T33" fmla="*/ 14 h 23"/>
                  <a:gd name="T34" fmla="*/ 0 w 29"/>
                  <a:gd name="T35" fmla="*/ 9 h 23"/>
                  <a:gd name="T36" fmla="*/ 4 w 29"/>
                  <a:gd name="T37" fmla="*/ 5 h 23"/>
                  <a:gd name="T38" fmla="*/ 12 w 29"/>
                  <a:gd name="T3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23">
                    <a:moveTo>
                      <a:pt x="12" y="0"/>
                    </a:moveTo>
                    <a:lnTo>
                      <a:pt x="17" y="0"/>
                    </a:lnTo>
                    <a:lnTo>
                      <a:pt x="25" y="0"/>
                    </a:lnTo>
                    <a:lnTo>
                      <a:pt x="29" y="0"/>
                    </a:lnTo>
                    <a:lnTo>
                      <a:pt x="29" y="0"/>
                    </a:lnTo>
                    <a:lnTo>
                      <a:pt x="25" y="5"/>
                    </a:lnTo>
                    <a:lnTo>
                      <a:pt x="25" y="9"/>
                    </a:lnTo>
                    <a:lnTo>
                      <a:pt x="25" y="14"/>
                    </a:lnTo>
                    <a:lnTo>
                      <a:pt x="25" y="14"/>
                    </a:lnTo>
                    <a:lnTo>
                      <a:pt x="17" y="19"/>
                    </a:lnTo>
                    <a:lnTo>
                      <a:pt x="12" y="19"/>
                    </a:lnTo>
                    <a:lnTo>
                      <a:pt x="8" y="19"/>
                    </a:lnTo>
                    <a:lnTo>
                      <a:pt x="8" y="19"/>
                    </a:lnTo>
                    <a:lnTo>
                      <a:pt x="4" y="23"/>
                    </a:lnTo>
                    <a:lnTo>
                      <a:pt x="0" y="19"/>
                    </a:lnTo>
                    <a:lnTo>
                      <a:pt x="0" y="14"/>
                    </a:lnTo>
                    <a:lnTo>
                      <a:pt x="0" y="14"/>
                    </a:lnTo>
                    <a:lnTo>
                      <a:pt x="0" y="9"/>
                    </a:lnTo>
                    <a:lnTo>
                      <a:pt x="4" y="5"/>
                    </a:lnTo>
                    <a:lnTo>
                      <a:pt x="12"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27" name="Freeform 35"/>
              <p:cNvSpPr>
                <a:spLocks/>
              </p:cNvSpPr>
              <p:nvPr/>
            </p:nvSpPr>
            <p:spPr bwMode="auto">
              <a:xfrm>
                <a:off x="1029" y="2338"/>
                <a:ext cx="12" cy="14"/>
              </a:xfrm>
              <a:custGeom>
                <a:avLst/>
                <a:gdLst>
                  <a:gd name="T0" fmla="*/ 12 w 12"/>
                  <a:gd name="T1" fmla="*/ 0 h 14"/>
                  <a:gd name="T2" fmla="*/ 12 w 12"/>
                  <a:gd name="T3" fmla="*/ 0 h 14"/>
                  <a:gd name="T4" fmla="*/ 12 w 12"/>
                  <a:gd name="T5" fmla="*/ 5 h 14"/>
                  <a:gd name="T6" fmla="*/ 12 w 12"/>
                  <a:gd name="T7" fmla="*/ 9 h 14"/>
                  <a:gd name="T8" fmla="*/ 12 w 12"/>
                  <a:gd name="T9" fmla="*/ 9 h 14"/>
                  <a:gd name="T10" fmla="*/ 12 w 12"/>
                  <a:gd name="T11" fmla="*/ 9 h 14"/>
                  <a:gd name="T12" fmla="*/ 9 w 12"/>
                  <a:gd name="T13" fmla="*/ 9 h 14"/>
                  <a:gd name="T14" fmla="*/ 9 w 12"/>
                  <a:gd name="T15" fmla="*/ 9 h 14"/>
                  <a:gd name="T16" fmla="*/ 9 w 12"/>
                  <a:gd name="T17" fmla="*/ 9 h 14"/>
                  <a:gd name="T18" fmla="*/ 9 w 12"/>
                  <a:gd name="T19" fmla="*/ 9 h 14"/>
                  <a:gd name="T20" fmla="*/ 4 w 12"/>
                  <a:gd name="T21" fmla="*/ 14 h 14"/>
                  <a:gd name="T22" fmla="*/ 4 w 12"/>
                  <a:gd name="T23" fmla="*/ 14 h 14"/>
                  <a:gd name="T24" fmla="*/ 4 w 12"/>
                  <a:gd name="T25" fmla="*/ 14 h 14"/>
                  <a:gd name="T26" fmla="*/ 0 w 12"/>
                  <a:gd name="T27" fmla="*/ 14 h 14"/>
                  <a:gd name="T28" fmla="*/ 0 w 12"/>
                  <a:gd name="T29" fmla="*/ 9 h 14"/>
                  <a:gd name="T30" fmla="*/ 0 w 12"/>
                  <a:gd name="T31" fmla="*/ 5 h 14"/>
                  <a:gd name="T32" fmla="*/ 0 w 12"/>
                  <a:gd name="T33" fmla="*/ 5 h 14"/>
                  <a:gd name="T34" fmla="*/ 4 w 12"/>
                  <a:gd name="T35" fmla="*/ 5 h 14"/>
                  <a:gd name="T36" fmla="*/ 9 w 12"/>
                  <a:gd name="T37" fmla="*/ 0 h 14"/>
                  <a:gd name="T38" fmla="*/ 12 w 12"/>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4">
                    <a:moveTo>
                      <a:pt x="12" y="0"/>
                    </a:moveTo>
                    <a:lnTo>
                      <a:pt x="12" y="0"/>
                    </a:lnTo>
                    <a:lnTo>
                      <a:pt x="12" y="5"/>
                    </a:lnTo>
                    <a:lnTo>
                      <a:pt x="12" y="9"/>
                    </a:lnTo>
                    <a:lnTo>
                      <a:pt x="12" y="9"/>
                    </a:lnTo>
                    <a:lnTo>
                      <a:pt x="12" y="9"/>
                    </a:lnTo>
                    <a:lnTo>
                      <a:pt x="9" y="9"/>
                    </a:lnTo>
                    <a:lnTo>
                      <a:pt x="9" y="9"/>
                    </a:lnTo>
                    <a:lnTo>
                      <a:pt x="9" y="9"/>
                    </a:lnTo>
                    <a:lnTo>
                      <a:pt x="9" y="9"/>
                    </a:lnTo>
                    <a:lnTo>
                      <a:pt x="4" y="14"/>
                    </a:lnTo>
                    <a:lnTo>
                      <a:pt x="4" y="14"/>
                    </a:lnTo>
                    <a:lnTo>
                      <a:pt x="4" y="14"/>
                    </a:lnTo>
                    <a:lnTo>
                      <a:pt x="0" y="14"/>
                    </a:lnTo>
                    <a:lnTo>
                      <a:pt x="0" y="9"/>
                    </a:lnTo>
                    <a:lnTo>
                      <a:pt x="0" y="5"/>
                    </a:lnTo>
                    <a:lnTo>
                      <a:pt x="0" y="5"/>
                    </a:lnTo>
                    <a:lnTo>
                      <a:pt x="4" y="5"/>
                    </a:lnTo>
                    <a:lnTo>
                      <a:pt x="9" y="0"/>
                    </a:lnTo>
                    <a:lnTo>
                      <a:pt x="12"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28" name="Freeform 36"/>
              <p:cNvSpPr>
                <a:spLocks/>
              </p:cNvSpPr>
              <p:nvPr/>
            </p:nvSpPr>
            <p:spPr bwMode="auto">
              <a:xfrm>
                <a:off x="1029" y="2338"/>
                <a:ext cx="12" cy="9"/>
              </a:xfrm>
              <a:custGeom>
                <a:avLst/>
                <a:gdLst>
                  <a:gd name="T0" fmla="*/ 12 w 12"/>
                  <a:gd name="T1" fmla="*/ 0 h 9"/>
                  <a:gd name="T2" fmla="*/ 12 w 12"/>
                  <a:gd name="T3" fmla="*/ 0 h 9"/>
                  <a:gd name="T4" fmla="*/ 12 w 12"/>
                  <a:gd name="T5" fmla="*/ 5 h 9"/>
                  <a:gd name="T6" fmla="*/ 12 w 12"/>
                  <a:gd name="T7" fmla="*/ 9 h 9"/>
                  <a:gd name="T8" fmla="*/ 12 w 12"/>
                  <a:gd name="T9" fmla="*/ 9 h 9"/>
                  <a:gd name="T10" fmla="*/ 12 w 12"/>
                  <a:gd name="T11" fmla="*/ 9 h 9"/>
                  <a:gd name="T12" fmla="*/ 9 w 12"/>
                  <a:gd name="T13" fmla="*/ 9 h 9"/>
                  <a:gd name="T14" fmla="*/ 9 w 12"/>
                  <a:gd name="T15" fmla="*/ 9 h 9"/>
                  <a:gd name="T16" fmla="*/ 9 w 12"/>
                  <a:gd name="T17" fmla="*/ 9 h 9"/>
                  <a:gd name="T18" fmla="*/ 9 w 12"/>
                  <a:gd name="T19" fmla="*/ 9 h 9"/>
                  <a:gd name="T20" fmla="*/ 4 w 12"/>
                  <a:gd name="T21" fmla="*/ 9 h 9"/>
                  <a:gd name="T22" fmla="*/ 4 w 12"/>
                  <a:gd name="T23" fmla="*/ 9 h 9"/>
                  <a:gd name="T24" fmla="*/ 4 w 12"/>
                  <a:gd name="T25" fmla="*/ 9 h 9"/>
                  <a:gd name="T26" fmla="*/ 4 w 12"/>
                  <a:gd name="T27" fmla="*/ 9 h 9"/>
                  <a:gd name="T28" fmla="*/ 0 w 12"/>
                  <a:gd name="T29" fmla="*/ 9 h 9"/>
                  <a:gd name="T30" fmla="*/ 4 w 12"/>
                  <a:gd name="T31" fmla="*/ 5 h 9"/>
                  <a:gd name="T32" fmla="*/ 4 w 12"/>
                  <a:gd name="T33" fmla="*/ 5 h 9"/>
                  <a:gd name="T34" fmla="*/ 4 w 12"/>
                  <a:gd name="T35" fmla="*/ 5 h 9"/>
                  <a:gd name="T36" fmla="*/ 9 w 12"/>
                  <a:gd name="T37" fmla="*/ 0 h 9"/>
                  <a:gd name="T38" fmla="*/ 12 w 12"/>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12" y="0"/>
                    </a:moveTo>
                    <a:lnTo>
                      <a:pt x="12" y="0"/>
                    </a:lnTo>
                    <a:lnTo>
                      <a:pt x="12" y="5"/>
                    </a:lnTo>
                    <a:lnTo>
                      <a:pt x="12" y="9"/>
                    </a:lnTo>
                    <a:lnTo>
                      <a:pt x="12" y="9"/>
                    </a:lnTo>
                    <a:lnTo>
                      <a:pt x="12" y="9"/>
                    </a:lnTo>
                    <a:lnTo>
                      <a:pt x="9" y="9"/>
                    </a:lnTo>
                    <a:lnTo>
                      <a:pt x="9" y="9"/>
                    </a:lnTo>
                    <a:lnTo>
                      <a:pt x="9" y="9"/>
                    </a:lnTo>
                    <a:lnTo>
                      <a:pt x="9" y="9"/>
                    </a:lnTo>
                    <a:lnTo>
                      <a:pt x="4" y="9"/>
                    </a:lnTo>
                    <a:lnTo>
                      <a:pt x="4" y="9"/>
                    </a:lnTo>
                    <a:lnTo>
                      <a:pt x="4" y="9"/>
                    </a:lnTo>
                    <a:lnTo>
                      <a:pt x="4" y="9"/>
                    </a:lnTo>
                    <a:lnTo>
                      <a:pt x="0" y="9"/>
                    </a:lnTo>
                    <a:lnTo>
                      <a:pt x="4" y="5"/>
                    </a:lnTo>
                    <a:lnTo>
                      <a:pt x="4" y="5"/>
                    </a:lnTo>
                    <a:lnTo>
                      <a:pt x="4" y="5"/>
                    </a:lnTo>
                    <a:lnTo>
                      <a:pt x="9" y="0"/>
                    </a:lnTo>
                    <a:lnTo>
                      <a:pt x="12" y="0"/>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29" name="Freeform 37"/>
              <p:cNvSpPr>
                <a:spLocks/>
              </p:cNvSpPr>
              <p:nvPr/>
            </p:nvSpPr>
            <p:spPr bwMode="auto">
              <a:xfrm>
                <a:off x="1033" y="2338"/>
                <a:ext cx="8" cy="9"/>
              </a:xfrm>
              <a:custGeom>
                <a:avLst/>
                <a:gdLst>
                  <a:gd name="T0" fmla="*/ 5 w 8"/>
                  <a:gd name="T1" fmla="*/ 0 h 9"/>
                  <a:gd name="T2" fmla="*/ 8 w 8"/>
                  <a:gd name="T3" fmla="*/ 0 h 9"/>
                  <a:gd name="T4" fmla="*/ 8 w 8"/>
                  <a:gd name="T5" fmla="*/ 5 h 9"/>
                  <a:gd name="T6" fmla="*/ 8 w 8"/>
                  <a:gd name="T7" fmla="*/ 9 h 9"/>
                  <a:gd name="T8" fmla="*/ 8 w 8"/>
                  <a:gd name="T9" fmla="*/ 9 h 9"/>
                  <a:gd name="T10" fmla="*/ 8 w 8"/>
                  <a:gd name="T11" fmla="*/ 9 h 9"/>
                  <a:gd name="T12" fmla="*/ 5 w 8"/>
                  <a:gd name="T13" fmla="*/ 9 h 9"/>
                  <a:gd name="T14" fmla="*/ 5 w 8"/>
                  <a:gd name="T15" fmla="*/ 9 h 9"/>
                  <a:gd name="T16" fmla="*/ 5 w 8"/>
                  <a:gd name="T17" fmla="*/ 9 h 9"/>
                  <a:gd name="T18" fmla="*/ 5 w 8"/>
                  <a:gd name="T19" fmla="*/ 9 h 9"/>
                  <a:gd name="T20" fmla="*/ 5 w 8"/>
                  <a:gd name="T21" fmla="*/ 9 h 9"/>
                  <a:gd name="T22" fmla="*/ 5 w 8"/>
                  <a:gd name="T23" fmla="*/ 9 h 9"/>
                  <a:gd name="T24" fmla="*/ 5 w 8"/>
                  <a:gd name="T25" fmla="*/ 9 h 9"/>
                  <a:gd name="T26" fmla="*/ 0 w 8"/>
                  <a:gd name="T27" fmla="*/ 9 h 9"/>
                  <a:gd name="T28" fmla="*/ 0 w 8"/>
                  <a:gd name="T29" fmla="*/ 9 h 9"/>
                  <a:gd name="T30" fmla="*/ 0 w 8"/>
                  <a:gd name="T31" fmla="*/ 5 h 9"/>
                  <a:gd name="T32" fmla="*/ 0 w 8"/>
                  <a:gd name="T33" fmla="*/ 5 h 9"/>
                  <a:gd name="T34" fmla="*/ 0 w 8"/>
                  <a:gd name="T35" fmla="*/ 5 h 9"/>
                  <a:gd name="T36" fmla="*/ 0 w 8"/>
                  <a:gd name="T37" fmla="*/ 0 h 9"/>
                  <a:gd name="T38" fmla="*/ 5 w 8"/>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9">
                    <a:moveTo>
                      <a:pt x="5" y="0"/>
                    </a:moveTo>
                    <a:lnTo>
                      <a:pt x="8" y="0"/>
                    </a:lnTo>
                    <a:lnTo>
                      <a:pt x="8" y="5"/>
                    </a:lnTo>
                    <a:lnTo>
                      <a:pt x="8" y="9"/>
                    </a:lnTo>
                    <a:lnTo>
                      <a:pt x="8" y="9"/>
                    </a:lnTo>
                    <a:lnTo>
                      <a:pt x="8" y="9"/>
                    </a:lnTo>
                    <a:lnTo>
                      <a:pt x="5" y="9"/>
                    </a:lnTo>
                    <a:lnTo>
                      <a:pt x="5" y="9"/>
                    </a:lnTo>
                    <a:lnTo>
                      <a:pt x="5" y="9"/>
                    </a:lnTo>
                    <a:lnTo>
                      <a:pt x="5" y="9"/>
                    </a:lnTo>
                    <a:lnTo>
                      <a:pt x="5" y="9"/>
                    </a:lnTo>
                    <a:lnTo>
                      <a:pt x="5" y="9"/>
                    </a:lnTo>
                    <a:lnTo>
                      <a:pt x="5" y="9"/>
                    </a:lnTo>
                    <a:lnTo>
                      <a:pt x="0" y="9"/>
                    </a:lnTo>
                    <a:lnTo>
                      <a:pt x="0" y="9"/>
                    </a:lnTo>
                    <a:lnTo>
                      <a:pt x="0" y="5"/>
                    </a:lnTo>
                    <a:lnTo>
                      <a:pt x="0" y="5"/>
                    </a:lnTo>
                    <a:lnTo>
                      <a:pt x="0" y="5"/>
                    </a:lnTo>
                    <a:lnTo>
                      <a:pt x="0" y="0"/>
                    </a:lnTo>
                    <a:lnTo>
                      <a:pt x="5" y="0"/>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30" name="Freeform 38"/>
              <p:cNvSpPr>
                <a:spLocks/>
              </p:cNvSpPr>
              <p:nvPr/>
            </p:nvSpPr>
            <p:spPr bwMode="auto">
              <a:xfrm>
                <a:off x="1033" y="2338"/>
                <a:ext cx="8" cy="9"/>
              </a:xfrm>
              <a:custGeom>
                <a:avLst/>
                <a:gdLst>
                  <a:gd name="T0" fmla="*/ 5 w 8"/>
                  <a:gd name="T1" fmla="*/ 0 h 9"/>
                  <a:gd name="T2" fmla="*/ 5 w 8"/>
                  <a:gd name="T3" fmla="*/ 5 h 9"/>
                  <a:gd name="T4" fmla="*/ 8 w 8"/>
                  <a:gd name="T5" fmla="*/ 5 h 9"/>
                  <a:gd name="T6" fmla="*/ 8 w 8"/>
                  <a:gd name="T7" fmla="*/ 9 h 9"/>
                  <a:gd name="T8" fmla="*/ 8 w 8"/>
                  <a:gd name="T9" fmla="*/ 9 h 9"/>
                  <a:gd name="T10" fmla="*/ 8 w 8"/>
                  <a:gd name="T11" fmla="*/ 9 h 9"/>
                  <a:gd name="T12" fmla="*/ 5 w 8"/>
                  <a:gd name="T13" fmla="*/ 9 h 9"/>
                  <a:gd name="T14" fmla="*/ 5 w 8"/>
                  <a:gd name="T15" fmla="*/ 9 h 9"/>
                  <a:gd name="T16" fmla="*/ 5 w 8"/>
                  <a:gd name="T17" fmla="*/ 9 h 9"/>
                  <a:gd name="T18" fmla="*/ 5 w 8"/>
                  <a:gd name="T19" fmla="*/ 9 h 9"/>
                  <a:gd name="T20" fmla="*/ 5 w 8"/>
                  <a:gd name="T21" fmla="*/ 9 h 9"/>
                  <a:gd name="T22" fmla="*/ 5 w 8"/>
                  <a:gd name="T23" fmla="*/ 9 h 9"/>
                  <a:gd name="T24" fmla="*/ 5 w 8"/>
                  <a:gd name="T25" fmla="*/ 9 h 9"/>
                  <a:gd name="T26" fmla="*/ 0 w 8"/>
                  <a:gd name="T27" fmla="*/ 9 h 9"/>
                  <a:gd name="T28" fmla="*/ 0 w 8"/>
                  <a:gd name="T29" fmla="*/ 5 h 9"/>
                  <a:gd name="T30" fmla="*/ 0 w 8"/>
                  <a:gd name="T31" fmla="*/ 0 h 9"/>
                  <a:gd name="T32" fmla="*/ 0 w 8"/>
                  <a:gd name="T33" fmla="*/ 0 h 9"/>
                  <a:gd name="T34" fmla="*/ 0 w 8"/>
                  <a:gd name="T35" fmla="*/ 0 h 9"/>
                  <a:gd name="T36" fmla="*/ 0 w 8"/>
                  <a:gd name="T37" fmla="*/ 0 h 9"/>
                  <a:gd name="T38" fmla="*/ 5 w 8"/>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9">
                    <a:moveTo>
                      <a:pt x="5" y="0"/>
                    </a:moveTo>
                    <a:lnTo>
                      <a:pt x="5" y="5"/>
                    </a:lnTo>
                    <a:lnTo>
                      <a:pt x="8" y="5"/>
                    </a:lnTo>
                    <a:lnTo>
                      <a:pt x="8" y="9"/>
                    </a:lnTo>
                    <a:lnTo>
                      <a:pt x="8" y="9"/>
                    </a:lnTo>
                    <a:lnTo>
                      <a:pt x="8" y="9"/>
                    </a:lnTo>
                    <a:lnTo>
                      <a:pt x="5" y="9"/>
                    </a:lnTo>
                    <a:lnTo>
                      <a:pt x="5" y="9"/>
                    </a:lnTo>
                    <a:lnTo>
                      <a:pt x="5" y="9"/>
                    </a:lnTo>
                    <a:lnTo>
                      <a:pt x="5" y="9"/>
                    </a:lnTo>
                    <a:lnTo>
                      <a:pt x="5" y="9"/>
                    </a:lnTo>
                    <a:lnTo>
                      <a:pt x="5" y="9"/>
                    </a:lnTo>
                    <a:lnTo>
                      <a:pt x="5" y="9"/>
                    </a:lnTo>
                    <a:lnTo>
                      <a:pt x="0" y="9"/>
                    </a:lnTo>
                    <a:lnTo>
                      <a:pt x="0" y="5"/>
                    </a:lnTo>
                    <a:lnTo>
                      <a:pt x="0" y="0"/>
                    </a:lnTo>
                    <a:lnTo>
                      <a:pt x="0" y="0"/>
                    </a:lnTo>
                    <a:lnTo>
                      <a:pt x="0" y="0"/>
                    </a:lnTo>
                    <a:lnTo>
                      <a:pt x="0" y="0"/>
                    </a:lnTo>
                    <a:lnTo>
                      <a:pt x="5" y="0"/>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31" name="Freeform 39"/>
              <p:cNvSpPr>
                <a:spLocks/>
              </p:cNvSpPr>
              <p:nvPr/>
            </p:nvSpPr>
            <p:spPr bwMode="auto">
              <a:xfrm>
                <a:off x="1033" y="2338"/>
                <a:ext cx="8" cy="9"/>
              </a:xfrm>
              <a:custGeom>
                <a:avLst/>
                <a:gdLst>
                  <a:gd name="T0" fmla="*/ 5 w 8"/>
                  <a:gd name="T1" fmla="*/ 0 h 9"/>
                  <a:gd name="T2" fmla="*/ 5 w 8"/>
                  <a:gd name="T3" fmla="*/ 5 h 9"/>
                  <a:gd name="T4" fmla="*/ 8 w 8"/>
                  <a:gd name="T5" fmla="*/ 5 h 9"/>
                  <a:gd name="T6" fmla="*/ 8 w 8"/>
                  <a:gd name="T7" fmla="*/ 9 h 9"/>
                  <a:gd name="T8" fmla="*/ 8 w 8"/>
                  <a:gd name="T9" fmla="*/ 9 h 9"/>
                  <a:gd name="T10" fmla="*/ 5 w 8"/>
                  <a:gd name="T11" fmla="*/ 9 h 9"/>
                  <a:gd name="T12" fmla="*/ 5 w 8"/>
                  <a:gd name="T13" fmla="*/ 9 h 9"/>
                  <a:gd name="T14" fmla="*/ 5 w 8"/>
                  <a:gd name="T15" fmla="*/ 9 h 9"/>
                  <a:gd name="T16" fmla="*/ 5 w 8"/>
                  <a:gd name="T17" fmla="*/ 9 h 9"/>
                  <a:gd name="T18" fmla="*/ 5 w 8"/>
                  <a:gd name="T19" fmla="*/ 9 h 9"/>
                  <a:gd name="T20" fmla="*/ 0 w 8"/>
                  <a:gd name="T21" fmla="*/ 9 h 9"/>
                  <a:gd name="T22" fmla="*/ 0 w 8"/>
                  <a:gd name="T23" fmla="*/ 5 h 9"/>
                  <a:gd name="T24" fmla="*/ 0 w 8"/>
                  <a:gd name="T25" fmla="*/ 0 h 9"/>
                  <a:gd name="T26" fmla="*/ 0 w 8"/>
                  <a:gd name="T27" fmla="*/ 0 h 9"/>
                  <a:gd name="T28" fmla="*/ 5 w 8"/>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9">
                    <a:moveTo>
                      <a:pt x="5" y="0"/>
                    </a:moveTo>
                    <a:lnTo>
                      <a:pt x="5" y="5"/>
                    </a:lnTo>
                    <a:lnTo>
                      <a:pt x="8" y="5"/>
                    </a:lnTo>
                    <a:lnTo>
                      <a:pt x="8" y="9"/>
                    </a:lnTo>
                    <a:lnTo>
                      <a:pt x="8" y="9"/>
                    </a:lnTo>
                    <a:lnTo>
                      <a:pt x="5" y="9"/>
                    </a:lnTo>
                    <a:lnTo>
                      <a:pt x="5" y="9"/>
                    </a:lnTo>
                    <a:lnTo>
                      <a:pt x="5" y="9"/>
                    </a:lnTo>
                    <a:lnTo>
                      <a:pt x="5" y="9"/>
                    </a:lnTo>
                    <a:lnTo>
                      <a:pt x="5" y="9"/>
                    </a:lnTo>
                    <a:lnTo>
                      <a:pt x="0" y="9"/>
                    </a:lnTo>
                    <a:lnTo>
                      <a:pt x="0" y="5"/>
                    </a:lnTo>
                    <a:lnTo>
                      <a:pt x="0" y="0"/>
                    </a:lnTo>
                    <a:lnTo>
                      <a:pt x="0" y="0"/>
                    </a:lnTo>
                    <a:lnTo>
                      <a:pt x="5"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32" name="Freeform 40"/>
              <p:cNvSpPr>
                <a:spLocks/>
              </p:cNvSpPr>
              <p:nvPr/>
            </p:nvSpPr>
            <p:spPr bwMode="auto">
              <a:xfrm>
                <a:off x="1025" y="2343"/>
                <a:ext cx="25" cy="18"/>
              </a:xfrm>
              <a:custGeom>
                <a:avLst/>
                <a:gdLst>
                  <a:gd name="T0" fmla="*/ 25 w 25"/>
                  <a:gd name="T1" fmla="*/ 0 h 18"/>
                  <a:gd name="T2" fmla="*/ 25 w 25"/>
                  <a:gd name="T3" fmla="*/ 0 h 18"/>
                  <a:gd name="T4" fmla="*/ 21 w 25"/>
                  <a:gd name="T5" fmla="*/ 0 h 18"/>
                  <a:gd name="T6" fmla="*/ 21 w 25"/>
                  <a:gd name="T7" fmla="*/ 0 h 18"/>
                  <a:gd name="T8" fmla="*/ 21 w 25"/>
                  <a:gd name="T9" fmla="*/ 0 h 18"/>
                  <a:gd name="T10" fmla="*/ 13 w 25"/>
                  <a:gd name="T11" fmla="*/ 0 h 18"/>
                  <a:gd name="T12" fmla="*/ 4 w 25"/>
                  <a:gd name="T13" fmla="*/ 4 h 18"/>
                  <a:gd name="T14" fmla="*/ 0 w 25"/>
                  <a:gd name="T15" fmla="*/ 9 h 18"/>
                  <a:gd name="T16" fmla="*/ 0 w 25"/>
                  <a:gd name="T17" fmla="*/ 9 h 18"/>
                  <a:gd name="T18" fmla="*/ 0 w 25"/>
                  <a:gd name="T19" fmla="*/ 14 h 18"/>
                  <a:gd name="T20" fmla="*/ 0 w 25"/>
                  <a:gd name="T21" fmla="*/ 18 h 18"/>
                  <a:gd name="T22" fmla="*/ 4 w 25"/>
                  <a:gd name="T23" fmla="*/ 14 h 18"/>
                  <a:gd name="T24" fmla="*/ 4 w 25"/>
                  <a:gd name="T25" fmla="*/ 14 h 18"/>
                  <a:gd name="T26" fmla="*/ 8 w 25"/>
                  <a:gd name="T27" fmla="*/ 14 h 18"/>
                  <a:gd name="T28" fmla="*/ 16 w 25"/>
                  <a:gd name="T29" fmla="*/ 4 h 18"/>
                  <a:gd name="T30" fmla="*/ 25 w 25"/>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25" y="0"/>
                    </a:moveTo>
                    <a:lnTo>
                      <a:pt x="25" y="0"/>
                    </a:lnTo>
                    <a:lnTo>
                      <a:pt x="21" y="0"/>
                    </a:lnTo>
                    <a:lnTo>
                      <a:pt x="21" y="0"/>
                    </a:lnTo>
                    <a:lnTo>
                      <a:pt x="21" y="0"/>
                    </a:lnTo>
                    <a:lnTo>
                      <a:pt x="13" y="0"/>
                    </a:lnTo>
                    <a:lnTo>
                      <a:pt x="4" y="4"/>
                    </a:lnTo>
                    <a:lnTo>
                      <a:pt x="0" y="9"/>
                    </a:lnTo>
                    <a:lnTo>
                      <a:pt x="0" y="9"/>
                    </a:lnTo>
                    <a:lnTo>
                      <a:pt x="0" y="14"/>
                    </a:lnTo>
                    <a:lnTo>
                      <a:pt x="0" y="18"/>
                    </a:lnTo>
                    <a:lnTo>
                      <a:pt x="4" y="14"/>
                    </a:lnTo>
                    <a:lnTo>
                      <a:pt x="4" y="14"/>
                    </a:lnTo>
                    <a:lnTo>
                      <a:pt x="8" y="14"/>
                    </a:lnTo>
                    <a:lnTo>
                      <a:pt x="16" y="4"/>
                    </a:lnTo>
                    <a:lnTo>
                      <a:pt x="25"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33" name="Freeform 41"/>
              <p:cNvSpPr>
                <a:spLocks/>
              </p:cNvSpPr>
              <p:nvPr/>
            </p:nvSpPr>
            <p:spPr bwMode="auto">
              <a:xfrm>
                <a:off x="1025" y="2343"/>
                <a:ext cx="38" cy="40"/>
              </a:xfrm>
              <a:custGeom>
                <a:avLst/>
                <a:gdLst>
                  <a:gd name="T0" fmla="*/ 13 w 38"/>
                  <a:gd name="T1" fmla="*/ 4 h 40"/>
                  <a:gd name="T2" fmla="*/ 16 w 38"/>
                  <a:gd name="T3" fmla="*/ 0 h 40"/>
                  <a:gd name="T4" fmla="*/ 25 w 38"/>
                  <a:gd name="T5" fmla="*/ 4 h 40"/>
                  <a:gd name="T6" fmla="*/ 29 w 38"/>
                  <a:gd name="T7" fmla="*/ 9 h 40"/>
                  <a:gd name="T8" fmla="*/ 29 w 38"/>
                  <a:gd name="T9" fmla="*/ 9 h 40"/>
                  <a:gd name="T10" fmla="*/ 33 w 38"/>
                  <a:gd name="T11" fmla="*/ 18 h 40"/>
                  <a:gd name="T12" fmla="*/ 38 w 38"/>
                  <a:gd name="T13" fmla="*/ 28 h 40"/>
                  <a:gd name="T14" fmla="*/ 38 w 38"/>
                  <a:gd name="T15" fmla="*/ 31 h 40"/>
                  <a:gd name="T16" fmla="*/ 38 w 38"/>
                  <a:gd name="T17" fmla="*/ 31 h 40"/>
                  <a:gd name="T18" fmla="*/ 33 w 38"/>
                  <a:gd name="T19" fmla="*/ 37 h 40"/>
                  <a:gd name="T20" fmla="*/ 25 w 38"/>
                  <a:gd name="T21" fmla="*/ 40 h 40"/>
                  <a:gd name="T22" fmla="*/ 21 w 38"/>
                  <a:gd name="T23" fmla="*/ 40 h 40"/>
                  <a:gd name="T24" fmla="*/ 21 w 38"/>
                  <a:gd name="T25" fmla="*/ 40 h 40"/>
                  <a:gd name="T26" fmla="*/ 16 w 38"/>
                  <a:gd name="T27" fmla="*/ 40 h 40"/>
                  <a:gd name="T28" fmla="*/ 13 w 38"/>
                  <a:gd name="T29" fmla="*/ 37 h 40"/>
                  <a:gd name="T30" fmla="*/ 8 w 38"/>
                  <a:gd name="T31" fmla="*/ 28 h 40"/>
                  <a:gd name="T32" fmla="*/ 8 w 38"/>
                  <a:gd name="T33" fmla="*/ 28 h 40"/>
                  <a:gd name="T34" fmla="*/ 0 w 38"/>
                  <a:gd name="T35" fmla="*/ 18 h 40"/>
                  <a:gd name="T36" fmla="*/ 4 w 38"/>
                  <a:gd name="T37" fmla="*/ 9 h 40"/>
                  <a:gd name="T38" fmla="*/ 13 w 38"/>
                  <a:gd name="T39"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0">
                    <a:moveTo>
                      <a:pt x="13" y="4"/>
                    </a:moveTo>
                    <a:lnTo>
                      <a:pt x="16" y="0"/>
                    </a:lnTo>
                    <a:lnTo>
                      <a:pt x="25" y="4"/>
                    </a:lnTo>
                    <a:lnTo>
                      <a:pt x="29" y="9"/>
                    </a:lnTo>
                    <a:lnTo>
                      <a:pt x="29" y="9"/>
                    </a:lnTo>
                    <a:lnTo>
                      <a:pt x="33" y="18"/>
                    </a:lnTo>
                    <a:lnTo>
                      <a:pt x="38" y="28"/>
                    </a:lnTo>
                    <a:lnTo>
                      <a:pt x="38" y="31"/>
                    </a:lnTo>
                    <a:lnTo>
                      <a:pt x="38" y="31"/>
                    </a:lnTo>
                    <a:lnTo>
                      <a:pt x="33" y="37"/>
                    </a:lnTo>
                    <a:lnTo>
                      <a:pt x="25" y="40"/>
                    </a:lnTo>
                    <a:lnTo>
                      <a:pt x="21" y="40"/>
                    </a:lnTo>
                    <a:lnTo>
                      <a:pt x="21" y="40"/>
                    </a:lnTo>
                    <a:lnTo>
                      <a:pt x="16" y="40"/>
                    </a:lnTo>
                    <a:lnTo>
                      <a:pt x="13" y="37"/>
                    </a:lnTo>
                    <a:lnTo>
                      <a:pt x="8" y="28"/>
                    </a:lnTo>
                    <a:lnTo>
                      <a:pt x="8" y="28"/>
                    </a:lnTo>
                    <a:lnTo>
                      <a:pt x="0" y="18"/>
                    </a:lnTo>
                    <a:lnTo>
                      <a:pt x="4" y="9"/>
                    </a:lnTo>
                    <a:lnTo>
                      <a:pt x="13" y="4"/>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34" name="Freeform 42"/>
              <p:cNvSpPr>
                <a:spLocks/>
              </p:cNvSpPr>
              <p:nvPr/>
            </p:nvSpPr>
            <p:spPr bwMode="auto">
              <a:xfrm>
                <a:off x="1033" y="2343"/>
                <a:ext cx="30" cy="37"/>
              </a:xfrm>
              <a:custGeom>
                <a:avLst/>
                <a:gdLst>
                  <a:gd name="T0" fmla="*/ 13 w 30"/>
                  <a:gd name="T1" fmla="*/ 0 h 37"/>
                  <a:gd name="T2" fmla="*/ 13 w 30"/>
                  <a:gd name="T3" fmla="*/ 4 h 37"/>
                  <a:gd name="T4" fmla="*/ 17 w 30"/>
                  <a:gd name="T5" fmla="*/ 4 h 37"/>
                  <a:gd name="T6" fmla="*/ 21 w 30"/>
                  <a:gd name="T7" fmla="*/ 9 h 37"/>
                  <a:gd name="T8" fmla="*/ 21 w 30"/>
                  <a:gd name="T9" fmla="*/ 9 h 37"/>
                  <a:gd name="T10" fmla="*/ 21 w 30"/>
                  <a:gd name="T11" fmla="*/ 14 h 37"/>
                  <a:gd name="T12" fmla="*/ 25 w 30"/>
                  <a:gd name="T13" fmla="*/ 18 h 37"/>
                  <a:gd name="T14" fmla="*/ 30 w 30"/>
                  <a:gd name="T15" fmla="*/ 23 h 37"/>
                  <a:gd name="T16" fmla="*/ 30 w 30"/>
                  <a:gd name="T17" fmla="*/ 23 h 37"/>
                  <a:gd name="T18" fmla="*/ 30 w 30"/>
                  <a:gd name="T19" fmla="*/ 28 h 37"/>
                  <a:gd name="T20" fmla="*/ 25 w 30"/>
                  <a:gd name="T21" fmla="*/ 31 h 37"/>
                  <a:gd name="T22" fmla="*/ 25 w 30"/>
                  <a:gd name="T23" fmla="*/ 31 h 37"/>
                  <a:gd name="T24" fmla="*/ 25 w 30"/>
                  <a:gd name="T25" fmla="*/ 31 h 37"/>
                  <a:gd name="T26" fmla="*/ 21 w 30"/>
                  <a:gd name="T27" fmla="*/ 37 h 37"/>
                  <a:gd name="T28" fmla="*/ 17 w 30"/>
                  <a:gd name="T29" fmla="*/ 37 h 37"/>
                  <a:gd name="T30" fmla="*/ 13 w 30"/>
                  <a:gd name="T31" fmla="*/ 31 h 37"/>
                  <a:gd name="T32" fmla="*/ 13 w 30"/>
                  <a:gd name="T33" fmla="*/ 31 h 37"/>
                  <a:gd name="T34" fmla="*/ 8 w 30"/>
                  <a:gd name="T35" fmla="*/ 23 h 37"/>
                  <a:gd name="T36" fmla="*/ 5 w 30"/>
                  <a:gd name="T37" fmla="*/ 18 h 37"/>
                  <a:gd name="T38" fmla="*/ 5 w 30"/>
                  <a:gd name="T39" fmla="*/ 14 h 37"/>
                  <a:gd name="T40" fmla="*/ 5 w 30"/>
                  <a:gd name="T41" fmla="*/ 14 h 37"/>
                  <a:gd name="T42" fmla="*/ 0 w 30"/>
                  <a:gd name="T43" fmla="*/ 9 h 37"/>
                  <a:gd name="T44" fmla="*/ 0 w 30"/>
                  <a:gd name="T45" fmla="*/ 9 h 37"/>
                  <a:gd name="T46" fmla="*/ 5 w 30"/>
                  <a:gd name="T47" fmla="*/ 4 h 37"/>
                  <a:gd name="T48" fmla="*/ 5 w 30"/>
                  <a:gd name="T49" fmla="*/ 4 h 37"/>
                  <a:gd name="T50" fmla="*/ 5 w 30"/>
                  <a:gd name="T51" fmla="*/ 4 h 37"/>
                  <a:gd name="T52" fmla="*/ 8 w 30"/>
                  <a:gd name="T53" fmla="*/ 4 h 37"/>
                  <a:gd name="T54" fmla="*/ 13 w 30"/>
                  <a:gd name="T5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37">
                    <a:moveTo>
                      <a:pt x="13" y="0"/>
                    </a:moveTo>
                    <a:lnTo>
                      <a:pt x="13" y="4"/>
                    </a:lnTo>
                    <a:lnTo>
                      <a:pt x="17" y="4"/>
                    </a:lnTo>
                    <a:lnTo>
                      <a:pt x="21" y="9"/>
                    </a:lnTo>
                    <a:lnTo>
                      <a:pt x="21" y="9"/>
                    </a:lnTo>
                    <a:lnTo>
                      <a:pt x="21" y="14"/>
                    </a:lnTo>
                    <a:lnTo>
                      <a:pt x="25" y="18"/>
                    </a:lnTo>
                    <a:lnTo>
                      <a:pt x="30" y="23"/>
                    </a:lnTo>
                    <a:lnTo>
                      <a:pt x="30" y="23"/>
                    </a:lnTo>
                    <a:lnTo>
                      <a:pt x="30" y="28"/>
                    </a:lnTo>
                    <a:lnTo>
                      <a:pt x="25" y="31"/>
                    </a:lnTo>
                    <a:lnTo>
                      <a:pt x="25" y="31"/>
                    </a:lnTo>
                    <a:lnTo>
                      <a:pt x="25" y="31"/>
                    </a:lnTo>
                    <a:lnTo>
                      <a:pt x="21" y="37"/>
                    </a:lnTo>
                    <a:lnTo>
                      <a:pt x="17" y="37"/>
                    </a:lnTo>
                    <a:lnTo>
                      <a:pt x="13" y="31"/>
                    </a:lnTo>
                    <a:lnTo>
                      <a:pt x="13" y="31"/>
                    </a:lnTo>
                    <a:lnTo>
                      <a:pt x="8" y="23"/>
                    </a:lnTo>
                    <a:lnTo>
                      <a:pt x="5" y="18"/>
                    </a:lnTo>
                    <a:lnTo>
                      <a:pt x="5" y="14"/>
                    </a:lnTo>
                    <a:lnTo>
                      <a:pt x="5" y="14"/>
                    </a:lnTo>
                    <a:lnTo>
                      <a:pt x="0" y="9"/>
                    </a:lnTo>
                    <a:lnTo>
                      <a:pt x="0" y="9"/>
                    </a:lnTo>
                    <a:lnTo>
                      <a:pt x="5" y="4"/>
                    </a:lnTo>
                    <a:lnTo>
                      <a:pt x="5" y="4"/>
                    </a:lnTo>
                    <a:lnTo>
                      <a:pt x="5" y="4"/>
                    </a:lnTo>
                    <a:lnTo>
                      <a:pt x="8" y="4"/>
                    </a:lnTo>
                    <a:lnTo>
                      <a:pt x="13"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35" name="Freeform 43"/>
              <p:cNvSpPr>
                <a:spLocks/>
              </p:cNvSpPr>
              <p:nvPr/>
            </p:nvSpPr>
            <p:spPr bwMode="auto">
              <a:xfrm>
                <a:off x="1038" y="2347"/>
                <a:ext cx="25" cy="27"/>
              </a:xfrm>
              <a:custGeom>
                <a:avLst/>
                <a:gdLst>
                  <a:gd name="T0" fmla="*/ 12 w 25"/>
                  <a:gd name="T1" fmla="*/ 5 h 27"/>
                  <a:gd name="T2" fmla="*/ 16 w 25"/>
                  <a:gd name="T3" fmla="*/ 10 h 27"/>
                  <a:gd name="T4" fmla="*/ 20 w 25"/>
                  <a:gd name="T5" fmla="*/ 14 h 27"/>
                  <a:gd name="T6" fmla="*/ 25 w 25"/>
                  <a:gd name="T7" fmla="*/ 19 h 27"/>
                  <a:gd name="T8" fmla="*/ 25 w 25"/>
                  <a:gd name="T9" fmla="*/ 19 h 27"/>
                  <a:gd name="T10" fmla="*/ 25 w 25"/>
                  <a:gd name="T11" fmla="*/ 24 h 27"/>
                  <a:gd name="T12" fmla="*/ 20 w 25"/>
                  <a:gd name="T13" fmla="*/ 27 h 27"/>
                  <a:gd name="T14" fmla="*/ 20 w 25"/>
                  <a:gd name="T15" fmla="*/ 27 h 27"/>
                  <a:gd name="T16" fmla="*/ 20 w 25"/>
                  <a:gd name="T17" fmla="*/ 27 h 27"/>
                  <a:gd name="T18" fmla="*/ 16 w 25"/>
                  <a:gd name="T19" fmla="*/ 27 h 27"/>
                  <a:gd name="T20" fmla="*/ 12 w 25"/>
                  <a:gd name="T21" fmla="*/ 27 h 27"/>
                  <a:gd name="T22" fmla="*/ 8 w 25"/>
                  <a:gd name="T23" fmla="*/ 24 h 27"/>
                  <a:gd name="T24" fmla="*/ 8 w 25"/>
                  <a:gd name="T25" fmla="*/ 24 h 27"/>
                  <a:gd name="T26" fmla="*/ 3 w 25"/>
                  <a:gd name="T27" fmla="*/ 19 h 27"/>
                  <a:gd name="T28" fmla="*/ 0 w 25"/>
                  <a:gd name="T29" fmla="*/ 14 h 27"/>
                  <a:gd name="T30" fmla="*/ 0 w 25"/>
                  <a:gd name="T31" fmla="*/ 10 h 27"/>
                  <a:gd name="T32" fmla="*/ 0 w 25"/>
                  <a:gd name="T33" fmla="*/ 10 h 27"/>
                  <a:gd name="T34" fmla="*/ 0 w 25"/>
                  <a:gd name="T35" fmla="*/ 5 h 27"/>
                  <a:gd name="T36" fmla="*/ 0 w 25"/>
                  <a:gd name="T37" fmla="*/ 5 h 27"/>
                  <a:gd name="T38" fmla="*/ 3 w 25"/>
                  <a:gd name="T39" fmla="*/ 0 h 27"/>
                  <a:gd name="T40" fmla="*/ 3 w 25"/>
                  <a:gd name="T41" fmla="*/ 0 h 27"/>
                  <a:gd name="T42" fmla="*/ 3 w 25"/>
                  <a:gd name="T43" fmla="*/ 0 h 27"/>
                  <a:gd name="T44" fmla="*/ 3 w 25"/>
                  <a:gd name="T45" fmla="*/ 0 h 27"/>
                  <a:gd name="T46" fmla="*/ 8 w 25"/>
                  <a:gd name="T47" fmla="*/ 0 h 27"/>
                  <a:gd name="T48" fmla="*/ 8 w 25"/>
                  <a:gd name="T49" fmla="*/ 0 h 27"/>
                  <a:gd name="T50" fmla="*/ 8 w 25"/>
                  <a:gd name="T51" fmla="*/ 0 h 27"/>
                  <a:gd name="T52" fmla="*/ 12 w 25"/>
                  <a:gd name="T53" fmla="*/ 0 h 27"/>
                  <a:gd name="T54" fmla="*/ 12 w 25"/>
                  <a:gd name="T5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27">
                    <a:moveTo>
                      <a:pt x="12" y="5"/>
                    </a:moveTo>
                    <a:lnTo>
                      <a:pt x="16" y="10"/>
                    </a:lnTo>
                    <a:lnTo>
                      <a:pt x="20" y="14"/>
                    </a:lnTo>
                    <a:lnTo>
                      <a:pt x="25" y="19"/>
                    </a:lnTo>
                    <a:lnTo>
                      <a:pt x="25" y="19"/>
                    </a:lnTo>
                    <a:lnTo>
                      <a:pt x="25" y="24"/>
                    </a:lnTo>
                    <a:lnTo>
                      <a:pt x="20" y="27"/>
                    </a:lnTo>
                    <a:lnTo>
                      <a:pt x="20" y="27"/>
                    </a:lnTo>
                    <a:lnTo>
                      <a:pt x="20" y="27"/>
                    </a:lnTo>
                    <a:lnTo>
                      <a:pt x="16" y="27"/>
                    </a:lnTo>
                    <a:lnTo>
                      <a:pt x="12" y="27"/>
                    </a:lnTo>
                    <a:lnTo>
                      <a:pt x="8" y="24"/>
                    </a:lnTo>
                    <a:lnTo>
                      <a:pt x="8" y="24"/>
                    </a:lnTo>
                    <a:lnTo>
                      <a:pt x="3" y="19"/>
                    </a:lnTo>
                    <a:lnTo>
                      <a:pt x="0" y="14"/>
                    </a:lnTo>
                    <a:lnTo>
                      <a:pt x="0" y="10"/>
                    </a:lnTo>
                    <a:lnTo>
                      <a:pt x="0" y="10"/>
                    </a:lnTo>
                    <a:lnTo>
                      <a:pt x="0" y="5"/>
                    </a:lnTo>
                    <a:lnTo>
                      <a:pt x="0" y="5"/>
                    </a:lnTo>
                    <a:lnTo>
                      <a:pt x="3" y="0"/>
                    </a:lnTo>
                    <a:lnTo>
                      <a:pt x="3" y="0"/>
                    </a:lnTo>
                    <a:lnTo>
                      <a:pt x="3" y="0"/>
                    </a:lnTo>
                    <a:lnTo>
                      <a:pt x="3" y="0"/>
                    </a:lnTo>
                    <a:lnTo>
                      <a:pt x="8" y="0"/>
                    </a:lnTo>
                    <a:lnTo>
                      <a:pt x="8" y="0"/>
                    </a:lnTo>
                    <a:lnTo>
                      <a:pt x="8" y="0"/>
                    </a:lnTo>
                    <a:lnTo>
                      <a:pt x="12" y="0"/>
                    </a:lnTo>
                    <a:lnTo>
                      <a:pt x="12" y="5"/>
                    </a:lnTo>
                    <a:close/>
                  </a:path>
                </a:pathLst>
              </a:custGeom>
              <a:solidFill>
                <a:srgbClr val="A172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36" name="Freeform 44"/>
              <p:cNvSpPr>
                <a:spLocks/>
              </p:cNvSpPr>
              <p:nvPr/>
            </p:nvSpPr>
            <p:spPr bwMode="auto">
              <a:xfrm>
                <a:off x="1038" y="2347"/>
                <a:ext cx="20" cy="27"/>
              </a:xfrm>
              <a:custGeom>
                <a:avLst/>
                <a:gdLst>
                  <a:gd name="T0" fmla="*/ 12 w 20"/>
                  <a:gd name="T1" fmla="*/ 5 h 27"/>
                  <a:gd name="T2" fmla="*/ 16 w 20"/>
                  <a:gd name="T3" fmla="*/ 10 h 27"/>
                  <a:gd name="T4" fmla="*/ 20 w 20"/>
                  <a:gd name="T5" fmla="*/ 14 h 27"/>
                  <a:gd name="T6" fmla="*/ 20 w 20"/>
                  <a:gd name="T7" fmla="*/ 19 h 27"/>
                  <a:gd name="T8" fmla="*/ 20 w 20"/>
                  <a:gd name="T9" fmla="*/ 19 h 27"/>
                  <a:gd name="T10" fmla="*/ 20 w 20"/>
                  <a:gd name="T11" fmla="*/ 24 h 27"/>
                  <a:gd name="T12" fmla="*/ 20 w 20"/>
                  <a:gd name="T13" fmla="*/ 24 h 27"/>
                  <a:gd name="T14" fmla="*/ 20 w 20"/>
                  <a:gd name="T15" fmla="*/ 24 h 27"/>
                  <a:gd name="T16" fmla="*/ 20 w 20"/>
                  <a:gd name="T17" fmla="*/ 24 h 27"/>
                  <a:gd name="T18" fmla="*/ 16 w 20"/>
                  <a:gd name="T19" fmla="*/ 27 h 27"/>
                  <a:gd name="T20" fmla="*/ 12 w 20"/>
                  <a:gd name="T21" fmla="*/ 27 h 27"/>
                  <a:gd name="T22" fmla="*/ 8 w 20"/>
                  <a:gd name="T23" fmla="*/ 24 h 27"/>
                  <a:gd name="T24" fmla="*/ 8 w 20"/>
                  <a:gd name="T25" fmla="*/ 24 h 27"/>
                  <a:gd name="T26" fmla="*/ 3 w 20"/>
                  <a:gd name="T27" fmla="*/ 19 h 27"/>
                  <a:gd name="T28" fmla="*/ 0 w 20"/>
                  <a:gd name="T29" fmla="*/ 10 h 27"/>
                  <a:gd name="T30" fmla="*/ 0 w 20"/>
                  <a:gd name="T31" fmla="*/ 5 h 27"/>
                  <a:gd name="T32" fmla="*/ 0 w 20"/>
                  <a:gd name="T33" fmla="*/ 5 h 27"/>
                  <a:gd name="T34" fmla="*/ 0 w 20"/>
                  <a:gd name="T35" fmla="*/ 5 h 27"/>
                  <a:gd name="T36" fmla="*/ 0 w 20"/>
                  <a:gd name="T37" fmla="*/ 5 h 27"/>
                  <a:gd name="T38" fmla="*/ 3 w 20"/>
                  <a:gd name="T39" fmla="*/ 0 h 27"/>
                  <a:gd name="T40" fmla="*/ 3 w 20"/>
                  <a:gd name="T41" fmla="*/ 0 h 27"/>
                  <a:gd name="T42" fmla="*/ 3 w 20"/>
                  <a:gd name="T43" fmla="*/ 0 h 27"/>
                  <a:gd name="T44" fmla="*/ 3 w 20"/>
                  <a:gd name="T45" fmla="*/ 0 h 27"/>
                  <a:gd name="T46" fmla="*/ 8 w 20"/>
                  <a:gd name="T47" fmla="*/ 0 h 27"/>
                  <a:gd name="T48" fmla="*/ 8 w 20"/>
                  <a:gd name="T49" fmla="*/ 0 h 27"/>
                  <a:gd name="T50" fmla="*/ 8 w 20"/>
                  <a:gd name="T51" fmla="*/ 0 h 27"/>
                  <a:gd name="T52" fmla="*/ 12 w 20"/>
                  <a:gd name="T53" fmla="*/ 5 h 27"/>
                  <a:gd name="T54" fmla="*/ 12 w 20"/>
                  <a:gd name="T5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7">
                    <a:moveTo>
                      <a:pt x="12" y="5"/>
                    </a:moveTo>
                    <a:lnTo>
                      <a:pt x="16" y="10"/>
                    </a:lnTo>
                    <a:lnTo>
                      <a:pt x="20" y="14"/>
                    </a:lnTo>
                    <a:lnTo>
                      <a:pt x="20" y="19"/>
                    </a:lnTo>
                    <a:lnTo>
                      <a:pt x="20" y="19"/>
                    </a:lnTo>
                    <a:lnTo>
                      <a:pt x="20" y="24"/>
                    </a:lnTo>
                    <a:lnTo>
                      <a:pt x="20" y="24"/>
                    </a:lnTo>
                    <a:lnTo>
                      <a:pt x="20" y="24"/>
                    </a:lnTo>
                    <a:lnTo>
                      <a:pt x="20" y="24"/>
                    </a:lnTo>
                    <a:lnTo>
                      <a:pt x="16" y="27"/>
                    </a:lnTo>
                    <a:lnTo>
                      <a:pt x="12" y="27"/>
                    </a:lnTo>
                    <a:lnTo>
                      <a:pt x="8" y="24"/>
                    </a:lnTo>
                    <a:lnTo>
                      <a:pt x="8" y="24"/>
                    </a:lnTo>
                    <a:lnTo>
                      <a:pt x="3" y="19"/>
                    </a:lnTo>
                    <a:lnTo>
                      <a:pt x="0" y="10"/>
                    </a:lnTo>
                    <a:lnTo>
                      <a:pt x="0" y="5"/>
                    </a:lnTo>
                    <a:lnTo>
                      <a:pt x="0" y="5"/>
                    </a:lnTo>
                    <a:lnTo>
                      <a:pt x="0" y="5"/>
                    </a:lnTo>
                    <a:lnTo>
                      <a:pt x="0" y="5"/>
                    </a:lnTo>
                    <a:lnTo>
                      <a:pt x="3" y="0"/>
                    </a:lnTo>
                    <a:lnTo>
                      <a:pt x="3" y="0"/>
                    </a:lnTo>
                    <a:lnTo>
                      <a:pt x="3" y="0"/>
                    </a:lnTo>
                    <a:lnTo>
                      <a:pt x="3" y="0"/>
                    </a:lnTo>
                    <a:lnTo>
                      <a:pt x="8" y="0"/>
                    </a:lnTo>
                    <a:lnTo>
                      <a:pt x="8" y="0"/>
                    </a:lnTo>
                    <a:lnTo>
                      <a:pt x="8" y="0"/>
                    </a:lnTo>
                    <a:lnTo>
                      <a:pt x="12" y="5"/>
                    </a:lnTo>
                    <a:lnTo>
                      <a:pt x="12" y="5"/>
                    </a:lnTo>
                    <a:close/>
                  </a:path>
                </a:pathLst>
              </a:custGeom>
              <a:solidFill>
                <a:srgbClr val="AA7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37" name="Freeform 45"/>
              <p:cNvSpPr>
                <a:spLocks/>
              </p:cNvSpPr>
              <p:nvPr/>
            </p:nvSpPr>
            <p:spPr bwMode="auto">
              <a:xfrm>
                <a:off x="1038" y="2347"/>
                <a:ext cx="20" cy="27"/>
              </a:xfrm>
              <a:custGeom>
                <a:avLst/>
                <a:gdLst>
                  <a:gd name="T0" fmla="*/ 12 w 20"/>
                  <a:gd name="T1" fmla="*/ 5 h 27"/>
                  <a:gd name="T2" fmla="*/ 16 w 20"/>
                  <a:gd name="T3" fmla="*/ 10 h 27"/>
                  <a:gd name="T4" fmla="*/ 16 w 20"/>
                  <a:gd name="T5" fmla="*/ 14 h 27"/>
                  <a:gd name="T6" fmla="*/ 20 w 20"/>
                  <a:gd name="T7" fmla="*/ 19 h 27"/>
                  <a:gd name="T8" fmla="*/ 20 w 20"/>
                  <a:gd name="T9" fmla="*/ 19 h 27"/>
                  <a:gd name="T10" fmla="*/ 20 w 20"/>
                  <a:gd name="T11" fmla="*/ 24 h 27"/>
                  <a:gd name="T12" fmla="*/ 20 w 20"/>
                  <a:gd name="T13" fmla="*/ 24 h 27"/>
                  <a:gd name="T14" fmla="*/ 20 w 20"/>
                  <a:gd name="T15" fmla="*/ 24 h 27"/>
                  <a:gd name="T16" fmla="*/ 20 w 20"/>
                  <a:gd name="T17" fmla="*/ 24 h 27"/>
                  <a:gd name="T18" fmla="*/ 16 w 20"/>
                  <a:gd name="T19" fmla="*/ 27 h 27"/>
                  <a:gd name="T20" fmla="*/ 12 w 20"/>
                  <a:gd name="T21" fmla="*/ 27 h 27"/>
                  <a:gd name="T22" fmla="*/ 8 w 20"/>
                  <a:gd name="T23" fmla="*/ 24 h 27"/>
                  <a:gd name="T24" fmla="*/ 8 w 20"/>
                  <a:gd name="T25" fmla="*/ 24 h 27"/>
                  <a:gd name="T26" fmla="*/ 3 w 20"/>
                  <a:gd name="T27" fmla="*/ 19 h 27"/>
                  <a:gd name="T28" fmla="*/ 0 w 20"/>
                  <a:gd name="T29" fmla="*/ 10 h 27"/>
                  <a:gd name="T30" fmla="*/ 0 w 20"/>
                  <a:gd name="T31" fmla="*/ 5 h 27"/>
                  <a:gd name="T32" fmla="*/ 0 w 20"/>
                  <a:gd name="T33" fmla="*/ 5 h 27"/>
                  <a:gd name="T34" fmla="*/ 0 w 20"/>
                  <a:gd name="T35" fmla="*/ 5 h 27"/>
                  <a:gd name="T36" fmla="*/ 0 w 20"/>
                  <a:gd name="T37" fmla="*/ 5 h 27"/>
                  <a:gd name="T38" fmla="*/ 3 w 20"/>
                  <a:gd name="T39" fmla="*/ 0 h 27"/>
                  <a:gd name="T40" fmla="*/ 3 w 20"/>
                  <a:gd name="T41" fmla="*/ 0 h 27"/>
                  <a:gd name="T42" fmla="*/ 3 w 20"/>
                  <a:gd name="T43" fmla="*/ 0 h 27"/>
                  <a:gd name="T44" fmla="*/ 3 w 20"/>
                  <a:gd name="T45" fmla="*/ 0 h 27"/>
                  <a:gd name="T46" fmla="*/ 8 w 20"/>
                  <a:gd name="T47" fmla="*/ 0 h 27"/>
                  <a:gd name="T48" fmla="*/ 8 w 20"/>
                  <a:gd name="T49" fmla="*/ 0 h 27"/>
                  <a:gd name="T50" fmla="*/ 8 w 20"/>
                  <a:gd name="T51" fmla="*/ 0 h 27"/>
                  <a:gd name="T52" fmla="*/ 8 w 20"/>
                  <a:gd name="T53" fmla="*/ 5 h 27"/>
                  <a:gd name="T54" fmla="*/ 12 w 20"/>
                  <a:gd name="T5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7">
                    <a:moveTo>
                      <a:pt x="12" y="5"/>
                    </a:moveTo>
                    <a:lnTo>
                      <a:pt x="16" y="10"/>
                    </a:lnTo>
                    <a:lnTo>
                      <a:pt x="16" y="14"/>
                    </a:lnTo>
                    <a:lnTo>
                      <a:pt x="20" y="19"/>
                    </a:lnTo>
                    <a:lnTo>
                      <a:pt x="20" y="19"/>
                    </a:lnTo>
                    <a:lnTo>
                      <a:pt x="20" y="24"/>
                    </a:lnTo>
                    <a:lnTo>
                      <a:pt x="20" y="24"/>
                    </a:lnTo>
                    <a:lnTo>
                      <a:pt x="20" y="24"/>
                    </a:lnTo>
                    <a:lnTo>
                      <a:pt x="20" y="24"/>
                    </a:lnTo>
                    <a:lnTo>
                      <a:pt x="16" y="27"/>
                    </a:lnTo>
                    <a:lnTo>
                      <a:pt x="12" y="27"/>
                    </a:lnTo>
                    <a:lnTo>
                      <a:pt x="8" y="24"/>
                    </a:lnTo>
                    <a:lnTo>
                      <a:pt x="8" y="24"/>
                    </a:lnTo>
                    <a:lnTo>
                      <a:pt x="3" y="19"/>
                    </a:lnTo>
                    <a:lnTo>
                      <a:pt x="0" y="10"/>
                    </a:lnTo>
                    <a:lnTo>
                      <a:pt x="0" y="5"/>
                    </a:lnTo>
                    <a:lnTo>
                      <a:pt x="0" y="5"/>
                    </a:lnTo>
                    <a:lnTo>
                      <a:pt x="0" y="5"/>
                    </a:lnTo>
                    <a:lnTo>
                      <a:pt x="0" y="5"/>
                    </a:lnTo>
                    <a:lnTo>
                      <a:pt x="3" y="0"/>
                    </a:lnTo>
                    <a:lnTo>
                      <a:pt x="3" y="0"/>
                    </a:lnTo>
                    <a:lnTo>
                      <a:pt x="3" y="0"/>
                    </a:lnTo>
                    <a:lnTo>
                      <a:pt x="3" y="0"/>
                    </a:lnTo>
                    <a:lnTo>
                      <a:pt x="8" y="0"/>
                    </a:lnTo>
                    <a:lnTo>
                      <a:pt x="8" y="0"/>
                    </a:lnTo>
                    <a:lnTo>
                      <a:pt x="8" y="0"/>
                    </a:lnTo>
                    <a:lnTo>
                      <a:pt x="8" y="5"/>
                    </a:lnTo>
                    <a:lnTo>
                      <a:pt x="12" y="5"/>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38" name="Freeform 46"/>
              <p:cNvSpPr>
                <a:spLocks/>
              </p:cNvSpPr>
              <p:nvPr/>
            </p:nvSpPr>
            <p:spPr bwMode="auto">
              <a:xfrm>
                <a:off x="1038" y="2347"/>
                <a:ext cx="20" cy="27"/>
              </a:xfrm>
              <a:custGeom>
                <a:avLst/>
                <a:gdLst>
                  <a:gd name="T0" fmla="*/ 12 w 20"/>
                  <a:gd name="T1" fmla="*/ 5 h 27"/>
                  <a:gd name="T2" fmla="*/ 12 w 20"/>
                  <a:gd name="T3" fmla="*/ 10 h 27"/>
                  <a:gd name="T4" fmla="*/ 16 w 20"/>
                  <a:gd name="T5" fmla="*/ 14 h 27"/>
                  <a:gd name="T6" fmla="*/ 20 w 20"/>
                  <a:gd name="T7" fmla="*/ 19 h 27"/>
                  <a:gd name="T8" fmla="*/ 20 w 20"/>
                  <a:gd name="T9" fmla="*/ 19 h 27"/>
                  <a:gd name="T10" fmla="*/ 20 w 20"/>
                  <a:gd name="T11" fmla="*/ 24 h 27"/>
                  <a:gd name="T12" fmla="*/ 20 w 20"/>
                  <a:gd name="T13" fmla="*/ 24 h 27"/>
                  <a:gd name="T14" fmla="*/ 20 w 20"/>
                  <a:gd name="T15" fmla="*/ 24 h 27"/>
                  <a:gd name="T16" fmla="*/ 20 w 20"/>
                  <a:gd name="T17" fmla="*/ 24 h 27"/>
                  <a:gd name="T18" fmla="*/ 16 w 20"/>
                  <a:gd name="T19" fmla="*/ 27 h 27"/>
                  <a:gd name="T20" fmla="*/ 12 w 20"/>
                  <a:gd name="T21" fmla="*/ 27 h 27"/>
                  <a:gd name="T22" fmla="*/ 12 w 20"/>
                  <a:gd name="T23" fmla="*/ 24 h 27"/>
                  <a:gd name="T24" fmla="*/ 12 w 20"/>
                  <a:gd name="T25" fmla="*/ 24 h 27"/>
                  <a:gd name="T26" fmla="*/ 8 w 20"/>
                  <a:gd name="T27" fmla="*/ 19 h 27"/>
                  <a:gd name="T28" fmla="*/ 3 w 20"/>
                  <a:gd name="T29" fmla="*/ 10 h 27"/>
                  <a:gd name="T30" fmla="*/ 3 w 20"/>
                  <a:gd name="T31" fmla="*/ 5 h 27"/>
                  <a:gd name="T32" fmla="*/ 3 w 20"/>
                  <a:gd name="T33" fmla="*/ 5 h 27"/>
                  <a:gd name="T34" fmla="*/ 0 w 20"/>
                  <a:gd name="T35" fmla="*/ 5 h 27"/>
                  <a:gd name="T36" fmla="*/ 0 w 20"/>
                  <a:gd name="T37" fmla="*/ 5 h 27"/>
                  <a:gd name="T38" fmla="*/ 3 w 20"/>
                  <a:gd name="T39" fmla="*/ 0 h 27"/>
                  <a:gd name="T40" fmla="*/ 3 w 20"/>
                  <a:gd name="T41" fmla="*/ 0 h 27"/>
                  <a:gd name="T42" fmla="*/ 3 w 20"/>
                  <a:gd name="T43" fmla="*/ 0 h 27"/>
                  <a:gd name="T44" fmla="*/ 3 w 20"/>
                  <a:gd name="T45" fmla="*/ 0 h 27"/>
                  <a:gd name="T46" fmla="*/ 8 w 20"/>
                  <a:gd name="T47" fmla="*/ 0 h 27"/>
                  <a:gd name="T48" fmla="*/ 8 w 20"/>
                  <a:gd name="T49" fmla="*/ 0 h 27"/>
                  <a:gd name="T50" fmla="*/ 8 w 20"/>
                  <a:gd name="T51" fmla="*/ 0 h 27"/>
                  <a:gd name="T52" fmla="*/ 8 w 20"/>
                  <a:gd name="T53" fmla="*/ 5 h 27"/>
                  <a:gd name="T54" fmla="*/ 12 w 20"/>
                  <a:gd name="T5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7">
                    <a:moveTo>
                      <a:pt x="12" y="5"/>
                    </a:moveTo>
                    <a:lnTo>
                      <a:pt x="12" y="10"/>
                    </a:lnTo>
                    <a:lnTo>
                      <a:pt x="16" y="14"/>
                    </a:lnTo>
                    <a:lnTo>
                      <a:pt x="20" y="19"/>
                    </a:lnTo>
                    <a:lnTo>
                      <a:pt x="20" y="19"/>
                    </a:lnTo>
                    <a:lnTo>
                      <a:pt x="20" y="24"/>
                    </a:lnTo>
                    <a:lnTo>
                      <a:pt x="20" y="24"/>
                    </a:lnTo>
                    <a:lnTo>
                      <a:pt x="20" y="24"/>
                    </a:lnTo>
                    <a:lnTo>
                      <a:pt x="20" y="24"/>
                    </a:lnTo>
                    <a:lnTo>
                      <a:pt x="16" y="27"/>
                    </a:lnTo>
                    <a:lnTo>
                      <a:pt x="12" y="27"/>
                    </a:lnTo>
                    <a:lnTo>
                      <a:pt x="12" y="24"/>
                    </a:lnTo>
                    <a:lnTo>
                      <a:pt x="12" y="24"/>
                    </a:lnTo>
                    <a:lnTo>
                      <a:pt x="8" y="19"/>
                    </a:lnTo>
                    <a:lnTo>
                      <a:pt x="3" y="10"/>
                    </a:lnTo>
                    <a:lnTo>
                      <a:pt x="3" y="5"/>
                    </a:lnTo>
                    <a:lnTo>
                      <a:pt x="3" y="5"/>
                    </a:lnTo>
                    <a:lnTo>
                      <a:pt x="0" y="5"/>
                    </a:lnTo>
                    <a:lnTo>
                      <a:pt x="0" y="5"/>
                    </a:lnTo>
                    <a:lnTo>
                      <a:pt x="3" y="0"/>
                    </a:lnTo>
                    <a:lnTo>
                      <a:pt x="3" y="0"/>
                    </a:lnTo>
                    <a:lnTo>
                      <a:pt x="3" y="0"/>
                    </a:lnTo>
                    <a:lnTo>
                      <a:pt x="3" y="0"/>
                    </a:lnTo>
                    <a:lnTo>
                      <a:pt x="8" y="0"/>
                    </a:lnTo>
                    <a:lnTo>
                      <a:pt x="8" y="0"/>
                    </a:lnTo>
                    <a:lnTo>
                      <a:pt x="8" y="0"/>
                    </a:lnTo>
                    <a:lnTo>
                      <a:pt x="8" y="5"/>
                    </a:lnTo>
                    <a:lnTo>
                      <a:pt x="12" y="5"/>
                    </a:lnTo>
                    <a:close/>
                  </a:path>
                </a:pathLst>
              </a:custGeom>
              <a:solidFill>
                <a:srgbClr val="BA9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39" name="Freeform 47"/>
              <p:cNvSpPr>
                <a:spLocks/>
              </p:cNvSpPr>
              <p:nvPr/>
            </p:nvSpPr>
            <p:spPr bwMode="auto">
              <a:xfrm>
                <a:off x="1038" y="2347"/>
                <a:ext cx="20" cy="24"/>
              </a:xfrm>
              <a:custGeom>
                <a:avLst/>
                <a:gdLst>
                  <a:gd name="T0" fmla="*/ 12 w 20"/>
                  <a:gd name="T1" fmla="*/ 5 h 24"/>
                  <a:gd name="T2" fmla="*/ 12 w 20"/>
                  <a:gd name="T3" fmla="*/ 10 h 24"/>
                  <a:gd name="T4" fmla="*/ 16 w 20"/>
                  <a:gd name="T5" fmla="*/ 14 h 24"/>
                  <a:gd name="T6" fmla="*/ 20 w 20"/>
                  <a:gd name="T7" fmla="*/ 19 h 24"/>
                  <a:gd name="T8" fmla="*/ 20 w 20"/>
                  <a:gd name="T9" fmla="*/ 19 h 24"/>
                  <a:gd name="T10" fmla="*/ 20 w 20"/>
                  <a:gd name="T11" fmla="*/ 24 h 24"/>
                  <a:gd name="T12" fmla="*/ 20 w 20"/>
                  <a:gd name="T13" fmla="*/ 24 h 24"/>
                  <a:gd name="T14" fmla="*/ 20 w 20"/>
                  <a:gd name="T15" fmla="*/ 24 h 24"/>
                  <a:gd name="T16" fmla="*/ 20 w 20"/>
                  <a:gd name="T17" fmla="*/ 24 h 24"/>
                  <a:gd name="T18" fmla="*/ 16 w 20"/>
                  <a:gd name="T19" fmla="*/ 24 h 24"/>
                  <a:gd name="T20" fmla="*/ 12 w 20"/>
                  <a:gd name="T21" fmla="*/ 24 h 24"/>
                  <a:gd name="T22" fmla="*/ 12 w 20"/>
                  <a:gd name="T23" fmla="*/ 24 h 24"/>
                  <a:gd name="T24" fmla="*/ 12 w 20"/>
                  <a:gd name="T25" fmla="*/ 24 h 24"/>
                  <a:gd name="T26" fmla="*/ 8 w 20"/>
                  <a:gd name="T27" fmla="*/ 19 h 24"/>
                  <a:gd name="T28" fmla="*/ 3 w 20"/>
                  <a:gd name="T29" fmla="*/ 10 h 24"/>
                  <a:gd name="T30" fmla="*/ 3 w 20"/>
                  <a:gd name="T31" fmla="*/ 5 h 24"/>
                  <a:gd name="T32" fmla="*/ 3 w 20"/>
                  <a:gd name="T33" fmla="*/ 5 h 24"/>
                  <a:gd name="T34" fmla="*/ 0 w 20"/>
                  <a:gd name="T35" fmla="*/ 5 h 24"/>
                  <a:gd name="T36" fmla="*/ 0 w 20"/>
                  <a:gd name="T37" fmla="*/ 5 h 24"/>
                  <a:gd name="T38" fmla="*/ 3 w 20"/>
                  <a:gd name="T39" fmla="*/ 0 h 24"/>
                  <a:gd name="T40" fmla="*/ 3 w 20"/>
                  <a:gd name="T41" fmla="*/ 0 h 24"/>
                  <a:gd name="T42" fmla="*/ 3 w 20"/>
                  <a:gd name="T43" fmla="*/ 0 h 24"/>
                  <a:gd name="T44" fmla="*/ 3 w 20"/>
                  <a:gd name="T45" fmla="*/ 0 h 24"/>
                  <a:gd name="T46" fmla="*/ 8 w 20"/>
                  <a:gd name="T47" fmla="*/ 0 h 24"/>
                  <a:gd name="T48" fmla="*/ 8 w 20"/>
                  <a:gd name="T49" fmla="*/ 0 h 24"/>
                  <a:gd name="T50" fmla="*/ 8 w 20"/>
                  <a:gd name="T51" fmla="*/ 0 h 24"/>
                  <a:gd name="T52" fmla="*/ 8 w 20"/>
                  <a:gd name="T53" fmla="*/ 5 h 24"/>
                  <a:gd name="T54" fmla="*/ 12 w 20"/>
                  <a:gd name="T55"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4">
                    <a:moveTo>
                      <a:pt x="12" y="5"/>
                    </a:moveTo>
                    <a:lnTo>
                      <a:pt x="12" y="10"/>
                    </a:lnTo>
                    <a:lnTo>
                      <a:pt x="16" y="14"/>
                    </a:lnTo>
                    <a:lnTo>
                      <a:pt x="20" y="19"/>
                    </a:lnTo>
                    <a:lnTo>
                      <a:pt x="20" y="19"/>
                    </a:lnTo>
                    <a:lnTo>
                      <a:pt x="20" y="24"/>
                    </a:lnTo>
                    <a:lnTo>
                      <a:pt x="20" y="24"/>
                    </a:lnTo>
                    <a:lnTo>
                      <a:pt x="20" y="24"/>
                    </a:lnTo>
                    <a:lnTo>
                      <a:pt x="20" y="24"/>
                    </a:lnTo>
                    <a:lnTo>
                      <a:pt x="16" y="24"/>
                    </a:lnTo>
                    <a:lnTo>
                      <a:pt x="12" y="24"/>
                    </a:lnTo>
                    <a:lnTo>
                      <a:pt x="12" y="24"/>
                    </a:lnTo>
                    <a:lnTo>
                      <a:pt x="12" y="24"/>
                    </a:lnTo>
                    <a:lnTo>
                      <a:pt x="8" y="19"/>
                    </a:lnTo>
                    <a:lnTo>
                      <a:pt x="3" y="10"/>
                    </a:lnTo>
                    <a:lnTo>
                      <a:pt x="3" y="5"/>
                    </a:lnTo>
                    <a:lnTo>
                      <a:pt x="3" y="5"/>
                    </a:lnTo>
                    <a:lnTo>
                      <a:pt x="0" y="5"/>
                    </a:lnTo>
                    <a:lnTo>
                      <a:pt x="0" y="5"/>
                    </a:lnTo>
                    <a:lnTo>
                      <a:pt x="3" y="0"/>
                    </a:lnTo>
                    <a:lnTo>
                      <a:pt x="3" y="0"/>
                    </a:lnTo>
                    <a:lnTo>
                      <a:pt x="3" y="0"/>
                    </a:lnTo>
                    <a:lnTo>
                      <a:pt x="3" y="0"/>
                    </a:lnTo>
                    <a:lnTo>
                      <a:pt x="8" y="0"/>
                    </a:lnTo>
                    <a:lnTo>
                      <a:pt x="8" y="0"/>
                    </a:lnTo>
                    <a:lnTo>
                      <a:pt x="8" y="0"/>
                    </a:lnTo>
                    <a:lnTo>
                      <a:pt x="8" y="5"/>
                    </a:lnTo>
                    <a:lnTo>
                      <a:pt x="12" y="5"/>
                    </a:lnTo>
                    <a:close/>
                  </a:path>
                </a:pathLst>
              </a:custGeom>
              <a:solidFill>
                <a:srgbClr val="C3A5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40" name="Freeform 48"/>
              <p:cNvSpPr>
                <a:spLocks/>
              </p:cNvSpPr>
              <p:nvPr/>
            </p:nvSpPr>
            <p:spPr bwMode="auto">
              <a:xfrm>
                <a:off x="1041" y="2347"/>
                <a:ext cx="17" cy="24"/>
              </a:xfrm>
              <a:custGeom>
                <a:avLst/>
                <a:gdLst>
                  <a:gd name="T0" fmla="*/ 5 w 17"/>
                  <a:gd name="T1" fmla="*/ 0 h 24"/>
                  <a:gd name="T2" fmla="*/ 5 w 17"/>
                  <a:gd name="T3" fmla="*/ 5 h 24"/>
                  <a:gd name="T4" fmla="*/ 5 w 17"/>
                  <a:gd name="T5" fmla="*/ 5 h 24"/>
                  <a:gd name="T6" fmla="*/ 9 w 17"/>
                  <a:gd name="T7" fmla="*/ 5 h 24"/>
                  <a:gd name="T8" fmla="*/ 9 w 17"/>
                  <a:gd name="T9" fmla="*/ 5 h 24"/>
                  <a:gd name="T10" fmla="*/ 9 w 17"/>
                  <a:gd name="T11" fmla="*/ 10 h 24"/>
                  <a:gd name="T12" fmla="*/ 13 w 17"/>
                  <a:gd name="T13" fmla="*/ 14 h 24"/>
                  <a:gd name="T14" fmla="*/ 17 w 17"/>
                  <a:gd name="T15" fmla="*/ 19 h 24"/>
                  <a:gd name="T16" fmla="*/ 17 w 17"/>
                  <a:gd name="T17" fmla="*/ 19 h 24"/>
                  <a:gd name="T18" fmla="*/ 17 w 17"/>
                  <a:gd name="T19" fmla="*/ 24 h 24"/>
                  <a:gd name="T20" fmla="*/ 13 w 17"/>
                  <a:gd name="T21" fmla="*/ 24 h 24"/>
                  <a:gd name="T22" fmla="*/ 13 w 17"/>
                  <a:gd name="T23" fmla="*/ 24 h 24"/>
                  <a:gd name="T24" fmla="*/ 13 w 17"/>
                  <a:gd name="T25" fmla="*/ 24 h 24"/>
                  <a:gd name="T26" fmla="*/ 9 w 17"/>
                  <a:gd name="T27" fmla="*/ 24 h 24"/>
                  <a:gd name="T28" fmla="*/ 9 w 17"/>
                  <a:gd name="T29" fmla="*/ 24 h 24"/>
                  <a:gd name="T30" fmla="*/ 9 w 17"/>
                  <a:gd name="T31" fmla="*/ 19 h 24"/>
                  <a:gd name="T32" fmla="*/ 9 w 17"/>
                  <a:gd name="T33" fmla="*/ 19 h 24"/>
                  <a:gd name="T34" fmla="*/ 5 w 17"/>
                  <a:gd name="T35" fmla="*/ 14 h 24"/>
                  <a:gd name="T36" fmla="*/ 0 w 17"/>
                  <a:gd name="T37" fmla="*/ 10 h 24"/>
                  <a:gd name="T38" fmla="*/ 0 w 17"/>
                  <a:gd name="T39" fmla="*/ 5 h 24"/>
                  <a:gd name="T40" fmla="*/ 0 w 17"/>
                  <a:gd name="T41" fmla="*/ 5 h 24"/>
                  <a:gd name="T42" fmla="*/ 0 w 17"/>
                  <a:gd name="T43" fmla="*/ 5 h 24"/>
                  <a:gd name="T44" fmla="*/ 0 w 17"/>
                  <a:gd name="T45" fmla="*/ 5 h 24"/>
                  <a:gd name="T46" fmla="*/ 0 w 17"/>
                  <a:gd name="T47" fmla="*/ 0 h 24"/>
                  <a:gd name="T48" fmla="*/ 0 w 17"/>
                  <a:gd name="T49" fmla="*/ 0 h 24"/>
                  <a:gd name="T50" fmla="*/ 0 w 17"/>
                  <a:gd name="T51" fmla="*/ 0 h 24"/>
                  <a:gd name="T52" fmla="*/ 5 w 17"/>
                  <a:gd name="T53" fmla="*/ 0 h 24"/>
                  <a:gd name="T54" fmla="*/ 5 w 17"/>
                  <a:gd name="T5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24">
                    <a:moveTo>
                      <a:pt x="5" y="0"/>
                    </a:moveTo>
                    <a:lnTo>
                      <a:pt x="5" y="5"/>
                    </a:lnTo>
                    <a:lnTo>
                      <a:pt x="5" y="5"/>
                    </a:lnTo>
                    <a:lnTo>
                      <a:pt x="9" y="5"/>
                    </a:lnTo>
                    <a:lnTo>
                      <a:pt x="9" y="5"/>
                    </a:lnTo>
                    <a:lnTo>
                      <a:pt x="9" y="10"/>
                    </a:lnTo>
                    <a:lnTo>
                      <a:pt x="13" y="14"/>
                    </a:lnTo>
                    <a:lnTo>
                      <a:pt x="17" y="19"/>
                    </a:lnTo>
                    <a:lnTo>
                      <a:pt x="17" y="19"/>
                    </a:lnTo>
                    <a:lnTo>
                      <a:pt x="17" y="24"/>
                    </a:lnTo>
                    <a:lnTo>
                      <a:pt x="13" y="24"/>
                    </a:lnTo>
                    <a:lnTo>
                      <a:pt x="13" y="24"/>
                    </a:lnTo>
                    <a:lnTo>
                      <a:pt x="13" y="24"/>
                    </a:lnTo>
                    <a:lnTo>
                      <a:pt x="9" y="24"/>
                    </a:lnTo>
                    <a:lnTo>
                      <a:pt x="9" y="24"/>
                    </a:lnTo>
                    <a:lnTo>
                      <a:pt x="9" y="19"/>
                    </a:lnTo>
                    <a:lnTo>
                      <a:pt x="9" y="19"/>
                    </a:lnTo>
                    <a:lnTo>
                      <a:pt x="5" y="14"/>
                    </a:lnTo>
                    <a:lnTo>
                      <a:pt x="0" y="10"/>
                    </a:lnTo>
                    <a:lnTo>
                      <a:pt x="0" y="5"/>
                    </a:lnTo>
                    <a:lnTo>
                      <a:pt x="0" y="5"/>
                    </a:lnTo>
                    <a:lnTo>
                      <a:pt x="0" y="5"/>
                    </a:lnTo>
                    <a:lnTo>
                      <a:pt x="0" y="5"/>
                    </a:lnTo>
                    <a:lnTo>
                      <a:pt x="0" y="0"/>
                    </a:lnTo>
                    <a:lnTo>
                      <a:pt x="0" y="0"/>
                    </a:lnTo>
                    <a:lnTo>
                      <a:pt x="0" y="0"/>
                    </a:lnTo>
                    <a:lnTo>
                      <a:pt x="5" y="0"/>
                    </a:lnTo>
                    <a:lnTo>
                      <a:pt x="5"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41" name="Freeform 49"/>
              <p:cNvSpPr>
                <a:spLocks/>
              </p:cNvSpPr>
              <p:nvPr/>
            </p:nvSpPr>
            <p:spPr bwMode="auto">
              <a:xfrm>
                <a:off x="1041" y="2371"/>
                <a:ext cx="25" cy="17"/>
              </a:xfrm>
              <a:custGeom>
                <a:avLst/>
                <a:gdLst>
                  <a:gd name="T0" fmla="*/ 25 w 25"/>
                  <a:gd name="T1" fmla="*/ 0 h 17"/>
                  <a:gd name="T2" fmla="*/ 25 w 25"/>
                  <a:gd name="T3" fmla="*/ 0 h 17"/>
                  <a:gd name="T4" fmla="*/ 22 w 25"/>
                  <a:gd name="T5" fmla="*/ 0 h 17"/>
                  <a:gd name="T6" fmla="*/ 22 w 25"/>
                  <a:gd name="T7" fmla="*/ 0 h 17"/>
                  <a:gd name="T8" fmla="*/ 22 w 25"/>
                  <a:gd name="T9" fmla="*/ 0 h 17"/>
                  <a:gd name="T10" fmla="*/ 13 w 25"/>
                  <a:gd name="T11" fmla="*/ 0 h 17"/>
                  <a:gd name="T12" fmla="*/ 5 w 25"/>
                  <a:gd name="T13" fmla="*/ 3 h 17"/>
                  <a:gd name="T14" fmla="*/ 0 w 25"/>
                  <a:gd name="T15" fmla="*/ 12 h 17"/>
                  <a:gd name="T16" fmla="*/ 0 w 25"/>
                  <a:gd name="T17" fmla="*/ 12 h 17"/>
                  <a:gd name="T18" fmla="*/ 0 w 25"/>
                  <a:gd name="T19" fmla="*/ 17 h 17"/>
                  <a:gd name="T20" fmla="*/ 0 w 25"/>
                  <a:gd name="T21" fmla="*/ 17 h 17"/>
                  <a:gd name="T22" fmla="*/ 0 w 25"/>
                  <a:gd name="T23" fmla="*/ 12 h 17"/>
                  <a:gd name="T24" fmla="*/ 0 w 25"/>
                  <a:gd name="T25" fmla="*/ 12 h 17"/>
                  <a:gd name="T26" fmla="*/ 9 w 25"/>
                  <a:gd name="T27" fmla="*/ 12 h 17"/>
                  <a:gd name="T28" fmla="*/ 17 w 25"/>
                  <a:gd name="T29" fmla="*/ 3 h 17"/>
                  <a:gd name="T30" fmla="*/ 25 w 25"/>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7">
                    <a:moveTo>
                      <a:pt x="25" y="0"/>
                    </a:moveTo>
                    <a:lnTo>
                      <a:pt x="25" y="0"/>
                    </a:lnTo>
                    <a:lnTo>
                      <a:pt x="22" y="0"/>
                    </a:lnTo>
                    <a:lnTo>
                      <a:pt x="22" y="0"/>
                    </a:lnTo>
                    <a:lnTo>
                      <a:pt x="22" y="0"/>
                    </a:lnTo>
                    <a:lnTo>
                      <a:pt x="13" y="0"/>
                    </a:lnTo>
                    <a:lnTo>
                      <a:pt x="5" y="3"/>
                    </a:lnTo>
                    <a:lnTo>
                      <a:pt x="0" y="12"/>
                    </a:lnTo>
                    <a:lnTo>
                      <a:pt x="0" y="12"/>
                    </a:lnTo>
                    <a:lnTo>
                      <a:pt x="0" y="17"/>
                    </a:lnTo>
                    <a:lnTo>
                      <a:pt x="0" y="17"/>
                    </a:lnTo>
                    <a:lnTo>
                      <a:pt x="0" y="12"/>
                    </a:lnTo>
                    <a:lnTo>
                      <a:pt x="0" y="12"/>
                    </a:lnTo>
                    <a:lnTo>
                      <a:pt x="9" y="12"/>
                    </a:lnTo>
                    <a:lnTo>
                      <a:pt x="17" y="3"/>
                    </a:lnTo>
                    <a:lnTo>
                      <a:pt x="25"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42" name="Freeform 50"/>
              <p:cNvSpPr>
                <a:spLocks/>
              </p:cNvSpPr>
              <p:nvPr/>
            </p:nvSpPr>
            <p:spPr bwMode="auto">
              <a:xfrm>
                <a:off x="1041" y="2371"/>
                <a:ext cx="25" cy="22"/>
              </a:xfrm>
              <a:custGeom>
                <a:avLst/>
                <a:gdLst>
                  <a:gd name="T0" fmla="*/ 13 w 25"/>
                  <a:gd name="T1" fmla="*/ 3 h 22"/>
                  <a:gd name="T2" fmla="*/ 17 w 25"/>
                  <a:gd name="T3" fmla="*/ 3 h 22"/>
                  <a:gd name="T4" fmla="*/ 22 w 25"/>
                  <a:gd name="T5" fmla="*/ 0 h 22"/>
                  <a:gd name="T6" fmla="*/ 25 w 25"/>
                  <a:gd name="T7" fmla="*/ 0 h 22"/>
                  <a:gd name="T8" fmla="*/ 25 w 25"/>
                  <a:gd name="T9" fmla="*/ 0 h 22"/>
                  <a:gd name="T10" fmla="*/ 25 w 25"/>
                  <a:gd name="T11" fmla="*/ 3 h 22"/>
                  <a:gd name="T12" fmla="*/ 25 w 25"/>
                  <a:gd name="T13" fmla="*/ 9 h 22"/>
                  <a:gd name="T14" fmla="*/ 17 w 25"/>
                  <a:gd name="T15" fmla="*/ 17 h 22"/>
                  <a:gd name="T16" fmla="*/ 17 w 25"/>
                  <a:gd name="T17" fmla="*/ 17 h 22"/>
                  <a:gd name="T18" fmla="*/ 5 w 25"/>
                  <a:gd name="T19" fmla="*/ 22 h 22"/>
                  <a:gd name="T20" fmla="*/ 0 w 25"/>
                  <a:gd name="T21" fmla="*/ 22 h 22"/>
                  <a:gd name="T22" fmla="*/ 0 w 25"/>
                  <a:gd name="T23" fmla="*/ 17 h 22"/>
                  <a:gd name="T24" fmla="*/ 0 w 25"/>
                  <a:gd name="T25" fmla="*/ 17 h 22"/>
                  <a:gd name="T26" fmla="*/ 0 w 25"/>
                  <a:gd name="T27" fmla="*/ 12 h 22"/>
                  <a:gd name="T28" fmla="*/ 5 w 25"/>
                  <a:gd name="T29" fmla="*/ 9 h 22"/>
                  <a:gd name="T30" fmla="*/ 13 w 25"/>
                  <a:gd name="T3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2">
                    <a:moveTo>
                      <a:pt x="13" y="3"/>
                    </a:moveTo>
                    <a:lnTo>
                      <a:pt x="17" y="3"/>
                    </a:lnTo>
                    <a:lnTo>
                      <a:pt x="22" y="0"/>
                    </a:lnTo>
                    <a:lnTo>
                      <a:pt x="25" y="0"/>
                    </a:lnTo>
                    <a:lnTo>
                      <a:pt x="25" y="0"/>
                    </a:lnTo>
                    <a:lnTo>
                      <a:pt x="25" y="3"/>
                    </a:lnTo>
                    <a:lnTo>
                      <a:pt x="25" y="9"/>
                    </a:lnTo>
                    <a:lnTo>
                      <a:pt x="17" y="17"/>
                    </a:lnTo>
                    <a:lnTo>
                      <a:pt x="17" y="17"/>
                    </a:lnTo>
                    <a:lnTo>
                      <a:pt x="5" y="22"/>
                    </a:lnTo>
                    <a:lnTo>
                      <a:pt x="0" y="22"/>
                    </a:lnTo>
                    <a:lnTo>
                      <a:pt x="0" y="17"/>
                    </a:lnTo>
                    <a:lnTo>
                      <a:pt x="0" y="17"/>
                    </a:lnTo>
                    <a:lnTo>
                      <a:pt x="0" y="12"/>
                    </a:lnTo>
                    <a:lnTo>
                      <a:pt x="5" y="9"/>
                    </a:lnTo>
                    <a:lnTo>
                      <a:pt x="13" y="3"/>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43" name="Freeform 51"/>
              <p:cNvSpPr>
                <a:spLocks/>
              </p:cNvSpPr>
              <p:nvPr/>
            </p:nvSpPr>
            <p:spPr bwMode="auto">
              <a:xfrm>
                <a:off x="1046" y="2374"/>
                <a:ext cx="17" cy="14"/>
              </a:xfrm>
              <a:custGeom>
                <a:avLst/>
                <a:gdLst>
                  <a:gd name="T0" fmla="*/ 12 w 17"/>
                  <a:gd name="T1" fmla="*/ 0 h 14"/>
                  <a:gd name="T2" fmla="*/ 17 w 17"/>
                  <a:gd name="T3" fmla="*/ 0 h 14"/>
                  <a:gd name="T4" fmla="*/ 17 w 17"/>
                  <a:gd name="T5" fmla="*/ 0 h 14"/>
                  <a:gd name="T6" fmla="*/ 17 w 17"/>
                  <a:gd name="T7" fmla="*/ 0 h 14"/>
                  <a:gd name="T8" fmla="*/ 17 w 17"/>
                  <a:gd name="T9" fmla="*/ 0 h 14"/>
                  <a:gd name="T10" fmla="*/ 12 w 17"/>
                  <a:gd name="T11" fmla="*/ 6 h 14"/>
                  <a:gd name="T12" fmla="*/ 8 w 17"/>
                  <a:gd name="T13" fmla="*/ 9 h 14"/>
                  <a:gd name="T14" fmla="*/ 4 w 17"/>
                  <a:gd name="T15" fmla="*/ 9 h 14"/>
                  <a:gd name="T16" fmla="*/ 4 w 17"/>
                  <a:gd name="T17" fmla="*/ 9 h 14"/>
                  <a:gd name="T18" fmla="*/ 0 w 17"/>
                  <a:gd name="T19" fmla="*/ 14 h 14"/>
                  <a:gd name="T20" fmla="*/ 0 w 17"/>
                  <a:gd name="T21" fmla="*/ 9 h 14"/>
                  <a:gd name="T22" fmla="*/ 4 w 17"/>
                  <a:gd name="T23" fmla="*/ 6 h 14"/>
                  <a:gd name="T24" fmla="*/ 4 w 17"/>
                  <a:gd name="T25" fmla="*/ 6 h 14"/>
                  <a:gd name="T26" fmla="*/ 4 w 17"/>
                  <a:gd name="T27" fmla="*/ 6 h 14"/>
                  <a:gd name="T28" fmla="*/ 8 w 17"/>
                  <a:gd name="T29" fmla="*/ 0 h 14"/>
                  <a:gd name="T30" fmla="*/ 12 w 17"/>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4">
                    <a:moveTo>
                      <a:pt x="12" y="0"/>
                    </a:moveTo>
                    <a:lnTo>
                      <a:pt x="17" y="0"/>
                    </a:lnTo>
                    <a:lnTo>
                      <a:pt x="17" y="0"/>
                    </a:lnTo>
                    <a:lnTo>
                      <a:pt x="17" y="0"/>
                    </a:lnTo>
                    <a:lnTo>
                      <a:pt x="17" y="0"/>
                    </a:lnTo>
                    <a:lnTo>
                      <a:pt x="12" y="6"/>
                    </a:lnTo>
                    <a:lnTo>
                      <a:pt x="8" y="9"/>
                    </a:lnTo>
                    <a:lnTo>
                      <a:pt x="4" y="9"/>
                    </a:lnTo>
                    <a:lnTo>
                      <a:pt x="4" y="9"/>
                    </a:lnTo>
                    <a:lnTo>
                      <a:pt x="0" y="14"/>
                    </a:lnTo>
                    <a:lnTo>
                      <a:pt x="0" y="9"/>
                    </a:lnTo>
                    <a:lnTo>
                      <a:pt x="4" y="6"/>
                    </a:lnTo>
                    <a:lnTo>
                      <a:pt x="4" y="6"/>
                    </a:lnTo>
                    <a:lnTo>
                      <a:pt x="4" y="6"/>
                    </a:lnTo>
                    <a:lnTo>
                      <a:pt x="8" y="0"/>
                    </a:lnTo>
                    <a:lnTo>
                      <a:pt x="12"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44" name="Freeform 52"/>
              <p:cNvSpPr>
                <a:spLocks/>
              </p:cNvSpPr>
              <p:nvPr/>
            </p:nvSpPr>
            <p:spPr bwMode="auto">
              <a:xfrm>
                <a:off x="1046" y="2374"/>
                <a:ext cx="17" cy="14"/>
              </a:xfrm>
              <a:custGeom>
                <a:avLst/>
                <a:gdLst>
                  <a:gd name="T0" fmla="*/ 12 w 17"/>
                  <a:gd name="T1" fmla="*/ 0 h 14"/>
                  <a:gd name="T2" fmla="*/ 17 w 17"/>
                  <a:gd name="T3" fmla="*/ 0 h 14"/>
                  <a:gd name="T4" fmla="*/ 17 w 17"/>
                  <a:gd name="T5" fmla="*/ 0 h 14"/>
                  <a:gd name="T6" fmla="*/ 17 w 17"/>
                  <a:gd name="T7" fmla="*/ 0 h 14"/>
                  <a:gd name="T8" fmla="*/ 17 w 17"/>
                  <a:gd name="T9" fmla="*/ 0 h 14"/>
                  <a:gd name="T10" fmla="*/ 12 w 17"/>
                  <a:gd name="T11" fmla="*/ 6 h 14"/>
                  <a:gd name="T12" fmla="*/ 8 w 17"/>
                  <a:gd name="T13" fmla="*/ 9 h 14"/>
                  <a:gd name="T14" fmla="*/ 4 w 17"/>
                  <a:gd name="T15" fmla="*/ 9 h 14"/>
                  <a:gd name="T16" fmla="*/ 4 w 17"/>
                  <a:gd name="T17" fmla="*/ 9 h 14"/>
                  <a:gd name="T18" fmla="*/ 0 w 17"/>
                  <a:gd name="T19" fmla="*/ 14 h 14"/>
                  <a:gd name="T20" fmla="*/ 0 w 17"/>
                  <a:gd name="T21" fmla="*/ 9 h 14"/>
                  <a:gd name="T22" fmla="*/ 4 w 17"/>
                  <a:gd name="T23" fmla="*/ 6 h 14"/>
                  <a:gd name="T24" fmla="*/ 4 w 17"/>
                  <a:gd name="T25" fmla="*/ 6 h 14"/>
                  <a:gd name="T26" fmla="*/ 4 w 17"/>
                  <a:gd name="T27" fmla="*/ 6 h 14"/>
                  <a:gd name="T28" fmla="*/ 8 w 17"/>
                  <a:gd name="T29" fmla="*/ 0 h 14"/>
                  <a:gd name="T30" fmla="*/ 12 w 17"/>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4">
                    <a:moveTo>
                      <a:pt x="12" y="0"/>
                    </a:moveTo>
                    <a:lnTo>
                      <a:pt x="17" y="0"/>
                    </a:lnTo>
                    <a:lnTo>
                      <a:pt x="17" y="0"/>
                    </a:lnTo>
                    <a:lnTo>
                      <a:pt x="17" y="0"/>
                    </a:lnTo>
                    <a:lnTo>
                      <a:pt x="17" y="0"/>
                    </a:lnTo>
                    <a:lnTo>
                      <a:pt x="12" y="6"/>
                    </a:lnTo>
                    <a:lnTo>
                      <a:pt x="8" y="9"/>
                    </a:lnTo>
                    <a:lnTo>
                      <a:pt x="4" y="9"/>
                    </a:lnTo>
                    <a:lnTo>
                      <a:pt x="4" y="9"/>
                    </a:lnTo>
                    <a:lnTo>
                      <a:pt x="0" y="14"/>
                    </a:lnTo>
                    <a:lnTo>
                      <a:pt x="0" y="9"/>
                    </a:lnTo>
                    <a:lnTo>
                      <a:pt x="4" y="6"/>
                    </a:lnTo>
                    <a:lnTo>
                      <a:pt x="4" y="6"/>
                    </a:lnTo>
                    <a:lnTo>
                      <a:pt x="4" y="6"/>
                    </a:lnTo>
                    <a:lnTo>
                      <a:pt x="8" y="0"/>
                    </a:lnTo>
                    <a:lnTo>
                      <a:pt x="12" y="0"/>
                    </a:lnTo>
                    <a:close/>
                  </a:path>
                </a:pathLst>
              </a:custGeom>
              <a:solidFill>
                <a:srgbClr val="A170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45" name="Freeform 53"/>
              <p:cNvSpPr>
                <a:spLocks/>
              </p:cNvSpPr>
              <p:nvPr/>
            </p:nvSpPr>
            <p:spPr bwMode="auto">
              <a:xfrm>
                <a:off x="1046" y="2374"/>
                <a:ext cx="17" cy="9"/>
              </a:xfrm>
              <a:custGeom>
                <a:avLst/>
                <a:gdLst>
                  <a:gd name="T0" fmla="*/ 12 w 17"/>
                  <a:gd name="T1" fmla="*/ 0 h 9"/>
                  <a:gd name="T2" fmla="*/ 12 w 17"/>
                  <a:gd name="T3" fmla="*/ 0 h 9"/>
                  <a:gd name="T4" fmla="*/ 17 w 17"/>
                  <a:gd name="T5" fmla="*/ 0 h 9"/>
                  <a:gd name="T6" fmla="*/ 17 w 17"/>
                  <a:gd name="T7" fmla="*/ 0 h 9"/>
                  <a:gd name="T8" fmla="*/ 17 w 17"/>
                  <a:gd name="T9" fmla="*/ 0 h 9"/>
                  <a:gd name="T10" fmla="*/ 12 w 17"/>
                  <a:gd name="T11" fmla="*/ 6 h 9"/>
                  <a:gd name="T12" fmla="*/ 8 w 17"/>
                  <a:gd name="T13" fmla="*/ 9 h 9"/>
                  <a:gd name="T14" fmla="*/ 4 w 17"/>
                  <a:gd name="T15" fmla="*/ 9 h 9"/>
                  <a:gd name="T16" fmla="*/ 4 w 17"/>
                  <a:gd name="T17" fmla="*/ 9 h 9"/>
                  <a:gd name="T18" fmla="*/ 0 w 17"/>
                  <a:gd name="T19" fmla="*/ 9 h 9"/>
                  <a:gd name="T20" fmla="*/ 4 w 17"/>
                  <a:gd name="T21" fmla="*/ 9 h 9"/>
                  <a:gd name="T22" fmla="*/ 4 w 17"/>
                  <a:gd name="T23" fmla="*/ 6 h 9"/>
                  <a:gd name="T24" fmla="*/ 4 w 17"/>
                  <a:gd name="T25" fmla="*/ 6 h 9"/>
                  <a:gd name="T26" fmla="*/ 4 w 17"/>
                  <a:gd name="T27" fmla="*/ 6 h 9"/>
                  <a:gd name="T28" fmla="*/ 8 w 17"/>
                  <a:gd name="T29" fmla="*/ 0 h 9"/>
                  <a:gd name="T30" fmla="*/ 12 w 17"/>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9">
                    <a:moveTo>
                      <a:pt x="12" y="0"/>
                    </a:moveTo>
                    <a:lnTo>
                      <a:pt x="12" y="0"/>
                    </a:lnTo>
                    <a:lnTo>
                      <a:pt x="17" y="0"/>
                    </a:lnTo>
                    <a:lnTo>
                      <a:pt x="17" y="0"/>
                    </a:lnTo>
                    <a:lnTo>
                      <a:pt x="17" y="0"/>
                    </a:lnTo>
                    <a:lnTo>
                      <a:pt x="12" y="6"/>
                    </a:lnTo>
                    <a:lnTo>
                      <a:pt x="8" y="9"/>
                    </a:lnTo>
                    <a:lnTo>
                      <a:pt x="4" y="9"/>
                    </a:lnTo>
                    <a:lnTo>
                      <a:pt x="4" y="9"/>
                    </a:lnTo>
                    <a:lnTo>
                      <a:pt x="0" y="9"/>
                    </a:lnTo>
                    <a:lnTo>
                      <a:pt x="4" y="9"/>
                    </a:lnTo>
                    <a:lnTo>
                      <a:pt x="4" y="6"/>
                    </a:lnTo>
                    <a:lnTo>
                      <a:pt x="4" y="6"/>
                    </a:lnTo>
                    <a:lnTo>
                      <a:pt x="4" y="6"/>
                    </a:lnTo>
                    <a:lnTo>
                      <a:pt x="8" y="0"/>
                    </a:lnTo>
                    <a:lnTo>
                      <a:pt x="12" y="0"/>
                    </a:lnTo>
                    <a:close/>
                  </a:path>
                </a:pathLst>
              </a:custGeom>
              <a:solidFill>
                <a:srgbClr val="AA7B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46" name="Freeform 54"/>
              <p:cNvSpPr>
                <a:spLocks/>
              </p:cNvSpPr>
              <p:nvPr/>
            </p:nvSpPr>
            <p:spPr bwMode="auto">
              <a:xfrm>
                <a:off x="1050" y="2374"/>
                <a:ext cx="13" cy="9"/>
              </a:xfrm>
              <a:custGeom>
                <a:avLst/>
                <a:gdLst>
                  <a:gd name="T0" fmla="*/ 8 w 13"/>
                  <a:gd name="T1" fmla="*/ 0 h 9"/>
                  <a:gd name="T2" fmla="*/ 8 w 13"/>
                  <a:gd name="T3" fmla="*/ 0 h 9"/>
                  <a:gd name="T4" fmla="*/ 13 w 13"/>
                  <a:gd name="T5" fmla="*/ 0 h 9"/>
                  <a:gd name="T6" fmla="*/ 13 w 13"/>
                  <a:gd name="T7" fmla="*/ 0 h 9"/>
                  <a:gd name="T8" fmla="*/ 13 w 13"/>
                  <a:gd name="T9" fmla="*/ 0 h 9"/>
                  <a:gd name="T10" fmla="*/ 8 w 13"/>
                  <a:gd name="T11" fmla="*/ 6 h 9"/>
                  <a:gd name="T12" fmla="*/ 4 w 13"/>
                  <a:gd name="T13" fmla="*/ 9 h 9"/>
                  <a:gd name="T14" fmla="*/ 0 w 13"/>
                  <a:gd name="T15" fmla="*/ 9 h 9"/>
                  <a:gd name="T16" fmla="*/ 0 w 13"/>
                  <a:gd name="T17" fmla="*/ 9 h 9"/>
                  <a:gd name="T18" fmla="*/ 0 w 13"/>
                  <a:gd name="T19" fmla="*/ 9 h 9"/>
                  <a:gd name="T20" fmla="*/ 0 w 13"/>
                  <a:gd name="T21" fmla="*/ 9 h 9"/>
                  <a:gd name="T22" fmla="*/ 0 w 13"/>
                  <a:gd name="T23" fmla="*/ 6 h 9"/>
                  <a:gd name="T24" fmla="*/ 0 w 13"/>
                  <a:gd name="T25" fmla="*/ 6 h 9"/>
                  <a:gd name="T26" fmla="*/ 0 w 13"/>
                  <a:gd name="T27" fmla="*/ 6 h 9"/>
                  <a:gd name="T28" fmla="*/ 4 w 13"/>
                  <a:gd name="T29" fmla="*/ 0 h 9"/>
                  <a:gd name="T30" fmla="*/ 8 w 13"/>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9">
                    <a:moveTo>
                      <a:pt x="8" y="0"/>
                    </a:moveTo>
                    <a:lnTo>
                      <a:pt x="8" y="0"/>
                    </a:lnTo>
                    <a:lnTo>
                      <a:pt x="13" y="0"/>
                    </a:lnTo>
                    <a:lnTo>
                      <a:pt x="13" y="0"/>
                    </a:lnTo>
                    <a:lnTo>
                      <a:pt x="13" y="0"/>
                    </a:lnTo>
                    <a:lnTo>
                      <a:pt x="8" y="6"/>
                    </a:lnTo>
                    <a:lnTo>
                      <a:pt x="4" y="9"/>
                    </a:lnTo>
                    <a:lnTo>
                      <a:pt x="0" y="9"/>
                    </a:lnTo>
                    <a:lnTo>
                      <a:pt x="0" y="9"/>
                    </a:lnTo>
                    <a:lnTo>
                      <a:pt x="0" y="9"/>
                    </a:lnTo>
                    <a:lnTo>
                      <a:pt x="0" y="9"/>
                    </a:lnTo>
                    <a:lnTo>
                      <a:pt x="0" y="6"/>
                    </a:lnTo>
                    <a:lnTo>
                      <a:pt x="0" y="6"/>
                    </a:lnTo>
                    <a:lnTo>
                      <a:pt x="0" y="6"/>
                    </a:lnTo>
                    <a:lnTo>
                      <a:pt x="4" y="0"/>
                    </a:lnTo>
                    <a:lnTo>
                      <a:pt x="8" y="0"/>
                    </a:lnTo>
                    <a:close/>
                  </a:path>
                </a:pathLst>
              </a:custGeom>
              <a:solidFill>
                <a:srgbClr val="B28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47" name="Freeform 55"/>
              <p:cNvSpPr>
                <a:spLocks/>
              </p:cNvSpPr>
              <p:nvPr/>
            </p:nvSpPr>
            <p:spPr bwMode="auto">
              <a:xfrm>
                <a:off x="1050" y="2374"/>
                <a:ext cx="13" cy="9"/>
              </a:xfrm>
              <a:custGeom>
                <a:avLst/>
                <a:gdLst>
                  <a:gd name="T0" fmla="*/ 8 w 13"/>
                  <a:gd name="T1" fmla="*/ 0 h 9"/>
                  <a:gd name="T2" fmla="*/ 8 w 13"/>
                  <a:gd name="T3" fmla="*/ 0 h 9"/>
                  <a:gd name="T4" fmla="*/ 13 w 13"/>
                  <a:gd name="T5" fmla="*/ 6 h 9"/>
                  <a:gd name="T6" fmla="*/ 13 w 13"/>
                  <a:gd name="T7" fmla="*/ 6 h 9"/>
                  <a:gd name="T8" fmla="*/ 13 w 13"/>
                  <a:gd name="T9" fmla="*/ 6 h 9"/>
                  <a:gd name="T10" fmla="*/ 8 w 13"/>
                  <a:gd name="T11" fmla="*/ 6 h 9"/>
                  <a:gd name="T12" fmla="*/ 4 w 13"/>
                  <a:gd name="T13" fmla="*/ 9 h 9"/>
                  <a:gd name="T14" fmla="*/ 4 w 13"/>
                  <a:gd name="T15" fmla="*/ 9 h 9"/>
                  <a:gd name="T16" fmla="*/ 4 w 13"/>
                  <a:gd name="T17" fmla="*/ 9 h 9"/>
                  <a:gd name="T18" fmla="*/ 0 w 13"/>
                  <a:gd name="T19" fmla="*/ 9 h 9"/>
                  <a:gd name="T20" fmla="*/ 0 w 13"/>
                  <a:gd name="T21" fmla="*/ 9 h 9"/>
                  <a:gd name="T22" fmla="*/ 0 w 13"/>
                  <a:gd name="T23" fmla="*/ 6 h 9"/>
                  <a:gd name="T24" fmla="*/ 0 w 13"/>
                  <a:gd name="T25" fmla="*/ 6 h 9"/>
                  <a:gd name="T26" fmla="*/ 0 w 13"/>
                  <a:gd name="T27" fmla="*/ 6 h 9"/>
                  <a:gd name="T28" fmla="*/ 4 w 13"/>
                  <a:gd name="T29" fmla="*/ 0 h 9"/>
                  <a:gd name="T30" fmla="*/ 8 w 13"/>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9">
                    <a:moveTo>
                      <a:pt x="8" y="0"/>
                    </a:moveTo>
                    <a:lnTo>
                      <a:pt x="8" y="0"/>
                    </a:lnTo>
                    <a:lnTo>
                      <a:pt x="13" y="6"/>
                    </a:lnTo>
                    <a:lnTo>
                      <a:pt x="13" y="6"/>
                    </a:lnTo>
                    <a:lnTo>
                      <a:pt x="13" y="6"/>
                    </a:lnTo>
                    <a:lnTo>
                      <a:pt x="8" y="6"/>
                    </a:lnTo>
                    <a:lnTo>
                      <a:pt x="4" y="9"/>
                    </a:lnTo>
                    <a:lnTo>
                      <a:pt x="4" y="9"/>
                    </a:lnTo>
                    <a:lnTo>
                      <a:pt x="4" y="9"/>
                    </a:lnTo>
                    <a:lnTo>
                      <a:pt x="0" y="9"/>
                    </a:lnTo>
                    <a:lnTo>
                      <a:pt x="0" y="9"/>
                    </a:lnTo>
                    <a:lnTo>
                      <a:pt x="0" y="6"/>
                    </a:lnTo>
                    <a:lnTo>
                      <a:pt x="0" y="6"/>
                    </a:lnTo>
                    <a:lnTo>
                      <a:pt x="0" y="6"/>
                    </a:lnTo>
                    <a:lnTo>
                      <a:pt x="4" y="0"/>
                    </a:lnTo>
                    <a:lnTo>
                      <a:pt x="8" y="0"/>
                    </a:lnTo>
                    <a:close/>
                  </a:path>
                </a:pathLst>
              </a:custGeom>
              <a:solidFill>
                <a:srgbClr val="BA90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48" name="Freeform 56"/>
              <p:cNvSpPr>
                <a:spLocks/>
              </p:cNvSpPr>
              <p:nvPr/>
            </p:nvSpPr>
            <p:spPr bwMode="auto">
              <a:xfrm>
                <a:off x="1050" y="2374"/>
                <a:ext cx="8" cy="9"/>
              </a:xfrm>
              <a:custGeom>
                <a:avLst/>
                <a:gdLst>
                  <a:gd name="T0" fmla="*/ 8 w 8"/>
                  <a:gd name="T1" fmla="*/ 0 h 9"/>
                  <a:gd name="T2" fmla="*/ 8 w 8"/>
                  <a:gd name="T3" fmla="*/ 0 h 9"/>
                  <a:gd name="T4" fmla="*/ 8 w 8"/>
                  <a:gd name="T5" fmla="*/ 6 h 9"/>
                  <a:gd name="T6" fmla="*/ 8 w 8"/>
                  <a:gd name="T7" fmla="*/ 6 h 9"/>
                  <a:gd name="T8" fmla="*/ 8 w 8"/>
                  <a:gd name="T9" fmla="*/ 6 h 9"/>
                  <a:gd name="T10" fmla="*/ 4 w 8"/>
                  <a:gd name="T11" fmla="*/ 6 h 9"/>
                  <a:gd name="T12" fmla="*/ 4 w 8"/>
                  <a:gd name="T13" fmla="*/ 9 h 9"/>
                  <a:gd name="T14" fmla="*/ 4 w 8"/>
                  <a:gd name="T15" fmla="*/ 9 h 9"/>
                  <a:gd name="T16" fmla="*/ 4 w 8"/>
                  <a:gd name="T17" fmla="*/ 9 h 9"/>
                  <a:gd name="T18" fmla="*/ 0 w 8"/>
                  <a:gd name="T19" fmla="*/ 9 h 9"/>
                  <a:gd name="T20" fmla="*/ 0 w 8"/>
                  <a:gd name="T21" fmla="*/ 6 h 9"/>
                  <a:gd name="T22" fmla="*/ 4 w 8"/>
                  <a:gd name="T23" fmla="*/ 0 h 9"/>
                  <a:gd name="T24" fmla="*/ 4 w 8"/>
                  <a:gd name="T25" fmla="*/ 0 h 9"/>
                  <a:gd name="T26" fmla="*/ 4 w 8"/>
                  <a:gd name="T27" fmla="*/ 0 h 9"/>
                  <a:gd name="T28" fmla="*/ 4 w 8"/>
                  <a:gd name="T29" fmla="*/ 0 h 9"/>
                  <a:gd name="T30" fmla="*/ 8 w 8"/>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9">
                    <a:moveTo>
                      <a:pt x="8" y="0"/>
                    </a:moveTo>
                    <a:lnTo>
                      <a:pt x="8" y="0"/>
                    </a:lnTo>
                    <a:lnTo>
                      <a:pt x="8" y="6"/>
                    </a:lnTo>
                    <a:lnTo>
                      <a:pt x="8" y="6"/>
                    </a:lnTo>
                    <a:lnTo>
                      <a:pt x="8" y="6"/>
                    </a:lnTo>
                    <a:lnTo>
                      <a:pt x="4" y="6"/>
                    </a:lnTo>
                    <a:lnTo>
                      <a:pt x="4" y="9"/>
                    </a:lnTo>
                    <a:lnTo>
                      <a:pt x="4" y="9"/>
                    </a:lnTo>
                    <a:lnTo>
                      <a:pt x="4" y="9"/>
                    </a:lnTo>
                    <a:lnTo>
                      <a:pt x="0" y="9"/>
                    </a:lnTo>
                    <a:lnTo>
                      <a:pt x="0" y="6"/>
                    </a:lnTo>
                    <a:lnTo>
                      <a:pt x="4" y="0"/>
                    </a:lnTo>
                    <a:lnTo>
                      <a:pt x="4" y="0"/>
                    </a:lnTo>
                    <a:lnTo>
                      <a:pt x="4" y="0"/>
                    </a:lnTo>
                    <a:lnTo>
                      <a:pt x="4" y="0"/>
                    </a:lnTo>
                    <a:lnTo>
                      <a:pt x="8" y="0"/>
                    </a:lnTo>
                    <a:close/>
                  </a:path>
                </a:pathLst>
              </a:custGeom>
              <a:solidFill>
                <a:srgbClr val="C39B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49" name="Freeform 57"/>
              <p:cNvSpPr>
                <a:spLocks/>
              </p:cNvSpPr>
              <p:nvPr/>
            </p:nvSpPr>
            <p:spPr bwMode="auto">
              <a:xfrm>
                <a:off x="1050" y="2374"/>
                <a:ext cx="8" cy="9"/>
              </a:xfrm>
              <a:custGeom>
                <a:avLst/>
                <a:gdLst>
                  <a:gd name="T0" fmla="*/ 4 w 8"/>
                  <a:gd name="T1" fmla="*/ 0 h 9"/>
                  <a:gd name="T2" fmla="*/ 8 w 8"/>
                  <a:gd name="T3" fmla="*/ 0 h 9"/>
                  <a:gd name="T4" fmla="*/ 8 w 8"/>
                  <a:gd name="T5" fmla="*/ 6 h 9"/>
                  <a:gd name="T6" fmla="*/ 8 w 8"/>
                  <a:gd name="T7" fmla="*/ 6 h 9"/>
                  <a:gd name="T8" fmla="*/ 8 w 8"/>
                  <a:gd name="T9" fmla="*/ 6 h 9"/>
                  <a:gd name="T10" fmla="*/ 4 w 8"/>
                  <a:gd name="T11" fmla="*/ 6 h 9"/>
                  <a:gd name="T12" fmla="*/ 4 w 8"/>
                  <a:gd name="T13" fmla="*/ 6 h 9"/>
                  <a:gd name="T14" fmla="*/ 4 w 8"/>
                  <a:gd name="T15" fmla="*/ 6 h 9"/>
                  <a:gd name="T16" fmla="*/ 4 w 8"/>
                  <a:gd name="T17" fmla="*/ 6 h 9"/>
                  <a:gd name="T18" fmla="*/ 0 w 8"/>
                  <a:gd name="T19" fmla="*/ 9 h 9"/>
                  <a:gd name="T20" fmla="*/ 0 w 8"/>
                  <a:gd name="T21" fmla="*/ 6 h 9"/>
                  <a:gd name="T22" fmla="*/ 4 w 8"/>
                  <a:gd name="T23" fmla="*/ 0 h 9"/>
                  <a:gd name="T24" fmla="*/ 4 w 8"/>
                  <a:gd name="T25" fmla="*/ 0 h 9"/>
                  <a:gd name="T26" fmla="*/ 4 w 8"/>
                  <a:gd name="T27" fmla="*/ 0 h 9"/>
                  <a:gd name="T28" fmla="*/ 4 w 8"/>
                  <a:gd name="T29" fmla="*/ 0 h 9"/>
                  <a:gd name="T30" fmla="*/ 4 w 8"/>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9">
                    <a:moveTo>
                      <a:pt x="4" y="0"/>
                    </a:moveTo>
                    <a:lnTo>
                      <a:pt x="8" y="0"/>
                    </a:lnTo>
                    <a:lnTo>
                      <a:pt x="8" y="6"/>
                    </a:lnTo>
                    <a:lnTo>
                      <a:pt x="8" y="6"/>
                    </a:lnTo>
                    <a:lnTo>
                      <a:pt x="8" y="6"/>
                    </a:lnTo>
                    <a:lnTo>
                      <a:pt x="4" y="6"/>
                    </a:lnTo>
                    <a:lnTo>
                      <a:pt x="4" y="6"/>
                    </a:lnTo>
                    <a:lnTo>
                      <a:pt x="4" y="6"/>
                    </a:lnTo>
                    <a:lnTo>
                      <a:pt x="4" y="6"/>
                    </a:lnTo>
                    <a:lnTo>
                      <a:pt x="0" y="9"/>
                    </a:lnTo>
                    <a:lnTo>
                      <a:pt x="0" y="6"/>
                    </a:lnTo>
                    <a:lnTo>
                      <a:pt x="4" y="0"/>
                    </a:lnTo>
                    <a:lnTo>
                      <a:pt x="4" y="0"/>
                    </a:lnTo>
                    <a:lnTo>
                      <a:pt x="4" y="0"/>
                    </a:lnTo>
                    <a:lnTo>
                      <a:pt x="4" y="0"/>
                    </a:lnTo>
                    <a:lnTo>
                      <a:pt x="4" y="0"/>
                    </a:lnTo>
                    <a:close/>
                  </a:path>
                </a:pathLst>
              </a:custGeom>
              <a:solidFill>
                <a:srgbClr val="CCA5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50" name="Freeform 58"/>
              <p:cNvSpPr>
                <a:spLocks/>
              </p:cNvSpPr>
              <p:nvPr/>
            </p:nvSpPr>
            <p:spPr bwMode="auto">
              <a:xfrm>
                <a:off x="1017" y="2366"/>
                <a:ext cx="21" cy="17"/>
              </a:xfrm>
              <a:custGeom>
                <a:avLst/>
                <a:gdLst>
                  <a:gd name="T0" fmla="*/ 21 w 21"/>
                  <a:gd name="T1" fmla="*/ 0 h 17"/>
                  <a:gd name="T2" fmla="*/ 21 w 21"/>
                  <a:gd name="T3" fmla="*/ 5 h 17"/>
                  <a:gd name="T4" fmla="*/ 16 w 21"/>
                  <a:gd name="T5" fmla="*/ 8 h 17"/>
                  <a:gd name="T6" fmla="*/ 16 w 21"/>
                  <a:gd name="T7" fmla="*/ 8 h 17"/>
                  <a:gd name="T8" fmla="*/ 16 w 21"/>
                  <a:gd name="T9" fmla="*/ 8 h 17"/>
                  <a:gd name="T10" fmla="*/ 12 w 21"/>
                  <a:gd name="T11" fmla="*/ 14 h 17"/>
                  <a:gd name="T12" fmla="*/ 8 w 21"/>
                  <a:gd name="T13" fmla="*/ 14 h 17"/>
                  <a:gd name="T14" fmla="*/ 8 w 21"/>
                  <a:gd name="T15" fmla="*/ 14 h 17"/>
                  <a:gd name="T16" fmla="*/ 8 w 21"/>
                  <a:gd name="T17" fmla="*/ 14 h 17"/>
                  <a:gd name="T18" fmla="*/ 4 w 21"/>
                  <a:gd name="T19" fmla="*/ 17 h 17"/>
                  <a:gd name="T20" fmla="*/ 0 w 21"/>
                  <a:gd name="T21" fmla="*/ 17 h 17"/>
                  <a:gd name="T22" fmla="*/ 0 w 21"/>
                  <a:gd name="T23" fmla="*/ 14 h 17"/>
                  <a:gd name="T24" fmla="*/ 0 w 21"/>
                  <a:gd name="T25" fmla="*/ 14 h 17"/>
                  <a:gd name="T26" fmla="*/ 0 w 21"/>
                  <a:gd name="T27" fmla="*/ 14 h 17"/>
                  <a:gd name="T28" fmla="*/ 0 w 21"/>
                  <a:gd name="T29" fmla="*/ 8 h 17"/>
                  <a:gd name="T30" fmla="*/ 4 w 21"/>
                  <a:gd name="T31" fmla="*/ 8 h 17"/>
                  <a:gd name="T32" fmla="*/ 4 w 21"/>
                  <a:gd name="T33" fmla="*/ 8 h 17"/>
                  <a:gd name="T34" fmla="*/ 4 w 21"/>
                  <a:gd name="T35" fmla="*/ 5 h 17"/>
                  <a:gd name="T36" fmla="*/ 8 w 21"/>
                  <a:gd name="T37" fmla="*/ 5 h 17"/>
                  <a:gd name="T38" fmla="*/ 12 w 21"/>
                  <a:gd name="T39" fmla="*/ 0 h 17"/>
                  <a:gd name="T40" fmla="*/ 12 w 21"/>
                  <a:gd name="T41" fmla="*/ 0 h 17"/>
                  <a:gd name="T42" fmla="*/ 16 w 21"/>
                  <a:gd name="T43" fmla="*/ 0 h 17"/>
                  <a:gd name="T44" fmla="*/ 16 w 21"/>
                  <a:gd name="T45" fmla="*/ 0 h 17"/>
                  <a:gd name="T46" fmla="*/ 21 w 2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17">
                    <a:moveTo>
                      <a:pt x="21" y="0"/>
                    </a:moveTo>
                    <a:lnTo>
                      <a:pt x="21" y="5"/>
                    </a:lnTo>
                    <a:lnTo>
                      <a:pt x="16" y="8"/>
                    </a:lnTo>
                    <a:lnTo>
                      <a:pt x="16" y="8"/>
                    </a:lnTo>
                    <a:lnTo>
                      <a:pt x="16" y="8"/>
                    </a:lnTo>
                    <a:lnTo>
                      <a:pt x="12" y="14"/>
                    </a:lnTo>
                    <a:lnTo>
                      <a:pt x="8" y="14"/>
                    </a:lnTo>
                    <a:lnTo>
                      <a:pt x="8" y="14"/>
                    </a:lnTo>
                    <a:lnTo>
                      <a:pt x="8" y="14"/>
                    </a:lnTo>
                    <a:lnTo>
                      <a:pt x="4" y="17"/>
                    </a:lnTo>
                    <a:lnTo>
                      <a:pt x="0" y="17"/>
                    </a:lnTo>
                    <a:lnTo>
                      <a:pt x="0" y="14"/>
                    </a:lnTo>
                    <a:lnTo>
                      <a:pt x="0" y="14"/>
                    </a:lnTo>
                    <a:lnTo>
                      <a:pt x="0" y="14"/>
                    </a:lnTo>
                    <a:lnTo>
                      <a:pt x="0" y="8"/>
                    </a:lnTo>
                    <a:lnTo>
                      <a:pt x="4" y="8"/>
                    </a:lnTo>
                    <a:lnTo>
                      <a:pt x="4" y="8"/>
                    </a:lnTo>
                    <a:lnTo>
                      <a:pt x="4" y="5"/>
                    </a:lnTo>
                    <a:lnTo>
                      <a:pt x="8" y="5"/>
                    </a:lnTo>
                    <a:lnTo>
                      <a:pt x="12" y="0"/>
                    </a:lnTo>
                    <a:lnTo>
                      <a:pt x="12" y="0"/>
                    </a:lnTo>
                    <a:lnTo>
                      <a:pt x="16" y="0"/>
                    </a:lnTo>
                    <a:lnTo>
                      <a:pt x="16" y="0"/>
                    </a:lnTo>
                    <a:lnTo>
                      <a:pt x="21"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51" name="Freeform 59"/>
              <p:cNvSpPr>
                <a:spLocks/>
              </p:cNvSpPr>
              <p:nvPr/>
            </p:nvSpPr>
            <p:spPr bwMode="auto">
              <a:xfrm>
                <a:off x="1008" y="2374"/>
                <a:ext cx="13" cy="9"/>
              </a:xfrm>
              <a:custGeom>
                <a:avLst/>
                <a:gdLst>
                  <a:gd name="T0" fmla="*/ 13 w 13"/>
                  <a:gd name="T1" fmla="*/ 6 h 9"/>
                  <a:gd name="T2" fmla="*/ 13 w 13"/>
                  <a:gd name="T3" fmla="*/ 6 h 9"/>
                  <a:gd name="T4" fmla="*/ 9 w 13"/>
                  <a:gd name="T5" fmla="*/ 9 h 9"/>
                  <a:gd name="T6" fmla="*/ 9 w 13"/>
                  <a:gd name="T7" fmla="*/ 9 h 9"/>
                  <a:gd name="T8" fmla="*/ 9 w 13"/>
                  <a:gd name="T9" fmla="*/ 9 h 9"/>
                  <a:gd name="T10" fmla="*/ 5 w 13"/>
                  <a:gd name="T11" fmla="*/ 9 h 9"/>
                  <a:gd name="T12" fmla="*/ 5 w 13"/>
                  <a:gd name="T13" fmla="*/ 9 h 9"/>
                  <a:gd name="T14" fmla="*/ 5 w 13"/>
                  <a:gd name="T15" fmla="*/ 9 h 9"/>
                  <a:gd name="T16" fmla="*/ 5 w 13"/>
                  <a:gd name="T17" fmla="*/ 9 h 9"/>
                  <a:gd name="T18" fmla="*/ 0 w 13"/>
                  <a:gd name="T19" fmla="*/ 6 h 9"/>
                  <a:gd name="T20" fmla="*/ 0 w 13"/>
                  <a:gd name="T21" fmla="*/ 6 h 9"/>
                  <a:gd name="T22" fmla="*/ 5 w 13"/>
                  <a:gd name="T23" fmla="*/ 0 h 9"/>
                  <a:gd name="T24" fmla="*/ 5 w 13"/>
                  <a:gd name="T25" fmla="*/ 0 h 9"/>
                  <a:gd name="T26" fmla="*/ 9 w 13"/>
                  <a:gd name="T27" fmla="*/ 0 h 9"/>
                  <a:gd name="T28" fmla="*/ 9 w 13"/>
                  <a:gd name="T29" fmla="*/ 6 h 9"/>
                  <a:gd name="T30" fmla="*/ 13 w 13"/>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9">
                    <a:moveTo>
                      <a:pt x="13" y="6"/>
                    </a:moveTo>
                    <a:lnTo>
                      <a:pt x="13" y="6"/>
                    </a:lnTo>
                    <a:lnTo>
                      <a:pt x="9" y="9"/>
                    </a:lnTo>
                    <a:lnTo>
                      <a:pt x="9" y="9"/>
                    </a:lnTo>
                    <a:lnTo>
                      <a:pt x="9" y="9"/>
                    </a:lnTo>
                    <a:lnTo>
                      <a:pt x="5" y="9"/>
                    </a:lnTo>
                    <a:lnTo>
                      <a:pt x="5" y="9"/>
                    </a:lnTo>
                    <a:lnTo>
                      <a:pt x="5" y="9"/>
                    </a:lnTo>
                    <a:lnTo>
                      <a:pt x="5" y="9"/>
                    </a:lnTo>
                    <a:lnTo>
                      <a:pt x="0" y="6"/>
                    </a:lnTo>
                    <a:lnTo>
                      <a:pt x="0" y="6"/>
                    </a:lnTo>
                    <a:lnTo>
                      <a:pt x="5" y="0"/>
                    </a:lnTo>
                    <a:lnTo>
                      <a:pt x="5" y="0"/>
                    </a:lnTo>
                    <a:lnTo>
                      <a:pt x="9" y="0"/>
                    </a:lnTo>
                    <a:lnTo>
                      <a:pt x="9" y="6"/>
                    </a:lnTo>
                    <a:lnTo>
                      <a:pt x="13" y="6"/>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52" name="Freeform 60"/>
              <p:cNvSpPr>
                <a:spLocks/>
              </p:cNvSpPr>
              <p:nvPr/>
            </p:nvSpPr>
            <p:spPr bwMode="auto">
              <a:xfrm>
                <a:off x="1005" y="2380"/>
                <a:ext cx="12" cy="8"/>
              </a:xfrm>
              <a:custGeom>
                <a:avLst/>
                <a:gdLst>
                  <a:gd name="T0" fmla="*/ 12 w 12"/>
                  <a:gd name="T1" fmla="*/ 0 h 8"/>
                  <a:gd name="T2" fmla="*/ 12 w 12"/>
                  <a:gd name="T3" fmla="*/ 3 h 8"/>
                  <a:gd name="T4" fmla="*/ 8 w 12"/>
                  <a:gd name="T5" fmla="*/ 8 h 8"/>
                  <a:gd name="T6" fmla="*/ 8 w 12"/>
                  <a:gd name="T7" fmla="*/ 8 h 8"/>
                  <a:gd name="T8" fmla="*/ 8 w 12"/>
                  <a:gd name="T9" fmla="*/ 8 h 8"/>
                  <a:gd name="T10" fmla="*/ 3 w 12"/>
                  <a:gd name="T11" fmla="*/ 8 h 8"/>
                  <a:gd name="T12" fmla="*/ 3 w 12"/>
                  <a:gd name="T13" fmla="*/ 8 h 8"/>
                  <a:gd name="T14" fmla="*/ 3 w 12"/>
                  <a:gd name="T15" fmla="*/ 3 h 8"/>
                  <a:gd name="T16" fmla="*/ 3 w 12"/>
                  <a:gd name="T17" fmla="*/ 3 h 8"/>
                  <a:gd name="T18" fmla="*/ 0 w 12"/>
                  <a:gd name="T19" fmla="*/ 3 h 8"/>
                  <a:gd name="T20" fmla="*/ 0 w 12"/>
                  <a:gd name="T21" fmla="*/ 3 h 8"/>
                  <a:gd name="T22" fmla="*/ 3 w 12"/>
                  <a:gd name="T23" fmla="*/ 0 h 8"/>
                  <a:gd name="T24" fmla="*/ 3 w 12"/>
                  <a:gd name="T25" fmla="*/ 0 h 8"/>
                  <a:gd name="T26" fmla="*/ 8 w 12"/>
                  <a:gd name="T27" fmla="*/ 0 h 8"/>
                  <a:gd name="T28" fmla="*/ 8 w 12"/>
                  <a:gd name="T29" fmla="*/ 0 h 8"/>
                  <a:gd name="T30" fmla="*/ 12 w 12"/>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8">
                    <a:moveTo>
                      <a:pt x="12" y="0"/>
                    </a:moveTo>
                    <a:lnTo>
                      <a:pt x="12" y="3"/>
                    </a:lnTo>
                    <a:lnTo>
                      <a:pt x="8" y="8"/>
                    </a:lnTo>
                    <a:lnTo>
                      <a:pt x="8" y="8"/>
                    </a:lnTo>
                    <a:lnTo>
                      <a:pt x="8" y="8"/>
                    </a:lnTo>
                    <a:lnTo>
                      <a:pt x="3" y="8"/>
                    </a:lnTo>
                    <a:lnTo>
                      <a:pt x="3" y="8"/>
                    </a:lnTo>
                    <a:lnTo>
                      <a:pt x="3" y="3"/>
                    </a:lnTo>
                    <a:lnTo>
                      <a:pt x="3" y="3"/>
                    </a:lnTo>
                    <a:lnTo>
                      <a:pt x="0" y="3"/>
                    </a:lnTo>
                    <a:lnTo>
                      <a:pt x="0" y="3"/>
                    </a:lnTo>
                    <a:lnTo>
                      <a:pt x="3" y="0"/>
                    </a:lnTo>
                    <a:lnTo>
                      <a:pt x="3" y="0"/>
                    </a:lnTo>
                    <a:lnTo>
                      <a:pt x="8" y="0"/>
                    </a:lnTo>
                    <a:lnTo>
                      <a:pt x="8" y="0"/>
                    </a:lnTo>
                    <a:lnTo>
                      <a:pt x="12"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53" name="Freeform 61"/>
              <p:cNvSpPr>
                <a:spLocks/>
              </p:cNvSpPr>
              <p:nvPr/>
            </p:nvSpPr>
            <p:spPr bwMode="auto">
              <a:xfrm>
                <a:off x="988" y="2383"/>
                <a:ext cx="20" cy="14"/>
              </a:xfrm>
              <a:custGeom>
                <a:avLst/>
                <a:gdLst>
                  <a:gd name="T0" fmla="*/ 20 w 20"/>
                  <a:gd name="T1" fmla="*/ 0 h 14"/>
                  <a:gd name="T2" fmla="*/ 20 w 20"/>
                  <a:gd name="T3" fmla="*/ 5 h 14"/>
                  <a:gd name="T4" fmla="*/ 20 w 20"/>
                  <a:gd name="T5" fmla="*/ 5 h 14"/>
                  <a:gd name="T6" fmla="*/ 20 w 20"/>
                  <a:gd name="T7" fmla="*/ 5 h 14"/>
                  <a:gd name="T8" fmla="*/ 20 w 20"/>
                  <a:gd name="T9" fmla="*/ 5 h 14"/>
                  <a:gd name="T10" fmla="*/ 17 w 20"/>
                  <a:gd name="T11" fmla="*/ 10 h 14"/>
                  <a:gd name="T12" fmla="*/ 12 w 20"/>
                  <a:gd name="T13" fmla="*/ 14 h 14"/>
                  <a:gd name="T14" fmla="*/ 8 w 20"/>
                  <a:gd name="T15" fmla="*/ 14 h 14"/>
                  <a:gd name="T16" fmla="*/ 8 w 20"/>
                  <a:gd name="T17" fmla="*/ 14 h 14"/>
                  <a:gd name="T18" fmla="*/ 4 w 20"/>
                  <a:gd name="T19" fmla="*/ 14 h 14"/>
                  <a:gd name="T20" fmla="*/ 4 w 20"/>
                  <a:gd name="T21" fmla="*/ 14 h 14"/>
                  <a:gd name="T22" fmla="*/ 4 w 20"/>
                  <a:gd name="T23" fmla="*/ 10 h 14"/>
                  <a:gd name="T24" fmla="*/ 4 w 20"/>
                  <a:gd name="T25" fmla="*/ 10 h 14"/>
                  <a:gd name="T26" fmla="*/ 0 w 20"/>
                  <a:gd name="T27" fmla="*/ 10 h 14"/>
                  <a:gd name="T28" fmla="*/ 0 w 20"/>
                  <a:gd name="T29" fmla="*/ 10 h 14"/>
                  <a:gd name="T30" fmla="*/ 4 w 20"/>
                  <a:gd name="T31" fmla="*/ 5 h 14"/>
                  <a:gd name="T32" fmla="*/ 4 w 20"/>
                  <a:gd name="T33" fmla="*/ 5 h 14"/>
                  <a:gd name="T34" fmla="*/ 8 w 20"/>
                  <a:gd name="T35" fmla="*/ 5 h 14"/>
                  <a:gd name="T36" fmla="*/ 12 w 20"/>
                  <a:gd name="T37" fmla="*/ 0 h 14"/>
                  <a:gd name="T38" fmla="*/ 17 w 20"/>
                  <a:gd name="T39" fmla="*/ 0 h 14"/>
                  <a:gd name="T40" fmla="*/ 17 w 20"/>
                  <a:gd name="T41" fmla="*/ 0 h 14"/>
                  <a:gd name="T42" fmla="*/ 17 w 20"/>
                  <a:gd name="T43" fmla="*/ 0 h 14"/>
                  <a:gd name="T44" fmla="*/ 20 w 20"/>
                  <a:gd name="T45" fmla="*/ 0 h 14"/>
                  <a:gd name="T46" fmla="*/ 20 w 20"/>
                  <a:gd name="T4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14">
                    <a:moveTo>
                      <a:pt x="20" y="0"/>
                    </a:moveTo>
                    <a:lnTo>
                      <a:pt x="20" y="5"/>
                    </a:lnTo>
                    <a:lnTo>
                      <a:pt x="20" y="5"/>
                    </a:lnTo>
                    <a:lnTo>
                      <a:pt x="20" y="5"/>
                    </a:lnTo>
                    <a:lnTo>
                      <a:pt x="20" y="5"/>
                    </a:lnTo>
                    <a:lnTo>
                      <a:pt x="17" y="10"/>
                    </a:lnTo>
                    <a:lnTo>
                      <a:pt x="12" y="14"/>
                    </a:lnTo>
                    <a:lnTo>
                      <a:pt x="8" y="14"/>
                    </a:lnTo>
                    <a:lnTo>
                      <a:pt x="8" y="14"/>
                    </a:lnTo>
                    <a:lnTo>
                      <a:pt x="4" y="14"/>
                    </a:lnTo>
                    <a:lnTo>
                      <a:pt x="4" y="14"/>
                    </a:lnTo>
                    <a:lnTo>
                      <a:pt x="4" y="10"/>
                    </a:lnTo>
                    <a:lnTo>
                      <a:pt x="4" y="10"/>
                    </a:lnTo>
                    <a:lnTo>
                      <a:pt x="0" y="10"/>
                    </a:lnTo>
                    <a:lnTo>
                      <a:pt x="0" y="10"/>
                    </a:lnTo>
                    <a:lnTo>
                      <a:pt x="4" y="5"/>
                    </a:lnTo>
                    <a:lnTo>
                      <a:pt x="4" y="5"/>
                    </a:lnTo>
                    <a:lnTo>
                      <a:pt x="8" y="5"/>
                    </a:lnTo>
                    <a:lnTo>
                      <a:pt x="12" y="0"/>
                    </a:lnTo>
                    <a:lnTo>
                      <a:pt x="17" y="0"/>
                    </a:lnTo>
                    <a:lnTo>
                      <a:pt x="17" y="0"/>
                    </a:lnTo>
                    <a:lnTo>
                      <a:pt x="17" y="0"/>
                    </a:lnTo>
                    <a:lnTo>
                      <a:pt x="20" y="0"/>
                    </a:lnTo>
                    <a:lnTo>
                      <a:pt x="20"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54" name="Freeform 62"/>
              <p:cNvSpPr>
                <a:spLocks/>
              </p:cNvSpPr>
              <p:nvPr/>
            </p:nvSpPr>
            <p:spPr bwMode="auto">
              <a:xfrm>
                <a:off x="992" y="2383"/>
                <a:ext cx="16" cy="10"/>
              </a:xfrm>
              <a:custGeom>
                <a:avLst/>
                <a:gdLst>
                  <a:gd name="T0" fmla="*/ 16 w 16"/>
                  <a:gd name="T1" fmla="*/ 5 h 10"/>
                  <a:gd name="T2" fmla="*/ 13 w 16"/>
                  <a:gd name="T3" fmla="*/ 10 h 10"/>
                  <a:gd name="T4" fmla="*/ 4 w 16"/>
                  <a:gd name="T5" fmla="*/ 10 h 10"/>
                  <a:gd name="T6" fmla="*/ 4 w 16"/>
                  <a:gd name="T7" fmla="*/ 10 h 10"/>
                  <a:gd name="T8" fmla="*/ 4 w 16"/>
                  <a:gd name="T9" fmla="*/ 10 h 10"/>
                  <a:gd name="T10" fmla="*/ 4 w 16"/>
                  <a:gd name="T11" fmla="*/ 10 h 10"/>
                  <a:gd name="T12" fmla="*/ 4 w 16"/>
                  <a:gd name="T13" fmla="*/ 10 h 10"/>
                  <a:gd name="T14" fmla="*/ 4 w 16"/>
                  <a:gd name="T15" fmla="*/ 10 h 10"/>
                  <a:gd name="T16" fmla="*/ 4 w 16"/>
                  <a:gd name="T17" fmla="*/ 10 h 10"/>
                  <a:gd name="T18" fmla="*/ 0 w 16"/>
                  <a:gd name="T19" fmla="*/ 10 h 10"/>
                  <a:gd name="T20" fmla="*/ 0 w 16"/>
                  <a:gd name="T21" fmla="*/ 10 h 10"/>
                  <a:gd name="T22" fmla="*/ 0 w 16"/>
                  <a:gd name="T23" fmla="*/ 5 h 10"/>
                  <a:gd name="T24" fmla="*/ 0 w 16"/>
                  <a:gd name="T25" fmla="*/ 5 h 10"/>
                  <a:gd name="T26" fmla="*/ 0 w 16"/>
                  <a:gd name="T27" fmla="*/ 5 h 10"/>
                  <a:gd name="T28" fmla="*/ 0 w 16"/>
                  <a:gd name="T29" fmla="*/ 5 h 10"/>
                  <a:gd name="T30" fmla="*/ 4 w 16"/>
                  <a:gd name="T31" fmla="*/ 5 h 10"/>
                  <a:gd name="T32" fmla="*/ 4 w 16"/>
                  <a:gd name="T33" fmla="*/ 5 h 10"/>
                  <a:gd name="T34" fmla="*/ 4 w 16"/>
                  <a:gd name="T35" fmla="*/ 5 h 10"/>
                  <a:gd name="T36" fmla="*/ 8 w 16"/>
                  <a:gd name="T37" fmla="*/ 0 h 10"/>
                  <a:gd name="T38" fmla="*/ 13 w 16"/>
                  <a:gd name="T39" fmla="*/ 0 h 10"/>
                  <a:gd name="T40" fmla="*/ 13 w 16"/>
                  <a:gd name="T41" fmla="*/ 0 h 10"/>
                  <a:gd name="T42" fmla="*/ 13 w 16"/>
                  <a:gd name="T43" fmla="*/ 0 h 10"/>
                  <a:gd name="T44" fmla="*/ 16 w 16"/>
                  <a:gd name="T45" fmla="*/ 0 h 10"/>
                  <a:gd name="T46" fmla="*/ 16 w 16"/>
                  <a:gd name="T47" fmla="*/ 0 h 10"/>
                  <a:gd name="T48" fmla="*/ 16 w 16"/>
                  <a:gd name="T49" fmla="*/ 0 h 10"/>
                  <a:gd name="T50" fmla="*/ 16 w 16"/>
                  <a:gd name="T51" fmla="*/ 5 h 10"/>
                  <a:gd name="T52" fmla="*/ 16 w 16"/>
                  <a:gd name="T53" fmla="*/ 5 h 10"/>
                  <a:gd name="T54" fmla="*/ 16 w 16"/>
                  <a:gd name="T5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0">
                    <a:moveTo>
                      <a:pt x="16" y="5"/>
                    </a:moveTo>
                    <a:lnTo>
                      <a:pt x="13" y="10"/>
                    </a:lnTo>
                    <a:lnTo>
                      <a:pt x="4" y="10"/>
                    </a:lnTo>
                    <a:lnTo>
                      <a:pt x="4" y="10"/>
                    </a:lnTo>
                    <a:lnTo>
                      <a:pt x="4" y="10"/>
                    </a:lnTo>
                    <a:lnTo>
                      <a:pt x="4" y="10"/>
                    </a:lnTo>
                    <a:lnTo>
                      <a:pt x="4" y="10"/>
                    </a:lnTo>
                    <a:lnTo>
                      <a:pt x="4" y="10"/>
                    </a:lnTo>
                    <a:lnTo>
                      <a:pt x="4" y="10"/>
                    </a:lnTo>
                    <a:lnTo>
                      <a:pt x="0" y="10"/>
                    </a:lnTo>
                    <a:lnTo>
                      <a:pt x="0" y="10"/>
                    </a:lnTo>
                    <a:lnTo>
                      <a:pt x="0" y="5"/>
                    </a:lnTo>
                    <a:lnTo>
                      <a:pt x="0" y="5"/>
                    </a:lnTo>
                    <a:lnTo>
                      <a:pt x="0" y="5"/>
                    </a:lnTo>
                    <a:lnTo>
                      <a:pt x="0" y="5"/>
                    </a:lnTo>
                    <a:lnTo>
                      <a:pt x="4" y="5"/>
                    </a:lnTo>
                    <a:lnTo>
                      <a:pt x="4" y="5"/>
                    </a:lnTo>
                    <a:lnTo>
                      <a:pt x="4" y="5"/>
                    </a:lnTo>
                    <a:lnTo>
                      <a:pt x="8" y="0"/>
                    </a:lnTo>
                    <a:lnTo>
                      <a:pt x="13" y="0"/>
                    </a:lnTo>
                    <a:lnTo>
                      <a:pt x="13" y="0"/>
                    </a:lnTo>
                    <a:lnTo>
                      <a:pt x="13" y="0"/>
                    </a:lnTo>
                    <a:lnTo>
                      <a:pt x="16" y="0"/>
                    </a:lnTo>
                    <a:lnTo>
                      <a:pt x="16" y="0"/>
                    </a:lnTo>
                    <a:lnTo>
                      <a:pt x="16" y="0"/>
                    </a:lnTo>
                    <a:lnTo>
                      <a:pt x="16" y="5"/>
                    </a:lnTo>
                    <a:lnTo>
                      <a:pt x="16" y="5"/>
                    </a:lnTo>
                    <a:lnTo>
                      <a:pt x="16" y="5"/>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55" name="Freeform 63"/>
              <p:cNvSpPr>
                <a:spLocks/>
              </p:cNvSpPr>
              <p:nvPr/>
            </p:nvSpPr>
            <p:spPr bwMode="auto">
              <a:xfrm>
                <a:off x="992" y="2383"/>
                <a:ext cx="16" cy="10"/>
              </a:xfrm>
              <a:custGeom>
                <a:avLst/>
                <a:gdLst>
                  <a:gd name="T0" fmla="*/ 13 w 16"/>
                  <a:gd name="T1" fmla="*/ 0 h 10"/>
                  <a:gd name="T2" fmla="*/ 13 w 16"/>
                  <a:gd name="T3" fmla="*/ 0 h 10"/>
                  <a:gd name="T4" fmla="*/ 16 w 16"/>
                  <a:gd name="T5" fmla="*/ 0 h 10"/>
                  <a:gd name="T6" fmla="*/ 16 w 16"/>
                  <a:gd name="T7" fmla="*/ 0 h 10"/>
                  <a:gd name="T8" fmla="*/ 16 w 16"/>
                  <a:gd name="T9" fmla="*/ 0 h 10"/>
                  <a:gd name="T10" fmla="*/ 16 w 16"/>
                  <a:gd name="T11" fmla="*/ 5 h 10"/>
                  <a:gd name="T12" fmla="*/ 16 w 16"/>
                  <a:gd name="T13" fmla="*/ 5 h 10"/>
                  <a:gd name="T14" fmla="*/ 16 w 16"/>
                  <a:gd name="T15" fmla="*/ 5 h 10"/>
                  <a:gd name="T16" fmla="*/ 16 w 16"/>
                  <a:gd name="T17" fmla="*/ 5 h 10"/>
                  <a:gd name="T18" fmla="*/ 13 w 16"/>
                  <a:gd name="T19" fmla="*/ 10 h 10"/>
                  <a:gd name="T20" fmla="*/ 4 w 16"/>
                  <a:gd name="T21" fmla="*/ 10 h 10"/>
                  <a:gd name="T22" fmla="*/ 4 w 16"/>
                  <a:gd name="T23" fmla="*/ 10 h 10"/>
                  <a:gd name="T24" fmla="*/ 4 w 16"/>
                  <a:gd name="T25" fmla="*/ 10 h 10"/>
                  <a:gd name="T26" fmla="*/ 4 w 16"/>
                  <a:gd name="T27" fmla="*/ 10 h 10"/>
                  <a:gd name="T28" fmla="*/ 4 w 16"/>
                  <a:gd name="T29" fmla="*/ 10 h 10"/>
                  <a:gd name="T30" fmla="*/ 4 w 16"/>
                  <a:gd name="T31" fmla="*/ 10 h 10"/>
                  <a:gd name="T32" fmla="*/ 4 w 16"/>
                  <a:gd name="T33" fmla="*/ 10 h 10"/>
                  <a:gd name="T34" fmla="*/ 4 w 16"/>
                  <a:gd name="T35" fmla="*/ 10 h 10"/>
                  <a:gd name="T36" fmla="*/ 4 w 16"/>
                  <a:gd name="T37" fmla="*/ 10 h 10"/>
                  <a:gd name="T38" fmla="*/ 4 w 16"/>
                  <a:gd name="T39" fmla="*/ 5 h 10"/>
                  <a:gd name="T40" fmla="*/ 4 w 16"/>
                  <a:gd name="T41" fmla="*/ 5 h 10"/>
                  <a:gd name="T42" fmla="*/ 0 w 16"/>
                  <a:gd name="T43" fmla="*/ 5 h 10"/>
                  <a:gd name="T44" fmla="*/ 0 w 16"/>
                  <a:gd name="T45" fmla="*/ 5 h 10"/>
                  <a:gd name="T46" fmla="*/ 4 w 16"/>
                  <a:gd name="T47" fmla="*/ 5 h 10"/>
                  <a:gd name="T48" fmla="*/ 4 w 16"/>
                  <a:gd name="T49" fmla="*/ 5 h 10"/>
                  <a:gd name="T50" fmla="*/ 4 w 16"/>
                  <a:gd name="T51" fmla="*/ 5 h 10"/>
                  <a:gd name="T52" fmla="*/ 8 w 16"/>
                  <a:gd name="T53" fmla="*/ 5 h 10"/>
                  <a:gd name="T54" fmla="*/ 13 w 16"/>
                  <a:gd name="T5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0">
                    <a:moveTo>
                      <a:pt x="13" y="0"/>
                    </a:moveTo>
                    <a:lnTo>
                      <a:pt x="13" y="0"/>
                    </a:lnTo>
                    <a:lnTo>
                      <a:pt x="16" y="0"/>
                    </a:lnTo>
                    <a:lnTo>
                      <a:pt x="16" y="0"/>
                    </a:lnTo>
                    <a:lnTo>
                      <a:pt x="16" y="0"/>
                    </a:lnTo>
                    <a:lnTo>
                      <a:pt x="16" y="5"/>
                    </a:lnTo>
                    <a:lnTo>
                      <a:pt x="16" y="5"/>
                    </a:lnTo>
                    <a:lnTo>
                      <a:pt x="16" y="5"/>
                    </a:lnTo>
                    <a:lnTo>
                      <a:pt x="16" y="5"/>
                    </a:lnTo>
                    <a:lnTo>
                      <a:pt x="13" y="10"/>
                    </a:lnTo>
                    <a:lnTo>
                      <a:pt x="4" y="10"/>
                    </a:lnTo>
                    <a:lnTo>
                      <a:pt x="4" y="10"/>
                    </a:lnTo>
                    <a:lnTo>
                      <a:pt x="4" y="10"/>
                    </a:lnTo>
                    <a:lnTo>
                      <a:pt x="4" y="10"/>
                    </a:lnTo>
                    <a:lnTo>
                      <a:pt x="4" y="10"/>
                    </a:lnTo>
                    <a:lnTo>
                      <a:pt x="4" y="10"/>
                    </a:lnTo>
                    <a:lnTo>
                      <a:pt x="4" y="10"/>
                    </a:lnTo>
                    <a:lnTo>
                      <a:pt x="4" y="10"/>
                    </a:lnTo>
                    <a:lnTo>
                      <a:pt x="4" y="10"/>
                    </a:lnTo>
                    <a:lnTo>
                      <a:pt x="4" y="5"/>
                    </a:lnTo>
                    <a:lnTo>
                      <a:pt x="4" y="5"/>
                    </a:lnTo>
                    <a:lnTo>
                      <a:pt x="0" y="5"/>
                    </a:lnTo>
                    <a:lnTo>
                      <a:pt x="0" y="5"/>
                    </a:lnTo>
                    <a:lnTo>
                      <a:pt x="4" y="5"/>
                    </a:lnTo>
                    <a:lnTo>
                      <a:pt x="4" y="5"/>
                    </a:lnTo>
                    <a:lnTo>
                      <a:pt x="4" y="5"/>
                    </a:lnTo>
                    <a:lnTo>
                      <a:pt x="8" y="5"/>
                    </a:lnTo>
                    <a:lnTo>
                      <a:pt x="13" y="0"/>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56" name="Freeform 64"/>
              <p:cNvSpPr>
                <a:spLocks/>
              </p:cNvSpPr>
              <p:nvPr/>
            </p:nvSpPr>
            <p:spPr bwMode="auto">
              <a:xfrm>
                <a:off x="992" y="2383"/>
                <a:ext cx="16" cy="10"/>
              </a:xfrm>
              <a:custGeom>
                <a:avLst/>
                <a:gdLst>
                  <a:gd name="T0" fmla="*/ 13 w 16"/>
                  <a:gd name="T1" fmla="*/ 0 h 10"/>
                  <a:gd name="T2" fmla="*/ 13 w 16"/>
                  <a:gd name="T3" fmla="*/ 0 h 10"/>
                  <a:gd name="T4" fmla="*/ 16 w 16"/>
                  <a:gd name="T5" fmla="*/ 0 h 10"/>
                  <a:gd name="T6" fmla="*/ 16 w 16"/>
                  <a:gd name="T7" fmla="*/ 0 h 10"/>
                  <a:gd name="T8" fmla="*/ 16 w 16"/>
                  <a:gd name="T9" fmla="*/ 0 h 10"/>
                  <a:gd name="T10" fmla="*/ 16 w 16"/>
                  <a:gd name="T11" fmla="*/ 5 h 10"/>
                  <a:gd name="T12" fmla="*/ 16 w 16"/>
                  <a:gd name="T13" fmla="*/ 5 h 10"/>
                  <a:gd name="T14" fmla="*/ 16 w 16"/>
                  <a:gd name="T15" fmla="*/ 5 h 10"/>
                  <a:gd name="T16" fmla="*/ 16 w 16"/>
                  <a:gd name="T17" fmla="*/ 5 h 10"/>
                  <a:gd name="T18" fmla="*/ 13 w 16"/>
                  <a:gd name="T19" fmla="*/ 5 h 10"/>
                  <a:gd name="T20" fmla="*/ 8 w 16"/>
                  <a:gd name="T21" fmla="*/ 10 h 10"/>
                  <a:gd name="T22" fmla="*/ 4 w 16"/>
                  <a:gd name="T23" fmla="*/ 10 h 10"/>
                  <a:gd name="T24" fmla="*/ 4 w 16"/>
                  <a:gd name="T25" fmla="*/ 10 h 10"/>
                  <a:gd name="T26" fmla="*/ 4 w 16"/>
                  <a:gd name="T27" fmla="*/ 10 h 10"/>
                  <a:gd name="T28" fmla="*/ 4 w 16"/>
                  <a:gd name="T29" fmla="*/ 10 h 10"/>
                  <a:gd name="T30" fmla="*/ 4 w 16"/>
                  <a:gd name="T31" fmla="*/ 10 h 10"/>
                  <a:gd name="T32" fmla="*/ 4 w 16"/>
                  <a:gd name="T33" fmla="*/ 10 h 10"/>
                  <a:gd name="T34" fmla="*/ 4 w 16"/>
                  <a:gd name="T35" fmla="*/ 10 h 10"/>
                  <a:gd name="T36" fmla="*/ 4 w 16"/>
                  <a:gd name="T37" fmla="*/ 10 h 10"/>
                  <a:gd name="T38" fmla="*/ 4 w 16"/>
                  <a:gd name="T39" fmla="*/ 5 h 10"/>
                  <a:gd name="T40" fmla="*/ 4 w 16"/>
                  <a:gd name="T41" fmla="*/ 5 h 10"/>
                  <a:gd name="T42" fmla="*/ 0 w 16"/>
                  <a:gd name="T43" fmla="*/ 5 h 10"/>
                  <a:gd name="T44" fmla="*/ 4 w 16"/>
                  <a:gd name="T45" fmla="*/ 5 h 10"/>
                  <a:gd name="T46" fmla="*/ 4 w 16"/>
                  <a:gd name="T47" fmla="*/ 5 h 10"/>
                  <a:gd name="T48" fmla="*/ 4 w 16"/>
                  <a:gd name="T49" fmla="*/ 5 h 10"/>
                  <a:gd name="T50" fmla="*/ 4 w 16"/>
                  <a:gd name="T51" fmla="*/ 5 h 10"/>
                  <a:gd name="T52" fmla="*/ 8 w 16"/>
                  <a:gd name="T53" fmla="*/ 5 h 10"/>
                  <a:gd name="T54" fmla="*/ 13 w 16"/>
                  <a:gd name="T5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0">
                    <a:moveTo>
                      <a:pt x="13" y="0"/>
                    </a:moveTo>
                    <a:lnTo>
                      <a:pt x="13" y="0"/>
                    </a:lnTo>
                    <a:lnTo>
                      <a:pt x="16" y="0"/>
                    </a:lnTo>
                    <a:lnTo>
                      <a:pt x="16" y="0"/>
                    </a:lnTo>
                    <a:lnTo>
                      <a:pt x="16" y="0"/>
                    </a:lnTo>
                    <a:lnTo>
                      <a:pt x="16" y="5"/>
                    </a:lnTo>
                    <a:lnTo>
                      <a:pt x="16" y="5"/>
                    </a:lnTo>
                    <a:lnTo>
                      <a:pt x="16" y="5"/>
                    </a:lnTo>
                    <a:lnTo>
                      <a:pt x="16" y="5"/>
                    </a:lnTo>
                    <a:lnTo>
                      <a:pt x="13" y="5"/>
                    </a:lnTo>
                    <a:lnTo>
                      <a:pt x="8" y="10"/>
                    </a:lnTo>
                    <a:lnTo>
                      <a:pt x="4" y="10"/>
                    </a:lnTo>
                    <a:lnTo>
                      <a:pt x="4" y="10"/>
                    </a:lnTo>
                    <a:lnTo>
                      <a:pt x="4" y="10"/>
                    </a:lnTo>
                    <a:lnTo>
                      <a:pt x="4" y="10"/>
                    </a:lnTo>
                    <a:lnTo>
                      <a:pt x="4" y="10"/>
                    </a:lnTo>
                    <a:lnTo>
                      <a:pt x="4" y="10"/>
                    </a:lnTo>
                    <a:lnTo>
                      <a:pt x="4" y="10"/>
                    </a:lnTo>
                    <a:lnTo>
                      <a:pt x="4" y="10"/>
                    </a:lnTo>
                    <a:lnTo>
                      <a:pt x="4" y="5"/>
                    </a:lnTo>
                    <a:lnTo>
                      <a:pt x="4" y="5"/>
                    </a:lnTo>
                    <a:lnTo>
                      <a:pt x="0" y="5"/>
                    </a:lnTo>
                    <a:lnTo>
                      <a:pt x="4" y="5"/>
                    </a:lnTo>
                    <a:lnTo>
                      <a:pt x="4" y="5"/>
                    </a:lnTo>
                    <a:lnTo>
                      <a:pt x="4" y="5"/>
                    </a:lnTo>
                    <a:lnTo>
                      <a:pt x="4" y="5"/>
                    </a:lnTo>
                    <a:lnTo>
                      <a:pt x="8" y="5"/>
                    </a:lnTo>
                    <a:lnTo>
                      <a:pt x="13" y="0"/>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57" name="Freeform 65"/>
              <p:cNvSpPr>
                <a:spLocks/>
              </p:cNvSpPr>
              <p:nvPr/>
            </p:nvSpPr>
            <p:spPr bwMode="auto">
              <a:xfrm>
                <a:off x="996" y="2383"/>
                <a:ext cx="12" cy="10"/>
              </a:xfrm>
              <a:custGeom>
                <a:avLst/>
                <a:gdLst>
                  <a:gd name="T0" fmla="*/ 9 w 12"/>
                  <a:gd name="T1" fmla="*/ 0 h 10"/>
                  <a:gd name="T2" fmla="*/ 9 w 12"/>
                  <a:gd name="T3" fmla="*/ 0 h 10"/>
                  <a:gd name="T4" fmla="*/ 9 w 12"/>
                  <a:gd name="T5" fmla="*/ 0 h 10"/>
                  <a:gd name="T6" fmla="*/ 12 w 12"/>
                  <a:gd name="T7" fmla="*/ 0 h 10"/>
                  <a:gd name="T8" fmla="*/ 12 w 12"/>
                  <a:gd name="T9" fmla="*/ 0 h 10"/>
                  <a:gd name="T10" fmla="*/ 12 w 12"/>
                  <a:gd name="T11" fmla="*/ 5 h 10"/>
                  <a:gd name="T12" fmla="*/ 12 w 12"/>
                  <a:gd name="T13" fmla="*/ 5 h 10"/>
                  <a:gd name="T14" fmla="*/ 12 w 12"/>
                  <a:gd name="T15" fmla="*/ 5 h 10"/>
                  <a:gd name="T16" fmla="*/ 12 w 12"/>
                  <a:gd name="T17" fmla="*/ 5 h 10"/>
                  <a:gd name="T18" fmla="*/ 9 w 12"/>
                  <a:gd name="T19" fmla="*/ 5 h 10"/>
                  <a:gd name="T20" fmla="*/ 4 w 12"/>
                  <a:gd name="T21" fmla="*/ 10 h 10"/>
                  <a:gd name="T22" fmla="*/ 0 w 12"/>
                  <a:gd name="T23" fmla="*/ 10 h 10"/>
                  <a:gd name="T24" fmla="*/ 0 w 12"/>
                  <a:gd name="T25" fmla="*/ 10 h 10"/>
                  <a:gd name="T26" fmla="*/ 0 w 12"/>
                  <a:gd name="T27" fmla="*/ 10 h 10"/>
                  <a:gd name="T28" fmla="*/ 0 w 12"/>
                  <a:gd name="T29" fmla="*/ 10 h 10"/>
                  <a:gd name="T30" fmla="*/ 0 w 12"/>
                  <a:gd name="T31" fmla="*/ 10 h 10"/>
                  <a:gd name="T32" fmla="*/ 0 w 12"/>
                  <a:gd name="T33" fmla="*/ 10 h 10"/>
                  <a:gd name="T34" fmla="*/ 0 w 12"/>
                  <a:gd name="T35" fmla="*/ 10 h 10"/>
                  <a:gd name="T36" fmla="*/ 0 w 12"/>
                  <a:gd name="T37" fmla="*/ 10 h 10"/>
                  <a:gd name="T38" fmla="*/ 0 w 12"/>
                  <a:gd name="T39" fmla="*/ 5 h 10"/>
                  <a:gd name="T40" fmla="*/ 0 w 12"/>
                  <a:gd name="T41" fmla="*/ 5 h 10"/>
                  <a:gd name="T42" fmla="*/ 0 w 12"/>
                  <a:gd name="T43" fmla="*/ 5 h 10"/>
                  <a:gd name="T44" fmla="*/ 0 w 12"/>
                  <a:gd name="T45" fmla="*/ 5 h 10"/>
                  <a:gd name="T46" fmla="*/ 0 w 12"/>
                  <a:gd name="T47" fmla="*/ 5 h 10"/>
                  <a:gd name="T48" fmla="*/ 0 w 12"/>
                  <a:gd name="T49" fmla="*/ 5 h 10"/>
                  <a:gd name="T50" fmla="*/ 0 w 12"/>
                  <a:gd name="T51" fmla="*/ 5 h 10"/>
                  <a:gd name="T52" fmla="*/ 4 w 12"/>
                  <a:gd name="T53" fmla="*/ 5 h 10"/>
                  <a:gd name="T54" fmla="*/ 9 w 12"/>
                  <a:gd name="T5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0">
                    <a:moveTo>
                      <a:pt x="9" y="0"/>
                    </a:moveTo>
                    <a:lnTo>
                      <a:pt x="9" y="0"/>
                    </a:lnTo>
                    <a:lnTo>
                      <a:pt x="9" y="0"/>
                    </a:lnTo>
                    <a:lnTo>
                      <a:pt x="12" y="0"/>
                    </a:lnTo>
                    <a:lnTo>
                      <a:pt x="12" y="0"/>
                    </a:lnTo>
                    <a:lnTo>
                      <a:pt x="12" y="5"/>
                    </a:lnTo>
                    <a:lnTo>
                      <a:pt x="12" y="5"/>
                    </a:lnTo>
                    <a:lnTo>
                      <a:pt x="12" y="5"/>
                    </a:lnTo>
                    <a:lnTo>
                      <a:pt x="12" y="5"/>
                    </a:lnTo>
                    <a:lnTo>
                      <a:pt x="9" y="5"/>
                    </a:lnTo>
                    <a:lnTo>
                      <a:pt x="4"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4" y="5"/>
                    </a:lnTo>
                    <a:lnTo>
                      <a:pt x="9" y="0"/>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58" name="Freeform 66"/>
              <p:cNvSpPr>
                <a:spLocks/>
              </p:cNvSpPr>
              <p:nvPr/>
            </p:nvSpPr>
            <p:spPr bwMode="auto">
              <a:xfrm>
                <a:off x="996" y="2383"/>
                <a:ext cx="12" cy="10"/>
              </a:xfrm>
              <a:custGeom>
                <a:avLst/>
                <a:gdLst>
                  <a:gd name="T0" fmla="*/ 12 w 12"/>
                  <a:gd name="T1" fmla="*/ 5 h 10"/>
                  <a:gd name="T2" fmla="*/ 9 w 12"/>
                  <a:gd name="T3" fmla="*/ 5 h 10"/>
                  <a:gd name="T4" fmla="*/ 4 w 12"/>
                  <a:gd name="T5" fmla="*/ 10 h 10"/>
                  <a:gd name="T6" fmla="*/ 0 w 12"/>
                  <a:gd name="T7" fmla="*/ 10 h 10"/>
                  <a:gd name="T8" fmla="*/ 0 w 12"/>
                  <a:gd name="T9" fmla="*/ 10 h 10"/>
                  <a:gd name="T10" fmla="*/ 0 w 12"/>
                  <a:gd name="T11" fmla="*/ 10 h 10"/>
                  <a:gd name="T12" fmla="*/ 0 w 12"/>
                  <a:gd name="T13" fmla="*/ 10 h 10"/>
                  <a:gd name="T14" fmla="*/ 0 w 12"/>
                  <a:gd name="T15" fmla="*/ 10 h 10"/>
                  <a:gd name="T16" fmla="*/ 0 w 12"/>
                  <a:gd name="T17" fmla="*/ 10 h 10"/>
                  <a:gd name="T18" fmla="*/ 0 w 12"/>
                  <a:gd name="T19" fmla="*/ 10 h 10"/>
                  <a:gd name="T20" fmla="*/ 0 w 12"/>
                  <a:gd name="T21" fmla="*/ 10 h 10"/>
                  <a:gd name="T22" fmla="*/ 0 w 12"/>
                  <a:gd name="T23" fmla="*/ 5 h 10"/>
                  <a:gd name="T24" fmla="*/ 0 w 12"/>
                  <a:gd name="T25" fmla="*/ 5 h 10"/>
                  <a:gd name="T26" fmla="*/ 0 w 12"/>
                  <a:gd name="T27" fmla="*/ 5 h 10"/>
                  <a:gd name="T28" fmla="*/ 0 w 12"/>
                  <a:gd name="T29" fmla="*/ 5 h 10"/>
                  <a:gd name="T30" fmla="*/ 0 w 12"/>
                  <a:gd name="T31" fmla="*/ 5 h 10"/>
                  <a:gd name="T32" fmla="*/ 0 w 12"/>
                  <a:gd name="T33" fmla="*/ 5 h 10"/>
                  <a:gd name="T34" fmla="*/ 0 w 12"/>
                  <a:gd name="T35" fmla="*/ 5 h 10"/>
                  <a:gd name="T36" fmla="*/ 4 w 12"/>
                  <a:gd name="T37" fmla="*/ 5 h 10"/>
                  <a:gd name="T38" fmla="*/ 9 w 12"/>
                  <a:gd name="T39" fmla="*/ 0 h 10"/>
                  <a:gd name="T40" fmla="*/ 9 w 12"/>
                  <a:gd name="T41" fmla="*/ 0 h 10"/>
                  <a:gd name="T42" fmla="*/ 9 w 12"/>
                  <a:gd name="T43" fmla="*/ 0 h 10"/>
                  <a:gd name="T44" fmla="*/ 9 w 12"/>
                  <a:gd name="T45" fmla="*/ 0 h 10"/>
                  <a:gd name="T46" fmla="*/ 12 w 12"/>
                  <a:gd name="T47" fmla="*/ 0 h 10"/>
                  <a:gd name="T48" fmla="*/ 12 w 12"/>
                  <a:gd name="T49" fmla="*/ 0 h 10"/>
                  <a:gd name="T50" fmla="*/ 12 w 12"/>
                  <a:gd name="T51" fmla="*/ 5 h 10"/>
                  <a:gd name="T52" fmla="*/ 12 w 12"/>
                  <a:gd name="T53" fmla="*/ 5 h 10"/>
                  <a:gd name="T54" fmla="*/ 12 w 12"/>
                  <a:gd name="T5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0">
                    <a:moveTo>
                      <a:pt x="12" y="5"/>
                    </a:moveTo>
                    <a:lnTo>
                      <a:pt x="9" y="5"/>
                    </a:lnTo>
                    <a:lnTo>
                      <a:pt x="4"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4" y="5"/>
                    </a:lnTo>
                    <a:lnTo>
                      <a:pt x="9" y="0"/>
                    </a:lnTo>
                    <a:lnTo>
                      <a:pt x="9" y="0"/>
                    </a:lnTo>
                    <a:lnTo>
                      <a:pt x="9" y="0"/>
                    </a:lnTo>
                    <a:lnTo>
                      <a:pt x="9" y="0"/>
                    </a:lnTo>
                    <a:lnTo>
                      <a:pt x="12" y="0"/>
                    </a:lnTo>
                    <a:lnTo>
                      <a:pt x="12" y="0"/>
                    </a:lnTo>
                    <a:lnTo>
                      <a:pt x="12" y="5"/>
                    </a:lnTo>
                    <a:lnTo>
                      <a:pt x="12" y="5"/>
                    </a:lnTo>
                    <a:lnTo>
                      <a:pt x="12" y="5"/>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59" name="Freeform 67"/>
              <p:cNvSpPr>
                <a:spLocks/>
              </p:cNvSpPr>
              <p:nvPr/>
            </p:nvSpPr>
            <p:spPr bwMode="auto">
              <a:xfrm>
                <a:off x="955" y="2371"/>
                <a:ext cx="62" cy="50"/>
              </a:xfrm>
              <a:custGeom>
                <a:avLst/>
                <a:gdLst>
                  <a:gd name="T0" fmla="*/ 8 w 62"/>
                  <a:gd name="T1" fmla="*/ 17 h 50"/>
                  <a:gd name="T2" fmla="*/ 8 w 62"/>
                  <a:gd name="T3" fmla="*/ 17 h 50"/>
                  <a:gd name="T4" fmla="*/ 8 w 62"/>
                  <a:gd name="T5" fmla="*/ 12 h 50"/>
                  <a:gd name="T6" fmla="*/ 12 w 62"/>
                  <a:gd name="T7" fmla="*/ 12 h 50"/>
                  <a:gd name="T8" fmla="*/ 12 w 62"/>
                  <a:gd name="T9" fmla="*/ 12 h 50"/>
                  <a:gd name="T10" fmla="*/ 12 w 62"/>
                  <a:gd name="T11" fmla="*/ 12 h 50"/>
                  <a:gd name="T12" fmla="*/ 17 w 62"/>
                  <a:gd name="T13" fmla="*/ 12 h 50"/>
                  <a:gd name="T14" fmla="*/ 17 w 62"/>
                  <a:gd name="T15" fmla="*/ 9 h 50"/>
                  <a:gd name="T16" fmla="*/ 17 w 62"/>
                  <a:gd name="T17" fmla="*/ 9 h 50"/>
                  <a:gd name="T18" fmla="*/ 17 w 62"/>
                  <a:gd name="T19" fmla="*/ 9 h 50"/>
                  <a:gd name="T20" fmla="*/ 20 w 62"/>
                  <a:gd name="T21" fmla="*/ 3 h 50"/>
                  <a:gd name="T22" fmla="*/ 25 w 62"/>
                  <a:gd name="T23" fmla="*/ 3 h 50"/>
                  <a:gd name="T24" fmla="*/ 25 w 62"/>
                  <a:gd name="T25" fmla="*/ 3 h 50"/>
                  <a:gd name="T26" fmla="*/ 28 w 62"/>
                  <a:gd name="T27" fmla="*/ 3 h 50"/>
                  <a:gd name="T28" fmla="*/ 28 w 62"/>
                  <a:gd name="T29" fmla="*/ 3 h 50"/>
                  <a:gd name="T30" fmla="*/ 33 w 62"/>
                  <a:gd name="T31" fmla="*/ 0 h 50"/>
                  <a:gd name="T32" fmla="*/ 33 w 62"/>
                  <a:gd name="T33" fmla="*/ 0 h 50"/>
                  <a:gd name="T34" fmla="*/ 33 w 62"/>
                  <a:gd name="T35" fmla="*/ 3 h 50"/>
                  <a:gd name="T36" fmla="*/ 41 w 62"/>
                  <a:gd name="T37" fmla="*/ 9 h 50"/>
                  <a:gd name="T38" fmla="*/ 45 w 62"/>
                  <a:gd name="T39" fmla="*/ 12 h 50"/>
                  <a:gd name="T40" fmla="*/ 45 w 62"/>
                  <a:gd name="T41" fmla="*/ 12 h 50"/>
                  <a:gd name="T42" fmla="*/ 45 w 62"/>
                  <a:gd name="T43" fmla="*/ 17 h 50"/>
                  <a:gd name="T44" fmla="*/ 50 w 62"/>
                  <a:gd name="T45" fmla="*/ 26 h 50"/>
                  <a:gd name="T46" fmla="*/ 53 w 62"/>
                  <a:gd name="T47" fmla="*/ 31 h 50"/>
                  <a:gd name="T48" fmla="*/ 53 w 62"/>
                  <a:gd name="T49" fmla="*/ 31 h 50"/>
                  <a:gd name="T50" fmla="*/ 53 w 62"/>
                  <a:gd name="T51" fmla="*/ 31 h 50"/>
                  <a:gd name="T52" fmla="*/ 58 w 62"/>
                  <a:gd name="T53" fmla="*/ 31 h 50"/>
                  <a:gd name="T54" fmla="*/ 62 w 62"/>
                  <a:gd name="T55" fmla="*/ 31 h 50"/>
                  <a:gd name="T56" fmla="*/ 62 w 62"/>
                  <a:gd name="T57" fmla="*/ 31 h 50"/>
                  <a:gd name="T58" fmla="*/ 62 w 62"/>
                  <a:gd name="T59" fmla="*/ 36 h 50"/>
                  <a:gd name="T60" fmla="*/ 58 w 62"/>
                  <a:gd name="T61" fmla="*/ 40 h 50"/>
                  <a:gd name="T62" fmla="*/ 53 w 62"/>
                  <a:gd name="T63" fmla="*/ 40 h 50"/>
                  <a:gd name="T64" fmla="*/ 53 w 62"/>
                  <a:gd name="T65" fmla="*/ 40 h 50"/>
                  <a:gd name="T66" fmla="*/ 45 w 62"/>
                  <a:gd name="T67" fmla="*/ 45 h 50"/>
                  <a:gd name="T68" fmla="*/ 41 w 62"/>
                  <a:gd name="T69" fmla="*/ 45 h 50"/>
                  <a:gd name="T70" fmla="*/ 41 w 62"/>
                  <a:gd name="T71" fmla="*/ 45 h 50"/>
                  <a:gd name="T72" fmla="*/ 41 w 62"/>
                  <a:gd name="T73" fmla="*/ 45 h 50"/>
                  <a:gd name="T74" fmla="*/ 33 w 62"/>
                  <a:gd name="T75" fmla="*/ 50 h 50"/>
                  <a:gd name="T76" fmla="*/ 17 w 62"/>
                  <a:gd name="T77" fmla="*/ 50 h 50"/>
                  <a:gd name="T78" fmla="*/ 8 w 62"/>
                  <a:gd name="T79" fmla="*/ 45 h 50"/>
                  <a:gd name="T80" fmla="*/ 8 w 62"/>
                  <a:gd name="T81" fmla="*/ 45 h 50"/>
                  <a:gd name="T82" fmla="*/ 4 w 62"/>
                  <a:gd name="T83" fmla="*/ 40 h 50"/>
                  <a:gd name="T84" fmla="*/ 0 w 62"/>
                  <a:gd name="T85" fmla="*/ 36 h 50"/>
                  <a:gd name="T86" fmla="*/ 0 w 62"/>
                  <a:gd name="T87" fmla="*/ 31 h 50"/>
                  <a:gd name="T88" fmla="*/ 0 w 62"/>
                  <a:gd name="T89" fmla="*/ 31 h 50"/>
                  <a:gd name="T90" fmla="*/ 0 w 62"/>
                  <a:gd name="T91" fmla="*/ 26 h 50"/>
                  <a:gd name="T92" fmla="*/ 0 w 62"/>
                  <a:gd name="T93" fmla="*/ 22 h 50"/>
                  <a:gd name="T94" fmla="*/ 4 w 62"/>
                  <a:gd name="T95" fmla="*/ 17 h 50"/>
                  <a:gd name="T96" fmla="*/ 4 w 62"/>
                  <a:gd name="T97" fmla="*/ 17 h 50"/>
                  <a:gd name="T98" fmla="*/ 4 w 62"/>
                  <a:gd name="T99" fmla="*/ 17 h 50"/>
                  <a:gd name="T100" fmla="*/ 8 w 62"/>
                  <a:gd name="T101" fmla="*/ 17 h 50"/>
                  <a:gd name="T102" fmla="*/ 8 w 62"/>
                  <a:gd name="T103"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 h="50">
                    <a:moveTo>
                      <a:pt x="8" y="17"/>
                    </a:moveTo>
                    <a:lnTo>
                      <a:pt x="8" y="17"/>
                    </a:lnTo>
                    <a:lnTo>
                      <a:pt x="8" y="12"/>
                    </a:lnTo>
                    <a:lnTo>
                      <a:pt x="12" y="12"/>
                    </a:lnTo>
                    <a:lnTo>
                      <a:pt x="12" y="12"/>
                    </a:lnTo>
                    <a:lnTo>
                      <a:pt x="12" y="12"/>
                    </a:lnTo>
                    <a:lnTo>
                      <a:pt x="17" y="12"/>
                    </a:lnTo>
                    <a:lnTo>
                      <a:pt x="17" y="9"/>
                    </a:lnTo>
                    <a:lnTo>
                      <a:pt x="17" y="9"/>
                    </a:lnTo>
                    <a:lnTo>
                      <a:pt x="17" y="9"/>
                    </a:lnTo>
                    <a:lnTo>
                      <a:pt x="20" y="3"/>
                    </a:lnTo>
                    <a:lnTo>
                      <a:pt x="25" y="3"/>
                    </a:lnTo>
                    <a:lnTo>
                      <a:pt x="25" y="3"/>
                    </a:lnTo>
                    <a:lnTo>
                      <a:pt x="28" y="3"/>
                    </a:lnTo>
                    <a:lnTo>
                      <a:pt x="28" y="3"/>
                    </a:lnTo>
                    <a:lnTo>
                      <a:pt x="33" y="0"/>
                    </a:lnTo>
                    <a:lnTo>
                      <a:pt x="33" y="0"/>
                    </a:lnTo>
                    <a:lnTo>
                      <a:pt x="33" y="3"/>
                    </a:lnTo>
                    <a:lnTo>
                      <a:pt x="41" y="9"/>
                    </a:lnTo>
                    <a:lnTo>
                      <a:pt x="45" y="12"/>
                    </a:lnTo>
                    <a:lnTo>
                      <a:pt x="45" y="12"/>
                    </a:lnTo>
                    <a:lnTo>
                      <a:pt x="45" y="17"/>
                    </a:lnTo>
                    <a:lnTo>
                      <a:pt x="50" y="26"/>
                    </a:lnTo>
                    <a:lnTo>
                      <a:pt x="53" y="31"/>
                    </a:lnTo>
                    <a:lnTo>
                      <a:pt x="53" y="31"/>
                    </a:lnTo>
                    <a:lnTo>
                      <a:pt x="53" y="31"/>
                    </a:lnTo>
                    <a:lnTo>
                      <a:pt x="58" y="31"/>
                    </a:lnTo>
                    <a:lnTo>
                      <a:pt x="62" y="31"/>
                    </a:lnTo>
                    <a:lnTo>
                      <a:pt x="62" y="31"/>
                    </a:lnTo>
                    <a:lnTo>
                      <a:pt x="62" y="36"/>
                    </a:lnTo>
                    <a:lnTo>
                      <a:pt x="58" y="40"/>
                    </a:lnTo>
                    <a:lnTo>
                      <a:pt x="53" y="40"/>
                    </a:lnTo>
                    <a:lnTo>
                      <a:pt x="53" y="40"/>
                    </a:lnTo>
                    <a:lnTo>
                      <a:pt x="45" y="45"/>
                    </a:lnTo>
                    <a:lnTo>
                      <a:pt x="41" y="45"/>
                    </a:lnTo>
                    <a:lnTo>
                      <a:pt x="41" y="45"/>
                    </a:lnTo>
                    <a:lnTo>
                      <a:pt x="41" y="45"/>
                    </a:lnTo>
                    <a:lnTo>
                      <a:pt x="33" y="50"/>
                    </a:lnTo>
                    <a:lnTo>
                      <a:pt x="17" y="50"/>
                    </a:lnTo>
                    <a:lnTo>
                      <a:pt x="8" y="45"/>
                    </a:lnTo>
                    <a:lnTo>
                      <a:pt x="8" y="45"/>
                    </a:lnTo>
                    <a:lnTo>
                      <a:pt x="4" y="40"/>
                    </a:lnTo>
                    <a:lnTo>
                      <a:pt x="0" y="36"/>
                    </a:lnTo>
                    <a:lnTo>
                      <a:pt x="0" y="31"/>
                    </a:lnTo>
                    <a:lnTo>
                      <a:pt x="0" y="31"/>
                    </a:lnTo>
                    <a:lnTo>
                      <a:pt x="0" y="26"/>
                    </a:lnTo>
                    <a:lnTo>
                      <a:pt x="0" y="22"/>
                    </a:lnTo>
                    <a:lnTo>
                      <a:pt x="4" y="17"/>
                    </a:lnTo>
                    <a:lnTo>
                      <a:pt x="4" y="17"/>
                    </a:lnTo>
                    <a:lnTo>
                      <a:pt x="4" y="17"/>
                    </a:lnTo>
                    <a:lnTo>
                      <a:pt x="8" y="17"/>
                    </a:lnTo>
                    <a:lnTo>
                      <a:pt x="8" y="17"/>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60" name="Freeform 68"/>
              <p:cNvSpPr>
                <a:spLocks/>
              </p:cNvSpPr>
              <p:nvPr/>
            </p:nvSpPr>
            <p:spPr bwMode="auto">
              <a:xfrm>
                <a:off x="963" y="2388"/>
                <a:ext cx="45" cy="33"/>
              </a:xfrm>
              <a:custGeom>
                <a:avLst/>
                <a:gdLst>
                  <a:gd name="T0" fmla="*/ 42 w 45"/>
                  <a:gd name="T1" fmla="*/ 14 h 33"/>
                  <a:gd name="T2" fmla="*/ 33 w 45"/>
                  <a:gd name="T3" fmla="*/ 14 h 33"/>
                  <a:gd name="T4" fmla="*/ 29 w 45"/>
                  <a:gd name="T5" fmla="*/ 14 h 33"/>
                  <a:gd name="T6" fmla="*/ 29 w 45"/>
                  <a:gd name="T7" fmla="*/ 5 h 33"/>
                  <a:gd name="T8" fmla="*/ 25 w 45"/>
                  <a:gd name="T9" fmla="*/ 5 h 33"/>
                  <a:gd name="T10" fmla="*/ 25 w 45"/>
                  <a:gd name="T11" fmla="*/ 0 h 33"/>
                  <a:gd name="T12" fmla="*/ 25 w 45"/>
                  <a:gd name="T13" fmla="*/ 0 h 33"/>
                  <a:gd name="T14" fmla="*/ 25 w 45"/>
                  <a:gd name="T15" fmla="*/ 0 h 33"/>
                  <a:gd name="T16" fmla="*/ 25 w 45"/>
                  <a:gd name="T17" fmla="*/ 0 h 33"/>
                  <a:gd name="T18" fmla="*/ 20 w 45"/>
                  <a:gd name="T19" fmla="*/ 0 h 33"/>
                  <a:gd name="T20" fmla="*/ 25 w 45"/>
                  <a:gd name="T21" fmla="*/ 5 h 33"/>
                  <a:gd name="T22" fmla="*/ 33 w 45"/>
                  <a:gd name="T23" fmla="*/ 19 h 33"/>
                  <a:gd name="T24" fmla="*/ 33 w 45"/>
                  <a:gd name="T25" fmla="*/ 19 h 33"/>
                  <a:gd name="T26" fmla="*/ 29 w 45"/>
                  <a:gd name="T27" fmla="*/ 23 h 33"/>
                  <a:gd name="T28" fmla="*/ 25 w 45"/>
                  <a:gd name="T29" fmla="*/ 23 h 33"/>
                  <a:gd name="T30" fmla="*/ 20 w 45"/>
                  <a:gd name="T31" fmla="*/ 23 h 33"/>
                  <a:gd name="T32" fmla="*/ 17 w 45"/>
                  <a:gd name="T33" fmla="*/ 19 h 33"/>
                  <a:gd name="T34" fmla="*/ 17 w 45"/>
                  <a:gd name="T35" fmla="*/ 5 h 33"/>
                  <a:gd name="T36" fmla="*/ 17 w 45"/>
                  <a:gd name="T37" fmla="*/ 5 h 33"/>
                  <a:gd name="T38" fmla="*/ 17 w 45"/>
                  <a:gd name="T39" fmla="*/ 5 h 33"/>
                  <a:gd name="T40" fmla="*/ 17 w 45"/>
                  <a:gd name="T41" fmla="*/ 5 h 33"/>
                  <a:gd name="T42" fmla="*/ 12 w 45"/>
                  <a:gd name="T43" fmla="*/ 5 h 33"/>
                  <a:gd name="T44" fmla="*/ 12 w 45"/>
                  <a:gd name="T45" fmla="*/ 9 h 33"/>
                  <a:gd name="T46" fmla="*/ 12 w 45"/>
                  <a:gd name="T47" fmla="*/ 5 h 33"/>
                  <a:gd name="T48" fmla="*/ 12 w 45"/>
                  <a:gd name="T49" fmla="*/ 5 h 33"/>
                  <a:gd name="T50" fmla="*/ 12 w 45"/>
                  <a:gd name="T51" fmla="*/ 5 h 33"/>
                  <a:gd name="T52" fmla="*/ 12 w 45"/>
                  <a:gd name="T53" fmla="*/ 9 h 33"/>
                  <a:gd name="T54" fmla="*/ 12 w 45"/>
                  <a:gd name="T55" fmla="*/ 9 h 33"/>
                  <a:gd name="T56" fmla="*/ 17 w 45"/>
                  <a:gd name="T57" fmla="*/ 14 h 33"/>
                  <a:gd name="T58" fmla="*/ 20 w 45"/>
                  <a:gd name="T59" fmla="*/ 23 h 33"/>
                  <a:gd name="T60" fmla="*/ 20 w 45"/>
                  <a:gd name="T61" fmla="*/ 28 h 33"/>
                  <a:gd name="T62" fmla="*/ 17 w 45"/>
                  <a:gd name="T63" fmla="*/ 28 h 33"/>
                  <a:gd name="T64" fmla="*/ 12 w 45"/>
                  <a:gd name="T65" fmla="*/ 28 h 33"/>
                  <a:gd name="T66" fmla="*/ 9 w 45"/>
                  <a:gd name="T67" fmla="*/ 23 h 33"/>
                  <a:gd name="T68" fmla="*/ 9 w 45"/>
                  <a:gd name="T69" fmla="*/ 23 h 33"/>
                  <a:gd name="T70" fmla="*/ 4 w 45"/>
                  <a:gd name="T71" fmla="*/ 14 h 33"/>
                  <a:gd name="T72" fmla="*/ 4 w 45"/>
                  <a:gd name="T73" fmla="*/ 14 h 33"/>
                  <a:gd name="T74" fmla="*/ 4 w 45"/>
                  <a:gd name="T75" fmla="*/ 14 h 33"/>
                  <a:gd name="T76" fmla="*/ 4 w 45"/>
                  <a:gd name="T77" fmla="*/ 14 h 33"/>
                  <a:gd name="T78" fmla="*/ 4 w 45"/>
                  <a:gd name="T79" fmla="*/ 14 h 33"/>
                  <a:gd name="T80" fmla="*/ 0 w 45"/>
                  <a:gd name="T81" fmla="*/ 14 h 33"/>
                  <a:gd name="T82" fmla="*/ 4 w 45"/>
                  <a:gd name="T83" fmla="*/ 14 h 33"/>
                  <a:gd name="T84" fmla="*/ 4 w 45"/>
                  <a:gd name="T85" fmla="*/ 14 h 33"/>
                  <a:gd name="T86" fmla="*/ 4 w 45"/>
                  <a:gd name="T87" fmla="*/ 19 h 33"/>
                  <a:gd name="T88" fmla="*/ 4 w 45"/>
                  <a:gd name="T89" fmla="*/ 23 h 33"/>
                  <a:gd name="T90" fmla="*/ 12 w 45"/>
                  <a:gd name="T91" fmla="*/ 28 h 33"/>
                  <a:gd name="T92" fmla="*/ 9 w 45"/>
                  <a:gd name="T93" fmla="*/ 33 h 33"/>
                  <a:gd name="T94" fmla="*/ 9 w 45"/>
                  <a:gd name="T95" fmla="*/ 33 h 33"/>
                  <a:gd name="T96" fmla="*/ 12 w 45"/>
                  <a:gd name="T97" fmla="*/ 33 h 33"/>
                  <a:gd name="T98" fmla="*/ 29 w 45"/>
                  <a:gd name="T99" fmla="*/ 28 h 33"/>
                  <a:gd name="T100" fmla="*/ 29 w 45"/>
                  <a:gd name="T101" fmla="*/ 28 h 33"/>
                  <a:gd name="T102" fmla="*/ 33 w 45"/>
                  <a:gd name="T103" fmla="*/ 23 h 33"/>
                  <a:gd name="T104" fmla="*/ 33 w 45"/>
                  <a:gd name="T105" fmla="*/ 23 h 33"/>
                  <a:gd name="T106" fmla="*/ 33 w 45"/>
                  <a:gd name="T107" fmla="*/ 19 h 33"/>
                  <a:gd name="T108" fmla="*/ 33 w 45"/>
                  <a:gd name="T109" fmla="*/ 23 h 33"/>
                  <a:gd name="T110" fmla="*/ 33 w 45"/>
                  <a:gd name="T111" fmla="*/ 23 h 33"/>
                  <a:gd name="T112" fmla="*/ 33 w 45"/>
                  <a:gd name="T113" fmla="*/ 23 h 33"/>
                  <a:gd name="T114" fmla="*/ 37 w 45"/>
                  <a:gd name="T115" fmla="*/ 19 h 33"/>
                  <a:gd name="T116" fmla="*/ 37 w 45"/>
                  <a:gd name="T117" fmla="*/ 19 h 33"/>
                  <a:gd name="T118" fmla="*/ 45 w 45"/>
                  <a:gd name="T119" fmla="*/ 14 h 33"/>
                  <a:gd name="T120" fmla="*/ 45 w 45"/>
                  <a:gd name="T121" fmla="*/ 14 h 33"/>
                  <a:gd name="T122" fmla="*/ 42 w 45"/>
                  <a:gd name="T123"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 h="33">
                    <a:moveTo>
                      <a:pt x="42" y="9"/>
                    </a:moveTo>
                    <a:lnTo>
                      <a:pt x="42" y="14"/>
                    </a:lnTo>
                    <a:lnTo>
                      <a:pt x="37" y="19"/>
                    </a:lnTo>
                    <a:lnTo>
                      <a:pt x="33" y="14"/>
                    </a:lnTo>
                    <a:lnTo>
                      <a:pt x="33" y="14"/>
                    </a:lnTo>
                    <a:lnTo>
                      <a:pt x="29" y="14"/>
                    </a:lnTo>
                    <a:lnTo>
                      <a:pt x="29" y="9"/>
                    </a:lnTo>
                    <a:lnTo>
                      <a:pt x="29" y="5"/>
                    </a:lnTo>
                    <a:lnTo>
                      <a:pt x="29" y="5"/>
                    </a:lnTo>
                    <a:lnTo>
                      <a:pt x="25" y="5"/>
                    </a:lnTo>
                    <a:lnTo>
                      <a:pt x="25" y="5"/>
                    </a:lnTo>
                    <a:lnTo>
                      <a:pt x="25" y="0"/>
                    </a:lnTo>
                    <a:lnTo>
                      <a:pt x="25" y="0"/>
                    </a:lnTo>
                    <a:lnTo>
                      <a:pt x="25" y="0"/>
                    </a:lnTo>
                    <a:lnTo>
                      <a:pt x="25" y="0"/>
                    </a:lnTo>
                    <a:lnTo>
                      <a:pt x="25" y="0"/>
                    </a:lnTo>
                    <a:lnTo>
                      <a:pt x="25" y="0"/>
                    </a:lnTo>
                    <a:lnTo>
                      <a:pt x="25" y="0"/>
                    </a:lnTo>
                    <a:lnTo>
                      <a:pt x="20" y="0"/>
                    </a:lnTo>
                    <a:lnTo>
                      <a:pt x="20" y="0"/>
                    </a:lnTo>
                    <a:lnTo>
                      <a:pt x="20" y="0"/>
                    </a:lnTo>
                    <a:lnTo>
                      <a:pt x="25" y="5"/>
                    </a:lnTo>
                    <a:lnTo>
                      <a:pt x="29" y="14"/>
                    </a:lnTo>
                    <a:lnTo>
                      <a:pt x="33" y="19"/>
                    </a:lnTo>
                    <a:lnTo>
                      <a:pt x="33" y="19"/>
                    </a:lnTo>
                    <a:lnTo>
                      <a:pt x="33" y="19"/>
                    </a:lnTo>
                    <a:lnTo>
                      <a:pt x="29" y="23"/>
                    </a:lnTo>
                    <a:lnTo>
                      <a:pt x="29" y="23"/>
                    </a:lnTo>
                    <a:lnTo>
                      <a:pt x="29" y="23"/>
                    </a:lnTo>
                    <a:lnTo>
                      <a:pt x="25" y="23"/>
                    </a:lnTo>
                    <a:lnTo>
                      <a:pt x="20" y="23"/>
                    </a:lnTo>
                    <a:lnTo>
                      <a:pt x="20" y="23"/>
                    </a:lnTo>
                    <a:lnTo>
                      <a:pt x="20" y="23"/>
                    </a:lnTo>
                    <a:lnTo>
                      <a:pt x="17" y="19"/>
                    </a:lnTo>
                    <a:lnTo>
                      <a:pt x="17" y="14"/>
                    </a:lnTo>
                    <a:lnTo>
                      <a:pt x="17" y="5"/>
                    </a:lnTo>
                    <a:lnTo>
                      <a:pt x="17" y="5"/>
                    </a:lnTo>
                    <a:lnTo>
                      <a:pt x="17" y="5"/>
                    </a:lnTo>
                    <a:lnTo>
                      <a:pt x="17" y="5"/>
                    </a:lnTo>
                    <a:lnTo>
                      <a:pt x="17" y="5"/>
                    </a:lnTo>
                    <a:lnTo>
                      <a:pt x="17" y="5"/>
                    </a:lnTo>
                    <a:lnTo>
                      <a:pt x="17" y="5"/>
                    </a:lnTo>
                    <a:lnTo>
                      <a:pt x="12" y="5"/>
                    </a:lnTo>
                    <a:lnTo>
                      <a:pt x="12" y="5"/>
                    </a:lnTo>
                    <a:lnTo>
                      <a:pt x="12" y="5"/>
                    </a:lnTo>
                    <a:lnTo>
                      <a:pt x="12" y="9"/>
                    </a:lnTo>
                    <a:lnTo>
                      <a:pt x="12" y="9"/>
                    </a:lnTo>
                    <a:lnTo>
                      <a:pt x="12" y="5"/>
                    </a:lnTo>
                    <a:lnTo>
                      <a:pt x="12" y="5"/>
                    </a:lnTo>
                    <a:lnTo>
                      <a:pt x="12" y="5"/>
                    </a:lnTo>
                    <a:lnTo>
                      <a:pt x="9" y="5"/>
                    </a:lnTo>
                    <a:lnTo>
                      <a:pt x="12" y="5"/>
                    </a:lnTo>
                    <a:lnTo>
                      <a:pt x="12" y="5"/>
                    </a:lnTo>
                    <a:lnTo>
                      <a:pt x="12" y="9"/>
                    </a:lnTo>
                    <a:lnTo>
                      <a:pt x="12" y="9"/>
                    </a:lnTo>
                    <a:lnTo>
                      <a:pt x="12" y="9"/>
                    </a:lnTo>
                    <a:lnTo>
                      <a:pt x="12" y="9"/>
                    </a:lnTo>
                    <a:lnTo>
                      <a:pt x="17" y="14"/>
                    </a:lnTo>
                    <a:lnTo>
                      <a:pt x="17" y="19"/>
                    </a:lnTo>
                    <a:lnTo>
                      <a:pt x="20" y="23"/>
                    </a:lnTo>
                    <a:lnTo>
                      <a:pt x="20" y="23"/>
                    </a:lnTo>
                    <a:lnTo>
                      <a:pt x="20" y="28"/>
                    </a:lnTo>
                    <a:lnTo>
                      <a:pt x="17" y="28"/>
                    </a:lnTo>
                    <a:lnTo>
                      <a:pt x="17" y="28"/>
                    </a:lnTo>
                    <a:lnTo>
                      <a:pt x="17" y="28"/>
                    </a:lnTo>
                    <a:lnTo>
                      <a:pt x="12" y="28"/>
                    </a:lnTo>
                    <a:lnTo>
                      <a:pt x="12" y="28"/>
                    </a:lnTo>
                    <a:lnTo>
                      <a:pt x="9" y="23"/>
                    </a:lnTo>
                    <a:lnTo>
                      <a:pt x="9" y="23"/>
                    </a:lnTo>
                    <a:lnTo>
                      <a:pt x="9" y="23"/>
                    </a:lnTo>
                    <a:lnTo>
                      <a:pt x="4" y="19"/>
                    </a:lnTo>
                    <a:lnTo>
                      <a:pt x="4" y="14"/>
                    </a:lnTo>
                    <a:lnTo>
                      <a:pt x="4" y="14"/>
                    </a:lnTo>
                    <a:lnTo>
                      <a:pt x="4" y="14"/>
                    </a:lnTo>
                    <a:lnTo>
                      <a:pt x="4" y="14"/>
                    </a:lnTo>
                    <a:lnTo>
                      <a:pt x="4" y="14"/>
                    </a:lnTo>
                    <a:lnTo>
                      <a:pt x="4" y="14"/>
                    </a:lnTo>
                    <a:lnTo>
                      <a:pt x="4" y="14"/>
                    </a:lnTo>
                    <a:lnTo>
                      <a:pt x="4" y="19"/>
                    </a:lnTo>
                    <a:lnTo>
                      <a:pt x="4" y="14"/>
                    </a:lnTo>
                    <a:lnTo>
                      <a:pt x="4" y="14"/>
                    </a:lnTo>
                    <a:lnTo>
                      <a:pt x="0" y="14"/>
                    </a:lnTo>
                    <a:lnTo>
                      <a:pt x="0" y="14"/>
                    </a:lnTo>
                    <a:lnTo>
                      <a:pt x="4" y="14"/>
                    </a:lnTo>
                    <a:lnTo>
                      <a:pt x="4" y="14"/>
                    </a:lnTo>
                    <a:lnTo>
                      <a:pt x="4" y="14"/>
                    </a:lnTo>
                    <a:lnTo>
                      <a:pt x="4" y="19"/>
                    </a:lnTo>
                    <a:lnTo>
                      <a:pt x="4" y="19"/>
                    </a:lnTo>
                    <a:lnTo>
                      <a:pt x="4" y="19"/>
                    </a:lnTo>
                    <a:lnTo>
                      <a:pt x="4" y="23"/>
                    </a:lnTo>
                    <a:lnTo>
                      <a:pt x="9" y="28"/>
                    </a:lnTo>
                    <a:lnTo>
                      <a:pt x="12" y="28"/>
                    </a:lnTo>
                    <a:lnTo>
                      <a:pt x="12" y="28"/>
                    </a:lnTo>
                    <a:lnTo>
                      <a:pt x="9" y="33"/>
                    </a:lnTo>
                    <a:lnTo>
                      <a:pt x="9" y="33"/>
                    </a:lnTo>
                    <a:lnTo>
                      <a:pt x="9" y="33"/>
                    </a:lnTo>
                    <a:lnTo>
                      <a:pt x="9" y="33"/>
                    </a:lnTo>
                    <a:lnTo>
                      <a:pt x="12" y="33"/>
                    </a:lnTo>
                    <a:lnTo>
                      <a:pt x="20" y="33"/>
                    </a:lnTo>
                    <a:lnTo>
                      <a:pt x="29" y="28"/>
                    </a:lnTo>
                    <a:lnTo>
                      <a:pt x="29" y="28"/>
                    </a:lnTo>
                    <a:lnTo>
                      <a:pt x="29" y="28"/>
                    </a:lnTo>
                    <a:lnTo>
                      <a:pt x="29" y="28"/>
                    </a:lnTo>
                    <a:lnTo>
                      <a:pt x="33" y="23"/>
                    </a:lnTo>
                    <a:lnTo>
                      <a:pt x="33" y="23"/>
                    </a:lnTo>
                    <a:lnTo>
                      <a:pt x="33" y="23"/>
                    </a:lnTo>
                    <a:lnTo>
                      <a:pt x="33" y="23"/>
                    </a:lnTo>
                    <a:lnTo>
                      <a:pt x="33" y="19"/>
                    </a:lnTo>
                    <a:lnTo>
                      <a:pt x="33" y="19"/>
                    </a:lnTo>
                    <a:lnTo>
                      <a:pt x="33" y="23"/>
                    </a:lnTo>
                    <a:lnTo>
                      <a:pt x="33" y="23"/>
                    </a:lnTo>
                    <a:lnTo>
                      <a:pt x="33" y="23"/>
                    </a:lnTo>
                    <a:lnTo>
                      <a:pt x="33" y="23"/>
                    </a:lnTo>
                    <a:lnTo>
                      <a:pt x="33" y="23"/>
                    </a:lnTo>
                    <a:lnTo>
                      <a:pt x="33" y="23"/>
                    </a:lnTo>
                    <a:lnTo>
                      <a:pt x="37" y="19"/>
                    </a:lnTo>
                    <a:lnTo>
                      <a:pt x="37" y="19"/>
                    </a:lnTo>
                    <a:lnTo>
                      <a:pt x="37" y="19"/>
                    </a:lnTo>
                    <a:lnTo>
                      <a:pt x="42" y="19"/>
                    </a:lnTo>
                    <a:lnTo>
                      <a:pt x="45" y="14"/>
                    </a:lnTo>
                    <a:lnTo>
                      <a:pt x="45" y="14"/>
                    </a:lnTo>
                    <a:lnTo>
                      <a:pt x="45" y="14"/>
                    </a:lnTo>
                    <a:lnTo>
                      <a:pt x="45" y="14"/>
                    </a:lnTo>
                    <a:lnTo>
                      <a:pt x="42" y="9"/>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61" name="Freeform 69"/>
              <p:cNvSpPr>
                <a:spLocks/>
              </p:cNvSpPr>
              <p:nvPr/>
            </p:nvSpPr>
            <p:spPr bwMode="auto">
              <a:xfrm>
                <a:off x="2074" y="2684"/>
                <a:ext cx="114" cy="138"/>
              </a:xfrm>
              <a:custGeom>
                <a:avLst/>
                <a:gdLst>
                  <a:gd name="T0" fmla="*/ 40 w 114"/>
                  <a:gd name="T1" fmla="*/ 5 h 138"/>
                  <a:gd name="T2" fmla="*/ 20 w 114"/>
                  <a:gd name="T3" fmla="*/ 27 h 138"/>
                  <a:gd name="T4" fmla="*/ 20 w 114"/>
                  <a:gd name="T5" fmla="*/ 31 h 138"/>
                  <a:gd name="T6" fmla="*/ 16 w 114"/>
                  <a:gd name="T7" fmla="*/ 36 h 138"/>
                  <a:gd name="T8" fmla="*/ 16 w 114"/>
                  <a:gd name="T9" fmla="*/ 41 h 138"/>
                  <a:gd name="T10" fmla="*/ 12 w 114"/>
                  <a:gd name="T11" fmla="*/ 50 h 138"/>
                  <a:gd name="T12" fmla="*/ 12 w 114"/>
                  <a:gd name="T13" fmla="*/ 55 h 138"/>
                  <a:gd name="T14" fmla="*/ 16 w 114"/>
                  <a:gd name="T15" fmla="*/ 59 h 138"/>
                  <a:gd name="T16" fmla="*/ 12 w 114"/>
                  <a:gd name="T17" fmla="*/ 64 h 138"/>
                  <a:gd name="T18" fmla="*/ 12 w 114"/>
                  <a:gd name="T19" fmla="*/ 69 h 138"/>
                  <a:gd name="T20" fmla="*/ 3 w 114"/>
                  <a:gd name="T21" fmla="*/ 78 h 138"/>
                  <a:gd name="T22" fmla="*/ 0 w 114"/>
                  <a:gd name="T23" fmla="*/ 87 h 138"/>
                  <a:gd name="T24" fmla="*/ 0 w 114"/>
                  <a:gd name="T25" fmla="*/ 92 h 138"/>
                  <a:gd name="T26" fmla="*/ 8 w 114"/>
                  <a:gd name="T27" fmla="*/ 96 h 138"/>
                  <a:gd name="T28" fmla="*/ 8 w 114"/>
                  <a:gd name="T29" fmla="*/ 101 h 138"/>
                  <a:gd name="T30" fmla="*/ 12 w 114"/>
                  <a:gd name="T31" fmla="*/ 106 h 138"/>
                  <a:gd name="T32" fmla="*/ 8 w 114"/>
                  <a:gd name="T33" fmla="*/ 106 h 138"/>
                  <a:gd name="T34" fmla="*/ 8 w 114"/>
                  <a:gd name="T35" fmla="*/ 110 h 138"/>
                  <a:gd name="T36" fmla="*/ 8 w 114"/>
                  <a:gd name="T37" fmla="*/ 120 h 138"/>
                  <a:gd name="T38" fmla="*/ 8 w 114"/>
                  <a:gd name="T39" fmla="*/ 124 h 138"/>
                  <a:gd name="T40" fmla="*/ 3 w 114"/>
                  <a:gd name="T41" fmla="*/ 129 h 138"/>
                  <a:gd name="T42" fmla="*/ 20 w 114"/>
                  <a:gd name="T43" fmla="*/ 133 h 138"/>
                  <a:gd name="T44" fmla="*/ 33 w 114"/>
                  <a:gd name="T45" fmla="*/ 133 h 138"/>
                  <a:gd name="T46" fmla="*/ 48 w 114"/>
                  <a:gd name="T47" fmla="*/ 138 h 138"/>
                  <a:gd name="T48" fmla="*/ 65 w 114"/>
                  <a:gd name="T49" fmla="*/ 138 h 138"/>
                  <a:gd name="T50" fmla="*/ 103 w 114"/>
                  <a:gd name="T51" fmla="*/ 124 h 138"/>
                  <a:gd name="T52" fmla="*/ 103 w 114"/>
                  <a:gd name="T53" fmla="*/ 110 h 138"/>
                  <a:gd name="T54" fmla="*/ 111 w 114"/>
                  <a:gd name="T55" fmla="*/ 82 h 138"/>
                  <a:gd name="T56" fmla="*/ 114 w 114"/>
                  <a:gd name="T57" fmla="*/ 64 h 138"/>
                  <a:gd name="T58" fmla="*/ 90 w 114"/>
                  <a:gd name="T59" fmla="*/ 0 h 138"/>
                  <a:gd name="T60" fmla="*/ 86 w 114"/>
                  <a:gd name="T61" fmla="*/ 0 h 138"/>
                  <a:gd name="T62" fmla="*/ 61 w 114"/>
                  <a:gd name="T6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138">
                    <a:moveTo>
                      <a:pt x="61" y="0"/>
                    </a:moveTo>
                    <a:lnTo>
                      <a:pt x="40" y="5"/>
                    </a:lnTo>
                    <a:lnTo>
                      <a:pt x="23" y="14"/>
                    </a:lnTo>
                    <a:lnTo>
                      <a:pt x="20" y="27"/>
                    </a:lnTo>
                    <a:lnTo>
                      <a:pt x="20" y="27"/>
                    </a:lnTo>
                    <a:lnTo>
                      <a:pt x="20" y="31"/>
                    </a:lnTo>
                    <a:lnTo>
                      <a:pt x="16" y="36"/>
                    </a:lnTo>
                    <a:lnTo>
                      <a:pt x="16" y="36"/>
                    </a:lnTo>
                    <a:lnTo>
                      <a:pt x="16" y="36"/>
                    </a:lnTo>
                    <a:lnTo>
                      <a:pt x="16" y="41"/>
                    </a:lnTo>
                    <a:lnTo>
                      <a:pt x="12" y="45"/>
                    </a:lnTo>
                    <a:lnTo>
                      <a:pt x="12" y="50"/>
                    </a:lnTo>
                    <a:lnTo>
                      <a:pt x="12" y="50"/>
                    </a:lnTo>
                    <a:lnTo>
                      <a:pt x="12" y="55"/>
                    </a:lnTo>
                    <a:lnTo>
                      <a:pt x="12" y="55"/>
                    </a:lnTo>
                    <a:lnTo>
                      <a:pt x="16" y="59"/>
                    </a:lnTo>
                    <a:lnTo>
                      <a:pt x="16" y="59"/>
                    </a:lnTo>
                    <a:lnTo>
                      <a:pt x="12" y="64"/>
                    </a:lnTo>
                    <a:lnTo>
                      <a:pt x="12" y="69"/>
                    </a:lnTo>
                    <a:lnTo>
                      <a:pt x="12" y="69"/>
                    </a:lnTo>
                    <a:lnTo>
                      <a:pt x="12" y="69"/>
                    </a:lnTo>
                    <a:lnTo>
                      <a:pt x="3" y="78"/>
                    </a:lnTo>
                    <a:lnTo>
                      <a:pt x="0" y="82"/>
                    </a:lnTo>
                    <a:lnTo>
                      <a:pt x="0" y="87"/>
                    </a:lnTo>
                    <a:lnTo>
                      <a:pt x="0" y="87"/>
                    </a:lnTo>
                    <a:lnTo>
                      <a:pt x="0" y="92"/>
                    </a:lnTo>
                    <a:lnTo>
                      <a:pt x="3" y="92"/>
                    </a:lnTo>
                    <a:lnTo>
                      <a:pt x="8" y="96"/>
                    </a:lnTo>
                    <a:lnTo>
                      <a:pt x="8" y="96"/>
                    </a:lnTo>
                    <a:lnTo>
                      <a:pt x="8" y="101"/>
                    </a:lnTo>
                    <a:lnTo>
                      <a:pt x="8" y="106"/>
                    </a:lnTo>
                    <a:lnTo>
                      <a:pt x="12" y="106"/>
                    </a:lnTo>
                    <a:lnTo>
                      <a:pt x="12" y="106"/>
                    </a:lnTo>
                    <a:lnTo>
                      <a:pt x="8" y="106"/>
                    </a:lnTo>
                    <a:lnTo>
                      <a:pt x="8" y="110"/>
                    </a:lnTo>
                    <a:lnTo>
                      <a:pt x="8" y="110"/>
                    </a:lnTo>
                    <a:lnTo>
                      <a:pt x="8" y="110"/>
                    </a:lnTo>
                    <a:lnTo>
                      <a:pt x="8" y="120"/>
                    </a:lnTo>
                    <a:lnTo>
                      <a:pt x="8" y="120"/>
                    </a:lnTo>
                    <a:lnTo>
                      <a:pt x="8" y="124"/>
                    </a:lnTo>
                    <a:lnTo>
                      <a:pt x="8" y="124"/>
                    </a:lnTo>
                    <a:lnTo>
                      <a:pt x="3" y="129"/>
                    </a:lnTo>
                    <a:lnTo>
                      <a:pt x="8" y="133"/>
                    </a:lnTo>
                    <a:lnTo>
                      <a:pt x="20" y="133"/>
                    </a:lnTo>
                    <a:lnTo>
                      <a:pt x="20" y="133"/>
                    </a:lnTo>
                    <a:lnTo>
                      <a:pt x="33" y="133"/>
                    </a:lnTo>
                    <a:lnTo>
                      <a:pt x="40" y="133"/>
                    </a:lnTo>
                    <a:lnTo>
                      <a:pt x="48" y="138"/>
                    </a:lnTo>
                    <a:lnTo>
                      <a:pt x="48" y="138"/>
                    </a:lnTo>
                    <a:lnTo>
                      <a:pt x="65" y="138"/>
                    </a:lnTo>
                    <a:lnTo>
                      <a:pt x="90" y="133"/>
                    </a:lnTo>
                    <a:lnTo>
                      <a:pt x="103" y="124"/>
                    </a:lnTo>
                    <a:lnTo>
                      <a:pt x="103" y="124"/>
                    </a:lnTo>
                    <a:lnTo>
                      <a:pt x="103" y="110"/>
                    </a:lnTo>
                    <a:lnTo>
                      <a:pt x="106" y="96"/>
                    </a:lnTo>
                    <a:lnTo>
                      <a:pt x="111" y="82"/>
                    </a:lnTo>
                    <a:lnTo>
                      <a:pt x="111" y="82"/>
                    </a:lnTo>
                    <a:lnTo>
                      <a:pt x="114" y="64"/>
                    </a:lnTo>
                    <a:lnTo>
                      <a:pt x="111" y="31"/>
                    </a:lnTo>
                    <a:lnTo>
                      <a:pt x="90" y="0"/>
                    </a:lnTo>
                    <a:lnTo>
                      <a:pt x="90" y="0"/>
                    </a:lnTo>
                    <a:lnTo>
                      <a:pt x="86" y="0"/>
                    </a:lnTo>
                    <a:lnTo>
                      <a:pt x="73" y="0"/>
                    </a:lnTo>
                    <a:lnTo>
                      <a:pt x="61" y="0"/>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62" name="Freeform 70"/>
              <p:cNvSpPr>
                <a:spLocks/>
              </p:cNvSpPr>
              <p:nvPr/>
            </p:nvSpPr>
            <p:spPr bwMode="auto">
              <a:xfrm>
                <a:off x="1066" y="2200"/>
                <a:ext cx="8" cy="27"/>
              </a:xfrm>
              <a:custGeom>
                <a:avLst/>
                <a:gdLst>
                  <a:gd name="T0" fmla="*/ 8 w 8"/>
                  <a:gd name="T1" fmla="*/ 5 h 27"/>
                  <a:gd name="T2" fmla="*/ 8 w 8"/>
                  <a:gd name="T3" fmla="*/ 5 h 27"/>
                  <a:gd name="T4" fmla="*/ 5 w 8"/>
                  <a:gd name="T5" fmla="*/ 0 h 27"/>
                  <a:gd name="T6" fmla="*/ 5 w 8"/>
                  <a:gd name="T7" fmla="*/ 0 h 27"/>
                  <a:gd name="T8" fmla="*/ 5 w 8"/>
                  <a:gd name="T9" fmla="*/ 0 h 27"/>
                  <a:gd name="T10" fmla="*/ 5 w 8"/>
                  <a:gd name="T11" fmla="*/ 5 h 27"/>
                  <a:gd name="T12" fmla="*/ 0 w 8"/>
                  <a:gd name="T13" fmla="*/ 8 h 27"/>
                  <a:gd name="T14" fmla="*/ 5 w 8"/>
                  <a:gd name="T15" fmla="*/ 8 h 27"/>
                  <a:gd name="T16" fmla="*/ 5 w 8"/>
                  <a:gd name="T17" fmla="*/ 8 h 27"/>
                  <a:gd name="T18" fmla="*/ 5 w 8"/>
                  <a:gd name="T19" fmla="*/ 14 h 27"/>
                  <a:gd name="T20" fmla="*/ 5 w 8"/>
                  <a:gd name="T21" fmla="*/ 17 h 27"/>
                  <a:gd name="T22" fmla="*/ 5 w 8"/>
                  <a:gd name="T23" fmla="*/ 17 h 27"/>
                  <a:gd name="T24" fmla="*/ 5 w 8"/>
                  <a:gd name="T25" fmla="*/ 17 h 27"/>
                  <a:gd name="T26" fmla="*/ 0 w 8"/>
                  <a:gd name="T27" fmla="*/ 22 h 27"/>
                  <a:gd name="T28" fmla="*/ 0 w 8"/>
                  <a:gd name="T29" fmla="*/ 22 h 27"/>
                  <a:gd name="T30" fmla="*/ 0 w 8"/>
                  <a:gd name="T31" fmla="*/ 22 h 27"/>
                  <a:gd name="T32" fmla="*/ 0 w 8"/>
                  <a:gd name="T33" fmla="*/ 22 h 27"/>
                  <a:gd name="T34" fmla="*/ 0 w 8"/>
                  <a:gd name="T35" fmla="*/ 27 h 27"/>
                  <a:gd name="T36" fmla="*/ 5 w 8"/>
                  <a:gd name="T37" fmla="*/ 27 h 27"/>
                  <a:gd name="T38" fmla="*/ 5 w 8"/>
                  <a:gd name="T39" fmla="*/ 22 h 27"/>
                  <a:gd name="T40" fmla="*/ 5 w 8"/>
                  <a:gd name="T41" fmla="*/ 22 h 27"/>
                  <a:gd name="T42" fmla="*/ 0 w 8"/>
                  <a:gd name="T43" fmla="*/ 22 h 27"/>
                  <a:gd name="T44" fmla="*/ 0 w 8"/>
                  <a:gd name="T45" fmla="*/ 22 h 27"/>
                  <a:gd name="T46" fmla="*/ 5 w 8"/>
                  <a:gd name="T47" fmla="*/ 17 h 27"/>
                  <a:gd name="T48" fmla="*/ 5 w 8"/>
                  <a:gd name="T49" fmla="*/ 17 h 27"/>
                  <a:gd name="T50" fmla="*/ 5 w 8"/>
                  <a:gd name="T51" fmla="*/ 17 h 27"/>
                  <a:gd name="T52" fmla="*/ 5 w 8"/>
                  <a:gd name="T53" fmla="*/ 17 h 27"/>
                  <a:gd name="T54" fmla="*/ 5 w 8"/>
                  <a:gd name="T55" fmla="*/ 14 h 27"/>
                  <a:gd name="T56" fmla="*/ 5 w 8"/>
                  <a:gd name="T57" fmla="*/ 14 h 27"/>
                  <a:gd name="T58" fmla="*/ 5 w 8"/>
                  <a:gd name="T59" fmla="*/ 14 h 27"/>
                  <a:gd name="T60" fmla="*/ 5 w 8"/>
                  <a:gd name="T61" fmla="*/ 14 h 27"/>
                  <a:gd name="T62" fmla="*/ 8 w 8"/>
                  <a:gd name="T63" fmla="*/ 8 h 27"/>
                  <a:gd name="T64" fmla="*/ 8 w 8"/>
                  <a:gd name="T65" fmla="*/ 8 h 27"/>
                  <a:gd name="T66" fmla="*/ 8 w 8"/>
                  <a:gd name="T67" fmla="*/ 14 h 27"/>
                  <a:gd name="T68" fmla="*/ 8 w 8"/>
                  <a:gd name="T69" fmla="*/ 14 h 27"/>
                  <a:gd name="T70" fmla="*/ 8 w 8"/>
                  <a:gd name="T71" fmla="*/ 8 h 27"/>
                  <a:gd name="T72" fmla="*/ 8 w 8"/>
                  <a:gd name="T73" fmla="*/ 8 h 27"/>
                  <a:gd name="T74" fmla="*/ 5 w 8"/>
                  <a:gd name="T75" fmla="*/ 8 h 27"/>
                  <a:gd name="T76" fmla="*/ 5 w 8"/>
                  <a:gd name="T77" fmla="*/ 8 h 27"/>
                  <a:gd name="T78" fmla="*/ 5 w 8"/>
                  <a:gd name="T79" fmla="*/ 5 h 27"/>
                  <a:gd name="T80" fmla="*/ 5 w 8"/>
                  <a:gd name="T81" fmla="*/ 5 h 27"/>
                  <a:gd name="T82" fmla="*/ 5 w 8"/>
                  <a:gd name="T83" fmla="*/ 5 h 27"/>
                  <a:gd name="T84" fmla="*/ 5 w 8"/>
                  <a:gd name="T85" fmla="*/ 5 h 27"/>
                  <a:gd name="T86" fmla="*/ 8 w 8"/>
                  <a:gd name="T87" fmla="*/ 5 h 27"/>
                  <a:gd name="T88" fmla="*/ 8 w 8"/>
                  <a:gd name="T89" fmla="*/ 5 h 27"/>
                  <a:gd name="T90" fmla="*/ 8 w 8"/>
                  <a:gd name="T91" fmla="*/ 5 h 27"/>
                  <a:gd name="T92" fmla="*/ 8 w 8"/>
                  <a:gd name="T93" fmla="*/ 5 h 27"/>
                  <a:gd name="T94" fmla="*/ 8 w 8"/>
                  <a:gd name="T9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 h="27">
                    <a:moveTo>
                      <a:pt x="8" y="5"/>
                    </a:moveTo>
                    <a:lnTo>
                      <a:pt x="8" y="5"/>
                    </a:lnTo>
                    <a:lnTo>
                      <a:pt x="5" y="0"/>
                    </a:lnTo>
                    <a:lnTo>
                      <a:pt x="5" y="0"/>
                    </a:lnTo>
                    <a:lnTo>
                      <a:pt x="5" y="0"/>
                    </a:lnTo>
                    <a:lnTo>
                      <a:pt x="5" y="5"/>
                    </a:lnTo>
                    <a:lnTo>
                      <a:pt x="0" y="8"/>
                    </a:lnTo>
                    <a:lnTo>
                      <a:pt x="5" y="8"/>
                    </a:lnTo>
                    <a:lnTo>
                      <a:pt x="5" y="8"/>
                    </a:lnTo>
                    <a:lnTo>
                      <a:pt x="5" y="14"/>
                    </a:lnTo>
                    <a:lnTo>
                      <a:pt x="5" y="17"/>
                    </a:lnTo>
                    <a:lnTo>
                      <a:pt x="5" y="17"/>
                    </a:lnTo>
                    <a:lnTo>
                      <a:pt x="5" y="17"/>
                    </a:lnTo>
                    <a:lnTo>
                      <a:pt x="0" y="22"/>
                    </a:lnTo>
                    <a:lnTo>
                      <a:pt x="0" y="22"/>
                    </a:lnTo>
                    <a:lnTo>
                      <a:pt x="0" y="22"/>
                    </a:lnTo>
                    <a:lnTo>
                      <a:pt x="0" y="22"/>
                    </a:lnTo>
                    <a:lnTo>
                      <a:pt x="0" y="27"/>
                    </a:lnTo>
                    <a:lnTo>
                      <a:pt x="5" y="27"/>
                    </a:lnTo>
                    <a:lnTo>
                      <a:pt x="5" y="22"/>
                    </a:lnTo>
                    <a:lnTo>
                      <a:pt x="5" y="22"/>
                    </a:lnTo>
                    <a:lnTo>
                      <a:pt x="0" y="22"/>
                    </a:lnTo>
                    <a:lnTo>
                      <a:pt x="0" y="22"/>
                    </a:lnTo>
                    <a:lnTo>
                      <a:pt x="5" y="17"/>
                    </a:lnTo>
                    <a:lnTo>
                      <a:pt x="5" y="17"/>
                    </a:lnTo>
                    <a:lnTo>
                      <a:pt x="5" y="17"/>
                    </a:lnTo>
                    <a:lnTo>
                      <a:pt x="5" y="17"/>
                    </a:lnTo>
                    <a:lnTo>
                      <a:pt x="5" y="14"/>
                    </a:lnTo>
                    <a:lnTo>
                      <a:pt x="5" y="14"/>
                    </a:lnTo>
                    <a:lnTo>
                      <a:pt x="5" y="14"/>
                    </a:lnTo>
                    <a:lnTo>
                      <a:pt x="5" y="14"/>
                    </a:lnTo>
                    <a:lnTo>
                      <a:pt x="8" y="8"/>
                    </a:lnTo>
                    <a:lnTo>
                      <a:pt x="8" y="8"/>
                    </a:lnTo>
                    <a:lnTo>
                      <a:pt x="8" y="14"/>
                    </a:lnTo>
                    <a:lnTo>
                      <a:pt x="8" y="14"/>
                    </a:lnTo>
                    <a:lnTo>
                      <a:pt x="8" y="8"/>
                    </a:lnTo>
                    <a:lnTo>
                      <a:pt x="8" y="8"/>
                    </a:lnTo>
                    <a:lnTo>
                      <a:pt x="5" y="8"/>
                    </a:lnTo>
                    <a:lnTo>
                      <a:pt x="5" y="8"/>
                    </a:lnTo>
                    <a:lnTo>
                      <a:pt x="5" y="5"/>
                    </a:lnTo>
                    <a:lnTo>
                      <a:pt x="5" y="5"/>
                    </a:lnTo>
                    <a:lnTo>
                      <a:pt x="5" y="5"/>
                    </a:lnTo>
                    <a:lnTo>
                      <a:pt x="5" y="5"/>
                    </a:lnTo>
                    <a:lnTo>
                      <a:pt x="8" y="5"/>
                    </a:lnTo>
                    <a:lnTo>
                      <a:pt x="8" y="5"/>
                    </a:lnTo>
                    <a:lnTo>
                      <a:pt x="8" y="5"/>
                    </a:lnTo>
                    <a:lnTo>
                      <a:pt x="8" y="5"/>
                    </a:lnTo>
                    <a:lnTo>
                      <a:pt x="8"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63" name="Freeform 71"/>
              <p:cNvSpPr>
                <a:spLocks/>
              </p:cNvSpPr>
              <p:nvPr/>
            </p:nvSpPr>
            <p:spPr bwMode="auto">
              <a:xfrm>
                <a:off x="983" y="2200"/>
                <a:ext cx="9" cy="27"/>
              </a:xfrm>
              <a:custGeom>
                <a:avLst/>
                <a:gdLst>
                  <a:gd name="T0" fmla="*/ 0 w 9"/>
                  <a:gd name="T1" fmla="*/ 5 h 27"/>
                  <a:gd name="T2" fmla="*/ 0 w 9"/>
                  <a:gd name="T3" fmla="*/ 5 h 27"/>
                  <a:gd name="T4" fmla="*/ 5 w 9"/>
                  <a:gd name="T5" fmla="*/ 0 h 27"/>
                  <a:gd name="T6" fmla="*/ 9 w 9"/>
                  <a:gd name="T7" fmla="*/ 0 h 27"/>
                  <a:gd name="T8" fmla="*/ 9 w 9"/>
                  <a:gd name="T9" fmla="*/ 0 h 27"/>
                  <a:gd name="T10" fmla="*/ 9 w 9"/>
                  <a:gd name="T11" fmla="*/ 5 h 27"/>
                  <a:gd name="T12" fmla="*/ 9 w 9"/>
                  <a:gd name="T13" fmla="*/ 8 h 27"/>
                  <a:gd name="T14" fmla="*/ 9 w 9"/>
                  <a:gd name="T15" fmla="*/ 8 h 27"/>
                  <a:gd name="T16" fmla="*/ 9 w 9"/>
                  <a:gd name="T17" fmla="*/ 8 h 27"/>
                  <a:gd name="T18" fmla="*/ 9 w 9"/>
                  <a:gd name="T19" fmla="*/ 14 h 27"/>
                  <a:gd name="T20" fmla="*/ 5 w 9"/>
                  <a:gd name="T21" fmla="*/ 14 h 27"/>
                  <a:gd name="T22" fmla="*/ 9 w 9"/>
                  <a:gd name="T23" fmla="*/ 17 h 27"/>
                  <a:gd name="T24" fmla="*/ 9 w 9"/>
                  <a:gd name="T25" fmla="*/ 17 h 27"/>
                  <a:gd name="T26" fmla="*/ 9 w 9"/>
                  <a:gd name="T27" fmla="*/ 17 h 27"/>
                  <a:gd name="T28" fmla="*/ 9 w 9"/>
                  <a:gd name="T29" fmla="*/ 22 h 27"/>
                  <a:gd name="T30" fmla="*/ 9 w 9"/>
                  <a:gd name="T31" fmla="*/ 22 h 27"/>
                  <a:gd name="T32" fmla="*/ 9 w 9"/>
                  <a:gd name="T33" fmla="*/ 22 h 27"/>
                  <a:gd name="T34" fmla="*/ 9 w 9"/>
                  <a:gd name="T35" fmla="*/ 27 h 27"/>
                  <a:gd name="T36" fmla="*/ 9 w 9"/>
                  <a:gd name="T37" fmla="*/ 27 h 27"/>
                  <a:gd name="T38" fmla="*/ 9 w 9"/>
                  <a:gd name="T39" fmla="*/ 22 h 27"/>
                  <a:gd name="T40" fmla="*/ 9 w 9"/>
                  <a:gd name="T41" fmla="*/ 22 h 27"/>
                  <a:gd name="T42" fmla="*/ 9 w 9"/>
                  <a:gd name="T43" fmla="*/ 22 h 27"/>
                  <a:gd name="T44" fmla="*/ 9 w 9"/>
                  <a:gd name="T45" fmla="*/ 22 h 27"/>
                  <a:gd name="T46" fmla="*/ 9 w 9"/>
                  <a:gd name="T47" fmla="*/ 17 h 27"/>
                  <a:gd name="T48" fmla="*/ 9 w 9"/>
                  <a:gd name="T49" fmla="*/ 17 h 27"/>
                  <a:gd name="T50" fmla="*/ 5 w 9"/>
                  <a:gd name="T51" fmla="*/ 17 h 27"/>
                  <a:gd name="T52" fmla="*/ 5 w 9"/>
                  <a:gd name="T53" fmla="*/ 14 h 27"/>
                  <a:gd name="T54" fmla="*/ 5 w 9"/>
                  <a:gd name="T55" fmla="*/ 14 h 27"/>
                  <a:gd name="T56" fmla="*/ 5 w 9"/>
                  <a:gd name="T57" fmla="*/ 14 h 27"/>
                  <a:gd name="T58" fmla="*/ 5 w 9"/>
                  <a:gd name="T59" fmla="*/ 14 h 27"/>
                  <a:gd name="T60" fmla="*/ 5 w 9"/>
                  <a:gd name="T61" fmla="*/ 8 h 27"/>
                  <a:gd name="T62" fmla="*/ 5 w 9"/>
                  <a:gd name="T63" fmla="*/ 8 h 27"/>
                  <a:gd name="T64" fmla="*/ 5 w 9"/>
                  <a:gd name="T65" fmla="*/ 8 h 27"/>
                  <a:gd name="T66" fmla="*/ 0 w 9"/>
                  <a:gd name="T67" fmla="*/ 8 h 27"/>
                  <a:gd name="T68" fmla="*/ 5 w 9"/>
                  <a:gd name="T69" fmla="*/ 8 h 27"/>
                  <a:gd name="T70" fmla="*/ 5 w 9"/>
                  <a:gd name="T71" fmla="*/ 8 h 27"/>
                  <a:gd name="T72" fmla="*/ 5 w 9"/>
                  <a:gd name="T73" fmla="*/ 8 h 27"/>
                  <a:gd name="T74" fmla="*/ 5 w 9"/>
                  <a:gd name="T75" fmla="*/ 8 h 27"/>
                  <a:gd name="T76" fmla="*/ 9 w 9"/>
                  <a:gd name="T77" fmla="*/ 8 h 27"/>
                  <a:gd name="T78" fmla="*/ 9 w 9"/>
                  <a:gd name="T79" fmla="*/ 8 h 27"/>
                  <a:gd name="T80" fmla="*/ 9 w 9"/>
                  <a:gd name="T81" fmla="*/ 8 h 27"/>
                  <a:gd name="T82" fmla="*/ 9 w 9"/>
                  <a:gd name="T83" fmla="*/ 8 h 27"/>
                  <a:gd name="T84" fmla="*/ 5 w 9"/>
                  <a:gd name="T85" fmla="*/ 5 h 27"/>
                  <a:gd name="T86" fmla="*/ 5 w 9"/>
                  <a:gd name="T87" fmla="*/ 5 h 27"/>
                  <a:gd name="T88" fmla="*/ 5 w 9"/>
                  <a:gd name="T89" fmla="*/ 5 h 27"/>
                  <a:gd name="T90" fmla="*/ 5 w 9"/>
                  <a:gd name="T91" fmla="*/ 5 h 27"/>
                  <a:gd name="T92" fmla="*/ 5 w 9"/>
                  <a:gd name="T93" fmla="*/ 5 h 27"/>
                  <a:gd name="T94" fmla="*/ 5 w 9"/>
                  <a:gd name="T95" fmla="*/ 5 h 27"/>
                  <a:gd name="T96" fmla="*/ 5 w 9"/>
                  <a:gd name="T97" fmla="*/ 5 h 27"/>
                  <a:gd name="T98" fmla="*/ 0 w 9"/>
                  <a:gd name="T99" fmla="*/ 5 h 27"/>
                  <a:gd name="T100" fmla="*/ 0 w 9"/>
                  <a:gd name="T101" fmla="*/ 8 h 27"/>
                  <a:gd name="T102" fmla="*/ 0 w 9"/>
                  <a:gd name="T103"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 h="27">
                    <a:moveTo>
                      <a:pt x="0" y="5"/>
                    </a:moveTo>
                    <a:lnTo>
                      <a:pt x="0" y="5"/>
                    </a:lnTo>
                    <a:lnTo>
                      <a:pt x="5" y="0"/>
                    </a:lnTo>
                    <a:lnTo>
                      <a:pt x="9" y="0"/>
                    </a:lnTo>
                    <a:lnTo>
                      <a:pt x="9" y="0"/>
                    </a:lnTo>
                    <a:lnTo>
                      <a:pt x="9" y="5"/>
                    </a:lnTo>
                    <a:lnTo>
                      <a:pt x="9" y="8"/>
                    </a:lnTo>
                    <a:lnTo>
                      <a:pt x="9" y="8"/>
                    </a:lnTo>
                    <a:lnTo>
                      <a:pt x="9" y="8"/>
                    </a:lnTo>
                    <a:lnTo>
                      <a:pt x="9" y="14"/>
                    </a:lnTo>
                    <a:lnTo>
                      <a:pt x="5" y="14"/>
                    </a:lnTo>
                    <a:lnTo>
                      <a:pt x="9" y="17"/>
                    </a:lnTo>
                    <a:lnTo>
                      <a:pt x="9" y="17"/>
                    </a:lnTo>
                    <a:lnTo>
                      <a:pt x="9" y="17"/>
                    </a:lnTo>
                    <a:lnTo>
                      <a:pt x="9" y="22"/>
                    </a:lnTo>
                    <a:lnTo>
                      <a:pt x="9" y="22"/>
                    </a:lnTo>
                    <a:lnTo>
                      <a:pt x="9" y="22"/>
                    </a:lnTo>
                    <a:lnTo>
                      <a:pt x="9" y="27"/>
                    </a:lnTo>
                    <a:lnTo>
                      <a:pt x="9" y="27"/>
                    </a:lnTo>
                    <a:lnTo>
                      <a:pt x="9" y="22"/>
                    </a:lnTo>
                    <a:lnTo>
                      <a:pt x="9" y="22"/>
                    </a:lnTo>
                    <a:lnTo>
                      <a:pt x="9" y="22"/>
                    </a:lnTo>
                    <a:lnTo>
                      <a:pt x="9" y="22"/>
                    </a:lnTo>
                    <a:lnTo>
                      <a:pt x="9" y="17"/>
                    </a:lnTo>
                    <a:lnTo>
                      <a:pt x="9" y="17"/>
                    </a:lnTo>
                    <a:lnTo>
                      <a:pt x="5" y="17"/>
                    </a:lnTo>
                    <a:lnTo>
                      <a:pt x="5" y="14"/>
                    </a:lnTo>
                    <a:lnTo>
                      <a:pt x="5" y="14"/>
                    </a:lnTo>
                    <a:lnTo>
                      <a:pt x="5" y="14"/>
                    </a:lnTo>
                    <a:lnTo>
                      <a:pt x="5" y="14"/>
                    </a:lnTo>
                    <a:lnTo>
                      <a:pt x="5" y="8"/>
                    </a:lnTo>
                    <a:lnTo>
                      <a:pt x="5" y="8"/>
                    </a:lnTo>
                    <a:lnTo>
                      <a:pt x="5" y="8"/>
                    </a:lnTo>
                    <a:lnTo>
                      <a:pt x="0" y="8"/>
                    </a:lnTo>
                    <a:lnTo>
                      <a:pt x="5" y="8"/>
                    </a:lnTo>
                    <a:lnTo>
                      <a:pt x="5" y="8"/>
                    </a:lnTo>
                    <a:lnTo>
                      <a:pt x="5" y="8"/>
                    </a:lnTo>
                    <a:lnTo>
                      <a:pt x="5" y="8"/>
                    </a:lnTo>
                    <a:lnTo>
                      <a:pt x="9" y="8"/>
                    </a:lnTo>
                    <a:lnTo>
                      <a:pt x="9" y="8"/>
                    </a:lnTo>
                    <a:lnTo>
                      <a:pt x="9" y="8"/>
                    </a:lnTo>
                    <a:lnTo>
                      <a:pt x="9" y="8"/>
                    </a:lnTo>
                    <a:lnTo>
                      <a:pt x="5" y="5"/>
                    </a:lnTo>
                    <a:lnTo>
                      <a:pt x="5" y="5"/>
                    </a:lnTo>
                    <a:lnTo>
                      <a:pt x="5" y="5"/>
                    </a:lnTo>
                    <a:lnTo>
                      <a:pt x="5" y="5"/>
                    </a:lnTo>
                    <a:lnTo>
                      <a:pt x="5" y="5"/>
                    </a:lnTo>
                    <a:lnTo>
                      <a:pt x="5" y="5"/>
                    </a:lnTo>
                    <a:lnTo>
                      <a:pt x="5" y="5"/>
                    </a:lnTo>
                    <a:lnTo>
                      <a:pt x="0" y="5"/>
                    </a:lnTo>
                    <a:lnTo>
                      <a:pt x="0" y="8"/>
                    </a:lnTo>
                    <a:lnTo>
                      <a:pt x="0"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64" name="Freeform 72"/>
              <p:cNvSpPr>
                <a:spLocks/>
              </p:cNvSpPr>
              <p:nvPr/>
            </p:nvSpPr>
            <p:spPr bwMode="auto">
              <a:xfrm>
                <a:off x="1041" y="2195"/>
                <a:ext cx="25" cy="19"/>
              </a:xfrm>
              <a:custGeom>
                <a:avLst/>
                <a:gdLst>
                  <a:gd name="T0" fmla="*/ 22 w 25"/>
                  <a:gd name="T1" fmla="*/ 10 h 19"/>
                  <a:gd name="T2" fmla="*/ 22 w 25"/>
                  <a:gd name="T3" fmla="*/ 10 h 19"/>
                  <a:gd name="T4" fmla="*/ 17 w 25"/>
                  <a:gd name="T5" fmla="*/ 10 h 19"/>
                  <a:gd name="T6" fmla="*/ 13 w 25"/>
                  <a:gd name="T7" fmla="*/ 5 h 19"/>
                  <a:gd name="T8" fmla="*/ 13 w 25"/>
                  <a:gd name="T9" fmla="*/ 5 h 19"/>
                  <a:gd name="T10" fmla="*/ 17 w 25"/>
                  <a:gd name="T11" fmla="*/ 0 h 19"/>
                  <a:gd name="T12" fmla="*/ 13 w 25"/>
                  <a:gd name="T13" fmla="*/ 0 h 19"/>
                  <a:gd name="T14" fmla="*/ 5 w 25"/>
                  <a:gd name="T15" fmla="*/ 10 h 19"/>
                  <a:gd name="T16" fmla="*/ 5 w 25"/>
                  <a:gd name="T17" fmla="*/ 10 h 19"/>
                  <a:gd name="T18" fmla="*/ 5 w 25"/>
                  <a:gd name="T19" fmla="*/ 13 h 19"/>
                  <a:gd name="T20" fmla="*/ 5 w 25"/>
                  <a:gd name="T21" fmla="*/ 13 h 19"/>
                  <a:gd name="T22" fmla="*/ 13 w 25"/>
                  <a:gd name="T23" fmla="*/ 19 h 19"/>
                  <a:gd name="T24" fmla="*/ 9 w 25"/>
                  <a:gd name="T25" fmla="*/ 19 h 19"/>
                  <a:gd name="T26" fmla="*/ 5 w 25"/>
                  <a:gd name="T27" fmla="*/ 13 h 19"/>
                  <a:gd name="T28" fmla="*/ 5 w 25"/>
                  <a:gd name="T29" fmla="*/ 13 h 19"/>
                  <a:gd name="T30" fmla="*/ 9 w 25"/>
                  <a:gd name="T31" fmla="*/ 13 h 19"/>
                  <a:gd name="T32" fmla="*/ 13 w 25"/>
                  <a:gd name="T33" fmla="*/ 13 h 19"/>
                  <a:gd name="T34" fmla="*/ 17 w 25"/>
                  <a:gd name="T35" fmla="*/ 13 h 19"/>
                  <a:gd name="T36" fmla="*/ 17 w 25"/>
                  <a:gd name="T37" fmla="*/ 13 h 19"/>
                  <a:gd name="T38" fmla="*/ 25 w 25"/>
                  <a:gd name="T39" fmla="*/ 13 h 19"/>
                  <a:gd name="T40" fmla="*/ 25 w 25"/>
                  <a:gd name="T41" fmla="*/ 13 h 19"/>
                  <a:gd name="T42" fmla="*/ 22 w 25"/>
                  <a:gd name="T43" fmla="*/ 13 h 19"/>
                  <a:gd name="T44" fmla="*/ 22 w 25"/>
                  <a:gd name="T45" fmla="*/ 13 h 19"/>
                  <a:gd name="T46" fmla="*/ 22 w 25"/>
                  <a:gd name="T47" fmla="*/ 10 h 19"/>
                  <a:gd name="T48" fmla="*/ 22 w 25"/>
                  <a:gd name="T49" fmla="*/ 13 h 19"/>
                  <a:gd name="T50" fmla="*/ 25 w 25"/>
                  <a:gd name="T51" fmla="*/ 13 h 19"/>
                  <a:gd name="T52" fmla="*/ 25 w 25"/>
                  <a:gd name="T53" fmla="*/ 13 h 19"/>
                  <a:gd name="T54" fmla="*/ 22 w 25"/>
                  <a:gd name="T55" fmla="*/ 10 h 19"/>
                  <a:gd name="T56" fmla="*/ 22 w 25"/>
                  <a:gd name="T57" fmla="*/ 10 h 19"/>
                  <a:gd name="T58" fmla="*/ 25 w 25"/>
                  <a:gd name="T59" fmla="*/ 10 h 19"/>
                  <a:gd name="T60" fmla="*/ 25 w 25"/>
                  <a:gd name="T61" fmla="*/ 10 h 19"/>
                  <a:gd name="T62" fmla="*/ 25 w 25"/>
                  <a:gd name="T6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19">
                    <a:moveTo>
                      <a:pt x="25" y="5"/>
                    </a:moveTo>
                    <a:lnTo>
                      <a:pt x="22" y="10"/>
                    </a:lnTo>
                    <a:lnTo>
                      <a:pt x="22" y="10"/>
                    </a:lnTo>
                    <a:lnTo>
                      <a:pt x="22" y="10"/>
                    </a:lnTo>
                    <a:lnTo>
                      <a:pt x="22" y="10"/>
                    </a:lnTo>
                    <a:lnTo>
                      <a:pt x="17" y="10"/>
                    </a:lnTo>
                    <a:lnTo>
                      <a:pt x="17" y="5"/>
                    </a:lnTo>
                    <a:lnTo>
                      <a:pt x="13" y="5"/>
                    </a:lnTo>
                    <a:lnTo>
                      <a:pt x="13" y="5"/>
                    </a:lnTo>
                    <a:lnTo>
                      <a:pt x="13" y="5"/>
                    </a:lnTo>
                    <a:lnTo>
                      <a:pt x="17" y="0"/>
                    </a:lnTo>
                    <a:lnTo>
                      <a:pt x="17" y="0"/>
                    </a:lnTo>
                    <a:lnTo>
                      <a:pt x="17" y="0"/>
                    </a:lnTo>
                    <a:lnTo>
                      <a:pt x="13" y="0"/>
                    </a:lnTo>
                    <a:lnTo>
                      <a:pt x="9" y="5"/>
                    </a:lnTo>
                    <a:lnTo>
                      <a:pt x="5" y="10"/>
                    </a:lnTo>
                    <a:lnTo>
                      <a:pt x="5" y="10"/>
                    </a:lnTo>
                    <a:lnTo>
                      <a:pt x="5" y="10"/>
                    </a:lnTo>
                    <a:lnTo>
                      <a:pt x="0" y="13"/>
                    </a:lnTo>
                    <a:lnTo>
                      <a:pt x="5" y="13"/>
                    </a:lnTo>
                    <a:lnTo>
                      <a:pt x="5" y="13"/>
                    </a:lnTo>
                    <a:lnTo>
                      <a:pt x="5" y="13"/>
                    </a:lnTo>
                    <a:lnTo>
                      <a:pt x="9" y="19"/>
                    </a:lnTo>
                    <a:lnTo>
                      <a:pt x="13" y="19"/>
                    </a:lnTo>
                    <a:lnTo>
                      <a:pt x="13" y="19"/>
                    </a:lnTo>
                    <a:lnTo>
                      <a:pt x="9" y="19"/>
                    </a:lnTo>
                    <a:lnTo>
                      <a:pt x="9" y="19"/>
                    </a:lnTo>
                    <a:lnTo>
                      <a:pt x="5" y="13"/>
                    </a:lnTo>
                    <a:lnTo>
                      <a:pt x="5" y="13"/>
                    </a:lnTo>
                    <a:lnTo>
                      <a:pt x="5" y="13"/>
                    </a:lnTo>
                    <a:lnTo>
                      <a:pt x="5" y="13"/>
                    </a:lnTo>
                    <a:lnTo>
                      <a:pt x="9" y="13"/>
                    </a:lnTo>
                    <a:lnTo>
                      <a:pt x="9" y="13"/>
                    </a:lnTo>
                    <a:lnTo>
                      <a:pt x="13" y="13"/>
                    </a:lnTo>
                    <a:lnTo>
                      <a:pt x="17" y="13"/>
                    </a:lnTo>
                    <a:lnTo>
                      <a:pt x="17" y="13"/>
                    </a:lnTo>
                    <a:lnTo>
                      <a:pt x="17" y="13"/>
                    </a:lnTo>
                    <a:lnTo>
                      <a:pt x="17" y="13"/>
                    </a:lnTo>
                    <a:lnTo>
                      <a:pt x="22" y="13"/>
                    </a:lnTo>
                    <a:lnTo>
                      <a:pt x="25" y="13"/>
                    </a:lnTo>
                    <a:lnTo>
                      <a:pt x="25" y="13"/>
                    </a:lnTo>
                    <a:lnTo>
                      <a:pt x="25" y="13"/>
                    </a:lnTo>
                    <a:lnTo>
                      <a:pt x="22" y="13"/>
                    </a:lnTo>
                    <a:lnTo>
                      <a:pt x="22" y="13"/>
                    </a:lnTo>
                    <a:lnTo>
                      <a:pt x="22" y="13"/>
                    </a:lnTo>
                    <a:lnTo>
                      <a:pt x="22" y="13"/>
                    </a:lnTo>
                    <a:lnTo>
                      <a:pt x="22" y="13"/>
                    </a:lnTo>
                    <a:lnTo>
                      <a:pt x="22" y="10"/>
                    </a:lnTo>
                    <a:lnTo>
                      <a:pt x="22" y="10"/>
                    </a:lnTo>
                    <a:lnTo>
                      <a:pt x="22" y="13"/>
                    </a:lnTo>
                    <a:lnTo>
                      <a:pt x="25" y="13"/>
                    </a:lnTo>
                    <a:lnTo>
                      <a:pt x="25" y="13"/>
                    </a:lnTo>
                    <a:lnTo>
                      <a:pt x="25" y="13"/>
                    </a:lnTo>
                    <a:lnTo>
                      <a:pt x="25" y="13"/>
                    </a:lnTo>
                    <a:lnTo>
                      <a:pt x="22" y="13"/>
                    </a:lnTo>
                    <a:lnTo>
                      <a:pt x="22" y="10"/>
                    </a:lnTo>
                    <a:lnTo>
                      <a:pt x="22" y="10"/>
                    </a:lnTo>
                    <a:lnTo>
                      <a:pt x="22" y="10"/>
                    </a:lnTo>
                    <a:lnTo>
                      <a:pt x="22" y="10"/>
                    </a:lnTo>
                    <a:lnTo>
                      <a:pt x="25" y="10"/>
                    </a:lnTo>
                    <a:lnTo>
                      <a:pt x="25" y="10"/>
                    </a:lnTo>
                    <a:lnTo>
                      <a:pt x="25" y="10"/>
                    </a:lnTo>
                    <a:lnTo>
                      <a:pt x="25" y="5"/>
                    </a:lnTo>
                    <a:lnTo>
                      <a:pt x="25"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65" name="Freeform 73"/>
              <p:cNvSpPr>
                <a:spLocks/>
              </p:cNvSpPr>
              <p:nvPr/>
            </p:nvSpPr>
            <p:spPr bwMode="auto">
              <a:xfrm>
                <a:off x="996" y="2195"/>
                <a:ext cx="33" cy="19"/>
              </a:xfrm>
              <a:custGeom>
                <a:avLst/>
                <a:gdLst>
                  <a:gd name="T0" fmla="*/ 33 w 33"/>
                  <a:gd name="T1" fmla="*/ 10 h 19"/>
                  <a:gd name="T2" fmla="*/ 29 w 33"/>
                  <a:gd name="T3" fmla="*/ 5 h 19"/>
                  <a:gd name="T4" fmla="*/ 25 w 33"/>
                  <a:gd name="T5" fmla="*/ 5 h 19"/>
                  <a:gd name="T6" fmla="*/ 25 w 33"/>
                  <a:gd name="T7" fmla="*/ 0 h 19"/>
                  <a:gd name="T8" fmla="*/ 21 w 33"/>
                  <a:gd name="T9" fmla="*/ 5 h 19"/>
                  <a:gd name="T10" fmla="*/ 25 w 33"/>
                  <a:gd name="T11" fmla="*/ 5 h 19"/>
                  <a:gd name="T12" fmla="*/ 21 w 33"/>
                  <a:gd name="T13" fmla="*/ 5 h 19"/>
                  <a:gd name="T14" fmla="*/ 12 w 33"/>
                  <a:gd name="T15" fmla="*/ 10 h 19"/>
                  <a:gd name="T16" fmla="*/ 12 w 33"/>
                  <a:gd name="T17" fmla="*/ 10 h 19"/>
                  <a:gd name="T18" fmla="*/ 9 w 33"/>
                  <a:gd name="T19" fmla="*/ 5 h 19"/>
                  <a:gd name="T20" fmla="*/ 4 w 33"/>
                  <a:gd name="T21" fmla="*/ 10 h 19"/>
                  <a:gd name="T22" fmla="*/ 9 w 33"/>
                  <a:gd name="T23" fmla="*/ 10 h 19"/>
                  <a:gd name="T24" fmla="*/ 9 w 33"/>
                  <a:gd name="T25" fmla="*/ 10 h 19"/>
                  <a:gd name="T26" fmla="*/ 12 w 33"/>
                  <a:gd name="T27" fmla="*/ 10 h 19"/>
                  <a:gd name="T28" fmla="*/ 9 w 33"/>
                  <a:gd name="T29" fmla="*/ 10 h 19"/>
                  <a:gd name="T30" fmla="*/ 4 w 33"/>
                  <a:gd name="T31" fmla="*/ 10 h 19"/>
                  <a:gd name="T32" fmla="*/ 4 w 33"/>
                  <a:gd name="T33" fmla="*/ 10 h 19"/>
                  <a:gd name="T34" fmla="*/ 4 w 33"/>
                  <a:gd name="T35" fmla="*/ 10 h 19"/>
                  <a:gd name="T36" fmla="*/ 9 w 33"/>
                  <a:gd name="T37" fmla="*/ 10 h 19"/>
                  <a:gd name="T38" fmla="*/ 12 w 33"/>
                  <a:gd name="T39" fmla="*/ 10 h 19"/>
                  <a:gd name="T40" fmla="*/ 12 w 33"/>
                  <a:gd name="T41" fmla="*/ 13 h 19"/>
                  <a:gd name="T42" fmla="*/ 9 w 33"/>
                  <a:gd name="T43" fmla="*/ 13 h 19"/>
                  <a:gd name="T44" fmla="*/ 9 w 33"/>
                  <a:gd name="T45" fmla="*/ 13 h 19"/>
                  <a:gd name="T46" fmla="*/ 12 w 33"/>
                  <a:gd name="T47" fmla="*/ 13 h 19"/>
                  <a:gd name="T48" fmla="*/ 17 w 33"/>
                  <a:gd name="T49" fmla="*/ 13 h 19"/>
                  <a:gd name="T50" fmla="*/ 29 w 33"/>
                  <a:gd name="T51" fmla="*/ 13 h 19"/>
                  <a:gd name="T52" fmla="*/ 33 w 33"/>
                  <a:gd name="T53" fmla="*/ 13 h 19"/>
                  <a:gd name="T54" fmla="*/ 29 w 33"/>
                  <a:gd name="T55" fmla="*/ 13 h 19"/>
                  <a:gd name="T56" fmla="*/ 29 w 33"/>
                  <a:gd name="T57" fmla="*/ 19 h 19"/>
                  <a:gd name="T58" fmla="*/ 25 w 33"/>
                  <a:gd name="T59" fmla="*/ 19 h 19"/>
                  <a:gd name="T60" fmla="*/ 25 w 33"/>
                  <a:gd name="T61" fmla="*/ 19 h 19"/>
                  <a:gd name="T62" fmla="*/ 33 w 33"/>
                  <a:gd name="T63" fmla="*/ 13 h 19"/>
                  <a:gd name="T64" fmla="*/ 33 w 33"/>
                  <a:gd name="T65" fmla="*/ 13 h 19"/>
                  <a:gd name="T66" fmla="*/ 33 w 33"/>
                  <a:gd name="T6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19">
                    <a:moveTo>
                      <a:pt x="33" y="10"/>
                    </a:moveTo>
                    <a:lnTo>
                      <a:pt x="33" y="10"/>
                    </a:lnTo>
                    <a:lnTo>
                      <a:pt x="33" y="5"/>
                    </a:lnTo>
                    <a:lnTo>
                      <a:pt x="29" y="5"/>
                    </a:lnTo>
                    <a:lnTo>
                      <a:pt x="29" y="5"/>
                    </a:lnTo>
                    <a:lnTo>
                      <a:pt x="25" y="5"/>
                    </a:lnTo>
                    <a:lnTo>
                      <a:pt x="25" y="5"/>
                    </a:lnTo>
                    <a:lnTo>
                      <a:pt x="25" y="0"/>
                    </a:lnTo>
                    <a:lnTo>
                      <a:pt x="25" y="0"/>
                    </a:lnTo>
                    <a:lnTo>
                      <a:pt x="21" y="5"/>
                    </a:lnTo>
                    <a:lnTo>
                      <a:pt x="21" y="5"/>
                    </a:lnTo>
                    <a:lnTo>
                      <a:pt x="25" y="5"/>
                    </a:lnTo>
                    <a:lnTo>
                      <a:pt x="25" y="5"/>
                    </a:lnTo>
                    <a:lnTo>
                      <a:pt x="21" y="5"/>
                    </a:lnTo>
                    <a:lnTo>
                      <a:pt x="17" y="10"/>
                    </a:lnTo>
                    <a:lnTo>
                      <a:pt x="12" y="10"/>
                    </a:lnTo>
                    <a:lnTo>
                      <a:pt x="12" y="10"/>
                    </a:lnTo>
                    <a:lnTo>
                      <a:pt x="12" y="10"/>
                    </a:lnTo>
                    <a:lnTo>
                      <a:pt x="9" y="10"/>
                    </a:lnTo>
                    <a:lnTo>
                      <a:pt x="9" y="5"/>
                    </a:lnTo>
                    <a:lnTo>
                      <a:pt x="9" y="5"/>
                    </a:lnTo>
                    <a:lnTo>
                      <a:pt x="4" y="10"/>
                    </a:lnTo>
                    <a:lnTo>
                      <a:pt x="4" y="10"/>
                    </a:lnTo>
                    <a:lnTo>
                      <a:pt x="9" y="10"/>
                    </a:lnTo>
                    <a:lnTo>
                      <a:pt x="9" y="10"/>
                    </a:lnTo>
                    <a:lnTo>
                      <a:pt x="9" y="10"/>
                    </a:lnTo>
                    <a:lnTo>
                      <a:pt x="12" y="10"/>
                    </a:lnTo>
                    <a:lnTo>
                      <a:pt x="12" y="10"/>
                    </a:lnTo>
                    <a:lnTo>
                      <a:pt x="12" y="10"/>
                    </a:lnTo>
                    <a:lnTo>
                      <a:pt x="9" y="10"/>
                    </a:lnTo>
                    <a:lnTo>
                      <a:pt x="9" y="10"/>
                    </a:lnTo>
                    <a:lnTo>
                      <a:pt x="4" y="10"/>
                    </a:lnTo>
                    <a:lnTo>
                      <a:pt x="4" y="10"/>
                    </a:lnTo>
                    <a:lnTo>
                      <a:pt x="4" y="10"/>
                    </a:lnTo>
                    <a:lnTo>
                      <a:pt x="0" y="13"/>
                    </a:lnTo>
                    <a:lnTo>
                      <a:pt x="4" y="10"/>
                    </a:lnTo>
                    <a:lnTo>
                      <a:pt x="4" y="10"/>
                    </a:lnTo>
                    <a:lnTo>
                      <a:pt x="9" y="10"/>
                    </a:lnTo>
                    <a:lnTo>
                      <a:pt x="12" y="10"/>
                    </a:lnTo>
                    <a:lnTo>
                      <a:pt x="12" y="10"/>
                    </a:lnTo>
                    <a:lnTo>
                      <a:pt x="12" y="10"/>
                    </a:lnTo>
                    <a:lnTo>
                      <a:pt x="12" y="13"/>
                    </a:lnTo>
                    <a:lnTo>
                      <a:pt x="9" y="13"/>
                    </a:lnTo>
                    <a:lnTo>
                      <a:pt x="9" y="13"/>
                    </a:lnTo>
                    <a:lnTo>
                      <a:pt x="9" y="13"/>
                    </a:lnTo>
                    <a:lnTo>
                      <a:pt x="9" y="13"/>
                    </a:lnTo>
                    <a:lnTo>
                      <a:pt x="9" y="13"/>
                    </a:lnTo>
                    <a:lnTo>
                      <a:pt x="12" y="13"/>
                    </a:lnTo>
                    <a:lnTo>
                      <a:pt x="12" y="13"/>
                    </a:lnTo>
                    <a:lnTo>
                      <a:pt x="17" y="13"/>
                    </a:lnTo>
                    <a:lnTo>
                      <a:pt x="21" y="13"/>
                    </a:lnTo>
                    <a:lnTo>
                      <a:pt x="29" y="13"/>
                    </a:lnTo>
                    <a:lnTo>
                      <a:pt x="29" y="13"/>
                    </a:lnTo>
                    <a:lnTo>
                      <a:pt x="33" y="13"/>
                    </a:lnTo>
                    <a:lnTo>
                      <a:pt x="29" y="13"/>
                    </a:lnTo>
                    <a:lnTo>
                      <a:pt x="29" y="13"/>
                    </a:lnTo>
                    <a:lnTo>
                      <a:pt x="29" y="13"/>
                    </a:lnTo>
                    <a:lnTo>
                      <a:pt x="29" y="19"/>
                    </a:lnTo>
                    <a:lnTo>
                      <a:pt x="25" y="19"/>
                    </a:lnTo>
                    <a:lnTo>
                      <a:pt x="25" y="19"/>
                    </a:lnTo>
                    <a:lnTo>
                      <a:pt x="25" y="19"/>
                    </a:lnTo>
                    <a:lnTo>
                      <a:pt x="25" y="19"/>
                    </a:lnTo>
                    <a:lnTo>
                      <a:pt x="29" y="19"/>
                    </a:lnTo>
                    <a:lnTo>
                      <a:pt x="33" y="13"/>
                    </a:lnTo>
                    <a:lnTo>
                      <a:pt x="33" y="13"/>
                    </a:lnTo>
                    <a:lnTo>
                      <a:pt x="33" y="13"/>
                    </a:lnTo>
                    <a:lnTo>
                      <a:pt x="33" y="13"/>
                    </a:lnTo>
                    <a:lnTo>
                      <a:pt x="33" y="1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66" name="Freeform 74"/>
              <p:cNvSpPr>
                <a:spLocks/>
              </p:cNvSpPr>
              <p:nvPr/>
            </p:nvSpPr>
            <p:spPr bwMode="auto">
              <a:xfrm>
                <a:off x="1013" y="2214"/>
                <a:ext cx="4" cy="1"/>
              </a:xfrm>
              <a:custGeom>
                <a:avLst/>
                <a:gdLst>
                  <a:gd name="T0" fmla="*/ 4 w 4"/>
                  <a:gd name="T1" fmla="*/ 4 w 4"/>
                  <a:gd name="T2" fmla="*/ 0 w 4"/>
                  <a:gd name="T3" fmla="*/ 0 w 4"/>
                  <a:gd name="T4" fmla="*/ 0 w 4"/>
                  <a:gd name="T5" fmla="*/ 0 w 4"/>
                  <a:gd name="T6" fmla="*/ 0 w 4"/>
                  <a:gd name="T7" fmla="*/ 0 w 4"/>
                  <a:gd name="T8" fmla="*/ 0 w 4"/>
                  <a:gd name="T9" fmla="*/ 0 w 4"/>
                  <a:gd name="T10" fmla="*/ 0 w 4"/>
                  <a:gd name="T11" fmla="*/ 0 w 4"/>
                  <a:gd name="T12" fmla="*/ 4 w 4"/>
                  <a:gd name="T13" fmla="*/ 4 w 4"/>
                  <a:gd name="T14"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4">
                    <a:moveTo>
                      <a:pt x="4" y="0"/>
                    </a:moveTo>
                    <a:lnTo>
                      <a:pt x="4" y="0"/>
                    </a:lnTo>
                    <a:lnTo>
                      <a:pt x="0" y="0"/>
                    </a:lnTo>
                    <a:lnTo>
                      <a:pt x="0" y="0"/>
                    </a:lnTo>
                    <a:lnTo>
                      <a:pt x="0" y="0"/>
                    </a:lnTo>
                    <a:lnTo>
                      <a:pt x="0" y="0"/>
                    </a:lnTo>
                    <a:lnTo>
                      <a:pt x="0" y="0"/>
                    </a:lnTo>
                    <a:lnTo>
                      <a:pt x="0" y="0"/>
                    </a:lnTo>
                    <a:lnTo>
                      <a:pt x="0" y="0"/>
                    </a:lnTo>
                    <a:lnTo>
                      <a:pt x="0" y="0"/>
                    </a:lnTo>
                    <a:lnTo>
                      <a:pt x="0" y="0"/>
                    </a:lnTo>
                    <a:lnTo>
                      <a:pt x="0" y="0"/>
                    </a:lnTo>
                    <a:lnTo>
                      <a:pt x="4" y="0"/>
                    </a:lnTo>
                    <a:lnTo>
                      <a:pt x="4" y="0"/>
                    </a:lnTo>
                    <a:lnTo>
                      <a:pt x="4"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67" name="Freeform 75"/>
              <p:cNvSpPr>
                <a:spLocks/>
              </p:cNvSpPr>
              <p:nvPr/>
            </p:nvSpPr>
            <p:spPr bwMode="auto">
              <a:xfrm>
                <a:off x="1008" y="2208"/>
                <a:ext cx="5" cy="6"/>
              </a:xfrm>
              <a:custGeom>
                <a:avLst/>
                <a:gdLst>
                  <a:gd name="T0" fmla="*/ 5 w 5"/>
                  <a:gd name="T1" fmla="*/ 0 h 6"/>
                  <a:gd name="T2" fmla="*/ 5 w 5"/>
                  <a:gd name="T3" fmla="*/ 6 h 6"/>
                  <a:gd name="T4" fmla="*/ 0 w 5"/>
                  <a:gd name="T5" fmla="*/ 6 h 6"/>
                  <a:gd name="T6" fmla="*/ 0 w 5"/>
                  <a:gd name="T7" fmla="*/ 0 h 6"/>
                  <a:gd name="T8" fmla="*/ 0 w 5"/>
                  <a:gd name="T9" fmla="*/ 0 h 6"/>
                  <a:gd name="T10" fmla="*/ 0 w 5"/>
                  <a:gd name="T11" fmla="*/ 6 h 6"/>
                  <a:gd name="T12" fmla="*/ 0 w 5"/>
                  <a:gd name="T13" fmla="*/ 6 h 6"/>
                  <a:gd name="T14" fmla="*/ 0 w 5"/>
                  <a:gd name="T15" fmla="*/ 6 h 6"/>
                  <a:gd name="T16" fmla="*/ 0 w 5"/>
                  <a:gd name="T17" fmla="*/ 6 h 6"/>
                  <a:gd name="T18" fmla="*/ 0 w 5"/>
                  <a:gd name="T19" fmla="*/ 6 h 6"/>
                  <a:gd name="T20" fmla="*/ 0 w 5"/>
                  <a:gd name="T21" fmla="*/ 6 h 6"/>
                  <a:gd name="T22" fmla="*/ 0 w 5"/>
                  <a:gd name="T23" fmla="*/ 0 h 6"/>
                  <a:gd name="T24" fmla="*/ 0 w 5"/>
                  <a:gd name="T25" fmla="*/ 0 h 6"/>
                  <a:gd name="T26" fmla="*/ 0 w 5"/>
                  <a:gd name="T27" fmla="*/ 0 h 6"/>
                  <a:gd name="T28" fmla="*/ 5 w 5"/>
                  <a:gd name="T29" fmla="*/ 0 h 6"/>
                  <a:gd name="T30" fmla="*/ 5 w 5"/>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6">
                    <a:moveTo>
                      <a:pt x="5" y="0"/>
                    </a:moveTo>
                    <a:lnTo>
                      <a:pt x="5" y="6"/>
                    </a:lnTo>
                    <a:lnTo>
                      <a:pt x="0" y="6"/>
                    </a:lnTo>
                    <a:lnTo>
                      <a:pt x="0" y="0"/>
                    </a:lnTo>
                    <a:lnTo>
                      <a:pt x="0" y="0"/>
                    </a:lnTo>
                    <a:lnTo>
                      <a:pt x="0" y="6"/>
                    </a:lnTo>
                    <a:lnTo>
                      <a:pt x="0" y="6"/>
                    </a:lnTo>
                    <a:lnTo>
                      <a:pt x="0" y="6"/>
                    </a:lnTo>
                    <a:lnTo>
                      <a:pt x="0" y="6"/>
                    </a:lnTo>
                    <a:lnTo>
                      <a:pt x="0" y="6"/>
                    </a:lnTo>
                    <a:lnTo>
                      <a:pt x="0" y="6"/>
                    </a:lnTo>
                    <a:lnTo>
                      <a:pt x="0" y="0"/>
                    </a:lnTo>
                    <a:lnTo>
                      <a:pt x="0" y="0"/>
                    </a:lnTo>
                    <a:lnTo>
                      <a:pt x="0" y="0"/>
                    </a:lnTo>
                    <a:lnTo>
                      <a:pt x="5" y="0"/>
                    </a:lnTo>
                    <a:lnTo>
                      <a:pt x="5"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68" name="Freeform 76"/>
              <p:cNvSpPr>
                <a:spLocks/>
              </p:cNvSpPr>
              <p:nvPr/>
            </p:nvSpPr>
            <p:spPr bwMode="auto">
              <a:xfrm>
                <a:off x="1054" y="2214"/>
                <a:ext cx="9" cy="1"/>
              </a:xfrm>
              <a:custGeom>
                <a:avLst/>
                <a:gdLst>
                  <a:gd name="T0" fmla="*/ 0 w 9"/>
                  <a:gd name="T1" fmla="*/ 0 w 9"/>
                  <a:gd name="T2" fmla="*/ 0 w 9"/>
                  <a:gd name="T3" fmla="*/ 4 w 9"/>
                  <a:gd name="T4" fmla="*/ 4 w 9"/>
                  <a:gd name="T5" fmla="*/ 9 w 9"/>
                  <a:gd name="T6" fmla="*/ 9 w 9"/>
                  <a:gd name="T7" fmla="*/ 4 w 9"/>
                  <a:gd name="T8" fmla="*/ 4 w 9"/>
                  <a:gd name="T9" fmla="*/ 4 w 9"/>
                  <a:gd name="T10" fmla="*/ 4 w 9"/>
                  <a:gd name="T11" fmla="*/ 0 w 9"/>
                  <a:gd name="T12" fmla="*/ 0 w 9"/>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Lst>
                <a:rect l="0" t="0" r="r" b="b"/>
                <a:pathLst>
                  <a:path w="9">
                    <a:moveTo>
                      <a:pt x="0" y="0"/>
                    </a:moveTo>
                    <a:lnTo>
                      <a:pt x="0" y="0"/>
                    </a:lnTo>
                    <a:lnTo>
                      <a:pt x="0" y="0"/>
                    </a:lnTo>
                    <a:lnTo>
                      <a:pt x="4" y="0"/>
                    </a:lnTo>
                    <a:lnTo>
                      <a:pt x="4" y="0"/>
                    </a:lnTo>
                    <a:lnTo>
                      <a:pt x="9" y="0"/>
                    </a:lnTo>
                    <a:lnTo>
                      <a:pt x="9" y="0"/>
                    </a:lnTo>
                    <a:lnTo>
                      <a:pt x="4" y="0"/>
                    </a:lnTo>
                    <a:lnTo>
                      <a:pt x="4" y="0"/>
                    </a:lnTo>
                    <a:lnTo>
                      <a:pt x="4" y="0"/>
                    </a:lnTo>
                    <a:lnTo>
                      <a:pt x="4" y="0"/>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69" name="Freeform 77"/>
              <p:cNvSpPr>
                <a:spLocks/>
              </p:cNvSpPr>
              <p:nvPr/>
            </p:nvSpPr>
            <p:spPr bwMode="auto">
              <a:xfrm>
                <a:off x="1058" y="2208"/>
                <a:ext cx="8" cy="6"/>
              </a:xfrm>
              <a:custGeom>
                <a:avLst/>
                <a:gdLst>
                  <a:gd name="T0" fmla="*/ 0 w 8"/>
                  <a:gd name="T1" fmla="*/ 0 h 6"/>
                  <a:gd name="T2" fmla="*/ 0 w 8"/>
                  <a:gd name="T3" fmla="*/ 6 h 6"/>
                  <a:gd name="T4" fmla="*/ 0 w 8"/>
                  <a:gd name="T5" fmla="*/ 6 h 6"/>
                  <a:gd name="T6" fmla="*/ 5 w 8"/>
                  <a:gd name="T7" fmla="*/ 0 h 6"/>
                  <a:gd name="T8" fmla="*/ 5 w 8"/>
                  <a:gd name="T9" fmla="*/ 0 h 6"/>
                  <a:gd name="T10" fmla="*/ 8 w 8"/>
                  <a:gd name="T11" fmla="*/ 6 h 6"/>
                  <a:gd name="T12" fmla="*/ 8 w 8"/>
                  <a:gd name="T13" fmla="*/ 6 h 6"/>
                  <a:gd name="T14" fmla="*/ 5 w 8"/>
                  <a:gd name="T15" fmla="*/ 6 h 6"/>
                  <a:gd name="T16" fmla="*/ 5 w 8"/>
                  <a:gd name="T17" fmla="*/ 0 h 6"/>
                  <a:gd name="T18" fmla="*/ 5 w 8"/>
                  <a:gd name="T19" fmla="*/ 0 h 6"/>
                  <a:gd name="T20" fmla="*/ 0 w 8"/>
                  <a:gd name="T21" fmla="*/ 6 h 6"/>
                  <a:gd name="T22" fmla="*/ 0 w 8"/>
                  <a:gd name="T23" fmla="*/ 6 h 6"/>
                  <a:gd name="T24" fmla="*/ 0 w 8"/>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0" y="0"/>
                    </a:moveTo>
                    <a:lnTo>
                      <a:pt x="0" y="6"/>
                    </a:lnTo>
                    <a:lnTo>
                      <a:pt x="0" y="6"/>
                    </a:lnTo>
                    <a:lnTo>
                      <a:pt x="5" y="0"/>
                    </a:lnTo>
                    <a:lnTo>
                      <a:pt x="5" y="0"/>
                    </a:lnTo>
                    <a:lnTo>
                      <a:pt x="8" y="6"/>
                    </a:lnTo>
                    <a:lnTo>
                      <a:pt x="8" y="6"/>
                    </a:lnTo>
                    <a:lnTo>
                      <a:pt x="5" y="6"/>
                    </a:lnTo>
                    <a:lnTo>
                      <a:pt x="5" y="0"/>
                    </a:lnTo>
                    <a:lnTo>
                      <a:pt x="5" y="0"/>
                    </a:lnTo>
                    <a:lnTo>
                      <a:pt x="0" y="6"/>
                    </a:lnTo>
                    <a:lnTo>
                      <a:pt x="0" y="6"/>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70" name="Freeform 78"/>
              <p:cNvSpPr>
                <a:spLocks/>
              </p:cNvSpPr>
              <p:nvPr/>
            </p:nvSpPr>
            <p:spPr bwMode="auto">
              <a:xfrm>
                <a:off x="1041" y="2195"/>
                <a:ext cx="5" cy="22"/>
              </a:xfrm>
              <a:custGeom>
                <a:avLst/>
                <a:gdLst>
                  <a:gd name="T0" fmla="*/ 5 w 5"/>
                  <a:gd name="T1" fmla="*/ 5 h 22"/>
                  <a:gd name="T2" fmla="*/ 5 w 5"/>
                  <a:gd name="T3" fmla="*/ 5 h 22"/>
                  <a:gd name="T4" fmla="*/ 0 w 5"/>
                  <a:gd name="T5" fmla="*/ 5 h 22"/>
                  <a:gd name="T6" fmla="*/ 0 w 5"/>
                  <a:gd name="T7" fmla="*/ 5 h 22"/>
                  <a:gd name="T8" fmla="*/ 0 w 5"/>
                  <a:gd name="T9" fmla="*/ 5 h 22"/>
                  <a:gd name="T10" fmla="*/ 0 w 5"/>
                  <a:gd name="T11" fmla="*/ 5 h 22"/>
                  <a:gd name="T12" fmla="*/ 0 w 5"/>
                  <a:gd name="T13" fmla="*/ 0 h 22"/>
                  <a:gd name="T14" fmla="*/ 0 w 5"/>
                  <a:gd name="T15" fmla="*/ 0 h 22"/>
                  <a:gd name="T16" fmla="*/ 0 w 5"/>
                  <a:gd name="T17" fmla="*/ 0 h 22"/>
                  <a:gd name="T18" fmla="*/ 0 w 5"/>
                  <a:gd name="T19" fmla="*/ 5 h 22"/>
                  <a:gd name="T20" fmla="*/ 0 w 5"/>
                  <a:gd name="T21" fmla="*/ 5 h 22"/>
                  <a:gd name="T22" fmla="*/ 0 w 5"/>
                  <a:gd name="T23" fmla="*/ 10 h 22"/>
                  <a:gd name="T24" fmla="*/ 0 w 5"/>
                  <a:gd name="T25" fmla="*/ 10 h 22"/>
                  <a:gd name="T26" fmla="*/ 0 w 5"/>
                  <a:gd name="T27" fmla="*/ 13 h 22"/>
                  <a:gd name="T28" fmla="*/ 0 w 5"/>
                  <a:gd name="T29" fmla="*/ 19 h 22"/>
                  <a:gd name="T30" fmla="*/ 0 w 5"/>
                  <a:gd name="T31" fmla="*/ 19 h 22"/>
                  <a:gd name="T32" fmla="*/ 0 w 5"/>
                  <a:gd name="T33" fmla="*/ 19 h 22"/>
                  <a:gd name="T34" fmla="*/ 0 w 5"/>
                  <a:gd name="T35" fmla="*/ 22 h 22"/>
                  <a:gd name="T36" fmla="*/ 5 w 5"/>
                  <a:gd name="T37" fmla="*/ 22 h 22"/>
                  <a:gd name="T38" fmla="*/ 5 w 5"/>
                  <a:gd name="T39" fmla="*/ 22 h 22"/>
                  <a:gd name="T40" fmla="*/ 5 w 5"/>
                  <a:gd name="T41" fmla="*/ 22 h 22"/>
                  <a:gd name="T42" fmla="*/ 5 w 5"/>
                  <a:gd name="T43" fmla="*/ 22 h 22"/>
                  <a:gd name="T44" fmla="*/ 5 w 5"/>
                  <a:gd name="T45" fmla="*/ 22 h 22"/>
                  <a:gd name="T46" fmla="*/ 5 w 5"/>
                  <a:gd name="T47" fmla="*/ 19 h 22"/>
                  <a:gd name="T48" fmla="*/ 5 w 5"/>
                  <a:gd name="T49" fmla="*/ 19 h 22"/>
                  <a:gd name="T50" fmla="*/ 0 w 5"/>
                  <a:gd name="T51" fmla="*/ 13 h 22"/>
                  <a:gd name="T52" fmla="*/ 0 w 5"/>
                  <a:gd name="T53" fmla="*/ 10 h 22"/>
                  <a:gd name="T54" fmla="*/ 5 w 5"/>
                  <a:gd name="T55" fmla="*/ 5 h 22"/>
                  <a:gd name="T56" fmla="*/ 5 w 5"/>
                  <a:gd name="T57" fmla="*/ 5 h 22"/>
                  <a:gd name="T58" fmla="*/ 5 w 5"/>
                  <a:gd name="T59" fmla="*/ 5 h 22"/>
                  <a:gd name="T60" fmla="*/ 5 w 5"/>
                  <a:gd name="T61" fmla="*/ 5 h 22"/>
                  <a:gd name="T62" fmla="*/ 5 w 5"/>
                  <a:gd name="T6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 h="22">
                    <a:moveTo>
                      <a:pt x="5" y="5"/>
                    </a:moveTo>
                    <a:lnTo>
                      <a:pt x="5" y="5"/>
                    </a:lnTo>
                    <a:lnTo>
                      <a:pt x="0" y="5"/>
                    </a:lnTo>
                    <a:lnTo>
                      <a:pt x="0" y="5"/>
                    </a:lnTo>
                    <a:lnTo>
                      <a:pt x="0" y="5"/>
                    </a:lnTo>
                    <a:lnTo>
                      <a:pt x="0" y="5"/>
                    </a:lnTo>
                    <a:lnTo>
                      <a:pt x="0" y="0"/>
                    </a:lnTo>
                    <a:lnTo>
                      <a:pt x="0" y="0"/>
                    </a:lnTo>
                    <a:lnTo>
                      <a:pt x="0" y="0"/>
                    </a:lnTo>
                    <a:lnTo>
                      <a:pt x="0" y="5"/>
                    </a:lnTo>
                    <a:lnTo>
                      <a:pt x="0" y="5"/>
                    </a:lnTo>
                    <a:lnTo>
                      <a:pt x="0" y="10"/>
                    </a:lnTo>
                    <a:lnTo>
                      <a:pt x="0" y="10"/>
                    </a:lnTo>
                    <a:lnTo>
                      <a:pt x="0" y="13"/>
                    </a:lnTo>
                    <a:lnTo>
                      <a:pt x="0" y="19"/>
                    </a:lnTo>
                    <a:lnTo>
                      <a:pt x="0" y="19"/>
                    </a:lnTo>
                    <a:lnTo>
                      <a:pt x="0" y="19"/>
                    </a:lnTo>
                    <a:lnTo>
                      <a:pt x="0" y="22"/>
                    </a:lnTo>
                    <a:lnTo>
                      <a:pt x="5" y="22"/>
                    </a:lnTo>
                    <a:lnTo>
                      <a:pt x="5" y="22"/>
                    </a:lnTo>
                    <a:lnTo>
                      <a:pt x="5" y="22"/>
                    </a:lnTo>
                    <a:lnTo>
                      <a:pt x="5" y="22"/>
                    </a:lnTo>
                    <a:lnTo>
                      <a:pt x="5" y="22"/>
                    </a:lnTo>
                    <a:lnTo>
                      <a:pt x="5" y="19"/>
                    </a:lnTo>
                    <a:lnTo>
                      <a:pt x="5" y="19"/>
                    </a:lnTo>
                    <a:lnTo>
                      <a:pt x="0" y="13"/>
                    </a:lnTo>
                    <a:lnTo>
                      <a:pt x="0" y="10"/>
                    </a:lnTo>
                    <a:lnTo>
                      <a:pt x="5" y="5"/>
                    </a:lnTo>
                    <a:lnTo>
                      <a:pt x="5" y="5"/>
                    </a:lnTo>
                    <a:lnTo>
                      <a:pt x="5" y="5"/>
                    </a:lnTo>
                    <a:lnTo>
                      <a:pt x="5" y="5"/>
                    </a:lnTo>
                    <a:lnTo>
                      <a:pt x="5"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71" name="Freeform 79"/>
              <p:cNvSpPr>
                <a:spLocks/>
              </p:cNvSpPr>
              <p:nvPr/>
            </p:nvSpPr>
            <p:spPr bwMode="auto">
              <a:xfrm>
                <a:off x="1029" y="2195"/>
                <a:ext cx="9" cy="5"/>
              </a:xfrm>
              <a:custGeom>
                <a:avLst/>
                <a:gdLst>
                  <a:gd name="T0" fmla="*/ 9 w 9"/>
                  <a:gd name="T1" fmla="*/ 0 h 5"/>
                  <a:gd name="T2" fmla="*/ 4 w 9"/>
                  <a:gd name="T3" fmla="*/ 5 h 5"/>
                  <a:gd name="T4" fmla="*/ 4 w 9"/>
                  <a:gd name="T5" fmla="*/ 5 h 5"/>
                  <a:gd name="T6" fmla="*/ 4 w 9"/>
                  <a:gd name="T7" fmla="*/ 5 h 5"/>
                  <a:gd name="T8" fmla="*/ 4 w 9"/>
                  <a:gd name="T9" fmla="*/ 5 h 5"/>
                  <a:gd name="T10" fmla="*/ 0 w 9"/>
                  <a:gd name="T11" fmla="*/ 5 h 5"/>
                  <a:gd name="T12" fmla="*/ 0 w 9"/>
                  <a:gd name="T13" fmla="*/ 5 h 5"/>
                  <a:gd name="T14" fmla="*/ 0 w 9"/>
                  <a:gd name="T15" fmla="*/ 5 h 5"/>
                  <a:gd name="T16" fmla="*/ 0 w 9"/>
                  <a:gd name="T17" fmla="*/ 5 h 5"/>
                  <a:gd name="T18" fmla="*/ 0 w 9"/>
                  <a:gd name="T19" fmla="*/ 5 h 5"/>
                  <a:gd name="T20" fmla="*/ 0 w 9"/>
                  <a:gd name="T21" fmla="*/ 5 h 5"/>
                  <a:gd name="T22" fmla="*/ 0 w 9"/>
                  <a:gd name="T23" fmla="*/ 5 h 5"/>
                  <a:gd name="T24" fmla="*/ 0 w 9"/>
                  <a:gd name="T25" fmla="*/ 5 h 5"/>
                  <a:gd name="T26" fmla="*/ 0 w 9"/>
                  <a:gd name="T27" fmla="*/ 5 h 5"/>
                  <a:gd name="T28" fmla="*/ 0 w 9"/>
                  <a:gd name="T29" fmla="*/ 5 h 5"/>
                  <a:gd name="T30" fmla="*/ 4 w 9"/>
                  <a:gd name="T31" fmla="*/ 5 h 5"/>
                  <a:gd name="T32" fmla="*/ 4 w 9"/>
                  <a:gd name="T33" fmla="*/ 5 h 5"/>
                  <a:gd name="T34" fmla="*/ 4 w 9"/>
                  <a:gd name="T35" fmla="*/ 5 h 5"/>
                  <a:gd name="T36" fmla="*/ 4 w 9"/>
                  <a:gd name="T37" fmla="*/ 5 h 5"/>
                  <a:gd name="T38" fmla="*/ 4 w 9"/>
                  <a:gd name="T39" fmla="*/ 5 h 5"/>
                  <a:gd name="T40" fmla="*/ 4 w 9"/>
                  <a:gd name="T41" fmla="*/ 5 h 5"/>
                  <a:gd name="T42" fmla="*/ 9 w 9"/>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5">
                    <a:moveTo>
                      <a:pt x="9" y="0"/>
                    </a:moveTo>
                    <a:lnTo>
                      <a:pt x="4" y="5"/>
                    </a:lnTo>
                    <a:lnTo>
                      <a:pt x="4" y="5"/>
                    </a:lnTo>
                    <a:lnTo>
                      <a:pt x="4" y="5"/>
                    </a:lnTo>
                    <a:lnTo>
                      <a:pt x="4" y="5"/>
                    </a:lnTo>
                    <a:lnTo>
                      <a:pt x="0" y="5"/>
                    </a:lnTo>
                    <a:lnTo>
                      <a:pt x="0" y="5"/>
                    </a:lnTo>
                    <a:lnTo>
                      <a:pt x="0" y="5"/>
                    </a:lnTo>
                    <a:lnTo>
                      <a:pt x="0" y="5"/>
                    </a:lnTo>
                    <a:lnTo>
                      <a:pt x="0" y="5"/>
                    </a:lnTo>
                    <a:lnTo>
                      <a:pt x="0" y="5"/>
                    </a:lnTo>
                    <a:lnTo>
                      <a:pt x="0" y="5"/>
                    </a:lnTo>
                    <a:lnTo>
                      <a:pt x="0" y="5"/>
                    </a:lnTo>
                    <a:lnTo>
                      <a:pt x="0" y="5"/>
                    </a:lnTo>
                    <a:lnTo>
                      <a:pt x="0" y="5"/>
                    </a:lnTo>
                    <a:lnTo>
                      <a:pt x="4" y="5"/>
                    </a:lnTo>
                    <a:lnTo>
                      <a:pt x="4" y="5"/>
                    </a:lnTo>
                    <a:lnTo>
                      <a:pt x="4" y="5"/>
                    </a:lnTo>
                    <a:lnTo>
                      <a:pt x="4" y="5"/>
                    </a:lnTo>
                    <a:lnTo>
                      <a:pt x="4" y="5"/>
                    </a:lnTo>
                    <a:lnTo>
                      <a:pt x="4" y="5"/>
                    </a:lnTo>
                    <a:lnTo>
                      <a:pt x="9"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72" name="Freeform 80"/>
              <p:cNvSpPr>
                <a:spLocks/>
              </p:cNvSpPr>
              <p:nvPr/>
            </p:nvSpPr>
            <p:spPr bwMode="auto">
              <a:xfrm>
                <a:off x="1017" y="2227"/>
                <a:ext cx="37" cy="28"/>
              </a:xfrm>
              <a:custGeom>
                <a:avLst/>
                <a:gdLst>
                  <a:gd name="T0" fmla="*/ 33 w 37"/>
                  <a:gd name="T1" fmla="*/ 0 h 28"/>
                  <a:gd name="T2" fmla="*/ 29 w 37"/>
                  <a:gd name="T3" fmla="*/ 0 h 28"/>
                  <a:gd name="T4" fmla="*/ 29 w 37"/>
                  <a:gd name="T5" fmla="*/ 0 h 28"/>
                  <a:gd name="T6" fmla="*/ 24 w 37"/>
                  <a:gd name="T7" fmla="*/ 4 h 28"/>
                  <a:gd name="T8" fmla="*/ 24 w 37"/>
                  <a:gd name="T9" fmla="*/ 4 h 28"/>
                  <a:gd name="T10" fmla="*/ 21 w 37"/>
                  <a:gd name="T11" fmla="*/ 4 h 28"/>
                  <a:gd name="T12" fmla="*/ 16 w 37"/>
                  <a:gd name="T13" fmla="*/ 4 h 28"/>
                  <a:gd name="T14" fmla="*/ 16 w 37"/>
                  <a:gd name="T15" fmla="*/ 4 h 28"/>
                  <a:gd name="T16" fmla="*/ 16 w 37"/>
                  <a:gd name="T17" fmla="*/ 4 h 28"/>
                  <a:gd name="T18" fmla="*/ 12 w 37"/>
                  <a:gd name="T19" fmla="*/ 4 h 28"/>
                  <a:gd name="T20" fmla="*/ 12 w 37"/>
                  <a:gd name="T21" fmla="*/ 4 h 28"/>
                  <a:gd name="T22" fmla="*/ 12 w 37"/>
                  <a:gd name="T23" fmla="*/ 0 h 28"/>
                  <a:gd name="T24" fmla="*/ 8 w 37"/>
                  <a:gd name="T25" fmla="*/ 0 h 28"/>
                  <a:gd name="T26" fmla="*/ 4 w 37"/>
                  <a:gd name="T27" fmla="*/ 4 h 28"/>
                  <a:gd name="T28" fmla="*/ 4 w 37"/>
                  <a:gd name="T29" fmla="*/ 9 h 28"/>
                  <a:gd name="T30" fmla="*/ 4 w 37"/>
                  <a:gd name="T31" fmla="*/ 9 h 28"/>
                  <a:gd name="T32" fmla="*/ 4 w 37"/>
                  <a:gd name="T33" fmla="*/ 9 h 28"/>
                  <a:gd name="T34" fmla="*/ 4 w 37"/>
                  <a:gd name="T35" fmla="*/ 14 h 28"/>
                  <a:gd name="T36" fmla="*/ 0 w 37"/>
                  <a:gd name="T37" fmla="*/ 18 h 28"/>
                  <a:gd name="T38" fmla="*/ 0 w 37"/>
                  <a:gd name="T39" fmla="*/ 28 h 28"/>
                  <a:gd name="T40" fmla="*/ 0 w 37"/>
                  <a:gd name="T41" fmla="*/ 28 h 28"/>
                  <a:gd name="T42" fmla="*/ 4 w 37"/>
                  <a:gd name="T43" fmla="*/ 9 h 28"/>
                  <a:gd name="T44" fmla="*/ 4 w 37"/>
                  <a:gd name="T45" fmla="*/ 9 h 28"/>
                  <a:gd name="T46" fmla="*/ 8 w 37"/>
                  <a:gd name="T47" fmla="*/ 0 h 28"/>
                  <a:gd name="T48" fmla="*/ 8 w 37"/>
                  <a:gd name="T49" fmla="*/ 0 h 28"/>
                  <a:gd name="T50" fmla="*/ 12 w 37"/>
                  <a:gd name="T51" fmla="*/ 4 h 28"/>
                  <a:gd name="T52" fmla="*/ 12 w 37"/>
                  <a:gd name="T53" fmla="*/ 4 h 28"/>
                  <a:gd name="T54" fmla="*/ 16 w 37"/>
                  <a:gd name="T55" fmla="*/ 4 h 28"/>
                  <a:gd name="T56" fmla="*/ 16 w 37"/>
                  <a:gd name="T57" fmla="*/ 9 h 28"/>
                  <a:gd name="T58" fmla="*/ 21 w 37"/>
                  <a:gd name="T59" fmla="*/ 9 h 28"/>
                  <a:gd name="T60" fmla="*/ 21 w 37"/>
                  <a:gd name="T61" fmla="*/ 14 h 28"/>
                  <a:gd name="T62" fmla="*/ 21 w 37"/>
                  <a:gd name="T63" fmla="*/ 14 h 28"/>
                  <a:gd name="T64" fmla="*/ 21 w 37"/>
                  <a:gd name="T65" fmla="*/ 14 h 28"/>
                  <a:gd name="T66" fmla="*/ 21 w 37"/>
                  <a:gd name="T67" fmla="*/ 14 h 28"/>
                  <a:gd name="T68" fmla="*/ 21 w 37"/>
                  <a:gd name="T69" fmla="*/ 14 h 28"/>
                  <a:gd name="T70" fmla="*/ 21 w 37"/>
                  <a:gd name="T71" fmla="*/ 9 h 28"/>
                  <a:gd name="T72" fmla="*/ 21 w 37"/>
                  <a:gd name="T73" fmla="*/ 9 h 28"/>
                  <a:gd name="T74" fmla="*/ 29 w 37"/>
                  <a:gd name="T75" fmla="*/ 4 h 28"/>
                  <a:gd name="T76" fmla="*/ 29 w 37"/>
                  <a:gd name="T77" fmla="*/ 4 h 28"/>
                  <a:gd name="T78" fmla="*/ 29 w 37"/>
                  <a:gd name="T79" fmla="*/ 4 h 28"/>
                  <a:gd name="T80" fmla="*/ 29 w 37"/>
                  <a:gd name="T81" fmla="*/ 4 h 28"/>
                  <a:gd name="T82" fmla="*/ 33 w 37"/>
                  <a:gd name="T83" fmla="*/ 0 h 28"/>
                  <a:gd name="T84" fmla="*/ 33 w 37"/>
                  <a:gd name="T85" fmla="*/ 4 h 28"/>
                  <a:gd name="T86" fmla="*/ 37 w 37"/>
                  <a:gd name="T87" fmla="*/ 14 h 28"/>
                  <a:gd name="T88" fmla="*/ 37 w 37"/>
                  <a:gd name="T89" fmla="*/ 18 h 28"/>
                  <a:gd name="T90" fmla="*/ 37 w 37"/>
                  <a:gd name="T91" fmla="*/ 23 h 28"/>
                  <a:gd name="T92" fmla="*/ 37 w 37"/>
                  <a:gd name="T93" fmla="*/ 23 h 28"/>
                  <a:gd name="T94" fmla="*/ 37 w 37"/>
                  <a:gd name="T95" fmla="*/ 9 h 28"/>
                  <a:gd name="T96" fmla="*/ 33 w 37"/>
                  <a:gd name="T97" fmla="*/ 4 h 28"/>
                  <a:gd name="T98" fmla="*/ 33 w 37"/>
                  <a:gd name="T9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28">
                    <a:moveTo>
                      <a:pt x="33" y="0"/>
                    </a:moveTo>
                    <a:lnTo>
                      <a:pt x="33" y="0"/>
                    </a:lnTo>
                    <a:lnTo>
                      <a:pt x="29" y="0"/>
                    </a:lnTo>
                    <a:lnTo>
                      <a:pt x="29" y="0"/>
                    </a:lnTo>
                    <a:lnTo>
                      <a:pt x="29" y="0"/>
                    </a:lnTo>
                    <a:lnTo>
                      <a:pt x="29" y="0"/>
                    </a:lnTo>
                    <a:lnTo>
                      <a:pt x="24" y="4"/>
                    </a:lnTo>
                    <a:lnTo>
                      <a:pt x="24" y="4"/>
                    </a:lnTo>
                    <a:lnTo>
                      <a:pt x="24" y="4"/>
                    </a:lnTo>
                    <a:lnTo>
                      <a:pt x="24" y="4"/>
                    </a:lnTo>
                    <a:lnTo>
                      <a:pt x="21" y="4"/>
                    </a:lnTo>
                    <a:lnTo>
                      <a:pt x="21" y="4"/>
                    </a:lnTo>
                    <a:lnTo>
                      <a:pt x="21" y="4"/>
                    </a:lnTo>
                    <a:lnTo>
                      <a:pt x="16" y="4"/>
                    </a:lnTo>
                    <a:lnTo>
                      <a:pt x="16" y="4"/>
                    </a:lnTo>
                    <a:lnTo>
                      <a:pt x="16" y="4"/>
                    </a:lnTo>
                    <a:lnTo>
                      <a:pt x="16" y="4"/>
                    </a:lnTo>
                    <a:lnTo>
                      <a:pt x="16" y="4"/>
                    </a:lnTo>
                    <a:lnTo>
                      <a:pt x="12" y="4"/>
                    </a:lnTo>
                    <a:lnTo>
                      <a:pt x="12" y="4"/>
                    </a:lnTo>
                    <a:lnTo>
                      <a:pt x="12" y="4"/>
                    </a:lnTo>
                    <a:lnTo>
                      <a:pt x="12" y="4"/>
                    </a:lnTo>
                    <a:lnTo>
                      <a:pt x="8" y="4"/>
                    </a:lnTo>
                    <a:lnTo>
                      <a:pt x="12" y="0"/>
                    </a:lnTo>
                    <a:lnTo>
                      <a:pt x="12" y="0"/>
                    </a:lnTo>
                    <a:lnTo>
                      <a:pt x="8" y="0"/>
                    </a:lnTo>
                    <a:lnTo>
                      <a:pt x="8" y="4"/>
                    </a:lnTo>
                    <a:lnTo>
                      <a:pt x="4" y="4"/>
                    </a:lnTo>
                    <a:lnTo>
                      <a:pt x="4" y="4"/>
                    </a:lnTo>
                    <a:lnTo>
                      <a:pt x="4" y="9"/>
                    </a:lnTo>
                    <a:lnTo>
                      <a:pt x="4" y="9"/>
                    </a:lnTo>
                    <a:lnTo>
                      <a:pt x="4" y="9"/>
                    </a:lnTo>
                    <a:lnTo>
                      <a:pt x="4" y="9"/>
                    </a:lnTo>
                    <a:lnTo>
                      <a:pt x="4" y="9"/>
                    </a:lnTo>
                    <a:lnTo>
                      <a:pt x="4" y="14"/>
                    </a:lnTo>
                    <a:lnTo>
                      <a:pt x="4" y="14"/>
                    </a:lnTo>
                    <a:lnTo>
                      <a:pt x="4" y="14"/>
                    </a:lnTo>
                    <a:lnTo>
                      <a:pt x="0" y="18"/>
                    </a:lnTo>
                    <a:lnTo>
                      <a:pt x="0" y="23"/>
                    </a:lnTo>
                    <a:lnTo>
                      <a:pt x="0" y="28"/>
                    </a:lnTo>
                    <a:lnTo>
                      <a:pt x="0" y="28"/>
                    </a:lnTo>
                    <a:lnTo>
                      <a:pt x="0" y="28"/>
                    </a:lnTo>
                    <a:lnTo>
                      <a:pt x="0" y="18"/>
                    </a:lnTo>
                    <a:lnTo>
                      <a:pt x="4" y="9"/>
                    </a:lnTo>
                    <a:lnTo>
                      <a:pt x="4" y="9"/>
                    </a:lnTo>
                    <a:lnTo>
                      <a:pt x="4" y="9"/>
                    </a:lnTo>
                    <a:lnTo>
                      <a:pt x="4" y="4"/>
                    </a:lnTo>
                    <a:lnTo>
                      <a:pt x="8" y="0"/>
                    </a:lnTo>
                    <a:lnTo>
                      <a:pt x="8" y="0"/>
                    </a:lnTo>
                    <a:lnTo>
                      <a:pt x="8" y="0"/>
                    </a:lnTo>
                    <a:lnTo>
                      <a:pt x="8" y="4"/>
                    </a:lnTo>
                    <a:lnTo>
                      <a:pt x="12" y="4"/>
                    </a:lnTo>
                    <a:lnTo>
                      <a:pt x="12" y="4"/>
                    </a:lnTo>
                    <a:lnTo>
                      <a:pt x="12" y="4"/>
                    </a:lnTo>
                    <a:lnTo>
                      <a:pt x="12" y="4"/>
                    </a:lnTo>
                    <a:lnTo>
                      <a:pt x="16" y="4"/>
                    </a:lnTo>
                    <a:lnTo>
                      <a:pt x="16" y="4"/>
                    </a:lnTo>
                    <a:lnTo>
                      <a:pt x="16" y="9"/>
                    </a:lnTo>
                    <a:lnTo>
                      <a:pt x="16" y="9"/>
                    </a:lnTo>
                    <a:lnTo>
                      <a:pt x="21" y="9"/>
                    </a:lnTo>
                    <a:lnTo>
                      <a:pt x="21" y="9"/>
                    </a:lnTo>
                    <a:lnTo>
                      <a:pt x="21" y="14"/>
                    </a:lnTo>
                    <a:lnTo>
                      <a:pt x="21" y="14"/>
                    </a:lnTo>
                    <a:lnTo>
                      <a:pt x="21" y="14"/>
                    </a:lnTo>
                    <a:lnTo>
                      <a:pt x="21" y="14"/>
                    </a:lnTo>
                    <a:lnTo>
                      <a:pt x="21" y="14"/>
                    </a:lnTo>
                    <a:lnTo>
                      <a:pt x="21" y="14"/>
                    </a:lnTo>
                    <a:lnTo>
                      <a:pt x="21" y="14"/>
                    </a:lnTo>
                    <a:lnTo>
                      <a:pt x="21" y="14"/>
                    </a:lnTo>
                    <a:lnTo>
                      <a:pt x="21" y="14"/>
                    </a:lnTo>
                    <a:lnTo>
                      <a:pt x="21" y="9"/>
                    </a:lnTo>
                    <a:lnTo>
                      <a:pt x="21" y="9"/>
                    </a:lnTo>
                    <a:lnTo>
                      <a:pt x="21" y="9"/>
                    </a:lnTo>
                    <a:lnTo>
                      <a:pt x="21" y="9"/>
                    </a:lnTo>
                    <a:lnTo>
                      <a:pt x="24" y="9"/>
                    </a:lnTo>
                    <a:lnTo>
                      <a:pt x="29" y="4"/>
                    </a:lnTo>
                    <a:lnTo>
                      <a:pt x="29" y="4"/>
                    </a:lnTo>
                    <a:lnTo>
                      <a:pt x="29" y="4"/>
                    </a:lnTo>
                    <a:lnTo>
                      <a:pt x="29" y="4"/>
                    </a:lnTo>
                    <a:lnTo>
                      <a:pt x="29" y="4"/>
                    </a:lnTo>
                    <a:lnTo>
                      <a:pt x="29" y="4"/>
                    </a:lnTo>
                    <a:lnTo>
                      <a:pt x="29" y="4"/>
                    </a:lnTo>
                    <a:lnTo>
                      <a:pt x="29" y="4"/>
                    </a:lnTo>
                    <a:lnTo>
                      <a:pt x="33" y="0"/>
                    </a:lnTo>
                    <a:lnTo>
                      <a:pt x="33" y="0"/>
                    </a:lnTo>
                    <a:lnTo>
                      <a:pt x="33" y="4"/>
                    </a:lnTo>
                    <a:lnTo>
                      <a:pt x="33" y="9"/>
                    </a:lnTo>
                    <a:lnTo>
                      <a:pt x="37" y="14"/>
                    </a:lnTo>
                    <a:lnTo>
                      <a:pt x="37" y="14"/>
                    </a:lnTo>
                    <a:lnTo>
                      <a:pt x="37" y="18"/>
                    </a:lnTo>
                    <a:lnTo>
                      <a:pt x="37" y="23"/>
                    </a:lnTo>
                    <a:lnTo>
                      <a:pt x="37" y="23"/>
                    </a:lnTo>
                    <a:lnTo>
                      <a:pt x="37" y="23"/>
                    </a:lnTo>
                    <a:lnTo>
                      <a:pt x="37" y="23"/>
                    </a:lnTo>
                    <a:lnTo>
                      <a:pt x="37" y="14"/>
                    </a:lnTo>
                    <a:lnTo>
                      <a:pt x="37" y="9"/>
                    </a:lnTo>
                    <a:lnTo>
                      <a:pt x="37" y="9"/>
                    </a:lnTo>
                    <a:lnTo>
                      <a:pt x="33" y="4"/>
                    </a:lnTo>
                    <a:lnTo>
                      <a:pt x="33" y="0"/>
                    </a:lnTo>
                    <a:lnTo>
                      <a:pt x="33"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73" name="Freeform 81"/>
              <p:cNvSpPr>
                <a:spLocks/>
              </p:cNvSpPr>
              <p:nvPr/>
            </p:nvSpPr>
            <p:spPr bwMode="auto">
              <a:xfrm>
                <a:off x="1021" y="2245"/>
                <a:ext cx="33" cy="10"/>
              </a:xfrm>
              <a:custGeom>
                <a:avLst/>
                <a:gdLst>
                  <a:gd name="T0" fmla="*/ 33 w 33"/>
                  <a:gd name="T1" fmla="*/ 5 h 10"/>
                  <a:gd name="T2" fmla="*/ 29 w 33"/>
                  <a:gd name="T3" fmla="*/ 5 h 10"/>
                  <a:gd name="T4" fmla="*/ 29 w 33"/>
                  <a:gd name="T5" fmla="*/ 0 h 10"/>
                  <a:gd name="T6" fmla="*/ 29 w 33"/>
                  <a:gd name="T7" fmla="*/ 0 h 10"/>
                  <a:gd name="T8" fmla="*/ 29 w 33"/>
                  <a:gd name="T9" fmla="*/ 0 h 10"/>
                  <a:gd name="T10" fmla="*/ 25 w 33"/>
                  <a:gd name="T11" fmla="*/ 0 h 10"/>
                  <a:gd name="T12" fmla="*/ 25 w 33"/>
                  <a:gd name="T13" fmla="*/ 0 h 10"/>
                  <a:gd name="T14" fmla="*/ 29 w 33"/>
                  <a:gd name="T15" fmla="*/ 0 h 10"/>
                  <a:gd name="T16" fmla="*/ 29 w 33"/>
                  <a:gd name="T17" fmla="*/ 0 h 10"/>
                  <a:gd name="T18" fmla="*/ 29 w 33"/>
                  <a:gd name="T19" fmla="*/ 0 h 10"/>
                  <a:gd name="T20" fmla="*/ 29 w 33"/>
                  <a:gd name="T21" fmla="*/ 0 h 10"/>
                  <a:gd name="T22" fmla="*/ 29 w 33"/>
                  <a:gd name="T23" fmla="*/ 0 h 10"/>
                  <a:gd name="T24" fmla="*/ 29 w 33"/>
                  <a:gd name="T25" fmla="*/ 0 h 10"/>
                  <a:gd name="T26" fmla="*/ 25 w 33"/>
                  <a:gd name="T27" fmla="*/ 0 h 10"/>
                  <a:gd name="T28" fmla="*/ 20 w 33"/>
                  <a:gd name="T29" fmla="*/ 0 h 10"/>
                  <a:gd name="T30" fmla="*/ 20 w 33"/>
                  <a:gd name="T31" fmla="*/ 0 h 10"/>
                  <a:gd name="T32" fmla="*/ 20 w 33"/>
                  <a:gd name="T33" fmla="*/ 0 h 10"/>
                  <a:gd name="T34" fmla="*/ 17 w 33"/>
                  <a:gd name="T35" fmla="*/ 0 h 10"/>
                  <a:gd name="T36" fmla="*/ 17 w 33"/>
                  <a:gd name="T37" fmla="*/ 0 h 10"/>
                  <a:gd name="T38" fmla="*/ 17 w 33"/>
                  <a:gd name="T39" fmla="*/ 0 h 10"/>
                  <a:gd name="T40" fmla="*/ 17 w 33"/>
                  <a:gd name="T41" fmla="*/ 0 h 10"/>
                  <a:gd name="T42" fmla="*/ 12 w 33"/>
                  <a:gd name="T43" fmla="*/ 0 h 10"/>
                  <a:gd name="T44" fmla="*/ 8 w 33"/>
                  <a:gd name="T45" fmla="*/ 0 h 10"/>
                  <a:gd name="T46" fmla="*/ 8 w 33"/>
                  <a:gd name="T47" fmla="*/ 0 h 10"/>
                  <a:gd name="T48" fmla="*/ 8 w 33"/>
                  <a:gd name="T49" fmla="*/ 0 h 10"/>
                  <a:gd name="T50" fmla="*/ 4 w 33"/>
                  <a:gd name="T51" fmla="*/ 0 h 10"/>
                  <a:gd name="T52" fmla="*/ 4 w 33"/>
                  <a:gd name="T53" fmla="*/ 0 h 10"/>
                  <a:gd name="T54" fmla="*/ 4 w 33"/>
                  <a:gd name="T55" fmla="*/ 0 h 10"/>
                  <a:gd name="T56" fmla="*/ 4 w 33"/>
                  <a:gd name="T57" fmla="*/ 0 h 10"/>
                  <a:gd name="T58" fmla="*/ 4 w 33"/>
                  <a:gd name="T59" fmla="*/ 0 h 10"/>
                  <a:gd name="T60" fmla="*/ 4 w 33"/>
                  <a:gd name="T61" fmla="*/ 0 h 10"/>
                  <a:gd name="T62" fmla="*/ 4 w 33"/>
                  <a:gd name="T63" fmla="*/ 0 h 10"/>
                  <a:gd name="T64" fmla="*/ 4 w 33"/>
                  <a:gd name="T65" fmla="*/ 0 h 10"/>
                  <a:gd name="T66" fmla="*/ 0 w 33"/>
                  <a:gd name="T67" fmla="*/ 5 h 10"/>
                  <a:gd name="T68" fmla="*/ 0 w 33"/>
                  <a:gd name="T69" fmla="*/ 5 h 10"/>
                  <a:gd name="T70" fmla="*/ 0 w 33"/>
                  <a:gd name="T71" fmla="*/ 5 h 10"/>
                  <a:gd name="T72" fmla="*/ 0 w 33"/>
                  <a:gd name="T73" fmla="*/ 5 h 10"/>
                  <a:gd name="T74" fmla="*/ 0 w 33"/>
                  <a:gd name="T75" fmla="*/ 10 h 10"/>
                  <a:gd name="T76" fmla="*/ 0 w 33"/>
                  <a:gd name="T77" fmla="*/ 10 h 10"/>
                  <a:gd name="T78" fmla="*/ 0 w 33"/>
                  <a:gd name="T79" fmla="*/ 5 h 10"/>
                  <a:gd name="T80" fmla="*/ 0 w 33"/>
                  <a:gd name="T81" fmla="*/ 5 h 10"/>
                  <a:gd name="T82" fmla="*/ 0 w 33"/>
                  <a:gd name="T83" fmla="*/ 5 h 10"/>
                  <a:gd name="T84" fmla="*/ 0 w 33"/>
                  <a:gd name="T85" fmla="*/ 5 h 10"/>
                  <a:gd name="T86" fmla="*/ 4 w 33"/>
                  <a:gd name="T87" fmla="*/ 0 h 10"/>
                  <a:gd name="T88" fmla="*/ 4 w 33"/>
                  <a:gd name="T89" fmla="*/ 0 h 10"/>
                  <a:gd name="T90" fmla="*/ 8 w 33"/>
                  <a:gd name="T91" fmla="*/ 0 h 10"/>
                  <a:gd name="T92" fmla="*/ 12 w 33"/>
                  <a:gd name="T93" fmla="*/ 0 h 10"/>
                  <a:gd name="T94" fmla="*/ 17 w 33"/>
                  <a:gd name="T95" fmla="*/ 0 h 10"/>
                  <a:gd name="T96" fmla="*/ 17 w 33"/>
                  <a:gd name="T97" fmla="*/ 0 h 10"/>
                  <a:gd name="T98" fmla="*/ 20 w 33"/>
                  <a:gd name="T99" fmla="*/ 0 h 10"/>
                  <a:gd name="T100" fmla="*/ 25 w 33"/>
                  <a:gd name="T101" fmla="*/ 0 h 10"/>
                  <a:gd name="T102" fmla="*/ 29 w 33"/>
                  <a:gd name="T103" fmla="*/ 0 h 10"/>
                  <a:gd name="T104" fmla="*/ 29 w 33"/>
                  <a:gd name="T105" fmla="*/ 0 h 10"/>
                  <a:gd name="T106" fmla="*/ 29 w 33"/>
                  <a:gd name="T107" fmla="*/ 5 h 10"/>
                  <a:gd name="T108" fmla="*/ 29 w 33"/>
                  <a:gd name="T109" fmla="*/ 5 h 10"/>
                  <a:gd name="T110" fmla="*/ 33 w 33"/>
                  <a:gd name="T11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 h="10">
                    <a:moveTo>
                      <a:pt x="33" y="5"/>
                    </a:moveTo>
                    <a:lnTo>
                      <a:pt x="29" y="5"/>
                    </a:lnTo>
                    <a:lnTo>
                      <a:pt x="29" y="0"/>
                    </a:lnTo>
                    <a:lnTo>
                      <a:pt x="29" y="0"/>
                    </a:lnTo>
                    <a:lnTo>
                      <a:pt x="29" y="0"/>
                    </a:lnTo>
                    <a:lnTo>
                      <a:pt x="25" y="0"/>
                    </a:lnTo>
                    <a:lnTo>
                      <a:pt x="25" y="0"/>
                    </a:lnTo>
                    <a:lnTo>
                      <a:pt x="29" y="0"/>
                    </a:lnTo>
                    <a:lnTo>
                      <a:pt x="29" y="0"/>
                    </a:lnTo>
                    <a:lnTo>
                      <a:pt x="29" y="0"/>
                    </a:lnTo>
                    <a:lnTo>
                      <a:pt x="29" y="0"/>
                    </a:lnTo>
                    <a:lnTo>
                      <a:pt x="29" y="0"/>
                    </a:lnTo>
                    <a:lnTo>
                      <a:pt x="29" y="0"/>
                    </a:lnTo>
                    <a:lnTo>
                      <a:pt x="25" y="0"/>
                    </a:lnTo>
                    <a:lnTo>
                      <a:pt x="20" y="0"/>
                    </a:lnTo>
                    <a:lnTo>
                      <a:pt x="20" y="0"/>
                    </a:lnTo>
                    <a:lnTo>
                      <a:pt x="20" y="0"/>
                    </a:lnTo>
                    <a:lnTo>
                      <a:pt x="17" y="0"/>
                    </a:lnTo>
                    <a:lnTo>
                      <a:pt x="17" y="0"/>
                    </a:lnTo>
                    <a:lnTo>
                      <a:pt x="17" y="0"/>
                    </a:lnTo>
                    <a:lnTo>
                      <a:pt x="17" y="0"/>
                    </a:lnTo>
                    <a:lnTo>
                      <a:pt x="12" y="0"/>
                    </a:lnTo>
                    <a:lnTo>
                      <a:pt x="8" y="0"/>
                    </a:lnTo>
                    <a:lnTo>
                      <a:pt x="8" y="0"/>
                    </a:lnTo>
                    <a:lnTo>
                      <a:pt x="8" y="0"/>
                    </a:lnTo>
                    <a:lnTo>
                      <a:pt x="4" y="0"/>
                    </a:lnTo>
                    <a:lnTo>
                      <a:pt x="4" y="0"/>
                    </a:lnTo>
                    <a:lnTo>
                      <a:pt x="4" y="0"/>
                    </a:lnTo>
                    <a:lnTo>
                      <a:pt x="4" y="0"/>
                    </a:lnTo>
                    <a:lnTo>
                      <a:pt x="4" y="0"/>
                    </a:lnTo>
                    <a:lnTo>
                      <a:pt x="4" y="0"/>
                    </a:lnTo>
                    <a:lnTo>
                      <a:pt x="4" y="0"/>
                    </a:lnTo>
                    <a:lnTo>
                      <a:pt x="4" y="0"/>
                    </a:lnTo>
                    <a:lnTo>
                      <a:pt x="0" y="5"/>
                    </a:lnTo>
                    <a:lnTo>
                      <a:pt x="0" y="5"/>
                    </a:lnTo>
                    <a:lnTo>
                      <a:pt x="0" y="5"/>
                    </a:lnTo>
                    <a:lnTo>
                      <a:pt x="0" y="5"/>
                    </a:lnTo>
                    <a:lnTo>
                      <a:pt x="0" y="10"/>
                    </a:lnTo>
                    <a:lnTo>
                      <a:pt x="0" y="10"/>
                    </a:lnTo>
                    <a:lnTo>
                      <a:pt x="0" y="5"/>
                    </a:lnTo>
                    <a:lnTo>
                      <a:pt x="0" y="5"/>
                    </a:lnTo>
                    <a:lnTo>
                      <a:pt x="0" y="5"/>
                    </a:lnTo>
                    <a:lnTo>
                      <a:pt x="0" y="5"/>
                    </a:lnTo>
                    <a:lnTo>
                      <a:pt x="4" y="0"/>
                    </a:lnTo>
                    <a:lnTo>
                      <a:pt x="4" y="0"/>
                    </a:lnTo>
                    <a:lnTo>
                      <a:pt x="8" y="0"/>
                    </a:lnTo>
                    <a:lnTo>
                      <a:pt x="12" y="0"/>
                    </a:lnTo>
                    <a:lnTo>
                      <a:pt x="17" y="0"/>
                    </a:lnTo>
                    <a:lnTo>
                      <a:pt x="17" y="0"/>
                    </a:lnTo>
                    <a:lnTo>
                      <a:pt x="20" y="0"/>
                    </a:lnTo>
                    <a:lnTo>
                      <a:pt x="25" y="0"/>
                    </a:lnTo>
                    <a:lnTo>
                      <a:pt x="29" y="0"/>
                    </a:lnTo>
                    <a:lnTo>
                      <a:pt x="29" y="0"/>
                    </a:lnTo>
                    <a:lnTo>
                      <a:pt x="29" y="5"/>
                    </a:lnTo>
                    <a:lnTo>
                      <a:pt x="29" y="5"/>
                    </a:lnTo>
                    <a:lnTo>
                      <a:pt x="33"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74" name="Freeform 82"/>
              <p:cNvSpPr>
                <a:spLocks/>
              </p:cNvSpPr>
              <p:nvPr/>
            </p:nvSpPr>
            <p:spPr bwMode="auto">
              <a:xfrm>
                <a:off x="1050" y="2264"/>
                <a:ext cx="8" cy="5"/>
              </a:xfrm>
              <a:custGeom>
                <a:avLst/>
                <a:gdLst>
                  <a:gd name="T0" fmla="*/ 0 w 8"/>
                  <a:gd name="T1" fmla="*/ 5 h 5"/>
                  <a:gd name="T2" fmla="*/ 0 w 8"/>
                  <a:gd name="T3" fmla="*/ 5 h 5"/>
                  <a:gd name="T4" fmla="*/ 0 w 8"/>
                  <a:gd name="T5" fmla="*/ 5 h 5"/>
                  <a:gd name="T6" fmla="*/ 4 w 8"/>
                  <a:gd name="T7" fmla="*/ 0 h 5"/>
                  <a:gd name="T8" fmla="*/ 4 w 8"/>
                  <a:gd name="T9" fmla="*/ 0 h 5"/>
                  <a:gd name="T10" fmla="*/ 4 w 8"/>
                  <a:gd name="T11" fmla="*/ 0 h 5"/>
                  <a:gd name="T12" fmla="*/ 4 w 8"/>
                  <a:gd name="T13" fmla="*/ 0 h 5"/>
                  <a:gd name="T14" fmla="*/ 8 w 8"/>
                  <a:gd name="T15" fmla="*/ 0 h 5"/>
                  <a:gd name="T16" fmla="*/ 8 w 8"/>
                  <a:gd name="T17" fmla="*/ 0 h 5"/>
                  <a:gd name="T18" fmla="*/ 8 w 8"/>
                  <a:gd name="T19" fmla="*/ 0 h 5"/>
                  <a:gd name="T20" fmla="*/ 8 w 8"/>
                  <a:gd name="T21" fmla="*/ 0 h 5"/>
                  <a:gd name="T22" fmla="*/ 4 w 8"/>
                  <a:gd name="T23" fmla="*/ 0 h 5"/>
                  <a:gd name="T24" fmla="*/ 4 w 8"/>
                  <a:gd name="T25" fmla="*/ 0 h 5"/>
                  <a:gd name="T26" fmla="*/ 4 w 8"/>
                  <a:gd name="T27" fmla="*/ 0 h 5"/>
                  <a:gd name="T28" fmla="*/ 4 w 8"/>
                  <a:gd name="T29" fmla="*/ 0 h 5"/>
                  <a:gd name="T30" fmla="*/ 4 w 8"/>
                  <a:gd name="T31" fmla="*/ 0 h 5"/>
                  <a:gd name="T32" fmla="*/ 4 w 8"/>
                  <a:gd name="T33" fmla="*/ 0 h 5"/>
                  <a:gd name="T34" fmla="*/ 0 w 8"/>
                  <a:gd name="T35" fmla="*/ 5 h 5"/>
                  <a:gd name="T36" fmla="*/ 0 w 8"/>
                  <a:gd name="T37" fmla="*/ 5 h 5"/>
                  <a:gd name="T38" fmla="*/ 0 w 8"/>
                  <a:gd name="T39" fmla="*/ 5 h 5"/>
                  <a:gd name="T40" fmla="*/ 0 w 8"/>
                  <a:gd name="T41" fmla="*/ 5 h 5"/>
                  <a:gd name="T42" fmla="*/ 0 w 8"/>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5">
                    <a:moveTo>
                      <a:pt x="0" y="5"/>
                    </a:moveTo>
                    <a:lnTo>
                      <a:pt x="0" y="5"/>
                    </a:lnTo>
                    <a:lnTo>
                      <a:pt x="0" y="5"/>
                    </a:lnTo>
                    <a:lnTo>
                      <a:pt x="4" y="0"/>
                    </a:lnTo>
                    <a:lnTo>
                      <a:pt x="4" y="0"/>
                    </a:lnTo>
                    <a:lnTo>
                      <a:pt x="4" y="0"/>
                    </a:lnTo>
                    <a:lnTo>
                      <a:pt x="4" y="0"/>
                    </a:lnTo>
                    <a:lnTo>
                      <a:pt x="8" y="0"/>
                    </a:lnTo>
                    <a:lnTo>
                      <a:pt x="8" y="0"/>
                    </a:lnTo>
                    <a:lnTo>
                      <a:pt x="8" y="0"/>
                    </a:lnTo>
                    <a:lnTo>
                      <a:pt x="8" y="0"/>
                    </a:lnTo>
                    <a:lnTo>
                      <a:pt x="4" y="0"/>
                    </a:lnTo>
                    <a:lnTo>
                      <a:pt x="4" y="0"/>
                    </a:lnTo>
                    <a:lnTo>
                      <a:pt x="4" y="0"/>
                    </a:lnTo>
                    <a:lnTo>
                      <a:pt x="4" y="0"/>
                    </a:lnTo>
                    <a:lnTo>
                      <a:pt x="4" y="0"/>
                    </a:lnTo>
                    <a:lnTo>
                      <a:pt x="4" y="0"/>
                    </a:lnTo>
                    <a:lnTo>
                      <a:pt x="0" y="5"/>
                    </a:lnTo>
                    <a:lnTo>
                      <a:pt x="0" y="5"/>
                    </a:lnTo>
                    <a:lnTo>
                      <a:pt x="0" y="5"/>
                    </a:lnTo>
                    <a:lnTo>
                      <a:pt x="0" y="5"/>
                    </a:lnTo>
                    <a:lnTo>
                      <a:pt x="0"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75" name="Freeform 83"/>
              <p:cNvSpPr>
                <a:spLocks/>
              </p:cNvSpPr>
              <p:nvPr/>
            </p:nvSpPr>
            <p:spPr bwMode="auto">
              <a:xfrm>
                <a:off x="1033" y="2273"/>
                <a:ext cx="25" cy="9"/>
              </a:xfrm>
              <a:custGeom>
                <a:avLst/>
                <a:gdLst>
                  <a:gd name="T0" fmla="*/ 5 w 25"/>
                  <a:gd name="T1" fmla="*/ 9 h 9"/>
                  <a:gd name="T2" fmla="*/ 17 w 25"/>
                  <a:gd name="T3" fmla="*/ 5 h 9"/>
                  <a:gd name="T4" fmla="*/ 17 w 25"/>
                  <a:gd name="T5" fmla="*/ 5 h 9"/>
                  <a:gd name="T6" fmla="*/ 21 w 25"/>
                  <a:gd name="T7" fmla="*/ 5 h 9"/>
                  <a:gd name="T8" fmla="*/ 21 w 25"/>
                  <a:gd name="T9" fmla="*/ 0 h 9"/>
                  <a:gd name="T10" fmla="*/ 21 w 25"/>
                  <a:gd name="T11" fmla="*/ 0 h 9"/>
                  <a:gd name="T12" fmla="*/ 21 w 25"/>
                  <a:gd name="T13" fmla="*/ 0 h 9"/>
                  <a:gd name="T14" fmla="*/ 25 w 25"/>
                  <a:gd name="T15" fmla="*/ 0 h 9"/>
                  <a:gd name="T16" fmla="*/ 25 w 25"/>
                  <a:gd name="T17" fmla="*/ 0 h 9"/>
                  <a:gd name="T18" fmla="*/ 25 w 25"/>
                  <a:gd name="T19" fmla="*/ 0 h 9"/>
                  <a:gd name="T20" fmla="*/ 25 w 25"/>
                  <a:gd name="T21" fmla="*/ 0 h 9"/>
                  <a:gd name="T22" fmla="*/ 21 w 25"/>
                  <a:gd name="T23" fmla="*/ 0 h 9"/>
                  <a:gd name="T24" fmla="*/ 21 w 25"/>
                  <a:gd name="T25" fmla="*/ 0 h 9"/>
                  <a:gd name="T26" fmla="*/ 21 w 25"/>
                  <a:gd name="T27" fmla="*/ 0 h 9"/>
                  <a:gd name="T28" fmla="*/ 17 w 25"/>
                  <a:gd name="T29" fmla="*/ 5 h 9"/>
                  <a:gd name="T30" fmla="*/ 13 w 25"/>
                  <a:gd name="T31" fmla="*/ 5 h 9"/>
                  <a:gd name="T32" fmla="*/ 13 w 25"/>
                  <a:gd name="T33" fmla="*/ 5 h 9"/>
                  <a:gd name="T34" fmla="*/ 13 w 25"/>
                  <a:gd name="T35" fmla="*/ 5 h 9"/>
                  <a:gd name="T36" fmla="*/ 13 w 25"/>
                  <a:gd name="T37" fmla="*/ 5 h 9"/>
                  <a:gd name="T38" fmla="*/ 13 w 25"/>
                  <a:gd name="T39" fmla="*/ 5 h 9"/>
                  <a:gd name="T40" fmla="*/ 13 w 25"/>
                  <a:gd name="T41" fmla="*/ 5 h 9"/>
                  <a:gd name="T42" fmla="*/ 13 w 25"/>
                  <a:gd name="T43" fmla="*/ 5 h 9"/>
                  <a:gd name="T44" fmla="*/ 0 w 25"/>
                  <a:gd name="T45" fmla="*/ 9 h 9"/>
                  <a:gd name="T46" fmla="*/ 5 w 25"/>
                  <a:gd name="T4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9">
                    <a:moveTo>
                      <a:pt x="5" y="9"/>
                    </a:moveTo>
                    <a:lnTo>
                      <a:pt x="17" y="5"/>
                    </a:lnTo>
                    <a:lnTo>
                      <a:pt x="17" y="5"/>
                    </a:lnTo>
                    <a:lnTo>
                      <a:pt x="21" y="5"/>
                    </a:lnTo>
                    <a:lnTo>
                      <a:pt x="21" y="0"/>
                    </a:lnTo>
                    <a:lnTo>
                      <a:pt x="21" y="0"/>
                    </a:lnTo>
                    <a:lnTo>
                      <a:pt x="21" y="0"/>
                    </a:lnTo>
                    <a:lnTo>
                      <a:pt x="25" y="0"/>
                    </a:lnTo>
                    <a:lnTo>
                      <a:pt x="25" y="0"/>
                    </a:lnTo>
                    <a:lnTo>
                      <a:pt x="25" y="0"/>
                    </a:lnTo>
                    <a:lnTo>
                      <a:pt x="25" y="0"/>
                    </a:lnTo>
                    <a:lnTo>
                      <a:pt x="21" y="0"/>
                    </a:lnTo>
                    <a:lnTo>
                      <a:pt x="21" y="0"/>
                    </a:lnTo>
                    <a:lnTo>
                      <a:pt x="21" y="0"/>
                    </a:lnTo>
                    <a:lnTo>
                      <a:pt x="17" y="5"/>
                    </a:lnTo>
                    <a:lnTo>
                      <a:pt x="13" y="5"/>
                    </a:lnTo>
                    <a:lnTo>
                      <a:pt x="13" y="5"/>
                    </a:lnTo>
                    <a:lnTo>
                      <a:pt x="13" y="5"/>
                    </a:lnTo>
                    <a:lnTo>
                      <a:pt x="13" y="5"/>
                    </a:lnTo>
                    <a:lnTo>
                      <a:pt x="13" y="5"/>
                    </a:lnTo>
                    <a:lnTo>
                      <a:pt x="13" y="5"/>
                    </a:lnTo>
                    <a:lnTo>
                      <a:pt x="13" y="5"/>
                    </a:lnTo>
                    <a:lnTo>
                      <a:pt x="0" y="9"/>
                    </a:lnTo>
                    <a:lnTo>
                      <a:pt x="5" y="9"/>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76" name="Freeform 84"/>
              <p:cNvSpPr>
                <a:spLocks/>
              </p:cNvSpPr>
              <p:nvPr/>
            </p:nvSpPr>
            <p:spPr bwMode="auto">
              <a:xfrm>
                <a:off x="1033" y="2282"/>
                <a:ext cx="21" cy="14"/>
              </a:xfrm>
              <a:custGeom>
                <a:avLst/>
                <a:gdLst>
                  <a:gd name="T0" fmla="*/ 0 w 21"/>
                  <a:gd name="T1" fmla="*/ 14 h 14"/>
                  <a:gd name="T2" fmla="*/ 13 w 21"/>
                  <a:gd name="T3" fmla="*/ 10 h 14"/>
                  <a:gd name="T4" fmla="*/ 13 w 21"/>
                  <a:gd name="T5" fmla="*/ 10 h 14"/>
                  <a:gd name="T6" fmla="*/ 17 w 21"/>
                  <a:gd name="T7" fmla="*/ 5 h 14"/>
                  <a:gd name="T8" fmla="*/ 17 w 21"/>
                  <a:gd name="T9" fmla="*/ 5 h 14"/>
                  <a:gd name="T10" fmla="*/ 17 w 21"/>
                  <a:gd name="T11" fmla="*/ 5 h 14"/>
                  <a:gd name="T12" fmla="*/ 17 w 21"/>
                  <a:gd name="T13" fmla="*/ 5 h 14"/>
                  <a:gd name="T14" fmla="*/ 21 w 21"/>
                  <a:gd name="T15" fmla="*/ 5 h 14"/>
                  <a:gd name="T16" fmla="*/ 21 w 21"/>
                  <a:gd name="T17" fmla="*/ 0 h 14"/>
                  <a:gd name="T18" fmla="*/ 21 w 21"/>
                  <a:gd name="T19" fmla="*/ 0 h 14"/>
                  <a:gd name="T20" fmla="*/ 21 w 21"/>
                  <a:gd name="T21" fmla="*/ 0 h 14"/>
                  <a:gd name="T22" fmla="*/ 17 w 21"/>
                  <a:gd name="T23" fmla="*/ 5 h 14"/>
                  <a:gd name="T24" fmla="*/ 17 w 21"/>
                  <a:gd name="T25" fmla="*/ 5 h 14"/>
                  <a:gd name="T26" fmla="*/ 17 w 21"/>
                  <a:gd name="T27" fmla="*/ 5 h 14"/>
                  <a:gd name="T28" fmla="*/ 13 w 21"/>
                  <a:gd name="T29" fmla="*/ 10 h 14"/>
                  <a:gd name="T30" fmla="*/ 13 w 21"/>
                  <a:gd name="T31" fmla="*/ 10 h 14"/>
                  <a:gd name="T32" fmla="*/ 8 w 21"/>
                  <a:gd name="T33" fmla="*/ 10 h 14"/>
                  <a:gd name="T34" fmla="*/ 8 w 21"/>
                  <a:gd name="T35" fmla="*/ 10 h 14"/>
                  <a:gd name="T36" fmla="*/ 8 w 21"/>
                  <a:gd name="T37" fmla="*/ 10 h 14"/>
                  <a:gd name="T38" fmla="*/ 8 w 21"/>
                  <a:gd name="T39" fmla="*/ 10 h 14"/>
                  <a:gd name="T40" fmla="*/ 8 w 21"/>
                  <a:gd name="T41" fmla="*/ 10 h 14"/>
                  <a:gd name="T42" fmla="*/ 8 w 21"/>
                  <a:gd name="T43" fmla="*/ 10 h 14"/>
                  <a:gd name="T44" fmla="*/ 0 w 21"/>
                  <a:gd name="T45" fmla="*/ 14 h 14"/>
                  <a:gd name="T46" fmla="*/ 0 w 21"/>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14">
                    <a:moveTo>
                      <a:pt x="0" y="14"/>
                    </a:moveTo>
                    <a:lnTo>
                      <a:pt x="13" y="10"/>
                    </a:lnTo>
                    <a:lnTo>
                      <a:pt x="13" y="10"/>
                    </a:lnTo>
                    <a:lnTo>
                      <a:pt x="17" y="5"/>
                    </a:lnTo>
                    <a:lnTo>
                      <a:pt x="17" y="5"/>
                    </a:lnTo>
                    <a:lnTo>
                      <a:pt x="17" y="5"/>
                    </a:lnTo>
                    <a:lnTo>
                      <a:pt x="17" y="5"/>
                    </a:lnTo>
                    <a:lnTo>
                      <a:pt x="21" y="5"/>
                    </a:lnTo>
                    <a:lnTo>
                      <a:pt x="21" y="0"/>
                    </a:lnTo>
                    <a:lnTo>
                      <a:pt x="21" y="0"/>
                    </a:lnTo>
                    <a:lnTo>
                      <a:pt x="21" y="0"/>
                    </a:lnTo>
                    <a:lnTo>
                      <a:pt x="17" y="5"/>
                    </a:lnTo>
                    <a:lnTo>
                      <a:pt x="17" y="5"/>
                    </a:lnTo>
                    <a:lnTo>
                      <a:pt x="17" y="5"/>
                    </a:lnTo>
                    <a:lnTo>
                      <a:pt x="13" y="10"/>
                    </a:lnTo>
                    <a:lnTo>
                      <a:pt x="13" y="10"/>
                    </a:lnTo>
                    <a:lnTo>
                      <a:pt x="8" y="10"/>
                    </a:lnTo>
                    <a:lnTo>
                      <a:pt x="8" y="10"/>
                    </a:lnTo>
                    <a:lnTo>
                      <a:pt x="8" y="10"/>
                    </a:lnTo>
                    <a:lnTo>
                      <a:pt x="8" y="10"/>
                    </a:lnTo>
                    <a:lnTo>
                      <a:pt x="8" y="10"/>
                    </a:lnTo>
                    <a:lnTo>
                      <a:pt x="8" y="10"/>
                    </a:lnTo>
                    <a:lnTo>
                      <a:pt x="0" y="14"/>
                    </a:lnTo>
                    <a:lnTo>
                      <a:pt x="0" y="14"/>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77" name="Freeform 85"/>
              <p:cNvSpPr>
                <a:spLocks/>
              </p:cNvSpPr>
              <p:nvPr/>
            </p:nvSpPr>
            <p:spPr bwMode="auto">
              <a:xfrm>
                <a:off x="2090" y="2720"/>
                <a:ext cx="12" cy="5"/>
              </a:xfrm>
              <a:custGeom>
                <a:avLst/>
                <a:gdLst>
                  <a:gd name="T0" fmla="*/ 4 w 12"/>
                  <a:gd name="T1" fmla="*/ 0 h 5"/>
                  <a:gd name="T2" fmla="*/ 4 w 12"/>
                  <a:gd name="T3" fmla="*/ 0 h 5"/>
                  <a:gd name="T4" fmla="*/ 7 w 12"/>
                  <a:gd name="T5" fmla="*/ 0 h 5"/>
                  <a:gd name="T6" fmla="*/ 12 w 12"/>
                  <a:gd name="T7" fmla="*/ 0 h 5"/>
                  <a:gd name="T8" fmla="*/ 12 w 12"/>
                  <a:gd name="T9" fmla="*/ 0 h 5"/>
                  <a:gd name="T10" fmla="*/ 12 w 12"/>
                  <a:gd name="T11" fmla="*/ 0 h 5"/>
                  <a:gd name="T12" fmla="*/ 7 w 12"/>
                  <a:gd name="T13" fmla="*/ 0 h 5"/>
                  <a:gd name="T14" fmla="*/ 4 w 12"/>
                  <a:gd name="T15" fmla="*/ 0 h 5"/>
                  <a:gd name="T16" fmla="*/ 4 w 12"/>
                  <a:gd name="T17" fmla="*/ 0 h 5"/>
                  <a:gd name="T18" fmla="*/ 4 w 12"/>
                  <a:gd name="T19" fmla="*/ 0 h 5"/>
                  <a:gd name="T20" fmla="*/ 4 w 12"/>
                  <a:gd name="T21" fmla="*/ 0 h 5"/>
                  <a:gd name="T22" fmla="*/ 4 w 12"/>
                  <a:gd name="T23" fmla="*/ 0 h 5"/>
                  <a:gd name="T24" fmla="*/ 4 w 12"/>
                  <a:gd name="T25" fmla="*/ 0 h 5"/>
                  <a:gd name="T26" fmla="*/ 4 w 12"/>
                  <a:gd name="T27" fmla="*/ 5 h 5"/>
                  <a:gd name="T28" fmla="*/ 4 w 12"/>
                  <a:gd name="T29" fmla="*/ 5 h 5"/>
                  <a:gd name="T30" fmla="*/ 4 w 12"/>
                  <a:gd name="T31" fmla="*/ 5 h 5"/>
                  <a:gd name="T32" fmla="*/ 4 w 12"/>
                  <a:gd name="T33" fmla="*/ 5 h 5"/>
                  <a:gd name="T34" fmla="*/ 7 w 12"/>
                  <a:gd name="T35" fmla="*/ 5 h 5"/>
                  <a:gd name="T36" fmla="*/ 7 w 12"/>
                  <a:gd name="T37" fmla="*/ 5 h 5"/>
                  <a:gd name="T38" fmla="*/ 12 w 12"/>
                  <a:gd name="T39" fmla="*/ 5 h 5"/>
                  <a:gd name="T40" fmla="*/ 12 w 12"/>
                  <a:gd name="T41" fmla="*/ 5 h 5"/>
                  <a:gd name="T42" fmla="*/ 7 w 12"/>
                  <a:gd name="T43" fmla="*/ 5 h 5"/>
                  <a:gd name="T44" fmla="*/ 7 w 12"/>
                  <a:gd name="T45" fmla="*/ 5 h 5"/>
                  <a:gd name="T46" fmla="*/ 7 w 12"/>
                  <a:gd name="T47" fmla="*/ 5 h 5"/>
                  <a:gd name="T48" fmla="*/ 7 w 12"/>
                  <a:gd name="T49" fmla="*/ 5 h 5"/>
                  <a:gd name="T50" fmla="*/ 4 w 12"/>
                  <a:gd name="T51" fmla="*/ 5 h 5"/>
                  <a:gd name="T52" fmla="*/ 0 w 12"/>
                  <a:gd name="T53" fmla="*/ 5 h 5"/>
                  <a:gd name="T54" fmla="*/ 0 w 12"/>
                  <a:gd name="T55" fmla="*/ 5 h 5"/>
                  <a:gd name="T56" fmla="*/ 0 w 12"/>
                  <a:gd name="T57" fmla="*/ 5 h 5"/>
                  <a:gd name="T58" fmla="*/ 0 w 12"/>
                  <a:gd name="T59" fmla="*/ 5 h 5"/>
                  <a:gd name="T60" fmla="*/ 0 w 12"/>
                  <a:gd name="T61" fmla="*/ 5 h 5"/>
                  <a:gd name="T62" fmla="*/ 4 w 12"/>
                  <a:gd name="T63" fmla="*/ 0 h 5"/>
                  <a:gd name="T64" fmla="*/ 4 w 12"/>
                  <a:gd name="T65" fmla="*/ 0 h 5"/>
                  <a:gd name="T66" fmla="*/ 4 w 12"/>
                  <a:gd name="T67" fmla="*/ 0 h 5"/>
                  <a:gd name="T68" fmla="*/ 4 w 12"/>
                  <a:gd name="T69" fmla="*/ 0 h 5"/>
                  <a:gd name="T70" fmla="*/ 4 w 12"/>
                  <a:gd name="T7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5">
                    <a:moveTo>
                      <a:pt x="4" y="0"/>
                    </a:moveTo>
                    <a:lnTo>
                      <a:pt x="4" y="0"/>
                    </a:lnTo>
                    <a:lnTo>
                      <a:pt x="7" y="0"/>
                    </a:lnTo>
                    <a:lnTo>
                      <a:pt x="12" y="0"/>
                    </a:lnTo>
                    <a:lnTo>
                      <a:pt x="12" y="0"/>
                    </a:lnTo>
                    <a:lnTo>
                      <a:pt x="12" y="0"/>
                    </a:lnTo>
                    <a:lnTo>
                      <a:pt x="7" y="0"/>
                    </a:lnTo>
                    <a:lnTo>
                      <a:pt x="4" y="0"/>
                    </a:lnTo>
                    <a:lnTo>
                      <a:pt x="4" y="0"/>
                    </a:lnTo>
                    <a:lnTo>
                      <a:pt x="4" y="0"/>
                    </a:lnTo>
                    <a:lnTo>
                      <a:pt x="4" y="0"/>
                    </a:lnTo>
                    <a:lnTo>
                      <a:pt x="4" y="0"/>
                    </a:lnTo>
                    <a:lnTo>
                      <a:pt x="4" y="0"/>
                    </a:lnTo>
                    <a:lnTo>
                      <a:pt x="4" y="5"/>
                    </a:lnTo>
                    <a:lnTo>
                      <a:pt x="4" y="5"/>
                    </a:lnTo>
                    <a:lnTo>
                      <a:pt x="4" y="5"/>
                    </a:lnTo>
                    <a:lnTo>
                      <a:pt x="4" y="5"/>
                    </a:lnTo>
                    <a:lnTo>
                      <a:pt x="7" y="5"/>
                    </a:lnTo>
                    <a:lnTo>
                      <a:pt x="7" y="5"/>
                    </a:lnTo>
                    <a:lnTo>
                      <a:pt x="12" y="5"/>
                    </a:lnTo>
                    <a:lnTo>
                      <a:pt x="12" y="5"/>
                    </a:lnTo>
                    <a:lnTo>
                      <a:pt x="7" y="5"/>
                    </a:lnTo>
                    <a:lnTo>
                      <a:pt x="7" y="5"/>
                    </a:lnTo>
                    <a:lnTo>
                      <a:pt x="7" y="5"/>
                    </a:lnTo>
                    <a:lnTo>
                      <a:pt x="7" y="5"/>
                    </a:lnTo>
                    <a:lnTo>
                      <a:pt x="4" y="5"/>
                    </a:lnTo>
                    <a:lnTo>
                      <a:pt x="0" y="5"/>
                    </a:lnTo>
                    <a:lnTo>
                      <a:pt x="0" y="5"/>
                    </a:lnTo>
                    <a:lnTo>
                      <a:pt x="0" y="5"/>
                    </a:lnTo>
                    <a:lnTo>
                      <a:pt x="0" y="5"/>
                    </a:lnTo>
                    <a:lnTo>
                      <a:pt x="0" y="5"/>
                    </a:lnTo>
                    <a:lnTo>
                      <a:pt x="4" y="0"/>
                    </a:lnTo>
                    <a:lnTo>
                      <a:pt x="4" y="0"/>
                    </a:lnTo>
                    <a:lnTo>
                      <a:pt x="4" y="0"/>
                    </a:lnTo>
                    <a:lnTo>
                      <a:pt x="4" y="0"/>
                    </a:lnTo>
                    <a:lnTo>
                      <a:pt x="4"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78" name="Freeform 86"/>
              <p:cNvSpPr>
                <a:spLocks/>
              </p:cNvSpPr>
              <p:nvPr/>
            </p:nvSpPr>
            <p:spPr bwMode="auto">
              <a:xfrm>
                <a:off x="2090" y="2739"/>
                <a:ext cx="17" cy="18"/>
              </a:xfrm>
              <a:custGeom>
                <a:avLst/>
                <a:gdLst>
                  <a:gd name="T0" fmla="*/ 0 w 17"/>
                  <a:gd name="T1" fmla="*/ 0 h 18"/>
                  <a:gd name="T2" fmla="*/ 4 w 17"/>
                  <a:gd name="T3" fmla="*/ 0 h 18"/>
                  <a:gd name="T4" fmla="*/ 7 w 17"/>
                  <a:gd name="T5" fmla="*/ 0 h 18"/>
                  <a:gd name="T6" fmla="*/ 12 w 17"/>
                  <a:gd name="T7" fmla="*/ 0 h 18"/>
                  <a:gd name="T8" fmla="*/ 12 w 17"/>
                  <a:gd name="T9" fmla="*/ 0 h 18"/>
                  <a:gd name="T10" fmla="*/ 12 w 17"/>
                  <a:gd name="T11" fmla="*/ 0 h 18"/>
                  <a:gd name="T12" fmla="*/ 12 w 17"/>
                  <a:gd name="T13" fmla="*/ 0 h 18"/>
                  <a:gd name="T14" fmla="*/ 12 w 17"/>
                  <a:gd name="T15" fmla="*/ 0 h 18"/>
                  <a:gd name="T16" fmla="*/ 12 w 17"/>
                  <a:gd name="T17" fmla="*/ 0 h 18"/>
                  <a:gd name="T18" fmla="*/ 7 w 17"/>
                  <a:gd name="T19" fmla="*/ 0 h 18"/>
                  <a:gd name="T20" fmla="*/ 4 w 17"/>
                  <a:gd name="T21" fmla="*/ 0 h 18"/>
                  <a:gd name="T22" fmla="*/ 4 w 17"/>
                  <a:gd name="T23" fmla="*/ 0 h 18"/>
                  <a:gd name="T24" fmla="*/ 4 w 17"/>
                  <a:gd name="T25" fmla="*/ 0 h 18"/>
                  <a:gd name="T26" fmla="*/ 4 w 17"/>
                  <a:gd name="T27" fmla="*/ 4 h 18"/>
                  <a:gd name="T28" fmla="*/ 4 w 17"/>
                  <a:gd name="T29" fmla="*/ 4 h 18"/>
                  <a:gd name="T30" fmla="*/ 7 w 17"/>
                  <a:gd name="T31" fmla="*/ 4 h 18"/>
                  <a:gd name="T32" fmla="*/ 7 w 17"/>
                  <a:gd name="T33" fmla="*/ 4 h 18"/>
                  <a:gd name="T34" fmla="*/ 7 w 17"/>
                  <a:gd name="T35" fmla="*/ 4 h 18"/>
                  <a:gd name="T36" fmla="*/ 12 w 17"/>
                  <a:gd name="T37" fmla="*/ 9 h 18"/>
                  <a:gd name="T38" fmla="*/ 17 w 17"/>
                  <a:gd name="T39" fmla="*/ 9 h 18"/>
                  <a:gd name="T40" fmla="*/ 17 w 17"/>
                  <a:gd name="T41" fmla="*/ 9 h 18"/>
                  <a:gd name="T42" fmla="*/ 17 w 17"/>
                  <a:gd name="T43" fmla="*/ 9 h 18"/>
                  <a:gd name="T44" fmla="*/ 12 w 17"/>
                  <a:gd name="T45" fmla="*/ 9 h 18"/>
                  <a:gd name="T46" fmla="*/ 12 w 17"/>
                  <a:gd name="T47" fmla="*/ 9 h 18"/>
                  <a:gd name="T48" fmla="*/ 12 w 17"/>
                  <a:gd name="T49" fmla="*/ 9 h 18"/>
                  <a:gd name="T50" fmla="*/ 7 w 17"/>
                  <a:gd name="T51" fmla="*/ 9 h 18"/>
                  <a:gd name="T52" fmla="*/ 4 w 17"/>
                  <a:gd name="T53" fmla="*/ 9 h 18"/>
                  <a:gd name="T54" fmla="*/ 4 w 17"/>
                  <a:gd name="T55" fmla="*/ 9 h 18"/>
                  <a:gd name="T56" fmla="*/ 4 w 17"/>
                  <a:gd name="T57" fmla="*/ 9 h 18"/>
                  <a:gd name="T58" fmla="*/ 0 w 17"/>
                  <a:gd name="T59" fmla="*/ 14 h 18"/>
                  <a:gd name="T60" fmla="*/ 0 w 17"/>
                  <a:gd name="T61" fmla="*/ 14 h 18"/>
                  <a:gd name="T62" fmla="*/ 0 w 17"/>
                  <a:gd name="T63" fmla="*/ 14 h 18"/>
                  <a:gd name="T64" fmla="*/ 0 w 17"/>
                  <a:gd name="T65" fmla="*/ 14 h 18"/>
                  <a:gd name="T66" fmla="*/ 0 w 17"/>
                  <a:gd name="T67" fmla="*/ 18 h 18"/>
                  <a:gd name="T68" fmla="*/ 4 w 17"/>
                  <a:gd name="T69" fmla="*/ 18 h 18"/>
                  <a:gd name="T70" fmla="*/ 4 w 17"/>
                  <a:gd name="T71" fmla="*/ 18 h 18"/>
                  <a:gd name="T72" fmla="*/ 4 w 17"/>
                  <a:gd name="T73" fmla="*/ 18 h 18"/>
                  <a:gd name="T74" fmla="*/ 0 w 17"/>
                  <a:gd name="T75" fmla="*/ 18 h 18"/>
                  <a:gd name="T76" fmla="*/ 0 w 17"/>
                  <a:gd name="T77" fmla="*/ 14 h 18"/>
                  <a:gd name="T78" fmla="*/ 0 w 17"/>
                  <a:gd name="T79" fmla="*/ 9 h 18"/>
                  <a:gd name="T80" fmla="*/ 0 w 17"/>
                  <a:gd name="T81" fmla="*/ 9 h 18"/>
                  <a:gd name="T82" fmla="*/ 0 w 17"/>
                  <a:gd name="T83" fmla="*/ 9 h 18"/>
                  <a:gd name="T84" fmla="*/ 0 w 17"/>
                  <a:gd name="T85" fmla="*/ 9 h 18"/>
                  <a:gd name="T86" fmla="*/ 0 w 17"/>
                  <a:gd name="T87" fmla="*/ 4 h 18"/>
                  <a:gd name="T88" fmla="*/ 0 w 17"/>
                  <a:gd name="T89" fmla="*/ 4 h 18"/>
                  <a:gd name="T90" fmla="*/ 0 w 17"/>
                  <a:gd name="T91" fmla="*/ 4 h 18"/>
                  <a:gd name="T92" fmla="*/ 0 w 17"/>
                  <a:gd name="T93" fmla="*/ 0 h 18"/>
                  <a:gd name="T94" fmla="*/ 0 w 17"/>
                  <a:gd name="T9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8">
                    <a:moveTo>
                      <a:pt x="0" y="0"/>
                    </a:moveTo>
                    <a:lnTo>
                      <a:pt x="4" y="0"/>
                    </a:lnTo>
                    <a:lnTo>
                      <a:pt x="7" y="0"/>
                    </a:lnTo>
                    <a:lnTo>
                      <a:pt x="12" y="0"/>
                    </a:lnTo>
                    <a:lnTo>
                      <a:pt x="12" y="0"/>
                    </a:lnTo>
                    <a:lnTo>
                      <a:pt x="12" y="0"/>
                    </a:lnTo>
                    <a:lnTo>
                      <a:pt x="12" y="0"/>
                    </a:lnTo>
                    <a:lnTo>
                      <a:pt x="12" y="0"/>
                    </a:lnTo>
                    <a:lnTo>
                      <a:pt x="12" y="0"/>
                    </a:lnTo>
                    <a:lnTo>
                      <a:pt x="7" y="0"/>
                    </a:lnTo>
                    <a:lnTo>
                      <a:pt x="4" y="0"/>
                    </a:lnTo>
                    <a:lnTo>
                      <a:pt x="4" y="0"/>
                    </a:lnTo>
                    <a:lnTo>
                      <a:pt x="4" y="0"/>
                    </a:lnTo>
                    <a:lnTo>
                      <a:pt x="4" y="4"/>
                    </a:lnTo>
                    <a:lnTo>
                      <a:pt x="4" y="4"/>
                    </a:lnTo>
                    <a:lnTo>
                      <a:pt x="7" y="4"/>
                    </a:lnTo>
                    <a:lnTo>
                      <a:pt x="7" y="4"/>
                    </a:lnTo>
                    <a:lnTo>
                      <a:pt x="7" y="4"/>
                    </a:lnTo>
                    <a:lnTo>
                      <a:pt x="12" y="9"/>
                    </a:lnTo>
                    <a:lnTo>
                      <a:pt x="17" y="9"/>
                    </a:lnTo>
                    <a:lnTo>
                      <a:pt x="17" y="9"/>
                    </a:lnTo>
                    <a:lnTo>
                      <a:pt x="17" y="9"/>
                    </a:lnTo>
                    <a:lnTo>
                      <a:pt x="12" y="9"/>
                    </a:lnTo>
                    <a:lnTo>
                      <a:pt x="12" y="9"/>
                    </a:lnTo>
                    <a:lnTo>
                      <a:pt x="12" y="9"/>
                    </a:lnTo>
                    <a:lnTo>
                      <a:pt x="7" y="9"/>
                    </a:lnTo>
                    <a:lnTo>
                      <a:pt x="4" y="9"/>
                    </a:lnTo>
                    <a:lnTo>
                      <a:pt x="4" y="9"/>
                    </a:lnTo>
                    <a:lnTo>
                      <a:pt x="4" y="9"/>
                    </a:lnTo>
                    <a:lnTo>
                      <a:pt x="0" y="14"/>
                    </a:lnTo>
                    <a:lnTo>
                      <a:pt x="0" y="14"/>
                    </a:lnTo>
                    <a:lnTo>
                      <a:pt x="0" y="14"/>
                    </a:lnTo>
                    <a:lnTo>
                      <a:pt x="0" y="14"/>
                    </a:lnTo>
                    <a:lnTo>
                      <a:pt x="0" y="18"/>
                    </a:lnTo>
                    <a:lnTo>
                      <a:pt x="4" y="18"/>
                    </a:lnTo>
                    <a:lnTo>
                      <a:pt x="4" y="18"/>
                    </a:lnTo>
                    <a:lnTo>
                      <a:pt x="4" y="18"/>
                    </a:lnTo>
                    <a:lnTo>
                      <a:pt x="0" y="18"/>
                    </a:lnTo>
                    <a:lnTo>
                      <a:pt x="0" y="14"/>
                    </a:lnTo>
                    <a:lnTo>
                      <a:pt x="0" y="9"/>
                    </a:lnTo>
                    <a:lnTo>
                      <a:pt x="0" y="9"/>
                    </a:lnTo>
                    <a:lnTo>
                      <a:pt x="0" y="9"/>
                    </a:lnTo>
                    <a:lnTo>
                      <a:pt x="0" y="9"/>
                    </a:lnTo>
                    <a:lnTo>
                      <a:pt x="0" y="4"/>
                    </a:lnTo>
                    <a:lnTo>
                      <a:pt x="0" y="4"/>
                    </a:lnTo>
                    <a:lnTo>
                      <a:pt x="0" y="4"/>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79" name="Freeform 87"/>
              <p:cNvSpPr>
                <a:spLocks/>
              </p:cNvSpPr>
              <p:nvPr/>
            </p:nvSpPr>
            <p:spPr bwMode="auto">
              <a:xfrm>
                <a:off x="2082" y="2762"/>
                <a:ext cx="12" cy="14"/>
              </a:xfrm>
              <a:custGeom>
                <a:avLst/>
                <a:gdLst>
                  <a:gd name="T0" fmla="*/ 8 w 12"/>
                  <a:gd name="T1" fmla="*/ 0 h 14"/>
                  <a:gd name="T2" fmla="*/ 8 w 12"/>
                  <a:gd name="T3" fmla="*/ 4 h 14"/>
                  <a:gd name="T4" fmla="*/ 8 w 12"/>
                  <a:gd name="T5" fmla="*/ 4 h 14"/>
                  <a:gd name="T6" fmla="*/ 8 w 12"/>
                  <a:gd name="T7" fmla="*/ 4 h 14"/>
                  <a:gd name="T8" fmla="*/ 8 w 12"/>
                  <a:gd name="T9" fmla="*/ 4 h 14"/>
                  <a:gd name="T10" fmla="*/ 4 w 12"/>
                  <a:gd name="T11" fmla="*/ 4 h 14"/>
                  <a:gd name="T12" fmla="*/ 4 w 12"/>
                  <a:gd name="T13" fmla="*/ 4 h 14"/>
                  <a:gd name="T14" fmla="*/ 4 w 12"/>
                  <a:gd name="T15" fmla="*/ 4 h 14"/>
                  <a:gd name="T16" fmla="*/ 4 w 12"/>
                  <a:gd name="T17" fmla="*/ 4 h 14"/>
                  <a:gd name="T18" fmla="*/ 0 w 12"/>
                  <a:gd name="T19" fmla="*/ 9 h 14"/>
                  <a:gd name="T20" fmla="*/ 0 w 12"/>
                  <a:gd name="T21" fmla="*/ 9 h 14"/>
                  <a:gd name="T22" fmla="*/ 0 w 12"/>
                  <a:gd name="T23" fmla="*/ 4 h 14"/>
                  <a:gd name="T24" fmla="*/ 0 w 12"/>
                  <a:gd name="T25" fmla="*/ 4 h 14"/>
                  <a:gd name="T26" fmla="*/ 0 w 12"/>
                  <a:gd name="T27" fmla="*/ 4 h 14"/>
                  <a:gd name="T28" fmla="*/ 4 w 12"/>
                  <a:gd name="T29" fmla="*/ 9 h 14"/>
                  <a:gd name="T30" fmla="*/ 8 w 12"/>
                  <a:gd name="T31" fmla="*/ 9 h 14"/>
                  <a:gd name="T32" fmla="*/ 8 w 12"/>
                  <a:gd name="T33" fmla="*/ 9 h 14"/>
                  <a:gd name="T34" fmla="*/ 8 w 12"/>
                  <a:gd name="T35" fmla="*/ 9 h 14"/>
                  <a:gd name="T36" fmla="*/ 8 w 12"/>
                  <a:gd name="T37" fmla="*/ 14 h 14"/>
                  <a:gd name="T38" fmla="*/ 8 w 12"/>
                  <a:gd name="T39" fmla="*/ 14 h 14"/>
                  <a:gd name="T40" fmla="*/ 8 w 12"/>
                  <a:gd name="T41" fmla="*/ 14 h 14"/>
                  <a:gd name="T42" fmla="*/ 4 w 12"/>
                  <a:gd name="T43" fmla="*/ 14 h 14"/>
                  <a:gd name="T44" fmla="*/ 4 w 12"/>
                  <a:gd name="T45" fmla="*/ 14 h 14"/>
                  <a:gd name="T46" fmla="*/ 8 w 12"/>
                  <a:gd name="T47" fmla="*/ 14 h 14"/>
                  <a:gd name="T48" fmla="*/ 8 w 12"/>
                  <a:gd name="T49" fmla="*/ 14 h 14"/>
                  <a:gd name="T50" fmla="*/ 8 w 12"/>
                  <a:gd name="T51" fmla="*/ 14 h 14"/>
                  <a:gd name="T52" fmla="*/ 8 w 12"/>
                  <a:gd name="T53" fmla="*/ 14 h 14"/>
                  <a:gd name="T54" fmla="*/ 12 w 12"/>
                  <a:gd name="T55" fmla="*/ 14 h 14"/>
                  <a:gd name="T56" fmla="*/ 12 w 12"/>
                  <a:gd name="T57" fmla="*/ 14 h 14"/>
                  <a:gd name="T58" fmla="*/ 12 w 12"/>
                  <a:gd name="T59" fmla="*/ 14 h 14"/>
                  <a:gd name="T60" fmla="*/ 12 w 12"/>
                  <a:gd name="T61" fmla="*/ 14 h 14"/>
                  <a:gd name="T62" fmla="*/ 12 w 12"/>
                  <a:gd name="T63" fmla="*/ 14 h 14"/>
                  <a:gd name="T64" fmla="*/ 12 w 12"/>
                  <a:gd name="T65" fmla="*/ 14 h 14"/>
                  <a:gd name="T66" fmla="*/ 8 w 12"/>
                  <a:gd name="T67" fmla="*/ 14 h 14"/>
                  <a:gd name="T68" fmla="*/ 8 w 12"/>
                  <a:gd name="T69" fmla="*/ 14 h 14"/>
                  <a:gd name="T70" fmla="*/ 8 w 12"/>
                  <a:gd name="T71" fmla="*/ 9 h 14"/>
                  <a:gd name="T72" fmla="*/ 8 w 12"/>
                  <a:gd name="T73" fmla="*/ 9 h 14"/>
                  <a:gd name="T74" fmla="*/ 8 w 12"/>
                  <a:gd name="T75" fmla="*/ 9 h 14"/>
                  <a:gd name="T76" fmla="*/ 8 w 12"/>
                  <a:gd name="T77" fmla="*/ 9 h 14"/>
                  <a:gd name="T78" fmla="*/ 8 w 12"/>
                  <a:gd name="T79" fmla="*/ 4 h 14"/>
                  <a:gd name="T80" fmla="*/ 8 w 12"/>
                  <a:gd name="T81" fmla="*/ 4 h 14"/>
                  <a:gd name="T82" fmla="*/ 8 w 12"/>
                  <a:gd name="T83" fmla="*/ 4 h 14"/>
                  <a:gd name="T84" fmla="*/ 8 w 12"/>
                  <a:gd name="T85" fmla="*/ 0 h 14"/>
                  <a:gd name="T86" fmla="*/ 8 w 12"/>
                  <a:gd name="T8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 h="14">
                    <a:moveTo>
                      <a:pt x="8" y="0"/>
                    </a:moveTo>
                    <a:lnTo>
                      <a:pt x="8" y="4"/>
                    </a:lnTo>
                    <a:lnTo>
                      <a:pt x="8" y="4"/>
                    </a:lnTo>
                    <a:lnTo>
                      <a:pt x="8" y="4"/>
                    </a:lnTo>
                    <a:lnTo>
                      <a:pt x="8" y="4"/>
                    </a:lnTo>
                    <a:lnTo>
                      <a:pt x="4" y="4"/>
                    </a:lnTo>
                    <a:lnTo>
                      <a:pt x="4" y="4"/>
                    </a:lnTo>
                    <a:lnTo>
                      <a:pt x="4" y="4"/>
                    </a:lnTo>
                    <a:lnTo>
                      <a:pt x="4" y="4"/>
                    </a:lnTo>
                    <a:lnTo>
                      <a:pt x="0" y="9"/>
                    </a:lnTo>
                    <a:lnTo>
                      <a:pt x="0" y="9"/>
                    </a:lnTo>
                    <a:lnTo>
                      <a:pt x="0" y="4"/>
                    </a:lnTo>
                    <a:lnTo>
                      <a:pt x="0" y="4"/>
                    </a:lnTo>
                    <a:lnTo>
                      <a:pt x="0" y="4"/>
                    </a:lnTo>
                    <a:lnTo>
                      <a:pt x="4" y="9"/>
                    </a:lnTo>
                    <a:lnTo>
                      <a:pt x="8" y="9"/>
                    </a:lnTo>
                    <a:lnTo>
                      <a:pt x="8" y="9"/>
                    </a:lnTo>
                    <a:lnTo>
                      <a:pt x="8" y="9"/>
                    </a:lnTo>
                    <a:lnTo>
                      <a:pt x="8" y="14"/>
                    </a:lnTo>
                    <a:lnTo>
                      <a:pt x="8" y="14"/>
                    </a:lnTo>
                    <a:lnTo>
                      <a:pt x="8" y="14"/>
                    </a:lnTo>
                    <a:lnTo>
                      <a:pt x="4" y="14"/>
                    </a:lnTo>
                    <a:lnTo>
                      <a:pt x="4" y="14"/>
                    </a:lnTo>
                    <a:lnTo>
                      <a:pt x="8" y="14"/>
                    </a:lnTo>
                    <a:lnTo>
                      <a:pt x="8" y="14"/>
                    </a:lnTo>
                    <a:lnTo>
                      <a:pt x="8" y="14"/>
                    </a:lnTo>
                    <a:lnTo>
                      <a:pt x="8" y="14"/>
                    </a:lnTo>
                    <a:lnTo>
                      <a:pt x="12" y="14"/>
                    </a:lnTo>
                    <a:lnTo>
                      <a:pt x="12" y="14"/>
                    </a:lnTo>
                    <a:lnTo>
                      <a:pt x="12" y="14"/>
                    </a:lnTo>
                    <a:lnTo>
                      <a:pt x="12" y="14"/>
                    </a:lnTo>
                    <a:lnTo>
                      <a:pt x="12" y="14"/>
                    </a:lnTo>
                    <a:lnTo>
                      <a:pt x="12" y="14"/>
                    </a:lnTo>
                    <a:lnTo>
                      <a:pt x="8" y="14"/>
                    </a:lnTo>
                    <a:lnTo>
                      <a:pt x="8" y="14"/>
                    </a:lnTo>
                    <a:lnTo>
                      <a:pt x="8" y="9"/>
                    </a:lnTo>
                    <a:lnTo>
                      <a:pt x="8" y="9"/>
                    </a:lnTo>
                    <a:lnTo>
                      <a:pt x="8" y="9"/>
                    </a:lnTo>
                    <a:lnTo>
                      <a:pt x="8" y="9"/>
                    </a:lnTo>
                    <a:lnTo>
                      <a:pt x="8" y="4"/>
                    </a:lnTo>
                    <a:lnTo>
                      <a:pt x="8" y="4"/>
                    </a:lnTo>
                    <a:lnTo>
                      <a:pt x="8" y="4"/>
                    </a:lnTo>
                    <a:lnTo>
                      <a:pt x="8" y="0"/>
                    </a:lnTo>
                    <a:lnTo>
                      <a:pt x="8"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80" name="Freeform 88"/>
              <p:cNvSpPr>
                <a:spLocks/>
              </p:cNvSpPr>
              <p:nvPr/>
            </p:nvSpPr>
            <p:spPr bwMode="auto">
              <a:xfrm>
                <a:off x="2082" y="2776"/>
                <a:ext cx="4" cy="1"/>
              </a:xfrm>
              <a:custGeom>
                <a:avLst/>
                <a:gdLst>
                  <a:gd name="T0" fmla="*/ 0 w 4"/>
                  <a:gd name="T1" fmla="*/ 0 w 4"/>
                  <a:gd name="T2" fmla="*/ 4 w 4"/>
                  <a:gd name="T3" fmla="*/ 4 w 4"/>
                  <a:gd name="T4" fmla="*/ 4 w 4"/>
                  <a:gd name="T5" fmla="*/ 4 w 4"/>
                  <a:gd name="T6" fmla="*/ 4 w 4"/>
                  <a:gd name="T7" fmla="*/ 4 w 4"/>
                  <a:gd name="T8" fmla="*/ 4 w 4"/>
                  <a:gd name="T9" fmla="*/ 0 w 4"/>
                  <a:gd name="T10" fmla="*/ 0 w 4"/>
                  <a:gd name="T11"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4">
                    <a:moveTo>
                      <a:pt x="0" y="0"/>
                    </a:moveTo>
                    <a:lnTo>
                      <a:pt x="0" y="0"/>
                    </a:lnTo>
                    <a:lnTo>
                      <a:pt x="4" y="0"/>
                    </a:lnTo>
                    <a:lnTo>
                      <a:pt x="4" y="0"/>
                    </a:lnTo>
                    <a:lnTo>
                      <a:pt x="4" y="0"/>
                    </a:lnTo>
                    <a:lnTo>
                      <a:pt x="4" y="0"/>
                    </a:lnTo>
                    <a:lnTo>
                      <a:pt x="4" y="0"/>
                    </a:lnTo>
                    <a:lnTo>
                      <a:pt x="4" y="0"/>
                    </a:lnTo>
                    <a:lnTo>
                      <a:pt x="4" y="0"/>
                    </a:lnTo>
                    <a:lnTo>
                      <a:pt x="0" y="0"/>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81" name="Freeform 89"/>
              <p:cNvSpPr>
                <a:spLocks/>
              </p:cNvSpPr>
              <p:nvPr/>
            </p:nvSpPr>
            <p:spPr bwMode="auto">
              <a:xfrm>
                <a:off x="2107" y="2780"/>
                <a:ext cx="32" cy="37"/>
              </a:xfrm>
              <a:custGeom>
                <a:avLst/>
                <a:gdLst>
                  <a:gd name="T0" fmla="*/ 32 w 32"/>
                  <a:gd name="T1" fmla="*/ 0 h 37"/>
                  <a:gd name="T2" fmla="*/ 28 w 32"/>
                  <a:gd name="T3" fmla="*/ 5 h 37"/>
                  <a:gd name="T4" fmla="*/ 28 w 32"/>
                  <a:gd name="T5" fmla="*/ 10 h 37"/>
                  <a:gd name="T6" fmla="*/ 28 w 32"/>
                  <a:gd name="T7" fmla="*/ 14 h 37"/>
                  <a:gd name="T8" fmla="*/ 28 w 32"/>
                  <a:gd name="T9" fmla="*/ 14 h 37"/>
                  <a:gd name="T10" fmla="*/ 28 w 32"/>
                  <a:gd name="T11" fmla="*/ 19 h 37"/>
                  <a:gd name="T12" fmla="*/ 25 w 32"/>
                  <a:gd name="T13" fmla="*/ 24 h 37"/>
                  <a:gd name="T14" fmla="*/ 20 w 32"/>
                  <a:gd name="T15" fmla="*/ 28 h 37"/>
                  <a:gd name="T16" fmla="*/ 20 w 32"/>
                  <a:gd name="T17" fmla="*/ 28 h 37"/>
                  <a:gd name="T18" fmla="*/ 12 w 32"/>
                  <a:gd name="T19" fmla="*/ 33 h 37"/>
                  <a:gd name="T20" fmla="*/ 3 w 32"/>
                  <a:gd name="T21" fmla="*/ 37 h 37"/>
                  <a:gd name="T22" fmla="*/ 0 w 32"/>
                  <a:gd name="T23" fmla="*/ 37 h 37"/>
                  <a:gd name="T24" fmla="*/ 0 w 32"/>
                  <a:gd name="T25" fmla="*/ 37 h 37"/>
                  <a:gd name="T26" fmla="*/ 0 w 32"/>
                  <a:gd name="T27" fmla="*/ 37 h 37"/>
                  <a:gd name="T28" fmla="*/ 3 w 32"/>
                  <a:gd name="T29" fmla="*/ 37 h 37"/>
                  <a:gd name="T30" fmla="*/ 7 w 32"/>
                  <a:gd name="T31" fmla="*/ 37 h 37"/>
                  <a:gd name="T32" fmla="*/ 7 w 32"/>
                  <a:gd name="T33" fmla="*/ 37 h 37"/>
                  <a:gd name="T34" fmla="*/ 7 w 32"/>
                  <a:gd name="T35" fmla="*/ 37 h 37"/>
                  <a:gd name="T36" fmla="*/ 12 w 32"/>
                  <a:gd name="T37" fmla="*/ 37 h 37"/>
                  <a:gd name="T38" fmla="*/ 15 w 32"/>
                  <a:gd name="T39" fmla="*/ 33 h 37"/>
                  <a:gd name="T40" fmla="*/ 15 w 32"/>
                  <a:gd name="T41" fmla="*/ 33 h 37"/>
                  <a:gd name="T42" fmla="*/ 20 w 32"/>
                  <a:gd name="T43" fmla="*/ 33 h 37"/>
                  <a:gd name="T44" fmla="*/ 25 w 32"/>
                  <a:gd name="T45" fmla="*/ 28 h 37"/>
                  <a:gd name="T46" fmla="*/ 28 w 32"/>
                  <a:gd name="T47" fmla="*/ 24 h 37"/>
                  <a:gd name="T48" fmla="*/ 28 w 32"/>
                  <a:gd name="T49" fmla="*/ 24 h 37"/>
                  <a:gd name="T50" fmla="*/ 28 w 32"/>
                  <a:gd name="T51" fmla="*/ 24 h 37"/>
                  <a:gd name="T52" fmla="*/ 32 w 32"/>
                  <a:gd name="T53" fmla="*/ 19 h 37"/>
                  <a:gd name="T54" fmla="*/ 32 w 32"/>
                  <a:gd name="T55" fmla="*/ 14 h 37"/>
                  <a:gd name="T56" fmla="*/ 32 w 32"/>
                  <a:gd name="T57" fmla="*/ 14 h 37"/>
                  <a:gd name="T58" fmla="*/ 32 w 32"/>
                  <a:gd name="T59" fmla="*/ 10 h 37"/>
                  <a:gd name="T60" fmla="*/ 32 w 32"/>
                  <a:gd name="T61" fmla="*/ 5 h 37"/>
                  <a:gd name="T62" fmla="*/ 32 w 32"/>
                  <a:gd name="T63" fmla="*/ 0 h 37"/>
                  <a:gd name="T64" fmla="*/ 32 w 32"/>
                  <a:gd name="T65" fmla="*/ 0 h 37"/>
                  <a:gd name="T66" fmla="*/ 32 w 32"/>
                  <a:gd name="T67" fmla="*/ 0 h 37"/>
                  <a:gd name="T68" fmla="*/ 32 w 32"/>
                  <a:gd name="T69" fmla="*/ 0 h 37"/>
                  <a:gd name="T70" fmla="*/ 32 w 32"/>
                  <a:gd name="T71" fmla="*/ 0 h 37"/>
                  <a:gd name="T72" fmla="*/ 32 w 32"/>
                  <a:gd name="T73" fmla="*/ 0 h 37"/>
                  <a:gd name="T74" fmla="*/ 32 w 32"/>
                  <a:gd name="T75" fmla="*/ 0 h 37"/>
                  <a:gd name="T76" fmla="*/ 32 w 32"/>
                  <a:gd name="T77" fmla="*/ 0 h 37"/>
                  <a:gd name="T78" fmla="*/ 32 w 32"/>
                  <a:gd name="T7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7">
                    <a:moveTo>
                      <a:pt x="32" y="0"/>
                    </a:moveTo>
                    <a:lnTo>
                      <a:pt x="28" y="5"/>
                    </a:lnTo>
                    <a:lnTo>
                      <a:pt x="28" y="10"/>
                    </a:lnTo>
                    <a:lnTo>
                      <a:pt x="28" y="14"/>
                    </a:lnTo>
                    <a:lnTo>
                      <a:pt x="28" y="14"/>
                    </a:lnTo>
                    <a:lnTo>
                      <a:pt x="28" y="19"/>
                    </a:lnTo>
                    <a:lnTo>
                      <a:pt x="25" y="24"/>
                    </a:lnTo>
                    <a:lnTo>
                      <a:pt x="20" y="28"/>
                    </a:lnTo>
                    <a:lnTo>
                      <a:pt x="20" y="28"/>
                    </a:lnTo>
                    <a:lnTo>
                      <a:pt x="12" y="33"/>
                    </a:lnTo>
                    <a:lnTo>
                      <a:pt x="3" y="37"/>
                    </a:lnTo>
                    <a:lnTo>
                      <a:pt x="0" y="37"/>
                    </a:lnTo>
                    <a:lnTo>
                      <a:pt x="0" y="37"/>
                    </a:lnTo>
                    <a:lnTo>
                      <a:pt x="0" y="37"/>
                    </a:lnTo>
                    <a:lnTo>
                      <a:pt x="3" y="37"/>
                    </a:lnTo>
                    <a:lnTo>
                      <a:pt x="7" y="37"/>
                    </a:lnTo>
                    <a:lnTo>
                      <a:pt x="7" y="37"/>
                    </a:lnTo>
                    <a:lnTo>
                      <a:pt x="7" y="37"/>
                    </a:lnTo>
                    <a:lnTo>
                      <a:pt x="12" y="37"/>
                    </a:lnTo>
                    <a:lnTo>
                      <a:pt x="15" y="33"/>
                    </a:lnTo>
                    <a:lnTo>
                      <a:pt x="15" y="33"/>
                    </a:lnTo>
                    <a:lnTo>
                      <a:pt x="20" y="33"/>
                    </a:lnTo>
                    <a:lnTo>
                      <a:pt x="25" y="28"/>
                    </a:lnTo>
                    <a:lnTo>
                      <a:pt x="28" y="24"/>
                    </a:lnTo>
                    <a:lnTo>
                      <a:pt x="28" y="24"/>
                    </a:lnTo>
                    <a:lnTo>
                      <a:pt x="28" y="24"/>
                    </a:lnTo>
                    <a:lnTo>
                      <a:pt x="32" y="19"/>
                    </a:lnTo>
                    <a:lnTo>
                      <a:pt x="32" y="14"/>
                    </a:lnTo>
                    <a:lnTo>
                      <a:pt x="32" y="14"/>
                    </a:lnTo>
                    <a:lnTo>
                      <a:pt x="32" y="10"/>
                    </a:lnTo>
                    <a:lnTo>
                      <a:pt x="32" y="5"/>
                    </a:lnTo>
                    <a:lnTo>
                      <a:pt x="32" y="0"/>
                    </a:lnTo>
                    <a:lnTo>
                      <a:pt x="32" y="0"/>
                    </a:lnTo>
                    <a:lnTo>
                      <a:pt x="32" y="0"/>
                    </a:lnTo>
                    <a:lnTo>
                      <a:pt x="32" y="0"/>
                    </a:lnTo>
                    <a:lnTo>
                      <a:pt x="32" y="0"/>
                    </a:lnTo>
                    <a:lnTo>
                      <a:pt x="32" y="0"/>
                    </a:lnTo>
                    <a:lnTo>
                      <a:pt x="32" y="0"/>
                    </a:lnTo>
                    <a:lnTo>
                      <a:pt x="32" y="0"/>
                    </a:lnTo>
                    <a:lnTo>
                      <a:pt x="32"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82" name="Freeform 90"/>
              <p:cNvSpPr>
                <a:spLocks/>
              </p:cNvSpPr>
              <p:nvPr/>
            </p:nvSpPr>
            <p:spPr bwMode="auto">
              <a:xfrm>
                <a:off x="2143" y="2757"/>
                <a:ext cx="17" cy="19"/>
              </a:xfrm>
              <a:custGeom>
                <a:avLst/>
                <a:gdLst>
                  <a:gd name="T0" fmla="*/ 4 w 17"/>
                  <a:gd name="T1" fmla="*/ 14 h 19"/>
                  <a:gd name="T2" fmla="*/ 4 w 17"/>
                  <a:gd name="T3" fmla="*/ 14 h 19"/>
                  <a:gd name="T4" fmla="*/ 4 w 17"/>
                  <a:gd name="T5" fmla="*/ 9 h 19"/>
                  <a:gd name="T6" fmla="*/ 4 w 17"/>
                  <a:gd name="T7" fmla="*/ 5 h 19"/>
                  <a:gd name="T8" fmla="*/ 4 w 17"/>
                  <a:gd name="T9" fmla="*/ 5 h 19"/>
                  <a:gd name="T10" fmla="*/ 4 w 17"/>
                  <a:gd name="T11" fmla="*/ 5 h 19"/>
                  <a:gd name="T12" fmla="*/ 4 w 17"/>
                  <a:gd name="T13" fmla="*/ 5 h 19"/>
                  <a:gd name="T14" fmla="*/ 4 w 17"/>
                  <a:gd name="T15" fmla="*/ 0 h 19"/>
                  <a:gd name="T16" fmla="*/ 4 w 17"/>
                  <a:gd name="T17" fmla="*/ 0 h 19"/>
                  <a:gd name="T18" fmla="*/ 4 w 17"/>
                  <a:gd name="T19" fmla="*/ 0 h 19"/>
                  <a:gd name="T20" fmla="*/ 9 w 17"/>
                  <a:gd name="T21" fmla="*/ 0 h 19"/>
                  <a:gd name="T22" fmla="*/ 12 w 17"/>
                  <a:gd name="T23" fmla="*/ 0 h 19"/>
                  <a:gd name="T24" fmla="*/ 12 w 17"/>
                  <a:gd name="T25" fmla="*/ 0 h 19"/>
                  <a:gd name="T26" fmla="*/ 12 w 17"/>
                  <a:gd name="T27" fmla="*/ 5 h 19"/>
                  <a:gd name="T28" fmla="*/ 17 w 17"/>
                  <a:gd name="T29" fmla="*/ 5 h 19"/>
                  <a:gd name="T30" fmla="*/ 17 w 17"/>
                  <a:gd name="T31" fmla="*/ 5 h 19"/>
                  <a:gd name="T32" fmla="*/ 17 w 17"/>
                  <a:gd name="T33" fmla="*/ 5 h 19"/>
                  <a:gd name="T34" fmla="*/ 17 w 17"/>
                  <a:gd name="T35" fmla="*/ 5 h 19"/>
                  <a:gd name="T36" fmla="*/ 12 w 17"/>
                  <a:gd name="T37" fmla="*/ 0 h 19"/>
                  <a:gd name="T38" fmla="*/ 12 w 17"/>
                  <a:gd name="T39" fmla="*/ 0 h 19"/>
                  <a:gd name="T40" fmla="*/ 12 w 17"/>
                  <a:gd name="T41" fmla="*/ 0 h 19"/>
                  <a:gd name="T42" fmla="*/ 9 w 17"/>
                  <a:gd name="T43" fmla="*/ 5 h 19"/>
                  <a:gd name="T44" fmla="*/ 9 w 17"/>
                  <a:gd name="T45" fmla="*/ 5 h 19"/>
                  <a:gd name="T46" fmla="*/ 9 w 17"/>
                  <a:gd name="T47" fmla="*/ 5 h 19"/>
                  <a:gd name="T48" fmla="*/ 9 w 17"/>
                  <a:gd name="T49" fmla="*/ 5 h 19"/>
                  <a:gd name="T50" fmla="*/ 9 w 17"/>
                  <a:gd name="T51" fmla="*/ 5 h 19"/>
                  <a:gd name="T52" fmla="*/ 12 w 17"/>
                  <a:gd name="T53" fmla="*/ 5 h 19"/>
                  <a:gd name="T54" fmla="*/ 12 w 17"/>
                  <a:gd name="T55" fmla="*/ 5 h 19"/>
                  <a:gd name="T56" fmla="*/ 12 w 17"/>
                  <a:gd name="T57" fmla="*/ 5 h 19"/>
                  <a:gd name="T58" fmla="*/ 9 w 17"/>
                  <a:gd name="T59" fmla="*/ 5 h 19"/>
                  <a:gd name="T60" fmla="*/ 9 w 17"/>
                  <a:gd name="T61" fmla="*/ 9 h 19"/>
                  <a:gd name="T62" fmla="*/ 9 w 17"/>
                  <a:gd name="T63" fmla="*/ 9 h 19"/>
                  <a:gd name="T64" fmla="*/ 9 w 17"/>
                  <a:gd name="T65" fmla="*/ 9 h 19"/>
                  <a:gd name="T66" fmla="*/ 4 w 17"/>
                  <a:gd name="T67" fmla="*/ 9 h 19"/>
                  <a:gd name="T68" fmla="*/ 4 w 17"/>
                  <a:gd name="T69" fmla="*/ 14 h 19"/>
                  <a:gd name="T70" fmla="*/ 4 w 17"/>
                  <a:gd name="T71" fmla="*/ 14 h 19"/>
                  <a:gd name="T72" fmla="*/ 4 w 17"/>
                  <a:gd name="T73" fmla="*/ 14 h 19"/>
                  <a:gd name="T74" fmla="*/ 4 w 17"/>
                  <a:gd name="T75" fmla="*/ 14 h 19"/>
                  <a:gd name="T76" fmla="*/ 4 w 17"/>
                  <a:gd name="T77" fmla="*/ 19 h 19"/>
                  <a:gd name="T78" fmla="*/ 4 w 17"/>
                  <a:gd name="T79" fmla="*/ 19 h 19"/>
                  <a:gd name="T80" fmla="*/ 4 w 17"/>
                  <a:gd name="T81" fmla="*/ 19 h 19"/>
                  <a:gd name="T82" fmla="*/ 4 w 17"/>
                  <a:gd name="T83" fmla="*/ 19 h 19"/>
                  <a:gd name="T84" fmla="*/ 4 w 17"/>
                  <a:gd name="T85" fmla="*/ 19 h 19"/>
                  <a:gd name="T86" fmla="*/ 4 w 17"/>
                  <a:gd name="T87" fmla="*/ 19 h 19"/>
                  <a:gd name="T88" fmla="*/ 4 w 17"/>
                  <a:gd name="T89" fmla="*/ 19 h 19"/>
                  <a:gd name="T90" fmla="*/ 4 w 17"/>
                  <a:gd name="T91" fmla="*/ 19 h 19"/>
                  <a:gd name="T92" fmla="*/ 0 w 17"/>
                  <a:gd name="T93" fmla="*/ 19 h 19"/>
                  <a:gd name="T94" fmla="*/ 4 w 17"/>
                  <a:gd name="T9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9">
                    <a:moveTo>
                      <a:pt x="4" y="14"/>
                    </a:moveTo>
                    <a:lnTo>
                      <a:pt x="4" y="14"/>
                    </a:lnTo>
                    <a:lnTo>
                      <a:pt x="4" y="9"/>
                    </a:lnTo>
                    <a:lnTo>
                      <a:pt x="4" y="5"/>
                    </a:lnTo>
                    <a:lnTo>
                      <a:pt x="4" y="5"/>
                    </a:lnTo>
                    <a:lnTo>
                      <a:pt x="4" y="5"/>
                    </a:lnTo>
                    <a:lnTo>
                      <a:pt x="4" y="5"/>
                    </a:lnTo>
                    <a:lnTo>
                      <a:pt x="4" y="0"/>
                    </a:lnTo>
                    <a:lnTo>
                      <a:pt x="4" y="0"/>
                    </a:lnTo>
                    <a:lnTo>
                      <a:pt x="4" y="0"/>
                    </a:lnTo>
                    <a:lnTo>
                      <a:pt x="9" y="0"/>
                    </a:lnTo>
                    <a:lnTo>
                      <a:pt x="12" y="0"/>
                    </a:lnTo>
                    <a:lnTo>
                      <a:pt x="12" y="0"/>
                    </a:lnTo>
                    <a:lnTo>
                      <a:pt x="12" y="5"/>
                    </a:lnTo>
                    <a:lnTo>
                      <a:pt x="17" y="5"/>
                    </a:lnTo>
                    <a:lnTo>
                      <a:pt x="17" y="5"/>
                    </a:lnTo>
                    <a:lnTo>
                      <a:pt x="17" y="5"/>
                    </a:lnTo>
                    <a:lnTo>
                      <a:pt x="17" y="5"/>
                    </a:lnTo>
                    <a:lnTo>
                      <a:pt x="12" y="0"/>
                    </a:lnTo>
                    <a:lnTo>
                      <a:pt x="12" y="0"/>
                    </a:lnTo>
                    <a:lnTo>
                      <a:pt x="12" y="0"/>
                    </a:lnTo>
                    <a:lnTo>
                      <a:pt x="9" y="5"/>
                    </a:lnTo>
                    <a:lnTo>
                      <a:pt x="9" y="5"/>
                    </a:lnTo>
                    <a:lnTo>
                      <a:pt x="9" y="5"/>
                    </a:lnTo>
                    <a:lnTo>
                      <a:pt x="9" y="5"/>
                    </a:lnTo>
                    <a:lnTo>
                      <a:pt x="9" y="5"/>
                    </a:lnTo>
                    <a:lnTo>
                      <a:pt x="12" y="5"/>
                    </a:lnTo>
                    <a:lnTo>
                      <a:pt x="12" y="5"/>
                    </a:lnTo>
                    <a:lnTo>
                      <a:pt x="12" y="5"/>
                    </a:lnTo>
                    <a:lnTo>
                      <a:pt x="9" y="5"/>
                    </a:lnTo>
                    <a:lnTo>
                      <a:pt x="9" y="9"/>
                    </a:lnTo>
                    <a:lnTo>
                      <a:pt x="9" y="9"/>
                    </a:lnTo>
                    <a:lnTo>
                      <a:pt x="9" y="9"/>
                    </a:lnTo>
                    <a:lnTo>
                      <a:pt x="4" y="9"/>
                    </a:lnTo>
                    <a:lnTo>
                      <a:pt x="4" y="14"/>
                    </a:lnTo>
                    <a:lnTo>
                      <a:pt x="4" y="14"/>
                    </a:lnTo>
                    <a:lnTo>
                      <a:pt x="4" y="14"/>
                    </a:lnTo>
                    <a:lnTo>
                      <a:pt x="4" y="14"/>
                    </a:lnTo>
                    <a:lnTo>
                      <a:pt x="4" y="19"/>
                    </a:lnTo>
                    <a:lnTo>
                      <a:pt x="4" y="19"/>
                    </a:lnTo>
                    <a:lnTo>
                      <a:pt x="4" y="19"/>
                    </a:lnTo>
                    <a:lnTo>
                      <a:pt x="4" y="19"/>
                    </a:lnTo>
                    <a:lnTo>
                      <a:pt x="4" y="19"/>
                    </a:lnTo>
                    <a:lnTo>
                      <a:pt x="4" y="19"/>
                    </a:lnTo>
                    <a:lnTo>
                      <a:pt x="4" y="19"/>
                    </a:lnTo>
                    <a:lnTo>
                      <a:pt x="4" y="19"/>
                    </a:lnTo>
                    <a:lnTo>
                      <a:pt x="0" y="19"/>
                    </a:lnTo>
                    <a:lnTo>
                      <a:pt x="4" y="14"/>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83" name="Freeform 91"/>
              <p:cNvSpPr>
                <a:spLocks/>
              </p:cNvSpPr>
              <p:nvPr/>
            </p:nvSpPr>
            <p:spPr bwMode="auto">
              <a:xfrm>
                <a:off x="2143" y="2748"/>
                <a:ext cx="21" cy="42"/>
              </a:xfrm>
              <a:custGeom>
                <a:avLst/>
                <a:gdLst>
                  <a:gd name="T0" fmla="*/ 4 w 21"/>
                  <a:gd name="T1" fmla="*/ 5 h 42"/>
                  <a:gd name="T2" fmla="*/ 9 w 21"/>
                  <a:gd name="T3" fmla="*/ 5 h 42"/>
                  <a:gd name="T4" fmla="*/ 12 w 21"/>
                  <a:gd name="T5" fmla="*/ 5 h 42"/>
                  <a:gd name="T6" fmla="*/ 21 w 21"/>
                  <a:gd name="T7" fmla="*/ 9 h 42"/>
                  <a:gd name="T8" fmla="*/ 21 w 21"/>
                  <a:gd name="T9" fmla="*/ 9 h 42"/>
                  <a:gd name="T10" fmla="*/ 21 w 21"/>
                  <a:gd name="T11" fmla="*/ 14 h 42"/>
                  <a:gd name="T12" fmla="*/ 17 w 21"/>
                  <a:gd name="T13" fmla="*/ 18 h 42"/>
                  <a:gd name="T14" fmla="*/ 17 w 21"/>
                  <a:gd name="T15" fmla="*/ 23 h 42"/>
                  <a:gd name="T16" fmla="*/ 17 w 21"/>
                  <a:gd name="T17" fmla="*/ 23 h 42"/>
                  <a:gd name="T18" fmla="*/ 12 w 21"/>
                  <a:gd name="T19" fmla="*/ 28 h 42"/>
                  <a:gd name="T20" fmla="*/ 9 w 21"/>
                  <a:gd name="T21" fmla="*/ 32 h 42"/>
                  <a:gd name="T22" fmla="*/ 9 w 21"/>
                  <a:gd name="T23" fmla="*/ 32 h 42"/>
                  <a:gd name="T24" fmla="*/ 9 w 21"/>
                  <a:gd name="T25" fmla="*/ 32 h 42"/>
                  <a:gd name="T26" fmla="*/ 4 w 21"/>
                  <a:gd name="T27" fmla="*/ 37 h 42"/>
                  <a:gd name="T28" fmla="*/ 0 w 21"/>
                  <a:gd name="T29" fmla="*/ 37 h 42"/>
                  <a:gd name="T30" fmla="*/ 0 w 21"/>
                  <a:gd name="T31" fmla="*/ 32 h 42"/>
                  <a:gd name="T32" fmla="*/ 0 w 21"/>
                  <a:gd name="T33" fmla="*/ 32 h 42"/>
                  <a:gd name="T34" fmla="*/ 0 w 21"/>
                  <a:gd name="T35" fmla="*/ 32 h 42"/>
                  <a:gd name="T36" fmla="*/ 0 w 21"/>
                  <a:gd name="T37" fmla="*/ 32 h 42"/>
                  <a:gd name="T38" fmla="*/ 0 w 21"/>
                  <a:gd name="T39" fmla="*/ 32 h 42"/>
                  <a:gd name="T40" fmla="*/ 0 w 21"/>
                  <a:gd name="T41" fmla="*/ 32 h 42"/>
                  <a:gd name="T42" fmla="*/ 0 w 21"/>
                  <a:gd name="T43" fmla="*/ 37 h 42"/>
                  <a:gd name="T44" fmla="*/ 4 w 21"/>
                  <a:gd name="T45" fmla="*/ 42 h 42"/>
                  <a:gd name="T46" fmla="*/ 9 w 21"/>
                  <a:gd name="T47" fmla="*/ 37 h 42"/>
                  <a:gd name="T48" fmla="*/ 9 w 21"/>
                  <a:gd name="T49" fmla="*/ 37 h 42"/>
                  <a:gd name="T50" fmla="*/ 12 w 21"/>
                  <a:gd name="T51" fmla="*/ 32 h 42"/>
                  <a:gd name="T52" fmla="*/ 12 w 21"/>
                  <a:gd name="T53" fmla="*/ 28 h 42"/>
                  <a:gd name="T54" fmla="*/ 17 w 21"/>
                  <a:gd name="T55" fmla="*/ 23 h 42"/>
                  <a:gd name="T56" fmla="*/ 17 w 21"/>
                  <a:gd name="T57" fmla="*/ 23 h 42"/>
                  <a:gd name="T58" fmla="*/ 17 w 21"/>
                  <a:gd name="T59" fmla="*/ 23 h 42"/>
                  <a:gd name="T60" fmla="*/ 21 w 21"/>
                  <a:gd name="T61" fmla="*/ 18 h 42"/>
                  <a:gd name="T62" fmla="*/ 21 w 21"/>
                  <a:gd name="T63" fmla="*/ 14 h 42"/>
                  <a:gd name="T64" fmla="*/ 21 w 21"/>
                  <a:gd name="T65" fmla="*/ 14 h 42"/>
                  <a:gd name="T66" fmla="*/ 21 w 21"/>
                  <a:gd name="T67" fmla="*/ 9 h 42"/>
                  <a:gd name="T68" fmla="*/ 17 w 21"/>
                  <a:gd name="T69" fmla="*/ 5 h 42"/>
                  <a:gd name="T70" fmla="*/ 12 w 21"/>
                  <a:gd name="T71" fmla="*/ 0 h 42"/>
                  <a:gd name="T72" fmla="*/ 12 w 21"/>
                  <a:gd name="T73" fmla="*/ 0 h 42"/>
                  <a:gd name="T74" fmla="*/ 9 w 21"/>
                  <a:gd name="T75" fmla="*/ 5 h 42"/>
                  <a:gd name="T76" fmla="*/ 4 w 21"/>
                  <a:gd name="T77" fmla="*/ 5 h 42"/>
                  <a:gd name="T78" fmla="*/ 4 w 21"/>
                  <a:gd name="T7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42">
                    <a:moveTo>
                      <a:pt x="4" y="5"/>
                    </a:moveTo>
                    <a:lnTo>
                      <a:pt x="9" y="5"/>
                    </a:lnTo>
                    <a:lnTo>
                      <a:pt x="12" y="5"/>
                    </a:lnTo>
                    <a:lnTo>
                      <a:pt x="21" y="9"/>
                    </a:lnTo>
                    <a:lnTo>
                      <a:pt x="21" y="9"/>
                    </a:lnTo>
                    <a:lnTo>
                      <a:pt x="21" y="14"/>
                    </a:lnTo>
                    <a:lnTo>
                      <a:pt x="17" y="18"/>
                    </a:lnTo>
                    <a:lnTo>
                      <a:pt x="17" y="23"/>
                    </a:lnTo>
                    <a:lnTo>
                      <a:pt x="17" y="23"/>
                    </a:lnTo>
                    <a:lnTo>
                      <a:pt x="12" y="28"/>
                    </a:lnTo>
                    <a:lnTo>
                      <a:pt x="9" y="32"/>
                    </a:lnTo>
                    <a:lnTo>
                      <a:pt x="9" y="32"/>
                    </a:lnTo>
                    <a:lnTo>
                      <a:pt x="9" y="32"/>
                    </a:lnTo>
                    <a:lnTo>
                      <a:pt x="4" y="37"/>
                    </a:lnTo>
                    <a:lnTo>
                      <a:pt x="0" y="37"/>
                    </a:lnTo>
                    <a:lnTo>
                      <a:pt x="0" y="32"/>
                    </a:lnTo>
                    <a:lnTo>
                      <a:pt x="0" y="32"/>
                    </a:lnTo>
                    <a:lnTo>
                      <a:pt x="0" y="32"/>
                    </a:lnTo>
                    <a:lnTo>
                      <a:pt x="0" y="32"/>
                    </a:lnTo>
                    <a:lnTo>
                      <a:pt x="0" y="32"/>
                    </a:lnTo>
                    <a:lnTo>
                      <a:pt x="0" y="32"/>
                    </a:lnTo>
                    <a:lnTo>
                      <a:pt x="0" y="37"/>
                    </a:lnTo>
                    <a:lnTo>
                      <a:pt x="4" y="42"/>
                    </a:lnTo>
                    <a:lnTo>
                      <a:pt x="9" y="37"/>
                    </a:lnTo>
                    <a:lnTo>
                      <a:pt x="9" y="37"/>
                    </a:lnTo>
                    <a:lnTo>
                      <a:pt x="12" y="32"/>
                    </a:lnTo>
                    <a:lnTo>
                      <a:pt x="12" y="28"/>
                    </a:lnTo>
                    <a:lnTo>
                      <a:pt x="17" y="23"/>
                    </a:lnTo>
                    <a:lnTo>
                      <a:pt x="17" y="23"/>
                    </a:lnTo>
                    <a:lnTo>
                      <a:pt x="17" y="23"/>
                    </a:lnTo>
                    <a:lnTo>
                      <a:pt x="21" y="18"/>
                    </a:lnTo>
                    <a:lnTo>
                      <a:pt x="21" y="14"/>
                    </a:lnTo>
                    <a:lnTo>
                      <a:pt x="21" y="14"/>
                    </a:lnTo>
                    <a:lnTo>
                      <a:pt x="21" y="9"/>
                    </a:lnTo>
                    <a:lnTo>
                      <a:pt x="17" y="5"/>
                    </a:lnTo>
                    <a:lnTo>
                      <a:pt x="12" y="0"/>
                    </a:lnTo>
                    <a:lnTo>
                      <a:pt x="12" y="0"/>
                    </a:lnTo>
                    <a:lnTo>
                      <a:pt x="9" y="5"/>
                    </a:lnTo>
                    <a:lnTo>
                      <a:pt x="4" y="5"/>
                    </a:lnTo>
                    <a:lnTo>
                      <a:pt x="4"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84" name="Freeform 92"/>
              <p:cNvSpPr>
                <a:spLocks/>
              </p:cNvSpPr>
              <p:nvPr/>
            </p:nvSpPr>
            <p:spPr bwMode="auto">
              <a:xfrm>
                <a:off x="1013" y="2245"/>
                <a:ext cx="1" cy="10"/>
              </a:xfrm>
              <a:custGeom>
                <a:avLst/>
                <a:gdLst>
                  <a:gd name="T0" fmla="*/ 0 h 10"/>
                  <a:gd name="T1" fmla="*/ 5 h 10"/>
                  <a:gd name="T2" fmla="*/ 10 h 10"/>
                  <a:gd name="T3" fmla="*/ 10 h 10"/>
                  <a:gd name="T4" fmla="*/ 10 h 10"/>
                  <a:gd name="T5" fmla="*/ 10 h 10"/>
                  <a:gd name="T6" fmla="*/ 10 h 10"/>
                  <a:gd name="T7" fmla="*/ 5 h 10"/>
                  <a:gd name="T8" fmla="*/ 5 h 10"/>
                  <a:gd name="T9" fmla="*/ 5 h 10"/>
                  <a:gd name="T10" fmla="*/ 0 h 10"/>
                  <a:gd name="T11" fmla="*/ 0 h 1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0">
                    <a:moveTo>
                      <a:pt x="0" y="0"/>
                    </a:moveTo>
                    <a:lnTo>
                      <a:pt x="0" y="5"/>
                    </a:lnTo>
                    <a:lnTo>
                      <a:pt x="0" y="10"/>
                    </a:lnTo>
                    <a:lnTo>
                      <a:pt x="0" y="10"/>
                    </a:lnTo>
                    <a:lnTo>
                      <a:pt x="0" y="10"/>
                    </a:lnTo>
                    <a:lnTo>
                      <a:pt x="0" y="10"/>
                    </a:lnTo>
                    <a:lnTo>
                      <a:pt x="0" y="10"/>
                    </a:lnTo>
                    <a:lnTo>
                      <a:pt x="0" y="5"/>
                    </a:lnTo>
                    <a:lnTo>
                      <a:pt x="0" y="5"/>
                    </a:lnTo>
                    <a:lnTo>
                      <a:pt x="0" y="5"/>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85" name="Freeform 93"/>
              <p:cNvSpPr>
                <a:spLocks/>
              </p:cNvSpPr>
              <p:nvPr/>
            </p:nvSpPr>
            <p:spPr bwMode="auto">
              <a:xfrm>
                <a:off x="1058" y="2241"/>
                <a:ext cx="5" cy="14"/>
              </a:xfrm>
              <a:custGeom>
                <a:avLst/>
                <a:gdLst>
                  <a:gd name="T0" fmla="*/ 0 w 5"/>
                  <a:gd name="T1" fmla="*/ 0 h 14"/>
                  <a:gd name="T2" fmla="*/ 0 w 5"/>
                  <a:gd name="T3" fmla="*/ 4 h 14"/>
                  <a:gd name="T4" fmla="*/ 0 w 5"/>
                  <a:gd name="T5" fmla="*/ 9 h 14"/>
                  <a:gd name="T6" fmla="*/ 0 w 5"/>
                  <a:gd name="T7" fmla="*/ 14 h 14"/>
                  <a:gd name="T8" fmla="*/ 0 w 5"/>
                  <a:gd name="T9" fmla="*/ 14 h 14"/>
                  <a:gd name="T10" fmla="*/ 0 w 5"/>
                  <a:gd name="T11" fmla="*/ 14 h 14"/>
                  <a:gd name="T12" fmla="*/ 0 w 5"/>
                  <a:gd name="T13" fmla="*/ 9 h 14"/>
                  <a:gd name="T14" fmla="*/ 5 w 5"/>
                  <a:gd name="T15" fmla="*/ 4 h 14"/>
                  <a:gd name="T16" fmla="*/ 5 w 5"/>
                  <a:gd name="T17" fmla="*/ 4 h 14"/>
                  <a:gd name="T18" fmla="*/ 0 w 5"/>
                  <a:gd name="T19" fmla="*/ 4 h 14"/>
                  <a:gd name="T20" fmla="*/ 0 w 5"/>
                  <a:gd name="T21" fmla="*/ 0 h 14"/>
                  <a:gd name="T22" fmla="*/ 0 w 5"/>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4">
                    <a:moveTo>
                      <a:pt x="0" y="0"/>
                    </a:moveTo>
                    <a:lnTo>
                      <a:pt x="0" y="4"/>
                    </a:lnTo>
                    <a:lnTo>
                      <a:pt x="0" y="9"/>
                    </a:lnTo>
                    <a:lnTo>
                      <a:pt x="0" y="14"/>
                    </a:lnTo>
                    <a:lnTo>
                      <a:pt x="0" y="14"/>
                    </a:lnTo>
                    <a:lnTo>
                      <a:pt x="0" y="14"/>
                    </a:lnTo>
                    <a:lnTo>
                      <a:pt x="0" y="9"/>
                    </a:lnTo>
                    <a:lnTo>
                      <a:pt x="5" y="4"/>
                    </a:lnTo>
                    <a:lnTo>
                      <a:pt x="5" y="4"/>
                    </a:lnTo>
                    <a:lnTo>
                      <a:pt x="0" y="4"/>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86" name="Freeform 94"/>
              <p:cNvSpPr>
                <a:spLocks/>
              </p:cNvSpPr>
              <p:nvPr/>
            </p:nvSpPr>
            <p:spPr bwMode="auto">
              <a:xfrm>
                <a:off x="1021" y="2181"/>
                <a:ext cx="33" cy="5"/>
              </a:xfrm>
              <a:custGeom>
                <a:avLst/>
                <a:gdLst>
                  <a:gd name="T0" fmla="*/ 33 w 33"/>
                  <a:gd name="T1" fmla="*/ 0 h 5"/>
                  <a:gd name="T2" fmla="*/ 29 w 33"/>
                  <a:gd name="T3" fmla="*/ 0 h 5"/>
                  <a:gd name="T4" fmla="*/ 25 w 33"/>
                  <a:gd name="T5" fmla="*/ 5 h 5"/>
                  <a:gd name="T6" fmla="*/ 25 w 33"/>
                  <a:gd name="T7" fmla="*/ 5 h 5"/>
                  <a:gd name="T8" fmla="*/ 25 w 33"/>
                  <a:gd name="T9" fmla="*/ 5 h 5"/>
                  <a:gd name="T10" fmla="*/ 20 w 33"/>
                  <a:gd name="T11" fmla="*/ 5 h 5"/>
                  <a:gd name="T12" fmla="*/ 17 w 33"/>
                  <a:gd name="T13" fmla="*/ 5 h 5"/>
                  <a:gd name="T14" fmla="*/ 12 w 33"/>
                  <a:gd name="T15" fmla="*/ 5 h 5"/>
                  <a:gd name="T16" fmla="*/ 12 w 33"/>
                  <a:gd name="T17" fmla="*/ 5 h 5"/>
                  <a:gd name="T18" fmla="*/ 8 w 33"/>
                  <a:gd name="T19" fmla="*/ 5 h 5"/>
                  <a:gd name="T20" fmla="*/ 4 w 33"/>
                  <a:gd name="T21" fmla="*/ 5 h 5"/>
                  <a:gd name="T22" fmla="*/ 0 w 33"/>
                  <a:gd name="T23" fmla="*/ 5 h 5"/>
                  <a:gd name="T24" fmla="*/ 0 w 33"/>
                  <a:gd name="T25" fmla="*/ 5 h 5"/>
                  <a:gd name="T26" fmla="*/ 0 w 33"/>
                  <a:gd name="T27" fmla="*/ 5 h 5"/>
                  <a:gd name="T28" fmla="*/ 4 w 33"/>
                  <a:gd name="T29" fmla="*/ 5 h 5"/>
                  <a:gd name="T30" fmla="*/ 12 w 33"/>
                  <a:gd name="T31" fmla="*/ 5 h 5"/>
                  <a:gd name="T32" fmla="*/ 12 w 33"/>
                  <a:gd name="T33" fmla="*/ 5 h 5"/>
                  <a:gd name="T34" fmla="*/ 12 w 33"/>
                  <a:gd name="T35" fmla="*/ 5 h 5"/>
                  <a:gd name="T36" fmla="*/ 17 w 33"/>
                  <a:gd name="T37" fmla="*/ 5 h 5"/>
                  <a:gd name="T38" fmla="*/ 20 w 33"/>
                  <a:gd name="T39" fmla="*/ 5 h 5"/>
                  <a:gd name="T40" fmla="*/ 20 w 33"/>
                  <a:gd name="T41" fmla="*/ 5 h 5"/>
                  <a:gd name="T42" fmla="*/ 25 w 33"/>
                  <a:gd name="T43" fmla="*/ 5 h 5"/>
                  <a:gd name="T44" fmla="*/ 29 w 33"/>
                  <a:gd name="T45" fmla="*/ 0 h 5"/>
                  <a:gd name="T46" fmla="*/ 33 w 33"/>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 h="5">
                    <a:moveTo>
                      <a:pt x="33" y="0"/>
                    </a:moveTo>
                    <a:lnTo>
                      <a:pt x="29" y="0"/>
                    </a:lnTo>
                    <a:lnTo>
                      <a:pt x="25" y="5"/>
                    </a:lnTo>
                    <a:lnTo>
                      <a:pt x="25" y="5"/>
                    </a:lnTo>
                    <a:lnTo>
                      <a:pt x="25" y="5"/>
                    </a:lnTo>
                    <a:lnTo>
                      <a:pt x="20" y="5"/>
                    </a:lnTo>
                    <a:lnTo>
                      <a:pt x="17" y="5"/>
                    </a:lnTo>
                    <a:lnTo>
                      <a:pt x="12" y="5"/>
                    </a:lnTo>
                    <a:lnTo>
                      <a:pt x="12" y="5"/>
                    </a:lnTo>
                    <a:lnTo>
                      <a:pt x="8" y="5"/>
                    </a:lnTo>
                    <a:lnTo>
                      <a:pt x="4" y="5"/>
                    </a:lnTo>
                    <a:lnTo>
                      <a:pt x="0" y="5"/>
                    </a:lnTo>
                    <a:lnTo>
                      <a:pt x="0" y="5"/>
                    </a:lnTo>
                    <a:lnTo>
                      <a:pt x="0" y="5"/>
                    </a:lnTo>
                    <a:lnTo>
                      <a:pt x="4" y="5"/>
                    </a:lnTo>
                    <a:lnTo>
                      <a:pt x="12" y="5"/>
                    </a:lnTo>
                    <a:lnTo>
                      <a:pt x="12" y="5"/>
                    </a:lnTo>
                    <a:lnTo>
                      <a:pt x="12" y="5"/>
                    </a:lnTo>
                    <a:lnTo>
                      <a:pt x="17" y="5"/>
                    </a:lnTo>
                    <a:lnTo>
                      <a:pt x="20" y="5"/>
                    </a:lnTo>
                    <a:lnTo>
                      <a:pt x="20" y="5"/>
                    </a:lnTo>
                    <a:lnTo>
                      <a:pt x="25" y="5"/>
                    </a:lnTo>
                    <a:lnTo>
                      <a:pt x="29" y="0"/>
                    </a:lnTo>
                    <a:lnTo>
                      <a:pt x="33"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87" name="Freeform 95"/>
              <p:cNvSpPr>
                <a:spLocks/>
              </p:cNvSpPr>
              <p:nvPr/>
            </p:nvSpPr>
            <p:spPr bwMode="auto">
              <a:xfrm>
                <a:off x="1021" y="2177"/>
                <a:ext cx="29" cy="4"/>
              </a:xfrm>
              <a:custGeom>
                <a:avLst/>
                <a:gdLst>
                  <a:gd name="T0" fmla="*/ 29 w 29"/>
                  <a:gd name="T1" fmla="*/ 0 h 4"/>
                  <a:gd name="T2" fmla="*/ 25 w 29"/>
                  <a:gd name="T3" fmla="*/ 0 h 4"/>
                  <a:gd name="T4" fmla="*/ 20 w 29"/>
                  <a:gd name="T5" fmla="*/ 4 h 4"/>
                  <a:gd name="T6" fmla="*/ 17 w 29"/>
                  <a:gd name="T7" fmla="*/ 4 h 4"/>
                  <a:gd name="T8" fmla="*/ 17 w 29"/>
                  <a:gd name="T9" fmla="*/ 4 h 4"/>
                  <a:gd name="T10" fmla="*/ 12 w 29"/>
                  <a:gd name="T11" fmla="*/ 4 h 4"/>
                  <a:gd name="T12" fmla="*/ 8 w 29"/>
                  <a:gd name="T13" fmla="*/ 4 h 4"/>
                  <a:gd name="T14" fmla="*/ 8 w 29"/>
                  <a:gd name="T15" fmla="*/ 0 h 4"/>
                  <a:gd name="T16" fmla="*/ 8 w 29"/>
                  <a:gd name="T17" fmla="*/ 0 h 4"/>
                  <a:gd name="T18" fmla="*/ 4 w 29"/>
                  <a:gd name="T19" fmla="*/ 0 h 4"/>
                  <a:gd name="T20" fmla="*/ 4 w 29"/>
                  <a:gd name="T21" fmla="*/ 0 h 4"/>
                  <a:gd name="T22" fmla="*/ 0 w 29"/>
                  <a:gd name="T23" fmla="*/ 0 h 4"/>
                  <a:gd name="T24" fmla="*/ 0 w 29"/>
                  <a:gd name="T25" fmla="*/ 0 h 4"/>
                  <a:gd name="T26" fmla="*/ 0 w 29"/>
                  <a:gd name="T27" fmla="*/ 0 h 4"/>
                  <a:gd name="T28" fmla="*/ 4 w 29"/>
                  <a:gd name="T29" fmla="*/ 0 h 4"/>
                  <a:gd name="T30" fmla="*/ 8 w 29"/>
                  <a:gd name="T31" fmla="*/ 0 h 4"/>
                  <a:gd name="T32" fmla="*/ 8 w 29"/>
                  <a:gd name="T33" fmla="*/ 0 h 4"/>
                  <a:gd name="T34" fmla="*/ 8 w 29"/>
                  <a:gd name="T35" fmla="*/ 0 h 4"/>
                  <a:gd name="T36" fmla="*/ 12 w 29"/>
                  <a:gd name="T37" fmla="*/ 0 h 4"/>
                  <a:gd name="T38" fmla="*/ 20 w 29"/>
                  <a:gd name="T39" fmla="*/ 0 h 4"/>
                  <a:gd name="T40" fmla="*/ 20 w 29"/>
                  <a:gd name="T41" fmla="*/ 0 h 4"/>
                  <a:gd name="T42" fmla="*/ 25 w 29"/>
                  <a:gd name="T43" fmla="*/ 0 h 4"/>
                  <a:gd name="T44" fmla="*/ 25 w 29"/>
                  <a:gd name="T45" fmla="*/ 0 h 4"/>
                  <a:gd name="T46" fmla="*/ 29 w 29"/>
                  <a:gd name="T4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4">
                    <a:moveTo>
                      <a:pt x="29" y="0"/>
                    </a:moveTo>
                    <a:lnTo>
                      <a:pt x="25" y="0"/>
                    </a:lnTo>
                    <a:lnTo>
                      <a:pt x="20" y="4"/>
                    </a:lnTo>
                    <a:lnTo>
                      <a:pt x="17" y="4"/>
                    </a:lnTo>
                    <a:lnTo>
                      <a:pt x="17" y="4"/>
                    </a:lnTo>
                    <a:lnTo>
                      <a:pt x="12" y="4"/>
                    </a:lnTo>
                    <a:lnTo>
                      <a:pt x="8" y="4"/>
                    </a:lnTo>
                    <a:lnTo>
                      <a:pt x="8" y="0"/>
                    </a:lnTo>
                    <a:lnTo>
                      <a:pt x="8" y="0"/>
                    </a:lnTo>
                    <a:lnTo>
                      <a:pt x="4" y="0"/>
                    </a:lnTo>
                    <a:lnTo>
                      <a:pt x="4" y="0"/>
                    </a:lnTo>
                    <a:lnTo>
                      <a:pt x="0" y="0"/>
                    </a:lnTo>
                    <a:lnTo>
                      <a:pt x="0" y="0"/>
                    </a:lnTo>
                    <a:lnTo>
                      <a:pt x="0" y="0"/>
                    </a:lnTo>
                    <a:lnTo>
                      <a:pt x="4" y="0"/>
                    </a:lnTo>
                    <a:lnTo>
                      <a:pt x="8" y="0"/>
                    </a:lnTo>
                    <a:lnTo>
                      <a:pt x="8" y="0"/>
                    </a:lnTo>
                    <a:lnTo>
                      <a:pt x="8" y="0"/>
                    </a:lnTo>
                    <a:lnTo>
                      <a:pt x="12" y="0"/>
                    </a:lnTo>
                    <a:lnTo>
                      <a:pt x="20" y="0"/>
                    </a:lnTo>
                    <a:lnTo>
                      <a:pt x="20" y="0"/>
                    </a:lnTo>
                    <a:lnTo>
                      <a:pt x="25" y="0"/>
                    </a:lnTo>
                    <a:lnTo>
                      <a:pt x="25" y="0"/>
                    </a:lnTo>
                    <a:lnTo>
                      <a:pt x="29"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88" name="Freeform 96"/>
              <p:cNvSpPr>
                <a:spLocks/>
              </p:cNvSpPr>
              <p:nvPr/>
            </p:nvSpPr>
            <p:spPr bwMode="auto">
              <a:xfrm>
                <a:off x="1005" y="2222"/>
                <a:ext cx="12" cy="14"/>
              </a:xfrm>
              <a:custGeom>
                <a:avLst/>
                <a:gdLst>
                  <a:gd name="T0" fmla="*/ 12 w 12"/>
                  <a:gd name="T1" fmla="*/ 0 h 14"/>
                  <a:gd name="T2" fmla="*/ 8 w 12"/>
                  <a:gd name="T3" fmla="*/ 5 h 14"/>
                  <a:gd name="T4" fmla="*/ 3 w 12"/>
                  <a:gd name="T5" fmla="*/ 9 h 14"/>
                  <a:gd name="T6" fmla="*/ 3 w 12"/>
                  <a:gd name="T7" fmla="*/ 9 h 14"/>
                  <a:gd name="T8" fmla="*/ 3 w 12"/>
                  <a:gd name="T9" fmla="*/ 9 h 14"/>
                  <a:gd name="T10" fmla="*/ 0 w 12"/>
                  <a:gd name="T11" fmla="*/ 14 h 14"/>
                  <a:gd name="T12" fmla="*/ 0 w 12"/>
                  <a:gd name="T13" fmla="*/ 14 h 14"/>
                  <a:gd name="T14" fmla="*/ 0 w 12"/>
                  <a:gd name="T15" fmla="*/ 14 h 14"/>
                  <a:gd name="T16" fmla="*/ 0 w 12"/>
                  <a:gd name="T17" fmla="*/ 14 h 14"/>
                  <a:gd name="T18" fmla="*/ 0 w 12"/>
                  <a:gd name="T19" fmla="*/ 14 h 14"/>
                  <a:gd name="T20" fmla="*/ 0 w 12"/>
                  <a:gd name="T21" fmla="*/ 9 h 14"/>
                  <a:gd name="T22" fmla="*/ 0 w 12"/>
                  <a:gd name="T23" fmla="*/ 5 h 14"/>
                  <a:gd name="T24" fmla="*/ 0 w 12"/>
                  <a:gd name="T25" fmla="*/ 5 h 14"/>
                  <a:gd name="T26" fmla="*/ 0 w 12"/>
                  <a:gd name="T27" fmla="*/ 9 h 14"/>
                  <a:gd name="T28" fmla="*/ 0 w 12"/>
                  <a:gd name="T29" fmla="*/ 14 h 14"/>
                  <a:gd name="T30" fmla="*/ 3 w 12"/>
                  <a:gd name="T31" fmla="*/ 9 h 14"/>
                  <a:gd name="T32" fmla="*/ 3 w 12"/>
                  <a:gd name="T33" fmla="*/ 9 h 14"/>
                  <a:gd name="T34" fmla="*/ 3 w 12"/>
                  <a:gd name="T35" fmla="*/ 5 h 14"/>
                  <a:gd name="T36" fmla="*/ 8 w 12"/>
                  <a:gd name="T37" fmla="*/ 0 h 14"/>
                  <a:gd name="T38" fmla="*/ 12 w 12"/>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4">
                    <a:moveTo>
                      <a:pt x="12" y="0"/>
                    </a:moveTo>
                    <a:lnTo>
                      <a:pt x="8" y="5"/>
                    </a:lnTo>
                    <a:lnTo>
                      <a:pt x="3" y="9"/>
                    </a:lnTo>
                    <a:lnTo>
                      <a:pt x="3" y="9"/>
                    </a:lnTo>
                    <a:lnTo>
                      <a:pt x="3" y="9"/>
                    </a:lnTo>
                    <a:lnTo>
                      <a:pt x="0" y="14"/>
                    </a:lnTo>
                    <a:lnTo>
                      <a:pt x="0" y="14"/>
                    </a:lnTo>
                    <a:lnTo>
                      <a:pt x="0" y="14"/>
                    </a:lnTo>
                    <a:lnTo>
                      <a:pt x="0" y="14"/>
                    </a:lnTo>
                    <a:lnTo>
                      <a:pt x="0" y="14"/>
                    </a:lnTo>
                    <a:lnTo>
                      <a:pt x="0" y="9"/>
                    </a:lnTo>
                    <a:lnTo>
                      <a:pt x="0" y="5"/>
                    </a:lnTo>
                    <a:lnTo>
                      <a:pt x="0" y="5"/>
                    </a:lnTo>
                    <a:lnTo>
                      <a:pt x="0" y="9"/>
                    </a:lnTo>
                    <a:lnTo>
                      <a:pt x="0" y="14"/>
                    </a:lnTo>
                    <a:lnTo>
                      <a:pt x="3" y="9"/>
                    </a:lnTo>
                    <a:lnTo>
                      <a:pt x="3" y="9"/>
                    </a:lnTo>
                    <a:lnTo>
                      <a:pt x="3" y="5"/>
                    </a:lnTo>
                    <a:lnTo>
                      <a:pt x="8" y="0"/>
                    </a:lnTo>
                    <a:lnTo>
                      <a:pt x="12" y="0"/>
                    </a:lnTo>
                    <a:close/>
                  </a:path>
                </a:pathLst>
              </a:custGeom>
              <a:solidFill>
                <a:srgbClr val="E5A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89" name="Freeform 97"/>
              <p:cNvSpPr>
                <a:spLocks/>
              </p:cNvSpPr>
              <p:nvPr/>
            </p:nvSpPr>
            <p:spPr bwMode="auto">
              <a:xfrm>
                <a:off x="1058" y="2222"/>
                <a:ext cx="8" cy="14"/>
              </a:xfrm>
              <a:custGeom>
                <a:avLst/>
                <a:gdLst>
                  <a:gd name="T0" fmla="*/ 0 w 8"/>
                  <a:gd name="T1" fmla="*/ 0 h 14"/>
                  <a:gd name="T2" fmla="*/ 0 w 8"/>
                  <a:gd name="T3" fmla="*/ 5 h 14"/>
                  <a:gd name="T4" fmla="*/ 5 w 8"/>
                  <a:gd name="T5" fmla="*/ 9 h 14"/>
                  <a:gd name="T6" fmla="*/ 5 w 8"/>
                  <a:gd name="T7" fmla="*/ 14 h 14"/>
                  <a:gd name="T8" fmla="*/ 5 w 8"/>
                  <a:gd name="T9" fmla="*/ 14 h 14"/>
                  <a:gd name="T10" fmla="*/ 5 w 8"/>
                  <a:gd name="T11" fmla="*/ 14 h 14"/>
                  <a:gd name="T12" fmla="*/ 5 w 8"/>
                  <a:gd name="T13" fmla="*/ 5 h 14"/>
                  <a:gd name="T14" fmla="*/ 8 w 8"/>
                  <a:gd name="T15" fmla="*/ 0 h 14"/>
                  <a:gd name="T16" fmla="*/ 8 w 8"/>
                  <a:gd name="T17" fmla="*/ 0 h 14"/>
                  <a:gd name="T18" fmla="*/ 8 w 8"/>
                  <a:gd name="T19" fmla="*/ 0 h 14"/>
                  <a:gd name="T20" fmla="*/ 8 w 8"/>
                  <a:gd name="T21" fmla="*/ 0 h 14"/>
                  <a:gd name="T22" fmla="*/ 8 w 8"/>
                  <a:gd name="T23" fmla="*/ 5 h 14"/>
                  <a:gd name="T24" fmla="*/ 8 w 8"/>
                  <a:gd name="T25" fmla="*/ 5 h 14"/>
                  <a:gd name="T26" fmla="*/ 5 w 8"/>
                  <a:gd name="T27" fmla="*/ 9 h 14"/>
                  <a:gd name="T28" fmla="*/ 5 w 8"/>
                  <a:gd name="T29" fmla="*/ 9 h 14"/>
                  <a:gd name="T30" fmla="*/ 5 w 8"/>
                  <a:gd name="T31" fmla="*/ 5 h 14"/>
                  <a:gd name="T32" fmla="*/ 5 w 8"/>
                  <a:gd name="T33" fmla="*/ 5 h 14"/>
                  <a:gd name="T34" fmla="*/ 0 w 8"/>
                  <a:gd name="T35" fmla="*/ 5 h 14"/>
                  <a:gd name="T36" fmla="*/ 0 w 8"/>
                  <a:gd name="T37" fmla="*/ 0 h 14"/>
                  <a:gd name="T38" fmla="*/ 0 w 8"/>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4">
                    <a:moveTo>
                      <a:pt x="0" y="0"/>
                    </a:moveTo>
                    <a:lnTo>
                      <a:pt x="0" y="5"/>
                    </a:lnTo>
                    <a:lnTo>
                      <a:pt x="5" y="9"/>
                    </a:lnTo>
                    <a:lnTo>
                      <a:pt x="5" y="14"/>
                    </a:lnTo>
                    <a:lnTo>
                      <a:pt x="5" y="14"/>
                    </a:lnTo>
                    <a:lnTo>
                      <a:pt x="5" y="14"/>
                    </a:lnTo>
                    <a:lnTo>
                      <a:pt x="5" y="5"/>
                    </a:lnTo>
                    <a:lnTo>
                      <a:pt x="8" y="0"/>
                    </a:lnTo>
                    <a:lnTo>
                      <a:pt x="8" y="0"/>
                    </a:lnTo>
                    <a:lnTo>
                      <a:pt x="8" y="0"/>
                    </a:lnTo>
                    <a:lnTo>
                      <a:pt x="8" y="0"/>
                    </a:lnTo>
                    <a:lnTo>
                      <a:pt x="8" y="5"/>
                    </a:lnTo>
                    <a:lnTo>
                      <a:pt x="8" y="5"/>
                    </a:lnTo>
                    <a:lnTo>
                      <a:pt x="5" y="9"/>
                    </a:lnTo>
                    <a:lnTo>
                      <a:pt x="5" y="9"/>
                    </a:lnTo>
                    <a:lnTo>
                      <a:pt x="5" y="5"/>
                    </a:lnTo>
                    <a:lnTo>
                      <a:pt x="5" y="5"/>
                    </a:lnTo>
                    <a:lnTo>
                      <a:pt x="0" y="5"/>
                    </a:lnTo>
                    <a:lnTo>
                      <a:pt x="0" y="0"/>
                    </a:lnTo>
                    <a:lnTo>
                      <a:pt x="0" y="0"/>
                    </a:lnTo>
                    <a:close/>
                  </a:path>
                </a:pathLst>
              </a:custGeom>
              <a:solidFill>
                <a:srgbClr val="E5A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90" name="Freeform 98"/>
              <p:cNvSpPr>
                <a:spLocks/>
              </p:cNvSpPr>
              <p:nvPr/>
            </p:nvSpPr>
            <p:spPr bwMode="auto">
              <a:xfrm>
                <a:off x="1041" y="2301"/>
                <a:ext cx="13" cy="5"/>
              </a:xfrm>
              <a:custGeom>
                <a:avLst/>
                <a:gdLst>
                  <a:gd name="T0" fmla="*/ 13 w 13"/>
                  <a:gd name="T1" fmla="*/ 5 h 5"/>
                  <a:gd name="T2" fmla="*/ 13 w 13"/>
                  <a:gd name="T3" fmla="*/ 5 h 5"/>
                  <a:gd name="T4" fmla="*/ 9 w 13"/>
                  <a:gd name="T5" fmla="*/ 5 h 5"/>
                  <a:gd name="T6" fmla="*/ 9 w 13"/>
                  <a:gd name="T7" fmla="*/ 0 h 5"/>
                  <a:gd name="T8" fmla="*/ 9 w 13"/>
                  <a:gd name="T9" fmla="*/ 0 h 5"/>
                  <a:gd name="T10" fmla="*/ 5 w 13"/>
                  <a:gd name="T11" fmla="*/ 5 h 5"/>
                  <a:gd name="T12" fmla="*/ 0 w 13"/>
                  <a:gd name="T13" fmla="*/ 5 h 5"/>
                  <a:gd name="T14" fmla="*/ 0 w 13"/>
                  <a:gd name="T15" fmla="*/ 5 h 5"/>
                  <a:gd name="T16" fmla="*/ 0 w 13"/>
                  <a:gd name="T17" fmla="*/ 5 h 5"/>
                  <a:gd name="T18" fmla="*/ 0 w 13"/>
                  <a:gd name="T19" fmla="*/ 5 h 5"/>
                  <a:gd name="T20" fmla="*/ 5 w 13"/>
                  <a:gd name="T21" fmla="*/ 5 h 5"/>
                  <a:gd name="T22" fmla="*/ 5 w 13"/>
                  <a:gd name="T23" fmla="*/ 5 h 5"/>
                  <a:gd name="T24" fmla="*/ 5 w 13"/>
                  <a:gd name="T25" fmla="*/ 5 h 5"/>
                  <a:gd name="T26" fmla="*/ 5 w 13"/>
                  <a:gd name="T27" fmla="*/ 5 h 5"/>
                  <a:gd name="T28" fmla="*/ 5 w 13"/>
                  <a:gd name="T29" fmla="*/ 5 h 5"/>
                  <a:gd name="T30" fmla="*/ 5 w 13"/>
                  <a:gd name="T31" fmla="*/ 5 h 5"/>
                  <a:gd name="T32" fmla="*/ 5 w 13"/>
                  <a:gd name="T33" fmla="*/ 5 h 5"/>
                  <a:gd name="T34" fmla="*/ 5 w 13"/>
                  <a:gd name="T35" fmla="*/ 5 h 5"/>
                  <a:gd name="T36" fmla="*/ 5 w 13"/>
                  <a:gd name="T37" fmla="*/ 5 h 5"/>
                  <a:gd name="T38" fmla="*/ 9 w 13"/>
                  <a:gd name="T39" fmla="*/ 5 h 5"/>
                  <a:gd name="T40" fmla="*/ 9 w 13"/>
                  <a:gd name="T41" fmla="*/ 5 h 5"/>
                  <a:gd name="T42" fmla="*/ 9 w 13"/>
                  <a:gd name="T43" fmla="*/ 5 h 5"/>
                  <a:gd name="T44" fmla="*/ 13 w 13"/>
                  <a:gd name="T45" fmla="*/ 5 h 5"/>
                  <a:gd name="T46" fmla="*/ 13 w 13"/>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5">
                    <a:moveTo>
                      <a:pt x="13" y="5"/>
                    </a:moveTo>
                    <a:lnTo>
                      <a:pt x="13" y="5"/>
                    </a:lnTo>
                    <a:lnTo>
                      <a:pt x="9" y="5"/>
                    </a:lnTo>
                    <a:lnTo>
                      <a:pt x="9" y="0"/>
                    </a:lnTo>
                    <a:lnTo>
                      <a:pt x="9" y="0"/>
                    </a:lnTo>
                    <a:lnTo>
                      <a:pt x="5"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9" y="5"/>
                    </a:lnTo>
                    <a:lnTo>
                      <a:pt x="9" y="5"/>
                    </a:lnTo>
                    <a:lnTo>
                      <a:pt x="9" y="5"/>
                    </a:lnTo>
                    <a:lnTo>
                      <a:pt x="13" y="5"/>
                    </a:lnTo>
                    <a:lnTo>
                      <a:pt x="13"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91" name="Freeform 99"/>
              <p:cNvSpPr>
                <a:spLocks/>
              </p:cNvSpPr>
              <p:nvPr/>
            </p:nvSpPr>
            <p:spPr bwMode="auto">
              <a:xfrm>
                <a:off x="1054" y="2264"/>
                <a:ext cx="12" cy="5"/>
              </a:xfrm>
              <a:custGeom>
                <a:avLst/>
                <a:gdLst>
                  <a:gd name="T0" fmla="*/ 4 w 12"/>
                  <a:gd name="T1" fmla="*/ 0 h 5"/>
                  <a:gd name="T2" fmla="*/ 4 w 12"/>
                  <a:gd name="T3" fmla="*/ 0 h 5"/>
                  <a:gd name="T4" fmla="*/ 9 w 12"/>
                  <a:gd name="T5" fmla="*/ 0 h 5"/>
                  <a:gd name="T6" fmla="*/ 9 w 12"/>
                  <a:gd name="T7" fmla="*/ 0 h 5"/>
                  <a:gd name="T8" fmla="*/ 9 w 12"/>
                  <a:gd name="T9" fmla="*/ 0 h 5"/>
                  <a:gd name="T10" fmla="*/ 9 w 12"/>
                  <a:gd name="T11" fmla="*/ 5 h 5"/>
                  <a:gd name="T12" fmla="*/ 12 w 12"/>
                  <a:gd name="T13" fmla="*/ 5 h 5"/>
                  <a:gd name="T14" fmla="*/ 12 w 12"/>
                  <a:gd name="T15" fmla="*/ 0 h 5"/>
                  <a:gd name="T16" fmla="*/ 12 w 12"/>
                  <a:gd name="T17" fmla="*/ 0 h 5"/>
                  <a:gd name="T18" fmla="*/ 9 w 12"/>
                  <a:gd name="T19" fmla="*/ 0 h 5"/>
                  <a:gd name="T20" fmla="*/ 4 w 12"/>
                  <a:gd name="T21" fmla="*/ 0 h 5"/>
                  <a:gd name="T22" fmla="*/ 4 w 12"/>
                  <a:gd name="T23" fmla="*/ 0 h 5"/>
                  <a:gd name="T24" fmla="*/ 4 w 12"/>
                  <a:gd name="T25" fmla="*/ 0 h 5"/>
                  <a:gd name="T26" fmla="*/ 4 w 12"/>
                  <a:gd name="T27" fmla="*/ 0 h 5"/>
                  <a:gd name="T28" fmla="*/ 4 w 12"/>
                  <a:gd name="T29" fmla="*/ 0 h 5"/>
                  <a:gd name="T30" fmla="*/ 4 w 12"/>
                  <a:gd name="T31" fmla="*/ 0 h 5"/>
                  <a:gd name="T32" fmla="*/ 4 w 12"/>
                  <a:gd name="T33" fmla="*/ 0 h 5"/>
                  <a:gd name="T34" fmla="*/ 4 w 12"/>
                  <a:gd name="T35" fmla="*/ 0 h 5"/>
                  <a:gd name="T36" fmla="*/ 4 w 12"/>
                  <a:gd name="T37" fmla="*/ 0 h 5"/>
                  <a:gd name="T38" fmla="*/ 4 w 12"/>
                  <a:gd name="T39" fmla="*/ 0 h 5"/>
                  <a:gd name="T40" fmla="*/ 4 w 12"/>
                  <a:gd name="T41" fmla="*/ 0 h 5"/>
                  <a:gd name="T42" fmla="*/ 0 w 12"/>
                  <a:gd name="T43" fmla="*/ 0 h 5"/>
                  <a:gd name="T44" fmla="*/ 0 w 12"/>
                  <a:gd name="T45" fmla="*/ 0 h 5"/>
                  <a:gd name="T46" fmla="*/ 4 w 12"/>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5">
                    <a:moveTo>
                      <a:pt x="4" y="0"/>
                    </a:moveTo>
                    <a:lnTo>
                      <a:pt x="4" y="0"/>
                    </a:lnTo>
                    <a:lnTo>
                      <a:pt x="9" y="0"/>
                    </a:lnTo>
                    <a:lnTo>
                      <a:pt x="9" y="0"/>
                    </a:lnTo>
                    <a:lnTo>
                      <a:pt x="9" y="0"/>
                    </a:lnTo>
                    <a:lnTo>
                      <a:pt x="9" y="5"/>
                    </a:lnTo>
                    <a:lnTo>
                      <a:pt x="12" y="5"/>
                    </a:lnTo>
                    <a:lnTo>
                      <a:pt x="12" y="0"/>
                    </a:lnTo>
                    <a:lnTo>
                      <a:pt x="12" y="0"/>
                    </a:lnTo>
                    <a:lnTo>
                      <a:pt x="9" y="0"/>
                    </a:lnTo>
                    <a:lnTo>
                      <a:pt x="4" y="0"/>
                    </a:lnTo>
                    <a:lnTo>
                      <a:pt x="4" y="0"/>
                    </a:lnTo>
                    <a:lnTo>
                      <a:pt x="4" y="0"/>
                    </a:lnTo>
                    <a:lnTo>
                      <a:pt x="4" y="0"/>
                    </a:lnTo>
                    <a:lnTo>
                      <a:pt x="4" y="0"/>
                    </a:lnTo>
                    <a:lnTo>
                      <a:pt x="4" y="0"/>
                    </a:lnTo>
                    <a:lnTo>
                      <a:pt x="4" y="0"/>
                    </a:lnTo>
                    <a:lnTo>
                      <a:pt x="4" y="0"/>
                    </a:lnTo>
                    <a:lnTo>
                      <a:pt x="4" y="0"/>
                    </a:lnTo>
                    <a:lnTo>
                      <a:pt x="4" y="0"/>
                    </a:lnTo>
                    <a:lnTo>
                      <a:pt x="4" y="0"/>
                    </a:lnTo>
                    <a:lnTo>
                      <a:pt x="0" y="0"/>
                    </a:lnTo>
                    <a:lnTo>
                      <a:pt x="0" y="0"/>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92" name="Freeform 100"/>
              <p:cNvSpPr>
                <a:spLocks/>
              </p:cNvSpPr>
              <p:nvPr/>
            </p:nvSpPr>
            <p:spPr bwMode="auto">
              <a:xfrm>
                <a:off x="1054" y="2273"/>
                <a:ext cx="9" cy="5"/>
              </a:xfrm>
              <a:custGeom>
                <a:avLst/>
                <a:gdLst>
                  <a:gd name="T0" fmla="*/ 4 w 9"/>
                  <a:gd name="T1" fmla="*/ 0 h 5"/>
                  <a:gd name="T2" fmla="*/ 4 w 9"/>
                  <a:gd name="T3" fmla="*/ 0 h 5"/>
                  <a:gd name="T4" fmla="*/ 4 w 9"/>
                  <a:gd name="T5" fmla="*/ 0 h 5"/>
                  <a:gd name="T6" fmla="*/ 9 w 9"/>
                  <a:gd name="T7" fmla="*/ 0 h 5"/>
                  <a:gd name="T8" fmla="*/ 9 w 9"/>
                  <a:gd name="T9" fmla="*/ 0 h 5"/>
                  <a:gd name="T10" fmla="*/ 9 w 9"/>
                  <a:gd name="T11" fmla="*/ 5 h 5"/>
                  <a:gd name="T12" fmla="*/ 9 w 9"/>
                  <a:gd name="T13" fmla="*/ 5 h 5"/>
                  <a:gd name="T14" fmla="*/ 9 w 9"/>
                  <a:gd name="T15" fmla="*/ 5 h 5"/>
                  <a:gd name="T16" fmla="*/ 9 w 9"/>
                  <a:gd name="T17" fmla="*/ 5 h 5"/>
                  <a:gd name="T18" fmla="*/ 9 w 9"/>
                  <a:gd name="T19" fmla="*/ 5 h 5"/>
                  <a:gd name="T20" fmla="*/ 4 w 9"/>
                  <a:gd name="T21" fmla="*/ 5 h 5"/>
                  <a:gd name="T22" fmla="*/ 4 w 9"/>
                  <a:gd name="T23" fmla="*/ 0 h 5"/>
                  <a:gd name="T24" fmla="*/ 4 w 9"/>
                  <a:gd name="T25" fmla="*/ 0 h 5"/>
                  <a:gd name="T26" fmla="*/ 4 w 9"/>
                  <a:gd name="T27" fmla="*/ 5 h 5"/>
                  <a:gd name="T28" fmla="*/ 4 w 9"/>
                  <a:gd name="T29" fmla="*/ 5 h 5"/>
                  <a:gd name="T30" fmla="*/ 4 w 9"/>
                  <a:gd name="T31" fmla="*/ 0 h 5"/>
                  <a:gd name="T32" fmla="*/ 4 w 9"/>
                  <a:gd name="T33" fmla="*/ 0 h 5"/>
                  <a:gd name="T34" fmla="*/ 4 w 9"/>
                  <a:gd name="T35" fmla="*/ 0 h 5"/>
                  <a:gd name="T36" fmla="*/ 4 w 9"/>
                  <a:gd name="T37" fmla="*/ 0 h 5"/>
                  <a:gd name="T38" fmla="*/ 4 w 9"/>
                  <a:gd name="T39" fmla="*/ 0 h 5"/>
                  <a:gd name="T40" fmla="*/ 4 w 9"/>
                  <a:gd name="T41" fmla="*/ 0 h 5"/>
                  <a:gd name="T42" fmla="*/ 0 w 9"/>
                  <a:gd name="T43" fmla="*/ 0 h 5"/>
                  <a:gd name="T44" fmla="*/ 0 w 9"/>
                  <a:gd name="T45" fmla="*/ 0 h 5"/>
                  <a:gd name="T46" fmla="*/ 4 w 9"/>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5">
                    <a:moveTo>
                      <a:pt x="4" y="0"/>
                    </a:moveTo>
                    <a:lnTo>
                      <a:pt x="4" y="0"/>
                    </a:lnTo>
                    <a:lnTo>
                      <a:pt x="4" y="0"/>
                    </a:lnTo>
                    <a:lnTo>
                      <a:pt x="9" y="0"/>
                    </a:lnTo>
                    <a:lnTo>
                      <a:pt x="9" y="0"/>
                    </a:lnTo>
                    <a:lnTo>
                      <a:pt x="9" y="5"/>
                    </a:lnTo>
                    <a:lnTo>
                      <a:pt x="9" y="5"/>
                    </a:lnTo>
                    <a:lnTo>
                      <a:pt x="9" y="5"/>
                    </a:lnTo>
                    <a:lnTo>
                      <a:pt x="9" y="5"/>
                    </a:lnTo>
                    <a:lnTo>
                      <a:pt x="9" y="5"/>
                    </a:lnTo>
                    <a:lnTo>
                      <a:pt x="4" y="5"/>
                    </a:lnTo>
                    <a:lnTo>
                      <a:pt x="4" y="0"/>
                    </a:lnTo>
                    <a:lnTo>
                      <a:pt x="4" y="0"/>
                    </a:lnTo>
                    <a:lnTo>
                      <a:pt x="4" y="5"/>
                    </a:lnTo>
                    <a:lnTo>
                      <a:pt x="4" y="5"/>
                    </a:lnTo>
                    <a:lnTo>
                      <a:pt x="4" y="0"/>
                    </a:lnTo>
                    <a:lnTo>
                      <a:pt x="4" y="0"/>
                    </a:lnTo>
                    <a:lnTo>
                      <a:pt x="4" y="0"/>
                    </a:lnTo>
                    <a:lnTo>
                      <a:pt x="4" y="0"/>
                    </a:lnTo>
                    <a:lnTo>
                      <a:pt x="4" y="0"/>
                    </a:lnTo>
                    <a:lnTo>
                      <a:pt x="4" y="0"/>
                    </a:lnTo>
                    <a:lnTo>
                      <a:pt x="0" y="0"/>
                    </a:lnTo>
                    <a:lnTo>
                      <a:pt x="0" y="0"/>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93" name="Freeform 101"/>
              <p:cNvSpPr>
                <a:spLocks/>
              </p:cNvSpPr>
              <p:nvPr/>
            </p:nvSpPr>
            <p:spPr bwMode="auto">
              <a:xfrm>
                <a:off x="1050" y="2282"/>
                <a:ext cx="13" cy="5"/>
              </a:xfrm>
              <a:custGeom>
                <a:avLst/>
                <a:gdLst>
                  <a:gd name="T0" fmla="*/ 4 w 13"/>
                  <a:gd name="T1" fmla="*/ 0 h 5"/>
                  <a:gd name="T2" fmla="*/ 4 w 13"/>
                  <a:gd name="T3" fmla="*/ 0 h 5"/>
                  <a:gd name="T4" fmla="*/ 8 w 13"/>
                  <a:gd name="T5" fmla="*/ 5 h 5"/>
                  <a:gd name="T6" fmla="*/ 13 w 13"/>
                  <a:gd name="T7" fmla="*/ 5 h 5"/>
                  <a:gd name="T8" fmla="*/ 13 w 13"/>
                  <a:gd name="T9" fmla="*/ 5 h 5"/>
                  <a:gd name="T10" fmla="*/ 13 w 13"/>
                  <a:gd name="T11" fmla="*/ 5 h 5"/>
                  <a:gd name="T12" fmla="*/ 13 w 13"/>
                  <a:gd name="T13" fmla="*/ 5 h 5"/>
                  <a:gd name="T14" fmla="*/ 13 w 13"/>
                  <a:gd name="T15" fmla="*/ 5 h 5"/>
                  <a:gd name="T16" fmla="*/ 13 w 13"/>
                  <a:gd name="T17" fmla="*/ 5 h 5"/>
                  <a:gd name="T18" fmla="*/ 8 w 13"/>
                  <a:gd name="T19" fmla="*/ 5 h 5"/>
                  <a:gd name="T20" fmla="*/ 4 w 13"/>
                  <a:gd name="T21" fmla="*/ 5 h 5"/>
                  <a:gd name="T22" fmla="*/ 4 w 13"/>
                  <a:gd name="T23" fmla="*/ 5 h 5"/>
                  <a:gd name="T24" fmla="*/ 4 w 13"/>
                  <a:gd name="T25" fmla="*/ 5 h 5"/>
                  <a:gd name="T26" fmla="*/ 4 w 13"/>
                  <a:gd name="T27" fmla="*/ 5 h 5"/>
                  <a:gd name="T28" fmla="*/ 4 w 13"/>
                  <a:gd name="T29" fmla="*/ 5 h 5"/>
                  <a:gd name="T30" fmla="*/ 4 w 13"/>
                  <a:gd name="T31" fmla="*/ 5 h 5"/>
                  <a:gd name="T32" fmla="*/ 4 w 13"/>
                  <a:gd name="T33" fmla="*/ 5 h 5"/>
                  <a:gd name="T34" fmla="*/ 4 w 13"/>
                  <a:gd name="T35" fmla="*/ 5 h 5"/>
                  <a:gd name="T36" fmla="*/ 4 w 13"/>
                  <a:gd name="T37" fmla="*/ 5 h 5"/>
                  <a:gd name="T38" fmla="*/ 4 w 13"/>
                  <a:gd name="T39" fmla="*/ 5 h 5"/>
                  <a:gd name="T40" fmla="*/ 4 w 13"/>
                  <a:gd name="T41" fmla="*/ 5 h 5"/>
                  <a:gd name="T42" fmla="*/ 0 w 13"/>
                  <a:gd name="T43" fmla="*/ 5 h 5"/>
                  <a:gd name="T44" fmla="*/ 0 w 13"/>
                  <a:gd name="T45" fmla="*/ 5 h 5"/>
                  <a:gd name="T46" fmla="*/ 4 w 13"/>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5">
                    <a:moveTo>
                      <a:pt x="4" y="0"/>
                    </a:moveTo>
                    <a:lnTo>
                      <a:pt x="4" y="0"/>
                    </a:lnTo>
                    <a:lnTo>
                      <a:pt x="8" y="5"/>
                    </a:lnTo>
                    <a:lnTo>
                      <a:pt x="13" y="5"/>
                    </a:lnTo>
                    <a:lnTo>
                      <a:pt x="13" y="5"/>
                    </a:lnTo>
                    <a:lnTo>
                      <a:pt x="13" y="5"/>
                    </a:lnTo>
                    <a:lnTo>
                      <a:pt x="13" y="5"/>
                    </a:lnTo>
                    <a:lnTo>
                      <a:pt x="13" y="5"/>
                    </a:lnTo>
                    <a:lnTo>
                      <a:pt x="13" y="5"/>
                    </a:lnTo>
                    <a:lnTo>
                      <a:pt x="8" y="5"/>
                    </a:lnTo>
                    <a:lnTo>
                      <a:pt x="4" y="5"/>
                    </a:lnTo>
                    <a:lnTo>
                      <a:pt x="4" y="5"/>
                    </a:lnTo>
                    <a:lnTo>
                      <a:pt x="4" y="5"/>
                    </a:lnTo>
                    <a:lnTo>
                      <a:pt x="4" y="5"/>
                    </a:lnTo>
                    <a:lnTo>
                      <a:pt x="4" y="5"/>
                    </a:lnTo>
                    <a:lnTo>
                      <a:pt x="4" y="5"/>
                    </a:lnTo>
                    <a:lnTo>
                      <a:pt x="4" y="5"/>
                    </a:lnTo>
                    <a:lnTo>
                      <a:pt x="4" y="5"/>
                    </a:lnTo>
                    <a:lnTo>
                      <a:pt x="4" y="5"/>
                    </a:lnTo>
                    <a:lnTo>
                      <a:pt x="4" y="5"/>
                    </a:lnTo>
                    <a:lnTo>
                      <a:pt x="4" y="5"/>
                    </a:lnTo>
                    <a:lnTo>
                      <a:pt x="0" y="5"/>
                    </a:lnTo>
                    <a:lnTo>
                      <a:pt x="0" y="5"/>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94" name="Freeform 102"/>
              <p:cNvSpPr>
                <a:spLocks/>
              </p:cNvSpPr>
              <p:nvPr/>
            </p:nvSpPr>
            <p:spPr bwMode="auto">
              <a:xfrm>
                <a:off x="1008" y="2259"/>
                <a:ext cx="58" cy="10"/>
              </a:xfrm>
              <a:custGeom>
                <a:avLst/>
                <a:gdLst>
                  <a:gd name="T0" fmla="*/ 58 w 58"/>
                  <a:gd name="T1" fmla="*/ 0 h 10"/>
                  <a:gd name="T2" fmla="*/ 55 w 58"/>
                  <a:gd name="T3" fmla="*/ 0 h 10"/>
                  <a:gd name="T4" fmla="*/ 55 w 58"/>
                  <a:gd name="T5" fmla="*/ 0 h 10"/>
                  <a:gd name="T6" fmla="*/ 50 w 58"/>
                  <a:gd name="T7" fmla="*/ 0 h 10"/>
                  <a:gd name="T8" fmla="*/ 50 w 58"/>
                  <a:gd name="T9" fmla="*/ 0 h 10"/>
                  <a:gd name="T10" fmla="*/ 46 w 58"/>
                  <a:gd name="T11" fmla="*/ 0 h 10"/>
                  <a:gd name="T12" fmla="*/ 38 w 58"/>
                  <a:gd name="T13" fmla="*/ 0 h 10"/>
                  <a:gd name="T14" fmla="*/ 30 w 58"/>
                  <a:gd name="T15" fmla="*/ 0 h 10"/>
                  <a:gd name="T16" fmla="*/ 30 w 58"/>
                  <a:gd name="T17" fmla="*/ 0 h 10"/>
                  <a:gd name="T18" fmla="*/ 30 w 58"/>
                  <a:gd name="T19" fmla="*/ 0 h 10"/>
                  <a:gd name="T20" fmla="*/ 25 w 58"/>
                  <a:gd name="T21" fmla="*/ 0 h 10"/>
                  <a:gd name="T22" fmla="*/ 25 w 58"/>
                  <a:gd name="T23" fmla="*/ 0 h 10"/>
                  <a:gd name="T24" fmla="*/ 25 w 58"/>
                  <a:gd name="T25" fmla="*/ 0 h 10"/>
                  <a:gd name="T26" fmla="*/ 21 w 58"/>
                  <a:gd name="T27" fmla="*/ 0 h 10"/>
                  <a:gd name="T28" fmla="*/ 13 w 58"/>
                  <a:gd name="T29" fmla="*/ 5 h 10"/>
                  <a:gd name="T30" fmla="*/ 5 w 58"/>
                  <a:gd name="T31" fmla="*/ 5 h 10"/>
                  <a:gd name="T32" fmla="*/ 5 w 58"/>
                  <a:gd name="T33" fmla="*/ 5 h 10"/>
                  <a:gd name="T34" fmla="*/ 5 w 58"/>
                  <a:gd name="T35" fmla="*/ 5 h 10"/>
                  <a:gd name="T36" fmla="*/ 0 w 58"/>
                  <a:gd name="T37" fmla="*/ 10 h 10"/>
                  <a:gd name="T38" fmla="*/ 5 w 58"/>
                  <a:gd name="T39" fmla="*/ 10 h 10"/>
                  <a:gd name="T40" fmla="*/ 5 w 58"/>
                  <a:gd name="T41" fmla="*/ 10 h 10"/>
                  <a:gd name="T42" fmla="*/ 5 w 58"/>
                  <a:gd name="T43" fmla="*/ 10 h 10"/>
                  <a:gd name="T44" fmla="*/ 13 w 58"/>
                  <a:gd name="T45" fmla="*/ 10 h 10"/>
                  <a:gd name="T46" fmla="*/ 17 w 58"/>
                  <a:gd name="T47" fmla="*/ 5 h 10"/>
                  <a:gd name="T48" fmla="*/ 17 w 58"/>
                  <a:gd name="T49" fmla="*/ 5 h 10"/>
                  <a:gd name="T50" fmla="*/ 17 w 58"/>
                  <a:gd name="T51" fmla="*/ 5 h 10"/>
                  <a:gd name="T52" fmla="*/ 25 w 58"/>
                  <a:gd name="T53" fmla="*/ 5 h 10"/>
                  <a:gd name="T54" fmla="*/ 30 w 58"/>
                  <a:gd name="T55" fmla="*/ 0 h 10"/>
                  <a:gd name="T56" fmla="*/ 30 w 58"/>
                  <a:gd name="T57" fmla="*/ 0 h 10"/>
                  <a:gd name="T58" fmla="*/ 33 w 58"/>
                  <a:gd name="T59" fmla="*/ 0 h 10"/>
                  <a:gd name="T60" fmla="*/ 38 w 58"/>
                  <a:gd name="T61" fmla="*/ 0 h 10"/>
                  <a:gd name="T62" fmla="*/ 42 w 58"/>
                  <a:gd name="T63" fmla="*/ 0 h 10"/>
                  <a:gd name="T64" fmla="*/ 42 w 58"/>
                  <a:gd name="T65" fmla="*/ 0 h 10"/>
                  <a:gd name="T66" fmla="*/ 42 w 58"/>
                  <a:gd name="T67" fmla="*/ 0 h 10"/>
                  <a:gd name="T68" fmla="*/ 46 w 58"/>
                  <a:gd name="T69" fmla="*/ 0 h 10"/>
                  <a:gd name="T70" fmla="*/ 50 w 58"/>
                  <a:gd name="T71" fmla="*/ 0 h 10"/>
                  <a:gd name="T72" fmla="*/ 50 w 58"/>
                  <a:gd name="T73" fmla="*/ 0 h 10"/>
                  <a:gd name="T74" fmla="*/ 50 w 58"/>
                  <a:gd name="T75" fmla="*/ 0 h 10"/>
                  <a:gd name="T76" fmla="*/ 55 w 58"/>
                  <a:gd name="T77" fmla="*/ 0 h 10"/>
                  <a:gd name="T78" fmla="*/ 58 w 58"/>
                  <a:gd name="T79" fmla="*/ 0 h 10"/>
                  <a:gd name="T80" fmla="*/ 58 w 58"/>
                  <a:gd name="T81" fmla="*/ 0 h 10"/>
                  <a:gd name="T82" fmla="*/ 58 w 58"/>
                  <a:gd name="T83" fmla="*/ 5 h 10"/>
                  <a:gd name="T84" fmla="*/ 58 w 58"/>
                  <a:gd name="T85" fmla="*/ 5 h 10"/>
                  <a:gd name="T86" fmla="*/ 58 w 58"/>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10">
                    <a:moveTo>
                      <a:pt x="58" y="0"/>
                    </a:moveTo>
                    <a:lnTo>
                      <a:pt x="55" y="0"/>
                    </a:lnTo>
                    <a:lnTo>
                      <a:pt x="55" y="0"/>
                    </a:lnTo>
                    <a:lnTo>
                      <a:pt x="50" y="0"/>
                    </a:lnTo>
                    <a:lnTo>
                      <a:pt x="50" y="0"/>
                    </a:lnTo>
                    <a:lnTo>
                      <a:pt x="46" y="0"/>
                    </a:lnTo>
                    <a:lnTo>
                      <a:pt x="38" y="0"/>
                    </a:lnTo>
                    <a:lnTo>
                      <a:pt x="30" y="0"/>
                    </a:lnTo>
                    <a:lnTo>
                      <a:pt x="30" y="0"/>
                    </a:lnTo>
                    <a:lnTo>
                      <a:pt x="30" y="0"/>
                    </a:lnTo>
                    <a:lnTo>
                      <a:pt x="25" y="0"/>
                    </a:lnTo>
                    <a:lnTo>
                      <a:pt x="25" y="0"/>
                    </a:lnTo>
                    <a:lnTo>
                      <a:pt x="25" y="0"/>
                    </a:lnTo>
                    <a:lnTo>
                      <a:pt x="21" y="0"/>
                    </a:lnTo>
                    <a:lnTo>
                      <a:pt x="13" y="5"/>
                    </a:lnTo>
                    <a:lnTo>
                      <a:pt x="5" y="5"/>
                    </a:lnTo>
                    <a:lnTo>
                      <a:pt x="5" y="5"/>
                    </a:lnTo>
                    <a:lnTo>
                      <a:pt x="5" y="5"/>
                    </a:lnTo>
                    <a:lnTo>
                      <a:pt x="0" y="10"/>
                    </a:lnTo>
                    <a:lnTo>
                      <a:pt x="5" y="10"/>
                    </a:lnTo>
                    <a:lnTo>
                      <a:pt x="5" y="10"/>
                    </a:lnTo>
                    <a:lnTo>
                      <a:pt x="5" y="10"/>
                    </a:lnTo>
                    <a:lnTo>
                      <a:pt x="13" y="10"/>
                    </a:lnTo>
                    <a:lnTo>
                      <a:pt x="17" y="5"/>
                    </a:lnTo>
                    <a:lnTo>
                      <a:pt x="17" y="5"/>
                    </a:lnTo>
                    <a:lnTo>
                      <a:pt x="17" y="5"/>
                    </a:lnTo>
                    <a:lnTo>
                      <a:pt x="25" y="5"/>
                    </a:lnTo>
                    <a:lnTo>
                      <a:pt x="30" y="0"/>
                    </a:lnTo>
                    <a:lnTo>
                      <a:pt x="30" y="0"/>
                    </a:lnTo>
                    <a:lnTo>
                      <a:pt x="33" y="0"/>
                    </a:lnTo>
                    <a:lnTo>
                      <a:pt x="38" y="0"/>
                    </a:lnTo>
                    <a:lnTo>
                      <a:pt x="42" y="0"/>
                    </a:lnTo>
                    <a:lnTo>
                      <a:pt x="42" y="0"/>
                    </a:lnTo>
                    <a:lnTo>
                      <a:pt x="42" y="0"/>
                    </a:lnTo>
                    <a:lnTo>
                      <a:pt x="46" y="0"/>
                    </a:lnTo>
                    <a:lnTo>
                      <a:pt x="50" y="0"/>
                    </a:lnTo>
                    <a:lnTo>
                      <a:pt x="50" y="0"/>
                    </a:lnTo>
                    <a:lnTo>
                      <a:pt x="50" y="0"/>
                    </a:lnTo>
                    <a:lnTo>
                      <a:pt x="55" y="0"/>
                    </a:lnTo>
                    <a:lnTo>
                      <a:pt x="58" y="0"/>
                    </a:lnTo>
                    <a:lnTo>
                      <a:pt x="58" y="0"/>
                    </a:lnTo>
                    <a:lnTo>
                      <a:pt x="58" y="5"/>
                    </a:lnTo>
                    <a:lnTo>
                      <a:pt x="58" y="5"/>
                    </a:lnTo>
                    <a:lnTo>
                      <a:pt x="58"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95" name="Freeform 103"/>
              <p:cNvSpPr>
                <a:spLocks/>
              </p:cNvSpPr>
              <p:nvPr/>
            </p:nvSpPr>
            <p:spPr bwMode="auto">
              <a:xfrm>
                <a:off x="955" y="2374"/>
                <a:ext cx="50" cy="37"/>
              </a:xfrm>
              <a:custGeom>
                <a:avLst/>
                <a:gdLst>
                  <a:gd name="T0" fmla="*/ 50 w 50"/>
                  <a:gd name="T1" fmla="*/ 28 h 37"/>
                  <a:gd name="T2" fmla="*/ 45 w 50"/>
                  <a:gd name="T3" fmla="*/ 23 h 37"/>
                  <a:gd name="T4" fmla="*/ 41 w 50"/>
                  <a:gd name="T5" fmla="*/ 19 h 37"/>
                  <a:gd name="T6" fmla="*/ 33 w 50"/>
                  <a:gd name="T7" fmla="*/ 6 h 37"/>
                  <a:gd name="T8" fmla="*/ 28 w 50"/>
                  <a:gd name="T9" fmla="*/ 6 h 37"/>
                  <a:gd name="T10" fmla="*/ 25 w 50"/>
                  <a:gd name="T11" fmla="*/ 9 h 37"/>
                  <a:gd name="T12" fmla="*/ 25 w 50"/>
                  <a:gd name="T13" fmla="*/ 14 h 37"/>
                  <a:gd name="T14" fmla="*/ 37 w 50"/>
                  <a:gd name="T15" fmla="*/ 23 h 37"/>
                  <a:gd name="T16" fmla="*/ 37 w 50"/>
                  <a:gd name="T17" fmla="*/ 28 h 37"/>
                  <a:gd name="T18" fmla="*/ 37 w 50"/>
                  <a:gd name="T19" fmla="*/ 33 h 37"/>
                  <a:gd name="T20" fmla="*/ 33 w 50"/>
                  <a:gd name="T21" fmla="*/ 33 h 37"/>
                  <a:gd name="T22" fmla="*/ 25 w 50"/>
                  <a:gd name="T23" fmla="*/ 14 h 37"/>
                  <a:gd name="T24" fmla="*/ 20 w 50"/>
                  <a:gd name="T25" fmla="*/ 14 h 37"/>
                  <a:gd name="T26" fmla="*/ 20 w 50"/>
                  <a:gd name="T27" fmla="*/ 9 h 37"/>
                  <a:gd name="T28" fmla="*/ 17 w 50"/>
                  <a:gd name="T29" fmla="*/ 14 h 37"/>
                  <a:gd name="T30" fmla="*/ 17 w 50"/>
                  <a:gd name="T31" fmla="*/ 19 h 37"/>
                  <a:gd name="T32" fmla="*/ 17 w 50"/>
                  <a:gd name="T33" fmla="*/ 23 h 37"/>
                  <a:gd name="T34" fmla="*/ 20 w 50"/>
                  <a:gd name="T35" fmla="*/ 28 h 37"/>
                  <a:gd name="T36" fmla="*/ 25 w 50"/>
                  <a:gd name="T37" fmla="*/ 33 h 37"/>
                  <a:gd name="T38" fmla="*/ 25 w 50"/>
                  <a:gd name="T39" fmla="*/ 37 h 37"/>
                  <a:gd name="T40" fmla="*/ 20 w 50"/>
                  <a:gd name="T41" fmla="*/ 33 h 37"/>
                  <a:gd name="T42" fmla="*/ 12 w 50"/>
                  <a:gd name="T43" fmla="*/ 19 h 37"/>
                  <a:gd name="T44" fmla="*/ 8 w 50"/>
                  <a:gd name="T45" fmla="*/ 19 h 37"/>
                  <a:gd name="T46" fmla="*/ 8 w 50"/>
                  <a:gd name="T47" fmla="*/ 19 h 37"/>
                  <a:gd name="T48" fmla="*/ 8 w 50"/>
                  <a:gd name="T49" fmla="*/ 23 h 37"/>
                  <a:gd name="T50" fmla="*/ 12 w 50"/>
                  <a:gd name="T51" fmla="*/ 33 h 37"/>
                  <a:gd name="T52" fmla="*/ 12 w 50"/>
                  <a:gd name="T53" fmla="*/ 37 h 37"/>
                  <a:gd name="T54" fmla="*/ 8 w 50"/>
                  <a:gd name="T55" fmla="*/ 33 h 37"/>
                  <a:gd name="T56" fmla="*/ 4 w 50"/>
                  <a:gd name="T57" fmla="*/ 28 h 37"/>
                  <a:gd name="T58" fmla="*/ 4 w 50"/>
                  <a:gd name="T59" fmla="*/ 19 h 37"/>
                  <a:gd name="T60" fmla="*/ 4 w 50"/>
                  <a:gd name="T61" fmla="*/ 19 h 37"/>
                  <a:gd name="T62" fmla="*/ 12 w 50"/>
                  <a:gd name="T63" fmla="*/ 9 h 37"/>
                  <a:gd name="T64" fmla="*/ 12 w 50"/>
                  <a:gd name="T65" fmla="*/ 9 h 37"/>
                  <a:gd name="T66" fmla="*/ 12 w 50"/>
                  <a:gd name="T67" fmla="*/ 9 h 37"/>
                  <a:gd name="T68" fmla="*/ 12 w 50"/>
                  <a:gd name="T69" fmla="*/ 9 h 37"/>
                  <a:gd name="T70" fmla="*/ 20 w 50"/>
                  <a:gd name="T71" fmla="*/ 6 h 37"/>
                  <a:gd name="T72" fmla="*/ 20 w 50"/>
                  <a:gd name="T73" fmla="*/ 6 h 37"/>
                  <a:gd name="T74" fmla="*/ 20 w 50"/>
                  <a:gd name="T75" fmla="*/ 0 h 37"/>
                  <a:gd name="T76" fmla="*/ 20 w 50"/>
                  <a:gd name="T77" fmla="*/ 6 h 37"/>
                  <a:gd name="T78" fmla="*/ 28 w 50"/>
                  <a:gd name="T79" fmla="*/ 0 h 37"/>
                  <a:gd name="T80" fmla="*/ 28 w 50"/>
                  <a:gd name="T81" fmla="*/ 0 h 37"/>
                  <a:gd name="T82" fmla="*/ 33 w 50"/>
                  <a:gd name="T83" fmla="*/ 0 h 37"/>
                  <a:gd name="T84" fmla="*/ 33 w 50"/>
                  <a:gd name="T85" fmla="*/ 0 h 37"/>
                  <a:gd name="T86" fmla="*/ 37 w 50"/>
                  <a:gd name="T87" fmla="*/ 6 h 37"/>
                  <a:gd name="T88" fmla="*/ 41 w 50"/>
                  <a:gd name="T89" fmla="*/ 9 h 37"/>
                  <a:gd name="T90" fmla="*/ 50 w 50"/>
                  <a:gd name="T91" fmla="*/ 19 h 37"/>
                  <a:gd name="T92" fmla="*/ 50 w 50"/>
                  <a:gd name="T93" fmla="*/ 23 h 37"/>
                  <a:gd name="T94" fmla="*/ 50 w 50"/>
                  <a:gd name="T95"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37">
                    <a:moveTo>
                      <a:pt x="50" y="23"/>
                    </a:moveTo>
                    <a:lnTo>
                      <a:pt x="50" y="28"/>
                    </a:lnTo>
                    <a:lnTo>
                      <a:pt x="45" y="28"/>
                    </a:lnTo>
                    <a:lnTo>
                      <a:pt x="45" y="23"/>
                    </a:lnTo>
                    <a:lnTo>
                      <a:pt x="45" y="23"/>
                    </a:lnTo>
                    <a:lnTo>
                      <a:pt x="41" y="19"/>
                    </a:lnTo>
                    <a:lnTo>
                      <a:pt x="37" y="14"/>
                    </a:lnTo>
                    <a:lnTo>
                      <a:pt x="33" y="6"/>
                    </a:lnTo>
                    <a:lnTo>
                      <a:pt x="33" y="6"/>
                    </a:lnTo>
                    <a:lnTo>
                      <a:pt x="28" y="6"/>
                    </a:lnTo>
                    <a:lnTo>
                      <a:pt x="25" y="9"/>
                    </a:lnTo>
                    <a:lnTo>
                      <a:pt x="25" y="9"/>
                    </a:lnTo>
                    <a:lnTo>
                      <a:pt x="25" y="9"/>
                    </a:lnTo>
                    <a:lnTo>
                      <a:pt x="25" y="14"/>
                    </a:lnTo>
                    <a:lnTo>
                      <a:pt x="28" y="19"/>
                    </a:lnTo>
                    <a:lnTo>
                      <a:pt x="37" y="23"/>
                    </a:lnTo>
                    <a:lnTo>
                      <a:pt x="37" y="23"/>
                    </a:lnTo>
                    <a:lnTo>
                      <a:pt x="37" y="28"/>
                    </a:lnTo>
                    <a:lnTo>
                      <a:pt x="37" y="33"/>
                    </a:lnTo>
                    <a:lnTo>
                      <a:pt x="37" y="33"/>
                    </a:lnTo>
                    <a:lnTo>
                      <a:pt x="37" y="33"/>
                    </a:lnTo>
                    <a:lnTo>
                      <a:pt x="33" y="33"/>
                    </a:lnTo>
                    <a:lnTo>
                      <a:pt x="28" y="23"/>
                    </a:lnTo>
                    <a:lnTo>
                      <a:pt x="25" y="14"/>
                    </a:lnTo>
                    <a:lnTo>
                      <a:pt x="25" y="14"/>
                    </a:lnTo>
                    <a:lnTo>
                      <a:pt x="20" y="14"/>
                    </a:lnTo>
                    <a:lnTo>
                      <a:pt x="20" y="9"/>
                    </a:lnTo>
                    <a:lnTo>
                      <a:pt x="20" y="9"/>
                    </a:lnTo>
                    <a:lnTo>
                      <a:pt x="20" y="9"/>
                    </a:lnTo>
                    <a:lnTo>
                      <a:pt x="17" y="14"/>
                    </a:lnTo>
                    <a:lnTo>
                      <a:pt x="17" y="19"/>
                    </a:lnTo>
                    <a:lnTo>
                      <a:pt x="17" y="19"/>
                    </a:lnTo>
                    <a:lnTo>
                      <a:pt x="17" y="19"/>
                    </a:lnTo>
                    <a:lnTo>
                      <a:pt x="17" y="23"/>
                    </a:lnTo>
                    <a:lnTo>
                      <a:pt x="20" y="23"/>
                    </a:lnTo>
                    <a:lnTo>
                      <a:pt x="20" y="28"/>
                    </a:lnTo>
                    <a:lnTo>
                      <a:pt x="20" y="28"/>
                    </a:lnTo>
                    <a:lnTo>
                      <a:pt x="25" y="33"/>
                    </a:lnTo>
                    <a:lnTo>
                      <a:pt x="25" y="37"/>
                    </a:lnTo>
                    <a:lnTo>
                      <a:pt x="25" y="37"/>
                    </a:lnTo>
                    <a:lnTo>
                      <a:pt x="25" y="37"/>
                    </a:lnTo>
                    <a:lnTo>
                      <a:pt x="20" y="33"/>
                    </a:lnTo>
                    <a:lnTo>
                      <a:pt x="17" y="28"/>
                    </a:lnTo>
                    <a:lnTo>
                      <a:pt x="12" y="19"/>
                    </a:lnTo>
                    <a:lnTo>
                      <a:pt x="12" y="19"/>
                    </a:lnTo>
                    <a:lnTo>
                      <a:pt x="8" y="19"/>
                    </a:lnTo>
                    <a:lnTo>
                      <a:pt x="8" y="19"/>
                    </a:lnTo>
                    <a:lnTo>
                      <a:pt x="8" y="19"/>
                    </a:lnTo>
                    <a:lnTo>
                      <a:pt x="8" y="19"/>
                    </a:lnTo>
                    <a:lnTo>
                      <a:pt x="8" y="23"/>
                    </a:lnTo>
                    <a:lnTo>
                      <a:pt x="8" y="33"/>
                    </a:lnTo>
                    <a:lnTo>
                      <a:pt x="12" y="33"/>
                    </a:lnTo>
                    <a:lnTo>
                      <a:pt x="12" y="33"/>
                    </a:lnTo>
                    <a:lnTo>
                      <a:pt x="12" y="37"/>
                    </a:lnTo>
                    <a:lnTo>
                      <a:pt x="12" y="37"/>
                    </a:lnTo>
                    <a:lnTo>
                      <a:pt x="8" y="33"/>
                    </a:lnTo>
                    <a:lnTo>
                      <a:pt x="8" y="33"/>
                    </a:lnTo>
                    <a:lnTo>
                      <a:pt x="4" y="28"/>
                    </a:lnTo>
                    <a:lnTo>
                      <a:pt x="0" y="23"/>
                    </a:lnTo>
                    <a:lnTo>
                      <a:pt x="4" y="19"/>
                    </a:lnTo>
                    <a:lnTo>
                      <a:pt x="4" y="19"/>
                    </a:lnTo>
                    <a:lnTo>
                      <a:pt x="4" y="19"/>
                    </a:lnTo>
                    <a:lnTo>
                      <a:pt x="8" y="14"/>
                    </a:lnTo>
                    <a:lnTo>
                      <a:pt x="12" y="9"/>
                    </a:lnTo>
                    <a:lnTo>
                      <a:pt x="12" y="9"/>
                    </a:lnTo>
                    <a:lnTo>
                      <a:pt x="12" y="9"/>
                    </a:lnTo>
                    <a:lnTo>
                      <a:pt x="12" y="9"/>
                    </a:lnTo>
                    <a:lnTo>
                      <a:pt x="12" y="9"/>
                    </a:lnTo>
                    <a:lnTo>
                      <a:pt x="12" y="9"/>
                    </a:lnTo>
                    <a:lnTo>
                      <a:pt x="12" y="9"/>
                    </a:lnTo>
                    <a:lnTo>
                      <a:pt x="17" y="9"/>
                    </a:lnTo>
                    <a:lnTo>
                      <a:pt x="20" y="6"/>
                    </a:lnTo>
                    <a:lnTo>
                      <a:pt x="20" y="6"/>
                    </a:lnTo>
                    <a:lnTo>
                      <a:pt x="20" y="6"/>
                    </a:lnTo>
                    <a:lnTo>
                      <a:pt x="20" y="6"/>
                    </a:lnTo>
                    <a:lnTo>
                      <a:pt x="20" y="0"/>
                    </a:lnTo>
                    <a:lnTo>
                      <a:pt x="20" y="0"/>
                    </a:lnTo>
                    <a:lnTo>
                      <a:pt x="20" y="6"/>
                    </a:lnTo>
                    <a:lnTo>
                      <a:pt x="25" y="6"/>
                    </a:lnTo>
                    <a:lnTo>
                      <a:pt x="28" y="0"/>
                    </a:lnTo>
                    <a:lnTo>
                      <a:pt x="28" y="0"/>
                    </a:lnTo>
                    <a:lnTo>
                      <a:pt x="28" y="0"/>
                    </a:lnTo>
                    <a:lnTo>
                      <a:pt x="28" y="0"/>
                    </a:lnTo>
                    <a:lnTo>
                      <a:pt x="33" y="0"/>
                    </a:lnTo>
                    <a:lnTo>
                      <a:pt x="33" y="0"/>
                    </a:lnTo>
                    <a:lnTo>
                      <a:pt x="33" y="0"/>
                    </a:lnTo>
                    <a:lnTo>
                      <a:pt x="33" y="6"/>
                    </a:lnTo>
                    <a:lnTo>
                      <a:pt x="37" y="6"/>
                    </a:lnTo>
                    <a:lnTo>
                      <a:pt x="37" y="6"/>
                    </a:lnTo>
                    <a:lnTo>
                      <a:pt x="41" y="9"/>
                    </a:lnTo>
                    <a:lnTo>
                      <a:pt x="45" y="14"/>
                    </a:lnTo>
                    <a:lnTo>
                      <a:pt x="50" y="19"/>
                    </a:lnTo>
                    <a:lnTo>
                      <a:pt x="50" y="19"/>
                    </a:lnTo>
                    <a:lnTo>
                      <a:pt x="50" y="23"/>
                    </a:lnTo>
                    <a:lnTo>
                      <a:pt x="50" y="23"/>
                    </a:lnTo>
                    <a:lnTo>
                      <a:pt x="50" y="23"/>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96" name="Freeform 104"/>
              <p:cNvSpPr>
                <a:spLocks/>
              </p:cNvSpPr>
              <p:nvPr/>
            </p:nvSpPr>
            <p:spPr bwMode="auto">
              <a:xfrm>
                <a:off x="1033" y="2200"/>
                <a:ext cx="8" cy="31"/>
              </a:xfrm>
              <a:custGeom>
                <a:avLst/>
                <a:gdLst>
                  <a:gd name="T0" fmla="*/ 8 w 8"/>
                  <a:gd name="T1" fmla="*/ 0 h 31"/>
                  <a:gd name="T2" fmla="*/ 8 w 8"/>
                  <a:gd name="T3" fmla="*/ 5 h 31"/>
                  <a:gd name="T4" fmla="*/ 8 w 8"/>
                  <a:gd name="T5" fmla="*/ 14 h 31"/>
                  <a:gd name="T6" fmla="*/ 8 w 8"/>
                  <a:gd name="T7" fmla="*/ 17 h 31"/>
                  <a:gd name="T8" fmla="*/ 8 w 8"/>
                  <a:gd name="T9" fmla="*/ 17 h 31"/>
                  <a:gd name="T10" fmla="*/ 8 w 8"/>
                  <a:gd name="T11" fmla="*/ 22 h 31"/>
                  <a:gd name="T12" fmla="*/ 8 w 8"/>
                  <a:gd name="T13" fmla="*/ 27 h 31"/>
                  <a:gd name="T14" fmla="*/ 8 w 8"/>
                  <a:gd name="T15" fmla="*/ 27 h 31"/>
                  <a:gd name="T16" fmla="*/ 8 w 8"/>
                  <a:gd name="T17" fmla="*/ 27 h 31"/>
                  <a:gd name="T18" fmla="*/ 8 w 8"/>
                  <a:gd name="T19" fmla="*/ 31 h 31"/>
                  <a:gd name="T20" fmla="*/ 5 w 8"/>
                  <a:gd name="T21" fmla="*/ 31 h 31"/>
                  <a:gd name="T22" fmla="*/ 5 w 8"/>
                  <a:gd name="T23" fmla="*/ 31 h 31"/>
                  <a:gd name="T24" fmla="*/ 5 w 8"/>
                  <a:gd name="T25" fmla="*/ 31 h 31"/>
                  <a:gd name="T26" fmla="*/ 5 w 8"/>
                  <a:gd name="T27" fmla="*/ 31 h 31"/>
                  <a:gd name="T28" fmla="*/ 0 w 8"/>
                  <a:gd name="T29" fmla="*/ 31 h 31"/>
                  <a:gd name="T30" fmla="*/ 0 w 8"/>
                  <a:gd name="T31" fmla="*/ 27 h 31"/>
                  <a:gd name="T32" fmla="*/ 0 w 8"/>
                  <a:gd name="T33" fmla="*/ 27 h 31"/>
                  <a:gd name="T34" fmla="*/ 0 w 8"/>
                  <a:gd name="T35" fmla="*/ 27 h 31"/>
                  <a:gd name="T36" fmla="*/ 0 w 8"/>
                  <a:gd name="T37" fmla="*/ 27 h 31"/>
                  <a:gd name="T38" fmla="*/ 5 w 8"/>
                  <a:gd name="T39" fmla="*/ 22 h 31"/>
                  <a:gd name="T40" fmla="*/ 5 w 8"/>
                  <a:gd name="T41" fmla="*/ 22 h 31"/>
                  <a:gd name="T42" fmla="*/ 5 w 8"/>
                  <a:gd name="T43" fmla="*/ 22 h 31"/>
                  <a:gd name="T44" fmla="*/ 5 w 8"/>
                  <a:gd name="T45" fmla="*/ 22 h 31"/>
                  <a:gd name="T46" fmla="*/ 5 w 8"/>
                  <a:gd name="T47" fmla="*/ 17 h 31"/>
                  <a:gd name="T48" fmla="*/ 5 w 8"/>
                  <a:gd name="T49" fmla="*/ 17 h 31"/>
                  <a:gd name="T50" fmla="*/ 5 w 8"/>
                  <a:gd name="T51" fmla="*/ 22 h 31"/>
                  <a:gd name="T52" fmla="*/ 5 w 8"/>
                  <a:gd name="T53" fmla="*/ 22 h 31"/>
                  <a:gd name="T54" fmla="*/ 5 w 8"/>
                  <a:gd name="T55" fmla="*/ 17 h 31"/>
                  <a:gd name="T56" fmla="*/ 5 w 8"/>
                  <a:gd name="T57" fmla="*/ 17 h 31"/>
                  <a:gd name="T58" fmla="*/ 5 w 8"/>
                  <a:gd name="T59" fmla="*/ 14 h 31"/>
                  <a:gd name="T60" fmla="*/ 5 w 8"/>
                  <a:gd name="T61" fmla="*/ 8 h 31"/>
                  <a:gd name="T62" fmla="*/ 5 w 8"/>
                  <a:gd name="T63" fmla="*/ 5 h 31"/>
                  <a:gd name="T64" fmla="*/ 5 w 8"/>
                  <a:gd name="T65" fmla="*/ 5 h 31"/>
                  <a:gd name="T66" fmla="*/ 5 w 8"/>
                  <a:gd name="T67" fmla="*/ 0 h 31"/>
                  <a:gd name="T68" fmla="*/ 5 w 8"/>
                  <a:gd name="T69" fmla="*/ 0 h 31"/>
                  <a:gd name="T70" fmla="*/ 8 w 8"/>
                  <a:gd name="T7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31">
                    <a:moveTo>
                      <a:pt x="8" y="0"/>
                    </a:moveTo>
                    <a:lnTo>
                      <a:pt x="8" y="5"/>
                    </a:lnTo>
                    <a:lnTo>
                      <a:pt x="8" y="14"/>
                    </a:lnTo>
                    <a:lnTo>
                      <a:pt x="8" y="17"/>
                    </a:lnTo>
                    <a:lnTo>
                      <a:pt x="8" y="17"/>
                    </a:lnTo>
                    <a:lnTo>
                      <a:pt x="8" y="22"/>
                    </a:lnTo>
                    <a:lnTo>
                      <a:pt x="8" y="27"/>
                    </a:lnTo>
                    <a:lnTo>
                      <a:pt x="8" y="27"/>
                    </a:lnTo>
                    <a:lnTo>
                      <a:pt x="8" y="27"/>
                    </a:lnTo>
                    <a:lnTo>
                      <a:pt x="8" y="31"/>
                    </a:lnTo>
                    <a:lnTo>
                      <a:pt x="5" y="31"/>
                    </a:lnTo>
                    <a:lnTo>
                      <a:pt x="5" y="31"/>
                    </a:lnTo>
                    <a:lnTo>
                      <a:pt x="5" y="31"/>
                    </a:lnTo>
                    <a:lnTo>
                      <a:pt x="5" y="31"/>
                    </a:lnTo>
                    <a:lnTo>
                      <a:pt x="0" y="31"/>
                    </a:lnTo>
                    <a:lnTo>
                      <a:pt x="0" y="27"/>
                    </a:lnTo>
                    <a:lnTo>
                      <a:pt x="0" y="27"/>
                    </a:lnTo>
                    <a:lnTo>
                      <a:pt x="0" y="27"/>
                    </a:lnTo>
                    <a:lnTo>
                      <a:pt x="0" y="27"/>
                    </a:lnTo>
                    <a:lnTo>
                      <a:pt x="5" y="22"/>
                    </a:lnTo>
                    <a:lnTo>
                      <a:pt x="5" y="22"/>
                    </a:lnTo>
                    <a:lnTo>
                      <a:pt x="5" y="22"/>
                    </a:lnTo>
                    <a:lnTo>
                      <a:pt x="5" y="22"/>
                    </a:lnTo>
                    <a:lnTo>
                      <a:pt x="5" y="17"/>
                    </a:lnTo>
                    <a:lnTo>
                      <a:pt x="5" y="17"/>
                    </a:lnTo>
                    <a:lnTo>
                      <a:pt x="5" y="22"/>
                    </a:lnTo>
                    <a:lnTo>
                      <a:pt x="5" y="22"/>
                    </a:lnTo>
                    <a:lnTo>
                      <a:pt x="5" y="17"/>
                    </a:lnTo>
                    <a:lnTo>
                      <a:pt x="5" y="17"/>
                    </a:lnTo>
                    <a:lnTo>
                      <a:pt x="5" y="14"/>
                    </a:lnTo>
                    <a:lnTo>
                      <a:pt x="5" y="8"/>
                    </a:lnTo>
                    <a:lnTo>
                      <a:pt x="5" y="5"/>
                    </a:lnTo>
                    <a:lnTo>
                      <a:pt x="5" y="5"/>
                    </a:lnTo>
                    <a:lnTo>
                      <a:pt x="5" y="0"/>
                    </a:lnTo>
                    <a:lnTo>
                      <a:pt x="5" y="0"/>
                    </a:lnTo>
                    <a:lnTo>
                      <a:pt x="8"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97" name="Freeform 105"/>
              <p:cNvSpPr>
                <a:spLocks/>
              </p:cNvSpPr>
              <p:nvPr/>
            </p:nvSpPr>
            <p:spPr bwMode="auto">
              <a:xfrm>
                <a:off x="1046" y="2222"/>
                <a:ext cx="4" cy="5"/>
              </a:xfrm>
              <a:custGeom>
                <a:avLst/>
                <a:gdLst>
                  <a:gd name="T0" fmla="*/ 0 w 4"/>
                  <a:gd name="T1" fmla="*/ 0 h 5"/>
                  <a:gd name="T2" fmla="*/ 0 w 4"/>
                  <a:gd name="T3" fmla="*/ 0 h 5"/>
                  <a:gd name="T4" fmla="*/ 0 w 4"/>
                  <a:gd name="T5" fmla="*/ 5 h 5"/>
                  <a:gd name="T6" fmla="*/ 4 w 4"/>
                  <a:gd name="T7" fmla="*/ 5 h 5"/>
                  <a:gd name="T8" fmla="*/ 4 w 4"/>
                  <a:gd name="T9" fmla="*/ 5 h 5"/>
                  <a:gd name="T10" fmla="*/ 0 w 4"/>
                  <a:gd name="T11" fmla="*/ 5 h 5"/>
                  <a:gd name="T12" fmla="*/ 0 w 4"/>
                  <a:gd name="T13" fmla="*/ 5 h 5"/>
                  <a:gd name="T14" fmla="*/ 0 w 4"/>
                  <a:gd name="T15" fmla="*/ 5 h 5"/>
                  <a:gd name="T16" fmla="*/ 0 w 4"/>
                  <a:gd name="T17" fmla="*/ 5 h 5"/>
                  <a:gd name="T18" fmla="*/ 0 w 4"/>
                  <a:gd name="T19" fmla="*/ 5 h 5"/>
                  <a:gd name="T20" fmla="*/ 0 w 4"/>
                  <a:gd name="T21" fmla="*/ 5 h 5"/>
                  <a:gd name="T22" fmla="*/ 0 w 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0" y="0"/>
                    </a:moveTo>
                    <a:lnTo>
                      <a:pt x="0" y="0"/>
                    </a:lnTo>
                    <a:lnTo>
                      <a:pt x="0" y="5"/>
                    </a:lnTo>
                    <a:lnTo>
                      <a:pt x="4" y="5"/>
                    </a:lnTo>
                    <a:lnTo>
                      <a:pt x="4" y="5"/>
                    </a:lnTo>
                    <a:lnTo>
                      <a:pt x="0" y="5"/>
                    </a:lnTo>
                    <a:lnTo>
                      <a:pt x="0" y="5"/>
                    </a:lnTo>
                    <a:lnTo>
                      <a:pt x="0" y="5"/>
                    </a:lnTo>
                    <a:lnTo>
                      <a:pt x="0" y="5"/>
                    </a:lnTo>
                    <a:lnTo>
                      <a:pt x="0" y="5"/>
                    </a:lnTo>
                    <a:lnTo>
                      <a:pt x="0" y="5"/>
                    </a:lnTo>
                    <a:lnTo>
                      <a:pt x="0"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98" name="Freeform 106"/>
              <p:cNvSpPr>
                <a:spLocks/>
              </p:cNvSpPr>
              <p:nvPr/>
            </p:nvSpPr>
            <p:spPr bwMode="auto">
              <a:xfrm>
                <a:off x="1029" y="2222"/>
                <a:ext cx="4" cy="5"/>
              </a:xfrm>
              <a:custGeom>
                <a:avLst/>
                <a:gdLst>
                  <a:gd name="T0" fmla="*/ 4 w 4"/>
                  <a:gd name="T1" fmla="*/ 0 h 5"/>
                  <a:gd name="T2" fmla="*/ 0 w 4"/>
                  <a:gd name="T3" fmla="*/ 5 h 5"/>
                  <a:gd name="T4" fmla="*/ 0 w 4"/>
                  <a:gd name="T5" fmla="*/ 5 h 5"/>
                  <a:gd name="T6" fmla="*/ 0 w 4"/>
                  <a:gd name="T7" fmla="*/ 5 h 5"/>
                  <a:gd name="T8" fmla="*/ 0 w 4"/>
                  <a:gd name="T9" fmla="*/ 5 h 5"/>
                  <a:gd name="T10" fmla="*/ 0 w 4"/>
                  <a:gd name="T11" fmla="*/ 5 h 5"/>
                  <a:gd name="T12" fmla="*/ 0 w 4"/>
                  <a:gd name="T13" fmla="*/ 5 h 5"/>
                  <a:gd name="T14" fmla="*/ 0 w 4"/>
                  <a:gd name="T15" fmla="*/ 0 h 5"/>
                  <a:gd name="T16" fmla="*/ 0 w 4"/>
                  <a:gd name="T17" fmla="*/ 0 h 5"/>
                  <a:gd name="T18" fmla="*/ 0 w 4"/>
                  <a:gd name="T19" fmla="*/ 0 h 5"/>
                  <a:gd name="T20" fmla="*/ 0 w 4"/>
                  <a:gd name="T21" fmla="*/ 0 h 5"/>
                  <a:gd name="T22" fmla="*/ 4 w 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0"/>
                    </a:moveTo>
                    <a:lnTo>
                      <a:pt x="0" y="5"/>
                    </a:lnTo>
                    <a:lnTo>
                      <a:pt x="0" y="5"/>
                    </a:lnTo>
                    <a:lnTo>
                      <a:pt x="0" y="5"/>
                    </a:lnTo>
                    <a:lnTo>
                      <a:pt x="0" y="5"/>
                    </a:lnTo>
                    <a:lnTo>
                      <a:pt x="0" y="5"/>
                    </a:lnTo>
                    <a:lnTo>
                      <a:pt x="0" y="5"/>
                    </a:lnTo>
                    <a:lnTo>
                      <a:pt x="0" y="0"/>
                    </a:lnTo>
                    <a:lnTo>
                      <a:pt x="0" y="0"/>
                    </a:lnTo>
                    <a:lnTo>
                      <a:pt x="0" y="0"/>
                    </a:lnTo>
                    <a:lnTo>
                      <a:pt x="0" y="0"/>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99" name="Freeform 107"/>
              <p:cNvSpPr>
                <a:spLocks/>
              </p:cNvSpPr>
              <p:nvPr/>
            </p:nvSpPr>
            <p:spPr bwMode="auto">
              <a:xfrm>
                <a:off x="1041" y="2181"/>
                <a:ext cx="25" cy="19"/>
              </a:xfrm>
              <a:custGeom>
                <a:avLst/>
                <a:gdLst>
                  <a:gd name="T0" fmla="*/ 13 w 25"/>
                  <a:gd name="T1" fmla="*/ 14 h 19"/>
                  <a:gd name="T2" fmla="*/ 17 w 25"/>
                  <a:gd name="T3" fmla="*/ 14 h 19"/>
                  <a:gd name="T4" fmla="*/ 17 w 25"/>
                  <a:gd name="T5" fmla="*/ 14 h 19"/>
                  <a:gd name="T6" fmla="*/ 22 w 25"/>
                  <a:gd name="T7" fmla="*/ 14 h 19"/>
                  <a:gd name="T8" fmla="*/ 22 w 25"/>
                  <a:gd name="T9" fmla="*/ 14 h 19"/>
                  <a:gd name="T10" fmla="*/ 22 w 25"/>
                  <a:gd name="T11" fmla="*/ 19 h 19"/>
                  <a:gd name="T12" fmla="*/ 25 w 25"/>
                  <a:gd name="T13" fmla="*/ 19 h 19"/>
                  <a:gd name="T14" fmla="*/ 25 w 25"/>
                  <a:gd name="T15" fmla="*/ 19 h 19"/>
                  <a:gd name="T16" fmla="*/ 25 w 25"/>
                  <a:gd name="T17" fmla="*/ 19 h 19"/>
                  <a:gd name="T18" fmla="*/ 25 w 25"/>
                  <a:gd name="T19" fmla="*/ 14 h 19"/>
                  <a:gd name="T20" fmla="*/ 25 w 25"/>
                  <a:gd name="T21" fmla="*/ 10 h 19"/>
                  <a:gd name="T22" fmla="*/ 25 w 25"/>
                  <a:gd name="T23" fmla="*/ 0 h 19"/>
                  <a:gd name="T24" fmla="*/ 25 w 25"/>
                  <a:gd name="T25" fmla="*/ 0 h 19"/>
                  <a:gd name="T26" fmla="*/ 22 w 25"/>
                  <a:gd name="T27" fmla="*/ 0 h 19"/>
                  <a:gd name="T28" fmla="*/ 17 w 25"/>
                  <a:gd name="T29" fmla="*/ 5 h 19"/>
                  <a:gd name="T30" fmla="*/ 13 w 25"/>
                  <a:gd name="T31" fmla="*/ 5 h 19"/>
                  <a:gd name="T32" fmla="*/ 13 w 25"/>
                  <a:gd name="T33" fmla="*/ 5 h 19"/>
                  <a:gd name="T34" fmla="*/ 9 w 25"/>
                  <a:gd name="T35" fmla="*/ 5 h 19"/>
                  <a:gd name="T36" fmla="*/ 5 w 25"/>
                  <a:gd name="T37" fmla="*/ 5 h 19"/>
                  <a:gd name="T38" fmla="*/ 0 w 25"/>
                  <a:gd name="T39" fmla="*/ 5 h 19"/>
                  <a:gd name="T40" fmla="*/ 0 w 25"/>
                  <a:gd name="T41" fmla="*/ 5 h 19"/>
                  <a:gd name="T42" fmla="*/ 0 w 25"/>
                  <a:gd name="T43" fmla="*/ 10 h 19"/>
                  <a:gd name="T44" fmla="*/ 0 w 25"/>
                  <a:gd name="T45" fmla="*/ 14 h 19"/>
                  <a:gd name="T46" fmla="*/ 5 w 25"/>
                  <a:gd name="T47" fmla="*/ 14 h 19"/>
                  <a:gd name="T48" fmla="*/ 5 w 25"/>
                  <a:gd name="T49" fmla="*/ 14 h 19"/>
                  <a:gd name="T50" fmla="*/ 9 w 25"/>
                  <a:gd name="T51" fmla="*/ 14 h 19"/>
                  <a:gd name="T52" fmla="*/ 9 w 25"/>
                  <a:gd name="T53" fmla="*/ 14 h 19"/>
                  <a:gd name="T54" fmla="*/ 13 w 25"/>
                  <a:gd name="T5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9">
                    <a:moveTo>
                      <a:pt x="13" y="14"/>
                    </a:moveTo>
                    <a:lnTo>
                      <a:pt x="17" y="14"/>
                    </a:lnTo>
                    <a:lnTo>
                      <a:pt x="17" y="14"/>
                    </a:lnTo>
                    <a:lnTo>
                      <a:pt x="22" y="14"/>
                    </a:lnTo>
                    <a:lnTo>
                      <a:pt x="22" y="14"/>
                    </a:lnTo>
                    <a:lnTo>
                      <a:pt x="22" y="19"/>
                    </a:lnTo>
                    <a:lnTo>
                      <a:pt x="25" y="19"/>
                    </a:lnTo>
                    <a:lnTo>
                      <a:pt x="25" y="19"/>
                    </a:lnTo>
                    <a:lnTo>
                      <a:pt x="25" y="19"/>
                    </a:lnTo>
                    <a:lnTo>
                      <a:pt x="25" y="14"/>
                    </a:lnTo>
                    <a:lnTo>
                      <a:pt x="25" y="10"/>
                    </a:lnTo>
                    <a:lnTo>
                      <a:pt x="25" y="0"/>
                    </a:lnTo>
                    <a:lnTo>
                      <a:pt x="25" y="0"/>
                    </a:lnTo>
                    <a:lnTo>
                      <a:pt x="22" y="0"/>
                    </a:lnTo>
                    <a:lnTo>
                      <a:pt x="17" y="5"/>
                    </a:lnTo>
                    <a:lnTo>
                      <a:pt x="13" y="5"/>
                    </a:lnTo>
                    <a:lnTo>
                      <a:pt x="13" y="5"/>
                    </a:lnTo>
                    <a:lnTo>
                      <a:pt x="9" y="5"/>
                    </a:lnTo>
                    <a:lnTo>
                      <a:pt x="5" y="5"/>
                    </a:lnTo>
                    <a:lnTo>
                      <a:pt x="0" y="5"/>
                    </a:lnTo>
                    <a:lnTo>
                      <a:pt x="0" y="5"/>
                    </a:lnTo>
                    <a:lnTo>
                      <a:pt x="0" y="10"/>
                    </a:lnTo>
                    <a:lnTo>
                      <a:pt x="0" y="14"/>
                    </a:lnTo>
                    <a:lnTo>
                      <a:pt x="5" y="14"/>
                    </a:lnTo>
                    <a:lnTo>
                      <a:pt x="5" y="14"/>
                    </a:lnTo>
                    <a:lnTo>
                      <a:pt x="9" y="14"/>
                    </a:lnTo>
                    <a:lnTo>
                      <a:pt x="9" y="14"/>
                    </a:lnTo>
                    <a:lnTo>
                      <a:pt x="13" y="14"/>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00" name="Freeform 108"/>
              <p:cNvSpPr>
                <a:spLocks/>
              </p:cNvSpPr>
              <p:nvPr/>
            </p:nvSpPr>
            <p:spPr bwMode="auto">
              <a:xfrm>
                <a:off x="1054" y="2214"/>
                <a:ext cx="12" cy="8"/>
              </a:xfrm>
              <a:custGeom>
                <a:avLst/>
                <a:gdLst>
                  <a:gd name="T0" fmla="*/ 4 w 12"/>
                  <a:gd name="T1" fmla="*/ 0 h 8"/>
                  <a:gd name="T2" fmla="*/ 9 w 12"/>
                  <a:gd name="T3" fmla="*/ 0 h 8"/>
                  <a:gd name="T4" fmla="*/ 9 w 12"/>
                  <a:gd name="T5" fmla="*/ 0 h 8"/>
                  <a:gd name="T6" fmla="*/ 12 w 12"/>
                  <a:gd name="T7" fmla="*/ 0 h 8"/>
                  <a:gd name="T8" fmla="*/ 12 w 12"/>
                  <a:gd name="T9" fmla="*/ 0 h 8"/>
                  <a:gd name="T10" fmla="*/ 9 w 12"/>
                  <a:gd name="T11" fmla="*/ 3 h 8"/>
                  <a:gd name="T12" fmla="*/ 9 w 12"/>
                  <a:gd name="T13" fmla="*/ 8 h 8"/>
                  <a:gd name="T14" fmla="*/ 9 w 12"/>
                  <a:gd name="T15" fmla="*/ 8 h 8"/>
                  <a:gd name="T16" fmla="*/ 9 w 12"/>
                  <a:gd name="T17" fmla="*/ 8 h 8"/>
                  <a:gd name="T18" fmla="*/ 9 w 12"/>
                  <a:gd name="T19" fmla="*/ 8 h 8"/>
                  <a:gd name="T20" fmla="*/ 9 w 12"/>
                  <a:gd name="T21" fmla="*/ 3 h 8"/>
                  <a:gd name="T22" fmla="*/ 4 w 12"/>
                  <a:gd name="T23" fmla="*/ 3 h 8"/>
                  <a:gd name="T24" fmla="*/ 4 w 12"/>
                  <a:gd name="T25" fmla="*/ 3 h 8"/>
                  <a:gd name="T26" fmla="*/ 0 w 12"/>
                  <a:gd name="T27" fmla="*/ 3 h 8"/>
                  <a:gd name="T28" fmla="*/ 0 w 12"/>
                  <a:gd name="T29" fmla="*/ 3 h 8"/>
                  <a:gd name="T30" fmla="*/ 4 w 12"/>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8">
                    <a:moveTo>
                      <a:pt x="4" y="0"/>
                    </a:moveTo>
                    <a:lnTo>
                      <a:pt x="9" y="0"/>
                    </a:lnTo>
                    <a:lnTo>
                      <a:pt x="9" y="0"/>
                    </a:lnTo>
                    <a:lnTo>
                      <a:pt x="12" y="0"/>
                    </a:lnTo>
                    <a:lnTo>
                      <a:pt x="12" y="0"/>
                    </a:lnTo>
                    <a:lnTo>
                      <a:pt x="9" y="3"/>
                    </a:lnTo>
                    <a:lnTo>
                      <a:pt x="9" y="8"/>
                    </a:lnTo>
                    <a:lnTo>
                      <a:pt x="9" y="8"/>
                    </a:lnTo>
                    <a:lnTo>
                      <a:pt x="9" y="8"/>
                    </a:lnTo>
                    <a:lnTo>
                      <a:pt x="9" y="8"/>
                    </a:lnTo>
                    <a:lnTo>
                      <a:pt x="9" y="3"/>
                    </a:lnTo>
                    <a:lnTo>
                      <a:pt x="4" y="3"/>
                    </a:lnTo>
                    <a:lnTo>
                      <a:pt x="4" y="3"/>
                    </a:lnTo>
                    <a:lnTo>
                      <a:pt x="0" y="3"/>
                    </a:lnTo>
                    <a:lnTo>
                      <a:pt x="0" y="3"/>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01" name="Freeform 109"/>
              <p:cNvSpPr>
                <a:spLocks/>
              </p:cNvSpPr>
              <p:nvPr/>
            </p:nvSpPr>
            <p:spPr bwMode="auto">
              <a:xfrm>
                <a:off x="1046" y="2214"/>
                <a:ext cx="12" cy="13"/>
              </a:xfrm>
              <a:custGeom>
                <a:avLst/>
                <a:gdLst>
                  <a:gd name="T0" fmla="*/ 4 w 12"/>
                  <a:gd name="T1" fmla="*/ 0 h 13"/>
                  <a:gd name="T2" fmla="*/ 4 w 12"/>
                  <a:gd name="T3" fmla="*/ 3 h 13"/>
                  <a:gd name="T4" fmla="*/ 8 w 12"/>
                  <a:gd name="T5" fmla="*/ 8 h 13"/>
                  <a:gd name="T6" fmla="*/ 12 w 12"/>
                  <a:gd name="T7" fmla="*/ 13 h 13"/>
                  <a:gd name="T8" fmla="*/ 12 w 12"/>
                  <a:gd name="T9" fmla="*/ 13 h 13"/>
                  <a:gd name="T10" fmla="*/ 12 w 12"/>
                  <a:gd name="T11" fmla="*/ 13 h 13"/>
                  <a:gd name="T12" fmla="*/ 8 w 12"/>
                  <a:gd name="T13" fmla="*/ 13 h 13"/>
                  <a:gd name="T14" fmla="*/ 8 w 12"/>
                  <a:gd name="T15" fmla="*/ 8 h 13"/>
                  <a:gd name="T16" fmla="*/ 8 w 12"/>
                  <a:gd name="T17" fmla="*/ 8 h 13"/>
                  <a:gd name="T18" fmla="*/ 4 w 12"/>
                  <a:gd name="T19" fmla="*/ 8 h 13"/>
                  <a:gd name="T20" fmla="*/ 0 w 12"/>
                  <a:gd name="T21" fmla="*/ 8 h 13"/>
                  <a:gd name="T22" fmla="*/ 0 w 12"/>
                  <a:gd name="T23" fmla="*/ 3 h 13"/>
                  <a:gd name="T24" fmla="*/ 0 w 12"/>
                  <a:gd name="T25" fmla="*/ 3 h 13"/>
                  <a:gd name="T26" fmla="*/ 0 w 12"/>
                  <a:gd name="T27" fmla="*/ 0 h 13"/>
                  <a:gd name="T28" fmla="*/ 0 w 12"/>
                  <a:gd name="T29" fmla="*/ 0 h 13"/>
                  <a:gd name="T30" fmla="*/ 4 w 12"/>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3">
                    <a:moveTo>
                      <a:pt x="4" y="0"/>
                    </a:moveTo>
                    <a:lnTo>
                      <a:pt x="4" y="3"/>
                    </a:lnTo>
                    <a:lnTo>
                      <a:pt x="8" y="8"/>
                    </a:lnTo>
                    <a:lnTo>
                      <a:pt x="12" y="13"/>
                    </a:lnTo>
                    <a:lnTo>
                      <a:pt x="12" y="13"/>
                    </a:lnTo>
                    <a:lnTo>
                      <a:pt x="12" y="13"/>
                    </a:lnTo>
                    <a:lnTo>
                      <a:pt x="8" y="13"/>
                    </a:lnTo>
                    <a:lnTo>
                      <a:pt x="8" y="8"/>
                    </a:lnTo>
                    <a:lnTo>
                      <a:pt x="8" y="8"/>
                    </a:lnTo>
                    <a:lnTo>
                      <a:pt x="4" y="8"/>
                    </a:lnTo>
                    <a:lnTo>
                      <a:pt x="0" y="8"/>
                    </a:lnTo>
                    <a:lnTo>
                      <a:pt x="0" y="3"/>
                    </a:lnTo>
                    <a:lnTo>
                      <a:pt x="0" y="3"/>
                    </a:lnTo>
                    <a:lnTo>
                      <a:pt x="0" y="0"/>
                    </a:lnTo>
                    <a:lnTo>
                      <a:pt x="0" y="0"/>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02" name="Freeform 110"/>
              <p:cNvSpPr>
                <a:spLocks/>
              </p:cNvSpPr>
              <p:nvPr/>
            </p:nvSpPr>
            <p:spPr bwMode="auto">
              <a:xfrm>
                <a:off x="1054" y="2231"/>
                <a:ext cx="4" cy="24"/>
              </a:xfrm>
              <a:custGeom>
                <a:avLst/>
                <a:gdLst>
                  <a:gd name="T0" fmla="*/ 4 w 4"/>
                  <a:gd name="T1" fmla="*/ 0 h 24"/>
                  <a:gd name="T2" fmla="*/ 4 w 4"/>
                  <a:gd name="T3" fmla="*/ 10 h 24"/>
                  <a:gd name="T4" fmla="*/ 4 w 4"/>
                  <a:gd name="T5" fmla="*/ 14 h 24"/>
                  <a:gd name="T6" fmla="*/ 4 w 4"/>
                  <a:gd name="T7" fmla="*/ 19 h 24"/>
                  <a:gd name="T8" fmla="*/ 4 w 4"/>
                  <a:gd name="T9" fmla="*/ 19 h 24"/>
                  <a:gd name="T10" fmla="*/ 4 w 4"/>
                  <a:gd name="T11" fmla="*/ 24 h 24"/>
                  <a:gd name="T12" fmla="*/ 4 w 4"/>
                  <a:gd name="T13" fmla="*/ 19 h 24"/>
                  <a:gd name="T14" fmla="*/ 4 w 4"/>
                  <a:gd name="T15" fmla="*/ 14 h 24"/>
                  <a:gd name="T16" fmla="*/ 4 w 4"/>
                  <a:gd name="T17" fmla="*/ 14 h 24"/>
                  <a:gd name="T18" fmla="*/ 4 w 4"/>
                  <a:gd name="T19" fmla="*/ 14 h 24"/>
                  <a:gd name="T20" fmla="*/ 4 w 4"/>
                  <a:gd name="T21" fmla="*/ 10 h 24"/>
                  <a:gd name="T22" fmla="*/ 4 w 4"/>
                  <a:gd name="T23" fmla="*/ 5 h 24"/>
                  <a:gd name="T24" fmla="*/ 4 w 4"/>
                  <a:gd name="T25" fmla="*/ 5 h 24"/>
                  <a:gd name="T26" fmla="*/ 0 w 4"/>
                  <a:gd name="T27" fmla="*/ 0 h 24"/>
                  <a:gd name="T28" fmla="*/ 0 w 4"/>
                  <a:gd name="T29" fmla="*/ 0 h 24"/>
                  <a:gd name="T30" fmla="*/ 4 w 4"/>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4">
                    <a:moveTo>
                      <a:pt x="4" y="0"/>
                    </a:moveTo>
                    <a:lnTo>
                      <a:pt x="4" y="10"/>
                    </a:lnTo>
                    <a:lnTo>
                      <a:pt x="4" y="14"/>
                    </a:lnTo>
                    <a:lnTo>
                      <a:pt x="4" y="19"/>
                    </a:lnTo>
                    <a:lnTo>
                      <a:pt x="4" y="19"/>
                    </a:lnTo>
                    <a:lnTo>
                      <a:pt x="4" y="24"/>
                    </a:lnTo>
                    <a:lnTo>
                      <a:pt x="4" y="19"/>
                    </a:lnTo>
                    <a:lnTo>
                      <a:pt x="4" y="14"/>
                    </a:lnTo>
                    <a:lnTo>
                      <a:pt x="4" y="14"/>
                    </a:lnTo>
                    <a:lnTo>
                      <a:pt x="4" y="14"/>
                    </a:lnTo>
                    <a:lnTo>
                      <a:pt x="4" y="10"/>
                    </a:lnTo>
                    <a:lnTo>
                      <a:pt x="4" y="5"/>
                    </a:lnTo>
                    <a:lnTo>
                      <a:pt x="4" y="5"/>
                    </a:lnTo>
                    <a:lnTo>
                      <a:pt x="0" y="0"/>
                    </a:lnTo>
                    <a:lnTo>
                      <a:pt x="0" y="0"/>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03" name="Freeform 111"/>
              <p:cNvSpPr>
                <a:spLocks/>
              </p:cNvSpPr>
              <p:nvPr/>
            </p:nvSpPr>
            <p:spPr bwMode="auto">
              <a:xfrm>
                <a:off x="1041" y="2177"/>
                <a:ext cx="22" cy="4"/>
              </a:xfrm>
              <a:custGeom>
                <a:avLst/>
                <a:gdLst>
                  <a:gd name="T0" fmla="*/ 22 w 22"/>
                  <a:gd name="T1" fmla="*/ 4 h 4"/>
                  <a:gd name="T2" fmla="*/ 17 w 22"/>
                  <a:gd name="T3" fmla="*/ 4 h 4"/>
                  <a:gd name="T4" fmla="*/ 13 w 22"/>
                  <a:gd name="T5" fmla="*/ 4 h 4"/>
                  <a:gd name="T6" fmla="*/ 9 w 22"/>
                  <a:gd name="T7" fmla="*/ 4 h 4"/>
                  <a:gd name="T8" fmla="*/ 9 w 22"/>
                  <a:gd name="T9" fmla="*/ 4 h 4"/>
                  <a:gd name="T10" fmla="*/ 5 w 22"/>
                  <a:gd name="T11" fmla="*/ 4 h 4"/>
                  <a:gd name="T12" fmla="*/ 0 w 22"/>
                  <a:gd name="T13" fmla="*/ 4 h 4"/>
                  <a:gd name="T14" fmla="*/ 5 w 22"/>
                  <a:gd name="T15" fmla="*/ 4 h 4"/>
                  <a:gd name="T16" fmla="*/ 5 w 22"/>
                  <a:gd name="T17" fmla="*/ 4 h 4"/>
                  <a:gd name="T18" fmla="*/ 5 w 22"/>
                  <a:gd name="T19" fmla="*/ 4 h 4"/>
                  <a:gd name="T20" fmla="*/ 9 w 22"/>
                  <a:gd name="T21" fmla="*/ 4 h 4"/>
                  <a:gd name="T22" fmla="*/ 13 w 22"/>
                  <a:gd name="T23" fmla="*/ 0 h 4"/>
                  <a:gd name="T24" fmla="*/ 13 w 22"/>
                  <a:gd name="T25" fmla="*/ 0 h 4"/>
                  <a:gd name="T26" fmla="*/ 22 w 22"/>
                  <a:gd name="T27" fmla="*/ 0 h 4"/>
                  <a:gd name="T28" fmla="*/ 22 w 22"/>
                  <a:gd name="T29" fmla="*/ 4 h 4"/>
                  <a:gd name="T30" fmla="*/ 22 w 22"/>
                  <a:gd name="T3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4">
                    <a:moveTo>
                      <a:pt x="22" y="4"/>
                    </a:moveTo>
                    <a:lnTo>
                      <a:pt x="17" y="4"/>
                    </a:lnTo>
                    <a:lnTo>
                      <a:pt x="13" y="4"/>
                    </a:lnTo>
                    <a:lnTo>
                      <a:pt x="9" y="4"/>
                    </a:lnTo>
                    <a:lnTo>
                      <a:pt x="9" y="4"/>
                    </a:lnTo>
                    <a:lnTo>
                      <a:pt x="5" y="4"/>
                    </a:lnTo>
                    <a:lnTo>
                      <a:pt x="0" y="4"/>
                    </a:lnTo>
                    <a:lnTo>
                      <a:pt x="5" y="4"/>
                    </a:lnTo>
                    <a:lnTo>
                      <a:pt x="5" y="4"/>
                    </a:lnTo>
                    <a:lnTo>
                      <a:pt x="5" y="4"/>
                    </a:lnTo>
                    <a:lnTo>
                      <a:pt x="9" y="4"/>
                    </a:lnTo>
                    <a:lnTo>
                      <a:pt x="13" y="0"/>
                    </a:lnTo>
                    <a:lnTo>
                      <a:pt x="13" y="0"/>
                    </a:lnTo>
                    <a:lnTo>
                      <a:pt x="22" y="0"/>
                    </a:lnTo>
                    <a:lnTo>
                      <a:pt x="22" y="4"/>
                    </a:lnTo>
                    <a:lnTo>
                      <a:pt x="22" y="4"/>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04" name="Freeform 112"/>
              <p:cNvSpPr>
                <a:spLocks/>
              </p:cNvSpPr>
              <p:nvPr/>
            </p:nvSpPr>
            <p:spPr bwMode="auto">
              <a:xfrm>
                <a:off x="1041" y="2158"/>
                <a:ext cx="22" cy="19"/>
              </a:xfrm>
              <a:custGeom>
                <a:avLst/>
                <a:gdLst>
                  <a:gd name="T0" fmla="*/ 22 w 22"/>
                  <a:gd name="T1" fmla="*/ 19 h 19"/>
                  <a:gd name="T2" fmla="*/ 17 w 22"/>
                  <a:gd name="T3" fmla="*/ 19 h 19"/>
                  <a:gd name="T4" fmla="*/ 13 w 22"/>
                  <a:gd name="T5" fmla="*/ 19 h 19"/>
                  <a:gd name="T6" fmla="*/ 9 w 22"/>
                  <a:gd name="T7" fmla="*/ 19 h 19"/>
                  <a:gd name="T8" fmla="*/ 9 w 22"/>
                  <a:gd name="T9" fmla="*/ 19 h 19"/>
                  <a:gd name="T10" fmla="*/ 5 w 22"/>
                  <a:gd name="T11" fmla="*/ 19 h 19"/>
                  <a:gd name="T12" fmla="*/ 5 w 22"/>
                  <a:gd name="T13" fmla="*/ 19 h 19"/>
                  <a:gd name="T14" fmla="*/ 5 w 22"/>
                  <a:gd name="T15" fmla="*/ 14 h 19"/>
                  <a:gd name="T16" fmla="*/ 5 w 22"/>
                  <a:gd name="T17" fmla="*/ 14 h 19"/>
                  <a:gd name="T18" fmla="*/ 0 w 22"/>
                  <a:gd name="T19" fmla="*/ 9 h 19"/>
                  <a:gd name="T20" fmla="*/ 5 w 22"/>
                  <a:gd name="T21" fmla="*/ 5 h 19"/>
                  <a:gd name="T22" fmla="*/ 5 w 22"/>
                  <a:gd name="T23" fmla="*/ 0 h 19"/>
                  <a:gd name="T24" fmla="*/ 5 w 22"/>
                  <a:gd name="T25" fmla="*/ 0 h 19"/>
                  <a:gd name="T26" fmla="*/ 5 w 22"/>
                  <a:gd name="T27" fmla="*/ 0 h 19"/>
                  <a:gd name="T28" fmla="*/ 9 w 22"/>
                  <a:gd name="T29" fmla="*/ 0 h 19"/>
                  <a:gd name="T30" fmla="*/ 13 w 22"/>
                  <a:gd name="T31" fmla="*/ 0 h 19"/>
                  <a:gd name="T32" fmla="*/ 13 w 22"/>
                  <a:gd name="T33" fmla="*/ 0 h 19"/>
                  <a:gd name="T34" fmla="*/ 17 w 22"/>
                  <a:gd name="T35" fmla="*/ 9 h 19"/>
                  <a:gd name="T36" fmla="*/ 22 w 22"/>
                  <a:gd name="T37" fmla="*/ 14 h 19"/>
                  <a:gd name="T38" fmla="*/ 22 w 22"/>
                  <a:gd name="T3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9">
                    <a:moveTo>
                      <a:pt x="22" y="19"/>
                    </a:moveTo>
                    <a:lnTo>
                      <a:pt x="17" y="19"/>
                    </a:lnTo>
                    <a:lnTo>
                      <a:pt x="13" y="19"/>
                    </a:lnTo>
                    <a:lnTo>
                      <a:pt x="9" y="19"/>
                    </a:lnTo>
                    <a:lnTo>
                      <a:pt x="9" y="19"/>
                    </a:lnTo>
                    <a:lnTo>
                      <a:pt x="5" y="19"/>
                    </a:lnTo>
                    <a:lnTo>
                      <a:pt x="5" y="19"/>
                    </a:lnTo>
                    <a:lnTo>
                      <a:pt x="5" y="14"/>
                    </a:lnTo>
                    <a:lnTo>
                      <a:pt x="5" y="14"/>
                    </a:lnTo>
                    <a:lnTo>
                      <a:pt x="0" y="9"/>
                    </a:lnTo>
                    <a:lnTo>
                      <a:pt x="5" y="5"/>
                    </a:lnTo>
                    <a:lnTo>
                      <a:pt x="5" y="0"/>
                    </a:lnTo>
                    <a:lnTo>
                      <a:pt x="5" y="0"/>
                    </a:lnTo>
                    <a:lnTo>
                      <a:pt x="5" y="0"/>
                    </a:lnTo>
                    <a:lnTo>
                      <a:pt x="9" y="0"/>
                    </a:lnTo>
                    <a:lnTo>
                      <a:pt x="13" y="0"/>
                    </a:lnTo>
                    <a:lnTo>
                      <a:pt x="13" y="0"/>
                    </a:lnTo>
                    <a:lnTo>
                      <a:pt x="17" y="9"/>
                    </a:lnTo>
                    <a:lnTo>
                      <a:pt x="22" y="14"/>
                    </a:lnTo>
                    <a:lnTo>
                      <a:pt x="22" y="19"/>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05" name="Freeform 113"/>
              <p:cNvSpPr>
                <a:spLocks/>
              </p:cNvSpPr>
              <p:nvPr/>
            </p:nvSpPr>
            <p:spPr bwMode="auto">
              <a:xfrm>
                <a:off x="1066" y="2172"/>
                <a:ext cx="8" cy="36"/>
              </a:xfrm>
              <a:custGeom>
                <a:avLst/>
                <a:gdLst>
                  <a:gd name="T0" fmla="*/ 5 w 8"/>
                  <a:gd name="T1" fmla="*/ 5 h 36"/>
                  <a:gd name="T2" fmla="*/ 8 w 8"/>
                  <a:gd name="T3" fmla="*/ 9 h 36"/>
                  <a:gd name="T4" fmla="*/ 8 w 8"/>
                  <a:gd name="T5" fmla="*/ 14 h 36"/>
                  <a:gd name="T6" fmla="*/ 8 w 8"/>
                  <a:gd name="T7" fmla="*/ 14 h 36"/>
                  <a:gd name="T8" fmla="*/ 8 w 8"/>
                  <a:gd name="T9" fmla="*/ 19 h 36"/>
                  <a:gd name="T10" fmla="*/ 8 w 8"/>
                  <a:gd name="T11" fmla="*/ 19 h 36"/>
                  <a:gd name="T12" fmla="*/ 8 w 8"/>
                  <a:gd name="T13" fmla="*/ 19 h 36"/>
                  <a:gd name="T14" fmla="*/ 8 w 8"/>
                  <a:gd name="T15" fmla="*/ 19 h 36"/>
                  <a:gd name="T16" fmla="*/ 8 w 8"/>
                  <a:gd name="T17" fmla="*/ 23 h 36"/>
                  <a:gd name="T18" fmla="*/ 8 w 8"/>
                  <a:gd name="T19" fmla="*/ 23 h 36"/>
                  <a:gd name="T20" fmla="*/ 8 w 8"/>
                  <a:gd name="T21" fmla="*/ 23 h 36"/>
                  <a:gd name="T22" fmla="*/ 8 w 8"/>
                  <a:gd name="T23" fmla="*/ 23 h 36"/>
                  <a:gd name="T24" fmla="*/ 5 w 8"/>
                  <a:gd name="T25" fmla="*/ 28 h 36"/>
                  <a:gd name="T26" fmla="*/ 5 w 8"/>
                  <a:gd name="T27" fmla="*/ 28 h 36"/>
                  <a:gd name="T28" fmla="*/ 0 w 8"/>
                  <a:gd name="T29" fmla="*/ 36 h 36"/>
                  <a:gd name="T30" fmla="*/ 0 w 8"/>
                  <a:gd name="T31" fmla="*/ 36 h 36"/>
                  <a:gd name="T32" fmla="*/ 0 w 8"/>
                  <a:gd name="T33" fmla="*/ 36 h 36"/>
                  <a:gd name="T34" fmla="*/ 0 w 8"/>
                  <a:gd name="T35" fmla="*/ 33 h 36"/>
                  <a:gd name="T36" fmla="*/ 0 w 8"/>
                  <a:gd name="T37" fmla="*/ 33 h 36"/>
                  <a:gd name="T38" fmla="*/ 5 w 8"/>
                  <a:gd name="T39" fmla="*/ 28 h 36"/>
                  <a:gd name="T40" fmla="*/ 5 w 8"/>
                  <a:gd name="T41" fmla="*/ 23 h 36"/>
                  <a:gd name="T42" fmla="*/ 5 w 8"/>
                  <a:gd name="T43" fmla="*/ 19 h 36"/>
                  <a:gd name="T44" fmla="*/ 5 w 8"/>
                  <a:gd name="T45" fmla="*/ 14 h 36"/>
                  <a:gd name="T46" fmla="*/ 5 w 8"/>
                  <a:gd name="T47" fmla="*/ 14 h 36"/>
                  <a:gd name="T48" fmla="*/ 5 w 8"/>
                  <a:gd name="T49" fmla="*/ 14 h 36"/>
                  <a:gd name="T50" fmla="*/ 0 w 8"/>
                  <a:gd name="T51" fmla="*/ 9 h 36"/>
                  <a:gd name="T52" fmla="*/ 0 w 8"/>
                  <a:gd name="T53" fmla="*/ 9 h 36"/>
                  <a:gd name="T54" fmla="*/ 0 w 8"/>
                  <a:gd name="T55" fmla="*/ 5 h 36"/>
                  <a:gd name="T56" fmla="*/ 0 w 8"/>
                  <a:gd name="T57" fmla="*/ 5 h 36"/>
                  <a:gd name="T58" fmla="*/ 0 w 8"/>
                  <a:gd name="T59" fmla="*/ 0 h 36"/>
                  <a:gd name="T60" fmla="*/ 0 w 8"/>
                  <a:gd name="T61" fmla="*/ 0 h 36"/>
                  <a:gd name="T62" fmla="*/ 0 w 8"/>
                  <a:gd name="T63" fmla="*/ 0 h 36"/>
                  <a:gd name="T64" fmla="*/ 0 w 8"/>
                  <a:gd name="T65" fmla="*/ 0 h 36"/>
                  <a:gd name="T66" fmla="*/ 0 w 8"/>
                  <a:gd name="T67" fmla="*/ 0 h 36"/>
                  <a:gd name="T68" fmla="*/ 0 w 8"/>
                  <a:gd name="T69" fmla="*/ 0 h 36"/>
                  <a:gd name="T70" fmla="*/ 5 w 8"/>
                  <a:gd name="T71" fmla="*/ 0 h 36"/>
                  <a:gd name="T72" fmla="*/ 5 w 8"/>
                  <a:gd name="T73" fmla="*/ 0 h 36"/>
                  <a:gd name="T74" fmla="*/ 5 w 8"/>
                  <a:gd name="T7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36">
                    <a:moveTo>
                      <a:pt x="5" y="0"/>
                    </a:moveTo>
                    <a:lnTo>
                      <a:pt x="5" y="5"/>
                    </a:lnTo>
                    <a:lnTo>
                      <a:pt x="8" y="9"/>
                    </a:lnTo>
                    <a:lnTo>
                      <a:pt x="8" y="9"/>
                    </a:lnTo>
                    <a:lnTo>
                      <a:pt x="8" y="9"/>
                    </a:lnTo>
                    <a:lnTo>
                      <a:pt x="8" y="14"/>
                    </a:lnTo>
                    <a:lnTo>
                      <a:pt x="8" y="14"/>
                    </a:lnTo>
                    <a:lnTo>
                      <a:pt x="8" y="14"/>
                    </a:lnTo>
                    <a:lnTo>
                      <a:pt x="8" y="19"/>
                    </a:lnTo>
                    <a:lnTo>
                      <a:pt x="8" y="19"/>
                    </a:lnTo>
                    <a:lnTo>
                      <a:pt x="8" y="19"/>
                    </a:lnTo>
                    <a:lnTo>
                      <a:pt x="8" y="19"/>
                    </a:lnTo>
                    <a:lnTo>
                      <a:pt x="8" y="19"/>
                    </a:lnTo>
                    <a:lnTo>
                      <a:pt x="8" y="19"/>
                    </a:lnTo>
                    <a:lnTo>
                      <a:pt x="8" y="19"/>
                    </a:lnTo>
                    <a:lnTo>
                      <a:pt x="8" y="19"/>
                    </a:lnTo>
                    <a:lnTo>
                      <a:pt x="8" y="19"/>
                    </a:lnTo>
                    <a:lnTo>
                      <a:pt x="8" y="23"/>
                    </a:lnTo>
                    <a:lnTo>
                      <a:pt x="8" y="23"/>
                    </a:lnTo>
                    <a:lnTo>
                      <a:pt x="8" y="23"/>
                    </a:lnTo>
                    <a:lnTo>
                      <a:pt x="8" y="23"/>
                    </a:lnTo>
                    <a:lnTo>
                      <a:pt x="8" y="23"/>
                    </a:lnTo>
                    <a:lnTo>
                      <a:pt x="8" y="23"/>
                    </a:lnTo>
                    <a:lnTo>
                      <a:pt x="8" y="23"/>
                    </a:lnTo>
                    <a:lnTo>
                      <a:pt x="5" y="23"/>
                    </a:lnTo>
                    <a:lnTo>
                      <a:pt x="5" y="28"/>
                    </a:lnTo>
                    <a:lnTo>
                      <a:pt x="5" y="28"/>
                    </a:lnTo>
                    <a:lnTo>
                      <a:pt x="5" y="28"/>
                    </a:lnTo>
                    <a:lnTo>
                      <a:pt x="0" y="33"/>
                    </a:lnTo>
                    <a:lnTo>
                      <a:pt x="0" y="36"/>
                    </a:lnTo>
                    <a:lnTo>
                      <a:pt x="0" y="36"/>
                    </a:lnTo>
                    <a:lnTo>
                      <a:pt x="0" y="36"/>
                    </a:lnTo>
                    <a:lnTo>
                      <a:pt x="0" y="36"/>
                    </a:lnTo>
                    <a:lnTo>
                      <a:pt x="0" y="36"/>
                    </a:lnTo>
                    <a:lnTo>
                      <a:pt x="0" y="33"/>
                    </a:lnTo>
                    <a:lnTo>
                      <a:pt x="0" y="33"/>
                    </a:lnTo>
                    <a:lnTo>
                      <a:pt x="0" y="33"/>
                    </a:lnTo>
                    <a:lnTo>
                      <a:pt x="0" y="33"/>
                    </a:lnTo>
                    <a:lnTo>
                      <a:pt x="5" y="28"/>
                    </a:lnTo>
                    <a:lnTo>
                      <a:pt x="5" y="28"/>
                    </a:lnTo>
                    <a:lnTo>
                      <a:pt x="5" y="23"/>
                    </a:lnTo>
                    <a:lnTo>
                      <a:pt x="5" y="23"/>
                    </a:lnTo>
                    <a:lnTo>
                      <a:pt x="5" y="19"/>
                    </a:lnTo>
                    <a:lnTo>
                      <a:pt x="5" y="19"/>
                    </a:lnTo>
                    <a:lnTo>
                      <a:pt x="5" y="14"/>
                    </a:lnTo>
                    <a:lnTo>
                      <a:pt x="5" y="14"/>
                    </a:lnTo>
                    <a:lnTo>
                      <a:pt x="5" y="14"/>
                    </a:lnTo>
                    <a:lnTo>
                      <a:pt x="5" y="14"/>
                    </a:lnTo>
                    <a:lnTo>
                      <a:pt x="5" y="14"/>
                    </a:lnTo>
                    <a:lnTo>
                      <a:pt x="5" y="14"/>
                    </a:lnTo>
                    <a:lnTo>
                      <a:pt x="0" y="14"/>
                    </a:lnTo>
                    <a:lnTo>
                      <a:pt x="0" y="9"/>
                    </a:lnTo>
                    <a:lnTo>
                      <a:pt x="0" y="9"/>
                    </a:lnTo>
                    <a:lnTo>
                      <a:pt x="0" y="9"/>
                    </a:lnTo>
                    <a:lnTo>
                      <a:pt x="0" y="9"/>
                    </a:lnTo>
                    <a:lnTo>
                      <a:pt x="0" y="5"/>
                    </a:lnTo>
                    <a:lnTo>
                      <a:pt x="0" y="5"/>
                    </a:lnTo>
                    <a:lnTo>
                      <a:pt x="0" y="5"/>
                    </a:lnTo>
                    <a:lnTo>
                      <a:pt x="0" y="5"/>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5" y="0"/>
                    </a:lnTo>
                    <a:lnTo>
                      <a:pt x="5" y="0"/>
                    </a:lnTo>
                    <a:lnTo>
                      <a:pt x="5" y="0"/>
                    </a:lnTo>
                    <a:lnTo>
                      <a:pt x="5" y="0"/>
                    </a:lnTo>
                    <a:lnTo>
                      <a:pt x="5" y="0"/>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06" name="Freeform 114"/>
              <p:cNvSpPr>
                <a:spLocks/>
              </p:cNvSpPr>
              <p:nvPr/>
            </p:nvSpPr>
            <p:spPr bwMode="auto">
              <a:xfrm>
                <a:off x="988" y="2140"/>
                <a:ext cx="83" cy="32"/>
              </a:xfrm>
              <a:custGeom>
                <a:avLst/>
                <a:gdLst>
                  <a:gd name="T0" fmla="*/ 4 w 83"/>
                  <a:gd name="T1" fmla="*/ 32 h 32"/>
                  <a:gd name="T2" fmla="*/ 12 w 83"/>
                  <a:gd name="T3" fmla="*/ 27 h 32"/>
                  <a:gd name="T4" fmla="*/ 17 w 83"/>
                  <a:gd name="T5" fmla="*/ 27 h 32"/>
                  <a:gd name="T6" fmla="*/ 25 w 83"/>
                  <a:gd name="T7" fmla="*/ 18 h 32"/>
                  <a:gd name="T8" fmla="*/ 29 w 83"/>
                  <a:gd name="T9" fmla="*/ 18 h 32"/>
                  <a:gd name="T10" fmla="*/ 41 w 83"/>
                  <a:gd name="T11" fmla="*/ 14 h 32"/>
                  <a:gd name="T12" fmla="*/ 37 w 83"/>
                  <a:gd name="T13" fmla="*/ 14 h 32"/>
                  <a:gd name="T14" fmla="*/ 25 w 83"/>
                  <a:gd name="T15" fmla="*/ 18 h 32"/>
                  <a:gd name="T16" fmla="*/ 17 w 83"/>
                  <a:gd name="T17" fmla="*/ 23 h 32"/>
                  <a:gd name="T18" fmla="*/ 17 w 83"/>
                  <a:gd name="T19" fmla="*/ 23 h 32"/>
                  <a:gd name="T20" fmla="*/ 17 w 83"/>
                  <a:gd name="T21" fmla="*/ 18 h 32"/>
                  <a:gd name="T22" fmla="*/ 41 w 83"/>
                  <a:gd name="T23" fmla="*/ 9 h 32"/>
                  <a:gd name="T24" fmla="*/ 53 w 83"/>
                  <a:gd name="T25" fmla="*/ 9 h 32"/>
                  <a:gd name="T26" fmla="*/ 75 w 83"/>
                  <a:gd name="T27" fmla="*/ 18 h 32"/>
                  <a:gd name="T28" fmla="*/ 83 w 83"/>
                  <a:gd name="T29" fmla="*/ 27 h 32"/>
                  <a:gd name="T30" fmla="*/ 66 w 83"/>
                  <a:gd name="T31" fmla="*/ 9 h 32"/>
                  <a:gd name="T32" fmla="*/ 41 w 83"/>
                  <a:gd name="T33" fmla="*/ 4 h 32"/>
                  <a:gd name="T34" fmla="*/ 58 w 83"/>
                  <a:gd name="T35" fmla="*/ 9 h 32"/>
                  <a:gd name="T36" fmla="*/ 70 w 83"/>
                  <a:gd name="T37" fmla="*/ 14 h 32"/>
                  <a:gd name="T38" fmla="*/ 62 w 83"/>
                  <a:gd name="T39" fmla="*/ 9 h 32"/>
                  <a:gd name="T40" fmla="*/ 50 w 83"/>
                  <a:gd name="T41" fmla="*/ 4 h 32"/>
                  <a:gd name="T42" fmla="*/ 50 w 83"/>
                  <a:gd name="T43" fmla="*/ 4 h 32"/>
                  <a:gd name="T44" fmla="*/ 53 w 83"/>
                  <a:gd name="T45" fmla="*/ 4 h 32"/>
                  <a:gd name="T46" fmla="*/ 45 w 83"/>
                  <a:gd name="T47" fmla="*/ 4 h 32"/>
                  <a:gd name="T48" fmla="*/ 41 w 83"/>
                  <a:gd name="T49" fmla="*/ 0 h 32"/>
                  <a:gd name="T50" fmla="*/ 25 w 83"/>
                  <a:gd name="T51" fmla="*/ 4 h 32"/>
                  <a:gd name="T52" fmla="*/ 20 w 83"/>
                  <a:gd name="T53" fmla="*/ 9 h 32"/>
                  <a:gd name="T54" fmla="*/ 20 w 83"/>
                  <a:gd name="T55" fmla="*/ 4 h 32"/>
                  <a:gd name="T56" fmla="*/ 17 w 83"/>
                  <a:gd name="T57" fmla="*/ 9 h 32"/>
                  <a:gd name="T58" fmla="*/ 12 w 83"/>
                  <a:gd name="T59" fmla="*/ 14 h 32"/>
                  <a:gd name="T60" fmla="*/ 8 w 83"/>
                  <a:gd name="T61" fmla="*/ 18 h 32"/>
                  <a:gd name="T62" fmla="*/ 4 w 83"/>
                  <a:gd name="T63" fmla="*/ 23 h 32"/>
                  <a:gd name="T64" fmla="*/ 4 w 83"/>
                  <a:gd name="T65" fmla="*/ 23 h 32"/>
                  <a:gd name="T66" fmla="*/ 4 w 83"/>
                  <a:gd name="T67" fmla="*/ 18 h 32"/>
                  <a:gd name="T68" fmla="*/ 4 w 83"/>
                  <a:gd name="T69" fmla="*/ 23 h 32"/>
                  <a:gd name="T70" fmla="*/ 4 w 83"/>
                  <a:gd name="T71" fmla="*/ 23 h 32"/>
                  <a:gd name="T72" fmla="*/ 4 w 83"/>
                  <a:gd name="T73" fmla="*/ 27 h 32"/>
                  <a:gd name="T74" fmla="*/ 4 w 83"/>
                  <a:gd name="T75" fmla="*/ 27 h 32"/>
                  <a:gd name="T76" fmla="*/ 0 w 83"/>
                  <a:gd name="T77" fmla="*/ 32 h 32"/>
                  <a:gd name="T78" fmla="*/ 0 w 83"/>
                  <a:gd name="T79" fmla="*/ 32 h 32"/>
                  <a:gd name="T80" fmla="*/ 4 w 83"/>
                  <a:gd name="T81" fmla="*/ 32 h 32"/>
                  <a:gd name="T82" fmla="*/ 4 w 83"/>
                  <a:gd name="T8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32">
                    <a:moveTo>
                      <a:pt x="4" y="32"/>
                    </a:moveTo>
                    <a:lnTo>
                      <a:pt x="4" y="32"/>
                    </a:lnTo>
                    <a:lnTo>
                      <a:pt x="8" y="32"/>
                    </a:lnTo>
                    <a:lnTo>
                      <a:pt x="12" y="27"/>
                    </a:lnTo>
                    <a:lnTo>
                      <a:pt x="12" y="27"/>
                    </a:lnTo>
                    <a:lnTo>
                      <a:pt x="17" y="27"/>
                    </a:lnTo>
                    <a:lnTo>
                      <a:pt x="20" y="23"/>
                    </a:lnTo>
                    <a:lnTo>
                      <a:pt x="25" y="18"/>
                    </a:lnTo>
                    <a:lnTo>
                      <a:pt x="25" y="18"/>
                    </a:lnTo>
                    <a:lnTo>
                      <a:pt x="29" y="18"/>
                    </a:lnTo>
                    <a:lnTo>
                      <a:pt x="33" y="14"/>
                    </a:lnTo>
                    <a:lnTo>
                      <a:pt x="41" y="14"/>
                    </a:lnTo>
                    <a:lnTo>
                      <a:pt x="41" y="14"/>
                    </a:lnTo>
                    <a:lnTo>
                      <a:pt x="37" y="14"/>
                    </a:lnTo>
                    <a:lnTo>
                      <a:pt x="33" y="14"/>
                    </a:lnTo>
                    <a:lnTo>
                      <a:pt x="25" y="18"/>
                    </a:lnTo>
                    <a:lnTo>
                      <a:pt x="25" y="18"/>
                    </a:lnTo>
                    <a:lnTo>
                      <a:pt x="17" y="23"/>
                    </a:lnTo>
                    <a:lnTo>
                      <a:pt x="17" y="23"/>
                    </a:lnTo>
                    <a:lnTo>
                      <a:pt x="17" y="23"/>
                    </a:lnTo>
                    <a:lnTo>
                      <a:pt x="17" y="23"/>
                    </a:lnTo>
                    <a:lnTo>
                      <a:pt x="17" y="18"/>
                    </a:lnTo>
                    <a:lnTo>
                      <a:pt x="25" y="14"/>
                    </a:lnTo>
                    <a:lnTo>
                      <a:pt x="41" y="9"/>
                    </a:lnTo>
                    <a:lnTo>
                      <a:pt x="41" y="9"/>
                    </a:lnTo>
                    <a:lnTo>
                      <a:pt x="53" y="9"/>
                    </a:lnTo>
                    <a:lnTo>
                      <a:pt x="66" y="14"/>
                    </a:lnTo>
                    <a:lnTo>
                      <a:pt x="75" y="18"/>
                    </a:lnTo>
                    <a:lnTo>
                      <a:pt x="75" y="18"/>
                    </a:lnTo>
                    <a:lnTo>
                      <a:pt x="83" y="27"/>
                    </a:lnTo>
                    <a:lnTo>
                      <a:pt x="78" y="23"/>
                    </a:lnTo>
                    <a:lnTo>
                      <a:pt x="66" y="9"/>
                    </a:lnTo>
                    <a:lnTo>
                      <a:pt x="41" y="4"/>
                    </a:lnTo>
                    <a:lnTo>
                      <a:pt x="41" y="4"/>
                    </a:lnTo>
                    <a:lnTo>
                      <a:pt x="45" y="4"/>
                    </a:lnTo>
                    <a:lnTo>
                      <a:pt x="58" y="9"/>
                    </a:lnTo>
                    <a:lnTo>
                      <a:pt x="70" y="14"/>
                    </a:lnTo>
                    <a:lnTo>
                      <a:pt x="70" y="14"/>
                    </a:lnTo>
                    <a:lnTo>
                      <a:pt x="66" y="14"/>
                    </a:lnTo>
                    <a:lnTo>
                      <a:pt x="62" y="9"/>
                    </a:lnTo>
                    <a:lnTo>
                      <a:pt x="50" y="4"/>
                    </a:lnTo>
                    <a:lnTo>
                      <a:pt x="50" y="4"/>
                    </a:lnTo>
                    <a:lnTo>
                      <a:pt x="50" y="4"/>
                    </a:lnTo>
                    <a:lnTo>
                      <a:pt x="50" y="4"/>
                    </a:lnTo>
                    <a:lnTo>
                      <a:pt x="53" y="4"/>
                    </a:lnTo>
                    <a:lnTo>
                      <a:pt x="53" y="4"/>
                    </a:lnTo>
                    <a:lnTo>
                      <a:pt x="50" y="4"/>
                    </a:lnTo>
                    <a:lnTo>
                      <a:pt x="45" y="4"/>
                    </a:lnTo>
                    <a:lnTo>
                      <a:pt x="41" y="0"/>
                    </a:lnTo>
                    <a:lnTo>
                      <a:pt x="41" y="0"/>
                    </a:lnTo>
                    <a:lnTo>
                      <a:pt x="29" y="4"/>
                    </a:lnTo>
                    <a:lnTo>
                      <a:pt x="25" y="4"/>
                    </a:lnTo>
                    <a:lnTo>
                      <a:pt x="20" y="9"/>
                    </a:lnTo>
                    <a:lnTo>
                      <a:pt x="20" y="9"/>
                    </a:lnTo>
                    <a:lnTo>
                      <a:pt x="25" y="4"/>
                    </a:lnTo>
                    <a:lnTo>
                      <a:pt x="20" y="4"/>
                    </a:lnTo>
                    <a:lnTo>
                      <a:pt x="20" y="9"/>
                    </a:lnTo>
                    <a:lnTo>
                      <a:pt x="17" y="9"/>
                    </a:lnTo>
                    <a:lnTo>
                      <a:pt x="17" y="9"/>
                    </a:lnTo>
                    <a:lnTo>
                      <a:pt x="12" y="14"/>
                    </a:lnTo>
                    <a:lnTo>
                      <a:pt x="8" y="14"/>
                    </a:lnTo>
                    <a:lnTo>
                      <a:pt x="8" y="18"/>
                    </a:lnTo>
                    <a:lnTo>
                      <a:pt x="8" y="18"/>
                    </a:lnTo>
                    <a:lnTo>
                      <a:pt x="4" y="23"/>
                    </a:lnTo>
                    <a:lnTo>
                      <a:pt x="4" y="23"/>
                    </a:lnTo>
                    <a:lnTo>
                      <a:pt x="4" y="23"/>
                    </a:lnTo>
                    <a:lnTo>
                      <a:pt x="4" y="23"/>
                    </a:lnTo>
                    <a:lnTo>
                      <a:pt x="4" y="18"/>
                    </a:lnTo>
                    <a:lnTo>
                      <a:pt x="4" y="23"/>
                    </a:lnTo>
                    <a:lnTo>
                      <a:pt x="4" y="23"/>
                    </a:lnTo>
                    <a:lnTo>
                      <a:pt x="4" y="23"/>
                    </a:lnTo>
                    <a:lnTo>
                      <a:pt x="4" y="23"/>
                    </a:lnTo>
                    <a:lnTo>
                      <a:pt x="4" y="27"/>
                    </a:lnTo>
                    <a:lnTo>
                      <a:pt x="4" y="27"/>
                    </a:lnTo>
                    <a:lnTo>
                      <a:pt x="4" y="27"/>
                    </a:lnTo>
                    <a:lnTo>
                      <a:pt x="4" y="27"/>
                    </a:lnTo>
                    <a:lnTo>
                      <a:pt x="0" y="27"/>
                    </a:lnTo>
                    <a:lnTo>
                      <a:pt x="0" y="32"/>
                    </a:lnTo>
                    <a:lnTo>
                      <a:pt x="0" y="32"/>
                    </a:lnTo>
                    <a:lnTo>
                      <a:pt x="0" y="32"/>
                    </a:lnTo>
                    <a:lnTo>
                      <a:pt x="4" y="32"/>
                    </a:lnTo>
                    <a:lnTo>
                      <a:pt x="4" y="32"/>
                    </a:lnTo>
                    <a:lnTo>
                      <a:pt x="4" y="32"/>
                    </a:lnTo>
                    <a:lnTo>
                      <a:pt x="4" y="32"/>
                    </a:lnTo>
                    <a:lnTo>
                      <a:pt x="4" y="32"/>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07" name="Freeform 115"/>
              <p:cNvSpPr>
                <a:spLocks/>
              </p:cNvSpPr>
              <p:nvPr/>
            </p:nvSpPr>
            <p:spPr bwMode="auto">
              <a:xfrm>
                <a:off x="983" y="2172"/>
                <a:ext cx="13" cy="36"/>
              </a:xfrm>
              <a:custGeom>
                <a:avLst/>
                <a:gdLst>
                  <a:gd name="T0" fmla="*/ 5 w 13"/>
                  <a:gd name="T1" fmla="*/ 5 h 36"/>
                  <a:gd name="T2" fmla="*/ 5 w 13"/>
                  <a:gd name="T3" fmla="*/ 9 h 36"/>
                  <a:gd name="T4" fmla="*/ 5 w 13"/>
                  <a:gd name="T5" fmla="*/ 14 h 36"/>
                  <a:gd name="T6" fmla="*/ 5 w 13"/>
                  <a:gd name="T7" fmla="*/ 14 h 36"/>
                  <a:gd name="T8" fmla="*/ 0 w 13"/>
                  <a:gd name="T9" fmla="*/ 19 h 36"/>
                  <a:gd name="T10" fmla="*/ 0 w 13"/>
                  <a:gd name="T11" fmla="*/ 23 h 36"/>
                  <a:gd name="T12" fmla="*/ 5 w 13"/>
                  <a:gd name="T13" fmla="*/ 23 h 36"/>
                  <a:gd name="T14" fmla="*/ 5 w 13"/>
                  <a:gd name="T15" fmla="*/ 19 h 36"/>
                  <a:gd name="T16" fmla="*/ 5 w 13"/>
                  <a:gd name="T17" fmla="*/ 23 h 36"/>
                  <a:gd name="T18" fmla="*/ 5 w 13"/>
                  <a:gd name="T19" fmla="*/ 23 h 36"/>
                  <a:gd name="T20" fmla="*/ 5 w 13"/>
                  <a:gd name="T21" fmla="*/ 23 h 36"/>
                  <a:gd name="T22" fmla="*/ 5 w 13"/>
                  <a:gd name="T23" fmla="*/ 23 h 36"/>
                  <a:gd name="T24" fmla="*/ 5 w 13"/>
                  <a:gd name="T25" fmla="*/ 28 h 36"/>
                  <a:gd name="T26" fmla="*/ 9 w 13"/>
                  <a:gd name="T27" fmla="*/ 28 h 36"/>
                  <a:gd name="T28" fmla="*/ 9 w 13"/>
                  <a:gd name="T29" fmla="*/ 33 h 36"/>
                  <a:gd name="T30" fmla="*/ 9 w 13"/>
                  <a:gd name="T31" fmla="*/ 33 h 36"/>
                  <a:gd name="T32" fmla="*/ 9 w 13"/>
                  <a:gd name="T33" fmla="*/ 36 h 36"/>
                  <a:gd name="T34" fmla="*/ 13 w 13"/>
                  <a:gd name="T35" fmla="*/ 33 h 36"/>
                  <a:gd name="T36" fmla="*/ 9 w 13"/>
                  <a:gd name="T37" fmla="*/ 33 h 36"/>
                  <a:gd name="T38" fmla="*/ 13 w 13"/>
                  <a:gd name="T39" fmla="*/ 28 h 36"/>
                  <a:gd name="T40" fmla="*/ 13 w 13"/>
                  <a:gd name="T41" fmla="*/ 23 h 36"/>
                  <a:gd name="T42" fmla="*/ 13 w 13"/>
                  <a:gd name="T43" fmla="*/ 19 h 36"/>
                  <a:gd name="T44" fmla="*/ 13 w 13"/>
                  <a:gd name="T45" fmla="*/ 19 h 36"/>
                  <a:gd name="T46" fmla="*/ 13 w 13"/>
                  <a:gd name="T47" fmla="*/ 19 h 36"/>
                  <a:gd name="T48" fmla="*/ 13 w 13"/>
                  <a:gd name="T49" fmla="*/ 19 h 36"/>
                  <a:gd name="T50" fmla="*/ 13 w 13"/>
                  <a:gd name="T51" fmla="*/ 14 h 36"/>
                  <a:gd name="T52" fmla="*/ 13 w 13"/>
                  <a:gd name="T53" fmla="*/ 14 h 36"/>
                  <a:gd name="T54" fmla="*/ 13 w 13"/>
                  <a:gd name="T55" fmla="*/ 5 h 36"/>
                  <a:gd name="T56" fmla="*/ 13 w 13"/>
                  <a:gd name="T57" fmla="*/ 5 h 36"/>
                  <a:gd name="T58" fmla="*/ 13 w 13"/>
                  <a:gd name="T59" fmla="*/ 0 h 36"/>
                  <a:gd name="T60" fmla="*/ 13 w 13"/>
                  <a:gd name="T61" fmla="*/ 0 h 36"/>
                  <a:gd name="T62" fmla="*/ 13 w 13"/>
                  <a:gd name="T63" fmla="*/ 0 h 36"/>
                  <a:gd name="T64" fmla="*/ 13 w 13"/>
                  <a:gd name="T65" fmla="*/ 0 h 36"/>
                  <a:gd name="T66" fmla="*/ 13 w 13"/>
                  <a:gd name="T67" fmla="*/ 0 h 36"/>
                  <a:gd name="T68" fmla="*/ 13 w 13"/>
                  <a:gd name="T69" fmla="*/ 0 h 36"/>
                  <a:gd name="T70" fmla="*/ 9 w 13"/>
                  <a:gd name="T71" fmla="*/ 0 h 36"/>
                  <a:gd name="T72" fmla="*/ 5 w 13"/>
                  <a:gd name="T73" fmla="*/ 0 h 36"/>
                  <a:gd name="T74" fmla="*/ 5 w 13"/>
                  <a:gd name="T7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 h="36">
                    <a:moveTo>
                      <a:pt x="5" y="0"/>
                    </a:moveTo>
                    <a:lnTo>
                      <a:pt x="5" y="5"/>
                    </a:lnTo>
                    <a:lnTo>
                      <a:pt x="5" y="9"/>
                    </a:lnTo>
                    <a:lnTo>
                      <a:pt x="5" y="9"/>
                    </a:lnTo>
                    <a:lnTo>
                      <a:pt x="5" y="9"/>
                    </a:lnTo>
                    <a:lnTo>
                      <a:pt x="5" y="14"/>
                    </a:lnTo>
                    <a:lnTo>
                      <a:pt x="5" y="14"/>
                    </a:lnTo>
                    <a:lnTo>
                      <a:pt x="5" y="14"/>
                    </a:lnTo>
                    <a:lnTo>
                      <a:pt x="0" y="19"/>
                    </a:lnTo>
                    <a:lnTo>
                      <a:pt x="0" y="19"/>
                    </a:lnTo>
                    <a:lnTo>
                      <a:pt x="0" y="19"/>
                    </a:lnTo>
                    <a:lnTo>
                      <a:pt x="0" y="23"/>
                    </a:lnTo>
                    <a:lnTo>
                      <a:pt x="5" y="23"/>
                    </a:lnTo>
                    <a:lnTo>
                      <a:pt x="5" y="23"/>
                    </a:lnTo>
                    <a:lnTo>
                      <a:pt x="5" y="23"/>
                    </a:lnTo>
                    <a:lnTo>
                      <a:pt x="5" y="19"/>
                    </a:lnTo>
                    <a:lnTo>
                      <a:pt x="5" y="19"/>
                    </a:lnTo>
                    <a:lnTo>
                      <a:pt x="5" y="23"/>
                    </a:lnTo>
                    <a:lnTo>
                      <a:pt x="5" y="23"/>
                    </a:lnTo>
                    <a:lnTo>
                      <a:pt x="5" y="23"/>
                    </a:lnTo>
                    <a:lnTo>
                      <a:pt x="5" y="23"/>
                    </a:lnTo>
                    <a:lnTo>
                      <a:pt x="5" y="23"/>
                    </a:lnTo>
                    <a:lnTo>
                      <a:pt x="5" y="23"/>
                    </a:lnTo>
                    <a:lnTo>
                      <a:pt x="5" y="23"/>
                    </a:lnTo>
                    <a:lnTo>
                      <a:pt x="5" y="23"/>
                    </a:lnTo>
                    <a:lnTo>
                      <a:pt x="5" y="28"/>
                    </a:lnTo>
                    <a:lnTo>
                      <a:pt x="9" y="28"/>
                    </a:lnTo>
                    <a:lnTo>
                      <a:pt x="9" y="28"/>
                    </a:lnTo>
                    <a:lnTo>
                      <a:pt x="9" y="33"/>
                    </a:lnTo>
                    <a:lnTo>
                      <a:pt x="9" y="33"/>
                    </a:lnTo>
                    <a:lnTo>
                      <a:pt x="9" y="33"/>
                    </a:lnTo>
                    <a:lnTo>
                      <a:pt x="9" y="33"/>
                    </a:lnTo>
                    <a:lnTo>
                      <a:pt x="9" y="36"/>
                    </a:lnTo>
                    <a:lnTo>
                      <a:pt x="9" y="36"/>
                    </a:lnTo>
                    <a:lnTo>
                      <a:pt x="13" y="33"/>
                    </a:lnTo>
                    <a:lnTo>
                      <a:pt x="13" y="33"/>
                    </a:lnTo>
                    <a:lnTo>
                      <a:pt x="9" y="33"/>
                    </a:lnTo>
                    <a:lnTo>
                      <a:pt x="9" y="33"/>
                    </a:lnTo>
                    <a:lnTo>
                      <a:pt x="13" y="28"/>
                    </a:lnTo>
                    <a:lnTo>
                      <a:pt x="13" y="28"/>
                    </a:lnTo>
                    <a:lnTo>
                      <a:pt x="13" y="23"/>
                    </a:lnTo>
                    <a:lnTo>
                      <a:pt x="13" y="23"/>
                    </a:lnTo>
                    <a:lnTo>
                      <a:pt x="13" y="19"/>
                    </a:lnTo>
                    <a:lnTo>
                      <a:pt x="13" y="19"/>
                    </a:lnTo>
                    <a:lnTo>
                      <a:pt x="13" y="19"/>
                    </a:lnTo>
                    <a:lnTo>
                      <a:pt x="13" y="19"/>
                    </a:lnTo>
                    <a:lnTo>
                      <a:pt x="13" y="19"/>
                    </a:lnTo>
                    <a:lnTo>
                      <a:pt x="13" y="19"/>
                    </a:lnTo>
                    <a:lnTo>
                      <a:pt x="13" y="19"/>
                    </a:lnTo>
                    <a:lnTo>
                      <a:pt x="13" y="19"/>
                    </a:lnTo>
                    <a:lnTo>
                      <a:pt x="13" y="19"/>
                    </a:lnTo>
                    <a:lnTo>
                      <a:pt x="13" y="14"/>
                    </a:lnTo>
                    <a:lnTo>
                      <a:pt x="13" y="14"/>
                    </a:lnTo>
                    <a:lnTo>
                      <a:pt x="13" y="14"/>
                    </a:lnTo>
                    <a:lnTo>
                      <a:pt x="13" y="9"/>
                    </a:lnTo>
                    <a:lnTo>
                      <a:pt x="13" y="5"/>
                    </a:lnTo>
                    <a:lnTo>
                      <a:pt x="13" y="5"/>
                    </a:lnTo>
                    <a:lnTo>
                      <a:pt x="13" y="5"/>
                    </a:lnTo>
                    <a:lnTo>
                      <a:pt x="13" y="5"/>
                    </a:lnTo>
                    <a:lnTo>
                      <a:pt x="13" y="0"/>
                    </a:lnTo>
                    <a:lnTo>
                      <a:pt x="13" y="0"/>
                    </a:lnTo>
                    <a:lnTo>
                      <a:pt x="13" y="0"/>
                    </a:lnTo>
                    <a:lnTo>
                      <a:pt x="13" y="0"/>
                    </a:lnTo>
                    <a:lnTo>
                      <a:pt x="13" y="0"/>
                    </a:lnTo>
                    <a:lnTo>
                      <a:pt x="13" y="0"/>
                    </a:lnTo>
                    <a:lnTo>
                      <a:pt x="13" y="0"/>
                    </a:lnTo>
                    <a:lnTo>
                      <a:pt x="13" y="0"/>
                    </a:lnTo>
                    <a:lnTo>
                      <a:pt x="13" y="0"/>
                    </a:lnTo>
                    <a:lnTo>
                      <a:pt x="13" y="0"/>
                    </a:lnTo>
                    <a:lnTo>
                      <a:pt x="13" y="0"/>
                    </a:lnTo>
                    <a:lnTo>
                      <a:pt x="9" y="0"/>
                    </a:lnTo>
                    <a:lnTo>
                      <a:pt x="9" y="0"/>
                    </a:lnTo>
                    <a:lnTo>
                      <a:pt x="9" y="0"/>
                    </a:lnTo>
                    <a:lnTo>
                      <a:pt x="5" y="0"/>
                    </a:lnTo>
                    <a:lnTo>
                      <a:pt x="5" y="0"/>
                    </a:lnTo>
                    <a:lnTo>
                      <a:pt x="5" y="0"/>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08" name="Freeform 116"/>
              <p:cNvSpPr>
                <a:spLocks/>
              </p:cNvSpPr>
              <p:nvPr/>
            </p:nvSpPr>
            <p:spPr bwMode="auto">
              <a:xfrm>
                <a:off x="1008" y="2195"/>
                <a:ext cx="25" cy="5"/>
              </a:xfrm>
              <a:custGeom>
                <a:avLst/>
                <a:gdLst>
                  <a:gd name="T0" fmla="*/ 25 w 25"/>
                  <a:gd name="T1" fmla="*/ 0 h 5"/>
                  <a:gd name="T2" fmla="*/ 25 w 25"/>
                  <a:gd name="T3" fmla="*/ 5 h 5"/>
                  <a:gd name="T4" fmla="*/ 21 w 25"/>
                  <a:gd name="T5" fmla="*/ 5 h 5"/>
                  <a:gd name="T6" fmla="*/ 21 w 25"/>
                  <a:gd name="T7" fmla="*/ 0 h 5"/>
                  <a:gd name="T8" fmla="*/ 21 w 25"/>
                  <a:gd name="T9" fmla="*/ 0 h 5"/>
                  <a:gd name="T10" fmla="*/ 17 w 25"/>
                  <a:gd name="T11" fmla="*/ 0 h 5"/>
                  <a:gd name="T12" fmla="*/ 13 w 25"/>
                  <a:gd name="T13" fmla="*/ 0 h 5"/>
                  <a:gd name="T14" fmla="*/ 9 w 25"/>
                  <a:gd name="T15" fmla="*/ 0 h 5"/>
                  <a:gd name="T16" fmla="*/ 9 w 25"/>
                  <a:gd name="T17" fmla="*/ 0 h 5"/>
                  <a:gd name="T18" fmla="*/ 5 w 25"/>
                  <a:gd name="T19" fmla="*/ 5 h 5"/>
                  <a:gd name="T20" fmla="*/ 0 w 25"/>
                  <a:gd name="T21" fmla="*/ 5 h 5"/>
                  <a:gd name="T22" fmla="*/ 0 w 25"/>
                  <a:gd name="T23" fmla="*/ 5 h 5"/>
                  <a:gd name="T24" fmla="*/ 0 w 25"/>
                  <a:gd name="T25" fmla="*/ 5 h 5"/>
                  <a:gd name="T26" fmla="*/ 0 w 25"/>
                  <a:gd name="T27" fmla="*/ 5 h 5"/>
                  <a:gd name="T28" fmla="*/ 0 w 25"/>
                  <a:gd name="T29" fmla="*/ 5 h 5"/>
                  <a:gd name="T30" fmla="*/ 5 w 25"/>
                  <a:gd name="T31" fmla="*/ 0 h 5"/>
                  <a:gd name="T32" fmla="*/ 5 w 25"/>
                  <a:gd name="T33" fmla="*/ 0 h 5"/>
                  <a:gd name="T34" fmla="*/ 9 w 25"/>
                  <a:gd name="T35" fmla="*/ 0 h 5"/>
                  <a:gd name="T36" fmla="*/ 13 w 25"/>
                  <a:gd name="T37" fmla="*/ 0 h 5"/>
                  <a:gd name="T38" fmla="*/ 17 w 25"/>
                  <a:gd name="T39" fmla="*/ 0 h 5"/>
                  <a:gd name="T40" fmla="*/ 17 w 25"/>
                  <a:gd name="T41" fmla="*/ 0 h 5"/>
                  <a:gd name="T42" fmla="*/ 17 w 25"/>
                  <a:gd name="T43" fmla="*/ 0 h 5"/>
                  <a:gd name="T44" fmla="*/ 21 w 25"/>
                  <a:gd name="T45" fmla="*/ 0 h 5"/>
                  <a:gd name="T46" fmla="*/ 25 w 25"/>
                  <a:gd name="T47" fmla="*/ 0 h 5"/>
                  <a:gd name="T48" fmla="*/ 25 w 25"/>
                  <a:gd name="T49" fmla="*/ 0 h 5"/>
                  <a:gd name="T50" fmla="*/ 25 w 25"/>
                  <a:gd name="T51" fmla="*/ 0 h 5"/>
                  <a:gd name="T52" fmla="*/ 25 w 25"/>
                  <a:gd name="T53" fmla="*/ 0 h 5"/>
                  <a:gd name="T54" fmla="*/ 25 w 25"/>
                  <a:gd name="T5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5">
                    <a:moveTo>
                      <a:pt x="25" y="0"/>
                    </a:moveTo>
                    <a:lnTo>
                      <a:pt x="25" y="5"/>
                    </a:lnTo>
                    <a:lnTo>
                      <a:pt x="21" y="5"/>
                    </a:lnTo>
                    <a:lnTo>
                      <a:pt x="21" y="0"/>
                    </a:lnTo>
                    <a:lnTo>
                      <a:pt x="21" y="0"/>
                    </a:lnTo>
                    <a:lnTo>
                      <a:pt x="17" y="0"/>
                    </a:lnTo>
                    <a:lnTo>
                      <a:pt x="13" y="0"/>
                    </a:lnTo>
                    <a:lnTo>
                      <a:pt x="9" y="0"/>
                    </a:lnTo>
                    <a:lnTo>
                      <a:pt x="9" y="0"/>
                    </a:lnTo>
                    <a:lnTo>
                      <a:pt x="5" y="5"/>
                    </a:lnTo>
                    <a:lnTo>
                      <a:pt x="0" y="5"/>
                    </a:lnTo>
                    <a:lnTo>
                      <a:pt x="0" y="5"/>
                    </a:lnTo>
                    <a:lnTo>
                      <a:pt x="0" y="5"/>
                    </a:lnTo>
                    <a:lnTo>
                      <a:pt x="0" y="5"/>
                    </a:lnTo>
                    <a:lnTo>
                      <a:pt x="0" y="5"/>
                    </a:lnTo>
                    <a:lnTo>
                      <a:pt x="5" y="0"/>
                    </a:lnTo>
                    <a:lnTo>
                      <a:pt x="5" y="0"/>
                    </a:lnTo>
                    <a:lnTo>
                      <a:pt x="9" y="0"/>
                    </a:lnTo>
                    <a:lnTo>
                      <a:pt x="13" y="0"/>
                    </a:lnTo>
                    <a:lnTo>
                      <a:pt x="17" y="0"/>
                    </a:lnTo>
                    <a:lnTo>
                      <a:pt x="17" y="0"/>
                    </a:lnTo>
                    <a:lnTo>
                      <a:pt x="17" y="0"/>
                    </a:lnTo>
                    <a:lnTo>
                      <a:pt x="21" y="0"/>
                    </a:lnTo>
                    <a:lnTo>
                      <a:pt x="25" y="0"/>
                    </a:lnTo>
                    <a:lnTo>
                      <a:pt x="25" y="0"/>
                    </a:lnTo>
                    <a:lnTo>
                      <a:pt x="25" y="0"/>
                    </a:lnTo>
                    <a:lnTo>
                      <a:pt x="25" y="0"/>
                    </a:lnTo>
                    <a:lnTo>
                      <a:pt x="25" y="0"/>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09" name="Freeform 117"/>
              <p:cNvSpPr>
                <a:spLocks/>
              </p:cNvSpPr>
              <p:nvPr/>
            </p:nvSpPr>
            <p:spPr bwMode="auto">
              <a:xfrm>
                <a:off x="1041" y="2191"/>
                <a:ext cx="22" cy="9"/>
              </a:xfrm>
              <a:custGeom>
                <a:avLst/>
                <a:gdLst>
                  <a:gd name="T0" fmla="*/ 0 w 22"/>
                  <a:gd name="T1" fmla="*/ 4 h 9"/>
                  <a:gd name="T2" fmla="*/ 0 w 22"/>
                  <a:gd name="T3" fmla="*/ 4 h 9"/>
                  <a:gd name="T4" fmla="*/ 5 w 22"/>
                  <a:gd name="T5" fmla="*/ 9 h 9"/>
                  <a:gd name="T6" fmla="*/ 9 w 22"/>
                  <a:gd name="T7" fmla="*/ 4 h 9"/>
                  <a:gd name="T8" fmla="*/ 9 w 22"/>
                  <a:gd name="T9" fmla="*/ 4 h 9"/>
                  <a:gd name="T10" fmla="*/ 13 w 22"/>
                  <a:gd name="T11" fmla="*/ 4 h 9"/>
                  <a:gd name="T12" fmla="*/ 13 w 22"/>
                  <a:gd name="T13" fmla="*/ 4 h 9"/>
                  <a:gd name="T14" fmla="*/ 17 w 22"/>
                  <a:gd name="T15" fmla="*/ 4 h 9"/>
                  <a:gd name="T16" fmla="*/ 17 w 22"/>
                  <a:gd name="T17" fmla="*/ 4 h 9"/>
                  <a:gd name="T18" fmla="*/ 17 w 22"/>
                  <a:gd name="T19" fmla="*/ 4 h 9"/>
                  <a:gd name="T20" fmla="*/ 17 w 22"/>
                  <a:gd name="T21" fmla="*/ 4 h 9"/>
                  <a:gd name="T22" fmla="*/ 22 w 22"/>
                  <a:gd name="T23" fmla="*/ 4 h 9"/>
                  <a:gd name="T24" fmla="*/ 22 w 22"/>
                  <a:gd name="T25" fmla="*/ 4 h 9"/>
                  <a:gd name="T26" fmla="*/ 22 w 22"/>
                  <a:gd name="T27" fmla="*/ 4 h 9"/>
                  <a:gd name="T28" fmla="*/ 22 w 22"/>
                  <a:gd name="T29" fmla="*/ 4 h 9"/>
                  <a:gd name="T30" fmla="*/ 22 w 22"/>
                  <a:gd name="T31" fmla="*/ 0 h 9"/>
                  <a:gd name="T32" fmla="*/ 22 w 22"/>
                  <a:gd name="T33" fmla="*/ 0 h 9"/>
                  <a:gd name="T34" fmla="*/ 17 w 22"/>
                  <a:gd name="T35" fmla="*/ 0 h 9"/>
                  <a:gd name="T36" fmla="*/ 13 w 22"/>
                  <a:gd name="T37" fmla="*/ 0 h 9"/>
                  <a:gd name="T38" fmla="*/ 13 w 22"/>
                  <a:gd name="T39" fmla="*/ 0 h 9"/>
                  <a:gd name="T40" fmla="*/ 13 w 22"/>
                  <a:gd name="T41" fmla="*/ 0 h 9"/>
                  <a:gd name="T42" fmla="*/ 9 w 22"/>
                  <a:gd name="T43" fmla="*/ 4 h 9"/>
                  <a:gd name="T44" fmla="*/ 5 w 22"/>
                  <a:gd name="T45" fmla="*/ 4 h 9"/>
                  <a:gd name="T46" fmla="*/ 5 w 22"/>
                  <a:gd name="T47" fmla="*/ 4 h 9"/>
                  <a:gd name="T48" fmla="*/ 5 w 22"/>
                  <a:gd name="T49" fmla="*/ 4 h 9"/>
                  <a:gd name="T50" fmla="*/ 5 w 22"/>
                  <a:gd name="T51" fmla="*/ 4 h 9"/>
                  <a:gd name="T52" fmla="*/ 0 w 22"/>
                  <a:gd name="T53" fmla="*/ 4 h 9"/>
                  <a:gd name="T54" fmla="*/ 0 w 22"/>
                  <a:gd name="T5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9">
                    <a:moveTo>
                      <a:pt x="0" y="4"/>
                    </a:moveTo>
                    <a:lnTo>
                      <a:pt x="0" y="4"/>
                    </a:lnTo>
                    <a:lnTo>
                      <a:pt x="5" y="9"/>
                    </a:lnTo>
                    <a:lnTo>
                      <a:pt x="9" y="4"/>
                    </a:lnTo>
                    <a:lnTo>
                      <a:pt x="9" y="4"/>
                    </a:lnTo>
                    <a:lnTo>
                      <a:pt x="13" y="4"/>
                    </a:lnTo>
                    <a:lnTo>
                      <a:pt x="13" y="4"/>
                    </a:lnTo>
                    <a:lnTo>
                      <a:pt x="17" y="4"/>
                    </a:lnTo>
                    <a:lnTo>
                      <a:pt x="17" y="4"/>
                    </a:lnTo>
                    <a:lnTo>
                      <a:pt x="17" y="4"/>
                    </a:lnTo>
                    <a:lnTo>
                      <a:pt x="17" y="4"/>
                    </a:lnTo>
                    <a:lnTo>
                      <a:pt x="22" y="4"/>
                    </a:lnTo>
                    <a:lnTo>
                      <a:pt x="22" y="4"/>
                    </a:lnTo>
                    <a:lnTo>
                      <a:pt x="22" y="4"/>
                    </a:lnTo>
                    <a:lnTo>
                      <a:pt x="22" y="4"/>
                    </a:lnTo>
                    <a:lnTo>
                      <a:pt x="22" y="0"/>
                    </a:lnTo>
                    <a:lnTo>
                      <a:pt x="22" y="0"/>
                    </a:lnTo>
                    <a:lnTo>
                      <a:pt x="17" y="0"/>
                    </a:lnTo>
                    <a:lnTo>
                      <a:pt x="13" y="0"/>
                    </a:lnTo>
                    <a:lnTo>
                      <a:pt x="13" y="0"/>
                    </a:lnTo>
                    <a:lnTo>
                      <a:pt x="13" y="0"/>
                    </a:lnTo>
                    <a:lnTo>
                      <a:pt x="9" y="4"/>
                    </a:lnTo>
                    <a:lnTo>
                      <a:pt x="5" y="4"/>
                    </a:lnTo>
                    <a:lnTo>
                      <a:pt x="5" y="4"/>
                    </a:lnTo>
                    <a:lnTo>
                      <a:pt x="5" y="4"/>
                    </a:lnTo>
                    <a:lnTo>
                      <a:pt x="5" y="4"/>
                    </a:lnTo>
                    <a:lnTo>
                      <a:pt x="0" y="4"/>
                    </a:lnTo>
                    <a:lnTo>
                      <a:pt x="0" y="4"/>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10" name="Freeform 118"/>
              <p:cNvSpPr>
                <a:spLocks/>
              </p:cNvSpPr>
              <p:nvPr/>
            </p:nvSpPr>
            <p:spPr bwMode="auto">
              <a:xfrm>
                <a:off x="881" y="2383"/>
                <a:ext cx="24" cy="10"/>
              </a:xfrm>
              <a:custGeom>
                <a:avLst/>
                <a:gdLst>
                  <a:gd name="T0" fmla="*/ 24 w 24"/>
                  <a:gd name="T1" fmla="*/ 0 h 10"/>
                  <a:gd name="T2" fmla="*/ 20 w 24"/>
                  <a:gd name="T3" fmla="*/ 0 h 10"/>
                  <a:gd name="T4" fmla="*/ 16 w 24"/>
                  <a:gd name="T5" fmla="*/ 5 h 10"/>
                  <a:gd name="T6" fmla="*/ 8 w 24"/>
                  <a:gd name="T7" fmla="*/ 5 h 10"/>
                  <a:gd name="T8" fmla="*/ 8 w 24"/>
                  <a:gd name="T9" fmla="*/ 5 h 10"/>
                  <a:gd name="T10" fmla="*/ 3 w 24"/>
                  <a:gd name="T11" fmla="*/ 10 h 10"/>
                  <a:gd name="T12" fmla="*/ 0 w 24"/>
                  <a:gd name="T13" fmla="*/ 10 h 10"/>
                  <a:gd name="T14" fmla="*/ 3 w 24"/>
                  <a:gd name="T15" fmla="*/ 5 h 10"/>
                  <a:gd name="T16" fmla="*/ 3 w 24"/>
                  <a:gd name="T17" fmla="*/ 5 h 10"/>
                  <a:gd name="T18" fmla="*/ 8 w 24"/>
                  <a:gd name="T19" fmla="*/ 5 h 10"/>
                  <a:gd name="T20" fmla="*/ 11 w 24"/>
                  <a:gd name="T21" fmla="*/ 0 h 10"/>
                  <a:gd name="T22" fmla="*/ 20 w 24"/>
                  <a:gd name="T23" fmla="*/ 0 h 10"/>
                  <a:gd name="T24" fmla="*/ 20 w 24"/>
                  <a:gd name="T25" fmla="*/ 0 h 10"/>
                  <a:gd name="T26" fmla="*/ 20 w 24"/>
                  <a:gd name="T27" fmla="*/ 0 h 10"/>
                  <a:gd name="T28" fmla="*/ 24 w 24"/>
                  <a:gd name="T29" fmla="*/ 0 h 10"/>
                  <a:gd name="T30" fmla="*/ 24 w 24"/>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0">
                    <a:moveTo>
                      <a:pt x="24" y="0"/>
                    </a:moveTo>
                    <a:lnTo>
                      <a:pt x="20" y="0"/>
                    </a:lnTo>
                    <a:lnTo>
                      <a:pt x="16" y="5"/>
                    </a:lnTo>
                    <a:lnTo>
                      <a:pt x="8" y="5"/>
                    </a:lnTo>
                    <a:lnTo>
                      <a:pt x="8" y="5"/>
                    </a:lnTo>
                    <a:lnTo>
                      <a:pt x="3" y="10"/>
                    </a:lnTo>
                    <a:lnTo>
                      <a:pt x="0" y="10"/>
                    </a:lnTo>
                    <a:lnTo>
                      <a:pt x="3" y="5"/>
                    </a:lnTo>
                    <a:lnTo>
                      <a:pt x="3" y="5"/>
                    </a:lnTo>
                    <a:lnTo>
                      <a:pt x="8" y="5"/>
                    </a:lnTo>
                    <a:lnTo>
                      <a:pt x="11" y="0"/>
                    </a:lnTo>
                    <a:lnTo>
                      <a:pt x="20" y="0"/>
                    </a:lnTo>
                    <a:lnTo>
                      <a:pt x="20" y="0"/>
                    </a:lnTo>
                    <a:lnTo>
                      <a:pt x="20" y="0"/>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11" name="Freeform 119"/>
              <p:cNvSpPr>
                <a:spLocks/>
              </p:cNvSpPr>
              <p:nvPr/>
            </p:nvSpPr>
            <p:spPr bwMode="auto">
              <a:xfrm>
                <a:off x="889" y="2343"/>
                <a:ext cx="16" cy="14"/>
              </a:xfrm>
              <a:custGeom>
                <a:avLst/>
                <a:gdLst>
                  <a:gd name="T0" fmla="*/ 16 w 16"/>
                  <a:gd name="T1" fmla="*/ 14 h 14"/>
                  <a:gd name="T2" fmla="*/ 16 w 16"/>
                  <a:gd name="T3" fmla="*/ 14 h 14"/>
                  <a:gd name="T4" fmla="*/ 12 w 16"/>
                  <a:gd name="T5" fmla="*/ 14 h 14"/>
                  <a:gd name="T6" fmla="*/ 3 w 16"/>
                  <a:gd name="T7" fmla="*/ 4 h 14"/>
                  <a:gd name="T8" fmla="*/ 3 w 16"/>
                  <a:gd name="T9" fmla="*/ 4 h 14"/>
                  <a:gd name="T10" fmla="*/ 0 w 16"/>
                  <a:gd name="T11" fmla="*/ 4 h 14"/>
                  <a:gd name="T12" fmla="*/ 0 w 16"/>
                  <a:gd name="T13" fmla="*/ 0 h 14"/>
                  <a:gd name="T14" fmla="*/ 0 w 16"/>
                  <a:gd name="T15" fmla="*/ 0 h 14"/>
                  <a:gd name="T16" fmla="*/ 0 w 16"/>
                  <a:gd name="T17" fmla="*/ 0 h 14"/>
                  <a:gd name="T18" fmla="*/ 0 w 16"/>
                  <a:gd name="T19" fmla="*/ 4 h 14"/>
                  <a:gd name="T20" fmla="*/ 0 w 16"/>
                  <a:gd name="T21" fmla="*/ 4 h 14"/>
                  <a:gd name="T22" fmla="*/ 3 w 16"/>
                  <a:gd name="T23" fmla="*/ 4 h 14"/>
                  <a:gd name="T24" fmla="*/ 3 w 16"/>
                  <a:gd name="T25" fmla="*/ 4 h 14"/>
                  <a:gd name="T26" fmla="*/ 3 w 16"/>
                  <a:gd name="T27" fmla="*/ 9 h 14"/>
                  <a:gd name="T28" fmla="*/ 8 w 16"/>
                  <a:gd name="T29" fmla="*/ 9 h 14"/>
                  <a:gd name="T30" fmla="*/ 16 w 16"/>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4">
                    <a:moveTo>
                      <a:pt x="16" y="14"/>
                    </a:moveTo>
                    <a:lnTo>
                      <a:pt x="16" y="14"/>
                    </a:lnTo>
                    <a:lnTo>
                      <a:pt x="12" y="14"/>
                    </a:lnTo>
                    <a:lnTo>
                      <a:pt x="3" y="4"/>
                    </a:lnTo>
                    <a:lnTo>
                      <a:pt x="3" y="4"/>
                    </a:lnTo>
                    <a:lnTo>
                      <a:pt x="0" y="4"/>
                    </a:lnTo>
                    <a:lnTo>
                      <a:pt x="0" y="0"/>
                    </a:lnTo>
                    <a:lnTo>
                      <a:pt x="0" y="0"/>
                    </a:lnTo>
                    <a:lnTo>
                      <a:pt x="0" y="0"/>
                    </a:lnTo>
                    <a:lnTo>
                      <a:pt x="0" y="4"/>
                    </a:lnTo>
                    <a:lnTo>
                      <a:pt x="0" y="4"/>
                    </a:lnTo>
                    <a:lnTo>
                      <a:pt x="3" y="4"/>
                    </a:lnTo>
                    <a:lnTo>
                      <a:pt x="3" y="4"/>
                    </a:lnTo>
                    <a:lnTo>
                      <a:pt x="3" y="9"/>
                    </a:lnTo>
                    <a:lnTo>
                      <a:pt x="8" y="9"/>
                    </a:lnTo>
                    <a:lnTo>
                      <a:pt x="1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12" name="Freeform 120"/>
              <p:cNvSpPr>
                <a:spLocks/>
              </p:cNvSpPr>
              <p:nvPr/>
            </p:nvSpPr>
            <p:spPr bwMode="auto">
              <a:xfrm>
                <a:off x="942" y="2315"/>
                <a:ext cx="13" cy="56"/>
              </a:xfrm>
              <a:custGeom>
                <a:avLst/>
                <a:gdLst>
                  <a:gd name="T0" fmla="*/ 13 w 13"/>
                  <a:gd name="T1" fmla="*/ 56 h 56"/>
                  <a:gd name="T2" fmla="*/ 8 w 13"/>
                  <a:gd name="T3" fmla="*/ 51 h 56"/>
                  <a:gd name="T4" fmla="*/ 0 w 13"/>
                  <a:gd name="T5" fmla="*/ 37 h 56"/>
                  <a:gd name="T6" fmla="*/ 0 w 13"/>
                  <a:gd name="T7" fmla="*/ 23 h 56"/>
                  <a:gd name="T8" fmla="*/ 0 w 13"/>
                  <a:gd name="T9" fmla="*/ 23 h 56"/>
                  <a:gd name="T10" fmla="*/ 0 w 13"/>
                  <a:gd name="T11" fmla="*/ 9 h 56"/>
                  <a:gd name="T12" fmla="*/ 0 w 13"/>
                  <a:gd name="T13" fmla="*/ 0 h 56"/>
                  <a:gd name="T14" fmla="*/ 5 w 13"/>
                  <a:gd name="T15" fmla="*/ 0 h 56"/>
                  <a:gd name="T16" fmla="*/ 5 w 13"/>
                  <a:gd name="T17" fmla="*/ 0 h 56"/>
                  <a:gd name="T18" fmla="*/ 5 w 13"/>
                  <a:gd name="T19" fmla="*/ 14 h 56"/>
                  <a:gd name="T20" fmla="*/ 0 w 13"/>
                  <a:gd name="T21" fmla="*/ 28 h 56"/>
                  <a:gd name="T22" fmla="*/ 5 w 13"/>
                  <a:gd name="T23" fmla="*/ 37 h 56"/>
                  <a:gd name="T24" fmla="*/ 5 w 13"/>
                  <a:gd name="T25" fmla="*/ 37 h 56"/>
                  <a:gd name="T26" fmla="*/ 8 w 13"/>
                  <a:gd name="T27" fmla="*/ 46 h 56"/>
                  <a:gd name="T28" fmla="*/ 13 w 13"/>
                  <a:gd name="T29" fmla="*/ 56 h 56"/>
                  <a:gd name="T30" fmla="*/ 13 w 13"/>
                  <a:gd name="T3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56">
                    <a:moveTo>
                      <a:pt x="13" y="56"/>
                    </a:moveTo>
                    <a:lnTo>
                      <a:pt x="8" y="51"/>
                    </a:lnTo>
                    <a:lnTo>
                      <a:pt x="0" y="37"/>
                    </a:lnTo>
                    <a:lnTo>
                      <a:pt x="0" y="23"/>
                    </a:lnTo>
                    <a:lnTo>
                      <a:pt x="0" y="23"/>
                    </a:lnTo>
                    <a:lnTo>
                      <a:pt x="0" y="9"/>
                    </a:lnTo>
                    <a:lnTo>
                      <a:pt x="0" y="0"/>
                    </a:lnTo>
                    <a:lnTo>
                      <a:pt x="5" y="0"/>
                    </a:lnTo>
                    <a:lnTo>
                      <a:pt x="5" y="0"/>
                    </a:lnTo>
                    <a:lnTo>
                      <a:pt x="5" y="14"/>
                    </a:lnTo>
                    <a:lnTo>
                      <a:pt x="0" y="28"/>
                    </a:lnTo>
                    <a:lnTo>
                      <a:pt x="5" y="37"/>
                    </a:lnTo>
                    <a:lnTo>
                      <a:pt x="5" y="37"/>
                    </a:lnTo>
                    <a:lnTo>
                      <a:pt x="8" y="46"/>
                    </a:lnTo>
                    <a:lnTo>
                      <a:pt x="13" y="56"/>
                    </a:lnTo>
                    <a:lnTo>
                      <a:pt x="13"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13" name="Freeform 121"/>
              <p:cNvSpPr>
                <a:spLocks/>
              </p:cNvSpPr>
              <p:nvPr/>
            </p:nvSpPr>
            <p:spPr bwMode="auto">
              <a:xfrm>
                <a:off x="917" y="2273"/>
                <a:ext cx="1" cy="19"/>
              </a:xfrm>
              <a:custGeom>
                <a:avLst/>
                <a:gdLst>
                  <a:gd name="T0" fmla="*/ 0 h 19"/>
                  <a:gd name="T1" fmla="*/ 9 h 19"/>
                  <a:gd name="T2" fmla="*/ 14 h 19"/>
                  <a:gd name="T3" fmla="*/ 19 h 19"/>
                  <a:gd name="T4" fmla="*/ 19 h 19"/>
                  <a:gd name="T5" fmla="*/ 19 h 19"/>
                  <a:gd name="T6" fmla="*/ 14 h 19"/>
                  <a:gd name="T7" fmla="*/ 9 h 19"/>
                  <a:gd name="T8" fmla="*/ 9 h 19"/>
                  <a:gd name="T9" fmla="*/ 5 h 19"/>
                  <a:gd name="T10" fmla="*/ 0 h 19"/>
                  <a:gd name="T11" fmla="*/ 0 h 19"/>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9">
                    <a:moveTo>
                      <a:pt x="0" y="0"/>
                    </a:moveTo>
                    <a:lnTo>
                      <a:pt x="0" y="9"/>
                    </a:lnTo>
                    <a:lnTo>
                      <a:pt x="0" y="14"/>
                    </a:lnTo>
                    <a:lnTo>
                      <a:pt x="0" y="19"/>
                    </a:lnTo>
                    <a:lnTo>
                      <a:pt x="0" y="19"/>
                    </a:lnTo>
                    <a:lnTo>
                      <a:pt x="0" y="19"/>
                    </a:lnTo>
                    <a:lnTo>
                      <a:pt x="0" y="14"/>
                    </a:lnTo>
                    <a:lnTo>
                      <a:pt x="0" y="9"/>
                    </a:lnTo>
                    <a:lnTo>
                      <a:pt x="0" y="9"/>
                    </a:lnTo>
                    <a:lnTo>
                      <a:pt x="0" y="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14" name="Freeform 122"/>
              <p:cNvSpPr>
                <a:spLocks/>
              </p:cNvSpPr>
              <p:nvPr/>
            </p:nvSpPr>
            <p:spPr bwMode="auto">
              <a:xfrm>
                <a:off x="983" y="2250"/>
                <a:ext cx="25" cy="51"/>
              </a:xfrm>
              <a:custGeom>
                <a:avLst/>
                <a:gdLst>
                  <a:gd name="T0" fmla="*/ 9 w 25"/>
                  <a:gd name="T1" fmla="*/ 0 h 51"/>
                  <a:gd name="T2" fmla="*/ 9 w 25"/>
                  <a:gd name="T3" fmla="*/ 14 h 51"/>
                  <a:gd name="T4" fmla="*/ 13 w 25"/>
                  <a:gd name="T5" fmla="*/ 28 h 51"/>
                  <a:gd name="T6" fmla="*/ 17 w 25"/>
                  <a:gd name="T7" fmla="*/ 37 h 51"/>
                  <a:gd name="T8" fmla="*/ 17 w 25"/>
                  <a:gd name="T9" fmla="*/ 37 h 51"/>
                  <a:gd name="T10" fmla="*/ 22 w 25"/>
                  <a:gd name="T11" fmla="*/ 46 h 51"/>
                  <a:gd name="T12" fmla="*/ 25 w 25"/>
                  <a:gd name="T13" fmla="*/ 51 h 51"/>
                  <a:gd name="T14" fmla="*/ 25 w 25"/>
                  <a:gd name="T15" fmla="*/ 51 h 51"/>
                  <a:gd name="T16" fmla="*/ 25 w 25"/>
                  <a:gd name="T17" fmla="*/ 51 h 51"/>
                  <a:gd name="T18" fmla="*/ 22 w 25"/>
                  <a:gd name="T19" fmla="*/ 46 h 51"/>
                  <a:gd name="T20" fmla="*/ 17 w 25"/>
                  <a:gd name="T21" fmla="*/ 37 h 51"/>
                  <a:gd name="T22" fmla="*/ 13 w 25"/>
                  <a:gd name="T23" fmla="*/ 28 h 51"/>
                  <a:gd name="T24" fmla="*/ 13 w 25"/>
                  <a:gd name="T25" fmla="*/ 28 h 51"/>
                  <a:gd name="T26" fmla="*/ 9 w 25"/>
                  <a:gd name="T27" fmla="*/ 19 h 51"/>
                  <a:gd name="T28" fmla="*/ 9 w 25"/>
                  <a:gd name="T29" fmla="*/ 9 h 51"/>
                  <a:gd name="T30" fmla="*/ 9 w 25"/>
                  <a:gd name="T31" fmla="*/ 5 h 51"/>
                  <a:gd name="T32" fmla="*/ 9 w 25"/>
                  <a:gd name="T33" fmla="*/ 5 h 51"/>
                  <a:gd name="T34" fmla="*/ 5 w 25"/>
                  <a:gd name="T35" fmla="*/ 5 h 51"/>
                  <a:gd name="T36" fmla="*/ 5 w 25"/>
                  <a:gd name="T37" fmla="*/ 5 h 51"/>
                  <a:gd name="T38" fmla="*/ 5 w 25"/>
                  <a:gd name="T39" fmla="*/ 5 h 51"/>
                  <a:gd name="T40" fmla="*/ 5 w 25"/>
                  <a:gd name="T41" fmla="*/ 5 h 51"/>
                  <a:gd name="T42" fmla="*/ 0 w 25"/>
                  <a:gd name="T43" fmla="*/ 9 h 51"/>
                  <a:gd name="T44" fmla="*/ 0 w 25"/>
                  <a:gd name="T45" fmla="*/ 14 h 51"/>
                  <a:gd name="T46" fmla="*/ 0 w 25"/>
                  <a:gd name="T47" fmla="*/ 9 h 51"/>
                  <a:gd name="T48" fmla="*/ 0 w 25"/>
                  <a:gd name="T49" fmla="*/ 9 h 51"/>
                  <a:gd name="T50" fmla="*/ 0 w 25"/>
                  <a:gd name="T51" fmla="*/ 5 h 51"/>
                  <a:gd name="T52" fmla="*/ 0 w 25"/>
                  <a:gd name="T53" fmla="*/ 0 h 51"/>
                  <a:gd name="T54" fmla="*/ 0 w 25"/>
                  <a:gd name="T55" fmla="*/ 0 h 51"/>
                  <a:gd name="T56" fmla="*/ 0 w 25"/>
                  <a:gd name="T57" fmla="*/ 0 h 51"/>
                  <a:gd name="T58" fmla="*/ 9 w 25"/>
                  <a:gd name="T5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51">
                    <a:moveTo>
                      <a:pt x="9" y="0"/>
                    </a:moveTo>
                    <a:lnTo>
                      <a:pt x="9" y="14"/>
                    </a:lnTo>
                    <a:lnTo>
                      <a:pt x="13" y="28"/>
                    </a:lnTo>
                    <a:lnTo>
                      <a:pt x="17" y="37"/>
                    </a:lnTo>
                    <a:lnTo>
                      <a:pt x="17" y="37"/>
                    </a:lnTo>
                    <a:lnTo>
                      <a:pt x="22" y="46"/>
                    </a:lnTo>
                    <a:lnTo>
                      <a:pt x="25" y="51"/>
                    </a:lnTo>
                    <a:lnTo>
                      <a:pt x="25" y="51"/>
                    </a:lnTo>
                    <a:lnTo>
                      <a:pt x="25" y="51"/>
                    </a:lnTo>
                    <a:lnTo>
                      <a:pt x="22" y="46"/>
                    </a:lnTo>
                    <a:lnTo>
                      <a:pt x="17" y="37"/>
                    </a:lnTo>
                    <a:lnTo>
                      <a:pt x="13" y="28"/>
                    </a:lnTo>
                    <a:lnTo>
                      <a:pt x="13" y="28"/>
                    </a:lnTo>
                    <a:lnTo>
                      <a:pt x="9" y="19"/>
                    </a:lnTo>
                    <a:lnTo>
                      <a:pt x="9" y="9"/>
                    </a:lnTo>
                    <a:lnTo>
                      <a:pt x="9" y="5"/>
                    </a:lnTo>
                    <a:lnTo>
                      <a:pt x="9" y="5"/>
                    </a:lnTo>
                    <a:lnTo>
                      <a:pt x="5" y="5"/>
                    </a:lnTo>
                    <a:lnTo>
                      <a:pt x="5" y="5"/>
                    </a:lnTo>
                    <a:lnTo>
                      <a:pt x="5" y="5"/>
                    </a:lnTo>
                    <a:lnTo>
                      <a:pt x="5" y="5"/>
                    </a:lnTo>
                    <a:lnTo>
                      <a:pt x="0" y="9"/>
                    </a:lnTo>
                    <a:lnTo>
                      <a:pt x="0" y="14"/>
                    </a:lnTo>
                    <a:lnTo>
                      <a:pt x="0" y="9"/>
                    </a:lnTo>
                    <a:lnTo>
                      <a:pt x="0" y="9"/>
                    </a:lnTo>
                    <a:lnTo>
                      <a:pt x="0" y="5"/>
                    </a:lnTo>
                    <a:lnTo>
                      <a:pt x="0" y="0"/>
                    </a:lnTo>
                    <a:lnTo>
                      <a:pt x="0" y="0"/>
                    </a:lnTo>
                    <a:lnTo>
                      <a:pt x="0"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15" name="Freeform 123"/>
              <p:cNvSpPr>
                <a:spLocks/>
              </p:cNvSpPr>
              <p:nvPr/>
            </p:nvSpPr>
            <p:spPr bwMode="auto">
              <a:xfrm>
                <a:off x="1099" y="2296"/>
                <a:ext cx="58" cy="84"/>
              </a:xfrm>
              <a:custGeom>
                <a:avLst/>
                <a:gdLst>
                  <a:gd name="T0" fmla="*/ 0 w 58"/>
                  <a:gd name="T1" fmla="*/ 0 h 84"/>
                  <a:gd name="T2" fmla="*/ 4 w 58"/>
                  <a:gd name="T3" fmla="*/ 10 h 84"/>
                  <a:gd name="T4" fmla="*/ 12 w 58"/>
                  <a:gd name="T5" fmla="*/ 14 h 84"/>
                  <a:gd name="T6" fmla="*/ 17 w 58"/>
                  <a:gd name="T7" fmla="*/ 19 h 84"/>
                  <a:gd name="T8" fmla="*/ 17 w 58"/>
                  <a:gd name="T9" fmla="*/ 19 h 84"/>
                  <a:gd name="T10" fmla="*/ 20 w 58"/>
                  <a:gd name="T11" fmla="*/ 28 h 84"/>
                  <a:gd name="T12" fmla="*/ 25 w 58"/>
                  <a:gd name="T13" fmla="*/ 33 h 84"/>
                  <a:gd name="T14" fmla="*/ 33 w 58"/>
                  <a:gd name="T15" fmla="*/ 37 h 84"/>
                  <a:gd name="T16" fmla="*/ 33 w 58"/>
                  <a:gd name="T17" fmla="*/ 37 h 84"/>
                  <a:gd name="T18" fmla="*/ 37 w 58"/>
                  <a:gd name="T19" fmla="*/ 47 h 84"/>
                  <a:gd name="T20" fmla="*/ 42 w 58"/>
                  <a:gd name="T21" fmla="*/ 51 h 84"/>
                  <a:gd name="T22" fmla="*/ 45 w 58"/>
                  <a:gd name="T23" fmla="*/ 56 h 84"/>
                  <a:gd name="T24" fmla="*/ 45 w 58"/>
                  <a:gd name="T25" fmla="*/ 56 h 84"/>
                  <a:gd name="T26" fmla="*/ 45 w 58"/>
                  <a:gd name="T27" fmla="*/ 61 h 84"/>
                  <a:gd name="T28" fmla="*/ 54 w 58"/>
                  <a:gd name="T29" fmla="*/ 65 h 84"/>
                  <a:gd name="T30" fmla="*/ 58 w 58"/>
                  <a:gd name="T31" fmla="*/ 70 h 84"/>
                  <a:gd name="T32" fmla="*/ 58 w 58"/>
                  <a:gd name="T33" fmla="*/ 70 h 84"/>
                  <a:gd name="T34" fmla="*/ 58 w 58"/>
                  <a:gd name="T35" fmla="*/ 78 h 84"/>
                  <a:gd name="T36" fmla="*/ 58 w 58"/>
                  <a:gd name="T37" fmla="*/ 84 h 84"/>
                  <a:gd name="T38" fmla="*/ 58 w 58"/>
                  <a:gd name="T39" fmla="*/ 78 h 84"/>
                  <a:gd name="T40" fmla="*/ 58 w 58"/>
                  <a:gd name="T41" fmla="*/ 78 h 84"/>
                  <a:gd name="T42" fmla="*/ 54 w 58"/>
                  <a:gd name="T43" fmla="*/ 78 h 84"/>
                  <a:gd name="T44" fmla="*/ 54 w 58"/>
                  <a:gd name="T45" fmla="*/ 75 h 84"/>
                  <a:gd name="T46" fmla="*/ 54 w 58"/>
                  <a:gd name="T47" fmla="*/ 70 h 84"/>
                  <a:gd name="T48" fmla="*/ 54 w 58"/>
                  <a:gd name="T49" fmla="*/ 70 h 84"/>
                  <a:gd name="T50" fmla="*/ 45 w 58"/>
                  <a:gd name="T51" fmla="*/ 65 h 84"/>
                  <a:gd name="T52" fmla="*/ 42 w 58"/>
                  <a:gd name="T53" fmla="*/ 56 h 84"/>
                  <a:gd name="T54" fmla="*/ 42 w 58"/>
                  <a:gd name="T55" fmla="*/ 56 h 84"/>
                  <a:gd name="T56" fmla="*/ 42 w 58"/>
                  <a:gd name="T57" fmla="*/ 56 h 84"/>
                  <a:gd name="T58" fmla="*/ 42 w 58"/>
                  <a:gd name="T59" fmla="*/ 65 h 84"/>
                  <a:gd name="T60" fmla="*/ 45 w 58"/>
                  <a:gd name="T61" fmla="*/ 75 h 84"/>
                  <a:gd name="T62" fmla="*/ 45 w 58"/>
                  <a:gd name="T63" fmla="*/ 78 h 84"/>
                  <a:gd name="T64" fmla="*/ 45 w 58"/>
                  <a:gd name="T65" fmla="*/ 78 h 84"/>
                  <a:gd name="T66" fmla="*/ 42 w 58"/>
                  <a:gd name="T67" fmla="*/ 75 h 84"/>
                  <a:gd name="T68" fmla="*/ 42 w 58"/>
                  <a:gd name="T69" fmla="*/ 65 h 84"/>
                  <a:gd name="T70" fmla="*/ 37 w 58"/>
                  <a:gd name="T71" fmla="*/ 56 h 84"/>
                  <a:gd name="T72" fmla="*/ 37 w 58"/>
                  <a:gd name="T73" fmla="*/ 56 h 84"/>
                  <a:gd name="T74" fmla="*/ 33 w 58"/>
                  <a:gd name="T75" fmla="*/ 51 h 84"/>
                  <a:gd name="T76" fmla="*/ 33 w 58"/>
                  <a:gd name="T77" fmla="*/ 47 h 84"/>
                  <a:gd name="T78" fmla="*/ 29 w 58"/>
                  <a:gd name="T79" fmla="*/ 42 h 84"/>
                  <a:gd name="T80" fmla="*/ 29 w 58"/>
                  <a:gd name="T81" fmla="*/ 42 h 84"/>
                  <a:gd name="T82" fmla="*/ 25 w 58"/>
                  <a:gd name="T83" fmla="*/ 37 h 84"/>
                  <a:gd name="T84" fmla="*/ 20 w 58"/>
                  <a:gd name="T85" fmla="*/ 28 h 84"/>
                  <a:gd name="T86" fmla="*/ 17 w 58"/>
                  <a:gd name="T87" fmla="*/ 24 h 84"/>
                  <a:gd name="T88" fmla="*/ 17 w 58"/>
                  <a:gd name="T89" fmla="*/ 24 h 84"/>
                  <a:gd name="T90" fmla="*/ 12 w 58"/>
                  <a:gd name="T91" fmla="*/ 19 h 84"/>
                  <a:gd name="T92" fmla="*/ 9 w 58"/>
                  <a:gd name="T93" fmla="*/ 14 h 84"/>
                  <a:gd name="T94" fmla="*/ 12 w 58"/>
                  <a:gd name="T95" fmla="*/ 19 h 84"/>
                  <a:gd name="T96" fmla="*/ 12 w 58"/>
                  <a:gd name="T97" fmla="*/ 19 h 84"/>
                  <a:gd name="T98" fmla="*/ 12 w 58"/>
                  <a:gd name="T99" fmla="*/ 28 h 84"/>
                  <a:gd name="T100" fmla="*/ 17 w 58"/>
                  <a:gd name="T101" fmla="*/ 37 h 84"/>
                  <a:gd name="T102" fmla="*/ 17 w 58"/>
                  <a:gd name="T103" fmla="*/ 37 h 84"/>
                  <a:gd name="T104" fmla="*/ 17 w 58"/>
                  <a:gd name="T105" fmla="*/ 37 h 84"/>
                  <a:gd name="T106" fmla="*/ 12 w 58"/>
                  <a:gd name="T107" fmla="*/ 33 h 84"/>
                  <a:gd name="T108" fmla="*/ 9 w 58"/>
                  <a:gd name="T109" fmla="*/ 24 h 84"/>
                  <a:gd name="T110" fmla="*/ 9 w 58"/>
                  <a:gd name="T111" fmla="*/ 14 h 84"/>
                  <a:gd name="T112" fmla="*/ 9 w 58"/>
                  <a:gd name="T113" fmla="*/ 14 h 84"/>
                  <a:gd name="T114" fmla="*/ 4 w 58"/>
                  <a:gd name="T115" fmla="*/ 10 h 84"/>
                  <a:gd name="T116" fmla="*/ 0 w 58"/>
                  <a:gd name="T117" fmla="*/ 5 h 84"/>
                  <a:gd name="T118" fmla="*/ 0 w 58"/>
                  <a:gd name="T1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84">
                    <a:moveTo>
                      <a:pt x="0" y="0"/>
                    </a:moveTo>
                    <a:lnTo>
                      <a:pt x="4" y="10"/>
                    </a:lnTo>
                    <a:lnTo>
                      <a:pt x="12" y="14"/>
                    </a:lnTo>
                    <a:lnTo>
                      <a:pt x="17" y="19"/>
                    </a:lnTo>
                    <a:lnTo>
                      <a:pt x="17" y="19"/>
                    </a:lnTo>
                    <a:lnTo>
                      <a:pt x="20" y="28"/>
                    </a:lnTo>
                    <a:lnTo>
                      <a:pt x="25" y="33"/>
                    </a:lnTo>
                    <a:lnTo>
                      <a:pt x="33" y="37"/>
                    </a:lnTo>
                    <a:lnTo>
                      <a:pt x="33" y="37"/>
                    </a:lnTo>
                    <a:lnTo>
                      <a:pt x="37" y="47"/>
                    </a:lnTo>
                    <a:lnTo>
                      <a:pt x="42" y="51"/>
                    </a:lnTo>
                    <a:lnTo>
                      <a:pt x="45" y="56"/>
                    </a:lnTo>
                    <a:lnTo>
                      <a:pt x="45" y="56"/>
                    </a:lnTo>
                    <a:lnTo>
                      <a:pt x="45" y="61"/>
                    </a:lnTo>
                    <a:lnTo>
                      <a:pt x="54" y="65"/>
                    </a:lnTo>
                    <a:lnTo>
                      <a:pt x="58" y="70"/>
                    </a:lnTo>
                    <a:lnTo>
                      <a:pt x="58" y="70"/>
                    </a:lnTo>
                    <a:lnTo>
                      <a:pt x="58" y="78"/>
                    </a:lnTo>
                    <a:lnTo>
                      <a:pt x="58" y="84"/>
                    </a:lnTo>
                    <a:lnTo>
                      <a:pt x="58" y="78"/>
                    </a:lnTo>
                    <a:lnTo>
                      <a:pt x="58" y="78"/>
                    </a:lnTo>
                    <a:lnTo>
                      <a:pt x="54" y="78"/>
                    </a:lnTo>
                    <a:lnTo>
                      <a:pt x="54" y="75"/>
                    </a:lnTo>
                    <a:lnTo>
                      <a:pt x="54" y="70"/>
                    </a:lnTo>
                    <a:lnTo>
                      <a:pt x="54" y="70"/>
                    </a:lnTo>
                    <a:lnTo>
                      <a:pt x="45" y="65"/>
                    </a:lnTo>
                    <a:lnTo>
                      <a:pt x="42" y="56"/>
                    </a:lnTo>
                    <a:lnTo>
                      <a:pt x="42" y="56"/>
                    </a:lnTo>
                    <a:lnTo>
                      <a:pt x="42" y="56"/>
                    </a:lnTo>
                    <a:lnTo>
                      <a:pt x="42" y="65"/>
                    </a:lnTo>
                    <a:lnTo>
                      <a:pt x="45" y="75"/>
                    </a:lnTo>
                    <a:lnTo>
                      <a:pt x="45" y="78"/>
                    </a:lnTo>
                    <a:lnTo>
                      <a:pt x="45" y="78"/>
                    </a:lnTo>
                    <a:lnTo>
                      <a:pt x="42" y="75"/>
                    </a:lnTo>
                    <a:lnTo>
                      <a:pt x="42" y="65"/>
                    </a:lnTo>
                    <a:lnTo>
                      <a:pt x="37" y="56"/>
                    </a:lnTo>
                    <a:lnTo>
                      <a:pt x="37" y="56"/>
                    </a:lnTo>
                    <a:lnTo>
                      <a:pt x="33" y="51"/>
                    </a:lnTo>
                    <a:lnTo>
                      <a:pt x="33" y="47"/>
                    </a:lnTo>
                    <a:lnTo>
                      <a:pt x="29" y="42"/>
                    </a:lnTo>
                    <a:lnTo>
                      <a:pt x="29" y="42"/>
                    </a:lnTo>
                    <a:lnTo>
                      <a:pt x="25" y="37"/>
                    </a:lnTo>
                    <a:lnTo>
                      <a:pt x="20" y="28"/>
                    </a:lnTo>
                    <a:lnTo>
                      <a:pt x="17" y="24"/>
                    </a:lnTo>
                    <a:lnTo>
                      <a:pt x="17" y="24"/>
                    </a:lnTo>
                    <a:lnTo>
                      <a:pt x="12" y="19"/>
                    </a:lnTo>
                    <a:lnTo>
                      <a:pt x="9" y="14"/>
                    </a:lnTo>
                    <a:lnTo>
                      <a:pt x="12" y="19"/>
                    </a:lnTo>
                    <a:lnTo>
                      <a:pt x="12" y="19"/>
                    </a:lnTo>
                    <a:lnTo>
                      <a:pt x="12" y="28"/>
                    </a:lnTo>
                    <a:lnTo>
                      <a:pt x="17" y="37"/>
                    </a:lnTo>
                    <a:lnTo>
                      <a:pt x="17" y="37"/>
                    </a:lnTo>
                    <a:lnTo>
                      <a:pt x="17" y="37"/>
                    </a:lnTo>
                    <a:lnTo>
                      <a:pt x="12" y="33"/>
                    </a:lnTo>
                    <a:lnTo>
                      <a:pt x="9" y="24"/>
                    </a:lnTo>
                    <a:lnTo>
                      <a:pt x="9" y="14"/>
                    </a:lnTo>
                    <a:lnTo>
                      <a:pt x="9" y="14"/>
                    </a:lnTo>
                    <a:lnTo>
                      <a:pt x="4" y="10"/>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16" name="Freeform 124"/>
              <p:cNvSpPr>
                <a:spLocks/>
              </p:cNvSpPr>
              <p:nvPr/>
            </p:nvSpPr>
            <p:spPr bwMode="auto">
              <a:xfrm>
                <a:off x="1083" y="2393"/>
                <a:ext cx="28" cy="23"/>
              </a:xfrm>
              <a:custGeom>
                <a:avLst/>
                <a:gdLst>
                  <a:gd name="T0" fmla="*/ 0 w 28"/>
                  <a:gd name="T1" fmla="*/ 0 h 23"/>
                  <a:gd name="T2" fmla="*/ 8 w 28"/>
                  <a:gd name="T3" fmla="*/ 9 h 23"/>
                  <a:gd name="T4" fmla="*/ 16 w 28"/>
                  <a:gd name="T5" fmla="*/ 14 h 23"/>
                  <a:gd name="T6" fmla="*/ 28 w 28"/>
                  <a:gd name="T7" fmla="*/ 23 h 23"/>
                  <a:gd name="T8" fmla="*/ 28 w 28"/>
                  <a:gd name="T9" fmla="*/ 23 h 23"/>
                  <a:gd name="T10" fmla="*/ 16 w 28"/>
                  <a:gd name="T11" fmla="*/ 23 h 23"/>
                  <a:gd name="T12" fmla="*/ 16 w 28"/>
                  <a:gd name="T13" fmla="*/ 23 h 23"/>
                  <a:gd name="T14" fmla="*/ 12 w 28"/>
                  <a:gd name="T15" fmla="*/ 18 h 23"/>
                  <a:gd name="T16" fmla="*/ 8 w 28"/>
                  <a:gd name="T17" fmla="*/ 14 h 23"/>
                  <a:gd name="T18" fmla="*/ 8 w 28"/>
                  <a:gd name="T19" fmla="*/ 14 h 23"/>
                  <a:gd name="T20" fmla="*/ 3 w 28"/>
                  <a:gd name="T21" fmla="*/ 9 h 23"/>
                  <a:gd name="T22" fmla="*/ 0 w 28"/>
                  <a:gd name="T23" fmla="*/ 4 h 23"/>
                  <a:gd name="T24" fmla="*/ 0 w 2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3">
                    <a:moveTo>
                      <a:pt x="0" y="0"/>
                    </a:moveTo>
                    <a:lnTo>
                      <a:pt x="8" y="9"/>
                    </a:lnTo>
                    <a:lnTo>
                      <a:pt x="16" y="14"/>
                    </a:lnTo>
                    <a:lnTo>
                      <a:pt x="28" y="23"/>
                    </a:lnTo>
                    <a:lnTo>
                      <a:pt x="28" y="23"/>
                    </a:lnTo>
                    <a:lnTo>
                      <a:pt x="16" y="23"/>
                    </a:lnTo>
                    <a:lnTo>
                      <a:pt x="16" y="23"/>
                    </a:lnTo>
                    <a:lnTo>
                      <a:pt x="12" y="18"/>
                    </a:lnTo>
                    <a:lnTo>
                      <a:pt x="8" y="14"/>
                    </a:lnTo>
                    <a:lnTo>
                      <a:pt x="8" y="14"/>
                    </a:lnTo>
                    <a:lnTo>
                      <a:pt x="3" y="9"/>
                    </a:lnTo>
                    <a:lnTo>
                      <a:pt x="0"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17" name="Freeform 125"/>
              <p:cNvSpPr>
                <a:spLocks/>
              </p:cNvSpPr>
              <p:nvPr/>
            </p:nvSpPr>
            <p:spPr bwMode="auto">
              <a:xfrm>
                <a:off x="884" y="2324"/>
                <a:ext cx="30" cy="19"/>
              </a:xfrm>
              <a:custGeom>
                <a:avLst/>
                <a:gdLst>
                  <a:gd name="T0" fmla="*/ 5 w 30"/>
                  <a:gd name="T1" fmla="*/ 0 h 19"/>
                  <a:gd name="T2" fmla="*/ 13 w 30"/>
                  <a:gd name="T3" fmla="*/ 0 h 19"/>
                  <a:gd name="T4" fmla="*/ 17 w 30"/>
                  <a:gd name="T5" fmla="*/ 5 h 19"/>
                  <a:gd name="T6" fmla="*/ 25 w 30"/>
                  <a:gd name="T7" fmla="*/ 9 h 19"/>
                  <a:gd name="T8" fmla="*/ 25 w 30"/>
                  <a:gd name="T9" fmla="*/ 9 h 19"/>
                  <a:gd name="T10" fmla="*/ 30 w 30"/>
                  <a:gd name="T11" fmla="*/ 19 h 19"/>
                  <a:gd name="T12" fmla="*/ 30 w 30"/>
                  <a:gd name="T13" fmla="*/ 19 h 19"/>
                  <a:gd name="T14" fmla="*/ 30 w 30"/>
                  <a:gd name="T15" fmla="*/ 14 h 19"/>
                  <a:gd name="T16" fmla="*/ 30 w 30"/>
                  <a:gd name="T17" fmla="*/ 14 h 19"/>
                  <a:gd name="T18" fmla="*/ 21 w 30"/>
                  <a:gd name="T19" fmla="*/ 9 h 19"/>
                  <a:gd name="T20" fmla="*/ 17 w 30"/>
                  <a:gd name="T21" fmla="*/ 9 h 19"/>
                  <a:gd name="T22" fmla="*/ 13 w 30"/>
                  <a:gd name="T23" fmla="*/ 5 h 19"/>
                  <a:gd name="T24" fmla="*/ 13 w 30"/>
                  <a:gd name="T25" fmla="*/ 5 h 19"/>
                  <a:gd name="T26" fmla="*/ 5 w 30"/>
                  <a:gd name="T27" fmla="*/ 5 h 19"/>
                  <a:gd name="T28" fmla="*/ 0 w 30"/>
                  <a:gd name="T29" fmla="*/ 0 h 19"/>
                  <a:gd name="T30" fmla="*/ 5 w 30"/>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9">
                    <a:moveTo>
                      <a:pt x="5" y="0"/>
                    </a:moveTo>
                    <a:lnTo>
                      <a:pt x="13" y="0"/>
                    </a:lnTo>
                    <a:lnTo>
                      <a:pt x="17" y="5"/>
                    </a:lnTo>
                    <a:lnTo>
                      <a:pt x="25" y="9"/>
                    </a:lnTo>
                    <a:lnTo>
                      <a:pt x="25" y="9"/>
                    </a:lnTo>
                    <a:lnTo>
                      <a:pt x="30" y="19"/>
                    </a:lnTo>
                    <a:lnTo>
                      <a:pt x="30" y="19"/>
                    </a:lnTo>
                    <a:lnTo>
                      <a:pt x="30" y="14"/>
                    </a:lnTo>
                    <a:lnTo>
                      <a:pt x="30" y="14"/>
                    </a:lnTo>
                    <a:lnTo>
                      <a:pt x="21" y="9"/>
                    </a:lnTo>
                    <a:lnTo>
                      <a:pt x="17" y="9"/>
                    </a:lnTo>
                    <a:lnTo>
                      <a:pt x="13" y="5"/>
                    </a:lnTo>
                    <a:lnTo>
                      <a:pt x="13" y="5"/>
                    </a:lnTo>
                    <a:lnTo>
                      <a:pt x="5" y="5"/>
                    </a:lnTo>
                    <a:lnTo>
                      <a:pt x="0" y="0"/>
                    </a:lnTo>
                    <a:lnTo>
                      <a:pt x="5"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18" name="Freeform 126"/>
              <p:cNvSpPr>
                <a:spLocks/>
              </p:cNvSpPr>
              <p:nvPr/>
            </p:nvSpPr>
            <p:spPr bwMode="auto">
              <a:xfrm>
                <a:off x="884" y="2333"/>
                <a:ext cx="30" cy="19"/>
              </a:xfrm>
              <a:custGeom>
                <a:avLst/>
                <a:gdLst>
                  <a:gd name="T0" fmla="*/ 25 w 30"/>
                  <a:gd name="T1" fmla="*/ 10 h 19"/>
                  <a:gd name="T2" fmla="*/ 17 w 30"/>
                  <a:gd name="T3" fmla="*/ 5 h 19"/>
                  <a:gd name="T4" fmla="*/ 13 w 30"/>
                  <a:gd name="T5" fmla="*/ 5 h 19"/>
                  <a:gd name="T6" fmla="*/ 8 w 30"/>
                  <a:gd name="T7" fmla="*/ 0 h 19"/>
                  <a:gd name="T8" fmla="*/ 8 w 30"/>
                  <a:gd name="T9" fmla="*/ 0 h 19"/>
                  <a:gd name="T10" fmla="*/ 5 w 30"/>
                  <a:gd name="T11" fmla="*/ 5 h 19"/>
                  <a:gd name="T12" fmla="*/ 0 w 30"/>
                  <a:gd name="T13" fmla="*/ 5 h 19"/>
                  <a:gd name="T14" fmla="*/ 5 w 30"/>
                  <a:gd name="T15" fmla="*/ 5 h 19"/>
                  <a:gd name="T16" fmla="*/ 5 w 30"/>
                  <a:gd name="T17" fmla="*/ 5 h 19"/>
                  <a:gd name="T18" fmla="*/ 8 w 30"/>
                  <a:gd name="T19" fmla="*/ 10 h 19"/>
                  <a:gd name="T20" fmla="*/ 17 w 30"/>
                  <a:gd name="T21" fmla="*/ 10 h 19"/>
                  <a:gd name="T22" fmla="*/ 25 w 30"/>
                  <a:gd name="T23" fmla="*/ 14 h 19"/>
                  <a:gd name="T24" fmla="*/ 25 w 30"/>
                  <a:gd name="T25" fmla="*/ 14 h 19"/>
                  <a:gd name="T26" fmla="*/ 30 w 30"/>
                  <a:gd name="T27" fmla="*/ 19 h 19"/>
                  <a:gd name="T28" fmla="*/ 30 w 30"/>
                  <a:gd name="T29" fmla="*/ 19 h 19"/>
                  <a:gd name="T30" fmla="*/ 25 w 30"/>
                  <a:gd name="T31"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9">
                    <a:moveTo>
                      <a:pt x="25" y="10"/>
                    </a:moveTo>
                    <a:lnTo>
                      <a:pt x="17" y="5"/>
                    </a:lnTo>
                    <a:lnTo>
                      <a:pt x="13" y="5"/>
                    </a:lnTo>
                    <a:lnTo>
                      <a:pt x="8" y="0"/>
                    </a:lnTo>
                    <a:lnTo>
                      <a:pt x="8" y="0"/>
                    </a:lnTo>
                    <a:lnTo>
                      <a:pt x="5" y="5"/>
                    </a:lnTo>
                    <a:lnTo>
                      <a:pt x="0" y="5"/>
                    </a:lnTo>
                    <a:lnTo>
                      <a:pt x="5" y="5"/>
                    </a:lnTo>
                    <a:lnTo>
                      <a:pt x="5" y="5"/>
                    </a:lnTo>
                    <a:lnTo>
                      <a:pt x="8" y="10"/>
                    </a:lnTo>
                    <a:lnTo>
                      <a:pt x="17" y="10"/>
                    </a:lnTo>
                    <a:lnTo>
                      <a:pt x="25" y="14"/>
                    </a:lnTo>
                    <a:lnTo>
                      <a:pt x="25" y="14"/>
                    </a:lnTo>
                    <a:lnTo>
                      <a:pt x="30" y="19"/>
                    </a:lnTo>
                    <a:lnTo>
                      <a:pt x="30" y="19"/>
                    </a:lnTo>
                    <a:lnTo>
                      <a:pt x="25" y="1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19" name="Freeform 127"/>
              <p:cNvSpPr>
                <a:spLocks/>
              </p:cNvSpPr>
              <p:nvPr/>
            </p:nvSpPr>
            <p:spPr bwMode="auto">
              <a:xfrm>
                <a:off x="872" y="2347"/>
                <a:ext cx="54" cy="33"/>
              </a:xfrm>
              <a:custGeom>
                <a:avLst/>
                <a:gdLst>
                  <a:gd name="T0" fmla="*/ 50 w 54"/>
                  <a:gd name="T1" fmla="*/ 19 h 33"/>
                  <a:gd name="T2" fmla="*/ 42 w 54"/>
                  <a:gd name="T3" fmla="*/ 19 h 33"/>
                  <a:gd name="T4" fmla="*/ 37 w 54"/>
                  <a:gd name="T5" fmla="*/ 14 h 33"/>
                  <a:gd name="T6" fmla="*/ 29 w 54"/>
                  <a:gd name="T7" fmla="*/ 10 h 33"/>
                  <a:gd name="T8" fmla="*/ 29 w 54"/>
                  <a:gd name="T9" fmla="*/ 10 h 33"/>
                  <a:gd name="T10" fmla="*/ 20 w 54"/>
                  <a:gd name="T11" fmla="*/ 10 h 33"/>
                  <a:gd name="T12" fmla="*/ 17 w 54"/>
                  <a:gd name="T13" fmla="*/ 5 h 33"/>
                  <a:gd name="T14" fmla="*/ 12 w 54"/>
                  <a:gd name="T15" fmla="*/ 0 h 33"/>
                  <a:gd name="T16" fmla="*/ 12 w 54"/>
                  <a:gd name="T17" fmla="*/ 0 h 33"/>
                  <a:gd name="T18" fmla="*/ 12 w 54"/>
                  <a:gd name="T19" fmla="*/ 0 h 33"/>
                  <a:gd name="T20" fmla="*/ 9 w 54"/>
                  <a:gd name="T21" fmla="*/ 0 h 33"/>
                  <a:gd name="T22" fmla="*/ 9 w 54"/>
                  <a:gd name="T23" fmla="*/ 5 h 33"/>
                  <a:gd name="T24" fmla="*/ 9 w 54"/>
                  <a:gd name="T25" fmla="*/ 5 h 33"/>
                  <a:gd name="T26" fmla="*/ 4 w 54"/>
                  <a:gd name="T27" fmla="*/ 10 h 33"/>
                  <a:gd name="T28" fmla="*/ 4 w 54"/>
                  <a:gd name="T29" fmla="*/ 14 h 33"/>
                  <a:gd name="T30" fmla="*/ 4 w 54"/>
                  <a:gd name="T31" fmla="*/ 14 h 33"/>
                  <a:gd name="T32" fmla="*/ 4 w 54"/>
                  <a:gd name="T33" fmla="*/ 14 h 33"/>
                  <a:gd name="T34" fmla="*/ 9 w 54"/>
                  <a:gd name="T35" fmla="*/ 19 h 33"/>
                  <a:gd name="T36" fmla="*/ 9 w 54"/>
                  <a:gd name="T37" fmla="*/ 24 h 33"/>
                  <a:gd name="T38" fmla="*/ 4 w 54"/>
                  <a:gd name="T39" fmla="*/ 27 h 33"/>
                  <a:gd name="T40" fmla="*/ 4 w 54"/>
                  <a:gd name="T41" fmla="*/ 27 h 33"/>
                  <a:gd name="T42" fmla="*/ 0 w 54"/>
                  <a:gd name="T43" fmla="*/ 33 h 33"/>
                  <a:gd name="T44" fmla="*/ 4 w 54"/>
                  <a:gd name="T45" fmla="*/ 33 h 33"/>
                  <a:gd name="T46" fmla="*/ 9 w 54"/>
                  <a:gd name="T47" fmla="*/ 33 h 33"/>
                  <a:gd name="T48" fmla="*/ 9 w 54"/>
                  <a:gd name="T49" fmla="*/ 33 h 33"/>
                  <a:gd name="T50" fmla="*/ 17 w 54"/>
                  <a:gd name="T51" fmla="*/ 27 h 33"/>
                  <a:gd name="T52" fmla="*/ 29 w 54"/>
                  <a:gd name="T53" fmla="*/ 27 h 33"/>
                  <a:gd name="T54" fmla="*/ 45 w 54"/>
                  <a:gd name="T55" fmla="*/ 27 h 33"/>
                  <a:gd name="T56" fmla="*/ 45 w 54"/>
                  <a:gd name="T57" fmla="*/ 27 h 33"/>
                  <a:gd name="T58" fmla="*/ 54 w 54"/>
                  <a:gd name="T59" fmla="*/ 27 h 33"/>
                  <a:gd name="T60" fmla="*/ 54 w 54"/>
                  <a:gd name="T61" fmla="*/ 27 h 33"/>
                  <a:gd name="T62" fmla="*/ 50 w 54"/>
                  <a:gd name="T63"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33">
                    <a:moveTo>
                      <a:pt x="50" y="19"/>
                    </a:moveTo>
                    <a:lnTo>
                      <a:pt x="42" y="19"/>
                    </a:lnTo>
                    <a:lnTo>
                      <a:pt x="37" y="14"/>
                    </a:lnTo>
                    <a:lnTo>
                      <a:pt x="29" y="10"/>
                    </a:lnTo>
                    <a:lnTo>
                      <a:pt x="29" y="10"/>
                    </a:lnTo>
                    <a:lnTo>
                      <a:pt x="20" y="10"/>
                    </a:lnTo>
                    <a:lnTo>
                      <a:pt x="17" y="5"/>
                    </a:lnTo>
                    <a:lnTo>
                      <a:pt x="12" y="0"/>
                    </a:lnTo>
                    <a:lnTo>
                      <a:pt x="12" y="0"/>
                    </a:lnTo>
                    <a:lnTo>
                      <a:pt x="12" y="0"/>
                    </a:lnTo>
                    <a:lnTo>
                      <a:pt x="9" y="0"/>
                    </a:lnTo>
                    <a:lnTo>
                      <a:pt x="9" y="5"/>
                    </a:lnTo>
                    <a:lnTo>
                      <a:pt x="9" y="5"/>
                    </a:lnTo>
                    <a:lnTo>
                      <a:pt x="4" y="10"/>
                    </a:lnTo>
                    <a:lnTo>
                      <a:pt x="4" y="14"/>
                    </a:lnTo>
                    <a:lnTo>
                      <a:pt x="4" y="14"/>
                    </a:lnTo>
                    <a:lnTo>
                      <a:pt x="4" y="14"/>
                    </a:lnTo>
                    <a:lnTo>
                      <a:pt x="9" y="19"/>
                    </a:lnTo>
                    <a:lnTo>
                      <a:pt x="9" y="24"/>
                    </a:lnTo>
                    <a:lnTo>
                      <a:pt x="4" y="27"/>
                    </a:lnTo>
                    <a:lnTo>
                      <a:pt x="4" y="27"/>
                    </a:lnTo>
                    <a:lnTo>
                      <a:pt x="0" y="33"/>
                    </a:lnTo>
                    <a:lnTo>
                      <a:pt x="4" y="33"/>
                    </a:lnTo>
                    <a:lnTo>
                      <a:pt x="9" y="33"/>
                    </a:lnTo>
                    <a:lnTo>
                      <a:pt x="9" y="33"/>
                    </a:lnTo>
                    <a:lnTo>
                      <a:pt x="17" y="27"/>
                    </a:lnTo>
                    <a:lnTo>
                      <a:pt x="29" y="27"/>
                    </a:lnTo>
                    <a:lnTo>
                      <a:pt x="45" y="27"/>
                    </a:lnTo>
                    <a:lnTo>
                      <a:pt x="45" y="27"/>
                    </a:lnTo>
                    <a:lnTo>
                      <a:pt x="54" y="27"/>
                    </a:lnTo>
                    <a:lnTo>
                      <a:pt x="54" y="27"/>
                    </a:lnTo>
                    <a:lnTo>
                      <a:pt x="50" y="1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20" name="Freeform 128"/>
              <p:cNvSpPr>
                <a:spLocks/>
              </p:cNvSpPr>
              <p:nvPr/>
            </p:nvSpPr>
            <p:spPr bwMode="auto">
              <a:xfrm>
                <a:off x="884" y="2383"/>
                <a:ext cx="46" cy="14"/>
              </a:xfrm>
              <a:custGeom>
                <a:avLst/>
                <a:gdLst>
                  <a:gd name="T0" fmla="*/ 46 w 46"/>
                  <a:gd name="T1" fmla="*/ 0 h 14"/>
                  <a:gd name="T2" fmla="*/ 38 w 46"/>
                  <a:gd name="T3" fmla="*/ 5 h 14"/>
                  <a:gd name="T4" fmla="*/ 30 w 46"/>
                  <a:gd name="T5" fmla="*/ 5 h 14"/>
                  <a:gd name="T6" fmla="*/ 25 w 46"/>
                  <a:gd name="T7" fmla="*/ 5 h 14"/>
                  <a:gd name="T8" fmla="*/ 25 w 46"/>
                  <a:gd name="T9" fmla="*/ 5 h 14"/>
                  <a:gd name="T10" fmla="*/ 17 w 46"/>
                  <a:gd name="T11" fmla="*/ 10 h 14"/>
                  <a:gd name="T12" fmla="*/ 8 w 46"/>
                  <a:gd name="T13" fmla="*/ 10 h 14"/>
                  <a:gd name="T14" fmla="*/ 5 w 46"/>
                  <a:gd name="T15" fmla="*/ 14 h 14"/>
                  <a:gd name="T16" fmla="*/ 5 w 46"/>
                  <a:gd name="T17" fmla="*/ 14 h 14"/>
                  <a:gd name="T18" fmla="*/ 0 w 46"/>
                  <a:gd name="T19" fmla="*/ 14 h 14"/>
                  <a:gd name="T20" fmla="*/ 0 w 46"/>
                  <a:gd name="T21" fmla="*/ 14 h 14"/>
                  <a:gd name="T22" fmla="*/ 5 w 46"/>
                  <a:gd name="T23" fmla="*/ 10 h 14"/>
                  <a:gd name="T24" fmla="*/ 5 w 46"/>
                  <a:gd name="T25" fmla="*/ 10 h 14"/>
                  <a:gd name="T26" fmla="*/ 8 w 46"/>
                  <a:gd name="T27" fmla="*/ 5 h 14"/>
                  <a:gd name="T28" fmla="*/ 21 w 46"/>
                  <a:gd name="T29" fmla="*/ 5 h 14"/>
                  <a:gd name="T30" fmla="*/ 30 w 46"/>
                  <a:gd name="T31" fmla="*/ 0 h 14"/>
                  <a:gd name="T32" fmla="*/ 30 w 46"/>
                  <a:gd name="T33" fmla="*/ 0 h 14"/>
                  <a:gd name="T34" fmla="*/ 38 w 46"/>
                  <a:gd name="T35" fmla="*/ 0 h 14"/>
                  <a:gd name="T36" fmla="*/ 46 w 46"/>
                  <a:gd name="T37" fmla="*/ 0 h 14"/>
                  <a:gd name="T38" fmla="*/ 46 w 46"/>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4">
                    <a:moveTo>
                      <a:pt x="46" y="0"/>
                    </a:moveTo>
                    <a:lnTo>
                      <a:pt x="38" y="5"/>
                    </a:lnTo>
                    <a:lnTo>
                      <a:pt x="30" y="5"/>
                    </a:lnTo>
                    <a:lnTo>
                      <a:pt x="25" y="5"/>
                    </a:lnTo>
                    <a:lnTo>
                      <a:pt x="25" y="5"/>
                    </a:lnTo>
                    <a:lnTo>
                      <a:pt x="17" y="10"/>
                    </a:lnTo>
                    <a:lnTo>
                      <a:pt x="8" y="10"/>
                    </a:lnTo>
                    <a:lnTo>
                      <a:pt x="5" y="14"/>
                    </a:lnTo>
                    <a:lnTo>
                      <a:pt x="5" y="14"/>
                    </a:lnTo>
                    <a:lnTo>
                      <a:pt x="0" y="14"/>
                    </a:lnTo>
                    <a:lnTo>
                      <a:pt x="0" y="14"/>
                    </a:lnTo>
                    <a:lnTo>
                      <a:pt x="5" y="10"/>
                    </a:lnTo>
                    <a:lnTo>
                      <a:pt x="5" y="10"/>
                    </a:lnTo>
                    <a:lnTo>
                      <a:pt x="8" y="5"/>
                    </a:lnTo>
                    <a:lnTo>
                      <a:pt x="21" y="5"/>
                    </a:lnTo>
                    <a:lnTo>
                      <a:pt x="30" y="0"/>
                    </a:lnTo>
                    <a:lnTo>
                      <a:pt x="30" y="0"/>
                    </a:lnTo>
                    <a:lnTo>
                      <a:pt x="38" y="0"/>
                    </a:lnTo>
                    <a:lnTo>
                      <a:pt x="46" y="0"/>
                    </a:lnTo>
                    <a:lnTo>
                      <a:pt x="46"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21" name="Freeform 129"/>
              <p:cNvSpPr>
                <a:spLocks/>
              </p:cNvSpPr>
              <p:nvPr/>
            </p:nvSpPr>
            <p:spPr bwMode="auto">
              <a:xfrm>
                <a:off x="869" y="2383"/>
                <a:ext cx="28" cy="10"/>
              </a:xfrm>
              <a:custGeom>
                <a:avLst/>
                <a:gdLst>
                  <a:gd name="T0" fmla="*/ 28 w 28"/>
                  <a:gd name="T1" fmla="*/ 0 h 10"/>
                  <a:gd name="T2" fmla="*/ 20 w 28"/>
                  <a:gd name="T3" fmla="*/ 5 h 10"/>
                  <a:gd name="T4" fmla="*/ 15 w 28"/>
                  <a:gd name="T5" fmla="*/ 5 h 10"/>
                  <a:gd name="T6" fmla="*/ 12 w 28"/>
                  <a:gd name="T7" fmla="*/ 10 h 10"/>
                  <a:gd name="T8" fmla="*/ 12 w 28"/>
                  <a:gd name="T9" fmla="*/ 10 h 10"/>
                  <a:gd name="T10" fmla="*/ 3 w 28"/>
                  <a:gd name="T11" fmla="*/ 10 h 10"/>
                  <a:gd name="T12" fmla="*/ 0 w 28"/>
                  <a:gd name="T13" fmla="*/ 10 h 10"/>
                  <a:gd name="T14" fmla="*/ 3 w 28"/>
                  <a:gd name="T15" fmla="*/ 5 h 10"/>
                  <a:gd name="T16" fmla="*/ 3 w 28"/>
                  <a:gd name="T17" fmla="*/ 5 h 10"/>
                  <a:gd name="T18" fmla="*/ 12 w 28"/>
                  <a:gd name="T19" fmla="*/ 0 h 10"/>
                  <a:gd name="T20" fmla="*/ 15 w 28"/>
                  <a:gd name="T21" fmla="*/ 0 h 10"/>
                  <a:gd name="T22" fmla="*/ 20 w 28"/>
                  <a:gd name="T23" fmla="*/ 0 h 10"/>
                  <a:gd name="T24" fmla="*/ 20 w 28"/>
                  <a:gd name="T25" fmla="*/ 0 h 10"/>
                  <a:gd name="T26" fmla="*/ 23 w 28"/>
                  <a:gd name="T27" fmla="*/ 0 h 10"/>
                  <a:gd name="T28" fmla="*/ 28 w 28"/>
                  <a:gd name="T29" fmla="*/ 0 h 10"/>
                  <a:gd name="T30" fmla="*/ 28 w 28"/>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0">
                    <a:moveTo>
                      <a:pt x="28" y="0"/>
                    </a:moveTo>
                    <a:lnTo>
                      <a:pt x="20" y="5"/>
                    </a:lnTo>
                    <a:lnTo>
                      <a:pt x="15" y="5"/>
                    </a:lnTo>
                    <a:lnTo>
                      <a:pt x="12" y="10"/>
                    </a:lnTo>
                    <a:lnTo>
                      <a:pt x="12" y="10"/>
                    </a:lnTo>
                    <a:lnTo>
                      <a:pt x="3" y="10"/>
                    </a:lnTo>
                    <a:lnTo>
                      <a:pt x="0" y="10"/>
                    </a:lnTo>
                    <a:lnTo>
                      <a:pt x="3" y="5"/>
                    </a:lnTo>
                    <a:lnTo>
                      <a:pt x="3" y="5"/>
                    </a:lnTo>
                    <a:lnTo>
                      <a:pt x="12" y="0"/>
                    </a:lnTo>
                    <a:lnTo>
                      <a:pt x="15" y="0"/>
                    </a:lnTo>
                    <a:lnTo>
                      <a:pt x="20" y="0"/>
                    </a:lnTo>
                    <a:lnTo>
                      <a:pt x="20" y="0"/>
                    </a:lnTo>
                    <a:lnTo>
                      <a:pt x="23" y="0"/>
                    </a:lnTo>
                    <a:lnTo>
                      <a:pt x="28" y="0"/>
                    </a:lnTo>
                    <a:lnTo>
                      <a:pt x="28"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22" name="Freeform 130"/>
              <p:cNvSpPr>
                <a:spLocks/>
              </p:cNvSpPr>
              <p:nvPr/>
            </p:nvSpPr>
            <p:spPr bwMode="auto">
              <a:xfrm>
                <a:off x="917" y="2383"/>
                <a:ext cx="38" cy="14"/>
              </a:xfrm>
              <a:custGeom>
                <a:avLst/>
                <a:gdLst>
                  <a:gd name="T0" fmla="*/ 38 w 38"/>
                  <a:gd name="T1" fmla="*/ 5 h 14"/>
                  <a:gd name="T2" fmla="*/ 30 w 38"/>
                  <a:gd name="T3" fmla="*/ 10 h 14"/>
                  <a:gd name="T4" fmla="*/ 21 w 38"/>
                  <a:gd name="T5" fmla="*/ 10 h 14"/>
                  <a:gd name="T6" fmla="*/ 13 w 38"/>
                  <a:gd name="T7" fmla="*/ 10 h 14"/>
                  <a:gd name="T8" fmla="*/ 13 w 38"/>
                  <a:gd name="T9" fmla="*/ 10 h 14"/>
                  <a:gd name="T10" fmla="*/ 5 w 38"/>
                  <a:gd name="T11" fmla="*/ 14 h 14"/>
                  <a:gd name="T12" fmla="*/ 0 w 38"/>
                  <a:gd name="T13" fmla="*/ 14 h 14"/>
                  <a:gd name="T14" fmla="*/ 5 w 38"/>
                  <a:gd name="T15" fmla="*/ 10 h 14"/>
                  <a:gd name="T16" fmla="*/ 5 w 38"/>
                  <a:gd name="T17" fmla="*/ 10 h 14"/>
                  <a:gd name="T18" fmla="*/ 13 w 38"/>
                  <a:gd name="T19" fmla="*/ 5 h 14"/>
                  <a:gd name="T20" fmla="*/ 25 w 38"/>
                  <a:gd name="T21" fmla="*/ 5 h 14"/>
                  <a:gd name="T22" fmla="*/ 33 w 38"/>
                  <a:gd name="T23" fmla="*/ 0 h 14"/>
                  <a:gd name="T24" fmla="*/ 33 w 38"/>
                  <a:gd name="T25" fmla="*/ 0 h 14"/>
                  <a:gd name="T26" fmla="*/ 38 w 38"/>
                  <a:gd name="T27" fmla="*/ 5 h 14"/>
                  <a:gd name="T28" fmla="*/ 38 w 38"/>
                  <a:gd name="T29" fmla="*/ 5 h 14"/>
                  <a:gd name="T30" fmla="*/ 38 w 38"/>
                  <a:gd name="T31"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14">
                    <a:moveTo>
                      <a:pt x="38" y="5"/>
                    </a:moveTo>
                    <a:lnTo>
                      <a:pt x="30" y="10"/>
                    </a:lnTo>
                    <a:lnTo>
                      <a:pt x="21" y="10"/>
                    </a:lnTo>
                    <a:lnTo>
                      <a:pt x="13" y="10"/>
                    </a:lnTo>
                    <a:lnTo>
                      <a:pt x="13" y="10"/>
                    </a:lnTo>
                    <a:lnTo>
                      <a:pt x="5" y="14"/>
                    </a:lnTo>
                    <a:lnTo>
                      <a:pt x="0" y="14"/>
                    </a:lnTo>
                    <a:lnTo>
                      <a:pt x="5" y="10"/>
                    </a:lnTo>
                    <a:lnTo>
                      <a:pt x="5" y="10"/>
                    </a:lnTo>
                    <a:lnTo>
                      <a:pt x="13" y="5"/>
                    </a:lnTo>
                    <a:lnTo>
                      <a:pt x="25" y="5"/>
                    </a:lnTo>
                    <a:lnTo>
                      <a:pt x="33" y="0"/>
                    </a:lnTo>
                    <a:lnTo>
                      <a:pt x="33" y="0"/>
                    </a:lnTo>
                    <a:lnTo>
                      <a:pt x="38" y="5"/>
                    </a:lnTo>
                    <a:lnTo>
                      <a:pt x="38" y="5"/>
                    </a:lnTo>
                    <a:lnTo>
                      <a:pt x="38" y="5"/>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23" name="Freeform 131"/>
              <p:cNvSpPr>
                <a:spLocks/>
              </p:cNvSpPr>
              <p:nvPr/>
            </p:nvSpPr>
            <p:spPr bwMode="auto">
              <a:xfrm>
                <a:off x="1099" y="2310"/>
                <a:ext cx="12" cy="42"/>
              </a:xfrm>
              <a:custGeom>
                <a:avLst/>
                <a:gdLst>
                  <a:gd name="T0" fmla="*/ 4 w 12"/>
                  <a:gd name="T1" fmla="*/ 0 h 42"/>
                  <a:gd name="T2" fmla="*/ 4 w 12"/>
                  <a:gd name="T3" fmla="*/ 14 h 42"/>
                  <a:gd name="T4" fmla="*/ 0 w 12"/>
                  <a:gd name="T5" fmla="*/ 28 h 42"/>
                  <a:gd name="T6" fmla="*/ 0 w 12"/>
                  <a:gd name="T7" fmla="*/ 37 h 42"/>
                  <a:gd name="T8" fmla="*/ 0 w 12"/>
                  <a:gd name="T9" fmla="*/ 37 h 42"/>
                  <a:gd name="T10" fmla="*/ 0 w 12"/>
                  <a:gd name="T11" fmla="*/ 42 h 42"/>
                  <a:gd name="T12" fmla="*/ 9 w 12"/>
                  <a:gd name="T13" fmla="*/ 33 h 42"/>
                  <a:gd name="T14" fmla="*/ 12 w 12"/>
                  <a:gd name="T15" fmla="*/ 19 h 42"/>
                  <a:gd name="T16" fmla="*/ 12 w 12"/>
                  <a:gd name="T17" fmla="*/ 19 h 42"/>
                  <a:gd name="T18" fmla="*/ 9 w 12"/>
                  <a:gd name="T19" fmla="*/ 14 h 42"/>
                  <a:gd name="T20" fmla="*/ 9 w 12"/>
                  <a:gd name="T21" fmla="*/ 10 h 42"/>
                  <a:gd name="T22" fmla="*/ 9 w 12"/>
                  <a:gd name="T23" fmla="*/ 0 h 42"/>
                  <a:gd name="T24" fmla="*/ 9 w 12"/>
                  <a:gd name="T25" fmla="*/ 0 h 42"/>
                  <a:gd name="T26" fmla="*/ 4 w 12"/>
                  <a:gd name="T27" fmla="*/ 0 h 42"/>
                  <a:gd name="T28" fmla="*/ 4 w 12"/>
                  <a:gd name="T29" fmla="*/ 0 h 42"/>
                  <a:gd name="T30" fmla="*/ 4 w 12"/>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42">
                    <a:moveTo>
                      <a:pt x="4" y="0"/>
                    </a:moveTo>
                    <a:lnTo>
                      <a:pt x="4" y="14"/>
                    </a:lnTo>
                    <a:lnTo>
                      <a:pt x="0" y="28"/>
                    </a:lnTo>
                    <a:lnTo>
                      <a:pt x="0" y="37"/>
                    </a:lnTo>
                    <a:lnTo>
                      <a:pt x="0" y="37"/>
                    </a:lnTo>
                    <a:lnTo>
                      <a:pt x="0" y="42"/>
                    </a:lnTo>
                    <a:lnTo>
                      <a:pt x="9" y="33"/>
                    </a:lnTo>
                    <a:lnTo>
                      <a:pt x="12" y="19"/>
                    </a:lnTo>
                    <a:lnTo>
                      <a:pt x="12" y="19"/>
                    </a:lnTo>
                    <a:lnTo>
                      <a:pt x="9" y="14"/>
                    </a:lnTo>
                    <a:lnTo>
                      <a:pt x="9" y="10"/>
                    </a:lnTo>
                    <a:lnTo>
                      <a:pt x="9" y="0"/>
                    </a:lnTo>
                    <a:lnTo>
                      <a:pt x="9" y="0"/>
                    </a:lnTo>
                    <a:lnTo>
                      <a:pt x="4" y="0"/>
                    </a:lnTo>
                    <a:lnTo>
                      <a:pt x="4" y="0"/>
                    </a:lnTo>
                    <a:lnTo>
                      <a:pt x="4"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24" name="Freeform 132"/>
              <p:cNvSpPr>
                <a:spLocks/>
              </p:cNvSpPr>
              <p:nvPr/>
            </p:nvSpPr>
            <p:spPr bwMode="auto">
              <a:xfrm>
                <a:off x="1116" y="2320"/>
                <a:ext cx="28" cy="60"/>
              </a:xfrm>
              <a:custGeom>
                <a:avLst/>
                <a:gdLst>
                  <a:gd name="T0" fmla="*/ 0 w 28"/>
                  <a:gd name="T1" fmla="*/ 0 h 60"/>
                  <a:gd name="T2" fmla="*/ 0 w 28"/>
                  <a:gd name="T3" fmla="*/ 9 h 60"/>
                  <a:gd name="T4" fmla="*/ 0 w 28"/>
                  <a:gd name="T5" fmla="*/ 13 h 60"/>
                  <a:gd name="T6" fmla="*/ 3 w 28"/>
                  <a:gd name="T7" fmla="*/ 18 h 60"/>
                  <a:gd name="T8" fmla="*/ 3 w 28"/>
                  <a:gd name="T9" fmla="*/ 18 h 60"/>
                  <a:gd name="T10" fmla="*/ 0 w 28"/>
                  <a:gd name="T11" fmla="*/ 32 h 60"/>
                  <a:gd name="T12" fmla="*/ 0 w 28"/>
                  <a:gd name="T13" fmla="*/ 37 h 60"/>
                  <a:gd name="T14" fmla="*/ 3 w 28"/>
                  <a:gd name="T15" fmla="*/ 41 h 60"/>
                  <a:gd name="T16" fmla="*/ 3 w 28"/>
                  <a:gd name="T17" fmla="*/ 41 h 60"/>
                  <a:gd name="T18" fmla="*/ 8 w 28"/>
                  <a:gd name="T19" fmla="*/ 46 h 60"/>
                  <a:gd name="T20" fmla="*/ 12 w 28"/>
                  <a:gd name="T21" fmla="*/ 46 h 60"/>
                  <a:gd name="T22" fmla="*/ 16 w 28"/>
                  <a:gd name="T23" fmla="*/ 46 h 60"/>
                  <a:gd name="T24" fmla="*/ 16 w 28"/>
                  <a:gd name="T25" fmla="*/ 46 h 60"/>
                  <a:gd name="T26" fmla="*/ 20 w 28"/>
                  <a:gd name="T27" fmla="*/ 54 h 60"/>
                  <a:gd name="T28" fmla="*/ 25 w 28"/>
                  <a:gd name="T29" fmla="*/ 60 h 60"/>
                  <a:gd name="T30" fmla="*/ 28 w 28"/>
                  <a:gd name="T31" fmla="*/ 51 h 60"/>
                  <a:gd name="T32" fmla="*/ 28 w 28"/>
                  <a:gd name="T33" fmla="*/ 51 h 60"/>
                  <a:gd name="T34" fmla="*/ 25 w 28"/>
                  <a:gd name="T35" fmla="*/ 41 h 60"/>
                  <a:gd name="T36" fmla="*/ 20 w 28"/>
                  <a:gd name="T37" fmla="*/ 37 h 60"/>
                  <a:gd name="T38" fmla="*/ 16 w 28"/>
                  <a:gd name="T39" fmla="*/ 27 h 60"/>
                  <a:gd name="T40" fmla="*/ 16 w 28"/>
                  <a:gd name="T41" fmla="*/ 27 h 60"/>
                  <a:gd name="T42" fmla="*/ 16 w 28"/>
                  <a:gd name="T43" fmla="*/ 27 h 60"/>
                  <a:gd name="T44" fmla="*/ 16 w 28"/>
                  <a:gd name="T45" fmla="*/ 23 h 60"/>
                  <a:gd name="T46" fmla="*/ 12 w 28"/>
                  <a:gd name="T47" fmla="*/ 23 h 60"/>
                  <a:gd name="T48" fmla="*/ 12 w 28"/>
                  <a:gd name="T49" fmla="*/ 23 h 60"/>
                  <a:gd name="T50" fmla="*/ 8 w 28"/>
                  <a:gd name="T51" fmla="*/ 23 h 60"/>
                  <a:gd name="T52" fmla="*/ 8 w 28"/>
                  <a:gd name="T53" fmla="*/ 18 h 60"/>
                  <a:gd name="T54" fmla="*/ 3 w 28"/>
                  <a:gd name="T55" fmla="*/ 9 h 60"/>
                  <a:gd name="T56" fmla="*/ 3 w 28"/>
                  <a:gd name="T57" fmla="*/ 9 h 60"/>
                  <a:gd name="T58" fmla="*/ 0 w 28"/>
                  <a:gd name="T59" fmla="*/ 4 h 60"/>
                  <a:gd name="T60" fmla="*/ 0 w 28"/>
                  <a:gd name="T61" fmla="*/ 0 h 60"/>
                  <a:gd name="T62" fmla="*/ 0 w 28"/>
                  <a:gd name="T6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60">
                    <a:moveTo>
                      <a:pt x="0" y="0"/>
                    </a:moveTo>
                    <a:lnTo>
                      <a:pt x="0" y="9"/>
                    </a:lnTo>
                    <a:lnTo>
                      <a:pt x="0" y="13"/>
                    </a:lnTo>
                    <a:lnTo>
                      <a:pt x="3" y="18"/>
                    </a:lnTo>
                    <a:lnTo>
                      <a:pt x="3" y="18"/>
                    </a:lnTo>
                    <a:lnTo>
                      <a:pt x="0" y="32"/>
                    </a:lnTo>
                    <a:lnTo>
                      <a:pt x="0" y="37"/>
                    </a:lnTo>
                    <a:lnTo>
                      <a:pt x="3" y="41"/>
                    </a:lnTo>
                    <a:lnTo>
                      <a:pt x="3" y="41"/>
                    </a:lnTo>
                    <a:lnTo>
                      <a:pt x="8" y="46"/>
                    </a:lnTo>
                    <a:lnTo>
                      <a:pt x="12" y="46"/>
                    </a:lnTo>
                    <a:lnTo>
                      <a:pt x="16" y="46"/>
                    </a:lnTo>
                    <a:lnTo>
                      <a:pt x="16" y="46"/>
                    </a:lnTo>
                    <a:lnTo>
                      <a:pt x="20" y="54"/>
                    </a:lnTo>
                    <a:lnTo>
                      <a:pt x="25" y="60"/>
                    </a:lnTo>
                    <a:lnTo>
                      <a:pt x="28" y="51"/>
                    </a:lnTo>
                    <a:lnTo>
                      <a:pt x="28" y="51"/>
                    </a:lnTo>
                    <a:lnTo>
                      <a:pt x="25" y="41"/>
                    </a:lnTo>
                    <a:lnTo>
                      <a:pt x="20" y="37"/>
                    </a:lnTo>
                    <a:lnTo>
                      <a:pt x="16" y="27"/>
                    </a:lnTo>
                    <a:lnTo>
                      <a:pt x="16" y="27"/>
                    </a:lnTo>
                    <a:lnTo>
                      <a:pt x="16" y="27"/>
                    </a:lnTo>
                    <a:lnTo>
                      <a:pt x="16" y="23"/>
                    </a:lnTo>
                    <a:lnTo>
                      <a:pt x="12" y="23"/>
                    </a:lnTo>
                    <a:lnTo>
                      <a:pt x="12" y="23"/>
                    </a:lnTo>
                    <a:lnTo>
                      <a:pt x="8" y="23"/>
                    </a:lnTo>
                    <a:lnTo>
                      <a:pt x="8" y="18"/>
                    </a:lnTo>
                    <a:lnTo>
                      <a:pt x="3" y="9"/>
                    </a:lnTo>
                    <a:lnTo>
                      <a:pt x="3" y="9"/>
                    </a:lnTo>
                    <a:lnTo>
                      <a:pt x="0" y="4"/>
                    </a:lnTo>
                    <a:lnTo>
                      <a:pt x="0"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25" name="Freeform 133"/>
              <p:cNvSpPr>
                <a:spLocks/>
              </p:cNvSpPr>
              <p:nvPr/>
            </p:nvSpPr>
            <p:spPr bwMode="auto">
              <a:xfrm>
                <a:off x="1144" y="2361"/>
                <a:ext cx="21" cy="32"/>
              </a:xfrm>
              <a:custGeom>
                <a:avLst/>
                <a:gdLst>
                  <a:gd name="T0" fmla="*/ 0 w 21"/>
                  <a:gd name="T1" fmla="*/ 0 h 32"/>
                  <a:gd name="T2" fmla="*/ 0 w 21"/>
                  <a:gd name="T3" fmla="*/ 10 h 32"/>
                  <a:gd name="T4" fmla="*/ 5 w 21"/>
                  <a:gd name="T5" fmla="*/ 13 h 32"/>
                  <a:gd name="T6" fmla="*/ 5 w 21"/>
                  <a:gd name="T7" fmla="*/ 19 h 32"/>
                  <a:gd name="T8" fmla="*/ 5 w 21"/>
                  <a:gd name="T9" fmla="*/ 19 h 32"/>
                  <a:gd name="T10" fmla="*/ 9 w 21"/>
                  <a:gd name="T11" fmla="*/ 27 h 32"/>
                  <a:gd name="T12" fmla="*/ 17 w 21"/>
                  <a:gd name="T13" fmla="*/ 32 h 32"/>
                  <a:gd name="T14" fmla="*/ 21 w 21"/>
                  <a:gd name="T15" fmla="*/ 32 h 32"/>
                  <a:gd name="T16" fmla="*/ 21 w 21"/>
                  <a:gd name="T17" fmla="*/ 32 h 32"/>
                  <a:gd name="T18" fmla="*/ 17 w 21"/>
                  <a:gd name="T19" fmla="*/ 27 h 32"/>
                  <a:gd name="T20" fmla="*/ 13 w 21"/>
                  <a:gd name="T21" fmla="*/ 22 h 32"/>
                  <a:gd name="T22" fmla="*/ 13 w 21"/>
                  <a:gd name="T23" fmla="*/ 19 h 32"/>
                  <a:gd name="T24" fmla="*/ 13 w 21"/>
                  <a:gd name="T25" fmla="*/ 19 h 32"/>
                  <a:gd name="T26" fmla="*/ 9 w 21"/>
                  <a:gd name="T27" fmla="*/ 13 h 32"/>
                  <a:gd name="T28" fmla="*/ 9 w 21"/>
                  <a:gd name="T29" fmla="*/ 13 h 32"/>
                  <a:gd name="T30" fmla="*/ 9 w 21"/>
                  <a:gd name="T31" fmla="*/ 10 h 32"/>
                  <a:gd name="T32" fmla="*/ 9 w 21"/>
                  <a:gd name="T33" fmla="*/ 10 h 32"/>
                  <a:gd name="T34" fmla="*/ 5 w 21"/>
                  <a:gd name="T35" fmla="*/ 5 h 32"/>
                  <a:gd name="T36" fmla="*/ 0 w 21"/>
                  <a:gd name="T37" fmla="*/ 0 h 32"/>
                  <a:gd name="T38" fmla="*/ 0 w 21"/>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2">
                    <a:moveTo>
                      <a:pt x="0" y="0"/>
                    </a:moveTo>
                    <a:lnTo>
                      <a:pt x="0" y="10"/>
                    </a:lnTo>
                    <a:lnTo>
                      <a:pt x="5" y="13"/>
                    </a:lnTo>
                    <a:lnTo>
                      <a:pt x="5" y="19"/>
                    </a:lnTo>
                    <a:lnTo>
                      <a:pt x="5" y="19"/>
                    </a:lnTo>
                    <a:lnTo>
                      <a:pt x="9" y="27"/>
                    </a:lnTo>
                    <a:lnTo>
                      <a:pt x="17" y="32"/>
                    </a:lnTo>
                    <a:lnTo>
                      <a:pt x="21" y="32"/>
                    </a:lnTo>
                    <a:lnTo>
                      <a:pt x="21" y="32"/>
                    </a:lnTo>
                    <a:lnTo>
                      <a:pt x="17" y="27"/>
                    </a:lnTo>
                    <a:lnTo>
                      <a:pt x="13" y="22"/>
                    </a:lnTo>
                    <a:lnTo>
                      <a:pt x="13" y="19"/>
                    </a:lnTo>
                    <a:lnTo>
                      <a:pt x="13" y="19"/>
                    </a:lnTo>
                    <a:lnTo>
                      <a:pt x="9" y="13"/>
                    </a:lnTo>
                    <a:lnTo>
                      <a:pt x="9" y="13"/>
                    </a:lnTo>
                    <a:lnTo>
                      <a:pt x="9" y="10"/>
                    </a:lnTo>
                    <a:lnTo>
                      <a:pt x="9" y="10"/>
                    </a:lnTo>
                    <a:lnTo>
                      <a:pt x="5" y="5"/>
                    </a:lnTo>
                    <a:lnTo>
                      <a:pt x="0"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26" name="Freeform 134"/>
              <p:cNvSpPr>
                <a:spLocks/>
              </p:cNvSpPr>
              <p:nvPr/>
            </p:nvSpPr>
            <p:spPr bwMode="auto">
              <a:xfrm>
                <a:off x="996" y="2264"/>
                <a:ext cx="33" cy="56"/>
              </a:xfrm>
              <a:custGeom>
                <a:avLst/>
                <a:gdLst>
                  <a:gd name="T0" fmla="*/ 4 w 33"/>
                  <a:gd name="T1" fmla="*/ 0 h 56"/>
                  <a:gd name="T2" fmla="*/ 9 w 33"/>
                  <a:gd name="T3" fmla="*/ 14 h 56"/>
                  <a:gd name="T4" fmla="*/ 17 w 33"/>
                  <a:gd name="T5" fmla="*/ 28 h 56"/>
                  <a:gd name="T6" fmla="*/ 29 w 33"/>
                  <a:gd name="T7" fmla="*/ 37 h 56"/>
                  <a:gd name="T8" fmla="*/ 29 w 33"/>
                  <a:gd name="T9" fmla="*/ 37 h 56"/>
                  <a:gd name="T10" fmla="*/ 33 w 33"/>
                  <a:gd name="T11" fmla="*/ 46 h 56"/>
                  <a:gd name="T12" fmla="*/ 33 w 33"/>
                  <a:gd name="T13" fmla="*/ 56 h 56"/>
                  <a:gd name="T14" fmla="*/ 33 w 33"/>
                  <a:gd name="T15" fmla="*/ 56 h 56"/>
                  <a:gd name="T16" fmla="*/ 33 w 33"/>
                  <a:gd name="T17" fmla="*/ 56 h 56"/>
                  <a:gd name="T18" fmla="*/ 25 w 33"/>
                  <a:gd name="T19" fmla="*/ 51 h 56"/>
                  <a:gd name="T20" fmla="*/ 17 w 33"/>
                  <a:gd name="T21" fmla="*/ 37 h 56"/>
                  <a:gd name="T22" fmla="*/ 9 w 33"/>
                  <a:gd name="T23" fmla="*/ 18 h 56"/>
                  <a:gd name="T24" fmla="*/ 9 w 33"/>
                  <a:gd name="T25" fmla="*/ 18 h 56"/>
                  <a:gd name="T26" fmla="*/ 0 w 33"/>
                  <a:gd name="T27" fmla="*/ 5 h 56"/>
                  <a:gd name="T28" fmla="*/ 0 w 33"/>
                  <a:gd name="T29" fmla="*/ 0 h 56"/>
                  <a:gd name="T30" fmla="*/ 4 w 33"/>
                  <a:gd name="T3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56">
                    <a:moveTo>
                      <a:pt x="4" y="0"/>
                    </a:moveTo>
                    <a:lnTo>
                      <a:pt x="9" y="14"/>
                    </a:lnTo>
                    <a:lnTo>
                      <a:pt x="17" y="28"/>
                    </a:lnTo>
                    <a:lnTo>
                      <a:pt x="29" y="37"/>
                    </a:lnTo>
                    <a:lnTo>
                      <a:pt x="29" y="37"/>
                    </a:lnTo>
                    <a:lnTo>
                      <a:pt x="33" y="46"/>
                    </a:lnTo>
                    <a:lnTo>
                      <a:pt x="33" y="56"/>
                    </a:lnTo>
                    <a:lnTo>
                      <a:pt x="33" y="56"/>
                    </a:lnTo>
                    <a:lnTo>
                      <a:pt x="33" y="56"/>
                    </a:lnTo>
                    <a:lnTo>
                      <a:pt x="25" y="51"/>
                    </a:lnTo>
                    <a:lnTo>
                      <a:pt x="17" y="37"/>
                    </a:lnTo>
                    <a:lnTo>
                      <a:pt x="9" y="18"/>
                    </a:lnTo>
                    <a:lnTo>
                      <a:pt x="9" y="18"/>
                    </a:lnTo>
                    <a:lnTo>
                      <a:pt x="0" y="5"/>
                    </a:lnTo>
                    <a:lnTo>
                      <a:pt x="0" y="0"/>
                    </a:lnTo>
                    <a:lnTo>
                      <a:pt x="4"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27" name="Freeform 135"/>
              <p:cNvSpPr>
                <a:spLocks/>
              </p:cNvSpPr>
              <p:nvPr/>
            </p:nvSpPr>
            <p:spPr bwMode="auto">
              <a:xfrm>
                <a:off x="1021" y="2366"/>
                <a:ext cx="12" cy="14"/>
              </a:xfrm>
              <a:custGeom>
                <a:avLst/>
                <a:gdLst>
                  <a:gd name="T0" fmla="*/ 12 w 12"/>
                  <a:gd name="T1" fmla="*/ 5 h 14"/>
                  <a:gd name="T2" fmla="*/ 8 w 12"/>
                  <a:gd name="T3" fmla="*/ 8 h 14"/>
                  <a:gd name="T4" fmla="*/ 4 w 12"/>
                  <a:gd name="T5" fmla="*/ 14 h 14"/>
                  <a:gd name="T6" fmla="*/ 4 w 12"/>
                  <a:gd name="T7" fmla="*/ 14 h 14"/>
                  <a:gd name="T8" fmla="*/ 4 w 12"/>
                  <a:gd name="T9" fmla="*/ 14 h 14"/>
                  <a:gd name="T10" fmla="*/ 0 w 12"/>
                  <a:gd name="T11" fmla="*/ 14 h 14"/>
                  <a:gd name="T12" fmla="*/ 0 w 12"/>
                  <a:gd name="T13" fmla="*/ 14 h 14"/>
                  <a:gd name="T14" fmla="*/ 0 w 12"/>
                  <a:gd name="T15" fmla="*/ 14 h 14"/>
                  <a:gd name="T16" fmla="*/ 0 w 12"/>
                  <a:gd name="T17" fmla="*/ 14 h 14"/>
                  <a:gd name="T18" fmla="*/ 0 w 12"/>
                  <a:gd name="T19" fmla="*/ 14 h 14"/>
                  <a:gd name="T20" fmla="*/ 0 w 12"/>
                  <a:gd name="T21" fmla="*/ 8 h 14"/>
                  <a:gd name="T22" fmla="*/ 0 w 12"/>
                  <a:gd name="T23" fmla="*/ 8 h 14"/>
                  <a:gd name="T24" fmla="*/ 0 w 12"/>
                  <a:gd name="T25" fmla="*/ 8 h 14"/>
                  <a:gd name="T26" fmla="*/ 0 w 12"/>
                  <a:gd name="T27" fmla="*/ 8 h 14"/>
                  <a:gd name="T28" fmla="*/ 0 w 12"/>
                  <a:gd name="T29" fmla="*/ 8 h 14"/>
                  <a:gd name="T30" fmla="*/ 0 w 12"/>
                  <a:gd name="T31" fmla="*/ 8 h 14"/>
                  <a:gd name="T32" fmla="*/ 0 w 12"/>
                  <a:gd name="T33" fmla="*/ 8 h 14"/>
                  <a:gd name="T34" fmla="*/ 4 w 12"/>
                  <a:gd name="T35" fmla="*/ 8 h 14"/>
                  <a:gd name="T36" fmla="*/ 8 w 12"/>
                  <a:gd name="T37" fmla="*/ 5 h 14"/>
                  <a:gd name="T38" fmla="*/ 12 w 12"/>
                  <a:gd name="T39" fmla="*/ 0 h 14"/>
                  <a:gd name="T40" fmla="*/ 12 w 12"/>
                  <a:gd name="T41" fmla="*/ 0 h 14"/>
                  <a:gd name="T42" fmla="*/ 12 w 12"/>
                  <a:gd name="T43" fmla="*/ 0 h 14"/>
                  <a:gd name="T44" fmla="*/ 12 w 12"/>
                  <a:gd name="T45" fmla="*/ 5 h 14"/>
                  <a:gd name="T46" fmla="*/ 12 w 12"/>
                  <a:gd name="T47" fmla="*/ 5 h 14"/>
                  <a:gd name="T48" fmla="*/ 12 w 12"/>
                  <a:gd name="T49" fmla="*/ 5 h 14"/>
                  <a:gd name="T50" fmla="*/ 12 w 12"/>
                  <a:gd name="T51" fmla="*/ 5 h 14"/>
                  <a:gd name="T52" fmla="*/ 12 w 12"/>
                  <a:gd name="T53" fmla="*/ 5 h 14"/>
                  <a:gd name="T54" fmla="*/ 12 w 12"/>
                  <a:gd name="T5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4">
                    <a:moveTo>
                      <a:pt x="12" y="5"/>
                    </a:moveTo>
                    <a:lnTo>
                      <a:pt x="8" y="8"/>
                    </a:lnTo>
                    <a:lnTo>
                      <a:pt x="4" y="14"/>
                    </a:lnTo>
                    <a:lnTo>
                      <a:pt x="4" y="14"/>
                    </a:lnTo>
                    <a:lnTo>
                      <a:pt x="4" y="14"/>
                    </a:lnTo>
                    <a:lnTo>
                      <a:pt x="0" y="14"/>
                    </a:lnTo>
                    <a:lnTo>
                      <a:pt x="0" y="14"/>
                    </a:lnTo>
                    <a:lnTo>
                      <a:pt x="0" y="14"/>
                    </a:lnTo>
                    <a:lnTo>
                      <a:pt x="0" y="14"/>
                    </a:lnTo>
                    <a:lnTo>
                      <a:pt x="0" y="14"/>
                    </a:lnTo>
                    <a:lnTo>
                      <a:pt x="0" y="8"/>
                    </a:lnTo>
                    <a:lnTo>
                      <a:pt x="0" y="8"/>
                    </a:lnTo>
                    <a:lnTo>
                      <a:pt x="0" y="8"/>
                    </a:lnTo>
                    <a:lnTo>
                      <a:pt x="0" y="8"/>
                    </a:lnTo>
                    <a:lnTo>
                      <a:pt x="0" y="8"/>
                    </a:lnTo>
                    <a:lnTo>
                      <a:pt x="0" y="8"/>
                    </a:lnTo>
                    <a:lnTo>
                      <a:pt x="0" y="8"/>
                    </a:lnTo>
                    <a:lnTo>
                      <a:pt x="4" y="8"/>
                    </a:lnTo>
                    <a:lnTo>
                      <a:pt x="8" y="5"/>
                    </a:lnTo>
                    <a:lnTo>
                      <a:pt x="12" y="0"/>
                    </a:lnTo>
                    <a:lnTo>
                      <a:pt x="12" y="0"/>
                    </a:lnTo>
                    <a:lnTo>
                      <a:pt x="12" y="0"/>
                    </a:lnTo>
                    <a:lnTo>
                      <a:pt x="12" y="5"/>
                    </a:lnTo>
                    <a:lnTo>
                      <a:pt x="12" y="5"/>
                    </a:lnTo>
                    <a:lnTo>
                      <a:pt x="12" y="5"/>
                    </a:lnTo>
                    <a:lnTo>
                      <a:pt x="12" y="5"/>
                    </a:lnTo>
                    <a:lnTo>
                      <a:pt x="12" y="5"/>
                    </a:lnTo>
                    <a:lnTo>
                      <a:pt x="12" y="5"/>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28" name="Freeform 136"/>
              <p:cNvSpPr>
                <a:spLocks/>
              </p:cNvSpPr>
              <p:nvPr/>
            </p:nvSpPr>
            <p:spPr bwMode="auto">
              <a:xfrm>
                <a:off x="1013" y="2374"/>
                <a:ext cx="8" cy="9"/>
              </a:xfrm>
              <a:custGeom>
                <a:avLst/>
                <a:gdLst>
                  <a:gd name="T0" fmla="*/ 8 w 8"/>
                  <a:gd name="T1" fmla="*/ 6 h 9"/>
                  <a:gd name="T2" fmla="*/ 8 w 8"/>
                  <a:gd name="T3" fmla="*/ 6 h 9"/>
                  <a:gd name="T4" fmla="*/ 4 w 8"/>
                  <a:gd name="T5" fmla="*/ 6 h 9"/>
                  <a:gd name="T6" fmla="*/ 4 w 8"/>
                  <a:gd name="T7" fmla="*/ 6 h 9"/>
                  <a:gd name="T8" fmla="*/ 4 w 8"/>
                  <a:gd name="T9" fmla="*/ 6 h 9"/>
                  <a:gd name="T10" fmla="*/ 4 w 8"/>
                  <a:gd name="T11" fmla="*/ 9 h 9"/>
                  <a:gd name="T12" fmla="*/ 4 w 8"/>
                  <a:gd name="T13" fmla="*/ 6 h 9"/>
                  <a:gd name="T14" fmla="*/ 4 w 8"/>
                  <a:gd name="T15" fmla="*/ 6 h 9"/>
                  <a:gd name="T16" fmla="*/ 4 w 8"/>
                  <a:gd name="T17" fmla="*/ 6 h 9"/>
                  <a:gd name="T18" fmla="*/ 0 w 8"/>
                  <a:gd name="T19" fmla="*/ 6 h 9"/>
                  <a:gd name="T20" fmla="*/ 0 w 8"/>
                  <a:gd name="T21" fmla="*/ 6 h 9"/>
                  <a:gd name="T22" fmla="*/ 4 w 8"/>
                  <a:gd name="T23" fmla="*/ 0 h 9"/>
                  <a:gd name="T24" fmla="*/ 4 w 8"/>
                  <a:gd name="T25" fmla="*/ 0 h 9"/>
                  <a:gd name="T26" fmla="*/ 4 w 8"/>
                  <a:gd name="T27" fmla="*/ 0 h 9"/>
                  <a:gd name="T28" fmla="*/ 4 w 8"/>
                  <a:gd name="T29" fmla="*/ 6 h 9"/>
                  <a:gd name="T30" fmla="*/ 8 w 8"/>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9">
                    <a:moveTo>
                      <a:pt x="8" y="6"/>
                    </a:moveTo>
                    <a:lnTo>
                      <a:pt x="8" y="6"/>
                    </a:lnTo>
                    <a:lnTo>
                      <a:pt x="4" y="6"/>
                    </a:lnTo>
                    <a:lnTo>
                      <a:pt x="4" y="6"/>
                    </a:lnTo>
                    <a:lnTo>
                      <a:pt x="4" y="6"/>
                    </a:lnTo>
                    <a:lnTo>
                      <a:pt x="4" y="9"/>
                    </a:lnTo>
                    <a:lnTo>
                      <a:pt x="4" y="6"/>
                    </a:lnTo>
                    <a:lnTo>
                      <a:pt x="4" y="6"/>
                    </a:lnTo>
                    <a:lnTo>
                      <a:pt x="4" y="6"/>
                    </a:lnTo>
                    <a:lnTo>
                      <a:pt x="0" y="6"/>
                    </a:lnTo>
                    <a:lnTo>
                      <a:pt x="0" y="6"/>
                    </a:lnTo>
                    <a:lnTo>
                      <a:pt x="4" y="0"/>
                    </a:lnTo>
                    <a:lnTo>
                      <a:pt x="4" y="0"/>
                    </a:lnTo>
                    <a:lnTo>
                      <a:pt x="4" y="0"/>
                    </a:lnTo>
                    <a:lnTo>
                      <a:pt x="4" y="6"/>
                    </a:lnTo>
                    <a:lnTo>
                      <a:pt x="8" y="6"/>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29" name="Freeform 137"/>
              <p:cNvSpPr>
                <a:spLocks/>
              </p:cNvSpPr>
              <p:nvPr/>
            </p:nvSpPr>
            <p:spPr bwMode="auto">
              <a:xfrm>
                <a:off x="1008" y="2380"/>
                <a:ext cx="5" cy="3"/>
              </a:xfrm>
              <a:custGeom>
                <a:avLst/>
                <a:gdLst>
                  <a:gd name="T0" fmla="*/ 5 w 5"/>
                  <a:gd name="T1" fmla="*/ 0 h 3"/>
                  <a:gd name="T2" fmla="*/ 5 w 5"/>
                  <a:gd name="T3" fmla="*/ 3 h 3"/>
                  <a:gd name="T4" fmla="*/ 5 w 5"/>
                  <a:gd name="T5" fmla="*/ 3 h 3"/>
                  <a:gd name="T6" fmla="*/ 5 w 5"/>
                  <a:gd name="T7" fmla="*/ 3 h 3"/>
                  <a:gd name="T8" fmla="*/ 5 w 5"/>
                  <a:gd name="T9" fmla="*/ 3 h 3"/>
                  <a:gd name="T10" fmla="*/ 5 w 5"/>
                  <a:gd name="T11" fmla="*/ 3 h 3"/>
                  <a:gd name="T12" fmla="*/ 5 w 5"/>
                  <a:gd name="T13" fmla="*/ 3 h 3"/>
                  <a:gd name="T14" fmla="*/ 5 w 5"/>
                  <a:gd name="T15" fmla="*/ 3 h 3"/>
                  <a:gd name="T16" fmla="*/ 5 w 5"/>
                  <a:gd name="T17" fmla="*/ 3 h 3"/>
                  <a:gd name="T18" fmla="*/ 0 w 5"/>
                  <a:gd name="T19" fmla="*/ 3 h 3"/>
                  <a:gd name="T20" fmla="*/ 0 w 5"/>
                  <a:gd name="T21" fmla="*/ 3 h 3"/>
                  <a:gd name="T22" fmla="*/ 5 w 5"/>
                  <a:gd name="T23" fmla="*/ 0 h 3"/>
                  <a:gd name="T24" fmla="*/ 5 w 5"/>
                  <a:gd name="T25" fmla="*/ 0 h 3"/>
                  <a:gd name="T26" fmla="*/ 5 w 5"/>
                  <a:gd name="T27" fmla="*/ 0 h 3"/>
                  <a:gd name="T28" fmla="*/ 5 w 5"/>
                  <a:gd name="T29" fmla="*/ 0 h 3"/>
                  <a:gd name="T30" fmla="*/ 5 w 5"/>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5" y="0"/>
                    </a:moveTo>
                    <a:lnTo>
                      <a:pt x="5" y="3"/>
                    </a:lnTo>
                    <a:lnTo>
                      <a:pt x="5" y="3"/>
                    </a:lnTo>
                    <a:lnTo>
                      <a:pt x="5" y="3"/>
                    </a:lnTo>
                    <a:lnTo>
                      <a:pt x="5" y="3"/>
                    </a:lnTo>
                    <a:lnTo>
                      <a:pt x="5" y="3"/>
                    </a:lnTo>
                    <a:lnTo>
                      <a:pt x="5" y="3"/>
                    </a:lnTo>
                    <a:lnTo>
                      <a:pt x="5" y="3"/>
                    </a:lnTo>
                    <a:lnTo>
                      <a:pt x="5" y="3"/>
                    </a:lnTo>
                    <a:lnTo>
                      <a:pt x="0" y="3"/>
                    </a:lnTo>
                    <a:lnTo>
                      <a:pt x="0" y="3"/>
                    </a:lnTo>
                    <a:lnTo>
                      <a:pt x="5" y="0"/>
                    </a:lnTo>
                    <a:lnTo>
                      <a:pt x="5" y="0"/>
                    </a:lnTo>
                    <a:lnTo>
                      <a:pt x="5" y="0"/>
                    </a:lnTo>
                    <a:lnTo>
                      <a:pt x="5" y="0"/>
                    </a:lnTo>
                    <a:lnTo>
                      <a:pt x="5"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30" name="Freeform 138"/>
              <p:cNvSpPr>
                <a:spLocks/>
              </p:cNvSpPr>
              <p:nvPr/>
            </p:nvSpPr>
            <p:spPr bwMode="auto">
              <a:xfrm>
                <a:off x="1021" y="2371"/>
                <a:ext cx="12" cy="9"/>
              </a:xfrm>
              <a:custGeom>
                <a:avLst/>
                <a:gdLst>
                  <a:gd name="T0" fmla="*/ 4 w 12"/>
                  <a:gd name="T1" fmla="*/ 9 h 9"/>
                  <a:gd name="T2" fmla="*/ 0 w 12"/>
                  <a:gd name="T3" fmla="*/ 9 h 9"/>
                  <a:gd name="T4" fmla="*/ 0 w 12"/>
                  <a:gd name="T5" fmla="*/ 9 h 9"/>
                  <a:gd name="T6" fmla="*/ 0 w 12"/>
                  <a:gd name="T7" fmla="*/ 3 h 9"/>
                  <a:gd name="T8" fmla="*/ 0 w 12"/>
                  <a:gd name="T9" fmla="*/ 3 h 9"/>
                  <a:gd name="T10" fmla="*/ 0 w 12"/>
                  <a:gd name="T11" fmla="*/ 3 h 9"/>
                  <a:gd name="T12" fmla="*/ 0 w 12"/>
                  <a:gd name="T13" fmla="*/ 3 h 9"/>
                  <a:gd name="T14" fmla="*/ 0 w 12"/>
                  <a:gd name="T15" fmla="*/ 3 h 9"/>
                  <a:gd name="T16" fmla="*/ 0 w 12"/>
                  <a:gd name="T17" fmla="*/ 3 h 9"/>
                  <a:gd name="T18" fmla="*/ 0 w 12"/>
                  <a:gd name="T19" fmla="*/ 3 h 9"/>
                  <a:gd name="T20" fmla="*/ 0 w 12"/>
                  <a:gd name="T21" fmla="*/ 3 h 9"/>
                  <a:gd name="T22" fmla="*/ 0 w 12"/>
                  <a:gd name="T23" fmla="*/ 3 h 9"/>
                  <a:gd name="T24" fmla="*/ 0 w 12"/>
                  <a:gd name="T25" fmla="*/ 3 h 9"/>
                  <a:gd name="T26" fmla="*/ 4 w 12"/>
                  <a:gd name="T27" fmla="*/ 3 h 9"/>
                  <a:gd name="T28" fmla="*/ 8 w 12"/>
                  <a:gd name="T29" fmla="*/ 0 h 9"/>
                  <a:gd name="T30" fmla="*/ 12 w 12"/>
                  <a:gd name="T31" fmla="*/ 0 h 9"/>
                  <a:gd name="T32" fmla="*/ 12 w 12"/>
                  <a:gd name="T33" fmla="*/ 0 h 9"/>
                  <a:gd name="T34" fmla="*/ 12 w 12"/>
                  <a:gd name="T35" fmla="*/ 0 h 9"/>
                  <a:gd name="T36" fmla="*/ 12 w 12"/>
                  <a:gd name="T37" fmla="*/ 0 h 9"/>
                  <a:gd name="T38" fmla="*/ 12 w 12"/>
                  <a:gd name="T39" fmla="*/ 0 h 9"/>
                  <a:gd name="T40" fmla="*/ 12 w 12"/>
                  <a:gd name="T41" fmla="*/ 0 h 9"/>
                  <a:gd name="T42" fmla="*/ 12 w 12"/>
                  <a:gd name="T43" fmla="*/ 0 h 9"/>
                  <a:gd name="T44" fmla="*/ 12 w 12"/>
                  <a:gd name="T45" fmla="*/ 0 h 9"/>
                  <a:gd name="T46" fmla="*/ 12 w 12"/>
                  <a:gd name="T47" fmla="*/ 0 h 9"/>
                  <a:gd name="T48" fmla="*/ 12 w 12"/>
                  <a:gd name="T49" fmla="*/ 0 h 9"/>
                  <a:gd name="T50" fmla="*/ 8 w 12"/>
                  <a:gd name="T51" fmla="*/ 3 h 9"/>
                  <a:gd name="T52" fmla="*/ 4 w 12"/>
                  <a:gd name="T53" fmla="*/ 9 h 9"/>
                  <a:gd name="T54" fmla="*/ 4 w 12"/>
                  <a:gd name="T5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9">
                    <a:moveTo>
                      <a:pt x="4" y="9"/>
                    </a:moveTo>
                    <a:lnTo>
                      <a:pt x="0" y="9"/>
                    </a:lnTo>
                    <a:lnTo>
                      <a:pt x="0" y="9"/>
                    </a:lnTo>
                    <a:lnTo>
                      <a:pt x="0" y="3"/>
                    </a:lnTo>
                    <a:lnTo>
                      <a:pt x="0" y="3"/>
                    </a:lnTo>
                    <a:lnTo>
                      <a:pt x="0" y="3"/>
                    </a:lnTo>
                    <a:lnTo>
                      <a:pt x="0" y="3"/>
                    </a:lnTo>
                    <a:lnTo>
                      <a:pt x="0" y="3"/>
                    </a:lnTo>
                    <a:lnTo>
                      <a:pt x="0" y="3"/>
                    </a:lnTo>
                    <a:lnTo>
                      <a:pt x="0" y="3"/>
                    </a:lnTo>
                    <a:lnTo>
                      <a:pt x="0" y="3"/>
                    </a:lnTo>
                    <a:lnTo>
                      <a:pt x="0" y="3"/>
                    </a:lnTo>
                    <a:lnTo>
                      <a:pt x="0" y="3"/>
                    </a:lnTo>
                    <a:lnTo>
                      <a:pt x="4" y="3"/>
                    </a:lnTo>
                    <a:lnTo>
                      <a:pt x="8" y="0"/>
                    </a:lnTo>
                    <a:lnTo>
                      <a:pt x="12" y="0"/>
                    </a:lnTo>
                    <a:lnTo>
                      <a:pt x="12" y="0"/>
                    </a:lnTo>
                    <a:lnTo>
                      <a:pt x="12" y="0"/>
                    </a:lnTo>
                    <a:lnTo>
                      <a:pt x="12" y="0"/>
                    </a:lnTo>
                    <a:lnTo>
                      <a:pt x="12" y="0"/>
                    </a:lnTo>
                    <a:lnTo>
                      <a:pt x="12" y="0"/>
                    </a:lnTo>
                    <a:lnTo>
                      <a:pt x="12" y="0"/>
                    </a:lnTo>
                    <a:lnTo>
                      <a:pt x="12" y="0"/>
                    </a:lnTo>
                    <a:lnTo>
                      <a:pt x="12" y="0"/>
                    </a:lnTo>
                    <a:lnTo>
                      <a:pt x="12" y="0"/>
                    </a:lnTo>
                    <a:lnTo>
                      <a:pt x="8" y="3"/>
                    </a:lnTo>
                    <a:lnTo>
                      <a:pt x="4" y="9"/>
                    </a:lnTo>
                    <a:lnTo>
                      <a:pt x="4" y="9"/>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31" name="Freeform 139"/>
              <p:cNvSpPr>
                <a:spLocks/>
              </p:cNvSpPr>
              <p:nvPr/>
            </p:nvSpPr>
            <p:spPr bwMode="auto">
              <a:xfrm>
                <a:off x="1021" y="2371"/>
                <a:ext cx="12" cy="9"/>
              </a:xfrm>
              <a:custGeom>
                <a:avLst/>
                <a:gdLst>
                  <a:gd name="T0" fmla="*/ 4 w 12"/>
                  <a:gd name="T1" fmla="*/ 3 h 9"/>
                  <a:gd name="T2" fmla="*/ 0 w 12"/>
                  <a:gd name="T3" fmla="*/ 9 h 9"/>
                  <a:gd name="T4" fmla="*/ 0 w 12"/>
                  <a:gd name="T5" fmla="*/ 9 h 9"/>
                  <a:gd name="T6" fmla="*/ 0 w 12"/>
                  <a:gd name="T7" fmla="*/ 3 h 9"/>
                  <a:gd name="T8" fmla="*/ 0 w 12"/>
                  <a:gd name="T9" fmla="*/ 3 h 9"/>
                  <a:gd name="T10" fmla="*/ 0 w 12"/>
                  <a:gd name="T11" fmla="*/ 3 h 9"/>
                  <a:gd name="T12" fmla="*/ 0 w 12"/>
                  <a:gd name="T13" fmla="*/ 3 h 9"/>
                  <a:gd name="T14" fmla="*/ 0 w 12"/>
                  <a:gd name="T15" fmla="*/ 3 h 9"/>
                  <a:gd name="T16" fmla="*/ 0 w 12"/>
                  <a:gd name="T17" fmla="*/ 3 h 9"/>
                  <a:gd name="T18" fmla="*/ 0 w 12"/>
                  <a:gd name="T19" fmla="*/ 3 h 9"/>
                  <a:gd name="T20" fmla="*/ 0 w 12"/>
                  <a:gd name="T21" fmla="*/ 3 h 9"/>
                  <a:gd name="T22" fmla="*/ 4 w 12"/>
                  <a:gd name="T23" fmla="*/ 3 h 9"/>
                  <a:gd name="T24" fmla="*/ 4 w 12"/>
                  <a:gd name="T25" fmla="*/ 3 h 9"/>
                  <a:gd name="T26" fmla="*/ 4 w 12"/>
                  <a:gd name="T27" fmla="*/ 3 h 9"/>
                  <a:gd name="T28" fmla="*/ 8 w 12"/>
                  <a:gd name="T29" fmla="*/ 0 h 9"/>
                  <a:gd name="T30" fmla="*/ 12 w 12"/>
                  <a:gd name="T31" fmla="*/ 0 h 9"/>
                  <a:gd name="T32" fmla="*/ 12 w 12"/>
                  <a:gd name="T33" fmla="*/ 0 h 9"/>
                  <a:gd name="T34" fmla="*/ 12 w 12"/>
                  <a:gd name="T35" fmla="*/ 0 h 9"/>
                  <a:gd name="T36" fmla="*/ 12 w 12"/>
                  <a:gd name="T37" fmla="*/ 0 h 9"/>
                  <a:gd name="T38" fmla="*/ 12 w 12"/>
                  <a:gd name="T39" fmla="*/ 0 h 9"/>
                  <a:gd name="T40" fmla="*/ 12 w 12"/>
                  <a:gd name="T41" fmla="*/ 0 h 9"/>
                  <a:gd name="T42" fmla="*/ 12 w 12"/>
                  <a:gd name="T43" fmla="*/ 0 h 9"/>
                  <a:gd name="T44" fmla="*/ 12 w 12"/>
                  <a:gd name="T45" fmla="*/ 0 h 9"/>
                  <a:gd name="T46" fmla="*/ 12 w 12"/>
                  <a:gd name="T47" fmla="*/ 0 h 9"/>
                  <a:gd name="T48" fmla="*/ 12 w 12"/>
                  <a:gd name="T49" fmla="*/ 0 h 9"/>
                  <a:gd name="T50" fmla="*/ 8 w 12"/>
                  <a:gd name="T51" fmla="*/ 3 h 9"/>
                  <a:gd name="T52" fmla="*/ 4 w 12"/>
                  <a:gd name="T53" fmla="*/ 3 h 9"/>
                  <a:gd name="T54" fmla="*/ 4 w 12"/>
                  <a:gd name="T5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9">
                    <a:moveTo>
                      <a:pt x="4" y="3"/>
                    </a:moveTo>
                    <a:lnTo>
                      <a:pt x="0" y="9"/>
                    </a:lnTo>
                    <a:lnTo>
                      <a:pt x="0" y="9"/>
                    </a:lnTo>
                    <a:lnTo>
                      <a:pt x="0" y="3"/>
                    </a:lnTo>
                    <a:lnTo>
                      <a:pt x="0" y="3"/>
                    </a:lnTo>
                    <a:lnTo>
                      <a:pt x="0" y="3"/>
                    </a:lnTo>
                    <a:lnTo>
                      <a:pt x="0" y="3"/>
                    </a:lnTo>
                    <a:lnTo>
                      <a:pt x="0" y="3"/>
                    </a:lnTo>
                    <a:lnTo>
                      <a:pt x="0" y="3"/>
                    </a:lnTo>
                    <a:lnTo>
                      <a:pt x="0" y="3"/>
                    </a:lnTo>
                    <a:lnTo>
                      <a:pt x="0" y="3"/>
                    </a:lnTo>
                    <a:lnTo>
                      <a:pt x="4" y="3"/>
                    </a:lnTo>
                    <a:lnTo>
                      <a:pt x="4" y="3"/>
                    </a:lnTo>
                    <a:lnTo>
                      <a:pt x="4" y="3"/>
                    </a:lnTo>
                    <a:lnTo>
                      <a:pt x="8" y="0"/>
                    </a:lnTo>
                    <a:lnTo>
                      <a:pt x="12" y="0"/>
                    </a:lnTo>
                    <a:lnTo>
                      <a:pt x="12" y="0"/>
                    </a:lnTo>
                    <a:lnTo>
                      <a:pt x="12" y="0"/>
                    </a:lnTo>
                    <a:lnTo>
                      <a:pt x="12" y="0"/>
                    </a:lnTo>
                    <a:lnTo>
                      <a:pt x="12" y="0"/>
                    </a:lnTo>
                    <a:lnTo>
                      <a:pt x="12" y="0"/>
                    </a:lnTo>
                    <a:lnTo>
                      <a:pt x="12" y="0"/>
                    </a:lnTo>
                    <a:lnTo>
                      <a:pt x="12" y="0"/>
                    </a:lnTo>
                    <a:lnTo>
                      <a:pt x="12" y="0"/>
                    </a:lnTo>
                    <a:lnTo>
                      <a:pt x="12" y="0"/>
                    </a:lnTo>
                    <a:lnTo>
                      <a:pt x="8" y="3"/>
                    </a:lnTo>
                    <a:lnTo>
                      <a:pt x="4" y="3"/>
                    </a:lnTo>
                    <a:lnTo>
                      <a:pt x="4" y="3"/>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32" name="Freeform 140"/>
              <p:cNvSpPr>
                <a:spLocks/>
              </p:cNvSpPr>
              <p:nvPr/>
            </p:nvSpPr>
            <p:spPr bwMode="auto">
              <a:xfrm>
                <a:off x="1021" y="2371"/>
                <a:ext cx="12" cy="9"/>
              </a:xfrm>
              <a:custGeom>
                <a:avLst/>
                <a:gdLst>
                  <a:gd name="T0" fmla="*/ 4 w 12"/>
                  <a:gd name="T1" fmla="*/ 3 h 9"/>
                  <a:gd name="T2" fmla="*/ 0 w 12"/>
                  <a:gd name="T3" fmla="*/ 9 h 9"/>
                  <a:gd name="T4" fmla="*/ 0 w 12"/>
                  <a:gd name="T5" fmla="*/ 9 h 9"/>
                  <a:gd name="T6" fmla="*/ 0 w 12"/>
                  <a:gd name="T7" fmla="*/ 3 h 9"/>
                  <a:gd name="T8" fmla="*/ 0 w 12"/>
                  <a:gd name="T9" fmla="*/ 3 h 9"/>
                  <a:gd name="T10" fmla="*/ 0 w 12"/>
                  <a:gd name="T11" fmla="*/ 3 h 9"/>
                  <a:gd name="T12" fmla="*/ 0 w 12"/>
                  <a:gd name="T13" fmla="*/ 3 h 9"/>
                  <a:gd name="T14" fmla="*/ 0 w 12"/>
                  <a:gd name="T15" fmla="*/ 3 h 9"/>
                  <a:gd name="T16" fmla="*/ 0 w 12"/>
                  <a:gd name="T17" fmla="*/ 3 h 9"/>
                  <a:gd name="T18" fmla="*/ 0 w 12"/>
                  <a:gd name="T19" fmla="*/ 3 h 9"/>
                  <a:gd name="T20" fmla="*/ 0 w 12"/>
                  <a:gd name="T21" fmla="*/ 3 h 9"/>
                  <a:gd name="T22" fmla="*/ 4 w 12"/>
                  <a:gd name="T23" fmla="*/ 3 h 9"/>
                  <a:gd name="T24" fmla="*/ 4 w 12"/>
                  <a:gd name="T25" fmla="*/ 3 h 9"/>
                  <a:gd name="T26" fmla="*/ 4 w 12"/>
                  <a:gd name="T27" fmla="*/ 3 h 9"/>
                  <a:gd name="T28" fmla="*/ 8 w 12"/>
                  <a:gd name="T29" fmla="*/ 0 h 9"/>
                  <a:gd name="T30" fmla="*/ 12 w 12"/>
                  <a:gd name="T31" fmla="*/ 0 h 9"/>
                  <a:gd name="T32" fmla="*/ 12 w 12"/>
                  <a:gd name="T33" fmla="*/ 0 h 9"/>
                  <a:gd name="T34" fmla="*/ 12 w 12"/>
                  <a:gd name="T35" fmla="*/ 0 h 9"/>
                  <a:gd name="T36" fmla="*/ 12 w 12"/>
                  <a:gd name="T37" fmla="*/ 0 h 9"/>
                  <a:gd name="T38" fmla="*/ 12 w 12"/>
                  <a:gd name="T39" fmla="*/ 0 h 9"/>
                  <a:gd name="T40" fmla="*/ 12 w 12"/>
                  <a:gd name="T41" fmla="*/ 0 h 9"/>
                  <a:gd name="T42" fmla="*/ 12 w 12"/>
                  <a:gd name="T43" fmla="*/ 0 h 9"/>
                  <a:gd name="T44" fmla="*/ 12 w 12"/>
                  <a:gd name="T45" fmla="*/ 0 h 9"/>
                  <a:gd name="T46" fmla="*/ 12 w 12"/>
                  <a:gd name="T47" fmla="*/ 0 h 9"/>
                  <a:gd name="T48" fmla="*/ 12 w 12"/>
                  <a:gd name="T49" fmla="*/ 0 h 9"/>
                  <a:gd name="T50" fmla="*/ 8 w 12"/>
                  <a:gd name="T51" fmla="*/ 3 h 9"/>
                  <a:gd name="T52" fmla="*/ 4 w 12"/>
                  <a:gd name="T53" fmla="*/ 3 h 9"/>
                  <a:gd name="T54" fmla="*/ 4 w 12"/>
                  <a:gd name="T5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9">
                    <a:moveTo>
                      <a:pt x="4" y="3"/>
                    </a:moveTo>
                    <a:lnTo>
                      <a:pt x="0" y="9"/>
                    </a:lnTo>
                    <a:lnTo>
                      <a:pt x="0" y="9"/>
                    </a:lnTo>
                    <a:lnTo>
                      <a:pt x="0" y="3"/>
                    </a:lnTo>
                    <a:lnTo>
                      <a:pt x="0" y="3"/>
                    </a:lnTo>
                    <a:lnTo>
                      <a:pt x="0" y="3"/>
                    </a:lnTo>
                    <a:lnTo>
                      <a:pt x="0" y="3"/>
                    </a:lnTo>
                    <a:lnTo>
                      <a:pt x="0" y="3"/>
                    </a:lnTo>
                    <a:lnTo>
                      <a:pt x="0" y="3"/>
                    </a:lnTo>
                    <a:lnTo>
                      <a:pt x="0" y="3"/>
                    </a:lnTo>
                    <a:lnTo>
                      <a:pt x="0" y="3"/>
                    </a:lnTo>
                    <a:lnTo>
                      <a:pt x="4" y="3"/>
                    </a:lnTo>
                    <a:lnTo>
                      <a:pt x="4" y="3"/>
                    </a:lnTo>
                    <a:lnTo>
                      <a:pt x="4" y="3"/>
                    </a:lnTo>
                    <a:lnTo>
                      <a:pt x="8" y="0"/>
                    </a:lnTo>
                    <a:lnTo>
                      <a:pt x="12" y="0"/>
                    </a:lnTo>
                    <a:lnTo>
                      <a:pt x="12" y="0"/>
                    </a:lnTo>
                    <a:lnTo>
                      <a:pt x="12" y="0"/>
                    </a:lnTo>
                    <a:lnTo>
                      <a:pt x="12" y="0"/>
                    </a:lnTo>
                    <a:lnTo>
                      <a:pt x="12" y="0"/>
                    </a:lnTo>
                    <a:lnTo>
                      <a:pt x="12" y="0"/>
                    </a:lnTo>
                    <a:lnTo>
                      <a:pt x="12" y="0"/>
                    </a:lnTo>
                    <a:lnTo>
                      <a:pt x="12" y="0"/>
                    </a:lnTo>
                    <a:lnTo>
                      <a:pt x="12" y="0"/>
                    </a:lnTo>
                    <a:lnTo>
                      <a:pt x="12" y="0"/>
                    </a:lnTo>
                    <a:lnTo>
                      <a:pt x="8" y="3"/>
                    </a:lnTo>
                    <a:lnTo>
                      <a:pt x="4" y="3"/>
                    </a:lnTo>
                    <a:lnTo>
                      <a:pt x="4" y="3"/>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33" name="Freeform 141"/>
              <p:cNvSpPr>
                <a:spLocks/>
              </p:cNvSpPr>
              <p:nvPr/>
            </p:nvSpPr>
            <p:spPr bwMode="auto">
              <a:xfrm>
                <a:off x="1021" y="2371"/>
                <a:ext cx="12" cy="3"/>
              </a:xfrm>
              <a:custGeom>
                <a:avLst/>
                <a:gdLst>
                  <a:gd name="T0" fmla="*/ 12 w 12"/>
                  <a:gd name="T1" fmla="*/ 0 h 3"/>
                  <a:gd name="T2" fmla="*/ 8 w 12"/>
                  <a:gd name="T3" fmla="*/ 3 h 3"/>
                  <a:gd name="T4" fmla="*/ 4 w 12"/>
                  <a:gd name="T5" fmla="*/ 3 h 3"/>
                  <a:gd name="T6" fmla="*/ 4 w 12"/>
                  <a:gd name="T7" fmla="*/ 3 h 3"/>
                  <a:gd name="T8" fmla="*/ 4 w 12"/>
                  <a:gd name="T9" fmla="*/ 3 h 3"/>
                  <a:gd name="T10" fmla="*/ 0 w 12"/>
                  <a:gd name="T11" fmla="*/ 3 h 3"/>
                  <a:gd name="T12" fmla="*/ 0 w 12"/>
                  <a:gd name="T13" fmla="*/ 3 h 3"/>
                  <a:gd name="T14" fmla="*/ 0 w 12"/>
                  <a:gd name="T15" fmla="*/ 3 h 3"/>
                  <a:gd name="T16" fmla="*/ 0 w 12"/>
                  <a:gd name="T17" fmla="*/ 3 h 3"/>
                  <a:gd name="T18" fmla="*/ 0 w 12"/>
                  <a:gd name="T19" fmla="*/ 3 h 3"/>
                  <a:gd name="T20" fmla="*/ 0 w 12"/>
                  <a:gd name="T21" fmla="*/ 3 h 3"/>
                  <a:gd name="T22" fmla="*/ 0 w 12"/>
                  <a:gd name="T23" fmla="*/ 3 h 3"/>
                  <a:gd name="T24" fmla="*/ 0 w 12"/>
                  <a:gd name="T25" fmla="*/ 3 h 3"/>
                  <a:gd name="T26" fmla="*/ 0 w 12"/>
                  <a:gd name="T27" fmla="*/ 3 h 3"/>
                  <a:gd name="T28" fmla="*/ 0 w 12"/>
                  <a:gd name="T29" fmla="*/ 3 h 3"/>
                  <a:gd name="T30" fmla="*/ 4 w 12"/>
                  <a:gd name="T31" fmla="*/ 3 h 3"/>
                  <a:gd name="T32" fmla="*/ 4 w 12"/>
                  <a:gd name="T33" fmla="*/ 3 h 3"/>
                  <a:gd name="T34" fmla="*/ 4 w 12"/>
                  <a:gd name="T35" fmla="*/ 3 h 3"/>
                  <a:gd name="T36" fmla="*/ 8 w 12"/>
                  <a:gd name="T37" fmla="*/ 0 h 3"/>
                  <a:gd name="T38" fmla="*/ 12 w 12"/>
                  <a:gd name="T39" fmla="*/ 0 h 3"/>
                  <a:gd name="T40" fmla="*/ 12 w 12"/>
                  <a:gd name="T41" fmla="*/ 0 h 3"/>
                  <a:gd name="T42" fmla="*/ 12 w 12"/>
                  <a:gd name="T43" fmla="*/ 0 h 3"/>
                  <a:gd name="T44" fmla="*/ 12 w 12"/>
                  <a:gd name="T45" fmla="*/ 0 h 3"/>
                  <a:gd name="T46" fmla="*/ 12 w 12"/>
                  <a:gd name="T47" fmla="*/ 0 h 3"/>
                  <a:gd name="T48" fmla="*/ 12 w 12"/>
                  <a:gd name="T49" fmla="*/ 0 h 3"/>
                  <a:gd name="T50" fmla="*/ 12 w 12"/>
                  <a:gd name="T51" fmla="*/ 0 h 3"/>
                  <a:gd name="T52" fmla="*/ 12 w 12"/>
                  <a:gd name="T53" fmla="*/ 0 h 3"/>
                  <a:gd name="T54" fmla="*/ 12 w 12"/>
                  <a:gd name="T5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3">
                    <a:moveTo>
                      <a:pt x="12" y="0"/>
                    </a:moveTo>
                    <a:lnTo>
                      <a:pt x="8" y="3"/>
                    </a:lnTo>
                    <a:lnTo>
                      <a:pt x="4" y="3"/>
                    </a:lnTo>
                    <a:lnTo>
                      <a:pt x="4" y="3"/>
                    </a:lnTo>
                    <a:lnTo>
                      <a:pt x="4" y="3"/>
                    </a:lnTo>
                    <a:lnTo>
                      <a:pt x="0" y="3"/>
                    </a:lnTo>
                    <a:lnTo>
                      <a:pt x="0" y="3"/>
                    </a:lnTo>
                    <a:lnTo>
                      <a:pt x="0" y="3"/>
                    </a:lnTo>
                    <a:lnTo>
                      <a:pt x="0" y="3"/>
                    </a:lnTo>
                    <a:lnTo>
                      <a:pt x="0" y="3"/>
                    </a:lnTo>
                    <a:lnTo>
                      <a:pt x="0" y="3"/>
                    </a:lnTo>
                    <a:lnTo>
                      <a:pt x="0" y="3"/>
                    </a:lnTo>
                    <a:lnTo>
                      <a:pt x="0" y="3"/>
                    </a:lnTo>
                    <a:lnTo>
                      <a:pt x="0" y="3"/>
                    </a:lnTo>
                    <a:lnTo>
                      <a:pt x="0" y="3"/>
                    </a:lnTo>
                    <a:lnTo>
                      <a:pt x="4" y="3"/>
                    </a:lnTo>
                    <a:lnTo>
                      <a:pt x="4" y="3"/>
                    </a:lnTo>
                    <a:lnTo>
                      <a:pt x="4" y="3"/>
                    </a:lnTo>
                    <a:lnTo>
                      <a:pt x="8" y="0"/>
                    </a:lnTo>
                    <a:lnTo>
                      <a:pt x="12" y="0"/>
                    </a:lnTo>
                    <a:lnTo>
                      <a:pt x="12" y="0"/>
                    </a:lnTo>
                    <a:lnTo>
                      <a:pt x="12" y="0"/>
                    </a:lnTo>
                    <a:lnTo>
                      <a:pt x="12" y="0"/>
                    </a:lnTo>
                    <a:lnTo>
                      <a:pt x="12" y="0"/>
                    </a:lnTo>
                    <a:lnTo>
                      <a:pt x="12" y="0"/>
                    </a:lnTo>
                    <a:lnTo>
                      <a:pt x="12" y="0"/>
                    </a:lnTo>
                    <a:lnTo>
                      <a:pt x="12" y="0"/>
                    </a:lnTo>
                    <a:lnTo>
                      <a:pt x="12"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34" name="Freeform 142"/>
              <p:cNvSpPr>
                <a:spLocks/>
              </p:cNvSpPr>
              <p:nvPr/>
            </p:nvSpPr>
            <p:spPr bwMode="auto">
              <a:xfrm>
                <a:off x="1013" y="2374"/>
                <a:ext cx="4" cy="9"/>
              </a:xfrm>
              <a:custGeom>
                <a:avLst/>
                <a:gdLst>
                  <a:gd name="T0" fmla="*/ 4 w 4"/>
                  <a:gd name="T1" fmla="*/ 6 h 9"/>
                  <a:gd name="T2" fmla="*/ 4 w 4"/>
                  <a:gd name="T3" fmla="*/ 9 h 9"/>
                  <a:gd name="T4" fmla="*/ 4 w 4"/>
                  <a:gd name="T5" fmla="*/ 6 h 9"/>
                  <a:gd name="T6" fmla="*/ 4 w 4"/>
                  <a:gd name="T7" fmla="*/ 6 h 9"/>
                  <a:gd name="T8" fmla="*/ 4 w 4"/>
                  <a:gd name="T9" fmla="*/ 6 h 9"/>
                  <a:gd name="T10" fmla="*/ 4 w 4"/>
                  <a:gd name="T11" fmla="*/ 6 h 9"/>
                  <a:gd name="T12" fmla="*/ 0 w 4"/>
                  <a:gd name="T13" fmla="*/ 6 h 9"/>
                  <a:gd name="T14" fmla="*/ 4 w 4"/>
                  <a:gd name="T15" fmla="*/ 0 h 9"/>
                  <a:gd name="T16" fmla="*/ 4 w 4"/>
                  <a:gd name="T17" fmla="*/ 0 h 9"/>
                  <a:gd name="T18" fmla="*/ 4 w 4"/>
                  <a:gd name="T19" fmla="*/ 0 h 9"/>
                  <a:gd name="T20" fmla="*/ 4 w 4"/>
                  <a:gd name="T21" fmla="*/ 6 h 9"/>
                  <a:gd name="T22" fmla="*/ 4 w 4"/>
                  <a:gd name="T23" fmla="*/ 6 h 9"/>
                  <a:gd name="T24" fmla="*/ 4 w 4"/>
                  <a:gd name="T25" fmla="*/ 6 h 9"/>
                  <a:gd name="T26" fmla="*/ 4 w 4"/>
                  <a:gd name="T27" fmla="*/ 6 h 9"/>
                  <a:gd name="T28" fmla="*/ 4 w 4"/>
                  <a:gd name="T29" fmla="*/ 6 h 9"/>
                  <a:gd name="T30" fmla="*/ 4 w 4"/>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9">
                    <a:moveTo>
                      <a:pt x="4" y="6"/>
                    </a:moveTo>
                    <a:lnTo>
                      <a:pt x="4" y="9"/>
                    </a:lnTo>
                    <a:lnTo>
                      <a:pt x="4" y="6"/>
                    </a:lnTo>
                    <a:lnTo>
                      <a:pt x="4" y="6"/>
                    </a:lnTo>
                    <a:lnTo>
                      <a:pt x="4" y="6"/>
                    </a:lnTo>
                    <a:lnTo>
                      <a:pt x="4" y="6"/>
                    </a:lnTo>
                    <a:lnTo>
                      <a:pt x="0" y="6"/>
                    </a:lnTo>
                    <a:lnTo>
                      <a:pt x="4" y="0"/>
                    </a:lnTo>
                    <a:lnTo>
                      <a:pt x="4" y="0"/>
                    </a:lnTo>
                    <a:lnTo>
                      <a:pt x="4" y="0"/>
                    </a:lnTo>
                    <a:lnTo>
                      <a:pt x="4" y="6"/>
                    </a:lnTo>
                    <a:lnTo>
                      <a:pt x="4" y="6"/>
                    </a:lnTo>
                    <a:lnTo>
                      <a:pt x="4" y="6"/>
                    </a:lnTo>
                    <a:lnTo>
                      <a:pt x="4" y="6"/>
                    </a:lnTo>
                    <a:lnTo>
                      <a:pt x="4" y="6"/>
                    </a:lnTo>
                    <a:lnTo>
                      <a:pt x="4" y="6"/>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35" name="Freeform 143"/>
              <p:cNvSpPr>
                <a:spLocks/>
              </p:cNvSpPr>
              <p:nvPr/>
            </p:nvSpPr>
            <p:spPr bwMode="auto">
              <a:xfrm>
                <a:off x="1017" y="2374"/>
                <a:ext cx="1" cy="6"/>
              </a:xfrm>
              <a:custGeom>
                <a:avLst/>
                <a:gdLst>
                  <a:gd name="T0" fmla="*/ 6 h 6"/>
                  <a:gd name="T1" fmla="*/ 6 h 6"/>
                  <a:gd name="T2" fmla="*/ 6 h 6"/>
                  <a:gd name="T3" fmla="*/ 6 h 6"/>
                  <a:gd name="T4" fmla="*/ 6 h 6"/>
                  <a:gd name="T5" fmla="*/ 6 h 6"/>
                  <a:gd name="T6" fmla="*/ 6 h 6"/>
                  <a:gd name="T7" fmla="*/ 0 h 6"/>
                  <a:gd name="T8" fmla="*/ 0 h 6"/>
                  <a:gd name="T9" fmla="*/ 6 h 6"/>
                  <a:gd name="T10" fmla="*/ 6 h 6"/>
                  <a:gd name="T11" fmla="*/ 6 h 6"/>
                  <a:gd name="T12" fmla="*/ 6 h 6"/>
                  <a:gd name="T13" fmla="*/ 6 h 6"/>
                  <a:gd name="T14" fmla="*/ 6 h 6"/>
                  <a:gd name="T15" fmla="*/ 6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6">
                    <a:moveTo>
                      <a:pt x="0" y="6"/>
                    </a:moveTo>
                    <a:lnTo>
                      <a:pt x="0" y="6"/>
                    </a:lnTo>
                    <a:lnTo>
                      <a:pt x="0" y="6"/>
                    </a:lnTo>
                    <a:lnTo>
                      <a:pt x="0" y="6"/>
                    </a:lnTo>
                    <a:lnTo>
                      <a:pt x="0" y="6"/>
                    </a:lnTo>
                    <a:lnTo>
                      <a:pt x="0" y="6"/>
                    </a:lnTo>
                    <a:lnTo>
                      <a:pt x="0" y="6"/>
                    </a:lnTo>
                    <a:lnTo>
                      <a:pt x="0" y="0"/>
                    </a:lnTo>
                    <a:lnTo>
                      <a:pt x="0" y="0"/>
                    </a:lnTo>
                    <a:lnTo>
                      <a:pt x="0" y="6"/>
                    </a:lnTo>
                    <a:lnTo>
                      <a:pt x="0" y="6"/>
                    </a:lnTo>
                    <a:lnTo>
                      <a:pt x="0" y="6"/>
                    </a:lnTo>
                    <a:lnTo>
                      <a:pt x="0" y="6"/>
                    </a:lnTo>
                    <a:lnTo>
                      <a:pt x="0" y="6"/>
                    </a:lnTo>
                    <a:lnTo>
                      <a:pt x="0" y="6"/>
                    </a:lnTo>
                    <a:lnTo>
                      <a:pt x="0" y="6"/>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36" name="Freeform 144"/>
              <p:cNvSpPr>
                <a:spLocks/>
              </p:cNvSpPr>
              <p:nvPr/>
            </p:nvSpPr>
            <p:spPr bwMode="auto">
              <a:xfrm>
                <a:off x="1017" y="2380"/>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37" name="Freeform 145"/>
              <p:cNvSpPr>
                <a:spLocks/>
              </p:cNvSpPr>
              <p:nvPr/>
            </p:nvSpPr>
            <p:spPr bwMode="auto">
              <a:xfrm>
                <a:off x="1017" y="2380"/>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38" name="Freeform 146"/>
              <p:cNvSpPr>
                <a:spLocks/>
              </p:cNvSpPr>
              <p:nvPr/>
            </p:nvSpPr>
            <p:spPr bwMode="auto">
              <a:xfrm>
                <a:off x="1008" y="2380"/>
                <a:ext cx="5" cy="3"/>
              </a:xfrm>
              <a:custGeom>
                <a:avLst/>
                <a:gdLst>
                  <a:gd name="T0" fmla="*/ 5 w 5"/>
                  <a:gd name="T1" fmla="*/ 3 h 3"/>
                  <a:gd name="T2" fmla="*/ 5 w 5"/>
                  <a:gd name="T3" fmla="*/ 3 h 3"/>
                  <a:gd name="T4" fmla="*/ 5 w 5"/>
                  <a:gd name="T5" fmla="*/ 3 h 3"/>
                  <a:gd name="T6" fmla="*/ 5 w 5"/>
                  <a:gd name="T7" fmla="*/ 3 h 3"/>
                  <a:gd name="T8" fmla="*/ 5 w 5"/>
                  <a:gd name="T9" fmla="*/ 3 h 3"/>
                  <a:gd name="T10" fmla="*/ 0 w 5"/>
                  <a:gd name="T11" fmla="*/ 3 h 3"/>
                  <a:gd name="T12" fmla="*/ 0 w 5"/>
                  <a:gd name="T13" fmla="*/ 3 h 3"/>
                  <a:gd name="T14" fmla="*/ 5 w 5"/>
                  <a:gd name="T15" fmla="*/ 0 h 3"/>
                  <a:gd name="T16" fmla="*/ 5 w 5"/>
                  <a:gd name="T17" fmla="*/ 0 h 3"/>
                  <a:gd name="T18" fmla="*/ 5 w 5"/>
                  <a:gd name="T19" fmla="*/ 0 h 3"/>
                  <a:gd name="T20" fmla="*/ 5 w 5"/>
                  <a:gd name="T21" fmla="*/ 0 h 3"/>
                  <a:gd name="T22" fmla="*/ 5 w 5"/>
                  <a:gd name="T23" fmla="*/ 0 h 3"/>
                  <a:gd name="T24" fmla="*/ 5 w 5"/>
                  <a:gd name="T25" fmla="*/ 0 h 3"/>
                  <a:gd name="T26" fmla="*/ 5 w 5"/>
                  <a:gd name="T27" fmla="*/ 3 h 3"/>
                  <a:gd name="T28" fmla="*/ 5 w 5"/>
                  <a:gd name="T29" fmla="*/ 3 h 3"/>
                  <a:gd name="T30" fmla="*/ 5 w 5"/>
                  <a:gd name="T3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5" y="3"/>
                    </a:moveTo>
                    <a:lnTo>
                      <a:pt x="5" y="3"/>
                    </a:lnTo>
                    <a:lnTo>
                      <a:pt x="5" y="3"/>
                    </a:lnTo>
                    <a:lnTo>
                      <a:pt x="5" y="3"/>
                    </a:lnTo>
                    <a:lnTo>
                      <a:pt x="5" y="3"/>
                    </a:lnTo>
                    <a:lnTo>
                      <a:pt x="0" y="3"/>
                    </a:lnTo>
                    <a:lnTo>
                      <a:pt x="0" y="3"/>
                    </a:lnTo>
                    <a:lnTo>
                      <a:pt x="5" y="0"/>
                    </a:lnTo>
                    <a:lnTo>
                      <a:pt x="5" y="0"/>
                    </a:lnTo>
                    <a:lnTo>
                      <a:pt x="5" y="0"/>
                    </a:lnTo>
                    <a:lnTo>
                      <a:pt x="5" y="0"/>
                    </a:lnTo>
                    <a:lnTo>
                      <a:pt x="5" y="0"/>
                    </a:lnTo>
                    <a:lnTo>
                      <a:pt x="5" y="0"/>
                    </a:lnTo>
                    <a:lnTo>
                      <a:pt x="5" y="3"/>
                    </a:lnTo>
                    <a:lnTo>
                      <a:pt x="5" y="3"/>
                    </a:lnTo>
                    <a:lnTo>
                      <a:pt x="5" y="3"/>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39" name="Freeform 147"/>
              <p:cNvSpPr>
                <a:spLocks/>
              </p:cNvSpPr>
              <p:nvPr/>
            </p:nvSpPr>
            <p:spPr bwMode="auto">
              <a:xfrm>
                <a:off x="1008" y="2380"/>
                <a:ext cx="5" cy="3"/>
              </a:xfrm>
              <a:custGeom>
                <a:avLst/>
                <a:gdLst>
                  <a:gd name="T0" fmla="*/ 5 w 5"/>
                  <a:gd name="T1" fmla="*/ 3 h 3"/>
                  <a:gd name="T2" fmla="*/ 5 w 5"/>
                  <a:gd name="T3" fmla="*/ 3 h 3"/>
                  <a:gd name="T4" fmla="*/ 5 w 5"/>
                  <a:gd name="T5" fmla="*/ 3 h 3"/>
                  <a:gd name="T6" fmla="*/ 5 w 5"/>
                  <a:gd name="T7" fmla="*/ 3 h 3"/>
                  <a:gd name="T8" fmla="*/ 5 w 5"/>
                  <a:gd name="T9" fmla="*/ 3 h 3"/>
                  <a:gd name="T10" fmla="*/ 0 w 5"/>
                  <a:gd name="T11" fmla="*/ 3 h 3"/>
                  <a:gd name="T12" fmla="*/ 0 w 5"/>
                  <a:gd name="T13" fmla="*/ 3 h 3"/>
                  <a:gd name="T14" fmla="*/ 5 w 5"/>
                  <a:gd name="T15" fmla="*/ 0 h 3"/>
                  <a:gd name="T16" fmla="*/ 5 w 5"/>
                  <a:gd name="T17" fmla="*/ 0 h 3"/>
                  <a:gd name="T18" fmla="*/ 5 w 5"/>
                  <a:gd name="T19" fmla="*/ 0 h 3"/>
                  <a:gd name="T20" fmla="*/ 5 w 5"/>
                  <a:gd name="T21" fmla="*/ 0 h 3"/>
                  <a:gd name="T22" fmla="*/ 5 w 5"/>
                  <a:gd name="T23" fmla="*/ 0 h 3"/>
                  <a:gd name="T24" fmla="*/ 5 w 5"/>
                  <a:gd name="T25" fmla="*/ 0 h 3"/>
                  <a:gd name="T26" fmla="*/ 5 w 5"/>
                  <a:gd name="T27" fmla="*/ 3 h 3"/>
                  <a:gd name="T28" fmla="*/ 5 w 5"/>
                  <a:gd name="T29" fmla="*/ 3 h 3"/>
                  <a:gd name="T30" fmla="*/ 5 w 5"/>
                  <a:gd name="T3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5" y="3"/>
                    </a:moveTo>
                    <a:lnTo>
                      <a:pt x="5" y="3"/>
                    </a:lnTo>
                    <a:lnTo>
                      <a:pt x="5" y="3"/>
                    </a:lnTo>
                    <a:lnTo>
                      <a:pt x="5" y="3"/>
                    </a:lnTo>
                    <a:lnTo>
                      <a:pt x="5" y="3"/>
                    </a:lnTo>
                    <a:lnTo>
                      <a:pt x="0" y="3"/>
                    </a:lnTo>
                    <a:lnTo>
                      <a:pt x="0" y="3"/>
                    </a:lnTo>
                    <a:lnTo>
                      <a:pt x="5" y="0"/>
                    </a:lnTo>
                    <a:lnTo>
                      <a:pt x="5" y="0"/>
                    </a:lnTo>
                    <a:lnTo>
                      <a:pt x="5" y="0"/>
                    </a:lnTo>
                    <a:lnTo>
                      <a:pt x="5" y="0"/>
                    </a:lnTo>
                    <a:lnTo>
                      <a:pt x="5" y="0"/>
                    </a:lnTo>
                    <a:lnTo>
                      <a:pt x="5" y="0"/>
                    </a:lnTo>
                    <a:lnTo>
                      <a:pt x="5" y="3"/>
                    </a:lnTo>
                    <a:lnTo>
                      <a:pt x="5" y="3"/>
                    </a:lnTo>
                    <a:lnTo>
                      <a:pt x="5" y="3"/>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40" name="Freeform 148"/>
              <p:cNvSpPr>
                <a:spLocks/>
              </p:cNvSpPr>
              <p:nvPr/>
            </p:nvSpPr>
            <p:spPr bwMode="auto">
              <a:xfrm>
                <a:off x="1013" y="2380"/>
                <a:ext cx="1" cy="3"/>
              </a:xfrm>
              <a:custGeom>
                <a:avLst/>
                <a:gdLst>
                  <a:gd name="T0" fmla="*/ 3 h 3"/>
                  <a:gd name="T1" fmla="*/ 3 h 3"/>
                  <a:gd name="T2" fmla="*/ 3 h 3"/>
                  <a:gd name="T3" fmla="*/ 3 h 3"/>
                  <a:gd name="T4" fmla="*/ 3 h 3"/>
                  <a:gd name="T5" fmla="*/ 3 h 3"/>
                  <a:gd name="T6" fmla="*/ 3 h 3"/>
                  <a:gd name="T7" fmla="*/ 0 h 3"/>
                  <a:gd name="T8" fmla="*/ 0 h 3"/>
                  <a:gd name="T9" fmla="*/ 0 h 3"/>
                  <a:gd name="T10" fmla="*/ 0 h 3"/>
                  <a:gd name="T11" fmla="*/ 0 h 3"/>
                  <a:gd name="T12" fmla="*/ 0 h 3"/>
                  <a:gd name="T13" fmla="*/ 3 h 3"/>
                  <a:gd name="T14" fmla="*/ 3 h 3"/>
                  <a:gd name="T15" fmla="*/ 3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3">
                    <a:moveTo>
                      <a:pt x="0" y="3"/>
                    </a:moveTo>
                    <a:lnTo>
                      <a:pt x="0" y="3"/>
                    </a:lnTo>
                    <a:lnTo>
                      <a:pt x="0" y="3"/>
                    </a:lnTo>
                    <a:lnTo>
                      <a:pt x="0" y="3"/>
                    </a:lnTo>
                    <a:lnTo>
                      <a:pt x="0" y="3"/>
                    </a:lnTo>
                    <a:lnTo>
                      <a:pt x="0" y="3"/>
                    </a:lnTo>
                    <a:lnTo>
                      <a:pt x="0" y="3"/>
                    </a:lnTo>
                    <a:lnTo>
                      <a:pt x="0" y="0"/>
                    </a:lnTo>
                    <a:lnTo>
                      <a:pt x="0" y="0"/>
                    </a:lnTo>
                    <a:lnTo>
                      <a:pt x="0" y="0"/>
                    </a:lnTo>
                    <a:lnTo>
                      <a:pt x="0" y="0"/>
                    </a:lnTo>
                    <a:lnTo>
                      <a:pt x="0" y="0"/>
                    </a:lnTo>
                    <a:lnTo>
                      <a:pt x="0" y="0"/>
                    </a:lnTo>
                    <a:lnTo>
                      <a:pt x="0" y="3"/>
                    </a:lnTo>
                    <a:lnTo>
                      <a:pt x="0" y="3"/>
                    </a:lnTo>
                    <a:lnTo>
                      <a:pt x="0" y="3"/>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41" name="Freeform 149"/>
              <p:cNvSpPr>
                <a:spLocks/>
              </p:cNvSpPr>
              <p:nvPr/>
            </p:nvSpPr>
            <p:spPr bwMode="auto">
              <a:xfrm>
                <a:off x="1013" y="2380"/>
                <a:ext cx="1" cy="3"/>
              </a:xfrm>
              <a:custGeom>
                <a:avLst/>
                <a:gdLst>
                  <a:gd name="T0" fmla="*/ 0 h 3"/>
                  <a:gd name="T1" fmla="*/ 3 h 3"/>
                  <a:gd name="T2" fmla="*/ 3 h 3"/>
                  <a:gd name="T3" fmla="*/ 3 h 3"/>
                  <a:gd name="T4" fmla="*/ 3 h 3"/>
                  <a:gd name="T5" fmla="*/ 3 h 3"/>
                  <a:gd name="T6" fmla="*/ 3 h 3"/>
                  <a:gd name="T7" fmla="*/ 3 h 3"/>
                  <a:gd name="T8" fmla="*/ 3 h 3"/>
                  <a:gd name="T9" fmla="*/ 3 h 3"/>
                  <a:gd name="T10" fmla="*/ 3 h 3"/>
                  <a:gd name="T11" fmla="*/ 0 h 3"/>
                  <a:gd name="T12" fmla="*/ 0 h 3"/>
                  <a:gd name="T13" fmla="*/ 0 h 3"/>
                  <a:gd name="T14" fmla="*/ 0 h 3"/>
                  <a:gd name="T15"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3">
                    <a:moveTo>
                      <a:pt x="0" y="0"/>
                    </a:moveTo>
                    <a:lnTo>
                      <a:pt x="0" y="3"/>
                    </a:lnTo>
                    <a:lnTo>
                      <a:pt x="0" y="3"/>
                    </a:lnTo>
                    <a:lnTo>
                      <a:pt x="0" y="3"/>
                    </a:lnTo>
                    <a:lnTo>
                      <a:pt x="0" y="3"/>
                    </a:lnTo>
                    <a:lnTo>
                      <a:pt x="0" y="3"/>
                    </a:lnTo>
                    <a:lnTo>
                      <a:pt x="0" y="3"/>
                    </a:lnTo>
                    <a:lnTo>
                      <a:pt x="0" y="3"/>
                    </a:lnTo>
                    <a:lnTo>
                      <a:pt x="0" y="3"/>
                    </a:lnTo>
                    <a:lnTo>
                      <a:pt x="0" y="3"/>
                    </a:lnTo>
                    <a:lnTo>
                      <a:pt x="0" y="3"/>
                    </a:lnTo>
                    <a:lnTo>
                      <a:pt x="0" y="0"/>
                    </a:lnTo>
                    <a:lnTo>
                      <a:pt x="0" y="0"/>
                    </a:lnTo>
                    <a:lnTo>
                      <a:pt x="0" y="0"/>
                    </a:lnTo>
                    <a:lnTo>
                      <a:pt x="0" y="0"/>
                    </a:lnTo>
                    <a:lnTo>
                      <a:pt x="0"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42" name="Rectangle 150"/>
              <p:cNvSpPr>
                <a:spLocks noChangeArrowheads="1"/>
              </p:cNvSpPr>
              <p:nvPr/>
            </p:nvSpPr>
            <p:spPr bwMode="auto">
              <a:xfrm>
                <a:off x="996" y="2172"/>
                <a:ext cx="1" cy="5"/>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43" name="Freeform 151"/>
              <p:cNvSpPr>
                <a:spLocks/>
              </p:cNvSpPr>
              <p:nvPr/>
            </p:nvSpPr>
            <p:spPr bwMode="auto">
              <a:xfrm>
                <a:off x="992" y="2172"/>
                <a:ext cx="1" cy="14"/>
              </a:xfrm>
              <a:custGeom>
                <a:avLst/>
                <a:gdLst>
                  <a:gd name="T0" fmla="*/ 0 h 14"/>
                  <a:gd name="T1" fmla="*/ 5 h 14"/>
                  <a:gd name="T2" fmla="*/ 9 h 14"/>
                  <a:gd name="T3" fmla="*/ 14 h 14"/>
                </a:gdLst>
                <a:ahLst/>
                <a:cxnLst>
                  <a:cxn ang="0">
                    <a:pos x="0" y="T0"/>
                  </a:cxn>
                  <a:cxn ang="0">
                    <a:pos x="0" y="T1"/>
                  </a:cxn>
                  <a:cxn ang="0">
                    <a:pos x="0" y="T2"/>
                  </a:cxn>
                  <a:cxn ang="0">
                    <a:pos x="0" y="T3"/>
                  </a:cxn>
                </a:cxnLst>
                <a:rect l="0" t="0" r="r" b="b"/>
                <a:pathLst>
                  <a:path h="14">
                    <a:moveTo>
                      <a:pt x="0" y="0"/>
                    </a:moveTo>
                    <a:lnTo>
                      <a:pt x="0" y="5"/>
                    </a:lnTo>
                    <a:lnTo>
                      <a:pt x="0" y="9"/>
                    </a:lnTo>
                    <a:lnTo>
                      <a:pt x="0"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44" name="Freeform 152"/>
              <p:cNvSpPr>
                <a:spLocks/>
              </p:cNvSpPr>
              <p:nvPr/>
            </p:nvSpPr>
            <p:spPr bwMode="auto">
              <a:xfrm>
                <a:off x="988" y="2172"/>
                <a:ext cx="4" cy="9"/>
              </a:xfrm>
              <a:custGeom>
                <a:avLst/>
                <a:gdLst>
                  <a:gd name="T0" fmla="*/ 4 w 4"/>
                  <a:gd name="T1" fmla="*/ 0 h 9"/>
                  <a:gd name="T2" fmla="*/ 4 w 4"/>
                  <a:gd name="T3" fmla="*/ 5 h 9"/>
                  <a:gd name="T4" fmla="*/ 0 w 4"/>
                  <a:gd name="T5" fmla="*/ 5 h 9"/>
                  <a:gd name="T6" fmla="*/ 0 w 4"/>
                  <a:gd name="T7" fmla="*/ 9 h 9"/>
                </a:gdLst>
                <a:ahLst/>
                <a:cxnLst>
                  <a:cxn ang="0">
                    <a:pos x="T0" y="T1"/>
                  </a:cxn>
                  <a:cxn ang="0">
                    <a:pos x="T2" y="T3"/>
                  </a:cxn>
                  <a:cxn ang="0">
                    <a:pos x="T4" y="T5"/>
                  </a:cxn>
                  <a:cxn ang="0">
                    <a:pos x="T6" y="T7"/>
                  </a:cxn>
                </a:cxnLst>
                <a:rect l="0" t="0" r="r" b="b"/>
                <a:pathLst>
                  <a:path w="4" h="9">
                    <a:moveTo>
                      <a:pt x="4" y="0"/>
                    </a:moveTo>
                    <a:lnTo>
                      <a:pt x="4" y="5"/>
                    </a:lnTo>
                    <a:lnTo>
                      <a:pt x="0" y="5"/>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45" name="Freeform 153"/>
              <p:cNvSpPr>
                <a:spLocks/>
              </p:cNvSpPr>
              <p:nvPr/>
            </p:nvSpPr>
            <p:spPr bwMode="auto">
              <a:xfrm>
                <a:off x="988" y="2181"/>
                <a:ext cx="4" cy="1"/>
              </a:xfrm>
              <a:custGeom>
                <a:avLst/>
                <a:gdLst>
                  <a:gd name="T0" fmla="*/ 4 w 4"/>
                  <a:gd name="T1" fmla="*/ 0 w 4"/>
                  <a:gd name="T2" fmla="*/ 0 w 4"/>
                  <a:gd name="T3" fmla="*/ 0 w 4"/>
                </a:gdLst>
                <a:ahLst/>
                <a:cxnLst>
                  <a:cxn ang="0">
                    <a:pos x="T0" y="0"/>
                  </a:cxn>
                  <a:cxn ang="0">
                    <a:pos x="T1" y="0"/>
                  </a:cxn>
                  <a:cxn ang="0">
                    <a:pos x="T2" y="0"/>
                  </a:cxn>
                  <a:cxn ang="0">
                    <a:pos x="T3" y="0"/>
                  </a:cxn>
                </a:cxnLst>
                <a:rect l="0" t="0" r="r" b="b"/>
                <a:pathLst>
                  <a:path w="4">
                    <a:moveTo>
                      <a:pt x="4" y="0"/>
                    </a:moveTo>
                    <a:lnTo>
                      <a:pt x="0" y="0"/>
                    </a:lnTo>
                    <a:lnTo>
                      <a:pt x="0"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46" name="Freeform 154"/>
              <p:cNvSpPr>
                <a:spLocks/>
              </p:cNvSpPr>
              <p:nvPr/>
            </p:nvSpPr>
            <p:spPr bwMode="auto">
              <a:xfrm>
                <a:off x="996" y="2158"/>
                <a:ext cx="12" cy="9"/>
              </a:xfrm>
              <a:custGeom>
                <a:avLst/>
                <a:gdLst>
                  <a:gd name="T0" fmla="*/ 12 w 12"/>
                  <a:gd name="T1" fmla="*/ 0 h 9"/>
                  <a:gd name="T2" fmla="*/ 9 w 12"/>
                  <a:gd name="T3" fmla="*/ 5 h 9"/>
                  <a:gd name="T4" fmla="*/ 9 w 12"/>
                  <a:gd name="T5" fmla="*/ 5 h 9"/>
                  <a:gd name="T6" fmla="*/ 4 w 12"/>
                  <a:gd name="T7" fmla="*/ 5 h 9"/>
                  <a:gd name="T8" fmla="*/ 4 w 12"/>
                  <a:gd name="T9" fmla="*/ 5 h 9"/>
                  <a:gd name="T10" fmla="*/ 0 w 12"/>
                  <a:gd name="T11" fmla="*/ 9 h 9"/>
                  <a:gd name="T12" fmla="*/ 0 w 12"/>
                  <a:gd name="T13" fmla="*/ 9 h 9"/>
                  <a:gd name="T14" fmla="*/ 0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2" y="0"/>
                    </a:moveTo>
                    <a:lnTo>
                      <a:pt x="9" y="5"/>
                    </a:lnTo>
                    <a:lnTo>
                      <a:pt x="9" y="5"/>
                    </a:lnTo>
                    <a:lnTo>
                      <a:pt x="4" y="5"/>
                    </a:lnTo>
                    <a:lnTo>
                      <a:pt x="4" y="5"/>
                    </a:lnTo>
                    <a:lnTo>
                      <a:pt x="0" y="9"/>
                    </a:lnTo>
                    <a:lnTo>
                      <a:pt x="0" y="9"/>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47" name="Freeform 155"/>
              <p:cNvSpPr>
                <a:spLocks/>
              </p:cNvSpPr>
              <p:nvPr/>
            </p:nvSpPr>
            <p:spPr bwMode="auto">
              <a:xfrm>
                <a:off x="996" y="2149"/>
                <a:ext cx="45" cy="14"/>
              </a:xfrm>
              <a:custGeom>
                <a:avLst/>
                <a:gdLst>
                  <a:gd name="T0" fmla="*/ 45 w 45"/>
                  <a:gd name="T1" fmla="*/ 0 h 14"/>
                  <a:gd name="T2" fmla="*/ 42 w 45"/>
                  <a:gd name="T3" fmla="*/ 0 h 14"/>
                  <a:gd name="T4" fmla="*/ 37 w 45"/>
                  <a:gd name="T5" fmla="*/ 0 h 14"/>
                  <a:gd name="T6" fmla="*/ 29 w 45"/>
                  <a:gd name="T7" fmla="*/ 0 h 14"/>
                  <a:gd name="T8" fmla="*/ 29 w 45"/>
                  <a:gd name="T9" fmla="*/ 0 h 14"/>
                  <a:gd name="T10" fmla="*/ 17 w 45"/>
                  <a:gd name="T11" fmla="*/ 5 h 14"/>
                  <a:gd name="T12" fmla="*/ 12 w 45"/>
                  <a:gd name="T13" fmla="*/ 5 h 14"/>
                  <a:gd name="T14" fmla="*/ 9 w 45"/>
                  <a:gd name="T15" fmla="*/ 9 h 14"/>
                  <a:gd name="T16" fmla="*/ 9 w 45"/>
                  <a:gd name="T17" fmla="*/ 9 h 14"/>
                  <a:gd name="T18" fmla="*/ 4 w 45"/>
                  <a:gd name="T19" fmla="*/ 14 h 14"/>
                  <a:gd name="T20" fmla="*/ 0 w 45"/>
                  <a:gd name="T21" fmla="*/ 14 h 14"/>
                  <a:gd name="T22" fmla="*/ 0 w 45"/>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4">
                    <a:moveTo>
                      <a:pt x="45" y="0"/>
                    </a:moveTo>
                    <a:lnTo>
                      <a:pt x="42" y="0"/>
                    </a:lnTo>
                    <a:lnTo>
                      <a:pt x="37" y="0"/>
                    </a:lnTo>
                    <a:lnTo>
                      <a:pt x="29" y="0"/>
                    </a:lnTo>
                    <a:lnTo>
                      <a:pt x="29" y="0"/>
                    </a:lnTo>
                    <a:lnTo>
                      <a:pt x="17" y="5"/>
                    </a:lnTo>
                    <a:lnTo>
                      <a:pt x="12" y="5"/>
                    </a:lnTo>
                    <a:lnTo>
                      <a:pt x="9" y="9"/>
                    </a:lnTo>
                    <a:lnTo>
                      <a:pt x="9" y="9"/>
                    </a:lnTo>
                    <a:lnTo>
                      <a:pt x="4" y="14"/>
                    </a:lnTo>
                    <a:lnTo>
                      <a:pt x="0" y="14"/>
                    </a:lnTo>
                    <a:lnTo>
                      <a:pt x="0"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48" name="Freeform 156"/>
              <p:cNvSpPr>
                <a:spLocks/>
              </p:cNvSpPr>
              <p:nvPr/>
            </p:nvSpPr>
            <p:spPr bwMode="auto">
              <a:xfrm>
                <a:off x="1017" y="2144"/>
                <a:ext cx="33" cy="1"/>
              </a:xfrm>
              <a:custGeom>
                <a:avLst/>
                <a:gdLst>
                  <a:gd name="T0" fmla="*/ 33 w 33"/>
                  <a:gd name="T1" fmla="*/ 29 w 33"/>
                  <a:gd name="T2" fmla="*/ 16 w 33"/>
                  <a:gd name="T3" fmla="*/ 0 w 33"/>
                </a:gdLst>
                <a:ahLst/>
                <a:cxnLst>
                  <a:cxn ang="0">
                    <a:pos x="T0" y="0"/>
                  </a:cxn>
                  <a:cxn ang="0">
                    <a:pos x="T1" y="0"/>
                  </a:cxn>
                  <a:cxn ang="0">
                    <a:pos x="T2" y="0"/>
                  </a:cxn>
                  <a:cxn ang="0">
                    <a:pos x="T3" y="0"/>
                  </a:cxn>
                </a:cxnLst>
                <a:rect l="0" t="0" r="r" b="b"/>
                <a:pathLst>
                  <a:path w="33">
                    <a:moveTo>
                      <a:pt x="33" y="0"/>
                    </a:moveTo>
                    <a:lnTo>
                      <a:pt x="29" y="0"/>
                    </a:lnTo>
                    <a:lnTo>
                      <a:pt x="16"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49" name="Freeform 157"/>
              <p:cNvSpPr>
                <a:spLocks/>
              </p:cNvSpPr>
              <p:nvPr/>
            </p:nvSpPr>
            <p:spPr bwMode="auto">
              <a:xfrm>
                <a:off x="1000" y="2144"/>
                <a:ext cx="25" cy="14"/>
              </a:xfrm>
              <a:custGeom>
                <a:avLst/>
                <a:gdLst>
                  <a:gd name="T0" fmla="*/ 25 w 25"/>
                  <a:gd name="T1" fmla="*/ 0 h 14"/>
                  <a:gd name="T2" fmla="*/ 17 w 25"/>
                  <a:gd name="T3" fmla="*/ 5 h 14"/>
                  <a:gd name="T4" fmla="*/ 8 w 25"/>
                  <a:gd name="T5" fmla="*/ 10 h 14"/>
                  <a:gd name="T6" fmla="*/ 0 w 25"/>
                  <a:gd name="T7" fmla="*/ 14 h 14"/>
                </a:gdLst>
                <a:ahLst/>
                <a:cxnLst>
                  <a:cxn ang="0">
                    <a:pos x="T0" y="T1"/>
                  </a:cxn>
                  <a:cxn ang="0">
                    <a:pos x="T2" y="T3"/>
                  </a:cxn>
                  <a:cxn ang="0">
                    <a:pos x="T4" y="T5"/>
                  </a:cxn>
                  <a:cxn ang="0">
                    <a:pos x="T6" y="T7"/>
                  </a:cxn>
                </a:cxnLst>
                <a:rect l="0" t="0" r="r" b="b"/>
                <a:pathLst>
                  <a:path w="25" h="14">
                    <a:moveTo>
                      <a:pt x="25" y="0"/>
                    </a:moveTo>
                    <a:lnTo>
                      <a:pt x="17" y="5"/>
                    </a:lnTo>
                    <a:lnTo>
                      <a:pt x="8" y="10"/>
                    </a:lnTo>
                    <a:lnTo>
                      <a:pt x="0"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50" name="Freeform 158"/>
              <p:cNvSpPr>
                <a:spLocks/>
              </p:cNvSpPr>
              <p:nvPr/>
            </p:nvSpPr>
            <p:spPr bwMode="auto">
              <a:xfrm>
                <a:off x="996" y="2144"/>
                <a:ext cx="37" cy="19"/>
              </a:xfrm>
              <a:custGeom>
                <a:avLst/>
                <a:gdLst>
                  <a:gd name="T0" fmla="*/ 37 w 37"/>
                  <a:gd name="T1" fmla="*/ 0 h 19"/>
                  <a:gd name="T2" fmla="*/ 33 w 37"/>
                  <a:gd name="T3" fmla="*/ 0 h 19"/>
                  <a:gd name="T4" fmla="*/ 25 w 37"/>
                  <a:gd name="T5" fmla="*/ 0 h 19"/>
                  <a:gd name="T6" fmla="*/ 12 w 37"/>
                  <a:gd name="T7" fmla="*/ 5 h 19"/>
                  <a:gd name="T8" fmla="*/ 12 w 37"/>
                  <a:gd name="T9" fmla="*/ 5 h 19"/>
                  <a:gd name="T10" fmla="*/ 9 w 37"/>
                  <a:gd name="T11" fmla="*/ 5 h 19"/>
                  <a:gd name="T12" fmla="*/ 4 w 37"/>
                  <a:gd name="T13" fmla="*/ 10 h 19"/>
                  <a:gd name="T14" fmla="*/ 0 w 37"/>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9">
                    <a:moveTo>
                      <a:pt x="37" y="0"/>
                    </a:moveTo>
                    <a:lnTo>
                      <a:pt x="33" y="0"/>
                    </a:lnTo>
                    <a:lnTo>
                      <a:pt x="25" y="0"/>
                    </a:lnTo>
                    <a:lnTo>
                      <a:pt x="12" y="5"/>
                    </a:lnTo>
                    <a:lnTo>
                      <a:pt x="12" y="5"/>
                    </a:lnTo>
                    <a:lnTo>
                      <a:pt x="9" y="5"/>
                    </a:lnTo>
                    <a:lnTo>
                      <a:pt x="4" y="10"/>
                    </a:lnTo>
                    <a:lnTo>
                      <a:pt x="0" y="1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51" name="Freeform 159"/>
              <p:cNvSpPr>
                <a:spLocks/>
              </p:cNvSpPr>
              <p:nvPr/>
            </p:nvSpPr>
            <p:spPr bwMode="auto">
              <a:xfrm>
                <a:off x="992" y="2149"/>
                <a:ext cx="13" cy="14"/>
              </a:xfrm>
              <a:custGeom>
                <a:avLst/>
                <a:gdLst>
                  <a:gd name="T0" fmla="*/ 13 w 13"/>
                  <a:gd name="T1" fmla="*/ 0 h 14"/>
                  <a:gd name="T2" fmla="*/ 8 w 13"/>
                  <a:gd name="T3" fmla="*/ 5 h 14"/>
                  <a:gd name="T4" fmla="*/ 4 w 13"/>
                  <a:gd name="T5" fmla="*/ 5 h 14"/>
                  <a:gd name="T6" fmla="*/ 0 w 13"/>
                  <a:gd name="T7" fmla="*/ 14 h 14"/>
                </a:gdLst>
                <a:ahLst/>
                <a:cxnLst>
                  <a:cxn ang="0">
                    <a:pos x="T0" y="T1"/>
                  </a:cxn>
                  <a:cxn ang="0">
                    <a:pos x="T2" y="T3"/>
                  </a:cxn>
                  <a:cxn ang="0">
                    <a:pos x="T4" y="T5"/>
                  </a:cxn>
                  <a:cxn ang="0">
                    <a:pos x="T6" y="T7"/>
                  </a:cxn>
                </a:cxnLst>
                <a:rect l="0" t="0" r="r" b="b"/>
                <a:pathLst>
                  <a:path w="13" h="14">
                    <a:moveTo>
                      <a:pt x="13" y="0"/>
                    </a:moveTo>
                    <a:lnTo>
                      <a:pt x="8" y="5"/>
                    </a:lnTo>
                    <a:lnTo>
                      <a:pt x="4" y="5"/>
                    </a:lnTo>
                    <a:lnTo>
                      <a:pt x="0"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52" name="Freeform 160"/>
              <p:cNvSpPr>
                <a:spLocks/>
              </p:cNvSpPr>
              <p:nvPr/>
            </p:nvSpPr>
            <p:spPr bwMode="auto">
              <a:xfrm>
                <a:off x="996" y="2158"/>
                <a:ext cx="4" cy="9"/>
              </a:xfrm>
              <a:custGeom>
                <a:avLst/>
                <a:gdLst>
                  <a:gd name="T0" fmla="*/ 4 w 4"/>
                  <a:gd name="T1" fmla="*/ 0 h 9"/>
                  <a:gd name="T2" fmla="*/ 0 w 4"/>
                  <a:gd name="T3" fmla="*/ 5 h 9"/>
                  <a:gd name="T4" fmla="*/ 0 w 4"/>
                  <a:gd name="T5" fmla="*/ 5 h 9"/>
                  <a:gd name="T6" fmla="*/ 0 w 4"/>
                  <a:gd name="T7" fmla="*/ 9 h 9"/>
                </a:gdLst>
                <a:ahLst/>
                <a:cxnLst>
                  <a:cxn ang="0">
                    <a:pos x="T0" y="T1"/>
                  </a:cxn>
                  <a:cxn ang="0">
                    <a:pos x="T2" y="T3"/>
                  </a:cxn>
                  <a:cxn ang="0">
                    <a:pos x="T4" y="T5"/>
                  </a:cxn>
                  <a:cxn ang="0">
                    <a:pos x="T6" y="T7"/>
                  </a:cxn>
                </a:cxnLst>
                <a:rect l="0" t="0" r="r" b="b"/>
                <a:pathLst>
                  <a:path w="4" h="9">
                    <a:moveTo>
                      <a:pt x="4" y="0"/>
                    </a:moveTo>
                    <a:lnTo>
                      <a:pt x="0" y="5"/>
                    </a:lnTo>
                    <a:lnTo>
                      <a:pt x="0" y="5"/>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53" name="Freeform 161"/>
              <p:cNvSpPr>
                <a:spLocks/>
              </p:cNvSpPr>
              <p:nvPr/>
            </p:nvSpPr>
            <p:spPr bwMode="auto">
              <a:xfrm>
                <a:off x="1071" y="2172"/>
                <a:ext cx="1" cy="9"/>
              </a:xfrm>
              <a:custGeom>
                <a:avLst/>
                <a:gdLst>
                  <a:gd name="T0" fmla="*/ 0 h 9"/>
                  <a:gd name="T1" fmla="*/ 5 h 9"/>
                  <a:gd name="T2" fmla="*/ 5 h 9"/>
                  <a:gd name="T3" fmla="*/ 9 h 9"/>
                </a:gdLst>
                <a:ahLst/>
                <a:cxnLst>
                  <a:cxn ang="0">
                    <a:pos x="0" y="T0"/>
                  </a:cxn>
                  <a:cxn ang="0">
                    <a:pos x="0" y="T1"/>
                  </a:cxn>
                  <a:cxn ang="0">
                    <a:pos x="0" y="T2"/>
                  </a:cxn>
                  <a:cxn ang="0">
                    <a:pos x="0" y="T3"/>
                  </a:cxn>
                </a:cxnLst>
                <a:rect l="0" t="0" r="r" b="b"/>
                <a:pathLst>
                  <a:path h="9">
                    <a:moveTo>
                      <a:pt x="0" y="0"/>
                    </a:moveTo>
                    <a:lnTo>
                      <a:pt x="0" y="5"/>
                    </a:lnTo>
                    <a:lnTo>
                      <a:pt x="0" y="5"/>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54" name="Freeform 162"/>
              <p:cNvSpPr>
                <a:spLocks/>
              </p:cNvSpPr>
              <p:nvPr/>
            </p:nvSpPr>
            <p:spPr bwMode="auto">
              <a:xfrm>
                <a:off x="1066" y="2172"/>
                <a:ext cx="5" cy="14"/>
              </a:xfrm>
              <a:custGeom>
                <a:avLst/>
                <a:gdLst>
                  <a:gd name="T0" fmla="*/ 5 w 5"/>
                  <a:gd name="T1" fmla="*/ 0 h 14"/>
                  <a:gd name="T2" fmla="*/ 5 w 5"/>
                  <a:gd name="T3" fmla="*/ 5 h 14"/>
                  <a:gd name="T4" fmla="*/ 0 w 5"/>
                  <a:gd name="T5" fmla="*/ 9 h 14"/>
                  <a:gd name="T6" fmla="*/ 5 w 5"/>
                  <a:gd name="T7" fmla="*/ 14 h 14"/>
                </a:gdLst>
                <a:ahLst/>
                <a:cxnLst>
                  <a:cxn ang="0">
                    <a:pos x="T0" y="T1"/>
                  </a:cxn>
                  <a:cxn ang="0">
                    <a:pos x="T2" y="T3"/>
                  </a:cxn>
                  <a:cxn ang="0">
                    <a:pos x="T4" y="T5"/>
                  </a:cxn>
                  <a:cxn ang="0">
                    <a:pos x="T6" y="T7"/>
                  </a:cxn>
                </a:cxnLst>
                <a:rect l="0" t="0" r="r" b="b"/>
                <a:pathLst>
                  <a:path w="5" h="14">
                    <a:moveTo>
                      <a:pt x="5" y="0"/>
                    </a:moveTo>
                    <a:lnTo>
                      <a:pt x="5" y="5"/>
                    </a:lnTo>
                    <a:lnTo>
                      <a:pt x="0" y="9"/>
                    </a:lnTo>
                    <a:lnTo>
                      <a:pt x="5"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55" name="Freeform 163"/>
              <p:cNvSpPr>
                <a:spLocks/>
              </p:cNvSpPr>
              <p:nvPr/>
            </p:nvSpPr>
            <p:spPr bwMode="auto">
              <a:xfrm>
                <a:off x="1071" y="2177"/>
                <a:ext cx="3" cy="4"/>
              </a:xfrm>
              <a:custGeom>
                <a:avLst/>
                <a:gdLst>
                  <a:gd name="T0" fmla="*/ 0 w 3"/>
                  <a:gd name="T1" fmla="*/ 0 h 4"/>
                  <a:gd name="T2" fmla="*/ 0 w 3"/>
                  <a:gd name="T3" fmla="*/ 4 h 4"/>
                  <a:gd name="T4" fmla="*/ 0 w 3"/>
                  <a:gd name="T5" fmla="*/ 4 h 4"/>
                  <a:gd name="T6" fmla="*/ 3 w 3"/>
                  <a:gd name="T7" fmla="*/ 4 h 4"/>
                </a:gdLst>
                <a:ahLst/>
                <a:cxnLst>
                  <a:cxn ang="0">
                    <a:pos x="T0" y="T1"/>
                  </a:cxn>
                  <a:cxn ang="0">
                    <a:pos x="T2" y="T3"/>
                  </a:cxn>
                  <a:cxn ang="0">
                    <a:pos x="T4" y="T5"/>
                  </a:cxn>
                  <a:cxn ang="0">
                    <a:pos x="T6" y="T7"/>
                  </a:cxn>
                </a:cxnLst>
                <a:rect l="0" t="0" r="r" b="b"/>
                <a:pathLst>
                  <a:path w="3" h="4">
                    <a:moveTo>
                      <a:pt x="0" y="0"/>
                    </a:moveTo>
                    <a:lnTo>
                      <a:pt x="0" y="4"/>
                    </a:lnTo>
                    <a:lnTo>
                      <a:pt x="0" y="4"/>
                    </a:lnTo>
                    <a:lnTo>
                      <a:pt x="3"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56" name="Freeform 164"/>
              <p:cNvSpPr>
                <a:spLocks/>
              </p:cNvSpPr>
              <p:nvPr/>
            </p:nvSpPr>
            <p:spPr bwMode="auto">
              <a:xfrm>
                <a:off x="1071" y="2186"/>
                <a:ext cx="3" cy="1"/>
              </a:xfrm>
              <a:custGeom>
                <a:avLst/>
                <a:gdLst>
                  <a:gd name="T0" fmla="*/ 0 w 3"/>
                  <a:gd name="T1" fmla="*/ 0 w 3"/>
                  <a:gd name="T2" fmla="*/ 0 w 3"/>
                  <a:gd name="T3" fmla="*/ 3 w 3"/>
                </a:gdLst>
                <a:ahLst/>
                <a:cxnLst>
                  <a:cxn ang="0">
                    <a:pos x="T0" y="0"/>
                  </a:cxn>
                  <a:cxn ang="0">
                    <a:pos x="T1" y="0"/>
                  </a:cxn>
                  <a:cxn ang="0">
                    <a:pos x="T2" y="0"/>
                  </a:cxn>
                  <a:cxn ang="0">
                    <a:pos x="T3" y="0"/>
                  </a:cxn>
                </a:cxnLst>
                <a:rect l="0" t="0" r="r" b="b"/>
                <a:pathLst>
                  <a:path w="3">
                    <a:moveTo>
                      <a:pt x="0" y="0"/>
                    </a:moveTo>
                    <a:lnTo>
                      <a:pt x="0" y="0"/>
                    </a:lnTo>
                    <a:lnTo>
                      <a:pt x="0" y="0"/>
                    </a:lnTo>
                    <a:lnTo>
                      <a:pt x="3"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57" name="Freeform 165"/>
              <p:cNvSpPr>
                <a:spLocks/>
              </p:cNvSpPr>
              <p:nvPr/>
            </p:nvSpPr>
            <p:spPr bwMode="auto">
              <a:xfrm>
                <a:off x="1013" y="2200"/>
                <a:ext cx="16" cy="8"/>
              </a:xfrm>
              <a:custGeom>
                <a:avLst/>
                <a:gdLst>
                  <a:gd name="T0" fmla="*/ 16 w 16"/>
                  <a:gd name="T1" fmla="*/ 5 h 8"/>
                  <a:gd name="T2" fmla="*/ 12 w 16"/>
                  <a:gd name="T3" fmla="*/ 5 h 8"/>
                  <a:gd name="T4" fmla="*/ 12 w 16"/>
                  <a:gd name="T5" fmla="*/ 5 h 8"/>
                  <a:gd name="T6" fmla="*/ 12 w 16"/>
                  <a:gd name="T7" fmla="*/ 0 h 8"/>
                  <a:gd name="T8" fmla="*/ 12 w 16"/>
                  <a:gd name="T9" fmla="*/ 0 h 8"/>
                  <a:gd name="T10" fmla="*/ 4 w 16"/>
                  <a:gd name="T11" fmla="*/ 5 h 8"/>
                  <a:gd name="T12" fmla="*/ 0 w 16"/>
                  <a:gd name="T13" fmla="*/ 5 h 8"/>
                  <a:gd name="T14" fmla="*/ 0 w 16"/>
                  <a:gd name="T15" fmla="*/ 5 h 8"/>
                  <a:gd name="T16" fmla="*/ 0 w 16"/>
                  <a:gd name="T17" fmla="*/ 5 h 8"/>
                  <a:gd name="T18" fmla="*/ 0 w 16"/>
                  <a:gd name="T19" fmla="*/ 5 h 8"/>
                  <a:gd name="T20" fmla="*/ 0 w 16"/>
                  <a:gd name="T21" fmla="*/ 5 h 8"/>
                  <a:gd name="T22" fmla="*/ 0 w 16"/>
                  <a:gd name="T23" fmla="*/ 5 h 8"/>
                  <a:gd name="T24" fmla="*/ 0 w 16"/>
                  <a:gd name="T25" fmla="*/ 5 h 8"/>
                  <a:gd name="T26" fmla="*/ 0 w 16"/>
                  <a:gd name="T27" fmla="*/ 5 h 8"/>
                  <a:gd name="T28" fmla="*/ 4 w 16"/>
                  <a:gd name="T29" fmla="*/ 8 h 8"/>
                  <a:gd name="T30" fmla="*/ 8 w 16"/>
                  <a:gd name="T31" fmla="*/ 8 h 8"/>
                  <a:gd name="T32" fmla="*/ 8 w 16"/>
                  <a:gd name="T33" fmla="*/ 8 h 8"/>
                  <a:gd name="T34" fmla="*/ 12 w 16"/>
                  <a:gd name="T35" fmla="*/ 8 h 8"/>
                  <a:gd name="T36" fmla="*/ 12 w 16"/>
                  <a:gd name="T37" fmla="*/ 5 h 8"/>
                  <a:gd name="T38" fmla="*/ 16 w 16"/>
                  <a:gd name="T3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8">
                    <a:moveTo>
                      <a:pt x="16" y="5"/>
                    </a:moveTo>
                    <a:lnTo>
                      <a:pt x="12" y="5"/>
                    </a:lnTo>
                    <a:lnTo>
                      <a:pt x="12" y="5"/>
                    </a:lnTo>
                    <a:lnTo>
                      <a:pt x="12" y="0"/>
                    </a:lnTo>
                    <a:lnTo>
                      <a:pt x="12" y="0"/>
                    </a:lnTo>
                    <a:lnTo>
                      <a:pt x="4" y="5"/>
                    </a:lnTo>
                    <a:lnTo>
                      <a:pt x="0" y="5"/>
                    </a:lnTo>
                    <a:lnTo>
                      <a:pt x="0" y="5"/>
                    </a:lnTo>
                    <a:lnTo>
                      <a:pt x="0" y="5"/>
                    </a:lnTo>
                    <a:lnTo>
                      <a:pt x="0" y="5"/>
                    </a:lnTo>
                    <a:lnTo>
                      <a:pt x="0" y="5"/>
                    </a:lnTo>
                    <a:lnTo>
                      <a:pt x="0" y="5"/>
                    </a:lnTo>
                    <a:lnTo>
                      <a:pt x="0" y="5"/>
                    </a:lnTo>
                    <a:lnTo>
                      <a:pt x="0" y="5"/>
                    </a:lnTo>
                    <a:lnTo>
                      <a:pt x="4" y="8"/>
                    </a:lnTo>
                    <a:lnTo>
                      <a:pt x="8" y="8"/>
                    </a:lnTo>
                    <a:lnTo>
                      <a:pt x="8" y="8"/>
                    </a:lnTo>
                    <a:lnTo>
                      <a:pt x="12" y="8"/>
                    </a:lnTo>
                    <a:lnTo>
                      <a:pt x="12" y="5"/>
                    </a:ln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58" name="Freeform 166"/>
              <p:cNvSpPr>
                <a:spLocks/>
              </p:cNvSpPr>
              <p:nvPr/>
            </p:nvSpPr>
            <p:spPr bwMode="auto">
              <a:xfrm>
                <a:off x="1046" y="2205"/>
                <a:ext cx="17" cy="3"/>
              </a:xfrm>
              <a:custGeom>
                <a:avLst/>
                <a:gdLst>
                  <a:gd name="T0" fmla="*/ 0 w 17"/>
                  <a:gd name="T1" fmla="*/ 0 h 3"/>
                  <a:gd name="T2" fmla="*/ 0 w 17"/>
                  <a:gd name="T3" fmla="*/ 0 h 3"/>
                  <a:gd name="T4" fmla="*/ 0 w 17"/>
                  <a:gd name="T5" fmla="*/ 0 h 3"/>
                  <a:gd name="T6" fmla="*/ 4 w 17"/>
                  <a:gd name="T7" fmla="*/ 0 h 3"/>
                  <a:gd name="T8" fmla="*/ 4 w 17"/>
                  <a:gd name="T9" fmla="*/ 0 h 3"/>
                  <a:gd name="T10" fmla="*/ 4 w 17"/>
                  <a:gd name="T11" fmla="*/ 0 h 3"/>
                  <a:gd name="T12" fmla="*/ 8 w 17"/>
                  <a:gd name="T13" fmla="*/ 0 h 3"/>
                  <a:gd name="T14" fmla="*/ 12 w 17"/>
                  <a:gd name="T15" fmla="*/ 0 h 3"/>
                  <a:gd name="T16" fmla="*/ 12 w 17"/>
                  <a:gd name="T17" fmla="*/ 0 h 3"/>
                  <a:gd name="T18" fmla="*/ 12 w 17"/>
                  <a:gd name="T19" fmla="*/ 0 h 3"/>
                  <a:gd name="T20" fmla="*/ 12 w 17"/>
                  <a:gd name="T21" fmla="*/ 0 h 3"/>
                  <a:gd name="T22" fmla="*/ 17 w 17"/>
                  <a:gd name="T23" fmla="*/ 0 h 3"/>
                  <a:gd name="T24" fmla="*/ 17 w 17"/>
                  <a:gd name="T25" fmla="*/ 0 h 3"/>
                  <a:gd name="T26" fmla="*/ 12 w 17"/>
                  <a:gd name="T27" fmla="*/ 0 h 3"/>
                  <a:gd name="T28" fmla="*/ 8 w 17"/>
                  <a:gd name="T29" fmla="*/ 0 h 3"/>
                  <a:gd name="T30" fmla="*/ 8 w 17"/>
                  <a:gd name="T31" fmla="*/ 0 h 3"/>
                  <a:gd name="T32" fmla="*/ 8 w 17"/>
                  <a:gd name="T33" fmla="*/ 0 h 3"/>
                  <a:gd name="T34" fmla="*/ 4 w 17"/>
                  <a:gd name="T35" fmla="*/ 3 h 3"/>
                  <a:gd name="T36" fmla="*/ 0 w 17"/>
                  <a:gd name="T37" fmla="*/ 3 h 3"/>
                  <a:gd name="T38" fmla="*/ 0 w 17"/>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3">
                    <a:moveTo>
                      <a:pt x="0" y="0"/>
                    </a:moveTo>
                    <a:lnTo>
                      <a:pt x="0" y="0"/>
                    </a:lnTo>
                    <a:lnTo>
                      <a:pt x="0" y="0"/>
                    </a:lnTo>
                    <a:lnTo>
                      <a:pt x="4" y="0"/>
                    </a:lnTo>
                    <a:lnTo>
                      <a:pt x="4" y="0"/>
                    </a:lnTo>
                    <a:lnTo>
                      <a:pt x="4" y="0"/>
                    </a:lnTo>
                    <a:lnTo>
                      <a:pt x="8" y="0"/>
                    </a:lnTo>
                    <a:lnTo>
                      <a:pt x="12" y="0"/>
                    </a:lnTo>
                    <a:lnTo>
                      <a:pt x="12" y="0"/>
                    </a:lnTo>
                    <a:lnTo>
                      <a:pt x="12" y="0"/>
                    </a:lnTo>
                    <a:lnTo>
                      <a:pt x="12" y="0"/>
                    </a:lnTo>
                    <a:lnTo>
                      <a:pt x="17" y="0"/>
                    </a:lnTo>
                    <a:lnTo>
                      <a:pt x="17" y="0"/>
                    </a:lnTo>
                    <a:lnTo>
                      <a:pt x="12" y="0"/>
                    </a:lnTo>
                    <a:lnTo>
                      <a:pt x="8" y="0"/>
                    </a:lnTo>
                    <a:lnTo>
                      <a:pt x="8" y="0"/>
                    </a:lnTo>
                    <a:lnTo>
                      <a:pt x="8" y="0"/>
                    </a:lnTo>
                    <a:lnTo>
                      <a:pt x="4" y="3"/>
                    </a:lnTo>
                    <a:lnTo>
                      <a:pt x="0"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59" name="Freeform 167"/>
              <p:cNvSpPr>
                <a:spLocks/>
              </p:cNvSpPr>
              <p:nvPr/>
            </p:nvSpPr>
            <p:spPr bwMode="auto">
              <a:xfrm>
                <a:off x="1050" y="2200"/>
                <a:ext cx="8" cy="5"/>
              </a:xfrm>
              <a:custGeom>
                <a:avLst/>
                <a:gdLst>
                  <a:gd name="T0" fmla="*/ 0 w 8"/>
                  <a:gd name="T1" fmla="*/ 5 h 5"/>
                  <a:gd name="T2" fmla="*/ 0 w 8"/>
                  <a:gd name="T3" fmla="*/ 5 h 5"/>
                  <a:gd name="T4" fmla="*/ 0 w 8"/>
                  <a:gd name="T5" fmla="*/ 5 h 5"/>
                  <a:gd name="T6" fmla="*/ 4 w 8"/>
                  <a:gd name="T7" fmla="*/ 5 h 5"/>
                  <a:gd name="T8" fmla="*/ 4 w 8"/>
                  <a:gd name="T9" fmla="*/ 5 h 5"/>
                  <a:gd name="T10" fmla="*/ 4 w 8"/>
                  <a:gd name="T11" fmla="*/ 5 h 5"/>
                  <a:gd name="T12" fmla="*/ 8 w 8"/>
                  <a:gd name="T13" fmla="*/ 5 h 5"/>
                  <a:gd name="T14" fmla="*/ 8 w 8"/>
                  <a:gd name="T15" fmla="*/ 5 h 5"/>
                  <a:gd name="T16" fmla="*/ 8 w 8"/>
                  <a:gd name="T17" fmla="*/ 5 h 5"/>
                  <a:gd name="T18" fmla="*/ 8 w 8"/>
                  <a:gd name="T19" fmla="*/ 5 h 5"/>
                  <a:gd name="T20" fmla="*/ 8 w 8"/>
                  <a:gd name="T21" fmla="*/ 5 h 5"/>
                  <a:gd name="T22" fmla="*/ 8 w 8"/>
                  <a:gd name="T23" fmla="*/ 5 h 5"/>
                  <a:gd name="T24" fmla="*/ 8 w 8"/>
                  <a:gd name="T25" fmla="*/ 5 h 5"/>
                  <a:gd name="T26" fmla="*/ 8 w 8"/>
                  <a:gd name="T27" fmla="*/ 5 h 5"/>
                  <a:gd name="T28" fmla="*/ 8 w 8"/>
                  <a:gd name="T29" fmla="*/ 5 h 5"/>
                  <a:gd name="T30" fmla="*/ 8 w 8"/>
                  <a:gd name="T31" fmla="*/ 5 h 5"/>
                  <a:gd name="T32" fmla="*/ 8 w 8"/>
                  <a:gd name="T33" fmla="*/ 5 h 5"/>
                  <a:gd name="T34" fmla="*/ 8 w 8"/>
                  <a:gd name="T35" fmla="*/ 5 h 5"/>
                  <a:gd name="T36" fmla="*/ 4 w 8"/>
                  <a:gd name="T37" fmla="*/ 5 h 5"/>
                  <a:gd name="T38" fmla="*/ 4 w 8"/>
                  <a:gd name="T39" fmla="*/ 0 h 5"/>
                  <a:gd name="T40" fmla="*/ 4 w 8"/>
                  <a:gd name="T41" fmla="*/ 0 h 5"/>
                  <a:gd name="T42" fmla="*/ 4 w 8"/>
                  <a:gd name="T43" fmla="*/ 5 h 5"/>
                  <a:gd name="T44" fmla="*/ 4 w 8"/>
                  <a:gd name="T45" fmla="*/ 5 h 5"/>
                  <a:gd name="T46" fmla="*/ 4 w 8"/>
                  <a:gd name="T47" fmla="*/ 0 h 5"/>
                  <a:gd name="T48" fmla="*/ 4 w 8"/>
                  <a:gd name="T49" fmla="*/ 0 h 5"/>
                  <a:gd name="T50" fmla="*/ 0 w 8"/>
                  <a:gd name="T51" fmla="*/ 5 h 5"/>
                  <a:gd name="T52" fmla="*/ 0 w 8"/>
                  <a:gd name="T53" fmla="*/ 5 h 5"/>
                  <a:gd name="T54" fmla="*/ 0 w 8"/>
                  <a:gd name="T55" fmla="*/ 5 h 5"/>
                  <a:gd name="T56" fmla="*/ 0 w 8"/>
                  <a:gd name="T57" fmla="*/ 5 h 5"/>
                  <a:gd name="T58" fmla="*/ 0 w 8"/>
                  <a:gd name="T59" fmla="*/ 5 h 5"/>
                  <a:gd name="T60" fmla="*/ 0 w 8"/>
                  <a:gd name="T61" fmla="*/ 5 h 5"/>
                  <a:gd name="T62" fmla="*/ 0 w 8"/>
                  <a:gd name="T6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5">
                    <a:moveTo>
                      <a:pt x="0" y="5"/>
                    </a:moveTo>
                    <a:lnTo>
                      <a:pt x="0" y="5"/>
                    </a:lnTo>
                    <a:lnTo>
                      <a:pt x="0" y="5"/>
                    </a:lnTo>
                    <a:lnTo>
                      <a:pt x="4" y="5"/>
                    </a:lnTo>
                    <a:lnTo>
                      <a:pt x="4" y="5"/>
                    </a:lnTo>
                    <a:lnTo>
                      <a:pt x="4" y="5"/>
                    </a:lnTo>
                    <a:lnTo>
                      <a:pt x="8" y="5"/>
                    </a:lnTo>
                    <a:lnTo>
                      <a:pt x="8" y="5"/>
                    </a:lnTo>
                    <a:lnTo>
                      <a:pt x="8" y="5"/>
                    </a:lnTo>
                    <a:lnTo>
                      <a:pt x="8" y="5"/>
                    </a:lnTo>
                    <a:lnTo>
                      <a:pt x="8" y="5"/>
                    </a:lnTo>
                    <a:lnTo>
                      <a:pt x="8" y="5"/>
                    </a:lnTo>
                    <a:lnTo>
                      <a:pt x="8" y="5"/>
                    </a:lnTo>
                    <a:lnTo>
                      <a:pt x="8" y="5"/>
                    </a:lnTo>
                    <a:lnTo>
                      <a:pt x="8" y="5"/>
                    </a:lnTo>
                    <a:lnTo>
                      <a:pt x="8" y="5"/>
                    </a:lnTo>
                    <a:lnTo>
                      <a:pt x="8" y="5"/>
                    </a:lnTo>
                    <a:lnTo>
                      <a:pt x="8" y="5"/>
                    </a:lnTo>
                    <a:lnTo>
                      <a:pt x="4" y="5"/>
                    </a:lnTo>
                    <a:lnTo>
                      <a:pt x="4" y="0"/>
                    </a:lnTo>
                    <a:lnTo>
                      <a:pt x="4" y="0"/>
                    </a:lnTo>
                    <a:lnTo>
                      <a:pt x="4" y="5"/>
                    </a:lnTo>
                    <a:lnTo>
                      <a:pt x="4" y="5"/>
                    </a:lnTo>
                    <a:lnTo>
                      <a:pt x="4" y="0"/>
                    </a:lnTo>
                    <a:lnTo>
                      <a:pt x="4" y="0"/>
                    </a:lnTo>
                    <a:lnTo>
                      <a:pt x="0" y="5"/>
                    </a:lnTo>
                    <a:lnTo>
                      <a:pt x="0" y="5"/>
                    </a:lnTo>
                    <a:lnTo>
                      <a:pt x="0" y="5"/>
                    </a:lnTo>
                    <a:lnTo>
                      <a:pt x="0" y="5"/>
                    </a:lnTo>
                    <a:lnTo>
                      <a:pt x="0" y="5"/>
                    </a:lnTo>
                    <a:lnTo>
                      <a:pt x="0" y="5"/>
                    </a:lnTo>
                    <a:lnTo>
                      <a:pt x="0" y="5"/>
                    </a:lnTo>
                    <a:close/>
                  </a:path>
                </a:pathLst>
              </a:custGeom>
              <a:solidFill>
                <a:srgbClr val="5933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60" name="Freeform 168"/>
              <p:cNvSpPr>
                <a:spLocks/>
              </p:cNvSpPr>
              <p:nvPr/>
            </p:nvSpPr>
            <p:spPr bwMode="auto">
              <a:xfrm>
                <a:off x="1054" y="2205"/>
                <a:ext cx="4" cy="3"/>
              </a:xfrm>
              <a:custGeom>
                <a:avLst/>
                <a:gdLst>
                  <a:gd name="T0" fmla="*/ 0 w 4"/>
                  <a:gd name="T1" fmla="*/ 0 h 3"/>
                  <a:gd name="T2" fmla="*/ 0 w 4"/>
                  <a:gd name="T3" fmla="*/ 3 h 3"/>
                  <a:gd name="T4" fmla="*/ 0 w 4"/>
                  <a:gd name="T5" fmla="*/ 3 h 3"/>
                  <a:gd name="T6" fmla="*/ 0 w 4"/>
                  <a:gd name="T7" fmla="*/ 0 h 3"/>
                  <a:gd name="T8" fmla="*/ 0 w 4"/>
                  <a:gd name="T9" fmla="*/ 0 h 3"/>
                  <a:gd name="T10" fmla="*/ 0 w 4"/>
                  <a:gd name="T11" fmla="*/ 3 h 3"/>
                  <a:gd name="T12" fmla="*/ 0 w 4"/>
                  <a:gd name="T13" fmla="*/ 3 h 3"/>
                  <a:gd name="T14" fmla="*/ 0 w 4"/>
                  <a:gd name="T15" fmla="*/ 0 h 3"/>
                  <a:gd name="T16" fmla="*/ 0 w 4"/>
                  <a:gd name="T17" fmla="*/ 0 h 3"/>
                  <a:gd name="T18" fmla="*/ 0 w 4"/>
                  <a:gd name="T19" fmla="*/ 3 h 3"/>
                  <a:gd name="T20" fmla="*/ 0 w 4"/>
                  <a:gd name="T21" fmla="*/ 0 h 3"/>
                  <a:gd name="T22" fmla="*/ 4 w 4"/>
                  <a:gd name="T23" fmla="*/ 0 h 3"/>
                  <a:gd name="T24" fmla="*/ 4 w 4"/>
                  <a:gd name="T25" fmla="*/ 0 h 3"/>
                  <a:gd name="T26" fmla="*/ 0 w 4"/>
                  <a:gd name="T27" fmla="*/ 0 h 3"/>
                  <a:gd name="T28" fmla="*/ 0 w 4"/>
                  <a:gd name="T29" fmla="*/ 0 h 3"/>
                  <a:gd name="T30" fmla="*/ 0 w 4"/>
                  <a:gd name="T31" fmla="*/ 0 h 3"/>
                  <a:gd name="T32" fmla="*/ 0 w 4"/>
                  <a:gd name="T33" fmla="*/ 0 h 3"/>
                  <a:gd name="T34" fmla="*/ 0 w 4"/>
                  <a:gd name="T35" fmla="*/ 0 h 3"/>
                  <a:gd name="T36" fmla="*/ 0 w 4"/>
                  <a:gd name="T37" fmla="*/ 0 h 3"/>
                  <a:gd name="T38" fmla="*/ 0 w 4"/>
                  <a:gd name="T39" fmla="*/ 0 h 3"/>
                  <a:gd name="T40" fmla="*/ 0 w 4"/>
                  <a:gd name="T41" fmla="*/ 0 h 3"/>
                  <a:gd name="T42" fmla="*/ 0 w 4"/>
                  <a:gd name="T43" fmla="*/ 0 h 3"/>
                  <a:gd name="T44" fmla="*/ 0 w 4"/>
                  <a:gd name="T45" fmla="*/ 3 h 3"/>
                  <a:gd name="T46" fmla="*/ 0 w 4"/>
                  <a:gd name="T4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3">
                    <a:moveTo>
                      <a:pt x="0" y="0"/>
                    </a:moveTo>
                    <a:lnTo>
                      <a:pt x="0" y="3"/>
                    </a:lnTo>
                    <a:lnTo>
                      <a:pt x="0" y="3"/>
                    </a:lnTo>
                    <a:lnTo>
                      <a:pt x="0" y="0"/>
                    </a:lnTo>
                    <a:lnTo>
                      <a:pt x="0" y="0"/>
                    </a:lnTo>
                    <a:lnTo>
                      <a:pt x="0" y="3"/>
                    </a:lnTo>
                    <a:lnTo>
                      <a:pt x="0" y="3"/>
                    </a:lnTo>
                    <a:lnTo>
                      <a:pt x="0" y="0"/>
                    </a:lnTo>
                    <a:lnTo>
                      <a:pt x="0" y="0"/>
                    </a:lnTo>
                    <a:lnTo>
                      <a:pt x="0" y="3"/>
                    </a:lnTo>
                    <a:lnTo>
                      <a:pt x="0" y="0"/>
                    </a:lnTo>
                    <a:lnTo>
                      <a:pt x="4" y="0"/>
                    </a:lnTo>
                    <a:lnTo>
                      <a:pt x="4" y="0"/>
                    </a:lnTo>
                    <a:lnTo>
                      <a:pt x="0" y="0"/>
                    </a:lnTo>
                    <a:lnTo>
                      <a:pt x="0" y="0"/>
                    </a:lnTo>
                    <a:lnTo>
                      <a:pt x="0" y="0"/>
                    </a:lnTo>
                    <a:lnTo>
                      <a:pt x="0" y="0"/>
                    </a:lnTo>
                    <a:lnTo>
                      <a:pt x="0" y="0"/>
                    </a:lnTo>
                    <a:lnTo>
                      <a:pt x="0" y="0"/>
                    </a:lnTo>
                    <a:lnTo>
                      <a:pt x="0" y="0"/>
                    </a:lnTo>
                    <a:lnTo>
                      <a:pt x="0" y="0"/>
                    </a:lnTo>
                    <a:lnTo>
                      <a:pt x="0" y="0"/>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61" name="Freeform 169"/>
              <p:cNvSpPr>
                <a:spLocks/>
              </p:cNvSpPr>
              <p:nvPr/>
            </p:nvSpPr>
            <p:spPr bwMode="auto">
              <a:xfrm>
                <a:off x="1017" y="2200"/>
                <a:ext cx="8" cy="8"/>
              </a:xfrm>
              <a:custGeom>
                <a:avLst/>
                <a:gdLst>
                  <a:gd name="T0" fmla="*/ 0 w 8"/>
                  <a:gd name="T1" fmla="*/ 5 h 8"/>
                  <a:gd name="T2" fmla="*/ 0 w 8"/>
                  <a:gd name="T3" fmla="*/ 5 h 8"/>
                  <a:gd name="T4" fmla="*/ 0 w 8"/>
                  <a:gd name="T5" fmla="*/ 8 h 8"/>
                  <a:gd name="T6" fmla="*/ 4 w 8"/>
                  <a:gd name="T7" fmla="*/ 8 h 8"/>
                  <a:gd name="T8" fmla="*/ 4 w 8"/>
                  <a:gd name="T9" fmla="*/ 8 h 8"/>
                  <a:gd name="T10" fmla="*/ 4 w 8"/>
                  <a:gd name="T11" fmla="*/ 8 h 8"/>
                  <a:gd name="T12" fmla="*/ 8 w 8"/>
                  <a:gd name="T13" fmla="*/ 5 h 8"/>
                  <a:gd name="T14" fmla="*/ 8 w 8"/>
                  <a:gd name="T15" fmla="*/ 5 h 8"/>
                  <a:gd name="T16" fmla="*/ 8 w 8"/>
                  <a:gd name="T17" fmla="*/ 5 h 8"/>
                  <a:gd name="T18" fmla="*/ 8 w 8"/>
                  <a:gd name="T19" fmla="*/ 5 h 8"/>
                  <a:gd name="T20" fmla="*/ 8 w 8"/>
                  <a:gd name="T21" fmla="*/ 5 h 8"/>
                  <a:gd name="T22" fmla="*/ 8 w 8"/>
                  <a:gd name="T23" fmla="*/ 5 h 8"/>
                  <a:gd name="T24" fmla="*/ 8 w 8"/>
                  <a:gd name="T25" fmla="*/ 5 h 8"/>
                  <a:gd name="T26" fmla="*/ 8 w 8"/>
                  <a:gd name="T27" fmla="*/ 5 h 8"/>
                  <a:gd name="T28" fmla="*/ 8 w 8"/>
                  <a:gd name="T29" fmla="*/ 5 h 8"/>
                  <a:gd name="T30" fmla="*/ 8 w 8"/>
                  <a:gd name="T31" fmla="*/ 0 h 8"/>
                  <a:gd name="T32" fmla="*/ 8 w 8"/>
                  <a:gd name="T33" fmla="*/ 0 h 8"/>
                  <a:gd name="T34" fmla="*/ 8 w 8"/>
                  <a:gd name="T35" fmla="*/ 5 h 8"/>
                  <a:gd name="T36" fmla="*/ 4 w 8"/>
                  <a:gd name="T37" fmla="*/ 5 h 8"/>
                  <a:gd name="T38" fmla="*/ 4 w 8"/>
                  <a:gd name="T39" fmla="*/ 0 h 8"/>
                  <a:gd name="T40" fmla="*/ 4 w 8"/>
                  <a:gd name="T41" fmla="*/ 0 h 8"/>
                  <a:gd name="T42" fmla="*/ 4 w 8"/>
                  <a:gd name="T43" fmla="*/ 5 h 8"/>
                  <a:gd name="T44" fmla="*/ 4 w 8"/>
                  <a:gd name="T45" fmla="*/ 5 h 8"/>
                  <a:gd name="T46" fmla="*/ 4 w 8"/>
                  <a:gd name="T47" fmla="*/ 0 h 8"/>
                  <a:gd name="T48" fmla="*/ 4 w 8"/>
                  <a:gd name="T49" fmla="*/ 0 h 8"/>
                  <a:gd name="T50" fmla="*/ 0 w 8"/>
                  <a:gd name="T51" fmla="*/ 5 h 8"/>
                  <a:gd name="T52" fmla="*/ 0 w 8"/>
                  <a:gd name="T53" fmla="*/ 5 h 8"/>
                  <a:gd name="T54" fmla="*/ 0 w 8"/>
                  <a:gd name="T55" fmla="*/ 5 h 8"/>
                  <a:gd name="T56" fmla="*/ 0 w 8"/>
                  <a:gd name="T57" fmla="*/ 5 h 8"/>
                  <a:gd name="T58" fmla="*/ 0 w 8"/>
                  <a:gd name="T59" fmla="*/ 5 h 8"/>
                  <a:gd name="T60" fmla="*/ 0 w 8"/>
                  <a:gd name="T61" fmla="*/ 5 h 8"/>
                  <a:gd name="T62" fmla="*/ 0 w 8"/>
                  <a:gd name="T6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8">
                    <a:moveTo>
                      <a:pt x="0" y="5"/>
                    </a:moveTo>
                    <a:lnTo>
                      <a:pt x="0" y="5"/>
                    </a:lnTo>
                    <a:lnTo>
                      <a:pt x="0" y="8"/>
                    </a:lnTo>
                    <a:lnTo>
                      <a:pt x="4" y="8"/>
                    </a:lnTo>
                    <a:lnTo>
                      <a:pt x="4" y="8"/>
                    </a:lnTo>
                    <a:lnTo>
                      <a:pt x="4" y="8"/>
                    </a:lnTo>
                    <a:lnTo>
                      <a:pt x="8" y="5"/>
                    </a:lnTo>
                    <a:lnTo>
                      <a:pt x="8" y="5"/>
                    </a:lnTo>
                    <a:lnTo>
                      <a:pt x="8" y="5"/>
                    </a:lnTo>
                    <a:lnTo>
                      <a:pt x="8" y="5"/>
                    </a:lnTo>
                    <a:lnTo>
                      <a:pt x="8" y="5"/>
                    </a:lnTo>
                    <a:lnTo>
                      <a:pt x="8" y="5"/>
                    </a:lnTo>
                    <a:lnTo>
                      <a:pt x="8" y="5"/>
                    </a:lnTo>
                    <a:lnTo>
                      <a:pt x="8" y="5"/>
                    </a:lnTo>
                    <a:lnTo>
                      <a:pt x="8" y="5"/>
                    </a:lnTo>
                    <a:lnTo>
                      <a:pt x="8" y="0"/>
                    </a:lnTo>
                    <a:lnTo>
                      <a:pt x="8" y="0"/>
                    </a:lnTo>
                    <a:lnTo>
                      <a:pt x="8" y="5"/>
                    </a:lnTo>
                    <a:lnTo>
                      <a:pt x="4" y="5"/>
                    </a:lnTo>
                    <a:lnTo>
                      <a:pt x="4" y="0"/>
                    </a:lnTo>
                    <a:lnTo>
                      <a:pt x="4" y="0"/>
                    </a:lnTo>
                    <a:lnTo>
                      <a:pt x="4" y="5"/>
                    </a:lnTo>
                    <a:lnTo>
                      <a:pt x="4" y="5"/>
                    </a:lnTo>
                    <a:lnTo>
                      <a:pt x="4" y="0"/>
                    </a:lnTo>
                    <a:lnTo>
                      <a:pt x="4" y="0"/>
                    </a:lnTo>
                    <a:lnTo>
                      <a:pt x="0" y="5"/>
                    </a:lnTo>
                    <a:lnTo>
                      <a:pt x="0" y="5"/>
                    </a:lnTo>
                    <a:lnTo>
                      <a:pt x="0" y="5"/>
                    </a:lnTo>
                    <a:lnTo>
                      <a:pt x="0" y="5"/>
                    </a:lnTo>
                    <a:lnTo>
                      <a:pt x="0" y="5"/>
                    </a:lnTo>
                    <a:lnTo>
                      <a:pt x="0" y="5"/>
                    </a:lnTo>
                    <a:lnTo>
                      <a:pt x="0" y="5"/>
                    </a:lnTo>
                    <a:close/>
                  </a:path>
                </a:pathLst>
              </a:custGeom>
              <a:solidFill>
                <a:srgbClr val="5933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62" name="Freeform 170"/>
              <p:cNvSpPr>
                <a:spLocks/>
              </p:cNvSpPr>
              <p:nvPr/>
            </p:nvSpPr>
            <p:spPr bwMode="auto">
              <a:xfrm>
                <a:off x="1021" y="2205"/>
                <a:ext cx="4" cy="3"/>
              </a:xfrm>
              <a:custGeom>
                <a:avLst/>
                <a:gdLst>
                  <a:gd name="T0" fmla="*/ 0 w 4"/>
                  <a:gd name="T1" fmla="*/ 3 h 3"/>
                  <a:gd name="T2" fmla="*/ 0 w 4"/>
                  <a:gd name="T3" fmla="*/ 3 h 3"/>
                  <a:gd name="T4" fmla="*/ 0 w 4"/>
                  <a:gd name="T5" fmla="*/ 3 h 3"/>
                  <a:gd name="T6" fmla="*/ 0 w 4"/>
                  <a:gd name="T7" fmla="*/ 3 h 3"/>
                  <a:gd name="T8" fmla="*/ 0 w 4"/>
                  <a:gd name="T9" fmla="*/ 3 h 3"/>
                  <a:gd name="T10" fmla="*/ 0 w 4"/>
                  <a:gd name="T11" fmla="*/ 3 h 3"/>
                  <a:gd name="T12" fmla="*/ 0 w 4"/>
                  <a:gd name="T13" fmla="*/ 3 h 3"/>
                  <a:gd name="T14" fmla="*/ 4 w 4"/>
                  <a:gd name="T15" fmla="*/ 3 h 3"/>
                  <a:gd name="T16" fmla="*/ 4 w 4"/>
                  <a:gd name="T17" fmla="*/ 3 h 3"/>
                  <a:gd name="T18" fmla="*/ 4 w 4"/>
                  <a:gd name="T19" fmla="*/ 3 h 3"/>
                  <a:gd name="T20" fmla="*/ 4 w 4"/>
                  <a:gd name="T21" fmla="*/ 3 h 3"/>
                  <a:gd name="T22" fmla="*/ 4 w 4"/>
                  <a:gd name="T23" fmla="*/ 0 h 3"/>
                  <a:gd name="T24" fmla="*/ 4 w 4"/>
                  <a:gd name="T25" fmla="*/ 0 h 3"/>
                  <a:gd name="T26" fmla="*/ 0 w 4"/>
                  <a:gd name="T27" fmla="*/ 0 h 3"/>
                  <a:gd name="T28" fmla="*/ 0 w 4"/>
                  <a:gd name="T29" fmla="*/ 0 h 3"/>
                  <a:gd name="T30" fmla="*/ 0 w 4"/>
                  <a:gd name="T31" fmla="*/ 0 h 3"/>
                  <a:gd name="T32" fmla="*/ 0 w 4"/>
                  <a:gd name="T33" fmla="*/ 0 h 3"/>
                  <a:gd name="T34" fmla="*/ 0 w 4"/>
                  <a:gd name="T35" fmla="*/ 0 h 3"/>
                  <a:gd name="T36" fmla="*/ 0 w 4"/>
                  <a:gd name="T37" fmla="*/ 0 h 3"/>
                  <a:gd name="T38" fmla="*/ 0 w 4"/>
                  <a:gd name="T39" fmla="*/ 0 h 3"/>
                  <a:gd name="T40" fmla="*/ 0 w 4"/>
                  <a:gd name="T41" fmla="*/ 0 h 3"/>
                  <a:gd name="T42" fmla="*/ 0 w 4"/>
                  <a:gd name="T43" fmla="*/ 3 h 3"/>
                  <a:gd name="T44" fmla="*/ 0 w 4"/>
                  <a:gd name="T45" fmla="*/ 3 h 3"/>
                  <a:gd name="T46" fmla="*/ 0 w 4"/>
                  <a:gd name="T4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3">
                    <a:moveTo>
                      <a:pt x="0" y="3"/>
                    </a:moveTo>
                    <a:lnTo>
                      <a:pt x="0" y="3"/>
                    </a:lnTo>
                    <a:lnTo>
                      <a:pt x="0" y="3"/>
                    </a:lnTo>
                    <a:lnTo>
                      <a:pt x="0" y="3"/>
                    </a:lnTo>
                    <a:lnTo>
                      <a:pt x="0" y="3"/>
                    </a:lnTo>
                    <a:lnTo>
                      <a:pt x="0" y="3"/>
                    </a:lnTo>
                    <a:lnTo>
                      <a:pt x="0" y="3"/>
                    </a:lnTo>
                    <a:lnTo>
                      <a:pt x="4" y="3"/>
                    </a:lnTo>
                    <a:lnTo>
                      <a:pt x="4" y="3"/>
                    </a:lnTo>
                    <a:lnTo>
                      <a:pt x="4" y="3"/>
                    </a:lnTo>
                    <a:lnTo>
                      <a:pt x="4" y="3"/>
                    </a:lnTo>
                    <a:lnTo>
                      <a:pt x="4" y="0"/>
                    </a:lnTo>
                    <a:lnTo>
                      <a:pt x="4" y="0"/>
                    </a:lnTo>
                    <a:lnTo>
                      <a:pt x="0" y="0"/>
                    </a:lnTo>
                    <a:lnTo>
                      <a:pt x="0" y="0"/>
                    </a:lnTo>
                    <a:lnTo>
                      <a:pt x="0" y="0"/>
                    </a:lnTo>
                    <a:lnTo>
                      <a:pt x="0" y="0"/>
                    </a:lnTo>
                    <a:lnTo>
                      <a:pt x="0" y="0"/>
                    </a:lnTo>
                    <a:lnTo>
                      <a:pt x="0" y="0"/>
                    </a:lnTo>
                    <a:lnTo>
                      <a:pt x="0"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63" name="Freeform 171"/>
              <p:cNvSpPr>
                <a:spLocks/>
              </p:cNvSpPr>
              <p:nvPr/>
            </p:nvSpPr>
            <p:spPr bwMode="auto">
              <a:xfrm>
                <a:off x="2102" y="2684"/>
                <a:ext cx="58" cy="31"/>
              </a:xfrm>
              <a:custGeom>
                <a:avLst/>
                <a:gdLst>
                  <a:gd name="T0" fmla="*/ 0 w 58"/>
                  <a:gd name="T1" fmla="*/ 14 h 31"/>
                  <a:gd name="T2" fmla="*/ 12 w 58"/>
                  <a:gd name="T3" fmla="*/ 5 h 31"/>
                  <a:gd name="T4" fmla="*/ 30 w 58"/>
                  <a:gd name="T5" fmla="*/ 0 h 31"/>
                  <a:gd name="T6" fmla="*/ 50 w 58"/>
                  <a:gd name="T7" fmla="*/ 0 h 31"/>
                  <a:gd name="T8" fmla="*/ 50 w 58"/>
                  <a:gd name="T9" fmla="*/ 0 h 31"/>
                  <a:gd name="T10" fmla="*/ 58 w 58"/>
                  <a:gd name="T11" fmla="*/ 14 h 31"/>
                  <a:gd name="T12" fmla="*/ 45 w 58"/>
                  <a:gd name="T13" fmla="*/ 27 h 31"/>
                  <a:gd name="T14" fmla="*/ 30 w 58"/>
                  <a:gd name="T15" fmla="*/ 31 h 31"/>
                  <a:gd name="T16" fmla="*/ 30 w 58"/>
                  <a:gd name="T17" fmla="*/ 31 h 31"/>
                  <a:gd name="T18" fmla="*/ 12 w 58"/>
                  <a:gd name="T19" fmla="*/ 31 h 31"/>
                  <a:gd name="T20" fmla="*/ 0 w 58"/>
                  <a:gd name="T21" fmla="*/ 27 h 31"/>
                  <a:gd name="T22" fmla="*/ 0 w 58"/>
                  <a:gd name="T2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1">
                    <a:moveTo>
                      <a:pt x="0" y="14"/>
                    </a:moveTo>
                    <a:lnTo>
                      <a:pt x="12" y="5"/>
                    </a:lnTo>
                    <a:lnTo>
                      <a:pt x="30" y="0"/>
                    </a:lnTo>
                    <a:lnTo>
                      <a:pt x="50" y="0"/>
                    </a:lnTo>
                    <a:lnTo>
                      <a:pt x="50" y="0"/>
                    </a:lnTo>
                    <a:lnTo>
                      <a:pt x="58" y="14"/>
                    </a:lnTo>
                    <a:lnTo>
                      <a:pt x="45" y="27"/>
                    </a:lnTo>
                    <a:lnTo>
                      <a:pt x="30" y="31"/>
                    </a:lnTo>
                    <a:lnTo>
                      <a:pt x="30" y="31"/>
                    </a:lnTo>
                    <a:lnTo>
                      <a:pt x="12" y="31"/>
                    </a:lnTo>
                    <a:lnTo>
                      <a:pt x="0" y="27"/>
                    </a:lnTo>
                    <a:lnTo>
                      <a:pt x="0" y="14"/>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64" name="Freeform 172"/>
              <p:cNvSpPr>
                <a:spLocks/>
              </p:cNvSpPr>
              <p:nvPr/>
            </p:nvSpPr>
            <p:spPr bwMode="auto">
              <a:xfrm>
                <a:off x="2107" y="2684"/>
                <a:ext cx="48" cy="27"/>
              </a:xfrm>
              <a:custGeom>
                <a:avLst/>
                <a:gdLst>
                  <a:gd name="T0" fmla="*/ 25 w 48"/>
                  <a:gd name="T1" fmla="*/ 27 h 27"/>
                  <a:gd name="T2" fmla="*/ 7 w 48"/>
                  <a:gd name="T3" fmla="*/ 27 h 27"/>
                  <a:gd name="T4" fmla="*/ 0 w 48"/>
                  <a:gd name="T5" fmla="*/ 22 h 27"/>
                  <a:gd name="T6" fmla="*/ 0 w 48"/>
                  <a:gd name="T7" fmla="*/ 14 h 27"/>
                  <a:gd name="T8" fmla="*/ 0 w 48"/>
                  <a:gd name="T9" fmla="*/ 14 h 27"/>
                  <a:gd name="T10" fmla="*/ 7 w 48"/>
                  <a:gd name="T11" fmla="*/ 5 h 27"/>
                  <a:gd name="T12" fmla="*/ 25 w 48"/>
                  <a:gd name="T13" fmla="*/ 0 h 27"/>
                  <a:gd name="T14" fmla="*/ 45 w 48"/>
                  <a:gd name="T15" fmla="*/ 5 h 27"/>
                  <a:gd name="T16" fmla="*/ 45 w 48"/>
                  <a:gd name="T17" fmla="*/ 5 h 27"/>
                  <a:gd name="T18" fmla="*/ 48 w 48"/>
                  <a:gd name="T19" fmla="*/ 14 h 27"/>
                  <a:gd name="T20" fmla="*/ 36 w 48"/>
                  <a:gd name="T21" fmla="*/ 22 h 27"/>
                  <a:gd name="T22" fmla="*/ 25 w 48"/>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7">
                    <a:moveTo>
                      <a:pt x="25" y="27"/>
                    </a:moveTo>
                    <a:lnTo>
                      <a:pt x="7" y="27"/>
                    </a:lnTo>
                    <a:lnTo>
                      <a:pt x="0" y="22"/>
                    </a:lnTo>
                    <a:lnTo>
                      <a:pt x="0" y="14"/>
                    </a:lnTo>
                    <a:lnTo>
                      <a:pt x="0" y="14"/>
                    </a:lnTo>
                    <a:lnTo>
                      <a:pt x="7" y="5"/>
                    </a:lnTo>
                    <a:lnTo>
                      <a:pt x="25" y="0"/>
                    </a:lnTo>
                    <a:lnTo>
                      <a:pt x="45" y="5"/>
                    </a:lnTo>
                    <a:lnTo>
                      <a:pt x="45" y="5"/>
                    </a:lnTo>
                    <a:lnTo>
                      <a:pt x="48" y="14"/>
                    </a:lnTo>
                    <a:lnTo>
                      <a:pt x="36" y="22"/>
                    </a:lnTo>
                    <a:lnTo>
                      <a:pt x="25" y="27"/>
                    </a:lnTo>
                    <a:close/>
                  </a:path>
                </a:pathLst>
              </a:custGeom>
              <a:solidFill>
                <a:srgbClr val="FFC3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65" name="Freeform 173"/>
              <p:cNvSpPr>
                <a:spLocks/>
              </p:cNvSpPr>
              <p:nvPr/>
            </p:nvSpPr>
            <p:spPr bwMode="auto">
              <a:xfrm>
                <a:off x="2107" y="2689"/>
                <a:ext cx="45" cy="22"/>
              </a:xfrm>
              <a:custGeom>
                <a:avLst/>
                <a:gdLst>
                  <a:gd name="T0" fmla="*/ 25 w 45"/>
                  <a:gd name="T1" fmla="*/ 22 h 22"/>
                  <a:gd name="T2" fmla="*/ 12 w 45"/>
                  <a:gd name="T3" fmla="*/ 22 h 22"/>
                  <a:gd name="T4" fmla="*/ 0 w 45"/>
                  <a:gd name="T5" fmla="*/ 17 h 22"/>
                  <a:gd name="T6" fmla="*/ 3 w 45"/>
                  <a:gd name="T7" fmla="*/ 9 h 22"/>
                  <a:gd name="T8" fmla="*/ 3 w 45"/>
                  <a:gd name="T9" fmla="*/ 9 h 22"/>
                  <a:gd name="T10" fmla="*/ 12 w 45"/>
                  <a:gd name="T11" fmla="*/ 0 h 22"/>
                  <a:gd name="T12" fmla="*/ 25 w 45"/>
                  <a:gd name="T13" fmla="*/ 0 h 22"/>
                  <a:gd name="T14" fmla="*/ 40 w 45"/>
                  <a:gd name="T15" fmla="*/ 0 h 22"/>
                  <a:gd name="T16" fmla="*/ 40 w 45"/>
                  <a:gd name="T17" fmla="*/ 0 h 22"/>
                  <a:gd name="T18" fmla="*/ 45 w 45"/>
                  <a:gd name="T19" fmla="*/ 9 h 22"/>
                  <a:gd name="T20" fmla="*/ 36 w 45"/>
                  <a:gd name="T21" fmla="*/ 17 h 22"/>
                  <a:gd name="T22" fmla="*/ 25 w 45"/>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22">
                    <a:moveTo>
                      <a:pt x="25" y="22"/>
                    </a:moveTo>
                    <a:lnTo>
                      <a:pt x="12" y="22"/>
                    </a:lnTo>
                    <a:lnTo>
                      <a:pt x="0" y="17"/>
                    </a:lnTo>
                    <a:lnTo>
                      <a:pt x="3" y="9"/>
                    </a:lnTo>
                    <a:lnTo>
                      <a:pt x="3" y="9"/>
                    </a:lnTo>
                    <a:lnTo>
                      <a:pt x="12" y="0"/>
                    </a:lnTo>
                    <a:lnTo>
                      <a:pt x="25" y="0"/>
                    </a:lnTo>
                    <a:lnTo>
                      <a:pt x="40" y="0"/>
                    </a:lnTo>
                    <a:lnTo>
                      <a:pt x="40" y="0"/>
                    </a:lnTo>
                    <a:lnTo>
                      <a:pt x="45" y="9"/>
                    </a:lnTo>
                    <a:lnTo>
                      <a:pt x="36" y="17"/>
                    </a:lnTo>
                    <a:lnTo>
                      <a:pt x="25" y="22"/>
                    </a:lnTo>
                    <a:close/>
                  </a:path>
                </a:pathLst>
              </a:custGeom>
              <a:solidFill>
                <a:srgbClr val="FFC7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66" name="Freeform 174"/>
              <p:cNvSpPr>
                <a:spLocks/>
              </p:cNvSpPr>
              <p:nvPr/>
            </p:nvSpPr>
            <p:spPr bwMode="auto">
              <a:xfrm>
                <a:off x="2110" y="2689"/>
                <a:ext cx="42" cy="17"/>
              </a:xfrm>
              <a:custGeom>
                <a:avLst/>
                <a:gdLst>
                  <a:gd name="T0" fmla="*/ 22 w 42"/>
                  <a:gd name="T1" fmla="*/ 17 h 17"/>
                  <a:gd name="T2" fmla="*/ 9 w 42"/>
                  <a:gd name="T3" fmla="*/ 17 h 17"/>
                  <a:gd name="T4" fmla="*/ 0 w 42"/>
                  <a:gd name="T5" fmla="*/ 17 h 17"/>
                  <a:gd name="T6" fmla="*/ 0 w 42"/>
                  <a:gd name="T7" fmla="*/ 9 h 17"/>
                  <a:gd name="T8" fmla="*/ 0 w 42"/>
                  <a:gd name="T9" fmla="*/ 9 h 17"/>
                  <a:gd name="T10" fmla="*/ 9 w 42"/>
                  <a:gd name="T11" fmla="*/ 3 h 17"/>
                  <a:gd name="T12" fmla="*/ 22 w 42"/>
                  <a:gd name="T13" fmla="*/ 0 h 17"/>
                  <a:gd name="T14" fmla="*/ 37 w 42"/>
                  <a:gd name="T15" fmla="*/ 0 h 17"/>
                  <a:gd name="T16" fmla="*/ 37 w 42"/>
                  <a:gd name="T17" fmla="*/ 0 h 17"/>
                  <a:gd name="T18" fmla="*/ 42 w 42"/>
                  <a:gd name="T19" fmla="*/ 9 h 17"/>
                  <a:gd name="T20" fmla="*/ 33 w 42"/>
                  <a:gd name="T21" fmla="*/ 12 h 17"/>
                  <a:gd name="T22" fmla="*/ 22 w 4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7">
                    <a:moveTo>
                      <a:pt x="22" y="17"/>
                    </a:moveTo>
                    <a:lnTo>
                      <a:pt x="9" y="17"/>
                    </a:lnTo>
                    <a:lnTo>
                      <a:pt x="0" y="17"/>
                    </a:lnTo>
                    <a:lnTo>
                      <a:pt x="0" y="9"/>
                    </a:lnTo>
                    <a:lnTo>
                      <a:pt x="0" y="9"/>
                    </a:lnTo>
                    <a:lnTo>
                      <a:pt x="9" y="3"/>
                    </a:lnTo>
                    <a:lnTo>
                      <a:pt x="22" y="0"/>
                    </a:lnTo>
                    <a:lnTo>
                      <a:pt x="37" y="0"/>
                    </a:lnTo>
                    <a:lnTo>
                      <a:pt x="37" y="0"/>
                    </a:lnTo>
                    <a:lnTo>
                      <a:pt x="42" y="9"/>
                    </a:lnTo>
                    <a:lnTo>
                      <a:pt x="33" y="12"/>
                    </a:lnTo>
                    <a:lnTo>
                      <a:pt x="22" y="17"/>
                    </a:lnTo>
                    <a:close/>
                  </a:path>
                </a:pathLst>
              </a:custGeom>
              <a:solidFill>
                <a:srgbClr val="FFCC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67" name="Freeform 175"/>
              <p:cNvSpPr>
                <a:spLocks/>
              </p:cNvSpPr>
              <p:nvPr/>
            </p:nvSpPr>
            <p:spPr bwMode="auto">
              <a:xfrm>
                <a:off x="2114" y="2689"/>
                <a:ext cx="33" cy="12"/>
              </a:xfrm>
              <a:custGeom>
                <a:avLst/>
                <a:gdLst>
                  <a:gd name="T0" fmla="*/ 18 w 33"/>
                  <a:gd name="T1" fmla="*/ 12 h 12"/>
                  <a:gd name="T2" fmla="*/ 8 w 33"/>
                  <a:gd name="T3" fmla="*/ 12 h 12"/>
                  <a:gd name="T4" fmla="*/ 0 w 33"/>
                  <a:gd name="T5" fmla="*/ 12 h 12"/>
                  <a:gd name="T6" fmla="*/ 0 w 33"/>
                  <a:gd name="T7" fmla="*/ 9 h 12"/>
                  <a:gd name="T8" fmla="*/ 0 w 33"/>
                  <a:gd name="T9" fmla="*/ 9 h 12"/>
                  <a:gd name="T10" fmla="*/ 8 w 33"/>
                  <a:gd name="T11" fmla="*/ 3 h 12"/>
                  <a:gd name="T12" fmla="*/ 18 w 33"/>
                  <a:gd name="T13" fmla="*/ 0 h 12"/>
                  <a:gd name="T14" fmla="*/ 29 w 33"/>
                  <a:gd name="T15" fmla="*/ 0 h 12"/>
                  <a:gd name="T16" fmla="*/ 29 w 33"/>
                  <a:gd name="T17" fmla="*/ 0 h 12"/>
                  <a:gd name="T18" fmla="*/ 33 w 33"/>
                  <a:gd name="T19" fmla="*/ 9 h 12"/>
                  <a:gd name="T20" fmla="*/ 25 w 33"/>
                  <a:gd name="T21" fmla="*/ 12 h 12"/>
                  <a:gd name="T22" fmla="*/ 18 w 33"/>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12">
                    <a:moveTo>
                      <a:pt x="18" y="12"/>
                    </a:moveTo>
                    <a:lnTo>
                      <a:pt x="8" y="12"/>
                    </a:lnTo>
                    <a:lnTo>
                      <a:pt x="0" y="12"/>
                    </a:lnTo>
                    <a:lnTo>
                      <a:pt x="0" y="9"/>
                    </a:lnTo>
                    <a:lnTo>
                      <a:pt x="0" y="9"/>
                    </a:lnTo>
                    <a:lnTo>
                      <a:pt x="8" y="3"/>
                    </a:lnTo>
                    <a:lnTo>
                      <a:pt x="18" y="0"/>
                    </a:lnTo>
                    <a:lnTo>
                      <a:pt x="29" y="0"/>
                    </a:lnTo>
                    <a:lnTo>
                      <a:pt x="29" y="0"/>
                    </a:lnTo>
                    <a:lnTo>
                      <a:pt x="33" y="9"/>
                    </a:lnTo>
                    <a:lnTo>
                      <a:pt x="25" y="12"/>
                    </a:lnTo>
                    <a:lnTo>
                      <a:pt x="18" y="12"/>
                    </a:lnTo>
                    <a:close/>
                  </a:path>
                </a:pathLst>
              </a:custGeom>
              <a:solidFill>
                <a:srgbClr val="FFD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68" name="Freeform 176"/>
              <p:cNvSpPr>
                <a:spLocks/>
              </p:cNvSpPr>
              <p:nvPr/>
            </p:nvSpPr>
            <p:spPr bwMode="auto">
              <a:xfrm>
                <a:off x="2119" y="2689"/>
                <a:ext cx="24" cy="12"/>
              </a:xfrm>
              <a:custGeom>
                <a:avLst/>
                <a:gdLst>
                  <a:gd name="T0" fmla="*/ 13 w 24"/>
                  <a:gd name="T1" fmla="*/ 12 h 12"/>
                  <a:gd name="T2" fmla="*/ 3 w 24"/>
                  <a:gd name="T3" fmla="*/ 12 h 12"/>
                  <a:gd name="T4" fmla="*/ 0 w 24"/>
                  <a:gd name="T5" fmla="*/ 9 h 12"/>
                  <a:gd name="T6" fmla="*/ 0 w 24"/>
                  <a:gd name="T7" fmla="*/ 3 h 12"/>
                  <a:gd name="T8" fmla="*/ 0 w 24"/>
                  <a:gd name="T9" fmla="*/ 3 h 12"/>
                  <a:gd name="T10" fmla="*/ 3 w 24"/>
                  <a:gd name="T11" fmla="*/ 3 h 12"/>
                  <a:gd name="T12" fmla="*/ 13 w 24"/>
                  <a:gd name="T13" fmla="*/ 0 h 12"/>
                  <a:gd name="T14" fmla="*/ 24 w 24"/>
                  <a:gd name="T15" fmla="*/ 0 h 12"/>
                  <a:gd name="T16" fmla="*/ 24 w 24"/>
                  <a:gd name="T17" fmla="*/ 0 h 12"/>
                  <a:gd name="T18" fmla="*/ 24 w 24"/>
                  <a:gd name="T19" fmla="*/ 3 h 12"/>
                  <a:gd name="T20" fmla="*/ 20 w 24"/>
                  <a:gd name="T21" fmla="*/ 12 h 12"/>
                  <a:gd name="T22" fmla="*/ 13 w 24"/>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2">
                    <a:moveTo>
                      <a:pt x="13" y="12"/>
                    </a:moveTo>
                    <a:lnTo>
                      <a:pt x="3" y="12"/>
                    </a:lnTo>
                    <a:lnTo>
                      <a:pt x="0" y="9"/>
                    </a:lnTo>
                    <a:lnTo>
                      <a:pt x="0" y="3"/>
                    </a:lnTo>
                    <a:lnTo>
                      <a:pt x="0" y="3"/>
                    </a:lnTo>
                    <a:lnTo>
                      <a:pt x="3" y="3"/>
                    </a:lnTo>
                    <a:lnTo>
                      <a:pt x="13" y="0"/>
                    </a:lnTo>
                    <a:lnTo>
                      <a:pt x="24" y="0"/>
                    </a:lnTo>
                    <a:lnTo>
                      <a:pt x="24" y="0"/>
                    </a:lnTo>
                    <a:lnTo>
                      <a:pt x="24" y="3"/>
                    </a:lnTo>
                    <a:lnTo>
                      <a:pt x="20" y="12"/>
                    </a:lnTo>
                    <a:lnTo>
                      <a:pt x="13" y="12"/>
                    </a:lnTo>
                    <a:close/>
                  </a:path>
                </a:pathLst>
              </a:custGeom>
              <a:solidFill>
                <a:srgbClr val="FFD4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69" name="Freeform 177"/>
              <p:cNvSpPr>
                <a:spLocks/>
              </p:cNvSpPr>
              <p:nvPr/>
            </p:nvSpPr>
            <p:spPr bwMode="auto">
              <a:xfrm>
                <a:off x="2119" y="2689"/>
                <a:ext cx="20" cy="9"/>
              </a:xfrm>
              <a:custGeom>
                <a:avLst/>
                <a:gdLst>
                  <a:gd name="T0" fmla="*/ 3 w 20"/>
                  <a:gd name="T1" fmla="*/ 3 h 9"/>
                  <a:gd name="T2" fmla="*/ 8 w 20"/>
                  <a:gd name="T3" fmla="*/ 3 h 9"/>
                  <a:gd name="T4" fmla="*/ 13 w 20"/>
                  <a:gd name="T5" fmla="*/ 0 h 9"/>
                  <a:gd name="T6" fmla="*/ 20 w 20"/>
                  <a:gd name="T7" fmla="*/ 0 h 9"/>
                  <a:gd name="T8" fmla="*/ 20 w 20"/>
                  <a:gd name="T9" fmla="*/ 0 h 9"/>
                  <a:gd name="T10" fmla="*/ 20 w 20"/>
                  <a:gd name="T11" fmla="*/ 3 h 9"/>
                  <a:gd name="T12" fmla="*/ 16 w 20"/>
                  <a:gd name="T13" fmla="*/ 9 h 9"/>
                  <a:gd name="T14" fmla="*/ 13 w 20"/>
                  <a:gd name="T15" fmla="*/ 9 h 9"/>
                  <a:gd name="T16" fmla="*/ 13 w 20"/>
                  <a:gd name="T17" fmla="*/ 9 h 9"/>
                  <a:gd name="T18" fmla="*/ 3 w 20"/>
                  <a:gd name="T19" fmla="*/ 9 h 9"/>
                  <a:gd name="T20" fmla="*/ 0 w 20"/>
                  <a:gd name="T21" fmla="*/ 9 h 9"/>
                  <a:gd name="T22" fmla="*/ 3 w 20"/>
                  <a:gd name="T2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3" y="3"/>
                    </a:moveTo>
                    <a:lnTo>
                      <a:pt x="8" y="3"/>
                    </a:lnTo>
                    <a:lnTo>
                      <a:pt x="13" y="0"/>
                    </a:lnTo>
                    <a:lnTo>
                      <a:pt x="20" y="0"/>
                    </a:lnTo>
                    <a:lnTo>
                      <a:pt x="20" y="0"/>
                    </a:lnTo>
                    <a:lnTo>
                      <a:pt x="20" y="3"/>
                    </a:lnTo>
                    <a:lnTo>
                      <a:pt x="16" y="9"/>
                    </a:lnTo>
                    <a:lnTo>
                      <a:pt x="13" y="9"/>
                    </a:lnTo>
                    <a:lnTo>
                      <a:pt x="13" y="9"/>
                    </a:lnTo>
                    <a:lnTo>
                      <a:pt x="3" y="9"/>
                    </a:lnTo>
                    <a:lnTo>
                      <a:pt x="0" y="9"/>
                    </a:lnTo>
                    <a:lnTo>
                      <a:pt x="3" y="3"/>
                    </a:lnTo>
                    <a:close/>
                  </a:path>
                </a:pathLst>
              </a:custGeom>
              <a:solidFill>
                <a:srgbClr val="FFD8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70" name="Freeform 178"/>
              <p:cNvSpPr>
                <a:spLocks/>
              </p:cNvSpPr>
              <p:nvPr/>
            </p:nvSpPr>
            <p:spPr bwMode="auto">
              <a:xfrm>
                <a:off x="2122" y="2679"/>
                <a:ext cx="79" cy="111"/>
              </a:xfrm>
              <a:custGeom>
                <a:avLst/>
                <a:gdLst>
                  <a:gd name="T0" fmla="*/ 33 w 79"/>
                  <a:gd name="T1" fmla="*/ 0 h 111"/>
                  <a:gd name="T2" fmla="*/ 50 w 79"/>
                  <a:gd name="T3" fmla="*/ 10 h 111"/>
                  <a:gd name="T4" fmla="*/ 55 w 79"/>
                  <a:gd name="T5" fmla="*/ 10 h 111"/>
                  <a:gd name="T6" fmla="*/ 71 w 79"/>
                  <a:gd name="T7" fmla="*/ 32 h 111"/>
                  <a:gd name="T8" fmla="*/ 75 w 79"/>
                  <a:gd name="T9" fmla="*/ 46 h 111"/>
                  <a:gd name="T10" fmla="*/ 79 w 79"/>
                  <a:gd name="T11" fmla="*/ 55 h 111"/>
                  <a:gd name="T12" fmla="*/ 75 w 79"/>
                  <a:gd name="T13" fmla="*/ 50 h 111"/>
                  <a:gd name="T14" fmla="*/ 75 w 79"/>
                  <a:gd name="T15" fmla="*/ 78 h 111"/>
                  <a:gd name="T16" fmla="*/ 71 w 79"/>
                  <a:gd name="T17" fmla="*/ 83 h 111"/>
                  <a:gd name="T18" fmla="*/ 66 w 79"/>
                  <a:gd name="T19" fmla="*/ 97 h 111"/>
                  <a:gd name="T20" fmla="*/ 63 w 79"/>
                  <a:gd name="T21" fmla="*/ 101 h 111"/>
                  <a:gd name="T22" fmla="*/ 58 w 79"/>
                  <a:gd name="T23" fmla="*/ 111 h 111"/>
                  <a:gd name="T24" fmla="*/ 55 w 79"/>
                  <a:gd name="T25" fmla="*/ 106 h 111"/>
                  <a:gd name="T26" fmla="*/ 55 w 79"/>
                  <a:gd name="T27" fmla="*/ 111 h 111"/>
                  <a:gd name="T28" fmla="*/ 55 w 79"/>
                  <a:gd name="T29" fmla="*/ 101 h 111"/>
                  <a:gd name="T30" fmla="*/ 50 w 79"/>
                  <a:gd name="T31" fmla="*/ 101 h 111"/>
                  <a:gd name="T32" fmla="*/ 50 w 79"/>
                  <a:gd name="T33" fmla="*/ 97 h 111"/>
                  <a:gd name="T34" fmla="*/ 50 w 79"/>
                  <a:gd name="T35" fmla="*/ 106 h 111"/>
                  <a:gd name="T36" fmla="*/ 50 w 79"/>
                  <a:gd name="T37" fmla="*/ 101 h 111"/>
                  <a:gd name="T38" fmla="*/ 50 w 79"/>
                  <a:gd name="T39" fmla="*/ 92 h 111"/>
                  <a:gd name="T40" fmla="*/ 46 w 79"/>
                  <a:gd name="T41" fmla="*/ 101 h 111"/>
                  <a:gd name="T42" fmla="*/ 46 w 79"/>
                  <a:gd name="T43" fmla="*/ 97 h 111"/>
                  <a:gd name="T44" fmla="*/ 42 w 79"/>
                  <a:gd name="T45" fmla="*/ 78 h 111"/>
                  <a:gd name="T46" fmla="*/ 21 w 79"/>
                  <a:gd name="T47" fmla="*/ 78 h 111"/>
                  <a:gd name="T48" fmla="*/ 17 w 79"/>
                  <a:gd name="T49" fmla="*/ 83 h 111"/>
                  <a:gd name="T50" fmla="*/ 13 w 79"/>
                  <a:gd name="T51" fmla="*/ 87 h 111"/>
                  <a:gd name="T52" fmla="*/ 10 w 79"/>
                  <a:gd name="T53" fmla="*/ 83 h 111"/>
                  <a:gd name="T54" fmla="*/ 13 w 79"/>
                  <a:gd name="T55" fmla="*/ 74 h 111"/>
                  <a:gd name="T56" fmla="*/ 13 w 79"/>
                  <a:gd name="T57" fmla="*/ 64 h 111"/>
                  <a:gd name="T58" fmla="*/ 13 w 79"/>
                  <a:gd name="T59" fmla="*/ 60 h 111"/>
                  <a:gd name="T60" fmla="*/ 13 w 79"/>
                  <a:gd name="T61" fmla="*/ 60 h 111"/>
                  <a:gd name="T62" fmla="*/ 17 w 79"/>
                  <a:gd name="T63" fmla="*/ 50 h 111"/>
                  <a:gd name="T64" fmla="*/ 21 w 79"/>
                  <a:gd name="T65" fmla="*/ 46 h 111"/>
                  <a:gd name="T66" fmla="*/ 13 w 79"/>
                  <a:gd name="T67" fmla="*/ 46 h 111"/>
                  <a:gd name="T68" fmla="*/ 21 w 79"/>
                  <a:gd name="T69" fmla="*/ 46 h 111"/>
                  <a:gd name="T70" fmla="*/ 25 w 79"/>
                  <a:gd name="T71" fmla="*/ 41 h 111"/>
                  <a:gd name="T72" fmla="*/ 21 w 79"/>
                  <a:gd name="T73" fmla="*/ 36 h 111"/>
                  <a:gd name="T74" fmla="*/ 33 w 79"/>
                  <a:gd name="T75" fmla="*/ 36 h 111"/>
                  <a:gd name="T76" fmla="*/ 25 w 79"/>
                  <a:gd name="T77" fmla="*/ 32 h 111"/>
                  <a:gd name="T78" fmla="*/ 33 w 79"/>
                  <a:gd name="T79" fmla="*/ 32 h 111"/>
                  <a:gd name="T80" fmla="*/ 33 w 79"/>
                  <a:gd name="T81" fmla="*/ 32 h 111"/>
                  <a:gd name="T82" fmla="*/ 33 w 79"/>
                  <a:gd name="T83" fmla="*/ 32 h 111"/>
                  <a:gd name="T84" fmla="*/ 30 w 79"/>
                  <a:gd name="T85" fmla="*/ 27 h 111"/>
                  <a:gd name="T86" fmla="*/ 30 w 79"/>
                  <a:gd name="T87" fmla="*/ 22 h 111"/>
                  <a:gd name="T88" fmla="*/ 33 w 79"/>
                  <a:gd name="T89" fmla="*/ 22 h 111"/>
                  <a:gd name="T90" fmla="*/ 38 w 79"/>
                  <a:gd name="T91" fmla="*/ 22 h 111"/>
                  <a:gd name="T92" fmla="*/ 46 w 79"/>
                  <a:gd name="T93" fmla="*/ 22 h 111"/>
                  <a:gd name="T94" fmla="*/ 38 w 79"/>
                  <a:gd name="T95" fmla="*/ 19 h 111"/>
                  <a:gd name="T96" fmla="*/ 42 w 79"/>
                  <a:gd name="T97" fmla="*/ 13 h 111"/>
                  <a:gd name="T98" fmla="*/ 42 w 79"/>
                  <a:gd name="T99" fmla="*/ 13 h 111"/>
                  <a:gd name="T100" fmla="*/ 33 w 79"/>
                  <a:gd name="T101" fmla="*/ 10 h 111"/>
                  <a:gd name="T102" fmla="*/ 30 w 79"/>
                  <a:gd name="T103" fmla="*/ 10 h 111"/>
                  <a:gd name="T104" fmla="*/ 17 w 79"/>
                  <a:gd name="T105" fmla="*/ 5 h 111"/>
                  <a:gd name="T106" fmla="*/ 10 w 79"/>
                  <a:gd name="T107" fmla="*/ 5 h 111"/>
                  <a:gd name="T108" fmla="*/ 5 w 79"/>
                  <a:gd name="T109"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 h="111">
                    <a:moveTo>
                      <a:pt x="5" y="5"/>
                    </a:moveTo>
                    <a:lnTo>
                      <a:pt x="5" y="5"/>
                    </a:lnTo>
                    <a:lnTo>
                      <a:pt x="10" y="0"/>
                    </a:lnTo>
                    <a:lnTo>
                      <a:pt x="13" y="0"/>
                    </a:lnTo>
                    <a:lnTo>
                      <a:pt x="13" y="0"/>
                    </a:lnTo>
                    <a:lnTo>
                      <a:pt x="21" y="0"/>
                    </a:lnTo>
                    <a:lnTo>
                      <a:pt x="33" y="0"/>
                    </a:lnTo>
                    <a:lnTo>
                      <a:pt x="42" y="5"/>
                    </a:lnTo>
                    <a:lnTo>
                      <a:pt x="42" y="5"/>
                    </a:lnTo>
                    <a:lnTo>
                      <a:pt x="42" y="5"/>
                    </a:lnTo>
                    <a:lnTo>
                      <a:pt x="46" y="10"/>
                    </a:lnTo>
                    <a:lnTo>
                      <a:pt x="50" y="10"/>
                    </a:lnTo>
                    <a:lnTo>
                      <a:pt x="50" y="10"/>
                    </a:lnTo>
                    <a:lnTo>
                      <a:pt x="50" y="10"/>
                    </a:lnTo>
                    <a:lnTo>
                      <a:pt x="46" y="10"/>
                    </a:lnTo>
                    <a:lnTo>
                      <a:pt x="46" y="5"/>
                    </a:lnTo>
                    <a:lnTo>
                      <a:pt x="46" y="5"/>
                    </a:lnTo>
                    <a:lnTo>
                      <a:pt x="46" y="5"/>
                    </a:lnTo>
                    <a:lnTo>
                      <a:pt x="50" y="10"/>
                    </a:lnTo>
                    <a:lnTo>
                      <a:pt x="55" y="10"/>
                    </a:lnTo>
                    <a:lnTo>
                      <a:pt x="55" y="10"/>
                    </a:lnTo>
                    <a:lnTo>
                      <a:pt x="58" y="13"/>
                    </a:lnTo>
                    <a:lnTo>
                      <a:pt x="63" y="19"/>
                    </a:lnTo>
                    <a:lnTo>
                      <a:pt x="66" y="19"/>
                    </a:lnTo>
                    <a:lnTo>
                      <a:pt x="66" y="19"/>
                    </a:lnTo>
                    <a:lnTo>
                      <a:pt x="66" y="27"/>
                    </a:lnTo>
                    <a:lnTo>
                      <a:pt x="71" y="32"/>
                    </a:lnTo>
                    <a:lnTo>
                      <a:pt x="71" y="32"/>
                    </a:lnTo>
                    <a:lnTo>
                      <a:pt x="71" y="32"/>
                    </a:lnTo>
                    <a:lnTo>
                      <a:pt x="71" y="36"/>
                    </a:lnTo>
                    <a:lnTo>
                      <a:pt x="75" y="41"/>
                    </a:lnTo>
                    <a:lnTo>
                      <a:pt x="75" y="46"/>
                    </a:lnTo>
                    <a:lnTo>
                      <a:pt x="75" y="46"/>
                    </a:lnTo>
                    <a:lnTo>
                      <a:pt x="75" y="46"/>
                    </a:lnTo>
                    <a:lnTo>
                      <a:pt x="75" y="46"/>
                    </a:lnTo>
                    <a:lnTo>
                      <a:pt x="75" y="41"/>
                    </a:lnTo>
                    <a:lnTo>
                      <a:pt x="75" y="41"/>
                    </a:lnTo>
                    <a:lnTo>
                      <a:pt x="75" y="46"/>
                    </a:lnTo>
                    <a:lnTo>
                      <a:pt x="75" y="50"/>
                    </a:lnTo>
                    <a:lnTo>
                      <a:pt x="79" y="50"/>
                    </a:lnTo>
                    <a:lnTo>
                      <a:pt x="79" y="50"/>
                    </a:lnTo>
                    <a:lnTo>
                      <a:pt x="79" y="55"/>
                    </a:lnTo>
                    <a:lnTo>
                      <a:pt x="79" y="60"/>
                    </a:lnTo>
                    <a:lnTo>
                      <a:pt x="79" y="60"/>
                    </a:lnTo>
                    <a:lnTo>
                      <a:pt x="79" y="60"/>
                    </a:lnTo>
                    <a:lnTo>
                      <a:pt x="79" y="60"/>
                    </a:lnTo>
                    <a:lnTo>
                      <a:pt x="75" y="55"/>
                    </a:lnTo>
                    <a:lnTo>
                      <a:pt x="75" y="50"/>
                    </a:lnTo>
                    <a:lnTo>
                      <a:pt x="75" y="50"/>
                    </a:lnTo>
                    <a:lnTo>
                      <a:pt x="75" y="55"/>
                    </a:lnTo>
                    <a:lnTo>
                      <a:pt x="75" y="60"/>
                    </a:lnTo>
                    <a:lnTo>
                      <a:pt x="75" y="64"/>
                    </a:lnTo>
                    <a:lnTo>
                      <a:pt x="75" y="64"/>
                    </a:lnTo>
                    <a:lnTo>
                      <a:pt x="75" y="74"/>
                    </a:lnTo>
                    <a:lnTo>
                      <a:pt x="75" y="78"/>
                    </a:lnTo>
                    <a:lnTo>
                      <a:pt x="75" y="78"/>
                    </a:lnTo>
                    <a:lnTo>
                      <a:pt x="75" y="78"/>
                    </a:lnTo>
                    <a:lnTo>
                      <a:pt x="71" y="83"/>
                    </a:lnTo>
                    <a:lnTo>
                      <a:pt x="71" y="83"/>
                    </a:lnTo>
                    <a:lnTo>
                      <a:pt x="71" y="83"/>
                    </a:lnTo>
                    <a:lnTo>
                      <a:pt x="71" y="83"/>
                    </a:lnTo>
                    <a:lnTo>
                      <a:pt x="71" y="83"/>
                    </a:lnTo>
                    <a:lnTo>
                      <a:pt x="71" y="83"/>
                    </a:lnTo>
                    <a:lnTo>
                      <a:pt x="71" y="87"/>
                    </a:lnTo>
                    <a:lnTo>
                      <a:pt x="71" y="87"/>
                    </a:lnTo>
                    <a:lnTo>
                      <a:pt x="71" y="87"/>
                    </a:lnTo>
                    <a:lnTo>
                      <a:pt x="66" y="92"/>
                    </a:lnTo>
                    <a:lnTo>
                      <a:pt x="66" y="97"/>
                    </a:lnTo>
                    <a:lnTo>
                      <a:pt x="66" y="97"/>
                    </a:lnTo>
                    <a:lnTo>
                      <a:pt x="66" y="97"/>
                    </a:lnTo>
                    <a:lnTo>
                      <a:pt x="66" y="101"/>
                    </a:lnTo>
                    <a:lnTo>
                      <a:pt x="66" y="101"/>
                    </a:lnTo>
                    <a:lnTo>
                      <a:pt x="66" y="101"/>
                    </a:lnTo>
                    <a:lnTo>
                      <a:pt x="66" y="101"/>
                    </a:lnTo>
                    <a:lnTo>
                      <a:pt x="66" y="97"/>
                    </a:lnTo>
                    <a:lnTo>
                      <a:pt x="66" y="101"/>
                    </a:lnTo>
                    <a:lnTo>
                      <a:pt x="63" y="101"/>
                    </a:lnTo>
                    <a:lnTo>
                      <a:pt x="63" y="106"/>
                    </a:lnTo>
                    <a:lnTo>
                      <a:pt x="63" y="106"/>
                    </a:lnTo>
                    <a:lnTo>
                      <a:pt x="58" y="106"/>
                    </a:lnTo>
                    <a:lnTo>
                      <a:pt x="58" y="111"/>
                    </a:lnTo>
                    <a:lnTo>
                      <a:pt x="58" y="111"/>
                    </a:lnTo>
                    <a:lnTo>
                      <a:pt x="58" y="111"/>
                    </a:lnTo>
                    <a:lnTo>
                      <a:pt x="58" y="111"/>
                    </a:lnTo>
                    <a:lnTo>
                      <a:pt x="58" y="111"/>
                    </a:lnTo>
                    <a:lnTo>
                      <a:pt x="58" y="111"/>
                    </a:lnTo>
                    <a:lnTo>
                      <a:pt x="58" y="111"/>
                    </a:lnTo>
                    <a:lnTo>
                      <a:pt x="58" y="106"/>
                    </a:lnTo>
                    <a:lnTo>
                      <a:pt x="58" y="106"/>
                    </a:lnTo>
                    <a:lnTo>
                      <a:pt x="55" y="106"/>
                    </a:lnTo>
                    <a:lnTo>
                      <a:pt x="55" y="106"/>
                    </a:lnTo>
                    <a:lnTo>
                      <a:pt x="55" y="106"/>
                    </a:lnTo>
                    <a:lnTo>
                      <a:pt x="55" y="111"/>
                    </a:lnTo>
                    <a:lnTo>
                      <a:pt x="55" y="111"/>
                    </a:lnTo>
                    <a:lnTo>
                      <a:pt x="55" y="111"/>
                    </a:lnTo>
                    <a:lnTo>
                      <a:pt x="55" y="111"/>
                    </a:lnTo>
                    <a:lnTo>
                      <a:pt x="55" y="111"/>
                    </a:lnTo>
                    <a:lnTo>
                      <a:pt x="55" y="111"/>
                    </a:lnTo>
                    <a:lnTo>
                      <a:pt x="55" y="106"/>
                    </a:lnTo>
                    <a:lnTo>
                      <a:pt x="55" y="106"/>
                    </a:lnTo>
                    <a:lnTo>
                      <a:pt x="55" y="106"/>
                    </a:lnTo>
                    <a:lnTo>
                      <a:pt x="55" y="101"/>
                    </a:lnTo>
                    <a:lnTo>
                      <a:pt x="55" y="101"/>
                    </a:lnTo>
                    <a:lnTo>
                      <a:pt x="55" y="101"/>
                    </a:lnTo>
                    <a:lnTo>
                      <a:pt x="55" y="101"/>
                    </a:lnTo>
                    <a:lnTo>
                      <a:pt x="50" y="106"/>
                    </a:lnTo>
                    <a:lnTo>
                      <a:pt x="50" y="106"/>
                    </a:lnTo>
                    <a:lnTo>
                      <a:pt x="50" y="106"/>
                    </a:lnTo>
                    <a:lnTo>
                      <a:pt x="50" y="106"/>
                    </a:lnTo>
                    <a:lnTo>
                      <a:pt x="50" y="106"/>
                    </a:lnTo>
                    <a:lnTo>
                      <a:pt x="50" y="101"/>
                    </a:lnTo>
                    <a:lnTo>
                      <a:pt x="50" y="101"/>
                    </a:lnTo>
                    <a:lnTo>
                      <a:pt x="50" y="101"/>
                    </a:lnTo>
                    <a:lnTo>
                      <a:pt x="50" y="101"/>
                    </a:lnTo>
                    <a:lnTo>
                      <a:pt x="55" y="97"/>
                    </a:lnTo>
                    <a:lnTo>
                      <a:pt x="55" y="97"/>
                    </a:lnTo>
                    <a:lnTo>
                      <a:pt x="50" y="97"/>
                    </a:lnTo>
                    <a:lnTo>
                      <a:pt x="50" y="97"/>
                    </a:lnTo>
                    <a:lnTo>
                      <a:pt x="50" y="97"/>
                    </a:lnTo>
                    <a:lnTo>
                      <a:pt x="50" y="97"/>
                    </a:lnTo>
                    <a:lnTo>
                      <a:pt x="50" y="101"/>
                    </a:lnTo>
                    <a:lnTo>
                      <a:pt x="50" y="101"/>
                    </a:lnTo>
                    <a:lnTo>
                      <a:pt x="50" y="101"/>
                    </a:lnTo>
                    <a:lnTo>
                      <a:pt x="50" y="101"/>
                    </a:lnTo>
                    <a:lnTo>
                      <a:pt x="50" y="106"/>
                    </a:lnTo>
                    <a:lnTo>
                      <a:pt x="50" y="106"/>
                    </a:lnTo>
                    <a:lnTo>
                      <a:pt x="50" y="106"/>
                    </a:lnTo>
                    <a:lnTo>
                      <a:pt x="50" y="106"/>
                    </a:lnTo>
                    <a:lnTo>
                      <a:pt x="50" y="106"/>
                    </a:lnTo>
                    <a:lnTo>
                      <a:pt x="50" y="106"/>
                    </a:lnTo>
                    <a:lnTo>
                      <a:pt x="50" y="101"/>
                    </a:lnTo>
                    <a:lnTo>
                      <a:pt x="50" y="101"/>
                    </a:lnTo>
                    <a:lnTo>
                      <a:pt x="50" y="101"/>
                    </a:lnTo>
                    <a:lnTo>
                      <a:pt x="50" y="101"/>
                    </a:lnTo>
                    <a:lnTo>
                      <a:pt x="50" y="97"/>
                    </a:lnTo>
                    <a:lnTo>
                      <a:pt x="50" y="97"/>
                    </a:lnTo>
                    <a:lnTo>
                      <a:pt x="46" y="97"/>
                    </a:lnTo>
                    <a:lnTo>
                      <a:pt x="46" y="92"/>
                    </a:lnTo>
                    <a:lnTo>
                      <a:pt x="50" y="92"/>
                    </a:lnTo>
                    <a:lnTo>
                      <a:pt x="50" y="92"/>
                    </a:lnTo>
                    <a:lnTo>
                      <a:pt x="46" y="97"/>
                    </a:lnTo>
                    <a:lnTo>
                      <a:pt x="46" y="101"/>
                    </a:lnTo>
                    <a:lnTo>
                      <a:pt x="50" y="101"/>
                    </a:lnTo>
                    <a:lnTo>
                      <a:pt x="50" y="101"/>
                    </a:lnTo>
                    <a:lnTo>
                      <a:pt x="46" y="101"/>
                    </a:lnTo>
                    <a:lnTo>
                      <a:pt x="46" y="101"/>
                    </a:lnTo>
                    <a:lnTo>
                      <a:pt x="46" y="101"/>
                    </a:lnTo>
                    <a:lnTo>
                      <a:pt x="46" y="101"/>
                    </a:lnTo>
                    <a:lnTo>
                      <a:pt x="46" y="101"/>
                    </a:lnTo>
                    <a:lnTo>
                      <a:pt x="46" y="101"/>
                    </a:lnTo>
                    <a:lnTo>
                      <a:pt x="46" y="97"/>
                    </a:lnTo>
                    <a:lnTo>
                      <a:pt x="46" y="97"/>
                    </a:lnTo>
                    <a:lnTo>
                      <a:pt x="46" y="97"/>
                    </a:lnTo>
                    <a:lnTo>
                      <a:pt x="46" y="97"/>
                    </a:lnTo>
                    <a:lnTo>
                      <a:pt x="46" y="92"/>
                    </a:lnTo>
                    <a:lnTo>
                      <a:pt x="46" y="92"/>
                    </a:lnTo>
                    <a:lnTo>
                      <a:pt x="42" y="87"/>
                    </a:lnTo>
                    <a:lnTo>
                      <a:pt x="42" y="87"/>
                    </a:lnTo>
                    <a:lnTo>
                      <a:pt x="42" y="83"/>
                    </a:lnTo>
                    <a:lnTo>
                      <a:pt x="42" y="83"/>
                    </a:lnTo>
                    <a:lnTo>
                      <a:pt x="42" y="78"/>
                    </a:lnTo>
                    <a:lnTo>
                      <a:pt x="38" y="74"/>
                    </a:lnTo>
                    <a:lnTo>
                      <a:pt x="33" y="69"/>
                    </a:lnTo>
                    <a:lnTo>
                      <a:pt x="33" y="69"/>
                    </a:lnTo>
                    <a:lnTo>
                      <a:pt x="30" y="74"/>
                    </a:lnTo>
                    <a:lnTo>
                      <a:pt x="25" y="78"/>
                    </a:lnTo>
                    <a:lnTo>
                      <a:pt x="21" y="78"/>
                    </a:lnTo>
                    <a:lnTo>
                      <a:pt x="21" y="78"/>
                    </a:lnTo>
                    <a:lnTo>
                      <a:pt x="21" y="78"/>
                    </a:lnTo>
                    <a:lnTo>
                      <a:pt x="21" y="83"/>
                    </a:lnTo>
                    <a:lnTo>
                      <a:pt x="21" y="83"/>
                    </a:lnTo>
                    <a:lnTo>
                      <a:pt x="21" y="83"/>
                    </a:lnTo>
                    <a:lnTo>
                      <a:pt x="17" y="83"/>
                    </a:lnTo>
                    <a:lnTo>
                      <a:pt x="17" y="83"/>
                    </a:lnTo>
                    <a:lnTo>
                      <a:pt x="17" y="83"/>
                    </a:lnTo>
                    <a:lnTo>
                      <a:pt x="17" y="83"/>
                    </a:lnTo>
                    <a:lnTo>
                      <a:pt x="17" y="87"/>
                    </a:lnTo>
                    <a:lnTo>
                      <a:pt x="17" y="87"/>
                    </a:lnTo>
                    <a:lnTo>
                      <a:pt x="17" y="87"/>
                    </a:lnTo>
                    <a:lnTo>
                      <a:pt x="17" y="87"/>
                    </a:lnTo>
                    <a:lnTo>
                      <a:pt x="13" y="87"/>
                    </a:lnTo>
                    <a:lnTo>
                      <a:pt x="13" y="87"/>
                    </a:lnTo>
                    <a:lnTo>
                      <a:pt x="13" y="87"/>
                    </a:lnTo>
                    <a:lnTo>
                      <a:pt x="13" y="87"/>
                    </a:lnTo>
                    <a:lnTo>
                      <a:pt x="10" y="87"/>
                    </a:lnTo>
                    <a:lnTo>
                      <a:pt x="10" y="83"/>
                    </a:lnTo>
                    <a:lnTo>
                      <a:pt x="10" y="83"/>
                    </a:lnTo>
                    <a:lnTo>
                      <a:pt x="10" y="83"/>
                    </a:lnTo>
                    <a:lnTo>
                      <a:pt x="10" y="83"/>
                    </a:lnTo>
                    <a:lnTo>
                      <a:pt x="13" y="78"/>
                    </a:lnTo>
                    <a:lnTo>
                      <a:pt x="13" y="78"/>
                    </a:lnTo>
                    <a:lnTo>
                      <a:pt x="13" y="78"/>
                    </a:lnTo>
                    <a:lnTo>
                      <a:pt x="10" y="78"/>
                    </a:lnTo>
                    <a:lnTo>
                      <a:pt x="10" y="74"/>
                    </a:lnTo>
                    <a:lnTo>
                      <a:pt x="13" y="74"/>
                    </a:lnTo>
                    <a:lnTo>
                      <a:pt x="13" y="74"/>
                    </a:lnTo>
                    <a:lnTo>
                      <a:pt x="13" y="74"/>
                    </a:lnTo>
                    <a:lnTo>
                      <a:pt x="13" y="69"/>
                    </a:lnTo>
                    <a:lnTo>
                      <a:pt x="13" y="69"/>
                    </a:lnTo>
                    <a:lnTo>
                      <a:pt x="13" y="69"/>
                    </a:lnTo>
                    <a:lnTo>
                      <a:pt x="13" y="69"/>
                    </a:lnTo>
                    <a:lnTo>
                      <a:pt x="13" y="69"/>
                    </a:lnTo>
                    <a:lnTo>
                      <a:pt x="13" y="64"/>
                    </a:lnTo>
                    <a:lnTo>
                      <a:pt x="13" y="64"/>
                    </a:lnTo>
                    <a:lnTo>
                      <a:pt x="13" y="64"/>
                    </a:lnTo>
                    <a:lnTo>
                      <a:pt x="17" y="64"/>
                    </a:lnTo>
                    <a:lnTo>
                      <a:pt x="17" y="60"/>
                    </a:lnTo>
                    <a:lnTo>
                      <a:pt x="17" y="60"/>
                    </a:lnTo>
                    <a:lnTo>
                      <a:pt x="13" y="60"/>
                    </a:lnTo>
                    <a:lnTo>
                      <a:pt x="13" y="60"/>
                    </a:lnTo>
                    <a:lnTo>
                      <a:pt x="13" y="60"/>
                    </a:lnTo>
                    <a:lnTo>
                      <a:pt x="13" y="60"/>
                    </a:lnTo>
                    <a:lnTo>
                      <a:pt x="13" y="60"/>
                    </a:lnTo>
                    <a:lnTo>
                      <a:pt x="13" y="60"/>
                    </a:lnTo>
                    <a:lnTo>
                      <a:pt x="17" y="60"/>
                    </a:lnTo>
                    <a:lnTo>
                      <a:pt x="17" y="60"/>
                    </a:lnTo>
                    <a:lnTo>
                      <a:pt x="13" y="60"/>
                    </a:lnTo>
                    <a:lnTo>
                      <a:pt x="13" y="55"/>
                    </a:lnTo>
                    <a:lnTo>
                      <a:pt x="17" y="55"/>
                    </a:lnTo>
                    <a:lnTo>
                      <a:pt x="17" y="55"/>
                    </a:lnTo>
                    <a:lnTo>
                      <a:pt x="17" y="55"/>
                    </a:lnTo>
                    <a:lnTo>
                      <a:pt x="17" y="55"/>
                    </a:lnTo>
                    <a:lnTo>
                      <a:pt x="17" y="50"/>
                    </a:lnTo>
                    <a:lnTo>
                      <a:pt x="17" y="50"/>
                    </a:lnTo>
                    <a:lnTo>
                      <a:pt x="17" y="50"/>
                    </a:lnTo>
                    <a:lnTo>
                      <a:pt x="17" y="50"/>
                    </a:lnTo>
                    <a:lnTo>
                      <a:pt x="17" y="50"/>
                    </a:lnTo>
                    <a:lnTo>
                      <a:pt x="17" y="50"/>
                    </a:lnTo>
                    <a:lnTo>
                      <a:pt x="17" y="50"/>
                    </a:lnTo>
                    <a:lnTo>
                      <a:pt x="17" y="50"/>
                    </a:lnTo>
                    <a:lnTo>
                      <a:pt x="21" y="46"/>
                    </a:lnTo>
                    <a:lnTo>
                      <a:pt x="21" y="46"/>
                    </a:lnTo>
                    <a:lnTo>
                      <a:pt x="17" y="46"/>
                    </a:lnTo>
                    <a:lnTo>
                      <a:pt x="17" y="46"/>
                    </a:lnTo>
                    <a:lnTo>
                      <a:pt x="17" y="46"/>
                    </a:lnTo>
                    <a:lnTo>
                      <a:pt x="17" y="46"/>
                    </a:lnTo>
                    <a:lnTo>
                      <a:pt x="17" y="46"/>
                    </a:lnTo>
                    <a:lnTo>
                      <a:pt x="13" y="46"/>
                    </a:lnTo>
                    <a:lnTo>
                      <a:pt x="17" y="41"/>
                    </a:lnTo>
                    <a:lnTo>
                      <a:pt x="17" y="41"/>
                    </a:lnTo>
                    <a:lnTo>
                      <a:pt x="17" y="46"/>
                    </a:lnTo>
                    <a:lnTo>
                      <a:pt x="17" y="46"/>
                    </a:lnTo>
                    <a:lnTo>
                      <a:pt x="21" y="46"/>
                    </a:lnTo>
                    <a:lnTo>
                      <a:pt x="21" y="46"/>
                    </a:lnTo>
                    <a:lnTo>
                      <a:pt x="21" y="46"/>
                    </a:lnTo>
                    <a:lnTo>
                      <a:pt x="25" y="46"/>
                    </a:lnTo>
                    <a:lnTo>
                      <a:pt x="30" y="46"/>
                    </a:lnTo>
                    <a:lnTo>
                      <a:pt x="30" y="46"/>
                    </a:lnTo>
                    <a:lnTo>
                      <a:pt x="30" y="46"/>
                    </a:lnTo>
                    <a:lnTo>
                      <a:pt x="25" y="46"/>
                    </a:lnTo>
                    <a:lnTo>
                      <a:pt x="25" y="41"/>
                    </a:lnTo>
                    <a:lnTo>
                      <a:pt x="25" y="41"/>
                    </a:lnTo>
                    <a:lnTo>
                      <a:pt x="25" y="41"/>
                    </a:lnTo>
                    <a:lnTo>
                      <a:pt x="21" y="41"/>
                    </a:lnTo>
                    <a:lnTo>
                      <a:pt x="21" y="36"/>
                    </a:lnTo>
                    <a:lnTo>
                      <a:pt x="21" y="36"/>
                    </a:lnTo>
                    <a:lnTo>
                      <a:pt x="21" y="36"/>
                    </a:lnTo>
                    <a:lnTo>
                      <a:pt x="21" y="36"/>
                    </a:lnTo>
                    <a:lnTo>
                      <a:pt x="21" y="36"/>
                    </a:lnTo>
                    <a:lnTo>
                      <a:pt x="21" y="36"/>
                    </a:lnTo>
                    <a:lnTo>
                      <a:pt x="21" y="36"/>
                    </a:lnTo>
                    <a:lnTo>
                      <a:pt x="25" y="36"/>
                    </a:lnTo>
                    <a:lnTo>
                      <a:pt x="30" y="36"/>
                    </a:lnTo>
                    <a:lnTo>
                      <a:pt x="30" y="36"/>
                    </a:lnTo>
                    <a:lnTo>
                      <a:pt x="30" y="36"/>
                    </a:lnTo>
                    <a:lnTo>
                      <a:pt x="33" y="36"/>
                    </a:lnTo>
                    <a:lnTo>
                      <a:pt x="33" y="36"/>
                    </a:lnTo>
                    <a:lnTo>
                      <a:pt x="33" y="36"/>
                    </a:lnTo>
                    <a:lnTo>
                      <a:pt x="30" y="36"/>
                    </a:lnTo>
                    <a:lnTo>
                      <a:pt x="25" y="36"/>
                    </a:lnTo>
                    <a:lnTo>
                      <a:pt x="25" y="32"/>
                    </a:lnTo>
                    <a:lnTo>
                      <a:pt x="25" y="32"/>
                    </a:lnTo>
                    <a:lnTo>
                      <a:pt x="25" y="32"/>
                    </a:lnTo>
                    <a:lnTo>
                      <a:pt x="25" y="32"/>
                    </a:lnTo>
                    <a:lnTo>
                      <a:pt x="25" y="32"/>
                    </a:lnTo>
                    <a:lnTo>
                      <a:pt x="25" y="32"/>
                    </a:lnTo>
                    <a:lnTo>
                      <a:pt x="25" y="32"/>
                    </a:lnTo>
                    <a:lnTo>
                      <a:pt x="30" y="32"/>
                    </a:lnTo>
                    <a:lnTo>
                      <a:pt x="33" y="32"/>
                    </a:lnTo>
                    <a:lnTo>
                      <a:pt x="33" y="32"/>
                    </a:lnTo>
                    <a:lnTo>
                      <a:pt x="33" y="36"/>
                    </a:lnTo>
                    <a:lnTo>
                      <a:pt x="33" y="36"/>
                    </a:lnTo>
                    <a:lnTo>
                      <a:pt x="33" y="32"/>
                    </a:lnTo>
                    <a:lnTo>
                      <a:pt x="33" y="32"/>
                    </a:lnTo>
                    <a:lnTo>
                      <a:pt x="33" y="32"/>
                    </a:lnTo>
                    <a:lnTo>
                      <a:pt x="33" y="32"/>
                    </a:lnTo>
                    <a:lnTo>
                      <a:pt x="33" y="32"/>
                    </a:lnTo>
                    <a:lnTo>
                      <a:pt x="33" y="32"/>
                    </a:lnTo>
                    <a:lnTo>
                      <a:pt x="30" y="32"/>
                    </a:lnTo>
                    <a:lnTo>
                      <a:pt x="30" y="32"/>
                    </a:lnTo>
                    <a:lnTo>
                      <a:pt x="30" y="32"/>
                    </a:lnTo>
                    <a:lnTo>
                      <a:pt x="30" y="32"/>
                    </a:lnTo>
                    <a:lnTo>
                      <a:pt x="30" y="32"/>
                    </a:lnTo>
                    <a:lnTo>
                      <a:pt x="33" y="32"/>
                    </a:lnTo>
                    <a:lnTo>
                      <a:pt x="33" y="27"/>
                    </a:lnTo>
                    <a:lnTo>
                      <a:pt x="33" y="27"/>
                    </a:lnTo>
                    <a:lnTo>
                      <a:pt x="33" y="27"/>
                    </a:lnTo>
                    <a:lnTo>
                      <a:pt x="33" y="27"/>
                    </a:lnTo>
                    <a:lnTo>
                      <a:pt x="33" y="27"/>
                    </a:lnTo>
                    <a:lnTo>
                      <a:pt x="33" y="27"/>
                    </a:lnTo>
                    <a:lnTo>
                      <a:pt x="30" y="27"/>
                    </a:lnTo>
                    <a:lnTo>
                      <a:pt x="30" y="22"/>
                    </a:lnTo>
                    <a:lnTo>
                      <a:pt x="30" y="22"/>
                    </a:lnTo>
                    <a:lnTo>
                      <a:pt x="30" y="22"/>
                    </a:lnTo>
                    <a:lnTo>
                      <a:pt x="25" y="22"/>
                    </a:lnTo>
                    <a:lnTo>
                      <a:pt x="25" y="22"/>
                    </a:lnTo>
                    <a:lnTo>
                      <a:pt x="30" y="22"/>
                    </a:lnTo>
                    <a:lnTo>
                      <a:pt x="30" y="22"/>
                    </a:lnTo>
                    <a:lnTo>
                      <a:pt x="30" y="22"/>
                    </a:lnTo>
                    <a:lnTo>
                      <a:pt x="33" y="22"/>
                    </a:lnTo>
                    <a:lnTo>
                      <a:pt x="38" y="22"/>
                    </a:lnTo>
                    <a:lnTo>
                      <a:pt x="38" y="22"/>
                    </a:lnTo>
                    <a:lnTo>
                      <a:pt x="38" y="22"/>
                    </a:lnTo>
                    <a:lnTo>
                      <a:pt x="33" y="22"/>
                    </a:lnTo>
                    <a:lnTo>
                      <a:pt x="33" y="22"/>
                    </a:lnTo>
                    <a:lnTo>
                      <a:pt x="33" y="22"/>
                    </a:lnTo>
                    <a:lnTo>
                      <a:pt x="33" y="22"/>
                    </a:lnTo>
                    <a:lnTo>
                      <a:pt x="33" y="22"/>
                    </a:lnTo>
                    <a:lnTo>
                      <a:pt x="33" y="22"/>
                    </a:lnTo>
                    <a:lnTo>
                      <a:pt x="33" y="22"/>
                    </a:lnTo>
                    <a:lnTo>
                      <a:pt x="33" y="22"/>
                    </a:lnTo>
                    <a:lnTo>
                      <a:pt x="38" y="22"/>
                    </a:lnTo>
                    <a:lnTo>
                      <a:pt x="42" y="22"/>
                    </a:lnTo>
                    <a:lnTo>
                      <a:pt x="42" y="22"/>
                    </a:lnTo>
                    <a:lnTo>
                      <a:pt x="42" y="22"/>
                    </a:lnTo>
                    <a:lnTo>
                      <a:pt x="42" y="22"/>
                    </a:lnTo>
                    <a:lnTo>
                      <a:pt x="46" y="22"/>
                    </a:lnTo>
                    <a:lnTo>
                      <a:pt x="46" y="22"/>
                    </a:lnTo>
                    <a:lnTo>
                      <a:pt x="46" y="22"/>
                    </a:lnTo>
                    <a:lnTo>
                      <a:pt x="42" y="22"/>
                    </a:lnTo>
                    <a:lnTo>
                      <a:pt x="42" y="19"/>
                    </a:lnTo>
                    <a:lnTo>
                      <a:pt x="42" y="19"/>
                    </a:lnTo>
                    <a:lnTo>
                      <a:pt x="42" y="19"/>
                    </a:lnTo>
                    <a:lnTo>
                      <a:pt x="38" y="19"/>
                    </a:lnTo>
                    <a:lnTo>
                      <a:pt x="38" y="19"/>
                    </a:lnTo>
                    <a:lnTo>
                      <a:pt x="38" y="19"/>
                    </a:lnTo>
                    <a:lnTo>
                      <a:pt x="33" y="19"/>
                    </a:lnTo>
                    <a:lnTo>
                      <a:pt x="33" y="19"/>
                    </a:lnTo>
                    <a:lnTo>
                      <a:pt x="33" y="13"/>
                    </a:lnTo>
                    <a:lnTo>
                      <a:pt x="33" y="13"/>
                    </a:lnTo>
                    <a:lnTo>
                      <a:pt x="33" y="13"/>
                    </a:lnTo>
                    <a:lnTo>
                      <a:pt x="38" y="13"/>
                    </a:lnTo>
                    <a:lnTo>
                      <a:pt x="42" y="13"/>
                    </a:lnTo>
                    <a:lnTo>
                      <a:pt x="42" y="13"/>
                    </a:lnTo>
                    <a:lnTo>
                      <a:pt x="42" y="13"/>
                    </a:lnTo>
                    <a:lnTo>
                      <a:pt x="42" y="19"/>
                    </a:lnTo>
                    <a:lnTo>
                      <a:pt x="42" y="13"/>
                    </a:lnTo>
                    <a:lnTo>
                      <a:pt x="42" y="13"/>
                    </a:lnTo>
                    <a:lnTo>
                      <a:pt x="42" y="13"/>
                    </a:lnTo>
                    <a:lnTo>
                      <a:pt x="42" y="13"/>
                    </a:lnTo>
                    <a:lnTo>
                      <a:pt x="46" y="13"/>
                    </a:lnTo>
                    <a:lnTo>
                      <a:pt x="46" y="13"/>
                    </a:lnTo>
                    <a:lnTo>
                      <a:pt x="46" y="13"/>
                    </a:lnTo>
                    <a:lnTo>
                      <a:pt x="42" y="13"/>
                    </a:lnTo>
                    <a:lnTo>
                      <a:pt x="38" y="10"/>
                    </a:lnTo>
                    <a:lnTo>
                      <a:pt x="38" y="10"/>
                    </a:lnTo>
                    <a:lnTo>
                      <a:pt x="33" y="10"/>
                    </a:lnTo>
                    <a:lnTo>
                      <a:pt x="30" y="10"/>
                    </a:lnTo>
                    <a:lnTo>
                      <a:pt x="30" y="10"/>
                    </a:lnTo>
                    <a:lnTo>
                      <a:pt x="30" y="10"/>
                    </a:lnTo>
                    <a:lnTo>
                      <a:pt x="30" y="10"/>
                    </a:lnTo>
                    <a:lnTo>
                      <a:pt x="30" y="10"/>
                    </a:lnTo>
                    <a:lnTo>
                      <a:pt x="30" y="10"/>
                    </a:lnTo>
                    <a:lnTo>
                      <a:pt x="30" y="10"/>
                    </a:lnTo>
                    <a:lnTo>
                      <a:pt x="25" y="10"/>
                    </a:lnTo>
                    <a:lnTo>
                      <a:pt x="21" y="10"/>
                    </a:lnTo>
                    <a:lnTo>
                      <a:pt x="17" y="5"/>
                    </a:lnTo>
                    <a:lnTo>
                      <a:pt x="17" y="5"/>
                    </a:lnTo>
                    <a:lnTo>
                      <a:pt x="17" y="5"/>
                    </a:lnTo>
                    <a:lnTo>
                      <a:pt x="17" y="5"/>
                    </a:lnTo>
                    <a:lnTo>
                      <a:pt x="17" y="5"/>
                    </a:lnTo>
                    <a:lnTo>
                      <a:pt x="17" y="5"/>
                    </a:lnTo>
                    <a:lnTo>
                      <a:pt x="13" y="5"/>
                    </a:lnTo>
                    <a:lnTo>
                      <a:pt x="13" y="5"/>
                    </a:lnTo>
                    <a:lnTo>
                      <a:pt x="13" y="5"/>
                    </a:lnTo>
                    <a:lnTo>
                      <a:pt x="13" y="5"/>
                    </a:lnTo>
                    <a:lnTo>
                      <a:pt x="10" y="5"/>
                    </a:lnTo>
                    <a:lnTo>
                      <a:pt x="10" y="5"/>
                    </a:lnTo>
                    <a:lnTo>
                      <a:pt x="10" y="5"/>
                    </a:lnTo>
                    <a:lnTo>
                      <a:pt x="10" y="5"/>
                    </a:lnTo>
                    <a:lnTo>
                      <a:pt x="5" y="5"/>
                    </a:lnTo>
                    <a:lnTo>
                      <a:pt x="5" y="5"/>
                    </a:lnTo>
                    <a:lnTo>
                      <a:pt x="5" y="5"/>
                    </a:lnTo>
                    <a:lnTo>
                      <a:pt x="5" y="5"/>
                    </a:lnTo>
                    <a:lnTo>
                      <a:pt x="5" y="5"/>
                    </a:lnTo>
                    <a:lnTo>
                      <a:pt x="0" y="5"/>
                    </a:lnTo>
                    <a:lnTo>
                      <a:pt x="5" y="5"/>
                    </a:lnTo>
                    <a:close/>
                  </a:path>
                </a:pathLst>
              </a:custGeom>
              <a:solidFill>
                <a:srgbClr val="3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71" name="Freeform 179"/>
              <p:cNvSpPr>
                <a:spLocks/>
              </p:cNvSpPr>
              <p:nvPr/>
            </p:nvSpPr>
            <p:spPr bwMode="auto">
              <a:xfrm>
                <a:off x="2077" y="2776"/>
                <a:ext cx="20" cy="18"/>
              </a:xfrm>
              <a:custGeom>
                <a:avLst/>
                <a:gdLst>
                  <a:gd name="T0" fmla="*/ 5 w 20"/>
                  <a:gd name="T1" fmla="*/ 4 h 18"/>
                  <a:gd name="T2" fmla="*/ 0 w 20"/>
                  <a:gd name="T3" fmla="*/ 4 h 18"/>
                  <a:gd name="T4" fmla="*/ 0 w 20"/>
                  <a:gd name="T5" fmla="*/ 9 h 18"/>
                  <a:gd name="T6" fmla="*/ 5 w 20"/>
                  <a:gd name="T7" fmla="*/ 9 h 18"/>
                  <a:gd name="T8" fmla="*/ 5 w 20"/>
                  <a:gd name="T9" fmla="*/ 9 h 18"/>
                  <a:gd name="T10" fmla="*/ 5 w 20"/>
                  <a:gd name="T11" fmla="*/ 14 h 18"/>
                  <a:gd name="T12" fmla="*/ 5 w 20"/>
                  <a:gd name="T13" fmla="*/ 14 h 18"/>
                  <a:gd name="T14" fmla="*/ 9 w 20"/>
                  <a:gd name="T15" fmla="*/ 14 h 18"/>
                  <a:gd name="T16" fmla="*/ 9 w 20"/>
                  <a:gd name="T17" fmla="*/ 14 h 18"/>
                  <a:gd name="T18" fmla="*/ 9 w 20"/>
                  <a:gd name="T19" fmla="*/ 14 h 18"/>
                  <a:gd name="T20" fmla="*/ 13 w 20"/>
                  <a:gd name="T21" fmla="*/ 14 h 18"/>
                  <a:gd name="T22" fmla="*/ 13 w 20"/>
                  <a:gd name="T23" fmla="*/ 14 h 18"/>
                  <a:gd name="T24" fmla="*/ 13 w 20"/>
                  <a:gd name="T25" fmla="*/ 14 h 18"/>
                  <a:gd name="T26" fmla="*/ 17 w 20"/>
                  <a:gd name="T27" fmla="*/ 18 h 18"/>
                  <a:gd name="T28" fmla="*/ 17 w 20"/>
                  <a:gd name="T29" fmla="*/ 18 h 18"/>
                  <a:gd name="T30" fmla="*/ 20 w 20"/>
                  <a:gd name="T31" fmla="*/ 18 h 18"/>
                  <a:gd name="T32" fmla="*/ 20 w 20"/>
                  <a:gd name="T33" fmla="*/ 18 h 18"/>
                  <a:gd name="T34" fmla="*/ 20 w 20"/>
                  <a:gd name="T35" fmla="*/ 18 h 18"/>
                  <a:gd name="T36" fmla="*/ 17 w 20"/>
                  <a:gd name="T37" fmla="*/ 18 h 18"/>
                  <a:gd name="T38" fmla="*/ 17 w 20"/>
                  <a:gd name="T39" fmla="*/ 14 h 18"/>
                  <a:gd name="T40" fmla="*/ 17 w 20"/>
                  <a:gd name="T41" fmla="*/ 14 h 18"/>
                  <a:gd name="T42" fmla="*/ 13 w 20"/>
                  <a:gd name="T43" fmla="*/ 14 h 18"/>
                  <a:gd name="T44" fmla="*/ 13 w 20"/>
                  <a:gd name="T45" fmla="*/ 14 h 18"/>
                  <a:gd name="T46" fmla="*/ 13 w 20"/>
                  <a:gd name="T47" fmla="*/ 9 h 18"/>
                  <a:gd name="T48" fmla="*/ 13 w 20"/>
                  <a:gd name="T49" fmla="*/ 9 h 18"/>
                  <a:gd name="T50" fmla="*/ 9 w 20"/>
                  <a:gd name="T51" fmla="*/ 9 h 18"/>
                  <a:gd name="T52" fmla="*/ 9 w 20"/>
                  <a:gd name="T53" fmla="*/ 9 h 18"/>
                  <a:gd name="T54" fmla="*/ 9 w 20"/>
                  <a:gd name="T55" fmla="*/ 4 h 18"/>
                  <a:gd name="T56" fmla="*/ 9 w 20"/>
                  <a:gd name="T57" fmla="*/ 4 h 18"/>
                  <a:gd name="T58" fmla="*/ 9 w 20"/>
                  <a:gd name="T59" fmla="*/ 4 h 18"/>
                  <a:gd name="T60" fmla="*/ 5 w 20"/>
                  <a:gd name="T61" fmla="*/ 4 h 18"/>
                  <a:gd name="T62" fmla="*/ 5 w 20"/>
                  <a:gd name="T63" fmla="*/ 0 h 18"/>
                  <a:gd name="T64" fmla="*/ 5 w 20"/>
                  <a:gd name="T65" fmla="*/ 0 h 18"/>
                  <a:gd name="T66" fmla="*/ 5 w 20"/>
                  <a:gd name="T67" fmla="*/ 4 h 18"/>
                  <a:gd name="T68" fmla="*/ 5 w 20"/>
                  <a:gd name="T69" fmla="*/ 4 h 18"/>
                  <a:gd name="T70" fmla="*/ 5 w 20"/>
                  <a:gd name="T7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18">
                    <a:moveTo>
                      <a:pt x="5" y="4"/>
                    </a:moveTo>
                    <a:lnTo>
                      <a:pt x="0" y="4"/>
                    </a:lnTo>
                    <a:lnTo>
                      <a:pt x="0" y="9"/>
                    </a:lnTo>
                    <a:lnTo>
                      <a:pt x="5" y="9"/>
                    </a:lnTo>
                    <a:lnTo>
                      <a:pt x="5" y="9"/>
                    </a:lnTo>
                    <a:lnTo>
                      <a:pt x="5" y="14"/>
                    </a:lnTo>
                    <a:lnTo>
                      <a:pt x="5" y="14"/>
                    </a:lnTo>
                    <a:lnTo>
                      <a:pt x="9" y="14"/>
                    </a:lnTo>
                    <a:lnTo>
                      <a:pt x="9" y="14"/>
                    </a:lnTo>
                    <a:lnTo>
                      <a:pt x="9" y="14"/>
                    </a:lnTo>
                    <a:lnTo>
                      <a:pt x="13" y="14"/>
                    </a:lnTo>
                    <a:lnTo>
                      <a:pt x="13" y="14"/>
                    </a:lnTo>
                    <a:lnTo>
                      <a:pt x="13" y="14"/>
                    </a:lnTo>
                    <a:lnTo>
                      <a:pt x="17" y="18"/>
                    </a:lnTo>
                    <a:lnTo>
                      <a:pt x="17" y="18"/>
                    </a:lnTo>
                    <a:lnTo>
                      <a:pt x="20" y="18"/>
                    </a:lnTo>
                    <a:lnTo>
                      <a:pt x="20" y="18"/>
                    </a:lnTo>
                    <a:lnTo>
                      <a:pt x="20" y="18"/>
                    </a:lnTo>
                    <a:lnTo>
                      <a:pt x="17" y="18"/>
                    </a:lnTo>
                    <a:lnTo>
                      <a:pt x="17" y="14"/>
                    </a:lnTo>
                    <a:lnTo>
                      <a:pt x="17" y="14"/>
                    </a:lnTo>
                    <a:lnTo>
                      <a:pt x="13" y="14"/>
                    </a:lnTo>
                    <a:lnTo>
                      <a:pt x="13" y="14"/>
                    </a:lnTo>
                    <a:lnTo>
                      <a:pt x="13" y="9"/>
                    </a:lnTo>
                    <a:lnTo>
                      <a:pt x="13" y="9"/>
                    </a:lnTo>
                    <a:lnTo>
                      <a:pt x="9" y="9"/>
                    </a:lnTo>
                    <a:lnTo>
                      <a:pt x="9" y="9"/>
                    </a:lnTo>
                    <a:lnTo>
                      <a:pt x="9" y="4"/>
                    </a:lnTo>
                    <a:lnTo>
                      <a:pt x="9" y="4"/>
                    </a:lnTo>
                    <a:lnTo>
                      <a:pt x="9" y="4"/>
                    </a:lnTo>
                    <a:lnTo>
                      <a:pt x="5" y="4"/>
                    </a:lnTo>
                    <a:lnTo>
                      <a:pt x="5" y="0"/>
                    </a:lnTo>
                    <a:lnTo>
                      <a:pt x="5" y="0"/>
                    </a:lnTo>
                    <a:lnTo>
                      <a:pt x="5" y="4"/>
                    </a:lnTo>
                    <a:lnTo>
                      <a:pt x="5" y="4"/>
                    </a:lnTo>
                    <a:lnTo>
                      <a:pt x="5" y="4"/>
                    </a:lnTo>
                    <a:close/>
                  </a:path>
                </a:pathLst>
              </a:custGeom>
              <a:solidFill>
                <a:srgbClr val="3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72" name="Freeform 180"/>
              <p:cNvSpPr>
                <a:spLocks/>
              </p:cNvSpPr>
              <p:nvPr/>
            </p:nvSpPr>
            <p:spPr bwMode="auto">
              <a:xfrm>
                <a:off x="2090" y="2734"/>
                <a:ext cx="24" cy="9"/>
              </a:xfrm>
              <a:custGeom>
                <a:avLst/>
                <a:gdLst>
                  <a:gd name="T0" fmla="*/ 0 w 24"/>
                  <a:gd name="T1" fmla="*/ 5 h 9"/>
                  <a:gd name="T2" fmla="*/ 4 w 24"/>
                  <a:gd name="T3" fmla="*/ 5 h 9"/>
                  <a:gd name="T4" fmla="*/ 7 w 24"/>
                  <a:gd name="T5" fmla="*/ 5 h 9"/>
                  <a:gd name="T6" fmla="*/ 17 w 24"/>
                  <a:gd name="T7" fmla="*/ 5 h 9"/>
                  <a:gd name="T8" fmla="*/ 17 w 24"/>
                  <a:gd name="T9" fmla="*/ 5 h 9"/>
                  <a:gd name="T10" fmla="*/ 17 w 24"/>
                  <a:gd name="T11" fmla="*/ 9 h 9"/>
                  <a:gd name="T12" fmla="*/ 20 w 24"/>
                  <a:gd name="T13" fmla="*/ 9 h 9"/>
                  <a:gd name="T14" fmla="*/ 24 w 24"/>
                  <a:gd name="T15" fmla="*/ 9 h 9"/>
                  <a:gd name="T16" fmla="*/ 24 w 24"/>
                  <a:gd name="T17" fmla="*/ 9 h 9"/>
                  <a:gd name="T18" fmla="*/ 20 w 24"/>
                  <a:gd name="T19" fmla="*/ 9 h 9"/>
                  <a:gd name="T20" fmla="*/ 17 w 24"/>
                  <a:gd name="T21" fmla="*/ 5 h 9"/>
                  <a:gd name="T22" fmla="*/ 17 w 24"/>
                  <a:gd name="T23" fmla="*/ 5 h 9"/>
                  <a:gd name="T24" fmla="*/ 17 w 24"/>
                  <a:gd name="T25" fmla="*/ 5 h 9"/>
                  <a:gd name="T26" fmla="*/ 12 w 24"/>
                  <a:gd name="T27" fmla="*/ 5 h 9"/>
                  <a:gd name="T28" fmla="*/ 12 w 24"/>
                  <a:gd name="T29" fmla="*/ 5 h 9"/>
                  <a:gd name="T30" fmla="*/ 7 w 24"/>
                  <a:gd name="T31" fmla="*/ 0 h 9"/>
                  <a:gd name="T32" fmla="*/ 7 w 24"/>
                  <a:gd name="T33" fmla="*/ 0 h 9"/>
                  <a:gd name="T34" fmla="*/ 4 w 24"/>
                  <a:gd name="T35" fmla="*/ 0 h 9"/>
                  <a:gd name="T36" fmla="*/ 4 w 24"/>
                  <a:gd name="T37" fmla="*/ 0 h 9"/>
                  <a:gd name="T38" fmla="*/ 4 w 24"/>
                  <a:gd name="T39" fmla="*/ 0 h 9"/>
                  <a:gd name="T40" fmla="*/ 4 w 24"/>
                  <a:gd name="T41" fmla="*/ 0 h 9"/>
                  <a:gd name="T42" fmla="*/ 4 w 24"/>
                  <a:gd name="T43" fmla="*/ 0 h 9"/>
                  <a:gd name="T44" fmla="*/ 4 w 24"/>
                  <a:gd name="T45" fmla="*/ 0 h 9"/>
                  <a:gd name="T46" fmla="*/ 4 w 24"/>
                  <a:gd name="T47" fmla="*/ 0 h 9"/>
                  <a:gd name="T48" fmla="*/ 4 w 24"/>
                  <a:gd name="T49" fmla="*/ 0 h 9"/>
                  <a:gd name="T50" fmla="*/ 0 w 24"/>
                  <a:gd name="T51" fmla="*/ 5 h 9"/>
                  <a:gd name="T52" fmla="*/ 0 w 24"/>
                  <a:gd name="T5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9">
                    <a:moveTo>
                      <a:pt x="0" y="5"/>
                    </a:moveTo>
                    <a:lnTo>
                      <a:pt x="4" y="5"/>
                    </a:lnTo>
                    <a:lnTo>
                      <a:pt x="7" y="5"/>
                    </a:lnTo>
                    <a:lnTo>
                      <a:pt x="17" y="5"/>
                    </a:lnTo>
                    <a:lnTo>
                      <a:pt x="17" y="5"/>
                    </a:lnTo>
                    <a:lnTo>
                      <a:pt x="17" y="9"/>
                    </a:lnTo>
                    <a:lnTo>
                      <a:pt x="20" y="9"/>
                    </a:lnTo>
                    <a:lnTo>
                      <a:pt x="24" y="9"/>
                    </a:lnTo>
                    <a:lnTo>
                      <a:pt x="24" y="9"/>
                    </a:lnTo>
                    <a:lnTo>
                      <a:pt x="20" y="9"/>
                    </a:lnTo>
                    <a:lnTo>
                      <a:pt x="17" y="5"/>
                    </a:lnTo>
                    <a:lnTo>
                      <a:pt x="17" y="5"/>
                    </a:lnTo>
                    <a:lnTo>
                      <a:pt x="17" y="5"/>
                    </a:lnTo>
                    <a:lnTo>
                      <a:pt x="12" y="5"/>
                    </a:lnTo>
                    <a:lnTo>
                      <a:pt x="12" y="5"/>
                    </a:lnTo>
                    <a:lnTo>
                      <a:pt x="7" y="0"/>
                    </a:lnTo>
                    <a:lnTo>
                      <a:pt x="7" y="0"/>
                    </a:lnTo>
                    <a:lnTo>
                      <a:pt x="4" y="0"/>
                    </a:lnTo>
                    <a:lnTo>
                      <a:pt x="4" y="0"/>
                    </a:lnTo>
                    <a:lnTo>
                      <a:pt x="4" y="0"/>
                    </a:lnTo>
                    <a:lnTo>
                      <a:pt x="4" y="0"/>
                    </a:lnTo>
                    <a:lnTo>
                      <a:pt x="4" y="0"/>
                    </a:lnTo>
                    <a:lnTo>
                      <a:pt x="4" y="0"/>
                    </a:lnTo>
                    <a:lnTo>
                      <a:pt x="4" y="0"/>
                    </a:lnTo>
                    <a:lnTo>
                      <a:pt x="4" y="0"/>
                    </a:lnTo>
                    <a:lnTo>
                      <a:pt x="0" y="5"/>
                    </a:lnTo>
                    <a:lnTo>
                      <a:pt x="0" y="5"/>
                    </a:lnTo>
                    <a:close/>
                  </a:path>
                </a:pathLst>
              </a:custGeom>
              <a:solidFill>
                <a:srgbClr val="3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73" name="Freeform 181"/>
              <p:cNvSpPr>
                <a:spLocks/>
              </p:cNvSpPr>
              <p:nvPr/>
            </p:nvSpPr>
            <p:spPr bwMode="auto">
              <a:xfrm>
                <a:off x="2168" y="2698"/>
                <a:ext cx="25" cy="27"/>
              </a:xfrm>
              <a:custGeom>
                <a:avLst/>
                <a:gdLst>
                  <a:gd name="T0" fmla="*/ 0 w 25"/>
                  <a:gd name="T1" fmla="*/ 0 h 27"/>
                  <a:gd name="T2" fmla="*/ 4 w 25"/>
                  <a:gd name="T3" fmla="*/ 3 h 27"/>
                  <a:gd name="T4" fmla="*/ 12 w 25"/>
                  <a:gd name="T5" fmla="*/ 8 h 27"/>
                  <a:gd name="T6" fmla="*/ 20 w 25"/>
                  <a:gd name="T7" fmla="*/ 17 h 27"/>
                  <a:gd name="T8" fmla="*/ 20 w 25"/>
                  <a:gd name="T9" fmla="*/ 17 h 27"/>
                  <a:gd name="T10" fmla="*/ 17 w 25"/>
                  <a:gd name="T11" fmla="*/ 17 h 27"/>
                  <a:gd name="T12" fmla="*/ 17 w 25"/>
                  <a:gd name="T13" fmla="*/ 8 h 27"/>
                  <a:gd name="T14" fmla="*/ 12 w 25"/>
                  <a:gd name="T15" fmla="*/ 3 h 27"/>
                  <a:gd name="T16" fmla="*/ 12 w 25"/>
                  <a:gd name="T17" fmla="*/ 3 h 27"/>
                  <a:gd name="T18" fmla="*/ 9 w 25"/>
                  <a:gd name="T19" fmla="*/ 3 h 27"/>
                  <a:gd name="T20" fmla="*/ 9 w 25"/>
                  <a:gd name="T21" fmla="*/ 3 h 27"/>
                  <a:gd name="T22" fmla="*/ 9 w 25"/>
                  <a:gd name="T23" fmla="*/ 3 h 27"/>
                  <a:gd name="T24" fmla="*/ 9 w 25"/>
                  <a:gd name="T25" fmla="*/ 3 h 27"/>
                  <a:gd name="T26" fmla="*/ 12 w 25"/>
                  <a:gd name="T27" fmla="*/ 8 h 27"/>
                  <a:gd name="T28" fmla="*/ 17 w 25"/>
                  <a:gd name="T29" fmla="*/ 17 h 27"/>
                  <a:gd name="T30" fmla="*/ 25 w 25"/>
                  <a:gd name="T31" fmla="*/ 27 h 27"/>
                  <a:gd name="T32" fmla="*/ 25 w 25"/>
                  <a:gd name="T33" fmla="*/ 27 h 27"/>
                  <a:gd name="T34" fmla="*/ 20 w 25"/>
                  <a:gd name="T35" fmla="*/ 22 h 27"/>
                  <a:gd name="T36" fmla="*/ 17 w 25"/>
                  <a:gd name="T37" fmla="*/ 17 h 27"/>
                  <a:gd name="T38" fmla="*/ 12 w 25"/>
                  <a:gd name="T39" fmla="*/ 8 h 27"/>
                  <a:gd name="T40" fmla="*/ 12 w 25"/>
                  <a:gd name="T41" fmla="*/ 8 h 27"/>
                  <a:gd name="T42" fmla="*/ 9 w 25"/>
                  <a:gd name="T43" fmla="*/ 8 h 27"/>
                  <a:gd name="T44" fmla="*/ 9 w 25"/>
                  <a:gd name="T45" fmla="*/ 8 h 27"/>
                  <a:gd name="T46" fmla="*/ 12 w 25"/>
                  <a:gd name="T47" fmla="*/ 8 h 27"/>
                  <a:gd name="T48" fmla="*/ 12 w 25"/>
                  <a:gd name="T49" fmla="*/ 8 h 27"/>
                  <a:gd name="T50" fmla="*/ 9 w 25"/>
                  <a:gd name="T51" fmla="*/ 8 h 27"/>
                  <a:gd name="T52" fmla="*/ 4 w 25"/>
                  <a:gd name="T53" fmla="*/ 8 h 27"/>
                  <a:gd name="T54" fmla="*/ 4 w 25"/>
                  <a:gd name="T55" fmla="*/ 3 h 27"/>
                  <a:gd name="T56" fmla="*/ 4 w 25"/>
                  <a:gd name="T57" fmla="*/ 3 h 27"/>
                  <a:gd name="T58" fmla="*/ 4 w 25"/>
                  <a:gd name="T59" fmla="*/ 3 h 27"/>
                  <a:gd name="T60" fmla="*/ 4 w 25"/>
                  <a:gd name="T61" fmla="*/ 3 h 27"/>
                  <a:gd name="T62" fmla="*/ 4 w 25"/>
                  <a:gd name="T63" fmla="*/ 3 h 27"/>
                  <a:gd name="T64" fmla="*/ 4 w 25"/>
                  <a:gd name="T65" fmla="*/ 3 h 27"/>
                  <a:gd name="T66" fmla="*/ 4 w 25"/>
                  <a:gd name="T67" fmla="*/ 3 h 27"/>
                  <a:gd name="T68" fmla="*/ 4 w 25"/>
                  <a:gd name="T69" fmla="*/ 3 h 27"/>
                  <a:gd name="T70" fmla="*/ 4 w 25"/>
                  <a:gd name="T71" fmla="*/ 0 h 27"/>
                  <a:gd name="T72" fmla="*/ 4 w 25"/>
                  <a:gd name="T73" fmla="*/ 0 h 27"/>
                  <a:gd name="T74" fmla="*/ 0 w 25"/>
                  <a:gd name="T75" fmla="*/ 0 h 27"/>
                  <a:gd name="T76" fmla="*/ 0 w 25"/>
                  <a:gd name="T77" fmla="*/ 0 h 27"/>
                  <a:gd name="T78" fmla="*/ 0 w 25"/>
                  <a:gd name="T7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27">
                    <a:moveTo>
                      <a:pt x="0" y="0"/>
                    </a:moveTo>
                    <a:lnTo>
                      <a:pt x="4" y="3"/>
                    </a:lnTo>
                    <a:lnTo>
                      <a:pt x="12" y="8"/>
                    </a:lnTo>
                    <a:lnTo>
                      <a:pt x="20" y="17"/>
                    </a:lnTo>
                    <a:lnTo>
                      <a:pt x="20" y="17"/>
                    </a:lnTo>
                    <a:lnTo>
                      <a:pt x="17" y="17"/>
                    </a:lnTo>
                    <a:lnTo>
                      <a:pt x="17" y="8"/>
                    </a:lnTo>
                    <a:lnTo>
                      <a:pt x="12" y="3"/>
                    </a:lnTo>
                    <a:lnTo>
                      <a:pt x="12" y="3"/>
                    </a:lnTo>
                    <a:lnTo>
                      <a:pt x="9" y="3"/>
                    </a:lnTo>
                    <a:lnTo>
                      <a:pt x="9" y="3"/>
                    </a:lnTo>
                    <a:lnTo>
                      <a:pt x="9" y="3"/>
                    </a:lnTo>
                    <a:lnTo>
                      <a:pt x="9" y="3"/>
                    </a:lnTo>
                    <a:lnTo>
                      <a:pt x="12" y="8"/>
                    </a:lnTo>
                    <a:lnTo>
                      <a:pt x="17" y="17"/>
                    </a:lnTo>
                    <a:lnTo>
                      <a:pt x="25" y="27"/>
                    </a:lnTo>
                    <a:lnTo>
                      <a:pt x="25" y="27"/>
                    </a:lnTo>
                    <a:lnTo>
                      <a:pt x="20" y="22"/>
                    </a:lnTo>
                    <a:lnTo>
                      <a:pt x="17" y="17"/>
                    </a:lnTo>
                    <a:lnTo>
                      <a:pt x="12" y="8"/>
                    </a:lnTo>
                    <a:lnTo>
                      <a:pt x="12" y="8"/>
                    </a:lnTo>
                    <a:lnTo>
                      <a:pt x="9" y="8"/>
                    </a:lnTo>
                    <a:lnTo>
                      <a:pt x="9" y="8"/>
                    </a:lnTo>
                    <a:lnTo>
                      <a:pt x="12" y="8"/>
                    </a:lnTo>
                    <a:lnTo>
                      <a:pt x="12" y="8"/>
                    </a:lnTo>
                    <a:lnTo>
                      <a:pt x="9" y="8"/>
                    </a:lnTo>
                    <a:lnTo>
                      <a:pt x="4" y="8"/>
                    </a:lnTo>
                    <a:lnTo>
                      <a:pt x="4" y="3"/>
                    </a:lnTo>
                    <a:lnTo>
                      <a:pt x="4" y="3"/>
                    </a:lnTo>
                    <a:lnTo>
                      <a:pt x="4" y="3"/>
                    </a:lnTo>
                    <a:lnTo>
                      <a:pt x="4" y="3"/>
                    </a:lnTo>
                    <a:lnTo>
                      <a:pt x="4" y="3"/>
                    </a:lnTo>
                    <a:lnTo>
                      <a:pt x="4" y="3"/>
                    </a:lnTo>
                    <a:lnTo>
                      <a:pt x="4" y="3"/>
                    </a:lnTo>
                    <a:lnTo>
                      <a:pt x="4" y="3"/>
                    </a:lnTo>
                    <a:lnTo>
                      <a:pt x="4" y="0"/>
                    </a:lnTo>
                    <a:lnTo>
                      <a:pt x="4" y="0"/>
                    </a:lnTo>
                    <a:lnTo>
                      <a:pt x="0" y="0"/>
                    </a:lnTo>
                    <a:lnTo>
                      <a:pt x="0" y="0"/>
                    </a:lnTo>
                    <a:lnTo>
                      <a:pt x="0" y="0"/>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74" name="Freeform 182"/>
              <p:cNvSpPr>
                <a:spLocks/>
              </p:cNvSpPr>
              <p:nvPr/>
            </p:nvSpPr>
            <p:spPr bwMode="auto">
              <a:xfrm>
                <a:off x="2132" y="2679"/>
                <a:ext cx="56" cy="22"/>
              </a:xfrm>
              <a:custGeom>
                <a:avLst/>
                <a:gdLst>
                  <a:gd name="T0" fmla="*/ 53 w 56"/>
                  <a:gd name="T1" fmla="*/ 19 h 22"/>
                  <a:gd name="T2" fmla="*/ 40 w 56"/>
                  <a:gd name="T3" fmla="*/ 10 h 22"/>
                  <a:gd name="T4" fmla="*/ 32 w 56"/>
                  <a:gd name="T5" fmla="*/ 10 h 22"/>
                  <a:gd name="T6" fmla="*/ 32 w 56"/>
                  <a:gd name="T7" fmla="*/ 10 h 22"/>
                  <a:gd name="T8" fmla="*/ 32 w 56"/>
                  <a:gd name="T9" fmla="*/ 10 h 22"/>
                  <a:gd name="T10" fmla="*/ 32 w 56"/>
                  <a:gd name="T11" fmla="*/ 10 h 22"/>
                  <a:gd name="T12" fmla="*/ 28 w 56"/>
                  <a:gd name="T13" fmla="*/ 10 h 22"/>
                  <a:gd name="T14" fmla="*/ 23 w 56"/>
                  <a:gd name="T15" fmla="*/ 10 h 22"/>
                  <a:gd name="T16" fmla="*/ 23 w 56"/>
                  <a:gd name="T17" fmla="*/ 10 h 22"/>
                  <a:gd name="T18" fmla="*/ 23 w 56"/>
                  <a:gd name="T19" fmla="*/ 5 h 22"/>
                  <a:gd name="T20" fmla="*/ 23 w 56"/>
                  <a:gd name="T21" fmla="*/ 10 h 22"/>
                  <a:gd name="T22" fmla="*/ 36 w 56"/>
                  <a:gd name="T23" fmla="*/ 10 h 22"/>
                  <a:gd name="T24" fmla="*/ 36 w 56"/>
                  <a:gd name="T25" fmla="*/ 10 h 22"/>
                  <a:gd name="T26" fmla="*/ 40 w 56"/>
                  <a:gd name="T27" fmla="*/ 10 h 22"/>
                  <a:gd name="T28" fmla="*/ 36 w 56"/>
                  <a:gd name="T29" fmla="*/ 10 h 22"/>
                  <a:gd name="T30" fmla="*/ 11 w 56"/>
                  <a:gd name="T31" fmla="*/ 5 h 22"/>
                  <a:gd name="T32" fmla="*/ 11 w 56"/>
                  <a:gd name="T33" fmla="*/ 5 h 22"/>
                  <a:gd name="T34" fmla="*/ 11 w 56"/>
                  <a:gd name="T35" fmla="*/ 5 h 22"/>
                  <a:gd name="T36" fmla="*/ 11 w 56"/>
                  <a:gd name="T37" fmla="*/ 5 h 22"/>
                  <a:gd name="T38" fmla="*/ 11 w 56"/>
                  <a:gd name="T39" fmla="*/ 5 h 22"/>
                  <a:gd name="T40" fmla="*/ 7 w 56"/>
                  <a:gd name="T41" fmla="*/ 5 h 22"/>
                  <a:gd name="T42" fmla="*/ 7 w 56"/>
                  <a:gd name="T43" fmla="*/ 5 h 22"/>
                  <a:gd name="T44" fmla="*/ 7 w 56"/>
                  <a:gd name="T45" fmla="*/ 5 h 22"/>
                  <a:gd name="T46" fmla="*/ 15 w 56"/>
                  <a:gd name="T47" fmla="*/ 0 h 22"/>
                  <a:gd name="T48" fmla="*/ 15 w 56"/>
                  <a:gd name="T49" fmla="*/ 0 h 22"/>
                  <a:gd name="T50" fmla="*/ 15 w 56"/>
                  <a:gd name="T51" fmla="*/ 0 h 22"/>
                  <a:gd name="T52" fmla="*/ 11 w 56"/>
                  <a:gd name="T53" fmla="*/ 0 h 22"/>
                  <a:gd name="T54" fmla="*/ 3 w 56"/>
                  <a:gd name="T55" fmla="*/ 0 h 22"/>
                  <a:gd name="T56" fmla="*/ 0 w 56"/>
                  <a:gd name="T57" fmla="*/ 0 h 22"/>
                  <a:gd name="T58" fmla="*/ 3 w 56"/>
                  <a:gd name="T59" fmla="*/ 0 h 22"/>
                  <a:gd name="T60" fmla="*/ 3 w 56"/>
                  <a:gd name="T61" fmla="*/ 0 h 22"/>
                  <a:gd name="T62" fmla="*/ 20 w 56"/>
                  <a:gd name="T63" fmla="*/ 0 h 22"/>
                  <a:gd name="T64" fmla="*/ 20 w 56"/>
                  <a:gd name="T65" fmla="*/ 0 h 22"/>
                  <a:gd name="T66" fmla="*/ 36 w 56"/>
                  <a:gd name="T67" fmla="*/ 5 h 22"/>
                  <a:gd name="T68" fmla="*/ 36 w 56"/>
                  <a:gd name="T69" fmla="*/ 5 h 22"/>
                  <a:gd name="T70" fmla="*/ 45 w 56"/>
                  <a:gd name="T71" fmla="*/ 10 h 22"/>
                  <a:gd name="T72" fmla="*/ 45 w 56"/>
                  <a:gd name="T73" fmla="*/ 10 h 22"/>
                  <a:gd name="T74" fmla="*/ 53 w 56"/>
                  <a:gd name="T75" fmla="*/ 13 h 22"/>
                  <a:gd name="T76" fmla="*/ 53 w 56"/>
                  <a:gd name="T77" fmla="*/ 19 h 22"/>
                  <a:gd name="T78" fmla="*/ 56 w 56"/>
                  <a:gd name="T79" fmla="*/ 19 h 22"/>
                  <a:gd name="T80" fmla="*/ 56 w 56"/>
                  <a:gd name="T8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22">
                    <a:moveTo>
                      <a:pt x="56" y="22"/>
                    </a:moveTo>
                    <a:lnTo>
                      <a:pt x="53" y="19"/>
                    </a:lnTo>
                    <a:lnTo>
                      <a:pt x="45" y="13"/>
                    </a:lnTo>
                    <a:lnTo>
                      <a:pt x="40" y="10"/>
                    </a:lnTo>
                    <a:lnTo>
                      <a:pt x="40" y="10"/>
                    </a:lnTo>
                    <a:lnTo>
                      <a:pt x="32" y="10"/>
                    </a:lnTo>
                    <a:lnTo>
                      <a:pt x="32" y="10"/>
                    </a:lnTo>
                    <a:lnTo>
                      <a:pt x="32" y="10"/>
                    </a:lnTo>
                    <a:lnTo>
                      <a:pt x="32" y="10"/>
                    </a:lnTo>
                    <a:lnTo>
                      <a:pt x="32" y="10"/>
                    </a:lnTo>
                    <a:lnTo>
                      <a:pt x="32" y="10"/>
                    </a:lnTo>
                    <a:lnTo>
                      <a:pt x="32" y="10"/>
                    </a:lnTo>
                    <a:lnTo>
                      <a:pt x="32" y="10"/>
                    </a:lnTo>
                    <a:lnTo>
                      <a:pt x="28" y="10"/>
                    </a:lnTo>
                    <a:lnTo>
                      <a:pt x="23" y="10"/>
                    </a:lnTo>
                    <a:lnTo>
                      <a:pt x="23" y="10"/>
                    </a:lnTo>
                    <a:lnTo>
                      <a:pt x="23" y="10"/>
                    </a:lnTo>
                    <a:lnTo>
                      <a:pt x="23" y="10"/>
                    </a:lnTo>
                    <a:lnTo>
                      <a:pt x="23" y="10"/>
                    </a:lnTo>
                    <a:lnTo>
                      <a:pt x="23" y="5"/>
                    </a:lnTo>
                    <a:lnTo>
                      <a:pt x="23" y="5"/>
                    </a:lnTo>
                    <a:lnTo>
                      <a:pt x="23" y="10"/>
                    </a:lnTo>
                    <a:lnTo>
                      <a:pt x="28" y="10"/>
                    </a:lnTo>
                    <a:lnTo>
                      <a:pt x="36" y="10"/>
                    </a:lnTo>
                    <a:lnTo>
                      <a:pt x="36" y="10"/>
                    </a:lnTo>
                    <a:lnTo>
                      <a:pt x="36" y="10"/>
                    </a:lnTo>
                    <a:lnTo>
                      <a:pt x="36" y="10"/>
                    </a:lnTo>
                    <a:lnTo>
                      <a:pt x="40" y="10"/>
                    </a:lnTo>
                    <a:lnTo>
                      <a:pt x="40" y="10"/>
                    </a:lnTo>
                    <a:lnTo>
                      <a:pt x="36" y="10"/>
                    </a:lnTo>
                    <a:lnTo>
                      <a:pt x="28" y="5"/>
                    </a:lnTo>
                    <a:lnTo>
                      <a:pt x="11" y="5"/>
                    </a:lnTo>
                    <a:lnTo>
                      <a:pt x="11" y="5"/>
                    </a:lnTo>
                    <a:lnTo>
                      <a:pt x="11" y="5"/>
                    </a:lnTo>
                    <a:lnTo>
                      <a:pt x="11" y="5"/>
                    </a:lnTo>
                    <a:lnTo>
                      <a:pt x="11" y="5"/>
                    </a:lnTo>
                    <a:lnTo>
                      <a:pt x="11" y="5"/>
                    </a:lnTo>
                    <a:lnTo>
                      <a:pt x="11" y="5"/>
                    </a:lnTo>
                    <a:lnTo>
                      <a:pt x="11" y="5"/>
                    </a:lnTo>
                    <a:lnTo>
                      <a:pt x="11" y="5"/>
                    </a:lnTo>
                    <a:lnTo>
                      <a:pt x="11" y="5"/>
                    </a:lnTo>
                    <a:lnTo>
                      <a:pt x="7" y="5"/>
                    </a:lnTo>
                    <a:lnTo>
                      <a:pt x="7" y="5"/>
                    </a:lnTo>
                    <a:lnTo>
                      <a:pt x="7" y="5"/>
                    </a:lnTo>
                    <a:lnTo>
                      <a:pt x="7" y="5"/>
                    </a:lnTo>
                    <a:lnTo>
                      <a:pt x="7" y="5"/>
                    </a:lnTo>
                    <a:lnTo>
                      <a:pt x="11" y="5"/>
                    </a:lnTo>
                    <a:lnTo>
                      <a:pt x="15" y="0"/>
                    </a:lnTo>
                    <a:lnTo>
                      <a:pt x="15" y="0"/>
                    </a:lnTo>
                    <a:lnTo>
                      <a:pt x="15" y="0"/>
                    </a:lnTo>
                    <a:lnTo>
                      <a:pt x="15" y="0"/>
                    </a:lnTo>
                    <a:lnTo>
                      <a:pt x="15" y="0"/>
                    </a:lnTo>
                    <a:lnTo>
                      <a:pt x="15" y="0"/>
                    </a:lnTo>
                    <a:lnTo>
                      <a:pt x="11" y="0"/>
                    </a:lnTo>
                    <a:lnTo>
                      <a:pt x="7" y="0"/>
                    </a:lnTo>
                    <a:lnTo>
                      <a:pt x="3" y="0"/>
                    </a:lnTo>
                    <a:lnTo>
                      <a:pt x="3" y="0"/>
                    </a:lnTo>
                    <a:lnTo>
                      <a:pt x="0" y="0"/>
                    </a:lnTo>
                    <a:lnTo>
                      <a:pt x="0" y="0"/>
                    </a:lnTo>
                    <a:lnTo>
                      <a:pt x="3" y="0"/>
                    </a:lnTo>
                    <a:lnTo>
                      <a:pt x="3" y="0"/>
                    </a:lnTo>
                    <a:lnTo>
                      <a:pt x="3" y="0"/>
                    </a:lnTo>
                    <a:lnTo>
                      <a:pt x="7" y="0"/>
                    </a:lnTo>
                    <a:lnTo>
                      <a:pt x="20" y="0"/>
                    </a:lnTo>
                    <a:lnTo>
                      <a:pt x="20" y="0"/>
                    </a:lnTo>
                    <a:lnTo>
                      <a:pt x="20" y="0"/>
                    </a:lnTo>
                    <a:lnTo>
                      <a:pt x="28" y="5"/>
                    </a:lnTo>
                    <a:lnTo>
                      <a:pt x="36" y="5"/>
                    </a:lnTo>
                    <a:lnTo>
                      <a:pt x="36" y="5"/>
                    </a:lnTo>
                    <a:lnTo>
                      <a:pt x="36" y="5"/>
                    </a:lnTo>
                    <a:lnTo>
                      <a:pt x="36" y="10"/>
                    </a:lnTo>
                    <a:lnTo>
                      <a:pt x="45" y="10"/>
                    </a:lnTo>
                    <a:lnTo>
                      <a:pt x="45" y="10"/>
                    </a:lnTo>
                    <a:lnTo>
                      <a:pt x="45" y="10"/>
                    </a:lnTo>
                    <a:lnTo>
                      <a:pt x="48" y="13"/>
                    </a:lnTo>
                    <a:lnTo>
                      <a:pt x="53" y="13"/>
                    </a:lnTo>
                    <a:lnTo>
                      <a:pt x="53" y="13"/>
                    </a:lnTo>
                    <a:lnTo>
                      <a:pt x="53" y="19"/>
                    </a:lnTo>
                    <a:lnTo>
                      <a:pt x="53" y="19"/>
                    </a:lnTo>
                    <a:lnTo>
                      <a:pt x="56" y="19"/>
                    </a:lnTo>
                    <a:lnTo>
                      <a:pt x="56" y="19"/>
                    </a:lnTo>
                    <a:lnTo>
                      <a:pt x="56" y="22"/>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75" name="Freeform 183"/>
              <p:cNvSpPr>
                <a:spLocks/>
              </p:cNvSpPr>
              <p:nvPr/>
            </p:nvSpPr>
            <p:spPr bwMode="auto">
              <a:xfrm>
                <a:off x="2160" y="2701"/>
                <a:ext cx="37" cy="42"/>
              </a:xfrm>
              <a:custGeom>
                <a:avLst/>
                <a:gdLst>
                  <a:gd name="T0" fmla="*/ 0 w 37"/>
                  <a:gd name="T1" fmla="*/ 0 h 42"/>
                  <a:gd name="T2" fmla="*/ 4 w 37"/>
                  <a:gd name="T3" fmla="*/ 0 h 42"/>
                  <a:gd name="T4" fmla="*/ 12 w 37"/>
                  <a:gd name="T5" fmla="*/ 5 h 42"/>
                  <a:gd name="T6" fmla="*/ 17 w 37"/>
                  <a:gd name="T7" fmla="*/ 10 h 42"/>
                  <a:gd name="T8" fmla="*/ 17 w 37"/>
                  <a:gd name="T9" fmla="*/ 10 h 42"/>
                  <a:gd name="T10" fmla="*/ 20 w 37"/>
                  <a:gd name="T11" fmla="*/ 14 h 42"/>
                  <a:gd name="T12" fmla="*/ 28 w 37"/>
                  <a:gd name="T13" fmla="*/ 19 h 42"/>
                  <a:gd name="T14" fmla="*/ 37 w 37"/>
                  <a:gd name="T15" fmla="*/ 28 h 42"/>
                  <a:gd name="T16" fmla="*/ 37 w 37"/>
                  <a:gd name="T17" fmla="*/ 28 h 42"/>
                  <a:gd name="T18" fmla="*/ 37 w 37"/>
                  <a:gd name="T19" fmla="*/ 33 h 42"/>
                  <a:gd name="T20" fmla="*/ 37 w 37"/>
                  <a:gd name="T21" fmla="*/ 38 h 42"/>
                  <a:gd name="T22" fmla="*/ 37 w 37"/>
                  <a:gd name="T23" fmla="*/ 42 h 42"/>
                  <a:gd name="T24" fmla="*/ 37 w 37"/>
                  <a:gd name="T25" fmla="*/ 42 h 42"/>
                  <a:gd name="T26" fmla="*/ 37 w 37"/>
                  <a:gd name="T27" fmla="*/ 38 h 42"/>
                  <a:gd name="T28" fmla="*/ 33 w 37"/>
                  <a:gd name="T29" fmla="*/ 33 h 42"/>
                  <a:gd name="T30" fmla="*/ 33 w 37"/>
                  <a:gd name="T31" fmla="*/ 24 h 42"/>
                  <a:gd name="T32" fmla="*/ 33 w 37"/>
                  <a:gd name="T33" fmla="*/ 24 h 42"/>
                  <a:gd name="T34" fmla="*/ 25 w 37"/>
                  <a:gd name="T35" fmla="*/ 19 h 42"/>
                  <a:gd name="T36" fmla="*/ 17 w 37"/>
                  <a:gd name="T37" fmla="*/ 10 h 42"/>
                  <a:gd name="T38" fmla="*/ 12 w 37"/>
                  <a:gd name="T39" fmla="*/ 5 h 42"/>
                  <a:gd name="T40" fmla="*/ 12 w 37"/>
                  <a:gd name="T41" fmla="*/ 5 h 42"/>
                  <a:gd name="T42" fmla="*/ 8 w 37"/>
                  <a:gd name="T43" fmla="*/ 5 h 42"/>
                  <a:gd name="T44" fmla="*/ 8 w 37"/>
                  <a:gd name="T45" fmla="*/ 5 h 42"/>
                  <a:gd name="T46" fmla="*/ 8 w 37"/>
                  <a:gd name="T47" fmla="*/ 5 h 42"/>
                  <a:gd name="T48" fmla="*/ 8 w 37"/>
                  <a:gd name="T49" fmla="*/ 5 h 42"/>
                  <a:gd name="T50" fmla="*/ 8 w 37"/>
                  <a:gd name="T51" fmla="*/ 5 h 42"/>
                  <a:gd name="T52" fmla="*/ 8 w 37"/>
                  <a:gd name="T53" fmla="*/ 5 h 42"/>
                  <a:gd name="T54" fmla="*/ 4 w 37"/>
                  <a:gd name="T55" fmla="*/ 5 h 42"/>
                  <a:gd name="T56" fmla="*/ 4 w 37"/>
                  <a:gd name="T57" fmla="*/ 5 h 42"/>
                  <a:gd name="T58" fmla="*/ 4 w 37"/>
                  <a:gd name="T59" fmla="*/ 5 h 42"/>
                  <a:gd name="T60" fmla="*/ 0 w 37"/>
                  <a:gd name="T61" fmla="*/ 0 h 42"/>
                  <a:gd name="T62" fmla="*/ 0 w 37"/>
                  <a:gd name="T6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2">
                    <a:moveTo>
                      <a:pt x="0" y="0"/>
                    </a:moveTo>
                    <a:lnTo>
                      <a:pt x="4" y="0"/>
                    </a:lnTo>
                    <a:lnTo>
                      <a:pt x="12" y="5"/>
                    </a:lnTo>
                    <a:lnTo>
                      <a:pt x="17" y="10"/>
                    </a:lnTo>
                    <a:lnTo>
                      <a:pt x="17" y="10"/>
                    </a:lnTo>
                    <a:lnTo>
                      <a:pt x="20" y="14"/>
                    </a:lnTo>
                    <a:lnTo>
                      <a:pt x="28" y="19"/>
                    </a:lnTo>
                    <a:lnTo>
                      <a:pt x="37" y="28"/>
                    </a:lnTo>
                    <a:lnTo>
                      <a:pt x="37" y="28"/>
                    </a:lnTo>
                    <a:lnTo>
                      <a:pt x="37" y="33"/>
                    </a:lnTo>
                    <a:lnTo>
                      <a:pt x="37" y="38"/>
                    </a:lnTo>
                    <a:lnTo>
                      <a:pt x="37" y="42"/>
                    </a:lnTo>
                    <a:lnTo>
                      <a:pt x="37" y="42"/>
                    </a:lnTo>
                    <a:lnTo>
                      <a:pt x="37" y="38"/>
                    </a:lnTo>
                    <a:lnTo>
                      <a:pt x="33" y="33"/>
                    </a:lnTo>
                    <a:lnTo>
                      <a:pt x="33" y="24"/>
                    </a:lnTo>
                    <a:lnTo>
                      <a:pt x="33" y="24"/>
                    </a:lnTo>
                    <a:lnTo>
                      <a:pt x="25" y="19"/>
                    </a:lnTo>
                    <a:lnTo>
                      <a:pt x="17" y="10"/>
                    </a:lnTo>
                    <a:lnTo>
                      <a:pt x="12" y="5"/>
                    </a:lnTo>
                    <a:lnTo>
                      <a:pt x="12" y="5"/>
                    </a:lnTo>
                    <a:lnTo>
                      <a:pt x="8" y="5"/>
                    </a:lnTo>
                    <a:lnTo>
                      <a:pt x="8" y="5"/>
                    </a:lnTo>
                    <a:lnTo>
                      <a:pt x="8" y="5"/>
                    </a:lnTo>
                    <a:lnTo>
                      <a:pt x="8" y="5"/>
                    </a:lnTo>
                    <a:lnTo>
                      <a:pt x="8" y="5"/>
                    </a:lnTo>
                    <a:lnTo>
                      <a:pt x="8" y="5"/>
                    </a:lnTo>
                    <a:lnTo>
                      <a:pt x="4" y="5"/>
                    </a:lnTo>
                    <a:lnTo>
                      <a:pt x="4" y="5"/>
                    </a:lnTo>
                    <a:lnTo>
                      <a:pt x="4" y="5"/>
                    </a:lnTo>
                    <a:lnTo>
                      <a:pt x="0" y="0"/>
                    </a:lnTo>
                    <a:lnTo>
                      <a:pt x="0" y="0"/>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76" name="Freeform 184"/>
              <p:cNvSpPr>
                <a:spLocks/>
              </p:cNvSpPr>
              <p:nvPr/>
            </p:nvSpPr>
            <p:spPr bwMode="auto">
              <a:xfrm>
                <a:off x="2155" y="2701"/>
                <a:ext cx="25" cy="14"/>
              </a:xfrm>
              <a:custGeom>
                <a:avLst/>
                <a:gdLst>
                  <a:gd name="T0" fmla="*/ 5 w 25"/>
                  <a:gd name="T1" fmla="*/ 0 h 14"/>
                  <a:gd name="T2" fmla="*/ 9 w 25"/>
                  <a:gd name="T3" fmla="*/ 5 h 14"/>
                  <a:gd name="T4" fmla="*/ 17 w 25"/>
                  <a:gd name="T5" fmla="*/ 10 h 14"/>
                  <a:gd name="T6" fmla="*/ 25 w 25"/>
                  <a:gd name="T7" fmla="*/ 14 h 14"/>
                  <a:gd name="T8" fmla="*/ 25 w 25"/>
                  <a:gd name="T9" fmla="*/ 14 h 14"/>
                  <a:gd name="T10" fmla="*/ 22 w 25"/>
                  <a:gd name="T11" fmla="*/ 14 h 14"/>
                  <a:gd name="T12" fmla="*/ 13 w 25"/>
                  <a:gd name="T13" fmla="*/ 10 h 14"/>
                  <a:gd name="T14" fmla="*/ 5 w 25"/>
                  <a:gd name="T15" fmla="*/ 5 h 14"/>
                  <a:gd name="T16" fmla="*/ 5 w 25"/>
                  <a:gd name="T17" fmla="*/ 5 h 14"/>
                  <a:gd name="T18" fmla="*/ 0 w 25"/>
                  <a:gd name="T19" fmla="*/ 5 h 14"/>
                  <a:gd name="T20" fmla="*/ 0 w 25"/>
                  <a:gd name="T21" fmla="*/ 0 h 14"/>
                  <a:gd name="T22" fmla="*/ 5 w 25"/>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4">
                    <a:moveTo>
                      <a:pt x="5" y="0"/>
                    </a:moveTo>
                    <a:lnTo>
                      <a:pt x="9" y="5"/>
                    </a:lnTo>
                    <a:lnTo>
                      <a:pt x="17" y="10"/>
                    </a:lnTo>
                    <a:lnTo>
                      <a:pt x="25" y="14"/>
                    </a:lnTo>
                    <a:lnTo>
                      <a:pt x="25" y="14"/>
                    </a:lnTo>
                    <a:lnTo>
                      <a:pt x="22" y="14"/>
                    </a:lnTo>
                    <a:lnTo>
                      <a:pt x="13" y="10"/>
                    </a:lnTo>
                    <a:lnTo>
                      <a:pt x="5" y="5"/>
                    </a:lnTo>
                    <a:lnTo>
                      <a:pt x="5" y="5"/>
                    </a:lnTo>
                    <a:lnTo>
                      <a:pt x="0" y="5"/>
                    </a:lnTo>
                    <a:lnTo>
                      <a:pt x="0" y="0"/>
                    </a:lnTo>
                    <a:lnTo>
                      <a:pt x="5" y="0"/>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77" name="Freeform 185"/>
              <p:cNvSpPr>
                <a:spLocks/>
              </p:cNvSpPr>
              <p:nvPr/>
            </p:nvSpPr>
            <p:spPr bwMode="auto">
              <a:xfrm>
                <a:off x="2107" y="2799"/>
                <a:ext cx="78" cy="32"/>
              </a:xfrm>
              <a:custGeom>
                <a:avLst/>
                <a:gdLst>
                  <a:gd name="T0" fmla="*/ 0 w 78"/>
                  <a:gd name="T1" fmla="*/ 32 h 32"/>
                  <a:gd name="T2" fmla="*/ 12 w 78"/>
                  <a:gd name="T3" fmla="*/ 18 h 32"/>
                  <a:gd name="T4" fmla="*/ 32 w 78"/>
                  <a:gd name="T5" fmla="*/ 9 h 32"/>
                  <a:gd name="T6" fmla="*/ 53 w 78"/>
                  <a:gd name="T7" fmla="*/ 0 h 32"/>
                  <a:gd name="T8" fmla="*/ 53 w 78"/>
                  <a:gd name="T9" fmla="*/ 0 h 32"/>
                  <a:gd name="T10" fmla="*/ 70 w 78"/>
                  <a:gd name="T11" fmla="*/ 5 h 32"/>
                  <a:gd name="T12" fmla="*/ 73 w 78"/>
                  <a:gd name="T13" fmla="*/ 9 h 32"/>
                  <a:gd name="T14" fmla="*/ 78 w 78"/>
                  <a:gd name="T15" fmla="*/ 14 h 32"/>
                  <a:gd name="T16" fmla="*/ 78 w 78"/>
                  <a:gd name="T17" fmla="*/ 14 h 32"/>
                  <a:gd name="T18" fmla="*/ 78 w 78"/>
                  <a:gd name="T19" fmla="*/ 18 h 32"/>
                  <a:gd name="T20" fmla="*/ 78 w 78"/>
                  <a:gd name="T21" fmla="*/ 23 h 32"/>
                  <a:gd name="T22" fmla="*/ 78 w 78"/>
                  <a:gd name="T23" fmla="*/ 23 h 32"/>
                  <a:gd name="T24" fmla="*/ 78 w 78"/>
                  <a:gd name="T25" fmla="*/ 23 h 32"/>
                  <a:gd name="T26" fmla="*/ 70 w 78"/>
                  <a:gd name="T27" fmla="*/ 23 h 32"/>
                  <a:gd name="T28" fmla="*/ 48 w 78"/>
                  <a:gd name="T29" fmla="*/ 23 h 32"/>
                  <a:gd name="T30" fmla="*/ 20 w 78"/>
                  <a:gd name="T31" fmla="*/ 28 h 32"/>
                  <a:gd name="T32" fmla="*/ 20 w 78"/>
                  <a:gd name="T33" fmla="*/ 28 h 32"/>
                  <a:gd name="T34" fmla="*/ 0 w 78"/>
                  <a:gd name="T3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32">
                    <a:moveTo>
                      <a:pt x="0" y="32"/>
                    </a:moveTo>
                    <a:lnTo>
                      <a:pt x="12" y="18"/>
                    </a:lnTo>
                    <a:lnTo>
                      <a:pt x="32" y="9"/>
                    </a:lnTo>
                    <a:lnTo>
                      <a:pt x="53" y="0"/>
                    </a:lnTo>
                    <a:lnTo>
                      <a:pt x="53" y="0"/>
                    </a:lnTo>
                    <a:lnTo>
                      <a:pt x="70" y="5"/>
                    </a:lnTo>
                    <a:lnTo>
                      <a:pt x="73" y="9"/>
                    </a:lnTo>
                    <a:lnTo>
                      <a:pt x="78" y="14"/>
                    </a:lnTo>
                    <a:lnTo>
                      <a:pt x="78" y="14"/>
                    </a:lnTo>
                    <a:lnTo>
                      <a:pt x="78" y="18"/>
                    </a:lnTo>
                    <a:lnTo>
                      <a:pt x="78" y="23"/>
                    </a:lnTo>
                    <a:lnTo>
                      <a:pt x="78" y="23"/>
                    </a:lnTo>
                    <a:lnTo>
                      <a:pt x="78" y="23"/>
                    </a:lnTo>
                    <a:lnTo>
                      <a:pt x="70" y="23"/>
                    </a:lnTo>
                    <a:lnTo>
                      <a:pt x="48" y="23"/>
                    </a:lnTo>
                    <a:lnTo>
                      <a:pt x="20" y="28"/>
                    </a:lnTo>
                    <a:lnTo>
                      <a:pt x="20" y="28"/>
                    </a:lnTo>
                    <a:lnTo>
                      <a:pt x="0" y="32"/>
                    </a:lnTo>
                    <a:close/>
                  </a:path>
                </a:pathLst>
              </a:custGeom>
              <a:solidFill>
                <a:srgbClr val="0098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78" name="Freeform 186"/>
              <p:cNvSpPr>
                <a:spLocks/>
              </p:cNvSpPr>
              <p:nvPr/>
            </p:nvSpPr>
            <p:spPr bwMode="auto">
              <a:xfrm>
                <a:off x="2210" y="2845"/>
                <a:ext cx="66" cy="239"/>
              </a:xfrm>
              <a:custGeom>
                <a:avLst/>
                <a:gdLst>
                  <a:gd name="T0" fmla="*/ 28 w 66"/>
                  <a:gd name="T1" fmla="*/ 0 h 239"/>
                  <a:gd name="T2" fmla="*/ 36 w 66"/>
                  <a:gd name="T3" fmla="*/ 5 h 239"/>
                  <a:gd name="T4" fmla="*/ 45 w 66"/>
                  <a:gd name="T5" fmla="*/ 19 h 239"/>
                  <a:gd name="T6" fmla="*/ 49 w 66"/>
                  <a:gd name="T7" fmla="*/ 27 h 239"/>
                  <a:gd name="T8" fmla="*/ 49 w 66"/>
                  <a:gd name="T9" fmla="*/ 27 h 239"/>
                  <a:gd name="T10" fmla="*/ 49 w 66"/>
                  <a:gd name="T11" fmla="*/ 36 h 239"/>
                  <a:gd name="T12" fmla="*/ 53 w 66"/>
                  <a:gd name="T13" fmla="*/ 50 h 239"/>
                  <a:gd name="T14" fmla="*/ 58 w 66"/>
                  <a:gd name="T15" fmla="*/ 64 h 239"/>
                  <a:gd name="T16" fmla="*/ 58 w 66"/>
                  <a:gd name="T17" fmla="*/ 64 h 239"/>
                  <a:gd name="T18" fmla="*/ 61 w 66"/>
                  <a:gd name="T19" fmla="*/ 115 h 239"/>
                  <a:gd name="T20" fmla="*/ 66 w 66"/>
                  <a:gd name="T21" fmla="*/ 193 h 239"/>
                  <a:gd name="T22" fmla="*/ 53 w 66"/>
                  <a:gd name="T23" fmla="*/ 235 h 239"/>
                  <a:gd name="T24" fmla="*/ 53 w 66"/>
                  <a:gd name="T25" fmla="*/ 235 h 239"/>
                  <a:gd name="T26" fmla="*/ 33 w 66"/>
                  <a:gd name="T27" fmla="*/ 239 h 239"/>
                  <a:gd name="T28" fmla="*/ 12 w 66"/>
                  <a:gd name="T29" fmla="*/ 239 h 239"/>
                  <a:gd name="T30" fmla="*/ 0 w 66"/>
                  <a:gd name="T31" fmla="*/ 235 h 239"/>
                  <a:gd name="T32" fmla="*/ 0 w 66"/>
                  <a:gd name="T33" fmla="*/ 235 h 239"/>
                  <a:gd name="T34" fmla="*/ 28 w 66"/>
                  <a:gd name="T3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239">
                    <a:moveTo>
                      <a:pt x="28" y="0"/>
                    </a:moveTo>
                    <a:lnTo>
                      <a:pt x="36" y="5"/>
                    </a:lnTo>
                    <a:lnTo>
                      <a:pt x="45" y="19"/>
                    </a:lnTo>
                    <a:lnTo>
                      <a:pt x="49" y="27"/>
                    </a:lnTo>
                    <a:lnTo>
                      <a:pt x="49" y="27"/>
                    </a:lnTo>
                    <a:lnTo>
                      <a:pt x="49" y="36"/>
                    </a:lnTo>
                    <a:lnTo>
                      <a:pt x="53" y="50"/>
                    </a:lnTo>
                    <a:lnTo>
                      <a:pt x="58" y="64"/>
                    </a:lnTo>
                    <a:lnTo>
                      <a:pt x="58" y="64"/>
                    </a:lnTo>
                    <a:lnTo>
                      <a:pt x="61" y="115"/>
                    </a:lnTo>
                    <a:lnTo>
                      <a:pt x="66" y="193"/>
                    </a:lnTo>
                    <a:lnTo>
                      <a:pt x="53" y="235"/>
                    </a:lnTo>
                    <a:lnTo>
                      <a:pt x="53" y="235"/>
                    </a:lnTo>
                    <a:lnTo>
                      <a:pt x="33" y="239"/>
                    </a:lnTo>
                    <a:lnTo>
                      <a:pt x="12" y="239"/>
                    </a:lnTo>
                    <a:lnTo>
                      <a:pt x="0" y="235"/>
                    </a:lnTo>
                    <a:lnTo>
                      <a:pt x="0" y="235"/>
                    </a:lnTo>
                    <a:lnTo>
                      <a:pt x="28" y="0"/>
                    </a:lnTo>
                    <a:close/>
                  </a:path>
                </a:pathLst>
              </a:custGeom>
              <a:solidFill>
                <a:srgbClr val="0098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79" name="Freeform 187"/>
              <p:cNvSpPr>
                <a:spLocks/>
              </p:cNvSpPr>
              <p:nvPr/>
            </p:nvSpPr>
            <p:spPr bwMode="auto">
              <a:xfrm>
                <a:off x="2234" y="2914"/>
                <a:ext cx="29" cy="157"/>
              </a:xfrm>
              <a:custGeom>
                <a:avLst/>
                <a:gdLst>
                  <a:gd name="T0" fmla="*/ 21 w 29"/>
                  <a:gd name="T1" fmla="*/ 0 h 157"/>
                  <a:gd name="T2" fmla="*/ 21 w 29"/>
                  <a:gd name="T3" fmla="*/ 9 h 157"/>
                  <a:gd name="T4" fmla="*/ 25 w 29"/>
                  <a:gd name="T5" fmla="*/ 18 h 157"/>
                  <a:gd name="T6" fmla="*/ 25 w 29"/>
                  <a:gd name="T7" fmla="*/ 23 h 157"/>
                  <a:gd name="T8" fmla="*/ 25 w 29"/>
                  <a:gd name="T9" fmla="*/ 23 h 157"/>
                  <a:gd name="T10" fmla="*/ 21 w 29"/>
                  <a:gd name="T11" fmla="*/ 42 h 157"/>
                  <a:gd name="T12" fmla="*/ 21 w 29"/>
                  <a:gd name="T13" fmla="*/ 65 h 157"/>
                  <a:gd name="T14" fmla="*/ 25 w 29"/>
                  <a:gd name="T15" fmla="*/ 65 h 157"/>
                  <a:gd name="T16" fmla="*/ 25 w 29"/>
                  <a:gd name="T17" fmla="*/ 65 h 157"/>
                  <a:gd name="T18" fmla="*/ 25 w 29"/>
                  <a:gd name="T19" fmla="*/ 55 h 157"/>
                  <a:gd name="T20" fmla="*/ 29 w 29"/>
                  <a:gd name="T21" fmla="*/ 46 h 157"/>
                  <a:gd name="T22" fmla="*/ 29 w 29"/>
                  <a:gd name="T23" fmla="*/ 51 h 157"/>
                  <a:gd name="T24" fmla="*/ 29 w 29"/>
                  <a:gd name="T25" fmla="*/ 51 h 157"/>
                  <a:gd name="T26" fmla="*/ 29 w 29"/>
                  <a:gd name="T27" fmla="*/ 55 h 157"/>
                  <a:gd name="T28" fmla="*/ 25 w 29"/>
                  <a:gd name="T29" fmla="*/ 65 h 157"/>
                  <a:gd name="T30" fmla="*/ 25 w 29"/>
                  <a:gd name="T31" fmla="*/ 79 h 157"/>
                  <a:gd name="T32" fmla="*/ 25 w 29"/>
                  <a:gd name="T33" fmla="*/ 79 h 157"/>
                  <a:gd name="T34" fmla="*/ 21 w 29"/>
                  <a:gd name="T35" fmla="*/ 93 h 157"/>
                  <a:gd name="T36" fmla="*/ 17 w 29"/>
                  <a:gd name="T37" fmla="*/ 107 h 157"/>
                  <a:gd name="T38" fmla="*/ 21 w 29"/>
                  <a:gd name="T39" fmla="*/ 110 h 157"/>
                  <a:gd name="T40" fmla="*/ 21 w 29"/>
                  <a:gd name="T41" fmla="*/ 110 h 157"/>
                  <a:gd name="T42" fmla="*/ 21 w 29"/>
                  <a:gd name="T43" fmla="*/ 119 h 157"/>
                  <a:gd name="T44" fmla="*/ 25 w 29"/>
                  <a:gd name="T45" fmla="*/ 124 h 157"/>
                  <a:gd name="T46" fmla="*/ 29 w 29"/>
                  <a:gd name="T47" fmla="*/ 124 h 157"/>
                  <a:gd name="T48" fmla="*/ 29 w 29"/>
                  <a:gd name="T49" fmla="*/ 124 h 157"/>
                  <a:gd name="T50" fmla="*/ 25 w 29"/>
                  <a:gd name="T51" fmla="*/ 124 h 157"/>
                  <a:gd name="T52" fmla="*/ 21 w 29"/>
                  <a:gd name="T53" fmla="*/ 124 h 157"/>
                  <a:gd name="T54" fmla="*/ 21 w 29"/>
                  <a:gd name="T55" fmla="*/ 133 h 157"/>
                  <a:gd name="T56" fmla="*/ 21 w 29"/>
                  <a:gd name="T57" fmla="*/ 133 h 157"/>
                  <a:gd name="T58" fmla="*/ 17 w 29"/>
                  <a:gd name="T59" fmla="*/ 147 h 157"/>
                  <a:gd name="T60" fmla="*/ 17 w 29"/>
                  <a:gd name="T61" fmla="*/ 152 h 157"/>
                  <a:gd name="T62" fmla="*/ 17 w 29"/>
                  <a:gd name="T63" fmla="*/ 147 h 157"/>
                  <a:gd name="T64" fmla="*/ 17 w 29"/>
                  <a:gd name="T65" fmla="*/ 147 h 157"/>
                  <a:gd name="T66" fmla="*/ 12 w 29"/>
                  <a:gd name="T67" fmla="*/ 143 h 157"/>
                  <a:gd name="T68" fmla="*/ 12 w 29"/>
                  <a:gd name="T69" fmla="*/ 143 h 157"/>
                  <a:gd name="T70" fmla="*/ 12 w 29"/>
                  <a:gd name="T71" fmla="*/ 143 h 157"/>
                  <a:gd name="T72" fmla="*/ 12 w 29"/>
                  <a:gd name="T73" fmla="*/ 143 h 157"/>
                  <a:gd name="T74" fmla="*/ 12 w 29"/>
                  <a:gd name="T75" fmla="*/ 152 h 157"/>
                  <a:gd name="T76" fmla="*/ 9 w 29"/>
                  <a:gd name="T77" fmla="*/ 157 h 157"/>
                  <a:gd name="T78" fmla="*/ 9 w 29"/>
                  <a:gd name="T79" fmla="*/ 157 h 157"/>
                  <a:gd name="T80" fmla="*/ 9 w 29"/>
                  <a:gd name="T81" fmla="*/ 157 h 157"/>
                  <a:gd name="T82" fmla="*/ 4 w 29"/>
                  <a:gd name="T83" fmla="*/ 129 h 157"/>
                  <a:gd name="T84" fmla="*/ 0 w 29"/>
                  <a:gd name="T85" fmla="*/ 83 h 157"/>
                  <a:gd name="T86" fmla="*/ 0 w 29"/>
                  <a:gd name="T87" fmla="*/ 46 h 157"/>
                  <a:gd name="T88" fmla="*/ 0 w 29"/>
                  <a:gd name="T89" fmla="*/ 46 h 157"/>
                  <a:gd name="T90" fmla="*/ 4 w 29"/>
                  <a:gd name="T91" fmla="*/ 28 h 157"/>
                  <a:gd name="T92" fmla="*/ 12 w 29"/>
                  <a:gd name="T93" fmla="*/ 9 h 157"/>
                  <a:gd name="T94" fmla="*/ 21 w 29"/>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157">
                    <a:moveTo>
                      <a:pt x="21" y="0"/>
                    </a:moveTo>
                    <a:lnTo>
                      <a:pt x="21" y="9"/>
                    </a:lnTo>
                    <a:lnTo>
                      <a:pt x="25" y="18"/>
                    </a:lnTo>
                    <a:lnTo>
                      <a:pt x="25" y="23"/>
                    </a:lnTo>
                    <a:lnTo>
                      <a:pt x="25" y="23"/>
                    </a:lnTo>
                    <a:lnTo>
                      <a:pt x="21" y="42"/>
                    </a:lnTo>
                    <a:lnTo>
                      <a:pt x="21" y="65"/>
                    </a:lnTo>
                    <a:lnTo>
                      <a:pt x="25" y="65"/>
                    </a:lnTo>
                    <a:lnTo>
                      <a:pt x="25" y="65"/>
                    </a:lnTo>
                    <a:lnTo>
                      <a:pt x="25" y="55"/>
                    </a:lnTo>
                    <a:lnTo>
                      <a:pt x="29" y="46"/>
                    </a:lnTo>
                    <a:lnTo>
                      <a:pt x="29" y="51"/>
                    </a:lnTo>
                    <a:lnTo>
                      <a:pt x="29" y="51"/>
                    </a:lnTo>
                    <a:lnTo>
                      <a:pt x="29" y="55"/>
                    </a:lnTo>
                    <a:lnTo>
                      <a:pt x="25" y="65"/>
                    </a:lnTo>
                    <a:lnTo>
                      <a:pt x="25" y="79"/>
                    </a:lnTo>
                    <a:lnTo>
                      <a:pt x="25" y="79"/>
                    </a:lnTo>
                    <a:lnTo>
                      <a:pt x="21" y="93"/>
                    </a:lnTo>
                    <a:lnTo>
                      <a:pt x="17" y="107"/>
                    </a:lnTo>
                    <a:lnTo>
                      <a:pt x="21" y="110"/>
                    </a:lnTo>
                    <a:lnTo>
                      <a:pt x="21" y="110"/>
                    </a:lnTo>
                    <a:lnTo>
                      <a:pt x="21" y="119"/>
                    </a:lnTo>
                    <a:lnTo>
                      <a:pt x="25" y="124"/>
                    </a:lnTo>
                    <a:lnTo>
                      <a:pt x="29" y="124"/>
                    </a:lnTo>
                    <a:lnTo>
                      <a:pt x="29" y="124"/>
                    </a:lnTo>
                    <a:lnTo>
                      <a:pt x="25" y="124"/>
                    </a:lnTo>
                    <a:lnTo>
                      <a:pt x="21" y="124"/>
                    </a:lnTo>
                    <a:lnTo>
                      <a:pt x="21" y="133"/>
                    </a:lnTo>
                    <a:lnTo>
                      <a:pt x="21" y="133"/>
                    </a:lnTo>
                    <a:lnTo>
                      <a:pt x="17" y="147"/>
                    </a:lnTo>
                    <a:lnTo>
                      <a:pt x="17" y="152"/>
                    </a:lnTo>
                    <a:lnTo>
                      <a:pt x="17" y="147"/>
                    </a:lnTo>
                    <a:lnTo>
                      <a:pt x="17" y="147"/>
                    </a:lnTo>
                    <a:lnTo>
                      <a:pt x="12" y="143"/>
                    </a:lnTo>
                    <a:lnTo>
                      <a:pt x="12" y="143"/>
                    </a:lnTo>
                    <a:lnTo>
                      <a:pt x="12" y="143"/>
                    </a:lnTo>
                    <a:lnTo>
                      <a:pt x="12" y="143"/>
                    </a:lnTo>
                    <a:lnTo>
                      <a:pt x="12" y="152"/>
                    </a:lnTo>
                    <a:lnTo>
                      <a:pt x="9" y="157"/>
                    </a:lnTo>
                    <a:lnTo>
                      <a:pt x="9" y="157"/>
                    </a:lnTo>
                    <a:lnTo>
                      <a:pt x="9" y="157"/>
                    </a:lnTo>
                    <a:lnTo>
                      <a:pt x="4" y="129"/>
                    </a:lnTo>
                    <a:lnTo>
                      <a:pt x="0" y="83"/>
                    </a:lnTo>
                    <a:lnTo>
                      <a:pt x="0" y="46"/>
                    </a:lnTo>
                    <a:lnTo>
                      <a:pt x="0" y="46"/>
                    </a:lnTo>
                    <a:lnTo>
                      <a:pt x="4" y="28"/>
                    </a:lnTo>
                    <a:lnTo>
                      <a:pt x="12" y="9"/>
                    </a:lnTo>
                    <a:lnTo>
                      <a:pt x="21" y="0"/>
                    </a:lnTo>
                    <a:close/>
                  </a:path>
                </a:pathLst>
              </a:custGeom>
              <a:solidFill>
                <a:srgbClr val="006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80" name="Freeform 188"/>
              <p:cNvSpPr>
                <a:spLocks/>
              </p:cNvSpPr>
              <p:nvPr/>
            </p:nvSpPr>
            <p:spPr bwMode="auto">
              <a:xfrm>
                <a:off x="1978" y="2822"/>
                <a:ext cx="277" cy="354"/>
              </a:xfrm>
              <a:custGeom>
                <a:avLst/>
                <a:gdLst>
                  <a:gd name="T0" fmla="*/ 219 w 277"/>
                  <a:gd name="T1" fmla="*/ 5 h 354"/>
                  <a:gd name="T2" fmla="*/ 256 w 277"/>
                  <a:gd name="T3" fmla="*/ 19 h 354"/>
                  <a:gd name="T4" fmla="*/ 265 w 277"/>
                  <a:gd name="T5" fmla="*/ 23 h 354"/>
                  <a:gd name="T6" fmla="*/ 277 w 277"/>
                  <a:gd name="T7" fmla="*/ 64 h 354"/>
                  <a:gd name="T8" fmla="*/ 277 w 277"/>
                  <a:gd name="T9" fmla="*/ 69 h 354"/>
                  <a:gd name="T10" fmla="*/ 277 w 277"/>
                  <a:gd name="T11" fmla="*/ 92 h 354"/>
                  <a:gd name="T12" fmla="*/ 277 w 277"/>
                  <a:gd name="T13" fmla="*/ 120 h 354"/>
                  <a:gd name="T14" fmla="*/ 265 w 277"/>
                  <a:gd name="T15" fmla="*/ 249 h 354"/>
                  <a:gd name="T16" fmla="*/ 260 w 277"/>
                  <a:gd name="T17" fmla="*/ 304 h 354"/>
                  <a:gd name="T18" fmla="*/ 240 w 277"/>
                  <a:gd name="T19" fmla="*/ 346 h 354"/>
                  <a:gd name="T20" fmla="*/ 215 w 277"/>
                  <a:gd name="T21" fmla="*/ 351 h 354"/>
                  <a:gd name="T22" fmla="*/ 108 w 277"/>
                  <a:gd name="T23" fmla="*/ 346 h 354"/>
                  <a:gd name="T24" fmla="*/ 99 w 277"/>
                  <a:gd name="T25" fmla="*/ 341 h 354"/>
                  <a:gd name="T26" fmla="*/ 74 w 277"/>
                  <a:gd name="T27" fmla="*/ 295 h 354"/>
                  <a:gd name="T28" fmla="*/ 74 w 277"/>
                  <a:gd name="T29" fmla="*/ 262 h 354"/>
                  <a:gd name="T30" fmla="*/ 54 w 277"/>
                  <a:gd name="T31" fmla="*/ 272 h 354"/>
                  <a:gd name="T32" fmla="*/ 33 w 277"/>
                  <a:gd name="T33" fmla="*/ 276 h 354"/>
                  <a:gd name="T34" fmla="*/ 13 w 277"/>
                  <a:gd name="T35" fmla="*/ 276 h 354"/>
                  <a:gd name="T36" fmla="*/ 8 w 277"/>
                  <a:gd name="T37" fmla="*/ 262 h 354"/>
                  <a:gd name="T38" fmla="*/ 0 w 277"/>
                  <a:gd name="T39" fmla="*/ 244 h 354"/>
                  <a:gd name="T40" fmla="*/ 0 w 277"/>
                  <a:gd name="T41" fmla="*/ 230 h 354"/>
                  <a:gd name="T42" fmla="*/ 0 w 277"/>
                  <a:gd name="T43" fmla="*/ 216 h 354"/>
                  <a:gd name="T44" fmla="*/ 5 w 277"/>
                  <a:gd name="T45" fmla="*/ 211 h 354"/>
                  <a:gd name="T46" fmla="*/ 13 w 277"/>
                  <a:gd name="T47" fmla="*/ 202 h 354"/>
                  <a:gd name="T48" fmla="*/ 13 w 277"/>
                  <a:gd name="T49" fmla="*/ 194 h 354"/>
                  <a:gd name="T50" fmla="*/ 17 w 277"/>
                  <a:gd name="T51" fmla="*/ 180 h 354"/>
                  <a:gd name="T52" fmla="*/ 21 w 277"/>
                  <a:gd name="T53" fmla="*/ 175 h 354"/>
                  <a:gd name="T54" fmla="*/ 38 w 277"/>
                  <a:gd name="T55" fmla="*/ 134 h 354"/>
                  <a:gd name="T56" fmla="*/ 41 w 277"/>
                  <a:gd name="T57" fmla="*/ 115 h 354"/>
                  <a:gd name="T58" fmla="*/ 38 w 277"/>
                  <a:gd name="T59" fmla="*/ 106 h 354"/>
                  <a:gd name="T60" fmla="*/ 41 w 277"/>
                  <a:gd name="T61" fmla="*/ 101 h 354"/>
                  <a:gd name="T62" fmla="*/ 50 w 277"/>
                  <a:gd name="T63" fmla="*/ 92 h 354"/>
                  <a:gd name="T64" fmla="*/ 54 w 277"/>
                  <a:gd name="T65" fmla="*/ 83 h 354"/>
                  <a:gd name="T66" fmla="*/ 63 w 277"/>
                  <a:gd name="T67" fmla="*/ 45 h 354"/>
                  <a:gd name="T68" fmla="*/ 71 w 277"/>
                  <a:gd name="T69" fmla="*/ 33 h 354"/>
                  <a:gd name="T70" fmla="*/ 116 w 277"/>
                  <a:gd name="T71" fmla="*/ 14 h 354"/>
                  <a:gd name="T72" fmla="*/ 136 w 277"/>
                  <a:gd name="T73" fmla="*/ 9 h 354"/>
                  <a:gd name="T74" fmla="*/ 174 w 277"/>
                  <a:gd name="T7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7" h="354">
                    <a:moveTo>
                      <a:pt x="207" y="0"/>
                    </a:moveTo>
                    <a:lnTo>
                      <a:pt x="219" y="5"/>
                    </a:lnTo>
                    <a:lnTo>
                      <a:pt x="240" y="14"/>
                    </a:lnTo>
                    <a:lnTo>
                      <a:pt x="256" y="19"/>
                    </a:lnTo>
                    <a:lnTo>
                      <a:pt x="256" y="19"/>
                    </a:lnTo>
                    <a:lnTo>
                      <a:pt x="265" y="23"/>
                    </a:lnTo>
                    <a:lnTo>
                      <a:pt x="273" y="36"/>
                    </a:lnTo>
                    <a:lnTo>
                      <a:pt x="277" y="64"/>
                    </a:lnTo>
                    <a:lnTo>
                      <a:pt x="277" y="64"/>
                    </a:lnTo>
                    <a:lnTo>
                      <a:pt x="277" y="69"/>
                    </a:lnTo>
                    <a:lnTo>
                      <a:pt x="277" y="83"/>
                    </a:lnTo>
                    <a:lnTo>
                      <a:pt x="277" y="92"/>
                    </a:lnTo>
                    <a:lnTo>
                      <a:pt x="277" y="92"/>
                    </a:lnTo>
                    <a:lnTo>
                      <a:pt x="277" y="120"/>
                    </a:lnTo>
                    <a:lnTo>
                      <a:pt x="273" y="166"/>
                    </a:lnTo>
                    <a:lnTo>
                      <a:pt x="265" y="249"/>
                    </a:lnTo>
                    <a:lnTo>
                      <a:pt x="265" y="249"/>
                    </a:lnTo>
                    <a:lnTo>
                      <a:pt x="260" y="304"/>
                    </a:lnTo>
                    <a:lnTo>
                      <a:pt x="252" y="332"/>
                    </a:lnTo>
                    <a:lnTo>
                      <a:pt x="240" y="346"/>
                    </a:lnTo>
                    <a:lnTo>
                      <a:pt x="240" y="346"/>
                    </a:lnTo>
                    <a:lnTo>
                      <a:pt x="215" y="351"/>
                    </a:lnTo>
                    <a:lnTo>
                      <a:pt x="165" y="354"/>
                    </a:lnTo>
                    <a:lnTo>
                      <a:pt x="108" y="346"/>
                    </a:lnTo>
                    <a:lnTo>
                      <a:pt x="108" y="346"/>
                    </a:lnTo>
                    <a:lnTo>
                      <a:pt x="99" y="341"/>
                    </a:lnTo>
                    <a:lnTo>
                      <a:pt x="83" y="327"/>
                    </a:lnTo>
                    <a:lnTo>
                      <a:pt x="74" y="295"/>
                    </a:lnTo>
                    <a:lnTo>
                      <a:pt x="74" y="295"/>
                    </a:lnTo>
                    <a:lnTo>
                      <a:pt x="74" y="262"/>
                    </a:lnTo>
                    <a:lnTo>
                      <a:pt x="66" y="267"/>
                    </a:lnTo>
                    <a:lnTo>
                      <a:pt x="54" y="272"/>
                    </a:lnTo>
                    <a:lnTo>
                      <a:pt x="33" y="276"/>
                    </a:lnTo>
                    <a:lnTo>
                      <a:pt x="33" y="276"/>
                    </a:lnTo>
                    <a:lnTo>
                      <a:pt x="21" y="276"/>
                    </a:lnTo>
                    <a:lnTo>
                      <a:pt x="13" y="276"/>
                    </a:lnTo>
                    <a:lnTo>
                      <a:pt x="8" y="262"/>
                    </a:lnTo>
                    <a:lnTo>
                      <a:pt x="8" y="262"/>
                    </a:lnTo>
                    <a:lnTo>
                      <a:pt x="5" y="258"/>
                    </a:lnTo>
                    <a:lnTo>
                      <a:pt x="0" y="244"/>
                    </a:lnTo>
                    <a:lnTo>
                      <a:pt x="0" y="230"/>
                    </a:lnTo>
                    <a:lnTo>
                      <a:pt x="0" y="230"/>
                    </a:lnTo>
                    <a:lnTo>
                      <a:pt x="0" y="225"/>
                    </a:lnTo>
                    <a:lnTo>
                      <a:pt x="0" y="216"/>
                    </a:lnTo>
                    <a:lnTo>
                      <a:pt x="5" y="211"/>
                    </a:lnTo>
                    <a:lnTo>
                      <a:pt x="5" y="211"/>
                    </a:lnTo>
                    <a:lnTo>
                      <a:pt x="8" y="208"/>
                    </a:lnTo>
                    <a:lnTo>
                      <a:pt x="13" y="202"/>
                    </a:lnTo>
                    <a:lnTo>
                      <a:pt x="13" y="194"/>
                    </a:lnTo>
                    <a:lnTo>
                      <a:pt x="13" y="194"/>
                    </a:lnTo>
                    <a:lnTo>
                      <a:pt x="13" y="185"/>
                    </a:lnTo>
                    <a:lnTo>
                      <a:pt x="17" y="180"/>
                    </a:lnTo>
                    <a:lnTo>
                      <a:pt x="21" y="175"/>
                    </a:lnTo>
                    <a:lnTo>
                      <a:pt x="21" y="175"/>
                    </a:lnTo>
                    <a:lnTo>
                      <a:pt x="29" y="157"/>
                    </a:lnTo>
                    <a:lnTo>
                      <a:pt x="38" y="134"/>
                    </a:lnTo>
                    <a:lnTo>
                      <a:pt x="41" y="115"/>
                    </a:lnTo>
                    <a:lnTo>
                      <a:pt x="41" y="115"/>
                    </a:lnTo>
                    <a:lnTo>
                      <a:pt x="38" y="110"/>
                    </a:lnTo>
                    <a:lnTo>
                      <a:pt x="38" y="106"/>
                    </a:lnTo>
                    <a:lnTo>
                      <a:pt x="41" y="101"/>
                    </a:lnTo>
                    <a:lnTo>
                      <a:pt x="41" y="101"/>
                    </a:lnTo>
                    <a:lnTo>
                      <a:pt x="46" y="96"/>
                    </a:lnTo>
                    <a:lnTo>
                      <a:pt x="50" y="92"/>
                    </a:lnTo>
                    <a:lnTo>
                      <a:pt x="54" y="83"/>
                    </a:lnTo>
                    <a:lnTo>
                      <a:pt x="54" y="83"/>
                    </a:lnTo>
                    <a:lnTo>
                      <a:pt x="54" y="64"/>
                    </a:lnTo>
                    <a:lnTo>
                      <a:pt x="63" y="45"/>
                    </a:lnTo>
                    <a:lnTo>
                      <a:pt x="71" y="33"/>
                    </a:lnTo>
                    <a:lnTo>
                      <a:pt x="71" y="33"/>
                    </a:lnTo>
                    <a:lnTo>
                      <a:pt x="91" y="23"/>
                    </a:lnTo>
                    <a:lnTo>
                      <a:pt x="116" y="14"/>
                    </a:lnTo>
                    <a:lnTo>
                      <a:pt x="136" y="9"/>
                    </a:lnTo>
                    <a:lnTo>
                      <a:pt x="136" y="9"/>
                    </a:lnTo>
                    <a:lnTo>
                      <a:pt x="149" y="5"/>
                    </a:lnTo>
                    <a:lnTo>
                      <a:pt x="174" y="0"/>
                    </a:lnTo>
                    <a:lnTo>
                      <a:pt x="207" y="0"/>
                    </a:lnTo>
                    <a:close/>
                  </a:path>
                </a:pathLst>
              </a:custGeom>
              <a:solidFill>
                <a:srgbClr val="0098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81" name="Freeform 189"/>
              <p:cNvSpPr>
                <a:spLocks/>
              </p:cNvSpPr>
              <p:nvPr/>
            </p:nvSpPr>
            <p:spPr bwMode="auto">
              <a:xfrm>
                <a:off x="2052" y="2822"/>
                <a:ext cx="191" cy="36"/>
              </a:xfrm>
              <a:custGeom>
                <a:avLst/>
                <a:gdLst>
                  <a:gd name="T0" fmla="*/ 5 w 191"/>
                  <a:gd name="T1" fmla="*/ 33 h 36"/>
                  <a:gd name="T2" fmla="*/ 22 w 191"/>
                  <a:gd name="T3" fmla="*/ 28 h 36"/>
                  <a:gd name="T4" fmla="*/ 45 w 191"/>
                  <a:gd name="T5" fmla="*/ 19 h 36"/>
                  <a:gd name="T6" fmla="*/ 62 w 191"/>
                  <a:gd name="T7" fmla="*/ 9 h 36"/>
                  <a:gd name="T8" fmla="*/ 62 w 191"/>
                  <a:gd name="T9" fmla="*/ 9 h 36"/>
                  <a:gd name="T10" fmla="*/ 75 w 191"/>
                  <a:gd name="T11" fmla="*/ 5 h 36"/>
                  <a:gd name="T12" fmla="*/ 100 w 191"/>
                  <a:gd name="T13" fmla="*/ 0 h 36"/>
                  <a:gd name="T14" fmla="*/ 128 w 191"/>
                  <a:gd name="T15" fmla="*/ 0 h 36"/>
                  <a:gd name="T16" fmla="*/ 128 w 191"/>
                  <a:gd name="T17" fmla="*/ 0 h 36"/>
                  <a:gd name="T18" fmla="*/ 136 w 191"/>
                  <a:gd name="T19" fmla="*/ 5 h 36"/>
                  <a:gd name="T20" fmla="*/ 158 w 191"/>
                  <a:gd name="T21" fmla="*/ 14 h 36"/>
                  <a:gd name="T22" fmla="*/ 174 w 191"/>
                  <a:gd name="T23" fmla="*/ 19 h 36"/>
                  <a:gd name="T24" fmla="*/ 174 w 191"/>
                  <a:gd name="T25" fmla="*/ 19 h 36"/>
                  <a:gd name="T26" fmla="*/ 182 w 191"/>
                  <a:gd name="T27" fmla="*/ 23 h 36"/>
                  <a:gd name="T28" fmla="*/ 186 w 191"/>
                  <a:gd name="T29" fmla="*/ 28 h 36"/>
                  <a:gd name="T30" fmla="*/ 191 w 191"/>
                  <a:gd name="T31" fmla="*/ 33 h 36"/>
                  <a:gd name="T32" fmla="*/ 191 w 191"/>
                  <a:gd name="T33" fmla="*/ 33 h 36"/>
                  <a:gd name="T34" fmla="*/ 191 w 191"/>
                  <a:gd name="T35" fmla="*/ 36 h 36"/>
                  <a:gd name="T36" fmla="*/ 186 w 191"/>
                  <a:gd name="T37" fmla="*/ 36 h 36"/>
                  <a:gd name="T38" fmla="*/ 182 w 191"/>
                  <a:gd name="T39" fmla="*/ 33 h 36"/>
                  <a:gd name="T40" fmla="*/ 182 w 191"/>
                  <a:gd name="T41" fmla="*/ 33 h 36"/>
                  <a:gd name="T42" fmla="*/ 174 w 191"/>
                  <a:gd name="T43" fmla="*/ 28 h 36"/>
                  <a:gd name="T44" fmla="*/ 166 w 191"/>
                  <a:gd name="T45" fmla="*/ 28 h 36"/>
                  <a:gd name="T46" fmla="*/ 158 w 191"/>
                  <a:gd name="T47" fmla="*/ 28 h 36"/>
                  <a:gd name="T48" fmla="*/ 158 w 191"/>
                  <a:gd name="T49" fmla="*/ 28 h 36"/>
                  <a:gd name="T50" fmla="*/ 149 w 191"/>
                  <a:gd name="T51" fmla="*/ 33 h 36"/>
                  <a:gd name="T52" fmla="*/ 136 w 191"/>
                  <a:gd name="T53" fmla="*/ 33 h 36"/>
                  <a:gd name="T54" fmla="*/ 133 w 191"/>
                  <a:gd name="T55" fmla="*/ 28 h 36"/>
                  <a:gd name="T56" fmla="*/ 133 w 191"/>
                  <a:gd name="T57" fmla="*/ 28 h 36"/>
                  <a:gd name="T58" fmla="*/ 125 w 191"/>
                  <a:gd name="T59" fmla="*/ 28 h 36"/>
                  <a:gd name="T60" fmla="*/ 112 w 191"/>
                  <a:gd name="T61" fmla="*/ 33 h 36"/>
                  <a:gd name="T62" fmla="*/ 103 w 191"/>
                  <a:gd name="T63" fmla="*/ 33 h 36"/>
                  <a:gd name="T64" fmla="*/ 103 w 191"/>
                  <a:gd name="T65" fmla="*/ 33 h 36"/>
                  <a:gd name="T66" fmla="*/ 95 w 191"/>
                  <a:gd name="T67" fmla="*/ 33 h 36"/>
                  <a:gd name="T68" fmla="*/ 87 w 191"/>
                  <a:gd name="T69" fmla="*/ 33 h 36"/>
                  <a:gd name="T70" fmla="*/ 80 w 191"/>
                  <a:gd name="T71" fmla="*/ 33 h 36"/>
                  <a:gd name="T72" fmla="*/ 80 w 191"/>
                  <a:gd name="T73" fmla="*/ 33 h 36"/>
                  <a:gd name="T74" fmla="*/ 67 w 191"/>
                  <a:gd name="T75" fmla="*/ 33 h 36"/>
                  <a:gd name="T76" fmla="*/ 55 w 191"/>
                  <a:gd name="T77" fmla="*/ 33 h 36"/>
                  <a:gd name="T78" fmla="*/ 38 w 191"/>
                  <a:gd name="T79" fmla="*/ 33 h 36"/>
                  <a:gd name="T80" fmla="*/ 38 w 191"/>
                  <a:gd name="T81" fmla="*/ 33 h 36"/>
                  <a:gd name="T82" fmla="*/ 25 w 191"/>
                  <a:gd name="T83" fmla="*/ 36 h 36"/>
                  <a:gd name="T84" fmla="*/ 17 w 191"/>
                  <a:gd name="T85" fmla="*/ 36 h 36"/>
                  <a:gd name="T86" fmla="*/ 13 w 191"/>
                  <a:gd name="T87" fmla="*/ 36 h 36"/>
                  <a:gd name="T88" fmla="*/ 13 w 191"/>
                  <a:gd name="T89" fmla="*/ 36 h 36"/>
                  <a:gd name="T90" fmla="*/ 5 w 191"/>
                  <a:gd name="T91" fmla="*/ 36 h 36"/>
                  <a:gd name="T92" fmla="*/ 0 w 191"/>
                  <a:gd name="T93" fmla="*/ 36 h 36"/>
                  <a:gd name="T94" fmla="*/ 5 w 191"/>
                  <a:gd name="T95"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 h="36">
                    <a:moveTo>
                      <a:pt x="5" y="33"/>
                    </a:moveTo>
                    <a:lnTo>
                      <a:pt x="22" y="28"/>
                    </a:lnTo>
                    <a:lnTo>
                      <a:pt x="45" y="19"/>
                    </a:lnTo>
                    <a:lnTo>
                      <a:pt x="62" y="9"/>
                    </a:lnTo>
                    <a:lnTo>
                      <a:pt x="62" y="9"/>
                    </a:lnTo>
                    <a:lnTo>
                      <a:pt x="75" y="5"/>
                    </a:lnTo>
                    <a:lnTo>
                      <a:pt x="100" y="0"/>
                    </a:lnTo>
                    <a:lnTo>
                      <a:pt x="128" y="0"/>
                    </a:lnTo>
                    <a:lnTo>
                      <a:pt x="128" y="0"/>
                    </a:lnTo>
                    <a:lnTo>
                      <a:pt x="136" y="5"/>
                    </a:lnTo>
                    <a:lnTo>
                      <a:pt x="158" y="14"/>
                    </a:lnTo>
                    <a:lnTo>
                      <a:pt x="174" y="19"/>
                    </a:lnTo>
                    <a:lnTo>
                      <a:pt x="174" y="19"/>
                    </a:lnTo>
                    <a:lnTo>
                      <a:pt x="182" y="23"/>
                    </a:lnTo>
                    <a:lnTo>
                      <a:pt x="186" y="28"/>
                    </a:lnTo>
                    <a:lnTo>
                      <a:pt x="191" y="33"/>
                    </a:lnTo>
                    <a:lnTo>
                      <a:pt x="191" y="33"/>
                    </a:lnTo>
                    <a:lnTo>
                      <a:pt x="191" y="36"/>
                    </a:lnTo>
                    <a:lnTo>
                      <a:pt x="186" y="36"/>
                    </a:lnTo>
                    <a:lnTo>
                      <a:pt x="182" y="33"/>
                    </a:lnTo>
                    <a:lnTo>
                      <a:pt x="182" y="33"/>
                    </a:lnTo>
                    <a:lnTo>
                      <a:pt x="174" y="28"/>
                    </a:lnTo>
                    <a:lnTo>
                      <a:pt x="166" y="28"/>
                    </a:lnTo>
                    <a:lnTo>
                      <a:pt x="158" y="28"/>
                    </a:lnTo>
                    <a:lnTo>
                      <a:pt x="158" y="28"/>
                    </a:lnTo>
                    <a:lnTo>
                      <a:pt x="149" y="33"/>
                    </a:lnTo>
                    <a:lnTo>
                      <a:pt x="136" y="33"/>
                    </a:lnTo>
                    <a:lnTo>
                      <a:pt x="133" y="28"/>
                    </a:lnTo>
                    <a:lnTo>
                      <a:pt x="133" y="28"/>
                    </a:lnTo>
                    <a:lnTo>
                      <a:pt x="125" y="28"/>
                    </a:lnTo>
                    <a:lnTo>
                      <a:pt x="112" y="33"/>
                    </a:lnTo>
                    <a:lnTo>
                      <a:pt x="103" y="33"/>
                    </a:lnTo>
                    <a:lnTo>
                      <a:pt x="103" y="33"/>
                    </a:lnTo>
                    <a:lnTo>
                      <a:pt x="95" y="33"/>
                    </a:lnTo>
                    <a:lnTo>
                      <a:pt x="87" y="33"/>
                    </a:lnTo>
                    <a:lnTo>
                      <a:pt x="80" y="33"/>
                    </a:lnTo>
                    <a:lnTo>
                      <a:pt x="80" y="33"/>
                    </a:lnTo>
                    <a:lnTo>
                      <a:pt x="67" y="33"/>
                    </a:lnTo>
                    <a:lnTo>
                      <a:pt x="55" y="33"/>
                    </a:lnTo>
                    <a:lnTo>
                      <a:pt x="38" y="33"/>
                    </a:lnTo>
                    <a:lnTo>
                      <a:pt x="38" y="33"/>
                    </a:lnTo>
                    <a:lnTo>
                      <a:pt x="25" y="36"/>
                    </a:lnTo>
                    <a:lnTo>
                      <a:pt x="17" y="36"/>
                    </a:lnTo>
                    <a:lnTo>
                      <a:pt x="13" y="36"/>
                    </a:lnTo>
                    <a:lnTo>
                      <a:pt x="13" y="36"/>
                    </a:lnTo>
                    <a:lnTo>
                      <a:pt x="5" y="36"/>
                    </a:lnTo>
                    <a:lnTo>
                      <a:pt x="0" y="36"/>
                    </a:lnTo>
                    <a:lnTo>
                      <a:pt x="5" y="33"/>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82" name="Freeform 190"/>
              <p:cNvSpPr>
                <a:spLocks/>
              </p:cNvSpPr>
              <p:nvPr/>
            </p:nvSpPr>
            <p:spPr bwMode="auto">
              <a:xfrm>
                <a:off x="2028" y="2909"/>
                <a:ext cx="66" cy="189"/>
              </a:xfrm>
              <a:custGeom>
                <a:avLst/>
                <a:gdLst>
                  <a:gd name="T0" fmla="*/ 29 w 66"/>
                  <a:gd name="T1" fmla="*/ 185 h 189"/>
                  <a:gd name="T2" fmla="*/ 29 w 66"/>
                  <a:gd name="T3" fmla="*/ 180 h 189"/>
                  <a:gd name="T4" fmla="*/ 29 w 66"/>
                  <a:gd name="T5" fmla="*/ 166 h 189"/>
                  <a:gd name="T6" fmla="*/ 33 w 66"/>
                  <a:gd name="T7" fmla="*/ 148 h 189"/>
                  <a:gd name="T8" fmla="*/ 33 w 66"/>
                  <a:gd name="T9" fmla="*/ 143 h 189"/>
                  <a:gd name="T10" fmla="*/ 33 w 66"/>
                  <a:gd name="T11" fmla="*/ 129 h 189"/>
                  <a:gd name="T12" fmla="*/ 33 w 66"/>
                  <a:gd name="T13" fmla="*/ 121 h 189"/>
                  <a:gd name="T14" fmla="*/ 37 w 66"/>
                  <a:gd name="T15" fmla="*/ 107 h 189"/>
                  <a:gd name="T16" fmla="*/ 37 w 66"/>
                  <a:gd name="T17" fmla="*/ 98 h 189"/>
                  <a:gd name="T18" fmla="*/ 41 w 66"/>
                  <a:gd name="T19" fmla="*/ 74 h 189"/>
                  <a:gd name="T20" fmla="*/ 46 w 66"/>
                  <a:gd name="T21" fmla="*/ 70 h 189"/>
                  <a:gd name="T22" fmla="*/ 62 w 66"/>
                  <a:gd name="T23" fmla="*/ 60 h 189"/>
                  <a:gd name="T24" fmla="*/ 66 w 66"/>
                  <a:gd name="T25" fmla="*/ 60 h 189"/>
                  <a:gd name="T26" fmla="*/ 58 w 66"/>
                  <a:gd name="T27" fmla="*/ 60 h 189"/>
                  <a:gd name="T28" fmla="*/ 49 w 66"/>
                  <a:gd name="T29" fmla="*/ 65 h 189"/>
                  <a:gd name="T30" fmla="*/ 41 w 66"/>
                  <a:gd name="T31" fmla="*/ 65 h 189"/>
                  <a:gd name="T32" fmla="*/ 41 w 66"/>
                  <a:gd name="T33" fmla="*/ 60 h 189"/>
                  <a:gd name="T34" fmla="*/ 46 w 66"/>
                  <a:gd name="T35" fmla="*/ 51 h 189"/>
                  <a:gd name="T36" fmla="*/ 49 w 66"/>
                  <a:gd name="T37" fmla="*/ 47 h 189"/>
                  <a:gd name="T38" fmla="*/ 54 w 66"/>
                  <a:gd name="T39" fmla="*/ 42 h 189"/>
                  <a:gd name="T40" fmla="*/ 46 w 66"/>
                  <a:gd name="T41" fmla="*/ 47 h 189"/>
                  <a:gd name="T42" fmla="*/ 41 w 66"/>
                  <a:gd name="T43" fmla="*/ 47 h 189"/>
                  <a:gd name="T44" fmla="*/ 41 w 66"/>
                  <a:gd name="T45" fmla="*/ 42 h 189"/>
                  <a:gd name="T46" fmla="*/ 49 w 66"/>
                  <a:gd name="T47" fmla="*/ 33 h 189"/>
                  <a:gd name="T48" fmla="*/ 54 w 66"/>
                  <a:gd name="T49" fmla="*/ 23 h 189"/>
                  <a:gd name="T50" fmla="*/ 54 w 66"/>
                  <a:gd name="T51" fmla="*/ 19 h 189"/>
                  <a:gd name="T52" fmla="*/ 49 w 66"/>
                  <a:gd name="T53" fmla="*/ 28 h 189"/>
                  <a:gd name="T54" fmla="*/ 46 w 66"/>
                  <a:gd name="T55" fmla="*/ 28 h 189"/>
                  <a:gd name="T56" fmla="*/ 41 w 66"/>
                  <a:gd name="T57" fmla="*/ 14 h 189"/>
                  <a:gd name="T58" fmla="*/ 37 w 66"/>
                  <a:gd name="T59" fmla="*/ 0 h 189"/>
                  <a:gd name="T60" fmla="*/ 37 w 66"/>
                  <a:gd name="T61" fmla="*/ 14 h 189"/>
                  <a:gd name="T62" fmla="*/ 41 w 66"/>
                  <a:gd name="T63" fmla="*/ 37 h 189"/>
                  <a:gd name="T64" fmla="*/ 37 w 66"/>
                  <a:gd name="T65" fmla="*/ 47 h 189"/>
                  <a:gd name="T66" fmla="*/ 37 w 66"/>
                  <a:gd name="T67" fmla="*/ 60 h 189"/>
                  <a:gd name="T68" fmla="*/ 37 w 66"/>
                  <a:gd name="T69" fmla="*/ 70 h 189"/>
                  <a:gd name="T70" fmla="*/ 29 w 66"/>
                  <a:gd name="T71" fmla="*/ 79 h 189"/>
                  <a:gd name="T72" fmla="*/ 16 w 66"/>
                  <a:gd name="T73" fmla="*/ 88 h 189"/>
                  <a:gd name="T74" fmla="*/ 0 w 66"/>
                  <a:gd name="T75" fmla="*/ 107 h 189"/>
                  <a:gd name="T76" fmla="*/ 0 w 66"/>
                  <a:gd name="T77" fmla="*/ 107 h 189"/>
                  <a:gd name="T78" fmla="*/ 16 w 66"/>
                  <a:gd name="T79" fmla="*/ 93 h 189"/>
                  <a:gd name="T80" fmla="*/ 21 w 66"/>
                  <a:gd name="T81" fmla="*/ 88 h 189"/>
                  <a:gd name="T82" fmla="*/ 33 w 66"/>
                  <a:gd name="T83" fmla="*/ 84 h 189"/>
                  <a:gd name="T84" fmla="*/ 33 w 66"/>
                  <a:gd name="T85" fmla="*/ 84 h 189"/>
                  <a:gd name="T86" fmla="*/ 33 w 66"/>
                  <a:gd name="T87" fmla="*/ 98 h 189"/>
                  <a:gd name="T88" fmla="*/ 29 w 66"/>
                  <a:gd name="T89" fmla="*/ 107 h 189"/>
                  <a:gd name="T90" fmla="*/ 21 w 66"/>
                  <a:gd name="T91" fmla="*/ 121 h 189"/>
                  <a:gd name="T92" fmla="*/ 13 w 66"/>
                  <a:gd name="T93" fmla="*/ 129 h 189"/>
                  <a:gd name="T94" fmla="*/ 8 w 66"/>
                  <a:gd name="T95" fmla="*/ 143 h 189"/>
                  <a:gd name="T96" fmla="*/ 16 w 66"/>
                  <a:gd name="T97" fmla="*/ 129 h 189"/>
                  <a:gd name="T98" fmla="*/ 33 w 66"/>
                  <a:gd name="T99" fmla="*/ 112 h 189"/>
                  <a:gd name="T100" fmla="*/ 29 w 66"/>
                  <a:gd name="T101" fmla="*/ 121 h 189"/>
                  <a:gd name="T102" fmla="*/ 29 w 66"/>
                  <a:gd name="T103" fmla="*/ 129 h 189"/>
                  <a:gd name="T104" fmla="*/ 24 w 66"/>
                  <a:gd name="T105" fmla="*/ 138 h 189"/>
                  <a:gd name="T106" fmla="*/ 21 w 66"/>
                  <a:gd name="T107" fmla="*/ 157 h 189"/>
                  <a:gd name="T108" fmla="*/ 21 w 66"/>
                  <a:gd name="T109" fmla="*/ 162 h 189"/>
                  <a:gd name="T110" fmla="*/ 13 w 66"/>
                  <a:gd name="T111" fmla="*/ 180 h 189"/>
                  <a:gd name="T112" fmla="*/ 16 w 66"/>
                  <a:gd name="T113" fmla="*/ 180 h 189"/>
                  <a:gd name="T114" fmla="*/ 29 w 66"/>
                  <a:gd name="T115"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 h="189">
                    <a:moveTo>
                      <a:pt x="29" y="175"/>
                    </a:moveTo>
                    <a:lnTo>
                      <a:pt x="29" y="185"/>
                    </a:lnTo>
                    <a:lnTo>
                      <a:pt x="29" y="189"/>
                    </a:lnTo>
                    <a:lnTo>
                      <a:pt x="29" y="180"/>
                    </a:lnTo>
                    <a:lnTo>
                      <a:pt x="29" y="180"/>
                    </a:lnTo>
                    <a:lnTo>
                      <a:pt x="29" y="166"/>
                    </a:lnTo>
                    <a:lnTo>
                      <a:pt x="29" y="157"/>
                    </a:lnTo>
                    <a:lnTo>
                      <a:pt x="33" y="148"/>
                    </a:lnTo>
                    <a:lnTo>
                      <a:pt x="33" y="148"/>
                    </a:lnTo>
                    <a:lnTo>
                      <a:pt x="33" y="143"/>
                    </a:lnTo>
                    <a:lnTo>
                      <a:pt x="33" y="138"/>
                    </a:lnTo>
                    <a:lnTo>
                      <a:pt x="33" y="129"/>
                    </a:lnTo>
                    <a:lnTo>
                      <a:pt x="33" y="129"/>
                    </a:lnTo>
                    <a:lnTo>
                      <a:pt x="33" y="121"/>
                    </a:lnTo>
                    <a:lnTo>
                      <a:pt x="33" y="115"/>
                    </a:lnTo>
                    <a:lnTo>
                      <a:pt x="37" y="107"/>
                    </a:lnTo>
                    <a:lnTo>
                      <a:pt x="37" y="107"/>
                    </a:lnTo>
                    <a:lnTo>
                      <a:pt x="37" y="98"/>
                    </a:lnTo>
                    <a:lnTo>
                      <a:pt x="37" y="84"/>
                    </a:lnTo>
                    <a:lnTo>
                      <a:pt x="41" y="74"/>
                    </a:lnTo>
                    <a:lnTo>
                      <a:pt x="41" y="74"/>
                    </a:lnTo>
                    <a:lnTo>
                      <a:pt x="46" y="70"/>
                    </a:lnTo>
                    <a:lnTo>
                      <a:pt x="54" y="65"/>
                    </a:lnTo>
                    <a:lnTo>
                      <a:pt x="62" y="60"/>
                    </a:lnTo>
                    <a:lnTo>
                      <a:pt x="62" y="60"/>
                    </a:lnTo>
                    <a:lnTo>
                      <a:pt x="66" y="60"/>
                    </a:lnTo>
                    <a:lnTo>
                      <a:pt x="62" y="60"/>
                    </a:lnTo>
                    <a:lnTo>
                      <a:pt x="58" y="60"/>
                    </a:lnTo>
                    <a:lnTo>
                      <a:pt x="58" y="60"/>
                    </a:lnTo>
                    <a:lnTo>
                      <a:pt x="49" y="65"/>
                    </a:lnTo>
                    <a:lnTo>
                      <a:pt x="41" y="70"/>
                    </a:lnTo>
                    <a:lnTo>
                      <a:pt x="41" y="65"/>
                    </a:lnTo>
                    <a:lnTo>
                      <a:pt x="41" y="65"/>
                    </a:lnTo>
                    <a:lnTo>
                      <a:pt x="41" y="60"/>
                    </a:lnTo>
                    <a:lnTo>
                      <a:pt x="41" y="56"/>
                    </a:lnTo>
                    <a:lnTo>
                      <a:pt x="46" y="51"/>
                    </a:lnTo>
                    <a:lnTo>
                      <a:pt x="46" y="51"/>
                    </a:lnTo>
                    <a:lnTo>
                      <a:pt x="49" y="47"/>
                    </a:lnTo>
                    <a:lnTo>
                      <a:pt x="54" y="42"/>
                    </a:lnTo>
                    <a:lnTo>
                      <a:pt x="54" y="42"/>
                    </a:lnTo>
                    <a:lnTo>
                      <a:pt x="54" y="42"/>
                    </a:lnTo>
                    <a:lnTo>
                      <a:pt x="46" y="47"/>
                    </a:lnTo>
                    <a:lnTo>
                      <a:pt x="41" y="51"/>
                    </a:lnTo>
                    <a:lnTo>
                      <a:pt x="41" y="47"/>
                    </a:lnTo>
                    <a:lnTo>
                      <a:pt x="41" y="47"/>
                    </a:lnTo>
                    <a:lnTo>
                      <a:pt x="41" y="42"/>
                    </a:lnTo>
                    <a:lnTo>
                      <a:pt x="46" y="37"/>
                    </a:lnTo>
                    <a:lnTo>
                      <a:pt x="49" y="33"/>
                    </a:lnTo>
                    <a:lnTo>
                      <a:pt x="49" y="33"/>
                    </a:lnTo>
                    <a:lnTo>
                      <a:pt x="54" y="23"/>
                    </a:lnTo>
                    <a:lnTo>
                      <a:pt x="54" y="19"/>
                    </a:lnTo>
                    <a:lnTo>
                      <a:pt x="54" y="19"/>
                    </a:lnTo>
                    <a:lnTo>
                      <a:pt x="54" y="19"/>
                    </a:lnTo>
                    <a:lnTo>
                      <a:pt x="49" y="28"/>
                    </a:lnTo>
                    <a:lnTo>
                      <a:pt x="46" y="33"/>
                    </a:lnTo>
                    <a:lnTo>
                      <a:pt x="46" y="28"/>
                    </a:lnTo>
                    <a:lnTo>
                      <a:pt x="46" y="28"/>
                    </a:lnTo>
                    <a:lnTo>
                      <a:pt x="41" y="14"/>
                    </a:lnTo>
                    <a:lnTo>
                      <a:pt x="37" y="5"/>
                    </a:lnTo>
                    <a:lnTo>
                      <a:pt x="37" y="0"/>
                    </a:lnTo>
                    <a:lnTo>
                      <a:pt x="37" y="0"/>
                    </a:lnTo>
                    <a:lnTo>
                      <a:pt x="37" y="14"/>
                    </a:lnTo>
                    <a:lnTo>
                      <a:pt x="41" y="28"/>
                    </a:lnTo>
                    <a:lnTo>
                      <a:pt x="41" y="37"/>
                    </a:lnTo>
                    <a:lnTo>
                      <a:pt x="41" y="37"/>
                    </a:lnTo>
                    <a:lnTo>
                      <a:pt x="37" y="47"/>
                    </a:lnTo>
                    <a:lnTo>
                      <a:pt x="37" y="56"/>
                    </a:lnTo>
                    <a:lnTo>
                      <a:pt x="37" y="60"/>
                    </a:lnTo>
                    <a:lnTo>
                      <a:pt x="37" y="60"/>
                    </a:lnTo>
                    <a:lnTo>
                      <a:pt x="37" y="70"/>
                    </a:lnTo>
                    <a:lnTo>
                      <a:pt x="33" y="79"/>
                    </a:lnTo>
                    <a:lnTo>
                      <a:pt x="29" y="79"/>
                    </a:lnTo>
                    <a:lnTo>
                      <a:pt x="29" y="79"/>
                    </a:lnTo>
                    <a:lnTo>
                      <a:pt x="16" y="88"/>
                    </a:lnTo>
                    <a:lnTo>
                      <a:pt x="4" y="101"/>
                    </a:lnTo>
                    <a:lnTo>
                      <a:pt x="0" y="107"/>
                    </a:lnTo>
                    <a:lnTo>
                      <a:pt x="0" y="107"/>
                    </a:lnTo>
                    <a:lnTo>
                      <a:pt x="0" y="107"/>
                    </a:lnTo>
                    <a:lnTo>
                      <a:pt x="8" y="98"/>
                    </a:lnTo>
                    <a:lnTo>
                      <a:pt x="16" y="93"/>
                    </a:lnTo>
                    <a:lnTo>
                      <a:pt x="16" y="93"/>
                    </a:lnTo>
                    <a:lnTo>
                      <a:pt x="21" y="88"/>
                    </a:lnTo>
                    <a:lnTo>
                      <a:pt x="29" y="88"/>
                    </a:lnTo>
                    <a:lnTo>
                      <a:pt x="33" y="84"/>
                    </a:lnTo>
                    <a:lnTo>
                      <a:pt x="33" y="84"/>
                    </a:lnTo>
                    <a:lnTo>
                      <a:pt x="33" y="84"/>
                    </a:lnTo>
                    <a:lnTo>
                      <a:pt x="33" y="93"/>
                    </a:lnTo>
                    <a:lnTo>
                      <a:pt x="33" y="98"/>
                    </a:lnTo>
                    <a:lnTo>
                      <a:pt x="33" y="98"/>
                    </a:lnTo>
                    <a:lnTo>
                      <a:pt x="29" y="107"/>
                    </a:lnTo>
                    <a:lnTo>
                      <a:pt x="24" y="115"/>
                    </a:lnTo>
                    <a:lnTo>
                      <a:pt x="21" y="121"/>
                    </a:lnTo>
                    <a:lnTo>
                      <a:pt x="21" y="121"/>
                    </a:lnTo>
                    <a:lnTo>
                      <a:pt x="13" y="129"/>
                    </a:lnTo>
                    <a:lnTo>
                      <a:pt x="8" y="143"/>
                    </a:lnTo>
                    <a:lnTo>
                      <a:pt x="8" y="143"/>
                    </a:lnTo>
                    <a:lnTo>
                      <a:pt x="8" y="143"/>
                    </a:lnTo>
                    <a:lnTo>
                      <a:pt x="16" y="129"/>
                    </a:lnTo>
                    <a:lnTo>
                      <a:pt x="24" y="115"/>
                    </a:lnTo>
                    <a:lnTo>
                      <a:pt x="33" y="112"/>
                    </a:lnTo>
                    <a:lnTo>
                      <a:pt x="33" y="112"/>
                    </a:lnTo>
                    <a:lnTo>
                      <a:pt x="29" y="121"/>
                    </a:lnTo>
                    <a:lnTo>
                      <a:pt x="29" y="124"/>
                    </a:lnTo>
                    <a:lnTo>
                      <a:pt x="29" y="129"/>
                    </a:lnTo>
                    <a:lnTo>
                      <a:pt x="29" y="129"/>
                    </a:lnTo>
                    <a:lnTo>
                      <a:pt x="24" y="138"/>
                    </a:lnTo>
                    <a:lnTo>
                      <a:pt x="24" y="148"/>
                    </a:lnTo>
                    <a:lnTo>
                      <a:pt x="21" y="157"/>
                    </a:lnTo>
                    <a:lnTo>
                      <a:pt x="21" y="157"/>
                    </a:lnTo>
                    <a:lnTo>
                      <a:pt x="21" y="162"/>
                    </a:lnTo>
                    <a:lnTo>
                      <a:pt x="16" y="171"/>
                    </a:lnTo>
                    <a:lnTo>
                      <a:pt x="13" y="180"/>
                    </a:lnTo>
                    <a:lnTo>
                      <a:pt x="13" y="180"/>
                    </a:lnTo>
                    <a:lnTo>
                      <a:pt x="16" y="180"/>
                    </a:lnTo>
                    <a:lnTo>
                      <a:pt x="24" y="175"/>
                    </a:lnTo>
                    <a:lnTo>
                      <a:pt x="29" y="175"/>
                    </a:lnTo>
                    <a:close/>
                  </a:path>
                </a:pathLst>
              </a:custGeom>
              <a:solidFill>
                <a:srgbClr val="006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83" name="Freeform 191"/>
              <p:cNvSpPr>
                <a:spLocks/>
              </p:cNvSpPr>
              <p:nvPr/>
            </p:nvSpPr>
            <p:spPr bwMode="auto">
              <a:xfrm>
                <a:off x="2049" y="2858"/>
                <a:ext cx="16" cy="28"/>
              </a:xfrm>
              <a:custGeom>
                <a:avLst/>
                <a:gdLst>
                  <a:gd name="T0" fmla="*/ 0 w 16"/>
                  <a:gd name="T1" fmla="*/ 0 h 28"/>
                  <a:gd name="T2" fmla="*/ 3 w 16"/>
                  <a:gd name="T3" fmla="*/ 0 h 28"/>
                  <a:gd name="T4" fmla="*/ 8 w 16"/>
                  <a:gd name="T5" fmla="*/ 9 h 28"/>
                  <a:gd name="T6" fmla="*/ 16 w 16"/>
                  <a:gd name="T7" fmla="*/ 14 h 28"/>
                  <a:gd name="T8" fmla="*/ 16 w 16"/>
                  <a:gd name="T9" fmla="*/ 14 h 28"/>
                  <a:gd name="T10" fmla="*/ 16 w 16"/>
                  <a:gd name="T11" fmla="*/ 23 h 28"/>
                  <a:gd name="T12" fmla="*/ 16 w 16"/>
                  <a:gd name="T13" fmla="*/ 28 h 28"/>
                  <a:gd name="T14" fmla="*/ 16 w 16"/>
                  <a:gd name="T15" fmla="*/ 19 h 28"/>
                  <a:gd name="T16" fmla="*/ 16 w 16"/>
                  <a:gd name="T17" fmla="*/ 19 h 28"/>
                  <a:gd name="T18" fmla="*/ 12 w 16"/>
                  <a:gd name="T19" fmla="*/ 14 h 28"/>
                  <a:gd name="T20" fmla="*/ 12 w 16"/>
                  <a:gd name="T21" fmla="*/ 6 h 28"/>
                  <a:gd name="T22" fmla="*/ 8 w 16"/>
                  <a:gd name="T23" fmla="*/ 0 h 28"/>
                  <a:gd name="T24" fmla="*/ 8 w 16"/>
                  <a:gd name="T25" fmla="*/ 0 h 28"/>
                  <a:gd name="T26" fmla="*/ 3 w 16"/>
                  <a:gd name="T27" fmla="*/ 0 h 28"/>
                  <a:gd name="T28" fmla="*/ 0 w 16"/>
                  <a:gd name="T29" fmla="*/ 0 h 28"/>
                  <a:gd name="T30" fmla="*/ 0 w 16"/>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28">
                    <a:moveTo>
                      <a:pt x="0" y="0"/>
                    </a:moveTo>
                    <a:lnTo>
                      <a:pt x="3" y="0"/>
                    </a:lnTo>
                    <a:lnTo>
                      <a:pt x="8" y="9"/>
                    </a:lnTo>
                    <a:lnTo>
                      <a:pt x="16" y="14"/>
                    </a:lnTo>
                    <a:lnTo>
                      <a:pt x="16" y="14"/>
                    </a:lnTo>
                    <a:lnTo>
                      <a:pt x="16" y="23"/>
                    </a:lnTo>
                    <a:lnTo>
                      <a:pt x="16" y="28"/>
                    </a:lnTo>
                    <a:lnTo>
                      <a:pt x="16" y="19"/>
                    </a:lnTo>
                    <a:lnTo>
                      <a:pt x="16" y="19"/>
                    </a:lnTo>
                    <a:lnTo>
                      <a:pt x="12" y="14"/>
                    </a:lnTo>
                    <a:lnTo>
                      <a:pt x="12" y="6"/>
                    </a:lnTo>
                    <a:lnTo>
                      <a:pt x="8" y="0"/>
                    </a:lnTo>
                    <a:lnTo>
                      <a:pt x="8" y="0"/>
                    </a:lnTo>
                    <a:lnTo>
                      <a:pt x="3" y="0"/>
                    </a:lnTo>
                    <a:lnTo>
                      <a:pt x="0" y="0"/>
                    </a:lnTo>
                    <a:lnTo>
                      <a:pt x="0" y="0"/>
                    </a:lnTo>
                    <a:close/>
                  </a:path>
                </a:pathLst>
              </a:custGeom>
              <a:solidFill>
                <a:srgbClr val="006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84" name="Freeform 192"/>
              <p:cNvSpPr>
                <a:spLocks/>
              </p:cNvSpPr>
              <p:nvPr/>
            </p:nvSpPr>
            <p:spPr bwMode="auto">
              <a:xfrm>
                <a:off x="2019" y="2914"/>
                <a:ext cx="25" cy="23"/>
              </a:xfrm>
              <a:custGeom>
                <a:avLst/>
                <a:gdLst>
                  <a:gd name="T0" fmla="*/ 0 w 25"/>
                  <a:gd name="T1" fmla="*/ 18 h 23"/>
                  <a:gd name="T2" fmla="*/ 5 w 25"/>
                  <a:gd name="T3" fmla="*/ 14 h 23"/>
                  <a:gd name="T4" fmla="*/ 9 w 25"/>
                  <a:gd name="T5" fmla="*/ 9 h 23"/>
                  <a:gd name="T6" fmla="*/ 22 w 25"/>
                  <a:gd name="T7" fmla="*/ 0 h 23"/>
                  <a:gd name="T8" fmla="*/ 22 w 25"/>
                  <a:gd name="T9" fmla="*/ 0 h 23"/>
                  <a:gd name="T10" fmla="*/ 25 w 25"/>
                  <a:gd name="T11" fmla="*/ 0 h 23"/>
                  <a:gd name="T12" fmla="*/ 25 w 25"/>
                  <a:gd name="T13" fmla="*/ 0 h 23"/>
                  <a:gd name="T14" fmla="*/ 22 w 25"/>
                  <a:gd name="T15" fmla="*/ 0 h 23"/>
                  <a:gd name="T16" fmla="*/ 22 w 25"/>
                  <a:gd name="T17" fmla="*/ 0 h 23"/>
                  <a:gd name="T18" fmla="*/ 13 w 25"/>
                  <a:gd name="T19" fmla="*/ 9 h 23"/>
                  <a:gd name="T20" fmla="*/ 5 w 25"/>
                  <a:gd name="T21" fmla="*/ 18 h 23"/>
                  <a:gd name="T22" fmla="*/ 0 w 25"/>
                  <a:gd name="T23" fmla="*/ 23 h 23"/>
                  <a:gd name="T24" fmla="*/ 0 w 25"/>
                  <a:gd name="T25" fmla="*/ 23 h 23"/>
                  <a:gd name="T26" fmla="*/ 0 w 25"/>
                  <a:gd name="T2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3">
                    <a:moveTo>
                      <a:pt x="0" y="18"/>
                    </a:moveTo>
                    <a:lnTo>
                      <a:pt x="5" y="14"/>
                    </a:lnTo>
                    <a:lnTo>
                      <a:pt x="9" y="9"/>
                    </a:lnTo>
                    <a:lnTo>
                      <a:pt x="22" y="0"/>
                    </a:lnTo>
                    <a:lnTo>
                      <a:pt x="22" y="0"/>
                    </a:lnTo>
                    <a:lnTo>
                      <a:pt x="25" y="0"/>
                    </a:lnTo>
                    <a:lnTo>
                      <a:pt x="25" y="0"/>
                    </a:lnTo>
                    <a:lnTo>
                      <a:pt x="22" y="0"/>
                    </a:lnTo>
                    <a:lnTo>
                      <a:pt x="22" y="0"/>
                    </a:lnTo>
                    <a:lnTo>
                      <a:pt x="13" y="9"/>
                    </a:lnTo>
                    <a:lnTo>
                      <a:pt x="5" y="18"/>
                    </a:lnTo>
                    <a:lnTo>
                      <a:pt x="0" y="23"/>
                    </a:lnTo>
                    <a:lnTo>
                      <a:pt x="0" y="23"/>
                    </a:lnTo>
                    <a:lnTo>
                      <a:pt x="0" y="18"/>
                    </a:lnTo>
                    <a:close/>
                  </a:path>
                </a:pathLst>
              </a:custGeom>
              <a:solidFill>
                <a:srgbClr val="006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85" name="Freeform 193"/>
              <p:cNvSpPr>
                <a:spLocks/>
              </p:cNvSpPr>
              <p:nvPr/>
            </p:nvSpPr>
            <p:spPr bwMode="auto">
              <a:xfrm>
                <a:off x="2094" y="2757"/>
                <a:ext cx="28" cy="14"/>
              </a:xfrm>
              <a:custGeom>
                <a:avLst/>
                <a:gdLst>
                  <a:gd name="T0" fmla="*/ 0 w 28"/>
                  <a:gd name="T1" fmla="*/ 5 h 14"/>
                  <a:gd name="T2" fmla="*/ 0 w 28"/>
                  <a:gd name="T3" fmla="*/ 9 h 14"/>
                  <a:gd name="T4" fmla="*/ 0 w 28"/>
                  <a:gd name="T5" fmla="*/ 14 h 14"/>
                  <a:gd name="T6" fmla="*/ 3 w 28"/>
                  <a:gd name="T7" fmla="*/ 14 h 14"/>
                  <a:gd name="T8" fmla="*/ 3 w 28"/>
                  <a:gd name="T9" fmla="*/ 14 h 14"/>
                  <a:gd name="T10" fmla="*/ 8 w 28"/>
                  <a:gd name="T11" fmla="*/ 14 h 14"/>
                  <a:gd name="T12" fmla="*/ 16 w 28"/>
                  <a:gd name="T13" fmla="*/ 14 h 14"/>
                  <a:gd name="T14" fmla="*/ 20 w 28"/>
                  <a:gd name="T15" fmla="*/ 9 h 14"/>
                  <a:gd name="T16" fmla="*/ 20 w 28"/>
                  <a:gd name="T17" fmla="*/ 9 h 14"/>
                  <a:gd name="T18" fmla="*/ 25 w 28"/>
                  <a:gd name="T19" fmla="*/ 5 h 14"/>
                  <a:gd name="T20" fmla="*/ 28 w 28"/>
                  <a:gd name="T21" fmla="*/ 0 h 14"/>
                  <a:gd name="T22" fmla="*/ 25 w 28"/>
                  <a:gd name="T23" fmla="*/ 0 h 14"/>
                  <a:gd name="T24" fmla="*/ 25 w 28"/>
                  <a:gd name="T25" fmla="*/ 0 h 14"/>
                  <a:gd name="T26" fmla="*/ 20 w 28"/>
                  <a:gd name="T27" fmla="*/ 5 h 14"/>
                  <a:gd name="T28" fmla="*/ 16 w 28"/>
                  <a:gd name="T29" fmla="*/ 5 h 14"/>
                  <a:gd name="T30" fmla="*/ 8 w 28"/>
                  <a:gd name="T31" fmla="*/ 5 h 14"/>
                  <a:gd name="T32" fmla="*/ 8 w 28"/>
                  <a:gd name="T33" fmla="*/ 5 h 14"/>
                  <a:gd name="T34" fmla="*/ 3 w 28"/>
                  <a:gd name="T35" fmla="*/ 5 h 14"/>
                  <a:gd name="T36" fmla="*/ 0 w 28"/>
                  <a:gd name="T37" fmla="*/ 5 h 14"/>
                  <a:gd name="T38" fmla="*/ 0 w 28"/>
                  <a:gd name="T39"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4">
                    <a:moveTo>
                      <a:pt x="0" y="5"/>
                    </a:moveTo>
                    <a:lnTo>
                      <a:pt x="0" y="9"/>
                    </a:lnTo>
                    <a:lnTo>
                      <a:pt x="0" y="14"/>
                    </a:lnTo>
                    <a:lnTo>
                      <a:pt x="3" y="14"/>
                    </a:lnTo>
                    <a:lnTo>
                      <a:pt x="3" y="14"/>
                    </a:lnTo>
                    <a:lnTo>
                      <a:pt x="8" y="14"/>
                    </a:lnTo>
                    <a:lnTo>
                      <a:pt x="16" y="14"/>
                    </a:lnTo>
                    <a:lnTo>
                      <a:pt x="20" y="9"/>
                    </a:lnTo>
                    <a:lnTo>
                      <a:pt x="20" y="9"/>
                    </a:lnTo>
                    <a:lnTo>
                      <a:pt x="25" y="5"/>
                    </a:lnTo>
                    <a:lnTo>
                      <a:pt x="28" y="0"/>
                    </a:lnTo>
                    <a:lnTo>
                      <a:pt x="25" y="0"/>
                    </a:lnTo>
                    <a:lnTo>
                      <a:pt x="25" y="0"/>
                    </a:lnTo>
                    <a:lnTo>
                      <a:pt x="20" y="5"/>
                    </a:lnTo>
                    <a:lnTo>
                      <a:pt x="16" y="5"/>
                    </a:lnTo>
                    <a:lnTo>
                      <a:pt x="8" y="5"/>
                    </a:lnTo>
                    <a:lnTo>
                      <a:pt x="8" y="5"/>
                    </a:lnTo>
                    <a:lnTo>
                      <a:pt x="3" y="5"/>
                    </a:lnTo>
                    <a:lnTo>
                      <a:pt x="0" y="5"/>
                    </a:lnTo>
                    <a:lnTo>
                      <a:pt x="0" y="5"/>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86" name="Freeform 194"/>
              <p:cNvSpPr>
                <a:spLocks/>
              </p:cNvSpPr>
              <p:nvPr/>
            </p:nvSpPr>
            <p:spPr bwMode="auto">
              <a:xfrm>
                <a:off x="2094" y="2753"/>
                <a:ext cx="16" cy="4"/>
              </a:xfrm>
              <a:custGeom>
                <a:avLst/>
                <a:gdLst>
                  <a:gd name="T0" fmla="*/ 0 w 16"/>
                  <a:gd name="T1" fmla="*/ 0 h 4"/>
                  <a:gd name="T2" fmla="*/ 3 w 16"/>
                  <a:gd name="T3" fmla="*/ 0 h 4"/>
                  <a:gd name="T4" fmla="*/ 8 w 16"/>
                  <a:gd name="T5" fmla="*/ 4 h 4"/>
                  <a:gd name="T6" fmla="*/ 13 w 16"/>
                  <a:gd name="T7" fmla="*/ 0 h 4"/>
                  <a:gd name="T8" fmla="*/ 13 w 16"/>
                  <a:gd name="T9" fmla="*/ 0 h 4"/>
                  <a:gd name="T10" fmla="*/ 16 w 16"/>
                  <a:gd name="T11" fmla="*/ 4 h 4"/>
                  <a:gd name="T12" fmla="*/ 13 w 16"/>
                  <a:gd name="T13" fmla="*/ 4 h 4"/>
                  <a:gd name="T14" fmla="*/ 13 w 16"/>
                  <a:gd name="T15" fmla="*/ 4 h 4"/>
                  <a:gd name="T16" fmla="*/ 13 w 16"/>
                  <a:gd name="T17" fmla="*/ 4 h 4"/>
                  <a:gd name="T18" fmla="*/ 8 w 16"/>
                  <a:gd name="T19" fmla="*/ 4 h 4"/>
                  <a:gd name="T20" fmla="*/ 3 w 16"/>
                  <a:gd name="T21" fmla="*/ 4 h 4"/>
                  <a:gd name="T22" fmla="*/ 3 w 16"/>
                  <a:gd name="T23" fmla="*/ 4 h 4"/>
                  <a:gd name="T24" fmla="*/ 3 w 16"/>
                  <a:gd name="T25" fmla="*/ 4 h 4"/>
                  <a:gd name="T26" fmla="*/ 0 w 16"/>
                  <a:gd name="T27" fmla="*/ 4 h 4"/>
                  <a:gd name="T28" fmla="*/ 0 w 16"/>
                  <a:gd name="T29" fmla="*/ 0 h 4"/>
                  <a:gd name="T30" fmla="*/ 0 w 16"/>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4">
                    <a:moveTo>
                      <a:pt x="0" y="0"/>
                    </a:moveTo>
                    <a:lnTo>
                      <a:pt x="3" y="0"/>
                    </a:lnTo>
                    <a:lnTo>
                      <a:pt x="8" y="4"/>
                    </a:lnTo>
                    <a:lnTo>
                      <a:pt x="13" y="0"/>
                    </a:lnTo>
                    <a:lnTo>
                      <a:pt x="13" y="0"/>
                    </a:lnTo>
                    <a:lnTo>
                      <a:pt x="16" y="4"/>
                    </a:lnTo>
                    <a:lnTo>
                      <a:pt x="13" y="4"/>
                    </a:lnTo>
                    <a:lnTo>
                      <a:pt x="13" y="4"/>
                    </a:lnTo>
                    <a:lnTo>
                      <a:pt x="13" y="4"/>
                    </a:lnTo>
                    <a:lnTo>
                      <a:pt x="8" y="4"/>
                    </a:lnTo>
                    <a:lnTo>
                      <a:pt x="3" y="4"/>
                    </a:lnTo>
                    <a:lnTo>
                      <a:pt x="3" y="4"/>
                    </a:lnTo>
                    <a:lnTo>
                      <a:pt x="3" y="4"/>
                    </a:lnTo>
                    <a:lnTo>
                      <a:pt x="0" y="4"/>
                    </a:lnTo>
                    <a:lnTo>
                      <a:pt x="0" y="0"/>
                    </a:lnTo>
                    <a:lnTo>
                      <a:pt x="0"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87" name="Freeform 195"/>
              <p:cNvSpPr>
                <a:spLocks/>
              </p:cNvSpPr>
              <p:nvPr/>
            </p:nvSpPr>
            <p:spPr bwMode="auto">
              <a:xfrm>
                <a:off x="2074" y="2753"/>
                <a:ext cx="12" cy="18"/>
              </a:xfrm>
              <a:custGeom>
                <a:avLst/>
                <a:gdLst>
                  <a:gd name="T0" fmla="*/ 12 w 12"/>
                  <a:gd name="T1" fmla="*/ 0 h 18"/>
                  <a:gd name="T2" fmla="*/ 12 w 12"/>
                  <a:gd name="T3" fmla="*/ 4 h 18"/>
                  <a:gd name="T4" fmla="*/ 12 w 12"/>
                  <a:gd name="T5" fmla="*/ 4 h 18"/>
                  <a:gd name="T6" fmla="*/ 8 w 12"/>
                  <a:gd name="T7" fmla="*/ 9 h 18"/>
                  <a:gd name="T8" fmla="*/ 8 w 12"/>
                  <a:gd name="T9" fmla="*/ 9 h 18"/>
                  <a:gd name="T10" fmla="*/ 3 w 12"/>
                  <a:gd name="T11" fmla="*/ 13 h 18"/>
                  <a:gd name="T12" fmla="*/ 3 w 12"/>
                  <a:gd name="T13" fmla="*/ 13 h 18"/>
                  <a:gd name="T14" fmla="*/ 3 w 12"/>
                  <a:gd name="T15" fmla="*/ 13 h 18"/>
                  <a:gd name="T16" fmla="*/ 3 w 12"/>
                  <a:gd name="T17" fmla="*/ 13 h 18"/>
                  <a:gd name="T18" fmla="*/ 3 w 12"/>
                  <a:gd name="T19" fmla="*/ 18 h 18"/>
                  <a:gd name="T20" fmla="*/ 0 w 12"/>
                  <a:gd name="T21" fmla="*/ 18 h 18"/>
                  <a:gd name="T22" fmla="*/ 0 w 12"/>
                  <a:gd name="T23" fmla="*/ 18 h 18"/>
                  <a:gd name="T24" fmla="*/ 0 w 12"/>
                  <a:gd name="T25" fmla="*/ 18 h 18"/>
                  <a:gd name="T26" fmla="*/ 0 w 12"/>
                  <a:gd name="T27" fmla="*/ 18 h 18"/>
                  <a:gd name="T28" fmla="*/ 3 w 12"/>
                  <a:gd name="T29" fmla="*/ 13 h 18"/>
                  <a:gd name="T30" fmla="*/ 8 w 12"/>
                  <a:gd name="T31" fmla="*/ 9 h 18"/>
                  <a:gd name="T32" fmla="*/ 8 w 12"/>
                  <a:gd name="T33" fmla="*/ 9 h 18"/>
                  <a:gd name="T34" fmla="*/ 8 w 12"/>
                  <a:gd name="T35" fmla="*/ 9 h 18"/>
                  <a:gd name="T36" fmla="*/ 8 w 12"/>
                  <a:gd name="T37" fmla="*/ 4 h 18"/>
                  <a:gd name="T38" fmla="*/ 12 w 12"/>
                  <a:gd name="T39" fmla="*/ 0 h 18"/>
                  <a:gd name="T40" fmla="*/ 12 w 12"/>
                  <a:gd name="T41" fmla="*/ 0 h 18"/>
                  <a:gd name="T42" fmla="*/ 12 w 12"/>
                  <a:gd name="T43" fmla="*/ 0 h 18"/>
                  <a:gd name="T44" fmla="*/ 12 w 12"/>
                  <a:gd name="T45" fmla="*/ 0 h 18"/>
                  <a:gd name="T46" fmla="*/ 12 w 12"/>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18">
                    <a:moveTo>
                      <a:pt x="12" y="0"/>
                    </a:moveTo>
                    <a:lnTo>
                      <a:pt x="12" y="4"/>
                    </a:lnTo>
                    <a:lnTo>
                      <a:pt x="12" y="4"/>
                    </a:lnTo>
                    <a:lnTo>
                      <a:pt x="8" y="9"/>
                    </a:lnTo>
                    <a:lnTo>
                      <a:pt x="8" y="9"/>
                    </a:lnTo>
                    <a:lnTo>
                      <a:pt x="3" y="13"/>
                    </a:lnTo>
                    <a:lnTo>
                      <a:pt x="3" y="13"/>
                    </a:lnTo>
                    <a:lnTo>
                      <a:pt x="3" y="13"/>
                    </a:lnTo>
                    <a:lnTo>
                      <a:pt x="3" y="13"/>
                    </a:lnTo>
                    <a:lnTo>
                      <a:pt x="3" y="18"/>
                    </a:lnTo>
                    <a:lnTo>
                      <a:pt x="0" y="18"/>
                    </a:lnTo>
                    <a:lnTo>
                      <a:pt x="0" y="18"/>
                    </a:lnTo>
                    <a:lnTo>
                      <a:pt x="0" y="18"/>
                    </a:lnTo>
                    <a:lnTo>
                      <a:pt x="0" y="18"/>
                    </a:lnTo>
                    <a:lnTo>
                      <a:pt x="3" y="13"/>
                    </a:lnTo>
                    <a:lnTo>
                      <a:pt x="8" y="9"/>
                    </a:lnTo>
                    <a:lnTo>
                      <a:pt x="8" y="9"/>
                    </a:lnTo>
                    <a:lnTo>
                      <a:pt x="8" y="9"/>
                    </a:lnTo>
                    <a:lnTo>
                      <a:pt x="8" y="4"/>
                    </a:lnTo>
                    <a:lnTo>
                      <a:pt x="12" y="0"/>
                    </a:lnTo>
                    <a:lnTo>
                      <a:pt x="12" y="0"/>
                    </a:lnTo>
                    <a:lnTo>
                      <a:pt x="12" y="0"/>
                    </a:lnTo>
                    <a:lnTo>
                      <a:pt x="12" y="0"/>
                    </a:lnTo>
                    <a:lnTo>
                      <a:pt x="12"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88" name="Freeform 196"/>
              <p:cNvSpPr>
                <a:spLocks/>
              </p:cNvSpPr>
              <p:nvPr/>
            </p:nvSpPr>
            <p:spPr bwMode="auto">
              <a:xfrm>
                <a:off x="2082" y="2766"/>
                <a:ext cx="4" cy="5"/>
              </a:xfrm>
              <a:custGeom>
                <a:avLst/>
                <a:gdLst>
                  <a:gd name="T0" fmla="*/ 4 w 4"/>
                  <a:gd name="T1" fmla="*/ 0 h 5"/>
                  <a:gd name="T2" fmla="*/ 4 w 4"/>
                  <a:gd name="T3" fmla="*/ 5 h 5"/>
                  <a:gd name="T4" fmla="*/ 4 w 4"/>
                  <a:gd name="T5" fmla="*/ 5 h 5"/>
                  <a:gd name="T6" fmla="*/ 4 w 4"/>
                  <a:gd name="T7" fmla="*/ 5 h 5"/>
                  <a:gd name="T8" fmla="*/ 4 w 4"/>
                  <a:gd name="T9" fmla="*/ 5 h 5"/>
                  <a:gd name="T10" fmla="*/ 4 w 4"/>
                  <a:gd name="T11" fmla="*/ 5 h 5"/>
                  <a:gd name="T12" fmla="*/ 0 w 4"/>
                  <a:gd name="T13" fmla="*/ 5 h 5"/>
                  <a:gd name="T14" fmla="*/ 0 w 4"/>
                  <a:gd name="T15" fmla="*/ 5 h 5"/>
                  <a:gd name="T16" fmla="*/ 0 w 4"/>
                  <a:gd name="T17" fmla="*/ 5 h 5"/>
                  <a:gd name="T18" fmla="*/ 0 w 4"/>
                  <a:gd name="T19" fmla="*/ 5 h 5"/>
                  <a:gd name="T20" fmla="*/ 0 w 4"/>
                  <a:gd name="T21" fmla="*/ 5 h 5"/>
                  <a:gd name="T22" fmla="*/ 4 w 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0"/>
                    </a:moveTo>
                    <a:lnTo>
                      <a:pt x="4" y="5"/>
                    </a:lnTo>
                    <a:lnTo>
                      <a:pt x="4" y="5"/>
                    </a:lnTo>
                    <a:lnTo>
                      <a:pt x="4" y="5"/>
                    </a:lnTo>
                    <a:lnTo>
                      <a:pt x="4" y="5"/>
                    </a:lnTo>
                    <a:lnTo>
                      <a:pt x="4" y="5"/>
                    </a:lnTo>
                    <a:lnTo>
                      <a:pt x="0" y="5"/>
                    </a:lnTo>
                    <a:lnTo>
                      <a:pt x="0" y="5"/>
                    </a:lnTo>
                    <a:lnTo>
                      <a:pt x="0" y="5"/>
                    </a:lnTo>
                    <a:lnTo>
                      <a:pt x="0" y="5"/>
                    </a:lnTo>
                    <a:lnTo>
                      <a:pt x="0" y="5"/>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89" name="Freeform 197"/>
              <p:cNvSpPr>
                <a:spLocks/>
              </p:cNvSpPr>
              <p:nvPr/>
            </p:nvSpPr>
            <p:spPr bwMode="auto">
              <a:xfrm>
                <a:off x="2090" y="2725"/>
                <a:ext cx="24" cy="18"/>
              </a:xfrm>
              <a:custGeom>
                <a:avLst/>
                <a:gdLst>
                  <a:gd name="T0" fmla="*/ 24 w 24"/>
                  <a:gd name="T1" fmla="*/ 14 h 18"/>
                  <a:gd name="T2" fmla="*/ 20 w 24"/>
                  <a:gd name="T3" fmla="*/ 14 h 18"/>
                  <a:gd name="T4" fmla="*/ 12 w 24"/>
                  <a:gd name="T5" fmla="*/ 9 h 18"/>
                  <a:gd name="T6" fmla="*/ 4 w 24"/>
                  <a:gd name="T7" fmla="*/ 4 h 18"/>
                  <a:gd name="T8" fmla="*/ 4 w 24"/>
                  <a:gd name="T9" fmla="*/ 4 h 18"/>
                  <a:gd name="T10" fmla="*/ 0 w 24"/>
                  <a:gd name="T11" fmla="*/ 4 h 18"/>
                  <a:gd name="T12" fmla="*/ 0 w 24"/>
                  <a:gd name="T13" fmla="*/ 9 h 18"/>
                  <a:gd name="T14" fmla="*/ 0 w 24"/>
                  <a:gd name="T15" fmla="*/ 4 h 18"/>
                  <a:gd name="T16" fmla="*/ 0 w 24"/>
                  <a:gd name="T17" fmla="*/ 4 h 18"/>
                  <a:gd name="T18" fmla="*/ 4 w 24"/>
                  <a:gd name="T19" fmla="*/ 4 h 18"/>
                  <a:gd name="T20" fmla="*/ 7 w 24"/>
                  <a:gd name="T21" fmla="*/ 0 h 18"/>
                  <a:gd name="T22" fmla="*/ 12 w 24"/>
                  <a:gd name="T23" fmla="*/ 0 h 18"/>
                  <a:gd name="T24" fmla="*/ 12 w 24"/>
                  <a:gd name="T25" fmla="*/ 0 h 18"/>
                  <a:gd name="T26" fmla="*/ 17 w 24"/>
                  <a:gd name="T27" fmla="*/ 4 h 18"/>
                  <a:gd name="T28" fmla="*/ 20 w 24"/>
                  <a:gd name="T29" fmla="*/ 9 h 18"/>
                  <a:gd name="T30" fmla="*/ 24 w 24"/>
                  <a:gd name="T31" fmla="*/ 9 h 18"/>
                  <a:gd name="T32" fmla="*/ 24 w 24"/>
                  <a:gd name="T33" fmla="*/ 9 h 18"/>
                  <a:gd name="T34" fmla="*/ 24 w 24"/>
                  <a:gd name="T35" fmla="*/ 14 h 18"/>
                  <a:gd name="T36" fmla="*/ 24 w 24"/>
                  <a:gd name="T37" fmla="*/ 18 h 18"/>
                  <a:gd name="T38" fmla="*/ 24 w 24"/>
                  <a:gd name="T3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18">
                    <a:moveTo>
                      <a:pt x="24" y="14"/>
                    </a:moveTo>
                    <a:lnTo>
                      <a:pt x="20" y="14"/>
                    </a:lnTo>
                    <a:lnTo>
                      <a:pt x="12" y="9"/>
                    </a:lnTo>
                    <a:lnTo>
                      <a:pt x="4" y="4"/>
                    </a:lnTo>
                    <a:lnTo>
                      <a:pt x="4" y="4"/>
                    </a:lnTo>
                    <a:lnTo>
                      <a:pt x="0" y="4"/>
                    </a:lnTo>
                    <a:lnTo>
                      <a:pt x="0" y="9"/>
                    </a:lnTo>
                    <a:lnTo>
                      <a:pt x="0" y="4"/>
                    </a:lnTo>
                    <a:lnTo>
                      <a:pt x="0" y="4"/>
                    </a:lnTo>
                    <a:lnTo>
                      <a:pt x="4" y="4"/>
                    </a:lnTo>
                    <a:lnTo>
                      <a:pt x="7" y="0"/>
                    </a:lnTo>
                    <a:lnTo>
                      <a:pt x="12" y="0"/>
                    </a:lnTo>
                    <a:lnTo>
                      <a:pt x="12" y="0"/>
                    </a:lnTo>
                    <a:lnTo>
                      <a:pt x="17" y="4"/>
                    </a:lnTo>
                    <a:lnTo>
                      <a:pt x="20" y="9"/>
                    </a:lnTo>
                    <a:lnTo>
                      <a:pt x="24" y="9"/>
                    </a:lnTo>
                    <a:lnTo>
                      <a:pt x="24" y="9"/>
                    </a:lnTo>
                    <a:lnTo>
                      <a:pt x="24" y="14"/>
                    </a:lnTo>
                    <a:lnTo>
                      <a:pt x="24" y="18"/>
                    </a:lnTo>
                    <a:lnTo>
                      <a:pt x="24" y="14"/>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90" name="Freeform 198"/>
              <p:cNvSpPr>
                <a:spLocks/>
              </p:cNvSpPr>
              <p:nvPr/>
            </p:nvSpPr>
            <p:spPr bwMode="auto">
              <a:xfrm>
                <a:off x="2127" y="2684"/>
                <a:ext cx="53" cy="106"/>
              </a:xfrm>
              <a:custGeom>
                <a:avLst/>
                <a:gdLst>
                  <a:gd name="T0" fmla="*/ 50 w 53"/>
                  <a:gd name="T1" fmla="*/ 101 h 106"/>
                  <a:gd name="T2" fmla="*/ 50 w 53"/>
                  <a:gd name="T3" fmla="*/ 106 h 106"/>
                  <a:gd name="T4" fmla="*/ 50 w 53"/>
                  <a:gd name="T5" fmla="*/ 101 h 106"/>
                  <a:gd name="T6" fmla="*/ 45 w 53"/>
                  <a:gd name="T7" fmla="*/ 101 h 106"/>
                  <a:gd name="T8" fmla="*/ 45 w 53"/>
                  <a:gd name="T9" fmla="*/ 96 h 106"/>
                  <a:gd name="T10" fmla="*/ 50 w 53"/>
                  <a:gd name="T11" fmla="*/ 92 h 106"/>
                  <a:gd name="T12" fmla="*/ 45 w 53"/>
                  <a:gd name="T13" fmla="*/ 96 h 106"/>
                  <a:gd name="T14" fmla="*/ 45 w 53"/>
                  <a:gd name="T15" fmla="*/ 101 h 106"/>
                  <a:gd name="T16" fmla="*/ 45 w 53"/>
                  <a:gd name="T17" fmla="*/ 96 h 106"/>
                  <a:gd name="T18" fmla="*/ 45 w 53"/>
                  <a:gd name="T19" fmla="*/ 92 h 106"/>
                  <a:gd name="T20" fmla="*/ 41 w 53"/>
                  <a:gd name="T21" fmla="*/ 92 h 106"/>
                  <a:gd name="T22" fmla="*/ 41 w 53"/>
                  <a:gd name="T23" fmla="*/ 96 h 106"/>
                  <a:gd name="T24" fmla="*/ 41 w 53"/>
                  <a:gd name="T25" fmla="*/ 92 h 106"/>
                  <a:gd name="T26" fmla="*/ 41 w 53"/>
                  <a:gd name="T27" fmla="*/ 87 h 106"/>
                  <a:gd name="T28" fmla="*/ 37 w 53"/>
                  <a:gd name="T29" fmla="*/ 73 h 106"/>
                  <a:gd name="T30" fmla="*/ 20 w 53"/>
                  <a:gd name="T31" fmla="*/ 73 h 106"/>
                  <a:gd name="T32" fmla="*/ 16 w 53"/>
                  <a:gd name="T33" fmla="*/ 78 h 106"/>
                  <a:gd name="T34" fmla="*/ 12 w 53"/>
                  <a:gd name="T35" fmla="*/ 78 h 106"/>
                  <a:gd name="T36" fmla="*/ 8 w 53"/>
                  <a:gd name="T37" fmla="*/ 82 h 106"/>
                  <a:gd name="T38" fmla="*/ 5 w 53"/>
                  <a:gd name="T39" fmla="*/ 78 h 106"/>
                  <a:gd name="T40" fmla="*/ 8 w 53"/>
                  <a:gd name="T41" fmla="*/ 73 h 106"/>
                  <a:gd name="T42" fmla="*/ 8 w 53"/>
                  <a:gd name="T43" fmla="*/ 69 h 106"/>
                  <a:gd name="T44" fmla="*/ 8 w 53"/>
                  <a:gd name="T45" fmla="*/ 64 h 106"/>
                  <a:gd name="T46" fmla="*/ 12 w 53"/>
                  <a:gd name="T47" fmla="*/ 59 h 106"/>
                  <a:gd name="T48" fmla="*/ 8 w 53"/>
                  <a:gd name="T49" fmla="*/ 55 h 106"/>
                  <a:gd name="T50" fmla="*/ 12 w 53"/>
                  <a:gd name="T51" fmla="*/ 55 h 106"/>
                  <a:gd name="T52" fmla="*/ 12 w 53"/>
                  <a:gd name="T53" fmla="*/ 50 h 106"/>
                  <a:gd name="T54" fmla="*/ 12 w 53"/>
                  <a:gd name="T55" fmla="*/ 45 h 106"/>
                  <a:gd name="T56" fmla="*/ 16 w 53"/>
                  <a:gd name="T57" fmla="*/ 41 h 106"/>
                  <a:gd name="T58" fmla="*/ 12 w 53"/>
                  <a:gd name="T59" fmla="*/ 41 h 106"/>
                  <a:gd name="T60" fmla="*/ 12 w 53"/>
                  <a:gd name="T61" fmla="*/ 41 h 106"/>
                  <a:gd name="T62" fmla="*/ 20 w 53"/>
                  <a:gd name="T63" fmla="*/ 41 h 106"/>
                  <a:gd name="T64" fmla="*/ 20 w 53"/>
                  <a:gd name="T65" fmla="*/ 36 h 106"/>
                  <a:gd name="T66" fmla="*/ 16 w 53"/>
                  <a:gd name="T67" fmla="*/ 31 h 106"/>
                  <a:gd name="T68" fmla="*/ 16 w 53"/>
                  <a:gd name="T69" fmla="*/ 31 h 106"/>
                  <a:gd name="T70" fmla="*/ 28 w 53"/>
                  <a:gd name="T71" fmla="*/ 31 h 106"/>
                  <a:gd name="T72" fmla="*/ 20 w 53"/>
                  <a:gd name="T73" fmla="*/ 27 h 106"/>
                  <a:gd name="T74" fmla="*/ 20 w 53"/>
                  <a:gd name="T75" fmla="*/ 27 h 106"/>
                  <a:gd name="T76" fmla="*/ 28 w 53"/>
                  <a:gd name="T77" fmla="*/ 31 h 106"/>
                  <a:gd name="T78" fmla="*/ 28 w 53"/>
                  <a:gd name="T79" fmla="*/ 27 h 106"/>
                  <a:gd name="T80" fmla="*/ 25 w 53"/>
                  <a:gd name="T81" fmla="*/ 27 h 106"/>
                  <a:gd name="T82" fmla="*/ 28 w 53"/>
                  <a:gd name="T83" fmla="*/ 22 h 106"/>
                  <a:gd name="T84" fmla="*/ 25 w 53"/>
                  <a:gd name="T85" fmla="*/ 22 h 106"/>
                  <a:gd name="T86" fmla="*/ 20 w 53"/>
                  <a:gd name="T87" fmla="*/ 17 h 106"/>
                  <a:gd name="T88" fmla="*/ 33 w 53"/>
                  <a:gd name="T89" fmla="*/ 17 h 106"/>
                  <a:gd name="T90" fmla="*/ 28 w 53"/>
                  <a:gd name="T91" fmla="*/ 17 h 106"/>
                  <a:gd name="T92" fmla="*/ 28 w 53"/>
                  <a:gd name="T93" fmla="*/ 17 h 106"/>
                  <a:gd name="T94" fmla="*/ 37 w 53"/>
                  <a:gd name="T95" fmla="*/ 17 h 106"/>
                  <a:gd name="T96" fmla="*/ 37 w 53"/>
                  <a:gd name="T97" fmla="*/ 14 h 106"/>
                  <a:gd name="T98" fmla="*/ 33 w 53"/>
                  <a:gd name="T99" fmla="*/ 14 h 106"/>
                  <a:gd name="T100" fmla="*/ 28 w 53"/>
                  <a:gd name="T101" fmla="*/ 8 h 106"/>
                  <a:gd name="T102" fmla="*/ 37 w 53"/>
                  <a:gd name="T103" fmla="*/ 14 h 106"/>
                  <a:gd name="T104" fmla="*/ 41 w 53"/>
                  <a:gd name="T105" fmla="*/ 8 h 106"/>
                  <a:gd name="T106" fmla="*/ 33 w 53"/>
                  <a:gd name="T107" fmla="*/ 5 h 106"/>
                  <a:gd name="T108" fmla="*/ 25 w 53"/>
                  <a:gd name="T109" fmla="*/ 5 h 106"/>
                  <a:gd name="T110" fmla="*/ 16 w 53"/>
                  <a:gd name="T111" fmla="*/ 5 h 106"/>
                  <a:gd name="T112" fmla="*/ 12 w 53"/>
                  <a:gd name="T113" fmla="*/ 0 h 106"/>
                  <a:gd name="T114" fmla="*/ 8 w 53"/>
                  <a:gd name="T115" fmla="*/ 0 h 106"/>
                  <a:gd name="T116" fmla="*/ 0 w 53"/>
                  <a:gd name="T117" fmla="*/ 0 h 106"/>
                  <a:gd name="T118" fmla="*/ 0 w 53"/>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 h="106">
                    <a:moveTo>
                      <a:pt x="53" y="106"/>
                    </a:moveTo>
                    <a:lnTo>
                      <a:pt x="53" y="101"/>
                    </a:lnTo>
                    <a:lnTo>
                      <a:pt x="53" y="101"/>
                    </a:lnTo>
                    <a:lnTo>
                      <a:pt x="50" y="101"/>
                    </a:lnTo>
                    <a:lnTo>
                      <a:pt x="50" y="101"/>
                    </a:lnTo>
                    <a:lnTo>
                      <a:pt x="50" y="101"/>
                    </a:lnTo>
                    <a:lnTo>
                      <a:pt x="50" y="106"/>
                    </a:lnTo>
                    <a:lnTo>
                      <a:pt x="50" y="106"/>
                    </a:lnTo>
                    <a:lnTo>
                      <a:pt x="50" y="106"/>
                    </a:lnTo>
                    <a:lnTo>
                      <a:pt x="50" y="106"/>
                    </a:lnTo>
                    <a:lnTo>
                      <a:pt x="50" y="106"/>
                    </a:lnTo>
                    <a:lnTo>
                      <a:pt x="50" y="106"/>
                    </a:lnTo>
                    <a:lnTo>
                      <a:pt x="50" y="101"/>
                    </a:lnTo>
                    <a:lnTo>
                      <a:pt x="50" y="101"/>
                    </a:lnTo>
                    <a:lnTo>
                      <a:pt x="50" y="101"/>
                    </a:lnTo>
                    <a:lnTo>
                      <a:pt x="50" y="96"/>
                    </a:lnTo>
                    <a:lnTo>
                      <a:pt x="50" y="96"/>
                    </a:lnTo>
                    <a:lnTo>
                      <a:pt x="50" y="96"/>
                    </a:lnTo>
                    <a:lnTo>
                      <a:pt x="50" y="96"/>
                    </a:lnTo>
                    <a:lnTo>
                      <a:pt x="45" y="101"/>
                    </a:lnTo>
                    <a:lnTo>
                      <a:pt x="45" y="101"/>
                    </a:lnTo>
                    <a:lnTo>
                      <a:pt x="45" y="101"/>
                    </a:lnTo>
                    <a:lnTo>
                      <a:pt x="45" y="101"/>
                    </a:lnTo>
                    <a:lnTo>
                      <a:pt x="45" y="101"/>
                    </a:lnTo>
                    <a:lnTo>
                      <a:pt x="45" y="96"/>
                    </a:lnTo>
                    <a:lnTo>
                      <a:pt x="45" y="96"/>
                    </a:lnTo>
                    <a:lnTo>
                      <a:pt x="45" y="96"/>
                    </a:lnTo>
                    <a:lnTo>
                      <a:pt x="45" y="96"/>
                    </a:lnTo>
                    <a:lnTo>
                      <a:pt x="50" y="92"/>
                    </a:lnTo>
                    <a:lnTo>
                      <a:pt x="50" y="92"/>
                    </a:lnTo>
                    <a:lnTo>
                      <a:pt x="45" y="92"/>
                    </a:lnTo>
                    <a:lnTo>
                      <a:pt x="45" y="92"/>
                    </a:lnTo>
                    <a:lnTo>
                      <a:pt x="45" y="92"/>
                    </a:lnTo>
                    <a:lnTo>
                      <a:pt x="45" y="92"/>
                    </a:lnTo>
                    <a:lnTo>
                      <a:pt x="45" y="96"/>
                    </a:lnTo>
                    <a:lnTo>
                      <a:pt x="45" y="96"/>
                    </a:lnTo>
                    <a:lnTo>
                      <a:pt x="45" y="96"/>
                    </a:lnTo>
                    <a:lnTo>
                      <a:pt x="45" y="96"/>
                    </a:lnTo>
                    <a:lnTo>
                      <a:pt x="45" y="101"/>
                    </a:lnTo>
                    <a:lnTo>
                      <a:pt x="45" y="101"/>
                    </a:lnTo>
                    <a:lnTo>
                      <a:pt x="45" y="101"/>
                    </a:lnTo>
                    <a:lnTo>
                      <a:pt x="45" y="101"/>
                    </a:lnTo>
                    <a:lnTo>
                      <a:pt x="45" y="101"/>
                    </a:lnTo>
                    <a:lnTo>
                      <a:pt x="45" y="101"/>
                    </a:lnTo>
                    <a:lnTo>
                      <a:pt x="45" y="96"/>
                    </a:lnTo>
                    <a:lnTo>
                      <a:pt x="45" y="96"/>
                    </a:lnTo>
                    <a:lnTo>
                      <a:pt x="45" y="96"/>
                    </a:lnTo>
                    <a:lnTo>
                      <a:pt x="45" y="96"/>
                    </a:lnTo>
                    <a:lnTo>
                      <a:pt x="45" y="92"/>
                    </a:lnTo>
                    <a:lnTo>
                      <a:pt x="45" y="92"/>
                    </a:lnTo>
                    <a:lnTo>
                      <a:pt x="41" y="92"/>
                    </a:lnTo>
                    <a:lnTo>
                      <a:pt x="41" y="87"/>
                    </a:lnTo>
                    <a:lnTo>
                      <a:pt x="45" y="87"/>
                    </a:lnTo>
                    <a:lnTo>
                      <a:pt x="45" y="87"/>
                    </a:lnTo>
                    <a:lnTo>
                      <a:pt x="41" y="92"/>
                    </a:lnTo>
                    <a:lnTo>
                      <a:pt x="41" y="96"/>
                    </a:lnTo>
                    <a:lnTo>
                      <a:pt x="45" y="96"/>
                    </a:lnTo>
                    <a:lnTo>
                      <a:pt x="45" y="96"/>
                    </a:lnTo>
                    <a:lnTo>
                      <a:pt x="41" y="96"/>
                    </a:lnTo>
                    <a:lnTo>
                      <a:pt x="41" y="96"/>
                    </a:lnTo>
                    <a:lnTo>
                      <a:pt x="41" y="96"/>
                    </a:lnTo>
                    <a:lnTo>
                      <a:pt x="41" y="96"/>
                    </a:lnTo>
                    <a:lnTo>
                      <a:pt x="41" y="96"/>
                    </a:lnTo>
                    <a:lnTo>
                      <a:pt x="41" y="96"/>
                    </a:lnTo>
                    <a:lnTo>
                      <a:pt x="41" y="92"/>
                    </a:lnTo>
                    <a:lnTo>
                      <a:pt x="41" y="92"/>
                    </a:lnTo>
                    <a:lnTo>
                      <a:pt x="41" y="92"/>
                    </a:lnTo>
                    <a:lnTo>
                      <a:pt x="41" y="92"/>
                    </a:lnTo>
                    <a:lnTo>
                      <a:pt x="41" y="87"/>
                    </a:lnTo>
                    <a:lnTo>
                      <a:pt x="41" y="87"/>
                    </a:lnTo>
                    <a:lnTo>
                      <a:pt x="37" y="82"/>
                    </a:lnTo>
                    <a:lnTo>
                      <a:pt x="37" y="82"/>
                    </a:lnTo>
                    <a:lnTo>
                      <a:pt x="37" y="78"/>
                    </a:lnTo>
                    <a:lnTo>
                      <a:pt x="37" y="78"/>
                    </a:lnTo>
                    <a:lnTo>
                      <a:pt x="37" y="73"/>
                    </a:lnTo>
                    <a:lnTo>
                      <a:pt x="33" y="69"/>
                    </a:lnTo>
                    <a:lnTo>
                      <a:pt x="28" y="64"/>
                    </a:lnTo>
                    <a:lnTo>
                      <a:pt x="28" y="64"/>
                    </a:lnTo>
                    <a:lnTo>
                      <a:pt x="25" y="69"/>
                    </a:lnTo>
                    <a:lnTo>
                      <a:pt x="20" y="73"/>
                    </a:lnTo>
                    <a:lnTo>
                      <a:pt x="16" y="73"/>
                    </a:lnTo>
                    <a:lnTo>
                      <a:pt x="16" y="73"/>
                    </a:lnTo>
                    <a:lnTo>
                      <a:pt x="16" y="73"/>
                    </a:lnTo>
                    <a:lnTo>
                      <a:pt x="16" y="78"/>
                    </a:lnTo>
                    <a:lnTo>
                      <a:pt x="16" y="78"/>
                    </a:lnTo>
                    <a:lnTo>
                      <a:pt x="16" y="78"/>
                    </a:lnTo>
                    <a:lnTo>
                      <a:pt x="12" y="78"/>
                    </a:lnTo>
                    <a:lnTo>
                      <a:pt x="12" y="78"/>
                    </a:lnTo>
                    <a:lnTo>
                      <a:pt x="12" y="78"/>
                    </a:lnTo>
                    <a:lnTo>
                      <a:pt x="12" y="78"/>
                    </a:lnTo>
                    <a:lnTo>
                      <a:pt x="12" y="82"/>
                    </a:lnTo>
                    <a:lnTo>
                      <a:pt x="12" y="82"/>
                    </a:lnTo>
                    <a:lnTo>
                      <a:pt x="12" y="82"/>
                    </a:lnTo>
                    <a:lnTo>
                      <a:pt x="12" y="82"/>
                    </a:lnTo>
                    <a:lnTo>
                      <a:pt x="8" y="82"/>
                    </a:lnTo>
                    <a:lnTo>
                      <a:pt x="8" y="82"/>
                    </a:lnTo>
                    <a:lnTo>
                      <a:pt x="8" y="82"/>
                    </a:lnTo>
                    <a:lnTo>
                      <a:pt x="8" y="82"/>
                    </a:lnTo>
                    <a:lnTo>
                      <a:pt x="5" y="82"/>
                    </a:lnTo>
                    <a:lnTo>
                      <a:pt x="5" y="78"/>
                    </a:lnTo>
                    <a:lnTo>
                      <a:pt x="5" y="78"/>
                    </a:lnTo>
                    <a:lnTo>
                      <a:pt x="5" y="78"/>
                    </a:lnTo>
                    <a:lnTo>
                      <a:pt x="5" y="78"/>
                    </a:lnTo>
                    <a:lnTo>
                      <a:pt x="8" y="73"/>
                    </a:lnTo>
                    <a:lnTo>
                      <a:pt x="8" y="73"/>
                    </a:lnTo>
                    <a:lnTo>
                      <a:pt x="8" y="73"/>
                    </a:lnTo>
                    <a:lnTo>
                      <a:pt x="5" y="73"/>
                    </a:lnTo>
                    <a:lnTo>
                      <a:pt x="5" y="69"/>
                    </a:lnTo>
                    <a:lnTo>
                      <a:pt x="8" y="69"/>
                    </a:lnTo>
                    <a:lnTo>
                      <a:pt x="8" y="69"/>
                    </a:lnTo>
                    <a:lnTo>
                      <a:pt x="8" y="69"/>
                    </a:lnTo>
                    <a:lnTo>
                      <a:pt x="8" y="64"/>
                    </a:lnTo>
                    <a:lnTo>
                      <a:pt x="8" y="64"/>
                    </a:lnTo>
                    <a:lnTo>
                      <a:pt x="8" y="64"/>
                    </a:lnTo>
                    <a:lnTo>
                      <a:pt x="8" y="64"/>
                    </a:lnTo>
                    <a:lnTo>
                      <a:pt x="8" y="64"/>
                    </a:lnTo>
                    <a:lnTo>
                      <a:pt x="8" y="59"/>
                    </a:lnTo>
                    <a:lnTo>
                      <a:pt x="8" y="59"/>
                    </a:lnTo>
                    <a:lnTo>
                      <a:pt x="8" y="59"/>
                    </a:lnTo>
                    <a:lnTo>
                      <a:pt x="12" y="59"/>
                    </a:lnTo>
                    <a:lnTo>
                      <a:pt x="12" y="55"/>
                    </a:lnTo>
                    <a:lnTo>
                      <a:pt x="12" y="55"/>
                    </a:lnTo>
                    <a:lnTo>
                      <a:pt x="8" y="55"/>
                    </a:lnTo>
                    <a:lnTo>
                      <a:pt x="8" y="55"/>
                    </a:lnTo>
                    <a:lnTo>
                      <a:pt x="8" y="55"/>
                    </a:lnTo>
                    <a:lnTo>
                      <a:pt x="8" y="55"/>
                    </a:lnTo>
                    <a:lnTo>
                      <a:pt x="8" y="55"/>
                    </a:lnTo>
                    <a:lnTo>
                      <a:pt x="8" y="55"/>
                    </a:lnTo>
                    <a:lnTo>
                      <a:pt x="12" y="55"/>
                    </a:lnTo>
                    <a:lnTo>
                      <a:pt x="12" y="55"/>
                    </a:lnTo>
                    <a:lnTo>
                      <a:pt x="8" y="55"/>
                    </a:lnTo>
                    <a:lnTo>
                      <a:pt x="8" y="50"/>
                    </a:lnTo>
                    <a:lnTo>
                      <a:pt x="12" y="50"/>
                    </a:lnTo>
                    <a:lnTo>
                      <a:pt x="12" y="50"/>
                    </a:lnTo>
                    <a:lnTo>
                      <a:pt x="12" y="50"/>
                    </a:lnTo>
                    <a:lnTo>
                      <a:pt x="12" y="50"/>
                    </a:lnTo>
                    <a:lnTo>
                      <a:pt x="12" y="45"/>
                    </a:lnTo>
                    <a:lnTo>
                      <a:pt x="12" y="45"/>
                    </a:lnTo>
                    <a:lnTo>
                      <a:pt x="12" y="45"/>
                    </a:lnTo>
                    <a:lnTo>
                      <a:pt x="12" y="45"/>
                    </a:lnTo>
                    <a:lnTo>
                      <a:pt x="12" y="45"/>
                    </a:lnTo>
                    <a:lnTo>
                      <a:pt x="12" y="45"/>
                    </a:lnTo>
                    <a:lnTo>
                      <a:pt x="12" y="45"/>
                    </a:lnTo>
                    <a:lnTo>
                      <a:pt x="12" y="45"/>
                    </a:lnTo>
                    <a:lnTo>
                      <a:pt x="16" y="41"/>
                    </a:lnTo>
                    <a:lnTo>
                      <a:pt x="16" y="41"/>
                    </a:lnTo>
                    <a:lnTo>
                      <a:pt x="12" y="41"/>
                    </a:lnTo>
                    <a:lnTo>
                      <a:pt x="12" y="41"/>
                    </a:lnTo>
                    <a:lnTo>
                      <a:pt x="12" y="41"/>
                    </a:lnTo>
                    <a:lnTo>
                      <a:pt x="12" y="41"/>
                    </a:lnTo>
                    <a:lnTo>
                      <a:pt x="12" y="41"/>
                    </a:lnTo>
                    <a:lnTo>
                      <a:pt x="8" y="41"/>
                    </a:lnTo>
                    <a:lnTo>
                      <a:pt x="12" y="36"/>
                    </a:lnTo>
                    <a:lnTo>
                      <a:pt x="12" y="36"/>
                    </a:lnTo>
                    <a:lnTo>
                      <a:pt x="12" y="41"/>
                    </a:lnTo>
                    <a:lnTo>
                      <a:pt x="12" y="41"/>
                    </a:lnTo>
                    <a:lnTo>
                      <a:pt x="16" y="41"/>
                    </a:lnTo>
                    <a:lnTo>
                      <a:pt x="16" y="41"/>
                    </a:lnTo>
                    <a:lnTo>
                      <a:pt x="16" y="41"/>
                    </a:lnTo>
                    <a:lnTo>
                      <a:pt x="20" y="41"/>
                    </a:lnTo>
                    <a:lnTo>
                      <a:pt x="25" y="41"/>
                    </a:lnTo>
                    <a:lnTo>
                      <a:pt x="25" y="41"/>
                    </a:lnTo>
                    <a:lnTo>
                      <a:pt x="25" y="41"/>
                    </a:lnTo>
                    <a:lnTo>
                      <a:pt x="20" y="41"/>
                    </a:lnTo>
                    <a:lnTo>
                      <a:pt x="20" y="36"/>
                    </a:lnTo>
                    <a:lnTo>
                      <a:pt x="20" y="36"/>
                    </a:lnTo>
                    <a:lnTo>
                      <a:pt x="20" y="36"/>
                    </a:lnTo>
                    <a:lnTo>
                      <a:pt x="16" y="36"/>
                    </a:lnTo>
                    <a:lnTo>
                      <a:pt x="16" y="31"/>
                    </a:lnTo>
                    <a:lnTo>
                      <a:pt x="16" y="31"/>
                    </a:lnTo>
                    <a:lnTo>
                      <a:pt x="16" y="31"/>
                    </a:lnTo>
                    <a:lnTo>
                      <a:pt x="16" y="31"/>
                    </a:lnTo>
                    <a:lnTo>
                      <a:pt x="16" y="31"/>
                    </a:lnTo>
                    <a:lnTo>
                      <a:pt x="16" y="31"/>
                    </a:lnTo>
                    <a:lnTo>
                      <a:pt x="16" y="31"/>
                    </a:lnTo>
                    <a:lnTo>
                      <a:pt x="20" y="31"/>
                    </a:lnTo>
                    <a:lnTo>
                      <a:pt x="25" y="31"/>
                    </a:lnTo>
                    <a:lnTo>
                      <a:pt x="25" y="31"/>
                    </a:lnTo>
                    <a:lnTo>
                      <a:pt x="25" y="31"/>
                    </a:lnTo>
                    <a:lnTo>
                      <a:pt x="28" y="31"/>
                    </a:lnTo>
                    <a:lnTo>
                      <a:pt x="28" y="31"/>
                    </a:lnTo>
                    <a:lnTo>
                      <a:pt x="28" y="31"/>
                    </a:lnTo>
                    <a:lnTo>
                      <a:pt x="25" y="31"/>
                    </a:lnTo>
                    <a:lnTo>
                      <a:pt x="20" y="31"/>
                    </a:lnTo>
                    <a:lnTo>
                      <a:pt x="20" y="27"/>
                    </a:lnTo>
                    <a:lnTo>
                      <a:pt x="20" y="27"/>
                    </a:lnTo>
                    <a:lnTo>
                      <a:pt x="20" y="27"/>
                    </a:lnTo>
                    <a:lnTo>
                      <a:pt x="20" y="27"/>
                    </a:lnTo>
                    <a:lnTo>
                      <a:pt x="20" y="27"/>
                    </a:lnTo>
                    <a:lnTo>
                      <a:pt x="20" y="27"/>
                    </a:lnTo>
                    <a:lnTo>
                      <a:pt x="20" y="27"/>
                    </a:lnTo>
                    <a:lnTo>
                      <a:pt x="25" y="27"/>
                    </a:lnTo>
                    <a:lnTo>
                      <a:pt x="28" y="27"/>
                    </a:lnTo>
                    <a:lnTo>
                      <a:pt x="28" y="27"/>
                    </a:lnTo>
                    <a:lnTo>
                      <a:pt x="28" y="31"/>
                    </a:lnTo>
                    <a:lnTo>
                      <a:pt x="28" y="31"/>
                    </a:lnTo>
                    <a:lnTo>
                      <a:pt x="28" y="27"/>
                    </a:lnTo>
                    <a:lnTo>
                      <a:pt x="28" y="27"/>
                    </a:lnTo>
                    <a:lnTo>
                      <a:pt x="28" y="27"/>
                    </a:lnTo>
                    <a:lnTo>
                      <a:pt x="28" y="27"/>
                    </a:lnTo>
                    <a:lnTo>
                      <a:pt x="28" y="27"/>
                    </a:lnTo>
                    <a:lnTo>
                      <a:pt x="28" y="27"/>
                    </a:lnTo>
                    <a:lnTo>
                      <a:pt x="25" y="27"/>
                    </a:lnTo>
                    <a:lnTo>
                      <a:pt x="25" y="27"/>
                    </a:lnTo>
                    <a:lnTo>
                      <a:pt x="25" y="27"/>
                    </a:lnTo>
                    <a:lnTo>
                      <a:pt x="25" y="27"/>
                    </a:lnTo>
                    <a:lnTo>
                      <a:pt x="25" y="27"/>
                    </a:lnTo>
                    <a:lnTo>
                      <a:pt x="28" y="27"/>
                    </a:lnTo>
                    <a:lnTo>
                      <a:pt x="28" y="22"/>
                    </a:lnTo>
                    <a:lnTo>
                      <a:pt x="28" y="22"/>
                    </a:lnTo>
                    <a:lnTo>
                      <a:pt x="28" y="22"/>
                    </a:lnTo>
                    <a:lnTo>
                      <a:pt x="28" y="22"/>
                    </a:lnTo>
                    <a:lnTo>
                      <a:pt x="28" y="22"/>
                    </a:lnTo>
                    <a:lnTo>
                      <a:pt x="28" y="22"/>
                    </a:lnTo>
                    <a:lnTo>
                      <a:pt x="25" y="22"/>
                    </a:lnTo>
                    <a:lnTo>
                      <a:pt x="25" y="17"/>
                    </a:lnTo>
                    <a:lnTo>
                      <a:pt x="25" y="17"/>
                    </a:lnTo>
                    <a:lnTo>
                      <a:pt x="25" y="17"/>
                    </a:lnTo>
                    <a:lnTo>
                      <a:pt x="20" y="17"/>
                    </a:lnTo>
                    <a:lnTo>
                      <a:pt x="20" y="17"/>
                    </a:lnTo>
                    <a:lnTo>
                      <a:pt x="25" y="17"/>
                    </a:lnTo>
                    <a:lnTo>
                      <a:pt x="25" y="17"/>
                    </a:lnTo>
                    <a:lnTo>
                      <a:pt x="25" y="17"/>
                    </a:lnTo>
                    <a:lnTo>
                      <a:pt x="28" y="17"/>
                    </a:lnTo>
                    <a:lnTo>
                      <a:pt x="33" y="17"/>
                    </a:lnTo>
                    <a:lnTo>
                      <a:pt x="33" y="17"/>
                    </a:lnTo>
                    <a:lnTo>
                      <a:pt x="33" y="17"/>
                    </a:lnTo>
                    <a:lnTo>
                      <a:pt x="28" y="17"/>
                    </a:lnTo>
                    <a:lnTo>
                      <a:pt x="28" y="17"/>
                    </a:lnTo>
                    <a:lnTo>
                      <a:pt x="28" y="17"/>
                    </a:lnTo>
                    <a:lnTo>
                      <a:pt x="28" y="17"/>
                    </a:lnTo>
                    <a:lnTo>
                      <a:pt x="28" y="17"/>
                    </a:lnTo>
                    <a:lnTo>
                      <a:pt x="28" y="17"/>
                    </a:lnTo>
                    <a:lnTo>
                      <a:pt x="28" y="17"/>
                    </a:lnTo>
                    <a:lnTo>
                      <a:pt x="28" y="17"/>
                    </a:lnTo>
                    <a:lnTo>
                      <a:pt x="33" y="17"/>
                    </a:lnTo>
                    <a:lnTo>
                      <a:pt x="37" y="17"/>
                    </a:lnTo>
                    <a:lnTo>
                      <a:pt x="37" y="17"/>
                    </a:lnTo>
                    <a:lnTo>
                      <a:pt x="37" y="17"/>
                    </a:lnTo>
                    <a:lnTo>
                      <a:pt x="37" y="17"/>
                    </a:lnTo>
                    <a:lnTo>
                      <a:pt x="41" y="17"/>
                    </a:lnTo>
                    <a:lnTo>
                      <a:pt x="41" y="17"/>
                    </a:lnTo>
                    <a:lnTo>
                      <a:pt x="41" y="17"/>
                    </a:lnTo>
                    <a:lnTo>
                      <a:pt x="37" y="17"/>
                    </a:lnTo>
                    <a:lnTo>
                      <a:pt x="37" y="14"/>
                    </a:lnTo>
                    <a:lnTo>
                      <a:pt x="37" y="14"/>
                    </a:lnTo>
                    <a:lnTo>
                      <a:pt x="37" y="14"/>
                    </a:lnTo>
                    <a:lnTo>
                      <a:pt x="33" y="14"/>
                    </a:lnTo>
                    <a:lnTo>
                      <a:pt x="33" y="14"/>
                    </a:lnTo>
                    <a:lnTo>
                      <a:pt x="33" y="14"/>
                    </a:lnTo>
                    <a:lnTo>
                      <a:pt x="28" y="14"/>
                    </a:lnTo>
                    <a:lnTo>
                      <a:pt x="28" y="14"/>
                    </a:lnTo>
                    <a:lnTo>
                      <a:pt x="28" y="8"/>
                    </a:lnTo>
                    <a:lnTo>
                      <a:pt x="28" y="8"/>
                    </a:lnTo>
                    <a:lnTo>
                      <a:pt x="28" y="8"/>
                    </a:lnTo>
                    <a:lnTo>
                      <a:pt x="33" y="8"/>
                    </a:lnTo>
                    <a:lnTo>
                      <a:pt x="37" y="8"/>
                    </a:lnTo>
                    <a:lnTo>
                      <a:pt x="37" y="8"/>
                    </a:lnTo>
                    <a:lnTo>
                      <a:pt x="37" y="8"/>
                    </a:lnTo>
                    <a:lnTo>
                      <a:pt x="37" y="14"/>
                    </a:lnTo>
                    <a:lnTo>
                      <a:pt x="37" y="8"/>
                    </a:lnTo>
                    <a:lnTo>
                      <a:pt x="37" y="8"/>
                    </a:lnTo>
                    <a:lnTo>
                      <a:pt x="37" y="8"/>
                    </a:lnTo>
                    <a:lnTo>
                      <a:pt x="37" y="8"/>
                    </a:lnTo>
                    <a:lnTo>
                      <a:pt x="41" y="8"/>
                    </a:lnTo>
                    <a:lnTo>
                      <a:pt x="41" y="8"/>
                    </a:lnTo>
                    <a:lnTo>
                      <a:pt x="41" y="8"/>
                    </a:lnTo>
                    <a:lnTo>
                      <a:pt x="37" y="8"/>
                    </a:lnTo>
                    <a:lnTo>
                      <a:pt x="33" y="5"/>
                    </a:lnTo>
                    <a:lnTo>
                      <a:pt x="33" y="5"/>
                    </a:lnTo>
                    <a:lnTo>
                      <a:pt x="28" y="5"/>
                    </a:lnTo>
                    <a:lnTo>
                      <a:pt x="25" y="5"/>
                    </a:lnTo>
                    <a:lnTo>
                      <a:pt x="25" y="5"/>
                    </a:lnTo>
                    <a:lnTo>
                      <a:pt x="25" y="5"/>
                    </a:lnTo>
                    <a:lnTo>
                      <a:pt x="25" y="5"/>
                    </a:lnTo>
                    <a:lnTo>
                      <a:pt x="25" y="5"/>
                    </a:lnTo>
                    <a:lnTo>
                      <a:pt x="25" y="5"/>
                    </a:lnTo>
                    <a:lnTo>
                      <a:pt x="25" y="5"/>
                    </a:lnTo>
                    <a:lnTo>
                      <a:pt x="20" y="5"/>
                    </a:lnTo>
                    <a:lnTo>
                      <a:pt x="16" y="5"/>
                    </a:lnTo>
                    <a:lnTo>
                      <a:pt x="12" y="0"/>
                    </a:lnTo>
                    <a:lnTo>
                      <a:pt x="12" y="0"/>
                    </a:lnTo>
                    <a:lnTo>
                      <a:pt x="12" y="0"/>
                    </a:lnTo>
                    <a:lnTo>
                      <a:pt x="12" y="0"/>
                    </a:lnTo>
                    <a:lnTo>
                      <a:pt x="12" y="0"/>
                    </a:lnTo>
                    <a:lnTo>
                      <a:pt x="12" y="0"/>
                    </a:lnTo>
                    <a:lnTo>
                      <a:pt x="8" y="0"/>
                    </a:lnTo>
                    <a:lnTo>
                      <a:pt x="8" y="0"/>
                    </a:lnTo>
                    <a:lnTo>
                      <a:pt x="8" y="0"/>
                    </a:lnTo>
                    <a:lnTo>
                      <a:pt x="8" y="0"/>
                    </a:lnTo>
                    <a:lnTo>
                      <a:pt x="5" y="0"/>
                    </a:lnTo>
                    <a:lnTo>
                      <a:pt x="5" y="0"/>
                    </a:lnTo>
                    <a:lnTo>
                      <a:pt x="5" y="0"/>
                    </a:lnTo>
                    <a:lnTo>
                      <a:pt x="5" y="0"/>
                    </a:lnTo>
                    <a:lnTo>
                      <a:pt x="0" y="0"/>
                    </a:lnTo>
                    <a:lnTo>
                      <a:pt x="0" y="0"/>
                    </a:lnTo>
                    <a:lnTo>
                      <a:pt x="0" y="0"/>
                    </a:lnTo>
                    <a:lnTo>
                      <a:pt x="0" y="0"/>
                    </a:lnTo>
                    <a:lnTo>
                      <a:pt x="0" y="0"/>
                    </a:lnTo>
                    <a:lnTo>
                      <a:pt x="0"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91" name="Freeform 199"/>
              <p:cNvSpPr>
                <a:spLocks/>
              </p:cNvSpPr>
              <p:nvPr/>
            </p:nvSpPr>
            <p:spPr bwMode="auto">
              <a:xfrm>
                <a:off x="2094" y="2743"/>
                <a:ext cx="13" cy="10"/>
              </a:xfrm>
              <a:custGeom>
                <a:avLst/>
                <a:gdLst>
                  <a:gd name="T0" fmla="*/ 0 w 13"/>
                  <a:gd name="T1" fmla="*/ 0 h 10"/>
                  <a:gd name="T2" fmla="*/ 0 w 13"/>
                  <a:gd name="T3" fmla="*/ 0 h 10"/>
                  <a:gd name="T4" fmla="*/ 3 w 13"/>
                  <a:gd name="T5" fmla="*/ 0 h 10"/>
                  <a:gd name="T6" fmla="*/ 8 w 13"/>
                  <a:gd name="T7" fmla="*/ 0 h 10"/>
                  <a:gd name="T8" fmla="*/ 8 w 13"/>
                  <a:gd name="T9" fmla="*/ 0 h 10"/>
                  <a:gd name="T10" fmla="*/ 8 w 13"/>
                  <a:gd name="T11" fmla="*/ 0 h 10"/>
                  <a:gd name="T12" fmla="*/ 8 w 13"/>
                  <a:gd name="T13" fmla="*/ 5 h 10"/>
                  <a:gd name="T14" fmla="*/ 13 w 13"/>
                  <a:gd name="T15" fmla="*/ 5 h 10"/>
                  <a:gd name="T16" fmla="*/ 13 w 13"/>
                  <a:gd name="T17" fmla="*/ 5 h 10"/>
                  <a:gd name="T18" fmla="*/ 13 w 13"/>
                  <a:gd name="T19" fmla="*/ 5 h 10"/>
                  <a:gd name="T20" fmla="*/ 8 w 13"/>
                  <a:gd name="T21" fmla="*/ 10 h 10"/>
                  <a:gd name="T22" fmla="*/ 3 w 13"/>
                  <a:gd name="T23" fmla="*/ 5 h 10"/>
                  <a:gd name="T24" fmla="*/ 3 w 13"/>
                  <a:gd name="T25" fmla="*/ 5 h 10"/>
                  <a:gd name="T26" fmla="*/ 0 w 13"/>
                  <a:gd name="T27" fmla="*/ 5 h 10"/>
                  <a:gd name="T28" fmla="*/ 0 w 13"/>
                  <a:gd name="T29" fmla="*/ 5 h 10"/>
                  <a:gd name="T30" fmla="*/ 0 w 13"/>
                  <a:gd name="T31" fmla="*/ 5 h 10"/>
                  <a:gd name="T32" fmla="*/ 0 w 13"/>
                  <a:gd name="T33" fmla="*/ 5 h 10"/>
                  <a:gd name="T34" fmla="*/ 0 w 13"/>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0">
                    <a:moveTo>
                      <a:pt x="0" y="0"/>
                    </a:moveTo>
                    <a:lnTo>
                      <a:pt x="0" y="0"/>
                    </a:lnTo>
                    <a:lnTo>
                      <a:pt x="3" y="0"/>
                    </a:lnTo>
                    <a:lnTo>
                      <a:pt x="8" y="0"/>
                    </a:lnTo>
                    <a:lnTo>
                      <a:pt x="8" y="0"/>
                    </a:lnTo>
                    <a:lnTo>
                      <a:pt x="8" y="0"/>
                    </a:lnTo>
                    <a:lnTo>
                      <a:pt x="8" y="5"/>
                    </a:lnTo>
                    <a:lnTo>
                      <a:pt x="13" y="5"/>
                    </a:lnTo>
                    <a:lnTo>
                      <a:pt x="13" y="5"/>
                    </a:lnTo>
                    <a:lnTo>
                      <a:pt x="13" y="5"/>
                    </a:lnTo>
                    <a:lnTo>
                      <a:pt x="8" y="10"/>
                    </a:lnTo>
                    <a:lnTo>
                      <a:pt x="3" y="5"/>
                    </a:lnTo>
                    <a:lnTo>
                      <a:pt x="3" y="5"/>
                    </a:lnTo>
                    <a:lnTo>
                      <a:pt x="0" y="5"/>
                    </a:lnTo>
                    <a:lnTo>
                      <a:pt x="0" y="5"/>
                    </a:lnTo>
                    <a:lnTo>
                      <a:pt x="0"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92" name="Freeform 200"/>
              <p:cNvSpPr>
                <a:spLocks/>
              </p:cNvSpPr>
              <p:nvPr/>
            </p:nvSpPr>
            <p:spPr bwMode="auto">
              <a:xfrm>
                <a:off x="2097" y="2743"/>
                <a:ext cx="5" cy="5"/>
              </a:xfrm>
              <a:custGeom>
                <a:avLst/>
                <a:gdLst>
                  <a:gd name="T0" fmla="*/ 5 w 5"/>
                  <a:gd name="T1" fmla="*/ 0 h 5"/>
                  <a:gd name="T2" fmla="*/ 5 w 5"/>
                  <a:gd name="T3" fmla="*/ 5 h 5"/>
                  <a:gd name="T4" fmla="*/ 5 w 5"/>
                  <a:gd name="T5" fmla="*/ 5 h 5"/>
                  <a:gd name="T6" fmla="*/ 5 w 5"/>
                  <a:gd name="T7" fmla="*/ 5 h 5"/>
                  <a:gd name="T8" fmla="*/ 5 w 5"/>
                  <a:gd name="T9" fmla="*/ 5 h 5"/>
                  <a:gd name="T10" fmla="*/ 0 w 5"/>
                  <a:gd name="T11" fmla="*/ 5 h 5"/>
                  <a:gd name="T12" fmla="*/ 0 w 5"/>
                  <a:gd name="T13" fmla="*/ 5 h 5"/>
                  <a:gd name="T14" fmla="*/ 0 w 5"/>
                  <a:gd name="T15" fmla="*/ 5 h 5"/>
                  <a:gd name="T16" fmla="*/ 0 w 5"/>
                  <a:gd name="T17" fmla="*/ 5 h 5"/>
                  <a:gd name="T18" fmla="*/ 0 w 5"/>
                  <a:gd name="T19" fmla="*/ 5 h 5"/>
                  <a:gd name="T20" fmla="*/ 0 w 5"/>
                  <a:gd name="T21" fmla="*/ 5 h 5"/>
                  <a:gd name="T22" fmla="*/ 0 w 5"/>
                  <a:gd name="T23" fmla="*/ 0 h 5"/>
                  <a:gd name="T24" fmla="*/ 0 w 5"/>
                  <a:gd name="T25" fmla="*/ 0 h 5"/>
                  <a:gd name="T26" fmla="*/ 0 w 5"/>
                  <a:gd name="T27" fmla="*/ 0 h 5"/>
                  <a:gd name="T28" fmla="*/ 0 w 5"/>
                  <a:gd name="T29" fmla="*/ 0 h 5"/>
                  <a:gd name="T30" fmla="*/ 0 w 5"/>
                  <a:gd name="T31" fmla="*/ 0 h 5"/>
                  <a:gd name="T32" fmla="*/ 0 w 5"/>
                  <a:gd name="T33" fmla="*/ 0 h 5"/>
                  <a:gd name="T34" fmla="*/ 0 w 5"/>
                  <a:gd name="T35" fmla="*/ 0 h 5"/>
                  <a:gd name="T36" fmla="*/ 5 w 5"/>
                  <a:gd name="T37" fmla="*/ 0 h 5"/>
                  <a:gd name="T38" fmla="*/ 5 w 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0"/>
                    </a:moveTo>
                    <a:lnTo>
                      <a:pt x="5" y="5"/>
                    </a:lnTo>
                    <a:lnTo>
                      <a:pt x="5" y="5"/>
                    </a:lnTo>
                    <a:lnTo>
                      <a:pt x="5" y="5"/>
                    </a:lnTo>
                    <a:lnTo>
                      <a:pt x="5" y="5"/>
                    </a:lnTo>
                    <a:lnTo>
                      <a:pt x="0" y="5"/>
                    </a:lnTo>
                    <a:lnTo>
                      <a:pt x="0" y="5"/>
                    </a:lnTo>
                    <a:lnTo>
                      <a:pt x="0" y="5"/>
                    </a:lnTo>
                    <a:lnTo>
                      <a:pt x="0" y="5"/>
                    </a:lnTo>
                    <a:lnTo>
                      <a:pt x="0" y="5"/>
                    </a:lnTo>
                    <a:lnTo>
                      <a:pt x="0" y="5"/>
                    </a:lnTo>
                    <a:lnTo>
                      <a:pt x="0" y="0"/>
                    </a:lnTo>
                    <a:lnTo>
                      <a:pt x="0" y="0"/>
                    </a:lnTo>
                    <a:lnTo>
                      <a:pt x="0" y="0"/>
                    </a:lnTo>
                    <a:lnTo>
                      <a:pt x="0" y="0"/>
                    </a:lnTo>
                    <a:lnTo>
                      <a:pt x="0" y="0"/>
                    </a:lnTo>
                    <a:lnTo>
                      <a:pt x="0" y="0"/>
                    </a:lnTo>
                    <a:lnTo>
                      <a:pt x="0" y="0"/>
                    </a:lnTo>
                    <a:lnTo>
                      <a:pt x="5" y="0"/>
                    </a:lnTo>
                    <a:lnTo>
                      <a:pt x="5" y="0"/>
                    </a:lnTo>
                    <a:close/>
                  </a:path>
                </a:pathLst>
              </a:custGeom>
              <a:solidFill>
                <a:srgbClr val="653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93" name="Freeform 201"/>
              <p:cNvSpPr>
                <a:spLocks/>
              </p:cNvSpPr>
              <p:nvPr/>
            </p:nvSpPr>
            <p:spPr bwMode="auto">
              <a:xfrm>
                <a:off x="2097" y="2743"/>
                <a:ext cx="1" cy="5"/>
              </a:xfrm>
              <a:custGeom>
                <a:avLst/>
                <a:gdLst>
                  <a:gd name="T0" fmla="*/ 5 h 5"/>
                  <a:gd name="T1" fmla="*/ 5 h 5"/>
                  <a:gd name="T2" fmla="*/ 5 h 5"/>
                  <a:gd name="T3" fmla="*/ 5 h 5"/>
                  <a:gd name="T4" fmla="*/ 5 h 5"/>
                  <a:gd name="T5" fmla="*/ 5 h 5"/>
                  <a:gd name="T6" fmla="*/ 5 h 5"/>
                  <a:gd name="T7" fmla="*/ 0 h 5"/>
                  <a:gd name="T8" fmla="*/ 0 h 5"/>
                  <a:gd name="T9" fmla="*/ 0 h 5"/>
                  <a:gd name="T10" fmla="*/ 0 h 5"/>
                  <a:gd name="T11" fmla="*/ 0 h 5"/>
                  <a:gd name="T12" fmla="*/ 0 h 5"/>
                  <a:gd name="T13" fmla="*/ 0 h 5"/>
                  <a:gd name="T14" fmla="*/ 5 h 5"/>
                  <a:gd name="T15" fmla="*/ 5 h 5"/>
                  <a:gd name="T16" fmla="*/ 5 h 5"/>
                  <a:gd name="T17" fmla="*/ 5 h 5"/>
                  <a:gd name="T18" fmla="*/ 5 h 5"/>
                  <a:gd name="T19" fmla="*/ 5 h 5"/>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Lst>
                <a:rect l="0" t="0" r="r" b="b"/>
                <a:pathLst>
                  <a:path h="5">
                    <a:moveTo>
                      <a:pt x="0" y="5"/>
                    </a:moveTo>
                    <a:lnTo>
                      <a:pt x="0" y="5"/>
                    </a:lnTo>
                    <a:lnTo>
                      <a:pt x="0" y="5"/>
                    </a:lnTo>
                    <a:lnTo>
                      <a:pt x="0" y="5"/>
                    </a:lnTo>
                    <a:lnTo>
                      <a:pt x="0" y="5"/>
                    </a:lnTo>
                    <a:lnTo>
                      <a:pt x="0" y="5"/>
                    </a:lnTo>
                    <a:lnTo>
                      <a:pt x="0" y="5"/>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94" name="Freeform 202"/>
              <p:cNvSpPr>
                <a:spLocks/>
              </p:cNvSpPr>
              <p:nvPr/>
            </p:nvSpPr>
            <p:spPr bwMode="auto">
              <a:xfrm>
                <a:off x="2143" y="2753"/>
                <a:ext cx="21" cy="32"/>
              </a:xfrm>
              <a:custGeom>
                <a:avLst/>
                <a:gdLst>
                  <a:gd name="T0" fmla="*/ 4 w 21"/>
                  <a:gd name="T1" fmla="*/ 0 h 32"/>
                  <a:gd name="T2" fmla="*/ 9 w 21"/>
                  <a:gd name="T3" fmla="*/ 0 h 32"/>
                  <a:gd name="T4" fmla="*/ 12 w 21"/>
                  <a:gd name="T5" fmla="*/ 0 h 32"/>
                  <a:gd name="T6" fmla="*/ 17 w 21"/>
                  <a:gd name="T7" fmla="*/ 0 h 32"/>
                  <a:gd name="T8" fmla="*/ 17 w 21"/>
                  <a:gd name="T9" fmla="*/ 0 h 32"/>
                  <a:gd name="T10" fmla="*/ 17 w 21"/>
                  <a:gd name="T11" fmla="*/ 4 h 32"/>
                  <a:gd name="T12" fmla="*/ 21 w 21"/>
                  <a:gd name="T13" fmla="*/ 9 h 32"/>
                  <a:gd name="T14" fmla="*/ 21 w 21"/>
                  <a:gd name="T15" fmla="*/ 13 h 32"/>
                  <a:gd name="T16" fmla="*/ 21 w 21"/>
                  <a:gd name="T17" fmla="*/ 13 h 32"/>
                  <a:gd name="T18" fmla="*/ 17 w 21"/>
                  <a:gd name="T19" fmla="*/ 18 h 32"/>
                  <a:gd name="T20" fmla="*/ 12 w 21"/>
                  <a:gd name="T21" fmla="*/ 23 h 32"/>
                  <a:gd name="T22" fmla="*/ 12 w 21"/>
                  <a:gd name="T23" fmla="*/ 23 h 32"/>
                  <a:gd name="T24" fmla="*/ 12 w 21"/>
                  <a:gd name="T25" fmla="*/ 23 h 32"/>
                  <a:gd name="T26" fmla="*/ 9 w 21"/>
                  <a:gd name="T27" fmla="*/ 27 h 32"/>
                  <a:gd name="T28" fmla="*/ 9 w 21"/>
                  <a:gd name="T29" fmla="*/ 32 h 32"/>
                  <a:gd name="T30" fmla="*/ 4 w 21"/>
                  <a:gd name="T31" fmla="*/ 32 h 32"/>
                  <a:gd name="T32" fmla="*/ 4 w 21"/>
                  <a:gd name="T33" fmla="*/ 32 h 32"/>
                  <a:gd name="T34" fmla="*/ 0 w 21"/>
                  <a:gd name="T35" fmla="*/ 32 h 32"/>
                  <a:gd name="T36" fmla="*/ 0 w 21"/>
                  <a:gd name="T37" fmla="*/ 27 h 32"/>
                  <a:gd name="T38" fmla="*/ 0 w 21"/>
                  <a:gd name="T3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2">
                    <a:moveTo>
                      <a:pt x="4" y="0"/>
                    </a:moveTo>
                    <a:lnTo>
                      <a:pt x="9" y="0"/>
                    </a:lnTo>
                    <a:lnTo>
                      <a:pt x="12" y="0"/>
                    </a:lnTo>
                    <a:lnTo>
                      <a:pt x="17" y="0"/>
                    </a:lnTo>
                    <a:lnTo>
                      <a:pt x="17" y="0"/>
                    </a:lnTo>
                    <a:lnTo>
                      <a:pt x="17" y="4"/>
                    </a:lnTo>
                    <a:lnTo>
                      <a:pt x="21" y="9"/>
                    </a:lnTo>
                    <a:lnTo>
                      <a:pt x="21" y="13"/>
                    </a:lnTo>
                    <a:lnTo>
                      <a:pt x="21" y="13"/>
                    </a:lnTo>
                    <a:lnTo>
                      <a:pt x="17" y="18"/>
                    </a:lnTo>
                    <a:lnTo>
                      <a:pt x="12" y="23"/>
                    </a:lnTo>
                    <a:lnTo>
                      <a:pt x="12" y="23"/>
                    </a:lnTo>
                    <a:lnTo>
                      <a:pt x="12" y="23"/>
                    </a:lnTo>
                    <a:lnTo>
                      <a:pt x="9" y="27"/>
                    </a:lnTo>
                    <a:lnTo>
                      <a:pt x="9" y="32"/>
                    </a:lnTo>
                    <a:lnTo>
                      <a:pt x="4" y="32"/>
                    </a:lnTo>
                    <a:lnTo>
                      <a:pt x="4" y="32"/>
                    </a:lnTo>
                    <a:lnTo>
                      <a:pt x="0" y="32"/>
                    </a:lnTo>
                    <a:lnTo>
                      <a:pt x="0" y="27"/>
                    </a:lnTo>
                    <a:lnTo>
                      <a:pt x="0" y="2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95" name="Freeform 203"/>
              <p:cNvSpPr>
                <a:spLocks/>
              </p:cNvSpPr>
              <p:nvPr/>
            </p:nvSpPr>
            <p:spPr bwMode="auto">
              <a:xfrm>
                <a:off x="2143" y="2757"/>
                <a:ext cx="17" cy="19"/>
              </a:xfrm>
              <a:custGeom>
                <a:avLst/>
                <a:gdLst>
                  <a:gd name="T0" fmla="*/ 17 w 17"/>
                  <a:gd name="T1" fmla="*/ 5 h 19"/>
                  <a:gd name="T2" fmla="*/ 12 w 17"/>
                  <a:gd name="T3" fmla="*/ 0 h 19"/>
                  <a:gd name="T4" fmla="*/ 12 w 17"/>
                  <a:gd name="T5" fmla="*/ 0 h 19"/>
                  <a:gd name="T6" fmla="*/ 9 w 17"/>
                  <a:gd name="T7" fmla="*/ 0 h 19"/>
                  <a:gd name="T8" fmla="*/ 9 w 17"/>
                  <a:gd name="T9" fmla="*/ 0 h 19"/>
                  <a:gd name="T10" fmla="*/ 9 w 17"/>
                  <a:gd name="T11" fmla="*/ 0 h 19"/>
                  <a:gd name="T12" fmla="*/ 4 w 17"/>
                  <a:gd name="T13" fmla="*/ 5 h 19"/>
                  <a:gd name="T14" fmla="*/ 4 w 17"/>
                  <a:gd name="T15" fmla="*/ 5 h 19"/>
                  <a:gd name="T16" fmla="*/ 4 w 17"/>
                  <a:gd name="T17" fmla="*/ 5 h 19"/>
                  <a:gd name="T18" fmla="*/ 4 w 17"/>
                  <a:gd name="T19" fmla="*/ 9 h 19"/>
                  <a:gd name="T20" fmla="*/ 4 w 17"/>
                  <a:gd name="T21" fmla="*/ 9 h 19"/>
                  <a:gd name="T22" fmla="*/ 4 w 17"/>
                  <a:gd name="T23" fmla="*/ 9 h 19"/>
                  <a:gd name="T24" fmla="*/ 4 w 17"/>
                  <a:gd name="T25" fmla="*/ 9 h 19"/>
                  <a:gd name="T26" fmla="*/ 0 w 17"/>
                  <a:gd name="T27" fmla="*/ 14 h 19"/>
                  <a:gd name="T28" fmla="*/ 0 w 17"/>
                  <a:gd name="T29" fmla="*/ 14 h 19"/>
                  <a:gd name="T30" fmla="*/ 4 w 17"/>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9">
                    <a:moveTo>
                      <a:pt x="17" y="5"/>
                    </a:moveTo>
                    <a:lnTo>
                      <a:pt x="12" y="0"/>
                    </a:lnTo>
                    <a:lnTo>
                      <a:pt x="12" y="0"/>
                    </a:lnTo>
                    <a:lnTo>
                      <a:pt x="9" y="0"/>
                    </a:lnTo>
                    <a:lnTo>
                      <a:pt x="9" y="0"/>
                    </a:lnTo>
                    <a:lnTo>
                      <a:pt x="9" y="0"/>
                    </a:lnTo>
                    <a:lnTo>
                      <a:pt x="4" y="5"/>
                    </a:lnTo>
                    <a:lnTo>
                      <a:pt x="4" y="5"/>
                    </a:lnTo>
                    <a:lnTo>
                      <a:pt x="4" y="5"/>
                    </a:lnTo>
                    <a:lnTo>
                      <a:pt x="4" y="9"/>
                    </a:lnTo>
                    <a:lnTo>
                      <a:pt x="4" y="9"/>
                    </a:lnTo>
                    <a:lnTo>
                      <a:pt x="4" y="9"/>
                    </a:lnTo>
                    <a:lnTo>
                      <a:pt x="4" y="9"/>
                    </a:lnTo>
                    <a:lnTo>
                      <a:pt x="0" y="14"/>
                    </a:lnTo>
                    <a:lnTo>
                      <a:pt x="0" y="14"/>
                    </a:lnTo>
                    <a:lnTo>
                      <a:pt x="4" y="1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96" name="Rectangle 204"/>
              <p:cNvSpPr>
                <a:spLocks noChangeArrowheads="1"/>
              </p:cNvSpPr>
              <p:nvPr/>
            </p:nvSpPr>
            <p:spPr bwMode="auto">
              <a:xfrm>
                <a:off x="2152" y="2762"/>
                <a:ext cx="1"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97" name="Freeform 205"/>
              <p:cNvSpPr>
                <a:spLocks/>
              </p:cNvSpPr>
              <p:nvPr/>
            </p:nvSpPr>
            <p:spPr bwMode="auto">
              <a:xfrm>
                <a:off x="2086" y="2766"/>
                <a:ext cx="4" cy="10"/>
              </a:xfrm>
              <a:custGeom>
                <a:avLst/>
                <a:gdLst>
                  <a:gd name="T0" fmla="*/ 0 w 4"/>
                  <a:gd name="T1" fmla="*/ 0 h 10"/>
                  <a:gd name="T2" fmla="*/ 0 w 4"/>
                  <a:gd name="T3" fmla="*/ 0 h 10"/>
                  <a:gd name="T4" fmla="*/ 0 w 4"/>
                  <a:gd name="T5" fmla="*/ 5 h 10"/>
                  <a:gd name="T6" fmla="*/ 4 w 4"/>
                  <a:gd name="T7" fmla="*/ 5 h 10"/>
                  <a:gd name="T8" fmla="*/ 4 w 4"/>
                  <a:gd name="T9" fmla="*/ 5 h 10"/>
                  <a:gd name="T10" fmla="*/ 4 w 4"/>
                  <a:gd name="T11" fmla="*/ 10 h 10"/>
                  <a:gd name="T12" fmla="*/ 4 w 4"/>
                  <a:gd name="T13" fmla="*/ 10 h 10"/>
                  <a:gd name="T14" fmla="*/ 4 w 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0" y="0"/>
                    </a:moveTo>
                    <a:lnTo>
                      <a:pt x="0" y="0"/>
                    </a:lnTo>
                    <a:lnTo>
                      <a:pt x="0" y="5"/>
                    </a:lnTo>
                    <a:lnTo>
                      <a:pt x="4" y="5"/>
                    </a:lnTo>
                    <a:lnTo>
                      <a:pt x="4" y="5"/>
                    </a:lnTo>
                    <a:lnTo>
                      <a:pt x="4" y="10"/>
                    </a:lnTo>
                    <a:lnTo>
                      <a:pt x="4" y="10"/>
                    </a:lnTo>
                    <a:lnTo>
                      <a:pt x="4"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998" name="Freeform 206"/>
              <p:cNvSpPr>
                <a:spLocks/>
              </p:cNvSpPr>
              <p:nvPr/>
            </p:nvSpPr>
            <p:spPr bwMode="auto">
              <a:xfrm>
                <a:off x="2090" y="2771"/>
                <a:ext cx="4" cy="5"/>
              </a:xfrm>
              <a:custGeom>
                <a:avLst/>
                <a:gdLst>
                  <a:gd name="T0" fmla="*/ 0 w 4"/>
                  <a:gd name="T1" fmla="*/ 0 h 5"/>
                  <a:gd name="T2" fmla="*/ 0 w 4"/>
                  <a:gd name="T3" fmla="*/ 0 h 5"/>
                  <a:gd name="T4" fmla="*/ 0 w 4"/>
                  <a:gd name="T5" fmla="*/ 5 h 5"/>
                  <a:gd name="T6" fmla="*/ 4 w 4"/>
                  <a:gd name="T7" fmla="*/ 5 h 5"/>
                </a:gdLst>
                <a:ahLst/>
                <a:cxnLst>
                  <a:cxn ang="0">
                    <a:pos x="T0" y="T1"/>
                  </a:cxn>
                  <a:cxn ang="0">
                    <a:pos x="T2" y="T3"/>
                  </a:cxn>
                  <a:cxn ang="0">
                    <a:pos x="T4" y="T5"/>
                  </a:cxn>
                  <a:cxn ang="0">
                    <a:pos x="T6" y="T7"/>
                  </a:cxn>
                </a:cxnLst>
                <a:rect l="0" t="0" r="r" b="b"/>
                <a:pathLst>
                  <a:path w="4" h="5">
                    <a:moveTo>
                      <a:pt x="0" y="0"/>
                    </a:moveTo>
                    <a:lnTo>
                      <a:pt x="0" y="0"/>
                    </a:lnTo>
                    <a:lnTo>
                      <a:pt x="0" y="5"/>
                    </a:lnTo>
                    <a:lnTo>
                      <a:pt x="4"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9999" name="Rectangle 207"/>
            <p:cNvSpPr>
              <a:spLocks noChangeArrowheads="1"/>
            </p:cNvSpPr>
            <p:nvPr/>
          </p:nvSpPr>
          <p:spPr bwMode="auto">
            <a:xfrm>
              <a:off x="2082" y="2776"/>
              <a:ext cx="4"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00" name="Freeform 208"/>
            <p:cNvSpPr>
              <a:spLocks/>
            </p:cNvSpPr>
            <p:nvPr/>
          </p:nvSpPr>
          <p:spPr bwMode="auto">
            <a:xfrm>
              <a:off x="2094" y="2743"/>
              <a:ext cx="3" cy="1"/>
            </a:xfrm>
            <a:custGeom>
              <a:avLst/>
              <a:gdLst>
                <a:gd name="T0" fmla="*/ 0 w 3"/>
                <a:gd name="T1" fmla="*/ 0 w 3"/>
                <a:gd name="T2" fmla="*/ 0 w 3"/>
                <a:gd name="T3" fmla="*/ 3 w 3"/>
              </a:gdLst>
              <a:ahLst/>
              <a:cxnLst>
                <a:cxn ang="0">
                  <a:pos x="T0" y="0"/>
                </a:cxn>
                <a:cxn ang="0">
                  <a:pos x="T1" y="0"/>
                </a:cxn>
                <a:cxn ang="0">
                  <a:pos x="T2" y="0"/>
                </a:cxn>
                <a:cxn ang="0">
                  <a:pos x="T3" y="0"/>
                </a:cxn>
              </a:cxnLst>
              <a:rect l="0" t="0" r="r" b="b"/>
              <a:pathLst>
                <a:path w="3">
                  <a:moveTo>
                    <a:pt x="0" y="0"/>
                  </a:moveTo>
                  <a:lnTo>
                    <a:pt x="0" y="0"/>
                  </a:lnTo>
                  <a:lnTo>
                    <a:pt x="0" y="0"/>
                  </a:lnTo>
                  <a:lnTo>
                    <a:pt x="3"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01" name="Freeform 209"/>
            <p:cNvSpPr>
              <a:spLocks/>
            </p:cNvSpPr>
            <p:nvPr/>
          </p:nvSpPr>
          <p:spPr bwMode="auto">
            <a:xfrm>
              <a:off x="2094" y="2739"/>
              <a:ext cx="13" cy="9"/>
            </a:xfrm>
            <a:custGeom>
              <a:avLst/>
              <a:gdLst>
                <a:gd name="T0" fmla="*/ 0 w 13"/>
                <a:gd name="T1" fmla="*/ 0 h 9"/>
                <a:gd name="T2" fmla="*/ 0 w 13"/>
                <a:gd name="T3" fmla="*/ 4 h 9"/>
                <a:gd name="T4" fmla="*/ 8 w 13"/>
                <a:gd name="T5" fmla="*/ 4 h 9"/>
                <a:gd name="T6" fmla="*/ 13 w 13"/>
                <a:gd name="T7" fmla="*/ 9 h 9"/>
              </a:gdLst>
              <a:ahLst/>
              <a:cxnLst>
                <a:cxn ang="0">
                  <a:pos x="T0" y="T1"/>
                </a:cxn>
                <a:cxn ang="0">
                  <a:pos x="T2" y="T3"/>
                </a:cxn>
                <a:cxn ang="0">
                  <a:pos x="T4" y="T5"/>
                </a:cxn>
                <a:cxn ang="0">
                  <a:pos x="T6" y="T7"/>
                </a:cxn>
              </a:cxnLst>
              <a:rect l="0" t="0" r="r" b="b"/>
              <a:pathLst>
                <a:path w="13" h="9">
                  <a:moveTo>
                    <a:pt x="0" y="0"/>
                  </a:moveTo>
                  <a:lnTo>
                    <a:pt x="0" y="4"/>
                  </a:lnTo>
                  <a:lnTo>
                    <a:pt x="8" y="4"/>
                  </a:lnTo>
                  <a:lnTo>
                    <a:pt x="13"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02" name="Freeform 210"/>
            <p:cNvSpPr>
              <a:spLocks/>
            </p:cNvSpPr>
            <p:nvPr/>
          </p:nvSpPr>
          <p:spPr bwMode="auto">
            <a:xfrm>
              <a:off x="1025" y="2411"/>
              <a:ext cx="61" cy="14"/>
            </a:xfrm>
            <a:custGeom>
              <a:avLst/>
              <a:gdLst>
                <a:gd name="T0" fmla="*/ 33 w 61"/>
                <a:gd name="T1" fmla="*/ 0 h 14"/>
                <a:gd name="T2" fmla="*/ 46 w 61"/>
                <a:gd name="T3" fmla="*/ 0 h 14"/>
                <a:gd name="T4" fmla="*/ 53 w 61"/>
                <a:gd name="T5" fmla="*/ 5 h 14"/>
                <a:gd name="T6" fmla="*/ 61 w 61"/>
                <a:gd name="T7" fmla="*/ 5 h 14"/>
                <a:gd name="T8" fmla="*/ 61 w 61"/>
                <a:gd name="T9" fmla="*/ 5 h 14"/>
                <a:gd name="T10" fmla="*/ 61 w 61"/>
                <a:gd name="T11" fmla="*/ 10 h 14"/>
                <a:gd name="T12" fmla="*/ 53 w 61"/>
                <a:gd name="T13" fmla="*/ 14 h 14"/>
                <a:gd name="T14" fmla="*/ 33 w 61"/>
                <a:gd name="T15" fmla="*/ 14 h 14"/>
                <a:gd name="T16" fmla="*/ 33 w 61"/>
                <a:gd name="T17" fmla="*/ 14 h 14"/>
                <a:gd name="T18" fmla="*/ 4 w 61"/>
                <a:gd name="T19" fmla="*/ 14 h 14"/>
                <a:gd name="T20" fmla="*/ 0 w 61"/>
                <a:gd name="T21" fmla="*/ 10 h 14"/>
                <a:gd name="T22" fmla="*/ 4 w 61"/>
                <a:gd name="T23" fmla="*/ 5 h 14"/>
                <a:gd name="T24" fmla="*/ 4 w 61"/>
                <a:gd name="T25" fmla="*/ 5 h 14"/>
                <a:gd name="T26" fmla="*/ 8 w 61"/>
                <a:gd name="T27" fmla="*/ 0 h 14"/>
                <a:gd name="T28" fmla="*/ 21 w 61"/>
                <a:gd name="T29" fmla="*/ 0 h 14"/>
                <a:gd name="T30" fmla="*/ 33 w 61"/>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14">
                  <a:moveTo>
                    <a:pt x="33" y="0"/>
                  </a:moveTo>
                  <a:lnTo>
                    <a:pt x="46" y="0"/>
                  </a:lnTo>
                  <a:lnTo>
                    <a:pt x="53" y="5"/>
                  </a:lnTo>
                  <a:lnTo>
                    <a:pt x="61" y="5"/>
                  </a:lnTo>
                  <a:lnTo>
                    <a:pt x="61" y="5"/>
                  </a:lnTo>
                  <a:lnTo>
                    <a:pt x="61" y="10"/>
                  </a:lnTo>
                  <a:lnTo>
                    <a:pt x="53" y="14"/>
                  </a:lnTo>
                  <a:lnTo>
                    <a:pt x="33" y="14"/>
                  </a:lnTo>
                  <a:lnTo>
                    <a:pt x="33" y="14"/>
                  </a:lnTo>
                  <a:lnTo>
                    <a:pt x="4" y="14"/>
                  </a:lnTo>
                  <a:lnTo>
                    <a:pt x="0" y="10"/>
                  </a:lnTo>
                  <a:lnTo>
                    <a:pt x="4" y="5"/>
                  </a:lnTo>
                  <a:lnTo>
                    <a:pt x="4" y="5"/>
                  </a:lnTo>
                  <a:lnTo>
                    <a:pt x="8" y="0"/>
                  </a:lnTo>
                  <a:lnTo>
                    <a:pt x="21" y="0"/>
                  </a:lnTo>
                  <a:lnTo>
                    <a:pt x="33"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03" name="Freeform 211"/>
            <p:cNvSpPr>
              <a:spLocks/>
            </p:cNvSpPr>
            <p:nvPr/>
          </p:nvSpPr>
          <p:spPr bwMode="auto">
            <a:xfrm>
              <a:off x="1033" y="2411"/>
              <a:ext cx="45" cy="10"/>
            </a:xfrm>
            <a:custGeom>
              <a:avLst/>
              <a:gdLst>
                <a:gd name="T0" fmla="*/ 38 w 45"/>
                <a:gd name="T1" fmla="*/ 0 h 10"/>
                <a:gd name="T2" fmla="*/ 41 w 45"/>
                <a:gd name="T3" fmla="*/ 5 h 10"/>
                <a:gd name="T4" fmla="*/ 45 w 45"/>
                <a:gd name="T5" fmla="*/ 5 h 10"/>
                <a:gd name="T6" fmla="*/ 41 w 45"/>
                <a:gd name="T7" fmla="*/ 5 h 10"/>
                <a:gd name="T8" fmla="*/ 41 w 45"/>
                <a:gd name="T9" fmla="*/ 5 h 10"/>
                <a:gd name="T10" fmla="*/ 33 w 45"/>
                <a:gd name="T11" fmla="*/ 5 h 10"/>
                <a:gd name="T12" fmla="*/ 17 w 45"/>
                <a:gd name="T13" fmla="*/ 10 h 10"/>
                <a:gd name="T14" fmla="*/ 5 w 45"/>
                <a:gd name="T15" fmla="*/ 10 h 10"/>
                <a:gd name="T16" fmla="*/ 5 w 45"/>
                <a:gd name="T17" fmla="*/ 10 h 10"/>
                <a:gd name="T18" fmla="*/ 0 w 45"/>
                <a:gd name="T19" fmla="*/ 10 h 10"/>
                <a:gd name="T20" fmla="*/ 5 w 45"/>
                <a:gd name="T21" fmla="*/ 5 h 10"/>
                <a:gd name="T22" fmla="*/ 13 w 45"/>
                <a:gd name="T23" fmla="*/ 0 h 10"/>
                <a:gd name="T24" fmla="*/ 13 w 45"/>
                <a:gd name="T25" fmla="*/ 0 h 10"/>
                <a:gd name="T26" fmla="*/ 17 w 45"/>
                <a:gd name="T27" fmla="*/ 0 h 10"/>
                <a:gd name="T28" fmla="*/ 30 w 45"/>
                <a:gd name="T29" fmla="*/ 0 h 10"/>
                <a:gd name="T30" fmla="*/ 38 w 45"/>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10">
                  <a:moveTo>
                    <a:pt x="38" y="0"/>
                  </a:moveTo>
                  <a:lnTo>
                    <a:pt x="41" y="5"/>
                  </a:lnTo>
                  <a:lnTo>
                    <a:pt x="45" y="5"/>
                  </a:lnTo>
                  <a:lnTo>
                    <a:pt x="41" y="5"/>
                  </a:lnTo>
                  <a:lnTo>
                    <a:pt x="41" y="5"/>
                  </a:lnTo>
                  <a:lnTo>
                    <a:pt x="33" y="5"/>
                  </a:lnTo>
                  <a:lnTo>
                    <a:pt x="17" y="10"/>
                  </a:lnTo>
                  <a:lnTo>
                    <a:pt x="5" y="10"/>
                  </a:lnTo>
                  <a:lnTo>
                    <a:pt x="5" y="10"/>
                  </a:lnTo>
                  <a:lnTo>
                    <a:pt x="0" y="10"/>
                  </a:lnTo>
                  <a:lnTo>
                    <a:pt x="5" y="5"/>
                  </a:lnTo>
                  <a:lnTo>
                    <a:pt x="13" y="0"/>
                  </a:lnTo>
                  <a:lnTo>
                    <a:pt x="13" y="0"/>
                  </a:lnTo>
                  <a:lnTo>
                    <a:pt x="17" y="0"/>
                  </a:lnTo>
                  <a:lnTo>
                    <a:pt x="30" y="0"/>
                  </a:lnTo>
                  <a:lnTo>
                    <a:pt x="38"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04" name="Freeform 212"/>
            <p:cNvSpPr>
              <a:spLocks/>
            </p:cNvSpPr>
            <p:nvPr/>
          </p:nvSpPr>
          <p:spPr bwMode="auto">
            <a:xfrm>
              <a:off x="1033" y="2411"/>
              <a:ext cx="45" cy="10"/>
            </a:xfrm>
            <a:custGeom>
              <a:avLst/>
              <a:gdLst>
                <a:gd name="T0" fmla="*/ 38 w 45"/>
                <a:gd name="T1" fmla="*/ 0 h 10"/>
                <a:gd name="T2" fmla="*/ 41 w 45"/>
                <a:gd name="T3" fmla="*/ 5 h 10"/>
                <a:gd name="T4" fmla="*/ 45 w 45"/>
                <a:gd name="T5" fmla="*/ 5 h 10"/>
                <a:gd name="T6" fmla="*/ 41 w 45"/>
                <a:gd name="T7" fmla="*/ 5 h 10"/>
                <a:gd name="T8" fmla="*/ 41 w 45"/>
                <a:gd name="T9" fmla="*/ 5 h 10"/>
                <a:gd name="T10" fmla="*/ 30 w 45"/>
                <a:gd name="T11" fmla="*/ 5 h 10"/>
                <a:gd name="T12" fmla="*/ 21 w 45"/>
                <a:gd name="T13" fmla="*/ 10 h 10"/>
                <a:gd name="T14" fmla="*/ 8 w 45"/>
                <a:gd name="T15" fmla="*/ 10 h 10"/>
                <a:gd name="T16" fmla="*/ 8 w 45"/>
                <a:gd name="T17" fmla="*/ 10 h 10"/>
                <a:gd name="T18" fmla="*/ 0 w 45"/>
                <a:gd name="T19" fmla="*/ 10 h 10"/>
                <a:gd name="T20" fmla="*/ 8 w 45"/>
                <a:gd name="T21" fmla="*/ 5 h 10"/>
                <a:gd name="T22" fmla="*/ 13 w 45"/>
                <a:gd name="T23" fmla="*/ 0 h 10"/>
                <a:gd name="T24" fmla="*/ 13 w 45"/>
                <a:gd name="T25" fmla="*/ 0 h 10"/>
                <a:gd name="T26" fmla="*/ 17 w 45"/>
                <a:gd name="T27" fmla="*/ 0 h 10"/>
                <a:gd name="T28" fmla="*/ 30 w 45"/>
                <a:gd name="T29" fmla="*/ 0 h 10"/>
                <a:gd name="T30" fmla="*/ 38 w 45"/>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10">
                  <a:moveTo>
                    <a:pt x="38" y="0"/>
                  </a:moveTo>
                  <a:lnTo>
                    <a:pt x="41" y="5"/>
                  </a:lnTo>
                  <a:lnTo>
                    <a:pt x="45" y="5"/>
                  </a:lnTo>
                  <a:lnTo>
                    <a:pt x="41" y="5"/>
                  </a:lnTo>
                  <a:lnTo>
                    <a:pt x="41" y="5"/>
                  </a:lnTo>
                  <a:lnTo>
                    <a:pt x="30" y="5"/>
                  </a:lnTo>
                  <a:lnTo>
                    <a:pt x="21" y="10"/>
                  </a:lnTo>
                  <a:lnTo>
                    <a:pt x="8" y="10"/>
                  </a:lnTo>
                  <a:lnTo>
                    <a:pt x="8" y="10"/>
                  </a:lnTo>
                  <a:lnTo>
                    <a:pt x="0" y="10"/>
                  </a:lnTo>
                  <a:lnTo>
                    <a:pt x="8" y="5"/>
                  </a:lnTo>
                  <a:lnTo>
                    <a:pt x="13" y="0"/>
                  </a:lnTo>
                  <a:lnTo>
                    <a:pt x="13" y="0"/>
                  </a:lnTo>
                  <a:lnTo>
                    <a:pt x="17" y="0"/>
                  </a:lnTo>
                  <a:lnTo>
                    <a:pt x="30" y="0"/>
                  </a:lnTo>
                  <a:lnTo>
                    <a:pt x="38" y="0"/>
                  </a:lnTo>
                  <a:close/>
                </a:path>
              </a:pathLst>
            </a:custGeom>
            <a:solidFill>
              <a:srgbClr val="A170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05" name="Freeform 213"/>
            <p:cNvSpPr>
              <a:spLocks/>
            </p:cNvSpPr>
            <p:nvPr/>
          </p:nvSpPr>
          <p:spPr bwMode="auto">
            <a:xfrm>
              <a:off x="1038" y="2411"/>
              <a:ext cx="36" cy="5"/>
            </a:xfrm>
            <a:custGeom>
              <a:avLst/>
              <a:gdLst>
                <a:gd name="T0" fmla="*/ 28 w 36"/>
                <a:gd name="T1" fmla="*/ 0 h 5"/>
                <a:gd name="T2" fmla="*/ 33 w 36"/>
                <a:gd name="T3" fmla="*/ 5 h 5"/>
                <a:gd name="T4" fmla="*/ 36 w 36"/>
                <a:gd name="T5" fmla="*/ 5 h 5"/>
                <a:gd name="T6" fmla="*/ 33 w 36"/>
                <a:gd name="T7" fmla="*/ 5 h 5"/>
                <a:gd name="T8" fmla="*/ 33 w 36"/>
                <a:gd name="T9" fmla="*/ 5 h 5"/>
                <a:gd name="T10" fmla="*/ 25 w 36"/>
                <a:gd name="T11" fmla="*/ 5 h 5"/>
                <a:gd name="T12" fmla="*/ 16 w 36"/>
                <a:gd name="T13" fmla="*/ 5 h 5"/>
                <a:gd name="T14" fmla="*/ 8 w 36"/>
                <a:gd name="T15" fmla="*/ 5 h 5"/>
                <a:gd name="T16" fmla="*/ 8 w 36"/>
                <a:gd name="T17" fmla="*/ 5 h 5"/>
                <a:gd name="T18" fmla="*/ 0 w 36"/>
                <a:gd name="T19" fmla="*/ 5 h 5"/>
                <a:gd name="T20" fmla="*/ 3 w 36"/>
                <a:gd name="T21" fmla="*/ 5 h 5"/>
                <a:gd name="T22" fmla="*/ 12 w 36"/>
                <a:gd name="T23" fmla="*/ 0 h 5"/>
                <a:gd name="T24" fmla="*/ 12 w 36"/>
                <a:gd name="T25" fmla="*/ 0 h 5"/>
                <a:gd name="T26" fmla="*/ 16 w 36"/>
                <a:gd name="T27" fmla="*/ 0 h 5"/>
                <a:gd name="T28" fmla="*/ 20 w 36"/>
                <a:gd name="T29" fmla="*/ 0 h 5"/>
                <a:gd name="T30" fmla="*/ 28 w 36"/>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5">
                  <a:moveTo>
                    <a:pt x="28" y="0"/>
                  </a:moveTo>
                  <a:lnTo>
                    <a:pt x="33" y="5"/>
                  </a:lnTo>
                  <a:lnTo>
                    <a:pt x="36" y="5"/>
                  </a:lnTo>
                  <a:lnTo>
                    <a:pt x="33" y="5"/>
                  </a:lnTo>
                  <a:lnTo>
                    <a:pt x="33" y="5"/>
                  </a:lnTo>
                  <a:lnTo>
                    <a:pt x="25" y="5"/>
                  </a:lnTo>
                  <a:lnTo>
                    <a:pt x="16" y="5"/>
                  </a:lnTo>
                  <a:lnTo>
                    <a:pt x="8" y="5"/>
                  </a:lnTo>
                  <a:lnTo>
                    <a:pt x="8" y="5"/>
                  </a:lnTo>
                  <a:lnTo>
                    <a:pt x="0" y="5"/>
                  </a:lnTo>
                  <a:lnTo>
                    <a:pt x="3" y="5"/>
                  </a:lnTo>
                  <a:lnTo>
                    <a:pt x="12" y="0"/>
                  </a:lnTo>
                  <a:lnTo>
                    <a:pt x="12" y="0"/>
                  </a:lnTo>
                  <a:lnTo>
                    <a:pt x="16" y="0"/>
                  </a:lnTo>
                  <a:lnTo>
                    <a:pt x="20" y="0"/>
                  </a:lnTo>
                  <a:lnTo>
                    <a:pt x="28" y="0"/>
                  </a:lnTo>
                  <a:close/>
                </a:path>
              </a:pathLst>
            </a:custGeom>
            <a:solidFill>
              <a:srgbClr val="AA7B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06" name="Freeform 214"/>
            <p:cNvSpPr>
              <a:spLocks/>
            </p:cNvSpPr>
            <p:nvPr/>
          </p:nvSpPr>
          <p:spPr bwMode="auto">
            <a:xfrm>
              <a:off x="1041" y="2411"/>
              <a:ext cx="33" cy="5"/>
            </a:xfrm>
            <a:custGeom>
              <a:avLst/>
              <a:gdLst>
                <a:gd name="T0" fmla="*/ 25 w 33"/>
                <a:gd name="T1" fmla="*/ 0 h 5"/>
                <a:gd name="T2" fmla="*/ 30 w 33"/>
                <a:gd name="T3" fmla="*/ 5 h 5"/>
                <a:gd name="T4" fmla="*/ 33 w 33"/>
                <a:gd name="T5" fmla="*/ 5 h 5"/>
                <a:gd name="T6" fmla="*/ 30 w 33"/>
                <a:gd name="T7" fmla="*/ 5 h 5"/>
                <a:gd name="T8" fmla="*/ 30 w 33"/>
                <a:gd name="T9" fmla="*/ 5 h 5"/>
                <a:gd name="T10" fmla="*/ 22 w 33"/>
                <a:gd name="T11" fmla="*/ 5 h 5"/>
                <a:gd name="T12" fmla="*/ 13 w 33"/>
                <a:gd name="T13" fmla="*/ 5 h 5"/>
                <a:gd name="T14" fmla="*/ 5 w 33"/>
                <a:gd name="T15" fmla="*/ 5 h 5"/>
                <a:gd name="T16" fmla="*/ 5 w 33"/>
                <a:gd name="T17" fmla="*/ 5 h 5"/>
                <a:gd name="T18" fmla="*/ 0 w 33"/>
                <a:gd name="T19" fmla="*/ 5 h 5"/>
                <a:gd name="T20" fmla="*/ 5 w 33"/>
                <a:gd name="T21" fmla="*/ 5 h 5"/>
                <a:gd name="T22" fmla="*/ 9 w 33"/>
                <a:gd name="T23" fmla="*/ 0 h 5"/>
                <a:gd name="T24" fmla="*/ 9 w 33"/>
                <a:gd name="T25" fmla="*/ 0 h 5"/>
                <a:gd name="T26" fmla="*/ 13 w 33"/>
                <a:gd name="T27" fmla="*/ 0 h 5"/>
                <a:gd name="T28" fmla="*/ 17 w 33"/>
                <a:gd name="T29" fmla="*/ 0 h 5"/>
                <a:gd name="T30" fmla="*/ 25 w 33"/>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5">
                  <a:moveTo>
                    <a:pt x="25" y="0"/>
                  </a:moveTo>
                  <a:lnTo>
                    <a:pt x="30" y="5"/>
                  </a:lnTo>
                  <a:lnTo>
                    <a:pt x="33" y="5"/>
                  </a:lnTo>
                  <a:lnTo>
                    <a:pt x="30" y="5"/>
                  </a:lnTo>
                  <a:lnTo>
                    <a:pt x="30" y="5"/>
                  </a:lnTo>
                  <a:lnTo>
                    <a:pt x="22" y="5"/>
                  </a:lnTo>
                  <a:lnTo>
                    <a:pt x="13" y="5"/>
                  </a:lnTo>
                  <a:lnTo>
                    <a:pt x="5" y="5"/>
                  </a:lnTo>
                  <a:lnTo>
                    <a:pt x="5" y="5"/>
                  </a:lnTo>
                  <a:lnTo>
                    <a:pt x="0" y="5"/>
                  </a:lnTo>
                  <a:lnTo>
                    <a:pt x="5" y="5"/>
                  </a:lnTo>
                  <a:lnTo>
                    <a:pt x="9" y="0"/>
                  </a:lnTo>
                  <a:lnTo>
                    <a:pt x="9" y="0"/>
                  </a:lnTo>
                  <a:lnTo>
                    <a:pt x="13" y="0"/>
                  </a:lnTo>
                  <a:lnTo>
                    <a:pt x="17" y="0"/>
                  </a:lnTo>
                  <a:lnTo>
                    <a:pt x="25" y="0"/>
                  </a:lnTo>
                  <a:close/>
                </a:path>
              </a:pathLst>
            </a:custGeom>
            <a:solidFill>
              <a:srgbClr val="B28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07" name="Freeform 215"/>
            <p:cNvSpPr>
              <a:spLocks/>
            </p:cNvSpPr>
            <p:nvPr/>
          </p:nvSpPr>
          <p:spPr bwMode="auto">
            <a:xfrm>
              <a:off x="1041" y="2411"/>
              <a:ext cx="30" cy="5"/>
            </a:xfrm>
            <a:custGeom>
              <a:avLst/>
              <a:gdLst>
                <a:gd name="T0" fmla="*/ 25 w 30"/>
                <a:gd name="T1" fmla="*/ 0 h 5"/>
                <a:gd name="T2" fmla="*/ 30 w 30"/>
                <a:gd name="T3" fmla="*/ 5 h 5"/>
                <a:gd name="T4" fmla="*/ 30 w 30"/>
                <a:gd name="T5" fmla="*/ 5 h 5"/>
                <a:gd name="T6" fmla="*/ 25 w 30"/>
                <a:gd name="T7" fmla="*/ 5 h 5"/>
                <a:gd name="T8" fmla="*/ 25 w 30"/>
                <a:gd name="T9" fmla="*/ 5 h 5"/>
                <a:gd name="T10" fmla="*/ 22 w 30"/>
                <a:gd name="T11" fmla="*/ 5 h 5"/>
                <a:gd name="T12" fmla="*/ 13 w 30"/>
                <a:gd name="T13" fmla="*/ 5 h 5"/>
                <a:gd name="T14" fmla="*/ 9 w 30"/>
                <a:gd name="T15" fmla="*/ 5 h 5"/>
                <a:gd name="T16" fmla="*/ 9 w 30"/>
                <a:gd name="T17" fmla="*/ 5 h 5"/>
                <a:gd name="T18" fmla="*/ 0 w 30"/>
                <a:gd name="T19" fmla="*/ 5 h 5"/>
                <a:gd name="T20" fmla="*/ 5 w 30"/>
                <a:gd name="T21" fmla="*/ 5 h 5"/>
                <a:gd name="T22" fmla="*/ 9 w 30"/>
                <a:gd name="T23" fmla="*/ 0 h 5"/>
                <a:gd name="T24" fmla="*/ 9 w 30"/>
                <a:gd name="T25" fmla="*/ 0 h 5"/>
                <a:gd name="T26" fmla="*/ 13 w 30"/>
                <a:gd name="T27" fmla="*/ 0 h 5"/>
                <a:gd name="T28" fmla="*/ 17 w 30"/>
                <a:gd name="T29" fmla="*/ 0 h 5"/>
                <a:gd name="T30" fmla="*/ 25 w 30"/>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
                  <a:moveTo>
                    <a:pt x="25" y="0"/>
                  </a:moveTo>
                  <a:lnTo>
                    <a:pt x="30" y="5"/>
                  </a:lnTo>
                  <a:lnTo>
                    <a:pt x="30" y="5"/>
                  </a:lnTo>
                  <a:lnTo>
                    <a:pt x="25" y="5"/>
                  </a:lnTo>
                  <a:lnTo>
                    <a:pt x="25" y="5"/>
                  </a:lnTo>
                  <a:lnTo>
                    <a:pt x="22" y="5"/>
                  </a:lnTo>
                  <a:lnTo>
                    <a:pt x="13" y="5"/>
                  </a:lnTo>
                  <a:lnTo>
                    <a:pt x="9" y="5"/>
                  </a:lnTo>
                  <a:lnTo>
                    <a:pt x="9" y="5"/>
                  </a:lnTo>
                  <a:lnTo>
                    <a:pt x="0" y="5"/>
                  </a:lnTo>
                  <a:lnTo>
                    <a:pt x="5" y="5"/>
                  </a:lnTo>
                  <a:lnTo>
                    <a:pt x="9" y="0"/>
                  </a:lnTo>
                  <a:lnTo>
                    <a:pt x="9" y="0"/>
                  </a:lnTo>
                  <a:lnTo>
                    <a:pt x="13" y="0"/>
                  </a:lnTo>
                  <a:lnTo>
                    <a:pt x="17" y="0"/>
                  </a:lnTo>
                  <a:lnTo>
                    <a:pt x="25" y="0"/>
                  </a:lnTo>
                  <a:close/>
                </a:path>
              </a:pathLst>
            </a:custGeom>
            <a:solidFill>
              <a:srgbClr val="BA90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08" name="Freeform 216"/>
            <p:cNvSpPr>
              <a:spLocks/>
            </p:cNvSpPr>
            <p:nvPr/>
          </p:nvSpPr>
          <p:spPr bwMode="auto">
            <a:xfrm>
              <a:off x="1046" y="2411"/>
              <a:ext cx="25" cy="5"/>
            </a:xfrm>
            <a:custGeom>
              <a:avLst/>
              <a:gdLst>
                <a:gd name="T0" fmla="*/ 17 w 25"/>
                <a:gd name="T1" fmla="*/ 0 h 5"/>
                <a:gd name="T2" fmla="*/ 20 w 25"/>
                <a:gd name="T3" fmla="*/ 5 h 5"/>
                <a:gd name="T4" fmla="*/ 25 w 25"/>
                <a:gd name="T5" fmla="*/ 5 h 5"/>
                <a:gd name="T6" fmla="*/ 20 w 25"/>
                <a:gd name="T7" fmla="*/ 5 h 5"/>
                <a:gd name="T8" fmla="*/ 20 w 25"/>
                <a:gd name="T9" fmla="*/ 5 h 5"/>
                <a:gd name="T10" fmla="*/ 12 w 25"/>
                <a:gd name="T11" fmla="*/ 5 h 5"/>
                <a:gd name="T12" fmla="*/ 8 w 25"/>
                <a:gd name="T13" fmla="*/ 5 h 5"/>
                <a:gd name="T14" fmla="*/ 4 w 25"/>
                <a:gd name="T15" fmla="*/ 5 h 5"/>
                <a:gd name="T16" fmla="*/ 4 w 25"/>
                <a:gd name="T17" fmla="*/ 5 h 5"/>
                <a:gd name="T18" fmla="*/ 0 w 25"/>
                <a:gd name="T19" fmla="*/ 5 h 5"/>
                <a:gd name="T20" fmla="*/ 4 w 25"/>
                <a:gd name="T21" fmla="*/ 5 h 5"/>
                <a:gd name="T22" fmla="*/ 8 w 25"/>
                <a:gd name="T23" fmla="*/ 0 h 5"/>
                <a:gd name="T24" fmla="*/ 8 w 25"/>
                <a:gd name="T25" fmla="*/ 0 h 5"/>
                <a:gd name="T26" fmla="*/ 8 w 25"/>
                <a:gd name="T27" fmla="*/ 0 h 5"/>
                <a:gd name="T28" fmla="*/ 12 w 25"/>
                <a:gd name="T29" fmla="*/ 0 h 5"/>
                <a:gd name="T30" fmla="*/ 17 w 25"/>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5">
                  <a:moveTo>
                    <a:pt x="17" y="0"/>
                  </a:moveTo>
                  <a:lnTo>
                    <a:pt x="20" y="5"/>
                  </a:lnTo>
                  <a:lnTo>
                    <a:pt x="25" y="5"/>
                  </a:lnTo>
                  <a:lnTo>
                    <a:pt x="20" y="5"/>
                  </a:lnTo>
                  <a:lnTo>
                    <a:pt x="20" y="5"/>
                  </a:lnTo>
                  <a:lnTo>
                    <a:pt x="12" y="5"/>
                  </a:lnTo>
                  <a:lnTo>
                    <a:pt x="8" y="5"/>
                  </a:lnTo>
                  <a:lnTo>
                    <a:pt x="4" y="5"/>
                  </a:lnTo>
                  <a:lnTo>
                    <a:pt x="4" y="5"/>
                  </a:lnTo>
                  <a:lnTo>
                    <a:pt x="0" y="5"/>
                  </a:lnTo>
                  <a:lnTo>
                    <a:pt x="4" y="5"/>
                  </a:lnTo>
                  <a:lnTo>
                    <a:pt x="8" y="0"/>
                  </a:lnTo>
                  <a:lnTo>
                    <a:pt x="8" y="0"/>
                  </a:lnTo>
                  <a:lnTo>
                    <a:pt x="8" y="0"/>
                  </a:lnTo>
                  <a:lnTo>
                    <a:pt x="12" y="0"/>
                  </a:lnTo>
                  <a:lnTo>
                    <a:pt x="17" y="0"/>
                  </a:lnTo>
                  <a:close/>
                </a:path>
              </a:pathLst>
            </a:custGeom>
            <a:solidFill>
              <a:srgbClr val="C39B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09" name="Freeform 217"/>
            <p:cNvSpPr>
              <a:spLocks/>
            </p:cNvSpPr>
            <p:nvPr/>
          </p:nvSpPr>
          <p:spPr bwMode="auto">
            <a:xfrm>
              <a:off x="1046" y="2411"/>
              <a:ext cx="20" cy="5"/>
            </a:xfrm>
            <a:custGeom>
              <a:avLst/>
              <a:gdLst>
                <a:gd name="T0" fmla="*/ 17 w 20"/>
                <a:gd name="T1" fmla="*/ 0 h 5"/>
                <a:gd name="T2" fmla="*/ 20 w 20"/>
                <a:gd name="T3" fmla="*/ 5 h 5"/>
                <a:gd name="T4" fmla="*/ 20 w 20"/>
                <a:gd name="T5" fmla="*/ 5 h 5"/>
                <a:gd name="T6" fmla="*/ 17 w 20"/>
                <a:gd name="T7" fmla="*/ 5 h 5"/>
                <a:gd name="T8" fmla="*/ 17 w 20"/>
                <a:gd name="T9" fmla="*/ 5 h 5"/>
                <a:gd name="T10" fmla="*/ 12 w 20"/>
                <a:gd name="T11" fmla="*/ 5 h 5"/>
                <a:gd name="T12" fmla="*/ 8 w 20"/>
                <a:gd name="T13" fmla="*/ 5 h 5"/>
                <a:gd name="T14" fmla="*/ 8 w 20"/>
                <a:gd name="T15" fmla="*/ 5 h 5"/>
                <a:gd name="T16" fmla="*/ 8 w 20"/>
                <a:gd name="T17" fmla="*/ 5 h 5"/>
                <a:gd name="T18" fmla="*/ 0 w 20"/>
                <a:gd name="T19" fmla="*/ 5 h 5"/>
                <a:gd name="T20" fmla="*/ 4 w 20"/>
                <a:gd name="T21" fmla="*/ 5 h 5"/>
                <a:gd name="T22" fmla="*/ 8 w 20"/>
                <a:gd name="T23" fmla="*/ 0 h 5"/>
                <a:gd name="T24" fmla="*/ 8 w 20"/>
                <a:gd name="T25" fmla="*/ 0 h 5"/>
                <a:gd name="T26" fmla="*/ 8 w 20"/>
                <a:gd name="T27" fmla="*/ 0 h 5"/>
                <a:gd name="T28" fmla="*/ 12 w 20"/>
                <a:gd name="T29" fmla="*/ 0 h 5"/>
                <a:gd name="T30" fmla="*/ 17 w 20"/>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5">
                  <a:moveTo>
                    <a:pt x="17" y="0"/>
                  </a:moveTo>
                  <a:lnTo>
                    <a:pt x="20" y="5"/>
                  </a:lnTo>
                  <a:lnTo>
                    <a:pt x="20" y="5"/>
                  </a:lnTo>
                  <a:lnTo>
                    <a:pt x="17" y="5"/>
                  </a:lnTo>
                  <a:lnTo>
                    <a:pt x="17" y="5"/>
                  </a:lnTo>
                  <a:lnTo>
                    <a:pt x="12" y="5"/>
                  </a:lnTo>
                  <a:lnTo>
                    <a:pt x="8" y="5"/>
                  </a:lnTo>
                  <a:lnTo>
                    <a:pt x="8" y="5"/>
                  </a:lnTo>
                  <a:lnTo>
                    <a:pt x="8" y="5"/>
                  </a:lnTo>
                  <a:lnTo>
                    <a:pt x="0" y="5"/>
                  </a:lnTo>
                  <a:lnTo>
                    <a:pt x="4" y="5"/>
                  </a:lnTo>
                  <a:lnTo>
                    <a:pt x="8" y="0"/>
                  </a:lnTo>
                  <a:lnTo>
                    <a:pt x="8" y="0"/>
                  </a:lnTo>
                  <a:lnTo>
                    <a:pt x="8" y="0"/>
                  </a:lnTo>
                  <a:lnTo>
                    <a:pt x="12" y="0"/>
                  </a:lnTo>
                  <a:lnTo>
                    <a:pt x="17" y="0"/>
                  </a:lnTo>
                  <a:close/>
                </a:path>
              </a:pathLst>
            </a:custGeom>
            <a:solidFill>
              <a:srgbClr val="CCA5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10" name="Rectangle 218"/>
            <p:cNvSpPr>
              <a:spLocks noChangeArrowheads="1"/>
            </p:cNvSpPr>
            <p:nvPr/>
          </p:nvSpPr>
          <p:spPr bwMode="auto">
            <a:xfrm>
              <a:off x="869" y="2416"/>
              <a:ext cx="363" cy="364"/>
            </a:xfrm>
            <a:prstGeom prst="rect">
              <a:avLst/>
            </a:prstGeom>
            <a:solidFill>
              <a:srgbClr val="7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011" name="Freeform 219"/>
            <p:cNvSpPr>
              <a:spLocks/>
            </p:cNvSpPr>
            <p:nvPr/>
          </p:nvSpPr>
          <p:spPr bwMode="auto">
            <a:xfrm>
              <a:off x="1071" y="2476"/>
              <a:ext cx="161" cy="19"/>
            </a:xfrm>
            <a:custGeom>
              <a:avLst/>
              <a:gdLst>
                <a:gd name="T0" fmla="*/ 0 w 161"/>
                <a:gd name="T1" fmla="*/ 0 h 19"/>
                <a:gd name="T2" fmla="*/ 15 w 161"/>
                <a:gd name="T3" fmla="*/ 19 h 19"/>
                <a:gd name="T4" fmla="*/ 161 w 161"/>
                <a:gd name="T5" fmla="*/ 19 h 19"/>
                <a:gd name="T6" fmla="*/ 161 w 161"/>
                <a:gd name="T7" fmla="*/ 0 h 19"/>
                <a:gd name="T8" fmla="*/ 0 w 161"/>
                <a:gd name="T9" fmla="*/ 0 h 19"/>
              </a:gdLst>
              <a:ahLst/>
              <a:cxnLst>
                <a:cxn ang="0">
                  <a:pos x="T0" y="T1"/>
                </a:cxn>
                <a:cxn ang="0">
                  <a:pos x="T2" y="T3"/>
                </a:cxn>
                <a:cxn ang="0">
                  <a:pos x="T4" y="T5"/>
                </a:cxn>
                <a:cxn ang="0">
                  <a:pos x="T6" y="T7"/>
                </a:cxn>
                <a:cxn ang="0">
                  <a:pos x="T8" y="T9"/>
                </a:cxn>
              </a:cxnLst>
              <a:rect l="0" t="0" r="r" b="b"/>
              <a:pathLst>
                <a:path w="161" h="19">
                  <a:moveTo>
                    <a:pt x="0" y="0"/>
                  </a:moveTo>
                  <a:lnTo>
                    <a:pt x="15" y="19"/>
                  </a:lnTo>
                  <a:lnTo>
                    <a:pt x="161" y="19"/>
                  </a:lnTo>
                  <a:lnTo>
                    <a:pt x="161" y="0"/>
                  </a:lnTo>
                  <a:lnTo>
                    <a:pt x="0"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12" name="Freeform 220"/>
            <p:cNvSpPr>
              <a:spLocks/>
            </p:cNvSpPr>
            <p:nvPr/>
          </p:nvSpPr>
          <p:spPr bwMode="auto">
            <a:xfrm>
              <a:off x="1071" y="2476"/>
              <a:ext cx="15" cy="253"/>
            </a:xfrm>
            <a:custGeom>
              <a:avLst/>
              <a:gdLst>
                <a:gd name="T0" fmla="*/ 0 w 15"/>
                <a:gd name="T1" fmla="*/ 0 h 253"/>
                <a:gd name="T2" fmla="*/ 15 w 15"/>
                <a:gd name="T3" fmla="*/ 19 h 253"/>
                <a:gd name="T4" fmla="*/ 15 w 15"/>
                <a:gd name="T5" fmla="*/ 253 h 253"/>
                <a:gd name="T6" fmla="*/ 0 w 15"/>
                <a:gd name="T7" fmla="*/ 253 h 253"/>
                <a:gd name="T8" fmla="*/ 0 w 15"/>
                <a:gd name="T9" fmla="*/ 0 h 253"/>
              </a:gdLst>
              <a:ahLst/>
              <a:cxnLst>
                <a:cxn ang="0">
                  <a:pos x="T0" y="T1"/>
                </a:cxn>
                <a:cxn ang="0">
                  <a:pos x="T2" y="T3"/>
                </a:cxn>
                <a:cxn ang="0">
                  <a:pos x="T4" y="T5"/>
                </a:cxn>
                <a:cxn ang="0">
                  <a:pos x="T6" y="T7"/>
                </a:cxn>
                <a:cxn ang="0">
                  <a:pos x="T8" y="T9"/>
                </a:cxn>
              </a:cxnLst>
              <a:rect l="0" t="0" r="r" b="b"/>
              <a:pathLst>
                <a:path w="15" h="253">
                  <a:moveTo>
                    <a:pt x="0" y="0"/>
                  </a:moveTo>
                  <a:lnTo>
                    <a:pt x="15" y="19"/>
                  </a:lnTo>
                  <a:lnTo>
                    <a:pt x="15" y="253"/>
                  </a:lnTo>
                  <a:lnTo>
                    <a:pt x="0" y="253"/>
                  </a:lnTo>
                  <a:lnTo>
                    <a:pt x="0" y="0"/>
                  </a:lnTo>
                  <a:close/>
                </a:path>
              </a:pathLst>
            </a:custGeom>
            <a:solidFill>
              <a:srgbClr val="65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13" name="Freeform 221"/>
            <p:cNvSpPr>
              <a:spLocks/>
            </p:cNvSpPr>
            <p:nvPr/>
          </p:nvSpPr>
          <p:spPr bwMode="auto">
            <a:xfrm>
              <a:off x="975" y="2393"/>
              <a:ext cx="21" cy="23"/>
            </a:xfrm>
            <a:custGeom>
              <a:avLst/>
              <a:gdLst>
                <a:gd name="T0" fmla="*/ 13 w 21"/>
                <a:gd name="T1" fmla="*/ 0 h 23"/>
                <a:gd name="T2" fmla="*/ 17 w 21"/>
                <a:gd name="T3" fmla="*/ 4 h 23"/>
                <a:gd name="T4" fmla="*/ 21 w 21"/>
                <a:gd name="T5" fmla="*/ 9 h 23"/>
                <a:gd name="T6" fmla="*/ 21 w 21"/>
                <a:gd name="T7" fmla="*/ 14 h 23"/>
                <a:gd name="T8" fmla="*/ 21 w 21"/>
                <a:gd name="T9" fmla="*/ 14 h 23"/>
                <a:gd name="T10" fmla="*/ 21 w 21"/>
                <a:gd name="T11" fmla="*/ 18 h 23"/>
                <a:gd name="T12" fmla="*/ 17 w 21"/>
                <a:gd name="T13" fmla="*/ 23 h 23"/>
                <a:gd name="T14" fmla="*/ 13 w 21"/>
                <a:gd name="T15" fmla="*/ 23 h 23"/>
                <a:gd name="T16" fmla="*/ 13 w 21"/>
                <a:gd name="T17" fmla="*/ 23 h 23"/>
                <a:gd name="T18" fmla="*/ 13 w 21"/>
                <a:gd name="T19" fmla="*/ 23 h 23"/>
                <a:gd name="T20" fmla="*/ 8 w 21"/>
                <a:gd name="T21" fmla="*/ 23 h 23"/>
                <a:gd name="T22" fmla="*/ 8 w 21"/>
                <a:gd name="T23" fmla="*/ 18 h 23"/>
                <a:gd name="T24" fmla="*/ 8 w 21"/>
                <a:gd name="T25" fmla="*/ 18 h 23"/>
                <a:gd name="T26" fmla="*/ 5 w 21"/>
                <a:gd name="T27" fmla="*/ 14 h 23"/>
                <a:gd name="T28" fmla="*/ 0 w 21"/>
                <a:gd name="T29" fmla="*/ 9 h 23"/>
                <a:gd name="T30" fmla="*/ 0 w 21"/>
                <a:gd name="T31"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3">
                  <a:moveTo>
                    <a:pt x="13" y="0"/>
                  </a:moveTo>
                  <a:lnTo>
                    <a:pt x="17" y="4"/>
                  </a:lnTo>
                  <a:lnTo>
                    <a:pt x="21" y="9"/>
                  </a:lnTo>
                  <a:lnTo>
                    <a:pt x="21" y="14"/>
                  </a:lnTo>
                  <a:lnTo>
                    <a:pt x="21" y="14"/>
                  </a:lnTo>
                  <a:lnTo>
                    <a:pt x="21" y="18"/>
                  </a:lnTo>
                  <a:lnTo>
                    <a:pt x="17" y="23"/>
                  </a:lnTo>
                  <a:lnTo>
                    <a:pt x="13" y="23"/>
                  </a:lnTo>
                  <a:lnTo>
                    <a:pt x="13" y="23"/>
                  </a:lnTo>
                  <a:lnTo>
                    <a:pt x="13" y="23"/>
                  </a:lnTo>
                  <a:lnTo>
                    <a:pt x="8" y="23"/>
                  </a:lnTo>
                  <a:lnTo>
                    <a:pt x="8" y="18"/>
                  </a:lnTo>
                  <a:lnTo>
                    <a:pt x="8" y="18"/>
                  </a:lnTo>
                  <a:lnTo>
                    <a:pt x="5" y="14"/>
                  </a:lnTo>
                  <a:lnTo>
                    <a:pt x="0" y="9"/>
                  </a:lnTo>
                  <a:lnTo>
                    <a:pt x="0"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14" name="Freeform 222"/>
            <p:cNvSpPr>
              <a:spLocks/>
            </p:cNvSpPr>
            <p:nvPr/>
          </p:nvSpPr>
          <p:spPr bwMode="auto">
            <a:xfrm>
              <a:off x="967" y="2402"/>
              <a:ext cx="21" cy="19"/>
            </a:xfrm>
            <a:custGeom>
              <a:avLst/>
              <a:gdLst>
                <a:gd name="T0" fmla="*/ 0 w 21"/>
                <a:gd name="T1" fmla="*/ 0 h 19"/>
                <a:gd name="T2" fmla="*/ 5 w 21"/>
                <a:gd name="T3" fmla="*/ 9 h 19"/>
                <a:gd name="T4" fmla="*/ 8 w 21"/>
                <a:gd name="T5" fmla="*/ 14 h 19"/>
                <a:gd name="T6" fmla="*/ 13 w 21"/>
                <a:gd name="T7" fmla="*/ 14 h 19"/>
                <a:gd name="T8" fmla="*/ 13 w 21"/>
                <a:gd name="T9" fmla="*/ 14 h 19"/>
                <a:gd name="T10" fmla="*/ 16 w 21"/>
                <a:gd name="T11" fmla="*/ 19 h 19"/>
                <a:gd name="T12" fmla="*/ 21 w 21"/>
                <a:gd name="T13" fmla="*/ 14 h 19"/>
                <a:gd name="T14" fmla="*/ 21 w 21"/>
                <a:gd name="T15" fmla="*/ 14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0" y="0"/>
                  </a:moveTo>
                  <a:lnTo>
                    <a:pt x="5" y="9"/>
                  </a:lnTo>
                  <a:lnTo>
                    <a:pt x="8" y="14"/>
                  </a:lnTo>
                  <a:lnTo>
                    <a:pt x="13" y="14"/>
                  </a:lnTo>
                  <a:lnTo>
                    <a:pt x="13" y="14"/>
                  </a:lnTo>
                  <a:lnTo>
                    <a:pt x="16" y="19"/>
                  </a:lnTo>
                  <a:lnTo>
                    <a:pt x="21" y="14"/>
                  </a:lnTo>
                  <a:lnTo>
                    <a:pt x="21"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15" name="Freeform 223"/>
            <p:cNvSpPr>
              <a:spLocks/>
            </p:cNvSpPr>
            <p:nvPr/>
          </p:nvSpPr>
          <p:spPr bwMode="auto">
            <a:xfrm>
              <a:off x="996" y="2402"/>
              <a:ext cx="12" cy="5"/>
            </a:xfrm>
            <a:custGeom>
              <a:avLst/>
              <a:gdLst>
                <a:gd name="T0" fmla="*/ 12 w 12"/>
                <a:gd name="T1" fmla="*/ 0 h 5"/>
                <a:gd name="T2" fmla="*/ 9 w 12"/>
                <a:gd name="T3" fmla="*/ 5 h 5"/>
                <a:gd name="T4" fmla="*/ 4 w 12"/>
                <a:gd name="T5" fmla="*/ 5 h 5"/>
                <a:gd name="T6" fmla="*/ 0 w 12"/>
                <a:gd name="T7" fmla="*/ 5 h 5"/>
              </a:gdLst>
              <a:ahLst/>
              <a:cxnLst>
                <a:cxn ang="0">
                  <a:pos x="T0" y="T1"/>
                </a:cxn>
                <a:cxn ang="0">
                  <a:pos x="T2" y="T3"/>
                </a:cxn>
                <a:cxn ang="0">
                  <a:pos x="T4" y="T5"/>
                </a:cxn>
                <a:cxn ang="0">
                  <a:pos x="T6" y="T7"/>
                </a:cxn>
              </a:cxnLst>
              <a:rect l="0" t="0" r="r" b="b"/>
              <a:pathLst>
                <a:path w="12" h="5">
                  <a:moveTo>
                    <a:pt x="12" y="0"/>
                  </a:moveTo>
                  <a:lnTo>
                    <a:pt x="9" y="5"/>
                  </a:lnTo>
                  <a:lnTo>
                    <a:pt x="4" y="5"/>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16" name="Freeform 224"/>
            <p:cNvSpPr>
              <a:spLocks/>
            </p:cNvSpPr>
            <p:nvPr/>
          </p:nvSpPr>
          <p:spPr bwMode="auto">
            <a:xfrm>
              <a:off x="1050" y="2301"/>
              <a:ext cx="4" cy="5"/>
            </a:xfrm>
            <a:custGeom>
              <a:avLst/>
              <a:gdLst>
                <a:gd name="T0" fmla="*/ 4 w 4"/>
                <a:gd name="T1" fmla="*/ 5 h 5"/>
                <a:gd name="T2" fmla="*/ 0 w 4"/>
                <a:gd name="T3" fmla="*/ 0 h 5"/>
                <a:gd name="T4" fmla="*/ 0 w 4"/>
                <a:gd name="T5" fmla="*/ 0 h 5"/>
                <a:gd name="T6" fmla="*/ 0 w 4"/>
                <a:gd name="T7" fmla="*/ 0 h 5"/>
                <a:gd name="T8" fmla="*/ 0 w 4"/>
                <a:gd name="T9" fmla="*/ 0 h 5"/>
              </a:gdLst>
              <a:ahLst/>
              <a:cxnLst>
                <a:cxn ang="0">
                  <a:pos x="T0" y="T1"/>
                </a:cxn>
                <a:cxn ang="0">
                  <a:pos x="T2" y="T3"/>
                </a:cxn>
                <a:cxn ang="0">
                  <a:pos x="T4" y="T5"/>
                </a:cxn>
                <a:cxn ang="0">
                  <a:pos x="T6" y="T7"/>
                </a:cxn>
                <a:cxn ang="0">
                  <a:pos x="T8" y="T9"/>
                </a:cxn>
              </a:cxnLst>
              <a:rect l="0" t="0" r="r" b="b"/>
              <a:pathLst>
                <a:path w="4" h="5">
                  <a:moveTo>
                    <a:pt x="4" y="5"/>
                  </a:moveTo>
                  <a:lnTo>
                    <a:pt x="0" y="0"/>
                  </a:lnTo>
                  <a:lnTo>
                    <a:pt x="0" y="0"/>
                  </a:lnTo>
                  <a:lnTo>
                    <a:pt x="0"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17" name="Freeform 225"/>
            <p:cNvSpPr>
              <a:spLocks/>
            </p:cNvSpPr>
            <p:nvPr/>
          </p:nvSpPr>
          <p:spPr bwMode="auto">
            <a:xfrm>
              <a:off x="1046" y="2301"/>
              <a:ext cx="4" cy="5"/>
            </a:xfrm>
            <a:custGeom>
              <a:avLst/>
              <a:gdLst>
                <a:gd name="T0" fmla="*/ 4 w 4"/>
                <a:gd name="T1" fmla="*/ 0 h 5"/>
                <a:gd name="T2" fmla="*/ 4 w 4"/>
                <a:gd name="T3" fmla="*/ 0 h 5"/>
                <a:gd name="T4" fmla="*/ 4 w 4"/>
                <a:gd name="T5" fmla="*/ 5 h 5"/>
                <a:gd name="T6" fmla="*/ 4 w 4"/>
                <a:gd name="T7" fmla="*/ 5 h 5"/>
                <a:gd name="T8" fmla="*/ 4 w 4"/>
                <a:gd name="T9" fmla="*/ 5 h 5"/>
                <a:gd name="T10" fmla="*/ 4 w 4"/>
                <a:gd name="T11" fmla="*/ 5 h 5"/>
                <a:gd name="T12" fmla="*/ 4 w 4"/>
                <a:gd name="T13" fmla="*/ 5 h 5"/>
                <a:gd name="T14" fmla="*/ 4 w 4"/>
                <a:gd name="T15" fmla="*/ 5 h 5"/>
                <a:gd name="T16" fmla="*/ 4 w 4"/>
                <a:gd name="T17" fmla="*/ 5 h 5"/>
                <a:gd name="T18" fmla="*/ 0 w 4"/>
                <a:gd name="T19" fmla="*/ 5 h 5"/>
                <a:gd name="T20" fmla="*/ 0 w 4"/>
                <a:gd name="T21" fmla="*/ 5 h 5"/>
                <a:gd name="T22" fmla="*/ 0 w 4"/>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0"/>
                  </a:moveTo>
                  <a:lnTo>
                    <a:pt x="4" y="0"/>
                  </a:lnTo>
                  <a:lnTo>
                    <a:pt x="4" y="5"/>
                  </a:lnTo>
                  <a:lnTo>
                    <a:pt x="4" y="5"/>
                  </a:lnTo>
                  <a:lnTo>
                    <a:pt x="4" y="5"/>
                  </a:lnTo>
                  <a:lnTo>
                    <a:pt x="4" y="5"/>
                  </a:lnTo>
                  <a:lnTo>
                    <a:pt x="4" y="5"/>
                  </a:lnTo>
                  <a:lnTo>
                    <a:pt x="4" y="5"/>
                  </a:lnTo>
                  <a:lnTo>
                    <a:pt x="4" y="5"/>
                  </a:lnTo>
                  <a:lnTo>
                    <a:pt x="0" y="5"/>
                  </a:lnTo>
                  <a:lnTo>
                    <a:pt x="0" y="5"/>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18" name="Rectangle 226"/>
            <p:cNvSpPr>
              <a:spLocks noChangeArrowheads="1"/>
            </p:cNvSpPr>
            <p:nvPr/>
          </p:nvSpPr>
          <p:spPr bwMode="auto">
            <a:xfrm>
              <a:off x="1046" y="2306"/>
              <a:ext cx="1"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19" name="Freeform 227"/>
            <p:cNvSpPr>
              <a:spLocks/>
            </p:cNvSpPr>
            <p:nvPr/>
          </p:nvSpPr>
          <p:spPr bwMode="auto">
            <a:xfrm>
              <a:off x="1033" y="2287"/>
              <a:ext cx="17" cy="9"/>
            </a:xfrm>
            <a:custGeom>
              <a:avLst/>
              <a:gdLst>
                <a:gd name="T0" fmla="*/ 0 w 17"/>
                <a:gd name="T1" fmla="*/ 9 h 9"/>
                <a:gd name="T2" fmla="*/ 0 w 17"/>
                <a:gd name="T3" fmla="*/ 9 h 9"/>
                <a:gd name="T4" fmla="*/ 8 w 17"/>
                <a:gd name="T5" fmla="*/ 5 h 9"/>
                <a:gd name="T6" fmla="*/ 13 w 17"/>
                <a:gd name="T7" fmla="*/ 5 h 9"/>
                <a:gd name="T8" fmla="*/ 13 w 17"/>
                <a:gd name="T9" fmla="*/ 5 h 9"/>
                <a:gd name="T10" fmla="*/ 13 w 17"/>
                <a:gd name="T11" fmla="*/ 5 h 9"/>
                <a:gd name="T12" fmla="*/ 13 w 17"/>
                <a:gd name="T13" fmla="*/ 5 h 9"/>
                <a:gd name="T14" fmla="*/ 17 w 1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0" y="9"/>
                  </a:moveTo>
                  <a:lnTo>
                    <a:pt x="0" y="9"/>
                  </a:lnTo>
                  <a:lnTo>
                    <a:pt x="8" y="5"/>
                  </a:lnTo>
                  <a:lnTo>
                    <a:pt x="13" y="5"/>
                  </a:lnTo>
                  <a:lnTo>
                    <a:pt x="13" y="5"/>
                  </a:lnTo>
                  <a:lnTo>
                    <a:pt x="13" y="5"/>
                  </a:lnTo>
                  <a:lnTo>
                    <a:pt x="13" y="5"/>
                  </a:lnTo>
                  <a:lnTo>
                    <a:pt x="1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20" name="Freeform 228"/>
            <p:cNvSpPr>
              <a:spLocks/>
            </p:cNvSpPr>
            <p:nvPr/>
          </p:nvSpPr>
          <p:spPr bwMode="auto">
            <a:xfrm>
              <a:off x="1033" y="2273"/>
              <a:ext cx="21" cy="9"/>
            </a:xfrm>
            <a:custGeom>
              <a:avLst/>
              <a:gdLst>
                <a:gd name="T0" fmla="*/ 0 w 21"/>
                <a:gd name="T1" fmla="*/ 9 h 9"/>
                <a:gd name="T2" fmla="*/ 5 w 21"/>
                <a:gd name="T3" fmla="*/ 9 h 9"/>
                <a:gd name="T4" fmla="*/ 13 w 21"/>
                <a:gd name="T5" fmla="*/ 9 h 9"/>
                <a:gd name="T6" fmla="*/ 17 w 21"/>
                <a:gd name="T7" fmla="*/ 5 h 9"/>
                <a:gd name="T8" fmla="*/ 17 w 21"/>
                <a:gd name="T9" fmla="*/ 5 h 9"/>
                <a:gd name="T10" fmla="*/ 17 w 21"/>
                <a:gd name="T11" fmla="*/ 5 h 9"/>
                <a:gd name="T12" fmla="*/ 17 w 21"/>
                <a:gd name="T13" fmla="*/ 5 h 9"/>
                <a:gd name="T14" fmla="*/ 21 w 2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
                  <a:moveTo>
                    <a:pt x="0" y="9"/>
                  </a:moveTo>
                  <a:lnTo>
                    <a:pt x="5" y="9"/>
                  </a:lnTo>
                  <a:lnTo>
                    <a:pt x="13" y="9"/>
                  </a:lnTo>
                  <a:lnTo>
                    <a:pt x="17" y="5"/>
                  </a:lnTo>
                  <a:lnTo>
                    <a:pt x="17" y="5"/>
                  </a:lnTo>
                  <a:lnTo>
                    <a:pt x="17" y="5"/>
                  </a:lnTo>
                  <a:lnTo>
                    <a:pt x="17" y="5"/>
                  </a:lnTo>
                  <a:lnTo>
                    <a:pt x="2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21" name="Freeform 229"/>
            <p:cNvSpPr>
              <a:spLocks/>
            </p:cNvSpPr>
            <p:nvPr/>
          </p:nvSpPr>
          <p:spPr bwMode="auto">
            <a:xfrm>
              <a:off x="1050" y="2264"/>
              <a:ext cx="8" cy="5"/>
            </a:xfrm>
            <a:custGeom>
              <a:avLst/>
              <a:gdLst>
                <a:gd name="T0" fmla="*/ 0 w 8"/>
                <a:gd name="T1" fmla="*/ 5 h 5"/>
                <a:gd name="T2" fmla="*/ 0 w 8"/>
                <a:gd name="T3" fmla="*/ 5 h 5"/>
                <a:gd name="T4" fmla="*/ 0 w 8"/>
                <a:gd name="T5" fmla="*/ 5 h 5"/>
                <a:gd name="T6" fmla="*/ 4 w 8"/>
                <a:gd name="T7" fmla="*/ 0 h 5"/>
                <a:gd name="T8" fmla="*/ 4 w 8"/>
                <a:gd name="T9" fmla="*/ 0 h 5"/>
                <a:gd name="T10" fmla="*/ 4 w 8"/>
                <a:gd name="T11" fmla="*/ 0 h 5"/>
                <a:gd name="T12" fmla="*/ 4 w 8"/>
                <a:gd name="T13" fmla="*/ 0 h 5"/>
                <a:gd name="T14" fmla="*/ 8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5"/>
                  </a:moveTo>
                  <a:lnTo>
                    <a:pt x="0" y="5"/>
                  </a:lnTo>
                  <a:lnTo>
                    <a:pt x="0" y="5"/>
                  </a:lnTo>
                  <a:lnTo>
                    <a:pt x="4" y="0"/>
                  </a:lnTo>
                  <a:lnTo>
                    <a:pt x="4" y="0"/>
                  </a:lnTo>
                  <a:lnTo>
                    <a:pt x="4" y="0"/>
                  </a:lnTo>
                  <a:lnTo>
                    <a:pt x="4" y="0"/>
                  </a:lnTo>
                  <a:lnTo>
                    <a:pt x="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22" name="Freeform 230"/>
            <p:cNvSpPr>
              <a:spLocks/>
            </p:cNvSpPr>
            <p:nvPr/>
          </p:nvSpPr>
          <p:spPr bwMode="auto">
            <a:xfrm>
              <a:off x="1046" y="2222"/>
              <a:ext cx="4" cy="9"/>
            </a:xfrm>
            <a:custGeom>
              <a:avLst/>
              <a:gdLst>
                <a:gd name="T0" fmla="*/ 4 w 4"/>
                <a:gd name="T1" fmla="*/ 0 h 9"/>
                <a:gd name="T2" fmla="*/ 4 w 4"/>
                <a:gd name="T3" fmla="*/ 5 h 9"/>
                <a:gd name="T4" fmla="*/ 4 w 4"/>
                <a:gd name="T5" fmla="*/ 9 h 9"/>
                <a:gd name="T6" fmla="*/ 4 w 4"/>
                <a:gd name="T7" fmla="*/ 9 h 9"/>
                <a:gd name="T8" fmla="*/ 4 w 4"/>
                <a:gd name="T9" fmla="*/ 9 h 9"/>
                <a:gd name="T10" fmla="*/ 0 w 4"/>
                <a:gd name="T11" fmla="*/ 9 h 9"/>
                <a:gd name="T12" fmla="*/ 0 w 4"/>
                <a:gd name="T13" fmla="*/ 9 h 9"/>
                <a:gd name="T14" fmla="*/ 0 w 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4" y="0"/>
                  </a:moveTo>
                  <a:lnTo>
                    <a:pt x="4" y="5"/>
                  </a:lnTo>
                  <a:lnTo>
                    <a:pt x="4" y="9"/>
                  </a:lnTo>
                  <a:lnTo>
                    <a:pt x="4" y="9"/>
                  </a:lnTo>
                  <a:lnTo>
                    <a:pt x="4" y="9"/>
                  </a:lnTo>
                  <a:lnTo>
                    <a:pt x="0" y="9"/>
                  </a:lnTo>
                  <a:lnTo>
                    <a:pt x="0" y="9"/>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23" name="Freeform 231"/>
            <p:cNvSpPr>
              <a:spLocks/>
            </p:cNvSpPr>
            <p:nvPr/>
          </p:nvSpPr>
          <p:spPr bwMode="auto">
            <a:xfrm>
              <a:off x="1025" y="2227"/>
              <a:ext cx="8" cy="4"/>
            </a:xfrm>
            <a:custGeom>
              <a:avLst/>
              <a:gdLst>
                <a:gd name="T0" fmla="*/ 4 w 8"/>
                <a:gd name="T1" fmla="*/ 0 h 4"/>
                <a:gd name="T2" fmla="*/ 0 w 8"/>
                <a:gd name="T3" fmla="*/ 4 h 4"/>
                <a:gd name="T4" fmla="*/ 0 w 8"/>
                <a:gd name="T5" fmla="*/ 4 h 4"/>
                <a:gd name="T6" fmla="*/ 4 w 8"/>
                <a:gd name="T7" fmla="*/ 4 h 4"/>
                <a:gd name="T8" fmla="*/ 4 w 8"/>
                <a:gd name="T9" fmla="*/ 4 h 4"/>
                <a:gd name="T10" fmla="*/ 4 w 8"/>
                <a:gd name="T11" fmla="*/ 4 h 4"/>
                <a:gd name="T12" fmla="*/ 4 w 8"/>
                <a:gd name="T13" fmla="*/ 4 h 4"/>
                <a:gd name="T14" fmla="*/ 8 w 8"/>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4" y="0"/>
                  </a:moveTo>
                  <a:lnTo>
                    <a:pt x="0" y="4"/>
                  </a:lnTo>
                  <a:lnTo>
                    <a:pt x="0" y="4"/>
                  </a:lnTo>
                  <a:lnTo>
                    <a:pt x="4" y="4"/>
                  </a:lnTo>
                  <a:lnTo>
                    <a:pt x="4" y="4"/>
                  </a:lnTo>
                  <a:lnTo>
                    <a:pt x="4" y="4"/>
                  </a:lnTo>
                  <a:lnTo>
                    <a:pt x="4" y="4"/>
                  </a:lnTo>
                  <a:lnTo>
                    <a:pt x="8"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24" name="Freeform 232"/>
            <p:cNvSpPr>
              <a:spLocks/>
            </p:cNvSpPr>
            <p:nvPr/>
          </p:nvSpPr>
          <p:spPr bwMode="auto">
            <a:xfrm>
              <a:off x="1033" y="2231"/>
              <a:ext cx="8" cy="5"/>
            </a:xfrm>
            <a:custGeom>
              <a:avLst/>
              <a:gdLst>
                <a:gd name="T0" fmla="*/ 8 w 8"/>
                <a:gd name="T1" fmla="*/ 0 h 5"/>
                <a:gd name="T2" fmla="*/ 8 w 8"/>
                <a:gd name="T3" fmla="*/ 0 h 5"/>
                <a:gd name="T4" fmla="*/ 5 w 8"/>
                <a:gd name="T5" fmla="*/ 5 h 5"/>
                <a:gd name="T6" fmla="*/ 5 w 8"/>
                <a:gd name="T7" fmla="*/ 5 h 5"/>
                <a:gd name="T8" fmla="*/ 5 w 8"/>
                <a:gd name="T9" fmla="*/ 5 h 5"/>
                <a:gd name="T10" fmla="*/ 0 w 8"/>
                <a:gd name="T11" fmla="*/ 5 h 5"/>
                <a:gd name="T12" fmla="*/ 0 w 8"/>
                <a:gd name="T13" fmla="*/ 5 h 5"/>
                <a:gd name="T14" fmla="*/ 0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8" y="0"/>
                  </a:moveTo>
                  <a:lnTo>
                    <a:pt x="8" y="0"/>
                  </a:lnTo>
                  <a:lnTo>
                    <a:pt x="5" y="5"/>
                  </a:lnTo>
                  <a:lnTo>
                    <a:pt x="5" y="5"/>
                  </a:lnTo>
                  <a:lnTo>
                    <a:pt x="5" y="5"/>
                  </a:lnTo>
                  <a:lnTo>
                    <a:pt x="0" y="5"/>
                  </a:lnTo>
                  <a:lnTo>
                    <a:pt x="0" y="5"/>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25" name="Freeform 233"/>
            <p:cNvSpPr>
              <a:spLocks/>
            </p:cNvSpPr>
            <p:nvPr/>
          </p:nvSpPr>
          <p:spPr bwMode="auto">
            <a:xfrm>
              <a:off x="1050" y="2227"/>
              <a:ext cx="4" cy="14"/>
            </a:xfrm>
            <a:custGeom>
              <a:avLst/>
              <a:gdLst>
                <a:gd name="T0" fmla="*/ 0 w 4"/>
                <a:gd name="T1" fmla="*/ 0 h 14"/>
                <a:gd name="T2" fmla="*/ 0 w 4"/>
                <a:gd name="T3" fmla="*/ 4 h 14"/>
                <a:gd name="T4" fmla="*/ 0 w 4"/>
                <a:gd name="T5" fmla="*/ 4 h 14"/>
                <a:gd name="T6" fmla="*/ 4 w 4"/>
                <a:gd name="T7" fmla="*/ 9 h 14"/>
                <a:gd name="T8" fmla="*/ 4 w 4"/>
                <a:gd name="T9" fmla="*/ 9 h 14"/>
                <a:gd name="T10" fmla="*/ 4 w 4"/>
                <a:gd name="T11" fmla="*/ 9 h 14"/>
                <a:gd name="T12" fmla="*/ 4 w 4"/>
                <a:gd name="T13" fmla="*/ 14 h 14"/>
                <a:gd name="T14" fmla="*/ 4 w 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4">
                  <a:moveTo>
                    <a:pt x="0" y="0"/>
                  </a:moveTo>
                  <a:lnTo>
                    <a:pt x="0" y="4"/>
                  </a:lnTo>
                  <a:lnTo>
                    <a:pt x="0" y="4"/>
                  </a:lnTo>
                  <a:lnTo>
                    <a:pt x="4" y="9"/>
                  </a:lnTo>
                  <a:lnTo>
                    <a:pt x="4" y="9"/>
                  </a:lnTo>
                  <a:lnTo>
                    <a:pt x="4" y="9"/>
                  </a:lnTo>
                  <a:lnTo>
                    <a:pt x="4" y="14"/>
                  </a:lnTo>
                  <a:lnTo>
                    <a:pt x="4"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26" name="Freeform 234"/>
            <p:cNvSpPr>
              <a:spLocks/>
            </p:cNvSpPr>
            <p:nvPr/>
          </p:nvSpPr>
          <p:spPr bwMode="auto">
            <a:xfrm>
              <a:off x="1021" y="2227"/>
              <a:ext cx="4" cy="18"/>
            </a:xfrm>
            <a:custGeom>
              <a:avLst/>
              <a:gdLst>
                <a:gd name="T0" fmla="*/ 4 w 4"/>
                <a:gd name="T1" fmla="*/ 0 h 18"/>
                <a:gd name="T2" fmla="*/ 4 w 4"/>
                <a:gd name="T3" fmla="*/ 0 h 18"/>
                <a:gd name="T4" fmla="*/ 0 w 4"/>
                <a:gd name="T5" fmla="*/ 4 h 18"/>
                <a:gd name="T6" fmla="*/ 0 w 4"/>
                <a:gd name="T7" fmla="*/ 9 h 18"/>
                <a:gd name="T8" fmla="*/ 0 w 4"/>
                <a:gd name="T9" fmla="*/ 9 h 18"/>
                <a:gd name="T10" fmla="*/ 0 w 4"/>
                <a:gd name="T11" fmla="*/ 14 h 18"/>
                <a:gd name="T12" fmla="*/ 0 w 4"/>
                <a:gd name="T13" fmla="*/ 14 h 18"/>
                <a:gd name="T14" fmla="*/ 0 w 4"/>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8">
                  <a:moveTo>
                    <a:pt x="4" y="0"/>
                  </a:moveTo>
                  <a:lnTo>
                    <a:pt x="4" y="0"/>
                  </a:lnTo>
                  <a:lnTo>
                    <a:pt x="0" y="4"/>
                  </a:lnTo>
                  <a:lnTo>
                    <a:pt x="0" y="9"/>
                  </a:lnTo>
                  <a:lnTo>
                    <a:pt x="0" y="9"/>
                  </a:lnTo>
                  <a:lnTo>
                    <a:pt x="0" y="14"/>
                  </a:lnTo>
                  <a:lnTo>
                    <a:pt x="0" y="14"/>
                  </a:lnTo>
                  <a:lnTo>
                    <a:pt x="0" y="1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27" name="Freeform 235"/>
            <p:cNvSpPr>
              <a:spLocks/>
            </p:cNvSpPr>
            <p:nvPr/>
          </p:nvSpPr>
          <p:spPr bwMode="auto">
            <a:xfrm>
              <a:off x="1050" y="2245"/>
              <a:ext cx="4" cy="5"/>
            </a:xfrm>
            <a:custGeom>
              <a:avLst/>
              <a:gdLst>
                <a:gd name="T0" fmla="*/ 0 w 4"/>
                <a:gd name="T1" fmla="*/ 0 h 5"/>
                <a:gd name="T2" fmla="*/ 0 w 4"/>
                <a:gd name="T3" fmla="*/ 0 h 5"/>
                <a:gd name="T4" fmla="*/ 0 w 4"/>
                <a:gd name="T5" fmla="*/ 5 h 5"/>
                <a:gd name="T6" fmla="*/ 4 w 4"/>
                <a:gd name="T7" fmla="*/ 5 h 5"/>
              </a:gdLst>
              <a:ahLst/>
              <a:cxnLst>
                <a:cxn ang="0">
                  <a:pos x="T0" y="T1"/>
                </a:cxn>
                <a:cxn ang="0">
                  <a:pos x="T2" y="T3"/>
                </a:cxn>
                <a:cxn ang="0">
                  <a:pos x="T4" y="T5"/>
                </a:cxn>
                <a:cxn ang="0">
                  <a:pos x="T6" y="T7"/>
                </a:cxn>
              </a:cxnLst>
              <a:rect l="0" t="0" r="r" b="b"/>
              <a:pathLst>
                <a:path w="4" h="5">
                  <a:moveTo>
                    <a:pt x="0" y="0"/>
                  </a:moveTo>
                  <a:lnTo>
                    <a:pt x="0" y="0"/>
                  </a:lnTo>
                  <a:lnTo>
                    <a:pt x="0" y="5"/>
                  </a:lnTo>
                  <a:lnTo>
                    <a:pt x="4"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28" name="Freeform 236"/>
            <p:cNvSpPr>
              <a:spLocks/>
            </p:cNvSpPr>
            <p:nvPr/>
          </p:nvSpPr>
          <p:spPr bwMode="auto">
            <a:xfrm>
              <a:off x="1025" y="2245"/>
              <a:ext cx="25" cy="1"/>
            </a:xfrm>
            <a:custGeom>
              <a:avLst/>
              <a:gdLst>
                <a:gd name="T0" fmla="*/ 25 w 25"/>
                <a:gd name="T1" fmla="*/ 25 w 25"/>
                <a:gd name="T2" fmla="*/ 21 w 25"/>
                <a:gd name="T3" fmla="*/ 16 w 25"/>
                <a:gd name="T4" fmla="*/ 16 w 25"/>
                <a:gd name="T5" fmla="*/ 13 w 25"/>
                <a:gd name="T6" fmla="*/ 13 w 25"/>
                <a:gd name="T7" fmla="*/ 8 w 25"/>
                <a:gd name="T8" fmla="*/ 8 w 25"/>
                <a:gd name="T9" fmla="*/ 4 w 25"/>
                <a:gd name="T10" fmla="*/ 0 w 25"/>
                <a:gd name="T11" fmla="*/ 0 w 2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25">
                  <a:moveTo>
                    <a:pt x="25" y="0"/>
                  </a:moveTo>
                  <a:lnTo>
                    <a:pt x="25" y="0"/>
                  </a:lnTo>
                  <a:lnTo>
                    <a:pt x="21" y="0"/>
                  </a:lnTo>
                  <a:lnTo>
                    <a:pt x="16" y="0"/>
                  </a:lnTo>
                  <a:lnTo>
                    <a:pt x="16" y="0"/>
                  </a:lnTo>
                  <a:lnTo>
                    <a:pt x="13" y="0"/>
                  </a:lnTo>
                  <a:lnTo>
                    <a:pt x="13" y="0"/>
                  </a:lnTo>
                  <a:lnTo>
                    <a:pt x="8" y="0"/>
                  </a:lnTo>
                  <a:lnTo>
                    <a:pt x="8" y="0"/>
                  </a:lnTo>
                  <a:lnTo>
                    <a:pt x="4" y="0"/>
                  </a:lnTo>
                  <a:lnTo>
                    <a:pt x="0"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29" name="Freeform 237"/>
            <p:cNvSpPr>
              <a:spLocks/>
            </p:cNvSpPr>
            <p:nvPr/>
          </p:nvSpPr>
          <p:spPr bwMode="auto">
            <a:xfrm>
              <a:off x="1021" y="2245"/>
              <a:ext cx="4" cy="5"/>
            </a:xfrm>
            <a:custGeom>
              <a:avLst/>
              <a:gdLst>
                <a:gd name="T0" fmla="*/ 4 w 4"/>
                <a:gd name="T1" fmla="*/ 0 h 5"/>
                <a:gd name="T2" fmla="*/ 4 w 4"/>
                <a:gd name="T3" fmla="*/ 0 h 5"/>
                <a:gd name="T4" fmla="*/ 0 w 4"/>
                <a:gd name="T5" fmla="*/ 5 h 5"/>
                <a:gd name="T6" fmla="*/ 0 w 4"/>
                <a:gd name="T7" fmla="*/ 5 h 5"/>
              </a:gdLst>
              <a:ahLst/>
              <a:cxnLst>
                <a:cxn ang="0">
                  <a:pos x="T0" y="T1"/>
                </a:cxn>
                <a:cxn ang="0">
                  <a:pos x="T2" y="T3"/>
                </a:cxn>
                <a:cxn ang="0">
                  <a:pos x="T4" y="T5"/>
                </a:cxn>
                <a:cxn ang="0">
                  <a:pos x="T6" y="T7"/>
                </a:cxn>
              </a:cxnLst>
              <a:rect l="0" t="0" r="r" b="b"/>
              <a:pathLst>
                <a:path w="4" h="5">
                  <a:moveTo>
                    <a:pt x="4" y="0"/>
                  </a:moveTo>
                  <a:lnTo>
                    <a:pt x="4" y="0"/>
                  </a:lnTo>
                  <a:lnTo>
                    <a:pt x="0" y="5"/>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30" name="Freeform 238"/>
            <p:cNvSpPr>
              <a:spLocks/>
            </p:cNvSpPr>
            <p:nvPr/>
          </p:nvSpPr>
          <p:spPr bwMode="auto">
            <a:xfrm>
              <a:off x="1066" y="2200"/>
              <a:ext cx="8" cy="27"/>
            </a:xfrm>
            <a:custGeom>
              <a:avLst/>
              <a:gdLst>
                <a:gd name="T0" fmla="*/ 8 w 8"/>
                <a:gd name="T1" fmla="*/ 5 h 27"/>
                <a:gd name="T2" fmla="*/ 8 w 8"/>
                <a:gd name="T3" fmla="*/ 5 h 27"/>
                <a:gd name="T4" fmla="*/ 5 w 8"/>
                <a:gd name="T5" fmla="*/ 0 h 27"/>
                <a:gd name="T6" fmla="*/ 5 w 8"/>
                <a:gd name="T7" fmla="*/ 0 h 27"/>
                <a:gd name="T8" fmla="*/ 5 w 8"/>
                <a:gd name="T9" fmla="*/ 0 h 27"/>
                <a:gd name="T10" fmla="*/ 5 w 8"/>
                <a:gd name="T11" fmla="*/ 5 h 27"/>
                <a:gd name="T12" fmla="*/ 5 w 8"/>
                <a:gd name="T13" fmla="*/ 8 h 27"/>
                <a:gd name="T14" fmla="*/ 5 w 8"/>
                <a:gd name="T15" fmla="*/ 8 h 27"/>
                <a:gd name="T16" fmla="*/ 5 w 8"/>
                <a:gd name="T17" fmla="*/ 8 h 27"/>
                <a:gd name="T18" fmla="*/ 5 w 8"/>
                <a:gd name="T19" fmla="*/ 14 h 27"/>
                <a:gd name="T20" fmla="*/ 5 w 8"/>
                <a:gd name="T21" fmla="*/ 17 h 27"/>
                <a:gd name="T22" fmla="*/ 5 w 8"/>
                <a:gd name="T23" fmla="*/ 17 h 27"/>
                <a:gd name="T24" fmla="*/ 5 w 8"/>
                <a:gd name="T25" fmla="*/ 17 h 27"/>
                <a:gd name="T26" fmla="*/ 0 w 8"/>
                <a:gd name="T27" fmla="*/ 17 h 27"/>
                <a:gd name="T28" fmla="*/ 0 w 8"/>
                <a:gd name="T29" fmla="*/ 22 h 27"/>
                <a:gd name="T30" fmla="*/ 0 w 8"/>
                <a:gd name="T31" fmla="*/ 22 h 27"/>
                <a:gd name="T32" fmla="*/ 0 w 8"/>
                <a:gd name="T33" fmla="*/ 22 h 27"/>
                <a:gd name="T34" fmla="*/ 0 w 8"/>
                <a:gd name="T35" fmla="*/ 22 h 27"/>
                <a:gd name="T36" fmla="*/ 0 w 8"/>
                <a:gd name="T37" fmla="*/ 27 h 27"/>
                <a:gd name="T38" fmla="*/ 5 w 8"/>
                <a:gd name="T3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7">
                  <a:moveTo>
                    <a:pt x="8" y="5"/>
                  </a:moveTo>
                  <a:lnTo>
                    <a:pt x="8" y="5"/>
                  </a:lnTo>
                  <a:lnTo>
                    <a:pt x="5" y="0"/>
                  </a:lnTo>
                  <a:lnTo>
                    <a:pt x="5" y="0"/>
                  </a:lnTo>
                  <a:lnTo>
                    <a:pt x="5" y="0"/>
                  </a:lnTo>
                  <a:lnTo>
                    <a:pt x="5" y="5"/>
                  </a:lnTo>
                  <a:lnTo>
                    <a:pt x="5" y="8"/>
                  </a:lnTo>
                  <a:lnTo>
                    <a:pt x="5" y="8"/>
                  </a:lnTo>
                  <a:lnTo>
                    <a:pt x="5" y="8"/>
                  </a:lnTo>
                  <a:lnTo>
                    <a:pt x="5" y="14"/>
                  </a:lnTo>
                  <a:lnTo>
                    <a:pt x="5" y="17"/>
                  </a:lnTo>
                  <a:lnTo>
                    <a:pt x="5" y="17"/>
                  </a:lnTo>
                  <a:lnTo>
                    <a:pt x="5" y="17"/>
                  </a:lnTo>
                  <a:lnTo>
                    <a:pt x="0" y="17"/>
                  </a:lnTo>
                  <a:lnTo>
                    <a:pt x="0" y="22"/>
                  </a:lnTo>
                  <a:lnTo>
                    <a:pt x="0" y="22"/>
                  </a:lnTo>
                  <a:lnTo>
                    <a:pt x="0" y="22"/>
                  </a:lnTo>
                  <a:lnTo>
                    <a:pt x="0" y="22"/>
                  </a:lnTo>
                  <a:lnTo>
                    <a:pt x="0" y="27"/>
                  </a:lnTo>
                  <a:lnTo>
                    <a:pt x="5" y="2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31" name="Freeform 239"/>
            <p:cNvSpPr>
              <a:spLocks/>
            </p:cNvSpPr>
            <p:nvPr/>
          </p:nvSpPr>
          <p:spPr bwMode="auto">
            <a:xfrm>
              <a:off x="1071" y="2208"/>
              <a:ext cx="3" cy="1"/>
            </a:xfrm>
            <a:custGeom>
              <a:avLst/>
              <a:gdLst>
                <a:gd name="T0" fmla="*/ 0 w 3"/>
                <a:gd name="T1" fmla="*/ 0 w 3"/>
                <a:gd name="T2" fmla="*/ 0 w 3"/>
                <a:gd name="T3" fmla="*/ 3 w 3"/>
              </a:gdLst>
              <a:ahLst/>
              <a:cxnLst>
                <a:cxn ang="0">
                  <a:pos x="T0" y="0"/>
                </a:cxn>
                <a:cxn ang="0">
                  <a:pos x="T1" y="0"/>
                </a:cxn>
                <a:cxn ang="0">
                  <a:pos x="T2" y="0"/>
                </a:cxn>
                <a:cxn ang="0">
                  <a:pos x="T3" y="0"/>
                </a:cxn>
              </a:cxnLst>
              <a:rect l="0" t="0" r="r" b="b"/>
              <a:pathLst>
                <a:path w="3">
                  <a:moveTo>
                    <a:pt x="0" y="0"/>
                  </a:moveTo>
                  <a:lnTo>
                    <a:pt x="0" y="0"/>
                  </a:lnTo>
                  <a:lnTo>
                    <a:pt x="0" y="0"/>
                  </a:lnTo>
                  <a:lnTo>
                    <a:pt x="3"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32" name="Freeform 240"/>
            <p:cNvSpPr>
              <a:spLocks/>
            </p:cNvSpPr>
            <p:nvPr/>
          </p:nvSpPr>
          <p:spPr bwMode="auto">
            <a:xfrm>
              <a:off x="988" y="2205"/>
              <a:ext cx="4" cy="17"/>
            </a:xfrm>
            <a:custGeom>
              <a:avLst/>
              <a:gdLst>
                <a:gd name="T0" fmla="*/ 0 w 4"/>
                <a:gd name="T1" fmla="*/ 0 h 17"/>
                <a:gd name="T2" fmla="*/ 0 w 4"/>
                <a:gd name="T3" fmla="*/ 0 h 17"/>
                <a:gd name="T4" fmla="*/ 0 w 4"/>
                <a:gd name="T5" fmla="*/ 0 h 17"/>
                <a:gd name="T6" fmla="*/ 4 w 4"/>
                <a:gd name="T7" fmla="*/ 0 h 17"/>
                <a:gd name="T8" fmla="*/ 4 w 4"/>
                <a:gd name="T9" fmla="*/ 0 h 17"/>
                <a:gd name="T10" fmla="*/ 4 w 4"/>
                <a:gd name="T11" fmla="*/ 3 h 17"/>
                <a:gd name="T12" fmla="*/ 4 w 4"/>
                <a:gd name="T13" fmla="*/ 3 h 17"/>
                <a:gd name="T14" fmla="*/ 4 w 4"/>
                <a:gd name="T15" fmla="*/ 3 h 17"/>
                <a:gd name="T16" fmla="*/ 4 w 4"/>
                <a:gd name="T17" fmla="*/ 3 h 17"/>
                <a:gd name="T18" fmla="*/ 4 w 4"/>
                <a:gd name="T19" fmla="*/ 9 h 17"/>
                <a:gd name="T20" fmla="*/ 0 w 4"/>
                <a:gd name="T21" fmla="*/ 12 h 17"/>
                <a:gd name="T22" fmla="*/ 4 w 4"/>
                <a:gd name="T23" fmla="*/ 12 h 17"/>
                <a:gd name="T24" fmla="*/ 4 w 4"/>
                <a:gd name="T25" fmla="*/ 12 h 17"/>
                <a:gd name="T26" fmla="*/ 4 w 4"/>
                <a:gd name="T27" fmla="*/ 17 h 17"/>
                <a:gd name="T28" fmla="*/ 4 w 4"/>
                <a:gd name="T29" fmla="*/ 17 h 17"/>
                <a:gd name="T30" fmla="*/ 4 w 4"/>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17">
                  <a:moveTo>
                    <a:pt x="0" y="0"/>
                  </a:moveTo>
                  <a:lnTo>
                    <a:pt x="0" y="0"/>
                  </a:lnTo>
                  <a:lnTo>
                    <a:pt x="0" y="0"/>
                  </a:lnTo>
                  <a:lnTo>
                    <a:pt x="4" y="0"/>
                  </a:lnTo>
                  <a:lnTo>
                    <a:pt x="4" y="0"/>
                  </a:lnTo>
                  <a:lnTo>
                    <a:pt x="4" y="3"/>
                  </a:lnTo>
                  <a:lnTo>
                    <a:pt x="4" y="3"/>
                  </a:lnTo>
                  <a:lnTo>
                    <a:pt x="4" y="3"/>
                  </a:lnTo>
                  <a:lnTo>
                    <a:pt x="4" y="3"/>
                  </a:lnTo>
                  <a:lnTo>
                    <a:pt x="4" y="9"/>
                  </a:lnTo>
                  <a:lnTo>
                    <a:pt x="0" y="12"/>
                  </a:lnTo>
                  <a:lnTo>
                    <a:pt x="4" y="12"/>
                  </a:lnTo>
                  <a:lnTo>
                    <a:pt x="4" y="12"/>
                  </a:lnTo>
                  <a:lnTo>
                    <a:pt x="4" y="17"/>
                  </a:lnTo>
                  <a:lnTo>
                    <a:pt x="4" y="17"/>
                  </a:lnTo>
                  <a:lnTo>
                    <a:pt x="4" y="1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33" name="Rectangle 241"/>
            <p:cNvSpPr>
              <a:spLocks noChangeArrowheads="1"/>
            </p:cNvSpPr>
            <p:nvPr/>
          </p:nvSpPr>
          <p:spPr bwMode="auto">
            <a:xfrm>
              <a:off x="988" y="2208"/>
              <a:ext cx="4"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34" name="Freeform 242"/>
            <p:cNvSpPr>
              <a:spLocks/>
            </p:cNvSpPr>
            <p:nvPr/>
          </p:nvSpPr>
          <p:spPr bwMode="auto">
            <a:xfrm>
              <a:off x="1008" y="2200"/>
              <a:ext cx="17" cy="5"/>
            </a:xfrm>
            <a:custGeom>
              <a:avLst/>
              <a:gdLst>
                <a:gd name="T0" fmla="*/ 17 w 17"/>
                <a:gd name="T1" fmla="*/ 0 h 5"/>
                <a:gd name="T2" fmla="*/ 13 w 17"/>
                <a:gd name="T3" fmla="*/ 0 h 5"/>
                <a:gd name="T4" fmla="*/ 9 w 17"/>
                <a:gd name="T5" fmla="*/ 0 h 5"/>
                <a:gd name="T6" fmla="*/ 5 w 17"/>
                <a:gd name="T7" fmla="*/ 0 h 5"/>
                <a:gd name="T8" fmla="*/ 5 w 17"/>
                <a:gd name="T9" fmla="*/ 0 h 5"/>
                <a:gd name="T10" fmla="*/ 5 w 17"/>
                <a:gd name="T11" fmla="*/ 5 h 5"/>
                <a:gd name="T12" fmla="*/ 0 w 17"/>
                <a:gd name="T13" fmla="*/ 5 h 5"/>
                <a:gd name="T14" fmla="*/ 0 w 1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
                  <a:moveTo>
                    <a:pt x="17" y="0"/>
                  </a:moveTo>
                  <a:lnTo>
                    <a:pt x="13" y="0"/>
                  </a:lnTo>
                  <a:lnTo>
                    <a:pt x="9" y="0"/>
                  </a:lnTo>
                  <a:lnTo>
                    <a:pt x="5" y="0"/>
                  </a:lnTo>
                  <a:lnTo>
                    <a:pt x="5" y="0"/>
                  </a:lnTo>
                  <a:lnTo>
                    <a:pt x="5" y="5"/>
                  </a:lnTo>
                  <a:lnTo>
                    <a:pt x="0" y="5"/>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35" name="Freeform 243"/>
            <p:cNvSpPr>
              <a:spLocks/>
            </p:cNvSpPr>
            <p:nvPr/>
          </p:nvSpPr>
          <p:spPr bwMode="auto">
            <a:xfrm>
              <a:off x="1025" y="2200"/>
              <a:ext cx="4" cy="5"/>
            </a:xfrm>
            <a:custGeom>
              <a:avLst/>
              <a:gdLst>
                <a:gd name="T0" fmla="*/ 0 w 4"/>
                <a:gd name="T1" fmla="*/ 0 h 5"/>
                <a:gd name="T2" fmla="*/ 0 w 4"/>
                <a:gd name="T3" fmla="*/ 0 h 5"/>
                <a:gd name="T4" fmla="*/ 0 w 4"/>
                <a:gd name="T5" fmla="*/ 5 h 5"/>
                <a:gd name="T6" fmla="*/ 4 w 4"/>
                <a:gd name="T7" fmla="*/ 5 h 5"/>
              </a:gdLst>
              <a:ahLst/>
              <a:cxnLst>
                <a:cxn ang="0">
                  <a:pos x="T0" y="T1"/>
                </a:cxn>
                <a:cxn ang="0">
                  <a:pos x="T2" y="T3"/>
                </a:cxn>
                <a:cxn ang="0">
                  <a:pos x="T4" y="T5"/>
                </a:cxn>
                <a:cxn ang="0">
                  <a:pos x="T6" y="T7"/>
                </a:cxn>
              </a:cxnLst>
              <a:rect l="0" t="0" r="r" b="b"/>
              <a:pathLst>
                <a:path w="4" h="5">
                  <a:moveTo>
                    <a:pt x="0" y="0"/>
                  </a:moveTo>
                  <a:lnTo>
                    <a:pt x="0" y="0"/>
                  </a:lnTo>
                  <a:lnTo>
                    <a:pt x="0" y="5"/>
                  </a:lnTo>
                  <a:lnTo>
                    <a:pt x="4"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36" name="Freeform 244"/>
            <p:cNvSpPr>
              <a:spLocks/>
            </p:cNvSpPr>
            <p:nvPr/>
          </p:nvSpPr>
          <p:spPr bwMode="auto">
            <a:xfrm>
              <a:off x="1050" y="2200"/>
              <a:ext cx="13" cy="5"/>
            </a:xfrm>
            <a:custGeom>
              <a:avLst/>
              <a:gdLst>
                <a:gd name="T0" fmla="*/ 0 w 13"/>
                <a:gd name="T1" fmla="*/ 0 h 5"/>
                <a:gd name="T2" fmla="*/ 4 w 13"/>
                <a:gd name="T3" fmla="*/ 0 h 5"/>
                <a:gd name="T4" fmla="*/ 4 w 13"/>
                <a:gd name="T5" fmla="*/ 5 h 5"/>
                <a:gd name="T6" fmla="*/ 8 w 13"/>
                <a:gd name="T7" fmla="*/ 5 h 5"/>
                <a:gd name="T8" fmla="*/ 8 w 13"/>
                <a:gd name="T9" fmla="*/ 5 h 5"/>
                <a:gd name="T10" fmla="*/ 8 w 13"/>
                <a:gd name="T11" fmla="*/ 5 h 5"/>
                <a:gd name="T12" fmla="*/ 8 w 13"/>
                <a:gd name="T13" fmla="*/ 5 h 5"/>
                <a:gd name="T14" fmla="*/ 13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0" y="0"/>
                  </a:moveTo>
                  <a:lnTo>
                    <a:pt x="4" y="0"/>
                  </a:lnTo>
                  <a:lnTo>
                    <a:pt x="4" y="5"/>
                  </a:lnTo>
                  <a:lnTo>
                    <a:pt x="8" y="5"/>
                  </a:lnTo>
                  <a:lnTo>
                    <a:pt x="8" y="5"/>
                  </a:lnTo>
                  <a:lnTo>
                    <a:pt x="8" y="5"/>
                  </a:lnTo>
                  <a:lnTo>
                    <a:pt x="8" y="5"/>
                  </a:lnTo>
                  <a:lnTo>
                    <a:pt x="13"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37" name="Freeform 245"/>
            <p:cNvSpPr>
              <a:spLocks/>
            </p:cNvSpPr>
            <p:nvPr/>
          </p:nvSpPr>
          <p:spPr bwMode="auto">
            <a:xfrm>
              <a:off x="1046" y="2200"/>
              <a:ext cx="4" cy="5"/>
            </a:xfrm>
            <a:custGeom>
              <a:avLst/>
              <a:gdLst>
                <a:gd name="T0" fmla="*/ 4 w 4"/>
                <a:gd name="T1" fmla="*/ 0 h 5"/>
                <a:gd name="T2" fmla="*/ 4 w 4"/>
                <a:gd name="T3" fmla="*/ 0 h 5"/>
                <a:gd name="T4" fmla="*/ 0 w 4"/>
                <a:gd name="T5" fmla="*/ 5 h 5"/>
                <a:gd name="T6" fmla="*/ 0 w 4"/>
                <a:gd name="T7" fmla="*/ 5 h 5"/>
              </a:gdLst>
              <a:ahLst/>
              <a:cxnLst>
                <a:cxn ang="0">
                  <a:pos x="T0" y="T1"/>
                </a:cxn>
                <a:cxn ang="0">
                  <a:pos x="T2" y="T3"/>
                </a:cxn>
                <a:cxn ang="0">
                  <a:pos x="T4" y="T5"/>
                </a:cxn>
                <a:cxn ang="0">
                  <a:pos x="T6" y="T7"/>
                </a:cxn>
              </a:cxnLst>
              <a:rect l="0" t="0" r="r" b="b"/>
              <a:pathLst>
                <a:path w="4" h="5">
                  <a:moveTo>
                    <a:pt x="4" y="0"/>
                  </a:moveTo>
                  <a:lnTo>
                    <a:pt x="4" y="0"/>
                  </a:lnTo>
                  <a:lnTo>
                    <a:pt x="0" y="5"/>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38" name="Freeform 246"/>
            <p:cNvSpPr>
              <a:spLocks/>
            </p:cNvSpPr>
            <p:nvPr/>
          </p:nvSpPr>
          <p:spPr bwMode="auto">
            <a:xfrm>
              <a:off x="869" y="2476"/>
              <a:ext cx="160" cy="19"/>
            </a:xfrm>
            <a:custGeom>
              <a:avLst/>
              <a:gdLst>
                <a:gd name="T0" fmla="*/ 160 w 160"/>
                <a:gd name="T1" fmla="*/ 0 h 19"/>
                <a:gd name="T2" fmla="*/ 144 w 160"/>
                <a:gd name="T3" fmla="*/ 19 h 19"/>
                <a:gd name="T4" fmla="*/ 0 w 160"/>
                <a:gd name="T5" fmla="*/ 19 h 19"/>
                <a:gd name="T6" fmla="*/ 0 w 160"/>
                <a:gd name="T7" fmla="*/ 0 h 19"/>
                <a:gd name="T8" fmla="*/ 160 w 160"/>
                <a:gd name="T9" fmla="*/ 0 h 19"/>
              </a:gdLst>
              <a:ahLst/>
              <a:cxnLst>
                <a:cxn ang="0">
                  <a:pos x="T0" y="T1"/>
                </a:cxn>
                <a:cxn ang="0">
                  <a:pos x="T2" y="T3"/>
                </a:cxn>
                <a:cxn ang="0">
                  <a:pos x="T4" y="T5"/>
                </a:cxn>
                <a:cxn ang="0">
                  <a:pos x="T6" y="T7"/>
                </a:cxn>
                <a:cxn ang="0">
                  <a:pos x="T8" y="T9"/>
                </a:cxn>
              </a:cxnLst>
              <a:rect l="0" t="0" r="r" b="b"/>
              <a:pathLst>
                <a:path w="160" h="19">
                  <a:moveTo>
                    <a:pt x="160" y="0"/>
                  </a:moveTo>
                  <a:lnTo>
                    <a:pt x="144" y="19"/>
                  </a:lnTo>
                  <a:lnTo>
                    <a:pt x="0" y="19"/>
                  </a:lnTo>
                  <a:lnTo>
                    <a:pt x="0" y="0"/>
                  </a:lnTo>
                  <a:lnTo>
                    <a:pt x="160"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39" name="Freeform 247"/>
            <p:cNvSpPr>
              <a:spLocks/>
            </p:cNvSpPr>
            <p:nvPr/>
          </p:nvSpPr>
          <p:spPr bwMode="auto">
            <a:xfrm>
              <a:off x="1013" y="2476"/>
              <a:ext cx="16" cy="253"/>
            </a:xfrm>
            <a:custGeom>
              <a:avLst/>
              <a:gdLst>
                <a:gd name="T0" fmla="*/ 16 w 16"/>
                <a:gd name="T1" fmla="*/ 0 h 253"/>
                <a:gd name="T2" fmla="*/ 0 w 16"/>
                <a:gd name="T3" fmla="*/ 19 h 253"/>
                <a:gd name="T4" fmla="*/ 0 w 16"/>
                <a:gd name="T5" fmla="*/ 253 h 253"/>
                <a:gd name="T6" fmla="*/ 16 w 16"/>
                <a:gd name="T7" fmla="*/ 253 h 253"/>
                <a:gd name="T8" fmla="*/ 16 w 16"/>
                <a:gd name="T9" fmla="*/ 0 h 253"/>
              </a:gdLst>
              <a:ahLst/>
              <a:cxnLst>
                <a:cxn ang="0">
                  <a:pos x="T0" y="T1"/>
                </a:cxn>
                <a:cxn ang="0">
                  <a:pos x="T2" y="T3"/>
                </a:cxn>
                <a:cxn ang="0">
                  <a:pos x="T4" y="T5"/>
                </a:cxn>
                <a:cxn ang="0">
                  <a:pos x="T6" y="T7"/>
                </a:cxn>
                <a:cxn ang="0">
                  <a:pos x="T8" y="T9"/>
                </a:cxn>
              </a:cxnLst>
              <a:rect l="0" t="0" r="r" b="b"/>
              <a:pathLst>
                <a:path w="16" h="253">
                  <a:moveTo>
                    <a:pt x="16" y="0"/>
                  </a:moveTo>
                  <a:lnTo>
                    <a:pt x="0" y="19"/>
                  </a:lnTo>
                  <a:lnTo>
                    <a:pt x="0" y="253"/>
                  </a:lnTo>
                  <a:lnTo>
                    <a:pt x="16" y="253"/>
                  </a:lnTo>
                  <a:lnTo>
                    <a:pt x="16"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40" name="Freeform 248"/>
            <p:cNvSpPr>
              <a:spLocks/>
            </p:cNvSpPr>
            <p:nvPr/>
          </p:nvSpPr>
          <p:spPr bwMode="auto">
            <a:xfrm>
              <a:off x="869" y="2711"/>
              <a:ext cx="626" cy="383"/>
            </a:xfrm>
            <a:custGeom>
              <a:avLst/>
              <a:gdLst>
                <a:gd name="T0" fmla="*/ 610 w 626"/>
                <a:gd name="T1" fmla="*/ 383 h 383"/>
                <a:gd name="T2" fmla="*/ 610 w 626"/>
                <a:gd name="T3" fmla="*/ 9 h 383"/>
                <a:gd name="T4" fmla="*/ 626 w 626"/>
                <a:gd name="T5" fmla="*/ 9 h 383"/>
                <a:gd name="T6" fmla="*/ 626 w 626"/>
                <a:gd name="T7" fmla="*/ 0 h 383"/>
                <a:gd name="T8" fmla="*/ 0 w 626"/>
                <a:gd name="T9" fmla="*/ 0 h 383"/>
                <a:gd name="T10" fmla="*/ 0 w 626"/>
                <a:gd name="T11" fmla="*/ 383 h 383"/>
                <a:gd name="T12" fmla="*/ 610 w 626"/>
                <a:gd name="T13" fmla="*/ 383 h 383"/>
              </a:gdLst>
              <a:ahLst/>
              <a:cxnLst>
                <a:cxn ang="0">
                  <a:pos x="T0" y="T1"/>
                </a:cxn>
                <a:cxn ang="0">
                  <a:pos x="T2" y="T3"/>
                </a:cxn>
                <a:cxn ang="0">
                  <a:pos x="T4" y="T5"/>
                </a:cxn>
                <a:cxn ang="0">
                  <a:pos x="T6" y="T7"/>
                </a:cxn>
                <a:cxn ang="0">
                  <a:pos x="T8" y="T9"/>
                </a:cxn>
                <a:cxn ang="0">
                  <a:pos x="T10" y="T11"/>
                </a:cxn>
                <a:cxn ang="0">
                  <a:pos x="T12" y="T13"/>
                </a:cxn>
              </a:cxnLst>
              <a:rect l="0" t="0" r="r" b="b"/>
              <a:pathLst>
                <a:path w="626" h="383">
                  <a:moveTo>
                    <a:pt x="610" y="383"/>
                  </a:moveTo>
                  <a:lnTo>
                    <a:pt x="610" y="9"/>
                  </a:lnTo>
                  <a:lnTo>
                    <a:pt x="626" y="9"/>
                  </a:lnTo>
                  <a:lnTo>
                    <a:pt x="626" y="0"/>
                  </a:lnTo>
                  <a:lnTo>
                    <a:pt x="0" y="0"/>
                  </a:lnTo>
                  <a:lnTo>
                    <a:pt x="0" y="383"/>
                  </a:lnTo>
                  <a:lnTo>
                    <a:pt x="610" y="383"/>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41" name="Rectangle 249"/>
            <p:cNvSpPr>
              <a:spLocks noChangeArrowheads="1"/>
            </p:cNvSpPr>
            <p:nvPr/>
          </p:nvSpPr>
          <p:spPr bwMode="auto">
            <a:xfrm>
              <a:off x="869" y="2720"/>
              <a:ext cx="610" cy="9"/>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042" name="Freeform 250"/>
            <p:cNvSpPr>
              <a:spLocks/>
            </p:cNvSpPr>
            <p:nvPr/>
          </p:nvSpPr>
          <p:spPr bwMode="auto">
            <a:xfrm>
              <a:off x="2122" y="2804"/>
              <a:ext cx="63" cy="18"/>
            </a:xfrm>
            <a:custGeom>
              <a:avLst/>
              <a:gdLst>
                <a:gd name="T0" fmla="*/ 63 w 63"/>
                <a:gd name="T1" fmla="*/ 4 h 18"/>
                <a:gd name="T2" fmla="*/ 58 w 63"/>
                <a:gd name="T3" fmla="*/ 4 h 18"/>
                <a:gd name="T4" fmla="*/ 55 w 63"/>
                <a:gd name="T5" fmla="*/ 0 h 18"/>
                <a:gd name="T6" fmla="*/ 50 w 63"/>
                <a:gd name="T7" fmla="*/ 0 h 18"/>
                <a:gd name="T8" fmla="*/ 50 w 63"/>
                <a:gd name="T9" fmla="*/ 0 h 18"/>
                <a:gd name="T10" fmla="*/ 38 w 63"/>
                <a:gd name="T11" fmla="*/ 0 h 18"/>
                <a:gd name="T12" fmla="*/ 30 w 63"/>
                <a:gd name="T13" fmla="*/ 0 h 18"/>
                <a:gd name="T14" fmla="*/ 21 w 63"/>
                <a:gd name="T15" fmla="*/ 4 h 18"/>
                <a:gd name="T16" fmla="*/ 21 w 63"/>
                <a:gd name="T17" fmla="*/ 4 h 18"/>
                <a:gd name="T18" fmla="*/ 10 w 63"/>
                <a:gd name="T19" fmla="*/ 9 h 18"/>
                <a:gd name="T20" fmla="*/ 5 w 63"/>
                <a:gd name="T21" fmla="*/ 13 h 18"/>
                <a:gd name="T22" fmla="*/ 0 w 63"/>
                <a:gd name="T23" fmla="*/ 13 h 18"/>
                <a:gd name="T24" fmla="*/ 0 w 63"/>
                <a:gd name="T25" fmla="*/ 13 h 18"/>
                <a:gd name="T26" fmla="*/ 0 w 63"/>
                <a:gd name="T27" fmla="*/ 18 h 18"/>
                <a:gd name="T28" fmla="*/ 0 w 63"/>
                <a:gd name="T29" fmla="*/ 18 h 18"/>
                <a:gd name="T30" fmla="*/ 10 w 63"/>
                <a:gd name="T31" fmla="*/ 13 h 18"/>
                <a:gd name="T32" fmla="*/ 10 w 63"/>
                <a:gd name="T33" fmla="*/ 13 h 18"/>
                <a:gd name="T34" fmla="*/ 17 w 63"/>
                <a:gd name="T35" fmla="*/ 9 h 18"/>
                <a:gd name="T36" fmla="*/ 30 w 63"/>
                <a:gd name="T37" fmla="*/ 4 h 18"/>
                <a:gd name="T38" fmla="*/ 46 w 63"/>
                <a:gd name="T39" fmla="*/ 0 h 18"/>
                <a:gd name="T40" fmla="*/ 46 w 63"/>
                <a:gd name="T41" fmla="*/ 0 h 18"/>
                <a:gd name="T42" fmla="*/ 46 w 63"/>
                <a:gd name="T43" fmla="*/ 0 h 18"/>
                <a:gd name="T44" fmla="*/ 55 w 63"/>
                <a:gd name="T45" fmla="*/ 4 h 18"/>
                <a:gd name="T46" fmla="*/ 58 w 63"/>
                <a:gd name="T47" fmla="*/ 4 h 18"/>
                <a:gd name="T48" fmla="*/ 58 w 63"/>
                <a:gd name="T49" fmla="*/ 4 h 18"/>
                <a:gd name="T50" fmla="*/ 58 w 63"/>
                <a:gd name="T51" fmla="*/ 9 h 18"/>
                <a:gd name="T52" fmla="*/ 63 w 63"/>
                <a:gd name="T53" fmla="*/ 9 h 18"/>
                <a:gd name="T54" fmla="*/ 63 w 63"/>
                <a:gd name="T55"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18">
                  <a:moveTo>
                    <a:pt x="63" y="4"/>
                  </a:moveTo>
                  <a:lnTo>
                    <a:pt x="58" y="4"/>
                  </a:lnTo>
                  <a:lnTo>
                    <a:pt x="55" y="0"/>
                  </a:lnTo>
                  <a:lnTo>
                    <a:pt x="50" y="0"/>
                  </a:lnTo>
                  <a:lnTo>
                    <a:pt x="50" y="0"/>
                  </a:lnTo>
                  <a:lnTo>
                    <a:pt x="38" y="0"/>
                  </a:lnTo>
                  <a:lnTo>
                    <a:pt x="30" y="0"/>
                  </a:lnTo>
                  <a:lnTo>
                    <a:pt x="21" y="4"/>
                  </a:lnTo>
                  <a:lnTo>
                    <a:pt x="21" y="4"/>
                  </a:lnTo>
                  <a:lnTo>
                    <a:pt x="10" y="9"/>
                  </a:lnTo>
                  <a:lnTo>
                    <a:pt x="5" y="13"/>
                  </a:lnTo>
                  <a:lnTo>
                    <a:pt x="0" y="13"/>
                  </a:lnTo>
                  <a:lnTo>
                    <a:pt x="0" y="13"/>
                  </a:lnTo>
                  <a:lnTo>
                    <a:pt x="0" y="18"/>
                  </a:lnTo>
                  <a:lnTo>
                    <a:pt x="0" y="18"/>
                  </a:lnTo>
                  <a:lnTo>
                    <a:pt x="10" y="13"/>
                  </a:lnTo>
                  <a:lnTo>
                    <a:pt x="10" y="13"/>
                  </a:lnTo>
                  <a:lnTo>
                    <a:pt x="17" y="9"/>
                  </a:lnTo>
                  <a:lnTo>
                    <a:pt x="30" y="4"/>
                  </a:lnTo>
                  <a:lnTo>
                    <a:pt x="46" y="0"/>
                  </a:lnTo>
                  <a:lnTo>
                    <a:pt x="46" y="0"/>
                  </a:lnTo>
                  <a:lnTo>
                    <a:pt x="46" y="0"/>
                  </a:lnTo>
                  <a:lnTo>
                    <a:pt x="55" y="4"/>
                  </a:lnTo>
                  <a:lnTo>
                    <a:pt x="58" y="4"/>
                  </a:lnTo>
                  <a:lnTo>
                    <a:pt x="58" y="4"/>
                  </a:lnTo>
                  <a:lnTo>
                    <a:pt x="58" y="9"/>
                  </a:lnTo>
                  <a:lnTo>
                    <a:pt x="63" y="9"/>
                  </a:lnTo>
                  <a:lnTo>
                    <a:pt x="63" y="4"/>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43" name="Freeform 251"/>
            <p:cNvSpPr>
              <a:spLocks/>
            </p:cNvSpPr>
            <p:nvPr/>
          </p:nvSpPr>
          <p:spPr bwMode="auto">
            <a:xfrm>
              <a:off x="2036" y="2858"/>
              <a:ext cx="25" cy="33"/>
            </a:xfrm>
            <a:custGeom>
              <a:avLst/>
              <a:gdLst>
                <a:gd name="T0" fmla="*/ 8 w 25"/>
                <a:gd name="T1" fmla="*/ 0 h 33"/>
                <a:gd name="T2" fmla="*/ 13 w 25"/>
                <a:gd name="T3" fmla="*/ 0 h 33"/>
                <a:gd name="T4" fmla="*/ 21 w 25"/>
                <a:gd name="T5" fmla="*/ 9 h 33"/>
                <a:gd name="T6" fmla="*/ 25 w 25"/>
                <a:gd name="T7" fmla="*/ 14 h 33"/>
                <a:gd name="T8" fmla="*/ 25 w 25"/>
                <a:gd name="T9" fmla="*/ 14 h 33"/>
                <a:gd name="T10" fmla="*/ 25 w 25"/>
                <a:gd name="T11" fmla="*/ 23 h 33"/>
                <a:gd name="T12" fmla="*/ 25 w 25"/>
                <a:gd name="T13" fmla="*/ 33 h 33"/>
                <a:gd name="T14" fmla="*/ 21 w 25"/>
                <a:gd name="T15" fmla="*/ 28 h 33"/>
                <a:gd name="T16" fmla="*/ 21 w 25"/>
                <a:gd name="T17" fmla="*/ 28 h 33"/>
                <a:gd name="T18" fmla="*/ 16 w 25"/>
                <a:gd name="T19" fmla="*/ 23 h 33"/>
                <a:gd name="T20" fmla="*/ 8 w 25"/>
                <a:gd name="T21" fmla="*/ 23 h 33"/>
                <a:gd name="T22" fmla="*/ 5 w 25"/>
                <a:gd name="T23" fmla="*/ 28 h 33"/>
                <a:gd name="T24" fmla="*/ 5 w 25"/>
                <a:gd name="T25" fmla="*/ 28 h 33"/>
                <a:gd name="T26" fmla="*/ 0 w 25"/>
                <a:gd name="T27" fmla="*/ 28 h 33"/>
                <a:gd name="T28" fmla="*/ 0 w 25"/>
                <a:gd name="T29" fmla="*/ 28 h 33"/>
                <a:gd name="T30" fmla="*/ 5 w 25"/>
                <a:gd name="T31" fmla="*/ 19 h 33"/>
                <a:gd name="T32" fmla="*/ 5 w 25"/>
                <a:gd name="T33" fmla="*/ 19 h 33"/>
                <a:gd name="T34" fmla="*/ 5 w 25"/>
                <a:gd name="T35" fmla="*/ 9 h 33"/>
                <a:gd name="T36" fmla="*/ 8 w 25"/>
                <a:gd name="T37" fmla="*/ 0 h 33"/>
                <a:gd name="T38" fmla="*/ 8 w 25"/>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3">
                  <a:moveTo>
                    <a:pt x="8" y="0"/>
                  </a:moveTo>
                  <a:lnTo>
                    <a:pt x="13" y="0"/>
                  </a:lnTo>
                  <a:lnTo>
                    <a:pt x="21" y="9"/>
                  </a:lnTo>
                  <a:lnTo>
                    <a:pt x="25" y="14"/>
                  </a:lnTo>
                  <a:lnTo>
                    <a:pt x="25" y="14"/>
                  </a:lnTo>
                  <a:lnTo>
                    <a:pt x="25" y="23"/>
                  </a:lnTo>
                  <a:lnTo>
                    <a:pt x="25" y="33"/>
                  </a:lnTo>
                  <a:lnTo>
                    <a:pt x="21" y="28"/>
                  </a:lnTo>
                  <a:lnTo>
                    <a:pt x="21" y="28"/>
                  </a:lnTo>
                  <a:lnTo>
                    <a:pt x="16" y="23"/>
                  </a:lnTo>
                  <a:lnTo>
                    <a:pt x="8" y="23"/>
                  </a:lnTo>
                  <a:lnTo>
                    <a:pt x="5" y="28"/>
                  </a:lnTo>
                  <a:lnTo>
                    <a:pt x="5" y="28"/>
                  </a:lnTo>
                  <a:lnTo>
                    <a:pt x="0" y="28"/>
                  </a:lnTo>
                  <a:lnTo>
                    <a:pt x="0" y="28"/>
                  </a:lnTo>
                  <a:lnTo>
                    <a:pt x="5" y="19"/>
                  </a:lnTo>
                  <a:lnTo>
                    <a:pt x="5" y="19"/>
                  </a:lnTo>
                  <a:lnTo>
                    <a:pt x="5" y="9"/>
                  </a:lnTo>
                  <a:lnTo>
                    <a:pt x="8" y="0"/>
                  </a:lnTo>
                  <a:lnTo>
                    <a:pt x="8" y="0"/>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44" name="Freeform 252"/>
            <p:cNvSpPr>
              <a:spLocks/>
            </p:cNvSpPr>
            <p:nvPr/>
          </p:nvSpPr>
          <p:spPr bwMode="auto">
            <a:xfrm>
              <a:off x="2019" y="2905"/>
              <a:ext cx="30" cy="23"/>
            </a:xfrm>
            <a:custGeom>
              <a:avLst/>
              <a:gdLst>
                <a:gd name="T0" fmla="*/ 5 w 30"/>
                <a:gd name="T1" fmla="*/ 13 h 23"/>
                <a:gd name="T2" fmla="*/ 13 w 30"/>
                <a:gd name="T3" fmla="*/ 9 h 23"/>
                <a:gd name="T4" fmla="*/ 22 w 30"/>
                <a:gd name="T5" fmla="*/ 4 h 23"/>
                <a:gd name="T6" fmla="*/ 30 w 30"/>
                <a:gd name="T7" fmla="*/ 0 h 23"/>
                <a:gd name="T8" fmla="*/ 30 w 30"/>
                <a:gd name="T9" fmla="*/ 0 h 23"/>
                <a:gd name="T10" fmla="*/ 30 w 30"/>
                <a:gd name="T11" fmla="*/ 0 h 23"/>
                <a:gd name="T12" fmla="*/ 25 w 30"/>
                <a:gd name="T13" fmla="*/ 0 h 23"/>
                <a:gd name="T14" fmla="*/ 22 w 30"/>
                <a:gd name="T15" fmla="*/ 0 h 23"/>
                <a:gd name="T16" fmla="*/ 22 w 30"/>
                <a:gd name="T17" fmla="*/ 0 h 23"/>
                <a:gd name="T18" fmla="*/ 13 w 30"/>
                <a:gd name="T19" fmla="*/ 9 h 23"/>
                <a:gd name="T20" fmla="*/ 5 w 30"/>
                <a:gd name="T21" fmla="*/ 13 h 23"/>
                <a:gd name="T22" fmla="*/ 0 w 30"/>
                <a:gd name="T23" fmla="*/ 18 h 23"/>
                <a:gd name="T24" fmla="*/ 0 w 30"/>
                <a:gd name="T25" fmla="*/ 18 h 23"/>
                <a:gd name="T26" fmla="*/ 0 w 30"/>
                <a:gd name="T27" fmla="*/ 23 h 23"/>
                <a:gd name="T28" fmla="*/ 0 w 30"/>
                <a:gd name="T29" fmla="*/ 18 h 23"/>
                <a:gd name="T30" fmla="*/ 5 w 30"/>
                <a:gd name="T3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3">
                  <a:moveTo>
                    <a:pt x="5" y="13"/>
                  </a:moveTo>
                  <a:lnTo>
                    <a:pt x="13" y="9"/>
                  </a:lnTo>
                  <a:lnTo>
                    <a:pt x="22" y="4"/>
                  </a:lnTo>
                  <a:lnTo>
                    <a:pt x="30" y="0"/>
                  </a:lnTo>
                  <a:lnTo>
                    <a:pt x="30" y="0"/>
                  </a:lnTo>
                  <a:lnTo>
                    <a:pt x="30" y="0"/>
                  </a:lnTo>
                  <a:lnTo>
                    <a:pt x="25" y="0"/>
                  </a:lnTo>
                  <a:lnTo>
                    <a:pt x="22" y="0"/>
                  </a:lnTo>
                  <a:lnTo>
                    <a:pt x="22" y="0"/>
                  </a:lnTo>
                  <a:lnTo>
                    <a:pt x="13" y="9"/>
                  </a:lnTo>
                  <a:lnTo>
                    <a:pt x="5" y="13"/>
                  </a:lnTo>
                  <a:lnTo>
                    <a:pt x="0" y="18"/>
                  </a:lnTo>
                  <a:lnTo>
                    <a:pt x="0" y="18"/>
                  </a:lnTo>
                  <a:lnTo>
                    <a:pt x="0" y="23"/>
                  </a:lnTo>
                  <a:lnTo>
                    <a:pt x="0" y="18"/>
                  </a:lnTo>
                  <a:lnTo>
                    <a:pt x="5" y="13"/>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45" name="Freeform 253"/>
            <p:cNvSpPr>
              <a:spLocks/>
            </p:cNvSpPr>
            <p:nvPr/>
          </p:nvSpPr>
          <p:spPr bwMode="auto">
            <a:xfrm>
              <a:off x="1995" y="2979"/>
              <a:ext cx="24" cy="31"/>
            </a:xfrm>
            <a:custGeom>
              <a:avLst/>
              <a:gdLst>
                <a:gd name="T0" fmla="*/ 0 w 24"/>
                <a:gd name="T1" fmla="*/ 28 h 31"/>
                <a:gd name="T2" fmla="*/ 0 w 24"/>
                <a:gd name="T3" fmla="*/ 28 h 31"/>
                <a:gd name="T4" fmla="*/ 4 w 24"/>
                <a:gd name="T5" fmla="*/ 23 h 31"/>
                <a:gd name="T6" fmla="*/ 8 w 24"/>
                <a:gd name="T7" fmla="*/ 18 h 31"/>
                <a:gd name="T8" fmla="*/ 8 w 24"/>
                <a:gd name="T9" fmla="*/ 18 h 31"/>
                <a:gd name="T10" fmla="*/ 12 w 24"/>
                <a:gd name="T11" fmla="*/ 9 h 31"/>
                <a:gd name="T12" fmla="*/ 21 w 24"/>
                <a:gd name="T13" fmla="*/ 0 h 31"/>
                <a:gd name="T14" fmla="*/ 24 w 24"/>
                <a:gd name="T15" fmla="*/ 0 h 31"/>
                <a:gd name="T16" fmla="*/ 24 w 24"/>
                <a:gd name="T17" fmla="*/ 0 h 31"/>
                <a:gd name="T18" fmla="*/ 16 w 24"/>
                <a:gd name="T19" fmla="*/ 9 h 31"/>
                <a:gd name="T20" fmla="*/ 12 w 24"/>
                <a:gd name="T21" fmla="*/ 14 h 31"/>
                <a:gd name="T22" fmla="*/ 8 w 24"/>
                <a:gd name="T23" fmla="*/ 18 h 31"/>
                <a:gd name="T24" fmla="*/ 8 w 24"/>
                <a:gd name="T25" fmla="*/ 18 h 31"/>
                <a:gd name="T26" fmla="*/ 4 w 24"/>
                <a:gd name="T27" fmla="*/ 28 h 31"/>
                <a:gd name="T28" fmla="*/ 0 w 24"/>
                <a:gd name="T29" fmla="*/ 31 h 31"/>
                <a:gd name="T30" fmla="*/ 0 w 24"/>
                <a:gd name="T31"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1">
                  <a:moveTo>
                    <a:pt x="0" y="28"/>
                  </a:moveTo>
                  <a:lnTo>
                    <a:pt x="0" y="28"/>
                  </a:lnTo>
                  <a:lnTo>
                    <a:pt x="4" y="23"/>
                  </a:lnTo>
                  <a:lnTo>
                    <a:pt x="8" y="18"/>
                  </a:lnTo>
                  <a:lnTo>
                    <a:pt x="8" y="18"/>
                  </a:lnTo>
                  <a:lnTo>
                    <a:pt x="12" y="9"/>
                  </a:lnTo>
                  <a:lnTo>
                    <a:pt x="21" y="0"/>
                  </a:lnTo>
                  <a:lnTo>
                    <a:pt x="24" y="0"/>
                  </a:lnTo>
                  <a:lnTo>
                    <a:pt x="24" y="0"/>
                  </a:lnTo>
                  <a:lnTo>
                    <a:pt x="16" y="9"/>
                  </a:lnTo>
                  <a:lnTo>
                    <a:pt x="12" y="14"/>
                  </a:lnTo>
                  <a:lnTo>
                    <a:pt x="8" y="18"/>
                  </a:lnTo>
                  <a:lnTo>
                    <a:pt x="8" y="18"/>
                  </a:lnTo>
                  <a:lnTo>
                    <a:pt x="4" y="28"/>
                  </a:lnTo>
                  <a:lnTo>
                    <a:pt x="0" y="31"/>
                  </a:lnTo>
                  <a:lnTo>
                    <a:pt x="0" y="28"/>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46" name="Freeform 254"/>
            <p:cNvSpPr>
              <a:spLocks/>
            </p:cNvSpPr>
            <p:nvPr/>
          </p:nvSpPr>
          <p:spPr bwMode="auto">
            <a:xfrm>
              <a:off x="1983" y="3021"/>
              <a:ext cx="16" cy="22"/>
            </a:xfrm>
            <a:custGeom>
              <a:avLst/>
              <a:gdLst>
                <a:gd name="T0" fmla="*/ 0 w 16"/>
                <a:gd name="T1" fmla="*/ 17 h 22"/>
                <a:gd name="T2" fmla="*/ 0 w 16"/>
                <a:gd name="T3" fmla="*/ 12 h 22"/>
                <a:gd name="T4" fmla="*/ 3 w 16"/>
                <a:gd name="T5" fmla="*/ 12 h 22"/>
                <a:gd name="T6" fmla="*/ 8 w 16"/>
                <a:gd name="T7" fmla="*/ 9 h 22"/>
                <a:gd name="T8" fmla="*/ 8 w 16"/>
                <a:gd name="T9" fmla="*/ 9 h 22"/>
                <a:gd name="T10" fmla="*/ 12 w 16"/>
                <a:gd name="T11" fmla="*/ 3 h 22"/>
                <a:gd name="T12" fmla="*/ 16 w 16"/>
                <a:gd name="T13" fmla="*/ 0 h 22"/>
                <a:gd name="T14" fmla="*/ 16 w 16"/>
                <a:gd name="T15" fmla="*/ 0 h 22"/>
                <a:gd name="T16" fmla="*/ 16 w 16"/>
                <a:gd name="T17" fmla="*/ 0 h 22"/>
                <a:gd name="T18" fmla="*/ 12 w 16"/>
                <a:gd name="T19" fmla="*/ 9 h 22"/>
                <a:gd name="T20" fmla="*/ 8 w 16"/>
                <a:gd name="T21" fmla="*/ 17 h 22"/>
                <a:gd name="T22" fmla="*/ 3 w 16"/>
                <a:gd name="T23" fmla="*/ 22 h 22"/>
                <a:gd name="T24" fmla="*/ 3 w 16"/>
                <a:gd name="T25" fmla="*/ 22 h 22"/>
                <a:gd name="T26" fmla="*/ 0 w 16"/>
                <a:gd name="T27" fmla="*/ 22 h 22"/>
                <a:gd name="T28" fmla="*/ 0 w 16"/>
                <a:gd name="T29" fmla="*/ 22 h 22"/>
                <a:gd name="T30" fmla="*/ 0 w 16"/>
                <a:gd name="T3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22">
                  <a:moveTo>
                    <a:pt x="0" y="17"/>
                  </a:moveTo>
                  <a:lnTo>
                    <a:pt x="0" y="12"/>
                  </a:lnTo>
                  <a:lnTo>
                    <a:pt x="3" y="12"/>
                  </a:lnTo>
                  <a:lnTo>
                    <a:pt x="8" y="9"/>
                  </a:lnTo>
                  <a:lnTo>
                    <a:pt x="8" y="9"/>
                  </a:lnTo>
                  <a:lnTo>
                    <a:pt x="12" y="3"/>
                  </a:lnTo>
                  <a:lnTo>
                    <a:pt x="16" y="0"/>
                  </a:lnTo>
                  <a:lnTo>
                    <a:pt x="16" y="0"/>
                  </a:lnTo>
                  <a:lnTo>
                    <a:pt x="16" y="0"/>
                  </a:lnTo>
                  <a:lnTo>
                    <a:pt x="12" y="9"/>
                  </a:lnTo>
                  <a:lnTo>
                    <a:pt x="8" y="17"/>
                  </a:lnTo>
                  <a:lnTo>
                    <a:pt x="3" y="22"/>
                  </a:lnTo>
                  <a:lnTo>
                    <a:pt x="3" y="22"/>
                  </a:lnTo>
                  <a:lnTo>
                    <a:pt x="0" y="22"/>
                  </a:lnTo>
                  <a:lnTo>
                    <a:pt x="0" y="22"/>
                  </a:lnTo>
                  <a:lnTo>
                    <a:pt x="0" y="17"/>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47" name="Freeform 255"/>
            <p:cNvSpPr>
              <a:spLocks/>
            </p:cNvSpPr>
            <p:nvPr/>
          </p:nvSpPr>
          <p:spPr bwMode="auto">
            <a:xfrm>
              <a:off x="869" y="2771"/>
              <a:ext cx="569" cy="19"/>
            </a:xfrm>
            <a:custGeom>
              <a:avLst/>
              <a:gdLst>
                <a:gd name="T0" fmla="*/ 569 w 569"/>
                <a:gd name="T1" fmla="*/ 0 h 19"/>
                <a:gd name="T2" fmla="*/ 552 w 569"/>
                <a:gd name="T3" fmla="*/ 19 h 19"/>
                <a:gd name="T4" fmla="*/ 0 w 569"/>
                <a:gd name="T5" fmla="*/ 19 h 19"/>
                <a:gd name="T6" fmla="*/ 0 w 569"/>
                <a:gd name="T7" fmla="*/ 0 h 19"/>
                <a:gd name="T8" fmla="*/ 569 w 569"/>
                <a:gd name="T9" fmla="*/ 0 h 19"/>
              </a:gdLst>
              <a:ahLst/>
              <a:cxnLst>
                <a:cxn ang="0">
                  <a:pos x="T0" y="T1"/>
                </a:cxn>
                <a:cxn ang="0">
                  <a:pos x="T2" y="T3"/>
                </a:cxn>
                <a:cxn ang="0">
                  <a:pos x="T4" y="T5"/>
                </a:cxn>
                <a:cxn ang="0">
                  <a:pos x="T6" y="T7"/>
                </a:cxn>
                <a:cxn ang="0">
                  <a:pos x="T8" y="T9"/>
                </a:cxn>
              </a:cxnLst>
              <a:rect l="0" t="0" r="r" b="b"/>
              <a:pathLst>
                <a:path w="569" h="19">
                  <a:moveTo>
                    <a:pt x="569" y="0"/>
                  </a:moveTo>
                  <a:lnTo>
                    <a:pt x="552" y="19"/>
                  </a:lnTo>
                  <a:lnTo>
                    <a:pt x="0" y="19"/>
                  </a:lnTo>
                  <a:lnTo>
                    <a:pt x="0" y="0"/>
                  </a:lnTo>
                  <a:lnTo>
                    <a:pt x="569"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48" name="Freeform 256"/>
            <p:cNvSpPr>
              <a:spLocks/>
            </p:cNvSpPr>
            <p:nvPr/>
          </p:nvSpPr>
          <p:spPr bwMode="auto">
            <a:xfrm>
              <a:off x="1421" y="2771"/>
              <a:ext cx="17" cy="281"/>
            </a:xfrm>
            <a:custGeom>
              <a:avLst/>
              <a:gdLst>
                <a:gd name="T0" fmla="*/ 17 w 17"/>
                <a:gd name="T1" fmla="*/ 0 h 281"/>
                <a:gd name="T2" fmla="*/ 0 w 17"/>
                <a:gd name="T3" fmla="*/ 19 h 281"/>
                <a:gd name="T4" fmla="*/ 0 w 17"/>
                <a:gd name="T5" fmla="*/ 262 h 281"/>
                <a:gd name="T6" fmla="*/ 17 w 17"/>
                <a:gd name="T7" fmla="*/ 281 h 281"/>
                <a:gd name="T8" fmla="*/ 17 w 17"/>
                <a:gd name="T9" fmla="*/ 0 h 281"/>
              </a:gdLst>
              <a:ahLst/>
              <a:cxnLst>
                <a:cxn ang="0">
                  <a:pos x="T0" y="T1"/>
                </a:cxn>
                <a:cxn ang="0">
                  <a:pos x="T2" y="T3"/>
                </a:cxn>
                <a:cxn ang="0">
                  <a:pos x="T4" y="T5"/>
                </a:cxn>
                <a:cxn ang="0">
                  <a:pos x="T6" y="T7"/>
                </a:cxn>
                <a:cxn ang="0">
                  <a:pos x="T8" y="T9"/>
                </a:cxn>
              </a:cxnLst>
              <a:rect l="0" t="0" r="r" b="b"/>
              <a:pathLst>
                <a:path w="17" h="281">
                  <a:moveTo>
                    <a:pt x="17" y="0"/>
                  </a:moveTo>
                  <a:lnTo>
                    <a:pt x="0" y="19"/>
                  </a:lnTo>
                  <a:lnTo>
                    <a:pt x="0" y="262"/>
                  </a:lnTo>
                  <a:lnTo>
                    <a:pt x="17" y="281"/>
                  </a:lnTo>
                  <a:lnTo>
                    <a:pt x="17"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49" name="Freeform 257"/>
            <p:cNvSpPr>
              <a:spLocks/>
            </p:cNvSpPr>
            <p:nvPr/>
          </p:nvSpPr>
          <p:spPr bwMode="auto">
            <a:xfrm>
              <a:off x="869" y="3033"/>
              <a:ext cx="569" cy="19"/>
            </a:xfrm>
            <a:custGeom>
              <a:avLst/>
              <a:gdLst>
                <a:gd name="T0" fmla="*/ 569 w 569"/>
                <a:gd name="T1" fmla="*/ 19 h 19"/>
                <a:gd name="T2" fmla="*/ 552 w 569"/>
                <a:gd name="T3" fmla="*/ 0 h 19"/>
                <a:gd name="T4" fmla="*/ 0 w 569"/>
                <a:gd name="T5" fmla="*/ 0 h 19"/>
                <a:gd name="T6" fmla="*/ 0 w 569"/>
                <a:gd name="T7" fmla="*/ 19 h 19"/>
                <a:gd name="T8" fmla="*/ 569 w 569"/>
                <a:gd name="T9" fmla="*/ 19 h 19"/>
              </a:gdLst>
              <a:ahLst/>
              <a:cxnLst>
                <a:cxn ang="0">
                  <a:pos x="T0" y="T1"/>
                </a:cxn>
                <a:cxn ang="0">
                  <a:pos x="T2" y="T3"/>
                </a:cxn>
                <a:cxn ang="0">
                  <a:pos x="T4" y="T5"/>
                </a:cxn>
                <a:cxn ang="0">
                  <a:pos x="T6" y="T7"/>
                </a:cxn>
                <a:cxn ang="0">
                  <a:pos x="T8" y="T9"/>
                </a:cxn>
              </a:cxnLst>
              <a:rect l="0" t="0" r="r" b="b"/>
              <a:pathLst>
                <a:path w="569" h="19">
                  <a:moveTo>
                    <a:pt x="569" y="19"/>
                  </a:moveTo>
                  <a:lnTo>
                    <a:pt x="552" y="0"/>
                  </a:lnTo>
                  <a:lnTo>
                    <a:pt x="0" y="0"/>
                  </a:lnTo>
                  <a:lnTo>
                    <a:pt x="0" y="19"/>
                  </a:lnTo>
                  <a:lnTo>
                    <a:pt x="569" y="19"/>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50" name="Freeform 258"/>
            <p:cNvSpPr>
              <a:spLocks/>
            </p:cNvSpPr>
            <p:nvPr/>
          </p:nvSpPr>
          <p:spPr bwMode="auto">
            <a:xfrm>
              <a:off x="2234" y="2937"/>
              <a:ext cx="67" cy="245"/>
            </a:xfrm>
            <a:custGeom>
              <a:avLst/>
              <a:gdLst>
                <a:gd name="T0" fmla="*/ 42 w 67"/>
                <a:gd name="T1" fmla="*/ 0 h 245"/>
                <a:gd name="T2" fmla="*/ 62 w 67"/>
                <a:gd name="T3" fmla="*/ 0 h 245"/>
                <a:gd name="T4" fmla="*/ 67 w 67"/>
                <a:gd name="T5" fmla="*/ 0 h 245"/>
                <a:gd name="T6" fmla="*/ 25 w 67"/>
                <a:gd name="T7" fmla="*/ 245 h 245"/>
                <a:gd name="T8" fmla="*/ 4 w 67"/>
                <a:gd name="T9" fmla="*/ 245 h 245"/>
                <a:gd name="T10" fmla="*/ 0 w 67"/>
                <a:gd name="T11" fmla="*/ 239 h 245"/>
                <a:gd name="T12" fmla="*/ 42 w 67"/>
                <a:gd name="T13" fmla="*/ 0 h 245"/>
              </a:gdLst>
              <a:ahLst/>
              <a:cxnLst>
                <a:cxn ang="0">
                  <a:pos x="T0" y="T1"/>
                </a:cxn>
                <a:cxn ang="0">
                  <a:pos x="T2" y="T3"/>
                </a:cxn>
                <a:cxn ang="0">
                  <a:pos x="T4" y="T5"/>
                </a:cxn>
                <a:cxn ang="0">
                  <a:pos x="T6" y="T7"/>
                </a:cxn>
                <a:cxn ang="0">
                  <a:pos x="T8" y="T9"/>
                </a:cxn>
                <a:cxn ang="0">
                  <a:pos x="T10" y="T11"/>
                </a:cxn>
                <a:cxn ang="0">
                  <a:pos x="T12" y="T13"/>
                </a:cxn>
              </a:cxnLst>
              <a:rect l="0" t="0" r="r" b="b"/>
              <a:pathLst>
                <a:path w="67" h="245">
                  <a:moveTo>
                    <a:pt x="42" y="0"/>
                  </a:moveTo>
                  <a:lnTo>
                    <a:pt x="62" y="0"/>
                  </a:lnTo>
                  <a:lnTo>
                    <a:pt x="67" y="0"/>
                  </a:lnTo>
                  <a:lnTo>
                    <a:pt x="25" y="245"/>
                  </a:lnTo>
                  <a:lnTo>
                    <a:pt x="4" y="245"/>
                  </a:lnTo>
                  <a:lnTo>
                    <a:pt x="0" y="239"/>
                  </a:lnTo>
                  <a:lnTo>
                    <a:pt x="42" y="0"/>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51" name="Freeform 259"/>
            <p:cNvSpPr>
              <a:spLocks/>
            </p:cNvSpPr>
            <p:nvPr/>
          </p:nvSpPr>
          <p:spPr bwMode="auto">
            <a:xfrm>
              <a:off x="2122" y="2942"/>
              <a:ext cx="157" cy="60"/>
            </a:xfrm>
            <a:custGeom>
              <a:avLst/>
              <a:gdLst>
                <a:gd name="T0" fmla="*/ 157 w 157"/>
                <a:gd name="T1" fmla="*/ 4 h 60"/>
                <a:gd name="T2" fmla="*/ 149 w 157"/>
                <a:gd name="T3" fmla="*/ 51 h 60"/>
                <a:gd name="T4" fmla="*/ 129 w 157"/>
                <a:gd name="T5" fmla="*/ 55 h 60"/>
                <a:gd name="T6" fmla="*/ 75 w 157"/>
                <a:gd name="T7" fmla="*/ 60 h 60"/>
                <a:gd name="T8" fmla="*/ 0 w 157"/>
                <a:gd name="T9" fmla="*/ 55 h 60"/>
                <a:gd name="T10" fmla="*/ 0 w 157"/>
                <a:gd name="T11" fmla="*/ 55 h 60"/>
                <a:gd name="T12" fmla="*/ 10 w 157"/>
                <a:gd name="T13" fmla="*/ 4 h 60"/>
                <a:gd name="T14" fmla="*/ 33 w 157"/>
                <a:gd name="T15" fmla="*/ 9 h 60"/>
                <a:gd name="T16" fmla="*/ 88 w 157"/>
                <a:gd name="T17" fmla="*/ 9 h 60"/>
                <a:gd name="T18" fmla="*/ 154 w 157"/>
                <a:gd name="T19" fmla="*/ 0 h 60"/>
                <a:gd name="T20" fmla="*/ 154 w 157"/>
                <a:gd name="T21" fmla="*/ 0 h 60"/>
                <a:gd name="T22" fmla="*/ 157 w 157"/>
                <a:gd name="T23"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60">
                  <a:moveTo>
                    <a:pt x="157" y="4"/>
                  </a:moveTo>
                  <a:lnTo>
                    <a:pt x="149" y="51"/>
                  </a:lnTo>
                  <a:lnTo>
                    <a:pt x="129" y="55"/>
                  </a:lnTo>
                  <a:lnTo>
                    <a:pt x="75" y="60"/>
                  </a:lnTo>
                  <a:lnTo>
                    <a:pt x="0" y="55"/>
                  </a:lnTo>
                  <a:lnTo>
                    <a:pt x="0" y="55"/>
                  </a:lnTo>
                  <a:lnTo>
                    <a:pt x="10" y="4"/>
                  </a:lnTo>
                  <a:lnTo>
                    <a:pt x="33" y="9"/>
                  </a:lnTo>
                  <a:lnTo>
                    <a:pt x="88" y="9"/>
                  </a:lnTo>
                  <a:lnTo>
                    <a:pt x="154" y="0"/>
                  </a:lnTo>
                  <a:lnTo>
                    <a:pt x="154" y="0"/>
                  </a:lnTo>
                  <a:lnTo>
                    <a:pt x="157" y="4"/>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52" name="Freeform 260"/>
            <p:cNvSpPr>
              <a:spLocks/>
            </p:cNvSpPr>
            <p:nvPr/>
          </p:nvSpPr>
          <p:spPr bwMode="auto">
            <a:xfrm>
              <a:off x="2122" y="2946"/>
              <a:ext cx="154" cy="56"/>
            </a:xfrm>
            <a:custGeom>
              <a:avLst/>
              <a:gdLst>
                <a:gd name="T0" fmla="*/ 154 w 154"/>
                <a:gd name="T1" fmla="*/ 0 h 56"/>
                <a:gd name="T2" fmla="*/ 133 w 154"/>
                <a:gd name="T3" fmla="*/ 5 h 56"/>
                <a:gd name="T4" fmla="*/ 79 w 154"/>
                <a:gd name="T5" fmla="*/ 5 h 56"/>
                <a:gd name="T6" fmla="*/ 10 w 154"/>
                <a:gd name="T7" fmla="*/ 0 h 56"/>
                <a:gd name="T8" fmla="*/ 10 w 154"/>
                <a:gd name="T9" fmla="*/ 0 h 56"/>
                <a:gd name="T10" fmla="*/ 0 w 154"/>
                <a:gd name="T11" fmla="*/ 47 h 56"/>
                <a:gd name="T12" fmla="*/ 21 w 154"/>
                <a:gd name="T13" fmla="*/ 51 h 56"/>
                <a:gd name="T14" fmla="*/ 75 w 154"/>
                <a:gd name="T15" fmla="*/ 56 h 56"/>
                <a:gd name="T16" fmla="*/ 146 w 154"/>
                <a:gd name="T17" fmla="*/ 47 h 56"/>
                <a:gd name="T18" fmla="*/ 146 w 154"/>
                <a:gd name="T19" fmla="*/ 47 h 56"/>
                <a:gd name="T20" fmla="*/ 154 w 15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56">
                  <a:moveTo>
                    <a:pt x="154" y="0"/>
                  </a:moveTo>
                  <a:lnTo>
                    <a:pt x="133" y="5"/>
                  </a:lnTo>
                  <a:lnTo>
                    <a:pt x="79" y="5"/>
                  </a:lnTo>
                  <a:lnTo>
                    <a:pt x="10" y="0"/>
                  </a:lnTo>
                  <a:lnTo>
                    <a:pt x="10" y="0"/>
                  </a:lnTo>
                  <a:lnTo>
                    <a:pt x="0" y="47"/>
                  </a:lnTo>
                  <a:lnTo>
                    <a:pt x="21" y="51"/>
                  </a:lnTo>
                  <a:lnTo>
                    <a:pt x="75" y="56"/>
                  </a:lnTo>
                  <a:lnTo>
                    <a:pt x="146" y="47"/>
                  </a:lnTo>
                  <a:lnTo>
                    <a:pt x="146" y="47"/>
                  </a:lnTo>
                  <a:lnTo>
                    <a:pt x="154" y="0"/>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53" name="Freeform 261"/>
            <p:cNvSpPr>
              <a:spLocks/>
            </p:cNvSpPr>
            <p:nvPr/>
          </p:nvSpPr>
          <p:spPr bwMode="auto">
            <a:xfrm>
              <a:off x="2110" y="3030"/>
              <a:ext cx="153" cy="41"/>
            </a:xfrm>
            <a:custGeom>
              <a:avLst/>
              <a:gdLst>
                <a:gd name="T0" fmla="*/ 153 w 153"/>
                <a:gd name="T1" fmla="*/ 3 h 41"/>
                <a:gd name="T2" fmla="*/ 149 w 153"/>
                <a:gd name="T3" fmla="*/ 31 h 41"/>
                <a:gd name="T4" fmla="*/ 128 w 153"/>
                <a:gd name="T5" fmla="*/ 36 h 41"/>
                <a:gd name="T6" fmla="*/ 75 w 153"/>
                <a:gd name="T7" fmla="*/ 41 h 41"/>
                <a:gd name="T8" fmla="*/ 0 w 153"/>
                <a:gd name="T9" fmla="*/ 36 h 41"/>
                <a:gd name="T10" fmla="*/ 0 w 153"/>
                <a:gd name="T11" fmla="*/ 36 h 41"/>
                <a:gd name="T12" fmla="*/ 4 w 153"/>
                <a:gd name="T13" fmla="*/ 3 h 41"/>
                <a:gd name="T14" fmla="*/ 29 w 153"/>
                <a:gd name="T15" fmla="*/ 8 h 41"/>
                <a:gd name="T16" fmla="*/ 83 w 153"/>
                <a:gd name="T17" fmla="*/ 8 h 41"/>
                <a:gd name="T18" fmla="*/ 149 w 153"/>
                <a:gd name="T19" fmla="*/ 0 h 41"/>
                <a:gd name="T20" fmla="*/ 149 w 153"/>
                <a:gd name="T21" fmla="*/ 0 h 41"/>
                <a:gd name="T22" fmla="*/ 153 w 153"/>
                <a:gd name="T23"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41">
                  <a:moveTo>
                    <a:pt x="153" y="3"/>
                  </a:moveTo>
                  <a:lnTo>
                    <a:pt x="149" y="31"/>
                  </a:lnTo>
                  <a:lnTo>
                    <a:pt x="128" y="36"/>
                  </a:lnTo>
                  <a:lnTo>
                    <a:pt x="75" y="41"/>
                  </a:lnTo>
                  <a:lnTo>
                    <a:pt x="0" y="36"/>
                  </a:lnTo>
                  <a:lnTo>
                    <a:pt x="0" y="36"/>
                  </a:lnTo>
                  <a:lnTo>
                    <a:pt x="4" y="3"/>
                  </a:lnTo>
                  <a:lnTo>
                    <a:pt x="29" y="8"/>
                  </a:lnTo>
                  <a:lnTo>
                    <a:pt x="83" y="8"/>
                  </a:lnTo>
                  <a:lnTo>
                    <a:pt x="149" y="0"/>
                  </a:lnTo>
                  <a:lnTo>
                    <a:pt x="149" y="0"/>
                  </a:lnTo>
                  <a:lnTo>
                    <a:pt x="153" y="3"/>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54" name="Freeform 262"/>
            <p:cNvSpPr>
              <a:spLocks/>
            </p:cNvSpPr>
            <p:nvPr/>
          </p:nvSpPr>
          <p:spPr bwMode="auto">
            <a:xfrm>
              <a:off x="2110" y="3033"/>
              <a:ext cx="149" cy="38"/>
            </a:xfrm>
            <a:custGeom>
              <a:avLst/>
              <a:gdLst>
                <a:gd name="T0" fmla="*/ 149 w 149"/>
                <a:gd name="T1" fmla="*/ 0 h 38"/>
                <a:gd name="T2" fmla="*/ 128 w 149"/>
                <a:gd name="T3" fmla="*/ 5 h 38"/>
                <a:gd name="T4" fmla="*/ 78 w 149"/>
                <a:gd name="T5" fmla="*/ 5 h 38"/>
                <a:gd name="T6" fmla="*/ 4 w 149"/>
                <a:gd name="T7" fmla="*/ 0 h 38"/>
                <a:gd name="T8" fmla="*/ 4 w 149"/>
                <a:gd name="T9" fmla="*/ 0 h 38"/>
                <a:gd name="T10" fmla="*/ 0 w 149"/>
                <a:gd name="T11" fmla="*/ 28 h 38"/>
                <a:gd name="T12" fmla="*/ 22 w 149"/>
                <a:gd name="T13" fmla="*/ 33 h 38"/>
                <a:gd name="T14" fmla="*/ 75 w 149"/>
                <a:gd name="T15" fmla="*/ 38 h 38"/>
                <a:gd name="T16" fmla="*/ 145 w 149"/>
                <a:gd name="T17" fmla="*/ 28 h 38"/>
                <a:gd name="T18" fmla="*/ 145 w 149"/>
                <a:gd name="T19" fmla="*/ 28 h 38"/>
                <a:gd name="T20" fmla="*/ 149 w 149"/>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38">
                  <a:moveTo>
                    <a:pt x="149" y="0"/>
                  </a:moveTo>
                  <a:lnTo>
                    <a:pt x="128" y="5"/>
                  </a:lnTo>
                  <a:lnTo>
                    <a:pt x="78" y="5"/>
                  </a:lnTo>
                  <a:lnTo>
                    <a:pt x="4" y="0"/>
                  </a:lnTo>
                  <a:lnTo>
                    <a:pt x="4" y="0"/>
                  </a:lnTo>
                  <a:lnTo>
                    <a:pt x="0" y="28"/>
                  </a:lnTo>
                  <a:lnTo>
                    <a:pt x="22" y="33"/>
                  </a:lnTo>
                  <a:lnTo>
                    <a:pt x="75" y="38"/>
                  </a:lnTo>
                  <a:lnTo>
                    <a:pt x="145" y="28"/>
                  </a:lnTo>
                  <a:lnTo>
                    <a:pt x="145" y="28"/>
                  </a:lnTo>
                  <a:lnTo>
                    <a:pt x="149" y="0"/>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55" name="Freeform 263"/>
            <p:cNvSpPr>
              <a:spLocks/>
            </p:cNvSpPr>
            <p:nvPr/>
          </p:nvSpPr>
          <p:spPr bwMode="auto">
            <a:xfrm>
              <a:off x="2069" y="2937"/>
              <a:ext cx="66" cy="245"/>
            </a:xfrm>
            <a:custGeom>
              <a:avLst/>
              <a:gdLst>
                <a:gd name="T0" fmla="*/ 41 w 66"/>
                <a:gd name="T1" fmla="*/ 0 h 245"/>
                <a:gd name="T2" fmla="*/ 63 w 66"/>
                <a:gd name="T3" fmla="*/ 0 h 245"/>
                <a:gd name="T4" fmla="*/ 66 w 66"/>
                <a:gd name="T5" fmla="*/ 0 h 245"/>
                <a:gd name="T6" fmla="*/ 25 w 66"/>
                <a:gd name="T7" fmla="*/ 245 h 245"/>
                <a:gd name="T8" fmla="*/ 0 w 66"/>
                <a:gd name="T9" fmla="*/ 245 h 245"/>
                <a:gd name="T10" fmla="*/ 0 w 66"/>
                <a:gd name="T11" fmla="*/ 239 h 245"/>
                <a:gd name="T12" fmla="*/ 41 w 66"/>
                <a:gd name="T13" fmla="*/ 0 h 245"/>
              </a:gdLst>
              <a:ahLst/>
              <a:cxnLst>
                <a:cxn ang="0">
                  <a:pos x="T0" y="T1"/>
                </a:cxn>
                <a:cxn ang="0">
                  <a:pos x="T2" y="T3"/>
                </a:cxn>
                <a:cxn ang="0">
                  <a:pos x="T4" y="T5"/>
                </a:cxn>
                <a:cxn ang="0">
                  <a:pos x="T6" y="T7"/>
                </a:cxn>
                <a:cxn ang="0">
                  <a:pos x="T8" y="T9"/>
                </a:cxn>
                <a:cxn ang="0">
                  <a:pos x="T10" y="T11"/>
                </a:cxn>
                <a:cxn ang="0">
                  <a:pos x="T12" y="T13"/>
                </a:cxn>
              </a:cxnLst>
              <a:rect l="0" t="0" r="r" b="b"/>
              <a:pathLst>
                <a:path w="66" h="245">
                  <a:moveTo>
                    <a:pt x="41" y="0"/>
                  </a:moveTo>
                  <a:lnTo>
                    <a:pt x="63" y="0"/>
                  </a:lnTo>
                  <a:lnTo>
                    <a:pt x="66" y="0"/>
                  </a:lnTo>
                  <a:lnTo>
                    <a:pt x="25" y="245"/>
                  </a:lnTo>
                  <a:lnTo>
                    <a:pt x="0" y="245"/>
                  </a:lnTo>
                  <a:lnTo>
                    <a:pt x="0" y="239"/>
                  </a:lnTo>
                  <a:lnTo>
                    <a:pt x="41" y="0"/>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56" name="Freeform 264"/>
            <p:cNvSpPr>
              <a:spLocks/>
            </p:cNvSpPr>
            <p:nvPr/>
          </p:nvSpPr>
          <p:spPr bwMode="auto">
            <a:xfrm>
              <a:off x="2074" y="2937"/>
              <a:ext cx="58" cy="245"/>
            </a:xfrm>
            <a:custGeom>
              <a:avLst/>
              <a:gdLst>
                <a:gd name="T0" fmla="*/ 58 w 58"/>
                <a:gd name="T1" fmla="*/ 5 h 245"/>
                <a:gd name="T2" fmla="*/ 53 w 58"/>
                <a:gd name="T3" fmla="*/ 5 h 245"/>
                <a:gd name="T4" fmla="*/ 45 w 58"/>
                <a:gd name="T5" fmla="*/ 0 h 245"/>
                <a:gd name="T6" fmla="*/ 40 w 58"/>
                <a:gd name="T7" fmla="*/ 0 h 245"/>
                <a:gd name="T8" fmla="*/ 40 w 58"/>
                <a:gd name="T9" fmla="*/ 0 h 245"/>
                <a:gd name="T10" fmla="*/ 0 w 58"/>
                <a:gd name="T11" fmla="*/ 239 h 245"/>
                <a:gd name="T12" fmla="*/ 20 w 58"/>
                <a:gd name="T13" fmla="*/ 245 h 245"/>
                <a:gd name="T14" fmla="*/ 58 w 58"/>
                <a:gd name="T15" fmla="*/ 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5">
                  <a:moveTo>
                    <a:pt x="58" y="5"/>
                  </a:moveTo>
                  <a:lnTo>
                    <a:pt x="53" y="5"/>
                  </a:lnTo>
                  <a:lnTo>
                    <a:pt x="45" y="0"/>
                  </a:lnTo>
                  <a:lnTo>
                    <a:pt x="40" y="0"/>
                  </a:lnTo>
                  <a:lnTo>
                    <a:pt x="40" y="0"/>
                  </a:lnTo>
                  <a:lnTo>
                    <a:pt x="0" y="239"/>
                  </a:lnTo>
                  <a:lnTo>
                    <a:pt x="20" y="245"/>
                  </a:lnTo>
                  <a:lnTo>
                    <a:pt x="58" y="5"/>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57" name="Freeform 265"/>
            <p:cNvSpPr>
              <a:spLocks/>
            </p:cNvSpPr>
            <p:nvPr/>
          </p:nvSpPr>
          <p:spPr bwMode="auto">
            <a:xfrm>
              <a:off x="2238" y="2937"/>
              <a:ext cx="63" cy="239"/>
            </a:xfrm>
            <a:custGeom>
              <a:avLst/>
              <a:gdLst>
                <a:gd name="T0" fmla="*/ 63 w 63"/>
                <a:gd name="T1" fmla="*/ 0 h 239"/>
                <a:gd name="T2" fmla="*/ 54 w 63"/>
                <a:gd name="T3" fmla="*/ 0 h 239"/>
                <a:gd name="T4" fmla="*/ 46 w 63"/>
                <a:gd name="T5" fmla="*/ 0 h 239"/>
                <a:gd name="T6" fmla="*/ 41 w 63"/>
                <a:gd name="T7" fmla="*/ 0 h 239"/>
                <a:gd name="T8" fmla="*/ 41 w 63"/>
                <a:gd name="T9" fmla="*/ 0 h 239"/>
                <a:gd name="T10" fmla="*/ 0 w 63"/>
                <a:gd name="T11" fmla="*/ 239 h 239"/>
                <a:gd name="T12" fmla="*/ 21 w 63"/>
                <a:gd name="T13" fmla="*/ 239 h 239"/>
                <a:gd name="T14" fmla="*/ 63 w 63"/>
                <a:gd name="T15" fmla="*/ 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239">
                  <a:moveTo>
                    <a:pt x="63" y="0"/>
                  </a:moveTo>
                  <a:lnTo>
                    <a:pt x="54" y="0"/>
                  </a:lnTo>
                  <a:lnTo>
                    <a:pt x="46" y="0"/>
                  </a:lnTo>
                  <a:lnTo>
                    <a:pt x="41" y="0"/>
                  </a:lnTo>
                  <a:lnTo>
                    <a:pt x="41" y="0"/>
                  </a:lnTo>
                  <a:lnTo>
                    <a:pt x="0" y="239"/>
                  </a:lnTo>
                  <a:lnTo>
                    <a:pt x="21" y="239"/>
                  </a:lnTo>
                  <a:lnTo>
                    <a:pt x="63" y="0"/>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58" name="Freeform 266"/>
            <p:cNvSpPr>
              <a:spLocks/>
            </p:cNvSpPr>
            <p:nvPr/>
          </p:nvSpPr>
          <p:spPr bwMode="auto">
            <a:xfrm>
              <a:off x="1046" y="2374"/>
              <a:ext cx="20" cy="19"/>
            </a:xfrm>
            <a:custGeom>
              <a:avLst/>
              <a:gdLst>
                <a:gd name="T0" fmla="*/ 20 w 20"/>
                <a:gd name="T1" fmla="*/ 0 h 19"/>
                <a:gd name="T2" fmla="*/ 17 w 20"/>
                <a:gd name="T3" fmla="*/ 0 h 19"/>
                <a:gd name="T4" fmla="*/ 12 w 20"/>
                <a:gd name="T5" fmla="*/ 6 h 19"/>
                <a:gd name="T6" fmla="*/ 8 w 20"/>
                <a:gd name="T7" fmla="*/ 6 h 19"/>
                <a:gd name="T8" fmla="*/ 8 w 20"/>
                <a:gd name="T9" fmla="*/ 6 h 19"/>
                <a:gd name="T10" fmla="*/ 4 w 20"/>
                <a:gd name="T11" fmla="*/ 9 h 19"/>
                <a:gd name="T12" fmla="*/ 0 w 20"/>
                <a:gd name="T13" fmla="*/ 14 h 19"/>
                <a:gd name="T14" fmla="*/ 0 w 20"/>
                <a:gd name="T15" fmla="*/ 19 h 19"/>
                <a:gd name="T16" fmla="*/ 0 w 20"/>
                <a:gd name="T17" fmla="*/ 19 h 19"/>
                <a:gd name="T18" fmla="*/ 0 w 20"/>
                <a:gd name="T19" fmla="*/ 19 h 19"/>
                <a:gd name="T20" fmla="*/ 8 w 20"/>
                <a:gd name="T21" fmla="*/ 19 h 19"/>
                <a:gd name="T22" fmla="*/ 12 w 20"/>
                <a:gd name="T23" fmla="*/ 14 h 19"/>
                <a:gd name="T24" fmla="*/ 12 w 20"/>
                <a:gd name="T25" fmla="*/ 14 h 19"/>
                <a:gd name="T26" fmla="*/ 17 w 20"/>
                <a:gd name="T27" fmla="*/ 9 h 19"/>
                <a:gd name="T28" fmla="*/ 20 w 20"/>
                <a:gd name="T29" fmla="*/ 6 h 19"/>
                <a:gd name="T30" fmla="*/ 20 w 20"/>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9">
                  <a:moveTo>
                    <a:pt x="20" y="0"/>
                  </a:moveTo>
                  <a:lnTo>
                    <a:pt x="17" y="0"/>
                  </a:lnTo>
                  <a:lnTo>
                    <a:pt x="12" y="6"/>
                  </a:lnTo>
                  <a:lnTo>
                    <a:pt x="8" y="6"/>
                  </a:lnTo>
                  <a:lnTo>
                    <a:pt x="8" y="6"/>
                  </a:lnTo>
                  <a:lnTo>
                    <a:pt x="4" y="9"/>
                  </a:lnTo>
                  <a:lnTo>
                    <a:pt x="0" y="14"/>
                  </a:lnTo>
                  <a:lnTo>
                    <a:pt x="0" y="19"/>
                  </a:lnTo>
                  <a:lnTo>
                    <a:pt x="0" y="19"/>
                  </a:lnTo>
                  <a:lnTo>
                    <a:pt x="0" y="19"/>
                  </a:lnTo>
                  <a:lnTo>
                    <a:pt x="8" y="19"/>
                  </a:lnTo>
                  <a:lnTo>
                    <a:pt x="12" y="14"/>
                  </a:lnTo>
                  <a:lnTo>
                    <a:pt x="12" y="14"/>
                  </a:lnTo>
                  <a:lnTo>
                    <a:pt x="17" y="9"/>
                  </a:lnTo>
                  <a:lnTo>
                    <a:pt x="20" y="6"/>
                  </a:lnTo>
                  <a:lnTo>
                    <a:pt x="20" y="0"/>
                  </a:lnTo>
                  <a:close/>
                </a:path>
              </a:pathLst>
            </a:custGeom>
            <a:solidFill>
              <a:srgbClr val="6633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59" name="Freeform 267"/>
            <p:cNvSpPr>
              <a:spLocks/>
            </p:cNvSpPr>
            <p:nvPr/>
          </p:nvSpPr>
          <p:spPr bwMode="auto">
            <a:xfrm>
              <a:off x="869" y="3080"/>
              <a:ext cx="696" cy="14"/>
            </a:xfrm>
            <a:custGeom>
              <a:avLst/>
              <a:gdLst>
                <a:gd name="T0" fmla="*/ 696 w 696"/>
                <a:gd name="T1" fmla="*/ 4 h 14"/>
                <a:gd name="T2" fmla="*/ 671 w 696"/>
                <a:gd name="T3" fmla="*/ 0 h 14"/>
                <a:gd name="T4" fmla="*/ 0 w 696"/>
                <a:gd name="T5" fmla="*/ 0 h 14"/>
                <a:gd name="T6" fmla="*/ 0 w 696"/>
                <a:gd name="T7" fmla="*/ 14 h 14"/>
                <a:gd name="T8" fmla="*/ 696 w 696"/>
                <a:gd name="T9" fmla="*/ 4 h 14"/>
              </a:gdLst>
              <a:ahLst/>
              <a:cxnLst>
                <a:cxn ang="0">
                  <a:pos x="T0" y="T1"/>
                </a:cxn>
                <a:cxn ang="0">
                  <a:pos x="T2" y="T3"/>
                </a:cxn>
                <a:cxn ang="0">
                  <a:pos x="T4" y="T5"/>
                </a:cxn>
                <a:cxn ang="0">
                  <a:pos x="T6" y="T7"/>
                </a:cxn>
                <a:cxn ang="0">
                  <a:pos x="T8" y="T9"/>
                </a:cxn>
              </a:cxnLst>
              <a:rect l="0" t="0" r="r" b="b"/>
              <a:pathLst>
                <a:path w="696" h="14">
                  <a:moveTo>
                    <a:pt x="696" y="4"/>
                  </a:moveTo>
                  <a:lnTo>
                    <a:pt x="671" y="0"/>
                  </a:lnTo>
                  <a:lnTo>
                    <a:pt x="0" y="0"/>
                  </a:lnTo>
                  <a:lnTo>
                    <a:pt x="0" y="14"/>
                  </a:lnTo>
                  <a:lnTo>
                    <a:pt x="696" y="4"/>
                  </a:lnTo>
                  <a:close/>
                </a:path>
              </a:pathLst>
            </a:custGeom>
            <a:solidFill>
              <a:srgbClr val="A5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60" name="Freeform 268"/>
            <p:cNvSpPr>
              <a:spLocks/>
            </p:cNvSpPr>
            <p:nvPr/>
          </p:nvSpPr>
          <p:spPr bwMode="auto">
            <a:xfrm>
              <a:off x="1780" y="3089"/>
              <a:ext cx="17" cy="313"/>
            </a:xfrm>
            <a:custGeom>
              <a:avLst/>
              <a:gdLst>
                <a:gd name="T0" fmla="*/ 0 w 17"/>
                <a:gd name="T1" fmla="*/ 0 h 313"/>
                <a:gd name="T2" fmla="*/ 0 w 17"/>
                <a:gd name="T3" fmla="*/ 300 h 313"/>
                <a:gd name="T4" fmla="*/ 17 w 17"/>
                <a:gd name="T5" fmla="*/ 313 h 313"/>
                <a:gd name="T6" fmla="*/ 17 w 17"/>
                <a:gd name="T7" fmla="*/ 5 h 313"/>
                <a:gd name="T8" fmla="*/ 0 w 17"/>
                <a:gd name="T9" fmla="*/ 0 h 313"/>
              </a:gdLst>
              <a:ahLst/>
              <a:cxnLst>
                <a:cxn ang="0">
                  <a:pos x="T0" y="T1"/>
                </a:cxn>
                <a:cxn ang="0">
                  <a:pos x="T2" y="T3"/>
                </a:cxn>
                <a:cxn ang="0">
                  <a:pos x="T4" y="T5"/>
                </a:cxn>
                <a:cxn ang="0">
                  <a:pos x="T6" y="T7"/>
                </a:cxn>
                <a:cxn ang="0">
                  <a:pos x="T8" y="T9"/>
                </a:cxn>
              </a:cxnLst>
              <a:rect l="0" t="0" r="r" b="b"/>
              <a:pathLst>
                <a:path w="17" h="313">
                  <a:moveTo>
                    <a:pt x="0" y="0"/>
                  </a:moveTo>
                  <a:lnTo>
                    <a:pt x="0" y="300"/>
                  </a:lnTo>
                  <a:lnTo>
                    <a:pt x="17" y="313"/>
                  </a:lnTo>
                  <a:lnTo>
                    <a:pt x="17" y="5"/>
                  </a:lnTo>
                  <a:lnTo>
                    <a:pt x="0" y="0"/>
                  </a:lnTo>
                  <a:close/>
                </a:path>
              </a:pathLst>
            </a:custGeom>
            <a:solidFill>
              <a:srgbClr val="8C47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61" name="Freeform 269"/>
            <p:cNvSpPr>
              <a:spLocks/>
            </p:cNvSpPr>
            <p:nvPr/>
          </p:nvSpPr>
          <p:spPr bwMode="auto">
            <a:xfrm>
              <a:off x="1545" y="3098"/>
              <a:ext cx="244" cy="5"/>
            </a:xfrm>
            <a:custGeom>
              <a:avLst/>
              <a:gdLst>
                <a:gd name="T0" fmla="*/ 244 w 244"/>
                <a:gd name="T1" fmla="*/ 5 h 5"/>
                <a:gd name="T2" fmla="*/ 235 w 244"/>
                <a:gd name="T3" fmla="*/ 0 h 5"/>
                <a:gd name="T4" fmla="*/ 0 w 244"/>
                <a:gd name="T5" fmla="*/ 0 h 5"/>
                <a:gd name="T6" fmla="*/ 4 w 244"/>
                <a:gd name="T7" fmla="*/ 5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235" y="0"/>
                  </a:lnTo>
                  <a:lnTo>
                    <a:pt x="0" y="0"/>
                  </a:lnTo>
                  <a:lnTo>
                    <a:pt x="4" y="5"/>
                  </a:lnTo>
                  <a:lnTo>
                    <a:pt x="244" y="5"/>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62" name="Rectangle 270"/>
            <p:cNvSpPr>
              <a:spLocks noChangeArrowheads="1"/>
            </p:cNvSpPr>
            <p:nvPr/>
          </p:nvSpPr>
          <p:spPr bwMode="auto">
            <a:xfrm>
              <a:off x="1545" y="3103"/>
              <a:ext cx="244" cy="286"/>
            </a:xfrm>
            <a:prstGeom prst="rect">
              <a:avLst/>
            </a:prstGeom>
            <a:solidFill>
              <a:srgbClr val="7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063" name="Freeform 271"/>
            <p:cNvSpPr>
              <a:spLocks/>
            </p:cNvSpPr>
            <p:nvPr/>
          </p:nvSpPr>
          <p:spPr bwMode="auto">
            <a:xfrm>
              <a:off x="869" y="3084"/>
              <a:ext cx="696" cy="318"/>
            </a:xfrm>
            <a:custGeom>
              <a:avLst/>
              <a:gdLst>
                <a:gd name="T0" fmla="*/ 680 w 696"/>
                <a:gd name="T1" fmla="*/ 318 h 318"/>
                <a:gd name="T2" fmla="*/ 680 w 696"/>
                <a:gd name="T3" fmla="*/ 14 h 318"/>
                <a:gd name="T4" fmla="*/ 696 w 696"/>
                <a:gd name="T5" fmla="*/ 14 h 318"/>
                <a:gd name="T6" fmla="*/ 696 w 696"/>
                <a:gd name="T7" fmla="*/ 0 h 318"/>
                <a:gd name="T8" fmla="*/ 0 w 696"/>
                <a:gd name="T9" fmla="*/ 0 h 318"/>
                <a:gd name="T10" fmla="*/ 0 w 696"/>
                <a:gd name="T11" fmla="*/ 318 h 318"/>
                <a:gd name="T12" fmla="*/ 680 w 696"/>
                <a:gd name="T13" fmla="*/ 318 h 318"/>
              </a:gdLst>
              <a:ahLst/>
              <a:cxnLst>
                <a:cxn ang="0">
                  <a:pos x="T0" y="T1"/>
                </a:cxn>
                <a:cxn ang="0">
                  <a:pos x="T2" y="T3"/>
                </a:cxn>
                <a:cxn ang="0">
                  <a:pos x="T4" y="T5"/>
                </a:cxn>
                <a:cxn ang="0">
                  <a:pos x="T6" y="T7"/>
                </a:cxn>
                <a:cxn ang="0">
                  <a:pos x="T8" y="T9"/>
                </a:cxn>
                <a:cxn ang="0">
                  <a:pos x="T10" y="T11"/>
                </a:cxn>
                <a:cxn ang="0">
                  <a:pos x="T12" y="T13"/>
                </a:cxn>
              </a:cxnLst>
              <a:rect l="0" t="0" r="r" b="b"/>
              <a:pathLst>
                <a:path w="696" h="318">
                  <a:moveTo>
                    <a:pt x="680" y="318"/>
                  </a:moveTo>
                  <a:lnTo>
                    <a:pt x="680" y="14"/>
                  </a:lnTo>
                  <a:lnTo>
                    <a:pt x="696" y="14"/>
                  </a:lnTo>
                  <a:lnTo>
                    <a:pt x="696" y="0"/>
                  </a:lnTo>
                  <a:lnTo>
                    <a:pt x="0" y="0"/>
                  </a:lnTo>
                  <a:lnTo>
                    <a:pt x="0" y="318"/>
                  </a:lnTo>
                  <a:lnTo>
                    <a:pt x="680" y="318"/>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64" name="Rectangle 272"/>
            <p:cNvSpPr>
              <a:spLocks noChangeArrowheads="1"/>
            </p:cNvSpPr>
            <p:nvPr/>
          </p:nvSpPr>
          <p:spPr bwMode="auto">
            <a:xfrm>
              <a:off x="869" y="3098"/>
              <a:ext cx="680" cy="5"/>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065" name="Freeform 273"/>
            <p:cNvSpPr>
              <a:spLocks/>
            </p:cNvSpPr>
            <p:nvPr/>
          </p:nvSpPr>
          <p:spPr bwMode="auto">
            <a:xfrm>
              <a:off x="869" y="3145"/>
              <a:ext cx="643" cy="18"/>
            </a:xfrm>
            <a:custGeom>
              <a:avLst/>
              <a:gdLst>
                <a:gd name="T0" fmla="*/ 643 w 643"/>
                <a:gd name="T1" fmla="*/ 0 h 18"/>
                <a:gd name="T2" fmla="*/ 623 w 643"/>
                <a:gd name="T3" fmla="*/ 18 h 18"/>
                <a:gd name="T4" fmla="*/ 0 w 643"/>
                <a:gd name="T5" fmla="*/ 18 h 18"/>
                <a:gd name="T6" fmla="*/ 0 w 643"/>
                <a:gd name="T7" fmla="*/ 0 h 18"/>
                <a:gd name="T8" fmla="*/ 643 w 643"/>
                <a:gd name="T9" fmla="*/ 0 h 18"/>
              </a:gdLst>
              <a:ahLst/>
              <a:cxnLst>
                <a:cxn ang="0">
                  <a:pos x="T0" y="T1"/>
                </a:cxn>
                <a:cxn ang="0">
                  <a:pos x="T2" y="T3"/>
                </a:cxn>
                <a:cxn ang="0">
                  <a:pos x="T4" y="T5"/>
                </a:cxn>
                <a:cxn ang="0">
                  <a:pos x="T6" y="T7"/>
                </a:cxn>
                <a:cxn ang="0">
                  <a:pos x="T8" y="T9"/>
                </a:cxn>
              </a:cxnLst>
              <a:rect l="0" t="0" r="r" b="b"/>
              <a:pathLst>
                <a:path w="643" h="18">
                  <a:moveTo>
                    <a:pt x="643" y="0"/>
                  </a:moveTo>
                  <a:lnTo>
                    <a:pt x="623" y="18"/>
                  </a:lnTo>
                  <a:lnTo>
                    <a:pt x="0" y="18"/>
                  </a:lnTo>
                  <a:lnTo>
                    <a:pt x="0" y="0"/>
                  </a:lnTo>
                  <a:lnTo>
                    <a:pt x="643"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66" name="Freeform 274"/>
            <p:cNvSpPr>
              <a:spLocks/>
            </p:cNvSpPr>
            <p:nvPr/>
          </p:nvSpPr>
          <p:spPr bwMode="auto">
            <a:xfrm>
              <a:off x="1492" y="3145"/>
              <a:ext cx="20" cy="211"/>
            </a:xfrm>
            <a:custGeom>
              <a:avLst/>
              <a:gdLst>
                <a:gd name="T0" fmla="*/ 20 w 20"/>
                <a:gd name="T1" fmla="*/ 0 h 211"/>
                <a:gd name="T2" fmla="*/ 0 w 20"/>
                <a:gd name="T3" fmla="*/ 18 h 211"/>
                <a:gd name="T4" fmla="*/ 0 w 20"/>
                <a:gd name="T5" fmla="*/ 194 h 211"/>
                <a:gd name="T6" fmla="*/ 20 w 20"/>
                <a:gd name="T7" fmla="*/ 211 h 211"/>
                <a:gd name="T8" fmla="*/ 20 w 20"/>
                <a:gd name="T9" fmla="*/ 0 h 211"/>
              </a:gdLst>
              <a:ahLst/>
              <a:cxnLst>
                <a:cxn ang="0">
                  <a:pos x="T0" y="T1"/>
                </a:cxn>
                <a:cxn ang="0">
                  <a:pos x="T2" y="T3"/>
                </a:cxn>
                <a:cxn ang="0">
                  <a:pos x="T4" y="T5"/>
                </a:cxn>
                <a:cxn ang="0">
                  <a:pos x="T6" y="T7"/>
                </a:cxn>
                <a:cxn ang="0">
                  <a:pos x="T8" y="T9"/>
                </a:cxn>
              </a:cxnLst>
              <a:rect l="0" t="0" r="r" b="b"/>
              <a:pathLst>
                <a:path w="20" h="211">
                  <a:moveTo>
                    <a:pt x="20" y="0"/>
                  </a:moveTo>
                  <a:lnTo>
                    <a:pt x="0" y="18"/>
                  </a:lnTo>
                  <a:lnTo>
                    <a:pt x="0" y="194"/>
                  </a:lnTo>
                  <a:lnTo>
                    <a:pt x="20" y="211"/>
                  </a:lnTo>
                  <a:lnTo>
                    <a:pt x="20"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67" name="Freeform 275"/>
            <p:cNvSpPr>
              <a:spLocks/>
            </p:cNvSpPr>
            <p:nvPr/>
          </p:nvSpPr>
          <p:spPr bwMode="auto">
            <a:xfrm>
              <a:off x="869" y="3320"/>
              <a:ext cx="643" cy="22"/>
            </a:xfrm>
            <a:custGeom>
              <a:avLst/>
              <a:gdLst>
                <a:gd name="T0" fmla="*/ 643 w 643"/>
                <a:gd name="T1" fmla="*/ 22 h 22"/>
                <a:gd name="T2" fmla="*/ 623 w 643"/>
                <a:gd name="T3" fmla="*/ 0 h 22"/>
                <a:gd name="T4" fmla="*/ 0 w 643"/>
                <a:gd name="T5" fmla="*/ 0 h 22"/>
                <a:gd name="T6" fmla="*/ 0 w 643"/>
                <a:gd name="T7" fmla="*/ 22 h 22"/>
                <a:gd name="T8" fmla="*/ 643 w 643"/>
                <a:gd name="T9" fmla="*/ 22 h 22"/>
              </a:gdLst>
              <a:ahLst/>
              <a:cxnLst>
                <a:cxn ang="0">
                  <a:pos x="T0" y="T1"/>
                </a:cxn>
                <a:cxn ang="0">
                  <a:pos x="T2" y="T3"/>
                </a:cxn>
                <a:cxn ang="0">
                  <a:pos x="T4" y="T5"/>
                </a:cxn>
                <a:cxn ang="0">
                  <a:pos x="T6" y="T7"/>
                </a:cxn>
                <a:cxn ang="0">
                  <a:pos x="T8" y="T9"/>
                </a:cxn>
              </a:cxnLst>
              <a:rect l="0" t="0" r="r" b="b"/>
              <a:pathLst>
                <a:path w="643" h="22">
                  <a:moveTo>
                    <a:pt x="643" y="22"/>
                  </a:moveTo>
                  <a:lnTo>
                    <a:pt x="623" y="0"/>
                  </a:lnTo>
                  <a:lnTo>
                    <a:pt x="0" y="0"/>
                  </a:lnTo>
                  <a:lnTo>
                    <a:pt x="0" y="22"/>
                  </a:lnTo>
                  <a:lnTo>
                    <a:pt x="643" y="22"/>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68" name="Freeform 276"/>
            <p:cNvSpPr>
              <a:spLocks/>
            </p:cNvSpPr>
            <p:nvPr/>
          </p:nvSpPr>
          <p:spPr bwMode="auto">
            <a:xfrm>
              <a:off x="1780" y="3084"/>
              <a:ext cx="21" cy="19"/>
            </a:xfrm>
            <a:custGeom>
              <a:avLst/>
              <a:gdLst>
                <a:gd name="T0" fmla="*/ 17 w 21"/>
                <a:gd name="T1" fmla="*/ 19 h 19"/>
                <a:gd name="T2" fmla="*/ 0 w 21"/>
                <a:gd name="T3" fmla="*/ 14 h 19"/>
                <a:gd name="T4" fmla="*/ 0 w 21"/>
                <a:gd name="T5" fmla="*/ 0 h 19"/>
                <a:gd name="T6" fmla="*/ 21 w 21"/>
                <a:gd name="T7" fmla="*/ 10 h 19"/>
                <a:gd name="T8" fmla="*/ 17 w 21"/>
                <a:gd name="T9" fmla="*/ 19 h 19"/>
              </a:gdLst>
              <a:ahLst/>
              <a:cxnLst>
                <a:cxn ang="0">
                  <a:pos x="T0" y="T1"/>
                </a:cxn>
                <a:cxn ang="0">
                  <a:pos x="T2" y="T3"/>
                </a:cxn>
                <a:cxn ang="0">
                  <a:pos x="T4" y="T5"/>
                </a:cxn>
                <a:cxn ang="0">
                  <a:pos x="T6" y="T7"/>
                </a:cxn>
                <a:cxn ang="0">
                  <a:pos x="T8" y="T9"/>
                </a:cxn>
              </a:cxnLst>
              <a:rect l="0" t="0" r="r" b="b"/>
              <a:pathLst>
                <a:path w="21" h="19">
                  <a:moveTo>
                    <a:pt x="17" y="19"/>
                  </a:moveTo>
                  <a:lnTo>
                    <a:pt x="0" y="14"/>
                  </a:lnTo>
                  <a:lnTo>
                    <a:pt x="0" y="0"/>
                  </a:lnTo>
                  <a:lnTo>
                    <a:pt x="21" y="10"/>
                  </a:lnTo>
                  <a:lnTo>
                    <a:pt x="17" y="19"/>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69" name="Freeform 277"/>
            <p:cNvSpPr>
              <a:spLocks/>
            </p:cNvSpPr>
            <p:nvPr/>
          </p:nvSpPr>
          <p:spPr bwMode="auto">
            <a:xfrm>
              <a:off x="1780" y="3084"/>
              <a:ext cx="504" cy="318"/>
            </a:xfrm>
            <a:custGeom>
              <a:avLst/>
              <a:gdLst>
                <a:gd name="T0" fmla="*/ 17 w 504"/>
                <a:gd name="T1" fmla="*/ 318 h 318"/>
                <a:gd name="T2" fmla="*/ 17 w 504"/>
                <a:gd name="T3" fmla="*/ 14 h 318"/>
                <a:gd name="T4" fmla="*/ 0 w 504"/>
                <a:gd name="T5" fmla="*/ 14 h 318"/>
                <a:gd name="T6" fmla="*/ 0 w 504"/>
                <a:gd name="T7" fmla="*/ 0 h 318"/>
                <a:gd name="T8" fmla="*/ 504 w 504"/>
                <a:gd name="T9" fmla="*/ 0 h 318"/>
                <a:gd name="T10" fmla="*/ 504 w 504"/>
                <a:gd name="T11" fmla="*/ 318 h 318"/>
                <a:gd name="T12" fmla="*/ 17 w 504"/>
                <a:gd name="T13" fmla="*/ 318 h 318"/>
              </a:gdLst>
              <a:ahLst/>
              <a:cxnLst>
                <a:cxn ang="0">
                  <a:pos x="T0" y="T1"/>
                </a:cxn>
                <a:cxn ang="0">
                  <a:pos x="T2" y="T3"/>
                </a:cxn>
                <a:cxn ang="0">
                  <a:pos x="T4" y="T5"/>
                </a:cxn>
                <a:cxn ang="0">
                  <a:pos x="T6" y="T7"/>
                </a:cxn>
                <a:cxn ang="0">
                  <a:pos x="T8" y="T9"/>
                </a:cxn>
                <a:cxn ang="0">
                  <a:pos x="T10" y="T11"/>
                </a:cxn>
                <a:cxn ang="0">
                  <a:pos x="T12" y="T13"/>
                </a:cxn>
              </a:cxnLst>
              <a:rect l="0" t="0" r="r" b="b"/>
              <a:pathLst>
                <a:path w="504" h="318">
                  <a:moveTo>
                    <a:pt x="17" y="318"/>
                  </a:moveTo>
                  <a:lnTo>
                    <a:pt x="17" y="14"/>
                  </a:lnTo>
                  <a:lnTo>
                    <a:pt x="0" y="14"/>
                  </a:lnTo>
                  <a:lnTo>
                    <a:pt x="0" y="0"/>
                  </a:lnTo>
                  <a:lnTo>
                    <a:pt x="504" y="0"/>
                  </a:lnTo>
                  <a:lnTo>
                    <a:pt x="504" y="318"/>
                  </a:lnTo>
                  <a:lnTo>
                    <a:pt x="17" y="318"/>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70" name="Rectangle 278"/>
            <p:cNvSpPr>
              <a:spLocks noChangeArrowheads="1"/>
            </p:cNvSpPr>
            <p:nvPr/>
          </p:nvSpPr>
          <p:spPr bwMode="auto">
            <a:xfrm>
              <a:off x="1797" y="3098"/>
              <a:ext cx="487" cy="5"/>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071" name="Freeform 279"/>
            <p:cNvSpPr>
              <a:spLocks/>
            </p:cNvSpPr>
            <p:nvPr/>
          </p:nvSpPr>
          <p:spPr bwMode="auto">
            <a:xfrm>
              <a:off x="1838" y="3145"/>
              <a:ext cx="446" cy="18"/>
            </a:xfrm>
            <a:custGeom>
              <a:avLst/>
              <a:gdLst>
                <a:gd name="T0" fmla="*/ 0 w 446"/>
                <a:gd name="T1" fmla="*/ 0 h 18"/>
                <a:gd name="T2" fmla="*/ 17 w 446"/>
                <a:gd name="T3" fmla="*/ 18 h 18"/>
                <a:gd name="T4" fmla="*/ 446 w 446"/>
                <a:gd name="T5" fmla="*/ 18 h 18"/>
                <a:gd name="T6" fmla="*/ 446 w 446"/>
                <a:gd name="T7" fmla="*/ 0 h 18"/>
                <a:gd name="T8" fmla="*/ 0 w 446"/>
                <a:gd name="T9" fmla="*/ 0 h 18"/>
              </a:gdLst>
              <a:ahLst/>
              <a:cxnLst>
                <a:cxn ang="0">
                  <a:pos x="T0" y="T1"/>
                </a:cxn>
                <a:cxn ang="0">
                  <a:pos x="T2" y="T3"/>
                </a:cxn>
                <a:cxn ang="0">
                  <a:pos x="T4" y="T5"/>
                </a:cxn>
                <a:cxn ang="0">
                  <a:pos x="T6" y="T7"/>
                </a:cxn>
                <a:cxn ang="0">
                  <a:pos x="T8" y="T9"/>
                </a:cxn>
              </a:cxnLst>
              <a:rect l="0" t="0" r="r" b="b"/>
              <a:pathLst>
                <a:path w="446" h="18">
                  <a:moveTo>
                    <a:pt x="0" y="0"/>
                  </a:moveTo>
                  <a:lnTo>
                    <a:pt x="17" y="18"/>
                  </a:lnTo>
                  <a:lnTo>
                    <a:pt x="446" y="18"/>
                  </a:lnTo>
                  <a:lnTo>
                    <a:pt x="446" y="0"/>
                  </a:lnTo>
                  <a:lnTo>
                    <a:pt x="0"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72" name="Freeform 280"/>
            <p:cNvSpPr>
              <a:spLocks/>
            </p:cNvSpPr>
            <p:nvPr/>
          </p:nvSpPr>
          <p:spPr bwMode="auto">
            <a:xfrm>
              <a:off x="1838" y="3145"/>
              <a:ext cx="17" cy="211"/>
            </a:xfrm>
            <a:custGeom>
              <a:avLst/>
              <a:gdLst>
                <a:gd name="T0" fmla="*/ 0 w 17"/>
                <a:gd name="T1" fmla="*/ 0 h 211"/>
                <a:gd name="T2" fmla="*/ 17 w 17"/>
                <a:gd name="T3" fmla="*/ 18 h 211"/>
                <a:gd name="T4" fmla="*/ 17 w 17"/>
                <a:gd name="T5" fmla="*/ 194 h 211"/>
                <a:gd name="T6" fmla="*/ 0 w 17"/>
                <a:gd name="T7" fmla="*/ 211 h 211"/>
                <a:gd name="T8" fmla="*/ 0 w 17"/>
                <a:gd name="T9" fmla="*/ 0 h 211"/>
              </a:gdLst>
              <a:ahLst/>
              <a:cxnLst>
                <a:cxn ang="0">
                  <a:pos x="T0" y="T1"/>
                </a:cxn>
                <a:cxn ang="0">
                  <a:pos x="T2" y="T3"/>
                </a:cxn>
                <a:cxn ang="0">
                  <a:pos x="T4" y="T5"/>
                </a:cxn>
                <a:cxn ang="0">
                  <a:pos x="T6" y="T7"/>
                </a:cxn>
                <a:cxn ang="0">
                  <a:pos x="T8" y="T9"/>
                </a:cxn>
              </a:cxnLst>
              <a:rect l="0" t="0" r="r" b="b"/>
              <a:pathLst>
                <a:path w="17" h="211">
                  <a:moveTo>
                    <a:pt x="0" y="0"/>
                  </a:moveTo>
                  <a:lnTo>
                    <a:pt x="17" y="18"/>
                  </a:lnTo>
                  <a:lnTo>
                    <a:pt x="17" y="194"/>
                  </a:lnTo>
                  <a:lnTo>
                    <a:pt x="0" y="211"/>
                  </a:lnTo>
                  <a:lnTo>
                    <a:pt x="0"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73" name="Freeform 281"/>
            <p:cNvSpPr>
              <a:spLocks/>
            </p:cNvSpPr>
            <p:nvPr/>
          </p:nvSpPr>
          <p:spPr bwMode="auto">
            <a:xfrm>
              <a:off x="1838" y="3339"/>
              <a:ext cx="446" cy="17"/>
            </a:xfrm>
            <a:custGeom>
              <a:avLst/>
              <a:gdLst>
                <a:gd name="T0" fmla="*/ 0 w 446"/>
                <a:gd name="T1" fmla="*/ 17 h 17"/>
                <a:gd name="T2" fmla="*/ 17 w 446"/>
                <a:gd name="T3" fmla="*/ 0 h 17"/>
                <a:gd name="T4" fmla="*/ 446 w 446"/>
                <a:gd name="T5" fmla="*/ 0 h 17"/>
                <a:gd name="T6" fmla="*/ 446 w 446"/>
                <a:gd name="T7" fmla="*/ 17 h 17"/>
                <a:gd name="T8" fmla="*/ 0 w 446"/>
                <a:gd name="T9" fmla="*/ 17 h 17"/>
              </a:gdLst>
              <a:ahLst/>
              <a:cxnLst>
                <a:cxn ang="0">
                  <a:pos x="T0" y="T1"/>
                </a:cxn>
                <a:cxn ang="0">
                  <a:pos x="T2" y="T3"/>
                </a:cxn>
                <a:cxn ang="0">
                  <a:pos x="T4" y="T5"/>
                </a:cxn>
                <a:cxn ang="0">
                  <a:pos x="T6" y="T7"/>
                </a:cxn>
                <a:cxn ang="0">
                  <a:pos x="T8" y="T9"/>
                </a:cxn>
              </a:cxnLst>
              <a:rect l="0" t="0" r="r" b="b"/>
              <a:pathLst>
                <a:path w="446" h="17">
                  <a:moveTo>
                    <a:pt x="0" y="17"/>
                  </a:moveTo>
                  <a:lnTo>
                    <a:pt x="17" y="0"/>
                  </a:lnTo>
                  <a:lnTo>
                    <a:pt x="446" y="0"/>
                  </a:lnTo>
                  <a:lnTo>
                    <a:pt x="446" y="17"/>
                  </a:lnTo>
                  <a:lnTo>
                    <a:pt x="0" y="17"/>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74" name="Freeform 282"/>
            <p:cNvSpPr>
              <a:spLocks/>
            </p:cNvSpPr>
            <p:nvPr/>
          </p:nvSpPr>
          <p:spPr bwMode="auto">
            <a:xfrm>
              <a:off x="1764" y="3080"/>
              <a:ext cx="520" cy="4"/>
            </a:xfrm>
            <a:custGeom>
              <a:avLst/>
              <a:gdLst>
                <a:gd name="T0" fmla="*/ 520 w 520"/>
                <a:gd name="T1" fmla="*/ 4 h 4"/>
                <a:gd name="T2" fmla="*/ 520 w 520"/>
                <a:gd name="T3" fmla="*/ 0 h 4"/>
                <a:gd name="T4" fmla="*/ 0 w 520"/>
                <a:gd name="T5" fmla="*/ 0 h 4"/>
                <a:gd name="T6" fmla="*/ 16 w 520"/>
                <a:gd name="T7" fmla="*/ 4 h 4"/>
                <a:gd name="T8" fmla="*/ 520 w 520"/>
                <a:gd name="T9" fmla="*/ 4 h 4"/>
              </a:gdLst>
              <a:ahLst/>
              <a:cxnLst>
                <a:cxn ang="0">
                  <a:pos x="T0" y="T1"/>
                </a:cxn>
                <a:cxn ang="0">
                  <a:pos x="T2" y="T3"/>
                </a:cxn>
                <a:cxn ang="0">
                  <a:pos x="T4" y="T5"/>
                </a:cxn>
                <a:cxn ang="0">
                  <a:pos x="T6" y="T7"/>
                </a:cxn>
                <a:cxn ang="0">
                  <a:pos x="T8" y="T9"/>
                </a:cxn>
              </a:cxnLst>
              <a:rect l="0" t="0" r="r" b="b"/>
              <a:pathLst>
                <a:path w="520" h="4">
                  <a:moveTo>
                    <a:pt x="520" y="4"/>
                  </a:moveTo>
                  <a:lnTo>
                    <a:pt x="520" y="0"/>
                  </a:lnTo>
                  <a:lnTo>
                    <a:pt x="0" y="0"/>
                  </a:lnTo>
                  <a:lnTo>
                    <a:pt x="16" y="4"/>
                  </a:lnTo>
                  <a:lnTo>
                    <a:pt x="520" y="4"/>
                  </a:lnTo>
                  <a:close/>
                </a:path>
              </a:pathLst>
            </a:custGeom>
            <a:solidFill>
              <a:srgbClr val="A5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75" name="Freeform 283"/>
            <p:cNvSpPr>
              <a:spLocks/>
            </p:cNvSpPr>
            <p:nvPr/>
          </p:nvSpPr>
          <p:spPr bwMode="auto">
            <a:xfrm>
              <a:off x="1764" y="3080"/>
              <a:ext cx="16" cy="18"/>
            </a:xfrm>
            <a:custGeom>
              <a:avLst/>
              <a:gdLst>
                <a:gd name="T0" fmla="*/ 0 w 16"/>
                <a:gd name="T1" fmla="*/ 0 h 18"/>
                <a:gd name="T2" fmla="*/ 0 w 16"/>
                <a:gd name="T3" fmla="*/ 9 h 18"/>
                <a:gd name="T4" fmla="*/ 16 w 16"/>
                <a:gd name="T5" fmla="*/ 18 h 18"/>
                <a:gd name="T6" fmla="*/ 16 w 16"/>
                <a:gd name="T7" fmla="*/ 4 h 18"/>
                <a:gd name="T8" fmla="*/ 0 w 16"/>
                <a:gd name="T9" fmla="*/ 0 h 18"/>
              </a:gdLst>
              <a:ahLst/>
              <a:cxnLst>
                <a:cxn ang="0">
                  <a:pos x="T0" y="T1"/>
                </a:cxn>
                <a:cxn ang="0">
                  <a:pos x="T2" y="T3"/>
                </a:cxn>
                <a:cxn ang="0">
                  <a:pos x="T4" y="T5"/>
                </a:cxn>
                <a:cxn ang="0">
                  <a:pos x="T6" y="T7"/>
                </a:cxn>
                <a:cxn ang="0">
                  <a:pos x="T8" y="T9"/>
                </a:cxn>
              </a:cxnLst>
              <a:rect l="0" t="0" r="r" b="b"/>
              <a:pathLst>
                <a:path w="16" h="18">
                  <a:moveTo>
                    <a:pt x="0" y="0"/>
                  </a:moveTo>
                  <a:lnTo>
                    <a:pt x="0" y="9"/>
                  </a:lnTo>
                  <a:lnTo>
                    <a:pt x="16" y="18"/>
                  </a:lnTo>
                  <a:lnTo>
                    <a:pt x="16" y="4"/>
                  </a:lnTo>
                  <a:lnTo>
                    <a:pt x="0" y="0"/>
                  </a:lnTo>
                  <a:close/>
                </a:path>
              </a:pathLst>
            </a:custGeom>
            <a:solidFill>
              <a:srgbClr val="8C47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30076" name="Rectangle 284"/>
          <p:cNvSpPr>
            <a:spLocks noChangeArrowheads="1"/>
          </p:cNvSpPr>
          <p:nvPr/>
        </p:nvSpPr>
        <p:spPr bwMode="auto">
          <a:xfrm>
            <a:off x="5189538" y="3857625"/>
            <a:ext cx="576262" cy="6350"/>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30077" name="Group 285"/>
          <p:cNvGrpSpPr>
            <a:grpSpLocks/>
          </p:cNvGrpSpPr>
          <p:nvPr/>
        </p:nvGrpSpPr>
        <p:grpSpPr bwMode="auto">
          <a:xfrm>
            <a:off x="5181600" y="4168775"/>
            <a:ext cx="2281238" cy="2003425"/>
            <a:chOff x="3264" y="2140"/>
            <a:chExt cx="1437" cy="1262"/>
          </a:xfrm>
        </p:grpSpPr>
        <p:grpSp>
          <p:nvGrpSpPr>
            <p:cNvPr id="930078" name="Group 286"/>
            <p:cNvGrpSpPr>
              <a:grpSpLocks/>
            </p:cNvGrpSpPr>
            <p:nvPr/>
          </p:nvGrpSpPr>
          <p:grpSpPr bwMode="auto">
            <a:xfrm>
              <a:off x="3264" y="2140"/>
              <a:ext cx="1420" cy="1036"/>
              <a:chOff x="3264" y="2140"/>
              <a:chExt cx="1420" cy="1036"/>
            </a:xfrm>
          </p:grpSpPr>
          <p:sp>
            <p:nvSpPr>
              <p:cNvPr id="930079" name="Freeform 287"/>
              <p:cNvSpPr>
                <a:spLocks/>
              </p:cNvSpPr>
              <p:nvPr/>
            </p:nvSpPr>
            <p:spPr bwMode="auto">
              <a:xfrm>
                <a:off x="4189" y="3047"/>
                <a:ext cx="495" cy="61"/>
              </a:xfrm>
              <a:custGeom>
                <a:avLst/>
                <a:gdLst>
                  <a:gd name="T0" fmla="*/ 495 w 495"/>
                  <a:gd name="T1" fmla="*/ 0 h 61"/>
                  <a:gd name="T2" fmla="*/ 0 w 495"/>
                  <a:gd name="T3" fmla="*/ 0 h 61"/>
                  <a:gd name="T4" fmla="*/ 0 w 495"/>
                  <a:gd name="T5" fmla="*/ 19 h 61"/>
                  <a:gd name="T6" fmla="*/ 172 w 495"/>
                  <a:gd name="T7" fmla="*/ 61 h 61"/>
                  <a:gd name="T8" fmla="*/ 495 w 495"/>
                  <a:gd name="T9" fmla="*/ 61 h 61"/>
                  <a:gd name="T10" fmla="*/ 495 w 495"/>
                  <a:gd name="T11" fmla="*/ 0 h 61"/>
                </a:gdLst>
                <a:ahLst/>
                <a:cxnLst>
                  <a:cxn ang="0">
                    <a:pos x="T0" y="T1"/>
                  </a:cxn>
                  <a:cxn ang="0">
                    <a:pos x="T2" y="T3"/>
                  </a:cxn>
                  <a:cxn ang="0">
                    <a:pos x="T4" y="T5"/>
                  </a:cxn>
                  <a:cxn ang="0">
                    <a:pos x="T6" y="T7"/>
                  </a:cxn>
                  <a:cxn ang="0">
                    <a:pos x="T8" y="T9"/>
                  </a:cxn>
                  <a:cxn ang="0">
                    <a:pos x="T10" y="T11"/>
                  </a:cxn>
                </a:cxnLst>
                <a:rect l="0" t="0" r="r" b="b"/>
                <a:pathLst>
                  <a:path w="495" h="61">
                    <a:moveTo>
                      <a:pt x="495" y="0"/>
                    </a:moveTo>
                    <a:lnTo>
                      <a:pt x="0" y="0"/>
                    </a:lnTo>
                    <a:lnTo>
                      <a:pt x="0" y="19"/>
                    </a:lnTo>
                    <a:lnTo>
                      <a:pt x="172" y="61"/>
                    </a:lnTo>
                    <a:lnTo>
                      <a:pt x="495" y="61"/>
                    </a:lnTo>
                    <a:lnTo>
                      <a:pt x="495" y="0"/>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80" name="Freeform 288"/>
              <p:cNvSpPr>
                <a:spLocks/>
              </p:cNvSpPr>
              <p:nvPr/>
            </p:nvSpPr>
            <p:spPr bwMode="auto">
              <a:xfrm>
                <a:off x="4197" y="3052"/>
                <a:ext cx="487" cy="37"/>
              </a:xfrm>
              <a:custGeom>
                <a:avLst/>
                <a:gdLst>
                  <a:gd name="T0" fmla="*/ 0 w 487"/>
                  <a:gd name="T1" fmla="*/ 0 h 37"/>
                  <a:gd name="T2" fmla="*/ 164 w 487"/>
                  <a:gd name="T3" fmla="*/ 37 h 37"/>
                  <a:gd name="T4" fmla="*/ 487 w 487"/>
                  <a:gd name="T5" fmla="*/ 37 h 37"/>
                  <a:gd name="T6" fmla="*/ 487 w 487"/>
                  <a:gd name="T7" fmla="*/ 0 h 37"/>
                  <a:gd name="T8" fmla="*/ 0 w 487"/>
                  <a:gd name="T9" fmla="*/ 0 h 37"/>
                </a:gdLst>
                <a:ahLst/>
                <a:cxnLst>
                  <a:cxn ang="0">
                    <a:pos x="T0" y="T1"/>
                  </a:cxn>
                  <a:cxn ang="0">
                    <a:pos x="T2" y="T3"/>
                  </a:cxn>
                  <a:cxn ang="0">
                    <a:pos x="T4" y="T5"/>
                  </a:cxn>
                  <a:cxn ang="0">
                    <a:pos x="T6" y="T7"/>
                  </a:cxn>
                  <a:cxn ang="0">
                    <a:pos x="T8" y="T9"/>
                  </a:cxn>
                </a:cxnLst>
                <a:rect l="0" t="0" r="r" b="b"/>
                <a:pathLst>
                  <a:path w="487" h="37">
                    <a:moveTo>
                      <a:pt x="0" y="0"/>
                    </a:moveTo>
                    <a:lnTo>
                      <a:pt x="164" y="37"/>
                    </a:lnTo>
                    <a:lnTo>
                      <a:pt x="487" y="37"/>
                    </a:lnTo>
                    <a:lnTo>
                      <a:pt x="487" y="0"/>
                    </a:lnTo>
                    <a:lnTo>
                      <a:pt x="0" y="0"/>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81" name="Freeform 289"/>
              <p:cNvSpPr>
                <a:spLocks/>
              </p:cNvSpPr>
              <p:nvPr/>
            </p:nvSpPr>
            <p:spPr bwMode="auto">
              <a:xfrm>
                <a:off x="3417" y="2282"/>
                <a:ext cx="12" cy="19"/>
              </a:xfrm>
              <a:custGeom>
                <a:avLst/>
                <a:gdLst>
                  <a:gd name="T0" fmla="*/ 0 w 12"/>
                  <a:gd name="T1" fmla="*/ 10 h 19"/>
                  <a:gd name="T2" fmla="*/ 4 w 12"/>
                  <a:gd name="T3" fmla="*/ 14 h 19"/>
                  <a:gd name="T4" fmla="*/ 8 w 12"/>
                  <a:gd name="T5" fmla="*/ 19 h 19"/>
                  <a:gd name="T6" fmla="*/ 12 w 12"/>
                  <a:gd name="T7" fmla="*/ 19 h 19"/>
                  <a:gd name="T8" fmla="*/ 12 w 12"/>
                  <a:gd name="T9" fmla="*/ 19 h 19"/>
                  <a:gd name="T10" fmla="*/ 12 w 12"/>
                  <a:gd name="T11" fmla="*/ 19 h 19"/>
                  <a:gd name="T12" fmla="*/ 12 w 12"/>
                  <a:gd name="T13" fmla="*/ 10 h 19"/>
                  <a:gd name="T14" fmla="*/ 12 w 12"/>
                  <a:gd name="T15" fmla="*/ 5 h 19"/>
                  <a:gd name="T16" fmla="*/ 12 w 12"/>
                  <a:gd name="T17" fmla="*/ 5 h 19"/>
                  <a:gd name="T18" fmla="*/ 8 w 12"/>
                  <a:gd name="T19" fmla="*/ 0 h 19"/>
                  <a:gd name="T20" fmla="*/ 4 w 12"/>
                  <a:gd name="T21" fmla="*/ 0 h 19"/>
                  <a:gd name="T22" fmla="*/ 4 w 12"/>
                  <a:gd name="T23" fmla="*/ 0 h 19"/>
                  <a:gd name="T24" fmla="*/ 4 w 12"/>
                  <a:gd name="T25" fmla="*/ 0 h 19"/>
                  <a:gd name="T26" fmla="*/ 0 w 12"/>
                  <a:gd name="T27" fmla="*/ 5 h 19"/>
                  <a:gd name="T28" fmla="*/ 0 w 12"/>
                  <a:gd name="T29" fmla="*/ 10 h 19"/>
                  <a:gd name="T30" fmla="*/ 0 w 12"/>
                  <a:gd name="T31"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9">
                    <a:moveTo>
                      <a:pt x="0" y="10"/>
                    </a:moveTo>
                    <a:lnTo>
                      <a:pt x="4" y="14"/>
                    </a:lnTo>
                    <a:lnTo>
                      <a:pt x="8" y="19"/>
                    </a:lnTo>
                    <a:lnTo>
                      <a:pt x="12" y="19"/>
                    </a:lnTo>
                    <a:lnTo>
                      <a:pt x="12" y="19"/>
                    </a:lnTo>
                    <a:lnTo>
                      <a:pt x="12" y="19"/>
                    </a:lnTo>
                    <a:lnTo>
                      <a:pt x="12" y="10"/>
                    </a:lnTo>
                    <a:lnTo>
                      <a:pt x="12" y="5"/>
                    </a:lnTo>
                    <a:lnTo>
                      <a:pt x="12" y="5"/>
                    </a:lnTo>
                    <a:lnTo>
                      <a:pt x="8" y="0"/>
                    </a:lnTo>
                    <a:lnTo>
                      <a:pt x="4" y="0"/>
                    </a:lnTo>
                    <a:lnTo>
                      <a:pt x="4" y="0"/>
                    </a:lnTo>
                    <a:lnTo>
                      <a:pt x="4" y="0"/>
                    </a:lnTo>
                    <a:lnTo>
                      <a:pt x="0" y="5"/>
                    </a:lnTo>
                    <a:lnTo>
                      <a:pt x="0" y="10"/>
                    </a:lnTo>
                    <a:lnTo>
                      <a:pt x="0" y="1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82" name="Freeform 290"/>
              <p:cNvSpPr>
                <a:spLocks/>
              </p:cNvSpPr>
              <p:nvPr/>
            </p:nvSpPr>
            <p:spPr bwMode="auto">
              <a:xfrm>
                <a:off x="3425" y="2292"/>
                <a:ext cx="16" cy="18"/>
              </a:xfrm>
              <a:custGeom>
                <a:avLst/>
                <a:gdLst>
                  <a:gd name="T0" fmla="*/ 4 w 16"/>
                  <a:gd name="T1" fmla="*/ 0 h 18"/>
                  <a:gd name="T2" fmla="*/ 4 w 16"/>
                  <a:gd name="T3" fmla="*/ 4 h 18"/>
                  <a:gd name="T4" fmla="*/ 0 w 16"/>
                  <a:gd name="T5" fmla="*/ 9 h 18"/>
                  <a:gd name="T6" fmla="*/ 0 w 16"/>
                  <a:gd name="T7" fmla="*/ 14 h 18"/>
                  <a:gd name="T8" fmla="*/ 0 w 16"/>
                  <a:gd name="T9" fmla="*/ 14 h 18"/>
                  <a:gd name="T10" fmla="*/ 0 w 16"/>
                  <a:gd name="T11" fmla="*/ 18 h 18"/>
                  <a:gd name="T12" fmla="*/ 8 w 16"/>
                  <a:gd name="T13" fmla="*/ 18 h 18"/>
                  <a:gd name="T14" fmla="*/ 16 w 16"/>
                  <a:gd name="T15" fmla="*/ 14 h 18"/>
                  <a:gd name="T16" fmla="*/ 16 w 16"/>
                  <a:gd name="T17" fmla="*/ 14 h 18"/>
                  <a:gd name="T18" fmla="*/ 13 w 16"/>
                  <a:gd name="T19" fmla="*/ 0 h 18"/>
                  <a:gd name="T20" fmla="*/ 4 w 1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4" y="0"/>
                    </a:moveTo>
                    <a:lnTo>
                      <a:pt x="4" y="4"/>
                    </a:lnTo>
                    <a:lnTo>
                      <a:pt x="0" y="9"/>
                    </a:lnTo>
                    <a:lnTo>
                      <a:pt x="0" y="14"/>
                    </a:lnTo>
                    <a:lnTo>
                      <a:pt x="0" y="14"/>
                    </a:lnTo>
                    <a:lnTo>
                      <a:pt x="0" y="18"/>
                    </a:lnTo>
                    <a:lnTo>
                      <a:pt x="8" y="18"/>
                    </a:lnTo>
                    <a:lnTo>
                      <a:pt x="16" y="14"/>
                    </a:lnTo>
                    <a:lnTo>
                      <a:pt x="16" y="14"/>
                    </a:lnTo>
                    <a:lnTo>
                      <a:pt x="13" y="0"/>
                    </a:lnTo>
                    <a:lnTo>
                      <a:pt x="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83" name="Freeform 291"/>
              <p:cNvSpPr>
                <a:spLocks/>
              </p:cNvSpPr>
              <p:nvPr/>
            </p:nvSpPr>
            <p:spPr bwMode="auto">
              <a:xfrm>
                <a:off x="3429" y="2292"/>
                <a:ext cx="4" cy="14"/>
              </a:xfrm>
              <a:custGeom>
                <a:avLst/>
                <a:gdLst>
                  <a:gd name="T0" fmla="*/ 0 w 4"/>
                  <a:gd name="T1" fmla="*/ 0 h 14"/>
                  <a:gd name="T2" fmla="*/ 0 w 4"/>
                  <a:gd name="T3" fmla="*/ 4 h 14"/>
                  <a:gd name="T4" fmla="*/ 0 w 4"/>
                  <a:gd name="T5" fmla="*/ 4 h 14"/>
                  <a:gd name="T6" fmla="*/ 0 w 4"/>
                  <a:gd name="T7" fmla="*/ 4 h 14"/>
                  <a:gd name="T8" fmla="*/ 0 w 4"/>
                  <a:gd name="T9" fmla="*/ 4 h 14"/>
                  <a:gd name="T10" fmla="*/ 0 w 4"/>
                  <a:gd name="T11" fmla="*/ 4 h 14"/>
                  <a:gd name="T12" fmla="*/ 0 w 4"/>
                  <a:gd name="T13" fmla="*/ 4 h 14"/>
                  <a:gd name="T14" fmla="*/ 0 w 4"/>
                  <a:gd name="T15" fmla="*/ 4 h 14"/>
                  <a:gd name="T16" fmla="*/ 4 w 4"/>
                  <a:gd name="T17" fmla="*/ 4 h 14"/>
                  <a:gd name="T18" fmla="*/ 4 w 4"/>
                  <a:gd name="T19" fmla="*/ 4 h 14"/>
                  <a:gd name="T20" fmla="*/ 0 w 4"/>
                  <a:gd name="T21" fmla="*/ 9 h 14"/>
                  <a:gd name="T22" fmla="*/ 0 w 4"/>
                  <a:gd name="T23" fmla="*/ 14 h 14"/>
                  <a:gd name="T24" fmla="*/ 4 w 4"/>
                  <a:gd name="T25" fmla="*/ 14 h 14"/>
                  <a:gd name="T26" fmla="*/ 4 w 4"/>
                  <a:gd name="T27" fmla="*/ 14 h 14"/>
                  <a:gd name="T28" fmla="*/ 4 w 4"/>
                  <a:gd name="T29" fmla="*/ 14 h 14"/>
                  <a:gd name="T30" fmla="*/ 4 w 4"/>
                  <a:gd name="T31" fmla="*/ 14 h 14"/>
                  <a:gd name="T32" fmla="*/ 4 w 4"/>
                  <a:gd name="T33" fmla="*/ 9 h 14"/>
                  <a:gd name="T34" fmla="*/ 4 w 4"/>
                  <a:gd name="T35" fmla="*/ 9 h 14"/>
                  <a:gd name="T36" fmla="*/ 4 w 4"/>
                  <a:gd name="T37" fmla="*/ 9 h 14"/>
                  <a:gd name="T38" fmla="*/ 4 w 4"/>
                  <a:gd name="T39" fmla="*/ 4 h 14"/>
                  <a:gd name="T40" fmla="*/ 4 w 4"/>
                  <a:gd name="T41" fmla="*/ 0 h 14"/>
                  <a:gd name="T42" fmla="*/ 4 w 4"/>
                  <a:gd name="T43" fmla="*/ 0 h 14"/>
                  <a:gd name="T44" fmla="*/ 0 w 4"/>
                  <a:gd name="T45" fmla="*/ 0 h 14"/>
                  <a:gd name="T46" fmla="*/ 0 w 4"/>
                  <a:gd name="T47" fmla="*/ 0 h 14"/>
                  <a:gd name="T48" fmla="*/ 0 w 4"/>
                  <a:gd name="T4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14">
                    <a:moveTo>
                      <a:pt x="0" y="0"/>
                    </a:moveTo>
                    <a:lnTo>
                      <a:pt x="0" y="4"/>
                    </a:lnTo>
                    <a:lnTo>
                      <a:pt x="0" y="4"/>
                    </a:lnTo>
                    <a:lnTo>
                      <a:pt x="0" y="4"/>
                    </a:lnTo>
                    <a:lnTo>
                      <a:pt x="0" y="4"/>
                    </a:lnTo>
                    <a:lnTo>
                      <a:pt x="0" y="4"/>
                    </a:lnTo>
                    <a:lnTo>
                      <a:pt x="0" y="4"/>
                    </a:lnTo>
                    <a:lnTo>
                      <a:pt x="0" y="4"/>
                    </a:lnTo>
                    <a:lnTo>
                      <a:pt x="4" y="4"/>
                    </a:lnTo>
                    <a:lnTo>
                      <a:pt x="4" y="4"/>
                    </a:lnTo>
                    <a:lnTo>
                      <a:pt x="0" y="9"/>
                    </a:lnTo>
                    <a:lnTo>
                      <a:pt x="0" y="14"/>
                    </a:lnTo>
                    <a:lnTo>
                      <a:pt x="4" y="14"/>
                    </a:lnTo>
                    <a:lnTo>
                      <a:pt x="4" y="14"/>
                    </a:lnTo>
                    <a:lnTo>
                      <a:pt x="4" y="14"/>
                    </a:lnTo>
                    <a:lnTo>
                      <a:pt x="4" y="14"/>
                    </a:lnTo>
                    <a:lnTo>
                      <a:pt x="4" y="9"/>
                    </a:lnTo>
                    <a:lnTo>
                      <a:pt x="4" y="9"/>
                    </a:lnTo>
                    <a:lnTo>
                      <a:pt x="4" y="9"/>
                    </a:lnTo>
                    <a:lnTo>
                      <a:pt x="4" y="4"/>
                    </a:lnTo>
                    <a:lnTo>
                      <a:pt x="4" y="0"/>
                    </a:lnTo>
                    <a:lnTo>
                      <a:pt x="4" y="0"/>
                    </a:lnTo>
                    <a:lnTo>
                      <a:pt x="0" y="0"/>
                    </a:lnTo>
                    <a:lnTo>
                      <a:pt x="0" y="0"/>
                    </a:lnTo>
                    <a:lnTo>
                      <a:pt x="0" y="0"/>
                    </a:lnTo>
                    <a:close/>
                  </a:path>
                </a:pathLst>
              </a:custGeom>
              <a:solidFill>
                <a:srgbClr val="0C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84" name="Freeform 292"/>
              <p:cNvSpPr>
                <a:spLocks/>
              </p:cNvSpPr>
              <p:nvPr/>
            </p:nvSpPr>
            <p:spPr bwMode="auto">
              <a:xfrm>
                <a:off x="3421" y="2278"/>
                <a:ext cx="20" cy="18"/>
              </a:xfrm>
              <a:custGeom>
                <a:avLst/>
                <a:gdLst>
                  <a:gd name="T0" fmla="*/ 0 w 20"/>
                  <a:gd name="T1" fmla="*/ 0 h 18"/>
                  <a:gd name="T2" fmla="*/ 0 w 20"/>
                  <a:gd name="T3" fmla="*/ 4 h 18"/>
                  <a:gd name="T4" fmla="*/ 0 w 20"/>
                  <a:gd name="T5" fmla="*/ 9 h 18"/>
                  <a:gd name="T6" fmla="*/ 4 w 20"/>
                  <a:gd name="T7" fmla="*/ 14 h 18"/>
                  <a:gd name="T8" fmla="*/ 4 w 20"/>
                  <a:gd name="T9" fmla="*/ 14 h 18"/>
                  <a:gd name="T10" fmla="*/ 8 w 20"/>
                  <a:gd name="T11" fmla="*/ 18 h 18"/>
                  <a:gd name="T12" fmla="*/ 12 w 20"/>
                  <a:gd name="T13" fmla="*/ 14 h 18"/>
                  <a:gd name="T14" fmla="*/ 17 w 20"/>
                  <a:gd name="T15" fmla="*/ 14 h 18"/>
                  <a:gd name="T16" fmla="*/ 17 w 20"/>
                  <a:gd name="T17" fmla="*/ 14 h 18"/>
                  <a:gd name="T18" fmla="*/ 20 w 20"/>
                  <a:gd name="T19" fmla="*/ 9 h 18"/>
                  <a:gd name="T20" fmla="*/ 20 w 20"/>
                  <a:gd name="T21" fmla="*/ 4 h 18"/>
                  <a:gd name="T22" fmla="*/ 20 w 20"/>
                  <a:gd name="T23" fmla="*/ 0 h 18"/>
                  <a:gd name="T24" fmla="*/ 20 w 20"/>
                  <a:gd name="T25" fmla="*/ 0 h 18"/>
                  <a:gd name="T26" fmla="*/ 12 w 20"/>
                  <a:gd name="T27" fmla="*/ 0 h 18"/>
                  <a:gd name="T28" fmla="*/ 4 w 20"/>
                  <a:gd name="T29" fmla="*/ 0 h 18"/>
                  <a:gd name="T30" fmla="*/ 0 w 20"/>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8">
                    <a:moveTo>
                      <a:pt x="0" y="0"/>
                    </a:moveTo>
                    <a:lnTo>
                      <a:pt x="0" y="4"/>
                    </a:lnTo>
                    <a:lnTo>
                      <a:pt x="0" y="9"/>
                    </a:lnTo>
                    <a:lnTo>
                      <a:pt x="4" y="14"/>
                    </a:lnTo>
                    <a:lnTo>
                      <a:pt x="4" y="14"/>
                    </a:lnTo>
                    <a:lnTo>
                      <a:pt x="8" y="18"/>
                    </a:lnTo>
                    <a:lnTo>
                      <a:pt x="12" y="14"/>
                    </a:lnTo>
                    <a:lnTo>
                      <a:pt x="17" y="14"/>
                    </a:lnTo>
                    <a:lnTo>
                      <a:pt x="17" y="14"/>
                    </a:lnTo>
                    <a:lnTo>
                      <a:pt x="20" y="9"/>
                    </a:lnTo>
                    <a:lnTo>
                      <a:pt x="20" y="4"/>
                    </a:lnTo>
                    <a:lnTo>
                      <a:pt x="20" y="0"/>
                    </a:lnTo>
                    <a:lnTo>
                      <a:pt x="20" y="0"/>
                    </a:lnTo>
                    <a:lnTo>
                      <a:pt x="12" y="0"/>
                    </a:lnTo>
                    <a:lnTo>
                      <a:pt x="4"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85" name="Freeform 293"/>
              <p:cNvSpPr>
                <a:spLocks/>
              </p:cNvSpPr>
              <p:nvPr/>
            </p:nvSpPr>
            <p:spPr bwMode="auto">
              <a:xfrm>
                <a:off x="3421" y="2273"/>
                <a:ext cx="17" cy="19"/>
              </a:xfrm>
              <a:custGeom>
                <a:avLst/>
                <a:gdLst>
                  <a:gd name="T0" fmla="*/ 12 w 17"/>
                  <a:gd name="T1" fmla="*/ 19 h 19"/>
                  <a:gd name="T2" fmla="*/ 12 w 17"/>
                  <a:gd name="T3" fmla="*/ 19 h 19"/>
                  <a:gd name="T4" fmla="*/ 8 w 17"/>
                  <a:gd name="T5" fmla="*/ 19 h 19"/>
                  <a:gd name="T6" fmla="*/ 12 w 17"/>
                  <a:gd name="T7" fmla="*/ 14 h 19"/>
                  <a:gd name="T8" fmla="*/ 12 w 17"/>
                  <a:gd name="T9" fmla="*/ 14 h 19"/>
                  <a:gd name="T10" fmla="*/ 8 w 17"/>
                  <a:gd name="T11" fmla="*/ 9 h 19"/>
                  <a:gd name="T12" fmla="*/ 8 w 17"/>
                  <a:gd name="T13" fmla="*/ 9 h 19"/>
                  <a:gd name="T14" fmla="*/ 8 w 17"/>
                  <a:gd name="T15" fmla="*/ 5 h 19"/>
                  <a:gd name="T16" fmla="*/ 8 w 17"/>
                  <a:gd name="T17" fmla="*/ 5 h 19"/>
                  <a:gd name="T18" fmla="*/ 8 w 17"/>
                  <a:gd name="T19" fmla="*/ 5 h 19"/>
                  <a:gd name="T20" fmla="*/ 4 w 17"/>
                  <a:gd name="T21" fmla="*/ 5 h 19"/>
                  <a:gd name="T22" fmla="*/ 4 w 17"/>
                  <a:gd name="T23" fmla="*/ 5 h 19"/>
                  <a:gd name="T24" fmla="*/ 4 w 17"/>
                  <a:gd name="T25" fmla="*/ 5 h 19"/>
                  <a:gd name="T26" fmla="*/ 4 w 17"/>
                  <a:gd name="T27" fmla="*/ 5 h 19"/>
                  <a:gd name="T28" fmla="*/ 0 w 17"/>
                  <a:gd name="T29" fmla="*/ 9 h 19"/>
                  <a:gd name="T30" fmla="*/ 0 w 17"/>
                  <a:gd name="T31" fmla="*/ 9 h 19"/>
                  <a:gd name="T32" fmla="*/ 0 w 17"/>
                  <a:gd name="T33" fmla="*/ 9 h 19"/>
                  <a:gd name="T34" fmla="*/ 0 w 17"/>
                  <a:gd name="T35" fmla="*/ 9 h 19"/>
                  <a:gd name="T36" fmla="*/ 0 w 17"/>
                  <a:gd name="T37" fmla="*/ 9 h 19"/>
                  <a:gd name="T38" fmla="*/ 0 w 17"/>
                  <a:gd name="T39" fmla="*/ 5 h 19"/>
                  <a:gd name="T40" fmla="*/ 0 w 17"/>
                  <a:gd name="T41" fmla="*/ 5 h 19"/>
                  <a:gd name="T42" fmla="*/ 0 w 17"/>
                  <a:gd name="T43" fmla="*/ 5 h 19"/>
                  <a:gd name="T44" fmla="*/ 4 w 17"/>
                  <a:gd name="T45" fmla="*/ 5 h 19"/>
                  <a:gd name="T46" fmla="*/ 8 w 17"/>
                  <a:gd name="T47" fmla="*/ 0 h 19"/>
                  <a:gd name="T48" fmla="*/ 8 w 17"/>
                  <a:gd name="T49" fmla="*/ 0 h 19"/>
                  <a:gd name="T50" fmla="*/ 12 w 17"/>
                  <a:gd name="T51" fmla="*/ 5 h 19"/>
                  <a:gd name="T52" fmla="*/ 12 w 17"/>
                  <a:gd name="T53" fmla="*/ 5 h 19"/>
                  <a:gd name="T54" fmla="*/ 17 w 17"/>
                  <a:gd name="T55" fmla="*/ 5 h 19"/>
                  <a:gd name="T56" fmla="*/ 17 w 17"/>
                  <a:gd name="T57" fmla="*/ 5 h 19"/>
                  <a:gd name="T58" fmla="*/ 17 w 17"/>
                  <a:gd name="T59" fmla="*/ 14 h 19"/>
                  <a:gd name="T60" fmla="*/ 12 w 17"/>
                  <a:gd name="T61" fmla="*/ 19 h 19"/>
                  <a:gd name="T62" fmla="*/ 12 w 17"/>
                  <a:gd name="T6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9">
                    <a:moveTo>
                      <a:pt x="12" y="19"/>
                    </a:moveTo>
                    <a:lnTo>
                      <a:pt x="12" y="19"/>
                    </a:lnTo>
                    <a:lnTo>
                      <a:pt x="8" y="19"/>
                    </a:lnTo>
                    <a:lnTo>
                      <a:pt x="12" y="14"/>
                    </a:lnTo>
                    <a:lnTo>
                      <a:pt x="12" y="14"/>
                    </a:lnTo>
                    <a:lnTo>
                      <a:pt x="8" y="9"/>
                    </a:lnTo>
                    <a:lnTo>
                      <a:pt x="8" y="9"/>
                    </a:lnTo>
                    <a:lnTo>
                      <a:pt x="8" y="5"/>
                    </a:lnTo>
                    <a:lnTo>
                      <a:pt x="8" y="5"/>
                    </a:lnTo>
                    <a:lnTo>
                      <a:pt x="8" y="5"/>
                    </a:lnTo>
                    <a:lnTo>
                      <a:pt x="4" y="5"/>
                    </a:lnTo>
                    <a:lnTo>
                      <a:pt x="4" y="5"/>
                    </a:lnTo>
                    <a:lnTo>
                      <a:pt x="4" y="5"/>
                    </a:lnTo>
                    <a:lnTo>
                      <a:pt x="4" y="5"/>
                    </a:lnTo>
                    <a:lnTo>
                      <a:pt x="0" y="9"/>
                    </a:lnTo>
                    <a:lnTo>
                      <a:pt x="0" y="9"/>
                    </a:lnTo>
                    <a:lnTo>
                      <a:pt x="0" y="9"/>
                    </a:lnTo>
                    <a:lnTo>
                      <a:pt x="0" y="9"/>
                    </a:lnTo>
                    <a:lnTo>
                      <a:pt x="0" y="9"/>
                    </a:lnTo>
                    <a:lnTo>
                      <a:pt x="0" y="5"/>
                    </a:lnTo>
                    <a:lnTo>
                      <a:pt x="0" y="5"/>
                    </a:lnTo>
                    <a:lnTo>
                      <a:pt x="0" y="5"/>
                    </a:lnTo>
                    <a:lnTo>
                      <a:pt x="4" y="5"/>
                    </a:lnTo>
                    <a:lnTo>
                      <a:pt x="8" y="0"/>
                    </a:lnTo>
                    <a:lnTo>
                      <a:pt x="8" y="0"/>
                    </a:lnTo>
                    <a:lnTo>
                      <a:pt x="12" y="5"/>
                    </a:lnTo>
                    <a:lnTo>
                      <a:pt x="12" y="5"/>
                    </a:lnTo>
                    <a:lnTo>
                      <a:pt x="17" y="5"/>
                    </a:lnTo>
                    <a:lnTo>
                      <a:pt x="17" y="5"/>
                    </a:lnTo>
                    <a:lnTo>
                      <a:pt x="17" y="14"/>
                    </a:lnTo>
                    <a:lnTo>
                      <a:pt x="12" y="19"/>
                    </a:lnTo>
                    <a:lnTo>
                      <a:pt x="12" y="19"/>
                    </a:lnTo>
                    <a:close/>
                  </a:path>
                </a:pathLst>
              </a:custGeom>
              <a:solidFill>
                <a:srgbClr val="0C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86" name="Freeform 294"/>
              <p:cNvSpPr>
                <a:spLocks/>
              </p:cNvSpPr>
              <p:nvPr/>
            </p:nvSpPr>
            <p:spPr bwMode="auto">
              <a:xfrm>
                <a:off x="3396" y="2250"/>
                <a:ext cx="29" cy="46"/>
              </a:xfrm>
              <a:custGeom>
                <a:avLst/>
                <a:gdLst>
                  <a:gd name="T0" fmla="*/ 29 w 29"/>
                  <a:gd name="T1" fmla="*/ 23 h 46"/>
                  <a:gd name="T2" fmla="*/ 25 w 29"/>
                  <a:gd name="T3" fmla="*/ 32 h 46"/>
                  <a:gd name="T4" fmla="*/ 21 w 29"/>
                  <a:gd name="T5" fmla="*/ 42 h 46"/>
                  <a:gd name="T6" fmla="*/ 21 w 29"/>
                  <a:gd name="T7" fmla="*/ 46 h 46"/>
                  <a:gd name="T8" fmla="*/ 21 w 29"/>
                  <a:gd name="T9" fmla="*/ 46 h 46"/>
                  <a:gd name="T10" fmla="*/ 17 w 29"/>
                  <a:gd name="T11" fmla="*/ 42 h 46"/>
                  <a:gd name="T12" fmla="*/ 4 w 29"/>
                  <a:gd name="T13" fmla="*/ 23 h 46"/>
                  <a:gd name="T14" fmla="*/ 0 w 29"/>
                  <a:gd name="T15" fmla="*/ 5 h 46"/>
                  <a:gd name="T16" fmla="*/ 0 w 29"/>
                  <a:gd name="T17" fmla="*/ 5 h 46"/>
                  <a:gd name="T18" fmla="*/ 9 w 29"/>
                  <a:gd name="T19" fmla="*/ 0 h 46"/>
                  <a:gd name="T20" fmla="*/ 21 w 29"/>
                  <a:gd name="T21" fmla="*/ 14 h 46"/>
                  <a:gd name="T22" fmla="*/ 29 w 29"/>
                  <a:gd name="T2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6">
                    <a:moveTo>
                      <a:pt x="29" y="23"/>
                    </a:moveTo>
                    <a:lnTo>
                      <a:pt x="25" y="32"/>
                    </a:lnTo>
                    <a:lnTo>
                      <a:pt x="21" y="42"/>
                    </a:lnTo>
                    <a:lnTo>
                      <a:pt x="21" y="46"/>
                    </a:lnTo>
                    <a:lnTo>
                      <a:pt x="21" y="46"/>
                    </a:lnTo>
                    <a:lnTo>
                      <a:pt x="17" y="42"/>
                    </a:lnTo>
                    <a:lnTo>
                      <a:pt x="4" y="23"/>
                    </a:lnTo>
                    <a:lnTo>
                      <a:pt x="0" y="5"/>
                    </a:lnTo>
                    <a:lnTo>
                      <a:pt x="0" y="5"/>
                    </a:lnTo>
                    <a:lnTo>
                      <a:pt x="9" y="0"/>
                    </a:lnTo>
                    <a:lnTo>
                      <a:pt x="21" y="14"/>
                    </a:lnTo>
                    <a:lnTo>
                      <a:pt x="29" y="2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87" name="Freeform 295"/>
              <p:cNvSpPr>
                <a:spLocks/>
              </p:cNvSpPr>
              <p:nvPr/>
            </p:nvSpPr>
            <p:spPr bwMode="auto">
              <a:xfrm>
                <a:off x="3350" y="2402"/>
                <a:ext cx="22" cy="19"/>
              </a:xfrm>
              <a:custGeom>
                <a:avLst/>
                <a:gdLst>
                  <a:gd name="T0" fmla="*/ 5 w 22"/>
                  <a:gd name="T1" fmla="*/ 0 h 19"/>
                  <a:gd name="T2" fmla="*/ 0 w 22"/>
                  <a:gd name="T3" fmla="*/ 5 h 19"/>
                  <a:gd name="T4" fmla="*/ 0 w 22"/>
                  <a:gd name="T5" fmla="*/ 14 h 19"/>
                  <a:gd name="T6" fmla="*/ 5 w 22"/>
                  <a:gd name="T7" fmla="*/ 14 h 19"/>
                  <a:gd name="T8" fmla="*/ 5 w 22"/>
                  <a:gd name="T9" fmla="*/ 14 h 19"/>
                  <a:gd name="T10" fmla="*/ 13 w 22"/>
                  <a:gd name="T11" fmla="*/ 19 h 19"/>
                  <a:gd name="T12" fmla="*/ 17 w 22"/>
                  <a:gd name="T13" fmla="*/ 19 h 19"/>
                  <a:gd name="T14" fmla="*/ 22 w 22"/>
                  <a:gd name="T15" fmla="*/ 19 h 19"/>
                  <a:gd name="T16" fmla="*/ 22 w 22"/>
                  <a:gd name="T17" fmla="*/ 19 h 19"/>
                  <a:gd name="T18" fmla="*/ 5 w 22"/>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
                    <a:moveTo>
                      <a:pt x="5" y="0"/>
                    </a:moveTo>
                    <a:lnTo>
                      <a:pt x="0" y="5"/>
                    </a:lnTo>
                    <a:lnTo>
                      <a:pt x="0" y="14"/>
                    </a:lnTo>
                    <a:lnTo>
                      <a:pt x="5" y="14"/>
                    </a:lnTo>
                    <a:lnTo>
                      <a:pt x="5" y="14"/>
                    </a:lnTo>
                    <a:lnTo>
                      <a:pt x="13" y="19"/>
                    </a:lnTo>
                    <a:lnTo>
                      <a:pt x="17" y="19"/>
                    </a:lnTo>
                    <a:lnTo>
                      <a:pt x="22" y="19"/>
                    </a:lnTo>
                    <a:lnTo>
                      <a:pt x="22" y="19"/>
                    </a:lnTo>
                    <a:lnTo>
                      <a:pt x="5"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88" name="Freeform 296"/>
              <p:cNvSpPr>
                <a:spLocks/>
              </p:cNvSpPr>
              <p:nvPr/>
            </p:nvSpPr>
            <p:spPr bwMode="auto">
              <a:xfrm>
                <a:off x="3309" y="2388"/>
                <a:ext cx="58" cy="33"/>
              </a:xfrm>
              <a:custGeom>
                <a:avLst/>
                <a:gdLst>
                  <a:gd name="T0" fmla="*/ 50 w 58"/>
                  <a:gd name="T1" fmla="*/ 9 h 33"/>
                  <a:gd name="T2" fmla="*/ 46 w 58"/>
                  <a:gd name="T3" fmla="*/ 19 h 33"/>
                  <a:gd name="T4" fmla="*/ 46 w 58"/>
                  <a:gd name="T5" fmla="*/ 28 h 33"/>
                  <a:gd name="T6" fmla="*/ 58 w 58"/>
                  <a:gd name="T7" fmla="*/ 33 h 33"/>
                  <a:gd name="T8" fmla="*/ 58 w 58"/>
                  <a:gd name="T9" fmla="*/ 33 h 33"/>
                  <a:gd name="T10" fmla="*/ 46 w 58"/>
                  <a:gd name="T11" fmla="*/ 33 h 33"/>
                  <a:gd name="T12" fmla="*/ 21 w 58"/>
                  <a:gd name="T13" fmla="*/ 33 h 33"/>
                  <a:gd name="T14" fmla="*/ 8 w 58"/>
                  <a:gd name="T15" fmla="*/ 33 h 33"/>
                  <a:gd name="T16" fmla="*/ 8 w 58"/>
                  <a:gd name="T17" fmla="*/ 33 h 33"/>
                  <a:gd name="T18" fmla="*/ 0 w 58"/>
                  <a:gd name="T19" fmla="*/ 33 h 33"/>
                  <a:gd name="T20" fmla="*/ 0 w 58"/>
                  <a:gd name="T21" fmla="*/ 23 h 33"/>
                  <a:gd name="T22" fmla="*/ 5 w 58"/>
                  <a:gd name="T23" fmla="*/ 19 h 33"/>
                  <a:gd name="T24" fmla="*/ 5 w 58"/>
                  <a:gd name="T25" fmla="*/ 19 h 33"/>
                  <a:gd name="T26" fmla="*/ 17 w 58"/>
                  <a:gd name="T27" fmla="*/ 9 h 33"/>
                  <a:gd name="T28" fmla="*/ 41 w 58"/>
                  <a:gd name="T29" fmla="*/ 0 h 33"/>
                  <a:gd name="T30" fmla="*/ 50 w 58"/>
                  <a:gd name="T31" fmla="*/ 5 h 33"/>
                  <a:gd name="T32" fmla="*/ 50 w 58"/>
                  <a:gd name="T33" fmla="*/ 5 h 33"/>
                  <a:gd name="T34" fmla="*/ 50 w 58"/>
                  <a:gd name="T35" fmla="*/ 9 h 33"/>
                  <a:gd name="T36" fmla="*/ 50 w 58"/>
                  <a:gd name="T37" fmla="*/ 9 h 33"/>
                  <a:gd name="T38" fmla="*/ 50 w 58"/>
                  <a:gd name="T3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33">
                    <a:moveTo>
                      <a:pt x="50" y="9"/>
                    </a:moveTo>
                    <a:lnTo>
                      <a:pt x="46" y="19"/>
                    </a:lnTo>
                    <a:lnTo>
                      <a:pt x="46" y="28"/>
                    </a:lnTo>
                    <a:lnTo>
                      <a:pt x="58" y="33"/>
                    </a:lnTo>
                    <a:lnTo>
                      <a:pt x="58" y="33"/>
                    </a:lnTo>
                    <a:lnTo>
                      <a:pt x="46" y="33"/>
                    </a:lnTo>
                    <a:lnTo>
                      <a:pt x="21" y="33"/>
                    </a:lnTo>
                    <a:lnTo>
                      <a:pt x="8" y="33"/>
                    </a:lnTo>
                    <a:lnTo>
                      <a:pt x="8" y="33"/>
                    </a:lnTo>
                    <a:lnTo>
                      <a:pt x="0" y="33"/>
                    </a:lnTo>
                    <a:lnTo>
                      <a:pt x="0" y="23"/>
                    </a:lnTo>
                    <a:lnTo>
                      <a:pt x="5" y="19"/>
                    </a:lnTo>
                    <a:lnTo>
                      <a:pt x="5" y="19"/>
                    </a:lnTo>
                    <a:lnTo>
                      <a:pt x="17" y="9"/>
                    </a:lnTo>
                    <a:lnTo>
                      <a:pt x="41" y="0"/>
                    </a:lnTo>
                    <a:lnTo>
                      <a:pt x="50" y="5"/>
                    </a:lnTo>
                    <a:lnTo>
                      <a:pt x="50" y="5"/>
                    </a:lnTo>
                    <a:lnTo>
                      <a:pt x="50" y="9"/>
                    </a:lnTo>
                    <a:lnTo>
                      <a:pt x="50" y="9"/>
                    </a:lnTo>
                    <a:lnTo>
                      <a:pt x="50" y="9"/>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89" name="Freeform 297"/>
              <p:cNvSpPr>
                <a:spLocks/>
              </p:cNvSpPr>
              <p:nvPr/>
            </p:nvSpPr>
            <p:spPr bwMode="auto">
              <a:xfrm>
                <a:off x="3305" y="2388"/>
                <a:ext cx="58" cy="33"/>
              </a:xfrm>
              <a:custGeom>
                <a:avLst/>
                <a:gdLst>
                  <a:gd name="T0" fmla="*/ 50 w 58"/>
                  <a:gd name="T1" fmla="*/ 9 h 33"/>
                  <a:gd name="T2" fmla="*/ 45 w 58"/>
                  <a:gd name="T3" fmla="*/ 19 h 33"/>
                  <a:gd name="T4" fmla="*/ 45 w 58"/>
                  <a:gd name="T5" fmla="*/ 28 h 33"/>
                  <a:gd name="T6" fmla="*/ 58 w 58"/>
                  <a:gd name="T7" fmla="*/ 33 h 33"/>
                  <a:gd name="T8" fmla="*/ 58 w 58"/>
                  <a:gd name="T9" fmla="*/ 33 h 33"/>
                  <a:gd name="T10" fmla="*/ 45 w 58"/>
                  <a:gd name="T11" fmla="*/ 33 h 33"/>
                  <a:gd name="T12" fmla="*/ 25 w 58"/>
                  <a:gd name="T13" fmla="*/ 33 h 33"/>
                  <a:gd name="T14" fmla="*/ 9 w 58"/>
                  <a:gd name="T15" fmla="*/ 33 h 33"/>
                  <a:gd name="T16" fmla="*/ 9 w 58"/>
                  <a:gd name="T17" fmla="*/ 33 h 33"/>
                  <a:gd name="T18" fmla="*/ 4 w 58"/>
                  <a:gd name="T19" fmla="*/ 33 h 33"/>
                  <a:gd name="T20" fmla="*/ 0 w 58"/>
                  <a:gd name="T21" fmla="*/ 23 h 33"/>
                  <a:gd name="T22" fmla="*/ 4 w 58"/>
                  <a:gd name="T23" fmla="*/ 19 h 33"/>
                  <a:gd name="T24" fmla="*/ 4 w 58"/>
                  <a:gd name="T25" fmla="*/ 19 h 33"/>
                  <a:gd name="T26" fmla="*/ 21 w 58"/>
                  <a:gd name="T27" fmla="*/ 9 h 33"/>
                  <a:gd name="T28" fmla="*/ 45 w 58"/>
                  <a:gd name="T29" fmla="*/ 0 h 33"/>
                  <a:gd name="T30" fmla="*/ 54 w 58"/>
                  <a:gd name="T31" fmla="*/ 5 h 33"/>
                  <a:gd name="T32" fmla="*/ 54 w 58"/>
                  <a:gd name="T33" fmla="*/ 5 h 33"/>
                  <a:gd name="T34" fmla="*/ 50 w 58"/>
                  <a:gd name="T35" fmla="*/ 9 h 33"/>
                  <a:gd name="T36" fmla="*/ 50 w 58"/>
                  <a:gd name="T37" fmla="*/ 9 h 33"/>
                  <a:gd name="T38" fmla="*/ 50 w 58"/>
                  <a:gd name="T3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33">
                    <a:moveTo>
                      <a:pt x="50" y="9"/>
                    </a:moveTo>
                    <a:lnTo>
                      <a:pt x="45" y="19"/>
                    </a:lnTo>
                    <a:lnTo>
                      <a:pt x="45" y="28"/>
                    </a:lnTo>
                    <a:lnTo>
                      <a:pt x="58" y="33"/>
                    </a:lnTo>
                    <a:lnTo>
                      <a:pt x="58" y="33"/>
                    </a:lnTo>
                    <a:lnTo>
                      <a:pt x="45" y="33"/>
                    </a:lnTo>
                    <a:lnTo>
                      <a:pt x="25" y="33"/>
                    </a:lnTo>
                    <a:lnTo>
                      <a:pt x="9" y="33"/>
                    </a:lnTo>
                    <a:lnTo>
                      <a:pt x="9" y="33"/>
                    </a:lnTo>
                    <a:lnTo>
                      <a:pt x="4" y="33"/>
                    </a:lnTo>
                    <a:lnTo>
                      <a:pt x="0" y="23"/>
                    </a:lnTo>
                    <a:lnTo>
                      <a:pt x="4" y="19"/>
                    </a:lnTo>
                    <a:lnTo>
                      <a:pt x="4" y="19"/>
                    </a:lnTo>
                    <a:lnTo>
                      <a:pt x="21" y="9"/>
                    </a:lnTo>
                    <a:lnTo>
                      <a:pt x="45" y="0"/>
                    </a:lnTo>
                    <a:lnTo>
                      <a:pt x="54" y="5"/>
                    </a:lnTo>
                    <a:lnTo>
                      <a:pt x="54" y="5"/>
                    </a:lnTo>
                    <a:lnTo>
                      <a:pt x="50" y="9"/>
                    </a:lnTo>
                    <a:lnTo>
                      <a:pt x="50" y="9"/>
                    </a:lnTo>
                    <a:lnTo>
                      <a:pt x="50" y="9"/>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90" name="Freeform 298"/>
              <p:cNvSpPr>
                <a:spLocks/>
              </p:cNvSpPr>
              <p:nvPr/>
            </p:nvSpPr>
            <p:spPr bwMode="auto">
              <a:xfrm>
                <a:off x="3305" y="2388"/>
                <a:ext cx="54" cy="33"/>
              </a:xfrm>
              <a:custGeom>
                <a:avLst/>
                <a:gdLst>
                  <a:gd name="T0" fmla="*/ 45 w 54"/>
                  <a:gd name="T1" fmla="*/ 9 h 33"/>
                  <a:gd name="T2" fmla="*/ 42 w 54"/>
                  <a:gd name="T3" fmla="*/ 19 h 33"/>
                  <a:gd name="T4" fmla="*/ 42 w 54"/>
                  <a:gd name="T5" fmla="*/ 28 h 33"/>
                  <a:gd name="T6" fmla="*/ 54 w 54"/>
                  <a:gd name="T7" fmla="*/ 33 h 33"/>
                  <a:gd name="T8" fmla="*/ 54 w 54"/>
                  <a:gd name="T9" fmla="*/ 33 h 33"/>
                  <a:gd name="T10" fmla="*/ 42 w 54"/>
                  <a:gd name="T11" fmla="*/ 33 h 33"/>
                  <a:gd name="T12" fmla="*/ 21 w 54"/>
                  <a:gd name="T13" fmla="*/ 33 h 33"/>
                  <a:gd name="T14" fmla="*/ 9 w 54"/>
                  <a:gd name="T15" fmla="*/ 33 h 33"/>
                  <a:gd name="T16" fmla="*/ 9 w 54"/>
                  <a:gd name="T17" fmla="*/ 33 h 33"/>
                  <a:gd name="T18" fmla="*/ 4 w 54"/>
                  <a:gd name="T19" fmla="*/ 28 h 33"/>
                  <a:gd name="T20" fmla="*/ 0 w 54"/>
                  <a:gd name="T21" fmla="*/ 23 h 33"/>
                  <a:gd name="T22" fmla="*/ 4 w 54"/>
                  <a:gd name="T23" fmla="*/ 14 h 33"/>
                  <a:gd name="T24" fmla="*/ 4 w 54"/>
                  <a:gd name="T25" fmla="*/ 14 h 33"/>
                  <a:gd name="T26" fmla="*/ 21 w 54"/>
                  <a:gd name="T27" fmla="*/ 9 h 33"/>
                  <a:gd name="T28" fmla="*/ 45 w 54"/>
                  <a:gd name="T29" fmla="*/ 0 h 33"/>
                  <a:gd name="T30" fmla="*/ 54 w 54"/>
                  <a:gd name="T31" fmla="*/ 5 h 33"/>
                  <a:gd name="T32" fmla="*/ 54 w 54"/>
                  <a:gd name="T33" fmla="*/ 5 h 33"/>
                  <a:gd name="T34" fmla="*/ 50 w 54"/>
                  <a:gd name="T35" fmla="*/ 9 h 33"/>
                  <a:gd name="T36" fmla="*/ 45 w 54"/>
                  <a:gd name="T37" fmla="*/ 9 h 33"/>
                  <a:gd name="T38" fmla="*/ 45 w 54"/>
                  <a:gd name="T3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33">
                    <a:moveTo>
                      <a:pt x="45" y="9"/>
                    </a:moveTo>
                    <a:lnTo>
                      <a:pt x="42" y="19"/>
                    </a:lnTo>
                    <a:lnTo>
                      <a:pt x="42" y="28"/>
                    </a:lnTo>
                    <a:lnTo>
                      <a:pt x="54" y="33"/>
                    </a:lnTo>
                    <a:lnTo>
                      <a:pt x="54" y="33"/>
                    </a:lnTo>
                    <a:lnTo>
                      <a:pt x="42" y="33"/>
                    </a:lnTo>
                    <a:lnTo>
                      <a:pt x="21" y="33"/>
                    </a:lnTo>
                    <a:lnTo>
                      <a:pt x="9" y="33"/>
                    </a:lnTo>
                    <a:lnTo>
                      <a:pt x="9" y="33"/>
                    </a:lnTo>
                    <a:lnTo>
                      <a:pt x="4" y="28"/>
                    </a:lnTo>
                    <a:lnTo>
                      <a:pt x="0" y="23"/>
                    </a:lnTo>
                    <a:lnTo>
                      <a:pt x="4" y="14"/>
                    </a:lnTo>
                    <a:lnTo>
                      <a:pt x="4" y="14"/>
                    </a:lnTo>
                    <a:lnTo>
                      <a:pt x="21" y="9"/>
                    </a:lnTo>
                    <a:lnTo>
                      <a:pt x="45" y="0"/>
                    </a:lnTo>
                    <a:lnTo>
                      <a:pt x="54" y="5"/>
                    </a:lnTo>
                    <a:lnTo>
                      <a:pt x="54" y="5"/>
                    </a:lnTo>
                    <a:lnTo>
                      <a:pt x="50" y="9"/>
                    </a:lnTo>
                    <a:lnTo>
                      <a:pt x="45" y="9"/>
                    </a:lnTo>
                    <a:lnTo>
                      <a:pt x="45" y="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91" name="Freeform 299"/>
              <p:cNvSpPr>
                <a:spLocks/>
              </p:cNvSpPr>
              <p:nvPr/>
            </p:nvSpPr>
            <p:spPr bwMode="auto">
              <a:xfrm>
                <a:off x="3305" y="2393"/>
                <a:ext cx="50" cy="28"/>
              </a:xfrm>
              <a:custGeom>
                <a:avLst/>
                <a:gdLst>
                  <a:gd name="T0" fmla="*/ 42 w 50"/>
                  <a:gd name="T1" fmla="*/ 4 h 28"/>
                  <a:gd name="T2" fmla="*/ 37 w 50"/>
                  <a:gd name="T3" fmla="*/ 14 h 28"/>
                  <a:gd name="T4" fmla="*/ 37 w 50"/>
                  <a:gd name="T5" fmla="*/ 23 h 28"/>
                  <a:gd name="T6" fmla="*/ 50 w 50"/>
                  <a:gd name="T7" fmla="*/ 28 h 28"/>
                  <a:gd name="T8" fmla="*/ 50 w 50"/>
                  <a:gd name="T9" fmla="*/ 28 h 28"/>
                  <a:gd name="T10" fmla="*/ 37 w 50"/>
                  <a:gd name="T11" fmla="*/ 28 h 28"/>
                  <a:gd name="T12" fmla="*/ 21 w 50"/>
                  <a:gd name="T13" fmla="*/ 28 h 28"/>
                  <a:gd name="T14" fmla="*/ 9 w 50"/>
                  <a:gd name="T15" fmla="*/ 28 h 28"/>
                  <a:gd name="T16" fmla="*/ 9 w 50"/>
                  <a:gd name="T17" fmla="*/ 28 h 28"/>
                  <a:gd name="T18" fmla="*/ 0 w 50"/>
                  <a:gd name="T19" fmla="*/ 23 h 28"/>
                  <a:gd name="T20" fmla="*/ 0 w 50"/>
                  <a:gd name="T21" fmla="*/ 18 h 28"/>
                  <a:gd name="T22" fmla="*/ 4 w 50"/>
                  <a:gd name="T23" fmla="*/ 9 h 28"/>
                  <a:gd name="T24" fmla="*/ 4 w 50"/>
                  <a:gd name="T25" fmla="*/ 9 h 28"/>
                  <a:gd name="T26" fmla="*/ 21 w 50"/>
                  <a:gd name="T27" fmla="*/ 4 h 28"/>
                  <a:gd name="T28" fmla="*/ 42 w 50"/>
                  <a:gd name="T29" fmla="*/ 0 h 28"/>
                  <a:gd name="T30" fmla="*/ 50 w 50"/>
                  <a:gd name="T31" fmla="*/ 0 h 28"/>
                  <a:gd name="T32" fmla="*/ 50 w 50"/>
                  <a:gd name="T33" fmla="*/ 0 h 28"/>
                  <a:gd name="T34" fmla="*/ 45 w 50"/>
                  <a:gd name="T35" fmla="*/ 4 h 28"/>
                  <a:gd name="T36" fmla="*/ 42 w 50"/>
                  <a:gd name="T37" fmla="*/ 4 h 28"/>
                  <a:gd name="T38" fmla="*/ 42 w 50"/>
                  <a:gd name="T3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28">
                    <a:moveTo>
                      <a:pt x="42" y="4"/>
                    </a:moveTo>
                    <a:lnTo>
                      <a:pt x="37" y="14"/>
                    </a:lnTo>
                    <a:lnTo>
                      <a:pt x="37" y="23"/>
                    </a:lnTo>
                    <a:lnTo>
                      <a:pt x="50" y="28"/>
                    </a:lnTo>
                    <a:lnTo>
                      <a:pt x="50" y="28"/>
                    </a:lnTo>
                    <a:lnTo>
                      <a:pt x="37" y="28"/>
                    </a:lnTo>
                    <a:lnTo>
                      <a:pt x="21" y="28"/>
                    </a:lnTo>
                    <a:lnTo>
                      <a:pt x="9" y="28"/>
                    </a:lnTo>
                    <a:lnTo>
                      <a:pt x="9" y="28"/>
                    </a:lnTo>
                    <a:lnTo>
                      <a:pt x="0" y="23"/>
                    </a:lnTo>
                    <a:lnTo>
                      <a:pt x="0" y="18"/>
                    </a:lnTo>
                    <a:lnTo>
                      <a:pt x="4" y="9"/>
                    </a:lnTo>
                    <a:lnTo>
                      <a:pt x="4" y="9"/>
                    </a:lnTo>
                    <a:lnTo>
                      <a:pt x="21" y="4"/>
                    </a:lnTo>
                    <a:lnTo>
                      <a:pt x="42" y="0"/>
                    </a:lnTo>
                    <a:lnTo>
                      <a:pt x="50" y="0"/>
                    </a:lnTo>
                    <a:lnTo>
                      <a:pt x="50" y="0"/>
                    </a:lnTo>
                    <a:lnTo>
                      <a:pt x="45" y="4"/>
                    </a:lnTo>
                    <a:lnTo>
                      <a:pt x="42" y="4"/>
                    </a:lnTo>
                    <a:lnTo>
                      <a:pt x="42" y="4"/>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92" name="Freeform 300"/>
              <p:cNvSpPr>
                <a:spLocks/>
              </p:cNvSpPr>
              <p:nvPr/>
            </p:nvSpPr>
            <p:spPr bwMode="auto">
              <a:xfrm>
                <a:off x="3305" y="2393"/>
                <a:ext cx="50" cy="28"/>
              </a:xfrm>
              <a:custGeom>
                <a:avLst/>
                <a:gdLst>
                  <a:gd name="T0" fmla="*/ 37 w 50"/>
                  <a:gd name="T1" fmla="*/ 4 h 28"/>
                  <a:gd name="T2" fmla="*/ 33 w 50"/>
                  <a:gd name="T3" fmla="*/ 14 h 28"/>
                  <a:gd name="T4" fmla="*/ 33 w 50"/>
                  <a:gd name="T5" fmla="*/ 23 h 28"/>
                  <a:gd name="T6" fmla="*/ 45 w 50"/>
                  <a:gd name="T7" fmla="*/ 28 h 28"/>
                  <a:gd name="T8" fmla="*/ 45 w 50"/>
                  <a:gd name="T9" fmla="*/ 28 h 28"/>
                  <a:gd name="T10" fmla="*/ 37 w 50"/>
                  <a:gd name="T11" fmla="*/ 28 h 28"/>
                  <a:gd name="T12" fmla="*/ 21 w 50"/>
                  <a:gd name="T13" fmla="*/ 28 h 28"/>
                  <a:gd name="T14" fmla="*/ 9 w 50"/>
                  <a:gd name="T15" fmla="*/ 28 h 28"/>
                  <a:gd name="T16" fmla="*/ 9 w 50"/>
                  <a:gd name="T17" fmla="*/ 28 h 28"/>
                  <a:gd name="T18" fmla="*/ 0 w 50"/>
                  <a:gd name="T19" fmla="*/ 23 h 28"/>
                  <a:gd name="T20" fmla="*/ 0 w 50"/>
                  <a:gd name="T21" fmla="*/ 18 h 28"/>
                  <a:gd name="T22" fmla="*/ 4 w 50"/>
                  <a:gd name="T23" fmla="*/ 9 h 28"/>
                  <a:gd name="T24" fmla="*/ 4 w 50"/>
                  <a:gd name="T25" fmla="*/ 9 h 28"/>
                  <a:gd name="T26" fmla="*/ 21 w 50"/>
                  <a:gd name="T27" fmla="*/ 4 h 28"/>
                  <a:gd name="T28" fmla="*/ 42 w 50"/>
                  <a:gd name="T29" fmla="*/ 0 h 28"/>
                  <a:gd name="T30" fmla="*/ 50 w 50"/>
                  <a:gd name="T31" fmla="*/ 0 h 28"/>
                  <a:gd name="T32" fmla="*/ 50 w 50"/>
                  <a:gd name="T33" fmla="*/ 0 h 28"/>
                  <a:gd name="T34" fmla="*/ 45 w 50"/>
                  <a:gd name="T35" fmla="*/ 4 h 28"/>
                  <a:gd name="T36" fmla="*/ 37 w 50"/>
                  <a:gd name="T37" fmla="*/ 4 h 28"/>
                  <a:gd name="T38" fmla="*/ 37 w 50"/>
                  <a:gd name="T3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28">
                    <a:moveTo>
                      <a:pt x="37" y="4"/>
                    </a:moveTo>
                    <a:lnTo>
                      <a:pt x="33" y="14"/>
                    </a:lnTo>
                    <a:lnTo>
                      <a:pt x="33" y="23"/>
                    </a:lnTo>
                    <a:lnTo>
                      <a:pt x="45" y="28"/>
                    </a:lnTo>
                    <a:lnTo>
                      <a:pt x="45" y="28"/>
                    </a:lnTo>
                    <a:lnTo>
                      <a:pt x="37" y="28"/>
                    </a:lnTo>
                    <a:lnTo>
                      <a:pt x="21" y="28"/>
                    </a:lnTo>
                    <a:lnTo>
                      <a:pt x="9" y="28"/>
                    </a:lnTo>
                    <a:lnTo>
                      <a:pt x="9" y="28"/>
                    </a:lnTo>
                    <a:lnTo>
                      <a:pt x="0" y="23"/>
                    </a:lnTo>
                    <a:lnTo>
                      <a:pt x="0" y="18"/>
                    </a:lnTo>
                    <a:lnTo>
                      <a:pt x="4" y="9"/>
                    </a:lnTo>
                    <a:lnTo>
                      <a:pt x="4" y="9"/>
                    </a:lnTo>
                    <a:lnTo>
                      <a:pt x="21" y="4"/>
                    </a:lnTo>
                    <a:lnTo>
                      <a:pt x="42" y="0"/>
                    </a:lnTo>
                    <a:lnTo>
                      <a:pt x="50" y="0"/>
                    </a:lnTo>
                    <a:lnTo>
                      <a:pt x="50" y="0"/>
                    </a:lnTo>
                    <a:lnTo>
                      <a:pt x="45" y="4"/>
                    </a:lnTo>
                    <a:lnTo>
                      <a:pt x="37" y="4"/>
                    </a:lnTo>
                    <a:lnTo>
                      <a:pt x="37" y="4"/>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93" name="Freeform 301"/>
              <p:cNvSpPr>
                <a:spLocks/>
              </p:cNvSpPr>
              <p:nvPr/>
            </p:nvSpPr>
            <p:spPr bwMode="auto">
              <a:xfrm>
                <a:off x="3305" y="2393"/>
                <a:ext cx="50" cy="28"/>
              </a:xfrm>
              <a:custGeom>
                <a:avLst/>
                <a:gdLst>
                  <a:gd name="T0" fmla="*/ 37 w 50"/>
                  <a:gd name="T1" fmla="*/ 4 h 28"/>
                  <a:gd name="T2" fmla="*/ 29 w 50"/>
                  <a:gd name="T3" fmla="*/ 14 h 28"/>
                  <a:gd name="T4" fmla="*/ 29 w 50"/>
                  <a:gd name="T5" fmla="*/ 23 h 28"/>
                  <a:gd name="T6" fmla="*/ 42 w 50"/>
                  <a:gd name="T7" fmla="*/ 28 h 28"/>
                  <a:gd name="T8" fmla="*/ 42 w 50"/>
                  <a:gd name="T9" fmla="*/ 28 h 28"/>
                  <a:gd name="T10" fmla="*/ 33 w 50"/>
                  <a:gd name="T11" fmla="*/ 28 h 28"/>
                  <a:gd name="T12" fmla="*/ 17 w 50"/>
                  <a:gd name="T13" fmla="*/ 28 h 28"/>
                  <a:gd name="T14" fmla="*/ 9 w 50"/>
                  <a:gd name="T15" fmla="*/ 28 h 28"/>
                  <a:gd name="T16" fmla="*/ 9 w 50"/>
                  <a:gd name="T17" fmla="*/ 28 h 28"/>
                  <a:gd name="T18" fmla="*/ 0 w 50"/>
                  <a:gd name="T19" fmla="*/ 23 h 28"/>
                  <a:gd name="T20" fmla="*/ 0 w 50"/>
                  <a:gd name="T21" fmla="*/ 18 h 28"/>
                  <a:gd name="T22" fmla="*/ 4 w 50"/>
                  <a:gd name="T23" fmla="*/ 9 h 28"/>
                  <a:gd name="T24" fmla="*/ 4 w 50"/>
                  <a:gd name="T25" fmla="*/ 9 h 28"/>
                  <a:gd name="T26" fmla="*/ 21 w 50"/>
                  <a:gd name="T27" fmla="*/ 4 h 28"/>
                  <a:gd name="T28" fmla="*/ 42 w 50"/>
                  <a:gd name="T29" fmla="*/ 0 h 28"/>
                  <a:gd name="T30" fmla="*/ 50 w 50"/>
                  <a:gd name="T31" fmla="*/ 0 h 28"/>
                  <a:gd name="T32" fmla="*/ 50 w 50"/>
                  <a:gd name="T33" fmla="*/ 0 h 28"/>
                  <a:gd name="T34" fmla="*/ 45 w 50"/>
                  <a:gd name="T35" fmla="*/ 4 h 28"/>
                  <a:gd name="T36" fmla="*/ 37 w 50"/>
                  <a:gd name="T37" fmla="*/ 4 h 28"/>
                  <a:gd name="T38" fmla="*/ 37 w 50"/>
                  <a:gd name="T3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28">
                    <a:moveTo>
                      <a:pt x="37" y="4"/>
                    </a:moveTo>
                    <a:lnTo>
                      <a:pt x="29" y="14"/>
                    </a:lnTo>
                    <a:lnTo>
                      <a:pt x="29" y="23"/>
                    </a:lnTo>
                    <a:lnTo>
                      <a:pt x="42" y="28"/>
                    </a:lnTo>
                    <a:lnTo>
                      <a:pt x="42" y="28"/>
                    </a:lnTo>
                    <a:lnTo>
                      <a:pt x="33" y="28"/>
                    </a:lnTo>
                    <a:lnTo>
                      <a:pt x="17" y="28"/>
                    </a:lnTo>
                    <a:lnTo>
                      <a:pt x="9" y="28"/>
                    </a:lnTo>
                    <a:lnTo>
                      <a:pt x="9" y="28"/>
                    </a:lnTo>
                    <a:lnTo>
                      <a:pt x="0" y="23"/>
                    </a:lnTo>
                    <a:lnTo>
                      <a:pt x="0" y="18"/>
                    </a:lnTo>
                    <a:lnTo>
                      <a:pt x="4" y="9"/>
                    </a:lnTo>
                    <a:lnTo>
                      <a:pt x="4" y="9"/>
                    </a:lnTo>
                    <a:lnTo>
                      <a:pt x="21" y="4"/>
                    </a:lnTo>
                    <a:lnTo>
                      <a:pt x="42" y="0"/>
                    </a:lnTo>
                    <a:lnTo>
                      <a:pt x="50" y="0"/>
                    </a:lnTo>
                    <a:lnTo>
                      <a:pt x="50" y="0"/>
                    </a:lnTo>
                    <a:lnTo>
                      <a:pt x="45" y="4"/>
                    </a:lnTo>
                    <a:lnTo>
                      <a:pt x="37" y="4"/>
                    </a:lnTo>
                    <a:lnTo>
                      <a:pt x="37" y="4"/>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94" name="Freeform 302"/>
              <p:cNvSpPr>
                <a:spLocks/>
              </p:cNvSpPr>
              <p:nvPr/>
            </p:nvSpPr>
            <p:spPr bwMode="auto">
              <a:xfrm>
                <a:off x="3301" y="2393"/>
                <a:ext cx="49" cy="28"/>
              </a:xfrm>
              <a:custGeom>
                <a:avLst/>
                <a:gdLst>
                  <a:gd name="T0" fmla="*/ 37 w 49"/>
                  <a:gd name="T1" fmla="*/ 4 h 28"/>
                  <a:gd name="T2" fmla="*/ 29 w 49"/>
                  <a:gd name="T3" fmla="*/ 14 h 28"/>
                  <a:gd name="T4" fmla="*/ 29 w 49"/>
                  <a:gd name="T5" fmla="*/ 23 h 28"/>
                  <a:gd name="T6" fmla="*/ 41 w 49"/>
                  <a:gd name="T7" fmla="*/ 28 h 28"/>
                  <a:gd name="T8" fmla="*/ 41 w 49"/>
                  <a:gd name="T9" fmla="*/ 28 h 28"/>
                  <a:gd name="T10" fmla="*/ 33 w 49"/>
                  <a:gd name="T11" fmla="*/ 28 h 28"/>
                  <a:gd name="T12" fmla="*/ 21 w 49"/>
                  <a:gd name="T13" fmla="*/ 28 h 28"/>
                  <a:gd name="T14" fmla="*/ 13 w 49"/>
                  <a:gd name="T15" fmla="*/ 28 h 28"/>
                  <a:gd name="T16" fmla="*/ 13 w 49"/>
                  <a:gd name="T17" fmla="*/ 28 h 28"/>
                  <a:gd name="T18" fmla="*/ 4 w 49"/>
                  <a:gd name="T19" fmla="*/ 23 h 28"/>
                  <a:gd name="T20" fmla="*/ 0 w 49"/>
                  <a:gd name="T21" fmla="*/ 18 h 28"/>
                  <a:gd name="T22" fmla="*/ 4 w 49"/>
                  <a:gd name="T23" fmla="*/ 9 h 28"/>
                  <a:gd name="T24" fmla="*/ 4 w 49"/>
                  <a:gd name="T25" fmla="*/ 9 h 28"/>
                  <a:gd name="T26" fmla="*/ 21 w 49"/>
                  <a:gd name="T27" fmla="*/ 4 h 28"/>
                  <a:gd name="T28" fmla="*/ 46 w 49"/>
                  <a:gd name="T29" fmla="*/ 0 h 28"/>
                  <a:gd name="T30" fmla="*/ 49 w 49"/>
                  <a:gd name="T31" fmla="*/ 0 h 28"/>
                  <a:gd name="T32" fmla="*/ 49 w 49"/>
                  <a:gd name="T33" fmla="*/ 0 h 28"/>
                  <a:gd name="T34" fmla="*/ 46 w 49"/>
                  <a:gd name="T35" fmla="*/ 4 h 28"/>
                  <a:gd name="T36" fmla="*/ 37 w 49"/>
                  <a:gd name="T37" fmla="*/ 4 h 28"/>
                  <a:gd name="T38" fmla="*/ 37 w 49"/>
                  <a:gd name="T3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8">
                    <a:moveTo>
                      <a:pt x="37" y="4"/>
                    </a:moveTo>
                    <a:lnTo>
                      <a:pt x="29" y="14"/>
                    </a:lnTo>
                    <a:lnTo>
                      <a:pt x="29" y="23"/>
                    </a:lnTo>
                    <a:lnTo>
                      <a:pt x="41" y="28"/>
                    </a:lnTo>
                    <a:lnTo>
                      <a:pt x="41" y="28"/>
                    </a:lnTo>
                    <a:lnTo>
                      <a:pt x="33" y="28"/>
                    </a:lnTo>
                    <a:lnTo>
                      <a:pt x="21" y="28"/>
                    </a:lnTo>
                    <a:lnTo>
                      <a:pt x="13" y="28"/>
                    </a:lnTo>
                    <a:lnTo>
                      <a:pt x="13" y="28"/>
                    </a:lnTo>
                    <a:lnTo>
                      <a:pt x="4" y="23"/>
                    </a:lnTo>
                    <a:lnTo>
                      <a:pt x="0" y="18"/>
                    </a:lnTo>
                    <a:lnTo>
                      <a:pt x="4" y="9"/>
                    </a:lnTo>
                    <a:lnTo>
                      <a:pt x="4" y="9"/>
                    </a:lnTo>
                    <a:lnTo>
                      <a:pt x="21" y="4"/>
                    </a:lnTo>
                    <a:lnTo>
                      <a:pt x="46" y="0"/>
                    </a:lnTo>
                    <a:lnTo>
                      <a:pt x="49" y="0"/>
                    </a:lnTo>
                    <a:lnTo>
                      <a:pt x="49" y="0"/>
                    </a:lnTo>
                    <a:lnTo>
                      <a:pt x="46" y="4"/>
                    </a:lnTo>
                    <a:lnTo>
                      <a:pt x="37" y="4"/>
                    </a:lnTo>
                    <a:lnTo>
                      <a:pt x="37" y="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95" name="Freeform 303"/>
              <p:cNvSpPr>
                <a:spLocks/>
              </p:cNvSpPr>
              <p:nvPr/>
            </p:nvSpPr>
            <p:spPr bwMode="auto">
              <a:xfrm>
                <a:off x="3264" y="2245"/>
                <a:ext cx="305" cy="176"/>
              </a:xfrm>
              <a:custGeom>
                <a:avLst/>
                <a:gdLst>
                  <a:gd name="T0" fmla="*/ 157 w 305"/>
                  <a:gd name="T1" fmla="*/ 51 h 176"/>
                  <a:gd name="T2" fmla="*/ 136 w 305"/>
                  <a:gd name="T3" fmla="*/ 19 h 176"/>
                  <a:gd name="T4" fmla="*/ 132 w 305"/>
                  <a:gd name="T5" fmla="*/ 10 h 176"/>
                  <a:gd name="T6" fmla="*/ 132 w 305"/>
                  <a:gd name="T7" fmla="*/ 0 h 176"/>
                  <a:gd name="T8" fmla="*/ 128 w 305"/>
                  <a:gd name="T9" fmla="*/ 0 h 176"/>
                  <a:gd name="T10" fmla="*/ 119 w 305"/>
                  <a:gd name="T11" fmla="*/ 5 h 176"/>
                  <a:gd name="T12" fmla="*/ 111 w 305"/>
                  <a:gd name="T13" fmla="*/ 5 h 176"/>
                  <a:gd name="T14" fmla="*/ 108 w 305"/>
                  <a:gd name="T15" fmla="*/ 10 h 176"/>
                  <a:gd name="T16" fmla="*/ 99 w 305"/>
                  <a:gd name="T17" fmla="*/ 14 h 176"/>
                  <a:gd name="T18" fmla="*/ 83 w 305"/>
                  <a:gd name="T19" fmla="*/ 14 h 176"/>
                  <a:gd name="T20" fmla="*/ 78 w 305"/>
                  <a:gd name="T21" fmla="*/ 14 h 176"/>
                  <a:gd name="T22" fmla="*/ 66 w 305"/>
                  <a:gd name="T23" fmla="*/ 24 h 176"/>
                  <a:gd name="T24" fmla="*/ 62 w 305"/>
                  <a:gd name="T25" fmla="*/ 24 h 176"/>
                  <a:gd name="T26" fmla="*/ 53 w 305"/>
                  <a:gd name="T27" fmla="*/ 28 h 176"/>
                  <a:gd name="T28" fmla="*/ 45 w 305"/>
                  <a:gd name="T29" fmla="*/ 33 h 176"/>
                  <a:gd name="T30" fmla="*/ 37 w 305"/>
                  <a:gd name="T31" fmla="*/ 47 h 176"/>
                  <a:gd name="T32" fmla="*/ 28 w 305"/>
                  <a:gd name="T33" fmla="*/ 61 h 176"/>
                  <a:gd name="T34" fmla="*/ 20 w 305"/>
                  <a:gd name="T35" fmla="*/ 84 h 176"/>
                  <a:gd name="T36" fmla="*/ 17 w 305"/>
                  <a:gd name="T37" fmla="*/ 98 h 176"/>
                  <a:gd name="T38" fmla="*/ 8 w 305"/>
                  <a:gd name="T39" fmla="*/ 116 h 176"/>
                  <a:gd name="T40" fmla="*/ 0 w 305"/>
                  <a:gd name="T41" fmla="*/ 138 h 176"/>
                  <a:gd name="T42" fmla="*/ 17 w 305"/>
                  <a:gd name="T43" fmla="*/ 171 h 176"/>
                  <a:gd name="T44" fmla="*/ 45 w 305"/>
                  <a:gd name="T45" fmla="*/ 176 h 176"/>
                  <a:gd name="T46" fmla="*/ 83 w 305"/>
                  <a:gd name="T47" fmla="*/ 176 h 176"/>
                  <a:gd name="T48" fmla="*/ 74 w 305"/>
                  <a:gd name="T49" fmla="*/ 176 h 176"/>
                  <a:gd name="T50" fmla="*/ 50 w 305"/>
                  <a:gd name="T51" fmla="*/ 166 h 176"/>
                  <a:gd name="T52" fmla="*/ 50 w 305"/>
                  <a:gd name="T53" fmla="*/ 166 h 176"/>
                  <a:gd name="T54" fmla="*/ 62 w 305"/>
                  <a:gd name="T55" fmla="*/ 152 h 176"/>
                  <a:gd name="T56" fmla="*/ 74 w 305"/>
                  <a:gd name="T57" fmla="*/ 148 h 176"/>
                  <a:gd name="T58" fmla="*/ 99 w 305"/>
                  <a:gd name="T59" fmla="*/ 143 h 176"/>
                  <a:gd name="T60" fmla="*/ 108 w 305"/>
                  <a:gd name="T61" fmla="*/ 152 h 176"/>
                  <a:gd name="T62" fmla="*/ 111 w 305"/>
                  <a:gd name="T63" fmla="*/ 176 h 176"/>
                  <a:gd name="T64" fmla="*/ 305 w 305"/>
                  <a:gd name="T65" fmla="*/ 176 h 176"/>
                  <a:gd name="T66" fmla="*/ 301 w 305"/>
                  <a:gd name="T67" fmla="*/ 157 h 176"/>
                  <a:gd name="T68" fmla="*/ 301 w 305"/>
                  <a:gd name="T69" fmla="*/ 138 h 176"/>
                  <a:gd name="T70" fmla="*/ 280 w 305"/>
                  <a:gd name="T71" fmla="*/ 93 h 176"/>
                  <a:gd name="T72" fmla="*/ 272 w 305"/>
                  <a:gd name="T73" fmla="*/ 70 h 176"/>
                  <a:gd name="T74" fmla="*/ 260 w 305"/>
                  <a:gd name="T75" fmla="*/ 42 h 176"/>
                  <a:gd name="T76" fmla="*/ 255 w 305"/>
                  <a:gd name="T77" fmla="*/ 33 h 176"/>
                  <a:gd name="T78" fmla="*/ 247 w 305"/>
                  <a:gd name="T79" fmla="*/ 24 h 176"/>
                  <a:gd name="T80" fmla="*/ 239 w 305"/>
                  <a:gd name="T81" fmla="*/ 19 h 176"/>
                  <a:gd name="T82" fmla="*/ 222 w 305"/>
                  <a:gd name="T83" fmla="*/ 14 h 176"/>
                  <a:gd name="T84" fmla="*/ 219 w 305"/>
                  <a:gd name="T85" fmla="*/ 14 h 176"/>
                  <a:gd name="T86" fmla="*/ 202 w 305"/>
                  <a:gd name="T87" fmla="*/ 5 h 176"/>
                  <a:gd name="T88" fmla="*/ 199 w 305"/>
                  <a:gd name="T89" fmla="*/ 5 h 176"/>
                  <a:gd name="T90" fmla="*/ 182 w 305"/>
                  <a:gd name="T91"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5" h="176">
                    <a:moveTo>
                      <a:pt x="165" y="56"/>
                    </a:moveTo>
                    <a:lnTo>
                      <a:pt x="157" y="51"/>
                    </a:lnTo>
                    <a:lnTo>
                      <a:pt x="144" y="37"/>
                    </a:lnTo>
                    <a:lnTo>
                      <a:pt x="136" y="19"/>
                    </a:lnTo>
                    <a:lnTo>
                      <a:pt x="136" y="19"/>
                    </a:lnTo>
                    <a:lnTo>
                      <a:pt x="132" y="10"/>
                    </a:lnTo>
                    <a:lnTo>
                      <a:pt x="132" y="5"/>
                    </a:lnTo>
                    <a:lnTo>
                      <a:pt x="132" y="0"/>
                    </a:lnTo>
                    <a:lnTo>
                      <a:pt x="132" y="0"/>
                    </a:lnTo>
                    <a:lnTo>
                      <a:pt x="128" y="0"/>
                    </a:lnTo>
                    <a:lnTo>
                      <a:pt x="124" y="5"/>
                    </a:lnTo>
                    <a:lnTo>
                      <a:pt x="119" y="5"/>
                    </a:lnTo>
                    <a:lnTo>
                      <a:pt x="119" y="5"/>
                    </a:lnTo>
                    <a:lnTo>
                      <a:pt x="111" y="5"/>
                    </a:lnTo>
                    <a:lnTo>
                      <a:pt x="108" y="10"/>
                    </a:lnTo>
                    <a:lnTo>
                      <a:pt x="108" y="10"/>
                    </a:lnTo>
                    <a:lnTo>
                      <a:pt x="108" y="10"/>
                    </a:lnTo>
                    <a:lnTo>
                      <a:pt x="99" y="14"/>
                    </a:lnTo>
                    <a:lnTo>
                      <a:pt x="91" y="14"/>
                    </a:lnTo>
                    <a:lnTo>
                      <a:pt x="83" y="14"/>
                    </a:lnTo>
                    <a:lnTo>
                      <a:pt x="83" y="14"/>
                    </a:lnTo>
                    <a:lnTo>
                      <a:pt x="78" y="14"/>
                    </a:lnTo>
                    <a:lnTo>
                      <a:pt x="70" y="19"/>
                    </a:lnTo>
                    <a:lnTo>
                      <a:pt x="66" y="24"/>
                    </a:lnTo>
                    <a:lnTo>
                      <a:pt x="66" y="24"/>
                    </a:lnTo>
                    <a:lnTo>
                      <a:pt x="62" y="24"/>
                    </a:lnTo>
                    <a:lnTo>
                      <a:pt x="58" y="28"/>
                    </a:lnTo>
                    <a:lnTo>
                      <a:pt x="53" y="28"/>
                    </a:lnTo>
                    <a:lnTo>
                      <a:pt x="53" y="28"/>
                    </a:lnTo>
                    <a:lnTo>
                      <a:pt x="45" y="33"/>
                    </a:lnTo>
                    <a:lnTo>
                      <a:pt x="41" y="37"/>
                    </a:lnTo>
                    <a:lnTo>
                      <a:pt x="37" y="47"/>
                    </a:lnTo>
                    <a:lnTo>
                      <a:pt x="37" y="47"/>
                    </a:lnTo>
                    <a:lnTo>
                      <a:pt x="28" y="61"/>
                    </a:lnTo>
                    <a:lnTo>
                      <a:pt x="20" y="70"/>
                    </a:lnTo>
                    <a:lnTo>
                      <a:pt x="20" y="84"/>
                    </a:lnTo>
                    <a:lnTo>
                      <a:pt x="20" y="84"/>
                    </a:lnTo>
                    <a:lnTo>
                      <a:pt x="17" y="98"/>
                    </a:lnTo>
                    <a:lnTo>
                      <a:pt x="12" y="107"/>
                    </a:lnTo>
                    <a:lnTo>
                      <a:pt x="8" y="116"/>
                    </a:lnTo>
                    <a:lnTo>
                      <a:pt x="8" y="116"/>
                    </a:lnTo>
                    <a:lnTo>
                      <a:pt x="0" y="138"/>
                    </a:lnTo>
                    <a:lnTo>
                      <a:pt x="0" y="162"/>
                    </a:lnTo>
                    <a:lnTo>
                      <a:pt x="17" y="171"/>
                    </a:lnTo>
                    <a:lnTo>
                      <a:pt x="17" y="171"/>
                    </a:lnTo>
                    <a:lnTo>
                      <a:pt x="45" y="176"/>
                    </a:lnTo>
                    <a:lnTo>
                      <a:pt x="70" y="176"/>
                    </a:lnTo>
                    <a:lnTo>
                      <a:pt x="83" y="176"/>
                    </a:lnTo>
                    <a:lnTo>
                      <a:pt x="83" y="176"/>
                    </a:lnTo>
                    <a:lnTo>
                      <a:pt x="74" y="176"/>
                    </a:lnTo>
                    <a:lnTo>
                      <a:pt x="58" y="171"/>
                    </a:lnTo>
                    <a:lnTo>
                      <a:pt x="50" y="166"/>
                    </a:lnTo>
                    <a:lnTo>
                      <a:pt x="50" y="166"/>
                    </a:lnTo>
                    <a:lnTo>
                      <a:pt x="50" y="166"/>
                    </a:lnTo>
                    <a:lnTo>
                      <a:pt x="53" y="162"/>
                    </a:lnTo>
                    <a:lnTo>
                      <a:pt x="62" y="152"/>
                    </a:lnTo>
                    <a:lnTo>
                      <a:pt x="62" y="152"/>
                    </a:lnTo>
                    <a:lnTo>
                      <a:pt x="74" y="148"/>
                    </a:lnTo>
                    <a:lnTo>
                      <a:pt x="86" y="148"/>
                    </a:lnTo>
                    <a:lnTo>
                      <a:pt x="99" y="143"/>
                    </a:lnTo>
                    <a:lnTo>
                      <a:pt x="99" y="143"/>
                    </a:lnTo>
                    <a:lnTo>
                      <a:pt x="108" y="152"/>
                    </a:lnTo>
                    <a:lnTo>
                      <a:pt x="111" y="166"/>
                    </a:lnTo>
                    <a:lnTo>
                      <a:pt x="111" y="176"/>
                    </a:lnTo>
                    <a:lnTo>
                      <a:pt x="111" y="176"/>
                    </a:lnTo>
                    <a:lnTo>
                      <a:pt x="305" y="176"/>
                    </a:lnTo>
                    <a:lnTo>
                      <a:pt x="305" y="171"/>
                    </a:lnTo>
                    <a:lnTo>
                      <a:pt x="301" y="157"/>
                    </a:lnTo>
                    <a:lnTo>
                      <a:pt x="301" y="138"/>
                    </a:lnTo>
                    <a:lnTo>
                      <a:pt x="301" y="138"/>
                    </a:lnTo>
                    <a:lnTo>
                      <a:pt x="293" y="121"/>
                    </a:lnTo>
                    <a:lnTo>
                      <a:pt x="280" y="93"/>
                    </a:lnTo>
                    <a:lnTo>
                      <a:pt x="272" y="70"/>
                    </a:lnTo>
                    <a:lnTo>
                      <a:pt x="272" y="70"/>
                    </a:lnTo>
                    <a:lnTo>
                      <a:pt x="264" y="56"/>
                    </a:lnTo>
                    <a:lnTo>
                      <a:pt x="260" y="42"/>
                    </a:lnTo>
                    <a:lnTo>
                      <a:pt x="255" y="33"/>
                    </a:lnTo>
                    <a:lnTo>
                      <a:pt x="255" y="33"/>
                    </a:lnTo>
                    <a:lnTo>
                      <a:pt x="252" y="28"/>
                    </a:lnTo>
                    <a:lnTo>
                      <a:pt x="247" y="24"/>
                    </a:lnTo>
                    <a:lnTo>
                      <a:pt x="239" y="19"/>
                    </a:lnTo>
                    <a:lnTo>
                      <a:pt x="239" y="19"/>
                    </a:lnTo>
                    <a:lnTo>
                      <a:pt x="231" y="19"/>
                    </a:lnTo>
                    <a:lnTo>
                      <a:pt x="222" y="14"/>
                    </a:lnTo>
                    <a:lnTo>
                      <a:pt x="219" y="14"/>
                    </a:lnTo>
                    <a:lnTo>
                      <a:pt x="219" y="14"/>
                    </a:lnTo>
                    <a:lnTo>
                      <a:pt x="210" y="10"/>
                    </a:lnTo>
                    <a:lnTo>
                      <a:pt x="202" y="5"/>
                    </a:lnTo>
                    <a:lnTo>
                      <a:pt x="199" y="5"/>
                    </a:lnTo>
                    <a:lnTo>
                      <a:pt x="199" y="5"/>
                    </a:lnTo>
                    <a:lnTo>
                      <a:pt x="190" y="19"/>
                    </a:lnTo>
                    <a:lnTo>
                      <a:pt x="182" y="42"/>
                    </a:lnTo>
                    <a:lnTo>
                      <a:pt x="165" y="5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96" name="Freeform 304"/>
              <p:cNvSpPr>
                <a:spLocks/>
              </p:cNvSpPr>
              <p:nvPr/>
            </p:nvSpPr>
            <p:spPr bwMode="auto">
              <a:xfrm>
                <a:off x="3441" y="2250"/>
                <a:ext cx="70" cy="79"/>
              </a:xfrm>
              <a:custGeom>
                <a:avLst/>
                <a:gdLst>
                  <a:gd name="T0" fmla="*/ 22 w 70"/>
                  <a:gd name="T1" fmla="*/ 0 h 79"/>
                  <a:gd name="T2" fmla="*/ 25 w 70"/>
                  <a:gd name="T3" fmla="*/ 5 h 79"/>
                  <a:gd name="T4" fmla="*/ 30 w 70"/>
                  <a:gd name="T5" fmla="*/ 5 h 79"/>
                  <a:gd name="T6" fmla="*/ 33 w 70"/>
                  <a:gd name="T7" fmla="*/ 5 h 79"/>
                  <a:gd name="T8" fmla="*/ 33 w 70"/>
                  <a:gd name="T9" fmla="*/ 5 h 79"/>
                  <a:gd name="T10" fmla="*/ 37 w 70"/>
                  <a:gd name="T11" fmla="*/ 9 h 79"/>
                  <a:gd name="T12" fmla="*/ 45 w 70"/>
                  <a:gd name="T13" fmla="*/ 9 h 79"/>
                  <a:gd name="T14" fmla="*/ 50 w 70"/>
                  <a:gd name="T15" fmla="*/ 9 h 79"/>
                  <a:gd name="T16" fmla="*/ 50 w 70"/>
                  <a:gd name="T17" fmla="*/ 9 h 79"/>
                  <a:gd name="T18" fmla="*/ 54 w 70"/>
                  <a:gd name="T19" fmla="*/ 14 h 79"/>
                  <a:gd name="T20" fmla="*/ 62 w 70"/>
                  <a:gd name="T21" fmla="*/ 19 h 79"/>
                  <a:gd name="T22" fmla="*/ 70 w 70"/>
                  <a:gd name="T23" fmla="*/ 19 h 79"/>
                  <a:gd name="T24" fmla="*/ 70 w 70"/>
                  <a:gd name="T25" fmla="*/ 19 h 79"/>
                  <a:gd name="T26" fmla="*/ 70 w 70"/>
                  <a:gd name="T27" fmla="*/ 28 h 79"/>
                  <a:gd name="T28" fmla="*/ 70 w 70"/>
                  <a:gd name="T29" fmla="*/ 37 h 79"/>
                  <a:gd name="T30" fmla="*/ 67 w 70"/>
                  <a:gd name="T31" fmla="*/ 42 h 79"/>
                  <a:gd name="T32" fmla="*/ 67 w 70"/>
                  <a:gd name="T33" fmla="*/ 42 h 79"/>
                  <a:gd name="T34" fmla="*/ 62 w 70"/>
                  <a:gd name="T35" fmla="*/ 56 h 79"/>
                  <a:gd name="T36" fmla="*/ 58 w 70"/>
                  <a:gd name="T37" fmla="*/ 74 h 79"/>
                  <a:gd name="T38" fmla="*/ 58 w 70"/>
                  <a:gd name="T39" fmla="*/ 79 h 79"/>
                  <a:gd name="T40" fmla="*/ 58 w 70"/>
                  <a:gd name="T41" fmla="*/ 79 h 79"/>
                  <a:gd name="T42" fmla="*/ 45 w 70"/>
                  <a:gd name="T43" fmla="*/ 74 h 79"/>
                  <a:gd name="T44" fmla="*/ 25 w 70"/>
                  <a:gd name="T45" fmla="*/ 70 h 79"/>
                  <a:gd name="T46" fmla="*/ 13 w 70"/>
                  <a:gd name="T47" fmla="*/ 70 h 79"/>
                  <a:gd name="T48" fmla="*/ 13 w 70"/>
                  <a:gd name="T49" fmla="*/ 70 h 79"/>
                  <a:gd name="T50" fmla="*/ 5 w 70"/>
                  <a:gd name="T51" fmla="*/ 70 h 79"/>
                  <a:gd name="T52" fmla="*/ 0 w 70"/>
                  <a:gd name="T53" fmla="*/ 60 h 79"/>
                  <a:gd name="T54" fmla="*/ 5 w 70"/>
                  <a:gd name="T55" fmla="*/ 51 h 79"/>
                  <a:gd name="T56" fmla="*/ 5 w 70"/>
                  <a:gd name="T57" fmla="*/ 51 h 79"/>
                  <a:gd name="T58" fmla="*/ 9 w 70"/>
                  <a:gd name="T59" fmla="*/ 32 h 79"/>
                  <a:gd name="T60" fmla="*/ 13 w 70"/>
                  <a:gd name="T61" fmla="*/ 9 h 79"/>
                  <a:gd name="T62" fmla="*/ 22 w 70"/>
                  <a:gd name="T6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79">
                    <a:moveTo>
                      <a:pt x="22" y="0"/>
                    </a:moveTo>
                    <a:lnTo>
                      <a:pt x="25" y="5"/>
                    </a:lnTo>
                    <a:lnTo>
                      <a:pt x="30" y="5"/>
                    </a:lnTo>
                    <a:lnTo>
                      <a:pt x="33" y="5"/>
                    </a:lnTo>
                    <a:lnTo>
                      <a:pt x="33" y="5"/>
                    </a:lnTo>
                    <a:lnTo>
                      <a:pt x="37" y="9"/>
                    </a:lnTo>
                    <a:lnTo>
                      <a:pt x="45" y="9"/>
                    </a:lnTo>
                    <a:lnTo>
                      <a:pt x="50" y="9"/>
                    </a:lnTo>
                    <a:lnTo>
                      <a:pt x="50" y="9"/>
                    </a:lnTo>
                    <a:lnTo>
                      <a:pt x="54" y="14"/>
                    </a:lnTo>
                    <a:lnTo>
                      <a:pt x="62" y="19"/>
                    </a:lnTo>
                    <a:lnTo>
                      <a:pt x="70" y="19"/>
                    </a:lnTo>
                    <a:lnTo>
                      <a:pt x="70" y="19"/>
                    </a:lnTo>
                    <a:lnTo>
                      <a:pt x="70" y="28"/>
                    </a:lnTo>
                    <a:lnTo>
                      <a:pt x="70" y="37"/>
                    </a:lnTo>
                    <a:lnTo>
                      <a:pt x="67" y="42"/>
                    </a:lnTo>
                    <a:lnTo>
                      <a:pt x="67" y="42"/>
                    </a:lnTo>
                    <a:lnTo>
                      <a:pt x="62" y="56"/>
                    </a:lnTo>
                    <a:lnTo>
                      <a:pt x="58" y="74"/>
                    </a:lnTo>
                    <a:lnTo>
                      <a:pt x="58" y="79"/>
                    </a:lnTo>
                    <a:lnTo>
                      <a:pt x="58" y="79"/>
                    </a:lnTo>
                    <a:lnTo>
                      <a:pt x="45" y="74"/>
                    </a:lnTo>
                    <a:lnTo>
                      <a:pt x="25" y="70"/>
                    </a:lnTo>
                    <a:lnTo>
                      <a:pt x="13" y="70"/>
                    </a:lnTo>
                    <a:lnTo>
                      <a:pt x="13" y="70"/>
                    </a:lnTo>
                    <a:lnTo>
                      <a:pt x="5" y="70"/>
                    </a:lnTo>
                    <a:lnTo>
                      <a:pt x="0" y="60"/>
                    </a:lnTo>
                    <a:lnTo>
                      <a:pt x="5" y="51"/>
                    </a:lnTo>
                    <a:lnTo>
                      <a:pt x="5" y="51"/>
                    </a:lnTo>
                    <a:lnTo>
                      <a:pt x="9" y="32"/>
                    </a:lnTo>
                    <a:lnTo>
                      <a:pt x="13" y="9"/>
                    </a:lnTo>
                    <a:lnTo>
                      <a:pt x="22"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97" name="Freeform 305"/>
              <p:cNvSpPr>
                <a:spLocks/>
              </p:cNvSpPr>
              <p:nvPr/>
            </p:nvSpPr>
            <p:spPr bwMode="auto">
              <a:xfrm>
                <a:off x="3516" y="2278"/>
                <a:ext cx="33" cy="83"/>
              </a:xfrm>
              <a:custGeom>
                <a:avLst/>
                <a:gdLst>
                  <a:gd name="T0" fmla="*/ 0 w 33"/>
                  <a:gd name="T1" fmla="*/ 0 h 83"/>
                  <a:gd name="T2" fmla="*/ 0 w 33"/>
                  <a:gd name="T3" fmla="*/ 4 h 83"/>
                  <a:gd name="T4" fmla="*/ 0 w 33"/>
                  <a:gd name="T5" fmla="*/ 9 h 83"/>
                  <a:gd name="T6" fmla="*/ 0 w 33"/>
                  <a:gd name="T7" fmla="*/ 14 h 83"/>
                  <a:gd name="T8" fmla="*/ 0 w 33"/>
                  <a:gd name="T9" fmla="*/ 14 h 83"/>
                  <a:gd name="T10" fmla="*/ 0 w 33"/>
                  <a:gd name="T11" fmla="*/ 18 h 83"/>
                  <a:gd name="T12" fmla="*/ 0 w 33"/>
                  <a:gd name="T13" fmla="*/ 18 h 83"/>
                  <a:gd name="T14" fmla="*/ 3 w 33"/>
                  <a:gd name="T15" fmla="*/ 14 h 83"/>
                  <a:gd name="T16" fmla="*/ 3 w 33"/>
                  <a:gd name="T17" fmla="*/ 14 h 83"/>
                  <a:gd name="T18" fmla="*/ 3 w 33"/>
                  <a:gd name="T19" fmla="*/ 18 h 83"/>
                  <a:gd name="T20" fmla="*/ 3 w 33"/>
                  <a:gd name="T21" fmla="*/ 18 h 83"/>
                  <a:gd name="T22" fmla="*/ 3 w 33"/>
                  <a:gd name="T23" fmla="*/ 23 h 83"/>
                  <a:gd name="T24" fmla="*/ 3 w 33"/>
                  <a:gd name="T25" fmla="*/ 23 h 83"/>
                  <a:gd name="T26" fmla="*/ 3 w 33"/>
                  <a:gd name="T27" fmla="*/ 32 h 83"/>
                  <a:gd name="T28" fmla="*/ 3 w 33"/>
                  <a:gd name="T29" fmla="*/ 46 h 83"/>
                  <a:gd name="T30" fmla="*/ 8 w 33"/>
                  <a:gd name="T31" fmla="*/ 51 h 83"/>
                  <a:gd name="T32" fmla="*/ 8 w 33"/>
                  <a:gd name="T33" fmla="*/ 51 h 83"/>
                  <a:gd name="T34" fmla="*/ 12 w 33"/>
                  <a:gd name="T35" fmla="*/ 60 h 83"/>
                  <a:gd name="T36" fmla="*/ 20 w 33"/>
                  <a:gd name="T37" fmla="*/ 65 h 83"/>
                  <a:gd name="T38" fmla="*/ 25 w 33"/>
                  <a:gd name="T39" fmla="*/ 69 h 83"/>
                  <a:gd name="T40" fmla="*/ 25 w 33"/>
                  <a:gd name="T41" fmla="*/ 69 h 83"/>
                  <a:gd name="T42" fmla="*/ 28 w 33"/>
                  <a:gd name="T43" fmla="*/ 79 h 83"/>
                  <a:gd name="T44" fmla="*/ 33 w 33"/>
                  <a:gd name="T45" fmla="*/ 83 h 83"/>
                  <a:gd name="T46" fmla="*/ 33 w 33"/>
                  <a:gd name="T47" fmla="*/ 79 h 83"/>
                  <a:gd name="T48" fmla="*/ 33 w 33"/>
                  <a:gd name="T49" fmla="*/ 79 h 83"/>
                  <a:gd name="T50" fmla="*/ 28 w 33"/>
                  <a:gd name="T51" fmla="*/ 69 h 83"/>
                  <a:gd name="T52" fmla="*/ 25 w 33"/>
                  <a:gd name="T53" fmla="*/ 55 h 83"/>
                  <a:gd name="T54" fmla="*/ 20 w 33"/>
                  <a:gd name="T55" fmla="*/ 46 h 83"/>
                  <a:gd name="T56" fmla="*/ 20 w 33"/>
                  <a:gd name="T57" fmla="*/ 46 h 83"/>
                  <a:gd name="T58" fmla="*/ 16 w 33"/>
                  <a:gd name="T59" fmla="*/ 42 h 83"/>
                  <a:gd name="T60" fmla="*/ 12 w 33"/>
                  <a:gd name="T61" fmla="*/ 28 h 83"/>
                  <a:gd name="T62" fmla="*/ 12 w 33"/>
                  <a:gd name="T63" fmla="*/ 18 h 83"/>
                  <a:gd name="T64" fmla="*/ 12 w 33"/>
                  <a:gd name="T65" fmla="*/ 18 h 83"/>
                  <a:gd name="T66" fmla="*/ 3 w 33"/>
                  <a:gd name="T67" fmla="*/ 4 h 83"/>
                  <a:gd name="T68" fmla="*/ 0 w 33"/>
                  <a:gd name="T69" fmla="*/ 0 h 83"/>
                  <a:gd name="T70" fmla="*/ 0 w 33"/>
                  <a:gd name="T7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 h="83">
                    <a:moveTo>
                      <a:pt x="0" y="0"/>
                    </a:moveTo>
                    <a:lnTo>
                      <a:pt x="0" y="4"/>
                    </a:lnTo>
                    <a:lnTo>
                      <a:pt x="0" y="9"/>
                    </a:lnTo>
                    <a:lnTo>
                      <a:pt x="0" y="14"/>
                    </a:lnTo>
                    <a:lnTo>
                      <a:pt x="0" y="14"/>
                    </a:lnTo>
                    <a:lnTo>
                      <a:pt x="0" y="18"/>
                    </a:lnTo>
                    <a:lnTo>
                      <a:pt x="0" y="18"/>
                    </a:lnTo>
                    <a:lnTo>
                      <a:pt x="3" y="14"/>
                    </a:lnTo>
                    <a:lnTo>
                      <a:pt x="3" y="14"/>
                    </a:lnTo>
                    <a:lnTo>
                      <a:pt x="3" y="18"/>
                    </a:lnTo>
                    <a:lnTo>
                      <a:pt x="3" y="18"/>
                    </a:lnTo>
                    <a:lnTo>
                      <a:pt x="3" y="23"/>
                    </a:lnTo>
                    <a:lnTo>
                      <a:pt x="3" y="23"/>
                    </a:lnTo>
                    <a:lnTo>
                      <a:pt x="3" y="32"/>
                    </a:lnTo>
                    <a:lnTo>
                      <a:pt x="3" y="46"/>
                    </a:lnTo>
                    <a:lnTo>
                      <a:pt x="8" y="51"/>
                    </a:lnTo>
                    <a:lnTo>
                      <a:pt x="8" y="51"/>
                    </a:lnTo>
                    <a:lnTo>
                      <a:pt x="12" y="60"/>
                    </a:lnTo>
                    <a:lnTo>
                      <a:pt x="20" y="65"/>
                    </a:lnTo>
                    <a:lnTo>
                      <a:pt x="25" y="69"/>
                    </a:lnTo>
                    <a:lnTo>
                      <a:pt x="25" y="69"/>
                    </a:lnTo>
                    <a:lnTo>
                      <a:pt x="28" y="79"/>
                    </a:lnTo>
                    <a:lnTo>
                      <a:pt x="33" y="83"/>
                    </a:lnTo>
                    <a:lnTo>
                      <a:pt x="33" y="79"/>
                    </a:lnTo>
                    <a:lnTo>
                      <a:pt x="33" y="79"/>
                    </a:lnTo>
                    <a:lnTo>
                      <a:pt x="28" y="69"/>
                    </a:lnTo>
                    <a:lnTo>
                      <a:pt x="25" y="55"/>
                    </a:lnTo>
                    <a:lnTo>
                      <a:pt x="20" y="46"/>
                    </a:lnTo>
                    <a:lnTo>
                      <a:pt x="20" y="46"/>
                    </a:lnTo>
                    <a:lnTo>
                      <a:pt x="16" y="42"/>
                    </a:lnTo>
                    <a:lnTo>
                      <a:pt x="12" y="28"/>
                    </a:lnTo>
                    <a:lnTo>
                      <a:pt x="12" y="18"/>
                    </a:lnTo>
                    <a:lnTo>
                      <a:pt x="12" y="18"/>
                    </a:lnTo>
                    <a:lnTo>
                      <a:pt x="3" y="4"/>
                    </a:lnTo>
                    <a:lnTo>
                      <a:pt x="0"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98" name="Freeform 306"/>
              <p:cNvSpPr>
                <a:spLocks/>
              </p:cNvSpPr>
              <p:nvPr/>
            </p:nvSpPr>
            <p:spPr bwMode="auto">
              <a:xfrm>
                <a:off x="3292" y="2250"/>
                <a:ext cx="121" cy="97"/>
              </a:xfrm>
              <a:custGeom>
                <a:avLst/>
                <a:gdLst>
                  <a:gd name="T0" fmla="*/ 104 w 121"/>
                  <a:gd name="T1" fmla="*/ 28 h 97"/>
                  <a:gd name="T2" fmla="*/ 116 w 121"/>
                  <a:gd name="T3" fmla="*/ 60 h 97"/>
                  <a:gd name="T4" fmla="*/ 121 w 121"/>
                  <a:gd name="T5" fmla="*/ 74 h 97"/>
                  <a:gd name="T6" fmla="*/ 108 w 121"/>
                  <a:gd name="T7" fmla="*/ 70 h 97"/>
                  <a:gd name="T8" fmla="*/ 96 w 121"/>
                  <a:gd name="T9" fmla="*/ 60 h 97"/>
                  <a:gd name="T10" fmla="*/ 91 w 121"/>
                  <a:gd name="T11" fmla="*/ 60 h 97"/>
                  <a:gd name="T12" fmla="*/ 91 w 121"/>
                  <a:gd name="T13" fmla="*/ 79 h 97"/>
                  <a:gd name="T14" fmla="*/ 88 w 121"/>
                  <a:gd name="T15" fmla="*/ 97 h 97"/>
                  <a:gd name="T16" fmla="*/ 75 w 121"/>
                  <a:gd name="T17" fmla="*/ 97 h 97"/>
                  <a:gd name="T18" fmla="*/ 58 w 121"/>
                  <a:gd name="T19" fmla="*/ 74 h 97"/>
                  <a:gd name="T20" fmla="*/ 55 w 121"/>
                  <a:gd name="T21" fmla="*/ 60 h 97"/>
                  <a:gd name="T22" fmla="*/ 46 w 121"/>
                  <a:gd name="T23" fmla="*/ 70 h 97"/>
                  <a:gd name="T24" fmla="*/ 46 w 121"/>
                  <a:gd name="T25" fmla="*/ 83 h 97"/>
                  <a:gd name="T26" fmla="*/ 38 w 121"/>
                  <a:gd name="T27" fmla="*/ 65 h 97"/>
                  <a:gd name="T28" fmla="*/ 30 w 121"/>
                  <a:gd name="T29" fmla="*/ 46 h 97"/>
                  <a:gd name="T30" fmla="*/ 25 w 121"/>
                  <a:gd name="T31" fmla="*/ 56 h 97"/>
                  <a:gd name="T32" fmla="*/ 25 w 121"/>
                  <a:gd name="T33" fmla="*/ 70 h 97"/>
                  <a:gd name="T34" fmla="*/ 22 w 121"/>
                  <a:gd name="T35" fmla="*/ 74 h 97"/>
                  <a:gd name="T36" fmla="*/ 9 w 121"/>
                  <a:gd name="T37" fmla="*/ 70 h 97"/>
                  <a:gd name="T38" fmla="*/ 5 w 121"/>
                  <a:gd name="T39" fmla="*/ 51 h 97"/>
                  <a:gd name="T40" fmla="*/ 13 w 121"/>
                  <a:gd name="T41" fmla="*/ 37 h 97"/>
                  <a:gd name="T42" fmla="*/ 34 w 121"/>
                  <a:gd name="T43" fmla="*/ 19 h 97"/>
                  <a:gd name="T44" fmla="*/ 34 w 121"/>
                  <a:gd name="T45" fmla="*/ 19 h 97"/>
                  <a:gd name="T46" fmla="*/ 42 w 121"/>
                  <a:gd name="T47" fmla="*/ 14 h 97"/>
                  <a:gd name="T48" fmla="*/ 42 w 121"/>
                  <a:gd name="T49" fmla="*/ 14 h 97"/>
                  <a:gd name="T50" fmla="*/ 50 w 121"/>
                  <a:gd name="T51" fmla="*/ 14 h 97"/>
                  <a:gd name="T52" fmla="*/ 58 w 121"/>
                  <a:gd name="T53" fmla="*/ 14 h 97"/>
                  <a:gd name="T54" fmla="*/ 75 w 121"/>
                  <a:gd name="T55" fmla="*/ 9 h 97"/>
                  <a:gd name="T56" fmla="*/ 80 w 121"/>
                  <a:gd name="T57" fmla="*/ 9 h 97"/>
                  <a:gd name="T58" fmla="*/ 91 w 121"/>
                  <a:gd name="T59" fmla="*/ 0 h 97"/>
                  <a:gd name="T60" fmla="*/ 96 w 121"/>
                  <a:gd name="T61" fmla="*/ 5 h 97"/>
                  <a:gd name="T62" fmla="*/ 100 w 121"/>
                  <a:gd name="T63"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97">
                    <a:moveTo>
                      <a:pt x="100" y="9"/>
                    </a:moveTo>
                    <a:lnTo>
                      <a:pt x="104" y="28"/>
                    </a:lnTo>
                    <a:lnTo>
                      <a:pt x="108" y="46"/>
                    </a:lnTo>
                    <a:lnTo>
                      <a:pt x="116" y="60"/>
                    </a:lnTo>
                    <a:lnTo>
                      <a:pt x="116" y="60"/>
                    </a:lnTo>
                    <a:lnTo>
                      <a:pt x="121" y="74"/>
                    </a:lnTo>
                    <a:lnTo>
                      <a:pt x="116" y="79"/>
                    </a:lnTo>
                    <a:lnTo>
                      <a:pt x="108" y="70"/>
                    </a:lnTo>
                    <a:lnTo>
                      <a:pt x="108" y="70"/>
                    </a:lnTo>
                    <a:lnTo>
                      <a:pt x="96" y="60"/>
                    </a:lnTo>
                    <a:lnTo>
                      <a:pt x="91" y="56"/>
                    </a:lnTo>
                    <a:lnTo>
                      <a:pt x="91" y="60"/>
                    </a:lnTo>
                    <a:lnTo>
                      <a:pt x="91" y="60"/>
                    </a:lnTo>
                    <a:lnTo>
                      <a:pt x="91" y="79"/>
                    </a:lnTo>
                    <a:lnTo>
                      <a:pt x="91" y="97"/>
                    </a:lnTo>
                    <a:lnTo>
                      <a:pt x="88" y="97"/>
                    </a:lnTo>
                    <a:lnTo>
                      <a:pt x="88" y="97"/>
                    </a:lnTo>
                    <a:lnTo>
                      <a:pt x="75" y="97"/>
                    </a:lnTo>
                    <a:lnTo>
                      <a:pt x="63" y="88"/>
                    </a:lnTo>
                    <a:lnTo>
                      <a:pt x="58" y="74"/>
                    </a:lnTo>
                    <a:lnTo>
                      <a:pt x="58" y="74"/>
                    </a:lnTo>
                    <a:lnTo>
                      <a:pt x="55" y="60"/>
                    </a:lnTo>
                    <a:lnTo>
                      <a:pt x="50" y="56"/>
                    </a:lnTo>
                    <a:lnTo>
                      <a:pt x="46" y="70"/>
                    </a:lnTo>
                    <a:lnTo>
                      <a:pt x="46" y="70"/>
                    </a:lnTo>
                    <a:lnTo>
                      <a:pt x="46" y="83"/>
                    </a:lnTo>
                    <a:lnTo>
                      <a:pt x="42" y="88"/>
                    </a:lnTo>
                    <a:lnTo>
                      <a:pt x="38" y="65"/>
                    </a:lnTo>
                    <a:lnTo>
                      <a:pt x="38" y="65"/>
                    </a:lnTo>
                    <a:lnTo>
                      <a:pt x="30" y="46"/>
                    </a:lnTo>
                    <a:lnTo>
                      <a:pt x="25" y="46"/>
                    </a:lnTo>
                    <a:lnTo>
                      <a:pt x="25" y="56"/>
                    </a:lnTo>
                    <a:lnTo>
                      <a:pt x="25" y="56"/>
                    </a:lnTo>
                    <a:lnTo>
                      <a:pt x="25" y="70"/>
                    </a:lnTo>
                    <a:lnTo>
                      <a:pt x="25" y="79"/>
                    </a:lnTo>
                    <a:lnTo>
                      <a:pt x="22" y="74"/>
                    </a:lnTo>
                    <a:lnTo>
                      <a:pt x="22" y="74"/>
                    </a:lnTo>
                    <a:lnTo>
                      <a:pt x="9" y="70"/>
                    </a:lnTo>
                    <a:lnTo>
                      <a:pt x="0" y="65"/>
                    </a:lnTo>
                    <a:lnTo>
                      <a:pt x="5" y="51"/>
                    </a:lnTo>
                    <a:lnTo>
                      <a:pt x="5" y="51"/>
                    </a:lnTo>
                    <a:lnTo>
                      <a:pt x="13" y="37"/>
                    </a:lnTo>
                    <a:lnTo>
                      <a:pt x="22" y="23"/>
                    </a:lnTo>
                    <a:lnTo>
                      <a:pt x="34" y="19"/>
                    </a:lnTo>
                    <a:lnTo>
                      <a:pt x="34" y="19"/>
                    </a:lnTo>
                    <a:lnTo>
                      <a:pt x="34" y="19"/>
                    </a:lnTo>
                    <a:lnTo>
                      <a:pt x="38" y="19"/>
                    </a:lnTo>
                    <a:lnTo>
                      <a:pt x="42" y="14"/>
                    </a:lnTo>
                    <a:lnTo>
                      <a:pt x="42" y="14"/>
                    </a:lnTo>
                    <a:lnTo>
                      <a:pt x="42" y="14"/>
                    </a:lnTo>
                    <a:lnTo>
                      <a:pt x="46" y="14"/>
                    </a:lnTo>
                    <a:lnTo>
                      <a:pt x="50" y="14"/>
                    </a:lnTo>
                    <a:lnTo>
                      <a:pt x="50" y="14"/>
                    </a:lnTo>
                    <a:lnTo>
                      <a:pt x="58" y="14"/>
                    </a:lnTo>
                    <a:lnTo>
                      <a:pt x="67" y="9"/>
                    </a:lnTo>
                    <a:lnTo>
                      <a:pt x="75" y="9"/>
                    </a:lnTo>
                    <a:lnTo>
                      <a:pt x="75" y="9"/>
                    </a:lnTo>
                    <a:lnTo>
                      <a:pt x="80" y="9"/>
                    </a:lnTo>
                    <a:lnTo>
                      <a:pt x="83" y="5"/>
                    </a:lnTo>
                    <a:lnTo>
                      <a:pt x="91" y="0"/>
                    </a:lnTo>
                    <a:lnTo>
                      <a:pt x="91" y="0"/>
                    </a:lnTo>
                    <a:lnTo>
                      <a:pt x="96" y="5"/>
                    </a:lnTo>
                    <a:lnTo>
                      <a:pt x="96" y="5"/>
                    </a:lnTo>
                    <a:lnTo>
                      <a:pt x="100" y="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99" name="Freeform 307"/>
              <p:cNvSpPr>
                <a:spLocks/>
              </p:cNvSpPr>
              <p:nvPr/>
            </p:nvSpPr>
            <p:spPr bwMode="auto">
              <a:xfrm>
                <a:off x="3508" y="2278"/>
                <a:ext cx="8" cy="32"/>
              </a:xfrm>
              <a:custGeom>
                <a:avLst/>
                <a:gdLst>
                  <a:gd name="T0" fmla="*/ 8 w 8"/>
                  <a:gd name="T1" fmla="*/ 0 h 32"/>
                  <a:gd name="T2" fmla="*/ 3 w 8"/>
                  <a:gd name="T3" fmla="*/ 9 h 32"/>
                  <a:gd name="T4" fmla="*/ 3 w 8"/>
                  <a:gd name="T5" fmla="*/ 18 h 32"/>
                  <a:gd name="T6" fmla="*/ 0 w 8"/>
                  <a:gd name="T7" fmla="*/ 28 h 32"/>
                  <a:gd name="T8" fmla="*/ 0 w 8"/>
                  <a:gd name="T9" fmla="*/ 28 h 32"/>
                  <a:gd name="T10" fmla="*/ 3 w 8"/>
                  <a:gd name="T11" fmla="*/ 32 h 32"/>
                  <a:gd name="T12" fmla="*/ 8 w 8"/>
                  <a:gd name="T13" fmla="*/ 18 h 32"/>
                  <a:gd name="T14" fmla="*/ 8 w 8"/>
                  <a:gd name="T15" fmla="*/ 23 h 32"/>
                  <a:gd name="T16" fmla="*/ 3 w 8"/>
                  <a:gd name="T17" fmla="*/ 23 h 32"/>
                  <a:gd name="T18" fmla="*/ 3 w 8"/>
                  <a:gd name="T19" fmla="*/ 23 h 32"/>
                  <a:gd name="T20" fmla="*/ 3 w 8"/>
                  <a:gd name="T21" fmla="*/ 23 h 32"/>
                  <a:gd name="T22" fmla="*/ 0 w 8"/>
                  <a:gd name="T23" fmla="*/ 28 h 32"/>
                  <a:gd name="T24" fmla="*/ 3 w 8"/>
                  <a:gd name="T25" fmla="*/ 23 h 32"/>
                  <a:gd name="T26" fmla="*/ 3 w 8"/>
                  <a:gd name="T27" fmla="*/ 18 h 32"/>
                  <a:gd name="T28" fmla="*/ 3 w 8"/>
                  <a:gd name="T29" fmla="*/ 18 h 32"/>
                  <a:gd name="T30" fmla="*/ 3 w 8"/>
                  <a:gd name="T31" fmla="*/ 14 h 32"/>
                  <a:gd name="T32" fmla="*/ 8 w 8"/>
                  <a:gd name="T33" fmla="*/ 4 h 32"/>
                  <a:gd name="T34" fmla="*/ 8 w 8"/>
                  <a:gd name="T3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32">
                    <a:moveTo>
                      <a:pt x="8" y="0"/>
                    </a:moveTo>
                    <a:lnTo>
                      <a:pt x="3" y="9"/>
                    </a:lnTo>
                    <a:lnTo>
                      <a:pt x="3" y="18"/>
                    </a:lnTo>
                    <a:lnTo>
                      <a:pt x="0" y="28"/>
                    </a:lnTo>
                    <a:lnTo>
                      <a:pt x="0" y="28"/>
                    </a:lnTo>
                    <a:lnTo>
                      <a:pt x="3" y="32"/>
                    </a:lnTo>
                    <a:lnTo>
                      <a:pt x="8" y="18"/>
                    </a:lnTo>
                    <a:lnTo>
                      <a:pt x="8" y="23"/>
                    </a:lnTo>
                    <a:lnTo>
                      <a:pt x="3" y="23"/>
                    </a:lnTo>
                    <a:lnTo>
                      <a:pt x="3" y="23"/>
                    </a:lnTo>
                    <a:lnTo>
                      <a:pt x="3" y="23"/>
                    </a:lnTo>
                    <a:lnTo>
                      <a:pt x="0" y="28"/>
                    </a:lnTo>
                    <a:lnTo>
                      <a:pt x="3" y="23"/>
                    </a:lnTo>
                    <a:lnTo>
                      <a:pt x="3" y="18"/>
                    </a:lnTo>
                    <a:lnTo>
                      <a:pt x="3" y="18"/>
                    </a:lnTo>
                    <a:lnTo>
                      <a:pt x="3" y="14"/>
                    </a:lnTo>
                    <a:lnTo>
                      <a:pt x="8" y="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00" name="Freeform 308"/>
              <p:cNvSpPr>
                <a:spLocks/>
              </p:cNvSpPr>
              <p:nvPr/>
            </p:nvSpPr>
            <p:spPr bwMode="auto">
              <a:xfrm>
                <a:off x="3276" y="2301"/>
                <a:ext cx="96" cy="96"/>
              </a:xfrm>
              <a:custGeom>
                <a:avLst/>
                <a:gdLst>
                  <a:gd name="T0" fmla="*/ 74 w 96"/>
                  <a:gd name="T1" fmla="*/ 82 h 96"/>
                  <a:gd name="T2" fmla="*/ 58 w 96"/>
                  <a:gd name="T3" fmla="*/ 87 h 96"/>
                  <a:gd name="T4" fmla="*/ 46 w 96"/>
                  <a:gd name="T5" fmla="*/ 87 h 96"/>
                  <a:gd name="T6" fmla="*/ 29 w 96"/>
                  <a:gd name="T7" fmla="*/ 96 h 96"/>
                  <a:gd name="T8" fmla="*/ 46 w 96"/>
                  <a:gd name="T9" fmla="*/ 92 h 96"/>
                  <a:gd name="T10" fmla="*/ 58 w 96"/>
                  <a:gd name="T11" fmla="*/ 87 h 96"/>
                  <a:gd name="T12" fmla="*/ 58 w 96"/>
                  <a:gd name="T13" fmla="*/ 82 h 96"/>
                  <a:gd name="T14" fmla="*/ 33 w 96"/>
                  <a:gd name="T15" fmla="*/ 79 h 96"/>
                  <a:gd name="T16" fmla="*/ 21 w 96"/>
                  <a:gd name="T17" fmla="*/ 79 h 96"/>
                  <a:gd name="T18" fmla="*/ 8 w 96"/>
                  <a:gd name="T19" fmla="*/ 82 h 96"/>
                  <a:gd name="T20" fmla="*/ 5 w 96"/>
                  <a:gd name="T21" fmla="*/ 79 h 96"/>
                  <a:gd name="T22" fmla="*/ 33 w 96"/>
                  <a:gd name="T23" fmla="*/ 73 h 96"/>
                  <a:gd name="T24" fmla="*/ 46 w 96"/>
                  <a:gd name="T25" fmla="*/ 79 h 96"/>
                  <a:gd name="T26" fmla="*/ 54 w 96"/>
                  <a:gd name="T27" fmla="*/ 79 h 96"/>
                  <a:gd name="T28" fmla="*/ 54 w 96"/>
                  <a:gd name="T29" fmla="*/ 73 h 96"/>
                  <a:gd name="T30" fmla="*/ 38 w 96"/>
                  <a:gd name="T31" fmla="*/ 56 h 96"/>
                  <a:gd name="T32" fmla="*/ 25 w 96"/>
                  <a:gd name="T33" fmla="*/ 46 h 96"/>
                  <a:gd name="T34" fmla="*/ 38 w 96"/>
                  <a:gd name="T35" fmla="*/ 56 h 96"/>
                  <a:gd name="T36" fmla="*/ 46 w 96"/>
                  <a:gd name="T37" fmla="*/ 60 h 96"/>
                  <a:gd name="T38" fmla="*/ 33 w 96"/>
                  <a:gd name="T39" fmla="*/ 42 h 96"/>
                  <a:gd name="T40" fmla="*/ 25 w 96"/>
                  <a:gd name="T41" fmla="*/ 37 h 96"/>
                  <a:gd name="T42" fmla="*/ 33 w 96"/>
                  <a:gd name="T43" fmla="*/ 42 h 96"/>
                  <a:gd name="T44" fmla="*/ 50 w 96"/>
                  <a:gd name="T45" fmla="*/ 60 h 96"/>
                  <a:gd name="T46" fmla="*/ 54 w 96"/>
                  <a:gd name="T47" fmla="*/ 60 h 96"/>
                  <a:gd name="T48" fmla="*/ 38 w 96"/>
                  <a:gd name="T49" fmla="*/ 37 h 96"/>
                  <a:gd name="T50" fmla="*/ 25 w 96"/>
                  <a:gd name="T51" fmla="*/ 23 h 96"/>
                  <a:gd name="T52" fmla="*/ 25 w 96"/>
                  <a:gd name="T53" fmla="*/ 23 h 96"/>
                  <a:gd name="T54" fmla="*/ 41 w 96"/>
                  <a:gd name="T55" fmla="*/ 32 h 96"/>
                  <a:gd name="T56" fmla="*/ 50 w 96"/>
                  <a:gd name="T57" fmla="*/ 51 h 96"/>
                  <a:gd name="T58" fmla="*/ 54 w 96"/>
                  <a:gd name="T59" fmla="*/ 70 h 96"/>
                  <a:gd name="T60" fmla="*/ 58 w 96"/>
                  <a:gd name="T61" fmla="*/ 65 h 96"/>
                  <a:gd name="T62" fmla="*/ 50 w 96"/>
                  <a:gd name="T63" fmla="*/ 32 h 96"/>
                  <a:gd name="T64" fmla="*/ 46 w 96"/>
                  <a:gd name="T65" fmla="*/ 23 h 96"/>
                  <a:gd name="T66" fmla="*/ 46 w 96"/>
                  <a:gd name="T67" fmla="*/ 5 h 96"/>
                  <a:gd name="T68" fmla="*/ 46 w 96"/>
                  <a:gd name="T69" fmla="*/ 0 h 96"/>
                  <a:gd name="T70" fmla="*/ 54 w 96"/>
                  <a:gd name="T71" fmla="*/ 32 h 96"/>
                  <a:gd name="T72" fmla="*/ 58 w 96"/>
                  <a:gd name="T73" fmla="*/ 56 h 96"/>
                  <a:gd name="T74" fmla="*/ 62 w 96"/>
                  <a:gd name="T75" fmla="*/ 73 h 96"/>
                  <a:gd name="T76" fmla="*/ 66 w 96"/>
                  <a:gd name="T77" fmla="*/ 79 h 96"/>
                  <a:gd name="T78" fmla="*/ 66 w 96"/>
                  <a:gd name="T79" fmla="*/ 70 h 96"/>
                  <a:gd name="T80" fmla="*/ 74 w 96"/>
                  <a:gd name="T81" fmla="*/ 79 h 96"/>
                  <a:gd name="T82" fmla="*/ 83 w 96"/>
                  <a:gd name="T83" fmla="*/ 82 h 96"/>
                  <a:gd name="T84" fmla="*/ 96 w 96"/>
                  <a:gd name="T85" fmla="*/ 8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 h="96">
                    <a:moveTo>
                      <a:pt x="87" y="87"/>
                    </a:moveTo>
                    <a:lnTo>
                      <a:pt x="83" y="87"/>
                    </a:lnTo>
                    <a:lnTo>
                      <a:pt x="74" y="82"/>
                    </a:lnTo>
                    <a:lnTo>
                      <a:pt x="71" y="82"/>
                    </a:lnTo>
                    <a:lnTo>
                      <a:pt x="71" y="82"/>
                    </a:lnTo>
                    <a:lnTo>
                      <a:pt x="58" y="87"/>
                    </a:lnTo>
                    <a:lnTo>
                      <a:pt x="50" y="87"/>
                    </a:lnTo>
                    <a:lnTo>
                      <a:pt x="46" y="87"/>
                    </a:lnTo>
                    <a:lnTo>
                      <a:pt x="46" y="87"/>
                    </a:lnTo>
                    <a:lnTo>
                      <a:pt x="38" y="92"/>
                    </a:lnTo>
                    <a:lnTo>
                      <a:pt x="29" y="96"/>
                    </a:lnTo>
                    <a:lnTo>
                      <a:pt x="29" y="96"/>
                    </a:lnTo>
                    <a:lnTo>
                      <a:pt x="29" y="96"/>
                    </a:lnTo>
                    <a:lnTo>
                      <a:pt x="38" y="92"/>
                    </a:lnTo>
                    <a:lnTo>
                      <a:pt x="46" y="92"/>
                    </a:lnTo>
                    <a:lnTo>
                      <a:pt x="54" y="87"/>
                    </a:lnTo>
                    <a:lnTo>
                      <a:pt x="54" y="87"/>
                    </a:lnTo>
                    <a:lnTo>
                      <a:pt x="58" y="87"/>
                    </a:lnTo>
                    <a:lnTo>
                      <a:pt x="62" y="82"/>
                    </a:lnTo>
                    <a:lnTo>
                      <a:pt x="58" y="82"/>
                    </a:lnTo>
                    <a:lnTo>
                      <a:pt x="58" y="82"/>
                    </a:lnTo>
                    <a:lnTo>
                      <a:pt x="50" y="82"/>
                    </a:lnTo>
                    <a:lnTo>
                      <a:pt x="41" y="79"/>
                    </a:lnTo>
                    <a:lnTo>
                      <a:pt x="33" y="79"/>
                    </a:lnTo>
                    <a:lnTo>
                      <a:pt x="33" y="79"/>
                    </a:lnTo>
                    <a:lnTo>
                      <a:pt x="25" y="79"/>
                    </a:lnTo>
                    <a:lnTo>
                      <a:pt x="21" y="79"/>
                    </a:lnTo>
                    <a:lnTo>
                      <a:pt x="16" y="79"/>
                    </a:lnTo>
                    <a:lnTo>
                      <a:pt x="16" y="79"/>
                    </a:lnTo>
                    <a:lnTo>
                      <a:pt x="8" y="82"/>
                    </a:lnTo>
                    <a:lnTo>
                      <a:pt x="0" y="82"/>
                    </a:lnTo>
                    <a:lnTo>
                      <a:pt x="5" y="79"/>
                    </a:lnTo>
                    <a:lnTo>
                      <a:pt x="5" y="79"/>
                    </a:lnTo>
                    <a:lnTo>
                      <a:pt x="13" y="79"/>
                    </a:lnTo>
                    <a:lnTo>
                      <a:pt x="21" y="79"/>
                    </a:lnTo>
                    <a:lnTo>
                      <a:pt x="33" y="73"/>
                    </a:lnTo>
                    <a:lnTo>
                      <a:pt x="33" y="73"/>
                    </a:lnTo>
                    <a:lnTo>
                      <a:pt x="38" y="79"/>
                    </a:lnTo>
                    <a:lnTo>
                      <a:pt x="46" y="79"/>
                    </a:lnTo>
                    <a:lnTo>
                      <a:pt x="54" y="79"/>
                    </a:lnTo>
                    <a:lnTo>
                      <a:pt x="54" y="79"/>
                    </a:lnTo>
                    <a:lnTo>
                      <a:pt x="54" y="79"/>
                    </a:lnTo>
                    <a:lnTo>
                      <a:pt x="58" y="79"/>
                    </a:lnTo>
                    <a:lnTo>
                      <a:pt x="54" y="73"/>
                    </a:lnTo>
                    <a:lnTo>
                      <a:pt x="54" y="73"/>
                    </a:lnTo>
                    <a:lnTo>
                      <a:pt x="50" y="70"/>
                    </a:lnTo>
                    <a:lnTo>
                      <a:pt x="41" y="65"/>
                    </a:lnTo>
                    <a:lnTo>
                      <a:pt x="38" y="56"/>
                    </a:lnTo>
                    <a:lnTo>
                      <a:pt x="38" y="56"/>
                    </a:lnTo>
                    <a:lnTo>
                      <a:pt x="29" y="51"/>
                    </a:lnTo>
                    <a:lnTo>
                      <a:pt x="25" y="46"/>
                    </a:lnTo>
                    <a:lnTo>
                      <a:pt x="29" y="46"/>
                    </a:lnTo>
                    <a:lnTo>
                      <a:pt x="29" y="46"/>
                    </a:lnTo>
                    <a:lnTo>
                      <a:pt x="38" y="56"/>
                    </a:lnTo>
                    <a:lnTo>
                      <a:pt x="41" y="60"/>
                    </a:lnTo>
                    <a:lnTo>
                      <a:pt x="46" y="60"/>
                    </a:lnTo>
                    <a:lnTo>
                      <a:pt x="46" y="60"/>
                    </a:lnTo>
                    <a:lnTo>
                      <a:pt x="41" y="51"/>
                    </a:lnTo>
                    <a:lnTo>
                      <a:pt x="38" y="46"/>
                    </a:lnTo>
                    <a:lnTo>
                      <a:pt x="33" y="42"/>
                    </a:lnTo>
                    <a:lnTo>
                      <a:pt x="33" y="42"/>
                    </a:lnTo>
                    <a:lnTo>
                      <a:pt x="25" y="37"/>
                    </a:lnTo>
                    <a:lnTo>
                      <a:pt x="25" y="37"/>
                    </a:lnTo>
                    <a:lnTo>
                      <a:pt x="29" y="37"/>
                    </a:lnTo>
                    <a:lnTo>
                      <a:pt x="29" y="37"/>
                    </a:lnTo>
                    <a:lnTo>
                      <a:pt x="33" y="42"/>
                    </a:lnTo>
                    <a:lnTo>
                      <a:pt x="41" y="51"/>
                    </a:lnTo>
                    <a:lnTo>
                      <a:pt x="50" y="60"/>
                    </a:lnTo>
                    <a:lnTo>
                      <a:pt x="50" y="60"/>
                    </a:lnTo>
                    <a:lnTo>
                      <a:pt x="50" y="65"/>
                    </a:lnTo>
                    <a:lnTo>
                      <a:pt x="54" y="65"/>
                    </a:lnTo>
                    <a:lnTo>
                      <a:pt x="54" y="60"/>
                    </a:lnTo>
                    <a:lnTo>
                      <a:pt x="54" y="60"/>
                    </a:lnTo>
                    <a:lnTo>
                      <a:pt x="46" y="51"/>
                    </a:lnTo>
                    <a:lnTo>
                      <a:pt x="38" y="37"/>
                    </a:lnTo>
                    <a:lnTo>
                      <a:pt x="33" y="28"/>
                    </a:lnTo>
                    <a:lnTo>
                      <a:pt x="33" y="28"/>
                    </a:lnTo>
                    <a:lnTo>
                      <a:pt x="25" y="23"/>
                    </a:lnTo>
                    <a:lnTo>
                      <a:pt x="21" y="23"/>
                    </a:lnTo>
                    <a:lnTo>
                      <a:pt x="25" y="23"/>
                    </a:lnTo>
                    <a:lnTo>
                      <a:pt x="25" y="23"/>
                    </a:lnTo>
                    <a:lnTo>
                      <a:pt x="29" y="23"/>
                    </a:lnTo>
                    <a:lnTo>
                      <a:pt x="33" y="28"/>
                    </a:lnTo>
                    <a:lnTo>
                      <a:pt x="41" y="32"/>
                    </a:lnTo>
                    <a:lnTo>
                      <a:pt x="41" y="32"/>
                    </a:lnTo>
                    <a:lnTo>
                      <a:pt x="46" y="42"/>
                    </a:lnTo>
                    <a:lnTo>
                      <a:pt x="50" y="51"/>
                    </a:lnTo>
                    <a:lnTo>
                      <a:pt x="54" y="60"/>
                    </a:lnTo>
                    <a:lnTo>
                      <a:pt x="54" y="60"/>
                    </a:lnTo>
                    <a:lnTo>
                      <a:pt x="54" y="70"/>
                    </a:lnTo>
                    <a:lnTo>
                      <a:pt x="58" y="70"/>
                    </a:lnTo>
                    <a:lnTo>
                      <a:pt x="58" y="65"/>
                    </a:lnTo>
                    <a:lnTo>
                      <a:pt x="58" y="65"/>
                    </a:lnTo>
                    <a:lnTo>
                      <a:pt x="58" y="56"/>
                    </a:lnTo>
                    <a:lnTo>
                      <a:pt x="54" y="46"/>
                    </a:lnTo>
                    <a:lnTo>
                      <a:pt x="50" y="32"/>
                    </a:lnTo>
                    <a:lnTo>
                      <a:pt x="50" y="32"/>
                    </a:lnTo>
                    <a:lnTo>
                      <a:pt x="46" y="28"/>
                    </a:lnTo>
                    <a:lnTo>
                      <a:pt x="46" y="23"/>
                    </a:lnTo>
                    <a:lnTo>
                      <a:pt x="46" y="14"/>
                    </a:lnTo>
                    <a:lnTo>
                      <a:pt x="46" y="14"/>
                    </a:lnTo>
                    <a:lnTo>
                      <a:pt x="46" y="5"/>
                    </a:lnTo>
                    <a:lnTo>
                      <a:pt x="46" y="0"/>
                    </a:lnTo>
                    <a:lnTo>
                      <a:pt x="46" y="0"/>
                    </a:lnTo>
                    <a:lnTo>
                      <a:pt x="46" y="0"/>
                    </a:lnTo>
                    <a:lnTo>
                      <a:pt x="46" y="14"/>
                    </a:lnTo>
                    <a:lnTo>
                      <a:pt x="50" y="23"/>
                    </a:lnTo>
                    <a:lnTo>
                      <a:pt x="54" y="32"/>
                    </a:lnTo>
                    <a:lnTo>
                      <a:pt x="54" y="32"/>
                    </a:lnTo>
                    <a:lnTo>
                      <a:pt x="54" y="42"/>
                    </a:lnTo>
                    <a:lnTo>
                      <a:pt x="58" y="56"/>
                    </a:lnTo>
                    <a:lnTo>
                      <a:pt x="62" y="65"/>
                    </a:lnTo>
                    <a:lnTo>
                      <a:pt x="62" y="65"/>
                    </a:lnTo>
                    <a:lnTo>
                      <a:pt x="62" y="73"/>
                    </a:lnTo>
                    <a:lnTo>
                      <a:pt x="66" y="79"/>
                    </a:lnTo>
                    <a:lnTo>
                      <a:pt x="66" y="79"/>
                    </a:lnTo>
                    <a:lnTo>
                      <a:pt x="66" y="79"/>
                    </a:lnTo>
                    <a:lnTo>
                      <a:pt x="66" y="73"/>
                    </a:lnTo>
                    <a:lnTo>
                      <a:pt x="66" y="70"/>
                    </a:lnTo>
                    <a:lnTo>
                      <a:pt x="66" y="70"/>
                    </a:lnTo>
                    <a:lnTo>
                      <a:pt x="66" y="70"/>
                    </a:lnTo>
                    <a:lnTo>
                      <a:pt x="71" y="79"/>
                    </a:lnTo>
                    <a:lnTo>
                      <a:pt x="74" y="79"/>
                    </a:lnTo>
                    <a:lnTo>
                      <a:pt x="79" y="79"/>
                    </a:lnTo>
                    <a:lnTo>
                      <a:pt x="79" y="79"/>
                    </a:lnTo>
                    <a:lnTo>
                      <a:pt x="83" y="82"/>
                    </a:lnTo>
                    <a:lnTo>
                      <a:pt x="91" y="87"/>
                    </a:lnTo>
                    <a:lnTo>
                      <a:pt x="96" y="87"/>
                    </a:lnTo>
                    <a:lnTo>
                      <a:pt x="96" y="87"/>
                    </a:lnTo>
                    <a:lnTo>
                      <a:pt x="87"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01" name="Freeform 309"/>
              <p:cNvSpPr>
                <a:spLocks/>
              </p:cNvSpPr>
              <p:nvPr/>
            </p:nvSpPr>
            <p:spPr bwMode="auto">
              <a:xfrm>
                <a:off x="3383" y="2144"/>
                <a:ext cx="95" cy="134"/>
              </a:xfrm>
              <a:custGeom>
                <a:avLst/>
                <a:gdLst>
                  <a:gd name="T0" fmla="*/ 88 w 95"/>
                  <a:gd name="T1" fmla="*/ 56 h 134"/>
                  <a:gd name="T2" fmla="*/ 91 w 95"/>
                  <a:gd name="T3" fmla="*/ 56 h 134"/>
                  <a:gd name="T4" fmla="*/ 91 w 95"/>
                  <a:gd name="T5" fmla="*/ 64 h 134"/>
                  <a:gd name="T6" fmla="*/ 95 w 95"/>
                  <a:gd name="T7" fmla="*/ 70 h 134"/>
                  <a:gd name="T8" fmla="*/ 95 w 95"/>
                  <a:gd name="T9" fmla="*/ 70 h 134"/>
                  <a:gd name="T10" fmla="*/ 91 w 95"/>
                  <a:gd name="T11" fmla="*/ 73 h 134"/>
                  <a:gd name="T12" fmla="*/ 91 w 95"/>
                  <a:gd name="T13" fmla="*/ 73 h 134"/>
                  <a:gd name="T14" fmla="*/ 91 w 95"/>
                  <a:gd name="T15" fmla="*/ 78 h 134"/>
                  <a:gd name="T16" fmla="*/ 91 w 95"/>
                  <a:gd name="T17" fmla="*/ 78 h 134"/>
                  <a:gd name="T18" fmla="*/ 88 w 95"/>
                  <a:gd name="T19" fmla="*/ 83 h 134"/>
                  <a:gd name="T20" fmla="*/ 83 w 95"/>
                  <a:gd name="T21" fmla="*/ 87 h 134"/>
                  <a:gd name="T22" fmla="*/ 83 w 95"/>
                  <a:gd name="T23" fmla="*/ 87 h 134"/>
                  <a:gd name="T24" fmla="*/ 83 w 95"/>
                  <a:gd name="T25" fmla="*/ 87 h 134"/>
                  <a:gd name="T26" fmla="*/ 83 w 95"/>
                  <a:gd name="T27" fmla="*/ 87 h 134"/>
                  <a:gd name="T28" fmla="*/ 83 w 95"/>
                  <a:gd name="T29" fmla="*/ 92 h 134"/>
                  <a:gd name="T30" fmla="*/ 83 w 95"/>
                  <a:gd name="T31" fmla="*/ 101 h 134"/>
                  <a:gd name="T32" fmla="*/ 83 w 95"/>
                  <a:gd name="T33" fmla="*/ 101 h 134"/>
                  <a:gd name="T34" fmla="*/ 80 w 95"/>
                  <a:gd name="T35" fmla="*/ 111 h 134"/>
                  <a:gd name="T36" fmla="*/ 75 w 95"/>
                  <a:gd name="T37" fmla="*/ 120 h 134"/>
                  <a:gd name="T38" fmla="*/ 71 w 95"/>
                  <a:gd name="T39" fmla="*/ 125 h 134"/>
                  <a:gd name="T40" fmla="*/ 71 w 95"/>
                  <a:gd name="T41" fmla="*/ 125 h 134"/>
                  <a:gd name="T42" fmla="*/ 63 w 95"/>
                  <a:gd name="T43" fmla="*/ 129 h 134"/>
                  <a:gd name="T44" fmla="*/ 50 w 95"/>
                  <a:gd name="T45" fmla="*/ 134 h 134"/>
                  <a:gd name="T46" fmla="*/ 38 w 95"/>
                  <a:gd name="T47" fmla="*/ 129 h 134"/>
                  <a:gd name="T48" fmla="*/ 38 w 95"/>
                  <a:gd name="T49" fmla="*/ 129 h 134"/>
                  <a:gd name="T50" fmla="*/ 30 w 95"/>
                  <a:gd name="T51" fmla="*/ 125 h 134"/>
                  <a:gd name="T52" fmla="*/ 25 w 95"/>
                  <a:gd name="T53" fmla="*/ 125 h 134"/>
                  <a:gd name="T54" fmla="*/ 22 w 95"/>
                  <a:gd name="T55" fmla="*/ 115 h 134"/>
                  <a:gd name="T56" fmla="*/ 22 w 95"/>
                  <a:gd name="T57" fmla="*/ 115 h 134"/>
                  <a:gd name="T58" fmla="*/ 13 w 95"/>
                  <a:gd name="T59" fmla="*/ 106 h 134"/>
                  <a:gd name="T60" fmla="*/ 13 w 95"/>
                  <a:gd name="T61" fmla="*/ 97 h 134"/>
                  <a:gd name="T62" fmla="*/ 13 w 95"/>
                  <a:gd name="T63" fmla="*/ 92 h 134"/>
                  <a:gd name="T64" fmla="*/ 13 w 95"/>
                  <a:gd name="T65" fmla="*/ 92 h 134"/>
                  <a:gd name="T66" fmla="*/ 13 w 95"/>
                  <a:gd name="T67" fmla="*/ 83 h 134"/>
                  <a:gd name="T68" fmla="*/ 9 w 95"/>
                  <a:gd name="T69" fmla="*/ 87 h 134"/>
                  <a:gd name="T70" fmla="*/ 5 w 95"/>
                  <a:gd name="T71" fmla="*/ 87 h 134"/>
                  <a:gd name="T72" fmla="*/ 5 w 95"/>
                  <a:gd name="T73" fmla="*/ 83 h 134"/>
                  <a:gd name="T74" fmla="*/ 5 w 95"/>
                  <a:gd name="T75" fmla="*/ 83 h 134"/>
                  <a:gd name="T76" fmla="*/ 0 w 95"/>
                  <a:gd name="T77" fmla="*/ 73 h 134"/>
                  <a:gd name="T78" fmla="*/ 0 w 95"/>
                  <a:gd name="T79" fmla="*/ 70 h 134"/>
                  <a:gd name="T80" fmla="*/ 0 w 95"/>
                  <a:gd name="T81" fmla="*/ 61 h 134"/>
                  <a:gd name="T82" fmla="*/ 0 w 95"/>
                  <a:gd name="T83" fmla="*/ 61 h 134"/>
                  <a:gd name="T84" fmla="*/ 0 w 95"/>
                  <a:gd name="T85" fmla="*/ 56 h 134"/>
                  <a:gd name="T86" fmla="*/ 5 w 95"/>
                  <a:gd name="T87" fmla="*/ 56 h 134"/>
                  <a:gd name="T88" fmla="*/ 9 w 95"/>
                  <a:gd name="T89" fmla="*/ 56 h 134"/>
                  <a:gd name="T90" fmla="*/ 9 w 95"/>
                  <a:gd name="T91" fmla="*/ 56 h 134"/>
                  <a:gd name="T92" fmla="*/ 9 w 95"/>
                  <a:gd name="T93" fmla="*/ 51 h 134"/>
                  <a:gd name="T94" fmla="*/ 9 w 95"/>
                  <a:gd name="T95" fmla="*/ 37 h 134"/>
                  <a:gd name="T96" fmla="*/ 13 w 95"/>
                  <a:gd name="T97" fmla="*/ 19 h 134"/>
                  <a:gd name="T98" fmla="*/ 13 w 95"/>
                  <a:gd name="T99" fmla="*/ 19 h 134"/>
                  <a:gd name="T100" fmla="*/ 22 w 95"/>
                  <a:gd name="T101" fmla="*/ 10 h 134"/>
                  <a:gd name="T102" fmla="*/ 34 w 95"/>
                  <a:gd name="T103" fmla="*/ 0 h 134"/>
                  <a:gd name="T104" fmla="*/ 55 w 95"/>
                  <a:gd name="T105" fmla="*/ 0 h 134"/>
                  <a:gd name="T106" fmla="*/ 55 w 95"/>
                  <a:gd name="T107" fmla="*/ 0 h 134"/>
                  <a:gd name="T108" fmla="*/ 71 w 95"/>
                  <a:gd name="T109" fmla="*/ 5 h 134"/>
                  <a:gd name="T110" fmla="*/ 83 w 95"/>
                  <a:gd name="T111" fmla="*/ 23 h 134"/>
                  <a:gd name="T112" fmla="*/ 88 w 95"/>
                  <a:gd name="T113" fmla="*/ 42 h 134"/>
                  <a:gd name="T114" fmla="*/ 88 w 95"/>
                  <a:gd name="T115" fmla="*/ 42 h 134"/>
                  <a:gd name="T116" fmla="*/ 88 w 95"/>
                  <a:gd name="T117" fmla="*/ 51 h 134"/>
                  <a:gd name="T118" fmla="*/ 88 w 95"/>
                  <a:gd name="T119" fmla="*/ 56 h 134"/>
                  <a:gd name="T120" fmla="*/ 88 w 95"/>
                  <a:gd name="T121" fmla="*/ 5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34">
                    <a:moveTo>
                      <a:pt x="88" y="56"/>
                    </a:moveTo>
                    <a:lnTo>
                      <a:pt x="91" y="56"/>
                    </a:lnTo>
                    <a:lnTo>
                      <a:pt x="91" y="64"/>
                    </a:lnTo>
                    <a:lnTo>
                      <a:pt x="95" y="70"/>
                    </a:lnTo>
                    <a:lnTo>
                      <a:pt x="95" y="70"/>
                    </a:lnTo>
                    <a:lnTo>
                      <a:pt x="91" y="73"/>
                    </a:lnTo>
                    <a:lnTo>
                      <a:pt x="91" y="73"/>
                    </a:lnTo>
                    <a:lnTo>
                      <a:pt x="91" y="78"/>
                    </a:lnTo>
                    <a:lnTo>
                      <a:pt x="91" y="78"/>
                    </a:lnTo>
                    <a:lnTo>
                      <a:pt x="88" y="83"/>
                    </a:lnTo>
                    <a:lnTo>
                      <a:pt x="83" y="87"/>
                    </a:lnTo>
                    <a:lnTo>
                      <a:pt x="83" y="87"/>
                    </a:lnTo>
                    <a:lnTo>
                      <a:pt x="83" y="87"/>
                    </a:lnTo>
                    <a:lnTo>
                      <a:pt x="83" y="87"/>
                    </a:lnTo>
                    <a:lnTo>
                      <a:pt x="83" y="92"/>
                    </a:lnTo>
                    <a:lnTo>
                      <a:pt x="83" y="101"/>
                    </a:lnTo>
                    <a:lnTo>
                      <a:pt x="83" y="101"/>
                    </a:lnTo>
                    <a:lnTo>
                      <a:pt x="80" y="111"/>
                    </a:lnTo>
                    <a:lnTo>
                      <a:pt x="75" y="120"/>
                    </a:lnTo>
                    <a:lnTo>
                      <a:pt x="71" y="125"/>
                    </a:lnTo>
                    <a:lnTo>
                      <a:pt x="71" y="125"/>
                    </a:lnTo>
                    <a:lnTo>
                      <a:pt x="63" y="129"/>
                    </a:lnTo>
                    <a:lnTo>
                      <a:pt x="50" y="134"/>
                    </a:lnTo>
                    <a:lnTo>
                      <a:pt x="38" y="129"/>
                    </a:lnTo>
                    <a:lnTo>
                      <a:pt x="38" y="129"/>
                    </a:lnTo>
                    <a:lnTo>
                      <a:pt x="30" y="125"/>
                    </a:lnTo>
                    <a:lnTo>
                      <a:pt x="25" y="125"/>
                    </a:lnTo>
                    <a:lnTo>
                      <a:pt x="22" y="115"/>
                    </a:lnTo>
                    <a:lnTo>
                      <a:pt x="22" y="115"/>
                    </a:lnTo>
                    <a:lnTo>
                      <a:pt x="13" y="106"/>
                    </a:lnTo>
                    <a:lnTo>
                      <a:pt x="13" y="97"/>
                    </a:lnTo>
                    <a:lnTo>
                      <a:pt x="13" y="92"/>
                    </a:lnTo>
                    <a:lnTo>
                      <a:pt x="13" y="92"/>
                    </a:lnTo>
                    <a:lnTo>
                      <a:pt x="13" y="83"/>
                    </a:lnTo>
                    <a:lnTo>
                      <a:pt x="9" y="87"/>
                    </a:lnTo>
                    <a:lnTo>
                      <a:pt x="5" y="87"/>
                    </a:lnTo>
                    <a:lnTo>
                      <a:pt x="5" y="83"/>
                    </a:lnTo>
                    <a:lnTo>
                      <a:pt x="5" y="83"/>
                    </a:lnTo>
                    <a:lnTo>
                      <a:pt x="0" y="73"/>
                    </a:lnTo>
                    <a:lnTo>
                      <a:pt x="0" y="70"/>
                    </a:lnTo>
                    <a:lnTo>
                      <a:pt x="0" y="61"/>
                    </a:lnTo>
                    <a:lnTo>
                      <a:pt x="0" y="61"/>
                    </a:lnTo>
                    <a:lnTo>
                      <a:pt x="0" y="56"/>
                    </a:lnTo>
                    <a:lnTo>
                      <a:pt x="5" y="56"/>
                    </a:lnTo>
                    <a:lnTo>
                      <a:pt x="9" y="56"/>
                    </a:lnTo>
                    <a:lnTo>
                      <a:pt x="9" y="56"/>
                    </a:lnTo>
                    <a:lnTo>
                      <a:pt x="9" y="51"/>
                    </a:lnTo>
                    <a:lnTo>
                      <a:pt x="9" y="37"/>
                    </a:lnTo>
                    <a:lnTo>
                      <a:pt x="13" y="19"/>
                    </a:lnTo>
                    <a:lnTo>
                      <a:pt x="13" y="19"/>
                    </a:lnTo>
                    <a:lnTo>
                      <a:pt x="22" y="10"/>
                    </a:lnTo>
                    <a:lnTo>
                      <a:pt x="34" y="0"/>
                    </a:lnTo>
                    <a:lnTo>
                      <a:pt x="55" y="0"/>
                    </a:lnTo>
                    <a:lnTo>
                      <a:pt x="55" y="0"/>
                    </a:lnTo>
                    <a:lnTo>
                      <a:pt x="71" y="5"/>
                    </a:lnTo>
                    <a:lnTo>
                      <a:pt x="83" y="23"/>
                    </a:lnTo>
                    <a:lnTo>
                      <a:pt x="88" y="42"/>
                    </a:lnTo>
                    <a:lnTo>
                      <a:pt x="88" y="42"/>
                    </a:lnTo>
                    <a:lnTo>
                      <a:pt x="88" y="51"/>
                    </a:lnTo>
                    <a:lnTo>
                      <a:pt x="88" y="56"/>
                    </a:lnTo>
                    <a:lnTo>
                      <a:pt x="88" y="56"/>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02" name="Freeform 310"/>
              <p:cNvSpPr>
                <a:spLocks/>
              </p:cNvSpPr>
              <p:nvPr/>
            </p:nvSpPr>
            <p:spPr bwMode="auto">
              <a:xfrm>
                <a:off x="3474" y="2306"/>
                <a:ext cx="25" cy="82"/>
              </a:xfrm>
              <a:custGeom>
                <a:avLst/>
                <a:gdLst>
                  <a:gd name="T0" fmla="*/ 25 w 25"/>
                  <a:gd name="T1" fmla="*/ 9 h 82"/>
                  <a:gd name="T2" fmla="*/ 21 w 25"/>
                  <a:gd name="T3" fmla="*/ 27 h 82"/>
                  <a:gd name="T4" fmla="*/ 12 w 25"/>
                  <a:gd name="T5" fmla="*/ 60 h 82"/>
                  <a:gd name="T6" fmla="*/ 9 w 25"/>
                  <a:gd name="T7" fmla="*/ 82 h 82"/>
                  <a:gd name="T8" fmla="*/ 9 w 25"/>
                  <a:gd name="T9" fmla="*/ 82 h 82"/>
                  <a:gd name="T10" fmla="*/ 4 w 25"/>
                  <a:gd name="T11" fmla="*/ 82 h 82"/>
                  <a:gd name="T12" fmla="*/ 4 w 25"/>
                  <a:gd name="T13" fmla="*/ 77 h 82"/>
                  <a:gd name="T14" fmla="*/ 4 w 25"/>
                  <a:gd name="T15" fmla="*/ 65 h 82"/>
                  <a:gd name="T16" fmla="*/ 4 w 25"/>
                  <a:gd name="T17" fmla="*/ 65 h 82"/>
                  <a:gd name="T18" fmla="*/ 0 w 25"/>
                  <a:gd name="T19" fmla="*/ 51 h 82"/>
                  <a:gd name="T20" fmla="*/ 0 w 25"/>
                  <a:gd name="T21" fmla="*/ 23 h 82"/>
                  <a:gd name="T22" fmla="*/ 4 w 25"/>
                  <a:gd name="T23" fmla="*/ 4 h 82"/>
                  <a:gd name="T24" fmla="*/ 4 w 25"/>
                  <a:gd name="T25" fmla="*/ 4 h 82"/>
                  <a:gd name="T26" fmla="*/ 12 w 25"/>
                  <a:gd name="T27" fmla="*/ 0 h 82"/>
                  <a:gd name="T28" fmla="*/ 21 w 25"/>
                  <a:gd name="T29" fmla="*/ 4 h 82"/>
                  <a:gd name="T30" fmla="*/ 25 w 25"/>
                  <a:gd name="T31" fmla="*/ 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82">
                    <a:moveTo>
                      <a:pt x="25" y="9"/>
                    </a:moveTo>
                    <a:lnTo>
                      <a:pt x="21" y="27"/>
                    </a:lnTo>
                    <a:lnTo>
                      <a:pt x="12" y="60"/>
                    </a:lnTo>
                    <a:lnTo>
                      <a:pt x="9" y="82"/>
                    </a:lnTo>
                    <a:lnTo>
                      <a:pt x="9" y="82"/>
                    </a:lnTo>
                    <a:lnTo>
                      <a:pt x="4" y="82"/>
                    </a:lnTo>
                    <a:lnTo>
                      <a:pt x="4" y="77"/>
                    </a:lnTo>
                    <a:lnTo>
                      <a:pt x="4" y="65"/>
                    </a:lnTo>
                    <a:lnTo>
                      <a:pt x="4" y="65"/>
                    </a:lnTo>
                    <a:lnTo>
                      <a:pt x="0" y="51"/>
                    </a:lnTo>
                    <a:lnTo>
                      <a:pt x="0" y="23"/>
                    </a:lnTo>
                    <a:lnTo>
                      <a:pt x="4" y="4"/>
                    </a:lnTo>
                    <a:lnTo>
                      <a:pt x="4" y="4"/>
                    </a:lnTo>
                    <a:lnTo>
                      <a:pt x="12" y="0"/>
                    </a:lnTo>
                    <a:lnTo>
                      <a:pt x="21" y="4"/>
                    </a:lnTo>
                    <a:lnTo>
                      <a:pt x="2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03" name="Freeform 311"/>
              <p:cNvSpPr>
                <a:spLocks/>
              </p:cNvSpPr>
              <p:nvPr/>
            </p:nvSpPr>
            <p:spPr bwMode="auto">
              <a:xfrm>
                <a:off x="3408" y="2255"/>
                <a:ext cx="91" cy="78"/>
              </a:xfrm>
              <a:custGeom>
                <a:avLst/>
                <a:gdLst>
                  <a:gd name="T0" fmla="*/ 78 w 91"/>
                  <a:gd name="T1" fmla="*/ 32 h 78"/>
                  <a:gd name="T2" fmla="*/ 63 w 91"/>
                  <a:gd name="T3" fmla="*/ 9 h 78"/>
                  <a:gd name="T4" fmla="*/ 58 w 91"/>
                  <a:gd name="T5" fmla="*/ 4 h 78"/>
                  <a:gd name="T6" fmla="*/ 55 w 91"/>
                  <a:gd name="T7" fmla="*/ 4 h 78"/>
                  <a:gd name="T8" fmla="*/ 46 w 91"/>
                  <a:gd name="T9" fmla="*/ 4 h 78"/>
                  <a:gd name="T10" fmla="*/ 33 w 91"/>
                  <a:gd name="T11" fmla="*/ 0 h 78"/>
                  <a:gd name="T12" fmla="*/ 25 w 91"/>
                  <a:gd name="T13" fmla="*/ 0 h 78"/>
                  <a:gd name="T14" fmla="*/ 21 w 91"/>
                  <a:gd name="T15" fmla="*/ 4 h 78"/>
                  <a:gd name="T16" fmla="*/ 13 w 91"/>
                  <a:gd name="T17" fmla="*/ 9 h 78"/>
                  <a:gd name="T18" fmla="*/ 5 w 91"/>
                  <a:gd name="T19" fmla="*/ 9 h 78"/>
                  <a:gd name="T20" fmla="*/ 0 w 91"/>
                  <a:gd name="T21" fmla="*/ 14 h 78"/>
                  <a:gd name="T22" fmla="*/ 9 w 91"/>
                  <a:gd name="T23" fmla="*/ 14 h 78"/>
                  <a:gd name="T24" fmla="*/ 13 w 91"/>
                  <a:gd name="T25" fmla="*/ 14 h 78"/>
                  <a:gd name="T26" fmla="*/ 25 w 91"/>
                  <a:gd name="T27" fmla="*/ 9 h 78"/>
                  <a:gd name="T28" fmla="*/ 30 w 91"/>
                  <a:gd name="T29" fmla="*/ 14 h 78"/>
                  <a:gd name="T30" fmla="*/ 42 w 91"/>
                  <a:gd name="T31" fmla="*/ 14 h 78"/>
                  <a:gd name="T32" fmla="*/ 38 w 91"/>
                  <a:gd name="T33" fmla="*/ 18 h 78"/>
                  <a:gd name="T34" fmla="*/ 25 w 91"/>
                  <a:gd name="T35" fmla="*/ 23 h 78"/>
                  <a:gd name="T36" fmla="*/ 21 w 91"/>
                  <a:gd name="T37" fmla="*/ 27 h 78"/>
                  <a:gd name="T38" fmla="*/ 25 w 91"/>
                  <a:gd name="T39" fmla="*/ 27 h 78"/>
                  <a:gd name="T40" fmla="*/ 25 w 91"/>
                  <a:gd name="T41" fmla="*/ 32 h 78"/>
                  <a:gd name="T42" fmla="*/ 25 w 91"/>
                  <a:gd name="T43" fmla="*/ 37 h 78"/>
                  <a:gd name="T44" fmla="*/ 25 w 91"/>
                  <a:gd name="T45" fmla="*/ 37 h 78"/>
                  <a:gd name="T46" fmla="*/ 25 w 91"/>
                  <a:gd name="T47" fmla="*/ 41 h 78"/>
                  <a:gd name="T48" fmla="*/ 25 w 91"/>
                  <a:gd name="T49" fmla="*/ 46 h 78"/>
                  <a:gd name="T50" fmla="*/ 25 w 91"/>
                  <a:gd name="T51" fmla="*/ 51 h 78"/>
                  <a:gd name="T52" fmla="*/ 33 w 91"/>
                  <a:gd name="T53" fmla="*/ 55 h 78"/>
                  <a:gd name="T54" fmla="*/ 42 w 91"/>
                  <a:gd name="T55" fmla="*/ 55 h 78"/>
                  <a:gd name="T56" fmla="*/ 42 w 91"/>
                  <a:gd name="T57" fmla="*/ 55 h 78"/>
                  <a:gd name="T58" fmla="*/ 46 w 91"/>
                  <a:gd name="T59" fmla="*/ 51 h 78"/>
                  <a:gd name="T60" fmla="*/ 46 w 91"/>
                  <a:gd name="T61" fmla="*/ 55 h 78"/>
                  <a:gd name="T62" fmla="*/ 63 w 91"/>
                  <a:gd name="T63" fmla="*/ 60 h 78"/>
                  <a:gd name="T64" fmla="*/ 66 w 91"/>
                  <a:gd name="T65" fmla="*/ 60 h 78"/>
                  <a:gd name="T66" fmla="*/ 75 w 91"/>
                  <a:gd name="T67" fmla="*/ 65 h 78"/>
                  <a:gd name="T68" fmla="*/ 78 w 91"/>
                  <a:gd name="T69" fmla="*/ 69 h 78"/>
                  <a:gd name="T70" fmla="*/ 87 w 91"/>
                  <a:gd name="T71" fmla="*/ 78 h 78"/>
                  <a:gd name="T72" fmla="*/ 87 w 91"/>
                  <a:gd name="T73" fmla="*/ 74 h 78"/>
                  <a:gd name="T74" fmla="*/ 91 w 91"/>
                  <a:gd name="T75"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78">
                    <a:moveTo>
                      <a:pt x="91" y="41"/>
                    </a:moveTo>
                    <a:lnTo>
                      <a:pt x="78" y="32"/>
                    </a:lnTo>
                    <a:lnTo>
                      <a:pt x="66" y="18"/>
                    </a:lnTo>
                    <a:lnTo>
                      <a:pt x="63" y="9"/>
                    </a:lnTo>
                    <a:lnTo>
                      <a:pt x="63" y="9"/>
                    </a:lnTo>
                    <a:lnTo>
                      <a:pt x="58" y="4"/>
                    </a:lnTo>
                    <a:lnTo>
                      <a:pt x="55" y="4"/>
                    </a:lnTo>
                    <a:lnTo>
                      <a:pt x="55" y="4"/>
                    </a:lnTo>
                    <a:lnTo>
                      <a:pt x="55" y="4"/>
                    </a:lnTo>
                    <a:lnTo>
                      <a:pt x="46" y="4"/>
                    </a:lnTo>
                    <a:lnTo>
                      <a:pt x="38" y="4"/>
                    </a:lnTo>
                    <a:lnTo>
                      <a:pt x="33" y="0"/>
                    </a:lnTo>
                    <a:lnTo>
                      <a:pt x="33" y="0"/>
                    </a:lnTo>
                    <a:lnTo>
                      <a:pt x="25" y="0"/>
                    </a:lnTo>
                    <a:lnTo>
                      <a:pt x="25" y="4"/>
                    </a:lnTo>
                    <a:lnTo>
                      <a:pt x="21" y="4"/>
                    </a:lnTo>
                    <a:lnTo>
                      <a:pt x="21" y="4"/>
                    </a:lnTo>
                    <a:lnTo>
                      <a:pt x="13" y="9"/>
                    </a:lnTo>
                    <a:lnTo>
                      <a:pt x="5" y="9"/>
                    </a:lnTo>
                    <a:lnTo>
                      <a:pt x="5" y="9"/>
                    </a:lnTo>
                    <a:lnTo>
                      <a:pt x="5" y="9"/>
                    </a:lnTo>
                    <a:lnTo>
                      <a:pt x="0" y="14"/>
                    </a:lnTo>
                    <a:lnTo>
                      <a:pt x="0" y="14"/>
                    </a:lnTo>
                    <a:lnTo>
                      <a:pt x="9" y="14"/>
                    </a:lnTo>
                    <a:lnTo>
                      <a:pt x="9" y="14"/>
                    </a:lnTo>
                    <a:lnTo>
                      <a:pt x="13" y="14"/>
                    </a:lnTo>
                    <a:lnTo>
                      <a:pt x="21" y="14"/>
                    </a:lnTo>
                    <a:lnTo>
                      <a:pt x="25" y="9"/>
                    </a:lnTo>
                    <a:lnTo>
                      <a:pt x="25" y="9"/>
                    </a:lnTo>
                    <a:lnTo>
                      <a:pt x="30" y="14"/>
                    </a:lnTo>
                    <a:lnTo>
                      <a:pt x="38" y="14"/>
                    </a:lnTo>
                    <a:lnTo>
                      <a:pt x="42" y="14"/>
                    </a:lnTo>
                    <a:lnTo>
                      <a:pt x="42" y="14"/>
                    </a:lnTo>
                    <a:lnTo>
                      <a:pt x="38" y="18"/>
                    </a:lnTo>
                    <a:lnTo>
                      <a:pt x="33" y="18"/>
                    </a:lnTo>
                    <a:lnTo>
                      <a:pt x="25" y="23"/>
                    </a:lnTo>
                    <a:lnTo>
                      <a:pt x="25" y="23"/>
                    </a:lnTo>
                    <a:lnTo>
                      <a:pt x="21" y="27"/>
                    </a:lnTo>
                    <a:lnTo>
                      <a:pt x="25" y="27"/>
                    </a:lnTo>
                    <a:lnTo>
                      <a:pt x="25" y="27"/>
                    </a:lnTo>
                    <a:lnTo>
                      <a:pt x="25" y="27"/>
                    </a:lnTo>
                    <a:lnTo>
                      <a:pt x="25" y="32"/>
                    </a:lnTo>
                    <a:lnTo>
                      <a:pt x="21" y="32"/>
                    </a:lnTo>
                    <a:lnTo>
                      <a:pt x="25" y="37"/>
                    </a:lnTo>
                    <a:lnTo>
                      <a:pt x="25" y="37"/>
                    </a:lnTo>
                    <a:lnTo>
                      <a:pt x="25" y="37"/>
                    </a:lnTo>
                    <a:lnTo>
                      <a:pt x="25" y="41"/>
                    </a:lnTo>
                    <a:lnTo>
                      <a:pt x="25" y="41"/>
                    </a:lnTo>
                    <a:lnTo>
                      <a:pt x="25" y="41"/>
                    </a:lnTo>
                    <a:lnTo>
                      <a:pt x="25" y="46"/>
                    </a:lnTo>
                    <a:lnTo>
                      <a:pt x="21" y="46"/>
                    </a:lnTo>
                    <a:lnTo>
                      <a:pt x="25" y="51"/>
                    </a:lnTo>
                    <a:lnTo>
                      <a:pt x="25" y="51"/>
                    </a:lnTo>
                    <a:lnTo>
                      <a:pt x="33" y="55"/>
                    </a:lnTo>
                    <a:lnTo>
                      <a:pt x="33" y="55"/>
                    </a:lnTo>
                    <a:lnTo>
                      <a:pt x="42" y="55"/>
                    </a:lnTo>
                    <a:lnTo>
                      <a:pt x="42" y="55"/>
                    </a:lnTo>
                    <a:lnTo>
                      <a:pt x="42" y="55"/>
                    </a:lnTo>
                    <a:lnTo>
                      <a:pt x="42" y="51"/>
                    </a:lnTo>
                    <a:lnTo>
                      <a:pt x="46" y="51"/>
                    </a:lnTo>
                    <a:lnTo>
                      <a:pt x="46" y="51"/>
                    </a:lnTo>
                    <a:lnTo>
                      <a:pt x="46" y="55"/>
                    </a:lnTo>
                    <a:lnTo>
                      <a:pt x="55" y="60"/>
                    </a:lnTo>
                    <a:lnTo>
                      <a:pt x="63" y="60"/>
                    </a:lnTo>
                    <a:lnTo>
                      <a:pt x="63" y="60"/>
                    </a:lnTo>
                    <a:lnTo>
                      <a:pt x="66" y="60"/>
                    </a:lnTo>
                    <a:lnTo>
                      <a:pt x="70" y="65"/>
                    </a:lnTo>
                    <a:lnTo>
                      <a:pt x="75" y="65"/>
                    </a:lnTo>
                    <a:lnTo>
                      <a:pt x="75" y="65"/>
                    </a:lnTo>
                    <a:lnTo>
                      <a:pt x="78" y="69"/>
                    </a:lnTo>
                    <a:lnTo>
                      <a:pt x="87" y="78"/>
                    </a:lnTo>
                    <a:lnTo>
                      <a:pt x="87" y="78"/>
                    </a:lnTo>
                    <a:lnTo>
                      <a:pt x="87" y="78"/>
                    </a:lnTo>
                    <a:lnTo>
                      <a:pt x="87" y="74"/>
                    </a:lnTo>
                    <a:lnTo>
                      <a:pt x="91" y="55"/>
                    </a:lnTo>
                    <a:lnTo>
                      <a:pt x="91" y="41"/>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04" name="Freeform 312"/>
              <p:cNvSpPr>
                <a:spLocks/>
              </p:cNvSpPr>
              <p:nvPr/>
            </p:nvSpPr>
            <p:spPr bwMode="auto">
              <a:xfrm>
                <a:off x="3458" y="2264"/>
                <a:ext cx="37" cy="42"/>
              </a:xfrm>
              <a:custGeom>
                <a:avLst/>
                <a:gdLst>
                  <a:gd name="T0" fmla="*/ 8 w 37"/>
                  <a:gd name="T1" fmla="*/ 0 h 42"/>
                  <a:gd name="T2" fmla="*/ 13 w 37"/>
                  <a:gd name="T3" fmla="*/ 9 h 42"/>
                  <a:gd name="T4" fmla="*/ 20 w 37"/>
                  <a:gd name="T5" fmla="*/ 18 h 42"/>
                  <a:gd name="T6" fmla="*/ 28 w 37"/>
                  <a:gd name="T7" fmla="*/ 28 h 42"/>
                  <a:gd name="T8" fmla="*/ 28 w 37"/>
                  <a:gd name="T9" fmla="*/ 28 h 42"/>
                  <a:gd name="T10" fmla="*/ 28 w 37"/>
                  <a:gd name="T11" fmla="*/ 32 h 42"/>
                  <a:gd name="T12" fmla="*/ 33 w 37"/>
                  <a:gd name="T13" fmla="*/ 32 h 42"/>
                  <a:gd name="T14" fmla="*/ 37 w 37"/>
                  <a:gd name="T15" fmla="*/ 32 h 42"/>
                  <a:gd name="T16" fmla="*/ 37 w 37"/>
                  <a:gd name="T17" fmla="*/ 32 h 42"/>
                  <a:gd name="T18" fmla="*/ 37 w 37"/>
                  <a:gd name="T19" fmla="*/ 37 h 42"/>
                  <a:gd name="T20" fmla="*/ 37 w 37"/>
                  <a:gd name="T21" fmla="*/ 42 h 42"/>
                  <a:gd name="T22" fmla="*/ 37 w 37"/>
                  <a:gd name="T23" fmla="*/ 42 h 42"/>
                  <a:gd name="T24" fmla="*/ 37 w 37"/>
                  <a:gd name="T25" fmla="*/ 42 h 42"/>
                  <a:gd name="T26" fmla="*/ 33 w 37"/>
                  <a:gd name="T27" fmla="*/ 42 h 42"/>
                  <a:gd name="T28" fmla="*/ 33 w 37"/>
                  <a:gd name="T29" fmla="*/ 42 h 42"/>
                  <a:gd name="T30" fmla="*/ 28 w 37"/>
                  <a:gd name="T31" fmla="*/ 42 h 42"/>
                  <a:gd name="T32" fmla="*/ 28 w 37"/>
                  <a:gd name="T33" fmla="*/ 42 h 42"/>
                  <a:gd name="T34" fmla="*/ 20 w 37"/>
                  <a:gd name="T35" fmla="*/ 37 h 42"/>
                  <a:gd name="T36" fmla="*/ 20 w 37"/>
                  <a:gd name="T37" fmla="*/ 37 h 42"/>
                  <a:gd name="T38" fmla="*/ 16 w 37"/>
                  <a:gd name="T39" fmla="*/ 37 h 42"/>
                  <a:gd name="T40" fmla="*/ 16 w 37"/>
                  <a:gd name="T41" fmla="*/ 37 h 42"/>
                  <a:gd name="T42" fmla="*/ 13 w 37"/>
                  <a:gd name="T43" fmla="*/ 37 h 42"/>
                  <a:gd name="T44" fmla="*/ 5 w 37"/>
                  <a:gd name="T45" fmla="*/ 32 h 42"/>
                  <a:gd name="T46" fmla="*/ 5 w 37"/>
                  <a:gd name="T47" fmla="*/ 28 h 42"/>
                  <a:gd name="T48" fmla="*/ 5 w 37"/>
                  <a:gd name="T49" fmla="*/ 28 h 42"/>
                  <a:gd name="T50" fmla="*/ 0 w 37"/>
                  <a:gd name="T51" fmla="*/ 28 h 42"/>
                  <a:gd name="T52" fmla="*/ 0 w 37"/>
                  <a:gd name="T53" fmla="*/ 23 h 42"/>
                  <a:gd name="T54" fmla="*/ 0 w 37"/>
                  <a:gd name="T55" fmla="*/ 23 h 42"/>
                  <a:gd name="T56" fmla="*/ 0 w 37"/>
                  <a:gd name="T57" fmla="*/ 23 h 42"/>
                  <a:gd name="T58" fmla="*/ 5 w 37"/>
                  <a:gd name="T59" fmla="*/ 23 h 42"/>
                  <a:gd name="T60" fmla="*/ 8 w 37"/>
                  <a:gd name="T61" fmla="*/ 23 h 42"/>
                  <a:gd name="T62" fmla="*/ 8 w 37"/>
                  <a:gd name="T63" fmla="*/ 18 h 42"/>
                  <a:gd name="T64" fmla="*/ 8 w 37"/>
                  <a:gd name="T65" fmla="*/ 18 h 42"/>
                  <a:gd name="T66" fmla="*/ 5 w 37"/>
                  <a:gd name="T67" fmla="*/ 18 h 42"/>
                  <a:gd name="T68" fmla="*/ 5 w 37"/>
                  <a:gd name="T69" fmla="*/ 14 h 42"/>
                  <a:gd name="T70" fmla="*/ 5 w 37"/>
                  <a:gd name="T71" fmla="*/ 9 h 42"/>
                  <a:gd name="T72" fmla="*/ 5 w 37"/>
                  <a:gd name="T73" fmla="*/ 9 h 42"/>
                  <a:gd name="T74" fmla="*/ 0 w 37"/>
                  <a:gd name="T75" fmla="*/ 9 h 42"/>
                  <a:gd name="T76" fmla="*/ 5 w 37"/>
                  <a:gd name="T77" fmla="*/ 9 h 42"/>
                  <a:gd name="T78" fmla="*/ 8 w 37"/>
                  <a:gd name="T79" fmla="*/ 14 h 42"/>
                  <a:gd name="T80" fmla="*/ 8 w 37"/>
                  <a:gd name="T81" fmla="*/ 14 h 42"/>
                  <a:gd name="T82" fmla="*/ 13 w 37"/>
                  <a:gd name="T83" fmla="*/ 18 h 42"/>
                  <a:gd name="T84" fmla="*/ 13 w 37"/>
                  <a:gd name="T85" fmla="*/ 14 h 42"/>
                  <a:gd name="T86" fmla="*/ 13 w 37"/>
                  <a:gd name="T87" fmla="*/ 9 h 42"/>
                  <a:gd name="T88" fmla="*/ 13 w 37"/>
                  <a:gd name="T89" fmla="*/ 9 h 42"/>
                  <a:gd name="T90" fmla="*/ 8 w 37"/>
                  <a:gd name="T91" fmla="*/ 5 h 42"/>
                  <a:gd name="T92" fmla="*/ 5 w 37"/>
                  <a:gd name="T93" fmla="*/ 5 h 42"/>
                  <a:gd name="T94" fmla="*/ 5 w 37"/>
                  <a:gd name="T95" fmla="*/ 0 h 42"/>
                  <a:gd name="T96" fmla="*/ 5 w 37"/>
                  <a:gd name="T97" fmla="*/ 0 h 42"/>
                  <a:gd name="T98" fmla="*/ 5 w 37"/>
                  <a:gd name="T99" fmla="*/ 0 h 42"/>
                  <a:gd name="T100" fmla="*/ 5 w 37"/>
                  <a:gd name="T101" fmla="*/ 0 h 42"/>
                  <a:gd name="T102" fmla="*/ 8 w 37"/>
                  <a:gd name="T10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 h="42">
                    <a:moveTo>
                      <a:pt x="8" y="0"/>
                    </a:moveTo>
                    <a:lnTo>
                      <a:pt x="13" y="9"/>
                    </a:lnTo>
                    <a:lnTo>
                      <a:pt x="20" y="18"/>
                    </a:lnTo>
                    <a:lnTo>
                      <a:pt x="28" y="28"/>
                    </a:lnTo>
                    <a:lnTo>
                      <a:pt x="28" y="28"/>
                    </a:lnTo>
                    <a:lnTo>
                      <a:pt x="28" y="32"/>
                    </a:lnTo>
                    <a:lnTo>
                      <a:pt x="33" y="32"/>
                    </a:lnTo>
                    <a:lnTo>
                      <a:pt x="37" y="32"/>
                    </a:lnTo>
                    <a:lnTo>
                      <a:pt x="37" y="32"/>
                    </a:lnTo>
                    <a:lnTo>
                      <a:pt x="37" y="37"/>
                    </a:lnTo>
                    <a:lnTo>
                      <a:pt x="37" y="42"/>
                    </a:lnTo>
                    <a:lnTo>
                      <a:pt x="37" y="42"/>
                    </a:lnTo>
                    <a:lnTo>
                      <a:pt x="37" y="42"/>
                    </a:lnTo>
                    <a:lnTo>
                      <a:pt x="33" y="42"/>
                    </a:lnTo>
                    <a:lnTo>
                      <a:pt x="33" y="42"/>
                    </a:lnTo>
                    <a:lnTo>
                      <a:pt x="28" y="42"/>
                    </a:lnTo>
                    <a:lnTo>
                      <a:pt x="28" y="42"/>
                    </a:lnTo>
                    <a:lnTo>
                      <a:pt x="20" y="37"/>
                    </a:lnTo>
                    <a:lnTo>
                      <a:pt x="20" y="37"/>
                    </a:lnTo>
                    <a:lnTo>
                      <a:pt x="16" y="37"/>
                    </a:lnTo>
                    <a:lnTo>
                      <a:pt x="16" y="37"/>
                    </a:lnTo>
                    <a:lnTo>
                      <a:pt x="13" y="37"/>
                    </a:lnTo>
                    <a:lnTo>
                      <a:pt x="5" y="32"/>
                    </a:lnTo>
                    <a:lnTo>
                      <a:pt x="5" y="28"/>
                    </a:lnTo>
                    <a:lnTo>
                      <a:pt x="5" y="28"/>
                    </a:lnTo>
                    <a:lnTo>
                      <a:pt x="0" y="28"/>
                    </a:lnTo>
                    <a:lnTo>
                      <a:pt x="0" y="23"/>
                    </a:lnTo>
                    <a:lnTo>
                      <a:pt x="0" y="23"/>
                    </a:lnTo>
                    <a:lnTo>
                      <a:pt x="0" y="23"/>
                    </a:lnTo>
                    <a:lnTo>
                      <a:pt x="5" y="23"/>
                    </a:lnTo>
                    <a:lnTo>
                      <a:pt x="8" y="23"/>
                    </a:lnTo>
                    <a:lnTo>
                      <a:pt x="8" y="18"/>
                    </a:lnTo>
                    <a:lnTo>
                      <a:pt x="8" y="18"/>
                    </a:lnTo>
                    <a:lnTo>
                      <a:pt x="5" y="18"/>
                    </a:lnTo>
                    <a:lnTo>
                      <a:pt x="5" y="14"/>
                    </a:lnTo>
                    <a:lnTo>
                      <a:pt x="5" y="9"/>
                    </a:lnTo>
                    <a:lnTo>
                      <a:pt x="5" y="9"/>
                    </a:lnTo>
                    <a:lnTo>
                      <a:pt x="0" y="9"/>
                    </a:lnTo>
                    <a:lnTo>
                      <a:pt x="5" y="9"/>
                    </a:lnTo>
                    <a:lnTo>
                      <a:pt x="8" y="14"/>
                    </a:lnTo>
                    <a:lnTo>
                      <a:pt x="8" y="14"/>
                    </a:lnTo>
                    <a:lnTo>
                      <a:pt x="13" y="18"/>
                    </a:lnTo>
                    <a:lnTo>
                      <a:pt x="13" y="14"/>
                    </a:lnTo>
                    <a:lnTo>
                      <a:pt x="13" y="9"/>
                    </a:lnTo>
                    <a:lnTo>
                      <a:pt x="13" y="9"/>
                    </a:lnTo>
                    <a:lnTo>
                      <a:pt x="8" y="5"/>
                    </a:lnTo>
                    <a:lnTo>
                      <a:pt x="5" y="5"/>
                    </a:lnTo>
                    <a:lnTo>
                      <a:pt x="5" y="0"/>
                    </a:lnTo>
                    <a:lnTo>
                      <a:pt x="5" y="0"/>
                    </a:lnTo>
                    <a:lnTo>
                      <a:pt x="5" y="0"/>
                    </a:lnTo>
                    <a:lnTo>
                      <a:pt x="5" y="0"/>
                    </a:lnTo>
                    <a:lnTo>
                      <a:pt x="8"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05" name="Freeform 313"/>
              <p:cNvSpPr>
                <a:spLocks/>
              </p:cNvSpPr>
              <p:nvPr/>
            </p:nvSpPr>
            <p:spPr bwMode="auto">
              <a:xfrm>
                <a:off x="3486" y="2301"/>
                <a:ext cx="13" cy="28"/>
              </a:xfrm>
              <a:custGeom>
                <a:avLst/>
                <a:gdLst>
                  <a:gd name="T0" fmla="*/ 13 w 13"/>
                  <a:gd name="T1" fmla="*/ 0 h 28"/>
                  <a:gd name="T2" fmla="*/ 9 w 13"/>
                  <a:gd name="T3" fmla="*/ 9 h 28"/>
                  <a:gd name="T4" fmla="*/ 5 w 13"/>
                  <a:gd name="T5" fmla="*/ 14 h 28"/>
                  <a:gd name="T6" fmla="*/ 0 w 13"/>
                  <a:gd name="T7" fmla="*/ 19 h 28"/>
                  <a:gd name="T8" fmla="*/ 0 w 13"/>
                  <a:gd name="T9" fmla="*/ 19 h 28"/>
                  <a:gd name="T10" fmla="*/ 0 w 13"/>
                  <a:gd name="T11" fmla="*/ 23 h 28"/>
                  <a:gd name="T12" fmla="*/ 5 w 13"/>
                  <a:gd name="T13" fmla="*/ 23 h 28"/>
                  <a:gd name="T14" fmla="*/ 9 w 13"/>
                  <a:gd name="T15" fmla="*/ 28 h 28"/>
                  <a:gd name="T16" fmla="*/ 9 w 13"/>
                  <a:gd name="T17" fmla="*/ 28 h 28"/>
                  <a:gd name="T18" fmla="*/ 9 w 13"/>
                  <a:gd name="T19" fmla="*/ 28 h 28"/>
                  <a:gd name="T20" fmla="*/ 9 w 13"/>
                  <a:gd name="T21" fmla="*/ 23 h 28"/>
                  <a:gd name="T22" fmla="*/ 13 w 13"/>
                  <a:gd name="T23" fmla="*/ 14 h 28"/>
                  <a:gd name="T24" fmla="*/ 13 w 13"/>
                  <a:gd name="T25" fmla="*/ 14 h 28"/>
                  <a:gd name="T26" fmla="*/ 13 w 13"/>
                  <a:gd name="T27" fmla="*/ 5 h 28"/>
                  <a:gd name="T28" fmla="*/ 13 w 13"/>
                  <a:gd name="T29" fmla="*/ 5 h 28"/>
                  <a:gd name="T30" fmla="*/ 13 w 13"/>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8">
                    <a:moveTo>
                      <a:pt x="13" y="0"/>
                    </a:moveTo>
                    <a:lnTo>
                      <a:pt x="9" y="9"/>
                    </a:lnTo>
                    <a:lnTo>
                      <a:pt x="5" y="14"/>
                    </a:lnTo>
                    <a:lnTo>
                      <a:pt x="0" y="19"/>
                    </a:lnTo>
                    <a:lnTo>
                      <a:pt x="0" y="19"/>
                    </a:lnTo>
                    <a:lnTo>
                      <a:pt x="0" y="23"/>
                    </a:lnTo>
                    <a:lnTo>
                      <a:pt x="5" y="23"/>
                    </a:lnTo>
                    <a:lnTo>
                      <a:pt x="9" y="28"/>
                    </a:lnTo>
                    <a:lnTo>
                      <a:pt x="9" y="28"/>
                    </a:lnTo>
                    <a:lnTo>
                      <a:pt x="9" y="28"/>
                    </a:lnTo>
                    <a:lnTo>
                      <a:pt x="9" y="23"/>
                    </a:lnTo>
                    <a:lnTo>
                      <a:pt x="13" y="14"/>
                    </a:lnTo>
                    <a:lnTo>
                      <a:pt x="13" y="14"/>
                    </a:lnTo>
                    <a:lnTo>
                      <a:pt x="13" y="5"/>
                    </a:lnTo>
                    <a:lnTo>
                      <a:pt x="13" y="5"/>
                    </a:lnTo>
                    <a:lnTo>
                      <a:pt x="13"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06" name="Freeform 314"/>
              <p:cNvSpPr>
                <a:spLocks/>
              </p:cNvSpPr>
              <p:nvPr/>
            </p:nvSpPr>
            <p:spPr bwMode="auto">
              <a:xfrm>
                <a:off x="3421" y="2338"/>
                <a:ext cx="29" cy="23"/>
              </a:xfrm>
              <a:custGeom>
                <a:avLst/>
                <a:gdLst>
                  <a:gd name="T0" fmla="*/ 12 w 29"/>
                  <a:gd name="T1" fmla="*/ 0 h 23"/>
                  <a:gd name="T2" fmla="*/ 17 w 29"/>
                  <a:gd name="T3" fmla="*/ 0 h 23"/>
                  <a:gd name="T4" fmla="*/ 25 w 29"/>
                  <a:gd name="T5" fmla="*/ 0 h 23"/>
                  <a:gd name="T6" fmla="*/ 29 w 29"/>
                  <a:gd name="T7" fmla="*/ 0 h 23"/>
                  <a:gd name="T8" fmla="*/ 29 w 29"/>
                  <a:gd name="T9" fmla="*/ 0 h 23"/>
                  <a:gd name="T10" fmla="*/ 25 w 29"/>
                  <a:gd name="T11" fmla="*/ 5 h 23"/>
                  <a:gd name="T12" fmla="*/ 25 w 29"/>
                  <a:gd name="T13" fmla="*/ 9 h 23"/>
                  <a:gd name="T14" fmla="*/ 25 w 29"/>
                  <a:gd name="T15" fmla="*/ 14 h 23"/>
                  <a:gd name="T16" fmla="*/ 25 w 29"/>
                  <a:gd name="T17" fmla="*/ 14 h 23"/>
                  <a:gd name="T18" fmla="*/ 17 w 29"/>
                  <a:gd name="T19" fmla="*/ 19 h 23"/>
                  <a:gd name="T20" fmla="*/ 12 w 29"/>
                  <a:gd name="T21" fmla="*/ 19 h 23"/>
                  <a:gd name="T22" fmla="*/ 8 w 29"/>
                  <a:gd name="T23" fmla="*/ 19 h 23"/>
                  <a:gd name="T24" fmla="*/ 8 w 29"/>
                  <a:gd name="T25" fmla="*/ 19 h 23"/>
                  <a:gd name="T26" fmla="*/ 4 w 29"/>
                  <a:gd name="T27" fmla="*/ 23 h 23"/>
                  <a:gd name="T28" fmla="*/ 0 w 29"/>
                  <a:gd name="T29" fmla="*/ 19 h 23"/>
                  <a:gd name="T30" fmla="*/ 0 w 29"/>
                  <a:gd name="T31" fmla="*/ 14 h 23"/>
                  <a:gd name="T32" fmla="*/ 0 w 29"/>
                  <a:gd name="T33" fmla="*/ 14 h 23"/>
                  <a:gd name="T34" fmla="*/ 0 w 29"/>
                  <a:gd name="T35" fmla="*/ 9 h 23"/>
                  <a:gd name="T36" fmla="*/ 4 w 29"/>
                  <a:gd name="T37" fmla="*/ 5 h 23"/>
                  <a:gd name="T38" fmla="*/ 12 w 29"/>
                  <a:gd name="T3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23">
                    <a:moveTo>
                      <a:pt x="12" y="0"/>
                    </a:moveTo>
                    <a:lnTo>
                      <a:pt x="17" y="0"/>
                    </a:lnTo>
                    <a:lnTo>
                      <a:pt x="25" y="0"/>
                    </a:lnTo>
                    <a:lnTo>
                      <a:pt x="29" y="0"/>
                    </a:lnTo>
                    <a:lnTo>
                      <a:pt x="29" y="0"/>
                    </a:lnTo>
                    <a:lnTo>
                      <a:pt x="25" y="5"/>
                    </a:lnTo>
                    <a:lnTo>
                      <a:pt x="25" y="9"/>
                    </a:lnTo>
                    <a:lnTo>
                      <a:pt x="25" y="14"/>
                    </a:lnTo>
                    <a:lnTo>
                      <a:pt x="25" y="14"/>
                    </a:lnTo>
                    <a:lnTo>
                      <a:pt x="17" y="19"/>
                    </a:lnTo>
                    <a:lnTo>
                      <a:pt x="12" y="19"/>
                    </a:lnTo>
                    <a:lnTo>
                      <a:pt x="8" y="19"/>
                    </a:lnTo>
                    <a:lnTo>
                      <a:pt x="8" y="19"/>
                    </a:lnTo>
                    <a:lnTo>
                      <a:pt x="4" y="23"/>
                    </a:lnTo>
                    <a:lnTo>
                      <a:pt x="0" y="19"/>
                    </a:lnTo>
                    <a:lnTo>
                      <a:pt x="0" y="14"/>
                    </a:lnTo>
                    <a:lnTo>
                      <a:pt x="0" y="14"/>
                    </a:lnTo>
                    <a:lnTo>
                      <a:pt x="0" y="9"/>
                    </a:lnTo>
                    <a:lnTo>
                      <a:pt x="4" y="5"/>
                    </a:lnTo>
                    <a:lnTo>
                      <a:pt x="12"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07" name="Freeform 315"/>
              <p:cNvSpPr>
                <a:spLocks/>
              </p:cNvSpPr>
              <p:nvPr/>
            </p:nvSpPr>
            <p:spPr bwMode="auto">
              <a:xfrm>
                <a:off x="3429" y="2338"/>
                <a:ext cx="12" cy="14"/>
              </a:xfrm>
              <a:custGeom>
                <a:avLst/>
                <a:gdLst>
                  <a:gd name="T0" fmla="*/ 12 w 12"/>
                  <a:gd name="T1" fmla="*/ 0 h 14"/>
                  <a:gd name="T2" fmla="*/ 12 w 12"/>
                  <a:gd name="T3" fmla="*/ 0 h 14"/>
                  <a:gd name="T4" fmla="*/ 12 w 12"/>
                  <a:gd name="T5" fmla="*/ 5 h 14"/>
                  <a:gd name="T6" fmla="*/ 12 w 12"/>
                  <a:gd name="T7" fmla="*/ 9 h 14"/>
                  <a:gd name="T8" fmla="*/ 12 w 12"/>
                  <a:gd name="T9" fmla="*/ 9 h 14"/>
                  <a:gd name="T10" fmla="*/ 12 w 12"/>
                  <a:gd name="T11" fmla="*/ 9 h 14"/>
                  <a:gd name="T12" fmla="*/ 9 w 12"/>
                  <a:gd name="T13" fmla="*/ 9 h 14"/>
                  <a:gd name="T14" fmla="*/ 9 w 12"/>
                  <a:gd name="T15" fmla="*/ 9 h 14"/>
                  <a:gd name="T16" fmla="*/ 9 w 12"/>
                  <a:gd name="T17" fmla="*/ 9 h 14"/>
                  <a:gd name="T18" fmla="*/ 9 w 12"/>
                  <a:gd name="T19" fmla="*/ 9 h 14"/>
                  <a:gd name="T20" fmla="*/ 4 w 12"/>
                  <a:gd name="T21" fmla="*/ 14 h 14"/>
                  <a:gd name="T22" fmla="*/ 4 w 12"/>
                  <a:gd name="T23" fmla="*/ 14 h 14"/>
                  <a:gd name="T24" fmla="*/ 4 w 12"/>
                  <a:gd name="T25" fmla="*/ 14 h 14"/>
                  <a:gd name="T26" fmla="*/ 0 w 12"/>
                  <a:gd name="T27" fmla="*/ 14 h 14"/>
                  <a:gd name="T28" fmla="*/ 0 w 12"/>
                  <a:gd name="T29" fmla="*/ 9 h 14"/>
                  <a:gd name="T30" fmla="*/ 0 w 12"/>
                  <a:gd name="T31" fmla="*/ 5 h 14"/>
                  <a:gd name="T32" fmla="*/ 0 w 12"/>
                  <a:gd name="T33" fmla="*/ 5 h 14"/>
                  <a:gd name="T34" fmla="*/ 4 w 12"/>
                  <a:gd name="T35" fmla="*/ 5 h 14"/>
                  <a:gd name="T36" fmla="*/ 9 w 12"/>
                  <a:gd name="T37" fmla="*/ 0 h 14"/>
                  <a:gd name="T38" fmla="*/ 12 w 12"/>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4">
                    <a:moveTo>
                      <a:pt x="12" y="0"/>
                    </a:moveTo>
                    <a:lnTo>
                      <a:pt x="12" y="0"/>
                    </a:lnTo>
                    <a:lnTo>
                      <a:pt x="12" y="5"/>
                    </a:lnTo>
                    <a:lnTo>
                      <a:pt x="12" y="9"/>
                    </a:lnTo>
                    <a:lnTo>
                      <a:pt x="12" y="9"/>
                    </a:lnTo>
                    <a:lnTo>
                      <a:pt x="12" y="9"/>
                    </a:lnTo>
                    <a:lnTo>
                      <a:pt x="9" y="9"/>
                    </a:lnTo>
                    <a:lnTo>
                      <a:pt x="9" y="9"/>
                    </a:lnTo>
                    <a:lnTo>
                      <a:pt x="9" y="9"/>
                    </a:lnTo>
                    <a:lnTo>
                      <a:pt x="9" y="9"/>
                    </a:lnTo>
                    <a:lnTo>
                      <a:pt x="4" y="14"/>
                    </a:lnTo>
                    <a:lnTo>
                      <a:pt x="4" y="14"/>
                    </a:lnTo>
                    <a:lnTo>
                      <a:pt x="4" y="14"/>
                    </a:lnTo>
                    <a:lnTo>
                      <a:pt x="0" y="14"/>
                    </a:lnTo>
                    <a:lnTo>
                      <a:pt x="0" y="9"/>
                    </a:lnTo>
                    <a:lnTo>
                      <a:pt x="0" y="5"/>
                    </a:lnTo>
                    <a:lnTo>
                      <a:pt x="0" y="5"/>
                    </a:lnTo>
                    <a:lnTo>
                      <a:pt x="4" y="5"/>
                    </a:lnTo>
                    <a:lnTo>
                      <a:pt x="9" y="0"/>
                    </a:lnTo>
                    <a:lnTo>
                      <a:pt x="12"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08" name="Freeform 316"/>
              <p:cNvSpPr>
                <a:spLocks/>
              </p:cNvSpPr>
              <p:nvPr/>
            </p:nvSpPr>
            <p:spPr bwMode="auto">
              <a:xfrm>
                <a:off x="3429" y="2338"/>
                <a:ext cx="12" cy="9"/>
              </a:xfrm>
              <a:custGeom>
                <a:avLst/>
                <a:gdLst>
                  <a:gd name="T0" fmla="*/ 12 w 12"/>
                  <a:gd name="T1" fmla="*/ 0 h 9"/>
                  <a:gd name="T2" fmla="*/ 12 w 12"/>
                  <a:gd name="T3" fmla="*/ 0 h 9"/>
                  <a:gd name="T4" fmla="*/ 12 w 12"/>
                  <a:gd name="T5" fmla="*/ 5 h 9"/>
                  <a:gd name="T6" fmla="*/ 12 w 12"/>
                  <a:gd name="T7" fmla="*/ 9 h 9"/>
                  <a:gd name="T8" fmla="*/ 12 w 12"/>
                  <a:gd name="T9" fmla="*/ 9 h 9"/>
                  <a:gd name="T10" fmla="*/ 12 w 12"/>
                  <a:gd name="T11" fmla="*/ 9 h 9"/>
                  <a:gd name="T12" fmla="*/ 9 w 12"/>
                  <a:gd name="T13" fmla="*/ 9 h 9"/>
                  <a:gd name="T14" fmla="*/ 9 w 12"/>
                  <a:gd name="T15" fmla="*/ 9 h 9"/>
                  <a:gd name="T16" fmla="*/ 9 w 12"/>
                  <a:gd name="T17" fmla="*/ 9 h 9"/>
                  <a:gd name="T18" fmla="*/ 9 w 12"/>
                  <a:gd name="T19" fmla="*/ 9 h 9"/>
                  <a:gd name="T20" fmla="*/ 4 w 12"/>
                  <a:gd name="T21" fmla="*/ 9 h 9"/>
                  <a:gd name="T22" fmla="*/ 4 w 12"/>
                  <a:gd name="T23" fmla="*/ 9 h 9"/>
                  <a:gd name="T24" fmla="*/ 4 w 12"/>
                  <a:gd name="T25" fmla="*/ 9 h 9"/>
                  <a:gd name="T26" fmla="*/ 4 w 12"/>
                  <a:gd name="T27" fmla="*/ 9 h 9"/>
                  <a:gd name="T28" fmla="*/ 0 w 12"/>
                  <a:gd name="T29" fmla="*/ 9 h 9"/>
                  <a:gd name="T30" fmla="*/ 4 w 12"/>
                  <a:gd name="T31" fmla="*/ 5 h 9"/>
                  <a:gd name="T32" fmla="*/ 4 w 12"/>
                  <a:gd name="T33" fmla="*/ 5 h 9"/>
                  <a:gd name="T34" fmla="*/ 4 w 12"/>
                  <a:gd name="T35" fmla="*/ 5 h 9"/>
                  <a:gd name="T36" fmla="*/ 9 w 12"/>
                  <a:gd name="T37" fmla="*/ 0 h 9"/>
                  <a:gd name="T38" fmla="*/ 12 w 12"/>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12" y="0"/>
                    </a:moveTo>
                    <a:lnTo>
                      <a:pt x="12" y="0"/>
                    </a:lnTo>
                    <a:lnTo>
                      <a:pt x="12" y="5"/>
                    </a:lnTo>
                    <a:lnTo>
                      <a:pt x="12" y="9"/>
                    </a:lnTo>
                    <a:lnTo>
                      <a:pt x="12" y="9"/>
                    </a:lnTo>
                    <a:lnTo>
                      <a:pt x="12" y="9"/>
                    </a:lnTo>
                    <a:lnTo>
                      <a:pt x="9" y="9"/>
                    </a:lnTo>
                    <a:lnTo>
                      <a:pt x="9" y="9"/>
                    </a:lnTo>
                    <a:lnTo>
                      <a:pt x="9" y="9"/>
                    </a:lnTo>
                    <a:lnTo>
                      <a:pt x="9" y="9"/>
                    </a:lnTo>
                    <a:lnTo>
                      <a:pt x="4" y="9"/>
                    </a:lnTo>
                    <a:lnTo>
                      <a:pt x="4" y="9"/>
                    </a:lnTo>
                    <a:lnTo>
                      <a:pt x="4" y="9"/>
                    </a:lnTo>
                    <a:lnTo>
                      <a:pt x="4" y="9"/>
                    </a:lnTo>
                    <a:lnTo>
                      <a:pt x="0" y="9"/>
                    </a:lnTo>
                    <a:lnTo>
                      <a:pt x="4" y="5"/>
                    </a:lnTo>
                    <a:lnTo>
                      <a:pt x="4" y="5"/>
                    </a:lnTo>
                    <a:lnTo>
                      <a:pt x="4" y="5"/>
                    </a:lnTo>
                    <a:lnTo>
                      <a:pt x="9" y="0"/>
                    </a:lnTo>
                    <a:lnTo>
                      <a:pt x="12" y="0"/>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09" name="Freeform 317"/>
              <p:cNvSpPr>
                <a:spLocks/>
              </p:cNvSpPr>
              <p:nvPr/>
            </p:nvSpPr>
            <p:spPr bwMode="auto">
              <a:xfrm>
                <a:off x="3433" y="2338"/>
                <a:ext cx="8" cy="9"/>
              </a:xfrm>
              <a:custGeom>
                <a:avLst/>
                <a:gdLst>
                  <a:gd name="T0" fmla="*/ 5 w 8"/>
                  <a:gd name="T1" fmla="*/ 0 h 9"/>
                  <a:gd name="T2" fmla="*/ 8 w 8"/>
                  <a:gd name="T3" fmla="*/ 0 h 9"/>
                  <a:gd name="T4" fmla="*/ 8 w 8"/>
                  <a:gd name="T5" fmla="*/ 5 h 9"/>
                  <a:gd name="T6" fmla="*/ 8 w 8"/>
                  <a:gd name="T7" fmla="*/ 9 h 9"/>
                  <a:gd name="T8" fmla="*/ 8 w 8"/>
                  <a:gd name="T9" fmla="*/ 9 h 9"/>
                  <a:gd name="T10" fmla="*/ 8 w 8"/>
                  <a:gd name="T11" fmla="*/ 9 h 9"/>
                  <a:gd name="T12" fmla="*/ 5 w 8"/>
                  <a:gd name="T13" fmla="*/ 9 h 9"/>
                  <a:gd name="T14" fmla="*/ 5 w 8"/>
                  <a:gd name="T15" fmla="*/ 9 h 9"/>
                  <a:gd name="T16" fmla="*/ 5 w 8"/>
                  <a:gd name="T17" fmla="*/ 9 h 9"/>
                  <a:gd name="T18" fmla="*/ 5 w 8"/>
                  <a:gd name="T19" fmla="*/ 9 h 9"/>
                  <a:gd name="T20" fmla="*/ 5 w 8"/>
                  <a:gd name="T21" fmla="*/ 9 h 9"/>
                  <a:gd name="T22" fmla="*/ 5 w 8"/>
                  <a:gd name="T23" fmla="*/ 9 h 9"/>
                  <a:gd name="T24" fmla="*/ 5 w 8"/>
                  <a:gd name="T25" fmla="*/ 9 h 9"/>
                  <a:gd name="T26" fmla="*/ 0 w 8"/>
                  <a:gd name="T27" fmla="*/ 9 h 9"/>
                  <a:gd name="T28" fmla="*/ 0 w 8"/>
                  <a:gd name="T29" fmla="*/ 9 h 9"/>
                  <a:gd name="T30" fmla="*/ 0 w 8"/>
                  <a:gd name="T31" fmla="*/ 5 h 9"/>
                  <a:gd name="T32" fmla="*/ 0 w 8"/>
                  <a:gd name="T33" fmla="*/ 5 h 9"/>
                  <a:gd name="T34" fmla="*/ 0 w 8"/>
                  <a:gd name="T35" fmla="*/ 5 h 9"/>
                  <a:gd name="T36" fmla="*/ 0 w 8"/>
                  <a:gd name="T37" fmla="*/ 0 h 9"/>
                  <a:gd name="T38" fmla="*/ 5 w 8"/>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9">
                    <a:moveTo>
                      <a:pt x="5" y="0"/>
                    </a:moveTo>
                    <a:lnTo>
                      <a:pt x="8" y="0"/>
                    </a:lnTo>
                    <a:lnTo>
                      <a:pt x="8" y="5"/>
                    </a:lnTo>
                    <a:lnTo>
                      <a:pt x="8" y="9"/>
                    </a:lnTo>
                    <a:lnTo>
                      <a:pt x="8" y="9"/>
                    </a:lnTo>
                    <a:lnTo>
                      <a:pt x="8" y="9"/>
                    </a:lnTo>
                    <a:lnTo>
                      <a:pt x="5" y="9"/>
                    </a:lnTo>
                    <a:lnTo>
                      <a:pt x="5" y="9"/>
                    </a:lnTo>
                    <a:lnTo>
                      <a:pt x="5" y="9"/>
                    </a:lnTo>
                    <a:lnTo>
                      <a:pt x="5" y="9"/>
                    </a:lnTo>
                    <a:lnTo>
                      <a:pt x="5" y="9"/>
                    </a:lnTo>
                    <a:lnTo>
                      <a:pt x="5" y="9"/>
                    </a:lnTo>
                    <a:lnTo>
                      <a:pt x="5" y="9"/>
                    </a:lnTo>
                    <a:lnTo>
                      <a:pt x="0" y="9"/>
                    </a:lnTo>
                    <a:lnTo>
                      <a:pt x="0" y="9"/>
                    </a:lnTo>
                    <a:lnTo>
                      <a:pt x="0" y="5"/>
                    </a:lnTo>
                    <a:lnTo>
                      <a:pt x="0" y="5"/>
                    </a:lnTo>
                    <a:lnTo>
                      <a:pt x="0" y="5"/>
                    </a:lnTo>
                    <a:lnTo>
                      <a:pt x="0" y="0"/>
                    </a:lnTo>
                    <a:lnTo>
                      <a:pt x="5" y="0"/>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10" name="Freeform 318"/>
              <p:cNvSpPr>
                <a:spLocks/>
              </p:cNvSpPr>
              <p:nvPr/>
            </p:nvSpPr>
            <p:spPr bwMode="auto">
              <a:xfrm>
                <a:off x="3433" y="2338"/>
                <a:ext cx="8" cy="9"/>
              </a:xfrm>
              <a:custGeom>
                <a:avLst/>
                <a:gdLst>
                  <a:gd name="T0" fmla="*/ 5 w 8"/>
                  <a:gd name="T1" fmla="*/ 0 h 9"/>
                  <a:gd name="T2" fmla="*/ 5 w 8"/>
                  <a:gd name="T3" fmla="*/ 5 h 9"/>
                  <a:gd name="T4" fmla="*/ 8 w 8"/>
                  <a:gd name="T5" fmla="*/ 5 h 9"/>
                  <a:gd name="T6" fmla="*/ 8 w 8"/>
                  <a:gd name="T7" fmla="*/ 9 h 9"/>
                  <a:gd name="T8" fmla="*/ 8 w 8"/>
                  <a:gd name="T9" fmla="*/ 9 h 9"/>
                  <a:gd name="T10" fmla="*/ 8 w 8"/>
                  <a:gd name="T11" fmla="*/ 9 h 9"/>
                  <a:gd name="T12" fmla="*/ 5 w 8"/>
                  <a:gd name="T13" fmla="*/ 9 h 9"/>
                  <a:gd name="T14" fmla="*/ 5 w 8"/>
                  <a:gd name="T15" fmla="*/ 9 h 9"/>
                  <a:gd name="T16" fmla="*/ 5 w 8"/>
                  <a:gd name="T17" fmla="*/ 9 h 9"/>
                  <a:gd name="T18" fmla="*/ 5 w 8"/>
                  <a:gd name="T19" fmla="*/ 9 h 9"/>
                  <a:gd name="T20" fmla="*/ 5 w 8"/>
                  <a:gd name="T21" fmla="*/ 9 h 9"/>
                  <a:gd name="T22" fmla="*/ 5 w 8"/>
                  <a:gd name="T23" fmla="*/ 9 h 9"/>
                  <a:gd name="T24" fmla="*/ 5 w 8"/>
                  <a:gd name="T25" fmla="*/ 9 h 9"/>
                  <a:gd name="T26" fmla="*/ 0 w 8"/>
                  <a:gd name="T27" fmla="*/ 9 h 9"/>
                  <a:gd name="T28" fmla="*/ 0 w 8"/>
                  <a:gd name="T29" fmla="*/ 5 h 9"/>
                  <a:gd name="T30" fmla="*/ 0 w 8"/>
                  <a:gd name="T31" fmla="*/ 0 h 9"/>
                  <a:gd name="T32" fmla="*/ 0 w 8"/>
                  <a:gd name="T33" fmla="*/ 0 h 9"/>
                  <a:gd name="T34" fmla="*/ 0 w 8"/>
                  <a:gd name="T35" fmla="*/ 0 h 9"/>
                  <a:gd name="T36" fmla="*/ 0 w 8"/>
                  <a:gd name="T37" fmla="*/ 0 h 9"/>
                  <a:gd name="T38" fmla="*/ 5 w 8"/>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9">
                    <a:moveTo>
                      <a:pt x="5" y="0"/>
                    </a:moveTo>
                    <a:lnTo>
                      <a:pt x="5" y="5"/>
                    </a:lnTo>
                    <a:lnTo>
                      <a:pt x="8" y="5"/>
                    </a:lnTo>
                    <a:lnTo>
                      <a:pt x="8" y="9"/>
                    </a:lnTo>
                    <a:lnTo>
                      <a:pt x="8" y="9"/>
                    </a:lnTo>
                    <a:lnTo>
                      <a:pt x="8" y="9"/>
                    </a:lnTo>
                    <a:lnTo>
                      <a:pt x="5" y="9"/>
                    </a:lnTo>
                    <a:lnTo>
                      <a:pt x="5" y="9"/>
                    </a:lnTo>
                    <a:lnTo>
                      <a:pt x="5" y="9"/>
                    </a:lnTo>
                    <a:lnTo>
                      <a:pt x="5" y="9"/>
                    </a:lnTo>
                    <a:lnTo>
                      <a:pt x="5" y="9"/>
                    </a:lnTo>
                    <a:lnTo>
                      <a:pt x="5" y="9"/>
                    </a:lnTo>
                    <a:lnTo>
                      <a:pt x="5" y="9"/>
                    </a:lnTo>
                    <a:lnTo>
                      <a:pt x="0" y="9"/>
                    </a:lnTo>
                    <a:lnTo>
                      <a:pt x="0" y="5"/>
                    </a:lnTo>
                    <a:lnTo>
                      <a:pt x="0" y="0"/>
                    </a:lnTo>
                    <a:lnTo>
                      <a:pt x="0" y="0"/>
                    </a:lnTo>
                    <a:lnTo>
                      <a:pt x="0" y="0"/>
                    </a:lnTo>
                    <a:lnTo>
                      <a:pt x="0" y="0"/>
                    </a:lnTo>
                    <a:lnTo>
                      <a:pt x="5" y="0"/>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11" name="Freeform 319"/>
              <p:cNvSpPr>
                <a:spLocks/>
              </p:cNvSpPr>
              <p:nvPr/>
            </p:nvSpPr>
            <p:spPr bwMode="auto">
              <a:xfrm>
                <a:off x="3433" y="2338"/>
                <a:ext cx="8" cy="9"/>
              </a:xfrm>
              <a:custGeom>
                <a:avLst/>
                <a:gdLst>
                  <a:gd name="T0" fmla="*/ 5 w 8"/>
                  <a:gd name="T1" fmla="*/ 0 h 9"/>
                  <a:gd name="T2" fmla="*/ 5 w 8"/>
                  <a:gd name="T3" fmla="*/ 5 h 9"/>
                  <a:gd name="T4" fmla="*/ 8 w 8"/>
                  <a:gd name="T5" fmla="*/ 5 h 9"/>
                  <a:gd name="T6" fmla="*/ 8 w 8"/>
                  <a:gd name="T7" fmla="*/ 9 h 9"/>
                  <a:gd name="T8" fmla="*/ 8 w 8"/>
                  <a:gd name="T9" fmla="*/ 9 h 9"/>
                  <a:gd name="T10" fmla="*/ 5 w 8"/>
                  <a:gd name="T11" fmla="*/ 9 h 9"/>
                  <a:gd name="T12" fmla="*/ 5 w 8"/>
                  <a:gd name="T13" fmla="*/ 9 h 9"/>
                  <a:gd name="T14" fmla="*/ 5 w 8"/>
                  <a:gd name="T15" fmla="*/ 9 h 9"/>
                  <a:gd name="T16" fmla="*/ 5 w 8"/>
                  <a:gd name="T17" fmla="*/ 9 h 9"/>
                  <a:gd name="T18" fmla="*/ 5 w 8"/>
                  <a:gd name="T19" fmla="*/ 9 h 9"/>
                  <a:gd name="T20" fmla="*/ 0 w 8"/>
                  <a:gd name="T21" fmla="*/ 9 h 9"/>
                  <a:gd name="T22" fmla="*/ 0 w 8"/>
                  <a:gd name="T23" fmla="*/ 5 h 9"/>
                  <a:gd name="T24" fmla="*/ 0 w 8"/>
                  <a:gd name="T25" fmla="*/ 0 h 9"/>
                  <a:gd name="T26" fmla="*/ 0 w 8"/>
                  <a:gd name="T27" fmla="*/ 0 h 9"/>
                  <a:gd name="T28" fmla="*/ 5 w 8"/>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9">
                    <a:moveTo>
                      <a:pt x="5" y="0"/>
                    </a:moveTo>
                    <a:lnTo>
                      <a:pt x="5" y="5"/>
                    </a:lnTo>
                    <a:lnTo>
                      <a:pt x="8" y="5"/>
                    </a:lnTo>
                    <a:lnTo>
                      <a:pt x="8" y="9"/>
                    </a:lnTo>
                    <a:lnTo>
                      <a:pt x="8" y="9"/>
                    </a:lnTo>
                    <a:lnTo>
                      <a:pt x="5" y="9"/>
                    </a:lnTo>
                    <a:lnTo>
                      <a:pt x="5" y="9"/>
                    </a:lnTo>
                    <a:lnTo>
                      <a:pt x="5" y="9"/>
                    </a:lnTo>
                    <a:lnTo>
                      <a:pt x="5" y="9"/>
                    </a:lnTo>
                    <a:lnTo>
                      <a:pt x="5" y="9"/>
                    </a:lnTo>
                    <a:lnTo>
                      <a:pt x="0" y="9"/>
                    </a:lnTo>
                    <a:lnTo>
                      <a:pt x="0" y="5"/>
                    </a:lnTo>
                    <a:lnTo>
                      <a:pt x="0" y="0"/>
                    </a:lnTo>
                    <a:lnTo>
                      <a:pt x="0" y="0"/>
                    </a:lnTo>
                    <a:lnTo>
                      <a:pt x="5"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12" name="Freeform 320"/>
              <p:cNvSpPr>
                <a:spLocks/>
              </p:cNvSpPr>
              <p:nvPr/>
            </p:nvSpPr>
            <p:spPr bwMode="auto">
              <a:xfrm>
                <a:off x="3425" y="2343"/>
                <a:ext cx="25" cy="18"/>
              </a:xfrm>
              <a:custGeom>
                <a:avLst/>
                <a:gdLst>
                  <a:gd name="T0" fmla="*/ 25 w 25"/>
                  <a:gd name="T1" fmla="*/ 0 h 18"/>
                  <a:gd name="T2" fmla="*/ 25 w 25"/>
                  <a:gd name="T3" fmla="*/ 0 h 18"/>
                  <a:gd name="T4" fmla="*/ 21 w 25"/>
                  <a:gd name="T5" fmla="*/ 0 h 18"/>
                  <a:gd name="T6" fmla="*/ 21 w 25"/>
                  <a:gd name="T7" fmla="*/ 0 h 18"/>
                  <a:gd name="T8" fmla="*/ 21 w 25"/>
                  <a:gd name="T9" fmla="*/ 0 h 18"/>
                  <a:gd name="T10" fmla="*/ 13 w 25"/>
                  <a:gd name="T11" fmla="*/ 0 h 18"/>
                  <a:gd name="T12" fmla="*/ 4 w 25"/>
                  <a:gd name="T13" fmla="*/ 4 h 18"/>
                  <a:gd name="T14" fmla="*/ 0 w 25"/>
                  <a:gd name="T15" fmla="*/ 9 h 18"/>
                  <a:gd name="T16" fmla="*/ 0 w 25"/>
                  <a:gd name="T17" fmla="*/ 9 h 18"/>
                  <a:gd name="T18" fmla="*/ 0 w 25"/>
                  <a:gd name="T19" fmla="*/ 14 h 18"/>
                  <a:gd name="T20" fmla="*/ 0 w 25"/>
                  <a:gd name="T21" fmla="*/ 18 h 18"/>
                  <a:gd name="T22" fmla="*/ 4 w 25"/>
                  <a:gd name="T23" fmla="*/ 14 h 18"/>
                  <a:gd name="T24" fmla="*/ 4 w 25"/>
                  <a:gd name="T25" fmla="*/ 14 h 18"/>
                  <a:gd name="T26" fmla="*/ 8 w 25"/>
                  <a:gd name="T27" fmla="*/ 14 h 18"/>
                  <a:gd name="T28" fmla="*/ 16 w 25"/>
                  <a:gd name="T29" fmla="*/ 4 h 18"/>
                  <a:gd name="T30" fmla="*/ 25 w 25"/>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25" y="0"/>
                    </a:moveTo>
                    <a:lnTo>
                      <a:pt x="25" y="0"/>
                    </a:lnTo>
                    <a:lnTo>
                      <a:pt x="21" y="0"/>
                    </a:lnTo>
                    <a:lnTo>
                      <a:pt x="21" y="0"/>
                    </a:lnTo>
                    <a:lnTo>
                      <a:pt x="21" y="0"/>
                    </a:lnTo>
                    <a:lnTo>
                      <a:pt x="13" y="0"/>
                    </a:lnTo>
                    <a:lnTo>
                      <a:pt x="4" y="4"/>
                    </a:lnTo>
                    <a:lnTo>
                      <a:pt x="0" y="9"/>
                    </a:lnTo>
                    <a:lnTo>
                      <a:pt x="0" y="9"/>
                    </a:lnTo>
                    <a:lnTo>
                      <a:pt x="0" y="14"/>
                    </a:lnTo>
                    <a:lnTo>
                      <a:pt x="0" y="18"/>
                    </a:lnTo>
                    <a:lnTo>
                      <a:pt x="4" y="14"/>
                    </a:lnTo>
                    <a:lnTo>
                      <a:pt x="4" y="14"/>
                    </a:lnTo>
                    <a:lnTo>
                      <a:pt x="8" y="14"/>
                    </a:lnTo>
                    <a:lnTo>
                      <a:pt x="16" y="4"/>
                    </a:lnTo>
                    <a:lnTo>
                      <a:pt x="25"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13" name="Freeform 321"/>
              <p:cNvSpPr>
                <a:spLocks/>
              </p:cNvSpPr>
              <p:nvPr/>
            </p:nvSpPr>
            <p:spPr bwMode="auto">
              <a:xfrm>
                <a:off x="3425" y="2343"/>
                <a:ext cx="38" cy="40"/>
              </a:xfrm>
              <a:custGeom>
                <a:avLst/>
                <a:gdLst>
                  <a:gd name="T0" fmla="*/ 13 w 38"/>
                  <a:gd name="T1" fmla="*/ 4 h 40"/>
                  <a:gd name="T2" fmla="*/ 16 w 38"/>
                  <a:gd name="T3" fmla="*/ 0 h 40"/>
                  <a:gd name="T4" fmla="*/ 25 w 38"/>
                  <a:gd name="T5" fmla="*/ 4 h 40"/>
                  <a:gd name="T6" fmla="*/ 29 w 38"/>
                  <a:gd name="T7" fmla="*/ 9 h 40"/>
                  <a:gd name="T8" fmla="*/ 29 w 38"/>
                  <a:gd name="T9" fmla="*/ 9 h 40"/>
                  <a:gd name="T10" fmla="*/ 33 w 38"/>
                  <a:gd name="T11" fmla="*/ 18 h 40"/>
                  <a:gd name="T12" fmla="*/ 38 w 38"/>
                  <a:gd name="T13" fmla="*/ 28 h 40"/>
                  <a:gd name="T14" fmla="*/ 38 w 38"/>
                  <a:gd name="T15" fmla="*/ 31 h 40"/>
                  <a:gd name="T16" fmla="*/ 38 w 38"/>
                  <a:gd name="T17" fmla="*/ 31 h 40"/>
                  <a:gd name="T18" fmla="*/ 33 w 38"/>
                  <a:gd name="T19" fmla="*/ 37 h 40"/>
                  <a:gd name="T20" fmla="*/ 25 w 38"/>
                  <a:gd name="T21" fmla="*/ 40 h 40"/>
                  <a:gd name="T22" fmla="*/ 21 w 38"/>
                  <a:gd name="T23" fmla="*/ 40 h 40"/>
                  <a:gd name="T24" fmla="*/ 21 w 38"/>
                  <a:gd name="T25" fmla="*/ 40 h 40"/>
                  <a:gd name="T26" fmla="*/ 16 w 38"/>
                  <a:gd name="T27" fmla="*/ 40 h 40"/>
                  <a:gd name="T28" fmla="*/ 13 w 38"/>
                  <a:gd name="T29" fmla="*/ 37 h 40"/>
                  <a:gd name="T30" fmla="*/ 8 w 38"/>
                  <a:gd name="T31" fmla="*/ 28 h 40"/>
                  <a:gd name="T32" fmla="*/ 8 w 38"/>
                  <a:gd name="T33" fmla="*/ 28 h 40"/>
                  <a:gd name="T34" fmla="*/ 0 w 38"/>
                  <a:gd name="T35" fmla="*/ 18 h 40"/>
                  <a:gd name="T36" fmla="*/ 4 w 38"/>
                  <a:gd name="T37" fmla="*/ 9 h 40"/>
                  <a:gd name="T38" fmla="*/ 13 w 38"/>
                  <a:gd name="T39"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0">
                    <a:moveTo>
                      <a:pt x="13" y="4"/>
                    </a:moveTo>
                    <a:lnTo>
                      <a:pt x="16" y="0"/>
                    </a:lnTo>
                    <a:lnTo>
                      <a:pt x="25" y="4"/>
                    </a:lnTo>
                    <a:lnTo>
                      <a:pt x="29" y="9"/>
                    </a:lnTo>
                    <a:lnTo>
                      <a:pt x="29" y="9"/>
                    </a:lnTo>
                    <a:lnTo>
                      <a:pt x="33" y="18"/>
                    </a:lnTo>
                    <a:lnTo>
                      <a:pt x="38" y="28"/>
                    </a:lnTo>
                    <a:lnTo>
                      <a:pt x="38" y="31"/>
                    </a:lnTo>
                    <a:lnTo>
                      <a:pt x="38" y="31"/>
                    </a:lnTo>
                    <a:lnTo>
                      <a:pt x="33" y="37"/>
                    </a:lnTo>
                    <a:lnTo>
                      <a:pt x="25" y="40"/>
                    </a:lnTo>
                    <a:lnTo>
                      <a:pt x="21" y="40"/>
                    </a:lnTo>
                    <a:lnTo>
                      <a:pt x="21" y="40"/>
                    </a:lnTo>
                    <a:lnTo>
                      <a:pt x="16" y="40"/>
                    </a:lnTo>
                    <a:lnTo>
                      <a:pt x="13" y="37"/>
                    </a:lnTo>
                    <a:lnTo>
                      <a:pt x="8" y="28"/>
                    </a:lnTo>
                    <a:lnTo>
                      <a:pt x="8" y="28"/>
                    </a:lnTo>
                    <a:lnTo>
                      <a:pt x="0" y="18"/>
                    </a:lnTo>
                    <a:lnTo>
                      <a:pt x="4" y="9"/>
                    </a:lnTo>
                    <a:lnTo>
                      <a:pt x="13" y="4"/>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14" name="Freeform 322"/>
              <p:cNvSpPr>
                <a:spLocks/>
              </p:cNvSpPr>
              <p:nvPr/>
            </p:nvSpPr>
            <p:spPr bwMode="auto">
              <a:xfrm>
                <a:off x="3433" y="2343"/>
                <a:ext cx="30" cy="37"/>
              </a:xfrm>
              <a:custGeom>
                <a:avLst/>
                <a:gdLst>
                  <a:gd name="T0" fmla="*/ 13 w 30"/>
                  <a:gd name="T1" fmla="*/ 0 h 37"/>
                  <a:gd name="T2" fmla="*/ 13 w 30"/>
                  <a:gd name="T3" fmla="*/ 4 h 37"/>
                  <a:gd name="T4" fmla="*/ 17 w 30"/>
                  <a:gd name="T5" fmla="*/ 4 h 37"/>
                  <a:gd name="T6" fmla="*/ 21 w 30"/>
                  <a:gd name="T7" fmla="*/ 9 h 37"/>
                  <a:gd name="T8" fmla="*/ 21 w 30"/>
                  <a:gd name="T9" fmla="*/ 9 h 37"/>
                  <a:gd name="T10" fmla="*/ 21 w 30"/>
                  <a:gd name="T11" fmla="*/ 14 h 37"/>
                  <a:gd name="T12" fmla="*/ 25 w 30"/>
                  <a:gd name="T13" fmla="*/ 18 h 37"/>
                  <a:gd name="T14" fmla="*/ 30 w 30"/>
                  <a:gd name="T15" fmla="*/ 23 h 37"/>
                  <a:gd name="T16" fmla="*/ 30 w 30"/>
                  <a:gd name="T17" fmla="*/ 23 h 37"/>
                  <a:gd name="T18" fmla="*/ 30 w 30"/>
                  <a:gd name="T19" fmla="*/ 28 h 37"/>
                  <a:gd name="T20" fmla="*/ 25 w 30"/>
                  <a:gd name="T21" fmla="*/ 31 h 37"/>
                  <a:gd name="T22" fmla="*/ 25 w 30"/>
                  <a:gd name="T23" fmla="*/ 31 h 37"/>
                  <a:gd name="T24" fmla="*/ 25 w 30"/>
                  <a:gd name="T25" fmla="*/ 31 h 37"/>
                  <a:gd name="T26" fmla="*/ 21 w 30"/>
                  <a:gd name="T27" fmla="*/ 37 h 37"/>
                  <a:gd name="T28" fmla="*/ 17 w 30"/>
                  <a:gd name="T29" fmla="*/ 37 h 37"/>
                  <a:gd name="T30" fmla="*/ 13 w 30"/>
                  <a:gd name="T31" fmla="*/ 31 h 37"/>
                  <a:gd name="T32" fmla="*/ 13 w 30"/>
                  <a:gd name="T33" fmla="*/ 31 h 37"/>
                  <a:gd name="T34" fmla="*/ 8 w 30"/>
                  <a:gd name="T35" fmla="*/ 23 h 37"/>
                  <a:gd name="T36" fmla="*/ 5 w 30"/>
                  <a:gd name="T37" fmla="*/ 18 h 37"/>
                  <a:gd name="T38" fmla="*/ 5 w 30"/>
                  <a:gd name="T39" fmla="*/ 14 h 37"/>
                  <a:gd name="T40" fmla="*/ 5 w 30"/>
                  <a:gd name="T41" fmla="*/ 14 h 37"/>
                  <a:gd name="T42" fmla="*/ 0 w 30"/>
                  <a:gd name="T43" fmla="*/ 9 h 37"/>
                  <a:gd name="T44" fmla="*/ 0 w 30"/>
                  <a:gd name="T45" fmla="*/ 9 h 37"/>
                  <a:gd name="T46" fmla="*/ 5 w 30"/>
                  <a:gd name="T47" fmla="*/ 4 h 37"/>
                  <a:gd name="T48" fmla="*/ 5 w 30"/>
                  <a:gd name="T49" fmla="*/ 4 h 37"/>
                  <a:gd name="T50" fmla="*/ 5 w 30"/>
                  <a:gd name="T51" fmla="*/ 4 h 37"/>
                  <a:gd name="T52" fmla="*/ 8 w 30"/>
                  <a:gd name="T53" fmla="*/ 4 h 37"/>
                  <a:gd name="T54" fmla="*/ 13 w 30"/>
                  <a:gd name="T5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37">
                    <a:moveTo>
                      <a:pt x="13" y="0"/>
                    </a:moveTo>
                    <a:lnTo>
                      <a:pt x="13" y="4"/>
                    </a:lnTo>
                    <a:lnTo>
                      <a:pt x="17" y="4"/>
                    </a:lnTo>
                    <a:lnTo>
                      <a:pt x="21" y="9"/>
                    </a:lnTo>
                    <a:lnTo>
                      <a:pt x="21" y="9"/>
                    </a:lnTo>
                    <a:lnTo>
                      <a:pt x="21" y="14"/>
                    </a:lnTo>
                    <a:lnTo>
                      <a:pt x="25" y="18"/>
                    </a:lnTo>
                    <a:lnTo>
                      <a:pt x="30" y="23"/>
                    </a:lnTo>
                    <a:lnTo>
                      <a:pt x="30" y="23"/>
                    </a:lnTo>
                    <a:lnTo>
                      <a:pt x="30" y="28"/>
                    </a:lnTo>
                    <a:lnTo>
                      <a:pt x="25" y="31"/>
                    </a:lnTo>
                    <a:lnTo>
                      <a:pt x="25" y="31"/>
                    </a:lnTo>
                    <a:lnTo>
                      <a:pt x="25" y="31"/>
                    </a:lnTo>
                    <a:lnTo>
                      <a:pt x="21" y="37"/>
                    </a:lnTo>
                    <a:lnTo>
                      <a:pt x="17" y="37"/>
                    </a:lnTo>
                    <a:lnTo>
                      <a:pt x="13" y="31"/>
                    </a:lnTo>
                    <a:lnTo>
                      <a:pt x="13" y="31"/>
                    </a:lnTo>
                    <a:lnTo>
                      <a:pt x="8" y="23"/>
                    </a:lnTo>
                    <a:lnTo>
                      <a:pt x="5" y="18"/>
                    </a:lnTo>
                    <a:lnTo>
                      <a:pt x="5" y="14"/>
                    </a:lnTo>
                    <a:lnTo>
                      <a:pt x="5" y="14"/>
                    </a:lnTo>
                    <a:lnTo>
                      <a:pt x="0" y="9"/>
                    </a:lnTo>
                    <a:lnTo>
                      <a:pt x="0" y="9"/>
                    </a:lnTo>
                    <a:lnTo>
                      <a:pt x="5" y="4"/>
                    </a:lnTo>
                    <a:lnTo>
                      <a:pt x="5" y="4"/>
                    </a:lnTo>
                    <a:lnTo>
                      <a:pt x="5" y="4"/>
                    </a:lnTo>
                    <a:lnTo>
                      <a:pt x="8" y="4"/>
                    </a:lnTo>
                    <a:lnTo>
                      <a:pt x="13"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15" name="Freeform 323"/>
              <p:cNvSpPr>
                <a:spLocks/>
              </p:cNvSpPr>
              <p:nvPr/>
            </p:nvSpPr>
            <p:spPr bwMode="auto">
              <a:xfrm>
                <a:off x="3438" y="2347"/>
                <a:ext cx="25" cy="27"/>
              </a:xfrm>
              <a:custGeom>
                <a:avLst/>
                <a:gdLst>
                  <a:gd name="T0" fmla="*/ 12 w 25"/>
                  <a:gd name="T1" fmla="*/ 5 h 27"/>
                  <a:gd name="T2" fmla="*/ 16 w 25"/>
                  <a:gd name="T3" fmla="*/ 10 h 27"/>
                  <a:gd name="T4" fmla="*/ 20 w 25"/>
                  <a:gd name="T5" fmla="*/ 14 h 27"/>
                  <a:gd name="T6" fmla="*/ 25 w 25"/>
                  <a:gd name="T7" fmla="*/ 19 h 27"/>
                  <a:gd name="T8" fmla="*/ 25 w 25"/>
                  <a:gd name="T9" fmla="*/ 19 h 27"/>
                  <a:gd name="T10" fmla="*/ 25 w 25"/>
                  <a:gd name="T11" fmla="*/ 24 h 27"/>
                  <a:gd name="T12" fmla="*/ 20 w 25"/>
                  <a:gd name="T13" fmla="*/ 27 h 27"/>
                  <a:gd name="T14" fmla="*/ 20 w 25"/>
                  <a:gd name="T15" fmla="*/ 27 h 27"/>
                  <a:gd name="T16" fmla="*/ 20 w 25"/>
                  <a:gd name="T17" fmla="*/ 27 h 27"/>
                  <a:gd name="T18" fmla="*/ 16 w 25"/>
                  <a:gd name="T19" fmla="*/ 27 h 27"/>
                  <a:gd name="T20" fmla="*/ 12 w 25"/>
                  <a:gd name="T21" fmla="*/ 27 h 27"/>
                  <a:gd name="T22" fmla="*/ 8 w 25"/>
                  <a:gd name="T23" fmla="*/ 24 h 27"/>
                  <a:gd name="T24" fmla="*/ 8 w 25"/>
                  <a:gd name="T25" fmla="*/ 24 h 27"/>
                  <a:gd name="T26" fmla="*/ 3 w 25"/>
                  <a:gd name="T27" fmla="*/ 19 h 27"/>
                  <a:gd name="T28" fmla="*/ 0 w 25"/>
                  <a:gd name="T29" fmla="*/ 14 h 27"/>
                  <a:gd name="T30" fmla="*/ 0 w 25"/>
                  <a:gd name="T31" fmla="*/ 10 h 27"/>
                  <a:gd name="T32" fmla="*/ 0 w 25"/>
                  <a:gd name="T33" fmla="*/ 10 h 27"/>
                  <a:gd name="T34" fmla="*/ 0 w 25"/>
                  <a:gd name="T35" fmla="*/ 5 h 27"/>
                  <a:gd name="T36" fmla="*/ 0 w 25"/>
                  <a:gd name="T37" fmla="*/ 5 h 27"/>
                  <a:gd name="T38" fmla="*/ 3 w 25"/>
                  <a:gd name="T39" fmla="*/ 0 h 27"/>
                  <a:gd name="T40" fmla="*/ 3 w 25"/>
                  <a:gd name="T41" fmla="*/ 0 h 27"/>
                  <a:gd name="T42" fmla="*/ 3 w 25"/>
                  <a:gd name="T43" fmla="*/ 0 h 27"/>
                  <a:gd name="T44" fmla="*/ 3 w 25"/>
                  <a:gd name="T45" fmla="*/ 0 h 27"/>
                  <a:gd name="T46" fmla="*/ 8 w 25"/>
                  <a:gd name="T47" fmla="*/ 0 h 27"/>
                  <a:gd name="T48" fmla="*/ 8 w 25"/>
                  <a:gd name="T49" fmla="*/ 0 h 27"/>
                  <a:gd name="T50" fmla="*/ 8 w 25"/>
                  <a:gd name="T51" fmla="*/ 0 h 27"/>
                  <a:gd name="T52" fmla="*/ 12 w 25"/>
                  <a:gd name="T53" fmla="*/ 0 h 27"/>
                  <a:gd name="T54" fmla="*/ 12 w 25"/>
                  <a:gd name="T5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27">
                    <a:moveTo>
                      <a:pt x="12" y="5"/>
                    </a:moveTo>
                    <a:lnTo>
                      <a:pt x="16" y="10"/>
                    </a:lnTo>
                    <a:lnTo>
                      <a:pt x="20" y="14"/>
                    </a:lnTo>
                    <a:lnTo>
                      <a:pt x="25" y="19"/>
                    </a:lnTo>
                    <a:lnTo>
                      <a:pt x="25" y="19"/>
                    </a:lnTo>
                    <a:lnTo>
                      <a:pt x="25" y="24"/>
                    </a:lnTo>
                    <a:lnTo>
                      <a:pt x="20" y="27"/>
                    </a:lnTo>
                    <a:lnTo>
                      <a:pt x="20" y="27"/>
                    </a:lnTo>
                    <a:lnTo>
                      <a:pt x="20" y="27"/>
                    </a:lnTo>
                    <a:lnTo>
                      <a:pt x="16" y="27"/>
                    </a:lnTo>
                    <a:lnTo>
                      <a:pt x="12" y="27"/>
                    </a:lnTo>
                    <a:lnTo>
                      <a:pt x="8" y="24"/>
                    </a:lnTo>
                    <a:lnTo>
                      <a:pt x="8" y="24"/>
                    </a:lnTo>
                    <a:lnTo>
                      <a:pt x="3" y="19"/>
                    </a:lnTo>
                    <a:lnTo>
                      <a:pt x="0" y="14"/>
                    </a:lnTo>
                    <a:lnTo>
                      <a:pt x="0" y="10"/>
                    </a:lnTo>
                    <a:lnTo>
                      <a:pt x="0" y="10"/>
                    </a:lnTo>
                    <a:lnTo>
                      <a:pt x="0" y="5"/>
                    </a:lnTo>
                    <a:lnTo>
                      <a:pt x="0" y="5"/>
                    </a:lnTo>
                    <a:lnTo>
                      <a:pt x="3" y="0"/>
                    </a:lnTo>
                    <a:lnTo>
                      <a:pt x="3" y="0"/>
                    </a:lnTo>
                    <a:lnTo>
                      <a:pt x="3" y="0"/>
                    </a:lnTo>
                    <a:lnTo>
                      <a:pt x="3" y="0"/>
                    </a:lnTo>
                    <a:lnTo>
                      <a:pt x="8" y="0"/>
                    </a:lnTo>
                    <a:lnTo>
                      <a:pt x="8" y="0"/>
                    </a:lnTo>
                    <a:lnTo>
                      <a:pt x="8" y="0"/>
                    </a:lnTo>
                    <a:lnTo>
                      <a:pt x="12" y="0"/>
                    </a:lnTo>
                    <a:lnTo>
                      <a:pt x="12" y="5"/>
                    </a:lnTo>
                    <a:close/>
                  </a:path>
                </a:pathLst>
              </a:custGeom>
              <a:solidFill>
                <a:srgbClr val="A172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16" name="Freeform 324"/>
              <p:cNvSpPr>
                <a:spLocks/>
              </p:cNvSpPr>
              <p:nvPr/>
            </p:nvSpPr>
            <p:spPr bwMode="auto">
              <a:xfrm>
                <a:off x="3438" y="2347"/>
                <a:ext cx="20" cy="27"/>
              </a:xfrm>
              <a:custGeom>
                <a:avLst/>
                <a:gdLst>
                  <a:gd name="T0" fmla="*/ 12 w 20"/>
                  <a:gd name="T1" fmla="*/ 5 h 27"/>
                  <a:gd name="T2" fmla="*/ 16 w 20"/>
                  <a:gd name="T3" fmla="*/ 10 h 27"/>
                  <a:gd name="T4" fmla="*/ 20 w 20"/>
                  <a:gd name="T5" fmla="*/ 14 h 27"/>
                  <a:gd name="T6" fmla="*/ 20 w 20"/>
                  <a:gd name="T7" fmla="*/ 19 h 27"/>
                  <a:gd name="T8" fmla="*/ 20 w 20"/>
                  <a:gd name="T9" fmla="*/ 19 h 27"/>
                  <a:gd name="T10" fmla="*/ 20 w 20"/>
                  <a:gd name="T11" fmla="*/ 24 h 27"/>
                  <a:gd name="T12" fmla="*/ 20 w 20"/>
                  <a:gd name="T13" fmla="*/ 24 h 27"/>
                  <a:gd name="T14" fmla="*/ 20 w 20"/>
                  <a:gd name="T15" fmla="*/ 24 h 27"/>
                  <a:gd name="T16" fmla="*/ 20 w 20"/>
                  <a:gd name="T17" fmla="*/ 24 h 27"/>
                  <a:gd name="T18" fmla="*/ 16 w 20"/>
                  <a:gd name="T19" fmla="*/ 27 h 27"/>
                  <a:gd name="T20" fmla="*/ 12 w 20"/>
                  <a:gd name="T21" fmla="*/ 27 h 27"/>
                  <a:gd name="T22" fmla="*/ 8 w 20"/>
                  <a:gd name="T23" fmla="*/ 24 h 27"/>
                  <a:gd name="T24" fmla="*/ 8 w 20"/>
                  <a:gd name="T25" fmla="*/ 24 h 27"/>
                  <a:gd name="T26" fmla="*/ 3 w 20"/>
                  <a:gd name="T27" fmla="*/ 19 h 27"/>
                  <a:gd name="T28" fmla="*/ 0 w 20"/>
                  <a:gd name="T29" fmla="*/ 10 h 27"/>
                  <a:gd name="T30" fmla="*/ 0 w 20"/>
                  <a:gd name="T31" fmla="*/ 5 h 27"/>
                  <a:gd name="T32" fmla="*/ 0 w 20"/>
                  <a:gd name="T33" fmla="*/ 5 h 27"/>
                  <a:gd name="T34" fmla="*/ 0 w 20"/>
                  <a:gd name="T35" fmla="*/ 5 h 27"/>
                  <a:gd name="T36" fmla="*/ 0 w 20"/>
                  <a:gd name="T37" fmla="*/ 5 h 27"/>
                  <a:gd name="T38" fmla="*/ 3 w 20"/>
                  <a:gd name="T39" fmla="*/ 0 h 27"/>
                  <a:gd name="T40" fmla="*/ 3 w 20"/>
                  <a:gd name="T41" fmla="*/ 0 h 27"/>
                  <a:gd name="T42" fmla="*/ 3 w 20"/>
                  <a:gd name="T43" fmla="*/ 0 h 27"/>
                  <a:gd name="T44" fmla="*/ 3 w 20"/>
                  <a:gd name="T45" fmla="*/ 0 h 27"/>
                  <a:gd name="T46" fmla="*/ 8 w 20"/>
                  <a:gd name="T47" fmla="*/ 0 h 27"/>
                  <a:gd name="T48" fmla="*/ 8 w 20"/>
                  <a:gd name="T49" fmla="*/ 0 h 27"/>
                  <a:gd name="T50" fmla="*/ 8 w 20"/>
                  <a:gd name="T51" fmla="*/ 0 h 27"/>
                  <a:gd name="T52" fmla="*/ 12 w 20"/>
                  <a:gd name="T53" fmla="*/ 5 h 27"/>
                  <a:gd name="T54" fmla="*/ 12 w 20"/>
                  <a:gd name="T5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7">
                    <a:moveTo>
                      <a:pt x="12" y="5"/>
                    </a:moveTo>
                    <a:lnTo>
                      <a:pt x="16" y="10"/>
                    </a:lnTo>
                    <a:lnTo>
                      <a:pt x="20" y="14"/>
                    </a:lnTo>
                    <a:lnTo>
                      <a:pt x="20" y="19"/>
                    </a:lnTo>
                    <a:lnTo>
                      <a:pt x="20" y="19"/>
                    </a:lnTo>
                    <a:lnTo>
                      <a:pt x="20" y="24"/>
                    </a:lnTo>
                    <a:lnTo>
                      <a:pt x="20" y="24"/>
                    </a:lnTo>
                    <a:lnTo>
                      <a:pt x="20" y="24"/>
                    </a:lnTo>
                    <a:lnTo>
                      <a:pt x="20" y="24"/>
                    </a:lnTo>
                    <a:lnTo>
                      <a:pt x="16" y="27"/>
                    </a:lnTo>
                    <a:lnTo>
                      <a:pt x="12" y="27"/>
                    </a:lnTo>
                    <a:lnTo>
                      <a:pt x="8" y="24"/>
                    </a:lnTo>
                    <a:lnTo>
                      <a:pt x="8" y="24"/>
                    </a:lnTo>
                    <a:lnTo>
                      <a:pt x="3" y="19"/>
                    </a:lnTo>
                    <a:lnTo>
                      <a:pt x="0" y="10"/>
                    </a:lnTo>
                    <a:lnTo>
                      <a:pt x="0" y="5"/>
                    </a:lnTo>
                    <a:lnTo>
                      <a:pt x="0" y="5"/>
                    </a:lnTo>
                    <a:lnTo>
                      <a:pt x="0" y="5"/>
                    </a:lnTo>
                    <a:lnTo>
                      <a:pt x="0" y="5"/>
                    </a:lnTo>
                    <a:lnTo>
                      <a:pt x="3" y="0"/>
                    </a:lnTo>
                    <a:lnTo>
                      <a:pt x="3" y="0"/>
                    </a:lnTo>
                    <a:lnTo>
                      <a:pt x="3" y="0"/>
                    </a:lnTo>
                    <a:lnTo>
                      <a:pt x="3" y="0"/>
                    </a:lnTo>
                    <a:lnTo>
                      <a:pt x="8" y="0"/>
                    </a:lnTo>
                    <a:lnTo>
                      <a:pt x="8" y="0"/>
                    </a:lnTo>
                    <a:lnTo>
                      <a:pt x="8" y="0"/>
                    </a:lnTo>
                    <a:lnTo>
                      <a:pt x="12" y="5"/>
                    </a:lnTo>
                    <a:lnTo>
                      <a:pt x="12" y="5"/>
                    </a:lnTo>
                    <a:close/>
                  </a:path>
                </a:pathLst>
              </a:custGeom>
              <a:solidFill>
                <a:srgbClr val="AA7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17" name="Freeform 325"/>
              <p:cNvSpPr>
                <a:spLocks/>
              </p:cNvSpPr>
              <p:nvPr/>
            </p:nvSpPr>
            <p:spPr bwMode="auto">
              <a:xfrm>
                <a:off x="3438" y="2347"/>
                <a:ext cx="20" cy="27"/>
              </a:xfrm>
              <a:custGeom>
                <a:avLst/>
                <a:gdLst>
                  <a:gd name="T0" fmla="*/ 12 w 20"/>
                  <a:gd name="T1" fmla="*/ 5 h 27"/>
                  <a:gd name="T2" fmla="*/ 16 w 20"/>
                  <a:gd name="T3" fmla="*/ 10 h 27"/>
                  <a:gd name="T4" fmla="*/ 16 w 20"/>
                  <a:gd name="T5" fmla="*/ 14 h 27"/>
                  <a:gd name="T6" fmla="*/ 20 w 20"/>
                  <a:gd name="T7" fmla="*/ 19 h 27"/>
                  <a:gd name="T8" fmla="*/ 20 w 20"/>
                  <a:gd name="T9" fmla="*/ 19 h 27"/>
                  <a:gd name="T10" fmla="*/ 20 w 20"/>
                  <a:gd name="T11" fmla="*/ 24 h 27"/>
                  <a:gd name="T12" fmla="*/ 20 w 20"/>
                  <a:gd name="T13" fmla="*/ 24 h 27"/>
                  <a:gd name="T14" fmla="*/ 20 w 20"/>
                  <a:gd name="T15" fmla="*/ 24 h 27"/>
                  <a:gd name="T16" fmla="*/ 20 w 20"/>
                  <a:gd name="T17" fmla="*/ 24 h 27"/>
                  <a:gd name="T18" fmla="*/ 16 w 20"/>
                  <a:gd name="T19" fmla="*/ 27 h 27"/>
                  <a:gd name="T20" fmla="*/ 12 w 20"/>
                  <a:gd name="T21" fmla="*/ 27 h 27"/>
                  <a:gd name="T22" fmla="*/ 8 w 20"/>
                  <a:gd name="T23" fmla="*/ 24 h 27"/>
                  <a:gd name="T24" fmla="*/ 8 w 20"/>
                  <a:gd name="T25" fmla="*/ 24 h 27"/>
                  <a:gd name="T26" fmla="*/ 3 w 20"/>
                  <a:gd name="T27" fmla="*/ 19 h 27"/>
                  <a:gd name="T28" fmla="*/ 0 w 20"/>
                  <a:gd name="T29" fmla="*/ 10 h 27"/>
                  <a:gd name="T30" fmla="*/ 0 w 20"/>
                  <a:gd name="T31" fmla="*/ 5 h 27"/>
                  <a:gd name="T32" fmla="*/ 0 w 20"/>
                  <a:gd name="T33" fmla="*/ 5 h 27"/>
                  <a:gd name="T34" fmla="*/ 0 w 20"/>
                  <a:gd name="T35" fmla="*/ 5 h 27"/>
                  <a:gd name="T36" fmla="*/ 0 w 20"/>
                  <a:gd name="T37" fmla="*/ 5 h 27"/>
                  <a:gd name="T38" fmla="*/ 3 w 20"/>
                  <a:gd name="T39" fmla="*/ 0 h 27"/>
                  <a:gd name="T40" fmla="*/ 3 w 20"/>
                  <a:gd name="T41" fmla="*/ 0 h 27"/>
                  <a:gd name="T42" fmla="*/ 3 w 20"/>
                  <a:gd name="T43" fmla="*/ 0 h 27"/>
                  <a:gd name="T44" fmla="*/ 3 w 20"/>
                  <a:gd name="T45" fmla="*/ 0 h 27"/>
                  <a:gd name="T46" fmla="*/ 8 w 20"/>
                  <a:gd name="T47" fmla="*/ 0 h 27"/>
                  <a:gd name="T48" fmla="*/ 8 w 20"/>
                  <a:gd name="T49" fmla="*/ 0 h 27"/>
                  <a:gd name="T50" fmla="*/ 8 w 20"/>
                  <a:gd name="T51" fmla="*/ 0 h 27"/>
                  <a:gd name="T52" fmla="*/ 8 w 20"/>
                  <a:gd name="T53" fmla="*/ 5 h 27"/>
                  <a:gd name="T54" fmla="*/ 12 w 20"/>
                  <a:gd name="T5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7">
                    <a:moveTo>
                      <a:pt x="12" y="5"/>
                    </a:moveTo>
                    <a:lnTo>
                      <a:pt x="16" y="10"/>
                    </a:lnTo>
                    <a:lnTo>
                      <a:pt x="16" y="14"/>
                    </a:lnTo>
                    <a:lnTo>
                      <a:pt x="20" y="19"/>
                    </a:lnTo>
                    <a:lnTo>
                      <a:pt x="20" y="19"/>
                    </a:lnTo>
                    <a:lnTo>
                      <a:pt x="20" y="24"/>
                    </a:lnTo>
                    <a:lnTo>
                      <a:pt x="20" y="24"/>
                    </a:lnTo>
                    <a:lnTo>
                      <a:pt x="20" y="24"/>
                    </a:lnTo>
                    <a:lnTo>
                      <a:pt x="20" y="24"/>
                    </a:lnTo>
                    <a:lnTo>
                      <a:pt x="16" y="27"/>
                    </a:lnTo>
                    <a:lnTo>
                      <a:pt x="12" y="27"/>
                    </a:lnTo>
                    <a:lnTo>
                      <a:pt x="8" y="24"/>
                    </a:lnTo>
                    <a:lnTo>
                      <a:pt x="8" y="24"/>
                    </a:lnTo>
                    <a:lnTo>
                      <a:pt x="3" y="19"/>
                    </a:lnTo>
                    <a:lnTo>
                      <a:pt x="0" y="10"/>
                    </a:lnTo>
                    <a:lnTo>
                      <a:pt x="0" y="5"/>
                    </a:lnTo>
                    <a:lnTo>
                      <a:pt x="0" y="5"/>
                    </a:lnTo>
                    <a:lnTo>
                      <a:pt x="0" y="5"/>
                    </a:lnTo>
                    <a:lnTo>
                      <a:pt x="0" y="5"/>
                    </a:lnTo>
                    <a:lnTo>
                      <a:pt x="3" y="0"/>
                    </a:lnTo>
                    <a:lnTo>
                      <a:pt x="3" y="0"/>
                    </a:lnTo>
                    <a:lnTo>
                      <a:pt x="3" y="0"/>
                    </a:lnTo>
                    <a:lnTo>
                      <a:pt x="3" y="0"/>
                    </a:lnTo>
                    <a:lnTo>
                      <a:pt x="8" y="0"/>
                    </a:lnTo>
                    <a:lnTo>
                      <a:pt x="8" y="0"/>
                    </a:lnTo>
                    <a:lnTo>
                      <a:pt x="8" y="0"/>
                    </a:lnTo>
                    <a:lnTo>
                      <a:pt x="8" y="5"/>
                    </a:lnTo>
                    <a:lnTo>
                      <a:pt x="12" y="5"/>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18" name="Freeform 326"/>
              <p:cNvSpPr>
                <a:spLocks/>
              </p:cNvSpPr>
              <p:nvPr/>
            </p:nvSpPr>
            <p:spPr bwMode="auto">
              <a:xfrm>
                <a:off x="3438" y="2347"/>
                <a:ext cx="20" cy="27"/>
              </a:xfrm>
              <a:custGeom>
                <a:avLst/>
                <a:gdLst>
                  <a:gd name="T0" fmla="*/ 12 w 20"/>
                  <a:gd name="T1" fmla="*/ 5 h 27"/>
                  <a:gd name="T2" fmla="*/ 12 w 20"/>
                  <a:gd name="T3" fmla="*/ 10 h 27"/>
                  <a:gd name="T4" fmla="*/ 16 w 20"/>
                  <a:gd name="T5" fmla="*/ 14 h 27"/>
                  <a:gd name="T6" fmla="*/ 20 w 20"/>
                  <a:gd name="T7" fmla="*/ 19 h 27"/>
                  <a:gd name="T8" fmla="*/ 20 w 20"/>
                  <a:gd name="T9" fmla="*/ 19 h 27"/>
                  <a:gd name="T10" fmla="*/ 20 w 20"/>
                  <a:gd name="T11" fmla="*/ 24 h 27"/>
                  <a:gd name="T12" fmla="*/ 20 w 20"/>
                  <a:gd name="T13" fmla="*/ 24 h 27"/>
                  <a:gd name="T14" fmla="*/ 20 w 20"/>
                  <a:gd name="T15" fmla="*/ 24 h 27"/>
                  <a:gd name="T16" fmla="*/ 20 w 20"/>
                  <a:gd name="T17" fmla="*/ 24 h 27"/>
                  <a:gd name="T18" fmla="*/ 16 w 20"/>
                  <a:gd name="T19" fmla="*/ 27 h 27"/>
                  <a:gd name="T20" fmla="*/ 12 w 20"/>
                  <a:gd name="T21" fmla="*/ 27 h 27"/>
                  <a:gd name="T22" fmla="*/ 12 w 20"/>
                  <a:gd name="T23" fmla="*/ 24 h 27"/>
                  <a:gd name="T24" fmla="*/ 12 w 20"/>
                  <a:gd name="T25" fmla="*/ 24 h 27"/>
                  <a:gd name="T26" fmla="*/ 8 w 20"/>
                  <a:gd name="T27" fmla="*/ 19 h 27"/>
                  <a:gd name="T28" fmla="*/ 3 w 20"/>
                  <a:gd name="T29" fmla="*/ 10 h 27"/>
                  <a:gd name="T30" fmla="*/ 3 w 20"/>
                  <a:gd name="T31" fmla="*/ 5 h 27"/>
                  <a:gd name="T32" fmla="*/ 3 w 20"/>
                  <a:gd name="T33" fmla="*/ 5 h 27"/>
                  <a:gd name="T34" fmla="*/ 0 w 20"/>
                  <a:gd name="T35" fmla="*/ 5 h 27"/>
                  <a:gd name="T36" fmla="*/ 0 w 20"/>
                  <a:gd name="T37" fmla="*/ 5 h 27"/>
                  <a:gd name="T38" fmla="*/ 3 w 20"/>
                  <a:gd name="T39" fmla="*/ 0 h 27"/>
                  <a:gd name="T40" fmla="*/ 3 w 20"/>
                  <a:gd name="T41" fmla="*/ 0 h 27"/>
                  <a:gd name="T42" fmla="*/ 3 w 20"/>
                  <a:gd name="T43" fmla="*/ 0 h 27"/>
                  <a:gd name="T44" fmla="*/ 3 w 20"/>
                  <a:gd name="T45" fmla="*/ 0 h 27"/>
                  <a:gd name="T46" fmla="*/ 8 w 20"/>
                  <a:gd name="T47" fmla="*/ 0 h 27"/>
                  <a:gd name="T48" fmla="*/ 8 w 20"/>
                  <a:gd name="T49" fmla="*/ 0 h 27"/>
                  <a:gd name="T50" fmla="*/ 8 w 20"/>
                  <a:gd name="T51" fmla="*/ 0 h 27"/>
                  <a:gd name="T52" fmla="*/ 8 w 20"/>
                  <a:gd name="T53" fmla="*/ 5 h 27"/>
                  <a:gd name="T54" fmla="*/ 12 w 20"/>
                  <a:gd name="T5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7">
                    <a:moveTo>
                      <a:pt x="12" y="5"/>
                    </a:moveTo>
                    <a:lnTo>
                      <a:pt x="12" y="10"/>
                    </a:lnTo>
                    <a:lnTo>
                      <a:pt x="16" y="14"/>
                    </a:lnTo>
                    <a:lnTo>
                      <a:pt x="20" y="19"/>
                    </a:lnTo>
                    <a:lnTo>
                      <a:pt x="20" y="19"/>
                    </a:lnTo>
                    <a:lnTo>
                      <a:pt x="20" y="24"/>
                    </a:lnTo>
                    <a:lnTo>
                      <a:pt x="20" y="24"/>
                    </a:lnTo>
                    <a:lnTo>
                      <a:pt x="20" y="24"/>
                    </a:lnTo>
                    <a:lnTo>
                      <a:pt x="20" y="24"/>
                    </a:lnTo>
                    <a:lnTo>
                      <a:pt x="16" y="27"/>
                    </a:lnTo>
                    <a:lnTo>
                      <a:pt x="12" y="27"/>
                    </a:lnTo>
                    <a:lnTo>
                      <a:pt x="12" y="24"/>
                    </a:lnTo>
                    <a:lnTo>
                      <a:pt x="12" y="24"/>
                    </a:lnTo>
                    <a:lnTo>
                      <a:pt x="8" y="19"/>
                    </a:lnTo>
                    <a:lnTo>
                      <a:pt x="3" y="10"/>
                    </a:lnTo>
                    <a:lnTo>
                      <a:pt x="3" y="5"/>
                    </a:lnTo>
                    <a:lnTo>
                      <a:pt x="3" y="5"/>
                    </a:lnTo>
                    <a:lnTo>
                      <a:pt x="0" y="5"/>
                    </a:lnTo>
                    <a:lnTo>
                      <a:pt x="0" y="5"/>
                    </a:lnTo>
                    <a:lnTo>
                      <a:pt x="3" y="0"/>
                    </a:lnTo>
                    <a:lnTo>
                      <a:pt x="3" y="0"/>
                    </a:lnTo>
                    <a:lnTo>
                      <a:pt x="3" y="0"/>
                    </a:lnTo>
                    <a:lnTo>
                      <a:pt x="3" y="0"/>
                    </a:lnTo>
                    <a:lnTo>
                      <a:pt x="8" y="0"/>
                    </a:lnTo>
                    <a:lnTo>
                      <a:pt x="8" y="0"/>
                    </a:lnTo>
                    <a:lnTo>
                      <a:pt x="8" y="0"/>
                    </a:lnTo>
                    <a:lnTo>
                      <a:pt x="8" y="5"/>
                    </a:lnTo>
                    <a:lnTo>
                      <a:pt x="12" y="5"/>
                    </a:lnTo>
                    <a:close/>
                  </a:path>
                </a:pathLst>
              </a:custGeom>
              <a:solidFill>
                <a:srgbClr val="BA9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19" name="Freeform 327"/>
              <p:cNvSpPr>
                <a:spLocks/>
              </p:cNvSpPr>
              <p:nvPr/>
            </p:nvSpPr>
            <p:spPr bwMode="auto">
              <a:xfrm>
                <a:off x="3438" y="2347"/>
                <a:ext cx="20" cy="24"/>
              </a:xfrm>
              <a:custGeom>
                <a:avLst/>
                <a:gdLst>
                  <a:gd name="T0" fmla="*/ 12 w 20"/>
                  <a:gd name="T1" fmla="*/ 5 h 24"/>
                  <a:gd name="T2" fmla="*/ 12 w 20"/>
                  <a:gd name="T3" fmla="*/ 10 h 24"/>
                  <a:gd name="T4" fmla="*/ 16 w 20"/>
                  <a:gd name="T5" fmla="*/ 14 h 24"/>
                  <a:gd name="T6" fmla="*/ 20 w 20"/>
                  <a:gd name="T7" fmla="*/ 19 h 24"/>
                  <a:gd name="T8" fmla="*/ 20 w 20"/>
                  <a:gd name="T9" fmla="*/ 19 h 24"/>
                  <a:gd name="T10" fmla="*/ 20 w 20"/>
                  <a:gd name="T11" fmla="*/ 24 h 24"/>
                  <a:gd name="T12" fmla="*/ 20 w 20"/>
                  <a:gd name="T13" fmla="*/ 24 h 24"/>
                  <a:gd name="T14" fmla="*/ 20 w 20"/>
                  <a:gd name="T15" fmla="*/ 24 h 24"/>
                  <a:gd name="T16" fmla="*/ 20 w 20"/>
                  <a:gd name="T17" fmla="*/ 24 h 24"/>
                  <a:gd name="T18" fmla="*/ 16 w 20"/>
                  <a:gd name="T19" fmla="*/ 24 h 24"/>
                  <a:gd name="T20" fmla="*/ 12 w 20"/>
                  <a:gd name="T21" fmla="*/ 24 h 24"/>
                  <a:gd name="T22" fmla="*/ 12 w 20"/>
                  <a:gd name="T23" fmla="*/ 24 h 24"/>
                  <a:gd name="T24" fmla="*/ 12 w 20"/>
                  <a:gd name="T25" fmla="*/ 24 h 24"/>
                  <a:gd name="T26" fmla="*/ 8 w 20"/>
                  <a:gd name="T27" fmla="*/ 19 h 24"/>
                  <a:gd name="T28" fmla="*/ 3 w 20"/>
                  <a:gd name="T29" fmla="*/ 10 h 24"/>
                  <a:gd name="T30" fmla="*/ 3 w 20"/>
                  <a:gd name="T31" fmla="*/ 5 h 24"/>
                  <a:gd name="T32" fmla="*/ 3 w 20"/>
                  <a:gd name="T33" fmla="*/ 5 h 24"/>
                  <a:gd name="T34" fmla="*/ 0 w 20"/>
                  <a:gd name="T35" fmla="*/ 5 h 24"/>
                  <a:gd name="T36" fmla="*/ 0 w 20"/>
                  <a:gd name="T37" fmla="*/ 5 h 24"/>
                  <a:gd name="T38" fmla="*/ 3 w 20"/>
                  <a:gd name="T39" fmla="*/ 0 h 24"/>
                  <a:gd name="T40" fmla="*/ 3 w 20"/>
                  <a:gd name="T41" fmla="*/ 0 h 24"/>
                  <a:gd name="T42" fmla="*/ 3 w 20"/>
                  <a:gd name="T43" fmla="*/ 0 h 24"/>
                  <a:gd name="T44" fmla="*/ 3 w 20"/>
                  <a:gd name="T45" fmla="*/ 0 h 24"/>
                  <a:gd name="T46" fmla="*/ 8 w 20"/>
                  <a:gd name="T47" fmla="*/ 0 h 24"/>
                  <a:gd name="T48" fmla="*/ 8 w 20"/>
                  <a:gd name="T49" fmla="*/ 0 h 24"/>
                  <a:gd name="T50" fmla="*/ 8 w 20"/>
                  <a:gd name="T51" fmla="*/ 0 h 24"/>
                  <a:gd name="T52" fmla="*/ 8 w 20"/>
                  <a:gd name="T53" fmla="*/ 5 h 24"/>
                  <a:gd name="T54" fmla="*/ 12 w 20"/>
                  <a:gd name="T55"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4">
                    <a:moveTo>
                      <a:pt x="12" y="5"/>
                    </a:moveTo>
                    <a:lnTo>
                      <a:pt x="12" y="10"/>
                    </a:lnTo>
                    <a:lnTo>
                      <a:pt x="16" y="14"/>
                    </a:lnTo>
                    <a:lnTo>
                      <a:pt x="20" y="19"/>
                    </a:lnTo>
                    <a:lnTo>
                      <a:pt x="20" y="19"/>
                    </a:lnTo>
                    <a:lnTo>
                      <a:pt x="20" y="24"/>
                    </a:lnTo>
                    <a:lnTo>
                      <a:pt x="20" y="24"/>
                    </a:lnTo>
                    <a:lnTo>
                      <a:pt x="20" y="24"/>
                    </a:lnTo>
                    <a:lnTo>
                      <a:pt x="20" y="24"/>
                    </a:lnTo>
                    <a:lnTo>
                      <a:pt x="16" y="24"/>
                    </a:lnTo>
                    <a:lnTo>
                      <a:pt x="12" y="24"/>
                    </a:lnTo>
                    <a:lnTo>
                      <a:pt x="12" y="24"/>
                    </a:lnTo>
                    <a:lnTo>
                      <a:pt x="12" y="24"/>
                    </a:lnTo>
                    <a:lnTo>
                      <a:pt x="8" y="19"/>
                    </a:lnTo>
                    <a:lnTo>
                      <a:pt x="3" y="10"/>
                    </a:lnTo>
                    <a:lnTo>
                      <a:pt x="3" y="5"/>
                    </a:lnTo>
                    <a:lnTo>
                      <a:pt x="3" y="5"/>
                    </a:lnTo>
                    <a:lnTo>
                      <a:pt x="0" y="5"/>
                    </a:lnTo>
                    <a:lnTo>
                      <a:pt x="0" y="5"/>
                    </a:lnTo>
                    <a:lnTo>
                      <a:pt x="3" y="0"/>
                    </a:lnTo>
                    <a:lnTo>
                      <a:pt x="3" y="0"/>
                    </a:lnTo>
                    <a:lnTo>
                      <a:pt x="3" y="0"/>
                    </a:lnTo>
                    <a:lnTo>
                      <a:pt x="3" y="0"/>
                    </a:lnTo>
                    <a:lnTo>
                      <a:pt x="8" y="0"/>
                    </a:lnTo>
                    <a:lnTo>
                      <a:pt x="8" y="0"/>
                    </a:lnTo>
                    <a:lnTo>
                      <a:pt x="8" y="0"/>
                    </a:lnTo>
                    <a:lnTo>
                      <a:pt x="8" y="5"/>
                    </a:lnTo>
                    <a:lnTo>
                      <a:pt x="12" y="5"/>
                    </a:lnTo>
                    <a:close/>
                  </a:path>
                </a:pathLst>
              </a:custGeom>
              <a:solidFill>
                <a:srgbClr val="C3A5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20" name="Freeform 328"/>
              <p:cNvSpPr>
                <a:spLocks/>
              </p:cNvSpPr>
              <p:nvPr/>
            </p:nvSpPr>
            <p:spPr bwMode="auto">
              <a:xfrm>
                <a:off x="3441" y="2347"/>
                <a:ext cx="17" cy="24"/>
              </a:xfrm>
              <a:custGeom>
                <a:avLst/>
                <a:gdLst>
                  <a:gd name="T0" fmla="*/ 5 w 17"/>
                  <a:gd name="T1" fmla="*/ 0 h 24"/>
                  <a:gd name="T2" fmla="*/ 5 w 17"/>
                  <a:gd name="T3" fmla="*/ 5 h 24"/>
                  <a:gd name="T4" fmla="*/ 5 w 17"/>
                  <a:gd name="T5" fmla="*/ 5 h 24"/>
                  <a:gd name="T6" fmla="*/ 9 w 17"/>
                  <a:gd name="T7" fmla="*/ 5 h 24"/>
                  <a:gd name="T8" fmla="*/ 9 w 17"/>
                  <a:gd name="T9" fmla="*/ 5 h 24"/>
                  <a:gd name="T10" fmla="*/ 9 w 17"/>
                  <a:gd name="T11" fmla="*/ 10 h 24"/>
                  <a:gd name="T12" fmla="*/ 13 w 17"/>
                  <a:gd name="T13" fmla="*/ 14 h 24"/>
                  <a:gd name="T14" fmla="*/ 17 w 17"/>
                  <a:gd name="T15" fmla="*/ 19 h 24"/>
                  <a:gd name="T16" fmla="*/ 17 w 17"/>
                  <a:gd name="T17" fmla="*/ 19 h 24"/>
                  <a:gd name="T18" fmla="*/ 17 w 17"/>
                  <a:gd name="T19" fmla="*/ 24 h 24"/>
                  <a:gd name="T20" fmla="*/ 13 w 17"/>
                  <a:gd name="T21" fmla="*/ 24 h 24"/>
                  <a:gd name="T22" fmla="*/ 13 w 17"/>
                  <a:gd name="T23" fmla="*/ 24 h 24"/>
                  <a:gd name="T24" fmla="*/ 13 w 17"/>
                  <a:gd name="T25" fmla="*/ 24 h 24"/>
                  <a:gd name="T26" fmla="*/ 9 w 17"/>
                  <a:gd name="T27" fmla="*/ 24 h 24"/>
                  <a:gd name="T28" fmla="*/ 9 w 17"/>
                  <a:gd name="T29" fmla="*/ 24 h 24"/>
                  <a:gd name="T30" fmla="*/ 9 w 17"/>
                  <a:gd name="T31" fmla="*/ 19 h 24"/>
                  <a:gd name="T32" fmla="*/ 9 w 17"/>
                  <a:gd name="T33" fmla="*/ 19 h 24"/>
                  <a:gd name="T34" fmla="*/ 5 w 17"/>
                  <a:gd name="T35" fmla="*/ 14 h 24"/>
                  <a:gd name="T36" fmla="*/ 0 w 17"/>
                  <a:gd name="T37" fmla="*/ 10 h 24"/>
                  <a:gd name="T38" fmla="*/ 0 w 17"/>
                  <a:gd name="T39" fmla="*/ 5 h 24"/>
                  <a:gd name="T40" fmla="*/ 0 w 17"/>
                  <a:gd name="T41" fmla="*/ 5 h 24"/>
                  <a:gd name="T42" fmla="*/ 0 w 17"/>
                  <a:gd name="T43" fmla="*/ 5 h 24"/>
                  <a:gd name="T44" fmla="*/ 0 w 17"/>
                  <a:gd name="T45" fmla="*/ 5 h 24"/>
                  <a:gd name="T46" fmla="*/ 0 w 17"/>
                  <a:gd name="T47" fmla="*/ 0 h 24"/>
                  <a:gd name="T48" fmla="*/ 0 w 17"/>
                  <a:gd name="T49" fmla="*/ 0 h 24"/>
                  <a:gd name="T50" fmla="*/ 0 w 17"/>
                  <a:gd name="T51" fmla="*/ 0 h 24"/>
                  <a:gd name="T52" fmla="*/ 5 w 17"/>
                  <a:gd name="T53" fmla="*/ 0 h 24"/>
                  <a:gd name="T54" fmla="*/ 5 w 17"/>
                  <a:gd name="T5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24">
                    <a:moveTo>
                      <a:pt x="5" y="0"/>
                    </a:moveTo>
                    <a:lnTo>
                      <a:pt x="5" y="5"/>
                    </a:lnTo>
                    <a:lnTo>
                      <a:pt x="5" y="5"/>
                    </a:lnTo>
                    <a:lnTo>
                      <a:pt x="9" y="5"/>
                    </a:lnTo>
                    <a:lnTo>
                      <a:pt x="9" y="5"/>
                    </a:lnTo>
                    <a:lnTo>
                      <a:pt x="9" y="10"/>
                    </a:lnTo>
                    <a:lnTo>
                      <a:pt x="13" y="14"/>
                    </a:lnTo>
                    <a:lnTo>
                      <a:pt x="17" y="19"/>
                    </a:lnTo>
                    <a:lnTo>
                      <a:pt x="17" y="19"/>
                    </a:lnTo>
                    <a:lnTo>
                      <a:pt x="17" y="24"/>
                    </a:lnTo>
                    <a:lnTo>
                      <a:pt x="13" y="24"/>
                    </a:lnTo>
                    <a:lnTo>
                      <a:pt x="13" y="24"/>
                    </a:lnTo>
                    <a:lnTo>
                      <a:pt x="13" y="24"/>
                    </a:lnTo>
                    <a:lnTo>
                      <a:pt x="9" y="24"/>
                    </a:lnTo>
                    <a:lnTo>
                      <a:pt x="9" y="24"/>
                    </a:lnTo>
                    <a:lnTo>
                      <a:pt x="9" y="19"/>
                    </a:lnTo>
                    <a:lnTo>
                      <a:pt x="9" y="19"/>
                    </a:lnTo>
                    <a:lnTo>
                      <a:pt x="5" y="14"/>
                    </a:lnTo>
                    <a:lnTo>
                      <a:pt x="0" y="10"/>
                    </a:lnTo>
                    <a:lnTo>
                      <a:pt x="0" y="5"/>
                    </a:lnTo>
                    <a:lnTo>
                      <a:pt x="0" y="5"/>
                    </a:lnTo>
                    <a:lnTo>
                      <a:pt x="0" y="5"/>
                    </a:lnTo>
                    <a:lnTo>
                      <a:pt x="0" y="5"/>
                    </a:lnTo>
                    <a:lnTo>
                      <a:pt x="0" y="0"/>
                    </a:lnTo>
                    <a:lnTo>
                      <a:pt x="0" y="0"/>
                    </a:lnTo>
                    <a:lnTo>
                      <a:pt x="0" y="0"/>
                    </a:lnTo>
                    <a:lnTo>
                      <a:pt x="5" y="0"/>
                    </a:lnTo>
                    <a:lnTo>
                      <a:pt x="5"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21" name="Freeform 329"/>
              <p:cNvSpPr>
                <a:spLocks/>
              </p:cNvSpPr>
              <p:nvPr/>
            </p:nvSpPr>
            <p:spPr bwMode="auto">
              <a:xfrm>
                <a:off x="3441" y="2371"/>
                <a:ext cx="25" cy="17"/>
              </a:xfrm>
              <a:custGeom>
                <a:avLst/>
                <a:gdLst>
                  <a:gd name="T0" fmla="*/ 25 w 25"/>
                  <a:gd name="T1" fmla="*/ 0 h 17"/>
                  <a:gd name="T2" fmla="*/ 25 w 25"/>
                  <a:gd name="T3" fmla="*/ 0 h 17"/>
                  <a:gd name="T4" fmla="*/ 22 w 25"/>
                  <a:gd name="T5" fmla="*/ 0 h 17"/>
                  <a:gd name="T6" fmla="*/ 22 w 25"/>
                  <a:gd name="T7" fmla="*/ 0 h 17"/>
                  <a:gd name="T8" fmla="*/ 22 w 25"/>
                  <a:gd name="T9" fmla="*/ 0 h 17"/>
                  <a:gd name="T10" fmla="*/ 13 w 25"/>
                  <a:gd name="T11" fmla="*/ 0 h 17"/>
                  <a:gd name="T12" fmla="*/ 5 w 25"/>
                  <a:gd name="T13" fmla="*/ 3 h 17"/>
                  <a:gd name="T14" fmla="*/ 0 w 25"/>
                  <a:gd name="T15" fmla="*/ 12 h 17"/>
                  <a:gd name="T16" fmla="*/ 0 w 25"/>
                  <a:gd name="T17" fmla="*/ 12 h 17"/>
                  <a:gd name="T18" fmla="*/ 0 w 25"/>
                  <a:gd name="T19" fmla="*/ 17 h 17"/>
                  <a:gd name="T20" fmla="*/ 0 w 25"/>
                  <a:gd name="T21" fmla="*/ 17 h 17"/>
                  <a:gd name="T22" fmla="*/ 0 w 25"/>
                  <a:gd name="T23" fmla="*/ 12 h 17"/>
                  <a:gd name="T24" fmla="*/ 0 w 25"/>
                  <a:gd name="T25" fmla="*/ 12 h 17"/>
                  <a:gd name="T26" fmla="*/ 9 w 25"/>
                  <a:gd name="T27" fmla="*/ 12 h 17"/>
                  <a:gd name="T28" fmla="*/ 17 w 25"/>
                  <a:gd name="T29" fmla="*/ 3 h 17"/>
                  <a:gd name="T30" fmla="*/ 25 w 25"/>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7">
                    <a:moveTo>
                      <a:pt x="25" y="0"/>
                    </a:moveTo>
                    <a:lnTo>
                      <a:pt x="25" y="0"/>
                    </a:lnTo>
                    <a:lnTo>
                      <a:pt x="22" y="0"/>
                    </a:lnTo>
                    <a:lnTo>
                      <a:pt x="22" y="0"/>
                    </a:lnTo>
                    <a:lnTo>
                      <a:pt x="22" y="0"/>
                    </a:lnTo>
                    <a:lnTo>
                      <a:pt x="13" y="0"/>
                    </a:lnTo>
                    <a:lnTo>
                      <a:pt x="5" y="3"/>
                    </a:lnTo>
                    <a:lnTo>
                      <a:pt x="0" y="12"/>
                    </a:lnTo>
                    <a:lnTo>
                      <a:pt x="0" y="12"/>
                    </a:lnTo>
                    <a:lnTo>
                      <a:pt x="0" y="17"/>
                    </a:lnTo>
                    <a:lnTo>
                      <a:pt x="0" y="17"/>
                    </a:lnTo>
                    <a:lnTo>
                      <a:pt x="0" y="12"/>
                    </a:lnTo>
                    <a:lnTo>
                      <a:pt x="0" y="12"/>
                    </a:lnTo>
                    <a:lnTo>
                      <a:pt x="9" y="12"/>
                    </a:lnTo>
                    <a:lnTo>
                      <a:pt x="17" y="3"/>
                    </a:lnTo>
                    <a:lnTo>
                      <a:pt x="25"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22" name="Freeform 330"/>
              <p:cNvSpPr>
                <a:spLocks/>
              </p:cNvSpPr>
              <p:nvPr/>
            </p:nvSpPr>
            <p:spPr bwMode="auto">
              <a:xfrm>
                <a:off x="3441" y="2371"/>
                <a:ext cx="25" cy="22"/>
              </a:xfrm>
              <a:custGeom>
                <a:avLst/>
                <a:gdLst>
                  <a:gd name="T0" fmla="*/ 13 w 25"/>
                  <a:gd name="T1" fmla="*/ 3 h 22"/>
                  <a:gd name="T2" fmla="*/ 17 w 25"/>
                  <a:gd name="T3" fmla="*/ 3 h 22"/>
                  <a:gd name="T4" fmla="*/ 22 w 25"/>
                  <a:gd name="T5" fmla="*/ 0 h 22"/>
                  <a:gd name="T6" fmla="*/ 25 w 25"/>
                  <a:gd name="T7" fmla="*/ 0 h 22"/>
                  <a:gd name="T8" fmla="*/ 25 w 25"/>
                  <a:gd name="T9" fmla="*/ 0 h 22"/>
                  <a:gd name="T10" fmla="*/ 25 w 25"/>
                  <a:gd name="T11" fmla="*/ 3 h 22"/>
                  <a:gd name="T12" fmla="*/ 25 w 25"/>
                  <a:gd name="T13" fmla="*/ 9 h 22"/>
                  <a:gd name="T14" fmla="*/ 17 w 25"/>
                  <a:gd name="T15" fmla="*/ 17 h 22"/>
                  <a:gd name="T16" fmla="*/ 17 w 25"/>
                  <a:gd name="T17" fmla="*/ 17 h 22"/>
                  <a:gd name="T18" fmla="*/ 5 w 25"/>
                  <a:gd name="T19" fmla="*/ 22 h 22"/>
                  <a:gd name="T20" fmla="*/ 0 w 25"/>
                  <a:gd name="T21" fmla="*/ 22 h 22"/>
                  <a:gd name="T22" fmla="*/ 0 w 25"/>
                  <a:gd name="T23" fmla="*/ 17 h 22"/>
                  <a:gd name="T24" fmla="*/ 0 w 25"/>
                  <a:gd name="T25" fmla="*/ 17 h 22"/>
                  <a:gd name="T26" fmla="*/ 0 w 25"/>
                  <a:gd name="T27" fmla="*/ 12 h 22"/>
                  <a:gd name="T28" fmla="*/ 5 w 25"/>
                  <a:gd name="T29" fmla="*/ 9 h 22"/>
                  <a:gd name="T30" fmla="*/ 13 w 25"/>
                  <a:gd name="T3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2">
                    <a:moveTo>
                      <a:pt x="13" y="3"/>
                    </a:moveTo>
                    <a:lnTo>
                      <a:pt x="17" y="3"/>
                    </a:lnTo>
                    <a:lnTo>
                      <a:pt x="22" y="0"/>
                    </a:lnTo>
                    <a:lnTo>
                      <a:pt x="25" y="0"/>
                    </a:lnTo>
                    <a:lnTo>
                      <a:pt x="25" y="0"/>
                    </a:lnTo>
                    <a:lnTo>
                      <a:pt x="25" y="3"/>
                    </a:lnTo>
                    <a:lnTo>
                      <a:pt x="25" y="9"/>
                    </a:lnTo>
                    <a:lnTo>
                      <a:pt x="17" y="17"/>
                    </a:lnTo>
                    <a:lnTo>
                      <a:pt x="17" y="17"/>
                    </a:lnTo>
                    <a:lnTo>
                      <a:pt x="5" y="22"/>
                    </a:lnTo>
                    <a:lnTo>
                      <a:pt x="0" y="22"/>
                    </a:lnTo>
                    <a:lnTo>
                      <a:pt x="0" y="17"/>
                    </a:lnTo>
                    <a:lnTo>
                      <a:pt x="0" y="17"/>
                    </a:lnTo>
                    <a:lnTo>
                      <a:pt x="0" y="12"/>
                    </a:lnTo>
                    <a:lnTo>
                      <a:pt x="5" y="9"/>
                    </a:lnTo>
                    <a:lnTo>
                      <a:pt x="13" y="3"/>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23" name="Freeform 331"/>
              <p:cNvSpPr>
                <a:spLocks/>
              </p:cNvSpPr>
              <p:nvPr/>
            </p:nvSpPr>
            <p:spPr bwMode="auto">
              <a:xfrm>
                <a:off x="3446" y="2374"/>
                <a:ext cx="17" cy="14"/>
              </a:xfrm>
              <a:custGeom>
                <a:avLst/>
                <a:gdLst>
                  <a:gd name="T0" fmla="*/ 12 w 17"/>
                  <a:gd name="T1" fmla="*/ 0 h 14"/>
                  <a:gd name="T2" fmla="*/ 17 w 17"/>
                  <a:gd name="T3" fmla="*/ 0 h 14"/>
                  <a:gd name="T4" fmla="*/ 17 w 17"/>
                  <a:gd name="T5" fmla="*/ 0 h 14"/>
                  <a:gd name="T6" fmla="*/ 17 w 17"/>
                  <a:gd name="T7" fmla="*/ 0 h 14"/>
                  <a:gd name="T8" fmla="*/ 17 w 17"/>
                  <a:gd name="T9" fmla="*/ 0 h 14"/>
                  <a:gd name="T10" fmla="*/ 12 w 17"/>
                  <a:gd name="T11" fmla="*/ 6 h 14"/>
                  <a:gd name="T12" fmla="*/ 8 w 17"/>
                  <a:gd name="T13" fmla="*/ 9 h 14"/>
                  <a:gd name="T14" fmla="*/ 4 w 17"/>
                  <a:gd name="T15" fmla="*/ 9 h 14"/>
                  <a:gd name="T16" fmla="*/ 4 w 17"/>
                  <a:gd name="T17" fmla="*/ 9 h 14"/>
                  <a:gd name="T18" fmla="*/ 0 w 17"/>
                  <a:gd name="T19" fmla="*/ 14 h 14"/>
                  <a:gd name="T20" fmla="*/ 0 w 17"/>
                  <a:gd name="T21" fmla="*/ 9 h 14"/>
                  <a:gd name="T22" fmla="*/ 4 w 17"/>
                  <a:gd name="T23" fmla="*/ 6 h 14"/>
                  <a:gd name="T24" fmla="*/ 4 w 17"/>
                  <a:gd name="T25" fmla="*/ 6 h 14"/>
                  <a:gd name="T26" fmla="*/ 4 w 17"/>
                  <a:gd name="T27" fmla="*/ 6 h 14"/>
                  <a:gd name="T28" fmla="*/ 8 w 17"/>
                  <a:gd name="T29" fmla="*/ 0 h 14"/>
                  <a:gd name="T30" fmla="*/ 12 w 17"/>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4">
                    <a:moveTo>
                      <a:pt x="12" y="0"/>
                    </a:moveTo>
                    <a:lnTo>
                      <a:pt x="17" y="0"/>
                    </a:lnTo>
                    <a:lnTo>
                      <a:pt x="17" y="0"/>
                    </a:lnTo>
                    <a:lnTo>
                      <a:pt x="17" y="0"/>
                    </a:lnTo>
                    <a:lnTo>
                      <a:pt x="17" y="0"/>
                    </a:lnTo>
                    <a:lnTo>
                      <a:pt x="12" y="6"/>
                    </a:lnTo>
                    <a:lnTo>
                      <a:pt x="8" y="9"/>
                    </a:lnTo>
                    <a:lnTo>
                      <a:pt x="4" y="9"/>
                    </a:lnTo>
                    <a:lnTo>
                      <a:pt x="4" y="9"/>
                    </a:lnTo>
                    <a:lnTo>
                      <a:pt x="0" y="14"/>
                    </a:lnTo>
                    <a:lnTo>
                      <a:pt x="0" y="9"/>
                    </a:lnTo>
                    <a:lnTo>
                      <a:pt x="4" y="6"/>
                    </a:lnTo>
                    <a:lnTo>
                      <a:pt x="4" y="6"/>
                    </a:lnTo>
                    <a:lnTo>
                      <a:pt x="4" y="6"/>
                    </a:lnTo>
                    <a:lnTo>
                      <a:pt x="8" y="0"/>
                    </a:lnTo>
                    <a:lnTo>
                      <a:pt x="12"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24" name="Freeform 332"/>
              <p:cNvSpPr>
                <a:spLocks/>
              </p:cNvSpPr>
              <p:nvPr/>
            </p:nvSpPr>
            <p:spPr bwMode="auto">
              <a:xfrm>
                <a:off x="3446" y="2374"/>
                <a:ext cx="17" cy="14"/>
              </a:xfrm>
              <a:custGeom>
                <a:avLst/>
                <a:gdLst>
                  <a:gd name="T0" fmla="*/ 12 w 17"/>
                  <a:gd name="T1" fmla="*/ 0 h 14"/>
                  <a:gd name="T2" fmla="*/ 17 w 17"/>
                  <a:gd name="T3" fmla="*/ 0 h 14"/>
                  <a:gd name="T4" fmla="*/ 17 w 17"/>
                  <a:gd name="T5" fmla="*/ 0 h 14"/>
                  <a:gd name="T6" fmla="*/ 17 w 17"/>
                  <a:gd name="T7" fmla="*/ 0 h 14"/>
                  <a:gd name="T8" fmla="*/ 17 w 17"/>
                  <a:gd name="T9" fmla="*/ 0 h 14"/>
                  <a:gd name="T10" fmla="*/ 12 w 17"/>
                  <a:gd name="T11" fmla="*/ 6 h 14"/>
                  <a:gd name="T12" fmla="*/ 8 w 17"/>
                  <a:gd name="T13" fmla="*/ 9 h 14"/>
                  <a:gd name="T14" fmla="*/ 4 w 17"/>
                  <a:gd name="T15" fmla="*/ 9 h 14"/>
                  <a:gd name="T16" fmla="*/ 4 w 17"/>
                  <a:gd name="T17" fmla="*/ 9 h 14"/>
                  <a:gd name="T18" fmla="*/ 0 w 17"/>
                  <a:gd name="T19" fmla="*/ 14 h 14"/>
                  <a:gd name="T20" fmla="*/ 0 w 17"/>
                  <a:gd name="T21" fmla="*/ 9 h 14"/>
                  <a:gd name="T22" fmla="*/ 4 w 17"/>
                  <a:gd name="T23" fmla="*/ 6 h 14"/>
                  <a:gd name="T24" fmla="*/ 4 w 17"/>
                  <a:gd name="T25" fmla="*/ 6 h 14"/>
                  <a:gd name="T26" fmla="*/ 4 w 17"/>
                  <a:gd name="T27" fmla="*/ 6 h 14"/>
                  <a:gd name="T28" fmla="*/ 8 w 17"/>
                  <a:gd name="T29" fmla="*/ 0 h 14"/>
                  <a:gd name="T30" fmla="*/ 12 w 17"/>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4">
                    <a:moveTo>
                      <a:pt x="12" y="0"/>
                    </a:moveTo>
                    <a:lnTo>
                      <a:pt x="17" y="0"/>
                    </a:lnTo>
                    <a:lnTo>
                      <a:pt x="17" y="0"/>
                    </a:lnTo>
                    <a:lnTo>
                      <a:pt x="17" y="0"/>
                    </a:lnTo>
                    <a:lnTo>
                      <a:pt x="17" y="0"/>
                    </a:lnTo>
                    <a:lnTo>
                      <a:pt x="12" y="6"/>
                    </a:lnTo>
                    <a:lnTo>
                      <a:pt x="8" y="9"/>
                    </a:lnTo>
                    <a:lnTo>
                      <a:pt x="4" y="9"/>
                    </a:lnTo>
                    <a:lnTo>
                      <a:pt x="4" y="9"/>
                    </a:lnTo>
                    <a:lnTo>
                      <a:pt x="0" y="14"/>
                    </a:lnTo>
                    <a:lnTo>
                      <a:pt x="0" y="9"/>
                    </a:lnTo>
                    <a:lnTo>
                      <a:pt x="4" y="6"/>
                    </a:lnTo>
                    <a:lnTo>
                      <a:pt x="4" y="6"/>
                    </a:lnTo>
                    <a:lnTo>
                      <a:pt x="4" y="6"/>
                    </a:lnTo>
                    <a:lnTo>
                      <a:pt x="8" y="0"/>
                    </a:lnTo>
                    <a:lnTo>
                      <a:pt x="12" y="0"/>
                    </a:lnTo>
                    <a:close/>
                  </a:path>
                </a:pathLst>
              </a:custGeom>
              <a:solidFill>
                <a:srgbClr val="A170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25" name="Freeform 333"/>
              <p:cNvSpPr>
                <a:spLocks/>
              </p:cNvSpPr>
              <p:nvPr/>
            </p:nvSpPr>
            <p:spPr bwMode="auto">
              <a:xfrm>
                <a:off x="3446" y="2374"/>
                <a:ext cx="17" cy="9"/>
              </a:xfrm>
              <a:custGeom>
                <a:avLst/>
                <a:gdLst>
                  <a:gd name="T0" fmla="*/ 12 w 17"/>
                  <a:gd name="T1" fmla="*/ 0 h 9"/>
                  <a:gd name="T2" fmla="*/ 12 w 17"/>
                  <a:gd name="T3" fmla="*/ 0 h 9"/>
                  <a:gd name="T4" fmla="*/ 17 w 17"/>
                  <a:gd name="T5" fmla="*/ 0 h 9"/>
                  <a:gd name="T6" fmla="*/ 17 w 17"/>
                  <a:gd name="T7" fmla="*/ 0 h 9"/>
                  <a:gd name="T8" fmla="*/ 17 w 17"/>
                  <a:gd name="T9" fmla="*/ 0 h 9"/>
                  <a:gd name="T10" fmla="*/ 12 w 17"/>
                  <a:gd name="T11" fmla="*/ 6 h 9"/>
                  <a:gd name="T12" fmla="*/ 8 w 17"/>
                  <a:gd name="T13" fmla="*/ 9 h 9"/>
                  <a:gd name="T14" fmla="*/ 4 w 17"/>
                  <a:gd name="T15" fmla="*/ 9 h 9"/>
                  <a:gd name="T16" fmla="*/ 4 w 17"/>
                  <a:gd name="T17" fmla="*/ 9 h 9"/>
                  <a:gd name="T18" fmla="*/ 0 w 17"/>
                  <a:gd name="T19" fmla="*/ 9 h 9"/>
                  <a:gd name="T20" fmla="*/ 4 w 17"/>
                  <a:gd name="T21" fmla="*/ 9 h 9"/>
                  <a:gd name="T22" fmla="*/ 4 w 17"/>
                  <a:gd name="T23" fmla="*/ 6 h 9"/>
                  <a:gd name="T24" fmla="*/ 4 w 17"/>
                  <a:gd name="T25" fmla="*/ 6 h 9"/>
                  <a:gd name="T26" fmla="*/ 4 w 17"/>
                  <a:gd name="T27" fmla="*/ 6 h 9"/>
                  <a:gd name="T28" fmla="*/ 8 w 17"/>
                  <a:gd name="T29" fmla="*/ 0 h 9"/>
                  <a:gd name="T30" fmla="*/ 12 w 17"/>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9">
                    <a:moveTo>
                      <a:pt x="12" y="0"/>
                    </a:moveTo>
                    <a:lnTo>
                      <a:pt x="12" y="0"/>
                    </a:lnTo>
                    <a:lnTo>
                      <a:pt x="17" y="0"/>
                    </a:lnTo>
                    <a:lnTo>
                      <a:pt x="17" y="0"/>
                    </a:lnTo>
                    <a:lnTo>
                      <a:pt x="17" y="0"/>
                    </a:lnTo>
                    <a:lnTo>
                      <a:pt x="12" y="6"/>
                    </a:lnTo>
                    <a:lnTo>
                      <a:pt x="8" y="9"/>
                    </a:lnTo>
                    <a:lnTo>
                      <a:pt x="4" y="9"/>
                    </a:lnTo>
                    <a:lnTo>
                      <a:pt x="4" y="9"/>
                    </a:lnTo>
                    <a:lnTo>
                      <a:pt x="0" y="9"/>
                    </a:lnTo>
                    <a:lnTo>
                      <a:pt x="4" y="9"/>
                    </a:lnTo>
                    <a:lnTo>
                      <a:pt x="4" y="6"/>
                    </a:lnTo>
                    <a:lnTo>
                      <a:pt x="4" y="6"/>
                    </a:lnTo>
                    <a:lnTo>
                      <a:pt x="4" y="6"/>
                    </a:lnTo>
                    <a:lnTo>
                      <a:pt x="8" y="0"/>
                    </a:lnTo>
                    <a:lnTo>
                      <a:pt x="12" y="0"/>
                    </a:lnTo>
                    <a:close/>
                  </a:path>
                </a:pathLst>
              </a:custGeom>
              <a:solidFill>
                <a:srgbClr val="AA7B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26" name="Freeform 334"/>
              <p:cNvSpPr>
                <a:spLocks/>
              </p:cNvSpPr>
              <p:nvPr/>
            </p:nvSpPr>
            <p:spPr bwMode="auto">
              <a:xfrm>
                <a:off x="3450" y="2374"/>
                <a:ext cx="13" cy="9"/>
              </a:xfrm>
              <a:custGeom>
                <a:avLst/>
                <a:gdLst>
                  <a:gd name="T0" fmla="*/ 8 w 13"/>
                  <a:gd name="T1" fmla="*/ 0 h 9"/>
                  <a:gd name="T2" fmla="*/ 8 w 13"/>
                  <a:gd name="T3" fmla="*/ 0 h 9"/>
                  <a:gd name="T4" fmla="*/ 13 w 13"/>
                  <a:gd name="T5" fmla="*/ 0 h 9"/>
                  <a:gd name="T6" fmla="*/ 13 w 13"/>
                  <a:gd name="T7" fmla="*/ 0 h 9"/>
                  <a:gd name="T8" fmla="*/ 13 w 13"/>
                  <a:gd name="T9" fmla="*/ 0 h 9"/>
                  <a:gd name="T10" fmla="*/ 8 w 13"/>
                  <a:gd name="T11" fmla="*/ 6 h 9"/>
                  <a:gd name="T12" fmla="*/ 4 w 13"/>
                  <a:gd name="T13" fmla="*/ 9 h 9"/>
                  <a:gd name="T14" fmla="*/ 0 w 13"/>
                  <a:gd name="T15" fmla="*/ 9 h 9"/>
                  <a:gd name="T16" fmla="*/ 0 w 13"/>
                  <a:gd name="T17" fmla="*/ 9 h 9"/>
                  <a:gd name="T18" fmla="*/ 0 w 13"/>
                  <a:gd name="T19" fmla="*/ 9 h 9"/>
                  <a:gd name="T20" fmla="*/ 0 w 13"/>
                  <a:gd name="T21" fmla="*/ 9 h 9"/>
                  <a:gd name="T22" fmla="*/ 0 w 13"/>
                  <a:gd name="T23" fmla="*/ 6 h 9"/>
                  <a:gd name="T24" fmla="*/ 0 w 13"/>
                  <a:gd name="T25" fmla="*/ 6 h 9"/>
                  <a:gd name="T26" fmla="*/ 0 w 13"/>
                  <a:gd name="T27" fmla="*/ 6 h 9"/>
                  <a:gd name="T28" fmla="*/ 4 w 13"/>
                  <a:gd name="T29" fmla="*/ 0 h 9"/>
                  <a:gd name="T30" fmla="*/ 8 w 13"/>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9">
                    <a:moveTo>
                      <a:pt x="8" y="0"/>
                    </a:moveTo>
                    <a:lnTo>
                      <a:pt x="8" y="0"/>
                    </a:lnTo>
                    <a:lnTo>
                      <a:pt x="13" y="0"/>
                    </a:lnTo>
                    <a:lnTo>
                      <a:pt x="13" y="0"/>
                    </a:lnTo>
                    <a:lnTo>
                      <a:pt x="13" y="0"/>
                    </a:lnTo>
                    <a:lnTo>
                      <a:pt x="8" y="6"/>
                    </a:lnTo>
                    <a:lnTo>
                      <a:pt x="4" y="9"/>
                    </a:lnTo>
                    <a:lnTo>
                      <a:pt x="0" y="9"/>
                    </a:lnTo>
                    <a:lnTo>
                      <a:pt x="0" y="9"/>
                    </a:lnTo>
                    <a:lnTo>
                      <a:pt x="0" y="9"/>
                    </a:lnTo>
                    <a:lnTo>
                      <a:pt x="0" y="9"/>
                    </a:lnTo>
                    <a:lnTo>
                      <a:pt x="0" y="6"/>
                    </a:lnTo>
                    <a:lnTo>
                      <a:pt x="0" y="6"/>
                    </a:lnTo>
                    <a:lnTo>
                      <a:pt x="0" y="6"/>
                    </a:lnTo>
                    <a:lnTo>
                      <a:pt x="4" y="0"/>
                    </a:lnTo>
                    <a:lnTo>
                      <a:pt x="8" y="0"/>
                    </a:lnTo>
                    <a:close/>
                  </a:path>
                </a:pathLst>
              </a:custGeom>
              <a:solidFill>
                <a:srgbClr val="B28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27" name="Freeform 335"/>
              <p:cNvSpPr>
                <a:spLocks/>
              </p:cNvSpPr>
              <p:nvPr/>
            </p:nvSpPr>
            <p:spPr bwMode="auto">
              <a:xfrm>
                <a:off x="3450" y="2374"/>
                <a:ext cx="13" cy="9"/>
              </a:xfrm>
              <a:custGeom>
                <a:avLst/>
                <a:gdLst>
                  <a:gd name="T0" fmla="*/ 8 w 13"/>
                  <a:gd name="T1" fmla="*/ 0 h 9"/>
                  <a:gd name="T2" fmla="*/ 8 w 13"/>
                  <a:gd name="T3" fmla="*/ 0 h 9"/>
                  <a:gd name="T4" fmla="*/ 13 w 13"/>
                  <a:gd name="T5" fmla="*/ 6 h 9"/>
                  <a:gd name="T6" fmla="*/ 13 w 13"/>
                  <a:gd name="T7" fmla="*/ 6 h 9"/>
                  <a:gd name="T8" fmla="*/ 13 w 13"/>
                  <a:gd name="T9" fmla="*/ 6 h 9"/>
                  <a:gd name="T10" fmla="*/ 8 w 13"/>
                  <a:gd name="T11" fmla="*/ 6 h 9"/>
                  <a:gd name="T12" fmla="*/ 4 w 13"/>
                  <a:gd name="T13" fmla="*/ 9 h 9"/>
                  <a:gd name="T14" fmla="*/ 4 w 13"/>
                  <a:gd name="T15" fmla="*/ 9 h 9"/>
                  <a:gd name="T16" fmla="*/ 4 w 13"/>
                  <a:gd name="T17" fmla="*/ 9 h 9"/>
                  <a:gd name="T18" fmla="*/ 0 w 13"/>
                  <a:gd name="T19" fmla="*/ 9 h 9"/>
                  <a:gd name="T20" fmla="*/ 0 w 13"/>
                  <a:gd name="T21" fmla="*/ 9 h 9"/>
                  <a:gd name="T22" fmla="*/ 0 w 13"/>
                  <a:gd name="T23" fmla="*/ 6 h 9"/>
                  <a:gd name="T24" fmla="*/ 0 w 13"/>
                  <a:gd name="T25" fmla="*/ 6 h 9"/>
                  <a:gd name="T26" fmla="*/ 0 w 13"/>
                  <a:gd name="T27" fmla="*/ 6 h 9"/>
                  <a:gd name="T28" fmla="*/ 4 w 13"/>
                  <a:gd name="T29" fmla="*/ 0 h 9"/>
                  <a:gd name="T30" fmla="*/ 8 w 13"/>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9">
                    <a:moveTo>
                      <a:pt x="8" y="0"/>
                    </a:moveTo>
                    <a:lnTo>
                      <a:pt x="8" y="0"/>
                    </a:lnTo>
                    <a:lnTo>
                      <a:pt x="13" y="6"/>
                    </a:lnTo>
                    <a:lnTo>
                      <a:pt x="13" y="6"/>
                    </a:lnTo>
                    <a:lnTo>
                      <a:pt x="13" y="6"/>
                    </a:lnTo>
                    <a:lnTo>
                      <a:pt x="8" y="6"/>
                    </a:lnTo>
                    <a:lnTo>
                      <a:pt x="4" y="9"/>
                    </a:lnTo>
                    <a:lnTo>
                      <a:pt x="4" y="9"/>
                    </a:lnTo>
                    <a:lnTo>
                      <a:pt x="4" y="9"/>
                    </a:lnTo>
                    <a:lnTo>
                      <a:pt x="0" y="9"/>
                    </a:lnTo>
                    <a:lnTo>
                      <a:pt x="0" y="9"/>
                    </a:lnTo>
                    <a:lnTo>
                      <a:pt x="0" y="6"/>
                    </a:lnTo>
                    <a:lnTo>
                      <a:pt x="0" y="6"/>
                    </a:lnTo>
                    <a:lnTo>
                      <a:pt x="0" y="6"/>
                    </a:lnTo>
                    <a:lnTo>
                      <a:pt x="4" y="0"/>
                    </a:lnTo>
                    <a:lnTo>
                      <a:pt x="8" y="0"/>
                    </a:lnTo>
                    <a:close/>
                  </a:path>
                </a:pathLst>
              </a:custGeom>
              <a:solidFill>
                <a:srgbClr val="BA90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28" name="Freeform 336"/>
              <p:cNvSpPr>
                <a:spLocks/>
              </p:cNvSpPr>
              <p:nvPr/>
            </p:nvSpPr>
            <p:spPr bwMode="auto">
              <a:xfrm>
                <a:off x="3450" y="2374"/>
                <a:ext cx="8" cy="9"/>
              </a:xfrm>
              <a:custGeom>
                <a:avLst/>
                <a:gdLst>
                  <a:gd name="T0" fmla="*/ 8 w 8"/>
                  <a:gd name="T1" fmla="*/ 0 h 9"/>
                  <a:gd name="T2" fmla="*/ 8 w 8"/>
                  <a:gd name="T3" fmla="*/ 0 h 9"/>
                  <a:gd name="T4" fmla="*/ 8 w 8"/>
                  <a:gd name="T5" fmla="*/ 6 h 9"/>
                  <a:gd name="T6" fmla="*/ 8 w 8"/>
                  <a:gd name="T7" fmla="*/ 6 h 9"/>
                  <a:gd name="T8" fmla="*/ 8 w 8"/>
                  <a:gd name="T9" fmla="*/ 6 h 9"/>
                  <a:gd name="T10" fmla="*/ 4 w 8"/>
                  <a:gd name="T11" fmla="*/ 6 h 9"/>
                  <a:gd name="T12" fmla="*/ 4 w 8"/>
                  <a:gd name="T13" fmla="*/ 9 h 9"/>
                  <a:gd name="T14" fmla="*/ 4 w 8"/>
                  <a:gd name="T15" fmla="*/ 9 h 9"/>
                  <a:gd name="T16" fmla="*/ 4 w 8"/>
                  <a:gd name="T17" fmla="*/ 9 h 9"/>
                  <a:gd name="T18" fmla="*/ 0 w 8"/>
                  <a:gd name="T19" fmla="*/ 9 h 9"/>
                  <a:gd name="T20" fmla="*/ 0 w 8"/>
                  <a:gd name="T21" fmla="*/ 6 h 9"/>
                  <a:gd name="T22" fmla="*/ 4 w 8"/>
                  <a:gd name="T23" fmla="*/ 0 h 9"/>
                  <a:gd name="T24" fmla="*/ 4 w 8"/>
                  <a:gd name="T25" fmla="*/ 0 h 9"/>
                  <a:gd name="T26" fmla="*/ 4 w 8"/>
                  <a:gd name="T27" fmla="*/ 0 h 9"/>
                  <a:gd name="T28" fmla="*/ 4 w 8"/>
                  <a:gd name="T29" fmla="*/ 0 h 9"/>
                  <a:gd name="T30" fmla="*/ 8 w 8"/>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9">
                    <a:moveTo>
                      <a:pt x="8" y="0"/>
                    </a:moveTo>
                    <a:lnTo>
                      <a:pt x="8" y="0"/>
                    </a:lnTo>
                    <a:lnTo>
                      <a:pt x="8" y="6"/>
                    </a:lnTo>
                    <a:lnTo>
                      <a:pt x="8" y="6"/>
                    </a:lnTo>
                    <a:lnTo>
                      <a:pt x="8" y="6"/>
                    </a:lnTo>
                    <a:lnTo>
                      <a:pt x="4" y="6"/>
                    </a:lnTo>
                    <a:lnTo>
                      <a:pt x="4" y="9"/>
                    </a:lnTo>
                    <a:lnTo>
                      <a:pt x="4" y="9"/>
                    </a:lnTo>
                    <a:lnTo>
                      <a:pt x="4" y="9"/>
                    </a:lnTo>
                    <a:lnTo>
                      <a:pt x="0" y="9"/>
                    </a:lnTo>
                    <a:lnTo>
                      <a:pt x="0" y="6"/>
                    </a:lnTo>
                    <a:lnTo>
                      <a:pt x="4" y="0"/>
                    </a:lnTo>
                    <a:lnTo>
                      <a:pt x="4" y="0"/>
                    </a:lnTo>
                    <a:lnTo>
                      <a:pt x="4" y="0"/>
                    </a:lnTo>
                    <a:lnTo>
                      <a:pt x="4" y="0"/>
                    </a:lnTo>
                    <a:lnTo>
                      <a:pt x="8" y="0"/>
                    </a:lnTo>
                    <a:close/>
                  </a:path>
                </a:pathLst>
              </a:custGeom>
              <a:solidFill>
                <a:srgbClr val="C39B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29" name="Freeform 337"/>
              <p:cNvSpPr>
                <a:spLocks/>
              </p:cNvSpPr>
              <p:nvPr/>
            </p:nvSpPr>
            <p:spPr bwMode="auto">
              <a:xfrm>
                <a:off x="3450" y="2374"/>
                <a:ext cx="8" cy="9"/>
              </a:xfrm>
              <a:custGeom>
                <a:avLst/>
                <a:gdLst>
                  <a:gd name="T0" fmla="*/ 4 w 8"/>
                  <a:gd name="T1" fmla="*/ 0 h 9"/>
                  <a:gd name="T2" fmla="*/ 8 w 8"/>
                  <a:gd name="T3" fmla="*/ 0 h 9"/>
                  <a:gd name="T4" fmla="*/ 8 w 8"/>
                  <a:gd name="T5" fmla="*/ 6 h 9"/>
                  <a:gd name="T6" fmla="*/ 8 w 8"/>
                  <a:gd name="T7" fmla="*/ 6 h 9"/>
                  <a:gd name="T8" fmla="*/ 8 w 8"/>
                  <a:gd name="T9" fmla="*/ 6 h 9"/>
                  <a:gd name="T10" fmla="*/ 4 w 8"/>
                  <a:gd name="T11" fmla="*/ 6 h 9"/>
                  <a:gd name="T12" fmla="*/ 4 w 8"/>
                  <a:gd name="T13" fmla="*/ 6 h 9"/>
                  <a:gd name="T14" fmla="*/ 4 w 8"/>
                  <a:gd name="T15" fmla="*/ 6 h 9"/>
                  <a:gd name="T16" fmla="*/ 4 w 8"/>
                  <a:gd name="T17" fmla="*/ 6 h 9"/>
                  <a:gd name="T18" fmla="*/ 0 w 8"/>
                  <a:gd name="T19" fmla="*/ 9 h 9"/>
                  <a:gd name="T20" fmla="*/ 0 w 8"/>
                  <a:gd name="T21" fmla="*/ 6 h 9"/>
                  <a:gd name="T22" fmla="*/ 4 w 8"/>
                  <a:gd name="T23" fmla="*/ 0 h 9"/>
                  <a:gd name="T24" fmla="*/ 4 w 8"/>
                  <a:gd name="T25" fmla="*/ 0 h 9"/>
                  <a:gd name="T26" fmla="*/ 4 w 8"/>
                  <a:gd name="T27" fmla="*/ 0 h 9"/>
                  <a:gd name="T28" fmla="*/ 4 w 8"/>
                  <a:gd name="T29" fmla="*/ 0 h 9"/>
                  <a:gd name="T30" fmla="*/ 4 w 8"/>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9">
                    <a:moveTo>
                      <a:pt x="4" y="0"/>
                    </a:moveTo>
                    <a:lnTo>
                      <a:pt x="8" y="0"/>
                    </a:lnTo>
                    <a:lnTo>
                      <a:pt x="8" y="6"/>
                    </a:lnTo>
                    <a:lnTo>
                      <a:pt x="8" y="6"/>
                    </a:lnTo>
                    <a:lnTo>
                      <a:pt x="8" y="6"/>
                    </a:lnTo>
                    <a:lnTo>
                      <a:pt x="4" y="6"/>
                    </a:lnTo>
                    <a:lnTo>
                      <a:pt x="4" y="6"/>
                    </a:lnTo>
                    <a:lnTo>
                      <a:pt x="4" y="6"/>
                    </a:lnTo>
                    <a:lnTo>
                      <a:pt x="4" y="6"/>
                    </a:lnTo>
                    <a:lnTo>
                      <a:pt x="0" y="9"/>
                    </a:lnTo>
                    <a:lnTo>
                      <a:pt x="0" y="6"/>
                    </a:lnTo>
                    <a:lnTo>
                      <a:pt x="4" y="0"/>
                    </a:lnTo>
                    <a:lnTo>
                      <a:pt x="4" y="0"/>
                    </a:lnTo>
                    <a:lnTo>
                      <a:pt x="4" y="0"/>
                    </a:lnTo>
                    <a:lnTo>
                      <a:pt x="4" y="0"/>
                    </a:lnTo>
                    <a:lnTo>
                      <a:pt x="4" y="0"/>
                    </a:lnTo>
                    <a:close/>
                  </a:path>
                </a:pathLst>
              </a:custGeom>
              <a:solidFill>
                <a:srgbClr val="CCA5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30" name="Freeform 338"/>
              <p:cNvSpPr>
                <a:spLocks/>
              </p:cNvSpPr>
              <p:nvPr/>
            </p:nvSpPr>
            <p:spPr bwMode="auto">
              <a:xfrm>
                <a:off x="3417" y="2366"/>
                <a:ext cx="21" cy="17"/>
              </a:xfrm>
              <a:custGeom>
                <a:avLst/>
                <a:gdLst>
                  <a:gd name="T0" fmla="*/ 21 w 21"/>
                  <a:gd name="T1" fmla="*/ 0 h 17"/>
                  <a:gd name="T2" fmla="*/ 21 w 21"/>
                  <a:gd name="T3" fmla="*/ 5 h 17"/>
                  <a:gd name="T4" fmla="*/ 16 w 21"/>
                  <a:gd name="T5" fmla="*/ 8 h 17"/>
                  <a:gd name="T6" fmla="*/ 16 w 21"/>
                  <a:gd name="T7" fmla="*/ 8 h 17"/>
                  <a:gd name="T8" fmla="*/ 16 w 21"/>
                  <a:gd name="T9" fmla="*/ 8 h 17"/>
                  <a:gd name="T10" fmla="*/ 12 w 21"/>
                  <a:gd name="T11" fmla="*/ 14 h 17"/>
                  <a:gd name="T12" fmla="*/ 8 w 21"/>
                  <a:gd name="T13" fmla="*/ 14 h 17"/>
                  <a:gd name="T14" fmla="*/ 8 w 21"/>
                  <a:gd name="T15" fmla="*/ 14 h 17"/>
                  <a:gd name="T16" fmla="*/ 8 w 21"/>
                  <a:gd name="T17" fmla="*/ 14 h 17"/>
                  <a:gd name="T18" fmla="*/ 4 w 21"/>
                  <a:gd name="T19" fmla="*/ 17 h 17"/>
                  <a:gd name="T20" fmla="*/ 0 w 21"/>
                  <a:gd name="T21" fmla="*/ 17 h 17"/>
                  <a:gd name="T22" fmla="*/ 0 w 21"/>
                  <a:gd name="T23" fmla="*/ 14 h 17"/>
                  <a:gd name="T24" fmla="*/ 0 w 21"/>
                  <a:gd name="T25" fmla="*/ 14 h 17"/>
                  <a:gd name="T26" fmla="*/ 0 w 21"/>
                  <a:gd name="T27" fmla="*/ 14 h 17"/>
                  <a:gd name="T28" fmla="*/ 0 w 21"/>
                  <a:gd name="T29" fmla="*/ 8 h 17"/>
                  <a:gd name="T30" fmla="*/ 4 w 21"/>
                  <a:gd name="T31" fmla="*/ 8 h 17"/>
                  <a:gd name="T32" fmla="*/ 4 w 21"/>
                  <a:gd name="T33" fmla="*/ 8 h 17"/>
                  <a:gd name="T34" fmla="*/ 4 w 21"/>
                  <a:gd name="T35" fmla="*/ 5 h 17"/>
                  <a:gd name="T36" fmla="*/ 8 w 21"/>
                  <a:gd name="T37" fmla="*/ 5 h 17"/>
                  <a:gd name="T38" fmla="*/ 12 w 21"/>
                  <a:gd name="T39" fmla="*/ 0 h 17"/>
                  <a:gd name="T40" fmla="*/ 12 w 21"/>
                  <a:gd name="T41" fmla="*/ 0 h 17"/>
                  <a:gd name="T42" fmla="*/ 16 w 21"/>
                  <a:gd name="T43" fmla="*/ 0 h 17"/>
                  <a:gd name="T44" fmla="*/ 16 w 21"/>
                  <a:gd name="T45" fmla="*/ 0 h 17"/>
                  <a:gd name="T46" fmla="*/ 21 w 21"/>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17">
                    <a:moveTo>
                      <a:pt x="21" y="0"/>
                    </a:moveTo>
                    <a:lnTo>
                      <a:pt x="21" y="5"/>
                    </a:lnTo>
                    <a:lnTo>
                      <a:pt x="16" y="8"/>
                    </a:lnTo>
                    <a:lnTo>
                      <a:pt x="16" y="8"/>
                    </a:lnTo>
                    <a:lnTo>
                      <a:pt x="16" y="8"/>
                    </a:lnTo>
                    <a:lnTo>
                      <a:pt x="12" y="14"/>
                    </a:lnTo>
                    <a:lnTo>
                      <a:pt x="8" y="14"/>
                    </a:lnTo>
                    <a:lnTo>
                      <a:pt x="8" y="14"/>
                    </a:lnTo>
                    <a:lnTo>
                      <a:pt x="8" y="14"/>
                    </a:lnTo>
                    <a:lnTo>
                      <a:pt x="4" y="17"/>
                    </a:lnTo>
                    <a:lnTo>
                      <a:pt x="0" y="17"/>
                    </a:lnTo>
                    <a:lnTo>
                      <a:pt x="0" y="14"/>
                    </a:lnTo>
                    <a:lnTo>
                      <a:pt x="0" y="14"/>
                    </a:lnTo>
                    <a:lnTo>
                      <a:pt x="0" y="14"/>
                    </a:lnTo>
                    <a:lnTo>
                      <a:pt x="0" y="8"/>
                    </a:lnTo>
                    <a:lnTo>
                      <a:pt x="4" y="8"/>
                    </a:lnTo>
                    <a:lnTo>
                      <a:pt x="4" y="8"/>
                    </a:lnTo>
                    <a:lnTo>
                      <a:pt x="4" y="5"/>
                    </a:lnTo>
                    <a:lnTo>
                      <a:pt x="8" y="5"/>
                    </a:lnTo>
                    <a:lnTo>
                      <a:pt x="12" y="0"/>
                    </a:lnTo>
                    <a:lnTo>
                      <a:pt x="12" y="0"/>
                    </a:lnTo>
                    <a:lnTo>
                      <a:pt x="16" y="0"/>
                    </a:lnTo>
                    <a:lnTo>
                      <a:pt x="16" y="0"/>
                    </a:lnTo>
                    <a:lnTo>
                      <a:pt x="21"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31" name="Freeform 339"/>
              <p:cNvSpPr>
                <a:spLocks/>
              </p:cNvSpPr>
              <p:nvPr/>
            </p:nvSpPr>
            <p:spPr bwMode="auto">
              <a:xfrm>
                <a:off x="3408" y="2374"/>
                <a:ext cx="13" cy="9"/>
              </a:xfrm>
              <a:custGeom>
                <a:avLst/>
                <a:gdLst>
                  <a:gd name="T0" fmla="*/ 13 w 13"/>
                  <a:gd name="T1" fmla="*/ 6 h 9"/>
                  <a:gd name="T2" fmla="*/ 13 w 13"/>
                  <a:gd name="T3" fmla="*/ 6 h 9"/>
                  <a:gd name="T4" fmla="*/ 9 w 13"/>
                  <a:gd name="T5" fmla="*/ 9 h 9"/>
                  <a:gd name="T6" fmla="*/ 9 w 13"/>
                  <a:gd name="T7" fmla="*/ 9 h 9"/>
                  <a:gd name="T8" fmla="*/ 9 w 13"/>
                  <a:gd name="T9" fmla="*/ 9 h 9"/>
                  <a:gd name="T10" fmla="*/ 5 w 13"/>
                  <a:gd name="T11" fmla="*/ 9 h 9"/>
                  <a:gd name="T12" fmla="*/ 5 w 13"/>
                  <a:gd name="T13" fmla="*/ 9 h 9"/>
                  <a:gd name="T14" fmla="*/ 5 w 13"/>
                  <a:gd name="T15" fmla="*/ 9 h 9"/>
                  <a:gd name="T16" fmla="*/ 5 w 13"/>
                  <a:gd name="T17" fmla="*/ 9 h 9"/>
                  <a:gd name="T18" fmla="*/ 0 w 13"/>
                  <a:gd name="T19" fmla="*/ 6 h 9"/>
                  <a:gd name="T20" fmla="*/ 0 w 13"/>
                  <a:gd name="T21" fmla="*/ 6 h 9"/>
                  <a:gd name="T22" fmla="*/ 5 w 13"/>
                  <a:gd name="T23" fmla="*/ 0 h 9"/>
                  <a:gd name="T24" fmla="*/ 5 w 13"/>
                  <a:gd name="T25" fmla="*/ 0 h 9"/>
                  <a:gd name="T26" fmla="*/ 9 w 13"/>
                  <a:gd name="T27" fmla="*/ 0 h 9"/>
                  <a:gd name="T28" fmla="*/ 9 w 13"/>
                  <a:gd name="T29" fmla="*/ 6 h 9"/>
                  <a:gd name="T30" fmla="*/ 13 w 13"/>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9">
                    <a:moveTo>
                      <a:pt x="13" y="6"/>
                    </a:moveTo>
                    <a:lnTo>
                      <a:pt x="13" y="6"/>
                    </a:lnTo>
                    <a:lnTo>
                      <a:pt x="9" y="9"/>
                    </a:lnTo>
                    <a:lnTo>
                      <a:pt x="9" y="9"/>
                    </a:lnTo>
                    <a:lnTo>
                      <a:pt x="9" y="9"/>
                    </a:lnTo>
                    <a:lnTo>
                      <a:pt x="5" y="9"/>
                    </a:lnTo>
                    <a:lnTo>
                      <a:pt x="5" y="9"/>
                    </a:lnTo>
                    <a:lnTo>
                      <a:pt x="5" y="9"/>
                    </a:lnTo>
                    <a:lnTo>
                      <a:pt x="5" y="9"/>
                    </a:lnTo>
                    <a:lnTo>
                      <a:pt x="0" y="6"/>
                    </a:lnTo>
                    <a:lnTo>
                      <a:pt x="0" y="6"/>
                    </a:lnTo>
                    <a:lnTo>
                      <a:pt x="5" y="0"/>
                    </a:lnTo>
                    <a:lnTo>
                      <a:pt x="5" y="0"/>
                    </a:lnTo>
                    <a:lnTo>
                      <a:pt x="9" y="0"/>
                    </a:lnTo>
                    <a:lnTo>
                      <a:pt x="9" y="6"/>
                    </a:lnTo>
                    <a:lnTo>
                      <a:pt x="13" y="6"/>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32" name="Freeform 340"/>
              <p:cNvSpPr>
                <a:spLocks/>
              </p:cNvSpPr>
              <p:nvPr/>
            </p:nvSpPr>
            <p:spPr bwMode="auto">
              <a:xfrm>
                <a:off x="3405" y="2380"/>
                <a:ext cx="12" cy="8"/>
              </a:xfrm>
              <a:custGeom>
                <a:avLst/>
                <a:gdLst>
                  <a:gd name="T0" fmla="*/ 12 w 12"/>
                  <a:gd name="T1" fmla="*/ 0 h 8"/>
                  <a:gd name="T2" fmla="*/ 12 w 12"/>
                  <a:gd name="T3" fmla="*/ 3 h 8"/>
                  <a:gd name="T4" fmla="*/ 8 w 12"/>
                  <a:gd name="T5" fmla="*/ 8 h 8"/>
                  <a:gd name="T6" fmla="*/ 8 w 12"/>
                  <a:gd name="T7" fmla="*/ 8 h 8"/>
                  <a:gd name="T8" fmla="*/ 8 w 12"/>
                  <a:gd name="T9" fmla="*/ 8 h 8"/>
                  <a:gd name="T10" fmla="*/ 3 w 12"/>
                  <a:gd name="T11" fmla="*/ 8 h 8"/>
                  <a:gd name="T12" fmla="*/ 3 w 12"/>
                  <a:gd name="T13" fmla="*/ 8 h 8"/>
                  <a:gd name="T14" fmla="*/ 3 w 12"/>
                  <a:gd name="T15" fmla="*/ 3 h 8"/>
                  <a:gd name="T16" fmla="*/ 3 w 12"/>
                  <a:gd name="T17" fmla="*/ 3 h 8"/>
                  <a:gd name="T18" fmla="*/ 0 w 12"/>
                  <a:gd name="T19" fmla="*/ 3 h 8"/>
                  <a:gd name="T20" fmla="*/ 0 w 12"/>
                  <a:gd name="T21" fmla="*/ 3 h 8"/>
                  <a:gd name="T22" fmla="*/ 3 w 12"/>
                  <a:gd name="T23" fmla="*/ 0 h 8"/>
                  <a:gd name="T24" fmla="*/ 3 w 12"/>
                  <a:gd name="T25" fmla="*/ 0 h 8"/>
                  <a:gd name="T26" fmla="*/ 8 w 12"/>
                  <a:gd name="T27" fmla="*/ 0 h 8"/>
                  <a:gd name="T28" fmla="*/ 8 w 12"/>
                  <a:gd name="T29" fmla="*/ 0 h 8"/>
                  <a:gd name="T30" fmla="*/ 12 w 12"/>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8">
                    <a:moveTo>
                      <a:pt x="12" y="0"/>
                    </a:moveTo>
                    <a:lnTo>
                      <a:pt x="12" y="3"/>
                    </a:lnTo>
                    <a:lnTo>
                      <a:pt x="8" y="8"/>
                    </a:lnTo>
                    <a:lnTo>
                      <a:pt x="8" y="8"/>
                    </a:lnTo>
                    <a:lnTo>
                      <a:pt x="8" y="8"/>
                    </a:lnTo>
                    <a:lnTo>
                      <a:pt x="3" y="8"/>
                    </a:lnTo>
                    <a:lnTo>
                      <a:pt x="3" y="8"/>
                    </a:lnTo>
                    <a:lnTo>
                      <a:pt x="3" y="3"/>
                    </a:lnTo>
                    <a:lnTo>
                      <a:pt x="3" y="3"/>
                    </a:lnTo>
                    <a:lnTo>
                      <a:pt x="0" y="3"/>
                    </a:lnTo>
                    <a:lnTo>
                      <a:pt x="0" y="3"/>
                    </a:lnTo>
                    <a:lnTo>
                      <a:pt x="3" y="0"/>
                    </a:lnTo>
                    <a:lnTo>
                      <a:pt x="3" y="0"/>
                    </a:lnTo>
                    <a:lnTo>
                      <a:pt x="8" y="0"/>
                    </a:lnTo>
                    <a:lnTo>
                      <a:pt x="8" y="0"/>
                    </a:lnTo>
                    <a:lnTo>
                      <a:pt x="12"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33" name="Freeform 341"/>
              <p:cNvSpPr>
                <a:spLocks/>
              </p:cNvSpPr>
              <p:nvPr/>
            </p:nvSpPr>
            <p:spPr bwMode="auto">
              <a:xfrm>
                <a:off x="3388" y="2383"/>
                <a:ext cx="20" cy="14"/>
              </a:xfrm>
              <a:custGeom>
                <a:avLst/>
                <a:gdLst>
                  <a:gd name="T0" fmla="*/ 20 w 20"/>
                  <a:gd name="T1" fmla="*/ 0 h 14"/>
                  <a:gd name="T2" fmla="*/ 20 w 20"/>
                  <a:gd name="T3" fmla="*/ 5 h 14"/>
                  <a:gd name="T4" fmla="*/ 20 w 20"/>
                  <a:gd name="T5" fmla="*/ 5 h 14"/>
                  <a:gd name="T6" fmla="*/ 20 w 20"/>
                  <a:gd name="T7" fmla="*/ 5 h 14"/>
                  <a:gd name="T8" fmla="*/ 20 w 20"/>
                  <a:gd name="T9" fmla="*/ 5 h 14"/>
                  <a:gd name="T10" fmla="*/ 17 w 20"/>
                  <a:gd name="T11" fmla="*/ 10 h 14"/>
                  <a:gd name="T12" fmla="*/ 12 w 20"/>
                  <a:gd name="T13" fmla="*/ 14 h 14"/>
                  <a:gd name="T14" fmla="*/ 8 w 20"/>
                  <a:gd name="T15" fmla="*/ 14 h 14"/>
                  <a:gd name="T16" fmla="*/ 8 w 20"/>
                  <a:gd name="T17" fmla="*/ 14 h 14"/>
                  <a:gd name="T18" fmla="*/ 4 w 20"/>
                  <a:gd name="T19" fmla="*/ 14 h 14"/>
                  <a:gd name="T20" fmla="*/ 4 w 20"/>
                  <a:gd name="T21" fmla="*/ 14 h 14"/>
                  <a:gd name="T22" fmla="*/ 4 w 20"/>
                  <a:gd name="T23" fmla="*/ 10 h 14"/>
                  <a:gd name="T24" fmla="*/ 4 w 20"/>
                  <a:gd name="T25" fmla="*/ 10 h 14"/>
                  <a:gd name="T26" fmla="*/ 0 w 20"/>
                  <a:gd name="T27" fmla="*/ 10 h 14"/>
                  <a:gd name="T28" fmla="*/ 0 w 20"/>
                  <a:gd name="T29" fmla="*/ 10 h 14"/>
                  <a:gd name="T30" fmla="*/ 4 w 20"/>
                  <a:gd name="T31" fmla="*/ 5 h 14"/>
                  <a:gd name="T32" fmla="*/ 4 w 20"/>
                  <a:gd name="T33" fmla="*/ 5 h 14"/>
                  <a:gd name="T34" fmla="*/ 8 w 20"/>
                  <a:gd name="T35" fmla="*/ 5 h 14"/>
                  <a:gd name="T36" fmla="*/ 12 w 20"/>
                  <a:gd name="T37" fmla="*/ 0 h 14"/>
                  <a:gd name="T38" fmla="*/ 17 w 20"/>
                  <a:gd name="T39" fmla="*/ 0 h 14"/>
                  <a:gd name="T40" fmla="*/ 17 w 20"/>
                  <a:gd name="T41" fmla="*/ 0 h 14"/>
                  <a:gd name="T42" fmla="*/ 17 w 20"/>
                  <a:gd name="T43" fmla="*/ 0 h 14"/>
                  <a:gd name="T44" fmla="*/ 20 w 20"/>
                  <a:gd name="T45" fmla="*/ 0 h 14"/>
                  <a:gd name="T46" fmla="*/ 20 w 20"/>
                  <a:gd name="T4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14">
                    <a:moveTo>
                      <a:pt x="20" y="0"/>
                    </a:moveTo>
                    <a:lnTo>
                      <a:pt x="20" y="5"/>
                    </a:lnTo>
                    <a:lnTo>
                      <a:pt x="20" y="5"/>
                    </a:lnTo>
                    <a:lnTo>
                      <a:pt x="20" y="5"/>
                    </a:lnTo>
                    <a:lnTo>
                      <a:pt x="20" y="5"/>
                    </a:lnTo>
                    <a:lnTo>
                      <a:pt x="17" y="10"/>
                    </a:lnTo>
                    <a:lnTo>
                      <a:pt x="12" y="14"/>
                    </a:lnTo>
                    <a:lnTo>
                      <a:pt x="8" y="14"/>
                    </a:lnTo>
                    <a:lnTo>
                      <a:pt x="8" y="14"/>
                    </a:lnTo>
                    <a:lnTo>
                      <a:pt x="4" y="14"/>
                    </a:lnTo>
                    <a:lnTo>
                      <a:pt x="4" y="14"/>
                    </a:lnTo>
                    <a:lnTo>
                      <a:pt x="4" y="10"/>
                    </a:lnTo>
                    <a:lnTo>
                      <a:pt x="4" y="10"/>
                    </a:lnTo>
                    <a:lnTo>
                      <a:pt x="0" y="10"/>
                    </a:lnTo>
                    <a:lnTo>
                      <a:pt x="0" y="10"/>
                    </a:lnTo>
                    <a:lnTo>
                      <a:pt x="4" y="5"/>
                    </a:lnTo>
                    <a:lnTo>
                      <a:pt x="4" y="5"/>
                    </a:lnTo>
                    <a:lnTo>
                      <a:pt x="8" y="5"/>
                    </a:lnTo>
                    <a:lnTo>
                      <a:pt x="12" y="0"/>
                    </a:lnTo>
                    <a:lnTo>
                      <a:pt x="17" y="0"/>
                    </a:lnTo>
                    <a:lnTo>
                      <a:pt x="17" y="0"/>
                    </a:lnTo>
                    <a:lnTo>
                      <a:pt x="17" y="0"/>
                    </a:lnTo>
                    <a:lnTo>
                      <a:pt x="20" y="0"/>
                    </a:lnTo>
                    <a:lnTo>
                      <a:pt x="20"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34" name="Freeform 342"/>
              <p:cNvSpPr>
                <a:spLocks/>
              </p:cNvSpPr>
              <p:nvPr/>
            </p:nvSpPr>
            <p:spPr bwMode="auto">
              <a:xfrm>
                <a:off x="3392" y="2383"/>
                <a:ext cx="16" cy="10"/>
              </a:xfrm>
              <a:custGeom>
                <a:avLst/>
                <a:gdLst>
                  <a:gd name="T0" fmla="*/ 16 w 16"/>
                  <a:gd name="T1" fmla="*/ 5 h 10"/>
                  <a:gd name="T2" fmla="*/ 13 w 16"/>
                  <a:gd name="T3" fmla="*/ 10 h 10"/>
                  <a:gd name="T4" fmla="*/ 4 w 16"/>
                  <a:gd name="T5" fmla="*/ 10 h 10"/>
                  <a:gd name="T6" fmla="*/ 4 w 16"/>
                  <a:gd name="T7" fmla="*/ 10 h 10"/>
                  <a:gd name="T8" fmla="*/ 4 w 16"/>
                  <a:gd name="T9" fmla="*/ 10 h 10"/>
                  <a:gd name="T10" fmla="*/ 4 w 16"/>
                  <a:gd name="T11" fmla="*/ 10 h 10"/>
                  <a:gd name="T12" fmla="*/ 4 w 16"/>
                  <a:gd name="T13" fmla="*/ 10 h 10"/>
                  <a:gd name="T14" fmla="*/ 4 w 16"/>
                  <a:gd name="T15" fmla="*/ 10 h 10"/>
                  <a:gd name="T16" fmla="*/ 4 w 16"/>
                  <a:gd name="T17" fmla="*/ 10 h 10"/>
                  <a:gd name="T18" fmla="*/ 0 w 16"/>
                  <a:gd name="T19" fmla="*/ 10 h 10"/>
                  <a:gd name="T20" fmla="*/ 0 w 16"/>
                  <a:gd name="T21" fmla="*/ 10 h 10"/>
                  <a:gd name="T22" fmla="*/ 0 w 16"/>
                  <a:gd name="T23" fmla="*/ 5 h 10"/>
                  <a:gd name="T24" fmla="*/ 0 w 16"/>
                  <a:gd name="T25" fmla="*/ 5 h 10"/>
                  <a:gd name="T26" fmla="*/ 0 w 16"/>
                  <a:gd name="T27" fmla="*/ 5 h 10"/>
                  <a:gd name="T28" fmla="*/ 0 w 16"/>
                  <a:gd name="T29" fmla="*/ 5 h 10"/>
                  <a:gd name="T30" fmla="*/ 4 w 16"/>
                  <a:gd name="T31" fmla="*/ 5 h 10"/>
                  <a:gd name="T32" fmla="*/ 4 w 16"/>
                  <a:gd name="T33" fmla="*/ 5 h 10"/>
                  <a:gd name="T34" fmla="*/ 4 w 16"/>
                  <a:gd name="T35" fmla="*/ 5 h 10"/>
                  <a:gd name="T36" fmla="*/ 8 w 16"/>
                  <a:gd name="T37" fmla="*/ 0 h 10"/>
                  <a:gd name="T38" fmla="*/ 13 w 16"/>
                  <a:gd name="T39" fmla="*/ 0 h 10"/>
                  <a:gd name="T40" fmla="*/ 13 w 16"/>
                  <a:gd name="T41" fmla="*/ 0 h 10"/>
                  <a:gd name="T42" fmla="*/ 13 w 16"/>
                  <a:gd name="T43" fmla="*/ 0 h 10"/>
                  <a:gd name="T44" fmla="*/ 16 w 16"/>
                  <a:gd name="T45" fmla="*/ 0 h 10"/>
                  <a:gd name="T46" fmla="*/ 16 w 16"/>
                  <a:gd name="T47" fmla="*/ 0 h 10"/>
                  <a:gd name="T48" fmla="*/ 16 w 16"/>
                  <a:gd name="T49" fmla="*/ 0 h 10"/>
                  <a:gd name="T50" fmla="*/ 16 w 16"/>
                  <a:gd name="T51" fmla="*/ 5 h 10"/>
                  <a:gd name="T52" fmla="*/ 16 w 16"/>
                  <a:gd name="T53" fmla="*/ 5 h 10"/>
                  <a:gd name="T54" fmla="*/ 16 w 16"/>
                  <a:gd name="T5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0">
                    <a:moveTo>
                      <a:pt x="16" y="5"/>
                    </a:moveTo>
                    <a:lnTo>
                      <a:pt x="13" y="10"/>
                    </a:lnTo>
                    <a:lnTo>
                      <a:pt x="4" y="10"/>
                    </a:lnTo>
                    <a:lnTo>
                      <a:pt x="4" y="10"/>
                    </a:lnTo>
                    <a:lnTo>
                      <a:pt x="4" y="10"/>
                    </a:lnTo>
                    <a:lnTo>
                      <a:pt x="4" y="10"/>
                    </a:lnTo>
                    <a:lnTo>
                      <a:pt x="4" y="10"/>
                    </a:lnTo>
                    <a:lnTo>
                      <a:pt x="4" y="10"/>
                    </a:lnTo>
                    <a:lnTo>
                      <a:pt x="4" y="10"/>
                    </a:lnTo>
                    <a:lnTo>
                      <a:pt x="0" y="10"/>
                    </a:lnTo>
                    <a:lnTo>
                      <a:pt x="0" y="10"/>
                    </a:lnTo>
                    <a:lnTo>
                      <a:pt x="0" y="5"/>
                    </a:lnTo>
                    <a:lnTo>
                      <a:pt x="0" y="5"/>
                    </a:lnTo>
                    <a:lnTo>
                      <a:pt x="0" y="5"/>
                    </a:lnTo>
                    <a:lnTo>
                      <a:pt x="0" y="5"/>
                    </a:lnTo>
                    <a:lnTo>
                      <a:pt x="4" y="5"/>
                    </a:lnTo>
                    <a:lnTo>
                      <a:pt x="4" y="5"/>
                    </a:lnTo>
                    <a:lnTo>
                      <a:pt x="4" y="5"/>
                    </a:lnTo>
                    <a:lnTo>
                      <a:pt x="8" y="0"/>
                    </a:lnTo>
                    <a:lnTo>
                      <a:pt x="13" y="0"/>
                    </a:lnTo>
                    <a:lnTo>
                      <a:pt x="13" y="0"/>
                    </a:lnTo>
                    <a:lnTo>
                      <a:pt x="13" y="0"/>
                    </a:lnTo>
                    <a:lnTo>
                      <a:pt x="16" y="0"/>
                    </a:lnTo>
                    <a:lnTo>
                      <a:pt x="16" y="0"/>
                    </a:lnTo>
                    <a:lnTo>
                      <a:pt x="16" y="0"/>
                    </a:lnTo>
                    <a:lnTo>
                      <a:pt x="16" y="5"/>
                    </a:lnTo>
                    <a:lnTo>
                      <a:pt x="16" y="5"/>
                    </a:lnTo>
                    <a:lnTo>
                      <a:pt x="16" y="5"/>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35" name="Freeform 343"/>
              <p:cNvSpPr>
                <a:spLocks/>
              </p:cNvSpPr>
              <p:nvPr/>
            </p:nvSpPr>
            <p:spPr bwMode="auto">
              <a:xfrm>
                <a:off x="3392" y="2383"/>
                <a:ext cx="16" cy="10"/>
              </a:xfrm>
              <a:custGeom>
                <a:avLst/>
                <a:gdLst>
                  <a:gd name="T0" fmla="*/ 13 w 16"/>
                  <a:gd name="T1" fmla="*/ 0 h 10"/>
                  <a:gd name="T2" fmla="*/ 13 w 16"/>
                  <a:gd name="T3" fmla="*/ 0 h 10"/>
                  <a:gd name="T4" fmla="*/ 16 w 16"/>
                  <a:gd name="T5" fmla="*/ 0 h 10"/>
                  <a:gd name="T6" fmla="*/ 16 w 16"/>
                  <a:gd name="T7" fmla="*/ 0 h 10"/>
                  <a:gd name="T8" fmla="*/ 16 w 16"/>
                  <a:gd name="T9" fmla="*/ 0 h 10"/>
                  <a:gd name="T10" fmla="*/ 16 w 16"/>
                  <a:gd name="T11" fmla="*/ 5 h 10"/>
                  <a:gd name="T12" fmla="*/ 16 w 16"/>
                  <a:gd name="T13" fmla="*/ 5 h 10"/>
                  <a:gd name="T14" fmla="*/ 16 w 16"/>
                  <a:gd name="T15" fmla="*/ 5 h 10"/>
                  <a:gd name="T16" fmla="*/ 16 w 16"/>
                  <a:gd name="T17" fmla="*/ 5 h 10"/>
                  <a:gd name="T18" fmla="*/ 13 w 16"/>
                  <a:gd name="T19" fmla="*/ 10 h 10"/>
                  <a:gd name="T20" fmla="*/ 4 w 16"/>
                  <a:gd name="T21" fmla="*/ 10 h 10"/>
                  <a:gd name="T22" fmla="*/ 4 w 16"/>
                  <a:gd name="T23" fmla="*/ 10 h 10"/>
                  <a:gd name="T24" fmla="*/ 4 w 16"/>
                  <a:gd name="T25" fmla="*/ 10 h 10"/>
                  <a:gd name="T26" fmla="*/ 4 w 16"/>
                  <a:gd name="T27" fmla="*/ 10 h 10"/>
                  <a:gd name="T28" fmla="*/ 4 w 16"/>
                  <a:gd name="T29" fmla="*/ 10 h 10"/>
                  <a:gd name="T30" fmla="*/ 4 w 16"/>
                  <a:gd name="T31" fmla="*/ 10 h 10"/>
                  <a:gd name="T32" fmla="*/ 4 w 16"/>
                  <a:gd name="T33" fmla="*/ 10 h 10"/>
                  <a:gd name="T34" fmla="*/ 4 w 16"/>
                  <a:gd name="T35" fmla="*/ 10 h 10"/>
                  <a:gd name="T36" fmla="*/ 4 w 16"/>
                  <a:gd name="T37" fmla="*/ 10 h 10"/>
                  <a:gd name="T38" fmla="*/ 4 w 16"/>
                  <a:gd name="T39" fmla="*/ 5 h 10"/>
                  <a:gd name="T40" fmla="*/ 4 w 16"/>
                  <a:gd name="T41" fmla="*/ 5 h 10"/>
                  <a:gd name="T42" fmla="*/ 0 w 16"/>
                  <a:gd name="T43" fmla="*/ 5 h 10"/>
                  <a:gd name="T44" fmla="*/ 0 w 16"/>
                  <a:gd name="T45" fmla="*/ 5 h 10"/>
                  <a:gd name="T46" fmla="*/ 4 w 16"/>
                  <a:gd name="T47" fmla="*/ 5 h 10"/>
                  <a:gd name="T48" fmla="*/ 4 w 16"/>
                  <a:gd name="T49" fmla="*/ 5 h 10"/>
                  <a:gd name="T50" fmla="*/ 4 w 16"/>
                  <a:gd name="T51" fmla="*/ 5 h 10"/>
                  <a:gd name="T52" fmla="*/ 8 w 16"/>
                  <a:gd name="T53" fmla="*/ 5 h 10"/>
                  <a:gd name="T54" fmla="*/ 13 w 16"/>
                  <a:gd name="T5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0">
                    <a:moveTo>
                      <a:pt x="13" y="0"/>
                    </a:moveTo>
                    <a:lnTo>
                      <a:pt x="13" y="0"/>
                    </a:lnTo>
                    <a:lnTo>
                      <a:pt x="16" y="0"/>
                    </a:lnTo>
                    <a:lnTo>
                      <a:pt x="16" y="0"/>
                    </a:lnTo>
                    <a:lnTo>
                      <a:pt x="16" y="0"/>
                    </a:lnTo>
                    <a:lnTo>
                      <a:pt x="16" y="5"/>
                    </a:lnTo>
                    <a:lnTo>
                      <a:pt x="16" y="5"/>
                    </a:lnTo>
                    <a:lnTo>
                      <a:pt x="16" y="5"/>
                    </a:lnTo>
                    <a:lnTo>
                      <a:pt x="16" y="5"/>
                    </a:lnTo>
                    <a:lnTo>
                      <a:pt x="13" y="10"/>
                    </a:lnTo>
                    <a:lnTo>
                      <a:pt x="4" y="10"/>
                    </a:lnTo>
                    <a:lnTo>
                      <a:pt x="4" y="10"/>
                    </a:lnTo>
                    <a:lnTo>
                      <a:pt x="4" y="10"/>
                    </a:lnTo>
                    <a:lnTo>
                      <a:pt x="4" y="10"/>
                    </a:lnTo>
                    <a:lnTo>
                      <a:pt x="4" y="10"/>
                    </a:lnTo>
                    <a:lnTo>
                      <a:pt x="4" y="10"/>
                    </a:lnTo>
                    <a:lnTo>
                      <a:pt x="4" y="10"/>
                    </a:lnTo>
                    <a:lnTo>
                      <a:pt x="4" y="10"/>
                    </a:lnTo>
                    <a:lnTo>
                      <a:pt x="4" y="10"/>
                    </a:lnTo>
                    <a:lnTo>
                      <a:pt x="4" y="5"/>
                    </a:lnTo>
                    <a:lnTo>
                      <a:pt x="4" y="5"/>
                    </a:lnTo>
                    <a:lnTo>
                      <a:pt x="0" y="5"/>
                    </a:lnTo>
                    <a:lnTo>
                      <a:pt x="0" y="5"/>
                    </a:lnTo>
                    <a:lnTo>
                      <a:pt x="4" y="5"/>
                    </a:lnTo>
                    <a:lnTo>
                      <a:pt x="4" y="5"/>
                    </a:lnTo>
                    <a:lnTo>
                      <a:pt x="4" y="5"/>
                    </a:lnTo>
                    <a:lnTo>
                      <a:pt x="8" y="5"/>
                    </a:lnTo>
                    <a:lnTo>
                      <a:pt x="13" y="0"/>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36" name="Freeform 344"/>
              <p:cNvSpPr>
                <a:spLocks/>
              </p:cNvSpPr>
              <p:nvPr/>
            </p:nvSpPr>
            <p:spPr bwMode="auto">
              <a:xfrm>
                <a:off x="3392" y="2383"/>
                <a:ext cx="16" cy="10"/>
              </a:xfrm>
              <a:custGeom>
                <a:avLst/>
                <a:gdLst>
                  <a:gd name="T0" fmla="*/ 13 w 16"/>
                  <a:gd name="T1" fmla="*/ 0 h 10"/>
                  <a:gd name="T2" fmla="*/ 13 w 16"/>
                  <a:gd name="T3" fmla="*/ 0 h 10"/>
                  <a:gd name="T4" fmla="*/ 16 w 16"/>
                  <a:gd name="T5" fmla="*/ 0 h 10"/>
                  <a:gd name="T6" fmla="*/ 16 w 16"/>
                  <a:gd name="T7" fmla="*/ 0 h 10"/>
                  <a:gd name="T8" fmla="*/ 16 w 16"/>
                  <a:gd name="T9" fmla="*/ 0 h 10"/>
                  <a:gd name="T10" fmla="*/ 16 w 16"/>
                  <a:gd name="T11" fmla="*/ 5 h 10"/>
                  <a:gd name="T12" fmla="*/ 16 w 16"/>
                  <a:gd name="T13" fmla="*/ 5 h 10"/>
                  <a:gd name="T14" fmla="*/ 16 w 16"/>
                  <a:gd name="T15" fmla="*/ 5 h 10"/>
                  <a:gd name="T16" fmla="*/ 16 w 16"/>
                  <a:gd name="T17" fmla="*/ 5 h 10"/>
                  <a:gd name="T18" fmla="*/ 13 w 16"/>
                  <a:gd name="T19" fmla="*/ 5 h 10"/>
                  <a:gd name="T20" fmla="*/ 8 w 16"/>
                  <a:gd name="T21" fmla="*/ 10 h 10"/>
                  <a:gd name="T22" fmla="*/ 4 w 16"/>
                  <a:gd name="T23" fmla="*/ 10 h 10"/>
                  <a:gd name="T24" fmla="*/ 4 w 16"/>
                  <a:gd name="T25" fmla="*/ 10 h 10"/>
                  <a:gd name="T26" fmla="*/ 4 w 16"/>
                  <a:gd name="T27" fmla="*/ 10 h 10"/>
                  <a:gd name="T28" fmla="*/ 4 w 16"/>
                  <a:gd name="T29" fmla="*/ 10 h 10"/>
                  <a:gd name="T30" fmla="*/ 4 w 16"/>
                  <a:gd name="T31" fmla="*/ 10 h 10"/>
                  <a:gd name="T32" fmla="*/ 4 w 16"/>
                  <a:gd name="T33" fmla="*/ 10 h 10"/>
                  <a:gd name="T34" fmla="*/ 4 w 16"/>
                  <a:gd name="T35" fmla="*/ 10 h 10"/>
                  <a:gd name="T36" fmla="*/ 4 w 16"/>
                  <a:gd name="T37" fmla="*/ 10 h 10"/>
                  <a:gd name="T38" fmla="*/ 4 w 16"/>
                  <a:gd name="T39" fmla="*/ 5 h 10"/>
                  <a:gd name="T40" fmla="*/ 4 w 16"/>
                  <a:gd name="T41" fmla="*/ 5 h 10"/>
                  <a:gd name="T42" fmla="*/ 0 w 16"/>
                  <a:gd name="T43" fmla="*/ 5 h 10"/>
                  <a:gd name="T44" fmla="*/ 4 w 16"/>
                  <a:gd name="T45" fmla="*/ 5 h 10"/>
                  <a:gd name="T46" fmla="*/ 4 w 16"/>
                  <a:gd name="T47" fmla="*/ 5 h 10"/>
                  <a:gd name="T48" fmla="*/ 4 w 16"/>
                  <a:gd name="T49" fmla="*/ 5 h 10"/>
                  <a:gd name="T50" fmla="*/ 4 w 16"/>
                  <a:gd name="T51" fmla="*/ 5 h 10"/>
                  <a:gd name="T52" fmla="*/ 8 w 16"/>
                  <a:gd name="T53" fmla="*/ 5 h 10"/>
                  <a:gd name="T54" fmla="*/ 13 w 16"/>
                  <a:gd name="T5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0">
                    <a:moveTo>
                      <a:pt x="13" y="0"/>
                    </a:moveTo>
                    <a:lnTo>
                      <a:pt x="13" y="0"/>
                    </a:lnTo>
                    <a:lnTo>
                      <a:pt x="16" y="0"/>
                    </a:lnTo>
                    <a:lnTo>
                      <a:pt x="16" y="0"/>
                    </a:lnTo>
                    <a:lnTo>
                      <a:pt x="16" y="0"/>
                    </a:lnTo>
                    <a:lnTo>
                      <a:pt x="16" y="5"/>
                    </a:lnTo>
                    <a:lnTo>
                      <a:pt x="16" y="5"/>
                    </a:lnTo>
                    <a:lnTo>
                      <a:pt x="16" y="5"/>
                    </a:lnTo>
                    <a:lnTo>
                      <a:pt x="16" y="5"/>
                    </a:lnTo>
                    <a:lnTo>
                      <a:pt x="13" y="5"/>
                    </a:lnTo>
                    <a:lnTo>
                      <a:pt x="8" y="10"/>
                    </a:lnTo>
                    <a:lnTo>
                      <a:pt x="4" y="10"/>
                    </a:lnTo>
                    <a:lnTo>
                      <a:pt x="4" y="10"/>
                    </a:lnTo>
                    <a:lnTo>
                      <a:pt x="4" y="10"/>
                    </a:lnTo>
                    <a:lnTo>
                      <a:pt x="4" y="10"/>
                    </a:lnTo>
                    <a:lnTo>
                      <a:pt x="4" y="10"/>
                    </a:lnTo>
                    <a:lnTo>
                      <a:pt x="4" y="10"/>
                    </a:lnTo>
                    <a:lnTo>
                      <a:pt x="4" y="10"/>
                    </a:lnTo>
                    <a:lnTo>
                      <a:pt x="4" y="10"/>
                    </a:lnTo>
                    <a:lnTo>
                      <a:pt x="4" y="5"/>
                    </a:lnTo>
                    <a:lnTo>
                      <a:pt x="4" y="5"/>
                    </a:lnTo>
                    <a:lnTo>
                      <a:pt x="0" y="5"/>
                    </a:lnTo>
                    <a:lnTo>
                      <a:pt x="4" y="5"/>
                    </a:lnTo>
                    <a:lnTo>
                      <a:pt x="4" y="5"/>
                    </a:lnTo>
                    <a:lnTo>
                      <a:pt x="4" y="5"/>
                    </a:lnTo>
                    <a:lnTo>
                      <a:pt x="4" y="5"/>
                    </a:lnTo>
                    <a:lnTo>
                      <a:pt x="8" y="5"/>
                    </a:lnTo>
                    <a:lnTo>
                      <a:pt x="13" y="0"/>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37" name="Freeform 345"/>
              <p:cNvSpPr>
                <a:spLocks/>
              </p:cNvSpPr>
              <p:nvPr/>
            </p:nvSpPr>
            <p:spPr bwMode="auto">
              <a:xfrm>
                <a:off x="3396" y="2383"/>
                <a:ext cx="12" cy="10"/>
              </a:xfrm>
              <a:custGeom>
                <a:avLst/>
                <a:gdLst>
                  <a:gd name="T0" fmla="*/ 9 w 12"/>
                  <a:gd name="T1" fmla="*/ 0 h 10"/>
                  <a:gd name="T2" fmla="*/ 9 w 12"/>
                  <a:gd name="T3" fmla="*/ 0 h 10"/>
                  <a:gd name="T4" fmla="*/ 9 w 12"/>
                  <a:gd name="T5" fmla="*/ 0 h 10"/>
                  <a:gd name="T6" fmla="*/ 12 w 12"/>
                  <a:gd name="T7" fmla="*/ 0 h 10"/>
                  <a:gd name="T8" fmla="*/ 12 w 12"/>
                  <a:gd name="T9" fmla="*/ 0 h 10"/>
                  <a:gd name="T10" fmla="*/ 12 w 12"/>
                  <a:gd name="T11" fmla="*/ 5 h 10"/>
                  <a:gd name="T12" fmla="*/ 12 w 12"/>
                  <a:gd name="T13" fmla="*/ 5 h 10"/>
                  <a:gd name="T14" fmla="*/ 12 w 12"/>
                  <a:gd name="T15" fmla="*/ 5 h 10"/>
                  <a:gd name="T16" fmla="*/ 12 w 12"/>
                  <a:gd name="T17" fmla="*/ 5 h 10"/>
                  <a:gd name="T18" fmla="*/ 9 w 12"/>
                  <a:gd name="T19" fmla="*/ 5 h 10"/>
                  <a:gd name="T20" fmla="*/ 4 w 12"/>
                  <a:gd name="T21" fmla="*/ 10 h 10"/>
                  <a:gd name="T22" fmla="*/ 0 w 12"/>
                  <a:gd name="T23" fmla="*/ 10 h 10"/>
                  <a:gd name="T24" fmla="*/ 0 w 12"/>
                  <a:gd name="T25" fmla="*/ 10 h 10"/>
                  <a:gd name="T26" fmla="*/ 0 w 12"/>
                  <a:gd name="T27" fmla="*/ 10 h 10"/>
                  <a:gd name="T28" fmla="*/ 0 w 12"/>
                  <a:gd name="T29" fmla="*/ 10 h 10"/>
                  <a:gd name="T30" fmla="*/ 0 w 12"/>
                  <a:gd name="T31" fmla="*/ 10 h 10"/>
                  <a:gd name="T32" fmla="*/ 0 w 12"/>
                  <a:gd name="T33" fmla="*/ 10 h 10"/>
                  <a:gd name="T34" fmla="*/ 0 w 12"/>
                  <a:gd name="T35" fmla="*/ 10 h 10"/>
                  <a:gd name="T36" fmla="*/ 0 w 12"/>
                  <a:gd name="T37" fmla="*/ 10 h 10"/>
                  <a:gd name="T38" fmla="*/ 0 w 12"/>
                  <a:gd name="T39" fmla="*/ 5 h 10"/>
                  <a:gd name="T40" fmla="*/ 0 w 12"/>
                  <a:gd name="T41" fmla="*/ 5 h 10"/>
                  <a:gd name="T42" fmla="*/ 0 w 12"/>
                  <a:gd name="T43" fmla="*/ 5 h 10"/>
                  <a:gd name="T44" fmla="*/ 0 w 12"/>
                  <a:gd name="T45" fmla="*/ 5 h 10"/>
                  <a:gd name="T46" fmla="*/ 0 w 12"/>
                  <a:gd name="T47" fmla="*/ 5 h 10"/>
                  <a:gd name="T48" fmla="*/ 0 w 12"/>
                  <a:gd name="T49" fmla="*/ 5 h 10"/>
                  <a:gd name="T50" fmla="*/ 0 w 12"/>
                  <a:gd name="T51" fmla="*/ 5 h 10"/>
                  <a:gd name="T52" fmla="*/ 4 w 12"/>
                  <a:gd name="T53" fmla="*/ 5 h 10"/>
                  <a:gd name="T54" fmla="*/ 9 w 12"/>
                  <a:gd name="T5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0">
                    <a:moveTo>
                      <a:pt x="9" y="0"/>
                    </a:moveTo>
                    <a:lnTo>
                      <a:pt x="9" y="0"/>
                    </a:lnTo>
                    <a:lnTo>
                      <a:pt x="9" y="0"/>
                    </a:lnTo>
                    <a:lnTo>
                      <a:pt x="12" y="0"/>
                    </a:lnTo>
                    <a:lnTo>
                      <a:pt x="12" y="0"/>
                    </a:lnTo>
                    <a:lnTo>
                      <a:pt x="12" y="5"/>
                    </a:lnTo>
                    <a:lnTo>
                      <a:pt x="12" y="5"/>
                    </a:lnTo>
                    <a:lnTo>
                      <a:pt x="12" y="5"/>
                    </a:lnTo>
                    <a:lnTo>
                      <a:pt x="12" y="5"/>
                    </a:lnTo>
                    <a:lnTo>
                      <a:pt x="9" y="5"/>
                    </a:lnTo>
                    <a:lnTo>
                      <a:pt x="4"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4" y="5"/>
                    </a:lnTo>
                    <a:lnTo>
                      <a:pt x="9" y="0"/>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38" name="Freeform 346"/>
              <p:cNvSpPr>
                <a:spLocks/>
              </p:cNvSpPr>
              <p:nvPr/>
            </p:nvSpPr>
            <p:spPr bwMode="auto">
              <a:xfrm>
                <a:off x="3396" y="2383"/>
                <a:ext cx="12" cy="10"/>
              </a:xfrm>
              <a:custGeom>
                <a:avLst/>
                <a:gdLst>
                  <a:gd name="T0" fmla="*/ 12 w 12"/>
                  <a:gd name="T1" fmla="*/ 5 h 10"/>
                  <a:gd name="T2" fmla="*/ 9 w 12"/>
                  <a:gd name="T3" fmla="*/ 5 h 10"/>
                  <a:gd name="T4" fmla="*/ 4 w 12"/>
                  <a:gd name="T5" fmla="*/ 10 h 10"/>
                  <a:gd name="T6" fmla="*/ 0 w 12"/>
                  <a:gd name="T7" fmla="*/ 10 h 10"/>
                  <a:gd name="T8" fmla="*/ 0 w 12"/>
                  <a:gd name="T9" fmla="*/ 10 h 10"/>
                  <a:gd name="T10" fmla="*/ 0 w 12"/>
                  <a:gd name="T11" fmla="*/ 10 h 10"/>
                  <a:gd name="T12" fmla="*/ 0 w 12"/>
                  <a:gd name="T13" fmla="*/ 10 h 10"/>
                  <a:gd name="T14" fmla="*/ 0 w 12"/>
                  <a:gd name="T15" fmla="*/ 10 h 10"/>
                  <a:gd name="T16" fmla="*/ 0 w 12"/>
                  <a:gd name="T17" fmla="*/ 10 h 10"/>
                  <a:gd name="T18" fmla="*/ 0 w 12"/>
                  <a:gd name="T19" fmla="*/ 10 h 10"/>
                  <a:gd name="T20" fmla="*/ 0 w 12"/>
                  <a:gd name="T21" fmla="*/ 10 h 10"/>
                  <a:gd name="T22" fmla="*/ 0 w 12"/>
                  <a:gd name="T23" fmla="*/ 5 h 10"/>
                  <a:gd name="T24" fmla="*/ 0 w 12"/>
                  <a:gd name="T25" fmla="*/ 5 h 10"/>
                  <a:gd name="T26" fmla="*/ 0 w 12"/>
                  <a:gd name="T27" fmla="*/ 5 h 10"/>
                  <a:gd name="T28" fmla="*/ 0 w 12"/>
                  <a:gd name="T29" fmla="*/ 5 h 10"/>
                  <a:gd name="T30" fmla="*/ 0 w 12"/>
                  <a:gd name="T31" fmla="*/ 5 h 10"/>
                  <a:gd name="T32" fmla="*/ 0 w 12"/>
                  <a:gd name="T33" fmla="*/ 5 h 10"/>
                  <a:gd name="T34" fmla="*/ 0 w 12"/>
                  <a:gd name="T35" fmla="*/ 5 h 10"/>
                  <a:gd name="T36" fmla="*/ 4 w 12"/>
                  <a:gd name="T37" fmla="*/ 5 h 10"/>
                  <a:gd name="T38" fmla="*/ 9 w 12"/>
                  <a:gd name="T39" fmla="*/ 0 h 10"/>
                  <a:gd name="T40" fmla="*/ 9 w 12"/>
                  <a:gd name="T41" fmla="*/ 0 h 10"/>
                  <a:gd name="T42" fmla="*/ 9 w 12"/>
                  <a:gd name="T43" fmla="*/ 0 h 10"/>
                  <a:gd name="T44" fmla="*/ 9 w 12"/>
                  <a:gd name="T45" fmla="*/ 0 h 10"/>
                  <a:gd name="T46" fmla="*/ 12 w 12"/>
                  <a:gd name="T47" fmla="*/ 0 h 10"/>
                  <a:gd name="T48" fmla="*/ 12 w 12"/>
                  <a:gd name="T49" fmla="*/ 0 h 10"/>
                  <a:gd name="T50" fmla="*/ 12 w 12"/>
                  <a:gd name="T51" fmla="*/ 5 h 10"/>
                  <a:gd name="T52" fmla="*/ 12 w 12"/>
                  <a:gd name="T53" fmla="*/ 5 h 10"/>
                  <a:gd name="T54" fmla="*/ 12 w 12"/>
                  <a:gd name="T5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0">
                    <a:moveTo>
                      <a:pt x="12" y="5"/>
                    </a:moveTo>
                    <a:lnTo>
                      <a:pt x="9" y="5"/>
                    </a:lnTo>
                    <a:lnTo>
                      <a:pt x="4"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4" y="5"/>
                    </a:lnTo>
                    <a:lnTo>
                      <a:pt x="9" y="0"/>
                    </a:lnTo>
                    <a:lnTo>
                      <a:pt x="9" y="0"/>
                    </a:lnTo>
                    <a:lnTo>
                      <a:pt x="9" y="0"/>
                    </a:lnTo>
                    <a:lnTo>
                      <a:pt x="9" y="0"/>
                    </a:lnTo>
                    <a:lnTo>
                      <a:pt x="12" y="0"/>
                    </a:lnTo>
                    <a:lnTo>
                      <a:pt x="12" y="0"/>
                    </a:lnTo>
                    <a:lnTo>
                      <a:pt x="12" y="5"/>
                    </a:lnTo>
                    <a:lnTo>
                      <a:pt x="12" y="5"/>
                    </a:lnTo>
                    <a:lnTo>
                      <a:pt x="12" y="5"/>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39" name="Freeform 347"/>
              <p:cNvSpPr>
                <a:spLocks/>
              </p:cNvSpPr>
              <p:nvPr/>
            </p:nvSpPr>
            <p:spPr bwMode="auto">
              <a:xfrm>
                <a:off x="3355" y="2371"/>
                <a:ext cx="62" cy="50"/>
              </a:xfrm>
              <a:custGeom>
                <a:avLst/>
                <a:gdLst>
                  <a:gd name="T0" fmla="*/ 8 w 62"/>
                  <a:gd name="T1" fmla="*/ 17 h 50"/>
                  <a:gd name="T2" fmla="*/ 8 w 62"/>
                  <a:gd name="T3" fmla="*/ 17 h 50"/>
                  <a:gd name="T4" fmla="*/ 8 w 62"/>
                  <a:gd name="T5" fmla="*/ 12 h 50"/>
                  <a:gd name="T6" fmla="*/ 12 w 62"/>
                  <a:gd name="T7" fmla="*/ 12 h 50"/>
                  <a:gd name="T8" fmla="*/ 12 w 62"/>
                  <a:gd name="T9" fmla="*/ 12 h 50"/>
                  <a:gd name="T10" fmla="*/ 12 w 62"/>
                  <a:gd name="T11" fmla="*/ 12 h 50"/>
                  <a:gd name="T12" fmla="*/ 17 w 62"/>
                  <a:gd name="T13" fmla="*/ 12 h 50"/>
                  <a:gd name="T14" fmla="*/ 17 w 62"/>
                  <a:gd name="T15" fmla="*/ 9 h 50"/>
                  <a:gd name="T16" fmla="*/ 17 w 62"/>
                  <a:gd name="T17" fmla="*/ 9 h 50"/>
                  <a:gd name="T18" fmla="*/ 17 w 62"/>
                  <a:gd name="T19" fmla="*/ 9 h 50"/>
                  <a:gd name="T20" fmla="*/ 20 w 62"/>
                  <a:gd name="T21" fmla="*/ 3 h 50"/>
                  <a:gd name="T22" fmla="*/ 25 w 62"/>
                  <a:gd name="T23" fmla="*/ 3 h 50"/>
                  <a:gd name="T24" fmla="*/ 25 w 62"/>
                  <a:gd name="T25" fmla="*/ 3 h 50"/>
                  <a:gd name="T26" fmla="*/ 28 w 62"/>
                  <a:gd name="T27" fmla="*/ 3 h 50"/>
                  <a:gd name="T28" fmla="*/ 28 w 62"/>
                  <a:gd name="T29" fmla="*/ 3 h 50"/>
                  <a:gd name="T30" fmla="*/ 33 w 62"/>
                  <a:gd name="T31" fmla="*/ 0 h 50"/>
                  <a:gd name="T32" fmla="*/ 33 w 62"/>
                  <a:gd name="T33" fmla="*/ 0 h 50"/>
                  <a:gd name="T34" fmla="*/ 33 w 62"/>
                  <a:gd name="T35" fmla="*/ 3 h 50"/>
                  <a:gd name="T36" fmla="*/ 41 w 62"/>
                  <a:gd name="T37" fmla="*/ 9 h 50"/>
                  <a:gd name="T38" fmla="*/ 45 w 62"/>
                  <a:gd name="T39" fmla="*/ 12 h 50"/>
                  <a:gd name="T40" fmla="*/ 45 w 62"/>
                  <a:gd name="T41" fmla="*/ 12 h 50"/>
                  <a:gd name="T42" fmla="*/ 45 w 62"/>
                  <a:gd name="T43" fmla="*/ 17 h 50"/>
                  <a:gd name="T44" fmla="*/ 50 w 62"/>
                  <a:gd name="T45" fmla="*/ 26 h 50"/>
                  <a:gd name="T46" fmla="*/ 53 w 62"/>
                  <a:gd name="T47" fmla="*/ 31 h 50"/>
                  <a:gd name="T48" fmla="*/ 53 w 62"/>
                  <a:gd name="T49" fmla="*/ 31 h 50"/>
                  <a:gd name="T50" fmla="*/ 53 w 62"/>
                  <a:gd name="T51" fmla="*/ 31 h 50"/>
                  <a:gd name="T52" fmla="*/ 58 w 62"/>
                  <a:gd name="T53" fmla="*/ 31 h 50"/>
                  <a:gd name="T54" fmla="*/ 62 w 62"/>
                  <a:gd name="T55" fmla="*/ 31 h 50"/>
                  <a:gd name="T56" fmla="*/ 62 w 62"/>
                  <a:gd name="T57" fmla="*/ 31 h 50"/>
                  <a:gd name="T58" fmla="*/ 62 w 62"/>
                  <a:gd name="T59" fmla="*/ 36 h 50"/>
                  <a:gd name="T60" fmla="*/ 58 w 62"/>
                  <a:gd name="T61" fmla="*/ 40 h 50"/>
                  <a:gd name="T62" fmla="*/ 53 w 62"/>
                  <a:gd name="T63" fmla="*/ 40 h 50"/>
                  <a:gd name="T64" fmla="*/ 53 w 62"/>
                  <a:gd name="T65" fmla="*/ 40 h 50"/>
                  <a:gd name="T66" fmla="*/ 45 w 62"/>
                  <a:gd name="T67" fmla="*/ 45 h 50"/>
                  <a:gd name="T68" fmla="*/ 41 w 62"/>
                  <a:gd name="T69" fmla="*/ 45 h 50"/>
                  <a:gd name="T70" fmla="*/ 41 w 62"/>
                  <a:gd name="T71" fmla="*/ 45 h 50"/>
                  <a:gd name="T72" fmla="*/ 41 w 62"/>
                  <a:gd name="T73" fmla="*/ 45 h 50"/>
                  <a:gd name="T74" fmla="*/ 33 w 62"/>
                  <a:gd name="T75" fmla="*/ 50 h 50"/>
                  <a:gd name="T76" fmla="*/ 17 w 62"/>
                  <a:gd name="T77" fmla="*/ 50 h 50"/>
                  <a:gd name="T78" fmla="*/ 8 w 62"/>
                  <a:gd name="T79" fmla="*/ 45 h 50"/>
                  <a:gd name="T80" fmla="*/ 8 w 62"/>
                  <a:gd name="T81" fmla="*/ 45 h 50"/>
                  <a:gd name="T82" fmla="*/ 4 w 62"/>
                  <a:gd name="T83" fmla="*/ 40 h 50"/>
                  <a:gd name="T84" fmla="*/ 0 w 62"/>
                  <a:gd name="T85" fmla="*/ 36 h 50"/>
                  <a:gd name="T86" fmla="*/ 0 w 62"/>
                  <a:gd name="T87" fmla="*/ 31 h 50"/>
                  <a:gd name="T88" fmla="*/ 0 w 62"/>
                  <a:gd name="T89" fmla="*/ 31 h 50"/>
                  <a:gd name="T90" fmla="*/ 0 w 62"/>
                  <a:gd name="T91" fmla="*/ 26 h 50"/>
                  <a:gd name="T92" fmla="*/ 0 w 62"/>
                  <a:gd name="T93" fmla="*/ 22 h 50"/>
                  <a:gd name="T94" fmla="*/ 4 w 62"/>
                  <a:gd name="T95" fmla="*/ 17 h 50"/>
                  <a:gd name="T96" fmla="*/ 4 w 62"/>
                  <a:gd name="T97" fmla="*/ 17 h 50"/>
                  <a:gd name="T98" fmla="*/ 4 w 62"/>
                  <a:gd name="T99" fmla="*/ 17 h 50"/>
                  <a:gd name="T100" fmla="*/ 8 w 62"/>
                  <a:gd name="T101" fmla="*/ 17 h 50"/>
                  <a:gd name="T102" fmla="*/ 8 w 62"/>
                  <a:gd name="T103"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 h="50">
                    <a:moveTo>
                      <a:pt x="8" y="17"/>
                    </a:moveTo>
                    <a:lnTo>
                      <a:pt x="8" y="17"/>
                    </a:lnTo>
                    <a:lnTo>
                      <a:pt x="8" y="12"/>
                    </a:lnTo>
                    <a:lnTo>
                      <a:pt x="12" y="12"/>
                    </a:lnTo>
                    <a:lnTo>
                      <a:pt x="12" y="12"/>
                    </a:lnTo>
                    <a:lnTo>
                      <a:pt x="12" y="12"/>
                    </a:lnTo>
                    <a:lnTo>
                      <a:pt x="17" y="12"/>
                    </a:lnTo>
                    <a:lnTo>
                      <a:pt x="17" y="9"/>
                    </a:lnTo>
                    <a:lnTo>
                      <a:pt x="17" y="9"/>
                    </a:lnTo>
                    <a:lnTo>
                      <a:pt x="17" y="9"/>
                    </a:lnTo>
                    <a:lnTo>
                      <a:pt x="20" y="3"/>
                    </a:lnTo>
                    <a:lnTo>
                      <a:pt x="25" y="3"/>
                    </a:lnTo>
                    <a:lnTo>
                      <a:pt x="25" y="3"/>
                    </a:lnTo>
                    <a:lnTo>
                      <a:pt x="28" y="3"/>
                    </a:lnTo>
                    <a:lnTo>
                      <a:pt x="28" y="3"/>
                    </a:lnTo>
                    <a:lnTo>
                      <a:pt x="33" y="0"/>
                    </a:lnTo>
                    <a:lnTo>
                      <a:pt x="33" y="0"/>
                    </a:lnTo>
                    <a:lnTo>
                      <a:pt x="33" y="3"/>
                    </a:lnTo>
                    <a:lnTo>
                      <a:pt x="41" y="9"/>
                    </a:lnTo>
                    <a:lnTo>
                      <a:pt x="45" y="12"/>
                    </a:lnTo>
                    <a:lnTo>
                      <a:pt x="45" y="12"/>
                    </a:lnTo>
                    <a:lnTo>
                      <a:pt x="45" y="17"/>
                    </a:lnTo>
                    <a:lnTo>
                      <a:pt x="50" y="26"/>
                    </a:lnTo>
                    <a:lnTo>
                      <a:pt x="53" y="31"/>
                    </a:lnTo>
                    <a:lnTo>
                      <a:pt x="53" y="31"/>
                    </a:lnTo>
                    <a:lnTo>
                      <a:pt x="53" y="31"/>
                    </a:lnTo>
                    <a:lnTo>
                      <a:pt x="58" y="31"/>
                    </a:lnTo>
                    <a:lnTo>
                      <a:pt x="62" y="31"/>
                    </a:lnTo>
                    <a:lnTo>
                      <a:pt x="62" y="31"/>
                    </a:lnTo>
                    <a:lnTo>
                      <a:pt x="62" y="36"/>
                    </a:lnTo>
                    <a:lnTo>
                      <a:pt x="58" y="40"/>
                    </a:lnTo>
                    <a:lnTo>
                      <a:pt x="53" y="40"/>
                    </a:lnTo>
                    <a:lnTo>
                      <a:pt x="53" y="40"/>
                    </a:lnTo>
                    <a:lnTo>
                      <a:pt x="45" y="45"/>
                    </a:lnTo>
                    <a:lnTo>
                      <a:pt x="41" y="45"/>
                    </a:lnTo>
                    <a:lnTo>
                      <a:pt x="41" y="45"/>
                    </a:lnTo>
                    <a:lnTo>
                      <a:pt x="41" y="45"/>
                    </a:lnTo>
                    <a:lnTo>
                      <a:pt x="33" y="50"/>
                    </a:lnTo>
                    <a:lnTo>
                      <a:pt x="17" y="50"/>
                    </a:lnTo>
                    <a:lnTo>
                      <a:pt x="8" y="45"/>
                    </a:lnTo>
                    <a:lnTo>
                      <a:pt x="8" y="45"/>
                    </a:lnTo>
                    <a:lnTo>
                      <a:pt x="4" y="40"/>
                    </a:lnTo>
                    <a:lnTo>
                      <a:pt x="0" y="36"/>
                    </a:lnTo>
                    <a:lnTo>
                      <a:pt x="0" y="31"/>
                    </a:lnTo>
                    <a:lnTo>
                      <a:pt x="0" y="31"/>
                    </a:lnTo>
                    <a:lnTo>
                      <a:pt x="0" y="26"/>
                    </a:lnTo>
                    <a:lnTo>
                      <a:pt x="0" y="22"/>
                    </a:lnTo>
                    <a:lnTo>
                      <a:pt x="4" y="17"/>
                    </a:lnTo>
                    <a:lnTo>
                      <a:pt x="4" y="17"/>
                    </a:lnTo>
                    <a:lnTo>
                      <a:pt x="4" y="17"/>
                    </a:lnTo>
                    <a:lnTo>
                      <a:pt x="8" y="17"/>
                    </a:lnTo>
                    <a:lnTo>
                      <a:pt x="8" y="17"/>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40" name="Freeform 348"/>
              <p:cNvSpPr>
                <a:spLocks/>
              </p:cNvSpPr>
              <p:nvPr/>
            </p:nvSpPr>
            <p:spPr bwMode="auto">
              <a:xfrm>
                <a:off x="3363" y="2388"/>
                <a:ext cx="45" cy="33"/>
              </a:xfrm>
              <a:custGeom>
                <a:avLst/>
                <a:gdLst>
                  <a:gd name="T0" fmla="*/ 42 w 45"/>
                  <a:gd name="T1" fmla="*/ 14 h 33"/>
                  <a:gd name="T2" fmla="*/ 33 w 45"/>
                  <a:gd name="T3" fmla="*/ 14 h 33"/>
                  <a:gd name="T4" fmla="*/ 29 w 45"/>
                  <a:gd name="T5" fmla="*/ 14 h 33"/>
                  <a:gd name="T6" fmla="*/ 29 w 45"/>
                  <a:gd name="T7" fmla="*/ 5 h 33"/>
                  <a:gd name="T8" fmla="*/ 25 w 45"/>
                  <a:gd name="T9" fmla="*/ 5 h 33"/>
                  <a:gd name="T10" fmla="*/ 25 w 45"/>
                  <a:gd name="T11" fmla="*/ 0 h 33"/>
                  <a:gd name="T12" fmla="*/ 25 w 45"/>
                  <a:gd name="T13" fmla="*/ 0 h 33"/>
                  <a:gd name="T14" fmla="*/ 25 w 45"/>
                  <a:gd name="T15" fmla="*/ 0 h 33"/>
                  <a:gd name="T16" fmla="*/ 25 w 45"/>
                  <a:gd name="T17" fmla="*/ 0 h 33"/>
                  <a:gd name="T18" fmla="*/ 20 w 45"/>
                  <a:gd name="T19" fmla="*/ 0 h 33"/>
                  <a:gd name="T20" fmla="*/ 25 w 45"/>
                  <a:gd name="T21" fmla="*/ 5 h 33"/>
                  <a:gd name="T22" fmla="*/ 33 w 45"/>
                  <a:gd name="T23" fmla="*/ 19 h 33"/>
                  <a:gd name="T24" fmla="*/ 33 w 45"/>
                  <a:gd name="T25" fmla="*/ 19 h 33"/>
                  <a:gd name="T26" fmla="*/ 29 w 45"/>
                  <a:gd name="T27" fmla="*/ 23 h 33"/>
                  <a:gd name="T28" fmla="*/ 25 w 45"/>
                  <a:gd name="T29" fmla="*/ 23 h 33"/>
                  <a:gd name="T30" fmla="*/ 20 w 45"/>
                  <a:gd name="T31" fmla="*/ 23 h 33"/>
                  <a:gd name="T32" fmla="*/ 17 w 45"/>
                  <a:gd name="T33" fmla="*/ 19 h 33"/>
                  <a:gd name="T34" fmla="*/ 17 w 45"/>
                  <a:gd name="T35" fmla="*/ 5 h 33"/>
                  <a:gd name="T36" fmla="*/ 17 w 45"/>
                  <a:gd name="T37" fmla="*/ 5 h 33"/>
                  <a:gd name="T38" fmla="*/ 17 w 45"/>
                  <a:gd name="T39" fmla="*/ 5 h 33"/>
                  <a:gd name="T40" fmla="*/ 17 w 45"/>
                  <a:gd name="T41" fmla="*/ 5 h 33"/>
                  <a:gd name="T42" fmla="*/ 12 w 45"/>
                  <a:gd name="T43" fmla="*/ 5 h 33"/>
                  <a:gd name="T44" fmla="*/ 12 w 45"/>
                  <a:gd name="T45" fmla="*/ 9 h 33"/>
                  <a:gd name="T46" fmla="*/ 12 w 45"/>
                  <a:gd name="T47" fmla="*/ 5 h 33"/>
                  <a:gd name="T48" fmla="*/ 12 w 45"/>
                  <a:gd name="T49" fmla="*/ 5 h 33"/>
                  <a:gd name="T50" fmla="*/ 12 w 45"/>
                  <a:gd name="T51" fmla="*/ 5 h 33"/>
                  <a:gd name="T52" fmla="*/ 12 w 45"/>
                  <a:gd name="T53" fmla="*/ 9 h 33"/>
                  <a:gd name="T54" fmla="*/ 12 w 45"/>
                  <a:gd name="T55" fmla="*/ 9 h 33"/>
                  <a:gd name="T56" fmla="*/ 17 w 45"/>
                  <a:gd name="T57" fmla="*/ 14 h 33"/>
                  <a:gd name="T58" fmla="*/ 20 w 45"/>
                  <a:gd name="T59" fmla="*/ 23 h 33"/>
                  <a:gd name="T60" fmla="*/ 20 w 45"/>
                  <a:gd name="T61" fmla="*/ 28 h 33"/>
                  <a:gd name="T62" fmla="*/ 17 w 45"/>
                  <a:gd name="T63" fmla="*/ 28 h 33"/>
                  <a:gd name="T64" fmla="*/ 12 w 45"/>
                  <a:gd name="T65" fmla="*/ 28 h 33"/>
                  <a:gd name="T66" fmla="*/ 9 w 45"/>
                  <a:gd name="T67" fmla="*/ 23 h 33"/>
                  <a:gd name="T68" fmla="*/ 9 w 45"/>
                  <a:gd name="T69" fmla="*/ 23 h 33"/>
                  <a:gd name="T70" fmla="*/ 4 w 45"/>
                  <a:gd name="T71" fmla="*/ 14 h 33"/>
                  <a:gd name="T72" fmla="*/ 4 w 45"/>
                  <a:gd name="T73" fmla="*/ 14 h 33"/>
                  <a:gd name="T74" fmla="*/ 4 w 45"/>
                  <a:gd name="T75" fmla="*/ 14 h 33"/>
                  <a:gd name="T76" fmla="*/ 4 w 45"/>
                  <a:gd name="T77" fmla="*/ 14 h 33"/>
                  <a:gd name="T78" fmla="*/ 4 w 45"/>
                  <a:gd name="T79" fmla="*/ 14 h 33"/>
                  <a:gd name="T80" fmla="*/ 0 w 45"/>
                  <a:gd name="T81" fmla="*/ 14 h 33"/>
                  <a:gd name="T82" fmla="*/ 4 w 45"/>
                  <a:gd name="T83" fmla="*/ 14 h 33"/>
                  <a:gd name="T84" fmla="*/ 4 w 45"/>
                  <a:gd name="T85" fmla="*/ 14 h 33"/>
                  <a:gd name="T86" fmla="*/ 4 w 45"/>
                  <a:gd name="T87" fmla="*/ 19 h 33"/>
                  <a:gd name="T88" fmla="*/ 4 w 45"/>
                  <a:gd name="T89" fmla="*/ 23 h 33"/>
                  <a:gd name="T90" fmla="*/ 12 w 45"/>
                  <a:gd name="T91" fmla="*/ 28 h 33"/>
                  <a:gd name="T92" fmla="*/ 9 w 45"/>
                  <a:gd name="T93" fmla="*/ 33 h 33"/>
                  <a:gd name="T94" fmla="*/ 9 w 45"/>
                  <a:gd name="T95" fmla="*/ 33 h 33"/>
                  <a:gd name="T96" fmla="*/ 12 w 45"/>
                  <a:gd name="T97" fmla="*/ 33 h 33"/>
                  <a:gd name="T98" fmla="*/ 29 w 45"/>
                  <a:gd name="T99" fmla="*/ 28 h 33"/>
                  <a:gd name="T100" fmla="*/ 29 w 45"/>
                  <a:gd name="T101" fmla="*/ 28 h 33"/>
                  <a:gd name="T102" fmla="*/ 33 w 45"/>
                  <a:gd name="T103" fmla="*/ 23 h 33"/>
                  <a:gd name="T104" fmla="*/ 33 w 45"/>
                  <a:gd name="T105" fmla="*/ 23 h 33"/>
                  <a:gd name="T106" fmla="*/ 33 w 45"/>
                  <a:gd name="T107" fmla="*/ 19 h 33"/>
                  <a:gd name="T108" fmla="*/ 33 w 45"/>
                  <a:gd name="T109" fmla="*/ 23 h 33"/>
                  <a:gd name="T110" fmla="*/ 33 w 45"/>
                  <a:gd name="T111" fmla="*/ 23 h 33"/>
                  <a:gd name="T112" fmla="*/ 33 w 45"/>
                  <a:gd name="T113" fmla="*/ 23 h 33"/>
                  <a:gd name="T114" fmla="*/ 37 w 45"/>
                  <a:gd name="T115" fmla="*/ 19 h 33"/>
                  <a:gd name="T116" fmla="*/ 37 w 45"/>
                  <a:gd name="T117" fmla="*/ 19 h 33"/>
                  <a:gd name="T118" fmla="*/ 45 w 45"/>
                  <a:gd name="T119" fmla="*/ 14 h 33"/>
                  <a:gd name="T120" fmla="*/ 45 w 45"/>
                  <a:gd name="T121" fmla="*/ 14 h 33"/>
                  <a:gd name="T122" fmla="*/ 42 w 45"/>
                  <a:gd name="T123"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 h="33">
                    <a:moveTo>
                      <a:pt x="42" y="9"/>
                    </a:moveTo>
                    <a:lnTo>
                      <a:pt x="42" y="14"/>
                    </a:lnTo>
                    <a:lnTo>
                      <a:pt x="37" y="19"/>
                    </a:lnTo>
                    <a:lnTo>
                      <a:pt x="33" y="14"/>
                    </a:lnTo>
                    <a:lnTo>
                      <a:pt x="33" y="14"/>
                    </a:lnTo>
                    <a:lnTo>
                      <a:pt x="29" y="14"/>
                    </a:lnTo>
                    <a:lnTo>
                      <a:pt x="29" y="9"/>
                    </a:lnTo>
                    <a:lnTo>
                      <a:pt x="29" y="5"/>
                    </a:lnTo>
                    <a:lnTo>
                      <a:pt x="29" y="5"/>
                    </a:lnTo>
                    <a:lnTo>
                      <a:pt x="25" y="5"/>
                    </a:lnTo>
                    <a:lnTo>
                      <a:pt x="25" y="5"/>
                    </a:lnTo>
                    <a:lnTo>
                      <a:pt x="25" y="0"/>
                    </a:lnTo>
                    <a:lnTo>
                      <a:pt x="25" y="0"/>
                    </a:lnTo>
                    <a:lnTo>
                      <a:pt x="25" y="0"/>
                    </a:lnTo>
                    <a:lnTo>
                      <a:pt x="25" y="0"/>
                    </a:lnTo>
                    <a:lnTo>
                      <a:pt x="25" y="0"/>
                    </a:lnTo>
                    <a:lnTo>
                      <a:pt x="25" y="0"/>
                    </a:lnTo>
                    <a:lnTo>
                      <a:pt x="25" y="0"/>
                    </a:lnTo>
                    <a:lnTo>
                      <a:pt x="20" y="0"/>
                    </a:lnTo>
                    <a:lnTo>
                      <a:pt x="20" y="0"/>
                    </a:lnTo>
                    <a:lnTo>
                      <a:pt x="20" y="0"/>
                    </a:lnTo>
                    <a:lnTo>
                      <a:pt x="25" y="5"/>
                    </a:lnTo>
                    <a:lnTo>
                      <a:pt x="29" y="14"/>
                    </a:lnTo>
                    <a:lnTo>
                      <a:pt x="33" y="19"/>
                    </a:lnTo>
                    <a:lnTo>
                      <a:pt x="33" y="19"/>
                    </a:lnTo>
                    <a:lnTo>
                      <a:pt x="33" y="19"/>
                    </a:lnTo>
                    <a:lnTo>
                      <a:pt x="29" y="23"/>
                    </a:lnTo>
                    <a:lnTo>
                      <a:pt x="29" y="23"/>
                    </a:lnTo>
                    <a:lnTo>
                      <a:pt x="29" y="23"/>
                    </a:lnTo>
                    <a:lnTo>
                      <a:pt x="25" y="23"/>
                    </a:lnTo>
                    <a:lnTo>
                      <a:pt x="20" y="23"/>
                    </a:lnTo>
                    <a:lnTo>
                      <a:pt x="20" y="23"/>
                    </a:lnTo>
                    <a:lnTo>
                      <a:pt x="20" y="23"/>
                    </a:lnTo>
                    <a:lnTo>
                      <a:pt x="17" y="19"/>
                    </a:lnTo>
                    <a:lnTo>
                      <a:pt x="17" y="14"/>
                    </a:lnTo>
                    <a:lnTo>
                      <a:pt x="17" y="5"/>
                    </a:lnTo>
                    <a:lnTo>
                      <a:pt x="17" y="5"/>
                    </a:lnTo>
                    <a:lnTo>
                      <a:pt x="17" y="5"/>
                    </a:lnTo>
                    <a:lnTo>
                      <a:pt x="17" y="5"/>
                    </a:lnTo>
                    <a:lnTo>
                      <a:pt x="17" y="5"/>
                    </a:lnTo>
                    <a:lnTo>
                      <a:pt x="17" y="5"/>
                    </a:lnTo>
                    <a:lnTo>
                      <a:pt x="17" y="5"/>
                    </a:lnTo>
                    <a:lnTo>
                      <a:pt x="12" y="5"/>
                    </a:lnTo>
                    <a:lnTo>
                      <a:pt x="12" y="5"/>
                    </a:lnTo>
                    <a:lnTo>
                      <a:pt x="12" y="5"/>
                    </a:lnTo>
                    <a:lnTo>
                      <a:pt x="12" y="9"/>
                    </a:lnTo>
                    <a:lnTo>
                      <a:pt x="12" y="9"/>
                    </a:lnTo>
                    <a:lnTo>
                      <a:pt x="12" y="5"/>
                    </a:lnTo>
                    <a:lnTo>
                      <a:pt x="12" y="5"/>
                    </a:lnTo>
                    <a:lnTo>
                      <a:pt x="12" y="5"/>
                    </a:lnTo>
                    <a:lnTo>
                      <a:pt x="9" y="5"/>
                    </a:lnTo>
                    <a:lnTo>
                      <a:pt x="12" y="5"/>
                    </a:lnTo>
                    <a:lnTo>
                      <a:pt x="12" y="5"/>
                    </a:lnTo>
                    <a:lnTo>
                      <a:pt x="12" y="9"/>
                    </a:lnTo>
                    <a:lnTo>
                      <a:pt x="12" y="9"/>
                    </a:lnTo>
                    <a:lnTo>
                      <a:pt x="12" y="9"/>
                    </a:lnTo>
                    <a:lnTo>
                      <a:pt x="12" y="9"/>
                    </a:lnTo>
                    <a:lnTo>
                      <a:pt x="17" y="14"/>
                    </a:lnTo>
                    <a:lnTo>
                      <a:pt x="17" y="19"/>
                    </a:lnTo>
                    <a:lnTo>
                      <a:pt x="20" y="23"/>
                    </a:lnTo>
                    <a:lnTo>
                      <a:pt x="20" y="23"/>
                    </a:lnTo>
                    <a:lnTo>
                      <a:pt x="20" y="28"/>
                    </a:lnTo>
                    <a:lnTo>
                      <a:pt x="17" y="28"/>
                    </a:lnTo>
                    <a:lnTo>
                      <a:pt x="17" y="28"/>
                    </a:lnTo>
                    <a:lnTo>
                      <a:pt x="17" y="28"/>
                    </a:lnTo>
                    <a:lnTo>
                      <a:pt x="12" y="28"/>
                    </a:lnTo>
                    <a:lnTo>
                      <a:pt x="12" y="28"/>
                    </a:lnTo>
                    <a:lnTo>
                      <a:pt x="9" y="23"/>
                    </a:lnTo>
                    <a:lnTo>
                      <a:pt x="9" y="23"/>
                    </a:lnTo>
                    <a:lnTo>
                      <a:pt x="9" y="23"/>
                    </a:lnTo>
                    <a:lnTo>
                      <a:pt x="4" y="19"/>
                    </a:lnTo>
                    <a:lnTo>
                      <a:pt x="4" y="14"/>
                    </a:lnTo>
                    <a:lnTo>
                      <a:pt x="4" y="14"/>
                    </a:lnTo>
                    <a:lnTo>
                      <a:pt x="4" y="14"/>
                    </a:lnTo>
                    <a:lnTo>
                      <a:pt x="4" y="14"/>
                    </a:lnTo>
                    <a:lnTo>
                      <a:pt x="4" y="14"/>
                    </a:lnTo>
                    <a:lnTo>
                      <a:pt x="4" y="14"/>
                    </a:lnTo>
                    <a:lnTo>
                      <a:pt x="4" y="14"/>
                    </a:lnTo>
                    <a:lnTo>
                      <a:pt x="4" y="19"/>
                    </a:lnTo>
                    <a:lnTo>
                      <a:pt x="4" y="14"/>
                    </a:lnTo>
                    <a:lnTo>
                      <a:pt x="4" y="14"/>
                    </a:lnTo>
                    <a:lnTo>
                      <a:pt x="0" y="14"/>
                    </a:lnTo>
                    <a:lnTo>
                      <a:pt x="0" y="14"/>
                    </a:lnTo>
                    <a:lnTo>
                      <a:pt x="4" y="14"/>
                    </a:lnTo>
                    <a:lnTo>
                      <a:pt x="4" y="14"/>
                    </a:lnTo>
                    <a:lnTo>
                      <a:pt x="4" y="14"/>
                    </a:lnTo>
                    <a:lnTo>
                      <a:pt x="4" y="19"/>
                    </a:lnTo>
                    <a:lnTo>
                      <a:pt x="4" y="19"/>
                    </a:lnTo>
                    <a:lnTo>
                      <a:pt x="4" y="19"/>
                    </a:lnTo>
                    <a:lnTo>
                      <a:pt x="4" y="23"/>
                    </a:lnTo>
                    <a:lnTo>
                      <a:pt x="9" y="28"/>
                    </a:lnTo>
                    <a:lnTo>
                      <a:pt x="12" y="28"/>
                    </a:lnTo>
                    <a:lnTo>
                      <a:pt x="12" y="28"/>
                    </a:lnTo>
                    <a:lnTo>
                      <a:pt x="9" y="33"/>
                    </a:lnTo>
                    <a:lnTo>
                      <a:pt x="9" y="33"/>
                    </a:lnTo>
                    <a:lnTo>
                      <a:pt x="9" y="33"/>
                    </a:lnTo>
                    <a:lnTo>
                      <a:pt x="9" y="33"/>
                    </a:lnTo>
                    <a:lnTo>
                      <a:pt x="12" y="33"/>
                    </a:lnTo>
                    <a:lnTo>
                      <a:pt x="20" y="33"/>
                    </a:lnTo>
                    <a:lnTo>
                      <a:pt x="29" y="28"/>
                    </a:lnTo>
                    <a:lnTo>
                      <a:pt x="29" y="28"/>
                    </a:lnTo>
                    <a:lnTo>
                      <a:pt x="29" y="28"/>
                    </a:lnTo>
                    <a:lnTo>
                      <a:pt x="29" y="28"/>
                    </a:lnTo>
                    <a:lnTo>
                      <a:pt x="33" y="23"/>
                    </a:lnTo>
                    <a:lnTo>
                      <a:pt x="33" y="23"/>
                    </a:lnTo>
                    <a:lnTo>
                      <a:pt x="33" y="23"/>
                    </a:lnTo>
                    <a:lnTo>
                      <a:pt x="33" y="23"/>
                    </a:lnTo>
                    <a:lnTo>
                      <a:pt x="33" y="19"/>
                    </a:lnTo>
                    <a:lnTo>
                      <a:pt x="33" y="19"/>
                    </a:lnTo>
                    <a:lnTo>
                      <a:pt x="33" y="23"/>
                    </a:lnTo>
                    <a:lnTo>
                      <a:pt x="33" y="23"/>
                    </a:lnTo>
                    <a:lnTo>
                      <a:pt x="33" y="23"/>
                    </a:lnTo>
                    <a:lnTo>
                      <a:pt x="33" y="23"/>
                    </a:lnTo>
                    <a:lnTo>
                      <a:pt x="33" y="23"/>
                    </a:lnTo>
                    <a:lnTo>
                      <a:pt x="33" y="23"/>
                    </a:lnTo>
                    <a:lnTo>
                      <a:pt x="37" y="19"/>
                    </a:lnTo>
                    <a:lnTo>
                      <a:pt x="37" y="19"/>
                    </a:lnTo>
                    <a:lnTo>
                      <a:pt x="37" y="19"/>
                    </a:lnTo>
                    <a:lnTo>
                      <a:pt x="42" y="19"/>
                    </a:lnTo>
                    <a:lnTo>
                      <a:pt x="45" y="14"/>
                    </a:lnTo>
                    <a:lnTo>
                      <a:pt x="45" y="14"/>
                    </a:lnTo>
                    <a:lnTo>
                      <a:pt x="45" y="14"/>
                    </a:lnTo>
                    <a:lnTo>
                      <a:pt x="45" y="14"/>
                    </a:lnTo>
                    <a:lnTo>
                      <a:pt x="42" y="9"/>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41" name="Freeform 349"/>
              <p:cNvSpPr>
                <a:spLocks/>
              </p:cNvSpPr>
              <p:nvPr/>
            </p:nvSpPr>
            <p:spPr bwMode="auto">
              <a:xfrm>
                <a:off x="4474" y="2684"/>
                <a:ext cx="114" cy="138"/>
              </a:xfrm>
              <a:custGeom>
                <a:avLst/>
                <a:gdLst>
                  <a:gd name="T0" fmla="*/ 40 w 114"/>
                  <a:gd name="T1" fmla="*/ 5 h 138"/>
                  <a:gd name="T2" fmla="*/ 20 w 114"/>
                  <a:gd name="T3" fmla="*/ 27 h 138"/>
                  <a:gd name="T4" fmla="*/ 20 w 114"/>
                  <a:gd name="T5" fmla="*/ 31 h 138"/>
                  <a:gd name="T6" fmla="*/ 16 w 114"/>
                  <a:gd name="T7" fmla="*/ 36 h 138"/>
                  <a:gd name="T8" fmla="*/ 16 w 114"/>
                  <a:gd name="T9" fmla="*/ 41 h 138"/>
                  <a:gd name="T10" fmla="*/ 12 w 114"/>
                  <a:gd name="T11" fmla="*/ 50 h 138"/>
                  <a:gd name="T12" fmla="*/ 12 w 114"/>
                  <a:gd name="T13" fmla="*/ 55 h 138"/>
                  <a:gd name="T14" fmla="*/ 16 w 114"/>
                  <a:gd name="T15" fmla="*/ 59 h 138"/>
                  <a:gd name="T16" fmla="*/ 12 w 114"/>
                  <a:gd name="T17" fmla="*/ 64 h 138"/>
                  <a:gd name="T18" fmla="*/ 12 w 114"/>
                  <a:gd name="T19" fmla="*/ 69 h 138"/>
                  <a:gd name="T20" fmla="*/ 3 w 114"/>
                  <a:gd name="T21" fmla="*/ 78 h 138"/>
                  <a:gd name="T22" fmla="*/ 0 w 114"/>
                  <a:gd name="T23" fmla="*/ 87 h 138"/>
                  <a:gd name="T24" fmla="*/ 0 w 114"/>
                  <a:gd name="T25" fmla="*/ 92 h 138"/>
                  <a:gd name="T26" fmla="*/ 8 w 114"/>
                  <a:gd name="T27" fmla="*/ 96 h 138"/>
                  <a:gd name="T28" fmla="*/ 8 w 114"/>
                  <a:gd name="T29" fmla="*/ 101 h 138"/>
                  <a:gd name="T30" fmla="*/ 12 w 114"/>
                  <a:gd name="T31" fmla="*/ 106 h 138"/>
                  <a:gd name="T32" fmla="*/ 8 w 114"/>
                  <a:gd name="T33" fmla="*/ 106 h 138"/>
                  <a:gd name="T34" fmla="*/ 8 w 114"/>
                  <a:gd name="T35" fmla="*/ 110 h 138"/>
                  <a:gd name="T36" fmla="*/ 8 w 114"/>
                  <a:gd name="T37" fmla="*/ 120 h 138"/>
                  <a:gd name="T38" fmla="*/ 8 w 114"/>
                  <a:gd name="T39" fmla="*/ 124 h 138"/>
                  <a:gd name="T40" fmla="*/ 3 w 114"/>
                  <a:gd name="T41" fmla="*/ 129 h 138"/>
                  <a:gd name="T42" fmla="*/ 20 w 114"/>
                  <a:gd name="T43" fmla="*/ 133 h 138"/>
                  <a:gd name="T44" fmla="*/ 33 w 114"/>
                  <a:gd name="T45" fmla="*/ 133 h 138"/>
                  <a:gd name="T46" fmla="*/ 48 w 114"/>
                  <a:gd name="T47" fmla="*/ 138 h 138"/>
                  <a:gd name="T48" fmla="*/ 65 w 114"/>
                  <a:gd name="T49" fmla="*/ 138 h 138"/>
                  <a:gd name="T50" fmla="*/ 103 w 114"/>
                  <a:gd name="T51" fmla="*/ 124 h 138"/>
                  <a:gd name="T52" fmla="*/ 103 w 114"/>
                  <a:gd name="T53" fmla="*/ 110 h 138"/>
                  <a:gd name="T54" fmla="*/ 111 w 114"/>
                  <a:gd name="T55" fmla="*/ 82 h 138"/>
                  <a:gd name="T56" fmla="*/ 114 w 114"/>
                  <a:gd name="T57" fmla="*/ 64 h 138"/>
                  <a:gd name="T58" fmla="*/ 90 w 114"/>
                  <a:gd name="T59" fmla="*/ 0 h 138"/>
                  <a:gd name="T60" fmla="*/ 86 w 114"/>
                  <a:gd name="T61" fmla="*/ 0 h 138"/>
                  <a:gd name="T62" fmla="*/ 61 w 114"/>
                  <a:gd name="T6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138">
                    <a:moveTo>
                      <a:pt x="61" y="0"/>
                    </a:moveTo>
                    <a:lnTo>
                      <a:pt x="40" y="5"/>
                    </a:lnTo>
                    <a:lnTo>
                      <a:pt x="23" y="14"/>
                    </a:lnTo>
                    <a:lnTo>
                      <a:pt x="20" y="27"/>
                    </a:lnTo>
                    <a:lnTo>
                      <a:pt x="20" y="27"/>
                    </a:lnTo>
                    <a:lnTo>
                      <a:pt x="20" y="31"/>
                    </a:lnTo>
                    <a:lnTo>
                      <a:pt x="16" y="36"/>
                    </a:lnTo>
                    <a:lnTo>
                      <a:pt x="16" y="36"/>
                    </a:lnTo>
                    <a:lnTo>
                      <a:pt x="16" y="36"/>
                    </a:lnTo>
                    <a:lnTo>
                      <a:pt x="16" y="41"/>
                    </a:lnTo>
                    <a:lnTo>
                      <a:pt x="12" y="45"/>
                    </a:lnTo>
                    <a:lnTo>
                      <a:pt x="12" y="50"/>
                    </a:lnTo>
                    <a:lnTo>
                      <a:pt x="12" y="50"/>
                    </a:lnTo>
                    <a:lnTo>
                      <a:pt x="12" y="55"/>
                    </a:lnTo>
                    <a:lnTo>
                      <a:pt x="12" y="55"/>
                    </a:lnTo>
                    <a:lnTo>
                      <a:pt x="16" y="59"/>
                    </a:lnTo>
                    <a:lnTo>
                      <a:pt x="16" y="59"/>
                    </a:lnTo>
                    <a:lnTo>
                      <a:pt x="12" y="64"/>
                    </a:lnTo>
                    <a:lnTo>
                      <a:pt x="12" y="69"/>
                    </a:lnTo>
                    <a:lnTo>
                      <a:pt x="12" y="69"/>
                    </a:lnTo>
                    <a:lnTo>
                      <a:pt x="12" y="69"/>
                    </a:lnTo>
                    <a:lnTo>
                      <a:pt x="3" y="78"/>
                    </a:lnTo>
                    <a:lnTo>
                      <a:pt x="0" y="82"/>
                    </a:lnTo>
                    <a:lnTo>
                      <a:pt x="0" y="87"/>
                    </a:lnTo>
                    <a:lnTo>
                      <a:pt x="0" y="87"/>
                    </a:lnTo>
                    <a:lnTo>
                      <a:pt x="0" y="92"/>
                    </a:lnTo>
                    <a:lnTo>
                      <a:pt x="3" y="92"/>
                    </a:lnTo>
                    <a:lnTo>
                      <a:pt x="8" y="96"/>
                    </a:lnTo>
                    <a:lnTo>
                      <a:pt x="8" y="96"/>
                    </a:lnTo>
                    <a:lnTo>
                      <a:pt x="8" y="101"/>
                    </a:lnTo>
                    <a:lnTo>
                      <a:pt x="8" y="106"/>
                    </a:lnTo>
                    <a:lnTo>
                      <a:pt x="12" y="106"/>
                    </a:lnTo>
                    <a:lnTo>
                      <a:pt x="12" y="106"/>
                    </a:lnTo>
                    <a:lnTo>
                      <a:pt x="8" y="106"/>
                    </a:lnTo>
                    <a:lnTo>
                      <a:pt x="8" y="110"/>
                    </a:lnTo>
                    <a:lnTo>
                      <a:pt x="8" y="110"/>
                    </a:lnTo>
                    <a:lnTo>
                      <a:pt x="8" y="110"/>
                    </a:lnTo>
                    <a:lnTo>
                      <a:pt x="8" y="120"/>
                    </a:lnTo>
                    <a:lnTo>
                      <a:pt x="8" y="120"/>
                    </a:lnTo>
                    <a:lnTo>
                      <a:pt x="8" y="124"/>
                    </a:lnTo>
                    <a:lnTo>
                      <a:pt x="8" y="124"/>
                    </a:lnTo>
                    <a:lnTo>
                      <a:pt x="3" y="129"/>
                    </a:lnTo>
                    <a:lnTo>
                      <a:pt x="8" y="133"/>
                    </a:lnTo>
                    <a:lnTo>
                      <a:pt x="20" y="133"/>
                    </a:lnTo>
                    <a:lnTo>
                      <a:pt x="20" y="133"/>
                    </a:lnTo>
                    <a:lnTo>
                      <a:pt x="33" y="133"/>
                    </a:lnTo>
                    <a:lnTo>
                      <a:pt x="40" y="133"/>
                    </a:lnTo>
                    <a:lnTo>
                      <a:pt x="48" y="138"/>
                    </a:lnTo>
                    <a:lnTo>
                      <a:pt x="48" y="138"/>
                    </a:lnTo>
                    <a:lnTo>
                      <a:pt x="65" y="138"/>
                    </a:lnTo>
                    <a:lnTo>
                      <a:pt x="90" y="133"/>
                    </a:lnTo>
                    <a:lnTo>
                      <a:pt x="103" y="124"/>
                    </a:lnTo>
                    <a:lnTo>
                      <a:pt x="103" y="124"/>
                    </a:lnTo>
                    <a:lnTo>
                      <a:pt x="103" y="110"/>
                    </a:lnTo>
                    <a:lnTo>
                      <a:pt x="106" y="96"/>
                    </a:lnTo>
                    <a:lnTo>
                      <a:pt x="111" y="82"/>
                    </a:lnTo>
                    <a:lnTo>
                      <a:pt x="111" y="82"/>
                    </a:lnTo>
                    <a:lnTo>
                      <a:pt x="114" y="64"/>
                    </a:lnTo>
                    <a:lnTo>
                      <a:pt x="111" y="31"/>
                    </a:lnTo>
                    <a:lnTo>
                      <a:pt x="90" y="0"/>
                    </a:lnTo>
                    <a:lnTo>
                      <a:pt x="90" y="0"/>
                    </a:lnTo>
                    <a:lnTo>
                      <a:pt x="86" y="0"/>
                    </a:lnTo>
                    <a:lnTo>
                      <a:pt x="73" y="0"/>
                    </a:lnTo>
                    <a:lnTo>
                      <a:pt x="61" y="0"/>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42" name="Freeform 350"/>
              <p:cNvSpPr>
                <a:spLocks/>
              </p:cNvSpPr>
              <p:nvPr/>
            </p:nvSpPr>
            <p:spPr bwMode="auto">
              <a:xfrm>
                <a:off x="3466" y="2200"/>
                <a:ext cx="8" cy="27"/>
              </a:xfrm>
              <a:custGeom>
                <a:avLst/>
                <a:gdLst>
                  <a:gd name="T0" fmla="*/ 8 w 8"/>
                  <a:gd name="T1" fmla="*/ 5 h 27"/>
                  <a:gd name="T2" fmla="*/ 8 w 8"/>
                  <a:gd name="T3" fmla="*/ 5 h 27"/>
                  <a:gd name="T4" fmla="*/ 5 w 8"/>
                  <a:gd name="T5" fmla="*/ 0 h 27"/>
                  <a:gd name="T6" fmla="*/ 5 w 8"/>
                  <a:gd name="T7" fmla="*/ 0 h 27"/>
                  <a:gd name="T8" fmla="*/ 5 w 8"/>
                  <a:gd name="T9" fmla="*/ 0 h 27"/>
                  <a:gd name="T10" fmla="*/ 5 w 8"/>
                  <a:gd name="T11" fmla="*/ 5 h 27"/>
                  <a:gd name="T12" fmla="*/ 0 w 8"/>
                  <a:gd name="T13" fmla="*/ 8 h 27"/>
                  <a:gd name="T14" fmla="*/ 5 w 8"/>
                  <a:gd name="T15" fmla="*/ 8 h 27"/>
                  <a:gd name="T16" fmla="*/ 5 w 8"/>
                  <a:gd name="T17" fmla="*/ 8 h 27"/>
                  <a:gd name="T18" fmla="*/ 5 w 8"/>
                  <a:gd name="T19" fmla="*/ 14 h 27"/>
                  <a:gd name="T20" fmla="*/ 5 w 8"/>
                  <a:gd name="T21" fmla="*/ 17 h 27"/>
                  <a:gd name="T22" fmla="*/ 5 w 8"/>
                  <a:gd name="T23" fmla="*/ 17 h 27"/>
                  <a:gd name="T24" fmla="*/ 5 w 8"/>
                  <a:gd name="T25" fmla="*/ 17 h 27"/>
                  <a:gd name="T26" fmla="*/ 0 w 8"/>
                  <a:gd name="T27" fmla="*/ 22 h 27"/>
                  <a:gd name="T28" fmla="*/ 0 w 8"/>
                  <a:gd name="T29" fmla="*/ 22 h 27"/>
                  <a:gd name="T30" fmla="*/ 0 w 8"/>
                  <a:gd name="T31" fmla="*/ 22 h 27"/>
                  <a:gd name="T32" fmla="*/ 0 w 8"/>
                  <a:gd name="T33" fmla="*/ 22 h 27"/>
                  <a:gd name="T34" fmla="*/ 0 w 8"/>
                  <a:gd name="T35" fmla="*/ 27 h 27"/>
                  <a:gd name="T36" fmla="*/ 5 w 8"/>
                  <a:gd name="T37" fmla="*/ 27 h 27"/>
                  <a:gd name="T38" fmla="*/ 5 w 8"/>
                  <a:gd name="T39" fmla="*/ 22 h 27"/>
                  <a:gd name="T40" fmla="*/ 5 w 8"/>
                  <a:gd name="T41" fmla="*/ 22 h 27"/>
                  <a:gd name="T42" fmla="*/ 0 w 8"/>
                  <a:gd name="T43" fmla="*/ 22 h 27"/>
                  <a:gd name="T44" fmla="*/ 0 w 8"/>
                  <a:gd name="T45" fmla="*/ 22 h 27"/>
                  <a:gd name="T46" fmla="*/ 5 w 8"/>
                  <a:gd name="T47" fmla="*/ 17 h 27"/>
                  <a:gd name="T48" fmla="*/ 5 w 8"/>
                  <a:gd name="T49" fmla="*/ 17 h 27"/>
                  <a:gd name="T50" fmla="*/ 5 w 8"/>
                  <a:gd name="T51" fmla="*/ 17 h 27"/>
                  <a:gd name="T52" fmla="*/ 5 w 8"/>
                  <a:gd name="T53" fmla="*/ 17 h 27"/>
                  <a:gd name="T54" fmla="*/ 5 w 8"/>
                  <a:gd name="T55" fmla="*/ 14 h 27"/>
                  <a:gd name="T56" fmla="*/ 5 w 8"/>
                  <a:gd name="T57" fmla="*/ 14 h 27"/>
                  <a:gd name="T58" fmla="*/ 5 w 8"/>
                  <a:gd name="T59" fmla="*/ 14 h 27"/>
                  <a:gd name="T60" fmla="*/ 5 w 8"/>
                  <a:gd name="T61" fmla="*/ 14 h 27"/>
                  <a:gd name="T62" fmla="*/ 8 w 8"/>
                  <a:gd name="T63" fmla="*/ 8 h 27"/>
                  <a:gd name="T64" fmla="*/ 8 w 8"/>
                  <a:gd name="T65" fmla="*/ 8 h 27"/>
                  <a:gd name="T66" fmla="*/ 8 w 8"/>
                  <a:gd name="T67" fmla="*/ 14 h 27"/>
                  <a:gd name="T68" fmla="*/ 8 w 8"/>
                  <a:gd name="T69" fmla="*/ 14 h 27"/>
                  <a:gd name="T70" fmla="*/ 8 w 8"/>
                  <a:gd name="T71" fmla="*/ 8 h 27"/>
                  <a:gd name="T72" fmla="*/ 8 w 8"/>
                  <a:gd name="T73" fmla="*/ 8 h 27"/>
                  <a:gd name="T74" fmla="*/ 5 w 8"/>
                  <a:gd name="T75" fmla="*/ 8 h 27"/>
                  <a:gd name="T76" fmla="*/ 5 w 8"/>
                  <a:gd name="T77" fmla="*/ 8 h 27"/>
                  <a:gd name="T78" fmla="*/ 5 w 8"/>
                  <a:gd name="T79" fmla="*/ 5 h 27"/>
                  <a:gd name="T80" fmla="*/ 5 w 8"/>
                  <a:gd name="T81" fmla="*/ 5 h 27"/>
                  <a:gd name="T82" fmla="*/ 5 w 8"/>
                  <a:gd name="T83" fmla="*/ 5 h 27"/>
                  <a:gd name="T84" fmla="*/ 5 w 8"/>
                  <a:gd name="T85" fmla="*/ 5 h 27"/>
                  <a:gd name="T86" fmla="*/ 8 w 8"/>
                  <a:gd name="T87" fmla="*/ 5 h 27"/>
                  <a:gd name="T88" fmla="*/ 8 w 8"/>
                  <a:gd name="T89" fmla="*/ 5 h 27"/>
                  <a:gd name="T90" fmla="*/ 8 w 8"/>
                  <a:gd name="T91" fmla="*/ 5 h 27"/>
                  <a:gd name="T92" fmla="*/ 8 w 8"/>
                  <a:gd name="T93" fmla="*/ 5 h 27"/>
                  <a:gd name="T94" fmla="*/ 8 w 8"/>
                  <a:gd name="T9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 h="27">
                    <a:moveTo>
                      <a:pt x="8" y="5"/>
                    </a:moveTo>
                    <a:lnTo>
                      <a:pt x="8" y="5"/>
                    </a:lnTo>
                    <a:lnTo>
                      <a:pt x="5" y="0"/>
                    </a:lnTo>
                    <a:lnTo>
                      <a:pt x="5" y="0"/>
                    </a:lnTo>
                    <a:lnTo>
                      <a:pt x="5" y="0"/>
                    </a:lnTo>
                    <a:lnTo>
                      <a:pt x="5" y="5"/>
                    </a:lnTo>
                    <a:lnTo>
                      <a:pt x="0" y="8"/>
                    </a:lnTo>
                    <a:lnTo>
                      <a:pt x="5" y="8"/>
                    </a:lnTo>
                    <a:lnTo>
                      <a:pt x="5" y="8"/>
                    </a:lnTo>
                    <a:lnTo>
                      <a:pt x="5" y="14"/>
                    </a:lnTo>
                    <a:lnTo>
                      <a:pt x="5" y="17"/>
                    </a:lnTo>
                    <a:lnTo>
                      <a:pt x="5" y="17"/>
                    </a:lnTo>
                    <a:lnTo>
                      <a:pt x="5" y="17"/>
                    </a:lnTo>
                    <a:lnTo>
                      <a:pt x="0" y="22"/>
                    </a:lnTo>
                    <a:lnTo>
                      <a:pt x="0" y="22"/>
                    </a:lnTo>
                    <a:lnTo>
                      <a:pt x="0" y="22"/>
                    </a:lnTo>
                    <a:lnTo>
                      <a:pt x="0" y="22"/>
                    </a:lnTo>
                    <a:lnTo>
                      <a:pt x="0" y="27"/>
                    </a:lnTo>
                    <a:lnTo>
                      <a:pt x="5" y="27"/>
                    </a:lnTo>
                    <a:lnTo>
                      <a:pt x="5" y="22"/>
                    </a:lnTo>
                    <a:lnTo>
                      <a:pt x="5" y="22"/>
                    </a:lnTo>
                    <a:lnTo>
                      <a:pt x="0" y="22"/>
                    </a:lnTo>
                    <a:lnTo>
                      <a:pt x="0" y="22"/>
                    </a:lnTo>
                    <a:lnTo>
                      <a:pt x="5" y="17"/>
                    </a:lnTo>
                    <a:lnTo>
                      <a:pt x="5" y="17"/>
                    </a:lnTo>
                    <a:lnTo>
                      <a:pt x="5" y="17"/>
                    </a:lnTo>
                    <a:lnTo>
                      <a:pt x="5" y="17"/>
                    </a:lnTo>
                    <a:lnTo>
                      <a:pt x="5" y="14"/>
                    </a:lnTo>
                    <a:lnTo>
                      <a:pt x="5" y="14"/>
                    </a:lnTo>
                    <a:lnTo>
                      <a:pt x="5" y="14"/>
                    </a:lnTo>
                    <a:lnTo>
                      <a:pt x="5" y="14"/>
                    </a:lnTo>
                    <a:lnTo>
                      <a:pt x="8" y="8"/>
                    </a:lnTo>
                    <a:lnTo>
                      <a:pt x="8" y="8"/>
                    </a:lnTo>
                    <a:lnTo>
                      <a:pt x="8" y="14"/>
                    </a:lnTo>
                    <a:lnTo>
                      <a:pt x="8" y="14"/>
                    </a:lnTo>
                    <a:lnTo>
                      <a:pt x="8" y="8"/>
                    </a:lnTo>
                    <a:lnTo>
                      <a:pt x="8" y="8"/>
                    </a:lnTo>
                    <a:lnTo>
                      <a:pt x="5" y="8"/>
                    </a:lnTo>
                    <a:lnTo>
                      <a:pt x="5" y="8"/>
                    </a:lnTo>
                    <a:lnTo>
                      <a:pt x="5" y="5"/>
                    </a:lnTo>
                    <a:lnTo>
                      <a:pt x="5" y="5"/>
                    </a:lnTo>
                    <a:lnTo>
                      <a:pt x="5" y="5"/>
                    </a:lnTo>
                    <a:lnTo>
                      <a:pt x="5" y="5"/>
                    </a:lnTo>
                    <a:lnTo>
                      <a:pt x="8" y="5"/>
                    </a:lnTo>
                    <a:lnTo>
                      <a:pt x="8" y="5"/>
                    </a:lnTo>
                    <a:lnTo>
                      <a:pt x="8" y="5"/>
                    </a:lnTo>
                    <a:lnTo>
                      <a:pt x="8" y="5"/>
                    </a:lnTo>
                    <a:lnTo>
                      <a:pt x="8"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43" name="Freeform 351"/>
              <p:cNvSpPr>
                <a:spLocks/>
              </p:cNvSpPr>
              <p:nvPr/>
            </p:nvSpPr>
            <p:spPr bwMode="auto">
              <a:xfrm>
                <a:off x="3383" y="2200"/>
                <a:ext cx="9" cy="27"/>
              </a:xfrm>
              <a:custGeom>
                <a:avLst/>
                <a:gdLst>
                  <a:gd name="T0" fmla="*/ 0 w 9"/>
                  <a:gd name="T1" fmla="*/ 5 h 27"/>
                  <a:gd name="T2" fmla="*/ 0 w 9"/>
                  <a:gd name="T3" fmla="*/ 5 h 27"/>
                  <a:gd name="T4" fmla="*/ 5 w 9"/>
                  <a:gd name="T5" fmla="*/ 0 h 27"/>
                  <a:gd name="T6" fmla="*/ 9 w 9"/>
                  <a:gd name="T7" fmla="*/ 0 h 27"/>
                  <a:gd name="T8" fmla="*/ 9 w 9"/>
                  <a:gd name="T9" fmla="*/ 0 h 27"/>
                  <a:gd name="T10" fmla="*/ 9 w 9"/>
                  <a:gd name="T11" fmla="*/ 5 h 27"/>
                  <a:gd name="T12" fmla="*/ 9 w 9"/>
                  <a:gd name="T13" fmla="*/ 8 h 27"/>
                  <a:gd name="T14" fmla="*/ 9 w 9"/>
                  <a:gd name="T15" fmla="*/ 8 h 27"/>
                  <a:gd name="T16" fmla="*/ 9 w 9"/>
                  <a:gd name="T17" fmla="*/ 8 h 27"/>
                  <a:gd name="T18" fmla="*/ 9 w 9"/>
                  <a:gd name="T19" fmla="*/ 14 h 27"/>
                  <a:gd name="T20" fmla="*/ 5 w 9"/>
                  <a:gd name="T21" fmla="*/ 14 h 27"/>
                  <a:gd name="T22" fmla="*/ 9 w 9"/>
                  <a:gd name="T23" fmla="*/ 17 h 27"/>
                  <a:gd name="T24" fmla="*/ 9 w 9"/>
                  <a:gd name="T25" fmla="*/ 17 h 27"/>
                  <a:gd name="T26" fmla="*/ 9 w 9"/>
                  <a:gd name="T27" fmla="*/ 17 h 27"/>
                  <a:gd name="T28" fmla="*/ 9 w 9"/>
                  <a:gd name="T29" fmla="*/ 22 h 27"/>
                  <a:gd name="T30" fmla="*/ 9 w 9"/>
                  <a:gd name="T31" fmla="*/ 22 h 27"/>
                  <a:gd name="T32" fmla="*/ 9 w 9"/>
                  <a:gd name="T33" fmla="*/ 22 h 27"/>
                  <a:gd name="T34" fmla="*/ 9 w 9"/>
                  <a:gd name="T35" fmla="*/ 27 h 27"/>
                  <a:gd name="T36" fmla="*/ 9 w 9"/>
                  <a:gd name="T37" fmla="*/ 27 h 27"/>
                  <a:gd name="T38" fmla="*/ 9 w 9"/>
                  <a:gd name="T39" fmla="*/ 22 h 27"/>
                  <a:gd name="T40" fmla="*/ 9 w 9"/>
                  <a:gd name="T41" fmla="*/ 22 h 27"/>
                  <a:gd name="T42" fmla="*/ 9 w 9"/>
                  <a:gd name="T43" fmla="*/ 22 h 27"/>
                  <a:gd name="T44" fmla="*/ 9 w 9"/>
                  <a:gd name="T45" fmla="*/ 22 h 27"/>
                  <a:gd name="T46" fmla="*/ 9 w 9"/>
                  <a:gd name="T47" fmla="*/ 17 h 27"/>
                  <a:gd name="T48" fmla="*/ 9 w 9"/>
                  <a:gd name="T49" fmla="*/ 17 h 27"/>
                  <a:gd name="T50" fmla="*/ 5 w 9"/>
                  <a:gd name="T51" fmla="*/ 17 h 27"/>
                  <a:gd name="T52" fmla="*/ 5 w 9"/>
                  <a:gd name="T53" fmla="*/ 14 h 27"/>
                  <a:gd name="T54" fmla="*/ 5 w 9"/>
                  <a:gd name="T55" fmla="*/ 14 h 27"/>
                  <a:gd name="T56" fmla="*/ 5 w 9"/>
                  <a:gd name="T57" fmla="*/ 14 h 27"/>
                  <a:gd name="T58" fmla="*/ 5 w 9"/>
                  <a:gd name="T59" fmla="*/ 14 h 27"/>
                  <a:gd name="T60" fmla="*/ 5 w 9"/>
                  <a:gd name="T61" fmla="*/ 8 h 27"/>
                  <a:gd name="T62" fmla="*/ 5 w 9"/>
                  <a:gd name="T63" fmla="*/ 8 h 27"/>
                  <a:gd name="T64" fmla="*/ 5 w 9"/>
                  <a:gd name="T65" fmla="*/ 8 h 27"/>
                  <a:gd name="T66" fmla="*/ 0 w 9"/>
                  <a:gd name="T67" fmla="*/ 8 h 27"/>
                  <a:gd name="T68" fmla="*/ 5 w 9"/>
                  <a:gd name="T69" fmla="*/ 8 h 27"/>
                  <a:gd name="T70" fmla="*/ 5 w 9"/>
                  <a:gd name="T71" fmla="*/ 8 h 27"/>
                  <a:gd name="T72" fmla="*/ 5 w 9"/>
                  <a:gd name="T73" fmla="*/ 8 h 27"/>
                  <a:gd name="T74" fmla="*/ 5 w 9"/>
                  <a:gd name="T75" fmla="*/ 8 h 27"/>
                  <a:gd name="T76" fmla="*/ 9 w 9"/>
                  <a:gd name="T77" fmla="*/ 8 h 27"/>
                  <a:gd name="T78" fmla="*/ 9 w 9"/>
                  <a:gd name="T79" fmla="*/ 8 h 27"/>
                  <a:gd name="T80" fmla="*/ 9 w 9"/>
                  <a:gd name="T81" fmla="*/ 8 h 27"/>
                  <a:gd name="T82" fmla="*/ 9 w 9"/>
                  <a:gd name="T83" fmla="*/ 8 h 27"/>
                  <a:gd name="T84" fmla="*/ 5 w 9"/>
                  <a:gd name="T85" fmla="*/ 5 h 27"/>
                  <a:gd name="T86" fmla="*/ 5 w 9"/>
                  <a:gd name="T87" fmla="*/ 5 h 27"/>
                  <a:gd name="T88" fmla="*/ 5 w 9"/>
                  <a:gd name="T89" fmla="*/ 5 h 27"/>
                  <a:gd name="T90" fmla="*/ 5 w 9"/>
                  <a:gd name="T91" fmla="*/ 5 h 27"/>
                  <a:gd name="T92" fmla="*/ 5 w 9"/>
                  <a:gd name="T93" fmla="*/ 5 h 27"/>
                  <a:gd name="T94" fmla="*/ 5 w 9"/>
                  <a:gd name="T95" fmla="*/ 5 h 27"/>
                  <a:gd name="T96" fmla="*/ 5 w 9"/>
                  <a:gd name="T97" fmla="*/ 5 h 27"/>
                  <a:gd name="T98" fmla="*/ 0 w 9"/>
                  <a:gd name="T99" fmla="*/ 5 h 27"/>
                  <a:gd name="T100" fmla="*/ 0 w 9"/>
                  <a:gd name="T101" fmla="*/ 8 h 27"/>
                  <a:gd name="T102" fmla="*/ 0 w 9"/>
                  <a:gd name="T103"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 h="27">
                    <a:moveTo>
                      <a:pt x="0" y="5"/>
                    </a:moveTo>
                    <a:lnTo>
                      <a:pt x="0" y="5"/>
                    </a:lnTo>
                    <a:lnTo>
                      <a:pt x="5" y="0"/>
                    </a:lnTo>
                    <a:lnTo>
                      <a:pt x="9" y="0"/>
                    </a:lnTo>
                    <a:lnTo>
                      <a:pt x="9" y="0"/>
                    </a:lnTo>
                    <a:lnTo>
                      <a:pt x="9" y="5"/>
                    </a:lnTo>
                    <a:lnTo>
                      <a:pt x="9" y="8"/>
                    </a:lnTo>
                    <a:lnTo>
                      <a:pt x="9" y="8"/>
                    </a:lnTo>
                    <a:lnTo>
                      <a:pt x="9" y="8"/>
                    </a:lnTo>
                    <a:lnTo>
                      <a:pt x="9" y="14"/>
                    </a:lnTo>
                    <a:lnTo>
                      <a:pt x="5" y="14"/>
                    </a:lnTo>
                    <a:lnTo>
                      <a:pt x="9" y="17"/>
                    </a:lnTo>
                    <a:lnTo>
                      <a:pt x="9" y="17"/>
                    </a:lnTo>
                    <a:lnTo>
                      <a:pt x="9" y="17"/>
                    </a:lnTo>
                    <a:lnTo>
                      <a:pt x="9" y="22"/>
                    </a:lnTo>
                    <a:lnTo>
                      <a:pt x="9" y="22"/>
                    </a:lnTo>
                    <a:lnTo>
                      <a:pt x="9" y="22"/>
                    </a:lnTo>
                    <a:lnTo>
                      <a:pt x="9" y="27"/>
                    </a:lnTo>
                    <a:lnTo>
                      <a:pt x="9" y="27"/>
                    </a:lnTo>
                    <a:lnTo>
                      <a:pt x="9" y="22"/>
                    </a:lnTo>
                    <a:lnTo>
                      <a:pt x="9" y="22"/>
                    </a:lnTo>
                    <a:lnTo>
                      <a:pt x="9" y="22"/>
                    </a:lnTo>
                    <a:lnTo>
                      <a:pt x="9" y="22"/>
                    </a:lnTo>
                    <a:lnTo>
                      <a:pt x="9" y="17"/>
                    </a:lnTo>
                    <a:lnTo>
                      <a:pt x="9" y="17"/>
                    </a:lnTo>
                    <a:lnTo>
                      <a:pt x="5" y="17"/>
                    </a:lnTo>
                    <a:lnTo>
                      <a:pt x="5" y="14"/>
                    </a:lnTo>
                    <a:lnTo>
                      <a:pt x="5" y="14"/>
                    </a:lnTo>
                    <a:lnTo>
                      <a:pt x="5" y="14"/>
                    </a:lnTo>
                    <a:lnTo>
                      <a:pt x="5" y="14"/>
                    </a:lnTo>
                    <a:lnTo>
                      <a:pt x="5" y="8"/>
                    </a:lnTo>
                    <a:lnTo>
                      <a:pt x="5" y="8"/>
                    </a:lnTo>
                    <a:lnTo>
                      <a:pt x="5" y="8"/>
                    </a:lnTo>
                    <a:lnTo>
                      <a:pt x="0" y="8"/>
                    </a:lnTo>
                    <a:lnTo>
                      <a:pt x="5" y="8"/>
                    </a:lnTo>
                    <a:lnTo>
                      <a:pt x="5" y="8"/>
                    </a:lnTo>
                    <a:lnTo>
                      <a:pt x="5" y="8"/>
                    </a:lnTo>
                    <a:lnTo>
                      <a:pt x="5" y="8"/>
                    </a:lnTo>
                    <a:lnTo>
                      <a:pt x="9" y="8"/>
                    </a:lnTo>
                    <a:lnTo>
                      <a:pt x="9" y="8"/>
                    </a:lnTo>
                    <a:lnTo>
                      <a:pt x="9" y="8"/>
                    </a:lnTo>
                    <a:lnTo>
                      <a:pt x="9" y="8"/>
                    </a:lnTo>
                    <a:lnTo>
                      <a:pt x="5" y="5"/>
                    </a:lnTo>
                    <a:lnTo>
                      <a:pt x="5" y="5"/>
                    </a:lnTo>
                    <a:lnTo>
                      <a:pt x="5" y="5"/>
                    </a:lnTo>
                    <a:lnTo>
                      <a:pt x="5" y="5"/>
                    </a:lnTo>
                    <a:lnTo>
                      <a:pt x="5" y="5"/>
                    </a:lnTo>
                    <a:lnTo>
                      <a:pt x="5" y="5"/>
                    </a:lnTo>
                    <a:lnTo>
                      <a:pt x="5" y="5"/>
                    </a:lnTo>
                    <a:lnTo>
                      <a:pt x="0" y="5"/>
                    </a:lnTo>
                    <a:lnTo>
                      <a:pt x="0" y="8"/>
                    </a:lnTo>
                    <a:lnTo>
                      <a:pt x="0"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44" name="Freeform 352"/>
              <p:cNvSpPr>
                <a:spLocks/>
              </p:cNvSpPr>
              <p:nvPr/>
            </p:nvSpPr>
            <p:spPr bwMode="auto">
              <a:xfrm>
                <a:off x="3441" y="2195"/>
                <a:ext cx="25" cy="19"/>
              </a:xfrm>
              <a:custGeom>
                <a:avLst/>
                <a:gdLst>
                  <a:gd name="T0" fmla="*/ 22 w 25"/>
                  <a:gd name="T1" fmla="*/ 10 h 19"/>
                  <a:gd name="T2" fmla="*/ 22 w 25"/>
                  <a:gd name="T3" fmla="*/ 10 h 19"/>
                  <a:gd name="T4" fmla="*/ 17 w 25"/>
                  <a:gd name="T5" fmla="*/ 10 h 19"/>
                  <a:gd name="T6" fmla="*/ 13 w 25"/>
                  <a:gd name="T7" fmla="*/ 5 h 19"/>
                  <a:gd name="T8" fmla="*/ 13 w 25"/>
                  <a:gd name="T9" fmla="*/ 5 h 19"/>
                  <a:gd name="T10" fmla="*/ 17 w 25"/>
                  <a:gd name="T11" fmla="*/ 0 h 19"/>
                  <a:gd name="T12" fmla="*/ 13 w 25"/>
                  <a:gd name="T13" fmla="*/ 0 h 19"/>
                  <a:gd name="T14" fmla="*/ 5 w 25"/>
                  <a:gd name="T15" fmla="*/ 10 h 19"/>
                  <a:gd name="T16" fmla="*/ 5 w 25"/>
                  <a:gd name="T17" fmla="*/ 10 h 19"/>
                  <a:gd name="T18" fmla="*/ 5 w 25"/>
                  <a:gd name="T19" fmla="*/ 13 h 19"/>
                  <a:gd name="T20" fmla="*/ 5 w 25"/>
                  <a:gd name="T21" fmla="*/ 13 h 19"/>
                  <a:gd name="T22" fmla="*/ 13 w 25"/>
                  <a:gd name="T23" fmla="*/ 19 h 19"/>
                  <a:gd name="T24" fmla="*/ 9 w 25"/>
                  <a:gd name="T25" fmla="*/ 19 h 19"/>
                  <a:gd name="T26" fmla="*/ 5 w 25"/>
                  <a:gd name="T27" fmla="*/ 13 h 19"/>
                  <a:gd name="T28" fmla="*/ 5 w 25"/>
                  <a:gd name="T29" fmla="*/ 13 h 19"/>
                  <a:gd name="T30" fmla="*/ 9 w 25"/>
                  <a:gd name="T31" fmla="*/ 13 h 19"/>
                  <a:gd name="T32" fmla="*/ 13 w 25"/>
                  <a:gd name="T33" fmla="*/ 13 h 19"/>
                  <a:gd name="T34" fmla="*/ 17 w 25"/>
                  <a:gd name="T35" fmla="*/ 13 h 19"/>
                  <a:gd name="T36" fmla="*/ 17 w 25"/>
                  <a:gd name="T37" fmla="*/ 13 h 19"/>
                  <a:gd name="T38" fmla="*/ 25 w 25"/>
                  <a:gd name="T39" fmla="*/ 13 h 19"/>
                  <a:gd name="T40" fmla="*/ 25 w 25"/>
                  <a:gd name="T41" fmla="*/ 13 h 19"/>
                  <a:gd name="T42" fmla="*/ 22 w 25"/>
                  <a:gd name="T43" fmla="*/ 13 h 19"/>
                  <a:gd name="T44" fmla="*/ 22 w 25"/>
                  <a:gd name="T45" fmla="*/ 13 h 19"/>
                  <a:gd name="T46" fmla="*/ 22 w 25"/>
                  <a:gd name="T47" fmla="*/ 10 h 19"/>
                  <a:gd name="T48" fmla="*/ 22 w 25"/>
                  <a:gd name="T49" fmla="*/ 13 h 19"/>
                  <a:gd name="T50" fmla="*/ 25 w 25"/>
                  <a:gd name="T51" fmla="*/ 13 h 19"/>
                  <a:gd name="T52" fmla="*/ 25 w 25"/>
                  <a:gd name="T53" fmla="*/ 13 h 19"/>
                  <a:gd name="T54" fmla="*/ 22 w 25"/>
                  <a:gd name="T55" fmla="*/ 10 h 19"/>
                  <a:gd name="T56" fmla="*/ 22 w 25"/>
                  <a:gd name="T57" fmla="*/ 10 h 19"/>
                  <a:gd name="T58" fmla="*/ 25 w 25"/>
                  <a:gd name="T59" fmla="*/ 10 h 19"/>
                  <a:gd name="T60" fmla="*/ 25 w 25"/>
                  <a:gd name="T61" fmla="*/ 10 h 19"/>
                  <a:gd name="T62" fmla="*/ 25 w 25"/>
                  <a:gd name="T6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19">
                    <a:moveTo>
                      <a:pt x="25" y="5"/>
                    </a:moveTo>
                    <a:lnTo>
                      <a:pt x="22" y="10"/>
                    </a:lnTo>
                    <a:lnTo>
                      <a:pt x="22" y="10"/>
                    </a:lnTo>
                    <a:lnTo>
                      <a:pt x="22" y="10"/>
                    </a:lnTo>
                    <a:lnTo>
                      <a:pt x="22" y="10"/>
                    </a:lnTo>
                    <a:lnTo>
                      <a:pt x="17" y="10"/>
                    </a:lnTo>
                    <a:lnTo>
                      <a:pt x="17" y="5"/>
                    </a:lnTo>
                    <a:lnTo>
                      <a:pt x="13" y="5"/>
                    </a:lnTo>
                    <a:lnTo>
                      <a:pt x="13" y="5"/>
                    </a:lnTo>
                    <a:lnTo>
                      <a:pt x="13" y="5"/>
                    </a:lnTo>
                    <a:lnTo>
                      <a:pt x="17" y="0"/>
                    </a:lnTo>
                    <a:lnTo>
                      <a:pt x="17" y="0"/>
                    </a:lnTo>
                    <a:lnTo>
                      <a:pt x="17" y="0"/>
                    </a:lnTo>
                    <a:lnTo>
                      <a:pt x="13" y="0"/>
                    </a:lnTo>
                    <a:lnTo>
                      <a:pt x="9" y="5"/>
                    </a:lnTo>
                    <a:lnTo>
                      <a:pt x="5" y="10"/>
                    </a:lnTo>
                    <a:lnTo>
                      <a:pt x="5" y="10"/>
                    </a:lnTo>
                    <a:lnTo>
                      <a:pt x="5" y="10"/>
                    </a:lnTo>
                    <a:lnTo>
                      <a:pt x="0" y="13"/>
                    </a:lnTo>
                    <a:lnTo>
                      <a:pt x="5" y="13"/>
                    </a:lnTo>
                    <a:lnTo>
                      <a:pt x="5" y="13"/>
                    </a:lnTo>
                    <a:lnTo>
                      <a:pt x="5" y="13"/>
                    </a:lnTo>
                    <a:lnTo>
                      <a:pt x="9" y="19"/>
                    </a:lnTo>
                    <a:lnTo>
                      <a:pt x="13" y="19"/>
                    </a:lnTo>
                    <a:lnTo>
                      <a:pt x="13" y="19"/>
                    </a:lnTo>
                    <a:lnTo>
                      <a:pt x="9" y="19"/>
                    </a:lnTo>
                    <a:lnTo>
                      <a:pt x="9" y="19"/>
                    </a:lnTo>
                    <a:lnTo>
                      <a:pt x="5" y="13"/>
                    </a:lnTo>
                    <a:lnTo>
                      <a:pt x="5" y="13"/>
                    </a:lnTo>
                    <a:lnTo>
                      <a:pt x="5" y="13"/>
                    </a:lnTo>
                    <a:lnTo>
                      <a:pt x="5" y="13"/>
                    </a:lnTo>
                    <a:lnTo>
                      <a:pt x="9" y="13"/>
                    </a:lnTo>
                    <a:lnTo>
                      <a:pt x="9" y="13"/>
                    </a:lnTo>
                    <a:lnTo>
                      <a:pt x="13" y="13"/>
                    </a:lnTo>
                    <a:lnTo>
                      <a:pt x="17" y="13"/>
                    </a:lnTo>
                    <a:lnTo>
                      <a:pt x="17" y="13"/>
                    </a:lnTo>
                    <a:lnTo>
                      <a:pt x="17" y="13"/>
                    </a:lnTo>
                    <a:lnTo>
                      <a:pt x="17" y="13"/>
                    </a:lnTo>
                    <a:lnTo>
                      <a:pt x="22" y="13"/>
                    </a:lnTo>
                    <a:lnTo>
                      <a:pt x="25" y="13"/>
                    </a:lnTo>
                    <a:lnTo>
                      <a:pt x="25" y="13"/>
                    </a:lnTo>
                    <a:lnTo>
                      <a:pt x="25" y="13"/>
                    </a:lnTo>
                    <a:lnTo>
                      <a:pt x="22" y="13"/>
                    </a:lnTo>
                    <a:lnTo>
                      <a:pt x="22" y="13"/>
                    </a:lnTo>
                    <a:lnTo>
                      <a:pt x="22" y="13"/>
                    </a:lnTo>
                    <a:lnTo>
                      <a:pt x="22" y="13"/>
                    </a:lnTo>
                    <a:lnTo>
                      <a:pt x="22" y="13"/>
                    </a:lnTo>
                    <a:lnTo>
                      <a:pt x="22" y="10"/>
                    </a:lnTo>
                    <a:lnTo>
                      <a:pt x="22" y="10"/>
                    </a:lnTo>
                    <a:lnTo>
                      <a:pt x="22" y="13"/>
                    </a:lnTo>
                    <a:lnTo>
                      <a:pt x="25" y="13"/>
                    </a:lnTo>
                    <a:lnTo>
                      <a:pt x="25" y="13"/>
                    </a:lnTo>
                    <a:lnTo>
                      <a:pt x="25" y="13"/>
                    </a:lnTo>
                    <a:lnTo>
                      <a:pt x="25" y="13"/>
                    </a:lnTo>
                    <a:lnTo>
                      <a:pt x="22" y="13"/>
                    </a:lnTo>
                    <a:lnTo>
                      <a:pt x="22" y="10"/>
                    </a:lnTo>
                    <a:lnTo>
                      <a:pt x="22" y="10"/>
                    </a:lnTo>
                    <a:lnTo>
                      <a:pt x="22" y="10"/>
                    </a:lnTo>
                    <a:lnTo>
                      <a:pt x="22" y="10"/>
                    </a:lnTo>
                    <a:lnTo>
                      <a:pt x="25" y="10"/>
                    </a:lnTo>
                    <a:lnTo>
                      <a:pt x="25" y="10"/>
                    </a:lnTo>
                    <a:lnTo>
                      <a:pt x="25" y="10"/>
                    </a:lnTo>
                    <a:lnTo>
                      <a:pt x="25" y="5"/>
                    </a:lnTo>
                    <a:lnTo>
                      <a:pt x="25"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45" name="Freeform 353"/>
              <p:cNvSpPr>
                <a:spLocks/>
              </p:cNvSpPr>
              <p:nvPr/>
            </p:nvSpPr>
            <p:spPr bwMode="auto">
              <a:xfrm>
                <a:off x="3396" y="2195"/>
                <a:ext cx="33" cy="19"/>
              </a:xfrm>
              <a:custGeom>
                <a:avLst/>
                <a:gdLst>
                  <a:gd name="T0" fmla="*/ 33 w 33"/>
                  <a:gd name="T1" fmla="*/ 10 h 19"/>
                  <a:gd name="T2" fmla="*/ 29 w 33"/>
                  <a:gd name="T3" fmla="*/ 5 h 19"/>
                  <a:gd name="T4" fmla="*/ 25 w 33"/>
                  <a:gd name="T5" fmla="*/ 5 h 19"/>
                  <a:gd name="T6" fmla="*/ 25 w 33"/>
                  <a:gd name="T7" fmla="*/ 0 h 19"/>
                  <a:gd name="T8" fmla="*/ 21 w 33"/>
                  <a:gd name="T9" fmla="*/ 5 h 19"/>
                  <a:gd name="T10" fmla="*/ 25 w 33"/>
                  <a:gd name="T11" fmla="*/ 5 h 19"/>
                  <a:gd name="T12" fmla="*/ 21 w 33"/>
                  <a:gd name="T13" fmla="*/ 5 h 19"/>
                  <a:gd name="T14" fmla="*/ 12 w 33"/>
                  <a:gd name="T15" fmla="*/ 10 h 19"/>
                  <a:gd name="T16" fmla="*/ 12 w 33"/>
                  <a:gd name="T17" fmla="*/ 10 h 19"/>
                  <a:gd name="T18" fmla="*/ 9 w 33"/>
                  <a:gd name="T19" fmla="*/ 5 h 19"/>
                  <a:gd name="T20" fmla="*/ 4 w 33"/>
                  <a:gd name="T21" fmla="*/ 10 h 19"/>
                  <a:gd name="T22" fmla="*/ 9 w 33"/>
                  <a:gd name="T23" fmla="*/ 10 h 19"/>
                  <a:gd name="T24" fmla="*/ 9 w 33"/>
                  <a:gd name="T25" fmla="*/ 10 h 19"/>
                  <a:gd name="T26" fmla="*/ 12 w 33"/>
                  <a:gd name="T27" fmla="*/ 10 h 19"/>
                  <a:gd name="T28" fmla="*/ 9 w 33"/>
                  <a:gd name="T29" fmla="*/ 10 h 19"/>
                  <a:gd name="T30" fmla="*/ 4 w 33"/>
                  <a:gd name="T31" fmla="*/ 10 h 19"/>
                  <a:gd name="T32" fmla="*/ 4 w 33"/>
                  <a:gd name="T33" fmla="*/ 10 h 19"/>
                  <a:gd name="T34" fmla="*/ 4 w 33"/>
                  <a:gd name="T35" fmla="*/ 10 h 19"/>
                  <a:gd name="T36" fmla="*/ 9 w 33"/>
                  <a:gd name="T37" fmla="*/ 10 h 19"/>
                  <a:gd name="T38" fmla="*/ 12 w 33"/>
                  <a:gd name="T39" fmla="*/ 10 h 19"/>
                  <a:gd name="T40" fmla="*/ 12 w 33"/>
                  <a:gd name="T41" fmla="*/ 13 h 19"/>
                  <a:gd name="T42" fmla="*/ 9 w 33"/>
                  <a:gd name="T43" fmla="*/ 13 h 19"/>
                  <a:gd name="T44" fmla="*/ 9 w 33"/>
                  <a:gd name="T45" fmla="*/ 13 h 19"/>
                  <a:gd name="T46" fmla="*/ 12 w 33"/>
                  <a:gd name="T47" fmla="*/ 13 h 19"/>
                  <a:gd name="T48" fmla="*/ 17 w 33"/>
                  <a:gd name="T49" fmla="*/ 13 h 19"/>
                  <a:gd name="T50" fmla="*/ 29 w 33"/>
                  <a:gd name="T51" fmla="*/ 13 h 19"/>
                  <a:gd name="T52" fmla="*/ 33 w 33"/>
                  <a:gd name="T53" fmla="*/ 13 h 19"/>
                  <a:gd name="T54" fmla="*/ 29 w 33"/>
                  <a:gd name="T55" fmla="*/ 13 h 19"/>
                  <a:gd name="T56" fmla="*/ 29 w 33"/>
                  <a:gd name="T57" fmla="*/ 19 h 19"/>
                  <a:gd name="T58" fmla="*/ 25 w 33"/>
                  <a:gd name="T59" fmla="*/ 19 h 19"/>
                  <a:gd name="T60" fmla="*/ 25 w 33"/>
                  <a:gd name="T61" fmla="*/ 19 h 19"/>
                  <a:gd name="T62" fmla="*/ 33 w 33"/>
                  <a:gd name="T63" fmla="*/ 13 h 19"/>
                  <a:gd name="T64" fmla="*/ 33 w 33"/>
                  <a:gd name="T65" fmla="*/ 13 h 19"/>
                  <a:gd name="T66" fmla="*/ 33 w 33"/>
                  <a:gd name="T6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19">
                    <a:moveTo>
                      <a:pt x="33" y="10"/>
                    </a:moveTo>
                    <a:lnTo>
                      <a:pt x="33" y="10"/>
                    </a:lnTo>
                    <a:lnTo>
                      <a:pt x="33" y="5"/>
                    </a:lnTo>
                    <a:lnTo>
                      <a:pt x="29" y="5"/>
                    </a:lnTo>
                    <a:lnTo>
                      <a:pt x="29" y="5"/>
                    </a:lnTo>
                    <a:lnTo>
                      <a:pt x="25" y="5"/>
                    </a:lnTo>
                    <a:lnTo>
                      <a:pt x="25" y="5"/>
                    </a:lnTo>
                    <a:lnTo>
                      <a:pt x="25" y="0"/>
                    </a:lnTo>
                    <a:lnTo>
                      <a:pt x="25" y="0"/>
                    </a:lnTo>
                    <a:lnTo>
                      <a:pt x="21" y="5"/>
                    </a:lnTo>
                    <a:lnTo>
                      <a:pt x="21" y="5"/>
                    </a:lnTo>
                    <a:lnTo>
                      <a:pt x="25" y="5"/>
                    </a:lnTo>
                    <a:lnTo>
                      <a:pt x="25" y="5"/>
                    </a:lnTo>
                    <a:lnTo>
                      <a:pt x="21" y="5"/>
                    </a:lnTo>
                    <a:lnTo>
                      <a:pt x="17" y="10"/>
                    </a:lnTo>
                    <a:lnTo>
                      <a:pt x="12" y="10"/>
                    </a:lnTo>
                    <a:lnTo>
                      <a:pt x="12" y="10"/>
                    </a:lnTo>
                    <a:lnTo>
                      <a:pt x="12" y="10"/>
                    </a:lnTo>
                    <a:lnTo>
                      <a:pt x="9" y="10"/>
                    </a:lnTo>
                    <a:lnTo>
                      <a:pt x="9" y="5"/>
                    </a:lnTo>
                    <a:lnTo>
                      <a:pt x="9" y="5"/>
                    </a:lnTo>
                    <a:lnTo>
                      <a:pt x="4" y="10"/>
                    </a:lnTo>
                    <a:lnTo>
                      <a:pt x="4" y="10"/>
                    </a:lnTo>
                    <a:lnTo>
                      <a:pt x="9" y="10"/>
                    </a:lnTo>
                    <a:lnTo>
                      <a:pt x="9" y="10"/>
                    </a:lnTo>
                    <a:lnTo>
                      <a:pt x="9" y="10"/>
                    </a:lnTo>
                    <a:lnTo>
                      <a:pt x="12" y="10"/>
                    </a:lnTo>
                    <a:lnTo>
                      <a:pt x="12" y="10"/>
                    </a:lnTo>
                    <a:lnTo>
                      <a:pt x="12" y="10"/>
                    </a:lnTo>
                    <a:lnTo>
                      <a:pt x="9" y="10"/>
                    </a:lnTo>
                    <a:lnTo>
                      <a:pt x="9" y="10"/>
                    </a:lnTo>
                    <a:lnTo>
                      <a:pt x="4" y="10"/>
                    </a:lnTo>
                    <a:lnTo>
                      <a:pt x="4" y="10"/>
                    </a:lnTo>
                    <a:lnTo>
                      <a:pt x="4" y="10"/>
                    </a:lnTo>
                    <a:lnTo>
                      <a:pt x="0" y="13"/>
                    </a:lnTo>
                    <a:lnTo>
                      <a:pt x="4" y="10"/>
                    </a:lnTo>
                    <a:lnTo>
                      <a:pt x="4" y="10"/>
                    </a:lnTo>
                    <a:lnTo>
                      <a:pt x="9" y="10"/>
                    </a:lnTo>
                    <a:lnTo>
                      <a:pt x="12" y="10"/>
                    </a:lnTo>
                    <a:lnTo>
                      <a:pt x="12" y="10"/>
                    </a:lnTo>
                    <a:lnTo>
                      <a:pt x="12" y="10"/>
                    </a:lnTo>
                    <a:lnTo>
                      <a:pt x="12" y="13"/>
                    </a:lnTo>
                    <a:lnTo>
                      <a:pt x="9" y="13"/>
                    </a:lnTo>
                    <a:lnTo>
                      <a:pt x="9" y="13"/>
                    </a:lnTo>
                    <a:lnTo>
                      <a:pt x="9" y="13"/>
                    </a:lnTo>
                    <a:lnTo>
                      <a:pt x="9" y="13"/>
                    </a:lnTo>
                    <a:lnTo>
                      <a:pt x="9" y="13"/>
                    </a:lnTo>
                    <a:lnTo>
                      <a:pt x="12" y="13"/>
                    </a:lnTo>
                    <a:lnTo>
                      <a:pt x="12" y="13"/>
                    </a:lnTo>
                    <a:lnTo>
                      <a:pt x="17" y="13"/>
                    </a:lnTo>
                    <a:lnTo>
                      <a:pt x="21" y="13"/>
                    </a:lnTo>
                    <a:lnTo>
                      <a:pt x="29" y="13"/>
                    </a:lnTo>
                    <a:lnTo>
                      <a:pt x="29" y="13"/>
                    </a:lnTo>
                    <a:lnTo>
                      <a:pt x="33" y="13"/>
                    </a:lnTo>
                    <a:lnTo>
                      <a:pt x="29" y="13"/>
                    </a:lnTo>
                    <a:lnTo>
                      <a:pt x="29" y="13"/>
                    </a:lnTo>
                    <a:lnTo>
                      <a:pt x="29" y="13"/>
                    </a:lnTo>
                    <a:lnTo>
                      <a:pt x="29" y="19"/>
                    </a:lnTo>
                    <a:lnTo>
                      <a:pt x="25" y="19"/>
                    </a:lnTo>
                    <a:lnTo>
                      <a:pt x="25" y="19"/>
                    </a:lnTo>
                    <a:lnTo>
                      <a:pt x="25" y="19"/>
                    </a:lnTo>
                    <a:lnTo>
                      <a:pt x="25" y="19"/>
                    </a:lnTo>
                    <a:lnTo>
                      <a:pt x="29" y="19"/>
                    </a:lnTo>
                    <a:lnTo>
                      <a:pt x="33" y="13"/>
                    </a:lnTo>
                    <a:lnTo>
                      <a:pt x="33" y="13"/>
                    </a:lnTo>
                    <a:lnTo>
                      <a:pt x="33" y="13"/>
                    </a:lnTo>
                    <a:lnTo>
                      <a:pt x="33" y="13"/>
                    </a:lnTo>
                    <a:lnTo>
                      <a:pt x="33" y="1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46" name="Freeform 354"/>
              <p:cNvSpPr>
                <a:spLocks/>
              </p:cNvSpPr>
              <p:nvPr/>
            </p:nvSpPr>
            <p:spPr bwMode="auto">
              <a:xfrm>
                <a:off x="3413" y="2214"/>
                <a:ext cx="4" cy="1"/>
              </a:xfrm>
              <a:custGeom>
                <a:avLst/>
                <a:gdLst>
                  <a:gd name="T0" fmla="*/ 4 w 4"/>
                  <a:gd name="T1" fmla="*/ 4 w 4"/>
                  <a:gd name="T2" fmla="*/ 0 w 4"/>
                  <a:gd name="T3" fmla="*/ 0 w 4"/>
                  <a:gd name="T4" fmla="*/ 0 w 4"/>
                  <a:gd name="T5" fmla="*/ 0 w 4"/>
                  <a:gd name="T6" fmla="*/ 0 w 4"/>
                  <a:gd name="T7" fmla="*/ 0 w 4"/>
                  <a:gd name="T8" fmla="*/ 0 w 4"/>
                  <a:gd name="T9" fmla="*/ 0 w 4"/>
                  <a:gd name="T10" fmla="*/ 0 w 4"/>
                  <a:gd name="T11" fmla="*/ 0 w 4"/>
                  <a:gd name="T12" fmla="*/ 4 w 4"/>
                  <a:gd name="T13" fmla="*/ 4 w 4"/>
                  <a:gd name="T14"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4">
                    <a:moveTo>
                      <a:pt x="4" y="0"/>
                    </a:moveTo>
                    <a:lnTo>
                      <a:pt x="4" y="0"/>
                    </a:lnTo>
                    <a:lnTo>
                      <a:pt x="0" y="0"/>
                    </a:lnTo>
                    <a:lnTo>
                      <a:pt x="0" y="0"/>
                    </a:lnTo>
                    <a:lnTo>
                      <a:pt x="0" y="0"/>
                    </a:lnTo>
                    <a:lnTo>
                      <a:pt x="0" y="0"/>
                    </a:lnTo>
                    <a:lnTo>
                      <a:pt x="0" y="0"/>
                    </a:lnTo>
                    <a:lnTo>
                      <a:pt x="0" y="0"/>
                    </a:lnTo>
                    <a:lnTo>
                      <a:pt x="0" y="0"/>
                    </a:lnTo>
                    <a:lnTo>
                      <a:pt x="0" y="0"/>
                    </a:lnTo>
                    <a:lnTo>
                      <a:pt x="0" y="0"/>
                    </a:lnTo>
                    <a:lnTo>
                      <a:pt x="0" y="0"/>
                    </a:lnTo>
                    <a:lnTo>
                      <a:pt x="4" y="0"/>
                    </a:lnTo>
                    <a:lnTo>
                      <a:pt x="4" y="0"/>
                    </a:lnTo>
                    <a:lnTo>
                      <a:pt x="4"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47" name="Freeform 355"/>
              <p:cNvSpPr>
                <a:spLocks/>
              </p:cNvSpPr>
              <p:nvPr/>
            </p:nvSpPr>
            <p:spPr bwMode="auto">
              <a:xfrm>
                <a:off x="3408" y="2208"/>
                <a:ext cx="5" cy="6"/>
              </a:xfrm>
              <a:custGeom>
                <a:avLst/>
                <a:gdLst>
                  <a:gd name="T0" fmla="*/ 5 w 5"/>
                  <a:gd name="T1" fmla="*/ 0 h 6"/>
                  <a:gd name="T2" fmla="*/ 5 w 5"/>
                  <a:gd name="T3" fmla="*/ 6 h 6"/>
                  <a:gd name="T4" fmla="*/ 0 w 5"/>
                  <a:gd name="T5" fmla="*/ 6 h 6"/>
                  <a:gd name="T6" fmla="*/ 0 w 5"/>
                  <a:gd name="T7" fmla="*/ 0 h 6"/>
                  <a:gd name="T8" fmla="*/ 0 w 5"/>
                  <a:gd name="T9" fmla="*/ 0 h 6"/>
                  <a:gd name="T10" fmla="*/ 0 w 5"/>
                  <a:gd name="T11" fmla="*/ 6 h 6"/>
                  <a:gd name="T12" fmla="*/ 0 w 5"/>
                  <a:gd name="T13" fmla="*/ 6 h 6"/>
                  <a:gd name="T14" fmla="*/ 0 w 5"/>
                  <a:gd name="T15" fmla="*/ 6 h 6"/>
                  <a:gd name="T16" fmla="*/ 0 w 5"/>
                  <a:gd name="T17" fmla="*/ 6 h 6"/>
                  <a:gd name="T18" fmla="*/ 0 w 5"/>
                  <a:gd name="T19" fmla="*/ 6 h 6"/>
                  <a:gd name="T20" fmla="*/ 0 w 5"/>
                  <a:gd name="T21" fmla="*/ 6 h 6"/>
                  <a:gd name="T22" fmla="*/ 0 w 5"/>
                  <a:gd name="T23" fmla="*/ 0 h 6"/>
                  <a:gd name="T24" fmla="*/ 0 w 5"/>
                  <a:gd name="T25" fmla="*/ 0 h 6"/>
                  <a:gd name="T26" fmla="*/ 0 w 5"/>
                  <a:gd name="T27" fmla="*/ 0 h 6"/>
                  <a:gd name="T28" fmla="*/ 5 w 5"/>
                  <a:gd name="T29" fmla="*/ 0 h 6"/>
                  <a:gd name="T30" fmla="*/ 5 w 5"/>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6">
                    <a:moveTo>
                      <a:pt x="5" y="0"/>
                    </a:moveTo>
                    <a:lnTo>
                      <a:pt x="5" y="6"/>
                    </a:lnTo>
                    <a:lnTo>
                      <a:pt x="0" y="6"/>
                    </a:lnTo>
                    <a:lnTo>
                      <a:pt x="0" y="0"/>
                    </a:lnTo>
                    <a:lnTo>
                      <a:pt x="0" y="0"/>
                    </a:lnTo>
                    <a:lnTo>
                      <a:pt x="0" y="6"/>
                    </a:lnTo>
                    <a:lnTo>
                      <a:pt x="0" y="6"/>
                    </a:lnTo>
                    <a:lnTo>
                      <a:pt x="0" y="6"/>
                    </a:lnTo>
                    <a:lnTo>
                      <a:pt x="0" y="6"/>
                    </a:lnTo>
                    <a:lnTo>
                      <a:pt x="0" y="6"/>
                    </a:lnTo>
                    <a:lnTo>
                      <a:pt x="0" y="6"/>
                    </a:lnTo>
                    <a:lnTo>
                      <a:pt x="0" y="0"/>
                    </a:lnTo>
                    <a:lnTo>
                      <a:pt x="0" y="0"/>
                    </a:lnTo>
                    <a:lnTo>
                      <a:pt x="0" y="0"/>
                    </a:lnTo>
                    <a:lnTo>
                      <a:pt x="5" y="0"/>
                    </a:lnTo>
                    <a:lnTo>
                      <a:pt x="5"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48" name="Freeform 356"/>
              <p:cNvSpPr>
                <a:spLocks/>
              </p:cNvSpPr>
              <p:nvPr/>
            </p:nvSpPr>
            <p:spPr bwMode="auto">
              <a:xfrm>
                <a:off x="3454" y="2214"/>
                <a:ext cx="9" cy="1"/>
              </a:xfrm>
              <a:custGeom>
                <a:avLst/>
                <a:gdLst>
                  <a:gd name="T0" fmla="*/ 0 w 9"/>
                  <a:gd name="T1" fmla="*/ 0 w 9"/>
                  <a:gd name="T2" fmla="*/ 0 w 9"/>
                  <a:gd name="T3" fmla="*/ 4 w 9"/>
                  <a:gd name="T4" fmla="*/ 4 w 9"/>
                  <a:gd name="T5" fmla="*/ 9 w 9"/>
                  <a:gd name="T6" fmla="*/ 9 w 9"/>
                  <a:gd name="T7" fmla="*/ 4 w 9"/>
                  <a:gd name="T8" fmla="*/ 4 w 9"/>
                  <a:gd name="T9" fmla="*/ 4 w 9"/>
                  <a:gd name="T10" fmla="*/ 4 w 9"/>
                  <a:gd name="T11" fmla="*/ 0 w 9"/>
                  <a:gd name="T12" fmla="*/ 0 w 9"/>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Lst>
                <a:rect l="0" t="0" r="r" b="b"/>
                <a:pathLst>
                  <a:path w="9">
                    <a:moveTo>
                      <a:pt x="0" y="0"/>
                    </a:moveTo>
                    <a:lnTo>
                      <a:pt x="0" y="0"/>
                    </a:lnTo>
                    <a:lnTo>
                      <a:pt x="0" y="0"/>
                    </a:lnTo>
                    <a:lnTo>
                      <a:pt x="4" y="0"/>
                    </a:lnTo>
                    <a:lnTo>
                      <a:pt x="4" y="0"/>
                    </a:lnTo>
                    <a:lnTo>
                      <a:pt x="9" y="0"/>
                    </a:lnTo>
                    <a:lnTo>
                      <a:pt x="9" y="0"/>
                    </a:lnTo>
                    <a:lnTo>
                      <a:pt x="4" y="0"/>
                    </a:lnTo>
                    <a:lnTo>
                      <a:pt x="4" y="0"/>
                    </a:lnTo>
                    <a:lnTo>
                      <a:pt x="4" y="0"/>
                    </a:lnTo>
                    <a:lnTo>
                      <a:pt x="4" y="0"/>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49" name="Freeform 357"/>
              <p:cNvSpPr>
                <a:spLocks/>
              </p:cNvSpPr>
              <p:nvPr/>
            </p:nvSpPr>
            <p:spPr bwMode="auto">
              <a:xfrm>
                <a:off x="3458" y="2208"/>
                <a:ext cx="8" cy="6"/>
              </a:xfrm>
              <a:custGeom>
                <a:avLst/>
                <a:gdLst>
                  <a:gd name="T0" fmla="*/ 0 w 8"/>
                  <a:gd name="T1" fmla="*/ 0 h 6"/>
                  <a:gd name="T2" fmla="*/ 0 w 8"/>
                  <a:gd name="T3" fmla="*/ 6 h 6"/>
                  <a:gd name="T4" fmla="*/ 0 w 8"/>
                  <a:gd name="T5" fmla="*/ 6 h 6"/>
                  <a:gd name="T6" fmla="*/ 5 w 8"/>
                  <a:gd name="T7" fmla="*/ 0 h 6"/>
                  <a:gd name="T8" fmla="*/ 5 w 8"/>
                  <a:gd name="T9" fmla="*/ 0 h 6"/>
                  <a:gd name="T10" fmla="*/ 8 w 8"/>
                  <a:gd name="T11" fmla="*/ 6 h 6"/>
                  <a:gd name="T12" fmla="*/ 8 w 8"/>
                  <a:gd name="T13" fmla="*/ 6 h 6"/>
                  <a:gd name="T14" fmla="*/ 5 w 8"/>
                  <a:gd name="T15" fmla="*/ 6 h 6"/>
                  <a:gd name="T16" fmla="*/ 5 w 8"/>
                  <a:gd name="T17" fmla="*/ 0 h 6"/>
                  <a:gd name="T18" fmla="*/ 5 w 8"/>
                  <a:gd name="T19" fmla="*/ 0 h 6"/>
                  <a:gd name="T20" fmla="*/ 0 w 8"/>
                  <a:gd name="T21" fmla="*/ 6 h 6"/>
                  <a:gd name="T22" fmla="*/ 0 w 8"/>
                  <a:gd name="T23" fmla="*/ 6 h 6"/>
                  <a:gd name="T24" fmla="*/ 0 w 8"/>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0" y="0"/>
                    </a:moveTo>
                    <a:lnTo>
                      <a:pt x="0" y="6"/>
                    </a:lnTo>
                    <a:lnTo>
                      <a:pt x="0" y="6"/>
                    </a:lnTo>
                    <a:lnTo>
                      <a:pt x="5" y="0"/>
                    </a:lnTo>
                    <a:lnTo>
                      <a:pt x="5" y="0"/>
                    </a:lnTo>
                    <a:lnTo>
                      <a:pt x="8" y="6"/>
                    </a:lnTo>
                    <a:lnTo>
                      <a:pt x="8" y="6"/>
                    </a:lnTo>
                    <a:lnTo>
                      <a:pt x="5" y="6"/>
                    </a:lnTo>
                    <a:lnTo>
                      <a:pt x="5" y="0"/>
                    </a:lnTo>
                    <a:lnTo>
                      <a:pt x="5" y="0"/>
                    </a:lnTo>
                    <a:lnTo>
                      <a:pt x="0" y="6"/>
                    </a:lnTo>
                    <a:lnTo>
                      <a:pt x="0" y="6"/>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50" name="Freeform 358"/>
              <p:cNvSpPr>
                <a:spLocks/>
              </p:cNvSpPr>
              <p:nvPr/>
            </p:nvSpPr>
            <p:spPr bwMode="auto">
              <a:xfrm>
                <a:off x="3441" y="2195"/>
                <a:ext cx="5" cy="22"/>
              </a:xfrm>
              <a:custGeom>
                <a:avLst/>
                <a:gdLst>
                  <a:gd name="T0" fmla="*/ 5 w 5"/>
                  <a:gd name="T1" fmla="*/ 5 h 22"/>
                  <a:gd name="T2" fmla="*/ 5 w 5"/>
                  <a:gd name="T3" fmla="*/ 5 h 22"/>
                  <a:gd name="T4" fmla="*/ 0 w 5"/>
                  <a:gd name="T5" fmla="*/ 5 h 22"/>
                  <a:gd name="T6" fmla="*/ 0 w 5"/>
                  <a:gd name="T7" fmla="*/ 5 h 22"/>
                  <a:gd name="T8" fmla="*/ 0 w 5"/>
                  <a:gd name="T9" fmla="*/ 5 h 22"/>
                  <a:gd name="T10" fmla="*/ 0 w 5"/>
                  <a:gd name="T11" fmla="*/ 5 h 22"/>
                  <a:gd name="T12" fmla="*/ 0 w 5"/>
                  <a:gd name="T13" fmla="*/ 0 h 22"/>
                  <a:gd name="T14" fmla="*/ 0 w 5"/>
                  <a:gd name="T15" fmla="*/ 0 h 22"/>
                  <a:gd name="T16" fmla="*/ 0 w 5"/>
                  <a:gd name="T17" fmla="*/ 0 h 22"/>
                  <a:gd name="T18" fmla="*/ 0 w 5"/>
                  <a:gd name="T19" fmla="*/ 5 h 22"/>
                  <a:gd name="T20" fmla="*/ 0 w 5"/>
                  <a:gd name="T21" fmla="*/ 5 h 22"/>
                  <a:gd name="T22" fmla="*/ 0 w 5"/>
                  <a:gd name="T23" fmla="*/ 10 h 22"/>
                  <a:gd name="T24" fmla="*/ 0 w 5"/>
                  <a:gd name="T25" fmla="*/ 10 h 22"/>
                  <a:gd name="T26" fmla="*/ 0 w 5"/>
                  <a:gd name="T27" fmla="*/ 13 h 22"/>
                  <a:gd name="T28" fmla="*/ 0 w 5"/>
                  <a:gd name="T29" fmla="*/ 19 h 22"/>
                  <a:gd name="T30" fmla="*/ 0 w 5"/>
                  <a:gd name="T31" fmla="*/ 19 h 22"/>
                  <a:gd name="T32" fmla="*/ 0 w 5"/>
                  <a:gd name="T33" fmla="*/ 19 h 22"/>
                  <a:gd name="T34" fmla="*/ 0 w 5"/>
                  <a:gd name="T35" fmla="*/ 22 h 22"/>
                  <a:gd name="T36" fmla="*/ 5 w 5"/>
                  <a:gd name="T37" fmla="*/ 22 h 22"/>
                  <a:gd name="T38" fmla="*/ 5 w 5"/>
                  <a:gd name="T39" fmla="*/ 22 h 22"/>
                  <a:gd name="T40" fmla="*/ 5 w 5"/>
                  <a:gd name="T41" fmla="*/ 22 h 22"/>
                  <a:gd name="T42" fmla="*/ 5 w 5"/>
                  <a:gd name="T43" fmla="*/ 22 h 22"/>
                  <a:gd name="T44" fmla="*/ 5 w 5"/>
                  <a:gd name="T45" fmla="*/ 22 h 22"/>
                  <a:gd name="T46" fmla="*/ 5 w 5"/>
                  <a:gd name="T47" fmla="*/ 19 h 22"/>
                  <a:gd name="T48" fmla="*/ 5 w 5"/>
                  <a:gd name="T49" fmla="*/ 19 h 22"/>
                  <a:gd name="T50" fmla="*/ 0 w 5"/>
                  <a:gd name="T51" fmla="*/ 13 h 22"/>
                  <a:gd name="T52" fmla="*/ 0 w 5"/>
                  <a:gd name="T53" fmla="*/ 10 h 22"/>
                  <a:gd name="T54" fmla="*/ 5 w 5"/>
                  <a:gd name="T55" fmla="*/ 5 h 22"/>
                  <a:gd name="T56" fmla="*/ 5 w 5"/>
                  <a:gd name="T57" fmla="*/ 5 h 22"/>
                  <a:gd name="T58" fmla="*/ 5 w 5"/>
                  <a:gd name="T59" fmla="*/ 5 h 22"/>
                  <a:gd name="T60" fmla="*/ 5 w 5"/>
                  <a:gd name="T61" fmla="*/ 5 h 22"/>
                  <a:gd name="T62" fmla="*/ 5 w 5"/>
                  <a:gd name="T6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 h="22">
                    <a:moveTo>
                      <a:pt x="5" y="5"/>
                    </a:moveTo>
                    <a:lnTo>
                      <a:pt x="5" y="5"/>
                    </a:lnTo>
                    <a:lnTo>
                      <a:pt x="0" y="5"/>
                    </a:lnTo>
                    <a:lnTo>
                      <a:pt x="0" y="5"/>
                    </a:lnTo>
                    <a:lnTo>
                      <a:pt x="0" y="5"/>
                    </a:lnTo>
                    <a:lnTo>
                      <a:pt x="0" y="5"/>
                    </a:lnTo>
                    <a:lnTo>
                      <a:pt x="0" y="0"/>
                    </a:lnTo>
                    <a:lnTo>
                      <a:pt x="0" y="0"/>
                    </a:lnTo>
                    <a:lnTo>
                      <a:pt x="0" y="0"/>
                    </a:lnTo>
                    <a:lnTo>
                      <a:pt x="0" y="5"/>
                    </a:lnTo>
                    <a:lnTo>
                      <a:pt x="0" y="5"/>
                    </a:lnTo>
                    <a:lnTo>
                      <a:pt x="0" y="10"/>
                    </a:lnTo>
                    <a:lnTo>
                      <a:pt x="0" y="10"/>
                    </a:lnTo>
                    <a:lnTo>
                      <a:pt x="0" y="13"/>
                    </a:lnTo>
                    <a:lnTo>
                      <a:pt x="0" y="19"/>
                    </a:lnTo>
                    <a:lnTo>
                      <a:pt x="0" y="19"/>
                    </a:lnTo>
                    <a:lnTo>
                      <a:pt x="0" y="19"/>
                    </a:lnTo>
                    <a:lnTo>
                      <a:pt x="0" y="22"/>
                    </a:lnTo>
                    <a:lnTo>
                      <a:pt x="5" y="22"/>
                    </a:lnTo>
                    <a:lnTo>
                      <a:pt x="5" y="22"/>
                    </a:lnTo>
                    <a:lnTo>
                      <a:pt x="5" y="22"/>
                    </a:lnTo>
                    <a:lnTo>
                      <a:pt x="5" y="22"/>
                    </a:lnTo>
                    <a:lnTo>
                      <a:pt x="5" y="22"/>
                    </a:lnTo>
                    <a:lnTo>
                      <a:pt x="5" y="19"/>
                    </a:lnTo>
                    <a:lnTo>
                      <a:pt x="5" y="19"/>
                    </a:lnTo>
                    <a:lnTo>
                      <a:pt x="0" y="13"/>
                    </a:lnTo>
                    <a:lnTo>
                      <a:pt x="0" y="10"/>
                    </a:lnTo>
                    <a:lnTo>
                      <a:pt x="5" y="5"/>
                    </a:lnTo>
                    <a:lnTo>
                      <a:pt x="5" y="5"/>
                    </a:lnTo>
                    <a:lnTo>
                      <a:pt x="5" y="5"/>
                    </a:lnTo>
                    <a:lnTo>
                      <a:pt x="5" y="5"/>
                    </a:lnTo>
                    <a:lnTo>
                      <a:pt x="5"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51" name="Freeform 359"/>
              <p:cNvSpPr>
                <a:spLocks/>
              </p:cNvSpPr>
              <p:nvPr/>
            </p:nvSpPr>
            <p:spPr bwMode="auto">
              <a:xfrm>
                <a:off x="3429" y="2195"/>
                <a:ext cx="9" cy="5"/>
              </a:xfrm>
              <a:custGeom>
                <a:avLst/>
                <a:gdLst>
                  <a:gd name="T0" fmla="*/ 9 w 9"/>
                  <a:gd name="T1" fmla="*/ 0 h 5"/>
                  <a:gd name="T2" fmla="*/ 4 w 9"/>
                  <a:gd name="T3" fmla="*/ 5 h 5"/>
                  <a:gd name="T4" fmla="*/ 4 w 9"/>
                  <a:gd name="T5" fmla="*/ 5 h 5"/>
                  <a:gd name="T6" fmla="*/ 4 w 9"/>
                  <a:gd name="T7" fmla="*/ 5 h 5"/>
                  <a:gd name="T8" fmla="*/ 4 w 9"/>
                  <a:gd name="T9" fmla="*/ 5 h 5"/>
                  <a:gd name="T10" fmla="*/ 0 w 9"/>
                  <a:gd name="T11" fmla="*/ 5 h 5"/>
                  <a:gd name="T12" fmla="*/ 0 w 9"/>
                  <a:gd name="T13" fmla="*/ 5 h 5"/>
                  <a:gd name="T14" fmla="*/ 0 w 9"/>
                  <a:gd name="T15" fmla="*/ 5 h 5"/>
                  <a:gd name="T16" fmla="*/ 0 w 9"/>
                  <a:gd name="T17" fmla="*/ 5 h 5"/>
                  <a:gd name="T18" fmla="*/ 0 w 9"/>
                  <a:gd name="T19" fmla="*/ 5 h 5"/>
                  <a:gd name="T20" fmla="*/ 0 w 9"/>
                  <a:gd name="T21" fmla="*/ 5 h 5"/>
                  <a:gd name="T22" fmla="*/ 0 w 9"/>
                  <a:gd name="T23" fmla="*/ 5 h 5"/>
                  <a:gd name="T24" fmla="*/ 0 w 9"/>
                  <a:gd name="T25" fmla="*/ 5 h 5"/>
                  <a:gd name="T26" fmla="*/ 0 w 9"/>
                  <a:gd name="T27" fmla="*/ 5 h 5"/>
                  <a:gd name="T28" fmla="*/ 0 w 9"/>
                  <a:gd name="T29" fmla="*/ 5 h 5"/>
                  <a:gd name="T30" fmla="*/ 4 w 9"/>
                  <a:gd name="T31" fmla="*/ 5 h 5"/>
                  <a:gd name="T32" fmla="*/ 4 w 9"/>
                  <a:gd name="T33" fmla="*/ 5 h 5"/>
                  <a:gd name="T34" fmla="*/ 4 w 9"/>
                  <a:gd name="T35" fmla="*/ 5 h 5"/>
                  <a:gd name="T36" fmla="*/ 4 w 9"/>
                  <a:gd name="T37" fmla="*/ 5 h 5"/>
                  <a:gd name="T38" fmla="*/ 4 w 9"/>
                  <a:gd name="T39" fmla="*/ 5 h 5"/>
                  <a:gd name="T40" fmla="*/ 4 w 9"/>
                  <a:gd name="T41" fmla="*/ 5 h 5"/>
                  <a:gd name="T42" fmla="*/ 9 w 9"/>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5">
                    <a:moveTo>
                      <a:pt x="9" y="0"/>
                    </a:moveTo>
                    <a:lnTo>
                      <a:pt x="4" y="5"/>
                    </a:lnTo>
                    <a:lnTo>
                      <a:pt x="4" y="5"/>
                    </a:lnTo>
                    <a:lnTo>
                      <a:pt x="4" y="5"/>
                    </a:lnTo>
                    <a:lnTo>
                      <a:pt x="4" y="5"/>
                    </a:lnTo>
                    <a:lnTo>
                      <a:pt x="0" y="5"/>
                    </a:lnTo>
                    <a:lnTo>
                      <a:pt x="0" y="5"/>
                    </a:lnTo>
                    <a:lnTo>
                      <a:pt x="0" y="5"/>
                    </a:lnTo>
                    <a:lnTo>
                      <a:pt x="0" y="5"/>
                    </a:lnTo>
                    <a:lnTo>
                      <a:pt x="0" y="5"/>
                    </a:lnTo>
                    <a:lnTo>
                      <a:pt x="0" y="5"/>
                    </a:lnTo>
                    <a:lnTo>
                      <a:pt x="0" y="5"/>
                    </a:lnTo>
                    <a:lnTo>
                      <a:pt x="0" y="5"/>
                    </a:lnTo>
                    <a:lnTo>
                      <a:pt x="0" y="5"/>
                    </a:lnTo>
                    <a:lnTo>
                      <a:pt x="0" y="5"/>
                    </a:lnTo>
                    <a:lnTo>
                      <a:pt x="4" y="5"/>
                    </a:lnTo>
                    <a:lnTo>
                      <a:pt x="4" y="5"/>
                    </a:lnTo>
                    <a:lnTo>
                      <a:pt x="4" y="5"/>
                    </a:lnTo>
                    <a:lnTo>
                      <a:pt x="4" y="5"/>
                    </a:lnTo>
                    <a:lnTo>
                      <a:pt x="4" y="5"/>
                    </a:lnTo>
                    <a:lnTo>
                      <a:pt x="4" y="5"/>
                    </a:lnTo>
                    <a:lnTo>
                      <a:pt x="9"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52" name="Freeform 360"/>
              <p:cNvSpPr>
                <a:spLocks/>
              </p:cNvSpPr>
              <p:nvPr/>
            </p:nvSpPr>
            <p:spPr bwMode="auto">
              <a:xfrm>
                <a:off x="3417" y="2227"/>
                <a:ext cx="37" cy="28"/>
              </a:xfrm>
              <a:custGeom>
                <a:avLst/>
                <a:gdLst>
                  <a:gd name="T0" fmla="*/ 33 w 37"/>
                  <a:gd name="T1" fmla="*/ 0 h 28"/>
                  <a:gd name="T2" fmla="*/ 29 w 37"/>
                  <a:gd name="T3" fmla="*/ 0 h 28"/>
                  <a:gd name="T4" fmla="*/ 29 w 37"/>
                  <a:gd name="T5" fmla="*/ 0 h 28"/>
                  <a:gd name="T6" fmla="*/ 24 w 37"/>
                  <a:gd name="T7" fmla="*/ 4 h 28"/>
                  <a:gd name="T8" fmla="*/ 24 w 37"/>
                  <a:gd name="T9" fmla="*/ 4 h 28"/>
                  <a:gd name="T10" fmla="*/ 21 w 37"/>
                  <a:gd name="T11" fmla="*/ 4 h 28"/>
                  <a:gd name="T12" fmla="*/ 16 w 37"/>
                  <a:gd name="T13" fmla="*/ 4 h 28"/>
                  <a:gd name="T14" fmla="*/ 16 w 37"/>
                  <a:gd name="T15" fmla="*/ 4 h 28"/>
                  <a:gd name="T16" fmla="*/ 16 w 37"/>
                  <a:gd name="T17" fmla="*/ 4 h 28"/>
                  <a:gd name="T18" fmla="*/ 12 w 37"/>
                  <a:gd name="T19" fmla="*/ 4 h 28"/>
                  <a:gd name="T20" fmla="*/ 12 w 37"/>
                  <a:gd name="T21" fmla="*/ 4 h 28"/>
                  <a:gd name="T22" fmla="*/ 12 w 37"/>
                  <a:gd name="T23" fmla="*/ 0 h 28"/>
                  <a:gd name="T24" fmla="*/ 8 w 37"/>
                  <a:gd name="T25" fmla="*/ 0 h 28"/>
                  <a:gd name="T26" fmla="*/ 4 w 37"/>
                  <a:gd name="T27" fmla="*/ 4 h 28"/>
                  <a:gd name="T28" fmla="*/ 4 w 37"/>
                  <a:gd name="T29" fmla="*/ 9 h 28"/>
                  <a:gd name="T30" fmla="*/ 4 w 37"/>
                  <a:gd name="T31" fmla="*/ 9 h 28"/>
                  <a:gd name="T32" fmla="*/ 4 w 37"/>
                  <a:gd name="T33" fmla="*/ 9 h 28"/>
                  <a:gd name="T34" fmla="*/ 4 w 37"/>
                  <a:gd name="T35" fmla="*/ 14 h 28"/>
                  <a:gd name="T36" fmla="*/ 0 w 37"/>
                  <a:gd name="T37" fmla="*/ 18 h 28"/>
                  <a:gd name="T38" fmla="*/ 0 w 37"/>
                  <a:gd name="T39" fmla="*/ 28 h 28"/>
                  <a:gd name="T40" fmla="*/ 0 w 37"/>
                  <a:gd name="T41" fmla="*/ 28 h 28"/>
                  <a:gd name="T42" fmla="*/ 4 w 37"/>
                  <a:gd name="T43" fmla="*/ 9 h 28"/>
                  <a:gd name="T44" fmla="*/ 4 w 37"/>
                  <a:gd name="T45" fmla="*/ 9 h 28"/>
                  <a:gd name="T46" fmla="*/ 8 w 37"/>
                  <a:gd name="T47" fmla="*/ 0 h 28"/>
                  <a:gd name="T48" fmla="*/ 8 w 37"/>
                  <a:gd name="T49" fmla="*/ 0 h 28"/>
                  <a:gd name="T50" fmla="*/ 12 w 37"/>
                  <a:gd name="T51" fmla="*/ 4 h 28"/>
                  <a:gd name="T52" fmla="*/ 12 w 37"/>
                  <a:gd name="T53" fmla="*/ 4 h 28"/>
                  <a:gd name="T54" fmla="*/ 16 w 37"/>
                  <a:gd name="T55" fmla="*/ 4 h 28"/>
                  <a:gd name="T56" fmla="*/ 16 w 37"/>
                  <a:gd name="T57" fmla="*/ 9 h 28"/>
                  <a:gd name="T58" fmla="*/ 21 w 37"/>
                  <a:gd name="T59" fmla="*/ 9 h 28"/>
                  <a:gd name="T60" fmla="*/ 21 w 37"/>
                  <a:gd name="T61" fmla="*/ 14 h 28"/>
                  <a:gd name="T62" fmla="*/ 21 w 37"/>
                  <a:gd name="T63" fmla="*/ 14 h 28"/>
                  <a:gd name="T64" fmla="*/ 21 w 37"/>
                  <a:gd name="T65" fmla="*/ 14 h 28"/>
                  <a:gd name="T66" fmla="*/ 21 w 37"/>
                  <a:gd name="T67" fmla="*/ 14 h 28"/>
                  <a:gd name="T68" fmla="*/ 21 w 37"/>
                  <a:gd name="T69" fmla="*/ 14 h 28"/>
                  <a:gd name="T70" fmla="*/ 21 w 37"/>
                  <a:gd name="T71" fmla="*/ 9 h 28"/>
                  <a:gd name="T72" fmla="*/ 21 w 37"/>
                  <a:gd name="T73" fmla="*/ 9 h 28"/>
                  <a:gd name="T74" fmla="*/ 29 w 37"/>
                  <a:gd name="T75" fmla="*/ 4 h 28"/>
                  <a:gd name="T76" fmla="*/ 29 w 37"/>
                  <a:gd name="T77" fmla="*/ 4 h 28"/>
                  <a:gd name="T78" fmla="*/ 29 w 37"/>
                  <a:gd name="T79" fmla="*/ 4 h 28"/>
                  <a:gd name="T80" fmla="*/ 29 w 37"/>
                  <a:gd name="T81" fmla="*/ 4 h 28"/>
                  <a:gd name="T82" fmla="*/ 33 w 37"/>
                  <a:gd name="T83" fmla="*/ 0 h 28"/>
                  <a:gd name="T84" fmla="*/ 33 w 37"/>
                  <a:gd name="T85" fmla="*/ 4 h 28"/>
                  <a:gd name="T86" fmla="*/ 37 w 37"/>
                  <a:gd name="T87" fmla="*/ 14 h 28"/>
                  <a:gd name="T88" fmla="*/ 37 w 37"/>
                  <a:gd name="T89" fmla="*/ 18 h 28"/>
                  <a:gd name="T90" fmla="*/ 37 w 37"/>
                  <a:gd name="T91" fmla="*/ 23 h 28"/>
                  <a:gd name="T92" fmla="*/ 37 w 37"/>
                  <a:gd name="T93" fmla="*/ 23 h 28"/>
                  <a:gd name="T94" fmla="*/ 37 w 37"/>
                  <a:gd name="T95" fmla="*/ 9 h 28"/>
                  <a:gd name="T96" fmla="*/ 33 w 37"/>
                  <a:gd name="T97" fmla="*/ 4 h 28"/>
                  <a:gd name="T98" fmla="*/ 33 w 37"/>
                  <a:gd name="T9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28">
                    <a:moveTo>
                      <a:pt x="33" y="0"/>
                    </a:moveTo>
                    <a:lnTo>
                      <a:pt x="33" y="0"/>
                    </a:lnTo>
                    <a:lnTo>
                      <a:pt x="29" y="0"/>
                    </a:lnTo>
                    <a:lnTo>
                      <a:pt x="29" y="0"/>
                    </a:lnTo>
                    <a:lnTo>
                      <a:pt x="29" y="0"/>
                    </a:lnTo>
                    <a:lnTo>
                      <a:pt x="29" y="0"/>
                    </a:lnTo>
                    <a:lnTo>
                      <a:pt x="24" y="4"/>
                    </a:lnTo>
                    <a:lnTo>
                      <a:pt x="24" y="4"/>
                    </a:lnTo>
                    <a:lnTo>
                      <a:pt x="24" y="4"/>
                    </a:lnTo>
                    <a:lnTo>
                      <a:pt x="24" y="4"/>
                    </a:lnTo>
                    <a:lnTo>
                      <a:pt x="21" y="4"/>
                    </a:lnTo>
                    <a:lnTo>
                      <a:pt x="21" y="4"/>
                    </a:lnTo>
                    <a:lnTo>
                      <a:pt x="21" y="4"/>
                    </a:lnTo>
                    <a:lnTo>
                      <a:pt x="16" y="4"/>
                    </a:lnTo>
                    <a:lnTo>
                      <a:pt x="16" y="4"/>
                    </a:lnTo>
                    <a:lnTo>
                      <a:pt x="16" y="4"/>
                    </a:lnTo>
                    <a:lnTo>
                      <a:pt x="16" y="4"/>
                    </a:lnTo>
                    <a:lnTo>
                      <a:pt x="16" y="4"/>
                    </a:lnTo>
                    <a:lnTo>
                      <a:pt x="12" y="4"/>
                    </a:lnTo>
                    <a:lnTo>
                      <a:pt x="12" y="4"/>
                    </a:lnTo>
                    <a:lnTo>
                      <a:pt x="12" y="4"/>
                    </a:lnTo>
                    <a:lnTo>
                      <a:pt x="12" y="4"/>
                    </a:lnTo>
                    <a:lnTo>
                      <a:pt x="8" y="4"/>
                    </a:lnTo>
                    <a:lnTo>
                      <a:pt x="12" y="0"/>
                    </a:lnTo>
                    <a:lnTo>
                      <a:pt x="12" y="0"/>
                    </a:lnTo>
                    <a:lnTo>
                      <a:pt x="8" y="0"/>
                    </a:lnTo>
                    <a:lnTo>
                      <a:pt x="8" y="4"/>
                    </a:lnTo>
                    <a:lnTo>
                      <a:pt x="4" y="4"/>
                    </a:lnTo>
                    <a:lnTo>
                      <a:pt x="4" y="4"/>
                    </a:lnTo>
                    <a:lnTo>
                      <a:pt x="4" y="9"/>
                    </a:lnTo>
                    <a:lnTo>
                      <a:pt x="4" y="9"/>
                    </a:lnTo>
                    <a:lnTo>
                      <a:pt x="4" y="9"/>
                    </a:lnTo>
                    <a:lnTo>
                      <a:pt x="4" y="9"/>
                    </a:lnTo>
                    <a:lnTo>
                      <a:pt x="4" y="9"/>
                    </a:lnTo>
                    <a:lnTo>
                      <a:pt x="4" y="14"/>
                    </a:lnTo>
                    <a:lnTo>
                      <a:pt x="4" y="14"/>
                    </a:lnTo>
                    <a:lnTo>
                      <a:pt x="4" y="14"/>
                    </a:lnTo>
                    <a:lnTo>
                      <a:pt x="0" y="18"/>
                    </a:lnTo>
                    <a:lnTo>
                      <a:pt x="0" y="23"/>
                    </a:lnTo>
                    <a:lnTo>
                      <a:pt x="0" y="28"/>
                    </a:lnTo>
                    <a:lnTo>
                      <a:pt x="0" y="28"/>
                    </a:lnTo>
                    <a:lnTo>
                      <a:pt x="0" y="28"/>
                    </a:lnTo>
                    <a:lnTo>
                      <a:pt x="0" y="18"/>
                    </a:lnTo>
                    <a:lnTo>
                      <a:pt x="4" y="9"/>
                    </a:lnTo>
                    <a:lnTo>
                      <a:pt x="4" y="9"/>
                    </a:lnTo>
                    <a:lnTo>
                      <a:pt x="4" y="9"/>
                    </a:lnTo>
                    <a:lnTo>
                      <a:pt x="4" y="4"/>
                    </a:lnTo>
                    <a:lnTo>
                      <a:pt x="8" y="0"/>
                    </a:lnTo>
                    <a:lnTo>
                      <a:pt x="8" y="0"/>
                    </a:lnTo>
                    <a:lnTo>
                      <a:pt x="8" y="0"/>
                    </a:lnTo>
                    <a:lnTo>
                      <a:pt x="8" y="4"/>
                    </a:lnTo>
                    <a:lnTo>
                      <a:pt x="12" y="4"/>
                    </a:lnTo>
                    <a:lnTo>
                      <a:pt x="12" y="4"/>
                    </a:lnTo>
                    <a:lnTo>
                      <a:pt x="12" y="4"/>
                    </a:lnTo>
                    <a:lnTo>
                      <a:pt x="12" y="4"/>
                    </a:lnTo>
                    <a:lnTo>
                      <a:pt x="16" y="4"/>
                    </a:lnTo>
                    <a:lnTo>
                      <a:pt x="16" y="4"/>
                    </a:lnTo>
                    <a:lnTo>
                      <a:pt x="16" y="9"/>
                    </a:lnTo>
                    <a:lnTo>
                      <a:pt x="16" y="9"/>
                    </a:lnTo>
                    <a:lnTo>
                      <a:pt x="21" y="9"/>
                    </a:lnTo>
                    <a:lnTo>
                      <a:pt x="21" y="9"/>
                    </a:lnTo>
                    <a:lnTo>
                      <a:pt x="21" y="14"/>
                    </a:lnTo>
                    <a:lnTo>
                      <a:pt x="21" y="14"/>
                    </a:lnTo>
                    <a:lnTo>
                      <a:pt x="21" y="14"/>
                    </a:lnTo>
                    <a:lnTo>
                      <a:pt x="21" y="14"/>
                    </a:lnTo>
                    <a:lnTo>
                      <a:pt x="21" y="14"/>
                    </a:lnTo>
                    <a:lnTo>
                      <a:pt x="21" y="14"/>
                    </a:lnTo>
                    <a:lnTo>
                      <a:pt x="21" y="14"/>
                    </a:lnTo>
                    <a:lnTo>
                      <a:pt x="21" y="14"/>
                    </a:lnTo>
                    <a:lnTo>
                      <a:pt x="21" y="14"/>
                    </a:lnTo>
                    <a:lnTo>
                      <a:pt x="21" y="9"/>
                    </a:lnTo>
                    <a:lnTo>
                      <a:pt x="21" y="9"/>
                    </a:lnTo>
                    <a:lnTo>
                      <a:pt x="21" y="9"/>
                    </a:lnTo>
                    <a:lnTo>
                      <a:pt x="21" y="9"/>
                    </a:lnTo>
                    <a:lnTo>
                      <a:pt x="24" y="9"/>
                    </a:lnTo>
                    <a:lnTo>
                      <a:pt x="29" y="4"/>
                    </a:lnTo>
                    <a:lnTo>
                      <a:pt x="29" y="4"/>
                    </a:lnTo>
                    <a:lnTo>
                      <a:pt x="29" y="4"/>
                    </a:lnTo>
                    <a:lnTo>
                      <a:pt x="29" y="4"/>
                    </a:lnTo>
                    <a:lnTo>
                      <a:pt x="29" y="4"/>
                    </a:lnTo>
                    <a:lnTo>
                      <a:pt x="29" y="4"/>
                    </a:lnTo>
                    <a:lnTo>
                      <a:pt x="29" y="4"/>
                    </a:lnTo>
                    <a:lnTo>
                      <a:pt x="29" y="4"/>
                    </a:lnTo>
                    <a:lnTo>
                      <a:pt x="33" y="0"/>
                    </a:lnTo>
                    <a:lnTo>
                      <a:pt x="33" y="0"/>
                    </a:lnTo>
                    <a:lnTo>
                      <a:pt x="33" y="4"/>
                    </a:lnTo>
                    <a:lnTo>
                      <a:pt x="33" y="9"/>
                    </a:lnTo>
                    <a:lnTo>
                      <a:pt x="37" y="14"/>
                    </a:lnTo>
                    <a:lnTo>
                      <a:pt x="37" y="14"/>
                    </a:lnTo>
                    <a:lnTo>
                      <a:pt x="37" y="18"/>
                    </a:lnTo>
                    <a:lnTo>
                      <a:pt x="37" y="23"/>
                    </a:lnTo>
                    <a:lnTo>
                      <a:pt x="37" y="23"/>
                    </a:lnTo>
                    <a:lnTo>
                      <a:pt x="37" y="23"/>
                    </a:lnTo>
                    <a:lnTo>
                      <a:pt x="37" y="23"/>
                    </a:lnTo>
                    <a:lnTo>
                      <a:pt x="37" y="14"/>
                    </a:lnTo>
                    <a:lnTo>
                      <a:pt x="37" y="9"/>
                    </a:lnTo>
                    <a:lnTo>
                      <a:pt x="37" y="9"/>
                    </a:lnTo>
                    <a:lnTo>
                      <a:pt x="33" y="4"/>
                    </a:lnTo>
                    <a:lnTo>
                      <a:pt x="33" y="0"/>
                    </a:lnTo>
                    <a:lnTo>
                      <a:pt x="33"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53" name="Freeform 361"/>
              <p:cNvSpPr>
                <a:spLocks/>
              </p:cNvSpPr>
              <p:nvPr/>
            </p:nvSpPr>
            <p:spPr bwMode="auto">
              <a:xfrm>
                <a:off x="3421" y="2245"/>
                <a:ext cx="33" cy="10"/>
              </a:xfrm>
              <a:custGeom>
                <a:avLst/>
                <a:gdLst>
                  <a:gd name="T0" fmla="*/ 33 w 33"/>
                  <a:gd name="T1" fmla="*/ 5 h 10"/>
                  <a:gd name="T2" fmla="*/ 29 w 33"/>
                  <a:gd name="T3" fmla="*/ 5 h 10"/>
                  <a:gd name="T4" fmla="*/ 29 w 33"/>
                  <a:gd name="T5" fmla="*/ 0 h 10"/>
                  <a:gd name="T6" fmla="*/ 29 w 33"/>
                  <a:gd name="T7" fmla="*/ 0 h 10"/>
                  <a:gd name="T8" fmla="*/ 29 w 33"/>
                  <a:gd name="T9" fmla="*/ 0 h 10"/>
                  <a:gd name="T10" fmla="*/ 25 w 33"/>
                  <a:gd name="T11" fmla="*/ 0 h 10"/>
                  <a:gd name="T12" fmla="*/ 25 w 33"/>
                  <a:gd name="T13" fmla="*/ 0 h 10"/>
                  <a:gd name="T14" fmla="*/ 29 w 33"/>
                  <a:gd name="T15" fmla="*/ 0 h 10"/>
                  <a:gd name="T16" fmla="*/ 29 w 33"/>
                  <a:gd name="T17" fmla="*/ 0 h 10"/>
                  <a:gd name="T18" fmla="*/ 29 w 33"/>
                  <a:gd name="T19" fmla="*/ 0 h 10"/>
                  <a:gd name="T20" fmla="*/ 29 w 33"/>
                  <a:gd name="T21" fmla="*/ 0 h 10"/>
                  <a:gd name="T22" fmla="*/ 29 w 33"/>
                  <a:gd name="T23" fmla="*/ 0 h 10"/>
                  <a:gd name="T24" fmla="*/ 29 w 33"/>
                  <a:gd name="T25" fmla="*/ 0 h 10"/>
                  <a:gd name="T26" fmla="*/ 25 w 33"/>
                  <a:gd name="T27" fmla="*/ 0 h 10"/>
                  <a:gd name="T28" fmla="*/ 20 w 33"/>
                  <a:gd name="T29" fmla="*/ 0 h 10"/>
                  <a:gd name="T30" fmla="*/ 20 w 33"/>
                  <a:gd name="T31" fmla="*/ 0 h 10"/>
                  <a:gd name="T32" fmla="*/ 20 w 33"/>
                  <a:gd name="T33" fmla="*/ 0 h 10"/>
                  <a:gd name="T34" fmla="*/ 17 w 33"/>
                  <a:gd name="T35" fmla="*/ 0 h 10"/>
                  <a:gd name="T36" fmla="*/ 17 w 33"/>
                  <a:gd name="T37" fmla="*/ 0 h 10"/>
                  <a:gd name="T38" fmla="*/ 17 w 33"/>
                  <a:gd name="T39" fmla="*/ 0 h 10"/>
                  <a:gd name="T40" fmla="*/ 17 w 33"/>
                  <a:gd name="T41" fmla="*/ 0 h 10"/>
                  <a:gd name="T42" fmla="*/ 12 w 33"/>
                  <a:gd name="T43" fmla="*/ 0 h 10"/>
                  <a:gd name="T44" fmla="*/ 8 w 33"/>
                  <a:gd name="T45" fmla="*/ 0 h 10"/>
                  <a:gd name="T46" fmla="*/ 8 w 33"/>
                  <a:gd name="T47" fmla="*/ 0 h 10"/>
                  <a:gd name="T48" fmla="*/ 8 w 33"/>
                  <a:gd name="T49" fmla="*/ 0 h 10"/>
                  <a:gd name="T50" fmla="*/ 4 w 33"/>
                  <a:gd name="T51" fmla="*/ 0 h 10"/>
                  <a:gd name="T52" fmla="*/ 4 w 33"/>
                  <a:gd name="T53" fmla="*/ 0 h 10"/>
                  <a:gd name="T54" fmla="*/ 4 w 33"/>
                  <a:gd name="T55" fmla="*/ 0 h 10"/>
                  <a:gd name="T56" fmla="*/ 4 w 33"/>
                  <a:gd name="T57" fmla="*/ 0 h 10"/>
                  <a:gd name="T58" fmla="*/ 4 w 33"/>
                  <a:gd name="T59" fmla="*/ 0 h 10"/>
                  <a:gd name="T60" fmla="*/ 4 w 33"/>
                  <a:gd name="T61" fmla="*/ 0 h 10"/>
                  <a:gd name="T62" fmla="*/ 4 w 33"/>
                  <a:gd name="T63" fmla="*/ 0 h 10"/>
                  <a:gd name="T64" fmla="*/ 4 w 33"/>
                  <a:gd name="T65" fmla="*/ 0 h 10"/>
                  <a:gd name="T66" fmla="*/ 0 w 33"/>
                  <a:gd name="T67" fmla="*/ 5 h 10"/>
                  <a:gd name="T68" fmla="*/ 0 w 33"/>
                  <a:gd name="T69" fmla="*/ 5 h 10"/>
                  <a:gd name="T70" fmla="*/ 0 w 33"/>
                  <a:gd name="T71" fmla="*/ 5 h 10"/>
                  <a:gd name="T72" fmla="*/ 0 w 33"/>
                  <a:gd name="T73" fmla="*/ 5 h 10"/>
                  <a:gd name="T74" fmla="*/ 0 w 33"/>
                  <a:gd name="T75" fmla="*/ 10 h 10"/>
                  <a:gd name="T76" fmla="*/ 0 w 33"/>
                  <a:gd name="T77" fmla="*/ 10 h 10"/>
                  <a:gd name="T78" fmla="*/ 0 w 33"/>
                  <a:gd name="T79" fmla="*/ 5 h 10"/>
                  <a:gd name="T80" fmla="*/ 0 w 33"/>
                  <a:gd name="T81" fmla="*/ 5 h 10"/>
                  <a:gd name="T82" fmla="*/ 0 w 33"/>
                  <a:gd name="T83" fmla="*/ 5 h 10"/>
                  <a:gd name="T84" fmla="*/ 0 w 33"/>
                  <a:gd name="T85" fmla="*/ 5 h 10"/>
                  <a:gd name="T86" fmla="*/ 4 w 33"/>
                  <a:gd name="T87" fmla="*/ 0 h 10"/>
                  <a:gd name="T88" fmla="*/ 4 w 33"/>
                  <a:gd name="T89" fmla="*/ 0 h 10"/>
                  <a:gd name="T90" fmla="*/ 8 w 33"/>
                  <a:gd name="T91" fmla="*/ 0 h 10"/>
                  <a:gd name="T92" fmla="*/ 12 w 33"/>
                  <a:gd name="T93" fmla="*/ 0 h 10"/>
                  <a:gd name="T94" fmla="*/ 17 w 33"/>
                  <a:gd name="T95" fmla="*/ 0 h 10"/>
                  <a:gd name="T96" fmla="*/ 17 w 33"/>
                  <a:gd name="T97" fmla="*/ 0 h 10"/>
                  <a:gd name="T98" fmla="*/ 20 w 33"/>
                  <a:gd name="T99" fmla="*/ 0 h 10"/>
                  <a:gd name="T100" fmla="*/ 25 w 33"/>
                  <a:gd name="T101" fmla="*/ 0 h 10"/>
                  <a:gd name="T102" fmla="*/ 29 w 33"/>
                  <a:gd name="T103" fmla="*/ 0 h 10"/>
                  <a:gd name="T104" fmla="*/ 29 w 33"/>
                  <a:gd name="T105" fmla="*/ 0 h 10"/>
                  <a:gd name="T106" fmla="*/ 29 w 33"/>
                  <a:gd name="T107" fmla="*/ 5 h 10"/>
                  <a:gd name="T108" fmla="*/ 29 w 33"/>
                  <a:gd name="T109" fmla="*/ 5 h 10"/>
                  <a:gd name="T110" fmla="*/ 33 w 33"/>
                  <a:gd name="T11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 h="10">
                    <a:moveTo>
                      <a:pt x="33" y="5"/>
                    </a:moveTo>
                    <a:lnTo>
                      <a:pt x="29" y="5"/>
                    </a:lnTo>
                    <a:lnTo>
                      <a:pt x="29" y="0"/>
                    </a:lnTo>
                    <a:lnTo>
                      <a:pt x="29" y="0"/>
                    </a:lnTo>
                    <a:lnTo>
                      <a:pt x="29" y="0"/>
                    </a:lnTo>
                    <a:lnTo>
                      <a:pt x="25" y="0"/>
                    </a:lnTo>
                    <a:lnTo>
                      <a:pt x="25" y="0"/>
                    </a:lnTo>
                    <a:lnTo>
                      <a:pt x="29" y="0"/>
                    </a:lnTo>
                    <a:lnTo>
                      <a:pt x="29" y="0"/>
                    </a:lnTo>
                    <a:lnTo>
                      <a:pt x="29" y="0"/>
                    </a:lnTo>
                    <a:lnTo>
                      <a:pt x="29" y="0"/>
                    </a:lnTo>
                    <a:lnTo>
                      <a:pt x="29" y="0"/>
                    </a:lnTo>
                    <a:lnTo>
                      <a:pt x="29" y="0"/>
                    </a:lnTo>
                    <a:lnTo>
                      <a:pt x="25" y="0"/>
                    </a:lnTo>
                    <a:lnTo>
                      <a:pt x="20" y="0"/>
                    </a:lnTo>
                    <a:lnTo>
                      <a:pt x="20" y="0"/>
                    </a:lnTo>
                    <a:lnTo>
                      <a:pt x="20" y="0"/>
                    </a:lnTo>
                    <a:lnTo>
                      <a:pt x="17" y="0"/>
                    </a:lnTo>
                    <a:lnTo>
                      <a:pt x="17" y="0"/>
                    </a:lnTo>
                    <a:lnTo>
                      <a:pt x="17" y="0"/>
                    </a:lnTo>
                    <a:lnTo>
                      <a:pt x="17" y="0"/>
                    </a:lnTo>
                    <a:lnTo>
                      <a:pt x="12" y="0"/>
                    </a:lnTo>
                    <a:lnTo>
                      <a:pt x="8" y="0"/>
                    </a:lnTo>
                    <a:lnTo>
                      <a:pt x="8" y="0"/>
                    </a:lnTo>
                    <a:lnTo>
                      <a:pt x="8" y="0"/>
                    </a:lnTo>
                    <a:lnTo>
                      <a:pt x="4" y="0"/>
                    </a:lnTo>
                    <a:lnTo>
                      <a:pt x="4" y="0"/>
                    </a:lnTo>
                    <a:lnTo>
                      <a:pt x="4" y="0"/>
                    </a:lnTo>
                    <a:lnTo>
                      <a:pt x="4" y="0"/>
                    </a:lnTo>
                    <a:lnTo>
                      <a:pt x="4" y="0"/>
                    </a:lnTo>
                    <a:lnTo>
                      <a:pt x="4" y="0"/>
                    </a:lnTo>
                    <a:lnTo>
                      <a:pt x="4" y="0"/>
                    </a:lnTo>
                    <a:lnTo>
                      <a:pt x="4" y="0"/>
                    </a:lnTo>
                    <a:lnTo>
                      <a:pt x="0" y="5"/>
                    </a:lnTo>
                    <a:lnTo>
                      <a:pt x="0" y="5"/>
                    </a:lnTo>
                    <a:lnTo>
                      <a:pt x="0" y="5"/>
                    </a:lnTo>
                    <a:lnTo>
                      <a:pt x="0" y="5"/>
                    </a:lnTo>
                    <a:lnTo>
                      <a:pt x="0" y="10"/>
                    </a:lnTo>
                    <a:lnTo>
                      <a:pt x="0" y="10"/>
                    </a:lnTo>
                    <a:lnTo>
                      <a:pt x="0" y="5"/>
                    </a:lnTo>
                    <a:lnTo>
                      <a:pt x="0" y="5"/>
                    </a:lnTo>
                    <a:lnTo>
                      <a:pt x="0" y="5"/>
                    </a:lnTo>
                    <a:lnTo>
                      <a:pt x="0" y="5"/>
                    </a:lnTo>
                    <a:lnTo>
                      <a:pt x="4" y="0"/>
                    </a:lnTo>
                    <a:lnTo>
                      <a:pt x="4" y="0"/>
                    </a:lnTo>
                    <a:lnTo>
                      <a:pt x="8" y="0"/>
                    </a:lnTo>
                    <a:lnTo>
                      <a:pt x="12" y="0"/>
                    </a:lnTo>
                    <a:lnTo>
                      <a:pt x="17" y="0"/>
                    </a:lnTo>
                    <a:lnTo>
                      <a:pt x="17" y="0"/>
                    </a:lnTo>
                    <a:lnTo>
                      <a:pt x="20" y="0"/>
                    </a:lnTo>
                    <a:lnTo>
                      <a:pt x="25" y="0"/>
                    </a:lnTo>
                    <a:lnTo>
                      <a:pt x="29" y="0"/>
                    </a:lnTo>
                    <a:lnTo>
                      <a:pt x="29" y="0"/>
                    </a:lnTo>
                    <a:lnTo>
                      <a:pt x="29" y="5"/>
                    </a:lnTo>
                    <a:lnTo>
                      <a:pt x="29" y="5"/>
                    </a:lnTo>
                    <a:lnTo>
                      <a:pt x="33"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54" name="Freeform 362"/>
              <p:cNvSpPr>
                <a:spLocks/>
              </p:cNvSpPr>
              <p:nvPr/>
            </p:nvSpPr>
            <p:spPr bwMode="auto">
              <a:xfrm>
                <a:off x="3450" y="2264"/>
                <a:ext cx="8" cy="5"/>
              </a:xfrm>
              <a:custGeom>
                <a:avLst/>
                <a:gdLst>
                  <a:gd name="T0" fmla="*/ 0 w 8"/>
                  <a:gd name="T1" fmla="*/ 5 h 5"/>
                  <a:gd name="T2" fmla="*/ 0 w 8"/>
                  <a:gd name="T3" fmla="*/ 5 h 5"/>
                  <a:gd name="T4" fmla="*/ 0 w 8"/>
                  <a:gd name="T5" fmla="*/ 5 h 5"/>
                  <a:gd name="T6" fmla="*/ 4 w 8"/>
                  <a:gd name="T7" fmla="*/ 0 h 5"/>
                  <a:gd name="T8" fmla="*/ 4 w 8"/>
                  <a:gd name="T9" fmla="*/ 0 h 5"/>
                  <a:gd name="T10" fmla="*/ 4 w 8"/>
                  <a:gd name="T11" fmla="*/ 0 h 5"/>
                  <a:gd name="T12" fmla="*/ 4 w 8"/>
                  <a:gd name="T13" fmla="*/ 0 h 5"/>
                  <a:gd name="T14" fmla="*/ 8 w 8"/>
                  <a:gd name="T15" fmla="*/ 0 h 5"/>
                  <a:gd name="T16" fmla="*/ 8 w 8"/>
                  <a:gd name="T17" fmla="*/ 0 h 5"/>
                  <a:gd name="T18" fmla="*/ 8 w 8"/>
                  <a:gd name="T19" fmla="*/ 0 h 5"/>
                  <a:gd name="T20" fmla="*/ 8 w 8"/>
                  <a:gd name="T21" fmla="*/ 0 h 5"/>
                  <a:gd name="T22" fmla="*/ 4 w 8"/>
                  <a:gd name="T23" fmla="*/ 0 h 5"/>
                  <a:gd name="T24" fmla="*/ 4 w 8"/>
                  <a:gd name="T25" fmla="*/ 0 h 5"/>
                  <a:gd name="T26" fmla="*/ 4 w 8"/>
                  <a:gd name="T27" fmla="*/ 0 h 5"/>
                  <a:gd name="T28" fmla="*/ 4 w 8"/>
                  <a:gd name="T29" fmla="*/ 0 h 5"/>
                  <a:gd name="T30" fmla="*/ 4 w 8"/>
                  <a:gd name="T31" fmla="*/ 0 h 5"/>
                  <a:gd name="T32" fmla="*/ 4 w 8"/>
                  <a:gd name="T33" fmla="*/ 0 h 5"/>
                  <a:gd name="T34" fmla="*/ 0 w 8"/>
                  <a:gd name="T35" fmla="*/ 5 h 5"/>
                  <a:gd name="T36" fmla="*/ 0 w 8"/>
                  <a:gd name="T37" fmla="*/ 5 h 5"/>
                  <a:gd name="T38" fmla="*/ 0 w 8"/>
                  <a:gd name="T39" fmla="*/ 5 h 5"/>
                  <a:gd name="T40" fmla="*/ 0 w 8"/>
                  <a:gd name="T41" fmla="*/ 5 h 5"/>
                  <a:gd name="T42" fmla="*/ 0 w 8"/>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5">
                    <a:moveTo>
                      <a:pt x="0" y="5"/>
                    </a:moveTo>
                    <a:lnTo>
                      <a:pt x="0" y="5"/>
                    </a:lnTo>
                    <a:lnTo>
                      <a:pt x="0" y="5"/>
                    </a:lnTo>
                    <a:lnTo>
                      <a:pt x="4" y="0"/>
                    </a:lnTo>
                    <a:lnTo>
                      <a:pt x="4" y="0"/>
                    </a:lnTo>
                    <a:lnTo>
                      <a:pt x="4" y="0"/>
                    </a:lnTo>
                    <a:lnTo>
                      <a:pt x="4" y="0"/>
                    </a:lnTo>
                    <a:lnTo>
                      <a:pt x="8" y="0"/>
                    </a:lnTo>
                    <a:lnTo>
                      <a:pt x="8" y="0"/>
                    </a:lnTo>
                    <a:lnTo>
                      <a:pt x="8" y="0"/>
                    </a:lnTo>
                    <a:lnTo>
                      <a:pt x="8" y="0"/>
                    </a:lnTo>
                    <a:lnTo>
                      <a:pt x="4" y="0"/>
                    </a:lnTo>
                    <a:lnTo>
                      <a:pt x="4" y="0"/>
                    </a:lnTo>
                    <a:lnTo>
                      <a:pt x="4" y="0"/>
                    </a:lnTo>
                    <a:lnTo>
                      <a:pt x="4" y="0"/>
                    </a:lnTo>
                    <a:lnTo>
                      <a:pt x="4" y="0"/>
                    </a:lnTo>
                    <a:lnTo>
                      <a:pt x="4" y="0"/>
                    </a:lnTo>
                    <a:lnTo>
                      <a:pt x="0" y="5"/>
                    </a:lnTo>
                    <a:lnTo>
                      <a:pt x="0" y="5"/>
                    </a:lnTo>
                    <a:lnTo>
                      <a:pt x="0" y="5"/>
                    </a:lnTo>
                    <a:lnTo>
                      <a:pt x="0" y="5"/>
                    </a:lnTo>
                    <a:lnTo>
                      <a:pt x="0"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55" name="Freeform 363"/>
              <p:cNvSpPr>
                <a:spLocks/>
              </p:cNvSpPr>
              <p:nvPr/>
            </p:nvSpPr>
            <p:spPr bwMode="auto">
              <a:xfrm>
                <a:off x="3433" y="2273"/>
                <a:ext cx="25" cy="9"/>
              </a:xfrm>
              <a:custGeom>
                <a:avLst/>
                <a:gdLst>
                  <a:gd name="T0" fmla="*/ 5 w 25"/>
                  <a:gd name="T1" fmla="*/ 9 h 9"/>
                  <a:gd name="T2" fmla="*/ 17 w 25"/>
                  <a:gd name="T3" fmla="*/ 5 h 9"/>
                  <a:gd name="T4" fmla="*/ 17 w 25"/>
                  <a:gd name="T5" fmla="*/ 5 h 9"/>
                  <a:gd name="T6" fmla="*/ 21 w 25"/>
                  <a:gd name="T7" fmla="*/ 5 h 9"/>
                  <a:gd name="T8" fmla="*/ 21 w 25"/>
                  <a:gd name="T9" fmla="*/ 0 h 9"/>
                  <a:gd name="T10" fmla="*/ 21 w 25"/>
                  <a:gd name="T11" fmla="*/ 0 h 9"/>
                  <a:gd name="T12" fmla="*/ 21 w 25"/>
                  <a:gd name="T13" fmla="*/ 0 h 9"/>
                  <a:gd name="T14" fmla="*/ 25 w 25"/>
                  <a:gd name="T15" fmla="*/ 0 h 9"/>
                  <a:gd name="T16" fmla="*/ 25 w 25"/>
                  <a:gd name="T17" fmla="*/ 0 h 9"/>
                  <a:gd name="T18" fmla="*/ 25 w 25"/>
                  <a:gd name="T19" fmla="*/ 0 h 9"/>
                  <a:gd name="T20" fmla="*/ 25 w 25"/>
                  <a:gd name="T21" fmla="*/ 0 h 9"/>
                  <a:gd name="T22" fmla="*/ 21 w 25"/>
                  <a:gd name="T23" fmla="*/ 0 h 9"/>
                  <a:gd name="T24" fmla="*/ 21 w 25"/>
                  <a:gd name="T25" fmla="*/ 0 h 9"/>
                  <a:gd name="T26" fmla="*/ 21 w 25"/>
                  <a:gd name="T27" fmla="*/ 0 h 9"/>
                  <a:gd name="T28" fmla="*/ 17 w 25"/>
                  <a:gd name="T29" fmla="*/ 5 h 9"/>
                  <a:gd name="T30" fmla="*/ 13 w 25"/>
                  <a:gd name="T31" fmla="*/ 5 h 9"/>
                  <a:gd name="T32" fmla="*/ 13 w 25"/>
                  <a:gd name="T33" fmla="*/ 5 h 9"/>
                  <a:gd name="T34" fmla="*/ 13 w 25"/>
                  <a:gd name="T35" fmla="*/ 5 h 9"/>
                  <a:gd name="T36" fmla="*/ 13 w 25"/>
                  <a:gd name="T37" fmla="*/ 5 h 9"/>
                  <a:gd name="T38" fmla="*/ 13 w 25"/>
                  <a:gd name="T39" fmla="*/ 5 h 9"/>
                  <a:gd name="T40" fmla="*/ 13 w 25"/>
                  <a:gd name="T41" fmla="*/ 5 h 9"/>
                  <a:gd name="T42" fmla="*/ 13 w 25"/>
                  <a:gd name="T43" fmla="*/ 5 h 9"/>
                  <a:gd name="T44" fmla="*/ 0 w 25"/>
                  <a:gd name="T45" fmla="*/ 9 h 9"/>
                  <a:gd name="T46" fmla="*/ 5 w 25"/>
                  <a:gd name="T4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9">
                    <a:moveTo>
                      <a:pt x="5" y="9"/>
                    </a:moveTo>
                    <a:lnTo>
                      <a:pt x="17" y="5"/>
                    </a:lnTo>
                    <a:lnTo>
                      <a:pt x="17" y="5"/>
                    </a:lnTo>
                    <a:lnTo>
                      <a:pt x="21" y="5"/>
                    </a:lnTo>
                    <a:lnTo>
                      <a:pt x="21" y="0"/>
                    </a:lnTo>
                    <a:lnTo>
                      <a:pt x="21" y="0"/>
                    </a:lnTo>
                    <a:lnTo>
                      <a:pt x="21" y="0"/>
                    </a:lnTo>
                    <a:lnTo>
                      <a:pt x="25" y="0"/>
                    </a:lnTo>
                    <a:lnTo>
                      <a:pt x="25" y="0"/>
                    </a:lnTo>
                    <a:lnTo>
                      <a:pt x="25" y="0"/>
                    </a:lnTo>
                    <a:lnTo>
                      <a:pt x="25" y="0"/>
                    </a:lnTo>
                    <a:lnTo>
                      <a:pt x="21" y="0"/>
                    </a:lnTo>
                    <a:lnTo>
                      <a:pt x="21" y="0"/>
                    </a:lnTo>
                    <a:lnTo>
                      <a:pt x="21" y="0"/>
                    </a:lnTo>
                    <a:lnTo>
                      <a:pt x="17" y="5"/>
                    </a:lnTo>
                    <a:lnTo>
                      <a:pt x="13" y="5"/>
                    </a:lnTo>
                    <a:lnTo>
                      <a:pt x="13" y="5"/>
                    </a:lnTo>
                    <a:lnTo>
                      <a:pt x="13" y="5"/>
                    </a:lnTo>
                    <a:lnTo>
                      <a:pt x="13" y="5"/>
                    </a:lnTo>
                    <a:lnTo>
                      <a:pt x="13" y="5"/>
                    </a:lnTo>
                    <a:lnTo>
                      <a:pt x="13" y="5"/>
                    </a:lnTo>
                    <a:lnTo>
                      <a:pt x="13" y="5"/>
                    </a:lnTo>
                    <a:lnTo>
                      <a:pt x="0" y="9"/>
                    </a:lnTo>
                    <a:lnTo>
                      <a:pt x="5" y="9"/>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56" name="Freeform 364"/>
              <p:cNvSpPr>
                <a:spLocks/>
              </p:cNvSpPr>
              <p:nvPr/>
            </p:nvSpPr>
            <p:spPr bwMode="auto">
              <a:xfrm>
                <a:off x="3433" y="2282"/>
                <a:ext cx="21" cy="14"/>
              </a:xfrm>
              <a:custGeom>
                <a:avLst/>
                <a:gdLst>
                  <a:gd name="T0" fmla="*/ 0 w 21"/>
                  <a:gd name="T1" fmla="*/ 14 h 14"/>
                  <a:gd name="T2" fmla="*/ 13 w 21"/>
                  <a:gd name="T3" fmla="*/ 10 h 14"/>
                  <a:gd name="T4" fmla="*/ 13 w 21"/>
                  <a:gd name="T5" fmla="*/ 10 h 14"/>
                  <a:gd name="T6" fmla="*/ 17 w 21"/>
                  <a:gd name="T7" fmla="*/ 5 h 14"/>
                  <a:gd name="T8" fmla="*/ 17 w 21"/>
                  <a:gd name="T9" fmla="*/ 5 h 14"/>
                  <a:gd name="T10" fmla="*/ 17 w 21"/>
                  <a:gd name="T11" fmla="*/ 5 h 14"/>
                  <a:gd name="T12" fmla="*/ 17 w 21"/>
                  <a:gd name="T13" fmla="*/ 5 h 14"/>
                  <a:gd name="T14" fmla="*/ 21 w 21"/>
                  <a:gd name="T15" fmla="*/ 5 h 14"/>
                  <a:gd name="T16" fmla="*/ 21 w 21"/>
                  <a:gd name="T17" fmla="*/ 0 h 14"/>
                  <a:gd name="T18" fmla="*/ 21 w 21"/>
                  <a:gd name="T19" fmla="*/ 0 h 14"/>
                  <a:gd name="T20" fmla="*/ 21 w 21"/>
                  <a:gd name="T21" fmla="*/ 0 h 14"/>
                  <a:gd name="T22" fmla="*/ 17 w 21"/>
                  <a:gd name="T23" fmla="*/ 5 h 14"/>
                  <a:gd name="T24" fmla="*/ 17 w 21"/>
                  <a:gd name="T25" fmla="*/ 5 h 14"/>
                  <a:gd name="T26" fmla="*/ 17 w 21"/>
                  <a:gd name="T27" fmla="*/ 5 h 14"/>
                  <a:gd name="T28" fmla="*/ 13 w 21"/>
                  <a:gd name="T29" fmla="*/ 10 h 14"/>
                  <a:gd name="T30" fmla="*/ 13 w 21"/>
                  <a:gd name="T31" fmla="*/ 10 h 14"/>
                  <a:gd name="T32" fmla="*/ 8 w 21"/>
                  <a:gd name="T33" fmla="*/ 10 h 14"/>
                  <a:gd name="T34" fmla="*/ 8 w 21"/>
                  <a:gd name="T35" fmla="*/ 10 h 14"/>
                  <a:gd name="T36" fmla="*/ 8 w 21"/>
                  <a:gd name="T37" fmla="*/ 10 h 14"/>
                  <a:gd name="T38" fmla="*/ 8 w 21"/>
                  <a:gd name="T39" fmla="*/ 10 h 14"/>
                  <a:gd name="T40" fmla="*/ 8 w 21"/>
                  <a:gd name="T41" fmla="*/ 10 h 14"/>
                  <a:gd name="T42" fmla="*/ 8 w 21"/>
                  <a:gd name="T43" fmla="*/ 10 h 14"/>
                  <a:gd name="T44" fmla="*/ 0 w 21"/>
                  <a:gd name="T45" fmla="*/ 14 h 14"/>
                  <a:gd name="T46" fmla="*/ 0 w 21"/>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14">
                    <a:moveTo>
                      <a:pt x="0" y="14"/>
                    </a:moveTo>
                    <a:lnTo>
                      <a:pt x="13" y="10"/>
                    </a:lnTo>
                    <a:lnTo>
                      <a:pt x="13" y="10"/>
                    </a:lnTo>
                    <a:lnTo>
                      <a:pt x="17" y="5"/>
                    </a:lnTo>
                    <a:lnTo>
                      <a:pt x="17" y="5"/>
                    </a:lnTo>
                    <a:lnTo>
                      <a:pt x="17" y="5"/>
                    </a:lnTo>
                    <a:lnTo>
                      <a:pt x="17" y="5"/>
                    </a:lnTo>
                    <a:lnTo>
                      <a:pt x="21" y="5"/>
                    </a:lnTo>
                    <a:lnTo>
                      <a:pt x="21" y="0"/>
                    </a:lnTo>
                    <a:lnTo>
                      <a:pt x="21" y="0"/>
                    </a:lnTo>
                    <a:lnTo>
                      <a:pt x="21" y="0"/>
                    </a:lnTo>
                    <a:lnTo>
                      <a:pt x="17" y="5"/>
                    </a:lnTo>
                    <a:lnTo>
                      <a:pt x="17" y="5"/>
                    </a:lnTo>
                    <a:lnTo>
                      <a:pt x="17" y="5"/>
                    </a:lnTo>
                    <a:lnTo>
                      <a:pt x="13" y="10"/>
                    </a:lnTo>
                    <a:lnTo>
                      <a:pt x="13" y="10"/>
                    </a:lnTo>
                    <a:lnTo>
                      <a:pt x="8" y="10"/>
                    </a:lnTo>
                    <a:lnTo>
                      <a:pt x="8" y="10"/>
                    </a:lnTo>
                    <a:lnTo>
                      <a:pt x="8" y="10"/>
                    </a:lnTo>
                    <a:lnTo>
                      <a:pt x="8" y="10"/>
                    </a:lnTo>
                    <a:lnTo>
                      <a:pt x="8" y="10"/>
                    </a:lnTo>
                    <a:lnTo>
                      <a:pt x="8" y="10"/>
                    </a:lnTo>
                    <a:lnTo>
                      <a:pt x="0" y="14"/>
                    </a:lnTo>
                    <a:lnTo>
                      <a:pt x="0" y="14"/>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57" name="Freeform 365"/>
              <p:cNvSpPr>
                <a:spLocks/>
              </p:cNvSpPr>
              <p:nvPr/>
            </p:nvSpPr>
            <p:spPr bwMode="auto">
              <a:xfrm>
                <a:off x="4490" y="2720"/>
                <a:ext cx="12" cy="5"/>
              </a:xfrm>
              <a:custGeom>
                <a:avLst/>
                <a:gdLst>
                  <a:gd name="T0" fmla="*/ 4 w 12"/>
                  <a:gd name="T1" fmla="*/ 0 h 5"/>
                  <a:gd name="T2" fmla="*/ 4 w 12"/>
                  <a:gd name="T3" fmla="*/ 0 h 5"/>
                  <a:gd name="T4" fmla="*/ 7 w 12"/>
                  <a:gd name="T5" fmla="*/ 0 h 5"/>
                  <a:gd name="T6" fmla="*/ 12 w 12"/>
                  <a:gd name="T7" fmla="*/ 0 h 5"/>
                  <a:gd name="T8" fmla="*/ 12 w 12"/>
                  <a:gd name="T9" fmla="*/ 0 h 5"/>
                  <a:gd name="T10" fmla="*/ 12 w 12"/>
                  <a:gd name="T11" fmla="*/ 0 h 5"/>
                  <a:gd name="T12" fmla="*/ 7 w 12"/>
                  <a:gd name="T13" fmla="*/ 0 h 5"/>
                  <a:gd name="T14" fmla="*/ 4 w 12"/>
                  <a:gd name="T15" fmla="*/ 0 h 5"/>
                  <a:gd name="T16" fmla="*/ 4 w 12"/>
                  <a:gd name="T17" fmla="*/ 0 h 5"/>
                  <a:gd name="T18" fmla="*/ 4 w 12"/>
                  <a:gd name="T19" fmla="*/ 0 h 5"/>
                  <a:gd name="T20" fmla="*/ 4 w 12"/>
                  <a:gd name="T21" fmla="*/ 0 h 5"/>
                  <a:gd name="T22" fmla="*/ 4 w 12"/>
                  <a:gd name="T23" fmla="*/ 0 h 5"/>
                  <a:gd name="T24" fmla="*/ 4 w 12"/>
                  <a:gd name="T25" fmla="*/ 0 h 5"/>
                  <a:gd name="T26" fmla="*/ 4 w 12"/>
                  <a:gd name="T27" fmla="*/ 5 h 5"/>
                  <a:gd name="T28" fmla="*/ 4 w 12"/>
                  <a:gd name="T29" fmla="*/ 5 h 5"/>
                  <a:gd name="T30" fmla="*/ 4 w 12"/>
                  <a:gd name="T31" fmla="*/ 5 h 5"/>
                  <a:gd name="T32" fmla="*/ 4 w 12"/>
                  <a:gd name="T33" fmla="*/ 5 h 5"/>
                  <a:gd name="T34" fmla="*/ 7 w 12"/>
                  <a:gd name="T35" fmla="*/ 5 h 5"/>
                  <a:gd name="T36" fmla="*/ 7 w 12"/>
                  <a:gd name="T37" fmla="*/ 5 h 5"/>
                  <a:gd name="T38" fmla="*/ 12 w 12"/>
                  <a:gd name="T39" fmla="*/ 5 h 5"/>
                  <a:gd name="T40" fmla="*/ 12 w 12"/>
                  <a:gd name="T41" fmla="*/ 5 h 5"/>
                  <a:gd name="T42" fmla="*/ 7 w 12"/>
                  <a:gd name="T43" fmla="*/ 5 h 5"/>
                  <a:gd name="T44" fmla="*/ 7 w 12"/>
                  <a:gd name="T45" fmla="*/ 5 h 5"/>
                  <a:gd name="T46" fmla="*/ 7 w 12"/>
                  <a:gd name="T47" fmla="*/ 5 h 5"/>
                  <a:gd name="T48" fmla="*/ 7 w 12"/>
                  <a:gd name="T49" fmla="*/ 5 h 5"/>
                  <a:gd name="T50" fmla="*/ 4 w 12"/>
                  <a:gd name="T51" fmla="*/ 5 h 5"/>
                  <a:gd name="T52" fmla="*/ 0 w 12"/>
                  <a:gd name="T53" fmla="*/ 5 h 5"/>
                  <a:gd name="T54" fmla="*/ 0 w 12"/>
                  <a:gd name="T55" fmla="*/ 5 h 5"/>
                  <a:gd name="T56" fmla="*/ 0 w 12"/>
                  <a:gd name="T57" fmla="*/ 5 h 5"/>
                  <a:gd name="T58" fmla="*/ 0 w 12"/>
                  <a:gd name="T59" fmla="*/ 5 h 5"/>
                  <a:gd name="T60" fmla="*/ 0 w 12"/>
                  <a:gd name="T61" fmla="*/ 5 h 5"/>
                  <a:gd name="T62" fmla="*/ 4 w 12"/>
                  <a:gd name="T63" fmla="*/ 0 h 5"/>
                  <a:gd name="T64" fmla="*/ 4 w 12"/>
                  <a:gd name="T65" fmla="*/ 0 h 5"/>
                  <a:gd name="T66" fmla="*/ 4 w 12"/>
                  <a:gd name="T67" fmla="*/ 0 h 5"/>
                  <a:gd name="T68" fmla="*/ 4 w 12"/>
                  <a:gd name="T69" fmla="*/ 0 h 5"/>
                  <a:gd name="T70" fmla="*/ 4 w 12"/>
                  <a:gd name="T7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5">
                    <a:moveTo>
                      <a:pt x="4" y="0"/>
                    </a:moveTo>
                    <a:lnTo>
                      <a:pt x="4" y="0"/>
                    </a:lnTo>
                    <a:lnTo>
                      <a:pt x="7" y="0"/>
                    </a:lnTo>
                    <a:lnTo>
                      <a:pt x="12" y="0"/>
                    </a:lnTo>
                    <a:lnTo>
                      <a:pt x="12" y="0"/>
                    </a:lnTo>
                    <a:lnTo>
                      <a:pt x="12" y="0"/>
                    </a:lnTo>
                    <a:lnTo>
                      <a:pt x="7" y="0"/>
                    </a:lnTo>
                    <a:lnTo>
                      <a:pt x="4" y="0"/>
                    </a:lnTo>
                    <a:lnTo>
                      <a:pt x="4" y="0"/>
                    </a:lnTo>
                    <a:lnTo>
                      <a:pt x="4" y="0"/>
                    </a:lnTo>
                    <a:lnTo>
                      <a:pt x="4" y="0"/>
                    </a:lnTo>
                    <a:lnTo>
                      <a:pt x="4" y="0"/>
                    </a:lnTo>
                    <a:lnTo>
                      <a:pt x="4" y="0"/>
                    </a:lnTo>
                    <a:lnTo>
                      <a:pt x="4" y="5"/>
                    </a:lnTo>
                    <a:lnTo>
                      <a:pt x="4" y="5"/>
                    </a:lnTo>
                    <a:lnTo>
                      <a:pt x="4" y="5"/>
                    </a:lnTo>
                    <a:lnTo>
                      <a:pt x="4" y="5"/>
                    </a:lnTo>
                    <a:lnTo>
                      <a:pt x="7" y="5"/>
                    </a:lnTo>
                    <a:lnTo>
                      <a:pt x="7" y="5"/>
                    </a:lnTo>
                    <a:lnTo>
                      <a:pt x="12" y="5"/>
                    </a:lnTo>
                    <a:lnTo>
                      <a:pt x="12" y="5"/>
                    </a:lnTo>
                    <a:lnTo>
                      <a:pt x="7" y="5"/>
                    </a:lnTo>
                    <a:lnTo>
                      <a:pt x="7" y="5"/>
                    </a:lnTo>
                    <a:lnTo>
                      <a:pt x="7" y="5"/>
                    </a:lnTo>
                    <a:lnTo>
                      <a:pt x="7" y="5"/>
                    </a:lnTo>
                    <a:lnTo>
                      <a:pt x="4" y="5"/>
                    </a:lnTo>
                    <a:lnTo>
                      <a:pt x="0" y="5"/>
                    </a:lnTo>
                    <a:lnTo>
                      <a:pt x="0" y="5"/>
                    </a:lnTo>
                    <a:lnTo>
                      <a:pt x="0" y="5"/>
                    </a:lnTo>
                    <a:lnTo>
                      <a:pt x="0" y="5"/>
                    </a:lnTo>
                    <a:lnTo>
                      <a:pt x="0" y="5"/>
                    </a:lnTo>
                    <a:lnTo>
                      <a:pt x="4" y="0"/>
                    </a:lnTo>
                    <a:lnTo>
                      <a:pt x="4" y="0"/>
                    </a:lnTo>
                    <a:lnTo>
                      <a:pt x="4" y="0"/>
                    </a:lnTo>
                    <a:lnTo>
                      <a:pt x="4" y="0"/>
                    </a:lnTo>
                    <a:lnTo>
                      <a:pt x="4"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58" name="Freeform 366"/>
              <p:cNvSpPr>
                <a:spLocks/>
              </p:cNvSpPr>
              <p:nvPr/>
            </p:nvSpPr>
            <p:spPr bwMode="auto">
              <a:xfrm>
                <a:off x="4490" y="2739"/>
                <a:ext cx="17" cy="18"/>
              </a:xfrm>
              <a:custGeom>
                <a:avLst/>
                <a:gdLst>
                  <a:gd name="T0" fmla="*/ 0 w 17"/>
                  <a:gd name="T1" fmla="*/ 0 h 18"/>
                  <a:gd name="T2" fmla="*/ 4 w 17"/>
                  <a:gd name="T3" fmla="*/ 0 h 18"/>
                  <a:gd name="T4" fmla="*/ 7 w 17"/>
                  <a:gd name="T5" fmla="*/ 0 h 18"/>
                  <a:gd name="T6" fmla="*/ 12 w 17"/>
                  <a:gd name="T7" fmla="*/ 0 h 18"/>
                  <a:gd name="T8" fmla="*/ 12 w 17"/>
                  <a:gd name="T9" fmla="*/ 0 h 18"/>
                  <a:gd name="T10" fmla="*/ 12 w 17"/>
                  <a:gd name="T11" fmla="*/ 0 h 18"/>
                  <a:gd name="T12" fmla="*/ 12 w 17"/>
                  <a:gd name="T13" fmla="*/ 0 h 18"/>
                  <a:gd name="T14" fmla="*/ 12 w 17"/>
                  <a:gd name="T15" fmla="*/ 0 h 18"/>
                  <a:gd name="T16" fmla="*/ 12 w 17"/>
                  <a:gd name="T17" fmla="*/ 0 h 18"/>
                  <a:gd name="T18" fmla="*/ 7 w 17"/>
                  <a:gd name="T19" fmla="*/ 0 h 18"/>
                  <a:gd name="T20" fmla="*/ 4 w 17"/>
                  <a:gd name="T21" fmla="*/ 0 h 18"/>
                  <a:gd name="T22" fmla="*/ 4 w 17"/>
                  <a:gd name="T23" fmla="*/ 0 h 18"/>
                  <a:gd name="T24" fmla="*/ 4 w 17"/>
                  <a:gd name="T25" fmla="*/ 0 h 18"/>
                  <a:gd name="T26" fmla="*/ 4 w 17"/>
                  <a:gd name="T27" fmla="*/ 4 h 18"/>
                  <a:gd name="T28" fmla="*/ 4 w 17"/>
                  <a:gd name="T29" fmla="*/ 4 h 18"/>
                  <a:gd name="T30" fmla="*/ 7 w 17"/>
                  <a:gd name="T31" fmla="*/ 4 h 18"/>
                  <a:gd name="T32" fmla="*/ 7 w 17"/>
                  <a:gd name="T33" fmla="*/ 4 h 18"/>
                  <a:gd name="T34" fmla="*/ 7 w 17"/>
                  <a:gd name="T35" fmla="*/ 4 h 18"/>
                  <a:gd name="T36" fmla="*/ 12 w 17"/>
                  <a:gd name="T37" fmla="*/ 9 h 18"/>
                  <a:gd name="T38" fmla="*/ 17 w 17"/>
                  <a:gd name="T39" fmla="*/ 9 h 18"/>
                  <a:gd name="T40" fmla="*/ 17 w 17"/>
                  <a:gd name="T41" fmla="*/ 9 h 18"/>
                  <a:gd name="T42" fmla="*/ 17 w 17"/>
                  <a:gd name="T43" fmla="*/ 9 h 18"/>
                  <a:gd name="T44" fmla="*/ 12 w 17"/>
                  <a:gd name="T45" fmla="*/ 9 h 18"/>
                  <a:gd name="T46" fmla="*/ 12 w 17"/>
                  <a:gd name="T47" fmla="*/ 9 h 18"/>
                  <a:gd name="T48" fmla="*/ 12 w 17"/>
                  <a:gd name="T49" fmla="*/ 9 h 18"/>
                  <a:gd name="T50" fmla="*/ 7 w 17"/>
                  <a:gd name="T51" fmla="*/ 9 h 18"/>
                  <a:gd name="T52" fmla="*/ 4 w 17"/>
                  <a:gd name="T53" fmla="*/ 9 h 18"/>
                  <a:gd name="T54" fmla="*/ 4 w 17"/>
                  <a:gd name="T55" fmla="*/ 9 h 18"/>
                  <a:gd name="T56" fmla="*/ 4 w 17"/>
                  <a:gd name="T57" fmla="*/ 9 h 18"/>
                  <a:gd name="T58" fmla="*/ 0 w 17"/>
                  <a:gd name="T59" fmla="*/ 14 h 18"/>
                  <a:gd name="T60" fmla="*/ 0 w 17"/>
                  <a:gd name="T61" fmla="*/ 14 h 18"/>
                  <a:gd name="T62" fmla="*/ 0 w 17"/>
                  <a:gd name="T63" fmla="*/ 14 h 18"/>
                  <a:gd name="T64" fmla="*/ 0 w 17"/>
                  <a:gd name="T65" fmla="*/ 14 h 18"/>
                  <a:gd name="T66" fmla="*/ 0 w 17"/>
                  <a:gd name="T67" fmla="*/ 18 h 18"/>
                  <a:gd name="T68" fmla="*/ 4 w 17"/>
                  <a:gd name="T69" fmla="*/ 18 h 18"/>
                  <a:gd name="T70" fmla="*/ 4 w 17"/>
                  <a:gd name="T71" fmla="*/ 18 h 18"/>
                  <a:gd name="T72" fmla="*/ 4 w 17"/>
                  <a:gd name="T73" fmla="*/ 18 h 18"/>
                  <a:gd name="T74" fmla="*/ 0 w 17"/>
                  <a:gd name="T75" fmla="*/ 18 h 18"/>
                  <a:gd name="T76" fmla="*/ 0 w 17"/>
                  <a:gd name="T77" fmla="*/ 14 h 18"/>
                  <a:gd name="T78" fmla="*/ 0 w 17"/>
                  <a:gd name="T79" fmla="*/ 9 h 18"/>
                  <a:gd name="T80" fmla="*/ 0 w 17"/>
                  <a:gd name="T81" fmla="*/ 9 h 18"/>
                  <a:gd name="T82" fmla="*/ 0 w 17"/>
                  <a:gd name="T83" fmla="*/ 9 h 18"/>
                  <a:gd name="T84" fmla="*/ 0 w 17"/>
                  <a:gd name="T85" fmla="*/ 9 h 18"/>
                  <a:gd name="T86" fmla="*/ 0 w 17"/>
                  <a:gd name="T87" fmla="*/ 4 h 18"/>
                  <a:gd name="T88" fmla="*/ 0 w 17"/>
                  <a:gd name="T89" fmla="*/ 4 h 18"/>
                  <a:gd name="T90" fmla="*/ 0 w 17"/>
                  <a:gd name="T91" fmla="*/ 4 h 18"/>
                  <a:gd name="T92" fmla="*/ 0 w 17"/>
                  <a:gd name="T93" fmla="*/ 0 h 18"/>
                  <a:gd name="T94" fmla="*/ 0 w 17"/>
                  <a:gd name="T9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8">
                    <a:moveTo>
                      <a:pt x="0" y="0"/>
                    </a:moveTo>
                    <a:lnTo>
                      <a:pt x="4" y="0"/>
                    </a:lnTo>
                    <a:lnTo>
                      <a:pt x="7" y="0"/>
                    </a:lnTo>
                    <a:lnTo>
                      <a:pt x="12" y="0"/>
                    </a:lnTo>
                    <a:lnTo>
                      <a:pt x="12" y="0"/>
                    </a:lnTo>
                    <a:lnTo>
                      <a:pt x="12" y="0"/>
                    </a:lnTo>
                    <a:lnTo>
                      <a:pt x="12" y="0"/>
                    </a:lnTo>
                    <a:lnTo>
                      <a:pt x="12" y="0"/>
                    </a:lnTo>
                    <a:lnTo>
                      <a:pt x="12" y="0"/>
                    </a:lnTo>
                    <a:lnTo>
                      <a:pt x="7" y="0"/>
                    </a:lnTo>
                    <a:lnTo>
                      <a:pt x="4" y="0"/>
                    </a:lnTo>
                    <a:lnTo>
                      <a:pt x="4" y="0"/>
                    </a:lnTo>
                    <a:lnTo>
                      <a:pt x="4" y="0"/>
                    </a:lnTo>
                    <a:lnTo>
                      <a:pt x="4" y="4"/>
                    </a:lnTo>
                    <a:lnTo>
                      <a:pt x="4" y="4"/>
                    </a:lnTo>
                    <a:lnTo>
                      <a:pt x="7" y="4"/>
                    </a:lnTo>
                    <a:lnTo>
                      <a:pt x="7" y="4"/>
                    </a:lnTo>
                    <a:lnTo>
                      <a:pt x="7" y="4"/>
                    </a:lnTo>
                    <a:lnTo>
                      <a:pt x="12" y="9"/>
                    </a:lnTo>
                    <a:lnTo>
                      <a:pt x="17" y="9"/>
                    </a:lnTo>
                    <a:lnTo>
                      <a:pt x="17" y="9"/>
                    </a:lnTo>
                    <a:lnTo>
                      <a:pt x="17" y="9"/>
                    </a:lnTo>
                    <a:lnTo>
                      <a:pt x="12" y="9"/>
                    </a:lnTo>
                    <a:lnTo>
                      <a:pt x="12" y="9"/>
                    </a:lnTo>
                    <a:lnTo>
                      <a:pt x="12" y="9"/>
                    </a:lnTo>
                    <a:lnTo>
                      <a:pt x="7" y="9"/>
                    </a:lnTo>
                    <a:lnTo>
                      <a:pt x="4" y="9"/>
                    </a:lnTo>
                    <a:lnTo>
                      <a:pt x="4" y="9"/>
                    </a:lnTo>
                    <a:lnTo>
                      <a:pt x="4" y="9"/>
                    </a:lnTo>
                    <a:lnTo>
                      <a:pt x="0" y="14"/>
                    </a:lnTo>
                    <a:lnTo>
                      <a:pt x="0" y="14"/>
                    </a:lnTo>
                    <a:lnTo>
                      <a:pt x="0" y="14"/>
                    </a:lnTo>
                    <a:lnTo>
                      <a:pt x="0" y="14"/>
                    </a:lnTo>
                    <a:lnTo>
                      <a:pt x="0" y="18"/>
                    </a:lnTo>
                    <a:lnTo>
                      <a:pt x="4" y="18"/>
                    </a:lnTo>
                    <a:lnTo>
                      <a:pt x="4" y="18"/>
                    </a:lnTo>
                    <a:lnTo>
                      <a:pt x="4" y="18"/>
                    </a:lnTo>
                    <a:lnTo>
                      <a:pt x="0" y="18"/>
                    </a:lnTo>
                    <a:lnTo>
                      <a:pt x="0" y="14"/>
                    </a:lnTo>
                    <a:lnTo>
                      <a:pt x="0" y="9"/>
                    </a:lnTo>
                    <a:lnTo>
                      <a:pt x="0" y="9"/>
                    </a:lnTo>
                    <a:lnTo>
                      <a:pt x="0" y="9"/>
                    </a:lnTo>
                    <a:lnTo>
                      <a:pt x="0" y="9"/>
                    </a:lnTo>
                    <a:lnTo>
                      <a:pt x="0" y="4"/>
                    </a:lnTo>
                    <a:lnTo>
                      <a:pt x="0" y="4"/>
                    </a:lnTo>
                    <a:lnTo>
                      <a:pt x="0" y="4"/>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59" name="Freeform 367"/>
              <p:cNvSpPr>
                <a:spLocks/>
              </p:cNvSpPr>
              <p:nvPr/>
            </p:nvSpPr>
            <p:spPr bwMode="auto">
              <a:xfrm>
                <a:off x="4482" y="2762"/>
                <a:ext cx="12" cy="14"/>
              </a:xfrm>
              <a:custGeom>
                <a:avLst/>
                <a:gdLst>
                  <a:gd name="T0" fmla="*/ 8 w 12"/>
                  <a:gd name="T1" fmla="*/ 0 h 14"/>
                  <a:gd name="T2" fmla="*/ 8 w 12"/>
                  <a:gd name="T3" fmla="*/ 4 h 14"/>
                  <a:gd name="T4" fmla="*/ 8 w 12"/>
                  <a:gd name="T5" fmla="*/ 4 h 14"/>
                  <a:gd name="T6" fmla="*/ 8 w 12"/>
                  <a:gd name="T7" fmla="*/ 4 h 14"/>
                  <a:gd name="T8" fmla="*/ 8 w 12"/>
                  <a:gd name="T9" fmla="*/ 4 h 14"/>
                  <a:gd name="T10" fmla="*/ 4 w 12"/>
                  <a:gd name="T11" fmla="*/ 4 h 14"/>
                  <a:gd name="T12" fmla="*/ 4 w 12"/>
                  <a:gd name="T13" fmla="*/ 4 h 14"/>
                  <a:gd name="T14" fmla="*/ 4 w 12"/>
                  <a:gd name="T15" fmla="*/ 4 h 14"/>
                  <a:gd name="T16" fmla="*/ 4 w 12"/>
                  <a:gd name="T17" fmla="*/ 4 h 14"/>
                  <a:gd name="T18" fmla="*/ 0 w 12"/>
                  <a:gd name="T19" fmla="*/ 9 h 14"/>
                  <a:gd name="T20" fmla="*/ 0 w 12"/>
                  <a:gd name="T21" fmla="*/ 9 h 14"/>
                  <a:gd name="T22" fmla="*/ 0 w 12"/>
                  <a:gd name="T23" fmla="*/ 4 h 14"/>
                  <a:gd name="T24" fmla="*/ 0 w 12"/>
                  <a:gd name="T25" fmla="*/ 4 h 14"/>
                  <a:gd name="T26" fmla="*/ 0 w 12"/>
                  <a:gd name="T27" fmla="*/ 4 h 14"/>
                  <a:gd name="T28" fmla="*/ 4 w 12"/>
                  <a:gd name="T29" fmla="*/ 9 h 14"/>
                  <a:gd name="T30" fmla="*/ 8 w 12"/>
                  <a:gd name="T31" fmla="*/ 9 h 14"/>
                  <a:gd name="T32" fmla="*/ 8 w 12"/>
                  <a:gd name="T33" fmla="*/ 9 h 14"/>
                  <a:gd name="T34" fmla="*/ 8 w 12"/>
                  <a:gd name="T35" fmla="*/ 9 h 14"/>
                  <a:gd name="T36" fmla="*/ 8 w 12"/>
                  <a:gd name="T37" fmla="*/ 14 h 14"/>
                  <a:gd name="T38" fmla="*/ 8 w 12"/>
                  <a:gd name="T39" fmla="*/ 14 h 14"/>
                  <a:gd name="T40" fmla="*/ 8 w 12"/>
                  <a:gd name="T41" fmla="*/ 14 h 14"/>
                  <a:gd name="T42" fmla="*/ 4 w 12"/>
                  <a:gd name="T43" fmla="*/ 14 h 14"/>
                  <a:gd name="T44" fmla="*/ 4 w 12"/>
                  <a:gd name="T45" fmla="*/ 14 h 14"/>
                  <a:gd name="T46" fmla="*/ 8 w 12"/>
                  <a:gd name="T47" fmla="*/ 14 h 14"/>
                  <a:gd name="T48" fmla="*/ 8 w 12"/>
                  <a:gd name="T49" fmla="*/ 14 h 14"/>
                  <a:gd name="T50" fmla="*/ 8 w 12"/>
                  <a:gd name="T51" fmla="*/ 14 h 14"/>
                  <a:gd name="T52" fmla="*/ 8 w 12"/>
                  <a:gd name="T53" fmla="*/ 14 h 14"/>
                  <a:gd name="T54" fmla="*/ 12 w 12"/>
                  <a:gd name="T55" fmla="*/ 14 h 14"/>
                  <a:gd name="T56" fmla="*/ 12 w 12"/>
                  <a:gd name="T57" fmla="*/ 14 h 14"/>
                  <a:gd name="T58" fmla="*/ 12 w 12"/>
                  <a:gd name="T59" fmla="*/ 14 h 14"/>
                  <a:gd name="T60" fmla="*/ 12 w 12"/>
                  <a:gd name="T61" fmla="*/ 14 h 14"/>
                  <a:gd name="T62" fmla="*/ 12 w 12"/>
                  <a:gd name="T63" fmla="*/ 14 h 14"/>
                  <a:gd name="T64" fmla="*/ 12 w 12"/>
                  <a:gd name="T65" fmla="*/ 14 h 14"/>
                  <a:gd name="T66" fmla="*/ 8 w 12"/>
                  <a:gd name="T67" fmla="*/ 14 h 14"/>
                  <a:gd name="T68" fmla="*/ 8 w 12"/>
                  <a:gd name="T69" fmla="*/ 14 h 14"/>
                  <a:gd name="T70" fmla="*/ 8 w 12"/>
                  <a:gd name="T71" fmla="*/ 9 h 14"/>
                  <a:gd name="T72" fmla="*/ 8 w 12"/>
                  <a:gd name="T73" fmla="*/ 9 h 14"/>
                  <a:gd name="T74" fmla="*/ 8 w 12"/>
                  <a:gd name="T75" fmla="*/ 9 h 14"/>
                  <a:gd name="T76" fmla="*/ 8 w 12"/>
                  <a:gd name="T77" fmla="*/ 9 h 14"/>
                  <a:gd name="T78" fmla="*/ 8 w 12"/>
                  <a:gd name="T79" fmla="*/ 4 h 14"/>
                  <a:gd name="T80" fmla="*/ 8 w 12"/>
                  <a:gd name="T81" fmla="*/ 4 h 14"/>
                  <a:gd name="T82" fmla="*/ 8 w 12"/>
                  <a:gd name="T83" fmla="*/ 4 h 14"/>
                  <a:gd name="T84" fmla="*/ 8 w 12"/>
                  <a:gd name="T85" fmla="*/ 0 h 14"/>
                  <a:gd name="T86" fmla="*/ 8 w 12"/>
                  <a:gd name="T8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 h="14">
                    <a:moveTo>
                      <a:pt x="8" y="0"/>
                    </a:moveTo>
                    <a:lnTo>
                      <a:pt x="8" y="4"/>
                    </a:lnTo>
                    <a:lnTo>
                      <a:pt x="8" y="4"/>
                    </a:lnTo>
                    <a:lnTo>
                      <a:pt x="8" y="4"/>
                    </a:lnTo>
                    <a:lnTo>
                      <a:pt x="8" y="4"/>
                    </a:lnTo>
                    <a:lnTo>
                      <a:pt x="4" y="4"/>
                    </a:lnTo>
                    <a:lnTo>
                      <a:pt x="4" y="4"/>
                    </a:lnTo>
                    <a:lnTo>
                      <a:pt x="4" y="4"/>
                    </a:lnTo>
                    <a:lnTo>
                      <a:pt x="4" y="4"/>
                    </a:lnTo>
                    <a:lnTo>
                      <a:pt x="0" y="9"/>
                    </a:lnTo>
                    <a:lnTo>
                      <a:pt x="0" y="9"/>
                    </a:lnTo>
                    <a:lnTo>
                      <a:pt x="0" y="4"/>
                    </a:lnTo>
                    <a:lnTo>
                      <a:pt x="0" y="4"/>
                    </a:lnTo>
                    <a:lnTo>
                      <a:pt x="0" y="4"/>
                    </a:lnTo>
                    <a:lnTo>
                      <a:pt x="4" y="9"/>
                    </a:lnTo>
                    <a:lnTo>
                      <a:pt x="8" y="9"/>
                    </a:lnTo>
                    <a:lnTo>
                      <a:pt x="8" y="9"/>
                    </a:lnTo>
                    <a:lnTo>
                      <a:pt x="8" y="9"/>
                    </a:lnTo>
                    <a:lnTo>
                      <a:pt x="8" y="14"/>
                    </a:lnTo>
                    <a:lnTo>
                      <a:pt x="8" y="14"/>
                    </a:lnTo>
                    <a:lnTo>
                      <a:pt x="8" y="14"/>
                    </a:lnTo>
                    <a:lnTo>
                      <a:pt x="4" y="14"/>
                    </a:lnTo>
                    <a:lnTo>
                      <a:pt x="4" y="14"/>
                    </a:lnTo>
                    <a:lnTo>
                      <a:pt x="8" y="14"/>
                    </a:lnTo>
                    <a:lnTo>
                      <a:pt x="8" y="14"/>
                    </a:lnTo>
                    <a:lnTo>
                      <a:pt x="8" y="14"/>
                    </a:lnTo>
                    <a:lnTo>
                      <a:pt x="8" y="14"/>
                    </a:lnTo>
                    <a:lnTo>
                      <a:pt x="12" y="14"/>
                    </a:lnTo>
                    <a:lnTo>
                      <a:pt x="12" y="14"/>
                    </a:lnTo>
                    <a:lnTo>
                      <a:pt x="12" y="14"/>
                    </a:lnTo>
                    <a:lnTo>
                      <a:pt x="12" y="14"/>
                    </a:lnTo>
                    <a:lnTo>
                      <a:pt x="12" y="14"/>
                    </a:lnTo>
                    <a:lnTo>
                      <a:pt x="12" y="14"/>
                    </a:lnTo>
                    <a:lnTo>
                      <a:pt x="8" y="14"/>
                    </a:lnTo>
                    <a:lnTo>
                      <a:pt x="8" y="14"/>
                    </a:lnTo>
                    <a:lnTo>
                      <a:pt x="8" y="9"/>
                    </a:lnTo>
                    <a:lnTo>
                      <a:pt x="8" y="9"/>
                    </a:lnTo>
                    <a:lnTo>
                      <a:pt x="8" y="9"/>
                    </a:lnTo>
                    <a:lnTo>
                      <a:pt x="8" y="9"/>
                    </a:lnTo>
                    <a:lnTo>
                      <a:pt x="8" y="4"/>
                    </a:lnTo>
                    <a:lnTo>
                      <a:pt x="8" y="4"/>
                    </a:lnTo>
                    <a:lnTo>
                      <a:pt x="8" y="4"/>
                    </a:lnTo>
                    <a:lnTo>
                      <a:pt x="8" y="0"/>
                    </a:lnTo>
                    <a:lnTo>
                      <a:pt x="8"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60" name="Freeform 368"/>
              <p:cNvSpPr>
                <a:spLocks/>
              </p:cNvSpPr>
              <p:nvPr/>
            </p:nvSpPr>
            <p:spPr bwMode="auto">
              <a:xfrm>
                <a:off x="4482" y="2776"/>
                <a:ext cx="4" cy="1"/>
              </a:xfrm>
              <a:custGeom>
                <a:avLst/>
                <a:gdLst>
                  <a:gd name="T0" fmla="*/ 0 w 4"/>
                  <a:gd name="T1" fmla="*/ 0 w 4"/>
                  <a:gd name="T2" fmla="*/ 4 w 4"/>
                  <a:gd name="T3" fmla="*/ 4 w 4"/>
                  <a:gd name="T4" fmla="*/ 4 w 4"/>
                  <a:gd name="T5" fmla="*/ 4 w 4"/>
                  <a:gd name="T6" fmla="*/ 4 w 4"/>
                  <a:gd name="T7" fmla="*/ 4 w 4"/>
                  <a:gd name="T8" fmla="*/ 4 w 4"/>
                  <a:gd name="T9" fmla="*/ 0 w 4"/>
                  <a:gd name="T10" fmla="*/ 0 w 4"/>
                  <a:gd name="T11"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4">
                    <a:moveTo>
                      <a:pt x="0" y="0"/>
                    </a:moveTo>
                    <a:lnTo>
                      <a:pt x="0" y="0"/>
                    </a:lnTo>
                    <a:lnTo>
                      <a:pt x="4" y="0"/>
                    </a:lnTo>
                    <a:lnTo>
                      <a:pt x="4" y="0"/>
                    </a:lnTo>
                    <a:lnTo>
                      <a:pt x="4" y="0"/>
                    </a:lnTo>
                    <a:lnTo>
                      <a:pt x="4" y="0"/>
                    </a:lnTo>
                    <a:lnTo>
                      <a:pt x="4" y="0"/>
                    </a:lnTo>
                    <a:lnTo>
                      <a:pt x="4" y="0"/>
                    </a:lnTo>
                    <a:lnTo>
                      <a:pt x="4" y="0"/>
                    </a:lnTo>
                    <a:lnTo>
                      <a:pt x="0" y="0"/>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61" name="Freeform 369"/>
              <p:cNvSpPr>
                <a:spLocks/>
              </p:cNvSpPr>
              <p:nvPr/>
            </p:nvSpPr>
            <p:spPr bwMode="auto">
              <a:xfrm>
                <a:off x="4507" y="2780"/>
                <a:ext cx="32" cy="37"/>
              </a:xfrm>
              <a:custGeom>
                <a:avLst/>
                <a:gdLst>
                  <a:gd name="T0" fmla="*/ 32 w 32"/>
                  <a:gd name="T1" fmla="*/ 0 h 37"/>
                  <a:gd name="T2" fmla="*/ 28 w 32"/>
                  <a:gd name="T3" fmla="*/ 5 h 37"/>
                  <a:gd name="T4" fmla="*/ 28 w 32"/>
                  <a:gd name="T5" fmla="*/ 10 h 37"/>
                  <a:gd name="T6" fmla="*/ 28 w 32"/>
                  <a:gd name="T7" fmla="*/ 14 h 37"/>
                  <a:gd name="T8" fmla="*/ 28 w 32"/>
                  <a:gd name="T9" fmla="*/ 14 h 37"/>
                  <a:gd name="T10" fmla="*/ 28 w 32"/>
                  <a:gd name="T11" fmla="*/ 19 h 37"/>
                  <a:gd name="T12" fmla="*/ 25 w 32"/>
                  <a:gd name="T13" fmla="*/ 24 h 37"/>
                  <a:gd name="T14" fmla="*/ 20 w 32"/>
                  <a:gd name="T15" fmla="*/ 28 h 37"/>
                  <a:gd name="T16" fmla="*/ 20 w 32"/>
                  <a:gd name="T17" fmla="*/ 28 h 37"/>
                  <a:gd name="T18" fmla="*/ 12 w 32"/>
                  <a:gd name="T19" fmla="*/ 33 h 37"/>
                  <a:gd name="T20" fmla="*/ 3 w 32"/>
                  <a:gd name="T21" fmla="*/ 37 h 37"/>
                  <a:gd name="T22" fmla="*/ 0 w 32"/>
                  <a:gd name="T23" fmla="*/ 37 h 37"/>
                  <a:gd name="T24" fmla="*/ 0 w 32"/>
                  <a:gd name="T25" fmla="*/ 37 h 37"/>
                  <a:gd name="T26" fmla="*/ 0 w 32"/>
                  <a:gd name="T27" fmla="*/ 37 h 37"/>
                  <a:gd name="T28" fmla="*/ 3 w 32"/>
                  <a:gd name="T29" fmla="*/ 37 h 37"/>
                  <a:gd name="T30" fmla="*/ 7 w 32"/>
                  <a:gd name="T31" fmla="*/ 37 h 37"/>
                  <a:gd name="T32" fmla="*/ 7 w 32"/>
                  <a:gd name="T33" fmla="*/ 37 h 37"/>
                  <a:gd name="T34" fmla="*/ 7 w 32"/>
                  <a:gd name="T35" fmla="*/ 37 h 37"/>
                  <a:gd name="T36" fmla="*/ 12 w 32"/>
                  <a:gd name="T37" fmla="*/ 37 h 37"/>
                  <a:gd name="T38" fmla="*/ 15 w 32"/>
                  <a:gd name="T39" fmla="*/ 33 h 37"/>
                  <a:gd name="T40" fmla="*/ 15 w 32"/>
                  <a:gd name="T41" fmla="*/ 33 h 37"/>
                  <a:gd name="T42" fmla="*/ 20 w 32"/>
                  <a:gd name="T43" fmla="*/ 33 h 37"/>
                  <a:gd name="T44" fmla="*/ 25 w 32"/>
                  <a:gd name="T45" fmla="*/ 28 h 37"/>
                  <a:gd name="T46" fmla="*/ 28 w 32"/>
                  <a:gd name="T47" fmla="*/ 24 h 37"/>
                  <a:gd name="T48" fmla="*/ 28 w 32"/>
                  <a:gd name="T49" fmla="*/ 24 h 37"/>
                  <a:gd name="T50" fmla="*/ 28 w 32"/>
                  <a:gd name="T51" fmla="*/ 24 h 37"/>
                  <a:gd name="T52" fmla="*/ 32 w 32"/>
                  <a:gd name="T53" fmla="*/ 19 h 37"/>
                  <a:gd name="T54" fmla="*/ 32 w 32"/>
                  <a:gd name="T55" fmla="*/ 14 h 37"/>
                  <a:gd name="T56" fmla="*/ 32 w 32"/>
                  <a:gd name="T57" fmla="*/ 14 h 37"/>
                  <a:gd name="T58" fmla="*/ 32 w 32"/>
                  <a:gd name="T59" fmla="*/ 10 h 37"/>
                  <a:gd name="T60" fmla="*/ 32 w 32"/>
                  <a:gd name="T61" fmla="*/ 5 h 37"/>
                  <a:gd name="T62" fmla="*/ 32 w 32"/>
                  <a:gd name="T63" fmla="*/ 0 h 37"/>
                  <a:gd name="T64" fmla="*/ 32 w 32"/>
                  <a:gd name="T65" fmla="*/ 0 h 37"/>
                  <a:gd name="T66" fmla="*/ 32 w 32"/>
                  <a:gd name="T67" fmla="*/ 0 h 37"/>
                  <a:gd name="T68" fmla="*/ 32 w 32"/>
                  <a:gd name="T69" fmla="*/ 0 h 37"/>
                  <a:gd name="T70" fmla="*/ 32 w 32"/>
                  <a:gd name="T71" fmla="*/ 0 h 37"/>
                  <a:gd name="T72" fmla="*/ 32 w 32"/>
                  <a:gd name="T73" fmla="*/ 0 h 37"/>
                  <a:gd name="T74" fmla="*/ 32 w 32"/>
                  <a:gd name="T75" fmla="*/ 0 h 37"/>
                  <a:gd name="T76" fmla="*/ 32 w 32"/>
                  <a:gd name="T77" fmla="*/ 0 h 37"/>
                  <a:gd name="T78" fmla="*/ 32 w 32"/>
                  <a:gd name="T7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7">
                    <a:moveTo>
                      <a:pt x="32" y="0"/>
                    </a:moveTo>
                    <a:lnTo>
                      <a:pt x="28" y="5"/>
                    </a:lnTo>
                    <a:lnTo>
                      <a:pt x="28" y="10"/>
                    </a:lnTo>
                    <a:lnTo>
                      <a:pt x="28" y="14"/>
                    </a:lnTo>
                    <a:lnTo>
                      <a:pt x="28" y="14"/>
                    </a:lnTo>
                    <a:lnTo>
                      <a:pt x="28" y="19"/>
                    </a:lnTo>
                    <a:lnTo>
                      <a:pt x="25" y="24"/>
                    </a:lnTo>
                    <a:lnTo>
                      <a:pt x="20" y="28"/>
                    </a:lnTo>
                    <a:lnTo>
                      <a:pt x="20" y="28"/>
                    </a:lnTo>
                    <a:lnTo>
                      <a:pt x="12" y="33"/>
                    </a:lnTo>
                    <a:lnTo>
                      <a:pt x="3" y="37"/>
                    </a:lnTo>
                    <a:lnTo>
                      <a:pt x="0" y="37"/>
                    </a:lnTo>
                    <a:lnTo>
                      <a:pt x="0" y="37"/>
                    </a:lnTo>
                    <a:lnTo>
                      <a:pt x="0" y="37"/>
                    </a:lnTo>
                    <a:lnTo>
                      <a:pt x="3" y="37"/>
                    </a:lnTo>
                    <a:lnTo>
                      <a:pt x="7" y="37"/>
                    </a:lnTo>
                    <a:lnTo>
                      <a:pt x="7" y="37"/>
                    </a:lnTo>
                    <a:lnTo>
                      <a:pt x="7" y="37"/>
                    </a:lnTo>
                    <a:lnTo>
                      <a:pt x="12" y="37"/>
                    </a:lnTo>
                    <a:lnTo>
                      <a:pt x="15" y="33"/>
                    </a:lnTo>
                    <a:lnTo>
                      <a:pt x="15" y="33"/>
                    </a:lnTo>
                    <a:lnTo>
                      <a:pt x="20" y="33"/>
                    </a:lnTo>
                    <a:lnTo>
                      <a:pt x="25" y="28"/>
                    </a:lnTo>
                    <a:lnTo>
                      <a:pt x="28" y="24"/>
                    </a:lnTo>
                    <a:lnTo>
                      <a:pt x="28" y="24"/>
                    </a:lnTo>
                    <a:lnTo>
                      <a:pt x="28" y="24"/>
                    </a:lnTo>
                    <a:lnTo>
                      <a:pt x="32" y="19"/>
                    </a:lnTo>
                    <a:lnTo>
                      <a:pt x="32" y="14"/>
                    </a:lnTo>
                    <a:lnTo>
                      <a:pt x="32" y="14"/>
                    </a:lnTo>
                    <a:lnTo>
                      <a:pt x="32" y="10"/>
                    </a:lnTo>
                    <a:lnTo>
                      <a:pt x="32" y="5"/>
                    </a:lnTo>
                    <a:lnTo>
                      <a:pt x="32" y="0"/>
                    </a:lnTo>
                    <a:lnTo>
                      <a:pt x="32" y="0"/>
                    </a:lnTo>
                    <a:lnTo>
                      <a:pt x="32" y="0"/>
                    </a:lnTo>
                    <a:lnTo>
                      <a:pt x="32" y="0"/>
                    </a:lnTo>
                    <a:lnTo>
                      <a:pt x="32" y="0"/>
                    </a:lnTo>
                    <a:lnTo>
                      <a:pt x="32" y="0"/>
                    </a:lnTo>
                    <a:lnTo>
                      <a:pt x="32" y="0"/>
                    </a:lnTo>
                    <a:lnTo>
                      <a:pt x="32" y="0"/>
                    </a:lnTo>
                    <a:lnTo>
                      <a:pt x="32"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62" name="Freeform 370"/>
              <p:cNvSpPr>
                <a:spLocks/>
              </p:cNvSpPr>
              <p:nvPr/>
            </p:nvSpPr>
            <p:spPr bwMode="auto">
              <a:xfrm>
                <a:off x="4543" y="2757"/>
                <a:ext cx="17" cy="19"/>
              </a:xfrm>
              <a:custGeom>
                <a:avLst/>
                <a:gdLst>
                  <a:gd name="T0" fmla="*/ 4 w 17"/>
                  <a:gd name="T1" fmla="*/ 14 h 19"/>
                  <a:gd name="T2" fmla="*/ 4 w 17"/>
                  <a:gd name="T3" fmla="*/ 14 h 19"/>
                  <a:gd name="T4" fmla="*/ 4 w 17"/>
                  <a:gd name="T5" fmla="*/ 9 h 19"/>
                  <a:gd name="T6" fmla="*/ 4 w 17"/>
                  <a:gd name="T7" fmla="*/ 5 h 19"/>
                  <a:gd name="T8" fmla="*/ 4 w 17"/>
                  <a:gd name="T9" fmla="*/ 5 h 19"/>
                  <a:gd name="T10" fmla="*/ 4 w 17"/>
                  <a:gd name="T11" fmla="*/ 5 h 19"/>
                  <a:gd name="T12" fmla="*/ 4 w 17"/>
                  <a:gd name="T13" fmla="*/ 5 h 19"/>
                  <a:gd name="T14" fmla="*/ 4 w 17"/>
                  <a:gd name="T15" fmla="*/ 0 h 19"/>
                  <a:gd name="T16" fmla="*/ 4 w 17"/>
                  <a:gd name="T17" fmla="*/ 0 h 19"/>
                  <a:gd name="T18" fmla="*/ 4 w 17"/>
                  <a:gd name="T19" fmla="*/ 0 h 19"/>
                  <a:gd name="T20" fmla="*/ 9 w 17"/>
                  <a:gd name="T21" fmla="*/ 0 h 19"/>
                  <a:gd name="T22" fmla="*/ 12 w 17"/>
                  <a:gd name="T23" fmla="*/ 0 h 19"/>
                  <a:gd name="T24" fmla="*/ 12 w 17"/>
                  <a:gd name="T25" fmla="*/ 0 h 19"/>
                  <a:gd name="T26" fmla="*/ 12 w 17"/>
                  <a:gd name="T27" fmla="*/ 5 h 19"/>
                  <a:gd name="T28" fmla="*/ 17 w 17"/>
                  <a:gd name="T29" fmla="*/ 5 h 19"/>
                  <a:gd name="T30" fmla="*/ 17 w 17"/>
                  <a:gd name="T31" fmla="*/ 5 h 19"/>
                  <a:gd name="T32" fmla="*/ 17 w 17"/>
                  <a:gd name="T33" fmla="*/ 5 h 19"/>
                  <a:gd name="T34" fmla="*/ 17 w 17"/>
                  <a:gd name="T35" fmla="*/ 5 h 19"/>
                  <a:gd name="T36" fmla="*/ 12 w 17"/>
                  <a:gd name="T37" fmla="*/ 0 h 19"/>
                  <a:gd name="T38" fmla="*/ 12 w 17"/>
                  <a:gd name="T39" fmla="*/ 0 h 19"/>
                  <a:gd name="T40" fmla="*/ 12 w 17"/>
                  <a:gd name="T41" fmla="*/ 0 h 19"/>
                  <a:gd name="T42" fmla="*/ 9 w 17"/>
                  <a:gd name="T43" fmla="*/ 5 h 19"/>
                  <a:gd name="T44" fmla="*/ 9 w 17"/>
                  <a:gd name="T45" fmla="*/ 5 h 19"/>
                  <a:gd name="T46" fmla="*/ 9 w 17"/>
                  <a:gd name="T47" fmla="*/ 5 h 19"/>
                  <a:gd name="T48" fmla="*/ 9 w 17"/>
                  <a:gd name="T49" fmla="*/ 5 h 19"/>
                  <a:gd name="T50" fmla="*/ 9 w 17"/>
                  <a:gd name="T51" fmla="*/ 5 h 19"/>
                  <a:gd name="T52" fmla="*/ 12 w 17"/>
                  <a:gd name="T53" fmla="*/ 5 h 19"/>
                  <a:gd name="T54" fmla="*/ 12 w 17"/>
                  <a:gd name="T55" fmla="*/ 5 h 19"/>
                  <a:gd name="T56" fmla="*/ 12 w 17"/>
                  <a:gd name="T57" fmla="*/ 5 h 19"/>
                  <a:gd name="T58" fmla="*/ 9 w 17"/>
                  <a:gd name="T59" fmla="*/ 5 h 19"/>
                  <a:gd name="T60" fmla="*/ 9 w 17"/>
                  <a:gd name="T61" fmla="*/ 9 h 19"/>
                  <a:gd name="T62" fmla="*/ 9 w 17"/>
                  <a:gd name="T63" fmla="*/ 9 h 19"/>
                  <a:gd name="T64" fmla="*/ 9 w 17"/>
                  <a:gd name="T65" fmla="*/ 9 h 19"/>
                  <a:gd name="T66" fmla="*/ 4 w 17"/>
                  <a:gd name="T67" fmla="*/ 9 h 19"/>
                  <a:gd name="T68" fmla="*/ 4 w 17"/>
                  <a:gd name="T69" fmla="*/ 14 h 19"/>
                  <a:gd name="T70" fmla="*/ 4 w 17"/>
                  <a:gd name="T71" fmla="*/ 14 h 19"/>
                  <a:gd name="T72" fmla="*/ 4 w 17"/>
                  <a:gd name="T73" fmla="*/ 14 h 19"/>
                  <a:gd name="T74" fmla="*/ 4 w 17"/>
                  <a:gd name="T75" fmla="*/ 14 h 19"/>
                  <a:gd name="T76" fmla="*/ 4 w 17"/>
                  <a:gd name="T77" fmla="*/ 19 h 19"/>
                  <a:gd name="T78" fmla="*/ 4 w 17"/>
                  <a:gd name="T79" fmla="*/ 19 h 19"/>
                  <a:gd name="T80" fmla="*/ 4 w 17"/>
                  <a:gd name="T81" fmla="*/ 19 h 19"/>
                  <a:gd name="T82" fmla="*/ 4 w 17"/>
                  <a:gd name="T83" fmla="*/ 19 h 19"/>
                  <a:gd name="T84" fmla="*/ 4 w 17"/>
                  <a:gd name="T85" fmla="*/ 19 h 19"/>
                  <a:gd name="T86" fmla="*/ 4 w 17"/>
                  <a:gd name="T87" fmla="*/ 19 h 19"/>
                  <a:gd name="T88" fmla="*/ 4 w 17"/>
                  <a:gd name="T89" fmla="*/ 19 h 19"/>
                  <a:gd name="T90" fmla="*/ 4 w 17"/>
                  <a:gd name="T91" fmla="*/ 19 h 19"/>
                  <a:gd name="T92" fmla="*/ 0 w 17"/>
                  <a:gd name="T93" fmla="*/ 19 h 19"/>
                  <a:gd name="T94" fmla="*/ 4 w 17"/>
                  <a:gd name="T9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9">
                    <a:moveTo>
                      <a:pt x="4" y="14"/>
                    </a:moveTo>
                    <a:lnTo>
                      <a:pt x="4" y="14"/>
                    </a:lnTo>
                    <a:lnTo>
                      <a:pt x="4" y="9"/>
                    </a:lnTo>
                    <a:lnTo>
                      <a:pt x="4" y="5"/>
                    </a:lnTo>
                    <a:lnTo>
                      <a:pt x="4" y="5"/>
                    </a:lnTo>
                    <a:lnTo>
                      <a:pt x="4" y="5"/>
                    </a:lnTo>
                    <a:lnTo>
                      <a:pt x="4" y="5"/>
                    </a:lnTo>
                    <a:lnTo>
                      <a:pt x="4" y="0"/>
                    </a:lnTo>
                    <a:lnTo>
                      <a:pt x="4" y="0"/>
                    </a:lnTo>
                    <a:lnTo>
                      <a:pt x="4" y="0"/>
                    </a:lnTo>
                    <a:lnTo>
                      <a:pt x="9" y="0"/>
                    </a:lnTo>
                    <a:lnTo>
                      <a:pt x="12" y="0"/>
                    </a:lnTo>
                    <a:lnTo>
                      <a:pt x="12" y="0"/>
                    </a:lnTo>
                    <a:lnTo>
                      <a:pt x="12" y="5"/>
                    </a:lnTo>
                    <a:lnTo>
                      <a:pt x="17" y="5"/>
                    </a:lnTo>
                    <a:lnTo>
                      <a:pt x="17" y="5"/>
                    </a:lnTo>
                    <a:lnTo>
                      <a:pt x="17" y="5"/>
                    </a:lnTo>
                    <a:lnTo>
                      <a:pt x="17" y="5"/>
                    </a:lnTo>
                    <a:lnTo>
                      <a:pt x="12" y="0"/>
                    </a:lnTo>
                    <a:lnTo>
                      <a:pt x="12" y="0"/>
                    </a:lnTo>
                    <a:lnTo>
                      <a:pt x="12" y="0"/>
                    </a:lnTo>
                    <a:lnTo>
                      <a:pt x="9" y="5"/>
                    </a:lnTo>
                    <a:lnTo>
                      <a:pt x="9" y="5"/>
                    </a:lnTo>
                    <a:lnTo>
                      <a:pt x="9" y="5"/>
                    </a:lnTo>
                    <a:lnTo>
                      <a:pt x="9" y="5"/>
                    </a:lnTo>
                    <a:lnTo>
                      <a:pt x="9" y="5"/>
                    </a:lnTo>
                    <a:lnTo>
                      <a:pt x="12" y="5"/>
                    </a:lnTo>
                    <a:lnTo>
                      <a:pt x="12" y="5"/>
                    </a:lnTo>
                    <a:lnTo>
                      <a:pt x="12" y="5"/>
                    </a:lnTo>
                    <a:lnTo>
                      <a:pt x="9" y="5"/>
                    </a:lnTo>
                    <a:lnTo>
                      <a:pt x="9" y="9"/>
                    </a:lnTo>
                    <a:lnTo>
                      <a:pt x="9" y="9"/>
                    </a:lnTo>
                    <a:lnTo>
                      <a:pt x="9" y="9"/>
                    </a:lnTo>
                    <a:lnTo>
                      <a:pt x="4" y="9"/>
                    </a:lnTo>
                    <a:lnTo>
                      <a:pt x="4" y="14"/>
                    </a:lnTo>
                    <a:lnTo>
                      <a:pt x="4" y="14"/>
                    </a:lnTo>
                    <a:lnTo>
                      <a:pt x="4" y="14"/>
                    </a:lnTo>
                    <a:lnTo>
                      <a:pt x="4" y="14"/>
                    </a:lnTo>
                    <a:lnTo>
                      <a:pt x="4" y="19"/>
                    </a:lnTo>
                    <a:lnTo>
                      <a:pt x="4" y="19"/>
                    </a:lnTo>
                    <a:lnTo>
                      <a:pt x="4" y="19"/>
                    </a:lnTo>
                    <a:lnTo>
                      <a:pt x="4" y="19"/>
                    </a:lnTo>
                    <a:lnTo>
                      <a:pt x="4" y="19"/>
                    </a:lnTo>
                    <a:lnTo>
                      <a:pt x="4" y="19"/>
                    </a:lnTo>
                    <a:lnTo>
                      <a:pt x="4" y="19"/>
                    </a:lnTo>
                    <a:lnTo>
                      <a:pt x="4" y="19"/>
                    </a:lnTo>
                    <a:lnTo>
                      <a:pt x="0" y="19"/>
                    </a:lnTo>
                    <a:lnTo>
                      <a:pt x="4" y="14"/>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63" name="Freeform 371"/>
              <p:cNvSpPr>
                <a:spLocks/>
              </p:cNvSpPr>
              <p:nvPr/>
            </p:nvSpPr>
            <p:spPr bwMode="auto">
              <a:xfrm>
                <a:off x="4543" y="2748"/>
                <a:ext cx="21" cy="42"/>
              </a:xfrm>
              <a:custGeom>
                <a:avLst/>
                <a:gdLst>
                  <a:gd name="T0" fmla="*/ 4 w 21"/>
                  <a:gd name="T1" fmla="*/ 5 h 42"/>
                  <a:gd name="T2" fmla="*/ 9 w 21"/>
                  <a:gd name="T3" fmla="*/ 5 h 42"/>
                  <a:gd name="T4" fmla="*/ 12 w 21"/>
                  <a:gd name="T5" fmla="*/ 5 h 42"/>
                  <a:gd name="T6" fmla="*/ 21 w 21"/>
                  <a:gd name="T7" fmla="*/ 9 h 42"/>
                  <a:gd name="T8" fmla="*/ 21 w 21"/>
                  <a:gd name="T9" fmla="*/ 9 h 42"/>
                  <a:gd name="T10" fmla="*/ 21 w 21"/>
                  <a:gd name="T11" fmla="*/ 14 h 42"/>
                  <a:gd name="T12" fmla="*/ 17 w 21"/>
                  <a:gd name="T13" fmla="*/ 18 h 42"/>
                  <a:gd name="T14" fmla="*/ 17 w 21"/>
                  <a:gd name="T15" fmla="*/ 23 h 42"/>
                  <a:gd name="T16" fmla="*/ 17 w 21"/>
                  <a:gd name="T17" fmla="*/ 23 h 42"/>
                  <a:gd name="T18" fmla="*/ 12 w 21"/>
                  <a:gd name="T19" fmla="*/ 28 h 42"/>
                  <a:gd name="T20" fmla="*/ 9 w 21"/>
                  <a:gd name="T21" fmla="*/ 32 h 42"/>
                  <a:gd name="T22" fmla="*/ 9 w 21"/>
                  <a:gd name="T23" fmla="*/ 32 h 42"/>
                  <a:gd name="T24" fmla="*/ 9 w 21"/>
                  <a:gd name="T25" fmla="*/ 32 h 42"/>
                  <a:gd name="T26" fmla="*/ 4 w 21"/>
                  <a:gd name="T27" fmla="*/ 37 h 42"/>
                  <a:gd name="T28" fmla="*/ 0 w 21"/>
                  <a:gd name="T29" fmla="*/ 37 h 42"/>
                  <a:gd name="T30" fmla="*/ 0 w 21"/>
                  <a:gd name="T31" fmla="*/ 32 h 42"/>
                  <a:gd name="T32" fmla="*/ 0 w 21"/>
                  <a:gd name="T33" fmla="*/ 32 h 42"/>
                  <a:gd name="T34" fmla="*/ 0 w 21"/>
                  <a:gd name="T35" fmla="*/ 32 h 42"/>
                  <a:gd name="T36" fmla="*/ 0 w 21"/>
                  <a:gd name="T37" fmla="*/ 32 h 42"/>
                  <a:gd name="T38" fmla="*/ 0 w 21"/>
                  <a:gd name="T39" fmla="*/ 32 h 42"/>
                  <a:gd name="T40" fmla="*/ 0 w 21"/>
                  <a:gd name="T41" fmla="*/ 32 h 42"/>
                  <a:gd name="T42" fmla="*/ 0 w 21"/>
                  <a:gd name="T43" fmla="*/ 37 h 42"/>
                  <a:gd name="T44" fmla="*/ 4 w 21"/>
                  <a:gd name="T45" fmla="*/ 42 h 42"/>
                  <a:gd name="T46" fmla="*/ 9 w 21"/>
                  <a:gd name="T47" fmla="*/ 37 h 42"/>
                  <a:gd name="T48" fmla="*/ 9 w 21"/>
                  <a:gd name="T49" fmla="*/ 37 h 42"/>
                  <a:gd name="T50" fmla="*/ 12 w 21"/>
                  <a:gd name="T51" fmla="*/ 32 h 42"/>
                  <a:gd name="T52" fmla="*/ 12 w 21"/>
                  <a:gd name="T53" fmla="*/ 28 h 42"/>
                  <a:gd name="T54" fmla="*/ 17 w 21"/>
                  <a:gd name="T55" fmla="*/ 23 h 42"/>
                  <a:gd name="T56" fmla="*/ 17 w 21"/>
                  <a:gd name="T57" fmla="*/ 23 h 42"/>
                  <a:gd name="T58" fmla="*/ 17 w 21"/>
                  <a:gd name="T59" fmla="*/ 23 h 42"/>
                  <a:gd name="T60" fmla="*/ 21 w 21"/>
                  <a:gd name="T61" fmla="*/ 18 h 42"/>
                  <a:gd name="T62" fmla="*/ 21 w 21"/>
                  <a:gd name="T63" fmla="*/ 14 h 42"/>
                  <a:gd name="T64" fmla="*/ 21 w 21"/>
                  <a:gd name="T65" fmla="*/ 14 h 42"/>
                  <a:gd name="T66" fmla="*/ 21 w 21"/>
                  <a:gd name="T67" fmla="*/ 9 h 42"/>
                  <a:gd name="T68" fmla="*/ 17 w 21"/>
                  <a:gd name="T69" fmla="*/ 5 h 42"/>
                  <a:gd name="T70" fmla="*/ 12 w 21"/>
                  <a:gd name="T71" fmla="*/ 0 h 42"/>
                  <a:gd name="T72" fmla="*/ 12 w 21"/>
                  <a:gd name="T73" fmla="*/ 0 h 42"/>
                  <a:gd name="T74" fmla="*/ 9 w 21"/>
                  <a:gd name="T75" fmla="*/ 5 h 42"/>
                  <a:gd name="T76" fmla="*/ 4 w 21"/>
                  <a:gd name="T77" fmla="*/ 5 h 42"/>
                  <a:gd name="T78" fmla="*/ 4 w 21"/>
                  <a:gd name="T7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42">
                    <a:moveTo>
                      <a:pt x="4" y="5"/>
                    </a:moveTo>
                    <a:lnTo>
                      <a:pt x="9" y="5"/>
                    </a:lnTo>
                    <a:lnTo>
                      <a:pt x="12" y="5"/>
                    </a:lnTo>
                    <a:lnTo>
                      <a:pt x="21" y="9"/>
                    </a:lnTo>
                    <a:lnTo>
                      <a:pt x="21" y="9"/>
                    </a:lnTo>
                    <a:lnTo>
                      <a:pt x="21" y="14"/>
                    </a:lnTo>
                    <a:lnTo>
                      <a:pt x="17" y="18"/>
                    </a:lnTo>
                    <a:lnTo>
                      <a:pt x="17" y="23"/>
                    </a:lnTo>
                    <a:lnTo>
                      <a:pt x="17" y="23"/>
                    </a:lnTo>
                    <a:lnTo>
                      <a:pt x="12" y="28"/>
                    </a:lnTo>
                    <a:lnTo>
                      <a:pt x="9" y="32"/>
                    </a:lnTo>
                    <a:lnTo>
                      <a:pt x="9" y="32"/>
                    </a:lnTo>
                    <a:lnTo>
                      <a:pt x="9" y="32"/>
                    </a:lnTo>
                    <a:lnTo>
                      <a:pt x="4" y="37"/>
                    </a:lnTo>
                    <a:lnTo>
                      <a:pt x="0" y="37"/>
                    </a:lnTo>
                    <a:lnTo>
                      <a:pt x="0" y="32"/>
                    </a:lnTo>
                    <a:lnTo>
                      <a:pt x="0" y="32"/>
                    </a:lnTo>
                    <a:lnTo>
                      <a:pt x="0" y="32"/>
                    </a:lnTo>
                    <a:lnTo>
                      <a:pt x="0" y="32"/>
                    </a:lnTo>
                    <a:lnTo>
                      <a:pt x="0" y="32"/>
                    </a:lnTo>
                    <a:lnTo>
                      <a:pt x="0" y="32"/>
                    </a:lnTo>
                    <a:lnTo>
                      <a:pt x="0" y="37"/>
                    </a:lnTo>
                    <a:lnTo>
                      <a:pt x="4" y="42"/>
                    </a:lnTo>
                    <a:lnTo>
                      <a:pt x="9" y="37"/>
                    </a:lnTo>
                    <a:lnTo>
                      <a:pt x="9" y="37"/>
                    </a:lnTo>
                    <a:lnTo>
                      <a:pt x="12" y="32"/>
                    </a:lnTo>
                    <a:lnTo>
                      <a:pt x="12" y="28"/>
                    </a:lnTo>
                    <a:lnTo>
                      <a:pt x="17" y="23"/>
                    </a:lnTo>
                    <a:lnTo>
                      <a:pt x="17" y="23"/>
                    </a:lnTo>
                    <a:lnTo>
                      <a:pt x="17" y="23"/>
                    </a:lnTo>
                    <a:lnTo>
                      <a:pt x="21" y="18"/>
                    </a:lnTo>
                    <a:lnTo>
                      <a:pt x="21" y="14"/>
                    </a:lnTo>
                    <a:lnTo>
                      <a:pt x="21" y="14"/>
                    </a:lnTo>
                    <a:lnTo>
                      <a:pt x="21" y="9"/>
                    </a:lnTo>
                    <a:lnTo>
                      <a:pt x="17" y="5"/>
                    </a:lnTo>
                    <a:lnTo>
                      <a:pt x="12" y="0"/>
                    </a:lnTo>
                    <a:lnTo>
                      <a:pt x="12" y="0"/>
                    </a:lnTo>
                    <a:lnTo>
                      <a:pt x="9" y="5"/>
                    </a:lnTo>
                    <a:lnTo>
                      <a:pt x="4" y="5"/>
                    </a:lnTo>
                    <a:lnTo>
                      <a:pt x="4"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64" name="Freeform 372"/>
              <p:cNvSpPr>
                <a:spLocks/>
              </p:cNvSpPr>
              <p:nvPr/>
            </p:nvSpPr>
            <p:spPr bwMode="auto">
              <a:xfrm>
                <a:off x="3413" y="2245"/>
                <a:ext cx="1" cy="10"/>
              </a:xfrm>
              <a:custGeom>
                <a:avLst/>
                <a:gdLst>
                  <a:gd name="T0" fmla="*/ 0 h 10"/>
                  <a:gd name="T1" fmla="*/ 5 h 10"/>
                  <a:gd name="T2" fmla="*/ 10 h 10"/>
                  <a:gd name="T3" fmla="*/ 10 h 10"/>
                  <a:gd name="T4" fmla="*/ 10 h 10"/>
                  <a:gd name="T5" fmla="*/ 10 h 10"/>
                  <a:gd name="T6" fmla="*/ 10 h 10"/>
                  <a:gd name="T7" fmla="*/ 5 h 10"/>
                  <a:gd name="T8" fmla="*/ 5 h 10"/>
                  <a:gd name="T9" fmla="*/ 5 h 10"/>
                  <a:gd name="T10" fmla="*/ 0 h 10"/>
                  <a:gd name="T11" fmla="*/ 0 h 1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0">
                    <a:moveTo>
                      <a:pt x="0" y="0"/>
                    </a:moveTo>
                    <a:lnTo>
                      <a:pt x="0" y="5"/>
                    </a:lnTo>
                    <a:lnTo>
                      <a:pt x="0" y="10"/>
                    </a:lnTo>
                    <a:lnTo>
                      <a:pt x="0" y="10"/>
                    </a:lnTo>
                    <a:lnTo>
                      <a:pt x="0" y="10"/>
                    </a:lnTo>
                    <a:lnTo>
                      <a:pt x="0" y="10"/>
                    </a:lnTo>
                    <a:lnTo>
                      <a:pt x="0" y="10"/>
                    </a:lnTo>
                    <a:lnTo>
                      <a:pt x="0" y="5"/>
                    </a:lnTo>
                    <a:lnTo>
                      <a:pt x="0" y="5"/>
                    </a:lnTo>
                    <a:lnTo>
                      <a:pt x="0" y="5"/>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65" name="Freeform 373"/>
              <p:cNvSpPr>
                <a:spLocks/>
              </p:cNvSpPr>
              <p:nvPr/>
            </p:nvSpPr>
            <p:spPr bwMode="auto">
              <a:xfrm>
                <a:off x="3458" y="2241"/>
                <a:ext cx="5" cy="14"/>
              </a:xfrm>
              <a:custGeom>
                <a:avLst/>
                <a:gdLst>
                  <a:gd name="T0" fmla="*/ 0 w 5"/>
                  <a:gd name="T1" fmla="*/ 0 h 14"/>
                  <a:gd name="T2" fmla="*/ 0 w 5"/>
                  <a:gd name="T3" fmla="*/ 4 h 14"/>
                  <a:gd name="T4" fmla="*/ 0 w 5"/>
                  <a:gd name="T5" fmla="*/ 9 h 14"/>
                  <a:gd name="T6" fmla="*/ 0 w 5"/>
                  <a:gd name="T7" fmla="*/ 14 h 14"/>
                  <a:gd name="T8" fmla="*/ 0 w 5"/>
                  <a:gd name="T9" fmla="*/ 14 h 14"/>
                  <a:gd name="T10" fmla="*/ 0 w 5"/>
                  <a:gd name="T11" fmla="*/ 14 h 14"/>
                  <a:gd name="T12" fmla="*/ 0 w 5"/>
                  <a:gd name="T13" fmla="*/ 9 h 14"/>
                  <a:gd name="T14" fmla="*/ 5 w 5"/>
                  <a:gd name="T15" fmla="*/ 4 h 14"/>
                  <a:gd name="T16" fmla="*/ 5 w 5"/>
                  <a:gd name="T17" fmla="*/ 4 h 14"/>
                  <a:gd name="T18" fmla="*/ 0 w 5"/>
                  <a:gd name="T19" fmla="*/ 4 h 14"/>
                  <a:gd name="T20" fmla="*/ 0 w 5"/>
                  <a:gd name="T21" fmla="*/ 0 h 14"/>
                  <a:gd name="T22" fmla="*/ 0 w 5"/>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4">
                    <a:moveTo>
                      <a:pt x="0" y="0"/>
                    </a:moveTo>
                    <a:lnTo>
                      <a:pt x="0" y="4"/>
                    </a:lnTo>
                    <a:lnTo>
                      <a:pt x="0" y="9"/>
                    </a:lnTo>
                    <a:lnTo>
                      <a:pt x="0" y="14"/>
                    </a:lnTo>
                    <a:lnTo>
                      <a:pt x="0" y="14"/>
                    </a:lnTo>
                    <a:lnTo>
                      <a:pt x="0" y="14"/>
                    </a:lnTo>
                    <a:lnTo>
                      <a:pt x="0" y="9"/>
                    </a:lnTo>
                    <a:lnTo>
                      <a:pt x="5" y="4"/>
                    </a:lnTo>
                    <a:lnTo>
                      <a:pt x="5" y="4"/>
                    </a:lnTo>
                    <a:lnTo>
                      <a:pt x="0" y="4"/>
                    </a:lnTo>
                    <a:lnTo>
                      <a:pt x="0" y="0"/>
                    </a:lnTo>
                    <a:lnTo>
                      <a:pt x="0"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66" name="Freeform 374"/>
              <p:cNvSpPr>
                <a:spLocks/>
              </p:cNvSpPr>
              <p:nvPr/>
            </p:nvSpPr>
            <p:spPr bwMode="auto">
              <a:xfrm>
                <a:off x="3421" y="2181"/>
                <a:ext cx="33" cy="5"/>
              </a:xfrm>
              <a:custGeom>
                <a:avLst/>
                <a:gdLst>
                  <a:gd name="T0" fmla="*/ 33 w 33"/>
                  <a:gd name="T1" fmla="*/ 0 h 5"/>
                  <a:gd name="T2" fmla="*/ 29 w 33"/>
                  <a:gd name="T3" fmla="*/ 0 h 5"/>
                  <a:gd name="T4" fmla="*/ 25 w 33"/>
                  <a:gd name="T5" fmla="*/ 5 h 5"/>
                  <a:gd name="T6" fmla="*/ 25 w 33"/>
                  <a:gd name="T7" fmla="*/ 5 h 5"/>
                  <a:gd name="T8" fmla="*/ 25 w 33"/>
                  <a:gd name="T9" fmla="*/ 5 h 5"/>
                  <a:gd name="T10" fmla="*/ 20 w 33"/>
                  <a:gd name="T11" fmla="*/ 5 h 5"/>
                  <a:gd name="T12" fmla="*/ 17 w 33"/>
                  <a:gd name="T13" fmla="*/ 5 h 5"/>
                  <a:gd name="T14" fmla="*/ 12 w 33"/>
                  <a:gd name="T15" fmla="*/ 5 h 5"/>
                  <a:gd name="T16" fmla="*/ 12 w 33"/>
                  <a:gd name="T17" fmla="*/ 5 h 5"/>
                  <a:gd name="T18" fmla="*/ 8 w 33"/>
                  <a:gd name="T19" fmla="*/ 5 h 5"/>
                  <a:gd name="T20" fmla="*/ 4 w 33"/>
                  <a:gd name="T21" fmla="*/ 5 h 5"/>
                  <a:gd name="T22" fmla="*/ 0 w 33"/>
                  <a:gd name="T23" fmla="*/ 5 h 5"/>
                  <a:gd name="T24" fmla="*/ 0 w 33"/>
                  <a:gd name="T25" fmla="*/ 5 h 5"/>
                  <a:gd name="T26" fmla="*/ 0 w 33"/>
                  <a:gd name="T27" fmla="*/ 5 h 5"/>
                  <a:gd name="T28" fmla="*/ 4 w 33"/>
                  <a:gd name="T29" fmla="*/ 5 h 5"/>
                  <a:gd name="T30" fmla="*/ 12 w 33"/>
                  <a:gd name="T31" fmla="*/ 5 h 5"/>
                  <a:gd name="T32" fmla="*/ 12 w 33"/>
                  <a:gd name="T33" fmla="*/ 5 h 5"/>
                  <a:gd name="T34" fmla="*/ 12 w 33"/>
                  <a:gd name="T35" fmla="*/ 5 h 5"/>
                  <a:gd name="T36" fmla="*/ 17 w 33"/>
                  <a:gd name="T37" fmla="*/ 5 h 5"/>
                  <a:gd name="T38" fmla="*/ 20 w 33"/>
                  <a:gd name="T39" fmla="*/ 5 h 5"/>
                  <a:gd name="T40" fmla="*/ 20 w 33"/>
                  <a:gd name="T41" fmla="*/ 5 h 5"/>
                  <a:gd name="T42" fmla="*/ 25 w 33"/>
                  <a:gd name="T43" fmla="*/ 5 h 5"/>
                  <a:gd name="T44" fmla="*/ 29 w 33"/>
                  <a:gd name="T45" fmla="*/ 0 h 5"/>
                  <a:gd name="T46" fmla="*/ 33 w 33"/>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 h="5">
                    <a:moveTo>
                      <a:pt x="33" y="0"/>
                    </a:moveTo>
                    <a:lnTo>
                      <a:pt x="29" y="0"/>
                    </a:lnTo>
                    <a:lnTo>
                      <a:pt x="25" y="5"/>
                    </a:lnTo>
                    <a:lnTo>
                      <a:pt x="25" y="5"/>
                    </a:lnTo>
                    <a:lnTo>
                      <a:pt x="25" y="5"/>
                    </a:lnTo>
                    <a:lnTo>
                      <a:pt x="20" y="5"/>
                    </a:lnTo>
                    <a:lnTo>
                      <a:pt x="17" y="5"/>
                    </a:lnTo>
                    <a:lnTo>
                      <a:pt x="12" y="5"/>
                    </a:lnTo>
                    <a:lnTo>
                      <a:pt x="12" y="5"/>
                    </a:lnTo>
                    <a:lnTo>
                      <a:pt x="8" y="5"/>
                    </a:lnTo>
                    <a:lnTo>
                      <a:pt x="4" y="5"/>
                    </a:lnTo>
                    <a:lnTo>
                      <a:pt x="0" y="5"/>
                    </a:lnTo>
                    <a:lnTo>
                      <a:pt x="0" y="5"/>
                    </a:lnTo>
                    <a:lnTo>
                      <a:pt x="0" y="5"/>
                    </a:lnTo>
                    <a:lnTo>
                      <a:pt x="4" y="5"/>
                    </a:lnTo>
                    <a:lnTo>
                      <a:pt x="12" y="5"/>
                    </a:lnTo>
                    <a:lnTo>
                      <a:pt x="12" y="5"/>
                    </a:lnTo>
                    <a:lnTo>
                      <a:pt x="12" y="5"/>
                    </a:lnTo>
                    <a:lnTo>
                      <a:pt x="17" y="5"/>
                    </a:lnTo>
                    <a:lnTo>
                      <a:pt x="20" y="5"/>
                    </a:lnTo>
                    <a:lnTo>
                      <a:pt x="20" y="5"/>
                    </a:lnTo>
                    <a:lnTo>
                      <a:pt x="25" y="5"/>
                    </a:lnTo>
                    <a:lnTo>
                      <a:pt x="29" y="0"/>
                    </a:lnTo>
                    <a:lnTo>
                      <a:pt x="33"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67" name="Freeform 375"/>
              <p:cNvSpPr>
                <a:spLocks/>
              </p:cNvSpPr>
              <p:nvPr/>
            </p:nvSpPr>
            <p:spPr bwMode="auto">
              <a:xfrm>
                <a:off x="3421" y="2177"/>
                <a:ext cx="29" cy="4"/>
              </a:xfrm>
              <a:custGeom>
                <a:avLst/>
                <a:gdLst>
                  <a:gd name="T0" fmla="*/ 29 w 29"/>
                  <a:gd name="T1" fmla="*/ 0 h 4"/>
                  <a:gd name="T2" fmla="*/ 25 w 29"/>
                  <a:gd name="T3" fmla="*/ 0 h 4"/>
                  <a:gd name="T4" fmla="*/ 20 w 29"/>
                  <a:gd name="T5" fmla="*/ 4 h 4"/>
                  <a:gd name="T6" fmla="*/ 17 w 29"/>
                  <a:gd name="T7" fmla="*/ 4 h 4"/>
                  <a:gd name="T8" fmla="*/ 17 w 29"/>
                  <a:gd name="T9" fmla="*/ 4 h 4"/>
                  <a:gd name="T10" fmla="*/ 12 w 29"/>
                  <a:gd name="T11" fmla="*/ 4 h 4"/>
                  <a:gd name="T12" fmla="*/ 8 w 29"/>
                  <a:gd name="T13" fmla="*/ 4 h 4"/>
                  <a:gd name="T14" fmla="*/ 8 w 29"/>
                  <a:gd name="T15" fmla="*/ 0 h 4"/>
                  <a:gd name="T16" fmla="*/ 8 w 29"/>
                  <a:gd name="T17" fmla="*/ 0 h 4"/>
                  <a:gd name="T18" fmla="*/ 4 w 29"/>
                  <a:gd name="T19" fmla="*/ 0 h 4"/>
                  <a:gd name="T20" fmla="*/ 4 w 29"/>
                  <a:gd name="T21" fmla="*/ 0 h 4"/>
                  <a:gd name="T22" fmla="*/ 0 w 29"/>
                  <a:gd name="T23" fmla="*/ 0 h 4"/>
                  <a:gd name="T24" fmla="*/ 0 w 29"/>
                  <a:gd name="T25" fmla="*/ 0 h 4"/>
                  <a:gd name="T26" fmla="*/ 0 w 29"/>
                  <a:gd name="T27" fmla="*/ 0 h 4"/>
                  <a:gd name="T28" fmla="*/ 4 w 29"/>
                  <a:gd name="T29" fmla="*/ 0 h 4"/>
                  <a:gd name="T30" fmla="*/ 8 w 29"/>
                  <a:gd name="T31" fmla="*/ 0 h 4"/>
                  <a:gd name="T32" fmla="*/ 8 w 29"/>
                  <a:gd name="T33" fmla="*/ 0 h 4"/>
                  <a:gd name="T34" fmla="*/ 8 w 29"/>
                  <a:gd name="T35" fmla="*/ 0 h 4"/>
                  <a:gd name="T36" fmla="*/ 12 w 29"/>
                  <a:gd name="T37" fmla="*/ 0 h 4"/>
                  <a:gd name="T38" fmla="*/ 20 w 29"/>
                  <a:gd name="T39" fmla="*/ 0 h 4"/>
                  <a:gd name="T40" fmla="*/ 20 w 29"/>
                  <a:gd name="T41" fmla="*/ 0 h 4"/>
                  <a:gd name="T42" fmla="*/ 25 w 29"/>
                  <a:gd name="T43" fmla="*/ 0 h 4"/>
                  <a:gd name="T44" fmla="*/ 25 w 29"/>
                  <a:gd name="T45" fmla="*/ 0 h 4"/>
                  <a:gd name="T46" fmla="*/ 29 w 29"/>
                  <a:gd name="T4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4">
                    <a:moveTo>
                      <a:pt x="29" y="0"/>
                    </a:moveTo>
                    <a:lnTo>
                      <a:pt x="25" y="0"/>
                    </a:lnTo>
                    <a:lnTo>
                      <a:pt x="20" y="4"/>
                    </a:lnTo>
                    <a:lnTo>
                      <a:pt x="17" y="4"/>
                    </a:lnTo>
                    <a:lnTo>
                      <a:pt x="17" y="4"/>
                    </a:lnTo>
                    <a:lnTo>
                      <a:pt x="12" y="4"/>
                    </a:lnTo>
                    <a:lnTo>
                      <a:pt x="8" y="4"/>
                    </a:lnTo>
                    <a:lnTo>
                      <a:pt x="8" y="0"/>
                    </a:lnTo>
                    <a:lnTo>
                      <a:pt x="8" y="0"/>
                    </a:lnTo>
                    <a:lnTo>
                      <a:pt x="4" y="0"/>
                    </a:lnTo>
                    <a:lnTo>
                      <a:pt x="4" y="0"/>
                    </a:lnTo>
                    <a:lnTo>
                      <a:pt x="0" y="0"/>
                    </a:lnTo>
                    <a:lnTo>
                      <a:pt x="0" y="0"/>
                    </a:lnTo>
                    <a:lnTo>
                      <a:pt x="0" y="0"/>
                    </a:lnTo>
                    <a:lnTo>
                      <a:pt x="4" y="0"/>
                    </a:lnTo>
                    <a:lnTo>
                      <a:pt x="8" y="0"/>
                    </a:lnTo>
                    <a:lnTo>
                      <a:pt x="8" y="0"/>
                    </a:lnTo>
                    <a:lnTo>
                      <a:pt x="8" y="0"/>
                    </a:lnTo>
                    <a:lnTo>
                      <a:pt x="12" y="0"/>
                    </a:lnTo>
                    <a:lnTo>
                      <a:pt x="20" y="0"/>
                    </a:lnTo>
                    <a:lnTo>
                      <a:pt x="20" y="0"/>
                    </a:lnTo>
                    <a:lnTo>
                      <a:pt x="25" y="0"/>
                    </a:lnTo>
                    <a:lnTo>
                      <a:pt x="25" y="0"/>
                    </a:lnTo>
                    <a:lnTo>
                      <a:pt x="29" y="0"/>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68" name="Freeform 376"/>
              <p:cNvSpPr>
                <a:spLocks/>
              </p:cNvSpPr>
              <p:nvPr/>
            </p:nvSpPr>
            <p:spPr bwMode="auto">
              <a:xfrm>
                <a:off x="3405" y="2222"/>
                <a:ext cx="12" cy="14"/>
              </a:xfrm>
              <a:custGeom>
                <a:avLst/>
                <a:gdLst>
                  <a:gd name="T0" fmla="*/ 12 w 12"/>
                  <a:gd name="T1" fmla="*/ 0 h 14"/>
                  <a:gd name="T2" fmla="*/ 8 w 12"/>
                  <a:gd name="T3" fmla="*/ 5 h 14"/>
                  <a:gd name="T4" fmla="*/ 3 w 12"/>
                  <a:gd name="T5" fmla="*/ 9 h 14"/>
                  <a:gd name="T6" fmla="*/ 3 w 12"/>
                  <a:gd name="T7" fmla="*/ 9 h 14"/>
                  <a:gd name="T8" fmla="*/ 3 w 12"/>
                  <a:gd name="T9" fmla="*/ 9 h 14"/>
                  <a:gd name="T10" fmla="*/ 0 w 12"/>
                  <a:gd name="T11" fmla="*/ 14 h 14"/>
                  <a:gd name="T12" fmla="*/ 0 w 12"/>
                  <a:gd name="T13" fmla="*/ 14 h 14"/>
                  <a:gd name="T14" fmla="*/ 0 w 12"/>
                  <a:gd name="T15" fmla="*/ 14 h 14"/>
                  <a:gd name="T16" fmla="*/ 0 w 12"/>
                  <a:gd name="T17" fmla="*/ 14 h 14"/>
                  <a:gd name="T18" fmla="*/ 0 w 12"/>
                  <a:gd name="T19" fmla="*/ 14 h 14"/>
                  <a:gd name="T20" fmla="*/ 0 w 12"/>
                  <a:gd name="T21" fmla="*/ 9 h 14"/>
                  <a:gd name="T22" fmla="*/ 0 w 12"/>
                  <a:gd name="T23" fmla="*/ 5 h 14"/>
                  <a:gd name="T24" fmla="*/ 0 w 12"/>
                  <a:gd name="T25" fmla="*/ 5 h 14"/>
                  <a:gd name="T26" fmla="*/ 0 w 12"/>
                  <a:gd name="T27" fmla="*/ 9 h 14"/>
                  <a:gd name="T28" fmla="*/ 0 w 12"/>
                  <a:gd name="T29" fmla="*/ 14 h 14"/>
                  <a:gd name="T30" fmla="*/ 3 w 12"/>
                  <a:gd name="T31" fmla="*/ 9 h 14"/>
                  <a:gd name="T32" fmla="*/ 3 w 12"/>
                  <a:gd name="T33" fmla="*/ 9 h 14"/>
                  <a:gd name="T34" fmla="*/ 3 w 12"/>
                  <a:gd name="T35" fmla="*/ 5 h 14"/>
                  <a:gd name="T36" fmla="*/ 8 w 12"/>
                  <a:gd name="T37" fmla="*/ 0 h 14"/>
                  <a:gd name="T38" fmla="*/ 12 w 12"/>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4">
                    <a:moveTo>
                      <a:pt x="12" y="0"/>
                    </a:moveTo>
                    <a:lnTo>
                      <a:pt x="8" y="5"/>
                    </a:lnTo>
                    <a:lnTo>
                      <a:pt x="3" y="9"/>
                    </a:lnTo>
                    <a:lnTo>
                      <a:pt x="3" y="9"/>
                    </a:lnTo>
                    <a:lnTo>
                      <a:pt x="3" y="9"/>
                    </a:lnTo>
                    <a:lnTo>
                      <a:pt x="0" y="14"/>
                    </a:lnTo>
                    <a:lnTo>
                      <a:pt x="0" y="14"/>
                    </a:lnTo>
                    <a:lnTo>
                      <a:pt x="0" y="14"/>
                    </a:lnTo>
                    <a:lnTo>
                      <a:pt x="0" y="14"/>
                    </a:lnTo>
                    <a:lnTo>
                      <a:pt x="0" y="14"/>
                    </a:lnTo>
                    <a:lnTo>
                      <a:pt x="0" y="9"/>
                    </a:lnTo>
                    <a:lnTo>
                      <a:pt x="0" y="5"/>
                    </a:lnTo>
                    <a:lnTo>
                      <a:pt x="0" y="5"/>
                    </a:lnTo>
                    <a:lnTo>
                      <a:pt x="0" y="9"/>
                    </a:lnTo>
                    <a:lnTo>
                      <a:pt x="0" y="14"/>
                    </a:lnTo>
                    <a:lnTo>
                      <a:pt x="3" y="9"/>
                    </a:lnTo>
                    <a:lnTo>
                      <a:pt x="3" y="9"/>
                    </a:lnTo>
                    <a:lnTo>
                      <a:pt x="3" y="5"/>
                    </a:lnTo>
                    <a:lnTo>
                      <a:pt x="8" y="0"/>
                    </a:lnTo>
                    <a:lnTo>
                      <a:pt x="12" y="0"/>
                    </a:lnTo>
                    <a:close/>
                  </a:path>
                </a:pathLst>
              </a:custGeom>
              <a:solidFill>
                <a:srgbClr val="E5A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69" name="Freeform 377"/>
              <p:cNvSpPr>
                <a:spLocks/>
              </p:cNvSpPr>
              <p:nvPr/>
            </p:nvSpPr>
            <p:spPr bwMode="auto">
              <a:xfrm>
                <a:off x="3458" y="2222"/>
                <a:ext cx="8" cy="14"/>
              </a:xfrm>
              <a:custGeom>
                <a:avLst/>
                <a:gdLst>
                  <a:gd name="T0" fmla="*/ 0 w 8"/>
                  <a:gd name="T1" fmla="*/ 0 h 14"/>
                  <a:gd name="T2" fmla="*/ 0 w 8"/>
                  <a:gd name="T3" fmla="*/ 5 h 14"/>
                  <a:gd name="T4" fmla="*/ 5 w 8"/>
                  <a:gd name="T5" fmla="*/ 9 h 14"/>
                  <a:gd name="T6" fmla="*/ 5 w 8"/>
                  <a:gd name="T7" fmla="*/ 14 h 14"/>
                  <a:gd name="T8" fmla="*/ 5 w 8"/>
                  <a:gd name="T9" fmla="*/ 14 h 14"/>
                  <a:gd name="T10" fmla="*/ 5 w 8"/>
                  <a:gd name="T11" fmla="*/ 14 h 14"/>
                  <a:gd name="T12" fmla="*/ 5 w 8"/>
                  <a:gd name="T13" fmla="*/ 5 h 14"/>
                  <a:gd name="T14" fmla="*/ 8 w 8"/>
                  <a:gd name="T15" fmla="*/ 0 h 14"/>
                  <a:gd name="T16" fmla="*/ 8 w 8"/>
                  <a:gd name="T17" fmla="*/ 0 h 14"/>
                  <a:gd name="T18" fmla="*/ 8 w 8"/>
                  <a:gd name="T19" fmla="*/ 0 h 14"/>
                  <a:gd name="T20" fmla="*/ 8 w 8"/>
                  <a:gd name="T21" fmla="*/ 0 h 14"/>
                  <a:gd name="T22" fmla="*/ 8 w 8"/>
                  <a:gd name="T23" fmla="*/ 5 h 14"/>
                  <a:gd name="T24" fmla="*/ 8 w 8"/>
                  <a:gd name="T25" fmla="*/ 5 h 14"/>
                  <a:gd name="T26" fmla="*/ 5 w 8"/>
                  <a:gd name="T27" fmla="*/ 9 h 14"/>
                  <a:gd name="T28" fmla="*/ 5 w 8"/>
                  <a:gd name="T29" fmla="*/ 9 h 14"/>
                  <a:gd name="T30" fmla="*/ 5 w 8"/>
                  <a:gd name="T31" fmla="*/ 5 h 14"/>
                  <a:gd name="T32" fmla="*/ 5 w 8"/>
                  <a:gd name="T33" fmla="*/ 5 h 14"/>
                  <a:gd name="T34" fmla="*/ 0 w 8"/>
                  <a:gd name="T35" fmla="*/ 5 h 14"/>
                  <a:gd name="T36" fmla="*/ 0 w 8"/>
                  <a:gd name="T37" fmla="*/ 0 h 14"/>
                  <a:gd name="T38" fmla="*/ 0 w 8"/>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4">
                    <a:moveTo>
                      <a:pt x="0" y="0"/>
                    </a:moveTo>
                    <a:lnTo>
                      <a:pt x="0" y="5"/>
                    </a:lnTo>
                    <a:lnTo>
                      <a:pt x="5" y="9"/>
                    </a:lnTo>
                    <a:lnTo>
                      <a:pt x="5" y="14"/>
                    </a:lnTo>
                    <a:lnTo>
                      <a:pt x="5" y="14"/>
                    </a:lnTo>
                    <a:lnTo>
                      <a:pt x="5" y="14"/>
                    </a:lnTo>
                    <a:lnTo>
                      <a:pt x="5" y="5"/>
                    </a:lnTo>
                    <a:lnTo>
                      <a:pt x="8" y="0"/>
                    </a:lnTo>
                    <a:lnTo>
                      <a:pt x="8" y="0"/>
                    </a:lnTo>
                    <a:lnTo>
                      <a:pt x="8" y="0"/>
                    </a:lnTo>
                    <a:lnTo>
                      <a:pt x="8" y="0"/>
                    </a:lnTo>
                    <a:lnTo>
                      <a:pt x="8" y="5"/>
                    </a:lnTo>
                    <a:lnTo>
                      <a:pt x="8" y="5"/>
                    </a:lnTo>
                    <a:lnTo>
                      <a:pt x="5" y="9"/>
                    </a:lnTo>
                    <a:lnTo>
                      <a:pt x="5" y="9"/>
                    </a:lnTo>
                    <a:lnTo>
                      <a:pt x="5" y="5"/>
                    </a:lnTo>
                    <a:lnTo>
                      <a:pt x="5" y="5"/>
                    </a:lnTo>
                    <a:lnTo>
                      <a:pt x="0" y="5"/>
                    </a:lnTo>
                    <a:lnTo>
                      <a:pt x="0" y="0"/>
                    </a:lnTo>
                    <a:lnTo>
                      <a:pt x="0" y="0"/>
                    </a:lnTo>
                    <a:close/>
                  </a:path>
                </a:pathLst>
              </a:custGeom>
              <a:solidFill>
                <a:srgbClr val="E5A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70" name="Freeform 378"/>
              <p:cNvSpPr>
                <a:spLocks/>
              </p:cNvSpPr>
              <p:nvPr/>
            </p:nvSpPr>
            <p:spPr bwMode="auto">
              <a:xfrm>
                <a:off x="3441" y="2301"/>
                <a:ext cx="13" cy="5"/>
              </a:xfrm>
              <a:custGeom>
                <a:avLst/>
                <a:gdLst>
                  <a:gd name="T0" fmla="*/ 13 w 13"/>
                  <a:gd name="T1" fmla="*/ 5 h 5"/>
                  <a:gd name="T2" fmla="*/ 13 w 13"/>
                  <a:gd name="T3" fmla="*/ 5 h 5"/>
                  <a:gd name="T4" fmla="*/ 9 w 13"/>
                  <a:gd name="T5" fmla="*/ 5 h 5"/>
                  <a:gd name="T6" fmla="*/ 9 w 13"/>
                  <a:gd name="T7" fmla="*/ 0 h 5"/>
                  <a:gd name="T8" fmla="*/ 9 w 13"/>
                  <a:gd name="T9" fmla="*/ 0 h 5"/>
                  <a:gd name="T10" fmla="*/ 5 w 13"/>
                  <a:gd name="T11" fmla="*/ 5 h 5"/>
                  <a:gd name="T12" fmla="*/ 0 w 13"/>
                  <a:gd name="T13" fmla="*/ 5 h 5"/>
                  <a:gd name="T14" fmla="*/ 0 w 13"/>
                  <a:gd name="T15" fmla="*/ 5 h 5"/>
                  <a:gd name="T16" fmla="*/ 0 w 13"/>
                  <a:gd name="T17" fmla="*/ 5 h 5"/>
                  <a:gd name="T18" fmla="*/ 0 w 13"/>
                  <a:gd name="T19" fmla="*/ 5 h 5"/>
                  <a:gd name="T20" fmla="*/ 5 w 13"/>
                  <a:gd name="T21" fmla="*/ 5 h 5"/>
                  <a:gd name="T22" fmla="*/ 5 w 13"/>
                  <a:gd name="T23" fmla="*/ 5 h 5"/>
                  <a:gd name="T24" fmla="*/ 5 w 13"/>
                  <a:gd name="T25" fmla="*/ 5 h 5"/>
                  <a:gd name="T26" fmla="*/ 5 w 13"/>
                  <a:gd name="T27" fmla="*/ 5 h 5"/>
                  <a:gd name="T28" fmla="*/ 5 w 13"/>
                  <a:gd name="T29" fmla="*/ 5 h 5"/>
                  <a:gd name="T30" fmla="*/ 5 w 13"/>
                  <a:gd name="T31" fmla="*/ 5 h 5"/>
                  <a:gd name="T32" fmla="*/ 5 w 13"/>
                  <a:gd name="T33" fmla="*/ 5 h 5"/>
                  <a:gd name="T34" fmla="*/ 5 w 13"/>
                  <a:gd name="T35" fmla="*/ 5 h 5"/>
                  <a:gd name="T36" fmla="*/ 5 w 13"/>
                  <a:gd name="T37" fmla="*/ 5 h 5"/>
                  <a:gd name="T38" fmla="*/ 9 w 13"/>
                  <a:gd name="T39" fmla="*/ 5 h 5"/>
                  <a:gd name="T40" fmla="*/ 9 w 13"/>
                  <a:gd name="T41" fmla="*/ 5 h 5"/>
                  <a:gd name="T42" fmla="*/ 9 w 13"/>
                  <a:gd name="T43" fmla="*/ 5 h 5"/>
                  <a:gd name="T44" fmla="*/ 13 w 13"/>
                  <a:gd name="T45" fmla="*/ 5 h 5"/>
                  <a:gd name="T46" fmla="*/ 13 w 13"/>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5">
                    <a:moveTo>
                      <a:pt x="13" y="5"/>
                    </a:moveTo>
                    <a:lnTo>
                      <a:pt x="13" y="5"/>
                    </a:lnTo>
                    <a:lnTo>
                      <a:pt x="9" y="5"/>
                    </a:lnTo>
                    <a:lnTo>
                      <a:pt x="9" y="0"/>
                    </a:lnTo>
                    <a:lnTo>
                      <a:pt x="9" y="0"/>
                    </a:lnTo>
                    <a:lnTo>
                      <a:pt x="5"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9" y="5"/>
                    </a:lnTo>
                    <a:lnTo>
                      <a:pt x="9" y="5"/>
                    </a:lnTo>
                    <a:lnTo>
                      <a:pt x="9" y="5"/>
                    </a:lnTo>
                    <a:lnTo>
                      <a:pt x="13" y="5"/>
                    </a:lnTo>
                    <a:lnTo>
                      <a:pt x="13" y="5"/>
                    </a:lnTo>
                    <a:close/>
                  </a:path>
                </a:pathLst>
              </a:custGeom>
              <a:solidFill>
                <a:srgbClr val="CC8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71" name="Freeform 379"/>
              <p:cNvSpPr>
                <a:spLocks/>
              </p:cNvSpPr>
              <p:nvPr/>
            </p:nvSpPr>
            <p:spPr bwMode="auto">
              <a:xfrm>
                <a:off x="3454" y="2264"/>
                <a:ext cx="12" cy="5"/>
              </a:xfrm>
              <a:custGeom>
                <a:avLst/>
                <a:gdLst>
                  <a:gd name="T0" fmla="*/ 4 w 12"/>
                  <a:gd name="T1" fmla="*/ 0 h 5"/>
                  <a:gd name="T2" fmla="*/ 4 w 12"/>
                  <a:gd name="T3" fmla="*/ 0 h 5"/>
                  <a:gd name="T4" fmla="*/ 9 w 12"/>
                  <a:gd name="T5" fmla="*/ 0 h 5"/>
                  <a:gd name="T6" fmla="*/ 9 w 12"/>
                  <a:gd name="T7" fmla="*/ 0 h 5"/>
                  <a:gd name="T8" fmla="*/ 9 w 12"/>
                  <a:gd name="T9" fmla="*/ 0 h 5"/>
                  <a:gd name="T10" fmla="*/ 9 w 12"/>
                  <a:gd name="T11" fmla="*/ 5 h 5"/>
                  <a:gd name="T12" fmla="*/ 12 w 12"/>
                  <a:gd name="T13" fmla="*/ 5 h 5"/>
                  <a:gd name="T14" fmla="*/ 12 w 12"/>
                  <a:gd name="T15" fmla="*/ 0 h 5"/>
                  <a:gd name="T16" fmla="*/ 12 w 12"/>
                  <a:gd name="T17" fmla="*/ 0 h 5"/>
                  <a:gd name="T18" fmla="*/ 9 w 12"/>
                  <a:gd name="T19" fmla="*/ 0 h 5"/>
                  <a:gd name="T20" fmla="*/ 4 w 12"/>
                  <a:gd name="T21" fmla="*/ 0 h 5"/>
                  <a:gd name="T22" fmla="*/ 4 w 12"/>
                  <a:gd name="T23" fmla="*/ 0 h 5"/>
                  <a:gd name="T24" fmla="*/ 4 w 12"/>
                  <a:gd name="T25" fmla="*/ 0 h 5"/>
                  <a:gd name="T26" fmla="*/ 4 w 12"/>
                  <a:gd name="T27" fmla="*/ 0 h 5"/>
                  <a:gd name="T28" fmla="*/ 4 w 12"/>
                  <a:gd name="T29" fmla="*/ 0 h 5"/>
                  <a:gd name="T30" fmla="*/ 4 w 12"/>
                  <a:gd name="T31" fmla="*/ 0 h 5"/>
                  <a:gd name="T32" fmla="*/ 4 w 12"/>
                  <a:gd name="T33" fmla="*/ 0 h 5"/>
                  <a:gd name="T34" fmla="*/ 4 w 12"/>
                  <a:gd name="T35" fmla="*/ 0 h 5"/>
                  <a:gd name="T36" fmla="*/ 4 w 12"/>
                  <a:gd name="T37" fmla="*/ 0 h 5"/>
                  <a:gd name="T38" fmla="*/ 4 w 12"/>
                  <a:gd name="T39" fmla="*/ 0 h 5"/>
                  <a:gd name="T40" fmla="*/ 4 w 12"/>
                  <a:gd name="T41" fmla="*/ 0 h 5"/>
                  <a:gd name="T42" fmla="*/ 0 w 12"/>
                  <a:gd name="T43" fmla="*/ 0 h 5"/>
                  <a:gd name="T44" fmla="*/ 0 w 12"/>
                  <a:gd name="T45" fmla="*/ 0 h 5"/>
                  <a:gd name="T46" fmla="*/ 4 w 12"/>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5">
                    <a:moveTo>
                      <a:pt x="4" y="0"/>
                    </a:moveTo>
                    <a:lnTo>
                      <a:pt x="4" y="0"/>
                    </a:lnTo>
                    <a:lnTo>
                      <a:pt x="9" y="0"/>
                    </a:lnTo>
                    <a:lnTo>
                      <a:pt x="9" y="0"/>
                    </a:lnTo>
                    <a:lnTo>
                      <a:pt x="9" y="0"/>
                    </a:lnTo>
                    <a:lnTo>
                      <a:pt x="9" y="5"/>
                    </a:lnTo>
                    <a:lnTo>
                      <a:pt x="12" y="5"/>
                    </a:lnTo>
                    <a:lnTo>
                      <a:pt x="12" y="0"/>
                    </a:lnTo>
                    <a:lnTo>
                      <a:pt x="12" y="0"/>
                    </a:lnTo>
                    <a:lnTo>
                      <a:pt x="9" y="0"/>
                    </a:lnTo>
                    <a:lnTo>
                      <a:pt x="4" y="0"/>
                    </a:lnTo>
                    <a:lnTo>
                      <a:pt x="4" y="0"/>
                    </a:lnTo>
                    <a:lnTo>
                      <a:pt x="4" y="0"/>
                    </a:lnTo>
                    <a:lnTo>
                      <a:pt x="4" y="0"/>
                    </a:lnTo>
                    <a:lnTo>
                      <a:pt x="4" y="0"/>
                    </a:lnTo>
                    <a:lnTo>
                      <a:pt x="4" y="0"/>
                    </a:lnTo>
                    <a:lnTo>
                      <a:pt x="4" y="0"/>
                    </a:lnTo>
                    <a:lnTo>
                      <a:pt x="4" y="0"/>
                    </a:lnTo>
                    <a:lnTo>
                      <a:pt x="4" y="0"/>
                    </a:lnTo>
                    <a:lnTo>
                      <a:pt x="4" y="0"/>
                    </a:lnTo>
                    <a:lnTo>
                      <a:pt x="4" y="0"/>
                    </a:lnTo>
                    <a:lnTo>
                      <a:pt x="0" y="0"/>
                    </a:lnTo>
                    <a:lnTo>
                      <a:pt x="0" y="0"/>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72" name="Freeform 380"/>
              <p:cNvSpPr>
                <a:spLocks/>
              </p:cNvSpPr>
              <p:nvPr/>
            </p:nvSpPr>
            <p:spPr bwMode="auto">
              <a:xfrm>
                <a:off x="3454" y="2273"/>
                <a:ext cx="9" cy="5"/>
              </a:xfrm>
              <a:custGeom>
                <a:avLst/>
                <a:gdLst>
                  <a:gd name="T0" fmla="*/ 4 w 9"/>
                  <a:gd name="T1" fmla="*/ 0 h 5"/>
                  <a:gd name="T2" fmla="*/ 4 w 9"/>
                  <a:gd name="T3" fmla="*/ 0 h 5"/>
                  <a:gd name="T4" fmla="*/ 4 w 9"/>
                  <a:gd name="T5" fmla="*/ 0 h 5"/>
                  <a:gd name="T6" fmla="*/ 9 w 9"/>
                  <a:gd name="T7" fmla="*/ 0 h 5"/>
                  <a:gd name="T8" fmla="*/ 9 w 9"/>
                  <a:gd name="T9" fmla="*/ 0 h 5"/>
                  <a:gd name="T10" fmla="*/ 9 w 9"/>
                  <a:gd name="T11" fmla="*/ 5 h 5"/>
                  <a:gd name="T12" fmla="*/ 9 w 9"/>
                  <a:gd name="T13" fmla="*/ 5 h 5"/>
                  <a:gd name="T14" fmla="*/ 9 w 9"/>
                  <a:gd name="T15" fmla="*/ 5 h 5"/>
                  <a:gd name="T16" fmla="*/ 9 w 9"/>
                  <a:gd name="T17" fmla="*/ 5 h 5"/>
                  <a:gd name="T18" fmla="*/ 9 w 9"/>
                  <a:gd name="T19" fmla="*/ 5 h 5"/>
                  <a:gd name="T20" fmla="*/ 4 w 9"/>
                  <a:gd name="T21" fmla="*/ 5 h 5"/>
                  <a:gd name="T22" fmla="*/ 4 w 9"/>
                  <a:gd name="T23" fmla="*/ 0 h 5"/>
                  <a:gd name="T24" fmla="*/ 4 w 9"/>
                  <a:gd name="T25" fmla="*/ 0 h 5"/>
                  <a:gd name="T26" fmla="*/ 4 w 9"/>
                  <a:gd name="T27" fmla="*/ 5 h 5"/>
                  <a:gd name="T28" fmla="*/ 4 w 9"/>
                  <a:gd name="T29" fmla="*/ 5 h 5"/>
                  <a:gd name="T30" fmla="*/ 4 w 9"/>
                  <a:gd name="T31" fmla="*/ 0 h 5"/>
                  <a:gd name="T32" fmla="*/ 4 w 9"/>
                  <a:gd name="T33" fmla="*/ 0 h 5"/>
                  <a:gd name="T34" fmla="*/ 4 w 9"/>
                  <a:gd name="T35" fmla="*/ 0 h 5"/>
                  <a:gd name="T36" fmla="*/ 4 w 9"/>
                  <a:gd name="T37" fmla="*/ 0 h 5"/>
                  <a:gd name="T38" fmla="*/ 4 w 9"/>
                  <a:gd name="T39" fmla="*/ 0 h 5"/>
                  <a:gd name="T40" fmla="*/ 4 w 9"/>
                  <a:gd name="T41" fmla="*/ 0 h 5"/>
                  <a:gd name="T42" fmla="*/ 0 w 9"/>
                  <a:gd name="T43" fmla="*/ 0 h 5"/>
                  <a:gd name="T44" fmla="*/ 0 w 9"/>
                  <a:gd name="T45" fmla="*/ 0 h 5"/>
                  <a:gd name="T46" fmla="*/ 4 w 9"/>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5">
                    <a:moveTo>
                      <a:pt x="4" y="0"/>
                    </a:moveTo>
                    <a:lnTo>
                      <a:pt x="4" y="0"/>
                    </a:lnTo>
                    <a:lnTo>
                      <a:pt x="4" y="0"/>
                    </a:lnTo>
                    <a:lnTo>
                      <a:pt x="9" y="0"/>
                    </a:lnTo>
                    <a:lnTo>
                      <a:pt x="9" y="0"/>
                    </a:lnTo>
                    <a:lnTo>
                      <a:pt x="9" y="5"/>
                    </a:lnTo>
                    <a:lnTo>
                      <a:pt x="9" y="5"/>
                    </a:lnTo>
                    <a:lnTo>
                      <a:pt x="9" y="5"/>
                    </a:lnTo>
                    <a:lnTo>
                      <a:pt x="9" y="5"/>
                    </a:lnTo>
                    <a:lnTo>
                      <a:pt x="9" y="5"/>
                    </a:lnTo>
                    <a:lnTo>
                      <a:pt x="4" y="5"/>
                    </a:lnTo>
                    <a:lnTo>
                      <a:pt x="4" y="0"/>
                    </a:lnTo>
                    <a:lnTo>
                      <a:pt x="4" y="0"/>
                    </a:lnTo>
                    <a:lnTo>
                      <a:pt x="4" y="5"/>
                    </a:lnTo>
                    <a:lnTo>
                      <a:pt x="4" y="5"/>
                    </a:lnTo>
                    <a:lnTo>
                      <a:pt x="4" y="0"/>
                    </a:lnTo>
                    <a:lnTo>
                      <a:pt x="4" y="0"/>
                    </a:lnTo>
                    <a:lnTo>
                      <a:pt x="4" y="0"/>
                    </a:lnTo>
                    <a:lnTo>
                      <a:pt x="4" y="0"/>
                    </a:lnTo>
                    <a:lnTo>
                      <a:pt x="4" y="0"/>
                    </a:lnTo>
                    <a:lnTo>
                      <a:pt x="4" y="0"/>
                    </a:lnTo>
                    <a:lnTo>
                      <a:pt x="0" y="0"/>
                    </a:lnTo>
                    <a:lnTo>
                      <a:pt x="0" y="0"/>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73" name="Freeform 381"/>
              <p:cNvSpPr>
                <a:spLocks/>
              </p:cNvSpPr>
              <p:nvPr/>
            </p:nvSpPr>
            <p:spPr bwMode="auto">
              <a:xfrm>
                <a:off x="3450" y="2282"/>
                <a:ext cx="13" cy="5"/>
              </a:xfrm>
              <a:custGeom>
                <a:avLst/>
                <a:gdLst>
                  <a:gd name="T0" fmla="*/ 4 w 13"/>
                  <a:gd name="T1" fmla="*/ 0 h 5"/>
                  <a:gd name="T2" fmla="*/ 4 w 13"/>
                  <a:gd name="T3" fmla="*/ 0 h 5"/>
                  <a:gd name="T4" fmla="*/ 8 w 13"/>
                  <a:gd name="T5" fmla="*/ 5 h 5"/>
                  <a:gd name="T6" fmla="*/ 13 w 13"/>
                  <a:gd name="T7" fmla="*/ 5 h 5"/>
                  <a:gd name="T8" fmla="*/ 13 w 13"/>
                  <a:gd name="T9" fmla="*/ 5 h 5"/>
                  <a:gd name="T10" fmla="*/ 13 w 13"/>
                  <a:gd name="T11" fmla="*/ 5 h 5"/>
                  <a:gd name="T12" fmla="*/ 13 w 13"/>
                  <a:gd name="T13" fmla="*/ 5 h 5"/>
                  <a:gd name="T14" fmla="*/ 13 w 13"/>
                  <a:gd name="T15" fmla="*/ 5 h 5"/>
                  <a:gd name="T16" fmla="*/ 13 w 13"/>
                  <a:gd name="T17" fmla="*/ 5 h 5"/>
                  <a:gd name="T18" fmla="*/ 8 w 13"/>
                  <a:gd name="T19" fmla="*/ 5 h 5"/>
                  <a:gd name="T20" fmla="*/ 4 w 13"/>
                  <a:gd name="T21" fmla="*/ 5 h 5"/>
                  <a:gd name="T22" fmla="*/ 4 w 13"/>
                  <a:gd name="T23" fmla="*/ 5 h 5"/>
                  <a:gd name="T24" fmla="*/ 4 w 13"/>
                  <a:gd name="T25" fmla="*/ 5 h 5"/>
                  <a:gd name="T26" fmla="*/ 4 w 13"/>
                  <a:gd name="T27" fmla="*/ 5 h 5"/>
                  <a:gd name="T28" fmla="*/ 4 w 13"/>
                  <a:gd name="T29" fmla="*/ 5 h 5"/>
                  <a:gd name="T30" fmla="*/ 4 w 13"/>
                  <a:gd name="T31" fmla="*/ 5 h 5"/>
                  <a:gd name="T32" fmla="*/ 4 w 13"/>
                  <a:gd name="T33" fmla="*/ 5 h 5"/>
                  <a:gd name="T34" fmla="*/ 4 w 13"/>
                  <a:gd name="T35" fmla="*/ 5 h 5"/>
                  <a:gd name="T36" fmla="*/ 4 w 13"/>
                  <a:gd name="T37" fmla="*/ 5 h 5"/>
                  <a:gd name="T38" fmla="*/ 4 w 13"/>
                  <a:gd name="T39" fmla="*/ 5 h 5"/>
                  <a:gd name="T40" fmla="*/ 4 w 13"/>
                  <a:gd name="T41" fmla="*/ 5 h 5"/>
                  <a:gd name="T42" fmla="*/ 0 w 13"/>
                  <a:gd name="T43" fmla="*/ 5 h 5"/>
                  <a:gd name="T44" fmla="*/ 0 w 13"/>
                  <a:gd name="T45" fmla="*/ 5 h 5"/>
                  <a:gd name="T46" fmla="*/ 4 w 13"/>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5">
                    <a:moveTo>
                      <a:pt x="4" y="0"/>
                    </a:moveTo>
                    <a:lnTo>
                      <a:pt x="4" y="0"/>
                    </a:lnTo>
                    <a:lnTo>
                      <a:pt x="8" y="5"/>
                    </a:lnTo>
                    <a:lnTo>
                      <a:pt x="13" y="5"/>
                    </a:lnTo>
                    <a:lnTo>
                      <a:pt x="13" y="5"/>
                    </a:lnTo>
                    <a:lnTo>
                      <a:pt x="13" y="5"/>
                    </a:lnTo>
                    <a:lnTo>
                      <a:pt x="13" y="5"/>
                    </a:lnTo>
                    <a:lnTo>
                      <a:pt x="13" y="5"/>
                    </a:lnTo>
                    <a:lnTo>
                      <a:pt x="13" y="5"/>
                    </a:lnTo>
                    <a:lnTo>
                      <a:pt x="8" y="5"/>
                    </a:lnTo>
                    <a:lnTo>
                      <a:pt x="4" y="5"/>
                    </a:lnTo>
                    <a:lnTo>
                      <a:pt x="4" y="5"/>
                    </a:lnTo>
                    <a:lnTo>
                      <a:pt x="4" y="5"/>
                    </a:lnTo>
                    <a:lnTo>
                      <a:pt x="4" y="5"/>
                    </a:lnTo>
                    <a:lnTo>
                      <a:pt x="4" y="5"/>
                    </a:lnTo>
                    <a:lnTo>
                      <a:pt x="4" y="5"/>
                    </a:lnTo>
                    <a:lnTo>
                      <a:pt x="4" y="5"/>
                    </a:lnTo>
                    <a:lnTo>
                      <a:pt x="4" y="5"/>
                    </a:lnTo>
                    <a:lnTo>
                      <a:pt x="4" y="5"/>
                    </a:lnTo>
                    <a:lnTo>
                      <a:pt x="4" y="5"/>
                    </a:lnTo>
                    <a:lnTo>
                      <a:pt x="4" y="5"/>
                    </a:lnTo>
                    <a:lnTo>
                      <a:pt x="0" y="5"/>
                    </a:lnTo>
                    <a:lnTo>
                      <a:pt x="0" y="5"/>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74" name="Freeform 382"/>
              <p:cNvSpPr>
                <a:spLocks/>
              </p:cNvSpPr>
              <p:nvPr/>
            </p:nvSpPr>
            <p:spPr bwMode="auto">
              <a:xfrm>
                <a:off x="3408" y="2259"/>
                <a:ext cx="58" cy="10"/>
              </a:xfrm>
              <a:custGeom>
                <a:avLst/>
                <a:gdLst>
                  <a:gd name="T0" fmla="*/ 58 w 58"/>
                  <a:gd name="T1" fmla="*/ 0 h 10"/>
                  <a:gd name="T2" fmla="*/ 55 w 58"/>
                  <a:gd name="T3" fmla="*/ 0 h 10"/>
                  <a:gd name="T4" fmla="*/ 55 w 58"/>
                  <a:gd name="T5" fmla="*/ 0 h 10"/>
                  <a:gd name="T6" fmla="*/ 50 w 58"/>
                  <a:gd name="T7" fmla="*/ 0 h 10"/>
                  <a:gd name="T8" fmla="*/ 50 w 58"/>
                  <a:gd name="T9" fmla="*/ 0 h 10"/>
                  <a:gd name="T10" fmla="*/ 46 w 58"/>
                  <a:gd name="T11" fmla="*/ 0 h 10"/>
                  <a:gd name="T12" fmla="*/ 38 w 58"/>
                  <a:gd name="T13" fmla="*/ 0 h 10"/>
                  <a:gd name="T14" fmla="*/ 30 w 58"/>
                  <a:gd name="T15" fmla="*/ 0 h 10"/>
                  <a:gd name="T16" fmla="*/ 30 w 58"/>
                  <a:gd name="T17" fmla="*/ 0 h 10"/>
                  <a:gd name="T18" fmla="*/ 30 w 58"/>
                  <a:gd name="T19" fmla="*/ 0 h 10"/>
                  <a:gd name="T20" fmla="*/ 25 w 58"/>
                  <a:gd name="T21" fmla="*/ 0 h 10"/>
                  <a:gd name="T22" fmla="*/ 25 w 58"/>
                  <a:gd name="T23" fmla="*/ 0 h 10"/>
                  <a:gd name="T24" fmla="*/ 25 w 58"/>
                  <a:gd name="T25" fmla="*/ 0 h 10"/>
                  <a:gd name="T26" fmla="*/ 21 w 58"/>
                  <a:gd name="T27" fmla="*/ 0 h 10"/>
                  <a:gd name="T28" fmla="*/ 13 w 58"/>
                  <a:gd name="T29" fmla="*/ 5 h 10"/>
                  <a:gd name="T30" fmla="*/ 5 w 58"/>
                  <a:gd name="T31" fmla="*/ 5 h 10"/>
                  <a:gd name="T32" fmla="*/ 5 w 58"/>
                  <a:gd name="T33" fmla="*/ 5 h 10"/>
                  <a:gd name="T34" fmla="*/ 5 w 58"/>
                  <a:gd name="T35" fmla="*/ 5 h 10"/>
                  <a:gd name="T36" fmla="*/ 0 w 58"/>
                  <a:gd name="T37" fmla="*/ 10 h 10"/>
                  <a:gd name="T38" fmla="*/ 5 w 58"/>
                  <a:gd name="T39" fmla="*/ 10 h 10"/>
                  <a:gd name="T40" fmla="*/ 5 w 58"/>
                  <a:gd name="T41" fmla="*/ 10 h 10"/>
                  <a:gd name="T42" fmla="*/ 5 w 58"/>
                  <a:gd name="T43" fmla="*/ 10 h 10"/>
                  <a:gd name="T44" fmla="*/ 13 w 58"/>
                  <a:gd name="T45" fmla="*/ 10 h 10"/>
                  <a:gd name="T46" fmla="*/ 17 w 58"/>
                  <a:gd name="T47" fmla="*/ 5 h 10"/>
                  <a:gd name="T48" fmla="*/ 17 w 58"/>
                  <a:gd name="T49" fmla="*/ 5 h 10"/>
                  <a:gd name="T50" fmla="*/ 17 w 58"/>
                  <a:gd name="T51" fmla="*/ 5 h 10"/>
                  <a:gd name="T52" fmla="*/ 25 w 58"/>
                  <a:gd name="T53" fmla="*/ 5 h 10"/>
                  <a:gd name="T54" fmla="*/ 30 w 58"/>
                  <a:gd name="T55" fmla="*/ 0 h 10"/>
                  <a:gd name="T56" fmla="*/ 30 w 58"/>
                  <a:gd name="T57" fmla="*/ 0 h 10"/>
                  <a:gd name="T58" fmla="*/ 33 w 58"/>
                  <a:gd name="T59" fmla="*/ 0 h 10"/>
                  <a:gd name="T60" fmla="*/ 38 w 58"/>
                  <a:gd name="T61" fmla="*/ 0 h 10"/>
                  <a:gd name="T62" fmla="*/ 42 w 58"/>
                  <a:gd name="T63" fmla="*/ 0 h 10"/>
                  <a:gd name="T64" fmla="*/ 42 w 58"/>
                  <a:gd name="T65" fmla="*/ 0 h 10"/>
                  <a:gd name="T66" fmla="*/ 42 w 58"/>
                  <a:gd name="T67" fmla="*/ 0 h 10"/>
                  <a:gd name="T68" fmla="*/ 46 w 58"/>
                  <a:gd name="T69" fmla="*/ 0 h 10"/>
                  <a:gd name="T70" fmla="*/ 50 w 58"/>
                  <a:gd name="T71" fmla="*/ 0 h 10"/>
                  <a:gd name="T72" fmla="*/ 50 w 58"/>
                  <a:gd name="T73" fmla="*/ 0 h 10"/>
                  <a:gd name="T74" fmla="*/ 50 w 58"/>
                  <a:gd name="T75" fmla="*/ 0 h 10"/>
                  <a:gd name="T76" fmla="*/ 55 w 58"/>
                  <a:gd name="T77" fmla="*/ 0 h 10"/>
                  <a:gd name="T78" fmla="*/ 58 w 58"/>
                  <a:gd name="T79" fmla="*/ 0 h 10"/>
                  <a:gd name="T80" fmla="*/ 58 w 58"/>
                  <a:gd name="T81" fmla="*/ 0 h 10"/>
                  <a:gd name="T82" fmla="*/ 58 w 58"/>
                  <a:gd name="T83" fmla="*/ 5 h 10"/>
                  <a:gd name="T84" fmla="*/ 58 w 58"/>
                  <a:gd name="T85" fmla="*/ 5 h 10"/>
                  <a:gd name="T86" fmla="*/ 58 w 58"/>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10">
                    <a:moveTo>
                      <a:pt x="58" y="0"/>
                    </a:moveTo>
                    <a:lnTo>
                      <a:pt x="55" y="0"/>
                    </a:lnTo>
                    <a:lnTo>
                      <a:pt x="55" y="0"/>
                    </a:lnTo>
                    <a:lnTo>
                      <a:pt x="50" y="0"/>
                    </a:lnTo>
                    <a:lnTo>
                      <a:pt x="50" y="0"/>
                    </a:lnTo>
                    <a:lnTo>
                      <a:pt x="46" y="0"/>
                    </a:lnTo>
                    <a:lnTo>
                      <a:pt x="38" y="0"/>
                    </a:lnTo>
                    <a:lnTo>
                      <a:pt x="30" y="0"/>
                    </a:lnTo>
                    <a:lnTo>
                      <a:pt x="30" y="0"/>
                    </a:lnTo>
                    <a:lnTo>
                      <a:pt x="30" y="0"/>
                    </a:lnTo>
                    <a:lnTo>
                      <a:pt x="25" y="0"/>
                    </a:lnTo>
                    <a:lnTo>
                      <a:pt x="25" y="0"/>
                    </a:lnTo>
                    <a:lnTo>
                      <a:pt x="25" y="0"/>
                    </a:lnTo>
                    <a:lnTo>
                      <a:pt x="21" y="0"/>
                    </a:lnTo>
                    <a:lnTo>
                      <a:pt x="13" y="5"/>
                    </a:lnTo>
                    <a:lnTo>
                      <a:pt x="5" y="5"/>
                    </a:lnTo>
                    <a:lnTo>
                      <a:pt x="5" y="5"/>
                    </a:lnTo>
                    <a:lnTo>
                      <a:pt x="5" y="5"/>
                    </a:lnTo>
                    <a:lnTo>
                      <a:pt x="0" y="10"/>
                    </a:lnTo>
                    <a:lnTo>
                      <a:pt x="5" y="10"/>
                    </a:lnTo>
                    <a:lnTo>
                      <a:pt x="5" y="10"/>
                    </a:lnTo>
                    <a:lnTo>
                      <a:pt x="5" y="10"/>
                    </a:lnTo>
                    <a:lnTo>
                      <a:pt x="13" y="10"/>
                    </a:lnTo>
                    <a:lnTo>
                      <a:pt x="17" y="5"/>
                    </a:lnTo>
                    <a:lnTo>
                      <a:pt x="17" y="5"/>
                    </a:lnTo>
                    <a:lnTo>
                      <a:pt x="17" y="5"/>
                    </a:lnTo>
                    <a:lnTo>
                      <a:pt x="25" y="5"/>
                    </a:lnTo>
                    <a:lnTo>
                      <a:pt x="30" y="0"/>
                    </a:lnTo>
                    <a:lnTo>
                      <a:pt x="30" y="0"/>
                    </a:lnTo>
                    <a:lnTo>
                      <a:pt x="33" y="0"/>
                    </a:lnTo>
                    <a:lnTo>
                      <a:pt x="38" y="0"/>
                    </a:lnTo>
                    <a:lnTo>
                      <a:pt x="42" y="0"/>
                    </a:lnTo>
                    <a:lnTo>
                      <a:pt x="42" y="0"/>
                    </a:lnTo>
                    <a:lnTo>
                      <a:pt x="42" y="0"/>
                    </a:lnTo>
                    <a:lnTo>
                      <a:pt x="46" y="0"/>
                    </a:lnTo>
                    <a:lnTo>
                      <a:pt x="50" y="0"/>
                    </a:lnTo>
                    <a:lnTo>
                      <a:pt x="50" y="0"/>
                    </a:lnTo>
                    <a:lnTo>
                      <a:pt x="50" y="0"/>
                    </a:lnTo>
                    <a:lnTo>
                      <a:pt x="55" y="0"/>
                    </a:lnTo>
                    <a:lnTo>
                      <a:pt x="58" y="0"/>
                    </a:lnTo>
                    <a:lnTo>
                      <a:pt x="58" y="0"/>
                    </a:lnTo>
                    <a:lnTo>
                      <a:pt x="58" y="5"/>
                    </a:lnTo>
                    <a:lnTo>
                      <a:pt x="58" y="5"/>
                    </a:lnTo>
                    <a:lnTo>
                      <a:pt x="58"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75" name="Freeform 383"/>
              <p:cNvSpPr>
                <a:spLocks/>
              </p:cNvSpPr>
              <p:nvPr/>
            </p:nvSpPr>
            <p:spPr bwMode="auto">
              <a:xfrm>
                <a:off x="3355" y="2374"/>
                <a:ext cx="50" cy="37"/>
              </a:xfrm>
              <a:custGeom>
                <a:avLst/>
                <a:gdLst>
                  <a:gd name="T0" fmla="*/ 50 w 50"/>
                  <a:gd name="T1" fmla="*/ 28 h 37"/>
                  <a:gd name="T2" fmla="*/ 45 w 50"/>
                  <a:gd name="T3" fmla="*/ 23 h 37"/>
                  <a:gd name="T4" fmla="*/ 41 w 50"/>
                  <a:gd name="T5" fmla="*/ 19 h 37"/>
                  <a:gd name="T6" fmla="*/ 33 w 50"/>
                  <a:gd name="T7" fmla="*/ 6 h 37"/>
                  <a:gd name="T8" fmla="*/ 28 w 50"/>
                  <a:gd name="T9" fmla="*/ 6 h 37"/>
                  <a:gd name="T10" fmla="*/ 25 w 50"/>
                  <a:gd name="T11" fmla="*/ 9 h 37"/>
                  <a:gd name="T12" fmla="*/ 25 w 50"/>
                  <a:gd name="T13" fmla="*/ 14 h 37"/>
                  <a:gd name="T14" fmla="*/ 37 w 50"/>
                  <a:gd name="T15" fmla="*/ 23 h 37"/>
                  <a:gd name="T16" fmla="*/ 37 w 50"/>
                  <a:gd name="T17" fmla="*/ 28 h 37"/>
                  <a:gd name="T18" fmla="*/ 37 w 50"/>
                  <a:gd name="T19" fmla="*/ 33 h 37"/>
                  <a:gd name="T20" fmla="*/ 33 w 50"/>
                  <a:gd name="T21" fmla="*/ 33 h 37"/>
                  <a:gd name="T22" fmla="*/ 25 w 50"/>
                  <a:gd name="T23" fmla="*/ 14 h 37"/>
                  <a:gd name="T24" fmla="*/ 20 w 50"/>
                  <a:gd name="T25" fmla="*/ 14 h 37"/>
                  <a:gd name="T26" fmla="*/ 20 w 50"/>
                  <a:gd name="T27" fmla="*/ 9 h 37"/>
                  <a:gd name="T28" fmla="*/ 17 w 50"/>
                  <a:gd name="T29" fmla="*/ 14 h 37"/>
                  <a:gd name="T30" fmla="*/ 17 w 50"/>
                  <a:gd name="T31" fmla="*/ 19 h 37"/>
                  <a:gd name="T32" fmla="*/ 17 w 50"/>
                  <a:gd name="T33" fmla="*/ 23 h 37"/>
                  <a:gd name="T34" fmla="*/ 20 w 50"/>
                  <a:gd name="T35" fmla="*/ 28 h 37"/>
                  <a:gd name="T36" fmla="*/ 25 w 50"/>
                  <a:gd name="T37" fmla="*/ 33 h 37"/>
                  <a:gd name="T38" fmla="*/ 25 w 50"/>
                  <a:gd name="T39" fmla="*/ 37 h 37"/>
                  <a:gd name="T40" fmla="*/ 20 w 50"/>
                  <a:gd name="T41" fmla="*/ 33 h 37"/>
                  <a:gd name="T42" fmla="*/ 12 w 50"/>
                  <a:gd name="T43" fmla="*/ 19 h 37"/>
                  <a:gd name="T44" fmla="*/ 8 w 50"/>
                  <a:gd name="T45" fmla="*/ 19 h 37"/>
                  <a:gd name="T46" fmla="*/ 8 w 50"/>
                  <a:gd name="T47" fmla="*/ 19 h 37"/>
                  <a:gd name="T48" fmla="*/ 8 w 50"/>
                  <a:gd name="T49" fmla="*/ 23 h 37"/>
                  <a:gd name="T50" fmla="*/ 12 w 50"/>
                  <a:gd name="T51" fmla="*/ 33 h 37"/>
                  <a:gd name="T52" fmla="*/ 12 w 50"/>
                  <a:gd name="T53" fmla="*/ 37 h 37"/>
                  <a:gd name="T54" fmla="*/ 8 w 50"/>
                  <a:gd name="T55" fmla="*/ 33 h 37"/>
                  <a:gd name="T56" fmla="*/ 4 w 50"/>
                  <a:gd name="T57" fmla="*/ 28 h 37"/>
                  <a:gd name="T58" fmla="*/ 4 w 50"/>
                  <a:gd name="T59" fmla="*/ 19 h 37"/>
                  <a:gd name="T60" fmla="*/ 4 w 50"/>
                  <a:gd name="T61" fmla="*/ 19 h 37"/>
                  <a:gd name="T62" fmla="*/ 12 w 50"/>
                  <a:gd name="T63" fmla="*/ 9 h 37"/>
                  <a:gd name="T64" fmla="*/ 12 w 50"/>
                  <a:gd name="T65" fmla="*/ 9 h 37"/>
                  <a:gd name="T66" fmla="*/ 12 w 50"/>
                  <a:gd name="T67" fmla="*/ 9 h 37"/>
                  <a:gd name="T68" fmla="*/ 12 w 50"/>
                  <a:gd name="T69" fmla="*/ 9 h 37"/>
                  <a:gd name="T70" fmla="*/ 20 w 50"/>
                  <a:gd name="T71" fmla="*/ 6 h 37"/>
                  <a:gd name="T72" fmla="*/ 20 w 50"/>
                  <a:gd name="T73" fmla="*/ 6 h 37"/>
                  <a:gd name="T74" fmla="*/ 20 w 50"/>
                  <a:gd name="T75" fmla="*/ 0 h 37"/>
                  <a:gd name="T76" fmla="*/ 20 w 50"/>
                  <a:gd name="T77" fmla="*/ 6 h 37"/>
                  <a:gd name="T78" fmla="*/ 28 w 50"/>
                  <a:gd name="T79" fmla="*/ 0 h 37"/>
                  <a:gd name="T80" fmla="*/ 28 w 50"/>
                  <a:gd name="T81" fmla="*/ 0 h 37"/>
                  <a:gd name="T82" fmla="*/ 33 w 50"/>
                  <a:gd name="T83" fmla="*/ 0 h 37"/>
                  <a:gd name="T84" fmla="*/ 33 w 50"/>
                  <a:gd name="T85" fmla="*/ 0 h 37"/>
                  <a:gd name="T86" fmla="*/ 37 w 50"/>
                  <a:gd name="T87" fmla="*/ 6 h 37"/>
                  <a:gd name="T88" fmla="*/ 41 w 50"/>
                  <a:gd name="T89" fmla="*/ 9 h 37"/>
                  <a:gd name="T90" fmla="*/ 50 w 50"/>
                  <a:gd name="T91" fmla="*/ 19 h 37"/>
                  <a:gd name="T92" fmla="*/ 50 w 50"/>
                  <a:gd name="T93" fmla="*/ 23 h 37"/>
                  <a:gd name="T94" fmla="*/ 50 w 50"/>
                  <a:gd name="T95"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37">
                    <a:moveTo>
                      <a:pt x="50" y="23"/>
                    </a:moveTo>
                    <a:lnTo>
                      <a:pt x="50" y="28"/>
                    </a:lnTo>
                    <a:lnTo>
                      <a:pt x="45" y="28"/>
                    </a:lnTo>
                    <a:lnTo>
                      <a:pt x="45" y="23"/>
                    </a:lnTo>
                    <a:lnTo>
                      <a:pt x="45" y="23"/>
                    </a:lnTo>
                    <a:lnTo>
                      <a:pt x="41" y="19"/>
                    </a:lnTo>
                    <a:lnTo>
                      <a:pt x="37" y="14"/>
                    </a:lnTo>
                    <a:lnTo>
                      <a:pt x="33" y="6"/>
                    </a:lnTo>
                    <a:lnTo>
                      <a:pt x="33" y="6"/>
                    </a:lnTo>
                    <a:lnTo>
                      <a:pt x="28" y="6"/>
                    </a:lnTo>
                    <a:lnTo>
                      <a:pt x="25" y="9"/>
                    </a:lnTo>
                    <a:lnTo>
                      <a:pt x="25" y="9"/>
                    </a:lnTo>
                    <a:lnTo>
                      <a:pt x="25" y="9"/>
                    </a:lnTo>
                    <a:lnTo>
                      <a:pt x="25" y="14"/>
                    </a:lnTo>
                    <a:lnTo>
                      <a:pt x="28" y="19"/>
                    </a:lnTo>
                    <a:lnTo>
                      <a:pt x="37" y="23"/>
                    </a:lnTo>
                    <a:lnTo>
                      <a:pt x="37" y="23"/>
                    </a:lnTo>
                    <a:lnTo>
                      <a:pt x="37" y="28"/>
                    </a:lnTo>
                    <a:lnTo>
                      <a:pt x="37" y="33"/>
                    </a:lnTo>
                    <a:lnTo>
                      <a:pt x="37" y="33"/>
                    </a:lnTo>
                    <a:lnTo>
                      <a:pt x="37" y="33"/>
                    </a:lnTo>
                    <a:lnTo>
                      <a:pt x="33" y="33"/>
                    </a:lnTo>
                    <a:lnTo>
                      <a:pt x="28" y="23"/>
                    </a:lnTo>
                    <a:lnTo>
                      <a:pt x="25" y="14"/>
                    </a:lnTo>
                    <a:lnTo>
                      <a:pt x="25" y="14"/>
                    </a:lnTo>
                    <a:lnTo>
                      <a:pt x="20" y="14"/>
                    </a:lnTo>
                    <a:lnTo>
                      <a:pt x="20" y="9"/>
                    </a:lnTo>
                    <a:lnTo>
                      <a:pt x="20" y="9"/>
                    </a:lnTo>
                    <a:lnTo>
                      <a:pt x="20" y="9"/>
                    </a:lnTo>
                    <a:lnTo>
                      <a:pt x="17" y="14"/>
                    </a:lnTo>
                    <a:lnTo>
                      <a:pt x="17" y="19"/>
                    </a:lnTo>
                    <a:lnTo>
                      <a:pt x="17" y="19"/>
                    </a:lnTo>
                    <a:lnTo>
                      <a:pt x="17" y="19"/>
                    </a:lnTo>
                    <a:lnTo>
                      <a:pt x="17" y="23"/>
                    </a:lnTo>
                    <a:lnTo>
                      <a:pt x="20" y="23"/>
                    </a:lnTo>
                    <a:lnTo>
                      <a:pt x="20" y="28"/>
                    </a:lnTo>
                    <a:lnTo>
                      <a:pt x="20" y="28"/>
                    </a:lnTo>
                    <a:lnTo>
                      <a:pt x="25" y="33"/>
                    </a:lnTo>
                    <a:lnTo>
                      <a:pt x="25" y="37"/>
                    </a:lnTo>
                    <a:lnTo>
                      <a:pt x="25" y="37"/>
                    </a:lnTo>
                    <a:lnTo>
                      <a:pt x="25" y="37"/>
                    </a:lnTo>
                    <a:lnTo>
                      <a:pt x="20" y="33"/>
                    </a:lnTo>
                    <a:lnTo>
                      <a:pt x="17" y="28"/>
                    </a:lnTo>
                    <a:lnTo>
                      <a:pt x="12" y="19"/>
                    </a:lnTo>
                    <a:lnTo>
                      <a:pt x="12" y="19"/>
                    </a:lnTo>
                    <a:lnTo>
                      <a:pt x="8" y="19"/>
                    </a:lnTo>
                    <a:lnTo>
                      <a:pt x="8" y="19"/>
                    </a:lnTo>
                    <a:lnTo>
                      <a:pt x="8" y="19"/>
                    </a:lnTo>
                    <a:lnTo>
                      <a:pt x="8" y="19"/>
                    </a:lnTo>
                    <a:lnTo>
                      <a:pt x="8" y="23"/>
                    </a:lnTo>
                    <a:lnTo>
                      <a:pt x="8" y="33"/>
                    </a:lnTo>
                    <a:lnTo>
                      <a:pt x="12" y="33"/>
                    </a:lnTo>
                    <a:lnTo>
                      <a:pt x="12" y="33"/>
                    </a:lnTo>
                    <a:lnTo>
                      <a:pt x="12" y="37"/>
                    </a:lnTo>
                    <a:lnTo>
                      <a:pt x="12" y="37"/>
                    </a:lnTo>
                    <a:lnTo>
                      <a:pt x="8" y="33"/>
                    </a:lnTo>
                    <a:lnTo>
                      <a:pt x="8" y="33"/>
                    </a:lnTo>
                    <a:lnTo>
                      <a:pt x="4" y="28"/>
                    </a:lnTo>
                    <a:lnTo>
                      <a:pt x="0" y="23"/>
                    </a:lnTo>
                    <a:lnTo>
                      <a:pt x="4" y="19"/>
                    </a:lnTo>
                    <a:lnTo>
                      <a:pt x="4" y="19"/>
                    </a:lnTo>
                    <a:lnTo>
                      <a:pt x="4" y="19"/>
                    </a:lnTo>
                    <a:lnTo>
                      <a:pt x="8" y="14"/>
                    </a:lnTo>
                    <a:lnTo>
                      <a:pt x="12" y="9"/>
                    </a:lnTo>
                    <a:lnTo>
                      <a:pt x="12" y="9"/>
                    </a:lnTo>
                    <a:lnTo>
                      <a:pt x="12" y="9"/>
                    </a:lnTo>
                    <a:lnTo>
                      <a:pt x="12" y="9"/>
                    </a:lnTo>
                    <a:lnTo>
                      <a:pt x="12" y="9"/>
                    </a:lnTo>
                    <a:lnTo>
                      <a:pt x="12" y="9"/>
                    </a:lnTo>
                    <a:lnTo>
                      <a:pt x="12" y="9"/>
                    </a:lnTo>
                    <a:lnTo>
                      <a:pt x="17" y="9"/>
                    </a:lnTo>
                    <a:lnTo>
                      <a:pt x="20" y="6"/>
                    </a:lnTo>
                    <a:lnTo>
                      <a:pt x="20" y="6"/>
                    </a:lnTo>
                    <a:lnTo>
                      <a:pt x="20" y="6"/>
                    </a:lnTo>
                    <a:lnTo>
                      <a:pt x="20" y="6"/>
                    </a:lnTo>
                    <a:lnTo>
                      <a:pt x="20" y="0"/>
                    </a:lnTo>
                    <a:lnTo>
                      <a:pt x="20" y="0"/>
                    </a:lnTo>
                    <a:lnTo>
                      <a:pt x="20" y="6"/>
                    </a:lnTo>
                    <a:lnTo>
                      <a:pt x="25" y="6"/>
                    </a:lnTo>
                    <a:lnTo>
                      <a:pt x="28" y="0"/>
                    </a:lnTo>
                    <a:lnTo>
                      <a:pt x="28" y="0"/>
                    </a:lnTo>
                    <a:lnTo>
                      <a:pt x="28" y="0"/>
                    </a:lnTo>
                    <a:lnTo>
                      <a:pt x="28" y="0"/>
                    </a:lnTo>
                    <a:lnTo>
                      <a:pt x="33" y="0"/>
                    </a:lnTo>
                    <a:lnTo>
                      <a:pt x="33" y="0"/>
                    </a:lnTo>
                    <a:lnTo>
                      <a:pt x="33" y="0"/>
                    </a:lnTo>
                    <a:lnTo>
                      <a:pt x="33" y="6"/>
                    </a:lnTo>
                    <a:lnTo>
                      <a:pt x="37" y="6"/>
                    </a:lnTo>
                    <a:lnTo>
                      <a:pt x="37" y="6"/>
                    </a:lnTo>
                    <a:lnTo>
                      <a:pt x="41" y="9"/>
                    </a:lnTo>
                    <a:lnTo>
                      <a:pt x="45" y="14"/>
                    </a:lnTo>
                    <a:lnTo>
                      <a:pt x="50" y="19"/>
                    </a:lnTo>
                    <a:lnTo>
                      <a:pt x="50" y="19"/>
                    </a:lnTo>
                    <a:lnTo>
                      <a:pt x="50" y="23"/>
                    </a:lnTo>
                    <a:lnTo>
                      <a:pt x="50" y="23"/>
                    </a:lnTo>
                    <a:lnTo>
                      <a:pt x="50" y="23"/>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76" name="Freeform 384"/>
              <p:cNvSpPr>
                <a:spLocks/>
              </p:cNvSpPr>
              <p:nvPr/>
            </p:nvSpPr>
            <p:spPr bwMode="auto">
              <a:xfrm>
                <a:off x="3433" y="2200"/>
                <a:ext cx="8" cy="31"/>
              </a:xfrm>
              <a:custGeom>
                <a:avLst/>
                <a:gdLst>
                  <a:gd name="T0" fmla="*/ 8 w 8"/>
                  <a:gd name="T1" fmla="*/ 0 h 31"/>
                  <a:gd name="T2" fmla="*/ 8 w 8"/>
                  <a:gd name="T3" fmla="*/ 5 h 31"/>
                  <a:gd name="T4" fmla="*/ 8 w 8"/>
                  <a:gd name="T5" fmla="*/ 14 h 31"/>
                  <a:gd name="T6" fmla="*/ 8 w 8"/>
                  <a:gd name="T7" fmla="*/ 17 h 31"/>
                  <a:gd name="T8" fmla="*/ 8 w 8"/>
                  <a:gd name="T9" fmla="*/ 17 h 31"/>
                  <a:gd name="T10" fmla="*/ 8 w 8"/>
                  <a:gd name="T11" fmla="*/ 22 h 31"/>
                  <a:gd name="T12" fmla="*/ 8 w 8"/>
                  <a:gd name="T13" fmla="*/ 27 h 31"/>
                  <a:gd name="T14" fmla="*/ 8 w 8"/>
                  <a:gd name="T15" fmla="*/ 27 h 31"/>
                  <a:gd name="T16" fmla="*/ 8 w 8"/>
                  <a:gd name="T17" fmla="*/ 27 h 31"/>
                  <a:gd name="T18" fmla="*/ 8 w 8"/>
                  <a:gd name="T19" fmla="*/ 31 h 31"/>
                  <a:gd name="T20" fmla="*/ 5 w 8"/>
                  <a:gd name="T21" fmla="*/ 31 h 31"/>
                  <a:gd name="T22" fmla="*/ 5 w 8"/>
                  <a:gd name="T23" fmla="*/ 31 h 31"/>
                  <a:gd name="T24" fmla="*/ 5 w 8"/>
                  <a:gd name="T25" fmla="*/ 31 h 31"/>
                  <a:gd name="T26" fmla="*/ 5 w 8"/>
                  <a:gd name="T27" fmla="*/ 31 h 31"/>
                  <a:gd name="T28" fmla="*/ 0 w 8"/>
                  <a:gd name="T29" fmla="*/ 31 h 31"/>
                  <a:gd name="T30" fmla="*/ 0 w 8"/>
                  <a:gd name="T31" fmla="*/ 27 h 31"/>
                  <a:gd name="T32" fmla="*/ 0 w 8"/>
                  <a:gd name="T33" fmla="*/ 27 h 31"/>
                  <a:gd name="T34" fmla="*/ 0 w 8"/>
                  <a:gd name="T35" fmla="*/ 27 h 31"/>
                  <a:gd name="T36" fmla="*/ 0 w 8"/>
                  <a:gd name="T37" fmla="*/ 27 h 31"/>
                  <a:gd name="T38" fmla="*/ 5 w 8"/>
                  <a:gd name="T39" fmla="*/ 22 h 31"/>
                  <a:gd name="T40" fmla="*/ 5 w 8"/>
                  <a:gd name="T41" fmla="*/ 22 h 31"/>
                  <a:gd name="T42" fmla="*/ 5 w 8"/>
                  <a:gd name="T43" fmla="*/ 22 h 31"/>
                  <a:gd name="T44" fmla="*/ 5 w 8"/>
                  <a:gd name="T45" fmla="*/ 22 h 31"/>
                  <a:gd name="T46" fmla="*/ 5 w 8"/>
                  <a:gd name="T47" fmla="*/ 17 h 31"/>
                  <a:gd name="T48" fmla="*/ 5 w 8"/>
                  <a:gd name="T49" fmla="*/ 17 h 31"/>
                  <a:gd name="T50" fmla="*/ 5 w 8"/>
                  <a:gd name="T51" fmla="*/ 22 h 31"/>
                  <a:gd name="T52" fmla="*/ 5 w 8"/>
                  <a:gd name="T53" fmla="*/ 22 h 31"/>
                  <a:gd name="T54" fmla="*/ 5 w 8"/>
                  <a:gd name="T55" fmla="*/ 17 h 31"/>
                  <a:gd name="T56" fmla="*/ 5 w 8"/>
                  <a:gd name="T57" fmla="*/ 17 h 31"/>
                  <a:gd name="T58" fmla="*/ 5 w 8"/>
                  <a:gd name="T59" fmla="*/ 14 h 31"/>
                  <a:gd name="T60" fmla="*/ 5 w 8"/>
                  <a:gd name="T61" fmla="*/ 8 h 31"/>
                  <a:gd name="T62" fmla="*/ 5 w 8"/>
                  <a:gd name="T63" fmla="*/ 5 h 31"/>
                  <a:gd name="T64" fmla="*/ 5 w 8"/>
                  <a:gd name="T65" fmla="*/ 5 h 31"/>
                  <a:gd name="T66" fmla="*/ 5 w 8"/>
                  <a:gd name="T67" fmla="*/ 0 h 31"/>
                  <a:gd name="T68" fmla="*/ 5 w 8"/>
                  <a:gd name="T69" fmla="*/ 0 h 31"/>
                  <a:gd name="T70" fmla="*/ 8 w 8"/>
                  <a:gd name="T7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31">
                    <a:moveTo>
                      <a:pt x="8" y="0"/>
                    </a:moveTo>
                    <a:lnTo>
                      <a:pt x="8" y="5"/>
                    </a:lnTo>
                    <a:lnTo>
                      <a:pt x="8" y="14"/>
                    </a:lnTo>
                    <a:lnTo>
                      <a:pt x="8" y="17"/>
                    </a:lnTo>
                    <a:lnTo>
                      <a:pt x="8" y="17"/>
                    </a:lnTo>
                    <a:lnTo>
                      <a:pt x="8" y="22"/>
                    </a:lnTo>
                    <a:lnTo>
                      <a:pt x="8" y="27"/>
                    </a:lnTo>
                    <a:lnTo>
                      <a:pt x="8" y="27"/>
                    </a:lnTo>
                    <a:lnTo>
                      <a:pt x="8" y="27"/>
                    </a:lnTo>
                    <a:lnTo>
                      <a:pt x="8" y="31"/>
                    </a:lnTo>
                    <a:lnTo>
                      <a:pt x="5" y="31"/>
                    </a:lnTo>
                    <a:lnTo>
                      <a:pt x="5" y="31"/>
                    </a:lnTo>
                    <a:lnTo>
                      <a:pt x="5" y="31"/>
                    </a:lnTo>
                    <a:lnTo>
                      <a:pt x="5" y="31"/>
                    </a:lnTo>
                    <a:lnTo>
                      <a:pt x="0" y="31"/>
                    </a:lnTo>
                    <a:lnTo>
                      <a:pt x="0" y="27"/>
                    </a:lnTo>
                    <a:lnTo>
                      <a:pt x="0" y="27"/>
                    </a:lnTo>
                    <a:lnTo>
                      <a:pt x="0" y="27"/>
                    </a:lnTo>
                    <a:lnTo>
                      <a:pt x="0" y="27"/>
                    </a:lnTo>
                    <a:lnTo>
                      <a:pt x="5" y="22"/>
                    </a:lnTo>
                    <a:lnTo>
                      <a:pt x="5" y="22"/>
                    </a:lnTo>
                    <a:lnTo>
                      <a:pt x="5" y="22"/>
                    </a:lnTo>
                    <a:lnTo>
                      <a:pt x="5" y="22"/>
                    </a:lnTo>
                    <a:lnTo>
                      <a:pt x="5" y="17"/>
                    </a:lnTo>
                    <a:lnTo>
                      <a:pt x="5" y="17"/>
                    </a:lnTo>
                    <a:lnTo>
                      <a:pt x="5" y="22"/>
                    </a:lnTo>
                    <a:lnTo>
                      <a:pt x="5" y="22"/>
                    </a:lnTo>
                    <a:lnTo>
                      <a:pt x="5" y="17"/>
                    </a:lnTo>
                    <a:lnTo>
                      <a:pt x="5" y="17"/>
                    </a:lnTo>
                    <a:lnTo>
                      <a:pt x="5" y="14"/>
                    </a:lnTo>
                    <a:lnTo>
                      <a:pt x="5" y="8"/>
                    </a:lnTo>
                    <a:lnTo>
                      <a:pt x="5" y="5"/>
                    </a:lnTo>
                    <a:lnTo>
                      <a:pt x="5" y="5"/>
                    </a:lnTo>
                    <a:lnTo>
                      <a:pt x="5" y="0"/>
                    </a:lnTo>
                    <a:lnTo>
                      <a:pt x="5" y="0"/>
                    </a:lnTo>
                    <a:lnTo>
                      <a:pt x="8"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77" name="Freeform 385"/>
              <p:cNvSpPr>
                <a:spLocks/>
              </p:cNvSpPr>
              <p:nvPr/>
            </p:nvSpPr>
            <p:spPr bwMode="auto">
              <a:xfrm>
                <a:off x="3446" y="2222"/>
                <a:ext cx="4" cy="5"/>
              </a:xfrm>
              <a:custGeom>
                <a:avLst/>
                <a:gdLst>
                  <a:gd name="T0" fmla="*/ 0 w 4"/>
                  <a:gd name="T1" fmla="*/ 0 h 5"/>
                  <a:gd name="T2" fmla="*/ 0 w 4"/>
                  <a:gd name="T3" fmla="*/ 0 h 5"/>
                  <a:gd name="T4" fmla="*/ 0 w 4"/>
                  <a:gd name="T5" fmla="*/ 5 h 5"/>
                  <a:gd name="T6" fmla="*/ 4 w 4"/>
                  <a:gd name="T7" fmla="*/ 5 h 5"/>
                  <a:gd name="T8" fmla="*/ 4 w 4"/>
                  <a:gd name="T9" fmla="*/ 5 h 5"/>
                  <a:gd name="T10" fmla="*/ 0 w 4"/>
                  <a:gd name="T11" fmla="*/ 5 h 5"/>
                  <a:gd name="T12" fmla="*/ 0 w 4"/>
                  <a:gd name="T13" fmla="*/ 5 h 5"/>
                  <a:gd name="T14" fmla="*/ 0 w 4"/>
                  <a:gd name="T15" fmla="*/ 5 h 5"/>
                  <a:gd name="T16" fmla="*/ 0 w 4"/>
                  <a:gd name="T17" fmla="*/ 5 h 5"/>
                  <a:gd name="T18" fmla="*/ 0 w 4"/>
                  <a:gd name="T19" fmla="*/ 5 h 5"/>
                  <a:gd name="T20" fmla="*/ 0 w 4"/>
                  <a:gd name="T21" fmla="*/ 5 h 5"/>
                  <a:gd name="T22" fmla="*/ 0 w 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0" y="0"/>
                    </a:moveTo>
                    <a:lnTo>
                      <a:pt x="0" y="0"/>
                    </a:lnTo>
                    <a:lnTo>
                      <a:pt x="0" y="5"/>
                    </a:lnTo>
                    <a:lnTo>
                      <a:pt x="4" y="5"/>
                    </a:lnTo>
                    <a:lnTo>
                      <a:pt x="4" y="5"/>
                    </a:lnTo>
                    <a:lnTo>
                      <a:pt x="0" y="5"/>
                    </a:lnTo>
                    <a:lnTo>
                      <a:pt x="0" y="5"/>
                    </a:lnTo>
                    <a:lnTo>
                      <a:pt x="0" y="5"/>
                    </a:lnTo>
                    <a:lnTo>
                      <a:pt x="0" y="5"/>
                    </a:lnTo>
                    <a:lnTo>
                      <a:pt x="0" y="5"/>
                    </a:lnTo>
                    <a:lnTo>
                      <a:pt x="0" y="5"/>
                    </a:lnTo>
                    <a:lnTo>
                      <a:pt x="0"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78" name="Freeform 386"/>
              <p:cNvSpPr>
                <a:spLocks/>
              </p:cNvSpPr>
              <p:nvPr/>
            </p:nvSpPr>
            <p:spPr bwMode="auto">
              <a:xfrm>
                <a:off x="3429" y="2222"/>
                <a:ext cx="4" cy="5"/>
              </a:xfrm>
              <a:custGeom>
                <a:avLst/>
                <a:gdLst>
                  <a:gd name="T0" fmla="*/ 4 w 4"/>
                  <a:gd name="T1" fmla="*/ 0 h 5"/>
                  <a:gd name="T2" fmla="*/ 0 w 4"/>
                  <a:gd name="T3" fmla="*/ 5 h 5"/>
                  <a:gd name="T4" fmla="*/ 0 w 4"/>
                  <a:gd name="T5" fmla="*/ 5 h 5"/>
                  <a:gd name="T6" fmla="*/ 0 w 4"/>
                  <a:gd name="T7" fmla="*/ 5 h 5"/>
                  <a:gd name="T8" fmla="*/ 0 w 4"/>
                  <a:gd name="T9" fmla="*/ 5 h 5"/>
                  <a:gd name="T10" fmla="*/ 0 w 4"/>
                  <a:gd name="T11" fmla="*/ 5 h 5"/>
                  <a:gd name="T12" fmla="*/ 0 w 4"/>
                  <a:gd name="T13" fmla="*/ 5 h 5"/>
                  <a:gd name="T14" fmla="*/ 0 w 4"/>
                  <a:gd name="T15" fmla="*/ 0 h 5"/>
                  <a:gd name="T16" fmla="*/ 0 w 4"/>
                  <a:gd name="T17" fmla="*/ 0 h 5"/>
                  <a:gd name="T18" fmla="*/ 0 w 4"/>
                  <a:gd name="T19" fmla="*/ 0 h 5"/>
                  <a:gd name="T20" fmla="*/ 0 w 4"/>
                  <a:gd name="T21" fmla="*/ 0 h 5"/>
                  <a:gd name="T22" fmla="*/ 4 w 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0"/>
                    </a:moveTo>
                    <a:lnTo>
                      <a:pt x="0" y="5"/>
                    </a:lnTo>
                    <a:lnTo>
                      <a:pt x="0" y="5"/>
                    </a:lnTo>
                    <a:lnTo>
                      <a:pt x="0" y="5"/>
                    </a:lnTo>
                    <a:lnTo>
                      <a:pt x="0" y="5"/>
                    </a:lnTo>
                    <a:lnTo>
                      <a:pt x="0" y="5"/>
                    </a:lnTo>
                    <a:lnTo>
                      <a:pt x="0" y="5"/>
                    </a:lnTo>
                    <a:lnTo>
                      <a:pt x="0" y="0"/>
                    </a:lnTo>
                    <a:lnTo>
                      <a:pt x="0" y="0"/>
                    </a:lnTo>
                    <a:lnTo>
                      <a:pt x="0" y="0"/>
                    </a:lnTo>
                    <a:lnTo>
                      <a:pt x="0" y="0"/>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79" name="Freeform 387"/>
              <p:cNvSpPr>
                <a:spLocks/>
              </p:cNvSpPr>
              <p:nvPr/>
            </p:nvSpPr>
            <p:spPr bwMode="auto">
              <a:xfrm>
                <a:off x="3441" y="2181"/>
                <a:ext cx="25" cy="19"/>
              </a:xfrm>
              <a:custGeom>
                <a:avLst/>
                <a:gdLst>
                  <a:gd name="T0" fmla="*/ 13 w 25"/>
                  <a:gd name="T1" fmla="*/ 14 h 19"/>
                  <a:gd name="T2" fmla="*/ 17 w 25"/>
                  <a:gd name="T3" fmla="*/ 14 h 19"/>
                  <a:gd name="T4" fmla="*/ 17 w 25"/>
                  <a:gd name="T5" fmla="*/ 14 h 19"/>
                  <a:gd name="T6" fmla="*/ 22 w 25"/>
                  <a:gd name="T7" fmla="*/ 14 h 19"/>
                  <a:gd name="T8" fmla="*/ 22 w 25"/>
                  <a:gd name="T9" fmla="*/ 14 h 19"/>
                  <a:gd name="T10" fmla="*/ 22 w 25"/>
                  <a:gd name="T11" fmla="*/ 19 h 19"/>
                  <a:gd name="T12" fmla="*/ 25 w 25"/>
                  <a:gd name="T13" fmla="*/ 19 h 19"/>
                  <a:gd name="T14" fmla="*/ 25 w 25"/>
                  <a:gd name="T15" fmla="*/ 19 h 19"/>
                  <a:gd name="T16" fmla="*/ 25 w 25"/>
                  <a:gd name="T17" fmla="*/ 19 h 19"/>
                  <a:gd name="T18" fmla="*/ 25 w 25"/>
                  <a:gd name="T19" fmla="*/ 14 h 19"/>
                  <a:gd name="T20" fmla="*/ 25 w 25"/>
                  <a:gd name="T21" fmla="*/ 10 h 19"/>
                  <a:gd name="T22" fmla="*/ 25 w 25"/>
                  <a:gd name="T23" fmla="*/ 0 h 19"/>
                  <a:gd name="T24" fmla="*/ 25 w 25"/>
                  <a:gd name="T25" fmla="*/ 0 h 19"/>
                  <a:gd name="T26" fmla="*/ 22 w 25"/>
                  <a:gd name="T27" fmla="*/ 0 h 19"/>
                  <a:gd name="T28" fmla="*/ 17 w 25"/>
                  <a:gd name="T29" fmla="*/ 5 h 19"/>
                  <a:gd name="T30" fmla="*/ 13 w 25"/>
                  <a:gd name="T31" fmla="*/ 5 h 19"/>
                  <a:gd name="T32" fmla="*/ 13 w 25"/>
                  <a:gd name="T33" fmla="*/ 5 h 19"/>
                  <a:gd name="T34" fmla="*/ 9 w 25"/>
                  <a:gd name="T35" fmla="*/ 5 h 19"/>
                  <a:gd name="T36" fmla="*/ 5 w 25"/>
                  <a:gd name="T37" fmla="*/ 5 h 19"/>
                  <a:gd name="T38" fmla="*/ 0 w 25"/>
                  <a:gd name="T39" fmla="*/ 5 h 19"/>
                  <a:gd name="T40" fmla="*/ 0 w 25"/>
                  <a:gd name="T41" fmla="*/ 5 h 19"/>
                  <a:gd name="T42" fmla="*/ 0 w 25"/>
                  <a:gd name="T43" fmla="*/ 10 h 19"/>
                  <a:gd name="T44" fmla="*/ 0 w 25"/>
                  <a:gd name="T45" fmla="*/ 14 h 19"/>
                  <a:gd name="T46" fmla="*/ 5 w 25"/>
                  <a:gd name="T47" fmla="*/ 14 h 19"/>
                  <a:gd name="T48" fmla="*/ 5 w 25"/>
                  <a:gd name="T49" fmla="*/ 14 h 19"/>
                  <a:gd name="T50" fmla="*/ 9 w 25"/>
                  <a:gd name="T51" fmla="*/ 14 h 19"/>
                  <a:gd name="T52" fmla="*/ 9 w 25"/>
                  <a:gd name="T53" fmla="*/ 14 h 19"/>
                  <a:gd name="T54" fmla="*/ 13 w 25"/>
                  <a:gd name="T5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9">
                    <a:moveTo>
                      <a:pt x="13" y="14"/>
                    </a:moveTo>
                    <a:lnTo>
                      <a:pt x="17" y="14"/>
                    </a:lnTo>
                    <a:lnTo>
                      <a:pt x="17" y="14"/>
                    </a:lnTo>
                    <a:lnTo>
                      <a:pt x="22" y="14"/>
                    </a:lnTo>
                    <a:lnTo>
                      <a:pt x="22" y="14"/>
                    </a:lnTo>
                    <a:lnTo>
                      <a:pt x="22" y="19"/>
                    </a:lnTo>
                    <a:lnTo>
                      <a:pt x="25" y="19"/>
                    </a:lnTo>
                    <a:lnTo>
                      <a:pt x="25" y="19"/>
                    </a:lnTo>
                    <a:lnTo>
                      <a:pt x="25" y="19"/>
                    </a:lnTo>
                    <a:lnTo>
                      <a:pt x="25" y="14"/>
                    </a:lnTo>
                    <a:lnTo>
                      <a:pt x="25" y="10"/>
                    </a:lnTo>
                    <a:lnTo>
                      <a:pt x="25" y="0"/>
                    </a:lnTo>
                    <a:lnTo>
                      <a:pt x="25" y="0"/>
                    </a:lnTo>
                    <a:lnTo>
                      <a:pt x="22" y="0"/>
                    </a:lnTo>
                    <a:lnTo>
                      <a:pt x="17" y="5"/>
                    </a:lnTo>
                    <a:lnTo>
                      <a:pt x="13" y="5"/>
                    </a:lnTo>
                    <a:lnTo>
                      <a:pt x="13" y="5"/>
                    </a:lnTo>
                    <a:lnTo>
                      <a:pt x="9" y="5"/>
                    </a:lnTo>
                    <a:lnTo>
                      <a:pt x="5" y="5"/>
                    </a:lnTo>
                    <a:lnTo>
                      <a:pt x="0" y="5"/>
                    </a:lnTo>
                    <a:lnTo>
                      <a:pt x="0" y="5"/>
                    </a:lnTo>
                    <a:lnTo>
                      <a:pt x="0" y="10"/>
                    </a:lnTo>
                    <a:lnTo>
                      <a:pt x="0" y="14"/>
                    </a:lnTo>
                    <a:lnTo>
                      <a:pt x="5" y="14"/>
                    </a:lnTo>
                    <a:lnTo>
                      <a:pt x="5" y="14"/>
                    </a:lnTo>
                    <a:lnTo>
                      <a:pt x="9" y="14"/>
                    </a:lnTo>
                    <a:lnTo>
                      <a:pt x="9" y="14"/>
                    </a:lnTo>
                    <a:lnTo>
                      <a:pt x="13" y="14"/>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80" name="Freeform 388"/>
              <p:cNvSpPr>
                <a:spLocks/>
              </p:cNvSpPr>
              <p:nvPr/>
            </p:nvSpPr>
            <p:spPr bwMode="auto">
              <a:xfrm>
                <a:off x="3454" y="2214"/>
                <a:ext cx="12" cy="8"/>
              </a:xfrm>
              <a:custGeom>
                <a:avLst/>
                <a:gdLst>
                  <a:gd name="T0" fmla="*/ 4 w 12"/>
                  <a:gd name="T1" fmla="*/ 0 h 8"/>
                  <a:gd name="T2" fmla="*/ 9 w 12"/>
                  <a:gd name="T3" fmla="*/ 0 h 8"/>
                  <a:gd name="T4" fmla="*/ 9 w 12"/>
                  <a:gd name="T5" fmla="*/ 0 h 8"/>
                  <a:gd name="T6" fmla="*/ 12 w 12"/>
                  <a:gd name="T7" fmla="*/ 0 h 8"/>
                  <a:gd name="T8" fmla="*/ 12 w 12"/>
                  <a:gd name="T9" fmla="*/ 0 h 8"/>
                  <a:gd name="T10" fmla="*/ 9 w 12"/>
                  <a:gd name="T11" fmla="*/ 3 h 8"/>
                  <a:gd name="T12" fmla="*/ 9 w 12"/>
                  <a:gd name="T13" fmla="*/ 8 h 8"/>
                  <a:gd name="T14" fmla="*/ 9 w 12"/>
                  <a:gd name="T15" fmla="*/ 8 h 8"/>
                  <a:gd name="T16" fmla="*/ 9 w 12"/>
                  <a:gd name="T17" fmla="*/ 8 h 8"/>
                  <a:gd name="T18" fmla="*/ 9 w 12"/>
                  <a:gd name="T19" fmla="*/ 8 h 8"/>
                  <a:gd name="T20" fmla="*/ 9 w 12"/>
                  <a:gd name="T21" fmla="*/ 3 h 8"/>
                  <a:gd name="T22" fmla="*/ 4 w 12"/>
                  <a:gd name="T23" fmla="*/ 3 h 8"/>
                  <a:gd name="T24" fmla="*/ 4 w 12"/>
                  <a:gd name="T25" fmla="*/ 3 h 8"/>
                  <a:gd name="T26" fmla="*/ 0 w 12"/>
                  <a:gd name="T27" fmla="*/ 3 h 8"/>
                  <a:gd name="T28" fmla="*/ 0 w 12"/>
                  <a:gd name="T29" fmla="*/ 3 h 8"/>
                  <a:gd name="T30" fmla="*/ 4 w 12"/>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8">
                    <a:moveTo>
                      <a:pt x="4" y="0"/>
                    </a:moveTo>
                    <a:lnTo>
                      <a:pt x="9" y="0"/>
                    </a:lnTo>
                    <a:lnTo>
                      <a:pt x="9" y="0"/>
                    </a:lnTo>
                    <a:lnTo>
                      <a:pt x="12" y="0"/>
                    </a:lnTo>
                    <a:lnTo>
                      <a:pt x="12" y="0"/>
                    </a:lnTo>
                    <a:lnTo>
                      <a:pt x="9" y="3"/>
                    </a:lnTo>
                    <a:lnTo>
                      <a:pt x="9" y="8"/>
                    </a:lnTo>
                    <a:lnTo>
                      <a:pt x="9" y="8"/>
                    </a:lnTo>
                    <a:lnTo>
                      <a:pt x="9" y="8"/>
                    </a:lnTo>
                    <a:lnTo>
                      <a:pt x="9" y="8"/>
                    </a:lnTo>
                    <a:lnTo>
                      <a:pt x="9" y="3"/>
                    </a:lnTo>
                    <a:lnTo>
                      <a:pt x="4" y="3"/>
                    </a:lnTo>
                    <a:lnTo>
                      <a:pt x="4" y="3"/>
                    </a:lnTo>
                    <a:lnTo>
                      <a:pt x="0" y="3"/>
                    </a:lnTo>
                    <a:lnTo>
                      <a:pt x="0" y="3"/>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81" name="Freeform 389"/>
              <p:cNvSpPr>
                <a:spLocks/>
              </p:cNvSpPr>
              <p:nvPr/>
            </p:nvSpPr>
            <p:spPr bwMode="auto">
              <a:xfrm>
                <a:off x="3446" y="2214"/>
                <a:ext cx="12" cy="13"/>
              </a:xfrm>
              <a:custGeom>
                <a:avLst/>
                <a:gdLst>
                  <a:gd name="T0" fmla="*/ 4 w 12"/>
                  <a:gd name="T1" fmla="*/ 0 h 13"/>
                  <a:gd name="T2" fmla="*/ 4 w 12"/>
                  <a:gd name="T3" fmla="*/ 3 h 13"/>
                  <a:gd name="T4" fmla="*/ 8 w 12"/>
                  <a:gd name="T5" fmla="*/ 8 h 13"/>
                  <a:gd name="T6" fmla="*/ 12 w 12"/>
                  <a:gd name="T7" fmla="*/ 13 h 13"/>
                  <a:gd name="T8" fmla="*/ 12 w 12"/>
                  <a:gd name="T9" fmla="*/ 13 h 13"/>
                  <a:gd name="T10" fmla="*/ 12 w 12"/>
                  <a:gd name="T11" fmla="*/ 13 h 13"/>
                  <a:gd name="T12" fmla="*/ 8 w 12"/>
                  <a:gd name="T13" fmla="*/ 13 h 13"/>
                  <a:gd name="T14" fmla="*/ 8 w 12"/>
                  <a:gd name="T15" fmla="*/ 8 h 13"/>
                  <a:gd name="T16" fmla="*/ 8 w 12"/>
                  <a:gd name="T17" fmla="*/ 8 h 13"/>
                  <a:gd name="T18" fmla="*/ 4 w 12"/>
                  <a:gd name="T19" fmla="*/ 8 h 13"/>
                  <a:gd name="T20" fmla="*/ 0 w 12"/>
                  <a:gd name="T21" fmla="*/ 8 h 13"/>
                  <a:gd name="T22" fmla="*/ 0 w 12"/>
                  <a:gd name="T23" fmla="*/ 3 h 13"/>
                  <a:gd name="T24" fmla="*/ 0 w 12"/>
                  <a:gd name="T25" fmla="*/ 3 h 13"/>
                  <a:gd name="T26" fmla="*/ 0 w 12"/>
                  <a:gd name="T27" fmla="*/ 0 h 13"/>
                  <a:gd name="T28" fmla="*/ 0 w 12"/>
                  <a:gd name="T29" fmla="*/ 0 h 13"/>
                  <a:gd name="T30" fmla="*/ 4 w 12"/>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3">
                    <a:moveTo>
                      <a:pt x="4" y="0"/>
                    </a:moveTo>
                    <a:lnTo>
                      <a:pt x="4" y="3"/>
                    </a:lnTo>
                    <a:lnTo>
                      <a:pt x="8" y="8"/>
                    </a:lnTo>
                    <a:lnTo>
                      <a:pt x="12" y="13"/>
                    </a:lnTo>
                    <a:lnTo>
                      <a:pt x="12" y="13"/>
                    </a:lnTo>
                    <a:lnTo>
                      <a:pt x="12" y="13"/>
                    </a:lnTo>
                    <a:lnTo>
                      <a:pt x="8" y="13"/>
                    </a:lnTo>
                    <a:lnTo>
                      <a:pt x="8" y="8"/>
                    </a:lnTo>
                    <a:lnTo>
                      <a:pt x="8" y="8"/>
                    </a:lnTo>
                    <a:lnTo>
                      <a:pt x="4" y="8"/>
                    </a:lnTo>
                    <a:lnTo>
                      <a:pt x="0" y="8"/>
                    </a:lnTo>
                    <a:lnTo>
                      <a:pt x="0" y="3"/>
                    </a:lnTo>
                    <a:lnTo>
                      <a:pt x="0" y="3"/>
                    </a:lnTo>
                    <a:lnTo>
                      <a:pt x="0" y="0"/>
                    </a:lnTo>
                    <a:lnTo>
                      <a:pt x="0" y="0"/>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82" name="Freeform 390"/>
              <p:cNvSpPr>
                <a:spLocks/>
              </p:cNvSpPr>
              <p:nvPr/>
            </p:nvSpPr>
            <p:spPr bwMode="auto">
              <a:xfrm>
                <a:off x="3454" y="2231"/>
                <a:ext cx="4" cy="24"/>
              </a:xfrm>
              <a:custGeom>
                <a:avLst/>
                <a:gdLst>
                  <a:gd name="T0" fmla="*/ 4 w 4"/>
                  <a:gd name="T1" fmla="*/ 0 h 24"/>
                  <a:gd name="T2" fmla="*/ 4 w 4"/>
                  <a:gd name="T3" fmla="*/ 10 h 24"/>
                  <a:gd name="T4" fmla="*/ 4 w 4"/>
                  <a:gd name="T5" fmla="*/ 14 h 24"/>
                  <a:gd name="T6" fmla="*/ 4 w 4"/>
                  <a:gd name="T7" fmla="*/ 19 h 24"/>
                  <a:gd name="T8" fmla="*/ 4 w 4"/>
                  <a:gd name="T9" fmla="*/ 19 h 24"/>
                  <a:gd name="T10" fmla="*/ 4 w 4"/>
                  <a:gd name="T11" fmla="*/ 24 h 24"/>
                  <a:gd name="T12" fmla="*/ 4 w 4"/>
                  <a:gd name="T13" fmla="*/ 19 h 24"/>
                  <a:gd name="T14" fmla="*/ 4 w 4"/>
                  <a:gd name="T15" fmla="*/ 14 h 24"/>
                  <a:gd name="T16" fmla="*/ 4 w 4"/>
                  <a:gd name="T17" fmla="*/ 14 h 24"/>
                  <a:gd name="T18" fmla="*/ 4 w 4"/>
                  <a:gd name="T19" fmla="*/ 14 h 24"/>
                  <a:gd name="T20" fmla="*/ 4 w 4"/>
                  <a:gd name="T21" fmla="*/ 10 h 24"/>
                  <a:gd name="T22" fmla="*/ 4 w 4"/>
                  <a:gd name="T23" fmla="*/ 5 h 24"/>
                  <a:gd name="T24" fmla="*/ 4 w 4"/>
                  <a:gd name="T25" fmla="*/ 5 h 24"/>
                  <a:gd name="T26" fmla="*/ 0 w 4"/>
                  <a:gd name="T27" fmla="*/ 0 h 24"/>
                  <a:gd name="T28" fmla="*/ 0 w 4"/>
                  <a:gd name="T29" fmla="*/ 0 h 24"/>
                  <a:gd name="T30" fmla="*/ 4 w 4"/>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4">
                    <a:moveTo>
                      <a:pt x="4" y="0"/>
                    </a:moveTo>
                    <a:lnTo>
                      <a:pt x="4" y="10"/>
                    </a:lnTo>
                    <a:lnTo>
                      <a:pt x="4" y="14"/>
                    </a:lnTo>
                    <a:lnTo>
                      <a:pt x="4" y="19"/>
                    </a:lnTo>
                    <a:lnTo>
                      <a:pt x="4" y="19"/>
                    </a:lnTo>
                    <a:lnTo>
                      <a:pt x="4" y="24"/>
                    </a:lnTo>
                    <a:lnTo>
                      <a:pt x="4" y="19"/>
                    </a:lnTo>
                    <a:lnTo>
                      <a:pt x="4" y="14"/>
                    </a:lnTo>
                    <a:lnTo>
                      <a:pt x="4" y="14"/>
                    </a:lnTo>
                    <a:lnTo>
                      <a:pt x="4" y="14"/>
                    </a:lnTo>
                    <a:lnTo>
                      <a:pt x="4" y="10"/>
                    </a:lnTo>
                    <a:lnTo>
                      <a:pt x="4" y="5"/>
                    </a:lnTo>
                    <a:lnTo>
                      <a:pt x="4" y="5"/>
                    </a:lnTo>
                    <a:lnTo>
                      <a:pt x="0" y="0"/>
                    </a:lnTo>
                    <a:lnTo>
                      <a:pt x="0" y="0"/>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83" name="Freeform 391"/>
              <p:cNvSpPr>
                <a:spLocks/>
              </p:cNvSpPr>
              <p:nvPr/>
            </p:nvSpPr>
            <p:spPr bwMode="auto">
              <a:xfrm>
                <a:off x="3441" y="2177"/>
                <a:ext cx="22" cy="4"/>
              </a:xfrm>
              <a:custGeom>
                <a:avLst/>
                <a:gdLst>
                  <a:gd name="T0" fmla="*/ 22 w 22"/>
                  <a:gd name="T1" fmla="*/ 4 h 4"/>
                  <a:gd name="T2" fmla="*/ 17 w 22"/>
                  <a:gd name="T3" fmla="*/ 4 h 4"/>
                  <a:gd name="T4" fmla="*/ 13 w 22"/>
                  <a:gd name="T5" fmla="*/ 4 h 4"/>
                  <a:gd name="T6" fmla="*/ 9 w 22"/>
                  <a:gd name="T7" fmla="*/ 4 h 4"/>
                  <a:gd name="T8" fmla="*/ 9 w 22"/>
                  <a:gd name="T9" fmla="*/ 4 h 4"/>
                  <a:gd name="T10" fmla="*/ 5 w 22"/>
                  <a:gd name="T11" fmla="*/ 4 h 4"/>
                  <a:gd name="T12" fmla="*/ 0 w 22"/>
                  <a:gd name="T13" fmla="*/ 4 h 4"/>
                  <a:gd name="T14" fmla="*/ 5 w 22"/>
                  <a:gd name="T15" fmla="*/ 4 h 4"/>
                  <a:gd name="T16" fmla="*/ 5 w 22"/>
                  <a:gd name="T17" fmla="*/ 4 h 4"/>
                  <a:gd name="T18" fmla="*/ 5 w 22"/>
                  <a:gd name="T19" fmla="*/ 4 h 4"/>
                  <a:gd name="T20" fmla="*/ 9 w 22"/>
                  <a:gd name="T21" fmla="*/ 4 h 4"/>
                  <a:gd name="T22" fmla="*/ 13 w 22"/>
                  <a:gd name="T23" fmla="*/ 0 h 4"/>
                  <a:gd name="T24" fmla="*/ 13 w 22"/>
                  <a:gd name="T25" fmla="*/ 0 h 4"/>
                  <a:gd name="T26" fmla="*/ 22 w 22"/>
                  <a:gd name="T27" fmla="*/ 0 h 4"/>
                  <a:gd name="T28" fmla="*/ 22 w 22"/>
                  <a:gd name="T29" fmla="*/ 4 h 4"/>
                  <a:gd name="T30" fmla="*/ 22 w 22"/>
                  <a:gd name="T3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4">
                    <a:moveTo>
                      <a:pt x="22" y="4"/>
                    </a:moveTo>
                    <a:lnTo>
                      <a:pt x="17" y="4"/>
                    </a:lnTo>
                    <a:lnTo>
                      <a:pt x="13" y="4"/>
                    </a:lnTo>
                    <a:lnTo>
                      <a:pt x="9" y="4"/>
                    </a:lnTo>
                    <a:lnTo>
                      <a:pt x="9" y="4"/>
                    </a:lnTo>
                    <a:lnTo>
                      <a:pt x="5" y="4"/>
                    </a:lnTo>
                    <a:lnTo>
                      <a:pt x="0" y="4"/>
                    </a:lnTo>
                    <a:lnTo>
                      <a:pt x="5" y="4"/>
                    </a:lnTo>
                    <a:lnTo>
                      <a:pt x="5" y="4"/>
                    </a:lnTo>
                    <a:lnTo>
                      <a:pt x="5" y="4"/>
                    </a:lnTo>
                    <a:lnTo>
                      <a:pt x="9" y="4"/>
                    </a:lnTo>
                    <a:lnTo>
                      <a:pt x="13" y="0"/>
                    </a:lnTo>
                    <a:lnTo>
                      <a:pt x="13" y="0"/>
                    </a:lnTo>
                    <a:lnTo>
                      <a:pt x="22" y="0"/>
                    </a:lnTo>
                    <a:lnTo>
                      <a:pt x="22" y="4"/>
                    </a:lnTo>
                    <a:lnTo>
                      <a:pt x="22" y="4"/>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84" name="Freeform 392"/>
              <p:cNvSpPr>
                <a:spLocks/>
              </p:cNvSpPr>
              <p:nvPr/>
            </p:nvSpPr>
            <p:spPr bwMode="auto">
              <a:xfrm>
                <a:off x="3441" y="2158"/>
                <a:ext cx="22" cy="19"/>
              </a:xfrm>
              <a:custGeom>
                <a:avLst/>
                <a:gdLst>
                  <a:gd name="T0" fmla="*/ 22 w 22"/>
                  <a:gd name="T1" fmla="*/ 19 h 19"/>
                  <a:gd name="T2" fmla="*/ 17 w 22"/>
                  <a:gd name="T3" fmla="*/ 19 h 19"/>
                  <a:gd name="T4" fmla="*/ 13 w 22"/>
                  <a:gd name="T5" fmla="*/ 19 h 19"/>
                  <a:gd name="T6" fmla="*/ 9 w 22"/>
                  <a:gd name="T7" fmla="*/ 19 h 19"/>
                  <a:gd name="T8" fmla="*/ 9 w 22"/>
                  <a:gd name="T9" fmla="*/ 19 h 19"/>
                  <a:gd name="T10" fmla="*/ 5 w 22"/>
                  <a:gd name="T11" fmla="*/ 19 h 19"/>
                  <a:gd name="T12" fmla="*/ 5 w 22"/>
                  <a:gd name="T13" fmla="*/ 19 h 19"/>
                  <a:gd name="T14" fmla="*/ 5 w 22"/>
                  <a:gd name="T15" fmla="*/ 14 h 19"/>
                  <a:gd name="T16" fmla="*/ 5 w 22"/>
                  <a:gd name="T17" fmla="*/ 14 h 19"/>
                  <a:gd name="T18" fmla="*/ 0 w 22"/>
                  <a:gd name="T19" fmla="*/ 9 h 19"/>
                  <a:gd name="T20" fmla="*/ 5 w 22"/>
                  <a:gd name="T21" fmla="*/ 5 h 19"/>
                  <a:gd name="T22" fmla="*/ 5 w 22"/>
                  <a:gd name="T23" fmla="*/ 0 h 19"/>
                  <a:gd name="T24" fmla="*/ 5 w 22"/>
                  <a:gd name="T25" fmla="*/ 0 h 19"/>
                  <a:gd name="T26" fmla="*/ 5 w 22"/>
                  <a:gd name="T27" fmla="*/ 0 h 19"/>
                  <a:gd name="T28" fmla="*/ 9 w 22"/>
                  <a:gd name="T29" fmla="*/ 0 h 19"/>
                  <a:gd name="T30" fmla="*/ 13 w 22"/>
                  <a:gd name="T31" fmla="*/ 0 h 19"/>
                  <a:gd name="T32" fmla="*/ 13 w 22"/>
                  <a:gd name="T33" fmla="*/ 0 h 19"/>
                  <a:gd name="T34" fmla="*/ 17 w 22"/>
                  <a:gd name="T35" fmla="*/ 9 h 19"/>
                  <a:gd name="T36" fmla="*/ 22 w 22"/>
                  <a:gd name="T37" fmla="*/ 14 h 19"/>
                  <a:gd name="T38" fmla="*/ 22 w 22"/>
                  <a:gd name="T3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9">
                    <a:moveTo>
                      <a:pt x="22" y="19"/>
                    </a:moveTo>
                    <a:lnTo>
                      <a:pt x="17" y="19"/>
                    </a:lnTo>
                    <a:lnTo>
                      <a:pt x="13" y="19"/>
                    </a:lnTo>
                    <a:lnTo>
                      <a:pt x="9" y="19"/>
                    </a:lnTo>
                    <a:lnTo>
                      <a:pt x="9" y="19"/>
                    </a:lnTo>
                    <a:lnTo>
                      <a:pt x="5" y="19"/>
                    </a:lnTo>
                    <a:lnTo>
                      <a:pt x="5" y="19"/>
                    </a:lnTo>
                    <a:lnTo>
                      <a:pt x="5" y="14"/>
                    </a:lnTo>
                    <a:lnTo>
                      <a:pt x="5" y="14"/>
                    </a:lnTo>
                    <a:lnTo>
                      <a:pt x="0" y="9"/>
                    </a:lnTo>
                    <a:lnTo>
                      <a:pt x="5" y="5"/>
                    </a:lnTo>
                    <a:lnTo>
                      <a:pt x="5" y="0"/>
                    </a:lnTo>
                    <a:lnTo>
                      <a:pt x="5" y="0"/>
                    </a:lnTo>
                    <a:lnTo>
                      <a:pt x="5" y="0"/>
                    </a:lnTo>
                    <a:lnTo>
                      <a:pt x="9" y="0"/>
                    </a:lnTo>
                    <a:lnTo>
                      <a:pt x="13" y="0"/>
                    </a:lnTo>
                    <a:lnTo>
                      <a:pt x="13" y="0"/>
                    </a:lnTo>
                    <a:lnTo>
                      <a:pt x="17" y="9"/>
                    </a:lnTo>
                    <a:lnTo>
                      <a:pt x="22" y="14"/>
                    </a:lnTo>
                    <a:lnTo>
                      <a:pt x="22" y="19"/>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85" name="Freeform 393"/>
              <p:cNvSpPr>
                <a:spLocks/>
              </p:cNvSpPr>
              <p:nvPr/>
            </p:nvSpPr>
            <p:spPr bwMode="auto">
              <a:xfrm>
                <a:off x="3466" y="2172"/>
                <a:ext cx="8" cy="36"/>
              </a:xfrm>
              <a:custGeom>
                <a:avLst/>
                <a:gdLst>
                  <a:gd name="T0" fmla="*/ 5 w 8"/>
                  <a:gd name="T1" fmla="*/ 5 h 36"/>
                  <a:gd name="T2" fmla="*/ 8 w 8"/>
                  <a:gd name="T3" fmla="*/ 9 h 36"/>
                  <a:gd name="T4" fmla="*/ 8 w 8"/>
                  <a:gd name="T5" fmla="*/ 14 h 36"/>
                  <a:gd name="T6" fmla="*/ 8 w 8"/>
                  <a:gd name="T7" fmla="*/ 14 h 36"/>
                  <a:gd name="T8" fmla="*/ 8 w 8"/>
                  <a:gd name="T9" fmla="*/ 19 h 36"/>
                  <a:gd name="T10" fmla="*/ 8 w 8"/>
                  <a:gd name="T11" fmla="*/ 19 h 36"/>
                  <a:gd name="T12" fmla="*/ 8 w 8"/>
                  <a:gd name="T13" fmla="*/ 19 h 36"/>
                  <a:gd name="T14" fmla="*/ 8 w 8"/>
                  <a:gd name="T15" fmla="*/ 19 h 36"/>
                  <a:gd name="T16" fmla="*/ 8 w 8"/>
                  <a:gd name="T17" fmla="*/ 23 h 36"/>
                  <a:gd name="T18" fmla="*/ 8 w 8"/>
                  <a:gd name="T19" fmla="*/ 23 h 36"/>
                  <a:gd name="T20" fmla="*/ 8 w 8"/>
                  <a:gd name="T21" fmla="*/ 23 h 36"/>
                  <a:gd name="T22" fmla="*/ 8 w 8"/>
                  <a:gd name="T23" fmla="*/ 23 h 36"/>
                  <a:gd name="T24" fmla="*/ 5 w 8"/>
                  <a:gd name="T25" fmla="*/ 28 h 36"/>
                  <a:gd name="T26" fmla="*/ 5 w 8"/>
                  <a:gd name="T27" fmla="*/ 28 h 36"/>
                  <a:gd name="T28" fmla="*/ 0 w 8"/>
                  <a:gd name="T29" fmla="*/ 36 h 36"/>
                  <a:gd name="T30" fmla="*/ 0 w 8"/>
                  <a:gd name="T31" fmla="*/ 36 h 36"/>
                  <a:gd name="T32" fmla="*/ 0 w 8"/>
                  <a:gd name="T33" fmla="*/ 36 h 36"/>
                  <a:gd name="T34" fmla="*/ 0 w 8"/>
                  <a:gd name="T35" fmla="*/ 33 h 36"/>
                  <a:gd name="T36" fmla="*/ 0 w 8"/>
                  <a:gd name="T37" fmla="*/ 33 h 36"/>
                  <a:gd name="T38" fmla="*/ 5 w 8"/>
                  <a:gd name="T39" fmla="*/ 28 h 36"/>
                  <a:gd name="T40" fmla="*/ 5 w 8"/>
                  <a:gd name="T41" fmla="*/ 23 h 36"/>
                  <a:gd name="T42" fmla="*/ 5 w 8"/>
                  <a:gd name="T43" fmla="*/ 19 h 36"/>
                  <a:gd name="T44" fmla="*/ 5 w 8"/>
                  <a:gd name="T45" fmla="*/ 14 h 36"/>
                  <a:gd name="T46" fmla="*/ 5 w 8"/>
                  <a:gd name="T47" fmla="*/ 14 h 36"/>
                  <a:gd name="T48" fmla="*/ 5 w 8"/>
                  <a:gd name="T49" fmla="*/ 14 h 36"/>
                  <a:gd name="T50" fmla="*/ 0 w 8"/>
                  <a:gd name="T51" fmla="*/ 9 h 36"/>
                  <a:gd name="T52" fmla="*/ 0 w 8"/>
                  <a:gd name="T53" fmla="*/ 9 h 36"/>
                  <a:gd name="T54" fmla="*/ 0 w 8"/>
                  <a:gd name="T55" fmla="*/ 5 h 36"/>
                  <a:gd name="T56" fmla="*/ 0 w 8"/>
                  <a:gd name="T57" fmla="*/ 5 h 36"/>
                  <a:gd name="T58" fmla="*/ 0 w 8"/>
                  <a:gd name="T59" fmla="*/ 0 h 36"/>
                  <a:gd name="T60" fmla="*/ 0 w 8"/>
                  <a:gd name="T61" fmla="*/ 0 h 36"/>
                  <a:gd name="T62" fmla="*/ 0 w 8"/>
                  <a:gd name="T63" fmla="*/ 0 h 36"/>
                  <a:gd name="T64" fmla="*/ 0 w 8"/>
                  <a:gd name="T65" fmla="*/ 0 h 36"/>
                  <a:gd name="T66" fmla="*/ 0 w 8"/>
                  <a:gd name="T67" fmla="*/ 0 h 36"/>
                  <a:gd name="T68" fmla="*/ 0 w 8"/>
                  <a:gd name="T69" fmla="*/ 0 h 36"/>
                  <a:gd name="T70" fmla="*/ 5 w 8"/>
                  <a:gd name="T71" fmla="*/ 0 h 36"/>
                  <a:gd name="T72" fmla="*/ 5 w 8"/>
                  <a:gd name="T73" fmla="*/ 0 h 36"/>
                  <a:gd name="T74" fmla="*/ 5 w 8"/>
                  <a:gd name="T7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36">
                    <a:moveTo>
                      <a:pt x="5" y="0"/>
                    </a:moveTo>
                    <a:lnTo>
                      <a:pt x="5" y="5"/>
                    </a:lnTo>
                    <a:lnTo>
                      <a:pt x="8" y="9"/>
                    </a:lnTo>
                    <a:lnTo>
                      <a:pt x="8" y="9"/>
                    </a:lnTo>
                    <a:lnTo>
                      <a:pt x="8" y="9"/>
                    </a:lnTo>
                    <a:lnTo>
                      <a:pt x="8" y="14"/>
                    </a:lnTo>
                    <a:lnTo>
                      <a:pt x="8" y="14"/>
                    </a:lnTo>
                    <a:lnTo>
                      <a:pt x="8" y="14"/>
                    </a:lnTo>
                    <a:lnTo>
                      <a:pt x="8" y="19"/>
                    </a:lnTo>
                    <a:lnTo>
                      <a:pt x="8" y="19"/>
                    </a:lnTo>
                    <a:lnTo>
                      <a:pt x="8" y="19"/>
                    </a:lnTo>
                    <a:lnTo>
                      <a:pt x="8" y="19"/>
                    </a:lnTo>
                    <a:lnTo>
                      <a:pt x="8" y="19"/>
                    </a:lnTo>
                    <a:lnTo>
                      <a:pt x="8" y="19"/>
                    </a:lnTo>
                    <a:lnTo>
                      <a:pt x="8" y="19"/>
                    </a:lnTo>
                    <a:lnTo>
                      <a:pt x="8" y="19"/>
                    </a:lnTo>
                    <a:lnTo>
                      <a:pt x="8" y="19"/>
                    </a:lnTo>
                    <a:lnTo>
                      <a:pt x="8" y="23"/>
                    </a:lnTo>
                    <a:lnTo>
                      <a:pt x="8" y="23"/>
                    </a:lnTo>
                    <a:lnTo>
                      <a:pt x="8" y="23"/>
                    </a:lnTo>
                    <a:lnTo>
                      <a:pt x="8" y="23"/>
                    </a:lnTo>
                    <a:lnTo>
                      <a:pt x="8" y="23"/>
                    </a:lnTo>
                    <a:lnTo>
                      <a:pt x="8" y="23"/>
                    </a:lnTo>
                    <a:lnTo>
                      <a:pt x="8" y="23"/>
                    </a:lnTo>
                    <a:lnTo>
                      <a:pt x="5" y="23"/>
                    </a:lnTo>
                    <a:lnTo>
                      <a:pt x="5" y="28"/>
                    </a:lnTo>
                    <a:lnTo>
                      <a:pt x="5" y="28"/>
                    </a:lnTo>
                    <a:lnTo>
                      <a:pt x="5" y="28"/>
                    </a:lnTo>
                    <a:lnTo>
                      <a:pt x="0" y="33"/>
                    </a:lnTo>
                    <a:lnTo>
                      <a:pt x="0" y="36"/>
                    </a:lnTo>
                    <a:lnTo>
                      <a:pt x="0" y="36"/>
                    </a:lnTo>
                    <a:lnTo>
                      <a:pt x="0" y="36"/>
                    </a:lnTo>
                    <a:lnTo>
                      <a:pt x="0" y="36"/>
                    </a:lnTo>
                    <a:lnTo>
                      <a:pt x="0" y="36"/>
                    </a:lnTo>
                    <a:lnTo>
                      <a:pt x="0" y="33"/>
                    </a:lnTo>
                    <a:lnTo>
                      <a:pt x="0" y="33"/>
                    </a:lnTo>
                    <a:lnTo>
                      <a:pt x="0" y="33"/>
                    </a:lnTo>
                    <a:lnTo>
                      <a:pt x="0" y="33"/>
                    </a:lnTo>
                    <a:lnTo>
                      <a:pt x="5" y="28"/>
                    </a:lnTo>
                    <a:lnTo>
                      <a:pt x="5" y="28"/>
                    </a:lnTo>
                    <a:lnTo>
                      <a:pt x="5" y="23"/>
                    </a:lnTo>
                    <a:lnTo>
                      <a:pt x="5" y="23"/>
                    </a:lnTo>
                    <a:lnTo>
                      <a:pt x="5" y="19"/>
                    </a:lnTo>
                    <a:lnTo>
                      <a:pt x="5" y="19"/>
                    </a:lnTo>
                    <a:lnTo>
                      <a:pt x="5" y="14"/>
                    </a:lnTo>
                    <a:lnTo>
                      <a:pt x="5" y="14"/>
                    </a:lnTo>
                    <a:lnTo>
                      <a:pt x="5" y="14"/>
                    </a:lnTo>
                    <a:lnTo>
                      <a:pt x="5" y="14"/>
                    </a:lnTo>
                    <a:lnTo>
                      <a:pt x="5" y="14"/>
                    </a:lnTo>
                    <a:lnTo>
                      <a:pt x="5" y="14"/>
                    </a:lnTo>
                    <a:lnTo>
                      <a:pt x="0" y="14"/>
                    </a:lnTo>
                    <a:lnTo>
                      <a:pt x="0" y="9"/>
                    </a:lnTo>
                    <a:lnTo>
                      <a:pt x="0" y="9"/>
                    </a:lnTo>
                    <a:lnTo>
                      <a:pt x="0" y="9"/>
                    </a:lnTo>
                    <a:lnTo>
                      <a:pt x="0" y="9"/>
                    </a:lnTo>
                    <a:lnTo>
                      <a:pt x="0" y="5"/>
                    </a:lnTo>
                    <a:lnTo>
                      <a:pt x="0" y="5"/>
                    </a:lnTo>
                    <a:lnTo>
                      <a:pt x="0" y="5"/>
                    </a:lnTo>
                    <a:lnTo>
                      <a:pt x="0" y="5"/>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5" y="0"/>
                    </a:lnTo>
                    <a:lnTo>
                      <a:pt x="5" y="0"/>
                    </a:lnTo>
                    <a:lnTo>
                      <a:pt x="5" y="0"/>
                    </a:lnTo>
                    <a:lnTo>
                      <a:pt x="5" y="0"/>
                    </a:lnTo>
                    <a:lnTo>
                      <a:pt x="5" y="0"/>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86" name="Freeform 394"/>
              <p:cNvSpPr>
                <a:spLocks/>
              </p:cNvSpPr>
              <p:nvPr/>
            </p:nvSpPr>
            <p:spPr bwMode="auto">
              <a:xfrm>
                <a:off x="3388" y="2140"/>
                <a:ext cx="83" cy="32"/>
              </a:xfrm>
              <a:custGeom>
                <a:avLst/>
                <a:gdLst>
                  <a:gd name="T0" fmla="*/ 4 w 83"/>
                  <a:gd name="T1" fmla="*/ 32 h 32"/>
                  <a:gd name="T2" fmla="*/ 12 w 83"/>
                  <a:gd name="T3" fmla="*/ 27 h 32"/>
                  <a:gd name="T4" fmla="*/ 17 w 83"/>
                  <a:gd name="T5" fmla="*/ 27 h 32"/>
                  <a:gd name="T6" fmla="*/ 25 w 83"/>
                  <a:gd name="T7" fmla="*/ 18 h 32"/>
                  <a:gd name="T8" fmla="*/ 29 w 83"/>
                  <a:gd name="T9" fmla="*/ 18 h 32"/>
                  <a:gd name="T10" fmla="*/ 41 w 83"/>
                  <a:gd name="T11" fmla="*/ 14 h 32"/>
                  <a:gd name="T12" fmla="*/ 37 w 83"/>
                  <a:gd name="T13" fmla="*/ 14 h 32"/>
                  <a:gd name="T14" fmla="*/ 25 w 83"/>
                  <a:gd name="T15" fmla="*/ 18 h 32"/>
                  <a:gd name="T16" fmla="*/ 17 w 83"/>
                  <a:gd name="T17" fmla="*/ 23 h 32"/>
                  <a:gd name="T18" fmla="*/ 17 w 83"/>
                  <a:gd name="T19" fmla="*/ 23 h 32"/>
                  <a:gd name="T20" fmla="*/ 17 w 83"/>
                  <a:gd name="T21" fmla="*/ 18 h 32"/>
                  <a:gd name="T22" fmla="*/ 41 w 83"/>
                  <a:gd name="T23" fmla="*/ 9 h 32"/>
                  <a:gd name="T24" fmla="*/ 53 w 83"/>
                  <a:gd name="T25" fmla="*/ 9 h 32"/>
                  <a:gd name="T26" fmla="*/ 75 w 83"/>
                  <a:gd name="T27" fmla="*/ 18 h 32"/>
                  <a:gd name="T28" fmla="*/ 83 w 83"/>
                  <a:gd name="T29" fmla="*/ 27 h 32"/>
                  <a:gd name="T30" fmla="*/ 66 w 83"/>
                  <a:gd name="T31" fmla="*/ 9 h 32"/>
                  <a:gd name="T32" fmla="*/ 41 w 83"/>
                  <a:gd name="T33" fmla="*/ 4 h 32"/>
                  <a:gd name="T34" fmla="*/ 58 w 83"/>
                  <a:gd name="T35" fmla="*/ 9 h 32"/>
                  <a:gd name="T36" fmla="*/ 70 w 83"/>
                  <a:gd name="T37" fmla="*/ 14 h 32"/>
                  <a:gd name="T38" fmla="*/ 62 w 83"/>
                  <a:gd name="T39" fmla="*/ 9 h 32"/>
                  <a:gd name="T40" fmla="*/ 50 w 83"/>
                  <a:gd name="T41" fmla="*/ 4 h 32"/>
                  <a:gd name="T42" fmla="*/ 50 w 83"/>
                  <a:gd name="T43" fmla="*/ 4 h 32"/>
                  <a:gd name="T44" fmla="*/ 53 w 83"/>
                  <a:gd name="T45" fmla="*/ 4 h 32"/>
                  <a:gd name="T46" fmla="*/ 45 w 83"/>
                  <a:gd name="T47" fmla="*/ 4 h 32"/>
                  <a:gd name="T48" fmla="*/ 41 w 83"/>
                  <a:gd name="T49" fmla="*/ 0 h 32"/>
                  <a:gd name="T50" fmla="*/ 25 w 83"/>
                  <a:gd name="T51" fmla="*/ 4 h 32"/>
                  <a:gd name="T52" fmla="*/ 20 w 83"/>
                  <a:gd name="T53" fmla="*/ 9 h 32"/>
                  <a:gd name="T54" fmla="*/ 20 w 83"/>
                  <a:gd name="T55" fmla="*/ 4 h 32"/>
                  <a:gd name="T56" fmla="*/ 17 w 83"/>
                  <a:gd name="T57" fmla="*/ 9 h 32"/>
                  <a:gd name="T58" fmla="*/ 12 w 83"/>
                  <a:gd name="T59" fmla="*/ 14 h 32"/>
                  <a:gd name="T60" fmla="*/ 8 w 83"/>
                  <a:gd name="T61" fmla="*/ 18 h 32"/>
                  <a:gd name="T62" fmla="*/ 4 w 83"/>
                  <a:gd name="T63" fmla="*/ 23 h 32"/>
                  <a:gd name="T64" fmla="*/ 4 w 83"/>
                  <a:gd name="T65" fmla="*/ 23 h 32"/>
                  <a:gd name="T66" fmla="*/ 4 w 83"/>
                  <a:gd name="T67" fmla="*/ 18 h 32"/>
                  <a:gd name="T68" fmla="*/ 4 w 83"/>
                  <a:gd name="T69" fmla="*/ 23 h 32"/>
                  <a:gd name="T70" fmla="*/ 4 w 83"/>
                  <a:gd name="T71" fmla="*/ 23 h 32"/>
                  <a:gd name="T72" fmla="*/ 4 w 83"/>
                  <a:gd name="T73" fmla="*/ 27 h 32"/>
                  <a:gd name="T74" fmla="*/ 4 w 83"/>
                  <a:gd name="T75" fmla="*/ 27 h 32"/>
                  <a:gd name="T76" fmla="*/ 0 w 83"/>
                  <a:gd name="T77" fmla="*/ 32 h 32"/>
                  <a:gd name="T78" fmla="*/ 0 w 83"/>
                  <a:gd name="T79" fmla="*/ 32 h 32"/>
                  <a:gd name="T80" fmla="*/ 4 w 83"/>
                  <a:gd name="T81" fmla="*/ 32 h 32"/>
                  <a:gd name="T82" fmla="*/ 4 w 83"/>
                  <a:gd name="T8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32">
                    <a:moveTo>
                      <a:pt x="4" y="32"/>
                    </a:moveTo>
                    <a:lnTo>
                      <a:pt x="4" y="32"/>
                    </a:lnTo>
                    <a:lnTo>
                      <a:pt x="8" y="32"/>
                    </a:lnTo>
                    <a:lnTo>
                      <a:pt x="12" y="27"/>
                    </a:lnTo>
                    <a:lnTo>
                      <a:pt x="12" y="27"/>
                    </a:lnTo>
                    <a:lnTo>
                      <a:pt x="17" y="27"/>
                    </a:lnTo>
                    <a:lnTo>
                      <a:pt x="20" y="23"/>
                    </a:lnTo>
                    <a:lnTo>
                      <a:pt x="25" y="18"/>
                    </a:lnTo>
                    <a:lnTo>
                      <a:pt x="25" y="18"/>
                    </a:lnTo>
                    <a:lnTo>
                      <a:pt x="29" y="18"/>
                    </a:lnTo>
                    <a:lnTo>
                      <a:pt x="33" y="14"/>
                    </a:lnTo>
                    <a:lnTo>
                      <a:pt x="41" y="14"/>
                    </a:lnTo>
                    <a:lnTo>
                      <a:pt x="41" y="14"/>
                    </a:lnTo>
                    <a:lnTo>
                      <a:pt x="37" y="14"/>
                    </a:lnTo>
                    <a:lnTo>
                      <a:pt x="33" y="14"/>
                    </a:lnTo>
                    <a:lnTo>
                      <a:pt x="25" y="18"/>
                    </a:lnTo>
                    <a:lnTo>
                      <a:pt x="25" y="18"/>
                    </a:lnTo>
                    <a:lnTo>
                      <a:pt x="17" y="23"/>
                    </a:lnTo>
                    <a:lnTo>
                      <a:pt x="17" y="23"/>
                    </a:lnTo>
                    <a:lnTo>
                      <a:pt x="17" y="23"/>
                    </a:lnTo>
                    <a:lnTo>
                      <a:pt x="17" y="23"/>
                    </a:lnTo>
                    <a:lnTo>
                      <a:pt x="17" y="18"/>
                    </a:lnTo>
                    <a:lnTo>
                      <a:pt x="25" y="14"/>
                    </a:lnTo>
                    <a:lnTo>
                      <a:pt x="41" y="9"/>
                    </a:lnTo>
                    <a:lnTo>
                      <a:pt x="41" y="9"/>
                    </a:lnTo>
                    <a:lnTo>
                      <a:pt x="53" y="9"/>
                    </a:lnTo>
                    <a:lnTo>
                      <a:pt x="66" y="14"/>
                    </a:lnTo>
                    <a:lnTo>
                      <a:pt x="75" y="18"/>
                    </a:lnTo>
                    <a:lnTo>
                      <a:pt x="75" y="18"/>
                    </a:lnTo>
                    <a:lnTo>
                      <a:pt x="83" y="27"/>
                    </a:lnTo>
                    <a:lnTo>
                      <a:pt x="78" y="23"/>
                    </a:lnTo>
                    <a:lnTo>
                      <a:pt x="66" y="9"/>
                    </a:lnTo>
                    <a:lnTo>
                      <a:pt x="41" y="4"/>
                    </a:lnTo>
                    <a:lnTo>
                      <a:pt x="41" y="4"/>
                    </a:lnTo>
                    <a:lnTo>
                      <a:pt x="45" y="4"/>
                    </a:lnTo>
                    <a:lnTo>
                      <a:pt x="58" y="9"/>
                    </a:lnTo>
                    <a:lnTo>
                      <a:pt x="70" y="14"/>
                    </a:lnTo>
                    <a:lnTo>
                      <a:pt x="70" y="14"/>
                    </a:lnTo>
                    <a:lnTo>
                      <a:pt x="66" y="14"/>
                    </a:lnTo>
                    <a:lnTo>
                      <a:pt x="62" y="9"/>
                    </a:lnTo>
                    <a:lnTo>
                      <a:pt x="50" y="4"/>
                    </a:lnTo>
                    <a:lnTo>
                      <a:pt x="50" y="4"/>
                    </a:lnTo>
                    <a:lnTo>
                      <a:pt x="50" y="4"/>
                    </a:lnTo>
                    <a:lnTo>
                      <a:pt x="50" y="4"/>
                    </a:lnTo>
                    <a:lnTo>
                      <a:pt x="53" y="4"/>
                    </a:lnTo>
                    <a:lnTo>
                      <a:pt x="53" y="4"/>
                    </a:lnTo>
                    <a:lnTo>
                      <a:pt x="50" y="4"/>
                    </a:lnTo>
                    <a:lnTo>
                      <a:pt x="45" y="4"/>
                    </a:lnTo>
                    <a:lnTo>
                      <a:pt x="41" y="0"/>
                    </a:lnTo>
                    <a:lnTo>
                      <a:pt x="41" y="0"/>
                    </a:lnTo>
                    <a:lnTo>
                      <a:pt x="29" y="4"/>
                    </a:lnTo>
                    <a:lnTo>
                      <a:pt x="25" y="4"/>
                    </a:lnTo>
                    <a:lnTo>
                      <a:pt x="20" y="9"/>
                    </a:lnTo>
                    <a:lnTo>
                      <a:pt x="20" y="9"/>
                    </a:lnTo>
                    <a:lnTo>
                      <a:pt x="25" y="4"/>
                    </a:lnTo>
                    <a:lnTo>
                      <a:pt x="20" y="4"/>
                    </a:lnTo>
                    <a:lnTo>
                      <a:pt x="20" y="9"/>
                    </a:lnTo>
                    <a:lnTo>
                      <a:pt x="17" y="9"/>
                    </a:lnTo>
                    <a:lnTo>
                      <a:pt x="17" y="9"/>
                    </a:lnTo>
                    <a:lnTo>
                      <a:pt x="12" y="14"/>
                    </a:lnTo>
                    <a:lnTo>
                      <a:pt x="8" y="14"/>
                    </a:lnTo>
                    <a:lnTo>
                      <a:pt x="8" y="18"/>
                    </a:lnTo>
                    <a:lnTo>
                      <a:pt x="8" y="18"/>
                    </a:lnTo>
                    <a:lnTo>
                      <a:pt x="4" y="23"/>
                    </a:lnTo>
                    <a:lnTo>
                      <a:pt x="4" y="23"/>
                    </a:lnTo>
                    <a:lnTo>
                      <a:pt x="4" y="23"/>
                    </a:lnTo>
                    <a:lnTo>
                      <a:pt x="4" y="23"/>
                    </a:lnTo>
                    <a:lnTo>
                      <a:pt x="4" y="18"/>
                    </a:lnTo>
                    <a:lnTo>
                      <a:pt x="4" y="23"/>
                    </a:lnTo>
                    <a:lnTo>
                      <a:pt x="4" y="23"/>
                    </a:lnTo>
                    <a:lnTo>
                      <a:pt x="4" y="23"/>
                    </a:lnTo>
                    <a:lnTo>
                      <a:pt x="4" y="23"/>
                    </a:lnTo>
                    <a:lnTo>
                      <a:pt x="4" y="27"/>
                    </a:lnTo>
                    <a:lnTo>
                      <a:pt x="4" y="27"/>
                    </a:lnTo>
                    <a:lnTo>
                      <a:pt x="4" y="27"/>
                    </a:lnTo>
                    <a:lnTo>
                      <a:pt x="4" y="27"/>
                    </a:lnTo>
                    <a:lnTo>
                      <a:pt x="0" y="27"/>
                    </a:lnTo>
                    <a:lnTo>
                      <a:pt x="0" y="32"/>
                    </a:lnTo>
                    <a:lnTo>
                      <a:pt x="0" y="32"/>
                    </a:lnTo>
                    <a:lnTo>
                      <a:pt x="0" y="32"/>
                    </a:lnTo>
                    <a:lnTo>
                      <a:pt x="4" y="32"/>
                    </a:lnTo>
                    <a:lnTo>
                      <a:pt x="4" y="32"/>
                    </a:lnTo>
                    <a:lnTo>
                      <a:pt x="4" y="32"/>
                    </a:lnTo>
                    <a:lnTo>
                      <a:pt x="4" y="32"/>
                    </a:lnTo>
                    <a:lnTo>
                      <a:pt x="4" y="32"/>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87" name="Freeform 395"/>
              <p:cNvSpPr>
                <a:spLocks/>
              </p:cNvSpPr>
              <p:nvPr/>
            </p:nvSpPr>
            <p:spPr bwMode="auto">
              <a:xfrm>
                <a:off x="3383" y="2172"/>
                <a:ext cx="13" cy="36"/>
              </a:xfrm>
              <a:custGeom>
                <a:avLst/>
                <a:gdLst>
                  <a:gd name="T0" fmla="*/ 5 w 13"/>
                  <a:gd name="T1" fmla="*/ 5 h 36"/>
                  <a:gd name="T2" fmla="*/ 5 w 13"/>
                  <a:gd name="T3" fmla="*/ 9 h 36"/>
                  <a:gd name="T4" fmla="*/ 5 w 13"/>
                  <a:gd name="T5" fmla="*/ 14 h 36"/>
                  <a:gd name="T6" fmla="*/ 5 w 13"/>
                  <a:gd name="T7" fmla="*/ 14 h 36"/>
                  <a:gd name="T8" fmla="*/ 0 w 13"/>
                  <a:gd name="T9" fmla="*/ 19 h 36"/>
                  <a:gd name="T10" fmla="*/ 0 w 13"/>
                  <a:gd name="T11" fmla="*/ 23 h 36"/>
                  <a:gd name="T12" fmla="*/ 5 w 13"/>
                  <a:gd name="T13" fmla="*/ 23 h 36"/>
                  <a:gd name="T14" fmla="*/ 5 w 13"/>
                  <a:gd name="T15" fmla="*/ 19 h 36"/>
                  <a:gd name="T16" fmla="*/ 5 w 13"/>
                  <a:gd name="T17" fmla="*/ 23 h 36"/>
                  <a:gd name="T18" fmla="*/ 5 w 13"/>
                  <a:gd name="T19" fmla="*/ 23 h 36"/>
                  <a:gd name="T20" fmla="*/ 5 w 13"/>
                  <a:gd name="T21" fmla="*/ 23 h 36"/>
                  <a:gd name="T22" fmla="*/ 5 w 13"/>
                  <a:gd name="T23" fmla="*/ 23 h 36"/>
                  <a:gd name="T24" fmla="*/ 5 w 13"/>
                  <a:gd name="T25" fmla="*/ 28 h 36"/>
                  <a:gd name="T26" fmla="*/ 9 w 13"/>
                  <a:gd name="T27" fmla="*/ 28 h 36"/>
                  <a:gd name="T28" fmla="*/ 9 w 13"/>
                  <a:gd name="T29" fmla="*/ 33 h 36"/>
                  <a:gd name="T30" fmla="*/ 9 w 13"/>
                  <a:gd name="T31" fmla="*/ 33 h 36"/>
                  <a:gd name="T32" fmla="*/ 9 w 13"/>
                  <a:gd name="T33" fmla="*/ 36 h 36"/>
                  <a:gd name="T34" fmla="*/ 13 w 13"/>
                  <a:gd name="T35" fmla="*/ 33 h 36"/>
                  <a:gd name="T36" fmla="*/ 9 w 13"/>
                  <a:gd name="T37" fmla="*/ 33 h 36"/>
                  <a:gd name="T38" fmla="*/ 13 w 13"/>
                  <a:gd name="T39" fmla="*/ 28 h 36"/>
                  <a:gd name="T40" fmla="*/ 13 w 13"/>
                  <a:gd name="T41" fmla="*/ 23 h 36"/>
                  <a:gd name="T42" fmla="*/ 13 w 13"/>
                  <a:gd name="T43" fmla="*/ 19 h 36"/>
                  <a:gd name="T44" fmla="*/ 13 w 13"/>
                  <a:gd name="T45" fmla="*/ 19 h 36"/>
                  <a:gd name="T46" fmla="*/ 13 w 13"/>
                  <a:gd name="T47" fmla="*/ 19 h 36"/>
                  <a:gd name="T48" fmla="*/ 13 w 13"/>
                  <a:gd name="T49" fmla="*/ 19 h 36"/>
                  <a:gd name="T50" fmla="*/ 13 w 13"/>
                  <a:gd name="T51" fmla="*/ 14 h 36"/>
                  <a:gd name="T52" fmla="*/ 13 w 13"/>
                  <a:gd name="T53" fmla="*/ 14 h 36"/>
                  <a:gd name="T54" fmla="*/ 13 w 13"/>
                  <a:gd name="T55" fmla="*/ 5 h 36"/>
                  <a:gd name="T56" fmla="*/ 13 w 13"/>
                  <a:gd name="T57" fmla="*/ 5 h 36"/>
                  <a:gd name="T58" fmla="*/ 13 w 13"/>
                  <a:gd name="T59" fmla="*/ 0 h 36"/>
                  <a:gd name="T60" fmla="*/ 13 w 13"/>
                  <a:gd name="T61" fmla="*/ 0 h 36"/>
                  <a:gd name="T62" fmla="*/ 13 w 13"/>
                  <a:gd name="T63" fmla="*/ 0 h 36"/>
                  <a:gd name="T64" fmla="*/ 13 w 13"/>
                  <a:gd name="T65" fmla="*/ 0 h 36"/>
                  <a:gd name="T66" fmla="*/ 13 w 13"/>
                  <a:gd name="T67" fmla="*/ 0 h 36"/>
                  <a:gd name="T68" fmla="*/ 13 w 13"/>
                  <a:gd name="T69" fmla="*/ 0 h 36"/>
                  <a:gd name="T70" fmla="*/ 9 w 13"/>
                  <a:gd name="T71" fmla="*/ 0 h 36"/>
                  <a:gd name="T72" fmla="*/ 5 w 13"/>
                  <a:gd name="T73" fmla="*/ 0 h 36"/>
                  <a:gd name="T74" fmla="*/ 5 w 13"/>
                  <a:gd name="T7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 h="36">
                    <a:moveTo>
                      <a:pt x="5" y="0"/>
                    </a:moveTo>
                    <a:lnTo>
                      <a:pt x="5" y="5"/>
                    </a:lnTo>
                    <a:lnTo>
                      <a:pt x="5" y="9"/>
                    </a:lnTo>
                    <a:lnTo>
                      <a:pt x="5" y="9"/>
                    </a:lnTo>
                    <a:lnTo>
                      <a:pt x="5" y="9"/>
                    </a:lnTo>
                    <a:lnTo>
                      <a:pt x="5" y="14"/>
                    </a:lnTo>
                    <a:lnTo>
                      <a:pt x="5" y="14"/>
                    </a:lnTo>
                    <a:lnTo>
                      <a:pt x="5" y="14"/>
                    </a:lnTo>
                    <a:lnTo>
                      <a:pt x="0" y="19"/>
                    </a:lnTo>
                    <a:lnTo>
                      <a:pt x="0" y="19"/>
                    </a:lnTo>
                    <a:lnTo>
                      <a:pt x="0" y="19"/>
                    </a:lnTo>
                    <a:lnTo>
                      <a:pt x="0" y="23"/>
                    </a:lnTo>
                    <a:lnTo>
                      <a:pt x="5" y="23"/>
                    </a:lnTo>
                    <a:lnTo>
                      <a:pt x="5" y="23"/>
                    </a:lnTo>
                    <a:lnTo>
                      <a:pt x="5" y="23"/>
                    </a:lnTo>
                    <a:lnTo>
                      <a:pt x="5" y="19"/>
                    </a:lnTo>
                    <a:lnTo>
                      <a:pt x="5" y="19"/>
                    </a:lnTo>
                    <a:lnTo>
                      <a:pt x="5" y="23"/>
                    </a:lnTo>
                    <a:lnTo>
                      <a:pt x="5" y="23"/>
                    </a:lnTo>
                    <a:lnTo>
                      <a:pt x="5" y="23"/>
                    </a:lnTo>
                    <a:lnTo>
                      <a:pt x="5" y="23"/>
                    </a:lnTo>
                    <a:lnTo>
                      <a:pt x="5" y="23"/>
                    </a:lnTo>
                    <a:lnTo>
                      <a:pt x="5" y="23"/>
                    </a:lnTo>
                    <a:lnTo>
                      <a:pt x="5" y="23"/>
                    </a:lnTo>
                    <a:lnTo>
                      <a:pt x="5" y="23"/>
                    </a:lnTo>
                    <a:lnTo>
                      <a:pt x="5" y="28"/>
                    </a:lnTo>
                    <a:lnTo>
                      <a:pt x="9" y="28"/>
                    </a:lnTo>
                    <a:lnTo>
                      <a:pt x="9" y="28"/>
                    </a:lnTo>
                    <a:lnTo>
                      <a:pt x="9" y="33"/>
                    </a:lnTo>
                    <a:lnTo>
                      <a:pt x="9" y="33"/>
                    </a:lnTo>
                    <a:lnTo>
                      <a:pt x="9" y="33"/>
                    </a:lnTo>
                    <a:lnTo>
                      <a:pt x="9" y="33"/>
                    </a:lnTo>
                    <a:lnTo>
                      <a:pt x="9" y="36"/>
                    </a:lnTo>
                    <a:lnTo>
                      <a:pt x="9" y="36"/>
                    </a:lnTo>
                    <a:lnTo>
                      <a:pt x="13" y="33"/>
                    </a:lnTo>
                    <a:lnTo>
                      <a:pt x="13" y="33"/>
                    </a:lnTo>
                    <a:lnTo>
                      <a:pt x="9" y="33"/>
                    </a:lnTo>
                    <a:lnTo>
                      <a:pt x="9" y="33"/>
                    </a:lnTo>
                    <a:lnTo>
                      <a:pt x="13" y="28"/>
                    </a:lnTo>
                    <a:lnTo>
                      <a:pt x="13" y="28"/>
                    </a:lnTo>
                    <a:lnTo>
                      <a:pt x="13" y="23"/>
                    </a:lnTo>
                    <a:lnTo>
                      <a:pt x="13" y="23"/>
                    </a:lnTo>
                    <a:lnTo>
                      <a:pt x="13" y="19"/>
                    </a:lnTo>
                    <a:lnTo>
                      <a:pt x="13" y="19"/>
                    </a:lnTo>
                    <a:lnTo>
                      <a:pt x="13" y="19"/>
                    </a:lnTo>
                    <a:lnTo>
                      <a:pt x="13" y="19"/>
                    </a:lnTo>
                    <a:lnTo>
                      <a:pt x="13" y="19"/>
                    </a:lnTo>
                    <a:lnTo>
                      <a:pt x="13" y="19"/>
                    </a:lnTo>
                    <a:lnTo>
                      <a:pt x="13" y="19"/>
                    </a:lnTo>
                    <a:lnTo>
                      <a:pt x="13" y="19"/>
                    </a:lnTo>
                    <a:lnTo>
                      <a:pt x="13" y="19"/>
                    </a:lnTo>
                    <a:lnTo>
                      <a:pt x="13" y="14"/>
                    </a:lnTo>
                    <a:lnTo>
                      <a:pt x="13" y="14"/>
                    </a:lnTo>
                    <a:lnTo>
                      <a:pt x="13" y="14"/>
                    </a:lnTo>
                    <a:lnTo>
                      <a:pt x="13" y="9"/>
                    </a:lnTo>
                    <a:lnTo>
                      <a:pt x="13" y="5"/>
                    </a:lnTo>
                    <a:lnTo>
                      <a:pt x="13" y="5"/>
                    </a:lnTo>
                    <a:lnTo>
                      <a:pt x="13" y="5"/>
                    </a:lnTo>
                    <a:lnTo>
                      <a:pt x="13" y="5"/>
                    </a:lnTo>
                    <a:lnTo>
                      <a:pt x="13" y="0"/>
                    </a:lnTo>
                    <a:lnTo>
                      <a:pt x="13" y="0"/>
                    </a:lnTo>
                    <a:lnTo>
                      <a:pt x="13" y="0"/>
                    </a:lnTo>
                    <a:lnTo>
                      <a:pt x="13" y="0"/>
                    </a:lnTo>
                    <a:lnTo>
                      <a:pt x="13" y="0"/>
                    </a:lnTo>
                    <a:lnTo>
                      <a:pt x="13" y="0"/>
                    </a:lnTo>
                    <a:lnTo>
                      <a:pt x="13" y="0"/>
                    </a:lnTo>
                    <a:lnTo>
                      <a:pt x="13" y="0"/>
                    </a:lnTo>
                    <a:lnTo>
                      <a:pt x="13" y="0"/>
                    </a:lnTo>
                    <a:lnTo>
                      <a:pt x="13" y="0"/>
                    </a:lnTo>
                    <a:lnTo>
                      <a:pt x="13" y="0"/>
                    </a:lnTo>
                    <a:lnTo>
                      <a:pt x="9" y="0"/>
                    </a:lnTo>
                    <a:lnTo>
                      <a:pt x="9" y="0"/>
                    </a:lnTo>
                    <a:lnTo>
                      <a:pt x="9" y="0"/>
                    </a:lnTo>
                    <a:lnTo>
                      <a:pt x="5" y="0"/>
                    </a:lnTo>
                    <a:lnTo>
                      <a:pt x="5" y="0"/>
                    </a:lnTo>
                    <a:lnTo>
                      <a:pt x="5" y="0"/>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88" name="Freeform 396"/>
              <p:cNvSpPr>
                <a:spLocks/>
              </p:cNvSpPr>
              <p:nvPr/>
            </p:nvSpPr>
            <p:spPr bwMode="auto">
              <a:xfrm>
                <a:off x="3408" y="2195"/>
                <a:ext cx="25" cy="5"/>
              </a:xfrm>
              <a:custGeom>
                <a:avLst/>
                <a:gdLst>
                  <a:gd name="T0" fmla="*/ 25 w 25"/>
                  <a:gd name="T1" fmla="*/ 0 h 5"/>
                  <a:gd name="T2" fmla="*/ 25 w 25"/>
                  <a:gd name="T3" fmla="*/ 5 h 5"/>
                  <a:gd name="T4" fmla="*/ 21 w 25"/>
                  <a:gd name="T5" fmla="*/ 5 h 5"/>
                  <a:gd name="T6" fmla="*/ 21 w 25"/>
                  <a:gd name="T7" fmla="*/ 0 h 5"/>
                  <a:gd name="T8" fmla="*/ 21 w 25"/>
                  <a:gd name="T9" fmla="*/ 0 h 5"/>
                  <a:gd name="T10" fmla="*/ 17 w 25"/>
                  <a:gd name="T11" fmla="*/ 0 h 5"/>
                  <a:gd name="T12" fmla="*/ 13 w 25"/>
                  <a:gd name="T13" fmla="*/ 0 h 5"/>
                  <a:gd name="T14" fmla="*/ 9 w 25"/>
                  <a:gd name="T15" fmla="*/ 0 h 5"/>
                  <a:gd name="T16" fmla="*/ 9 w 25"/>
                  <a:gd name="T17" fmla="*/ 0 h 5"/>
                  <a:gd name="T18" fmla="*/ 5 w 25"/>
                  <a:gd name="T19" fmla="*/ 5 h 5"/>
                  <a:gd name="T20" fmla="*/ 0 w 25"/>
                  <a:gd name="T21" fmla="*/ 5 h 5"/>
                  <a:gd name="T22" fmla="*/ 0 w 25"/>
                  <a:gd name="T23" fmla="*/ 5 h 5"/>
                  <a:gd name="T24" fmla="*/ 0 w 25"/>
                  <a:gd name="T25" fmla="*/ 5 h 5"/>
                  <a:gd name="T26" fmla="*/ 0 w 25"/>
                  <a:gd name="T27" fmla="*/ 5 h 5"/>
                  <a:gd name="T28" fmla="*/ 0 w 25"/>
                  <a:gd name="T29" fmla="*/ 5 h 5"/>
                  <a:gd name="T30" fmla="*/ 5 w 25"/>
                  <a:gd name="T31" fmla="*/ 0 h 5"/>
                  <a:gd name="T32" fmla="*/ 5 w 25"/>
                  <a:gd name="T33" fmla="*/ 0 h 5"/>
                  <a:gd name="T34" fmla="*/ 9 w 25"/>
                  <a:gd name="T35" fmla="*/ 0 h 5"/>
                  <a:gd name="T36" fmla="*/ 13 w 25"/>
                  <a:gd name="T37" fmla="*/ 0 h 5"/>
                  <a:gd name="T38" fmla="*/ 17 w 25"/>
                  <a:gd name="T39" fmla="*/ 0 h 5"/>
                  <a:gd name="T40" fmla="*/ 17 w 25"/>
                  <a:gd name="T41" fmla="*/ 0 h 5"/>
                  <a:gd name="T42" fmla="*/ 17 w 25"/>
                  <a:gd name="T43" fmla="*/ 0 h 5"/>
                  <a:gd name="T44" fmla="*/ 21 w 25"/>
                  <a:gd name="T45" fmla="*/ 0 h 5"/>
                  <a:gd name="T46" fmla="*/ 25 w 25"/>
                  <a:gd name="T47" fmla="*/ 0 h 5"/>
                  <a:gd name="T48" fmla="*/ 25 w 25"/>
                  <a:gd name="T49" fmla="*/ 0 h 5"/>
                  <a:gd name="T50" fmla="*/ 25 w 25"/>
                  <a:gd name="T51" fmla="*/ 0 h 5"/>
                  <a:gd name="T52" fmla="*/ 25 w 25"/>
                  <a:gd name="T53" fmla="*/ 0 h 5"/>
                  <a:gd name="T54" fmla="*/ 25 w 25"/>
                  <a:gd name="T5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5">
                    <a:moveTo>
                      <a:pt x="25" y="0"/>
                    </a:moveTo>
                    <a:lnTo>
                      <a:pt x="25" y="5"/>
                    </a:lnTo>
                    <a:lnTo>
                      <a:pt x="21" y="5"/>
                    </a:lnTo>
                    <a:lnTo>
                      <a:pt x="21" y="0"/>
                    </a:lnTo>
                    <a:lnTo>
                      <a:pt x="21" y="0"/>
                    </a:lnTo>
                    <a:lnTo>
                      <a:pt x="17" y="0"/>
                    </a:lnTo>
                    <a:lnTo>
                      <a:pt x="13" y="0"/>
                    </a:lnTo>
                    <a:lnTo>
                      <a:pt x="9" y="0"/>
                    </a:lnTo>
                    <a:lnTo>
                      <a:pt x="9" y="0"/>
                    </a:lnTo>
                    <a:lnTo>
                      <a:pt x="5" y="5"/>
                    </a:lnTo>
                    <a:lnTo>
                      <a:pt x="0" y="5"/>
                    </a:lnTo>
                    <a:lnTo>
                      <a:pt x="0" y="5"/>
                    </a:lnTo>
                    <a:lnTo>
                      <a:pt x="0" y="5"/>
                    </a:lnTo>
                    <a:lnTo>
                      <a:pt x="0" y="5"/>
                    </a:lnTo>
                    <a:lnTo>
                      <a:pt x="0" y="5"/>
                    </a:lnTo>
                    <a:lnTo>
                      <a:pt x="5" y="0"/>
                    </a:lnTo>
                    <a:lnTo>
                      <a:pt x="5" y="0"/>
                    </a:lnTo>
                    <a:lnTo>
                      <a:pt x="9" y="0"/>
                    </a:lnTo>
                    <a:lnTo>
                      <a:pt x="13" y="0"/>
                    </a:lnTo>
                    <a:lnTo>
                      <a:pt x="17" y="0"/>
                    </a:lnTo>
                    <a:lnTo>
                      <a:pt x="17" y="0"/>
                    </a:lnTo>
                    <a:lnTo>
                      <a:pt x="17" y="0"/>
                    </a:lnTo>
                    <a:lnTo>
                      <a:pt x="21" y="0"/>
                    </a:lnTo>
                    <a:lnTo>
                      <a:pt x="25" y="0"/>
                    </a:lnTo>
                    <a:lnTo>
                      <a:pt x="25" y="0"/>
                    </a:lnTo>
                    <a:lnTo>
                      <a:pt x="25" y="0"/>
                    </a:lnTo>
                    <a:lnTo>
                      <a:pt x="25" y="0"/>
                    </a:lnTo>
                    <a:lnTo>
                      <a:pt x="25" y="0"/>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89" name="Freeform 397"/>
              <p:cNvSpPr>
                <a:spLocks/>
              </p:cNvSpPr>
              <p:nvPr/>
            </p:nvSpPr>
            <p:spPr bwMode="auto">
              <a:xfrm>
                <a:off x="3441" y="2191"/>
                <a:ext cx="22" cy="9"/>
              </a:xfrm>
              <a:custGeom>
                <a:avLst/>
                <a:gdLst>
                  <a:gd name="T0" fmla="*/ 0 w 22"/>
                  <a:gd name="T1" fmla="*/ 4 h 9"/>
                  <a:gd name="T2" fmla="*/ 0 w 22"/>
                  <a:gd name="T3" fmla="*/ 4 h 9"/>
                  <a:gd name="T4" fmla="*/ 5 w 22"/>
                  <a:gd name="T5" fmla="*/ 9 h 9"/>
                  <a:gd name="T6" fmla="*/ 9 w 22"/>
                  <a:gd name="T7" fmla="*/ 4 h 9"/>
                  <a:gd name="T8" fmla="*/ 9 w 22"/>
                  <a:gd name="T9" fmla="*/ 4 h 9"/>
                  <a:gd name="T10" fmla="*/ 13 w 22"/>
                  <a:gd name="T11" fmla="*/ 4 h 9"/>
                  <a:gd name="T12" fmla="*/ 13 w 22"/>
                  <a:gd name="T13" fmla="*/ 4 h 9"/>
                  <a:gd name="T14" fmla="*/ 17 w 22"/>
                  <a:gd name="T15" fmla="*/ 4 h 9"/>
                  <a:gd name="T16" fmla="*/ 17 w 22"/>
                  <a:gd name="T17" fmla="*/ 4 h 9"/>
                  <a:gd name="T18" fmla="*/ 17 w 22"/>
                  <a:gd name="T19" fmla="*/ 4 h 9"/>
                  <a:gd name="T20" fmla="*/ 17 w 22"/>
                  <a:gd name="T21" fmla="*/ 4 h 9"/>
                  <a:gd name="T22" fmla="*/ 22 w 22"/>
                  <a:gd name="T23" fmla="*/ 4 h 9"/>
                  <a:gd name="T24" fmla="*/ 22 w 22"/>
                  <a:gd name="T25" fmla="*/ 4 h 9"/>
                  <a:gd name="T26" fmla="*/ 22 w 22"/>
                  <a:gd name="T27" fmla="*/ 4 h 9"/>
                  <a:gd name="T28" fmla="*/ 22 w 22"/>
                  <a:gd name="T29" fmla="*/ 4 h 9"/>
                  <a:gd name="T30" fmla="*/ 22 w 22"/>
                  <a:gd name="T31" fmla="*/ 0 h 9"/>
                  <a:gd name="T32" fmla="*/ 22 w 22"/>
                  <a:gd name="T33" fmla="*/ 0 h 9"/>
                  <a:gd name="T34" fmla="*/ 17 w 22"/>
                  <a:gd name="T35" fmla="*/ 0 h 9"/>
                  <a:gd name="T36" fmla="*/ 13 w 22"/>
                  <a:gd name="T37" fmla="*/ 0 h 9"/>
                  <a:gd name="T38" fmla="*/ 13 w 22"/>
                  <a:gd name="T39" fmla="*/ 0 h 9"/>
                  <a:gd name="T40" fmla="*/ 13 w 22"/>
                  <a:gd name="T41" fmla="*/ 0 h 9"/>
                  <a:gd name="T42" fmla="*/ 9 w 22"/>
                  <a:gd name="T43" fmla="*/ 4 h 9"/>
                  <a:gd name="T44" fmla="*/ 5 w 22"/>
                  <a:gd name="T45" fmla="*/ 4 h 9"/>
                  <a:gd name="T46" fmla="*/ 5 w 22"/>
                  <a:gd name="T47" fmla="*/ 4 h 9"/>
                  <a:gd name="T48" fmla="*/ 5 w 22"/>
                  <a:gd name="T49" fmla="*/ 4 h 9"/>
                  <a:gd name="T50" fmla="*/ 5 w 22"/>
                  <a:gd name="T51" fmla="*/ 4 h 9"/>
                  <a:gd name="T52" fmla="*/ 0 w 22"/>
                  <a:gd name="T53" fmla="*/ 4 h 9"/>
                  <a:gd name="T54" fmla="*/ 0 w 22"/>
                  <a:gd name="T5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9">
                    <a:moveTo>
                      <a:pt x="0" y="4"/>
                    </a:moveTo>
                    <a:lnTo>
                      <a:pt x="0" y="4"/>
                    </a:lnTo>
                    <a:lnTo>
                      <a:pt x="5" y="9"/>
                    </a:lnTo>
                    <a:lnTo>
                      <a:pt x="9" y="4"/>
                    </a:lnTo>
                    <a:lnTo>
                      <a:pt x="9" y="4"/>
                    </a:lnTo>
                    <a:lnTo>
                      <a:pt x="13" y="4"/>
                    </a:lnTo>
                    <a:lnTo>
                      <a:pt x="13" y="4"/>
                    </a:lnTo>
                    <a:lnTo>
                      <a:pt x="17" y="4"/>
                    </a:lnTo>
                    <a:lnTo>
                      <a:pt x="17" y="4"/>
                    </a:lnTo>
                    <a:lnTo>
                      <a:pt x="17" y="4"/>
                    </a:lnTo>
                    <a:lnTo>
                      <a:pt x="17" y="4"/>
                    </a:lnTo>
                    <a:lnTo>
                      <a:pt x="22" y="4"/>
                    </a:lnTo>
                    <a:lnTo>
                      <a:pt x="22" y="4"/>
                    </a:lnTo>
                    <a:lnTo>
                      <a:pt x="22" y="4"/>
                    </a:lnTo>
                    <a:lnTo>
                      <a:pt x="22" y="4"/>
                    </a:lnTo>
                    <a:lnTo>
                      <a:pt x="22" y="0"/>
                    </a:lnTo>
                    <a:lnTo>
                      <a:pt x="22" y="0"/>
                    </a:lnTo>
                    <a:lnTo>
                      <a:pt x="17" y="0"/>
                    </a:lnTo>
                    <a:lnTo>
                      <a:pt x="13" y="0"/>
                    </a:lnTo>
                    <a:lnTo>
                      <a:pt x="13" y="0"/>
                    </a:lnTo>
                    <a:lnTo>
                      <a:pt x="13" y="0"/>
                    </a:lnTo>
                    <a:lnTo>
                      <a:pt x="9" y="4"/>
                    </a:lnTo>
                    <a:lnTo>
                      <a:pt x="5" y="4"/>
                    </a:lnTo>
                    <a:lnTo>
                      <a:pt x="5" y="4"/>
                    </a:lnTo>
                    <a:lnTo>
                      <a:pt x="5" y="4"/>
                    </a:lnTo>
                    <a:lnTo>
                      <a:pt x="5" y="4"/>
                    </a:lnTo>
                    <a:lnTo>
                      <a:pt x="0" y="4"/>
                    </a:lnTo>
                    <a:lnTo>
                      <a:pt x="0" y="4"/>
                    </a:lnTo>
                    <a:close/>
                  </a:path>
                </a:pathLst>
              </a:custGeom>
              <a:solidFill>
                <a:srgbClr val="CB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90" name="Freeform 398"/>
              <p:cNvSpPr>
                <a:spLocks/>
              </p:cNvSpPr>
              <p:nvPr/>
            </p:nvSpPr>
            <p:spPr bwMode="auto">
              <a:xfrm>
                <a:off x="3281" y="2383"/>
                <a:ext cx="24" cy="10"/>
              </a:xfrm>
              <a:custGeom>
                <a:avLst/>
                <a:gdLst>
                  <a:gd name="T0" fmla="*/ 24 w 24"/>
                  <a:gd name="T1" fmla="*/ 0 h 10"/>
                  <a:gd name="T2" fmla="*/ 20 w 24"/>
                  <a:gd name="T3" fmla="*/ 0 h 10"/>
                  <a:gd name="T4" fmla="*/ 16 w 24"/>
                  <a:gd name="T5" fmla="*/ 5 h 10"/>
                  <a:gd name="T6" fmla="*/ 8 w 24"/>
                  <a:gd name="T7" fmla="*/ 5 h 10"/>
                  <a:gd name="T8" fmla="*/ 8 w 24"/>
                  <a:gd name="T9" fmla="*/ 5 h 10"/>
                  <a:gd name="T10" fmla="*/ 3 w 24"/>
                  <a:gd name="T11" fmla="*/ 10 h 10"/>
                  <a:gd name="T12" fmla="*/ 0 w 24"/>
                  <a:gd name="T13" fmla="*/ 10 h 10"/>
                  <a:gd name="T14" fmla="*/ 3 w 24"/>
                  <a:gd name="T15" fmla="*/ 5 h 10"/>
                  <a:gd name="T16" fmla="*/ 3 w 24"/>
                  <a:gd name="T17" fmla="*/ 5 h 10"/>
                  <a:gd name="T18" fmla="*/ 8 w 24"/>
                  <a:gd name="T19" fmla="*/ 5 h 10"/>
                  <a:gd name="T20" fmla="*/ 11 w 24"/>
                  <a:gd name="T21" fmla="*/ 0 h 10"/>
                  <a:gd name="T22" fmla="*/ 20 w 24"/>
                  <a:gd name="T23" fmla="*/ 0 h 10"/>
                  <a:gd name="T24" fmla="*/ 20 w 24"/>
                  <a:gd name="T25" fmla="*/ 0 h 10"/>
                  <a:gd name="T26" fmla="*/ 20 w 24"/>
                  <a:gd name="T27" fmla="*/ 0 h 10"/>
                  <a:gd name="T28" fmla="*/ 24 w 24"/>
                  <a:gd name="T29" fmla="*/ 0 h 10"/>
                  <a:gd name="T30" fmla="*/ 24 w 24"/>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0">
                    <a:moveTo>
                      <a:pt x="24" y="0"/>
                    </a:moveTo>
                    <a:lnTo>
                      <a:pt x="20" y="0"/>
                    </a:lnTo>
                    <a:lnTo>
                      <a:pt x="16" y="5"/>
                    </a:lnTo>
                    <a:lnTo>
                      <a:pt x="8" y="5"/>
                    </a:lnTo>
                    <a:lnTo>
                      <a:pt x="8" y="5"/>
                    </a:lnTo>
                    <a:lnTo>
                      <a:pt x="3" y="10"/>
                    </a:lnTo>
                    <a:lnTo>
                      <a:pt x="0" y="10"/>
                    </a:lnTo>
                    <a:lnTo>
                      <a:pt x="3" y="5"/>
                    </a:lnTo>
                    <a:lnTo>
                      <a:pt x="3" y="5"/>
                    </a:lnTo>
                    <a:lnTo>
                      <a:pt x="8" y="5"/>
                    </a:lnTo>
                    <a:lnTo>
                      <a:pt x="11" y="0"/>
                    </a:lnTo>
                    <a:lnTo>
                      <a:pt x="20" y="0"/>
                    </a:lnTo>
                    <a:lnTo>
                      <a:pt x="20" y="0"/>
                    </a:lnTo>
                    <a:lnTo>
                      <a:pt x="20" y="0"/>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91" name="Freeform 399"/>
              <p:cNvSpPr>
                <a:spLocks/>
              </p:cNvSpPr>
              <p:nvPr/>
            </p:nvSpPr>
            <p:spPr bwMode="auto">
              <a:xfrm>
                <a:off x="3289" y="2343"/>
                <a:ext cx="16" cy="14"/>
              </a:xfrm>
              <a:custGeom>
                <a:avLst/>
                <a:gdLst>
                  <a:gd name="T0" fmla="*/ 16 w 16"/>
                  <a:gd name="T1" fmla="*/ 14 h 14"/>
                  <a:gd name="T2" fmla="*/ 16 w 16"/>
                  <a:gd name="T3" fmla="*/ 14 h 14"/>
                  <a:gd name="T4" fmla="*/ 12 w 16"/>
                  <a:gd name="T5" fmla="*/ 14 h 14"/>
                  <a:gd name="T6" fmla="*/ 3 w 16"/>
                  <a:gd name="T7" fmla="*/ 4 h 14"/>
                  <a:gd name="T8" fmla="*/ 3 w 16"/>
                  <a:gd name="T9" fmla="*/ 4 h 14"/>
                  <a:gd name="T10" fmla="*/ 0 w 16"/>
                  <a:gd name="T11" fmla="*/ 4 h 14"/>
                  <a:gd name="T12" fmla="*/ 0 w 16"/>
                  <a:gd name="T13" fmla="*/ 0 h 14"/>
                  <a:gd name="T14" fmla="*/ 0 w 16"/>
                  <a:gd name="T15" fmla="*/ 0 h 14"/>
                  <a:gd name="T16" fmla="*/ 0 w 16"/>
                  <a:gd name="T17" fmla="*/ 0 h 14"/>
                  <a:gd name="T18" fmla="*/ 0 w 16"/>
                  <a:gd name="T19" fmla="*/ 4 h 14"/>
                  <a:gd name="T20" fmla="*/ 0 w 16"/>
                  <a:gd name="T21" fmla="*/ 4 h 14"/>
                  <a:gd name="T22" fmla="*/ 3 w 16"/>
                  <a:gd name="T23" fmla="*/ 4 h 14"/>
                  <a:gd name="T24" fmla="*/ 3 w 16"/>
                  <a:gd name="T25" fmla="*/ 4 h 14"/>
                  <a:gd name="T26" fmla="*/ 3 w 16"/>
                  <a:gd name="T27" fmla="*/ 9 h 14"/>
                  <a:gd name="T28" fmla="*/ 8 w 16"/>
                  <a:gd name="T29" fmla="*/ 9 h 14"/>
                  <a:gd name="T30" fmla="*/ 16 w 16"/>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4">
                    <a:moveTo>
                      <a:pt x="16" y="14"/>
                    </a:moveTo>
                    <a:lnTo>
                      <a:pt x="16" y="14"/>
                    </a:lnTo>
                    <a:lnTo>
                      <a:pt x="12" y="14"/>
                    </a:lnTo>
                    <a:lnTo>
                      <a:pt x="3" y="4"/>
                    </a:lnTo>
                    <a:lnTo>
                      <a:pt x="3" y="4"/>
                    </a:lnTo>
                    <a:lnTo>
                      <a:pt x="0" y="4"/>
                    </a:lnTo>
                    <a:lnTo>
                      <a:pt x="0" y="0"/>
                    </a:lnTo>
                    <a:lnTo>
                      <a:pt x="0" y="0"/>
                    </a:lnTo>
                    <a:lnTo>
                      <a:pt x="0" y="0"/>
                    </a:lnTo>
                    <a:lnTo>
                      <a:pt x="0" y="4"/>
                    </a:lnTo>
                    <a:lnTo>
                      <a:pt x="0" y="4"/>
                    </a:lnTo>
                    <a:lnTo>
                      <a:pt x="3" y="4"/>
                    </a:lnTo>
                    <a:lnTo>
                      <a:pt x="3" y="4"/>
                    </a:lnTo>
                    <a:lnTo>
                      <a:pt x="3" y="9"/>
                    </a:lnTo>
                    <a:lnTo>
                      <a:pt x="8" y="9"/>
                    </a:lnTo>
                    <a:lnTo>
                      <a:pt x="1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92" name="Freeform 400"/>
              <p:cNvSpPr>
                <a:spLocks/>
              </p:cNvSpPr>
              <p:nvPr/>
            </p:nvSpPr>
            <p:spPr bwMode="auto">
              <a:xfrm>
                <a:off x="3342" y="2315"/>
                <a:ext cx="13" cy="56"/>
              </a:xfrm>
              <a:custGeom>
                <a:avLst/>
                <a:gdLst>
                  <a:gd name="T0" fmla="*/ 13 w 13"/>
                  <a:gd name="T1" fmla="*/ 56 h 56"/>
                  <a:gd name="T2" fmla="*/ 8 w 13"/>
                  <a:gd name="T3" fmla="*/ 51 h 56"/>
                  <a:gd name="T4" fmla="*/ 0 w 13"/>
                  <a:gd name="T5" fmla="*/ 37 h 56"/>
                  <a:gd name="T6" fmla="*/ 0 w 13"/>
                  <a:gd name="T7" fmla="*/ 23 h 56"/>
                  <a:gd name="T8" fmla="*/ 0 w 13"/>
                  <a:gd name="T9" fmla="*/ 23 h 56"/>
                  <a:gd name="T10" fmla="*/ 0 w 13"/>
                  <a:gd name="T11" fmla="*/ 9 h 56"/>
                  <a:gd name="T12" fmla="*/ 0 w 13"/>
                  <a:gd name="T13" fmla="*/ 0 h 56"/>
                  <a:gd name="T14" fmla="*/ 5 w 13"/>
                  <a:gd name="T15" fmla="*/ 0 h 56"/>
                  <a:gd name="T16" fmla="*/ 5 w 13"/>
                  <a:gd name="T17" fmla="*/ 0 h 56"/>
                  <a:gd name="T18" fmla="*/ 5 w 13"/>
                  <a:gd name="T19" fmla="*/ 14 h 56"/>
                  <a:gd name="T20" fmla="*/ 0 w 13"/>
                  <a:gd name="T21" fmla="*/ 28 h 56"/>
                  <a:gd name="T22" fmla="*/ 5 w 13"/>
                  <a:gd name="T23" fmla="*/ 37 h 56"/>
                  <a:gd name="T24" fmla="*/ 5 w 13"/>
                  <a:gd name="T25" fmla="*/ 37 h 56"/>
                  <a:gd name="T26" fmla="*/ 8 w 13"/>
                  <a:gd name="T27" fmla="*/ 46 h 56"/>
                  <a:gd name="T28" fmla="*/ 13 w 13"/>
                  <a:gd name="T29" fmla="*/ 56 h 56"/>
                  <a:gd name="T30" fmla="*/ 13 w 13"/>
                  <a:gd name="T3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56">
                    <a:moveTo>
                      <a:pt x="13" y="56"/>
                    </a:moveTo>
                    <a:lnTo>
                      <a:pt x="8" y="51"/>
                    </a:lnTo>
                    <a:lnTo>
                      <a:pt x="0" y="37"/>
                    </a:lnTo>
                    <a:lnTo>
                      <a:pt x="0" y="23"/>
                    </a:lnTo>
                    <a:lnTo>
                      <a:pt x="0" y="23"/>
                    </a:lnTo>
                    <a:lnTo>
                      <a:pt x="0" y="9"/>
                    </a:lnTo>
                    <a:lnTo>
                      <a:pt x="0" y="0"/>
                    </a:lnTo>
                    <a:lnTo>
                      <a:pt x="5" y="0"/>
                    </a:lnTo>
                    <a:lnTo>
                      <a:pt x="5" y="0"/>
                    </a:lnTo>
                    <a:lnTo>
                      <a:pt x="5" y="14"/>
                    </a:lnTo>
                    <a:lnTo>
                      <a:pt x="0" y="28"/>
                    </a:lnTo>
                    <a:lnTo>
                      <a:pt x="5" y="37"/>
                    </a:lnTo>
                    <a:lnTo>
                      <a:pt x="5" y="37"/>
                    </a:lnTo>
                    <a:lnTo>
                      <a:pt x="8" y="46"/>
                    </a:lnTo>
                    <a:lnTo>
                      <a:pt x="13" y="56"/>
                    </a:lnTo>
                    <a:lnTo>
                      <a:pt x="13"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93" name="Freeform 401"/>
              <p:cNvSpPr>
                <a:spLocks/>
              </p:cNvSpPr>
              <p:nvPr/>
            </p:nvSpPr>
            <p:spPr bwMode="auto">
              <a:xfrm>
                <a:off x="3317" y="2273"/>
                <a:ext cx="1" cy="19"/>
              </a:xfrm>
              <a:custGeom>
                <a:avLst/>
                <a:gdLst>
                  <a:gd name="T0" fmla="*/ 0 h 19"/>
                  <a:gd name="T1" fmla="*/ 9 h 19"/>
                  <a:gd name="T2" fmla="*/ 14 h 19"/>
                  <a:gd name="T3" fmla="*/ 19 h 19"/>
                  <a:gd name="T4" fmla="*/ 19 h 19"/>
                  <a:gd name="T5" fmla="*/ 19 h 19"/>
                  <a:gd name="T6" fmla="*/ 14 h 19"/>
                  <a:gd name="T7" fmla="*/ 9 h 19"/>
                  <a:gd name="T8" fmla="*/ 9 h 19"/>
                  <a:gd name="T9" fmla="*/ 5 h 19"/>
                  <a:gd name="T10" fmla="*/ 0 h 19"/>
                  <a:gd name="T11" fmla="*/ 0 h 19"/>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9">
                    <a:moveTo>
                      <a:pt x="0" y="0"/>
                    </a:moveTo>
                    <a:lnTo>
                      <a:pt x="0" y="9"/>
                    </a:lnTo>
                    <a:lnTo>
                      <a:pt x="0" y="14"/>
                    </a:lnTo>
                    <a:lnTo>
                      <a:pt x="0" y="19"/>
                    </a:lnTo>
                    <a:lnTo>
                      <a:pt x="0" y="19"/>
                    </a:lnTo>
                    <a:lnTo>
                      <a:pt x="0" y="19"/>
                    </a:lnTo>
                    <a:lnTo>
                      <a:pt x="0" y="14"/>
                    </a:lnTo>
                    <a:lnTo>
                      <a:pt x="0" y="9"/>
                    </a:lnTo>
                    <a:lnTo>
                      <a:pt x="0" y="9"/>
                    </a:lnTo>
                    <a:lnTo>
                      <a:pt x="0" y="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94" name="Freeform 402"/>
              <p:cNvSpPr>
                <a:spLocks/>
              </p:cNvSpPr>
              <p:nvPr/>
            </p:nvSpPr>
            <p:spPr bwMode="auto">
              <a:xfrm>
                <a:off x="3383" y="2250"/>
                <a:ext cx="25" cy="51"/>
              </a:xfrm>
              <a:custGeom>
                <a:avLst/>
                <a:gdLst>
                  <a:gd name="T0" fmla="*/ 9 w 25"/>
                  <a:gd name="T1" fmla="*/ 0 h 51"/>
                  <a:gd name="T2" fmla="*/ 9 w 25"/>
                  <a:gd name="T3" fmla="*/ 14 h 51"/>
                  <a:gd name="T4" fmla="*/ 13 w 25"/>
                  <a:gd name="T5" fmla="*/ 28 h 51"/>
                  <a:gd name="T6" fmla="*/ 17 w 25"/>
                  <a:gd name="T7" fmla="*/ 37 h 51"/>
                  <a:gd name="T8" fmla="*/ 17 w 25"/>
                  <a:gd name="T9" fmla="*/ 37 h 51"/>
                  <a:gd name="T10" fmla="*/ 22 w 25"/>
                  <a:gd name="T11" fmla="*/ 46 h 51"/>
                  <a:gd name="T12" fmla="*/ 25 w 25"/>
                  <a:gd name="T13" fmla="*/ 51 h 51"/>
                  <a:gd name="T14" fmla="*/ 25 w 25"/>
                  <a:gd name="T15" fmla="*/ 51 h 51"/>
                  <a:gd name="T16" fmla="*/ 25 w 25"/>
                  <a:gd name="T17" fmla="*/ 51 h 51"/>
                  <a:gd name="T18" fmla="*/ 22 w 25"/>
                  <a:gd name="T19" fmla="*/ 46 h 51"/>
                  <a:gd name="T20" fmla="*/ 17 w 25"/>
                  <a:gd name="T21" fmla="*/ 37 h 51"/>
                  <a:gd name="T22" fmla="*/ 13 w 25"/>
                  <a:gd name="T23" fmla="*/ 28 h 51"/>
                  <a:gd name="T24" fmla="*/ 13 w 25"/>
                  <a:gd name="T25" fmla="*/ 28 h 51"/>
                  <a:gd name="T26" fmla="*/ 9 w 25"/>
                  <a:gd name="T27" fmla="*/ 19 h 51"/>
                  <a:gd name="T28" fmla="*/ 9 w 25"/>
                  <a:gd name="T29" fmla="*/ 9 h 51"/>
                  <a:gd name="T30" fmla="*/ 9 w 25"/>
                  <a:gd name="T31" fmla="*/ 5 h 51"/>
                  <a:gd name="T32" fmla="*/ 9 w 25"/>
                  <a:gd name="T33" fmla="*/ 5 h 51"/>
                  <a:gd name="T34" fmla="*/ 5 w 25"/>
                  <a:gd name="T35" fmla="*/ 5 h 51"/>
                  <a:gd name="T36" fmla="*/ 5 w 25"/>
                  <a:gd name="T37" fmla="*/ 5 h 51"/>
                  <a:gd name="T38" fmla="*/ 5 w 25"/>
                  <a:gd name="T39" fmla="*/ 5 h 51"/>
                  <a:gd name="T40" fmla="*/ 5 w 25"/>
                  <a:gd name="T41" fmla="*/ 5 h 51"/>
                  <a:gd name="T42" fmla="*/ 0 w 25"/>
                  <a:gd name="T43" fmla="*/ 9 h 51"/>
                  <a:gd name="T44" fmla="*/ 0 w 25"/>
                  <a:gd name="T45" fmla="*/ 14 h 51"/>
                  <a:gd name="T46" fmla="*/ 0 w 25"/>
                  <a:gd name="T47" fmla="*/ 9 h 51"/>
                  <a:gd name="T48" fmla="*/ 0 w 25"/>
                  <a:gd name="T49" fmla="*/ 9 h 51"/>
                  <a:gd name="T50" fmla="*/ 0 w 25"/>
                  <a:gd name="T51" fmla="*/ 5 h 51"/>
                  <a:gd name="T52" fmla="*/ 0 w 25"/>
                  <a:gd name="T53" fmla="*/ 0 h 51"/>
                  <a:gd name="T54" fmla="*/ 0 w 25"/>
                  <a:gd name="T55" fmla="*/ 0 h 51"/>
                  <a:gd name="T56" fmla="*/ 0 w 25"/>
                  <a:gd name="T57" fmla="*/ 0 h 51"/>
                  <a:gd name="T58" fmla="*/ 9 w 25"/>
                  <a:gd name="T5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51">
                    <a:moveTo>
                      <a:pt x="9" y="0"/>
                    </a:moveTo>
                    <a:lnTo>
                      <a:pt x="9" y="14"/>
                    </a:lnTo>
                    <a:lnTo>
                      <a:pt x="13" y="28"/>
                    </a:lnTo>
                    <a:lnTo>
                      <a:pt x="17" y="37"/>
                    </a:lnTo>
                    <a:lnTo>
                      <a:pt x="17" y="37"/>
                    </a:lnTo>
                    <a:lnTo>
                      <a:pt x="22" y="46"/>
                    </a:lnTo>
                    <a:lnTo>
                      <a:pt x="25" y="51"/>
                    </a:lnTo>
                    <a:lnTo>
                      <a:pt x="25" y="51"/>
                    </a:lnTo>
                    <a:lnTo>
                      <a:pt x="25" y="51"/>
                    </a:lnTo>
                    <a:lnTo>
                      <a:pt x="22" y="46"/>
                    </a:lnTo>
                    <a:lnTo>
                      <a:pt x="17" y="37"/>
                    </a:lnTo>
                    <a:lnTo>
                      <a:pt x="13" y="28"/>
                    </a:lnTo>
                    <a:lnTo>
                      <a:pt x="13" y="28"/>
                    </a:lnTo>
                    <a:lnTo>
                      <a:pt x="9" y="19"/>
                    </a:lnTo>
                    <a:lnTo>
                      <a:pt x="9" y="9"/>
                    </a:lnTo>
                    <a:lnTo>
                      <a:pt x="9" y="5"/>
                    </a:lnTo>
                    <a:lnTo>
                      <a:pt x="9" y="5"/>
                    </a:lnTo>
                    <a:lnTo>
                      <a:pt x="5" y="5"/>
                    </a:lnTo>
                    <a:lnTo>
                      <a:pt x="5" y="5"/>
                    </a:lnTo>
                    <a:lnTo>
                      <a:pt x="5" y="5"/>
                    </a:lnTo>
                    <a:lnTo>
                      <a:pt x="5" y="5"/>
                    </a:lnTo>
                    <a:lnTo>
                      <a:pt x="0" y="9"/>
                    </a:lnTo>
                    <a:lnTo>
                      <a:pt x="0" y="14"/>
                    </a:lnTo>
                    <a:lnTo>
                      <a:pt x="0" y="9"/>
                    </a:lnTo>
                    <a:lnTo>
                      <a:pt x="0" y="9"/>
                    </a:lnTo>
                    <a:lnTo>
                      <a:pt x="0" y="5"/>
                    </a:lnTo>
                    <a:lnTo>
                      <a:pt x="0" y="0"/>
                    </a:lnTo>
                    <a:lnTo>
                      <a:pt x="0" y="0"/>
                    </a:lnTo>
                    <a:lnTo>
                      <a:pt x="0"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95" name="Freeform 403"/>
              <p:cNvSpPr>
                <a:spLocks/>
              </p:cNvSpPr>
              <p:nvPr/>
            </p:nvSpPr>
            <p:spPr bwMode="auto">
              <a:xfrm>
                <a:off x="3499" y="2296"/>
                <a:ext cx="58" cy="84"/>
              </a:xfrm>
              <a:custGeom>
                <a:avLst/>
                <a:gdLst>
                  <a:gd name="T0" fmla="*/ 0 w 58"/>
                  <a:gd name="T1" fmla="*/ 0 h 84"/>
                  <a:gd name="T2" fmla="*/ 4 w 58"/>
                  <a:gd name="T3" fmla="*/ 10 h 84"/>
                  <a:gd name="T4" fmla="*/ 12 w 58"/>
                  <a:gd name="T5" fmla="*/ 14 h 84"/>
                  <a:gd name="T6" fmla="*/ 17 w 58"/>
                  <a:gd name="T7" fmla="*/ 19 h 84"/>
                  <a:gd name="T8" fmla="*/ 17 w 58"/>
                  <a:gd name="T9" fmla="*/ 19 h 84"/>
                  <a:gd name="T10" fmla="*/ 20 w 58"/>
                  <a:gd name="T11" fmla="*/ 28 h 84"/>
                  <a:gd name="T12" fmla="*/ 25 w 58"/>
                  <a:gd name="T13" fmla="*/ 33 h 84"/>
                  <a:gd name="T14" fmla="*/ 33 w 58"/>
                  <a:gd name="T15" fmla="*/ 37 h 84"/>
                  <a:gd name="T16" fmla="*/ 33 w 58"/>
                  <a:gd name="T17" fmla="*/ 37 h 84"/>
                  <a:gd name="T18" fmla="*/ 37 w 58"/>
                  <a:gd name="T19" fmla="*/ 47 h 84"/>
                  <a:gd name="T20" fmla="*/ 42 w 58"/>
                  <a:gd name="T21" fmla="*/ 51 h 84"/>
                  <a:gd name="T22" fmla="*/ 45 w 58"/>
                  <a:gd name="T23" fmla="*/ 56 h 84"/>
                  <a:gd name="T24" fmla="*/ 45 w 58"/>
                  <a:gd name="T25" fmla="*/ 56 h 84"/>
                  <a:gd name="T26" fmla="*/ 45 w 58"/>
                  <a:gd name="T27" fmla="*/ 61 h 84"/>
                  <a:gd name="T28" fmla="*/ 54 w 58"/>
                  <a:gd name="T29" fmla="*/ 65 h 84"/>
                  <a:gd name="T30" fmla="*/ 58 w 58"/>
                  <a:gd name="T31" fmla="*/ 70 h 84"/>
                  <a:gd name="T32" fmla="*/ 58 w 58"/>
                  <a:gd name="T33" fmla="*/ 70 h 84"/>
                  <a:gd name="T34" fmla="*/ 58 w 58"/>
                  <a:gd name="T35" fmla="*/ 78 h 84"/>
                  <a:gd name="T36" fmla="*/ 58 w 58"/>
                  <a:gd name="T37" fmla="*/ 84 h 84"/>
                  <a:gd name="T38" fmla="*/ 58 w 58"/>
                  <a:gd name="T39" fmla="*/ 78 h 84"/>
                  <a:gd name="T40" fmla="*/ 58 w 58"/>
                  <a:gd name="T41" fmla="*/ 78 h 84"/>
                  <a:gd name="T42" fmla="*/ 54 w 58"/>
                  <a:gd name="T43" fmla="*/ 78 h 84"/>
                  <a:gd name="T44" fmla="*/ 54 w 58"/>
                  <a:gd name="T45" fmla="*/ 75 h 84"/>
                  <a:gd name="T46" fmla="*/ 54 w 58"/>
                  <a:gd name="T47" fmla="*/ 70 h 84"/>
                  <a:gd name="T48" fmla="*/ 54 w 58"/>
                  <a:gd name="T49" fmla="*/ 70 h 84"/>
                  <a:gd name="T50" fmla="*/ 45 w 58"/>
                  <a:gd name="T51" fmla="*/ 65 h 84"/>
                  <a:gd name="T52" fmla="*/ 42 w 58"/>
                  <a:gd name="T53" fmla="*/ 56 h 84"/>
                  <a:gd name="T54" fmla="*/ 42 w 58"/>
                  <a:gd name="T55" fmla="*/ 56 h 84"/>
                  <a:gd name="T56" fmla="*/ 42 w 58"/>
                  <a:gd name="T57" fmla="*/ 56 h 84"/>
                  <a:gd name="T58" fmla="*/ 42 w 58"/>
                  <a:gd name="T59" fmla="*/ 65 h 84"/>
                  <a:gd name="T60" fmla="*/ 45 w 58"/>
                  <a:gd name="T61" fmla="*/ 75 h 84"/>
                  <a:gd name="T62" fmla="*/ 45 w 58"/>
                  <a:gd name="T63" fmla="*/ 78 h 84"/>
                  <a:gd name="T64" fmla="*/ 45 w 58"/>
                  <a:gd name="T65" fmla="*/ 78 h 84"/>
                  <a:gd name="T66" fmla="*/ 42 w 58"/>
                  <a:gd name="T67" fmla="*/ 75 h 84"/>
                  <a:gd name="T68" fmla="*/ 42 w 58"/>
                  <a:gd name="T69" fmla="*/ 65 h 84"/>
                  <a:gd name="T70" fmla="*/ 37 w 58"/>
                  <a:gd name="T71" fmla="*/ 56 h 84"/>
                  <a:gd name="T72" fmla="*/ 37 w 58"/>
                  <a:gd name="T73" fmla="*/ 56 h 84"/>
                  <a:gd name="T74" fmla="*/ 33 w 58"/>
                  <a:gd name="T75" fmla="*/ 51 h 84"/>
                  <a:gd name="T76" fmla="*/ 33 w 58"/>
                  <a:gd name="T77" fmla="*/ 47 h 84"/>
                  <a:gd name="T78" fmla="*/ 29 w 58"/>
                  <a:gd name="T79" fmla="*/ 42 h 84"/>
                  <a:gd name="T80" fmla="*/ 29 w 58"/>
                  <a:gd name="T81" fmla="*/ 42 h 84"/>
                  <a:gd name="T82" fmla="*/ 25 w 58"/>
                  <a:gd name="T83" fmla="*/ 37 h 84"/>
                  <a:gd name="T84" fmla="*/ 20 w 58"/>
                  <a:gd name="T85" fmla="*/ 28 h 84"/>
                  <a:gd name="T86" fmla="*/ 17 w 58"/>
                  <a:gd name="T87" fmla="*/ 24 h 84"/>
                  <a:gd name="T88" fmla="*/ 17 w 58"/>
                  <a:gd name="T89" fmla="*/ 24 h 84"/>
                  <a:gd name="T90" fmla="*/ 12 w 58"/>
                  <a:gd name="T91" fmla="*/ 19 h 84"/>
                  <a:gd name="T92" fmla="*/ 9 w 58"/>
                  <a:gd name="T93" fmla="*/ 14 h 84"/>
                  <a:gd name="T94" fmla="*/ 12 w 58"/>
                  <a:gd name="T95" fmla="*/ 19 h 84"/>
                  <a:gd name="T96" fmla="*/ 12 w 58"/>
                  <a:gd name="T97" fmla="*/ 19 h 84"/>
                  <a:gd name="T98" fmla="*/ 12 w 58"/>
                  <a:gd name="T99" fmla="*/ 28 h 84"/>
                  <a:gd name="T100" fmla="*/ 17 w 58"/>
                  <a:gd name="T101" fmla="*/ 37 h 84"/>
                  <a:gd name="T102" fmla="*/ 17 w 58"/>
                  <a:gd name="T103" fmla="*/ 37 h 84"/>
                  <a:gd name="T104" fmla="*/ 17 w 58"/>
                  <a:gd name="T105" fmla="*/ 37 h 84"/>
                  <a:gd name="T106" fmla="*/ 12 w 58"/>
                  <a:gd name="T107" fmla="*/ 33 h 84"/>
                  <a:gd name="T108" fmla="*/ 9 w 58"/>
                  <a:gd name="T109" fmla="*/ 24 h 84"/>
                  <a:gd name="T110" fmla="*/ 9 w 58"/>
                  <a:gd name="T111" fmla="*/ 14 h 84"/>
                  <a:gd name="T112" fmla="*/ 9 w 58"/>
                  <a:gd name="T113" fmla="*/ 14 h 84"/>
                  <a:gd name="T114" fmla="*/ 4 w 58"/>
                  <a:gd name="T115" fmla="*/ 10 h 84"/>
                  <a:gd name="T116" fmla="*/ 0 w 58"/>
                  <a:gd name="T117" fmla="*/ 5 h 84"/>
                  <a:gd name="T118" fmla="*/ 0 w 58"/>
                  <a:gd name="T1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84">
                    <a:moveTo>
                      <a:pt x="0" y="0"/>
                    </a:moveTo>
                    <a:lnTo>
                      <a:pt x="4" y="10"/>
                    </a:lnTo>
                    <a:lnTo>
                      <a:pt x="12" y="14"/>
                    </a:lnTo>
                    <a:lnTo>
                      <a:pt x="17" y="19"/>
                    </a:lnTo>
                    <a:lnTo>
                      <a:pt x="17" y="19"/>
                    </a:lnTo>
                    <a:lnTo>
                      <a:pt x="20" y="28"/>
                    </a:lnTo>
                    <a:lnTo>
                      <a:pt x="25" y="33"/>
                    </a:lnTo>
                    <a:lnTo>
                      <a:pt x="33" y="37"/>
                    </a:lnTo>
                    <a:lnTo>
                      <a:pt x="33" y="37"/>
                    </a:lnTo>
                    <a:lnTo>
                      <a:pt x="37" y="47"/>
                    </a:lnTo>
                    <a:lnTo>
                      <a:pt x="42" y="51"/>
                    </a:lnTo>
                    <a:lnTo>
                      <a:pt x="45" y="56"/>
                    </a:lnTo>
                    <a:lnTo>
                      <a:pt x="45" y="56"/>
                    </a:lnTo>
                    <a:lnTo>
                      <a:pt x="45" y="61"/>
                    </a:lnTo>
                    <a:lnTo>
                      <a:pt x="54" y="65"/>
                    </a:lnTo>
                    <a:lnTo>
                      <a:pt x="58" y="70"/>
                    </a:lnTo>
                    <a:lnTo>
                      <a:pt x="58" y="70"/>
                    </a:lnTo>
                    <a:lnTo>
                      <a:pt x="58" y="78"/>
                    </a:lnTo>
                    <a:lnTo>
                      <a:pt x="58" y="84"/>
                    </a:lnTo>
                    <a:lnTo>
                      <a:pt x="58" y="78"/>
                    </a:lnTo>
                    <a:lnTo>
                      <a:pt x="58" y="78"/>
                    </a:lnTo>
                    <a:lnTo>
                      <a:pt x="54" y="78"/>
                    </a:lnTo>
                    <a:lnTo>
                      <a:pt x="54" y="75"/>
                    </a:lnTo>
                    <a:lnTo>
                      <a:pt x="54" y="70"/>
                    </a:lnTo>
                    <a:lnTo>
                      <a:pt x="54" y="70"/>
                    </a:lnTo>
                    <a:lnTo>
                      <a:pt x="45" y="65"/>
                    </a:lnTo>
                    <a:lnTo>
                      <a:pt x="42" y="56"/>
                    </a:lnTo>
                    <a:lnTo>
                      <a:pt x="42" y="56"/>
                    </a:lnTo>
                    <a:lnTo>
                      <a:pt x="42" y="56"/>
                    </a:lnTo>
                    <a:lnTo>
                      <a:pt x="42" y="65"/>
                    </a:lnTo>
                    <a:lnTo>
                      <a:pt x="45" y="75"/>
                    </a:lnTo>
                    <a:lnTo>
                      <a:pt x="45" y="78"/>
                    </a:lnTo>
                    <a:lnTo>
                      <a:pt x="45" y="78"/>
                    </a:lnTo>
                    <a:lnTo>
                      <a:pt x="42" y="75"/>
                    </a:lnTo>
                    <a:lnTo>
                      <a:pt x="42" y="65"/>
                    </a:lnTo>
                    <a:lnTo>
                      <a:pt x="37" y="56"/>
                    </a:lnTo>
                    <a:lnTo>
                      <a:pt x="37" y="56"/>
                    </a:lnTo>
                    <a:lnTo>
                      <a:pt x="33" y="51"/>
                    </a:lnTo>
                    <a:lnTo>
                      <a:pt x="33" y="47"/>
                    </a:lnTo>
                    <a:lnTo>
                      <a:pt x="29" y="42"/>
                    </a:lnTo>
                    <a:lnTo>
                      <a:pt x="29" y="42"/>
                    </a:lnTo>
                    <a:lnTo>
                      <a:pt x="25" y="37"/>
                    </a:lnTo>
                    <a:lnTo>
                      <a:pt x="20" y="28"/>
                    </a:lnTo>
                    <a:lnTo>
                      <a:pt x="17" y="24"/>
                    </a:lnTo>
                    <a:lnTo>
                      <a:pt x="17" y="24"/>
                    </a:lnTo>
                    <a:lnTo>
                      <a:pt x="12" y="19"/>
                    </a:lnTo>
                    <a:lnTo>
                      <a:pt x="9" y="14"/>
                    </a:lnTo>
                    <a:lnTo>
                      <a:pt x="12" y="19"/>
                    </a:lnTo>
                    <a:lnTo>
                      <a:pt x="12" y="19"/>
                    </a:lnTo>
                    <a:lnTo>
                      <a:pt x="12" y="28"/>
                    </a:lnTo>
                    <a:lnTo>
                      <a:pt x="17" y="37"/>
                    </a:lnTo>
                    <a:lnTo>
                      <a:pt x="17" y="37"/>
                    </a:lnTo>
                    <a:lnTo>
                      <a:pt x="17" y="37"/>
                    </a:lnTo>
                    <a:lnTo>
                      <a:pt x="12" y="33"/>
                    </a:lnTo>
                    <a:lnTo>
                      <a:pt x="9" y="24"/>
                    </a:lnTo>
                    <a:lnTo>
                      <a:pt x="9" y="14"/>
                    </a:lnTo>
                    <a:lnTo>
                      <a:pt x="9" y="14"/>
                    </a:lnTo>
                    <a:lnTo>
                      <a:pt x="4" y="10"/>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96" name="Freeform 404"/>
              <p:cNvSpPr>
                <a:spLocks/>
              </p:cNvSpPr>
              <p:nvPr/>
            </p:nvSpPr>
            <p:spPr bwMode="auto">
              <a:xfrm>
                <a:off x="3483" y="2393"/>
                <a:ext cx="28" cy="23"/>
              </a:xfrm>
              <a:custGeom>
                <a:avLst/>
                <a:gdLst>
                  <a:gd name="T0" fmla="*/ 0 w 28"/>
                  <a:gd name="T1" fmla="*/ 0 h 23"/>
                  <a:gd name="T2" fmla="*/ 8 w 28"/>
                  <a:gd name="T3" fmla="*/ 9 h 23"/>
                  <a:gd name="T4" fmla="*/ 16 w 28"/>
                  <a:gd name="T5" fmla="*/ 14 h 23"/>
                  <a:gd name="T6" fmla="*/ 28 w 28"/>
                  <a:gd name="T7" fmla="*/ 23 h 23"/>
                  <a:gd name="T8" fmla="*/ 28 w 28"/>
                  <a:gd name="T9" fmla="*/ 23 h 23"/>
                  <a:gd name="T10" fmla="*/ 16 w 28"/>
                  <a:gd name="T11" fmla="*/ 23 h 23"/>
                  <a:gd name="T12" fmla="*/ 16 w 28"/>
                  <a:gd name="T13" fmla="*/ 23 h 23"/>
                  <a:gd name="T14" fmla="*/ 12 w 28"/>
                  <a:gd name="T15" fmla="*/ 18 h 23"/>
                  <a:gd name="T16" fmla="*/ 8 w 28"/>
                  <a:gd name="T17" fmla="*/ 14 h 23"/>
                  <a:gd name="T18" fmla="*/ 8 w 28"/>
                  <a:gd name="T19" fmla="*/ 14 h 23"/>
                  <a:gd name="T20" fmla="*/ 3 w 28"/>
                  <a:gd name="T21" fmla="*/ 9 h 23"/>
                  <a:gd name="T22" fmla="*/ 0 w 28"/>
                  <a:gd name="T23" fmla="*/ 4 h 23"/>
                  <a:gd name="T24" fmla="*/ 0 w 2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3">
                    <a:moveTo>
                      <a:pt x="0" y="0"/>
                    </a:moveTo>
                    <a:lnTo>
                      <a:pt x="8" y="9"/>
                    </a:lnTo>
                    <a:lnTo>
                      <a:pt x="16" y="14"/>
                    </a:lnTo>
                    <a:lnTo>
                      <a:pt x="28" y="23"/>
                    </a:lnTo>
                    <a:lnTo>
                      <a:pt x="28" y="23"/>
                    </a:lnTo>
                    <a:lnTo>
                      <a:pt x="16" y="23"/>
                    </a:lnTo>
                    <a:lnTo>
                      <a:pt x="16" y="23"/>
                    </a:lnTo>
                    <a:lnTo>
                      <a:pt x="12" y="18"/>
                    </a:lnTo>
                    <a:lnTo>
                      <a:pt x="8" y="14"/>
                    </a:lnTo>
                    <a:lnTo>
                      <a:pt x="8" y="14"/>
                    </a:lnTo>
                    <a:lnTo>
                      <a:pt x="3" y="9"/>
                    </a:lnTo>
                    <a:lnTo>
                      <a:pt x="0"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97" name="Freeform 405"/>
              <p:cNvSpPr>
                <a:spLocks/>
              </p:cNvSpPr>
              <p:nvPr/>
            </p:nvSpPr>
            <p:spPr bwMode="auto">
              <a:xfrm>
                <a:off x="3284" y="2324"/>
                <a:ext cx="30" cy="19"/>
              </a:xfrm>
              <a:custGeom>
                <a:avLst/>
                <a:gdLst>
                  <a:gd name="T0" fmla="*/ 5 w 30"/>
                  <a:gd name="T1" fmla="*/ 0 h 19"/>
                  <a:gd name="T2" fmla="*/ 13 w 30"/>
                  <a:gd name="T3" fmla="*/ 0 h 19"/>
                  <a:gd name="T4" fmla="*/ 17 w 30"/>
                  <a:gd name="T5" fmla="*/ 5 h 19"/>
                  <a:gd name="T6" fmla="*/ 25 w 30"/>
                  <a:gd name="T7" fmla="*/ 9 h 19"/>
                  <a:gd name="T8" fmla="*/ 25 w 30"/>
                  <a:gd name="T9" fmla="*/ 9 h 19"/>
                  <a:gd name="T10" fmla="*/ 30 w 30"/>
                  <a:gd name="T11" fmla="*/ 19 h 19"/>
                  <a:gd name="T12" fmla="*/ 30 w 30"/>
                  <a:gd name="T13" fmla="*/ 19 h 19"/>
                  <a:gd name="T14" fmla="*/ 30 w 30"/>
                  <a:gd name="T15" fmla="*/ 14 h 19"/>
                  <a:gd name="T16" fmla="*/ 30 w 30"/>
                  <a:gd name="T17" fmla="*/ 14 h 19"/>
                  <a:gd name="T18" fmla="*/ 21 w 30"/>
                  <a:gd name="T19" fmla="*/ 9 h 19"/>
                  <a:gd name="T20" fmla="*/ 17 w 30"/>
                  <a:gd name="T21" fmla="*/ 9 h 19"/>
                  <a:gd name="T22" fmla="*/ 13 w 30"/>
                  <a:gd name="T23" fmla="*/ 5 h 19"/>
                  <a:gd name="T24" fmla="*/ 13 w 30"/>
                  <a:gd name="T25" fmla="*/ 5 h 19"/>
                  <a:gd name="T26" fmla="*/ 5 w 30"/>
                  <a:gd name="T27" fmla="*/ 5 h 19"/>
                  <a:gd name="T28" fmla="*/ 0 w 30"/>
                  <a:gd name="T29" fmla="*/ 0 h 19"/>
                  <a:gd name="T30" fmla="*/ 5 w 30"/>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9">
                    <a:moveTo>
                      <a:pt x="5" y="0"/>
                    </a:moveTo>
                    <a:lnTo>
                      <a:pt x="13" y="0"/>
                    </a:lnTo>
                    <a:lnTo>
                      <a:pt x="17" y="5"/>
                    </a:lnTo>
                    <a:lnTo>
                      <a:pt x="25" y="9"/>
                    </a:lnTo>
                    <a:lnTo>
                      <a:pt x="25" y="9"/>
                    </a:lnTo>
                    <a:lnTo>
                      <a:pt x="30" y="19"/>
                    </a:lnTo>
                    <a:lnTo>
                      <a:pt x="30" y="19"/>
                    </a:lnTo>
                    <a:lnTo>
                      <a:pt x="30" y="14"/>
                    </a:lnTo>
                    <a:lnTo>
                      <a:pt x="30" y="14"/>
                    </a:lnTo>
                    <a:lnTo>
                      <a:pt x="21" y="9"/>
                    </a:lnTo>
                    <a:lnTo>
                      <a:pt x="17" y="9"/>
                    </a:lnTo>
                    <a:lnTo>
                      <a:pt x="13" y="5"/>
                    </a:lnTo>
                    <a:lnTo>
                      <a:pt x="13" y="5"/>
                    </a:lnTo>
                    <a:lnTo>
                      <a:pt x="5" y="5"/>
                    </a:lnTo>
                    <a:lnTo>
                      <a:pt x="0" y="0"/>
                    </a:lnTo>
                    <a:lnTo>
                      <a:pt x="5"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98" name="Freeform 406"/>
              <p:cNvSpPr>
                <a:spLocks/>
              </p:cNvSpPr>
              <p:nvPr/>
            </p:nvSpPr>
            <p:spPr bwMode="auto">
              <a:xfrm>
                <a:off x="3284" y="2333"/>
                <a:ext cx="30" cy="19"/>
              </a:xfrm>
              <a:custGeom>
                <a:avLst/>
                <a:gdLst>
                  <a:gd name="T0" fmla="*/ 25 w 30"/>
                  <a:gd name="T1" fmla="*/ 10 h 19"/>
                  <a:gd name="T2" fmla="*/ 17 w 30"/>
                  <a:gd name="T3" fmla="*/ 5 h 19"/>
                  <a:gd name="T4" fmla="*/ 13 w 30"/>
                  <a:gd name="T5" fmla="*/ 5 h 19"/>
                  <a:gd name="T6" fmla="*/ 8 w 30"/>
                  <a:gd name="T7" fmla="*/ 0 h 19"/>
                  <a:gd name="T8" fmla="*/ 8 w 30"/>
                  <a:gd name="T9" fmla="*/ 0 h 19"/>
                  <a:gd name="T10" fmla="*/ 5 w 30"/>
                  <a:gd name="T11" fmla="*/ 5 h 19"/>
                  <a:gd name="T12" fmla="*/ 0 w 30"/>
                  <a:gd name="T13" fmla="*/ 5 h 19"/>
                  <a:gd name="T14" fmla="*/ 5 w 30"/>
                  <a:gd name="T15" fmla="*/ 5 h 19"/>
                  <a:gd name="T16" fmla="*/ 5 w 30"/>
                  <a:gd name="T17" fmla="*/ 5 h 19"/>
                  <a:gd name="T18" fmla="*/ 8 w 30"/>
                  <a:gd name="T19" fmla="*/ 10 h 19"/>
                  <a:gd name="T20" fmla="*/ 17 w 30"/>
                  <a:gd name="T21" fmla="*/ 10 h 19"/>
                  <a:gd name="T22" fmla="*/ 25 w 30"/>
                  <a:gd name="T23" fmla="*/ 14 h 19"/>
                  <a:gd name="T24" fmla="*/ 25 w 30"/>
                  <a:gd name="T25" fmla="*/ 14 h 19"/>
                  <a:gd name="T26" fmla="*/ 30 w 30"/>
                  <a:gd name="T27" fmla="*/ 19 h 19"/>
                  <a:gd name="T28" fmla="*/ 30 w 30"/>
                  <a:gd name="T29" fmla="*/ 19 h 19"/>
                  <a:gd name="T30" fmla="*/ 25 w 30"/>
                  <a:gd name="T31"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9">
                    <a:moveTo>
                      <a:pt x="25" y="10"/>
                    </a:moveTo>
                    <a:lnTo>
                      <a:pt x="17" y="5"/>
                    </a:lnTo>
                    <a:lnTo>
                      <a:pt x="13" y="5"/>
                    </a:lnTo>
                    <a:lnTo>
                      <a:pt x="8" y="0"/>
                    </a:lnTo>
                    <a:lnTo>
                      <a:pt x="8" y="0"/>
                    </a:lnTo>
                    <a:lnTo>
                      <a:pt x="5" y="5"/>
                    </a:lnTo>
                    <a:lnTo>
                      <a:pt x="0" y="5"/>
                    </a:lnTo>
                    <a:lnTo>
                      <a:pt x="5" y="5"/>
                    </a:lnTo>
                    <a:lnTo>
                      <a:pt x="5" y="5"/>
                    </a:lnTo>
                    <a:lnTo>
                      <a:pt x="8" y="10"/>
                    </a:lnTo>
                    <a:lnTo>
                      <a:pt x="17" y="10"/>
                    </a:lnTo>
                    <a:lnTo>
                      <a:pt x="25" y="14"/>
                    </a:lnTo>
                    <a:lnTo>
                      <a:pt x="25" y="14"/>
                    </a:lnTo>
                    <a:lnTo>
                      <a:pt x="30" y="19"/>
                    </a:lnTo>
                    <a:lnTo>
                      <a:pt x="30" y="19"/>
                    </a:lnTo>
                    <a:lnTo>
                      <a:pt x="25" y="1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99" name="Freeform 407"/>
              <p:cNvSpPr>
                <a:spLocks/>
              </p:cNvSpPr>
              <p:nvPr/>
            </p:nvSpPr>
            <p:spPr bwMode="auto">
              <a:xfrm>
                <a:off x="3272" y="2347"/>
                <a:ext cx="54" cy="33"/>
              </a:xfrm>
              <a:custGeom>
                <a:avLst/>
                <a:gdLst>
                  <a:gd name="T0" fmla="*/ 50 w 54"/>
                  <a:gd name="T1" fmla="*/ 19 h 33"/>
                  <a:gd name="T2" fmla="*/ 42 w 54"/>
                  <a:gd name="T3" fmla="*/ 19 h 33"/>
                  <a:gd name="T4" fmla="*/ 37 w 54"/>
                  <a:gd name="T5" fmla="*/ 14 h 33"/>
                  <a:gd name="T6" fmla="*/ 29 w 54"/>
                  <a:gd name="T7" fmla="*/ 10 h 33"/>
                  <a:gd name="T8" fmla="*/ 29 w 54"/>
                  <a:gd name="T9" fmla="*/ 10 h 33"/>
                  <a:gd name="T10" fmla="*/ 20 w 54"/>
                  <a:gd name="T11" fmla="*/ 10 h 33"/>
                  <a:gd name="T12" fmla="*/ 17 w 54"/>
                  <a:gd name="T13" fmla="*/ 5 h 33"/>
                  <a:gd name="T14" fmla="*/ 12 w 54"/>
                  <a:gd name="T15" fmla="*/ 0 h 33"/>
                  <a:gd name="T16" fmla="*/ 12 w 54"/>
                  <a:gd name="T17" fmla="*/ 0 h 33"/>
                  <a:gd name="T18" fmla="*/ 12 w 54"/>
                  <a:gd name="T19" fmla="*/ 0 h 33"/>
                  <a:gd name="T20" fmla="*/ 9 w 54"/>
                  <a:gd name="T21" fmla="*/ 0 h 33"/>
                  <a:gd name="T22" fmla="*/ 9 w 54"/>
                  <a:gd name="T23" fmla="*/ 5 h 33"/>
                  <a:gd name="T24" fmla="*/ 9 w 54"/>
                  <a:gd name="T25" fmla="*/ 5 h 33"/>
                  <a:gd name="T26" fmla="*/ 4 w 54"/>
                  <a:gd name="T27" fmla="*/ 10 h 33"/>
                  <a:gd name="T28" fmla="*/ 4 w 54"/>
                  <a:gd name="T29" fmla="*/ 14 h 33"/>
                  <a:gd name="T30" fmla="*/ 4 w 54"/>
                  <a:gd name="T31" fmla="*/ 14 h 33"/>
                  <a:gd name="T32" fmla="*/ 4 w 54"/>
                  <a:gd name="T33" fmla="*/ 14 h 33"/>
                  <a:gd name="T34" fmla="*/ 9 w 54"/>
                  <a:gd name="T35" fmla="*/ 19 h 33"/>
                  <a:gd name="T36" fmla="*/ 9 w 54"/>
                  <a:gd name="T37" fmla="*/ 24 h 33"/>
                  <a:gd name="T38" fmla="*/ 4 w 54"/>
                  <a:gd name="T39" fmla="*/ 27 h 33"/>
                  <a:gd name="T40" fmla="*/ 4 w 54"/>
                  <a:gd name="T41" fmla="*/ 27 h 33"/>
                  <a:gd name="T42" fmla="*/ 0 w 54"/>
                  <a:gd name="T43" fmla="*/ 33 h 33"/>
                  <a:gd name="T44" fmla="*/ 4 w 54"/>
                  <a:gd name="T45" fmla="*/ 33 h 33"/>
                  <a:gd name="T46" fmla="*/ 9 w 54"/>
                  <a:gd name="T47" fmla="*/ 33 h 33"/>
                  <a:gd name="T48" fmla="*/ 9 w 54"/>
                  <a:gd name="T49" fmla="*/ 33 h 33"/>
                  <a:gd name="T50" fmla="*/ 17 w 54"/>
                  <a:gd name="T51" fmla="*/ 27 h 33"/>
                  <a:gd name="T52" fmla="*/ 29 w 54"/>
                  <a:gd name="T53" fmla="*/ 27 h 33"/>
                  <a:gd name="T54" fmla="*/ 45 w 54"/>
                  <a:gd name="T55" fmla="*/ 27 h 33"/>
                  <a:gd name="T56" fmla="*/ 45 w 54"/>
                  <a:gd name="T57" fmla="*/ 27 h 33"/>
                  <a:gd name="T58" fmla="*/ 54 w 54"/>
                  <a:gd name="T59" fmla="*/ 27 h 33"/>
                  <a:gd name="T60" fmla="*/ 54 w 54"/>
                  <a:gd name="T61" fmla="*/ 27 h 33"/>
                  <a:gd name="T62" fmla="*/ 50 w 54"/>
                  <a:gd name="T63"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33">
                    <a:moveTo>
                      <a:pt x="50" y="19"/>
                    </a:moveTo>
                    <a:lnTo>
                      <a:pt x="42" y="19"/>
                    </a:lnTo>
                    <a:lnTo>
                      <a:pt x="37" y="14"/>
                    </a:lnTo>
                    <a:lnTo>
                      <a:pt x="29" y="10"/>
                    </a:lnTo>
                    <a:lnTo>
                      <a:pt x="29" y="10"/>
                    </a:lnTo>
                    <a:lnTo>
                      <a:pt x="20" y="10"/>
                    </a:lnTo>
                    <a:lnTo>
                      <a:pt x="17" y="5"/>
                    </a:lnTo>
                    <a:lnTo>
                      <a:pt x="12" y="0"/>
                    </a:lnTo>
                    <a:lnTo>
                      <a:pt x="12" y="0"/>
                    </a:lnTo>
                    <a:lnTo>
                      <a:pt x="12" y="0"/>
                    </a:lnTo>
                    <a:lnTo>
                      <a:pt x="9" y="0"/>
                    </a:lnTo>
                    <a:lnTo>
                      <a:pt x="9" y="5"/>
                    </a:lnTo>
                    <a:lnTo>
                      <a:pt x="9" y="5"/>
                    </a:lnTo>
                    <a:lnTo>
                      <a:pt x="4" y="10"/>
                    </a:lnTo>
                    <a:lnTo>
                      <a:pt x="4" y="14"/>
                    </a:lnTo>
                    <a:lnTo>
                      <a:pt x="4" y="14"/>
                    </a:lnTo>
                    <a:lnTo>
                      <a:pt x="4" y="14"/>
                    </a:lnTo>
                    <a:lnTo>
                      <a:pt x="9" y="19"/>
                    </a:lnTo>
                    <a:lnTo>
                      <a:pt x="9" y="24"/>
                    </a:lnTo>
                    <a:lnTo>
                      <a:pt x="4" y="27"/>
                    </a:lnTo>
                    <a:lnTo>
                      <a:pt x="4" y="27"/>
                    </a:lnTo>
                    <a:lnTo>
                      <a:pt x="0" y="33"/>
                    </a:lnTo>
                    <a:lnTo>
                      <a:pt x="4" y="33"/>
                    </a:lnTo>
                    <a:lnTo>
                      <a:pt x="9" y="33"/>
                    </a:lnTo>
                    <a:lnTo>
                      <a:pt x="9" y="33"/>
                    </a:lnTo>
                    <a:lnTo>
                      <a:pt x="17" y="27"/>
                    </a:lnTo>
                    <a:lnTo>
                      <a:pt x="29" y="27"/>
                    </a:lnTo>
                    <a:lnTo>
                      <a:pt x="45" y="27"/>
                    </a:lnTo>
                    <a:lnTo>
                      <a:pt x="45" y="27"/>
                    </a:lnTo>
                    <a:lnTo>
                      <a:pt x="54" y="27"/>
                    </a:lnTo>
                    <a:lnTo>
                      <a:pt x="54" y="27"/>
                    </a:lnTo>
                    <a:lnTo>
                      <a:pt x="50" y="1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00" name="Freeform 408"/>
              <p:cNvSpPr>
                <a:spLocks/>
              </p:cNvSpPr>
              <p:nvPr/>
            </p:nvSpPr>
            <p:spPr bwMode="auto">
              <a:xfrm>
                <a:off x="3284" y="2383"/>
                <a:ext cx="46" cy="14"/>
              </a:xfrm>
              <a:custGeom>
                <a:avLst/>
                <a:gdLst>
                  <a:gd name="T0" fmla="*/ 46 w 46"/>
                  <a:gd name="T1" fmla="*/ 0 h 14"/>
                  <a:gd name="T2" fmla="*/ 38 w 46"/>
                  <a:gd name="T3" fmla="*/ 5 h 14"/>
                  <a:gd name="T4" fmla="*/ 30 w 46"/>
                  <a:gd name="T5" fmla="*/ 5 h 14"/>
                  <a:gd name="T6" fmla="*/ 25 w 46"/>
                  <a:gd name="T7" fmla="*/ 5 h 14"/>
                  <a:gd name="T8" fmla="*/ 25 w 46"/>
                  <a:gd name="T9" fmla="*/ 5 h 14"/>
                  <a:gd name="T10" fmla="*/ 17 w 46"/>
                  <a:gd name="T11" fmla="*/ 10 h 14"/>
                  <a:gd name="T12" fmla="*/ 8 w 46"/>
                  <a:gd name="T13" fmla="*/ 10 h 14"/>
                  <a:gd name="T14" fmla="*/ 5 w 46"/>
                  <a:gd name="T15" fmla="*/ 14 h 14"/>
                  <a:gd name="T16" fmla="*/ 5 w 46"/>
                  <a:gd name="T17" fmla="*/ 14 h 14"/>
                  <a:gd name="T18" fmla="*/ 0 w 46"/>
                  <a:gd name="T19" fmla="*/ 14 h 14"/>
                  <a:gd name="T20" fmla="*/ 0 w 46"/>
                  <a:gd name="T21" fmla="*/ 14 h 14"/>
                  <a:gd name="T22" fmla="*/ 5 w 46"/>
                  <a:gd name="T23" fmla="*/ 10 h 14"/>
                  <a:gd name="T24" fmla="*/ 5 w 46"/>
                  <a:gd name="T25" fmla="*/ 10 h 14"/>
                  <a:gd name="T26" fmla="*/ 8 w 46"/>
                  <a:gd name="T27" fmla="*/ 5 h 14"/>
                  <a:gd name="T28" fmla="*/ 21 w 46"/>
                  <a:gd name="T29" fmla="*/ 5 h 14"/>
                  <a:gd name="T30" fmla="*/ 30 w 46"/>
                  <a:gd name="T31" fmla="*/ 0 h 14"/>
                  <a:gd name="T32" fmla="*/ 30 w 46"/>
                  <a:gd name="T33" fmla="*/ 0 h 14"/>
                  <a:gd name="T34" fmla="*/ 38 w 46"/>
                  <a:gd name="T35" fmla="*/ 0 h 14"/>
                  <a:gd name="T36" fmla="*/ 46 w 46"/>
                  <a:gd name="T37" fmla="*/ 0 h 14"/>
                  <a:gd name="T38" fmla="*/ 46 w 46"/>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4">
                    <a:moveTo>
                      <a:pt x="46" y="0"/>
                    </a:moveTo>
                    <a:lnTo>
                      <a:pt x="38" y="5"/>
                    </a:lnTo>
                    <a:lnTo>
                      <a:pt x="30" y="5"/>
                    </a:lnTo>
                    <a:lnTo>
                      <a:pt x="25" y="5"/>
                    </a:lnTo>
                    <a:lnTo>
                      <a:pt x="25" y="5"/>
                    </a:lnTo>
                    <a:lnTo>
                      <a:pt x="17" y="10"/>
                    </a:lnTo>
                    <a:lnTo>
                      <a:pt x="8" y="10"/>
                    </a:lnTo>
                    <a:lnTo>
                      <a:pt x="5" y="14"/>
                    </a:lnTo>
                    <a:lnTo>
                      <a:pt x="5" y="14"/>
                    </a:lnTo>
                    <a:lnTo>
                      <a:pt x="0" y="14"/>
                    </a:lnTo>
                    <a:lnTo>
                      <a:pt x="0" y="14"/>
                    </a:lnTo>
                    <a:lnTo>
                      <a:pt x="5" y="10"/>
                    </a:lnTo>
                    <a:lnTo>
                      <a:pt x="5" y="10"/>
                    </a:lnTo>
                    <a:lnTo>
                      <a:pt x="8" y="5"/>
                    </a:lnTo>
                    <a:lnTo>
                      <a:pt x="21" y="5"/>
                    </a:lnTo>
                    <a:lnTo>
                      <a:pt x="30" y="0"/>
                    </a:lnTo>
                    <a:lnTo>
                      <a:pt x="30" y="0"/>
                    </a:lnTo>
                    <a:lnTo>
                      <a:pt x="38" y="0"/>
                    </a:lnTo>
                    <a:lnTo>
                      <a:pt x="46" y="0"/>
                    </a:lnTo>
                    <a:lnTo>
                      <a:pt x="46"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01" name="Freeform 409"/>
              <p:cNvSpPr>
                <a:spLocks/>
              </p:cNvSpPr>
              <p:nvPr/>
            </p:nvSpPr>
            <p:spPr bwMode="auto">
              <a:xfrm>
                <a:off x="3269" y="2383"/>
                <a:ext cx="28" cy="10"/>
              </a:xfrm>
              <a:custGeom>
                <a:avLst/>
                <a:gdLst>
                  <a:gd name="T0" fmla="*/ 28 w 28"/>
                  <a:gd name="T1" fmla="*/ 0 h 10"/>
                  <a:gd name="T2" fmla="*/ 20 w 28"/>
                  <a:gd name="T3" fmla="*/ 5 h 10"/>
                  <a:gd name="T4" fmla="*/ 15 w 28"/>
                  <a:gd name="T5" fmla="*/ 5 h 10"/>
                  <a:gd name="T6" fmla="*/ 12 w 28"/>
                  <a:gd name="T7" fmla="*/ 10 h 10"/>
                  <a:gd name="T8" fmla="*/ 12 w 28"/>
                  <a:gd name="T9" fmla="*/ 10 h 10"/>
                  <a:gd name="T10" fmla="*/ 3 w 28"/>
                  <a:gd name="T11" fmla="*/ 10 h 10"/>
                  <a:gd name="T12" fmla="*/ 0 w 28"/>
                  <a:gd name="T13" fmla="*/ 10 h 10"/>
                  <a:gd name="T14" fmla="*/ 3 w 28"/>
                  <a:gd name="T15" fmla="*/ 5 h 10"/>
                  <a:gd name="T16" fmla="*/ 3 w 28"/>
                  <a:gd name="T17" fmla="*/ 5 h 10"/>
                  <a:gd name="T18" fmla="*/ 12 w 28"/>
                  <a:gd name="T19" fmla="*/ 0 h 10"/>
                  <a:gd name="T20" fmla="*/ 15 w 28"/>
                  <a:gd name="T21" fmla="*/ 0 h 10"/>
                  <a:gd name="T22" fmla="*/ 20 w 28"/>
                  <a:gd name="T23" fmla="*/ 0 h 10"/>
                  <a:gd name="T24" fmla="*/ 20 w 28"/>
                  <a:gd name="T25" fmla="*/ 0 h 10"/>
                  <a:gd name="T26" fmla="*/ 23 w 28"/>
                  <a:gd name="T27" fmla="*/ 0 h 10"/>
                  <a:gd name="T28" fmla="*/ 28 w 28"/>
                  <a:gd name="T29" fmla="*/ 0 h 10"/>
                  <a:gd name="T30" fmla="*/ 28 w 28"/>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0">
                    <a:moveTo>
                      <a:pt x="28" y="0"/>
                    </a:moveTo>
                    <a:lnTo>
                      <a:pt x="20" y="5"/>
                    </a:lnTo>
                    <a:lnTo>
                      <a:pt x="15" y="5"/>
                    </a:lnTo>
                    <a:lnTo>
                      <a:pt x="12" y="10"/>
                    </a:lnTo>
                    <a:lnTo>
                      <a:pt x="12" y="10"/>
                    </a:lnTo>
                    <a:lnTo>
                      <a:pt x="3" y="10"/>
                    </a:lnTo>
                    <a:lnTo>
                      <a:pt x="0" y="10"/>
                    </a:lnTo>
                    <a:lnTo>
                      <a:pt x="3" y="5"/>
                    </a:lnTo>
                    <a:lnTo>
                      <a:pt x="3" y="5"/>
                    </a:lnTo>
                    <a:lnTo>
                      <a:pt x="12" y="0"/>
                    </a:lnTo>
                    <a:lnTo>
                      <a:pt x="15" y="0"/>
                    </a:lnTo>
                    <a:lnTo>
                      <a:pt x="20" y="0"/>
                    </a:lnTo>
                    <a:lnTo>
                      <a:pt x="20" y="0"/>
                    </a:lnTo>
                    <a:lnTo>
                      <a:pt x="23" y="0"/>
                    </a:lnTo>
                    <a:lnTo>
                      <a:pt x="28" y="0"/>
                    </a:lnTo>
                    <a:lnTo>
                      <a:pt x="28"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02" name="Freeform 410"/>
              <p:cNvSpPr>
                <a:spLocks/>
              </p:cNvSpPr>
              <p:nvPr/>
            </p:nvSpPr>
            <p:spPr bwMode="auto">
              <a:xfrm>
                <a:off x="3317" y="2383"/>
                <a:ext cx="38" cy="14"/>
              </a:xfrm>
              <a:custGeom>
                <a:avLst/>
                <a:gdLst>
                  <a:gd name="T0" fmla="*/ 38 w 38"/>
                  <a:gd name="T1" fmla="*/ 5 h 14"/>
                  <a:gd name="T2" fmla="*/ 30 w 38"/>
                  <a:gd name="T3" fmla="*/ 10 h 14"/>
                  <a:gd name="T4" fmla="*/ 21 w 38"/>
                  <a:gd name="T5" fmla="*/ 10 h 14"/>
                  <a:gd name="T6" fmla="*/ 13 w 38"/>
                  <a:gd name="T7" fmla="*/ 10 h 14"/>
                  <a:gd name="T8" fmla="*/ 13 w 38"/>
                  <a:gd name="T9" fmla="*/ 10 h 14"/>
                  <a:gd name="T10" fmla="*/ 5 w 38"/>
                  <a:gd name="T11" fmla="*/ 14 h 14"/>
                  <a:gd name="T12" fmla="*/ 0 w 38"/>
                  <a:gd name="T13" fmla="*/ 14 h 14"/>
                  <a:gd name="T14" fmla="*/ 5 w 38"/>
                  <a:gd name="T15" fmla="*/ 10 h 14"/>
                  <a:gd name="T16" fmla="*/ 5 w 38"/>
                  <a:gd name="T17" fmla="*/ 10 h 14"/>
                  <a:gd name="T18" fmla="*/ 13 w 38"/>
                  <a:gd name="T19" fmla="*/ 5 h 14"/>
                  <a:gd name="T20" fmla="*/ 25 w 38"/>
                  <a:gd name="T21" fmla="*/ 5 h 14"/>
                  <a:gd name="T22" fmla="*/ 33 w 38"/>
                  <a:gd name="T23" fmla="*/ 0 h 14"/>
                  <a:gd name="T24" fmla="*/ 33 w 38"/>
                  <a:gd name="T25" fmla="*/ 0 h 14"/>
                  <a:gd name="T26" fmla="*/ 38 w 38"/>
                  <a:gd name="T27" fmla="*/ 5 h 14"/>
                  <a:gd name="T28" fmla="*/ 38 w 38"/>
                  <a:gd name="T29" fmla="*/ 5 h 14"/>
                  <a:gd name="T30" fmla="*/ 38 w 38"/>
                  <a:gd name="T31"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14">
                    <a:moveTo>
                      <a:pt x="38" y="5"/>
                    </a:moveTo>
                    <a:lnTo>
                      <a:pt x="30" y="10"/>
                    </a:lnTo>
                    <a:lnTo>
                      <a:pt x="21" y="10"/>
                    </a:lnTo>
                    <a:lnTo>
                      <a:pt x="13" y="10"/>
                    </a:lnTo>
                    <a:lnTo>
                      <a:pt x="13" y="10"/>
                    </a:lnTo>
                    <a:lnTo>
                      <a:pt x="5" y="14"/>
                    </a:lnTo>
                    <a:lnTo>
                      <a:pt x="0" y="14"/>
                    </a:lnTo>
                    <a:lnTo>
                      <a:pt x="5" y="10"/>
                    </a:lnTo>
                    <a:lnTo>
                      <a:pt x="5" y="10"/>
                    </a:lnTo>
                    <a:lnTo>
                      <a:pt x="13" y="5"/>
                    </a:lnTo>
                    <a:lnTo>
                      <a:pt x="25" y="5"/>
                    </a:lnTo>
                    <a:lnTo>
                      <a:pt x="33" y="0"/>
                    </a:lnTo>
                    <a:lnTo>
                      <a:pt x="33" y="0"/>
                    </a:lnTo>
                    <a:lnTo>
                      <a:pt x="38" y="5"/>
                    </a:lnTo>
                    <a:lnTo>
                      <a:pt x="38" y="5"/>
                    </a:lnTo>
                    <a:lnTo>
                      <a:pt x="38" y="5"/>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03" name="Freeform 411"/>
              <p:cNvSpPr>
                <a:spLocks/>
              </p:cNvSpPr>
              <p:nvPr/>
            </p:nvSpPr>
            <p:spPr bwMode="auto">
              <a:xfrm>
                <a:off x="3499" y="2310"/>
                <a:ext cx="12" cy="42"/>
              </a:xfrm>
              <a:custGeom>
                <a:avLst/>
                <a:gdLst>
                  <a:gd name="T0" fmla="*/ 4 w 12"/>
                  <a:gd name="T1" fmla="*/ 0 h 42"/>
                  <a:gd name="T2" fmla="*/ 4 w 12"/>
                  <a:gd name="T3" fmla="*/ 14 h 42"/>
                  <a:gd name="T4" fmla="*/ 0 w 12"/>
                  <a:gd name="T5" fmla="*/ 28 h 42"/>
                  <a:gd name="T6" fmla="*/ 0 w 12"/>
                  <a:gd name="T7" fmla="*/ 37 h 42"/>
                  <a:gd name="T8" fmla="*/ 0 w 12"/>
                  <a:gd name="T9" fmla="*/ 37 h 42"/>
                  <a:gd name="T10" fmla="*/ 0 w 12"/>
                  <a:gd name="T11" fmla="*/ 42 h 42"/>
                  <a:gd name="T12" fmla="*/ 9 w 12"/>
                  <a:gd name="T13" fmla="*/ 33 h 42"/>
                  <a:gd name="T14" fmla="*/ 12 w 12"/>
                  <a:gd name="T15" fmla="*/ 19 h 42"/>
                  <a:gd name="T16" fmla="*/ 12 w 12"/>
                  <a:gd name="T17" fmla="*/ 19 h 42"/>
                  <a:gd name="T18" fmla="*/ 9 w 12"/>
                  <a:gd name="T19" fmla="*/ 14 h 42"/>
                  <a:gd name="T20" fmla="*/ 9 w 12"/>
                  <a:gd name="T21" fmla="*/ 10 h 42"/>
                  <a:gd name="T22" fmla="*/ 9 w 12"/>
                  <a:gd name="T23" fmla="*/ 0 h 42"/>
                  <a:gd name="T24" fmla="*/ 9 w 12"/>
                  <a:gd name="T25" fmla="*/ 0 h 42"/>
                  <a:gd name="T26" fmla="*/ 4 w 12"/>
                  <a:gd name="T27" fmla="*/ 0 h 42"/>
                  <a:gd name="T28" fmla="*/ 4 w 12"/>
                  <a:gd name="T29" fmla="*/ 0 h 42"/>
                  <a:gd name="T30" fmla="*/ 4 w 12"/>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42">
                    <a:moveTo>
                      <a:pt x="4" y="0"/>
                    </a:moveTo>
                    <a:lnTo>
                      <a:pt x="4" y="14"/>
                    </a:lnTo>
                    <a:lnTo>
                      <a:pt x="0" y="28"/>
                    </a:lnTo>
                    <a:lnTo>
                      <a:pt x="0" y="37"/>
                    </a:lnTo>
                    <a:lnTo>
                      <a:pt x="0" y="37"/>
                    </a:lnTo>
                    <a:lnTo>
                      <a:pt x="0" y="42"/>
                    </a:lnTo>
                    <a:lnTo>
                      <a:pt x="9" y="33"/>
                    </a:lnTo>
                    <a:lnTo>
                      <a:pt x="12" y="19"/>
                    </a:lnTo>
                    <a:lnTo>
                      <a:pt x="12" y="19"/>
                    </a:lnTo>
                    <a:lnTo>
                      <a:pt x="9" y="14"/>
                    </a:lnTo>
                    <a:lnTo>
                      <a:pt x="9" y="10"/>
                    </a:lnTo>
                    <a:lnTo>
                      <a:pt x="9" y="0"/>
                    </a:lnTo>
                    <a:lnTo>
                      <a:pt x="9" y="0"/>
                    </a:lnTo>
                    <a:lnTo>
                      <a:pt x="4" y="0"/>
                    </a:lnTo>
                    <a:lnTo>
                      <a:pt x="4" y="0"/>
                    </a:lnTo>
                    <a:lnTo>
                      <a:pt x="4"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04" name="Freeform 412"/>
              <p:cNvSpPr>
                <a:spLocks/>
              </p:cNvSpPr>
              <p:nvPr/>
            </p:nvSpPr>
            <p:spPr bwMode="auto">
              <a:xfrm>
                <a:off x="3516" y="2320"/>
                <a:ext cx="28" cy="60"/>
              </a:xfrm>
              <a:custGeom>
                <a:avLst/>
                <a:gdLst>
                  <a:gd name="T0" fmla="*/ 0 w 28"/>
                  <a:gd name="T1" fmla="*/ 0 h 60"/>
                  <a:gd name="T2" fmla="*/ 0 w 28"/>
                  <a:gd name="T3" fmla="*/ 9 h 60"/>
                  <a:gd name="T4" fmla="*/ 0 w 28"/>
                  <a:gd name="T5" fmla="*/ 13 h 60"/>
                  <a:gd name="T6" fmla="*/ 3 w 28"/>
                  <a:gd name="T7" fmla="*/ 18 h 60"/>
                  <a:gd name="T8" fmla="*/ 3 w 28"/>
                  <a:gd name="T9" fmla="*/ 18 h 60"/>
                  <a:gd name="T10" fmla="*/ 0 w 28"/>
                  <a:gd name="T11" fmla="*/ 32 h 60"/>
                  <a:gd name="T12" fmla="*/ 0 w 28"/>
                  <a:gd name="T13" fmla="*/ 37 h 60"/>
                  <a:gd name="T14" fmla="*/ 3 w 28"/>
                  <a:gd name="T15" fmla="*/ 41 h 60"/>
                  <a:gd name="T16" fmla="*/ 3 w 28"/>
                  <a:gd name="T17" fmla="*/ 41 h 60"/>
                  <a:gd name="T18" fmla="*/ 8 w 28"/>
                  <a:gd name="T19" fmla="*/ 46 h 60"/>
                  <a:gd name="T20" fmla="*/ 12 w 28"/>
                  <a:gd name="T21" fmla="*/ 46 h 60"/>
                  <a:gd name="T22" fmla="*/ 16 w 28"/>
                  <a:gd name="T23" fmla="*/ 46 h 60"/>
                  <a:gd name="T24" fmla="*/ 16 w 28"/>
                  <a:gd name="T25" fmla="*/ 46 h 60"/>
                  <a:gd name="T26" fmla="*/ 20 w 28"/>
                  <a:gd name="T27" fmla="*/ 54 h 60"/>
                  <a:gd name="T28" fmla="*/ 25 w 28"/>
                  <a:gd name="T29" fmla="*/ 60 h 60"/>
                  <a:gd name="T30" fmla="*/ 28 w 28"/>
                  <a:gd name="T31" fmla="*/ 51 h 60"/>
                  <a:gd name="T32" fmla="*/ 28 w 28"/>
                  <a:gd name="T33" fmla="*/ 51 h 60"/>
                  <a:gd name="T34" fmla="*/ 25 w 28"/>
                  <a:gd name="T35" fmla="*/ 41 h 60"/>
                  <a:gd name="T36" fmla="*/ 20 w 28"/>
                  <a:gd name="T37" fmla="*/ 37 h 60"/>
                  <a:gd name="T38" fmla="*/ 16 w 28"/>
                  <a:gd name="T39" fmla="*/ 27 h 60"/>
                  <a:gd name="T40" fmla="*/ 16 w 28"/>
                  <a:gd name="T41" fmla="*/ 27 h 60"/>
                  <a:gd name="T42" fmla="*/ 16 w 28"/>
                  <a:gd name="T43" fmla="*/ 27 h 60"/>
                  <a:gd name="T44" fmla="*/ 16 w 28"/>
                  <a:gd name="T45" fmla="*/ 23 h 60"/>
                  <a:gd name="T46" fmla="*/ 12 w 28"/>
                  <a:gd name="T47" fmla="*/ 23 h 60"/>
                  <a:gd name="T48" fmla="*/ 12 w 28"/>
                  <a:gd name="T49" fmla="*/ 23 h 60"/>
                  <a:gd name="T50" fmla="*/ 8 w 28"/>
                  <a:gd name="T51" fmla="*/ 23 h 60"/>
                  <a:gd name="T52" fmla="*/ 8 w 28"/>
                  <a:gd name="T53" fmla="*/ 18 h 60"/>
                  <a:gd name="T54" fmla="*/ 3 w 28"/>
                  <a:gd name="T55" fmla="*/ 9 h 60"/>
                  <a:gd name="T56" fmla="*/ 3 w 28"/>
                  <a:gd name="T57" fmla="*/ 9 h 60"/>
                  <a:gd name="T58" fmla="*/ 0 w 28"/>
                  <a:gd name="T59" fmla="*/ 4 h 60"/>
                  <a:gd name="T60" fmla="*/ 0 w 28"/>
                  <a:gd name="T61" fmla="*/ 0 h 60"/>
                  <a:gd name="T62" fmla="*/ 0 w 28"/>
                  <a:gd name="T6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60">
                    <a:moveTo>
                      <a:pt x="0" y="0"/>
                    </a:moveTo>
                    <a:lnTo>
                      <a:pt x="0" y="9"/>
                    </a:lnTo>
                    <a:lnTo>
                      <a:pt x="0" y="13"/>
                    </a:lnTo>
                    <a:lnTo>
                      <a:pt x="3" y="18"/>
                    </a:lnTo>
                    <a:lnTo>
                      <a:pt x="3" y="18"/>
                    </a:lnTo>
                    <a:lnTo>
                      <a:pt x="0" y="32"/>
                    </a:lnTo>
                    <a:lnTo>
                      <a:pt x="0" y="37"/>
                    </a:lnTo>
                    <a:lnTo>
                      <a:pt x="3" y="41"/>
                    </a:lnTo>
                    <a:lnTo>
                      <a:pt x="3" y="41"/>
                    </a:lnTo>
                    <a:lnTo>
                      <a:pt x="8" y="46"/>
                    </a:lnTo>
                    <a:lnTo>
                      <a:pt x="12" y="46"/>
                    </a:lnTo>
                    <a:lnTo>
                      <a:pt x="16" y="46"/>
                    </a:lnTo>
                    <a:lnTo>
                      <a:pt x="16" y="46"/>
                    </a:lnTo>
                    <a:lnTo>
                      <a:pt x="20" y="54"/>
                    </a:lnTo>
                    <a:lnTo>
                      <a:pt x="25" y="60"/>
                    </a:lnTo>
                    <a:lnTo>
                      <a:pt x="28" y="51"/>
                    </a:lnTo>
                    <a:lnTo>
                      <a:pt x="28" y="51"/>
                    </a:lnTo>
                    <a:lnTo>
                      <a:pt x="25" y="41"/>
                    </a:lnTo>
                    <a:lnTo>
                      <a:pt x="20" y="37"/>
                    </a:lnTo>
                    <a:lnTo>
                      <a:pt x="16" y="27"/>
                    </a:lnTo>
                    <a:lnTo>
                      <a:pt x="16" y="27"/>
                    </a:lnTo>
                    <a:lnTo>
                      <a:pt x="16" y="27"/>
                    </a:lnTo>
                    <a:lnTo>
                      <a:pt x="16" y="23"/>
                    </a:lnTo>
                    <a:lnTo>
                      <a:pt x="12" y="23"/>
                    </a:lnTo>
                    <a:lnTo>
                      <a:pt x="12" y="23"/>
                    </a:lnTo>
                    <a:lnTo>
                      <a:pt x="8" y="23"/>
                    </a:lnTo>
                    <a:lnTo>
                      <a:pt x="8" y="18"/>
                    </a:lnTo>
                    <a:lnTo>
                      <a:pt x="3" y="9"/>
                    </a:lnTo>
                    <a:lnTo>
                      <a:pt x="3" y="9"/>
                    </a:lnTo>
                    <a:lnTo>
                      <a:pt x="0" y="4"/>
                    </a:lnTo>
                    <a:lnTo>
                      <a:pt x="0"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05" name="Freeform 413"/>
              <p:cNvSpPr>
                <a:spLocks/>
              </p:cNvSpPr>
              <p:nvPr/>
            </p:nvSpPr>
            <p:spPr bwMode="auto">
              <a:xfrm>
                <a:off x="3544" y="2361"/>
                <a:ext cx="21" cy="32"/>
              </a:xfrm>
              <a:custGeom>
                <a:avLst/>
                <a:gdLst>
                  <a:gd name="T0" fmla="*/ 0 w 21"/>
                  <a:gd name="T1" fmla="*/ 0 h 32"/>
                  <a:gd name="T2" fmla="*/ 0 w 21"/>
                  <a:gd name="T3" fmla="*/ 10 h 32"/>
                  <a:gd name="T4" fmla="*/ 5 w 21"/>
                  <a:gd name="T5" fmla="*/ 13 h 32"/>
                  <a:gd name="T6" fmla="*/ 5 w 21"/>
                  <a:gd name="T7" fmla="*/ 19 h 32"/>
                  <a:gd name="T8" fmla="*/ 5 w 21"/>
                  <a:gd name="T9" fmla="*/ 19 h 32"/>
                  <a:gd name="T10" fmla="*/ 9 w 21"/>
                  <a:gd name="T11" fmla="*/ 27 h 32"/>
                  <a:gd name="T12" fmla="*/ 17 w 21"/>
                  <a:gd name="T13" fmla="*/ 32 h 32"/>
                  <a:gd name="T14" fmla="*/ 21 w 21"/>
                  <a:gd name="T15" fmla="*/ 32 h 32"/>
                  <a:gd name="T16" fmla="*/ 21 w 21"/>
                  <a:gd name="T17" fmla="*/ 32 h 32"/>
                  <a:gd name="T18" fmla="*/ 17 w 21"/>
                  <a:gd name="T19" fmla="*/ 27 h 32"/>
                  <a:gd name="T20" fmla="*/ 13 w 21"/>
                  <a:gd name="T21" fmla="*/ 22 h 32"/>
                  <a:gd name="T22" fmla="*/ 13 w 21"/>
                  <a:gd name="T23" fmla="*/ 19 h 32"/>
                  <a:gd name="T24" fmla="*/ 13 w 21"/>
                  <a:gd name="T25" fmla="*/ 19 h 32"/>
                  <a:gd name="T26" fmla="*/ 9 w 21"/>
                  <a:gd name="T27" fmla="*/ 13 h 32"/>
                  <a:gd name="T28" fmla="*/ 9 w 21"/>
                  <a:gd name="T29" fmla="*/ 13 h 32"/>
                  <a:gd name="T30" fmla="*/ 9 w 21"/>
                  <a:gd name="T31" fmla="*/ 10 h 32"/>
                  <a:gd name="T32" fmla="*/ 9 w 21"/>
                  <a:gd name="T33" fmla="*/ 10 h 32"/>
                  <a:gd name="T34" fmla="*/ 5 w 21"/>
                  <a:gd name="T35" fmla="*/ 5 h 32"/>
                  <a:gd name="T36" fmla="*/ 0 w 21"/>
                  <a:gd name="T37" fmla="*/ 0 h 32"/>
                  <a:gd name="T38" fmla="*/ 0 w 21"/>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2">
                    <a:moveTo>
                      <a:pt x="0" y="0"/>
                    </a:moveTo>
                    <a:lnTo>
                      <a:pt x="0" y="10"/>
                    </a:lnTo>
                    <a:lnTo>
                      <a:pt x="5" y="13"/>
                    </a:lnTo>
                    <a:lnTo>
                      <a:pt x="5" y="19"/>
                    </a:lnTo>
                    <a:lnTo>
                      <a:pt x="5" y="19"/>
                    </a:lnTo>
                    <a:lnTo>
                      <a:pt x="9" y="27"/>
                    </a:lnTo>
                    <a:lnTo>
                      <a:pt x="17" y="32"/>
                    </a:lnTo>
                    <a:lnTo>
                      <a:pt x="21" y="32"/>
                    </a:lnTo>
                    <a:lnTo>
                      <a:pt x="21" y="32"/>
                    </a:lnTo>
                    <a:lnTo>
                      <a:pt x="17" y="27"/>
                    </a:lnTo>
                    <a:lnTo>
                      <a:pt x="13" y="22"/>
                    </a:lnTo>
                    <a:lnTo>
                      <a:pt x="13" y="19"/>
                    </a:lnTo>
                    <a:lnTo>
                      <a:pt x="13" y="19"/>
                    </a:lnTo>
                    <a:lnTo>
                      <a:pt x="9" y="13"/>
                    </a:lnTo>
                    <a:lnTo>
                      <a:pt x="9" y="13"/>
                    </a:lnTo>
                    <a:lnTo>
                      <a:pt x="9" y="10"/>
                    </a:lnTo>
                    <a:lnTo>
                      <a:pt x="9" y="10"/>
                    </a:lnTo>
                    <a:lnTo>
                      <a:pt x="5" y="5"/>
                    </a:lnTo>
                    <a:lnTo>
                      <a:pt x="0" y="0"/>
                    </a:lnTo>
                    <a:lnTo>
                      <a:pt x="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06" name="Freeform 414"/>
              <p:cNvSpPr>
                <a:spLocks/>
              </p:cNvSpPr>
              <p:nvPr/>
            </p:nvSpPr>
            <p:spPr bwMode="auto">
              <a:xfrm>
                <a:off x="3396" y="2264"/>
                <a:ext cx="33" cy="56"/>
              </a:xfrm>
              <a:custGeom>
                <a:avLst/>
                <a:gdLst>
                  <a:gd name="T0" fmla="*/ 4 w 33"/>
                  <a:gd name="T1" fmla="*/ 0 h 56"/>
                  <a:gd name="T2" fmla="*/ 9 w 33"/>
                  <a:gd name="T3" fmla="*/ 14 h 56"/>
                  <a:gd name="T4" fmla="*/ 17 w 33"/>
                  <a:gd name="T5" fmla="*/ 28 h 56"/>
                  <a:gd name="T6" fmla="*/ 29 w 33"/>
                  <a:gd name="T7" fmla="*/ 37 h 56"/>
                  <a:gd name="T8" fmla="*/ 29 w 33"/>
                  <a:gd name="T9" fmla="*/ 37 h 56"/>
                  <a:gd name="T10" fmla="*/ 33 w 33"/>
                  <a:gd name="T11" fmla="*/ 46 h 56"/>
                  <a:gd name="T12" fmla="*/ 33 w 33"/>
                  <a:gd name="T13" fmla="*/ 56 h 56"/>
                  <a:gd name="T14" fmla="*/ 33 w 33"/>
                  <a:gd name="T15" fmla="*/ 56 h 56"/>
                  <a:gd name="T16" fmla="*/ 33 w 33"/>
                  <a:gd name="T17" fmla="*/ 56 h 56"/>
                  <a:gd name="T18" fmla="*/ 25 w 33"/>
                  <a:gd name="T19" fmla="*/ 51 h 56"/>
                  <a:gd name="T20" fmla="*/ 17 w 33"/>
                  <a:gd name="T21" fmla="*/ 37 h 56"/>
                  <a:gd name="T22" fmla="*/ 9 w 33"/>
                  <a:gd name="T23" fmla="*/ 18 h 56"/>
                  <a:gd name="T24" fmla="*/ 9 w 33"/>
                  <a:gd name="T25" fmla="*/ 18 h 56"/>
                  <a:gd name="T26" fmla="*/ 0 w 33"/>
                  <a:gd name="T27" fmla="*/ 5 h 56"/>
                  <a:gd name="T28" fmla="*/ 0 w 33"/>
                  <a:gd name="T29" fmla="*/ 0 h 56"/>
                  <a:gd name="T30" fmla="*/ 4 w 33"/>
                  <a:gd name="T3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56">
                    <a:moveTo>
                      <a:pt x="4" y="0"/>
                    </a:moveTo>
                    <a:lnTo>
                      <a:pt x="9" y="14"/>
                    </a:lnTo>
                    <a:lnTo>
                      <a:pt x="17" y="28"/>
                    </a:lnTo>
                    <a:lnTo>
                      <a:pt x="29" y="37"/>
                    </a:lnTo>
                    <a:lnTo>
                      <a:pt x="29" y="37"/>
                    </a:lnTo>
                    <a:lnTo>
                      <a:pt x="33" y="46"/>
                    </a:lnTo>
                    <a:lnTo>
                      <a:pt x="33" y="56"/>
                    </a:lnTo>
                    <a:lnTo>
                      <a:pt x="33" y="56"/>
                    </a:lnTo>
                    <a:lnTo>
                      <a:pt x="33" y="56"/>
                    </a:lnTo>
                    <a:lnTo>
                      <a:pt x="25" y="51"/>
                    </a:lnTo>
                    <a:lnTo>
                      <a:pt x="17" y="37"/>
                    </a:lnTo>
                    <a:lnTo>
                      <a:pt x="9" y="18"/>
                    </a:lnTo>
                    <a:lnTo>
                      <a:pt x="9" y="18"/>
                    </a:lnTo>
                    <a:lnTo>
                      <a:pt x="0" y="5"/>
                    </a:lnTo>
                    <a:lnTo>
                      <a:pt x="0" y="0"/>
                    </a:lnTo>
                    <a:lnTo>
                      <a:pt x="4"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07" name="Freeform 415"/>
              <p:cNvSpPr>
                <a:spLocks/>
              </p:cNvSpPr>
              <p:nvPr/>
            </p:nvSpPr>
            <p:spPr bwMode="auto">
              <a:xfrm>
                <a:off x="3421" y="2366"/>
                <a:ext cx="12" cy="14"/>
              </a:xfrm>
              <a:custGeom>
                <a:avLst/>
                <a:gdLst>
                  <a:gd name="T0" fmla="*/ 12 w 12"/>
                  <a:gd name="T1" fmla="*/ 5 h 14"/>
                  <a:gd name="T2" fmla="*/ 8 w 12"/>
                  <a:gd name="T3" fmla="*/ 8 h 14"/>
                  <a:gd name="T4" fmla="*/ 4 w 12"/>
                  <a:gd name="T5" fmla="*/ 14 h 14"/>
                  <a:gd name="T6" fmla="*/ 4 w 12"/>
                  <a:gd name="T7" fmla="*/ 14 h 14"/>
                  <a:gd name="T8" fmla="*/ 4 w 12"/>
                  <a:gd name="T9" fmla="*/ 14 h 14"/>
                  <a:gd name="T10" fmla="*/ 0 w 12"/>
                  <a:gd name="T11" fmla="*/ 14 h 14"/>
                  <a:gd name="T12" fmla="*/ 0 w 12"/>
                  <a:gd name="T13" fmla="*/ 14 h 14"/>
                  <a:gd name="T14" fmla="*/ 0 w 12"/>
                  <a:gd name="T15" fmla="*/ 14 h 14"/>
                  <a:gd name="T16" fmla="*/ 0 w 12"/>
                  <a:gd name="T17" fmla="*/ 14 h 14"/>
                  <a:gd name="T18" fmla="*/ 0 w 12"/>
                  <a:gd name="T19" fmla="*/ 14 h 14"/>
                  <a:gd name="T20" fmla="*/ 0 w 12"/>
                  <a:gd name="T21" fmla="*/ 8 h 14"/>
                  <a:gd name="T22" fmla="*/ 0 w 12"/>
                  <a:gd name="T23" fmla="*/ 8 h 14"/>
                  <a:gd name="T24" fmla="*/ 0 w 12"/>
                  <a:gd name="T25" fmla="*/ 8 h 14"/>
                  <a:gd name="T26" fmla="*/ 0 w 12"/>
                  <a:gd name="T27" fmla="*/ 8 h 14"/>
                  <a:gd name="T28" fmla="*/ 0 w 12"/>
                  <a:gd name="T29" fmla="*/ 8 h 14"/>
                  <a:gd name="T30" fmla="*/ 0 w 12"/>
                  <a:gd name="T31" fmla="*/ 8 h 14"/>
                  <a:gd name="T32" fmla="*/ 0 w 12"/>
                  <a:gd name="T33" fmla="*/ 8 h 14"/>
                  <a:gd name="T34" fmla="*/ 4 w 12"/>
                  <a:gd name="T35" fmla="*/ 8 h 14"/>
                  <a:gd name="T36" fmla="*/ 8 w 12"/>
                  <a:gd name="T37" fmla="*/ 5 h 14"/>
                  <a:gd name="T38" fmla="*/ 12 w 12"/>
                  <a:gd name="T39" fmla="*/ 0 h 14"/>
                  <a:gd name="T40" fmla="*/ 12 w 12"/>
                  <a:gd name="T41" fmla="*/ 0 h 14"/>
                  <a:gd name="T42" fmla="*/ 12 w 12"/>
                  <a:gd name="T43" fmla="*/ 0 h 14"/>
                  <a:gd name="T44" fmla="*/ 12 w 12"/>
                  <a:gd name="T45" fmla="*/ 5 h 14"/>
                  <a:gd name="T46" fmla="*/ 12 w 12"/>
                  <a:gd name="T47" fmla="*/ 5 h 14"/>
                  <a:gd name="T48" fmla="*/ 12 w 12"/>
                  <a:gd name="T49" fmla="*/ 5 h 14"/>
                  <a:gd name="T50" fmla="*/ 12 w 12"/>
                  <a:gd name="T51" fmla="*/ 5 h 14"/>
                  <a:gd name="T52" fmla="*/ 12 w 12"/>
                  <a:gd name="T53" fmla="*/ 5 h 14"/>
                  <a:gd name="T54" fmla="*/ 12 w 12"/>
                  <a:gd name="T5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4">
                    <a:moveTo>
                      <a:pt x="12" y="5"/>
                    </a:moveTo>
                    <a:lnTo>
                      <a:pt x="8" y="8"/>
                    </a:lnTo>
                    <a:lnTo>
                      <a:pt x="4" y="14"/>
                    </a:lnTo>
                    <a:lnTo>
                      <a:pt x="4" y="14"/>
                    </a:lnTo>
                    <a:lnTo>
                      <a:pt x="4" y="14"/>
                    </a:lnTo>
                    <a:lnTo>
                      <a:pt x="0" y="14"/>
                    </a:lnTo>
                    <a:lnTo>
                      <a:pt x="0" y="14"/>
                    </a:lnTo>
                    <a:lnTo>
                      <a:pt x="0" y="14"/>
                    </a:lnTo>
                    <a:lnTo>
                      <a:pt x="0" y="14"/>
                    </a:lnTo>
                    <a:lnTo>
                      <a:pt x="0" y="14"/>
                    </a:lnTo>
                    <a:lnTo>
                      <a:pt x="0" y="8"/>
                    </a:lnTo>
                    <a:lnTo>
                      <a:pt x="0" y="8"/>
                    </a:lnTo>
                    <a:lnTo>
                      <a:pt x="0" y="8"/>
                    </a:lnTo>
                    <a:lnTo>
                      <a:pt x="0" y="8"/>
                    </a:lnTo>
                    <a:lnTo>
                      <a:pt x="0" y="8"/>
                    </a:lnTo>
                    <a:lnTo>
                      <a:pt x="0" y="8"/>
                    </a:lnTo>
                    <a:lnTo>
                      <a:pt x="0" y="8"/>
                    </a:lnTo>
                    <a:lnTo>
                      <a:pt x="4" y="8"/>
                    </a:lnTo>
                    <a:lnTo>
                      <a:pt x="8" y="5"/>
                    </a:lnTo>
                    <a:lnTo>
                      <a:pt x="12" y="0"/>
                    </a:lnTo>
                    <a:lnTo>
                      <a:pt x="12" y="0"/>
                    </a:lnTo>
                    <a:lnTo>
                      <a:pt x="12" y="0"/>
                    </a:lnTo>
                    <a:lnTo>
                      <a:pt x="12" y="5"/>
                    </a:lnTo>
                    <a:lnTo>
                      <a:pt x="12" y="5"/>
                    </a:lnTo>
                    <a:lnTo>
                      <a:pt x="12" y="5"/>
                    </a:lnTo>
                    <a:lnTo>
                      <a:pt x="12" y="5"/>
                    </a:lnTo>
                    <a:lnTo>
                      <a:pt x="12" y="5"/>
                    </a:lnTo>
                    <a:lnTo>
                      <a:pt x="12" y="5"/>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08" name="Freeform 416"/>
              <p:cNvSpPr>
                <a:spLocks/>
              </p:cNvSpPr>
              <p:nvPr/>
            </p:nvSpPr>
            <p:spPr bwMode="auto">
              <a:xfrm>
                <a:off x="3413" y="2374"/>
                <a:ext cx="8" cy="9"/>
              </a:xfrm>
              <a:custGeom>
                <a:avLst/>
                <a:gdLst>
                  <a:gd name="T0" fmla="*/ 8 w 8"/>
                  <a:gd name="T1" fmla="*/ 6 h 9"/>
                  <a:gd name="T2" fmla="*/ 8 w 8"/>
                  <a:gd name="T3" fmla="*/ 6 h 9"/>
                  <a:gd name="T4" fmla="*/ 4 w 8"/>
                  <a:gd name="T5" fmla="*/ 6 h 9"/>
                  <a:gd name="T6" fmla="*/ 4 w 8"/>
                  <a:gd name="T7" fmla="*/ 6 h 9"/>
                  <a:gd name="T8" fmla="*/ 4 w 8"/>
                  <a:gd name="T9" fmla="*/ 6 h 9"/>
                  <a:gd name="T10" fmla="*/ 4 w 8"/>
                  <a:gd name="T11" fmla="*/ 9 h 9"/>
                  <a:gd name="T12" fmla="*/ 4 w 8"/>
                  <a:gd name="T13" fmla="*/ 6 h 9"/>
                  <a:gd name="T14" fmla="*/ 4 w 8"/>
                  <a:gd name="T15" fmla="*/ 6 h 9"/>
                  <a:gd name="T16" fmla="*/ 4 w 8"/>
                  <a:gd name="T17" fmla="*/ 6 h 9"/>
                  <a:gd name="T18" fmla="*/ 0 w 8"/>
                  <a:gd name="T19" fmla="*/ 6 h 9"/>
                  <a:gd name="T20" fmla="*/ 0 w 8"/>
                  <a:gd name="T21" fmla="*/ 6 h 9"/>
                  <a:gd name="T22" fmla="*/ 4 w 8"/>
                  <a:gd name="T23" fmla="*/ 0 h 9"/>
                  <a:gd name="T24" fmla="*/ 4 w 8"/>
                  <a:gd name="T25" fmla="*/ 0 h 9"/>
                  <a:gd name="T26" fmla="*/ 4 w 8"/>
                  <a:gd name="T27" fmla="*/ 0 h 9"/>
                  <a:gd name="T28" fmla="*/ 4 w 8"/>
                  <a:gd name="T29" fmla="*/ 6 h 9"/>
                  <a:gd name="T30" fmla="*/ 8 w 8"/>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9">
                    <a:moveTo>
                      <a:pt x="8" y="6"/>
                    </a:moveTo>
                    <a:lnTo>
                      <a:pt x="8" y="6"/>
                    </a:lnTo>
                    <a:lnTo>
                      <a:pt x="4" y="6"/>
                    </a:lnTo>
                    <a:lnTo>
                      <a:pt x="4" y="6"/>
                    </a:lnTo>
                    <a:lnTo>
                      <a:pt x="4" y="6"/>
                    </a:lnTo>
                    <a:lnTo>
                      <a:pt x="4" y="9"/>
                    </a:lnTo>
                    <a:lnTo>
                      <a:pt x="4" y="6"/>
                    </a:lnTo>
                    <a:lnTo>
                      <a:pt x="4" y="6"/>
                    </a:lnTo>
                    <a:lnTo>
                      <a:pt x="4" y="6"/>
                    </a:lnTo>
                    <a:lnTo>
                      <a:pt x="0" y="6"/>
                    </a:lnTo>
                    <a:lnTo>
                      <a:pt x="0" y="6"/>
                    </a:lnTo>
                    <a:lnTo>
                      <a:pt x="4" y="0"/>
                    </a:lnTo>
                    <a:lnTo>
                      <a:pt x="4" y="0"/>
                    </a:lnTo>
                    <a:lnTo>
                      <a:pt x="4" y="0"/>
                    </a:lnTo>
                    <a:lnTo>
                      <a:pt x="4" y="6"/>
                    </a:lnTo>
                    <a:lnTo>
                      <a:pt x="8" y="6"/>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09" name="Freeform 417"/>
              <p:cNvSpPr>
                <a:spLocks/>
              </p:cNvSpPr>
              <p:nvPr/>
            </p:nvSpPr>
            <p:spPr bwMode="auto">
              <a:xfrm>
                <a:off x="3408" y="2380"/>
                <a:ext cx="5" cy="3"/>
              </a:xfrm>
              <a:custGeom>
                <a:avLst/>
                <a:gdLst>
                  <a:gd name="T0" fmla="*/ 5 w 5"/>
                  <a:gd name="T1" fmla="*/ 0 h 3"/>
                  <a:gd name="T2" fmla="*/ 5 w 5"/>
                  <a:gd name="T3" fmla="*/ 3 h 3"/>
                  <a:gd name="T4" fmla="*/ 5 w 5"/>
                  <a:gd name="T5" fmla="*/ 3 h 3"/>
                  <a:gd name="T6" fmla="*/ 5 w 5"/>
                  <a:gd name="T7" fmla="*/ 3 h 3"/>
                  <a:gd name="T8" fmla="*/ 5 w 5"/>
                  <a:gd name="T9" fmla="*/ 3 h 3"/>
                  <a:gd name="T10" fmla="*/ 5 w 5"/>
                  <a:gd name="T11" fmla="*/ 3 h 3"/>
                  <a:gd name="T12" fmla="*/ 5 w 5"/>
                  <a:gd name="T13" fmla="*/ 3 h 3"/>
                  <a:gd name="T14" fmla="*/ 5 w 5"/>
                  <a:gd name="T15" fmla="*/ 3 h 3"/>
                  <a:gd name="T16" fmla="*/ 5 w 5"/>
                  <a:gd name="T17" fmla="*/ 3 h 3"/>
                  <a:gd name="T18" fmla="*/ 0 w 5"/>
                  <a:gd name="T19" fmla="*/ 3 h 3"/>
                  <a:gd name="T20" fmla="*/ 0 w 5"/>
                  <a:gd name="T21" fmla="*/ 3 h 3"/>
                  <a:gd name="T22" fmla="*/ 5 w 5"/>
                  <a:gd name="T23" fmla="*/ 0 h 3"/>
                  <a:gd name="T24" fmla="*/ 5 w 5"/>
                  <a:gd name="T25" fmla="*/ 0 h 3"/>
                  <a:gd name="T26" fmla="*/ 5 w 5"/>
                  <a:gd name="T27" fmla="*/ 0 h 3"/>
                  <a:gd name="T28" fmla="*/ 5 w 5"/>
                  <a:gd name="T29" fmla="*/ 0 h 3"/>
                  <a:gd name="T30" fmla="*/ 5 w 5"/>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5" y="0"/>
                    </a:moveTo>
                    <a:lnTo>
                      <a:pt x="5" y="3"/>
                    </a:lnTo>
                    <a:lnTo>
                      <a:pt x="5" y="3"/>
                    </a:lnTo>
                    <a:lnTo>
                      <a:pt x="5" y="3"/>
                    </a:lnTo>
                    <a:lnTo>
                      <a:pt x="5" y="3"/>
                    </a:lnTo>
                    <a:lnTo>
                      <a:pt x="5" y="3"/>
                    </a:lnTo>
                    <a:lnTo>
                      <a:pt x="5" y="3"/>
                    </a:lnTo>
                    <a:lnTo>
                      <a:pt x="5" y="3"/>
                    </a:lnTo>
                    <a:lnTo>
                      <a:pt x="5" y="3"/>
                    </a:lnTo>
                    <a:lnTo>
                      <a:pt x="0" y="3"/>
                    </a:lnTo>
                    <a:lnTo>
                      <a:pt x="0" y="3"/>
                    </a:lnTo>
                    <a:lnTo>
                      <a:pt x="5" y="0"/>
                    </a:lnTo>
                    <a:lnTo>
                      <a:pt x="5" y="0"/>
                    </a:lnTo>
                    <a:lnTo>
                      <a:pt x="5" y="0"/>
                    </a:lnTo>
                    <a:lnTo>
                      <a:pt x="5" y="0"/>
                    </a:lnTo>
                    <a:lnTo>
                      <a:pt x="5"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10" name="Freeform 418"/>
              <p:cNvSpPr>
                <a:spLocks/>
              </p:cNvSpPr>
              <p:nvPr/>
            </p:nvSpPr>
            <p:spPr bwMode="auto">
              <a:xfrm>
                <a:off x="3421" y="2371"/>
                <a:ext cx="12" cy="9"/>
              </a:xfrm>
              <a:custGeom>
                <a:avLst/>
                <a:gdLst>
                  <a:gd name="T0" fmla="*/ 4 w 12"/>
                  <a:gd name="T1" fmla="*/ 9 h 9"/>
                  <a:gd name="T2" fmla="*/ 0 w 12"/>
                  <a:gd name="T3" fmla="*/ 9 h 9"/>
                  <a:gd name="T4" fmla="*/ 0 w 12"/>
                  <a:gd name="T5" fmla="*/ 9 h 9"/>
                  <a:gd name="T6" fmla="*/ 0 w 12"/>
                  <a:gd name="T7" fmla="*/ 3 h 9"/>
                  <a:gd name="T8" fmla="*/ 0 w 12"/>
                  <a:gd name="T9" fmla="*/ 3 h 9"/>
                  <a:gd name="T10" fmla="*/ 0 w 12"/>
                  <a:gd name="T11" fmla="*/ 3 h 9"/>
                  <a:gd name="T12" fmla="*/ 0 w 12"/>
                  <a:gd name="T13" fmla="*/ 3 h 9"/>
                  <a:gd name="T14" fmla="*/ 0 w 12"/>
                  <a:gd name="T15" fmla="*/ 3 h 9"/>
                  <a:gd name="T16" fmla="*/ 0 w 12"/>
                  <a:gd name="T17" fmla="*/ 3 h 9"/>
                  <a:gd name="T18" fmla="*/ 0 w 12"/>
                  <a:gd name="T19" fmla="*/ 3 h 9"/>
                  <a:gd name="T20" fmla="*/ 0 w 12"/>
                  <a:gd name="T21" fmla="*/ 3 h 9"/>
                  <a:gd name="T22" fmla="*/ 0 w 12"/>
                  <a:gd name="T23" fmla="*/ 3 h 9"/>
                  <a:gd name="T24" fmla="*/ 0 w 12"/>
                  <a:gd name="T25" fmla="*/ 3 h 9"/>
                  <a:gd name="T26" fmla="*/ 4 w 12"/>
                  <a:gd name="T27" fmla="*/ 3 h 9"/>
                  <a:gd name="T28" fmla="*/ 8 w 12"/>
                  <a:gd name="T29" fmla="*/ 0 h 9"/>
                  <a:gd name="T30" fmla="*/ 12 w 12"/>
                  <a:gd name="T31" fmla="*/ 0 h 9"/>
                  <a:gd name="T32" fmla="*/ 12 w 12"/>
                  <a:gd name="T33" fmla="*/ 0 h 9"/>
                  <a:gd name="T34" fmla="*/ 12 w 12"/>
                  <a:gd name="T35" fmla="*/ 0 h 9"/>
                  <a:gd name="T36" fmla="*/ 12 w 12"/>
                  <a:gd name="T37" fmla="*/ 0 h 9"/>
                  <a:gd name="T38" fmla="*/ 12 w 12"/>
                  <a:gd name="T39" fmla="*/ 0 h 9"/>
                  <a:gd name="T40" fmla="*/ 12 w 12"/>
                  <a:gd name="T41" fmla="*/ 0 h 9"/>
                  <a:gd name="T42" fmla="*/ 12 w 12"/>
                  <a:gd name="T43" fmla="*/ 0 h 9"/>
                  <a:gd name="T44" fmla="*/ 12 w 12"/>
                  <a:gd name="T45" fmla="*/ 0 h 9"/>
                  <a:gd name="T46" fmla="*/ 12 w 12"/>
                  <a:gd name="T47" fmla="*/ 0 h 9"/>
                  <a:gd name="T48" fmla="*/ 12 w 12"/>
                  <a:gd name="T49" fmla="*/ 0 h 9"/>
                  <a:gd name="T50" fmla="*/ 8 w 12"/>
                  <a:gd name="T51" fmla="*/ 3 h 9"/>
                  <a:gd name="T52" fmla="*/ 4 w 12"/>
                  <a:gd name="T53" fmla="*/ 9 h 9"/>
                  <a:gd name="T54" fmla="*/ 4 w 12"/>
                  <a:gd name="T5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9">
                    <a:moveTo>
                      <a:pt x="4" y="9"/>
                    </a:moveTo>
                    <a:lnTo>
                      <a:pt x="0" y="9"/>
                    </a:lnTo>
                    <a:lnTo>
                      <a:pt x="0" y="9"/>
                    </a:lnTo>
                    <a:lnTo>
                      <a:pt x="0" y="3"/>
                    </a:lnTo>
                    <a:lnTo>
                      <a:pt x="0" y="3"/>
                    </a:lnTo>
                    <a:lnTo>
                      <a:pt x="0" y="3"/>
                    </a:lnTo>
                    <a:lnTo>
                      <a:pt x="0" y="3"/>
                    </a:lnTo>
                    <a:lnTo>
                      <a:pt x="0" y="3"/>
                    </a:lnTo>
                    <a:lnTo>
                      <a:pt x="0" y="3"/>
                    </a:lnTo>
                    <a:lnTo>
                      <a:pt x="0" y="3"/>
                    </a:lnTo>
                    <a:lnTo>
                      <a:pt x="0" y="3"/>
                    </a:lnTo>
                    <a:lnTo>
                      <a:pt x="0" y="3"/>
                    </a:lnTo>
                    <a:lnTo>
                      <a:pt x="0" y="3"/>
                    </a:lnTo>
                    <a:lnTo>
                      <a:pt x="4" y="3"/>
                    </a:lnTo>
                    <a:lnTo>
                      <a:pt x="8" y="0"/>
                    </a:lnTo>
                    <a:lnTo>
                      <a:pt x="12" y="0"/>
                    </a:lnTo>
                    <a:lnTo>
                      <a:pt x="12" y="0"/>
                    </a:lnTo>
                    <a:lnTo>
                      <a:pt x="12" y="0"/>
                    </a:lnTo>
                    <a:lnTo>
                      <a:pt x="12" y="0"/>
                    </a:lnTo>
                    <a:lnTo>
                      <a:pt x="12" y="0"/>
                    </a:lnTo>
                    <a:lnTo>
                      <a:pt x="12" y="0"/>
                    </a:lnTo>
                    <a:lnTo>
                      <a:pt x="12" y="0"/>
                    </a:lnTo>
                    <a:lnTo>
                      <a:pt x="12" y="0"/>
                    </a:lnTo>
                    <a:lnTo>
                      <a:pt x="12" y="0"/>
                    </a:lnTo>
                    <a:lnTo>
                      <a:pt x="12" y="0"/>
                    </a:lnTo>
                    <a:lnTo>
                      <a:pt x="8" y="3"/>
                    </a:lnTo>
                    <a:lnTo>
                      <a:pt x="4" y="9"/>
                    </a:lnTo>
                    <a:lnTo>
                      <a:pt x="4" y="9"/>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11" name="Freeform 419"/>
              <p:cNvSpPr>
                <a:spLocks/>
              </p:cNvSpPr>
              <p:nvPr/>
            </p:nvSpPr>
            <p:spPr bwMode="auto">
              <a:xfrm>
                <a:off x="3421" y="2371"/>
                <a:ext cx="12" cy="9"/>
              </a:xfrm>
              <a:custGeom>
                <a:avLst/>
                <a:gdLst>
                  <a:gd name="T0" fmla="*/ 4 w 12"/>
                  <a:gd name="T1" fmla="*/ 3 h 9"/>
                  <a:gd name="T2" fmla="*/ 0 w 12"/>
                  <a:gd name="T3" fmla="*/ 9 h 9"/>
                  <a:gd name="T4" fmla="*/ 0 w 12"/>
                  <a:gd name="T5" fmla="*/ 9 h 9"/>
                  <a:gd name="T6" fmla="*/ 0 w 12"/>
                  <a:gd name="T7" fmla="*/ 3 h 9"/>
                  <a:gd name="T8" fmla="*/ 0 w 12"/>
                  <a:gd name="T9" fmla="*/ 3 h 9"/>
                  <a:gd name="T10" fmla="*/ 0 w 12"/>
                  <a:gd name="T11" fmla="*/ 3 h 9"/>
                  <a:gd name="T12" fmla="*/ 0 w 12"/>
                  <a:gd name="T13" fmla="*/ 3 h 9"/>
                  <a:gd name="T14" fmla="*/ 0 w 12"/>
                  <a:gd name="T15" fmla="*/ 3 h 9"/>
                  <a:gd name="T16" fmla="*/ 0 w 12"/>
                  <a:gd name="T17" fmla="*/ 3 h 9"/>
                  <a:gd name="T18" fmla="*/ 0 w 12"/>
                  <a:gd name="T19" fmla="*/ 3 h 9"/>
                  <a:gd name="T20" fmla="*/ 0 w 12"/>
                  <a:gd name="T21" fmla="*/ 3 h 9"/>
                  <a:gd name="T22" fmla="*/ 4 w 12"/>
                  <a:gd name="T23" fmla="*/ 3 h 9"/>
                  <a:gd name="T24" fmla="*/ 4 w 12"/>
                  <a:gd name="T25" fmla="*/ 3 h 9"/>
                  <a:gd name="T26" fmla="*/ 4 w 12"/>
                  <a:gd name="T27" fmla="*/ 3 h 9"/>
                  <a:gd name="T28" fmla="*/ 8 w 12"/>
                  <a:gd name="T29" fmla="*/ 0 h 9"/>
                  <a:gd name="T30" fmla="*/ 12 w 12"/>
                  <a:gd name="T31" fmla="*/ 0 h 9"/>
                  <a:gd name="T32" fmla="*/ 12 w 12"/>
                  <a:gd name="T33" fmla="*/ 0 h 9"/>
                  <a:gd name="T34" fmla="*/ 12 w 12"/>
                  <a:gd name="T35" fmla="*/ 0 h 9"/>
                  <a:gd name="T36" fmla="*/ 12 w 12"/>
                  <a:gd name="T37" fmla="*/ 0 h 9"/>
                  <a:gd name="T38" fmla="*/ 12 w 12"/>
                  <a:gd name="T39" fmla="*/ 0 h 9"/>
                  <a:gd name="T40" fmla="*/ 12 w 12"/>
                  <a:gd name="T41" fmla="*/ 0 h 9"/>
                  <a:gd name="T42" fmla="*/ 12 w 12"/>
                  <a:gd name="T43" fmla="*/ 0 h 9"/>
                  <a:gd name="T44" fmla="*/ 12 w 12"/>
                  <a:gd name="T45" fmla="*/ 0 h 9"/>
                  <a:gd name="T46" fmla="*/ 12 w 12"/>
                  <a:gd name="T47" fmla="*/ 0 h 9"/>
                  <a:gd name="T48" fmla="*/ 12 w 12"/>
                  <a:gd name="T49" fmla="*/ 0 h 9"/>
                  <a:gd name="T50" fmla="*/ 8 w 12"/>
                  <a:gd name="T51" fmla="*/ 3 h 9"/>
                  <a:gd name="T52" fmla="*/ 4 w 12"/>
                  <a:gd name="T53" fmla="*/ 3 h 9"/>
                  <a:gd name="T54" fmla="*/ 4 w 12"/>
                  <a:gd name="T5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9">
                    <a:moveTo>
                      <a:pt x="4" y="3"/>
                    </a:moveTo>
                    <a:lnTo>
                      <a:pt x="0" y="9"/>
                    </a:lnTo>
                    <a:lnTo>
                      <a:pt x="0" y="9"/>
                    </a:lnTo>
                    <a:lnTo>
                      <a:pt x="0" y="3"/>
                    </a:lnTo>
                    <a:lnTo>
                      <a:pt x="0" y="3"/>
                    </a:lnTo>
                    <a:lnTo>
                      <a:pt x="0" y="3"/>
                    </a:lnTo>
                    <a:lnTo>
                      <a:pt x="0" y="3"/>
                    </a:lnTo>
                    <a:lnTo>
                      <a:pt x="0" y="3"/>
                    </a:lnTo>
                    <a:lnTo>
                      <a:pt x="0" y="3"/>
                    </a:lnTo>
                    <a:lnTo>
                      <a:pt x="0" y="3"/>
                    </a:lnTo>
                    <a:lnTo>
                      <a:pt x="0" y="3"/>
                    </a:lnTo>
                    <a:lnTo>
                      <a:pt x="4" y="3"/>
                    </a:lnTo>
                    <a:lnTo>
                      <a:pt x="4" y="3"/>
                    </a:lnTo>
                    <a:lnTo>
                      <a:pt x="4" y="3"/>
                    </a:lnTo>
                    <a:lnTo>
                      <a:pt x="8" y="0"/>
                    </a:lnTo>
                    <a:lnTo>
                      <a:pt x="12" y="0"/>
                    </a:lnTo>
                    <a:lnTo>
                      <a:pt x="12" y="0"/>
                    </a:lnTo>
                    <a:lnTo>
                      <a:pt x="12" y="0"/>
                    </a:lnTo>
                    <a:lnTo>
                      <a:pt x="12" y="0"/>
                    </a:lnTo>
                    <a:lnTo>
                      <a:pt x="12" y="0"/>
                    </a:lnTo>
                    <a:lnTo>
                      <a:pt x="12" y="0"/>
                    </a:lnTo>
                    <a:lnTo>
                      <a:pt x="12" y="0"/>
                    </a:lnTo>
                    <a:lnTo>
                      <a:pt x="12" y="0"/>
                    </a:lnTo>
                    <a:lnTo>
                      <a:pt x="12" y="0"/>
                    </a:lnTo>
                    <a:lnTo>
                      <a:pt x="12" y="0"/>
                    </a:lnTo>
                    <a:lnTo>
                      <a:pt x="8" y="3"/>
                    </a:lnTo>
                    <a:lnTo>
                      <a:pt x="4" y="3"/>
                    </a:lnTo>
                    <a:lnTo>
                      <a:pt x="4" y="3"/>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12" name="Freeform 420"/>
              <p:cNvSpPr>
                <a:spLocks/>
              </p:cNvSpPr>
              <p:nvPr/>
            </p:nvSpPr>
            <p:spPr bwMode="auto">
              <a:xfrm>
                <a:off x="3421" y="2371"/>
                <a:ext cx="12" cy="9"/>
              </a:xfrm>
              <a:custGeom>
                <a:avLst/>
                <a:gdLst>
                  <a:gd name="T0" fmla="*/ 4 w 12"/>
                  <a:gd name="T1" fmla="*/ 3 h 9"/>
                  <a:gd name="T2" fmla="*/ 0 w 12"/>
                  <a:gd name="T3" fmla="*/ 9 h 9"/>
                  <a:gd name="T4" fmla="*/ 0 w 12"/>
                  <a:gd name="T5" fmla="*/ 9 h 9"/>
                  <a:gd name="T6" fmla="*/ 0 w 12"/>
                  <a:gd name="T7" fmla="*/ 3 h 9"/>
                  <a:gd name="T8" fmla="*/ 0 w 12"/>
                  <a:gd name="T9" fmla="*/ 3 h 9"/>
                  <a:gd name="T10" fmla="*/ 0 w 12"/>
                  <a:gd name="T11" fmla="*/ 3 h 9"/>
                  <a:gd name="T12" fmla="*/ 0 w 12"/>
                  <a:gd name="T13" fmla="*/ 3 h 9"/>
                  <a:gd name="T14" fmla="*/ 0 w 12"/>
                  <a:gd name="T15" fmla="*/ 3 h 9"/>
                  <a:gd name="T16" fmla="*/ 0 w 12"/>
                  <a:gd name="T17" fmla="*/ 3 h 9"/>
                  <a:gd name="T18" fmla="*/ 0 w 12"/>
                  <a:gd name="T19" fmla="*/ 3 h 9"/>
                  <a:gd name="T20" fmla="*/ 0 w 12"/>
                  <a:gd name="T21" fmla="*/ 3 h 9"/>
                  <a:gd name="T22" fmla="*/ 4 w 12"/>
                  <a:gd name="T23" fmla="*/ 3 h 9"/>
                  <a:gd name="T24" fmla="*/ 4 w 12"/>
                  <a:gd name="T25" fmla="*/ 3 h 9"/>
                  <a:gd name="T26" fmla="*/ 4 w 12"/>
                  <a:gd name="T27" fmla="*/ 3 h 9"/>
                  <a:gd name="T28" fmla="*/ 8 w 12"/>
                  <a:gd name="T29" fmla="*/ 0 h 9"/>
                  <a:gd name="T30" fmla="*/ 12 w 12"/>
                  <a:gd name="T31" fmla="*/ 0 h 9"/>
                  <a:gd name="T32" fmla="*/ 12 w 12"/>
                  <a:gd name="T33" fmla="*/ 0 h 9"/>
                  <a:gd name="T34" fmla="*/ 12 w 12"/>
                  <a:gd name="T35" fmla="*/ 0 h 9"/>
                  <a:gd name="T36" fmla="*/ 12 w 12"/>
                  <a:gd name="T37" fmla="*/ 0 h 9"/>
                  <a:gd name="T38" fmla="*/ 12 w 12"/>
                  <a:gd name="T39" fmla="*/ 0 h 9"/>
                  <a:gd name="T40" fmla="*/ 12 w 12"/>
                  <a:gd name="T41" fmla="*/ 0 h 9"/>
                  <a:gd name="T42" fmla="*/ 12 w 12"/>
                  <a:gd name="T43" fmla="*/ 0 h 9"/>
                  <a:gd name="T44" fmla="*/ 12 w 12"/>
                  <a:gd name="T45" fmla="*/ 0 h 9"/>
                  <a:gd name="T46" fmla="*/ 12 w 12"/>
                  <a:gd name="T47" fmla="*/ 0 h 9"/>
                  <a:gd name="T48" fmla="*/ 12 w 12"/>
                  <a:gd name="T49" fmla="*/ 0 h 9"/>
                  <a:gd name="T50" fmla="*/ 8 w 12"/>
                  <a:gd name="T51" fmla="*/ 3 h 9"/>
                  <a:gd name="T52" fmla="*/ 4 w 12"/>
                  <a:gd name="T53" fmla="*/ 3 h 9"/>
                  <a:gd name="T54" fmla="*/ 4 w 12"/>
                  <a:gd name="T5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9">
                    <a:moveTo>
                      <a:pt x="4" y="3"/>
                    </a:moveTo>
                    <a:lnTo>
                      <a:pt x="0" y="9"/>
                    </a:lnTo>
                    <a:lnTo>
                      <a:pt x="0" y="9"/>
                    </a:lnTo>
                    <a:lnTo>
                      <a:pt x="0" y="3"/>
                    </a:lnTo>
                    <a:lnTo>
                      <a:pt x="0" y="3"/>
                    </a:lnTo>
                    <a:lnTo>
                      <a:pt x="0" y="3"/>
                    </a:lnTo>
                    <a:lnTo>
                      <a:pt x="0" y="3"/>
                    </a:lnTo>
                    <a:lnTo>
                      <a:pt x="0" y="3"/>
                    </a:lnTo>
                    <a:lnTo>
                      <a:pt x="0" y="3"/>
                    </a:lnTo>
                    <a:lnTo>
                      <a:pt x="0" y="3"/>
                    </a:lnTo>
                    <a:lnTo>
                      <a:pt x="0" y="3"/>
                    </a:lnTo>
                    <a:lnTo>
                      <a:pt x="4" y="3"/>
                    </a:lnTo>
                    <a:lnTo>
                      <a:pt x="4" y="3"/>
                    </a:lnTo>
                    <a:lnTo>
                      <a:pt x="4" y="3"/>
                    </a:lnTo>
                    <a:lnTo>
                      <a:pt x="8" y="0"/>
                    </a:lnTo>
                    <a:lnTo>
                      <a:pt x="12" y="0"/>
                    </a:lnTo>
                    <a:lnTo>
                      <a:pt x="12" y="0"/>
                    </a:lnTo>
                    <a:lnTo>
                      <a:pt x="12" y="0"/>
                    </a:lnTo>
                    <a:lnTo>
                      <a:pt x="12" y="0"/>
                    </a:lnTo>
                    <a:lnTo>
                      <a:pt x="12" y="0"/>
                    </a:lnTo>
                    <a:lnTo>
                      <a:pt x="12" y="0"/>
                    </a:lnTo>
                    <a:lnTo>
                      <a:pt x="12" y="0"/>
                    </a:lnTo>
                    <a:lnTo>
                      <a:pt x="12" y="0"/>
                    </a:lnTo>
                    <a:lnTo>
                      <a:pt x="12" y="0"/>
                    </a:lnTo>
                    <a:lnTo>
                      <a:pt x="12" y="0"/>
                    </a:lnTo>
                    <a:lnTo>
                      <a:pt x="8" y="3"/>
                    </a:lnTo>
                    <a:lnTo>
                      <a:pt x="4" y="3"/>
                    </a:lnTo>
                    <a:lnTo>
                      <a:pt x="4" y="3"/>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13" name="Freeform 421"/>
              <p:cNvSpPr>
                <a:spLocks/>
              </p:cNvSpPr>
              <p:nvPr/>
            </p:nvSpPr>
            <p:spPr bwMode="auto">
              <a:xfrm>
                <a:off x="3421" y="2371"/>
                <a:ext cx="12" cy="3"/>
              </a:xfrm>
              <a:custGeom>
                <a:avLst/>
                <a:gdLst>
                  <a:gd name="T0" fmla="*/ 12 w 12"/>
                  <a:gd name="T1" fmla="*/ 0 h 3"/>
                  <a:gd name="T2" fmla="*/ 8 w 12"/>
                  <a:gd name="T3" fmla="*/ 3 h 3"/>
                  <a:gd name="T4" fmla="*/ 4 w 12"/>
                  <a:gd name="T5" fmla="*/ 3 h 3"/>
                  <a:gd name="T6" fmla="*/ 4 w 12"/>
                  <a:gd name="T7" fmla="*/ 3 h 3"/>
                  <a:gd name="T8" fmla="*/ 4 w 12"/>
                  <a:gd name="T9" fmla="*/ 3 h 3"/>
                  <a:gd name="T10" fmla="*/ 0 w 12"/>
                  <a:gd name="T11" fmla="*/ 3 h 3"/>
                  <a:gd name="T12" fmla="*/ 0 w 12"/>
                  <a:gd name="T13" fmla="*/ 3 h 3"/>
                  <a:gd name="T14" fmla="*/ 0 w 12"/>
                  <a:gd name="T15" fmla="*/ 3 h 3"/>
                  <a:gd name="T16" fmla="*/ 0 w 12"/>
                  <a:gd name="T17" fmla="*/ 3 h 3"/>
                  <a:gd name="T18" fmla="*/ 0 w 12"/>
                  <a:gd name="T19" fmla="*/ 3 h 3"/>
                  <a:gd name="T20" fmla="*/ 0 w 12"/>
                  <a:gd name="T21" fmla="*/ 3 h 3"/>
                  <a:gd name="T22" fmla="*/ 0 w 12"/>
                  <a:gd name="T23" fmla="*/ 3 h 3"/>
                  <a:gd name="T24" fmla="*/ 0 w 12"/>
                  <a:gd name="T25" fmla="*/ 3 h 3"/>
                  <a:gd name="T26" fmla="*/ 0 w 12"/>
                  <a:gd name="T27" fmla="*/ 3 h 3"/>
                  <a:gd name="T28" fmla="*/ 0 w 12"/>
                  <a:gd name="T29" fmla="*/ 3 h 3"/>
                  <a:gd name="T30" fmla="*/ 4 w 12"/>
                  <a:gd name="T31" fmla="*/ 3 h 3"/>
                  <a:gd name="T32" fmla="*/ 4 w 12"/>
                  <a:gd name="T33" fmla="*/ 3 h 3"/>
                  <a:gd name="T34" fmla="*/ 4 w 12"/>
                  <a:gd name="T35" fmla="*/ 3 h 3"/>
                  <a:gd name="T36" fmla="*/ 8 w 12"/>
                  <a:gd name="T37" fmla="*/ 0 h 3"/>
                  <a:gd name="T38" fmla="*/ 12 w 12"/>
                  <a:gd name="T39" fmla="*/ 0 h 3"/>
                  <a:gd name="T40" fmla="*/ 12 w 12"/>
                  <a:gd name="T41" fmla="*/ 0 h 3"/>
                  <a:gd name="T42" fmla="*/ 12 w 12"/>
                  <a:gd name="T43" fmla="*/ 0 h 3"/>
                  <a:gd name="T44" fmla="*/ 12 w 12"/>
                  <a:gd name="T45" fmla="*/ 0 h 3"/>
                  <a:gd name="T46" fmla="*/ 12 w 12"/>
                  <a:gd name="T47" fmla="*/ 0 h 3"/>
                  <a:gd name="T48" fmla="*/ 12 w 12"/>
                  <a:gd name="T49" fmla="*/ 0 h 3"/>
                  <a:gd name="T50" fmla="*/ 12 w 12"/>
                  <a:gd name="T51" fmla="*/ 0 h 3"/>
                  <a:gd name="T52" fmla="*/ 12 w 12"/>
                  <a:gd name="T53" fmla="*/ 0 h 3"/>
                  <a:gd name="T54" fmla="*/ 12 w 12"/>
                  <a:gd name="T5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3">
                    <a:moveTo>
                      <a:pt x="12" y="0"/>
                    </a:moveTo>
                    <a:lnTo>
                      <a:pt x="8" y="3"/>
                    </a:lnTo>
                    <a:lnTo>
                      <a:pt x="4" y="3"/>
                    </a:lnTo>
                    <a:lnTo>
                      <a:pt x="4" y="3"/>
                    </a:lnTo>
                    <a:lnTo>
                      <a:pt x="4" y="3"/>
                    </a:lnTo>
                    <a:lnTo>
                      <a:pt x="0" y="3"/>
                    </a:lnTo>
                    <a:lnTo>
                      <a:pt x="0" y="3"/>
                    </a:lnTo>
                    <a:lnTo>
                      <a:pt x="0" y="3"/>
                    </a:lnTo>
                    <a:lnTo>
                      <a:pt x="0" y="3"/>
                    </a:lnTo>
                    <a:lnTo>
                      <a:pt x="0" y="3"/>
                    </a:lnTo>
                    <a:lnTo>
                      <a:pt x="0" y="3"/>
                    </a:lnTo>
                    <a:lnTo>
                      <a:pt x="0" y="3"/>
                    </a:lnTo>
                    <a:lnTo>
                      <a:pt x="0" y="3"/>
                    </a:lnTo>
                    <a:lnTo>
                      <a:pt x="0" y="3"/>
                    </a:lnTo>
                    <a:lnTo>
                      <a:pt x="0" y="3"/>
                    </a:lnTo>
                    <a:lnTo>
                      <a:pt x="4" y="3"/>
                    </a:lnTo>
                    <a:lnTo>
                      <a:pt x="4" y="3"/>
                    </a:lnTo>
                    <a:lnTo>
                      <a:pt x="4" y="3"/>
                    </a:lnTo>
                    <a:lnTo>
                      <a:pt x="8" y="0"/>
                    </a:lnTo>
                    <a:lnTo>
                      <a:pt x="12" y="0"/>
                    </a:lnTo>
                    <a:lnTo>
                      <a:pt x="12" y="0"/>
                    </a:lnTo>
                    <a:lnTo>
                      <a:pt x="12" y="0"/>
                    </a:lnTo>
                    <a:lnTo>
                      <a:pt x="12" y="0"/>
                    </a:lnTo>
                    <a:lnTo>
                      <a:pt x="12" y="0"/>
                    </a:lnTo>
                    <a:lnTo>
                      <a:pt x="12" y="0"/>
                    </a:lnTo>
                    <a:lnTo>
                      <a:pt x="12" y="0"/>
                    </a:lnTo>
                    <a:lnTo>
                      <a:pt x="12" y="0"/>
                    </a:lnTo>
                    <a:lnTo>
                      <a:pt x="12"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14" name="Freeform 422"/>
              <p:cNvSpPr>
                <a:spLocks/>
              </p:cNvSpPr>
              <p:nvPr/>
            </p:nvSpPr>
            <p:spPr bwMode="auto">
              <a:xfrm>
                <a:off x="3413" y="2374"/>
                <a:ext cx="4" cy="9"/>
              </a:xfrm>
              <a:custGeom>
                <a:avLst/>
                <a:gdLst>
                  <a:gd name="T0" fmla="*/ 4 w 4"/>
                  <a:gd name="T1" fmla="*/ 6 h 9"/>
                  <a:gd name="T2" fmla="*/ 4 w 4"/>
                  <a:gd name="T3" fmla="*/ 9 h 9"/>
                  <a:gd name="T4" fmla="*/ 4 w 4"/>
                  <a:gd name="T5" fmla="*/ 6 h 9"/>
                  <a:gd name="T6" fmla="*/ 4 w 4"/>
                  <a:gd name="T7" fmla="*/ 6 h 9"/>
                  <a:gd name="T8" fmla="*/ 4 w 4"/>
                  <a:gd name="T9" fmla="*/ 6 h 9"/>
                  <a:gd name="T10" fmla="*/ 4 w 4"/>
                  <a:gd name="T11" fmla="*/ 6 h 9"/>
                  <a:gd name="T12" fmla="*/ 0 w 4"/>
                  <a:gd name="T13" fmla="*/ 6 h 9"/>
                  <a:gd name="T14" fmla="*/ 4 w 4"/>
                  <a:gd name="T15" fmla="*/ 0 h 9"/>
                  <a:gd name="T16" fmla="*/ 4 w 4"/>
                  <a:gd name="T17" fmla="*/ 0 h 9"/>
                  <a:gd name="T18" fmla="*/ 4 w 4"/>
                  <a:gd name="T19" fmla="*/ 0 h 9"/>
                  <a:gd name="T20" fmla="*/ 4 w 4"/>
                  <a:gd name="T21" fmla="*/ 6 h 9"/>
                  <a:gd name="T22" fmla="*/ 4 w 4"/>
                  <a:gd name="T23" fmla="*/ 6 h 9"/>
                  <a:gd name="T24" fmla="*/ 4 w 4"/>
                  <a:gd name="T25" fmla="*/ 6 h 9"/>
                  <a:gd name="T26" fmla="*/ 4 w 4"/>
                  <a:gd name="T27" fmla="*/ 6 h 9"/>
                  <a:gd name="T28" fmla="*/ 4 w 4"/>
                  <a:gd name="T29" fmla="*/ 6 h 9"/>
                  <a:gd name="T30" fmla="*/ 4 w 4"/>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9">
                    <a:moveTo>
                      <a:pt x="4" y="6"/>
                    </a:moveTo>
                    <a:lnTo>
                      <a:pt x="4" y="9"/>
                    </a:lnTo>
                    <a:lnTo>
                      <a:pt x="4" y="6"/>
                    </a:lnTo>
                    <a:lnTo>
                      <a:pt x="4" y="6"/>
                    </a:lnTo>
                    <a:lnTo>
                      <a:pt x="4" y="6"/>
                    </a:lnTo>
                    <a:lnTo>
                      <a:pt x="4" y="6"/>
                    </a:lnTo>
                    <a:lnTo>
                      <a:pt x="0" y="6"/>
                    </a:lnTo>
                    <a:lnTo>
                      <a:pt x="4" y="0"/>
                    </a:lnTo>
                    <a:lnTo>
                      <a:pt x="4" y="0"/>
                    </a:lnTo>
                    <a:lnTo>
                      <a:pt x="4" y="0"/>
                    </a:lnTo>
                    <a:lnTo>
                      <a:pt x="4" y="6"/>
                    </a:lnTo>
                    <a:lnTo>
                      <a:pt x="4" y="6"/>
                    </a:lnTo>
                    <a:lnTo>
                      <a:pt x="4" y="6"/>
                    </a:lnTo>
                    <a:lnTo>
                      <a:pt x="4" y="6"/>
                    </a:lnTo>
                    <a:lnTo>
                      <a:pt x="4" y="6"/>
                    </a:lnTo>
                    <a:lnTo>
                      <a:pt x="4" y="6"/>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15" name="Freeform 423"/>
              <p:cNvSpPr>
                <a:spLocks/>
              </p:cNvSpPr>
              <p:nvPr/>
            </p:nvSpPr>
            <p:spPr bwMode="auto">
              <a:xfrm>
                <a:off x="3417" y="2374"/>
                <a:ext cx="1" cy="6"/>
              </a:xfrm>
              <a:custGeom>
                <a:avLst/>
                <a:gdLst>
                  <a:gd name="T0" fmla="*/ 6 h 6"/>
                  <a:gd name="T1" fmla="*/ 6 h 6"/>
                  <a:gd name="T2" fmla="*/ 6 h 6"/>
                  <a:gd name="T3" fmla="*/ 6 h 6"/>
                  <a:gd name="T4" fmla="*/ 6 h 6"/>
                  <a:gd name="T5" fmla="*/ 6 h 6"/>
                  <a:gd name="T6" fmla="*/ 6 h 6"/>
                  <a:gd name="T7" fmla="*/ 0 h 6"/>
                  <a:gd name="T8" fmla="*/ 0 h 6"/>
                  <a:gd name="T9" fmla="*/ 6 h 6"/>
                  <a:gd name="T10" fmla="*/ 6 h 6"/>
                  <a:gd name="T11" fmla="*/ 6 h 6"/>
                  <a:gd name="T12" fmla="*/ 6 h 6"/>
                  <a:gd name="T13" fmla="*/ 6 h 6"/>
                  <a:gd name="T14" fmla="*/ 6 h 6"/>
                  <a:gd name="T15" fmla="*/ 6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6">
                    <a:moveTo>
                      <a:pt x="0" y="6"/>
                    </a:moveTo>
                    <a:lnTo>
                      <a:pt x="0" y="6"/>
                    </a:lnTo>
                    <a:lnTo>
                      <a:pt x="0" y="6"/>
                    </a:lnTo>
                    <a:lnTo>
                      <a:pt x="0" y="6"/>
                    </a:lnTo>
                    <a:lnTo>
                      <a:pt x="0" y="6"/>
                    </a:lnTo>
                    <a:lnTo>
                      <a:pt x="0" y="6"/>
                    </a:lnTo>
                    <a:lnTo>
                      <a:pt x="0" y="6"/>
                    </a:lnTo>
                    <a:lnTo>
                      <a:pt x="0" y="0"/>
                    </a:lnTo>
                    <a:lnTo>
                      <a:pt x="0" y="0"/>
                    </a:lnTo>
                    <a:lnTo>
                      <a:pt x="0" y="6"/>
                    </a:lnTo>
                    <a:lnTo>
                      <a:pt x="0" y="6"/>
                    </a:lnTo>
                    <a:lnTo>
                      <a:pt x="0" y="6"/>
                    </a:lnTo>
                    <a:lnTo>
                      <a:pt x="0" y="6"/>
                    </a:lnTo>
                    <a:lnTo>
                      <a:pt x="0" y="6"/>
                    </a:lnTo>
                    <a:lnTo>
                      <a:pt x="0" y="6"/>
                    </a:lnTo>
                    <a:lnTo>
                      <a:pt x="0" y="6"/>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16" name="Freeform 424"/>
              <p:cNvSpPr>
                <a:spLocks/>
              </p:cNvSpPr>
              <p:nvPr/>
            </p:nvSpPr>
            <p:spPr bwMode="auto">
              <a:xfrm>
                <a:off x="3417" y="2380"/>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17" name="Freeform 425"/>
              <p:cNvSpPr>
                <a:spLocks/>
              </p:cNvSpPr>
              <p:nvPr/>
            </p:nvSpPr>
            <p:spPr bwMode="auto">
              <a:xfrm>
                <a:off x="3417" y="2380"/>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18" name="Freeform 426"/>
              <p:cNvSpPr>
                <a:spLocks/>
              </p:cNvSpPr>
              <p:nvPr/>
            </p:nvSpPr>
            <p:spPr bwMode="auto">
              <a:xfrm>
                <a:off x="3408" y="2380"/>
                <a:ext cx="5" cy="3"/>
              </a:xfrm>
              <a:custGeom>
                <a:avLst/>
                <a:gdLst>
                  <a:gd name="T0" fmla="*/ 5 w 5"/>
                  <a:gd name="T1" fmla="*/ 3 h 3"/>
                  <a:gd name="T2" fmla="*/ 5 w 5"/>
                  <a:gd name="T3" fmla="*/ 3 h 3"/>
                  <a:gd name="T4" fmla="*/ 5 w 5"/>
                  <a:gd name="T5" fmla="*/ 3 h 3"/>
                  <a:gd name="T6" fmla="*/ 5 w 5"/>
                  <a:gd name="T7" fmla="*/ 3 h 3"/>
                  <a:gd name="T8" fmla="*/ 5 w 5"/>
                  <a:gd name="T9" fmla="*/ 3 h 3"/>
                  <a:gd name="T10" fmla="*/ 0 w 5"/>
                  <a:gd name="T11" fmla="*/ 3 h 3"/>
                  <a:gd name="T12" fmla="*/ 0 w 5"/>
                  <a:gd name="T13" fmla="*/ 3 h 3"/>
                  <a:gd name="T14" fmla="*/ 5 w 5"/>
                  <a:gd name="T15" fmla="*/ 0 h 3"/>
                  <a:gd name="T16" fmla="*/ 5 w 5"/>
                  <a:gd name="T17" fmla="*/ 0 h 3"/>
                  <a:gd name="T18" fmla="*/ 5 w 5"/>
                  <a:gd name="T19" fmla="*/ 0 h 3"/>
                  <a:gd name="T20" fmla="*/ 5 w 5"/>
                  <a:gd name="T21" fmla="*/ 0 h 3"/>
                  <a:gd name="T22" fmla="*/ 5 w 5"/>
                  <a:gd name="T23" fmla="*/ 0 h 3"/>
                  <a:gd name="T24" fmla="*/ 5 w 5"/>
                  <a:gd name="T25" fmla="*/ 0 h 3"/>
                  <a:gd name="T26" fmla="*/ 5 w 5"/>
                  <a:gd name="T27" fmla="*/ 3 h 3"/>
                  <a:gd name="T28" fmla="*/ 5 w 5"/>
                  <a:gd name="T29" fmla="*/ 3 h 3"/>
                  <a:gd name="T30" fmla="*/ 5 w 5"/>
                  <a:gd name="T3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5" y="3"/>
                    </a:moveTo>
                    <a:lnTo>
                      <a:pt x="5" y="3"/>
                    </a:lnTo>
                    <a:lnTo>
                      <a:pt x="5" y="3"/>
                    </a:lnTo>
                    <a:lnTo>
                      <a:pt x="5" y="3"/>
                    </a:lnTo>
                    <a:lnTo>
                      <a:pt x="5" y="3"/>
                    </a:lnTo>
                    <a:lnTo>
                      <a:pt x="0" y="3"/>
                    </a:lnTo>
                    <a:lnTo>
                      <a:pt x="0" y="3"/>
                    </a:lnTo>
                    <a:lnTo>
                      <a:pt x="5" y="0"/>
                    </a:lnTo>
                    <a:lnTo>
                      <a:pt x="5" y="0"/>
                    </a:lnTo>
                    <a:lnTo>
                      <a:pt x="5" y="0"/>
                    </a:lnTo>
                    <a:lnTo>
                      <a:pt x="5" y="0"/>
                    </a:lnTo>
                    <a:lnTo>
                      <a:pt x="5" y="0"/>
                    </a:lnTo>
                    <a:lnTo>
                      <a:pt x="5" y="0"/>
                    </a:lnTo>
                    <a:lnTo>
                      <a:pt x="5" y="3"/>
                    </a:lnTo>
                    <a:lnTo>
                      <a:pt x="5" y="3"/>
                    </a:lnTo>
                    <a:lnTo>
                      <a:pt x="5" y="3"/>
                    </a:lnTo>
                    <a:close/>
                  </a:path>
                </a:pathLst>
              </a:custGeom>
              <a:solidFill>
                <a:srgbClr val="A57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19" name="Freeform 427"/>
              <p:cNvSpPr>
                <a:spLocks/>
              </p:cNvSpPr>
              <p:nvPr/>
            </p:nvSpPr>
            <p:spPr bwMode="auto">
              <a:xfrm>
                <a:off x="3408" y="2380"/>
                <a:ext cx="5" cy="3"/>
              </a:xfrm>
              <a:custGeom>
                <a:avLst/>
                <a:gdLst>
                  <a:gd name="T0" fmla="*/ 5 w 5"/>
                  <a:gd name="T1" fmla="*/ 3 h 3"/>
                  <a:gd name="T2" fmla="*/ 5 w 5"/>
                  <a:gd name="T3" fmla="*/ 3 h 3"/>
                  <a:gd name="T4" fmla="*/ 5 w 5"/>
                  <a:gd name="T5" fmla="*/ 3 h 3"/>
                  <a:gd name="T6" fmla="*/ 5 w 5"/>
                  <a:gd name="T7" fmla="*/ 3 h 3"/>
                  <a:gd name="T8" fmla="*/ 5 w 5"/>
                  <a:gd name="T9" fmla="*/ 3 h 3"/>
                  <a:gd name="T10" fmla="*/ 0 w 5"/>
                  <a:gd name="T11" fmla="*/ 3 h 3"/>
                  <a:gd name="T12" fmla="*/ 0 w 5"/>
                  <a:gd name="T13" fmla="*/ 3 h 3"/>
                  <a:gd name="T14" fmla="*/ 5 w 5"/>
                  <a:gd name="T15" fmla="*/ 0 h 3"/>
                  <a:gd name="T16" fmla="*/ 5 w 5"/>
                  <a:gd name="T17" fmla="*/ 0 h 3"/>
                  <a:gd name="T18" fmla="*/ 5 w 5"/>
                  <a:gd name="T19" fmla="*/ 0 h 3"/>
                  <a:gd name="T20" fmla="*/ 5 w 5"/>
                  <a:gd name="T21" fmla="*/ 0 h 3"/>
                  <a:gd name="T22" fmla="*/ 5 w 5"/>
                  <a:gd name="T23" fmla="*/ 0 h 3"/>
                  <a:gd name="T24" fmla="*/ 5 w 5"/>
                  <a:gd name="T25" fmla="*/ 0 h 3"/>
                  <a:gd name="T26" fmla="*/ 5 w 5"/>
                  <a:gd name="T27" fmla="*/ 3 h 3"/>
                  <a:gd name="T28" fmla="*/ 5 w 5"/>
                  <a:gd name="T29" fmla="*/ 3 h 3"/>
                  <a:gd name="T30" fmla="*/ 5 w 5"/>
                  <a:gd name="T3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5" y="3"/>
                    </a:moveTo>
                    <a:lnTo>
                      <a:pt x="5" y="3"/>
                    </a:lnTo>
                    <a:lnTo>
                      <a:pt x="5" y="3"/>
                    </a:lnTo>
                    <a:lnTo>
                      <a:pt x="5" y="3"/>
                    </a:lnTo>
                    <a:lnTo>
                      <a:pt x="5" y="3"/>
                    </a:lnTo>
                    <a:lnTo>
                      <a:pt x="0" y="3"/>
                    </a:lnTo>
                    <a:lnTo>
                      <a:pt x="0" y="3"/>
                    </a:lnTo>
                    <a:lnTo>
                      <a:pt x="5" y="0"/>
                    </a:lnTo>
                    <a:lnTo>
                      <a:pt x="5" y="0"/>
                    </a:lnTo>
                    <a:lnTo>
                      <a:pt x="5" y="0"/>
                    </a:lnTo>
                    <a:lnTo>
                      <a:pt x="5" y="0"/>
                    </a:lnTo>
                    <a:lnTo>
                      <a:pt x="5" y="0"/>
                    </a:lnTo>
                    <a:lnTo>
                      <a:pt x="5" y="0"/>
                    </a:lnTo>
                    <a:lnTo>
                      <a:pt x="5" y="3"/>
                    </a:lnTo>
                    <a:lnTo>
                      <a:pt x="5" y="3"/>
                    </a:lnTo>
                    <a:lnTo>
                      <a:pt x="5" y="3"/>
                    </a:lnTo>
                    <a:close/>
                  </a:path>
                </a:pathLst>
              </a:custGeom>
              <a:solidFill>
                <a:srgbClr val="B28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20" name="Freeform 428"/>
              <p:cNvSpPr>
                <a:spLocks/>
              </p:cNvSpPr>
              <p:nvPr/>
            </p:nvSpPr>
            <p:spPr bwMode="auto">
              <a:xfrm>
                <a:off x="3413" y="2380"/>
                <a:ext cx="1" cy="3"/>
              </a:xfrm>
              <a:custGeom>
                <a:avLst/>
                <a:gdLst>
                  <a:gd name="T0" fmla="*/ 3 h 3"/>
                  <a:gd name="T1" fmla="*/ 3 h 3"/>
                  <a:gd name="T2" fmla="*/ 3 h 3"/>
                  <a:gd name="T3" fmla="*/ 3 h 3"/>
                  <a:gd name="T4" fmla="*/ 3 h 3"/>
                  <a:gd name="T5" fmla="*/ 3 h 3"/>
                  <a:gd name="T6" fmla="*/ 3 h 3"/>
                  <a:gd name="T7" fmla="*/ 0 h 3"/>
                  <a:gd name="T8" fmla="*/ 0 h 3"/>
                  <a:gd name="T9" fmla="*/ 0 h 3"/>
                  <a:gd name="T10" fmla="*/ 0 h 3"/>
                  <a:gd name="T11" fmla="*/ 0 h 3"/>
                  <a:gd name="T12" fmla="*/ 0 h 3"/>
                  <a:gd name="T13" fmla="*/ 3 h 3"/>
                  <a:gd name="T14" fmla="*/ 3 h 3"/>
                  <a:gd name="T15" fmla="*/ 3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3">
                    <a:moveTo>
                      <a:pt x="0" y="3"/>
                    </a:moveTo>
                    <a:lnTo>
                      <a:pt x="0" y="3"/>
                    </a:lnTo>
                    <a:lnTo>
                      <a:pt x="0" y="3"/>
                    </a:lnTo>
                    <a:lnTo>
                      <a:pt x="0" y="3"/>
                    </a:lnTo>
                    <a:lnTo>
                      <a:pt x="0" y="3"/>
                    </a:lnTo>
                    <a:lnTo>
                      <a:pt x="0" y="3"/>
                    </a:lnTo>
                    <a:lnTo>
                      <a:pt x="0" y="3"/>
                    </a:lnTo>
                    <a:lnTo>
                      <a:pt x="0" y="0"/>
                    </a:lnTo>
                    <a:lnTo>
                      <a:pt x="0" y="0"/>
                    </a:lnTo>
                    <a:lnTo>
                      <a:pt x="0" y="0"/>
                    </a:lnTo>
                    <a:lnTo>
                      <a:pt x="0" y="0"/>
                    </a:lnTo>
                    <a:lnTo>
                      <a:pt x="0" y="0"/>
                    </a:lnTo>
                    <a:lnTo>
                      <a:pt x="0" y="0"/>
                    </a:lnTo>
                    <a:lnTo>
                      <a:pt x="0" y="3"/>
                    </a:lnTo>
                    <a:lnTo>
                      <a:pt x="0" y="3"/>
                    </a:lnTo>
                    <a:lnTo>
                      <a:pt x="0" y="3"/>
                    </a:lnTo>
                    <a:close/>
                  </a:path>
                </a:pathLst>
              </a:custGeom>
              <a:solidFill>
                <a:srgbClr val="BF9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21" name="Freeform 429"/>
              <p:cNvSpPr>
                <a:spLocks/>
              </p:cNvSpPr>
              <p:nvPr/>
            </p:nvSpPr>
            <p:spPr bwMode="auto">
              <a:xfrm>
                <a:off x="3413" y="2380"/>
                <a:ext cx="1" cy="3"/>
              </a:xfrm>
              <a:custGeom>
                <a:avLst/>
                <a:gdLst>
                  <a:gd name="T0" fmla="*/ 0 h 3"/>
                  <a:gd name="T1" fmla="*/ 3 h 3"/>
                  <a:gd name="T2" fmla="*/ 3 h 3"/>
                  <a:gd name="T3" fmla="*/ 3 h 3"/>
                  <a:gd name="T4" fmla="*/ 3 h 3"/>
                  <a:gd name="T5" fmla="*/ 3 h 3"/>
                  <a:gd name="T6" fmla="*/ 3 h 3"/>
                  <a:gd name="T7" fmla="*/ 3 h 3"/>
                  <a:gd name="T8" fmla="*/ 3 h 3"/>
                  <a:gd name="T9" fmla="*/ 3 h 3"/>
                  <a:gd name="T10" fmla="*/ 3 h 3"/>
                  <a:gd name="T11" fmla="*/ 0 h 3"/>
                  <a:gd name="T12" fmla="*/ 0 h 3"/>
                  <a:gd name="T13" fmla="*/ 0 h 3"/>
                  <a:gd name="T14" fmla="*/ 0 h 3"/>
                  <a:gd name="T15"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3">
                    <a:moveTo>
                      <a:pt x="0" y="0"/>
                    </a:moveTo>
                    <a:lnTo>
                      <a:pt x="0" y="3"/>
                    </a:lnTo>
                    <a:lnTo>
                      <a:pt x="0" y="3"/>
                    </a:lnTo>
                    <a:lnTo>
                      <a:pt x="0" y="3"/>
                    </a:lnTo>
                    <a:lnTo>
                      <a:pt x="0" y="3"/>
                    </a:lnTo>
                    <a:lnTo>
                      <a:pt x="0" y="3"/>
                    </a:lnTo>
                    <a:lnTo>
                      <a:pt x="0" y="3"/>
                    </a:lnTo>
                    <a:lnTo>
                      <a:pt x="0" y="3"/>
                    </a:lnTo>
                    <a:lnTo>
                      <a:pt x="0" y="3"/>
                    </a:lnTo>
                    <a:lnTo>
                      <a:pt x="0" y="3"/>
                    </a:lnTo>
                    <a:lnTo>
                      <a:pt x="0" y="3"/>
                    </a:lnTo>
                    <a:lnTo>
                      <a:pt x="0" y="0"/>
                    </a:lnTo>
                    <a:lnTo>
                      <a:pt x="0" y="0"/>
                    </a:lnTo>
                    <a:lnTo>
                      <a:pt x="0" y="0"/>
                    </a:lnTo>
                    <a:lnTo>
                      <a:pt x="0" y="0"/>
                    </a:lnTo>
                    <a:lnTo>
                      <a:pt x="0" y="0"/>
                    </a:lnTo>
                    <a:close/>
                  </a:path>
                </a:pathLst>
              </a:custGeom>
              <a:solidFill>
                <a:srgbClr val="CC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22" name="Rectangle 430"/>
              <p:cNvSpPr>
                <a:spLocks noChangeArrowheads="1"/>
              </p:cNvSpPr>
              <p:nvPr/>
            </p:nvSpPr>
            <p:spPr bwMode="auto">
              <a:xfrm>
                <a:off x="3396" y="2172"/>
                <a:ext cx="1" cy="5"/>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23" name="Freeform 431"/>
              <p:cNvSpPr>
                <a:spLocks/>
              </p:cNvSpPr>
              <p:nvPr/>
            </p:nvSpPr>
            <p:spPr bwMode="auto">
              <a:xfrm>
                <a:off x="3392" y="2172"/>
                <a:ext cx="1" cy="14"/>
              </a:xfrm>
              <a:custGeom>
                <a:avLst/>
                <a:gdLst>
                  <a:gd name="T0" fmla="*/ 0 h 14"/>
                  <a:gd name="T1" fmla="*/ 5 h 14"/>
                  <a:gd name="T2" fmla="*/ 9 h 14"/>
                  <a:gd name="T3" fmla="*/ 14 h 14"/>
                </a:gdLst>
                <a:ahLst/>
                <a:cxnLst>
                  <a:cxn ang="0">
                    <a:pos x="0" y="T0"/>
                  </a:cxn>
                  <a:cxn ang="0">
                    <a:pos x="0" y="T1"/>
                  </a:cxn>
                  <a:cxn ang="0">
                    <a:pos x="0" y="T2"/>
                  </a:cxn>
                  <a:cxn ang="0">
                    <a:pos x="0" y="T3"/>
                  </a:cxn>
                </a:cxnLst>
                <a:rect l="0" t="0" r="r" b="b"/>
                <a:pathLst>
                  <a:path h="14">
                    <a:moveTo>
                      <a:pt x="0" y="0"/>
                    </a:moveTo>
                    <a:lnTo>
                      <a:pt x="0" y="5"/>
                    </a:lnTo>
                    <a:lnTo>
                      <a:pt x="0" y="9"/>
                    </a:lnTo>
                    <a:lnTo>
                      <a:pt x="0"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24" name="Freeform 432"/>
              <p:cNvSpPr>
                <a:spLocks/>
              </p:cNvSpPr>
              <p:nvPr/>
            </p:nvSpPr>
            <p:spPr bwMode="auto">
              <a:xfrm>
                <a:off x="3388" y="2172"/>
                <a:ext cx="4" cy="9"/>
              </a:xfrm>
              <a:custGeom>
                <a:avLst/>
                <a:gdLst>
                  <a:gd name="T0" fmla="*/ 4 w 4"/>
                  <a:gd name="T1" fmla="*/ 0 h 9"/>
                  <a:gd name="T2" fmla="*/ 4 w 4"/>
                  <a:gd name="T3" fmla="*/ 5 h 9"/>
                  <a:gd name="T4" fmla="*/ 0 w 4"/>
                  <a:gd name="T5" fmla="*/ 5 h 9"/>
                  <a:gd name="T6" fmla="*/ 0 w 4"/>
                  <a:gd name="T7" fmla="*/ 9 h 9"/>
                </a:gdLst>
                <a:ahLst/>
                <a:cxnLst>
                  <a:cxn ang="0">
                    <a:pos x="T0" y="T1"/>
                  </a:cxn>
                  <a:cxn ang="0">
                    <a:pos x="T2" y="T3"/>
                  </a:cxn>
                  <a:cxn ang="0">
                    <a:pos x="T4" y="T5"/>
                  </a:cxn>
                  <a:cxn ang="0">
                    <a:pos x="T6" y="T7"/>
                  </a:cxn>
                </a:cxnLst>
                <a:rect l="0" t="0" r="r" b="b"/>
                <a:pathLst>
                  <a:path w="4" h="9">
                    <a:moveTo>
                      <a:pt x="4" y="0"/>
                    </a:moveTo>
                    <a:lnTo>
                      <a:pt x="4" y="5"/>
                    </a:lnTo>
                    <a:lnTo>
                      <a:pt x="0" y="5"/>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25" name="Freeform 433"/>
              <p:cNvSpPr>
                <a:spLocks/>
              </p:cNvSpPr>
              <p:nvPr/>
            </p:nvSpPr>
            <p:spPr bwMode="auto">
              <a:xfrm>
                <a:off x="3388" y="2181"/>
                <a:ext cx="4" cy="1"/>
              </a:xfrm>
              <a:custGeom>
                <a:avLst/>
                <a:gdLst>
                  <a:gd name="T0" fmla="*/ 4 w 4"/>
                  <a:gd name="T1" fmla="*/ 0 w 4"/>
                  <a:gd name="T2" fmla="*/ 0 w 4"/>
                  <a:gd name="T3" fmla="*/ 0 w 4"/>
                </a:gdLst>
                <a:ahLst/>
                <a:cxnLst>
                  <a:cxn ang="0">
                    <a:pos x="T0" y="0"/>
                  </a:cxn>
                  <a:cxn ang="0">
                    <a:pos x="T1" y="0"/>
                  </a:cxn>
                  <a:cxn ang="0">
                    <a:pos x="T2" y="0"/>
                  </a:cxn>
                  <a:cxn ang="0">
                    <a:pos x="T3" y="0"/>
                  </a:cxn>
                </a:cxnLst>
                <a:rect l="0" t="0" r="r" b="b"/>
                <a:pathLst>
                  <a:path w="4">
                    <a:moveTo>
                      <a:pt x="4" y="0"/>
                    </a:moveTo>
                    <a:lnTo>
                      <a:pt x="0" y="0"/>
                    </a:lnTo>
                    <a:lnTo>
                      <a:pt x="0"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26" name="Freeform 434"/>
              <p:cNvSpPr>
                <a:spLocks/>
              </p:cNvSpPr>
              <p:nvPr/>
            </p:nvSpPr>
            <p:spPr bwMode="auto">
              <a:xfrm>
                <a:off x="3396" y="2158"/>
                <a:ext cx="12" cy="9"/>
              </a:xfrm>
              <a:custGeom>
                <a:avLst/>
                <a:gdLst>
                  <a:gd name="T0" fmla="*/ 12 w 12"/>
                  <a:gd name="T1" fmla="*/ 0 h 9"/>
                  <a:gd name="T2" fmla="*/ 9 w 12"/>
                  <a:gd name="T3" fmla="*/ 5 h 9"/>
                  <a:gd name="T4" fmla="*/ 9 w 12"/>
                  <a:gd name="T5" fmla="*/ 5 h 9"/>
                  <a:gd name="T6" fmla="*/ 4 w 12"/>
                  <a:gd name="T7" fmla="*/ 5 h 9"/>
                  <a:gd name="T8" fmla="*/ 4 w 12"/>
                  <a:gd name="T9" fmla="*/ 5 h 9"/>
                  <a:gd name="T10" fmla="*/ 0 w 12"/>
                  <a:gd name="T11" fmla="*/ 9 h 9"/>
                  <a:gd name="T12" fmla="*/ 0 w 12"/>
                  <a:gd name="T13" fmla="*/ 9 h 9"/>
                  <a:gd name="T14" fmla="*/ 0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2" y="0"/>
                    </a:moveTo>
                    <a:lnTo>
                      <a:pt x="9" y="5"/>
                    </a:lnTo>
                    <a:lnTo>
                      <a:pt x="9" y="5"/>
                    </a:lnTo>
                    <a:lnTo>
                      <a:pt x="4" y="5"/>
                    </a:lnTo>
                    <a:lnTo>
                      <a:pt x="4" y="5"/>
                    </a:lnTo>
                    <a:lnTo>
                      <a:pt x="0" y="9"/>
                    </a:lnTo>
                    <a:lnTo>
                      <a:pt x="0" y="9"/>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27" name="Freeform 435"/>
              <p:cNvSpPr>
                <a:spLocks/>
              </p:cNvSpPr>
              <p:nvPr/>
            </p:nvSpPr>
            <p:spPr bwMode="auto">
              <a:xfrm>
                <a:off x="3396" y="2149"/>
                <a:ext cx="45" cy="14"/>
              </a:xfrm>
              <a:custGeom>
                <a:avLst/>
                <a:gdLst>
                  <a:gd name="T0" fmla="*/ 45 w 45"/>
                  <a:gd name="T1" fmla="*/ 0 h 14"/>
                  <a:gd name="T2" fmla="*/ 42 w 45"/>
                  <a:gd name="T3" fmla="*/ 0 h 14"/>
                  <a:gd name="T4" fmla="*/ 37 w 45"/>
                  <a:gd name="T5" fmla="*/ 0 h 14"/>
                  <a:gd name="T6" fmla="*/ 29 w 45"/>
                  <a:gd name="T7" fmla="*/ 0 h 14"/>
                  <a:gd name="T8" fmla="*/ 29 w 45"/>
                  <a:gd name="T9" fmla="*/ 0 h 14"/>
                  <a:gd name="T10" fmla="*/ 17 w 45"/>
                  <a:gd name="T11" fmla="*/ 5 h 14"/>
                  <a:gd name="T12" fmla="*/ 12 w 45"/>
                  <a:gd name="T13" fmla="*/ 5 h 14"/>
                  <a:gd name="T14" fmla="*/ 9 w 45"/>
                  <a:gd name="T15" fmla="*/ 9 h 14"/>
                  <a:gd name="T16" fmla="*/ 9 w 45"/>
                  <a:gd name="T17" fmla="*/ 9 h 14"/>
                  <a:gd name="T18" fmla="*/ 4 w 45"/>
                  <a:gd name="T19" fmla="*/ 14 h 14"/>
                  <a:gd name="T20" fmla="*/ 0 w 45"/>
                  <a:gd name="T21" fmla="*/ 14 h 14"/>
                  <a:gd name="T22" fmla="*/ 0 w 45"/>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4">
                    <a:moveTo>
                      <a:pt x="45" y="0"/>
                    </a:moveTo>
                    <a:lnTo>
                      <a:pt x="42" y="0"/>
                    </a:lnTo>
                    <a:lnTo>
                      <a:pt x="37" y="0"/>
                    </a:lnTo>
                    <a:lnTo>
                      <a:pt x="29" y="0"/>
                    </a:lnTo>
                    <a:lnTo>
                      <a:pt x="29" y="0"/>
                    </a:lnTo>
                    <a:lnTo>
                      <a:pt x="17" y="5"/>
                    </a:lnTo>
                    <a:lnTo>
                      <a:pt x="12" y="5"/>
                    </a:lnTo>
                    <a:lnTo>
                      <a:pt x="9" y="9"/>
                    </a:lnTo>
                    <a:lnTo>
                      <a:pt x="9" y="9"/>
                    </a:lnTo>
                    <a:lnTo>
                      <a:pt x="4" y="14"/>
                    </a:lnTo>
                    <a:lnTo>
                      <a:pt x="0" y="14"/>
                    </a:lnTo>
                    <a:lnTo>
                      <a:pt x="0"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28" name="Freeform 436"/>
              <p:cNvSpPr>
                <a:spLocks/>
              </p:cNvSpPr>
              <p:nvPr/>
            </p:nvSpPr>
            <p:spPr bwMode="auto">
              <a:xfrm>
                <a:off x="3417" y="2144"/>
                <a:ext cx="33" cy="1"/>
              </a:xfrm>
              <a:custGeom>
                <a:avLst/>
                <a:gdLst>
                  <a:gd name="T0" fmla="*/ 33 w 33"/>
                  <a:gd name="T1" fmla="*/ 29 w 33"/>
                  <a:gd name="T2" fmla="*/ 16 w 33"/>
                  <a:gd name="T3" fmla="*/ 0 w 33"/>
                </a:gdLst>
                <a:ahLst/>
                <a:cxnLst>
                  <a:cxn ang="0">
                    <a:pos x="T0" y="0"/>
                  </a:cxn>
                  <a:cxn ang="0">
                    <a:pos x="T1" y="0"/>
                  </a:cxn>
                  <a:cxn ang="0">
                    <a:pos x="T2" y="0"/>
                  </a:cxn>
                  <a:cxn ang="0">
                    <a:pos x="T3" y="0"/>
                  </a:cxn>
                </a:cxnLst>
                <a:rect l="0" t="0" r="r" b="b"/>
                <a:pathLst>
                  <a:path w="33">
                    <a:moveTo>
                      <a:pt x="33" y="0"/>
                    </a:moveTo>
                    <a:lnTo>
                      <a:pt x="29" y="0"/>
                    </a:lnTo>
                    <a:lnTo>
                      <a:pt x="16"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29" name="Freeform 437"/>
              <p:cNvSpPr>
                <a:spLocks/>
              </p:cNvSpPr>
              <p:nvPr/>
            </p:nvSpPr>
            <p:spPr bwMode="auto">
              <a:xfrm>
                <a:off x="3400" y="2144"/>
                <a:ext cx="25" cy="14"/>
              </a:xfrm>
              <a:custGeom>
                <a:avLst/>
                <a:gdLst>
                  <a:gd name="T0" fmla="*/ 25 w 25"/>
                  <a:gd name="T1" fmla="*/ 0 h 14"/>
                  <a:gd name="T2" fmla="*/ 17 w 25"/>
                  <a:gd name="T3" fmla="*/ 5 h 14"/>
                  <a:gd name="T4" fmla="*/ 8 w 25"/>
                  <a:gd name="T5" fmla="*/ 10 h 14"/>
                  <a:gd name="T6" fmla="*/ 0 w 25"/>
                  <a:gd name="T7" fmla="*/ 14 h 14"/>
                </a:gdLst>
                <a:ahLst/>
                <a:cxnLst>
                  <a:cxn ang="0">
                    <a:pos x="T0" y="T1"/>
                  </a:cxn>
                  <a:cxn ang="0">
                    <a:pos x="T2" y="T3"/>
                  </a:cxn>
                  <a:cxn ang="0">
                    <a:pos x="T4" y="T5"/>
                  </a:cxn>
                  <a:cxn ang="0">
                    <a:pos x="T6" y="T7"/>
                  </a:cxn>
                </a:cxnLst>
                <a:rect l="0" t="0" r="r" b="b"/>
                <a:pathLst>
                  <a:path w="25" h="14">
                    <a:moveTo>
                      <a:pt x="25" y="0"/>
                    </a:moveTo>
                    <a:lnTo>
                      <a:pt x="17" y="5"/>
                    </a:lnTo>
                    <a:lnTo>
                      <a:pt x="8" y="10"/>
                    </a:lnTo>
                    <a:lnTo>
                      <a:pt x="0"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30" name="Freeform 438"/>
              <p:cNvSpPr>
                <a:spLocks/>
              </p:cNvSpPr>
              <p:nvPr/>
            </p:nvSpPr>
            <p:spPr bwMode="auto">
              <a:xfrm>
                <a:off x="3396" y="2144"/>
                <a:ext cx="37" cy="19"/>
              </a:xfrm>
              <a:custGeom>
                <a:avLst/>
                <a:gdLst>
                  <a:gd name="T0" fmla="*/ 37 w 37"/>
                  <a:gd name="T1" fmla="*/ 0 h 19"/>
                  <a:gd name="T2" fmla="*/ 33 w 37"/>
                  <a:gd name="T3" fmla="*/ 0 h 19"/>
                  <a:gd name="T4" fmla="*/ 25 w 37"/>
                  <a:gd name="T5" fmla="*/ 0 h 19"/>
                  <a:gd name="T6" fmla="*/ 12 w 37"/>
                  <a:gd name="T7" fmla="*/ 5 h 19"/>
                  <a:gd name="T8" fmla="*/ 12 w 37"/>
                  <a:gd name="T9" fmla="*/ 5 h 19"/>
                  <a:gd name="T10" fmla="*/ 9 w 37"/>
                  <a:gd name="T11" fmla="*/ 5 h 19"/>
                  <a:gd name="T12" fmla="*/ 4 w 37"/>
                  <a:gd name="T13" fmla="*/ 10 h 19"/>
                  <a:gd name="T14" fmla="*/ 0 w 37"/>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9">
                    <a:moveTo>
                      <a:pt x="37" y="0"/>
                    </a:moveTo>
                    <a:lnTo>
                      <a:pt x="33" y="0"/>
                    </a:lnTo>
                    <a:lnTo>
                      <a:pt x="25" y="0"/>
                    </a:lnTo>
                    <a:lnTo>
                      <a:pt x="12" y="5"/>
                    </a:lnTo>
                    <a:lnTo>
                      <a:pt x="12" y="5"/>
                    </a:lnTo>
                    <a:lnTo>
                      <a:pt x="9" y="5"/>
                    </a:lnTo>
                    <a:lnTo>
                      <a:pt x="4" y="10"/>
                    </a:lnTo>
                    <a:lnTo>
                      <a:pt x="0" y="1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31" name="Freeform 439"/>
              <p:cNvSpPr>
                <a:spLocks/>
              </p:cNvSpPr>
              <p:nvPr/>
            </p:nvSpPr>
            <p:spPr bwMode="auto">
              <a:xfrm>
                <a:off x="3392" y="2149"/>
                <a:ext cx="13" cy="14"/>
              </a:xfrm>
              <a:custGeom>
                <a:avLst/>
                <a:gdLst>
                  <a:gd name="T0" fmla="*/ 13 w 13"/>
                  <a:gd name="T1" fmla="*/ 0 h 14"/>
                  <a:gd name="T2" fmla="*/ 8 w 13"/>
                  <a:gd name="T3" fmla="*/ 5 h 14"/>
                  <a:gd name="T4" fmla="*/ 4 w 13"/>
                  <a:gd name="T5" fmla="*/ 5 h 14"/>
                  <a:gd name="T6" fmla="*/ 0 w 13"/>
                  <a:gd name="T7" fmla="*/ 14 h 14"/>
                </a:gdLst>
                <a:ahLst/>
                <a:cxnLst>
                  <a:cxn ang="0">
                    <a:pos x="T0" y="T1"/>
                  </a:cxn>
                  <a:cxn ang="0">
                    <a:pos x="T2" y="T3"/>
                  </a:cxn>
                  <a:cxn ang="0">
                    <a:pos x="T4" y="T5"/>
                  </a:cxn>
                  <a:cxn ang="0">
                    <a:pos x="T6" y="T7"/>
                  </a:cxn>
                </a:cxnLst>
                <a:rect l="0" t="0" r="r" b="b"/>
                <a:pathLst>
                  <a:path w="13" h="14">
                    <a:moveTo>
                      <a:pt x="13" y="0"/>
                    </a:moveTo>
                    <a:lnTo>
                      <a:pt x="8" y="5"/>
                    </a:lnTo>
                    <a:lnTo>
                      <a:pt x="4" y="5"/>
                    </a:lnTo>
                    <a:lnTo>
                      <a:pt x="0"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32" name="Freeform 440"/>
              <p:cNvSpPr>
                <a:spLocks/>
              </p:cNvSpPr>
              <p:nvPr/>
            </p:nvSpPr>
            <p:spPr bwMode="auto">
              <a:xfrm>
                <a:off x="3396" y="2158"/>
                <a:ext cx="4" cy="9"/>
              </a:xfrm>
              <a:custGeom>
                <a:avLst/>
                <a:gdLst>
                  <a:gd name="T0" fmla="*/ 4 w 4"/>
                  <a:gd name="T1" fmla="*/ 0 h 9"/>
                  <a:gd name="T2" fmla="*/ 0 w 4"/>
                  <a:gd name="T3" fmla="*/ 5 h 9"/>
                  <a:gd name="T4" fmla="*/ 0 w 4"/>
                  <a:gd name="T5" fmla="*/ 5 h 9"/>
                  <a:gd name="T6" fmla="*/ 0 w 4"/>
                  <a:gd name="T7" fmla="*/ 9 h 9"/>
                </a:gdLst>
                <a:ahLst/>
                <a:cxnLst>
                  <a:cxn ang="0">
                    <a:pos x="T0" y="T1"/>
                  </a:cxn>
                  <a:cxn ang="0">
                    <a:pos x="T2" y="T3"/>
                  </a:cxn>
                  <a:cxn ang="0">
                    <a:pos x="T4" y="T5"/>
                  </a:cxn>
                  <a:cxn ang="0">
                    <a:pos x="T6" y="T7"/>
                  </a:cxn>
                </a:cxnLst>
                <a:rect l="0" t="0" r="r" b="b"/>
                <a:pathLst>
                  <a:path w="4" h="9">
                    <a:moveTo>
                      <a:pt x="4" y="0"/>
                    </a:moveTo>
                    <a:lnTo>
                      <a:pt x="0" y="5"/>
                    </a:lnTo>
                    <a:lnTo>
                      <a:pt x="0" y="5"/>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33" name="Freeform 441"/>
              <p:cNvSpPr>
                <a:spLocks/>
              </p:cNvSpPr>
              <p:nvPr/>
            </p:nvSpPr>
            <p:spPr bwMode="auto">
              <a:xfrm>
                <a:off x="3471" y="2172"/>
                <a:ext cx="1" cy="9"/>
              </a:xfrm>
              <a:custGeom>
                <a:avLst/>
                <a:gdLst>
                  <a:gd name="T0" fmla="*/ 0 h 9"/>
                  <a:gd name="T1" fmla="*/ 5 h 9"/>
                  <a:gd name="T2" fmla="*/ 5 h 9"/>
                  <a:gd name="T3" fmla="*/ 9 h 9"/>
                </a:gdLst>
                <a:ahLst/>
                <a:cxnLst>
                  <a:cxn ang="0">
                    <a:pos x="0" y="T0"/>
                  </a:cxn>
                  <a:cxn ang="0">
                    <a:pos x="0" y="T1"/>
                  </a:cxn>
                  <a:cxn ang="0">
                    <a:pos x="0" y="T2"/>
                  </a:cxn>
                  <a:cxn ang="0">
                    <a:pos x="0" y="T3"/>
                  </a:cxn>
                </a:cxnLst>
                <a:rect l="0" t="0" r="r" b="b"/>
                <a:pathLst>
                  <a:path h="9">
                    <a:moveTo>
                      <a:pt x="0" y="0"/>
                    </a:moveTo>
                    <a:lnTo>
                      <a:pt x="0" y="5"/>
                    </a:lnTo>
                    <a:lnTo>
                      <a:pt x="0" y="5"/>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34" name="Freeform 442"/>
              <p:cNvSpPr>
                <a:spLocks/>
              </p:cNvSpPr>
              <p:nvPr/>
            </p:nvSpPr>
            <p:spPr bwMode="auto">
              <a:xfrm>
                <a:off x="3466" y="2172"/>
                <a:ext cx="5" cy="14"/>
              </a:xfrm>
              <a:custGeom>
                <a:avLst/>
                <a:gdLst>
                  <a:gd name="T0" fmla="*/ 5 w 5"/>
                  <a:gd name="T1" fmla="*/ 0 h 14"/>
                  <a:gd name="T2" fmla="*/ 5 w 5"/>
                  <a:gd name="T3" fmla="*/ 5 h 14"/>
                  <a:gd name="T4" fmla="*/ 0 w 5"/>
                  <a:gd name="T5" fmla="*/ 9 h 14"/>
                  <a:gd name="T6" fmla="*/ 5 w 5"/>
                  <a:gd name="T7" fmla="*/ 14 h 14"/>
                </a:gdLst>
                <a:ahLst/>
                <a:cxnLst>
                  <a:cxn ang="0">
                    <a:pos x="T0" y="T1"/>
                  </a:cxn>
                  <a:cxn ang="0">
                    <a:pos x="T2" y="T3"/>
                  </a:cxn>
                  <a:cxn ang="0">
                    <a:pos x="T4" y="T5"/>
                  </a:cxn>
                  <a:cxn ang="0">
                    <a:pos x="T6" y="T7"/>
                  </a:cxn>
                </a:cxnLst>
                <a:rect l="0" t="0" r="r" b="b"/>
                <a:pathLst>
                  <a:path w="5" h="14">
                    <a:moveTo>
                      <a:pt x="5" y="0"/>
                    </a:moveTo>
                    <a:lnTo>
                      <a:pt x="5" y="5"/>
                    </a:lnTo>
                    <a:lnTo>
                      <a:pt x="0" y="9"/>
                    </a:lnTo>
                    <a:lnTo>
                      <a:pt x="5"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35" name="Freeform 443"/>
              <p:cNvSpPr>
                <a:spLocks/>
              </p:cNvSpPr>
              <p:nvPr/>
            </p:nvSpPr>
            <p:spPr bwMode="auto">
              <a:xfrm>
                <a:off x="3471" y="2177"/>
                <a:ext cx="3" cy="4"/>
              </a:xfrm>
              <a:custGeom>
                <a:avLst/>
                <a:gdLst>
                  <a:gd name="T0" fmla="*/ 0 w 3"/>
                  <a:gd name="T1" fmla="*/ 0 h 4"/>
                  <a:gd name="T2" fmla="*/ 0 w 3"/>
                  <a:gd name="T3" fmla="*/ 4 h 4"/>
                  <a:gd name="T4" fmla="*/ 0 w 3"/>
                  <a:gd name="T5" fmla="*/ 4 h 4"/>
                  <a:gd name="T6" fmla="*/ 3 w 3"/>
                  <a:gd name="T7" fmla="*/ 4 h 4"/>
                </a:gdLst>
                <a:ahLst/>
                <a:cxnLst>
                  <a:cxn ang="0">
                    <a:pos x="T0" y="T1"/>
                  </a:cxn>
                  <a:cxn ang="0">
                    <a:pos x="T2" y="T3"/>
                  </a:cxn>
                  <a:cxn ang="0">
                    <a:pos x="T4" y="T5"/>
                  </a:cxn>
                  <a:cxn ang="0">
                    <a:pos x="T6" y="T7"/>
                  </a:cxn>
                </a:cxnLst>
                <a:rect l="0" t="0" r="r" b="b"/>
                <a:pathLst>
                  <a:path w="3" h="4">
                    <a:moveTo>
                      <a:pt x="0" y="0"/>
                    </a:moveTo>
                    <a:lnTo>
                      <a:pt x="0" y="4"/>
                    </a:lnTo>
                    <a:lnTo>
                      <a:pt x="0" y="4"/>
                    </a:lnTo>
                    <a:lnTo>
                      <a:pt x="3"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36" name="Freeform 444"/>
              <p:cNvSpPr>
                <a:spLocks/>
              </p:cNvSpPr>
              <p:nvPr/>
            </p:nvSpPr>
            <p:spPr bwMode="auto">
              <a:xfrm>
                <a:off x="3471" y="2186"/>
                <a:ext cx="3" cy="1"/>
              </a:xfrm>
              <a:custGeom>
                <a:avLst/>
                <a:gdLst>
                  <a:gd name="T0" fmla="*/ 0 w 3"/>
                  <a:gd name="T1" fmla="*/ 0 w 3"/>
                  <a:gd name="T2" fmla="*/ 0 w 3"/>
                  <a:gd name="T3" fmla="*/ 3 w 3"/>
                </a:gdLst>
                <a:ahLst/>
                <a:cxnLst>
                  <a:cxn ang="0">
                    <a:pos x="T0" y="0"/>
                  </a:cxn>
                  <a:cxn ang="0">
                    <a:pos x="T1" y="0"/>
                  </a:cxn>
                  <a:cxn ang="0">
                    <a:pos x="T2" y="0"/>
                  </a:cxn>
                  <a:cxn ang="0">
                    <a:pos x="T3" y="0"/>
                  </a:cxn>
                </a:cxnLst>
                <a:rect l="0" t="0" r="r" b="b"/>
                <a:pathLst>
                  <a:path w="3">
                    <a:moveTo>
                      <a:pt x="0" y="0"/>
                    </a:moveTo>
                    <a:lnTo>
                      <a:pt x="0" y="0"/>
                    </a:lnTo>
                    <a:lnTo>
                      <a:pt x="0" y="0"/>
                    </a:lnTo>
                    <a:lnTo>
                      <a:pt x="3"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37" name="Freeform 445"/>
              <p:cNvSpPr>
                <a:spLocks/>
              </p:cNvSpPr>
              <p:nvPr/>
            </p:nvSpPr>
            <p:spPr bwMode="auto">
              <a:xfrm>
                <a:off x="3413" y="2200"/>
                <a:ext cx="16" cy="8"/>
              </a:xfrm>
              <a:custGeom>
                <a:avLst/>
                <a:gdLst>
                  <a:gd name="T0" fmla="*/ 16 w 16"/>
                  <a:gd name="T1" fmla="*/ 5 h 8"/>
                  <a:gd name="T2" fmla="*/ 12 w 16"/>
                  <a:gd name="T3" fmla="*/ 5 h 8"/>
                  <a:gd name="T4" fmla="*/ 12 w 16"/>
                  <a:gd name="T5" fmla="*/ 5 h 8"/>
                  <a:gd name="T6" fmla="*/ 12 w 16"/>
                  <a:gd name="T7" fmla="*/ 0 h 8"/>
                  <a:gd name="T8" fmla="*/ 12 w 16"/>
                  <a:gd name="T9" fmla="*/ 0 h 8"/>
                  <a:gd name="T10" fmla="*/ 4 w 16"/>
                  <a:gd name="T11" fmla="*/ 5 h 8"/>
                  <a:gd name="T12" fmla="*/ 0 w 16"/>
                  <a:gd name="T13" fmla="*/ 5 h 8"/>
                  <a:gd name="T14" fmla="*/ 0 w 16"/>
                  <a:gd name="T15" fmla="*/ 5 h 8"/>
                  <a:gd name="T16" fmla="*/ 0 w 16"/>
                  <a:gd name="T17" fmla="*/ 5 h 8"/>
                  <a:gd name="T18" fmla="*/ 0 w 16"/>
                  <a:gd name="T19" fmla="*/ 5 h 8"/>
                  <a:gd name="T20" fmla="*/ 0 w 16"/>
                  <a:gd name="T21" fmla="*/ 5 h 8"/>
                  <a:gd name="T22" fmla="*/ 0 w 16"/>
                  <a:gd name="T23" fmla="*/ 5 h 8"/>
                  <a:gd name="T24" fmla="*/ 0 w 16"/>
                  <a:gd name="T25" fmla="*/ 5 h 8"/>
                  <a:gd name="T26" fmla="*/ 0 w 16"/>
                  <a:gd name="T27" fmla="*/ 5 h 8"/>
                  <a:gd name="T28" fmla="*/ 4 w 16"/>
                  <a:gd name="T29" fmla="*/ 8 h 8"/>
                  <a:gd name="T30" fmla="*/ 8 w 16"/>
                  <a:gd name="T31" fmla="*/ 8 h 8"/>
                  <a:gd name="T32" fmla="*/ 8 w 16"/>
                  <a:gd name="T33" fmla="*/ 8 h 8"/>
                  <a:gd name="T34" fmla="*/ 12 w 16"/>
                  <a:gd name="T35" fmla="*/ 8 h 8"/>
                  <a:gd name="T36" fmla="*/ 12 w 16"/>
                  <a:gd name="T37" fmla="*/ 5 h 8"/>
                  <a:gd name="T38" fmla="*/ 16 w 16"/>
                  <a:gd name="T3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8">
                    <a:moveTo>
                      <a:pt x="16" y="5"/>
                    </a:moveTo>
                    <a:lnTo>
                      <a:pt x="12" y="5"/>
                    </a:lnTo>
                    <a:lnTo>
                      <a:pt x="12" y="5"/>
                    </a:lnTo>
                    <a:lnTo>
                      <a:pt x="12" y="0"/>
                    </a:lnTo>
                    <a:lnTo>
                      <a:pt x="12" y="0"/>
                    </a:lnTo>
                    <a:lnTo>
                      <a:pt x="4" y="5"/>
                    </a:lnTo>
                    <a:lnTo>
                      <a:pt x="0" y="5"/>
                    </a:lnTo>
                    <a:lnTo>
                      <a:pt x="0" y="5"/>
                    </a:lnTo>
                    <a:lnTo>
                      <a:pt x="0" y="5"/>
                    </a:lnTo>
                    <a:lnTo>
                      <a:pt x="0" y="5"/>
                    </a:lnTo>
                    <a:lnTo>
                      <a:pt x="0" y="5"/>
                    </a:lnTo>
                    <a:lnTo>
                      <a:pt x="0" y="5"/>
                    </a:lnTo>
                    <a:lnTo>
                      <a:pt x="0" y="5"/>
                    </a:lnTo>
                    <a:lnTo>
                      <a:pt x="0" y="5"/>
                    </a:lnTo>
                    <a:lnTo>
                      <a:pt x="4" y="8"/>
                    </a:lnTo>
                    <a:lnTo>
                      <a:pt x="8" y="8"/>
                    </a:lnTo>
                    <a:lnTo>
                      <a:pt x="8" y="8"/>
                    </a:lnTo>
                    <a:lnTo>
                      <a:pt x="12" y="8"/>
                    </a:lnTo>
                    <a:lnTo>
                      <a:pt x="12" y="5"/>
                    </a:ln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38" name="Freeform 446"/>
              <p:cNvSpPr>
                <a:spLocks/>
              </p:cNvSpPr>
              <p:nvPr/>
            </p:nvSpPr>
            <p:spPr bwMode="auto">
              <a:xfrm>
                <a:off x="3446" y="2205"/>
                <a:ext cx="17" cy="3"/>
              </a:xfrm>
              <a:custGeom>
                <a:avLst/>
                <a:gdLst>
                  <a:gd name="T0" fmla="*/ 0 w 17"/>
                  <a:gd name="T1" fmla="*/ 0 h 3"/>
                  <a:gd name="T2" fmla="*/ 0 w 17"/>
                  <a:gd name="T3" fmla="*/ 0 h 3"/>
                  <a:gd name="T4" fmla="*/ 0 w 17"/>
                  <a:gd name="T5" fmla="*/ 0 h 3"/>
                  <a:gd name="T6" fmla="*/ 4 w 17"/>
                  <a:gd name="T7" fmla="*/ 0 h 3"/>
                  <a:gd name="T8" fmla="*/ 4 w 17"/>
                  <a:gd name="T9" fmla="*/ 0 h 3"/>
                  <a:gd name="T10" fmla="*/ 4 w 17"/>
                  <a:gd name="T11" fmla="*/ 0 h 3"/>
                  <a:gd name="T12" fmla="*/ 8 w 17"/>
                  <a:gd name="T13" fmla="*/ 0 h 3"/>
                  <a:gd name="T14" fmla="*/ 12 w 17"/>
                  <a:gd name="T15" fmla="*/ 0 h 3"/>
                  <a:gd name="T16" fmla="*/ 12 w 17"/>
                  <a:gd name="T17" fmla="*/ 0 h 3"/>
                  <a:gd name="T18" fmla="*/ 12 w 17"/>
                  <a:gd name="T19" fmla="*/ 0 h 3"/>
                  <a:gd name="T20" fmla="*/ 12 w 17"/>
                  <a:gd name="T21" fmla="*/ 0 h 3"/>
                  <a:gd name="T22" fmla="*/ 17 w 17"/>
                  <a:gd name="T23" fmla="*/ 0 h 3"/>
                  <a:gd name="T24" fmla="*/ 17 w 17"/>
                  <a:gd name="T25" fmla="*/ 0 h 3"/>
                  <a:gd name="T26" fmla="*/ 12 w 17"/>
                  <a:gd name="T27" fmla="*/ 0 h 3"/>
                  <a:gd name="T28" fmla="*/ 8 w 17"/>
                  <a:gd name="T29" fmla="*/ 0 h 3"/>
                  <a:gd name="T30" fmla="*/ 8 w 17"/>
                  <a:gd name="T31" fmla="*/ 0 h 3"/>
                  <a:gd name="T32" fmla="*/ 8 w 17"/>
                  <a:gd name="T33" fmla="*/ 0 h 3"/>
                  <a:gd name="T34" fmla="*/ 4 w 17"/>
                  <a:gd name="T35" fmla="*/ 3 h 3"/>
                  <a:gd name="T36" fmla="*/ 0 w 17"/>
                  <a:gd name="T37" fmla="*/ 3 h 3"/>
                  <a:gd name="T38" fmla="*/ 0 w 17"/>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3">
                    <a:moveTo>
                      <a:pt x="0" y="0"/>
                    </a:moveTo>
                    <a:lnTo>
                      <a:pt x="0" y="0"/>
                    </a:lnTo>
                    <a:lnTo>
                      <a:pt x="0" y="0"/>
                    </a:lnTo>
                    <a:lnTo>
                      <a:pt x="4" y="0"/>
                    </a:lnTo>
                    <a:lnTo>
                      <a:pt x="4" y="0"/>
                    </a:lnTo>
                    <a:lnTo>
                      <a:pt x="4" y="0"/>
                    </a:lnTo>
                    <a:lnTo>
                      <a:pt x="8" y="0"/>
                    </a:lnTo>
                    <a:lnTo>
                      <a:pt x="12" y="0"/>
                    </a:lnTo>
                    <a:lnTo>
                      <a:pt x="12" y="0"/>
                    </a:lnTo>
                    <a:lnTo>
                      <a:pt x="12" y="0"/>
                    </a:lnTo>
                    <a:lnTo>
                      <a:pt x="12" y="0"/>
                    </a:lnTo>
                    <a:lnTo>
                      <a:pt x="17" y="0"/>
                    </a:lnTo>
                    <a:lnTo>
                      <a:pt x="17" y="0"/>
                    </a:lnTo>
                    <a:lnTo>
                      <a:pt x="12" y="0"/>
                    </a:lnTo>
                    <a:lnTo>
                      <a:pt x="8" y="0"/>
                    </a:lnTo>
                    <a:lnTo>
                      <a:pt x="8" y="0"/>
                    </a:lnTo>
                    <a:lnTo>
                      <a:pt x="8" y="0"/>
                    </a:lnTo>
                    <a:lnTo>
                      <a:pt x="4" y="3"/>
                    </a:lnTo>
                    <a:lnTo>
                      <a:pt x="0"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39" name="Freeform 447"/>
              <p:cNvSpPr>
                <a:spLocks/>
              </p:cNvSpPr>
              <p:nvPr/>
            </p:nvSpPr>
            <p:spPr bwMode="auto">
              <a:xfrm>
                <a:off x="3450" y="2200"/>
                <a:ext cx="8" cy="5"/>
              </a:xfrm>
              <a:custGeom>
                <a:avLst/>
                <a:gdLst>
                  <a:gd name="T0" fmla="*/ 0 w 8"/>
                  <a:gd name="T1" fmla="*/ 5 h 5"/>
                  <a:gd name="T2" fmla="*/ 0 w 8"/>
                  <a:gd name="T3" fmla="*/ 5 h 5"/>
                  <a:gd name="T4" fmla="*/ 0 w 8"/>
                  <a:gd name="T5" fmla="*/ 5 h 5"/>
                  <a:gd name="T6" fmla="*/ 4 w 8"/>
                  <a:gd name="T7" fmla="*/ 5 h 5"/>
                  <a:gd name="T8" fmla="*/ 4 w 8"/>
                  <a:gd name="T9" fmla="*/ 5 h 5"/>
                  <a:gd name="T10" fmla="*/ 4 w 8"/>
                  <a:gd name="T11" fmla="*/ 5 h 5"/>
                  <a:gd name="T12" fmla="*/ 8 w 8"/>
                  <a:gd name="T13" fmla="*/ 5 h 5"/>
                  <a:gd name="T14" fmla="*/ 8 w 8"/>
                  <a:gd name="T15" fmla="*/ 5 h 5"/>
                  <a:gd name="T16" fmla="*/ 8 w 8"/>
                  <a:gd name="T17" fmla="*/ 5 h 5"/>
                  <a:gd name="T18" fmla="*/ 8 w 8"/>
                  <a:gd name="T19" fmla="*/ 5 h 5"/>
                  <a:gd name="T20" fmla="*/ 8 w 8"/>
                  <a:gd name="T21" fmla="*/ 5 h 5"/>
                  <a:gd name="T22" fmla="*/ 8 w 8"/>
                  <a:gd name="T23" fmla="*/ 5 h 5"/>
                  <a:gd name="T24" fmla="*/ 8 w 8"/>
                  <a:gd name="T25" fmla="*/ 5 h 5"/>
                  <a:gd name="T26" fmla="*/ 8 w 8"/>
                  <a:gd name="T27" fmla="*/ 5 h 5"/>
                  <a:gd name="T28" fmla="*/ 8 w 8"/>
                  <a:gd name="T29" fmla="*/ 5 h 5"/>
                  <a:gd name="T30" fmla="*/ 8 w 8"/>
                  <a:gd name="T31" fmla="*/ 5 h 5"/>
                  <a:gd name="T32" fmla="*/ 8 w 8"/>
                  <a:gd name="T33" fmla="*/ 5 h 5"/>
                  <a:gd name="T34" fmla="*/ 8 w 8"/>
                  <a:gd name="T35" fmla="*/ 5 h 5"/>
                  <a:gd name="T36" fmla="*/ 4 w 8"/>
                  <a:gd name="T37" fmla="*/ 5 h 5"/>
                  <a:gd name="T38" fmla="*/ 4 w 8"/>
                  <a:gd name="T39" fmla="*/ 0 h 5"/>
                  <a:gd name="T40" fmla="*/ 4 w 8"/>
                  <a:gd name="T41" fmla="*/ 0 h 5"/>
                  <a:gd name="T42" fmla="*/ 4 w 8"/>
                  <a:gd name="T43" fmla="*/ 5 h 5"/>
                  <a:gd name="T44" fmla="*/ 4 w 8"/>
                  <a:gd name="T45" fmla="*/ 5 h 5"/>
                  <a:gd name="T46" fmla="*/ 4 w 8"/>
                  <a:gd name="T47" fmla="*/ 0 h 5"/>
                  <a:gd name="T48" fmla="*/ 4 w 8"/>
                  <a:gd name="T49" fmla="*/ 0 h 5"/>
                  <a:gd name="T50" fmla="*/ 0 w 8"/>
                  <a:gd name="T51" fmla="*/ 5 h 5"/>
                  <a:gd name="T52" fmla="*/ 0 w 8"/>
                  <a:gd name="T53" fmla="*/ 5 h 5"/>
                  <a:gd name="T54" fmla="*/ 0 w 8"/>
                  <a:gd name="T55" fmla="*/ 5 h 5"/>
                  <a:gd name="T56" fmla="*/ 0 w 8"/>
                  <a:gd name="T57" fmla="*/ 5 h 5"/>
                  <a:gd name="T58" fmla="*/ 0 w 8"/>
                  <a:gd name="T59" fmla="*/ 5 h 5"/>
                  <a:gd name="T60" fmla="*/ 0 w 8"/>
                  <a:gd name="T61" fmla="*/ 5 h 5"/>
                  <a:gd name="T62" fmla="*/ 0 w 8"/>
                  <a:gd name="T6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5">
                    <a:moveTo>
                      <a:pt x="0" y="5"/>
                    </a:moveTo>
                    <a:lnTo>
                      <a:pt x="0" y="5"/>
                    </a:lnTo>
                    <a:lnTo>
                      <a:pt x="0" y="5"/>
                    </a:lnTo>
                    <a:lnTo>
                      <a:pt x="4" y="5"/>
                    </a:lnTo>
                    <a:lnTo>
                      <a:pt x="4" y="5"/>
                    </a:lnTo>
                    <a:lnTo>
                      <a:pt x="4" y="5"/>
                    </a:lnTo>
                    <a:lnTo>
                      <a:pt x="8" y="5"/>
                    </a:lnTo>
                    <a:lnTo>
                      <a:pt x="8" y="5"/>
                    </a:lnTo>
                    <a:lnTo>
                      <a:pt x="8" y="5"/>
                    </a:lnTo>
                    <a:lnTo>
                      <a:pt x="8" y="5"/>
                    </a:lnTo>
                    <a:lnTo>
                      <a:pt x="8" y="5"/>
                    </a:lnTo>
                    <a:lnTo>
                      <a:pt x="8" y="5"/>
                    </a:lnTo>
                    <a:lnTo>
                      <a:pt x="8" y="5"/>
                    </a:lnTo>
                    <a:lnTo>
                      <a:pt x="8" y="5"/>
                    </a:lnTo>
                    <a:lnTo>
                      <a:pt x="8" y="5"/>
                    </a:lnTo>
                    <a:lnTo>
                      <a:pt x="8" y="5"/>
                    </a:lnTo>
                    <a:lnTo>
                      <a:pt x="8" y="5"/>
                    </a:lnTo>
                    <a:lnTo>
                      <a:pt x="8" y="5"/>
                    </a:lnTo>
                    <a:lnTo>
                      <a:pt x="4" y="5"/>
                    </a:lnTo>
                    <a:lnTo>
                      <a:pt x="4" y="0"/>
                    </a:lnTo>
                    <a:lnTo>
                      <a:pt x="4" y="0"/>
                    </a:lnTo>
                    <a:lnTo>
                      <a:pt x="4" y="5"/>
                    </a:lnTo>
                    <a:lnTo>
                      <a:pt x="4" y="5"/>
                    </a:lnTo>
                    <a:lnTo>
                      <a:pt x="4" y="0"/>
                    </a:lnTo>
                    <a:lnTo>
                      <a:pt x="4" y="0"/>
                    </a:lnTo>
                    <a:lnTo>
                      <a:pt x="0" y="5"/>
                    </a:lnTo>
                    <a:lnTo>
                      <a:pt x="0" y="5"/>
                    </a:lnTo>
                    <a:lnTo>
                      <a:pt x="0" y="5"/>
                    </a:lnTo>
                    <a:lnTo>
                      <a:pt x="0" y="5"/>
                    </a:lnTo>
                    <a:lnTo>
                      <a:pt x="0" y="5"/>
                    </a:lnTo>
                    <a:lnTo>
                      <a:pt x="0" y="5"/>
                    </a:lnTo>
                    <a:lnTo>
                      <a:pt x="0" y="5"/>
                    </a:lnTo>
                    <a:close/>
                  </a:path>
                </a:pathLst>
              </a:custGeom>
              <a:solidFill>
                <a:srgbClr val="5933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40" name="Freeform 448"/>
              <p:cNvSpPr>
                <a:spLocks/>
              </p:cNvSpPr>
              <p:nvPr/>
            </p:nvSpPr>
            <p:spPr bwMode="auto">
              <a:xfrm>
                <a:off x="3454" y="2205"/>
                <a:ext cx="4" cy="3"/>
              </a:xfrm>
              <a:custGeom>
                <a:avLst/>
                <a:gdLst>
                  <a:gd name="T0" fmla="*/ 0 w 4"/>
                  <a:gd name="T1" fmla="*/ 0 h 3"/>
                  <a:gd name="T2" fmla="*/ 0 w 4"/>
                  <a:gd name="T3" fmla="*/ 3 h 3"/>
                  <a:gd name="T4" fmla="*/ 0 w 4"/>
                  <a:gd name="T5" fmla="*/ 3 h 3"/>
                  <a:gd name="T6" fmla="*/ 0 w 4"/>
                  <a:gd name="T7" fmla="*/ 0 h 3"/>
                  <a:gd name="T8" fmla="*/ 0 w 4"/>
                  <a:gd name="T9" fmla="*/ 0 h 3"/>
                  <a:gd name="T10" fmla="*/ 0 w 4"/>
                  <a:gd name="T11" fmla="*/ 3 h 3"/>
                  <a:gd name="T12" fmla="*/ 0 w 4"/>
                  <a:gd name="T13" fmla="*/ 3 h 3"/>
                  <a:gd name="T14" fmla="*/ 0 w 4"/>
                  <a:gd name="T15" fmla="*/ 0 h 3"/>
                  <a:gd name="T16" fmla="*/ 0 w 4"/>
                  <a:gd name="T17" fmla="*/ 0 h 3"/>
                  <a:gd name="T18" fmla="*/ 0 w 4"/>
                  <a:gd name="T19" fmla="*/ 3 h 3"/>
                  <a:gd name="T20" fmla="*/ 0 w 4"/>
                  <a:gd name="T21" fmla="*/ 0 h 3"/>
                  <a:gd name="T22" fmla="*/ 4 w 4"/>
                  <a:gd name="T23" fmla="*/ 0 h 3"/>
                  <a:gd name="T24" fmla="*/ 4 w 4"/>
                  <a:gd name="T25" fmla="*/ 0 h 3"/>
                  <a:gd name="T26" fmla="*/ 0 w 4"/>
                  <a:gd name="T27" fmla="*/ 0 h 3"/>
                  <a:gd name="T28" fmla="*/ 0 w 4"/>
                  <a:gd name="T29" fmla="*/ 0 h 3"/>
                  <a:gd name="T30" fmla="*/ 0 w 4"/>
                  <a:gd name="T31" fmla="*/ 0 h 3"/>
                  <a:gd name="T32" fmla="*/ 0 w 4"/>
                  <a:gd name="T33" fmla="*/ 0 h 3"/>
                  <a:gd name="T34" fmla="*/ 0 w 4"/>
                  <a:gd name="T35" fmla="*/ 0 h 3"/>
                  <a:gd name="T36" fmla="*/ 0 w 4"/>
                  <a:gd name="T37" fmla="*/ 0 h 3"/>
                  <a:gd name="T38" fmla="*/ 0 w 4"/>
                  <a:gd name="T39" fmla="*/ 0 h 3"/>
                  <a:gd name="T40" fmla="*/ 0 w 4"/>
                  <a:gd name="T41" fmla="*/ 0 h 3"/>
                  <a:gd name="T42" fmla="*/ 0 w 4"/>
                  <a:gd name="T43" fmla="*/ 0 h 3"/>
                  <a:gd name="T44" fmla="*/ 0 w 4"/>
                  <a:gd name="T45" fmla="*/ 3 h 3"/>
                  <a:gd name="T46" fmla="*/ 0 w 4"/>
                  <a:gd name="T4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3">
                    <a:moveTo>
                      <a:pt x="0" y="0"/>
                    </a:moveTo>
                    <a:lnTo>
                      <a:pt x="0" y="3"/>
                    </a:lnTo>
                    <a:lnTo>
                      <a:pt x="0" y="3"/>
                    </a:lnTo>
                    <a:lnTo>
                      <a:pt x="0" y="0"/>
                    </a:lnTo>
                    <a:lnTo>
                      <a:pt x="0" y="0"/>
                    </a:lnTo>
                    <a:lnTo>
                      <a:pt x="0" y="3"/>
                    </a:lnTo>
                    <a:lnTo>
                      <a:pt x="0" y="3"/>
                    </a:lnTo>
                    <a:lnTo>
                      <a:pt x="0" y="0"/>
                    </a:lnTo>
                    <a:lnTo>
                      <a:pt x="0" y="0"/>
                    </a:lnTo>
                    <a:lnTo>
                      <a:pt x="0" y="3"/>
                    </a:lnTo>
                    <a:lnTo>
                      <a:pt x="0" y="0"/>
                    </a:lnTo>
                    <a:lnTo>
                      <a:pt x="4" y="0"/>
                    </a:lnTo>
                    <a:lnTo>
                      <a:pt x="4" y="0"/>
                    </a:lnTo>
                    <a:lnTo>
                      <a:pt x="0" y="0"/>
                    </a:lnTo>
                    <a:lnTo>
                      <a:pt x="0" y="0"/>
                    </a:lnTo>
                    <a:lnTo>
                      <a:pt x="0" y="0"/>
                    </a:lnTo>
                    <a:lnTo>
                      <a:pt x="0" y="0"/>
                    </a:lnTo>
                    <a:lnTo>
                      <a:pt x="0" y="0"/>
                    </a:lnTo>
                    <a:lnTo>
                      <a:pt x="0" y="0"/>
                    </a:lnTo>
                    <a:lnTo>
                      <a:pt x="0" y="0"/>
                    </a:lnTo>
                    <a:lnTo>
                      <a:pt x="0" y="0"/>
                    </a:lnTo>
                    <a:lnTo>
                      <a:pt x="0" y="0"/>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41" name="Freeform 449"/>
              <p:cNvSpPr>
                <a:spLocks/>
              </p:cNvSpPr>
              <p:nvPr/>
            </p:nvSpPr>
            <p:spPr bwMode="auto">
              <a:xfrm>
                <a:off x="3417" y="2200"/>
                <a:ext cx="8" cy="8"/>
              </a:xfrm>
              <a:custGeom>
                <a:avLst/>
                <a:gdLst>
                  <a:gd name="T0" fmla="*/ 0 w 8"/>
                  <a:gd name="T1" fmla="*/ 5 h 8"/>
                  <a:gd name="T2" fmla="*/ 0 w 8"/>
                  <a:gd name="T3" fmla="*/ 5 h 8"/>
                  <a:gd name="T4" fmla="*/ 0 w 8"/>
                  <a:gd name="T5" fmla="*/ 8 h 8"/>
                  <a:gd name="T6" fmla="*/ 4 w 8"/>
                  <a:gd name="T7" fmla="*/ 8 h 8"/>
                  <a:gd name="T8" fmla="*/ 4 w 8"/>
                  <a:gd name="T9" fmla="*/ 8 h 8"/>
                  <a:gd name="T10" fmla="*/ 4 w 8"/>
                  <a:gd name="T11" fmla="*/ 8 h 8"/>
                  <a:gd name="T12" fmla="*/ 8 w 8"/>
                  <a:gd name="T13" fmla="*/ 5 h 8"/>
                  <a:gd name="T14" fmla="*/ 8 w 8"/>
                  <a:gd name="T15" fmla="*/ 5 h 8"/>
                  <a:gd name="T16" fmla="*/ 8 w 8"/>
                  <a:gd name="T17" fmla="*/ 5 h 8"/>
                  <a:gd name="T18" fmla="*/ 8 w 8"/>
                  <a:gd name="T19" fmla="*/ 5 h 8"/>
                  <a:gd name="T20" fmla="*/ 8 w 8"/>
                  <a:gd name="T21" fmla="*/ 5 h 8"/>
                  <a:gd name="T22" fmla="*/ 8 w 8"/>
                  <a:gd name="T23" fmla="*/ 5 h 8"/>
                  <a:gd name="T24" fmla="*/ 8 w 8"/>
                  <a:gd name="T25" fmla="*/ 5 h 8"/>
                  <a:gd name="T26" fmla="*/ 8 w 8"/>
                  <a:gd name="T27" fmla="*/ 5 h 8"/>
                  <a:gd name="T28" fmla="*/ 8 w 8"/>
                  <a:gd name="T29" fmla="*/ 5 h 8"/>
                  <a:gd name="T30" fmla="*/ 8 w 8"/>
                  <a:gd name="T31" fmla="*/ 0 h 8"/>
                  <a:gd name="T32" fmla="*/ 8 w 8"/>
                  <a:gd name="T33" fmla="*/ 0 h 8"/>
                  <a:gd name="T34" fmla="*/ 8 w 8"/>
                  <a:gd name="T35" fmla="*/ 5 h 8"/>
                  <a:gd name="T36" fmla="*/ 4 w 8"/>
                  <a:gd name="T37" fmla="*/ 5 h 8"/>
                  <a:gd name="T38" fmla="*/ 4 w 8"/>
                  <a:gd name="T39" fmla="*/ 0 h 8"/>
                  <a:gd name="T40" fmla="*/ 4 w 8"/>
                  <a:gd name="T41" fmla="*/ 0 h 8"/>
                  <a:gd name="T42" fmla="*/ 4 w 8"/>
                  <a:gd name="T43" fmla="*/ 5 h 8"/>
                  <a:gd name="T44" fmla="*/ 4 w 8"/>
                  <a:gd name="T45" fmla="*/ 5 h 8"/>
                  <a:gd name="T46" fmla="*/ 4 w 8"/>
                  <a:gd name="T47" fmla="*/ 0 h 8"/>
                  <a:gd name="T48" fmla="*/ 4 w 8"/>
                  <a:gd name="T49" fmla="*/ 0 h 8"/>
                  <a:gd name="T50" fmla="*/ 0 w 8"/>
                  <a:gd name="T51" fmla="*/ 5 h 8"/>
                  <a:gd name="T52" fmla="*/ 0 w 8"/>
                  <a:gd name="T53" fmla="*/ 5 h 8"/>
                  <a:gd name="T54" fmla="*/ 0 w 8"/>
                  <a:gd name="T55" fmla="*/ 5 h 8"/>
                  <a:gd name="T56" fmla="*/ 0 w 8"/>
                  <a:gd name="T57" fmla="*/ 5 h 8"/>
                  <a:gd name="T58" fmla="*/ 0 w 8"/>
                  <a:gd name="T59" fmla="*/ 5 h 8"/>
                  <a:gd name="T60" fmla="*/ 0 w 8"/>
                  <a:gd name="T61" fmla="*/ 5 h 8"/>
                  <a:gd name="T62" fmla="*/ 0 w 8"/>
                  <a:gd name="T6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8">
                    <a:moveTo>
                      <a:pt x="0" y="5"/>
                    </a:moveTo>
                    <a:lnTo>
                      <a:pt x="0" y="5"/>
                    </a:lnTo>
                    <a:lnTo>
                      <a:pt x="0" y="8"/>
                    </a:lnTo>
                    <a:lnTo>
                      <a:pt x="4" y="8"/>
                    </a:lnTo>
                    <a:lnTo>
                      <a:pt x="4" y="8"/>
                    </a:lnTo>
                    <a:lnTo>
                      <a:pt x="4" y="8"/>
                    </a:lnTo>
                    <a:lnTo>
                      <a:pt x="8" y="5"/>
                    </a:lnTo>
                    <a:lnTo>
                      <a:pt x="8" y="5"/>
                    </a:lnTo>
                    <a:lnTo>
                      <a:pt x="8" y="5"/>
                    </a:lnTo>
                    <a:lnTo>
                      <a:pt x="8" y="5"/>
                    </a:lnTo>
                    <a:lnTo>
                      <a:pt x="8" y="5"/>
                    </a:lnTo>
                    <a:lnTo>
                      <a:pt x="8" y="5"/>
                    </a:lnTo>
                    <a:lnTo>
                      <a:pt x="8" y="5"/>
                    </a:lnTo>
                    <a:lnTo>
                      <a:pt x="8" y="5"/>
                    </a:lnTo>
                    <a:lnTo>
                      <a:pt x="8" y="5"/>
                    </a:lnTo>
                    <a:lnTo>
                      <a:pt x="8" y="0"/>
                    </a:lnTo>
                    <a:lnTo>
                      <a:pt x="8" y="0"/>
                    </a:lnTo>
                    <a:lnTo>
                      <a:pt x="8" y="5"/>
                    </a:lnTo>
                    <a:lnTo>
                      <a:pt x="4" y="5"/>
                    </a:lnTo>
                    <a:lnTo>
                      <a:pt x="4" y="0"/>
                    </a:lnTo>
                    <a:lnTo>
                      <a:pt x="4" y="0"/>
                    </a:lnTo>
                    <a:lnTo>
                      <a:pt x="4" y="5"/>
                    </a:lnTo>
                    <a:lnTo>
                      <a:pt x="4" y="5"/>
                    </a:lnTo>
                    <a:lnTo>
                      <a:pt x="4" y="0"/>
                    </a:lnTo>
                    <a:lnTo>
                      <a:pt x="4" y="0"/>
                    </a:lnTo>
                    <a:lnTo>
                      <a:pt x="0" y="5"/>
                    </a:lnTo>
                    <a:lnTo>
                      <a:pt x="0" y="5"/>
                    </a:lnTo>
                    <a:lnTo>
                      <a:pt x="0" y="5"/>
                    </a:lnTo>
                    <a:lnTo>
                      <a:pt x="0" y="5"/>
                    </a:lnTo>
                    <a:lnTo>
                      <a:pt x="0" y="5"/>
                    </a:lnTo>
                    <a:lnTo>
                      <a:pt x="0" y="5"/>
                    </a:lnTo>
                    <a:lnTo>
                      <a:pt x="0" y="5"/>
                    </a:lnTo>
                    <a:close/>
                  </a:path>
                </a:pathLst>
              </a:custGeom>
              <a:solidFill>
                <a:srgbClr val="5933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42" name="Freeform 450"/>
              <p:cNvSpPr>
                <a:spLocks/>
              </p:cNvSpPr>
              <p:nvPr/>
            </p:nvSpPr>
            <p:spPr bwMode="auto">
              <a:xfrm>
                <a:off x="3421" y="2205"/>
                <a:ext cx="4" cy="3"/>
              </a:xfrm>
              <a:custGeom>
                <a:avLst/>
                <a:gdLst>
                  <a:gd name="T0" fmla="*/ 0 w 4"/>
                  <a:gd name="T1" fmla="*/ 3 h 3"/>
                  <a:gd name="T2" fmla="*/ 0 w 4"/>
                  <a:gd name="T3" fmla="*/ 3 h 3"/>
                  <a:gd name="T4" fmla="*/ 0 w 4"/>
                  <a:gd name="T5" fmla="*/ 3 h 3"/>
                  <a:gd name="T6" fmla="*/ 0 w 4"/>
                  <a:gd name="T7" fmla="*/ 3 h 3"/>
                  <a:gd name="T8" fmla="*/ 0 w 4"/>
                  <a:gd name="T9" fmla="*/ 3 h 3"/>
                  <a:gd name="T10" fmla="*/ 0 w 4"/>
                  <a:gd name="T11" fmla="*/ 3 h 3"/>
                  <a:gd name="T12" fmla="*/ 0 w 4"/>
                  <a:gd name="T13" fmla="*/ 3 h 3"/>
                  <a:gd name="T14" fmla="*/ 4 w 4"/>
                  <a:gd name="T15" fmla="*/ 3 h 3"/>
                  <a:gd name="T16" fmla="*/ 4 w 4"/>
                  <a:gd name="T17" fmla="*/ 3 h 3"/>
                  <a:gd name="T18" fmla="*/ 4 w 4"/>
                  <a:gd name="T19" fmla="*/ 3 h 3"/>
                  <a:gd name="T20" fmla="*/ 4 w 4"/>
                  <a:gd name="T21" fmla="*/ 3 h 3"/>
                  <a:gd name="T22" fmla="*/ 4 w 4"/>
                  <a:gd name="T23" fmla="*/ 0 h 3"/>
                  <a:gd name="T24" fmla="*/ 4 w 4"/>
                  <a:gd name="T25" fmla="*/ 0 h 3"/>
                  <a:gd name="T26" fmla="*/ 0 w 4"/>
                  <a:gd name="T27" fmla="*/ 0 h 3"/>
                  <a:gd name="T28" fmla="*/ 0 w 4"/>
                  <a:gd name="T29" fmla="*/ 0 h 3"/>
                  <a:gd name="T30" fmla="*/ 0 w 4"/>
                  <a:gd name="T31" fmla="*/ 0 h 3"/>
                  <a:gd name="T32" fmla="*/ 0 w 4"/>
                  <a:gd name="T33" fmla="*/ 0 h 3"/>
                  <a:gd name="T34" fmla="*/ 0 w 4"/>
                  <a:gd name="T35" fmla="*/ 0 h 3"/>
                  <a:gd name="T36" fmla="*/ 0 w 4"/>
                  <a:gd name="T37" fmla="*/ 0 h 3"/>
                  <a:gd name="T38" fmla="*/ 0 w 4"/>
                  <a:gd name="T39" fmla="*/ 0 h 3"/>
                  <a:gd name="T40" fmla="*/ 0 w 4"/>
                  <a:gd name="T41" fmla="*/ 0 h 3"/>
                  <a:gd name="T42" fmla="*/ 0 w 4"/>
                  <a:gd name="T43" fmla="*/ 3 h 3"/>
                  <a:gd name="T44" fmla="*/ 0 w 4"/>
                  <a:gd name="T45" fmla="*/ 3 h 3"/>
                  <a:gd name="T46" fmla="*/ 0 w 4"/>
                  <a:gd name="T4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3">
                    <a:moveTo>
                      <a:pt x="0" y="3"/>
                    </a:moveTo>
                    <a:lnTo>
                      <a:pt x="0" y="3"/>
                    </a:lnTo>
                    <a:lnTo>
                      <a:pt x="0" y="3"/>
                    </a:lnTo>
                    <a:lnTo>
                      <a:pt x="0" y="3"/>
                    </a:lnTo>
                    <a:lnTo>
                      <a:pt x="0" y="3"/>
                    </a:lnTo>
                    <a:lnTo>
                      <a:pt x="0" y="3"/>
                    </a:lnTo>
                    <a:lnTo>
                      <a:pt x="0" y="3"/>
                    </a:lnTo>
                    <a:lnTo>
                      <a:pt x="4" y="3"/>
                    </a:lnTo>
                    <a:lnTo>
                      <a:pt x="4" y="3"/>
                    </a:lnTo>
                    <a:lnTo>
                      <a:pt x="4" y="3"/>
                    </a:lnTo>
                    <a:lnTo>
                      <a:pt x="4" y="3"/>
                    </a:lnTo>
                    <a:lnTo>
                      <a:pt x="4" y="0"/>
                    </a:lnTo>
                    <a:lnTo>
                      <a:pt x="4" y="0"/>
                    </a:lnTo>
                    <a:lnTo>
                      <a:pt x="0" y="0"/>
                    </a:lnTo>
                    <a:lnTo>
                      <a:pt x="0" y="0"/>
                    </a:lnTo>
                    <a:lnTo>
                      <a:pt x="0" y="0"/>
                    </a:lnTo>
                    <a:lnTo>
                      <a:pt x="0" y="0"/>
                    </a:lnTo>
                    <a:lnTo>
                      <a:pt x="0" y="0"/>
                    </a:lnTo>
                    <a:lnTo>
                      <a:pt x="0" y="0"/>
                    </a:lnTo>
                    <a:lnTo>
                      <a:pt x="0"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43" name="Freeform 451"/>
              <p:cNvSpPr>
                <a:spLocks/>
              </p:cNvSpPr>
              <p:nvPr/>
            </p:nvSpPr>
            <p:spPr bwMode="auto">
              <a:xfrm>
                <a:off x="4502" y="2684"/>
                <a:ext cx="58" cy="31"/>
              </a:xfrm>
              <a:custGeom>
                <a:avLst/>
                <a:gdLst>
                  <a:gd name="T0" fmla="*/ 0 w 58"/>
                  <a:gd name="T1" fmla="*/ 14 h 31"/>
                  <a:gd name="T2" fmla="*/ 12 w 58"/>
                  <a:gd name="T3" fmla="*/ 5 h 31"/>
                  <a:gd name="T4" fmla="*/ 30 w 58"/>
                  <a:gd name="T5" fmla="*/ 0 h 31"/>
                  <a:gd name="T6" fmla="*/ 50 w 58"/>
                  <a:gd name="T7" fmla="*/ 0 h 31"/>
                  <a:gd name="T8" fmla="*/ 50 w 58"/>
                  <a:gd name="T9" fmla="*/ 0 h 31"/>
                  <a:gd name="T10" fmla="*/ 58 w 58"/>
                  <a:gd name="T11" fmla="*/ 14 h 31"/>
                  <a:gd name="T12" fmla="*/ 45 w 58"/>
                  <a:gd name="T13" fmla="*/ 27 h 31"/>
                  <a:gd name="T14" fmla="*/ 30 w 58"/>
                  <a:gd name="T15" fmla="*/ 31 h 31"/>
                  <a:gd name="T16" fmla="*/ 30 w 58"/>
                  <a:gd name="T17" fmla="*/ 31 h 31"/>
                  <a:gd name="T18" fmla="*/ 12 w 58"/>
                  <a:gd name="T19" fmla="*/ 31 h 31"/>
                  <a:gd name="T20" fmla="*/ 0 w 58"/>
                  <a:gd name="T21" fmla="*/ 27 h 31"/>
                  <a:gd name="T22" fmla="*/ 0 w 58"/>
                  <a:gd name="T2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1">
                    <a:moveTo>
                      <a:pt x="0" y="14"/>
                    </a:moveTo>
                    <a:lnTo>
                      <a:pt x="12" y="5"/>
                    </a:lnTo>
                    <a:lnTo>
                      <a:pt x="30" y="0"/>
                    </a:lnTo>
                    <a:lnTo>
                      <a:pt x="50" y="0"/>
                    </a:lnTo>
                    <a:lnTo>
                      <a:pt x="50" y="0"/>
                    </a:lnTo>
                    <a:lnTo>
                      <a:pt x="58" y="14"/>
                    </a:lnTo>
                    <a:lnTo>
                      <a:pt x="45" y="27"/>
                    </a:lnTo>
                    <a:lnTo>
                      <a:pt x="30" y="31"/>
                    </a:lnTo>
                    <a:lnTo>
                      <a:pt x="30" y="31"/>
                    </a:lnTo>
                    <a:lnTo>
                      <a:pt x="12" y="31"/>
                    </a:lnTo>
                    <a:lnTo>
                      <a:pt x="0" y="27"/>
                    </a:lnTo>
                    <a:lnTo>
                      <a:pt x="0" y="14"/>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44" name="Freeform 452"/>
              <p:cNvSpPr>
                <a:spLocks/>
              </p:cNvSpPr>
              <p:nvPr/>
            </p:nvSpPr>
            <p:spPr bwMode="auto">
              <a:xfrm>
                <a:off x="4507" y="2684"/>
                <a:ext cx="48" cy="27"/>
              </a:xfrm>
              <a:custGeom>
                <a:avLst/>
                <a:gdLst>
                  <a:gd name="T0" fmla="*/ 25 w 48"/>
                  <a:gd name="T1" fmla="*/ 27 h 27"/>
                  <a:gd name="T2" fmla="*/ 7 w 48"/>
                  <a:gd name="T3" fmla="*/ 27 h 27"/>
                  <a:gd name="T4" fmla="*/ 0 w 48"/>
                  <a:gd name="T5" fmla="*/ 22 h 27"/>
                  <a:gd name="T6" fmla="*/ 0 w 48"/>
                  <a:gd name="T7" fmla="*/ 14 h 27"/>
                  <a:gd name="T8" fmla="*/ 0 w 48"/>
                  <a:gd name="T9" fmla="*/ 14 h 27"/>
                  <a:gd name="T10" fmla="*/ 7 w 48"/>
                  <a:gd name="T11" fmla="*/ 5 h 27"/>
                  <a:gd name="T12" fmla="*/ 25 w 48"/>
                  <a:gd name="T13" fmla="*/ 0 h 27"/>
                  <a:gd name="T14" fmla="*/ 45 w 48"/>
                  <a:gd name="T15" fmla="*/ 5 h 27"/>
                  <a:gd name="T16" fmla="*/ 45 w 48"/>
                  <a:gd name="T17" fmla="*/ 5 h 27"/>
                  <a:gd name="T18" fmla="*/ 48 w 48"/>
                  <a:gd name="T19" fmla="*/ 14 h 27"/>
                  <a:gd name="T20" fmla="*/ 36 w 48"/>
                  <a:gd name="T21" fmla="*/ 22 h 27"/>
                  <a:gd name="T22" fmla="*/ 25 w 48"/>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7">
                    <a:moveTo>
                      <a:pt x="25" y="27"/>
                    </a:moveTo>
                    <a:lnTo>
                      <a:pt x="7" y="27"/>
                    </a:lnTo>
                    <a:lnTo>
                      <a:pt x="0" y="22"/>
                    </a:lnTo>
                    <a:lnTo>
                      <a:pt x="0" y="14"/>
                    </a:lnTo>
                    <a:lnTo>
                      <a:pt x="0" y="14"/>
                    </a:lnTo>
                    <a:lnTo>
                      <a:pt x="7" y="5"/>
                    </a:lnTo>
                    <a:lnTo>
                      <a:pt x="25" y="0"/>
                    </a:lnTo>
                    <a:lnTo>
                      <a:pt x="45" y="5"/>
                    </a:lnTo>
                    <a:lnTo>
                      <a:pt x="45" y="5"/>
                    </a:lnTo>
                    <a:lnTo>
                      <a:pt x="48" y="14"/>
                    </a:lnTo>
                    <a:lnTo>
                      <a:pt x="36" y="22"/>
                    </a:lnTo>
                    <a:lnTo>
                      <a:pt x="25" y="27"/>
                    </a:lnTo>
                    <a:close/>
                  </a:path>
                </a:pathLst>
              </a:custGeom>
              <a:solidFill>
                <a:srgbClr val="FFC3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45" name="Freeform 453"/>
              <p:cNvSpPr>
                <a:spLocks/>
              </p:cNvSpPr>
              <p:nvPr/>
            </p:nvSpPr>
            <p:spPr bwMode="auto">
              <a:xfrm>
                <a:off x="4507" y="2689"/>
                <a:ext cx="45" cy="22"/>
              </a:xfrm>
              <a:custGeom>
                <a:avLst/>
                <a:gdLst>
                  <a:gd name="T0" fmla="*/ 25 w 45"/>
                  <a:gd name="T1" fmla="*/ 22 h 22"/>
                  <a:gd name="T2" fmla="*/ 12 w 45"/>
                  <a:gd name="T3" fmla="*/ 22 h 22"/>
                  <a:gd name="T4" fmla="*/ 0 w 45"/>
                  <a:gd name="T5" fmla="*/ 17 h 22"/>
                  <a:gd name="T6" fmla="*/ 3 w 45"/>
                  <a:gd name="T7" fmla="*/ 9 h 22"/>
                  <a:gd name="T8" fmla="*/ 3 w 45"/>
                  <a:gd name="T9" fmla="*/ 9 h 22"/>
                  <a:gd name="T10" fmla="*/ 12 w 45"/>
                  <a:gd name="T11" fmla="*/ 0 h 22"/>
                  <a:gd name="T12" fmla="*/ 25 w 45"/>
                  <a:gd name="T13" fmla="*/ 0 h 22"/>
                  <a:gd name="T14" fmla="*/ 40 w 45"/>
                  <a:gd name="T15" fmla="*/ 0 h 22"/>
                  <a:gd name="T16" fmla="*/ 40 w 45"/>
                  <a:gd name="T17" fmla="*/ 0 h 22"/>
                  <a:gd name="T18" fmla="*/ 45 w 45"/>
                  <a:gd name="T19" fmla="*/ 9 h 22"/>
                  <a:gd name="T20" fmla="*/ 36 w 45"/>
                  <a:gd name="T21" fmla="*/ 17 h 22"/>
                  <a:gd name="T22" fmla="*/ 25 w 45"/>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22">
                    <a:moveTo>
                      <a:pt x="25" y="22"/>
                    </a:moveTo>
                    <a:lnTo>
                      <a:pt x="12" y="22"/>
                    </a:lnTo>
                    <a:lnTo>
                      <a:pt x="0" y="17"/>
                    </a:lnTo>
                    <a:lnTo>
                      <a:pt x="3" y="9"/>
                    </a:lnTo>
                    <a:lnTo>
                      <a:pt x="3" y="9"/>
                    </a:lnTo>
                    <a:lnTo>
                      <a:pt x="12" y="0"/>
                    </a:lnTo>
                    <a:lnTo>
                      <a:pt x="25" y="0"/>
                    </a:lnTo>
                    <a:lnTo>
                      <a:pt x="40" y="0"/>
                    </a:lnTo>
                    <a:lnTo>
                      <a:pt x="40" y="0"/>
                    </a:lnTo>
                    <a:lnTo>
                      <a:pt x="45" y="9"/>
                    </a:lnTo>
                    <a:lnTo>
                      <a:pt x="36" y="17"/>
                    </a:lnTo>
                    <a:lnTo>
                      <a:pt x="25" y="22"/>
                    </a:lnTo>
                    <a:close/>
                  </a:path>
                </a:pathLst>
              </a:custGeom>
              <a:solidFill>
                <a:srgbClr val="FFC7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46" name="Freeform 454"/>
              <p:cNvSpPr>
                <a:spLocks/>
              </p:cNvSpPr>
              <p:nvPr/>
            </p:nvSpPr>
            <p:spPr bwMode="auto">
              <a:xfrm>
                <a:off x="4510" y="2689"/>
                <a:ext cx="42" cy="17"/>
              </a:xfrm>
              <a:custGeom>
                <a:avLst/>
                <a:gdLst>
                  <a:gd name="T0" fmla="*/ 22 w 42"/>
                  <a:gd name="T1" fmla="*/ 17 h 17"/>
                  <a:gd name="T2" fmla="*/ 9 w 42"/>
                  <a:gd name="T3" fmla="*/ 17 h 17"/>
                  <a:gd name="T4" fmla="*/ 0 w 42"/>
                  <a:gd name="T5" fmla="*/ 17 h 17"/>
                  <a:gd name="T6" fmla="*/ 0 w 42"/>
                  <a:gd name="T7" fmla="*/ 9 h 17"/>
                  <a:gd name="T8" fmla="*/ 0 w 42"/>
                  <a:gd name="T9" fmla="*/ 9 h 17"/>
                  <a:gd name="T10" fmla="*/ 9 w 42"/>
                  <a:gd name="T11" fmla="*/ 3 h 17"/>
                  <a:gd name="T12" fmla="*/ 22 w 42"/>
                  <a:gd name="T13" fmla="*/ 0 h 17"/>
                  <a:gd name="T14" fmla="*/ 37 w 42"/>
                  <a:gd name="T15" fmla="*/ 0 h 17"/>
                  <a:gd name="T16" fmla="*/ 37 w 42"/>
                  <a:gd name="T17" fmla="*/ 0 h 17"/>
                  <a:gd name="T18" fmla="*/ 42 w 42"/>
                  <a:gd name="T19" fmla="*/ 9 h 17"/>
                  <a:gd name="T20" fmla="*/ 33 w 42"/>
                  <a:gd name="T21" fmla="*/ 12 h 17"/>
                  <a:gd name="T22" fmla="*/ 22 w 4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7">
                    <a:moveTo>
                      <a:pt x="22" y="17"/>
                    </a:moveTo>
                    <a:lnTo>
                      <a:pt x="9" y="17"/>
                    </a:lnTo>
                    <a:lnTo>
                      <a:pt x="0" y="17"/>
                    </a:lnTo>
                    <a:lnTo>
                      <a:pt x="0" y="9"/>
                    </a:lnTo>
                    <a:lnTo>
                      <a:pt x="0" y="9"/>
                    </a:lnTo>
                    <a:lnTo>
                      <a:pt x="9" y="3"/>
                    </a:lnTo>
                    <a:lnTo>
                      <a:pt x="22" y="0"/>
                    </a:lnTo>
                    <a:lnTo>
                      <a:pt x="37" y="0"/>
                    </a:lnTo>
                    <a:lnTo>
                      <a:pt x="37" y="0"/>
                    </a:lnTo>
                    <a:lnTo>
                      <a:pt x="42" y="9"/>
                    </a:lnTo>
                    <a:lnTo>
                      <a:pt x="33" y="12"/>
                    </a:lnTo>
                    <a:lnTo>
                      <a:pt x="22" y="17"/>
                    </a:lnTo>
                    <a:close/>
                  </a:path>
                </a:pathLst>
              </a:custGeom>
              <a:solidFill>
                <a:srgbClr val="FFCC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47" name="Freeform 455"/>
              <p:cNvSpPr>
                <a:spLocks/>
              </p:cNvSpPr>
              <p:nvPr/>
            </p:nvSpPr>
            <p:spPr bwMode="auto">
              <a:xfrm>
                <a:off x="4514" y="2689"/>
                <a:ext cx="33" cy="12"/>
              </a:xfrm>
              <a:custGeom>
                <a:avLst/>
                <a:gdLst>
                  <a:gd name="T0" fmla="*/ 18 w 33"/>
                  <a:gd name="T1" fmla="*/ 12 h 12"/>
                  <a:gd name="T2" fmla="*/ 8 w 33"/>
                  <a:gd name="T3" fmla="*/ 12 h 12"/>
                  <a:gd name="T4" fmla="*/ 0 w 33"/>
                  <a:gd name="T5" fmla="*/ 12 h 12"/>
                  <a:gd name="T6" fmla="*/ 0 w 33"/>
                  <a:gd name="T7" fmla="*/ 9 h 12"/>
                  <a:gd name="T8" fmla="*/ 0 w 33"/>
                  <a:gd name="T9" fmla="*/ 9 h 12"/>
                  <a:gd name="T10" fmla="*/ 8 w 33"/>
                  <a:gd name="T11" fmla="*/ 3 h 12"/>
                  <a:gd name="T12" fmla="*/ 18 w 33"/>
                  <a:gd name="T13" fmla="*/ 0 h 12"/>
                  <a:gd name="T14" fmla="*/ 29 w 33"/>
                  <a:gd name="T15" fmla="*/ 0 h 12"/>
                  <a:gd name="T16" fmla="*/ 29 w 33"/>
                  <a:gd name="T17" fmla="*/ 0 h 12"/>
                  <a:gd name="T18" fmla="*/ 33 w 33"/>
                  <a:gd name="T19" fmla="*/ 9 h 12"/>
                  <a:gd name="T20" fmla="*/ 25 w 33"/>
                  <a:gd name="T21" fmla="*/ 12 h 12"/>
                  <a:gd name="T22" fmla="*/ 18 w 33"/>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12">
                    <a:moveTo>
                      <a:pt x="18" y="12"/>
                    </a:moveTo>
                    <a:lnTo>
                      <a:pt x="8" y="12"/>
                    </a:lnTo>
                    <a:lnTo>
                      <a:pt x="0" y="12"/>
                    </a:lnTo>
                    <a:lnTo>
                      <a:pt x="0" y="9"/>
                    </a:lnTo>
                    <a:lnTo>
                      <a:pt x="0" y="9"/>
                    </a:lnTo>
                    <a:lnTo>
                      <a:pt x="8" y="3"/>
                    </a:lnTo>
                    <a:lnTo>
                      <a:pt x="18" y="0"/>
                    </a:lnTo>
                    <a:lnTo>
                      <a:pt x="29" y="0"/>
                    </a:lnTo>
                    <a:lnTo>
                      <a:pt x="29" y="0"/>
                    </a:lnTo>
                    <a:lnTo>
                      <a:pt x="33" y="9"/>
                    </a:lnTo>
                    <a:lnTo>
                      <a:pt x="25" y="12"/>
                    </a:lnTo>
                    <a:lnTo>
                      <a:pt x="18" y="12"/>
                    </a:lnTo>
                    <a:close/>
                  </a:path>
                </a:pathLst>
              </a:custGeom>
              <a:solidFill>
                <a:srgbClr val="FFD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48" name="Freeform 456"/>
              <p:cNvSpPr>
                <a:spLocks/>
              </p:cNvSpPr>
              <p:nvPr/>
            </p:nvSpPr>
            <p:spPr bwMode="auto">
              <a:xfrm>
                <a:off x="4519" y="2689"/>
                <a:ext cx="24" cy="12"/>
              </a:xfrm>
              <a:custGeom>
                <a:avLst/>
                <a:gdLst>
                  <a:gd name="T0" fmla="*/ 13 w 24"/>
                  <a:gd name="T1" fmla="*/ 12 h 12"/>
                  <a:gd name="T2" fmla="*/ 3 w 24"/>
                  <a:gd name="T3" fmla="*/ 12 h 12"/>
                  <a:gd name="T4" fmla="*/ 0 w 24"/>
                  <a:gd name="T5" fmla="*/ 9 h 12"/>
                  <a:gd name="T6" fmla="*/ 0 w 24"/>
                  <a:gd name="T7" fmla="*/ 3 h 12"/>
                  <a:gd name="T8" fmla="*/ 0 w 24"/>
                  <a:gd name="T9" fmla="*/ 3 h 12"/>
                  <a:gd name="T10" fmla="*/ 3 w 24"/>
                  <a:gd name="T11" fmla="*/ 3 h 12"/>
                  <a:gd name="T12" fmla="*/ 13 w 24"/>
                  <a:gd name="T13" fmla="*/ 0 h 12"/>
                  <a:gd name="T14" fmla="*/ 24 w 24"/>
                  <a:gd name="T15" fmla="*/ 0 h 12"/>
                  <a:gd name="T16" fmla="*/ 24 w 24"/>
                  <a:gd name="T17" fmla="*/ 0 h 12"/>
                  <a:gd name="T18" fmla="*/ 24 w 24"/>
                  <a:gd name="T19" fmla="*/ 3 h 12"/>
                  <a:gd name="T20" fmla="*/ 20 w 24"/>
                  <a:gd name="T21" fmla="*/ 12 h 12"/>
                  <a:gd name="T22" fmla="*/ 13 w 24"/>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2">
                    <a:moveTo>
                      <a:pt x="13" y="12"/>
                    </a:moveTo>
                    <a:lnTo>
                      <a:pt x="3" y="12"/>
                    </a:lnTo>
                    <a:lnTo>
                      <a:pt x="0" y="9"/>
                    </a:lnTo>
                    <a:lnTo>
                      <a:pt x="0" y="3"/>
                    </a:lnTo>
                    <a:lnTo>
                      <a:pt x="0" y="3"/>
                    </a:lnTo>
                    <a:lnTo>
                      <a:pt x="3" y="3"/>
                    </a:lnTo>
                    <a:lnTo>
                      <a:pt x="13" y="0"/>
                    </a:lnTo>
                    <a:lnTo>
                      <a:pt x="24" y="0"/>
                    </a:lnTo>
                    <a:lnTo>
                      <a:pt x="24" y="0"/>
                    </a:lnTo>
                    <a:lnTo>
                      <a:pt x="24" y="3"/>
                    </a:lnTo>
                    <a:lnTo>
                      <a:pt x="20" y="12"/>
                    </a:lnTo>
                    <a:lnTo>
                      <a:pt x="13" y="12"/>
                    </a:lnTo>
                    <a:close/>
                  </a:path>
                </a:pathLst>
              </a:custGeom>
              <a:solidFill>
                <a:srgbClr val="FFD4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49" name="Freeform 457"/>
              <p:cNvSpPr>
                <a:spLocks/>
              </p:cNvSpPr>
              <p:nvPr/>
            </p:nvSpPr>
            <p:spPr bwMode="auto">
              <a:xfrm>
                <a:off x="4519" y="2689"/>
                <a:ext cx="20" cy="9"/>
              </a:xfrm>
              <a:custGeom>
                <a:avLst/>
                <a:gdLst>
                  <a:gd name="T0" fmla="*/ 3 w 20"/>
                  <a:gd name="T1" fmla="*/ 3 h 9"/>
                  <a:gd name="T2" fmla="*/ 8 w 20"/>
                  <a:gd name="T3" fmla="*/ 3 h 9"/>
                  <a:gd name="T4" fmla="*/ 13 w 20"/>
                  <a:gd name="T5" fmla="*/ 0 h 9"/>
                  <a:gd name="T6" fmla="*/ 20 w 20"/>
                  <a:gd name="T7" fmla="*/ 0 h 9"/>
                  <a:gd name="T8" fmla="*/ 20 w 20"/>
                  <a:gd name="T9" fmla="*/ 0 h 9"/>
                  <a:gd name="T10" fmla="*/ 20 w 20"/>
                  <a:gd name="T11" fmla="*/ 3 h 9"/>
                  <a:gd name="T12" fmla="*/ 16 w 20"/>
                  <a:gd name="T13" fmla="*/ 9 h 9"/>
                  <a:gd name="T14" fmla="*/ 13 w 20"/>
                  <a:gd name="T15" fmla="*/ 9 h 9"/>
                  <a:gd name="T16" fmla="*/ 13 w 20"/>
                  <a:gd name="T17" fmla="*/ 9 h 9"/>
                  <a:gd name="T18" fmla="*/ 3 w 20"/>
                  <a:gd name="T19" fmla="*/ 9 h 9"/>
                  <a:gd name="T20" fmla="*/ 0 w 20"/>
                  <a:gd name="T21" fmla="*/ 9 h 9"/>
                  <a:gd name="T22" fmla="*/ 3 w 20"/>
                  <a:gd name="T2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9">
                    <a:moveTo>
                      <a:pt x="3" y="3"/>
                    </a:moveTo>
                    <a:lnTo>
                      <a:pt x="8" y="3"/>
                    </a:lnTo>
                    <a:lnTo>
                      <a:pt x="13" y="0"/>
                    </a:lnTo>
                    <a:lnTo>
                      <a:pt x="20" y="0"/>
                    </a:lnTo>
                    <a:lnTo>
                      <a:pt x="20" y="0"/>
                    </a:lnTo>
                    <a:lnTo>
                      <a:pt x="20" y="3"/>
                    </a:lnTo>
                    <a:lnTo>
                      <a:pt x="16" y="9"/>
                    </a:lnTo>
                    <a:lnTo>
                      <a:pt x="13" y="9"/>
                    </a:lnTo>
                    <a:lnTo>
                      <a:pt x="13" y="9"/>
                    </a:lnTo>
                    <a:lnTo>
                      <a:pt x="3" y="9"/>
                    </a:lnTo>
                    <a:lnTo>
                      <a:pt x="0" y="9"/>
                    </a:lnTo>
                    <a:lnTo>
                      <a:pt x="3" y="3"/>
                    </a:lnTo>
                    <a:close/>
                  </a:path>
                </a:pathLst>
              </a:custGeom>
              <a:solidFill>
                <a:srgbClr val="FFD8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50" name="Freeform 458"/>
              <p:cNvSpPr>
                <a:spLocks/>
              </p:cNvSpPr>
              <p:nvPr/>
            </p:nvSpPr>
            <p:spPr bwMode="auto">
              <a:xfrm>
                <a:off x="4522" y="2679"/>
                <a:ext cx="79" cy="111"/>
              </a:xfrm>
              <a:custGeom>
                <a:avLst/>
                <a:gdLst>
                  <a:gd name="T0" fmla="*/ 33 w 79"/>
                  <a:gd name="T1" fmla="*/ 0 h 111"/>
                  <a:gd name="T2" fmla="*/ 50 w 79"/>
                  <a:gd name="T3" fmla="*/ 10 h 111"/>
                  <a:gd name="T4" fmla="*/ 55 w 79"/>
                  <a:gd name="T5" fmla="*/ 10 h 111"/>
                  <a:gd name="T6" fmla="*/ 71 w 79"/>
                  <a:gd name="T7" fmla="*/ 32 h 111"/>
                  <a:gd name="T8" fmla="*/ 75 w 79"/>
                  <a:gd name="T9" fmla="*/ 46 h 111"/>
                  <a:gd name="T10" fmla="*/ 79 w 79"/>
                  <a:gd name="T11" fmla="*/ 55 h 111"/>
                  <a:gd name="T12" fmla="*/ 75 w 79"/>
                  <a:gd name="T13" fmla="*/ 50 h 111"/>
                  <a:gd name="T14" fmla="*/ 75 w 79"/>
                  <a:gd name="T15" fmla="*/ 78 h 111"/>
                  <a:gd name="T16" fmla="*/ 71 w 79"/>
                  <a:gd name="T17" fmla="*/ 83 h 111"/>
                  <a:gd name="T18" fmla="*/ 66 w 79"/>
                  <a:gd name="T19" fmla="*/ 97 h 111"/>
                  <a:gd name="T20" fmla="*/ 63 w 79"/>
                  <a:gd name="T21" fmla="*/ 101 h 111"/>
                  <a:gd name="T22" fmla="*/ 58 w 79"/>
                  <a:gd name="T23" fmla="*/ 111 h 111"/>
                  <a:gd name="T24" fmla="*/ 55 w 79"/>
                  <a:gd name="T25" fmla="*/ 106 h 111"/>
                  <a:gd name="T26" fmla="*/ 55 w 79"/>
                  <a:gd name="T27" fmla="*/ 111 h 111"/>
                  <a:gd name="T28" fmla="*/ 55 w 79"/>
                  <a:gd name="T29" fmla="*/ 101 h 111"/>
                  <a:gd name="T30" fmla="*/ 50 w 79"/>
                  <a:gd name="T31" fmla="*/ 101 h 111"/>
                  <a:gd name="T32" fmla="*/ 50 w 79"/>
                  <a:gd name="T33" fmla="*/ 97 h 111"/>
                  <a:gd name="T34" fmla="*/ 50 w 79"/>
                  <a:gd name="T35" fmla="*/ 106 h 111"/>
                  <a:gd name="T36" fmla="*/ 50 w 79"/>
                  <a:gd name="T37" fmla="*/ 101 h 111"/>
                  <a:gd name="T38" fmla="*/ 50 w 79"/>
                  <a:gd name="T39" fmla="*/ 92 h 111"/>
                  <a:gd name="T40" fmla="*/ 46 w 79"/>
                  <a:gd name="T41" fmla="*/ 101 h 111"/>
                  <a:gd name="T42" fmla="*/ 46 w 79"/>
                  <a:gd name="T43" fmla="*/ 97 h 111"/>
                  <a:gd name="T44" fmla="*/ 42 w 79"/>
                  <a:gd name="T45" fmla="*/ 78 h 111"/>
                  <a:gd name="T46" fmla="*/ 21 w 79"/>
                  <a:gd name="T47" fmla="*/ 78 h 111"/>
                  <a:gd name="T48" fmla="*/ 17 w 79"/>
                  <a:gd name="T49" fmla="*/ 83 h 111"/>
                  <a:gd name="T50" fmla="*/ 13 w 79"/>
                  <a:gd name="T51" fmla="*/ 87 h 111"/>
                  <a:gd name="T52" fmla="*/ 10 w 79"/>
                  <a:gd name="T53" fmla="*/ 83 h 111"/>
                  <a:gd name="T54" fmla="*/ 13 w 79"/>
                  <a:gd name="T55" fmla="*/ 74 h 111"/>
                  <a:gd name="T56" fmla="*/ 13 w 79"/>
                  <a:gd name="T57" fmla="*/ 64 h 111"/>
                  <a:gd name="T58" fmla="*/ 13 w 79"/>
                  <a:gd name="T59" fmla="*/ 60 h 111"/>
                  <a:gd name="T60" fmla="*/ 13 w 79"/>
                  <a:gd name="T61" fmla="*/ 60 h 111"/>
                  <a:gd name="T62" fmla="*/ 17 w 79"/>
                  <a:gd name="T63" fmla="*/ 50 h 111"/>
                  <a:gd name="T64" fmla="*/ 21 w 79"/>
                  <a:gd name="T65" fmla="*/ 46 h 111"/>
                  <a:gd name="T66" fmla="*/ 13 w 79"/>
                  <a:gd name="T67" fmla="*/ 46 h 111"/>
                  <a:gd name="T68" fmla="*/ 21 w 79"/>
                  <a:gd name="T69" fmla="*/ 46 h 111"/>
                  <a:gd name="T70" fmla="*/ 25 w 79"/>
                  <a:gd name="T71" fmla="*/ 41 h 111"/>
                  <a:gd name="T72" fmla="*/ 21 w 79"/>
                  <a:gd name="T73" fmla="*/ 36 h 111"/>
                  <a:gd name="T74" fmla="*/ 33 w 79"/>
                  <a:gd name="T75" fmla="*/ 36 h 111"/>
                  <a:gd name="T76" fmla="*/ 25 w 79"/>
                  <a:gd name="T77" fmla="*/ 32 h 111"/>
                  <a:gd name="T78" fmla="*/ 33 w 79"/>
                  <a:gd name="T79" fmla="*/ 32 h 111"/>
                  <a:gd name="T80" fmla="*/ 33 w 79"/>
                  <a:gd name="T81" fmla="*/ 32 h 111"/>
                  <a:gd name="T82" fmla="*/ 33 w 79"/>
                  <a:gd name="T83" fmla="*/ 32 h 111"/>
                  <a:gd name="T84" fmla="*/ 30 w 79"/>
                  <a:gd name="T85" fmla="*/ 27 h 111"/>
                  <a:gd name="T86" fmla="*/ 30 w 79"/>
                  <a:gd name="T87" fmla="*/ 22 h 111"/>
                  <a:gd name="T88" fmla="*/ 33 w 79"/>
                  <a:gd name="T89" fmla="*/ 22 h 111"/>
                  <a:gd name="T90" fmla="*/ 38 w 79"/>
                  <a:gd name="T91" fmla="*/ 22 h 111"/>
                  <a:gd name="T92" fmla="*/ 46 w 79"/>
                  <a:gd name="T93" fmla="*/ 22 h 111"/>
                  <a:gd name="T94" fmla="*/ 38 w 79"/>
                  <a:gd name="T95" fmla="*/ 19 h 111"/>
                  <a:gd name="T96" fmla="*/ 42 w 79"/>
                  <a:gd name="T97" fmla="*/ 13 h 111"/>
                  <a:gd name="T98" fmla="*/ 42 w 79"/>
                  <a:gd name="T99" fmla="*/ 13 h 111"/>
                  <a:gd name="T100" fmla="*/ 33 w 79"/>
                  <a:gd name="T101" fmla="*/ 10 h 111"/>
                  <a:gd name="T102" fmla="*/ 30 w 79"/>
                  <a:gd name="T103" fmla="*/ 10 h 111"/>
                  <a:gd name="T104" fmla="*/ 17 w 79"/>
                  <a:gd name="T105" fmla="*/ 5 h 111"/>
                  <a:gd name="T106" fmla="*/ 10 w 79"/>
                  <a:gd name="T107" fmla="*/ 5 h 111"/>
                  <a:gd name="T108" fmla="*/ 5 w 79"/>
                  <a:gd name="T109"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 h="111">
                    <a:moveTo>
                      <a:pt x="5" y="5"/>
                    </a:moveTo>
                    <a:lnTo>
                      <a:pt x="5" y="5"/>
                    </a:lnTo>
                    <a:lnTo>
                      <a:pt x="10" y="0"/>
                    </a:lnTo>
                    <a:lnTo>
                      <a:pt x="13" y="0"/>
                    </a:lnTo>
                    <a:lnTo>
                      <a:pt x="13" y="0"/>
                    </a:lnTo>
                    <a:lnTo>
                      <a:pt x="21" y="0"/>
                    </a:lnTo>
                    <a:lnTo>
                      <a:pt x="33" y="0"/>
                    </a:lnTo>
                    <a:lnTo>
                      <a:pt x="42" y="5"/>
                    </a:lnTo>
                    <a:lnTo>
                      <a:pt x="42" y="5"/>
                    </a:lnTo>
                    <a:lnTo>
                      <a:pt x="42" y="5"/>
                    </a:lnTo>
                    <a:lnTo>
                      <a:pt x="46" y="10"/>
                    </a:lnTo>
                    <a:lnTo>
                      <a:pt x="50" y="10"/>
                    </a:lnTo>
                    <a:lnTo>
                      <a:pt x="50" y="10"/>
                    </a:lnTo>
                    <a:lnTo>
                      <a:pt x="50" y="10"/>
                    </a:lnTo>
                    <a:lnTo>
                      <a:pt x="46" y="10"/>
                    </a:lnTo>
                    <a:lnTo>
                      <a:pt x="46" y="5"/>
                    </a:lnTo>
                    <a:lnTo>
                      <a:pt x="46" y="5"/>
                    </a:lnTo>
                    <a:lnTo>
                      <a:pt x="46" y="5"/>
                    </a:lnTo>
                    <a:lnTo>
                      <a:pt x="50" y="10"/>
                    </a:lnTo>
                    <a:lnTo>
                      <a:pt x="55" y="10"/>
                    </a:lnTo>
                    <a:lnTo>
                      <a:pt x="55" y="10"/>
                    </a:lnTo>
                    <a:lnTo>
                      <a:pt x="58" y="13"/>
                    </a:lnTo>
                    <a:lnTo>
                      <a:pt x="63" y="19"/>
                    </a:lnTo>
                    <a:lnTo>
                      <a:pt x="66" y="19"/>
                    </a:lnTo>
                    <a:lnTo>
                      <a:pt x="66" y="19"/>
                    </a:lnTo>
                    <a:lnTo>
                      <a:pt x="66" y="27"/>
                    </a:lnTo>
                    <a:lnTo>
                      <a:pt x="71" y="32"/>
                    </a:lnTo>
                    <a:lnTo>
                      <a:pt x="71" y="32"/>
                    </a:lnTo>
                    <a:lnTo>
                      <a:pt x="71" y="32"/>
                    </a:lnTo>
                    <a:lnTo>
                      <a:pt x="71" y="36"/>
                    </a:lnTo>
                    <a:lnTo>
                      <a:pt x="75" y="41"/>
                    </a:lnTo>
                    <a:lnTo>
                      <a:pt x="75" y="46"/>
                    </a:lnTo>
                    <a:lnTo>
                      <a:pt x="75" y="46"/>
                    </a:lnTo>
                    <a:lnTo>
                      <a:pt x="75" y="46"/>
                    </a:lnTo>
                    <a:lnTo>
                      <a:pt x="75" y="46"/>
                    </a:lnTo>
                    <a:lnTo>
                      <a:pt x="75" y="41"/>
                    </a:lnTo>
                    <a:lnTo>
                      <a:pt x="75" y="41"/>
                    </a:lnTo>
                    <a:lnTo>
                      <a:pt x="75" y="46"/>
                    </a:lnTo>
                    <a:lnTo>
                      <a:pt x="75" y="50"/>
                    </a:lnTo>
                    <a:lnTo>
                      <a:pt x="79" y="50"/>
                    </a:lnTo>
                    <a:lnTo>
                      <a:pt x="79" y="50"/>
                    </a:lnTo>
                    <a:lnTo>
                      <a:pt x="79" y="55"/>
                    </a:lnTo>
                    <a:lnTo>
                      <a:pt x="79" y="60"/>
                    </a:lnTo>
                    <a:lnTo>
                      <a:pt x="79" y="60"/>
                    </a:lnTo>
                    <a:lnTo>
                      <a:pt x="79" y="60"/>
                    </a:lnTo>
                    <a:lnTo>
                      <a:pt x="79" y="60"/>
                    </a:lnTo>
                    <a:lnTo>
                      <a:pt x="75" y="55"/>
                    </a:lnTo>
                    <a:lnTo>
                      <a:pt x="75" y="50"/>
                    </a:lnTo>
                    <a:lnTo>
                      <a:pt x="75" y="50"/>
                    </a:lnTo>
                    <a:lnTo>
                      <a:pt x="75" y="55"/>
                    </a:lnTo>
                    <a:lnTo>
                      <a:pt x="75" y="60"/>
                    </a:lnTo>
                    <a:lnTo>
                      <a:pt x="75" y="64"/>
                    </a:lnTo>
                    <a:lnTo>
                      <a:pt x="75" y="64"/>
                    </a:lnTo>
                    <a:lnTo>
                      <a:pt x="75" y="74"/>
                    </a:lnTo>
                    <a:lnTo>
                      <a:pt x="75" y="78"/>
                    </a:lnTo>
                    <a:lnTo>
                      <a:pt x="75" y="78"/>
                    </a:lnTo>
                    <a:lnTo>
                      <a:pt x="75" y="78"/>
                    </a:lnTo>
                    <a:lnTo>
                      <a:pt x="71" y="83"/>
                    </a:lnTo>
                    <a:lnTo>
                      <a:pt x="71" y="83"/>
                    </a:lnTo>
                    <a:lnTo>
                      <a:pt x="71" y="83"/>
                    </a:lnTo>
                    <a:lnTo>
                      <a:pt x="71" y="83"/>
                    </a:lnTo>
                    <a:lnTo>
                      <a:pt x="71" y="83"/>
                    </a:lnTo>
                    <a:lnTo>
                      <a:pt x="71" y="83"/>
                    </a:lnTo>
                    <a:lnTo>
                      <a:pt x="71" y="87"/>
                    </a:lnTo>
                    <a:lnTo>
                      <a:pt x="71" y="87"/>
                    </a:lnTo>
                    <a:lnTo>
                      <a:pt x="71" y="87"/>
                    </a:lnTo>
                    <a:lnTo>
                      <a:pt x="66" y="92"/>
                    </a:lnTo>
                    <a:lnTo>
                      <a:pt x="66" y="97"/>
                    </a:lnTo>
                    <a:lnTo>
                      <a:pt x="66" y="97"/>
                    </a:lnTo>
                    <a:lnTo>
                      <a:pt x="66" y="97"/>
                    </a:lnTo>
                    <a:lnTo>
                      <a:pt x="66" y="101"/>
                    </a:lnTo>
                    <a:lnTo>
                      <a:pt x="66" y="101"/>
                    </a:lnTo>
                    <a:lnTo>
                      <a:pt x="66" y="101"/>
                    </a:lnTo>
                    <a:lnTo>
                      <a:pt x="66" y="101"/>
                    </a:lnTo>
                    <a:lnTo>
                      <a:pt x="66" y="97"/>
                    </a:lnTo>
                    <a:lnTo>
                      <a:pt x="66" y="101"/>
                    </a:lnTo>
                    <a:lnTo>
                      <a:pt x="63" y="101"/>
                    </a:lnTo>
                    <a:lnTo>
                      <a:pt x="63" y="106"/>
                    </a:lnTo>
                    <a:lnTo>
                      <a:pt x="63" y="106"/>
                    </a:lnTo>
                    <a:lnTo>
                      <a:pt x="58" y="106"/>
                    </a:lnTo>
                    <a:lnTo>
                      <a:pt x="58" y="111"/>
                    </a:lnTo>
                    <a:lnTo>
                      <a:pt x="58" y="111"/>
                    </a:lnTo>
                    <a:lnTo>
                      <a:pt x="58" y="111"/>
                    </a:lnTo>
                    <a:lnTo>
                      <a:pt x="58" y="111"/>
                    </a:lnTo>
                    <a:lnTo>
                      <a:pt x="58" y="111"/>
                    </a:lnTo>
                    <a:lnTo>
                      <a:pt x="58" y="111"/>
                    </a:lnTo>
                    <a:lnTo>
                      <a:pt x="58" y="111"/>
                    </a:lnTo>
                    <a:lnTo>
                      <a:pt x="58" y="106"/>
                    </a:lnTo>
                    <a:lnTo>
                      <a:pt x="58" y="106"/>
                    </a:lnTo>
                    <a:lnTo>
                      <a:pt x="55" y="106"/>
                    </a:lnTo>
                    <a:lnTo>
                      <a:pt x="55" y="106"/>
                    </a:lnTo>
                    <a:lnTo>
                      <a:pt x="55" y="106"/>
                    </a:lnTo>
                    <a:lnTo>
                      <a:pt x="55" y="111"/>
                    </a:lnTo>
                    <a:lnTo>
                      <a:pt x="55" y="111"/>
                    </a:lnTo>
                    <a:lnTo>
                      <a:pt x="55" y="111"/>
                    </a:lnTo>
                    <a:lnTo>
                      <a:pt x="55" y="111"/>
                    </a:lnTo>
                    <a:lnTo>
                      <a:pt x="55" y="111"/>
                    </a:lnTo>
                    <a:lnTo>
                      <a:pt x="55" y="111"/>
                    </a:lnTo>
                    <a:lnTo>
                      <a:pt x="55" y="106"/>
                    </a:lnTo>
                    <a:lnTo>
                      <a:pt x="55" y="106"/>
                    </a:lnTo>
                    <a:lnTo>
                      <a:pt x="55" y="106"/>
                    </a:lnTo>
                    <a:lnTo>
                      <a:pt x="55" y="101"/>
                    </a:lnTo>
                    <a:lnTo>
                      <a:pt x="55" y="101"/>
                    </a:lnTo>
                    <a:lnTo>
                      <a:pt x="55" y="101"/>
                    </a:lnTo>
                    <a:lnTo>
                      <a:pt x="55" y="101"/>
                    </a:lnTo>
                    <a:lnTo>
                      <a:pt x="50" y="106"/>
                    </a:lnTo>
                    <a:lnTo>
                      <a:pt x="50" y="106"/>
                    </a:lnTo>
                    <a:lnTo>
                      <a:pt x="50" y="106"/>
                    </a:lnTo>
                    <a:lnTo>
                      <a:pt x="50" y="106"/>
                    </a:lnTo>
                    <a:lnTo>
                      <a:pt x="50" y="106"/>
                    </a:lnTo>
                    <a:lnTo>
                      <a:pt x="50" y="101"/>
                    </a:lnTo>
                    <a:lnTo>
                      <a:pt x="50" y="101"/>
                    </a:lnTo>
                    <a:lnTo>
                      <a:pt x="50" y="101"/>
                    </a:lnTo>
                    <a:lnTo>
                      <a:pt x="50" y="101"/>
                    </a:lnTo>
                    <a:lnTo>
                      <a:pt x="55" y="97"/>
                    </a:lnTo>
                    <a:lnTo>
                      <a:pt x="55" y="97"/>
                    </a:lnTo>
                    <a:lnTo>
                      <a:pt x="50" y="97"/>
                    </a:lnTo>
                    <a:lnTo>
                      <a:pt x="50" y="97"/>
                    </a:lnTo>
                    <a:lnTo>
                      <a:pt x="50" y="97"/>
                    </a:lnTo>
                    <a:lnTo>
                      <a:pt x="50" y="97"/>
                    </a:lnTo>
                    <a:lnTo>
                      <a:pt x="50" y="101"/>
                    </a:lnTo>
                    <a:lnTo>
                      <a:pt x="50" y="101"/>
                    </a:lnTo>
                    <a:lnTo>
                      <a:pt x="50" y="101"/>
                    </a:lnTo>
                    <a:lnTo>
                      <a:pt x="50" y="101"/>
                    </a:lnTo>
                    <a:lnTo>
                      <a:pt x="50" y="106"/>
                    </a:lnTo>
                    <a:lnTo>
                      <a:pt x="50" y="106"/>
                    </a:lnTo>
                    <a:lnTo>
                      <a:pt x="50" y="106"/>
                    </a:lnTo>
                    <a:lnTo>
                      <a:pt x="50" y="106"/>
                    </a:lnTo>
                    <a:lnTo>
                      <a:pt x="50" y="106"/>
                    </a:lnTo>
                    <a:lnTo>
                      <a:pt x="50" y="106"/>
                    </a:lnTo>
                    <a:lnTo>
                      <a:pt x="50" y="101"/>
                    </a:lnTo>
                    <a:lnTo>
                      <a:pt x="50" y="101"/>
                    </a:lnTo>
                    <a:lnTo>
                      <a:pt x="50" y="101"/>
                    </a:lnTo>
                    <a:lnTo>
                      <a:pt x="50" y="101"/>
                    </a:lnTo>
                    <a:lnTo>
                      <a:pt x="50" y="97"/>
                    </a:lnTo>
                    <a:lnTo>
                      <a:pt x="50" y="97"/>
                    </a:lnTo>
                    <a:lnTo>
                      <a:pt x="46" y="97"/>
                    </a:lnTo>
                    <a:lnTo>
                      <a:pt x="46" y="92"/>
                    </a:lnTo>
                    <a:lnTo>
                      <a:pt x="50" y="92"/>
                    </a:lnTo>
                    <a:lnTo>
                      <a:pt x="50" y="92"/>
                    </a:lnTo>
                    <a:lnTo>
                      <a:pt x="46" y="97"/>
                    </a:lnTo>
                    <a:lnTo>
                      <a:pt x="46" y="101"/>
                    </a:lnTo>
                    <a:lnTo>
                      <a:pt x="50" y="101"/>
                    </a:lnTo>
                    <a:lnTo>
                      <a:pt x="50" y="101"/>
                    </a:lnTo>
                    <a:lnTo>
                      <a:pt x="46" y="101"/>
                    </a:lnTo>
                    <a:lnTo>
                      <a:pt x="46" y="101"/>
                    </a:lnTo>
                    <a:lnTo>
                      <a:pt x="46" y="101"/>
                    </a:lnTo>
                    <a:lnTo>
                      <a:pt x="46" y="101"/>
                    </a:lnTo>
                    <a:lnTo>
                      <a:pt x="46" y="101"/>
                    </a:lnTo>
                    <a:lnTo>
                      <a:pt x="46" y="101"/>
                    </a:lnTo>
                    <a:lnTo>
                      <a:pt x="46" y="97"/>
                    </a:lnTo>
                    <a:lnTo>
                      <a:pt x="46" y="97"/>
                    </a:lnTo>
                    <a:lnTo>
                      <a:pt x="46" y="97"/>
                    </a:lnTo>
                    <a:lnTo>
                      <a:pt x="46" y="97"/>
                    </a:lnTo>
                    <a:lnTo>
                      <a:pt x="46" y="92"/>
                    </a:lnTo>
                    <a:lnTo>
                      <a:pt x="46" y="92"/>
                    </a:lnTo>
                    <a:lnTo>
                      <a:pt x="42" y="87"/>
                    </a:lnTo>
                    <a:lnTo>
                      <a:pt x="42" y="87"/>
                    </a:lnTo>
                    <a:lnTo>
                      <a:pt x="42" y="83"/>
                    </a:lnTo>
                    <a:lnTo>
                      <a:pt x="42" y="83"/>
                    </a:lnTo>
                    <a:lnTo>
                      <a:pt x="42" y="78"/>
                    </a:lnTo>
                    <a:lnTo>
                      <a:pt x="38" y="74"/>
                    </a:lnTo>
                    <a:lnTo>
                      <a:pt x="33" y="69"/>
                    </a:lnTo>
                    <a:lnTo>
                      <a:pt x="33" y="69"/>
                    </a:lnTo>
                    <a:lnTo>
                      <a:pt x="30" y="74"/>
                    </a:lnTo>
                    <a:lnTo>
                      <a:pt x="25" y="78"/>
                    </a:lnTo>
                    <a:lnTo>
                      <a:pt x="21" y="78"/>
                    </a:lnTo>
                    <a:lnTo>
                      <a:pt x="21" y="78"/>
                    </a:lnTo>
                    <a:lnTo>
                      <a:pt x="21" y="78"/>
                    </a:lnTo>
                    <a:lnTo>
                      <a:pt x="21" y="83"/>
                    </a:lnTo>
                    <a:lnTo>
                      <a:pt x="21" y="83"/>
                    </a:lnTo>
                    <a:lnTo>
                      <a:pt x="21" y="83"/>
                    </a:lnTo>
                    <a:lnTo>
                      <a:pt x="17" y="83"/>
                    </a:lnTo>
                    <a:lnTo>
                      <a:pt x="17" y="83"/>
                    </a:lnTo>
                    <a:lnTo>
                      <a:pt x="17" y="83"/>
                    </a:lnTo>
                    <a:lnTo>
                      <a:pt x="17" y="83"/>
                    </a:lnTo>
                    <a:lnTo>
                      <a:pt x="17" y="87"/>
                    </a:lnTo>
                    <a:lnTo>
                      <a:pt x="17" y="87"/>
                    </a:lnTo>
                    <a:lnTo>
                      <a:pt x="17" y="87"/>
                    </a:lnTo>
                    <a:lnTo>
                      <a:pt x="17" y="87"/>
                    </a:lnTo>
                    <a:lnTo>
                      <a:pt x="13" y="87"/>
                    </a:lnTo>
                    <a:lnTo>
                      <a:pt x="13" y="87"/>
                    </a:lnTo>
                    <a:lnTo>
                      <a:pt x="13" y="87"/>
                    </a:lnTo>
                    <a:lnTo>
                      <a:pt x="13" y="87"/>
                    </a:lnTo>
                    <a:lnTo>
                      <a:pt x="10" y="87"/>
                    </a:lnTo>
                    <a:lnTo>
                      <a:pt x="10" y="83"/>
                    </a:lnTo>
                    <a:lnTo>
                      <a:pt x="10" y="83"/>
                    </a:lnTo>
                    <a:lnTo>
                      <a:pt x="10" y="83"/>
                    </a:lnTo>
                    <a:lnTo>
                      <a:pt x="10" y="83"/>
                    </a:lnTo>
                    <a:lnTo>
                      <a:pt x="13" y="78"/>
                    </a:lnTo>
                    <a:lnTo>
                      <a:pt x="13" y="78"/>
                    </a:lnTo>
                    <a:lnTo>
                      <a:pt x="13" y="78"/>
                    </a:lnTo>
                    <a:lnTo>
                      <a:pt x="10" y="78"/>
                    </a:lnTo>
                    <a:lnTo>
                      <a:pt x="10" y="74"/>
                    </a:lnTo>
                    <a:lnTo>
                      <a:pt x="13" y="74"/>
                    </a:lnTo>
                    <a:lnTo>
                      <a:pt x="13" y="74"/>
                    </a:lnTo>
                    <a:lnTo>
                      <a:pt x="13" y="74"/>
                    </a:lnTo>
                    <a:lnTo>
                      <a:pt x="13" y="69"/>
                    </a:lnTo>
                    <a:lnTo>
                      <a:pt x="13" y="69"/>
                    </a:lnTo>
                    <a:lnTo>
                      <a:pt x="13" y="69"/>
                    </a:lnTo>
                    <a:lnTo>
                      <a:pt x="13" y="69"/>
                    </a:lnTo>
                    <a:lnTo>
                      <a:pt x="13" y="69"/>
                    </a:lnTo>
                    <a:lnTo>
                      <a:pt x="13" y="64"/>
                    </a:lnTo>
                    <a:lnTo>
                      <a:pt x="13" y="64"/>
                    </a:lnTo>
                    <a:lnTo>
                      <a:pt x="13" y="64"/>
                    </a:lnTo>
                    <a:lnTo>
                      <a:pt x="17" y="64"/>
                    </a:lnTo>
                    <a:lnTo>
                      <a:pt x="17" y="60"/>
                    </a:lnTo>
                    <a:lnTo>
                      <a:pt x="17" y="60"/>
                    </a:lnTo>
                    <a:lnTo>
                      <a:pt x="13" y="60"/>
                    </a:lnTo>
                    <a:lnTo>
                      <a:pt x="13" y="60"/>
                    </a:lnTo>
                    <a:lnTo>
                      <a:pt x="13" y="60"/>
                    </a:lnTo>
                    <a:lnTo>
                      <a:pt x="13" y="60"/>
                    </a:lnTo>
                    <a:lnTo>
                      <a:pt x="13" y="60"/>
                    </a:lnTo>
                    <a:lnTo>
                      <a:pt x="13" y="60"/>
                    </a:lnTo>
                    <a:lnTo>
                      <a:pt x="17" y="60"/>
                    </a:lnTo>
                    <a:lnTo>
                      <a:pt x="17" y="60"/>
                    </a:lnTo>
                    <a:lnTo>
                      <a:pt x="13" y="60"/>
                    </a:lnTo>
                    <a:lnTo>
                      <a:pt x="13" y="55"/>
                    </a:lnTo>
                    <a:lnTo>
                      <a:pt x="17" y="55"/>
                    </a:lnTo>
                    <a:lnTo>
                      <a:pt x="17" y="55"/>
                    </a:lnTo>
                    <a:lnTo>
                      <a:pt x="17" y="55"/>
                    </a:lnTo>
                    <a:lnTo>
                      <a:pt x="17" y="55"/>
                    </a:lnTo>
                    <a:lnTo>
                      <a:pt x="17" y="50"/>
                    </a:lnTo>
                    <a:lnTo>
                      <a:pt x="17" y="50"/>
                    </a:lnTo>
                    <a:lnTo>
                      <a:pt x="17" y="50"/>
                    </a:lnTo>
                    <a:lnTo>
                      <a:pt x="17" y="50"/>
                    </a:lnTo>
                    <a:lnTo>
                      <a:pt x="17" y="50"/>
                    </a:lnTo>
                    <a:lnTo>
                      <a:pt x="17" y="50"/>
                    </a:lnTo>
                    <a:lnTo>
                      <a:pt x="17" y="50"/>
                    </a:lnTo>
                    <a:lnTo>
                      <a:pt x="17" y="50"/>
                    </a:lnTo>
                    <a:lnTo>
                      <a:pt x="21" y="46"/>
                    </a:lnTo>
                    <a:lnTo>
                      <a:pt x="21" y="46"/>
                    </a:lnTo>
                    <a:lnTo>
                      <a:pt x="17" y="46"/>
                    </a:lnTo>
                    <a:lnTo>
                      <a:pt x="17" y="46"/>
                    </a:lnTo>
                    <a:lnTo>
                      <a:pt x="17" y="46"/>
                    </a:lnTo>
                    <a:lnTo>
                      <a:pt x="17" y="46"/>
                    </a:lnTo>
                    <a:lnTo>
                      <a:pt x="17" y="46"/>
                    </a:lnTo>
                    <a:lnTo>
                      <a:pt x="13" y="46"/>
                    </a:lnTo>
                    <a:lnTo>
                      <a:pt x="17" y="41"/>
                    </a:lnTo>
                    <a:lnTo>
                      <a:pt x="17" y="41"/>
                    </a:lnTo>
                    <a:lnTo>
                      <a:pt x="17" y="46"/>
                    </a:lnTo>
                    <a:lnTo>
                      <a:pt x="17" y="46"/>
                    </a:lnTo>
                    <a:lnTo>
                      <a:pt x="21" y="46"/>
                    </a:lnTo>
                    <a:lnTo>
                      <a:pt x="21" y="46"/>
                    </a:lnTo>
                    <a:lnTo>
                      <a:pt x="21" y="46"/>
                    </a:lnTo>
                    <a:lnTo>
                      <a:pt x="25" y="46"/>
                    </a:lnTo>
                    <a:lnTo>
                      <a:pt x="30" y="46"/>
                    </a:lnTo>
                    <a:lnTo>
                      <a:pt x="30" y="46"/>
                    </a:lnTo>
                    <a:lnTo>
                      <a:pt x="30" y="46"/>
                    </a:lnTo>
                    <a:lnTo>
                      <a:pt x="25" y="46"/>
                    </a:lnTo>
                    <a:lnTo>
                      <a:pt x="25" y="41"/>
                    </a:lnTo>
                    <a:lnTo>
                      <a:pt x="25" y="41"/>
                    </a:lnTo>
                    <a:lnTo>
                      <a:pt x="25" y="41"/>
                    </a:lnTo>
                    <a:lnTo>
                      <a:pt x="21" y="41"/>
                    </a:lnTo>
                    <a:lnTo>
                      <a:pt x="21" y="36"/>
                    </a:lnTo>
                    <a:lnTo>
                      <a:pt x="21" y="36"/>
                    </a:lnTo>
                    <a:lnTo>
                      <a:pt x="21" y="36"/>
                    </a:lnTo>
                    <a:lnTo>
                      <a:pt x="21" y="36"/>
                    </a:lnTo>
                    <a:lnTo>
                      <a:pt x="21" y="36"/>
                    </a:lnTo>
                    <a:lnTo>
                      <a:pt x="21" y="36"/>
                    </a:lnTo>
                    <a:lnTo>
                      <a:pt x="21" y="36"/>
                    </a:lnTo>
                    <a:lnTo>
                      <a:pt x="25" y="36"/>
                    </a:lnTo>
                    <a:lnTo>
                      <a:pt x="30" y="36"/>
                    </a:lnTo>
                    <a:lnTo>
                      <a:pt x="30" y="36"/>
                    </a:lnTo>
                    <a:lnTo>
                      <a:pt x="30" y="36"/>
                    </a:lnTo>
                    <a:lnTo>
                      <a:pt x="33" y="36"/>
                    </a:lnTo>
                    <a:lnTo>
                      <a:pt x="33" y="36"/>
                    </a:lnTo>
                    <a:lnTo>
                      <a:pt x="33" y="36"/>
                    </a:lnTo>
                    <a:lnTo>
                      <a:pt x="30" y="36"/>
                    </a:lnTo>
                    <a:lnTo>
                      <a:pt x="25" y="36"/>
                    </a:lnTo>
                    <a:lnTo>
                      <a:pt x="25" y="32"/>
                    </a:lnTo>
                    <a:lnTo>
                      <a:pt x="25" y="32"/>
                    </a:lnTo>
                    <a:lnTo>
                      <a:pt x="25" y="32"/>
                    </a:lnTo>
                    <a:lnTo>
                      <a:pt x="25" y="32"/>
                    </a:lnTo>
                    <a:lnTo>
                      <a:pt x="25" y="32"/>
                    </a:lnTo>
                    <a:lnTo>
                      <a:pt x="25" y="32"/>
                    </a:lnTo>
                    <a:lnTo>
                      <a:pt x="25" y="32"/>
                    </a:lnTo>
                    <a:lnTo>
                      <a:pt x="30" y="32"/>
                    </a:lnTo>
                    <a:lnTo>
                      <a:pt x="33" y="32"/>
                    </a:lnTo>
                    <a:lnTo>
                      <a:pt x="33" y="32"/>
                    </a:lnTo>
                    <a:lnTo>
                      <a:pt x="33" y="36"/>
                    </a:lnTo>
                    <a:lnTo>
                      <a:pt x="33" y="36"/>
                    </a:lnTo>
                    <a:lnTo>
                      <a:pt x="33" y="32"/>
                    </a:lnTo>
                    <a:lnTo>
                      <a:pt x="33" y="32"/>
                    </a:lnTo>
                    <a:lnTo>
                      <a:pt x="33" y="32"/>
                    </a:lnTo>
                    <a:lnTo>
                      <a:pt x="33" y="32"/>
                    </a:lnTo>
                    <a:lnTo>
                      <a:pt x="33" y="32"/>
                    </a:lnTo>
                    <a:lnTo>
                      <a:pt x="33" y="32"/>
                    </a:lnTo>
                    <a:lnTo>
                      <a:pt x="30" y="32"/>
                    </a:lnTo>
                    <a:lnTo>
                      <a:pt x="30" y="32"/>
                    </a:lnTo>
                    <a:lnTo>
                      <a:pt x="30" y="32"/>
                    </a:lnTo>
                    <a:lnTo>
                      <a:pt x="30" y="32"/>
                    </a:lnTo>
                    <a:lnTo>
                      <a:pt x="30" y="32"/>
                    </a:lnTo>
                    <a:lnTo>
                      <a:pt x="33" y="32"/>
                    </a:lnTo>
                    <a:lnTo>
                      <a:pt x="33" y="27"/>
                    </a:lnTo>
                    <a:lnTo>
                      <a:pt x="33" y="27"/>
                    </a:lnTo>
                    <a:lnTo>
                      <a:pt x="33" y="27"/>
                    </a:lnTo>
                    <a:lnTo>
                      <a:pt x="33" y="27"/>
                    </a:lnTo>
                    <a:lnTo>
                      <a:pt x="33" y="27"/>
                    </a:lnTo>
                    <a:lnTo>
                      <a:pt x="33" y="27"/>
                    </a:lnTo>
                    <a:lnTo>
                      <a:pt x="30" y="27"/>
                    </a:lnTo>
                    <a:lnTo>
                      <a:pt x="30" y="22"/>
                    </a:lnTo>
                    <a:lnTo>
                      <a:pt x="30" y="22"/>
                    </a:lnTo>
                    <a:lnTo>
                      <a:pt x="30" y="22"/>
                    </a:lnTo>
                    <a:lnTo>
                      <a:pt x="25" y="22"/>
                    </a:lnTo>
                    <a:lnTo>
                      <a:pt x="25" y="22"/>
                    </a:lnTo>
                    <a:lnTo>
                      <a:pt x="30" y="22"/>
                    </a:lnTo>
                    <a:lnTo>
                      <a:pt x="30" y="22"/>
                    </a:lnTo>
                    <a:lnTo>
                      <a:pt x="30" y="22"/>
                    </a:lnTo>
                    <a:lnTo>
                      <a:pt x="33" y="22"/>
                    </a:lnTo>
                    <a:lnTo>
                      <a:pt x="38" y="22"/>
                    </a:lnTo>
                    <a:lnTo>
                      <a:pt x="38" y="22"/>
                    </a:lnTo>
                    <a:lnTo>
                      <a:pt x="38" y="22"/>
                    </a:lnTo>
                    <a:lnTo>
                      <a:pt x="33" y="22"/>
                    </a:lnTo>
                    <a:lnTo>
                      <a:pt x="33" y="22"/>
                    </a:lnTo>
                    <a:lnTo>
                      <a:pt x="33" y="22"/>
                    </a:lnTo>
                    <a:lnTo>
                      <a:pt x="33" y="22"/>
                    </a:lnTo>
                    <a:lnTo>
                      <a:pt x="33" y="22"/>
                    </a:lnTo>
                    <a:lnTo>
                      <a:pt x="33" y="22"/>
                    </a:lnTo>
                    <a:lnTo>
                      <a:pt x="33" y="22"/>
                    </a:lnTo>
                    <a:lnTo>
                      <a:pt x="33" y="22"/>
                    </a:lnTo>
                    <a:lnTo>
                      <a:pt x="38" y="22"/>
                    </a:lnTo>
                    <a:lnTo>
                      <a:pt x="42" y="22"/>
                    </a:lnTo>
                    <a:lnTo>
                      <a:pt x="42" y="22"/>
                    </a:lnTo>
                    <a:lnTo>
                      <a:pt x="42" y="22"/>
                    </a:lnTo>
                    <a:lnTo>
                      <a:pt x="42" y="22"/>
                    </a:lnTo>
                    <a:lnTo>
                      <a:pt x="46" y="22"/>
                    </a:lnTo>
                    <a:lnTo>
                      <a:pt x="46" y="22"/>
                    </a:lnTo>
                    <a:lnTo>
                      <a:pt x="46" y="22"/>
                    </a:lnTo>
                    <a:lnTo>
                      <a:pt x="42" y="22"/>
                    </a:lnTo>
                    <a:lnTo>
                      <a:pt x="42" y="19"/>
                    </a:lnTo>
                    <a:lnTo>
                      <a:pt x="42" y="19"/>
                    </a:lnTo>
                    <a:lnTo>
                      <a:pt x="42" y="19"/>
                    </a:lnTo>
                    <a:lnTo>
                      <a:pt x="38" y="19"/>
                    </a:lnTo>
                    <a:lnTo>
                      <a:pt x="38" y="19"/>
                    </a:lnTo>
                    <a:lnTo>
                      <a:pt x="38" y="19"/>
                    </a:lnTo>
                    <a:lnTo>
                      <a:pt x="33" y="19"/>
                    </a:lnTo>
                    <a:lnTo>
                      <a:pt x="33" y="19"/>
                    </a:lnTo>
                    <a:lnTo>
                      <a:pt x="33" y="13"/>
                    </a:lnTo>
                    <a:lnTo>
                      <a:pt x="33" y="13"/>
                    </a:lnTo>
                    <a:lnTo>
                      <a:pt x="33" y="13"/>
                    </a:lnTo>
                    <a:lnTo>
                      <a:pt x="38" y="13"/>
                    </a:lnTo>
                    <a:lnTo>
                      <a:pt x="42" y="13"/>
                    </a:lnTo>
                    <a:lnTo>
                      <a:pt x="42" y="13"/>
                    </a:lnTo>
                    <a:lnTo>
                      <a:pt x="42" y="13"/>
                    </a:lnTo>
                    <a:lnTo>
                      <a:pt x="42" y="19"/>
                    </a:lnTo>
                    <a:lnTo>
                      <a:pt x="42" y="13"/>
                    </a:lnTo>
                    <a:lnTo>
                      <a:pt x="42" y="13"/>
                    </a:lnTo>
                    <a:lnTo>
                      <a:pt x="42" y="13"/>
                    </a:lnTo>
                    <a:lnTo>
                      <a:pt x="42" y="13"/>
                    </a:lnTo>
                    <a:lnTo>
                      <a:pt x="46" y="13"/>
                    </a:lnTo>
                    <a:lnTo>
                      <a:pt x="46" y="13"/>
                    </a:lnTo>
                    <a:lnTo>
                      <a:pt x="46" y="13"/>
                    </a:lnTo>
                    <a:lnTo>
                      <a:pt x="42" y="13"/>
                    </a:lnTo>
                    <a:lnTo>
                      <a:pt x="38" y="10"/>
                    </a:lnTo>
                    <a:lnTo>
                      <a:pt x="38" y="10"/>
                    </a:lnTo>
                    <a:lnTo>
                      <a:pt x="33" y="10"/>
                    </a:lnTo>
                    <a:lnTo>
                      <a:pt x="30" y="10"/>
                    </a:lnTo>
                    <a:lnTo>
                      <a:pt x="30" y="10"/>
                    </a:lnTo>
                    <a:lnTo>
                      <a:pt x="30" y="10"/>
                    </a:lnTo>
                    <a:lnTo>
                      <a:pt x="30" y="10"/>
                    </a:lnTo>
                    <a:lnTo>
                      <a:pt x="30" y="10"/>
                    </a:lnTo>
                    <a:lnTo>
                      <a:pt x="30" y="10"/>
                    </a:lnTo>
                    <a:lnTo>
                      <a:pt x="30" y="10"/>
                    </a:lnTo>
                    <a:lnTo>
                      <a:pt x="25" y="10"/>
                    </a:lnTo>
                    <a:lnTo>
                      <a:pt x="21" y="10"/>
                    </a:lnTo>
                    <a:lnTo>
                      <a:pt x="17" y="5"/>
                    </a:lnTo>
                    <a:lnTo>
                      <a:pt x="17" y="5"/>
                    </a:lnTo>
                    <a:lnTo>
                      <a:pt x="17" y="5"/>
                    </a:lnTo>
                    <a:lnTo>
                      <a:pt x="17" y="5"/>
                    </a:lnTo>
                    <a:lnTo>
                      <a:pt x="17" y="5"/>
                    </a:lnTo>
                    <a:lnTo>
                      <a:pt x="17" y="5"/>
                    </a:lnTo>
                    <a:lnTo>
                      <a:pt x="13" y="5"/>
                    </a:lnTo>
                    <a:lnTo>
                      <a:pt x="13" y="5"/>
                    </a:lnTo>
                    <a:lnTo>
                      <a:pt x="13" y="5"/>
                    </a:lnTo>
                    <a:lnTo>
                      <a:pt x="13" y="5"/>
                    </a:lnTo>
                    <a:lnTo>
                      <a:pt x="10" y="5"/>
                    </a:lnTo>
                    <a:lnTo>
                      <a:pt x="10" y="5"/>
                    </a:lnTo>
                    <a:lnTo>
                      <a:pt x="10" y="5"/>
                    </a:lnTo>
                    <a:lnTo>
                      <a:pt x="10" y="5"/>
                    </a:lnTo>
                    <a:lnTo>
                      <a:pt x="5" y="5"/>
                    </a:lnTo>
                    <a:lnTo>
                      <a:pt x="5" y="5"/>
                    </a:lnTo>
                    <a:lnTo>
                      <a:pt x="5" y="5"/>
                    </a:lnTo>
                    <a:lnTo>
                      <a:pt x="5" y="5"/>
                    </a:lnTo>
                    <a:lnTo>
                      <a:pt x="5" y="5"/>
                    </a:lnTo>
                    <a:lnTo>
                      <a:pt x="0" y="5"/>
                    </a:lnTo>
                    <a:lnTo>
                      <a:pt x="5" y="5"/>
                    </a:lnTo>
                    <a:close/>
                  </a:path>
                </a:pathLst>
              </a:custGeom>
              <a:solidFill>
                <a:srgbClr val="3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51" name="Freeform 459"/>
              <p:cNvSpPr>
                <a:spLocks/>
              </p:cNvSpPr>
              <p:nvPr/>
            </p:nvSpPr>
            <p:spPr bwMode="auto">
              <a:xfrm>
                <a:off x="4477" y="2776"/>
                <a:ext cx="20" cy="18"/>
              </a:xfrm>
              <a:custGeom>
                <a:avLst/>
                <a:gdLst>
                  <a:gd name="T0" fmla="*/ 5 w 20"/>
                  <a:gd name="T1" fmla="*/ 4 h 18"/>
                  <a:gd name="T2" fmla="*/ 0 w 20"/>
                  <a:gd name="T3" fmla="*/ 4 h 18"/>
                  <a:gd name="T4" fmla="*/ 0 w 20"/>
                  <a:gd name="T5" fmla="*/ 9 h 18"/>
                  <a:gd name="T6" fmla="*/ 5 w 20"/>
                  <a:gd name="T7" fmla="*/ 9 h 18"/>
                  <a:gd name="T8" fmla="*/ 5 w 20"/>
                  <a:gd name="T9" fmla="*/ 9 h 18"/>
                  <a:gd name="T10" fmla="*/ 5 w 20"/>
                  <a:gd name="T11" fmla="*/ 14 h 18"/>
                  <a:gd name="T12" fmla="*/ 5 w 20"/>
                  <a:gd name="T13" fmla="*/ 14 h 18"/>
                  <a:gd name="T14" fmla="*/ 9 w 20"/>
                  <a:gd name="T15" fmla="*/ 14 h 18"/>
                  <a:gd name="T16" fmla="*/ 9 w 20"/>
                  <a:gd name="T17" fmla="*/ 14 h 18"/>
                  <a:gd name="T18" fmla="*/ 9 w 20"/>
                  <a:gd name="T19" fmla="*/ 14 h 18"/>
                  <a:gd name="T20" fmla="*/ 13 w 20"/>
                  <a:gd name="T21" fmla="*/ 14 h 18"/>
                  <a:gd name="T22" fmla="*/ 13 w 20"/>
                  <a:gd name="T23" fmla="*/ 14 h 18"/>
                  <a:gd name="T24" fmla="*/ 13 w 20"/>
                  <a:gd name="T25" fmla="*/ 14 h 18"/>
                  <a:gd name="T26" fmla="*/ 17 w 20"/>
                  <a:gd name="T27" fmla="*/ 18 h 18"/>
                  <a:gd name="T28" fmla="*/ 17 w 20"/>
                  <a:gd name="T29" fmla="*/ 18 h 18"/>
                  <a:gd name="T30" fmla="*/ 20 w 20"/>
                  <a:gd name="T31" fmla="*/ 18 h 18"/>
                  <a:gd name="T32" fmla="*/ 20 w 20"/>
                  <a:gd name="T33" fmla="*/ 18 h 18"/>
                  <a:gd name="T34" fmla="*/ 20 w 20"/>
                  <a:gd name="T35" fmla="*/ 18 h 18"/>
                  <a:gd name="T36" fmla="*/ 17 w 20"/>
                  <a:gd name="T37" fmla="*/ 18 h 18"/>
                  <a:gd name="T38" fmla="*/ 17 w 20"/>
                  <a:gd name="T39" fmla="*/ 14 h 18"/>
                  <a:gd name="T40" fmla="*/ 17 w 20"/>
                  <a:gd name="T41" fmla="*/ 14 h 18"/>
                  <a:gd name="T42" fmla="*/ 13 w 20"/>
                  <a:gd name="T43" fmla="*/ 14 h 18"/>
                  <a:gd name="T44" fmla="*/ 13 w 20"/>
                  <a:gd name="T45" fmla="*/ 14 h 18"/>
                  <a:gd name="T46" fmla="*/ 13 w 20"/>
                  <a:gd name="T47" fmla="*/ 9 h 18"/>
                  <a:gd name="T48" fmla="*/ 13 w 20"/>
                  <a:gd name="T49" fmla="*/ 9 h 18"/>
                  <a:gd name="T50" fmla="*/ 9 w 20"/>
                  <a:gd name="T51" fmla="*/ 9 h 18"/>
                  <a:gd name="T52" fmla="*/ 9 w 20"/>
                  <a:gd name="T53" fmla="*/ 9 h 18"/>
                  <a:gd name="T54" fmla="*/ 9 w 20"/>
                  <a:gd name="T55" fmla="*/ 4 h 18"/>
                  <a:gd name="T56" fmla="*/ 9 w 20"/>
                  <a:gd name="T57" fmla="*/ 4 h 18"/>
                  <a:gd name="T58" fmla="*/ 9 w 20"/>
                  <a:gd name="T59" fmla="*/ 4 h 18"/>
                  <a:gd name="T60" fmla="*/ 5 w 20"/>
                  <a:gd name="T61" fmla="*/ 4 h 18"/>
                  <a:gd name="T62" fmla="*/ 5 w 20"/>
                  <a:gd name="T63" fmla="*/ 0 h 18"/>
                  <a:gd name="T64" fmla="*/ 5 w 20"/>
                  <a:gd name="T65" fmla="*/ 0 h 18"/>
                  <a:gd name="T66" fmla="*/ 5 w 20"/>
                  <a:gd name="T67" fmla="*/ 4 h 18"/>
                  <a:gd name="T68" fmla="*/ 5 w 20"/>
                  <a:gd name="T69" fmla="*/ 4 h 18"/>
                  <a:gd name="T70" fmla="*/ 5 w 20"/>
                  <a:gd name="T7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18">
                    <a:moveTo>
                      <a:pt x="5" y="4"/>
                    </a:moveTo>
                    <a:lnTo>
                      <a:pt x="0" y="4"/>
                    </a:lnTo>
                    <a:lnTo>
                      <a:pt x="0" y="9"/>
                    </a:lnTo>
                    <a:lnTo>
                      <a:pt x="5" y="9"/>
                    </a:lnTo>
                    <a:lnTo>
                      <a:pt x="5" y="9"/>
                    </a:lnTo>
                    <a:lnTo>
                      <a:pt x="5" y="14"/>
                    </a:lnTo>
                    <a:lnTo>
                      <a:pt x="5" y="14"/>
                    </a:lnTo>
                    <a:lnTo>
                      <a:pt x="9" y="14"/>
                    </a:lnTo>
                    <a:lnTo>
                      <a:pt x="9" y="14"/>
                    </a:lnTo>
                    <a:lnTo>
                      <a:pt x="9" y="14"/>
                    </a:lnTo>
                    <a:lnTo>
                      <a:pt x="13" y="14"/>
                    </a:lnTo>
                    <a:lnTo>
                      <a:pt x="13" y="14"/>
                    </a:lnTo>
                    <a:lnTo>
                      <a:pt x="13" y="14"/>
                    </a:lnTo>
                    <a:lnTo>
                      <a:pt x="17" y="18"/>
                    </a:lnTo>
                    <a:lnTo>
                      <a:pt x="17" y="18"/>
                    </a:lnTo>
                    <a:lnTo>
                      <a:pt x="20" y="18"/>
                    </a:lnTo>
                    <a:lnTo>
                      <a:pt x="20" y="18"/>
                    </a:lnTo>
                    <a:lnTo>
                      <a:pt x="20" y="18"/>
                    </a:lnTo>
                    <a:lnTo>
                      <a:pt x="17" y="18"/>
                    </a:lnTo>
                    <a:lnTo>
                      <a:pt x="17" y="14"/>
                    </a:lnTo>
                    <a:lnTo>
                      <a:pt x="17" y="14"/>
                    </a:lnTo>
                    <a:lnTo>
                      <a:pt x="13" y="14"/>
                    </a:lnTo>
                    <a:lnTo>
                      <a:pt x="13" y="14"/>
                    </a:lnTo>
                    <a:lnTo>
                      <a:pt x="13" y="9"/>
                    </a:lnTo>
                    <a:lnTo>
                      <a:pt x="13" y="9"/>
                    </a:lnTo>
                    <a:lnTo>
                      <a:pt x="9" y="9"/>
                    </a:lnTo>
                    <a:lnTo>
                      <a:pt x="9" y="9"/>
                    </a:lnTo>
                    <a:lnTo>
                      <a:pt x="9" y="4"/>
                    </a:lnTo>
                    <a:lnTo>
                      <a:pt x="9" y="4"/>
                    </a:lnTo>
                    <a:lnTo>
                      <a:pt x="9" y="4"/>
                    </a:lnTo>
                    <a:lnTo>
                      <a:pt x="5" y="4"/>
                    </a:lnTo>
                    <a:lnTo>
                      <a:pt x="5" y="0"/>
                    </a:lnTo>
                    <a:lnTo>
                      <a:pt x="5" y="0"/>
                    </a:lnTo>
                    <a:lnTo>
                      <a:pt x="5" y="4"/>
                    </a:lnTo>
                    <a:lnTo>
                      <a:pt x="5" y="4"/>
                    </a:lnTo>
                    <a:lnTo>
                      <a:pt x="5" y="4"/>
                    </a:lnTo>
                    <a:close/>
                  </a:path>
                </a:pathLst>
              </a:custGeom>
              <a:solidFill>
                <a:srgbClr val="3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52" name="Freeform 460"/>
              <p:cNvSpPr>
                <a:spLocks/>
              </p:cNvSpPr>
              <p:nvPr/>
            </p:nvSpPr>
            <p:spPr bwMode="auto">
              <a:xfrm>
                <a:off x="4490" y="2734"/>
                <a:ext cx="24" cy="9"/>
              </a:xfrm>
              <a:custGeom>
                <a:avLst/>
                <a:gdLst>
                  <a:gd name="T0" fmla="*/ 0 w 24"/>
                  <a:gd name="T1" fmla="*/ 5 h 9"/>
                  <a:gd name="T2" fmla="*/ 4 w 24"/>
                  <a:gd name="T3" fmla="*/ 5 h 9"/>
                  <a:gd name="T4" fmla="*/ 7 w 24"/>
                  <a:gd name="T5" fmla="*/ 5 h 9"/>
                  <a:gd name="T6" fmla="*/ 17 w 24"/>
                  <a:gd name="T7" fmla="*/ 5 h 9"/>
                  <a:gd name="T8" fmla="*/ 17 w 24"/>
                  <a:gd name="T9" fmla="*/ 5 h 9"/>
                  <a:gd name="T10" fmla="*/ 17 w 24"/>
                  <a:gd name="T11" fmla="*/ 9 h 9"/>
                  <a:gd name="T12" fmla="*/ 20 w 24"/>
                  <a:gd name="T13" fmla="*/ 9 h 9"/>
                  <a:gd name="T14" fmla="*/ 24 w 24"/>
                  <a:gd name="T15" fmla="*/ 9 h 9"/>
                  <a:gd name="T16" fmla="*/ 24 w 24"/>
                  <a:gd name="T17" fmla="*/ 9 h 9"/>
                  <a:gd name="T18" fmla="*/ 20 w 24"/>
                  <a:gd name="T19" fmla="*/ 9 h 9"/>
                  <a:gd name="T20" fmla="*/ 17 w 24"/>
                  <a:gd name="T21" fmla="*/ 5 h 9"/>
                  <a:gd name="T22" fmla="*/ 17 w 24"/>
                  <a:gd name="T23" fmla="*/ 5 h 9"/>
                  <a:gd name="T24" fmla="*/ 17 w 24"/>
                  <a:gd name="T25" fmla="*/ 5 h 9"/>
                  <a:gd name="T26" fmla="*/ 12 w 24"/>
                  <a:gd name="T27" fmla="*/ 5 h 9"/>
                  <a:gd name="T28" fmla="*/ 12 w 24"/>
                  <a:gd name="T29" fmla="*/ 5 h 9"/>
                  <a:gd name="T30" fmla="*/ 7 w 24"/>
                  <a:gd name="T31" fmla="*/ 0 h 9"/>
                  <a:gd name="T32" fmla="*/ 7 w 24"/>
                  <a:gd name="T33" fmla="*/ 0 h 9"/>
                  <a:gd name="T34" fmla="*/ 4 w 24"/>
                  <a:gd name="T35" fmla="*/ 0 h 9"/>
                  <a:gd name="T36" fmla="*/ 4 w 24"/>
                  <a:gd name="T37" fmla="*/ 0 h 9"/>
                  <a:gd name="T38" fmla="*/ 4 w 24"/>
                  <a:gd name="T39" fmla="*/ 0 h 9"/>
                  <a:gd name="T40" fmla="*/ 4 w 24"/>
                  <a:gd name="T41" fmla="*/ 0 h 9"/>
                  <a:gd name="T42" fmla="*/ 4 w 24"/>
                  <a:gd name="T43" fmla="*/ 0 h 9"/>
                  <a:gd name="T44" fmla="*/ 4 w 24"/>
                  <a:gd name="T45" fmla="*/ 0 h 9"/>
                  <a:gd name="T46" fmla="*/ 4 w 24"/>
                  <a:gd name="T47" fmla="*/ 0 h 9"/>
                  <a:gd name="T48" fmla="*/ 4 w 24"/>
                  <a:gd name="T49" fmla="*/ 0 h 9"/>
                  <a:gd name="T50" fmla="*/ 0 w 24"/>
                  <a:gd name="T51" fmla="*/ 5 h 9"/>
                  <a:gd name="T52" fmla="*/ 0 w 24"/>
                  <a:gd name="T5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9">
                    <a:moveTo>
                      <a:pt x="0" y="5"/>
                    </a:moveTo>
                    <a:lnTo>
                      <a:pt x="4" y="5"/>
                    </a:lnTo>
                    <a:lnTo>
                      <a:pt x="7" y="5"/>
                    </a:lnTo>
                    <a:lnTo>
                      <a:pt x="17" y="5"/>
                    </a:lnTo>
                    <a:lnTo>
                      <a:pt x="17" y="5"/>
                    </a:lnTo>
                    <a:lnTo>
                      <a:pt x="17" y="9"/>
                    </a:lnTo>
                    <a:lnTo>
                      <a:pt x="20" y="9"/>
                    </a:lnTo>
                    <a:lnTo>
                      <a:pt x="24" y="9"/>
                    </a:lnTo>
                    <a:lnTo>
                      <a:pt x="24" y="9"/>
                    </a:lnTo>
                    <a:lnTo>
                      <a:pt x="20" y="9"/>
                    </a:lnTo>
                    <a:lnTo>
                      <a:pt x="17" y="5"/>
                    </a:lnTo>
                    <a:lnTo>
                      <a:pt x="17" y="5"/>
                    </a:lnTo>
                    <a:lnTo>
                      <a:pt x="17" y="5"/>
                    </a:lnTo>
                    <a:lnTo>
                      <a:pt x="12" y="5"/>
                    </a:lnTo>
                    <a:lnTo>
                      <a:pt x="12" y="5"/>
                    </a:lnTo>
                    <a:lnTo>
                      <a:pt x="7" y="0"/>
                    </a:lnTo>
                    <a:lnTo>
                      <a:pt x="7" y="0"/>
                    </a:lnTo>
                    <a:lnTo>
                      <a:pt x="4" y="0"/>
                    </a:lnTo>
                    <a:lnTo>
                      <a:pt x="4" y="0"/>
                    </a:lnTo>
                    <a:lnTo>
                      <a:pt x="4" y="0"/>
                    </a:lnTo>
                    <a:lnTo>
                      <a:pt x="4" y="0"/>
                    </a:lnTo>
                    <a:lnTo>
                      <a:pt x="4" y="0"/>
                    </a:lnTo>
                    <a:lnTo>
                      <a:pt x="4" y="0"/>
                    </a:lnTo>
                    <a:lnTo>
                      <a:pt x="4" y="0"/>
                    </a:lnTo>
                    <a:lnTo>
                      <a:pt x="4" y="0"/>
                    </a:lnTo>
                    <a:lnTo>
                      <a:pt x="0" y="5"/>
                    </a:lnTo>
                    <a:lnTo>
                      <a:pt x="0" y="5"/>
                    </a:lnTo>
                    <a:close/>
                  </a:path>
                </a:pathLst>
              </a:custGeom>
              <a:solidFill>
                <a:srgbClr val="3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53" name="Freeform 461"/>
              <p:cNvSpPr>
                <a:spLocks/>
              </p:cNvSpPr>
              <p:nvPr/>
            </p:nvSpPr>
            <p:spPr bwMode="auto">
              <a:xfrm>
                <a:off x="4568" y="2698"/>
                <a:ext cx="25" cy="27"/>
              </a:xfrm>
              <a:custGeom>
                <a:avLst/>
                <a:gdLst>
                  <a:gd name="T0" fmla="*/ 0 w 25"/>
                  <a:gd name="T1" fmla="*/ 0 h 27"/>
                  <a:gd name="T2" fmla="*/ 4 w 25"/>
                  <a:gd name="T3" fmla="*/ 3 h 27"/>
                  <a:gd name="T4" fmla="*/ 12 w 25"/>
                  <a:gd name="T5" fmla="*/ 8 h 27"/>
                  <a:gd name="T6" fmla="*/ 20 w 25"/>
                  <a:gd name="T7" fmla="*/ 17 h 27"/>
                  <a:gd name="T8" fmla="*/ 20 w 25"/>
                  <a:gd name="T9" fmla="*/ 17 h 27"/>
                  <a:gd name="T10" fmla="*/ 17 w 25"/>
                  <a:gd name="T11" fmla="*/ 17 h 27"/>
                  <a:gd name="T12" fmla="*/ 17 w 25"/>
                  <a:gd name="T13" fmla="*/ 8 h 27"/>
                  <a:gd name="T14" fmla="*/ 12 w 25"/>
                  <a:gd name="T15" fmla="*/ 3 h 27"/>
                  <a:gd name="T16" fmla="*/ 12 w 25"/>
                  <a:gd name="T17" fmla="*/ 3 h 27"/>
                  <a:gd name="T18" fmla="*/ 9 w 25"/>
                  <a:gd name="T19" fmla="*/ 3 h 27"/>
                  <a:gd name="T20" fmla="*/ 9 w 25"/>
                  <a:gd name="T21" fmla="*/ 3 h 27"/>
                  <a:gd name="T22" fmla="*/ 9 w 25"/>
                  <a:gd name="T23" fmla="*/ 3 h 27"/>
                  <a:gd name="T24" fmla="*/ 9 w 25"/>
                  <a:gd name="T25" fmla="*/ 3 h 27"/>
                  <a:gd name="T26" fmla="*/ 12 w 25"/>
                  <a:gd name="T27" fmla="*/ 8 h 27"/>
                  <a:gd name="T28" fmla="*/ 17 w 25"/>
                  <a:gd name="T29" fmla="*/ 17 h 27"/>
                  <a:gd name="T30" fmla="*/ 25 w 25"/>
                  <a:gd name="T31" fmla="*/ 27 h 27"/>
                  <a:gd name="T32" fmla="*/ 25 w 25"/>
                  <a:gd name="T33" fmla="*/ 27 h 27"/>
                  <a:gd name="T34" fmla="*/ 20 w 25"/>
                  <a:gd name="T35" fmla="*/ 22 h 27"/>
                  <a:gd name="T36" fmla="*/ 17 w 25"/>
                  <a:gd name="T37" fmla="*/ 17 h 27"/>
                  <a:gd name="T38" fmla="*/ 12 w 25"/>
                  <a:gd name="T39" fmla="*/ 8 h 27"/>
                  <a:gd name="T40" fmla="*/ 12 w 25"/>
                  <a:gd name="T41" fmla="*/ 8 h 27"/>
                  <a:gd name="T42" fmla="*/ 9 w 25"/>
                  <a:gd name="T43" fmla="*/ 8 h 27"/>
                  <a:gd name="T44" fmla="*/ 9 w 25"/>
                  <a:gd name="T45" fmla="*/ 8 h 27"/>
                  <a:gd name="T46" fmla="*/ 12 w 25"/>
                  <a:gd name="T47" fmla="*/ 8 h 27"/>
                  <a:gd name="T48" fmla="*/ 12 w 25"/>
                  <a:gd name="T49" fmla="*/ 8 h 27"/>
                  <a:gd name="T50" fmla="*/ 9 w 25"/>
                  <a:gd name="T51" fmla="*/ 8 h 27"/>
                  <a:gd name="T52" fmla="*/ 4 w 25"/>
                  <a:gd name="T53" fmla="*/ 8 h 27"/>
                  <a:gd name="T54" fmla="*/ 4 w 25"/>
                  <a:gd name="T55" fmla="*/ 3 h 27"/>
                  <a:gd name="T56" fmla="*/ 4 w 25"/>
                  <a:gd name="T57" fmla="*/ 3 h 27"/>
                  <a:gd name="T58" fmla="*/ 4 w 25"/>
                  <a:gd name="T59" fmla="*/ 3 h 27"/>
                  <a:gd name="T60" fmla="*/ 4 w 25"/>
                  <a:gd name="T61" fmla="*/ 3 h 27"/>
                  <a:gd name="T62" fmla="*/ 4 w 25"/>
                  <a:gd name="T63" fmla="*/ 3 h 27"/>
                  <a:gd name="T64" fmla="*/ 4 w 25"/>
                  <a:gd name="T65" fmla="*/ 3 h 27"/>
                  <a:gd name="T66" fmla="*/ 4 w 25"/>
                  <a:gd name="T67" fmla="*/ 3 h 27"/>
                  <a:gd name="T68" fmla="*/ 4 w 25"/>
                  <a:gd name="T69" fmla="*/ 3 h 27"/>
                  <a:gd name="T70" fmla="*/ 4 w 25"/>
                  <a:gd name="T71" fmla="*/ 0 h 27"/>
                  <a:gd name="T72" fmla="*/ 4 w 25"/>
                  <a:gd name="T73" fmla="*/ 0 h 27"/>
                  <a:gd name="T74" fmla="*/ 0 w 25"/>
                  <a:gd name="T75" fmla="*/ 0 h 27"/>
                  <a:gd name="T76" fmla="*/ 0 w 25"/>
                  <a:gd name="T77" fmla="*/ 0 h 27"/>
                  <a:gd name="T78" fmla="*/ 0 w 25"/>
                  <a:gd name="T7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27">
                    <a:moveTo>
                      <a:pt x="0" y="0"/>
                    </a:moveTo>
                    <a:lnTo>
                      <a:pt x="4" y="3"/>
                    </a:lnTo>
                    <a:lnTo>
                      <a:pt x="12" y="8"/>
                    </a:lnTo>
                    <a:lnTo>
                      <a:pt x="20" y="17"/>
                    </a:lnTo>
                    <a:lnTo>
                      <a:pt x="20" y="17"/>
                    </a:lnTo>
                    <a:lnTo>
                      <a:pt x="17" y="17"/>
                    </a:lnTo>
                    <a:lnTo>
                      <a:pt x="17" y="8"/>
                    </a:lnTo>
                    <a:lnTo>
                      <a:pt x="12" y="3"/>
                    </a:lnTo>
                    <a:lnTo>
                      <a:pt x="12" y="3"/>
                    </a:lnTo>
                    <a:lnTo>
                      <a:pt x="9" y="3"/>
                    </a:lnTo>
                    <a:lnTo>
                      <a:pt x="9" y="3"/>
                    </a:lnTo>
                    <a:lnTo>
                      <a:pt x="9" y="3"/>
                    </a:lnTo>
                    <a:lnTo>
                      <a:pt x="9" y="3"/>
                    </a:lnTo>
                    <a:lnTo>
                      <a:pt x="12" y="8"/>
                    </a:lnTo>
                    <a:lnTo>
                      <a:pt x="17" y="17"/>
                    </a:lnTo>
                    <a:lnTo>
                      <a:pt x="25" y="27"/>
                    </a:lnTo>
                    <a:lnTo>
                      <a:pt x="25" y="27"/>
                    </a:lnTo>
                    <a:lnTo>
                      <a:pt x="20" y="22"/>
                    </a:lnTo>
                    <a:lnTo>
                      <a:pt x="17" y="17"/>
                    </a:lnTo>
                    <a:lnTo>
                      <a:pt x="12" y="8"/>
                    </a:lnTo>
                    <a:lnTo>
                      <a:pt x="12" y="8"/>
                    </a:lnTo>
                    <a:lnTo>
                      <a:pt x="9" y="8"/>
                    </a:lnTo>
                    <a:lnTo>
                      <a:pt x="9" y="8"/>
                    </a:lnTo>
                    <a:lnTo>
                      <a:pt x="12" y="8"/>
                    </a:lnTo>
                    <a:lnTo>
                      <a:pt x="12" y="8"/>
                    </a:lnTo>
                    <a:lnTo>
                      <a:pt x="9" y="8"/>
                    </a:lnTo>
                    <a:lnTo>
                      <a:pt x="4" y="8"/>
                    </a:lnTo>
                    <a:lnTo>
                      <a:pt x="4" y="3"/>
                    </a:lnTo>
                    <a:lnTo>
                      <a:pt x="4" y="3"/>
                    </a:lnTo>
                    <a:lnTo>
                      <a:pt x="4" y="3"/>
                    </a:lnTo>
                    <a:lnTo>
                      <a:pt x="4" y="3"/>
                    </a:lnTo>
                    <a:lnTo>
                      <a:pt x="4" y="3"/>
                    </a:lnTo>
                    <a:lnTo>
                      <a:pt x="4" y="3"/>
                    </a:lnTo>
                    <a:lnTo>
                      <a:pt x="4" y="3"/>
                    </a:lnTo>
                    <a:lnTo>
                      <a:pt x="4" y="3"/>
                    </a:lnTo>
                    <a:lnTo>
                      <a:pt x="4" y="0"/>
                    </a:lnTo>
                    <a:lnTo>
                      <a:pt x="4" y="0"/>
                    </a:lnTo>
                    <a:lnTo>
                      <a:pt x="0" y="0"/>
                    </a:lnTo>
                    <a:lnTo>
                      <a:pt x="0" y="0"/>
                    </a:lnTo>
                    <a:lnTo>
                      <a:pt x="0" y="0"/>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54" name="Freeform 462"/>
              <p:cNvSpPr>
                <a:spLocks/>
              </p:cNvSpPr>
              <p:nvPr/>
            </p:nvSpPr>
            <p:spPr bwMode="auto">
              <a:xfrm>
                <a:off x="4532" y="2679"/>
                <a:ext cx="56" cy="22"/>
              </a:xfrm>
              <a:custGeom>
                <a:avLst/>
                <a:gdLst>
                  <a:gd name="T0" fmla="*/ 53 w 56"/>
                  <a:gd name="T1" fmla="*/ 19 h 22"/>
                  <a:gd name="T2" fmla="*/ 40 w 56"/>
                  <a:gd name="T3" fmla="*/ 10 h 22"/>
                  <a:gd name="T4" fmla="*/ 32 w 56"/>
                  <a:gd name="T5" fmla="*/ 10 h 22"/>
                  <a:gd name="T6" fmla="*/ 32 w 56"/>
                  <a:gd name="T7" fmla="*/ 10 h 22"/>
                  <a:gd name="T8" fmla="*/ 32 w 56"/>
                  <a:gd name="T9" fmla="*/ 10 h 22"/>
                  <a:gd name="T10" fmla="*/ 32 w 56"/>
                  <a:gd name="T11" fmla="*/ 10 h 22"/>
                  <a:gd name="T12" fmla="*/ 28 w 56"/>
                  <a:gd name="T13" fmla="*/ 10 h 22"/>
                  <a:gd name="T14" fmla="*/ 23 w 56"/>
                  <a:gd name="T15" fmla="*/ 10 h 22"/>
                  <a:gd name="T16" fmla="*/ 23 w 56"/>
                  <a:gd name="T17" fmla="*/ 10 h 22"/>
                  <a:gd name="T18" fmla="*/ 23 w 56"/>
                  <a:gd name="T19" fmla="*/ 5 h 22"/>
                  <a:gd name="T20" fmla="*/ 23 w 56"/>
                  <a:gd name="T21" fmla="*/ 10 h 22"/>
                  <a:gd name="T22" fmla="*/ 36 w 56"/>
                  <a:gd name="T23" fmla="*/ 10 h 22"/>
                  <a:gd name="T24" fmla="*/ 36 w 56"/>
                  <a:gd name="T25" fmla="*/ 10 h 22"/>
                  <a:gd name="T26" fmla="*/ 40 w 56"/>
                  <a:gd name="T27" fmla="*/ 10 h 22"/>
                  <a:gd name="T28" fmla="*/ 36 w 56"/>
                  <a:gd name="T29" fmla="*/ 10 h 22"/>
                  <a:gd name="T30" fmla="*/ 11 w 56"/>
                  <a:gd name="T31" fmla="*/ 5 h 22"/>
                  <a:gd name="T32" fmla="*/ 11 w 56"/>
                  <a:gd name="T33" fmla="*/ 5 h 22"/>
                  <a:gd name="T34" fmla="*/ 11 w 56"/>
                  <a:gd name="T35" fmla="*/ 5 h 22"/>
                  <a:gd name="T36" fmla="*/ 11 w 56"/>
                  <a:gd name="T37" fmla="*/ 5 h 22"/>
                  <a:gd name="T38" fmla="*/ 11 w 56"/>
                  <a:gd name="T39" fmla="*/ 5 h 22"/>
                  <a:gd name="T40" fmla="*/ 7 w 56"/>
                  <a:gd name="T41" fmla="*/ 5 h 22"/>
                  <a:gd name="T42" fmla="*/ 7 w 56"/>
                  <a:gd name="T43" fmla="*/ 5 h 22"/>
                  <a:gd name="T44" fmla="*/ 7 w 56"/>
                  <a:gd name="T45" fmla="*/ 5 h 22"/>
                  <a:gd name="T46" fmla="*/ 15 w 56"/>
                  <a:gd name="T47" fmla="*/ 0 h 22"/>
                  <a:gd name="T48" fmla="*/ 15 w 56"/>
                  <a:gd name="T49" fmla="*/ 0 h 22"/>
                  <a:gd name="T50" fmla="*/ 15 w 56"/>
                  <a:gd name="T51" fmla="*/ 0 h 22"/>
                  <a:gd name="T52" fmla="*/ 11 w 56"/>
                  <a:gd name="T53" fmla="*/ 0 h 22"/>
                  <a:gd name="T54" fmla="*/ 3 w 56"/>
                  <a:gd name="T55" fmla="*/ 0 h 22"/>
                  <a:gd name="T56" fmla="*/ 0 w 56"/>
                  <a:gd name="T57" fmla="*/ 0 h 22"/>
                  <a:gd name="T58" fmla="*/ 3 w 56"/>
                  <a:gd name="T59" fmla="*/ 0 h 22"/>
                  <a:gd name="T60" fmla="*/ 3 w 56"/>
                  <a:gd name="T61" fmla="*/ 0 h 22"/>
                  <a:gd name="T62" fmla="*/ 20 w 56"/>
                  <a:gd name="T63" fmla="*/ 0 h 22"/>
                  <a:gd name="T64" fmla="*/ 20 w 56"/>
                  <a:gd name="T65" fmla="*/ 0 h 22"/>
                  <a:gd name="T66" fmla="*/ 36 w 56"/>
                  <a:gd name="T67" fmla="*/ 5 h 22"/>
                  <a:gd name="T68" fmla="*/ 36 w 56"/>
                  <a:gd name="T69" fmla="*/ 5 h 22"/>
                  <a:gd name="T70" fmla="*/ 45 w 56"/>
                  <a:gd name="T71" fmla="*/ 10 h 22"/>
                  <a:gd name="T72" fmla="*/ 45 w 56"/>
                  <a:gd name="T73" fmla="*/ 10 h 22"/>
                  <a:gd name="T74" fmla="*/ 53 w 56"/>
                  <a:gd name="T75" fmla="*/ 13 h 22"/>
                  <a:gd name="T76" fmla="*/ 53 w 56"/>
                  <a:gd name="T77" fmla="*/ 19 h 22"/>
                  <a:gd name="T78" fmla="*/ 56 w 56"/>
                  <a:gd name="T79" fmla="*/ 19 h 22"/>
                  <a:gd name="T80" fmla="*/ 56 w 56"/>
                  <a:gd name="T8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22">
                    <a:moveTo>
                      <a:pt x="56" y="22"/>
                    </a:moveTo>
                    <a:lnTo>
                      <a:pt x="53" y="19"/>
                    </a:lnTo>
                    <a:lnTo>
                      <a:pt x="45" y="13"/>
                    </a:lnTo>
                    <a:lnTo>
                      <a:pt x="40" y="10"/>
                    </a:lnTo>
                    <a:lnTo>
                      <a:pt x="40" y="10"/>
                    </a:lnTo>
                    <a:lnTo>
                      <a:pt x="32" y="10"/>
                    </a:lnTo>
                    <a:lnTo>
                      <a:pt x="32" y="10"/>
                    </a:lnTo>
                    <a:lnTo>
                      <a:pt x="32" y="10"/>
                    </a:lnTo>
                    <a:lnTo>
                      <a:pt x="32" y="10"/>
                    </a:lnTo>
                    <a:lnTo>
                      <a:pt x="32" y="10"/>
                    </a:lnTo>
                    <a:lnTo>
                      <a:pt x="32" y="10"/>
                    </a:lnTo>
                    <a:lnTo>
                      <a:pt x="32" y="10"/>
                    </a:lnTo>
                    <a:lnTo>
                      <a:pt x="32" y="10"/>
                    </a:lnTo>
                    <a:lnTo>
                      <a:pt x="28" y="10"/>
                    </a:lnTo>
                    <a:lnTo>
                      <a:pt x="23" y="10"/>
                    </a:lnTo>
                    <a:lnTo>
                      <a:pt x="23" y="10"/>
                    </a:lnTo>
                    <a:lnTo>
                      <a:pt x="23" y="10"/>
                    </a:lnTo>
                    <a:lnTo>
                      <a:pt x="23" y="10"/>
                    </a:lnTo>
                    <a:lnTo>
                      <a:pt x="23" y="10"/>
                    </a:lnTo>
                    <a:lnTo>
                      <a:pt x="23" y="5"/>
                    </a:lnTo>
                    <a:lnTo>
                      <a:pt x="23" y="5"/>
                    </a:lnTo>
                    <a:lnTo>
                      <a:pt x="23" y="10"/>
                    </a:lnTo>
                    <a:lnTo>
                      <a:pt x="28" y="10"/>
                    </a:lnTo>
                    <a:lnTo>
                      <a:pt x="36" y="10"/>
                    </a:lnTo>
                    <a:lnTo>
                      <a:pt x="36" y="10"/>
                    </a:lnTo>
                    <a:lnTo>
                      <a:pt x="36" y="10"/>
                    </a:lnTo>
                    <a:lnTo>
                      <a:pt x="36" y="10"/>
                    </a:lnTo>
                    <a:lnTo>
                      <a:pt x="40" y="10"/>
                    </a:lnTo>
                    <a:lnTo>
                      <a:pt x="40" y="10"/>
                    </a:lnTo>
                    <a:lnTo>
                      <a:pt x="36" y="10"/>
                    </a:lnTo>
                    <a:lnTo>
                      <a:pt x="28" y="5"/>
                    </a:lnTo>
                    <a:lnTo>
                      <a:pt x="11" y="5"/>
                    </a:lnTo>
                    <a:lnTo>
                      <a:pt x="11" y="5"/>
                    </a:lnTo>
                    <a:lnTo>
                      <a:pt x="11" y="5"/>
                    </a:lnTo>
                    <a:lnTo>
                      <a:pt x="11" y="5"/>
                    </a:lnTo>
                    <a:lnTo>
                      <a:pt x="11" y="5"/>
                    </a:lnTo>
                    <a:lnTo>
                      <a:pt x="11" y="5"/>
                    </a:lnTo>
                    <a:lnTo>
                      <a:pt x="11" y="5"/>
                    </a:lnTo>
                    <a:lnTo>
                      <a:pt x="11" y="5"/>
                    </a:lnTo>
                    <a:lnTo>
                      <a:pt x="11" y="5"/>
                    </a:lnTo>
                    <a:lnTo>
                      <a:pt x="11" y="5"/>
                    </a:lnTo>
                    <a:lnTo>
                      <a:pt x="7" y="5"/>
                    </a:lnTo>
                    <a:lnTo>
                      <a:pt x="7" y="5"/>
                    </a:lnTo>
                    <a:lnTo>
                      <a:pt x="7" y="5"/>
                    </a:lnTo>
                    <a:lnTo>
                      <a:pt x="7" y="5"/>
                    </a:lnTo>
                    <a:lnTo>
                      <a:pt x="7" y="5"/>
                    </a:lnTo>
                    <a:lnTo>
                      <a:pt x="11" y="5"/>
                    </a:lnTo>
                    <a:lnTo>
                      <a:pt x="15" y="0"/>
                    </a:lnTo>
                    <a:lnTo>
                      <a:pt x="15" y="0"/>
                    </a:lnTo>
                    <a:lnTo>
                      <a:pt x="15" y="0"/>
                    </a:lnTo>
                    <a:lnTo>
                      <a:pt x="15" y="0"/>
                    </a:lnTo>
                    <a:lnTo>
                      <a:pt x="15" y="0"/>
                    </a:lnTo>
                    <a:lnTo>
                      <a:pt x="15" y="0"/>
                    </a:lnTo>
                    <a:lnTo>
                      <a:pt x="11" y="0"/>
                    </a:lnTo>
                    <a:lnTo>
                      <a:pt x="7" y="0"/>
                    </a:lnTo>
                    <a:lnTo>
                      <a:pt x="3" y="0"/>
                    </a:lnTo>
                    <a:lnTo>
                      <a:pt x="3" y="0"/>
                    </a:lnTo>
                    <a:lnTo>
                      <a:pt x="0" y="0"/>
                    </a:lnTo>
                    <a:lnTo>
                      <a:pt x="0" y="0"/>
                    </a:lnTo>
                    <a:lnTo>
                      <a:pt x="3" y="0"/>
                    </a:lnTo>
                    <a:lnTo>
                      <a:pt x="3" y="0"/>
                    </a:lnTo>
                    <a:lnTo>
                      <a:pt x="3" y="0"/>
                    </a:lnTo>
                    <a:lnTo>
                      <a:pt x="7" y="0"/>
                    </a:lnTo>
                    <a:lnTo>
                      <a:pt x="20" y="0"/>
                    </a:lnTo>
                    <a:lnTo>
                      <a:pt x="20" y="0"/>
                    </a:lnTo>
                    <a:lnTo>
                      <a:pt x="20" y="0"/>
                    </a:lnTo>
                    <a:lnTo>
                      <a:pt x="28" y="5"/>
                    </a:lnTo>
                    <a:lnTo>
                      <a:pt x="36" y="5"/>
                    </a:lnTo>
                    <a:lnTo>
                      <a:pt x="36" y="5"/>
                    </a:lnTo>
                    <a:lnTo>
                      <a:pt x="36" y="5"/>
                    </a:lnTo>
                    <a:lnTo>
                      <a:pt x="36" y="10"/>
                    </a:lnTo>
                    <a:lnTo>
                      <a:pt x="45" y="10"/>
                    </a:lnTo>
                    <a:lnTo>
                      <a:pt x="45" y="10"/>
                    </a:lnTo>
                    <a:lnTo>
                      <a:pt x="45" y="10"/>
                    </a:lnTo>
                    <a:lnTo>
                      <a:pt x="48" y="13"/>
                    </a:lnTo>
                    <a:lnTo>
                      <a:pt x="53" y="13"/>
                    </a:lnTo>
                    <a:lnTo>
                      <a:pt x="53" y="13"/>
                    </a:lnTo>
                    <a:lnTo>
                      <a:pt x="53" y="19"/>
                    </a:lnTo>
                    <a:lnTo>
                      <a:pt x="53" y="19"/>
                    </a:lnTo>
                    <a:lnTo>
                      <a:pt x="56" y="19"/>
                    </a:lnTo>
                    <a:lnTo>
                      <a:pt x="56" y="19"/>
                    </a:lnTo>
                    <a:lnTo>
                      <a:pt x="56" y="22"/>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55" name="Freeform 463"/>
              <p:cNvSpPr>
                <a:spLocks/>
              </p:cNvSpPr>
              <p:nvPr/>
            </p:nvSpPr>
            <p:spPr bwMode="auto">
              <a:xfrm>
                <a:off x="4560" y="2701"/>
                <a:ext cx="37" cy="42"/>
              </a:xfrm>
              <a:custGeom>
                <a:avLst/>
                <a:gdLst>
                  <a:gd name="T0" fmla="*/ 0 w 37"/>
                  <a:gd name="T1" fmla="*/ 0 h 42"/>
                  <a:gd name="T2" fmla="*/ 4 w 37"/>
                  <a:gd name="T3" fmla="*/ 0 h 42"/>
                  <a:gd name="T4" fmla="*/ 12 w 37"/>
                  <a:gd name="T5" fmla="*/ 5 h 42"/>
                  <a:gd name="T6" fmla="*/ 17 w 37"/>
                  <a:gd name="T7" fmla="*/ 10 h 42"/>
                  <a:gd name="T8" fmla="*/ 17 w 37"/>
                  <a:gd name="T9" fmla="*/ 10 h 42"/>
                  <a:gd name="T10" fmla="*/ 20 w 37"/>
                  <a:gd name="T11" fmla="*/ 14 h 42"/>
                  <a:gd name="T12" fmla="*/ 28 w 37"/>
                  <a:gd name="T13" fmla="*/ 19 h 42"/>
                  <a:gd name="T14" fmla="*/ 37 w 37"/>
                  <a:gd name="T15" fmla="*/ 28 h 42"/>
                  <a:gd name="T16" fmla="*/ 37 w 37"/>
                  <a:gd name="T17" fmla="*/ 28 h 42"/>
                  <a:gd name="T18" fmla="*/ 37 w 37"/>
                  <a:gd name="T19" fmla="*/ 33 h 42"/>
                  <a:gd name="T20" fmla="*/ 37 w 37"/>
                  <a:gd name="T21" fmla="*/ 38 h 42"/>
                  <a:gd name="T22" fmla="*/ 37 w 37"/>
                  <a:gd name="T23" fmla="*/ 42 h 42"/>
                  <a:gd name="T24" fmla="*/ 37 w 37"/>
                  <a:gd name="T25" fmla="*/ 42 h 42"/>
                  <a:gd name="T26" fmla="*/ 37 w 37"/>
                  <a:gd name="T27" fmla="*/ 38 h 42"/>
                  <a:gd name="T28" fmla="*/ 33 w 37"/>
                  <a:gd name="T29" fmla="*/ 33 h 42"/>
                  <a:gd name="T30" fmla="*/ 33 w 37"/>
                  <a:gd name="T31" fmla="*/ 24 h 42"/>
                  <a:gd name="T32" fmla="*/ 33 w 37"/>
                  <a:gd name="T33" fmla="*/ 24 h 42"/>
                  <a:gd name="T34" fmla="*/ 25 w 37"/>
                  <a:gd name="T35" fmla="*/ 19 h 42"/>
                  <a:gd name="T36" fmla="*/ 17 w 37"/>
                  <a:gd name="T37" fmla="*/ 10 h 42"/>
                  <a:gd name="T38" fmla="*/ 12 w 37"/>
                  <a:gd name="T39" fmla="*/ 5 h 42"/>
                  <a:gd name="T40" fmla="*/ 12 w 37"/>
                  <a:gd name="T41" fmla="*/ 5 h 42"/>
                  <a:gd name="T42" fmla="*/ 8 w 37"/>
                  <a:gd name="T43" fmla="*/ 5 h 42"/>
                  <a:gd name="T44" fmla="*/ 8 w 37"/>
                  <a:gd name="T45" fmla="*/ 5 h 42"/>
                  <a:gd name="T46" fmla="*/ 8 w 37"/>
                  <a:gd name="T47" fmla="*/ 5 h 42"/>
                  <a:gd name="T48" fmla="*/ 8 w 37"/>
                  <a:gd name="T49" fmla="*/ 5 h 42"/>
                  <a:gd name="T50" fmla="*/ 8 w 37"/>
                  <a:gd name="T51" fmla="*/ 5 h 42"/>
                  <a:gd name="T52" fmla="*/ 8 w 37"/>
                  <a:gd name="T53" fmla="*/ 5 h 42"/>
                  <a:gd name="T54" fmla="*/ 4 w 37"/>
                  <a:gd name="T55" fmla="*/ 5 h 42"/>
                  <a:gd name="T56" fmla="*/ 4 w 37"/>
                  <a:gd name="T57" fmla="*/ 5 h 42"/>
                  <a:gd name="T58" fmla="*/ 4 w 37"/>
                  <a:gd name="T59" fmla="*/ 5 h 42"/>
                  <a:gd name="T60" fmla="*/ 0 w 37"/>
                  <a:gd name="T61" fmla="*/ 0 h 42"/>
                  <a:gd name="T62" fmla="*/ 0 w 37"/>
                  <a:gd name="T6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2">
                    <a:moveTo>
                      <a:pt x="0" y="0"/>
                    </a:moveTo>
                    <a:lnTo>
                      <a:pt x="4" y="0"/>
                    </a:lnTo>
                    <a:lnTo>
                      <a:pt x="12" y="5"/>
                    </a:lnTo>
                    <a:lnTo>
                      <a:pt x="17" y="10"/>
                    </a:lnTo>
                    <a:lnTo>
                      <a:pt x="17" y="10"/>
                    </a:lnTo>
                    <a:lnTo>
                      <a:pt x="20" y="14"/>
                    </a:lnTo>
                    <a:lnTo>
                      <a:pt x="28" y="19"/>
                    </a:lnTo>
                    <a:lnTo>
                      <a:pt x="37" y="28"/>
                    </a:lnTo>
                    <a:lnTo>
                      <a:pt x="37" y="28"/>
                    </a:lnTo>
                    <a:lnTo>
                      <a:pt x="37" y="33"/>
                    </a:lnTo>
                    <a:lnTo>
                      <a:pt x="37" y="38"/>
                    </a:lnTo>
                    <a:lnTo>
                      <a:pt x="37" y="42"/>
                    </a:lnTo>
                    <a:lnTo>
                      <a:pt x="37" y="42"/>
                    </a:lnTo>
                    <a:lnTo>
                      <a:pt x="37" y="38"/>
                    </a:lnTo>
                    <a:lnTo>
                      <a:pt x="33" y="33"/>
                    </a:lnTo>
                    <a:lnTo>
                      <a:pt x="33" y="24"/>
                    </a:lnTo>
                    <a:lnTo>
                      <a:pt x="33" y="24"/>
                    </a:lnTo>
                    <a:lnTo>
                      <a:pt x="25" y="19"/>
                    </a:lnTo>
                    <a:lnTo>
                      <a:pt x="17" y="10"/>
                    </a:lnTo>
                    <a:lnTo>
                      <a:pt x="12" y="5"/>
                    </a:lnTo>
                    <a:lnTo>
                      <a:pt x="12" y="5"/>
                    </a:lnTo>
                    <a:lnTo>
                      <a:pt x="8" y="5"/>
                    </a:lnTo>
                    <a:lnTo>
                      <a:pt x="8" y="5"/>
                    </a:lnTo>
                    <a:lnTo>
                      <a:pt x="8" y="5"/>
                    </a:lnTo>
                    <a:lnTo>
                      <a:pt x="8" y="5"/>
                    </a:lnTo>
                    <a:lnTo>
                      <a:pt x="8" y="5"/>
                    </a:lnTo>
                    <a:lnTo>
                      <a:pt x="8" y="5"/>
                    </a:lnTo>
                    <a:lnTo>
                      <a:pt x="4" y="5"/>
                    </a:lnTo>
                    <a:lnTo>
                      <a:pt x="4" y="5"/>
                    </a:lnTo>
                    <a:lnTo>
                      <a:pt x="4" y="5"/>
                    </a:lnTo>
                    <a:lnTo>
                      <a:pt x="0" y="0"/>
                    </a:lnTo>
                    <a:lnTo>
                      <a:pt x="0" y="0"/>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56" name="Freeform 464"/>
              <p:cNvSpPr>
                <a:spLocks/>
              </p:cNvSpPr>
              <p:nvPr/>
            </p:nvSpPr>
            <p:spPr bwMode="auto">
              <a:xfrm>
                <a:off x="4555" y="2701"/>
                <a:ext cx="25" cy="14"/>
              </a:xfrm>
              <a:custGeom>
                <a:avLst/>
                <a:gdLst>
                  <a:gd name="T0" fmla="*/ 5 w 25"/>
                  <a:gd name="T1" fmla="*/ 0 h 14"/>
                  <a:gd name="T2" fmla="*/ 9 w 25"/>
                  <a:gd name="T3" fmla="*/ 5 h 14"/>
                  <a:gd name="T4" fmla="*/ 17 w 25"/>
                  <a:gd name="T5" fmla="*/ 10 h 14"/>
                  <a:gd name="T6" fmla="*/ 25 w 25"/>
                  <a:gd name="T7" fmla="*/ 14 h 14"/>
                  <a:gd name="T8" fmla="*/ 25 w 25"/>
                  <a:gd name="T9" fmla="*/ 14 h 14"/>
                  <a:gd name="T10" fmla="*/ 22 w 25"/>
                  <a:gd name="T11" fmla="*/ 14 h 14"/>
                  <a:gd name="T12" fmla="*/ 13 w 25"/>
                  <a:gd name="T13" fmla="*/ 10 h 14"/>
                  <a:gd name="T14" fmla="*/ 5 w 25"/>
                  <a:gd name="T15" fmla="*/ 5 h 14"/>
                  <a:gd name="T16" fmla="*/ 5 w 25"/>
                  <a:gd name="T17" fmla="*/ 5 h 14"/>
                  <a:gd name="T18" fmla="*/ 0 w 25"/>
                  <a:gd name="T19" fmla="*/ 5 h 14"/>
                  <a:gd name="T20" fmla="*/ 0 w 25"/>
                  <a:gd name="T21" fmla="*/ 0 h 14"/>
                  <a:gd name="T22" fmla="*/ 5 w 25"/>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4">
                    <a:moveTo>
                      <a:pt x="5" y="0"/>
                    </a:moveTo>
                    <a:lnTo>
                      <a:pt x="9" y="5"/>
                    </a:lnTo>
                    <a:lnTo>
                      <a:pt x="17" y="10"/>
                    </a:lnTo>
                    <a:lnTo>
                      <a:pt x="25" y="14"/>
                    </a:lnTo>
                    <a:lnTo>
                      <a:pt x="25" y="14"/>
                    </a:lnTo>
                    <a:lnTo>
                      <a:pt x="22" y="14"/>
                    </a:lnTo>
                    <a:lnTo>
                      <a:pt x="13" y="10"/>
                    </a:lnTo>
                    <a:lnTo>
                      <a:pt x="5" y="5"/>
                    </a:lnTo>
                    <a:lnTo>
                      <a:pt x="5" y="5"/>
                    </a:lnTo>
                    <a:lnTo>
                      <a:pt x="0" y="5"/>
                    </a:lnTo>
                    <a:lnTo>
                      <a:pt x="0" y="0"/>
                    </a:lnTo>
                    <a:lnTo>
                      <a:pt x="5" y="0"/>
                    </a:lnTo>
                    <a:close/>
                  </a:path>
                </a:pathLst>
              </a:custGeom>
              <a:solidFill>
                <a:srgbClr val="65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57" name="Freeform 465"/>
              <p:cNvSpPr>
                <a:spLocks/>
              </p:cNvSpPr>
              <p:nvPr/>
            </p:nvSpPr>
            <p:spPr bwMode="auto">
              <a:xfrm>
                <a:off x="4507" y="2799"/>
                <a:ext cx="78" cy="32"/>
              </a:xfrm>
              <a:custGeom>
                <a:avLst/>
                <a:gdLst>
                  <a:gd name="T0" fmla="*/ 0 w 78"/>
                  <a:gd name="T1" fmla="*/ 32 h 32"/>
                  <a:gd name="T2" fmla="*/ 12 w 78"/>
                  <a:gd name="T3" fmla="*/ 18 h 32"/>
                  <a:gd name="T4" fmla="*/ 32 w 78"/>
                  <a:gd name="T5" fmla="*/ 9 h 32"/>
                  <a:gd name="T6" fmla="*/ 53 w 78"/>
                  <a:gd name="T7" fmla="*/ 0 h 32"/>
                  <a:gd name="T8" fmla="*/ 53 w 78"/>
                  <a:gd name="T9" fmla="*/ 0 h 32"/>
                  <a:gd name="T10" fmla="*/ 70 w 78"/>
                  <a:gd name="T11" fmla="*/ 5 h 32"/>
                  <a:gd name="T12" fmla="*/ 73 w 78"/>
                  <a:gd name="T13" fmla="*/ 9 h 32"/>
                  <a:gd name="T14" fmla="*/ 78 w 78"/>
                  <a:gd name="T15" fmla="*/ 14 h 32"/>
                  <a:gd name="T16" fmla="*/ 78 w 78"/>
                  <a:gd name="T17" fmla="*/ 14 h 32"/>
                  <a:gd name="T18" fmla="*/ 78 w 78"/>
                  <a:gd name="T19" fmla="*/ 18 h 32"/>
                  <a:gd name="T20" fmla="*/ 78 w 78"/>
                  <a:gd name="T21" fmla="*/ 23 h 32"/>
                  <a:gd name="T22" fmla="*/ 78 w 78"/>
                  <a:gd name="T23" fmla="*/ 23 h 32"/>
                  <a:gd name="T24" fmla="*/ 78 w 78"/>
                  <a:gd name="T25" fmla="*/ 23 h 32"/>
                  <a:gd name="T26" fmla="*/ 70 w 78"/>
                  <a:gd name="T27" fmla="*/ 23 h 32"/>
                  <a:gd name="T28" fmla="*/ 48 w 78"/>
                  <a:gd name="T29" fmla="*/ 23 h 32"/>
                  <a:gd name="T30" fmla="*/ 20 w 78"/>
                  <a:gd name="T31" fmla="*/ 28 h 32"/>
                  <a:gd name="T32" fmla="*/ 20 w 78"/>
                  <a:gd name="T33" fmla="*/ 28 h 32"/>
                  <a:gd name="T34" fmla="*/ 0 w 78"/>
                  <a:gd name="T3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32">
                    <a:moveTo>
                      <a:pt x="0" y="32"/>
                    </a:moveTo>
                    <a:lnTo>
                      <a:pt x="12" y="18"/>
                    </a:lnTo>
                    <a:lnTo>
                      <a:pt x="32" y="9"/>
                    </a:lnTo>
                    <a:lnTo>
                      <a:pt x="53" y="0"/>
                    </a:lnTo>
                    <a:lnTo>
                      <a:pt x="53" y="0"/>
                    </a:lnTo>
                    <a:lnTo>
                      <a:pt x="70" y="5"/>
                    </a:lnTo>
                    <a:lnTo>
                      <a:pt x="73" y="9"/>
                    </a:lnTo>
                    <a:lnTo>
                      <a:pt x="78" y="14"/>
                    </a:lnTo>
                    <a:lnTo>
                      <a:pt x="78" y="14"/>
                    </a:lnTo>
                    <a:lnTo>
                      <a:pt x="78" y="18"/>
                    </a:lnTo>
                    <a:lnTo>
                      <a:pt x="78" y="23"/>
                    </a:lnTo>
                    <a:lnTo>
                      <a:pt x="78" y="23"/>
                    </a:lnTo>
                    <a:lnTo>
                      <a:pt x="78" y="23"/>
                    </a:lnTo>
                    <a:lnTo>
                      <a:pt x="70" y="23"/>
                    </a:lnTo>
                    <a:lnTo>
                      <a:pt x="48" y="23"/>
                    </a:lnTo>
                    <a:lnTo>
                      <a:pt x="20" y="28"/>
                    </a:lnTo>
                    <a:lnTo>
                      <a:pt x="20" y="28"/>
                    </a:lnTo>
                    <a:lnTo>
                      <a:pt x="0" y="32"/>
                    </a:lnTo>
                    <a:close/>
                  </a:path>
                </a:pathLst>
              </a:custGeom>
              <a:solidFill>
                <a:srgbClr val="0098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58" name="Freeform 466"/>
              <p:cNvSpPr>
                <a:spLocks/>
              </p:cNvSpPr>
              <p:nvPr/>
            </p:nvSpPr>
            <p:spPr bwMode="auto">
              <a:xfrm>
                <a:off x="4610" y="2845"/>
                <a:ext cx="66" cy="239"/>
              </a:xfrm>
              <a:custGeom>
                <a:avLst/>
                <a:gdLst>
                  <a:gd name="T0" fmla="*/ 28 w 66"/>
                  <a:gd name="T1" fmla="*/ 0 h 239"/>
                  <a:gd name="T2" fmla="*/ 36 w 66"/>
                  <a:gd name="T3" fmla="*/ 5 h 239"/>
                  <a:gd name="T4" fmla="*/ 45 w 66"/>
                  <a:gd name="T5" fmla="*/ 19 h 239"/>
                  <a:gd name="T6" fmla="*/ 49 w 66"/>
                  <a:gd name="T7" fmla="*/ 27 h 239"/>
                  <a:gd name="T8" fmla="*/ 49 w 66"/>
                  <a:gd name="T9" fmla="*/ 27 h 239"/>
                  <a:gd name="T10" fmla="*/ 49 w 66"/>
                  <a:gd name="T11" fmla="*/ 36 h 239"/>
                  <a:gd name="T12" fmla="*/ 53 w 66"/>
                  <a:gd name="T13" fmla="*/ 50 h 239"/>
                  <a:gd name="T14" fmla="*/ 58 w 66"/>
                  <a:gd name="T15" fmla="*/ 64 h 239"/>
                  <a:gd name="T16" fmla="*/ 58 w 66"/>
                  <a:gd name="T17" fmla="*/ 64 h 239"/>
                  <a:gd name="T18" fmla="*/ 61 w 66"/>
                  <a:gd name="T19" fmla="*/ 115 h 239"/>
                  <a:gd name="T20" fmla="*/ 66 w 66"/>
                  <a:gd name="T21" fmla="*/ 193 h 239"/>
                  <a:gd name="T22" fmla="*/ 53 w 66"/>
                  <a:gd name="T23" fmla="*/ 235 h 239"/>
                  <a:gd name="T24" fmla="*/ 53 w 66"/>
                  <a:gd name="T25" fmla="*/ 235 h 239"/>
                  <a:gd name="T26" fmla="*/ 33 w 66"/>
                  <a:gd name="T27" fmla="*/ 239 h 239"/>
                  <a:gd name="T28" fmla="*/ 12 w 66"/>
                  <a:gd name="T29" fmla="*/ 239 h 239"/>
                  <a:gd name="T30" fmla="*/ 0 w 66"/>
                  <a:gd name="T31" fmla="*/ 235 h 239"/>
                  <a:gd name="T32" fmla="*/ 0 w 66"/>
                  <a:gd name="T33" fmla="*/ 235 h 239"/>
                  <a:gd name="T34" fmla="*/ 28 w 66"/>
                  <a:gd name="T3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239">
                    <a:moveTo>
                      <a:pt x="28" y="0"/>
                    </a:moveTo>
                    <a:lnTo>
                      <a:pt x="36" y="5"/>
                    </a:lnTo>
                    <a:lnTo>
                      <a:pt x="45" y="19"/>
                    </a:lnTo>
                    <a:lnTo>
                      <a:pt x="49" y="27"/>
                    </a:lnTo>
                    <a:lnTo>
                      <a:pt x="49" y="27"/>
                    </a:lnTo>
                    <a:lnTo>
                      <a:pt x="49" y="36"/>
                    </a:lnTo>
                    <a:lnTo>
                      <a:pt x="53" y="50"/>
                    </a:lnTo>
                    <a:lnTo>
                      <a:pt x="58" y="64"/>
                    </a:lnTo>
                    <a:lnTo>
                      <a:pt x="58" y="64"/>
                    </a:lnTo>
                    <a:lnTo>
                      <a:pt x="61" y="115"/>
                    </a:lnTo>
                    <a:lnTo>
                      <a:pt x="66" y="193"/>
                    </a:lnTo>
                    <a:lnTo>
                      <a:pt x="53" y="235"/>
                    </a:lnTo>
                    <a:lnTo>
                      <a:pt x="53" y="235"/>
                    </a:lnTo>
                    <a:lnTo>
                      <a:pt x="33" y="239"/>
                    </a:lnTo>
                    <a:lnTo>
                      <a:pt x="12" y="239"/>
                    </a:lnTo>
                    <a:lnTo>
                      <a:pt x="0" y="235"/>
                    </a:lnTo>
                    <a:lnTo>
                      <a:pt x="0" y="235"/>
                    </a:lnTo>
                    <a:lnTo>
                      <a:pt x="28" y="0"/>
                    </a:lnTo>
                    <a:close/>
                  </a:path>
                </a:pathLst>
              </a:custGeom>
              <a:solidFill>
                <a:srgbClr val="0098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59" name="Freeform 467"/>
              <p:cNvSpPr>
                <a:spLocks/>
              </p:cNvSpPr>
              <p:nvPr/>
            </p:nvSpPr>
            <p:spPr bwMode="auto">
              <a:xfrm>
                <a:off x="4634" y="2914"/>
                <a:ext cx="29" cy="157"/>
              </a:xfrm>
              <a:custGeom>
                <a:avLst/>
                <a:gdLst>
                  <a:gd name="T0" fmla="*/ 21 w 29"/>
                  <a:gd name="T1" fmla="*/ 0 h 157"/>
                  <a:gd name="T2" fmla="*/ 21 w 29"/>
                  <a:gd name="T3" fmla="*/ 9 h 157"/>
                  <a:gd name="T4" fmla="*/ 25 w 29"/>
                  <a:gd name="T5" fmla="*/ 18 h 157"/>
                  <a:gd name="T6" fmla="*/ 25 w 29"/>
                  <a:gd name="T7" fmla="*/ 23 h 157"/>
                  <a:gd name="T8" fmla="*/ 25 w 29"/>
                  <a:gd name="T9" fmla="*/ 23 h 157"/>
                  <a:gd name="T10" fmla="*/ 21 w 29"/>
                  <a:gd name="T11" fmla="*/ 42 h 157"/>
                  <a:gd name="T12" fmla="*/ 21 w 29"/>
                  <a:gd name="T13" fmla="*/ 65 h 157"/>
                  <a:gd name="T14" fmla="*/ 25 w 29"/>
                  <a:gd name="T15" fmla="*/ 65 h 157"/>
                  <a:gd name="T16" fmla="*/ 25 w 29"/>
                  <a:gd name="T17" fmla="*/ 65 h 157"/>
                  <a:gd name="T18" fmla="*/ 25 w 29"/>
                  <a:gd name="T19" fmla="*/ 55 h 157"/>
                  <a:gd name="T20" fmla="*/ 29 w 29"/>
                  <a:gd name="T21" fmla="*/ 46 h 157"/>
                  <a:gd name="T22" fmla="*/ 29 w 29"/>
                  <a:gd name="T23" fmla="*/ 51 h 157"/>
                  <a:gd name="T24" fmla="*/ 29 w 29"/>
                  <a:gd name="T25" fmla="*/ 51 h 157"/>
                  <a:gd name="T26" fmla="*/ 29 w 29"/>
                  <a:gd name="T27" fmla="*/ 55 h 157"/>
                  <a:gd name="T28" fmla="*/ 25 w 29"/>
                  <a:gd name="T29" fmla="*/ 65 h 157"/>
                  <a:gd name="T30" fmla="*/ 25 w 29"/>
                  <a:gd name="T31" fmla="*/ 79 h 157"/>
                  <a:gd name="T32" fmla="*/ 25 w 29"/>
                  <a:gd name="T33" fmla="*/ 79 h 157"/>
                  <a:gd name="T34" fmla="*/ 21 w 29"/>
                  <a:gd name="T35" fmla="*/ 93 h 157"/>
                  <a:gd name="T36" fmla="*/ 17 w 29"/>
                  <a:gd name="T37" fmla="*/ 107 h 157"/>
                  <a:gd name="T38" fmla="*/ 21 w 29"/>
                  <a:gd name="T39" fmla="*/ 110 h 157"/>
                  <a:gd name="T40" fmla="*/ 21 w 29"/>
                  <a:gd name="T41" fmla="*/ 110 h 157"/>
                  <a:gd name="T42" fmla="*/ 21 w 29"/>
                  <a:gd name="T43" fmla="*/ 119 h 157"/>
                  <a:gd name="T44" fmla="*/ 25 w 29"/>
                  <a:gd name="T45" fmla="*/ 124 h 157"/>
                  <a:gd name="T46" fmla="*/ 29 w 29"/>
                  <a:gd name="T47" fmla="*/ 124 h 157"/>
                  <a:gd name="T48" fmla="*/ 29 w 29"/>
                  <a:gd name="T49" fmla="*/ 124 h 157"/>
                  <a:gd name="T50" fmla="*/ 25 w 29"/>
                  <a:gd name="T51" fmla="*/ 124 h 157"/>
                  <a:gd name="T52" fmla="*/ 21 w 29"/>
                  <a:gd name="T53" fmla="*/ 124 h 157"/>
                  <a:gd name="T54" fmla="*/ 21 w 29"/>
                  <a:gd name="T55" fmla="*/ 133 h 157"/>
                  <a:gd name="T56" fmla="*/ 21 w 29"/>
                  <a:gd name="T57" fmla="*/ 133 h 157"/>
                  <a:gd name="T58" fmla="*/ 17 w 29"/>
                  <a:gd name="T59" fmla="*/ 147 h 157"/>
                  <a:gd name="T60" fmla="*/ 17 w 29"/>
                  <a:gd name="T61" fmla="*/ 152 h 157"/>
                  <a:gd name="T62" fmla="*/ 17 w 29"/>
                  <a:gd name="T63" fmla="*/ 147 h 157"/>
                  <a:gd name="T64" fmla="*/ 17 w 29"/>
                  <a:gd name="T65" fmla="*/ 147 h 157"/>
                  <a:gd name="T66" fmla="*/ 12 w 29"/>
                  <a:gd name="T67" fmla="*/ 143 h 157"/>
                  <a:gd name="T68" fmla="*/ 12 w 29"/>
                  <a:gd name="T69" fmla="*/ 143 h 157"/>
                  <a:gd name="T70" fmla="*/ 12 w 29"/>
                  <a:gd name="T71" fmla="*/ 143 h 157"/>
                  <a:gd name="T72" fmla="*/ 12 w 29"/>
                  <a:gd name="T73" fmla="*/ 143 h 157"/>
                  <a:gd name="T74" fmla="*/ 12 w 29"/>
                  <a:gd name="T75" fmla="*/ 152 h 157"/>
                  <a:gd name="T76" fmla="*/ 9 w 29"/>
                  <a:gd name="T77" fmla="*/ 157 h 157"/>
                  <a:gd name="T78" fmla="*/ 9 w 29"/>
                  <a:gd name="T79" fmla="*/ 157 h 157"/>
                  <a:gd name="T80" fmla="*/ 9 w 29"/>
                  <a:gd name="T81" fmla="*/ 157 h 157"/>
                  <a:gd name="T82" fmla="*/ 4 w 29"/>
                  <a:gd name="T83" fmla="*/ 129 h 157"/>
                  <a:gd name="T84" fmla="*/ 0 w 29"/>
                  <a:gd name="T85" fmla="*/ 83 h 157"/>
                  <a:gd name="T86" fmla="*/ 0 w 29"/>
                  <a:gd name="T87" fmla="*/ 46 h 157"/>
                  <a:gd name="T88" fmla="*/ 0 w 29"/>
                  <a:gd name="T89" fmla="*/ 46 h 157"/>
                  <a:gd name="T90" fmla="*/ 4 w 29"/>
                  <a:gd name="T91" fmla="*/ 28 h 157"/>
                  <a:gd name="T92" fmla="*/ 12 w 29"/>
                  <a:gd name="T93" fmla="*/ 9 h 157"/>
                  <a:gd name="T94" fmla="*/ 21 w 29"/>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157">
                    <a:moveTo>
                      <a:pt x="21" y="0"/>
                    </a:moveTo>
                    <a:lnTo>
                      <a:pt x="21" y="9"/>
                    </a:lnTo>
                    <a:lnTo>
                      <a:pt x="25" y="18"/>
                    </a:lnTo>
                    <a:lnTo>
                      <a:pt x="25" y="23"/>
                    </a:lnTo>
                    <a:lnTo>
                      <a:pt x="25" y="23"/>
                    </a:lnTo>
                    <a:lnTo>
                      <a:pt x="21" y="42"/>
                    </a:lnTo>
                    <a:lnTo>
                      <a:pt x="21" y="65"/>
                    </a:lnTo>
                    <a:lnTo>
                      <a:pt x="25" y="65"/>
                    </a:lnTo>
                    <a:lnTo>
                      <a:pt x="25" y="65"/>
                    </a:lnTo>
                    <a:lnTo>
                      <a:pt x="25" y="55"/>
                    </a:lnTo>
                    <a:lnTo>
                      <a:pt x="29" y="46"/>
                    </a:lnTo>
                    <a:lnTo>
                      <a:pt x="29" y="51"/>
                    </a:lnTo>
                    <a:lnTo>
                      <a:pt x="29" y="51"/>
                    </a:lnTo>
                    <a:lnTo>
                      <a:pt x="29" y="55"/>
                    </a:lnTo>
                    <a:lnTo>
                      <a:pt x="25" y="65"/>
                    </a:lnTo>
                    <a:lnTo>
                      <a:pt x="25" y="79"/>
                    </a:lnTo>
                    <a:lnTo>
                      <a:pt x="25" y="79"/>
                    </a:lnTo>
                    <a:lnTo>
                      <a:pt x="21" y="93"/>
                    </a:lnTo>
                    <a:lnTo>
                      <a:pt x="17" y="107"/>
                    </a:lnTo>
                    <a:lnTo>
                      <a:pt x="21" y="110"/>
                    </a:lnTo>
                    <a:lnTo>
                      <a:pt x="21" y="110"/>
                    </a:lnTo>
                    <a:lnTo>
                      <a:pt x="21" y="119"/>
                    </a:lnTo>
                    <a:lnTo>
                      <a:pt x="25" y="124"/>
                    </a:lnTo>
                    <a:lnTo>
                      <a:pt x="29" y="124"/>
                    </a:lnTo>
                    <a:lnTo>
                      <a:pt x="29" y="124"/>
                    </a:lnTo>
                    <a:lnTo>
                      <a:pt x="25" y="124"/>
                    </a:lnTo>
                    <a:lnTo>
                      <a:pt x="21" y="124"/>
                    </a:lnTo>
                    <a:lnTo>
                      <a:pt x="21" y="133"/>
                    </a:lnTo>
                    <a:lnTo>
                      <a:pt x="21" y="133"/>
                    </a:lnTo>
                    <a:lnTo>
                      <a:pt x="17" y="147"/>
                    </a:lnTo>
                    <a:lnTo>
                      <a:pt x="17" y="152"/>
                    </a:lnTo>
                    <a:lnTo>
                      <a:pt x="17" y="147"/>
                    </a:lnTo>
                    <a:lnTo>
                      <a:pt x="17" y="147"/>
                    </a:lnTo>
                    <a:lnTo>
                      <a:pt x="12" y="143"/>
                    </a:lnTo>
                    <a:lnTo>
                      <a:pt x="12" y="143"/>
                    </a:lnTo>
                    <a:lnTo>
                      <a:pt x="12" y="143"/>
                    </a:lnTo>
                    <a:lnTo>
                      <a:pt x="12" y="143"/>
                    </a:lnTo>
                    <a:lnTo>
                      <a:pt x="12" y="152"/>
                    </a:lnTo>
                    <a:lnTo>
                      <a:pt x="9" y="157"/>
                    </a:lnTo>
                    <a:lnTo>
                      <a:pt x="9" y="157"/>
                    </a:lnTo>
                    <a:lnTo>
                      <a:pt x="9" y="157"/>
                    </a:lnTo>
                    <a:lnTo>
                      <a:pt x="4" y="129"/>
                    </a:lnTo>
                    <a:lnTo>
                      <a:pt x="0" y="83"/>
                    </a:lnTo>
                    <a:lnTo>
                      <a:pt x="0" y="46"/>
                    </a:lnTo>
                    <a:lnTo>
                      <a:pt x="0" y="46"/>
                    </a:lnTo>
                    <a:lnTo>
                      <a:pt x="4" y="28"/>
                    </a:lnTo>
                    <a:lnTo>
                      <a:pt x="12" y="9"/>
                    </a:lnTo>
                    <a:lnTo>
                      <a:pt x="21" y="0"/>
                    </a:lnTo>
                    <a:close/>
                  </a:path>
                </a:pathLst>
              </a:custGeom>
              <a:solidFill>
                <a:srgbClr val="006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60" name="Freeform 468"/>
              <p:cNvSpPr>
                <a:spLocks/>
              </p:cNvSpPr>
              <p:nvPr/>
            </p:nvSpPr>
            <p:spPr bwMode="auto">
              <a:xfrm>
                <a:off x="4378" y="2822"/>
                <a:ext cx="277" cy="354"/>
              </a:xfrm>
              <a:custGeom>
                <a:avLst/>
                <a:gdLst>
                  <a:gd name="T0" fmla="*/ 219 w 277"/>
                  <a:gd name="T1" fmla="*/ 5 h 354"/>
                  <a:gd name="T2" fmla="*/ 256 w 277"/>
                  <a:gd name="T3" fmla="*/ 19 h 354"/>
                  <a:gd name="T4" fmla="*/ 265 w 277"/>
                  <a:gd name="T5" fmla="*/ 23 h 354"/>
                  <a:gd name="T6" fmla="*/ 277 w 277"/>
                  <a:gd name="T7" fmla="*/ 64 h 354"/>
                  <a:gd name="T8" fmla="*/ 277 w 277"/>
                  <a:gd name="T9" fmla="*/ 69 h 354"/>
                  <a:gd name="T10" fmla="*/ 277 w 277"/>
                  <a:gd name="T11" fmla="*/ 92 h 354"/>
                  <a:gd name="T12" fmla="*/ 277 w 277"/>
                  <a:gd name="T13" fmla="*/ 120 h 354"/>
                  <a:gd name="T14" fmla="*/ 265 w 277"/>
                  <a:gd name="T15" fmla="*/ 249 h 354"/>
                  <a:gd name="T16" fmla="*/ 260 w 277"/>
                  <a:gd name="T17" fmla="*/ 304 h 354"/>
                  <a:gd name="T18" fmla="*/ 240 w 277"/>
                  <a:gd name="T19" fmla="*/ 346 h 354"/>
                  <a:gd name="T20" fmla="*/ 215 w 277"/>
                  <a:gd name="T21" fmla="*/ 351 h 354"/>
                  <a:gd name="T22" fmla="*/ 108 w 277"/>
                  <a:gd name="T23" fmla="*/ 346 h 354"/>
                  <a:gd name="T24" fmla="*/ 99 w 277"/>
                  <a:gd name="T25" fmla="*/ 341 h 354"/>
                  <a:gd name="T26" fmla="*/ 74 w 277"/>
                  <a:gd name="T27" fmla="*/ 295 h 354"/>
                  <a:gd name="T28" fmla="*/ 74 w 277"/>
                  <a:gd name="T29" fmla="*/ 262 h 354"/>
                  <a:gd name="T30" fmla="*/ 54 w 277"/>
                  <a:gd name="T31" fmla="*/ 272 h 354"/>
                  <a:gd name="T32" fmla="*/ 33 w 277"/>
                  <a:gd name="T33" fmla="*/ 276 h 354"/>
                  <a:gd name="T34" fmla="*/ 13 w 277"/>
                  <a:gd name="T35" fmla="*/ 276 h 354"/>
                  <a:gd name="T36" fmla="*/ 8 w 277"/>
                  <a:gd name="T37" fmla="*/ 262 h 354"/>
                  <a:gd name="T38" fmla="*/ 0 w 277"/>
                  <a:gd name="T39" fmla="*/ 244 h 354"/>
                  <a:gd name="T40" fmla="*/ 0 w 277"/>
                  <a:gd name="T41" fmla="*/ 230 h 354"/>
                  <a:gd name="T42" fmla="*/ 0 w 277"/>
                  <a:gd name="T43" fmla="*/ 216 h 354"/>
                  <a:gd name="T44" fmla="*/ 5 w 277"/>
                  <a:gd name="T45" fmla="*/ 211 h 354"/>
                  <a:gd name="T46" fmla="*/ 13 w 277"/>
                  <a:gd name="T47" fmla="*/ 202 h 354"/>
                  <a:gd name="T48" fmla="*/ 13 w 277"/>
                  <a:gd name="T49" fmla="*/ 194 h 354"/>
                  <a:gd name="T50" fmla="*/ 17 w 277"/>
                  <a:gd name="T51" fmla="*/ 180 h 354"/>
                  <a:gd name="T52" fmla="*/ 21 w 277"/>
                  <a:gd name="T53" fmla="*/ 175 h 354"/>
                  <a:gd name="T54" fmla="*/ 38 w 277"/>
                  <a:gd name="T55" fmla="*/ 134 h 354"/>
                  <a:gd name="T56" fmla="*/ 41 w 277"/>
                  <a:gd name="T57" fmla="*/ 115 h 354"/>
                  <a:gd name="T58" fmla="*/ 38 w 277"/>
                  <a:gd name="T59" fmla="*/ 106 h 354"/>
                  <a:gd name="T60" fmla="*/ 41 w 277"/>
                  <a:gd name="T61" fmla="*/ 101 h 354"/>
                  <a:gd name="T62" fmla="*/ 50 w 277"/>
                  <a:gd name="T63" fmla="*/ 92 h 354"/>
                  <a:gd name="T64" fmla="*/ 54 w 277"/>
                  <a:gd name="T65" fmla="*/ 83 h 354"/>
                  <a:gd name="T66" fmla="*/ 63 w 277"/>
                  <a:gd name="T67" fmla="*/ 45 h 354"/>
                  <a:gd name="T68" fmla="*/ 71 w 277"/>
                  <a:gd name="T69" fmla="*/ 33 h 354"/>
                  <a:gd name="T70" fmla="*/ 116 w 277"/>
                  <a:gd name="T71" fmla="*/ 14 h 354"/>
                  <a:gd name="T72" fmla="*/ 136 w 277"/>
                  <a:gd name="T73" fmla="*/ 9 h 354"/>
                  <a:gd name="T74" fmla="*/ 174 w 277"/>
                  <a:gd name="T7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7" h="354">
                    <a:moveTo>
                      <a:pt x="207" y="0"/>
                    </a:moveTo>
                    <a:lnTo>
                      <a:pt x="219" y="5"/>
                    </a:lnTo>
                    <a:lnTo>
                      <a:pt x="240" y="14"/>
                    </a:lnTo>
                    <a:lnTo>
                      <a:pt x="256" y="19"/>
                    </a:lnTo>
                    <a:lnTo>
                      <a:pt x="256" y="19"/>
                    </a:lnTo>
                    <a:lnTo>
                      <a:pt x="265" y="23"/>
                    </a:lnTo>
                    <a:lnTo>
                      <a:pt x="273" y="36"/>
                    </a:lnTo>
                    <a:lnTo>
                      <a:pt x="277" y="64"/>
                    </a:lnTo>
                    <a:lnTo>
                      <a:pt x="277" y="64"/>
                    </a:lnTo>
                    <a:lnTo>
                      <a:pt x="277" y="69"/>
                    </a:lnTo>
                    <a:lnTo>
                      <a:pt x="277" y="83"/>
                    </a:lnTo>
                    <a:lnTo>
                      <a:pt x="277" y="92"/>
                    </a:lnTo>
                    <a:lnTo>
                      <a:pt x="277" y="92"/>
                    </a:lnTo>
                    <a:lnTo>
                      <a:pt x="277" y="120"/>
                    </a:lnTo>
                    <a:lnTo>
                      <a:pt x="273" y="166"/>
                    </a:lnTo>
                    <a:lnTo>
                      <a:pt x="265" y="249"/>
                    </a:lnTo>
                    <a:lnTo>
                      <a:pt x="265" y="249"/>
                    </a:lnTo>
                    <a:lnTo>
                      <a:pt x="260" y="304"/>
                    </a:lnTo>
                    <a:lnTo>
                      <a:pt x="252" y="332"/>
                    </a:lnTo>
                    <a:lnTo>
                      <a:pt x="240" y="346"/>
                    </a:lnTo>
                    <a:lnTo>
                      <a:pt x="240" y="346"/>
                    </a:lnTo>
                    <a:lnTo>
                      <a:pt x="215" y="351"/>
                    </a:lnTo>
                    <a:lnTo>
                      <a:pt x="165" y="354"/>
                    </a:lnTo>
                    <a:lnTo>
                      <a:pt x="108" y="346"/>
                    </a:lnTo>
                    <a:lnTo>
                      <a:pt x="108" y="346"/>
                    </a:lnTo>
                    <a:lnTo>
                      <a:pt x="99" y="341"/>
                    </a:lnTo>
                    <a:lnTo>
                      <a:pt x="83" y="327"/>
                    </a:lnTo>
                    <a:lnTo>
                      <a:pt x="74" y="295"/>
                    </a:lnTo>
                    <a:lnTo>
                      <a:pt x="74" y="295"/>
                    </a:lnTo>
                    <a:lnTo>
                      <a:pt x="74" y="262"/>
                    </a:lnTo>
                    <a:lnTo>
                      <a:pt x="66" y="267"/>
                    </a:lnTo>
                    <a:lnTo>
                      <a:pt x="54" y="272"/>
                    </a:lnTo>
                    <a:lnTo>
                      <a:pt x="33" y="276"/>
                    </a:lnTo>
                    <a:lnTo>
                      <a:pt x="33" y="276"/>
                    </a:lnTo>
                    <a:lnTo>
                      <a:pt x="21" y="276"/>
                    </a:lnTo>
                    <a:lnTo>
                      <a:pt x="13" y="276"/>
                    </a:lnTo>
                    <a:lnTo>
                      <a:pt x="8" y="262"/>
                    </a:lnTo>
                    <a:lnTo>
                      <a:pt x="8" y="262"/>
                    </a:lnTo>
                    <a:lnTo>
                      <a:pt x="5" y="258"/>
                    </a:lnTo>
                    <a:lnTo>
                      <a:pt x="0" y="244"/>
                    </a:lnTo>
                    <a:lnTo>
                      <a:pt x="0" y="230"/>
                    </a:lnTo>
                    <a:lnTo>
                      <a:pt x="0" y="230"/>
                    </a:lnTo>
                    <a:lnTo>
                      <a:pt x="0" y="225"/>
                    </a:lnTo>
                    <a:lnTo>
                      <a:pt x="0" y="216"/>
                    </a:lnTo>
                    <a:lnTo>
                      <a:pt x="5" y="211"/>
                    </a:lnTo>
                    <a:lnTo>
                      <a:pt x="5" y="211"/>
                    </a:lnTo>
                    <a:lnTo>
                      <a:pt x="8" y="208"/>
                    </a:lnTo>
                    <a:lnTo>
                      <a:pt x="13" y="202"/>
                    </a:lnTo>
                    <a:lnTo>
                      <a:pt x="13" y="194"/>
                    </a:lnTo>
                    <a:lnTo>
                      <a:pt x="13" y="194"/>
                    </a:lnTo>
                    <a:lnTo>
                      <a:pt x="13" y="185"/>
                    </a:lnTo>
                    <a:lnTo>
                      <a:pt x="17" y="180"/>
                    </a:lnTo>
                    <a:lnTo>
                      <a:pt x="21" y="175"/>
                    </a:lnTo>
                    <a:lnTo>
                      <a:pt x="21" y="175"/>
                    </a:lnTo>
                    <a:lnTo>
                      <a:pt x="29" y="157"/>
                    </a:lnTo>
                    <a:lnTo>
                      <a:pt x="38" y="134"/>
                    </a:lnTo>
                    <a:lnTo>
                      <a:pt x="41" y="115"/>
                    </a:lnTo>
                    <a:lnTo>
                      <a:pt x="41" y="115"/>
                    </a:lnTo>
                    <a:lnTo>
                      <a:pt x="38" y="110"/>
                    </a:lnTo>
                    <a:lnTo>
                      <a:pt x="38" y="106"/>
                    </a:lnTo>
                    <a:lnTo>
                      <a:pt x="41" y="101"/>
                    </a:lnTo>
                    <a:lnTo>
                      <a:pt x="41" y="101"/>
                    </a:lnTo>
                    <a:lnTo>
                      <a:pt x="46" y="96"/>
                    </a:lnTo>
                    <a:lnTo>
                      <a:pt x="50" y="92"/>
                    </a:lnTo>
                    <a:lnTo>
                      <a:pt x="54" y="83"/>
                    </a:lnTo>
                    <a:lnTo>
                      <a:pt x="54" y="83"/>
                    </a:lnTo>
                    <a:lnTo>
                      <a:pt x="54" y="64"/>
                    </a:lnTo>
                    <a:lnTo>
                      <a:pt x="63" y="45"/>
                    </a:lnTo>
                    <a:lnTo>
                      <a:pt x="71" y="33"/>
                    </a:lnTo>
                    <a:lnTo>
                      <a:pt x="71" y="33"/>
                    </a:lnTo>
                    <a:lnTo>
                      <a:pt x="91" y="23"/>
                    </a:lnTo>
                    <a:lnTo>
                      <a:pt x="116" y="14"/>
                    </a:lnTo>
                    <a:lnTo>
                      <a:pt x="136" y="9"/>
                    </a:lnTo>
                    <a:lnTo>
                      <a:pt x="136" y="9"/>
                    </a:lnTo>
                    <a:lnTo>
                      <a:pt x="149" y="5"/>
                    </a:lnTo>
                    <a:lnTo>
                      <a:pt x="174" y="0"/>
                    </a:lnTo>
                    <a:lnTo>
                      <a:pt x="207" y="0"/>
                    </a:lnTo>
                    <a:close/>
                  </a:path>
                </a:pathLst>
              </a:custGeom>
              <a:solidFill>
                <a:srgbClr val="0098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61" name="Freeform 469"/>
              <p:cNvSpPr>
                <a:spLocks/>
              </p:cNvSpPr>
              <p:nvPr/>
            </p:nvSpPr>
            <p:spPr bwMode="auto">
              <a:xfrm>
                <a:off x="4452" y="2822"/>
                <a:ext cx="191" cy="36"/>
              </a:xfrm>
              <a:custGeom>
                <a:avLst/>
                <a:gdLst>
                  <a:gd name="T0" fmla="*/ 5 w 191"/>
                  <a:gd name="T1" fmla="*/ 33 h 36"/>
                  <a:gd name="T2" fmla="*/ 22 w 191"/>
                  <a:gd name="T3" fmla="*/ 28 h 36"/>
                  <a:gd name="T4" fmla="*/ 45 w 191"/>
                  <a:gd name="T5" fmla="*/ 19 h 36"/>
                  <a:gd name="T6" fmla="*/ 62 w 191"/>
                  <a:gd name="T7" fmla="*/ 9 h 36"/>
                  <a:gd name="T8" fmla="*/ 62 w 191"/>
                  <a:gd name="T9" fmla="*/ 9 h 36"/>
                  <a:gd name="T10" fmla="*/ 75 w 191"/>
                  <a:gd name="T11" fmla="*/ 5 h 36"/>
                  <a:gd name="T12" fmla="*/ 100 w 191"/>
                  <a:gd name="T13" fmla="*/ 0 h 36"/>
                  <a:gd name="T14" fmla="*/ 128 w 191"/>
                  <a:gd name="T15" fmla="*/ 0 h 36"/>
                  <a:gd name="T16" fmla="*/ 128 w 191"/>
                  <a:gd name="T17" fmla="*/ 0 h 36"/>
                  <a:gd name="T18" fmla="*/ 136 w 191"/>
                  <a:gd name="T19" fmla="*/ 5 h 36"/>
                  <a:gd name="T20" fmla="*/ 158 w 191"/>
                  <a:gd name="T21" fmla="*/ 14 h 36"/>
                  <a:gd name="T22" fmla="*/ 174 w 191"/>
                  <a:gd name="T23" fmla="*/ 19 h 36"/>
                  <a:gd name="T24" fmla="*/ 174 w 191"/>
                  <a:gd name="T25" fmla="*/ 19 h 36"/>
                  <a:gd name="T26" fmla="*/ 182 w 191"/>
                  <a:gd name="T27" fmla="*/ 23 h 36"/>
                  <a:gd name="T28" fmla="*/ 186 w 191"/>
                  <a:gd name="T29" fmla="*/ 28 h 36"/>
                  <a:gd name="T30" fmla="*/ 191 w 191"/>
                  <a:gd name="T31" fmla="*/ 33 h 36"/>
                  <a:gd name="T32" fmla="*/ 191 w 191"/>
                  <a:gd name="T33" fmla="*/ 33 h 36"/>
                  <a:gd name="T34" fmla="*/ 191 w 191"/>
                  <a:gd name="T35" fmla="*/ 36 h 36"/>
                  <a:gd name="T36" fmla="*/ 186 w 191"/>
                  <a:gd name="T37" fmla="*/ 36 h 36"/>
                  <a:gd name="T38" fmla="*/ 182 w 191"/>
                  <a:gd name="T39" fmla="*/ 33 h 36"/>
                  <a:gd name="T40" fmla="*/ 182 w 191"/>
                  <a:gd name="T41" fmla="*/ 33 h 36"/>
                  <a:gd name="T42" fmla="*/ 174 w 191"/>
                  <a:gd name="T43" fmla="*/ 28 h 36"/>
                  <a:gd name="T44" fmla="*/ 166 w 191"/>
                  <a:gd name="T45" fmla="*/ 28 h 36"/>
                  <a:gd name="T46" fmla="*/ 158 w 191"/>
                  <a:gd name="T47" fmla="*/ 28 h 36"/>
                  <a:gd name="T48" fmla="*/ 158 w 191"/>
                  <a:gd name="T49" fmla="*/ 28 h 36"/>
                  <a:gd name="T50" fmla="*/ 149 w 191"/>
                  <a:gd name="T51" fmla="*/ 33 h 36"/>
                  <a:gd name="T52" fmla="*/ 136 w 191"/>
                  <a:gd name="T53" fmla="*/ 33 h 36"/>
                  <a:gd name="T54" fmla="*/ 133 w 191"/>
                  <a:gd name="T55" fmla="*/ 28 h 36"/>
                  <a:gd name="T56" fmla="*/ 133 w 191"/>
                  <a:gd name="T57" fmla="*/ 28 h 36"/>
                  <a:gd name="T58" fmla="*/ 125 w 191"/>
                  <a:gd name="T59" fmla="*/ 28 h 36"/>
                  <a:gd name="T60" fmla="*/ 112 w 191"/>
                  <a:gd name="T61" fmla="*/ 33 h 36"/>
                  <a:gd name="T62" fmla="*/ 103 w 191"/>
                  <a:gd name="T63" fmla="*/ 33 h 36"/>
                  <a:gd name="T64" fmla="*/ 103 w 191"/>
                  <a:gd name="T65" fmla="*/ 33 h 36"/>
                  <a:gd name="T66" fmla="*/ 95 w 191"/>
                  <a:gd name="T67" fmla="*/ 33 h 36"/>
                  <a:gd name="T68" fmla="*/ 87 w 191"/>
                  <a:gd name="T69" fmla="*/ 33 h 36"/>
                  <a:gd name="T70" fmla="*/ 80 w 191"/>
                  <a:gd name="T71" fmla="*/ 33 h 36"/>
                  <a:gd name="T72" fmla="*/ 80 w 191"/>
                  <a:gd name="T73" fmla="*/ 33 h 36"/>
                  <a:gd name="T74" fmla="*/ 67 w 191"/>
                  <a:gd name="T75" fmla="*/ 33 h 36"/>
                  <a:gd name="T76" fmla="*/ 55 w 191"/>
                  <a:gd name="T77" fmla="*/ 33 h 36"/>
                  <a:gd name="T78" fmla="*/ 38 w 191"/>
                  <a:gd name="T79" fmla="*/ 33 h 36"/>
                  <a:gd name="T80" fmla="*/ 38 w 191"/>
                  <a:gd name="T81" fmla="*/ 33 h 36"/>
                  <a:gd name="T82" fmla="*/ 25 w 191"/>
                  <a:gd name="T83" fmla="*/ 36 h 36"/>
                  <a:gd name="T84" fmla="*/ 17 w 191"/>
                  <a:gd name="T85" fmla="*/ 36 h 36"/>
                  <a:gd name="T86" fmla="*/ 13 w 191"/>
                  <a:gd name="T87" fmla="*/ 36 h 36"/>
                  <a:gd name="T88" fmla="*/ 13 w 191"/>
                  <a:gd name="T89" fmla="*/ 36 h 36"/>
                  <a:gd name="T90" fmla="*/ 5 w 191"/>
                  <a:gd name="T91" fmla="*/ 36 h 36"/>
                  <a:gd name="T92" fmla="*/ 0 w 191"/>
                  <a:gd name="T93" fmla="*/ 36 h 36"/>
                  <a:gd name="T94" fmla="*/ 5 w 191"/>
                  <a:gd name="T95"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 h="36">
                    <a:moveTo>
                      <a:pt x="5" y="33"/>
                    </a:moveTo>
                    <a:lnTo>
                      <a:pt x="22" y="28"/>
                    </a:lnTo>
                    <a:lnTo>
                      <a:pt x="45" y="19"/>
                    </a:lnTo>
                    <a:lnTo>
                      <a:pt x="62" y="9"/>
                    </a:lnTo>
                    <a:lnTo>
                      <a:pt x="62" y="9"/>
                    </a:lnTo>
                    <a:lnTo>
                      <a:pt x="75" y="5"/>
                    </a:lnTo>
                    <a:lnTo>
                      <a:pt x="100" y="0"/>
                    </a:lnTo>
                    <a:lnTo>
                      <a:pt x="128" y="0"/>
                    </a:lnTo>
                    <a:lnTo>
                      <a:pt x="128" y="0"/>
                    </a:lnTo>
                    <a:lnTo>
                      <a:pt x="136" y="5"/>
                    </a:lnTo>
                    <a:lnTo>
                      <a:pt x="158" y="14"/>
                    </a:lnTo>
                    <a:lnTo>
                      <a:pt x="174" y="19"/>
                    </a:lnTo>
                    <a:lnTo>
                      <a:pt x="174" y="19"/>
                    </a:lnTo>
                    <a:lnTo>
                      <a:pt x="182" y="23"/>
                    </a:lnTo>
                    <a:lnTo>
                      <a:pt x="186" y="28"/>
                    </a:lnTo>
                    <a:lnTo>
                      <a:pt x="191" y="33"/>
                    </a:lnTo>
                    <a:lnTo>
                      <a:pt x="191" y="33"/>
                    </a:lnTo>
                    <a:lnTo>
                      <a:pt x="191" y="36"/>
                    </a:lnTo>
                    <a:lnTo>
                      <a:pt x="186" y="36"/>
                    </a:lnTo>
                    <a:lnTo>
                      <a:pt x="182" y="33"/>
                    </a:lnTo>
                    <a:lnTo>
                      <a:pt x="182" y="33"/>
                    </a:lnTo>
                    <a:lnTo>
                      <a:pt x="174" y="28"/>
                    </a:lnTo>
                    <a:lnTo>
                      <a:pt x="166" y="28"/>
                    </a:lnTo>
                    <a:lnTo>
                      <a:pt x="158" y="28"/>
                    </a:lnTo>
                    <a:lnTo>
                      <a:pt x="158" y="28"/>
                    </a:lnTo>
                    <a:lnTo>
                      <a:pt x="149" y="33"/>
                    </a:lnTo>
                    <a:lnTo>
                      <a:pt x="136" y="33"/>
                    </a:lnTo>
                    <a:lnTo>
                      <a:pt x="133" y="28"/>
                    </a:lnTo>
                    <a:lnTo>
                      <a:pt x="133" y="28"/>
                    </a:lnTo>
                    <a:lnTo>
                      <a:pt x="125" y="28"/>
                    </a:lnTo>
                    <a:lnTo>
                      <a:pt x="112" y="33"/>
                    </a:lnTo>
                    <a:lnTo>
                      <a:pt x="103" y="33"/>
                    </a:lnTo>
                    <a:lnTo>
                      <a:pt x="103" y="33"/>
                    </a:lnTo>
                    <a:lnTo>
                      <a:pt x="95" y="33"/>
                    </a:lnTo>
                    <a:lnTo>
                      <a:pt x="87" y="33"/>
                    </a:lnTo>
                    <a:lnTo>
                      <a:pt x="80" y="33"/>
                    </a:lnTo>
                    <a:lnTo>
                      <a:pt x="80" y="33"/>
                    </a:lnTo>
                    <a:lnTo>
                      <a:pt x="67" y="33"/>
                    </a:lnTo>
                    <a:lnTo>
                      <a:pt x="55" y="33"/>
                    </a:lnTo>
                    <a:lnTo>
                      <a:pt x="38" y="33"/>
                    </a:lnTo>
                    <a:lnTo>
                      <a:pt x="38" y="33"/>
                    </a:lnTo>
                    <a:lnTo>
                      <a:pt x="25" y="36"/>
                    </a:lnTo>
                    <a:lnTo>
                      <a:pt x="17" y="36"/>
                    </a:lnTo>
                    <a:lnTo>
                      <a:pt x="13" y="36"/>
                    </a:lnTo>
                    <a:lnTo>
                      <a:pt x="13" y="36"/>
                    </a:lnTo>
                    <a:lnTo>
                      <a:pt x="5" y="36"/>
                    </a:lnTo>
                    <a:lnTo>
                      <a:pt x="0" y="36"/>
                    </a:lnTo>
                    <a:lnTo>
                      <a:pt x="5" y="33"/>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62" name="Freeform 470"/>
              <p:cNvSpPr>
                <a:spLocks/>
              </p:cNvSpPr>
              <p:nvPr/>
            </p:nvSpPr>
            <p:spPr bwMode="auto">
              <a:xfrm>
                <a:off x="4428" y="2909"/>
                <a:ext cx="66" cy="189"/>
              </a:xfrm>
              <a:custGeom>
                <a:avLst/>
                <a:gdLst>
                  <a:gd name="T0" fmla="*/ 29 w 66"/>
                  <a:gd name="T1" fmla="*/ 185 h 189"/>
                  <a:gd name="T2" fmla="*/ 29 w 66"/>
                  <a:gd name="T3" fmla="*/ 180 h 189"/>
                  <a:gd name="T4" fmla="*/ 29 w 66"/>
                  <a:gd name="T5" fmla="*/ 166 h 189"/>
                  <a:gd name="T6" fmla="*/ 33 w 66"/>
                  <a:gd name="T7" fmla="*/ 148 h 189"/>
                  <a:gd name="T8" fmla="*/ 33 w 66"/>
                  <a:gd name="T9" fmla="*/ 143 h 189"/>
                  <a:gd name="T10" fmla="*/ 33 w 66"/>
                  <a:gd name="T11" fmla="*/ 129 h 189"/>
                  <a:gd name="T12" fmla="*/ 33 w 66"/>
                  <a:gd name="T13" fmla="*/ 121 h 189"/>
                  <a:gd name="T14" fmla="*/ 37 w 66"/>
                  <a:gd name="T15" fmla="*/ 107 h 189"/>
                  <a:gd name="T16" fmla="*/ 37 w 66"/>
                  <a:gd name="T17" fmla="*/ 98 h 189"/>
                  <a:gd name="T18" fmla="*/ 41 w 66"/>
                  <a:gd name="T19" fmla="*/ 74 h 189"/>
                  <a:gd name="T20" fmla="*/ 46 w 66"/>
                  <a:gd name="T21" fmla="*/ 70 h 189"/>
                  <a:gd name="T22" fmla="*/ 62 w 66"/>
                  <a:gd name="T23" fmla="*/ 60 h 189"/>
                  <a:gd name="T24" fmla="*/ 66 w 66"/>
                  <a:gd name="T25" fmla="*/ 60 h 189"/>
                  <a:gd name="T26" fmla="*/ 58 w 66"/>
                  <a:gd name="T27" fmla="*/ 60 h 189"/>
                  <a:gd name="T28" fmla="*/ 49 w 66"/>
                  <a:gd name="T29" fmla="*/ 65 h 189"/>
                  <a:gd name="T30" fmla="*/ 41 w 66"/>
                  <a:gd name="T31" fmla="*/ 65 h 189"/>
                  <a:gd name="T32" fmla="*/ 41 w 66"/>
                  <a:gd name="T33" fmla="*/ 60 h 189"/>
                  <a:gd name="T34" fmla="*/ 46 w 66"/>
                  <a:gd name="T35" fmla="*/ 51 h 189"/>
                  <a:gd name="T36" fmla="*/ 49 w 66"/>
                  <a:gd name="T37" fmla="*/ 47 h 189"/>
                  <a:gd name="T38" fmla="*/ 54 w 66"/>
                  <a:gd name="T39" fmla="*/ 42 h 189"/>
                  <a:gd name="T40" fmla="*/ 46 w 66"/>
                  <a:gd name="T41" fmla="*/ 47 h 189"/>
                  <a:gd name="T42" fmla="*/ 41 w 66"/>
                  <a:gd name="T43" fmla="*/ 47 h 189"/>
                  <a:gd name="T44" fmla="*/ 41 w 66"/>
                  <a:gd name="T45" fmla="*/ 42 h 189"/>
                  <a:gd name="T46" fmla="*/ 49 w 66"/>
                  <a:gd name="T47" fmla="*/ 33 h 189"/>
                  <a:gd name="T48" fmla="*/ 54 w 66"/>
                  <a:gd name="T49" fmla="*/ 23 h 189"/>
                  <a:gd name="T50" fmla="*/ 54 w 66"/>
                  <a:gd name="T51" fmla="*/ 19 h 189"/>
                  <a:gd name="T52" fmla="*/ 49 w 66"/>
                  <a:gd name="T53" fmla="*/ 28 h 189"/>
                  <a:gd name="T54" fmla="*/ 46 w 66"/>
                  <a:gd name="T55" fmla="*/ 28 h 189"/>
                  <a:gd name="T56" fmla="*/ 41 w 66"/>
                  <a:gd name="T57" fmla="*/ 14 h 189"/>
                  <a:gd name="T58" fmla="*/ 37 w 66"/>
                  <a:gd name="T59" fmla="*/ 0 h 189"/>
                  <a:gd name="T60" fmla="*/ 37 w 66"/>
                  <a:gd name="T61" fmla="*/ 14 h 189"/>
                  <a:gd name="T62" fmla="*/ 41 w 66"/>
                  <a:gd name="T63" fmla="*/ 37 h 189"/>
                  <a:gd name="T64" fmla="*/ 37 w 66"/>
                  <a:gd name="T65" fmla="*/ 47 h 189"/>
                  <a:gd name="T66" fmla="*/ 37 w 66"/>
                  <a:gd name="T67" fmla="*/ 60 h 189"/>
                  <a:gd name="T68" fmla="*/ 37 w 66"/>
                  <a:gd name="T69" fmla="*/ 70 h 189"/>
                  <a:gd name="T70" fmla="*/ 29 w 66"/>
                  <a:gd name="T71" fmla="*/ 79 h 189"/>
                  <a:gd name="T72" fmla="*/ 16 w 66"/>
                  <a:gd name="T73" fmla="*/ 88 h 189"/>
                  <a:gd name="T74" fmla="*/ 0 w 66"/>
                  <a:gd name="T75" fmla="*/ 107 h 189"/>
                  <a:gd name="T76" fmla="*/ 0 w 66"/>
                  <a:gd name="T77" fmla="*/ 107 h 189"/>
                  <a:gd name="T78" fmla="*/ 16 w 66"/>
                  <a:gd name="T79" fmla="*/ 93 h 189"/>
                  <a:gd name="T80" fmla="*/ 21 w 66"/>
                  <a:gd name="T81" fmla="*/ 88 h 189"/>
                  <a:gd name="T82" fmla="*/ 33 w 66"/>
                  <a:gd name="T83" fmla="*/ 84 h 189"/>
                  <a:gd name="T84" fmla="*/ 33 w 66"/>
                  <a:gd name="T85" fmla="*/ 84 h 189"/>
                  <a:gd name="T86" fmla="*/ 33 w 66"/>
                  <a:gd name="T87" fmla="*/ 98 h 189"/>
                  <a:gd name="T88" fmla="*/ 29 w 66"/>
                  <a:gd name="T89" fmla="*/ 107 h 189"/>
                  <a:gd name="T90" fmla="*/ 21 w 66"/>
                  <a:gd name="T91" fmla="*/ 121 h 189"/>
                  <a:gd name="T92" fmla="*/ 13 w 66"/>
                  <a:gd name="T93" fmla="*/ 129 h 189"/>
                  <a:gd name="T94" fmla="*/ 8 w 66"/>
                  <a:gd name="T95" fmla="*/ 143 h 189"/>
                  <a:gd name="T96" fmla="*/ 16 w 66"/>
                  <a:gd name="T97" fmla="*/ 129 h 189"/>
                  <a:gd name="T98" fmla="*/ 33 w 66"/>
                  <a:gd name="T99" fmla="*/ 112 h 189"/>
                  <a:gd name="T100" fmla="*/ 29 w 66"/>
                  <a:gd name="T101" fmla="*/ 121 h 189"/>
                  <a:gd name="T102" fmla="*/ 29 w 66"/>
                  <a:gd name="T103" fmla="*/ 129 h 189"/>
                  <a:gd name="T104" fmla="*/ 24 w 66"/>
                  <a:gd name="T105" fmla="*/ 138 h 189"/>
                  <a:gd name="T106" fmla="*/ 21 w 66"/>
                  <a:gd name="T107" fmla="*/ 157 h 189"/>
                  <a:gd name="T108" fmla="*/ 21 w 66"/>
                  <a:gd name="T109" fmla="*/ 162 h 189"/>
                  <a:gd name="T110" fmla="*/ 13 w 66"/>
                  <a:gd name="T111" fmla="*/ 180 h 189"/>
                  <a:gd name="T112" fmla="*/ 16 w 66"/>
                  <a:gd name="T113" fmla="*/ 180 h 189"/>
                  <a:gd name="T114" fmla="*/ 29 w 66"/>
                  <a:gd name="T115"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 h="189">
                    <a:moveTo>
                      <a:pt x="29" y="175"/>
                    </a:moveTo>
                    <a:lnTo>
                      <a:pt x="29" y="185"/>
                    </a:lnTo>
                    <a:lnTo>
                      <a:pt x="29" y="189"/>
                    </a:lnTo>
                    <a:lnTo>
                      <a:pt x="29" y="180"/>
                    </a:lnTo>
                    <a:lnTo>
                      <a:pt x="29" y="180"/>
                    </a:lnTo>
                    <a:lnTo>
                      <a:pt x="29" y="166"/>
                    </a:lnTo>
                    <a:lnTo>
                      <a:pt x="29" y="157"/>
                    </a:lnTo>
                    <a:lnTo>
                      <a:pt x="33" y="148"/>
                    </a:lnTo>
                    <a:lnTo>
                      <a:pt x="33" y="148"/>
                    </a:lnTo>
                    <a:lnTo>
                      <a:pt x="33" y="143"/>
                    </a:lnTo>
                    <a:lnTo>
                      <a:pt x="33" y="138"/>
                    </a:lnTo>
                    <a:lnTo>
                      <a:pt x="33" y="129"/>
                    </a:lnTo>
                    <a:lnTo>
                      <a:pt x="33" y="129"/>
                    </a:lnTo>
                    <a:lnTo>
                      <a:pt x="33" y="121"/>
                    </a:lnTo>
                    <a:lnTo>
                      <a:pt x="33" y="115"/>
                    </a:lnTo>
                    <a:lnTo>
                      <a:pt x="37" y="107"/>
                    </a:lnTo>
                    <a:lnTo>
                      <a:pt x="37" y="107"/>
                    </a:lnTo>
                    <a:lnTo>
                      <a:pt x="37" y="98"/>
                    </a:lnTo>
                    <a:lnTo>
                      <a:pt x="37" y="84"/>
                    </a:lnTo>
                    <a:lnTo>
                      <a:pt x="41" y="74"/>
                    </a:lnTo>
                    <a:lnTo>
                      <a:pt x="41" y="74"/>
                    </a:lnTo>
                    <a:lnTo>
                      <a:pt x="46" y="70"/>
                    </a:lnTo>
                    <a:lnTo>
                      <a:pt x="54" y="65"/>
                    </a:lnTo>
                    <a:lnTo>
                      <a:pt x="62" y="60"/>
                    </a:lnTo>
                    <a:lnTo>
                      <a:pt x="62" y="60"/>
                    </a:lnTo>
                    <a:lnTo>
                      <a:pt x="66" y="60"/>
                    </a:lnTo>
                    <a:lnTo>
                      <a:pt x="62" y="60"/>
                    </a:lnTo>
                    <a:lnTo>
                      <a:pt x="58" y="60"/>
                    </a:lnTo>
                    <a:lnTo>
                      <a:pt x="58" y="60"/>
                    </a:lnTo>
                    <a:lnTo>
                      <a:pt x="49" y="65"/>
                    </a:lnTo>
                    <a:lnTo>
                      <a:pt x="41" y="70"/>
                    </a:lnTo>
                    <a:lnTo>
                      <a:pt x="41" y="65"/>
                    </a:lnTo>
                    <a:lnTo>
                      <a:pt x="41" y="65"/>
                    </a:lnTo>
                    <a:lnTo>
                      <a:pt x="41" y="60"/>
                    </a:lnTo>
                    <a:lnTo>
                      <a:pt x="41" y="56"/>
                    </a:lnTo>
                    <a:lnTo>
                      <a:pt x="46" y="51"/>
                    </a:lnTo>
                    <a:lnTo>
                      <a:pt x="46" y="51"/>
                    </a:lnTo>
                    <a:lnTo>
                      <a:pt x="49" y="47"/>
                    </a:lnTo>
                    <a:lnTo>
                      <a:pt x="54" y="42"/>
                    </a:lnTo>
                    <a:lnTo>
                      <a:pt x="54" y="42"/>
                    </a:lnTo>
                    <a:lnTo>
                      <a:pt x="54" y="42"/>
                    </a:lnTo>
                    <a:lnTo>
                      <a:pt x="46" y="47"/>
                    </a:lnTo>
                    <a:lnTo>
                      <a:pt x="41" y="51"/>
                    </a:lnTo>
                    <a:lnTo>
                      <a:pt x="41" y="47"/>
                    </a:lnTo>
                    <a:lnTo>
                      <a:pt x="41" y="47"/>
                    </a:lnTo>
                    <a:lnTo>
                      <a:pt x="41" y="42"/>
                    </a:lnTo>
                    <a:lnTo>
                      <a:pt x="46" y="37"/>
                    </a:lnTo>
                    <a:lnTo>
                      <a:pt x="49" y="33"/>
                    </a:lnTo>
                    <a:lnTo>
                      <a:pt x="49" y="33"/>
                    </a:lnTo>
                    <a:lnTo>
                      <a:pt x="54" y="23"/>
                    </a:lnTo>
                    <a:lnTo>
                      <a:pt x="54" y="19"/>
                    </a:lnTo>
                    <a:lnTo>
                      <a:pt x="54" y="19"/>
                    </a:lnTo>
                    <a:lnTo>
                      <a:pt x="54" y="19"/>
                    </a:lnTo>
                    <a:lnTo>
                      <a:pt x="49" y="28"/>
                    </a:lnTo>
                    <a:lnTo>
                      <a:pt x="46" y="33"/>
                    </a:lnTo>
                    <a:lnTo>
                      <a:pt x="46" y="28"/>
                    </a:lnTo>
                    <a:lnTo>
                      <a:pt x="46" y="28"/>
                    </a:lnTo>
                    <a:lnTo>
                      <a:pt x="41" y="14"/>
                    </a:lnTo>
                    <a:lnTo>
                      <a:pt x="37" y="5"/>
                    </a:lnTo>
                    <a:lnTo>
                      <a:pt x="37" y="0"/>
                    </a:lnTo>
                    <a:lnTo>
                      <a:pt x="37" y="0"/>
                    </a:lnTo>
                    <a:lnTo>
                      <a:pt x="37" y="14"/>
                    </a:lnTo>
                    <a:lnTo>
                      <a:pt x="41" y="28"/>
                    </a:lnTo>
                    <a:lnTo>
                      <a:pt x="41" y="37"/>
                    </a:lnTo>
                    <a:lnTo>
                      <a:pt x="41" y="37"/>
                    </a:lnTo>
                    <a:lnTo>
                      <a:pt x="37" y="47"/>
                    </a:lnTo>
                    <a:lnTo>
                      <a:pt x="37" y="56"/>
                    </a:lnTo>
                    <a:lnTo>
                      <a:pt x="37" y="60"/>
                    </a:lnTo>
                    <a:lnTo>
                      <a:pt x="37" y="60"/>
                    </a:lnTo>
                    <a:lnTo>
                      <a:pt x="37" y="70"/>
                    </a:lnTo>
                    <a:lnTo>
                      <a:pt x="33" y="79"/>
                    </a:lnTo>
                    <a:lnTo>
                      <a:pt x="29" y="79"/>
                    </a:lnTo>
                    <a:lnTo>
                      <a:pt x="29" y="79"/>
                    </a:lnTo>
                    <a:lnTo>
                      <a:pt x="16" y="88"/>
                    </a:lnTo>
                    <a:lnTo>
                      <a:pt x="4" y="101"/>
                    </a:lnTo>
                    <a:lnTo>
                      <a:pt x="0" y="107"/>
                    </a:lnTo>
                    <a:lnTo>
                      <a:pt x="0" y="107"/>
                    </a:lnTo>
                    <a:lnTo>
                      <a:pt x="0" y="107"/>
                    </a:lnTo>
                    <a:lnTo>
                      <a:pt x="8" y="98"/>
                    </a:lnTo>
                    <a:lnTo>
                      <a:pt x="16" y="93"/>
                    </a:lnTo>
                    <a:lnTo>
                      <a:pt x="16" y="93"/>
                    </a:lnTo>
                    <a:lnTo>
                      <a:pt x="21" y="88"/>
                    </a:lnTo>
                    <a:lnTo>
                      <a:pt x="29" y="88"/>
                    </a:lnTo>
                    <a:lnTo>
                      <a:pt x="33" y="84"/>
                    </a:lnTo>
                    <a:lnTo>
                      <a:pt x="33" y="84"/>
                    </a:lnTo>
                    <a:lnTo>
                      <a:pt x="33" y="84"/>
                    </a:lnTo>
                    <a:lnTo>
                      <a:pt x="33" y="93"/>
                    </a:lnTo>
                    <a:lnTo>
                      <a:pt x="33" y="98"/>
                    </a:lnTo>
                    <a:lnTo>
                      <a:pt x="33" y="98"/>
                    </a:lnTo>
                    <a:lnTo>
                      <a:pt x="29" y="107"/>
                    </a:lnTo>
                    <a:lnTo>
                      <a:pt x="24" y="115"/>
                    </a:lnTo>
                    <a:lnTo>
                      <a:pt x="21" y="121"/>
                    </a:lnTo>
                    <a:lnTo>
                      <a:pt x="21" y="121"/>
                    </a:lnTo>
                    <a:lnTo>
                      <a:pt x="13" y="129"/>
                    </a:lnTo>
                    <a:lnTo>
                      <a:pt x="8" y="143"/>
                    </a:lnTo>
                    <a:lnTo>
                      <a:pt x="8" y="143"/>
                    </a:lnTo>
                    <a:lnTo>
                      <a:pt x="8" y="143"/>
                    </a:lnTo>
                    <a:lnTo>
                      <a:pt x="16" y="129"/>
                    </a:lnTo>
                    <a:lnTo>
                      <a:pt x="24" y="115"/>
                    </a:lnTo>
                    <a:lnTo>
                      <a:pt x="33" y="112"/>
                    </a:lnTo>
                    <a:lnTo>
                      <a:pt x="33" y="112"/>
                    </a:lnTo>
                    <a:lnTo>
                      <a:pt x="29" y="121"/>
                    </a:lnTo>
                    <a:lnTo>
                      <a:pt x="29" y="124"/>
                    </a:lnTo>
                    <a:lnTo>
                      <a:pt x="29" y="129"/>
                    </a:lnTo>
                    <a:lnTo>
                      <a:pt x="29" y="129"/>
                    </a:lnTo>
                    <a:lnTo>
                      <a:pt x="24" y="138"/>
                    </a:lnTo>
                    <a:lnTo>
                      <a:pt x="24" y="148"/>
                    </a:lnTo>
                    <a:lnTo>
                      <a:pt x="21" y="157"/>
                    </a:lnTo>
                    <a:lnTo>
                      <a:pt x="21" y="157"/>
                    </a:lnTo>
                    <a:lnTo>
                      <a:pt x="21" y="162"/>
                    </a:lnTo>
                    <a:lnTo>
                      <a:pt x="16" y="171"/>
                    </a:lnTo>
                    <a:lnTo>
                      <a:pt x="13" y="180"/>
                    </a:lnTo>
                    <a:lnTo>
                      <a:pt x="13" y="180"/>
                    </a:lnTo>
                    <a:lnTo>
                      <a:pt x="16" y="180"/>
                    </a:lnTo>
                    <a:lnTo>
                      <a:pt x="24" y="175"/>
                    </a:lnTo>
                    <a:lnTo>
                      <a:pt x="29" y="175"/>
                    </a:lnTo>
                    <a:close/>
                  </a:path>
                </a:pathLst>
              </a:custGeom>
              <a:solidFill>
                <a:srgbClr val="006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63" name="Freeform 471"/>
              <p:cNvSpPr>
                <a:spLocks/>
              </p:cNvSpPr>
              <p:nvPr/>
            </p:nvSpPr>
            <p:spPr bwMode="auto">
              <a:xfrm>
                <a:off x="4449" y="2858"/>
                <a:ext cx="16" cy="28"/>
              </a:xfrm>
              <a:custGeom>
                <a:avLst/>
                <a:gdLst>
                  <a:gd name="T0" fmla="*/ 0 w 16"/>
                  <a:gd name="T1" fmla="*/ 0 h 28"/>
                  <a:gd name="T2" fmla="*/ 3 w 16"/>
                  <a:gd name="T3" fmla="*/ 0 h 28"/>
                  <a:gd name="T4" fmla="*/ 8 w 16"/>
                  <a:gd name="T5" fmla="*/ 9 h 28"/>
                  <a:gd name="T6" fmla="*/ 16 w 16"/>
                  <a:gd name="T7" fmla="*/ 14 h 28"/>
                  <a:gd name="T8" fmla="*/ 16 w 16"/>
                  <a:gd name="T9" fmla="*/ 14 h 28"/>
                  <a:gd name="T10" fmla="*/ 16 w 16"/>
                  <a:gd name="T11" fmla="*/ 23 h 28"/>
                  <a:gd name="T12" fmla="*/ 16 w 16"/>
                  <a:gd name="T13" fmla="*/ 28 h 28"/>
                  <a:gd name="T14" fmla="*/ 16 w 16"/>
                  <a:gd name="T15" fmla="*/ 19 h 28"/>
                  <a:gd name="T16" fmla="*/ 16 w 16"/>
                  <a:gd name="T17" fmla="*/ 19 h 28"/>
                  <a:gd name="T18" fmla="*/ 12 w 16"/>
                  <a:gd name="T19" fmla="*/ 14 h 28"/>
                  <a:gd name="T20" fmla="*/ 12 w 16"/>
                  <a:gd name="T21" fmla="*/ 6 h 28"/>
                  <a:gd name="T22" fmla="*/ 8 w 16"/>
                  <a:gd name="T23" fmla="*/ 0 h 28"/>
                  <a:gd name="T24" fmla="*/ 8 w 16"/>
                  <a:gd name="T25" fmla="*/ 0 h 28"/>
                  <a:gd name="T26" fmla="*/ 3 w 16"/>
                  <a:gd name="T27" fmla="*/ 0 h 28"/>
                  <a:gd name="T28" fmla="*/ 0 w 16"/>
                  <a:gd name="T29" fmla="*/ 0 h 28"/>
                  <a:gd name="T30" fmla="*/ 0 w 16"/>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28">
                    <a:moveTo>
                      <a:pt x="0" y="0"/>
                    </a:moveTo>
                    <a:lnTo>
                      <a:pt x="3" y="0"/>
                    </a:lnTo>
                    <a:lnTo>
                      <a:pt x="8" y="9"/>
                    </a:lnTo>
                    <a:lnTo>
                      <a:pt x="16" y="14"/>
                    </a:lnTo>
                    <a:lnTo>
                      <a:pt x="16" y="14"/>
                    </a:lnTo>
                    <a:lnTo>
                      <a:pt x="16" y="23"/>
                    </a:lnTo>
                    <a:lnTo>
                      <a:pt x="16" y="28"/>
                    </a:lnTo>
                    <a:lnTo>
                      <a:pt x="16" y="19"/>
                    </a:lnTo>
                    <a:lnTo>
                      <a:pt x="16" y="19"/>
                    </a:lnTo>
                    <a:lnTo>
                      <a:pt x="12" y="14"/>
                    </a:lnTo>
                    <a:lnTo>
                      <a:pt x="12" y="6"/>
                    </a:lnTo>
                    <a:lnTo>
                      <a:pt x="8" y="0"/>
                    </a:lnTo>
                    <a:lnTo>
                      <a:pt x="8" y="0"/>
                    </a:lnTo>
                    <a:lnTo>
                      <a:pt x="3" y="0"/>
                    </a:lnTo>
                    <a:lnTo>
                      <a:pt x="0" y="0"/>
                    </a:lnTo>
                    <a:lnTo>
                      <a:pt x="0" y="0"/>
                    </a:lnTo>
                    <a:close/>
                  </a:path>
                </a:pathLst>
              </a:custGeom>
              <a:solidFill>
                <a:srgbClr val="006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64" name="Freeform 472"/>
              <p:cNvSpPr>
                <a:spLocks/>
              </p:cNvSpPr>
              <p:nvPr/>
            </p:nvSpPr>
            <p:spPr bwMode="auto">
              <a:xfrm>
                <a:off x="4419" y="2914"/>
                <a:ext cx="25" cy="23"/>
              </a:xfrm>
              <a:custGeom>
                <a:avLst/>
                <a:gdLst>
                  <a:gd name="T0" fmla="*/ 0 w 25"/>
                  <a:gd name="T1" fmla="*/ 18 h 23"/>
                  <a:gd name="T2" fmla="*/ 5 w 25"/>
                  <a:gd name="T3" fmla="*/ 14 h 23"/>
                  <a:gd name="T4" fmla="*/ 9 w 25"/>
                  <a:gd name="T5" fmla="*/ 9 h 23"/>
                  <a:gd name="T6" fmla="*/ 22 w 25"/>
                  <a:gd name="T7" fmla="*/ 0 h 23"/>
                  <a:gd name="T8" fmla="*/ 22 w 25"/>
                  <a:gd name="T9" fmla="*/ 0 h 23"/>
                  <a:gd name="T10" fmla="*/ 25 w 25"/>
                  <a:gd name="T11" fmla="*/ 0 h 23"/>
                  <a:gd name="T12" fmla="*/ 25 w 25"/>
                  <a:gd name="T13" fmla="*/ 0 h 23"/>
                  <a:gd name="T14" fmla="*/ 22 w 25"/>
                  <a:gd name="T15" fmla="*/ 0 h 23"/>
                  <a:gd name="T16" fmla="*/ 22 w 25"/>
                  <a:gd name="T17" fmla="*/ 0 h 23"/>
                  <a:gd name="T18" fmla="*/ 13 w 25"/>
                  <a:gd name="T19" fmla="*/ 9 h 23"/>
                  <a:gd name="T20" fmla="*/ 5 w 25"/>
                  <a:gd name="T21" fmla="*/ 18 h 23"/>
                  <a:gd name="T22" fmla="*/ 0 w 25"/>
                  <a:gd name="T23" fmla="*/ 23 h 23"/>
                  <a:gd name="T24" fmla="*/ 0 w 25"/>
                  <a:gd name="T25" fmla="*/ 23 h 23"/>
                  <a:gd name="T26" fmla="*/ 0 w 25"/>
                  <a:gd name="T2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3">
                    <a:moveTo>
                      <a:pt x="0" y="18"/>
                    </a:moveTo>
                    <a:lnTo>
                      <a:pt x="5" y="14"/>
                    </a:lnTo>
                    <a:lnTo>
                      <a:pt x="9" y="9"/>
                    </a:lnTo>
                    <a:lnTo>
                      <a:pt x="22" y="0"/>
                    </a:lnTo>
                    <a:lnTo>
                      <a:pt x="22" y="0"/>
                    </a:lnTo>
                    <a:lnTo>
                      <a:pt x="25" y="0"/>
                    </a:lnTo>
                    <a:lnTo>
                      <a:pt x="25" y="0"/>
                    </a:lnTo>
                    <a:lnTo>
                      <a:pt x="22" y="0"/>
                    </a:lnTo>
                    <a:lnTo>
                      <a:pt x="22" y="0"/>
                    </a:lnTo>
                    <a:lnTo>
                      <a:pt x="13" y="9"/>
                    </a:lnTo>
                    <a:lnTo>
                      <a:pt x="5" y="18"/>
                    </a:lnTo>
                    <a:lnTo>
                      <a:pt x="0" y="23"/>
                    </a:lnTo>
                    <a:lnTo>
                      <a:pt x="0" y="23"/>
                    </a:lnTo>
                    <a:lnTo>
                      <a:pt x="0" y="18"/>
                    </a:lnTo>
                    <a:close/>
                  </a:path>
                </a:pathLst>
              </a:custGeom>
              <a:solidFill>
                <a:srgbClr val="006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65" name="Freeform 473"/>
              <p:cNvSpPr>
                <a:spLocks/>
              </p:cNvSpPr>
              <p:nvPr/>
            </p:nvSpPr>
            <p:spPr bwMode="auto">
              <a:xfrm>
                <a:off x="4494" y="2757"/>
                <a:ext cx="28" cy="14"/>
              </a:xfrm>
              <a:custGeom>
                <a:avLst/>
                <a:gdLst>
                  <a:gd name="T0" fmla="*/ 0 w 28"/>
                  <a:gd name="T1" fmla="*/ 5 h 14"/>
                  <a:gd name="T2" fmla="*/ 0 w 28"/>
                  <a:gd name="T3" fmla="*/ 9 h 14"/>
                  <a:gd name="T4" fmla="*/ 0 w 28"/>
                  <a:gd name="T5" fmla="*/ 14 h 14"/>
                  <a:gd name="T6" fmla="*/ 3 w 28"/>
                  <a:gd name="T7" fmla="*/ 14 h 14"/>
                  <a:gd name="T8" fmla="*/ 3 w 28"/>
                  <a:gd name="T9" fmla="*/ 14 h 14"/>
                  <a:gd name="T10" fmla="*/ 8 w 28"/>
                  <a:gd name="T11" fmla="*/ 14 h 14"/>
                  <a:gd name="T12" fmla="*/ 16 w 28"/>
                  <a:gd name="T13" fmla="*/ 14 h 14"/>
                  <a:gd name="T14" fmla="*/ 20 w 28"/>
                  <a:gd name="T15" fmla="*/ 9 h 14"/>
                  <a:gd name="T16" fmla="*/ 20 w 28"/>
                  <a:gd name="T17" fmla="*/ 9 h 14"/>
                  <a:gd name="T18" fmla="*/ 25 w 28"/>
                  <a:gd name="T19" fmla="*/ 5 h 14"/>
                  <a:gd name="T20" fmla="*/ 28 w 28"/>
                  <a:gd name="T21" fmla="*/ 0 h 14"/>
                  <a:gd name="T22" fmla="*/ 25 w 28"/>
                  <a:gd name="T23" fmla="*/ 0 h 14"/>
                  <a:gd name="T24" fmla="*/ 25 w 28"/>
                  <a:gd name="T25" fmla="*/ 0 h 14"/>
                  <a:gd name="T26" fmla="*/ 20 w 28"/>
                  <a:gd name="T27" fmla="*/ 5 h 14"/>
                  <a:gd name="T28" fmla="*/ 16 w 28"/>
                  <a:gd name="T29" fmla="*/ 5 h 14"/>
                  <a:gd name="T30" fmla="*/ 8 w 28"/>
                  <a:gd name="T31" fmla="*/ 5 h 14"/>
                  <a:gd name="T32" fmla="*/ 8 w 28"/>
                  <a:gd name="T33" fmla="*/ 5 h 14"/>
                  <a:gd name="T34" fmla="*/ 3 w 28"/>
                  <a:gd name="T35" fmla="*/ 5 h 14"/>
                  <a:gd name="T36" fmla="*/ 0 w 28"/>
                  <a:gd name="T37" fmla="*/ 5 h 14"/>
                  <a:gd name="T38" fmla="*/ 0 w 28"/>
                  <a:gd name="T39"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4">
                    <a:moveTo>
                      <a:pt x="0" y="5"/>
                    </a:moveTo>
                    <a:lnTo>
                      <a:pt x="0" y="9"/>
                    </a:lnTo>
                    <a:lnTo>
                      <a:pt x="0" y="14"/>
                    </a:lnTo>
                    <a:lnTo>
                      <a:pt x="3" y="14"/>
                    </a:lnTo>
                    <a:lnTo>
                      <a:pt x="3" y="14"/>
                    </a:lnTo>
                    <a:lnTo>
                      <a:pt x="8" y="14"/>
                    </a:lnTo>
                    <a:lnTo>
                      <a:pt x="16" y="14"/>
                    </a:lnTo>
                    <a:lnTo>
                      <a:pt x="20" y="9"/>
                    </a:lnTo>
                    <a:lnTo>
                      <a:pt x="20" y="9"/>
                    </a:lnTo>
                    <a:lnTo>
                      <a:pt x="25" y="5"/>
                    </a:lnTo>
                    <a:lnTo>
                      <a:pt x="28" y="0"/>
                    </a:lnTo>
                    <a:lnTo>
                      <a:pt x="25" y="0"/>
                    </a:lnTo>
                    <a:lnTo>
                      <a:pt x="25" y="0"/>
                    </a:lnTo>
                    <a:lnTo>
                      <a:pt x="20" y="5"/>
                    </a:lnTo>
                    <a:lnTo>
                      <a:pt x="16" y="5"/>
                    </a:lnTo>
                    <a:lnTo>
                      <a:pt x="8" y="5"/>
                    </a:lnTo>
                    <a:lnTo>
                      <a:pt x="8" y="5"/>
                    </a:lnTo>
                    <a:lnTo>
                      <a:pt x="3" y="5"/>
                    </a:lnTo>
                    <a:lnTo>
                      <a:pt x="0" y="5"/>
                    </a:lnTo>
                    <a:lnTo>
                      <a:pt x="0" y="5"/>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66" name="Freeform 474"/>
              <p:cNvSpPr>
                <a:spLocks/>
              </p:cNvSpPr>
              <p:nvPr/>
            </p:nvSpPr>
            <p:spPr bwMode="auto">
              <a:xfrm>
                <a:off x="4494" y="2753"/>
                <a:ext cx="16" cy="4"/>
              </a:xfrm>
              <a:custGeom>
                <a:avLst/>
                <a:gdLst>
                  <a:gd name="T0" fmla="*/ 0 w 16"/>
                  <a:gd name="T1" fmla="*/ 0 h 4"/>
                  <a:gd name="T2" fmla="*/ 3 w 16"/>
                  <a:gd name="T3" fmla="*/ 0 h 4"/>
                  <a:gd name="T4" fmla="*/ 8 w 16"/>
                  <a:gd name="T5" fmla="*/ 4 h 4"/>
                  <a:gd name="T6" fmla="*/ 13 w 16"/>
                  <a:gd name="T7" fmla="*/ 0 h 4"/>
                  <a:gd name="T8" fmla="*/ 13 w 16"/>
                  <a:gd name="T9" fmla="*/ 0 h 4"/>
                  <a:gd name="T10" fmla="*/ 16 w 16"/>
                  <a:gd name="T11" fmla="*/ 4 h 4"/>
                  <a:gd name="T12" fmla="*/ 13 w 16"/>
                  <a:gd name="T13" fmla="*/ 4 h 4"/>
                  <a:gd name="T14" fmla="*/ 13 w 16"/>
                  <a:gd name="T15" fmla="*/ 4 h 4"/>
                  <a:gd name="T16" fmla="*/ 13 w 16"/>
                  <a:gd name="T17" fmla="*/ 4 h 4"/>
                  <a:gd name="T18" fmla="*/ 8 w 16"/>
                  <a:gd name="T19" fmla="*/ 4 h 4"/>
                  <a:gd name="T20" fmla="*/ 3 w 16"/>
                  <a:gd name="T21" fmla="*/ 4 h 4"/>
                  <a:gd name="T22" fmla="*/ 3 w 16"/>
                  <a:gd name="T23" fmla="*/ 4 h 4"/>
                  <a:gd name="T24" fmla="*/ 3 w 16"/>
                  <a:gd name="T25" fmla="*/ 4 h 4"/>
                  <a:gd name="T26" fmla="*/ 0 w 16"/>
                  <a:gd name="T27" fmla="*/ 4 h 4"/>
                  <a:gd name="T28" fmla="*/ 0 w 16"/>
                  <a:gd name="T29" fmla="*/ 0 h 4"/>
                  <a:gd name="T30" fmla="*/ 0 w 16"/>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4">
                    <a:moveTo>
                      <a:pt x="0" y="0"/>
                    </a:moveTo>
                    <a:lnTo>
                      <a:pt x="3" y="0"/>
                    </a:lnTo>
                    <a:lnTo>
                      <a:pt x="8" y="4"/>
                    </a:lnTo>
                    <a:lnTo>
                      <a:pt x="13" y="0"/>
                    </a:lnTo>
                    <a:lnTo>
                      <a:pt x="13" y="0"/>
                    </a:lnTo>
                    <a:lnTo>
                      <a:pt x="16" y="4"/>
                    </a:lnTo>
                    <a:lnTo>
                      <a:pt x="13" y="4"/>
                    </a:lnTo>
                    <a:lnTo>
                      <a:pt x="13" y="4"/>
                    </a:lnTo>
                    <a:lnTo>
                      <a:pt x="13" y="4"/>
                    </a:lnTo>
                    <a:lnTo>
                      <a:pt x="8" y="4"/>
                    </a:lnTo>
                    <a:lnTo>
                      <a:pt x="3" y="4"/>
                    </a:lnTo>
                    <a:lnTo>
                      <a:pt x="3" y="4"/>
                    </a:lnTo>
                    <a:lnTo>
                      <a:pt x="3" y="4"/>
                    </a:lnTo>
                    <a:lnTo>
                      <a:pt x="0" y="4"/>
                    </a:lnTo>
                    <a:lnTo>
                      <a:pt x="0" y="0"/>
                    </a:lnTo>
                    <a:lnTo>
                      <a:pt x="0"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67" name="Freeform 475"/>
              <p:cNvSpPr>
                <a:spLocks/>
              </p:cNvSpPr>
              <p:nvPr/>
            </p:nvSpPr>
            <p:spPr bwMode="auto">
              <a:xfrm>
                <a:off x="4474" y="2753"/>
                <a:ext cx="12" cy="18"/>
              </a:xfrm>
              <a:custGeom>
                <a:avLst/>
                <a:gdLst>
                  <a:gd name="T0" fmla="*/ 12 w 12"/>
                  <a:gd name="T1" fmla="*/ 0 h 18"/>
                  <a:gd name="T2" fmla="*/ 12 w 12"/>
                  <a:gd name="T3" fmla="*/ 4 h 18"/>
                  <a:gd name="T4" fmla="*/ 12 w 12"/>
                  <a:gd name="T5" fmla="*/ 4 h 18"/>
                  <a:gd name="T6" fmla="*/ 8 w 12"/>
                  <a:gd name="T7" fmla="*/ 9 h 18"/>
                  <a:gd name="T8" fmla="*/ 8 w 12"/>
                  <a:gd name="T9" fmla="*/ 9 h 18"/>
                  <a:gd name="T10" fmla="*/ 3 w 12"/>
                  <a:gd name="T11" fmla="*/ 13 h 18"/>
                  <a:gd name="T12" fmla="*/ 3 w 12"/>
                  <a:gd name="T13" fmla="*/ 13 h 18"/>
                  <a:gd name="T14" fmla="*/ 3 w 12"/>
                  <a:gd name="T15" fmla="*/ 13 h 18"/>
                  <a:gd name="T16" fmla="*/ 3 w 12"/>
                  <a:gd name="T17" fmla="*/ 13 h 18"/>
                  <a:gd name="T18" fmla="*/ 3 w 12"/>
                  <a:gd name="T19" fmla="*/ 18 h 18"/>
                  <a:gd name="T20" fmla="*/ 0 w 12"/>
                  <a:gd name="T21" fmla="*/ 18 h 18"/>
                  <a:gd name="T22" fmla="*/ 0 w 12"/>
                  <a:gd name="T23" fmla="*/ 18 h 18"/>
                  <a:gd name="T24" fmla="*/ 0 w 12"/>
                  <a:gd name="T25" fmla="*/ 18 h 18"/>
                  <a:gd name="T26" fmla="*/ 0 w 12"/>
                  <a:gd name="T27" fmla="*/ 18 h 18"/>
                  <a:gd name="T28" fmla="*/ 3 w 12"/>
                  <a:gd name="T29" fmla="*/ 13 h 18"/>
                  <a:gd name="T30" fmla="*/ 8 w 12"/>
                  <a:gd name="T31" fmla="*/ 9 h 18"/>
                  <a:gd name="T32" fmla="*/ 8 w 12"/>
                  <a:gd name="T33" fmla="*/ 9 h 18"/>
                  <a:gd name="T34" fmla="*/ 8 w 12"/>
                  <a:gd name="T35" fmla="*/ 9 h 18"/>
                  <a:gd name="T36" fmla="*/ 8 w 12"/>
                  <a:gd name="T37" fmla="*/ 4 h 18"/>
                  <a:gd name="T38" fmla="*/ 12 w 12"/>
                  <a:gd name="T39" fmla="*/ 0 h 18"/>
                  <a:gd name="T40" fmla="*/ 12 w 12"/>
                  <a:gd name="T41" fmla="*/ 0 h 18"/>
                  <a:gd name="T42" fmla="*/ 12 w 12"/>
                  <a:gd name="T43" fmla="*/ 0 h 18"/>
                  <a:gd name="T44" fmla="*/ 12 w 12"/>
                  <a:gd name="T45" fmla="*/ 0 h 18"/>
                  <a:gd name="T46" fmla="*/ 12 w 12"/>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18">
                    <a:moveTo>
                      <a:pt x="12" y="0"/>
                    </a:moveTo>
                    <a:lnTo>
                      <a:pt x="12" y="4"/>
                    </a:lnTo>
                    <a:lnTo>
                      <a:pt x="12" y="4"/>
                    </a:lnTo>
                    <a:lnTo>
                      <a:pt x="8" y="9"/>
                    </a:lnTo>
                    <a:lnTo>
                      <a:pt x="8" y="9"/>
                    </a:lnTo>
                    <a:lnTo>
                      <a:pt x="3" y="13"/>
                    </a:lnTo>
                    <a:lnTo>
                      <a:pt x="3" y="13"/>
                    </a:lnTo>
                    <a:lnTo>
                      <a:pt x="3" y="13"/>
                    </a:lnTo>
                    <a:lnTo>
                      <a:pt x="3" y="13"/>
                    </a:lnTo>
                    <a:lnTo>
                      <a:pt x="3" y="18"/>
                    </a:lnTo>
                    <a:lnTo>
                      <a:pt x="0" y="18"/>
                    </a:lnTo>
                    <a:lnTo>
                      <a:pt x="0" y="18"/>
                    </a:lnTo>
                    <a:lnTo>
                      <a:pt x="0" y="18"/>
                    </a:lnTo>
                    <a:lnTo>
                      <a:pt x="0" y="18"/>
                    </a:lnTo>
                    <a:lnTo>
                      <a:pt x="3" y="13"/>
                    </a:lnTo>
                    <a:lnTo>
                      <a:pt x="8" y="9"/>
                    </a:lnTo>
                    <a:lnTo>
                      <a:pt x="8" y="9"/>
                    </a:lnTo>
                    <a:lnTo>
                      <a:pt x="8" y="9"/>
                    </a:lnTo>
                    <a:lnTo>
                      <a:pt x="8" y="4"/>
                    </a:lnTo>
                    <a:lnTo>
                      <a:pt x="12" y="0"/>
                    </a:lnTo>
                    <a:lnTo>
                      <a:pt x="12" y="0"/>
                    </a:lnTo>
                    <a:lnTo>
                      <a:pt x="12" y="0"/>
                    </a:lnTo>
                    <a:lnTo>
                      <a:pt x="12" y="0"/>
                    </a:lnTo>
                    <a:lnTo>
                      <a:pt x="12"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68" name="Freeform 476"/>
              <p:cNvSpPr>
                <a:spLocks/>
              </p:cNvSpPr>
              <p:nvPr/>
            </p:nvSpPr>
            <p:spPr bwMode="auto">
              <a:xfrm>
                <a:off x="4482" y="2766"/>
                <a:ext cx="4" cy="5"/>
              </a:xfrm>
              <a:custGeom>
                <a:avLst/>
                <a:gdLst>
                  <a:gd name="T0" fmla="*/ 4 w 4"/>
                  <a:gd name="T1" fmla="*/ 0 h 5"/>
                  <a:gd name="T2" fmla="*/ 4 w 4"/>
                  <a:gd name="T3" fmla="*/ 5 h 5"/>
                  <a:gd name="T4" fmla="*/ 4 w 4"/>
                  <a:gd name="T5" fmla="*/ 5 h 5"/>
                  <a:gd name="T6" fmla="*/ 4 w 4"/>
                  <a:gd name="T7" fmla="*/ 5 h 5"/>
                  <a:gd name="T8" fmla="*/ 4 w 4"/>
                  <a:gd name="T9" fmla="*/ 5 h 5"/>
                  <a:gd name="T10" fmla="*/ 4 w 4"/>
                  <a:gd name="T11" fmla="*/ 5 h 5"/>
                  <a:gd name="T12" fmla="*/ 0 w 4"/>
                  <a:gd name="T13" fmla="*/ 5 h 5"/>
                  <a:gd name="T14" fmla="*/ 0 w 4"/>
                  <a:gd name="T15" fmla="*/ 5 h 5"/>
                  <a:gd name="T16" fmla="*/ 0 w 4"/>
                  <a:gd name="T17" fmla="*/ 5 h 5"/>
                  <a:gd name="T18" fmla="*/ 0 w 4"/>
                  <a:gd name="T19" fmla="*/ 5 h 5"/>
                  <a:gd name="T20" fmla="*/ 0 w 4"/>
                  <a:gd name="T21" fmla="*/ 5 h 5"/>
                  <a:gd name="T22" fmla="*/ 4 w 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0"/>
                    </a:moveTo>
                    <a:lnTo>
                      <a:pt x="4" y="5"/>
                    </a:lnTo>
                    <a:lnTo>
                      <a:pt x="4" y="5"/>
                    </a:lnTo>
                    <a:lnTo>
                      <a:pt x="4" y="5"/>
                    </a:lnTo>
                    <a:lnTo>
                      <a:pt x="4" y="5"/>
                    </a:lnTo>
                    <a:lnTo>
                      <a:pt x="4" y="5"/>
                    </a:lnTo>
                    <a:lnTo>
                      <a:pt x="0" y="5"/>
                    </a:lnTo>
                    <a:lnTo>
                      <a:pt x="0" y="5"/>
                    </a:lnTo>
                    <a:lnTo>
                      <a:pt x="0" y="5"/>
                    </a:lnTo>
                    <a:lnTo>
                      <a:pt x="0" y="5"/>
                    </a:lnTo>
                    <a:lnTo>
                      <a:pt x="0" y="5"/>
                    </a:lnTo>
                    <a:lnTo>
                      <a:pt x="4" y="0"/>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69" name="Freeform 477"/>
              <p:cNvSpPr>
                <a:spLocks/>
              </p:cNvSpPr>
              <p:nvPr/>
            </p:nvSpPr>
            <p:spPr bwMode="auto">
              <a:xfrm>
                <a:off x="4490" y="2725"/>
                <a:ext cx="24" cy="18"/>
              </a:xfrm>
              <a:custGeom>
                <a:avLst/>
                <a:gdLst>
                  <a:gd name="T0" fmla="*/ 24 w 24"/>
                  <a:gd name="T1" fmla="*/ 14 h 18"/>
                  <a:gd name="T2" fmla="*/ 20 w 24"/>
                  <a:gd name="T3" fmla="*/ 14 h 18"/>
                  <a:gd name="T4" fmla="*/ 12 w 24"/>
                  <a:gd name="T5" fmla="*/ 9 h 18"/>
                  <a:gd name="T6" fmla="*/ 4 w 24"/>
                  <a:gd name="T7" fmla="*/ 4 h 18"/>
                  <a:gd name="T8" fmla="*/ 4 w 24"/>
                  <a:gd name="T9" fmla="*/ 4 h 18"/>
                  <a:gd name="T10" fmla="*/ 0 w 24"/>
                  <a:gd name="T11" fmla="*/ 4 h 18"/>
                  <a:gd name="T12" fmla="*/ 0 w 24"/>
                  <a:gd name="T13" fmla="*/ 9 h 18"/>
                  <a:gd name="T14" fmla="*/ 0 w 24"/>
                  <a:gd name="T15" fmla="*/ 4 h 18"/>
                  <a:gd name="T16" fmla="*/ 0 w 24"/>
                  <a:gd name="T17" fmla="*/ 4 h 18"/>
                  <a:gd name="T18" fmla="*/ 4 w 24"/>
                  <a:gd name="T19" fmla="*/ 4 h 18"/>
                  <a:gd name="T20" fmla="*/ 7 w 24"/>
                  <a:gd name="T21" fmla="*/ 0 h 18"/>
                  <a:gd name="T22" fmla="*/ 12 w 24"/>
                  <a:gd name="T23" fmla="*/ 0 h 18"/>
                  <a:gd name="T24" fmla="*/ 12 w 24"/>
                  <a:gd name="T25" fmla="*/ 0 h 18"/>
                  <a:gd name="T26" fmla="*/ 17 w 24"/>
                  <a:gd name="T27" fmla="*/ 4 h 18"/>
                  <a:gd name="T28" fmla="*/ 20 w 24"/>
                  <a:gd name="T29" fmla="*/ 9 h 18"/>
                  <a:gd name="T30" fmla="*/ 24 w 24"/>
                  <a:gd name="T31" fmla="*/ 9 h 18"/>
                  <a:gd name="T32" fmla="*/ 24 w 24"/>
                  <a:gd name="T33" fmla="*/ 9 h 18"/>
                  <a:gd name="T34" fmla="*/ 24 w 24"/>
                  <a:gd name="T35" fmla="*/ 14 h 18"/>
                  <a:gd name="T36" fmla="*/ 24 w 24"/>
                  <a:gd name="T37" fmla="*/ 18 h 18"/>
                  <a:gd name="T38" fmla="*/ 24 w 24"/>
                  <a:gd name="T3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18">
                    <a:moveTo>
                      <a:pt x="24" y="14"/>
                    </a:moveTo>
                    <a:lnTo>
                      <a:pt x="20" y="14"/>
                    </a:lnTo>
                    <a:lnTo>
                      <a:pt x="12" y="9"/>
                    </a:lnTo>
                    <a:lnTo>
                      <a:pt x="4" y="4"/>
                    </a:lnTo>
                    <a:lnTo>
                      <a:pt x="4" y="4"/>
                    </a:lnTo>
                    <a:lnTo>
                      <a:pt x="0" y="4"/>
                    </a:lnTo>
                    <a:lnTo>
                      <a:pt x="0" y="9"/>
                    </a:lnTo>
                    <a:lnTo>
                      <a:pt x="0" y="4"/>
                    </a:lnTo>
                    <a:lnTo>
                      <a:pt x="0" y="4"/>
                    </a:lnTo>
                    <a:lnTo>
                      <a:pt x="4" y="4"/>
                    </a:lnTo>
                    <a:lnTo>
                      <a:pt x="7" y="0"/>
                    </a:lnTo>
                    <a:lnTo>
                      <a:pt x="12" y="0"/>
                    </a:lnTo>
                    <a:lnTo>
                      <a:pt x="12" y="0"/>
                    </a:lnTo>
                    <a:lnTo>
                      <a:pt x="17" y="4"/>
                    </a:lnTo>
                    <a:lnTo>
                      <a:pt x="20" y="9"/>
                    </a:lnTo>
                    <a:lnTo>
                      <a:pt x="24" y="9"/>
                    </a:lnTo>
                    <a:lnTo>
                      <a:pt x="24" y="9"/>
                    </a:lnTo>
                    <a:lnTo>
                      <a:pt x="24" y="14"/>
                    </a:lnTo>
                    <a:lnTo>
                      <a:pt x="24" y="18"/>
                    </a:lnTo>
                    <a:lnTo>
                      <a:pt x="24" y="14"/>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70" name="Freeform 478"/>
              <p:cNvSpPr>
                <a:spLocks/>
              </p:cNvSpPr>
              <p:nvPr/>
            </p:nvSpPr>
            <p:spPr bwMode="auto">
              <a:xfrm>
                <a:off x="4527" y="2684"/>
                <a:ext cx="53" cy="106"/>
              </a:xfrm>
              <a:custGeom>
                <a:avLst/>
                <a:gdLst>
                  <a:gd name="T0" fmla="*/ 50 w 53"/>
                  <a:gd name="T1" fmla="*/ 101 h 106"/>
                  <a:gd name="T2" fmla="*/ 50 w 53"/>
                  <a:gd name="T3" fmla="*/ 106 h 106"/>
                  <a:gd name="T4" fmla="*/ 50 w 53"/>
                  <a:gd name="T5" fmla="*/ 101 h 106"/>
                  <a:gd name="T6" fmla="*/ 45 w 53"/>
                  <a:gd name="T7" fmla="*/ 101 h 106"/>
                  <a:gd name="T8" fmla="*/ 45 w 53"/>
                  <a:gd name="T9" fmla="*/ 96 h 106"/>
                  <a:gd name="T10" fmla="*/ 50 w 53"/>
                  <a:gd name="T11" fmla="*/ 92 h 106"/>
                  <a:gd name="T12" fmla="*/ 45 w 53"/>
                  <a:gd name="T13" fmla="*/ 96 h 106"/>
                  <a:gd name="T14" fmla="*/ 45 w 53"/>
                  <a:gd name="T15" fmla="*/ 101 h 106"/>
                  <a:gd name="T16" fmla="*/ 45 w 53"/>
                  <a:gd name="T17" fmla="*/ 96 h 106"/>
                  <a:gd name="T18" fmla="*/ 45 w 53"/>
                  <a:gd name="T19" fmla="*/ 92 h 106"/>
                  <a:gd name="T20" fmla="*/ 41 w 53"/>
                  <a:gd name="T21" fmla="*/ 92 h 106"/>
                  <a:gd name="T22" fmla="*/ 41 w 53"/>
                  <a:gd name="T23" fmla="*/ 96 h 106"/>
                  <a:gd name="T24" fmla="*/ 41 w 53"/>
                  <a:gd name="T25" fmla="*/ 92 h 106"/>
                  <a:gd name="T26" fmla="*/ 41 w 53"/>
                  <a:gd name="T27" fmla="*/ 87 h 106"/>
                  <a:gd name="T28" fmla="*/ 37 w 53"/>
                  <a:gd name="T29" fmla="*/ 73 h 106"/>
                  <a:gd name="T30" fmla="*/ 20 w 53"/>
                  <a:gd name="T31" fmla="*/ 73 h 106"/>
                  <a:gd name="T32" fmla="*/ 16 w 53"/>
                  <a:gd name="T33" fmla="*/ 78 h 106"/>
                  <a:gd name="T34" fmla="*/ 12 w 53"/>
                  <a:gd name="T35" fmla="*/ 78 h 106"/>
                  <a:gd name="T36" fmla="*/ 8 w 53"/>
                  <a:gd name="T37" fmla="*/ 82 h 106"/>
                  <a:gd name="T38" fmla="*/ 5 w 53"/>
                  <a:gd name="T39" fmla="*/ 78 h 106"/>
                  <a:gd name="T40" fmla="*/ 8 w 53"/>
                  <a:gd name="T41" fmla="*/ 73 h 106"/>
                  <a:gd name="T42" fmla="*/ 8 w 53"/>
                  <a:gd name="T43" fmla="*/ 69 h 106"/>
                  <a:gd name="T44" fmla="*/ 8 w 53"/>
                  <a:gd name="T45" fmla="*/ 64 h 106"/>
                  <a:gd name="T46" fmla="*/ 12 w 53"/>
                  <a:gd name="T47" fmla="*/ 59 h 106"/>
                  <a:gd name="T48" fmla="*/ 8 w 53"/>
                  <a:gd name="T49" fmla="*/ 55 h 106"/>
                  <a:gd name="T50" fmla="*/ 12 w 53"/>
                  <a:gd name="T51" fmla="*/ 55 h 106"/>
                  <a:gd name="T52" fmla="*/ 12 w 53"/>
                  <a:gd name="T53" fmla="*/ 50 h 106"/>
                  <a:gd name="T54" fmla="*/ 12 w 53"/>
                  <a:gd name="T55" fmla="*/ 45 h 106"/>
                  <a:gd name="T56" fmla="*/ 16 w 53"/>
                  <a:gd name="T57" fmla="*/ 41 h 106"/>
                  <a:gd name="T58" fmla="*/ 12 w 53"/>
                  <a:gd name="T59" fmla="*/ 41 h 106"/>
                  <a:gd name="T60" fmla="*/ 12 w 53"/>
                  <a:gd name="T61" fmla="*/ 41 h 106"/>
                  <a:gd name="T62" fmla="*/ 20 w 53"/>
                  <a:gd name="T63" fmla="*/ 41 h 106"/>
                  <a:gd name="T64" fmla="*/ 20 w 53"/>
                  <a:gd name="T65" fmla="*/ 36 h 106"/>
                  <a:gd name="T66" fmla="*/ 16 w 53"/>
                  <a:gd name="T67" fmla="*/ 31 h 106"/>
                  <a:gd name="T68" fmla="*/ 16 w 53"/>
                  <a:gd name="T69" fmla="*/ 31 h 106"/>
                  <a:gd name="T70" fmla="*/ 28 w 53"/>
                  <a:gd name="T71" fmla="*/ 31 h 106"/>
                  <a:gd name="T72" fmla="*/ 20 w 53"/>
                  <a:gd name="T73" fmla="*/ 27 h 106"/>
                  <a:gd name="T74" fmla="*/ 20 w 53"/>
                  <a:gd name="T75" fmla="*/ 27 h 106"/>
                  <a:gd name="T76" fmla="*/ 28 w 53"/>
                  <a:gd name="T77" fmla="*/ 31 h 106"/>
                  <a:gd name="T78" fmla="*/ 28 w 53"/>
                  <a:gd name="T79" fmla="*/ 27 h 106"/>
                  <a:gd name="T80" fmla="*/ 25 w 53"/>
                  <a:gd name="T81" fmla="*/ 27 h 106"/>
                  <a:gd name="T82" fmla="*/ 28 w 53"/>
                  <a:gd name="T83" fmla="*/ 22 h 106"/>
                  <a:gd name="T84" fmla="*/ 25 w 53"/>
                  <a:gd name="T85" fmla="*/ 22 h 106"/>
                  <a:gd name="T86" fmla="*/ 20 w 53"/>
                  <a:gd name="T87" fmla="*/ 17 h 106"/>
                  <a:gd name="T88" fmla="*/ 33 w 53"/>
                  <a:gd name="T89" fmla="*/ 17 h 106"/>
                  <a:gd name="T90" fmla="*/ 28 w 53"/>
                  <a:gd name="T91" fmla="*/ 17 h 106"/>
                  <a:gd name="T92" fmla="*/ 28 w 53"/>
                  <a:gd name="T93" fmla="*/ 17 h 106"/>
                  <a:gd name="T94" fmla="*/ 37 w 53"/>
                  <a:gd name="T95" fmla="*/ 17 h 106"/>
                  <a:gd name="T96" fmla="*/ 37 w 53"/>
                  <a:gd name="T97" fmla="*/ 14 h 106"/>
                  <a:gd name="T98" fmla="*/ 33 w 53"/>
                  <a:gd name="T99" fmla="*/ 14 h 106"/>
                  <a:gd name="T100" fmla="*/ 28 w 53"/>
                  <a:gd name="T101" fmla="*/ 8 h 106"/>
                  <a:gd name="T102" fmla="*/ 37 w 53"/>
                  <a:gd name="T103" fmla="*/ 14 h 106"/>
                  <a:gd name="T104" fmla="*/ 41 w 53"/>
                  <a:gd name="T105" fmla="*/ 8 h 106"/>
                  <a:gd name="T106" fmla="*/ 33 w 53"/>
                  <a:gd name="T107" fmla="*/ 5 h 106"/>
                  <a:gd name="T108" fmla="*/ 25 w 53"/>
                  <a:gd name="T109" fmla="*/ 5 h 106"/>
                  <a:gd name="T110" fmla="*/ 16 w 53"/>
                  <a:gd name="T111" fmla="*/ 5 h 106"/>
                  <a:gd name="T112" fmla="*/ 12 w 53"/>
                  <a:gd name="T113" fmla="*/ 0 h 106"/>
                  <a:gd name="T114" fmla="*/ 8 w 53"/>
                  <a:gd name="T115" fmla="*/ 0 h 106"/>
                  <a:gd name="T116" fmla="*/ 0 w 53"/>
                  <a:gd name="T117" fmla="*/ 0 h 106"/>
                  <a:gd name="T118" fmla="*/ 0 w 53"/>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 h="106">
                    <a:moveTo>
                      <a:pt x="53" y="106"/>
                    </a:moveTo>
                    <a:lnTo>
                      <a:pt x="53" y="101"/>
                    </a:lnTo>
                    <a:lnTo>
                      <a:pt x="53" y="101"/>
                    </a:lnTo>
                    <a:lnTo>
                      <a:pt x="50" y="101"/>
                    </a:lnTo>
                    <a:lnTo>
                      <a:pt x="50" y="101"/>
                    </a:lnTo>
                    <a:lnTo>
                      <a:pt x="50" y="101"/>
                    </a:lnTo>
                    <a:lnTo>
                      <a:pt x="50" y="106"/>
                    </a:lnTo>
                    <a:lnTo>
                      <a:pt x="50" y="106"/>
                    </a:lnTo>
                    <a:lnTo>
                      <a:pt x="50" y="106"/>
                    </a:lnTo>
                    <a:lnTo>
                      <a:pt x="50" y="106"/>
                    </a:lnTo>
                    <a:lnTo>
                      <a:pt x="50" y="106"/>
                    </a:lnTo>
                    <a:lnTo>
                      <a:pt x="50" y="106"/>
                    </a:lnTo>
                    <a:lnTo>
                      <a:pt x="50" y="101"/>
                    </a:lnTo>
                    <a:lnTo>
                      <a:pt x="50" y="101"/>
                    </a:lnTo>
                    <a:lnTo>
                      <a:pt x="50" y="101"/>
                    </a:lnTo>
                    <a:lnTo>
                      <a:pt x="50" y="96"/>
                    </a:lnTo>
                    <a:lnTo>
                      <a:pt x="50" y="96"/>
                    </a:lnTo>
                    <a:lnTo>
                      <a:pt x="50" y="96"/>
                    </a:lnTo>
                    <a:lnTo>
                      <a:pt x="50" y="96"/>
                    </a:lnTo>
                    <a:lnTo>
                      <a:pt x="45" y="101"/>
                    </a:lnTo>
                    <a:lnTo>
                      <a:pt x="45" y="101"/>
                    </a:lnTo>
                    <a:lnTo>
                      <a:pt x="45" y="101"/>
                    </a:lnTo>
                    <a:lnTo>
                      <a:pt x="45" y="101"/>
                    </a:lnTo>
                    <a:lnTo>
                      <a:pt x="45" y="101"/>
                    </a:lnTo>
                    <a:lnTo>
                      <a:pt x="45" y="96"/>
                    </a:lnTo>
                    <a:lnTo>
                      <a:pt x="45" y="96"/>
                    </a:lnTo>
                    <a:lnTo>
                      <a:pt x="45" y="96"/>
                    </a:lnTo>
                    <a:lnTo>
                      <a:pt x="45" y="96"/>
                    </a:lnTo>
                    <a:lnTo>
                      <a:pt x="50" y="92"/>
                    </a:lnTo>
                    <a:lnTo>
                      <a:pt x="50" y="92"/>
                    </a:lnTo>
                    <a:lnTo>
                      <a:pt x="45" y="92"/>
                    </a:lnTo>
                    <a:lnTo>
                      <a:pt x="45" y="92"/>
                    </a:lnTo>
                    <a:lnTo>
                      <a:pt x="45" y="92"/>
                    </a:lnTo>
                    <a:lnTo>
                      <a:pt x="45" y="92"/>
                    </a:lnTo>
                    <a:lnTo>
                      <a:pt x="45" y="96"/>
                    </a:lnTo>
                    <a:lnTo>
                      <a:pt x="45" y="96"/>
                    </a:lnTo>
                    <a:lnTo>
                      <a:pt x="45" y="96"/>
                    </a:lnTo>
                    <a:lnTo>
                      <a:pt x="45" y="96"/>
                    </a:lnTo>
                    <a:lnTo>
                      <a:pt x="45" y="101"/>
                    </a:lnTo>
                    <a:lnTo>
                      <a:pt x="45" y="101"/>
                    </a:lnTo>
                    <a:lnTo>
                      <a:pt x="45" y="101"/>
                    </a:lnTo>
                    <a:lnTo>
                      <a:pt x="45" y="101"/>
                    </a:lnTo>
                    <a:lnTo>
                      <a:pt x="45" y="101"/>
                    </a:lnTo>
                    <a:lnTo>
                      <a:pt x="45" y="101"/>
                    </a:lnTo>
                    <a:lnTo>
                      <a:pt x="45" y="96"/>
                    </a:lnTo>
                    <a:lnTo>
                      <a:pt x="45" y="96"/>
                    </a:lnTo>
                    <a:lnTo>
                      <a:pt x="45" y="96"/>
                    </a:lnTo>
                    <a:lnTo>
                      <a:pt x="45" y="96"/>
                    </a:lnTo>
                    <a:lnTo>
                      <a:pt x="45" y="92"/>
                    </a:lnTo>
                    <a:lnTo>
                      <a:pt x="45" y="92"/>
                    </a:lnTo>
                    <a:lnTo>
                      <a:pt x="41" y="92"/>
                    </a:lnTo>
                    <a:lnTo>
                      <a:pt x="41" y="87"/>
                    </a:lnTo>
                    <a:lnTo>
                      <a:pt x="45" y="87"/>
                    </a:lnTo>
                    <a:lnTo>
                      <a:pt x="45" y="87"/>
                    </a:lnTo>
                    <a:lnTo>
                      <a:pt x="41" y="92"/>
                    </a:lnTo>
                    <a:lnTo>
                      <a:pt x="41" y="96"/>
                    </a:lnTo>
                    <a:lnTo>
                      <a:pt x="45" y="96"/>
                    </a:lnTo>
                    <a:lnTo>
                      <a:pt x="45" y="96"/>
                    </a:lnTo>
                    <a:lnTo>
                      <a:pt x="41" y="96"/>
                    </a:lnTo>
                    <a:lnTo>
                      <a:pt x="41" y="96"/>
                    </a:lnTo>
                    <a:lnTo>
                      <a:pt x="41" y="96"/>
                    </a:lnTo>
                    <a:lnTo>
                      <a:pt x="41" y="96"/>
                    </a:lnTo>
                    <a:lnTo>
                      <a:pt x="41" y="96"/>
                    </a:lnTo>
                    <a:lnTo>
                      <a:pt x="41" y="96"/>
                    </a:lnTo>
                    <a:lnTo>
                      <a:pt x="41" y="92"/>
                    </a:lnTo>
                    <a:lnTo>
                      <a:pt x="41" y="92"/>
                    </a:lnTo>
                    <a:lnTo>
                      <a:pt x="41" y="92"/>
                    </a:lnTo>
                    <a:lnTo>
                      <a:pt x="41" y="92"/>
                    </a:lnTo>
                    <a:lnTo>
                      <a:pt x="41" y="87"/>
                    </a:lnTo>
                    <a:lnTo>
                      <a:pt x="41" y="87"/>
                    </a:lnTo>
                    <a:lnTo>
                      <a:pt x="37" y="82"/>
                    </a:lnTo>
                    <a:lnTo>
                      <a:pt x="37" y="82"/>
                    </a:lnTo>
                    <a:lnTo>
                      <a:pt x="37" y="78"/>
                    </a:lnTo>
                    <a:lnTo>
                      <a:pt x="37" y="78"/>
                    </a:lnTo>
                    <a:lnTo>
                      <a:pt x="37" y="73"/>
                    </a:lnTo>
                    <a:lnTo>
                      <a:pt x="33" y="69"/>
                    </a:lnTo>
                    <a:lnTo>
                      <a:pt x="28" y="64"/>
                    </a:lnTo>
                    <a:lnTo>
                      <a:pt x="28" y="64"/>
                    </a:lnTo>
                    <a:lnTo>
                      <a:pt x="25" y="69"/>
                    </a:lnTo>
                    <a:lnTo>
                      <a:pt x="20" y="73"/>
                    </a:lnTo>
                    <a:lnTo>
                      <a:pt x="16" y="73"/>
                    </a:lnTo>
                    <a:lnTo>
                      <a:pt x="16" y="73"/>
                    </a:lnTo>
                    <a:lnTo>
                      <a:pt x="16" y="73"/>
                    </a:lnTo>
                    <a:lnTo>
                      <a:pt x="16" y="78"/>
                    </a:lnTo>
                    <a:lnTo>
                      <a:pt x="16" y="78"/>
                    </a:lnTo>
                    <a:lnTo>
                      <a:pt x="16" y="78"/>
                    </a:lnTo>
                    <a:lnTo>
                      <a:pt x="12" y="78"/>
                    </a:lnTo>
                    <a:lnTo>
                      <a:pt x="12" y="78"/>
                    </a:lnTo>
                    <a:lnTo>
                      <a:pt x="12" y="78"/>
                    </a:lnTo>
                    <a:lnTo>
                      <a:pt x="12" y="78"/>
                    </a:lnTo>
                    <a:lnTo>
                      <a:pt x="12" y="82"/>
                    </a:lnTo>
                    <a:lnTo>
                      <a:pt x="12" y="82"/>
                    </a:lnTo>
                    <a:lnTo>
                      <a:pt x="12" y="82"/>
                    </a:lnTo>
                    <a:lnTo>
                      <a:pt x="12" y="82"/>
                    </a:lnTo>
                    <a:lnTo>
                      <a:pt x="8" y="82"/>
                    </a:lnTo>
                    <a:lnTo>
                      <a:pt x="8" y="82"/>
                    </a:lnTo>
                    <a:lnTo>
                      <a:pt x="8" y="82"/>
                    </a:lnTo>
                    <a:lnTo>
                      <a:pt x="8" y="82"/>
                    </a:lnTo>
                    <a:lnTo>
                      <a:pt x="5" y="82"/>
                    </a:lnTo>
                    <a:lnTo>
                      <a:pt x="5" y="78"/>
                    </a:lnTo>
                    <a:lnTo>
                      <a:pt x="5" y="78"/>
                    </a:lnTo>
                    <a:lnTo>
                      <a:pt x="5" y="78"/>
                    </a:lnTo>
                    <a:lnTo>
                      <a:pt x="5" y="78"/>
                    </a:lnTo>
                    <a:lnTo>
                      <a:pt x="8" y="73"/>
                    </a:lnTo>
                    <a:lnTo>
                      <a:pt x="8" y="73"/>
                    </a:lnTo>
                    <a:lnTo>
                      <a:pt x="8" y="73"/>
                    </a:lnTo>
                    <a:lnTo>
                      <a:pt x="5" y="73"/>
                    </a:lnTo>
                    <a:lnTo>
                      <a:pt x="5" y="69"/>
                    </a:lnTo>
                    <a:lnTo>
                      <a:pt x="8" y="69"/>
                    </a:lnTo>
                    <a:lnTo>
                      <a:pt x="8" y="69"/>
                    </a:lnTo>
                    <a:lnTo>
                      <a:pt x="8" y="69"/>
                    </a:lnTo>
                    <a:lnTo>
                      <a:pt x="8" y="64"/>
                    </a:lnTo>
                    <a:lnTo>
                      <a:pt x="8" y="64"/>
                    </a:lnTo>
                    <a:lnTo>
                      <a:pt x="8" y="64"/>
                    </a:lnTo>
                    <a:lnTo>
                      <a:pt x="8" y="64"/>
                    </a:lnTo>
                    <a:lnTo>
                      <a:pt x="8" y="64"/>
                    </a:lnTo>
                    <a:lnTo>
                      <a:pt x="8" y="59"/>
                    </a:lnTo>
                    <a:lnTo>
                      <a:pt x="8" y="59"/>
                    </a:lnTo>
                    <a:lnTo>
                      <a:pt x="8" y="59"/>
                    </a:lnTo>
                    <a:lnTo>
                      <a:pt x="12" y="59"/>
                    </a:lnTo>
                    <a:lnTo>
                      <a:pt x="12" y="55"/>
                    </a:lnTo>
                    <a:lnTo>
                      <a:pt x="12" y="55"/>
                    </a:lnTo>
                    <a:lnTo>
                      <a:pt x="8" y="55"/>
                    </a:lnTo>
                    <a:lnTo>
                      <a:pt x="8" y="55"/>
                    </a:lnTo>
                    <a:lnTo>
                      <a:pt x="8" y="55"/>
                    </a:lnTo>
                    <a:lnTo>
                      <a:pt x="8" y="55"/>
                    </a:lnTo>
                    <a:lnTo>
                      <a:pt x="8" y="55"/>
                    </a:lnTo>
                    <a:lnTo>
                      <a:pt x="8" y="55"/>
                    </a:lnTo>
                    <a:lnTo>
                      <a:pt x="12" y="55"/>
                    </a:lnTo>
                    <a:lnTo>
                      <a:pt x="12" y="55"/>
                    </a:lnTo>
                    <a:lnTo>
                      <a:pt x="8" y="55"/>
                    </a:lnTo>
                    <a:lnTo>
                      <a:pt x="8" y="50"/>
                    </a:lnTo>
                    <a:lnTo>
                      <a:pt x="12" y="50"/>
                    </a:lnTo>
                    <a:lnTo>
                      <a:pt x="12" y="50"/>
                    </a:lnTo>
                    <a:lnTo>
                      <a:pt x="12" y="50"/>
                    </a:lnTo>
                    <a:lnTo>
                      <a:pt x="12" y="50"/>
                    </a:lnTo>
                    <a:lnTo>
                      <a:pt x="12" y="45"/>
                    </a:lnTo>
                    <a:lnTo>
                      <a:pt x="12" y="45"/>
                    </a:lnTo>
                    <a:lnTo>
                      <a:pt x="12" y="45"/>
                    </a:lnTo>
                    <a:lnTo>
                      <a:pt x="12" y="45"/>
                    </a:lnTo>
                    <a:lnTo>
                      <a:pt x="12" y="45"/>
                    </a:lnTo>
                    <a:lnTo>
                      <a:pt x="12" y="45"/>
                    </a:lnTo>
                    <a:lnTo>
                      <a:pt x="12" y="45"/>
                    </a:lnTo>
                    <a:lnTo>
                      <a:pt x="12" y="45"/>
                    </a:lnTo>
                    <a:lnTo>
                      <a:pt x="16" y="41"/>
                    </a:lnTo>
                    <a:lnTo>
                      <a:pt x="16" y="41"/>
                    </a:lnTo>
                    <a:lnTo>
                      <a:pt x="12" y="41"/>
                    </a:lnTo>
                    <a:lnTo>
                      <a:pt x="12" y="41"/>
                    </a:lnTo>
                    <a:lnTo>
                      <a:pt x="12" y="41"/>
                    </a:lnTo>
                    <a:lnTo>
                      <a:pt x="12" y="41"/>
                    </a:lnTo>
                    <a:lnTo>
                      <a:pt x="12" y="41"/>
                    </a:lnTo>
                    <a:lnTo>
                      <a:pt x="8" y="41"/>
                    </a:lnTo>
                    <a:lnTo>
                      <a:pt x="12" y="36"/>
                    </a:lnTo>
                    <a:lnTo>
                      <a:pt x="12" y="36"/>
                    </a:lnTo>
                    <a:lnTo>
                      <a:pt x="12" y="41"/>
                    </a:lnTo>
                    <a:lnTo>
                      <a:pt x="12" y="41"/>
                    </a:lnTo>
                    <a:lnTo>
                      <a:pt x="16" y="41"/>
                    </a:lnTo>
                    <a:lnTo>
                      <a:pt x="16" y="41"/>
                    </a:lnTo>
                    <a:lnTo>
                      <a:pt x="16" y="41"/>
                    </a:lnTo>
                    <a:lnTo>
                      <a:pt x="20" y="41"/>
                    </a:lnTo>
                    <a:lnTo>
                      <a:pt x="25" y="41"/>
                    </a:lnTo>
                    <a:lnTo>
                      <a:pt x="25" y="41"/>
                    </a:lnTo>
                    <a:lnTo>
                      <a:pt x="25" y="41"/>
                    </a:lnTo>
                    <a:lnTo>
                      <a:pt x="20" y="41"/>
                    </a:lnTo>
                    <a:lnTo>
                      <a:pt x="20" y="36"/>
                    </a:lnTo>
                    <a:lnTo>
                      <a:pt x="20" y="36"/>
                    </a:lnTo>
                    <a:lnTo>
                      <a:pt x="20" y="36"/>
                    </a:lnTo>
                    <a:lnTo>
                      <a:pt x="16" y="36"/>
                    </a:lnTo>
                    <a:lnTo>
                      <a:pt x="16" y="31"/>
                    </a:lnTo>
                    <a:lnTo>
                      <a:pt x="16" y="31"/>
                    </a:lnTo>
                    <a:lnTo>
                      <a:pt x="16" y="31"/>
                    </a:lnTo>
                    <a:lnTo>
                      <a:pt x="16" y="31"/>
                    </a:lnTo>
                    <a:lnTo>
                      <a:pt x="16" y="31"/>
                    </a:lnTo>
                    <a:lnTo>
                      <a:pt x="16" y="31"/>
                    </a:lnTo>
                    <a:lnTo>
                      <a:pt x="16" y="31"/>
                    </a:lnTo>
                    <a:lnTo>
                      <a:pt x="20" y="31"/>
                    </a:lnTo>
                    <a:lnTo>
                      <a:pt x="25" y="31"/>
                    </a:lnTo>
                    <a:lnTo>
                      <a:pt x="25" y="31"/>
                    </a:lnTo>
                    <a:lnTo>
                      <a:pt x="25" y="31"/>
                    </a:lnTo>
                    <a:lnTo>
                      <a:pt x="28" y="31"/>
                    </a:lnTo>
                    <a:lnTo>
                      <a:pt x="28" y="31"/>
                    </a:lnTo>
                    <a:lnTo>
                      <a:pt x="28" y="31"/>
                    </a:lnTo>
                    <a:lnTo>
                      <a:pt x="25" y="31"/>
                    </a:lnTo>
                    <a:lnTo>
                      <a:pt x="20" y="31"/>
                    </a:lnTo>
                    <a:lnTo>
                      <a:pt x="20" y="27"/>
                    </a:lnTo>
                    <a:lnTo>
                      <a:pt x="20" y="27"/>
                    </a:lnTo>
                    <a:lnTo>
                      <a:pt x="20" y="27"/>
                    </a:lnTo>
                    <a:lnTo>
                      <a:pt x="20" y="27"/>
                    </a:lnTo>
                    <a:lnTo>
                      <a:pt x="20" y="27"/>
                    </a:lnTo>
                    <a:lnTo>
                      <a:pt x="20" y="27"/>
                    </a:lnTo>
                    <a:lnTo>
                      <a:pt x="20" y="27"/>
                    </a:lnTo>
                    <a:lnTo>
                      <a:pt x="25" y="27"/>
                    </a:lnTo>
                    <a:lnTo>
                      <a:pt x="28" y="27"/>
                    </a:lnTo>
                    <a:lnTo>
                      <a:pt x="28" y="27"/>
                    </a:lnTo>
                    <a:lnTo>
                      <a:pt x="28" y="31"/>
                    </a:lnTo>
                    <a:lnTo>
                      <a:pt x="28" y="31"/>
                    </a:lnTo>
                    <a:lnTo>
                      <a:pt x="28" y="27"/>
                    </a:lnTo>
                    <a:lnTo>
                      <a:pt x="28" y="27"/>
                    </a:lnTo>
                    <a:lnTo>
                      <a:pt x="28" y="27"/>
                    </a:lnTo>
                    <a:lnTo>
                      <a:pt x="28" y="27"/>
                    </a:lnTo>
                    <a:lnTo>
                      <a:pt x="28" y="27"/>
                    </a:lnTo>
                    <a:lnTo>
                      <a:pt x="28" y="27"/>
                    </a:lnTo>
                    <a:lnTo>
                      <a:pt x="25" y="27"/>
                    </a:lnTo>
                    <a:lnTo>
                      <a:pt x="25" y="27"/>
                    </a:lnTo>
                    <a:lnTo>
                      <a:pt x="25" y="27"/>
                    </a:lnTo>
                    <a:lnTo>
                      <a:pt x="25" y="27"/>
                    </a:lnTo>
                    <a:lnTo>
                      <a:pt x="25" y="27"/>
                    </a:lnTo>
                    <a:lnTo>
                      <a:pt x="28" y="27"/>
                    </a:lnTo>
                    <a:lnTo>
                      <a:pt x="28" y="22"/>
                    </a:lnTo>
                    <a:lnTo>
                      <a:pt x="28" y="22"/>
                    </a:lnTo>
                    <a:lnTo>
                      <a:pt x="28" y="22"/>
                    </a:lnTo>
                    <a:lnTo>
                      <a:pt x="28" y="22"/>
                    </a:lnTo>
                    <a:lnTo>
                      <a:pt x="28" y="22"/>
                    </a:lnTo>
                    <a:lnTo>
                      <a:pt x="28" y="22"/>
                    </a:lnTo>
                    <a:lnTo>
                      <a:pt x="25" y="22"/>
                    </a:lnTo>
                    <a:lnTo>
                      <a:pt x="25" y="17"/>
                    </a:lnTo>
                    <a:lnTo>
                      <a:pt x="25" y="17"/>
                    </a:lnTo>
                    <a:lnTo>
                      <a:pt x="25" y="17"/>
                    </a:lnTo>
                    <a:lnTo>
                      <a:pt x="20" y="17"/>
                    </a:lnTo>
                    <a:lnTo>
                      <a:pt x="20" y="17"/>
                    </a:lnTo>
                    <a:lnTo>
                      <a:pt x="25" y="17"/>
                    </a:lnTo>
                    <a:lnTo>
                      <a:pt x="25" y="17"/>
                    </a:lnTo>
                    <a:lnTo>
                      <a:pt x="25" y="17"/>
                    </a:lnTo>
                    <a:lnTo>
                      <a:pt x="28" y="17"/>
                    </a:lnTo>
                    <a:lnTo>
                      <a:pt x="33" y="17"/>
                    </a:lnTo>
                    <a:lnTo>
                      <a:pt x="33" y="17"/>
                    </a:lnTo>
                    <a:lnTo>
                      <a:pt x="33" y="17"/>
                    </a:lnTo>
                    <a:lnTo>
                      <a:pt x="28" y="17"/>
                    </a:lnTo>
                    <a:lnTo>
                      <a:pt x="28" y="17"/>
                    </a:lnTo>
                    <a:lnTo>
                      <a:pt x="28" y="17"/>
                    </a:lnTo>
                    <a:lnTo>
                      <a:pt x="28" y="17"/>
                    </a:lnTo>
                    <a:lnTo>
                      <a:pt x="28" y="17"/>
                    </a:lnTo>
                    <a:lnTo>
                      <a:pt x="28" y="17"/>
                    </a:lnTo>
                    <a:lnTo>
                      <a:pt x="28" y="17"/>
                    </a:lnTo>
                    <a:lnTo>
                      <a:pt x="28" y="17"/>
                    </a:lnTo>
                    <a:lnTo>
                      <a:pt x="33" y="17"/>
                    </a:lnTo>
                    <a:lnTo>
                      <a:pt x="37" y="17"/>
                    </a:lnTo>
                    <a:lnTo>
                      <a:pt x="37" y="17"/>
                    </a:lnTo>
                    <a:lnTo>
                      <a:pt x="37" y="17"/>
                    </a:lnTo>
                    <a:lnTo>
                      <a:pt x="37" y="17"/>
                    </a:lnTo>
                    <a:lnTo>
                      <a:pt x="41" y="17"/>
                    </a:lnTo>
                    <a:lnTo>
                      <a:pt x="41" y="17"/>
                    </a:lnTo>
                    <a:lnTo>
                      <a:pt x="41" y="17"/>
                    </a:lnTo>
                    <a:lnTo>
                      <a:pt x="37" y="17"/>
                    </a:lnTo>
                    <a:lnTo>
                      <a:pt x="37" y="14"/>
                    </a:lnTo>
                    <a:lnTo>
                      <a:pt x="37" y="14"/>
                    </a:lnTo>
                    <a:lnTo>
                      <a:pt x="37" y="14"/>
                    </a:lnTo>
                    <a:lnTo>
                      <a:pt x="33" y="14"/>
                    </a:lnTo>
                    <a:lnTo>
                      <a:pt x="33" y="14"/>
                    </a:lnTo>
                    <a:lnTo>
                      <a:pt x="33" y="14"/>
                    </a:lnTo>
                    <a:lnTo>
                      <a:pt x="28" y="14"/>
                    </a:lnTo>
                    <a:lnTo>
                      <a:pt x="28" y="14"/>
                    </a:lnTo>
                    <a:lnTo>
                      <a:pt x="28" y="8"/>
                    </a:lnTo>
                    <a:lnTo>
                      <a:pt x="28" y="8"/>
                    </a:lnTo>
                    <a:lnTo>
                      <a:pt x="28" y="8"/>
                    </a:lnTo>
                    <a:lnTo>
                      <a:pt x="33" y="8"/>
                    </a:lnTo>
                    <a:lnTo>
                      <a:pt x="37" y="8"/>
                    </a:lnTo>
                    <a:lnTo>
                      <a:pt x="37" y="8"/>
                    </a:lnTo>
                    <a:lnTo>
                      <a:pt x="37" y="8"/>
                    </a:lnTo>
                    <a:lnTo>
                      <a:pt x="37" y="14"/>
                    </a:lnTo>
                    <a:lnTo>
                      <a:pt x="37" y="8"/>
                    </a:lnTo>
                    <a:lnTo>
                      <a:pt x="37" y="8"/>
                    </a:lnTo>
                    <a:lnTo>
                      <a:pt x="37" y="8"/>
                    </a:lnTo>
                    <a:lnTo>
                      <a:pt x="37" y="8"/>
                    </a:lnTo>
                    <a:lnTo>
                      <a:pt x="41" y="8"/>
                    </a:lnTo>
                    <a:lnTo>
                      <a:pt x="41" y="8"/>
                    </a:lnTo>
                    <a:lnTo>
                      <a:pt x="41" y="8"/>
                    </a:lnTo>
                    <a:lnTo>
                      <a:pt x="37" y="8"/>
                    </a:lnTo>
                    <a:lnTo>
                      <a:pt x="33" y="5"/>
                    </a:lnTo>
                    <a:lnTo>
                      <a:pt x="33" y="5"/>
                    </a:lnTo>
                    <a:lnTo>
                      <a:pt x="28" y="5"/>
                    </a:lnTo>
                    <a:lnTo>
                      <a:pt x="25" y="5"/>
                    </a:lnTo>
                    <a:lnTo>
                      <a:pt x="25" y="5"/>
                    </a:lnTo>
                    <a:lnTo>
                      <a:pt x="25" y="5"/>
                    </a:lnTo>
                    <a:lnTo>
                      <a:pt x="25" y="5"/>
                    </a:lnTo>
                    <a:lnTo>
                      <a:pt x="25" y="5"/>
                    </a:lnTo>
                    <a:lnTo>
                      <a:pt x="25" y="5"/>
                    </a:lnTo>
                    <a:lnTo>
                      <a:pt x="25" y="5"/>
                    </a:lnTo>
                    <a:lnTo>
                      <a:pt x="20" y="5"/>
                    </a:lnTo>
                    <a:lnTo>
                      <a:pt x="16" y="5"/>
                    </a:lnTo>
                    <a:lnTo>
                      <a:pt x="12" y="0"/>
                    </a:lnTo>
                    <a:lnTo>
                      <a:pt x="12" y="0"/>
                    </a:lnTo>
                    <a:lnTo>
                      <a:pt x="12" y="0"/>
                    </a:lnTo>
                    <a:lnTo>
                      <a:pt x="12" y="0"/>
                    </a:lnTo>
                    <a:lnTo>
                      <a:pt x="12" y="0"/>
                    </a:lnTo>
                    <a:lnTo>
                      <a:pt x="12" y="0"/>
                    </a:lnTo>
                    <a:lnTo>
                      <a:pt x="8" y="0"/>
                    </a:lnTo>
                    <a:lnTo>
                      <a:pt x="8" y="0"/>
                    </a:lnTo>
                    <a:lnTo>
                      <a:pt x="8" y="0"/>
                    </a:lnTo>
                    <a:lnTo>
                      <a:pt x="8" y="0"/>
                    </a:lnTo>
                    <a:lnTo>
                      <a:pt x="5" y="0"/>
                    </a:lnTo>
                    <a:lnTo>
                      <a:pt x="5" y="0"/>
                    </a:lnTo>
                    <a:lnTo>
                      <a:pt x="5" y="0"/>
                    </a:lnTo>
                    <a:lnTo>
                      <a:pt x="5" y="0"/>
                    </a:lnTo>
                    <a:lnTo>
                      <a:pt x="0" y="0"/>
                    </a:lnTo>
                    <a:lnTo>
                      <a:pt x="0" y="0"/>
                    </a:lnTo>
                    <a:lnTo>
                      <a:pt x="0" y="0"/>
                    </a:lnTo>
                    <a:lnTo>
                      <a:pt x="0" y="0"/>
                    </a:lnTo>
                    <a:lnTo>
                      <a:pt x="0" y="0"/>
                    </a:lnTo>
                    <a:lnTo>
                      <a:pt x="0"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71" name="Freeform 479"/>
              <p:cNvSpPr>
                <a:spLocks/>
              </p:cNvSpPr>
              <p:nvPr/>
            </p:nvSpPr>
            <p:spPr bwMode="auto">
              <a:xfrm>
                <a:off x="4494" y="2743"/>
                <a:ext cx="13" cy="10"/>
              </a:xfrm>
              <a:custGeom>
                <a:avLst/>
                <a:gdLst>
                  <a:gd name="T0" fmla="*/ 0 w 13"/>
                  <a:gd name="T1" fmla="*/ 0 h 10"/>
                  <a:gd name="T2" fmla="*/ 0 w 13"/>
                  <a:gd name="T3" fmla="*/ 0 h 10"/>
                  <a:gd name="T4" fmla="*/ 3 w 13"/>
                  <a:gd name="T5" fmla="*/ 0 h 10"/>
                  <a:gd name="T6" fmla="*/ 8 w 13"/>
                  <a:gd name="T7" fmla="*/ 0 h 10"/>
                  <a:gd name="T8" fmla="*/ 8 w 13"/>
                  <a:gd name="T9" fmla="*/ 0 h 10"/>
                  <a:gd name="T10" fmla="*/ 8 w 13"/>
                  <a:gd name="T11" fmla="*/ 0 h 10"/>
                  <a:gd name="T12" fmla="*/ 8 w 13"/>
                  <a:gd name="T13" fmla="*/ 5 h 10"/>
                  <a:gd name="T14" fmla="*/ 13 w 13"/>
                  <a:gd name="T15" fmla="*/ 5 h 10"/>
                  <a:gd name="T16" fmla="*/ 13 w 13"/>
                  <a:gd name="T17" fmla="*/ 5 h 10"/>
                  <a:gd name="T18" fmla="*/ 13 w 13"/>
                  <a:gd name="T19" fmla="*/ 5 h 10"/>
                  <a:gd name="T20" fmla="*/ 8 w 13"/>
                  <a:gd name="T21" fmla="*/ 10 h 10"/>
                  <a:gd name="T22" fmla="*/ 3 w 13"/>
                  <a:gd name="T23" fmla="*/ 5 h 10"/>
                  <a:gd name="T24" fmla="*/ 3 w 13"/>
                  <a:gd name="T25" fmla="*/ 5 h 10"/>
                  <a:gd name="T26" fmla="*/ 0 w 13"/>
                  <a:gd name="T27" fmla="*/ 5 h 10"/>
                  <a:gd name="T28" fmla="*/ 0 w 13"/>
                  <a:gd name="T29" fmla="*/ 5 h 10"/>
                  <a:gd name="T30" fmla="*/ 0 w 13"/>
                  <a:gd name="T31" fmla="*/ 5 h 10"/>
                  <a:gd name="T32" fmla="*/ 0 w 13"/>
                  <a:gd name="T33" fmla="*/ 5 h 10"/>
                  <a:gd name="T34" fmla="*/ 0 w 13"/>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0">
                    <a:moveTo>
                      <a:pt x="0" y="0"/>
                    </a:moveTo>
                    <a:lnTo>
                      <a:pt x="0" y="0"/>
                    </a:lnTo>
                    <a:lnTo>
                      <a:pt x="3" y="0"/>
                    </a:lnTo>
                    <a:lnTo>
                      <a:pt x="8" y="0"/>
                    </a:lnTo>
                    <a:lnTo>
                      <a:pt x="8" y="0"/>
                    </a:lnTo>
                    <a:lnTo>
                      <a:pt x="8" y="0"/>
                    </a:lnTo>
                    <a:lnTo>
                      <a:pt x="8" y="5"/>
                    </a:lnTo>
                    <a:lnTo>
                      <a:pt x="13" y="5"/>
                    </a:lnTo>
                    <a:lnTo>
                      <a:pt x="13" y="5"/>
                    </a:lnTo>
                    <a:lnTo>
                      <a:pt x="13" y="5"/>
                    </a:lnTo>
                    <a:lnTo>
                      <a:pt x="8" y="10"/>
                    </a:lnTo>
                    <a:lnTo>
                      <a:pt x="3" y="5"/>
                    </a:lnTo>
                    <a:lnTo>
                      <a:pt x="3" y="5"/>
                    </a:lnTo>
                    <a:lnTo>
                      <a:pt x="0" y="5"/>
                    </a:lnTo>
                    <a:lnTo>
                      <a:pt x="0" y="5"/>
                    </a:lnTo>
                    <a:lnTo>
                      <a:pt x="0"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72" name="Freeform 480"/>
              <p:cNvSpPr>
                <a:spLocks/>
              </p:cNvSpPr>
              <p:nvPr/>
            </p:nvSpPr>
            <p:spPr bwMode="auto">
              <a:xfrm>
                <a:off x="4497" y="2743"/>
                <a:ext cx="5" cy="5"/>
              </a:xfrm>
              <a:custGeom>
                <a:avLst/>
                <a:gdLst>
                  <a:gd name="T0" fmla="*/ 5 w 5"/>
                  <a:gd name="T1" fmla="*/ 0 h 5"/>
                  <a:gd name="T2" fmla="*/ 5 w 5"/>
                  <a:gd name="T3" fmla="*/ 5 h 5"/>
                  <a:gd name="T4" fmla="*/ 5 w 5"/>
                  <a:gd name="T5" fmla="*/ 5 h 5"/>
                  <a:gd name="T6" fmla="*/ 5 w 5"/>
                  <a:gd name="T7" fmla="*/ 5 h 5"/>
                  <a:gd name="T8" fmla="*/ 5 w 5"/>
                  <a:gd name="T9" fmla="*/ 5 h 5"/>
                  <a:gd name="T10" fmla="*/ 0 w 5"/>
                  <a:gd name="T11" fmla="*/ 5 h 5"/>
                  <a:gd name="T12" fmla="*/ 0 w 5"/>
                  <a:gd name="T13" fmla="*/ 5 h 5"/>
                  <a:gd name="T14" fmla="*/ 0 w 5"/>
                  <a:gd name="T15" fmla="*/ 5 h 5"/>
                  <a:gd name="T16" fmla="*/ 0 w 5"/>
                  <a:gd name="T17" fmla="*/ 5 h 5"/>
                  <a:gd name="T18" fmla="*/ 0 w 5"/>
                  <a:gd name="T19" fmla="*/ 5 h 5"/>
                  <a:gd name="T20" fmla="*/ 0 w 5"/>
                  <a:gd name="T21" fmla="*/ 5 h 5"/>
                  <a:gd name="T22" fmla="*/ 0 w 5"/>
                  <a:gd name="T23" fmla="*/ 0 h 5"/>
                  <a:gd name="T24" fmla="*/ 0 w 5"/>
                  <a:gd name="T25" fmla="*/ 0 h 5"/>
                  <a:gd name="T26" fmla="*/ 0 w 5"/>
                  <a:gd name="T27" fmla="*/ 0 h 5"/>
                  <a:gd name="T28" fmla="*/ 0 w 5"/>
                  <a:gd name="T29" fmla="*/ 0 h 5"/>
                  <a:gd name="T30" fmla="*/ 0 w 5"/>
                  <a:gd name="T31" fmla="*/ 0 h 5"/>
                  <a:gd name="T32" fmla="*/ 0 w 5"/>
                  <a:gd name="T33" fmla="*/ 0 h 5"/>
                  <a:gd name="T34" fmla="*/ 0 w 5"/>
                  <a:gd name="T35" fmla="*/ 0 h 5"/>
                  <a:gd name="T36" fmla="*/ 5 w 5"/>
                  <a:gd name="T37" fmla="*/ 0 h 5"/>
                  <a:gd name="T38" fmla="*/ 5 w 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0"/>
                    </a:moveTo>
                    <a:lnTo>
                      <a:pt x="5" y="5"/>
                    </a:lnTo>
                    <a:lnTo>
                      <a:pt x="5" y="5"/>
                    </a:lnTo>
                    <a:lnTo>
                      <a:pt x="5" y="5"/>
                    </a:lnTo>
                    <a:lnTo>
                      <a:pt x="5" y="5"/>
                    </a:lnTo>
                    <a:lnTo>
                      <a:pt x="0" y="5"/>
                    </a:lnTo>
                    <a:lnTo>
                      <a:pt x="0" y="5"/>
                    </a:lnTo>
                    <a:lnTo>
                      <a:pt x="0" y="5"/>
                    </a:lnTo>
                    <a:lnTo>
                      <a:pt x="0" y="5"/>
                    </a:lnTo>
                    <a:lnTo>
                      <a:pt x="0" y="5"/>
                    </a:lnTo>
                    <a:lnTo>
                      <a:pt x="0" y="5"/>
                    </a:lnTo>
                    <a:lnTo>
                      <a:pt x="0" y="0"/>
                    </a:lnTo>
                    <a:lnTo>
                      <a:pt x="0" y="0"/>
                    </a:lnTo>
                    <a:lnTo>
                      <a:pt x="0" y="0"/>
                    </a:lnTo>
                    <a:lnTo>
                      <a:pt x="0" y="0"/>
                    </a:lnTo>
                    <a:lnTo>
                      <a:pt x="0" y="0"/>
                    </a:lnTo>
                    <a:lnTo>
                      <a:pt x="0" y="0"/>
                    </a:lnTo>
                    <a:lnTo>
                      <a:pt x="0" y="0"/>
                    </a:lnTo>
                    <a:lnTo>
                      <a:pt x="5" y="0"/>
                    </a:lnTo>
                    <a:lnTo>
                      <a:pt x="5" y="0"/>
                    </a:lnTo>
                    <a:close/>
                  </a:path>
                </a:pathLst>
              </a:custGeom>
              <a:solidFill>
                <a:srgbClr val="653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73" name="Freeform 481"/>
              <p:cNvSpPr>
                <a:spLocks/>
              </p:cNvSpPr>
              <p:nvPr/>
            </p:nvSpPr>
            <p:spPr bwMode="auto">
              <a:xfrm>
                <a:off x="4497" y="2743"/>
                <a:ext cx="1" cy="5"/>
              </a:xfrm>
              <a:custGeom>
                <a:avLst/>
                <a:gdLst>
                  <a:gd name="T0" fmla="*/ 5 h 5"/>
                  <a:gd name="T1" fmla="*/ 5 h 5"/>
                  <a:gd name="T2" fmla="*/ 5 h 5"/>
                  <a:gd name="T3" fmla="*/ 5 h 5"/>
                  <a:gd name="T4" fmla="*/ 5 h 5"/>
                  <a:gd name="T5" fmla="*/ 5 h 5"/>
                  <a:gd name="T6" fmla="*/ 5 h 5"/>
                  <a:gd name="T7" fmla="*/ 0 h 5"/>
                  <a:gd name="T8" fmla="*/ 0 h 5"/>
                  <a:gd name="T9" fmla="*/ 0 h 5"/>
                  <a:gd name="T10" fmla="*/ 0 h 5"/>
                  <a:gd name="T11" fmla="*/ 0 h 5"/>
                  <a:gd name="T12" fmla="*/ 0 h 5"/>
                  <a:gd name="T13" fmla="*/ 0 h 5"/>
                  <a:gd name="T14" fmla="*/ 5 h 5"/>
                  <a:gd name="T15" fmla="*/ 5 h 5"/>
                  <a:gd name="T16" fmla="*/ 5 h 5"/>
                  <a:gd name="T17" fmla="*/ 5 h 5"/>
                  <a:gd name="T18" fmla="*/ 5 h 5"/>
                  <a:gd name="T19" fmla="*/ 5 h 5"/>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Lst>
                <a:rect l="0" t="0" r="r" b="b"/>
                <a:pathLst>
                  <a:path h="5">
                    <a:moveTo>
                      <a:pt x="0" y="5"/>
                    </a:moveTo>
                    <a:lnTo>
                      <a:pt x="0" y="5"/>
                    </a:lnTo>
                    <a:lnTo>
                      <a:pt x="0" y="5"/>
                    </a:lnTo>
                    <a:lnTo>
                      <a:pt x="0" y="5"/>
                    </a:lnTo>
                    <a:lnTo>
                      <a:pt x="0" y="5"/>
                    </a:lnTo>
                    <a:lnTo>
                      <a:pt x="0" y="5"/>
                    </a:lnTo>
                    <a:lnTo>
                      <a:pt x="0" y="5"/>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74" name="Freeform 482"/>
              <p:cNvSpPr>
                <a:spLocks/>
              </p:cNvSpPr>
              <p:nvPr/>
            </p:nvSpPr>
            <p:spPr bwMode="auto">
              <a:xfrm>
                <a:off x="4543" y="2753"/>
                <a:ext cx="21" cy="32"/>
              </a:xfrm>
              <a:custGeom>
                <a:avLst/>
                <a:gdLst>
                  <a:gd name="T0" fmla="*/ 4 w 21"/>
                  <a:gd name="T1" fmla="*/ 0 h 32"/>
                  <a:gd name="T2" fmla="*/ 9 w 21"/>
                  <a:gd name="T3" fmla="*/ 0 h 32"/>
                  <a:gd name="T4" fmla="*/ 12 w 21"/>
                  <a:gd name="T5" fmla="*/ 0 h 32"/>
                  <a:gd name="T6" fmla="*/ 17 w 21"/>
                  <a:gd name="T7" fmla="*/ 0 h 32"/>
                  <a:gd name="T8" fmla="*/ 17 w 21"/>
                  <a:gd name="T9" fmla="*/ 0 h 32"/>
                  <a:gd name="T10" fmla="*/ 17 w 21"/>
                  <a:gd name="T11" fmla="*/ 4 h 32"/>
                  <a:gd name="T12" fmla="*/ 21 w 21"/>
                  <a:gd name="T13" fmla="*/ 9 h 32"/>
                  <a:gd name="T14" fmla="*/ 21 w 21"/>
                  <a:gd name="T15" fmla="*/ 13 h 32"/>
                  <a:gd name="T16" fmla="*/ 21 w 21"/>
                  <a:gd name="T17" fmla="*/ 13 h 32"/>
                  <a:gd name="T18" fmla="*/ 17 w 21"/>
                  <a:gd name="T19" fmla="*/ 18 h 32"/>
                  <a:gd name="T20" fmla="*/ 12 w 21"/>
                  <a:gd name="T21" fmla="*/ 23 h 32"/>
                  <a:gd name="T22" fmla="*/ 12 w 21"/>
                  <a:gd name="T23" fmla="*/ 23 h 32"/>
                  <a:gd name="T24" fmla="*/ 12 w 21"/>
                  <a:gd name="T25" fmla="*/ 23 h 32"/>
                  <a:gd name="T26" fmla="*/ 9 w 21"/>
                  <a:gd name="T27" fmla="*/ 27 h 32"/>
                  <a:gd name="T28" fmla="*/ 9 w 21"/>
                  <a:gd name="T29" fmla="*/ 32 h 32"/>
                  <a:gd name="T30" fmla="*/ 4 w 21"/>
                  <a:gd name="T31" fmla="*/ 32 h 32"/>
                  <a:gd name="T32" fmla="*/ 4 w 21"/>
                  <a:gd name="T33" fmla="*/ 32 h 32"/>
                  <a:gd name="T34" fmla="*/ 0 w 21"/>
                  <a:gd name="T35" fmla="*/ 32 h 32"/>
                  <a:gd name="T36" fmla="*/ 0 w 21"/>
                  <a:gd name="T37" fmla="*/ 27 h 32"/>
                  <a:gd name="T38" fmla="*/ 0 w 21"/>
                  <a:gd name="T3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2">
                    <a:moveTo>
                      <a:pt x="4" y="0"/>
                    </a:moveTo>
                    <a:lnTo>
                      <a:pt x="9" y="0"/>
                    </a:lnTo>
                    <a:lnTo>
                      <a:pt x="12" y="0"/>
                    </a:lnTo>
                    <a:lnTo>
                      <a:pt x="17" y="0"/>
                    </a:lnTo>
                    <a:lnTo>
                      <a:pt x="17" y="0"/>
                    </a:lnTo>
                    <a:lnTo>
                      <a:pt x="17" y="4"/>
                    </a:lnTo>
                    <a:lnTo>
                      <a:pt x="21" y="9"/>
                    </a:lnTo>
                    <a:lnTo>
                      <a:pt x="21" y="13"/>
                    </a:lnTo>
                    <a:lnTo>
                      <a:pt x="21" y="13"/>
                    </a:lnTo>
                    <a:lnTo>
                      <a:pt x="17" y="18"/>
                    </a:lnTo>
                    <a:lnTo>
                      <a:pt x="12" y="23"/>
                    </a:lnTo>
                    <a:lnTo>
                      <a:pt x="12" y="23"/>
                    </a:lnTo>
                    <a:lnTo>
                      <a:pt x="12" y="23"/>
                    </a:lnTo>
                    <a:lnTo>
                      <a:pt x="9" y="27"/>
                    </a:lnTo>
                    <a:lnTo>
                      <a:pt x="9" y="32"/>
                    </a:lnTo>
                    <a:lnTo>
                      <a:pt x="4" y="32"/>
                    </a:lnTo>
                    <a:lnTo>
                      <a:pt x="4" y="32"/>
                    </a:lnTo>
                    <a:lnTo>
                      <a:pt x="0" y="32"/>
                    </a:lnTo>
                    <a:lnTo>
                      <a:pt x="0" y="27"/>
                    </a:lnTo>
                    <a:lnTo>
                      <a:pt x="0" y="2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75" name="Freeform 483"/>
              <p:cNvSpPr>
                <a:spLocks/>
              </p:cNvSpPr>
              <p:nvPr/>
            </p:nvSpPr>
            <p:spPr bwMode="auto">
              <a:xfrm>
                <a:off x="4543" y="2757"/>
                <a:ext cx="17" cy="19"/>
              </a:xfrm>
              <a:custGeom>
                <a:avLst/>
                <a:gdLst>
                  <a:gd name="T0" fmla="*/ 17 w 17"/>
                  <a:gd name="T1" fmla="*/ 5 h 19"/>
                  <a:gd name="T2" fmla="*/ 12 w 17"/>
                  <a:gd name="T3" fmla="*/ 0 h 19"/>
                  <a:gd name="T4" fmla="*/ 12 w 17"/>
                  <a:gd name="T5" fmla="*/ 0 h 19"/>
                  <a:gd name="T6" fmla="*/ 9 w 17"/>
                  <a:gd name="T7" fmla="*/ 0 h 19"/>
                  <a:gd name="T8" fmla="*/ 9 w 17"/>
                  <a:gd name="T9" fmla="*/ 0 h 19"/>
                  <a:gd name="T10" fmla="*/ 9 w 17"/>
                  <a:gd name="T11" fmla="*/ 0 h 19"/>
                  <a:gd name="T12" fmla="*/ 4 w 17"/>
                  <a:gd name="T13" fmla="*/ 5 h 19"/>
                  <a:gd name="T14" fmla="*/ 4 w 17"/>
                  <a:gd name="T15" fmla="*/ 5 h 19"/>
                  <a:gd name="T16" fmla="*/ 4 w 17"/>
                  <a:gd name="T17" fmla="*/ 5 h 19"/>
                  <a:gd name="T18" fmla="*/ 4 w 17"/>
                  <a:gd name="T19" fmla="*/ 9 h 19"/>
                  <a:gd name="T20" fmla="*/ 4 w 17"/>
                  <a:gd name="T21" fmla="*/ 9 h 19"/>
                  <a:gd name="T22" fmla="*/ 4 w 17"/>
                  <a:gd name="T23" fmla="*/ 9 h 19"/>
                  <a:gd name="T24" fmla="*/ 4 w 17"/>
                  <a:gd name="T25" fmla="*/ 9 h 19"/>
                  <a:gd name="T26" fmla="*/ 0 w 17"/>
                  <a:gd name="T27" fmla="*/ 14 h 19"/>
                  <a:gd name="T28" fmla="*/ 0 w 17"/>
                  <a:gd name="T29" fmla="*/ 14 h 19"/>
                  <a:gd name="T30" fmla="*/ 4 w 17"/>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9">
                    <a:moveTo>
                      <a:pt x="17" y="5"/>
                    </a:moveTo>
                    <a:lnTo>
                      <a:pt x="12" y="0"/>
                    </a:lnTo>
                    <a:lnTo>
                      <a:pt x="12" y="0"/>
                    </a:lnTo>
                    <a:lnTo>
                      <a:pt x="9" y="0"/>
                    </a:lnTo>
                    <a:lnTo>
                      <a:pt x="9" y="0"/>
                    </a:lnTo>
                    <a:lnTo>
                      <a:pt x="9" y="0"/>
                    </a:lnTo>
                    <a:lnTo>
                      <a:pt x="4" y="5"/>
                    </a:lnTo>
                    <a:lnTo>
                      <a:pt x="4" y="5"/>
                    </a:lnTo>
                    <a:lnTo>
                      <a:pt x="4" y="5"/>
                    </a:lnTo>
                    <a:lnTo>
                      <a:pt x="4" y="9"/>
                    </a:lnTo>
                    <a:lnTo>
                      <a:pt x="4" y="9"/>
                    </a:lnTo>
                    <a:lnTo>
                      <a:pt x="4" y="9"/>
                    </a:lnTo>
                    <a:lnTo>
                      <a:pt x="4" y="9"/>
                    </a:lnTo>
                    <a:lnTo>
                      <a:pt x="0" y="14"/>
                    </a:lnTo>
                    <a:lnTo>
                      <a:pt x="0" y="14"/>
                    </a:lnTo>
                    <a:lnTo>
                      <a:pt x="4" y="1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76" name="Rectangle 484"/>
              <p:cNvSpPr>
                <a:spLocks noChangeArrowheads="1"/>
              </p:cNvSpPr>
              <p:nvPr/>
            </p:nvSpPr>
            <p:spPr bwMode="auto">
              <a:xfrm>
                <a:off x="4552" y="2762"/>
                <a:ext cx="1"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77" name="Freeform 485"/>
              <p:cNvSpPr>
                <a:spLocks/>
              </p:cNvSpPr>
              <p:nvPr/>
            </p:nvSpPr>
            <p:spPr bwMode="auto">
              <a:xfrm>
                <a:off x="4486" y="2766"/>
                <a:ext cx="4" cy="10"/>
              </a:xfrm>
              <a:custGeom>
                <a:avLst/>
                <a:gdLst>
                  <a:gd name="T0" fmla="*/ 0 w 4"/>
                  <a:gd name="T1" fmla="*/ 0 h 10"/>
                  <a:gd name="T2" fmla="*/ 0 w 4"/>
                  <a:gd name="T3" fmla="*/ 0 h 10"/>
                  <a:gd name="T4" fmla="*/ 0 w 4"/>
                  <a:gd name="T5" fmla="*/ 5 h 10"/>
                  <a:gd name="T6" fmla="*/ 4 w 4"/>
                  <a:gd name="T7" fmla="*/ 5 h 10"/>
                  <a:gd name="T8" fmla="*/ 4 w 4"/>
                  <a:gd name="T9" fmla="*/ 5 h 10"/>
                  <a:gd name="T10" fmla="*/ 4 w 4"/>
                  <a:gd name="T11" fmla="*/ 10 h 10"/>
                  <a:gd name="T12" fmla="*/ 4 w 4"/>
                  <a:gd name="T13" fmla="*/ 10 h 10"/>
                  <a:gd name="T14" fmla="*/ 4 w 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0" y="0"/>
                    </a:moveTo>
                    <a:lnTo>
                      <a:pt x="0" y="0"/>
                    </a:lnTo>
                    <a:lnTo>
                      <a:pt x="0" y="5"/>
                    </a:lnTo>
                    <a:lnTo>
                      <a:pt x="4" y="5"/>
                    </a:lnTo>
                    <a:lnTo>
                      <a:pt x="4" y="5"/>
                    </a:lnTo>
                    <a:lnTo>
                      <a:pt x="4" y="10"/>
                    </a:lnTo>
                    <a:lnTo>
                      <a:pt x="4" y="10"/>
                    </a:lnTo>
                    <a:lnTo>
                      <a:pt x="4"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78" name="Freeform 486"/>
              <p:cNvSpPr>
                <a:spLocks/>
              </p:cNvSpPr>
              <p:nvPr/>
            </p:nvSpPr>
            <p:spPr bwMode="auto">
              <a:xfrm>
                <a:off x="4490" y="2771"/>
                <a:ext cx="4" cy="5"/>
              </a:xfrm>
              <a:custGeom>
                <a:avLst/>
                <a:gdLst>
                  <a:gd name="T0" fmla="*/ 0 w 4"/>
                  <a:gd name="T1" fmla="*/ 0 h 5"/>
                  <a:gd name="T2" fmla="*/ 0 w 4"/>
                  <a:gd name="T3" fmla="*/ 0 h 5"/>
                  <a:gd name="T4" fmla="*/ 0 w 4"/>
                  <a:gd name="T5" fmla="*/ 5 h 5"/>
                  <a:gd name="T6" fmla="*/ 4 w 4"/>
                  <a:gd name="T7" fmla="*/ 5 h 5"/>
                </a:gdLst>
                <a:ahLst/>
                <a:cxnLst>
                  <a:cxn ang="0">
                    <a:pos x="T0" y="T1"/>
                  </a:cxn>
                  <a:cxn ang="0">
                    <a:pos x="T2" y="T3"/>
                  </a:cxn>
                  <a:cxn ang="0">
                    <a:pos x="T4" y="T5"/>
                  </a:cxn>
                  <a:cxn ang="0">
                    <a:pos x="T6" y="T7"/>
                  </a:cxn>
                </a:cxnLst>
                <a:rect l="0" t="0" r="r" b="b"/>
                <a:pathLst>
                  <a:path w="4" h="5">
                    <a:moveTo>
                      <a:pt x="0" y="0"/>
                    </a:moveTo>
                    <a:lnTo>
                      <a:pt x="0" y="0"/>
                    </a:lnTo>
                    <a:lnTo>
                      <a:pt x="0" y="5"/>
                    </a:lnTo>
                    <a:lnTo>
                      <a:pt x="4"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30279" name="Rectangle 487"/>
            <p:cNvSpPr>
              <a:spLocks noChangeArrowheads="1"/>
            </p:cNvSpPr>
            <p:nvPr/>
          </p:nvSpPr>
          <p:spPr bwMode="auto">
            <a:xfrm>
              <a:off x="4482" y="2776"/>
              <a:ext cx="4"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80" name="Freeform 488"/>
            <p:cNvSpPr>
              <a:spLocks/>
            </p:cNvSpPr>
            <p:nvPr/>
          </p:nvSpPr>
          <p:spPr bwMode="auto">
            <a:xfrm>
              <a:off x="4494" y="2743"/>
              <a:ext cx="3" cy="1"/>
            </a:xfrm>
            <a:custGeom>
              <a:avLst/>
              <a:gdLst>
                <a:gd name="T0" fmla="*/ 0 w 3"/>
                <a:gd name="T1" fmla="*/ 0 w 3"/>
                <a:gd name="T2" fmla="*/ 0 w 3"/>
                <a:gd name="T3" fmla="*/ 3 w 3"/>
              </a:gdLst>
              <a:ahLst/>
              <a:cxnLst>
                <a:cxn ang="0">
                  <a:pos x="T0" y="0"/>
                </a:cxn>
                <a:cxn ang="0">
                  <a:pos x="T1" y="0"/>
                </a:cxn>
                <a:cxn ang="0">
                  <a:pos x="T2" y="0"/>
                </a:cxn>
                <a:cxn ang="0">
                  <a:pos x="T3" y="0"/>
                </a:cxn>
              </a:cxnLst>
              <a:rect l="0" t="0" r="r" b="b"/>
              <a:pathLst>
                <a:path w="3">
                  <a:moveTo>
                    <a:pt x="0" y="0"/>
                  </a:moveTo>
                  <a:lnTo>
                    <a:pt x="0" y="0"/>
                  </a:lnTo>
                  <a:lnTo>
                    <a:pt x="0" y="0"/>
                  </a:lnTo>
                  <a:lnTo>
                    <a:pt x="3"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81" name="Freeform 489"/>
            <p:cNvSpPr>
              <a:spLocks/>
            </p:cNvSpPr>
            <p:nvPr/>
          </p:nvSpPr>
          <p:spPr bwMode="auto">
            <a:xfrm>
              <a:off x="4494" y="2739"/>
              <a:ext cx="13" cy="9"/>
            </a:xfrm>
            <a:custGeom>
              <a:avLst/>
              <a:gdLst>
                <a:gd name="T0" fmla="*/ 0 w 13"/>
                <a:gd name="T1" fmla="*/ 0 h 9"/>
                <a:gd name="T2" fmla="*/ 0 w 13"/>
                <a:gd name="T3" fmla="*/ 4 h 9"/>
                <a:gd name="T4" fmla="*/ 8 w 13"/>
                <a:gd name="T5" fmla="*/ 4 h 9"/>
                <a:gd name="T6" fmla="*/ 13 w 13"/>
                <a:gd name="T7" fmla="*/ 9 h 9"/>
              </a:gdLst>
              <a:ahLst/>
              <a:cxnLst>
                <a:cxn ang="0">
                  <a:pos x="T0" y="T1"/>
                </a:cxn>
                <a:cxn ang="0">
                  <a:pos x="T2" y="T3"/>
                </a:cxn>
                <a:cxn ang="0">
                  <a:pos x="T4" y="T5"/>
                </a:cxn>
                <a:cxn ang="0">
                  <a:pos x="T6" y="T7"/>
                </a:cxn>
              </a:cxnLst>
              <a:rect l="0" t="0" r="r" b="b"/>
              <a:pathLst>
                <a:path w="13" h="9">
                  <a:moveTo>
                    <a:pt x="0" y="0"/>
                  </a:moveTo>
                  <a:lnTo>
                    <a:pt x="0" y="4"/>
                  </a:lnTo>
                  <a:lnTo>
                    <a:pt x="8" y="4"/>
                  </a:lnTo>
                  <a:lnTo>
                    <a:pt x="13"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82" name="Freeform 490"/>
            <p:cNvSpPr>
              <a:spLocks/>
            </p:cNvSpPr>
            <p:nvPr/>
          </p:nvSpPr>
          <p:spPr bwMode="auto">
            <a:xfrm>
              <a:off x="3425" y="2411"/>
              <a:ext cx="61" cy="14"/>
            </a:xfrm>
            <a:custGeom>
              <a:avLst/>
              <a:gdLst>
                <a:gd name="T0" fmla="*/ 33 w 61"/>
                <a:gd name="T1" fmla="*/ 0 h 14"/>
                <a:gd name="T2" fmla="*/ 46 w 61"/>
                <a:gd name="T3" fmla="*/ 0 h 14"/>
                <a:gd name="T4" fmla="*/ 53 w 61"/>
                <a:gd name="T5" fmla="*/ 5 h 14"/>
                <a:gd name="T6" fmla="*/ 61 w 61"/>
                <a:gd name="T7" fmla="*/ 5 h 14"/>
                <a:gd name="T8" fmla="*/ 61 w 61"/>
                <a:gd name="T9" fmla="*/ 5 h 14"/>
                <a:gd name="T10" fmla="*/ 61 w 61"/>
                <a:gd name="T11" fmla="*/ 10 h 14"/>
                <a:gd name="T12" fmla="*/ 53 w 61"/>
                <a:gd name="T13" fmla="*/ 14 h 14"/>
                <a:gd name="T14" fmla="*/ 33 w 61"/>
                <a:gd name="T15" fmla="*/ 14 h 14"/>
                <a:gd name="T16" fmla="*/ 33 w 61"/>
                <a:gd name="T17" fmla="*/ 14 h 14"/>
                <a:gd name="T18" fmla="*/ 4 w 61"/>
                <a:gd name="T19" fmla="*/ 14 h 14"/>
                <a:gd name="T20" fmla="*/ 0 w 61"/>
                <a:gd name="T21" fmla="*/ 10 h 14"/>
                <a:gd name="T22" fmla="*/ 4 w 61"/>
                <a:gd name="T23" fmla="*/ 5 h 14"/>
                <a:gd name="T24" fmla="*/ 4 w 61"/>
                <a:gd name="T25" fmla="*/ 5 h 14"/>
                <a:gd name="T26" fmla="*/ 8 w 61"/>
                <a:gd name="T27" fmla="*/ 0 h 14"/>
                <a:gd name="T28" fmla="*/ 21 w 61"/>
                <a:gd name="T29" fmla="*/ 0 h 14"/>
                <a:gd name="T30" fmla="*/ 33 w 61"/>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14">
                  <a:moveTo>
                    <a:pt x="33" y="0"/>
                  </a:moveTo>
                  <a:lnTo>
                    <a:pt x="46" y="0"/>
                  </a:lnTo>
                  <a:lnTo>
                    <a:pt x="53" y="5"/>
                  </a:lnTo>
                  <a:lnTo>
                    <a:pt x="61" y="5"/>
                  </a:lnTo>
                  <a:lnTo>
                    <a:pt x="61" y="5"/>
                  </a:lnTo>
                  <a:lnTo>
                    <a:pt x="61" y="10"/>
                  </a:lnTo>
                  <a:lnTo>
                    <a:pt x="53" y="14"/>
                  </a:lnTo>
                  <a:lnTo>
                    <a:pt x="33" y="14"/>
                  </a:lnTo>
                  <a:lnTo>
                    <a:pt x="33" y="14"/>
                  </a:lnTo>
                  <a:lnTo>
                    <a:pt x="4" y="14"/>
                  </a:lnTo>
                  <a:lnTo>
                    <a:pt x="0" y="10"/>
                  </a:lnTo>
                  <a:lnTo>
                    <a:pt x="4" y="5"/>
                  </a:lnTo>
                  <a:lnTo>
                    <a:pt x="4" y="5"/>
                  </a:lnTo>
                  <a:lnTo>
                    <a:pt x="8" y="0"/>
                  </a:lnTo>
                  <a:lnTo>
                    <a:pt x="21" y="0"/>
                  </a:lnTo>
                  <a:lnTo>
                    <a:pt x="33"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83" name="Freeform 491"/>
            <p:cNvSpPr>
              <a:spLocks/>
            </p:cNvSpPr>
            <p:nvPr/>
          </p:nvSpPr>
          <p:spPr bwMode="auto">
            <a:xfrm>
              <a:off x="3433" y="2411"/>
              <a:ext cx="45" cy="10"/>
            </a:xfrm>
            <a:custGeom>
              <a:avLst/>
              <a:gdLst>
                <a:gd name="T0" fmla="*/ 38 w 45"/>
                <a:gd name="T1" fmla="*/ 0 h 10"/>
                <a:gd name="T2" fmla="*/ 41 w 45"/>
                <a:gd name="T3" fmla="*/ 5 h 10"/>
                <a:gd name="T4" fmla="*/ 45 w 45"/>
                <a:gd name="T5" fmla="*/ 5 h 10"/>
                <a:gd name="T6" fmla="*/ 41 w 45"/>
                <a:gd name="T7" fmla="*/ 5 h 10"/>
                <a:gd name="T8" fmla="*/ 41 w 45"/>
                <a:gd name="T9" fmla="*/ 5 h 10"/>
                <a:gd name="T10" fmla="*/ 33 w 45"/>
                <a:gd name="T11" fmla="*/ 5 h 10"/>
                <a:gd name="T12" fmla="*/ 17 w 45"/>
                <a:gd name="T13" fmla="*/ 10 h 10"/>
                <a:gd name="T14" fmla="*/ 5 w 45"/>
                <a:gd name="T15" fmla="*/ 10 h 10"/>
                <a:gd name="T16" fmla="*/ 5 w 45"/>
                <a:gd name="T17" fmla="*/ 10 h 10"/>
                <a:gd name="T18" fmla="*/ 0 w 45"/>
                <a:gd name="T19" fmla="*/ 10 h 10"/>
                <a:gd name="T20" fmla="*/ 5 w 45"/>
                <a:gd name="T21" fmla="*/ 5 h 10"/>
                <a:gd name="T22" fmla="*/ 13 w 45"/>
                <a:gd name="T23" fmla="*/ 0 h 10"/>
                <a:gd name="T24" fmla="*/ 13 w 45"/>
                <a:gd name="T25" fmla="*/ 0 h 10"/>
                <a:gd name="T26" fmla="*/ 17 w 45"/>
                <a:gd name="T27" fmla="*/ 0 h 10"/>
                <a:gd name="T28" fmla="*/ 30 w 45"/>
                <a:gd name="T29" fmla="*/ 0 h 10"/>
                <a:gd name="T30" fmla="*/ 38 w 45"/>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10">
                  <a:moveTo>
                    <a:pt x="38" y="0"/>
                  </a:moveTo>
                  <a:lnTo>
                    <a:pt x="41" y="5"/>
                  </a:lnTo>
                  <a:lnTo>
                    <a:pt x="45" y="5"/>
                  </a:lnTo>
                  <a:lnTo>
                    <a:pt x="41" y="5"/>
                  </a:lnTo>
                  <a:lnTo>
                    <a:pt x="41" y="5"/>
                  </a:lnTo>
                  <a:lnTo>
                    <a:pt x="33" y="5"/>
                  </a:lnTo>
                  <a:lnTo>
                    <a:pt x="17" y="10"/>
                  </a:lnTo>
                  <a:lnTo>
                    <a:pt x="5" y="10"/>
                  </a:lnTo>
                  <a:lnTo>
                    <a:pt x="5" y="10"/>
                  </a:lnTo>
                  <a:lnTo>
                    <a:pt x="0" y="10"/>
                  </a:lnTo>
                  <a:lnTo>
                    <a:pt x="5" y="5"/>
                  </a:lnTo>
                  <a:lnTo>
                    <a:pt x="13" y="0"/>
                  </a:lnTo>
                  <a:lnTo>
                    <a:pt x="13" y="0"/>
                  </a:lnTo>
                  <a:lnTo>
                    <a:pt x="17" y="0"/>
                  </a:lnTo>
                  <a:lnTo>
                    <a:pt x="30" y="0"/>
                  </a:lnTo>
                  <a:lnTo>
                    <a:pt x="38" y="0"/>
                  </a:lnTo>
                  <a:close/>
                </a:path>
              </a:pathLst>
            </a:custGeom>
            <a:solidFill>
              <a:srgbClr val="996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84" name="Freeform 492"/>
            <p:cNvSpPr>
              <a:spLocks/>
            </p:cNvSpPr>
            <p:nvPr/>
          </p:nvSpPr>
          <p:spPr bwMode="auto">
            <a:xfrm>
              <a:off x="3433" y="2411"/>
              <a:ext cx="45" cy="10"/>
            </a:xfrm>
            <a:custGeom>
              <a:avLst/>
              <a:gdLst>
                <a:gd name="T0" fmla="*/ 38 w 45"/>
                <a:gd name="T1" fmla="*/ 0 h 10"/>
                <a:gd name="T2" fmla="*/ 41 w 45"/>
                <a:gd name="T3" fmla="*/ 5 h 10"/>
                <a:gd name="T4" fmla="*/ 45 w 45"/>
                <a:gd name="T5" fmla="*/ 5 h 10"/>
                <a:gd name="T6" fmla="*/ 41 w 45"/>
                <a:gd name="T7" fmla="*/ 5 h 10"/>
                <a:gd name="T8" fmla="*/ 41 w 45"/>
                <a:gd name="T9" fmla="*/ 5 h 10"/>
                <a:gd name="T10" fmla="*/ 30 w 45"/>
                <a:gd name="T11" fmla="*/ 5 h 10"/>
                <a:gd name="T12" fmla="*/ 21 w 45"/>
                <a:gd name="T13" fmla="*/ 10 h 10"/>
                <a:gd name="T14" fmla="*/ 8 w 45"/>
                <a:gd name="T15" fmla="*/ 10 h 10"/>
                <a:gd name="T16" fmla="*/ 8 w 45"/>
                <a:gd name="T17" fmla="*/ 10 h 10"/>
                <a:gd name="T18" fmla="*/ 0 w 45"/>
                <a:gd name="T19" fmla="*/ 10 h 10"/>
                <a:gd name="T20" fmla="*/ 8 w 45"/>
                <a:gd name="T21" fmla="*/ 5 h 10"/>
                <a:gd name="T22" fmla="*/ 13 w 45"/>
                <a:gd name="T23" fmla="*/ 0 h 10"/>
                <a:gd name="T24" fmla="*/ 13 w 45"/>
                <a:gd name="T25" fmla="*/ 0 h 10"/>
                <a:gd name="T26" fmla="*/ 17 w 45"/>
                <a:gd name="T27" fmla="*/ 0 h 10"/>
                <a:gd name="T28" fmla="*/ 30 w 45"/>
                <a:gd name="T29" fmla="*/ 0 h 10"/>
                <a:gd name="T30" fmla="*/ 38 w 45"/>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10">
                  <a:moveTo>
                    <a:pt x="38" y="0"/>
                  </a:moveTo>
                  <a:lnTo>
                    <a:pt x="41" y="5"/>
                  </a:lnTo>
                  <a:lnTo>
                    <a:pt x="45" y="5"/>
                  </a:lnTo>
                  <a:lnTo>
                    <a:pt x="41" y="5"/>
                  </a:lnTo>
                  <a:lnTo>
                    <a:pt x="41" y="5"/>
                  </a:lnTo>
                  <a:lnTo>
                    <a:pt x="30" y="5"/>
                  </a:lnTo>
                  <a:lnTo>
                    <a:pt x="21" y="10"/>
                  </a:lnTo>
                  <a:lnTo>
                    <a:pt x="8" y="10"/>
                  </a:lnTo>
                  <a:lnTo>
                    <a:pt x="8" y="10"/>
                  </a:lnTo>
                  <a:lnTo>
                    <a:pt x="0" y="10"/>
                  </a:lnTo>
                  <a:lnTo>
                    <a:pt x="8" y="5"/>
                  </a:lnTo>
                  <a:lnTo>
                    <a:pt x="13" y="0"/>
                  </a:lnTo>
                  <a:lnTo>
                    <a:pt x="13" y="0"/>
                  </a:lnTo>
                  <a:lnTo>
                    <a:pt x="17" y="0"/>
                  </a:lnTo>
                  <a:lnTo>
                    <a:pt x="30" y="0"/>
                  </a:lnTo>
                  <a:lnTo>
                    <a:pt x="38" y="0"/>
                  </a:lnTo>
                  <a:close/>
                </a:path>
              </a:pathLst>
            </a:custGeom>
            <a:solidFill>
              <a:srgbClr val="A170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85" name="Freeform 493"/>
            <p:cNvSpPr>
              <a:spLocks/>
            </p:cNvSpPr>
            <p:nvPr/>
          </p:nvSpPr>
          <p:spPr bwMode="auto">
            <a:xfrm>
              <a:off x="3438" y="2411"/>
              <a:ext cx="36" cy="5"/>
            </a:xfrm>
            <a:custGeom>
              <a:avLst/>
              <a:gdLst>
                <a:gd name="T0" fmla="*/ 28 w 36"/>
                <a:gd name="T1" fmla="*/ 0 h 5"/>
                <a:gd name="T2" fmla="*/ 33 w 36"/>
                <a:gd name="T3" fmla="*/ 5 h 5"/>
                <a:gd name="T4" fmla="*/ 36 w 36"/>
                <a:gd name="T5" fmla="*/ 5 h 5"/>
                <a:gd name="T6" fmla="*/ 33 w 36"/>
                <a:gd name="T7" fmla="*/ 5 h 5"/>
                <a:gd name="T8" fmla="*/ 33 w 36"/>
                <a:gd name="T9" fmla="*/ 5 h 5"/>
                <a:gd name="T10" fmla="*/ 25 w 36"/>
                <a:gd name="T11" fmla="*/ 5 h 5"/>
                <a:gd name="T12" fmla="*/ 16 w 36"/>
                <a:gd name="T13" fmla="*/ 5 h 5"/>
                <a:gd name="T14" fmla="*/ 8 w 36"/>
                <a:gd name="T15" fmla="*/ 5 h 5"/>
                <a:gd name="T16" fmla="*/ 8 w 36"/>
                <a:gd name="T17" fmla="*/ 5 h 5"/>
                <a:gd name="T18" fmla="*/ 0 w 36"/>
                <a:gd name="T19" fmla="*/ 5 h 5"/>
                <a:gd name="T20" fmla="*/ 3 w 36"/>
                <a:gd name="T21" fmla="*/ 5 h 5"/>
                <a:gd name="T22" fmla="*/ 12 w 36"/>
                <a:gd name="T23" fmla="*/ 0 h 5"/>
                <a:gd name="T24" fmla="*/ 12 w 36"/>
                <a:gd name="T25" fmla="*/ 0 h 5"/>
                <a:gd name="T26" fmla="*/ 16 w 36"/>
                <a:gd name="T27" fmla="*/ 0 h 5"/>
                <a:gd name="T28" fmla="*/ 20 w 36"/>
                <a:gd name="T29" fmla="*/ 0 h 5"/>
                <a:gd name="T30" fmla="*/ 28 w 36"/>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5">
                  <a:moveTo>
                    <a:pt x="28" y="0"/>
                  </a:moveTo>
                  <a:lnTo>
                    <a:pt x="33" y="5"/>
                  </a:lnTo>
                  <a:lnTo>
                    <a:pt x="36" y="5"/>
                  </a:lnTo>
                  <a:lnTo>
                    <a:pt x="33" y="5"/>
                  </a:lnTo>
                  <a:lnTo>
                    <a:pt x="33" y="5"/>
                  </a:lnTo>
                  <a:lnTo>
                    <a:pt x="25" y="5"/>
                  </a:lnTo>
                  <a:lnTo>
                    <a:pt x="16" y="5"/>
                  </a:lnTo>
                  <a:lnTo>
                    <a:pt x="8" y="5"/>
                  </a:lnTo>
                  <a:lnTo>
                    <a:pt x="8" y="5"/>
                  </a:lnTo>
                  <a:lnTo>
                    <a:pt x="0" y="5"/>
                  </a:lnTo>
                  <a:lnTo>
                    <a:pt x="3" y="5"/>
                  </a:lnTo>
                  <a:lnTo>
                    <a:pt x="12" y="0"/>
                  </a:lnTo>
                  <a:lnTo>
                    <a:pt x="12" y="0"/>
                  </a:lnTo>
                  <a:lnTo>
                    <a:pt x="16" y="0"/>
                  </a:lnTo>
                  <a:lnTo>
                    <a:pt x="20" y="0"/>
                  </a:lnTo>
                  <a:lnTo>
                    <a:pt x="28" y="0"/>
                  </a:lnTo>
                  <a:close/>
                </a:path>
              </a:pathLst>
            </a:custGeom>
            <a:solidFill>
              <a:srgbClr val="AA7B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86" name="Freeform 494"/>
            <p:cNvSpPr>
              <a:spLocks/>
            </p:cNvSpPr>
            <p:nvPr/>
          </p:nvSpPr>
          <p:spPr bwMode="auto">
            <a:xfrm>
              <a:off x="3441" y="2411"/>
              <a:ext cx="33" cy="5"/>
            </a:xfrm>
            <a:custGeom>
              <a:avLst/>
              <a:gdLst>
                <a:gd name="T0" fmla="*/ 25 w 33"/>
                <a:gd name="T1" fmla="*/ 0 h 5"/>
                <a:gd name="T2" fmla="*/ 30 w 33"/>
                <a:gd name="T3" fmla="*/ 5 h 5"/>
                <a:gd name="T4" fmla="*/ 33 w 33"/>
                <a:gd name="T5" fmla="*/ 5 h 5"/>
                <a:gd name="T6" fmla="*/ 30 w 33"/>
                <a:gd name="T7" fmla="*/ 5 h 5"/>
                <a:gd name="T8" fmla="*/ 30 w 33"/>
                <a:gd name="T9" fmla="*/ 5 h 5"/>
                <a:gd name="T10" fmla="*/ 22 w 33"/>
                <a:gd name="T11" fmla="*/ 5 h 5"/>
                <a:gd name="T12" fmla="*/ 13 w 33"/>
                <a:gd name="T13" fmla="*/ 5 h 5"/>
                <a:gd name="T14" fmla="*/ 5 w 33"/>
                <a:gd name="T15" fmla="*/ 5 h 5"/>
                <a:gd name="T16" fmla="*/ 5 w 33"/>
                <a:gd name="T17" fmla="*/ 5 h 5"/>
                <a:gd name="T18" fmla="*/ 0 w 33"/>
                <a:gd name="T19" fmla="*/ 5 h 5"/>
                <a:gd name="T20" fmla="*/ 5 w 33"/>
                <a:gd name="T21" fmla="*/ 5 h 5"/>
                <a:gd name="T22" fmla="*/ 9 w 33"/>
                <a:gd name="T23" fmla="*/ 0 h 5"/>
                <a:gd name="T24" fmla="*/ 9 w 33"/>
                <a:gd name="T25" fmla="*/ 0 h 5"/>
                <a:gd name="T26" fmla="*/ 13 w 33"/>
                <a:gd name="T27" fmla="*/ 0 h 5"/>
                <a:gd name="T28" fmla="*/ 17 w 33"/>
                <a:gd name="T29" fmla="*/ 0 h 5"/>
                <a:gd name="T30" fmla="*/ 25 w 33"/>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5">
                  <a:moveTo>
                    <a:pt x="25" y="0"/>
                  </a:moveTo>
                  <a:lnTo>
                    <a:pt x="30" y="5"/>
                  </a:lnTo>
                  <a:lnTo>
                    <a:pt x="33" y="5"/>
                  </a:lnTo>
                  <a:lnTo>
                    <a:pt x="30" y="5"/>
                  </a:lnTo>
                  <a:lnTo>
                    <a:pt x="30" y="5"/>
                  </a:lnTo>
                  <a:lnTo>
                    <a:pt x="22" y="5"/>
                  </a:lnTo>
                  <a:lnTo>
                    <a:pt x="13" y="5"/>
                  </a:lnTo>
                  <a:lnTo>
                    <a:pt x="5" y="5"/>
                  </a:lnTo>
                  <a:lnTo>
                    <a:pt x="5" y="5"/>
                  </a:lnTo>
                  <a:lnTo>
                    <a:pt x="0" y="5"/>
                  </a:lnTo>
                  <a:lnTo>
                    <a:pt x="5" y="5"/>
                  </a:lnTo>
                  <a:lnTo>
                    <a:pt x="9" y="0"/>
                  </a:lnTo>
                  <a:lnTo>
                    <a:pt x="9" y="0"/>
                  </a:lnTo>
                  <a:lnTo>
                    <a:pt x="13" y="0"/>
                  </a:lnTo>
                  <a:lnTo>
                    <a:pt x="17" y="0"/>
                  </a:lnTo>
                  <a:lnTo>
                    <a:pt x="25" y="0"/>
                  </a:lnTo>
                  <a:close/>
                </a:path>
              </a:pathLst>
            </a:custGeom>
            <a:solidFill>
              <a:srgbClr val="B28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87" name="Freeform 495"/>
            <p:cNvSpPr>
              <a:spLocks/>
            </p:cNvSpPr>
            <p:nvPr/>
          </p:nvSpPr>
          <p:spPr bwMode="auto">
            <a:xfrm>
              <a:off x="3441" y="2411"/>
              <a:ext cx="30" cy="5"/>
            </a:xfrm>
            <a:custGeom>
              <a:avLst/>
              <a:gdLst>
                <a:gd name="T0" fmla="*/ 25 w 30"/>
                <a:gd name="T1" fmla="*/ 0 h 5"/>
                <a:gd name="T2" fmla="*/ 30 w 30"/>
                <a:gd name="T3" fmla="*/ 5 h 5"/>
                <a:gd name="T4" fmla="*/ 30 w 30"/>
                <a:gd name="T5" fmla="*/ 5 h 5"/>
                <a:gd name="T6" fmla="*/ 25 w 30"/>
                <a:gd name="T7" fmla="*/ 5 h 5"/>
                <a:gd name="T8" fmla="*/ 25 w 30"/>
                <a:gd name="T9" fmla="*/ 5 h 5"/>
                <a:gd name="T10" fmla="*/ 22 w 30"/>
                <a:gd name="T11" fmla="*/ 5 h 5"/>
                <a:gd name="T12" fmla="*/ 13 w 30"/>
                <a:gd name="T13" fmla="*/ 5 h 5"/>
                <a:gd name="T14" fmla="*/ 9 w 30"/>
                <a:gd name="T15" fmla="*/ 5 h 5"/>
                <a:gd name="T16" fmla="*/ 9 w 30"/>
                <a:gd name="T17" fmla="*/ 5 h 5"/>
                <a:gd name="T18" fmla="*/ 0 w 30"/>
                <a:gd name="T19" fmla="*/ 5 h 5"/>
                <a:gd name="T20" fmla="*/ 5 w 30"/>
                <a:gd name="T21" fmla="*/ 5 h 5"/>
                <a:gd name="T22" fmla="*/ 9 w 30"/>
                <a:gd name="T23" fmla="*/ 0 h 5"/>
                <a:gd name="T24" fmla="*/ 9 w 30"/>
                <a:gd name="T25" fmla="*/ 0 h 5"/>
                <a:gd name="T26" fmla="*/ 13 w 30"/>
                <a:gd name="T27" fmla="*/ 0 h 5"/>
                <a:gd name="T28" fmla="*/ 17 w 30"/>
                <a:gd name="T29" fmla="*/ 0 h 5"/>
                <a:gd name="T30" fmla="*/ 25 w 30"/>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
                  <a:moveTo>
                    <a:pt x="25" y="0"/>
                  </a:moveTo>
                  <a:lnTo>
                    <a:pt x="30" y="5"/>
                  </a:lnTo>
                  <a:lnTo>
                    <a:pt x="30" y="5"/>
                  </a:lnTo>
                  <a:lnTo>
                    <a:pt x="25" y="5"/>
                  </a:lnTo>
                  <a:lnTo>
                    <a:pt x="25" y="5"/>
                  </a:lnTo>
                  <a:lnTo>
                    <a:pt x="22" y="5"/>
                  </a:lnTo>
                  <a:lnTo>
                    <a:pt x="13" y="5"/>
                  </a:lnTo>
                  <a:lnTo>
                    <a:pt x="9" y="5"/>
                  </a:lnTo>
                  <a:lnTo>
                    <a:pt x="9" y="5"/>
                  </a:lnTo>
                  <a:lnTo>
                    <a:pt x="0" y="5"/>
                  </a:lnTo>
                  <a:lnTo>
                    <a:pt x="5" y="5"/>
                  </a:lnTo>
                  <a:lnTo>
                    <a:pt x="9" y="0"/>
                  </a:lnTo>
                  <a:lnTo>
                    <a:pt x="9" y="0"/>
                  </a:lnTo>
                  <a:lnTo>
                    <a:pt x="13" y="0"/>
                  </a:lnTo>
                  <a:lnTo>
                    <a:pt x="17" y="0"/>
                  </a:lnTo>
                  <a:lnTo>
                    <a:pt x="25" y="0"/>
                  </a:lnTo>
                  <a:close/>
                </a:path>
              </a:pathLst>
            </a:custGeom>
            <a:solidFill>
              <a:srgbClr val="BA90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88" name="Freeform 496"/>
            <p:cNvSpPr>
              <a:spLocks/>
            </p:cNvSpPr>
            <p:nvPr/>
          </p:nvSpPr>
          <p:spPr bwMode="auto">
            <a:xfrm>
              <a:off x="3446" y="2411"/>
              <a:ext cx="25" cy="5"/>
            </a:xfrm>
            <a:custGeom>
              <a:avLst/>
              <a:gdLst>
                <a:gd name="T0" fmla="*/ 17 w 25"/>
                <a:gd name="T1" fmla="*/ 0 h 5"/>
                <a:gd name="T2" fmla="*/ 20 w 25"/>
                <a:gd name="T3" fmla="*/ 5 h 5"/>
                <a:gd name="T4" fmla="*/ 25 w 25"/>
                <a:gd name="T5" fmla="*/ 5 h 5"/>
                <a:gd name="T6" fmla="*/ 20 w 25"/>
                <a:gd name="T7" fmla="*/ 5 h 5"/>
                <a:gd name="T8" fmla="*/ 20 w 25"/>
                <a:gd name="T9" fmla="*/ 5 h 5"/>
                <a:gd name="T10" fmla="*/ 12 w 25"/>
                <a:gd name="T11" fmla="*/ 5 h 5"/>
                <a:gd name="T12" fmla="*/ 8 w 25"/>
                <a:gd name="T13" fmla="*/ 5 h 5"/>
                <a:gd name="T14" fmla="*/ 4 w 25"/>
                <a:gd name="T15" fmla="*/ 5 h 5"/>
                <a:gd name="T16" fmla="*/ 4 w 25"/>
                <a:gd name="T17" fmla="*/ 5 h 5"/>
                <a:gd name="T18" fmla="*/ 0 w 25"/>
                <a:gd name="T19" fmla="*/ 5 h 5"/>
                <a:gd name="T20" fmla="*/ 4 w 25"/>
                <a:gd name="T21" fmla="*/ 5 h 5"/>
                <a:gd name="T22" fmla="*/ 8 w 25"/>
                <a:gd name="T23" fmla="*/ 0 h 5"/>
                <a:gd name="T24" fmla="*/ 8 w 25"/>
                <a:gd name="T25" fmla="*/ 0 h 5"/>
                <a:gd name="T26" fmla="*/ 8 w 25"/>
                <a:gd name="T27" fmla="*/ 0 h 5"/>
                <a:gd name="T28" fmla="*/ 12 w 25"/>
                <a:gd name="T29" fmla="*/ 0 h 5"/>
                <a:gd name="T30" fmla="*/ 17 w 25"/>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5">
                  <a:moveTo>
                    <a:pt x="17" y="0"/>
                  </a:moveTo>
                  <a:lnTo>
                    <a:pt x="20" y="5"/>
                  </a:lnTo>
                  <a:lnTo>
                    <a:pt x="25" y="5"/>
                  </a:lnTo>
                  <a:lnTo>
                    <a:pt x="20" y="5"/>
                  </a:lnTo>
                  <a:lnTo>
                    <a:pt x="20" y="5"/>
                  </a:lnTo>
                  <a:lnTo>
                    <a:pt x="12" y="5"/>
                  </a:lnTo>
                  <a:lnTo>
                    <a:pt x="8" y="5"/>
                  </a:lnTo>
                  <a:lnTo>
                    <a:pt x="4" y="5"/>
                  </a:lnTo>
                  <a:lnTo>
                    <a:pt x="4" y="5"/>
                  </a:lnTo>
                  <a:lnTo>
                    <a:pt x="0" y="5"/>
                  </a:lnTo>
                  <a:lnTo>
                    <a:pt x="4" y="5"/>
                  </a:lnTo>
                  <a:lnTo>
                    <a:pt x="8" y="0"/>
                  </a:lnTo>
                  <a:lnTo>
                    <a:pt x="8" y="0"/>
                  </a:lnTo>
                  <a:lnTo>
                    <a:pt x="8" y="0"/>
                  </a:lnTo>
                  <a:lnTo>
                    <a:pt x="12" y="0"/>
                  </a:lnTo>
                  <a:lnTo>
                    <a:pt x="17" y="0"/>
                  </a:lnTo>
                  <a:close/>
                </a:path>
              </a:pathLst>
            </a:custGeom>
            <a:solidFill>
              <a:srgbClr val="C39B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89" name="Freeform 497"/>
            <p:cNvSpPr>
              <a:spLocks/>
            </p:cNvSpPr>
            <p:nvPr/>
          </p:nvSpPr>
          <p:spPr bwMode="auto">
            <a:xfrm>
              <a:off x="3446" y="2411"/>
              <a:ext cx="20" cy="5"/>
            </a:xfrm>
            <a:custGeom>
              <a:avLst/>
              <a:gdLst>
                <a:gd name="T0" fmla="*/ 17 w 20"/>
                <a:gd name="T1" fmla="*/ 0 h 5"/>
                <a:gd name="T2" fmla="*/ 20 w 20"/>
                <a:gd name="T3" fmla="*/ 5 h 5"/>
                <a:gd name="T4" fmla="*/ 20 w 20"/>
                <a:gd name="T5" fmla="*/ 5 h 5"/>
                <a:gd name="T6" fmla="*/ 17 w 20"/>
                <a:gd name="T7" fmla="*/ 5 h 5"/>
                <a:gd name="T8" fmla="*/ 17 w 20"/>
                <a:gd name="T9" fmla="*/ 5 h 5"/>
                <a:gd name="T10" fmla="*/ 12 w 20"/>
                <a:gd name="T11" fmla="*/ 5 h 5"/>
                <a:gd name="T12" fmla="*/ 8 w 20"/>
                <a:gd name="T13" fmla="*/ 5 h 5"/>
                <a:gd name="T14" fmla="*/ 8 w 20"/>
                <a:gd name="T15" fmla="*/ 5 h 5"/>
                <a:gd name="T16" fmla="*/ 8 w 20"/>
                <a:gd name="T17" fmla="*/ 5 h 5"/>
                <a:gd name="T18" fmla="*/ 0 w 20"/>
                <a:gd name="T19" fmla="*/ 5 h 5"/>
                <a:gd name="T20" fmla="*/ 4 w 20"/>
                <a:gd name="T21" fmla="*/ 5 h 5"/>
                <a:gd name="T22" fmla="*/ 8 w 20"/>
                <a:gd name="T23" fmla="*/ 0 h 5"/>
                <a:gd name="T24" fmla="*/ 8 w 20"/>
                <a:gd name="T25" fmla="*/ 0 h 5"/>
                <a:gd name="T26" fmla="*/ 8 w 20"/>
                <a:gd name="T27" fmla="*/ 0 h 5"/>
                <a:gd name="T28" fmla="*/ 12 w 20"/>
                <a:gd name="T29" fmla="*/ 0 h 5"/>
                <a:gd name="T30" fmla="*/ 17 w 20"/>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5">
                  <a:moveTo>
                    <a:pt x="17" y="0"/>
                  </a:moveTo>
                  <a:lnTo>
                    <a:pt x="20" y="5"/>
                  </a:lnTo>
                  <a:lnTo>
                    <a:pt x="20" y="5"/>
                  </a:lnTo>
                  <a:lnTo>
                    <a:pt x="17" y="5"/>
                  </a:lnTo>
                  <a:lnTo>
                    <a:pt x="17" y="5"/>
                  </a:lnTo>
                  <a:lnTo>
                    <a:pt x="12" y="5"/>
                  </a:lnTo>
                  <a:lnTo>
                    <a:pt x="8" y="5"/>
                  </a:lnTo>
                  <a:lnTo>
                    <a:pt x="8" y="5"/>
                  </a:lnTo>
                  <a:lnTo>
                    <a:pt x="8" y="5"/>
                  </a:lnTo>
                  <a:lnTo>
                    <a:pt x="0" y="5"/>
                  </a:lnTo>
                  <a:lnTo>
                    <a:pt x="4" y="5"/>
                  </a:lnTo>
                  <a:lnTo>
                    <a:pt x="8" y="0"/>
                  </a:lnTo>
                  <a:lnTo>
                    <a:pt x="8" y="0"/>
                  </a:lnTo>
                  <a:lnTo>
                    <a:pt x="8" y="0"/>
                  </a:lnTo>
                  <a:lnTo>
                    <a:pt x="12" y="0"/>
                  </a:lnTo>
                  <a:lnTo>
                    <a:pt x="17" y="0"/>
                  </a:lnTo>
                  <a:close/>
                </a:path>
              </a:pathLst>
            </a:custGeom>
            <a:solidFill>
              <a:srgbClr val="CCA5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90" name="Rectangle 498"/>
            <p:cNvSpPr>
              <a:spLocks noChangeArrowheads="1"/>
            </p:cNvSpPr>
            <p:nvPr/>
          </p:nvSpPr>
          <p:spPr bwMode="auto">
            <a:xfrm>
              <a:off x="3269" y="2416"/>
              <a:ext cx="363" cy="364"/>
            </a:xfrm>
            <a:prstGeom prst="rect">
              <a:avLst/>
            </a:prstGeom>
            <a:solidFill>
              <a:srgbClr val="7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291" name="Freeform 499"/>
            <p:cNvSpPr>
              <a:spLocks/>
            </p:cNvSpPr>
            <p:nvPr/>
          </p:nvSpPr>
          <p:spPr bwMode="auto">
            <a:xfrm>
              <a:off x="3471" y="2476"/>
              <a:ext cx="161" cy="19"/>
            </a:xfrm>
            <a:custGeom>
              <a:avLst/>
              <a:gdLst>
                <a:gd name="T0" fmla="*/ 0 w 161"/>
                <a:gd name="T1" fmla="*/ 0 h 19"/>
                <a:gd name="T2" fmla="*/ 15 w 161"/>
                <a:gd name="T3" fmla="*/ 19 h 19"/>
                <a:gd name="T4" fmla="*/ 161 w 161"/>
                <a:gd name="T5" fmla="*/ 19 h 19"/>
                <a:gd name="T6" fmla="*/ 161 w 161"/>
                <a:gd name="T7" fmla="*/ 0 h 19"/>
                <a:gd name="T8" fmla="*/ 0 w 161"/>
                <a:gd name="T9" fmla="*/ 0 h 19"/>
              </a:gdLst>
              <a:ahLst/>
              <a:cxnLst>
                <a:cxn ang="0">
                  <a:pos x="T0" y="T1"/>
                </a:cxn>
                <a:cxn ang="0">
                  <a:pos x="T2" y="T3"/>
                </a:cxn>
                <a:cxn ang="0">
                  <a:pos x="T4" y="T5"/>
                </a:cxn>
                <a:cxn ang="0">
                  <a:pos x="T6" y="T7"/>
                </a:cxn>
                <a:cxn ang="0">
                  <a:pos x="T8" y="T9"/>
                </a:cxn>
              </a:cxnLst>
              <a:rect l="0" t="0" r="r" b="b"/>
              <a:pathLst>
                <a:path w="161" h="19">
                  <a:moveTo>
                    <a:pt x="0" y="0"/>
                  </a:moveTo>
                  <a:lnTo>
                    <a:pt x="15" y="19"/>
                  </a:lnTo>
                  <a:lnTo>
                    <a:pt x="161" y="19"/>
                  </a:lnTo>
                  <a:lnTo>
                    <a:pt x="161" y="0"/>
                  </a:lnTo>
                  <a:lnTo>
                    <a:pt x="0"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92" name="Freeform 500"/>
            <p:cNvSpPr>
              <a:spLocks/>
            </p:cNvSpPr>
            <p:nvPr/>
          </p:nvSpPr>
          <p:spPr bwMode="auto">
            <a:xfrm>
              <a:off x="3471" y="2476"/>
              <a:ext cx="15" cy="253"/>
            </a:xfrm>
            <a:custGeom>
              <a:avLst/>
              <a:gdLst>
                <a:gd name="T0" fmla="*/ 0 w 15"/>
                <a:gd name="T1" fmla="*/ 0 h 253"/>
                <a:gd name="T2" fmla="*/ 15 w 15"/>
                <a:gd name="T3" fmla="*/ 19 h 253"/>
                <a:gd name="T4" fmla="*/ 15 w 15"/>
                <a:gd name="T5" fmla="*/ 253 h 253"/>
                <a:gd name="T6" fmla="*/ 0 w 15"/>
                <a:gd name="T7" fmla="*/ 253 h 253"/>
                <a:gd name="T8" fmla="*/ 0 w 15"/>
                <a:gd name="T9" fmla="*/ 0 h 253"/>
              </a:gdLst>
              <a:ahLst/>
              <a:cxnLst>
                <a:cxn ang="0">
                  <a:pos x="T0" y="T1"/>
                </a:cxn>
                <a:cxn ang="0">
                  <a:pos x="T2" y="T3"/>
                </a:cxn>
                <a:cxn ang="0">
                  <a:pos x="T4" y="T5"/>
                </a:cxn>
                <a:cxn ang="0">
                  <a:pos x="T6" y="T7"/>
                </a:cxn>
                <a:cxn ang="0">
                  <a:pos x="T8" y="T9"/>
                </a:cxn>
              </a:cxnLst>
              <a:rect l="0" t="0" r="r" b="b"/>
              <a:pathLst>
                <a:path w="15" h="253">
                  <a:moveTo>
                    <a:pt x="0" y="0"/>
                  </a:moveTo>
                  <a:lnTo>
                    <a:pt x="15" y="19"/>
                  </a:lnTo>
                  <a:lnTo>
                    <a:pt x="15" y="253"/>
                  </a:lnTo>
                  <a:lnTo>
                    <a:pt x="0" y="253"/>
                  </a:lnTo>
                  <a:lnTo>
                    <a:pt x="0" y="0"/>
                  </a:lnTo>
                  <a:close/>
                </a:path>
              </a:pathLst>
            </a:custGeom>
            <a:solidFill>
              <a:srgbClr val="65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93" name="Freeform 501"/>
            <p:cNvSpPr>
              <a:spLocks/>
            </p:cNvSpPr>
            <p:nvPr/>
          </p:nvSpPr>
          <p:spPr bwMode="auto">
            <a:xfrm>
              <a:off x="3375" y="2393"/>
              <a:ext cx="21" cy="23"/>
            </a:xfrm>
            <a:custGeom>
              <a:avLst/>
              <a:gdLst>
                <a:gd name="T0" fmla="*/ 13 w 21"/>
                <a:gd name="T1" fmla="*/ 0 h 23"/>
                <a:gd name="T2" fmla="*/ 17 w 21"/>
                <a:gd name="T3" fmla="*/ 4 h 23"/>
                <a:gd name="T4" fmla="*/ 21 w 21"/>
                <a:gd name="T5" fmla="*/ 9 h 23"/>
                <a:gd name="T6" fmla="*/ 21 w 21"/>
                <a:gd name="T7" fmla="*/ 14 h 23"/>
                <a:gd name="T8" fmla="*/ 21 w 21"/>
                <a:gd name="T9" fmla="*/ 14 h 23"/>
                <a:gd name="T10" fmla="*/ 21 w 21"/>
                <a:gd name="T11" fmla="*/ 18 h 23"/>
                <a:gd name="T12" fmla="*/ 17 w 21"/>
                <a:gd name="T13" fmla="*/ 23 h 23"/>
                <a:gd name="T14" fmla="*/ 13 w 21"/>
                <a:gd name="T15" fmla="*/ 23 h 23"/>
                <a:gd name="T16" fmla="*/ 13 w 21"/>
                <a:gd name="T17" fmla="*/ 23 h 23"/>
                <a:gd name="T18" fmla="*/ 13 w 21"/>
                <a:gd name="T19" fmla="*/ 23 h 23"/>
                <a:gd name="T20" fmla="*/ 8 w 21"/>
                <a:gd name="T21" fmla="*/ 23 h 23"/>
                <a:gd name="T22" fmla="*/ 8 w 21"/>
                <a:gd name="T23" fmla="*/ 18 h 23"/>
                <a:gd name="T24" fmla="*/ 8 w 21"/>
                <a:gd name="T25" fmla="*/ 18 h 23"/>
                <a:gd name="T26" fmla="*/ 5 w 21"/>
                <a:gd name="T27" fmla="*/ 14 h 23"/>
                <a:gd name="T28" fmla="*/ 0 w 21"/>
                <a:gd name="T29" fmla="*/ 9 h 23"/>
                <a:gd name="T30" fmla="*/ 0 w 21"/>
                <a:gd name="T31"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3">
                  <a:moveTo>
                    <a:pt x="13" y="0"/>
                  </a:moveTo>
                  <a:lnTo>
                    <a:pt x="17" y="4"/>
                  </a:lnTo>
                  <a:lnTo>
                    <a:pt x="21" y="9"/>
                  </a:lnTo>
                  <a:lnTo>
                    <a:pt x="21" y="14"/>
                  </a:lnTo>
                  <a:lnTo>
                    <a:pt x="21" y="14"/>
                  </a:lnTo>
                  <a:lnTo>
                    <a:pt x="21" y="18"/>
                  </a:lnTo>
                  <a:lnTo>
                    <a:pt x="17" y="23"/>
                  </a:lnTo>
                  <a:lnTo>
                    <a:pt x="13" y="23"/>
                  </a:lnTo>
                  <a:lnTo>
                    <a:pt x="13" y="23"/>
                  </a:lnTo>
                  <a:lnTo>
                    <a:pt x="13" y="23"/>
                  </a:lnTo>
                  <a:lnTo>
                    <a:pt x="8" y="23"/>
                  </a:lnTo>
                  <a:lnTo>
                    <a:pt x="8" y="18"/>
                  </a:lnTo>
                  <a:lnTo>
                    <a:pt x="8" y="18"/>
                  </a:lnTo>
                  <a:lnTo>
                    <a:pt x="5" y="14"/>
                  </a:lnTo>
                  <a:lnTo>
                    <a:pt x="0" y="9"/>
                  </a:lnTo>
                  <a:lnTo>
                    <a:pt x="0"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94" name="Freeform 502"/>
            <p:cNvSpPr>
              <a:spLocks/>
            </p:cNvSpPr>
            <p:nvPr/>
          </p:nvSpPr>
          <p:spPr bwMode="auto">
            <a:xfrm>
              <a:off x="3367" y="2402"/>
              <a:ext cx="21" cy="19"/>
            </a:xfrm>
            <a:custGeom>
              <a:avLst/>
              <a:gdLst>
                <a:gd name="T0" fmla="*/ 0 w 21"/>
                <a:gd name="T1" fmla="*/ 0 h 19"/>
                <a:gd name="T2" fmla="*/ 5 w 21"/>
                <a:gd name="T3" fmla="*/ 9 h 19"/>
                <a:gd name="T4" fmla="*/ 8 w 21"/>
                <a:gd name="T5" fmla="*/ 14 h 19"/>
                <a:gd name="T6" fmla="*/ 13 w 21"/>
                <a:gd name="T7" fmla="*/ 14 h 19"/>
                <a:gd name="T8" fmla="*/ 13 w 21"/>
                <a:gd name="T9" fmla="*/ 14 h 19"/>
                <a:gd name="T10" fmla="*/ 16 w 21"/>
                <a:gd name="T11" fmla="*/ 19 h 19"/>
                <a:gd name="T12" fmla="*/ 21 w 21"/>
                <a:gd name="T13" fmla="*/ 14 h 19"/>
                <a:gd name="T14" fmla="*/ 21 w 21"/>
                <a:gd name="T15" fmla="*/ 14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0" y="0"/>
                  </a:moveTo>
                  <a:lnTo>
                    <a:pt x="5" y="9"/>
                  </a:lnTo>
                  <a:lnTo>
                    <a:pt x="8" y="14"/>
                  </a:lnTo>
                  <a:lnTo>
                    <a:pt x="13" y="14"/>
                  </a:lnTo>
                  <a:lnTo>
                    <a:pt x="13" y="14"/>
                  </a:lnTo>
                  <a:lnTo>
                    <a:pt x="16" y="19"/>
                  </a:lnTo>
                  <a:lnTo>
                    <a:pt x="21" y="14"/>
                  </a:lnTo>
                  <a:lnTo>
                    <a:pt x="21"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95" name="Freeform 503"/>
            <p:cNvSpPr>
              <a:spLocks/>
            </p:cNvSpPr>
            <p:nvPr/>
          </p:nvSpPr>
          <p:spPr bwMode="auto">
            <a:xfrm>
              <a:off x="3396" y="2402"/>
              <a:ext cx="12" cy="5"/>
            </a:xfrm>
            <a:custGeom>
              <a:avLst/>
              <a:gdLst>
                <a:gd name="T0" fmla="*/ 12 w 12"/>
                <a:gd name="T1" fmla="*/ 0 h 5"/>
                <a:gd name="T2" fmla="*/ 9 w 12"/>
                <a:gd name="T3" fmla="*/ 5 h 5"/>
                <a:gd name="T4" fmla="*/ 4 w 12"/>
                <a:gd name="T5" fmla="*/ 5 h 5"/>
                <a:gd name="T6" fmla="*/ 0 w 12"/>
                <a:gd name="T7" fmla="*/ 5 h 5"/>
              </a:gdLst>
              <a:ahLst/>
              <a:cxnLst>
                <a:cxn ang="0">
                  <a:pos x="T0" y="T1"/>
                </a:cxn>
                <a:cxn ang="0">
                  <a:pos x="T2" y="T3"/>
                </a:cxn>
                <a:cxn ang="0">
                  <a:pos x="T4" y="T5"/>
                </a:cxn>
                <a:cxn ang="0">
                  <a:pos x="T6" y="T7"/>
                </a:cxn>
              </a:cxnLst>
              <a:rect l="0" t="0" r="r" b="b"/>
              <a:pathLst>
                <a:path w="12" h="5">
                  <a:moveTo>
                    <a:pt x="12" y="0"/>
                  </a:moveTo>
                  <a:lnTo>
                    <a:pt x="9" y="5"/>
                  </a:lnTo>
                  <a:lnTo>
                    <a:pt x="4" y="5"/>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96" name="Freeform 504"/>
            <p:cNvSpPr>
              <a:spLocks/>
            </p:cNvSpPr>
            <p:nvPr/>
          </p:nvSpPr>
          <p:spPr bwMode="auto">
            <a:xfrm>
              <a:off x="3450" y="2301"/>
              <a:ext cx="4" cy="5"/>
            </a:xfrm>
            <a:custGeom>
              <a:avLst/>
              <a:gdLst>
                <a:gd name="T0" fmla="*/ 4 w 4"/>
                <a:gd name="T1" fmla="*/ 5 h 5"/>
                <a:gd name="T2" fmla="*/ 0 w 4"/>
                <a:gd name="T3" fmla="*/ 0 h 5"/>
                <a:gd name="T4" fmla="*/ 0 w 4"/>
                <a:gd name="T5" fmla="*/ 0 h 5"/>
                <a:gd name="T6" fmla="*/ 0 w 4"/>
                <a:gd name="T7" fmla="*/ 0 h 5"/>
                <a:gd name="T8" fmla="*/ 0 w 4"/>
                <a:gd name="T9" fmla="*/ 0 h 5"/>
              </a:gdLst>
              <a:ahLst/>
              <a:cxnLst>
                <a:cxn ang="0">
                  <a:pos x="T0" y="T1"/>
                </a:cxn>
                <a:cxn ang="0">
                  <a:pos x="T2" y="T3"/>
                </a:cxn>
                <a:cxn ang="0">
                  <a:pos x="T4" y="T5"/>
                </a:cxn>
                <a:cxn ang="0">
                  <a:pos x="T6" y="T7"/>
                </a:cxn>
                <a:cxn ang="0">
                  <a:pos x="T8" y="T9"/>
                </a:cxn>
              </a:cxnLst>
              <a:rect l="0" t="0" r="r" b="b"/>
              <a:pathLst>
                <a:path w="4" h="5">
                  <a:moveTo>
                    <a:pt x="4" y="5"/>
                  </a:moveTo>
                  <a:lnTo>
                    <a:pt x="0" y="0"/>
                  </a:lnTo>
                  <a:lnTo>
                    <a:pt x="0" y="0"/>
                  </a:lnTo>
                  <a:lnTo>
                    <a:pt x="0"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97" name="Freeform 505"/>
            <p:cNvSpPr>
              <a:spLocks/>
            </p:cNvSpPr>
            <p:nvPr/>
          </p:nvSpPr>
          <p:spPr bwMode="auto">
            <a:xfrm>
              <a:off x="3446" y="2301"/>
              <a:ext cx="4" cy="5"/>
            </a:xfrm>
            <a:custGeom>
              <a:avLst/>
              <a:gdLst>
                <a:gd name="T0" fmla="*/ 4 w 4"/>
                <a:gd name="T1" fmla="*/ 0 h 5"/>
                <a:gd name="T2" fmla="*/ 4 w 4"/>
                <a:gd name="T3" fmla="*/ 0 h 5"/>
                <a:gd name="T4" fmla="*/ 4 w 4"/>
                <a:gd name="T5" fmla="*/ 5 h 5"/>
                <a:gd name="T6" fmla="*/ 4 w 4"/>
                <a:gd name="T7" fmla="*/ 5 h 5"/>
                <a:gd name="T8" fmla="*/ 4 w 4"/>
                <a:gd name="T9" fmla="*/ 5 h 5"/>
                <a:gd name="T10" fmla="*/ 4 w 4"/>
                <a:gd name="T11" fmla="*/ 5 h 5"/>
                <a:gd name="T12" fmla="*/ 4 w 4"/>
                <a:gd name="T13" fmla="*/ 5 h 5"/>
                <a:gd name="T14" fmla="*/ 4 w 4"/>
                <a:gd name="T15" fmla="*/ 5 h 5"/>
                <a:gd name="T16" fmla="*/ 4 w 4"/>
                <a:gd name="T17" fmla="*/ 5 h 5"/>
                <a:gd name="T18" fmla="*/ 0 w 4"/>
                <a:gd name="T19" fmla="*/ 5 h 5"/>
                <a:gd name="T20" fmla="*/ 0 w 4"/>
                <a:gd name="T21" fmla="*/ 5 h 5"/>
                <a:gd name="T22" fmla="*/ 0 w 4"/>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0"/>
                  </a:moveTo>
                  <a:lnTo>
                    <a:pt x="4" y="0"/>
                  </a:lnTo>
                  <a:lnTo>
                    <a:pt x="4" y="5"/>
                  </a:lnTo>
                  <a:lnTo>
                    <a:pt x="4" y="5"/>
                  </a:lnTo>
                  <a:lnTo>
                    <a:pt x="4" y="5"/>
                  </a:lnTo>
                  <a:lnTo>
                    <a:pt x="4" y="5"/>
                  </a:lnTo>
                  <a:lnTo>
                    <a:pt x="4" y="5"/>
                  </a:lnTo>
                  <a:lnTo>
                    <a:pt x="4" y="5"/>
                  </a:lnTo>
                  <a:lnTo>
                    <a:pt x="4" y="5"/>
                  </a:lnTo>
                  <a:lnTo>
                    <a:pt x="0" y="5"/>
                  </a:lnTo>
                  <a:lnTo>
                    <a:pt x="0" y="5"/>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98" name="Rectangle 506"/>
            <p:cNvSpPr>
              <a:spLocks noChangeArrowheads="1"/>
            </p:cNvSpPr>
            <p:nvPr/>
          </p:nvSpPr>
          <p:spPr bwMode="auto">
            <a:xfrm>
              <a:off x="3446" y="2306"/>
              <a:ext cx="1"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99" name="Freeform 507"/>
            <p:cNvSpPr>
              <a:spLocks/>
            </p:cNvSpPr>
            <p:nvPr/>
          </p:nvSpPr>
          <p:spPr bwMode="auto">
            <a:xfrm>
              <a:off x="3433" y="2287"/>
              <a:ext cx="17" cy="9"/>
            </a:xfrm>
            <a:custGeom>
              <a:avLst/>
              <a:gdLst>
                <a:gd name="T0" fmla="*/ 0 w 17"/>
                <a:gd name="T1" fmla="*/ 9 h 9"/>
                <a:gd name="T2" fmla="*/ 0 w 17"/>
                <a:gd name="T3" fmla="*/ 9 h 9"/>
                <a:gd name="T4" fmla="*/ 8 w 17"/>
                <a:gd name="T5" fmla="*/ 5 h 9"/>
                <a:gd name="T6" fmla="*/ 13 w 17"/>
                <a:gd name="T7" fmla="*/ 5 h 9"/>
                <a:gd name="T8" fmla="*/ 13 w 17"/>
                <a:gd name="T9" fmla="*/ 5 h 9"/>
                <a:gd name="T10" fmla="*/ 13 w 17"/>
                <a:gd name="T11" fmla="*/ 5 h 9"/>
                <a:gd name="T12" fmla="*/ 13 w 17"/>
                <a:gd name="T13" fmla="*/ 5 h 9"/>
                <a:gd name="T14" fmla="*/ 17 w 1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0" y="9"/>
                  </a:moveTo>
                  <a:lnTo>
                    <a:pt x="0" y="9"/>
                  </a:lnTo>
                  <a:lnTo>
                    <a:pt x="8" y="5"/>
                  </a:lnTo>
                  <a:lnTo>
                    <a:pt x="13" y="5"/>
                  </a:lnTo>
                  <a:lnTo>
                    <a:pt x="13" y="5"/>
                  </a:lnTo>
                  <a:lnTo>
                    <a:pt x="13" y="5"/>
                  </a:lnTo>
                  <a:lnTo>
                    <a:pt x="13" y="5"/>
                  </a:lnTo>
                  <a:lnTo>
                    <a:pt x="1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00" name="Freeform 508"/>
            <p:cNvSpPr>
              <a:spLocks/>
            </p:cNvSpPr>
            <p:nvPr/>
          </p:nvSpPr>
          <p:spPr bwMode="auto">
            <a:xfrm>
              <a:off x="3433" y="2273"/>
              <a:ext cx="21" cy="9"/>
            </a:xfrm>
            <a:custGeom>
              <a:avLst/>
              <a:gdLst>
                <a:gd name="T0" fmla="*/ 0 w 21"/>
                <a:gd name="T1" fmla="*/ 9 h 9"/>
                <a:gd name="T2" fmla="*/ 5 w 21"/>
                <a:gd name="T3" fmla="*/ 9 h 9"/>
                <a:gd name="T4" fmla="*/ 13 w 21"/>
                <a:gd name="T5" fmla="*/ 9 h 9"/>
                <a:gd name="T6" fmla="*/ 17 w 21"/>
                <a:gd name="T7" fmla="*/ 5 h 9"/>
                <a:gd name="T8" fmla="*/ 17 w 21"/>
                <a:gd name="T9" fmla="*/ 5 h 9"/>
                <a:gd name="T10" fmla="*/ 17 w 21"/>
                <a:gd name="T11" fmla="*/ 5 h 9"/>
                <a:gd name="T12" fmla="*/ 17 w 21"/>
                <a:gd name="T13" fmla="*/ 5 h 9"/>
                <a:gd name="T14" fmla="*/ 21 w 2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
                  <a:moveTo>
                    <a:pt x="0" y="9"/>
                  </a:moveTo>
                  <a:lnTo>
                    <a:pt x="5" y="9"/>
                  </a:lnTo>
                  <a:lnTo>
                    <a:pt x="13" y="9"/>
                  </a:lnTo>
                  <a:lnTo>
                    <a:pt x="17" y="5"/>
                  </a:lnTo>
                  <a:lnTo>
                    <a:pt x="17" y="5"/>
                  </a:lnTo>
                  <a:lnTo>
                    <a:pt x="17" y="5"/>
                  </a:lnTo>
                  <a:lnTo>
                    <a:pt x="17" y="5"/>
                  </a:lnTo>
                  <a:lnTo>
                    <a:pt x="2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01" name="Freeform 509"/>
            <p:cNvSpPr>
              <a:spLocks/>
            </p:cNvSpPr>
            <p:nvPr/>
          </p:nvSpPr>
          <p:spPr bwMode="auto">
            <a:xfrm>
              <a:off x="3450" y="2264"/>
              <a:ext cx="8" cy="5"/>
            </a:xfrm>
            <a:custGeom>
              <a:avLst/>
              <a:gdLst>
                <a:gd name="T0" fmla="*/ 0 w 8"/>
                <a:gd name="T1" fmla="*/ 5 h 5"/>
                <a:gd name="T2" fmla="*/ 0 w 8"/>
                <a:gd name="T3" fmla="*/ 5 h 5"/>
                <a:gd name="T4" fmla="*/ 0 w 8"/>
                <a:gd name="T5" fmla="*/ 5 h 5"/>
                <a:gd name="T6" fmla="*/ 4 w 8"/>
                <a:gd name="T7" fmla="*/ 0 h 5"/>
                <a:gd name="T8" fmla="*/ 4 w 8"/>
                <a:gd name="T9" fmla="*/ 0 h 5"/>
                <a:gd name="T10" fmla="*/ 4 w 8"/>
                <a:gd name="T11" fmla="*/ 0 h 5"/>
                <a:gd name="T12" fmla="*/ 4 w 8"/>
                <a:gd name="T13" fmla="*/ 0 h 5"/>
                <a:gd name="T14" fmla="*/ 8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5"/>
                  </a:moveTo>
                  <a:lnTo>
                    <a:pt x="0" y="5"/>
                  </a:lnTo>
                  <a:lnTo>
                    <a:pt x="0" y="5"/>
                  </a:lnTo>
                  <a:lnTo>
                    <a:pt x="4" y="0"/>
                  </a:lnTo>
                  <a:lnTo>
                    <a:pt x="4" y="0"/>
                  </a:lnTo>
                  <a:lnTo>
                    <a:pt x="4" y="0"/>
                  </a:lnTo>
                  <a:lnTo>
                    <a:pt x="4" y="0"/>
                  </a:lnTo>
                  <a:lnTo>
                    <a:pt x="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02" name="Freeform 510"/>
            <p:cNvSpPr>
              <a:spLocks/>
            </p:cNvSpPr>
            <p:nvPr/>
          </p:nvSpPr>
          <p:spPr bwMode="auto">
            <a:xfrm>
              <a:off x="3446" y="2222"/>
              <a:ext cx="4" cy="9"/>
            </a:xfrm>
            <a:custGeom>
              <a:avLst/>
              <a:gdLst>
                <a:gd name="T0" fmla="*/ 4 w 4"/>
                <a:gd name="T1" fmla="*/ 0 h 9"/>
                <a:gd name="T2" fmla="*/ 4 w 4"/>
                <a:gd name="T3" fmla="*/ 5 h 9"/>
                <a:gd name="T4" fmla="*/ 4 w 4"/>
                <a:gd name="T5" fmla="*/ 9 h 9"/>
                <a:gd name="T6" fmla="*/ 4 w 4"/>
                <a:gd name="T7" fmla="*/ 9 h 9"/>
                <a:gd name="T8" fmla="*/ 4 w 4"/>
                <a:gd name="T9" fmla="*/ 9 h 9"/>
                <a:gd name="T10" fmla="*/ 0 w 4"/>
                <a:gd name="T11" fmla="*/ 9 h 9"/>
                <a:gd name="T12" fmla="*/ 0 w 4"/>
                <a:gd name="T13" fmla="*/ 9 h 9"/>
                <a:gd name="T14" fmla="*/ 0 w 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4" y="0"/>
                  </a:moveTo>
                  <a:lnTo>
                    <a:pt x="4" y="5"/>
                  </a:lnTo>
                  <a:lnTo>
                    <a:pt x="4" y="9"/>
                  </a:lnTo>
                  <a:lnTo>
                    <a:pt x="4" y="9"/>
                  </a:lnTo>
                  <a:lnTo>
                    <a:pt x="4" y="9"/>
                  </a:lnTo>
                  <a:lnTo>
                    <a:pt x="0" y="9"/>
                  </a:lnTo>
                  <a:lnTo>
                    <a:pt x="0" y="9"/>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03" name="Freeform 511"/>
            <p:cNvSpPr>
              <a:spLocks/>
            </p:cNvSpPr>
            <p:nvPr/>
          </p:nvSpPr>
          <p:spPr bwMode="auto">
            <a:xfrm>
              <a:off x="3425" y="2227"/>
              <a:ext cx="8" cy="4"/>
            </a:xfrm>
            <a:custGeom>
              <a:avLst/>
              <a:gdLst>
                <a:gd name="T0" fmla="*/ 4 w 8"/>
                <a:gd name="T1" fmla="*/ 0 h 4"/>
                <a:gd name="T2" fmla="*/ 0 w 8"/>
                <a:gd name="T3" fmla="*/ 4 h 4"/>
                <a:gd name="T4" fmla="*/ 0 w 8"/>
                <a:gd name="T5" fmla="*/ 4 h 4"/>
                <a:gd name="T6" fmla="*/ 4 w 8"/>
                <a:gd name="T7" fmla="*/ 4 h 4"/>
                <a:gd name="T8" fmla="*/ 4 w 8"/>
                <a:gd name="T9" fmla="*/ 4 h 4"/>
                <a:gd name="T10" fmla="*/ 4 w 8"/>
                <a:gd name="T11" fmla="*/ 4 h 4"/>
                <a:gd name="T12" fmla="*/ 4 w 8"/>
                <a:gd name="T13" fmla="*/ 4 h 4"/>
                <a:gd name="T14" fmla="*/ 8 w 8"/>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4" y="0"/>
                  </a:moveTo>
                  <a:lnTo>
                    <a:pt x="0" y="4"/>
                  </a:lnTo>
                  <a:lnTo>
                    <a:pt x="0" y="4"/>
                  </a:lnTo>
                  <a:lnTo>
                    <a:pt x="4" y="4"/>
                  </a:lnTo>
                  <a:lnTo>
                    <a:pt x="4" y="4"/>
                  </a:lnTo>
                  <a:lnTo>
                    <a:pt x="4" y="4"/>
                  </a:lnTo>
                  <a:lnTo>
                    <a:pt x="4" y="4"/>
                  </a:lnTo>
                  <a:lnTo>
                    <a:pt x="8"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04" name="Freeform 512"/>
            <p:cNvSpPr>
              <a:spLocks/>
            </p:cNvSpPr>
            <p:nvPr/>
          </p:nvSpPr>
          <p:spPr bwMode="auto">
            <a:xfrm>
              <a:off x="3433" y="2231"/>
              <a:ext cx="8" cy="5"/>
            </a:xfrm>
            <a:custGeom>
              <a:avLst/>
              <a:gdLst>
                <a:gd name="T0" fmla="*/ 8 w 8"/>
                <a:gd name="T1" fmla="*/ 0 h 5"/>
                <a:gd name="T2" fmla="*/ 8 w 8"/>
                <a:gd name="T3" fmla="*/ 0 h 5"/>
                <a:gd name="T4" fmla="*/ 5 w 8"/>
                <a:gd name="T5" fmla="*/ 5 h 5"/>
                <a:gd name="T6" fmla="*/ 5 w 8"/>
                <a:gd name="T7" fmla="*/ 5 h 5"/>
                <a:gd name="T8" fmla="*/ 5 w 8"/>
                <a:gd name="T9" fmla="*/ 5 h 5"/>
                <a:gd name="T10" fmla="*/ 0 w 8"/>
                <a:gd name="T11" fmla="*/ 5 h 5"/>
                <a:gd name="T12" fmla="*/ 0 w 8"/>
                <a:gd name="T13" fmla="*/ 5 h 5"/>
                <a:gd name="T14" fmla="*/ 0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8" y="0"/>
                  </a:moveTo>
                  <a:lnTo>
                    <a:pt x="8" y="0"/>
                  </a:lnTo>
                  <a:lnTo>
                    <a:pt x="5" y="5"/>
                  </a:lnTo>
                  <a:lnTo>
                    <a:pt x="5" y="5"/>
                  </a:lnTo>
                  <a:lnTo>
                    <a:pt x="5" y="5"/>
                  </a:lnTo>
                  <a:lnTo>
                    <a:pt x="0" y="5"/>
                  </a:lnTo>
                  <a:lnTo>
                    <a:pt x="0" y="5"/>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05" name="Freeform 513"/>
            <p:cNvSpPr>
              <a:spLocks/>
            </p:cNvSpPr>
            <p:nvPr/>
          </p:nvSpPr>
          <p:spPr bwMode="auto">
            <a:xfrm>
              <a:off x="3450" y="2227"/>
              <a:ext cx="4" cy="14"/>
            </a:xfrm>
            <a:custGeom>
              <a:avLst/>
              <a:gdLst>
                <a:gd name="T0" fmla="*/ 0 w 4"/>
                <a:gd name="T1" fmla="*/ 0 h 14"/>
                <a:gd name="T2" fmla="*/ 0 w 4"/>
                <a:gd name="T3" fmla="*/ 4 h 14"/>
                <a:gd name="T4" fmla="*/ 0 w 4"/>
                <a:gd name="T5" fmla="*/ 4 h 14"/>
                <a:gd name="T6" fmla="*/ 4 w 4"/>
                <a:gd name="T7" fmla="*/ 9 h 14"/>
                <a:gd name="T8" fmla="*/ 4 w 4"/>
                <a:gd name="T9" fmla="*/ 9 h 14"/>
                <a:gd name="T10" fmla="*/ 4 w 4"/>
                <a:gd name="T11" fmla="*/ 9 h 14"/>
                <a:gd name="T12" fmla="*/ 4 w 4"/>
                <a:gd name="T13" fmla="*/ 14 h 14"/>
                <a:gd name="T14" fmla="*/ 4 w 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4">
                  <a:moveTo>
                    <a:pt x="0" y="0"/>
                  </a:moveTo>
                  <a:lnTo>
                    <a:pt x="0" y="4"/>
                  </a:lnTo>
                  <a:lnTo>
                    <a:pt x="0" y="4"/>
                  </a:lnTo>
                  <a:lnTo>
                    <a:pt x="4" y="9"/>
                  </a:lnTo>
                  <a:lnTo>
                    <a:pt x="4" y="9"/>
                  </a:lnTo>
                  <a:lnTo>
                    <a:pt x="4" y="9"/>
                  </a:lnTo>
                  <a:lnTo>
                    <a:pt x="4" y="14"/>
                  </a:lnTo>
                  <a:lnTo>
                    <a:pt x="4"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06" name="Freeform 514"/>
            <p:cNvSpPr>
              <a:spLocks/>
            </p:cNvSpPr>
            <p:nvPr/>
          </p:nvSpPr>
          <p:spPr bwMode="auto">
            <a:xfrm>
              <a:off x="3421" y="2227"/>
              <a:ext cx="4" cy="18"/>
            </a:xfrm>
            <a:custGeom>
              <a:avLst/>
              <a:gdLst>
                <a:gd name="T0" fmla="*/ 4 w 4"/>
                <a:gd name="T1" fmla="*/ 0 h 18"/>
                <a:gd name="T2" fmla="*/ 4 w 4"/>
                <a:gd name="T3" fmla="*/ 0 h 18"/>
                <a:gd name="T4" fmla="*/ 0 w 4"/>
                <a:gd name="T5" fmla="*/ 4 h 18"/>
                <a:gd name="T6" fmla="*/ 0 w 4"/>
                <a:gd name="T7" fmla="*/ 9 h 18"/>
                <a:gd name="T8" fmla="*/ 0 w 4"/>
                <a:gd name="T9" fmla="*/ 9 h 18"/>
                <a:gd name="T10" fmla="*/ 0 w 4"/>
                <a:gd name="T11" fmla="*/ 14 h 18"/>
                <a:gd name="T12" fmla="*/ 0 w 4"/>
                <a:gd name="T13" fmla="*/ 14 h 18"/>
                <a:gd name="T14" fmla="*/ 0 w 4"/>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8">
                  <a:moveTo>
                    <a:pt x="4" y="0"/>
                  </a:moveTo>
                  <a:lnTo>
                    <a:pt x="4" y="0"/>
                  </a:lnTo>
                  <a:lnTo>
                    <a:pt x="0" y="4"/>
                  </a:lnTo>
                  <a:lnTo>
                    <a:pt x="0" y="9"/>
                  </a:lnTo>
                  <a:lnTo>
                    <a:pt x="0" y="9"/>
                  </a:lnTo>
                  <a:lnTo>
                    <a:pt x="0" y="14"/>
                  </a:lnTo>
                  <a:lnTo>
                    <a:pt x="0" y="14"/>
                  </a:lnTo>
                  <a:lnTo>
                    <a:pt x="0" y="1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07" name="Freeform 515"/>
            <p:cNvSpPr>
              <a:spLocks/>
            </p:cNvSpPr>
            <p:nvPr/>
          </p:nvSpPr>
          <p:spPr bwMode="auto">
            <a:xfrm>
              <a:off x="3450" y="2245"/>
              <a:ext cx="4" cy="5"/>
            </a:xfrm>
            <a:custGeom>
              <a:avLst/>
              <a:gdLst>
                <a:gd name="T0" fmla="*/ 0 w 4"/>
                <a:gd name="T1" fmla="*/ 0 h 5"/>
                <a:gd name="T2" fmla="*/ 0 w 4"/>
                <a:gd name="T3" fmla="*/ 0 h 5"/>
                <a:gd name="T4" fmla="*/ 0 w 4"/>
                <a:gd name="T5" fmla="*/ 5 h 5"/>
                <a:gd name="T6" fmla="*/ 4 w 4"/>
                <a:gd name="T7" fmla="*/ 5 h 5"/>
              </a:gdLst>
              <a:ahLst/>
              <a:cxnLst>
                <a:cxn ang="0">
                  <a:pos x="T0" y="T1"/>
                </a:cxn>
                <a:cxn ang="0">
                  <a:pos x="T2" y="T3"/>
                </a:cxn>
                <a:cxn ang="0">
                  <a:pos x="T4" y="T5"/>
                </a:cxn>
                <a:cxn ang="0">
                  <a:pos x="T6" y="T7"/>
                </a:cxn>
              </a:cxnLst>
              <a:rect l="0" t="0" r="r" b="b"/>
              <a:pathLst>
                <a:path w="4" h="5">
                  <a:moveTo>
                    <a:pt x="0" y="0"/>
                  </a:moveTo>
                  <a:lnTo>
                    <a:pt x="0" y="0"/>
                  </a:lnTo>
                  <a:lnTo>
                    <a:pt x="0" y="5"/>
                  </a:lnTo>
                  <a:lnTo>
                    <a:pt x="4"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08" name="Freeform 516"/>
            <p:cNvSpPr>
              <a:spLocks/>
            </p:cNvSpPr>
            <p:nvPr/>
          </p:nvSpPr>
          <p:spPr bwMode="auto">
            <a:xfrm>
              <a:off x="3425" y="2245"/>
              <a:ext cx="25" cy="1"/>
            </a:xfrm>
            <a:custGeom>
              <a:avLst/>
              <a:gdLst>
                <a:gd name="T0" fmla="*/ 25 w 25"/>
                <a:gd name="T1" fmla="*/ 25 w 25"/>
                <a:gd name="T2" fmla="*/ 21 w 25"/>
                <a:gd name="T3" fmla="*/ 16 w 25"/>
                <a:gd name="T4" fmla="*/ 16 w 25"/>
                <a:gd name="T5" fmla="*/ 13 w 25"/>
                <a:gd name="T6" fmla="*/ 13 w 25"/>
                <a:gd name="T7" fmla="*/ 8 w 25"/>
                <a:gd name="T8" fmla="*/ 8 w 25"/>
                <a:gd name="T9" fmla="*/ 4 w 25"/>
                <a:gd name="T10" fmla="*/ 0 w 25"/>
                <a:gd name="T11" fmla="*/ 0 w 2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25">
                  <a:moveTo>
                    <a:pt x="25" y="0"/>
                  </a:moveTo>
                  <a:lnTo>
                    <a:pt x="25" y="0"/>
                  </a:lnTo>
                  <a:lnTo>
                    <a:pt x="21" y="0"/>
                  </a:lnTo>
                  <a:lnTo>
                    <a:pt x="16" y="0"/>
                  </a:lnTo>
                  <a:lnTo>
                    <a:pt x="16" y="0"/>
                  </a:lnTo>
                  <a:lnTo>
                    <a:pt x="13" y="0"/>
                  </a:lnTo>
                  <a:lnTo>
                    <a:pt x="13" y="0"/>
                  </a:lnTo>
                  <a:lnTo>
                    <a:pt x="8" y="0"/>
                  </a:lnTo>
                  <a:lnTo>
                    <a:pt x="8" y="0"/>
                  </a:lnTo>
                  <a:lnTo>
                    <a:pt x="4" y="0"/>
                  </a:lnTo>
                  <a:lnTo>
                    <a:pt x="0"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09" name="Freeform 517"/>
            <p:cNvSpPr>
              <a:spLocks/>
            </p:cNvSpPr>
            <p:nvPr/>
          </p:nvSpPr>
          <p:spPr bwMode="auto">
            <a:xfrm>
              <a:off x="3421" y="2245"/>
              <a:ext cx="4" cy="5"/>
            </a:xfrm>
            <a:custGeom>
              <a:avLst/>
              <a:gdLst>
                <a:gd name="T0" fmla="*/ 4 w 4"/>
                <a:gd name="T1" fmla="*/ 0 h 5"/>
                <a:gd name="T2" fmla="*/ 4 w 4"/>
                <a:gd name="T3" fmla="*/ 0 h 5"/>
                <a:gd name="T4" fmla="*/ 0 w 4"/>
                <a:gd name="T5" fmla="*/ 5 h 5"/>
                <a:gd name="T6" fmla="*/ 0 w 4"/>
                <a:gd name="T7" fmla="*/ 5 h 5"/>
              </a:gdLst>
              <a:ahLst/>
              <a:cxnLst>
                <a:cxn ang="0">
                  <a:pos x="T0" y="T1"/>
                </a:cxn>
                <a:cxn ang="0">
                  <a:pos x="T2" y="T3"/>
                </a:cxn>
                <a:cxn ang="0">
                  <a:pos x="T4" y="T5"/>
                </a:cxn>
                <a:cxn ang="0">
                  <a:pos x="T6" y="T7"/>
                </a:cxn>
              </a:cxnLst>
              <a:rect l="0" t="0" r="r" b="b"/>
              <a:pathLst>
                <a:path w="4" h="5">
                  <a:moveTo>
                    <a:pt x="4" y="0"/>
                  </a:moveTo>
                  <a:lnTo>
                    <a:pt x="4" y="0"/>
                  </a:lnTo>
                  <a:lnTo>
                    <a:pt x="0" y="5"/>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10" name="Freeform 518"/>
            <p:cNvSpPr>
              <a:spLocks/>
            </p:cNvSpPr>
            <p:nvPr/>
          </p:nvSpPr>
          <p:spPr bwMode="auto">
            <a:xfrm>
              <a:off x="3466" y="2200"/>
              <a:ext cx="8" cy="27"/>
            </a:xfrm>
            <a:custGeom>
              <a:avLst/>
              <a:gdLst>
                <a:gd name="T0" fmla="*/ 8 w 8"/>
                <a:gd name="T1" fmla="*/ 5 h 27"/>
                <a:gd name="T2" fmla="*/ 8 w 8"/>
                <a:gd name="T3" fmla="*/ 5 h 27"/>
                <a:gd name="T4" fmla="*/ 5 w 8"/>
                <a:gd name="T5" fmla="*/ 0 h 27"/>
                <a:gd name="T6" fmla="*/ 5 w 8"/>
                <a:gd name="T7" fmla="*/ 0 h 27"/>
                <a:gd name="T8" fmla="*/ 5 w 8"/>
                <a:gd name="T9" fmla="*/ 0 h 27"/>
                <a:gd name="T10" fmla="*/ 5 w 8"/>
                <a:gd name="T11" fmla="*/ 5 h 27"/>
                <a:gd name="T12" fmla="*/ 5 w 8"/>
                <a:gd name="T13" fmla="*/ 8 h 27"/>
                <a:gd name="T14" fmla="*/ 5 w 8"/>
                <a:gd name="T15" fmla="*/ 8 h 27"/>
                <a:gd name="T16" fmla="*/ 5 w 8"/>
                <a:gd name="T17" fmla="*/ 8 h 27"/>
                <a:gd name="T18" fmla="*/ 5 w 8"/>
                <a:gd name="T19" fmla="*/ 14 h 27"/>
                <a:gd name="T20" fmla="*/ 5 w 8"/>
                <a:gd name="T21" fmla="*/ 17 h 27"/>
                <a:gd name="T22" fmla="*/ 5 w 8"/>
                <a:gd name="T23" fmla="*/ 17 h 27"/>
                <a:gd name="T24" fmla="*/ 5 w 8"/>
                <a:gd name="T25" fmla="*/ 17 h 27"/>
                <a:gd name="T26" fmla="*/ 0 w 8"/>
                <a:gd name="T27" fmla="*/ 17 h 27"/>
                <a:gd name="T28" fmla="*/ 0 w 8"/>
                <a:gd name="T29" fmla="*/ 22 h 27"/>
                <a:gd name="T30" fmla="*/ 0 w 8"/>
                <a:gd name="T31" fmla="*/ 22 h 27"/>
                <a:gd name="T32" fmla="*/ 0 w 8"/>
                <a:gd name="T33" fmla="*/ 22 h 27"/>
                <a:gd name="T34" fmla="*/ 0 w 8"/>
                <a:gd name="T35" fmla="*/ 22 h 27"/>
                <a:gd name="T36" fmla="*/ 0 w 8"/>
                <a:gd name="T37" fmla="*/ 27 h 27"/>
                <a:gd name="T38" fmla="*/ 5 w 8"/>
                <a:gd name="T3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7">
                  <a:moveTo>
                    <a:pt x="8" y="5"/>
                  </a:moveTo>
                  <a:lnTo>
                    <a:pt x="8" y="5"/>
                  </a:lnTo>
                  <a:lnTo>
                    <a:pt x="5" y="0"/>
                  </a:lnTo>
                  <a:lnTo>
                    <a:pt x="5" y="0"/>
                  </a:lnTo>
                  <a:lnTo>
                    <a:pt x="5" y="0"/>
                  </a:lnTo>
                  <a:lnTo>
                    <a:pt x="5" y="5"/>
                  </a:lnTo>
                  <a:lnTo>
                    <a:pt x="5" y="8"/>
                  </a:lnTo>
                  <a:lnTo>
                    <a:pt x="5" y="8"/>
                  </a:lnTo>
                  <a:lnTo>
                    <a:pt x="5" y="8"/>
                  </a:lnTo>
                  <a:lnTo>
                    <a:pt x="5" y="14"/>
                  </a:lnTo>
                  <a:lnTo>
                    <a:pt x="5" y="17"/>
                  </a:lnTo>
                  <a:lnTo>
                    <a:pt x="5" y="17"/>
                  </a:lnTo>
                  <a:lnTo>
                    <a:pt x="5" y="17"/>
                  </a:lnTo>
                  <a:lnTo>
                    <a:pt x="0" y="17"/>
                  </a:lnTo>
                  <a:lnTo>
                    <a:pt x="0" y="22"/>
                  </a:lnTo>
                  <a:lnTo>
                    <a:pt x="0" y="22"/>
                  </a:lnTo>
                  <a:lnTo>
                    <a:pt x="0" y="22"/>
                  </a:lnTo>
                  <a:lnTo>
                    <a:pt x="0" y="22"/>
                  </a:lnTo>
                  <a:lnTo>
                    <a:pt x="0" y="27"/>
                  </a:lnTo>
                  <a:lnTo>
                    <a:pt x="5" y="2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11" name="Freeform 519"/>
            <p:cNvSpPr>
              <a:spLocks/>
            </p:cNvSpPr>
            <p:nvPr/>
          </p:nvSpPr>
          <p:spPr bwMode="auto">
            <a:xfrm>
              <a:off x="3471" y="2208"/>
              <a:ext cx="3" cy="1"/>
            </a:xfrm>
            <a:custGeom>
              <a:avLst/>
              <a:gdLst>
                <a:gd name="T0" fmla="*/ 0 w 3"/>
                <a:gd name="T1" fmla="*/ 0 w 3"/>
                <a:gd name="T2" fmla="*/ 0 w 3"/>
                <a:gd name="T3" fmla="*/ 3 w 3"/>
              </a:gdLst>
              <a:ahLst/>
              <a:cxnLst>
                <a:cxn ang="0">
                  <a:pos x="T0" y="0"/>
                </a:cxn>
                <a:cxn ang="0">
                  <a:pos x="T1" y="0"/>
                </a:cxn>
                <a:cxn ang="0">
                  <a:pos x="T2" y="0"/>
                </a:cxn>
                <a:cxn ang="0">
                  <a:pos x="T3" y="0"/>
                </a:cxn>
              </a:cxnLst>
              <a:rect l="0" t="0" r="r" b="b"/>
              <a:pathLst>
                <a:path w="3">
                  <a:moveTo>
                    <a:pt x="0" y="0"/>
                  </a:moveTo>
                  <a:lnTo>
                    <a:pt x="0" y="0"/>
                  </a:lnTo>
                  <a:lnTo>
                    <a:pt x="0" y="0"/>
                  </a:lnTo>
                  <a:lnTo>
                    <a:pt x="3"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12" name="Freeform 520"/>
            <p:cNvSpPr>
              <a:spLocks/>
            </p:cNvSpPr>
            <p:nvPr/>
          </p:nvSpPr>
          <p:spPr bwMode="auto">
            <a:xfrm>
              <a:off x="3388" y="2205"/>
              <a:ext cx="4" cy="17"/>
            </a:xfrm>
            <a:custGeom>
              <a:avLst/>
              <a:gdLst>
                <a:gd name="T0" fmla="*/ 0 w 4"/>
                <a:gd name="T1" fmla="*/ 0 h 17"/>
                <a:gd name="T2" fmla="*/ 0 w 4"/>
                <a:gd name="T3" fmla="*/ 0 h 17"/>
                <a:gd name="T4" fmla="*/ 0 w 4"/>
                <a:gd name="T5" fmla="*/ 0 h 17"/>
                <a:gd name="T6" fmla="*/ 4 w 4"/>
                <a:gd name="T7" fmla="*/ 0 h 17"/>
                <a:gd name="T8" fmla="*/ 4 w 4"/>
                <a:gd name="T9" fmla="*/ 0 h 17"/>
                <a:gd name="T10" fmla="*/ 4 w 4"/>
                <a:gd name="T11" fmla="*/ 3 h 17"/>
                <a:gd name="T12" fmla="*/ 4 w 4"/>
                <a:gd name="T13" fmla="*/ 3 h 17"/>
                <a:gd name="T14" fmla="*/ 4 w 4"/>
                <a:gd name="T15" fmla="*/ 3 h 17"/>
                <a:gd name="T16" fmla="*/ 4 w 4"/>
                <a:gd name="T17" fmla="*/ 3 h 17"/>
                <a:gd name="T18" fmla="*/ 4 w 4"/>
                <a:gd name="T19" fmla="*/ 9 h 17"/>
                <a:gd name="T20" fmla="*/ 0 w 4"/>
                <a:gd name="T21" fmla="*/ 12 h 17"/>
                <a:gd name="T22" fmla="*/ 4 w 4"/>
                <a:gd name="T23" fmla="*/ 12 h 17"/>
                <a:gd name="T24" fmla="*/ 4 w 4"/>
                <a:gd name="T25" fmla="*/ 12 h 17"/>
                <a:gd name="T26" fmla="*/ 4 w 4"/>
                <a:gd name="T27" fmla="*/ 17 h 17"/>
                <a:gd name="T28" fmla="*/ 4 w 4"/>
                <a:gd name="T29" fmla="*/ 17 h 17"/>
                <a:gd name="T30" fmla="*/ 4 w 4"/>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17">
                  <a:moveTo>
                    <a:pt x="0" y="0"/>
                  </a:moveTo>
                  <a:lnTo>
                    <a:pt x="0" y="0"/>
                  </a:lnTo>
                  <a:lnTo>
                    <a:pt x="0" y="0"/>
                  </a:lnTo>
                  <a:lnTo>
                    <a:pt x="4" y="0"/>
                  </a:lnTo>
                  <a:lnTo>
                    <a:pt x="4" y="0"/>
                  </a:lnTo>
                  <a:lnTo>
                    <a:pt x="4" y="3"/>
                  </a:lnTo>
                  <a:lnTo>
                    <a:pt x="4" y="3"/>
                  </a:lnTo>
                  <a:lnTo>
                    <a:pt x="4" y="3"/>
                  </a:lnTo>
                  <a:lnTo>
                    <a:pt x="4" y="3"/>
                  </a:lnTo>
                  <a:lnTo>
                    <a:pt x="4" y="9"/>
                  </a:lnTo>
                  <a:lnTo>
                    <a:pt x="0" y="12"/>
                  </a:lnTo>
                  <a:lnTo>
                    <a:pt x="4" y="12"/>
                  </a:lnTo>
                  <a:lnTo>
                    <a:pt x="4" y="12"/>
                  </a:lnTo>
                  <a:lnTo>
                    <a:pt x="4" y="17"/>
                  </a:lnTo>
                  <a:lnTo>
                    <a:pt x="4" y="17"/>
                  </a:lnTo>
                  <a:lnTo>
                    <a:pt x="4" y="1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13" name="Rectangle 521"/>
            <p:cNvSpPr>
              <a:spLocks noChangeArrowheads="1"/>
            </p:cNvSpPr>
            <p:nvPr/>
          </p:nvSpPr>
          <p:spPr bwMode="auto">
            <a:xfrm>
              <a:off x="3388" y="2208"/>
              <a:ext cx="4"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14" name="Freeform 522"/>
            <p:cNvSpPr>
              <a:spLocks/>
            </p:cNvSpPr>
            <p:nvPr/>
          </p:nvSpPr>
          <p:spPr bwMode="auto">
            <a:xfrm>
              <a:off x="3408" y="2200"/>
              <a:ext cx="17" cy="5"/>
            </a:xfrm>
            <a:custGeom>
              <a:avLst/>
              <a:gdLst>
                <a:gd name="T0" fmla="*/ 17 w 17"/>
                <a:gd name="T1" fmla="*/ 0 h 5"/>
                <a:gd name="T2" fmla="*/ 13 w 17"/>
                <a:gd name="T3" fmla="*/ 0 h 5"/>
                <a:gd name="T4" fmla="*/ 9 w 17"/>
                <a:gd name="T5" fmla="*/ 0 h 5"/>
                <a:gd name="T6" fmla="*/ 5 w 17"/>
                <a:gd name="T7" fmla="*/ 0 h 5"/>
                <a:gd name="T8" fmla="*/ 5 w 17"/>
                <a:gd name="T9" fmla="*/ 0 h 5"/>
                <a:gd name="T10" fmla="*/ 5 w 17"/>
                <a:gd name="T11" fmla="*/ 5 h 5"/>
                <a:gd name="T12" fmla="*/ 0 w 17"/>
                <a:gd name="T13" fmla="*/ 5 h 5"/>
                <a:gd name="T14" fmla="*/ 0 w 1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
                  <a:moveTo>
                    <a:pt x="17" y="0"/>
                  </a:moveTo>
                  <a:lnTo>
                    <a:pt x="13" y="0"/>
                  </a:lnTo>
                  <a:lnTo>
                    <a:pt x="9" y="0"/>
                  </a:lnTo>
                  <a:lnTo>
                    <a:pt x="5" y="0"/>
                  </a:lnTo>
                  <a:lnTo>
                    <a:pt x="5" y="0"/>
                  </a:lnTo>
                  <a:lnTo>
                    <a:pt x="5" y="5"/>
                  </a:lnTo>
                  <a:lnTo>
                    <a:pt x="0" y="5"/>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15" name="Freeform 523"/>
            <p:cNvSpPr>
              <a:spLocks/>
            </p:cNvSpPr>
            <p:nvPr/>
          </p:nvSpPr>
          <p:spPr bwMode="auto">
            <a:xfrm>
              <a:off x="3425" y="2200"/>
              <a:ext cx="4" cy="5"/>
            </a:xfrm>
            <a:custGeom>
              <a:avLst/>
              <a:gdLst>
                <a:gd name="T0" fmla="*/ 0 w 4"/>
                <a:gd name="T1" fmla="*/ 0 h 5"/>
                <a:gd name="T2" fmla="*/ 0 w 4"/>
                <a:gd name="T3" fmla="*/ 0 h 5"/>
                <a:gd name="T4" fmla="*/ 0 w 4"/>
                <a:gd name="T5" fmla="*/ 5 h 5"/>
                <a:gd name="T6" fmla="*/ 4 w 4"/>
                <a:gd name="T7" fmla="*/ 5 h 5"/>
              </a:gdLst>
              <a:ahLst/>
              <a:cxnLst>
                <a:cxn ang="0">
                  <a:pos x="T0" y="T1"/>
                </a:cxn>
                <a:cxn ang="0">
                  <a:pos x="T2" y="T3"/>
                </a:cxn>
                <a:cxn ang="0">
                  <a:pos x="T4" y="T5"/>
                </a:cxn>
                <a:cxn ang="0">
                  <a:pos x="T6" y="T7"/>
                </a:cxn>
              </a:cxnLst>
              <a:rect l="0" t="0" r="r" b="b"/>
              <a:pathLst>
                <a:path w="4" h="5">
                  <a:moveTo>
                    <a:pt x="0" y="0"/>
                  </a:moveTo>
                  <a:lnTo>
                    <a:pt x="0" y="0"/>
                  </a:lnTo>
                  <a:lnTo>
                    <a:pt x="0" y="5"/>
                  </a:lnTo>
                  <a:lnTo>
                    <a:pt x="4"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16" name="Freeform 524"/>
            <p:cNvSpPr>
              <a:spLocks/>
            </p:cNvSpPr>
            <p:nvPr/>
          </p:nvSpPr>
          <p:spPr bwMode="auto">
            <a:xfrm>
              <a:off x="3450" y="2200"/>
              <a:ext cx="13" cy="5"/>
            </a:xfrm>
            <a:custGeom>
              <a:avLst/>
              <a:gdLst>
                <a:gd name="T0" fmla="*/ 0 w 13"/>
                <a:gd name="T1" fmla="*/ 0 h 5"/>
                <a:gd name="T2" fmla="*/ 4 w 13"/>
                <a:gd name="T3" fmla="*/ 0 h 5"/>
                <a:gd name="T4" fmla="*/ 4 w 13"/>
                <a:gd name="T5" fmla="*/ 5 h 5"/>
                <a:gd name="T6" fmla="*/ 8 w 13"/>
                <a:gd name="T7" fmla="*/ 5 h 5"/>
                <a:gd name="T8" fmla="*/ 8 w 13"/>
                <a:gd name="T9" fmla="*/ 5 h 5"/>
                <a:gd name="T10" fmla="*/ 8 w 13"/>
                <a:gd name="T11" fmla="*/ 5 h 5"/>
                <a:gd name="T12" fmla="*/ 8 w 13"/>
                <a:gd name="T13" fmla="*/ 5 h 5"/>
                <a:gd name="T14" fmla="*/ 13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0" y="0"/>
                  </a:moveTo>
                  <a:lnTo>
                    <a:pt x="4" y="0"/>
                  </a:lnTo>
                  <a:lnTo>
                    <a:pt x="4" y="5"/>
                  </a:lnTo>
                  <a:lnTo>
                    <a:pt x="8" y="5"/>
                  </a:lnTo>
                  <a:lnTo>
                    <a:pt x="8" y="5"/>
                  </a:lnTo>
                  <a:lnTo>
                    <a:pt x="8" y="5"/>
                  </a:lnTo>
                  <a:lnTo>
                    <a:pt x="8" y="5"/>
                  </a:lnTo>
                  <a:lnTo>
                    <a:pt x="13"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17" name="Freeform 525"/>
            <p:cNvSpPr>
              <a:spLocks/>
            </p:cNvSpPr>
            <p:nvPr/>
          </p:nvSpPr>
          <p:spPr bwMode="auto">
            <a:xfrm>
              <a:off x="3446" y="2200"/>
              <a:ext cx="4" cy="5"/>
            </a:xfrm>
            <a:custGeom>
              <a:avLst/>
              <a:gdLst>
                <a:gd name="T0" fmla="*/ 4 w 4"/>
                <a:gd name="T1" fmla="*/ 0 h 5"/>
                <a:gd name="T2" fmla="*/ 4 w 4"/>
                <a:gd name="T3" fmla="*/ 0 h 5"/>
                <a:gd name="T4" fmla="*/ 0 w 4"/>
                <a:gd name="T5" fmla="*/ 5 h 5"/>
                <a:gd name="T6" fmla="*/ 0 w 4"/>
                <a:gd name="T7" fmla="*/ 5 h 5"/>
              </a:gdLst>
              <a:ahLst/>
              <a:cxnLst>
                <a:cxn ang="0">
                  <a:pos x="T0" y="T1"/>
                </a:cxn>
                <a:cxn ang="0">
                  <a:pos x="T2" y="T3"/>
                </a:cxn>
                <a:cxn ang="0">
                  <a:pos x="T4" y="T5"/>
                </a:cxn>
                <a:cxn ang="0">
                  <a:pos x="T6" y="T7"/>
                </a:cxn>
              </a:cxnLst>
              <a:rect l="0" t="0" r="r" b="b"/>
              <a:pathLst>
                <a:path w="4" h="5">
                  <a:moveTo>
                    <a:pt x="4" y="0"/>
                  </a:moveTo>
                  <a:lnTo>
                    <a:pt x="4" y="0"/>
                  </a:lnTo>
                  <a:lnTo>
                    <a:pt x="0" y="5"/>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18" name="Freeform 526"/>
            <p:cNvSpPr>
              <a:spLocks/>
            </p:cNvSpPr>
            <p:nvPr/>
          </p:nvSpPr>
          <p:spPr bwMode="auto">
            <a:xfrm>
              <a:off x="3269" y="2476"/>
              <a:ext cx="160" cy="19"/>
            </a:xfrm>
            <a:custGeom>
              <a:avLst/>
              <a:gdLst>
                <a:gd name="T0" fmla="*/ 160 w 160"/>
                <a:gd name="T1" fmla="*/ 0 h 19"/>
                <a:gd name="T2" fmla="*/ 144 w 160"/>
                <a:gd name="T3" fmla="*/ 19 h 19"/>
                <a:gd name="T4" fmla="*/ 0 w 160"/>
                <a:gd name="T5" fmla="*/ 19 h 19"/>
                <a:gd name="T6" fmla="*/ 0 w 160"/>
                <a:gd name="T7" fmla="*/ 0 h 19"/>
                <a:gd name="T8" fmla="*/ 160 w 160"/>
                <a:gd name="T9" fmla="*/ 0 h 19"/>
              </a:gdLst>
              <a:ahLst/>
              <a:cxnLst>
                <a:cxn ang="0">
                  <a:pos x="T0" y="T1"/>
                </a:cxn>
                <a:cxn ang="0">
                  <a:pos x="T2" y="T3"/>
                </a:cxn>
                <a:cxn ang="0">
                  <a:pos x="T4" y="T5"/>
                </a:cxn>
                <a:cxn ang="0">
                  <a:pos x="T6" y="T7"/>
                </a:cxn>
                <a:cxn ang="0">
                  <a:pos x="T8" y="T9"/>
                </a:cxn>
              </a:cxnLst>
              <a:rect l="0" t="0" r="r" b="b"/>
              <a:pathLst>
                <a:path w="160" h="19">
                  <a:moveTo>
                    <a:pt x="160" y="0"/>
                  </a:moveTo>
                  <a:lnTo>
                    <a:pt x="144" y="19"/>
                  </a:lnTo>
                  <a:lnTo>
                    <a:pt x="0" y="19"/>
                  </a:lnTo>
                  <a:lnTo>
                    <a:pt x="0" y="0"/>
                  </a:lnTo>
                  <a:lnTo>
                    <a:pt x="160"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19" name="Freeform 527"/>
            <p:cNvSpPr>
              <a:spLocks/>
            </p:cNvSpPr>
            <p:nvPr/>
          </p:nvSpPr>
          <p:spPr bwMode="auto">
            <a:xfrm>
              <a:off x="3413" y="2476"/>
              <a:ext cx="16" cy="253"/>
            </a:xfrm>
            <a:custGeom>
              <a:avLst/>
              <a:gdLst>
                <a:gd name="T0" fmla="*/ 16 w 16"/>
                <a:gd name="T1" fmla="*/ 0 h 253"/>
                <a:gd name="T2" fmla="*/ 0 w 16"/>
                <a:gd name="T3" fmla="*/ 19 h 253"/>
                <a:gd name="T4" fmla="*/ 0 w 16"/>
                <a:gd name="T5" fmla="*/ 253 h 253"/>
                <a:gd name="T6" fmla="*/ 16 w 16"/>
                <a:gd name="T7" fmla="*/ 253 h 253"/>
                <a:gd name="T8" fmla="*/ 16 w 16"/>
                <a:gd name="T9" fmla="*/ 0 h 253"/>
              </a:gdLst>
              <a:ahLst/>
              <a:cxnLst>
                <a:cxn ang="0">
                  <a:pos x="T0" y="T1"/>
                </a:cxn>
                <a:cxn ang="0">
                  <a:pos x="T2" y="T3"/>
                </a:cxn>
                <a:cxn ang="0">
                  <a:pos x="T4" y="T5"/>
                </a:cxn>
                <a:cxn ang="0">
                  <a:pos x="T6" y="T7"/>
                </a:cxn>
                <a:cxn ang="0">
                  <a:pos x="T8" y="T9"/>
                </a:cxn>
              </a:cxnLst>
              <a:rect l="0" t="0" r="r" b="b"/>
              <a:pathLst>
                <a:path w="16" h="253">
                  <a:moveTo>
                    <a:pt x="16" y="0"/>
                  </a:moveTo>
                  <a:lnTo>
                    <a:pt x="0" y="19"/>
                  </a:lnTo>
                  <a:lnTo>
                    <a:pt x="0" y="253"/>
                  </a:lnTo>
                  <a:lnTo>
                    <a:pt x="16" y="253"/>
                  </a:lnTo>
                  <a:lnTo>
                    <a:pt x="16"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20" name="Freeform 528"/>
            <p:cNvSpPr>
              <a:spLocks/>
            </p:cNvSpPr>
            <p:nvPr/>
          </p:nvSpPr>
          <p:spPr bwMode="auto">
            <a:xfrm>
              <a:off x="3269" y="2711"/>
              <a:ext cx="626" cy="383"/>
            </a:xfrm>
            <a:custGeom>
              <a:avLst/>
              <a:gdLst>
                <a:gd name="T0" fmla="*/ 610 w 626"/>
                <a:gd name="T1" fmla="*/ 383 h 383"/>
                <a:gd name="T2" fmla="*/ 610 w 626"/>
                <a:gd name="T3" fmla="*/ 9 h 383"/>
                <a:gd name="T4" fmla="*/ 626 w 626"/>
                <a:gd name="T5" fmla="*/ 9 h 383"/>
                <a:gd name="T6" fmla="*/ 626 w 626"/>
                <a:gd name="T7" fmla="*/ 0 h 383"/>
                <a:gd name="T8" fmla="*/ 0 w 626"/>
                <a:gd name="T9" fmla="*/ 0 h 383"/>
                <a:gd name="T10" fmla="*/ 0 w 626"/>
                <a:gd name="T11" fmla="*/ 383 h 383"/>
                <a:gd name="T12" fmla="*/ 610 w 626"/>
                <a:gd name="T13" fmla="*/ 383 h 383"/>
              </a:gdLst>
              <a:ahLst/>
              <a:cxnLst>
                <a:cxn ang="0">
                  <a:pos x="T0" y="T1"/>
                </a:cxn>
                <a:cxn ang="0">
                  <a:pos x="T2" y="T3"/>
                </a:cxn>
                <a:cxn ang="0">
                  <a:pos x="T4" y="T5"/>
                </a:cxn>
                <a:cxn ang="0">
                  <a:pos x="T6" y="T7"/>
                </a:cxn>
                <a:cxn ang="0">
                  <a:pos x="T8" y="T9"/>
                </a:cxn>
                <a:cxn ang="0">
                  <a:pos x="T10" y="T11"/>
                </a:cxn>
                <a:cxn ang="0">
                  <a:pos x="T12" y="T13"/>
                </a:cxn>
              </a:cxnLst>
              <a:rect l="0" t="0" r="r" b="b"/>
              <a:pathLst>
                <a:path w="626" h="383">
                  <a:moveTo>
                    <a:pt x="610" y="383"/>
                  </a:moveTo>
                  <a:lnTo>
                    <a:pt x="610" y="9"/>
                  </a:lnTo>
                  <a:lnTo>
                    <a:pt x="626" y="9"/>
                  </a:lnTo>
                  <a:lnTo>
                    <a:pt x="626" y="0"/>
                  </a:lnTo>
                  <a:lnTo>
                    <a:pt x="0" y="0"/>
                  </a:lnTo>
                  <a:lnTo>
                    <a:pt x="0" y="383"/>
                  </a:lnTo>
                  <a:lnTo>
                    <a:pt x="610" y="383"/>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21" name="Rectangle 529"/>
            <p:cNvSpPr>
              <a:spLocks noChangeArrowheads="1"/>
            </p:cNvSpPr>
            <p:nvPr/>
          </p:nvSpPr>
          <p:spPr bwMode="auto">
            <a:xfrm>
              <a:off x="3269" y="2720"/>
              <a:ext cx="610" cy="9"/>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322" name="Freeform 530"/>
            <p:cNvSpPr>
              <a:spLocks/>
            </p:cNvSpPr>
            <p:nvPr/>
          </p:nvSpPr>
          <p:spPr bwMode="auto">
            <a:xfrm>
              <a:off x="4522" y="2804"/>
              <a:ext cx="63" cy="18"/>
            </a:xfrm>
            <a:custGeom>
              <a:avLst/>
              <a:gdLst>
                <a:gd name="T0" fmla="*/ 63 w 63"/>
                <a:gd name="T1" fmla="*/ 4 h 18"/>
                <a:gd name="T2" fmla="*/ 58 w 63"/>
                <a:gd name="T3" fmla="*/ 4 h 18"/>
                <a:gd name="T4" fmla="*/ 55 w 63"/>
                <a:gd name="T5" fmla="*/ 0 h 18"/>
                <a:gd name="T6" fmla="*/ 50 w 63"/>
                <a:gd name="T7" fmla="*/ 0 h 18"/>
                <a:gd name="T8" fmla="*/ 50 w 63"/>
                <a:gd name="T9" fmla="*/ 0 h 18"/>
                <a:gd name="T10" fmla="*/ 38 w 63"/>
                <a:gd name="T11" fmla="*/ 0 h 18"/>
                <a:gd name="T12" fmla="*/ 30 w 63"/>
                <a:gd name="T13" fmla="*/ 0 h 18"/>
                <a:gd name="T14" fmla="*/ 21 w 63"/>
                <a:gd name="T15" fmla="*/ 4 h 18"/>
                <a:gd name="T16" fmla="*/ 21 w 63"/>
                <a:gd name="T17" fmla="*/ 4 h 18"/>
                <a:gd name="T18" fmla="*/ 10 w 63"/>
                <a:gd name="T19" fmla="*/ 9 h 18"/>
                <a:gd name="T20" fmla="*/ 5 w 63"/>
                <a:gd name="T21" fmla="*/ 13 h 18"/>
                <a:gd name="T22" fmla="*/ 0 w 63"/>
                <a:gd name="T23" fmla="*/ 13 h 18"/>
                <a:gd name="T24" fmla="*/ 0 w 63"/>
                <a:gd name="T25" fmla="*/ 13 h 18"/>
                <a:gd name="T26" fmla="*/ 0 w 63"/>
                <a:gd name="T27" fmla="*/ 18 h 18"/>
                <a:gd name="T28" fmla="*/ 0 w 63"/>
                <a:gd name="T29" fmla="*/ 18 h 18"/>
                <a:gd name="T30" fmla="*/ 10 w 63"/>
                <a:gd name="T31" fmla="*/ 13 h 18"/>
                <a:gd name="T32" fmla="*/ 10 w 63"/>
                <a:gd name="T33" fmla="*/ 13 h 18"/>
                <a:gd name="T34" fmla="*/ 17 w 63"/>
                <a:gd name="T35" fmla="*/ 9 h 18"/>
                <a:gd name="T36" fmla="*/ 30 w 63"/>
                <a:gd name="T37" fmla="*/ 4 h 18"/>
                <a:gd name="T38" fmla="*/ 46 w 63"/>
                <a:gd name="T39" fmla="*/ 0 h 18"/>
                <a:gd name="T40" fmla="*/ 46 w 63"/>
                <a:gd name="T41" fmla="*/ 0 h 18"/>
                <a:gd name="T42" fmla="*/ 46 w 63"/>
                <a:gd name="T43" fmla="*/ 0 h 18"/>
                <a:gd name="T44" fmla="*/ 55 w 63"/>
                <a:gd name="T45" fmla="*/ 4 h 18"/>
                <a:gd name="T46" fmla="*/ 58 w 63"/>
                <a:gd name="T47" fmla="*/ 4 h 18"/>
                <a:gd name="T48" fmla="*/ 58 w 63"/>
                <a:gd name="T49" fmla="*/ 4 h 18"/>
                <a:gd name="T50" fmla="*/ 58 w 63"/>
                <a:gd name="T51" fmla="*/ 9 h 18"/>
                <a:gd name="T52" fmla="*/ 63 w 63"/>
                <a:gd name="T53" fmla="*/ 9 h 18"/>
                <a:gd name="T54" fmla="*/ 63 w 63"/>
                <a:gd name="T55"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18">
                  <a:moveTo>
                    <a:pt x="63" y="4"/>
                  </a:moveTo>
                  <a:lnTo>
                    <a:pt x="58" y="4"/>
                  </a:lnTo>
                  <a:lnTo>
                    <a:pt x="55" y="0"/>
                  </a:lnTo>
                  <a:lnTo>
                    <a:pt x="50" y="0"/>
                  </a:lnTo>
                  <a:lnTo>
                    <a:pt x="50" y="0"/>
                  </a:lnTo>
                  <a:lnTo>
                    <a:pt x="38" y="0"/>
                  </a:lnTo>
                  <a:lnTo>
                    <a:pt x="30" y="0"/>
                  </a:lnTo>
                  <a:lnTo>
                    <a:pt x="21" y="4"/>
                  </a:lnTo>
                  <a:lnTo>
                    <a:pt x="21" y="4"/>
                  </a:lnTo>
                  <a:lnTo>
                    <a:pt x="10" y="9"/>
                  </a:lnTo>
                  <a:lnTo>
                    <a:pt x="5" y="13"/>
                  </a:lnTo>
                  <a:lnTo>
                    <a:pt x="0" y="13"/>
                  </a:lnTo>
                  <a:lnTo>
                    <a:pt x="0" y="13"/>
                  </a:lnTo>
                  <a:lnTo>
                    <a:pt x="0" y="18"/>
                  </a:lnTo>
                  <a:lnTo>
                    <a:pt x="0" y="18"/>
                  </a:lnTo>
                  <a:lnTo>
                    <a:pt x="10" y="13"/>
                  </a:lnTo>
                  <a:lnTo>
                    <a:pt x="10" y="13"/>
                  </a:lnTo>
                  <a:lnTo>
                    <a:pt x="17" y="9"/>
                  </a:lnTo>
                  <a:lnTo>
                    <a:pt x="30" y="4"/>
                  </a:lnTo>
                  <a:lnTo>
                    <a:pt x="46" y="0"/>
                  </a:lnTo>
                  <a:lnTo>
                    <a:pt x="46" y="0"/>
                  </a:lnTo>
                  <a:lnTo>
                    <a:pt x="46" y="0"/>
                  </a:lnTo>
                  <a:lnTo>
                    <a:pt x="55" y="4"/>
                  </a:lnTo>
                  <a:lnTo>
                    <a:pt x="58" y="4"/>
                  </a:lnTo>
                  <a:lnTo>
                    <a:pt x="58" y="4"/>
                  </a:lnTo>
                  <a:lnTo>
                    <a:pt x="58" y="9"/>
                  </a:lnTo>
                  <a:lnTo>
                    <a:pt x="63" y="9"/>
                  </a:lnTo>
                  <a:lnTo>
                    <a:pt x="63" y="4"/>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23" name="Freeform 531"/>
            <p:cNvSpPr>
              <a:spLocks/>
            </p:cNvSpPr>
            <p:nvPr/>
          </p:nvSpPr>
          <p:spPr bwMode="auto">
            <a:xfrm>
              <a:off x="4436" y="2858"/>
              <a:ext cx="25" cy="33"/>
            </a:xfrm>
            <a:custGeom>
              <a:avLst/>
              <a:gdLst>
                <a:gd name="T0" fmla="*/ 8 w 25"/>
                <a:gd name="T1" fmla="*/ 0 h 33"/>
                <a:gd name="T2" fmla="*/ 13 w 25"/>
                <a:gd name="T3" fmla="*/ 0 h 33"/>
                <a:gd name="T4" fmla="*/ 21 w 25"/>
                <a:gd name="T5" fmla="*/ 9 h 33"/>
                <a:gd name="T6" fmla="*/ 25 w 25"/>
                <a:gd name="T7" fmla="*/ 14 h 33"/>
                <a:gd name="T8" fmla="*/ 25 w 25"/>
                <a:gd name="T9" fmla="*/ 14 h 33"/>
                <a:gd name="T10" fmla="*/ 25 w 25"/>
                <a:gd name="T11" fmla="*/ 23 h 33"/>
                <a:gd name="T12" fmla="*/ 25 w 25"/>
                <a:gd name="T13" fmla="*/ 33 h 33"/>
                <a:gd name="T14" fmla="*/ 21 w 25"/>
                <a:gd name="T15" fmla="*/ 28 h 33"/>
                <a:gd name="T16" fmla="*/ 21 w 25"/>
                <a:gd name="T17" fmla="*/ 28 h 33"/>
                <a:gd name="T18" fmla="*/ 16 w 25"/>
                <a:gd name="T19" fmla="*/ 23 h 33"/>
                <a:gd name="T20" fmla="*/ 8 w 25"/>
                <a:gd name="T21" fmla="*/ 23 h 33"/>
                <a:gd name="T22" fmla="*/ 5 w 25"/>
                <a:gd name="T23" fmla="*/ 28 h 33"/>
                <a:gd name="T24" fmla="*/ 5 w 25"/>
                <a:gd name="T25" fmla="*/ 28 h 33"/>
                <a:gd name="T26" fmla="*/ 0 w 25"/>
                <a:gd name="T27" fmla="*/ 28 h 33"/>
                <a:gd name="T28" fmla="*/ 0 w 25"/>
                <a:gd name="T29" fmla="*/ 28 h 33"/>
                <a:gd name="T30" fmla="*/ 5 w 25"/>
                <a:gd name="T31" fmla="*/ 19 h 33"/>
                <a:gd name="T32" fmla="*/ 5 w 25"/>
                <a:gd name="T33" fmla="*/ 19 h 33"/>
                <a:gd name="T34" fmla="*/ 5 w 25"/>
                <a:gd name="T35" fmla="*/ 9 h 33"/>
                <a:gd name="T36" fmla="*/ 8 w 25"/>
                <a:gd name="T37" fmla="*/ 0 h 33"/>
                <a:gd name="T38" fmla="*/ 8 w 25"/>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3">
                  <a:moveTo>
                    <a:pt x="8" y="0"/>
                  </a:moveTo>
                  <a:lnTo>
                    <a:pt x="13" y="0"/>
                  </a:lnTo>
                  <a:lnTo>
                    <a:pt x="21" y="9"/>
                  </a:lnTo>
                  <a:lnTo>
                    <a:pt x="25" y="14"/>
                  </a:lnTo>
                  <a:lnTo>
                    <a:pt x="25" y="14"/>
                  </a:lnTo>
                  <a:lnTo>
                    <a:pt x="25" y="23"/>
                  </a:lnTo>
                  <a:lnTo>
                    <a:pt x="25" y="33"/>
                  </a:lnTo>
                  <a:lnTo>
                    <a:pt x="21" y="28"/>
                  </a:lnTo>
                  <a:lnTo>
                    <a:pt x="21" y="28"/>
                  </a:lnTo>
                  <a:lnTo>
                    <a:pt x="16" y="23"/>
                  </a:lnTo>
                  <a:lnTo>
                    <a:pt x="8" y="23"/>
                  </a:lnTo>
                  <a:lnTo>
                    <a:pt x="5" y="28"/>
                  </a:lnTo>
                  <a:lnTo>
                    <a:pt x="5" y="28"/>
                  </a:lnTo>
                  <a:lnTo>
                    <a:pt x="0" y="28"/>
                  </a:lnTo>
                  <a:lnTo>
                    <a:pt x="0" y="28"/>
                  </a:lnTo>
                  <a:lnTo>
                    <a:pt x="5" y="19"/>
                  </a:lnTo>
                  <a:lnTo>
                    <a:pt x="5" y="19"/>
                  </a:lnTo>
                  <a:lnTo>
                    <a:pt x="5" y="9"/>
                  </a:lnTo>
                  <a:lnTo>
                    <a:pt x="8" y="0"/>
                  </a:lnTo>
                  <a:lnTo>
                    <a:pt x="8" y="0"/>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24" name="Freeform 532"/>
            <p:cNvSpPr>
              <a:spLocks/>
            </p:cNvSpPr>
            <p:nvPr/>
          </p:nvSpPr>
          <p:spPr bwMode="auto">
            <a:xfrm>
              <a:off x="4419" y="2905"/>
              <a:ext cx="30" cy="23"/>
            </a:xfrm>
            <a:custGeom>
              <a:avLst/>
              <a:gdLst>
                <a:gd name="T0" fmla="*/ 5 w 30"/>
                <a:gd name="T1" fmla="*/ 13 h 23"/>
                <a:gd name="T2" fmla="*/ 13 w 30"/>
                <a:gd name="T3" fmla="*/ 9 h 23"/>
                <a:gd name="T4" fmla="*/ 22 w 30"/>
                <a:gd name="T5" fmla="*/ 4 h 23"/>
                <a:gd name="T6" fmla="*/ 30 w 30"/>
                <a:gd name="T7" fmla="*/ 0 h 23"/>
                <a:gd name="T8" fmla="*/ 30 w 30"/>
                <a:gd name="T9" fmla="*/ 0 h 23"/>
                <a:gd name="T10" fmla="*/ 30 w 30"/>
                <a:gd name="T11" fmla="*/ 0 h 23"/>
                <a:gd name="T12" fmla="*/ 25 w 30"/>
                <a:gd name="T13" fmla="*/ 0 h 23"/>
                <a:gd name="T14" fmla="*/ 22 w 30"/>
                <a:gd name="T15" fmla="*/ 0 h 23"/>
                <a:gd name="T16" fmla="*/ 22 w 30"/>
                <a:gd name="T17" fmla="*/ 0 h 23"/>
                <a:gd name="T18" fmla="*/ 13 w 30"/>
                <a:gd name="T19" fmla="*/ 9 h 23"/>
                <a:gd name="T20" fmla="*/ 5 w 30"/>
                <a:gd name="T21" fmla="*/ 13 h 23"/>
                <a:gd name="T22" fmla="*/ 0 w 30"/>
                <a:gd name="T23" fmla="*/ 18 h 23"/>
                <a:gd name="T24" fmla="*/ 0 w 30"/>
                <a:gd name="T25" fmla="*/ 18 h 23"/>
                <a:gd name="T26" fmla="*/ 0 w 30"/>
                <a:gd name="T27" fmla="*/ 23 h 23"/>
                <a:gd name="T28" fmla="*/ 0 w 30"/>
                <a:gd name="T29" fmla="*/ 18 h 23"/>
                <a:gd name="T30" fmla="*/ 5 w 30"/>
                <a:gd name="T3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3">
                  <a:moveTo>
                    <a:pt x="5" y="13"/>
                  </a:moveTo>
                  <a:lnTo>
                    <a:pt x="13" y="9"/>
                  </a:lnTo>
                  <a:lnTo>
                    <a:pt x="22" y="4"/>
                  </a:lnTo>
                  <a:lnTo>
                    <a:pt x="30" y="0"/>
                  </a:lnTo>
                  <a:lnTo>
                    <a:pt x="30" y="0"/>
                  </a:lnTo>
                  <a:lnTo>
                    <a:pt x="30" y="0"/>
                  </a:lnTo>
                  <a:lnTo>
                    <a:pt x="25" y="0"/>
                  </a:lnTo>
                  <a:lnTo>
                    <a:pt x="22" y="0"/>
                  </a:lnTo>
                  <a:lnTo>
                    <a:pt x="22" y="0"/>
                  </a:lnTo>
                  <a:lnTo>
                    <a:pt x="13" y="9"/>
                  </a:lnTo>
                  <a:lnTo>
                    <a:pt x="5" y="13"/>
                  </a:lnTo>
                  <a:lnTo>
                    <a:pt x="0" y="18"/>
                  </a:lnTo>
                  <a:lnTo>
                    <a:pt x="0" y="18"/>
                  </a:lnTo>
                  <a:lnTo>
                    <a:pt x="0" y="23"/>
                  </a:lnTo>
                  <a:lnTo>
                    <a:pt x="0" y="18"/>
                  </a:lnTo>
                  <a:lnTo>
                    <a:pt x="5" y="13"/>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25" name="Freeform 533"/>
            <p:cNvSpPr>
              <a:spLocks/>
            </p:cNvSpPr>
            <p:nvPr/>
          </p:nvSpPr>
          <p:spPr bwMode="auto">
            <a:xfrm>
              <a:off x="4395" y="2979"/>
              <a:ext cx="24" cy="31"/>
            </a:xfrm>
            <a:custGeom>
              <a:avLst/>
              <a:gdLst>
                <a:gd name="T0" fmla="*/ 0 w 24"/>
                <a:gd name="T1" fmla="*/ 28 h 31"/>
                <a:gd name="T2" fmla="*/ 0 w 24"/>
                <a:gd name="T3" fmla="*/ 28 h 31"/>
                <a:gd name="T4" fmla="*/ 4 w 24"/>
                <a:gd name="T5" fmla="*/ 23 h 31"/>
                <a:gd name="T6" fmla="*/ 8 w 24"/>
                <a:gd name="T7" fmla="*/ 18 h 31"/>
                <a:gd name="T8" fmla="*/ 8 w 24"/>
                <a:gd name="T9" fmla="*/ 18 h 31"/>
                <a:gd name="T10" fmla="*/ 12 w 24"/>
                <a:gd name="T11" fmla="*/ 9 h 31"/>
                <a:gd name="T12" fmla="*/ 21 w 24"/>
                <a:gd name="T13" fmla="*/ 0 h 31"/>
                <a:gd name="T14" fmla="*/ 24 w 24"/>
                <a:gd name="T15" fmla="*/ 0 h 31"/>
                <a:gd name="T16" fmla="*/ 24 w 24"/>
                <a:gd name="T17" fmla="*/ 0 h 31"/>
                <a:gd name="T18" fmla="*/ 16 w 24"/>
                <a:gd name="T19" fmla="*/ 9 h 31"/>
                <a:gd name="T20" fmla="*/ 12 w 24"/>
                <a:gd name="T21" fmla="*/ 14 h 31"/>
                <a:gd name="T22" fmla="*/ 8 w 24"/>
                <a:gd name="T23" fmla="*/ 18 h 31"/>
                <a:gd name="T24" fmla="*/ 8 w 24"/>
                <a:gd name="T25" fmla="*/ 18 h 31"/>
                <a:gd name="T26" fmla="*/ 4 w 24"/>
                <a:gd name="T27" fmla="*/ 28 h 31"/>
                <a:gd name="T28" fmla="*/ 0 w 24"/>
                <a:gd name="T29" fmla="*/ 31 h 31"/>
                <a:gd name="T30" fmla="*/ 0 w 24"/>
                <a:gd name="T31"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1">
                  <a:moveTo>
                    <a:pt x="0" y="28"/>
                  </a:moveTo>
                  <a:lnTo>
                    <a:pt x="0" y="28"/>
                  </a:lnTo>
                  <a:lnTo>
                    <a:pt x="4" y="23"/>
                  </a:lnTo>
                  <a:lnTo>
                    <a:pt x="8" y="18"/>
                  </a:lnTo>
                  <a:lnTo>
                    <a:pt x="8" y="18"/>
                  </a:lnTo>
                  <a:lnTo>
                    <a:pt x="12" y="9"/>
                  </a:lnTo>
                  <a:lnTo>
                    <a:pt x="21" y="0"/>
                  </a:lnTo>
                  <a:lnTo>
                    <a:pt x="24" y="0"/>
                  </a:lnTo>
                  <a:lnTo>
                    <a:pt x="24" y="0"/>
                  </a:lnTo>
                  <a:lnTo>
                    <a:pt x="16" y="9"/>
                  </a:lnTo>
                  <a:lnTo>
                    <a:pt x="12" y="14"/>
                  </a:lnTo>
                  <a:lnTo>
                    <a:pt x="8" y="18"/>
                  </a:lnTo>
                  <a:lnTo>
                    <a:pt x="8" y="18"/>
                  </a:lnTo>
                  <a:lnTo>
                    <a:pt x="4" y="28"/>
                  </a:lnTo>
                  <a:lnTo>
                    <a:pt x="0" y="31"/>
                  </a:lnTo>
                  <a:lnTo>
                    <a:pt x="0" y="28"/>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26" name="Freeform 534"/>
            <p:cNvSpPr>
              <a:spLocks/>
            </p:cNvSpPr>
            <p:nvPr/>
          </p:nvSpPr>
          <p:spPr bwMode="auto">
            <a:xfrm>
              <a:off x="4383" y="3021"/>
              <a:ext cx="16" cy="22"/>
            </a:xfrm>
            <a:custGeom>
              <a:avLst/>
              <a:gdLst>
                <a:gd name="T0" fmla="*/ 0 w 16"/>
                <a:gd name="T1" fmla="*/ 17 h 22"/>
                <a:gd name="T2" fmla="*/ 0 w 16"/>
                <a:gd name="T3" fmla="*/ 12 h 22"/>
                <a:gd name="T4" fmla="*/ 3 w 16"/>
                <a:gd name="T5" fmla="*/ 12 h 22"/>
                <a:gd name="T6" fmla="*/ 8 w 16"/>
                <a:gd name="T7" fmla="*/ 9 h 22"/>
                <a:gd name="T8" fmla="*/ 8 w 16"/>
                <a:gd name="T9" fmla="*/ 9 h 22"/>
                <a:gd name="T10" fmla="*/ 12 w 16"/>
                <a:gd name="T11" fmla="*/ 3 h 22"/>
                <a:gd name="T12" fmla="*/ 16 w 16"/>
                <a:gd name="T13" fmla="*/ 0 h 22"/>
                <a:gd name="T14" fmla="*/ 16 w 16"/>
                <a:gd name="T15" fmla="*/ 0 h 22"/>
                <a:gd name="T16" fmla="*/ 16 w 16"/>
                <a:gd name="T17" fmla="*/ 0 h 22"/>
                <a:gd name="T18" fmla="*/ 12 w 16"/>
                <a:gd name="T19" fmla="*/ 9 h 22"/>
                <a:gd name="T20" fmla="*/ 8 w 16"/>
                <a:gd name="T21" fmla="*/ 17 h 22"/>
                <a:gd name="T22" fmla="*/ 3 w 16"/>
                <a:gd name="T23" fmla="*/ 22 h 22"/>
                <a:gd name="T24" fmla="*/ 3 w 16"/>
                <a:gd name="T25" fmla="*/ 22 h 22"/>
                <a:gd name="T26" fmla="*/ 0 w 16"/>
                <a:gd name="T27" fmla="*/ 22 h 22"/>
                <a:gd name="T28" fmla="*/ 0 w 16"/>
                <a:gd name="T29" fmla="*/ 22 h 22"/>
                <a:gd name="T30" fmla="*/ 0 w 16"/>
                <a:gd name="T3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22">
                  <a:moveTo>
                    <a:pt x="0" y="17"/>
                  </a:moveTo>
                  <a:lnTo>
                    <a:pt x="0" y="12"/>
                  </a:lnTo>
                  <a:lnTo>
                    <a:pt x="3" y="12"/>
                  </a:lnTo>
                  <a:lnTo>
                    <a:pt x="8" y="9"/>
                  </a:lnTo>
                  <a:lnTo>
                    <a:pt x="8" y="9"/>
                  </a:lnTo>
                  <a:lnTo>
                    <a:pt x="12" y="3"/>
                  </a:lnTo>
                  <a:lnTo>
                    <a:pt x="16" y="0"/>
                  </a:lnTo>
                  <a:lnTo>
                    <a:pt x="16" y="0"/>
                  </a:lnTo>
                  <a:lnTo>
                    <a:pt x="16" y="0"/>
                  </a:lnTo>
                  <a:lnTo>
                    <a:pt x="12" y="9"/>
                  </a:lnTo>
                  <a:lnTo>
                    <a:pt x="8" y="17"/>
                  </a:lnTo>
                  <a:lnTo>
                    <a:pt x="3" y="22"/>
                  </a:lnTo>
                  <a:lnTo>
                    <a:pt x="3" y="22"/>
                  </a:lnTo>
                  <a:lnTo>
                    <a:pt x="0" y="22"/>
                  </a:lnTo>
                  <a:lnTo>
                    <a:pt x="0" y="22"/>
                  </a:lnTo>
                  <a:lnTo>
                    <a:pt x="0" y="17"/>
                  </a:lnTo>
                  <a:close/>
                </a:path>
              </a:pathLst>
            </a:custGeom>
            <a:solidFill>
              <a:srgbClr val="19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27" name="Freeform 535"/>
            <p:cNvSpPr>
              <a:spLocks/>
            </p:cNvSpPr>
            <p:nvPr/>
          </p:nvSpPr>
          <p:spPr bwMode="auto">
            <a:xfrm>
              <a:off x="3269" y="2771"/>
              <a:ext cx="569" cy="19"/>
            </a:xfrm>
            <a:custGeom>
              <a:avLst/>
              <a:gdLst>
                <a:gd name="T0" fmla="*/ 569 w 569"/>
                <a:gd name="T1" fmla="*/ 0 h 19"/>
                <a:gd name="T2" fmla="*/ 552 w 569"/>
                <a:gd name="T3" fmla="*/ 19 h 19"/>
                <a:gd name="T4" fmla="*/ 0 w 569"/>
                <a:gd name="T5" fmla="*/ 19 h 19"/>
                <a:gd name="T6" fmla="*/ 0 w 569"/>
                <a:gd name="T7" fmla="*/ 0 h 19"/>
                <a:gd name="T8" fmla="*/ 569 w 569"/>
                <a:gd name="T9" fmla="*/ 0 h 19"/>
              </a:gdLst>
              <a:ahLst/>
              <a:cxnLst>
                <a:cxn ang="0">
                  <a:pos x="T0" y="T1"/>
                </a:cxn>
                <a:cxn ang="0">
                  <a:pos x="T2" y="T3"/>
                </a:cxn>
                <a:cxn ang="0">
                  <a:pos x="T4" y="T5"/>
                </a:cxn>
                <a:cxn ang="0">
                  <a:pos x="T6" y="T7"/>
                </a:cxn>
                <a:cxn ang="0">
                  <a:pos x="T8" y="T9"/>
                </a:cxn>
              </a:cxnLst>
              <a:rect l="0" t="0" r="r" b="b"/>
              <a:pathLst>
                <a:path w="569" h="19">
                  <a:moveTo>
                    <a:pt x="569" y="0"/>
                  </a:moveTo>
                  <a:lnTo>
                    <a:pt x="552" y="19"/>
                  </a:lnTo>
                  <a:lnTo>
                    <a:pt x="0" y="19"/>
                  </a:lnTo>
                  <a:lnTo>
                    <a:pt x="0" y="0"/>
                  </a:lnTo>
                  <a:lnTo>
                    <a:pt x="569"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28" name="Freeform 536"/>
            <p:cNvSpPr>
              <a:spLocks/>
            </p:cNvSpPr>
            <p:nvPr/>
          </p:nvSpPr>
          <p:spPr bwMode="auto">
            <a:xfrm>
              <a:off x="3821" y="2771"/>
              <a:ext cx="17" cy="281"/>
            </a:xfrm>
            <a:custGeom>
              <a:avLst/>
              <a:gdLst>
                <a:gd name="T0" fmla="*/ 17 w 17"/>
                <a:gd name="T1" fmla="*/ 0 h 281"/>
                <a:gd name="T2" fmla="*/ 0 w 17"/>
                <a:gd name="T3" fmla="*/ 19 h 281"/>
                <a:gd name="T4" fmla="*/ 0 w 17"/>
                <a:gd name="T5" fmla="*/ 262 h 281"/>
                <a:gd name="T6" fmla="*/ 17 w 17"/>
                <a:gd name="T7" fmla="*/ 281 h 281"/>
                <a:gd name="T8" fmla="*/ 17 w 17"/>
                <a:gd name="T9" fmla="*/ 0 h 281"/>
              </a:gdLst>
              <a:ahLst/>
              <a:cxnLst>
                <a:cxn ang="0">
                  <a:pos x="T0" y="T1"/>
                </a:cxn>
                <a:cxn ang="0">
                  <a:pos x="T2" y="T3"/>
                </a:cxn>
                <a:cxn ang="0">
                  <a:pos x="T4" y="T5"/>
                </a:cxn>
                <a:cxn ang="0">
                  <a:pos x="T6" y="T7"/>
                </a:cxn>
                <a:cxn ang="0">
                  <a:pos x="T8" y="T9"/>
                </a:cxn>
              </a:cxnLst>
              <a:rect l="0" t="0" r="r" b="b"/>
              <a:pathLst>
                <a:path w="17" h="281">
                  <a:moveTo>
                    <a:pt x="17" y="0"/>
                  </a:moveTo>
                  <a:lnTo>
                    <a:pt x="0" y="19"/>
                  </a:lnTo>
                  <a:lnTo>
                    <a:pt x="0" y="262"/>
                  </a:lnTo>
                  <a:lnTo>
                    <a:pt x="17" y="281"/>
                  </a:lnTo>
                  <a:lnTo>
                    <a:pt x="17"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29" name="Freeform 537"/>
            <p:cNvSpPr>
              <a:spLocks/>
            </p:cNvSpPr>
            <p:nvPr/>
          </p:nvSpPr>
          <p:spPr bwMode="auto">
            <a:xfrm>
              <a:off x="3269" y="3033"/>
              <a:ext cx="569" cy="19"/>
            </a:xfrm>
            <a:custGeom>
              <a:avLst/>
              <a:gdLst>
                <a:gd name="T0" fmla="*/ 569 w 569"/>
                <a:gd name="T1" fmla="*/ 19 h 19"/>
                <a:gd name="T2" fmla="*/ 552 w 569"/>
                <a:gd name="T3" fmla="*/ 0 h 19"/>
                <a:gd name="T4" fmla="*/ 0 w 569"/>
                <a:gd name="T5" fmla="*/ 0 h 19"/>
                <a:gd name="T6" fmla="*/ 0 w 569"/>
                <a:gd name="T7" fmla="*/ 19 h 19"/>
                <a:gd name="T8" fmla="*/ 569 w 569"/>
                <a:gd name="T9" fmla="*/ 19 h 19"/>
              </a:gdLst>
              <a:ahLst/>
              <a:cxnLst>
                <a:cxn ang="0">
                  <a:pos x="T0" y="T1"/>
                </a:cxn>
                <a:cxn ang="0">
                  <a:pos x="T2" y="T3"/>
                </a:cxn>
                <a:cxn ang="0">
                  <a:pos x="T4" y="T5"/>
                </a:cxn>
                <a:cxn ang="0">
                  <a:pos x="T6" y="T7"/>
                </a:cxn>
                <a:cxn ang="0">
                  <a:pos x="T8" y="T9"/>
                </a:cxn>
              </a:cxnLst>
              <a:rect l="0" t="0" r="r" b="b"/>
              <a:pathLst>
                <a:path w="569" h="19">
                  <a:moveTo>
                    <a:pt x="569" y="19"/>
                  </a:moveTo>
                  <a:lnTo>
                    <a:pt x="552" y="0"/>
                  </a:lnTo>
                  <a:lnTo>
                    <a:pt x="0" y="0"/>
                  </a:lnTo>
                  <a:lnTo>
                    <a:pt x="0" y="19"/>
                  </a:lnTo>
                  <a:lnTo>
                    <a:pt x="569" y="19"/>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30" name="Freeform 538"/>
            <p:cNvSpPr>
              <a:spLocks/>
            </p:cNvSpPr>
            <p:nvPr/>
          </p:nvSpPr>
          <p:spPr bwMode="auto">
            <a:xfrm>
              <a:off x="4634" y="2937"/>
              <a:ext cx="67" cy="245"/>
            </a:xfrm>
            <a:custGeom>
              <a:avLst/>
              <a:gdLst>
                <a:gd name="T0" fmla="*/ 42 w 67"/>
                <a:gd name="T1" fmla="*/ 0 h 245"/>
                <a:gd name="T2" fmla="*/ 62 w 67"/>
                <a:gd name="T3" fmla="*/ 0 h 245"/>
                <a:gd name="T4" fmla="*/ 67 w 67"/>
                <a:gd name="T5" fmla="*/ 0 h 245"/>
                <a:gd name="T6" fmla="*/ 25 w 67"/>
                <a:gd name="T7" fmla="*/ 245 h 245"/>
                <a:gd name="T8" fmla="*/ 4 w 67"/>
                <a:gd name="T9" fmla="*/ 245 h 245"/>
                <a:gd name="T10" fmla="*/ 0 w 67"/>
                <a:gd name="T11" fmla="*/ 239 h 245"/>
                <a:gd name="T12" fmla="*/ 42 w 67"/>
                <a:gd name="T13" fmla="*/ 0 h 245"/>
              </a:gdLst>
              <a:ahLst/>
              <a:cxnLst>
                <a:cxn ang="0">
                  <a:pos x="T0" y="T1"/>
                </a:cxn>
                <a:cxn ang="0">
                  <a:pos x="T2" y="T3"/>
                </a:cxn>
                <a:cxn ang="0">
                  <a:pos x="T4" y="T5"/>
                </a:cxn>
                <a:cxn ang="0">
                  <a:pos x="T6" y="T7"/>
                </a:cxn>
                <a:cxn ang="0">
                  <a:pos x="T8" y="T9"/>
                </a:cxn>
                <a:cxn ang="0">
                  <a:pos x="T10" y="T11"/>
                </a:cxn>
                <a:cxn ang="0">
                  <a:pos x="T12" y="T13"/>
                </a:cxn>
              </a:cxnLst>
              <a:rect l="0" t="0" r="r" b="b"/>
              <a:pathLst>
                <a:path w="67" h="245">
                  <a:moveTo>
                    <a:pt x="42" y="0"/>
                  </a:moveTo>
                  <a:lnTo>
                    <a:pt x="62" y="0"/>
                  </a:lnTo>
                  <a:lnTo>
                    <a:pt x="67" y="0"/>
                  </a:lnTo>
                  <a:lnTo>
                    <a:pt x="25" y="245"/>
                  </a:lnTo>
                  <a:lnTo>
                    <a:pt x="4" y="245"/>
                  </a:lnTo>
                  <a:lnTo>
                    <a:pt x="0" y="239"/>
                  </a:lnTo>
                  <a:lnTo>
                    <a:pt x="42" y="0"/>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31" name="Freeform 539"/>
            <p:cNvSpPr>
              <a:spLocks/>
            </p:cNvSpPr>
            <p:nvPr/>
          </p:nvSpPr>
          <p:spPr bwMode="auto">
            <a:xfrm>
              <a:off x="4522" y="2942"/>
              <a:ext cx="157" cy="60"/>
            </a:xfrm>
            <a:custGeom>
              <a:avLst/>
              <a:gdLst>
                <a:gd name="T0" fmla="*/ 157 w 157"/>
                <a:gd name="T1" fmla="*/ 4 h 60"/>
                <a:gd name="T2" fmla="*/ 149 w 157"/>
                <a:gd name="T3" fmla="*/ 51 h 60"/>
                <a:gd name="T4" fmla="*/ 129 w 157"/>
                <a:gd name="T5" fmla="*/ 55 h 60"/>
                <a:gd name="T6" fmla="*/ 75 w 157"/>
                <a:gd name="T7" fmla="*/ 60 h 60"/>
                <a:gd name="T8" fmla="*/ 0 w 157"/>
                <a:gd name="T9" fmla="*/ 55 h 60"/>
                <a:gd name="T10" fmla="*/ 0 w 157"/>
                <a:gd name="T11" fmla="*/ 55 h 60"/>
                <a:gd name="T12" fmla="*/ 10 w 157"/>
                <a:gd name="T13" fmla="*/ 4 h 60"/>
                <a:gd name="T14" fmla="*/ 33 w 157"/>
                <a:gd name="T15" fmla="*/ 9 h 60"/>
                <a:gd name="T16" fmla="*/ 88 w 157"/>
                <a:gd name="T17" fmla="*/ 9 h 60"/>
                <a:gd name="T18" fmla="*/ 154 w 157"/>
                <a:gd name="T19" fmla="*/ 0 h 60"/>
                <a:gd name="T20" fmla="*/ 154 w 157"/>
                <a:gd name="T21" fmla="*/ 0 h 60"/>
                <a:gd name="T22" fmla="*/ 157 w 157"/>
                <a:gd name="T23"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60">
                  <a:moveTo>
                    <a:pt x="157" y="4"/>
                  </a:moveTo>
                  <a:lnTo>
                    <a:pt x="149" y="51"/>
                  </a:lnTo>
                  <a:lnTo>
                    <a:pt x="129" y="55"/>
                  </a:lnTo>
                  <a:lnTo>
                    <a:pt x="75" y="60"/>
                  </a:lnTo>
                  <a:lnTo>
                    <a:pt x="0" y="55"/>
                  </a:lnTo>
                  <a:lnTo>
                    <a:pt x="0" y="55"/>
                  </a:lnTo>
                  <a:lnTo>
                    <a:pt x="10" y="4"/>
                  </a:lnTo>
                  <a:lnTo>
                    <a:pt x="33" y="9"/>
                  </a:lnTo>
                  <a:lnTo>
                    <a:pt x="88" y="9"/>
                  </a:lnTo>
                  <a:lnTo>
                    <a:pt x="154" y="0"/>
                  </a:lnTo>
                  <a:lnTo>
                    <a:pt x="154" y="0"/>
                  </a:lnTo>
                  <a:lnTo>
                    <a:pt x="157" y="4"/>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32" name="Freeform 540"/>
            <p:cNvSpPr>
              <a:spLocks/>
            </p:cNvSpPr>
            <p:nvPr/>
          </p:nvSpPr>
          <p:spPr bwMode="auto">
            <a:xfrm>
              <a:off x="4522" y="2946"/>
              <a:ext cx="154" cy="56"/>
            </a:xfrm>
            <a:custGeom>
              <a:avLst/>
              <a:gdLst>
                <a:gd name="T0" fmla="*/ 154 w 154"/>
                <a:gd name="T1" fmla="*/ 0 h 56"/>
                <a:gd name="T2" fmla="*/ 133 w 154"/>
                <a:gd name="T3" fmla="*/ 5 h 56"/>
                <a:gd name="T4" fmla="*/ 79 w 154"/>
                <a:gd name="T5" fmla="*/ 5 h 56"/>
                <a:gd name="T6" fmla="*/ 10 w 154"/>
                <a:gd name="T7" fmla="*/ 0 h 56"/>
                <a:gd name="T8" fmla="*/ 10 w 154"/>
                <a:gd name="T9" fmla="*/ 0 h 56"/>
                <a:gd name="T10" fmla="*/ 0 w 154"/>
                <a:gd name="T11" fmla="*/ 47 h 56"/>
                <a:gd name="T12" fmla="*/ 21 w 154"/>
                <a:gd name="T13" fmla="*/ 51 h 56"/>
                <a:gd name="T14" fmla="*/ 75 w 154"/>
                <a:gd name="T15" fmla="*/ 56 h 56"/>
                <a:gd name="T16" fmla="*/ 146 w 154"/>
                <a:gd name="T17" fmla="*/ 47 h 56"/>
                <a:gd name="T18" fmla="*/ 146 w 154"/>
                <a:gd name="T19" fmla="*/ 47 h 56"/>
                <a:gd name="T20" fmla="*/ 154 w 15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56">
                  <a:moveTo>
                    <a:pt x="154" y="0"/>
                  </a:moveTo>
                  <a:lnTo>
                    <a:pt x="133" y="5"/>
                  </a:lnTo>
                  <a:lnTo>
                    <a:pt x="79" y="5"/>
                  </a:lnTo>
                  <a:lnTo>
                    <a:pt x="10" y="0"/>
                  </a:lnTo>
                  <a:lnTo>
                    <a:pt x="10" y="0"/>
                  </a:lnTo>
                  <a:lnTo>
                    <a:pt x="0" y="47"/>
                  </a:lnTo>
                  <a:lnTo>
                    <a:pt x="21" y="51"/>
                  </a:lnTo>
                  <a:lnTo>
                    <a:pt x="75" y="56"/>
                  </a:lnTo>
                  <a:lnTo>
                    <a:pt x="146" y="47"/>
                  </a:lnTo>
                  <a:lnTo>
                    <a:pt x="146" y="47"/>
                  </a:lnTo>
                  <a:lnTo>
                    <a:pt x="154" y="0"/>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33" name="Freeform 541"/>
            <p:cNvSpPr>
              <a:spLocks/>
            </p:cNvSpPr>
            <p:nvPr/>
          </p:nvSpPr>
          <p:spPr bwMode="auto">
            <a:xfrm>
              <a:off x="4510" y="3030"/>
              <a:ext cx="153" cy="41"/>
            </a:xfrm>
            <a:custGeom>
              <a:avLst/>
              <a:gdLst>
                <a:gd name="T0" fmla="*/ 153 w 153"/>
                <a:gd name="T1" fmla="*/ 3 h 41"/>
                <a:gd name="T2" fmla="*/ 149 w 153"/>
                <a:gd name="T3" fmla="*/ 31 h 41"/>
                <a:gd name="T4" fmla="*/ 128 w 153"/>
                <a:gd name="T5" fmla="*/ 36 h 41"/>
                <a:gd name="T6" fmla="*/ 75 w 153"/>
                <a:gd name="T7" fmla="*/ 41 h 41"/>
                <a:gd name="T8" fmla="*/ 0 w 153"/>
                <a:gd name="T9" fmla="*/ 36 h 41"/>
                <a:gd name="T10" fmla="*/ 0 w 153"/>
                <a:gd name="T11" fmla="*/ 36 h 41"/>
                <a:gd name="T12" fmla="*/ 4 w 153"/>
                <a:gd name="T13" fmla="*/ 3 h 41"/>
                <a:gd name="T14" fmla="*/ 29 w 153"/>
                <a:gd name="T15" fmla="*/ 8 h 41"/>
                <a:gd name="T16" fmla="*/ 83 w 153"/>
                <a:gd name="T17" fmla="*/ 8 h 41"/>
                <a:gd name="T18" fmla="*/ 149 w 153"/>
                <a:gd name="T19" fmla="*/ 0 h 41"/>
                <a:gd name="T20" fmla="*/ 149 w 153"/>
                <a:gd name="T21" fmla="*/ 0 h 41"/>
                <a:gd name="T22" fmla="*/ 153 w 153"/>
                <a:gd name="T23"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41">
                  <a:moveTo>
                    <a:pt x="153" y="3"/>
                  </a:moveTo>
                  <a:lnTo>
                    <a:pt x="149" y="31"/>
                  </a:lnTo>
                  <a:lnTo>
                    <a:pt x="128" y="36"/>
                  </a:lnTo>
                  <a:lnTo>
                    <a:pt x="75" y="41"/>
                  </a:lnTo>
                  <a:lnTo>
                    <a:pt x="0" y="36"/>
                  </a:lnTo>
                  <a:lnTo>
                    <a:pt x="0" y="36"/>
                  </a:lnTo>
                  <a:lnTo>
                    <a:pt x="4" y="3"/>
                  </a:lnTo>
                  <a:lnTo>
                    <a:pt x="29" y="8"/>
                  </a:lnTo>
                  <a:lnTo>
                    <a:pt x="83" y="8"/>
                  </a:lnTo>
                  <a:lnTo>
                    <a:pt x="149" y="0"/>
                  </a:lnTo>
                  <a:lnTo>
                    <a:pt x="149" y="0"/>
                  </a:lnTo>
                  <a:lnTo>
                    <a:pt x="153" y="3"/>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34" name="Freeform 542"/>
            <p:cNvSpPr>
              <a:spLocks/>
            </p:cNvSpPr>
            <p:nvPr/>
          </p:nvSpPr>
          <p:spPr bwMode="auto">
            <a:xfrm>
              <a:off x="4510" y="3033"/>
              <a:ext cx="149" cy="38"/>
            </a:xfrm>
            <a:custGeom>
              <a:avLst/>
              <a:gdLst>
                <a:gd name="T0" fmla="*/ 149 w 149"/>
                <a:gd name="T1" fmla="*/ 0 h 38"/>
                <a:gd name="T2" fmla="*/ 128 w 149"/>
                <a:gd name="T3" fmla="*/ 5 h 38"/>
                <a:gd name="T4" fmla="*/ 78 w 149"/>
                <a:gd name="T5" fmla="*/ 5 h 38"/>
                <a:gd name="T6" fmla="*/ 4 w 149"/>
                <a:gd name="T7" fmla="*/ 0 h 38"/>
                <a:gd name="T8" fmla="*/ 4 w 149"/>
                <a:gd name="T9" fmla="*/ 0 h 38"/>
                <a:gd name="T10" fmla="*/ 0 w 149"/>
                <a:gd name="T11" fmla="*/ 28 h 38"/>
                <a:gd name="T12" fmla="*/ 22 w 149"/>
                <a:gd name="T13" fmla="*/ 33 h 38"/>
                <a:gd name="T14" fmla="*/ 75 w 149"/>
                <a:gd name="T15" fmla="*/ 38 h 38"/>
                <a:gd name="T16" fmla="*/ 145 w 149"/>
                <a:gd name="T17" fmla="*/ 28 h 38"/>
                <a:gd name="T18" fmla="*/ 145 w 149"/>
                <a:gd name="T19" fmla="*/ 28 h 38"/>
                <a:gd name="T20" fmla="*/ 149 w 149"/>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38">
                  <a:moveTo>
                    <a:pt x="149" y="0"/>
                  </a:moveTo>
                  <a:lnTo>
                    <a:pt x="128" y="5"/>
                  </a:lnTo>
                  <a:lnTo>
                    <a:pt x="78" y="5"/>
                  </a:lnTo>
                  <a:lnTo>
                    <a:pt x="4" y="0"/>
                  </a:lnTo>
                  <a:lnTo>
                    <a:pt x="4" y="0"/>
                  </a:lnTo>
                  <a:lnTo>
                    <a:pt x="0" y="28"/>
                  </a:lnTo>
                  <a:lnTo>
                    <a:pt x="22" y="33"/>
                  </a:lnTo>
                  <a:lnTo>
                    <a:pt x="75" y="38"/>
                  </a:lnTo>
                  <a:lnTo>
                    <a:pt x="145" y="28"/>
                  </a:lnTo>
                  <a:lnTo>
                    <a:pt x="145" y="28"/>
                  </a:lnTo>
                  <a:lnTo>
                    <a:pt x="149" y="0"/>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35" name="Freeform 543"/>
            <p:cNvSpPr>
              <a:spLocks/>
            </p:cNvSpPr>
            <p:nvPr/>
          </p:nvSpPr>
          <p:spPr bwMode="auto">
            <a:xfrm>
              <a:off x="4469" y="2937"/>
              <a:ext cx="66" cy="245"/>
            </a:xfrm>
            <a:custGeom>
              <a:avLst/>
              <a:gdLst>
                <a:gd name="T0" fmla="*/ 41 w 66"/>
                <a:gd name="T1" fmla="*/ 0 h 245"/>
                <a:gd name="T2" fmla="*/ 63 w 66"/>
                <a:gd name="T3" fmla="*/ 0 h 245"/>
                <a:gd name="T4" fmla="*/ 66 w 66"/>
                <a:gd name="T5" fmla="*/ 0 h 245"/>
                <a:gd name="T6" fmla="*/ 25 w 66"/>
                <a:gd name="T7" fmla="*/ 245 h 245"/>
                <a:gd name="T8" fmla="*/ 0 w 66"/>
                <a:gd name="T9" fmla="*/ 245 h 245"/>
                <a:gd name="T10" fmla="*/ 0 w 66"/>
                <a:gd name="T11" fmla="*/ 239 h 245"/>
                <a:gd name="T12" fmla="*/ 41 w 66"/>
                <a:gd name="T13" fmla="*/ 0 h 245"/>
              </a:gdLst>
              <a:ahLst/>
              <a:cxnLst>
                <a:cxn ang="0">
                  <a:pos x="T0" y="T1"/>
                </a:cxn>
                <a:cxn ang="0">
                  <a:pos x="T2" y="T3"/>
                </a:cxn>
                <a:cxn ang="0">
                  <a:pos x="T4" y="T5"/>
                </a:cxn>
                <a:cxn ang="0">
                  <a:pos x="T6" y="T7"/>
                </a:cxn>
                <a:cxn ang="0">
                  <a:pos x="T8" y="T9"/>
                </a:cxn>
                <a:cxn ang="0">
                  <a:pos x="T10" y="T11"/>
                </a:cxn>
                <a:cxn ang="0">
                  <a:pos x="T12" y="T13"/>
                </a:cxn>
              </a:cxnLst>
              <a:rect l="0" t="0" r="r" b="b"/>
              <a:pathLst>
                <a:path w="66" h="245">
                  <a:moveTo>
                    <a:pt x="41" y="0"/>
                  </a:moveTo>
                  <a:lnTo>
                    <a:pt x="63" y="0"/>
                  </a:lnTo>
                  <a:lnTo>
                    <a:pt x="66" y="0"/>
                  </a:lnTo>
                  <a:lnTo>
                    <a:pt x="25" y="245"/>
                  </a:lnTo>
                  <a:lnTo>
                    <a:pt x="0" y="245"/>
                  </a:lnTo>
                  <a:lnTo>
                    <a:pt x="0" y="239"/>
                  </a:lnTo>
                  <a:lnTo>
                    <a:pt x="41" y="0"/>
                  </a:lnTo>
                  <a:close/>
                </a:path>
              </a:pathLst>
            </a:custGeom>
            <a:solidFill>
              <a:srgbClr val="3F0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36" name="Freeform 544"/>
            <p:cNvSpPr>
              <a:spLocks/>
            </p:cNvSpPr>
            <p:nvPr/>
          </p:nvSpPr>
          <p:spPr bwMode="auto">
            <a:xfrm>
              <a:off x="4474" y="2937"/>
              <a:ext cx="58" cy="245"/>
            </a:xfrm>
            <a:custGeom>
              <a:avLst/>
              <a:gdLst>
                <a:gd name="T0" fmla="*/ 58 w 58"/>
                <a:gd name="T1" fmla="*/ 5 h 245"/>
                <a:gd name="T2" fmla="*/ 53 w 58"/>
                <a:gd name="T3" fmla="*/ 5 h 245"/>
                <a:gd name="T4" fmla="*/ 45 w 58"/>
                <a:gd name="T5" fmla="*/ 0 h 245"/>
                <a:gd name="T6" fmla="*/ 40 w 58"/>
                <a:gd name="T7" fmla="*/ 0 h 245"/>
                <a:gd name="T8" fmla="*/ 40 w 58"/>
                <a:gd name="T9" fmla="*/ 0 h 245"/>
                <a:gd name="T10" fmla="*/ 0 w 58"/>
                <a:gd name="T11" fmla="*/ 239 h 245"/>
                <a:gd name="T12" fmla="*/ 20 w 58"/>
                <a:gd name="T13" fmla="*/ 245 h 245"/>
                <a:gd name="T14" fmla="*/ 58 w 58"/>
                <a:gd name="T15" fmla="*/ 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5">
                  <a:moveTo>
                    <a:pt x="58" y="5"/>
                  </a:moveTo>
                  <a:lnTo>
                    <a:pt x="53" y="5"/>
                  </a:lnTo>
                  <a:lnTo>
                    <a:pt x="45" y="0"/>
                  </a:lnTo>
                  <a:lnTo>
                    <a:pt x="40" y="0"/>
                  </a:lnTo>
                  <a:lnTo>
                    <a:pt x="40" y="0"/>
                  </a:lnTo>
                  <a:lnTo>
                    <a:pt x="0" y="239"/>
                  </a:lnTo>
                  <a:lnTo>
                    <a:pt x="20" y="245"/>
                  </a:lnTo>
                  <a:lnTo>
                    <a:pt x="58" y="5"/>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37" name="Freeform 545"/>
            <p:cNvSpPr>
              <a:spLocks/>
            </p:cNvSpPr>
            <p:nvPr/>
          </p:nvSpPr>
          <p:spPr bwMode="auto">
            <a:xfrm>
              <a:off x="4638" y="2937"/>
              <a:ext cx="63" cy="239"/>
            </a:xfrm>
            <a:custGeom>
              <a:avLst/>
              <a:gdLst>
                <a:gd name="T0" fmla="*/ 63 w 63"/>
                <a:gd name="T1" fmla="*/ 0 h 239"/>
                <a:gd name="T2" fmla="*/ 54 w 63"/>
                <a:gd name="T3" fmla="*/ 0 h 239"/>
                <a:gd name="T4" fmla="*/ 46 w 63"/>
                <a:gd name="T5" fmla="*/ 0 h 239"/>
                <a:gd name="T6" fmla="*/ 41 w 63"/>
                <a:gd name="T7" fmla="*/ 0 h 239"/>
                <a:gd name="T8" fmla="*/ 41 w 63"/>
                <a:gd name="T9" fmla="*/ 0 h 239"/>
                <a:gd name="T10" fmla="*/ 0 w 63"/>
                <a:gd name="T11" fmla="*/ 239 h 239"/>
                <a:gd name="T12" fmla="*/ 21 w 63"/>
                <a:gd name="T13" fmla="*/ 239 h 239"/>
                <a:gd name="T14" fmla="*/ 63 w 63"/>
                <a:gd name="T15" fmla="*/ 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239">
                  <a:moveTo>
                    <a:pt x="63" y="0"/>
                  </a:moveTo>
                  <a:lnTo>
                    <a:pt x="54" y="0"/>
                  </a:lnTo>
                  <a:lnTo>
                    <a:pt x="46" y="0"/>
                  </a:lnTo>
                  <a:lnTo>
                    <a:pt x="41" y="0"/>
                  </a:lnTo>
                  <a:lnTo>
                    <a:pt x="41" y="0"/>
                  </a:lnTo>
                  <a:lnTo>
                    <a:pt x="0" y="239"/>
                  </a:lnTo>
                  <a:lnTo>
                    <a:pt x="21" y="239"/>
                  </a:lnTo>
                  <a:lnTo>
                    <a:pt x="63" y="0"/>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38" name="Freeform 546"/>
            <p:cNvSpPr>
              <a:spLocks/>
            </p:cNvSpPr>
            <p:nvPr/>
          </p:nvSpPr>
          <p:spPr bwMode="auto">
            <a:xfrm>
              <a:off x="3446" y="2374"/>
              <a:ext cx="20" cy="19"/>
            </a:xfrm>
            <a:custGeom>
              <a:avLst/>
              <a:gdLst>
                <a:gd name="T0" fmla="*/ 20 w 20"/>
                <a:gd name="T1" fmla="*/ 0 h 19"/>
                <a:gd name="T2" fmla="*/ 17 w 20"/>
                <a:gd name="T3" fmla="*/ 0 h 19"/>
                <a:gd name="T4" fmla="*/ 12 w 20"/>
                <a:gd name="T5" fmla="*/ 6 h 19"/>
                <a:gd name="T6" fmla="*/ 8 w 20"/>
                <a:gd name="T7" fmla="*/ 6 h 19"/>
                <a:gd name="T8" fmla="*/ 8 w 20"/>
                <a:gd name="T9" fmla="*/ 6 h 19"/>
                <a:gd name="T10" fmla="*/ 4 w 20"/>
                <a:gd name="T11" fmla="*/ 9 h 19"/>
                <a:gd name="T12" fmla="*/ 0 w 20"/>
                <a:gd name="T13" fmla="*/ 14 h 19"/>
                <a:gd name="T14" fmla="*/ 0 w 20"/>
                <a:gd name="T15" fmla="*/ 19 h 19"/>
                <a:gd name="T16" fmla="*/ 0 w 20"/>
                <a:gd name="T17" fmla="*/ 19 h 19"/>
                <a:gd name="T18" fmla="*/ 0 w 20"/>
                <a:gd name="T19" fmla="*/ 19 h 19"/>
                <a:gd name="T20" fmla="*/ 8 w 20"/>
                <a:gd name="T21" fmla="*/ 19 h 19"/>
                <a:gd name="T22" fmla="*/ 12 w 20"/>
                <a:gd name="T23" fmla="*/ 14 h 19"/>
                <a:gd name="T24" fmla="*/ 12 w 20"/>
                <a:gd name="T25" fmla="*/ 14 h 19"/>
                <a:gd name="T26" fmla="*/ 17 w 20"/>
                <a:gd name="T27" fmla="*/ 9 h 19"/>
                <a:gd name="T28" fmla="*/ 20 w 20"/>
                <a:gd name="T29" fmla="*/ 6 h 19"/>
                <a:gd name="T30" fmla="*/ 20 w 20"/>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9">
                  <a:moveTo>
                    <a:pt x="20" y="0"/>
                  </a:moveTo>
                  <a:lnTo>
                    <a:pt x="17" y="0"/>
                  </a:lnTo>
                  <a:lnTo>
                    <a:pt x="12" y="6"/>
                  </a:lnTo>
                  <a:lnTo>
                    <a:pt x="8" y="6"/>
                  </a:lnTo>
                  <a:lnTo>
                    <a:pt x="8" y="6"/>
                  </a:lnTo>
                  <a:lnTo>
                    <a:pt x="4" y="9"/>
                  </a:lnTo>
                  <a:lnTo>
                    <a:pt x="0" y="14"/>
                  </a:lnTo>
                  <a:lnTo>
                    <a:pt x="0" y="19"/>
                  </a:lnTo>
                  <a:lnTo>
                    <a:pt x="0" y="19"/>
                  </a:lnTo>
                  <a:lnTo>
                    <a:pt x="0" y="19"/>
                  </a:lnTo>
                  <a:lnTo>
                    <a:pt x="8" y="19"/>
                  </a:lnTo>
                  <a:lnTo>
                    <a:pt x="12" y="14"/>
                  </a:lnTo>
                  <a:lnTo>
                    <a:pt x="12" y="14"/>
                  </a:lnTo>
                  <a:lnTo>
                    <a:pt x="17" y="9"/>
                  </a:lnTo>
                  <a:lnTo>
                    <a:pt x="20" y="6"/>
                  </a:lnTo>
                  <a:lnTo>
                    <a:pt x="20" y="0"/>
                  </a:lnTo>
                  <a:close/>
                </a:path>
              </a:pathLst>
            </a:custGeom>
            <a:solidFill>
              <a:srgbClr val="6633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39" name="Freeform 547"/>
            <p:cNvSpPr>
              <a:spLocks/>
            </p:cNvSpPr>
            <p:nvPr/>
          </p:nvSpPr>
          <p:spPr bwMode="auto">
            <a:xfrm>
              <a:off x="3269" y="3080"/>
              <a:ext cx="696" cy="14"/>
            </a:xfrm>
            <a:custGeom>
              <a:avLst/>
              <a:gdLst>
                <a:gd name="T0" fmla="*/ 696 w 696"/>
                <a:gd name="T1" fmla="*/ 4 h 14"/>
                <a:gd name="T2" fmla="*/ 671 w 696"/>
                <a:gd name="T3" fmla="*/ 0 h 14"/>
                <a:gd name="T4" fmla="*/ 0 w 696"/>
                <a:gd name="T5" fmla="*/ 0 h 14"/>
                <a:gd name="T6" fmla="*/ 0 w 696"/>
                <a:gd name="T7" fmla="*/ 14 h 14"/>
                <a:gd name="T8" fmla="*/ 696 w 696"/>
                <a:gd name="T9" fmla="*/ 4 h 14"/>
              </a:gdLst>
              <a:ahLst/>
              <a:cxnLst>
                <a:cxn ang="0">
                  <a:pos x="T0" y="T1"/>
                </a:cxn>
                <a:cxn ang="0">
                  <a:pos x="T2" y="T3"/>
                </a:cxn>
                <a:cxn ang="0">
                  <a:pos x="T4" y="T5"/>
                </a:cxn>
                <a:cxn ang="0">
                  <a:pos x="T6" y="T7"/>
                </a:cxn>
                <a:cxn ang="0">
                  <a:pos x="T8" y="T9"/>
                </a:cxn>
              </a:cxnLst>
              <a:rect l="0" t="0" r="r" b="b"/>
              <a:pathLst>
                <a:path w="696" h="14">
                  <a:moveTo>
                    <a:pt x="696" y="4"/>
                  </a:moveTo>
                  <a:lnTo>
                    <a:pt x="671" y="0"/>
                  </a:lnTo>
                  <a:lnTo>
                    <a:pt x="0" y="0"/>
                  </a:lnTo>
                  <a:lnTo>
                    <a:pt x="0" y="14"/>
                  </a:lnTo>
                  <a:lnTo>
                    <a:pt x="696" y="4"/>
                  </a:lnTo>
                  <a:close/>
                </a:path>
              </a:pathLst>
            </a:custGeom>
            <a:solidFill>
              <a:srgbClr val="A5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40" name="Freeform 548"/>
            <p:cNvSpPr>
              <a:spLocks/>
            </p:cNvSpPr>
            <p:nvPr/>
          </p:nvSpPr>
          <p:spPr bwMode="auto">
            <a:xfrm>
              <a:off x="4180" y="3089"/>
              <a:ext cx="17" cy="313"/>
            </a:xfrm>
            <a:custGeom>
              <a:avLst/>
              <a:gdLst>
                <a:gd name="T0" fmla="*/ 0 w 17"/>
                <a:gd name="T1" fmla="*/ 0 h 313"/>
                <a:gd name="T2" fmla="*/ 0 w 17"/>
                <a:gd name="T3" fmla="*/ 300 h 313"/>
                <a:gd name="T4" fmla="*/ 17 w 17"/>
                <a:gd name="T5" fmla="*/ 313 h 313"/>
                <a:gd name="T6" fmla="*/ 17 w 17"/>
                <a:gd name="T7" fmla="*/ 5 h 313"/>
                <a:gd name="T8" fmla="*/ 0 w 17"/>
                <a:gd name="T9" fmla="*/ 0 h 313"/>
              </a:gdLst>
              <a:ahLst/>
              <a:cxnLst>
                <a:cxn ang="0">
                  <a:pos x="T0" y="T1"/>
                </a:cxn>
                <a:cxn ang="0">
                  <a:pos x="T2" y="T3"/>
                </a:cxn>
                <a:cxn ang="0">
                  <a:pos x="T4" y="T5"/>
                </a:cxn>
                <a:cxn ang="0">
                  <a:pos x="T6" y="T7"/>
                </a:cxn>
                <a:cxn ang="0">
                  <a:pos x="T8" y="T9"/>
                </a:cxn>
              </a:cxnLst>
              <a:rect l="0" t="0" r="r" b="b"/>
              <a:pathLst>
                <a:path w="17" h="313">
                  <a:moveTo>
                    <a:pt x="0" y="0"/>
                  </a:moveTo>
                  <a:lnTo>
                    <a:pt x="0" y="300"/>
                  </a:lnTo>
                  <a:lnTo>
                    <a:pt x="17" y="313"/>
                  </a:lnTo>
                  <a:lnTo>
                    <a:pt x="17" y="5"/>
                  </a:lnTo>
                  <a:lnTo>
                    <a:pt x="0" y="0"/>
                  </a:lnTo>
                  <a:close/>
                </a:path>
              </a:pathLst>
            </a:custGeom>
            <a:solidFill>
              <a:srgbClr val="8C47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41" name="Freeform 549"/>
            <p:cNvSpPr>
              <a:spLocks/>
            </p:cNvSpPr>
            <p:nvPr/>
          </p:nvSpPr>
          <p:spPr bwMode="auto">
            <a:xfrm>
              <a:off x="3945" y="3098"/>
              <a:ext cx="244" cy="5"/>
            </a:xfrm>
            <a:custGeom>
              <a:avLst/>
              <a:gdLst>
                <a:gd name="T0" fmla="*/ 244 w 244"/>
                <a:gd name="T1" fmla="*/ 5 h 5"/>
                <a:gd name="T2" fmla="*/ 235 w 244"/>
                <a:gd name="T3" fmla="*/ 0 h 5"/>
                <a:gd name="T4" fmla="*/ 0 w 244"/>
                <a:gd name="T5" fmla="*/ 0 h 5"/>
                <a:gd name="T6" fmla="*/ 4 w 244"/>
                <a:gd name="T7" fmla="*/ 5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235" y="0"/>
                  </a:lnTo>
                  <a:lnTo>
                    <a:pt x="0" y="0"/>
                  </a:lnTo>
                  <a:lnTo>
                    <a:pt x="4" y="5"/>
                  </a:lnTo>
                  <a:lnTo>
                    <a:pt x="244" y="5"/>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42" name="Rectangle 550"/>
            <p:cNvSpPr>
              <a:spLocks noChangeArrowheads="1"/>
            </p:cNvSpPr>
            <p:nvPr/>
          </p:nvSpPr>
          <p:spPr bwMode="auto">
            <a:xfrm>
              <a:off x="3945" y="3103"/>
              <a:ext cx="244" cy="286"/>
            </a:xfrm>
            <a:prstGeom prst="rect">
              <a:avLst/>
            </a:prstGeom>
            <a:solidFill>
              <a:srgbClr val="7F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343" name="Freeform 551"/>
            <p:cNvSpPr>
              <a:spLocks/>
            </p:cNvSpPr>
            <p:nvPr/>
          </p:nvSpPr>
          <p:spPr bwMode="auto">
            <a:xfrm>
              <a:off x="3269" y="3084"/>
              <a:ext cx="696" cy="318"/>
            </a:xfrm>
            <a:custGeom>
              <a:avLst/>
              <a:gdLst>
                <a:gd name="T0" fmla="*/ 680 w 696"/>
                <a:gd name="T1" fmla="*/ 318 h 318"/>
                <a:gd name="T2" fmla="*/ 680 w 696"/>
                <a:gd name="T3" fmla="*/ 14 h 318"/>
                <a:gd name="T4" fmla="*/ 696 w 696"/>
                <a:gd name="T5" fmla="*/ 14 h 318"/>
                <a:gd name="T6" fmla="*/ 696 w 696"/>
                <a:gd name="T7" fmla="*/ 0 h 318"/>
                <a:gd name="T8" fmla="*/ 0 w 696"/>
                <a:gd name="T9" fmla="*/ 0 h 318"/>
                <a:gd name="T10" fmla="*/ 0 w 696"/>
                <a:gd name="T11" fmla="*/ 318 h 318"/>
                <a:gd name="T12" fmla="*/ 680 w 696"/>
                <a:gd name="T13" fmla="*/ 318 h 318"/>
              </a:gdLst>
              <a:ahLst/>
              <a:cxnLst>
                <a:cxn ang="0">
                  <a:pos x="T0" y="T1"/>
                </a:cxn>
                <a:cxn ang="0">
                  <a:pos x="T2" y="T3"/>
                </a:cxn>
                <a:cxn ang="0">
                  <a:pos x="T4" y="T5"/>
                </a:cxn>
                <a:cxn ang="0">
                  <a:pos x="T6" y="T7"/>
                </a:cxn>
                <a:cxn ang="0">
                  <a:pos x="T8" y="T9"/>
                </a:cxn>
                <a:cxn ang="0">
                  <a:pos x="T10" y="T11"/>
                </a:cxn>
                <a:cxn ang="0">
                  <a:pos x="T12" y="T13"/>
                </a:cxn>
              </a:cxnLst>
              <a:rect l="0" t="0" r="r" b="b"/>
              <a:pathLst>
                <a:path w="696" h="318">
                  <a:moveTo>
                    <a:pt x="680" y="318"/>
                  </a:moveTo>
                  <a:lnTo>
                    <a:pt x="680" y="14"/>
                  </a:lnTo>
                  <a:lnTo>
                    <a:pt x="696" y="14"/>
                  </a:lnTo>
                  <a:lnTo>
                    <a:pt x="696" y="0"/>
                  </a:lnTo>
                  <a:lnTo>
                    <a:pt x="0" y="0"/>
                  </a:lnTo>
                  <a:lnTo>
                    <a:pt x="0" y="318"/>
                  </a:lnTo>
                  <a:lnTo>
                    <a:pt x="680" y="318"/>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44" name="Rectangle 552"/>
            <p:cNvSpPr>
              <a:spLocks noChangeArrowheads="1"/>
            </p:cNvSpPr>
            <p:nvPr/>
          </p:nvSpPr>
          <p:spPr bwMode="auto">
            <a:xfrm>
              <a:off x="3269" y="3098"/>
              <a:ext cx="680" cy="5"/>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345" name="Freeform 553"/>
            <p:cNvSpPr>
              <a:spLocks/>
            </p:cNvSpPr>
            <p:nvPr/>
          </p:nvSpPr>
          <p:spPr bwMode="auto">
            <a:xfrm>
              <a:off x="3269" y="3145"/>
              <a:ext cx="643" cy="18"/>
            </a:xfrm>
            <a:custGeom>
              <a:avLst/>
              <a:gdLst>
                <a:gd name="T0" fmla="*/ 643 w 643"/>
                <a:gd name="T1" fmla="*/ 0 h 18"/>
                <a:gd name="T2" fmla="*/ 623 w 643"/>
                <a:gd name="T3" fmla="*/ 18 h 18"/>
                <a:gd name="T4" fmla="*/ 0 w 643"/>
                <a:gd name="T5" fmla="*/ 18 h 18"/>
                <a:gd name="T6" fmla="*/ 0 w 643"/>
                <a:gd name="T7" fmla="*/ 0 h 18"/>
                <a:gd name="T8" fmla="*/ 643 w 643"/>
                <a:gd name="T9" fmla="*/ 0 h 18"/>
              </a:gdLst>
              <a:ahLst/>
              <a:cxnLst>
                <a:cxn ang="0">
                  <a:pos x="T0" y="T1"/>
                </a:cxn>
                <a:cxn ang="0">
                  <a:pos x="T2" y="T3"/>
                </a:cxn>
                <a:cxn ang="0">
                  <a:pos x="T4" y="T5"/>
                </a:cxn>
                <a:cxn ang="0">
                  <a:pos x="T6" y="T7"/>
                </a:cxn>
                <a:cxn ang="0">
                  <a:pos x="T8" y="T9"/>
                </a:cxn>
              </a:cxnLst>
              <a:rect l="0" t="0" r="r" b="b"/>
              <a:pathLst>
                <a:path w="643" h="18">
                  <a:moveTo>
                    <a:pt x="643" y="0"/>
                  </a:moveTo>
                  <a:lnTo>
                    <a:pt x="623" y="18"/>
                  </a:lnTo>
                  <a:lnTo>
                    <a:pt x="0" y="18"/>
                  </a:lnTo>
                  <a:lnTo>
                    <a:pt x="0" y="0"/>
                  </a:lnTo>
                  <a:lnTo>
                    <a:pt x="643"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46" name="Freeform 554"/>
            <p:cNvSpPr>
              <a:spLocks/>
            </p:cNvSpPr>
            <p:nvPr/>
          </p:nvSpPr>
          <p:spPr bwMode="auto">
            <a:xfrm>
              <a:off x="3892" y="3145"/>
              <a:ext cx="20" cy="211"/>
            </a:xfrm>
            <a:custGeom>
              <a:avLst/>
              <a:gdLst>
                <a:gd name="T0" fmla="*/ 20 w 20"/>
                <a:gd name="T1" fmla="*/ 0 h 211"/>
                <a:gd name="T2" fmla="*/ 0 w 20"/>
                <a:gd name="T3" fmla="*/ 18 h 211"/>
                <a:gd name="T4" fmla="*/ 0 w 20"/>
                <a:gd name="T5" fmla="*/ 194 h 211"/>
                <a:gd name="T6" fmla="*/ 20 w 20"/>
                <a:gd name="T7" fmla="*/ 211 h 211"/>
                <a:gd name="T8" fmla="*/ 20 w 20"/>
                <a:gd name="T9" fmla="*/ 0 h 211"/>
              </a:gdLst>
              <a:ahLst/>
              <a:cxnLst>
                <a:cxn ang="0">
                  <a:pos x="T0" y="T1"/>
                </a:cxn>
                <a:cxn ang="0">
                  <a:pos x="T2" y="T3"/>
                </a:cxn>
                <a:cxn ang="0">
                  <a:pos x="T4" y="T5"/>
                </a:cxn>
                <a:cxn ang="0">
                  <a:pos x="T6" y="T7"/>
                </a:cxn>
                <a:cxn ang="0">
                  <a:pos x="T8" y="T9"/>
                </a:cxn>
              </a:cxnLst>
              <a:rect l="0" t="0" r="r" b="b"/>
              <a:pathLst>
                <a:path w="20" h="211">
                  <a:moveTo>
                    <a:pt x="20" y="0"/>
                  </a:moveTo>
                  <a:lnTo>
                    <a:pt x="0" y="18"/>
                  </a:lnTo>
                  <a:lnTo>
                    <a:pt x="0" y="194"/>
                  </a:lnTo>
                  <a:lnTo>
                    <a:pt x="20" y="211"/>
                  </a:lnTo>
                  <a:lnTo>
                    <a:pt x="20"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47" name="Freeform 555"/>
            <p:cNvSpPr>
              <a:spLocks/>
            </p:cNvSpPr>
            <p:nvPr/>
          </p:nvSpPr>
          <p:spPr bwMode="auto">
            <a:xfrm>
              <a:off x="3269" y="3320"/>
              <a:ext cx="643" cy="22"/>
            </a:xfrm>
            <a:custGeom>
              <a:avLst/>
              <a:gdLst>
                <a:gd name="T0" fmla="*/ 643 w 643"/>
                <a:gd name="T1" fmla="*/ 22 h 22"/>
                <a:gd name="T2" fmla="*/ 623 w 643"/>
                <a:gd name="T3" fmla="*/ 0 h 22"/>
                <a:gd name="T4" fmla="*/ 0 w 643"/>
                <a:gd name="T5" fmla="*/ 0 h 22"/>
                <a:gd name="T6" fmla="*/ 0 w 643"/>
                <a:gd name="T7" fmla="*/ 22 h 22"/>
                <a:gd name="T8" fmla="*/ 643 w 643"/>
                <a:gd name="T9" fmla="*/ 22 h 22"/>
              </a:gdLst>
              <a:ahLst/>
              <a:cxnLst>
                <a:cxn ang="0">
                  <a:pos x="T0" y="T1"/>
                </a:cxn>
                <a:cxn ang="0">
                  <a:pos x="T2" y="T3"/>
                </a:cxn>
                <a:cxn ang="0">
                  <a:pos x="T4" y="T5"/>
                </a:cxn>
                <a:cxn ang="0">
                  <a:pos x="T6" y="T7"/>
                </a:cxn>
                <a:cxn ang="0">
                  <a:pos x="T8" y="T9"/>
                </a:cxn>
              </a:cxnLst>
              <a:rect l="0" t="0" r="r" b="b"/>
              <a:pathLst>
                <a:path w="643" h="22">
                  <a:moveTo>
                    <a:pt x="643" y="22"/>
                  </a:moveTo>
                  <a:lnTo>
                    <a:pt x="623" y="0"/>
                  </a:lnTo>
                  <a:lnTo>
                    <a:pt x="0" y="0"/>
                  </a:lnTo>
                  <a:lnTo>
                    <a:pt x="0" y="22"/>
                  </a:lnTo>
                  <a:lnTo>
                    <a:pt x="643" y="22"/>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48" name="Freeform 556"/>
            <p:cNvSpPr>
              <a:spLocks/>
            </p:cNvSpPr>
            <p:nvPr/>
          </p:nvSpPr>
          <p:spPr bwMode="auto">
            <a:xfrm>
              <a:off x="4180" y="3084"/>
              <a:ext cx="21" cy="19"/>
            </a:xfrm>
            <a:custGeom>
              <a:avLst/>
              <a:gdLst>
                <a:gd name="T0" fmla="*/ 17 w 21"/>
                <a:gd name="T1" fmla="*/ 19 h 19"/>
                <a:gd name="T2" fmla="*/ 0 w 21"/>
                <a:gd name="T3" fmla="*/ 14 h 19"/>
                <a:gd name="T4" fmla="*/ 0 w 21"/>
                <a:gd name="T5" fmla="*/ 0 h 19"/>
                <a:gd name="T6" fmla="*/ 21 w 21"/>
                <a:gd name="T7" fmla="*/ 10 h 19"/>
                <a:gd name="T8" fmla="*/ 17 w 21"/>
                <a:gd name="T9" fmla="*/ 19 h 19"/>
              </a:gdLst>
              <a:ahLst/>
              <a:cxnLst>
                <a:cxn ang="0">
                  <a:pos x="T0" y="T1"/>
                </a:cxn>
                <a:cxn ang="0">
                  <a:pos x="T2" y="T3"/>
                </a:cxn>
                <a:cxn ang="0">
                  <a:pos x="T4" y="T5"/>
                </a:cxn>
                <a:cxn ang="0">
                  <a:pos x="T6" y="T7"/>
                </a:cxn>
                <a:cxn ang="0">
                  <a:pos x="T8" y="T9"/>
                </a:cxn>
              </a:cxnLst>
              <a:rect l="0" t="0" r="r" b="b"/>
              <a:pathLst>
                <a:path w="21" h="19">
                  <a:moveTo>
                    <a:pt x="17" y="19"/>
                  </a:moveTo>
                  <a:lnTo>
                    <a:pt x="0" y="14"/>
                  </a:lnTo>
                  <a:lnTo>
                    <a:pt x="0" y="0"/>
                  </a:lnTo>
                  <a:lnTo>
                    <a:pt x="21" y="10"/>
                  </a:lnTo>
                  <a:lnTo>
                    <a:pt x="17" y="19"/>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49" name="Freeform 557"/>
            <p:cNvSpPr>
              <a:spLocks/>
            </p:cNvSpPr>
            <p:nvPr/>
          </p:nvSpPr>
          <p:spPr bwMode="auto">
            <a:xfrm>
              <a:off x="4180" y="3084"/>
              <a:ext cx="504" cy="318"/>
            </a:xfrm>
            <a:custGeom>
              <a:avLst/>
              <a:gdLst>
                <a:gd name="T0" fmla="*/ 17 w 504"/>
                <a:gd name="T1" fmla="*/ 318 h 318"/>
                <a:gd name="T2" fmla="*/ 17 w 504"/>
                <a:gd name="T3" fmla="*/ 14 h 318"/>
                <a:gd name="T4" fmla="*/ 0 w 504"/>
                <a:gd name="T5" fmla="*/ 14 h 318"/>
                <a:gd name="T6" fmla="*/ 0 w 504"/>
                <a:gd name="T7" fmla="*/ 0 h 318"/>
                <a:gd name="T8" fmla="*/ 504 w 504"/>
                <a:gd name="T9" fmla="*/ 0 h 318"/>
                <a:gd name="T10" fmla="*/ 504 w 504"/>
                <a:gd name="T11" fmla="*/ 318 h 318"/>
                <a:gd name="T12" fmla="*/ 17 w 504"/>
                <a:gd name="T13" fmla="*/ 318 h 318"/>
              </a:gdLst>
              <a:ahLst/>
              <a:cxnLst>
                <a:cxn ang="0">
                  <a:pos x="T0" y="T1"/>
                </a:cxn>
                <a:cxn ang="0">
                  <a:pos x="T2" y="T3"/>
                </a:cxn>
                <a:cxn ang="0">
                  <a:pos x="T4" y="T5"/>
                </a:cxn>
                <a:cxn ang="0">
                  <a:pos x="T6" y="T7"/>
                </a:cxn>
                <a:cxn ang="0">
                  <a:pos x="T8" y="T9"/>
                </a:cxn>
                <a:cxn ang="0">
                  <a:pos x="T10" y="T11"/>
                </a:cxn>
                <a:cxn ang="0">
                  <a:pos x="T12" y="T13"/>
                </a:cxn>
              </a:cxnLst>
              <a:rect l="0" t="0" r="r" b="b"/>
              <a:pathLst>
                <a:path w="504" h="318">
                  <a:moveTo>
                    <a:pt x="17" y="318"/>
                  </a:moveTo>
                  <a:lnTo>
                    <a:pt x="17" y="14"/>
                  </a:lnTo>
                  <a:lnTo>
                    <a:pt x="0" y="14"/>
                  </a:lnTo>
                  <a:lnTo>
                    <a:pt x="0" y="0"/>
                  </a:lnTo>
                  <a:lnTo>
                    <a:pt x="504" y="0"/>
                  </a:lnTo>
                  <a:lnTo>
                    <a:pt x="504" y="318"/>
                  </a:lnTo>
                  <a:lnTo>
                    <a:pt x="17" y="318"/>
                  </a:lnTo>
                  <a:close/>
                </a:path>
              </a:pathLst>
            </a:custGeom>
            <a:solidFill>
              <a:srgbClr val="7F3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50" name="Rectangle 558"/>
            <p:cNvSpPr>
              <a:spLocks noChangeArrowheads="1"/>
            </p:cNvSpPr>
            <p:nvPr/>
          </p:nvSpPr>
          <p:spPr bwMode="auto">
            <a:xfrm>
              <a:off x="4197" y="3098"/>
              <a:ext cx="487" cy="5"/>
            </a:xfrm>
            <a:prstGeom prst="rect">
              <a:avLst/>
            </a:prstGeom>
            <a:solidFill>
              <a:srgbClr val="59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351" name="Freeform 559"/>
            <p:cNvSpPr>
              <a:spLocks/>
            </p:cNvSpPr>
            <p:nvPr/>
          </p:nvSpPr>
          <p:spPr bwMode="auto">
            <a:xfrm>
              <a:off x="4238" y="3145"/>
              <a:ext cx="446" cy="18"/>
            </a:xfrm>
            <a:custGeom>
              <a:avLst/>
              <a:gdLst>
                <a:gd name="T0" fmla="*/ 0 w 446"/>
                <a:gd name="T1" fmla="*/ 0 h 18"/>
                <a:gd name="T2" fmla="*/ 17 w 446"/>
                <a:gd name="T3" fmla="*/ 18 h 18"/>
                <a:gd name="T4" fmla="*/ 446 w 446"/>
                <a:gd name="T5" fmla="*/ 18 h 18"/>
                <a:gd name="T6" fmla="*/ 446 w 446"/>
                <a:gd name="T7" fmla="*/ 0 h 18"/>
                <a:gd name="T8" fmla="*/ 0 w 446"/>
                <a:gd name="T9" fmla="*/ 0 h 18"/>
              </a:gdLst>
              <a:ahLst/>
              <a:cxnLst>
                <a:cxn ang="0">
                  <a:pos x="T0" y="T1"/>
                </a:cxn>
                <a:cxn ang="0">
                  <a:pos x="T2" y="T3"/>
                </a:cxn>
                <a:cxn ang="0">
                  <a:pos x="T4" y="T5"/>
                </a:cxn>
                <a:cxn ang="0">
                  <a:pos x="T6" y="T7"/>
                </a:cxn>
                <a:cxn ang="0">
                  <a:pos x="T8" y="T9"/>
                </a:cxn>
              </a:cxnLst>
              <a:rect l="0" t="0" r="r" b="b"/>
              <a:pathLst>
                <a:path w="446" h="18">
                  <a:moveTo>
                    <a:pt x="0" y="0"/>
                  </a:moveTo>
                  <a:lnTo>
                    <a:pt x="17" y="18"/>
                  </a:lnTo>
                  <a:lnTo>
                    <a:pt x="446" y="18"/>
                  </a:lnTo>
                  <a:lnTo>
                    <a:pt x="446" y="0"/>
                  </a:lnTo>
                  <a:lnTo>
                    <a:pt x="0" y="0"/>
                  </a:lnTo>
                  <a:close/>
                </a:path>
              </a:pathLst>
            </a:custGeom>
            <a:solidFill>
              <a:srgbClr val="591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52" name="Freeform 560"/>
            <p:cNvSpPr>
              <a:spLocks/>
            </p:cNvSpPr>
            <p:nvPr/>
          </p:nvSpPr>
          <p:spPr bwMode="auto">
            <a:xfrm>
              <a:off x="4238" y="3145"/>
              <a:ext cx="17" cy="211"/>
            </a:xfrm>
            <a:custGeom>
              <a:avLst/>
              <a:gdLst>
                <a:gd name="T0" fmla="*/ 0 w 17"/>
                <a:gd name="T1" fmla="*/ 0 h 211"/>
                <a:gd name="T2" fmla="*/ 17 w 17"/>
                <a:gd name="T3" fmla="*/ 18 h 211"/>
                <a:gd name="T4" fmla="*/ 17 w 17"/>
                <a:gd name="T5" fmla="*/ 194 h 211"/>
                <a:gd name="T6" fmla="*/ 0 w 17"/>
                <a:gd name="T7" fmla="*/ 211 h 211"/>
                <a:gd name="T8" fmla="*/ 0 w 17"/>
                <a:gd name="T9" fmla="*/ 0 h 211"/>
              </a:gdLst>
              <a:ahLst/>
              <a:cxnLst>
                <a:cxn ang="0">
                  <a:pos x="T0" y="T1"/>
                </a:cxn>
                <a:cxn ang="0">
                  <a:pos x="T2" y="T3"/>
                </a:cxn>
                <a:cxn ang="0">
                  <a:pos x="T4" y="T5"/>
                </a:cxn>
                <a:cxn ang="0">
                  <a:pos x="T6" y="T7"/>
                </a:cxn>
                <a:cxn ang="0">
                  <a:pos x="T8" y="T9"/>
                </a:cxn>
              </a:cxnLst>
              <a:rect l="0" t="0" r="r" b="b"/>
              <a:pathLst>
                <a:path w="17" h="211">
                  <a:moveTo>
                    <a:pt x="0" y="0"/>
                  </a:moveTo>
                  <a:lnTo>
                    <a:pt x="17" y="18"/>
                  </a:lnTo>
                  <a:lnTo>
                    <a:pt x="17" y="194"/>
                  </a:lnTo>
                  <a:lnTo>
                    <a:pt x="0" y="211"/>
                  </a:lnTo>
                  <a:lnTo>
                    <a:pt x="0" y="0"/>
                  </a:lnTo>
                  <a:close/>
                </a:path>
              </a:pathLst>
            </a:custGeom>
            <a:solidFill>
              <a:srgbClr val="995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53" name="Freeform 561"/>
            <p:cNvSpPr>
              <a:spLocks/>
            </p:cNvSpPr>
            <p:nvPr/>
          </p:nvSpPr>
          <p:spPr bwMode="auto">
            <a:xfrm>
              <a:off x="4238" y="3339"/>
              <a:ext cx="446" cy="17"/>
            </a:xfrm>
            <a:custGeom>
              <a:avLst/>
              <a:gdLst>
                <a:gd name="T0" fmla="*/ 0 w 446"/>
                <a:gd name="T1" fmla="*/ 17 h 17"/>
                <a:gd name="T2" fmla="*/ 17 w 446"/>
                <a:gd name="T3" fmla="*/ 0 h 17"/>
                <a:gd name="T4" fmla="*/ 446 w 446"/>
                <a:gd name="T5" fmla="*/ 0 h 17"/>
                <a:gd name="T6" fmla="*/ 446 w 446"/>
                <a:gd name="T7" fmla="*/ 17 h 17"/>
                <a:gd name="T8" fmla="*/ 0 w 446"/>
                <a:gd name="T9" fmla="*/ 17 h 17"/>
              </a:gdLst>
              <a:ahLst/>
              <a:cxnLst>
                <a:cxn ang="0">
                  <a:pos x="T0" y="T1"/>
                </a:cxn>
                <a:cxn ang="0">
                  <a:pos x="T2" y="T3"/>
                </a:cxn>
                <a:cxn ang="0">
                  <a:pos x="T4" y="T5"/>
                </a:cxn>
                <a:cxn ang="0">
                  <a:pos x="T6" y="T7"/>
                </a:cxn>
                <a:cxn ang="0">
                  <a:pos x="T8" y="T9"/>
                </a:cxn>
              </a:cxnLst>
              <a:rect l="0" t="0" r="r" b="b"/>
              <a:pathLst>
                <a:path w="446" h="17">
                  <a:moveTo>
                    <a:pt x="0" y="17"/>
                  </a:moveTo>
                  <a:lnTo>
                    <a:pt x="17" y="0"/>
                  </a:lnTo>
                  <a:lnTo>
                    <a:pt x="446" y="0"/>
                  </a:lnTo>
                  <a:lnTo>
                    <a:pt x="446" y="17"/>
                  </a:lnTo>
                  <a:lnTo>
                    <a:pt x="0" y="17"/>
                  </a:lnTo>
                  <a:close/>
                </a:path>
              </a:pathLst>
            </a:custGeom>
            <a:solidFill>
              <a:srgbClr val="B26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54" name="Freeform 562"/>
            <p:cNvSpPr>
              <a:spLocks/>
            </p:cNvSpPr>
            <p:nvPr/>
          </p:nvSpPr>
          <p:spPr bwMode="auto">
            <a:xfrm>
              <a:off x="4164" y="3080"/>
              <a:ext cx="520" cy="4"/>
            </a:xfrm>
            <a:custGeom>
              <a:avLst/>
              <a:gdLst>
                <a:gd name="T0" fmla="*/ 520 w 520"/>
                <a:gd name="T1" fmla="*/ 4 h 4"/>
                <a:gd name="T2" fmla="*/ 520 w 520"/>
                <a:gd name="T3" fmla="*/ 0 h 4"/>
                <a:gd name="T4" fmla="*/ 0 w 520"/>
                <a:gd name="T5" fmla="*/ 0 h 4"/>
                <a:gd name="T6" fmla="*/ 16 w 520"/>
                <a:gd name="T7" fmla="*/ 4 h 4"/>
                <a:gd name="T8" fmla="*/ 520 w 520"/>
                <a:gd name="T9" fmla="*/ 4 h 4"/>
              </a:gdLst>
              <a:ahLst/>
              <a:cxnLst>
                <a:cxn ang="0">
                  <a:pos x="T0" y="T1"/>
                </a:cxn>
                <a:cxn ang="0">
                  <a:pos x="T2" y="T3"/>
                </a:cxn>
                <a:cxn ang="0">
                  <a:pos x="T4" y="T5"/>
                </a:cxn>
                <a:cxn ang="0">
                  <a:pos x="T6" y="T7"/>
                </a:cxn>
                <a:cxn ang="0">
                  <a:pos x="T8" y="T9"/>
                </a:cxn>
              </a:cxnLst>
              <a:rect l="0" t="0" r="r" b="b"/>
              <a:pathLst>
                <a:path w="520" h="4">
                  <a:moveTo>
                    <a:pt x="520" y="4"/>
                  </a:moveTo>
                  <a:lnTo>
                    <a:pt x="520" y="0"/>
                  </a:lnTo>
                  <a:lnTo>
                    <a:pt x="0" y="0"/>
                  </a:lnTo>
                  <a:lnTo>
                    <a:pt x="16" y="4"/>
                  </a:lnTo>
                  <a:lnTo>
                    <a:pt x="520" y="4"/>
                  </a:lnTo>
                  <a:close/>
                </a:path>
              </a:pathLst>
            </a:custGeom>
            <a:solidFill>
              <a:srgbClr val="A5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55" name="Freeform 563"/>
            <p:cNvSpPr>
              <a:spLocks/>
            </p:cNvSpPr>
            <p:nvPr/>
          </p:nvSpPr>
          <p:spPr bwMode="auto">
            <a:xfrm>
              <a:off x="4164" y="3080"/>
              <a:ext cx="16" cy="18"/>
            </a:xfrm>
            <a:custGeom>
              <a:avLst/>
              <a:gdLst>
                <a:gd name="T0" fmla="*/ 0 w 16"/>
                <a:gd name="T1" fmla="*/ 0 h 18"/>
                <a:gd name="T2" fmla="*/ 0 w 16"/>
                <a:gd name="T3" fmla="*/ 9 h 18"/>
                <a:gd name="T4" fmla="*/ 16 w 16"/>
                <a:gd name="T5" fmla="*/ 18 h 18"/>
                <a:gd name="T6" fmla="*/ 16 w 16"/>
                <a:gd name="T7" fmla="*/ 4 h 18"/>
                <a:gd name="T8" fmla="*/ 0 w 16"/>
                <a:gd name="T9" fmla="*/ 0 h 18"/>
              </a:gdLst>
              <a:ahLst/>
              <a:cxnLst>
                <a:cxn ang="0">
                  <a:pos x="T0" y="T1"/>
                </a:cxn>
                <a:cxn ang="0">
                  <a:pos x="T2" y="T3"/>
                </a:cxn>
                <a:cxn ang="0">
                  <a:pos x="T4" y="T5"/>
                </a:cxn>
                <a:cxn ang="0">
                  <a:pos x="T6" y="T7"/>
                </a:cxn>
                <a:cxn ang="0">
                  <a:pos x="T8" y="T9"/>
                </a:cxn>
              </a:cxnLst>
              <a:rect l="0" t="0" r="r" b="b"/>
              <a:pathLst>
                <a:path w="16" h="18">
                  <a:moveTo>
                    <a:pt x="0" y="0"/>
                  </a:moveTo>
                  <a:lnTo>
                    <a:pt x="0" y="9"/>
                  </a:lnTo>
                  <a:lnTo>
                    <a:pt x="16" y="18"/>
                  </a:lnTo>
                  <a:lnTo>
                    <a:pt x="16" y="4"/>
                  </a:lnTo>
                  <a:lnTo>
                    <a:pt x="0" y="0"/>
                  </a:lnTo>
                  <a:close/>
                </a:path>
              </a:pathLst>
            </a:custGeom>
            <a:solidFill>
              <a:srgbClr val="8C47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30356" name="Group 564"/>
          <p:cNvGrpSpPr>
            <a:grpSpLocks/>
          </p:cNvGrpSpPr>
          <p:nvPr/>
        </p:nvGrpSpPr>
        <p:grpSpPr bwMode="auto">
          <a:xfrm>
            <a:off x="5943600" y="3362325"/>
            <a:ext cx="1101725" cy="2787650"/>
            <a:chOff x="4707" y="1244"/>
            <a:chExt cx="694" cy="1756"/>
          </a:xfrm>
        </p:grpSpPr>
        <p:grpSp>
          <p:nvGrpSpPr>
            <p:cNvPr id="930357" name="Group 565"/>
            <p:cNvGrpSpPr>
              <a:grpSpLocks/>
            </p:cNvGrpSpPr>
            <p:nvPr/>
          </p:nvGrpSpPr>
          <p:grpSpPr bwMode="auto">
            <a:xfrm>
              <a:off x="4707" y="1244"/>
              <a:ext cx="694" cy="1756"/>
              <a:chOff x="4707" y="1244"/>
              <a:chExt cx="694" cy="1756"/>
            </a:xfrm>
          </p:grpSpPr>
          <p:sp>
            <p:nvSpPr>
              <p:cNvPr id="930358" name="Freeform 566"/>
              <p:cNvSpPr>
                <a:spLocks/>
              </p:cNvSpPr>
              <p:nvPr/>
            </p:nvSpPr>
            <p:spPr bwMode="auto">
              <a:xfrm>
                <a:off x="5065" y="1248"/>
                <a:ext cx="38" cy="1749"/>
              </a:xfrm>
              <a:custGeom>
                <a:avLst/>
                <a:gdLst>
                  <a:gd name="T0" fmla="*/ 0 w 115"/>
                  <a:gd name="T1" fmla="*/ 0 h 3498"/>
                  <a:gd name="T2" fmla="*/ 18 w 115"/>
                  <a:gd name="T3" fmla="*/ 3498 h 3498"/>
                  <a:gd name="T4" fmla="*/ 115 w 115"/>
                  <a:gd name="T5" fmla="*/ 3498 h 3498"/>
                  <a:gd name="T6" fmla="*/ 95 w 115"/>
                  <a:gd name="T7" fmla="*/ 25 h 3498"/>
                  <a:gd name="T8" fmla="*/ 0 w 115"/>
                  <a:gd name="T9" fmla="*/ 0 h 3498"/>
                </a:gdLst>
                <a:ahLst/>
                <a:cxnLst>
                  <a:cxn ang="0">
                    <a:pos x="T0" y="T1"/>
                  </a:cxn>
                  <a:cxn ang="0">
                    <a:pos x="T2" y="T3"/>
                  </a:cxn>
                  <a:cxn ang="0">
                    <a:pos x="T4" y="T5"/>
                  </a:cxn>
                  <a:cxn ang="0">
                    <a:pos x="T6" y="T7"/>
                  </a:cxn>
                  <a:cxn ang="0">
                    <a:pos x="T8" y="T9"/>
                  </a:cxn>
                </a:cxnLst>
                <a:rect l="0" t="0" r="r" b="b"/>
                <a:pathLst>
                  <a:path w="115" h="3498">
                    <a:moveTo>
                      <a:pt x="0" y="0"/>
                    </a:moveTo>
                    <a:lnTo>
                      <a:pt x="18" y="3498"/>
                    </a:lnTo>
                    <a:lnTo>
                      <a:pt x="115" y="3498"/>
                    </a:lnTo>
                    <a:lnTo>
                      <a:pt x="95" y="2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59" name="Freeform 567"/>
              <p:cNvSpPr>
                <a:spLocks/>
              </p:cNvSpPr>
              <p:nvPr/>
            </p:nvSpPr>
            <p:spPr bwMode="auto">
              <a:xfrm>
                <a:off x="5063" y="1248"/>
                <a:ext cx="10" cy="1752"/>
              </a:xfrm>
              <a:custGeom>
                <a:avLst/>
                <a:gdLst>
                  <a:gd name="T0" fmla="*/ 25 w 32"/>
                  <a:gd name="T1" fmla="*/ 3492 h 3504"/>
                  <a:gd name="T2" fmla="*/ 32 w 32"/>
                  <a:gd name="T3" fmla="*/ 3498 h 3504"/>
                  <a:gd name="T4" fmla="*/ 13 w 32"/>
                  <a:gd name="T5" fmla="*/ 0 h 3504"/>
                  <a:gd name="T6" fmla="*/ 0 w 32"/>
                  <a:gd name="T7" fmla="*/ 0 h 3504"/>
                  <a:gd name="T8" fmla="*/ 18 w 32"/>
                  <a:gd name="T9" fmla="*/ 3498 h 3504"/>
                  <a:gd name="T10" fmla="*/ 25 w 32"/>
                  <a:gd name="T11" fmla="*/ 3504 h 3504"/>
                  <a:gd name="T12" fmla="*/ 18 w 32"/>
                  <a:gd name="T13" fmla="*/ 3498 h 3504"/>
                  <a:gd name="T14" fmla="*/ 18 w 32"/>
                  <a:gd name="T15" fmla="*/ 3504 h 3504"/>
                  <a:gd name="T16" fmla="*/ 25 w 32"/>
                  <a:gd name="T17" fmla="*/ 3504 h 3504"/>
                  <a:gd name="T18" fmla="*/ 25 w 32"/>
                  <a:gd name="T19" fmla="*/ 3492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504">
                    <a:moveTo>
                      <a:pt x="25" y="3492"/>
                    </a:moveTo>
                    <a:lnTo>
                      <a:pt x="32" y="3498"/>
                    </a:lnTo>
                    <a:lnTo>
                      <a:pt x="13" y="0"/>
                    </a:lnTo>
                    <a:lnTo>
                      <a:pt x="0" y="0"/>
                    </a:lnTo>
                    <a:lnTo>
                      <a:pt x="18" y="3498"/>
                    </a:lnTo>
                    <a:lnTo>
                      <a:pt x="25" y="3504"/>
                    </a:lnTo>
                    <a:lnTo>
                      <a:pt x="18" y="3498"/>
                    </a:lnTo>
                    <a:lnTo>
                      <a:pt x="18" y="3504"/>
                    </a:lnTo>
                    <a:lnTo>
                      <a:pt x="25" y="3504"/>
                    </a:lnTo>
                    <a:lnTo>
                      <a:pt x="25" y="34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60" name="Freeform 568"/>
              <p:cNvSpPr>
                <a:spLocks/>
              </p:cNvSpPr>
              <p:nvPr/>
            </p:nvSpPr>
            <p:spPr bwMode="auto">
              <a:xfrm>
                <a:off x="5071" y="2994"/>
                <a:ext cx="35" cy="6"/>
              </a:xfrm>
              <a:custGeom>
                <a:avLst/>
                <a:gdLst>
                  <a:gd name="T0" fmla="*/ 91 w 104"/>
                  <a:gd name="T1" fmla="*/ 6 h 12"/>
                  <a:gd name="T2" fmla="*/ 97 w 104"/>
                  <a:gd name="T3" fmla="*/ 0 h 12"/>
                  <a:gd name="T4" fmla="*/ 0 w 104"/>
                  <a:gd name="T5" fmla="*/ 0 h 12"/>
                  <a:gd name="T6" fmla="*/ 0 w 104"/>
                  <a:gd name="T7" fmla="*/ 12 h 12"/>
                  <a:gd name="T8" fmla="*/ 97 w 104"/>
                  <a:gd name="T9" fmla="*/ 12 h 12"/>
                  <a:gd name="T10" fmla="*/ 104 w 104"/>
                  <a:gd name="T11" fmla="*/ 6 h 12"/>
                  <a:gd name="T12" fmla="*/ 97 w 104"/>
                  <a:gd name="T13" fmla="*/ 12 h 12"/>
                  <a:gd name="T14" fmla="*/ 104 w 104"/>
                  <a:gd name="T15" fmla="*/ 12 h 12"/>
                  <a:gd name="T16" fmla="*/ 104 w 104"/>
                  <a:gd name="T17" fmla="*/ 6 h 12"/>
                  <a:gd name="T18" fmla="*/ 91 w 104"/>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
                    <a:moveTo>
                      <a:pt x="91" y="6"/>
                    </a:moveTo>
                    <a:lnTo>
                      <a:pt x="97" y="0"/>
                    </a:lnTo>
                    <a:lnTo>
                      <a:pt x="0" y="0"/>
                    </a:lnTo>
                    <a:lnTo>
                      <a:pt x="0" y="12"/>
                    </a:lnTo>
                    <a:lnTo>
                      <a:pt x="97" y="12"/>
                    </a:lnTo>
                    <a:lnTo>
                      <a:pt x="104" y="6"/>
                    </a:lnTo>
                    <a:lnTo>
                      <a:pt x="97" y="12"/>
                    </a:lnTo>
                    <a:lnTo>
                      <a:pt x="104" y="12"/>
                    </a:lnTo>
                    <a:lnTo>
                      <a:pt x="104" y="6"/>
                    </a:lnTo>
                    <a:lnTo>
                      <a:pt x="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61" name="Freeform 569"/>
              <p:cNvSpPr>
                <a:spLocks/>
              </p:cNvSpPr>
              <p:nvPr/>
            </p:nvSpPr>
            <p:spPr bwMode="auto">
              <a:xfrm>
                <a:off x="5095" y="1258"/>
                <a:ext cx="11" cy="1739"/>
              </a:xfrm>
              <a:custGeom>
                <a:avLst/>
                <a:gdLst>
                  <a:gd name="T0" fmla="*/ 5 w 33"/>
                  <a:gd name="T1" fmla="*/ 11 h 3479"/>
                  <a:gd name="T2" fmla="*/ 0 w 33"/>
                  <a:gd name="T3" fmla="*/ 6 h 3479"/>
                  <a:gd name="T4" fmla="*/ 20 w 33"/>
                  <a:gd name="T5" fmla="*/ 3479 h 3479"/>
                  <a:gd name="T6" fmla="*/ 33 w 33"/>
                  <a:gd name="T7" fmla="*/ 3479 h 3479"/>
                  <a:gd name="T8" fmla="*/ 13 w 33"/>
                  <a:gd name="T9" fmla="*/ 6 h 3479"/>
                  <a:gd name="T10" fmla="*/ 8 w 33"/>
                  <a:gd name="T11" fmla="*/ 0 h 3479"/>
                  <a:gd name="T12" fmla="*/ 13 w 33"/>
                  <a:gd name="T13" fmla="*/ 6 h 3479"/>
                  <a:gd name="T14" fmla="*/ 13 w 33"/>
                  <a:gd name="T15" fmla="*/ 1 h 3479"/>
                  <a:gd name="T16" fmla="*/ 8 w 33"/>
                  <a:gd name="T17" fmla="*/ 0 h 3479"/>
                  <a:gd name="T18" fmla="*/ 5 w 33"/>
                  <a:gd name="T19" fmla="*/ 11 h 3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79">
                    <a:moveTo>
                      <a:pt x="5" y="11"/>
                    </a:moveTo>
                    <a:lnTo>
                      <a:pt x="0" y="6"/>
                    </a:lnTo>
                    <a:lnTo>
                      <a:pt x="20" y="3479"/>
                    </a:lnTo>
                    <a:lnTo>
                      <a:pt x="33" y="3479"/>
                    </a:lnTo>
                    <a:lnTo>
                      <a:pt x="13" y="6"/>
                    </a:lnTo>
                    <a:lnTo>
                      <a:pt x="8" y="0"/>
                    </a:lnTo>
                    <a:lnTo>
                      <a:pt x="13" y="6"/>
                    </a:lnTo>
                    <a:lnTo>
                      <a:pt x="13" y="1"/>
                    </a:lnTo>
                    <a:lnTo>
                      <a:pt x="8" y="0"/>
                    </a:lnTo>
                    <a:lnTo>
                      <a:pt x="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62" name="Freeform 570"/>
              <p:cNvSpPr>
                <a:spLocks/>
              </p:cNvSpPr>
              <p:nvPr/>
            </p:nvSpPr>
            <p:spPr bwMode="auto">
              <a:xfrm>
                <a:off x="5063" y="1244"/>
                <a:ext cx="34" cy="19"/>
              </a:xfrm>
              <a:custGeom>
                <a:avLst/>
                <a:gdLst>
                  <a:gd name="T0" fmla="*/ 13 w 104"/>
                  <a:gd name="T1" fmla="*/ 8 h 38"/>
                  <a:gd name="T2" fmla="*/ 5 w 104"/>
                  <a:gd name="T3" fmla="*/ 14 h 38"/>
                  <a:gd name="T4" fmla="*/ 101 w 104"/>
                  <a:gd name="T5" fmla="*/ 38 h 38"/>
                  <a:gd name="T6" fmla="*/ 104 w 104"/>
                  <a:gd name="T7" fmla="*/ 27 h 38"/>
                  <a:gd name="T8" fmla="*/ 8 w 104"/>
                  <a:gd name="T9" fmla="*/ 2 h 38"/>
                  <a:gd name="T10" fmla="*/ 0 w 104"/>
                  <a:gd name="T11" fmla="*/ 8 h 38"/>
                  <a:gd name="T12" fmla="*/ 8 w 104"/>
                  <a:gd name="T13" fmla="*/ 2 h 38"/>
                  <a:gd name="T14" fmla="*/ 0 w 104"/>
                  <a:gd name="T15" fmla="*/ 0 h 38"/>
                  <a:gd name="T16" fmla="*/ 0 w 104"/>
                  <a:gd name="T17" fmla="*/ 8 h 38"/>
                  <a:gd name="T18" fmla="*/ 13 w 104"/>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8">
                    <a:moveTo>
                      <a:pt x="13" y="8"/>
                    </a:moveTo>
                    <a:lnTo>
                      <a:pt x="5" y="14"/>
                    </a:lnTo>
                    <a:lnTo>
                      <a:pt x="101" y="38"/>
                    </a:lnTo>
                    <a:lnTo>
                      <a:pt x="104" y="27"/>
                    </a:lnTo>
                    <a:lnTo>
                      <a:pt x="8" y="2"/>
                    </a:lnTo>
                    <a:lnTo>
                      <a:pt x="0" y="8"/>
                    </a:lnTo>
                    <a:lnTo>
                      <a:pt x="8" y="2"/>
                    </a:lnTo>
                    <a:lnTo>
                      <a:pt x="0" y="0"/>
                    </a:lnTo>
                    <a:lnTo>
                      <a:pt x="0" y="8"/>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63" name="Freeform 571"/>
              <p:cNvSpPr>
                <a:spLocks/>
              </p:cNvSpPr>
              <p:nvPr/>
            </p:nvSpPr>
            <p:spPr bwMode="auto">
              <a:xfrm>
                <a:off x="4977" y="1248"/>
                <a:ext cx="94" cy="1749"/>
              </a:xfrm>
              <a:custGeom>
                <a:avLst/>
                <a:gdLst>
                  <a:gd name="T0" fmla="*/ 263 w 281"/>
                  <a:gd name="T1" fmla="*/ 0 h 3498"/>
                  <a:gd name="T2" fmla="*/ 281 w 281"/>
                  <a:gd name="T3" fmla="*/ 3498 h 3498"/>
                  <a:gd name="T4" fmla="*/ 0 w 281"/>
                  <a:gd name="T5" fmla="*/ 3490 h 3498"/>
                  <a:gd name="T6" fmla="*/ 29 w 281"/>
                  <a:gd name="T7" fmla="*/ 17 h 3498"/>
                  <a:gd name="T8" fmla="*/ 263 w 281"/>
                  <a:gd name="T9" fmla="*/ 0 h 3498"/>
                </a:gdLst>
                <a:ahLst/>
                <a:cxnLst>
                  <a:cxn ang="0">
                    <a:pos x="T0" y="T1"/>
                  </a:cxn>
                  <a:cxn ang="0">
                    <a:pos x="T2" y="T3"/>
                  </a:cxn>
                  <a:cxn ang="0">
                    <a:pos x="T4" y="T5"/>
                  </a:cxn>
                  <a:cxn ang="0">
                    <a:pos x="T6" y="T7"/>
                  </a:cxn>
                  <a:cxn ang="0">
                    <a:pos x="T8" y="T9"/>
                  </a:cxn>
                </a:cxnLst>
                <a:rect l="0" t="0" r="r" b="b"/>
                <a:pathLst>
                  <a:path w="281" h="3498">
                    <a:moveTo>
                      <a:pt x="263" y="0"/>
                    </a:moveTo>
                    <a:lnTo>
                      <a:pt x="281" y="3498"/>
                    </a:lnTo>
                    <a:lnTo>
                      <a:pt x="0" y="3490"/>
                    </a:lnTo>
                    <a:lnTo>
                      <a:pt x="29" y="17"/>
                    </a:lnTo>
                    <a:lnTo>
                      <a:pt x="263" y="0"/>
                    </a:lnTo>
                    <a:close/>
                  </a:path>
                </a:pathLst>
              </a:custGeom>
              <a:solidFill>
                <a:srgbClr val="66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64" name="Freeform 572"/>
              <p:cNvSpPr>
                <a:spLocks/>
              </p:cNvSpPr>
              <p:nvPr/>
            </p:nvSpPr>
            <p:spPr bwMode="auto">
              <a:xfrm>
                <a:off x="5063" y="1248"/>
                <a:ext cx="10" cy="1752"/>
              </a:xfrm>
              <a:custGeom>
                <a:avLst/>
                <a:gdLst>
                  <a:gd name="T0" fmla="*/ 25 w 32"/>
                  <a:gd name="T1" fmla="*/ 3504 h 3504"/>
                  <a:gd name="T2" fmla="*/ 32 w 32"/>
                  <a:gd name="T3" fmla="*/ 3498 h 3504"/>
                  <a:gd name="T4" fmla="*/ 13 w 32"/>
                  <a:gd name="T5" fmla="*/ 0 h 3504"/>
                  <a:gd name="T6" fmla="*/ 0 w 32"/>
                  <a:gd name="T7" fmla="*/ 0 h 3504"/>
                  <a:gd name="T8" fmla="*/ 18 w 32"/>
                  <a:gd name="T9" fmla="*/ 3498 h 3504"/>
                  <a:gd name="T10" fmla="*/ 25 w 32"/>
                  <a:gd name="T11" fmla="*/ 3492 h 3504"/>
                  <a:gd name="T12" fmla="*/ 25 w 32"/>
                  <a:gd name="T13" fmla="*/ 3504 h 3504"/>
                  <a:gd name="T14" fmla="*/ 32 w 32"/>
                  <a:gd name="T15" fmla="*/ 3504 h 3504"/>
                  <a:gd name="T16" fmla="*/ 32 w 32"/>
                  <a:gd name="T17" fmla="*/ 3498 h 3504"/>
                  <a:gd name="T18" fmla="*/ 25 w 32"/>
                  <a:gd name="T19" fmla="*/ 3504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504">
                    <a:moveTo>
                      <a:pt x="25" y="3504"/>
                    </a:moveTo>
                    <a:lnTo>
                      <a:pt x="32" y="3498"/>
                    </a:lnTo>
                    <a:lnTo>
                      <a:pt x="13" y="0"/>
                    </a:lnTo>
                    <a:lnTo>
                      <a:pt x="0" y="0"/>
                    </a:lnTo>
                    <a:lnTo>
                      <a:pt x="18" y="3498"/>
                    </a:lnTo>
                    <a:lnTo>
                      <a:pt x="25" y="3492"/>
                    </a:lnTo>
                    <a:lnTo>
                      <a:pt x="25" y="3504"/>
                    </a:lnTo>
                    <a:lnTo>
                      <a:pt x="32" y="3504"/>
                    </a:lnTo>
                    <a:lnTo>
                      <a:pt x="32" y="3498"/>
                    </a:lnTo>
                    <a:lnTo>
                      <a:pt x="25" y="35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65" name="Freeform 573"/>
              <p:cNvSpPr>
                <a:spLocks/>
              </p:cNvSpPr>
              <p:nvPr/>
            </p:nvSpPr>
            <p:spPr bwMode="auto">
              <a:xfrm>
                <a:off x="4975" y="2990"/>
                <a:ext cx="96" cy="10"/>
              </a:xfrm>
              <a:custGeom>
                <a:avLst/>
                <a:gdLst>
                  <a:gd name="T0" fmla="*/ 0 w 288"/>
                  <a:gd name="T1" fmla="*/ 6 h 20"/>
                  <a:gd name="T2" fmla="*/ 7 w 288"/>
                  <a:gd name="T3" fmla="*/ 12 h 20"/>
                  <a:gd name="T4" fmla="*/ 288 w 288"/>
                  <a:gd name="T5" fmla="*/ 20 h 20"/>
                  <a:gd name="T6" fmla="*/ 288 w 288"/>
                  <a:gd name="T7" fmla="*/ 8 h 20"/>
                  <a:gd name="T8" fmla="*/ 7 w 288"/>
                  <a:gd name="T9" fmla="*/ 0 h 20"/>
                  <a:gd name="T10" fmla="*/ 13 w 288"/>
                  <a:gd name="T11" fmla="*/ 6 h 20"/>
                  <a:gd name="T12" fmla="*/ 0 w 288"/>
                  <a:gd name="T13" fmla="*/ 6 h 20"/>
                  <a:gd name="T14" fmla="*/ 0 w 288"/>
                  <a:gd name="T15" fmla="*/ 12 h 20"/>
                  <a:gd name="T16" fmla="*/ 7 w 288"/>
                  <a:gd name="T17" fmla="*/ 12 h 20"/>
                  <a:gd name="T18" fmla="*/ 0 w 288"/>
                  <a:gd name="T1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0">
                    <a:moveTo>
                      <a:pt x="0" y="6"/>
                    </a:moveTo>
                    <a:lnTo>
                      <a:pt x="7" y="12"/>
                    </a:lnTo>
                    <a:lnTo>
                      <a:pt x="288" y="20"/>
                    </a:lnTo>
                    <a:lnTo>
                      <a:pt x="288" y="8"/>
                    </a:lnTo>
                    <a:lnTo>
                      <a:pt x="7" y="0"/>
                    </a:lnTo>
                    <a:lnTo>
                      <a:pt x="13" y="6"/>
                    </a:lnTo>
                    <a:lnTo>
                      <a:pt x="0" y="6"/>
                    </a:lnTo>
                    <a:lnTo>
                      <a:pt x="0" y="12"/>
                    </a:lnTo>
                    <a:lnTo>
                      <a:pt x="7" y="1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66" name="Freeform 574"/>
              <p:cNvSpPr>
                <a:spLocks/>
              </p:cNvSpPr>
              <p:nvPr/>
            </p:nvSpPr>
            <p:spPr bwMode="auto">
              <a:xfrm>
                <a:off x="4975" y="1254"/>
                <a:ext cx="14" cy="1739"/>
              </a:xfrm>
              <a:custGeom>
                <a:avLst/>
                <a:gdLst>
                  <a:gd name="T0" fmla="*/ 36 w 42"/>
                  <a:gd name="T1" fmla="*/ 0 h 3479"/>
                  <a:gd name="T2" fmla="*/ 29 w 42"/>
                  <a:gd name="T3" fmla="*/ 6 h 3479"/>
                  <a:gd name="T4" fmla="*/ 0 w 42"/>
                  <a:gd name="T5" fmla="*/ 3479 h 3479"/>
                  <a:gd name="T6" fmla="*/ 13 w 42"/>
                  <a:gd name="T7" fmla="*/ 3479 h 3479"/>
                  <a:gd name="T8" fmla="*/ 42 w 42"/>
                  <a:gd name="T9" fmla="*/ 6 h 3479"/>
                  <a:gd name="T10" fmla="*/ 36 w 42"/>
                  <a:gd name="T11" fmla="*/ 12 h 3479"/>
                  <a:gd name="T12" fmla="*/ 36 w 42"/>
                  <a:gd name="T13" fmla="*/ 0 h 3479"/>
                  <a:gd name="T14" fmla="*/ 29 w 42"/>
                  <a:gd name="T15" fmla="*/ 0 h 3479"/>
                  <a:gd name="T16" fmla="*/ 29 w 42"/>
                  <a:gd name="T17" fmla="*/ 6 h 3479"/>
                  <a:gd name="T18" fmla="*/ 36 w 42"/>
                  <a:gd name="T19" fmla="*/ 0 h 3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479">
                    <a:moveTo>
                      <a:pt x="36" y="0"/>
                    </a:moveTo>
                    <a:lnTo>
                      <a:pt x="29" y="6"/>
                    </a:lnTo>
                    <a:lnTo>
                      <a:pt x="0" y="3479"/>
                    </a:lnTo>
                    <a:lnTo>
                      <a:pt x="13" y="3479"/>
                    </a:lnTo>
                    <a:lnTo>
                      <a:pt x="42" y="6"/>
                    </a:lnTo>
                    <a:lnTo>
                      <a:pt x="36" y="12"/>
                    </a:lnTo>
                    <a:lnTo>
                      <a:pt x="36" y="0"/>
                    </a:lnTo>
                    <a:lnTo>
                      <a:pt x="29" y="0"/>
                    </a:lnTo>
                    <a:lnTo>
                      <a:pt x="29" y="6"/>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67" name="Freeform 575"/>
              <p:cNvSpPr>
                <a:spLocks/>
              </p:cNvSpPr>
              <p:nvPr/>
            </p:nvSpPr>
            <p:spPr bwMode="auto">
              <a:xfrm>
                <a:off x="4987" y="1245"/>
                <a:ext cx="80" cy="14"/>
              </a:xfrm>
              <a:custGeom>
                <a:avLst/>
                <a:gdLst>
                  <a:gd name="T0" fmla="*/ 240 w 240"/>
                  <a:gd name="T1" fmla="*/ 6 h 29"/>
                  <a:gd name="T2" fmla="*/ 234 w 240"/>
                  <a:gd name="T3" fmla="*/ 0 h 29"/>
                  <a:gd name="T4" fmla="*/ 0 w 240"/>
                  <a:gd name="T5" fmla="*/ 17 h 29"/>
                  <a:gd name="T6" fmla="*/ 0 w 240"/>
                  <a:gd name="T7" fmla="*/ 29 h 29"/>
                  <a:gd name="T8" fmla="*/ 234 w 240"/>
                  <a:gd name="T9" fmla="*/ 12 h 29"/>
                  <a:gd name="T10" fmla="*/ 227 w 240"/>
                  <a:gd name="T11" fmla="*/ 6 h 29"/>
                  <a:gd name="T12" fmla="*/ 240 w 240"/>
                  <a:gd name="T13" fmla="*/ 6 h 29"/>
                  <a:gd name="T14" fmla="*/ 240 w 240"/>
                  <a:gd name="T15" fmla="*/ 0 h 29"/>
                  <a:gd name="T16" fmla="*/ 234 w 240"/>
                  <a:gd name="T17" fmla="*/ 0 h 29"/>
                  <a:gd name="T18" fmla="*/ 240 w 240"/>
                  <a:gd name="T1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9">
                    <a:moveTo>
                      <a:pt x="240" y="6"/>
                    </a:moveTo>
                    <a:lnTo>
                      <a:pt x="234" y="0"/>
                    </a:lnTo>
                    <a:lnTo>
                      <a:pt x="0" y="17"/>
                    </a:lnTo>
                    <a:lnTo>
                      <a:pt x="0" y="29"/>
                    </a:lnTo>
                    <a:lnTo>
                      <a:pt x="234" y="12"/>
                    </a:lnTo>
                    <a:lnTo>
                      <a:pt x="227" y="6"/>
                    </a:lnTo>
                    <a:lnTo>
                      <a:pt x="240" y="6"/>
                    </a:lnTo>
                    <a:lnTo>
                      <a:pt x="240" y="0"/>
                    </a:lnTo>
                    <a:lnTo>
                      <a:pt x="234" y="0"/>
                    </a:lnTo>
                    <a:lnTo>
                      <a:pt x="24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68" name="Freeform 576"/>
              <p:cNvSpPr>
                <a:spLocks/>
              </p:cNvSpPr>
              <p:nvPr/>
            </p:nvSpPr>
            <p:spPr bwMode="auto">
              <a:xfrm>
                <a:off x="4945" y="1339"/>
                <a:ext cx="139" cy="169"/>
              </a:xfrm>
              <a:custGeom>
                <a:avLst/>
                <a:gdLst>
                  <a:gd name="T0" fmla="*/ 19 w 417"/>
                  <a:gd name="T1" fmla="*/ 326 h 337"/>
                  <a:gd name="T2" fmla="*/ 25 w 417"/>
                  <a:gd name="T3" fmla="*/ 282 h 337"/>
                  <a:gd name="T4" fmla="*/ 28 w 417"/>
                  <a:gd name="T5" fmla="*/ 243 h 337"/>
                  <a:gd name="T6" fmla="*/ 31 w 417"/>
                  <a:gd name="T7" fmla="*/ 208 h 337"/>
                  <a:gd name="T8" fmla="*/ 31 w 417"/>
                  <a:gd name="T9" fmla="*/ 174 h 337"/>
                  <a:gd name="T10" fmla="*/ 28 w 417"/>
                  <a:gd name="T11" fmla="*/ 141 h 337"/>
                  <a:gd name="T12" fmla="*/ 23 w 417"/>
                  <a:gd name="T13" fmla="*/ 106 h 337"/>
                  <a:gd name="T14" fmla="*/ 14 w 417"/>
                  <a:gd name="T15" fmla="*/ 68 h 337"/>
                  <a:gd name="T16" fmla="*/ 0 w 417"/>
                  <a:gd name="T17" fmla="*/ 26 h 337"/>
                  <a:gd name="T18" fmla="*/ 27 w 417"/>
                  <a:gd name="T19" fmla="*/ 21 h 337"/>
                  <a:gd name="T20" fmla="*/ 52 w 417"/>
                  <a:gd name="T21" fmla="*/ 18 h 337"/>
                  <a:gd name="T22" fmla="*/ 77 w 417"/>
                  <a:gd name="T23" fmla="*/ 13 h 337"/>
                  <a:gd name="T24" fmla="*/ 101 w 417"/>
                  <a:gd name="T25" fmla="*/ 11 h 337"/>
                  <a:gd name="T26" fmla="*/ 123 w 417"/>
                  <a:gd name="T27" fmla="*/ 8 h 337"/>
                  <a:gd name="T28" fmla="*/ 147 w 417"/>
                  <a:gd name="T29" fmla="*/ 5 h 337"/>
                  <a:gd name="T30" fmla="*/ 168 w 417"/>
                  <a:gd name="T31" fmla="*/ 4 h 337"/>
                  <a:gd name="T32" fmla="*/ 190 w 417"/>
                  <a:gd name="T33" fmla="*/ 2 h 337"/>
                  <a:gd name="T34" fmla="*/ 212 w 417"/>
                  <a:gd name="T35" fmla="*/ 1 h 337"/>
                  <a:gd name="T36" fmla="*/ 235 w 417"/>
                  <a:gd name="T37" fmla="*/ 0 h 337"/>
                  <a:gd name="T38" fmla="*/ 257 w 417"/>
                  <a:gd name="T39" fmla="*/ 0 h 337"/>
                  <a:gd name="T40" fmla="*/ 281 w 417"/>
                  <a:gd name="T41" fmla="*/ 0 h 337"/>
                  <a:gd name="T42" fmla="*/ 306 w 417"/>
                  <a:gd name="T43" fmla="*/ 0 h 337"/>
                  <a:gd name="T44" fmla="*/ 331 w 417"/>
                  <a:gd name="T45" fmla="*/ 0 h 337"/>
                  <a:gd name="T46" fmla="*/ 357 w 417"/>
                  <a:gd name="T47" fmla="*/ 0 h 337"/>
                  <a:gd name="T48" fmla="*/ 386 w 417"/>
                  <a:gd name="T49" fmla="*/ 1 h 337"/>
                  <a:gd name="T50" fmla="*/ 400 w 417"/>
                  <a:gd name="T51" fmla="*/ 41 h 337"/>
                  <a:gd name="T52" fmla="*/ 409 w 417"/>
                  <a:gd name="T53" fmla="*/ 81 h 337"/>
                  <a:gd name="T54" fmla="*/ 415 w 417"/>
                  <a:gd name="T55" fmla="*/ 119 h 337"/>
                  <a:gd name="T56" fmla="*/ 417 w 417"/>
                  <a:gd name="T57" fmla="*/ 159 h 337"/>
                  <a:gd name="T58" fmla="*/ 416 w 417"/>
                  <a:gd name="T59" fmla="*/ 198 h 337"/>
                  <a:gd name="T60" fmla="*/ 411 w 417"/>
                  <a:gd name="T61" fmla="*/ 238 h 337"/>
                  <a:gd name="T62" fmla="*/ 404 w 417"/>
                  <a:gd name="T63" fmla="*/ 277 h 337"/>
                  <a:gd name="T64" fmla="*/ 395 w 417"/>
                  <a:gd name="T65" fmla="*/ 319 h 337"/>
                  <a:gd name="T66" fmla="*/ 375 w 417"/>
                  <a:gd name="T67" fmla="*/ 321 h 337"/>
                  <a:gd name="T68" fmla="*/ 354 w 417"/>
                  <a:gd name="T69" fmla="*/ 323 h 337"/>
                  <a:gd name="T70" fmla="*/ 333 w 417"/>
                  <a:gd name="T71" fmla="*/ 326 h 337"/>
                  <a:gd name="T72" fmla="*/ 311 w 417"/>
                  <a:gd name="T73" fmla="*/ 328 h 337"/>
                  <a:gd name="T74" fmla="*/ 290 w 417"/>
                  <a:gd name="T75" fmla="*/ 330 h 337"/>
                  <a:gd name="T76" fmla="*/ 268 w 417"/>
                  <a:gd name="T77" fmla="*/ 331 h 337"/>
                  <a:gd name="T78" fmla="*/ 244 w 417"/>
                  <a:gd name="T79" fmla="*/ 333 h 337"/>
                  <a:gd name="T80" fmla="*/ 222 w 417"/>
                  <a:gd name="T81" fmla="*/ 335 h 337"/>
                  <a:gd name="T82" fmla="*/ 197 w 417"/>
                  <a:gd name="T83" fmla="*/ 336 h 337"/>
                  <a:gd name="T84" fmla="*/ 173 w 417"/>
                  <a:gd name="T85" fmla="*/ 337 h 337"/>
                  <a:gd name="T86" fmla="*/ 148 w 417"/>
                  <a:gd name="T87" fmla="*/ 337 h 337"/>
                  <a:gd name="T88" fmla="*/ 123 w 417"/>
                  <a:gd name="T89" fmla="*/ 336 h 337"/>
                  <a:gd name="T90" fmla="*/ 98 w 417"/>
                  <a:gd name="T91" fmla="*/ 335 h 337"/>
                  <a:gd name="T92" fmla="*/ 72 w 417"/>
                  <a:gd name="T93" fmla="*/ 332 h 337"/>
                  <a:gd name="T94" fmla="*/ 46 w 417"/>
                  <a:gd name="T95" fmla="*/ 329 h 337"/>
                  <a:gd name="T96" fmla="*/ 19 w 417"/>
                  <a:gd name="T9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7" h="337">
                    <a:moveTo>
                      <a:pt x="19" y="326"/>
                    </a:moveTo>
                    <a:lnTo>
                      <a:pt x="25" y="282"/>
                    </a:lnTo>
                    <a:lnTo>
                      <a:pt x="28" y="243"/>
                    </a:lnTo>
                    <a:lnTo>
                      <a:pt x="31" y="208"/>
                    </a:lnTo>
                    <a:lnTo>
                      <a:pt x="31" y="174"/>
                    </a:lnTo>
                    <a:lnTo>
                      <a:pt x="28" y="141"/>
                    </a:lnTo>
                    <a:lnTo>
                      <a:pt x="23" y="106"/>
                    </a:lnTo>
                    <a:lnTo>
                      <a:pt x="14" y="68"/>
                    </a:lnTo>
                    <a:lnTo>
                      <a:pt x="0" y="26"/>
                    </a:lnTo>
                    <a:lnTo>
                      <a:pt x="27" y="21"/>
                    </a:lnTo>
                    <a:lnTo>
                      <a:pt x="52" y="18"/>
                    </a:lnTo>
                    <a:lnTo>
                      <a:pt x="77" y="13"/>
                    </a:lnTo>
                    <a:lnTo>
                      <a:pt x="101" y="11"/>
                    </a:lnTo>
                    <a:lnTo>
                      <a:pt x="123" y="8"/>
                    </a:lnTo>
                    <a:lnTo>
                      <a:pt x="147" y="5"/>
                    </a:lnTo>
                    <a:lnTo>
                      <a:pt x="168" y="4"/>
                    </a:lnTo>
                    <a:lnTo>
                      <a:pt x="190" y="2"/>
                    </a:lnTo>
                    <a:lnTo>
                      <a:pt x="212" y="1"/>
                    </a:lnTo>
                    <a:lnTo>
                      <a:pt x="235" y="0"/>
                    </a:lnTo>
                    <a:lnTo>
                      <a:pt x="257" y="0"/>
                    </a:lnTo>
                    <a:lnTo>
                      <a:pt x="281" y="0"/>
                    </a:lnTo>
                    <a:lnTo>
                      <a:pt x="306" y="0"/>
                    </a:lnTo>
                    <a:lnTo>
                      <a:pt x="331" y="0"/>
                    </a:lnTo>
                    <a:lnTo>
                      <a:pt x="357" y="0"/>
                    </a:lnTo>
                    <a:lnTo>
                      <a:pt x="386" y="1"/>
                    </a:lnTo>
                    <a:lnTo>
                      <a:pt x="400" y="41"/>
                    </a:lnTo>
                    <a:lnTo>
                      <a:pt x="409" y="81"/>
                    </a:lnTo>
                    <a:lnTo>
                      <a:pt x="415" y="119"/>
                    </a:lnTo>
                    <a:lnTo>
                      <a:pt x="417" y="159"/>
                    </a:lnTo>
                    <a:lnTo>
                      <a:pt x="416" y="198"/>
                    </a:lnTo>
                    <a:lnTo>
                      <a:pt x="411" y="238"/>
                    </a:lnTo>
                    <a:lnTo>
                      <a:pt x="404" y="277"/>
                    </a:lnTo>
                    <a:lnTo>
                      <a:pt x="395" y="319"/>
                    </a:lnTo>
                    <a:lnTo>
                      <a:pt x="375" y="321"/>
                    </a:lnTo>
                    <a:lnTo>
                      <a:pt x="354" y="323"/>
                    </a:lnTo>
                    <a:lnTo>
                      <a:pt x="333" y="326"/>
                    </a:lnTo>
                    <a:lnTo>
                      <a:pt x="311" y="328"/>
                    </a:lnTo>
                    <a:lnTo>
                      <a:pt x="290" y="330"/>
                    </a:lnTo>
                    <a:lnTo>
                      <a:pt x="268" y="331"/>
                    </a:lnTo>
                    <a:lnTo>
                      <a:pt x="244" y="333"/>
                    </a:lnTo>
                    <a:lnTo>
                      <a:pt x="222" y="335"/>
                    </a:lnTo>
                    <a:lnTo>
                      <a:pt x="197" y="336"/>
                    </a:lnTo>
                    <a:lnTo>
                      <a:pt x="173" y="337"/>
                    </a:lnTo>
                    <a:lnTo>
                      <a:pt x="148" y="337"/>
                    </a:lnTo>
                    <a:lnTo>
                      <a:pt x="123" y="336"/>
                    </a:lnTo>
                    <a:lnTo>
                      <a:pt x="98" y="335"/>
                    </a:lnTo>
                    <a:lnTo>
                      <a:pt x="72" y="332"/>
                    </a:lnTo>
                    <a:lnTo>
                      <a:pt x="46" y="329"/>
                    </a:lnTo>
                    <a:lnTo>
                      <a:pt x="19" y="326"/>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69" name="Freeform 577"/>
              <p:cNvSpPr>
                <a:spLocks/>
              </p:cNvSpPr>
              <p:nvPr/>
            </p:nvSpPr>
            <p:spPr bwMode="auto">
              <a:xfrm>
                <a:off x="4942" y="1349"/>
                <a:ext cx="16" cy="153"/>
              </a:xfrm>
              <a:custGeom>
                <a:avLst/>
                <a:gdLst>
                  <a:gd name="T0" fmla="*/ 8 w 48"/>
                  <a:gd name="T1" fmla="*/ 0 h 306"/>
                  <a:gd name="T2" fmla="*/ 3 w 48"/>
                  <a:gd name="T3" fmla="*/ 7 h 306"/>
                  <a:gd name="T4" fmla="*/ 17 w 48"/>
                  <a:gd name="T5" fmla="*/ 50 h 306"/>
                  <a:gd name="T6" fmla="*/ 27 w 48"/>
                  <a:gd name="T7" fmla="*/ 86 h 306"/>
                  <a:gd name="T8" fmla="*/ 32 w 48"/>
                  <a:gd name="T9" fmla="*/ 121 h 306"/>
                  <a:gd name="T10" fmla="*/ 35 w 48"/>
                  <a:gd name="T11" fmla="*/ 154 h 306"/>
                  <a:gd name="T12" fmla="*/ 35 w 48"/>
                  <a:gd name="T13" fmla="*/ 188 h 306"/>
                  <a:gd name="T14" fmla="*/ 32 w 48"/>
                  <a:gd name="T15" fmla="*/ 223 h 306"/>
                  <a:gd name="T16" fmla="*/ 28 w 48"/>
                  <a:gd name="T17" fmla="*/ 262 h 306"/>
                  <a:gd name="T18" fmla="*/ 23 w 48"/>
                  <a:gd name="T19" fmla="*/ 306 h 306"/>
                  <a:gd name="T20" fmla="*/ 36 w 48"/>
                  <a:gd name="T21" fmla="*/ 306 h 306"/>
                  <a:gd name="T22" fmla="*/ 41 w 48"/>
                  <a:gd name="T23" fmla="*/ 262 h 306"/>
                  <a:gd name="T24" fmla="*/ 45 w 48"/>
                  <a:gd name="T25" fmla="*/ 223 h 306"/>
                  <a:gd name="T26" fmla="*/ 48 w 48"/>
                  <a:gd name="T27" fmla="*/ 188 h 306"/>
                  <a:gd name="T28" fmla="*/ 48 w 48"/>
                  <a:gd name="T29" fmla="*/ 154 h 306"/>
                  <a:gd name="T30" fmla="*/ 45 w 48"/>
                  <a:gd name="T31" fmla="*/ 121 h 306"/>
                  <a:gd name="T32" fmla="*/ 40 w 48"/>
                  <a:gd name="T33" fmla="*/ 86 h 306"/>
                  <a:gd name="T34" fmla="*/ 31 w 48"/>
                  <a:gd name="T35" fmla="*/ 47 h 306"/>
                  <a:gd name="T36" fmla="*/ 16 w 48"/>
                  <a:gd name="T37" fmla="*/ 4 h 306"/>
                  <a:gd name="T38" fmla="*/ 11 w 48"/>
                  <a:gd name="T39" fmla="*/ 11 h 306"/>
                  <a:gd name="T40" fmla="*/ 8 w 48"/>
                  <a:gd name="T41" fmla="*/ 0 h 306"/>
                  <a:gd name="T42" fmla="*/ 0 w 48"/>
                  <a:gd name="T43" fmla="*/ 1 h 306"/>
                  <a:gd name="T44" fmla="*/ 3 w 48"/>
                  <a:gd name="T45" fmla="*/ 7 h 306"/>
                  <a:gd name="T46" fmla="*/ 8 w 48"/>
                  <a:gd name="T4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306">
                    <a:moveTo>
                      <a:pt x="8" y="0"/>
                    </a:moveTo>
                    <a:lnTo>
                      <a:pt x="3" y="7"/>
                    </a:lnTo>
                    <a:lnTo>
                      <a:pt x="17" y="50"/>
                    </a:lnTo>
                    <a:lnTo>
                      <a:pt x="27" y="86"/>
                    </a:lnTo>
                    <a:lnTo>
                      <a:pt x="32" y="121"/>
                    </a:lnTo>
                    <a:lnTo>
                      <a:pt x="35" y="154"/>
                    </a:lnTo>
                    <a:lnTo>
                      <a:pt x="35" y="188"/>
                    </a:lnTo>
                    <a:lnTo>
                      <a:pt x="32" y="223"/>
                    </a:lnTo>
                    <a:lnTo>
                      <a:pt x="28" y="262"/>
                    </a:lnTo>
                    <a:lnTo>
                      <a:pt x="23" y="306"/>
                    </a:lnTo>
                    <a:lnTo>
                      <a:pt x="36" y="306"/>
                    </a:lnTo>
                    <a:lnTo>
                      <a:pt x="41" y="262"/>
                    </a:lnTo>
                    <a:lnTo>
                      <a:pt x="45" y="223"/>
                    </a:lnTo>
                    <a:lnTo>
                      <a:pt x="48" y="188"/>
                    </a:lnTo>
                    <a:lnTo>
                      <a:pt x="48" y="154"/>
                    </a:lnTo>
                    <a:lnTo>
                      <a:pt x="45" y="121"/>
                    </a:lnTo>
                    <a:lnTo>
                      <a:pt x="40" y="86"/>
                    </a:lnTo>
                    <a:lnTo>
                      <a:pt x="31" y="47"/>
                    </a:lnTo>
                    <a:lnTo>
                      <a:pt x="16" y="4"/>
                    </a:lnTo>
                    <a:lnTo>
                      <a:pt x="11" y="11"/>
                    </a:lnTo>
                    <a:lnTo>
                      <a:pt x="8" y="0"/>
                    </a:lnTo>
                    <a:lnTo>
                      <a:pt x="0" y="1"/>
                    </a:lnTo>
                    <a:lnTo>
                      <a:pt x="3" y="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70" name="Freeform 578"/>
              <p:cNvSpPr>
                <a:spLocks/>
              </p:cNvSpPr>
              <p:nvPr/>
            </p:nvSpPr>
            <p:spPr bwMode="auto">
              <a:xfrm>
                <a:off x="4944" y="1337"/>
                <a:ext cx="132" cy="18"/>
              </a:xfrm>
              <a:custGeom>
                <a:avLst/>
                <a:gdLst>
                  <a:gd name="T0" fmla="*/ 394 w 394"/>
                  <a:gd name="T1" fmla="*/ 6 h 37"/>
                  <a:gd name="T2" fmla="*/ 388 w 394"/>
                  <a:gd name="T3" fmla="*/ 1 h 37"/>
                  <a:gd name="T4" fmla="*/ 359 w 394"/>
                  <a:gd name="T5" fmla="*/ 0 h 37"/>
                  <a:gd name="T6" fmla="*/ 333 w 394"/>
                  <a:gd name="T7" fmla="*/ 0 h 37"/>
                  <a:gd name="T8" fmla="*/ 308 w 394"/>
                  <a:gd name="T9" fmla="*/ 0 h 37"/>
                  <a:gd name="T10" fmla="*/ 283 w 394"/>
                  <a:gd name="T11" fmla="*/ 0 h 37"/>
                  <a:gd name="T12" fmla="*/ 259 w 394"/>
                  <a:gd name="T13" fmla="*/ 0 h 37"/>
                  <a:gd name="T14" fmla="*/ 237 w 394"/>
                  <a:gd name="T15" fmla="*/ 0 h 37"/>
                  <a:gd name="T16" fmla="*/ 214 w 394"/>
                  <a:gd name="T17" fmla="*/ 1 h 37"/>
                  <a:gd name="T18" fmla="*/ 192 w 394"/>
                  <a:gd name="T19" fmla="*/ 2 h 37"/>
                  <a:gd name="T20" fmla="*/ 170 w 394"/>
                  <a:gd name="T21" fmla="*/ 5 h 37"/>
                  <a:gd name="T22" fmla="*/ 149 w 394"/>
                  <a:gd name="T23" fmla="*/ 6 h 37"/>
                  <a:gd name="T24" fmla="*/ 125 w 394"/>
                  <a:gd name="T25" fmla="*/ 8 h 37"/>
                  <a:gd name="T26" fmla="*/ 103 w 394"/>
                  <a:gd name="T27" fmla="*/ 11 h 37"/>
                  <a:gd name="T28" fmla="*/ 79 w 394"/>
                  <a:gd name="T29" fmla="*/ 14 h 37"/>
                  <a:gd name="T30" fmla="*/ 54 w 394"/>
                  <a:gd name="T31" fmla="*/ 18 h 37"/>
                  <a:gd name="T32" fmla="*/ 29 w 394"/>
                  <a:gd name="T33" fmla="*/ 21 h 37"/>
                  <a:gd name="T34" fmla="*/ 0 w 394"/>
                  <a:gd name="T35" fmla="*/ 26 h 37"/>
                  <a:gd name="T36" fmla="*/ 3 w 394"/>
                  <a:gd name="T37" fmla="*/ 37 h 37"/>
                  <a:gd name="T38" fmla="*/ 29 w 394"/>
                  <a:gd name="T39" fmla="*/ 33 h 37"/>
                  <a:gd name="T40" fmla="*/ 54 w 394"/>
                  <a:gd name="T41" fmla="*/ 29 h 37"/>
                  <a:gd name="T42" fmla="*/ 79 w 394"/>
                  <a:gd name="T43" fmla="*/ 25 h 37"/>
                  <a:gd name="T44" fmla="*/ 103 w 394"/>
                  <a:gd name="T45" fmla="*/ 23 h 37"/>
                  <a:gd name="T46" fmla="*/ 125 w 394"/>
                  <a:gd name="T47" fmla="*/ 19 h 37"/>
                  <a:gd name="T48" fmla="*/ 149 w 394"/>
                  <a:gd name="T49" fmla="*/ 17 h 37"/>
                  <a:gd name="T50" fmla="*/ 170 w 394"/>
                  <a:gd name="T51" fmla="*/ 16 h 37"/>
                  <a:gd name="T52" fmla="*/ 192 w 394"/>
                  <a:gd name="T53" fmla="*/ 14 h 37"/>
                  <a:gd name="T54" fmla="*/ 214 w 394"/>
                  <a:gd name="T55" fmla="*/ 12 h 37"/>
                  <a:gd name="T56" fmla="*/ 237 w 394"/>
                  <a:gd name="T57" fmla="*/ 11 h 37"/>
                  <a:gd name="T58" fmla="*/ 259 w 394"/>
                  <a:gd name="T59" fmla="*/ 11 h 37"/>
                  <a:gd name="T60" fmla="*/ 283 w 394"/>
                  <a:gd name="T61" fmla="*/ 11 h 37"/>
                  <a:gd name="T62" fmla="*/ 308 w 394"/>
                  <a:gd name="T63" fmla="*/ 11 h 37"/>
                  <a:gd name="T64" fmla="*/ 333 w 394"/>
                  <a:gd name="T65" fmla="*/ 11 h 37"/>
                  <a:gd name="T66" fmla="*/ 359 w 394"/>
                  <a:gd name="T67" fmla="*/ 11 h 37"/>
                  <a:gd name="T68" fmla="*/ 388 w 394"/>
                  <a:gd name="T69" fmla="*/ 12 h 37"/>
                  <a:gd name="T70" fmla="*/ 381 w 394"/>
                  <a:gd name="T71" fmla="*/ 8 h 37"/>
                  <a:gd name="T72" fmla="*/ 394 w 394"/>
                  <a:gd name="T73" fmla="*/ 6 h 37"/>
                  <a:gd name="T74" fmla="*/ 392 w 394"/>
                  <a:gd name="T75" fmla="*/ 1 h 37"/>
                  <a:gd name="T76" fmla="*/ 388 w 394"/>
                  <a:gd name="T77" fmla="*/ 1 h 37"/>
                  <a:gd name="T78" fmla="*/ 394 w 394"/>
                  <a:gd name="T7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4" h="37">
                    <a:moveTo>
                      <a:pt x="394" y="6"/>
                    </a:moveTo>
                    <a:lnTo>
                      <a:pt x="388" y="1"/>
                    </a:lnTo>
                    <a:lnTo>
                      <a:pt x="359" y="0"/>
                    </a:lnTo>
                    <a:lnTo>
                      <a:pt x="333" y="0"/>
                    </a:lnTo>
                    <a:lnTo>
                      <a:pt x="308" y="0"/>
                    </a:lnTo>
                    <a:lnTo>
                      <a:pt x="283" y="0"/>
                    </a:lnTo>
                    <a:lnTo>
                      <a:pt x="259" y="0"/>
                    </a:lnTo>
                    <a:lnTo>
                      <a:pt x="237" y="0"/>
                    </a:lnTo>
                    <a:lnTo>
                      <a:pt x="214" y="1"/>
                    </a:lnTo>
                    <a:lnTo>
                      <a:pt x="192" y="2"/>
                    </a:lnTo>
                    <a:lnTo>
                      <a:pt x="170" y="5"/>
                    </a:lnTo>
                    <a:lnTo>
                      <a:pt x="149" y="6"/>
                    </a:lnTo>
                    <a:lnTo>
                      <a:pt x="125" y="8"/>
                    </a:lnTo>
                    <a:lnTo>
                      <a:pt x="103" y="11"/>
                    </a:lnTo>
                    <a:lnTo>
                      <a:pt x="79" y="14"/>
                    </a:lnTo>
                    <a:lnTo>
                      <a:pt x="54" y="18"/>
                    </a:lnTo>
                    <a:lnTo>
                      <a:pt x="29" y="21"/>
                    </a:lnTo>
                    <a:lnTo>
                      <a:pt x="0" y="26"/>
                    </a:lnTo>
                    <a:lnTo>
                      <a:pt x="3" y="37"/>
                    </a:lnTo>
                    <a:lnTo>
                      <a:pt x="29" y="33"/>
                    </a:lnTo>
                    <a:lnTo>
                      <a:pt x="54" y="29"/>
                    </a:lnTo>
                    <a:lnTo>
                      <a:pt x="79" y="25"/>
                    </a:lnTo>
                    <a:lnTo>
                      <a:pt x="103" y="23"/>
                    </a:lnTo>
                    <a:lnTo>
                      <a:pt x="125" y="19"/>
                    </a:lnTo>
                    <a:lnTo>
                      <a:pt x="149" y="17"/>
                    </a:lnTo>
                    <a:lnTo>
                      <a:pt x="170" y="16"/>
                    </a:lnTo>
                    <a:lnTo>
                      <a:pt x="192" y="14"/>
                    </a:lnTo>
                    <a:lnTo>
                      <a:pt x="214" y="12"/>
                    </a:lnTo>
                    <a:lnTo>
                      <a:pt x="237" y="11"/>
                    </a:lnTo>
                    <a:lnTo>
                      <a:pt x="259" y="11"/>
                    </a:lnTo>
                    <a:lnTo>
                      <a:pt x="283" y="11"/>
                    </a:lnTo>
                    <a:lnTo>
                      <a:pt x="308" y="11"/>
                    </a:lnTo>
                    <a:lnTo>
                      <a:pt x="333" y="11"/>
                    </a:lnTo>
                    <a:lnTo>
                      <a:pt x="359" y="11"/>
                    </a:lnTo>
                    <a:lnTo>
                      <a:pt x="388" y="12"/>
                    </a:lnTo>
                    <a:lnTo>
                      <a:pt x="381" y="8"/>
                    </a:lnTo>
                    <a:lnTo>
                      <a:pt x="394" y="6"/>
                    </a:lnTo>
                    <a:lnTo>
                      <a:pt x="392" y="1"/>
                    </a:lnTo>
                    <a:lnTo>
                      <a:pt x="388" y="1"/>
                    </a:lnTo>
                    <a:lnTo>
                      <a:pt x="39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71" name="Freeform 579"/>
              <p:cNvSpPr>
                <a:spLocks/>
              </p:cNvSpPr>
              <p:nvPr/>
            </p:nvSpPr>
            <p:spPr bwMode="auto">
              <a:xfrm>
                <a:off x="5071" y="1339"/>
                <a:ext cx="15" cy="163"/>
              </a:xfrm>
              <a:custGeom>
                <a:avLst/>
                <a:gdLst>
                  <a:gd name="T0" fmla="*/ 16 w 45"/>
                  <a:gd name="T1" fmla="*/ 324 h 324"/>
                  <a:gd name="T2" fmla="*/ 23 w 45"/>
                  <a:gd name="T3" fmla="*/ 320 h 324"/>
                  <a:gd name="T4" fmla="*/ 32 w 45"/>
                  <a:gd name="T5" fmla="*/ 277 h 324"/>
                  <a:gd name="T6" fmla="*/ 38 w 45"/>
                  <a:gd name="T7" fmla="*/ 238 h 324"/>
                  <a:gd name="T8" fmla="*/ 44 w 45"/>
                  <a:gd name="T9" fmla="*/ 198 h 324"/>
                  <a:gd name="T10" fmla="*/ 45 w 45"/>
                  <a:gd name="T11" fmla="*/ 159 h 324"/>
                  <a:gd name="T12" fmla="*/ 42 w 45"/>
                  <a:gd name="T13" fmla="*/ 119 h 324"/>
                  <a:gd name="T14" fmla="*/ 37 w 45"/>
                  <a:gd name="T15" fmla="*/ 81 h 324"/>
                  <a:gd name="T16" fmla="*/ 28 w 45"/>
                  <a:gd name="T17" fmla="*/ 40 h 324"/>
                  <a:gd name="T18" fmla="*/ 13 w 45"/>
                  <a:gd name="T19" fmla="*/ 0 h 324"/>
                  <a:gd name="T20" fmla="*/ 0 w 45"/>
                  <a:gd name="T21" fmla="*/ 2 h 324"/>
                  <a:gd name="T22" fmla="*/ 15 w 45"/>
                  <a:gd name="T23" fmla="*/ 43 h 324"/>
                  <a:gd name="T24" fmla="*/ 24 w 45"/>
                  <a:gd name="T25" fmla="*/ 81 h 324"/>
                  <a:gd name="T26" fmla="*/ 29 w 45"/>
                  <a:gd name="T27" fmla="*/ 119 h 324"/>
                  <a:gd name="T28" fmla="*/ 32 w 45"/>
                  <a:gd name="T29" fmla="*/ 159 h 324"/>
                  <a:gd name="T30" fmla="*/ 30 w 45"/>
                  <a:gd name="T31" fmla="*/ 198 h 324"/>
                  <a:gd name="T32" fmla="*/ 25 w 45"/>
                  <a:gd name="T33" fmla="*/ 238 h 324"/>
                  <a:gd name="T34" fmla="*/ 19 w 45"/>
                  <a:gd name="T35" fmla="*/ 277 h 324"/>
                  <a:gd name="T36" fmla="*/ 9 w 45"/>
                  <a:gd name="T37" fmla="*/ 318 h 324"/>
                  <a:gd name="T38" fmla="*/ 16 w 45"/>
                  <a:gd name="T39" fmla="*/ 313 h 324"/>
                  <a:gd name="T40" fmla="*/ 16 w 45"/>
                  <a:gd name="T41" fmla="*/ 324 h 324"/>
                  <a:gd name="T42" fmla="*/ 21 w 45"/>
                  <a:gd name="T43" fmla="*/ 324 h 324"/>
                  <a:gd name="T44" fmla="*/ 23 w 45"/>
                  <a:gd name="T45" fmla="*/ 320 h 324"/>
                  <a:gd name="T46" fmla="*/ 16 w 45"/>
                  <a:gd name="T4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324">
                    <a:moveTo>
                      <a:pt x="16" y="324"/>
                    </a:moveTo>
                    <a:lnTo>
                      <a:pt x="23" y="320"/>
                    </a:lnTo>
                    <a:lnTo>
                      <a:pt x="32" y="277"/>
                    </a:lnTo>
                    <a:lnTo>
                      <a:pt x="38" y="238"/>
                    </a:lnTo>
                    <a:lnTo>
                      <a:pt x="44" y="198"/>
                    </a:lnTo>
                    <a:lnTo>
                      <a:pt x="45" y="159"/>
                    </a:lnTo>
                    <a:lnTo>
                      <a:pt x="42" y="119"/>
                    </a:lnTo>
                    <a:lnTo>
                      <a:pt x="37" y="81"/>
                    </a:lnTo>
                    <a:lnTo>
                      <a:pt x="28" y="40"/>
                    </a:lnTo>
                    <a:lnTo>
                      <a:pt x="13" y="0"/>
                    </a:lnTo>
                    <a:lnTo>
                      <a:pt x="0" y="2"/>
                    </a:lnTo>
                    <a:lnTo>
                      <a:pt x="15" y="43"/>
                    </a:lnTo>
                    <a:lnTo>
                      <a:pt x="24" y="81"/>
                    </a:lnTo>
                    <a:lnTo>
                      <a:pt x="29" y="119"/>
                    </a:lnTo>
                    <a:lnTo>
                      <a:pt x="32" y="159"/>
                    </a:lnTo>
                    <a:lnTo>
                      <a:pt x="30" y="198"/>
                    </a:lnTo>
                    <a:lnTo>
                      <a:pt x="25" y="238"/>
                    </a:lnTo>
                    <a:lnTo>
                      <a:pt x="19" y="277"/>
                    </a:lnTo>
                    <a:lnTo>
                      <a:pt x="9" y="318"/>
                    </a:lnTo>
                    <a:lnTo>
                      <a:pt x="16" y="313"/>
                    </a:lnTo>
                    <a:lnTo>
                      <a:pt x="16" y="324"/>
                    </a:lnTo>
                    <a:lnTo>
                      <a:pt x="21" y="324"/>
                    </a:lnTo>
                    <a:lnTo>
                      <a:pt x="23" y="320"/>
                    </a:lnTo>
                    <a:lnTo>
                      <a:pt x="16" y="3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72" name="Freeform 580"/>
              <p:cNvSpPr>
                <a:spLocks/>
              </p:cNvSpPr>
              <p:nvPr/>
            </p:nvSpPr>
            <p:spPr bwMode="auto">
              <a:xfrm>
                <a:off x="4949" y="1496"/>
                <a:ext cx="128" cy="15"/>
              </a:xfrm>
              <a:custGeom>
                <a:avLst/>
                <a:gdLst>
                  <a:gd name="T0" fmla="*/ 0 w 382"/>
                  <a:gd name="T1" fmla="*/ 13 h 29"/>
                  <a:gd name="T2" fmla="*/ 5 w 382"/>
                  <a:gd name="T3" fmla="*/ 18 h 29"/>
                  <a:gd name="T4" fmla="*/ 33 w 382"/>
                  <a:gd name="T5" fmla="*/ 22 h 29"/>
                  <a:gd name="T6" fmla="*/ 59 w 382"/>
                  <a:gd name="T7" fmla="*/ 25 h 29"/>
                  <a:gd name="T8" fmla="*/ 85 w 382"/>
                  <a:gd name="T9" fmla="*/ 27 h 29"/>
                  <a:gd name="T10" fmla="*/ 110 w 382"/>
                  <a:gd name="T11" fmla="*/ 28 h 29"/>
                  <a:gd name="T12" fmla="*/ 135 w 382"/>
                  <a:gd name="T13" fmla="*/ 29 h 29"/>
                  <a:gd name="T14" fmla="*/ 160 w 382"/>
                  <a:gd name="T15" fmla="*/ 29 h 29"/>
                  <a:gd name="T16" fmla="*/ 184 w 382"/>
                  <a:gd name="T17" fmla="*/ 28 h 29"/>
                  <a:gd name="T18" fmla="*/ 209 w 382"/>
                  <a:gd name="T19" fmla="*/ 27 h 29"/>
                  <a:gd name="T20" fmla="*/ 231 w 382"/>
                  <a:gd name="T21" fmla="*/ 26 h 29"/>
                  <a:gd name="T22" fmla="*/ 255 w 382"/>
                  <a:gd name="T23" fmla="*/ 24 h 29"/>
                  <a:gd name="T24" fmla="*/ 277 w 382"/>
                  <a:gd name="T25" fmla="*/ 23 h 29"/>
                  <a:gd name="T26" fmla="*/ 298 w 382"/>
                  <a:gd name="T27" fmla="*/ 20 h 29"/>
                  <a:gd name="T28" fmla="*/ 320 w 382"/>
                  <a:gd name="T29" fmla="*/ 18 h 29"/>
                  <a:gd name="T30" fmla="*/ 341 w 382"/>
                  <a:gd name="T31" fmla="*/ 16 h 29"/>
                  <a:gd name="T32" fmla="*/ 362 w 382"/>
                  <a:gd name="T33" fmla="*/ 14 h 29"/>
                  <a:gd name="T34" fmla="*/ 382 w 382"/>
                  <a:gd name="T35" fmla="*/ 11 h 29"/>
                  <a:gd name="T36" fmla="*/ 382 w 382"/>
                  <a:gd name="T37" fmla="*/ 0 h 29"/>
                  <a:gd name="T38" fmla="*/ 362 w 382"/>
                  <a:gd name="T39" fmla="*/ 2 h 29"/>
                  <a:gd name="T40" fmla="*/ 341 w 382"/>
                  <a:gd name="T41" fmla="*/ 5 h 29"/>
                  <a:gd name="T42" fmla="*/ 320 w 382"/>
                  <a:gd name="T43" fmla="*/ 7 h 29"/>
                  <a:gd name="T44" fmla="*/ 298 w 382"/>
                  <a:gd name="T45" fmla="*/ 9 h 29"/>
                  <a:gd name="T46" fmla="*/ 277 w 382"/>
                  <a:gd name="T47" fmla="*/ 11 h 29"/>
                  <a:gd name="T48" fmla="*/ 255 w 382"/>
                  <a:gd name="T49" fmla="*/ 13 h 29"/>
                  <a:gd name="T50" fmla="*/ 231 w 382"/>
                  <a:gd name="T51" fmla="*/ 15 h 29"/>
                  <a:gd name="T52" fmla="*/ 209 w 382"/>
                  <a:gd name="T53" fmla="*/ 16 h 29"/>
                  <a:gd name="T54" fmla="*/ 184 w 382"/>
                  <a:gd name="T55" fmla="*/ 17 h 29"/>
                  <a:gd name="T56" fmla="*/ 160 w 382"/>
                  <a:gd name="T57" fmla="*/ 18 h 29"/>
                  <a:gd name="T58" fmla="*/ 135 w 382"/>
                  <a:gd name="T59" fmla="*/ 18 h 29"/>
                  <a:gd name="T60" fmla="*/ 110 w 382"/>
                  <a:gd name="T61" fmla="*/ 17 h 29"/>
                  <a:gd name="T62" fmla="*/ 85 w 382"/>
                  <a:gd name="T63" fmla="*/ 16 h 29"/>
                  <a:gd name="T64" fmla="*/ 59 w 382"/>
                  <a:gd name="T65" fmla="*/ 14 h 29"/>
                  <a:gd name="T66" fmla="*/ 33 w 382"/>
                  <a:gd name="T67" fmla="*/ 10 h 29"/>
                  <a:gd name="T68" fmla="*/ 8 w 382"/>
                  <a:gd name="T69" fmla="*/ 7 h 29"/>
                  <a:gd name="T70" fmla="*/ 13 w 382"/>
                  <a:gd name="T71" fmla="*/ 13 h 29"/>
                  <a:gd name="T72" fmla="*/ 0 w 382"/>
                  <a:gd name="T73" fmla="*/ 13 h 29"/>
                  <a:gd name="T74" fmla="*/ 0 w 382"/>
                  <a:gd name="T75" fmla="*/ 17 h 29"/>
                  <a:gd name="T76" fmla="*/ 5 w 382"/>
                  <a:gd name="T77" fmla="*/ 18 h 29"/>
                  <a:gd name="T78" fmla="*/ 0 w 382"/>
                  <a:gd name="T7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2" h="29">
                    <a:moveTo>
                      <a:pt x="0" y="13"/>
                    </a:moveTo>
                    <a:lnTo>
                      <a:pt x="5" y="18"/>
                    </a:lnTo>
                    <a:lnTo>
                      <a:pt x="33" y="22"/>
                    </a:lnTo>
                    <a:lnTo>
                      <a:pt x="59" y="25"/>
                    </a:lnTo>
                    <a:lnTo>
                      <a:pt x="85" y="27"/>
                    </a:lnTo>
                    <a:lnTo>
                      <a:pt x="110" y="28"/>
                    </a:lnTo>
                    <a:lnTo>
                      <a:pt x="135" y="29"/>
                    </a:lnTo>
                    <a:lnTo>
                      <a:pt x="160" y="29"/>
                    </a:lnTo>
                    <a:lnTo>
                      <a:pt x="184" y="28"/>
                    </a:lnTo>
                    <a:lnTo>
                      <a:pt x="209" y="27"/>
                    </a:lnTo>
                    <a:lnTo>
                      <a:pt x="231" y="26"/>
                    </a:lnTo>
                    <a:lnTo>
                      <a:pt x="255" y="24"/>
                    </a:lnTo>
                    <a:lnTo>
                      <a:pt x="277" y="23"/>
                    </a:lnTo>
                    <a:lnTo>
                      <a:pt x="298" y="20"/>
                    </a:lnTo>
                    <a:lnTo>
                      <a:pt x="320" y="18"/>
                    </a:lnTo>
                    <a:lnTo>
                      <a:pt x="341" y="16"/>
                    </a:lnTo>
                    <a:lnTo>
                      <a:pt x="362" y="14"/>
                    </a:lnTo>
                    <a:lnTo>
                      <a:pt x="382" y="11"/>
                    </a:lnTo>
                    <a:lnTo>
                      <a:pt x="382" y="0"/>
                    </a:lnTo>
                    <a:lnTo>
                      <a:pt x="362" y="2"/>
                    </a:lnTo>
                    <a:lnTo>
                      <a:pt x="341" y="5"/>
                    </a:lnTo>
                    <a:lnTo>
                      <a:pt x="320" y="7"/>
                    </a:lnTo>
                    <a:lnTo>
                      <a:pt x="298" y="9"/>
                    </a:lnTo>
                    <a:lnTo>
                      <a:pt x="277" y="11"/>
                    </a:lnTo>
                    <a:lnTo>
                      <a:pt x="255" y="13"/>
                    </a:lnTo>
                    <a:lnTo>
                      <a:pt x="231" y="15"/>
                    </a:lnTo>
                    <a:lnTo>
                      <a:pt x="209" y="16"/>
                    </a:lnTo>
                    <a:lnTo>
                      <a:pt x="184" y="17"/>
                    </a:lnTo>
                    <a:lnTo>
                      <a:pt x="160" y="18"/>
                    </a:lnTo>
                    <a:lnTo>
                      <a:pt x="135" y="18"/>
                    </a:lnTo>
                    <a:lnTo>
                      <a:pt x="110" y="17"/>
                    </a:lnTo>
                    <a:lnTo>
                      <a:pt x="85" y="16"/>
                    </a:lnTo>
                    <a:lnTo>
                      <a:pt x="59" y="14"/>
                    </a:lnTo>
                    <a:lnTo>
                      <a:pt x="33" y="10"/>
                    </a:lnTo>
                    <a:lnTo>
                      <a:pt x="8" y="7"/>
                    </a:lnTo>
                    <a:lnTo>
                      <a:pt x="13" y="13"/>
                    </a:lnTo>
                    <a:lnTo>
                      <a:pt x="0" y="13"/>
                    </a:lnTo>
                    <a:lnTo>
                      <a:pt x="0" y="17"/>
                    </a:lnTo>
                    <a:lnTo>
                      <a:pt x="5" y="18"/>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73" name="Freeform 581"/>
              <p:cNvSpPr>
                <a:spLocks/>
              </p:cNvSpPr>
              <p:nvPr/>
            </p:nvSpPr>
            <p:spPr bwMode="auto">
              <a:xfrm>
                <a:off x="4715" y="1456"/>
                <a:ext cx="684" cy="306"/>
              </a:xfrm>
              <a:custGeom>
                <a:avLst/>
                <a:gdLst>
                  <a:gd name="T0" fmla="*/ 1998 w 2051"/>
                  <a:gd name="T1" fmla="*/ 0 h 612"/>
                  <a:gd name="T2" fmla="*/ 2037 w 2051"/>
                  <a:gd name="T3" fmla="*/ 29 h 612"/>
                  <a:gd name="T4" fmla="*/ 2051 w 2051"/>
                  <a:gd name="T5" fmla="*/ 263 h 612"/>
                  <a:gd name="T6" fmla="*/ 38 w 2051"/>
                  <a:gd name="T7" fmla="*/ 612 h 612"/>
                  <a:gd name="T8" fmla="*/ 0 w 2051"/>
                  <a:gd name="T9" fmla="*/ 584 h 612"/>
                  <a:gd name="T10" fmla="*/ 19 w 2051"/>
                  <a:gd name="T11" fmla="*/ 413 h 612"/>
                  <a:gd name="T12" fmla="*/ 1998 w 2051"/>
                  <a:gd name="T13" fmla="*/ 0 h 612"/>
                </a:gdLst>
                <a:ahLst/>
                <a:cxnLst>
                  <a:cxn ang="0">
                    <a:pos x="T0" y="T1"/>
                  </a:cxn>
                  <a:cxn ang="0">
                    <a:pos x="T2" y="T3"/>
                  </a:cxn>
                  <a:cxn ang="0">
                    <a:pos x="T4" y="T5"/>
                  </a:cxn>
                  <a:cxn ang="0">
                    <a:pos x="T6" y="T7"/>
                  </a:cxn>
                  <a:cxn ang="0">
                    <a:pos x="T8" y="T9"/>
                  </a:cxn>
                  <a:cxn ang="0">
                    <a:pos x="T10" y="T11"/>
                  </a:cxn>
                  <a:cxn ang="0">
                    <a:pos x="T12" y="T13"/>
                  </a:cxn>
                </a:cxnLst>
                <a:rect l="0" t="0" r="r" b="b"/>
                <a:pathLst>
                  <a:path w="2051" h="612">
                    <a:moveTo>
                      <a:pt x="1998" y="0"/>
                    </a:moveTo>
                    <a:lnTo>
                      <a:pt x="2037" y="29"/>
                    </a:lnTo>
                    <a:lnTo>
                      <a:pt x="2051" y="263"/>
                    </a:lnTo>
                    <a:lnTo>
                      <a:pt x="38" y="612"/>
                    </a:lnTo>
                    <a:lnTo>
                      <a:pt x="0" y="584"/>
                    </a:lnTo>
                    <a:lnTo>
                      <a:pt x="19" y="413"/>
                    </a:lnTo>
                    <a:lnTo>
                      <a:pt x="19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74" name="Freeform 582"/>
              <p:cNvSpPr>
                <a:spLocks/>
              </p:cNvSpPr>
              <p:nvPr/>
            </p:nvSpPr>
            <p:spPr bwMode="auto">
              <a:xfrm>
                <a:off x="5380" y="1454"/>
                <a:ext cx="16" cy="19"/>
              </a:xfrm>
              <a:custGeom>
                <a:avLst/>
                <a:gdLst>
                  <a:gd name="T0" fmla="*/ 48 w 48"/>
                  <a:gd name="T1" fmla="*/ 33 h 38"/>
                  <a:gd name="T2" fmla="*/ 45 w 48"/>
                  <a:gd name="T3" fmla="*/ 29 h 38"/>
                  <a:gd name="T4" fmla="*/ 7 w 48"/>
                  <a:gd name="T5" fmla="*/ 0 h 38"/>
                  <a:gd name="T6" fmla="*/ 0 w 48"/>
                  <a:gd name="T7" fmla="*/ 9 h 38"/>
                  <a:gd name="T8" fmla="*/ 38 w 48"/>
                  <a:gd name="T9" fmla="*/ 38 h 38"/>
                  <a:gd name="T10" fmla="*/ 35 w 48"/>
                  <a:gd name="T11" fmla="*/ 33 h 38"/>
                  <a:gd name="T12" fmla="*/ 48 w 48"/>
                  <a:gd name="T13" fmla="*/ 33 h 38"/>
                  <a:gd name="T14" fmla="*/ 48 w 48"/>
                  <a:gd name="T15" fmla="*/ 31 h 38"/>
                  <a:gd name="T16" fmla="*/ 45 w 48"/>
                  <a:gd name="T17" fmla="*/ 29 h 38"/>
                  <a:gd name="T18" fmla="*/ 48 w 48"/>
                  <a:gd name="T1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8">
                    <a:moveTo>
                      <a:pt x="48" y="33"/>
                    </a:moveTo>
                    <a:lnTo>
                      <a:pt x="45" y="29"/>
                    </a:lnTo>
                    <a:lnTo>
                      <a:pt x="7" y="0"/>
                    </a:lnTo>
                    <a:lnTo>
                      <a:pt x="0" y="9"/>
                    </a:lnTo>
                    <a:lnTo>
                      <a:pt x="38" y="38"/>
                    </a:lnTo>
                    <a:lnTo>
                      <a:pt x="35" y="33"/>
                    </a:lnTo>
                    <a:lnTo>
                      <a:pt x="48" y="33"/>
                    </a:lnTo>
                    <a:lnTo>
                      <a:pt x="48" y="31"/>
                    </a:lnTo>
                    <a:lnTo>
                      <a:pt x="45" y="29"/>
                    </a:lnTo>
                    <a:lnTo>
                      <a:pt x="4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75" name="Freeform 583"/>
              <p:cNvSpPr>
                <a:spLocks/>
              </p:cNvSpPr>
              <p:nvPr/>
            </p:nvSpPr>
            <p:spPr bwMode="auto">
              <a:xfrm>
                <a:off x="5392" y="1471"/>
                <a:ext cx="9" cy="119"/>
              </a:xfrm>
              <a:custGeom>
                <a:avLst/>
                <a:gdLst>
                  <a:gd name="T0" fmla="*/ 22 w 28"/>
                  <a:gd name="T1" fmla="*/ 239 h 239"/>
                  <a:gd name="T2" fmla="*/ 28 w 28"/>
                  <a:gd name="T3" fmla="*/ 234 h 239"/>
                  <a:gd name="T4" fmla="*/ 13 w 28"/>
                  <a:gd name="T5" fmla="*/ 0 h 239"/>
                  <a:gd name="T6" fmla="*/ 0 w 28"/>
                  <a:gd name="T7" fmla="*/ 0 h 239"/>
                  <a:gd name="T8" fmla="*/ 14 w 28"/>
                  <a:gd name="T9" fmla="*/ 234 h 239"/>
                  <a:gd name="T10" fmla="*/ 20 w 28"/>
                  <a:gd name="T11" fmla="*/ 228 h 239"/>
                  <a:gd name="T12" fmla="*/ 22 w 28"/>
                  <a:gd name="T13" fmla="*/ 239 h 239"/>
                  <a:gd name="T14" fmla="*/ 28 w 28"/>
                  <a:gd name="T15" fmla="*/ 238 h 239"/>
                  <a:gd name="T16" fmla="*/ 28 w 28"/>
                  <a:gd name="T17" fmla="*/ 234 h 239"/>
                  <a:gd name="T18" fmla="*/ 22 w 28"/>
                  <a:gd name="T19"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9">
                    <a:moveTo>
                      <a:pt x="22" y="239"/>
                    </a:moveTo>
                    <a:lnTo>
                      <a:pt x="28" y="234"/>
                    </a:lnTo>
                    <a:lnTo>
                      <a:pt x="13" y="0"/>
                    </a:lnTo>
                    <a:lnTo>
                      <a:pt x="0" y="0"/>
                    </a:lnTo>
                    <a:lnTo>
                      <a:pt x="14" y="234"/>
                    </a:lnTo>
                    <a:lnTo>
                      <a:pt x="20" y="228"/>
                    </a:lnTo>
                    <a:lnTo>
                      <a:pt x="22" y="239"/>
                    </a:lnTo>
                    <a:lnTo>
                      <a:pt x="28" y="238"/>
                    </a:lnTo>
                    <a:lnTo>
                      <a:pt x="28" y="234"/>
                    </a:lnTo>
                    <a:lnTo>
                      <a:pt x="22"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76" name="Freeform 584"/>
              <p:cNvSpPr>
                <a:spLocks/>
              </p:cNvSpPr>
              <p:nvPr/>
            </p:nvSpPr>
            <p:spPr bwMode="auto">
              <a:xfrm>
                <a:off x="4727" y="1585"/>
                <a:ext cx="672" cy="180"/>
              </a:xfrm>
              <a:custGeom>
                <a:avLst/>
                <a:gdLst>
                  <a:gd name="T0" fmla="*/ 0 w 2018"/>
                  <a:gd name="T1" fmla="*/ 360 h 361"/>
                  <a:gd name="T2" fmla="*/ 6 w 2018"/>
                  <a:gd name="T3" fmla="*/ 361 h 361"/>
                  <a:gd name="T4" fmla="*/ 2018 w 2018"/>
                  <a:gd name="T5" fmla="*/ 11 h 361"/>
                  <a:gd name="T6" fmla="*/ 2016 w 2018"/>
                  <a:gd name="T7" fmla="*/ 0 h 361"/>
                  <a:gd name="T8" fmla="*/ 3 w 2018"/>
                  <a:gd name="T9" fmla="*/ 350 h 361"/>
                  <a:gd name="T10" fmla="*/ 8 w 2018"/>
                  <a:gd name="T11" fmla="*/ 351 h 361"/>
                  <a:gd name="T12" fmla="*/ 0 w 2018"/>
                  <a:gd name="T13" fmla="*/ 360 h 361"/>
                  <a:gd name="T14" fmla="*/ 3 w 2018"/>
                  <a:gd name="T15" fmla="*/ 361 h 361"/>
                  <a:gd name="T16" fmla="*/ 6 w 2018"/>
                  <a:gd name="T17" fmla="*/ 361 h 361"/>
                  <a:gd name="T18" fmla="*/ 0 w 2018"/>
                  <a:gd name="T19" fmla="*/ 36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8" h="361">
                    <a:moveTo>
                      <a:pt x="0" y="360"/>
                    </a:moveTo>
                    <a:lnTo>
                      <a:pt x="6" y="361"/>
                    </a:lnTo>
                    <a:lnTo>
                      <a:pt x="2018" y="11"/>
                    </a:lnTo>
                    <a:lnTo>
                      <a:pt x="2016" y="0"/>
                    </a:lnTo>
                    <a:lnTo>
                      <a:pt x="3" y="350"/>
                    </a:lnTo>
                    <a:lnTo>
                      <a:pt x="8" y="351"/>
                    </a:lnTo>
                    <a:lnTo>
                      <a:pt x="0" y="360"/>
                    </a:lnTo>
                    <a:lnTo>
                      <a:pt x="3" y="361"/>
                    </a:lnTo>
                    <a:lnTo>
                      <a:pt x="6" y="361"/>
                    </a:lnTo>
                    <a:lnTo>
                      <a:pt x="0" y="3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77" name="Freeform 585"/>
              <p:cNvSpPr>
                <a:spLocks/>
              </p:cNvSpPr>
              <p:nvPr/>
            </p:nvSpPr>
            <p:spPr bwMode="auto">
              <a:xfrm>
                <a:off x="4713" y="1746"/>
                <a:ext cx="16" cy="18"/>
              </a:xfrm>
              <a:custGeom>
                <a:avLst/>
                <a:gdLst>
                  <a:gd name="T0" fmla="*/ 0 w 48"/>
                  <a:gd name="T1" fmla="*/ 4 h 37"/>
                  <a:gd name="T2" fmla="*/ 2 w 48"/>
                  <a:gd name="T3" fmla="*/ 9 h 37"/>
                  <a:gd name="T4" fmla="*/ 40 w 48"/>
                  <a:gd name="T5" fmla="*/ 37 h 37"/>
                  <a:gd name="T6" fmla="*/ 48 w 48"/>
                  <a:gd name="T7" fmla="*/ 28 h 37"/>
                  <a:gd name="T8" fmla="*/ 10 w 48"/>
                  <a:gd name="T9" fmla="*/ 0 h 37"/>
                  <a:gd name="T10" fmla="*/ 13 w 48"/>
                  <a:gd name="T11" fmla="*/ 4 h 37"/>
                  <a:gd name="T12" fmla="*/ 0 w 48"/>
                  <a:gd name="T13" fmla="*/ 4 h 37"/>
                  <a:gd name="T14" fmla="*/ 0 w 48"/>
                  <a:gd name="T15" fmla="*/ 6 h 37"/>
                  <a:gd name="T16" fmla="*/ 2 w 48"/>
                  <a:gd name="T17" fmla="*/ 9 h 37"/>
                  <a:gd name="T18" fmla="*/ 0 w 48"/>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7">
                    <a:moveTo>
                      <a:pt x="0" y="4"/>
                    </a:moveTo>
                    <a:lnTo>
                      <a:pt x="2" y="9"/>
                    </a:lnTo>
                    <a:lnTo>
                      <a:pt x="40" y="37"/>
                    </a:lnTo>
                    <a:lnTo>
                      <a:pt x="48" y="28"/>
                    </a:lnTo>
                    <a:lnTo>
                      <a:pt x="10" y="0"/>
                    </a:lnTo>
                    <a:lnTo>
                      <a:pt x="13" y="4"/>
                    </a:lnTo>
                    <a:lnTo>
                      <a:pt x="0" y="4"/>
                    </a:lnTo>
                    <a:lnTo>
                      <a:pt x="0" y="6"/>
                    </a:lnTo>
                    <a:lnTo>
                      <a:pt x="2" y="9"/>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78" name="Freeform 586"/>
              <p:cNvSpPr>
                <a:spLocks/>
              </p:cNvSpPr>
              <p:nvPr/>
            </p:nvSpPr>
            <p:spPr bwMode="auto">
              <a:xfrm>
                <a:off x="4713" y="1660"/>
                <a:ext cx="11" cy="88"/>
              </a:xfrm>
              <a:custGeom>
                <a:avLst/>
                <a:gdLst>
                  <a:gd name="T0" fmla="*/ 23 w 31"/>
                  <a:gd name="T1" fmla="*/ 0 h 177"/>
                  <a:gd name="T2" fmla="*/ 18 w 31"/>
                  <a:gd name="T3" fmla="*/ 6 h 177"/>
                  <a:gd name="T4" fmla="*/ 0 w 31"/>
                  <a:gd name="T5" fmla="*/ 177 h 177"/>
                  <a:gd name="T6" fmla="*/ 13 w 31"/>
                  <a:gd name="T7" fmla="*/ 177 h 177"/>
                  <a:gd name="T8" fmla="*/ 31 w 31"/>
                  <a:gd name="T9" fmla="*/ 6 h 177"/>
                  <a:gd name="T10" fmla="*/ 26 w 31"/>
                  <a:gd name="T11" fmla="*/ 11 h 177"/>
                  <a:gd name="T12" fmla="*/ 23 w 31"/>
                  <a:gd name="T13" fmla="*/ 0 h 177"/>
                  <a:gd name="T14" fmla="*/ 18 w 31"/>
                  <a:gd name="T15" fmla="*/ 1 h 177"/>
                  <a:gd name="T16" fmla="*/ 18 w 31"/>
                  <a:gd name="T17" fmla="*/ 6 h 177"/>
                  <a:gd name="T18" fmla="*/ 23 w 31"/>
                  <a:gd name="T1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7">
                    <a:moveTo>
                      <a:pt x="23" y="0"/>
                    </a:moveTo>
                    <a:lnTo>
                      <a:pt x="18" y="6"/>
                    </a:lnTo>
                    <a:lnTo>
                      <a:pt x="0" y="177"/>
                    </a:lnTo>
                    <a:lnTo>
                      <a:pt x="13" y="177"/>
                    </a:lnTo>
                    <a:lnTo>
                      <a:pt x="31" y="6"/>
                    </a:lnTo>
                    <a:lnTo>
                      <a:pt x="26" y="11"/>
                    </a:lnTo>
                    <a:lnTo>
                      <a:pt x="23" y="0"/>
                    </a:lnTo>
                    <a:lnTo>
                      <a:pt x="18" y="1"/>
                    </a:lnTo>
                    <a:lnTo>
                      <a:pt x="18" y="6"/>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79" name="Freeform 587"/>
              <p:cNvSpPr>
                <a:spLocks/>
              </p:cNvSpPr>
              <p:nvPr/>
            </p:nvSpPr>
            <p:spPr bwMode="auto">
              <a:xfrm>
                <a:off x="4721" y="1453"/>
                <a:ext cx="662" cy="212"/>
              </a:xfrm>
              <a:custGeom>
                <a:avLst/>
                <a:gdLst>
                  <a:gd name="T0" fmla="*/ 1985 w 1985"/>
                  <a:gd name="T1" fmla="*/ 3 h 425"/>
                  <a:gd name="T2" fmla="*/ 1980 w 1985"/>
                  <a:gd name="T3" fmla="*/ 1 h 425"/>
                  <a:gd name="T4" fmla="*/ 0 w 1985"/>
                  <a:gd name="T5" fmla="*/ 414 h 425"/>
                  <a:gd name="T6" fmla="*/ 3 w 1985"/>
                  <a:gd name="T7" fmla="*/ 425 h 425"/>
                  <a:gd name="T8" fmla="*/ 1983 w 1985"/>
                  <a:gd name="T9" fmla="*/ 13 h 425"/>
                  <a:gd name="T10" fmla="*/ 1978 w 1985"/>
                  <a:gd name="T11" fmla="*/ 12 h 425"/>
                  <a:gd name="T12" fmla="*/ 1985 w 1985"/>
                  <a:gd name="T13" fmla="*/ 3 h 425"/>
                  <a:gd name="T14" fmla="*/ 1983 w 1985"/>
                  <a:gd name="T15" fmla="*/ 0 h 425"/>
                  <a:gd name="T16" fmla="*/ 1980 w 1985"/>
                  <a:gd name="T17" fmla="*/ 1 h 425"/>
                  <a:gd name="T18" fmla="*/ 1985 w 1985"/>
                  <a:gd name="T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5" h="425">
                    <a:moveTo>
                      <a:pt x="1985" y="3"/>
                    </a:moveTo>
                    <a:lnTo>
                      <a:pt x="1980" y="1"/>
                    </a:lnTo>
                    <a:lnTo>
                      <a:pt x="0" y="414"/>
                    </a:lnTo>
                    <a:lnTo>
                      <a:pt x="3" y="425"/>
                    </a:lnTo>
                    <a:lnTo>
                      <a:pt x="1983" y="13"/>
                    </a:lnTo>
                    <a:lnTo>
                      <a:pt x="1978" y="12"/>
                    </a:lnTo>
                    <a:lnTo>
                      <a:pt x="1985" y="3"/>
                    </a:lnTo>
                    <a:lnTo>
                      <a:pt x="1983" y="0"/>
                    </a:lnTo>
                    <a:lnTo>
                      <a:pt x="1980" y="1"/>
                    </a:lnTo>
                    <a:lnTo>
                      <a:pt x="198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80" name="Freeform 588"/>
              <p:cNvSpPr>
                <a:spLocks/>
              </p:cNvSpPr>
              <p:nvPr/>
            </p:nvSpPr>
            <p:spPr bwMode="auto">
              <a:xfrm>
                <a:off x="4709" y="1456"/>
                <a:ext cx="677" cy="292"/>
              </a:xfrm>
              <a:custGeom>
                <a:avLst/>
                <a:gdLst>
                  <a:gd name="T0" fmla="*/ 2018 w 2033"/>
                  <a:gd name="T1" fmla="*/ 0 h 584"/>
                  <a:gd name="T2" fmla="*/ 2033 w 2033"/>
                  <a:gd name="T3" fmla="*/ 234 h 584"/>
                  <a:gd name="T4" fmla="*/ 20 w 2033"/>
                  <a:gd name="T5" fmla="*/ 584 h 584"/>
                  <a:gd name="T6" fmla="*/ 0 w 2033"/>
                  <a:gd name="T7" fmla="*/ 383 h 584"/>
                  <a:gd name="T8" fmla="*/ 2018 w 2033"/>
                  <a:gd name="T9" fmla="*/ 0 h 584"/>
                </a:gdLst>
                <a:ahLst/>
                <a:cxnLst>
                  <a:cxn ang="0">
                    <a:pos x="T0" y="T1"/>
                  </a:cxn>
                  <a:cxn ang="0">
                    <a:pos x="T2" y="T3"/>
                  </a:cxn>
                  <a:cxn ang="0">
                    <a:pos x="T4" y="T5"/>
                  </a:cxn>
                  <a:cxn ang="0">
                    <a:pos x="T6" y="T7"/>
                  </a:cxn>
                  <a:cxn ang="0">
                    <a:pos x="T8" y="T9"/>
                  </a:cxn>
                </a:cxnLst>
                <a:rect l="0" t="0" r="r" b="b"/>
                <a:pathLst>
                  <a:path w="2033" h="584">
                    <a:moveTo>
                      <a:pt x="2018" y="0"/>
                    </a:moveTo>
                    <a:lnTo>
                      <a:pt x="2033" y="234"/>
                    </a:lnTo>
                    <a:lnTo>
                      <a:pt x="20" y="584"/>
                    </a:lnTo>
                    <a:lnTo>
                      <a:pt x="0" y="383"/>
                    </a:lnTo>
                    <a:lnTo>
                      <a:pt x="2018" y="0"/>
                    </a:lnTo>
                    <a:close/>
                  </a:path>
                </a:pathLst>
              </a:custGeom>
              <a:solidFill>
                <a:srgbClr val="66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81" name="Freeform 589"/>
              <p:cNvSpPr>
                <a:spLocks/>
              </p:cNvSpPr>
              <p:nvPr/>
            </p:nvSpPr>
            <p:spPr bwMode="auto">
              <a:xfrm>
                <a:off x="5379" y="1456"/>
                <a:ext cx="9" cy="120"/>
              </a:xfrm>
              <a:custGeom>
                <a:avLst/>
                <a:gdLst>
                  <a:gd name="T0" fmla="*/ 22 w 27"/>
                  <a:gd name="T1" fmla="*/ 239 h 239"/>
                  <a:gd name="T2" fmla="*/ 27 w 27"/>
                  <a:gd name="T3" fmla="*/ 234 h 239"/>
                  <a:gd name="T4" fmla="*/ 13 w 27"/>
                  <a:gd name="T5" fmla="*/ 0 h 239"/>
                  <a:gd name="T6" fmla="*/ 0 w 27"/>
                  <a:gd name="T7" fmla="*/ 0 h 239"/>
                  <a:gd name="T8" fmla="*/ 14 w 27"/>
                  <a:gd name="T9" fmla="*/ 234 h 239"/>
                  <a:gd name="T10" fmla="*/ 20 w 27"/>
                  <a:gd name="T11" fmla="*/ 228 h 239"/>
                  <a:gd name="T12" fmla="*/ 22 w 27"/>
                  <a:gd name="T13" fmla="*/ 239 h 239"/>
                  <a:gd name="T14" fmla="*/ 27 w 27"/>
                  <a:gd name="T15" fmla="*/ 238 h 239"/>
                  <a:gd name="T16" fmla="*/ 27 w 27"/>
                  <a:gd name="T17" fmla="*/ 234 h 239"/>
                  <a:gd name="T18" fmla="*/ 22 w 27"/>
                  <a:gd name="T19"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39">
                    <a:moveTo>
                      <a:pt x="22" y="239"/>
                    </a:moveTo>
                    <a:lnTo>
                      <a:pt x="27" y="234"/>
                    </a:lnTo>
                    <a:lnTo>
                      <a:pt x="13" y="0"/>
                    </a:lnTo>
                    <a:lnTo>
                      <a:pt x="0" y="0"/>
                    </a:lnTo>
                    <a:lnTo>
                      <a:pt x="14" y="234"/>
                    </a:lnTo>
                    <a:lnTo>
                      <a:pt x="20" y="228"/>
                    </a:lnTo>
                    <a:lnTo>
                      <a:pt x="22" y="239"/>
                    </a:lnTo>
                    <a:lnTo>
                      <a:pt x="27" y="238"/>
                    </a:lnTo>
                    <a:lnTo>
                      <a:pt x="27" y="234"/>
                    </a:lnTo>
                    <a:lnTo>
                      <a:pt x="22"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82" name="Freeform 590"/>
              <p:cNvSpPr>
                <a:spLocks/>
              </p:cNvSpPr>
              <p:nvPr/>
            </p:nvSpPr>
            <p:spPr bwMode="auto">
              <a:xfrm>
                <a:off x="4713" y="1570"/>
                <a:ext cx="674" cy="181"/>
              </a:xfrm>
              <a:custGeom>
                <a:avLst/>
                <a:gdLst>
                  <a:gd name="T0" fmla="*/ 0 w 2020"/>
                  <a:gd name="T1" fmla="*/ 356 h 363"/>
                  <a:gd name="T2" fmla="*/ 7 w 2020"/>
                  <a:gd name="T3" fmla="*/ 362 h 363"/>
                  <a:gd name="T4" fmla="*/ 2020 w 2020"/>
                  <a:gd name="T5" fmla="*/ 11 h 363"/>
                  <a:gd name="T6" fmla="*/ 2018 w 2020"/>
                  <a:gd name="T7" fmla="*/ 0 h 363"/>
                  <a:gd name="T8" fmla="*/ 5 w 2020"/>
                  <a:gd name="T9" fmla="*/ 351 h 363"/>
                  <a:gd name="T10" fmla="*/ 13 w 2020"/>
                  <a:gd name="T11" fmla="*/ 356 h 363"/>
                  <a:gd name="T12" fmla="*/ 0 w 2020"/>
                  <a:gd name="T13" fmla="*/ 356 h 363"/>
                  <a:gd name="T14" fmla="*/ 1 w 2020"/>
                  <a:gd name="T15" fmla="*/ 363 h 363"/>
                  <a:gd name="T16" fmla="*/ 7 w 2020"/>
                  <a:gd name="T17" fmla="*/ 362 h 363"/>
                  <a:gd name="T18" fmla="*/ 0 w 2020"/>
                  <a:gd name="T19" fmla="*/ 35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0" h="363">
                    <a:moveTo>
                      <a:pt x="0" y="356"/>
                    </a:moveTo>
                    <a:lnTo>
                      <a:pt x="7" y="362"/>
                    </a:lnTo>
                    <a:lnTo>
                      <a:pt x="2020" y="11"/>
                    </a:lnTo>
                    <a:lnTo>
                      <a:pt x="2018" y="0"/>
                    </a:lnTo>
                    <a:lnTo>
                      <a:pt x="5" y="351"/>
                    </a:lnTo>
                    <a:lnTo>
                      <a:pt x="13" y="356"/>
                    </a:lnTo>
                    <a:lnTo>
                      <a:pt x="0" y="356"/>
                    </a:lnTo>
                    <a:lnTo>
                      <a:pt x="1" y="363"/>
                    </a:lnTo>
                    <a:lnTo>
                      <a:pt x="7" y="362"/>
                    </a:lnTo>
                    <a:lnTo>
                      <a:pt x="0"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83" name="Freeform 591"/>
              <p:cNvSpPr>
                <a:spLocks/>
              </p:cNvSpPr>
              <p:nvPr/>
            </p:nvSpPr>
            <p:spPr bwMode="auto">
              <a:xfrm>
                <a:off x="4707" y="1645"/>
                <a:ext cx="11" cy="103"/>
              </a:xfrm>
              <a:custGeom>
                <a:avLst/>
                <a:gdLst>
                  <a:gd name="T0" fmla="*/ 5 w 33"/>
                  <a:gd name="T1" fmla="*/ 0 h 206"/>
                  <a:gd name="T2" fmla="*/ 0 w 33"/>
                  <a:gd name="T3" fmla="*/ 5 h 206"/>
                  <a:gd name="T4" fmla="*/ 20 w 33"/>
                  <a:gd name="T5" fmla="*/ 206 h 206"/>
                  <a:gd name="T6" fmla="*/ 33 w 33"/>
                  <a:gd name="T7" fmla="*/ 206 h 206"/>
                  <a:gd name="T8" fmla="*/ 13 w 33"/>
                  <a:gd name="T9" fmla="*/ 5 h 206"/>
                  <a:gd name="T10" fmla="*/ 8 w 33"/>
                  <a:gd name="T11" fmla="*/ 11 h 206"/>
                  <a:gd name="T12" fmla="*/ 5 w 33"/>
                  <a:gd name="T13" fmla="*/ 0 h 206"/>
                  <a:gd name="T14" fmla="*/ 0 w 33"/>
                  <a:gd name="T15" fmla="*/ 1 h 206"/>
                  <a:gd name="T16" fmla="*/ 0 w 33"/>
                  <a:gd name="T17" fmla="*/ 5 h 206"/>
                  <a:gd name="T18" fmla="*/ 5 w 33"/>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06">
                    <a:moveTo>
                      <a:pt x="5" y="0"/>
                    </a:moveTo>
                    <a:lnTo>
                      <a:pt x="0" y="5"/>
                    </a:lnTo>
                    <a:lnTo>
                      <a:pt x="20" y="206"/>
                    </a:lnTo>
                    <a:lnTo>
                      <a:pt x="33" y="206"/>
                    </a:lnTo>
                    <a:lnTo>
                      <a:pt x="13" y="5"/>
                    </a:lnTo>
                    <a:lnTo>
                      <a:pt x="8" y="11"/>
                    </a:lnTo>
                    <a:lnTo>
                      <a:pt x="5" y="0"/>
                    </a:lnTo>
                    <a:lnTo>
                      <a:pt x="0" y="1"/>
                    </a:lnTo>
                    <a:lnTo>
                      <a:pt x="0" y="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84" name="Freeform 592"/>
              <p:cNvSpPr>
                <a:spLocks/>
              </p:cNvSpPr>
              <p:nvPr/>
            </p:nvSpPr>
            <p:spPr bwMode="auto">
              <a:xfrm>
                <a:off x="4708" y="1453"/>
                <a:ext cx="676" cy="198"/>
              </a:xfrm>
              <a:custGeom>
                <a:avLst/>
                <a:gdLst>
                  <a:gd name="T0" fmla="*/ 2026 w 2026"/>
                  <a:gd name="T1" fmla="*/ 7 h 396"/>
                  <a:gd name="T2" fmla="*/ 2018 w 2026"/>
                  <a:gd name="T3" fmla="*/ 1 h 396"/>
                  <a:gd name="T4" fmla="*/ 0 w 2026"/>
                  <a:gd name="T5" fmla="*/ 385 h 396"/>
                  <a:gd name="T6" fmla="*/ 3 w 2026"/>
                  <a:gd name="T7" fmla="*/ 396 h 396"/>
                  <a:gd name="T8" fmla="*/ 2021 w 2026"/>
                  <a:gd name="T9" fmla="*/ 13 h 396"/>
                  <a:gd name="T10" fmla="*/ 2013 w 2026"/>
                  <a:gd name="T11" fmla="*/ 7 h 396"/>
                  <a:gd name="T12" fmla="*/ 2026 w 2026"/>
                  <a:gd name="T13" fmla="*/ 7 h 396"/>
                  <a:gd name="T14" fmla="*/ 2026 w 2026"/>
                  <a:gd name="T15" fmla="*/ 0 h 396"/>
                  <a:gd name="T16" fmla="*/ 2018 w 2026"/>
                  <a:gd name="T17" fmla="*/ 1 h 396"/>
                  <a:gd name="T18" fmla="*/ 2026 w 2026"/>
                  <a:gd name="T19" fmla="*/ 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6" h="396">
                    <a:moveTo>
                      <a:pt x="2026" y="7"/>
                    </a:moveTo>
                    <a:lnTo>
                      <a:pt x="2018" y="1"/>
                    </a:lnTo>
                    <a:lnTo>
                      <a:pt x="0" y="385"/>
                    </a:lnTo>
                    <a:lnTo>
                      <a:pt x="3" y="396"/>
                    </a:lnTo>
                    <a:lnTo>
                      <a:pt x="2021" y="13"/>
                    </a:lnTo>
                    <a:lnTo>
                      <a:pt x="2013" y="7"/>
                    </a:lnTo>
                    <a:lnTo>
                      <a:pt x="2026" y="7"/>
                    </a:lnTo>
                    <a:lnTo>
                      <a:pt x="2026" y="0"/>
                    </a:lnTo>
                    <a:lnTo>
                      <a:pt x="2018" y="1"/>
                    </a:lnTo>
                    <a:lnTo>
                      <a:pt x="202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85" name="Freeform 593"/>
              <p:cNvSpPr>
                <a:spLocks/>
              </p:cNvSpPr>
              <p:nvPr/>
            </p:nvSpPr>
            <p:spPr bwMode="auto">
              <a:xfrm>
                <a:off x="4941" y="1342"/>
                <a:ext cx="139" cy="169"/>
              </a:xfrm>
              <a:custGeom>
                <a:avLst/>
                <a:gdLst>
                  <a:gd name="T0" fmla="*/ 19 w 418"/>
                  <a:gd name="T1" fmla="*/ 326 h 337"/>
                  <a:gd name="T2" fmla="*/ 25 w 418"/>
                  <a:gd name="T3" fmla="*/ 283 h 337"/>
                  <a:gd name="T4" fmla="*/ 29 w 418"/>
                  <a:gd name="T5" fmla="*/ 244 h 337"/>
                  <a:gd name="T6" fmla="*/ 31 w 418"/>
                  <a:gd name="T7" fmla="*/ 209 h 337"/>
                  <a:gd name="T8" fmla="*/ 31 w 418"/>
                  <a:gd name="T9" fmla="*/ 175 h 337"/>
                  <a:gd name="T10" fmla="*/ 29 w 418"/>
                  <a:gd name="T11" fmla="*/ 141 h 337"/>
                  <a:gd name="T12" fmla="*/ 23 w 418"/>
                  <a:gd name="T13" fmla="*/ 106 h 337"/>
                  <a:gd name="T14" fmla="*/ 14 w 418"/>
                  <a:gd name="T15" fmla="*/ 69 h 337"/>
                  <a:gd name="T16" fmla="*/ 0 w 418"/>
                  <a:gd name="T17" fmla="*/ 26 h 337"/>
                  <a:gd name="T18" fmla="*/ 27 w 418"/>
                  <a:gd name="T19" fmla="*/ 22 h 337"/>
                  <a:gd name="T20" fmla="*/ 52 w 418"/>
                  <a:gd name="T21" fmla="*/ 18 h 337"/>
                  <a:gd name="T22" fmla="*/ 77 w 418"/>
                  <a:gd name="T23" fmla="*/ 15 h 337"/>
                  <a:gd name="T24" fmla="*/ 101 w 418"/>
                  <a:gd name="T25" fmla="*/ 12 h 337"/>
                  <a:gd name="T26" fmla="*/ 123 w 418"/>
                  <a:gd name="T27" fmla="*/ 9 h 337"/>
                  <a:gd name="T28" fmla="*/ 146 w 418"/>
                  <a:gd name="T29" fmla="*/ 7 h 337"/>
                  <a:gd name="T30" fmla="*/ 168 w 418"/>
                  <a:gd name="T31" fmla="*/ 5 h 337"/>
                  <a:gd name="T32" fmla="*/ 190 w 418"/>
                  <a:gd name="T33" fmla="*/ 4 h 337"/>
                  <a:gd name="T34" fmla="*/ 211 w 418"/>
                  <a:gd name="T35" fmla="*/ 3 h 337"/>
                  <a:gd name="T36" fmla="*/ 234 w 418"/>
                  <a:gd name="T37" fmla="*/ 1 h 337"/>
                  <a:gd name="T38" fmla="*/ 257 w 418"/>
                  <a:gd name="T39" fmla="*/ 0 h 337"/>
                  <a:gd name="T40" fmla="*/ 281 w 418"/>
                  <a:gd name="T41" fmla="*/ 0 h 337"/>
                  <a:gd name="T42" fmla="*/ 305 w 418"/>
                  <a:gd name="T43" fmla="*/ 0 h 337"/>
                  <a:gd name="T44" fmla="*/ 331 w 418"/>
                  <a:gd name="T45" fmla="*/ 1 h 337"/>
                  <a:gd name="T46" fmla="*/ 357 w 418"/>
                  <a:gd name="T47" fmla="*/ 1 h 337"/>
                  <a:gd name="T48" fmla="*/ 386 w 418"/>
                  <a:gd name="T49" fmla="*/ 3 h 337"/>
                  <a:gd name="T50" fmla="*/ 400 w 418"/>
                  <a:gd name="T51" fmla="*/ 43 h 337"/>
                  <a:gd name="T52" fmla="*/ 410 w 418"/>
                  <a:gd name="T53" fmla="*/ 82 h 337"/>
                  <a:gd name="T54" fmla="*/ 415 w 418"/>
                  <a:gd name="T55" fmla="*/ 121 h 337"/>
                  <a:gd name="T56" fmla="*/ 418 w 418"/>
                  <a:gd name="T57" fmla="*/ 159 h 337"/>
                  <a:gd name="T58" fmla="*/ 416 w 418"/>
                  <a:gd name="T59" fmla="*/ 199 h 337"/>
                  <a:gd name="T60" fmla="*/ 411 w 418"/>
                  <a:gd name="T61" fmla="*/ 238 h 337"/>
                  <a:gd name="T62" fmla="*/ 404 w 418"/>
                  <a:gd name="T63" fmla="*/ 279 h 337"/>
                  <a:gd name="T64" fmla="*/ 395 w 418"/>
                  <a:gd name="T65" fmla="*/ 321 h 337"/>
                  <a:gd name="T66" fmla="*/ 376 w 418"/>
                  <a:gd name="T67" fmla="*/ 323 h 337"/>
                  <a:gd name="T68" fmla="*/ 354 w 418"/>
                  <a:gd name="T69" fmla="*/ 325 h 337"/>
                  <a:gd name="T70" fmla="*/ 333 w 418"/>
                  <a:gd name="T71" fmla="*/ 327 h 337"/>
                  <a:gd name="T72" fmla="*/ 311 w 418"/>
                  <a:gd name="T73" fmla="*/ 330 h 337"/>
                  <a:gd name="T74" fmla="*/ 290 w 418"/>
                  <a:gd name="T75" fmla="*/ 331 h 337"/>
                  <a:gd name="T76" fmla="*/ 268 w 418"/>
                  <a:gd name="T77" fmla="*/ 333 h 337"/>
                  <a:gd name="T78" fmla="*/ 244 w 418"/>
                  <a:gd name="T79" fmla="*/ 335 h 337"/>
                  <a:gd name="T80" fmla="*/ 222 w 418"/>
                  <a:gd name="T81" fmla="*/ 336 h 337"/>
                  <a:gd name="T82" fmla="*/ 197 w 418"/>
                  <a:gd name="T83" fmla="*/ 337 h 337"/>
                  <a:gd name="T84" fmla="*/ 173 w 418"/>
                  <a:gd name="T85" fmla="*/ 337 h 337"/>
                  <a:gd name="T86" fmla="*/ 148 w 418"/>
                  <a:gd name="T87" fmla="*/ 337 h 337"/>
                  <a:gd name="T88" fmla="*/ 123 w 418"/>
                  <a:gd name="T89" fmla="*/ 336 h 337"/>
                  <a:gd name="T90" fmla="*/ 98 w 418"/>
                  <a:gd name="T91" fmla="*/ 335 h 337"/>
                  <a:gd name="T92" fmla="*/ 72 w 418"/>
                  <a:gd name="T93" fmla="*/ 333 h 337"/>
                  <a:gd name="T94" fmla="*/ 46 w 418"/>
                  <a:gd name="T95" fmla="*/ 331 h 337"/>
                  <a:gd name="T96" fmla="*/ 19 w 418"/>
                  <a:gd name="T9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8" h="337">
                    <a:moveTo>
                      <a:pt x="19" y="326"/>
                    </a:moveTo>
                    <a:lnTo>
                      <a:pt x="25" y="283"/>
                    </a:lnTo>
                    <a:lnTo>
                      <a:pt x="29" y="244"/>
                    </a:lnTo>
                    <a:lnTo>
                      <a:pt x="31" y="209"/>
                    </a:lnTo>
                    <a:lnTo>
                      <a:pt x="31" y="175"/>
                    </a:lnTo>
                    <a:lnTo>
                      <a:pt x="29" y="141"/>
                    </a:lnTo>
                    <a:lnTo>
                      <a:pt x="23" y="106"/>
                    </a:lnTo>
                    <a:lnTo>
                      <a:pt x="14" y="69"/>
                    </a:lnTo>
                    <a:lnTo>
                      <a:pt x="0" y="26"/>
                    </a:lnTo>
                    <a:lnTo>
                      <a:pt x="27" y="22"/>
                    </a:lnTo>
                    <a:lnTo>
                      <a:pt x="52" y="18"/>
                    </a:lnTo>
                    <a:lnTo>
                      <a:pt x="77" y="15"/>
                    </a:lnTo>
                    <a:lnTo>
                      <a:pt x="101" y="12"/>
                    </a:lnTo>
                    <a:lnTo>
                      <a:pt x="123" y="9"/>
                    </a:lnTo>
                    <a:lnTo>
                      <a:pt x="146" y="7"/>
                    </a:lnTo>
                    <a:lnTo>
                      <a:pt x="168" y="5"/>
                    </a:lnTo>
                    <a:lnTo>
                      <a:pt x="190" y="4"/>
                    </a:lnTo>
                    <a:lnTo>
                      <a:pt x="211" y="3"/>
                    </a:lnTo>
                    <a:lnTo>
                      <a:pt x="234" y="1"/>
                    </a:lnTo>
                    <a:lnTo>
                      <a:pt x="257" y="0"/>
                    </a:lnTo>
                    <a:lnTo>
                      <a:pt x="281" y="0"/>
                    </a:lnTo>
                    <a:lnTo>
                      <a:pt x="305" y="0"/>
                    </a:lnTo>
                    <a:lnTo>
                      <a:pt x="331" y="1"/>
                    </a:lnTo>
                    <a:lnTo>
                      <a:pt x="357" y="1"/>
                    </a:lnTo>
                    <a:lnTo>
                      <a:pt x="386" y="3"/>
                    </a:lnTo>
                    <a:lnTo>
                      <a:pt x="400" y="43"/>
                    </a:lnTo>
                    <a:lnTo>
                      <a:pt x="410" y="82"/>
                    </a:lnTo>
                    <a:lnTo>
                      <a:pt x="415" y="121"/>
                    </a:lnTo>
                    <a:lnTo>
                      <a:pt x="418" y="159"/>
                    </a:lnTo>
                    <a:lnTo>
                      <a:pt x="416" y="199"/>
                    </a:lnTo>
                    <a:lnTo>
                      <a:pt x="411" y="238"/>
                    </a:lnTo>
                    <a:lnTo>
                      <a:pt x="404" y="279"/>
                    </a:lnTo>
                    <a:lnTo>
                      <a:pt x="395" y="321"/>
                    </a:lnTo>
                    <a:lnTo>
                      <a:pt x="376" y="323"/>
                    </a:lnTo>
                    <a:lnTo>
                      <a:pt x="354" y="325"/>
                    </a:lnTo>
                    <a:lnTo>
                      <a:pt x="333" y="327"/>
                    </a:lnTo>
                    <a:lnTo>
                      <a:pt x="311" y="330"/>
                    </a:lnTo>
                    <a:lnTo>
                      <a:pt x="290" y="331"/>
                    </a:lnTo>
                    <a:lnTo>
                      <a:pt x="268" y="333"/>
                    </a:lnTo>
                    <a:lnTo>
                      <a:pt x="244" y="335"/>
                    </a:lnTo>
                    <a:lnTo>
                      <a:pt x="222" y="336"/>
                    </a:lnTo>
                    <a:lnTo>
                      <a:pt x="197" y="337"/>
                    </a:lnTo>
                    <a:lnTo>
                      <a:pt x="173" y="337"/>
                    </a:lnTo>
                    <a:lnTo>
                      <a:pt x="148" y="337"/>
                    </a:lnTo>
                    <a:lnTo>
                      <a:pt x="123" y="336"/>
                    </a:lnTo>
                    <a:lnTo>
                      <a:pt x="98" y="335"/>
                    </a:lnTo>
                    <a:lnTo>
                      <a:pt x="72" y="333"/>
                    </a:lnTo>
                    <a:lnTo>
                      <a:pt x="46" y="331"/>
                    </a:lnTo>
                    <a:lnTo>
                      <a:pt x="19" y="326"/>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86" name="Freeform 594"/>
              <p:cNvSpPr>
                <a:spLocks/>
              </p:cNvSpPr>
              <p:nvPr/>
            </p:nvSpPr>
            <p:spPr bwMode="auto">
              <a:xfrm>
                <a:off x="4938" y="1352"/>
                <a:ext cx="16" cy="153"/>
              </a:xfrm>
              <a:custGeom>
                <a:avLst/>
                <a:gdLst>
                  <a:gd name="T0" fmla="*/ 9 w 47"/>
                  <a:gd name="T1" fmla="*/ 0 h 305"/>
                  <a:gd name="T2" fmla="*/ 2 w 47"/>
                  <a:gd name="T3" fmla="*/ 6 h 305"/>
                  <a:gd name="T4" fmla="*/ 17 w 47"/>
                  <a:gd name="T5" fmla="*/ 49 h 305"/>
                  <a:gd name="T6" fmla="*/ 26 w 47"/>
                  <a:gd name="T7" fmla="*/ 85 h 305"/>
                  <a:gd name="T8" fmla="*/ 31 w 47"/>
                  <a:gd name="T9" fmla="*/ 120 h 305"/>
                  <a:gd name="T10" fmla="*/ 34 w 47"/>
                  <a:gd name="T11" fmla="*/ 154 h 305"/>
                  <a:gd name="T12" fmla="*/ 34 w 47"/>
                  <a:gd name="T13" fmla="*/ 188 h 305"/>
                  <a:gd name="T14" fmla="*/ 31 w 47"/>
                  <a:gd name="T15" fmla="*/ 223 h 305"/>
                  <a:gd name="T16" fmla="*/ 27 w 47"/>
                  <a:gd name="T17" fmla="*/ 262 h 305"/>
                  <a:gd name="T18" fmla="*/ 22 w 47"/>
                  <a:gd name="T19" fmla="*/ 305 h 305"/>
                  <a:gd name="T20" fmla="*/ 35 w 47"/>
                  <a:gd name="T21" fmla="*/ 305 h 305"/>
                  <a:gd name="T22" fmla="*/ 40 w 47"/>
                  <a:gd name="T23" fmla="*/ 262 h 305"/>
                  <a:gd name="T24" fmla="*/ 44 w 47"/>
                  <a:gd name="T25" fmla="*/ 223 h 305"/>
                  <a:gd name="T26" fmla="*/ 47 w 47"/>
                  <a:gd name="T27" fmla="*/ 188 h 305"/>
                  <a:gd name="T28" fmla="*/ 47 w 47"/>
                  <a:gd name="T29" fmla="*/ 154 h 305"/>
                  <a:gd name="T30" fmla="*/ 44 w 47"/>
                  <a:gd name="T31" fmla="*/ 120 h 305"/>
                  <a:gd name="T32" fmla="*/ 39 w 47"/>
                  <a:gd name="T33" fmla="*/ 85 h 305"/>
                  <a:gd name="T34" fmla="*/ 30 w 47"/>
                  <a:gd name="T35" fmla="*/ 47 h 305"/>
                  <a:gd name="T36" fmla="*/ 15 w 47"/>
                  <a:gd name="T37" fmla="*/ 4 h 305"/>
                  <a:gd name="T38" fmla="*/ 9 w 47"/>
                  <a:gd name="T39" fmla="*/ 11 h 305"/>
                  <a:gd name="T40" fmla="*/ 9 w 47"/>
                  <a:gd name="T41" fmla="*/ 0 h 305"/>
                  <a:gd name="T42" fmla="*/ 0 w 47"/>
                  <a:gd name="T43" fmla="*/ 1 h 305"/>
                  <a:gd name="T44" fmla="*/ 2 w 47"/>
                  <a:gd name="T45" fmla="*/ 6 h 305"/>
                  <a:gd name="T46" fmla="*/ 9 w 47"/>
                  <a:gd name="T4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305">
                    <a:moveTo>
                      <a:pt x="9" y="0"/>
                    </a:moveTo>
                    <a:lnTo>
                      <a:pt x="2" y="6"/>
                    </a:lnTo>
                    <a:lnTo>
                      <a:pt x="17" y="49"/>
                    </a:lnTo>
                    <a:lnTo>
                      <a:pt x="26" y="85"/>
                    </a:lnTo>
                    <a:lnTo>
                      <a:pt x="31" y="120"/>
                    </a:lnTo>
                    <a:lnTo>
                      <a:pt x="34" y="154"/>
                    </a:lnTo>
                    <a:lnTo>
                      <a:pt x="34" y="188"/>
                    </a:lnTo>
                    <a:lnTo>
                      <a:pt x="31" y="223"/>
                    </a:lnTo>
                    <a:lnTo>
                      <a:pt x="27" y="262"/>
                    </a:lnTo>
                    <a:lnTo>
                      <a:pt x="22" y="305"/>
                    </a:lnTo>
                    <a:lnTo>
                      <a:pt x="35" y="305"/>
                    </a:lnTo>
                    <a:lnTo>
                      <a:pt x="40" y="262"/>
                    </a:lnTo>
                    <a:lnTo>
                      <a:pt x="44" y="223"/>
                    </a:lnTo>
                    <a:lnTo>
                      <a:pt x="47" y="188"/>
                    </a:lnTo>
                    <a:lnTo>
                      <a:pt x="47" y="154"/>
                    </a:lnTo>
                    <a:lnTo>
                      <a:pt x="44" y="120"/>
                    </a:lnTo>
                    <a:lnTo>
                      <a:pt x="39" y="85"/>
                    </a:lnTo>
                    <a:lnTo>
                      <a:pt x="30" y="47"/>
                    </a:lnTo>
                    <a:lnTo>
                      <a:pt x="15" y="4"/>
                    </a:lnTo>
                    <a:lnTo>
                      <a:pt x="9" y="11"/>
                    </a:lnTo>
                    <a:lnTo>
                      <a:pt x="9" y="0"/>
                    </a:lnTo>
                    <a:lnTo>
                      <a:pt x="0" y="1"/>
                    </a:lnTo>
                    <a:lnTo>
                      <a:pt x="2"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87" name="Freeform 595"/>
              <p:cNvSpPr>
                <a:spLocks/>
              </p:cNvSpPr>
              <p:nvPr/>
            </p:nvSpPr>
            <p:spPr bwMode="auto">
              <a:xfrm>
                <a:off x="4941" y="1339"/>
                <a:ext cx="131" cy="19"/>
              </a:xfrm>
              <a:custGeom>
                <a:avLst/>
                <a:gdLst>
                  <a:gd name="T0" fmla="*/ 393 w 393"/>
                  <a:gd name="T1" fmla="*/ 6 h 37"/>
                  <a:gd name="T2" fmla="*/ 386 w 393"/>
                  <a:gd name="T3" fmla="*/ 2 h 37"/>
                  <a:gd name="T4" fmla="*/ 357 w 393"/>
                  <a:gd name="T5" fmla="*/ 1 h 37"/>
                  <a:gd name="T6" fmla="*/ 331 w 393"/>
                  <a:gd name="T7" fmla="*/ 1 h 37"/>
                  <a:gd name="T8" fmla="*/ 305 w 393"/>
                  <a:gd name="T9" fmla="*/ 0 h 37"/>
                  <a:gd name="T10" fmla="*/ 281 w 393"/>
                  <a:gd name="T11" fmla="*/ 0 h 37"/>
                  <a:gd name="T12" fmla="*/ 257 w 393"/>
                  <a:gd name="T13" fmla="*/ 0 h 37"/>
                  <a:gd name="T14" fmla="*/ 234 w 393"/>
                  <a:gd name="T15" fmla="*/ 1 h 37"/>
                  <a:gd name="T16" fmla="*/ 211 w 393"/>
                  <a:gd name="T17" fmla="*/ 2 h 37"/>
                  <a:gd name="T18" fmla="*/ 190 w 393"/>
                  <a:gd name="T19" fmla="*/ 3 h 37"/>
                  <a:gd name="T20" fmla="*/ 168 w 393"/>
                  <a:gd name="T21" fmla="*/ 4 h 37"/>
                  <a:gd name="T22" fmla="*/ 146 w 393"/>
                  <a:gd name="T23" fmla="*/ 6 h 37"/>
                  <a:gd name="T24" fmla="*/ 123 w 393"/>
                  <a:gd name="T25" fmla="*/ 9 h 37"/>
                  <a:gd name="T26" fmla="*/ 101 w 393"/>
                  <a:gd name="T27" fmla="*/ 11 h 37"/>
                  <a:gd name="T28" fmla="*/ 77 w 393"/>
                  <a:gd name="T29" fmla="*/ 14 h 37"/>
                  <a:gd name="T30" fmla="*/ 52 w 393"/>
                  <a:gd name="T31" fmla="*/ 18 h 37"/>
                  <a:gd name="T32" fmla="*/ 27 w 393"/>
                  <a:gd name="T33" fmla="*/ 21 h 37"/>
                  <a:gd name="T34" fmla="*/ 0 w 393"/>
                  <a:gd name="T35" fmla="*/ 26 h 37"/>
                  <a:gd name="T36" fmla="*/ 0 w 393"/>
                  <a:gd name="T37" fmla="*/ 37 h 37"/>
                  <a:gd name="T38" fmla="*/ 27 w 393"/>
                  <a:gd name="T39" fmla="*/ 32 h 37"/>
                  <a:gd name="T40" fmla="*/ 52 w 393"/>
                  <a:gd name="T41" fmla="*/ 29 h 37"/>
                  <a:gd name="T42" fmla="*/ 77 w 393"/>
                  <a:gd name="T43" fmla="*/ 26 h 37"/>
                  <a:gd name="T44" fmla="*/ 101 w 393"/>
                  <a:gd name="T45" fmla="*/ 22 h 37"/>
                  <a:gd name="T46" fmla="*/ 123 w 393"/>
                  <a:gd name="T47" fmla="*/ 20 h 37"/>
                  <a:gd name="T48" fmla="*/ 146 w 393"/>
                  <a:gd name="T49" fmla="*/ 18 h 37"/>
                  <a:gd name="T50" fmla="*/ 168 w 393"/>
                  <a:gd name="T51" fmla="*/ 15 h 37"/>
                  <a:gd name="T52" fmla="*/ 190 w 393"/>
                  <a:gd name="T53" fmla="*/ 14 h 37"/>
                  <a:gd name="T54" fmla="*/ 211 w 393"/>
                  <a:gd name="T55" fmla="*/ 13 h 37"/>
                  <a:gd name="T56" fmla="*/ 234 w 393"/>
                  <a:gd name="T57" fmla="*/ 12 h 37"/>
                  <a:gd name="T58" fmla="*/ 257 w 393"/>
                  <a:gd name="T59" fmla="*/ 11 h 37"/>
                  <a:gd name="T60" fmla="*/ 281 w 393"/>
                  <a:gd name="T61" fmla="*/ 11 h 37"/>
                  <a:gd name="T62" fmla="*/ 305 w 393"/>
                  <a:gd name="T63" fmla="*/ 11 h 37"/>
                  <a:gd name="T64" fmla="*/ 331 w 393"/>
                  <a:gd name="T65" fmla="*/ 12 h 37"/>
                  <a:gd name="T66" fmla="*/ 357 w 393"/>
                  <a:gd name="T67" fmla="*/ 12 h 37"/>
                  <a:gd name="T68" fmla="*/ 386 w 393"/>
                  <a:gd name="T69" fmla="*/ 13 h 37"/>
                  <a:gd name="T70" fmla="*/ 379 w 393"/>
                  <a:gd name="T71" fmla="*/ 9 h 37"/>
                  <a:gd name="T72" fmla="*/ 393 w 393"/>
                  <a:gd name="T73" fmla="*/ 6 h 37"/>
                  <a:gd name="T74" fmla="*/ 390 w 393"/>
                  <a:gd name="T75" fmla="*/ 2 h 37"/>
                  <a:gd name="T76" fmla="*/ 386 w 393"/>
                  <a:gd name="T77" fmla="*/ 2 h 37"/>
                  <a:gd name="T78" fmla="*/ 393 w 393"/>
                  <a:gd name="T7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 h="37">
                    <a:moveTo>
                      <a:pt x="393" y="6"/>
                    </a:moveTo>
                    <a:lnTo>
                      <a:pt x="386" y="2"/>
                    </a:lnTo>
                    <a:lnTo>
                      <a:pt x="357" y="1"/>
                    </a:lnTo>
                    <a:lnTo>
                      <a:pt x="331" y="1"/>
                    </a:lnTo>
                    <a:lnTo>
                      <a:pt x="305" y="0"/>
                    </a:lnTo>
                    <a:lnTo>
                      <a:pt x="281" y="0"/>
                    </a:lnTo>
                    <a:lnTo>
                      <a:pt x="257" y="0"/>
                    </a:lnTo>
                    <a:lnTo>
                      <a:pt x="234" y="1"/>
                    </a:lnTo>
                    <a:lnTo>
                      <a:pt x="211" y="2"/>
                    </a:lnTo>
                    <a:lnTo>
                      <a:pt x="190" y="3"/>
                    </a:lnTo>
                    <a:lnTo>
                      <a:pt x="168" y="4"/>
                    </a:lnTo>
                    <a:lnTo>
                      <a:pt x="146" y="6"/>
                    </a:lnTo>
                    <a:lnTo>
                      <a:pt x="123" y="9"/>
                    </a:lnTo>
                    <a:lnTo>
                      <a:pt x="101" y="11"/>
                    </a:lnTo>
                    <a:lnTo>
                      <a:pt x="77" y="14"/>
                    </a:lnTo>
                    <a:lnTo>
                      <a:pt x="52" y="18"/>
                    </a:lnTo>
                    <a:lnTo>
                      <a:pt x="27" y="21"/>
                    </a:lnTo>
                    <a:lnTo>
                      <a:pt x="0" y="26"/>
                    </a:lnTo>
                    <a:lnTo>
                      <a:pt x="0" y="37"/>
                    </a:lnTo>
                    <a:lnTo>
                      <a:pt x="27" y="32"/>
                    </a:lnTo>
                    <a:lnTo>
                      <a:pt x="52" y="29"/>
                    </a:lnTo>
                    <a:lnTo>
                      <a:pt x="77" y="26"/>
                    </a:lnTo>
                    <a:lnTo>
                      <a:pt x="101" y="22"/>
                    </a:lnTo>
                    <a:lnTo>
                      <a:pt x="123" y="20"/>
                    </a:lnTo>
                    <a:lnTo>
                      <a:pt x="146" y="18"/>
                    </a:lnTo>
                    <a:lnTo>
                      <a:pt x="168" y="15"/>
                    </a:lnTo>
                    <a:lnTo>
                      <a:pt x="190" y="14"/>
                    </a:lnTo>
                    <a:lnTo>
                      <a:pt x="211" y="13"/>
                    </a:lnTo>
                    <a:lnTo>
                      <a:pt x="234" y="12"/>
                    </a:lnTo>
                    <a:lnTo>
                      <a:pt x="257" y="11"/>
                    </a:lnTo>
                    <a:lnTo>
                      <a:pt x="281" y="11"/>
                    </a:lnTo>
                    <a:lnTo>
                      <a:pt x="305" y="11"/>
                    </a:lnTo>
                    <a:lnTo>
                      <a:pt x="331" y="12"/>
                    </a:lnTo>
                    <a:lnTo>
                      <a:pt x="357" y="12"/>
                    </a:lnTo>
                    <a:lnTo>
                      <a:pt x="386" y="13"/>
                    </a:lnTo>
                    <a:lnTo>
                      <a:pt x="379" y="9"/>
                    </a:lnTo>
                    <a:lnTo>
                      <a:pt x="393" y="6"/>
                    </a:lnTo>
                    <a:lnTo>
                      <a:pt x="390" y="2"/>
                    </a:lnTo>
                    <a:lnTo>
                      <a:pt x="386" y="2"/>
                    </a:lnTo>
                    <a:lnTo>
                      <a:pt x="3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88" name="Freeform 596"/>
              <p:cNvSpPr>
                <a:spLocks/>
              </p:cNvSpPr>
              <p:nvPr/>
            </p:nvSpPr>
            <p:spPr bwMode="auto">
              <a:xfrm>
                <a:off x="5067" y="1343"/>
                <a:ext cx="15" cy="162"/>
              </a:xfrm>
              <a:custGeom>
                <a:avLst/>
                <a:gdLst>
                  <a:gd name="T0" fmla="*/ 16 w 45"/>
                  <a:gd name="T1" fmla="*/ 325 h 325"/>
                  <a:gd name="T2" fmla="*/ 23 w 45"/>
                  <a:gd name="T3" fmla="*/ 321 h 325"/>
                  <a:gd name="T4" fmla="*/ 32 w 45"/>
                  <a:gd name="T5" fmla="*/ 278 h 325"/>
                  <a:gd name="T6" fmla="*/ 39 w 45"/>
                  <a:gd name="T7" fmla="*/ 237 h 325"/>
                  <a:gd name="T8" fmla="*/ 44 w 45"/>
                  <a:gd name="T9" fmla="*/ 198 h 325"/>
                  <a:gd name="T10" fmla="*/ 45 w 45"/>
                  <a:gd name="T11" fmla="*/ 158 h 325"/>
                  <a:gd name="T12" fmla="*/ 42 w 45"/>
                  <a:gd name="T13" fmla="*/ 120 h 325"/>
                  <a:gd name="T14" fmla="*/ 37 w 45"/>
                  <a:gd name="T15" fmla="*/ 81 h 325"/>
                  <a:gd name="T16" fmla="*/ 28 w 45"/>
                  <a:gd name="T17" fmla="*/ 41 h 325"/>
                  <a:gd name="T18" fmla="*/ 14 w 45"/>
                  <a:gd name="T19" fmla="*/ 0 h 325"/>
                  <a:gd name="T20" fmla="*/ 0 w 45"/>
                  <a:gd name="T21" fmla="*/ 3 h 325"/>
                  <a:gd name="T22" fmla="*/ 15 w 45"/>
                  <a:gd name="T23" fmla="*/ 43 h 325"/>
                  <a:gd name="T24" fmla="*/ 24 w 45"/>
                  <a:gd name="T25" fmla="*/ 81 h 325"/>
                  <a:gd name="T26" fmla="*/ 29 w 45"/>
                  <a:gd name="T27" fmla="*/ 120 h 325"/>
                  <a:gd name="T28" fmla="*/ 32 w 45"/>
                  <a:gd name="T29" fmla="*/ 158 h 325"/>
                  <a:gd name="T30" fmla="*/ 31 w 45"/>
                  <a:gd name="T31" fmla="*/ 198 h 325"/>
                  <a:gd name="T32" fmla="*/ 25 w 45"/>
                  <a:gd name="T33" fmla="*/ 237 h 325"/>
                  <a:gd name="T34" fmla="*/ 19 w 45"/>
                  <a:gd name="T35" fmla="*/ 278 h 325"/>
                  <a:gd name="T36" fmla="*/ 10 w 45"/>
                  <a:gd name="T37" fmla="*/ 318 h 325"/>
                  <a:gd name="T38" fmla="*/ 16 w 45"/>
                  <a:gd name="T39" fmla="*/ 314 h 325"/>
                  <a:gd name="T40" fmla="*/ 16 w 45"/>
                  <a:gd name="T41" fmla="*/ 325 h 325"/>
                  <a:gd name="T42" fmla="*/ 21 w 45"/>
                  <a:gd name="T43" fmla="*/ 325 h 325"/>
                  <a:gd name="T44" fmla="*/ 23 w 45"/>
                  <a:gd name="T45" fmla="*/ 321 h 325"/>
                  <a:gd name="T46" fmla="*/ 16 w 45"/>
                  <a:gd name="T47"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325">
                    <a:moveTo>
                      <a:pt x="16" y="325"/>
                    </a:moveTo>
                    <a:lnTo>
                      <a:pt x="23" y="321"/>
                    </a:lnTo>
                    <a:lnTo>
                      <a:pt x="32" y="278"/>
                    </a:lnTo>
                    <a:lnTo>
                      <a:pt x="39" y="237"/>
                    </a:lnTo>
                    <a:lnTo>
                      <a:pt x="44" y="198"/>
                    </a:lnTo>
                    <a:lnTo>
                      <a:pt x="45" y="158"/>
                    </a:lnTo>
                    <a:lnTo>
                      <a:pt x="42" y="120"/>
                    </a:lnTo>
                    <a:lnTo>
                      <a:pt x="37" y="81"/>
                    </a:lnTo>
                    <a:lnTo>
                      <a:pt x="28" y="41"/>
                    </a:lnTo>
                    <a:lnTo>
                      <a:pt x="14" y="0"/>
                    </a:lnTo>
                    <a:lnTo>
                      <a:pt x="0" y="3"/>
                    </a:lnTo>
                    <a:lnTo>
                      <a:pt x="15" y="43"/>
                    </a:lnTo>
                    <a:lnTo>
                      <a:pt x="24" y="81"/>
                    </a:lnTo>
                    <a:lnTo>
                      <a:pt x="29" y="120"/>
                    </a:lnTo>
                    <a:lnTo>
                      <a:pt x="32" y="158"/>
                    </a:lnTo>
                    <a:lnTo>
                      <a:pt x="31" y="198"/>
                    </a:lnTo>
                    <a:lnTo>
                      <a:pt x="25" y="237"/>
                    </a:lnTo>
                    <a:lnTo>
                      <a:pt x="19" y="278"/>
                    </a:lnTo>
                    <a:lnTo>
                      <a:pt x="10" y="318"/>
                    </a:lnTo>
                    <a:lnTo>
                      <a:pt x="16" y="314"/>
                    </a:lnTo>
                    <a:lnTo>
                      <a:pt x="16" y="325"/>
                    </a:lnTo>
                    <a:lnTo>
                      <a:pt x="21" y="325"/>
                    </a:lnTo>
                    <a:lnTo>
                      <a:pt x="23" y="321"/>
                    </a:lnTo>
                    <a:lnTo>
                      <a:pt x="16"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89" name="Freeform 597"/>
              <p:cNvSpPr>
                <a:spLocks/>
              </p:cNvSpPr>
              <p:nvPr/>
            </p:nvSpPr>
            <p:spPr bwMode="auto">
              <a:xfrm>
                <a:off x="4945" y="1499"/>
                <a:ext cx="128" cy="15"/>
              </a:xfrm>
              <a:custGeom>
                <a:avLst/>
                <a:gdLst>
                  <a:gd name="T0" fmla="*/ 0 w 382"/>
                  <a:gd name="T1" fmla="*/ 11 h 28"/>
                  <a:gd name="T2" fmla="*/ 5 w 382"/>
                  <a:gd name="T3" fmla="*/ 17 h 28"/>
                  <a:gd name="T4" fmla="*/ 33 w 382"/>
                  <a:gd name="T5" fmla="*/ 21 h 28"/>
                  <a:gd name="T6" fmla="*/ 59 w 382"/>
                  <a:gd name="T7" fmla="*/ 24 h 28"/>
                  <a:gd name="T8" fmla="*/ 85 w 382"/>
                  <a:gd name="T9" fmla="*/ 26 h 28"/>
                  <a:gd name="T10" fmla="*/ 110 w 382"/>
                  <a:gd name="T11" fmla="*/ 27 h 28"/>
                  <a:gd name="T12" fmla="*/ 135 w 382"/>
                  <a:gd name="T13" fmla="*/ 28 h 28"/>
                  <a:gd name="T14" fmla="*/ 160 w 382"/>
                  <a:gd name="T15" fmla="*/ 28 h 28"/>
                  <a:gd name="T16" fmla="*/ 184 w 382"/>
                  <a:gd name="T17" fmla="*/ 28 h 28"/>
                  <a:gd name="T18" fmla="*/ 209 w 382"/>
                  <a:gd name="T19" fmla="*/ 27 h 28"/>
                  <a:gd name="T20" fmla="*/ 231 w 382"/>
                  <a:gd name="T21" fmla="*/ 26 h 28"/>
                  <a:gd name="T22" fmla="*/ 255 w 382"/>
                  <a:gd name="T23" fmla="*/ 24 h 28"/>
                  <a:gd name="T24" fmla="*/ 277 w 382"/>
                  <a:gd name="T25" fmla="*/ 21 h 28"/>
                  <a:gd name="T26" fmla="*/ 298 w 382"/>
                  <a:gd name="T27" fmla="*/ 20 h 28"/>
                  <a:gd name="T28" fmla="*/ 320 w 382"/>
                  <a:gd name="T29" fmla="*/ 18 h 28"/>
                  <a:gd name="T30" fmla="*/ 341 w 382"/>
                  <a:gd name="T31" fmla="*/ 16 h 28"/>
                  <a:gd name="T32" fmla="*/ 363 w 382"/>
                  <a:gd name="T33" fmla="*/ 13 h 28"/>
                  <a:gd name="T34" fmla="*/ 382 w 382"/>
                  <a:gd name="T35" fmla="*/ 11 h 28"/>
                  <a:gd name="T36" fmla="*/ 382 w 382"/>
                  <a:gd name="T37" fmla="*/ 0 h 28"/>
                  <a:gd name="T38" fmla="*/ 363 w 382"/>
                  <a:gd name="T39" fmla="*/ 2 h 28"/>
                  <a:gd name="T40" fmla="*/ 341 w 382"/>
                  <a:gd name="T41" fmla="*/ 4 h 28"/>
                  <a:gd name="T42" fmla="*/ 320 w 382"/>
                  <a:gd name="T43" fmla="*/ 7 h 28"/>
                  <a:gd name="T44" fmla="*/ 298 w 382"/>
                  <a:gd name="T45" fmla="*/ 9 h 28"/>
                  <a:gd name="T46" fmla="*/ 277 w 382"/>
                  <a:gd name="T47" fmla="*/ 10 h 28"/>
                  <a:gd name="T48" fmla="*/ 255 w 382"/>
                  <a:gd name="T49" fmla="*/ 12 h 28"/>
                  <a:gd name="T50" fmla="*/ 231 w 382"/>
                  <a:gd name="T51" fmla="*/ 15 h 28"/>
                  <a:gd name="T52" fmla="*/ 209 w 382"/>
                  <a:gd name="T53" fmla="*/ 16 h 28"/>
                  <a:gd name="T54" fmla="*/ 184 w 382"/>
                  <a:gd name="T55" fmla="*/ 17 h 28"/>
                  <a:gd name="T56" fmla="*/ 160 w 382"/>
                  <a:gd name="T57" fmla="*/ 17 h 28"/>
                  <a:gd name="T58" fmla="*/ 135 w 382"/>
                  <a:gd name="T59" fmla="*/ 17 h 28"/>
                  <a:gd name="T60" fmla="*/ 110 w 382"/>
                  <a:gd name="T61" fmla="*/ 16 h 28"/>
                  <a:gd name="T62" fmla="*/ 85 w 382"/>
                  <a:gd name="T63" fmla="*/ 15 h 28"/>
                  <a:gd name="T64" fmla="*/ 59 w 382"/>
                  <a:gd name="T65" fmla="*/ 12 h 28"/>
                  <a:gd name="T66" fmla="*/ 33 w 382"/>
                  <a:gd name="T67" fmla="*/ 10 h 28"/>
                  <a:gd name="T68" fmla="*/ 8 w 382"/>
                  <a:gd name="T69" fmla="*/ 6 h 28"/>
                  <a:gd name="T70" fmla="*/ 13 w 382"/>
                  <a:gd name="T71" fmla="*/ 11 h 28"/>
                  <a:gd name="T72" fmla="*/ 0 w 382"/>
                  <a:gd name="T73" fmla="*/ 11 h 28"/>
                  <a:gd name="T74" fmla="*/ 0 w 382"/>
                  <a:gd name="T75" fmla="*/ 16 h 28"/>
                  <a:gd name="T76" fmla="*/ 5 w 382"/>
                  <a:gd name="T77" fmla="*/ 17 h 28"/>
                  <a:gd name="T78" fmla="*/ 0 w 382"/>
                  <a:gd name="T79"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2" h="28">
                    <a:moveTo>
                      <a:pt x="0" y="11"/>
                    </a:moveTo>
                    <a:lnTo>
                      <a:pt x="5" y="17"/>
                    </a:lnTo>
                    <a:lnTo>
                      <a:pt x="33" y="21"/>
                    </a:lnTo>
                    <a:lnTo>
                      <a:pt x="59" y="24"/>
                    </a:lnTo>
                    <a:lnTo>
                      <a:pt x="85" y="26"/>
                    </a:lnTo>
                    <a:lnTo>
                      <a:pt x="110" y="27"/>
                    </a:lnTo>
                    <a:lnTo>
                      <a:pt x="135" y="28"/>
                    </a:lnTo>
                    <a:lnTo>
                      <a:pt x="160" y="28"/>
                    </a:lnTo>
                    <a:lnTo>
                      <a:pt x="184" y="28"/>
                    </a:lnTo>
                    <a:lnTo>
                      <a:pt x="209" y="27"/>
                    </a:lnTo>
                    <a:lnTo>
                      <a:pt x="231" y="26"/>
                    </a:lnTo>
                    <a:lnTo>
                      <a:pt x="255" y="24"/>
                    </a:lnTo>
                    <a:lnTo>
                      <a:pt x="277" y="21"/>
                    </a:lnTo>
                    <a:lnTo>
                      <a:pt x="298" y="20"/>
                    </a:lnTo>
                    <a:lnTo>
                      <a:pt x="320" y="18"/>
                    </a:lnTo>
                    <a:lnTo>
                      <a:pt x="341" y="16"/>
                    </a:lnTo>
                    <a:lnTo>
                      <a:pt x="363" y="13"/>
                    </a:lnTo>
                    <a:lnTo>
                      <a:pt x="382" y="11"/>
                    </a:lnTo>
                    <a:lnTo>
                      <a:pt x="382" y="0"/>
                    </a:lnTo>
                    <a:lnTo>
                      <a:pt x="363" y="2"/>
                    </a:lnTo>
                    <a:lnTo>
                      <a:pt x="341" y="4"/>
                    </a:lnTo>
                    <a:lnTo>
                      <a:pt x="320" y="7"/>
                    </a:lnTo>
                    <a:lnTo>
                      <a:pt x="298" y="9"/>
                    </a:lnTo>
                    <a:lnTo>
                      <a:pt x="277" y="10"/>
                    </a:lnTo>
                    <a:lnTo>
                      <a:pt x="255" y="12"/>
                    </a:lnTo>
                    <a:lnTo>
                      <a:pt x="231" y="15"/>
                    </a:lnTo>
                    <a:lnTo>
                      <a:pt x="209" y="16"/>
                    </a:lnTo>
                    <a:lnTo>
                      <a:pt x="184" y="17"/>
                    </a:lnTo>
                    <a:lnTo>
                      <a:pt x="160" y="17"/>
                    </a:lnTo>
                    <a:lnTo>
                      <a:pt x="135" y="17"/>
                    </a:lnTo>
                    <a:lnTo>
                      <a:pt x="110" y="16"/>
                    </a:lnTo>
                    <a:lnTo>
                      <a:pt x="85" y="15"/>
                    </a:lnTo>
                    <a:lnTo>
                      <a:pt x="59" y="12"/>
                    </a:lnTo>
                    <a:lnTo>
                      <a:pt x="33" y="10"/>
                    </a:lnTo>
                    <a:lnTo>
                      <a:pt x="8" y="6"/>
                    </a:lnTo>
                    <a:lnTo>
                      <a:pt x="13" y="11"/>
                    </a:lnTo>
                    <a:lnTo>
                      <a:pt x="0" y="11"/>
                    </a:lnTo>
                    <a:lnTo>
                      <a:pt x="0" y="16"/>
                    </a:lnTo>
                    <a:lnTo>
                      <a:pt x="5" y="17"/>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90" name="Freeform 598"/>
              <p:cNvSpPr>
                <a:spLocks/>
              </p:cNvSpPr>
              <p:nvPr/>
            </p:nvSpPr>
            <p:spPr bwMode="auto">
              <a:xfrm>
                <a:off x="4905" y="2102"/>
                <a:ext cx="129" cy="712"/>
              </a:xfrm>
              <a:custGeom>
                <a:avLst/>
                <a:gdLst>
                  <a:gd name="T0" fmla="*/ 310 w 385"/>
                  <a:gd name="T1" fmla="*/ 1041 h 1425"/>
                  <a:gd name="T2" fmla="*/ 306 w 385"/>
                  <a:gd name="T3" fmla="*/ 959 h 1425"/>
                  <a:gd name="T4" fmla="*/ 312 w 385"/>
                  <a:gd name="T5" fmla="*/ 887 h 1425"/>
                  <a:gd name="T6" fmla="*/ 300 w 385"/>
                  <a:gd name="T7" fmla="*/ 821 h 1425"/>
                  <a:gd name="T8" fmla="*/ 274 w 385"/>
                  <a:gd name="T9" fmla="*/ 758 h 1425"/>
                  <a:gd name="T10" fmla="*/ 237 w 385"/>
                  <a:gd name="T11" fmla="*/ 696 h 1425"/>
                  <a:gd name="T12" fmla="*/ 200 w 385"/>
                  <a:gd name="T13" fmla="*/ 627 h 1425"/>
                  <a:gd name="T14" fmla="*/ 199 w 385"/>
                  <a:gd name="T15" fmla="*/ 536 h 1425"/>
                  <a:gd name="T16" fmla="*/ 233 w 385"/>
                  <a:gd name="T17" fmla="*/ 413 h 1425"/>
                  <a:gd name="T18" fmla="*/ 289 w 385"/>
                  <a:gd name="T19" fmla="*/ 246 h 1425"/>
                  <a:gd name="T20" fmla="*/ 71 w 385"/>
                  <a:gd name="T21" fmla="*/ 0 h 1425"/>
                  <a:gd name="T22" fmla="*/ 24 w 385"/>
                  <a:gd name="T23" fmla="*/ 227 h 1425"/>
                  <a:gd name="T24" fmla="*/ 2 w 385"/>
                  <a:gd name="T25" fmla="*/ 400 h 1425"/>
                  <a:gd name="T26" fmla="*/ 6 w 385"/>
                  <a:gd name="T27" fmla="*/ 534 h 1425"/>
                  <a:gd name="T28" fmla="*/ 36 w 385"/>
                  <a:gd name="T29" fmla="*/ 644 h 1425"/>
                  <a:gd name="T30" fmla="*/ 98 w 385"/>
                  <a:gd name="T31" fmla="*/ 794 h 1425"/>
                  <a:gd name="T32" fmla="*/ 149 w 385"/>
                  <a:gd name="T33" fmla="*/ 943 h 1425"/>
                  <a:gd name="T34" fmla="*/ 191 w 385"/>
                  <a:gd name="T35" fmla="*/ 1093 h 1425"/>
                  <a:gd name="T36" fmla="*/ 226 w 385"/>
                  <a:gd name="T37" fmla="*/ 1243 h 1425"/>
                  <a:gd name="T38" fmla="*/ 230 w 385"/>
                  <a:gd name="T39" fmla="*/ 1324 h 1425"/>
                  <a:gd name="T40" fmla="*/ 242 w 385"/>
                  <a:gd name="T41" fmla="*/ 1410 h 1425"/>
                  <a:gd name="T42" fmla="*/ 262 w 385"/>
                  <a:gd name="T43" fmla="*/ 1425 h 1425"/>
                  <a:gd name="T44" fmla="*/ 280 w 385"/>
                  <a:gd name="T45" fmla="*/ 1416 h 1425"/>
                  <a:gd name="T46" fmla="*/ 284 w 385"/>
                  <a:gd name="T47" fmla="*/ 1393 h 1425"/>
                  <a:gd name="T48" fmla="*/ 288 w 385"/>
                  <a:gd name="T49" fmla="*/ 1368 h 1425"/>
                  <a:gd name="T50" fmla="*/ 292 w 385"/>
                  <a:gd name="T51" fmla="*/ 1394 h 1425"/>
                  <a:gd name="T52" fmla="*/ 303 w 385"/>
                  <a:gd name="T53" fmla="*/ 1414 h 1425"/>
                  <a:gd name="T54" fmla="*/ 324 w 385"/>
                  <a:gd name="T55" fmla="*/ 1412 h 1425"/>
                  <a:gd name="T56" fmla="*/ 326 w 385"/>
                  <a:gd name="T57" fmla="*/ 1399 h 1425"/>
                  <a:gd name="T58" fmla="*/ 313 w 385"/>
                  <a:gd name="T59" fmla="*/ 1385 h 1425"/>
                  <a:gd name="T60" fmla="*/ 308 w 385"/>
                  <a:gd name="T61" fmla="*/ 1365 h 1425"/>
                  <a:gd name="T62" fmla="*/ 313 w 385"/>
                  <a:gd name="T63" fmla="*/ 1387 h 1425"/>
                  <a:gd name="T64" fmla="*/ 331 w 385"/>
                  <a:gd name="T65" fmla="*/ 1399 h 1425"/>
                  <a:gd name="T66" fmla="*/ 343 w 385"/>
                  <a:gd name="T67" fmla="*/ 1397 h 1425"/>
                  <a:gd name="T68" fmla="*/ 350 w 385"/>
                  <a:gd name="T69" fmla="*/ 1391 h 1425"/>
                  <a:gd name="T70" fmla="*/ 343 w 385"/>
                  <a:gd name="T71" fmla="*/ 1378 h 1425"/>
                  <a:gd name="T72" fmla="*/ 325 w 385"/>
                  <a:gd name="T73" fmla="*/ 1359 h 1425"/>
                  <a:gd name="T74" fmla="*/ 342 w 385"/>
                  <a:gd name="T75" fmla="*/ 1376 h 1425"/>
                  <a:gd name="T76" fmla="*/ 359 w 385"/>
                  <a:gd name="T77" fmla="*/ 1374 h 1425"/>
                  <a:gd name="T78" fmla="*/ 372 w 385"/>
                  <a:gd name="T79" fmla="*/ 1361 h 1425"/>
                  <a:gd name="T80" fmla="*/ 379 w 385"/>
                  <a:gd name="T81" fmla="*/ 1350 h 1425"/>
                  <a:gd name="T82" fmla="*/ 385 w 385"/>
                  <a:gd name="T83" fmla="*/ 1279 h 1425"/>
                  <a:gd name="T84" fmla="*/ 373 w 385"/>
                  <a:gd name="T85" fmla="*/ 1211 h 1425"/>
                  <a:gd name="T86" fmla="*/ 349 w 385"/>
                  <a:gd name="T87" fmla="*/ 1146 h 1425"/>
                  <a:gd name="T88" fmla="*/ 318 w 385"/>
                  <a:gd name="T89" fmla="*/ 1078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5" h="1425">
                    <a:moveTo>
                      <a:pt x="318" y="1078"/>
                    </a:moveTo>
                    <a:lnTo>
                      <a:pt x="310" y="1041"/>
                    </a:lnTo>
                    <a:lnTo>
                      <a:pt x="306" y="1001"/>
                    </a:lnTo>
                    <a:lnTo>
                      <a:pt x="306" y="959"/>
                    </a:lnTo>
                    <a:lnTo>
                      <a:pt x="310" y="919"/>
                    </a:lnTo>
                    <a:lnTo>
                      <a:pt x="312" y="887"/>
                    </a:lnTo>
                    <a:lnTo>
                      <a:pt x="309" y="853"/>
                    </a:lnTo>
                    <a:lnTo>
                      <a:pt x="300" y="821"/>
                    </a:lnTo>
                    <a:lnTo>
                      <a:pt x="288" y="789"/>
                    </a:lnTo>
                    <a:lnTo>
                      <a:pt x="274" y="758"/>
                    </a:lnTo>
                    <a:lnTo>
                      <a:pt x="255" y="727"/>
                    </a:lnTo>
                    <a:lnTo>
                      <a:pt x="237" y="696"/>
                    </a:lnTo>
                    <a:lnTo>
                      <a:pt x="217" y="666"/>
                    </a:lnTo>
                    <a:lnTo>
                      <a:pt x="200" y="627"/>
                    </a:lnTo>
                    <a:lnTo>
                      <a:pt x="193" y="584"/>
                    </a:lnTo>
                    <a:lnTo>
                      <a:pt x="199" y="536"/>
                    </a:lnTo>
                    <a:lnTo>
                      <a:pt x="212" y="478"/>
                    </a:lnTo>
                    <a:lnTo>
                      <a:pt x="233" y="413"/>
                    </a:lnTo>
                    <a:lnTo>
                      <a:pt x="259" y="336"/>
                    </a:lnTo>
                    <a:lnTo>
                      <a:pt x="289" y="246"/>
                    </a:lnTo>
                    <a:lnTo>
                      <a:pt x="324" y="142"/>
                    </a:lnTo>
                    <a:lnTo>
                      <a:pt x="71" y="0"/>
                    </a:lnTo>
                    <a:lnTo>
                      <a:pt x="45" y="121"/>
                    </a:lnTo>
                    <a:lnTo>
                      <a:pt x="24" y="227"/>
                    </a:lnTo>
                    <a:lnTo>
                      <a:pt x="10" y="319"/>
                    </a:lnTo>
                    <a:lnTo>
                      <a:pt x="2" y="400"/>
                    </a:lnTo>
                    <a:lnTo>
                      <a:pt x="0" y="471"/>
                    </a:lnTo>
                    <a:lnTo>
                      <a:pt x="6" y="534"/>
                    </a:lnTo>
                    <a:lnTo>
                      <a:pt x="17" y="591"/>
                    </a:lnTo>
                    <a:lnTo>
                      <a:pt x="36" y="644"/>
                    </a:lnTo>
                    <a:lnTo>
                      <a:pt x="67" y="720"/>
                    </a:lnTo>
                    <a:lnTo>
                      <a:pt x="98" y="794"/>
                    </a:lnTo>
                    <a:lnTo>
                      <a:pt x="124" y="869"/>
                    </a:lnTo>
                    <a:lnTo>
                      <a:pt x="149" y="943"/>
                    </a:lnTo>
                    <a:lnTo>
                      <a:pt x="171" y="1019"/>
                    </a:lnTo>
                    <a:lnTo>
                      <a:pt x="191" y="1093"/>
                    </a:lnTo>
                    <a:lnTo>
                      <a:pt x="209" y="1167"/>
                    </a:lnTo>
                    <a:lnTo>
                      <a:pt x="226" y="1243"/>
                    </a:lnTo>
                    <a:lnTo>
                      <a:pt x="230" y="1282"/>
                    </a:lnTo>
                    <a:lnTo>
                      <a:pt x="230" y="1324"/>
                    </a:lnTo>
                    <a:lnTo>
                      <a:pt x="233" y="1367"/>
                    </a:lnTo>
                    <a:lnTo>
                      <a:pt x="242" y="1410"/>
                    </a:lnTo>
                    <a:lnTo>
                      <a:pt x="250" y="1421"/>
                    </a:lnTo>
                    <a:lnTo>
                      <a:pt x="262" y="1425"/>
                    </a:lnTo>
                    <a:lnTo>
                      <a:pt x="272" y="1422"/>
                    </a:lnTo>
                    <a:lnTo>
                      <a:pt x="280" y="1416"/>
                    </a:lnTo>
                    <a:lnTo>
                      <a:pt x="284" y="1404"/>
                    </a:lnTo>
                    <a:lnTo>
                      <a:pt x="284" y="1393"/>
                    </a:lnTo>
                    <a:lnTo>
                      <a:pt x="284" y="1381"/>
                    </a:lnTo>
                    <a:lnTo>
                      <a:pt x="288" y="1368"/>
                    </a:lnTo>
                    <a:lnTo>
                      <a:pt x="291" y="1382"/>
                    </a:lnTo>
                    <a:lnTo>
                      <a:pt x="292" y="1394"/>
                    </a:lnTo>
                    <a:lnTo>
                      <a:pt x="296" y="1405"/>
                    </a:lnTo>
                    <a:lnTo>
                      <a:pt x="303" y="1414"/>
                    </a:lnTo>
                    <a:lnTo>
                      <a:pt x="313" y="1417"/>
                    </a:lnTo>
                    <a:lnTo>
                      <a:pt x="324" y="1412"/>
                    </a:lnTo>
                    <a:lnTo>
                      <a:pt x="329" y="1404"/>
                    </a:lnTo>
                    <a:lnTo>
                      <a:pt x="326" y="1399"/>
                    </a:lnTo>
                    <a:lnTo>
                      <a:pt x="318" y="1393"/>
                    </a:lnTo>
                    <a:lnTo>
                      <a:pt x="313" y="1385"/>
                    </a:lnTo>
                    <a:lnTo>
                      <a:pt x="309" y="1376"/>
                    </a:lnTo>
                    <a:lnTo>
                      <a:pt x="308" y="1365"/>
                    </a:lnTo>
                    <a:lnTo>
                      <a:pt x="309" y="1377"/>
                    </a:lnTo>
                    <a:lnTo>
                      <a:pt x="313" y="1387"/>
                    </a:lnTo>
                    <a:lnTo>
                      <a:pt x="321" y="1395"/>
                    </a:lnTo>
                    <a:lnTo>
                      <a:pt x="331" y="1399"/>
                    </a:lnTo>
                    <a:lnTo>
                      <a:pt x="339" y="1399"/>
                    </a:lnTo>
                    <a:lnTo>
                      <a:pt x="343" y="1397"/>
                    </a:lnTo>
                    <a:lnTo>
                      <a:pt x="347" y="1395"/>
                    </a:lnTo>
                    <a:lnTo>
                      <a:pt x="350" y="1391"/>
                    </a:lnTo>
                    <a:lnTo>
                      <a:pt x="351" y="1383"/>
                    </a:lnTo>
                    <a:lnTo>
                      <a:pt x="343" y="1378"/>
                    </a:lnTo>
                    <a:lnTo>
                      <a:pt x="333" y="1373"/>
                    </a:lnTo>
                    <a:lnTo>
                      <a:pt x="325" y="1359"/>
                    </a:lnTo>
                    <a:lnTo>
                      <a:pt x="334" y="1370"/>
                    </a:lnTo>
                    <a:lnTo>
                      <a:pt x="342" y="1376"/>
                    </a:lnTo>
                    <a:lnTo>
                      <a:pt x="351" y="1377"/>
                    </a:lnTo>
                    <a:lnTo>
                      <a:pt x="359" y="1374"/>
                    </a:lnTo>
                    <a:lnTo>
                      <a:pt x="367" y="1368"/>
                    </a:lnTo>
                    <a:lnTo>
                      <a:pt x="372" y="1361"/>
                    </a:lnTo>
                    <a:lnTo>
                      <a:pt x="376" y="1355"/>
                    </a:lnTo>
                    <a:lnTo>
                      <a:pt x="379" y="1350"/>
                    </a:lnTo>
                    <a:lnTo>
                      <a:pt x="385" y="1314"/>
                    </a:lnTo>
                    <a:lnTo>
                      <a:pt x="385" y="1279"/>
                    </a:lnTo>
                    <a:lnTo>
                      <a:pt x="381" y="1245"/>
                    </a:lnTo>
                    <a:lnTo>
                      <a:pt x="373" y="1211"/>
                    </a:lnTo>
                    <a:lnTo>
                      <a:pt x="362" y="1179"/>
                    </a:lnTo>
                    <a:lnTo>
                      <a:pt x="349" y="1146"/>
                    </a:lnTo>
                    <a:lnTo>
                      <a:pt x="334" y="1112"/>
                    </a:lnTo>
                    <a:lnTo>
                      <a:pt x="318" y="1078"/>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91" name="Freeform 599"/>
              <p:cNvSpPr>
                <a:spLocks/>
              </p:cNvSpPr>
              <p:nvPr/>
            </p:nvSpPr>
            <p:spPr bwMode="auto">
              <a:xfrm>
                <a:off x="5005" y="2562"/>
                <a:ext cx="9" cy="80"/>
              </a:xfrm>
              <a:custGeom>
                <a:avLst/>
                <a:gdLst>
                  <a:gd name="T0" fmla="*/ 4 w 25"/>
                  <a:gd name="T1" fmla="*/ 0 h 160"/>
                  <a:gd name="T2" fmla="*/ 4 w 25"/>
                  <a:gd name="T3" fmla="*/ 0 h 160"/>
                  <a:gd name="T4" fmla="*/ 0 w 25"/>
                  <a:gd name="T5" fmla="*/ 40 h 160"/>
                  <a:gd name="T6" fmla="*/ 0 w 25"/>
                  <a:gd name="T7" fmla="*/ 82 h 160"/>
                  <a:gd name="T8" fmla="*/ 4 w 25"/>
                  <a:gd name="T9" fmla="*/ 122 h 160"/>
                  <a:gd name="T10" fmla="*/ 12 w 25"/>
                  <a:gd name="T11" fmla="*/ 160 h 160"/>
                  <a:gd name="T12" fmla="*/ 25 w 25"/>
                  <a:gd name="T13" fmla="*/ 158 h 160"/>
                  <a:gd name="T14" fmla="*/ 17 w 25"/>
                  <a:gd name="T15" fmla="*/ 122 h 160"/>
                  <a:gd name="T16" fmla="*/ 13 w 25"/>
                  <a:gd name="T17" fmla="*/ 82 h 160"/>
                  <a:gd name="T18" fmla="*/ 13 w 25"/>
                  <a:gd name="T19" fmla="*/ 40 h 160"/>
                  <a:gd name="T20" fmla="*/ 17 w 25"/>
                  <a:gd name="T21" fmla="*/ 0 h 160"/>
                  <a:gd name="T22" fmla="*/ 17 w 25"/>
                  <a:gd name="T23" fmla="*/ 0 h 160"/>
                  <a:gd name="T24" fmla="*/ 4 w 25"/>
                  <a:gd name="T2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60">
                    <a:moveTo>
                      <a:pt x="4" y="0"/>
                    </a:moveTo>
                    <a:lnTo>
                      <a:pt x="4" y="0"/>
                    </a:lnTo>
                    <a:lnTo>
                      <a:pt x="0" y="40"/>
                    </a:lnTo>
                    <a:lnTo>
                      <a:pt x="0" y="82"/>
                    </a:lnTo>
                    <a:lnTo>
                      <a:pt x="4" y="122"/>
                    </a:lnTo>
                    <a:lnTo>
                      <a:pt x="12" y="160"/>
                    </a:lnTo>
                    <a:lnTo>
                      <a:pt x="25" y="158"/>
                    </a:lnTo>
                    <a:lnTo>
                      <a:pt x="17" y="122"/>
                    </a:lnTo>
                    <a:lnTo>
                      <a:pt x="13" y="82"/>
                    </a:lnTo>
                    <a:lnTo>
                      <a:pt x="13" y="40"/>
                    </a:lnTo>
                    <a:lnTo>
                      <a:pt x="17" y="0"/>
                    </a:lnTo>
                    <a:lnTo>
                      <a:pt x="1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92" name="Freeform 600"/>
              <p:cNvSpPr>
                <a:spLocks/>
              </p:cNvSpPr>
              <p:nvPr/>
            </p:nvSpPr>
            <p:spPr bwMode="auto">
              <a:xfrm>
                <a:off x="4976" y="2434"/>
                <a:ext cx="35" cy="128"/>
              </a:xfrm>
              <a:custGeom>
                <a:avLst/>
                <a:gdLst>
                  <a:gd name="T0" fmla="*/ 0 w 106"/>
                  <a:gd name="T1" fmla="*/ 5 h 256"/>
                  <a:gd name="T2" fmla="*/ 0 w 106"/>
                  <a:gd name="T3" fmla="*/ 5 h 256"/>
                  <a:gd name="T4" fmla="*/ 20 w 106"/>
                  <a:gd name="T5" fmla="*/ 35 h 256"/>
                  <a:gd name="T6" fmla="*/ 38 w 106"/>
                  <a:gd name="T7" fmla="*/ 66 h 256"/>
                  <a:gd name="T8" fmla="*/ 56 w 106"/>
                  <a:gd name="T9" fmla="*/ 97 h 256"/>
                  <a:gd name="T10" fmla="*/ 70 w 106"/>
                  <a:gd name="T11" fmla="*/ 127 h 256"/>
                  <a:gd name="T12" fmla="*/ 81 w 106"/>
                  <a:gd name="T13" fmla="*/ 159 h 256"/>
                  <a:gd name="T14" fmla="*/ 91 w 106"/>
                  <a:gd name="T15" fmla="*/ 190 h 256"/>
                  <a:gd name="T16" fmla="*/ 93 w 106"/>
                  <a:gd name="T17" fmla="*/ 224 h 256"/>
                  <a:gd name="T18" fmla="*/ 92 w 106"/>
                  <a:gd name="T19" fmla="*/ 256 h 256"/>
                  <a:gd name="T20" fmla="*/ 105 w 106"/>
                  <a:gd name="T21" fmla="*/ 256 h 256"/>
                  <a:gd name="T22" fmla="*/ 106 w 106"/>
                  <a:gd name="T23" fmla="*/ 224 h 256"/>
                  <a:gd name="T24" fmla="*/ 104 w 106"/>
                  <a:gd name="T25" fmla="*/ 190 h 256"/>
                  <a:gd name="T26" fmla="*/ 94 w 106"/>
                  <a:gd name="T27" fmla="*/ 157 h 256"/>
                  <a:gd name="T28" fmla="*/ 83 w 106"/>
                  <a:gd name="T29" fmla="*/ 124 h 256"/>
                  <a:gd name="T30" fmla="*/ 67 w 106"/>
                  <a:gd name="T31" fmla="*/ 93 h 256"/>
                  <a:gd name="T32" fmla="*/ 48 w 106"/>
                  <a:gd name="T33" fmla="*/ 61 h 256"/>
                  <a:gd name="T34" fmla="*/ 30 w 106"/>
                  <a:gd name="T35" fmla="*/ 31 h 256"/>
                  <a:gd name="T36" fmla="*/ 10 w 106"/>
                  <a:gd name="T37" fmla="*/ 0 h 256"/>
                  <a:gd name="T38" fmla="*/ 10 w 106"/>
                  <a:gd name="T39" fmla="*/ 0 h 256"/>
                  <a:gd name="T40" fmla="*/ 0 w 106"/>
                  <a:gd name="T41"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256">
                    <a:moveTo>
                      <a:pt x="0" y="5"/>
                    </a:moveTo>
                    <a:lnTo>
                      <a:pt x="0" y="5"/>
                    </a:lnTo>
                    <a:lnTo>
                      <a:pt x="20" y="35"/>
                    </a:lnTo>
                    <a:lnTo>
                      <a:pt x="38" y="66"/>
                    </a:lnTo>
                    <a:lnTo>
                      <a:pt x="56" y="97"/>
                    </a:lnTo>
                    <a:lnTo>
                      <a:pt x="70" y="127"/>
                    </a:lnTo>
                    <a:lnTo>
                      <a:pt x="81" y="159"/>
                    </a:lnTo>
                    <a:lnTo>
                      <a:pt x="91" y="190"/>
                    </a:lnTo>
                    <a:lnTo>
                      <a:pt x="93" y="224"/>
                    </a:lnTo>
                    <a:lnTo>
                      <a:pt x="92" y="256"/>
                    </a:lnTo>
                    <a:lnTo>
                      <a:pt x="105" y="256"/>
                    </a:lnTo>
                    <a:lnTo>
                      <a:pt x="106" y="224"/>
                    </a:lnTo>
                    <a:lnTo>
                      <a:pt x="104" y="190"/>
                    </a:lnTo>
                    <a:lnTo>
                      <a:pt x="94" y="157"/>
                    </a:lnTo>
                    <a:lnTo>
                      <a:pt x="83" y="124"/>
                    </a:lnTo>
                    <a:lnTo>
                      <a:pt x="67" y="93"/>
                    </a:lnTo>
                    <a:lnTo>
                      <a:pt x="48" y="61"/>
                    </a:lnTo>
                    <a:lnTo>
                      <a:pt x="30" y="31"/>
                    </a:lnTo>
                    <a:lnTo>
                      <a:pt x="10" y="0"/>
                    </a:lnTo>
                    <a:lnTo>
                      <a:pt x="10"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93" name="Freeform 601"/>
              <p:cNvSpPr>
                <a:spLocks/>
              </p:cNvSpPr>
              <p:nvPr/>
            </p:nvSpPr>
            <p:spPr bwMode="auto">
              <a:xfrm>
                <a:off x="4968" y="2171"/>
                <a:ext cx="48" cy="265"/>
              </a:xfrm>
              <a:custGeom>
                <a:avLst/>
                <a:gdLst>
                  <a:gd name="T0" fmla="*/ 133 w 144"/>
                  <a:gd name="T1" fmla="*/ 9 h 530"/>
                  <a:gd name="T2" fmla="*/ 130 w 144"/>
                  <a:gd name="T3" fmla="*/ 3 h 530"/>
                  <a:gd name="T4" fmla="*/ 96 w 144"/>
                  <a:gd name="T5" fmla="*/ 107 h 530"/>
                  <a:gd name="T6" fmla="*/ 66 w 144"/>
                  <a:gd name="T7" fmla="*/ 197 h 530"/>
                  <a:gd name="T8" fmla="*/ 39 w 144"/>
                  <a:gd name="T9" fmla="*/ 274 h 530"/>
                  <a:gd name="T10" fmla="*/ 18 w 144"/>
                  <a:gd name="T11" fmla="*/ 339 h 530"/>
                  <a:gd name="T12" fmla="*/ 5 w 144"/>
                  <a:gd name="T13" fmla="*/ 398 h 530"/>
                  <a:gd name="T14" fmla="*/ 0 w 144"/>
                  <a:gd name="T15" fmla="*/ 446 h 530"/>
                  <a:gd name="T16" fmla="*/ 6 w 144"/>
                  <a:gd name="T17" fmla="*/ 490 h 530"/>
                  <a:gd name="T18" fmla="*/ 25 w 144"/>
                  <a:gd name="T19" fmla="*/ 530 h 530"/>
                  <a:gd name="T20" fmla="*/ 35 w 144"/>
                  <a:gd name="T21" fmla="*/ 525 h 530"/>
                  <a:gd name="T22" fmla="*/ 20 w 144"/>
                  <a:gd name="T23" fmla="*/ 488 h 530"/>
                  <a:gd name="T24" fmla="*/ 13 w 144"/>
                  <a:gd name="T25" fmla="*/ 446 h 530"/>
                  <a:gd name="T26" fmla="*/ 18 w 144"/>
                  <a:gd name="T27" fmla="*/ 398 h 530"/>
                  <a:gd name="T28" fmla="*/ 31 w 144"/>
                  <a:gd name="T29" fmla="*/ 342 h 530"/>
                  <a:gd name="T30" fmla="*/ 52 w 144"/>
                  <a:gd name="T31" fmla="*/ 276 h 530"/>
                  <a:gd name="T32" fmla="*/ 79 w 144"/>
                  <a:gd name="T33" fmla="*/ 200 h 530"/>
                  <a:gd name="T34" fmla="*/ 109 w 144"/>
                  <a:gd name="T35" fmla="*/ 109 h 530"/>
                  <a:gd name="T36" fmla="*/ 143 w 144"/>
                  <a:gd name="T37" fmla="*/ 6 h 530"/>
                  <a:gd name="T38" fmla="*/ 140 w 144"/>
                  <a:gd name="T39" fmla="*/ 0 h 530"/>
                  <a:gd name="T40" fmla="*/ 143 w 144"/>
                  <a:gd name="T41" fmla="*/ 6 h 530"/>
                  <a:gd name="T42" fmla="*/ 144 w 144"/>
                  <a:gd name="T43" fmla="*/ 2 h 530"/>
                  <a:gd name="T44" fmla="*/ 140 w 144"/>
                  <a:gd name="T45" fmla="*/ 0 h 530"/>
                  <a:gd name="T46" fmla="*/ 133 w 144"/>
                  <a:gd name="T47" fmla="*/ 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530">
                    <a:moveTo>
                      <a:pt x="133" y="9"/>
                    </a:moveTo>
                    <a:lnTo>
                      <a:pt x="130" y="3"/>
                    </a:lnTo>
                    <a:lnTo>
                      <a:pt x="96" y="107"/>
                    </a:lnTo>
                    <a:lnTo>
                      <a:pt x="66" y="197"/>
                    </a:lnTo>
                    <a:lnTo>
                      <a:pt x="39" y="274"/>
                    </a:lnTo>
                    <a:lnTo>
                      <a:pt x="18" y="339"/>
                    </a:lnTo>
                    <a:lnTo>
                      <a:pt x="5" y="398"/>
                    </a:lnTo>
                    <a:lnTo>
                      <a:pt x="0" y="446"/>
                    </a:lnTo>
                    <a:lnTo>
                      <a:pt x="6" y="490"/>
                    </a:lnTo>
                    <a:lnTo>
                      <a:pt x="25" y="530"/>
                    </a:lnTo>
                    <a:lnTo>
                      <a:pt x="35" y="525"/>
                    </a:lnTo>
                    <a:lnTo>
                      <a:pt x="20" y="488"/>
                    </a:lnTo>
                    <a:lnTo>
                      <a:pt x="13" y="446"/>
                    </a:lnTo>
                    <a:lnTo>
                      <a:pt x="18" y="398"/>
                    </a:lnTo>
                    <a:lnTo>
                      <a:pt x="31" y="342"/>
                    </a:lnTo>
                    <a:lnTo>
                      <a:pt x="52" y="276"/>
                    </a:lnTo>
                    <a:lnTo>
                      <a:pt x="79" y="200"/>
                    </a:lnTo>
                    <a:lnTo>
                      <a:pt x="109" y="109"/>
                    </a:lnTo>
                    <a:lnTo>
                      <a:pt x="143" y="6"/>
                    </a:lnTo>
                    <a:lnTo>
                      <a:pt x="140" y="0"/>
                    </a:lnTo>
                    <a:lnTo>
                      <a:pt x="143" y="6"/>
                    </a:lnTo>
                    <a:lnTo>
                      <a:pt x="144" y="2"/>
                    </a:lnTo>
                    <a:lnTo>
                      <a:pt x="140" y="0"/>
                    </a:lnTo>
                    <a:lnTo>
                      <a:pt x="13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94" name="Freeform 602"/>
              <p:cNvSpPr>
                <a:spLocks/>
              </p:cNvSpPr>
              <p:nvPr/>
            </p:nvSpPr>
            <p:spPr bwMode="auto">
              <a:xfrm>
                <a:off x="4927" y="2097"/>
                <a:ext cx="87" cy="78"/>
              </a:xfrm>
              <a:custGeom>
                <a:avLst/>
                <a:gdLst>
                  <a:gd name="T0" fmla="*/ 13 w 262"/>
                  <a:gd name="T1" fmla="*/ 11 h 157"/>
                  <a:gd name="T2" fmla="*/ 2 w 262"/>
                  <a:gd name="T3" fmla="*/ 15 h 157"/>
                  <a:gd name="T4" fmla="*/ 255 w 262"/>
                  <a:gd name="T5" fmla="*/ 157 h 157"/>
                  <a:gd name="T6" fmla="*/ 262 w 262"/>
                  <a:gd name="T7" fmla="*/ 148 h 157"/>
                  <a:gd name="T8" fmla="*/ 10 w 262"/>
                  <a:gd name="T9" fmla="*/ 6 h 157"/>
                  <a:gd name="T10" fmla="*/ 0 w 262"/>
                  <a:gd name="T11" fmla="*/ 9 h 157"/>
                  <a:gd name="T12" fmla="*/ 10 w 262"/>
                  <a:gd name="T13" fmla="*/ 6 h 157"/>
                  <a:gd name="T14" fmla="*/ 2 w 262"/>
                  <a:gd name="T15" fmla="*/ 0 h 157"/>
                  <a:gd name="T16" fmla="*/ 0 w 262"/>
                  <a:gd name="T17" fmla="*/ 9 h 157"/>
                  <a:gd name="T18" fmla="*/ 13 w 262"/>
                  <a:gd name="T19" fmla="*/ 1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157">
                    <a:moveTo>
                      <a:pt x="13" y="11"/>
                    </a:moveTo>
                    <a:lnTo>
                      <a:pt x="2" y="15"/>
                    </a:lnTo>
                    <a:lnTo>
                      <a:pt x="255" y="157"/>
                    </a:lnTo>
                    <a:lnTo>
                      <a:pt x="262" y="148"/>
                    </a:lnTo>
                    <a:lnTo>
                      <a:pt x="10" y="6"/>
                    </a:lnTo>
                    <a:lnTo>
                      <a:pt x="0" y="9"/>
                    </a:lnTo>
                    <a:lnTo>
                      <a:pt x="10" y="6"/>
                    </a:lnTo>
                    <a:lnTo>
                      <a:pt x="2" y="0"/>
                    </a:lnTo>
                    <a:lnTo>
                      <a:pt x="0" y="9"/>
                    </a:lnTo>
                    <a:lnTo>
                      <a:pt x="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95" name="Freeform 603"/>
              <p:cNvSpPr>
                <a:spLocks/>
              </p:cNvSpPr>
              <p:nvPr/>
            </p:nvSpPr>
            <p:spPr bwMode="auto">
              <a:xfrm>
                <a:off x="4903" y="2102"/>
                <a:ext cx="28" cy="323"/>
              </a:xfrm>
              <a:custGeom>
                <a:avLst/>
                <a:gdLst>
                  <a:gd name="T0" fmla="*/ 48 w 84"/>
                  <a:gd name="T1" fmla="*/ 644 h 646"/>
                  <a:gd name="T2" fmla="*/ 48 w 84"/>
                  <a:gd name="T3" fmla="*/ 644 h 646"/>
                  <a:gd name="T4" fmla="*/ 30 w 84"/>
                  <a:gd name="T5" fmla="*/ 591 h 646"/>
                  <a:gd name="T6" fmla="*/ 18 w 84"/>
                  <a:gd name="T7" fmla="*/ 535 h 646"/>
                  <a:gd name="T8" fmla="*/ 13 w 84"/>
                  <a:gd name="T9" fmla="*/ 472 h 646"/>
                  <a:gd name="T10" fmla="*/ 14 w 84"/>
                  <a:gd name="T11" fmla="*/ 401 h 646"/>
                  <a:gd name="T12" fmla="*/ 22 w 84"/>
                  <a:gd name="T13" fmla="*/ 320 h 646"/>
                  <a:gd name="T14" fmla="*/ 37 w 84"/>
                  <a:gd name="T15" fmla="*/ 228 h 646"/>
                  <a:gd name="T16" fmla="*/ 58 w 84"/>
                  <a:gd name="T17" fmla="*/ 122 h 646"/>
                  <a:gd name="T18" fmla="*/ 84 w 84"/>
                  <a:gd name="T19" fmla="*/ 2 h 646"/>
                  <a:gd name="T20" fmla="*/ 71 w 84"/>
                  <a:gd name="T21" fmla="*/ 0 h 646"/>
                  <a:gd name="T22" fmla="*/ 44 w 84"/>
                  <a:gd name="T23" fmla="*/ 122 h 646"/>
                  <a:gd name="T24" fmla="*/ 23 w 84"/>
                  <a:gd name="T25" fmla="*/ 228 h 646"/>
                  <a:gd name="T26" fmla="*/ 9 w 84"/>
                  <a:gd name="T27" fmla="*/ 320 h 646"/>
                  <a:gd name="T28" fmla="*/ 1 w 84"/>
                  <a:gd name="T29" fmla="*/ 401 h 646"/>
                  <a:gd name="T30" fmla="*/ 0 w 84"/>
                  <a:gd name="T31" fmla="*/ 472 h 646"/>
                  <a:gd name="T32" fmla="*/ 5 w 84"/>
                  <a:gd name="T33" fmla="*/ 535 h 646"/>
                  <a:gd name="T34" fmla="*/ 17 w 84"/>
                  <a:gd name="T35" fmla="*/ 593 h 646"/>
                  <a:gd name="T36" fmla="*/ 35 w 84"/>
                  <a:gd name="T37" fmla="*/ 646 h 646"/>
                  <a:gd name="T38" fmla="*/ 35 w 84"/>
                  <a:gd name="T39" fmla="*/ 646 h 646"/>
                  <a:gd name="T40" fmla="*/ 48 w 84"/>
                  <a:gd name="T41" fmla="*/ 6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646">
                    <a:moveTo>
                      <a:pt x="48" y="644"/>
                    </a:moveTo>
                    <a:lnTo>
                      <a:pt x="48" y="644"/>
                    </a:lnTo>
                    <a:lnTo>
                      <a:pt x="30" y="591"/>
                    </a:lnTo>
                    <a:lnTo>
                      <a:pt x="18" y="535"/>
                    </a:lnTo>
                    <a:lnTo>
                      <a:pt x="13" y="472"/>
                    </a:lnTo>
                    <a:lnTo>
                      <a:pt x="14" y="401"/>
                    </a:lnTo>
                    <a:lnTo>
                      <a:pt x="22" y="320"/>
                    </a:lnTo>
                    <a:lnTo>
                      <a:pt x="37" y="228"/>
                    </a:lnTo>
                    <a:lnTo>
                      <a:pt x="58" y="122"/>
                    </a:lnTo>
                    <a:lnTo>
                      <a:pt x="84" y="2"/>
                    </a:lnTo>
                    <a:lnTo>
                      <a:pt x="71" y="0"/>
                    </a:lnTo>
                    <a:lnTo>
                      <a:pt x="44" y="122"/>
                    </a:lnTo>
                    <a:lnTo>
                      <a:pt x="23" y="228"/>
                    </a:lnTo>
                    <a:lnTo>
                      <a:pt x="9" y="320"/>
                    </a:lnTo>
                    <a:lnTo>
                      <a:pt x="1" y="401"/>
                    </a:lnTo>
                    <a:lnTo>
                      <a:pt x="0" y="472"/>
                    </a:lnTo>
                    <a:lnTo>
                      <a:pt x="5" y="535"/>
                    </a:lnTo>
                    <a:lnTo>
                      <a:pt x="17" y="593"/>
                    </a:lnTo>
                    <a:lnTo>
                      <a:pt x="35" y="646"/>
                    </a:lnTo>
                    <a:lnTo>
                      <a:pt x="35" y="646"/>
                    </a:lnTo>
                    <a:lnTo>
                      <a:pt x="48" y="6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96" name="Freeform 604"/>
              <p:cNvSpPr>
                <a:spLocks/>
              </p:cNvSpPr>
              <p:nvPr/>
            </p:nvSpPr>
            <p:spPr bwMode="auto">
              <a:xfrm>
                <a:off x="4915" y="2424"/>
                <a:ext cx="68" cy="299"/>
              </a:xfrm>
              <a:custGeom>
                <a:avLst/>
                <a:gdLst>
                  <a:gd name="T0" fmla="*/ 204 w 204"/>
                  <a:gd name="T1" fmla="*/ 600 h 600"/>
                  <a:gd name="T2" fmla="*/ 204 w 204"/>
                  <a:gd name="T3" fmla="*/ 600 h 600"/>
                  <a:gd name="T4" fmla="*/ 187 w 204"/>
                  <a:gd name="T5" fmla="*/ 523 h 600"/>
                  <a:gd name="T6" fmla="*/ 168 w 204"/>
                  <a:gd name="T7" fmla="*/ 449 h 600"/>
                  <a:gd name="T8" fmla="*/ 149 w 204"/>
                  <a:gd name="T9" fmla="*/ 374 h 600"/>
                  <a:gd name="T10" fmla="*/ 126 w 204"/>
                  <a:gd name="T11" fmla="*/ 299 h 600"/>
                  <a:gd name="T12" fmla="*/ 101 w 204"/>
                  <a:gd name="T13" fmla="*/ 224 h 600"/>
                  <a:gd name="T14" fmla="*/ 75 w 204"/>
                  <a:gd name="T15" fmla="*/ 150 h 600"/>
                  <a:gd name="T16" fmla="*/ 45 w 204"/>
                  <a:gd name="T17" fmla="*/ 76 h 600"/>
                  <a:gd name="T18" fmla="*/ 13 w 204"/>
                  <a:gd name="T19" fmla="*/ 0 h 600"/>
                  <a:gd name="T20" fmla="*/ 0 w 204"/>
                  <a:gd name="T21" fmla="*/ 2 h 600"/>
                  <a:gd name="T22" fmla="*/ 32 w 204"/>
                  <a:gd name="T23" fmla="*/ 78 h 600"/>
                  <a:gd name="T24" fmla="*/ 62 w 204"/>
                  <a:gd name="T25" fmla="*/ 152 h 600"/>
                  <a:gd name="T26" fmla="*/ 88 w 204"/>
                  <a:gd name="T27" fmla="*/ 227 h 600"/>
                  <a:gd name="T28" fmla="*/ 113 w 204"/>
                  <a:gd name="T29" fmla="*/ 301 h 600"/>
                  <a:gd name="T30" fmla="*/ 136 w 204"/>
                  <a:gd name="T31" fmla="*/ 377 h 600"/>
                  <a:gd name="T32" fmla="*/ 155 w 204"/>
                  <a:gd name="T33" fmla="*/ 451 h 600"/>
                  <a:gd name="T34" fmla="*/ 174 w 204"/>
                  <a:gd name="T35" fmla="*/ 526 h 600"/>
                  <a:gd name="T36" fmla="*/ 191 w 204"/>
                  <a:gd name="T37" fmla="*/ 600 h 600"/>
                  <a:gd name="T38" fmla="*/ 191 w 204"/>
                  <a:gd name="T39" fmla="*/ 600 h 600"/>
                  <a:gd name="T40" fmla="*/ 204 w 204"/>
                  <a:gd name="T41"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 h="600">
                    <a:moveTo>
                      <a:pt x="204" y="600"/>
                    </a:moveTo>
                    <a:lnTo>
                      <a:pt x="204" y="600"/>
                    </a:lnTo>
                    <a:lnTo>
                      <a:pt x="187" y="523"/>
                    </a:lnTo>
                    <a:lnTo>
                      <a:pt x="168" y="449"/>
                    </a:lnTo>
                    <a:lnTo>
                      <a:pt x="149" y="374"/>
                    </a:lnTo>
                    <a:lnTo>
                      <a:pt x="126" y="299"/>
                    </a:lnTo>
                    <a:lnTo>
                      <a:pt x="101" y="224"/>
                    </a:lnTo>
                    <a:lnTo>
                      <a:pt x="75" y="150"/>
                    </a:lnTo>
                    <a:lnTo>
                      <a:pt x="45" y="76"/>
                    </a:lnTo>
                    <a:lnTo>
                      <a:pt x="13" y="0"/>
                    </a:lnTo>
                    <a:lnTo>
                      <a:pt x="0" y="2"/>
                    </a:lnTo>
                    <a:lnTo>
                      <a:pt x="32" y="78"/>
                    </a:lnTo>
                    <a:lnTo>
                      <a:pt x="62" y="152"/>
                    </a:lnTo>
                    <a:lnTo>
                      <a:pt x="88" y="227"/>
                    </a:lnTo>
                    <a:lnTo>
                      <a:pt x="113" y="301"/>
                    </a:lnTo>
                    <a:lnTo>
                      <a:pt x="136" y="377"/>
                    </a:lnTo>
                    <a:lnTo>
                      <a:pt x="155" y="451"/>
                    </a:lnTo>
                    <a:lnTo>
                      <a:pt x="174" y="526"/>
                    </a:lnTo>
                    <a:lnTo>
                      <a:pt x="191" y="600"/>
                    </a:lnTo>
                    <a:lnTo>
                      <a:pt x="191" y="600"/>
                    </a:lnTo>
                    <a:lnTo>
                      <a:pt x="204"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97" name="Freeform 605"/>
              <p:cNvSpPr>
                <a:spLocks/>
              </p:cNvSpPr>
              <p:nvPr/>
            </p:nvSpPr>
            <p:spPr bwMode="auto">
              <a:xfrm>
                <a:off x="4979" y="2723"/>
                <a:ext cx="9" cy="84"/>
              </a:xfrm>
              <a:custGeom>
                <a:avLst/>
                <a:gdLst>
                  <a:gd name="T0" fmla="*/ 29 w 29"/>
                  <a:gd name="T1" fmla="*/ 166 h 168"/>
                  <a:gd name="T2" fmla="*/ 29 w 29"/>
                  <a:gd name="T3" fmla="*/ 166 h 168"/>
                  <a:gd name="T4" fmla="*/ 19 w 29"/>
                  <a:gd name="T5" fmla="*/ 124 h 168"/>
                  <a:gd name="T6" fmla="*/ 17 w 29"/>
                  <a:gd name="T7" fmla="*/ 81 h 168"/>
                  <a:gd name="T8" fmla="*/ 17 w 29"/>
                  <a:gd name="T9" fmla="*/ 39 h 168"/>
                  <a:gd name="T10" fmla="*/ 13 w 29"/>
                  <a:gd name="T11" fmla="*/ 0 h 168"/>
                  <a:gd name="T12" fmla="*/ 0 w 29"/>
                  <a:gd name="T13" fmla="*/ 0 h 168"/>
                  <a:gd name="T14" fmla="*/ 4 w 29"/>
                  <a:gd name="T15" fmla="*/ 39 h 168"/>
                  <a:gd name="T16" fmla="*/ 4 w 29"/>
                  <a:gd name="T17" fmla="*/ 81 h 168"/>
                  <a:gd name="T18" fmla="*/ 6 w 29"/>
                  <a:gd name="T19" fmla="*/ 124 h 168"/>
                  <a:gd name="T20" fmla="*/ 16 w 29"/>
                  <a:gd name="T21" fmla="*/ 168 h 168"/>
                  <a:gd name="T22" fmla="*/ 16 w 29"/>
                  <a:gd name="T23" fmla="*/ 168 h 168"/>
                  <a:gd name="T24" fmla="*/ 29 w 29"/>
                  <a:gd name="T25" fmla="*/ 1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68">
                    <a:moveTo>
                      <a:pt x="29" y="166"/>
                    </a:moveTo>
                    <a:lnTo>
                      <a:pt x="29" y="166"/>
                    </a:lnTo>
                    <a:lnTo>
                      <a:pt x="19" y="124"/>
                    </a:lnTo>
                    <a:lnTo>
                      <a:pt x="17" y="81"/>
                    </a:lnTo>
                    <a:lnTo>
                      <a:pt x="17" y="39"/>
                    </a:lnTo>
                    <a:lnTo>
                      <a:pt x="13" y="0"/>
                    </a:lnTo>
                    <a:lnTo>
                      <a:pt x="0" y="0"/>
                    </a:lnTo>
                    <a:lnTo>
                      <a:pt x="4" y="39"/>
                    </a:lnTo>
                    <a:lnTo>
                      <a:pt x="4" y="81"/>
                    </a:lnTo>
                    <a:lnTo>
                      <a:pt x="6" y="124"/>
                    </a:lnTo>
                    <a:lnTo>
                      <a:pt x="16" y="168"/>
                    </a:lnTo>
                    <a:lnTo>
                      <a:pt x="16" y="168"/>
                    </a:lnTo>
                    <a:lnTo>
                      <a:pt x="29"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98" name="Freeform 606"/>
              <p:cNvSpPr>
                <a:spLocks/>
              </p:cNvSpPr>
              <p:nvPr/>
            </p:nvSpPr>
            <p:spPr bwMode="auto">
              <a:xfrm>
                <a:off x="4984" y="2806"/>
                <a:ext cx="17" cy="11"/>
              </a:xfrm>
              <a:custGeom>
                <a:avLst/>
                <a:gdLst>
                  <a:gd name="T0" fmla="*/ 39 w 51"/>
                  <a:gd name="T1" fmla="*/ 4 h 21"/>
                  <a:gd name="T2" fmla="*/ 38 w 51"/>
                  <a:gd name="T3" fmla="*/ 4 h 21"/>
                  <a:gd name="T4" fmla="*/ 34 w 51"/>
                  <a:gd name="T5" fmla="*/ 9 h 21"/>
                  <a:gd name="T6" fmla="*/ 26 w 51"/>
                  <a:gd name="T7" fmla="*/ 10 h 21"/>
                  <a:gd name="T8" fmla="*/ 18 w 51"/>
                  <a:gd name="T9" fmla="*/ 8 h 21"/>
                  <a:gd name="T10" fmla="*/ 13 w 51"/>
                  <a:gd name="T11" fmla="*/ 0 h 21"/>
                  <a:gd name="T12" fmla="*/ 0 w 51"/>
                  <a:gd name="T13" fmla="*/ 2 h 21"/>
                  <a:gd name="T14" fmla="*/ 10 w 51"/>
                  <a:gd name="T15" fmla="*/ 17 h 21"/>
                  <a:gd name="T16" fmla="*/ 26 w 51"/>
                  <a:gd name="T17" fmla="*/ 21 h 21"/>
                  <a:gd name="T18" fmla="*/ 39 w 51"/>
                  <a:gd name="T19" fmla="*/ 18 h 21"/>
                  <a:gd name="T20" fmla="*/ 51 w 51"/>
                  <a:gd name="T21" fmla="*/ 9 h 21"/>
                  <a:gd name="T22" fmla="*/ 49 w 51"/>
                  <a:gd name="T23" fmla="*/ 9 h 21"/>
                  <a:gd name="T24" fmla="*/ 39 w 51"/>
                  <a:gd name="T2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1">
                    <a:moveTo>
                      <a:pt x="39" y="4"/>
                    </a:moveTo>
                    <a:lnTo>
                      <a:pt x="38" y="4"/>
                    </a:lnTo>
                    <a:lnTo>
                      <a:pt x="34" y="9"/>
                    </a:lnTo>
                    <a:lnTo>
                      <a:pt x="26" y="10"/>
                    </a:lnTo>
                    <a:lnTo>
                      <a:pt x="18" y="8"/>
                    </a:lnTo>
                    <a:lnTo>
                      <a:pt x="13" y="0"/>
                    </a:lnTo>
                    <a:lnTo>
                      <a:pt x="0" y="2"/>
                    </a:lnTo>
                    <a:lnTo>
                      <a:pt x="10" y="17"/>
                    </a:lnTo>
                    <a:lnTo>
                      <a:pt x="26" y="21"/>
                    </a:lnTo>
                    <a:lnTo>
                      <a:pt x="39" y="18"/>
                    </a:lnTo>
                    <a:lnTo>
                      <a:pt x="51" y="9"/>
                    </a:lnTo>
                    <a:lnTo>
                      <a:pt x="49" y="9"/>
                    </a:lnTo>
                    <a:lnTo>
                      <a:pt x="3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99" name="Freeform 607"/>
              <p:cNvSpPr>
                <a:spLocks/>
              </p:cNvSpPr>
              <p:nvPr/>
            </p:nvSpPr>
            <p:spPr bwMode="auto">
              <a:xfrm>
                <a:off x="4997" y="2777"/>
                <a:ext cx="7" cy="34"/>
              </a:xfrm>
              <a:custGeom>
                <a:avLst/>
                <a:gdLst>
                  <a:gd name="T0" fmla="*/ 20 w 20"/>
                  <a:gd name="T1" fmla="*/ 17 h 68"/>
                  <a:gd name="T2" fmla="*/ 8 w 20"/>
                  <a:gd name="T3" fmla="*/ 16 h 68"/>
                  <a:gd name="T4" fmla="*/ 3 w 20"/>
                  <a:gd name="T5" fmla="*/ 31 h 68"/>
                  <a:gd name="T6" fmla="*/ 3 w 20"/>
                  <a:gd name="T7" fmla="*/ 43 h 68"/>
                  <a:gd name="T8" fmla="*/ 3 w 20"/>
                  <a:gd name="T9" fmla="*/ 54 h 68"/>
                  <a:gd name="T10" fmla="*/ 0 w 20"/>
                  <a:gd name="T11" fmla="*/ 63 h 68"/>
                  <a:gd name="T12" fmla="*/ 10 w 20"/>
                  <a:gd name="T13" fmla="*/ 68 h 68"/>
                  <a:gd name="T14" fmla="*/ 16 w 20"/>
                  <a:gd name="T15" fmla="*/ 54 h 68"/>
                  <a:gd name="T16" fmla="*/ 16 w 20"/>
                  <a:gd name="T17" fmla="*/ 43 h 68"/>
                  <a:gd name="T18" fmla="*/ 16 w 20"/>
                  <a:gd name="T19" fmla="*/ 31 h 68"/>
                  <a:gd name="T20" fmla="*/ 18 w 20"/>
                  <a:gd name="T21" fmla="*/ 20 h 68"/>
                  <a:gd name="T22" fmla="*/ 7 w 20"/>
                  <a:gd name="T23" fmla="*/ 19 h 68"/>
                  <a:gd name="T24" fmla="*/ 20 w 20"/>
                  <a:gd name="T25" fmla="*/ 17 h 68"/>
                  <a:gd name="T26" fmla="*/ 16 w 20"/>
                  <a:gd name="T27" fmla="*/ 0 h 68"/>
                  <a:gd name="T28" fmla="*/ 8 w 20"/>
                  <a:gd name="T29" fmla="*/ 16 h 68"/>
                  <a:gd name="T30" fmla="*/ 20 w 20"/>
                  <a:gd name="T31" fmla="*/ 1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68">
                    <a:moveTo>
                      <a:pt x="20" y="17"/>
                    </a:moveTo>
                    <a:lnTo>
                      <a:pt x="8" y="16"/>
                    </a:lnTo>
                    <a:lnTo>
                      <a:pt x="3" y="31"/>
                    </a:lnTo>
                    <a:lnTo>
                      <a:pt x="3" y="43"/>
                    </a:lnTo>
                    <a:lnTo>
                      <a:pt x="3" y="54"/>
                    </a:lnTo>
                    <a:lnTo>
                      <a:pt x="0" y="63"/>
                    </a:lnTo>
                    <a:lnTo>
                      <a:pt x="10" y="68"/>
                    </a:lnTo>
                    <a:lnTo>
                      <a:pt x="16" y="54"/>
                    </a:lnTo>
                    <a:lnTo>
                      <a:pt x="16" y="43"/>
                    </a:lnTo>
                    <a:lnTo>
                      <a:pt x="16" y="31"/>
                    </a:lnTo>
                    <a:lnTo>
                      <a:pt x="18" y="20"/>
                    </a:lnTo>
                    <a:lnTo>
                      <a:pt x="7" y="19"/>
                    </a:lnTo>
                    <a:lnTo>
                      <a:pt x="20" y="17"/>
                    </a:lnTo>
                    <a:lnTo>
                      <a:pt x="16" y="0"/>
                    </a:lnTo>
                    <a:lnTo>
                      <a:pt x="8" y="16"/>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00" name="Freeform 608"/>
              <p:cNvSpPr>
                <a:spLocks/>
              </p:cNvSpPr>
              <p:nvPr/>
            </p:nvSpPr>
            <p:spPr bwMode="auto">
              <a:xfrm>
                <a:off x="4999" y="2786"/>
                <a:ext cx="8" cy="25"/>
              </a:xfrm>
              <a:custGeom>
                <a:avLst/>
                <a:gdLst>
                  <a:gd name="T0" fmla="*/ 24 w 24"/>
                  <a:gd name="T1" fmla="*/ 43 h 52"/>
                  <a:gd name="T2" fmla="*/ 24 w 24"/>
                  <a:gd name="T3" fmla="*/ 43 h 52"/>
                  <a:gd name="T4" fmla="*/ 21 w 24"/>
                  <a:gd name="T5" fmla="*/ 36 h 52"/>
                  <a:gd name="T6" fmla="*/ 17 w 24"/>
                  <a:gd name="T7" fmla="*/ 26 h 52"/>
                  <a:gd name="T8" fmla="*/ 15 w 24"/>
                  <a:gd name="T9" fmla="*/ 15 h 52"/>
                  <a:gd name="T10" fmla="*/ 13 w 24"/>
                  <a:gd name="T11" fmla="*/ 0 h 52"/>
                  <a:gd name="T12" fmla="*/ 0 w 24"/>
                  <a:gd name="T13" fmla="*/ 2 h 52"/>
                  <a:gd name="T14" fmla="*/ 2 w 24"/>
                  <a:gd name="T15" fmla="*/ 15 h 52"/>
                  <a:gd name="T16" fmla="*/ 3 w 24"/>
                  <a:gd name="T17" fmla="*/ 28 h 52"/>
                  <a:gd name="T18" fmla="*/ 7 w 24"/>
                  <a:gd name="T19" fmla="*/ 41 h 52"/>
                  <a:gd name="T20" fmla="*/ 17 w 24"/>
                  <a:gd name="T21" fmla="*/ 52 h 52"/>
                  <a:gd name="T22" fmla="*/ 17 w 24"/>
                  <a:gd name="T23" fmla="*/ 52 h 52"/>
                  <a:gd name="T24" fmla="*/ 24 w 24"/>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52">
                    <a:moveTo>
                      <a:pt x="24" y="43"/>
                    </a:moveTo>
                    <a:lnTo>
                      <a:pt x="24" y="43"/>
                    </a:lnTo>
                    <a:lnTo>
                      <a:pt x="21" y="36"/>
                    </a:lnTo>
                    <a:lnTo>
                      <a:pt x="17" y="26"/>
                    </a:lnTo>
                    <a:lnTo>
                      <a:pt x="15" y="15"/>
                    </a:lnTo>
                    <a:lnTo>
                      <a:pt x="13" y="0"/>
                    </a:lnTo>
                    <a:lnTo>
                      <a:pt x="0" y="2"/>
                    </a:lnTo>
                    <a:lnTo>
                      <a:pt x="2" y="15"/>
                    </a:lnTo>
                    <a:lnTo>
                      <a:pt x="3" y="28"/>
                    </a:lnTo>
                    <a:lnTo>
                      <a:pt x="7" y="41"/>
                    </a:lnTo>
                    <a:lnTo>
                      <a:pt x="17" y="52"/>
                    </a:lnTo>
                    <a:lnTo>
                      <a:pt x="17" y="52"/>
                    </a:lnTo>
                    <a:lnTo>
                      <a:pt x="2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01" name="Freeform 609"/>
              <p:cNvSpPr>
                <a:spLocks/>
              </p:cNvSpPr>
              <p:nvPr/>
            </p:nvSpPr>
            <p:spPr bwMode="auto">
              <a:xfrm>
                <a:off x="5005" y="2799"/>
                <a:ext cx="12" cy="14"/>
              </a:xfrm>
              <a:custGeom>
                <a:avLst/>
                <a:gdLst>
                  <a:gd name="T0" fmla="*/ 23 w 36"/>
                  <a:gd name="T1" fmla="*/ 9 h 28"/>
                  <a:gd name="T2" fmla="*/ 25 w 36"/>
                  <a:gd name="T3" fmla="*/ 9 h 28"/>
                  <a:gd name="T4" fmla="*/ 23 w 36"/>
                  <a:gd name="T5" fmla="*/ 10 h 28"/>
                  <a:gd name="T6" fmla="*/ 21 w 36"/>
                  <a:gd name="T7" fmla="*/ 14 h 28"/>
                  <a:gd name="T8" fmla="*/ 14 w 36"/>
                  <a:gd name="T9" fmla="*/ 17 h 28"/>
                  <a:gd name="T10" fmla="*/ 7 w 36"/>
                  <a:gd name="T11" fmla="*/ 16 h 28"/>
                  <a:gd name="T12" fmla="*/ 0 w 36"/>
                  <a:gd name="T13" fmla="*/ 25 h 28"/>
                  <a:gd name="T14" fmla="*/ 14 w 36"/>
                  <a:gd name="T15" fmla="*/ 28 h 28"/>
                  <a:gd name="T16" fmla="*/ 28 w 36"/>
                  <a:gd name="T17" fmla="*/ 23 h 28"/>
                  <a:gd name="T18" fmla="*/ 36 w 36"/>
                  <a:gd name="T19" fmla="*/ 10 h 28"/>
                  <a:gd name="T20" fmla="*/ 30 w 36"/>
                  <a:gd name="T21" fmla="*/ 0 h 28"/>
                  <a:gd name="T22" fmla="*/ 31 w 36"/>
                  <a:gd name="T23" fmla="*/ 0 h 28"/>
                  <a:gd name="T24" fmla="*/ 23 w 36"/>
                  <a:gd name="T25"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23" y="9"/>
                    </a:moveTo>
                    <a:lnTo>
                      <a:pt x="25" y="9"/>
                    </a:lnTo>
                    <a:lnTo>
                      <a:pt x="23" y="10"/>
                    </a:lnTo>
                    <a:lnTo>
                      <a:pt x="21" y="14"/>
                    </a:lnTo>
                    <a:lnTo>
                      <a:pt x="14" y="17"/>
                    </a:lnTo>
                    <a:lnTo>
                      <a:pt x="7" y="16"/>
                    </a:lnTo>
                    <a:lnTo>
                      <a:pt x="0" y="25"/>
                    </a:lnTo>
                    <a:lnTo>
                      <a:pt x="14" y="28"/>
                    </a:lnTo>
                    <a:lnTo>
                      <a:pt x="28" y="23"/>
                    </a:lnTo>
                    <a:lnTo>
                      <a:pt x="36" y="10"/>
                    </a:lnTo>
                    <a:lnTo>
                      <a:pt x="30" y="0"/>
                    </a:lnTo>
                    <a:lnTo>
                      <a:pt x="31" y="0"/>
                    </a:lnTo>
                    <a:lnTo>
                      <a:pt x="2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02" name="Freeform 610"/>
              <p:cNvSpPr>
                <a:spLocks/>
              </p:cNvSpPr>
              <p:nvPr/>
            </p:nvSpPr>
            <p:spPr bwMode="auto">
              <a:xfrm>
                <a:off x="5006" y="2784"/>
                <a:ext cx="9" cy="20"/>
              </a:xfrm>
              <a:custGeom>
                <a:avLst/>
                <a:gdLst>
                  <a:gd name="T0" fmla="*/ 13 w 29"/>
                  <a:gd name="T1" fmla="*/ 0 h 38"/>
                  <a:gd name="T2" fmla="*/ 0 w 29"/>
                  <a:gd name="T3" fmla="*/ 0 h 38"/>
                  <a:gd name="T4" fmla="*/ 2 w 29"/>
                  <a:gd name="T5" fmla="*/ 12 h 38"/>
                  <a:gd name="T6" fmla="*/ 7 w 29"/>
                  <a:gd name="T7" fmla="*/ 22 h 38"/>
                  <a:gd name="T8" fmla="*/ 12 w 29"/>
                  <a:gd name="T9" fmla="*/ 31 h 38"/>
                  <a:gd name="T10" fmla="*/ 21 w 29"/>
                  <a:gd name="T11" fmla="*/ 38 h 38"/>
                  <a:gd name="T12" fmla="*/ 29 w 29"/>
                  <a:gd name="T13" fmla="*/ 29 h 38"/>
                  <a:gd name="T14" fmla="*/ 23 w 29"/>
                  <a:gd name="T15" fmla="*/ 25 h 38"/>
                  <a:gd name="T16" fmla="*/ 17 w 29"/>
                  <a:gd name="T17" fmla="*/ 18 h 38"/>
                  <a:gd name="T18" fmla="*/ 15 w 29"/>
                  <a:gd name="T19" fmla="*/ 10 h 38"/>
                  <a:gd name="T20" fmla="*/ 13 w 29"/>
                  <a:gd name="T21" fmla="*/ 0 h 38"/>
                  <a:gd name="T22" fmla="*/ 0 w 29"/>
                  <a:gd name="T23" fmla="*/ 0 h 38"/>
                  <a:gd name="T24" fmla="*/ 13 w 29"/>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8">
                    <a:moveTo>
                      <a:pt x="13" y="0"/>
                    </a:moveTo>
                    <a:lnTo>
                      <a:pt x="0" y="0"/>
                    </a:lnTo>
                    <a:lnTo>
                      <a:pt x="2" y="12"/>
                    </a:lnTo>
                    <a:lnTo>
                      <a:pt x="7" y="22"/>
                    </a:lnTo>
                    <a:lnTo>
                      <a:pt x="12" y="31"/>
                    </a:lnTo>
                    <a:lnTo>
                      <a:pt x="21" y="38"/>
                    </a:lnTo>
                    <a:lnTo>
                      <a:pt x="29" y="29"/>
                    </a:lnTo>
                    <a:lnTo>
                      <a:pt x="23" y="25"/>
                    </a:lnTo>
                    <a:lnTo>
                      <a:pt x="17" y="18"/>
                    </a:lnTo>
                    <a:lnTo>
                      <a:pt x="15" y="10"/>
                    </a:lnTo>
                    <a:lnTo>
                      <a:pt x="13" y="0"/>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03" name="Freeform 611"/>
              <p:cNvSpPr>
                <a:spLocks/>
              </p:cNvSpPr>
              <p:nvPr/>
            </p:nvSpPr>
            <p:spPr bwMode="auto">
              <a:xfrm>
                <a:off x="5006" y="2784"/>
                <a:ext cx="10" cy="20"/>
              </a:xfrm>
              <a:custGeom>
                <a:avLst/>
                <a:gdLst>
                  <a:gd name="T0" fmla="*/ 30 w 30"/>
                  <a:gd name="T1" fmla="*/ 28 h 39"/>
                  <a:gd name="T2" fmla="*/ 30 w 30"/>
                  <a:gd name="T3" fmla="*/ 28 h 39"/>
                  <a:gd name="T4" fmla="*/ 24 w 30"/>
                  <a:gd name="T5" fmla="*/ 26 h 39"/>
                  <a:gd name="T6" fmla="*/ 17 w 30"/>
                  <a:gd name="T7" fmla="*/ 20 h 39"/>
                  <a:gd name="T8" fmla="*/ 15 w 30"/>
                  <a:gd name="T9" fmla="*/ 11 h 39"/>
                  <a:gd name="T10" fmla="*/ 13 w 30"/>
                  <a:gd name="T11" fmla="*/ 0 h 39"/>
                  <a:gd name="T12" fmla="*/ 0 w 30"/>
                  <a:gd name="T13" fmla="*/ 0 h 39"/>
                  <a:gd name="T14" fmla="*/ 2 w 30"/>
                  <a:gd name="T15" fmla="*/ 13 h 39"/>
                  <a:gd name="T16" fmla="*/ 7 w 30"/>
                  <a:gd name="T17" fmla="*/ 25 h 39"/>
                  <a:gd name="T18" fmla="*/ 16 w 30"/>
                  <a:gd name="T19" fmla="*/ 35 h 39"/>
                  <a:gd name="T20" fmla="*/ 30 w 30"/>
                  <a:gd name="T21" fmla="*/ 39 h 39"/>
                  <a:gd name="T22" fmla="*/ 30 w 30"/>
                  <a:gd name="T23" fmla="*/ 39 h 39"/>
                  <a:gd name="T24" fmla="*/ 30 w 30"/>
                  <a:gd name="T25"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9">
                    <a:moveTo>
                      <a:pt x="30" y="28"/>
                    </a:moveTo>
                    <a:lnTo>
                      <a:pt x="30" y="28"/>
                    </a:lnTo>
                    <a:lnTo>
                      <a:pt x="24" y="26"/>
                    </a:lnTo>
                    <a:lnTo>
                      <a:pt x="17" y="20"/>
                    </a:lnTo>
                    <a:lnTo>
                      <a:pt x="15" y="11"/>
                    </a:lnTo>
                    <a:lnTo>
                      <a:pt x="13" y="0"/>
                    </a:lnTo>
                    <a:lnTo>
                      <a:pt x="0" y="0"/>
                    </a:lnTo>
                    <a:lnTo>
                      <a:pt x="2" y="13"/>
                    </a:lnTo>
                    <a:lnTo>
                      <a:pt x="7" y="25"/>
                    </a:lnTo>
                    <a:lnTo>
                      <a:pt x="16" y="35"/>
                    </a:lnTo>
                    <a:lnTo>
                      <a:pt x="30" y="39"/>
                    </a:lnTo>
                    <a:lnTo>
                      <a:pt x="30" y="39"/>
                    </a:lnTo>
                    <a:lnTo>
                      <a:pt x="3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04" name="Freeform 612"/>
              <p:cNvSpPr>
                <a:spLocks/>
              </p:cNvSpPr>
              <p:nvPr/>
            </p:nvSpPr>
            <p:spPr bwMode="auto">
              <a:xfrm>
                <a:off x="5016" y="2796"/>
                <a:ext cx="8" cy="8"/>
              </a:xfrm>
              <a:custGeom>
                <a:avLst/>
                <a:gdLst>
                  <a:gd name="T0" fmla="*/ 14 w 24"/>
                  <a:gd name="T1" fmla="*/ 0 h 16"/>
                  <a:gd name="T2" fmla="*/ 14 w 24"/>
                  <a:gd name="T3" fmla="*/ 0 h 16"/>
                  <a:gd name="T4" fmla="*/ 11 w 24"/>
                  <a:gd name="T5" fmla="*/ 4 h 16"/>
                  <a:gd name="T6" fmla="*/ 10 w 24"/>
                  <a:gd name="T7" fmla="*/ 5 h 16"/>
                  <a:gd name="T8" fmla="*/ 8 w 24"/>
                  <a:gd name="T9" fmla="*/ 5 h 16"/>
                  <a:gd name="T10" fmla="*/ 0 w 24"/>
                  <a:gd name="T11" fmla="*/ 5 h 16"/>
                  <a:gd name="T12" fmla="*/ 0 w 24"/>
                  <a:gd name="T13" fmla="*/ 16 h 16"/>
                  <a:gd name="T14" fmla="*/ 8 w 24"/>
                  <a:gd name="T15" fmla="*/ 16 h 16"/>
                  <a:gd name="T16" fmla="*/ 15 w 24"/>
                  <a:gd name="T17" fmla="*/ 14 h 16"/>
                  <a:gd name="T18" fmla="*/ 21 w 24"/>
                  <a:gd name="T19" fmla="*/ 11 h 16"/>
                  <a:gd name="T20" fmla="*/ 24 w 24"/>
                  <a:gd name="T21" fmla="*/ 5 h 16"/>
                  <a:gd name="T22" fmla="*/ 24 w 24"/>
                  <a:gd name="T23" fmla="*/ 5 h 16"/>
                  <a:gd name="T24" fmla="*/ 14 w 24"/>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6">
                    <a:moveTo>
                      <a:pt x="14" y="0"/>
                    </a:moveTo>
                    <a:lnTo>
                      <a:pt x="14" y="0"/>
                    </a:lnTo>
                    <a:lnTo>
                      <a:pt x="11" y="4"/>
                    </a:lnTo>
                    <a:lnTo>
                      <a:pt x="10" y="5"/>
                    </a:lnTo>
                    <a:lnTo>
                      <a:pt x="8" y="5"/>
                    </a:lnTo>
                    <a:lnTo>
                      <a:pt x="0" y="5"/>
                    </a:lnTo>
                    <a:lnTo>
                      <a:pt x="0" y="16"/>
                    </a:lnTo>
                    <a:lnTo>
                      <a:pt x="8" y="16"/>
                    </a:lnTo>
                    <a:lnTo>
                      <a:pt x="15" y="14"/>
                    </a:lnTo>
                    <a:lnTo>
                      <a:pt x="21" y="11"/>
                    </a:lnTo>
                    <a:lnTo>
                      <a:pt x="24" y="5"/>
                    </a:lnTo>
                    <a:lnTo>
                      <a:pt x="24"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05" name="Freeform 613"/>
              <p:cNvSpPr>
                <a:spLocks/>
              </p:cNvSpPr>
              <p:nvPr/>
            </p:nvSpPr>
            <p:spPr bwMode="auto">
              <a:xfrm>
                <a:off x="5009" y="2761"/>
                <a:ext cx="16" cy="37"/>
              </a:xfrm>
              <a:custGeom>
                <a:avLst/>
                <a:gdLst>
                  <a:gd name="T0" fmla="*/ 20 w 48"/>
                  <a:gd name="T1" fmla="*/ 38 h 74"/>
                  <a:gd name="T2" fmla="*/ 8 w 48"/>
                  <a:gd name="T3" fmla="*/ 41 h 74"/>
                  <a:gd name="T4" fmla="*/ 17 w 48"/>
                  <a:gd name="T5" fmla="*/ 57 h 74"/>
                  <a:gd name="T6" fmla="*/ 31 w 48"/>
                  <a:gd name="T7" fmla="*/ 64 h 74"/>
                  <a:gd name="T8" fmla="*/ 35 w 48"/>
                  <a:gd name="T9" fmla="*/ 66 h 74"/>
                  <a:gd name="T10" fmla="*/ 35 w 48"/>
                  <a:gd name="T11" fmla="*/ 69 h 74"/>
                  <a:gd name="T12" fmla="*/ 45 w 48"/>
                  <a:gd name="T13" fmla="*/ 74 h 74"/>
                  <a:gd name="T14" fmla="*/ 48 w 48"/>
                  <a:gd name="T15" fmla="*/ 62 h 74"/>
                  <a:gd name="T16" fmla="*/ 36 w 48"/>
                  <a:gd name="T17" fmla="*/ 55 h 74"/>
                  <a:gd name="T18" fmla="*/ 28 w 48"/>
                  <a:gd name="T19" fmla="*/ 50 h 74"/>
                  <a:gd name="T20" fmla="*/ 21 w 48"/>
                  <a:gd name="T21" fmla="*/ 39 h 74"/>
                  <a:gd name="T22" fmla="*/ 10 w 48"/>
                  <a:gd name="T23" fmla="*/ 42 h 74"/>
                  <a:gd name="T24" fmla="*/ 20 w 48"/>
                  <a:gd name="T25" fmla="*/ 38 h 74"/>
                  <a:gd name="T26" fmla="*/ 0 w 48"/>
                  <a:gd name="T27" fmla="*/ 0 h 74"/>
                  <a:gd name="T28" fmla="*/ 8 w 48"/>
                  <a:gd name="T29" fmla="*/ 41 h 74"/>
                  <a:gd name="T30" fmla="*/ 20 w 48"/>
                  <a:gd name="T31"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74">
                    <a:moveTo>
                      <a:pt x="20" y="38"/>
                    </a:moveTo>
                    <a:lnTo>
                      <a:pt x="8" y="41"/>
                    </a:lnTo>
                    <a:lnTo>
                      <a:pt x="17" y="57"/>
                    </a:lnTo>
                    <a:lnTo>
                      <a:pt x="31" y="64"/>
                    </a:lnTo>
                    <a:lnTo>
                      <a:pt x="35" y="66"/>
                    </a:lnTo>
                    <a:lnTo>
                      <a:pt x="35" y="69"/>
                    </a:lnTo>
                    <a:lnTo>
                      <a:pt x="45" y="74"/>
                    </a:lnTo>
                    <a:lnTo>
                      <a:pt x="48" y="62"/>
                    </a:lnTo>
                    <a:lnTo>
                      <a:pt x="36" y="55"/>
                    </a:lnTo>
                    <a:lnTo>
                      <a:pt x="28" y="50"/>
                    </a:lnTo>
                    <a:lnTo>
                      <a:pt x="21" y="39"/>
                    </a:lnTo>
                    <a:lnTo>
                      <a:pt x="10" y="42"/>
                    </a:lnTo>
                    <a:lnTo>
                      <a:pt x="20" y="38"/>
                    </a:lnTo>
                    <a:lnTo>
                      <a:pt x="0" y="0"/>
                    </a:lnTo>
                    <a:lnTo>
                      <a:pt x="8" y="41"/>
                    </a:lnTo>
                    <a:lnTo>
                      <a:pt x="2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06" name="Freeform 614"/>
              <p:cNvSpPr>
                <a:spLocks/>
              </p:cNvSpPr>
              <p:nvPr/>
            </p:nvSpPr>
            <p:spPr bwMode="auto">
              <a:xfrm>
                <a:off x="5012" y="2776"/>
                <a:ext cx="22" cy="17"/>
              </a:xfrm>
              <a:custGeom>
                <a:avLst/>
                <a:gdLst>
                  <a:gd name="T0" fmla="*/ 52 w 65"/>
                  <a:gd name="T1" fmla="*/ 0 h 34"/>
                  <a:gd name="T2" fmla="*/ 52 w 65"/>
                  <a:gd name="T3" fmla="*/ 0 h 34"/>
                  <a:gd name="T4" fmla="*/ 51 w 65"/>
                  <a:gd name="T5" fmla="*/ 3 h 34"/>
                  <a:gd name="T6" fmla="*/ 47 w 65"/>
                  <a:gd name="T7" fmla="*/ 10 h 34"/>
                  <a:gd name="T8" fmla="*/ 42 w 65"/>
                  <a:gd name="T9" fmla="*/ 16 h 34"/>
                  <a:gd name="T10" fmla="*/ 35 w 65"/>
                  <a:gd name="T11" fmla="*/ 20 h 34"/>
                  <a:gd name="T12" fmla="*/ 31 w 65"/>
                  <a:gd name="T13" fmla="*/ 23 h 34"/>
                  <a:gd name="T14" fmla="*/ 25 w 65"/>
                  <a:gd name="T15" fmla="*/ 23 h 34"/>
                  <a:gd name="T16" fmla="*/ 19 w 65"/>
                  <a:gd name="T17" fmla="*/ 18 h 34"/>
                  <a:gd name="T18" fmla="*/ 10 w 65"/>
                  <a:gd name="T19" fmla="*/ 8 h 34"/>
                  <a:gd name="T20" fmla="*/ 0 w 65"/>
                  <a:gd name="T21" fmla="*/ 12 h 34"/>
                  <a:gd name="T22" fmla="*/ 9 w 65"/>
                  <a:gd name="T23" fmla="*/ 25 h 34"/>
                  <a:gd name="T24" fmla="*/ 19 w 65"/>
                  <a:gd name="T25" fmla="*/ 32 h 34"/>
                  <a:gd name="T26" fmla="*/ 31 w 65"/>
                  <a:gd name="T27" fmla="*/ 34 h 34"/>
                  <a:gd name="T28" fmla="*/ 43 w 65"/>
                  <a:gd name="T29" fmla="*/ 29 h 34"/>
                  <a:gd name="T30" fmla="*/ 52 w 65"/>
                  <a:gd name="T31" fmla="*/ 23 h 34"/>
                  <a:gd name="T32" fmla="*/ 57 w 65"/>
                  <a:gd name="T33" fmla="*/ 15 h 34"/>
                  <a:gd name="T34" fmla="*/ 61 w 65"/>
                  <a:gd name="T35" fmla="*/ 8 h 34"/>
                  <a:gd name="T36" fmla="*/ 65 w 65"/>
                  <a:gd name="T37" fmla="*/ 2 h 34"/>
                  <a:gd name="T38" fmla="*/ 65 w 65"/>
                  <a:gd name="T39" fmla="*/ 2 h 34"/>
                  <a:gd name="T40" fmla="*/ 52 w 65"/>
                  <a:gd name="T4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34">
                    <a:moveTo>
                      <a:pt x="52" y="0"/>
                    </a:moveTo>
                    <a:lnTo>
                      <a:pt x="52" y="0"/>
                    </a:lnTo>
                    <a:lnTo>
                      <a:pt x="51" y="3"/>
                    </a:lnTo>
                    <a:lnTo>
                      <a:pt x="47" y="10"/>
                    </a:lnTo>
                    <a:lnTo>
                      <a:pt x="42" y="16"/>
                    </a:lnTo>
                    <a:lnTo>
                      <a:pt x="35" y="20"/>
                    </a:lnTo>
                    <a:lnTo>
                      <a:pt x="31" y="23"/>
                    </a:lnTo>
                    <a:lnTo>
                      <a:pt x="25" y="23"/>
                    </a:lnTo>
                    <a:lnTo>
                      <a:pt x="19" y="18"/>
                    </a:lnTo>
                    <a:lnTo>
                      <a:pt x="10" y="8"/>
                    </a:lnTo>
                    <a:lnTo>
                      <a:pt x="0" y="12"/>
                    </a:lnTo>
                    <a:lnTo>
                      <a:pt x="9" y="25"/>
                    </a:lnTo>
                    <a:lnTo>
                      <a:pt x="19" y="32"/>
                    </a:lnTo>
                    <a:lnTo>
                      <a:pt x="31" y="34"/>
                    </a:lnTo>
                    <a:lnTo>
                      <a:pt x="43" y="29"/>
                    </a:lnTo>
                    <a:lnTo>
                      <a:pt x="52" y="23"/>
                    </a:lnTo>
                    <a:lnTo>
                      <a:pt x="57" y="15"/>
                    </a:lnTo>
                    <a:lnTo>
                      <a:pt x="61" y="8"/>
                    </a:lnTo>
                    <a:lnTo>
                      <a:pt x="65" y="2"/>
                    </a:lnTo>
                    <a:lnTo>
                      <a:pt x="65" y="2"/>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07" name="Freeform 615"/>
              <p:cNvSpPr>
                <a:spLocks/>
              </p:cNvSpPr>
              <p:nvPr/>
            </p:nvSpPr>
            <p:spPr bwMode="auto">
              <a:xfrm>
                <a:off x="5009" y="2641"/>
                <a:ext cx="27" cy="137"/>
              </a:xfrm>
              <a:custGeom>
                <a:avLst/>
                <a:gdLst>
                  <a:gd name="T0" fmla="*/ 0 w 80"/>
                  <a:gd name="T1" fmla="*/ 2 h 274"/>
                  <a:gd name="T2" fmla="*/ 0 w 80"/>
                  <a:gd name="T3" fmla="*/ 2 h 274"/>
                  <a:gd name="T4" fmla="*/ 15 w 80"/>
                  <a:gd name="T5" fmla="*/ 36 h 274"/>
                  <a:gd name="T6" fmla="*/ 30 w 80"/>
                  <a:gd name="T7" fmla="*/ 70 h 274"/>
                  <a:gd name="T8" fmla="*/ 43 w 80"/>
                  <a:gd name="T9" fmla="*/ 103 h 274"/>
                  <a:gd name="T10" fmla="*/ 55 w 80"/>
                  <a:gd name="T11" fmla="*/ 136 h 274"/>
                  <a:gd name="T12" fmla="*/ 63 w 80"/>
                  <a:gd name="T13" fmla="*/ 168 h 274"/>
                  <a:gd name="T14" fmla="*/ 67 w 80"/>
                  <a:gd name="T15" fmla="*/ 202 h 274"/>
                  <a:gd name="T16" fmla="*/ 67 w 80"/>
                  <a:gd name="T17" fmla="*/ 237 h 274"/>
                  <a:gd name="T18" fmla="*/ 60 w 80"/>
                  <a:gd name="T19" fmla="*/ 272 h 274"/>
                  <a:gd name="T20" fmla="*/ 73 w 80"/>
                  <a:gd name="T21" fmla="*/ 274 h 274"/>
                  <a:gd name="T22" fmla="*/ 80 w 80"/>
                  <a:gd name="T23" fmla="*/ 237 h 274"/>
                  <a:gd name="T24" fmla="*/ 80 w 80"/>
                  <a:gd name="T25" fmla="*/ 202 h 274"/>
                  <a:gd name="T26" fmla="*/ 76 w 80"/>
                  <a:gd name="T27" fmla="*/ 168 h 274"/>
                  <a:gd name="T28" fmla="*/ 68 w 80"/>
                  <a:gd name="T29" fmla="*/ 133 h 274"/>
                  <a:gd name="T30" fmla="*/ 56 w 80"/>
                  <a:gd name="T31" fmla="*/ 101 h 274"/>
                  <a:gd name="T32" fmla="*/ 43 w 80"/>
                  <a:gd name="T33" fmla="*/ 68 h 274"/>
                  <a:gd name="T34" fmla="*/ 29 w 80"/>
                  <a:gd name="T35" fmla="*/ 34 h 274"/>
                  <a:gd name="T36" fmla="*/ 13 w 80"/>
                  <a:gd name="T37" fmla="*/ 0 h 274"/>
                  <a:gd name="T38" fmla="*/ 13 w 80"/>
                  <a:gd name="T39" fmla="*/ 0 h 274"/>
                  <a:gd name="T40" fmla="*/ 0 w 80"/>
                  <a:gd name="T41" fmla="*/ 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274">
                    <a:moveTo>
                      <a:pt x="0" y="2"/>
                    </a:moveTo>
                    <a:lnTo>
                      <a:pt x="0" y="2"/>
                    </a:lnTo>
                    <a:lnTo>
                      <a:pt x="15" y="36"/>
                    </a:lnTo>
                    <a:lnTo>
                      <a:pt x="30" y="70"/>
                    </a:lnTo>
                    <a:lnTo>
                      <a:pt x="43" y="103"/>
                    </a:lnTo>
                    <a:lnTo>
                      <a:pt x="55" y="136"/>
                    </a:lnTo>
                    <a:lnTo>
                      <a:pt x="63" y="168"/>
                    </a:lnTo>
                    <a:lnTo>
                      <a:pt x="67" y="202"/>
                    </a:lnTo>
                    <a:lnTo>
                      <a:pt x="67" y="237"/>
                    </a:lnTo>
                    <a:lnTo>
                      <a:pt x="60" y="272"/>
                    </a:lnTo>
                    <a:lnTo>
                      <a:pt x="73" y="274"/>
                    </a:lnTo>
                    <a:lnTo>
                      <a:pt x="80" y="237"/>
                    </a:lnTo>
                    <a:lnTo>
                      <a:pt x="80" y="202"/>
                    </a:lnTo>
                    <a:lnTo>
                      <a:pt x="76" y="168"/>
                    </a:lnTo>
                    <a:lnTo>
                      <a:pt x="68" y="133"/>
                    </a:lnTo>
                    <a:lnTo>
                      <a:pt x="56" y="101"/>
                    </a:lnTo>
                    <a:lnTo>
                      <a:pt x="43" y="68"/>
                    </a:lnTo>
                    <a:lnTo>
                      <a:pt x="29" y="34"/>
                    </a:lnTo>
                    <a:lnTo>
                      <a:pt x="13" y="0"/>
                    </a:lnTo>
                    <a:lnTo>
                      <a:pt x="1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08" name="Freeform 616"/>
              <p:cNvSpPr>
                <a:spLocks/>
              </p:cNvSpPr>
              <p:nvPr/>
            </p:nvSpPr>
            <p:spPr bwMode="auto">
              <a:xfrm>
                <a:off x="4964" y="2473"/>
                <a:ext cx="34" cy="127"/>
              </a:xfrm>
              <a:custGeom>
                <a:avLst/>
                <a:gdLst>
                  <a:gd name="T0" fmla="*/ 0 w 102"/>
                  <a:gd name="T1" fmla="*/ 0 h 255"/>
                  <a:gd name="T2" fmla="*/ 4 w 102"/>
                  <a:gd name="T3" fmla="*/ 35 h 255"/>
                  <a:gd name="T4" fmla="*/ 11 w 102"/>
                  <a:gd name="T5" fmla="*/ 69 h 255"/>
                  <a:gd name="T6" fmla="*/ 19 w 102"/>
                  <a:gd name="T7" fmla="*/ 102 h 255"/>
                  <a:gd name="T8" fmla="*/ 31 w 102"/>
                  <a:gd name="T9" fmla="*/ 133 h 255"/>
                  <a:gd name="T10" fmla="*/ 45 w 102"/>
                  <a:gd name="T11" fmla="*/ 165 h 255"/>
                  <a:gd name="T12" fmla="*/ 61 w 102"/>
                  <a:gd name="T13" fmla="*/ 195 h 255"/>
                  <a:gd name="T14" fmla="*/ 81 w 102"/>
                  <a:gd name="T15" fmla="*/ 226 h 255"/>
                  <a:gd name="T16" fmla="*/ 102 w 102"/>
                  <a:gd name="T17" fmla="*/ 255 h 255"/>
                  <a:gd name="T18" fmla="*/ 0 w 102"/>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55">
                    <a:moveTo>
                      <a:pt x="0" y="0"/>
                    </a:moveTo>
                    <a:lnTo>
                      <a:pt x="4" y="35"/>
                    </a:lnTo>
                    <a:lnTo>
                      <a:pt x="11" y="69"/>
                    </a:lnTo>
                    <a:lnTo>
                      <a:pt x="19" y="102"/>
                    </a:lnTo>
                    <a:lnTo>
                      <a:pt x="31" y="133"/>
                    </a:lnTo>
                    <a:lnTo>
                      <a:pt x="45" y="165"/>
                    </a:lnTo>
                    <a:lnTo>
                      <a:pt x="61" y="195"/>
                    </a:lnTo>
                    <a:lnTo>
                      <a:pt x="81" y="226"/>
                    </a:lnTo>
                    <a:lnTo>
                      <a:pt x="102" y="255"/>
                    </a:lnTo>
                    <a:lnTo>
                      <a:pt x="0"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09" name="Freeform 617"/>
              <p:cNvSpPr>
                <a:spLocks/>
              </p:cNvSpPr>
              <p:nvPr/>
            </p:nvSpPr>
            <p:spPr bwMode="auto">
              <a:xfrm>
                <a:off x="4962" y="2473"/>
                <a:ext cx="38" cy="129"/>
              </a:xfrm>
              <a:custGeom>
                <a:avLst/>
                <a:gdLst>
                  <a:gd name="T0" fmla="*/ 113 w 113"/>
                  <a:gd name="T1" fmla="*/ 252 h 258"/>
                  <a:gd name="T2" fmla="*/ 92 w 113"/>
                  <a:gd name="T3" fmla="*/ 223 h 258"/>
                  <a:gd name="T4" fmla="*/ 72 w 113"/>
                  <a:gd name="T5" fmla="*/ 193 h 258"/>
                  <a:gd name="T6" fmla="*/ 58 w 113"/>
                  <a:gd name="T7" fmla="*/ 163 h 258"/>
                  <a:gd name="T8" fmla="*/ 43 w 113"/>
                  <a:gd name="T9" fmla="*/ 132 h 258"/>
                  <a:gd name="T10" fmla="*/ 31 w 113"/>
                  <a:gd name="T11" fmla="*/ 101 h 258"/>
                  <a:gd name="T12" fmla="*/ 23 w 113"/>
                  <a:gd name="T13" fmla="*/ 69 h 258"/>
                  <a:gd name="T14" fmla="*/ 17 w 113"/>
                  <a:gd name="T15" fmla="*/ 35 h 258"/>
                  <a:gd name="T16" fmla="*/ 13 w 113"/>
                  <a:gd name="T17" fmla="*/ 0 h 258"/>
                  <a:gd name="T18" fmla="*/ 0 w 113"/>
                  <a:gd name="T19" fmla="*/ 0 h 258"/>
                  <a:gd name="T20" fmla="*/ 4 w 113"/>
                  <a:gd name="T21" fmla="*/ 35 h 258"/>
                  <a:gd name="T22" fmla="*/ 10 w 113"/>
                  <a:gd name="T23" fmla="*/ 69 h 258"/>
                  <a:gd name="T24" fmla="*/ 18 w 113"/>
                  <a:gd name="T25" fmla="*/ 103 h 258"/>
                  <a:gd name="T26" fmla="*/ 30 w 113"/>
                  <a:gd name="T27" fmla="*/ 134 h 258"/>
                  <a:gd name="T28" fmla="*/ 44 w 113"/>
                  <a:gd name="T29" fmla="*/ 167 h 258"/>
                  <a:gd name="T30" fmla="*/ 62 w 113"/>
                  <a:gd name="T31" fmla="*/ 198 h 258"/>
                  <a:gd name="T32" fmla="*/ 81 w 113"/>
                  <a:gd name="T33" fmla="*/ 228 h 258"/>
                  <a:gd name="T34" fmla="*/ 102 w 113"/>
                  <a:gd name="T35" fmla="*/ 258 h 258"/>
                  <a:gd name="T36" fmla="*/ 113 w 113"/>
                  <a:gd name="T37" fmla="*/ 25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258">
                    <a:moveTo>
                      <a:pt x="113" y="252"/>
                    </a:moveTo>
                    <a:lnTo>
                      <a:pt x="92" y="223"/>
                    </a:lnTo>
                    <a:lnTo>
                      <a:pt x="72" y="193"/>
                    </a:lnTo>
                    <a:lnTo>
                      <a:pt x="58" y="163"/>
                    </a:lnTo>
                    <a:lnTo>
                      <a:pt x="43" y="132"/>
                    </a:lnTo>
                    <a:lnTo>
                      <a:pt x="31" y="101"/>
                    </a:lnTo>
                    <a:lnTo>
                      <a:pt x="23" y="69"/>
                    </a:lnTo>
                    <a:lnTo>
                      <a:pt x="17" y="35"/>
                    </a:lnTo>
                    <a:lnTo>
                      <a:pt x="13" y="0"/>
                    </a:lnTo>
                    <a:lnTo>
                      <a:pt x="0" y="0"/>
                    </a:lnTo>
                    <a:lnTo>
                      <a:pt x="4" y="35"/>
                    </a:lnTo>
                    <a:lnTo>
                      <a:pt x="10" y="69"/>
                    </a:lnTo>
                    <a:lnTo>
                      <a:pt x="18" y="103"/>
                    </a:lnTo>
                    <a:lnTo>
                      <a:pt x="30" y="134"/>
                    </a:lnTo>
                    <a:lnTo>
                      <a:pt x="44" y="167"/>
                    </a:lnTo>
                    <a:lnTo>
                      <a:pt x="62" y="198"/>
                    </a:lnTo>
                    <a:lnTo>
                      <a:pt x="81" y="228"/>
                    </a:lnTo>
                    <a:lnTo>
                      <a:pt x="102" y="258"/>
                    </a:lnTo>
                    <a:lnTo>
                      <a:pt x="113" y="2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10" name="Freeform 618"/>
              <p:cNvSpPr>
                <a:spLocks/>
              </p:cNvSpPr>
              <p:nvPr/>
            </p:nvSpPr>
            <p:spPr bwMode="auto">
              <a:xfrm>
                <a:off x="5021" y="2775"/>
                <a:ext cx="6" cy="12"/>
              </a:xfrm>
              <a:custGeom>
                <a:avLst/>
                <a:gdLst>
                  <a:gd name="T0" fmla="*/ 0 w 20"/>
                  <a:gd name="T1" fmla="*/ 0 h 23"/>
                  <a:gd name="T2" fmla="*/ 0 w 20"/>
                  <a:gd name="T3" fmla="*/ 3 h 23"/>
                  <a:gd name="T4" fmla="*/ 1 w 20"/>
                  <a:gd name="T5" fmla="*/ 12 h 23"/>
                  <a:gd name="T6" fmla="*/ 6 w 20"/>
                  <a:gd name="T7" fmla="*/ 20 h 23"/>
                  <a:gd name="T8" fmla="*/ 20 w 20"/>
                  <a:gd name="T9" fmla="*/ 23 h 23"/>
                  <a:gd name="T10" fmla="*/ 0 w 20"/>
                  <a:gd name="T11" fmla="*/ 0 h 23"/>
                </a:gdLst>
                <a:ahLst/>
                <a:cxnLst>
                  <a:cxn ang="0">
                    <a:pos x="T0" y="T1"/>
                  </a:cxn>
                  <a:cxn ang="0">
                    <a:pos x="T2" y="T3"/>
                  </a:cxn>
                  <a:cxn ang="0">
                    <a:pos x="T4" y="T5"/>
                  </a:cxn>
                  <a:cxn ang="0">
                    <a:pos x="T6" y="T7"/>
                  </a:cxn>
                  <a:cxn ang="0">
                    <a:pos x="T8" y="T9"/>
                  </a:cxn>
                  <a:cxn ang="0">
                    <a:pos x="T10" y="T11"/>
                  </a:cxn>
                </a:cxnLst>
                <a:rect l="0" t="0" r="r" b="b"/>
                <a:pathLst>
                  <a:path w="20" h="23">
                    <a:moveTo>
                      <a:pt x="0" y="0"/>
                    </a:moveTo>
                    <a:lnTo>
                      <a:pt x="0" y="3"/>
                    </a:lnTo>
                    <a:lnTo>
                      <a:pt x="1" y="12"/>
                    </a:lnTo>
                    <a:lnTo>
                      <a:pt x="6" y="20"/>
                    </a:lnTo>
                    <a:lnTo>
                      <a:pt x="20" y="23"/>
                    </a:lnTo>
                    <a:lnTo>
                      <a:pt x="0"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11" name="Freeform 619"/>
              <p:cNvSpPr>
                <a:spLocks/>
              </p:cNvSpPr>
              <p:nvPr/>
            </p:nvSpPr>
            <p:spPr bwMode="auto">
              <a:xfrm>
                <a:off x="5018" y="2775"/>
                <a:ext cx="9" cy="14"/>
              </a:xfrm>
              <a:custGeom>
                <a:avLst/>
                <a:gdLst>
                  <a:gd name="T0" fmla="*/ 27 w 27"/>
                  <a:gd name="T1" fmla="*/ 18 h 29"/>
                  <a:gd name="T2" fmla="*/ 17 w 27"/>
                  <a:gd name="T3" fmla="*/ 15 h 29"/>
                  <a:gd name="T4" fmla="*/ 15 w 27"/>
                  <a:gd name="T5" fmla="*/ 11 h 29"/>
                  <a:gd name="T6" fmla="*/ 13 w 27"/>
                  <a:gd name="T7" fmla="*/ 3 h 29"/>
                  <a:gd name="T8" fmla="*/ 13 w 27"/>
                  <a:gd name="T9" fmla="*/ 0 h 29"/>
                  <a:gd name="T10" fmla="*/ 0 w 27"/>
                  <a:gd name="T11" fmla="*/ 0 h 29"/>
                  <a:gd name="T12" fmla="*/ 0 w 27"/>
                  <a:gd name="T13" fmla="*/ 3 h 29"/>
                  <a:gd name="T14" fmla="*/ 2 w 27"/>
                  <a:gd name="T15" fmla="*/ 13 h 29"/>
                  <a:gd name="T16" fmla="*/ 10 w 27"/>
                  <a:gd name="T17" fmla="*/ 24 h 29"/>
                  <a:gd name="T18" fmla="*/ 27 w 27"/>
                  <a:gd name="T19" fmla="*/ 29 h 29"/>
                  <a:gd name="T20" fmla="*/ 27 w 27"/>
                  <a:gd name="T21"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9">
                    <a:moveTo>
                      <a:pt x="27" y="18"/>
                    </a:moveTo>
                    <a:lnTo>
                      <a:pt x="17" y="15"/>
                    </a:lnTo>
                    <a:lnTo>
                      <a:pt x="15" y="11"/>
                    </a:lnTo>
                    <a:lnTo>
                      <a:pt x="13" y="3"/>
                    </a:lnTo>
                    <a:lnTo>
                      <a:pt x="13" y="0"/>
                    </a:lnTo>
                    <a:lnTo>
                      <a:pt x="0" y="0"/>
                    </a:lnTo>
                    <a:lnTo>
                      <a:pt x="0" y="3"/>
                    </a:lnTo>
                    <a:lnTo>
                      <a:pt x="2" y="13"/>
                    </a:lnTo>
                    <a:lnTo>
                      <a:pt x="10" y="24"/>
                    </a:lnTo>
                    <a:lnTo>
                      <a:pt x="27" y="29"/>
                    </a:lnTo>
                    <a:lnTo>
                      <a:pt x="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12" name="Freeform 620"/>
              <p:cNvSpPr>
                <a:spLocks/>
              </p:cNvSpPr>
              <p:nvPr/>
            </p:nvSpPr>
            <p:spPr bwMode="auto">
              <a:xfrm>
                <a:off x="4950" y="2177"/>
                <a:ext cx="105" cy="625"/>
              </a:xfrm>
              <a:custGeom>
                <a:avLst/>
                <a:gdLst>
                  <a:gd name="T0" fmla="*/ 180 w 314"/>
                  <a:gd name="T1" fmla="*/ 881 h 1250"/>
                  <a:gd name="T2" fmla="*/ 196 w 314"/>
                  <a:gd name="T3" fmla="*/ 801 h 1250"/>
                  <a:gd name="T4" fmla="*/ 220 w 314"/>
                  <a:gd name="T5" fmla="*/ 731 h 1250"/>
                  <a:gd name="T6" fmla="*/ 224 w 314"/>
                  <a:gd name="T7" fmla="*/ 664 h 1250"/>
                  <a:gd name="T8" fmla="*/ 212 w 314"/>
                  <a:gd name="T9" fmla="*/ 598 h 1250"/>
                  <a:gd name="T10" fmla="*/ 191 w 314"/>
                  <a:gd name="T11" fmla="*/ 531 h 1250"/>
                  <a:gd name="T12" fmla="*/ 170 w 314"/>
                  <a:gd name="T13" fmla="*/ 458 h 1250"/>
                  <a:gd name="T14" fmla="*/ 186 w 314"/>
                  <a:gd name="T15" fmla="*/ 377 h 1250"/>
                  <a:gd name="T16" fmla="*/ 230 w 314"/>
                  <a:gd name="T17" fmla="*/ 297 h 1250"/>
                  <a:gd name="T18" fmla="*/ 287 w 314"/>
                  <a:gd name="T19" fmla="*/ 220 h 1250"/>
                  <a:gd name="T20" fmla="*/ 102 w 314"/>
                  <a:gd name="T21" fmla="*/ 0 h 1250"/>
                  <a:gd name="T22" fmla="*/ 56 w 314"/>
                  <a:gd name="T23" fmla="*/ 111 h 1250"/>
                  <a:gd name="T24" fmla="*/ 19 w 314"/>
                  <a:gd name="T25" fmla="*/ 222 h 1250"/>
                  <a:gd name="T26" fmla="*/ 0 w 314"/>
                  <a:gd name="T27" fmla="*/ 335 h 1250"/>
                  <a:gd name="T28" fmla="*/ 7 w 314"/>
                  <a:gd name="T29" fmla="*/ 446 h 1250"/>
                  <a:gd name="T30" fmla="*/ 31 w 314"/>
                  <a:gd name="T31" fmla="*/ 604 h 1250"/>
                  <a:gd name="T32" fmla="*/ 45 w 314"/>
                  <a:gd name="T33" fmla="*/ 758 h 1250"/>
                  <a:gd name="T34" fmla="*/ 52 w 314"/>
                  <a:gd name="T35" fmla="*/ 911 h 1250"/>
                  <a:gd name="T36" fmla="*/ 50 w 314"/>
                  <a:gd name="T37" fmla="*/ 1065 h 1250"/>
                  <a:gd name="T38" fmla="*/ 36 w 314"/>
                  <a:gd name="T39" fmla="*/ 1146 h 1250"/>
                  <a:gd name="T40" fmla="*/ 27 w 314"/>
                  <a:gd name="T41" fmla="*/ 1232 h 1250"/>
                  <a:gd name="T42" fmla="*/ 41 w 314"/>
                  <a:gd name="T43" fmla="*/ 1250 h 1250"/>
                  <a:gd name="T44" fmla="*/ 63 w 314"/>
                  <a:gd name="T45" fmla="*/ 1243 h 1250"/>
                  <a:gd name="T46" fmla="*/ 71 w 314"/>
                  <a:gd name="T47" fmla="*/ 1222 h 1250"/>
                  <a:gd name="T48" fmla="*/ 82 w 314"/>
                  <a:gd name="T49" fmla="*/ 1199 h 1250"/>
                  <a:gd name="T50" fmla="*/ 79 w 314"/>
                  <a:gd name="T51" fmla="*/ 1224 h 1250"/>
                  <a:gd name="T52" fmla="*/ 84 w 314"/>
                  <a:gd name="T53" fmla="*/ 1246 h 1250"/>
                  <a:gd name="T54" fmla="*/ 105 w 314"/>
                  <a:gd name="T55" fmla="*/ 1247 h 1250"/>
                  <a:gd name="T56" fmla="*/ 112 w 314"/>
                  <a:gd name="T57" fmla="*/ 1235 h 1250"/>
                  <a:gd name="T58" fmla="*/ 102 w 314"/>
                  <a:gd name="T59" fmla="*/ 1220 h 1250"/>
                  <a:gd name="T60" fmla="*/ 102 w 314"/>
                  <a:gd name="T61" fmla="*/ 1199 h 1250"/>
                  <a:gd name="T62" fmla="*/ 102 w 314"/>
                  <a:gd name="T63" fmla="*/ 1222 h 1250"/>
                  <a:gd name="T64" fmla="*/ 116 w 314"/>
                  <a:gd name="T65" fmla="*/ 1236 h 1250"/>
                  <a:gd name="T66" fmla="*/ 129 w 314"/>
                  <a:gd name="T67" fmla="*/ 1236 h 1250"/>
                  <a:gd name="T68" fmla="*/ 136 w 314"/>
                  <a:gd name="T69" fmla="*/ 1231 h 1250"/>
                  <a:gd name="T70" fmla="*/ 133 w 314"/>
                  <a:gd name="T71" fmla="*/ 1218 h 1250"/>
                  <a:gd name="T72" fmla="*/ 120 w 314"/>
                  <a:gd name="T73" fmla="*/ 1196 h 1250"/>
                  <a:gd name="T74" fmla="*/ 133 w 314"/>
                  <a:gd name="T75" fmla="*/ 1216 h 1250"/>
                  <a:gd name="T76" fmla="*/ 150 w 314"/>
                  <a:gd name="T77" fmla="*/ 1216 h 1250"/>
                  <a:gd name="T78" fmla="*/ 166 w 314"/>
                  <a:gd name="T79" fmla="*/ 1207 h 1250"/>
                  <a:gd name="T80" fmla="*/ 174 w 314"/>
                  <a:gd name="T81" fmla="*/ 1197 h 1250"/>
                  <a:gd name="T82" fmla="*/ 197 w 314"/>
                  <a:gd name="T83" fmla="*/ 1128 h 1250"/>
                  <a:gd name="T84" fmla="*/ 201 w 314"/>
                  <a:gd name="T85" fmla="*/ 1060 h 1250"/>
                  <a:gd name="T86" fmla="*/ 193 w 314"/>
                  <a:gd name="T87" fmla="*/ 991 h 1250"/>
                  <a:gd name="T88" fmla="*/ 180 w 314"/>
                  <a:gd name="T89" fmla="*/ 919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4" h="1250">
                    <a:moveTo>
                      <a:pt x="180" y="919"/>
                    </a:moveTo>
                    <a:lnTo>
                      <a:pt x="180" y="881"/>
                    </a:lnTo>
                    <a:lnTo>
                      <a:pt x="187" y="840"/>
                    </a:lnTo>
                    <a:lnTo>
                      <a:pt x="196" y="801"/>
                    </a:lnTo>
                    <a:lnTo>
                      <a:pt x="209" y="763"/>
                    </a:lnTo>
                    <a:lnTo>
                      <a:pt x="220" y="731"/>
                    </a:lnTo>
                    <a:lnTo>
                      <a:pt x="224" y="698"/>
                    </a:lnTo>
                    <a:lnTo>
                      <a:pt x="224" y="664"/>
                    </a:lnTo>
                    <a:lnTo>
                      <a:pt x="220" y="632"/>
                    </a:lnTo>
                    <a:lnTo>
                      <a:pt x="212" y="598"/>
                    </a:lnTo>
                    <a:lnTo>
                      <a:pt x="203" y="564"/>
                    </a:lnTo>
                    <a:lnTo>
                      <a:pt x="191" y="531"/>
                    </a:lnTo>
                    <a:lnTo>
                      <a:pt x="179" y="499"/>
                    </a:lnTo>
                    <a:lnTo>
                      <a:pt x="170" y="458"/>
                    </a:lnTo>
                    <a:lnTo>
                      <a:pt x="174" y="418"/>
                    </a:lnTo>
                    <a:lnTo>
                      <a:pt x="186" y="377"/>
                    </a:lnTo>
                    <a:lnTo>
                      <a:pt x="205" y="336"/>
                    </a:lnTo>
                    <a:lnTo>
                      <a:pt x="230" y="297"/>
                    </a:lnTo>
                    <a:lnTo>
                      <a:pt x="259" y="259"/>
                    </a:lnTo>
                    <a:lnTo>
                      <a:pt x="287" y="220"/>
                    </a:lnTo>
                    <a:lnTo>
                      <a:pt x="314" y="183"/>
                    </a:lnTo>
                    <a:lnTo>
                      <a:pt x="102" y="0"/>
                    </a:lnTo>
                    <a:lnTo>
                      <a:pt x="78" y="54"/>
                    </a:lnTo>
                    <a:lnTo>
                      <a:pt x="56" y="111"/>
                    </a:lnTo>
                    <a:lnTo>
                      <a:pt x="36" y="166"/>
                    </a:lnTo>
                    <a:lnTo>
                      <a:pt x="19" y="222"/>
                    </a:lnTo>
                    <a:lnTo>
                      <a:pt x="7" y="280"/>
                    </a:lnTo>
                    <a:lnTo>
                      <a:pt x="0" y="335"/>
                    </a:lnTo>
                    <a:lnTo>
                      <a:pt x="0" y="392"/>
                    </a:lnTo>
                    <a:lnTo>
                      <a:pt x="7" y="446"/>
                    </a:lnTo>
                    <a:lnTo>
                      <a:pt x="20" y="525"/>
                    </a:lnTo>
                    <a:lnTo>
                      <a:pt x="31" y="604"/>
                    </a:lnTo>
                    <a:lnTo>
                      <a:pt x="40" y="681"/>
                    </a:lnTo>
                    <a:lnTo>
                      <a:pt x="45" y="758"/>
                    </a:lnTo>
                    <a:lnTo>
                      <a:pt x="49" y="835"/>
                    </a:lnTo>
                    <a:lnTo>
                      <a:pt x="52" y="911"/>
                    </a:lnTo>
                    <a:lnTo>
                      <a:pt x="52" y="988"/>
                    </a:lnTo>
                    <a:lnTo>
                      <a:pt x="50" y="1065"/>
                    </a:lnTo>
                    <a:lnTo>
                      <a:pt x="45" y="1105"/>
                    </a:lnTo>
                    <a:lnTo>
                      <a:pt x="36" y="1146"/>
                    </a:lnTo>
                    <a:lnTo>
                      <a:pt x="28" y="1189"/>
                    </a:lnTo>
                    <a:lnTo>
                      <a:pt x="27" y="1232"/>
                    </a:lnTo>
                    <a:lnTo>
                      <a:pt x="32" y="1244"/>
                    </a:lnTo>
                    <a:lnTo>
                      <a:pt x="41" y="1250"/>
                    </a:lnTo>
                    <a:lnTo>
                      <a:pt x="53" y="1249"/>
                    </a:lnTo>
                    <a:lnTo>
                      <a:pt x="63" y="1243"/>
                    </a:lnTo>
                    <a:lnTo>
                      <a:pt x="69" y="1233"/>
                    </a:lnTo>
                    <a:lnTo>
                      <a:pt x="71" y="1222"/>
                    </a:lnTo>
                    <a:lnTo>
                      <a:pt x="74" y="1210"/>
                    </a:lnTo>
                    <a:lnTo>
                      <a:pt x="82" y="1199"/>
                    </a:lnTo>
                    <a:lnTo>
                      <a:pt x="80" y="1211"/>
                    </a:lnTo>
                    <a:lnTo>
                      <a:pt x="79" y="1224"/>
                    </a:lnTo>
                    <a:lnTo>
                      <a:pt x="80" y="1236"/>
                    </a:lnTo>
                    <a:lnTo>
                      <a:pt x="84" y="1246"/>
                    </a:lnTo>
                    <a:lnTo>
                      <a:pt x="95" y="1250"/>
                    </a:lnTo>
                    <a:lnTo>
                      <a:pt x="105" y="1247"/>
                    </a:lnTo>
                    <a:lnTo>
                      <a:pt x="112" y="1241"/>
                    </a:lnTo>
                    <a:lnTo>
                      <a:pt x="112" y="1235"/>
                    </a:lnTo>
                    <a:lnTo>
                      <a:pt x="105" y="1228"/>
                    </a:lnTo>
                    <a:lnTo>
                      <a:pt x="102" y="1220"/>
                    </a:lnTo>
                    <a:lnTo>
                      <a:pt x="100" y="1210"/>
                    </a:lnTo>
                    <a:lnTo>
                      <a:pt x="102" y="1199"/>
                    </a:lnTo>
                    <a:lnTo>
                      <a:pt x="99" y="1210"/>
                    </a:lnTo>
                    <a:lnTo>
                      <a:pt x="102" y="1222"/>
                    </a:lnTo>
                    <a:lnTo>
                      <a:pt x="107" y="1231"/>
                    </a:lnTo>
                    <a:lnTo>
                      <a:pt x="116" y="1236"/>
                    </a:lnTo>
                    <a:lnTo>
                      <a:pt x="124" y="1237"/>
                    </a:lnTo>
                    <a:lnTo>
                      <a:pt x="129" y="1236"/>
                    </a:lnTo>
                    <a:lnTo>
                      <a:pt x="133" y="1234"/>
                    </a:lnTo>
                    <a:lnTo>
                      <a:pt x="136" y="1231"/>
                    </a:lnTo>
                    <a:lnTo>
                      <a:pt x="138" y="1223"/>
                    </a:lnTo>
                    <a:lnTo>
                      <a:pt x="133" y="1218"/>
                    </a:lnTo>
                    <a:lnTo>
                      <a:pt x="124" y="1210"/>
                    </a:lnTo>
                    <a:lnTo>
                      <a:pt x="120" y="1196"/>
                    </a:lnTo>
                    <a:lnTo>
                      <a:pt x="125" y="1209"/>
                    </a:lnTo>
                    <a:lnTo>
                      <a:pt x="133" y="1216"/>
                    </a:lnTo>
                    <a:lnTo>
                      <a:pt x="141" y="1218"/>
                    </a:lnTo>
                    <a:lnTo>
                      <a:pt x="150" y="1216"/>
                    </a:lnTo>
                    <a:lnTo>
                      <a:pt x="158" y="1211"/>
                    </a:lnTo>
                    <a:lnTo>
                      <a:pt x="166" y="1207"/>
                    </a:lnTo>
                    <a:lnTo>
                      <a:pt x="171" y="1201"/>
                    </a:lnTo>
                    <a:lnTo>
                      <a:pt x="174" y="1197"/>
                    </a:lnTo>
                    <a:lnTo>
                      <a:pt x="188" y="1162"/>
                    </a:lnTo>
                    <a:lnTo>
                      <a:pt x="197" y="1128"/>
                    </a:lnTo>
                    <a:lnTo>
                      <a:pt x="201" y="1094"/>
                    </a:lnTo>
                    <a:lnTo>
                      <a:pt x="201" y="1060"/>
                    </a:lnTo>
                    <a:lnTo>
                      <a:pt x="199" y="1025"/>
                    </a:lnTo>
                    <a:lnTo>
                      <a:pt x="193" y="991"/>
                    </a:lnTo>
                    <a:lnTo>
                      <a:pt x="187" y="955"/>
                    </a:lnTo>
                    <a:lnTo>
                      <a:pt x="180" y="919"/>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13" name="Freeform 621"/>
              <p:cNvSpPr>
                <a:spLocks/>
              </p:cNvSpPr>
              <p:nvPr/>
            </p:nvSpPr>
            <p:spPr bwMode="auto">
              <a:xfrm>
                <a:off x="5008" y="2558"/>
                <a:ext cx="14" cy="79"/>
              </a:xfrm>
              <a:custGeom>
                <a:avLst/>
                <a:gdLst>
                  <a:gd name="T0" fmla="*/ 29 w 42"/>
                  <a:gd name="T1" fmla="*/ 0 h 158"/>
                  <a:gd name="T2" fmla="*/ 29 w 42"/>
                  <a:gd name="T3" fmla="*/ 0 h 158"/>
                  <a:gd name="T4" fmla="*/ 16 w 42"/>
                  <a:gd name="T5" fmla="*/ 39 h 158"/>
                  <a:gd name="T6" fmla="*/ 6 w 42"/>
                  <a:gd name="T7" fmla="*/ 79 h 158"/>
                  <a:gd name="T8" fmla="*/ 0 w 42"/>
                  <a:gd name="T9" fmla="*/ 120 h 158"/>
                  <a:gd name="T10" fmla="*/ 0 w 42"/>
                  <a:gd name="T11" fmla="*/ 158 h 158"/>
                  <a:gd name="T12" fmla="*/ 13 w 42"/>
                  <a:gd name="T13" fmla="*/ 158 h 158"/>
                  <a:gd name="T14" fmla="*/ 13 w 42"/>
                  <a:gd name="T15" fmla="*/ 120 h 158"/>
                  <a:gd name="T16" fmla="*/ 19 w 42"/>
                  <a:gd name="T17" fmla="*/ 79 h 158"/>
                  <a:gd name="T18" fmla="*/ 29 w 42"/>
                  <a:gd name="T19" fmla="*/ 41 h 158"/>
                  <a:gd name="T20" fmla="*/ 42 w 42"/>
                  <a:gd name="T21" fmla="*/ 3 h 158"/>
                  <a:gd name="T22" fmla="*/ 42 w 42"/>
                  <a:gd name="T23" fmla="*/ 3 h 158"/>
                  <a:gd name="T24" fmla="*/ 29 w 42"/>
                  <a:gd name="T2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158">
                    <a:moveTo>
                      <a:pt x="29" y="0"/>
                    </a:moveTo>
                    <a:lnTo>
                      <a:pt x="29" y="0"/>
                    </a:lnTo>
                    <a:lnTo>
                      <a:pt x="16" y="39"/>
                    </a:lnTo>
                    <a:lnTo>
                      <a:pt x="6" y="79"/>
                    </a:lnTo>
                    <a:lnTo>
                      <a:pt x="0" y="120"/>
                    </a:lnTo>
                    <a:lnTo>
                      <a:pt x="0" y="158"/>
                    </a:lnTo>
                    <a:lnTo>
                      <a:pt x="13" y="158"/>
                    </a:lnTo>
                    <a:lnTo>
                      <a:pt x="13" y="120"/>
                    </a:lnTo>
                    <a:lnTo>
                      <a:pt x="19" y="79"/>
                    </a:lnTo>
                    <a:lnTo>
                      <a:pt x="29" y="41"/>
                    </a:lnTo>
                    <a:lnTo>
                      <a:pt x="42" y="3"/>
                    </a:lnTo>
                    <a:lnTo>
                      <a:pt x="42" y="3"/>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14" name="Freeform 622"/>
              <p:cNvSpPr>
                <a:spLocks/>
              </p:cNvSpPr>
              <p:nvPr/>
            </p:nvSpPr>
            <p:spPr bwMode="auto">
              <a:xfrm>
                <a:off x="5007" y="2426"/>
                <a:ext cx="20" cy="133"/>
              </a:xfrm>
              <a:custGeom>
                <a:avLst/>
                <a:gdLst>
                  <a:gd name="T0" fmla="*/ 0 w 58"/>
                  <a:gd name="T1" fmla="*/ 2 h 266"/>
                  <a:gd name="T2" fmla="*/ 0 w 58"/>
                  <a:gd name="T3" fmla="*/ 2 h 266"/>
                  <a:gd name="T4" fmla="*/ 12 w 58"/>
                  <a:gd name="T5" fmla="*/ 35 h 266"/>
                  <a:gd name="T6" fmla="*/ 24 w 58"/>
                  <a:gd name="T7" fmla="*/ 67 h 266"/>
                  <a:gd name="T8" fmla="*/ 33 w 58"/>
                  <a:gd name="T9" fmla="*/ 101 h 266"/>
                  <a:gd name="T10" fmla="*/ 41 w 58"/>
                  <a:gd name="T11" fmla="*/ 134 h 266"/>
                  <a:gd name="T12" fmla="*/ 45 w 58"/>
                  <a:gd name="T13" fmla="*/ 166 h 266"/>
                  <a:gd name="T14" fmla="*/ 45 w 58"/>
                  <a:gd name="T15" fmla="*/ 200 h 266"/>
                  <a:gd name="T16" fmla="*/ 41 w 58"/>
                  <a:gd name="T17" fmla="*/ 232 h 266"/>
                  <a:gd name="T18" fmla="*/ 31 w 58"/>
                  <a:gd name="T19" fmla="*/ 263 h 266"/>
                  <a:gd name="T20" fmla="*/ 44 w 58"/>
                  <a:gd name="T21" fmla="*/ 266 h 266"/>
                  <a:gd name="T22" fmla="*/ 54 w 58"/>
                  <a:gd name="T23" fmla="*/ 234 h 266"/>
                  <a:gd name="T24" fmla="*/ 58 w 58"/>
                  <a:gd name="T25" fmla="*/ 200 h 266"/>
                  <a:gd name="T26" fmla="*/ 58 w 58"/>
                  <a:gd name="T27" fmla="*/ 166 h 266"/>
                  <a:gd name="T28" fmla="*/ 54 w 58"/>
                  <a:gd name="T29" fmla="*/ 134 h 266"/>
                  <a:gd name="T30" fmla="*/ 46 w 58"/>
                  <a:gd name="T31" fmla="*/ 99 h 266"/>
                  <a:gd name="T32" fmla="*/ 37 w 58"/>
                  <a:gd name="T33" fmla="*/ 65 h 266"/>
                  <a:gd name="T34" fmla="*/ 25 w 58"/>
                  <a:gd name="T35" fmla="*/ 32 h 266"/>
                  <a:gd name="T36" fmla="*/ 14 w 58"/>
                  <a:gd name="T37" fmla="*/ 0 h 266"/>
                  <a:gd name="T38" fmla="*/ 14 w 58"/>
                  <a:gd name="T39" fmla="*/ 0 h 266"/>
                  <a:gd name="T40" fmla="*/ 0 w 58"/>
                  <a:gd name="T41" fmla="*/ 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266">
                    <a:moveTo>
                      <a:pt x="0" y="2"/>
                    </a:moveTo>
                    <a:lnTo>
                      <a:pt x="0" y="2"/>
                    </a:lnTo>
                    <a:lnTo>
                      <a:pt x="12" y="35"/>
                    </a:lnTo>
                    <a:lnTo>
                      <a:pt x="24" y="67"/>
                    </a:lnTo>
                    <a:lnTo>
                      <a:pt x="33" y="101"/>
                    </a:lnTo>
                    <a:lnTo>
                      <a:pt x="41" y="134"/>
                    </a:lnTo>
                    <a:lnTo>
                      <a:pt x="45" y="166"/>
                    </a:lnTo>
                    <a:lnTo>
                      <a:pt x="45" y="200"/>
                    </a:lnTo>
                    <a:lnTo>
                      <a:pt x="41" y="232"/>
                    </a:lnTo>
                    <a:lnTo>
                      <a:pt x="31" y="263"/>
                    </a:lnTo>
                    <a:lnTo>
                      <a:pt x="44" y="266"/>
                    </a:lnTo>
                    <a:lnTo>
                      <a:pt x="54" y="234"/>
                    </a:lnTo>
                    <a:lnTo>
                      <a:pt x="58" y="200"/>
                    </a:lnTo>
                    <a:lnTo>
                      <a:pt x="58" y="166"/>
                    </a:lnTo>
                    <a:lnTo>
                      <a:pt x="54" y="134"/>
                    </a:lnTo>
                    <a:lnTo>
                      <a:pt x="46" y="99"/>
                    </a:lnTo>
                    <a:lnTo>
                      <a:pt x="37" y="65"/>
                    </a:lnTo>
                    <a:lnTo>
                      <a:pt x="25" y="32"/>
                    </a:lnTo>
                    <a:lnTo>
                      <a:pt x="14" y="0"/>
                    </a:lnTo>
                    <a:lnTo>
                      <a:pt x="14"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15" name="Freeform 623"/>
              <p:cNvSpPr>
                <a:spLocks/>
              </p:cNvSpPr>
              <p:nvPr/>
            </p:nvSpPr>
            <p:spPr bwMode="auto">
              <a:xfrm>
                <a:off x="5004" y="2267"/>
                <a:ext cx="53" cy="160"/>
              </a:xfrm>
              <a:custGeom>
                <a:avLst/>
                <a:gdLst>
                  <a:gd name="T0" fmla="*/ 147 w 159"/>
                  <a:gd name="T1" fmla="*/ 6 h 320"/>
                  <a:gd name="T2" fmla="*/ 146 w 159"/>
                  <a:gd name="T3" fmla="*/ 1 h 320"/>
                  <a:gd name="T4" fmla="*/ 119 w 159"/>
                  <a:gd name="T5" fmla="*/ 38 h 320"/>
                  <a:gd name="T6" fmla="*/ 91 w 159"/>
                  <a:gd name="T7" fmla="*/ 76 h 320"/>
                  <a:gd name="T8" fmla="*/ 62 w 159"/>
                  <a:gd name="T9" fmla="*/ 115 h 320"/>
                  <a:gd name="T10" fmla="*/ 37 w 159"/>
                  <a:gd name="T11" fmla="*/ 154 h 320"/>
                  <a:gd name="T12" fmla="*/ 16 w 159"/>
                  <a:gd name="T13" fmla="*/ 196 h 320"/>
                  <a:gd name="T14" fmla="*/ 4 w 159"/>
                  <a:gd name="T15" fmla="*/ 238 h 320"/>
                  <a:gd name="T16" fmla="*/ 0 w 159"/>
                  <a:gd name="T17" fmla="*/ 278 h 320"/>
                  <a:gd name="T18" fmla="*/ 9 w 159"/>
                  <a:gd name="T19" fmla="*/ 320 h 320"/>
                  <a:gd name="T20" fmla="*/ 23 w 159"/>
                  <a:gd name="T21" fmla="*/ 318 h 320"/>
                  <a:gd name="T22" fmla="*/ 13 w 159"/>
                  <a:gd name="T23" fmla="*/ 278 h 320"/>
                  <a:gd name="T24" fmla="*/ 17 w 159"/>
                  <a:gd name="T25" fmla="*/ 238 h 320"/>
                  <a:gd name="T26" fmla="*/ 29 w 159"/>
                  <a:gd name="T27" fmla="*/ 198 h 320"/>
                  <a:gd name="T28" fmla="*/ 48 w 159"/>
                  <a:gd name="T29" fmla="*/ 159 h 320"/>
                  <a:gd name="T30" fmla="*/ 73 w 159"/>
                  <a:gd name="T31" fmla="*/ 119 h 320"/>
                  <a:gd name="T32" fmla="*/ 101 w 159"/>
                  <a:gd name="T33" fmla="*/ 81 h 320"/>
                  <a:gd name="T34" fmla="*/ 129 w 159"/>
                  <a:gd name="T35" fmla="*/ 42 h 320"/>
                  <a:gd name="T36" fmla="*/ 157 w 159"/>
                  <a:gd name="T37" fmla="*/ 5 h 320"/>
                  <a:gd name="T38" fmla="*/ 155 w 159"/>
                  <a:gd name="T39" fmla="*/ 0 h 320"/>
                  <a:gd name="T40" fmla="*/ 157 w 159"/>
                  <a:gd name="T41" fmla="*/ 5 h 320"/>
                  <a:gd name="T42" fmla="*/ 159 w 159"/>
                  <a:gd name="T43" fmla="*/ 3 h 320"/>
                  <a:gd name="T44" fmla="*/ 155 w 159"/>
                  <a:gd name="T45" fmla="*/ 0 h 320"/>
                  <a:gd name="T46" fmla="*/ 147 w 159"/>
                  <a:gd name="T47" fmla="*/ 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320">
                    <a:moveTo>
                      <a:pt x="147" y="6"/>
                    </a:moveTo>
                    <a:lnTo>
                      <a:pt x="146" y="1"/>
                    </a:lnTo>
                    <a:lnTo>
                      <a:pt x="119" y="38"/>
                    </a:lnTo>
                    <a:lnTo>
                      <a:pt x="91" y="76"/>
                    </a:lnTo>
                    <a:lnTo>
                      <a:pt x="62" y="115"/>
                    </a:lnTo>
                    <a:lnTo>
                      <a:pt x="37" y="154"/>
                    </a:lnTo>
                    <a:lnTo>
                      <a:pt x="16" y="196"/>
                    </a:lnTo>
                    <a:lnTo>
                      <a:pt x="4" y="238"/>
                    </a:lnTo>
                    <a:lnTo>
                      <a:pt x="0" y="278"/>
                    </a:lnTo>
                    <a:lnTo>
                      <a:pt x="9" y="320"/>
                    </a:lnTo>
                    <a:lnTo>
                      <a:pt x="23" y="318"/>
                    </a:lnTo>
                    <a:lnTo>
                      <a:pt x="13" y="278"/>
                    </a:lnTo>
                    <a:lnTo>
                      <a:pt x="17" y="238"/>
                    </a:lnTo>
                    <a:lnTo>
                      <a:pt x="29" y="198"/>
                    </a:lnTo>
                    <a:lnTo>
                      <a:pt x="48" y="159"/>
                    </a:lnTo>
                    <a:lnTo>
                      <a:pt x="73" y="119"/>
                    </a:lnTo>
                    <a:lnTo>
                      <a:pt x="101" y="81"/>
                    </a:lnTo>
                    <a:lnTo>
                      <a:pt x="129" y="42"/>
                    </a:lnTo>
                    <a:lnTo>
                      <a:pt x="157" y="5"/>
                    </a:lnTo>
                    <a:lnTo>
                      <a:pt x="155" y="0"/>
                    </a:lnTo>
                    <a:lnTo>
                      <a:pt x="157" y="5"/>
                    </a:lnTo>
                    <a:lnTo>
                      <a:pt x="159" y="3"/>
                    </a:lnTo>
                    <a:lnTo>
                      <a:pt x="155" y="0"/>
                    </a:lnTo>
                    <a:lnTo>
                      <a:pt x="14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16" name="Freeform 624"/>
              <p:cNvSpPr>
                <a:spLocks/>
              </p:cNvSpPr>
              <p:nvPr/>
            </p:nvSpPr>
            <p:spPr bwMode="auto">
              <a:xfrm>
                <a:off x="4982" y="2172"/>
                <a:ext cx="74" cy="98"/>
              </a:xfrm>
              <a:custGeom>
                <a:avLst/>
                <a:gdLst>
                  <a:gd name="T0" fmla="*/ 13 w 223"/>
                  <a:gd name="T1" fmla="*/ 11 h 196"/>
                  <a:gd name="T2" fmla="*/ 3 w 223"/>
                  <a:gd name="T3" fmla="*/ 14 h 196"/>
                  <a:gd name="T4" fmla="*/ 215 w 223"/>
                  <a:gd name="T5" fmla="*/ 196 h 196"/>
                  <a:gd name="T6" fmla="*/ 223 w 223"/>
                  <a:gd name="T7" fmla="*/ 190 h 196"/>
                  <a:gd name="T8" fmla="*/ 10 w 223"/>
                  <a:gd name="T9" fmla="*/ 7 h 196"/>
                  <a:gd name="T10" fmla="*/ 0 w 223"/>
                  <a:gd name="T11" fmla="*/ 9 h 196"/>
                  <a:gd name="T12" fmla="*/ 10 w 223"/>
                  <a:gd name="T13" fmla="*/ 7 h 196"/>
                  <a:gd name="T14" fmla="*/ 4 w 223"/>
                  <a:gd name="T15" fmla="*/ 0 h 196"/>
                  <a:gd name="T16" fmla="*/ 0 w 223"/>
                  <a:gd name="T17" fmla="*/ 9 h 196"/>
                  <a:gd name="T18" fmla="*/ 13 w 223"/>
                  <a:gd name="T19" fmla="*/ 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6">
                    <a:moveTo>
                      <a:pt x="13" y="11"/>
                    </a:moveTo>
                    <a:lnTo>
                      <a:pt x="3" y="14"/>
                    </a:lnTo>
                    <a:lnTo>
                      <a:pt x="215" y="196"/>
                    </a:lnTo>
                    <a:lnTo>
                      <a:pt x="223" y="190"/>
                    </a:lnTo>
                    <a:lnTo>
                      <a:pt x="10" y="7"/>
                    </a:lnTo>
                    <a:lnTo>
                      <a:pt x="0" y="9"/>
                    </a:lnTo>
                    <a:lnTo>
                      <a:pt x="10" y="7"/>
                    </a:lnTo>
                    <a:lnTo>
                      <a:pt x="4" y="0"/>
                    </a:lnTo>
                    <a:lnTo>
                      <a:pt x="0" y="9"/>
                    </a:lnTo>
                    <a:lnTo>
                      <a:pt x="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17" name="Freeform 625"/>
              <p:cNvSpPr>
                <a:spLocks/>
              </p:cNvSpPr>
              <p:nvPr/>
            </p:nvSpPr>
            <p:spPr bwMode="auto">
              <a:xfrm>
                <a:off x="4948" y="2177"/>
                <a:ext cx="38" cy="223"/>
              </a:xfrm>
              <a:custGeom>
                <a:avLst/>
                <a:gdLst>
                  <a:gd name="T0" fmla="*/ 19 w 114"/>
                  <a:gd name="T1" fmla="*/ 447 h 447"/>
                  <a:gd name="T2" fmla="*/ 19 w 114"/>
                  <a:gd name="T3" fmla="*/ 447 h 447"/>
                  <a:gd name="T4" fmla="*/ 13 w 114"/>
                  <a:gd name="T5" fmla="*/ 393 h 447"/>
                  <a:gd name="T6" fmla="*/ 13 w 114"/>
                  <a:gd name="T7" fmla="*/ 336 h 447"/>
                  <a:gd name="T8" fmla="*/ 19 w 114"/>
                  <a:gd name="T9" fmla="*/ 281 h 447"/>
                  <a:gd name="T10" fmla="*/ 31 w 114"/>
                  <a:gd name="T11" fmla="*/ 225 h 447"/>
                  <a:gd name="T12" fmla="*/ 48 w 114"/>
                  <a:gd name="T13" fmla="*/ 168 h 447"/>
                  <a:gd name="T14" fmla="*/ 68 w 114"/>
                  <a:gd name="T15" fmla="*/ 113 h 447"/>
                  <a:gd name="T16" fmla="*/ 90 w 114"/>
                  <a:gd name="T17" fmla="*/ 57 h 447"/>
                  <a:gd name="T18" fmla="*/ 114 w 114"/>
                  <a:gd name="T19" fmla="*/ 2 h 447"/>
                  <a:gd name="T20" fmla="*/ 101 w 114"/>
                  <a:gd name="T21" fmla="*/ 0 h 447"/>
                  <a:gd name="T22" fmla="*/ 77 w 114"/>
                  <a:gd name="T23" fmla="*/ 54 h 447"/>
                  <a:gd name="T24" fmla="*/ 55 w 114"/>
                  <a:gd name="T25" fmla="*/ 111 h 447"/>
                  <a:gd name="T26" fmla="*/ 35 w 114"/>
                  <a:gd name="T27" fmla="*/ 166 h 447"/>
                  <a:gd name="T28" fmla="*/ 18 w 114"/>
                  <a:gd name="T29" fmla="*/ 222 h 447"/>
                  <a:gd name="T30" fmla="*/ 6 w 114"/>
                  <a:gd name="T31" fmla="*/ 281 h 447"/>
                  <a:gd name="T32" fmla="*/ 0 w 114"/>
                  <a:gd name="T33" fmla="*/ 336 h 447"/>
                  <a:gd name="T34" fmla="*/ 0 w 114"/>
                  <a:gd name="T35" fmla="*/ 393 h 447"/>
                  <a:gd name="T36" fmla="*/ 6 w 114"/>
                  <a:gd name="T37" fmla="*/ 447 h 447"/>
                  <a:gd name="T38" fmla="*/ 6 w 114"/>
                  <a:gd name="T39" fmla="*/ 447 h 447"/>
                  <a:gd name="T40" fmla="*/ 19 w 114"/>
                  <a:gd name="T41"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447">
                    <a:moveTo>
                      <a:pt x="19" y="447"/>
                    </a:moveTo>
                    <a:lnTo>
                      <a:pt x="19" y="447"/>
                    </a:lnTo>
                    <a:lnTo>
                      <a:pt x="13" y="393"/>
                    </a:lnTo>
                    <a:lnTo>
                      <a:pt x="13" y="336"/>
                    </a:lnTo>
                    <a:lnTo>
                      <a:pt x="19" y="281"/>
                    </a:lnTo>
                    <a:lnTo>
                      <a:pt x="31" y="225"/>
                    </a:lnTo>
                    <a:lnTo>
                      <a:pt x="48" y="168"/>
                    </a:lnTo>
                    <a:lnTo>
                      <a:pt x="68" y="113"/>
                    </a:lnTo>
                    <a:lnTo>
                      <a:pt x="90" y="57"/>
                    </a:lnTo>
                    <a:lnTo>
                      <a:pt x="114" y="2"/>
                    </a:lnTo>
                    <a:lnTo>
                      <a:pt x="101" y="0"/>
                    </a:lnTo>
                    <a:lnTo>
                      <a:pt x="77" y="54"/>
                    </a:lnTo>
                    <a:lnTo>
                      <a:pt x="55" y="111"/>
                    </a:lnTo>
                    <a:lnTo>
                      <a:pt x="35" y="166"/>
                    </a:lnTo>
                    <a:lnTo>
                      <a:pt x="18" y="222"/>
                    </a:lnTo>
                    <a:lnTo>
                      <a:pt x="6" y="281"/>
                    </a:lnTo>
                    <a:lnTo>
                      <a:pt x="0" y="336"/>
                    </a:lnTo>
                    <a:lnTo>
                      <a:pt x="0" y="393"/>
                    </a:lnTo>
                    <a:lnTo>
                      <a:pt x="6" y="447"/>
                    </a:lnTo>
                    <a:lnTo>
                      <a:pt x="6" y="447"/>
                    </a:lnTo>
                    <a:lnTo>
                      <a:pt x="19" y="4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18" name="Freeform 626"/>
              <p:cNvSpPr>
                <a:spLocks/>
              </p:cNvSpPr>
              <p:nvPr/>
            </p:nvSpPr>
            <p:spPr bwMode="auto">
              <a:xfrm>
                <a:off x="4950" y="2400"/>
                <a:ext cx="19" cy="309"/>
              </a:xfrm>
              <a:custGeom>
                <a:avLst/>
                <a:gdLst>
                  <a:gd name="T0" fmla="*/ 57 w 58"/>
                  <a:gd name="T1" fmla="*/ 619 h 619"/>
                  <a:gd name="T2" fmla="*/ 57 w 58"/>
                  <a:gd name="T3" fmla="*/ 619 h 619"/>
                  <a:gd name="T4" fmla="*/ 58 w 58"/>
                  <a:gd name="T5" fmla="*/ 542 h 619"/>
                  <a:gd name="T6" fmla="*/ 58 w 58"/>
                  <a:gd name="T7" fmla="*/ 465 h 619"/>
                  <a:gd name="T8" fmla="*/ 56 w 58"/>
                  <a:gd name="T9" fmla="*/ 389 h 619"/>
                  <a:gd name="T10" fmla="*/ 52 w 58"/>
                  <a:gd name="T11" fmla="*/ 312 h 619"/>
                  <a:gd name="T12" fmla="*/ 46 w 58"/>
                  <a:gd name="T13" fmla="*/ 235 h 619"/>
                  <a:gd name="T14" fmla="*/ 37 w 58"/>
                  <a:gd name="T15" fmla="*/ 158 h 619"/>
                  <a:gd name="T16" fmla="*/ 27 w 58"/>
                  <a:gd name="T17" fmla="*/ 79 h 619"/>
                  <a:gd name="T18" fmla="*/ 13 w 58"/>
                  <a:gd name="T19" fmla="*/ 0 h 619"/>
                  <a:gd name="T20" fmla="*/ 0 w 58"/>
                  <a:gd name="T21" fmla="*/ 0 h 619"/>
                  <a:gd name="T22" fmla="*/ 13 w 58"/>
                  <a:gd name="T23" fmla="*/ 79 h 619"/>
                  <a:gd name="T24" fmla="*/ 24 w 58"/>
                  <a:gd name="T25" fmla="*/ 158 h 619"/>
                  <a:gd name="T26" fmla="*/ 33 w 58"/>
                  <a:gd name="T27" fmla="*/ 235 h 619"/>
                  <a:gd name="T28" fmla="*/ 38 w 58"/>
                  <a:gd name="T29" fmla="*/ 312 h 619"/>
                  <a:gd name="T30" fmla="*/ 42 w 58"/>
                  <a:gd name="T31" fmla="*/ 389 h 619"/>
                  <a:gd name="T32" fmla="*/ 45 w 58"/>
                  <a:gd name="T33" fmla="*/ 465 h 619"/>
                  <a:gd name="T34" fmla="*/ 45 w 58"/>
                  <a:gd name="T35" fmla="*/ 542 h 619"/>
                  <a:gd name="T36" fmla="*/ 44 w 58"/>
                  <a:gd name="T37" fmla="*/ 619 h 619"/>
                  <a:gd name="T38" fmla="*/ 44 w 58"/>
                  <a:gd name="T39" fmla="*/ 619 h 619"/>
                  <a:gd name="T40" fmla="*/ 57 w 58"/>
                  <a:gd name="T4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19">
                    <a:moveTo>
                      <a:pt x="57" y="619"/>
                    </a:moveTo>
                    <a:lnTo>
                      <a:pt x="57" y="619"/>
                    </a:lnTo>
                    <a:lnTo>
                      <a:pt x="58" y="542"/>
                    </a:lnTo>
                    <a:lnTo>
                      <a:pt x="58" y="465"/>
                    </a:lnTo>
                    <a:lnTo>
                      <a:pt x="56" y="389"/>
                    </a:lnTo>
                    <a:lnTo>
                      <a:pt x="52" y="312"/>
                    </a:lnTo>
                    <a:lnTo>
                      <a:pt x="46" y="235"/>
                    </a:lnTo>
                    <a:lnTo>
                      <a:pt x="37" y="158"/>
                    </a:lnTo>
                    <a:lnTo>
                      <a:pt x="27" y="79"/>
                    </a:lnTo>
                    <a:lnTo>
                      <a:pt x="13" y="0"/>
                    </a:lnTo>
                    <a:lnTo>
                      <a:pt x="0" y="0"/>
                    </a:lnTo>
                    <a:lnTo>
                      <a:pt x="13" y="79"/>
                    </a:lnTo>
                    <a:lnTo>
                      <a:pt x="24" y="158"/>
                    </a:lnTo>
                    <a:lnTo>
                      <a:pt x="33" y="235"/>
                    </a:lnTo>
                    <a:lnTo>
                      <a:pt x="38" y="312"/>
                    </a:lnTo>
                    <a:lnTo>
                      <a:pt x="42" y="389"/>
                    </a:lnTo>
                    <a:lnTo>
                      <a:pt x="45" y="465"/>
                    </a:lnTo>
                    <a:lnTo>
                      <a:pt x="45" y="542"/>
                    </a:lnTo>
                    <a:lnTo>
                      <a:pt x="44" y="619"/>
                    </a:lnTo>
                    <a:lnTo>
                      <a:pt x="44" y="619"/>
                    </a:lnTo>
                    <a:lnTo>
                      <a:pt x="57" y="6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19" name="Freeform 627"/>
              <p:cNvSpPr>
                <a:spLocks/>
              </p:cNvSpPr>
              <p:nvPr/>
            </p:nvSpPr>
            <p:spPr bwMode="auto">
              <a:xfrm>
                <a:off x="4957" y="2709"/>
                <a:ext cx="12" cy="84"/>
              </a:xfrm>
              <a:custGeom>
                <a:avLst/>
                <a:gdLst>
                  <a:gd name="T0" fmla="*/ 13 w 37"/>
                  <a:gd name="T1" fmla="*/ 167 h 167"/>
                  <a:gd name="T2" fmla="*/ 13 w 37"/>
                  <a:gd name="T3" fmla="*/ 167 h 167"/>
                  <a:gd name="T4" fmla="*/ 15 w 37"/>
                  <a:gd name="T5" fmla="*/ 124 h 167"/>
                  <a:gd name="T6" fmla="*/ 22 w 37"/>
                  <a:gd name="T7" fmla="*/ 81 h 167"/>
                  <a:gd name="T8" fmla="*/ 32 w 37"/>
                  <a:gd name="T9" fmla="*/ 40 h 167"/>
                  <a:gd name="T10" fmla="*/ 37 w 37"/>
                  <a:gd name="T11" fmla="*/ 0 h 167"/>
                  <a:gd name="T12" fmla="*/ 24 w 37"/>
                  <a:gd name="T13" fmla="*/ 0 h 167"/>
                  <a:gd name="T14" fmla="*/ 18 w 37"/>
                  <a:gd name="T15" fmla="*/ 40 h 167"/>
                  <a:gd name="T16" fmla="*/ 9 w 37"/>
                  <a:gd name="T17" fmla="*/ 81 h 167"/>
                  <a:gd name="T18" fmla="*/ 1 w 37"/>
                  <a:gd name="T19" fmla="*/ 124 h 167"/>
                  <a:gd name="T20" fmla="*/ 0 w 37"/>
                  <a:gd name="T21" fmla="*/ 167 h 167"/>
                  <a:gd name="T22" fmla="*/ 0 w 37"/>
                  <a:gd name="T23" fmla="*/ 167 h 167"/>
                  <a:gd name="T24" fmla="*/ 13 w 37"/>
                  <a:gd name="T2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167">
                    <a:moveTo>
                      <a:pt x="13" y="167"/>
                    </a:moveTo>
                    <a:lnTo>
                      <a:pt x="13" y="167"/>
                    </a:lnTo>
                    <a:lnTo>
                      <a:pt x="15" y="124"/>
                    </a:lnTo>
                    <a:lnTo>
                      <a:pt x="22" y="81"/>
                    </a:lnTo>
                    <a:lnTo>
                      <a:pt x="32" y="40"/>
                    </a:lnTo>
                    <a:lnTo>
                      <a:pt x="37" y="0"/>
                    </a:lnTo>
                    <a:lnTo>
                      <a:pt x="24" y="0"/>
                    </a:lnTo>
                    <a:lnTo>
                      <a:pt x="18" y="40"/>
                    </a:lnTo>
                    <a:lnTo>
                      <a:pt x="9" y="81"/>
                    </a:lnTo>
                    <a:lnTo>
                      <a:pt x="1" y="124"/>
                    </a:lnTo>
                    <a:lnTo>
                      <a:pt x="0" y="167"/>
                    </a:lnTo>
                    <a:lnTo>
                      <a:pt x="0" y="167"/>
                    </a:lnTo>
                    <a:lnTo>
                      <a:pt x="13"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20" name="Freeform 628"/>
              <p:cNvSpPr>
                <a:spLocks/>
              </p:cNvSpPr>
              <p:nvPr/>
            </p:nvSpPr>
            <p:spPr bwMode="auto">
              <a:xfrm>
                <a:off x="4957" y="2793"/>
                <a:ext cx="16" cy="12"/>
              </a:xfrm>
              <a:custGeom>
                <a:avLst/>
                <a:gdLst>
                  <a:gd name="T0" fmla="*/ 38 w 49"/>
                  <a:gd name="T1" fmla="*/ 8 h 23"/>
                  <a:gd name="T2" fmla="*/ 38 w 49"/>
                  <a:gd name="T3" fmla="*/ 8 h 23"/>
                  <a:gd name="T4" fmla="*/ 32 w 49"/>
                  <a:gd name="T5" fmla="*/ 11 h 23"/>
                  <a:gd name="T6" fmla="*/ 22 w 49"/>
                  <a:gd name="T7" fmla="*/ 12 h 23"/>
                  <a:gd name="T8" fmla="*/ 17 w 49"/>
                  <a:gd name="T9" fmla="*/ 9 h 23"/>
                  <a:gd name="T10" fmla="*/ 13 w 49"/>
                  <a:gd name="T11" fmla="*/ 0 h 23"/>
                  <a:gd name="T12" fmla="*/ 0 w 49"/>
                  <a:gd name="T13" fmla="*/ 0 h 23"/>
                  <a:gd name="T14" fmla="*/ 7 w 49"/>
                  <a:gd name="T15" fmla="*/ 15 h 23"/>
                  <a:gd name="T16" fmla="*/ 20 w 49"/>
                  <a:gd name="T17" fmla="*/ 23 h 23"/>
                  <a:gd name="T18" fmla="*/ 34 w 49"/>
                  <a:gd name="T19" fmla="*/ 22 h 23"/>
                  <a:gd name="T20" fmla="*/ 49 w 49"/>
                  <a:gd name="T21" fmla="*/ 14 h 23"/>
                  <a:gd name="T22" fmla="*/ 49 w 49"/>
                  <a:gd name="T23" fmla="*/ 14 h 23"/>
                  <a:gd name="T24" fmla="*/ 38 w 49"/>
                  <a:gd name="T2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3">
                    <a:moveTo>
                      <a:pt x="38" y="8"/>
                    </a:moveTo>
                    <a:lnTo>
                      <a:pt x="38" y="8"/>
                    </a:lnTo>
                    <a:lnTo>
                      <a:pt x="32" y="11"/>
                    </a:lnTo>
                    <a:lnTo>
                      <a:pt x="22" y="12"/>
                    </a:lnTo>
                    <a:lnTo>
                      <a:pt x="17" y="9"/>
                    </a:lnTo>
                    <a:lnTo>
                      <a:pt x="13" y="0"/>
                    </a:lnTo>
                    <a:lnTo>
                      <a:pt x="0" y="0"/>
                    </a:lnTo>
                    <a:lnTo>
                      <a:pt x="7" y="15"/>
                    </a:lnTo>
                    <a:lnTo>
                      <a:pt x="20" y="23"/>
                    </a:lnTo>
                    <a:lnTo>
                      <a:pt x="34" y="22"/>
                    </a:lnTo>
                    <a:lnTo>
                      <a:pt x="49" y="14"/>
                    </a:lnTo>
                    <a:lnTo>
                      <a:pt x="49" y="14"/>
                    </a:lnTo>
                    <a:lnTo>
                      <a:pt x="3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21" name="Freeform 629"/>
              <p:cNvSpPr>
                <a:spLocks/>
              </p:cNvSpPr>
              <p:nvPr/>
            </p:nvSpPr>
            <p:spPr bwMode="auto">
              <a:xfrm>
                <a:off x="4969" y="2769"/>
                <a:ext cx="10" cy="31"/>
              </a:xfrm>
              <a:custGeom>
                <a:avLst/>
                <a:gdLst>
                  <a:gd name="T0" fmla="*/ 30 w 30"/>
                  <a:gd name="T1" fmla="*/ 16 h 63"/>
                  <a:gd name="T2" fmla="*/ 19 w 30"/>
                  <a:gd name="T3" fmla="*/ 13 h 63"/>
                  <a:gd name="T4" fmla="*/ 9 w 30"/>
                  <a:gd name="T5" fmla="*/ 25 h 63"/>
                  <a:gd name="T6" fmla="*/ 7 w 30"/>
                  <a:gd name="T7" fmla="*/ 37 h 63"/>
                  <a:gd name="T8" fmla="*/ 4 w 30"/>
                  <a:gd name="T9" fmla="*/ 49 h 63"/>
                  <a:gd name="T10" fmla="*/ 0 w 30"/>
                  <a:gd name="T11" fmla="*/ 57 h 63"/>
                  <a:gd name="T12" fmla="*/ 11 w 30"/>
                  <a:gd name="T13" fmla="*/ 63 h 63"/>
                  <a:gd name="T14" fmla="*/ 17 w 30"/>
                  <a:gd name="T15" fmla="*/ 51 h 63"/>
                  <a:gd name="T16" fmla="*/ 20 w 30"/>
                  <a:gd name="T17" fmla="*/ 40 h 63"/>
                  <a:gd name="T18" fmla="*/ 22 w 30"/>
                  <a:gd name="T19" fmla="*/ 30 h 63"/>
                  <a:gd name="T20" fmla="*/ 29 w 30"/>
                  <a:gd name="T21" fmla="*/ 19 h 63"/>
                  <a:gd name="T22" fmla="*/ 17 w 30"/>
                  <a:gd name="T23" fmla="*/ 16 h 63"/>
                  <a:gd name="T24" fmla="*/ 30 w 30"/>
                  <a:gd name="T25" fmla="*/ 16 h 63"/>
                  <a:gd name="T26" fmla="*/ 30 w 30"/>
                  <a:gd name="T27" fmla="*/ 0 h 63"/>
                  <a:gd name="T28" fmla="*/ 19 w 30"/>
                  <a:gd name="T29" fmla="*/ 13 h 63"/>
                  <a:gd name="T30" fmla="*/ 30 w 30"/>
                  <a:gd name="T31"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63">
                    <a:moveTo>
                      <a:pt x="30" y="16"/>
                    </a:moveTo>
                    <a:lnTo>
                      <a:pt x="19" y="13"/>
                    </a:lnTo>
                    <a:lnTo>
                      <a:pt x="9" y="25"/>
                    </a:lnTo>
                    <a:lnTo>
                      <a:pt x="7" y="37"/>
                    </a:lnTo>
                    <a:lnTo>
                      <a:pt x="4" y="49"/>
                    </a:lnTo>
                    <a:lnTo>
                      <a:pt x="0" y="57"/>
                    </a:lnTo>
                    <a:lnTo>
                      <a:pt x="11" y="63"/>
                    </a:lnTo>
                    <a:lnTo>
                      <a:pt x="17" y="51"/>
                    </a:lnTo>
                    <a:lnTo>
                      <a:pt x="20" y="40"/>
                    </a:lnTo>
                    <a:lnTo>
                      <a:pt x="22" y="30"/>
                    </a:lnTo>
                    <a:lnTo>
                      <a:pt x="29" y="19"/>
                    </a:lnTo>
                    <a:lnTo>
                      <a:pt x="17" y="16"/>
                    </a:lnTo>
                    <a:lnTo>
                      <a:pt x="30" y="16"/>
                    </a:lnTo>
                    <a:lnTo>
                      <a:pt x="30" y="0"/>
                    </a:lnTo>
                    <a:lnTo>
                      <a:pt x="19" y="13"/>
                    </a:lnTo>
                    <a:lnTo>
                      <a:pt x="3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22" name="Freeform 630"/>
              <p:cNvSpPr>
                <a:spLocks/>
              </p:cNvSpPr>
              <p:nvPr/>
            </p:nvSpPr>
            <p:spPr bwMode="auto">
              <a:xfrm>
                <a:off x="4974" y="2776"/>
                <a:ext cx="6" cy="26"/>
              </a:xfrm>
              <a:custGeom>
                <a:avLst/>
                <a:gdLst>
                  <a:gd name="T0" fmla="*/ 17 w 17"/>
                  <a:gd name="T1" fmla="*/ 44 h 51"/>
                  <a:gd name="T2" fmla="*/ 17 w 17"/>
                  <a:gd name="T3" fmla="*/ 44 h 51"/>
                  <a:gd name="T4" fmla="*/ 14 w 17"/>
                  <a:gd name="T5" fmla="*/ 36 h 51"/>
                  <a:gd name="T6" fmla="*/ 13 w 17"/>
                  <a:gd name="T7" fmla="*/ 25 h 51"/>
                  <a:gd name="T8" fmla="*/ 14 w 17"/>
                  <a:gd name="T9" fmla="*/ 12 h 51"/>
                  <a:gd name="T10" fmla="*/ 15 w 17"/>
                  <a:gd name="T11" fmla="*/ 0 h 51"/>
                  <a:gd name="T12" fmla="*/ 2 w 17"/>
                  <a:gd name="T13" fmla="*/ 0 h 51"/>
                  <a:gd name="T14" fmla="*/ 1 w 17"/>
                  <a:gd name="T15" fmla="*/ 12 h 51"/>
                  <a:gd name="T16" fmla="*/ 0 w 17"/>
                  <a:gd name="T17" fmla="*/ 25 h 51"/>
                  <a:gd name="T18" fmla="*/ 1 w 17"/>
                  <a:gd name="T19" fmla="*/ 38 h 51"/>
                  <a:gd name="T20" fmla="*/ 6 w 17"/>
                  <a:gd name="T21" fmla="*/ 51 h 51"/>
                  <a:gd name="T22" fmla="*/ 6 w 17"/>
                  <a:gd name="T23" fmla="*/ 51 h 51"/>
                  <a:gd name="T24" fmla="*/ 17 w 17"/>
                  <a:gd name="T25"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1">
                    <a:moveTo>
                      <a:pt x="17" y="44"/>
                    </a:moveTo>
                    <a:lnTo>
                      <a:pt x="17" y="44"/>
                    </a:lnTo>
                    <a:lnTo>
                      <a:pt x="14" y="36"/>
                    </a:lnTo>
                    <a:lnTo>
                      <a:pt x="13" y="25"/>
                    </a:lnTo>
                    <a:lnTo>
                      <a:pt x="14" y="12"/>
                    </a:lnTo>
                    <a:lnTo>
                      <a:pt x="15" y="0"/>
                    </a:lnTo>
                    <a:lnTo>
                      <a:pt x="2" y="0"/>
                    </a:lnTo>
                    <a:lnTo>
                      <a:pt x="1" y="12"/>
                    </a:lnTo>
                    <a:lnTo>
                      <a:pt x="0" y="25"/>
                    </a:lnTo>
                    <a:lnTo>
                      <a:pt x="1" y="38"/>
                    </a:lnTo>
                    <a:lnTo>
                      <a:pt x="6" y="51"/>
                    </a:lnTo>
                    <a:lnTo>
                      <a:pt x="6" y="51"/>
                    </a:lnTo>
                    <a:lnTo>
                      <a:pt x="1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23" name="Freeform 631"/>
              <p:cNvSpPr>
                <a:spLocks/>
              </p:cNvSpPr>
              <p:nvPr/>
            </p:nvSpPr>
            <p:spPr bwMode="auto">
              <a:xfrm>
                <a:off x="4976" y="2793"/>
                <a:ext cx="14" cy="12"/>
              </a:xfrm>
              <a:custGeom>
                <a:avLst/>
                <a:gdLst>
                  <a:gd name="T0" fmla="*/ 29 w 40"/>
                  <a:gd name="T1" fmla="*/ 6 h 23"/>
                  <a:gd name="T2" fmla="*/ 29 w 40"/>
                  <a:gd name="T3" fmla="*/ 6 h 23"/>
                  <a:gd name="T4" fmla="*/ 26 w 40"/>
                  <a:gd name="T5" fmla="*/ 6 h 23"/>
                  <a:gd name="T6" fmla="*/ 24 w 40"/>
                  <a:gd name="T7" fmla="*/ 11 h 23"/>
                  <a:gd name="T8" fmla="*/ 16 w 40"/>
                  <a:gd name="T9" fmla="*/ 12 h 23"/>
                  <a:gd name="T10" fmla="*/ 11 w 40"/>
                  <a:gd name="T11" fmla="*/ 11 h 23"/>
                  <a:gd name="T12" fmla="*/ 0 w 40"/>
                  <a:gd name="T13" fmla="*/ 18 h 23"/>
                  <a:gd name="T14" fmla="*/ 16 w 40"/>
                  <a:gd name="T15" fmla="*/ 23 h 23"/>
                  <a:gd name="T16" fmla="*/ 29 w 40"/>
                  <a:gd name="T17" fmla="*/ 20 h 23"/>
                  <a:gd name="T18" fmla="*/ 40 w 40"/>
                  <a:gd name="T19" fmla="*/ 11 h 23"/>
                  <a:gd name="T20" fmla="*/ 37 w 40"/>
                  <a:gd name="T21" fmla="*/ 0 h 23"/>
                  <a:gd name="T22" fmla="*/ 37 w 40"/>
                  <a:gd name="T23" fmla="*/ 0 h 23"/>
                  <a:gd name="T24" fmla="*/ 29 w 40"/>
                  <a:gd name="T25"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9" y="6"/>
                    </a:moveTo>
                    <a:lnTo>
                      <a:pt x="29" y="6"/>
                    </a:lnTo>
                    <a:lnTo>
                      <a:pt x="26" y="6"/>
                    </a:lnTo>
                    <a:lnTo>
                      <a:pt x="24" y="11"/>
                    </a:lnTo>
                    <a:lnTo>
                      <a:pt x="16" y="12"/>
                    </a:lnTo>
                    <a:lnTo>
                      <a:pt x="11" y="11"/>
                    </a:lnTo>
                    <a:lnTo>
                      <a:pt x="0" y="18"/>
                    </a:lnTo>
                    <a:lnTo>
                      <a:pt x="16" y="23"/>
                    </a:lnTo>
                    <a:lnTo>
                      <a:pt x="29" y="20"/>
                    </a:lnTo>
                    <a:lnTo>
                      <a:pt x="40" y="11"/>
                    </a:lnTo>
                    <a:lnTo>
                      <a:pt x="37" y="0"/>
                    </a:lnTo>
                    <a:lnTo>
                      <a:pt x="37" y="0"/>
                    </a:lnTo>
                    <a:lnTo>
                      <a:pt x="2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24" name="Freeform 632"/>
              <p:cNvSpPr>
                <a:spLocks/>
              </p:cNvSpPr>
              <p:nvPr/>
            </p:nvSpPr>
            <p:spPr bwMode="auto">
              <a:xfrm>
                <a:off x="4981" y="2776"/>
                <a:ext cx="8" cy="20"/>
              </a:xfrm>
              <a:custGeom>
                <a:avLst/>
                <a:gdLst>
                  <a:gd name="T0" fmla="*/ 14 w 22"/>
                  <a:gd name="T1" fmla="*/ 2 h 40"/>
                  <a:gd name="T2" fmla="*/ 1 w 22"/>
                  <a:gd name="T3" fmla="*/ 0 h 40"/>
                  <a:gd name="T4" fmla="*/ 0 w 22"/>
                  <a:gd name="T5" fmla="*/ 12 h 40"/>
                  <a:gd name="T6" fmla="*/ 1 w 22"/>
                  <a:gd name="T7" fmla="*/ 24 h 40"/>
                  <a:gd name="T8" fmla="*/ 6 w 22"/>
                  <a:gd name="T9" fmla="*/ 33 h 40"/>
                  <a:gd name="T10" fmla="*/ 14 w 22"/>
                  <a:gd name="T11" fmla="*/ 40 h 40"/>
                  <a:gd name="T12" fmla="*/ 22 w 22"/>
                  <a:gd name="T13" fmla="*/ 34 h 40"/>
                  <a:gd name="T14" fmla="*/ 17 w 22"/>
                  <a:gd name="T15" fmla="*/ 28 h 40"/>
                  <a:gd name="T16" fmla="*/ 14 w 22"/>
                  <a:gd name="T17" fmla="*/ 21 h 40"/>
                  <a:gd name="T18" fmla="*/ 13 w 22"/>
                  <a:gd name="T19" fmla="*/ 12 h 40"/>
                  <a:gd name="T20" fmla="*/ 14 w 22"/>
                  <a:gd name="T21" fmla="*/ 2 h 40"/>
                  <a:gd name="T22" fmla="*/ 1 w 22"/>
                  <a:gd name="T23" fmla="*/ 0 h 40"/>
                  <a:gd name="T24" fmla="*/ 14 w 22"/>
                  <a:gd name="T2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40">
                    <a:moveTo>
                      <a:pt x="14" y="2"/>
                    </a:moveTo>
                    <a:lnTo>
                      <a:pt x="1" y="0"/>
                    </a:lnTo>
                    <a:lnTo>
                      <a:pt x="0" y="12"/>
                    </a:lnTo>
                    <a:lnTo>
                      <a:pt x="1" y="24"/>
                    </a:lnTo>
                    <a:lnTo>
                      <a:pt x="6" y="33"/>
                    </a:lnTo>
                    <a:lnTo>
                      <a:pt x="14" y="40"/>
                    </a:lnTo>
                    <a:lnTo>
                      <a:pt x="22" y="34"/>
                    </a:lnTo>
                    <a:lnTo>
                      <a:pt x="17" y="28"/>
                    </a:lnTo>
                    <a:lnTo>
                      <a:pt x="14" y="21"/>
                    </a:lnTo>
                    <a:lnTo>
                      <a:pt x="13" y="12"/>
                    </a:lnTo>
                    <a:lnTo>
                      <a:pt x="14" y="2"/>
                    </a:lnTo>
                    <a:lnTo>
                      <a:pt x="1" y="0"/>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25" name="Freeform 633"/>
              <p:cNvSpPr>
                <a:spLocks/>
              </p:cNvSpPr>
              <p:nvPr/>
            </p:nvSpPr>
            <p:spPr bwMode="auto">
              <a:xfrm>
                <a:off x="4981" y="2776"/>
                <a:ext cx="8" cy="22"/>
              </a:xfrm>
              <a:custGeom>
                <a:avLst/>
                <a:gdLst>
                  <a:gd name="T0" fmla="*/ 25 w 25"/>
                  <a:gd name="T1" fmla="*/ 33 h 44"/>
                  <a:gd name="T2" fmla="*/ 25 w 25"/>
                  <a:gd name="T3" fmla="*/ 33 h 44"/>
                  <a:gd name="T4" fmla="*/ 20 w 25"/>
                  <a:gd name="T5" fmla="*/ 29 h 44"/>
                  <a:gd name="T6" fmla="*/ 16 w 25"/>
                  <a:gd name="T7" fmla="*/ 22 h 44"/>
                  <a:gd name="T8" fmla="*/ 13 w 25"/>
                  <a:gd name="T9" fmla="*/ 12 h 44"/>
                  <a:gd name="T10" fmla="*/ 16 w 25"/>
                  <a:gd name="T11" fmla="*/ 2 h 44"/>
                  <a:gd name="T12" fmla="*/ 3 w 25"/>
                  <a:gd name="T13" fmla="*/ 0 h 44"/>
                  <a:gd name="T14" fmla="*/ 0 w 25"/>
                  <a:gd name="T15" fmla="*/ 12 h 44"/>
                  <a:gd name="T16" fmla="*/ 3 w 25"/>
                  <a:gd name="T17" fmla="*/ 25 h 44"/>
                  <a:gd name="T18" fmla="*/ 10 w 25"/>
                  <a:gd name="T19" fmla="*/ 36 h 44"/>
                  <a:gd name="T20" fmla="*/ 23 w 25"/>
                  <a:gd name="T21" fmla="*/ 44 h 44"/>
                  <a:gd name="T22" fmla="*/ 23 w 25"/>
                  <a:gd name="T23" fmla="*/ 44 h 44"/>
                  <a:gd name="T24" fmla="*/ 25 w 25"/>
                  <a:gd name="T25"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4">
                    <a:moveTo>
                      <a:pt x="25" y="33"/>
                    </a:moveTo>
                    <a:lnTo>
                      <a:pt x="25" y="33"/>
                    </a:lnTo>
                    <a:lnTo>
                      <a:pt x="20" y="29"/>
                    </a:lnTo>
                    <a:lnTo>
                      <a:pt x="16" y="22"/>
                    </a:lnTo>
                    <a:lnTo>
                      <a:pt x="13" y="12"/>
                    </a:lnTo>
                    <a:lnTo>
                      <a:pt x="16" y="2"/>
                    </a:lnTo>
                    <a:lnTo>
                      <a:pt x="3" y="0"/>
                    </a:lnTo>
                    <a:lnTo>
                      <a:pt x="0" y="12"/>
                    </a:lnTo>
                    <a:lnTo>
                      <a:pt x="3" y="25"/>
                    </a:lnTo>
                    <a:lnTo>
                      <a:pt x="10" y="36"/>
                    </a:lnTo>
                    <a:lnTo>
                      <a:pt x="23" y="44"/>
                    </a:lnTo>
                    <a:lnTo>
                      <a:pt x="23" y="44"/>
                    </a:lnTo>
                    <a:lnTo>
                      <a:pt x="2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26" name="Freeform 634"/>
              <p:cNvSpPr>
                <a:spLocks/>
              </p:cNvSpPr>
              <p:nvPr/>
            </p:nvSpPr>
            <p:spPr bwMode="auto">
              <a:xfrm>
                <a:off x="4988" y="2791"/>
                <a:ext cx="9" cy="7"/>
              </a:xfrm>
              <a:custGeom>
                <a:avLst/>
                <a:gdLst>
                  <a:gd name="T0" fmla="*/ 15 w 26"/>
                  <a:gd name="T1" fmla="*/ 0 h 16"/>
                  <a:gd name="T2" fmla="*/ 15 w 26"/>
                  <a:gd name="T3" fmla="*/ 1 h 16"/>
                  <a:gd name="T4" fmla="*/ 14 w 26"/>
                  <a:gd name="T5" fmla="*/ 4 h 16"/>
                  <a:gd name="T6" fmla="*/ 11 w 26"/>
                  <a:gd name="T7" fmla="*/ 4 h 16"/>
                  <a:gd name="T8" fmla="*/ 9 w 26"/>
                  <a:gd name="T9" fmla="*/ 5 h 16"/>
                  <a:gd name="T10" fmla="*/ 2 w 26"/>
                  <a:gd name="T11" fmla="*/ 4 h 16"/>
                  <a:gd name="T12" fmla="*/ 0 w 26"/>
                  <a:gd name="T13" fmla="*/ 15 h 16"/>
                  <a:gd name="T14" fmla="*/ 9 w 26"/>
                  <a:gd name="T15" fmla="*/ 16 h 16"/>
                  <a:gd name="T16" fmla="*/ 17 w 26"/>
                  <a:gd name="T17" fmla="*/ 15 h 16"/>
                  <a:gd name="T18" fmla="*/ 22 w 26"/>
                  <a:gd name="T19" fmla="*/ 10 h 16"/>
                  <a:gd name="T20" fmla="*/ 26 w 26"/>
                  <a:gd name="T21" fmla="*/ 6 h 16"/>
                  <a:gd name="T22" fmla="*/ 26 w 26"/>
                  <a:gd name="T23" fmla="*/ 7 h 16"/>
                  <a:gd name="T24" fmla="*/ 15 w 2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6">
                    <a:moveTo>
                      <a:pt x="15" y="0"/>
                    </a:moveTo>
                    <a:lnTo>
                      <a:pt x="15" y="1"/>
                    </a:lnTo>
                    <a:lnTo>
                      <a:pt x="14" y="4"/>
                    </a:lnTo>
                    <a:lnTo>
                      <a:pt x="11" y="4"/>
                    </a:lnTo>
                    <a:lnTo>
                      <a:pt x="9" y="5"/>
                    </a:lnTo>
                    <a:lnTo>
                      <a:pt x="2" y="4"/>
                    </a:lnTo>
                    <a:lnTo>
                      <a:pt x="0" y="15"/>
                    </a:lnTo>
                    <a:lnTo>
                      <a:pt x="9" y="16"/>
                    </a:lnTo>
                    <a:lnTo>
                      <a:pt x="17" y="15"/>
                    </a:lnTo>
                    <a:lnTo>
                      <a:pt x="22" y="10"/>
                    </a:lnTo>
                    <a:lnTo>
                      <a:pt x="26" y="6"/>
                    </a:lnTo>
                    <a:lnTo>
                      <a:pt x="26" y="7"/>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27" name="Freeform 635"/>
              <p:cNvSpPr>
                <a:spLocks/>
              </p:cNvSpPr>
              <p:nvPr/>
            </p:nvSpPr>
            <p:spPr bwMode="auto">
              <a:xfrm>
                <a:off x="4988" y="2750"/>
                <a:ext cx="10" cy="44"/>
              </a:xfrm>
              <a:custGeom>
                <a:avLst/>
                <a:gdLst>
                  <a:gd name="T0" fmla="*/ 13 w 32"/>
                  <a:gd name="T1" fmla="*/ 48 h 88"/>
                  <a:gd name="T2" fmla="*/ 0 w 32"/>
                  <a:gd name="T3" fmla="*/ 50 h 88"/>
                  <a:gd name="T4" fmla="*/ 6 w 32"/>
                  <a:gd name="T5" fmla="*/ 67 h 88"/>
                  <a:gd name="T6" fmla="*/ 16 w 32"/>
                  <a:gd name="T7" fmla="*/ 76 h 88"/>
                  <a:gd name="T8" fmla="*/ 19 w 32"/>
                  <a:gd name="T9" fmla="*/ 77 h 88"/>
                  <a:gd name="T10" fmla="*/ 17 w 32"/>
                  <a:gd name="T11" fmla="*/ 81 h 88"/>
                  <a:gd name="T12" fmla="*/ 28 w 32"/>
                  <a:gd name="T13" fmla="*/ 88 h 88"/>
                  <a:gd name="T14" fmla="*/ 32 w 32"/>
                  <a:gd name="T15" fmla="*/ 77 h 88"/>
                  <a:gd name="T16" fmla="*/ 24 w 32"/>
                  <a:gd name="T17" fmla="*/ 69 h 88"/>
                  <a:gd name="T18" fmla="*/ 16 w 32"/>
                  <a:gd name="T19" fmla="*/ 62 h 88"/>
                  <a:gd name="T20" fmla="*/ 13 w 32"/>
                  <a:gd name="T21" fmla="*/ 50 h 88"/>
                  <a:gd name="T22" fmla="*/ 0 w 32"/>
                  <a:gd name="T23" fmla="*/ 51 h 88"/>
                  <a:gd name="T24" fmla="*/ 13 w 32"/>
                  <a:gd name="T25" fmla="*/ 48 h 88"/>
                  <a:gd name="T26" fmla="*/ 0 w 32"/>
                  <a:gd name="T27" fmla="*/ 0 h 88"/>
                  <a:gd name="T28" fmla="*/ 0 w 32"/>
                  <a:gd name="T29" fmla="*/ 50 h 88"/>
                  <a:gd name="T30" fmla="*/ 13 w 32"/>
                  <a:gd name="T3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88">
                    <a:moveTo>
                      <a:pt x="13" y="48"/>
                    </a:moveTo>
                    <a:lnTo>
                      <a:pt x="0" y="50"/>
                    </a:lnTo>
                    <a:lnTo>
                      <a:pt x="6" y="67"/>
                    </a:lnTo>
                    <a:lnTo>
                      <a:pt x="16" y="76"/>
                    </a:lnTo>
                    <a:lnTo>
                      <a:pt x="19" y="77"/>
                    </a:lnTo>
                    <a:lnTo>
                      <a:pt x="17" y="81"/>
                    </a:lnTo>
                    <a:lnTo>
                      <a:pt x="28" y="88"/>
                    </a:lnTo>
                    <a:lnTo>
                      <a:pt x="32" y="77"/>
                    </a:lnTo>
                    <a:lnTo>
                      <a:pt x="24" y="69"/>
                    </a:lnTo>
                    <a:lnTo>
                      <a:pt x="16" y="62"/>
                    </a:lnTo>
                    <a:lnTo>
                      <a:pt x="13" y="50"/>
                    </a:lnTo>
                    <a:lnTo>
                      <a:pt x="0" y="51"/>
                    </a:lnTo>
                    <a:lnTo>
                      <a:pt x="13" y="48"/>
                    </a:lnTo>
                    <a:lnTo>
                      <a:pt x="0" y="0"/>
                    </a:lnTo>
                    <a:lnTo>
                      <a:pt x="0" y="50"/>
                    </a:lnTo>
                    <a:lnTo>
                      <a:pt x="13"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28" name="Freeform 636"/>
              <p:cNvSpPr>
                <a:spLocks/>
              </p:cNvSpPr>
              <p:nvPr/>
            </p:nvSpPr>
            <p:spPr bwMode="auto">
              <a:xfrm>
                <a:off x="4988" y="2774"/>
                <a:ext cx="22" cy="15"/>
              </a:xfrm>
              <a:custGeom>
                <a:avLst/>
                <a:gdLst>
                  <a:gd name="T0" fmla="*/ 54 w 67"/>
                  <a:gd name="T1" fmla="*/ 0 h 30"/>
                  <a:gd name="T2" fmla="*/ 54 w 67"/>
                  <a:gd name="T3" fmla="*/ 2 h 30"/>
                  <a:gd name="T4" fmla="*/ 53 w 67"/>
                  <a:gd name="T5" fmla="*/ 4 h 30"/>
                  <a:gd name="T6" fmla="*/ 49 w 67"/>
                  <a:gd name="T7" fmla="*/ 8 h 30"/>
                  <a:gd name="T8" fmla="*/ 41 w 67"/>
                  <a:gd name="T9" fmla="*/ 13 h 30"/>
                  <a:gd name="T10" fmla="*/ 35 w 67"/>
                  <a:gd name="T11" fmla="*/ 17 h 30"/>
                  <a:gd name="T12" fmla="*/ 28 w 67"/>
                  <a:gd name="T13" fmla="*/ 19 h 30"/>
                  <a:gd name="T14" fmla="*/ 24 w 67"/>
                  <a:gd name="T15" fmla="*/ 17 h 30"/>
                  <a:gd name="T16" fmla="*/ 17 w 67"/>
                  <a:gd name="T17" fmla="*/ 13 h 30"/>
                  <a:gd name="T18" fmla="*/ 13 w 67"/>
                  <a:gd name="T19" fmla="*/ 0 h 30"/>
                  <a:gd name="T20" fmla="*/ 0 w 67"/>
                  <a:gd name="T21" fmla="*/ 3 h 30"/>
                  <a:gd name="T22" fmla="*/ 7 w 67"/>
                  <a:gd name="T23" fmla="*/ 17 h 30"/>
                  <a:gd name="T24" fmla="*/ 16 w 67"/>
                  <a:gd name="T25" fmla="*/ 26 h 30"/>
                  <a:gd name="T26" fmla="*/ 28 w 67"/>
                  <a:gd name="T27" fmla="*/ 30 h 30"/>
                  <a:gd name="T28" fmla="*/ 40 w 67"/>
                  <a:gd name="T29" fmla="*/ 26 h 30"/>
                  <a:gd name="T30" fmla="*/ 49 w 67"/>
                  <a:gd name="T31" fmla="*/ 22 h 30"/>
                  <a:gd name="T32" fmla="*/ 57 w 67"/>
                  <a:gd name="T33" fmla="*/ 17 h 30"/>
                  <a:gd name="T34" fmla="*/ 63 w 67"/>
                  <a:gd name="T35" fmla="*/ 11 h 30"/>
                  <a:gd name="T36" fmla="*/ 67 w 67"/>
                  <a:gd name="T37" fmla="*/ 4 h 30"/>
                  <a:gd name="T38" fmla="*/ 67 w 67"/>
                  <a:gd name="T39" fmla="*/ 5 h 30"/>
                  <a:gd name="T40" fmla="*/ 54 w 67"/>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30">
                    <a:moveTo>
                      <a:pt x="54" y="0"/>
                    </a:moveTo>
                    <a:lnTo>
                      <a:pt x="54" y="2"/>
                    </a:lnTo>
                    <a:lnTo>
                      <a:pt x="53" y="4"/>
                    </a:lnTo>
                    <a:lnTo>
                      <a:pt x="49" y="8"/>
                    </a:lnTo>
                    <a:lnTo>
                      <a:pt x="41" y="13"/>
                    </a:lnTo>
                    <a:lnTo>
                      <a:pt x="35" y="17"/>
                    </a:lnTo>
                    <a:lnTo>
                      <a:pt x="28" y="19"/>
                    </a:lnTo>
                    <a:lnTo>
                      <a:pt x="24" y="17"/>
                    </a:lnTo>
                    <a:lnTo>
                      <a:pt x="17" y="13"/>
                    </a:lnTo>
                    <a:lnTo>
                      <a:pt x="13" y="0"/>
                    </a:lnTo>
                    <a:lnTo>
                      <a:pt x="0" y="3"/>
                    </a:lnTo>
                    <a:lnTo>
                      <a:pt x="7" y="17"/>
                    </a:lnTo>
                    <a:lnTo>
                      <a:pt x="16" y="26"/>
                    </a:lnTo>
                    <a:lnTo>
                      <a:pt x="28" y="30"/>
                    </a:lnTo>
                    <a:lnTo>
                      <a:pt x="40" y="26"/>
                    </a:lnTo>
                    <a:lnTo>
                      <a:pt x="49" y="22"/>
                    </a:lnTo>
                    <a:lnTo>
                      <a:pt x="57" y="17"/>
                    </a:lnTo>
                    <a:lnTo>
                      <a:pt x="63" y="11"/>
                    </a:lnTo>
                    <a:lnTo>
                      <a:pt x="67" y="4"/>
                    </a:lnTo>
                    <a:lnTo>
                      <a:pt x="67" y="5"/>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29" name="Freeform 637"/>
              <p:cNvSpPr>
                <a:spLocks/>
              </p:cNvSpPr>
              <p:nvPr/>
            </p:nvSpPr>
            <p:spPr bwMode="auto">
              <a:xfrm>
                <a:off x="5006" y="2637"/>
                <a:ext cx="13" cy="139"/>
              </a:xfrm>
              <a:custGeom>
                <a:avLst/>
                <a:gdLst>
                  <a:gd name="T0" fmla="*/ 7 w 41"/>
                  <a:gd name="T1" fmla="*/ 0 h 280"/>
                  <a:gd name="T2" fmla="*/ 7 w 41"/>
                  <a:gd name="T3" fmla="*/ 0 h 280"/>
                  <a:gd name="T4" fmla="*/ 13 w 41"/>
                  <a:gd name="T5" fmla="*/ 36 h 280"/>
                  <a:gd name="T6" fmla="*/ 20 w 41"/>
                  <a:gd name="T7" fmla="*/ 72 h 280"/>
                  <a:gd name="T8" fmla="*/ 25 w 41"/>
                  <a:gd name="T9" fmla="*/ 106 h 280"/>
                  <a:gd name="T10" fmla="*/ 28 w 41"/>
                  <a:gd name="T11" fmla="*/ 141 h 280"/>
                  <a:gd name="T12" fmla="*/ 28 w 41"/>
                  <a:gd name="T13" fmla="*/ 175 h 280"/>
                  <a:gd name="T14" fmla="*/ 24 w 41"/>
                  <a:gd name="T15" fmla="*/ 209 h 280"/>
                  <a:gd name="T16" fmla="*/ 15 w 41"/>
                  <a:gd name="T17" fmla="*/ 242 h 280"/>
                  <a:gd name="T18" fmla="*/ 0 w 41"/>
                  <a:gd name="T19" fmla="*/ 275 h 280"/>
                  <a:gd name="T20" fmla="*/ 13 w 41"/>
                  <a:gd name="T21" fmla="*/ 280 h 280"/>
                  <a:gd name="T22" fmla="*/ 28 w 41"/>
                  <a:gd name="T23" fmla="*/ 244 h 280"/>
                  <a:gd name="T24" fmla="*/ 37 w 41"/>
                  <a:gd name="T25" fmla="*/ 209 h 280"/>
                  <a:gd name="T26" fmla="*/ 41 w 41"/>
                  <a:gd name="T27" fmla="*/ 175 h 280"/>
                  <a:gd name="T28" fmla="*/ 41 w 41"/>
                  <a:gd name="T29" fmla="*/ 141 h 280"/>
                  <a:gd name="T30" fmla="*/ 38 w 41"/>
                  <a:gd name="T31" fmla="*/ 106 h 280"/>
                  <a:gd name="T32" fmla="*/ 33 w 41"/>
                  <a:gd name="T33" fmla="*/ 72 h 280"/>
                  <a:gd name="T34" fmla="*/ 26 w 41"/>
                  <a:gd name="T35" fmla="*/ 36 h 280"/>
                  <a:gd name="T36" fmla="*/ 20 w 41"/>
                  <a:gd name="T37" fmla="*/ 0 h 280"/>
                  <a:gd name="T38" fmla="*/ 20 w 41"/>
                  <a:gd name="T39" fmla="*/ 0 h 280"/>
                  <a:gd name="T40" fmla="*/ 7 w 41"/>
                  <a:gd name="T4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280">
                    <a:moveTo>
                      <a:pt x="7" y="0"/>
                    </a:moveTo>
                    <a:lnTo>
                      <a:pt x="7" y="0"/>
                    </a:lnTo>
                    <a:lnTo>
                      <a:pt x="13" y="36"/>
                    </a:lnTo>
                    <a:lnTo>
                      <a:pt x="20" y="72"/>
                    </a:lnTo>
                    <a:lnTo>
                      <a:pt x="25" y="106"/>
                    </a:lnTo>
                    <a:lnTo>
                      <a:pt x="28" y="141"/>
                    </a:lnTo>
                    <a:lnTo>
                      <a:pt x="28" y="175"/>
                    </a:lnTo>
                    <a:lnTo>
                      <a:pt x="24" y="209"/>
                    </a:lnTo>
                    <a:lnTo>
                      <a:pt x="15" y="242"/>
                    </a:lnTo>
                    <a:lnTo>
                      <a:pt x="0" y="275"/>
                    </a:lnTo>
                    <a:lnTo>
                      <a:pt x="13" y="280"/>
                    </a:lnTo>
                    <a:lnTo>
                      <a:pt x="28" y="244"/>
                    </a:lnTo>
                    <a:lnTo>
                      <a:pt x="37" y="209"/>
                    </a:lnTo>
                    <a:lnTo>
                      <a:pt x="41" y="175"/>
                    </a:lnTo>
                    <a:lnTo>
                      <a:pt x="41" y="141"/>
                    </a:lnTo>
                    <a:lnTo>
                      <a:pt x="38" y="106"/>
                    </a:lnTo>
                    <a:lnTo>
                      <a:pt x="33" y="72"/>
                    </a:lnTo>
                    <a:lnTo>
                      <a:pt x="26" y="36"/>
                    </a:lnTo>
                    <a:lnTo>
                      <a:pt x="20" y="0"/>
                    </a:lnTo>
                    <a:lnTo>
                      <a:pt x="20"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30" name="Freeform 638"/>
              <p:cNvSpPr>
                <a:spLocks/>
              </p:cNvSpPr>
              <p:nvPr/>
            </p:nvSpPr>
            <p:spPr bwMode="auto">
              <a:xfrm>
                <a:off x="4979" y="2372"/>
                <a:ext cx="9" cy="43"/>
              </a:xfrm>
              <a:custGeom>
                <a:avLst/>
                <a:gdLst>
                  <a:gd name="T0" fmla="*/ 26 w 26"/>
                  <a:gd name="T1" fmla="*/ 0 h 86"/>
                  <a:gd name="T2" fmla="*/ 24 w 26"/>
                  <a:gd name="T3" fmla="*/ 26 h 86"/>
                  <a:gd name="T4" fmla="*/ 24 w 26"/>
                  <a:gd name="T5" fmla="*/ 47 h 86"/>
                  <a:gd name="T6" fmla="*/ 17 w 26"/>
                  <a:gd name="T7" fmla="*/ 65 h 86"/>
                  <a:gd name="T8" fmla="*/ 0 w 26"/>
                  <a:gd name="T9" fmla="*/ 86 h 86"/>
                  <a:gd name="T10" fmla="*/ 26 w 26"/>
                  <a:gd name="T11" fmla="*/ 0 h 86"/>
                </a:gdLst>
                <a:ahLst/>
                <a:cxnLst>
                  <a:cxn ang="0">
                    <a:pos x="T0" y="T1"/>
                  </a:cxn>
                  <a:cxn ang="0">
                    <a:pos x="T2" y="T3"/>
                  </a:cxn>
                  <a:cxn ang="0">
                    <a:pos x="T4" y="T5"/>
                  </a:cxn>
                  <a:cxn ang="0">
                    <a:pos x="T6" y="T7"/>
                  </a:cxn>
                  <a:cxn ang="0">
                    <a:pos x="T8" y="T9"/>
                  </a:cxn>
                  <a:cxn ang="0">
                    <a:pos x="T10" y="T11"/>
                  </a:cxn>
                </a:cxnLst>
                <a:rect l="0" t="0" r="r" b="b"/>
                <a:pathLst>
                  <a:path w="26" h="86">
                    <a:moveTo>
                      <a:pt x="26" y="0"/>
                    </a:moveTo>
                    <a:lnTo>
                      <a:pt x="24" y="26"/>
                    </a:lnTo>
                    <a:lnTo>
                      <a:pt x="24" y="47"/>
                    </a:lnTo>
                    <a:lnTo>
                      <a:pt x="17" y="65"/>
                    </a:lnTo>
                    <a:lnTo>
                      <a:pt x="0" y="86"/>
                    </a:lnTo>
                    <a:lnTo>
                      <a:pt x="26"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31" name="Freeform 639"/>
              <p:cNvSpPr>
                <a:spLocks/>
              </p:cNvSpPr>
              <p:nvPr/>
            </p:nvSpPr>
            <p:spPr bwMode="auto">
              <a:xfrm>
                <a:off x="4977" y="2372"/>
                <a:ext cx="13" cy="45"/>
              </a:xfrm>
              <a:custGeom>
                <a:avLst/>
                <a:gdLst>
                  <a:gd name="T0" fmla="*/ 10 w 38"/>
                  <a:gd name="T1" fmla="*/ 90 h 90"/>
                  <a:gd name="T2" fmla="*/ 27 w 38"/>
                  <a:gd name="T3" fmla="*/ 67 h 90"/>
                  <a:gd name="T4" fmla="*/ 35 w 38"/>
                  <a:gd name="T5" fmla="*/ 47 h 90"/>
                  <a:gd name="T6" fmla="*/ 35 w 38"/>
                  <a:gd name="T7" fmla="*/ 26 h 90"/>
                  <a:gd name="T8" fmla="*/ 38 w 38"/>
                  <a:gd name="T9" fmla="*/ 0 h 90"/>
                  <a:gd name="T10" fmla="*/ 25 w 38"/>
                  <a:gd name="T11" fmla="*/ 0 h 90"/>
                  <a:gd name="T12" fmla="*/ 22 w 38"/>
                  <a:gd name="T13" fmla="*/ 26 h 90"/>
                  <a:gd name="T14" fmla="*/ 22 w 38"/>
                  <a:gd name="T15" fmla="*/ 47 h 90"/>
                  <a:gd name="T16" fmla="*/ 17 w 38"/>
                  <a:gd name="T17" fmla="*/ 62 h 90"/>
                  <a:gd name="T18" fmla="*/ 0 w 38"/>
                  <a:gd name="T19" fmla="*/ 83 h 90"/>
                  <a:gd name="T20" fmla="*/ 10 w 3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90">
                    <a:moveTo>
                      <a:pt x="10" y="90"/>
                    </a:moveTo>
                    <a:lnTo>
                      <a:pt x="27" y="67"/>
                    </a:lnTo>
                    <a:lnTo>
                      <a:pt x="35" y="47"/>
                    </a:lnTo>
                    <a:lnTo>
                      <a:pt x="35" y="26"/>
                    </a:lnTo>
                    <a:lnTo>
                      <a:pt x="38" y="0"/>
                    </a:lnTo>
                    <a:lnTo>
                      <a:pt x="25" y="0"/>
                    </a:lnTo>
                    <a:lnTo>
                      <a:pt x="22" y="26"/>
                    </a:lnTo>
                    <a:lnTo>
                      <a:pt x="22" y="47"/>
                    </a:lnTo>
                    <a:lnTo>
                      <a:pt x="17" y="62"/>
                    </a:lnTo>
                    <a:lnTo>
                      <a:pt x="0" y="83"/>
                    </a:lnTo>
                    <a:lnTo>
                      <a:pt x="1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32" name="Freeform 640"/>
              <p:cNvSpPr>
                <a:spLocks/>
              </p:cNvSpPr>
              <p:nvPr/>
            </p:nvSpPr>
            <p:spPr bwMode="auto">
              <a:xfrm>
                <a:off x="4988" y="2460"/>
                <a:ext cx="15" cy="133"/>
              </a:xfrm>
              <a:custGeom>
                <a:avLst/>
                <a:gdLst>
                  <a:gd name="T0" fmla="*/ 6 w 44"/>
                  <a:gd name="T1" fmla="*/ 0 h 266"/>
                  <a:gd name="T2" fmla="*/ 1 w 44"/>
                  <a:gd name="T3" fmla="*/ 35 h 266"/>
                  <a:gd name="T4" fmla="*/ 0 w 44"/>
                  <a:gd name="T5" fmla="*/ 69 h 266"/>
                  <a:gd name="T6" fmla="*/ 0 w 44"/>
                  <a:gd name="T7" fmla="*/ 103 h 266"/>
                  <a:gd name="T8" fmla="*/ 4 w 44"/>
                  <a:gd name="T9" fmla="*/ 136 h 266"/>
                  <a:gd name="T10" fmla="*/ 10 w 44"/>
                  <a:gd name="T11" fmla="*/ 169 h 266"/>
                  <a:gd name="T12" fmla="*/ 19 w 44"/>
                  <a:gd name="T13" fmla="*/ 202 h 266"/>
                  <a:gd name="T14" fmla="*/ 30 w 44"/>
                  <a:gd name="T15" fmla="*/ 234 h 266"/>
                  <a:gd name="T16" fmla="*/ 44 w 44"/>
                  <a:gd name="T17" fmla="*/ 266 h 266"/>
                  <a:gd name="T18" fmla="*/ 6 w 44"/>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266">
                    <a:moveTo>
                      <a:pt x="6" y="0"/>
                    </a:moveTo>
                    <a:lnTo>
                      <a:pt x="1" y="35"/>
                    </a:lnTo>
                    <a:lnTo>
                      <a:pt x="0" y="69"/>
                    </a:lnTo>
                    <a:lnTo>
                      <a:pt x="0" y="103"/>
                    </a:lnTo>
                    <a:lnTo>
                      <a:pt x="4" y="136"/>
                    </a:lnTo>
                    <a:lnTo>
                      <a:pt x="10" y="169"/>
                    </a:lnTo>
                    <a:lnTo>
                      <a:pt x="19" y="202"/>
                    </a:lnTo>
                    <a:lnTo>
                      <a:pt x="30" y="234"/>
                    </a:lnTo>
                    <a:lnTo>
                      <a:pt x="44" y="266"/>
                    </a:lnTo>
                    <a:lnTo>
                      <a:pt x="6"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33" name="Freeform 641"/>
              <p:cNvSpPr>
                <a:spLocks/>
              </p:cNvSpPr>
              <p:nvPr/>
            </p:nvSpPr>
            <p:spPr bwMode="auto">
              <a:xfrm>
                <a:off x="4986" y="2460"/>
                <a:ext cx="19" cy="134"/>
              </a:xfrm>
              <a:custGeom>
                <a:avLst/>
                <a:gdLst>
                  <a:gd name="T0" fmla="*/ 58 w 58"/>
                  <a:gd name="T1" fmla="*/ 264 h 269"/>
                  <a:gd name="T2" fmla="*/ 43 w 58"/>
                  <a:gd name="T3" fmla="*/ 233 h 269"/>
                  <a:gd name="T4" fmla="*/ 33 w 58"/>
                  <a:gd name="T5" fmla="*/ 201 h 269"/>
                  <a:gd name="T6" fmla="*/ 24 w 58"/>
                  <a:gd name="T7" fmla="*/ 168 h 269"/>
                  <a:gd name="T8" fmla="*/ 17 w 58"/>
                  <a:gd name="T9" fmla="*/ 136 h 269"/>
                  <a:gd name="T10" fmla="*/ 13 w 58"/>
                  <a:gd name="T11" fmla="*/ 103 h 269"/>
                  <a:gd name="T12" fmla="*/ 13 w 58"/>
                  <a:gd name="T13" fmla="*/ 69 h 269"/>
                  <a:gd name="T14" fmla="*/ 15 w 58"/>
                  <a:gd name="T15" fmla="*/ 35 h 269"/>
                  <a:gd name="T16" fmla="*/ 20 w 58"/>
                  <a:gd name="T17" fmla="*/ 0 h 269"/>
                  <a:gd name="T18" fmla="*/ 7 w 58"/>
                  <a:gd name="T19" fmla="*/ 0 h 269"/>
                  <a:gd name="T20" fmla="*/ 1 w 58"/>
                  <a:gd name="T21" fmla="*/ 35 h 269"/>
                  <a:gd name="T22" fmla="*/ 0 w 58"/>
                  <a:gd name="T23" fmla="*/ 69 h 269"/>
                  <a:gd name="T24" fmla="*/ 0 w 58"/>
                  <a:gd name="T25" fmla="*/ 103 h 269"/>
                  <a:gd name="T26" fmla="*/ 4 w 58"/>
                  <a:gd name="T27" fmla="*/ 136 h 269"/>
                  <a:gd name="T28" fmla="*/ 11 w 58"/>
                  <a:gd name="T29" fmla="*/ 171 h 269"/>
                  <a:gd name="T30" fmla="*/ 20 w 58"/>
                  <a:gd name="T31" fmla="*/ 203 h 269"/>
                  <a:gd name="T32" fmla="*/ 30 w 58"/>
                  <a:gd name="T33" fmla="*/ 235 h 269"/>
                  <a:gd name="T34" fmla="*/ 45 w 58"/>
                  <a:gd name="T35" fmla="*/ 269 h 269"/>
                  <a:gd name="T36" fmla="*/ 58 w 58"/>
                  <a:gd name="T37" fmla="*/ 26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269">
                    <a:moveTo>
                      <a:pt x="58" y="264"/>
                    </a:moveTo>
                    <a:lnTo>
                      <a:pt x="43" y="233"/>
                    </a:lnTo>
                    <a:lnTo>
                      <a:pt x="33" y="201"/>
                    </a:lnTo>
                    <a:lnTo>
                      <a:pt x="24" y="168"/>
                    </a:lnTo>
                    <a:lnTo>
                      <a:pt x="17" y="136"/>
                    </a:lnTo>
                    <a:lnTo>
                      <a:pt x="13" y="103"/>
                    </a:lnTo>
                    <a:lnTo>
                      <a:pt x="13" y="69"/>
                    </a:lnTo>
                    <a:lnTo>
                      <a:pt x="15" y="35"/>
                    </a:lnTo>
                    <a:lnTo>
                      <a:pt x="20" y="0"/>
                    </a:lnTo>
                    <a:lnTo>
                      <a:pt x="7" y="0"/>
                    </a:lnTo>
                    <a:lnTo>
                      <a:pt x="1" y="35"/>
                    </a:lnTo>
                    <a:lnTo>
                      <a:pt x="0" y="69"/>
                    </a:lnTo>
                    <a:lnTo>
                      <a:pt x="0" y="103"/>
                    </a:lnTo>
                    <a:lnTo>
                      <a:pt x="4" y="136"/>
                    </a:lnTo>
                    <a:lnTo>
                      <a:pt x="11" y="171"/>
                    </a:lnTo>
                    <a:lnTo>
                      <a:pt x="20" y="203"/>
                    </a:lnTo>
                    <a:lnTo>
                      <a:pt x="30" y="235"/>
                    </a:lnTo>
                    <a:lnTo>
                      <a:pt x="45" y="269"/>
                    </a:lnTo>
                    <a:lnTo>
                      <a:pt x="58"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34" name="Freeform 642"/>
              <p:cNvSpPr>
                <a:spLocks/>
              </p:cNvSpPr>
              <p:nvPr/>
            </p:nvSpPr>
            <p:spPr bwMode="auto">
              <a:xfrm>
                <a:off x="5009" y="2650"/>
                <a:ext cx="8" cy="26"/>
              </a:xfrm>
              <a:custGeom>
                <a:avLst/>
                <a:gdLst>
                  <a:gd name="T0" fmla="*/ 0 w 25"/>
                  <a:gd name="T1" fmla="*/ 0 h 53"/>
                  <a:gd name="T2" fmla="*/ 3 w 25"/>
                  <a:gd name="T3" fmla="*/ 7 h 53"/>
                  <a:gd name="T4" fmla="*/ 8 w 25"/>
                  <a:gd name="T5" fmla="*/ 14 h 53"/>
                  <a:gd name="T6" fmla="*/ 15 w 25"/>
                  <a:gd name="T7" fmla="*/ 21 h 53"/>
                  <a:gd name="T8" fmla="*/ 21 w 25"/>
                  <a:gd name="T9" fmla="*/ 27 h 53"/>
                  <a:gd name="T10" fmla="*/ 25 w 25"/>
                  <a:gd name="T11" fmla="*/ 34 h 53"/>
                  <a:gd name="T12" fmla="*/ 24 w 25"/>
                  <a:gd name="T13" fmla="*/ 41 h 53"/>
                  <a:gd name="T14" fmla="*/ 16 w 25"/>
                  <a:gd name="T15" fmla="*/ 46 h 53"/>
                  <a:gd name="T16" fmla="*/ 0 w 25"/>
                  <a:gd name="T17" fmla="*/ 53 h 53"/>
                  <a:gd name="T18" fmla="*/ 0 w 25"/>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3">
                    <a:moveTo>
                      <a:pt x="0" y="0"/>
                    </a:moveTo>
                    <a:lnTo>
                      <a:pt x="3" y="7"/>
                    </a:lnTo>
                    <a:lnTo>
                      <a:pt x="8" y="14"/>
                    </a:lnTo>
                    <a:lnTo>
                      <a:pt x="15" y="21"/>
                    </a:lnTo>
                    <a:lnTo>
                      <a:pt x="21" y="27"/>
                    </a:lnTo>
                    <a:lnTo>
                      <a:pt x="25" y="34"/>
                    </a:lnTo>
                    <a:lnTo>
                      <a:pt x="24" y="41"/>
                    </a:lnTo>
                    <a:lnTo>
                      <a:pt x="16" y="46"/>
                    </a:lnTo>
                    <a:lnTo>
                      <a:pt x="0" y="53"/>
                    </a:lnTo>
                    <a:lnTo>
                      <a:pt x="0"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35" name="Freeform 643"/>
              <p:cNvSpPr>
                <a:spLocks/>
              </p:cNvSpPr>
              <p:nvPr/>
            </p:nvSpPr>
            <p:spPr bwMode="auto">
              <a:xfrm>
                <a:off x="5007" y="2650"/>
                <a:ext cx="12" cy="29"/>
              </a:xfrm>
              <a:custGeom>
                <a:avLst/>
                <a:gdLst>
                  <a:gd name="T0" fmla="*/ 8 w 38"/>
                  <a:gd name="T1" fmla="*/ 59 h 59"/>
                  <a:gd name="T2" fmla="*/ 25 w 38"/>
                  <a:gd name="T3" fmla="*/ 51 h 59"/>
                  <a:gd name="T4" fmla="*/ 35 w 38"/>
                  <a:gd name="T5" fmla="*/ 43 h 59"/>
                  <a:gd name="T6" fmla="*/ 38 w 38"/>
                  <a:gd name="T7" fmla="*/ 34 h 59"/>
                  <a:gd name="T8" fmla="*/ 33 w 38"/>
                  <a:gd name="T9" fmla="*/ 24 h 59"/>
                  <a:gd name="T10" fmla="*/ 26 w 38"/>
                  <a:gd name="T11" fmla="*/ 17 h 59"/>
                  <a:gd name="T12" fmla="*/ 20 w 38"/>
                  <a:gd name="T13" fmla="*/ 10 h 59"/>
                  <a:gd name="T14" fmla="*/ 14 w 38"/>
                  <a:gd name="T15" fmla="*/ 5 h 59"/>
                  <a:gd name="T16" fmla="*/ 13 w 38"/>
                  <a:gd name="T17" fmla="*/ 0 h 59"/>
                  <a:gd name="T18" fmla="*/ 0 w 38"/>
                  <a:gd name="T19" fmla="*/ 0 h 59"/>
                  <a:gd name="T20" fmla="*/ 4 w 38"/>
                  <a:gd name="T21" fmla="*/ 9 h 59"/>
                  <a:gd name="T22" fmla="*/ 9 w 38"/>
                  <a:gd name="T23" fmla="*/ 17 h 59"/>
                  <a:gd name="T24" fmla="*/ 16 w 38"/>
                  <a:gd name="T25" fmla="*/ 24 h 59"/>
                  <a:gd name="T26" fmla="*/ 22 w 38"/>
                  <a:gd name="T27" fmla="*/ 31 h 59"/>
                  <a:gd name="T28" fmla="*/ 25 w 38"/>
                  <a:gd name="T29" fmla="*/ 34 h 59"/>
                  <a:gd name="T30" fmla="*/ 25 w 38"/>
                  <a:gd name="T31" fmla="*/ 39 h 59"/>
                  <a:gd name="T32" fmla="*/ 20 w 38"/>
                  <a:gd name="T33" fmla="*/ 42 h 59"/>
                  <a:gd name="T34" fmla="*/ 5 w 38"/>
                  <a:gd name="T35" fmla="*/ 48 h 59"/>
                  <a:gd name="T36" fmla="*/ 8 w 38"/>
                  <a:gd name="T3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9">
                    <a:moveTo>
                      <a:pt x="8" y="59"/>
                    </a:moveTo>
                    <a:lnTo>
                      <a:pt x="25" y="51"/>
                    </a:lnTo>
                    <a:lnTo>
                      <a:pt x="35" y="43"/>
                    </a:lnTo>
                    <a:lnTo>
                      <a:pt x="38" y="34"/>
                    </a:lnTo>
                    <a:lnTo>
                      <a:pt x="33" y="24"/>
                    </a:lnTo>
                    <a:lnTo>
                      <a:pt x="26" y="17"/>
                    </a:lnTo>
                    <a:lnTo>
                      <a:pt x="20" y="10"/>
                    </a:lnTo>
                    <a:lnTo>
                      <a:pt x="14" y="5"/>
                    </a:lnTo>
                    <a:lnTo>
                      <a:pt x="13" y="0"/>
                    </a:lnTo>
                    <a:lnTo>
                      <a:pt x="0" y="0"/>
                    </a:lnTo>
                    <a:lnTo>
                      <a:pt x="4" y="9"/>
                    </a:lnTo>
                    <a:lnTo>
                      <a:pt x="9" y="17"/>
                    </a:lnTo>
                    <a:lnTo>
                      <a:pt x="16" y="24"/>
                    </a:lnTo>
                    <a:lnTo>
                      <a:pt x="22" y="31"/>
                    </a:lnTo>
                    <a:lnTo>
                      <a:pt x="25" y="34"/>
                    </a:lnTo>
                    <a:lnTo>
                      <a:pt x="25" y="39"/>
                    </a:lnTo>
                    <a:lnTo>
                      <a:pt x="20" y="42"/>
                    </a:lnTo>
                    <a:lnTo>
                      <a:pt x="5" y="48"/>
                    </a:lnTo>
                    <a:lnTo>
                      <a:pt x="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36" name="Freeform 644"/>
              <p:cNvSpPr>
                <a:spLocks/>
              </p:cNvSpPr>
              <p:nvPr/>
            </p:nvSpPr>
            <p:spPr bwMode="auto">
              <a:xfrm>
                <a:off x="4997" y="2770"/>
                <a:ext cx="5" cy="14"/>
              </a:xfrm>
              <a:custGeom>
                <a:avLst/>
                <a:gdLst>
                  <a:gd name="T0" fmla="*/ 2 w 15"/>
                  <a:gd name="T1" fmla="*/ 0 h 27"/>
                  <a:gd name="T2" fmla="*/ 0 w 15"/>
                  <a:gd name="T3" fmla="*/ 3 h 27"/>
                  <a:gd name="T4" fmla="*/ 0 w 15"/>
                  <a:gd name="T5" fmla="*/ 12 h 27"/>
                  <a:gd name="T6" fmla="*/ 4 w 15"/>
                  <a:gd name="T7" fmla="*/ 21 h 27"/>
                  <a:gd name="T8" fmla="*/ 15 w 15"/>
                  <a:gd name="T9" fmla="*/ 27 h 27"/>
                  <a:gd name="T10" fmla="*/ 2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2" y="0"/>
                    </a:moveTo>
                    <a:lnTo>
                      <a:pt x="0" y="3"/>
                    </a:lnTo>
                    <a:lnTo>
                      <a:pt x="0" y="12"/>
                    </a:lnTo>
                    <a:lnTo>
                      <a:pt x="4" y="21"/>
                    </a:lnTo>
                    <a:lnTo>
                      <a:pt x="15" y="27"/>
                    </a:lnTo>
                    <a:lnTo>
                      <a:pt x="2"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37" name="Freeform 645"/>
              <p:cNvSpPr>
                <a:spLocks/>
              </p:cNvSpPr>
              <p:nvPr/>
            </p:nvSpPr>
            <p:spPr bwMode="auto">
              <a:xfrm>
                <a:off x="4995" y="2770"/>
                <a:ext cx="7" cy="17"/>
              </a:xfrm>
              <a:custGeom>
                <a:avLst/>
                <a:gdLst>
                  <a:gd name="T0" fmla="*/ 21 w 21"/>
                  <a:gd name="T1" fmla="*/ 23 h 34"/>
                  <a:gd name="T2" fmla="*/ 15 w 21"/>
                  <a:gd name="T3" fmla="*/ 20 h 34"/>
                  <a:gd name="T4" fmla="*/ 13 w 21"/>
                  <a:gd name="T5" fmla="*/ 13 h 34"/>
                  <a:gd name="T6" fmla="*/ 13 w 21"/>
                  <a:gd name="T7" fmla="*/ 5 h 34"/>
                  <a:gd name="T8" fmla="*/ 14 w 21"/>
                  <a:gd name="T9" fmla="*/ 3 h 34"/>
                  <a:gd name="T10" fmla="*/ 1 w 21"/>
                  <a:gd name="T11" fmla="*/ 0 h 34"/>
                  <a:gd name="T12" fmla="*/ 0 w 21"/>
                  <a:gd name="T13" fmla="*/ 5 h 34"/>
                  <a:gd name="T14" fmla="*/ 0 w 21"/>
                  <a:gd name="T15" fmla="*/ 15 h 34"/>
                  <a:gd name="T16" fmla="*/ 5 w 21"/>
                  <a:gd name="T17" fmla="*/ 26 h 34"/>
                  <a:gd name="T18" fmla="*/ 21 w 21"/>
                  <a:gd name="T19" fmla="*/ 34 h 34"/>
                  <a:gd name="T20" fmla="*/ 21 w 21"/>
                  <a:gd name="T2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21" y="23"/>
                    </a:moveTo>
                    <a:lnTo>
                      <a:pt x="15" y="20"/>
                    </a:lnTo>
                    <a:lnTo>
                      <a:pt x="13" y="13"/>
                    </a:lnTo>
                    <a:lnTo>
                      <a:pt x="13" y="5"/>
                    </a:lnTo>
                    <a:lnTo>
                      <a:pt x="14" y="3"/>
                    </a:lnTo>
                    <a:lnTo>
                      <a:pt x="1" y="0"/>
                    </a:lnTo>
                    <a:lnTo>
                      <a:pt x="0" y="5"/>
                    </a:lnTo>
                    <a:lnTo>
                      <a:pt x="0" y="15"/>
                    </a:lnTo>
                    <a:lnTo>
                      <a:pt x="5" y="26"/>
                    </a:lnTo>
                    <a:lnTo>
                      <a:pt x="21" y="34"/>
                    </a:lnTo>
                    <a:lnTo>
                      <a:pt x="2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38" name="Freeform 646"/>
              <p:cNvSpPr>
                <a:spLocks/>
              </p:cNvSpPr>
              <p:nvPr/>
            </p:nvSpPr>
            <p:spPr bwMode="auto">
              <a:xfrm>
                <a:off x="4906" y="2333"/>
                <a:ext cx="36" cy="93"/>
              </a:xfrm>
              <a:custGeom>
                <a:avLst/>
                <a:gdLst>
                  <a:gd name="T0" fmla="*/ 107 w 107"/>
                  <a:gd name="T1" fmla="*/ 186 h 186"/>
                  <a:gd name="T2" fmla="*/ 82 w 107"/>
                  <a:gd name="T3" fmla="*/ 177 h 186"/>
                  <a:gd name="T4" fmla="*/ 60 w 107"/>
                  <a:gd name="T5" fmla="*/ 167 h 186"/>
                  <a:gd name="T6" fmla="*/ 40 w 107"/>
                  <a:gd name="T7" fmla="*/ 154 h 186"/>
                  <a:gd name="T8" fmla="*/ 25 w 107"/>
                  <a:gd name="T9" fmla="*/ 138 h 186"/>
                  <a:gd name="T10" fmla="*/ 13 w 107"/>
                  <a:gd name="T11" fmla="*/ 121 h 186"/>
                  <a:gd name="T12" fmla="*/ 5 w 107"/>
                  <a:gd name="T13" fmla="*/ 100 h 186"/>
                  <a:gd name="T14" fmla="*/ 0 w 107"/>
                  <a:gd name="T15" fmla="*/ 75 h 186"/>
                  <a:gd name="T16" fmla="*/ 0 w 107"/>
                  <a:gd name="T17" fmla="*/ 47 h 186"/>
                  <a:gd name="T18" fmla="*/ 0 w 107"/>
                  <a:gd name="T19" fmla="*/ 36 h 186"/>
                  <a:gd name="T20" fmla="*/ 1 w 107"/>
                  <a:gd name="T21" fmla="*/ 24 h 186"/>
                  <a:gd name="T22" fmla="*/ 1 w 107"/>
                  <a:gd name="T23" fmla="*/ 12 h 186"/>
                  <a:gd name="T24" fmla="*/ 1 w 107"/>
                  <a:gd name="T25" fmla="*/ 0 h 186"/>
                  <a:gd name="T26" fmla="*/ 107 w 107"/>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86">
                    <a:moveTo>
                      <a:pt x="107" y="186"/>
                    </a:moveTo>
                    <a:lnTo>
                      <a:pt x="82" y="177"/>
                    </a:lnTo>
                    <a:lnTo>
                      <a:pt x="60" y="167"/>
                    </a:lnTo>
                    <a:lnTo>
                      <a:pt x="40" y="154"/>
                    </a:lnTo>
                    <a:lnTo>
                      <a:pt x="25" y="138"/>
                    </a:lnTo>
                    <a:lnTo>
                      <a:pt x="13" y="121"/>
                    </a:lnTo>
                    <a:lnTo>
                      <a:pt x="5" y="100"/>
                    </a:lnTo>
                    <a:lnTo>
                      <a:pt x="0" y="75"/>
                    </a:lnTo>
                    <a:lnTo>
                      <a:pt x="0" y="47"/>
                    </a:lnTo>
                    <a:lnTo>
                      <a:pt x="0" y="36"/>
                    </a:lnTo>
                    <a:lnTo>
                      <a:pt x="1" y="24"/>
                    </a:lnTo>
                    <a:lnTo>
                      <a:pt x="1" y="12"/>
                    </a:lnTo>
                    <a:lnTo>
                      <a:pt x="1" y="0"/>
                    </a:lnTo>
                    <a:lnTo>
                      <a:pt x="107" y="186"/>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39" name="Freeform 647"/>
              <p:cNvSpPr>
                <a:spLocks/>
              </p:cNvSpPr>
              <p:nvPr/>
            </p:nvSpPr>
            <p:spPr bwMode="auto">
              <a:xfrm>
                <a:off x="4904" y="2357"/>
                <a:ext cx="38" cy="72"/>
              </a:xfrm>
              <a:custGeom>
                <a:avLst/>
                <a:gdLst>
                  <a:gd name="T0" fmla="*/ 0 w 116"/>
                  <a:gd name="T1" fmla="*/ 0 h 144"/>
                  <a:gd name="T2" fmla="*/ 0 w 116"/>
                  <a:gd name="T3" fmla="*/ 0 h 144"/>
                  <a:gd name="T4" fmla="*/ 0 w 116"/>
                  <a:gd name="T5" fmla="*/ 28 h 144"/>
                  <a:gd name="T6" fmla="*/ 5 w 116"/>
                  <a:gd name="T7" fmla="*/ 54 h 144"/>
                  <a:gd name="T8" fmla="*/ 13 w 116"/>
                  <a:gd name="T9" fmla="*/ 77 h 144"/>
                  <a:gd name="T10" fmla="*/ 26 w 116"/>
                  <a:gd name="T11" fmla="*/ 95 h 144"/>
                  <a:gd name="T12" fmla="*/ 43 w 116"/>
                  <a:gd name="T13" fmla="*/ 112 h 144"/>
                  <a:gd name="T14" fmla="*/ 64 w 116"/>
                  <a:gd name="T15" fmla="*/ 124 h 144"/>
                  <a:gd name="T16" fmla="*/ 87 w 116"/>
                  <a:gd name="T17" fmla="*/ 134 h 144"/>
                  <a:gd name="T18" fmla="*/ 113 w 116"/>
                  <a:gd name="T19" fmla="*/ 144 h 144"/>
                  <a:gd name="T20" fmla="*/ 116 w 116"/>
                  <a:gd name="T21" fmla="*/ 133 h 144"/>
                  <a:gd name="T22" fmla="*/ 92 w 116"/>
                  <a:gd name="T23" fmla="*/ 125 h 144"/>
                  <a:gd name="T24" fmla="*/ 70 w 116"/>
                  <a:gd name="T25" fmla="*/ 115 h 144"/>
                  <a:gd name="T26" fmla="*/ 51 w 116"/>
                  <a:gd name="T27" fmla="*/ 103 h 144"/>
                  <a:gd name="T28" fmla="*/ 37 w 116"/>
                  <a:gd name="T29" fmla="*/ 88 h 144"/>
                  <a:gd name="T30" fmla="*/ 26 w 116"/>
                  <a:gd name="T31" fmla="*/ 72 h 144"/>
                  <a:gd name="T32" fmla="*/ 18 w 116"/>
                  <a:gd name="T33" fmla="*/ 52 h 144"/>
                  <a:gd name="T34" fmla="*/ 13 w 116"/>
                  <a:gd name="T35" fmla="*/ 28 h 144"/>
                  <a:gd name="T36" fmla="*/ 13 w 116"/>
                  <a:gd name="T37" fmla="*/ 0 h 144"/>
                  <a:gd name="T38" fmla="*/ 13 w 116"/>
                  <a:gd name="T39" fmla="*/ 0 h 144"/>
                  <a:gd name="T40" fmla="*/ 0 w 116"/>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44">
                    <a:moveTo>
                      <a:pt x="0" y="0"/>
                    </a:moveTo>
                    <a:lnTo>
                      <a:pt x="0" y="0"/>
                    </a:lnTo>
                    <a:lnTo>
                      <a:pt x="0" y="28"/>
                    </a:lnTo>
                    <a:lnTo>
                      <a:pt x="5" y="54"/>
                    </a:lnTo>
                    <a:lnTo>
                      <a:pt x="13" y="77"/>
                    </a:lnTo>
                    <a:lnTo>
                      <a:pt x="26" y="95"/>
                    </a:lnTo>
                    <a:lnTo>
                      <a:pt x="43" y="112"/>
                    </a:lnTo>
                    <a:lnTo>
                      <a:pt x="64" y="124"/>
                    </a:lnTo>
                    <a:lnTo>
                      <a:pt x="87" y="134"/>
                    </a:lnTo>
                    <a:lnTo>
                      <a:pt x="113" y="144"/>
                    </a:lnTo>
                    <a:lnTo>
                      <a:pt x="116" y="133"/>
                    </a:lnTo>
                    <a:lnTo>
                      <a:pt x="92" y="125"/>
                    </a:lnTo>
                    <a:lnTo>
                      <a:pt x="70" y="115"/>
                    </a:lnTo>
                    <a:lnTo>
                      <a:pt x="51" y="103"/>
                    </a:lnTo>
                    <a:lnTo>
                      <a:pt x="37" y="88"/>
                    </a:lnTo>
                    <a:lnTo>
                      <a:pt x="26" y="72"/>
                    </a:lnTo>
                    <a:lnTo>
                      <a:pt x="18" y="52"/>
                    </a:lnTo>
                    <a:lnTo>
                      <a:pt x="13" y="28"/>
                    </a:lnTo>
                    <a:lnTo>
                      <a:pt x="13" y="0"/>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40" name="Freeform 648"/>
              <p:cNvSpPr>
                <a:spLocks/>
              </p:cNvSpPr>
              <p:nvPr/>
            </p:nvSpPr>
            <p:spPr bwMode="auto">
              <a:xfrm>
                <a:off x="4904" y="2333"/>
                <a:ext cx="5" cy="24"/>
              </a:xfrm>
              <a:custGeom>
                <a:avLst/>
                <a:gdLst>
                  <a:gd name="T0" fmla="*/ 1 w 15"/>
                  <a:gd name="T1" fmla="*/ 0 h 47"/>
                  <a:gd name="T2" fmla="*/ 1 w 15"/>
                  <a:gd name="T3" fmla="*/ 12 h 47"/>
                  <a:gd name="T4" fmla="*/ 1 w 15"/>
                  <a:gd name="T5" fmla="*/ 24 h 47"/>
                  <a:gd name="T6" fmla="*/ 0 w 15"/>
                  <a:gd name="T7" fmla="*/ 36 h 47"/>
                  <a:gd name="T8" fmla="*/ 0 w 15"/>
                  <a:gd name="T9" fmla="*/ 47 h 47"/>
                  <a:gd name="T10" fmla="*/ 13 w 15"/>
                  <a:gd name="T11" fmla="*/ 47 h 47"/>
                  <a:gd name="T12" fmla="*/ 13 w 15"/>
                  <a:gd name="T13" fmla="*/ 36 h 47"/>
                  <a:gd name="T14" fmla="*/ 15 w 15"/>
                  <a:gd name="T15" fmla="*/ 24 h 47"/>
                  <a:gd name="T16" fmla="*/ 15 w 15"/>
                  <a:gd name="T17" fmla="*/ 12 h 47"/>
                  <a:gd name="T18" fmla="*/ 15 w 15"/>
                  <a:gd name="T19" fmla="*/ 0 h 47"/>
                  <a:gd name="T20" fmla="*/ 1 w 15"/>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7">
                    <a:moveTo>
                      <a:pt x="1" y="0"/>
                    </a:moveTo>
                    <a:lnTo>
                      <a:pt x="1" y="12"/>
                    </a:lnTo>
                    <a:lnTo>
                      <a:pt x="1" y="24"/>
                    </a:lnTo>
                    <a:lnTo>
                      <a:pt x="0" y="36"/>
                    </a:lnTo>
                    <a:lnTo>
                      <a:pt x="0" y="47"/>
                    </a:lnTo>
                    <a:lnTo>
                      <a:pt x="13" y="47"/>
                    </a:lnTo>
                    <a:lnTo>
                      <a:pt x="13" y="36"/>
                    </a:lnTo>
                    <a:lnTo>
                      <a:pt x="15" y="24"/>
                    </a:lnTo>
                    <a:lnTo>
                      <a:pt x="15" y="12"/>
                    </a:lnTo>
                    <a:lnTo>
                      <a:pt x="15"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41" name="Freeform 649"/>
              <p:cNvSpPr>
                <a:spLocks/>
              </p:cNvSpPr>
              <p:nvPr/>
            </p:nvSpPr>
            <p:spPr bwMode="auto">
              <a:xfrm>
                <a:off x="4714" y="1654"/>
                <a:ext cx="179" cy="156"/>
              </a:xfrm>
              <a:custGeom>
                <a:avLst/>
                <a:gdLst>
                  <a:gd name="T0" fmla="*/ 514 w 539"/>
                  <a:gd name="T1" fmla="*/ 305 h 312"/>
                  <a:gd name="T2" fmla="*/ 465 w 539"/>
                  <a:gd name="T3" fmla="*/ 291 h 312"/>
                  <a:gd name="T4" fmla="*/ 418 w 539"/>
                  <a:gd name="T5" fmla="*/ 274 h 312"/>
                  <a:gd name="T6" fmla="*/ 370 w 539"/>
                  <a:gd name="T7" fmla="*/ 255 h 312"/>
                  <a:gd name="T8" fmla="*/ 324 w 539"/>
                  <a:gd name="T9" fmla="*/ 234 h 312"/>
                  <a:gd name="T10" fmla="*/ 278 w 539"/>
                  <a:gd name="T11" fmla="*/ 212 h 312"/>
                  <a:gd name="T12" fmla="*/ 232 w 539"/>
                  <a:gd name="T13" fmla="*/ 189 h 312"/>
                  <a:gd name="T14" fmla="*/ 186 w 539"/>
                  <a:gd name="T15" fmla="*/ 166 h 312"/>
                  <a:gd name="T16" fmla="*/ 151 w 539"/>
                  <a:gd name="T17" fmla="*/ 149 h 312"/>
                  <a:gd name="T18" fmla="*/ 117 w 539"/>
                  <a:gd name="T19" fmla="*/ 144 h 312"/>
                  <a:gd name="T20" fmla="*/ 83 w 539"/>
                  <a:gd name="T21" fmla="*/ 141 h 312"/>
                  <a:gd name="T22" fmla="*/ 51 w 539"/>
                  <a:gd name="T23" fmla="*/ 133 h 312"/>
                  <a:gd name="T24" fmla="*/ 27 w 539"/>
                  <a:gd name="T25" fmla="*/ 114 h 312"/>
                  <a:gd name="T26" fmla="*/ 6 w 539"/>
                  <a:gd name="T27" fmla="*/ 90 h 312"/>
                  <a:gd name="T28" fmla="*/ 0 w 539"/>
                  <a:gd name="T29" fmla="*/ 66 h 312"/>
                  <a:gd name="T30" fmla="*/ 14 w 539"/>
                  <a:gd name="T31" fmla="*/ 43 h 312"/>
                  <a:gd name="T32" fmla="*/ 47 w 539"/>
                  <a:gd name="T33" fmla="*/ 27 h 312"/>
                  <a:gd name="T34" fmla="*/ 72 w 539"/>
                  <a:gd name="T35" fmla="*/ 33 h 312"/>
                  <a:gd name="T36" fmla="*/ 96 w 539"/>
                  <a:gd name="T37" fmla="*/ 45 h 312"/>
                  <a:gd name="T38" fmla="*/ 117 w 539"/>
                  <a:gd name="T39" fmla="*/ 48 h 312"/>
                  <a:gd name="T40" fmla="*/ 129 w 539"/>
                  <a:gd name="T41" fmla="*/ 38 h 312"/>
                  <a:gd name="T42" fmla="*/ 122 w 539"/>
                  <a:gd name="T43" fmla="*/ 28 h 312"/>
                  <a:gd name="T44" fmla="*/ 113 w 539"/>
                  <a:gd name="T45" fmla="*/ 16 h 312"/>
                  <a:gd name="T46" fmla="*/ 109 w 539"/>
                  <a:gd name="T47" fmla="*/ 4 h 312"/>
                  <a:gd name="T48" fmla="*/ 127 w 539"/>
                  <a:gd name="T49" fmla="*/ 0 h 312"/>
                  <a:gd name="T50" fmla="*/ 151 w 539"/>
                  <a:gd name="T51" fmla="*/ 18 h 312"/>
                  <a:gd name="T52" fmla="*/ 173 w 539"/>
                  <a:gd name="T53" fmla="*/ 48 h 312"/>
                  <a:gd name="T54" fmla="*/ 190 w 539"/>
                  <a:gd name="T55" fmla="*/ 77 h 312"/>
                  <a:gd name="T56" fmla="*/ 215 w 539"/>
                  <a:gd name="T57" fmla="*/ 95 h 312"/>
                  <a:gd name="T58" fmla="*/ 253 w 539"/>
                  <a:gd name="T59" fmla="*/ 114 h 312"/>
                  <a:gd name="T60" fmla="*/ 292 w 539"/>
                  <a:gd name="T61" fmla="*/ 130 h 312"/>
                  <a:gd name="T62" fmla="*/ 331 w 539"/>
                  <a:gd name="T63" fmla="*/ 144 h 312"/>
                  <a:gd name="T64" fmla="*/ 372 w 539"/>
                  <a:gd name="T65" fmla="*/ 158 h 312"/>
                  <a:gd name="T66" fmla="*/ 414 w 539"/>
                  <a:gd name="T67" fmla="*/ 169 h 312"/>
                  <a:gd name="T68" fmla="*/ 456 w 539"/>
                  <a:gd name="T69" fmla="*/ 180 h 312"/>
                  <a:gd name="T70" fmla="*/ 498 w 539"/>
                  <a:gd name="T71" fmla="*/ 190 h 312"/>
                  <a:gd name="T72" fmla="*/ 539 w 539"/>
                  <a:gd name="T7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9" h="312">
                    <a:moveTo>
                      <a:pt x="539" y="312"/>
                    </a:moveTo>
                    <a:lnTo>
                      <a:pt x="514" y="305"/>
                    </a:lnTo>
                    <a:lnTo>
                      <a:pt x="490" y="299"/>
                    </a:lnTo>
                    <a:lnTo>
                      <a:pt x="465" y="291"/>
                    </a:lnTo>
                    <a:lnTo>
                      <a:pt x="441" y="282"/>
                    </a:lnTo>
                    <a:lnTo>
                      <a:pt x="418" y="274"/>
                    </a:lnTo>
                    <a:lnTo>
                      <a:pt x="394" y="264"/>
                    </a:lnTo>
                    <a:lnTo>
                      <a:pt x="370" y="255"/>
                    </a:lnTo>
                    <a:lnTo>
                      <a:pt x="347" y="245"/>
                    </a:lnTo>
                    <a:lnTo>
                      <a:pt x="324" y="234"/>
                    </a:lnTo>
                    <a:lnTo>
                      <a:pt x="301" y="223"/>
                    </a:lnTo>
                    <a:lnTo>
                      <a:pt x="278" y="212"/>
                    </a:lnTo>
                    <a:lnTo>
                      <a:pt x="255" y="201"/>
                    </a:lnTo>
                    <a:lnTo>
                      <a:pt x="232" y="189"/>
                    </a:lnTo>
                    <a:lnTo>
                      <a:pt x="210" y="178"/>
                    </a:lnTo>
                    <a:lnTo>
                      <a:pt x="186" y="166"/>
                    </a:lnTo>
                    <a:lnTo>
                      <a:pt x="164" y="154"/>
                    </a:lnTo>
                    <a:lnTo>
                      <a:pt x="151" y="149"/>
                    </a:lnTo>
                    <a:lnTo>
                      <a:pt x="135" y="146"/>
                    </a:lnTo>
                    <a:lnTo>
                      <a:pt x="117" y="144"/>
                    </a:lnTo>
                    <a:lnTo>
                      <a:pt x="100" y="143"/>
                    </a:lnTo>
                    <a:lnTo>
                      <a:pt x="83" y="141"/>
                    </a:lnTo>
                    <a:lnTo>
                      <a:pt x="66" y="137"/>
                    </a:lnTo>
                    <a:lnTo>
                      <a:pt x="51" y="133"/>
                    </a:lnTo>
                    <a:lnTo>
                      <a:pt x="39" y="125"/>
                    </a:lnTo>
                    <a:lnTo>
                      <a:pt x="27" y="114"/>
                    </a:lnTo>
                    <a:lnTo>
                      <a:pt x="16" y="101"/>
                    </a:lnTo>
                    <a:lnTo>
                      <a:pt x="6" y="90"/>
                    </a:lnTo>
                    <a:lnTo>
                      <a:pt x="1" y="78"/>
                    </a:lnTo>
                    <a:lnTo>
                      <a:pt x="0" y="66"/>
                    </a:lnTo>
                    <a:lnTo>
                      <a:pt x="4" y="54"/>
                    </a:lnTo>
                    <a:lnTo>
                      <a:pt x="14" y="43"/>
                    </a:lnTo>
                    <a:lnTo>
                      <a:pt x="34" y="30"/>
                    </a:lnTo>
                    <a:lnTo>
                      <a:pt x="47" y="27"/>
                    </a:lnTo>
                    <a:lnTo>
                      <a:pt x="60" y="28"/>
                    </a:lnTo>
                    <a:lnTo>
                      <a:pt x="72" y="33"/>
                    </a:lnTo>
                    <a:lnTo>
                      <a:pt x="84" y="39"/>
                    </a:lnTo>
                    <a:lnTo>
                      <a:pt x="96" y="45"/>
                    </a:lnTo>
                    <a:lnTo>
                      <a:pt x="106" y="48"/>
                    </a:lnTo>
                    <a:lnTo>
                      <a:pt x="117" y="48"/>
                    </a:lnTo>
                    <a:lnTo>
                      <a:pt x="127" y="43"/>
                    </a:lnTo>
                    <a:lnTo>
                      <a:pt x="129" y="38"/>
                    </a:lnTo>
                    <a:lnTo>
                      <a:pt x="127" y="34"/>
                    </a:lnTo>
                    <a:lnTo>
                      <a:pt x="122" y="28"/>
                    </a:lnTo>
                    <a:lnTo>
                      <a:pt x="117" y="21"/>
                    </a:lnTo>
                    <a:lnTo>
                      <a:pt x="113" y="16"/>
                    </a:lnTo>
                    <a:lnTo>
                      <a:pt x="109" y="10"/>
                    </a:lnTo>
                    <a:lnTo>
                      <a:pt x="109" y="4"/>
                    </a:lnTo>
                    <a:lnTo>
                      <a:pt x="114" y="1"/>
                    </a:lnTo>
                    <a:lnTo>
                      <a:pt x="127" y="0"/>
                    </a:lnTo>
                    <a:lnTo>
                      <a:pt x="139" y="6"/>
                    </a:lnTo>
                    <a:lnTo>
                      <a:pt x="151" y="18"/>
                    </a:lnTo>
                    <a:lnTo>
                      <a:pt x="163" y="33"/>
                    </a:lnTo>
                    <a:lnTo>
                      <a:pt x="173" y="48"/>
                    </a:lnTo>
                    <a:lnTo>
                      <a:pt x="183" y="64"/>
                    </a:lnTo>
                    <a:lnTo>
                      <a:pt x="190" y="77"/>
                    </a:lnTo>
                    <a:lnTo>
                      <a:pt x="198" y="84"/>
                    </a:lnTo>
                    <a:lnTo>
                      <a:pt x="215" y="95"/>
                    </a:lnTo>
                    <a:lnTo>
                      <a:pt x="234" y="105"/>
                    </a:lnTo>
                    <a:lnTo>
                      <a:pt x="253" y="114"/>
                    </a:lnTo>
                    <a:lnTo>
                      <a:pt x="272" y="122"/>
                    </a:lnTo>
                    <a:lnTo>
                      <a:pt x="292" y="130"/>
                    </a:lnTo>
                    <a:lnTo>
                      <a:pt x="311" y="137"/>
                    </a:lnTo>
                    <a:lnTo>
                      <a:pt x="331" y="144"/>
                    </a:lnTo>
                    <a:lnTo>
                      <a:pt x="351" y="151"/>
                    </a:lnTo>
                    <a:lnTo>
                      <a:pt x="372" y="158"/>
                    </a:lnTo>
                    <a:lnTo>
                      <a:pt x="393" y="163"/>
                    </a:lnTo>
                    <a:lnTo>
                      <a:pt x="414" y="169"/>
                    </a:lnTo>
                    <a:lnTo>
                      <a:pt x="435" y="175"/>
                    </a:lnTo>
                    <a:lnTo>
                      <a:pt x="456" y="180"/>
                    </a:lnTo>
                    <a:lnTo>
                      <a:pt x="477" y="186"/>
                    </a:lnTo>
                    <a:lnTo>
                      <a:pt x="498" y="190"/>
                    </a:lnTo>
                    <a:lnTo>
                      <a:pt x="519" y="196"/>
                    </a:lnTo>
                    <a:lnTo>
                      <a:pt x="539" y="312"/>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42" name="Freeform 650"/>
              <p:cNvSpPr>
                <a:spLocks/>
              </p:cNvSpPr>
              <p:nvPr/>
            </p:nvSpPr>
            <p:spPr bwMode="auto">
              <a:xfrm>
                <a:off x="4768" y="1729"/>
                <a:ext cx="126" cy="84"/>
              </a:xfrm>
              <a:custGeom>
                <a:avLst/>
                <a:gdLst>
                  <a:gd name="T0" fmla="*/ 0 w 378"/>
                  <a:gd name="T1" fmla="*/ 9 h 168"/>
                  <a:gd name="T2" fmla="*/ 0 w 378"/>
                  <a:gd name="T3" fmla="*/ 9 h 168"/>
                  <a:gd name="T4" fmla="*/ 22 w 378"/>
                  <a:gd name="T5" fmla="*/ 20 h 168"/>
                  <a:gd name="T6" fmla="*/ 45 w 378"/>
                  <a:gd name="T7" fmla="*/ 33 h 168"/>
                  <a:gd name="T8" fmla="*/ 68 w 378"/>
                  <a:gd name="T9" fmla="*/ 44 h 168"/>
                  <a:gd name="T10" fmla="*/ 90 w 378"/>
                  <a:gd name="T11" fmla="*/ 55 h 168"/>
                  <a:gd name="T12" fmla="*/ 114 w 378"/>
                  <a:gd name="T13" fmla="*/ 66 h 168"/>
                  <a:gd name="T14" fmla="*/ 136 w 378"/>
                  <a:gd name="T15" fmla="*/ 78 h 168"/>
                  <a:gd name="T16" fmla="*/ 160 w 378"/>
                  <a:gd name="T17" fmla="*/ 89 h 168"/>
                  <a:gd name="T18" fmla="*/ 182 w 378"/>
                  <a:gd name="T19" fmla="*/ 99 h 168"/>
                  <a:gd name="T20" fmla="*/ 206 w 378"/>
                  <a:gd name="T21" fmla="*/ 109 h 168"/>
                  <a:gd name="T22" fmla="*/ 229 w 378"/>
                  <a:gd name="T23" fmla="*/ 118 h 168"/>
                  <a:gd name="T24" fmla="*/ 253 w 378"/>
                  <a:gd name="T25" fmla="*/ 130 h 168"/>
                  <a:gd name="T26" fmla="*/ 277 w 378"/>
                  <a:gd name="T27" fmla="*/ 137 h 168"/>
                  <a:gd name="T28" fmla="*/ 300 w 378"/>
                  <a:gd name="T29" fmla="*/ 146 h 168"/>
                  <a:gd name="T30" fmla="*/ 327 w 378"/>
                  <a:gd name="T31" fmla="*/ 154 h 168"/>
                  <a:gd name="T32" fmla="*/ 350 w 378"/>
                  <a:gd name="T33" fmla="*/ 161 h 168"/>
                  <a:gd name="T34" fmla="*/ 375 w 378"/>
                  <a:gd name="T35" fmla="*/ 168 h 168"/>
                  <a:gd name="T36" fmla="*/ 378 w 378"/>
                  <a:gd name="T37" fmla="*/ 157 h 168"/>
                  <a:gd name="T38" fmla="*/ 353 w 378"/>
                  <a:gd name="T39" fmla="*/ 150 h 168"/>
                  <a:gd name="T40" fmla="*/ 329 w 378"/>
                  <a:gd name="T41" fmla="*/ 143 h 168"/>
                  <a:gd name="T42" fmla="*/ 306 w 378"/>
                  <a:gd name="T43" fmla="*/ 135 h 168"/>
                  <a:gd name="T44" fmla="*/ 282 w 378"/>
                  <a:gd name="T45" fmla="*/ 126 h 168"/>
                  <a:gd name="T46" fmla="*/ 258 w 378"/>
                  <a:gd name="T47" fmla="*/ 118 h 168"/>
                  <a:gd name="T48" fmla="*/ 235 w 378"/>
                  <a:gd name="T49" fmla="*/ 109 h 168"/>
                  <a:gd name="T50" fmla="*/ 211 w 378"/>
                  <a:gd name="T51" fmla="*/ 100 h 168"/>
                  <a:gd name="T52" fmla="*/ 187 w 378"/>
                  <a:gd name="T53" fmla="*/ 90 h 168"/>
                  <a:gd name="T54" fmla="*/ 165 w 378"/>
                  <a:gd name="T55" fmla="*/ 80 h 168"/>
                  <a:gd name="T56" fmla="*/ 141 w 378"/>
                  <a:gd name="T57" fmla="*/ 69 h 168"/>
                  <a:gd name="T58" fmla="*/ 119 w 378"/>
                  <a:gd name="T59" fmla="*/ 57 h 168"/>
                  <a:gd name="T60" fmla="*/ 95 w 378"/>
                  <a:gd name="T61" fmla="*/ 46 h 168"/>
                  <a:gd name="T62" fmla="*/ 73 w 378"/>
                  <a:gd name="T63" fmla="*/ 35 h 168"/>
                  <a:gd name="T64" fmla="*/ 51 w 378"/>
                  <a:gd name="T65" fmla="*/ 24 h 168"/>
                  <a:gd name="T66" fmla="*/ 27 w 378"/>
                  <a:gd name="T67" fmla="*/ 11 h 168"/>
                  <a:gd name="T68" fmla="*/ 5 w 378"/>
                  <a:gd name="T69" fmla="*/ 0 h 168"/>
                  <a:gd name="T70" fmla="*/ 5 w 378"/>
                  <a:gd name="T71" fmla="*/ 0 h 168"/>
                  <a:gd name="T72" fmla="*/ 0 w 378"/>
                  <a:gd name="T73" fmla="*/ 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8" h="168">
                    <a:moveTo>
                      <a:pt x="0" y="9"/>
                    </a:moveTo>
                    <a:lnTo>
                      <a:pt x="0" y="9"/>
                    </a:lnTo>
                    <a:lnTo>
                      <a:pt x="22" y="20"/>
                    </a:lnTo>
                    <a:lnTo>
                      <a:pt x="45" y="33"/>
                    </a:lnTo>
                    <a:lnTo>
                      <a:pt x="68" y="44"/>
                    </a:lnTo>
                    <a:lnTo>
                      <a:pt x="90" y="55"/>
                    </a:lnTo>
                    <a:lnTo>
                      <a:pt x="114" y="66"/>
                    </a:lnTo>
                    <a:lnTo>
                      <a:pt x="136" y="78"/>
                    </a:lnTo>
                    <a:lnTo>
                      <a:pt x="160" y="89"/>
                    </a:lnTo>
                    <a:lnTo>
                      <a:pt x="182" y="99"/>
                    </a:lnTo>
                    <a:lnTo>
                      <a:pt x="206" y="109"/>
                    </a:lnTo>
                    <a:lnTo>
                      <a:pt x="229" y="118"/>
                    </a:lnTo>
                    <a:lnTo>
                      <a:pt x="253" y="130"/>
                    </a:lnTo>
                    <a:lnTo>
                      <a:pt x="277" y="137"/>
                    </a:lnTo>
                    <a:lnTo>
                      <a:pt x="300" y="146"/>
                    </a:lnTo>
                    <a:lnTo>
                      <a:pt x="327" y="154"/>
                    </a:lnTo>
                    <a:lnTo>
                      <a:pt x="350" y="161"/>
                    </a:lnTo>
                    <a:lnTo>
                      <a:pt x="375" y="168"/>
                    </a:lnTo>
                    <a:lnTo>
                      <a:pt x="378" y="157"/>
                    </a:lnTo>
                    <a:lnTo>
                      <a:pt x="353" y="150"/>
                    </a:lnTo>
                    <a:lnTo>
                      <a:pt x="329" y="143"/>
                    </a:lnTo>
                    <a:lnTo>
                      <a:pt x="306" y="135"/>
                    </a:lnTo>
                    <a:lnTo>
                      <a:pt x="282" y="126"/>
                    </a:lnTo>
                    <a:lnTo>
                      <a:pt x="258" y="118"/>
                    </a:lnTo>
                    <a:lnTo>
                      <a:pt x="235" y="109"/>
                    </a:lnTo>
                    <a:lnTo>
                      <a:pt x="211" y="100"/>
                    </a:lnTo>
                    <a:lnTo>
                      <a:pt x="187" y="90"/>
                    </a:lnTo>
                    <a:lnTo>
                      <a:pt x="165" y="80"/>
                    </a:lnTo>
                    <a:lnTo>
                      <a:pt x="141" y="69"/>
                    </a:lnTo>
                    <a:lnTo>
                      <a:pt x="119" y="57"/>
                    </a:lnTo>
                    <a:lnTo>
                      <a:pt x="95" y="46"/>
                    </a:lnTo>
                    <a:lnTo>
                      <a:pt x="73" y="35"/>
                    </a:lnTo>
                    <a:lnTo>
                      <a:pt x="51" y="24"/>
                    </a:lnTo>
                    <a:lnTo>
                      <a:pt x="27" y="11"/>
                    </a:lnTo>
                    <a:lnTo>
                      <a:pt x="5" y="0"/>
                    </a:lnTo>
                    <a:lnTo>
                      <a:pt x="5"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43" name="Freeform 651"/>
              <p:cNvSpPr>
                <a:spLocks/>
              </p:cNvSpPr>
              <p:nvPr/>
            </p:nvSpPr>
            <p:spPr bwMode="auto">
              <a:xfrm>
                <a:off x="4725" y="1715"/>
                <a:ext cx="44" cy="18"/>
              </a:xfrm>
              <a:custGeom>
                <a:avLst/>
                <a:gdLst>
                  <a:gd name="T0" fmla="*/ 0 w 133"/>
                  <a:gd name="T1" fmla="*/ 6 h 37"/>
                  <a:gd name="T2" fmla="*/ 1 w 133"/>
                  <a:gd name="T3" fmla="*/ 6 h 37"/>
                  <a:gd name="T4" fmla="*/ 15 w 133"/>
                  <a:gd name="T5" fmla="*/ 15 h 37"/>
                  <a:gd name="T6" fmla="*/ 30 w 133"/>
                  <a:gd name="T7" fmla="*/ 21 h 37"/>
                  <a:gd name="T8" fmla="*/ 47 w 133"/>
                  <a:gd name="T9" fmla="*/ 24 h 37"/>
                  <a:gd name="T10" fmla="*/ 66 w 133"/>
                  <a:gd name="T11" fmla="*/ 27 h 37"/>
                  <a:gd name="T12" fmla="*/ 83 w 133"/>
                  <a:gd name="T13" fmla="*/ 28 h 37"/>
                  <a:gd name="T14" fmla="*/ 101 w 133"/>
                  <a:gd name="T15" fmla="*/ 30 h 37"/>
                  <a:gd name="T16" fmla="*/ 116 w 133"/>
                  <a:gd name="T17" fmla="*/ 32 h 37"/>
                  <a:gd name="T18" fmla="*/ 128 w 133"/>
                  <a:gd name="T19" fmla="*/ 37 h 37"/>
                  <a:gd name="T20" fmla="*/ 133 w 133"/>
                  <a:gd name="T21" fmla="*/ 28 h 37"/>
                  <a:gd name="T22" fmla="*/ 118 w 133"/>
                  <a:gd name="T23" fmla="*/ 21 h 37"/>
                  <a:gd name="T24" fmla="*/ 101 w 133"/>
                  <a:gd name="T25" fmla="*/ 19 h 37"/>
                  <a:gd name="T26" fmla="*/ 83 w 133"/>
                  <a:gd name="T27" fmla="*/ 17 h 37"/>
                  <a:gd name="T28" fmla="*/ 66 w 133"/>
                  <a:gd name="T29" fmla="*/ 15 h 37"/>
                  <a:gd name="T30" fmla="*/ 50 w 133"/>
                  <a:gd name="T31" fmla="*/ 13 h 37"/>
                  <a:gd name="T32" fmla="*/ 33 w 133"/>
                  <a:gd name="T33" fmla="*/ 10 h 37"/>
                  <a:gd name="T34" fmla="*/ 20 w 133"/>
                  <a:gd name="T35" fmla="*/ 6 h 37"/>
                  <a:gd name="T36" fmla="*/ 9 w 133"/>
                  <a:gd name="T37" fmla="*/ 0 h 37"/>
                  <a:gd name="T38" fmla="*/ 11 w 133"/>
                  <a:gd name="T39" fmla="*/ 0 h 37"/>
                  <a:gd name="T40" fmla="*/ 0 w 133"/>
                  <a:gd name="T4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37">
                    <a:moveTo>
                      <a:pt x="0" y="6"/>
                    </a:moveTo>
                    <a:lnTo>
                      <a:pt x="1" y="6"/>
                    </a:lnTo>
                    <a:lnTo>
                      <a:pt x="15" y="15"/>
                    </a:lnTo>
                    <a:lnTo>
                      <a:pt x="30" y="21"/>
                    </a:lnTo>
                    <a:lnTo>
                      <a:pt x="47" y="24"/>
                    </a:lnTo>
                    <a:lnTo>
                      <a:pt x="66" y="27"/>
                    </a:lnTo>
                    <a:lnTo>
                      <a:pt x="83" y="28"/>
                    </a:lnTo>
                    <a:lnTo>
                      <a:pt x="101" y="30"/>
                    </a:lnTo>
                    <a:lnTo>
                      <a:pt x="116" y="32"/>
                    </a:lnTo>
                    <a:lnTo>
                      <a:pt x="128" y="37"/>
                    </a:lnTo>
                    <a:lnTo>
                      <a:pt x="133" y="28"/>
                    </a:lnTo>
                    <a:lnTo>
                      <a:pt x="118" y="21"/>
                    </a:lnTo>
                    <a:lnTo>
                      <a:pt x="101" y="19"/>
                    </a:lnTo>
                    <a:lnTo>
                      <a:pt x="83" y="17"/>
                    </a:lnTo>
                    <a:lnTo>
                      <a:pt x="66" y="15"/>
                    </a:lnTo>
                    <a:lnTo>
                      <a:pt x="50" y="13"/>
                    </a:lnTo>
                    <a:lnTo>
                      <a:pt x="33" y="10"/>
                    </a:lnTo>
                    <a:lnTo>
                      <a:pt x="20" y="6"/>
                    </a:lnTo>
                    <a:lnTo>
                      <a:pt x="9" y="0"/>
                    </a:lnTo>
                    <a:lnTo>
                      <a:pt x="11"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44" name="Freeform 652"/>
              <p:cNvSpPr>
                <a:spLocks/>
              </p:cNvSpPr>
              <p:nvPr/>
            </p:nvSpPr>
            <p:spPr bwMode="auto">
              <a:xfrm>
                <a:off x="4711" y="1667"/>
                <a:ext cx="18" cy="51"/>
              </a:xfrm>
              <a:custGeom>
                <a:avLst/>
                <a:gdLst>
                  <a:gd name="T0" fmla="*/ 38 w 52"/>
                  <a:gd name="T1" fmla="*/ 0 h 102"/>
                  <a:gd name="T2" fmla="*/ 38 w 52"/>
                  <a:gd name="T3" fmla="*/ 0 h 102"/>
                  <a:gd name="T4" fmla="*/ 17 w 52"/>
                  <a:gd name="T5" fmla="*/ 12 h 102"/>
                  <a:gd name="T6" fmla="*/ 6 w 52"/>
                  <a:gd name="T7" fmla="*/ 26 h 102"/>
                  <a:gd name="T8" fmla="*/ 0 w 52"/>
                  <a:gd name="T9" fmla="*/ 40 h 102"/>
                  <a:gd name="T10" fmla="*/ 2 w 52"/>
                  <a:gd name="T11" fmla="*/ 53 h 102"/>
                  <a:gd name="T12" fmla="*/ 8 w 52"/>
                  <a:gd name="T13" fmla="*/ 66 h 102"/>
                  <a:gd name="T14" fmla="*/ 17 w 52"/>
                  <a:gd name="T15" fmla="*/ 79 h 102"/>
                  <a:gd name="T16" fmla="*/ 29 w 52"/>
                  <a:gd name="T17" fmla="*/ 91 h 102"/>
                  <a:gd name="T18" fmla="*/ 41 w 52"/>
                  <a:gd name="T19" fmla="*/ 102 h 102"/>
                  <a:gd name="T20" fmla="*/ 52 w 52"/>
                  <a:gd name="T21" fmla="*/ 96 h 102"/>
                  <a:gd name="T22" fmla="*/ 40 w 52"/>
                  <a:gd name="T23" fmla="*/ 84 h 102"/>
                  <a:gd name="T24" fmla="*/ 28 w 52"/>
                  <a:gd name="T25" fmla="*/ 72 h 102"/>
                  <a:gd name="T26" fmla="*/ 19 w 52"/>
                  <a:gd name="T27" fmla="*/ 62 h 102"/>
                  <a:gd name="T28" fmla="*/ 15 w 52"/>
                  <a:gd name="T29" fmla="*/ 51 h 102"/>
                  <a:gd name="T30" fmla="*/ 13 w 52"/>
                  <a:gd name="T31" fmla="*/ 40 h 102"/>
                  <a:gd name="T32" fmla="*/ 16 w 52"/>
                  <a:gd name="T33" fmla="*/ 30 h 102"/>
                  <a:gd name="T34" fmla="*/ 25 w 52"/>
                  <a:gd name="T35" fmla="*/ 21 h 102"/>
                  <a:gd name="T36" fmla="*/ 44 w 52"/>
                  <a:gd name="T37" fmla="*/ 9 h 102"/>
                  <a:gd name="T38" fmla="*/ 44 w 52"/>
                  <a:gd name="T39" fmla="*/ 9 h 102"/>
                  <a:gd name="T40" fmla="*/ 38 w 52"/>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02">
                    <a:moveTo>
                      <a:pt x="38" y="0"/>
                    </a:moveTo>
                    <a:lnTo>
                      <a:pt x="38" y="0"/>
                    </a:lnTo>
                    <a:lnTo>
                      <a:pt x="17" y="12"/>
                    </a:lnTo>
                    <a:lnTo>
                      <a:pt x="6" y="26"/>
                    </a:lnTo>
                    <a:lnTo>
                      <a:pt x="0" y="40"/>
                    </a:lnTo>
                    <a:lnTo>
                      <a:pt x="2" y="53"/>
                    </a:lnTo>
                    <a:lnTo>
                      <a:pt x="8" y="66"/>
                    </a:lnTo>
                    <a:lnTo>
                      <a:pt x="17" y="79"/>
                    </a:lnTo>
                    <a:lnTo>
                      <a:pt x="29" y="91"/>
                    </a:lnTo>
                    <a:lnTo>
                      <a:pt x="41" y="102"/>
                    </a:lnTo>
                    <a:lnTo>
                      <a:pt x="52" y="96"/>
                    </a:lnTo>
                    <a:lnTo>
                      <a:pt x="40" y="84"/>
                    </a:lnTo>
                    <a:lnTo>
                      <a:pt x="28" y="72"/>
                    </a:lnTo>
                    <a:lnTo>
                      <a:pt x="19" y="62"/>
                    </a:lnTo>
                    <a:lnTo>
                      <a:pt x="15" y="51"/>
                    </a:lnTo>
                    <a:lnTo>
                      <a:pt x="13" y="40"/>
                    </a:lnTo>
                    <a:lnTo>
                      <a:pt x="16" y="30"/>
                    </a:lnTo>
                    <a:lnTo>
                      <a:pt x="25" y="21"/>
                    </a:lnTo>
                    <a:lnTo>
                      <a:pt x="44" y="9"/>
                    </a:lnTo>
                    <a:lnTo>
                      <a:pt x="44" y="9"/>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45" name="Freeform 653"/>
              <p:cNvSpPr>
                <a:spLocks/>
              </p:cNvSpPr>
              <p:nvPr/>
            </p:nvSpPr>
            <p:spPr bwMode="auto">
              <a:xfrm>
                <a:off x="4724" y="1665"/>
                <a:ext cx="33" cy="16"/>
              </a:xfrm>
              <a:custGeom>
                <a:avLst/>
                <a:gdLst>
                  <a:gd name="T0" fmla="*/ 92 w 100"/>
                  <a:gd name="T1" fmla="*/ 18 h 33"/>
                  <a:gd name="T2" fmla="*/ 92 w 100"/>
                  <a:gd name="T3" fmla="*/ 18 h 33"/>
                  <a:gd name="T4" fmla="*/ 85 w 100"/>
                  <a:gd name="T5" fmla="*/ 22 h 33"/>
                  <a:gd name="T6" fmla="*/ 77 w 100"/>
                  <a:gd name="T7" fmla="*/ 22 h 33"/>
                  <a:gd name="T8" fmla="*/ 67 w 100"/>
                  <a:gd name="T9" fmla="*/ 19 h 33"/>
                  <a:gd name="T10" fmla="*/ 56 w 100"/>
                  <a:gd name="T11" fmla="*/ 14 h 33"/>
                  <a:gd name="T12" fmla="*/ 44 w 100"/>
                  <a:gd name="T13" fmla="*/ 7 h 33"/>
                  <a:gd name="T14" fmla="*/ 31 w 100"/>
                  <a:gd name="T15" fmla="*/ 1 h 33"/>
                  <a:gd name="T16" fmla="*/ 16 w 100"/>
                  <a:gd name="T17" fmla="*/ 0 h 33"/>
                  <a:gd name="T18" fmla="*/ 0 w 100"/>
                  <a:gd name="T19" fmla="*/ 5 h 33"/>
                  <a:gd name="T20" fmla="*/ 6 w 100"/>
                  <a:gd name="T21" fmla="*/ 14 h 33"/>
                  <a:gd name="T22" fmla="*/ 16 w 100"/>
                  <a:gd name="T23" fmla="*/ 12 h 33"/>
                  <a:gd name="T24" fmla="*/ 28 w 100"/>
                  <a:gd name="T25" fmla="*/ 13 h 33"/>
                  <a:gd name="T26" fmla="*/ 39 w 100"/>
                  <a:gd name="T27" fmla="*/ 16 h 33"/>
                  <a:gd name="T28" fmla="*/ 50 w 100"/>
                  <a:gd name="T29" fmla="*/ 23 h 33"/>
                  <a:gd name="T30" fmla="*/ 62 w 100"/>
                  <a:gd name="T31" fmla="*/ 29 h 33"/>
                  <a:gd name="T32" fmla="*/ 74 w 100"/>
                  <a:gd name="T33" fmla="*/ 33 h 33"/>
                  <a:gd name="T34" fmla="*/ 87 w 100"/>
                  <a:gd name="T35" fmla="*/ 33 h 33"/>
                  <a:gd name="T36" fmla="*/ 100 w 100"/>
                  <a:gd name="T37" fmla="*/ 25 h 33"/>
                  <a:gd name="T38" fmla="*/ 100 w 100"/>
                  <a:gd name="T39" fmla="*/ 25 h 33"/>
                  <a:gd name="T40" fmla="*/ 92 w 100"/>
                  <a:gd name="T41"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33">
                    <a:moveTo>
                      <a:pt x="92" y="18"/>
                    </a:moveTo>
                    <a:lnTo>
                      <a:pt x="92" y="18"/>
                    </a:lnTo>
                    <a:lnTo>
                      <a:pt x="85" y="22"/>
                    </a:lnTo>
                    <a:lnTo>
                      <a:pt x="77" y="22"/>
                    </a:lnTo>
                    <a:lnTo>
                      <a:pt x="67" y="19"/>
                    </a:lnTo>
                    <a:lnTo>
                      <a:pt x="56" y="14"/>
                    </a:lnTo>
                    <a:lnTo>
                      <a:pt x="44" y="7"/>
                    </a:lnTo>
                    <a:lnTo>
                      <a:pt x="31" y="1"/>
                    </a:lnTo>
                    <a:lnTo>
                      <a:pt x="16" y="0"/>
                    </a:lnTo>
                    <a:lnTo>
                      <a:pt x="0" y="5"/>
                    </a:lnTo>
                    <a:lnTo>
                      <a:pt x="6" y="14"/>
                    </a:lnTo>
                    <a:lnTo>
                      <a:pt x="16" y="12"/>
                    </a:lnTo>
                    <a:lnTo>
                      <a:pt x="28" y="13"/>
                    </a:lnTo>
                    <a:lnTo>
                      <a:pt x="39" y="16"/>
                    </a:lnTo>
                    <a:lnTo>
                      <a:pt x="50" y="23"/>
                    </a:lnTo>
                    <a:lnTo>
                      <a:pt x="62" y="29"/>
                    </a:lnTo>
                    <a:lnTo>
                      <a:pt x="74" y="33"/>
                    </a:lnTo>
                    <a:lnTo>
                      <a:pt x="87" y="33"/>
                    </a:lnTo>
                    <a:lnTo>
                      <a:pt x="100" y="25"/>
                    </a:lnTo>
                    <a:lnTo>
                      <a:pt x="100" y="25"/>
                    </a:lnTo>
                    <a:lnTo>
                      <a:pt x="9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46" name="Freeform 654"/>
              <p:cNvSpPr>
                <a:spLocks/>
              </p:cNvSpPr>
              <p:nvPr/>
            </p:nvSpPr>
            <p:spPr bwMode="auto">
              <a:xfrm>
                <a:off x="4748" y="1652"/>
                <a:ext cx="11" cy="25"/>
              </a:xfrm>
              <a:custGeom>
                <a:avLst/>
                <a:gdLst>
                  <a:gd name="T0" fmla="*/ 10 w 33"/>
                  <a:gd name="T1" fmla="*/ 0 h 49"/>
                  <a:gd name="T2" fmla="*/ 10 w 33"/>
                  <a:gd name="T3" fmla="*/ 0 h 49"/>
                  <a:gd name="T4" fmla="*/ 2 w 33"/>
                  <a:gd name="T5" fmla="*/ 5 h 49"/>
                  <a:gd name="T6" fmla="*/ 0 w 33"/>
                  <a:gd name="T7" fmla="*/ 14 h 49"/>
                  <a:gd name="T8" fmla="*/ 6 w 33"/>
                  <a:gd name="T9" fmla="*/ 21 h 49"/>
                  <a:gd name="T10" fmla="*/ 10 w 33"/>
                  <a:gd name="T11" fmla="*/ 27 h 49"/>
                  <a:gd name="T12" fmla="*/ 15 w 33"/>
                  <a:gd name="T13" fmla="*/ 34 h 49"/>
                  <a:gd name="T14" fmla="*/ 20 w 33"/>
                  <a:gd name="T15" fmla="*/ 39 h 49"/>
                  <a:gd name="T16" fmla="*/ 20 w 33"/>
                  <a:gd name="T17" fmla="*/ 41 h 49"/>
                  <a:gd name="T18" fmla="*/ 21 w 33"/>
                  <a:gd name="T19" fmla="*/ 42 h 49"/>
                  <a:gd name="T20" fmla="*/ 29 w 33"/>
                  <a:gd name="T21" fmla="*/ 49 h 49"/>
                  <a:gd name="T22" fmla="*/ 33 w 33"/>
                  <a:gd name="T23" fmla="*/ 41 h 49"/>
                  <a:gd name="T24" fmla="*/ 31 w 33"/>
                  <a:gd name="T25" fmla="*/ 34 h 49"/>
                  <a:gd name="T26" fmla="*/ 25 w 33"/>
                  <a:gd name="T27" fmla="*/ 28 h 49"/>
                  <a:gd name="T28" fmla="*/ 20 w 33"/>
                  <a:gd name="T29" fmla="*/ 22 h 49"/>
                  <a:gd name="T30" fmla="*/ 16 w 33"/>
                  <a:gd name="T31" fmla="*/ 16 h 49"/>
                  <a:gd name="T32" fmla="*/ 14 w 33"/>
                  <a:gd name="T33" fmla="*/ 12 h 49"/>
                  <a:gd name="T34" fmla="*/ 12 w 33"/>
                  <a:gd name="T35" fmla="*/ 10 h 49"/>
                  <a:gd name="T36" fmla="*/ 15 w 33"/>
                  <a:gd name="T37" fmla="*/ 9 h 49"/>
                  <a:gd name="T38" fmla="*/ 15 w 33"/>
                  <a:gd name="T39" fmla="*/ 9 h 49"/>
                  <a:gd name="T40" fmla="*/ 10 w 33"/>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9">
                    <a:moveTo>
                      <a:pt x="10" y="0"/>
                    </a:moveTo>
                    <a:lnTo>
                      <a:pt x="10" y="0"/>
                    </a:lnTo>
                    <a:lnTo>
                      <a:pt x="2" y="5"/>
                    </a:lnTo>
                    <a:lnTo>
                      <a:pt x="0" y="14"/>
                    </a:lnTo>
                    <a:lnTo>
                      <a:pt x="6" y="21"/>
                    </a:lnTo>
                    <a:lnTo>
                      <a:pt x="10" y="27"/>
                    </a:lnTo>
                    <a:lnTo>
                      <a:pt x="15" y="34"/>
                    </a:lnTo>
                    <a:lnTo>
                      <a:pt x="20" y="39"/>
                    </a:lnTo>
                    <a:lnTo>
                      <a:pt x="20" y="41"/>
                    </a:lnTo>
                    <a:lnTo>
                      <a:pt x="21" y="42"/>
                    </a:lnTo>
                    <a:lnTo>
                      <a:pt x="29" y="49"/>
                    </a:lnTo>
                    <a:lnTo>
                      <a:pt x="33" y="41"/>
                    </a:lnTo>
                    <a:lnTo>
                      <a:pt x="31" y="34"/>
                    </a:lnTo>
                    <a:lnTo>
                      <a:pt x="25" y="28"/>
                    </a:lnTo>
                    <a:lnTo>
                      <a:pt x="20" y="22"/>
                    </a:lnTo>
                    <a:lnTo>
                      <a:pt x="16" y="16"/>
                    </a:lnTo>
                    <a:lnTo>
                      <a:pt x="14" y="12"/>
                    </a:lnTo>
                    <a:lnTo>
                      <a:pt x="12" y="10"/>
                    </a:lnTo>
                    <a:lnTo>
                      <a:pt x="15" y="9"/>
                    </a:lnTo>
                    <a:lnTo>
                      <a:pt x="15" y="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47" name="Freeform 655"/>
              <p:cNvSpPr>
                <a:spLocks/>
              </p:cNvSpPr>
              <p:nvPr/>
            </p:nvSpPr>
            <p:spPr bwMode="auto">
              <a:xfrm>
                <a:off x="4751" y="1651"/>
                <a:ext cx="30" cy="47"/>
              </a:xfrm>
              <a:custGeom>
                <a:avLst/>
                <a:gdLst>
                  <a:gd name="T0" fmla="*/ 90 w 90"/>
                  <a:gd name="T1" fmla="*/ 86 h 95"/>
                  <a:gd name="T2" fmla="*/ 90 w 90"/>
                  <a:gd name="T3" fmla="*/ 86 h 95"/>
                  <a:gd name="T4" fmla="*/ 84 w 90"/>
                  <a:gd name="T5" fmla="*/ 79 h 95"/>
                  <a:gd name="T6" fmla="*/ 76 w 90"/>
                  <a:gd name="T7" fmla="*/ 68 h 95"/>
                  <a:gd name="T8" fmla="*/ 67 w 90"/>
                  <a:gd name="T9" fmla="*/ 52 h 95"/>
                  <a:gd name="T10" fmla="*/ 56 w 90"/>
                  <a:gd name="T11" fmla="*/ 36 h 95"/>
                  <a:gd name="T12" fmla="*/ 44 w 90"/>
                  <a:gd name="T13" fmla="*/ 21 h 95"/>
                  <a:gd name="T14" fmla="*/ 31 w 90"/>
                  <a:gd name="T15" fmla="*/ 7 h 95"/>
                  <a:gd name="T16" fmla="*/ 17 w 90"/>
                  <a:gd name="T17" fmla="*/ 0 h 95"/>
                  <a:gd name="T18" fmla="*/ 0 w 90"/>
                  <a:gd name="T19" fmla="*/ 3 h 95"/>
                  <a:gd name="T20" fmla="*/ 5 w 90"/>
                  <a:gd name="T21" fmla="*/ 12 h 95"/>
                  <a:gd name="T22" fmla="*/ 14 w 90"/>
                  <a:gd name="T23" fmla="*/ 12 h 95"/>
                  <a:gd name="T24" fmla="*/ 23 w 90"/>
                  <a:gd name="T25" fmla="*/ 16 h 95"/>
                  <a:gd name="T26" fmla="*/ 34 w 90"/>
                  <a:gd name="T27" fmla="*/ 27 h 95"/>
                  <a:gd name="T28" fmla="*/ 46 w 90"/>
                  <a:gd name="T29" fmla="*/ 41 h 95"/>
                  <a:gd name="T30" fmla="*/ 56 w 90"/>
                  <a:gd name="T31" fmla="*/ 57 h 95"/>
                  <a:gd name="T32" fmla="*/ 65 w 90"/>
                  <a:gd name="T33" fmla="*/ 72 h 95"/>
                  <a:gd name="T34" fmla="*/ 73 w 90"/>
                  <a:gd name="T35" fmla="*/ 86 h 95"/>
                  <a:gd name="T36" fmla="*/ 82 w 90"/>
                  <a:gd name="T37" fmla="*/ 95 h 95"/>
                  <a:gd name="T38" fmla="*/ 82 w 90"/>
                  <a:gd name="T39" fmla="*/ 95 h 95"/>
                  <a:gd name="T40" fmla="*/ 90 w 90"/>
                  <a:gd name="T4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95">
                    <a:moveTo>
                      <a:pt x="90" y="86"/>
                    </a:moveTo>
                    <a:lnTo>
                      <a:pt x="90" y="86"/>
                    </a:lnTo>
                    <a:lnTo>
                      <a:pt x="84" y="79"/>
                    </a:lnTo>
                    <a:lnTo>
                      <a:pt x="76" y="68"/>
                    </a:lnTo>
                    <a:lnTo>
                      <a:pt x="67" y="52"/>
                    </a:lnTo>
                    <a:lnTo>
                      <a:pt x="56" y="36"/>
                    </a:lnTo>
                    <a:lnTo>
                      <a:pt x="44" y="21"/>
                    </a:lnTo>
                    <a:lnTo>
                      <a:pt x="31" y="7"/>
                    </a:lnTo>
                    <a:lnTo>
                      <a:pt x="17" y="0"/>
                    </a:lnTo>
                    <a:lnTo>
                      <a:pt x="0" y="3"/>
                    </a:lnTo>
                    <a:lnTo>
                      <a:pt x="5" y="12"/>
                    </a:lnTo>
                    <a:lnTo>
                      <a:pt x="14" y="12"/>
                    </a:lnTo>
                    <a:lnTo>
                      <a:pt x="23" y="16"/>
                    </a:lnTo>
                    <a:lnTo>
                      <a:pt x="34" y="27"/>
                    </a:lnTo>
                    <a:lnTo>
                      <a:pt x="46" y="41"/>
                    </a:lnTo>
                    <a:lnTo>
                      <a:pt x="56" y="57"/>
                    </a:lnTo>
                    <a:lnTo>
                      <a:pt x="65" y="72"/>
                    </a:lnTo>
                    <a:lnTo>
                      <a:pt x="73" y="86"/>
                    </a:lnTo>
                    <a:lnTo>
                      <a:pt x="82" y="95"/>
                    </a:lnTo>
                    <a:lnTo>
                      <a:pt x="82" y="95"/>
                    </a:lnTo>
                    <a:lnTo>
                      <a:pt x="9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48" name="Freeform 656"/>
              <p:cNvSpPr>
                <a:spLocks/>
              </p:cNvSpPr>
              <p:nvPr/>
            </p:nvSpPr>
            <p:spPr bwMode="auto">
              <a:xfrm>
                <a:off x="4778" y="1694"/>
                <a:ext cx="111" cy="61"/>
              </a:xfrm>
              <a:custGeom>
                <a:avLst/>
                <a:gdLst>
                  <a:gd name="T0" fmla="*/ 331 w 331"/>
                  <a:gd name="T1" fmla="*/ 116 h 122"/>
                  <a:gd name="T2" fmla="*/ 326 w 331"/>
                  <a:gd name="T3" fmla="*/ 110 h 122"/>
                  <a:gd name="T4" fmla="*/ 305 w 331"/>
                  <a:gd name="T5" fmla="*/ 105 h 122"/>
                  <a:gd name="T6" fmla="*/ 284 w 331"/>
                  <a:gd name="T7" fmla="*/ 100 h 122"/>
                  <a:gd name="T8" fmla="*/ 263 w 331"/>
                  <a:gd name="T9" fmla="*/ 95 h 122"/>
                  <a:gd name="T10" fmla="*/ 242 w 331"/>
                  <a:gd name="T11" fmla="*/ 89 h 122"/>
                  <a:gd name="T12" fmla="*/ 221 w 331"/>
                  <a:gd name="T13" fmla="*/ 83 h 122"/>
                  <a:gd name="T14" fmla="*/ 200 w 331"/>
                  <a:gd name="T15" fmla="*/ 78 h 122"/>
                  <a:gd name="T16" fmla="*/ 179 w 331"/>
                  <a:gd name="T17" fmla="*/ 72 h 122"/>
                  <a:gd name="T18" fmla="*/ 158 w 331"/>
                  <a:gd name="T19" fmla="*/ 65 h 122"/>
                  <a:gd name="T20" fmla="*/ 140 w 331"/>
                  <a:gd name="T21" fmla="*/ 59 h 122"/>
                  <a:gd name="T22" fmla="*/ 120 w 331"/>
                  <a:gd name="T23" fmla="*/ 52 h 122"/>
                  <a:gd name="T24" fmla="*/ 100 w 331"/>
                  <a:gd name="T25" fmla="*/ 45 h 122"/>
                  <a:gd name="T26" fmla="*/ 80 w 331"/>
                  <a:gd name="T27" fmla="*/ 37 h 122"/>
                  <a:gd name="T28" fmla="*/ 62 w 331"/>
                  <a:gd name="T29" fmla="*/ 29 h 122"/>
                  <a:gd name="T30" fmla="*/ 42 w 331"/>
                  <a:gd name="T31" fmla="*/ 20 h 122"/>
                  <a:gd name="T32" fmla="*/ 25 w 331"/>
                  <a:gd name="T33" fmla="*/ 10 h 122"/>
                  <a:gd name="T34" fmla="*/ 8 w 331"/>
                  <a:gd name="T35" fmla="*/ 0 h 122"/>
                  <a:gd name="T36" fmla="*/ 0 w 331"/>
                  <a:gd name="T37" fmla="*/ 9 h 122"/>
                  <a:gd name="T38" fmla="*/ 17 w 331"/>
                  <a:gd name="T39" fmla="*/ 19 h 122"/>
                  <a:gd name="T40" fmla="*/ 37 w 331"/>
                  <a:gd name="T41" fmla="*/ 29 h 122"/>
                  <a:gd name="T42" fmla="*/ 57 w 331"/>
                  <a:gd name="T43" fmla="*/ 38 h 122"/>
                  <a:gd name="T44" fmla="*/ 75 w 331"/>
                  <a:gd name="T45" fmla="*/ 46 h 122"/>
                  <a:gd name="T46" fmla="*/ 95 w 331"/>
                  <a:gd name="T47" fmla="*/ 54 h 122"/>
                  <a:gd name="T48" fmla="*/ 115 w 331"/>
                  <a:gd name="T49" fmla="*/ 63 h 122"/>
                  <a:gd name="T50" fmla="*/ 134 w 331"/>
                  <a:gd name="T51" fmla="*/ 70 h 122"/>
                  <a:gd name="T52" fmla="*/ 155 w 331"/>
                  <a:gd name="T53" fmla="*/ 77 h 122"/>
                  <a:gd name="T54" fmla="*/ 176 w 331"/>
                  <a:gd name="T55" fmla="*/ 83 h 122"/>
                  <a:gd name="T56" fmla="*/ 197 w 331"/>
                  <a:gd name="T57" fmla="*/ 89 h 122"/>
                  <a:gd name="T58" fmla="*/ 218 w 331"/>
                  <a:gd name="T59" fmla="*/ 95 h 122"/>
                  <a:gd name="T60" fmla="*/ 239 w 331"/>
                  <a:gd name="T61" fmla="*/ 100 h 122"/>
                  <a:gd name="T62" fmla="*/ 260 w 331"/>
                  <a:gd name="T63" fmla="*/ 106 h 122"/>
                  <a:gd name="T64" fmla="*/ 281 w 331"/>
                  <a:gd name="T65" fmla="*/ 112 h 122"/>
                  <a:gd name="T66" fmla="*/ 303 w 331"/>
                  <a:gd name="T67" fmla="*/ 116 h 122"/>
                  <a:gd name="T68" fmla="*/ 324 w 331"/>
                  <a:gd name="T69" fmla="*/ 122 h 122"/>
                  <a:gd name="T70" fmla="*/ 318 w 331"/>
                  <a:gd name="T71" fmla="*/ 116 h 122"/>
                  <a:gd name="T72" fmla="*/ 331 w 331"/>
                  <a:gd name="T73" fmla="*/ 116 h 122"/>
                  <a:gd name="T74" fmla="*/ 330 w 331"/>
                  <a:gd name="T75" fmla="*/ 112 h 122"/>
                  <a:gd name="T76" fmla="*/ 326 w 331"/>
                  <a:gd name="T77" fmla="*/ 110 h 122"/>
                  <a:gd name="T78" fmla="*/ 331 w 331"/>
                  <a:gd name="T79"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122">
                    <a:moveTo>
                      <a:pt x="331" y="116"/>
                    </a:moveTo>
                    <a:lnTo>
                      <a:pt x="326" y="110"/>
                    </a:lnTo>
                    <a:lnTo>
                      <a:pt x="305" y="105"/>
                    </a:lnTo>
                    <a:lnTo>
                      <a:pt x="284" y="100"/>
                    </a:lnTo>
                    <a:lnTo>
                      <a:pt x="263" y="95"/>
                    </a:lnTo>
                    <a:lnTo>
                      <a:pt x="242" y="89"/>
                    </a:lnTo>
                    <a:lnTo>
                      <a:pt x="221" y="83"/>
                    </a:lnTo>
                    <a:lnTo>
                      <a:pt x="200" y="78"/>
                    </a:lnTo>
                    <a:lnTo>
                      <a:pt x="179" y="72"/>
                    </a:lnTo>
                    <a:lnTo>
                      <a:pt x="158" y="65"/>
                    </a:lnTo>
                    <a:lnTo>
                      <a:pt x="140" y="59"/>
                    </a:lnTo>
                    <a:lnTo>
                      <a:pt x="120" y="52"/>
                    </a:lnTo>
                    <a:lnTo>
                      <a:pt x="100" y="45"/>
                    </a:lnTo>
                    <a:lnTo>
                      <a:pt x="80" y="37"/>
                    </a:lnTo>
                    <a:lnTo>
                      <a:pt x="62" y="29"/>
                    </a:lnTo>
                    <a:lnTo>
                      <a:pt x="42" y="20"/>
                    </a:lnTo>
                    <a:lnTo>
                      <a:pt x="25" y="10"/>
                    </a:lnTo>
                    <a:lnTo>
                      <a:pt x="8" y="0"/>
                    </a:lnTo>
                    <a:lnTo>
                      <a:pt x="0" y="9"/>
                    </a:lnTo>
                    <a:lnTo>
                      <a:pt x="17" y="19"/>
                    </a:lnTo>
                    <a:lnTo>
                      <a:pt x="37" y="29"/>
                    </a:lnTo>
                    <a:lnTo>
                      <a:pt x="57" y="38"/>
                    </a:lnTo>
                    <a:lnTo>
                      <a:pt x="75" y="46"/>
                    </a:lnTo>
                    <a:lnTo>
                      <a:pt x="95" y="54"/>
                    </a:lnTo>
                    <a:lnTo>
                      <a:pt x="115" y="63"/>
                    </a:lnTo>
                    <a:lnTo>
                      <a:pt x="134" y="70"/>
                    </a:lnTo>
                    <a:lnTo>
                      <a:pt x="155" y="77"/>
                    </a:lnTo>
                    <a:lnTo>
                      <a:pt x="176" y="83"/>
                    </a:lnTo>
                    <a:lnTo>
                      <a:pt x="197" y="89"/>
                    </a:lnTo>
                    <a:lnTo>
                      <a:pt x="218" y="95"/>
                    </a:lnTo>
                    <a:lnTo>
                      <a:pt x="239" y="100"/>
                    </a:lnTo>
                    <a:lnTo>
                      <a:pt x="260" y="106"/>
                    </a:lnTo>
                    <a:lnTo>
                      <a:pt x="281" y="112"/>
                    </a:lnTo>
                    <a:lnTo>
                      <a:pt x="303" y="116"/>
                    </a:lnTo>
                    <a:lnTo>
                      <a:pt x="324" y="122"/>
                    </a:lnTo>
                    <a:lnTo>
                      <a:pt x="318" y="116"/>
                    </a:lnTo>
                    <a:lnTo>
                      <a:pt x="331" y="116"/>
                    </a:lnTo>
                    <a:lnTo>
                      <a:pt x="330" y="112"/>
                    </a:lnTo>
                    <a:lnTo>
                      <a:pt x="326" y="110"/>
                    </a:lnTo>
                    <a:lnTo>
                      <a:pt x="331"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49" name="Freeform 657"/>
              <p:cNvSpPr>
                <a:spLocks/>
              </p:cNvSpPr>
              <p:nvPr/>
            </p:nvSpPr>
            <p:spPr bwMode="auto">
              <a:xfrm>
                <a:off x="4884" y="1752"/>
                <a:ext cx="12" cy="62"/>
              </a:xfrm>
              <a:custGeom>
                <a:avLst/>
                <a:gdLst>
                  <a:gd name="T0" fmla="*/ 25 w 34"/>
                  <a:gd name="T1" fmla="*/ 122 h 124"/>
                  <a:gd name="T2" fmla="*/ 33 w 34"/>
                  <a:gd name="T3" fmla="*/ 116 h 124"/>
                  <a:gd name="T4" fmla="*/ 13 w 34"/>
                  <a:gd name="T5" fmla="*/ 0 h 124"/>
                  <a:gd name="T6" fmla="*/ 0 w 34"/>
                  <a:gd name="T7" fmla="*/ 0 h 124"/>
                  <a:gd name="T8" fmla="*/ 20 w 34"/>
                  <a:gd name="T9" fmla="*/ 116 h 124"/>
                  <a:gd name="T10" fmla="*/ 28 w 34"/>
                  <a:gd name="T11" fmla="*/ 111 h 124"/>
                  <a:gd name="T12" fmla="*/ 25 w 34"/>
                  <a:gd name="T13" fmla="*/ 122 h 124"/>
                  <a:gd name="T14" fmla="*/ 34 w 34"/>
                  <a:gd name="T15" fmla="*/ 124 h 124"/>
                  <a:gd name="T16" fmla="*/ 33 w 34"/>
                  <a:gd name="T17" fmla="*/ 116 h 124"/>
                  <a:gd name="T18" fmla="*/ 25 w 34"/>
                  <a:gd name="T19"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24">
                    <a:moveTo>
                      <a:pt x="25" y="122"/>
                    </a:moveTo>
                    <a:lnTo>
                      <a:pt x="33" y="116"/>
                    </a:lnTo>
                    <a:lnTo>
                      <a:pt x="13" y="0"/>
                    </a:lnTo>
                    <a:lnTo>
                      <a:pt x="0" y="0"/>
                    </a:lnTo>
                    <a:lnTo>
                      <a:pt x="20" y="116"/>
                    </a:lnTo>
                    <a:lnTo>
                      <a:pt x="28" y="111"/>
                    </a:lnTo>
                    <a:lnTo>
                      <a:pt x="25" y="122"/>
                    </a:lnTo>
                    <a:lnTo>
                      <a:pt x="34" y="124"/>
                    </a:lnTo>
                    <a:lnTo>
                      <a:pt x="33" y="116"/>
                    </a:lnTo>
                    <a:lnTo>
                      <a:pt x="25"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50" name="Freeform 658"/>
              <p:cNvSpPr>
                <a:spLocks/>
              </p:cNvSpPr>
              <p:nvPr/>
            </p:nvSpPr>
            <p:spPr bwMode="auto">
              <a:xfrm>
                <a:off x="4725" y="1673"/>
                <a:ext cx="17" cy="14"/>
              </a:xfrm>
              <a:custGeom>
                <a:avLst/>
                <a:gdLst>
                  <a:gd name="T0" fmla="*/ 0 w 50"/>
                  <a:gd name="T1" fmla="*/ 0 h 28"/>
                  <a:gd name="T2" fmla="*/ 2 w 50"/>
                  <a:gd name="T3" fmla="*/ 1 h 28"/>
                  <a:gd name="T4" fmla="*/ 7 w 50"/>
                  <a:gd name="T5" fmla="*/ 5 h 28"/>
                  <a:gd name="T6" fmla="*/ 14 w 50"/>
                  <a:gd name="T7" fmla="*/ 8 h 28"/>
                  <a:gd name="T8" fmla="*/ 21 w 50"/>
                  <a:gd name="T9" fmla="*/ 14 h 28"/>
                  <a:gd name="T10" fmla="*/ 29 w 50"/>
                  <a:gd name="T11" fmla="*/ 18 h 28"/>
                  <a:gd name="T12" fmla="*/ 38 w 50"/>
                  <a:gd name="T13" fmla="*/ 23 h 28"/>
                  <a:gd name="T14" fmla="*/ 45 w 50"/>
                  <a:gd name="T15" fmla="*/ 26 h 28"/>
                  <a:gd name="T16" fmla="*/ 50 w 50"/>
                  <a:gd name="T17" fmla="*/ 28 h 28"/>
                  <a:gd name="T18" fmla="*/ 0 w 50"/>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8">
                    <a:moveTo>
                      <a:pt x="0" y="0"/>
                    </a:moveTo>
                    <a:lnTo>
                      <a:pt x="2" y="1"/>
                    </a:lnTo>
                    <a:lnTo>
                      <a:pt x="7" y="5"/>
                    </a:lnTo>
                    <a:lnTo>
                      <a:pt x="14" y="8"/>
                    </a:lnTo>
                    <a:lnTo>
                      <a:pt x="21" y="14"/>
                    </a:lnTo>
                    <a:lnTo>
                      <a:pt x="29" y="18"/>
                    </a:lnTo>
                    <a:lnTo>
                      <a:pt x="38" y="23"/>
                    </a:lnTo>
                    <a:lnTo>
                      <a:pt x="45" y="26"/>
                    </a:lnTo>
                    <a:lnTo>
                      <a:pt x="50" y="2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51" name="Freeform 659"/>
              <p:cNvSpPr>
                <a:spLocks/>
              </p:cNvSpPr>
              <p:nvPr/>
            </p:nvSpPr>
            <p:spPr bwMode="auto">
              <a:xfrm>
                <a:off x="4724" y="1670"/>
                <a:ext cx="19" cy="19"/>
              </a:xfrm>
              <a:custGeom>
                <a:avLst/>
                <a:gdLst>
                  <a:gd name="T0" fmla="*/ 56 w 56"/>
                  <a:gd name="T1" fmla="*/ 27 h 38"/>
                  <a:gd name="T2" fmla="*/ 52 w 56"/>
                  <a:gd name="T3" fmla="*/ 26 h 38"/>
                  <a:gd name="T4" fmla="*/ 45 w 56"/>
                  <a:gd name="T5" fmla="*/ 22 h 38"/>
                  <a:gd name="T6" fmla="*/ 36 w 56"/>
                  <a:gd name="T7" fmla="*/ 18 h 38"/>
                  <a:gd name="T8" fmla="*/ 29 w 56"/>
                  <a:gd name="T9" fmla="*/ 13 h 38"/>
                  <a:gd name="T10" fmla="*/ 21 w 56"/>
                  <a:gd name="T11" fmla="*/ 7 h 38"/>
                  <a:gd name="T12" fmla="*/ 15 w 56"/>
                  <a:gd name="T13" fmla="*/ 4 h 38"/>
                  <a:gd name="T14" fmla="*/ 10 w 56"/>
                  <a:gd name="T15" fmla="*/ 1 h 38"/>
                  <a:gd name="T16" fmla="*/ 8 w 56"/>
                  <a:gd name="T17" fmla="*/ 0 h 38"/>
                  <a:gd name="T18" fmla="*/ 0 w 56"/>
                  <a:gd name="T19" fmla="*/ 9 h 38"/>
                  <a:gd name="T20" fmla="*/ 2 w 56"/>
                  <a:gd name="T21" fmla="*/ 10 h 38"/>
                  <a:gd name="T22" fmla="*/ 7 w 56"/>
                  <a:gd name="T23" fmla="*/ 13 h 38"/>
                  <a:gd name="T24" fmla="*/ 14 w 56"/>
                  <a:gd name="T25" fmla="*/ 17 h 38"/>
                  <a:gd name="T26" fmla="*/ 21 w 56"/>
                  <a:gd name="T27" fmla="*/ 22 h 38"/>
                  <a:gd name="T28" fmla="*/ 31 w 56"/>
                  <a:gd name="T29" fmla="*/ 27 h 38"/>
                  <a:gd name="T30" fmla="*/ 40 w 56"/>
                  <a:gd name="T31" fmla="*/ 31 h 38"/>
                  <a:gd name="T32" fmla="*/ 46 w 56"/>
                  <a:gd name="T33" fmla="*/ 35 h 38"/>
                  <a:gd name="T34" fmla="*/ 53 w 56"/>
                  <a:gd name="T35" fmla="*/ 38 h 38"/>
                  <a:gd name="T36" fmla="*/ 56 w 56"/>
                  <a:gd name="T3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38">
                    <a:moveTo>
                      <a:pt x="56" y="27"/>
                    </a:moveTo>
                    <a:lnTo>
                      <a:pt x="52" y="26"/>
                    </a:lnTo>
                    <a:lnTo>
                      <a:pt x="45" y="22"/>
                    </a:lnTo>
                    <a:lnTo>
                      <a:pt x="36" y="18"/>
                    </a:lnTo>
                    <a:lnTo>
                      <a:pt x="29" y="13"/>
                    </a:lnTo>
                    <a:lnTo>
                      <a:pt x="21" y="7"/>
                    </a:lnTo>
                    <a:lnTo>
                      <a:pt x="15" y="4"/>
                    </a:lnTo>
                    <a:lnTo>
                      <a:pt x="10" y="1"/>
                    </a:lnTo>
                    <a:lnTo>
                      <a:pt x="8" y="0"/>
                    </a:lnTo>
                    <a:lnTo>
                      <a:pt x="0" y="9"/>
                    </a:lnTo>
                    <a:lnTo>
                      <a:pt x="2" y="10"/>
                    </a:lnTo>
                    <a:lnTo>
                      <a:pt x="7" y="13"/>
                    </a:lnTo>
                    <a:lnTo>
                      <a:pt x="14" y="17"/>
                    </a:lnTo>
                    <a:lnTo>
                      <a:pt x="21" y="22"/>
                    </a:lnTo>
                    <a:lnTo>
                      <a:pt x="31" y="27"/>
                    </a:lnTo>
                    <a:lnTo>
                      <a:pt x="40" y="31"/>
                    </a:lnTo>
                    <a:lnTo>
                      <a:pt x="46" y="35"/>
                    </a:lnTo>
                    <a:lnTo>
                      <a:pt x="53" y="38"/>
                    </a:lnTo>
                    <a:lnTo>
                      <a:pt x="5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52" name="Freeform 660"/>
              <p:cNvSpPr>
                <a:spLocks/>
              </p:cNvSpPr>
              <p:nvPr/>
            </p:nvSpPr>
            <p:spPr bwMode="auto">
              <a:xfrm>
                <a:off x="4720" y="1680"/>
                <a:ext cx="16" cy="13"/>
              </a:xfrm>
              <a:custGeom>
                <a:avLst/>
                <a:gdLst>
                  <a:gd name="T0" fmla="*/ 0 w 48"/>
                  <a:gd name="T1" fmla="*/ 0 h 27"/>
                  <a:gd name="T2" fmla="*/ 1 w 48"/>
                  <a:gd name="T3" fmla="*/ 1 h 27"/>
                  <a:gd name="T4" fmla="*/ 6 w 48"/>
                  <a:gd name="T5" fmla="*/ 4 h 27"/>
                  <a:gd name="T6" fmla="*/ 11 w 48"/>
                  <a:gd name="T7" fmla="*/ 8 h 27"/>
                  <a:gd name="T8" fmla="*/ 19 w 48"/>
                  <a:gd name="T9" fmla="*/ 13 h 27"/>
                  <a:gd name="T10" fmla="*/ 27 w 48"/>
                  <a:gd name="T11" fmla="*/ 18 h 27"/>
                  <a:gd name="T12" fmla="*/ 35 w 48"/>
                  <a:gd name="T13" fmla="*/ 22 h 27"/>
                  <a:gd name="T14" fmla="*/ 43 w 48"/>
                  <a:gd name="T15" fmla="*/ 26 h 27"/>
                  <a:gd name="T16" fmla="*/ 48 w 48"/>
                  <a:gd name="T17" fmla="*/ 27 h 27"/>
                  <a:gd name="T18" fmla="*/ 0 w 48"/>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7">
                    <a:moveTo>
                      <a:pt x="0" y="0"/>
                    </a:moveTo>
                    <a:lnTo>
                      <a:pt x="1" y="1"/>
                    </a:lnTo>
                    <a:lnTo>
                      <a:pt x="6" y="4"/>
                    </a:lnTo>
                    <a:lnTo>
                      <a:pt x="11" y="8"/>
                    </a:lnTo>
                    <a:lnTo>
                      <a:pt x="19" y="13"/>
                    </a:lnTo>
                    <a:lnTo>
                      <a:pt x="27" y="18"/>
                    </a:lnTo>
                    <a:lnTo>
                      <a:pt x="35" y="22"/>
                    </a:lnTo>
                    <a:lnTo>
                      <a:pt x="43" y="26"/>
                    </a:lnTo>
                    <a:lnTo>
                      <a:pt x="48" y="2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53" name="Freeform 661"/>
              <p:cNvSpPr>
                <a:spLocks/>
              </p:cNvSpPr>
              <p:nvPr/>
            </p:nvSpPr>
            <p:spPr bwMode="auto">
              <a:xfrm>
                <a:off x="4719" y="1678"/>
                <a:ext cx="17" cy="18"/>
              </a:xfrm>
              <a:custGeom>
                <a:avLst/>
                <a:gdLst>
                  <a:gd name="T0" fmla="*/ 52 w 52"/>
                  <a:gd name="T1" fmla="*/ 26 h 37"/>
                  <a:gd name="T2" fmla="*/ 50 w 52"/>
                  <a:gd name="T3" fmla="*/ 25 h 37"/>
                  <a:gd name="T4" fmla="*/ 42 w 52"/>
                  <a:gd name="T5" fmla="*/ 23 h 37"/>
                  <a:gd name="T6" fmla="*/ 35 w 52"/>
                  <a:gd name="T7" fmla="*/ 18 h 37"/>
                  <a:gd name="T8" fmla="*/ 27 w 52"/>
                  <a:gd name="T9" fmla="*/ 14 h 37"/>
                  <a:gd name="T10" fmla="*/ 19 w 52"/>
                  <a:gd name="T11" fmla="*/ 8 h 37"/>
                  <a:gd name="T12" fmla="*/ 14 w 52"/>
                  <a:gd name="T13" fmla="*/ 5 h 37"/>
                  <a:gd name="T14" fmla="*/ 9 w 52"/>
                  <a:gd name="T15" fmla="*/ 1 h 37"/>
                  <a:gd name="T16" fmla="*/ 8 w 52"/>
                  <a:gd name="T17" fmla="*/ 0 h 37"/>
                  <a:gd name="T18" fmla="*/ 0 w 52"/>
                  <a:gd name="T19" fmla="*/ 9 h 37"/>
                  <a:gd name="T20" fmla="*/ 1 w 52"/>
                  <a:gd name="T21" fmla="*/ 10 h 37"/>
                  <a:gd name="T22" fmla="*/ 6 w 52"/>
                  <a:gd name="T23" fmla="*/ 14 h 37"/>
                  <a:gd name="T24" fmla="*/ 11 w 52"/>
                  <a:gd name="T25" fmla="*/ 17 h 37"/>
                  <a:gd name="T26" fmla="*/ 19 w 52"/>
                  <a:gd name="T27" fmla="*/ 23 h 37"/>
                  <a:gd name="T28" fmla="*/ 27 w 52"/>
                  <a:gd name="T29" fmla="*/ 27 h 37"/>
                  <a:gd name="T30" fmla="*/ 36 w 52"/>
                  <a:gd name="T31" fmla="*/ 32 h 37"/>
                  <a:gd name="T32" fmla="*/ 44 w 52"/>
                  <a:gd name="T33" fmla="*/ 36 h 37"/>
                  <a:gd name="T34" fmla="*/ 52 w 52"/>
                  <a:gd name="T35" fmla="*/ 37 h 37"/>
                  <a:gd name="T36" fmla="*/ 52 w 52"/>
                  <a:gd name="T3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7">
                    <a:moveTo>
                      <a:pt x="52" y="26"/>
                    </a:moveTo>
                    <a:lnTo>
                      <a:pt x="50" y="25"/>
                    </a:lnTo>
                    <a:lnTo>
                      <a:pt x="42" y="23"/>
                    </a:lnTo>
                    <a:lnTo>
                      <a:pt x="35" y="18"/>
                    </a:lnTo>
                    <a:lnTo>
                      <a:pt x="27" y="14"/>
                    </a:lnTo>
                    <a:lnTo>
                      <a:pt x="19" y="8"/>
                    </a:lnTo>
                    <a:lnTo>
                      <a:pt x="14" y="5"/>
                    </a:lnTo>
                    <a:lnTo>
                      <a:pt x="9" y="1"/>
                    </a:lnTo>
                    <a:lnTo>
                      <a:pt x="8" y="0"/>
                    </a:lnTo>
                    <a:lnTo>
                      <a:pt x="0" y="9"/>
                    </a:lnTo>
                    <a:lnTo>
                      <a:pt x="1" y="10"/>
                    </a:lnTo>
                    <a:lnTo>
                      <a:pt x="6" y="14"/>
                    </a:lnTo>
                    <a:lnTo>
                      <a:pt x="11" y="17"/>
                    </a:lnTo>
                    <a:lnTo>
                      <a:pt x="19" y="23"/>
                    </a:lnTo>
                    <a:lnTo>
                      <a:pt x="27" y="27"/>
                    </a:lnTo>
                    <a:lnTo>
                      <a:pt x="36" y="32"/>
                    </a:lnTo>
                    <a:lnTo>
                      <a:pt x="44" y="36"/>
                    </a:lnTo>
                    <a:lnTo>
                      <a:pt x="52" y="37"/>
                    </a:lnTo>
                    <a:lnTo>
                      <a:pt x="5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54" name="Freeform 662"/>
              <p:cNvSpPr>
                <a:spLocks/>
              </p:cNvSpPr>
              <p:nvPr/>
            </p:nvSpPr>
            <p:spPr bwMode="auto">
              <a:xfrm>
                <a:off x="4716" y="1687"/>
                <a:ext cx="16" cy="18"/>
              </a:xfrm>
              <a:custGeom>
                <a:avLst/>
                <a:gdLst>
                  <a:gd name="T0" fmla="*/ 0 w 47"/>
                  <a:gd name="T1" fmla="*/ 0 h 35"/>
                  <a:gd name="T2" fmla="*/ 1 w 47"/>
                  <a:gd name="T3" fmla="*/ 2 h 35"/>
                  <a:gd name="T4" fmla="*/ 6 w 47"/>
                  <a:gd name="T5" fmla="*/ 6 h 35"/>
                  <a:gd name="T6" fmla="*/ 12 w 47"/>
                  <a:gd name="T7" fmla="*/ 11 h 35"/>
                  <a:gd name="T8" fmla="*/ 19 w 47"/>
                  <a:gd name="T9" fmla="*/ 17 h 35"/>
                  <a:gd name="T10" fmla="*/ 27 w 47"/>
                  <a:gd name="T11" fmla="*/ 23 h 35"/>
                  <a:gd name="T12" fmla="*/ 35 w 47"/>
                  <a:gd name="T13" fmla="*/ 29 h 35"/>
                  <a:gd name="T14" fmla="*/ 42 w 47"/>
                  <a:gd name="T15" fmla="*/ 33 h 35"/>
                  <a:gd name="T16" fmla="*/ 47 w 47"/>
                  <a:gd name="T17" fmla="*/ 35 h 35"/>
                  <a:gd name="T18" fmla="*/ 0 w 47"/>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5">
                    <a:moveTo>
                      <a:pt x="0" y="0"/>
                    </a:moveTo>
                    <a:lnTo>
                      <a:pt x="1" y="2"/>
                    </a:lnTo>
                    <a:lnTo>
                      <a:pt x="6" y="6"/>
                    </a:lnTo>
                    <a:lnTo>
                      <a:pt x="12" y="11"/>
                    </a:lnTo>
                    <a:lnTo>
                      <a:pt x="19" y="17"/>
                    </a:lnTo>
                    <a:lnTo>
                      <a:pt x="27" y="23"/>
                    </a:lnTo>
                    <a:lnTo>
                      <a:pt x="35" y="29"/>
                    </a:lnTo>
                    <a:lnTo>
                      <a:pt x="42" y="33"/>
                    </a:lnTo>
                    <a:lnTo>
                      <a:pt x="47" y="3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55" name="Freeform 663"/>
              <p:cNvSpPr>
                <a:spLocks/>
              </p:cNvSpPr>
              <p:nvPr/>
            </p:nvSpPr>
            <p:spPr bwMode="auto">
              <a:xfrm>
                <a:off x="4715" y="1686"/>
                <a:ext cx="17" cy="22"/>
              </a:xfrm>
              <a:custGeom>
                <a:avLst/>
                <a:gdLst>
                  <a:gd name="T0" fmla="*/ 52 w 52"/>
                  <a:gd name="T1" fmla="*/ 33 h 44"/>
                  <a:gd name="T2" fmla="*/ 50 w 52"/>
                  <a:gd name="T3" fmla="*/ 32 h 44"/>
                  <a:gd name="T4" fmla="*/ 43 w 52"/>
                  <a:gd name="T5" fmla="*/ 27 h 44"/>
                  <a:gd name="T6" fmla="*/ 35 w 52"/>
                  <a:gd name="T7" fmla="*/ 21 h 44"/>
                  <a:gd name="T8" fmla="*/ 27 w 52"/>
                  <a:gd name="T9" fmla="*/ 16 h 44"/>
                  <a:gd name="T10" fmla="*/ 20 w 52"/>
                  <a:gd name="T11" fmla="*/ 10 h 44"/>
                  <a:gd name="T12" fmla="*/ 14 w 52"/>
                  <a:gd name="T13" fmla="*/ 6 h 44"/>
                  <a:gd name="T14" fmla="*/ 9 w 52"/>
                  <a:gd name="T15" fmla="*/ 1 h 44"/>
                  <a:gd name="T16" fmla="*/ 8 w 52"/>
                  <a:gd name="T17" fmla="*/ 0 h 44"/>
                  <a:gd name="T18" fmla="*/ 0 w 52"/>
                  <a:gd name="T19" fmla="*/ 7 h 44"/>
                  <a:gd name="T20" fmla="*/ 1 w 52"/>
                  <a:gd name="T21" fmla="*/ 8 h 44"/>
                  <a:gd name="T22" fmla="*/ 6 w 52"/>
                  <a:gd name="T23" fmla="*/ 12 h 44"/>
                  <a:gd name="T24" fmla="*/ 12 w 52"/>
                  <a:gd name="T25" fmla="*/ 17 h 44"/>
                  <a:gd name="T26" fmla="*/ 20 w 52"/>
                  <a:gd name="T27" fmla="*/ 25 h 44"/>
                  <a:gd name="T28" fmla="*/ 27 w 52"/>
                  <a:gd name="T29" fmla="*/ 30 h 44"/>
                  <a:gd name="T30" fmla="*/ 35 w 52"/>
                  <a:gd name="T31" fmla="*/ 36 h 44"/>
                  <a:gd name="T32" fmla="*/ 42 w 52"/>
                  <a:gd name="T33" fmla="*/ 41 h 44"/>
                  <a:gd name="T34" fmla="*/ 50 w 52"/>
                  <a:gd name="T35" fmla="*/ 44 h 44"/>
                  <a:gd name="T36" fmla="*/ 52 w 52"/>
                  <a:gd name="T3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4">
                    <a:moveTo>
                      <a:pt x="52" y="33"/>
                    </a:moveTo>
                    <a:lnTo>
                      <a:pt x="50" y="32"/>
                    </a:lnTo>
                    <a:lnTo>
                      <a:pt x="43" y="27"/>
                    </a:lnTo>
                    <a:lnTo>
                      <a:pt x="35" y="21"/>
                    </a:lnTo>
                    <a:lnTo>
                      <a:pt x="27" y="16"/>
                    </a:lnTo>
                    <a:lnTo>
                      <a:pt x="20" y="10"/>
                    </a:lnTo>
                    <a:lnTo>
                      <a:pt x="14" y="6"/>
                    </a:lnTo>
                    <a:lnTo>
                      <a:pt x="9" y="1"/>
                    </a:lnTo>
                    <a:lnTo>
                      <a:pt x="8" y="0"/>
                    </a:lnTo>
                    <a:lnTo>
                      <a:pt x="0" y="7"/>
                    </a:lnTo>
                    <a:lnTo>
                      <a:pt x="1" y="8"/>
                    </a:lnTo>
                    <a:lnTo>
                      <a:pt x="6" y="12"/>
                    </a:lnTo>
                    <a:lnTo>
                      <a:pt x="12" y="17"/>
                    </a:lnTo>
                    <a:lnTo>
                      <a:pt x="20" y="25"/>
                    </a:lnTo>
                    <a:lnTo>
                      <a:pt x="27" y="30"/>
                    </a:lnTo>
                    <a:lnTo>
                      <a:pt x="35" y="36"/>
                    </a:lnTo>
                    <a:lnTo>
                      <a:pt x="42" y="41"/>
                    </a:lnTo>
                    <a:lnTo>
                      <a:pt x="50" y="44"/>
                    </a:lnTo>
                    <a:lnTo>
                      <a:pt x="5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56" name="Freeform 664"/>
              <p:cNvSpPr>
                <a:spLocks/>
              </p:cNvSpPr>
              <p:nvPr/>
            </p:nvSpPr>
            <p:spPr bwMode="auto">
              <a:xfrm>
                <a:off x="4742" y="1688"/>
                <a:ext cx="10" cy="15"/>
              </a:xfrm>
              <a:custGeom>
                <a:avLst/>
                <a:gdLst>
                  <a:gd name="T0" fmla="*/ 0 w 30"/>
                  <a:gd name="T1" fmla="*/ 0 h 30"/>
                  <a:gd name="T2" fmla="*/ 30 w 30"/>
                  <a:gd name="T3" fmla="*/ 11 h 30"/>
                  <a:gd name="T4" fmla="*/ 29 w 30"/>
                  <a:gd name="T5" fmla="*/ 24 h 30"/>
                  <a:gd name="T6" fmla="*/ 0 w 30"/>
                  <a:gd name="T7" fmla="*/ 30 h 30"/>
                  <a:gd name="T8" fmla="*/ 0 w 30"/>
                  <a:gd name="T9" fmla="*/ 2 h 30"/>
                  <a:gd name="T10" fmla="*/ 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0" y="0"/>
                    </a:moveTo>
                    <a:lnTo>
                      <a:pt x="30" y="11"/>
                    </a:lnTo>
                    <a:lnTo>
                      <a:pt x="29" y="24"/>
                    </a:lnTo>
                    <a:lnTo>
                      <a:pt x="0" y="30"/>
                    </a:lnTo>
                    <a:lnTo>
                      <a:pt x="0" y="2"/>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57" name="Freeform 665"/>
              <p:cNvSpPr>
                <a:spLocks/>
              </p:cNvSpPr>
              <p:nvPr/>
            </p:nvSpPr>
            <p:spPr bwMode="auto">
              <a:xfrm>
                <a:off x="4741" y="1685"/>
                <a:ext cx="13" cy="11"/>
              </a:xfrm>
              <a:custGeom>
                <a:avLst/>
                <a:gdLst>
                  <a:gd name="T0" fmla="*/ 40 w 40"/>
                  <a:gd name="T1" fmla="*/ 17 h 22"/>
                  <a:gd name="T2" fmla="*/ 36 w 40"/>
                  <a:gd name="T3" fmla="*/ 11 h 22"/>
                  <a:gd name="T4" fmla="*/ 6 w 40"/>
                  <a:gd name="T5" fmla="*/ 0 h 22"/>
                  <a:gd name="T6" fmla="*/ 0 w 40"/>
                  <a:gd name="T7" fmla="*/ 11 h 22"/>
                  <a:gd name="T8" fmla="*/ 31 w 40"/>
                  <a:gd name="T9" fmla="*/ 22 h 22"/>
                  <a:gd name="T10" fmla="*/ 27 w 40"/>
                  <a:gd name="T11" fmla="*/ 17 h 22"/>
                  <a:gd name="T12" fmla="*/ 40 w 40"/>
                  <a:gd name="T13" fmla="*/ 17 h 22"/>
                  <a:gd name="T14" fmla="*/ 40 w 40"/>
                  <a:gd name="T15" fmla="*/ 13 h 22"/>
                  <a:gd name="T16" fmla="*/ 36 w 40"/>
                  <a:gd name="T17" fmla="*/ 11 h 22"/>
                  <a:gd name="T18" fmla="*/ 40 w 40"/>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2">
                    <a:moveTo>
                      <a:pt x="40" y="17"/>
                    </a:moveTo>
                    <a:lnTo>
                      <a:pt x="36" y="11"/>
                    </a:lnTo>
                    <a:lnTo>
                      <a:pt x="6" y="0"/>
                    </a:lnTo>
                    <a:lnTo>
                      <a:pt x="0" y="11"/>
                    </a:lnTo>
                    <a:lnTo>
                      <a:pt x="31" y="22"/>
                    </a:lnTo>
                    <a:lnTo>
                      <a:pt x="27" y="17"/>
                    </a:lnTo>
                    <a:lnTo>
                      <a:pt x="40" y="17"/>
                    </a:lnTo>
                    <a:lnTo>
                      <a:pt x="40" y="13"/>
                    </a:lnTo>
                    <a:lnTo>
                      <a:pt x="36" y="11"/>
                    </a:lnTo>
                    <a:lnTo>
                      <a:pt x="4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58" name="Freeform 666"/>
              <p:cNvSpPr>
                <a:spLocks/>
              </p:cNvSpPr>
              <p:nvPr/>
            </p:nvSpPr>
            <p:spPr bwMode="auto">
              <a:xfrm>
                <a:off x="4749" y="1693"/>
                <a:ext cx="5" cy="10"/>
              </a:xfrm>
              <a:custGeom>
                <a:avLst/>
                <a:gdLst>
                  <a:gd name="T0" fmla="*/ 8 w 15"/>
                  <a:gd name="T1" fmla="*/ 19 h 19"/>
                  <a:gd name="T2" fmla="*/ 13 w 15"/>
                  <a:gd name="T3" fmla="*/ 13 h 19"/>
                  <a:gd name="T4" fmla="*/ 15 w 15"/>
                  <a:gd name="T5" fmla="*/ 0 h 19"/>
                  <a:gd name="T6" fmla="*/ 2 w 15"/>
                  <a:gd name="T7" fmla="*/ 0 h 19"/>
                  <a:gd name="T8" fmla="*/ 0 w 15"/>
                  <a:gd name="T9" fmla="*/ 13 h 19"/>
                  <a:gd name="T10" fmla="*/ 6 w 15"/>
                  <a:gd name="T11" fmla="*/ 8 h 19"/>
                  <a:gd name="T12" fmla="*/ 8 w 15"/>
                  <a:gd name="T13" fmla="*/ 19 h 19"/>
                  <a:gd name="T14" fmla="*/ 13 w 15"/>
                  <a:gd name="T15" fmla="*/ 18 h 19"/>
                  <a:gd name="T16" fmla="*/ 13 w 15"/>
                  <a:gd name="T17" fmla="*/ 13 h 19"/>
                  <a:gd name="T18" fmla="*/ 8 w 15"/>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8" y="19"/>
                    </a:moveTo>
                    <a:lnTo>
                      <a:pt x="13" y="13"/>
                    </a:lnTo>
                    <a:lnTo>
                      <a:pt x="15" y="0"/>
                    </a:lnTo>
                    <a:lnTo>
                      <a:pt x="2" y="0"/>
                    </a:lnTo>
                    <a:lnTo>
                      <a:pt x="0" y="13"/>
                    </a:lnTo>
                    <a:lnTo>
                      <a:pt x="6" y="8"/>
                    </a:lnTo>
                    <a:lnTo>
                      <a:pt x="8" y="19"/>
                    </a:lnTo>
                    <a:lnTo>
                      <a:pt x="13" y="18"/>
                    </a:lnTo>
                    <a:lnTo>
                      <a:pt x="13" y="13"/>
                    </a:lnTo>
                    <a:lnTo>
                      <a:pt x="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59" name="Freeform 667"/>
              <p:cNvSpPr>
                <a:spLocks/>
              </p:cNvSpPr>
              <p:nvPr/>
            </p:nvSpPr>
            <p:spPr bwMode="auto">
              <a:xfrm>
                <a:off x="4739" y="1697"/>
                <a:ext cx="13" cy="9"/>
              </a:xfrm>
              <a:custGeom>
                <a:avLst/>
                <a:gdLst>
                  <a:gd name="T0" fmla="*/ 0 w 37"/>
                  <a:gd name="T1" fmla="*/ 11 h 18"/>
                  <a:gd name="T2" fmla="*/ 8 w 37"/>
                  <a:gd name="T3" fmla="*/ 17 h 18"/>
                  <a:gd name="T4" fmla="*/ 37 w 37"/>
                  <a:gd name="T5" fmla="*/ 11 h 18"/>
                  <a:gd name="T6" fmla="*/ 35 w 37"/>
                  <a:gd name="T7" fmla="*/ 0 h 18"/>
                  <a:gd name="T8" fmla="*/ 6 w 37"/>
                  <a:gd name="T9" fmla="*/ 5 h 18"/>
                  <a:gd name="T10" fmla="*/ 14 w 37"/>
                  <a:gd name="T11" fmla="*/ 11 h 18"/>
                  <a:gd name="T12" fmla="*/ 0 w 37"/>
                  <a:gd name="T13" fmla="*/ 11 h 18"/>
                  <a:gd name="T14" fmla="*/ 0 w 37"/>
                  <a:gd name="T15" fmla="*/ 18 h 18"/>
                  <a:gd name="T16" fmla="*/ 8 w 37"/>
                  <a:gd name="T17" fmla="*/ 17 h 18"/>
                  <a:gd name="T18" fmla="*/ 0 w 37"/>
                  <a:gd name="T1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8">
                    <a:moveTo>
                      <a:pt x="0" y="11"/>
                    </a:moveTo>
                    <a:lnTo>
                      <a:pt x="8" y="17"/>
                    </a:lnTo>
                    <a:lnTo>
                      <a:pt x="37" y="11"/>
                    </a:lnTo>
                    <a:lnTo>
                      <a:pt x="35" y="0"/>
                    </a:lnTo>
                    <a:lnTo>
                      <a:pt x="6" y="5"/>
                    </a:lnTo>
                    <a:lnTo>
                      <a:pt x="14" y="11"/>
                    </a:lnTo>
                    <a:lnTo>
                      <a:pt x="0" y="11"/>
                    </a:lnTo>
                    <a:lnTo>
                      <a:pt x="0" y="18"/>
                    </a:lnTo>
                    <a:lnTo>
                      <a:pt x="8" y="17"/>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60" name="Freeform 668"/>
              <p:cNvSpPr>
                <a:spLocks/>
              </p:cNvSpPr>
              <p:nvPr/>
            </p:nvSpPr>
            <p:spPr bwMode="auto">
              <a:xfrm>
                <a:off x="4739" y="1689"/>
                <a:ext cx="5" cy="14"/>
              </a:xfrm>
              <a:custGeom>
                <a:avLst/>
                <a:gdLst>
                  <a:gd name="T0" fmla="*/ 7 w 14"/>
                  <a:gd name="T1" fmla="*/ 0 h 28"/>
                  <a:gd name="T2" fmla="*/ 0 w 14"/>
                  <a:gd name="T3" fmla="*/ 0 h 28"/>
                  <a:gd name="T4" fmla="*/ 0 w 14"/>
                  <a:gd name="T5" fmla="*/ 28 h 28"/>
                  <a:gd name="T6" fmla="*/ 14 w 14"/>
                  <a:gd name="T7" fmla="*/ 28 h 28"/>
                  <a:gd name="T8" fmla="*/ 14 w 14"/>
                  <a:gd name="T9" fmla="*/ 0 h 28"/>
                  <a:gd name="T10" fmla="*/ 7 w 14"/>
                  <a:gd name="T11" fmla="*/ 0 h 28"/>
                </a:gdLst>
                <a:ahLst/>
                <a:cxnLst>
                  <a:cxn ang="0">
                    <a:pos x="T0" y="T1"/>
                  </a:cxn>
                  <a:cxn ang="0">
                    <a:pos x="T2" y="T3"/>
                  </a:cxn>
                  <a:cxn ang="0">
                    <a:pos x="T4" y="T5"/>
                  </a:cxn>
                  <a:cxn ang="0">
                    <a:pos x="T6" y="T7"/>
                  </a:cxn>
                  <a:cxn ang="0">
                    <a:pos x="T8" y="T9"/>
                  </a:cxn>
                  <a:cxn ang="0">
                    <a:pos x="T10" y="T11"/>
                  </a:cxn>
                </a:cxnLst>
                <a:rect l="0" t="0" r="r" b="b"/>
                <a:pathLst>
                  <a:path w="14" h="28">
                    <a:moveTo>
                      <a:pt x="7" y="0"/>
                    </a:moveTo>
                    <a:lnTo>
                      <a:pt x="0" y="0"/>
                    </a:lnTo>
                    <a:lnTo>
                      <a:pt x="0" y="28"/>
                    </a:lnTo>
                    <a:lnTo>
                      <a:pt x="14" y="28"/>
                    </a:lnTo>
                    <a:lnTo>
                      <a:pt x="14"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61" name="Freeform 669"/>
              <p:cNvSpPr>
                <a:spLocks/>
              </p:cNvSpPr>
              <p:nvPr/>
            </p:nvSpPr>
            <p:spPr bwMode="auto">
              <a:xfrm>
                <a:off x="4737" y="1688"/>
                <a:ext cx="9" cy="15"/>
              </a:xfrm>
              <a:custGeom>
                <a:avLst/>
                <a:gdLst>
                  <a:gd name="T0" fmla="*/ 14 w 27"/>
                  <a:gd name="T1" fmla="*/ 30 h 30"/>
                  <a:gd name="T2" fmla="*/ 19 w 27"/>
                  <a:gd name="T3" fmla="*/ 29 h 30"/>
                  <a:gd name="T4" fmla="*/ 23 w 27"/>
                  <a:gd name="T5" fmla="*/ 25 h 30"/>
                  <a:gd name="T6" fmla="*/ 26 w 27"/>
                  <a:gd name="T7" fmla="*/ 21 h 30"/>
                  <a:gd name="T8" fmla="*/ 27 w 27"/>
                  <a:gd name="T9" fmla="*/ 15 h 30"/>
                  <a:gd name="T10" fmla="*/ 26 w 27"/>
                  <a:gd name="T11" fmla="*/ 9 h 30"/>
                  <a:gd name="T12" fmla="*/ 23 w 27"/>
                  <a:gd name="T13" fmla="*/ 4 h 30"/>
                  <a:gd name="T14" fmla="*/ 19 w 27"/>
                  <a:gd name="T15" fmla="*/ 1 h 30"/>
                  <a:gd name="T16" fmla="*/ 14 w 27"/>
                  <a:gd name="T17" fmla="*/ 0 h 30"/>
                  <a:gd name="T18" fmla="*/ 9 w 27"/>
                  <a:gd name="T19" fmla="*/ 1 h 30"/>
                  <a:gd name="T20" fmla="*/ 3 w 27"/>
                  <a:gd name="T21" fmla="*/ 4 h 30"/>
                  <a:gd name="T22" fmla="*/ 1 w 27"/>
                  <a:gd name="T23" fmla="*/ 9 h 30"/>
                  <a:gd name="T24" fmla="*/ 0 w 27"/>
                  <a:gd name="T25" fmla="*/ 15 h 30"/>
                  <a:gd name="T26" fmla="*/ 1 w 27"/>
                  <a:gd name="T27" fmla="*/ 21 h 30"/>
                  <a:gd name="T28" fmla="*/ 3 w 27"/>
                  <a:gd name="T29" fmla="*/ 25 h 30"/>
                  <a:gd name="T30" fmla="*/ 9 w 27"/>
                  <a:gd name="T31" fmla="*/ 29 h 30"/>
                  <a:gd name="T32" fmla="*/ 14 w 27"/>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0">
                    <a:moveTo>
                      <a:pt x="14" y="30"/>
                    </a:moveTo>
                    <a:lnTo>
                      <a:pt x="19" y="29"/>
                    </a:lnTo>
                    <a:lnTo>
                      <a:pt x="23" y="25"/>
                    </a:lnTo>
                    <a:lnTo>
                      <a:pt x="26" y="21"/>
                    </a:lnTo>
                    <a:lnTo>
                      <a:pt x="27" y="15"/>
                    </a:lnTo>
                    <a:lnTo>
                      <a:pt x="26" y="9"/>
                    </a:lnTo>
                    <a:lnTo>
                      <a:pt x="23" y="4"/>
                    </a:lnTo>
                    <a:lnTo>
                      <a:pt x="19" y="1"/>
                    </a:lnTo>
                    <a:lnTo>
                      <a:pt x="14" y="0"/>
                    </a:lnTo>
                    <a:lnTo>
                      <a:pt x="9" y="1"/>
                    </a:lnTo>
                    <a:lnTo>
                      <a:pt x="3" y="4"/>
                    </a:lnTo>
                    <a:lnTo>
                      <a:pt x="1" y="9"/>
                    </a:lnTo>
                    <a:lnTo>
                      <a:pt x="0" y="15"/>
                    </a:lnTo>
                    <a:lnTo>
                      <a:pt x="1" y="21"/>
                    </a:lnTo>
                    <a:lnTo>
                      <a:pt x="3" y="25"/>
                    </a:lnTo>
                    <a:lnTo>
                      <a:pt x="9" y="29"/>
                    </a:lnTo>
                    <a:lnTo>
                      <a:pt x="14" y="3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62" name="Freeform 670"/>
              <p:cNvSpPr>
                <a:spLocks/>
              </p:cNvSpPr>
              <p:nvPr/>
            </p:nvSpPr>
            <p:spPr bwMode="auto">
              <a:xfrm>
                <a:off x="4742" y="1696"/>
                <a:ext cx="6" cy="10"/>
              </a:xfrm>
              <a:custGeom>
                <a:avLst/>
                <a:gdLst>
                  <a:gd name="T0" fmla="*/ 7 w 20"/>
                  <a:gd name="T1" fmla="*/ 0 h 21"/>
                  <a:gd name="T2" fmla="*/ 7 w 20"/>
                  <a:gd name="T3" fmla="*/ 0 h 21"/>
                  <a:gd name="T4" fmla="*/ 5 w 20"/>
                  <a:gd name="T5" fmla="*/ 5 h 21"/>
                  <a:gd name="T6" fmla="*/ 4 w 20"/>
                  <a:gd name="T7" fmla="*/ 7 h 21"/>
                  <a:gd name="T8" fmla="*/ 3 w 20"/>
                  <a:gd name="T9" fmla="*/ 9 h 21"/>
                  <a:gd name="T10" fmla="*/ 0 w 20"/>
                  <a:gd name="T11" fmla="*/ 9 h 21"/>
                  <a:gd name="T12" fmla="*/ 0 w 20"/>
                  <a:gd name="T13" fmla="*/ 21 h 21"/>
                  <a:gd name="T14" fmla="*/ 8 w 20"/>
                  <a:gd name="T15" fmla="*/ 18 h 21"/>
                  <a:gd name="T16" fmla="*/ 14 w 20"/>
                  <a:gd name="T17" fmla="*/ 14 h 21"/>
                  <a:gd name="T18" fmla="*/ 18 w 20"/>
                  <a:gd name="T19" fmla="*/ 7 h 21"/>
                  <a:gd name="T20" fmla="*/ 20 w 20"/>
                  <a:gd name="T21" fmla="*/ 0 h 21"/>
                  <a:gd name="T22" fmla="*/ 20 w 20"/>
                  <a:gd name="T23" fmla="*/ 0 h 21"/>
                  <a:gd name="T24" fmla="*/ 7 w 20"/>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7" y="0"/>
                    </a:moveTo>
                    <a:lnTo>
                      <a:pt x="7" y="0"/>
                    </a:lnTo>
                    <a:lnTo>
                      <a:pt x="5" y="5"/>
                    </a:lnTo>
                    <a:lnTo>
                      <a:pt x="4" y="7"/>
                    </a:lnTo>
                    <a:lnTo>
                      <a:pt x="3" y="9"/>
                    </a:lnTo>
                    <a:lnTo>
                      <a:pt x="0" y="9"/>
                    </a:lnTo>
                    <a:lnTo>
                      <a:pt x="0" y="21"/>
                    </a:lnTo>
                    <a:lnTo>
                      <a:pt x="8" y="18"/>
                    </a:lnTo>
                    <a:lnTo>
                      <a:pt x="14" y="14"/>
                    </a:lnTo>
                    <a:lnTo>
                      <a:pt x="18" y="7"/>
                    </a:lnTo>
                    <a:lnTo>
                      <a:pt x="20" y="0"/>
                    </a:lnTo>
                    <a:lnTo>
                      <a:pt x="20"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63" name="Freeform 671"/>
              <p:cNvSpPr>
                <a:spLocks/>
              </p:cNvSpPr>
              <p:nvPr/>
            </p:nvSpPr>
            <p:spPr bwMode="auto">
              <a:xfrm>
                <a:off x="4742" y="1685"/>
                <a:ext cx="6" cy="11"/>
              </a:xfrm>
              <a:custGeom>
                <a:avLst/>
                <a:gdLst>
                  <a:gd name="T0" fmla="*/ 0 w 20"/>
                  <a:gd name="T1" fmla="*/ 11 h 21"/>
                  <a:gd name="T2" fmla="*/ 0 w 20"/>
                  <a:gd name="T3" fmla="*/ 11 h 21"/>
                  <a:gd name="T4" fmla="*/ 3 w 20"/>
                  <a:gd name="T5" fmla="*/ 11 h 21"/>
                  <a:gd name="T6" fmla="*/ 4 w 20"/>
                  <a:gd name="T7" fmla="*/ 13 h 21"/>
                  <a:gd name="T8" fmla="*/ 5 w 20"/>
                  <a:gd name="T9" fmla="*/ 16 h 21"/>
                  <a:gd name="T10" fmla="*/ 7 w 20"/>
                  <a:gd name="T11" fmla="*/ 21 h 21"/>
                  <a:gd name="T12" fmla="*/ 20 w 20"/>
                  <a:gd name="T13" fmla="*/ 21 h 21"/>
                  <a:gd name="T14" fmla="*/ 18 w 20"/>
                  <a:gd name="T15" fmla="*/ 13 h 21"/>
                  <a:gd name="T16" fmla="*/ 14 w 20"/>
                  <a:gd name="T17" fmla="*/ 7 h 21"/>
                  <a:gd name="T18" fmla="*/ 8 w 20"/>
                  <a:gd name="T19" fmla="*/ 2 h 21"/>
                  <a:gd name="T20" fmla="*/ 0 w 20"/>
                  <a:gd name="T21" fmla="*/ 0 h 21"/>
                  <a:gd name="T22" fmla="*/ 0 w 20"/>
                  <a:gd name="T23" fmla="*/ 0 h 21"/>
                  <a:gd name="T24" fmla="*/ 0 w 20"/>
                  <a:gd name="T2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0" y="11"/>
                    </a:moveTo>
                    <a:lnTo>
                      <a:pt x="0" y="11"/>
                    </a:lnTo>
                    <a:lnTo>
                      <a:pt x="3" y="11"/>
                    </a:lnTo>
                    <a:lnTo>
                      <a:pt x="4" y="13"/>
                    </a:lnTo>
                    <a:lnTo>
                      <a:pt x="5" y="16"/>
                    </a:lnTo>
                    <a:lnTo>
                      <a:pt x="7" y="21"/>
                    </a:lnTo>
                    <a:lnTo>
                      <a:pt x="20" y="21"/>
                    </a:lnTo>
                    <a:lnTo>
                      <a:pt x="18" y="13"/>
                    </a:lnTo>
                    <a:lnTo>
                      <a:pt x="14" y="7"/>
                    </a:lnTo>
                    <a:lnTo>
                      <a:pt x="8" y="2"/>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64" name="Freeform 672"/>
              <p:cNvSpPr>
                <a:spLocks/>
              </p:cNvSpPr>
              <p:nvPr/>
            </p:nvSpPr>
            <p:spPr bwMode="auto">
              <a:xfrm>
                <a:off x="4735" y="1685"/>
                <a:ext cx="7" cy="11"/>
              </a:xfrm>
              <a:custGeom>
                <a:avLst/>
                <a:gdLst>
                  <a:gd name="T0" fmla="*/ 13 w 21"/>
                  <a:gd name="T1" fmla="*/ 21 h 21"/>
                  <a:gd name="T2" fmla="*/ 13 w 21"/>
                  <a:gd name="T3" fmla="*/ 21 h 21"/>
                  <a:gd name="T4" fmla="*/ 14 w 21"/>
                  <a:gd name="T5" fmla="*/ 16 h 21"/>
                  <a:gd name="T6" fmla="*/ 16 w 21"/>
                  <a:gd name="T7" fmla="*/ 13 h 21"/>
                  <a:gd name="T8" fmla="*/ 18 w 21"/>
                  <a:gd name="T9" fmla="*/ 11 h 21"/>
                  <a:gd name="T10" fmla="*/ 21 w 21"/>
                  <a:gd name="T11" fmla="*/ 11 h 21"/>
                  <a:gd name="T12" fmla="*/ 21 w 21"/>
                  <a:gd name="T13" fmla="*/ 0 h 21"/>
                  <a:gd name="T14" fmla="*/ 13 w 21"/>
                  <a:gd name="T15" fmla="*/ 2 h 21"/>
                  <a:gd name="T16" fmla="*/ 5 w 21"/>
                  <a:gd name="T17" fmla="*/ 7 h 21"/>
                  <a:gd name="T18" fmla="*/ 1 w 21"/>
                  <a:gd name="T19" fmla="*/ 13 h 21"/>
                  <a:gd name="T20" fmla="*/ 0 w 21"/>
                  <a:gd name="T21" fmla="*/ 21 h 21"/>
                  <a:gd name="T22" fmla="*/ 0 w 21"/>
                  <a:gd name="T23" fmla="*/ 21 h 21"/>
                  <a:gd name="T24" fmla="*/ 13 w 21"/>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1">
                    <a:moveTo>
                      <a:pt x="13" y="21"/>
                    </a:moveTo>
                    <a:lnTo>
                      <a:pt x="13" y="21"/>
                    </a:lnTo>
                    <a:lnTo>
                      <a:pt x="14" y="16"/>
                    </a:lnTo>
                    <a:lnTo>
                      <a:pt x="16" y="13"/>
                    </a:lnTo>
                    <a:lnTo>
                      <a:pt x="18" y="11"/>
                    </a:lnTo>
                    <a:lnTo>
                      <a:pt x="21" y="11"/>
                    </a:lnTo>
                    <a:lnTo>
                      <a:pt x="21" y="0"/>
                    </a:lnTo>
                    <a:lnTo>
                      <a:pt x="13" y="2"/>
                    </a:lnTo>
                    <a:lnTo>
                      <a:pt x="5" y="7"/>
                    </a:lnTo>
                    <a:lnTo>
                      <a:pt x="1" y="13"/>
                    </a:lnTo>
                    <a:lnTo>
                      <a:pt x="0" y="21"/>
                    </a:lnTo>
                    <a:lnTo>
                      <a:pt x="0" y="21"/>
                    </a:lnTo>
                    <a:lnTo>
                      <a:pt x="1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65" name="Freeform 673"/>
              <p:cNvSpPr>
                <a:spLocks/>
              </p:cNvSpPr>
              <p:nvPr/>
            </p:nvSpPr>
            <p:spPr bwMode="auto">
              <a:xfrm>
                <a:off x="4735" y="1696"/>
                <a:ext cx="7" cy="10"/>
              </a:xfrm>
              <a:custGeom>
                <a:avLst/>
                <a:gdLst>
                  <a:gd name="T0" fmla="*/ 21 w 21"/>
                  <a:gd name="T1" fmla="*/ 9 h 21"/>
                  <a:gd name="T2" fmla="*/ 21 w 21"/>
                  <a:gd name="T3" fmla="*/ 9 h 21"/>
                  <a:gd name="T4" fmla="*/ 18 w 21"/>
                  <a:gd name="T5" fmla="*/ 9 h 21"/>
                  <a:gd name="T6" fmla="*/ 16 w 21"/>
                  <a:gd name="T7" fmla="*/ 7 h 21"/>
                  <a:gd name="T8" fmla="*/ 14 w 21"/>
                  <a:gd name="T9" fmla="*/ 5 h 21"/>
                  <a:gd name="T10" fmla="*/ 13 w 21"/>
                  <a:gd name="T11" fmla="*/ 0 h 21"/>
                  <a:gd name="T12" fmla="*/ 0 w 21"/>
                  <a:gd name="T13" fmla="*/ 0 h 21"/>
                  <a:gd name="T14" fmla="*/ 1 w 21"/>
                  <a:gd name="T15" fmla="*/ 7 h 21"/>
                  <a:gd name="T16" fmla="*/ 5 w 21"/>
                  <a:gd name="T17" fmla="*/ 14 h 21"/>
                  <a:gd name="T18" fmla="*/ 13 w 21"/>
                  <a:gd name="T19" fmla="*/ 18 h 21"/>
                  <a:gd name="T20" fmla="*/ 21 w 21"/>
                  <a:gd name="T21" fmla="*/ 21 h 21"/>
                  <a:gd name="T22" fmla="*/ 21 w 21"/>
                  <a:gd name="T23" fmla="*/ 21 h 21"/>
                  <a:gd name="T24" fmla="*/ 21 w 21"/>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1">
                    <a:moveTo>
                      <a:pt x="21" y="9"/>
                    </a:moveTo>
                    <a:lnTo>
                      <a:pt x="21" y="9"/>
                    </a:lnTo>
                    <a:lnTo>
                      <a:pt x="18" y="9"/>
                    </a:lnTo>
                    <a:lnTo>
                      <a:pt x="16" y="7"/>
                    </a:lnTo>
                    <a:lnTo>
                      <a:pt x="14" y="5"/>
                    </a:lnTo>
                    <a:lnTo>
                      <a:pt x="13" y="0"/>
                    </a:lnTo>
                    <a:lnTo>
                      <a:pt x="0" y="0"/>
                    </a:lnTo>
                    <a:lnTo>
                      <a:pt x="1" y="7"/>
                    </a:lnTo>
                    <a:lnTo>
                      <a:pt x="5" y="14"/>
                    </a:lnTo>
                    <a:lnTo>
                      <a:pt x="13" y="18"/>
                    </a:lnTo>
                    <a:lnTo>
                      <a:pt x="21" y="21"/>
                    </a:lnTo>
                    <a:lnTo>
                      <a:pt x="21" y="21"/>
                    </a:ln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66" name="Freeform 674"/>
              <p:cNvSpPr>
                <a:spLocks/>
              </p:cNvSpPr>
              <p:nvPr/>
            </p:nvSpPr>
            <p:spPr bwMode="auto">
              <a:xfrm>
                <a:off x="4897" y="1501"/>
                <a:ext cx="425" cy="595"/>
              </a:xfrm>
              <a:custGeom>
                <a:avLst/>
                <a:gdLst>
                  <a:gd name="T0" fmla="*/ 151 w 1275"/>
                  <a:gd name="T1" fmla="*/ 1101 h 1190"/>
                  <a:gd name="T2" fmla="*/ 120 w 1275"/>
                  <a:gd name="T3" fmla="*/ 987 h 1190"/>
                  <a:gd name="T4" fmla="*/ 96 w 1275"/>
                  <a:gd name="T5" fmla="*/ 855 h 1190"/>
                  <a:gd name="T6" fmla="*/ 28 w 1275"/>
                  <a:gd name="T7" fmla="*/ 778 h 1190"/>
                  <a:gd name="T8" fmla="*/ 0 w 1275"/>
                  <a:gd name="T9" fmla="*/ 690 h 1190"/>
                  <a:gd name="T10" fmla="*/ 288 w 1275"/>
                  <a:gd name="T11" fmla="*/ 482 h 1190"/>
                  <a:gd name="T12" fmla="*/ 371 w 1275"/>
                  <a:gd name="T13" fmla="*/ 459 h 1190"/>
                  <a:gd name="T14" fmla="*/ 456 w 1275"/>
                  <a:gd name="T15" fmla="*/ 436 h 1190"/>
                  <a:gd name="T16" fmla="*/ 543 w 1275"/>
                  <a:gd name="T17" fmla="*/ 407 h 1190"/>
                  <a:gd name="T18" fmla="*/ 623 w 1275"/>
                  <a:gd name="T19" fmla="*/ 372 h 1190"/>
                  <a:gd name="T20" fmla="*/ 693 w 1275"/>
                  <a:gd name="T21" fmla="*/ 325 h 1190"/>
                  <a:gd name="T22" fmla="*/ 755 w 1275"/>
                  <a:gd name="T23" fmla="*/ 274 h 1190"/>
                  <a:gd name="T24" fmla="*/ 839 w 1275"/>
                  <a:gd name="T25" fmla="*/ 243 h 1190"/>
                  <a:gd name="T26" fmla="*/ 921 w 1275"/>
                  <a:gd name="T27" fmla="*/ 216 h 1190"/>
                  <a:gd name="T28" fmla="*/ 974 w 1275"/>
                  <a:gd name="T29" fmla="*/ 186 h 1190"/>
                  <a:gd name="T30" fmla="*/ 1013 w 1275"/>
                  <a:gd name="T31" fmla="*/ 148 h 1190"/>
                  <a:gd name="T32" fmla="*/ 1047 w 1275"/>
                  <a:gd name="T33" fmla="*/ 104 h 1190"/>
                  <a:gd name="T34" fmla="*/ 1080 w 1275"/>
                  <a:gd name="T35" fmla="*/ 59 h 1190"/>
                  <a:gd name="T36" fmla="*/ 1118 w 1275"/>
                  <a:gd name="T37" fmla="*/ 16 h 1190"/>
                  <a:gd name="T38" fmla="*/ 1149 w 1275"/>
                  <a:gd name="T39" fmla="*/ 5 h 1190"/>
                  <a:gd name="T40" fmla="*/ 1141 w 1275"/>
                  <a:gd name="T41" fmla="*/ 36 h 1190"/>
                  <a:gd name="T42" fmla="*/ 1137 w 1275"/>
                  <a:gd name="T43" fmla="*/ 65 h 1190"/>
                  <a:gd name="T44" fmla="*/ 1185 w 1275"/>
                  <a:gd name="T45" fmla="*/ 60 h 1190"/>
                  <a:gd name="T46" fmla="*/ 1230 w 1275"/>
                  <a:gd name="T47" fmla="*/ 28 h 1190"/>
                  <a:gd name="T48" fmla="*/ 1271 w 1275"/>
                  <a:gd name="T49" fmla="*/ 58 h 1190"/>
                  <a:gd name="T50" fmla="*/ 1267 w 1275"/>
                  <a:gd name="T51" fmla="*/ 120 h 1190"/>
                  <a:gd name="T52" fmla="*/ 1225 w 1275"/>
                  <a:gd name="T53" fmla="*/ 167 h 1190"/>
                  <a:gd name="T54" fmla="*/ 1136 w 1275"/>
                  <a:gd name="T55" fmla="*/ 197 h 1190"/>
                  <a:gd name="T56" fmla="*/ 1051 w 1275"/>
                  <a:gd name="T57" fmla="*/ 237 h 1190"/>
                  <a:gd name="T58" fmla="*/ 986 w 1275"/>
                  <a:gd name="T59" fmla="*/ 284 h 1190"/>
                  <a:gd name="T60" fmla="*/ 927 w 1275"/>
                  <a:gd name="T61" fmla="*/ 335 h 1190"/>
                  <a:gd name="T62" fmla="*/ 866 w 1275"/>
                  <a:gd name="T63" fmla="*/ 383 h 1190"/>
                  <a:gd name="T64" fmla="*/ 800 w 1275"/>
                  <a:gd name="T65" fmla="*/ 419 h 1190"/>
                  <a:gd name="T66" fmla="*/ 752 w 1275"/>
                  <a:gd name="T67" fmla="*/ 445 h 1190"/>
                  <a:gd name="T68" fmla="*/ 703 w 1275"/>
                  <a:gd name="T69" fmla="*/ 472 h 1190"/>
                  <a:gd name="T70" fmla="*/ 656 w 1275"/>
                  <a:gd name="T71" fmla="*/ 498 h 1190"/>
                  <a:gd name="T72" fmla="*/ 607 w 1275"/>
                  <a:gd name="T73" fmla="*/ 522 h 1190"/>
                  <a:gd name="T74" fmla="*/ 557 w 1275"/>
                  <a:gd name="T75" fmla="*/ 546 h 1190"/>
                  <a:gd name="T76" fmla="*/ 547 w 1275"/>
                  <a:gd name="T77" fmla="*/ 699 h 1190"/>
                  <a:gd name="T78" fmla="*/ 532 w 1275"/>
                  <a:gd name="T79" fmla="*/ 837 h 1190"/>
                  <a:gd name="T80" fmla="*/ 523 w 1275"/>
                  <a:gd name="T81" fmla="*/ 951 h 1190"/>
                  <a:gd name="T82" fmla="*/ 538 w 1275"/>
                  <a:gd name="T83" fmla="*/ 1028 h 1190"/>
                  <a:gd name="T84" fmla="*/ 555 w 1275"/>
                  <a:gd name="T85" fmla="*/ 111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5" h="1190">
                    <a:moveTo>
                      <a:pt x="163" y="1190"/>
                    </a:moveTo>
                    <a:lnTo>
                      <a:pt x="159" y="1143"/>
                    </a:lnTo>
                    <a:lnTo>
                      <a:pt x="151" y="1101"/>
                    </a:lnTo>
                    <a:lnTo>
                      <a:pt x="142" y="1061"/>
                    </a:lnTo>
                    <a:lnTo>
                      <a:pt x="132" y="1024"/>
                    </a:lnTo>
                    <a:lnTo>
                      <a:pt x="120" y="987"/>
                    </a:lnTo>
                    <a:lnTo>
                      <a:pt x="111" y="948"/>
                    </a:lnTo>
                    <a:lnTo>
                      <a:pt x="102" y="904"/>
                    </a:lnTo>
                    <a:lnTo>
                      <a:pt x="96" y="855"/>
                    </a:lnTo>
                    <a:lnTo>
                      <a:pt x="71" y="831"/>
                    </a:lnTo>
                    <a:lnTo>
                      <a:pt x="48" y="805"/>
                    </a:lnTo>
                    <a:lnTo>
                      <a:pt x="28" y="778"/>
                    </a:lnTo>
                    <a:lnTo>
                      <a:pt x="14" y="749"/>
                    </a:lnTo>
                    <a:lnTo>
                      <a:pt x="3" y="721"/>
                    </a:lnTo>
                    <a:lnTo>
                      <a:pt x="0" y="690"/>
                    </a:lnTo>
                    <a:lnTo>
                      <a:pt x="4" y="661"/>
                    </a:lnTo>
                    <a:lnTo>
                      <a:pt x="17" y="631"/>
                    </a:lnTo>
                    <a:lnTo>
                      <a:pt x="288" y="482"/>
                    </a:lnTo>
                    <a:lnTo>
                      <a:pt x="314" y="474"/>
                    </a:lnTo>
                    <a:lnTo>
                      <a:pt x="342" y="467"/>
                    </a:lnTo>
                    <a:lnTo>
                      <a:pt x="371" y="459"/>
                    </a:lnTo>
                    <a:lnTo>
                      <a:pt x="398" y="452"/>
                    </a:lnTo>
                    <a:lnTo>
                      <a:pt x="427" y="445"/>
                    </a:lnTo>
                    <a:lnTo>
                      <a:pt x="456" y="436"/>
                    </a:lnTo>
                    <a:lnTo>
                      <a:pt x="486" y="428"/>
                    </a:lnTo>
                    <a:lnTo>
                      <a:pt x="514" y="418"/>
                    </a:lnTo>
                    <a:lnTo>
                      <a:pt x="543" y="407"/>
                    </a:lnTo>
                    <a:lnTo>
                      <a:pt x="571" y="397"/>
                    </a:lnTo>
                    <a:lnTo>
                      <a:pt x="597" y="385"/>
                    </a:lnTo>
                    <a:lnTo>
                      <a:pt x="623" y="372"/>
                    </a:lnTo>
                    <a:lnTo>
                      <a:pt x="648" y="358"/>
                    </a:lnTo>
                    <a:lnTo>
                      <a:pt x="670" y="342"/>
                    </a:lnTo>
                    <a:lnTo>
                      <a:pt x="693" y="325"/>
                    </a:lnTo>
                    <a:lnTo>
                      <a:pt x="712" y="306"/>
                    </a:lnTo>
                    <a:lnTo>
                      <a:pt x="732" y="289"/>
                    </a:lnTo>
                    <a:lnTo>
                      <a:pt x="755" y="274"/>
                    </a:lnTo>
                    <a:lnTo>
                      <a:pt x="781" y="263"/>
                    </a:lnTo>
                    <a:lnTo>
                      <a:pt x="810" y="252"/>
                    </a:lnTo>
                    <a:lnTo>
                      <a:pt x="839" y="243"/>
                    </a:lnTo>
                    <a:lnTo>
                      <a:pt x="867" y="234"/>
                    </a:lnTo>
                    <a:lnTo>
                      <a:pt x="895" y="225"/>
                    </a:lnTo>
                    <a:lnTo>
                      <a:pt x="921" y="216"/>
                    </a:lnTo>
                    <a:lnTo>
                      <a:pt x="940" y="208"/>
                    </a:lnTo>
                    <a:lnTo>
                      <a:pt x="958" y="198"/>
                    </a:lnTo>
                    <a:lnTo>
                      <a:pt x="974" y="186"/>
                    </a:lnTo>
                    <a:lnTo>
                      <a:pt x="987" y="175"/>
                    </a:lnTo>
                    <a:lnTo>
                      <a:pt x="1002" y="162"/>
                    </a:lnTo>
                    <a:lnTo>
                      <a:pt x="1013" y="148"/>
                    </a:lnTo>
                    <a:lnTo>
                      <a:pt x="1025" y="134"/>
                    </a:lnTo>
                    <a:lnTo>
                      <a:pt x="1036" y="119"/>
                    </a:lnTo>
                    <a:lnTo>
                      <a:pt x="1047" y="104"/>
                    </a:lnTo>
                    <a:lnTo>
                      <a:pt x="1058" y="89"/>
                    </a:lnTo>
                    <a:lnTo>
                      <a:pt x="1069" y="74"/>
                    </a:lnTo>
                    <a:lnTo>
                      <a:pt x="1080" y="59"/>
                    </a:lnTo>
                    <a:lnTo>
                      <a:pt x="1092" y="44"/>
                    </a:lnTo>
                    <a:lnTo>
                      <a:pt x="1104" y="30"/>
                    </a:lnTo>
                    <a:lnTo>
                      <a:pt x="1118" y="16"/>
                    </a:lnTo>
                    <a:lnTo>
                      <a:pt x="1133" y="3"/>
                    </a:lnTo>
                    <a:lnTo>
                      <a:pt x="1145" y="0"/>
                    </a:lnTo>
                    <a:lnTo>
                      <a:pt x="1149" y="5"/>
                    </a:lnTo>
                    <a:lnTo>
                      <a:pt x="1149" y="13"/>
                    </a:lnTo>
                    <a:lnTo>
                      <a:pt x="1145" y="24"/>
                    </a:lnTo>
                    <a:lnTo>
                      <a:pt x="1141" y="36"/>
                    </a:lnTo>
                    <a:lnTo>
                      <a:pt x="1137" y="49"/>
                    </a:lnTo>
                    <a:lnTo>
                      <a:pt x="1134" y="59"/>
                    </a:lnTo>
                    <a:lnTo>
                      <a:pt x="1137" y="65"/>
                    </a:lnTo>
                    <a:lnTo>
                      <a:pt x="1154" y="71"/>
                    </a:lnTo>
                    <a:lnTo>
                      <a:pt x="1170" y="69"/>
                    </a:lnTo>
                    <a:lnTo>
                      <a:pt x="1185" y="60"/>
                    </a:lnTo>
                    <a:lnTo>
                      <a:pt x="1201" y="48"/>
                    </a:lnTo>
                    <a:lnTo>
                      <a:pt x="1216" y="36"/>
                    </a:lnTo>
                    <a:lnTo>
                      <a:pt x="1230" y="28"/>
                    </a:lnTo>
                    <a:lnTo>
                      <a:pt x="1246" y="28"/>
                    </a:lnTo>
                    <a:lnTo>
                      <a:pt x="1260" y="40"/>
                    </a:lnTo>
                    <a:lnTo>
                      <a:pt x="1271" y="58"/>
                    </a:lnTo>
                    <a:lnTo>
                      <a:pt x="1275" y="78"/>
                    </a:lnTo>
                    <a:lnTo>
                      <a:pt x="1273" y="100"/>
                    </a:lnTo>
                    <a:lnTo>
                      <a:pt x="1267" y="120"/>
                    </a:lnTo>
                    <a:lnTo>
                      <a:pt x="1256" y="139"/>
                    </a:lnTo>
                    <a:lnTo>
                      <a:pt x="1242" y="155"/>
                    </a:lnTo>
                    <a:lnTo>
                      <a:pt x="1225" y="167"/>
                    </a:lnTo>
                    <a:lnTo>
                      <a:pt x="1206" y="175"/>
                    </a:lnTo>
                    <a:lnTo>
                      <a:pt x="1168" y="185"/>
                    </a:lnTo>
                    <a:lnTo>
                      <a:pt x="1136" y="197"/>
                    </a:lnTo>
                    <a:lnTo>
                      <a:pt x="1104" y="209"/>
                    </a:lnTo>
                    <a:lnTo>
                      <a:pt x="1076" y="222"/>
                    </a:lnTo>
                    <a:lnTo>
                      <a:pt x="1051" y="237"/>
                    </a:lnTo>
                    <a:lnTo>
                      <a:pt x="1028" y="253"/>
                    </a:lnTo>
                    <a:lnTo>
                      <a:pt x="1005" y="269"/>
                    </a:lnTo>
                    <a:lnTo>
                      <a:pt x="986" y="284"/>
                    </a:lnTo>
                    <a:lnTo>
                      <a:pt x="966" y="301"/>
                    </a:lnTo>
                    <a:lnTo>
                      <a:pt x="946" y="318"/>
                    </a:lnTo>
                    <a:lnTo>
                      <a:pt x="927" y="335"/>
                    </a:lnTo>
                    <a:lnTo>
                      <a:pt x="907" y="352"/>
                    </a:lnTo>
                    <a:lnTo>
                      <a:pt x="887" y="368"/>
                    </a:lnTo>
                    <a:lnTo>
                      <a:pt x="866" y="383"/>
                    </a:lnTo>
                    <a:lnTo>
                      <a:pt x="843" y="397"/>
                    </a:lnTo>
                    <a:lnTo>
                      <a:pt x="818" y="411"/>
                    </a:lnTo>
                    <a:lnTo>
                      <a:pt x="800" y="419"/>
                    </a:lnTo>
                    <a:lnTo>
                      <a:pt x="785" y="428"/>
                    </a:lnTo>
                    <a:lnTo>
                      <a:pt x="768" y="437"/>
                    </a:lnTo>
                    <a:lnTo>
                      <a:pt x="752" y="445"/>
                    </a:lnTo>
                    <a:lnTo>
                      <a:pt x="736" y="454"/>
                    </a:lnTo>
                    <a:lnTo>
                      <a:pt x="719" y="463"/>
                    </a:lnTo>
                    <a:lnTo>
                      <a:pt x="703" y="472"/>
                    </a:lnTo>
                    <a:lnTo>
                      <a:pt x="688" y="480"/>
                    </a:lnTo>
                    <a:lnTo>
                      <a:pt x="672" y="489"/>
                    </a:lnTo>
                    <a:lnTo>
                      <a:pt x="656" y="498"/>
                    </a:lnTo>
                    <a:lnTo>
                      <a:pt x="639" y="507"/>
                    </a:lnTo>
                    <a:lnTo>
                      <a:pt x="623" y="514"/>
                    </a:lnTo>
                    <a:lnTo>
                      <a:pt x="607" y="522"/>
                    </a:lnTo>
                    <a:lnTo>
                      <a:pt x="590" y="530"/>
                    </a:lnTo>
                    <a:lnTo>
                      <a:pt x="575" y="538"/>
                    </a:lnTo>
                    <a:lnTo>
                      <a:pt x="557" y="546"/>
                    </a:lnTo>
                    <a:lnTo>
                      <a:pt x="555" y="600"/>
                    </a:lnTo>
                    <a:lnTo>
                      <a:pt x="551" y="651"/>
                    </a:lnTo>
                    <a:lnTo>
                      <a:pt x="547" y="699"/>
                    </a:lnTo>
                    <a:lnTo>
                      <a:pt x="543" y="746"/>
                    </a:lnTo>
                    <a:lnTo>
                      <a:pt x="538" y="792"/>
                    </a:lnTo>
                    <a:lnTo>
                      <a:pt x="532" y="837"/>
                    </a:lnTo>
                    <a:lnTo>
                      <a:pt x="526" y="883"/>
                    </a:lnTo>
                    <a:lnTo>
                      <a:pt x="518" y="929"/>
                    </a:lnTo>
                    <a:lnTo>
                      <a:pt x="523" y="951"/>
                    </a:lnTo>
                    <a:lnTo>
                      <a:pt x="527" y="976"/>
                    </a:lnTo>
                    <a:lnTo>
                      <a:pt x="532" y="1000"/>
                    </a:lnTo>
                    <a:lnTo>
                      <a:pt x="538" y="1028"/>
                    </a:lnTo>
                    <a:lnTo>
                      <a:pt x="543" y="1056"/>
                    </a:lnTo>
                    <a:lnTo>
                      <a:pt x="550" y="1083"/>
                    </a:lnTo>
                    <a:lnTo>
                      <a:pt x="555" y="1110"/>
                    </a:lnTo>
                    <a:lnTo>
                      <a:pt x="560" y="1136"/>
                    </a:lnTo>
                    <a:lnTo>
                      <a:pt x="163" y="119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67" name="Freeform 675"/>
              <p:cNvSpPr>
                <a:spLocks/>
              </p:cNvSpPr>
              <p:nvPr/>
            </p:nvSpPr>
            <p:spPr bwMode="auto">
              <a:xfrm>
                <a:off x="4927" y="1927"/>
                <a:ext cx="27" cy="169"/>
              </a:xfrm>
              <a:custGeom>
                <a:avLst/>
                <a:gdLst>
                  <a:gd name="T0" fmla="*/ 2 w 80"/>
                  <a:gd name="T1" fmla="*/ 6 h 338"/>
                  <a:gd name="T2" fmla="*/ 0 w 80"/>
                  <a:gd name="T3" fmla="*/ 3 h 338"/>
                  <a:gd name="T4" fmla="*/ 5 w 80"/>
                  <a:gd name="T5" fmla="*/ 52 h 338"/>
                  <a:gd name="T6" fmla="*/ 14 w 80"/>
                  <a:gd name="T7" fmla="*/ 97 h 338"/>
                  <a:gd name="T8" fmla="*/ 23 w 80"/>
                  <a:gd name="T9" fmla="*/ 136 h 338"/>
                  <a:gd name="T10" fmla="*/ 35 w 80"/>
                  <a:gd name="T11" fmla="*/ 173 h 338"/>
                  <a:gd name="T12" fmla="*/ 46 w 80"/>
                  <a:gd name="T13" fmla="*/ 211 h 338"/>
                  <a:gd name="T14" fmla="*/ 55 w 80"/>
                  <a:gd name="T15" fmla="*/ 249 h 338"/>
                  <a:gd name="T16" fmla="*/ 63 w 80"/>
                  <a:gd name="T17" fmla="*/ 291 h 338"/>
                  <a:gd name="T18" fmla="*/ 67 w 80"/>
                  <a:gd name="T19" fmla="*/ 338 h 338"/>
                  <a:gd name="T20" fmla="*/ 80 w 80"/>
                  <a:gd name="T21" fmla="*/ 338 h 338"/>
                  <a:gd name="T22" fmla="*/ 76 w 80"/>
                  <a:gd name="T23" fmla="*/ 291 h 338"/>
                  <a:gd name="T24" fmla="*/ 68 w 80"/>
                  <a:gd name="T25" fmla="*/ 249 h 338"/>
                  <a:gd name="T26" fmla="*/ 59 w 80"/>
                  <a:gd name="T27" fmla="*/ 208 h 338"/>
                  <a:gd name="T28" fmla="*/ 48 w 80"/>
                  <a:gd name="T29" fmla="*/ 171 h 338"/>
                  <a:gd name="T30" fmla="*/ 37 w 80"/>
                  <a:gd name="T31" fmla="*/ 134 h 338"/>
                  <a:gd name="T32" fmla="*/ 27 w 80"/>
                  <a:gd name="T33" fmla="*/ 94 h 338"/>
                  <a:gd name="T34" fmla="*/ 18 w 80"/>
                  <a:gd name="T35" fmla="*/ 52 h 338"/>
                  <a:gd name="T36" fmla="*/ 13 w 80"/>
                  <a:gd name="T37" fmla="*/ 3 h 338"/>
                  <a:gd name="T38" fmla="*/ 10 w 80"/>
                  <a:gd name="T39" fmla="*/ 0 h 338"/>
                  <a:gd name="T40" fmla="*/ 13 w 80"/>
                  <a:gd name="T41" fmla="*/ 3 h 338"/>
                  <a:gd name="T42" fmla="*/ 13 w 80"/>
                  <a:gd name="T43" fmla="*/ 1 h 338"/>
                  <a:gd name="T44" fmla="*/ 10 w 80"/>
                  <a:gd name="T45" fmla="*/ 0 h 338"/>
                  <a:gd name="T46" fmla="*/ 2 w 80"/>
                  <a:gd name="T47" fmla="*/ 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338">
                    <a:moveTo>
                      <a:pt x="2" y="6"/>
                    </a:moveTo>
                    <a:lnTo>
                      <a:pt x="0" y="3"/>
                    </a:lnTo>
                    <a:lnTo>
                      <a:pt x="5" y="52"/>
                    </a:lnTo>
                    <a:lnTo>
                      <a:pt x="14" y="97"/>
                    </a:lnTo>
                    <a:lnTo>
                      <a:pt x="23" y="136"/>
                    </a:lnTo>
                    <a:lnTo>
                      <a:pt x="35" y="173"/>
                    </a:lnTo>
                    <a:lnTo>
                      <a:pt x="46" y="211"/>
                    </a:lnTo>
                    <a:lnTo>
                      <a:pt x="55" y="249"/>
                    </a:lnTo>
                    <a:lnTo>
                      <a:pt x="63" y="291"/>
                    </a:lnTo>
                    <a:lnTo>
                      <a:pt x="67" y="338"/>
                    </a:lnTo>
                    <a:lnTo>
                      <a:pt x="80" y="338"/>
                    </a:lnTo>
                    <a:lnTo>
                      <a:pt x="76" y="291"/>
                    </a:lnTo>
                    <a:lnTo>
                      <a:pt x="68" y="249"/>
                    </a:lnTo>
                    <a:lnTo>
                      <a:pt x="59" y="208"/>
                    </a:lnTo>
                    <a:lnTo>
                      <a:pt x="48" y="171"/>
                    </a:lnTo>
                    <a:lnTo>
                      <a:pt x="37" y="134"/>
                    </a:lnTo>
                    <a:lnTo>
                      <a:pt x="27" y="94"/>
                    </a:lnTo>
                    <a:lnTo>
                      <a:pt x="18" y="52"/>
                    </a:lnTo>
                    <a:lnTo>
                      <a:pt x="13" y="3"/>
                    </a:lnTo>
                    <a:lnTo>
                      <a:pt x="10" y="0"/>
                    </a:lnTo>
                    <a:lnTo>
                      <a:pt x="13" y="3"/>
                    </a:lnTo>
                    <a:lnTo>
                      <a:pt x="13" y="1"/>
                    </a:lnTo>
                    <a:lnTo>
                      <a:pt x="10" y="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68" name="Freeform 676"/>
              <p:cNvSpPr>
                <a:spLocks/>
              </p:cNvSpPr>
              <p:nvPr/>
            </p:nvSpPr>
            <p:spPr bwMode="auto">
              <a:xfrm>
                <a:off x="4895" y="1814"/>
                <a:ext cx="35" cy="116"/>
              </a:xfrm>
              <a:custGeom>
                <a:avLst/>
                <a:gdLst>
                  <a:gd name="T0" fmla="*/ 21 w 106"/>
                  <a:gd name="T1" fmla="*/ 0 h 232"/>
                  <a:gd name="T2" fmla="*/ 18 w 106"/>
                  <a:gd name="T3" fmla="*/ 2 h 232"/>
                  <a:gd name="T4" fmla="*/ 4 w 106"/>
                  <a:gd name="T5" fmla="*/ 34 h 232"/>
                  <a:gd name="T6" fmla="*/ 0 w 106"/>
                  <a:gd name="T7" fmla="*/ 64 h 232"/>
                  <a:gd name="T8" fmla="*/ 2 w 106"/>
                  <a:gd name="T9" fmla="*/ 96 h 232"/>
                  <a:gd name="T10" fmla="*/ 13 w 106"/>
                  <a:gd name="T11" fmla="*/ 124 h 232"/>
                  <a:gd name="T12" fmla="*/ 29 w 106"/>
                  <a:gd name="T13" fmla="*/ 155 h 232"/>
                  <a:gd name="T14" fmla="*/ 48 w 106"/>
                  <a:gd name="T15" fmla="*/ 183 h 232"/>
                  <a:gd name="T16" fmla="*/ 72 w 106"/>
                  <a:gd name="T17" fmla="*/ 209 h 232"/>
                  <a:gd name="T18" fmla="*/ 98 w 106"/>
                  <a:gd name="T19" fmla="*/ 232 h 232"/>
                  <a:gd name="T20" fmla="*/ 106 w 106"/>
                  <a:gd name="T21" fmla="*/ 226 h 232"/>
                  <a:gd name="T22" fmla="*/ 83 w 106"/>
                  <a:gd name="T23" fmla="*/ 202 h 232"/>
                  <a:gd name="T24" fmla="*/ 59 w 106"/>
                  <a:gd name="T25" fmla="*/ 176 h 232"/>
                  <a:gd name="T26" fmla="*/ 39 w 106"/>
                  <a:gd name="T27" fmla="*/ 150 h 232"/>
                  <a:gd name="T28" fmla="*/ 26 w 106"/>
                  <a:gd name="T29" fmla="*/ 122 h 232"/>
                  <a:gd name="T30" fmla="*/ 16 w 106"/>
                  <a:gd name="T31" fmla="*/ 94 h 232"/>
                  <a:gd name="T32" fmla="*/ 13 w 106"/>
                  <a:gd name="T33" fmla="*/ 64 h 232"/>
                  <a:gd name="T34" fmla="*/ 17 w 106"/>
                  <a:gd name="T35" fmla="*/ 36 h 232"/>
                  <a:gd name="T36" fmla="*/ 29 w 106"/>
                  <a:gd name="T37" fmla="*/ 7 h 232"/>
                  <a:gd name="T38" fmla="*/ 26 w 106"/>
                  <a:gd name="T39" fmla="*/ 9 h 232"/>
                  <a:gd name="T40" fmla="*/ 21 w 106"/>
                  <a:gd name="T41" fmla="*/ 0 h 232"/>
                  <a:gd name="T42" fmla="*/ 18 w 106"/>
                  <a:gd name="T43" fmla="*/ 1 h 232"/>
                  <a:gd name="T44" fmla="*/ 18 w 106"/>
                  <a:gd name="T45" fmla="*/ 2 h 232"/>
                  <a:gd name="T46" fmla="*/ 21 w 106"/>
                  <a:gd name="T4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232">
                    <a:moveTo>
                      <a:pt x="21" y="0"/>
                    </a:moveTo>
                    <a:lnTo>
                      <a:pt x="18" y="2"/>
                    </a:lnTo>
                    <a:lnTo>
                      <a:pt x="4" y="34"/>
                    </a:lnTo>
                    <a:lnTo>
                      <a:pt x="0" y="64"/>
                    </a:lnTo>
                    <a:lnTo>
                      <a:pt x="2" y="96"/>
                    </a:lnTo>
                    <a:lnTo>
                      <a:pt x="13" y="124"/>
                    </a:lnTo>
                    <a:lnTo>
                      <a:pt x="29" y="155"/>
                    </a:lnTo>
                    <a:lnTo>
                      <a:pt x="48" y="183"/>
                    </a:lnTo>
                    <a:lnTo>
                      <a:pt x="72" y="209"/>
                    </a:lnTo>
                    <a:lnTo>
                      <a:pt x="98" y="232"/>
                    </a:lnTo>
                    <a:lnTo>
                      <a:pt x="106" y="226"/>
                    </a:lnTo>
                    <a:lnTo>
                      <a:pt x="83" y="202"/>
                    </a:lnTo>
                    <a:lnTo>
                      <a:pt x="59" y="176"/>
                    </a:lnTo>
                    <a:lnTo>
                      <a:pt x="39" y="150"/>
                    </a:lnTo>
                    <a:lnTo>
                      <a:pt x="26" y="122"/>
                    </a:lnTo>
                    <a:lnTo>
                      <a:pt x="16" y="94"/>
                    </a:lnTo>
                    <a:lnTo>
                      <a:pt x="13" y="64"/>
                    </a:lnTo>
                    <a:lnTo>
                      <a:pt x="17" y="36"/>
                    </a:lnTo>
                    <a:lnTo>
                      <a:pt x="29" y="7"/>
                    </a:lnTo>
                    <a:lnTo>
                      <a:pt x="26" y="9"/>
                    </a:lnTo>
                    <a:lnTo>
                      <a:pt x="21" y="0"/>
                    </a:lnTo>
                    <a:lnTo>
                      <a:pt x="18" y="1"/>
                    </a:lnTo>
                    <a:lnTo>
                      <a:pt x="18" y="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69" name="Freeform 677"/>
              <p:cNvSpPr>
                <a:spLocks/>
              </p:cNvSpPr>
              <p:nvPr/>
            </p:nvSpPr>
            <p:spPr bwMode="auto">
              <a:xfrm>
                <a:off x="4902" y="1739"/>
                <a:ext cx="92" cy="80"/>
              </a:xfrm>
              <a:custGeom>
                <a:avLst/>
                <a:gdLst>
                  <a:gd name="T0" fmla="*/ 272 w 276"/>
                  <a:gd name="T1" fmla="*/ 0 h 159"/>
                  <a:gd name="T2" fmla="*/ 270 w 276"/>
                  <a:gd name="T3" fmla="*/ 1 h 159"/>
                  <a:gd name="T4" fmla="*/ 0 w 276"/>
                  <a:gd name="T5" fmla="*/ 150 h 159"/>
                  <a:gd name="T6" fmla="*/ 5 w 276"/>
                  <a:gd name="T7" fmla="*/ 159 h 159"/>
                  <a:gd name="T8" fmla="*/ 276 w 276"/>
                  <a:gd name="T9" fmla="*/ 10 h 159"/>
                  <a:gd name="T10" fmla="*/ 274 w 276"/>
                  <a:gd name="T11" fmla="*/ 11 h 159"/>
                  <a:gd name="T12" fmla="*/ 272 w 276"/>
                  <a:gd name="T13" fmla="*/ 0 h 159"/>
                  <a:gd name="T14" fmla="*/ 270 w 276"/>
                  <a:gd name="T15" fmla="*/ 1 h 159"/>
                  <a:gd name="T16" fmla="*/ 270 w 276"/>
                  <a:gd name="T17" fmla="*/ 1 h 159"/>
                  <a:gd name="T18" fmla="*/ 272 w 276"/>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159">
                    <a:moveTo>
                      <a:pt x="272" y="0"/>
                    </a:moveTo>
                    <a:lnTo>
                      <a:pt x="270" y="1"/>
                    </a:lnTo>
                    <a:lnTo>
                      <a:pt x="0" y="150"/>
                    </a:lnTo>
                    <a:lnTo>
                      <a:pt x="5" y="159"/>
                    </a:lnTo>
                    <a:lnTo>
                      <a:pt x="276" y="10"/>
                    </a:lnTo>
                    <a:lnTo>
                      <a:pt x="274" y="11"/>
                    </a:lnTo>
                    <a:lnTo>
                      <a:pt x="272" y="0"/>
                    </a:lnTo>
                    <a:lnTo>
                      <a:pt x="270" y="1"/>
                    </a:lnTo>
                    <a:lnTo>
                      <a:pt x="270" y="1"/>
                    </a:lnTo>
                    <a:lnTo>
                      <a:pt x="2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70" name="Freeform 678"/>
              <p:cNvSpPr>
                <a:spLocks/>
              </p:cNvSpPr>
              <p:nvPr/>
            </p:nvSpPr>
            <p:spPr bwMode="auto">
              <a:xfrm>
                <a:off x="4993" y="1652"/>
                <a:ext cx="143" cy="93"/>
              </a:xfrm>
              <a:custGeom>
                <a:avLst/>
                <a:gdLst>
                  <a:gd name="T0" fmla="*/ 420 w 431"/>
                  <a:gd name="T1" fmla="*/ 0 h 184"/>
                  <a:gd name="T2" fmla="*/ 420 w 431"/>
                  <a:gd name="T3" fmla="*/ 0 h 184"/>
                  <a:gd name="T4" fmla="*/ 402 w 431"/>
                  <a:gd name="T5" fmla="*/ 19 h 184"/>
                  <a:gd name="T6" fmla="*/ 379 w 431"/>
                  <a:gd name="T7" fmla="*/ 34 h 184"/>
                  <a:gd name="T8" fmla="*/ 357 w 431"/>
                  <a:gd name="T9" fmla="*/ 50 h 184"/>
                  <a:gd name="T10" fmla="*/ 333 w 431"/>
                  <a:gd name="T11" fmla="*/ 65 h 184"/>
                  <a:gd name="T12" fmla="*/ 307 w 431"/>
                  <a:gd name="T13" fmla="*/ 77 h 184"/>
                  <a:gd name="T14" fmla="*/ 281 w 431"/>
                  <a:gd name="T15" fmla="*/ 90 h 184"/>
                  <a:gd name="T16" fmla="*/ 253 w 431"/>
                  <a:gd name="T17" fmla="*/ 99 h 184"/>
                  <a:gd name="T18" fmla="*/ 224 w 431"/>
                  <a:gd name="T19" fmla="*/ 109 h 184"/>
                  <a:gd name="T20" fmla="*/ 198 w 431"/>
                  <a:gd name="T21" fmla="*/ 119 h 184"/>
                  <a:gd name="T22" fmla="*/ 168 w 431"/>
                  <a:gd name="T23" fmla="*/ 127 h 184"/>
                  <a:gd name="T24" fmla="*/ 139 w 431"/>
                  <a:gd name="T25" fmla="*/ 136 h 184"/>
                  <a:gd name="T26" fmla="*/ 110 w 431"/>
                  <a:gd name="T27" fmla="*/ 144 h 184"/>
                  <a:gd name="T28" fmla="*/ 83 w 431"/>
                  <a:gd name="T29" fmla="*/ 151 h 184"/>
                  <a:gd name="T30" fmla="*/ 54 w 431"/>
                  <a:gd name="T31" fmla="*/ 158 h 184"/>
                  <a:gd name="T32" fmla="*/ 26 w 431"/>
                  <a:gd name="T33" fmla="*/ 165 h 184"/>
                  <a:gd name="T34" fmla="*/ 0 w 431"/>
                  <a:gd name="T35" fmla="*/ 173 h 184"/>
                  <a:gd name="T36" fmla="*/ 2 w 431"/>
                  <a:gd name="T37" fmla="*/ 184 h 184"/>
                  <a:gd name="T38" fmla="*/ 29 w 431"/>
                  <a:gd name="T39" fmla="*/ 177 h 184"/>
                  <a:gd name="T40" fmla="*/ 56 w 431"/>
                  <a:gd name="T41" fmla="*/ 170 h 184"/>
                  <a:gd name="T42" fmla="*/ 85 w 431"/>
                  <a:gd name="T43" fmla="*/ 162 h 184"/>
                  <a:gd name="T44" fmla="*/ 113 w 431"/>
                  <a:gd name="T45" fmla="*/ 155 h 184"/>
                  <a:gd name="T46" fmla="*/ 142 w 431"/>
                  <a:gd name="T47" fmla="*/ 147 h 184"/>
                  <a:gd name="T48" fmla="*/ 171 w 431"/>
                  <a:gd name="T49" fmla="*/ 138 h 184"/>
                  <a:gd name="T50" fmla="*/ 201 w 431"/>
                  <a:gd name="T51" fmla="*/ 130 h 184"/>
                  <a:gd name="T52" fmla="*/ 230 w 431"/>
                  <a:gd name="T53" fmla="*/ 120 h 184"/>
                  <a:gd name="T54" fmla="*/ 259 w 431"/>
                  <a:gd name="T55" fmla="*/ 110 h 184"/>
                  <a:gd name="T56" fmla="*/ 286 w 431"/>
                  <a:gd name="T57" fmla="*/ 99 h 184"/>
                  <a:gd name="T58" fmla="*/ 312 w 431"/>
                  <a:gd name="T59" fmla="*/ 86 h 184"/>
                  <a:gd name="T60" fmla="*/ 339 w 431"/>
                  <a:gd name="T61" fmla="*/ 74 h 184"/>
                  <a:gd name="T62" fmla="*/ 365 w 431"/>
                  <a:gd name="T63" fmla="*/ 59 h 184"/>
                  <a:gd name="T64" fmla="*/ 387 w 431"/>
                  <a:gd name="T65" fmla="*/ 43 h 184"/>
                  <a:gd name="T66" fmla="*/ 410 w 431"/>
                  <a:gd name="T67" fmla="*/ 25 h 184"/>
                  <a:gd name="T68" fmla="*/ 431 w 431"/>
                  <a:gd name="T69" fmla="*/ 6 h 184"/>
                  <a:gd name="T70" fmla="*/ 431 w 431"/>
                  <a:gd name="T71" fmla="*/ 6 h 184"/>
                  <a:gd name="T72" fmla="*/ 420 w 431"/>
                  <a:gd name="T7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1" h="184">
                    <a:moveTo>
                      <a:pt x="420" y="0"/>
                    </a:moveTo>
                    <a:lnTo>
                      <a:pt x="420" y="0"/>
                    </a:lnTo>
                    <a:lnTo>
                      <a:pt x="402" y="19"/>
                    </a:lnTo>
                    <a:lnTo>
                      <a:pt x="379" y="34"/>
                    </a:lnTo>
                    <a:lnTo>
                      <a:pt x="357" y="50"/>
                    </a:lnTo>
                    <a:lnTo>
                      <a:pt x="333" y="65"/>
                    </a:lnTo>
                    <a:lnTo>
                      <a:pt x="307" y="77"/>
                    </a:lnTo>
                    <a:lnTo>
                      <a:pt x="281" y="90"/>
                    </a:lnTo>
                    <a:lnTo>
                      <a:pt x="253" y="99"/>
                    </a:lnTo>
                    <a:lnTo>
                      <a:pt x="224" y="109"/>
                    </a:lnTo>
                    <a:lnTo>
                      <a:pt x="198" y="119"/>
                    </a:lnTo>
                    <a:lnTo>
                      <a:pt x="168" y="127"/>
                    </a:lnTo>
                    <a:lnTo>
                      <a:pt x="139" y="136"/>
                    </a:lnTo>
                    <a:lnTo>
                      <a:pt x="110" y="144"/>
                    </a:lnTo>
                    <a:lnTo>
                      <a:pt x="83" y="151"/>
                    </a:lnTo>
                    <a:lnTo>
                      <a:pt x="54" y="158"/>
                    </a:lnTo>
                    <a:lnTo>
                      <a:pt x="26" y="165"/>
                    </a:lnTo>
                    <a:lnTo>
                      <a:pt x="0" y="173"/>
                    </a:lnTo>
                    <a:lnTo>
                      <a:pt x="2" y="184"/>
                    </a:lnTo>
                    <a:lnTo>
                      <a:pt x="29" y="177"/>
                    </a:lnTo>
                    <a:lnTo>
                      <a:pt x="56" y="170"/>
                    </a:lnTo>
                    <a:lnTo>
                      <a:pt x="85" y="162"/>
                    </a:lnTo>
                    <a:lnTo>
                      <a:pt x="113" y="155"/>
                    </a:lnTo>
                    <a:lnTo>
                      <a:pt x="142" y="147"/>
                    </a:lnTo>
                    <a:lnTo>
                      <a:pt x="171" y="138"/>
                    </a:lnTo>
                    <a:lnTo>
                      <a:pt x="201" y="130"/>
                    </a:lnTo>
                    <a:lnTo>
                      <a:pt x="230" y="120"/>
                    </a:lnTo>
                    <a:lnTo>
                      <a:pt x="259" y="110"/>
                    </a:lnTo>
                    <a:lnTo>
                      <a:pt x="286" y="99"/>
                    </a:lnTo>
                    <a:lnTo>
                      <a:pt x="312" y="86"/>
                    </a:lnTo>
                    <a:lnTo>
                      <a:pt x="339" y="74"/>
                    </a:lnTo>
                    <a:lnTo>
                      <a:pt x="365" y="59"/>
                    </a:lnTo>
                    <a:lnTo>
                      <a:pt x="387" y="43"/>
                    </a:lnTo>
                    <a:lnTo>
                      <a:pt x="410" y="25"/>
                    </a:lnTo>
                    <a:lnTo>
                      <a:pt x="431" y="6"/>
                    </a:lnTo>
                    <a:lnTo>
                      <a:pt x="431" y="6"/>
                    </a:lnTo>
                    <a:lnTo>
                      <a:pt x="4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71" name="Freeform 679"/>
              <p:cNvSpPr>
                <a:spLocks/>
              </p:cNvSpPr>
              <p:nvPr/>
            </p:nvSpPr>
            <p:spPr bwMode="auto">
              <a:xfrm>
                <a:off x="5133" y="1606"/>
                <a:ext cx="72" cy="50"/>
              </a:xfrm>
              <a:custGeom>
                <a:avLst/>
                <a:gdLst>
                  <a:gd name="T0" fmla="*/ 212 w 217"/>
                  <a:gd name="T1" fmla="*/ 0 h 99"/>
                  <a:gd name="T2" fmla="*/ 212 w 217"/>
                  <a:gd name="T3" fmla="*/ 0 h 99"/>
                  <a:gd name="T4" fmla="*/ 187 w 217"/>
                  <a:gd name="T5" fmla="*/ 9 h 99"/>
                  <a:gd name="T6" fmla="*/ 159 w 217"/>
                  <a:gd name="T7" fmla="*/ 18 h 99"/>
                  <a:gd name="T8" fmla="*/ 130 w 217"/>
                  <a:gd name="T9" fmla="*/ 27 h 99"/>
                  <a:gd name="T10" fmla="*/ 100 w 217"/>
                  <a:gd name="T11" fmla="*/ 36 h 99"/>
                  <a:gd name="T12" fmla="*/ 71 w 217"/>
                  <a:gd name="T13" fmla="*/ 49 h 99"/>
                  <a:gd name="T14" fmla="*/ 45 w 217"/>
                  <a:gd name="T15" fmla="*/ 60 h 99"/>
                  <a:gd name="T16" fmla="*/ 21 w 217"/>
                  <a:gd name="T17" fmla="*/ 74 h 99"/>
                  <a:gd name="T18" fmla="*/ 0 w 217"/>
                  <a:gd name="T19" fmla="*/ 93 h 99"/>
                  <a:gd name="T20" fmla="*/ 11 w 217"/>
                  <a:gd name="T21" fmla="*/ 99 h 99"/>
                  <a:gd name="T22" fmla="*/ 29 w 217"/>
                  <a:gd name="T23" fmla="*/ 83 h 99"/>
                  <a:gd name="T24" fmla="*/ 50 w 217"/>
                  <a:gd name="T25" fmla="*/ 69 h 99"/>
                  <a:gd name="T26" fmla="*/ 76 w 217"/>
                  <a:gd name="T27" fmla="*/ 58 h 99"/>
                  <a:gd name="T28" fmla="*/ 105 w 217"/>
                  <a:gd name="T29" fmla="*/ 47 h 99"/>
                  <a:gd name="T30" fmla="*/ 133 w 217"/>
                  <a:gd name="T31" fmla="*/ 38 h 99"/>
                  <a:gd name="T32" fmla="*/ 162 w 217"/>
                  <a:gd name="T33" fmla="*/ 29 h 99"/>
                  <a:gd name="T34" fmla="*/ 189 w 217"/>
                  <a:gd name="T35" fmla="*/ 20 h 99"/>
                  <a:gd name="T36" fmla="*/ 217 w 217"/>
                  <a:gd name="T37" fmla="*/ 11 h 99"/>
                  <a:gd name="T38" fmla="*/ 217 w 217"/>
                  <a:gd name="T39" fmla="*/ 11 h 99"/>
                  <a:gd name="T40" fmla="*/ 212 w 217"/>
                  <a:gd name="T4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 h="99">
                    <a:moveTo>
                      <a:pt x="212" y="0"/>
                    </a:moveTo>
                    <a:lnTo>
                      <a:pt x="212" y="0"/>
                    </a:lnTo>
                    <a:lnTo>
                      <a:pt x="187" y="9"/>
                    </a:lnTo>
                    <a:lnTo>
                      <a:pt x="159" y="18"/>
                    </a:lnTo>
                    <a:lnTo>
                      <a:pt x="130" y="27"/>
                    </a:lnTo>
                    <a:lnTo>
                      <a:pt x="100" y="36"/>
                    </a:lnTo>
                    <a:lnTo>
                      <a:pt x="71" y="49"/>
                    </a:lnTo>
                    <a:lnTo>
                      <a:pt x="45" y="60"/>
                    </a:lnTo>
                    <a:lnTo>
                      <a:pt x="21" y="74"/>
                    </a:lnTo>
                    <a:lnTo>
                      <a:pt x="0" y="93"/>
                    </a:lnTo>
                    <a:lnTo>
                      <a:pt x="11" y="99"/>
                    </a:lnTo>
                    <a:lnTo>
                      <a:pt x="29" y="83"/>
                    </a:lnTo>
                    <a:lnTo>
                      <a:pt x="50" y="69"/>
                    </a:lnTo>
                    <a:lnTo>
                      <a:pt x="76" y="58"/>
                    </a:lnTo>
                    <a:lnTo>
                      <a:pt x="105" y="47"/>
                    </a:lnTo>
                    <a:lnTo>
                      <a:pt x="133" y="38"/>
                    </a:lnTo>
                    <a:lnTo>
                      <a:pt x="162" y="29"/>
                    </a:lnTo>
                    <a:lnTo>
                      <a:pt x="189" y="20"/>
                    </a:lnTo>
                    <a:lnTo>
                      <a:pt x="217" y="11"/>
                    </a:lnTo>
                    <a:lnTo>
                      <a:pt x="217" y="11"/>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72" name="Freeform 680"/>
              <p:cNvSpPr>
                <a:spLocks/>
              </p:cNvSpPr>
              <p:nvPr/>
            </p:nvSpPr>
            <p:spPr bwMode="auto">
              <a:xfrm>
                <a:off x="5203" y="1499"/>
                <a:ext cx="73" cy="113"/>
              </a:xfrm>
              <a:custGeom>
                <a:avLst/>
                <a:gdLst>
                  <a:gd name="T0" fmla="*/ 211 w 218"/>
                  <a:gd name="T1" fmla="*/ 0 h 224"/>
                  <a:gd name="T2" fmla="*/ 210 w 218"/>
                  <a:gd name="T3" fmla="*/ 2 h 224"/>
                  <a:gd name="T4" fmla="*/ 194 w 218"/>
                  <a:gd name="T5" fmla="*/ 16 h 224"/>
                  <a:gd name="T6" fmla="*/ 180 w 218"/>
                  <a:gd name="T7" fmla="*/ 29 h 224"/>
                  <a:gd name="T8" fmla="*/ 168 w 218"/>
                  <a:gd name="T9" fmla="*/ 44 h 224"/>
                  <a:gd name="T10" fmla="*/ 156 w 218"/>
                  <a:gd name="T11" fmla="*/ 59 h 224"/>
                  <a:gd name="T12" fmla="*/ 144 w 218"/>
                  <a:gd name="T13" fmla="*/ 74 h 224"/>
                  <a:gd name="T14" fmla="*/ 134 w 218"/>
                  <a:gd name="T15" fmla="*/ 90 h 224"/>
                  <a:gd name="T16" fmla="*/ 123 w 218"/>
                  <a:gd name="T17" fmla="*/ 104 h 224"/>
                  <a:gd name="T18" fmla="*/ 111 w 218"/>
                  <a:gd name="T19" fmla="*/ 119 h 224"/>
                  <a:gd name="T20" fmla="*/ 101 w 218"/>
                  <a:gd name="T21" fmla="*/ 134 h 224"/>
                  <a:gd name="T22" fmla="*/ 89 w 218"/>
                  <a:gd name="T23" fmla="*/ 148 h 224"/>
                  <a:gd name="T24" fmla="*/ 77 w 218"/>
                  <a:gd name="T25" fmla="*/ 161 h 224"/>
                  <a:gd name="T26" fmla="*/ 64 w 218"/>
                  <a:gd name="T27" fmla="*/ 175 h 224"/>
                  <a:gd name="T28" fmla="*/ 51 w 218"/>
                  <a:gd name="T29" fmla="*/ 185 h 224"/>
                  <a:gd name="T30" fmla="*/ 35 w 218"/>
                  <a:gd name="T31" fmla="*/ 196 h 224"/>
                  <a:gd name="T32" fmla="*/ 18 w 218"/>
                  <a:gd name="T33" fmla="*/ 206 h 224"/>
                  <a:gd name="T34" fmla="*/ 0 w 218"/>
                  <a:gd name="T35" fmla="*/ 213 h 224"/>
                  <a:gd name="T36" fmla="*/ 5 w 218"/>
                  <a:gd name="T37" fmla="*/ 224 h 224"/>
                  <a:gd name="T38" fmla="*/ 23 w 218"/>
                  <a:gd name="T39" fmla="*/ 215 h 224"/>
                  <a:gd name="T40" fmla="*/ 43 w 218"/>
                  <a:gd name="T41" fmla="*/ 205 h 224"/>
                  <a:gd name="T42" fmla="*/ 59 w 218"/>
                  <a:gd name="T43" fmla="*/ 194 h 224"/>
                  <a:gd name="T44" fmla="*/ 72 w 218"/>
                  <a:gd name="T45" fmla="*/ 181 h 224"/>
                  <a:gd name="T46" fmla="*/ 88 w 218"/>
                  <a:gd name="T47" fmla="*/ 168 h 224"/>
                  <a:gd name="T48" fmla="*/ 100 w 218"/>
                  <a:gd name="T49" fmla="*/ 154 h 224"/>
                  <a:gd name="T50" fmla="*/ 111 w 218"/>
                  <a:gd name="T51" fmla="*/ 141 h 224"/>
                  <a:gd name="T52" fmla="*/ 122 w 218"/>
                  <a:gd name="T53" fmla="*/ 124 h 224"/>
                  <a:gd name="T54" fmla="*/ 134 w 218"/>
                  <a:gd name="T55" fmla="*/ 110 h 224"/>
                  <a:gd name="T56" fmla="*/ 144 w 218"/>
                  <a:gd name="T57" fmla="*/ 95 h 224"/>
                  <a:gd name="T58" fmla="*/ 155 w 218"/>
                  <a:gd name="T59" fmla="*/ 79 h 224"/>
                  <a:gd name="T60" fmla="*/ 167 w 218"/>
                  <a:gd name="T61" fmla="*/ 65 h 224"/>
                  <a:gd name="T62" fmla="*/ 178 w 218"/>
                  <a:gd name="T63" fmla="*/ 51 h 224"/>
                  <a:gd name="T64" fmla="*/ 190 w 218"/>
                  <a:gd name="T65" fmla="*/ 36 h 224"/>
                  <a:gd name="T66" fmla="*/ 205 w 218"/>
                  <a:gd name="T67" fmla="*/ 22 h 224"/>
                  <a:gd name="T68" fmla="*/ 218 w 218"/>
                  <a:gd name="T69" fmla="*/ 9 h 224"/>
                  <a:gd name="T70" fmla="*/ 217 w 218"/>
                  <a:gd name="T71" fmla="*/ 11 h 224"/>
                  <a:gd name="T72" fmla="*/ 211 w 218"/>
                  <a:gd name="T73" fmla="*/ 0 h 224"/>
                  <a:gd name="T74" fmla="*/ 210 w 218"/>
                  <a:gd name="T75" fmla="*/ 1 h 224"/>
                  <a:gd name="T76" fmla="*/ 210 w 218"/>
                  <a:gd name="T77" fmla="*/ 2 h 224"/>
                  <a:gd name="T78" fmla="*/ 211 w 218"/>
                  <a:gd name="T7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4">
                    <a:moveTo>
                      <a:pt x="211" y="0"/>
                    </a:moveTo>
                    <a:lnTo>
                      <a:pt x="210" y="2"/>
                    </a:lnTo>
                    <a:lnTo>
                      <a:pt x="194" y="16"/>
                    </a:lnTo>
                    <a:lnTo>
                      <a:pt x="180" y="29"/>
                    </a:lnTo>
                    <a:lnTo>
                      <a:pt x="168" y="44"/>
                    </a:lnTo>
                    <a:lnTo>
                      <a:pt x="156" y="59"/>
                    </a:lnTo>
                    <a:lnTo>
                      <a:pt x="144" y="74"/>
                    </a:lnTo>
                    <a:lnTo>
                      <a:pt x="134" y="90"/>
                    </a:lnTo>
                    <a:lnTo>
                      <a:pt x="123" y="104"/>
                    </a:lnTo>
                    <a:lnTo>
                      <a:pt x="111" y="119"/>
                    </a:lnTo>
                    <a:lnTo>
                      <a:pt x="101" y="134"/>
                    </a:lnTo>
                    <a:lnTo>
                      <a:pt x="89" y="148"/>
                    </a:lnTo>
                    <a:lnTo>
                      <a:pt x="77" y="161"/>
                    </a:lnTo>
                    <a:lnTo>
                      <a:pt x="64" y="175"/>
                    </a:lnTo>
                    <a:lnTo>
                      <a:pt x="51" y="185"/>
                    </a:lnTo>
                    <a:lnTo>
                      <a:pt x="35" y="196"/>
                    </a:lnTo>
                    <a:lnTo>
                      <a:pt x="18" y="206"/>
                    </a:lnTo>
                    <a:lnTo>
                      <a:pt x="0" y="213"/>
                    </a:lnTo>
                    <a:lnTo>
                      <a:pt x="5" y="224"/>
                    </a:lnTo>
                    <a:lnTo>
                      <a:pt x="23" y="215"/>
                    </a:lnTo>
                    <a:lnTo>
                      <a:pt x="43" y="205"/>
                    </a:lnTo>
                    <a:lnTo>
                      <a:pt x="59" y="194"/>
                    </a:lnTo>
                    <a:lnTo>
                      <a:pt x="72" y="181"/>
                    </a:lnTo>
                    <a:lnTo>
                      <a:pt x="88" y="168"/>
                    </a:lnTo>
                    <a:lnTo>
                      <a:pt x="100" y="154"/>
                    </a:lnTo>
                    <a:lnTo>
                      <a:pt x="111" y="141"/>
                    </a:lnTo>
                    <a:lnTo>
                      <a:pt x="122" y="124"/>
                    </a:lnTo>
                    <a:lnTo>
                      <a:pt x="134" y="110"/>
                    </a:lnTo>
                    <a:lnTo>
                      <a:pt x="144" y="95"/>
                    </a:lnTo>
                    <a:lnTo>
                      <a:pt x="155" y="79"/>
                    </a:lnTo>
                    <a:lnTo>
                      <a:pt x="167" y="65"/>
                    </a:lnTo>
                    <a:lnTo>
                      <a:pt x="178" y="51"/>
                    </a:lnTo>
                    <a:lnTo>
                      <a:pt x="190" y="36"/>
                    </a:lnTo>
                    <a:lnTo>
                      <a:pt x="205" y="22"/>
                    </a:lnTo>
                    <a:lnTo>
                      <a:pt x="218" y="9"/>
                    </a:lnTo>
                    <a:lnTo>
                      <a:pt x="217" y="11"/>
                    </a:lnTo>
                    <a:lnTo>
                      <a:pt x="211" y="0"/>
                    </a:lnTo>
                    <a:lnTo>
                      <a:pt x="210" y="1"/>
                    </a:lnTo>
                    <a:lnTo>
                      <a:pt x="210" y="2"/>
                    </a:lnTo>
                    <a:lnTo>
                      <a:pt x="2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73" name="Freeform 681"/>
              <p:cNvSpPr>
                <a:spLocks/>
              </p:cNvSpPr>
              <p:nvPr/>
            </p:nvSpPr>
            <p:spPr bwMode="auto">
              <a:xfrm>
                <a:off x="5273" y="1498"/>
                <a:ext cx="9" cy="38"/>
              </a:xfrm>
              <a:custGeom>
                <a:avLst/>
                <a:gdLst>
                  <a:gd name="T0" fmla="*/ 13 w 27"/>
                  <a:gd name="T1" fmla="*/ 66 h 74"/>
                  <a:gd name="T2" fmla="*/ 13 w 27"/>
                  <a:gd name="T3" fmla="*/ 65 h 74"/>
                  <a:gd name="T4" fmla="*/ 13 w 27"/>
                  <a:gd name="T5" fmla="*/ 64 h 74"/>
                  <a:gd name="T6" fmla="*/ 15 w 27"/>
                  <a:gd name="T7" fmla="*/ 55 h 74"/>
                  <a:gd name="T8" fmla="*/ 19 w 27"/>
                  <a:gd name="T9" fmla="*/ 43 h 74"/>
                  <a:gd name="T10" fmla="*/ 23 w 27"/>
                  <a:gd name="T11" fmla="*/ 30 h 74"/>
                  <a:gd name="T12" fmla="*/ 27 w 27"/>
                  <a:gd name="T13" fmla="*/ 18 h 74"/>
                  <a:gd name="T14" fmla="*/ 27 w 27"/>
                  <a:gd name="T15" fmla="*/ 9 h 74"/>
                  <a:gd name="T16" fmla="*/ 17 w 27"/>
                  <a:gd name="T17" fmla="*/ 0 h 74"/>
                  <a:gd name="T18" fmla="*/ 2 w 27"/>
                  <a:gd name="T19" fmla="*/ 2 h 74"/>
                  <a:gd name="T20" fmla="*/ 8 w 27"/>
                  <a:gd name="T21" fmla="*/ 13 h 74"/>
                  <a:gd name="T22" fmla="*/ 17 w 27"/>
                  <a:gd name="T23" fmla="*/ 11 h 74"/>
                  <a:gd name="T24" fmla="*/ 14 w 27"/>
                  <a:gd name="T25" fmla="*/ 11 h 74"/>
                  <a:gd name="T26" fmla="*/ 14 w 27"/>
                  <a:gd name="T27" fmla="*/ 18 h 74"/>
                  <a:gd name="T28" fmla="*/ 10 w 27"/>
                  <a:gd name="T29" fmla="*/ 28 h 74"/>
                  <a:gd name="T30" fmla="*/ 6 w 27"/>
                  <a:gd name="T31" fmla="*/ 40 h 74"/>
                  <a:gd name="T32" fmla="*/ 2 w 27"/>
                  <a:gd name="T33" fmla="*/ 53 h 74"/>
                  <a:gd name="T34" fmla="*/ 0 w 27"/>
                  <a:gd name="T35" fmla="*/ 64 h 74"/>
                  <a:gd name="T36" fmla="*/ 5 w 27"/>
                  <a:gd name="T37" fmla="*/ 74 h 74"/>
                  <a:gd name="T38" fmla="*/ 5 w 27"/>
                  <a:gd name="T39" fmla="*/ 73 h 74"/>
                  <a:gd name="T40" fmla="*/ 13 w 27"/>
                  <a:gd name="T41"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74">
                    <a:moveTo>
                      <a:pt x="13" y="66"/>
                    </a:moveTo>
                    <a:lnTo>
                      <a:pt x="13" y="65"/>
                    </a:lnTo>
                    <a:lnTo>
                      <a:pt x="13" y="64"/>
                    </a:lnTo>
                    <a:lnTo>
                      <a:pt x="15" y="55"/>
                    </a:lnTo>
                    <a:lnTo>
                      <a:pt x="19" y="43"/>
                    </a:lnTo>
                    <a:lnTo>
                      <a:pt x="23" y="30"/>
                    </a:lnTo>
                    <a:lnTo>
                      <a:pt x="27" y="18"/>
                    </a:lnTo>
                    <a:lnTo>
                      <a:pt x="27" y="9"/>
                    </a:lnTo>
                    <a:lnTo>
                      <a:pt x="17" y="0"/>
                    </a:lnTo>
                    <a:lnTo>
                      <a:pt x="2" y="2"/>
                    </a:lnTo>
                    <a:lnTo>
                      <a:pt x="8" y="13"/>
                    </a:lnTo>
                    <a:lnTo>
                      <a:pt x="17" y="11"/>
                    </a:lnTo>
                    <a:lnTo>
                      <a:pt x="14" y="11"/>
                    </a:lnTo>
                    <a:lnTo>
                      <a:pt x="14" y="18"/>
                    </a:lnTo>
                    <a:lnTo>
                      <a:pt x="10" y="28"/>
                    </a:lnTo>
                    <a:lnTo>
                      <a:pt x="6" y="40"/>
                    </a:lnTo>
                    <a:lnTo>
                      <a:pt x="2" y="53"/>
                    </a:lnTo>
                    <a:lnTo>
                      <a:pt x="0" y="64"/>
                    </a:lnTo>
                    <a:lnTo>
                      <a:pt x="5" y="74"/>
                    </a:lnTo>
                    <a:lnTo>
                      <a:pt x="5" y="73"/>
                    </a:lnTo>
                    <a:lnTo>
                      <a:pt x="13"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74" name="Freeform 682"/>
              <p:cNvSpPr>
                <a:spLocks/>
              </p:cNvSpPr>
              <p:nvPr/>
            </p:nvSpPr>
            <p:spPr bwMode="auto">
              <a:xfrm>
                <a:off x="5275" y="1512"/>
                <a:ext cx="44" cy="27"/>
              </a:xfrm>
              <a:custGeom>
                <a:avLst/>
                <a:gdLst>
                  <a:gd name="T0" fmla="*/ 133 w 133"/>
                  <a:gd name="T1" fmla="*/ 13 h 54"/>
                  <a:gd name="T2" fmla="*/ 133 w 133"/>
                  <a:gd name="T3" fmla="*/ 13 h 54"/>
                  <a:gd name="T4" fmla="*/ 115 w 133"/>
                  <a:gd name="T5" fmla="*/ 0 h 54"/>
                  <a:gd name="T6" fmla="*/ 96 w 133"/>
                  <a:gd name="T7" fmla="*/ 0 h 54"/>
                  <a:gd name="T8" fmla="*/ 79 w 133"/>
                  <a:gd name="T9" fmla="*/ 9 h 54"/>
                  <a:gd name="T10" fmla="*/ 64 w 133"/>
                  <a:gd name="T11" fmla="*/ 20 h 54"/>
                  <a:gd name="T12" fmla="*/ 48 w 133"/>
                  <a:gd name="T13" fmla="*/ 33 h 54"/>
                  <a:gd name="T14" fmla="*/ 34 w 133"/>
                  <a:gd name="T15" fmla="*/ 40 h 54"/>
                  <a:gd name="T16" fmla="*/ 21 w 133"/>
                  <a:gd name="T17" fmla="*/ 43 h 54"/>
                  <a:gd name="T18" fmla="*/ 8 w 133"/>
                  <a:gd name="T19" fmla="*/ 38 h 54"/>
                  <a:gd name="T20" fmla="*/ 0 w 133"/>
                  <a:gd name="T21" fmla="*/ 45 h 54"/>
                  <a:gd name="T22" fmla="*/ 21 w 133"/>
                  <a:gd name="T23" fmla="*/ 54 h 54"/>
                  <a:gd name="T24" fmla="*/ 39 w 133"/>
                  <a:gd name="T25" fmla="*/ 52 h 54"/>
                  <a:gd name="T26" fmla="*/ 56 w 133"/>
                  <a:gd name="T27" fmla="*/ 42 h 54"/>
                  <a:gd name="T28" fmla="*/ 72 w 133"/>
                  <a:gd name="T29" fmla="*/ 29 h 54"/>
                  <a:gd name="T30" fmla="*/ 87 w 133"/>
                  <a:gd name="T31" fmla="*/ 18 h 54"/>
                  <a:gd name="T32" fmla="*/ 98 w 133"/>
                  <a:gd name="T33" fmla="*/ 11 h 54"/>
                  <a:gd name="T34" fmla="*/ 110 w 133"/>
                  <a:gd name="T35" fmla="*/ 11 h 54"/>
                  <a:gd name="T36" fmla="*/ 122 w 133"/>
                  <a:gd name="T37" fmla="*/ 20 h 54"/>
                  <a:gd name="T38" fmla="*/ 122 w 133"/>
                  <a:gd name="T39" fmla="*/ 20 h 54"/>
                  <a:gd name="T40" fmla="*/ 133 w 133"/>
                  <a:gd name="T41"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54">
                    <a:moveTo>
                      <a:pt x="133" y="13"/>
                    </a:moveTo>
                    <a:lnTo>
                      <a:pt x="133" y="13"/>
                    </a:lnTo>
                    <a:lnTo>
                      <a:pt x="115" y="0"/>
                    </a:lnTo>
                    <a:lnTo>
                      <a:pt x="96" y="0"/>
                    </a:lnTo>
                    <a:lnTo>
                      <a:pt x="79" y="9"/>
                    </a:lnTo>
                    <a:lnTo>
                      <a:pt x="64" y="20"/>
                    </a:lnTo>
                    <a:lnTo>
                      <a:pt x="48" y="33"/>
                    </a:lnTo>
                    <a:lnTo>
                      <a:pt x="34" y="40"/>
                    </a:lnTo>
                    <a:lnTo>
                      <a:pt x="21" y="43"/>
                    </a:lnTo>
                    <a:lnTo>
                      <a:pt x="8" y="38"/>
                    </a:lnTo>
                    <a:lnTo>
                      <a:pt x="0" y="45"/>
                    </a:lnTo>
                    <a:lnTo>
                      <a:pt x="21" y="54"/>
                    </a:lnTo>
                    <a:lnTo>
                      <a:pt x="39" y="52"/>
                    </a:lnTo>
                    <a:lnTo>
                      <a:pt x="56" y="42"/>
                    </a:lnTo>
                    <a:lnTo>
                      <a:pt x="72" y="29"/>
                    </a:lnTo>
                    <a:lnTo>
                      <a:pt x="87" y="18"/>
                    </a:lnTo>
                    <a:lnTo>
                      <a:pt x="98" y="11"/>
                    </a:lnTo>
                    <a:lnTo>
                      <a:pt x="110" y="11"/>
                    </a:lnTo>
                    <a:lnTo>
                      <a:pt x="122" y="20"/>
                    </a:lnTo>
                    <a:lnTo>
                      <a:pt x="122" y="20"/>
                    </a:lnTo>
                    <a:lnTo>
                      <a:pt x="13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75" name="Freeform 683"/>
              <p:cNvSpPr>
                <a:spLocks/>
              </p:cNvSpPr>
              <p:nvPr/>
            </p:nvSpPr>
            <p:spPr bwMode="auto">
              <a:xfrm>
                <a:off x="5299" y="1519"/>
                <a:ext cx="25" cy="72"/>
              </a:xfrm>
              <a:custGeom>
                <a:avLst/>
                <a:gdLst>
                  <a:gd name="T0" fmla="*/ 3 w 76"/>
                  <a:gd name="T1" fmla="*/ 145 h 145"/>
                  <a:gd name="T2" fmla="*/ 3 w 76"/>
                  <a:gd name="T3" fmla="*/ 145 h 145"/>
                  <a:gd name="T4" fmla="*/ 24 w 76"/>
                  <a:gd name="T5" fmla="*/ 136 h 145"/>
                  <a:gd name="T6" fmla="*/ 41 w 76"/>
                  <a:gd name="T7" fmla="*/ 122 h 145"/>
                  <a:gd name="T8" fmla="*/ 57 w 76"/>
                  <a:gd name="T9" fmla="*/ 105 h 145"/>
                  <a:gd name="T10" fmla="*/ 68 w 76"/>
                  <a:gd name="T11" fmla="*/ 85 h 145"/>
                  <a:gd name="T12" fmla="*/ 75 w 76"/>
                  <a:gd name="T13" fmla="*/ 64 h 145"/>
                  <a:gd name="T14" fmla="*/ 76 w 76"/>
                  <a:gd name="T15" fmla="*/ 42 h 145"/>
                  <a:gd name="T16" fmla="*/ 72 w 76"/>
                  <a:gd name="T17" fmla="*/ 21 h 145"/>
                  <a:gd name="T18" fmla="*/ 61 w 76"/>
                  <a:gd name="T19" fmla="*/ 0 h 145"/>
                  <a:gd name="T20" fmla="*/ 50 w 76"/>
                  <a:gd name="T21" fmla="*/ 7 h 145"/>
                  <a:gd name="T22" fmla="*/ 59 w 76"/>
                  <a:gd name="T23" fmla="*/ 23 h 145"/>
                  <a:gd name="T24" fmla="*/ 63 w 76"/>
                  <a:gd name="T25" fmla="*/ 42 h 145"/>
                  <a:gd name="T26" fmla="*/ 62 w 76"/>
                  <a:gd name="T27" fmla="*/ 64 h 145"/>
                  <a:gd name="T28" fmla="*/ 55 w 76"/>
                  <a:gd name="T29" fmla="*/ 83 h 145"/>
                  <a:gd name="T30" fmla="*/ 46 w 76"/>
                  <a:gd name="T31" fmla="*/ 101 h 145"/>
                  <a:gd name="T32" fmla="*/ 33 w 76"/>
                  <a:gd name="T33" fmla="*/ 115 h 145"/>
                  <a:gd name="T34" fmla="*/ 16 w 76"/>
                  <a:gd name="T35" fmla="*/ 127 h 145"/>
                  <a:gd name="T36" fmla="*/ 0 w 76"/>
                  <a:gd name="T37" fmla="*/ 133 h 145"/>
                  <a:gd name="T38" fmla="*/ 0 w 76"/>
                  <a:gd name="T39" fmla="*/ 133 h 145"/>
                  <a:gd name="T40" fmla="*/ 3 w 76"/>
                  <a:gd name="T41"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45">
                    <a:moveTo>
                      <a:pt x="3" y="145"/>
                    </a:moveTo>
                    <a:lnTo>
                      <a:pt x="3" y="145"/>
                    </a:lnTo>
                    <a:lnTo>
                      <a:pt x="24" y="136"/>
                    </a:lnTo>
                    <a:lnTo>
                      <a:pt x="41" y="122"/>
                    </a:lnTo>
                    <a:lnTo>
                      <a:pt x="57" y="105"/>
                    </a:lnTo>
                    <a:lnTo>
                      <a:pt x="68" y="85"/>
                    </a:lnTo>
                    <a:lnTo>
                      <a:pt x="75" y="64"/>
                    </a:lnTo>
                    <a:lnTo>
                      <a:pt x="76" y="42"/>
                    </a:lnTo>
                    <a:lnTo>
                      <a:pt x="72" y="21"/>
                    </a:lnTo>
                    <a:lnTo>
                      <a:pt x="61" y="0"/>
                    </a:lnTo>
                    <a:lnTo>
                      <a:pt x="50" y="7"/>
                    </a:lnTo>
                    <a:lnTo>
                      <a:pt x="59" y="23"/>
                    </a:lnTo>
                    <a:lnTo>
                      <a:pt x="63" y="42"/>
                    </a:lnTo>
                    <a:lnTo>
                      <a:pt x="62" y="64"/>
                    </a:lnTo>
                    <a:lnTo>
                      <a:pt x="55" y="83"/>
                    </a:lnTo>
                    <a:lnTo>
                      <a:pt x="46" y="101"/>
                    </a:lnTo>
                    <a:lnTo>
                      <a:pt x="33" y="115"/>
                    </a:lnTo>
                    <a:lnTo>
                      <a:pt x="16" y="127"/>
                    </a:lnTo>
                    <a:lnTo>
                      <a:pt x="0" y="133"/>
                    </a:lnTo>
                    <a:lnTo>
                      <a:pt x="0" y="133"/>
                    </a:lnTo>
                    <a:lnTo>
                      <a:pt x="3"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76" name="Freeform 684"/>
              <p:cNvSpPr>
                <a:spLocks/>
              </p:cNvSpPr>
              <p:nvPr/>
            </p:nvSpPr>
            <p:spPr bwMode="auto">
              <a:xfrm>
                <a:off x="5169" y="1586"/>
                <a:ext cx="131" cy="123"/>
              </a:xfrm>
              <a:custGeom>
                <a:avLst/>
                <a:gdLst>
                  <a:gd name="T0" fmla="*/ 5 w 393"/>
                  <a:gd name="T1" fmla="*/ 246 h 246"/>
                  <a:gd name="T2" fmla="*/ 5 w 393"/>
                  <a:gd name="T3" fmla="*/ 246 h 246"/>
                  <a:gd name="T4" fmla="*/ 31 w 393"/>
                  <a:gd name="T5" fmla="*/ 233 h 246"/>
                  <a:gd name="T6" fmla="*/ 55 w 393"/>
                  <a:gd name="T7" fmla="*/ 218 h 246"/>
                  <a:gd name="T8" fmla="*/ 76 w 393"/>
                  <a:gd name="T9" fmla="*/ 203 h 246"/>
                  <a:gd name="T10" fmla="*/ 96 w 393"/>
                  <a:gd name="T11" fmla="*/ 187 h 246"/>
                  <a:gd name="T12" fmla="*/ 116 w 393"/>
                  <a:gd name="T13" fmla="*/ 170 h 246"/>
                  <a:gd name="T14" fmla="*/ 135 w 393"/>
                  <a:gd name="T15" fmla="*/ 153 h 246"/>
                  <a:gd name="T16" fmla="*/ 155 w 393"/>
                  <a:gd name="T17" fmla="*/ 136 h 246"/>
                  <a:gd name="T18" fmla="*/ 175 w 393"/>
                  <a:gd name="T19" fmla="*/ 119 h 246"/>
                  <a:gd name="T20" fmla="*/ 194 w 393"/>
                  <a:gd name="T21" fmla="*/ 104 h 246"/>
                  <a:gd name="T22" fmla="*/ 217 w 393"/>
                  <a:gd name="T23" fmla="*/ 88 h 246"/>
                  <a:gd name="T24" fmla="*/ 240 w 393"/>
                  <a:gd name="T25" fmla="*/ 73 h 246"/>
                  <a:gd name="T26" fmla="*/ 264 w 393"/>
                  <a:gd name="T27" fmla="*/ 58 h 246"/>
                  <a:gd name="T28" fmla="*/ 292 w 393"/>
                  <a:gd name="T29" fmla="*/ 44 h 246"/>
                  <a:gd name="T30" fmla="*/ 323 w 393"/>
                  <a:gd name="T31" fmla="*/ 33 h 246"/>
                  <a:gd name="T32" fmla="*/ 355 w 393"/>
                  <a:gd name="T33" fmla="*/ 22 h 246"/>
                  <a:gd name="T34" fmla="*/ 393 w 393"/>
                  <a:gd name="T35" fmla="*/ 12 h 246"/>
                  <a:gd name="T36" fmla="*/ 390 w 393"/>
                  <a:gd name="T37" fmla="*/ 0 h 246"/>
                  <a:gd name="T38" fmla="*/ 352 w 393"/>
                  <a:gd name="T39" fmla="*/ 11 h 246"/>
                  <a:gd name="T40" fmla="*/ 318 w 393"/>
                  <a:gd name="T41" fmla="*/ 22 h 246"/>
                  <a:gd name="T42" fmla="*/ 286 w 393"/>
                  <a:gd name="T43" fmla="*/ 35 h 246"/>
                  <a:gd name="T44" fmla="*/ 259 w 393"/>
                  <a:gd name="T45" fmla="*/ 49 h 246"/>
                  <a:gd name="T46" fmla="*/ 232 w 393"/>
                  <a:gd name="T47" fmla="*/ 64 h 246"/>
                  <a:gd name="T48" fmla="*/ 209 w 393"/>
                  <a:gd name="T49" fmla="*/ 79 h 246"/>
                  <a:gd name="T50" fmla="*/ 187 w 393"/>
                  <a:gd name="T51" fmla="*/ 95 h 246"/>
                  <a:gd name="T52" fmla="*/ 167 w 393"/>
                  <a:gd name="T53" fmla="*/ 112 h 246"/>
                  <a:gd name="T54" fmla="*/ 147 w 393"/>
                  <a:gd name="T55" fmla="*/ 129 h 246"/>
                  <a:gd name="T56" fmla="*/ 127 w 393"/>
                  <a:gd name="T57" fmla="*/ 146 h 246"/>
                  <a:gd name="T58" fmla="*/ 108 w 393"/>
                  <a:gd name="T59" fmla="*/ 163 h 246"/>
                  <a:gd name="T60" fmla="*/ 88 w 393"/>
                  <a:gd name="T61" fmla="*/ 180 h 246"/>
                  <a:gd name="T62" fmla="*/ 68 w 393"/>
                  <a:gd name="T63" fmla="*/ 194 h 246"/>
                  <a:gd name="T64" fmla="*/ 47 w 393"/>
                  <a:gd name="T65" fmla="*/ 209 h 246"/>
                  <a:gd name="T66" fmla="*/ 24 w 393"/>
                  <a:gd name="T67" fmla="*/ 224 h 246"/>
                  <a:gd name="T68" fmla="*/ 0 w 393"/>
                  <a:gd name="T69" fmla="*/ 237 h 246"/>
                  <a:gd name="T70" fmla="*/ 0 w 393"/>
                  <a:gd name="T71" fmla="*/ 237 h 246"/>
                  <a:gd name="T72" fmla="*/ 5 w 393"/>
                  <a:gd name="T7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3" h="246">
                    <a:moveTo>
                      <a:pt x="5" y="246"/>
                    </a:moveTo>
                    <a:lnTo>
                      <a:pt x="5" y="246"/>
                    </a:lnTo>
                    <a:lnTo>
                      <a:pt x="31" y="233"/>
                    </a:lnTo>
                    <a:lnTo>
                      <a:pt x="55" y="218"/>
                    </a:lnTo>
                    <a:lnTo>
                      <a:pt x="76" y="203"/>
                    </a:lnTo>
                    <a:lnTo>
                      <a:pt x="96" y="187"/>
                    </a:lnTo>
                    <a:lnTo>
                      <a:pt x="116" y="170"/>
                    </a:lnTo>
                    <a:lnTo>
                      <a:pt x="135" y="153"/>
                    </a:lnTo>
                    <a:lnTo>
                      <a:pt x="155" y="136"/>
                    </a:lnTo>
                    <a:lnTo>
                      <a:pt x="175" y="119"/>
                    </a:lnTo>
                    <a:lnTo>
                      <a:pt x="194" y="104"/>
                    </a:lnTo>
                    <a:lnTo>
                      <a:pt x="217" y="88"/>
                    </a:lnTo>
                    <a:lnTo>
                      <a:pt x="240" y="73"/>
                    </a:lnTo>
                    <a:lnTo>
                      <a:pt x="264" y="58"/>
                    </a:lnTo>
                    <a:lnTo>
                      <a:pt x="292" y="44"/>
                    </a:lnTo>
                    <a:lnTo>
                      <a:pt x="323" y="33"/>
                    </a:lnTo>
                    <a:lnTo>
                      <a:pt x="355" y="22"/>
                    </a:lnTo>
                    <a:lnTo>
                      <a:pt x="393" y="12"/>
                    </a:lnTo>
                    <a:lnTo>
                      <a:pt x="390" y="0"/>
                    </a:lnTo>
                    <a:lnTo>
                      <a:pt x="352" y="11"/>
                    </a:lnTo>
                    <a:lnTo>
                      <a:pt x="318" y="22"/>
                    </a:lnTo>
                    <a:lnTo>
                      <a:pt x="286" y="35"/>
                    </a:lnTo>
                    <a:lnTo>
                      <a:pt x="259" y="49"/>
                    </a:lnTo>
                    <a:lnTo>
                      <a:pt x="232" y="64"/>
                    </a:lnTo>
                    <a:lnTo>
                      <a:pt x="209" y="79"/>
                    </a:lnTo>
                    <a:lnTo>
                      <a:pt x="187" y="95"/>
                    </a:lnTo>
                    <a:lnTo>
                      <a:pt x="167" y="112"/>
                    </a:lnTo>
                    <a:lnTo>
                      <a:pt x="147" y="129"/>
                    </a:lnTo>
                    <a:lnTo>
                      <a:pt x="127" y="146"/>
                    </a:lnTo>
                    <a:lnTo>
                      <a:pt x="108" y="163"/>
                    </a:lnTo>
                    <a:lnTo>
                      <a:pt x="88" y="180"/>
                    </a:lnTo>
                    <a:lnTo>
                      <a:pt x="68" y="194"/>
                    </a:lnTo>
                    <a:lnTo>
                      <a:pt x="47" y="209"/>
                    </a:lnTo>
                    <a:lnTo>
                      <a:pt x="24" y="224"/>
                    </a:lnTo>
                    <a:lnTo>
                      <a:pt x="0" y="237"/>
                    </a:lnTo>
                    <a:lnTo>
                      <a:pt x="0" y="237"/>
                    </a:lnTo>
                    <a:lnTo>
                      <a:pt x="5"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77" name="Freeform 685"/>
              <p:cNvSpPr>
                <a:spLocks/>
              </p:cNvSpPr>
              <p:nvPr/>
            </p:nvSpPr>
            <p:spPr bwMode="auto">
              <a:xfrm>
                <a:off x="5081" y="1704"/>
                <a:ext cx="89" cy="72"/>
              </a:xfrm>
              <a:custGeom>
                <a:avLst/>
                <a:gdLst>
                  <a:gd name="T0" fmla="*/ 13 w 269"/>
                  <a:gd name="T1" fmla="*/ 140 h 145"/>
                  <a:gd name="T2" fmla="*/ 9 w 269"/>
                  <a:gd name="T3" fmla="*/ 145 h 145"/>
                  <a:gd name="T4" fmla="*/ 26 w 269"/>
                  <a:gd name="T5" fmla="*/ 137 h 145"/>
                  <a:gd name="T6" fmla="*/ 42 w 269"/>
                  <a:gd name="T7" fmla="*/ 129 h 145"/>
                  <a:gd name="T8" fmla="*/ 59 w 269"/>
                  <a:gd name="T9" fmla="*/ 121 h 145"/>
                  <a:gd name="T10" fmla="*/ 75 w 269"/>
                  <a:gd name="T11" fmla="*/ 113 h 145"/>
                  <a:gd name="T12" fmla="*/ 91 w 269"/>
                  <a:gd name="T13" fmla="*/ 105 h 145"/>
                  <a:gd name="T14" fmla="*/ 108 w 269"/>
                  <a:gd name="T15" fmla="*/ 96 h 145"/>
                  <a:gd name="T16" fmla="*/ 125 w 269"/>
                  <a:gd name="T17" fmla="*/ 87 h 145"/>
                  <a:gd name="T18" fmla="*/ 139 w 269"/>
                  <a:gd name="T19" fmla="*/ 78 h 145"/>
                  <a:gd name="T20" fmla="*/ 155 w 269"/>
                  <a:gd name="T21" fmla="*/ 70 h 145"/>
                  <a:gd name="T22" fmla="*/ 171 w 269"/>
                  <a:gd name="T23" fmla="*/ 61 h 145"/>
                  <a:gd name="T24" fmla="*/ 188 w 269"/>
                  <a:gd name="T25" fmla="*/ 52 h 145"/>
                  <a:gd name="T26" fmla="*/ 204 w 269"/>
                  <a:gd name="T27" fmla="*/ 43 h 145"/>
                  <a:gd name="T28" fmla="*/ 219 w 269"/>
                  <a:gd name="T29" fmla="*/ 35 h 145"/>
                  <a:gd name="T30" fmla="*/ 236 w 269"/>
                  <a:gd name="T31" fmla="*/ 26 h 145"/>
                  <a:gd name="T32" fmla="*/ 252 w 269"/>
                  <a:gd name="T33" fmla="*/ 17 h 145"/>
                  <a:gd name="T34" fmla="*/ 269 w 269"/>
                  <a:gd name="T35" fmla="*/ 9 h 145"/>
                  <a:gd name="T36" fmla="*/ 264 w 269"/>
                  <a:gd name="T37" fmla="*/ 0 h 145"/>
                  <a:gd name="T38" fmla="*/ 247 w 269"/>
                  <a:gd name="T39" fmla="*/ 8 h 145"/>
                  <a:gd name="T40" fmla="*/ 231 w 269"/>
                  <a:gd name="T41" fmla="*/ 17 h 145"/>
                  <a:gd name="T42" fmla="*/ 214 w 269"/>
                  <a:gd name="T43" fmla="*/ 26 h 145"/>
                  <a:gd name="T44" fmla="*/ 198 w 269"/>
                  <a:gd name="T45" fmla="*/ 34 h 145"/>
                  <a:gd name="T46" fmla="*/ 182 w 269"/>
                  <a:gd name="T47" fmla="*/ 43 h 145"/>
                  <a:gd name="T48" fmla="*/ 165 w 269"/>
                  <a:gd name="T49" fmla="*/ 52 h 145"/>
                  <a:gd name="T50" fmla="*/ 150 w 269"/>
                  <a:gd name="T51" fmla="*/ 61 h 145"/>
                  <a:gd name="T52" fmla="*/ 134 w 269"/>
                  <a:gd name="T53" fmla="*/ 69 h 145"/>
                  <a:gd name="T54" fmla="*/ 117 w 269"/>
                  <a:gd name="T55" fmla="*/ 78 h 145"/>
                  <a:gd name="T56" fmla="*/ 102 w 269"/>
                  <a:gd name="T57" fmla="*/ 87 h 145"/>
                  <a:gd name="T58" fmla="*/ 85 w 269"/>
                  <a:gd name="T59" fmla="*/ 96 h 145"/>
                  <a:gd name="T60" fmla="*/ 69 w 269"/>
                  <a:gd name="T61" fmla="*/ 104 h 145"/>
                  <a:gd name="T62" fmla="*/ 54 w 269"/>
                  <a:gd name="T63" fmla="*/ 112 h 145"/>
                  <a:gd name="T64" fmla="*/ 37 w 269"/>
                  <a:gd name="T65" fmla="*/ 120 h 145"/>
                  <a:gd name="T66" fmla="*/ 21 w 269"/>
                  <a:gd name="T67" fmla="*/ 128 h 145"/>
                  <a:gd name="T68" fmla="*/ 4 w 269"/>
                  <a:gd name="T69" fmla="*/ 136 h 145"/>
                  <a:gd name="T70" fmla="*/ 0 w 269"/>
                  <a:gd name="T71" fmla="*/ 140 h 145"/>
                  <a:gd name="T72" fmla="*/ 4 w 269"/>
                  <a:gd name="T73" fmla="*/ 136 h 145"/>
                  <a:gd name="T74" fmla="*/ 0 w 269"/>
                  <a:gd name="T75" fmla="*/ 137 h 145"/>
                  <a:gd name="T76" fmla="*/ 0 w 269"/>
                  <a:gd name="T77" fmla="*/ 140 h 145"/>
                  <a:gd name="T78" fmla="*/ 13 w 269"/>
                  <a:gd name="T79" fmla="*/ 14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145">
                    <a:moveTo>
                      <a:pt x="13" y="140"/>
                    </a:moveTo>
                    <a:lnTo>
                      <a:pt x="9" y="145"/>
                    </a:lnTo>
                    <a:lnTo>
                      <a:pt x="26" y="137"/>
                    </a:lnTo>
                    <a:lnTo>
                      <a:pt x="42" y="129"/>
                    </a:lnTo>
                    <a:lnTo>
                      <a:pt x="59" y="121"/>
                    </a:lnTo>
                    <a:lnTo>
                      <a:pt x="75" y="113"/>
                    </a:lnTo>
                    <a:lnTo>
                      <a:pt x="91" y="105"/>
                    </a:lnTo>
                    <a:lnTo>
                      <a:pt x="108" y="96"/>
                    </a:lnTo>
                    <a:lnTo>
                      <a:pt x="125" y="87"/>
                    </a:lnTo>
                    <a:lnTo>
                      <a:pt x="139" y="78"/>
                    </a:lnTo>
                    <a:lnTo>
                      <a:pt x="155" y="70"/>
                    </a:lnTo>
                    <a:lnTo>
                      <a:pt x="171" y="61"/>
                    </a:lnTo>
                    <a:lnTo>
                      <a:pt x="188" y="52"/>
                    </a:lnTo>
                    <a:lnTo>
                      <a:pt x="204" y="43"/>
                    </a:lnTo>
                    <a:lnTo>
                      <a:pt x="219" y="35"/>
                    </a:lnTo>
                    <a:lnTo>
                      <a:pt x="236" y="26"/>
                    </a:lnTo>
                    <a:lnTo>
                      <a:pt x="252" y="17"/>
                    </a:lnTo>
                    <a:lnTo>
                      <a:pt x="269" y="9"/>
                    </a:lnTo>
                    <a:lnTo>
                      <a:pt x="264" y="0"/>
                    </a:lnTo>
                    <a:lnTo>
                      <a:pt x="247" y="8"/>
                    </a:lnTo>
                    <a:lnTo>
                      <a:pt x="231" y="17"/>
                    </a:lnTo>
                    <a:lnTo>
                      <a:pt x="214" y="26"/>
                    </a:lnTo>
                    <a:lnTo>
                      <a:pt x="198" y="34"/>
                    </a:lnTo>
                    <a:lnTo>
                      <a:pt x="182" y="43"/>
                    </a:lnTo>
                    <a:lnTo>
                      <a:pt x="165" y="52"/>
                    </a:lnTo>
                    <a:lnTo>
                      <a:pt x="150" y="61"/>
                    </a:lnTo>
                    <a:lnTo>
                      <a:pt x="134" y="69"/>
                    </a:lnTo>
                    <a:lnTo>
                      <a:pt x="117" y="78"/>
                    </a:lnTo>
                    <a:lnTo>
                      <a:pt x="102" y="87"/>
                    </a:lnTo>
                    <a:lnTo>
                      <a:pt x="85" y="96"/>
                    </a:lnTo>
                    <a:lnTo>
                      <a:pt x="69" y="104"/>
                    </a:lnTo>
                    <a:lnTo>
                      <a:pt x="54" y="112"/>
                    </a:lnTo>
                    <a:lnTo>
                      <a:pt x="37" y="120"/>
                    </a:lnTo>
                    <a:lnTo>
                      <a:pt x="21" y="128"/>
                    </a:lnTo>
                    <a:lnTo>
                      <a:pt x="4" y="136"/>
                    </a:lnTo>
                    <a:lnTo>
                      <a:pt x="0" y="140"/>
                    </a:lnTo>
                    <a:lnTo>
                      <a:pt x="4" y="136"/>
                    </a:lnTo>
                    <a:lnTo>
                      <a:pt x="0" y="137"/>
                    </a:lnTo>
                    <a:lnTo>
                      <a:pt x="0" y="140"/>
                    </a:lnTo>
                    <a:lnTo>
                      <a:pt x="13"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78" name="Freeform 686"/>
              <p:cNvSpPr>
                <a:spLocks/>
              </p:cNvSpPr>
              <p:nvPr/>
            </p:nvSpPr>
            <p:spPr bwMode="auto">
              <a:xfrm>
                <a:off x="5067" y="1774"/>
                <a:ext cx="18" cy="192"/>
              </a:xfrm>
              <a:custGeom>
                <a:avLst/>
                <a:gdLst>
                  <a:gd name="T0" fmla="*/ 14 w 53"/>
                  <a:gd name="T1" fmla="*/ 382 h 385"/>
                  <a:gd name="T2" fmla="*/ 14 w 53"/>
                  <a:gd name="T3" fmla="*/ 383 h 385"/>
                  <a:gd name="T4" fmla="*/ 21 w 53"/>
                  <a:gd name="T5" fmla="*/ 337 h 385"/>
                  <a:gd name="T6" fmla="*/ 28 w 53"/>
                  <a:gd name="T7" fmla="*/ 291 h 385"/>
                  <a:gd name="T8" fmla="*/ 33 w 53"/>
                  <a:gd name="T9" fmla="*/ 246 h 385"/>
                  <a:gd name="T10" fmla="*/ 39 w 53"/>
                  <a:gd name="T11" fmla="*/ 200 h 385"/>
                  <a:gd name="T12" fmla="*/ 42 w 53"/>
                  <a:gd name="T13" fmla="*/ 153 h 385"/>
                  <a:gd name="T14" fmla="*/ 46 w 53"/>
                  <a:gd name="T15" fmla="*/ 105 h 385"/>
                  <a:gd name="T16" fmla="*/ 50 w 53"/>
                  <a:gd name="T17" fmla="*/ 54 h 385"/>
                  <a:gd name="T18" fmla="*/ 53 w 53"/>
                  <a:gd name="T19" fmla="*/ 0 h 385"/>
                  <a:gd name="T20" fmla="*/ 40 w 53"/>
                  <a:gd name="T21" fmla="*/ 0 h 385"/>
                  <a:gd name="T22" fmla="*/ 37 w 53"/>
                  <a:gd name="T23" fmla="*/ 54 h 385"/>
                  <a:gd name="T24" fmla="*/ 33 w 53"/>
                  <a:gd name="T25" fmla="*/ 105 h 385"/>
                  <a:gd name="T26" fmla="*/ 29 w 53"/>
                  <a:gd name="T27" fmla="*/ 153 h 385"/>
                  <a:gd name="T28" fmla="*/ 25 w 53"/>
                  <a:gd name="T29" fmla="*/ 200 h 385"/>
                  <a:gd name="T30" fmla="*/ 20 w 53"/>
                  <a:gd name="T31" fmla="*/ 246 h 385"/>
                  <a:gd name="T32" fmla="*/ 15 w 53"/>
                  <a:gd name="T33" fmla="*/ 291 h 385"/>
                  <a:gd name="T34" fmla="*/ 8 w 53"/>
                  <a:gd name="T35" fmla="*/ 337 h 385"/>
                  <a:gd name="T36" fmla="*/ 0 w 53"/>
                  <a:gd name="T37" fmla="*/ 383 h 385"/>
                  <a:gd name="T38" fmla="*/ 0 w 53"/>
                  <a:gd name="T39" fmla="*/ 385 h 385"/>
                  <a:gd name="T40" fmla="*/ 0 w 53"/>
                  <a:gd name="T41" fmla="*/ 383 h 385"/>
                  <a:gd name="T42" fmla="*/ 0 w 53"/>
                  <a:gd name="T43" fmla="*/ 383 h 385"/>
                  <a:gd name="T44" fmla="*/ 0 w 53"/>
                  <a:gd name="T45" fmla="*/ 385 h 385"/>
                  <a:gd name="T46" fmla="*/ 14 w 53"/>
                  <a:gd name="T47" fmla="*/ 38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385">
                    <a:moveTo>
                      <a:pt x="14" y="382"/>
                    </a:moveTo>
                    <a:lnTo>
                      <a:pt x="14" y="383"/>
                    </a:lnTo>
                    <a:lnTo>
                      <a:pt x="21" y="337"/>
                    </a:lnTo>
                    <a:lnTo>
                      <a:pt x="28" y="291"/>
                    </a:lnTo>
                    <a:lnTo>
                      <a:pt x="33" y="246"/>
                    </a:lnTo>
                    <a:lnTo>
                      <a:pt x="39" y="200"/>
                    </a:lnTo>
                    <a:lnTo>
                      <a:pt x="42" y="153"/>
                    </a:lnTo>
                    <a:lnTo>
                      <a:pt x="46" y="105"/>
                    </a:lnTo>
                    <a:lnTo>
                      <a:pt x="50" y="54"/>
                    </a:lnTo>
                    <a:lnTo>
                      <a:pt x="53" y="0"/>
                    </a:lnTo>
                    <a:lnTo>
                      <a:pt x="40" y="0"/>
                    </a:lnTo>
                    <a:lnTo>
                      <a:pt x="37" y="54"/>
                    </a:lnTo>
                    <a:lnTo>
                      <a:pt x="33" y="105"/>
                    </a:lnTo>
                    <a:lnTo>
                      <a:pt x="29" y="153"/>
                    </a:lnTo>
                    <a:lnTo>
                      <a:pt x="25" y="200"/>
                    </a:lnTo>
                    <a:lnTo>
                      <a:pt x="20" y="246"/>
                    </a:lnTo>
                    <a:lnTo>
                      <a:pt x="15" y="291"/>
                    </a:lnTo>
                    <a:lnTo>
                      <a:pt x="8" y="337"/>
                    </a:lnTo>
                    <a:lnTo>
                      <a:pt x="0" y="383"/>
                    </a:lnTo>
                    <a:lnTo>
                      <a:pt x="0" y="385"/>
                    </a:lnTo>
                    <a:lnTo>
                      <a:pt x="0" y="383"/>
                    </a:lnTo>
                    <a:lnTo>
                      <a:pt x="0" y="383"/>
                    </a:lnTo>
                    <a:lnTo>
                      <a:pt x="0" y="385"/>
                    </a:lnTo>
                    <a:lnTo>
                      <a:pt x="14" y="3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79" name="Freeform 687"/>
              <p:cNvSpPr>
                <a:spLocks/>
              </p:cNvSpPr>
              <p:nvPr/>
            </p:nvSpPr>
            <p:spPr bwMode="auto">
              <a:xfrm>
                <a:off x="5067" y="1965"/>
                <a:ext cx="19" cy="107"/>
              </a:xfrm>
              <a:custGeom>
                <a:avLst/>
                <a:gdLst>
                  <a:gd name="T0" fmla="*/ 49 w 57"/>
                  <a:gd name="T1" fmla="*/ 213 h 213"/>
                  <a:gd name="T2" fmla="*/ 56 w 57"/>
                  <a:gd name="T3" fmla="*/ 208 h 213"/>
                  <a:gd name="T4" fmla="*/ 50 w 57"/>
                  <a:gd name="T5" fmla="*/ 182 h 213"/>
                  <a:gd name="T6" fmla="*/ 45 w 57"/>
                  <a:gd name="T7" fmla="*/ 154 h 213"/>
                  <a:gd name="T8" fmla="*/ 39 w 57"/>
                  <a:gd name="T9" fmla="*/ 128 h 213"/>
                  <a:gd name="T10" fmla="*/ 33 w 57"/>
                  <a:gd name="T11" fmla="*/ 100 h 213"/>
                  <a:gd name="T12" fmla="*/ 28 w 57"/>
                  <a:gd name="T13" fmla="*/ 72 h 213"/>
                  <a:gd name="T14" fmla="*/ 23 w 57"/>
                  <a:gd name="T15" fmla="*/ 48 h 213"/>
                  <a:gd name="T16" fmla="*/ 19 w 57"/>
                  <a:gd name="T17" fmla="*/ 23 h 213"/>
                  <a:gd name="T18" fmla="*/ 14 w 57"/>
                  <a:gd name="T19" fmla="*/ 0 h 213"/>
                  <a:gd name="T20" fmla="*/ 0 w 57"/>
                  <a:gd name="T21" fmla="*/ 3 h 213"/>
                  <a:gd name="T22" fmla="*/ 6 w 57"/>
                  <a:gd name="T23" fmla="*/ 23 h 213"/>
                  <a:gd name="T24" fmla="*/ 10 w 57"/>
                  <a:gd name="T25" fmla="*/ 48 h 213"/>
                  <a:gd name="T26" fmla="*/ 15 w 57"/>
                  <a:gd name="T27" fmla="*/ 72 h 213"/>
                  <a:gd name="T28" fmla="*/ 20 w 57"/>
                  <a:gd name="T29" fmla="*/ 100 h 213"/>
                  <a:gd name="T30" fmla="*/ 25 w 57"/>
                  <a:gd name="T31" fmla="*/ 128 h 213"/>
                  <a:gd name="T32" fmla="*/ 32 w 57"/>
                  <a:gd name="T33" fmla="*/ 156 h 213"/>
                  <a:gd name="T34" fmla="*/ 37 w 57"/>
                  <a:gd name="T35" fmla="*/ 182 h 213"/>
                  <a:gd name="T36" fmla="*/ 42 w 57"/>
                  <a:gd name="T37" fmla="*/ 208 h 213"/>
                  <a:gd name="T38" fmla="*/ 49 w 57"/>
                  <a:gd name="T39" fmla="*/ 202 h 213"/>
                  <a:gd name="T40" fmla="*/ 49 w 57"/>
                  <a:gd name="T41" fmla="*/ 213 h 213"/>
                  <a:gd name="T42" fmla="*/ 57 w 57"/>
                  <a:gd name="T43" fmla="*/ 212 h 213"/>
                  <a:gd name="T44" fmla="*/ 56 w 57"/>
                  <a:gd name="T45" fmla="*/ 208 h 213"/>
                  <a:gd name="T46" fmla="*/ 49 w 57"/>
                  <a:gd name="T4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213">
                    <a:moveTo>
                      <a:pt x="49" y="213"/>
                    </a:moveTo>
                    <a:lnTo>
                      <a:pt x="56" y="208"/>
                    </a:lnTo>
                    <a:lnTo>
                      <a:pt x="50" y="182"/>
                    </a:lnTo>
                    <a:lnTo>
                      <a:pt x="45" y="154"/>
                    </a:lnTo>
                    <a:lnTo>
                      <a:pt x="39" y="128"/>
                    </a:lnTo>
                    <a:lnTo>
                      <a:pt x="33" y="100"/>
                    </a:lnTo>
                    <a:lnTo>
                      <a:pt x="28" y="72"/>
                    </a:lnTo>
                    <a:lnTo>
                      <a:pt x="23" y="48"/>
                    </a:lnTo>
                    <a:lnTo>
                      <a:pt x="19" y="23"/>
                    </a:lnTo>
                    <a:lnTo>
                      <a:pt x="14" y="0"/>
                    </a:lnTo>
                    <a:lnTo>
                      <a:pt x="0" y="3"/>
                    </a:lnTo>
                    <a:lnTo>
                      <a:pt x="6" y="23"/>
                    </a:lnTo>
                    <a:lnTo>
                      <a:pt x="10" y="48"/>
                    </a:lnTo>
                    <a:lnTo>
                      <a:pt x="15" y="72"/>
                    </a:lnTo>
                    <a:lnTo>
                      <a:pt x="20" y="100"/>
                    </a:lnTo>
                    <a:lnTo>
                      <a:pt x="25" y="128"/>
                    </a:lnTo>
                    <a:lnTo>
                      <a:pt x="32" y="156"/>
                    </a:lnTo>
                    <a:lnTo>
                      <a:pt x="37" y="182"/>
                    </a:lnTo>
                    <a:lnTo>
                      <a:pt x="42" y="208"/>
                    </a:lnTo>
                    <a:lnTo>
                      <a:pt x="49" y="202"/>
                    </a:lnTo>
                    <a:lnTo>
                      <a:pt x="49" y="213"/>
                    </a:lnTo>
                    <a:lnTo>
                      <a:pt x="57" y="212"/>
                    </a:lnTo>
                    <a:lnTo>
                      <a:pt x="56" y="208"/>
                    </a:lnTo>
                    <a:lnTo>
                      <a:pt x="49"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80" name="Freeform 688"/>
              <p:cNvSpPr>
                <a:spLocks/>
              </p:cNvSpPr>
              <p:nvPr/>
            </p:nvSpPr>
            <p:spPr bwMode="auto">
              <a:xfrm>
                <a:off x="4949" y="2066"/>
                <a:ext cx="135" cy="33"/>
              </a:xfrm>
              <a:custGeom>
                <a:avLst/>
                <a:gdLst>
                  <a:gd name="T0" fmla="*/ 0 w 403"/>
                  <a:gd name="T1" fmla="*/ 60 h 67"/>
                  <a:gd name="T2" fmla="*/ 6 w 403"/>
                  <a:gd name="T3" fmla="*/ 66 h 67"/>
                  <a:gd name="T4" fmla="*/ 403 w 403"/>
                  <a:gd name="T5" fmla="*/ 11 h 67"/>
                  <a:gd name="T6" fmla="*/ 403 w 403"/>
                  <a:gd name="T7" fmla="*/ 0 h 67"/>
                  <a:gd name="T8" fmla="*/ 6 w 403"/>
                  <a:gd name="T9" fmla="*/ 54 h 67"/>
                  <a:gd name="T10" fmla="*/ 13 w 403"/>
                  <a:gd name="T11" fmla="*/ 60 h 67"/>
                  <a:gd name="T12" fmla="*/ 0 w 403"/>
                  <a:gd name="T13" fmla="*/ 60 h 67"/>
                  <a:gd name="T14" fmla="*/ 0 w 403"/>
                  <a:gd name="T15" fmla="*/ 67 h 67"/>
                  <a:gd name="T16" fmla="*/ 6 w 403"/>
                  <a:gd name="T17" fmla="*/ 66 h 67"/>
                  <a:gd name="T18" fmla="*/ 0 w 403"/>
                  <a:gd name="T19"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67">
                    <a:moveTo>
                      <a:pt x="0" y="60"/>
                    </a:moveTo>
                    <a:lnTo>
                      <a:pt x="6" y="66"/>
                    </a:lnTo>
                    <a:lnTo>
                      <a:pt x="403" y="11"/>
                    </a:lnTo>
                    <a:lnTo>
                      <a:pt x="403" y="0"/>
                    </a:lnTo>
                    <a:lnTo>
                      <a:pt x="6" y="54"/>
                    </a:lnTo>
                    <a:lnTo>
                      <a:pt x="13" y="60"/>
                    </a:lnTo>
                    <a:lnTo>
                      <a:pt x="0" y="60"/>
                    </a:lnTo>
                    <a:lnTo>
                      <a:pt x="0" y="67"/>
                    </a:lnTo>
                    <a:lnTo>
                      <a:pt x="6" y="66"/>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81" name="Freeform 689"/>
              <p:cNvSpPr>
                <a:spLocks/>
              </p:cNvSpPr>
              <p:nvPr/>
            </p:nvSpPr>
            <p:spPr bwMode="auto">
              <a:xfrm>
                <a:off x="5020" y="1742"/>
                <a:ext cx="30" cy="119"/>
              </a:xfrm>
              <a:custGeom>
                <a:avLst/>
                <a:gdLst>
                  <a:gd name="T0" fmla="*/ 13 w 90"/>
                  <a:gd name="T1" fmla="*/ 237 h 237"/>
                  <a:gd name="T2" fmla="*/ 25 w 90"/>
                  <a:gd name="T3" fmla="*/ 209 h 237"/>
                  <a:gd name="T4" fmla="*/ 34 w 90"/>
                  <a:gd name="T5" fmla="*/ 179 h 237"/>
                  <a:gd name="T6" fmla="*/ 40 w 90"/>
                  <a:gd name="T7" fmla="*/ 149 h 237"/>
                  <a:gd name="T8" fmla="*/ 48 w 90"/>
                  <a:gd name="T9" fmla="*/ 119 h 237"/>
                  <a:gd name="T10" fmla="*/ 56 w 90"/>
                  <a:gd name="T11" fmla="*/ 89 h 237"/>
                  <a:gd name="T12" fmla="*/ 65 w 90"/>
                  <a:gd name="T13" fmla="*/ 60 h 237"/>
                  <a:gd name="T14" fmla="*/ 77 w 90"/>
                  <a:gd name="T15" fmla="*/ 33 h 237"/>
                  <a:gd name="T16" fmla="*/ 90 w 90"/>
                  <a:gd name="T17" fmla="*/ 4 h 237"/>
                  <a:gd name="T18" fmla="*/ 80 w 90"/>
                  <a:gd name="T19" fmla="*/ 0 h 237"/>
                  <a:gd name="T20" fmla="*/ 64 w 90"/>
                  <a:gd name="T21" fmla="*/ 28 h 237"/>
                  <a:gd name="T22" fmla="*/ 52 w 90"/>
                  <a:gd name="T23" fmla="*/ 57 h 237"/>
                  <a:gd name="T24" fmla="*/ 43 w 90"/>
                  <a:gd name="T25" fmla="*/ 87 h 237"/>
                  <a:gd name="T26" fmla="*/ 35 w 90"/>
                  <a:gd name="T27" fmla="*/ 117 h 237"/>
                  <a:gd name="T28" fmla="*/ 27 w 90"/>
                  <a:gd name="T29" fmla="*/ 147 h 237"/>
                  <a:gd name="T30" fmla="*/ 21 w 90"/>
                  <a:gd name="T31" fmla="*/ 177 h 237"/>
                  <a:gd name="T32" fmla="*/ 11 w 90"/>
                  <a:gd name="T33" fmla="*/ 206 h 237"/>
                  <a:gd name="T34" fmla="*/ 0 w 90"/>
                  <a:gd name="T35" fmla="*/ 234 h 237"/>
                  <a:gd name="T36" fmla="*/ 13 w 90"/>
                  <a:gd name="T3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237">
                    <a:moveTo>
                      <a:pt x="13" y="237"/>
                    </a:moveTo>
                    <a:lnTo>
                      <a:pt x="25" y="209"/>
                    </a:lnTo>
                    <a:lnTo>
                      <a:pt x="34" y="179"/>
                    </a:lnTo>
                    <a:lnTo>
                      <a:pt x="40" y="149"/>
                    </a:lnTo>
                    <a:lnTo>
                      <a:pt x="48" y="119"/>
                    </a:lnTo>
                    <a:lnTo>
                      <a:pt x="56" y="89"/>
                    </a:lnTo>
                    <a:lnTo>
                      <a:pt x="65" y="60"/>
                    </a:lnTo>
                    <a:lnTo>
                      <a:pt x="77" y="33"/>
                    </a:lnTo>
                    <a:lnTo>
                      <a:pt x="90" y="4"/>
                    </a:lnTo>
                    <a:lnTo>
                      <a:pt x="80" y="0"/>
                    </a:lnTo>
                    <a:lnTo>
                      <a:pt x="64" y="28"/>
                    </a:lnTo>
                    <a:lnTo>
                      <a:pt x="52" y="57"/>
                    </a:lnTo>
                    <a:lnTo>
                      <a:pt x="43" y="87"/>
                    </a:lnTo>
                    <a:lnTo>
                      <a:pt x="35" y="117"/>
                    </a:lnTo>
                    <a:lnTo>
                      <a:pt x="27" y="147"/>
                    </a:lnTo>
                    <a:lnTo>
                      <a:pt x="21" y="177"/>
                    </a:lnTo>
                    <a:lnTo>
                      <a:pt x="11" y="206"/>
                    </a:lnTo>
                    <a:lnTo>
                      <a:pt x="0" y="234"/>
                    </a:lnTo>
                    <a:lnTo>
                      <a:pt x="13"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82" name="Freeform 690"/>
              <p:cNvSpPr>
                <a:spLocks/>
              </p:cNvSpPr>
              <p:nvPr/>
            </p:nvSpPr>
            <p:spPr bwMode="auto">
              <a:xfrm>
                <a:off x="5003" y="1983"/>
                <a:ext cx="7" cy="5"/>
              </a:xfrm>
              <a:custGeom>
                <a:avLst/>
                <a:gdLst>
                  <a:gd name="T0" fmla="*/ 0 w 20"/>
                  <a:gd name="T1" fmla="*/ 0 h 12"/>
                  <a:gd name="T2" fmla="*/ 0 w 20"/>
                  <a:gd name="T3" fmla="*/ 12 h 12"/>
                  <a:gd name="T4" fmla="*/ 6 w 20"/>
                  <a:gd name="T5" fmla="*/ 12 h 12"/>
                  <a:gd name="T6" fmla="*/ 11 w 20"/>
                  <a:gd name="T7" fmla="*/ 12 h 12"/>
                  <a:gd name="T8" fmla="*/ 15 w 20"/>
                  <a:gd name="T9" fmla="*/ 12 h 12"/>
                  <a:gd name="T10" fmla="*/ 20 w 20"/>
                  <a:gd name="T11" fmla="*/ 12 h 12"/>
                  <a:gd name="T12" fmla="*/ 20 w 20"/>
                  <a:gd name="T13" fmla="*/ 0 h 12"/>
                  <a:gd name="T14" fmla="*/ 15 w 20"/>
                  <a:gd name="T15" fmla="*/ 0 h 12"/>
                  <a:gd name="T16" fmla="*/ 11 w 20"/>
                  <a:gd name="T17" fmla="*/ 0 h 12"/>
                  <a:gd name="T18" fmla="*/ 6 w 20"/>
                  <a:gd name="T19" fmla="*/ 0 h 12"/>
                  <a:gd name="T20" fmla="*/ 0 w 20"/>
                  <a:gd name="T21" fmla="*/ 0 h 12"/>
                  <a:gd name="T22" fmla="*/ 0 w 20"/>
                  <a:gd name="T23" fmla="*/ 12 h 12"/>
                  <a:gd name="T24" fmla="*/ 0 w 2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2">
                    <a:moveTo>
                      <a:pt x="0" y="0"/>
                    </a:moveTo>
                    <a:lnTo>
                      <a:pt x="0" y="12"/>
                    </a:lnTo>
                    <a:lnTo>
                      <a:pt x="6" y="12"/>
                    </a:lnTo>
                    <a:lnTo>
                      <a:pt x="11" y="12"/>
                    </a:lnTo>
                    <a:lnTo>
                      <a:pt x="15" y="12"/>
                    </a:lnTo>
                    <a:lnTo>
                      <a:pt x="20" y="12"/>
                    </a:lnTo>
                    <a:lnTo>
                      <a:pt x="20" y="0"/>
                    </a:lnTo>
                    <a:lnTo>
                      <a:pt x="15" y="0"/>
                    </a:lnTo>
                    <a:lnTo>
                      <a:pt x="11" y="0"/>
                    </a:lnTo>
                    <a:lnTo>
                      <a:pt x="6" y="0"/>
                    </a:lnTo>
                    <a:lnTo>
                      <a:pt x="0" y="0"/>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83" name="Freeform 691"/>
              <p:cNvSpPr>
                <a:spLocks/>
              </p:cNvSpPr>
              <p:nvPr/>
            </p:nvSpPr>
            <p:spPr bwMode="auto">
              <a:xfrm>
                <a:off x="5003" y="1933"/>
                <a:ext cx="47" cy="55"/>
              </a:xfrm>
              <a:custGeom>
                <a:avLst/>
                <a:gdLst>
                  <a:gd name="T0" fmla="*/ 134 w 140"/>
                  <a:gd name="T1" fmla="*/ 0 h 111"/>
                  <a:gd name="T2" fmla="*/ 115 w 140"/>
                  <a:gd name="T3" fmla="*/ 14 h 111"/>
                  <a:gd name="T4" fmla="*/ 100 w 140"/>
                  <a:gd name="T5" fmla="*/ 29 h 111"/>
                  <a:gd name="T6" fmla="*/ 87 w 140"/>
                  <a:gd name="T7" fmla="*/ 47 h 111"/>
                  <a:gd name="T8" fmla="*/ 75 w 140"/>
                  <a:gd name="T9" fmla="*/ 65 h 111"/>
                  <a:gd name="T10" fmla="*/ 62 w 140"/>
                  <a:gd name="T11" fmla="*/ 80 h 111"/>
                  <a:gd name="T12" fmla="*/ 48 w 140"/>
                  <a:gd name="T13" fmla="*/ 91 h 111"/>
                  <a:gd name="T14" fmla="*/ 28 w 140"/>
                  <a:gd name="T15" fmla="*/ 98 h 111"/>
                  <a:gd name="T16" fmla="*/ 0 w 140"/>
                  <a:gd name="T17" fmla="*/ 99 h 111"/>
                  <a:gd name="T18" fmla="*/ 0 w 140"/>
                  <a:gd name="T19" fmla="*/ 111 h 111"/>
                  <a:gd name="T20" fmla="*/ 31 w 140"/>
                  <a:gd name="T21" fmla="*/ 109 h 111"/>
                  <a:gd name="T22" fmla="*/ 53 w 140"/>
                  <a:gd name="T23" fmla="*/ 100 h 111"/>
                  <a:gd name="T24" fmla="*/ 73 w 140"/>
                  <a:gd name="T25" fmla="*/ 87 h 111"/>
                  <a:gd name="T26" fmla="*/ 86 w 140"/>
                  <a:gd name="T27" fmla="*/ 70 h 111"/>
                  <a:gd name="T28" fmla="*/ 98 w 140"/>
                  <a:gd name="T29" fmla="*/ 52 h 111"/>
                  <a:gd name="T30" fmla="*/ 111 w 140"/>
                  <a:gd name="T31" fmla="*/ 36 h 111"/>
                  <a:gd name="T32" fmla="*/ 123 w 140"/>
                  <a:gd name="T33" fmla="*/ 20 h 111"/>
                  <a:gd name="T34" fmla="*/ 140 w 140"/>
                  <a:gd name="T35" fmla="*/ 9 h 111"/>
                  <a:gd name="T36" fmla="*/ 134 w 140"/>
                  <a:gd name="T3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11">
                    <a:moveTo>
                      <a:pt x="134" y="0"/>
                    </a:moveTo>
                    <a:lnTo>
                      <a:pt x="115" y="14"/>
                    </a:lnTo>
                    <a:lnTo>
                      <a:pt x="100" y="29"/>
                    </a:lnTo>
                    <a:lnTo>
                      <a:pt x="87" y="47"/>
                    </a:lnTo>
                    <a:lnTo>
                      <a:pt x="75" y="65"/>
                    </a:lnTo>
                    <a:lnTo>
                      <a:pt x="62" y="80"/>
                    </a:lnTo>
                    <a:lnTo>
                      <a:pt x="48" y="91"/>
                    </a:lnTo>
                    <a:lnTo>
                      <a:pt x="28" y="98"/>
                    </a:lnTo>
                    <a:lnTo>
                      <a:pt x="0" y="99"/>
                    </a:lnTo>
                    <a:lnTo>
                      <a:pt x="0" y="111"/>
                    </a:lnTo>
                    <a:lnTo>
                      <a:pt x="31" y="109"/>
                    </a:lnTo>
                    <a:lnTo>
                      <a:pt x="53" y="100"/>
                    </a:lnTo>
                    <a:lnTo>
                      <a:pt x="73" y="87"/>
                    </a:lnTo>
                    <a:lnTo>
                      <a:pt x="86" y="70"/>
                    </a:lnTo>
                    <a:lnTo>
                      <a:pt x="98" y="52"/>
                    </a:lnTo>
                    <a:lnTo>
                      <a:pt x="111" y="36"/>
                    </a:lnTo>
                    <a:lnTo>
                      <a:pt x="123" y="20"/>
                    </a:lnTo>
                    <a:lnTo>
                      <a:pt x="140" y="9"/>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84" name="Freeform 692"/>
              <p:cNvSpPr>
                <a:spLocks/>
              </p:cNvSpPr>
              <p:nvPr/>
            </p:nvSpPr>
            <p:spPr bwMode="auto">
              <a:xfrm>
                <a:off x="5021" y="1985"/>
                <a:ext cx="30" cy="26"/>
              </a:xfrm>
              <a:custGeom>
                <a:avLst/>
                <a:gdLst>
                  <a:gd name="T0" fmla="*/ 77 w 91"/>
                  <a:gd name="T1" fmla="*/ 0 h 52"/>
                  <a:gd name="T2" fmla="*/ 76 w 91"/>
                  <a:gd name="T3" fmla="*/ 15 h 52"/>
                  <a:gd name="T4" fmla="*/ 71 w 91"/>
                  <a:gd name="T5" fmla="*/ 22 h 52"/>
                  <a:gd name="T6" fmla="*/ 64 w 91"/>
                  <a:gd name="T7" fmla="*/ 26 h 52"/>
                  <a:gd name="T8" fmla="*/ 52 w 91"/>
                  <a:gd name="T9" fmla="*/ 28 h 52"/>
                  <a:gd name="T10" fmla="*/ 38 w 91"/>
                  <a:gd name="T11" fmla="*/ 29 h 52"/>
                  <a:gd name="T12" fmla="*/ 24 w 91"/>
                  <a:gd name="T13" fmla="*/ 31 h 52"/>
                  <a:gd name="T14" fmla="*/ 9 w 91"/>
                  <a:gd name="T15" fmla="*/ 37 h 52"/>
                  <a:gd name="T16" fmla="*/ 0 w 91"/>
                  <a:gd name="T17" fmla="*/ 47 h 52"/>
                  <a:gd name="T18" fmla="*/ 10 w 91"/>
                  <a:gd name="T19" fmla="*/ 52 h 52"/>
                  <a:gd name="T20" fmla="*/ 17 w 91"/>
                  <a:gd name="T21" fmla="*/ 46 h 52"/>
                  <a:gd name="T22" fmla="*/ 26 w 91"/>
                  <a:gd name="T23" fmla="*/ 43 h 52"/>
                  <a:gd name="T24" fmla="*/ 38 w 91"/>
                  <a:gd name="T25" fmla="*/ 41 h 52"/>
                  <a:gd name="T26" fmla="*/ 52 w 91"/>
                  <a:gd name="T27" fmla="*/ 39 h 52"/>
                  <a:gd name="T28" fmla="*/ 67 w 91"/>
                  <a:gd name="T29" fmla="*/ 37 h 52"/>
                  <a:gd name="T30" fmla="*/ 81 w 91"/>
                  <a:gd name="T31" fmla="*/ 29 h 52"/>
                  <a:gd name="T32" fmla="*/ 89 w 91"/>
                  <a:gd name="T33" fmla="*/ 17 h 52"/>
                  <a:gd name="T34" fmla="*/ 91 w 91"/>
                  <a:gd name="T35" fmla="*/ 0 h 52"/>
                  <a:gd name="T36" fmla="*/ 77 w 91"/>
                  <a:gd name="T3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52">
                    <a:moveTo>
                      <a:pt x="77" y="0"/>
                    </a:moveTo>
                    <a:lnTo>
                      <a:pt x="76" y="15"/>
                    </a:lnTo>
                    <a:lnTo>
                      <a:pt x="71" y="22"/>
                    </a:lnTo>
                    <a:lnTo>
                      <a:pt x="64" y="26"/>
                    </a:lnTo>
                    <a:lnTo>
                      <a:pt x="52" y="28"/>
                    </a:lnTo>
                    <a:lnTo>
                      <a:pt x="38" y="29"/>
                    </a:lnTo>
                    <a:lnTo>
                      <a:pt x="24" y="31"/>
                    </a:lnTo>
                    <a:lnTo>
                      <a:pt x="9" y="37"/>
                    </a:lnTo>
                    <a:lnTo>
                      <a:pt x="0" y="47"/>
                    </a:lnTo>
                    <a:lnTo>
                      <a:pt x="10" y="52"/>
                    </a:lnTo>
                    <a:lnTo>
                      <a:pt x="17" y="46"/>
                    </a:lnTo>
                    <a:lnTo>
                      <a:pt x="26" y="43"/>
                    </a:lnTo>
                    <a:lnTo>
                      <a:pt x="38" y="41"/>
                    </a:lnTo>
                    <a:lnTo>
                      <a:pt x="52" y="39"/>
                    </a:lnTo>
                    <a:lnTo>
                      <a:pt x="67" y="37"/>
                    </a:lnTo>
                    <a:lnTo>
                      <a:pt x="81" y="29"/>
                    </a:lnTo>
                    <a:lnTo>
                      <a:pt x="89" y="17"/>
                    </a:lnTo>
                    <a:lnTo>
                      <a:pt x="91" y="0"/>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85" name="Freeform 693"/>
              <p:cNvSpPr>
                <a:spLocks/>
              </p:cNvSpPr>
              <p:nvPr/>
            </p:nvSpPr>
            <p:spPr bwMode="auto">
              <a:xfrm>
                <a:off x="5061" y="1966"/>
                <a:ext cx="9" cy="44"/>
              </a:xfrm>
              <a:custGeom>
                <a:avLst/>
                <a:gdLst>
                  <a:gd name="T0" fmla="*/ 25 w 25"/>
                  <a:gd name="T1" fmla="*/ 0 h 90"/>
                  <a:gd name="T2" fmla="*/ 21 w 25"/>
                  <a:gd name="T3" fmla="*/ 23 h 90"/>
                  <a:gd name="T4" fmla="*/ 15 w 25"/>
                  <a:gd name="T5" fmla="*/ 44 h 90"/>
                  <a:gd name="T6" fmla="*/ 8 w 25"/>
                  <a:gd name="T7" fmla="*/ 67 h 90"/>
                  <a:gd name="T8" fmla="*/ 0 w 25"/>
                  <a:gd name="T9" fmla="*/ 90 h 90"/>
                  <a:gd name="T10" fmla="*/ 25 w 25"/>
                  <a:gd name="T11" fmla="*/ 0 h 90"/>
                </a:gdLst>
                <a:ahLst/>
                <a:cxnLst>
                  <a:cxn ang="0">
                    <a:pos x="T0" y="T1"/>
                  </a:cxn>
                  <a:cxn ang="0">
                    <a:pos x="T2" y="T3"/>
                  </a:cxn>
                  <a:cxn ang="0">
                    <a:pos x="T4" y="T5"/>
                  </a:cxn>
                  <a:cxn ang="0">
                    <a:pos x="T6" y="T7"/>
                  </a:cxn>
                  <a:cxn ang="0">
                    <a:pos x="T8" y="T9"/>
                  </a:cxn>
                  <a:cxn ang="0">
                    <a:pos x="T10" y="T11"/>
                  </a:cxn>
                </a:cxnLst>
                <a:rect l="0" t="0" r="r" b="b"/>
                <a:pathLst>
                  <a:path w="25" h="90">
                    <a:moveTo>
                      <a:pt x="25" y="0"/>
                    </a:moveTo>
                    <a:lnTo>
                      <a:pt x="21" y="23"/>
                    </a:lnTo>
                    <a:lnTo>
                      <a:pt x="15" y="44"/>
                    </a:lnTo>
                    <a:lnTo>
                      <a:pt x="8" y="67"/>
                    </a:lnTo>
                    <a:lnTo>
                      <a:pt x="0" y="9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86" name="Freeform 694"/>
              <p:cNvSpPr>
                <a:spLocks/>
              </p:cNvSpPr>
              <p:nvPr/>
            </p:nvSpPr>
            <p:spPr bwMode="auto">
              <a:xfrm>
                <a:off x="5059" y="1966"/>
                <a:ext cx="13" cy="45"/>
              </a:xfrm>
              <a:custGeom>
                <a:avLst/>
                <a:gdLst>
                  <a:gd name="T0" fmla="*/ 14 w 39"/>
                  <a:gd name="T1" fmla="*/ 91 h 91"/>
                  <a:gd name="T2" fmla="*/ 22 w 39"/>
                  <a:gd name="T3" fmla="*/ 68 h 91"/>
                  <a:gd name="T4" fmla="*/ 28 w 39"/>
                  <a:gd name="T5" fmla="*/ 46 h 91"/>
                  <a:gd name="T6" fmla="*/ 35 w 39"/>
                  <a:gd name="T7" fmla="*/ 24 h 91"/>
                  <a:gd name="T8" fmla="*/ 39 w 39"/>
                  <a:gd name="T9" fmla="*/ 0 h 91"/>
                  <a:gd name="T10" fmla="*/ 25 w 39"/>
                  <a:gd name="T11" fmla="*/ 0 h 91"/>
                  <a:gd name="T12" fmla="*/ 22 w 39"/>
                  <a:gd name="T13" fmla="*/ 22 h 91"/>
                  <a:gd name="T14" fmla="*/ 15 w 39"/>
                  <a:gd name="T15" fmla="*/ 43 h 91"/>
                  <a:gd name="T16" fmla="*/ 8 w 39"/>
                  <a:gd name="T17" fmla="*/ 66 h 91"/>
                  <a:gd name="T18" fmla="*/ 0 w 39"/>
                  <a:gd name="T19" fmla="*/ 88 h 91"/>
                  <a:gd name="T20" fmla="*/ 14 w 39"/>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91">
                    <a:moveTo>
                      <a:pt x="14" y="91"/>
                    </a:moveTo>
                    <a:lnTo>
                      <a:pt x="22" y="68"/>
                    </a:lnTo>
                    <a:lnTo>
                      <a:pt x="28" y="46"/>
                    </a:lnTo>
                    <a:lnTo>
                      <a:pt x="35" y="24"/>
                    </a:lnTo>
                    <a:lnTo>
                      <a:pt x="39" y="0"/>
                    </a:lnTo>
                    <a:lnTo>
                      <a:pt x="25" y="0"/>
                    </a:lnTo>
                    <a:lnTo>
                      <a:pt x="22" y="22"/>
                    </a:lnTo>
                    <a:lnTo>
                      <a:pt x="15" y="43"/>
                    </a:lnTo>
                    <a:lnTo>
                      <a:pt x="8" y="66"/>
                    </a:lnTo>
                    <a:lnTo>
                      <a:pt x="0" y="88"/>
                    </a:lnTo>
                    <a:lnTo>
                      <a:pt x="14"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87" name="Freeform 695"/>
              <p:cNvSpPr>
                <a:spLocks/>
              </p:cNvSpPr>
              <p:nvPr/>
            </p:nvSpPr>
            <p:spPr bwMode="auto">
              <a:xfrm>
                <a:off x="4928" y="1927"/>
                <a:ext cx="31" cy="35"/>
              </a:xfrm>
              <a:custGeom>
                <a:avLst/>
                <a:gdLst>
                  <a:gd name="T0" fmla="*/ 0 w 95"/>
                  <a:gd name="T1" fmla="*/ 6 h 71"/>
                  <a:gd name="T2" fmla="*/ 11 w 95"/>
                  <a:gd name="T3" fmla="*/ 15 h 71"/>
                  <a:gd name="T4" fmla="*/ 23 w 95"/>
                  <a:gd name="T5" fmla="*/ 26 h 71"/>
                  <a:gd name="T6" fmla="*/ 33 w 95"/>
                  <a:gd name="T7" fmla="*/ 32 h 71"/>
                  <a:gd name="T8" fmla="*/ 44 w 95"/>
                  <a:gd name="T9" fmla="*/ 43 h 71"/>
                  <a:gd name="T10" fmla="*/ 56 w 95"/>
                  <a:gd name="T11" fmla="*/ 49 h 71"/>
                  <a:gd name="T12" fmla="*/ 66 w 95"/>
                  <a:gd name="T13" fmla="*/ 57 h 71"/>
                  <a:gd name="T14" fmla="*/ 77 w 95"/>
                  <a:gd name="T15" fmla="*/ 64 h 71"/>
                  <a:gd name="T16" fmla="*/ 87 w 95"/>
                  <a:gd name="T17" fmla="*/ 71 h 71"/>
                  <a:gd name="T18" fmla="*/ 95 w 95"/>
                  <a:gd name="T19" fmla="*/ 62 h 71"/>
                  <a:gd name="T20" fmla="*/ 84 w 95"/>
                  <a:gd name="T21" fmla="*/ 55 h 71"/>
                  <a:gd name="T22" fmla="*/ 74 w 95"/>
                  <a:gd name="T23" fmla="*/ 48 h 71"/>
                  <a:gd name="T24" fmla="*/ 63 w 95"/>
                  <a:gd name="T25" fmla="*/ 40 h 71"/>
                  <a:gd name="T26" fmla="*/ 52 w 95"/>
                  <a:gd name="T27" fmla="*/ 33 h 71"/>
                  <a:gd name="T28" fmla="*/ 41 w 95"/>
                  <a:gd name="T29" fmla="*/ 26 h 71"/>
                  <a:gd name="T30" fmla="*/ 31 w 95"/>
                  <a:gd name="T31" fmla="*/ 17 h 71"/>
                  <a:gd name="T32" fmla="*/ 19 w 95"/>
                  <a:gd name="T33" fmla="*/ 9 h 71"/>
                  <a:gd name="T34" fmla="*/ 8 w 95"/>
                  <a:gd name="T35" fmla="*/ 0 h 71"/>
                  <a:gd name="T36" fmla="*/ 0 w 95"/>
                  <a:gd name="T3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71">
                    <a:moveTo>
                      <a:pt x="0" y="6"/>
                    </a:moveTo>
                    <a:lnTo>
                      <a:pt x="11" y="15"/>
                    </a:lnTo>
                    <a:lnTo>
                      <a:pt x="23" y="26"/>
                    </a:lnTo>
                    <a:lnTo>
                      <a:pt x="33" y="32"/>
                    </a:lnTo>
                    <a:lnTo>
                      <a:pt x="44" y="43"/>
                    </a:lnTo>
                    <a:lnTo>
                      <a:pt x="56" y="49"/>
                    </a:lnTo>
                    <a:lnTo>
                      <a:pt x="66" y="57"/>
                    </a:lnTo>
                    <a:lnTo>
                      <a:pt x="77" y="64"/>
                    </a:lnTo>
                    <a:lnTo>
                      <a:pt x="87" y="71"/>
                    </a:lnTo>
                    <a:lnTo>
                      <a:pt x="95" y="62"/>
                    </a:lnTo>
                    <a:lnTo>
                      <a:pt x="84" y="55"/>
                    </a:lnTo>
                    <a:lnTo>
                      <a:pt x="74" y="48"/>
                    </a:lnTo>
                    <a:lnTo>
                      <a:pt x="63" y="40"/>
                    </a:lnTo>
                    <a:lnTo>
                      <a:pt x="52" y="33"/>
                    </a:lnTo>
                    <a:lnTo>
                      <a:pt x="41" y="26"/>
                    </a:lnTo>
                    <a:lnTo>
                      <a:pt x="31" y="17"/>
                    </a:lnTo>
                    <a:lnTo>
                      <a:pt x="19" y="9"/>
                    </a:lnTo>
                    <a:lnTo>
                      <a:pt x="8"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88" name="Freeform 696"/>
              <p:cNvSpPr>
                <a:spLocks/>
              </p:cNvSpPr>
              <p:nvPr/>
            </p:nvSpPr>
            <p:spPr bwMode="auto">
              <a:xfrm>
                <a:off x="5048" y="1772"/>
                <a:ext cx="36" cy="25"/>
              </a:xfrm>
              <a:custGeom>
                <a:avLst/>
                <a:gdLst>
                  <a:gd name="T0" fmla="*/ 2 w 106"/>
                  <a:gd name="T1" fmla="*/ 49 h 49"/>
                  <a:gd name="T2" fmla="*/ 17 w 106"/>
                  <a:gd name="T3" fmla="*/ 45 h 49"/>
                  <a:gd name="T4" fmla="*/ 30 w 106"/>
                  <a:gd name="T5" fmla="*/ 40 h 49"/>
                  <a:gd name="T6" fmla="*/ 43 w 106"/>
                  <a:gd name="T7" fmla="*/ 36 h 49"/>
                  <a:gd name="T8" fmla="*/ 56 w 106"/>
                  <a:gd name="T9" fmla="*/ 30 h 49"/>
                  <a:gd name="T10" fmla="*/ 68 w 106"/>
                  <a:gd name="T11" fmla="*/ 24 h 49"/>
                  <a:gd name="T12" fmla="*/ 81 w 106"/>
                  <a:gd name="T13" fmla="*/ 21 h 49"/>
                  <a:gd name="T14" fmla="*/ 94 w 106"/>
                  <a:gd name="T15" fmla="*/ 14 h 49"/>
                  <a:gd name="T16" fmla="*/ 106 w 106"/>
                  <a:gd name="T17" fmla="*/ 9 h 49"/>
                  <a:gd name="T18" fmla="*/ 101 w 106"/>
                  <a:gd name="T19" fmla="*/ 0 h 49"/>
                  <a:gd name="T20" fmla="*/ 89 w 106"/>
                  <a:gd name="T21" fmla="*/ 5 h 49"/>
                  <a:gd name="T22" fmla="*/ 76 w 106"/>
                  <a:gd name="T23" fmla="*/ 10 h 49"/>
                  <a:gd name="T24" fmla="*/ 63 w 106"/>
                  <a:gd name="T25" fmla="*/ 15 h 49"/>
                  <a:gd name="T26" fmla="*/ 51 w 106"/>
                  <a:gd name="T27" fmla="*/ 21 h 49"/>
                  <a:gd name="T28" fmla="*/ 38 w 106"/>
                  <a:gd name="T29" fmla="*/ 24 h 49"/>
                  <a:gd name="T30" fmla="*/ 25 w 106"/>
                  <a:gd name="T31" fmla="*/ 29 h 49"/>
                  <a:gd name="T32" fmla="*/ 11 w 106"/>
                  <a:gd name="T33" fmla="*/ 33 h 49"/>
                  <a:gd name="T34" fmla="*/ 0 w 106"/>
                  <a:gd name="T35" fmla="*/ 38 h 49"/>
                  <a:gd name="T36" fmla="*/ 2 w 106"/>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49">
                    <a:moveTo>
                      <a:pt x="2" y="49"/>
                    </a:moveTo>
                    <a:lnTo>
                      <a:pt x="17" y="45"/>
                    </a:lnTo>
                    <a:lnTo>
                      <a:pt x="30" y="40"/>
                    </a:lnTo>
                    <a:lnTo>
                      <a:pt x="43" y="36"/>
                    </a:lnTo>
                    <a:lnTo>
                      <a:pt x="56" y="30"/>
                    </a:lnTo>
                    <a:lnTo>
                      <a:pt x="68" y="24"/>
                    </a:lnTo>
                    <a:lnTo>
                      <a:pt x="81" y="21"/>
                    </a:lnTo>
                    <a:lnTo>
                      <a:pt x="94" y="14"/>
                    </a:lnTo>
                    <a:lnTo>
                      <a:pt x="106" y="9"/>
                    </a:lnTo>
                    <a:lnTo>
                      <a:pt x="101" y="0"/>
                    </a:lnTo>
                    <a:lnTo>
                      <a:pt x="89" y="5"/>
                    </a:lnTo>
                    <a:lnTo>
                      <a:pt x="76" y="10"/>
                    </a:lnTo>
                    <a:lnTo>
                      <a:pt x="63" y="15"/>
                    </a:lnTo>
                    <a:lnTo>
                      <a:pt x="51" y="21"/>
                    </a:lnTo>
                    <a:lnTo>
                      <a:pt x="38" y="24"/>
                    </a:lnTo>
                    <a:lnTo>
                      <a:pt x="25" y="29"/>
                    </a:lnTo>
                    <a:lnTo>
                      <a:pt x="11" y="33"/>
                    </a:lnTo>
                    <a:lnTo>
                      <a:pt x="0" y="38"/>
                    </a:lnTo>
                    <a:lnTo>
                      <a:pt x="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89" name="Freeform 697"/>
              <p:cNvSpPr>
                <a:spLocks/>
              </p:cNvSpPr>
              <p:nvPr/>
            </p:nvSpPr>
            <p:spPr bwMode="auto">
              <a:xfrm>
                <a:off x="5159" y="1684"/>
                <a:ext cx="21" cy="31"/>
              </a:xfrm>
              <a:custGeom>
                <a:avLst/>
                <a:gdLst>
                  <a:gd name="T0" fmla="*/ 0 w 63"/>
                  <a:gd name="T1" fmla="*/ 62 h 62"/>
                  <a:gd name="T2" fmla="*/ 2 w 63"/>
                  <a:gd name="T3" fmla="*/ 61 h 62"/>
                  <a:gd name="T4" fmla="*/ 7 w 63"/>
                  <a:gd name="T5" fmla="*/ 58 h 62"/>
                  <a:gd name="T6" fmla="*/ 13 w 63"/>
                  <a:gd name="T7" fmla="*/ 54 h 62"/>
                  <a:gd name="T8" fmla="*/ 23 w 63"/>
                  <a:gd name="T9" fmla="*/ 48 h 62"/>
                  <a:gd name="T10" fmla="*/ 32 w 63"/>
                  <a:gd name="T11" fmla="*/ 39 h 62"/>
                  <a:gd name="T12" fmla="*/ 42 w 63"/>
                  <a:gd name="T13" fmla="*/ 29 h 62"/>
                  <a:gd name="T14" fmla="*/ 53 w 63"/>
                  <a:gd name="T15" fmla="*/ 16 h 62"/>
                  <a:gd name="T16" fmla="*/ 63 w 63"/>
                  <a:gd name="T17" fmla="*/ 0 h 62"/>
                  <a:gd name="T18" fmla="*/ 0 w 63"/>
                  <a:gd name="T1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0" y="62"/>
                    </a:moveTo>
                    <a:lnTo>
                      <a:pt x="2" y="61"/>
                    </a:lnTo>
                    <a:lnTo>
                      <a:pt x="7" y="58"/>
                    </a:lnTo>
                    <a:lnTo>
                      <a:pt x="13" y="54"/>
                    </a:lnTo>
                    <a:lnTo>
                      <a:pt x="23" y="48"/>
                    </a:lnTo>
                    <a:lnTo>
                      <a:pt x="32" y="39"/>
                    </a:lnTo>
                    <a:lnTo>
                      <a:pt x="42" y="29"/>
                    </a:lnTo>
                    <a:lnTo>
                      <a:pt x="53" y="16"/>
                    </a:lnTo>
                    <a:lnTo>
                      <a:pt x="63"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90" name="Freeform 698"/>
              <p:cNvSpPr>
                <a:spLocks/>
              </p:cNvSpPr>
              <p:nvPr/>
            </p:nvSpPr>
            <p:spPr bwMode="auto">
              <a:xfrm>
                <a:off x="5159" y="1683"/>
                <a:ext cx="23" cy="35"/>
              </a:xfrm>
              <a:custGeom>
                <a:avLst/>
                <a:gdLst>
                  <a:gd name="T0" fmla="*/ 60 w 71"/>
                  <a:gd name="T1" fmla="*/ 0 h 68"/>
                  <a:gd name="T2" fmla="*/ 50 w 71"/>
                  <a:gd name="T3" fmla="*/ 15 h 68"/>
                  <a:gd name="T4" fmla="*/ 39 w 71"/>
                  <a:gd name="T5" fmla="*/ 28 h 68"/>
                  <a:gd name="T6" fmla="*/ 29 w 71"/>
                  <a:gd name="T7" fmla="*/ 38 h 68"/>
                  <a:gd name="T8" fmla="*/ 21 w 71"/>
                  <a:gd name="T9" fmla="*/ 46 h 68"/>
                  <a:gd name="T10" fmla="*/ 12 w 71"/>
                  <a:gd name="T11" fmla="*/ 51 h 68"/>
                  <a:gd name="T12" fmla="*/ 5 w 71"/>
                  <a:gd name="T13" fmla="*/ 56 h 68"/>
                  <a:gd name="T14" fmla="*/ 1 w 71"/>
                  <a:gd name="T15" fmla="*/ 58 h 68"/>
                  <a:gd name="T16" fmla="*/ 0 w 71"/>
                  <a:gd name="T17" fmla="*/ 59 h 68"/>
                  <a:gd name="T18" fmla="*/ 5 w 71"/>
                  <a:gd name="T19" fmla="*/ 68 h 68"/>
                  <a:gd name="T20" fmla="*/ 6 w 71"/>
                  <a:gd name="T21" fmla="*/ 67 h 68"/>
                  <a:gd name="T22" fmla="*/ 13 w 71"/>
                  <a:gd name="T23" fmla="*/ 65 h 68"/>
                  <a:gd name="T24" fmla="*/ 19 w 71"/>
                  <a:gd name="T25" fmla="*/ 60 h 68"/>
                  <a:gd name="T26" fmla="*/ 29 w 71"/>
                  <a:gd name="T27" fmla="*/ 55 h 68"/>
                  <a:gd name="T28" fmla="*/ 39 w 71"/>
                  <a:gd name="T29" fmla="*/ 45 h 68"/>
                  <a:gd name="T30" fmla="*/ 50 w 71"/>
                  <a:gd name="T31" fmla="*/ 34 h 68"/>
                  <a:gd name="T32" fmla="*/ 60 w 71"/>
                  <a:gd name="T33" fmla="*/ 20 h 68"/>
                  <a:gd name="T34" fmla="*/ 71 w 71"/>
                  <a:gd name="T35" fmla="*/ 4 h 68"/>
                  <a:gd name="T36" fmla="*/ 60 w 71"/>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68">
                    <a:moveTo>
                      <a:pt x="60" y="0"/>
                    </a:moveTo>
                    <a:lnTo>
                      <a:pt x="50" y="15"/>
                    </a:lnTo>
                    <a:lnTo>
                      <a:pt x="39" y="28"/>
                    </a:lnTo>
                    <a:lnTo>
                      <a:pt x="29" y="38"/>
                    </a:lnTo>
                    <a:lnTo>
                      <a:pt x="21" y="46"/>
                    </a:lnTo>
                    <a:lnTo>
                      <a:pt x="12" y="51"/>
                    </a:lnTo>
                    <a:lnTo>
                      <a:pt x="5" y="56"/>
                    </a:lnTo>
                    <a:lnTo>
                      <a:pt x="1" y="58"/>
                    </a:lnTo>
                    <a:lnTo>
                      <a:pt x="0" y="59"/>
                    </a:lnTo>
                    <a:lnTo>
                      <a:pt x="5" y="68"/>
                    </a:lnTo>
                    <a:lnTo>
                      <a:pt x="6" y="67"/>
                    </a:lnTo>
                    <a:lnTo>
                      <a:pt x="13" y="65"/>
                    </a:lnTo>
                    <a:lnTo>
                      <a:pt x="19" y="60"/>
                    </a:lnTo>
                    <a:lnTo>
                      <a:pt x="29" y="55"/>
                    </a:lnTo>
                    <a:lnTo>
                      <a:pt x="39" y="45"/>
                    </a:lnTo>
                    <a:lnTo>
                      <a:pt x="50" y="34"/>
                    </a:lnTo>
                    <a:lnTo>
                      <a:pt x="60" y="20"/>
                    </a:lnTo>
                    <a:lnTo>
                      <a:pt x="71" y="4"/>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91" name="Freeform 699"/>
              <p:cNvSpPr>
                <a:spLocks/>
              </p:cNvSpPr>
              <p:nvPr/>
            </p:nvSpPr>
            <p:spPr bwMode="auto">
              <a:xfrm>
                <a:off x="5290" y="1521"/>
                <a:ext cx="23" cy="25"/>
              </a:xfrm>
              <a:custGeom>
                <a:avLst/>
                <a:gdLst>
                  <a:gd name="T0" fmla="*/ 69 w 69"/>
                  <a:gd name="T1" fmla="*/ 0 h 49"/>
                  <a:gd name="T2" fmla="*/ 68 w 69"/>
                  <a:gd name="T3" fmla="*/ 2 h 49"/>
                  <a:gd name="T4" fmla="*/ 64 w 69"/>
                  <a:gd name="T5" fmla="*/ 7 h 49"/>
                  <a:gd name="T6" fmla="*/ 58 w 69"/>
                  <a:gd name="T7" fmla="*/ 13 h 49"/>
                  <a:gd name="T8" fmla="*/ 48 w 69"/>
                  <a:gd name="T9" fmla="*/ 21 h 49"/>
                  <a:gd name="T10" fmla="*/ 39 w 69"/>
                  <a:gd name="T11" fmla="*/ 29 h 49"/>
                  <a:gd name="T12" fmla="*/ 27 w 69"/>
                  <a:gd name="T13" fmla="*/ 37 h 49"/>
                  <a:gd name="T14" fmla="*/ 14 w 69"/>
                  <a:gd name="T15" fmla="*/ 45 h 49"/>
                  <a:gd name="T16" fmla="*/ 0 w 69"/>
                  <a:gd name="T17" fmla="*/ 49 h 49"/>
                  <a:gd name="T18" fmla="*/ 69 w 69"/>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9">
                    <a:moveTo>
                      <a:pt x="69" y="0"/>
                    </a:moveTo>
                    <a:lnTo>
                      <a:pt x="68" y="2"/>
                    </a:lnTo>
                    <a:lnTo>
                      <a:pt x="64" y="7"/>
                    </a:lnTo>
                    <a:lnTo>
                      <a:pt x="58" y="13"/>
                    </a:lnTo>
                    <a:lnTo>
                      <a:pt x="48" y="21"/>
                    </a:lnTo>
                    <a:lnTo>
                      <a:pt x="39" y="29"/>
                    </a:lnTo>
                    <a:lnTo>
                      <a:pt x="27" y="37"/>
                    </a:lnTo>
                    <a:lnTo>
                      <a:pt x="14" y="45"/>
                    </a:lnTo>
                    <a:lnTo>
                      <a:pt x="0" y="49"/>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92" name="Freeform 700"/>
              <p:cNvSpPr>
                <a:spLocks/>
              </p:cNvSpPr>
              <p:nvPr/>
            </p:nvSpPr>
            <p:spPr bwMode="auto">
              <a:xfrm>
                <a:off x="5290" y="1519"/>
                <a:ext cx="25" cy="30"/>
              </a:xfrm>
              <a:custGeom>
                <a:avLst/>
                <a:gdLst>
                  <a:gd name="T0" fmla="*/ 2 w 76"/>
                  <a:gd name="T1" fmla="*/ 59 h 59"/>
                  <a:gd name="T2" fmla="*/ 18 w 76"/>
                  <a:gd name="T3" fmla="*/ 53 h 59"/>
                  <a:gd name="T4" fmla="*/ 32 w 76"/>
                  <a:gd name="T5" fmla="*/ 45 h 59"/>
                  <a:gd name="T6" fmla="*/ 44 w 76"/>
                  <a:gd name="T7" fmla="*/ 38 h 59"/>
                  <a:gd name="T8" fmla="*/ 53 w 76"/>
                  <a:gd name="T9" fmla="*/ 29 h 59"/>
                  <a:gd name="T10" fmla="*/ 64 w 76"/>
                  <a:gd name="T11" fmla="*/ 21 h 59"/>
                  <a:gd name="T12" fmla="*/ 70 w 76"/>
                  <a:gd name="T13" fmla="*/ 14 h 59"/>
                  <a:gd name="T14" fmla="*/ 74 w 76"/>
                  <a:gd name="T15" fmla="*/ 9 h 59"/>
                  <a:gd name="T16" fmla="*/ 76 w 76"/>
                  <a:gd name="T17" fmla="*/ 7 h 59"/>
                  <a:gd name="T18" fmla="*/ 65 w 76"/>
                  <a:gd name="T19" fmla="*/ 0 h 59"/>
                  <a:gd name="T20" fmla="*/ 64 w 76"/>
                  <a:gd name="T21" fmla="*/ 3 h 59"/>
                  <a:gd name="T22" fmla="*/ 60 w 76"/>
                  <a:gd name="T23" fmla="*/ 7 h 59"/>
                  <a:gd name="T24" fmla="*/ 53 w 76"/>
                  <a:gd name="T25" fmla="*/ 14 h 59"/>
                  <a:gd name="T26" fmla="*/ 46 w 76"/>
                  <a:gd name="T27" fmla="*/ 22 h 59"/>
                  <a:gd name="T28" fmla="*/ 36 w 76"/>
                  <a:gd name="T29" fmla="*/ 29 h 59"/>
                  <a:gd name="T30" fmla="*/ 25 w 76"/>
                  <a:gd name="T31" fmla="*/ 36 h 59"/>
                  <a:gd name="T32" fmla="*/ 13 w 76"/>
                  <a:gd name="T33" fmla="*/ 44 h 59"/>
                  <a:gd name="T34" fmla="*/ 0 w 76"/>
                  <a:gd name="T35" fmla="*/ 48 h 59"/>
                  <a:gd name="T36" fmla="*/ 2 w 76"/>
                  <a:gd name="T3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59">
                    <a:moveTo>
                      <a:pt x="2" y="59"/>
                    </a:moveTo>
                    <a:lnTo>
                      <a:pt x="18" y="53"/>
                    </a:lnTo>
                    <a:lnTo>
                      <a:pt x="32" y="45"/>
                    </a:lnTo>
                    <a:lnTo>
                      <a:pt x="44" y="38"/>
                    </a:lnTo>
                    <a:lnTo>
                      <a:pt x="53" y="29"/>
                    </a:lnTo>
                    <a:lnTo>
                      <a:pt x="64" y="21"/>
                    </a:lnTo>
                    <a:lnTo>
                      <a:pt x="70" y="14"/>
                    </a:lnTo>
                    <a:lnTo>
                      <a:pt x="74" y="9"/>
                    </a:lnTo>
                    <a:lnTo>
                      <a:pt x="76" y="7"/>
                    </a:lnTo>
                    <a:lnTo>
                      <a:pt x="65" y="0"/>
                    </a:lnTo>
                    <a:lnTo>
                      <a:pt x="64" y="3"/>
                    </a:lnTo>
                    <a:lnTo>
                      <a:pt x="60" y="7"/>
                    </a:lnTo>
                    <a:lnTo>
                      <a:pt x="53" y="14"/>
                    </a:lnTo>
                    <a:lnTo>
                      <a:pt x="46" y="22"/>
                    </a:lnTo>
                    <a:lnTo>
                      <a:pt x="36" y="29"/>
                    </a:lnTo>
                    <a:lnTo>
                      <a:pt x="25" y="36"/>
                    </a:lnTo>
                    <a:lnTo>
                      <a:pt x="13" y="44"/>
                    </a:lnTo>
                    <a:lnTo>
                      <a:pt x="0" y="48"/>
                    </a:lnTo>
                    <a:lnTo>
                      <a:pt x="2"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93" name="Freeform 701"/>
              <p:cNvSpPr>
                <a:spLocks/>
              </p:cNvSpPr>
              <p:nvPr/>
            </p:nvSpPr>
            <p:spPr bwMode="auto">
              <a:xfrm>
                <a:off x="5292" y="1536"/>
                <a:ext cx="24" cy="24"/>
              </a:xfrm>
              <a:custGeom>
                <a:avLst/>
                <a:gdLst>
                  <a:gd name="T0" fmla="*/ 71 w 71"/>
                  <a:gd name="T1" fmla="*/ 0 h 50"/>
                  <a:gd name="T2" fmla="*/ 70 w 71"/>
                  <a:gd name="T3" fmla="*/ 2 h 50"/>
                  <a:gd name="T4" fmla="*/ 66 w 71"/>
                  <a:gd name="T5" fmla="*/ 7 h 50"/>
                  <a:gd name="T6" fmla="*/ 60 w 71"/>
                  <a:gd name="T7" fmla="*/ 14 h 50"/>
                  <a:gd name="T8" fmla="*/ 50 w 71"/>
                  <a:gd name="T9" fmla="*/ 22 h 50"/>
                  <a:gd name="T10" fmla="*/ 40 w 71"/>
                  <a:gd name="T11" fmla="*/ 29 h 50"/>
                  <a:gd name="T12" fmla="*/ 28 w 71"/>
                  <a:gd name="T13" fmla="*/ 37 h 50"/>
                  <a:gd name="T14" fmla="*/ 15 w 71"/>
                  <a:gd name="T15" fmla="*/ 45 h 50"/>
                  <a:gd name="T16" fmla="*/ 0 w 71"/>
                  <a:gd name="T17" fmla="*/ 50 h 50"/>
                  <a:gd name="T18" fmla="*/ 71 w 71"/>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50">
                    <a:moveTo>
                      <a:pt x="71" y="0"/>
                    </a:moveTo>
                    <a:lnTo>
                      <a:pt x="70" y="2"/>
                    </a:lnTo>
                    <a:lnTo>
                      <a:pt x="66" y="7"/>
                    </a:lnTo>
                    <a:lnTo>
                      <a:pt x="60" y="14"/>
                    </a:lnTo>
                    <a:lnTo>
                      <a:pt x="50" y="22"/>
                    </a:lnTo>
                    <a:lnTo>
                      <a:pt x="40" y="29"/>
                    </a:lnTo>
                    <a:lnTo>
                      <a:pt x="28" y="37"/>
                    </a:lnTo>
                    <a:lnTo>
                      <a:pt x="15" y="45"/>
                    </a:lnTo>
                    <a:lnTo>
                      <a:pt x="0" y="5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94" name="Freeform 702"/>
              <p:cNvSpPr>
                <a:spLocks/>
              </p:cNvSpPr>
              <p:nvPr/>
            </p:nvSpPr>
            <p:spPr bwMode="auto">
              <a:xfrm>
                <a:off x="5292" y="1534"/>
                <a:ext cx="26" cy="29"/>
              </a:xfrm>
              <a:custGeom>
                <a:avLst/>
                <a:gdLst>
                  <a:gd name="T0" fmla="*/ 3 w 78"/>
                  <a:gd name="T1" fmla="*/ 58 h 58"/>
                  <a:gd name="T2" fmla="*/ 19 w 78"/>
                  <a:gd name="T3" fmla="*/ 53 h 58"/>
                  <a:gd name="T4" fmla="*/ 33 w 78"/>
                  <a:gd name="T5" fmla="*/ 45 h 58"/>
                  <a:gd name="T6" fmla="*/ 45 w 78"/>
                  <a:gd name="T7" fmla="*/ 37 h 58"/>
                  <a:gd name="T8" fmla="*/ 55 w 78"/>
                  <a:gd name="T9" fmla="*/ 29 h 58"/>
                  <a:gd name="T10" fmla="*/ 66 w 78"/>
                  <a:gd name="T11" fmla="*/ 20 h 58"/>
                  <a:gd name="T12" fmla="*/ 72 w 78"/>
                  <a:gd name="T13" fmla="*/ 13 h 58"/>
                  <a:gd name="T14" fmla="*/ 76 w 78"/>
                  <a:gd name="T15" fmla="*/ 9 h 58"/>
                  <a:gd name="T16" fmla="*/ 78 w 78"/>
                  <a:gd name="T17" fmla="*/ 6 h 58"/>
                  <a:gd name="T18" fmla="*/ 67 w 78"/>
                  <a:gd name="T19" fmla="*/ 0 h 58"/>
                  <a:gd name="T20" fmla="*/ 66 w 78"/>
                  <a:gd name="T21" fmla="*/ 2 h 58"/>
                  <a:gd name="T22" fmla="*/ 62 w 78"/>
                  <a:gd name="T23" fmla="*/ 6 h 58"/>
                  <a:gd name="T24" fmla="*/ 55 w 78"/>
                  <a:gd name="T25" fmla="*/ 13 h 58"/>
                  <a:gd name="T26" fmla="*/ 47 w 78"/>
                  <a:gd name="T27" fmla="*/ 20 h 58"/>
                  <a:gd name="T28" fmla="*/ 37 w 78"/>
                  <a:gd name="T29" fmla="*/ 28 h 58"/>
                  <a:gd name="T30" fmla="*/ 25 w 78"/>
                  <a:gd name="T31" fmla="*/ 36 h 58"/>
                  <a:gd name="T32" fmla="*/ 13 w 78"/>
                  <a:gd name="T33" fmla="*/ 44 h 58"/>
                  <a:gd name="T34" fmla="*/ 0 w 78"/>
                  <a:gd name="T35" fmla="*/ 47 h 58"/>
                  <a:gd name="T36" fmla="*/ 3 w 78"/>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58">
                    <a:moveTo>
                      <a:pt x="3" y="58"/>
                    </a:moveTo>
                    <a:lnTo>
                      <a:pt x="19" y="53"/>
                    </a:lnTo>
                    <a:lnTo>
                      <a:pt x="33" y="45"/>
                    </a:lnTo>
                    <a:lnTo>
                      <a:pt x="45" y="37"/>
                    </a:lnTo>
                    <a:lnTo>
                      <a:pt x="55" y="29"/>
                    </a:lnTo>
                    <a:lnTo>
                      <a:pt x="66" y="20"/>
                    </a:lnTo>
                    <a:lnTo>
                      <a:pt x="72" y="13"/>
                    </a:lnTo>
                    <a:lnTo>
                      <a:pt x="76" y="9"/>
                    </a:lnTo>
                    <a:lnTo>
                      <a:pt x="78" y="6"/>
                    </a:lnTo>
                    <a:lnTo>
                      <a:pt x="67" y="0"/>
                    </a:lnTo>
                    <a:lnTo>
                      <a:pt x="66" y="2"/>
                    </a:lnTo>
                    <a:lnTo>
                      <a:pt x="62" y="6"/>
                    </a:lnTo>
                    <a:lnTo>
                      <a:pt x="55" y="13"/>
                    </a:lnTo>
                    <a:lnTo>
                      <a:pt x="47" y="20"/>
                    </a:lnTo>
                    <a:lnTo>
                      <a:pt x="37" y="28"/>
                    </a:lnTo>
                    <a:lnTo>
                      <a:pt x="25" y="36"/>
                    </a:lnTo>
                    <a:lnTo>
                      <a:pt x="13" y="44"/>
                    </a:lnTo>
                    <a:lnTo>
                      <a:pt x="0" y="47"/>
                    </a:lnTo>
                    <a:lnTo>
                      <a:pt x="3"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95" name="Freeform 703"/>
              <p:cNvSpPr>
                <a:spLocks/>
              </p:cNvSpPr>
              <p:nvPr/>
            </p:nvSpPr>
            <p:spPr bwMode="auto">
              <a:xfrm>
                <a:off x="5291" y="1554"/>
                <a:ext cx="23" cy="25"/>
              </a:xfrm>
              <a:custGeom>
                <a:avLst/>
                <a:gdLst>
                  <a:gd name="T0" fmla="*/ 70 w 70"/>
                  <a:gd name="T1" fmla="*/ 0 h 50"/>
                  <a:gd name="T2" fmla="*/ 69 w 70"/>
                  <a:gd name="T3" fmla="*/ 3 h 50"/>
                  <a:gd name="T4" fmla="*/ 65 w 70"/>
                  <a:gd name="T5" fmla="*/ 7 h 50"/>
                  <a:gd name="T6" fmla="*/ 58 w 70"/>
                  <a:gd name="T7" fmla="*/ 14 h 50"/>
                  <a:gd name="T8" fmla="*/ 49 w 70"/>
                  <a:gd name="T9" fmla="*/ 22 h 50"/>
                  <a:gd name="T10" fmla="*/ 40 w 70"/>
                  <a:gd name="T11" fmla="*/ 30 h 50"/>
                  <a:gd name="T12" fmla="*/ 28 w 70"/>
                  <a:gd name="T13" fmla="*/ 38 h 50"/>
                  <a:gd name="T14" fmla="*/ 15 w 70"/>
                  <a:gd name="T15" fmla="*/ 45 h 50"/>
                  <a:gd name="T16" fmla="*/ 0 w 70"/>
                  <a:gd name="T17" fmla="*/ 50 h 50"/>
                  <a:gd name="T18" fmla="*/ 70 w 70"/>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50">
                    <a:moveTo>
                      <a:pt x="70" y="0"/>
                    </a:moveTo>
                    <a:lnTo>
                      <a:pt x="69" y="3"/>
                    </a:lnTo>
                    <a:lnTo>
                      <a:pt x="65" y="7"/>
                    </a:lnTo>
                    <a:lnTo>
                      <a:pt x="58" y="14"/>
                    </a:lnTo>
                    <a:lnTo>
                      <a:pt x="49" y="22"/>
                    </a:lnTo>
                    <a:lnTo>
                      <a:pt x="40" y="30"/>
                    </a:lnTo>
                    <a:lnTo>
                      <a:pt x="28" y="38"/>
                    </a:lnTo>
                    <a:lnTo>
                      <a:pt x="15" y="45"/>
                    </a:lnTo>
                    <a:lnTo>
                      <a:pt x="0" y="50"/>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96" name="Freeform 704"/>
              <p:cNvSpPr>
                <a:spLocks/>
              </p:cNvSpPr>
              <p:nvPr/>
            </p:nvSpPr>
            <p:spPr bwMode="auto">
              <a:xfrm>
                <a:off x="5290" y="1552"/>
                <a:ext cx="26" cy="30"/>
              </a:xfrm>
              <a:custGeom>
                <a:avLst/>
                <a:gdLst>
                  <a:gd name="T0" fmla="*/ 3 w 76"/>
                  <a:gd name="T1" fmla="*/ 59 h 59"/>
                  <a:gd name="T2" fmla="*/ 19 w 76"/>
                  <a:gd name="T3" fmla="*/ 53 h 59"/>
                  <a:gd name="T4" fmla="*/ 33 w 76"/>
                  <a:gd name="T5" fmla="*/ 45 h 59"/>
                  <a:gd name="T6" fmla="*/ 45 w 76"/>
                  <a:gd name="T7" fmla="*/ 37 h 59"/>
                  <a:gd name="T8" fmla="*/ 54 w 76"/>
                  <a:gd name="T9" fmla="*/ 28 h 59"/>
                  <a:gd name="T10" fmla="*/ 65 w 76"/>
                  <a:gd name="T11" fmla="*/ 20 h 59"/>
                  <a:gd name="T12" fmla="*/ 71 w 76"/>
                  <a:gd name="T13" fmla="*/ 13 h 59"/>
                  <a:gd name="T14" fmla="*/ 75 w 76"/>
                  <a:gd name="T15" fmla="*/ 9 h 59"/>
                  <a:gd name="T16" fmla="*/ 76 w 76"/>
                  <a:gd name="T17" fmla="*/ 7 h 59"/>
                  <a:gd name="T18" fmla="*/ 66 w 76"/>
                  <a:gd name="T19" fmla="*/ 0 h 59"/>
                  <a:gd name="T20" fmla="*/ 65 w 76"/>
                  <a:gd name="T21" fmla="*/ 2 h 59"/>
                  <a:gd name="T22" fmla="*/ 61 w 76"/>
                  <a:gd name="T23" fmla="*/ 7 h 59"/>
                  <a:gd name="T24" fmla="*/ 54 w 76"/>
                  <a:gd name="T25" fmla="*/ 13 h 59"/>
                  <a:gd name="T26" fmla="*/ 46 w 76"/>
                  <a:gd name="T27" fmla="*/ 21 h 59"/>
                  <a:gd name="T28" fmla="*/ 37 w 76"/>
                  <a:gd name="T29" fmla="*/ 28 h 59"/>
                  <a:gd name="T30" fmla="*/ 25 w 76"/>
                  <a:gd name="T31" fmla="*/ 36 h 59"/>
                  <a:gd name="T32" fmla="*/ 13 w 76"/>
                  <a:gd name="T33" fmla="*/ 44 h 59"/>
                  <a:gd name="T34" fmla="*/ 0 w 76"/>
                  <a:gd name="T35" fmla="*/ 47 h 59"/>
                  <a:gd name="T36" fmla="*/ 3 w 76"/>
                  <a:gd name="T3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59">
                    <a:moveTo>
                      <a:pt x="3" y="59"/>
                    </a:moveTo>
                    <a:lnTo>
                      <a:pt x="19" y="53"/>
                    </a:lnTo>
                    <a:lnTo>
                      <a:pt x="33" y="45"/>
                    </a:lnTo>
                    <a:lnTo>
                      <a:pt x="45" y="37"/>
                    </a:lnTo>
                    <a:lnTo>
                      <a:pt x="54" y="28"/>
                    </a:lnTo>
                    <a:lnTo>
                      <a:pt x="65" y="20"/>
                    </a:lnTo>
                    <a:lnTo>
                      <a:pt x="71" y="13"/>
                    </a:lnTo>
                    <a:lnTo>
                      <a:pt x="75" y="9"/>
                    </a:lnTo>
                    <a:lnTo>
                      <a:pt x="76" y="7"/>
                    </a:lnTo>
                    <a:lnTo>
                      <a:pt x="66" y="0"/>
                    </a:lnTo>
                    <a:lnTo>
                      <a:pt x="65" y="2"/>
                    </a:lnTo>
                    <a:lnTo>
                      <a:pt x="61" y="7"/>
                    </a:lnTo>
                    <a:lnTo>
                      <a:pt x="54" y="13"/>
                    </a:lnTo>
                    <a:lnTo>
                      <a:pt x="46" y="21"/>
                    </a:lnTo>
                    <a:lnTo>
                      <a:pt x="37" y="28"/>
                    </a:lnTo>
                    <a:lnTo>
                      <a:pt x="25" y="36"/>
                    </a:lnTo>
                    <a:lnTo>
                      <a:pt x="13" y="44"/>
                    </a:lnTo>
                    <a:lnTo>
                      <a:pt x="0" y="47"/>
                    </a:lnTo>
                    <a:lnTo>
                      <a:pt x="3"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97" name="Freeform 705"/>
              <p:cNvSpPr>
                <a:spLocks/>
              </p:cNvSpPr>
              <p:nvPr/>
            </p:nvSpPr>
            <p:spPr bwMode="auto">
              <a:xfrm>
                <a:off x="5262" y="1545"/>
                <a:ext cx="18" cy="29"/>
              </a:xfrm>
              <a:custGeom>
                <a:avLst/>
                <a:gdLst>
                  <a:gd name="T0" fmla="*/ 0 w 53"/>
                  <a:gd name="T1" fmla="*/ 0 h 59"/>
                  <a:gd name="T2" fmla="*/ 53 w 53"/>
                  <a:gd name="T3" fmla="*/ 23 h 59"/>
                  <a:gd name="T4" fmla="*/ 50 w 53"/>
                  <a:gd name="T5" fmla="*/ 46 h 59"/>
                  <a:gd name="T6" fmla="*/ 0 w 53"/>
                  <a:gd name="T7" fmla="*/ 59 h 59"/>
                  <a:gd name="T8" fmla="*/ 0 w 53"/>
                  <a:gd name="T9" fmla="*/ 6 h 59"/>
                  <a:gd name="T10" fmla="*/ 0 w 53"/>
                  <a:gd name="T11" fmla="*/ 0 h 59"/>
                </a:gdLst>
                <a:ahLst/>
                <a:cxnLst>
                  <a:cxn ang="0">
                    <a:pos x="T0" y="T1"/>
                  </a:cxn>
                  <a:cxn ang="0">
                    <a:pos x="T2" y="T3"/>
                  </a:cxn>
                  <a:cxn ang="0">
                    <a:pos x="T4" y="T5"/>
                  </a:cxn>
                  <a:cxn ang="0">
                    <a:pos x="T6" y="T7"/>
                  </a:cxn>
                  <a:cxn ang="0">
                    <a:pos x="T8" y="T9"/>
                  </a:cxn>
                  <a:cxn ang="0">
                    <a:pos x="T10" y="T11"/>
                  </a:cxn>
                </a:cxnLst>
                <a:rect l="0" t="0" r="r" b="b"/>
                <a:pathLst>
                  <a:path w="53" h="59">
                    <a:moveTo>
                      <a:pt x="0" y="0"/>
                    </a:moveTo>
                    <a:lnTo>
                      <a:pt x="53" y="23"/>
                    </a:lnTo>
                    <a:lnTo>
                      <a:pt x="50" y="46"/>
                    </a:lnTo>
                    <a:lnTo>
                      <a:pt x="0" y="59"/>
                    </a:lnTo>
                    <a:lnTo>
                      <a:pt x="0" y="6"/>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98" name="Freeform 706"/>
              <p:cNvSpPr>
                <a:spLocks/>
              </p:cNvSpPr>
              <p:nvPr/>
            </p:nvSpPr>
            <p:spPr bwMode="auto">
              <a:xfrm>
                <a:off x="5261" y="1542"/>
                <a:ext cx="21" cy="16"/>
              </a:xfrm>
              <a:custGeom>
                <a:avLst/>
                <a:gdLst>
                  <a:gd name="T0" fmla="*/ 62 w 62"/>
                  <a:gd name="T1" fmla="*/ 27 h 31"/>
                  <a:gd name="T2" fmla="*/ 58 w 62"/>
                  <a:gd name="T3" fmla="*/ 22 h 31"/>
                  <a:gd name="T4" fmla="*/ 6 w 62"/>
                  <a:gd name="T5" fmla="*/ 0 h 31"/>
                  <a:gd name="T6" fmla="*/ 0 w 62"/>
                  <a:gd name="T7" fmla="*/ 9 h 31"/>
                  <a:gd name="T8" fmla="*/ 53 w 62"/>
                  <a:gd name="T9" fmla="*/ 31 h 31"/>
                  <a:gd name="T10" fmla="*/ 49 w 62"/>
                  <a:gd name="T11" fmla="*/ 27 h 31"/>
                  <a:gd name="T12" fmla="*/ 62 w 62"/>
                  <a:gd name="T13" fmla="*/ 27 h 31"/>
                  <a:gd name="T14" fmla="*/ 62 w 62"/>
                  <a:gd name="T15" fmla="*/ 23 h 31"/>
                  <a:gd name="T16" fmla="*/ 58 w 62"/>
                  <a:gd name="T17" fmla="*/ 22 h 31"/>
                  <a:gd name="T18" fmla="*/ 62 w 62"/>
                  <a:gd name="T19"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31">
                    <a:moveTo>
                      <a:pt x="62" y="27"/>
                    </a:moveTo>
                    <a:lnTo>
                      <a:pt x="58" y="22"/>
                    </a:lnTo>
                    <a:lnTo>
                      <a:pt x="6" y="0"/>
                    </a:lnTo>
                    <a:lnTo>
                      <a:pt x="0" y="9"/>
                    </a:lnTo>
                    <a:lnTo>
                      <a:pt x="53" y="31"/>
                    </a:lnTo>
                    <a:lnTo>
                      <a:pt x="49" y="27"/>
                    </a:lnTo>
                    <a:lnTo>
                      <a:pt x="62" y="27"/>
                    </a:lnTo>
                    <a:lnTo>
                      <a:pt x="62" y="23"/>
                    </a:lnTo>
                    <a:lnTo>
                      <a:pt x="58" y="22"/>
                    </a:lnTo>
                    <a:lnTo>
                      <a:pt x="6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99" name="Freeform 707"/>
              <p:cNvSpPr>
                <a:spLocks/>
              </p:cNvSpPr>
              <p:nvPr/>
            </p:nvSpPr>
            <p:spPr bwMode="auto">
              <a:xfrm>
                <a:off x="5277" y="1556"/>
                <a:ext cx="5" cy="14"/>
              </a:xfrm>
              <a:custGeom>
                <a:avLst/>
                <a:gdLst>
                  <a:gd name="T0" fmla="*/ 8 w 16"/>
                  <a:gd name="T1" fmla="*/ 29 h 29"/>
                  <a:gd name="T2" fmla="*/ 14 w 16"/>
                  <a:gd name="T3" fmla="*/ 23 h 29"/>
                  <a:gd name="T4" fmla="*/ 16 w 16"/>
                  <a:gd name="T5" fmla="*/ 0 h 29"/>
                  <a:gd name="T6" fmla="*/ 3 w 16"/>
                  <a:gd name="T7" fmla="*/ 0 h 29"/>
                  <a:gd name="T8" fmla="*/ 0 w 16"/>
                  <a:gd name="T9" fmla="*/ 23 h 29"/>
                  <a:gd name="T10" fmla="*/ 6 w 16"/>
                  <a:gd name="T11" fmla="*/ 18 h 29"/>
                  <a:gd name="T12" fmla="*/ 8 w 16"/>
                  <a:gd name="T13" fmla="*/ 29 h 29"/>
                  <a:gd name="T14" fmla="*/ 14 w 16"/>
                  <a:gd name="T15" fmla="*/ 28 h 29"/>
                  <a:gd name="T16" fmla="*/ 14 w 16"/>
                  <a:gd name="T17" fmla="*/ 23 h 29"/>
                  <a:gd name="T18" fmla="*/ 8 w 16"/>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9">
                    <a:moveTo>
                      <a:pt x="8" y="29"/>
                    </a:moveTo>
                    <a:lnTo>
                      <a:pt x="14" y="23"/>
                    </a:lnTo>
                    <a:lnTo>
                      <a:pt x="16" y="0"/>
                    </a:lnTo>
                    <a:lnTo>
                      <a:pt x="3" y="0"/>
                    </a:lnTo>
                    <a:lnTo>
                      <a:pt x="0" y="23"/>
                    </a:lnTo>
                    <a:lnTo>
                      <a:pt x="6" y="18"/>
                    </a:lnTo>
                    <a:lnTo>
                      <a:pt x="8" y="29"/>
                    </a:lnTo>
                    <a:lnTo>
                      <a:pt x="14" y="28"/>
                    </a:lnTo>
                    <a:lnTo>
                      <a:pt x="14" y="23"/>
                    </a:lnTo>
                    <a:lnTo>
                      <a:pt x="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00" name="Freeform 708"/>
              <p:cNvSpPr>
                <a:spLocks/>
              </p:cNvSpPr>
              <p:nvPr/>
            </p:nvSpPr>
            <p:spPr bwMode="auto">
              <a:xfrm>
                <a:off x="5260" y="1565"/>
                <a:ext cx="19" cy="13"/>
              </a:xfrm>
              <a:custGeom>
                <a:avLst/>
                <a:gdLst>
                  <a:gd name="T0" fmla="*/ 0 w 57"/>
                  <a:gd name="T1" fmla="*/ 18 h 26"/>
                  <a:gd name="T2" fmla="*/ 7 w 57"/>
                  <a:gd name="T3" fmla="*/ 23 h 26"/>
                  <a:gd name="T4" fmla="*/ 57 w 57"/>
                  <a:gd name="T5" fmla="*/ 11 h 26"/>
                  <a:gd name="T6" fmla="*/ 55 w 57"/>
                  <a:gd name="T7" fmla="*/ 0 h 26"/>
                  <a:gd name="T8" fmla="*/ 5 w 57"/>
                  <a:gd name="T9" fmla="*/ 12 h 26"/>
                  <a:gd name="T10" fmla="*/ 13 w 57"/>
                  <a:gd name="T11" fmla="*/ 18 h 26"/>
                  <a:gd name="T12" fmla="*/ 0 w 57"/>
                  <a:gd name="T13" fmla="*/ 18 h 26"/>
                  <a:gd name="T14" fmla="*/ 0 w 57"/>
                  <a:gd name="T15" fmla="*/ 26 h 26"/>
                  <a:gd name="T16" fmla="*/ 7 w 57"/>
                  <a:gd name="T17" fmla="*/ 23 h 26"/>
                  <a:gd name="T18" fmla="*/ 0 w 57"/>
                  <a:gd name="T1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6">
                    <a:moveTo>
                      <a:pt x="0" y="18"/>
                    </a:moveTo>
                    <a:lnTo>
                      <a:pt x="7" y="23"/>
                    </a:lnTo>
                    <a:lnTo>
                      <a:pt x="57" y="11"/>
                    </a:lnTo>
                    <a:lnTo>
                      <a:pt x="55" y="0"/>
                    </a:lnTo>
                    <a:lnTo>
                      <a:pt x="5" y="12"/>
                    </a:lnTo>
                    <a:lnTo>
                      <a:pt x="13" y="18"/>
                    </a:lnTo>
                    <a:lnTo>
                      <a:pt x="0" y="18"/>
                    </a:lnTo>
                    <a:lnTo>
                      <a:pt x="0" y="26"/>
                    </a:lnTo>
                    <a:lnTo>
                      <a:pt x="7" y="2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01" name="Freeform 709"/>
              <p:cNvSpPr>
                <a:spLocks/>
              </p:cNvSpPr>
              <p:nvPr/>
            </p:nvSpPr>
            <p:spPr bwMode="auto">
              <a:xfrm>
                <a:off x="5260" y="1547"/>
                <a:ext cx="5" cy="27"/>
              </a:xfrm>
              <a:custGeom>
                <a:avLst/>
                <a:gdLst>
                  <a:gd name="T0" fmla="*/ 6 w 13"/>
                  <a:gd name="T1" fmla="*/ 0 h 53"/>
                  <a:gd name="T2" fmla="*/ 0 w 13"/>
                  <a:gd name="T3" fmla="*/ 0 h 53"/>
                  <a:gd name="T4" fmla="*/ 0 w 13"/>
                  <a:gd name="T5" fmla="*/ 53 h 53"/>
                  <a:gd name="T6" fmla="*/ 13 w 13"/>
                  <a:gd name="T7" fmla="*/ 53 h 53"/>
                  <a:gd name="T8" fmla="*/ 13 w 13"/>
                  <a:gd name="T9" fmla="*/ 0 h 53"/>
                  <a:gd name="T10" fmla="*/ 6 w 13"/>
                  <a:gd name="T11" fmla="*/ 0 h 53"/>
                </a:gdLst>
                <a:ahLst/>
                <a:cxnLst>
                  <a:cxn ang="0">
                    <a:pos x="T0" y="T1"/>
                  </a:cxn>
                  <a:cxn ang="0">
                    <a:pos x="T2" y="T3"/>
                  </a:cxn>
                  <a:cxn ang="0">
                    <a:pos x="T4" y="T5"/>
                  </a:cxn>
                  <a:cxn ang="0">
                    <a:pos x="T6" y="T7"/>
                  </a:cxn>
                  <a:cxn ang="0">
                    <a:pos x="T8" y="T9"/>
                  </a:cxn>
                  <a:cxn ang="0">
                    <a:pos x="T10" y="T11"/>
                  </a:cxn>
                </a:cxnLst>
                <a:rect l="0" t="0" r="r" b="b"/>
                <a:pathLst>
                  <a:path w="13" h="53">
                    <a:moveTo>
                      <a:pt x="6" y="0"/>
                    </a:moveTo>
                    <a:lnTo>
                      <a:pt x="0" y="0"/>
                    </a:lnTo>
                    <a:lnTo>
                      <a:pt x="0" y="53"/>
                    </a:lnTo>
                    <a:lnTo>
                      <a:pt x="13" y="53"/>
                    </a:lnTo>
                    <a:lnTo>
                      <a:pt x="13"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02" name="Freeform 710"/>
              <p:cNvSpPr>
                <a:spLocks/>
              </p:cNvSpPr>
              <p:nvPr/>
            </p:nvSpPr>
            <p:spPr bwMode="auto">
              <a:xfrm>
                <a:off x="5255" y="1545"/>
                <a:ext cx="15" cy="29"/>
              </a:xfrm>
              <a:custGeom>
                <a:avLst/>
                <a:gdLst>
                  <a:gd name="T0" fmla="*/ 22 w 46"/>
                  <a:gd name="T1" fmla="*/ 59 h 59"/>
                  <a:gd name="T2" fmla="*/ 31 w 46"/>
                  <a:gd name="T3" fmla="*/ 57 h 59"/>
                  <a:gd name="T4" fmla="*/ 39 w 46"/>
                  <a:gd name="T5" fmla="*/ 51 h 59"/>
                  <a:gd name="T6" fmla="*/ 44 w 46"/>
                  <a:gd name="T7" fmla="*/ 41 h 59"/>
                  <a:gd name="T8" fmla="*/ 46 w 46"/>
                  <a:gd name="T9" fmla="*/ 29 h 59"/>
                  <a:gd name="T10" fmla="*/ 44 w 46"/>
                  <a:gd name="T11" fmla="*/ 18 h 59"/>
                  <a:gd name="T12" fmla="*/ 39 w 46"/>
                  <a:gd name="T13" fmla="*/ 9 h 59"/>
                  <a:gd name="T14" fmla="*/ 31 w 46"/>
                  <a:gd name="T15" fmla="*/ 2 h 59"/>
                  <a:gd name="T16" fmla="*/ 22 w 46"/>
                  <a:gd name="T17" fmla="*/ 0 h 59"/>
                  <a:gd name="T18" fmla="*/ 14 w 46"/>
                  <a:gd name="T19" fmla="*/ 2 h 59"/>
                  <a:gd name="T20" fmla="*/ 6 w 46"/>
                  <a:gd name="T21" fmla="*/ 9 h 59"/>
                  <a:gd name="T22" fmla="*/ 1 w 46"/>
                  <a:gd name="T23" fmla="*/ 18 h 59"/>
                  <a:gd name="T24" fmla="*/ 0 w 46"/>
                  <a:gd name="T25" fmla="*/ 29 h 59"/>
                  <a:gd name="T26" fmla="*/ 1 w 46"/>
                  <a:gd name="T27" fmla="*/ 41 h 59"/>
                  <a:gd name="T28" fmla="*/ 6 w 46"/>
                  <a:gd name="T29" fmla="*/ 51 h 59"/>
                  <a:gd name="T30" fmla="*/ 14 w 46"/>
                  <a:gd name="T31" fmla="*/ 57 h 59"/>
                  <a:gd name="T32" fmla="*/ 22 w 46"/>
                  <a:gd name="T3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9">
                    <a:moveTo>
                      <a:pt x="22" y="59"/>
                    </a:moveTo>
                    <a:lnTo>
                      <a:pt x="31" y="57"/>
                    </a:lnTo>
                    <a:lnTo>
                      <a:pt x="39" y="51"/>
                    </a:lnTo>
                    <a:lnTo>
                      <a:pt x="44" y="41"/>
                    </a:lnTo>
                    <a:lnTo>
                      <a:pt x="46" y="29"/>
                    </a:lnTo>
                    <a:lnTo>
                      <a:pt x="44" y="18"/>
                    </a:lnTo>
                    <a:lnTo>
                      <a:pt x="39" y="9"/>
                    </a:lnTo>
                    <a:lnTo>
                      <a:pt x="31" y="2"/>
                    </a:lnTo>
                    <a:lnTo>
                      <a:pt x="22" y="0"/>
                    </a:lnTo>
                    <a:lnTo>
                      <a:pt x="14" y="2"/>
                    </a:lnTo>
                    <a:lnTo>
                      <a:pt x="6" y="9"/>
                    </a:lnTo>
                    <a:lnTo>
                      <a:pt x="1" y="18"/>
                    </a:lnTo>
                    <a:lnTo>
                      <a:pt x="0" y="29"/>
                    </a:lnTo>
                    <a:lnTo>
                      <a:pt x="1" y="41"/>
                    </a:lnTo>
                    <a:lnTo>
                      <a:pt x="6" y="51"/>
                    </a:lnTo>
                    <a:lnTo>
                      <a:pt x="14" y="57"/>
                    </a:lnTo>
                    <a:lnTo>
                      <a:pt x="22" y="5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03" name="Freeform 711"/>
              <p:cNvSpPr>
                <a:spLocks/>
              </p:cNvSpPr>
              <p:nvPr/>
            </p:nvSpPr>
            <p:spPr bwMode="auto">
              <a:xfrm>
                <a:off x="5262" y="1559"/>
                <a:ext cx="10" cy="18"/>
              </a:xfrm>
              <a:custGeom>
                <a:avLst/>
                <a:gdLst>
                  <a:gd name="T0" fmla="*/ 17 w 30"/>
                  <a:gd name="T1" fmla="*/ 0 h 35"/>
                  <a:gd name="T2" fmla="*/ 17 w 30"/>
                  <a:gd name="T3" fmla="*/ 0 h 35"/>
                  <a:gd name="T4" fmla="*/ 16 w 30"/>
                  <a:gd name="T5" fmla="*/ 11 h 35"/>
                  <a:gd name="T6" fmla="*/ 12 w 30"/>
                  <a:gd name="T7" fmla="*/ 18 h 35"/>
                  <a:gd name="T8" fmla="*/ 7 w 30"/>
                  <a:gd name="T9" fmla="*/ 23 h 35"/>
                  <a:gd name="T10" fmla="*/ 0 w 30"/>
                  <a:gd name="T11" fmla="*/ 24 h 35"/>
                  <a:gd name="T12" fmla="*/ 0 w 30"/>
                  <a:gd name="T13" fmla="*/ 35 h 35"/>
                  <a:gd name="T14" fmla="*/ 12 w 30"/>
                  <a:gd name="T15" fmla="*/ 32 h 35"/>
                  <a:gd name="T16" fmla="*/ 22 w 30"/>
                  <a:gd name="T17" fmla="*/ 25 h 35"/>
                  <a:gd name="T18" fmla="*/ 29 w 30"/>
                  <a:gd name="T19" fmla="*/ 13 h 35"/>
                  <a:gd name="T20" fmla="*/ 30 w 30"/>
                  <a:gd name="T21" fmla="*/ 0 h 35"/>
                  <a:gd name="T22" fmla="*/ 30 w 30"/>
                  <a:gd name="T23" fmla="*/ 0 h 35"/>
                  <a:gd name="T24" fmla="*/ 17 w 30"/>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5">
                    <a:moveTo>
                      <a:pt x="17" y="0"/>
                    </a:moveTo>
                    <a:lnTo>
                      <a:pt x="17" y="0"/>
                    </a:lnTo>
                    <a:lnTo>
                      <a:pt x="16" y="11"/>
                    </a:lnTo>
                    <a:lnTo>
                      <a:pt x="12" y="18"/>
                    </a:lnTo>
                    <a:lnTo>
                      <a:pt x="7" y="23"/>
                    </a:lnTo>
                    <a:lnTo>
                      <a:pt x="0" y="24"/>
                    </a:lnTo>
                    <a:lnTo>
                      <a:pt x="0" y="35"/>
                    </a:lnTo>
                    <a:lnTo>
                      <a:pt x="12" y="32"/>
                    </a:lnTo>
                    <a:lnTo>
                      <a:pt x="22" y="25"/>
                    </a:lnTo>
                    <a:lnTo>
                      <a:pt x="29" y="13"/>
                    </a:lnTo>
                    <a:lnTo>
                      <a:pt x="30" y="0"/>
                    </a:lnTo>
                    <a:lnTo>
                      <a:pt x="30"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04" name="Freeform 712"/>
              <p:cNvSpPr>
                <a:spLocks/>
              </p:cNvSpPr>
              <p:nvPr/>
            </p:nvSpPr>
            <p:spPr bwMode="auto">
              <a:xfrm>
                <a:off x="5262" y="1542"/>
                <a:ext cx="10" cy="17"/>
              </a:xfrm>
              <a:custGeom>
                <a:avLst/>
                <a:gdLst>
                  <a:gd name="T0" fmla="*/ 0 w 30"/>
                  <a:gd name="T1" fmla="*/ 12 h 35"/>
                  <a:gd name="T2" fmla="*/ 0 w 30"/>
                  <a:gd name="T3" fmla="*/ 12 h 35"/>
                  <a:gd name="T4" fmla="*/ 7 w 30"/>
                  <a:gd name="T5" fmla="*/ 13 h 35"/>
                  <a:gd name="T6" fmla="*/ 12 w 30"/>
                  <a:gd name="T7" fmla="*/ 19 h 35"/>
                  <a:gd name="T8" fmla="*/ 16 w 30"/>
                  <a:gd name="T9" fmla="*/ 25 h 35"/>
                  <a:gd name="T10" fmla="*/ 17 w 30"/>
                  <a:gd name="T11" fmla="*/ 35 h 35"/>
                  <a:gd name="T12" fmla="*/ 30 w 30"/>
                  <a:gd name="T13" fmla="*/ 35 h 35"/>
                  <a:gd name="T14" fmla="*/ 29 w 30"/>
                  <a:gd name="T15" fmla="*/ 23 h 35"/>
                  <a:gd name="T16" fmla="*/ 22 w 30"/>
                  <a:gd name="T17" fmla="*/ 12 h 35"/>
                  <a:gd name="T18" fmla="*/ 12 w 30"/>
                  <a:gd name="T19" fmla="*/ 4 h 35"/>
                  <a:gd name="T20" fmla="*/ 0 w 30"/>
                  <a:gd name="T21" fmla="*/ 0 h 35"/>
                  <a:gd name="T22" fmla="*/ 0 w 30"/>
                  <a:gd name="T23" fmla="*/ 0 h 35"/>
                  <a:gd name="T24" fmla="*/ 0 w 30"/>
                  <a:gd name="T25"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5">
                    <a:moveTo>
                      <a:pt x="0" y="12"/>
                    </a:moveTo>
                    <a:lnTo>
                      <a:pt x="0" y="12"/>
                    </a:lnTo>
                    <a:lnTo>
                      <a:pt x="7" y="13"/>
                    </a:lnTo>
                    <a:lnTo>
                      <a:pt x="12" y="19"/>
                    </a:lnTo>
                    <a:lnTo>
                      <a:pt x="16" y="25"/>
                    </a:lnTo>
                    <a:lnTo>
                      <a:pt x="17" y="35"/>
                    </a:lnTo>
                    <a:lnTo>
                      <a:pt x="30" y="35"/>
                    </a:lnTo>
                    <a:lnTo>
                      <a:pt x="29" y="23"/>
                    </a:lnTo>
                    <a:lnTo>
                      <a:pt x="22" y="12"/>
                    </a:lnTo>
                    <a:lnTo>
                      <a:pt x="12" y="4"/>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05" name="Freeform 713"/>
              <p:cNvSpPr>
                <a:spLocks/>
              </p:cNvSpPr>
              <p:nvPr/>
            </p:nvSpPr>
            <p:spPr bwMode="auto">
              <a:xfrm>
                <a:off x="5253" y="1542"/>
                <a:ext cx="9" cy="17"/>
              </a:xfrm>
              <a:custGeom>
                <a:avLst/>
                <a:gdLst>
                  <a:gd name="T0" fmla="*/ 13 w 29"/>
                  <a:gd name="T1" fmla="*/ 35 h 35"/>
                  <a:gd name="T2" fmla="*/ 13 w 29"/>
                  <a:gd name="T3" fmla="*/ 35 h 35"/>
                  <a:gd name="T4" fmla="*/ 15 w 29"/>
                  <a:gd name="T5" fmla="*/ 25 h 35"/>
                  <a:gd name="T6" fmla="*/ 19 w 29"/>
                  <a:gd name="T7" fmla="*/ 19 h 35"/>
                  <a:gd name="T8" fmla="*/ 25 w 29"/>
                  <a:gd name="T9" fmla="*/ 13 h 35"/>
                  <a:gd name="T10" fmla="*/ 29 w 29"/>
                  <a:gd name="T11" fmla="*/ 12 h 35"/>
                  <a:gd name="T12" fmla="*/ 29 w 29"/>
                  <a:gd name="T13" fmla="*/ 0 h 35"/>
                  <a:gd name="T14" fmla="*/ 17 w 29"/>
                  <a:gd name="T15" fmla="*/ 4 h 35"/>
                  <a:gd name="T16" fmla="*/ 8 w 29"/>
                  <a:gd name="T17" fmla="*/ 12 h 35"/>
                  <a:gd name="T18" fmla="*/ 2 w 29"/>
                  <a:gd name="T19" fmla="*/ 23 h 35"/>
                  <a:gd name="T20" fmla="*/ 0 w 29"/>
                  <a:gd name="T21" fmla="*/ 35 h 35"/>
                  <a:gd name="T22" fmla="*/ 0 w 29"/>
                  <a:gd name="T23" fmla="*/ 35 h 35"/>
                  <a:gd name="T24" fmla="*/ 13 w 29"/>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5">
                    <a:moveTo>
                      <a:pt x="13" y="35"/>
                    </a:moveTo>
                    <a:lnTo>
                      <a:pt x="13" y="35"/>
                    </a:lnTo>
                    <a:lnTo>
                      <a:pt x="15" y="25"/>
                    </a:lnTo>
                    <a:lnTo>
                      <a:pt x="19" y="19"/>
                    </a:lnTo>
                    <a:lnTo>
                      <a:pt x="25" y="13"/>
                    </a:lnTo>
                    <a:lnTo>
                      <a:pt x="29" y="12"/>
                    </a:lnTo>
                    <a:lnTo>
                      <a:pt x="29" y="0"/>
                    </a:lnTo>
                    <a:lnTo>
                      <a:pt x="17" y="4"/>
                    </a:lnTo>
                    <a:lnTo>
                      <a:pt x="8" y="12"/>
                    </a:lnTo>
                    <a:lnTo>
                      <a:pt x="2" y="23"/>
                    </a:lnTo>
                    <a:lnTo>
                      <a:pt x="0" y="35"/>
                    </a:lnTo>
                    <a:lnTo>
                      <a:pt x="0" y="35"/>
                    </a:lnTo>
                    <a:lnTo>
                      <a:pt x="1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06" name="Freeform 714"/>
              <p:cNvSpPr>
                <a:spLocks/>
              </p:cNvSpPr>
              <p:nvPr/>
            </p:nvSpPr>
            <p:spPr bwMode="auto">
              <a:xfrm>
                <a:off x="5253" y="1559"/>
                <a:ext cx="9" cy="18"/>
              </a:xfrm>
              <a:custGeom>
                <a:avLst/>
                <a:gdLst>
                  <a:gd name="T0" fmla="*/ 29 w 29"/>
                  <a:gd name="T1" fmla="*/ 24 h 35"/>
                  <a:gd name="T2" fmla="*/ 29 w 29"/>
                  <a:gd name="T3" fmla="*/ 24 h 35"/>
                  <a:gd name="T4" fmla="*/ 24 w 29"/>
                  <a:gd name="T5" fmla="*/ 23 h 35"/>
                  <a:gd name="T6" fmla="*/ 19 w 29"/>
                  <a:gd name="T7" fmla="*/ 18 h 35"/>
                  <a:gd name="T8" fmla="*/ 15 w 29"/>
                  <a:gd name="T9" fmla="*/ 11 h 35"/>
                  <a:gd name="T10" fmla="*/ 13 w 29"/>
                  <a:gd name="T11" fmla="*/ 0 h 35"/>
                  <a:gd name="T12" fmla="*/ 0 w 29"/>
                  <a:gd name="T13" fmla="*/ 0 h 35"/>
                  <a:gd name="T14" fmla="*/ 2 w 29"/>
                  <a:gd name="T15" fmla="*/ 13 h 35"/>
                  <a:gd name="T16" fmla="*/ 8 w 29"/>
                  <a:gd name="T17" fmla="*/ 25 h 35"/>
                  <a:gd name="T18" fmla="*/ 19 w 29"/>
                  <a:gd name="T19" fmla="*/ 32 h 35"/>
                  <a:gd name="T20" fmla="*/ 29 w 29"/>
                  <a:gd name="T21" fmla="*/ 35 h 35"/>
                  <a:gd name="T22" fmla="*/ 29 w 29"/>
                  <a:gd name="T23" fmla="*/ 35 h 35"/>
                  <a:gd name="T24" fmla="*/ 29 w 29"/>
                  <a:gd name="T25"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5">
                    <a:moveTo>
                      <a:pt x="29" y="24"/>
                    </a:moveTo>
                    <a:lnTo>
                      <a:pt x="29" y="24"/>
                    </a:lnTo>
                    <a:lnTo>
                      <a:pt x="24" y="23"/>
                    </a:lnTo>
                    <a:lnTo>
                      <a:pt x="19" y="18"/>
                    </a:lnTo>
                    <a:lnTo>
                      <a:pt x="15" y="11"/>
                    </a:lnTo>
                    <a:lnTo>
                      <a:pt x="13" y="0"/>
                    </a:lnTo>
                    <a:lnTo>
                      <a:pt x="0" y="0"/>
                    </a:lnTo>
                    <a:lnTo>
                      <a:pt x="2" y="13"/>
                    </a:lnTo>
                    <a:lnTo>
                      <a:pt x="8" y="25"/>
                    </a:lnTo>
                    <a:lnTo>
                      <a:pt x="19" y="32"/>
                    </a:lnTo>
                    <a:lnTo>
                      <a:pt x="29" y="35"/>
                    </a:lnTo>
                    <a:lnTo>
                      <a:pt x="29" y="35"/>
                    </a:lnTo>
                    <a:lnTo>
                      <a:pt x="2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07" name="Freeform 715"/>
              <p:cNvSpPr>
                <a:spLocks/>
              </p:cNvSpPr>
              <p:nvPr/>
            </p:nvSpPr>
            <p:spPr bwMode="auto">
              <a:xfrm>
                <a:off x="4953" y="2050"/>
                <a:ext cx="157" cy="259"/>
              </a:xfrm>
              <a:custGeom>
                <a:avLst/>
                <a:gdLst>
                  <a:gd name="T0" fmla="*/ 0 w 471"/>
                  <a:gd name="T1" fmla="*/ 320 h 519"/>
                  <a:gd name="T2" fmla="*/ 10 w 471"/>
                  <a:gd name="T3" fmla="*/ 344 h 519"/>
                  <a:gd name="T4" fmla="*/ 22 w 471"/>
                  <a:gd name="T5" fmla="*/ 366 h 519"/>
                  <a:gd name="T6" fmla="*/ 34 w 471"/>
                  <a:gd name="T7" fmla="*/ 385 h 519"/>
                  <a:gd name="T8" fmla="*/ 46 w 471"/>
                  <a:gd name="T9" fmla="*/ 401 h 519"/>
                  <a:gd name="T10" fmla="*/ 59 w 471"/>
                  <a:gd name="T11" fmla="*/ 415 h 519"/>
                  <a:gd name="T12" fmla="*/ 73 w 471"/>
                  <a:gd name="T13" fmla="*/ 428 h 519"/>
                  <a:gd name="T14" fmla="*/ 90 w 471"/>
                  <a:gd name="T15" fmla="*/ 439 h 519"/>
                  <a:gd name="T16" fmla="*/ 107 w 471"/>
                  <a:gd name="T17" fmla="*/ 449 h 519"/>
                  <a:gd name="T18" fmla="*/ 127 w 471"/>
                  <a:gd name="T19" fmla="*/ 457 h 519"/>
                  <a:gd name="T20" fmla="*/ 148 w 471"/>
                  <a:gd name="T21" fmla="*/ 465 h 519"/>
                  <a:gd name="T22" fmla="*/ 172 w 471"/>
                  <a:gd name="T23" fmla="*/ 473 h 519"/>
                  <a:gd name="T24" fmla="*/ 198 w 471"/>
                  <a:gd name="T25" fmla="*/ 481 h 519"/>
                  <a:gd name="T26" fmla="*/ 227 w 471"/>
                  <a:gd name="T27" fmla="*/ 488 h 519"/>
                  <a:gd name="T28" fmla="*/ 258 w 471"/>
                  <a:gd name="T29" fmla="*/ 497 h 519"/>
                  <a:gd name="T30" fmla="*/ 293 w 471"/>
                  <a:gd name="T31" fmla="*/ 505 h 519"/>
                  <a:gd name="T32" fmla="*/ 331 w 471"/>
                  <a:gd name="T33" fmla="*/ 515 h 519"/>
                  <a:gd name="T34" fmla="*/ 346 w 471"/>
                  <a:gd name="T35" fmla="*/ 518 h 519"/>
                  <a:gd name="T36" fmla="*/ 366 w 471"/>
                  <a:gd name="T37" fmla="*/ 519 h 519"/>
                  <a:gd name="T38" fmla="*/ 386 w 471"/>
                  <a:gd name="T39" fmla="*/ 519 h 519"/>
                  <a:gd name="T40" fmla="*/ 407 w 471"/>
                  <a:gd name="T41" fmla="*/ 518 h 519"/>
                  <a:gd name="T42" fmla="*/ 427 w 471"/>
                  <a:gd name="T43" fmla="*/ 514 h 519"/>
                  <a:gd name="T44" fmla="*/ 445 w 471"/>
                  <a:gd name="T45" fmla="*/ 507 h 519"/>
                  <a:gd name="T46" fmla="*/ 461 w 471"/>
                  <a:gd name="T47" fmla="*/ 497 h 519"/>
                  <a:gd name="T48" fmla="*/ 471 w 471"/>
                  <a:gd name="T49" fmla="*/ 484 h 519"/>
                  <a:gd name="T50" fmla="*/ 467 w 471"/>
                  <a:gd name="T51" fmla="*/ 476 h 519"/>
                  <a:gd name="T52" fmla="*/ 455 w 471"/>
                  <a:gd name="T53" fmla="*/ 452 h 519"/>
                  <a:gd name="T54" fmla="*/ 438 w 471"/>
                  <a:gd name="T55" fmla="*/ 412 h 519"/>
                  <a:gd name="T56" fmla="*/ 419 w 471"/>
                  <a:gd name="T57" fmla="*/ 359 h 519"/>
                  <a:gd name="T58" fmla="*/ 400 w 471"/>
                  <a:gd name="T59" fmla="*/ 293 h 519"/>
                  <a:gd name="T60" fmla="*/ 384 w 471"/>
                  <a:gd name="T61" fmla="*/ 215 h 519"/>
                  <a:gd name="T62" fmla="*/ 373 w 471"/>
                  <a:gd name="T63" fmla="*/ 126 h 519"/>
                  <a:gd name="T64" fmla="*/ 370 w 471"/>
                  <a:gd name="T65" fmla="*/ 28 h 519"/>
                  <a:gd name="T66" fmla="*/ 367 w 471"/>
                  <a:gd name="T67" fmla="*/ 29 h 519"/>
                  <a:gd name="T68" fmla="*/ 362 w 471"/>
                  <a:gd name="T69" fmla="*/ 31 h 519"/>
                  <a:gd name="T70" fmla="*/ 353 w 471"/>
                  <a:gd name="T71" fmla="*/ 34 h 519"/>
                  <a:gd name="T72" fmla="*/ 340 w 471"/>
                  <a:gd name="T73" fmla="*/ 38 h 519"/>
                  <a:gd name="T74" fmla="*/ 324 w 471"/>
                  <a:gd name="T75" fmla="*/ 42 h 519"/>
                  <a:gd name="T76" fmla="*/ 307 w 471"/>
                  <a:gd name="T77" fmla="*/ 46 h 519"/>
                  <a:gd name="T78" fmla="*/ 286 w 471"/>
                  <a:gd name="T79" fmla="*/ 50 h 519"/>
                  <a:gd name="T80" fmla="*/ 265 w 471"/>
                  <a:gd name="T81" fmla="*/ 52 h 519"/>
                  <a:gd name="T82" fmla="*/ 241 w 471"/>
                  <a:gd name="T83" fmla="*/ 55 h 519"/>
                  <a:gd name="T84" fmla="*/ 216 w 471"/>
                  <a:gd name="T85" fmla="*/ 55 h 519"/>
                  <a:gd name="T86" fmla="*/ 190 w 471"/>
                  <a:gd name="T87" fmla="*/ 52 h 519"/>
                  <a:gd name="T88" fmla="*/ 164 w 471"/>
                  <a:gd name="T89" fmla="*/ 48 h 519"/>
                  <a:gd name="T90" fmla="*/ 138 w 471"/>
                  <a:gd name="T91" fmla="*/ 41 h 519"/>
                  <a:gd name="T92" fmla="*/ 111 w 471"/>
                  <a:gd name="T93" fmla="*/ 31 h 519"/>
                  <a:gd name="T94" fmla="*/ 85 w 471"/>
                  <a:gd name="T95" fmla="*/ 17 h 519"/>
                  <a:gd name="T96" fmla="*/ 60 w 471"/>
                  <a:gd name="T97" fmla="*/ 0 h 519"/>
                  <a:gd name="T98" fmla="*/ 0 w 471"/>
                  <a:gd name="T99" fmla="*/ 32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1" h="519">
                    <a:moveTo>
                      <a:pt x="0" y="320"/>
                    </a:moveTo>
                    <a:lnTo>
                      <a:pt x="10" y="344"/>
                    </a:lnTo>
                    <a:lnTo>
                      <a:pt x="22" y="366"/>
                    </a:lnTo>
                    <a:lnTo>
                      <a:pt x="34" y="385"/>
                    </a:lnTo>
                    <a:lnTo>
                      <a:pt x="46" y="401"/>
                    </a:lnTo>
                    <a:lnTo>
                      <a:pt x="59" y="415"/>
                    </a:lnTo>
                    <a:lnTo>
                      <a:pt x="73" y="428"/>
                    </a:lnTo>
                    <a:lnTo>
                      <a:pt x="90" y="439"/>
                    </a:lnTo>
                    <a:lnTo>
                      <a:pt x="107" y="449"/>
                    </a:lnTo>
                    <a:lnTo>
                      <a:pt x="127" y="457"/>
                    </a:lnTo>
                    <a:lnTo>
                      <a:pt x="148" y="465"/>
                    </a:lnTo>
                    <a:lnTo>
                      <a:pt x="172" y="473"/>
                    </a:lnTo>
                    <a:lnTo>
                      <a:pt x="198" y="481"/>
                    </a:lnTo>
                    <a:lnTo>
                      <a:pt x="227" y="488"/>
                    </a:lnTo>
                    <a:lnTo>
                      <a:pt x="258" y="497"/>
                    </a:lnTo>
                    <a:lnTo>
                      <a:pt x="293" y="505"/>
                    </a:lnTo>
                    <a:lnTo>
                      <a:pt x="331" y="515"/>
                    </a:lnTo>
                    <a:lnTo>
                      <a:pt x="346" y="518"/>
                    </a:lnTo>
                    <a:lnTo>
                      <a:pt x="366" y="519"/>
                    </a:lnTo>
                    <a:lnTo>
                      <a:pt x="386" y="519"/>
                    </a:lnTo>
                    <a:lnTo>
                      <a:pt x="407" y="518"/>
                    </a:lnTo>
                    <a:lnTo>
                      <a:pt x="427" y="514"/>
                    </a:lnTo>
                    <a:lnTo>
                      <a:pt x="445" y="507"/>
                    </a:lnTo>
                    <a:lnTo>
                      <a:pt x="461" y="497"/>
                    </a:lnTo>
                    <a:lnTo>
                      <a:pt x="471" y="484"/>
                    </a:lnTo>
                    <a:lnTo>
                      <a:pt x="467" y="476"/>
                    </a:lnTo>
                    <a:lnTo>
                      <a:pt x="455" y="452"/>
                    </a:lnTo>
                    <a:lnTo>
                      <a:pt x="438" y="412"/>
                    </a:lnTo>
                    <a:lnTo>
                      <a:pt x="419" y="359"/>
                    </a:lnTo>
                    <a:lnTo>
                      <a:pt x="400" y="293"/>
                    </a:lnTo>
                    <a:lnTo>
                      <a:pt x="384" y="215"/>
                    </a:lnTo>
                    <a:lnTo>
                      <a:pt x="373" y="126"/>
                    </a:lnTo>
                    <a:lnTo>
                      <a:pt x="370" y="28"/>
                    </a:lnTo>
                    <a:lnTo>
                      <a:pt x="367" y="29"/>
                    </a:lnTo>
                    <a:lnTo>
                      <a:pt x="362" y="31"/>
                    </a:lnTo>
                    <a:lnTo>
                      <a:pt x="353" y="34"/>
                    </a:lnTo>
                    <a:lnTo>
                      <a:pt x="340" y="38"/>
                    </a:lnTo>
                    <a:lnTo>
                      <a:pt x="324" y="42"/>
                    </a:lnTo>
                    <a:lnTo>
                      <a:pt x="307" y="46"/>
                    </a:lnTo>
                    <a:lnTo>
                      <a:pt x="286" y="50"/>
                    </a:lnTo>
                    <a:lnTo>
                      <a:pt x="265" y="52"/>
                    </a:lnTo>
                    <a:lnTo>
                      <a:pt x="241" y="55"/>
                    </a:lnTo>
                    <a:lnTo>
                      <a:pt x="216" y="55"/>
                    </a:lnTo>
                    <a:lnTo>
                      <a:pt x="190" y="52"/>
                    </a:lnTo>
                    <a:lnTo>
                      <a:pt x="164" y="48"/>
                    </a:lnTo>
                    <a:lnTo>
                      <a:pt x="138" y="41"/>
                    </a:lnTo>
                    <a:lnTo>
                      <a:pt x="111" y="31"/>
                    </a:lnTo>
                    <a:lnTo>
                      <a:pt x="85" y="17"/>
                    </a:lnTo>
                    <a:lnTo>
                      <a:pt x="60" y="0"/>
                    </a:lnTo>
                    <a:lnTo>
                      <a:pt x="0" y="3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08" name="Freeform 716"/>
              <p:cNvSpPr>
                <a:spLocks/>
              </p:cNvSpPr>
              <p:nvPr/>
            </p:nvSpPr>
            <p:spPr bwMode="auto">
              <a:xfrm>
                <a:off x="4951" y="2209"/>
                <a:ext cx="113" cy="101"/>
              </a:xfrm>
              <a:custGeom>
                <a:avLst/>
                <a:gdLst>
                  <a:gd name="T0" fmla="*/ 339 w 339"/>
                  <a:gd name="T1" fmla="*/ 191 h 202"/>
                  <a:gd name="T2" fmla="*/ 339 w 339"/>
                  <a:gd name="T3" fmla="*/ 191 h 202"/>
                  <a:gd name="T4" fmla="*/ 301 w 339"/>
                  <a:gd name="T5" fmla="*/ 181 h 202"/>
                  <a:gd name="T6" fmla="*/ 267 w 339"/>
                  <a:gd name="T7" fmla="*/ 173 h 202"/>
                  <a:gd name="T8" fmla="*/ 235 w 339"/>
                  <a:gd name="T9" fmla="*/ 164 h 202"/>
                  <a:gd name="T10" fmla="*/ 206 w 339"/>
                  <a:gd name="T11" fmla="*/ 157 h 202"/>
                  <a:gd name="T12" fmla="*/ 180 w 339"/>
                  <a:gd name="T13" fmla="*/ 149 h 202"/>
                  <a:gd name="T14" fmla="*/ 158 w 339"/>
                  <a:gd name="T15" fmla="*/ 141 h 202"/>
                  <a:gd name="T16" fmla="*/ 137 w 339"/>
                  <a:gd name="T17" fmla="*/ 134 h 202"/>
                  <a:gd name="T18" fmla="*/ 117 w 339"/>
                  <a:gd name="T19" fmla="*/ 127 h 202"/>
                  <a:gd name="T20" fmla="*/ 101 w 339"/>
                  <a:gd name="T21" fmla="*/ 117 h 202"/>
                  <a:gd name="T22" fmla="*/ 84 w 339"/>
                  <a:gd name="T23" fmla="*/ 105 h 202"/>
                  <a:gd name="T24" fmla="*/ 71 w 339"/>
                  <a:gd name="T25" fmla="*/ 94 h 202"/>
                  <a:gd name="T26" fmla="*/ 58 w 339"/>
                  <a:gd name="T27" fmla="*/ 79 h 202"/>
                  <a:gd name="T28" fmla="*/ 46 w 339"/>
                  <a:gd name="T29" fmla="*/ 65 h 202"/>
                  <a:gd name="T30" fmla="*/ 34 w 339"/>
                  <a:gd name="T31" fmla="*/ 46 h 202"/>
                  <a:gd name="T32" fmla="*/ 24 w 339"/>
                  <a:gd name="T33" fmla="*/ 24 h 202"/>
                  <a:gd name="T34" fmla="*/ 13 w 339"/>
                  <a:gd name="T35" fmla="*/ 0 h 202"/>
                  <a:gd name="T36" fmla="*/ 0 w 339"/>
                  <a:gd name="T37" fmla="*/ 3 h 202"/>
                  <a:gd name="T38" fmla="*/ 10 w 339"/>
                  <a:gd name="T39" fmla="*/ 29 h 202"/>
                  <a:gd name="T40" fmla="*/ 24 w 339"/>
                  <a:gd name="T41" fmla="*/ 50 h 202"/>
                  <a:gd name="T42" fmla="*/ 35 w 339"/>
                  <a:gd name="T43" fmla="*/ 69 h 202"/>
                  <a:gd name="T44" fmla="*/ 47 w 339"/>
                  <a:gd name="T45" fmla="*/ 86 h 202"/>
                  <a:gd name="T46" fmla="*/ 60 w 339"/>
                  <a:gd name="T47" fmla="*/ 101 h 202"/>
                  <a:gd name="T48" fmla="*/ 76 w 339"/>
                  <a:gd name="T49" fmla="*/ 114 h 202"/>
                  <a:gd name="T50" fmla="*/ 93 w 339"/>
                  <a:gd name="T51" fmla="*/ 126 h 202"/>
                  <a:gd name="T52" fmla="*/ 112 w 339"/>
                  <a:gd name="T53" fmla="*/ 136 h 202"/>
                  <a:gd name="T54" fmla="*/ 131 w 339"/>
                  <a:gd name="T55" fmla="*/ 145 h 202"/>
                  <a:gd name="T56" fmla="*/ 152 w 339"/>
                  <a:gd name="T57" fmla="*/ 153 h 202"/>
                  <a:gd name="T58" fmla="*/ 177 w 339"/>
                  <a:gd name="T59" fmla="*/ 161 h 202"/>
                  <a:gd name="T60" fmla="*/ 204 w 339"/>
                  <a:gd name="T61" fmla="*/ 168 h 202"/>
                  <a:gd name="T62" fmla="*/ 233 w 339"/>
                  <a:gd name="T63" fmla="*/ 175 h 202"/>
                  <a:gd name="T64" fmla="*/ 264 w 339"/>
                  <a:gd name="T65" fmla="*/ 184 h 202"/>
                  <a:gd name="T66" fmla="*/ 298 w 339"/>
                  <a:gd name="T67" fmla="*/ 192 h 202"/>
                  <a:gd name="T68" fmla="*/ 336 w 339"/>
                  <a:gd name="T69" fmla="*/ 202 h 202"/>
                  <a:gd name="T70" fmla="*/ 336 w 339"/>
                  <a:gd name="T71" fmla="*/ 202 h 202"/>
                  <a:gd name="T72" fmla="*/ 339 w 339"/>
                  <a:gd name="T73" fmla="*/ 19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202">
                    <a:moveTo>
                      <a:pt x="339" y="191"/>
                    </a:moveTo>
                    <a:lnTo>
                      <a:pt x="339" y="191"/>
                    </a:lnTo>
                    <a:lnTo>
                      <a:pt x="301" y="181"/>
                    </a:lnTo>
                    <a:lnTo>
                      <a:pt x="267" y="173"/>
                    </a:lnTo>
                    <a:lnTo>
                      <a:pt x="235" y="164"/>
                    </a:lnTo>
                    <a:lnTo>
                      <a:pt x="206" y="157"/>
                    </a:lnTo>
                    <a:lnTo>
                      <a:pt x="180" y="149"/>
                    </a:lnTo>
                    <a:lnTo>
                      <a:pt x="158" y="141"/>
                    </a:lnTo>
                    <a:lnTo>
                      <a:pt x="137" y="134"/>
                    </a:lnTo>
                    <a:lnTo>
                      <a:pt x="117" y="127"/>
                    </a:lnTo>
                    <a:lnTo>
                      <a:pt x="101" y="117"/>
                    </a:lnTo>
                    <a:lnTo>
                      <a:pt x="84" y="105"/>
                    </a:lnTo>
                    <a:lnTo>
                      <a:pt x="71" y="94"/>
                    </a:lnTo>
                    <a:lnTo>
                      <a:pt x="58" y="79"/>
                    </a:lnTo>
                    <a:lnTo>
                      <a:pt x="46" y="65"/>
                    </a:lnTo>
                    <a:lnTo>
                      <a:pt x="34" y="46"/>
                    </a:lnTo>
                    <a:lnTo>
                      <a:pt x="24" y="24"/>
                    </a:lnTo>
                    <a:lnTo>
                      <a:pt x="13" y="0"/>
                    </a:lnTo>
                    <a:lnTo>
                      <a:pt x="0" y="3"/>
                    </a:lnTo>
                    <a:lnTo>
                      <a:pt x="10" y="29"/>
                    </a:lnTo>
                    <a:lnTo>
                      <a:pt x="24" y="50"/>
                    </a:lnTo>
                    <a:lnTo>
                      <a:pt x="35" y="69"/>
                    </a:lnTo>
                    <a:lnTo>
                      <a:pt x="47" y="86"/>
                    </a:lnTo>
                    <a:lnTo>
                      <a:pt x="60" y="101"/>
                    </a:lnTo>
                    <a:lnTo>
                      <a:pt x="76" y="114"/>
                    </a:lnTo>
                    <a:lnTo>
                      <a:pt x="93" y="126"/>
                    </a:lnTo>
                    <a:lnTo>
                      <a:pt x="112" y="136"/>
                    </a:lnTo>
                    <a:lnTo>
                      <a:pt x="131" y="145"/>
                    </a:lnTo>
                    <a:lnTo>
                      <a:pt x="152" y="153"/>
                    </a:lnTo>
                    <a:lnTo>
                      <a:pt x="177" y="161"/>
                    </a:lnTo>
                    <a:lnTo>
                      <a:pt x="204" y="168"/>
                    </a:lnTo>
                    <a:lnTo>
                      <a:pt x="233" y="175"/>
                    </a:lnTo>
                    <a:lnTo>
                      <a:pt x="264" y="184"/>
                    </a:lnTo>
                    <a:lnTo>
                      <a:pt x="298" y="192"/>
                    </a:lnTo>
                    <a:lnTo>
                      <a:pt x="336" y="202"/>
                    </a:lnTo>
                    <a:lnTo>
                      <a:pt x="336" y="202"/>
                    </a:lnTo>
                    <a:lnTo>
                      <a:pt x="339"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09" name="Freeform 717"/>
              <p:cNvSpPr>
                <a:spLocks/>
              </p:cNvSpPr>
              <p:nvPr/>
            </p:nvSpPr>
            <p:spPr bwMode="auto">
              <a:xfrm>
                <a:off x="5063" y="2290"/>
                <a:ext cx="49" cy="22"/>
              </a:xfrm>
              <a:custGeom>
                <a:avLst/>
                <a:gdLst>
                  <a:gd name="T0" fmla="*/ 137 w 147"/>
                  <a:gd name="T1" fmla="*/ 4 h 43"/>
                  <a:gd name="T2" fmla="*/ 137 w 147"/>
                  <a:gd name="T3" fmla="*/ 0 h 43"/>
                  <a:gd name="T4" fmla="*/ 128 w 147"/>
                  <a:gd name="T5" fmla="*/ 11 h 43"/>
                  <a:gd name="T6" fmla="*/ 113 w 147"/>
                  <a:gd name="T7" fmla="*/ 20 h 43"/>
                  <a:gd name="T8" fmla="*/ 96 w 147"/>
                  <a:gd name="T9" fmla="*/ 26 h 43"/>
                  <a:gd name="T10" fmla="*/ 78 w 147"/>
                  <a:gd name="T11" fmla="*/ 30 h 43"/>
                  <a:gd name="T12" fmla="*/ 57 w 147"/>
                  <a:gd name="T13" fmla="*/ 32 h 43"/>
                  <a:gd name="T14" fmla="*/ 37 w 147"/>
                  <a:gd name="T15" fmla="*/ 32 h 43"/>
                  <a:gd name="T16" fmla="*/ 17 w 147"/>
                  <a:gd name="T17" fmla="*/ 30 h 43"/>
                  <a:gd name="T18" fmla="*/ 3 w 147"/>
                  <a:gd name="T19" fmla="*/ 27 h 43"/>
                  <a:gd name="T20" fmla="*/ 0 w 147"/>
                  <a:gd name="T21" fmla="*/ 38 h 43"/>
                  <a:gd name="T22" fmla="*/ 17 w 147"/>
                  <a:gd name="T23" fmla="*/ 42 h 43"/>
                  <a:gd name="T24" fmla="*/ 37 w 147"/>
                  <a:gd name="T25" fmla="*/ 43 h 43"/>
                  <a:gd name="T26" fmla="*/ 57 w 147"/>
                  <a:gd name="T27" fmla="*/ 43 h 43"/>
                  <a:gd name="T28" fmla="*/ 78 w 147"/>
                  <a:gd name="T29" fmla="*/ 42 h 43"/>
                  <a:gd name="T30" fmla="*/ 99 w 147"/>
                  <a:gd name="T31" fmla="*/ 37 h 43"/>
                  <a:gd name="T32" fmla="*/ 119 w 147"/>
                  <a:gd name="T33" fmla="*/ 29 h 43"/>
                  <a:gd name="T34" fmla="*/ 136 w 147"/>
                  <a:gd name="T35" fmla="*/ 18 h 43"/>
                  <a:gd name="T36" fmla="*/ 147 w 147"/>
                  <a:gd name="T37" fmla="*/ 4 h 43"/>
                  <a:gd name="T38" fmla="*/ 147 w 147"/>
                  <a:gd name="T39" fmla="*/ 0 h 43"/>
                  <a:gd name="T40" fmla="*/ 137 w 147"/>
                  <a:gd name="T4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43">
                    <a:moveTo>
                      <a:pt x="137" y="4"/>
                    </a:moveTo>
                    <a:lnTo>
                      <a:pt x="137" y="0"/>
                    </a:lnTo>
                    <a:lnTo>
                      <a:pt x="128" y="11"/>
                    </a:lnTo>
                    <a:lnTo>
                      <a:pt x="113" y="20"/>
                    </a:lnTo>
                    <a:lnTo>
                      <a:pt x="96" y="26"/>
                    </a:lnTo>
                    <a:lnTo>
                      <a:pt x="78" y="30"/>
                    </a:lnTo>
                    <a:lnTo>
                      <a:pt x="57" y="32"/>
                    </a:lnTo>
                    <a:lnTo>
                      <a:pt x="37" y="32"/>
                    </a:lnTo>
                    <a:lnTo>
                      <a:pt x="17" y="30"/>
                    </a:lnTo>
                    <a:lnTo>
                      <a:pt x="3" y="27"/>
                    </a:lnTo>
                    <a:lnTo>
                      <a:pt x="0" y="38"/>
                    </a:lnTo>
                    <a:lnTo>
                      <a:pt x="17" y="42"/>
                    </a:lnTo>
                    <a:lnTo>
                      <a:pt x="37" y="43"/>
                    </a:lnTo>
                    <a:lnTo>
                      <a:pt x="57" y="43"/>
                    </a:lnTo>
                    <a:lnTo>
                      <a:pt x="78" y="42"/>
                    </a:lnTo>
                    <a:lnTo>
                      <a:pt x="99" y="37"/>
                    </a:lnTo>
                    <a:lnTo>
                      <a:pt x="119" y="29"/>
                    </a:lnTo>
                    <a:lnTo>
                      <a:pt x="136" y="18"/>
                    </a:lnTo>
                    <a:lnTo>
                      <a:pt x="147" y="4"/>
                    </a:lnTo>
                    <a:lnTo>
                      <a:pt x="147" y="0"/>
                    </a:lnTo>
                    <a:lnTo>
                      <a:pt x="13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10" name="Freeform 718"/>
              <p:cNvSpPr>
                <a:spLocks/>
              </p:cNvSpPr>
              <p:nvPr/>
            </p:nvSpPr>
            <p:spPr bwMode="auto">
              <a:xfrm>
                <a:off x="5074" y="2061"/>
                <a:ext cx="38" cy="232"/>
              </a:xfrm>
              <a:custGeom>
                <a:avLst/>
                <a:gdLst>
                  <a:gd name="T0" fmla="*/ 10 w 113"/>
                  <a:gd name="T1" fmla="*/ 9 h 463"/>
                  <a:gd name="T2" fmla="*/ 0 w 113"/>
                  <a:gd name="T3" fmla="*/ 5 h 463"/>
                  <a:gd name="T4" fmla="*/ 3 w 113"/>
                  <a:gd name="T5" fmla="*/ 103 h 463"/>
                  <a:gd name="T6" fmla="*/ 15 w 113"/>
                  <a:gd name="T7" fmla="*/ 192 h 463"/>
                  <a:gd name="T8" fmla="*/ 31 w 113"/>
                  <a:gd name="T9" fmla="*/ 271 h 463"/>
                  <a:gd name="T10" fmla="*/ 49 w 113"/>
                  <a:gd name="T11" fmla="*/ 337 h 463"/>
                  <a:gd name="T12" fmla="*/ 69 w 113"/>
                  <a:gd name="T13" fmla="*/ 390 h 463"/>
                  <a:gd name="T14" fmla="*/ 86 w 113"/>
                  <a:gd name="T15" fmla="*/ 430 h 463"/>
                  <a:gd name="T16" fmla="*/ 98 w 113"/>
                  <a:gd name="T17" fmla="*/ 456 h 463"/>
                  <a:gd name="T18" fmla="*/ 103 w 113"/>
                  <a:gd name="T19" fmla="*/ 463 h 463"/>
                  <a:gd name="T20" fmla="*/ 113 w 113"/>
                  <a:gd name="T21" fmla="*/ 459 h 463"/>
                  <a:gd name="T22" fmla="*/ 111 w 113"/>
                  <a:gd name="T23" fmla="*/ 451 h 463"/>
                  <a:gd name="T24" fmla="*/ 99 w 113"/>
                  <a:gd name="T25" fmla="*/ 427 h 463"/>
                  <a:gd name="T26" fmla="*/ 82 w 113"/>
                  <a:gd name="T27" fmla="*/ 388 h 463"/>
                  <a:gd name="T28" fmla="*/ 62 w 113"/>
                  <a:gd name="T29" fmla="*/ 335 h 463"/>
                  <a:gd name="T30" fmla="*/ 44 w 113"/>
                  <a:gd name="T31" fmla="*/ 268 h 463"/>
                  <a:gd name="T32" fmla="*/ 28 w 113"/>
                  <a:gd name="T33" fmla="*/ 192 h 463"/>
                  <a:gd name="T34" fmla="*/ 16 w 113"/>
                  <a:gd name="T35" fmla="*/ 103 h 463"/>
                  <a:gd name="T36" fmla="*/ 14 w 113"/>
                  <a:gd name="T37" fmla="*/ 5 h 463"/>
                  <a:gd name="T38" fmla="*/ 4 w 113"/>
                  <a:gd name="T39" fmla="*/ 0 h 463"/>
                  <a:gd name="T40" fmla="*/ 10 w 113"/>
                  <a:gd name="T41" fmla="*/ 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463">
                    <a:moveTo>
                      <a:pt x="10" y="9"/>
                    </a:moveTo>
                    <a:lnTo>
                      <a:pt x="0" y="5"/>
                    </a:lnTo>
                    <a:lnTo>
                      <a:pt x="3" y="103"/>
                    </a:lnTo>
                    <a:lnTo>
                      <a:pt x="15" y="192"/>
                    </a:lnTo>
                    <a:lnTo>
                      <a:pt x="31" y="271"/>
                    </a:lnTo>
                    <a:lnTo>
                      <a:pt x="49" y="337"/>
                    </a:lnTo>
                    <a:lnTo>
                      <a:pt x="69" y="390"/>
                    </a:lnTo>
                    <a:lnTo>
                      <a:pt x="86" y="430"/>
                    </a:lnTo>
                    <a:lnTo>
                      <a:pt x="98" y="456"/>
                    </a:lnTo>
                    <a:lnTo>
                      <a:pt x="103" y="463"/>
                    </a:lnTo>
                    <a:lnTo>
                      <a:pt x="113" y="459"/>
                    </a:lnTo>
                    <a:lnTo>
                      <a:pt x="111" y="451"/>
                    </a:lnTo>
                    <a:lnTo>
                      <a:pt x="99" y="427"/>
                    </a:lnTo>
                    <a:lnTo>
                      <a:pt x="82" y="388"/>
                    </a:lnTo>
                    <a:lnTo>
                      <a:pt x="62" y="335"/>
                    </a:lnTo>
                    <a:lnTo>
                      <a:pt x="44" y="268"/>
                    </a:lnTo>
                    <a:lnTo>
                      <a:pt x="28" y="192"/>
                    </a:lnTo>
                    <a:lnTo>
                      <a:pt x="16" y="103"/>
                    </a:lnTo>
                    <a:lnTo>
                      <a:pt x="14" y="5"/>
                    </a:lnTo>
                    <a:lnTo>
                      <a:pt x="4" y="0"/>
                    </a:lnTo>
                    <a:lnTo>
                      <a:pt x="1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11" name="Freeform 719"/>
              <p:cNvSpPr>
                <a:spLocks/>
              </p:cNvSpPr>
              <p:nvPr/>
            </p:nvSpPr>
            <p:spPr bwMode="auto">
              <a:xfrm>
                <a:off x="4971" y="2044"/>
                <a:ext cx="107" cy="36"/>
              </a:xfrm>
              <a:custGeom>
                <a:avLst/>
                <a:gdLst>
                  <a:gd name="T0" fmla="*/ 14 w 320"/>
                  <a:gd name="T1" fmla="*/ 11 h 71"/>
                  <a:gd name="T2" fmla="*/ 3 w 320"/>
                  <a:gd name="T3" fmla="*/ 16 h 71"/>
                  <a:gd name="T4" fmla="*/ 28 w 320"/>
                  <a:gd name="T5" fmla="*/ 33 h 71"/>
                  <a:gd name="T6" fmla="*/ 56 w 320"/>
                  <a:gd name="T7" fmla="*/ 46 h 71"/>
                  <a:gd name="T8" fmla="*/ 83 w 320"/>
                  <a:gd name="T9" fmla="*/ 58 h 71"/>
                  <a:gd name="T10" fmla="*/ 109 w 320"/>
                  <a:gd name="T11" fmla="*/ 64 h 71"/>
                  <a:gd name="T12" fmla="*/ 137 w 320"/>
                  <a:gd name="T13" fmla="*/ 69 h 71"/>
                  <a:gd name="T14" fmla="*/ 163 w 320"/>
                  <a:gd name="T15" fmla="*/ 71 h 71"/>
                  <a:gd name="T16" fmla="*/ 188 w 320"/>
                  <a:gd name="T17" fmla="*/ 71 h 71"/>
                  <a:gd name="T18" fmla="*/ 212 w 320"/>
                  <a:gd name="T19" fmla="*/ 69 h 71"/>
                  <a:gd name="T20" fmla="*/ 234 w 320"/>
                  <a:gd name="T21" fmla="*/ 67 h 71"/>
                  <a:gd name="T22" fmla="*/ 255 w 320"/>
                  <a:gd name="T23" fmla="*/ 62 h 71"/>
                  <a:gd name="T24" fmla="*/ 272 w 320"/>
                  <a:gd name="T25" fmla="*/ 59 h 71"/>
                  <a:gd name="T26" fmla="*/ 288 w 320"/>
                  <a:gd name="T27" fmla="*/ 54 h 71"/>
                  <a:gd name="T28" fmla="*/ 301 w 320"/>
                  <a:gd name="T29" fmla="*/ 51 h 71"/>
                  <a:gd name="T30" fmla="*/ 312 w 320"/>
                  <a:gd name="T31" fmla="*/ 48 h 71"/>
                  <a:gd name="T32" fmla="*/ 317 w 320"/>
                  <a:gd name="T33" fmla="*/ 44 h 71"/>
                  <a:gd name="T34" fmla="*/ 320 w 320"/>
                  <a:gd name="T35" fmla="*/ 43 h 71"/>
                  <a:gd name="T36" fmla="*/ 314 w 320"/>
                  <a:gd name="T37" fmla="*/ 34 h 71"/>
                  <a:gd name="T38" fmla="*/ 312 w 320"/>
                  <a:gd name="T39" fmla="*/ 35 h 71"/>
                  <a:gd name="T40" fmla="*/ 307 w 320"/>
                  <a:gd name="T41" fmla="*/ 36 h 71"/>
                  <a:gd name="T42" fmla="*/ 299 w 320"/>
                  <a:gd name="T43" fmla="*/ 40 h 71"/>
                  <a:gd name="T44" fmla="*/ 286 w 320"/>
                  <a:gd name="T45" fmla="*/ 43 h 71"/>
                  <a:gd name="T46" fmla="*/ 270 w 320"/>
                  <a:gd name="T47" fmla="*/ 48 h 71"/>
                  <a:gd name="T48" fmla="*/ 253 w 320"/>
                  <a:gd name="T49" fmla="*/ 51 h 71"/>
                  <a:gd name="T50" fmla="*/ 232 w 320"/>
                  <a:gd name="T51" fmla="*/ 55 h 71"/>
                  <a:gd name="T52" fmla="*/ 212 w 320"/>
                  <a:gd name="T53" fmla="*/ 58 h 71"/>
                  <a:gd name="T54" fmla="*/ 188 w 320"/>
                  <a:gd name="T55" fmla="*/ 60 h 71"/>
                  <a:gd name="T56" fmla="*/ 163 w 320"/>
                  <a:gd name="T57" fmla="*/ 60 h 71"/>
                  <a:gd name="T58" fmla="*/ 137 w 320"/>
                  <a:gd name="T59" fmla="*/ 58 h 71"/>
                  <a:gd name="T60" fmla="*/ 112 w 320"/>
                  <a:gd name="T61" fmla="*/ 53 h 71"/>
                  <a:gd name="T62" fmla="*/ 86 w 320"/>
                  <a:gd name="T63" fmla="*/ 46 h 71"/>
                  <a:gd name="T64" fmla="*/ 61 w 320"/>
                  <a:gd name="T65" fmla="*/ 37 h 71"/>
                  <a:gd name="T66" fmla="*/ 36 w 320"/>
                  <a:gd name="T67" fmla="*/ 24 h 71"/>
                  <a:gd name="T68" fmla="*/ 11 w 320"/>
                  <a:gd name="T69" fmla="*/ 7 h 71"/>
                  <a:gd name="T70" fmla="*/ 0 w 320"/>
                  <a:gd name="T71" fmla="*/ 11 h 71"/>
                  <a:gd name="T72" fmla="*/ 11 w 320"/>
                  <a:gd name="T73" fmla="*/ 7 h 71"/>
                  <a:gd name="T74" fmla="*/ 3 w 320"/>
                  <a:gd name="T75" fmla="*/ 0 h 71"/>
                  <a:gd name="T76" fmla="*/ 0 w 320"/>
                  <a:gd name="T77" fmla="*/ 11 h 71"/>
                  <a:gd name="T78" fmla="*/ 14 w 320"/>
                  <a:gd name="T79"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71">
                    <a:moveTo>
                      <a:pt x="14" y="11"/>
                    </a:moveTo>
                    <a:lnTo>
                      <a:pt x="3" y="16"/>
                    </a:lnTo>
                    <a:lnTo>
                      <a:pt x="28" y="33"/>
                    </a:lnTo>
                    <a:lnTo>
                      <a:pt x="56" y="46"/>
                    </a:lnTo>
                    <a:lnTo>
                      <a:pt x="83" y="58"/>
                    </a:lnTo>
                    <a:lnTo>
                      <a:pt x="109" y="64"/>
                    </a:lnTo>
                    <a:lnTo>
                      <a:pt x="137" y="69"/>
                    </a:lnTo>
                    <a:lnTo>
                      <a:pt x="163" y="71"/>
                    </a:lnTo>
                    <a:lnTo>
                      <a:pt x="188" y="71"/>
                    </a:lnTo>
                    <a:lnTo>
                      <a:pt x="212" y="69"/>
                    </a:lnTo>
                    <a:lnTo>
                      <a:pt x="234" y="67"/>
                    </a:lnTo>
                    <a:lnTo>
                      <a:pt x="255" y="62"/>
                    </a:lnTo>
                    <a:lnTo>
                      <a:pt x="272" y="59"/>
                    </a:lnTo>
                    <a:lnTo>
                      <a:pt x="288" y="54"/>
                    </a:lnTo>
                    <a:lnTo>
                      <a:pt x="301" y="51"/>
                    </a:lnTo>
                    <a:lnTo>
                      <a:pt x="312" y="48"/>
                    </a:lnTo>
                    <a:lnTo>
                      <a:pt x="317" y="44"/>
                    </a:lnTo>
                    <a:lnTo>
                      <a:pt x="320" y="43"/>
                    </a:lnTo>
                    <a:lnTo>
                      <a:pt x="314" y="34"/>
                    </a:lnTo>
                    <a:lnTo>
                      <a:pt x="312" y="35"/>
                    </a:lnTo>
                    <a:lnTo>
                      <a:pt x="307" y="36"/>
                    </a:lnTo>
                    <a:lnTo>
                      <a:pt x="299" y="40"/>
                    </a:lnTo>
                    <a:lnTo>
                      <a:pt x="286" y="43"/>
                    </a:lnTo>
                    <a:lnTo>
                      <a:pt x="270" y="48"/>
                    </a:lnTo>
                    <a:lnTo>
                      <a:pt x="253" y="51"/>
                    </a:lnTo>
                    <a:lnTo>
                      <a:pt x="232" y="55"/>
                    </a:lnTo>
                    <a:lnTo>
                      <a:pt x="212" y="58"/>
                    </a:lnTo>
                    <a:lnTo>
                      <a:pt x="188" y="60"/>
                    </a:lnTo>
                    <a:lnTo>
                      <a:pt x="163" y="60"/>
                    </a:lnTo>
                    <a:lnTo>
                      <a:pt x="137" y="58"/>
                    </a:lnTo>
                    <a:lnTo>
                      <a:pt x="112" y="53"/>
                    </a:lnTo>
                    <a:lnTo>
                      <a:pt x="86" y="46"/>
                    </a:lnTo>
                    <a:lnTo>
                      <a:pt x="61" y="37"/>
                    </a:lnTo>
                    <a:lnTo>
                      <a:pt x="36" y="24"/>
                    </a:lnTo>
                    <a:lnTo>
                      <a:pt x="11" y="7"/>
                    </a:lnTo>
                    <a:lnTo>
                      <a:pt x="0" y="11"/>
                    </a:lnTo>
                    <a:lnTo>
                      <a:pt x="11" y="7"/>
                    </a:lnTo>
                    <a:lnTo>
                      <a:pt x="3" y="0"/>
                    </a:lnTo>
                    <a:lnTo>
                      <a:pt x="0" y="11"/>
                    </a:lnTo>
                    <a:lnTo>
                      <a:pt x="1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12" name="Freeform 720"/>
              <p:cNvSpPr>
                <a:spLocks/>
              </p:cNvSpPr>
              <p:nvPr/>
            </p:nvSpPr>
            <p:spPr bwMode="auto">
              <a:xfrm>
                <a:off x="4951" y="2050"/>
                <a:ext cx="25" cy="160"/>
              </a:xfrm>
              <a:custGeom>
                <a:avLst/>
                <a:gdLst>
                  <a:gd name="T0" fmla="*/ 13 w 74"/>
                  <a:gd name="T1" fmla="*/ 318 h 321"/>
                  <a:gd name="T2" fmla="*/ 13 w 74"/>
                  <a:gd name="T3" fmla="*/ 320 h 321"/>
                  <a:gd name="T4" fmla="*/ 74 w 74"/>
                  <a:gd name="T5" fmla="*/ 0 h 321"/>
                  <a:gd name="T6" fmla="*/ 60 w 74"/>
                  <a:gd name="T7" fmla="*/ 0 h 321"/>
                  <a:gd name="T8" fmla="*/ 0 w 74"/>
                  <a:gd name="T9" fmla="*/ 320 h 321"/>
                  <a:gd name="T10" fmla="*/ 0 w 74"/>
                  <a:gd name="T11" fmla="*/ 321 h 321"/>
                  <a:gd name="T12" fmla="*/ 0 w 74"/>
                  <a:gd name="T13" fmla="*/ 320 h 321"/>
                  <a:gd name="T14" fmla="*/ 0 w 74"/>
                  <a:gd name="T15" fmla="*/ 320 h 321"/>
                  <a:gd name="T16" fmla="*/ 0 w 74"/>
                  <a:gd name="T17" fmla="*/ 321 h 321"/>
                  <a:gd name="T18" fmla="*/ 13 w 74"/>
                  <a:gd name="T19" fmla="*/ 31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321">
                    <a:moveTo>
                      <a:pt x="13" y="318"/>
                    </a:moveTo>
                    <a:lnTo>
                      <a:pt x="13" y="320"/>
                    </a:lnTo>
                    <a:lnTo>
                      <a:pt x="74" y="0"/>
                    </a:lnTo>
                    <a:lnTo>
                      <a:pt x="60" y="0"/>
                    </a:lnTo>
                    <a:lnTo>
                      <a:pt x="0" y="320"/>
                    </a:lnTo>
                    <a:lnTo>
                      <a:pt x="0" y="321"/>
                    </a:lnTo>
                    <a:lnTo>
                      <a:pt x="0" y="320"/>
                    </a:lnTo>
                    <a:lnTo>
                      <a:pt x="0" y="320"/>
                    </a:lnTo>
                    <a:lnTo>
                      <a:pt x="0" y="321"/>
                    </a:lnTo>
                    <a:lnTo>
                      <a:pt x="13" y="3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13" name="Freeform 721"/>
              <p:cNvSpPr>
                <a:spLocks/>
              </p:cNvSpPr>
              <p:nvPr/>
            </p:nvSpPr>
            <p:spPr bwMode="auto">
              <a:xfrm>
                <a:off x="5060" y="2060"/>
                <a:ext cx="73" cy="214"/>
              </a:xfrm>
              <a:custGeom>
                <a:avLst/>
                <a:gdLst>
                  <a:gd name="T0" fmla="*/ 42 w 217"/>
                  <a:gd name="T1" fmla="*/ 0 h 426"/>
                  <a:gd name="T2" fmla="*/ 39 w 217"/>
                  <a:gd name="T3" fmla="*/ 53 h 426"/>
                  <a:gd name="T4" fmla="*/ 39 w 217"/>
                  <a:gd name="T5" fmla="*/ 106 h 426"/>
                  <a:gd name="T6" fmla="*/ 40 w 217"/>
                  <a:gd name="T7" fmla="*/ 161 h 426"/>
                  <a:gd name="T8" fmla="*/ 41 w 217"/>
                  <a:gd name="T9" fmla="*/ 215 h 426"/>
                  <a:gd name="T10" fmla="*/ 40 w 217"/>
                  <a:gd name="T11" fmla="*/ 269 h 426"/>
                  <a:gd name="T12" fmla="*/ 35 w 217"/>
                  <a:gd name="T13" fmla="*/ 324 h 426"/>
                  <a:gd name="T14" fmla="*/ 21 w 217"/>
                  <a:gd name="T15" fmla="*/ 375 h 426"/>
                  <a:gd name="T16" fmla="*/ 0 w 217"/>
                  <a:gd name="T17" fmla="*/ 426 h 426"/>
                  <a:gd name="T18" fmla="*/ 25 w 217"/>
                  <a:gd name="T19" fmla="*/ 415 h 426"/>
                  <a:gd name="T20" fmla="*/ 48 w 217"/>
                  <a:gd name="T21" fmla="*/ 406 h 426"/>
                  <a:gd name="T22" fmla="*/ 66 w 217"/>
                  <a:gd name="T23" fmla="*/ 399 h 426"/>
                  <a:gd name="T24" fmla="*/ 83 w 217"/>
                  <a:gd name="T25" fmla="*/ 393 h 426"/>
                  <a:gd name="T26" fmla="*/ 98 w 217"/>
                  <a:gd name="T27" fmla="*/ 390 h 426"/>
                  <a:gd name="T28" fmla="*/ 111 w 217"/>
                  <a:gd name="T29" fmla="*/ 388 h 426"/>
                  <a:gd name="T30" fmla="*/ 123 w 217"/>
                  <a:gd name="T31" fmla="*/ 387 h 426"/>
                  <a:gd name="T32" fmla="*/ 134 w 217"/>
                  <a:gd name="T33" fmla="*/ 386 h 426"/>
                  <a:gd name="T34" fmla="*/ 144 w 217"/>
                  <a:gd name="T35" fmla="*/ 387 h 426"/>
                  <a:gd name="T36" fmla="*/ 153 w 217"/>
                  <a:gd name="T37" fmla="*/ 388 h 426"/>
                  <a:gd name="T38" fmla="*/ 162 w 217"/>
                  <a:gd name="T39" fmla="*/ 389 h 426"/>
                  <a:gd name="T40" fmla="*/ 173 w 217"/>
                  <a:gd name="T41" fmla="*/ 391 h 426"/>
                  <a:gd name="T42" fmla="*/ 182 w 217"/>
                  <a:gd name="T43" fmla="*/ 393 h 426"/>
                  <a:gd name="T44" fmla="*/ 192 w 217"/>
                  <a:gd name="T45" fmla="*/ 396 h 426"/>
                  <a:gd name="T46" fmla="*/ 204 w 217"/>
                  <a:gd name="T47" fmla="*/ 398 h 426"/>
                  <a:gd name="T48" fmla="*/ 217 w 217"/>
                  <a:gd name="T49" fmla="*/ 399 h 426"/>
                  <a:gd name="T50" fmla="*/ 203 w 217"/>
                  <a:gd name="T51" fmla="*/ 349 h 426"/>
                  <a:gd name="T52" fmla="*/ 186 w 217"/>
                  <a:gd name="T53" fmla="*/ 300 h 426"/>
                  <a:gd name="T54" fmla="*/ 169 w 217"/>
                  <a:gd name="T55" fmla="*/ 250 h 426"/>
                  <a:gd name="T56" fmla="*/ 152 w 217"/>
                  <a:gd name="T57" fmla="*/ 201 h 426"/>
                  <a:gd name="T58" fmla="*/ 134 w 217"/>
                  <a:gd name="T59" fmla="*/ 152 h 426"/>
                  <a:gd name="T60" fmla="*/ 120 w 217"/>
                  <a:gd name="T61" fmla="*/ 101 h 426"/>
                  <a:gd name="T62" fmla="*/ 108 w 217"/>
                  <a:gd name="T63" fmla="*/ 51 h 426"/>
                  <a:gd name="T64" fmla="*/ 100 w 217"/>
                  <a:gd name="T65" fmla="*/ 0 h 426"/>
                  <a:gd name="T66" fmla="*/ 42 w 217"/>
                  <a:gd name="T67"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7" h="426">
                    <a:moveTo>
                      <a:pt x="42" y="0"/>
                    </a:moveTo>
                    <a:lnTo>
                      <a:pt x="39" y="53"/>
                    </a:lnTo>
                    <a:lnTo>
                      <a:pt x="39" y="106"/>
                    </a:lnTo>
                    <a:lnTo>
                      <a:pt x="40" y="161"/>
                    </a:lnTo>
                    <a:lnTo>
                      <a:pt x="41" y="215"/>
                    </a:lnTo>
                    <a:lnTo>
                      <a:pt x="40" y="269"/>
                    </a:lnTo>
                    <a:lnTo>
                      <a:pt x="35" y="324"/>
                    </a:lnTo>
                    <a:lnTo>
                      <a:pt x="21" y="375"/>
                    </a:lnTo>
                    <a:lnTo>
                      <a:pt x="0" y="426"/>
                    </a:lnTo>
                    <a:lnTo>
                      <a:pt x="25" y="415"/>
                    </a:lnTo>
                    <a:lnTo>
                      <a:pt x="48" y="406"/>
                    </a:lnTo>
                    <a:lnTo>
                      <a:pt x="66" y="399"/>
                    </a:lnTo>
                    <a:lnTo>
                      <a:pt x="83" y="393"/>
                    </a:lnTo>
                    <a:lnTo>
                      <a:pt x="98" y="390"/>
                    </a:lnTo>
                    <a:lnTo>
                      <a:pt x="111" y="388"/>
                    </a:lnTo>
                    <a:lnTo>
                      <a:pt x="123" y="387"/>
                    </a:lnTo>
                    <a:lnTo>
                      <a:pt x="134" y="386"/>
                    </a:lnTo>
                    <a:lnTo>
                      <a:pt x="144" y="387"/>
                    </a:lnTo>
                    <a:lnTo>
                      <a:pt x="153" y="388"/>
                    </a:lnTo>
                    <a:lnTo>
                      <a:pt x="162" y="389"/>
                    </a:lnTo>
                    <a:lnTo>
                      <a:pt x="173" y="391"/>
                    </a:lnTo>
                    <a:lnTo>
                      <a:pt x="182" y="393"/>
                    </a:lnTo>
                    <a:lnTo>
                      <a:pt x="192" y="396"/>
                    </a:lnTo>
                    <a:lnTo>
                      <a:pt x="204" y="398"/>
                    </a:lnTo>
                    <a:lnTo>
                      <a:pt x="217" y="399"/>
                    </a:lnTo>
                    <a:lnTo>
                      <a:pt x="203" y="349"/>
                    </a:lnTo>
                    <a:lnTo>
                      <a:pt x="186" y="300"/>
                    </a:lnTo>
                    <a:lnTo>
                      <a:pt x="169" y="250"/>
                    </a:lnTo>
                    <a:lnTo>
                      <a:pt x="152" y="201"/>
                    </a:lnTo>
                    <a:lnTo>
                      <a:pt x="134" y="152"/>
                    </a:lnTo>
                    <a:lnTo>
                      <a:pt x="120" y="101"/>
                    </a:lnTo>
                    <a:lnTo>
                      <a:pt x="108" y="51"/>
                    </a:lnTo>
                    <a:lnTo>
                      <a:pt x="100" y="0"/>
                    </a:ln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14" name="Freeform 722"/>
              <p:cNvSpPr>
                <a:spLocks/>
              </p:cNvSpPr>
              <p:nvPr/>
            </p:nvSpPr>
            <p:spPr bwMode="auto">
              <a:xfrm>
                <a:off x="5056" y="2060"/>
                <a:ext cx="21" cy="220"/>
              </a:xfrm>
              <a:custGeom>
                <a:avLst/>
                <a:gdLst>
                  <a:gd name="T0" fmla="*/ 12 w 63"/>
                  <a:gd name="T1" fmla="*/ 422 h 440"/>
                  <a:gd name="T2" fmla="*/ 20 w 63"/>
                  <a:gd name="T3" fmla="*/ 428 h 440"/>
                  <a:gd name="T4" fmla="*/ 42 w 63"/>
                  <a:gd name="T5" fmla="*/ 377 h 440"/>
                  <a:gd name="T6" fmla="*/ 55 w 63"/>
                  <a:gd name="T7" fmla="*/ 324 h 440"/>
                  <a:gd name="T8" fmla="*/ 60 w 63"/>
                  <a:gd name="T9" fmla="*/ 269 h 440"/>
                  <a:gd name="T10" fmla="*/ 62 w 63"/>
                  <a:gd name="T11" fmla="*/ 215 h 440"/>
                  <a:gd name="T12" fmla="*/ 60 w 63"/>
                  <a:gd name="T13" fmla="*/ 161 h 440"/>
                  <a:gd name="T14" fmla="*/ 59 w 63"/>
                  <a:gd name="T15" fmla="*/ 106 h 440"/>
                  <a:gd name="T16" fmla="*/ 59 w 63"/>
                  <a:gd name="T17" fmla="*/ 53 h 440"/>
                  <a:gd name="T18" fmla="*/ 63 w 63"/>
                  <a:gd name="T19" fmla="*/ 0 h 440"/>
                  <a:gd name="T20" fmla="*/ 50 w 63"/>
                  <a:gd name="T21" fmla="*/ 0 h 440"/>
                  <a:gd name="T22" fmla="*/ 46 w 63"/>
                  <a:gd name="T23" fmla="*/ 53 h 440"/>
                  <a:gd name="T24" fmla="*/ 46 w 63"/>
                  <a:gd name="T25" fmla="*/ 106 h 440"/>
                  <a:gd name="T26" fmla="*/ 47 w 63"/>
                  <a:gd name="T27" fmla="*/ 161 h 440"/>
                  <a:gd name="T28" fmla="*/ 49 w 63"/>
                  <a:gd name="T29" fmla="*/ 215 h 440"/>
                  <a:gd name="T30" fmla="*/ 47 w 63"/>
                  <a:gd name="T31" fmla="*/ 269 h 440"/>
                  <a:gd name="T32" fmla="*/ 42 w 63"/>
                  <a:gd name="T33" fmla="*/ 324 h 440"/>
                  <a:gd name="T34" fmla="*/ 29 w 63"/>
                  <a:gd name="T35" fmla="*/ 374 h 440"/>
                  <a:gd name="T36" fmla="*/ 9 w 63"/>
                  <a:gd name="T37" fmla="*/ 424 h 440"/>
                  <a:gd name="T38" fmla="*/ 17 w 63"/>
                  <a:gd name="T39" fmla="*/ 431 h 440"/>
                  <a:gd name="T40" fmla="*/ 9 w 63"/>
                  <a:gd name="T41" fmla="*/ 424 h 440"/>
                  <a:gd name="T42" fmla="*/ 0 w 63"/>
                  <a:gd name="T43" fmla="*/ 440 h 440"/>
                  <a:gd name="T44" fmla="*/ 17 w 63"/>
                  <a:gd name="T45" fmla="*/ 431 h 440"/>
                  <a:gd name="T46" fmla="*/ 12 w 63"/>
                  <a:gd name="T47" fmla="*/ 42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440">
                    <a:moveTo>
                      <a:pt x="12" y="422"/>
                    </a:moveTo>
                    <a:lnTo>
                      <a:pt x="20" y="428"/>
                    </a:lnTo>
                    <a:lnTo>
                      <a:pt x="42" y="377"/>
                    </a:lnTo>
                    <a:lnTo>
                      <a:pt x="55" y="324"/>
                    </a:lnTo>
                    <a:lnTo>
                      <a:pt x="60" y="269"/>
                    </a:lnTo>
                    <a:lnTo>
                      <a:pt x="62" y="215"/>
                    </a:lnTo>
                    <a:lnTo>
                      <a:pt x="60" y="161"/>
                    </a:lnTo>
                    <a:lnTo>
                      <a:pt x="59" y="106"/>
                    </a:lnTo>
                    <a:lnTo>
                      <a:pt x="59" y="53"/>
                    </a:lnTo>
                    <a:lnTo>
                      <a:pt x="63" y="0"/>
                    </a:lnTo>
                    <a:lnTo>
                      <a:pt x="50" y="0"/>
                    </a:lnTo>
                    <a:lnTo>
                      <a:pt x="46" y="53"/>
                    </a:lnTo>
                    <a:lnTo>
                      <a:pt x="46" y="106"/>
                    </a:lnTo>
                    <a:lnTo>
                      <a:pt x="47" y="161"/>
                    </a:lnTo>
                    <a:lnTo>
                      <a:pt x="49" y="215"/>
                    </a:lnTo>
                    <a:lnTo>
                      <a:pt x="47" y="269"/>
                    </a:lnTo>
                    <a:lnTo>
                      <a:pt x="42" y="324"/>
                    </a:lnTo>
                    <a:lnTo>
                      <a:pt x="29" y="374"/>
                    </a:lnTo>
                    <a:lnTo>
                      <a:pt x="9" y="424"/>
                    </a:lnTo>
                    <a:lnTo>
                      <a:pt x="17" y="431"/>
                    </a:lnTo>
                    <a:lnTo>
                      <a:pt x="9" y="424"/>
                    </a:lnTo>
                    <a:lnTo>
                      <a:pt x="0" y="440"/>
                    </a:lnTo>
                    <a:lnTo>
                      <a:pt x="17" y="431"/>
                    </a:lnTo>
                    <a:lnTo>
                      <a:pt x="12"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15" name="Freeform 723"/>
              <p:cNvSpPr>
                <a:spLocks/>
              </p:cNvSpPr>
              <p:nvPr/>
            </p:nvSpPr>
            <p:spPr bwMode="auto">
              <a:xfrm>
                <a:off x="5060" y="2250"/>
                <a:ext cx="76" cy="26"/>
              </a:xfrm>
              <a:custGeom>
                <a:avLst/>
                <a:gdLst>
                  <a:gd name="T0" fmla="*/ 213 w 228"/>
                  <a:gd name="T1" fmla="*/ 20 h 51"/>
                  <a:gd name="T2" fmla="*/ 219 w 228"/>
                  <a:gd name="T3" fmla="*/ 13 h 51"/>
                  <a:gd name="T4" fmla="*/ 206 w 228"/>
                  <a:gd name="T5" fmla="*/ 12 h 51"/>
                  <a:gd name="T6" fmla="*/ 196 w 228"/>
                  <a:gd name="T7" fmla="*/ 10 h 51"/>
                  <a:gd name="T8" fmla="*/ 185 w 228"/>
                  <a:gd name="T9" fmla="*/ 8 h 51"/>
                  <a:gd name="T10" fmla="*/ 176 w 228"/>
                  <a:gd name="T11" fmla="*/ 6 h 51"/>
                  <a:gd name="T12" fmla="*/ 165 w 228"/>
                  <a:gd name="T13" fmla="*/ 3 h 51"/>
                  <a:gd name="T14" fmla="*/ 155 w 228"/>
                  <a:gd name="T15" fmla="*/ 2 h 51"/>
                  <a:gd name="T16" fmla="*/ 146 w 228"/>
                  <a:gd name="T17" fmla="*/ 1 h 51"/>
                  <a:gd name="T18" fmla="*/ 136 w 228"/>
                  <a:gd name="T19" fmla="*/ 0 h 51"/>
                  <a:gd name="T20" fmla="*/ 125 w 228"/>
                  <a:gd name="T21" fmla="*/ 1 h 51"/>
                  <a:gd name="T22" fmla="*/ 113 w 228"/>
                  <a:gd name="T23" fmla="*/ 2 h 51"/>
                  <a:gd name="T24" fmla="*/ 98 w 228"/>
                  <a:gd name="T25" fmla="*/ 4 h 51"/>
                  <a:gd name="T26" fmla="*/ 84 w 228"/>
                  <a:gd name="T27" fmla="*/ 8 h 51"/>
                  <a:gd name="T28" fmla="*/ 65 w 228"/>
                  <a:gd name="T29" fmla="*/ 13 h 51"/>
                  <a:gd name="T30" fmla="*/ 47 w 228"/>
                  <a:gd name="T31" fmla="*/ 20 h 51"/>
                  <a:gd name="T32" fmla="*/ 25 w 228"/>
                  <a:gd name="T33" fmla="*/ 30 h 51"/>
                  <a:gd name="T34" fmla="*/ 0 w 228"/>
                  <a:gd name="T35" fmla="*/ 42 h 51"/>
                  <a:gd name="T36" fmla="*/ 5 w 228"/>
                  <a:gd name="T37" fmla="*/ 51 h 51"/>
                  <a:gd name="T38" fmla="*/ 30 w 228"/>
                  <a:gd name="T39" fmla="*/ 39 h 51"/>
                  <a:gd name="T40" fmla="*/ 52 w 228"/>
                  <a:gd name="T41" fmla="*/ 31 h 51"/>
                  <a:gd name="T42" fmla="*/ 71 w 228"/>
                  <a:gd name="T43" fmla="*/ 25 h 51"/>
                  <a:gd name="T44" fmla="*/ 87 w 228"/>
                  <a:gd name="T45" fmla="*/ 19 h 51"/>
                  <a:gd name="T46" fmla="*/ 101 w 228"/>
                  <a:gd name="T47" fmla="*/ 16 h 51"/>
                  <a:gd name="T48" fmla="*/ 113 w 228"/>
                  <a:gd name="T49" fmla="*/ 13 h 51"/>
                  <a:gd name="T50" fmla="*/ 125 w 228"/>
                  <a:gd name="T51" fmla="*/ 12 h 51"/>
                  <a:gd name="T52" fmla="*/ 136 w 228"/>
                  <a:gd name="T53" fmla="*/ 11 h 51"/>
                  <a:gd name="T54" fmla="*/ 146 w 228"/>
                  <a:gd name="T55" fmla="*/ 12 h 51"/>
                  <a:gd name="T56" fmla="*/ 155 w 228"/>
                  <a:gd name="T57" fmla="*/ 13 h 51"/>
                  <a:gd name="T58" fmla="*/ 163 w 228"/>
                  <a:gd name="T59" fmla="*/ 15 h 51"/>
                  <a:gd name="T60" fmla="*/ 173 w 228"/>
                  <a:gd name="T61" fmla="*/ 17 h 51"/>
                  <a:gd name="T62" fmla="*/ 182 w 228"/>
                  <a:gd name="T63" fmla="*/ 19 h 51"/>
                  <a:gd name="T64" fmla="*/ 193 w 228"/>
                  <a:gd name="T65" fmla="*/ 21 h 51"/>
                  <a:gd name="T66" fmla="*/ 206 w 228"/>
                  <a:gd name="T67" fmla="*/ 24 h 51"/>
                  <a:gd name="T68" fmla="*/ 219 w 228"/>
                  <a:gd name="T69" fmla="*/ 25 h 51"/>
                  <a:gd name="T70" fmla="*/ 226 w 228"/>
                  <a:gd name="T71" fmla="*/ 18 h 51"/>
                  <a:gd name="T72" fmla="*/ 219 w 228"/>
                  <a:gd name="T73" fmla="*/ 25 h 51"/>
                  <a:gd name="T74" fmla="*/ 228 w 228"/>
                  <a:gd name="T75" fmla="*/ 26 h 51"/>
                  <a:gd name="T76" fmla="*/ 226 w 228"/>
                  <a:gd name="T77" fmla="*/ 18 h 51"/>
                  <a:gd name="T78" fmla="*/ 213 w 228"/>
                  <a:gd name="T79"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8" h="51">
                    <a:moveTo>
                      <a:pt x="213" y="20"/>
                    </a:moveTo>
                    <a:lnTo>
                      <a:pt x="219" y="13"/>
                    </a:lnTo>
                    <a:lnTo>
                      <a:pt x="206" y="12"/>
                    </a:lnTo>
                    <a:lnTo>
                      <a:pt x="196" y="10"/>
                    </a:lnTo>
                    <a:lnTo>
                      <a:pt x="185" y="8"/>
                    </a:lnTo>
                    <a:lnTo>
                      <a:pt x="176" y="6"/>
                    </a:lnTo>
                    <a:lnTo>
                      <a:pt x="165" y="3"/>
                    </a:lnTo>
                    <a:lnTo>
                      <a:pt x="155" y="2"/>
                    </a:lnTo>
                    <a:lnTo>
                      <a:pt x="146" y="1"/>
                    </a:lnTo>
                    <a:lnTo>
                      <a:pt x="136" y="0"/>
                    </a:lnTo>
                    <a:lnTo>
                      <a:pt x="125" y="1"/>
                    </a:lnTo>
                    <a:lnTo>
                      <a:pt x="113" y="2"/>
                    </a:lnTo>
                    <a:lnTo>
                      <a:pt x="98" y="4"/>
                    </a:lnTo>
                    <a:lnTo>
                      <a:pt x="84" y="8"/>
                    </a:lnTo>
                    <a:lnTo>
                      <a:pt x="65" y="13"/>
                    </a:lnTo>
                    <a:lnTo>
                      <a:pt x="47" y="20"/>
                    </a:lnTo>
                    <a:lnTo>
                      <a:pt x="25" y="30"/>
                    </a:lnTo>
                    <a:lnTo>
                      <a:pt x="0" y="42"/>
                    </a:lnTo>
                    <a:lnTo>
                      <a:pt x="5" y="51"/>
                    </a:lnTo>
                    <a:lnTo>
                      <a:pt x="30" y="39"/>
                    </a:lnTo>
                    <a:lnTo>
                      <a:pt x="52" y="31"/>
                    </a:lnTo>
                    <a:lnTo>
                      <a:pt x="71" y="25"/>
                    </a:lnTo>
                    <a:lnTo>
                      <a:pt x="87" y="19"/>
                    </a:lnTo>
                    <a:lnTo>
                      <a:pt x="101" y="16"/>
                    </a:lnTo>
                    <a:lnTo>
                      <a:pt x="113" y="13"/>
                    </a:lnTo>
                    <a:lnTo>
                      <a:pt x="125" y="12"/>
                    </a:lnTo>
                    <a:lnTo>
                      <a:pt x="136" y="11"/>
                    </a:lnTo>
                    <a:lnTo>
                      <a:pt x="146" y="12"/>
                    </a:lnTo>
                    <a:lnTo>
                      <a:pt x="155" y="13"/>
                    </a:lnTo>
                    <a:lnTo>
                      <a:pt x="163" y="15"/>
                    </a:lnTo>
                    <a:lnTo>
                      <a:pt x="173" y="17"/>
                    </a:lnTo>
                    <a:lnTo>
                      <a:pt x="182" y="19"/>
                    </a:lnTo>
                    <a:lnTo>
                      <a:pt x="193" y="21"/>
                    </a:lnTo>
                    <a:lnTo>
                      <a:pt x="206" y="24"/>
                    </a:lnTo>
                    <a:lnTo>
                      <a:pt x="219" y="25"/>
                    </a:lnTo>
                    <a:lnTo>
                      <a:pt x="226" y="18"/>
                    </a:lnTo>
                    <a:lnTo>
                      <a:pt x="219" y="25"/>
                    </a:lnTo>
                    <a:lnTo>
                      <a:pt x="228" y="26"/>
                    </a:lnTo>
                    <a:lnTo>
                      <a:pt x="226" y="18"/>
                    </a:lnTo>
                    <a:lnTo>
                      <a:pt x="21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16" name="Freeform 724"/>
              <p:cNvSpPr>
                <a:spLocks/>
              </p:cNvSpPr>
              <p:nvPr/>
            </p:nvSpPr>
            <p:spPr bwMode="auto">
              <a:xfrm>
                <a:off x="5092" y="2058"/>
                <a:ext cx="43" cy="203"/>
              </a:xfrm>
              <a:custGeom>
                <a:avLst/>
                <a:gdLst>
                  <a:gd name="T0" fmla="*/ 6 w 130"/>
                  <a:gd name="T1" fmla="*/ 12 h 406"/>
                  <a:gd name="T2" fmla="*/ 0 w 130"/>
                  <a:gd name="T3" fmla="*/ 6 h 406"/>
                  <a:gd name="T4" fmla="*/ 8 w 130"/>
                  <a:gd name="T5" fmla="*/ 57 h 406"/>
                  <a:gd name="T6" fmla="*/ 19 w 130"/>
                  <a:gd name="T7" fmla="*/ 109 h 406"/>
                  <a:gd name="T8" fmla="*/ 34 w 130"/>
                  <a:gd name="T9" fmla="*/ 159 h 406"/>
                  <a:gd name="T10" fmla="*/ 51 w 130"/>
                  <a:gd name="T11" fmla="*/ 208 h 406"/>
                  <a:gd name="T12" fmla="*/ 68 w 130"/>
                  <a:gd name="T13" fmla="*/ 257 h 406"/>
                  <a:gd name="T14" fmla="*/ 85 w 130"/>
                  <a:gd name="T15" fmla="*/ 307 h 406"/>
                  <a:gd name="T16" fmla="*/ 102 w 130"/>
                  <a:gd name="T17" fmla="*/ 357 h 406"/>
                  <a:gd name="T18" fmla="*/ 117 w 130"/>
                  <a:gd name="T19" fmla="*/ 406 h 406"/>
                  <a:gd name="T20" fmla="*/ 130 w 130"/>
                  <a:gd name="T21" fmla="*/ 404 h 406"/>
                  <a:gd name="T22" fmla="*/ 115 w 130"/>
                  <a:gd name="T23" fmla="*/ 354 h 406"/>
                  <a:gd name="T24" fmla="*/ 98 w 130"/>
                  <a:gd name="T25" fmla="*/ 305 h 406"/>
                  <a:gd name="T26" fmla="*/ 81 w 130"/>
                  <a:gd name="T27" fmla="*/ 255 h 406"/>
                  <a:gd name="T28" fmla="*/ 64 w 130"/>
                  <a:gd name="T29" fmla="*/ 205 h 406"/>
                  <a:gd name="T30" fmla="*/ 47 w 130"/>
                  <a:gd name="T31" fmla="*/ 157 h 406"/>
                  <a:gd name="T32" fmla="*/ 33 w 130"/>
                  <a:gd name="T33" fmla="*/ 106 h 406"/>
                  <a:gd name="T34" fmla="*/ 21 w 130"/>
                  <a:gd name="T35" fmla="*/ 57 h 406"/>
                  <a:gd name="T36" fmla="*/ 13 w 130"/>
                  <a:gd name="T37" fmla="*/ 6 h 406"/>
                  <a:gd name="T38" fmla="*/ 6 w 130"/>
                  <a:gd name="T39" fmla="*/ 0 h 406"/>
                  <a:gd name="T40" fmla="*/ 13 w 130"/>
                  <a:gd name="T41" fmla="*/ 6 h 406"/>
                  <a:gd name="T42" fmla="*/ 12 w 130"/>
                  <a:gd name="T43" fmla="*/ 0 h 406"/>
                  <a:gd name="T44" fmla="*/ 6 w 130"/>
                  <a:gd name="T45" fmla="*/ 0 h 406"/>
                  <a:gd name="T46" fmla="*/ 6 w 130"/>
                  <a:gd name="T47" fmla="*/ 1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406">
                    <a:moveTo>
                      <a:pt x="6" y="12"/>
                    </a:moveTo>
                    <a:lnTo>
                      <a:pt x="0" y="6"/>
                    </a:lnTo>
                    <a:lnTo>
                      <a:pt x="8" y="57"/>
                    </a:lnTo>
                    <a:lnTo>
                      <a:pt x="19" y="109"/>
                    </a:lnTo>
                    <a:lnTo>
                      <a:pt x="34" y="159"/>
                    </a:lnTo>
                    <a:lnTo>
                      <a:pt x="51" y="208"/>
                    </a:lnTo>
                    <a:lnTo>
                      <a:pt x="68" y="257"/>
                    </a:lnTo>
                    <a:lnTo>
                      <a:pt x="85" y="307"/>
                    </a:lnTo>
                    <a:lnTo>
                      <a:pt x="102" y="357"/>
                    </a:lnTo>
                    <a:lnTo>
                      <a:pt x="117" y="406"/>
                    </a:lnTo>
                    <a:lnTo>
                      <a:pt x="130" y="404"/>
                    </a:lnTo>
                    <a:lnTo>
                      <a:pt x="115" y="354"/>
                    </a:lnTo>
                    <a:lnTo>
                      <a:pt x="98" y="305"/>
                    </a:lnTo>
                    <a:lnTo>
                      <a:pt x="81" y="255"/>
                    </a:lnTo>
                    <a:lnTo>
                      <a:pt x="64" y="205"/>
                    </a:lnTo>
                    <a:lnTo>
                      <a:pt x="47" y="157"/>
                    </a:lnTo>
                    <a:lnTo>
                      <a:pt x="33" y="106"/>
                    </a:lnTo>
                    <a:lnTo>
                      <a:pt x="21" y="57"/>
                    </a:lnTo>
                    <a:lnTo>
                      <a:pt x="13" y="6"/>
                    </a:lnTo>
                    <a:lnTo>
                      <a:pt x="6" y="0"/>
                    </a:lnTo>
                    <a:lnTo>
                      <a:pt x="13" y="6"/>
                    </a:lnTo>
                    <a:lnTo>
                      <a:pt x="12" y="0"/>
                    </a:lnTo>
                    <a:lnTo>
                      <a:pt x="6" y="0"/>
                    </a:lnTo>
                    <a:lnTo>
                      <a:pt x="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17" name="Freeform 725"/>
              <p:cNvSpPr>
                <a:spLocks/>
              </p:cNvSpPr>
              <p:nvPr/>
            </p:nvSpPr>
            <p:spPr bwMode="auto">
              <a:xfrm>
                <a:off x="5072" y="2058"/>
                <a:ext cx="22" cy="5"/>
              </a:xfrm>
              <a:custGeom>
                <a:avLst/>
                <a:gdLst>
                  <a:gd name="T0" fmla="*/ 13 w 64"/>
                  <a:gd name="T1" fmla="*/ 6 h 12"/>
                  <a:gd name="T2" fmla="*/ 6 w 64"/>
                  <a:gd name="T3" fmla="*/ 12 h 12"/>
                  <a:gd name="T4" fmla="*/ 64 w 64"/>
                  <a:gd name="T5" fmla="*/ 12 h 12"/>
                  <a:gd name="T6" fmla="*/ 64 w 64"/>
                  <a:gd name="T7" fmla="*/ 0 h 12"/>
                  <a:gd name="T8" fmla="*/ 6 w 64"/>
                  <a:gd name="T9" fmla="*/ 0 h 12"/>
                  <a:gd name="T10" fmla="*/ 0 w 64"/>
                  <a:gd name="T11" fmla="*/ 6 h 12"/>
                  <a:gd name="T12" fmla="*/ 6 w 64"/>
                  <a:gd name="T13" fmla="*/ 0 h 12"/>
                  <a:gd name="T14" fmla="*/ 1 w 64"/>
                  <a:gd name="T15" fmla="*/ 0 h 12"/>
                  <a:gd name="T16" fmla="*/ 0 w 64"/>
                  <a:gd name="T17" fmla="*/ 6 h 12"/>
                  <a:gd name="T18" fmla="*/ 13 w 64"/>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2">
                    <a:moveTo>
                      <a:pt x="13" y="6"/>
                    </a:moveTo>
                    <a:lnTo>
                      <a:pt x="6" y="12"/>
                    </a:lnTo>
                    <a:lnTo>
                      <a:pt x="64" y="12"/>
                    </a:lnTo>
                    <a:lnTo>
                      <a:pt x="64" y="0"/>
                    </a:lnTo>
                    <a:lnTo>
                      <a:pt x="6" y="0"/>
                    </a:lnTo>
                    <a:lnTo>
                      <a:pt x="0" y="6"/>
                    </a:lnTo>
                    <a:lnTo>
                      <a:pt x="6" y="0"/>
                    </a:lnTo>
                    <a:lnTo>
                      <a:pt x="1" y="0"/>
                    </a:lnTo>
                    <a:lnTo>
                      <a:pt x="0" y="6"/>
                    </a:lnTo>
                    <a:lnTo>
                      <a:pt x="1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18" name="Freeform 726"/>
              <p:cNvSpPr>
                <a:spLocks/>
              </p:cNvSpPr>
              <p:nvPr/>
            </p:nvSpPr>
            <p:spPr bwMode="auto">
              <a:xfrm>
                <a:off x="4967" y="2027"/>
                <a:ext cx="140" cy="144"/>
              </a:xfrm>
              <a:custGeom>
                <a:avLst/>
                <a:gdLst>
                  <a:gd name="T0" fmla="*/ 244 w 419"/>
                  <a:gd name="T1" fmla="*/ 283 h 288"/>
                  <a:gd name="T2" fmla="*/ 245 w 419"/>
                  <a:gd name="T3" fmla="*/ 247 h 288"/>
                  <a:gd name="T4" fmla="*/ 253 w 419"/>
                  <a:gd name="T5" fmla="*/ 210 h 288"/>
                  <a:gd name="T6" fmla="*/ 266 w 419"/>
                  <a:gd name="T7" fmla="*/ 173 h 288"/>
                  <a:gd name="T8" fmla="*/ 286 w 419"/>
                  <a:gd name="T9" fmla="*/ 139 h 288"/>
                  <a:gd name="T10" fmla="*/ 310 w 419"/>
                  <a:gd name="T11" fmla="*/ 109 h 288"/>
                  <a:gd name="T12" fmla="*/ 341 w 419"/>
                  <a:gd name="T13" fmla="*/ 83 h 288"/>
                  <a:gd name="T14" fmla="*/ 377 w 419"/>
                  <a:gd name="T15" fmla="*/ 62 h 288"/>
                  <a:gd name="T16" fmla="*/ 419 w 419"/>
                  <a:gd name="T17" fmla="*/ 50 h 288"/>
                  <a:gd name="T18" fmla="*/ 413 w 419"/>
                  <a:gd name="T19" fmla="*/ 43 h 288"/>
                  <a:gd name="T20" fmla="*/ 407 w 419"/>
                  <a:gd name="T21" fmla="*/ 39 h 288"/>
                  <a:gd name="T22" fmla="*/ 399 w 419"/>
                  <a:gd name="T23" fmla="*/ 33 h 288"/>
                  <a:gd name="T24" fmla="*/ 392 w 419"/>
                  <a:gd name="T25" fmla="*/ 29 h 288"/>
                  <a:gd name="T26" fmla="*/ 386 w 419"/>
                  <a:gd name="T27" fmla="*/ 23 h 288"/>
                  <a:gd name="T28" fmla="*/ 381 w 419"/>
                  <a:gd name="T29" fmla="*/ 17 h 288"/>
                  <a:gd name="T30" fmla="*/ 378 w 419"/>
                  <a:gd name="T31" fmla="*/ 9 h 288"/>
                  <a:gd name="T32" fmla="*/ 379 w 419"/>
                  <a:gd name="T33" fmla="*/ 0 h 288"/>
                  <a:gd name="T34" fmla="*/ 369 w 419"/>
                  <a:gd name="T35" fmla="*/ 15 h 288"/>
                  <a:gd name="T36" fmla="*/ 358 w 419"/>
                  <a:gd name="T37" fmla="*/ 29 h 288"/>
                  <a:gd name="T38" fmla="*/ 345 w 419"/>
                  <a:gd name="T39" fmla="*/ 41 h 288"/>
                  <a:gd name="T40" fmla="*/ 332 w 419"/>
                  <a:gd name="T41" fmla="*/ 51 h 288"/>
                  <a:gd name="T42" fmla="*/ 318 w 419"/>
                  <a:gd name="T43" fmla="*/ 60 h 288"/>
                  <a:gd name="T44" fmla="*/ 302 w 419"/>
                  <a:gd name="T45" fmla="*/ 68 h 288"/>
                  <a:gd name="T46" fmla="*/ 286 w 419"/>
                  <a:gd name="T47" fmla="*/ 74 h 288"/>
                  <a:gd name="T48" fmla="*/ 269 w 419"/>
                  <a:gd name="T49" fmla="*/ 79 h 288"/>
                  <a:gd name="T50" fmla="*/ 252 w 419"/>
                  <a:gd name="T51" fmla="*/ 83 h 288"/>
                  <a:gd name="T52" fmla="*/ 235 w 419"/>
                  <a:gd name="T53" fmla="*/ 86 h 288"/>
                  <a:gd name="T54" fmla="*/ 216 w 419"/>
                  <a:gd name="T55" fmla="*/ 87 h 288"/>
                  <a:gd name="T56" fmla="*/ 199 w 419"/>
                  <a:gd name="T57" fmla="*/ 87 h 288"/>
                  <a:gd name="T58" fmla="*/ 181 w 419"/>
                  <a:gd name="T59" fmla="*/ 86 h 288"/>
                  <a:gd name="T60" fmla="*/ 164 w 419"/>
                  <a:gd name="T61" fmla="*/ 84 h 288"/>
                  <a:gd name="T62" fmla="*/ 147 w 419"/>
                  <a:gd name="T63" fmla="*/ 82 h 288"/>
                  <a:gd name="T64" fmla="*/ 130 w 419"/>
                  <a:gd name="T65" fmla="*/ 77 h 288"/>
                  <a:gd name="T66" fmla="*/ 114 w 419"/>
                  <a:gd name="T67" fmla="*/ 74 h 288"/>
                  <a:gd name="T68" fmla="*/ 97 w 419"/>
                  <a:gd name="T69" fmla="*/ 69 h 288"/>
                  <a:gd name="T70" fmla="*/ 78 w 419"/>
                  <a:gd name="T71" fmla="*/ 64 h 288"/>
                  <a:gd name="T72" fmla="*/ 60 w 419"/>
                  <a:gd name="T73" fmla="*/ 56 h 288"/>
                  <a:gd name="T74" fmla="*/ 46 w 419"/>
                  <a:gd name="T75" fmla="*/ 47 h 288"/>
                  <a:gd name="T76" fmla="*/ 34 w 419"/>
                  <a:gd name="T77" fmla="*/ 34 h 288"/>
                  <a:gd name="T78" fmla="*/ 28 w 419"/>
                  <a:gd name="T79" fmla="*/ 20 h 288"/>
                  <a:gd name="T80" fmla="*/ 30 w 419"/>
                  <a:gd name="T81" fmla="*/ 0 h 288"/>
                  <a:gd name="T82" fmla="*/ 26 w 419"/>
                  <a:gd name="T83" fmla="*/ 4 h 288"/>
                  <a:gd name="T84" fmla="*/ 17 w 419"/>
                  <a:gd name="T85" fmla="*/ 15 h 288"/>
                  <a:gd name="T86" fmla="*/ 7 w 419"/>
                  <a:gd name="T87" fmla="*/ 32 h 288"/>
                  <a:gd name="T88" fmla="*/ 0 w 419"/>
                  <a:gd name="T89" fmla="*/ 56 h 288"/>
                  <a:gd name="T90" fmla="*/ 0 w 419"/>
                  <a:gd name="T91" fmla="*/ 85 h 288"/>
                  <a:gd name="T92" fmla="*/ 11 w 419"/>
                  <a:gd name="T93" fmla="*/ 119 h 288"/>
                  <a:gd name="T94" fmla="*/ 38 w 419"/>
                  <a:gd name="T95" fmla="*/ 157 h 288"/>
                  <a:gd name="T96" fmla="*/ 84 w 419"/>
                  <a:gd name="T97" fmla="*/ 200 h 288"/>
                  <a:gd name="T98" fmla="*/ 134 w 419"/>
                  <a:gd name="T99" fmla="*/ 237 h 288"/>
                  <a:gd name="T100" fmla="*/ 172 w 419"/>
                  <a:gd name="T101" fmla="*/ 263 h 288"/>
                  <a:gd name="T102" fmla="*/ 201 w 419"/>
                  <a:gd name="T103" fmla="*/ 279 h 288"/>
                  <a:gd name="T104" fmla="*/ 220 w 419"/>
                  <a:gd name="T105" fmla="*/ 286 h 288"/>
                  <a:gd name="T106" fmla="*/ 232 w 419"/>
                  <a:gd name="T107" fmla="*/ 288 h 288"/>
                  <a:gd name="T108" fmla="*/ 240 w 419"/>
                  <a:gd name="T109" fmla="*/ 287 h 288"/>
                  <a:gd name="T110" fmla="*/ 243 w 419"/>
                  <a:gd name="T111" fmla="*/ 285 h 288"/>
                  <a:gd name="T112" fmla="*/ 244 w 419"/>
                  <a:gd name="T113" fmla="*/ 28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9" h="288">
                    <a:moveTo>
                      <a:pt x="244" y="283"/>
                    </a:moveTo>
                    <a:lnTo>
                      <a:pt x="245" y="247"/>
                    </a:lnTo>
                    <a:lnTo>
                      <a:pt x="253" y="210"/>
                    </a:lnTo>
                    <a:lnTo>
                      <a:pt x="266" y="173"/>
                    </a:lnTo>
                    <a:lnTo>
                      <a:pt x="286" y="139"/>
                    </a:lnTo>
                    <a:lnTo>
                      <a:pt x="310" y="109"/>
                    </a:lnTo>
                    <a:lnTo>
                      <a:pt x="341" y="83"/>
                    </a:lnTo>
                    <a:lnTo>
                      <a:pt x="377" y="62"/>
                    </a:lnTo>
                    <a:lnTo>
                      <a:pt x="419" y="50"/>
                    </a:lnTo>
                    <a:lnTo>
                      <a:pt x="413" y="43"/>
                    </a:lnTo>
                    <a:lnTo>
                      <a:pt x="407" y="39"/>
                    </a:lnTo>
                    <a:lnTo>
                      <a:pt x="399" y="33"/>
                    </a:lnTo>
                    <a:lnTo>
                      <a:pt x="392" y="29"/>
                    </a:lnTo>
                    <a:lnTo>
                      <a:pt x="386" y="23"/>
                    </a:lnTo>
                    <a:lnTo>
                      <a:pt x="381" y="17"/>
                    </a:lnTo>
                    <a:lnTo>
                      <a:pt x="378" y="9"/>
                    </a:lnTo>
                    <a:lnTo>
                      <a:pt x="379" y="0"/>
                    </a:lnTo>
                    <a:lnTo>
                      <a:pt x="369" y="15"/>
                    </a:lnTo>
                    <a:lnTo>
                      <a:pt x="358" y="29"/>
                    </a:lnTo>
                    <a:lnTo>
                      <a:pt x="345" y="41"/>
                    </a:lnTo>
                    <a:lnTo>
                      <a:pt x="332" y="51"/>
                    </a:lnTo>
                    <a:lnTo>
                      <a:pt x="318" y="60"/>
                    </a:lnTo>
                    <a:lnTo>
                      <a:pt x="302" y="68"/>
                    </a:lnTo>
                    <a:lnTo>
                      <a:pt x="286" y="74"/>
                    </a:lnTo>
                    <a:lnTo>
                      <a:pt x="269" y="79"/>
                    </a:lnTo>
                    <a:lnTo>
                      <a:pt x="252" y="83"/>
                    </a:lnTo>
                    <a:lnTo>
                      <a:pt x="235" y="86"/>
                    </a:lnTo>
                    <a:lnTo>
                      <a:pt x="216" y="87"/>
                    </a:lnTo>
                    <a:lnTo>
                      <a:pt x="199" y="87"/>
                    </a:lnTo>
                    <a:lnTo>
                      <a:pt x="181" y="86"/>
                    </a:lnTo>
                    <a:lnTo>
                      <a:pt x="164" y="84"/>
                    </a:lnTo>
                    <a:lnTo>
                      <a:pt x="147" y="82"/>
                    </a:lnTo>
                    <a:lnTo>
                      <a:pt x="130" y="77"/>
                    </a:lnTo>
                    <a:lnTo>
                      <a:pt x="114" y="74"/>
                    </a:lnTo>
                    <a:lnTo>
                      <a:pt x="97" y="69"/>
                    </a:lnTo>
                    <a:lnTo>
                      <a:pt x="78" y="64"/>
                    </a:lnTo>
                    <a:lnTo>
                      <a:pt x="60" y="56"/>
                    </a:lnTo>
                    <a:lnTo>
                      <a:pt x="46" y="47"/>
                    </a:lnTo>
                    <a:lnTo>
                      <a:pt x="34" y="34"/>
                    </a:lnTo>
                    <a:lnTo>
                      <a:pt x="28" y="20"/>
                    </a:lnTo>
                    <a:lnTo>
                      <a:pt x="30" y="0"/>
                    </a:lnTo>
                    <a:lnTo>
                      <a:pt x="26" y="4"/>
                    </a:lnTo>
                    <a:lnTo>
                      <a:pt x="17" y="15"/>
                    </a:lnTo>
                    <a:lnTo>
                      <a:pt x="7" y="32"/>
                    </a:lnTo>
                    <a:lnTo>
                      <a:pt x="0" y="56"/>
                    </a:lnTo>
                    <a:lnTo>
                      <a:pt x="0" y="85"/>
                    </a:lnTo>
                    <a:lnTo>
                      <a:pt x="11" y="119"/>
                    </a:lnTo>
                    <a:lnTo>
                      <a:pt x="38" y="157"/>
                    </a:lnTo>
                    <a:lnTo>
                      <a:pt x="84" y="200"/>
                    </a:lnTo>
                    <a:lnTo>
                      <a:pt x="134" y="237"/>
                    </a:lnTo>
                    <a:lnTo>
                      <a:pt x="172" y="263"/>
                    </a:lnTo>
                    <a:lnTo>
                      <a:pt x="201" y="279"/>
                    </a:lnTo>
                    <a:lnTo>
                      <a:pt x="220" y="286"/>
                    </a:lnTo>
                    <a:lnTo>
                      <a:pt x="232" y="288"/>
                    </a:lnTo>
                    <a:lnTo>
                      <a:pt x="240" y="287"/>
                    </a:lnTo>
                    <a:lnTo>
                      <a:pt x="243" y="285"/>
                    </a:lnTo>
                    <a:lnTo>
                      <a:pt x="244" y="2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19" name="Freeform 727"/>
              <p:cNvSpPr>
                <a:spLocks/>
              </p:cNvSpPr>
              <p:nvPr/>
            </p:nvSpPr>
            <p:spPr bwMode="auto">
              <a:xfrm>
                <a:off x="5046" y="2049"/>
                <a:ext cx="64" cy="120"/>
              </a:xfrm>
              <a:custGeom>
                <a:avLst/>
                <a:gdLst>
                  <a:gd name="T0" fmla="*/ 176 w 192"/>
                  <a:gd name="T1" fmla="*/ 8 h 239"/>
                  <a:gd name="T2" fmla="*/ 180 w 192"/>
                  <a:gd name="T3" fmla="*/ 0 h 239"/>
                  <a:gd name="T4" fmla="*/ 137 w 192"/>
                  <a:gd name="T5" fmla="*/ 14 h 239"/>
                  <a:gd name="T6" fmla="*/ 100 w 192"/>
                  <a:gd name="T7" fmla="*/ 34 h 239"/>
                  <a:gd name="T8" fmla="*/ 67 w 192"/>
                  <a:gd name="T9" fmla="*/ 61 h 239"/>
                  <a:gd name="T10" fmla="*/ 44 w 192"/>
                  <a:gd name="T11" fmla="*/ 93 h 239"/>
                  <a:gd name="T12" fmla="*/ 23 w 192"/>
                  <a:gd name="T13" fmla="*/ 127 h 239"/>
                  <a:gd name="T14" fmla="*/ 10 w 192"/>
                  <a:gd name="T15" fmla="*/ 165 h 239"/>
                  <a:gd name="T16" fmla="*/ 2 w 192"/>
                  <a:gd name="T17" fmla="*/ 203 h 239"/>
                  <a:gd name="T18" fmla="*/ 0 w 192"/>
                  <a:gd name="T19" fmla="*/ 239 h 239"/>
                  <a:gd name="T20" fmla="*/ 14 w 192"/>
                  <a:gd name="T21" fmla="*/ 239 h 239"/>
                  <a:gd name="T22" fmla="*/ 15 w 192"/>
                  <a:gd name="T23" fmla="*/ 203 h 239"/>
                  <a:gd name="T24" fmla="*/ 23 w 192"/>
                  <a:gd name="T25" fmla="*/ 167 h 239"/>
                  <a:gd name="T26" fmla="*/ 36 w 192"/>
                  <a:gd name="T27" fmla="*/ 131 h 239"/>
                  <a:gd name="T28" fmla="*/ 54 w 192"/>
                  <a:gd name="T29" fmla="*/ 97 h 239"/>
                  <a:gd name="T30" fmla="*/ 78 w 192"/>
                  <a:gd name="T31" fmla="*/ 68 h 239"/>
                  <a:gd name="T32" fmla="*/ 108 w 192"/>
                  <a:gd name="T33" fmla="*/ 43 h 239"/>
                  <a:gd name="T34" fmla="*/ 142 w 192"/>
                  <a:gd name="T35" fmla="*/ 23 h 239"/>
                  <a:gd name="T36" fmla="*/ 183 w 192"/>
                  <a:gd name="T37" fmla="*/ 12 h 239"/>
                  <a:gd name="T38" fmla="*/ 187 w 192"/>
                  <a:gd name="T39" fmla="*/ 4 h 239"/>
                  <a:gd name="T40" fmla="*/ 183 w 192"/>
                  <a:gd name="T41" fmla="*/ 12 h 239"/>
                  <a:gd name="T42" fmla="*/ 192 w 192"/>
                  <a:gd name="T43" fmla="*/ 9 h 239"/>
                  <a:gd name="T44" fmla="*/ 187 w 192"/>
                  <a:gd name="T45" fmla="*/ 4 h 239"/>
                  <a:gd name="T46" fmla="*/ 176 w 192"/>
                  <a:gd name="T47" fmla="*/ 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239">
                    <a:moveTo>
                      <a:pt x="176" y="8"/>
                    </a:moveTo>
                    <a:lnTo>
                      <a:pt x="180" y="0"/>
                    </a:lnTo>
                    <a:lnTo>
                      <a:pt x="137" y="14"/>
                    </a:lnTo>
                    <a:lnTo>
                      <a:pt x="100" y="34"/>
                    </a:lnTo>
                    <a:lnTo>
                      <a:pt x="67" y="61"/>
                    </a:lnTo>
                    <a:lnTo>
                      <a:pt x="44" y="93"/>
                    </a:lnTo>
                    <a:lnTo>
                      <a:pt x="23" y="127"/>
                    </a:lnTo>
                    <a:lnTo>
                      <a:pt x="10" y="165"/>
                    </a:lnTo>
                    <a:lnTo>
                      <a:pt x="2" y="203"/>
                    </a:lnTo>
                    <a:lnTo>
                      <a:pt x="0" y="239"/>
                    </a:lnTo>
                    <a:lnTo>
                      <a:pt x="14" y="239"/>
                    </a:lnTo>
                    <a:lnTo>
                      <a:pt x="15" y="203"/>
                    </a:lnTo>
                    <a:lnTo>
                      <a:pt x="23" y="167"/>
                    </a:lnTo>
                    <a:lnTo>
                      <a:pt x="36" y="131"/>
                    </a:lnTo>
                    <a:lnTo>
                      <a:pt x="54" y="97"/>
                    </a:lnTo>
                    <a:lnTo>
                      <a:pt x="78" y="68"/>
                    </a:lnTo>
                    <a:lnTo>
                      <a:pt x="108" y="43"/>
                    </a:lnTo>
                    <a:lnTo>
                      <a:pt x="142" y="23"/>
                    </a:lnTo>
                    <a:lnTo>
                      <a:pt x="183" y="12"/>
                    </a:lnTo>
                    <a:lnTo>
                      <a:pt x="187" y="4"/>
                    </a:lnTo>
                    <a:lnTo>
                      <a:pt x="183" y="12"/>
                    </a:lnTo>
                    <a:lnTo>
                      <a:pt x="192" y="9"/>
                    </a:lnTo>
                    <a:lnTo>
                      <a:pt x="187" y="4"/>
                    </a:lnTo>
                    <a:lnTo>
                      <a:pt x="17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20" name="Freeform 728"/>
              <p:cNvSpPr>
                <a:spLocks/>
              </p:cNvSpPr>
              <p:nvPr/>
            </p:nvSpPr>
            <p:spPr bwMode="auto">
              <a:xfrm>
                <a:off x="5091" y="2009"/>
                <a:ext cx="18" cy="44"/>
              </a:xfrm>
              <a:custGeom>
                <a:avLst/>
                <a:gdLst>
                  <a:gd name="T0" fmla="*/ 14 w 53"/>
                  <a:gd name="T1" fmla="*/ 39 h 88"/>
                  <a:gd name="T2" fmla="*/ 2 w 53"/>
                  <a:gd name="T3" fmla="*/ 35 h 88"/>
                  <a:gd name="T4" fmla="*/ 0 w 53"/>
                  <a:gd name="T5" fmla="*/ 45 h 88"/>
                  <a:gd name="T6" fmla="*/ 4 w 53"/>
                  <a:gd name="T7" fmla="*/ 56 h 88"/>
                  <a:gd name="T8" fmla="*/ 10 w 53"/>
                  <a:gd name="T9" fmla="*/ 62 h 88"/>
                  <a:gd name="T10" fmla="*/ 17 w 53"/>
                  <a:gd name="T11" fmla="*/ 69 h 88"/>
                  <a:gd name="T12" fmla="*/ 24 w 53"/>
                  <a:gd name="T13" fmla="*/ 74 h 88"/>
                  <a:gd name="T14" fmla="*/ 32 w 53"/>
                  <a:gd name="T15" fmla="*/ 79 h 88"/>
                  <a:gd name="T16" fmla="*/ 37 w 53"/>
                  <a:gd name="T17" fmla="*/ 83 h 88"/>
                  <a:gd name="T18" fmla="*/ 42 w 53"/>
                  <a:gd name="T19" fmla="*/ 88 h 88"/>
                  <a:gd name="T20" fmla="*/ 53 w 53"/>
                  <a:gd name="T21" fmla="*/ 84 h 88"/>
                  <a:gd name="T22" fmla="*/ 48 w 53"/>
                  <a:gd name="T23" fmla="*/ 76 h 88"/>
                  <a:gd name="T24" fmla="*/ 40 w 53"/>
                  <a:gd name="T25" fmla="*/ 70 h 88"/>
                  <a:gd name="T26" fmla="*/ 32 w 53"/>
                  <a:gd name="T27" fmla="*/ 65 h 88"/>
                  <a:gd name="T28" fmla="*/ 25 w 53"/>
                  <a:gd name="T29" fmla="*/ 60 h 88"/>
                  <a:gd name="T30" fmla="*/ 20 w 53"/>
                  <a:gd name="T31" fmla="*/ 56 h 88"/>
                  <a:gd name="T32" fmla="*/ 15 w 53"/>
                  <a:gd name="T33" fmla="*/ 51 h 88"/>
                  <a:gd name="T34" fmla="*/ 14 w 53"/>
                  <a:gd name="T35" fmla="*/ 45 h 88"/>
                  <a:gd name="T36" fmla="*/ 15 w 53"/>
                  <a:gd name="T37" fmla="*/ 37 h 88"/>
                  <a:gd name="T38" fmla="*/ 3 w 53"/>
                  <a:gd name="T39" fmla="*/ 34 h 88"/>
                  <a:gd name="T40" fmla="*/ 15 w 53"/>
                  <a:gd name="T41" fmla="*/ 37 h 88"/>
                  <a:gd name="T42" fmla="*/ 23 w 53"/>
                  <a:gd name="T43" fmla="*/ 0 h 88"/>
                  <a:gd name="T44" fmla="*/ 3 w 53"/>
                  <a:gd name="T45" fmla="*/ 34 h 88"/>
                  <a:gd name="T46" fmla="*/ 14 w 53"/>
                  <a:gd name="T47" fmla="*/ 3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88">
                    <a:moveTo>
                      <a:pt x="14" y="39"/>
                    </a:moveTo>
                    <a:lnTo>
                      <a:pt x="2" y="35"/>
                    </a:lnTo>
                    <a:lnTo>
                      <a:pt x="0" y="45"/>
                    </a:lnTo>
                    <a:lnTo>
                      <a:pt x="4" y="56"/>
                    </a:lnTo>
                    <a:lnTo>
                      <a:pt x="10" y="62"/>
                    </a:lnTo>
                    <a:lnTo>
                      <a:pt x="17" y="69"/>
                    </a:lnTo>
                    <a:lnTo>
                      <a:pt x="24" y="74"/>
                    </a:lnTo>
                    <a:lnTo>
                      <a:pt x="32" y="79"/>
                    </a:lnTo>
                    <a:lnTo>
                      <a:pt x="37" y="83"/>
                    </a:lnTo>
                    <a:lnTo>
                      <a:pt x="42" y="88"/>
                    </a:lnTo>
                    <a:lnTo>
                      <a:pt x="53" y="84"/>
                    </a:lnTo>
                    <a:lnTo>
                      <a:pt x="48" y="76"/>
                    </a:lnTo>
                    <a:lnTo>
                      <a:pt x="40" y="70"/>
                    </a:lnTo>
                    <a:lnTo>
                      <a:pt x="32" y="65"/>
                    </a:lnTo>
                    <a:lnTo>
                      <a:pt x="25" y="60"/>
                    </a:lnTo>
                    <a:lnTo>
                      <a:pt x="20" y="56"/>
                    </a:lnTo>
                    <a:lnTo>
                      <a:pt x="15" y="51"/>
                    </a:lnTo>
                    <a:lnTo>
                      <a:pt x="14" y="45"/>
                    </a:lnTo>
                    <a:lnTo>
                      <a:pt x="15" y="37"/>
                    </a:lnTo>
                    <a:lnTo>
                      <a:pt x="3" y="34"/>
                    </a:lnTo>
                    <a:lnTo>
                      <a:pt x="15" y="37"/>
                    </a:lnTo>
                    <a:lnTo>
                      <a:pt x="23" y="0"/>
                    </a:lnTo>
                    <a:lnTo>
                      <a:pt x="3" y="34"/>
                    </a:lnTo>
                    <a:lnTo>
                      <a:pt x="1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21" name="Freeform 729"/>
              <p:cNvSpPr>
                <a:spLocks/>
              </p:cNvSpPr>
              <p:nvPr/>
            </p:nvSpPr>
            <p:spPr bwMode="auto">
              <a:xfrm>
                <a:off x="5010" y="2026"/>
                <a:ext cx="86" cy="47"/>
              </a:xfrm>
              <a:custGeom>
                <a:avLst/>
                <a:gdLst>
                  <a:gd name="T0" fmla="*/ 0 w 257"/>
                  <a:gd name="T1" fmla="*/ 85 h 95"/>
                  <a:gd name="T2" fmla="*/ 0 w 257"/>
                  <a:gd name="T3" fmla="*/ 85 h 95"/>
                  <a:gd name="T4" fmla="*/ 17 w 257"/>
                  <a:gd name="T5" fmla="*/ 89 h 95"/>
                  <a:gd name="T6" fmla="*/ 36 w 257"/>
                  <a:gd name="T7" fmla="*/ 91 h 95"/>
                  <a:gd name="T8" fmla="*/ 53 w 257"/>
                  <a:gd name="T9" fmla="*/ 94 h 95"/>
                  <a:gd name="T10" fmla="*/ 71 w 257"/>
                  <a:gd name="T11" fmla="*/ 95 h 95"/>
                  <a:gd name="T12" fmla="*/ 88 w 257"/>
                  <a:gd name="T13" fmla="*/ 95 h 95"/>
                  <a:gd name="T14" fmla="*/ 107 w 257"/>
                  <a:gd name="T15" fmla="*/ 94 h 95"/>
                  <a:gd name="T16" fmla="*/ 125 w 257"/>
                  <a:gd name="T17" fmla="*/ 90 h 95"/>
                  <a:gd name="T18" fmla="*/ 142 w 257"/>
                  <a:gd name="T19" fmla="*/ 87 h 95"/>
                  <a:gd name="T20" fmla="*/ 161 w 257"/>
                  <a:gd name="T21" fmla="*/ 81 h 95"/>
                  <a:gd name="T22" fmla="*/ 176 w 257"/>
                  <a:gd name="T23" fmla="*/ 75 h 95"/>
                  <a:gd name="T24" fmla="*/ 192 w 257"/>
                  <a:gd name="T25" fmla="*/ 67 h 95"/>
                  <a:gd name="T26" fmla="*/ 208 w 257"/>
                  <a:gd name="T27" fmla="*/ 58 h 95"/>
                  <a:gd name="T28" fmla="*/ 221 w 257"/>
                  <a:gd name="T29" fmla="*/ 46 h 95"/>
                  <a:gd name="T30" fmla="*/ 236 w 257"/>
                  <a:gd name="T31" fmla="*/ 34 h 95"/>
                  <a:gd name="T32" fmla="*/ 246 w 257"/>
                  <a:gd name="T33" fmla="*/ 19 h 95"/>
                  <a:gd name="T34" fmla="*/ 257 w 257"/>
                  <a:gd name="T35" fmla="*/ 5 h 95"/>
                  <a:gd name="T36" fmla="*/ 246 w 257"/>
                  <a:gd name="T37" fmla="*/ 0 h 95"/>
                  <a:gd name="T38" fmla="*/ 236 w 257"/>
                  <a:gd name="T39" fmla="*/ 15 h 95"/>
                  <a:gd name="T40" fmla="*/ 225 w 257"/>
                  <a:gd name="T41" fmla="*/ 27 h 95"/>
                  <a:gd name="T42" fmla="*/ 213 w 257"/>
                  <a:gd name="T43" fmla="*/ 40 h 95"/>
                  <a:gd name="T44" fmla="*/ 200 w 257"/>
                  <a:gd name="T45" fmla="*/ 49 h 95"/>
                  <a:gd name="T46" fmla="*/ 187 w 257"/>
                  <a:gd name="T47" fmla="*/ 58 h 95"/>
                  <a:gd name="T48" fmla="*/ 171 w 257"/>
                  <a:gd name="T49" fmla="*/ 66 h 95"/>
                  <a:gd name="T50" fmla="*/ 155 w 257"/>
                  <a:gd name="T51" fmla="*/ 70 h 95"/>
                  <a:gd name="T52" fmla="*/ 140 w 257"/>
                  <a:gd name="T53" fmla="*/ 76 h 95"/>
                  <a:gd name="T54" fmla="*/ 123 w 257"/>
                  <a:gd name="T55" fmla="*/ 79 h 95"/>
                  <a:gd name="T56" fmla="*/ 107 w 257"/>
                  <a:gd name="T57" fmla="*/ 82 h 95"/>
                  <a:gd name="T58" fmla="*/ 88 w 257"/>
                  <a:gd name="T59" fmla="*/ 84 h 95"/>
                  <a:gd name="T60" fmla="*/ 71 w 257"/>
                  <a:gd name="T61" fmla="*/ 84 h 95"/>
                  <a:gd name="T62" fmla="*/ 53 w 257"/>
                  <a:gd name="T63" fmla="*/ 82 h 95"/>
                  <a:gd name="T64" fmla="*/ 36 w 257"/>
                  <a:gd name="T65" fmla="*/ 80 h 95"/>
                  <a:gd name="T66" fmla="*/ 20 w 257"/>
                  <a:gd name="T67" fmla="*/ 78 h 95"/>
                  <a:gd name="T68" fmla="*/ 3 w 257"/>
                  <a:gd name="T69" fmla="*/ 73 h 95"/>
                  <a:gd name="T70" fmla="*/ 3 w 257"/>
                  <a:gd name="T71" fmla="*/ 73 h 95"/>
                  <a:gd name="T72" fmla="*/ 0 w 257"/>
                  <a:gd name="T73" fmla="*/ 8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95">
                    <a:moveTo>
                      <a:pt x="0" y="85"/>
                    </a:moveTo>
                    <a:lnTo>
                      <a:pt x="0" y="85"/>
                    </a:lnTo>
                    <a:lnTo>
                      <a:pt x="17" y="89"/>
                    </a:lnTo>
                    <a:lnTo>
                      <a:pt x="36" y="91"/>
                    </a:lnTo>
                    <a:lnTo>
                      <a:pt x="53" y="94"/>
                    </a:lnTo>
                    <a:lnTo>
                      <a:pt x="71" y="95"/>
                    </a:lnTo>
                    <a:lnTo>
                      <a:pt x="88" y="95"/>
                    </a:lnTo>
                    <a:lnTo>
                      <a:pt x="107" y="94"/>
                    </a:lnTo>
                    <a:lnTo>
                      <a:pt x="125" y="90"/>
                    </a:lnTo>
                    <a:lnTo>
                      <a:pt x="142" y="87"/>
                    </a:lnTo>
                    <a:lnTo>
                      <a:pt x="161" y="81"/>
                    </a:lnTo>
                    <a:lnTo>
                      <a:pt x="176" y="75"/>
                    </a:lnTo>
                    <a:lnTo>
                      <a:pt x="192" y="67"/>
                    </a:lnTo>
                    <a:lnTo>
                      <a:pt x="208" y="58"/>
                    </a:lnTo>
                    <a:lnTo>
                      <a:pt x="221" y="46"/>
                    </a:lnTo>
                    <a:lnTo>
                      <a:pt x="236" y="34"/>
                    </a:lnTo>
                    <a:lnTo>
                      <a:pt x="246" y="19"/>
                    </a:lnTo>
                    <a:lnTo>
                      <a:pt x="257" y="5"/>
                    </a:lnTo>
                    <a:lnTo>
                      <a:pt x="246" y="0"/>
                    </a:lnTo>
                    <a:lnTo>
                      <a:pt x="236" y="15"/>
                    </a:lnTo>
                    <a:lnTo>
                      <a:pt x="225" y="27"/>
                    </a:lnTo>
                    <a:lnTo>
                      <a:pt x="213" y="40"/>
                    </a:lnTo>
                    <a:lnTo>
                      <a:pt x="200" y="49"/>
                    </a:lnTo>
                    <a:lnTo>
                      <a:pt x="187" y="58"/>
                    </a:lnTo>
                    <a:lnTo>
                      <a:pt x="171" y="66"/>
                    </a:lnTo>
                    <a:lnTo>
                      <a:pt x="155" y="70"/>
                    </a:lnTo>
                    <a:lnTo>
                      <a:pt x="140" y="76"/>
                    </a:lnTo>
                    <a:lnTo>
                      <a:pt x="123" y="79"/>
                    </a:lnTo>
                    <a:lnTo>
                      <a:pt x="107" y="82"/>
                    </a:lnTo>
                    <a:lnTo>
                      <a:pt x="88" y="84"/>
                    </a:lnTo>
                    <a:lnTo>
                      <a:pt x="71" y="84"/>
                    </a:lnTo>
                    <a:lnTo>
                      <a:pt x="53" y="82"/>
                    </a:lnTo>
                    <a:lnTo>
                      <a:pt x="36" y="80"/>
                    </a:lnTo>
                    <a:lnTo>
                      <a:pt x="20" y="78"/>
                    </a:lnTo>
                    <a:lnTo>
                      <a:pt x="3" y="73"/>
                    </a:lnTo>
                    <a:lnTo>
                      <a:pt x="3" y="73"/>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22" name="Freeform 730"/>
              <p:cNvSpPr>
                <a:spLocks/>
              </p:cNvSpPr>
              <p:nvPr/>
            </p:nvSpPr>
            <p:spPr bwMode="auto">
              <a:xfrm>
                <a:off x="4975" y="2025"/>
                <a:ext cx="36" cy="43"/>
              </a:xfrm>
              <a:custGeom>
                <a:avLst/>
                <a:gdLst>
                  <a:gd name="T0" fmla="*/ 12 w 109"/>
                  <a:gd name="T1" fmla="*/ 7 h 86"/>
                  <a:gd name="T2" fmla="*/ 1 w 109"/>
                  <a:gd name="T3" fmla="*/ 2 h 86"/>
                  <a:gd name="T4" fmla="*/ 0 w 109"/>
                  <a:gd name="T5" fmla="*/ 23 h 86"/>
                  <a:gd name="T6" fmla="*/ 6 w 109"/>
                  <a:gd name="T7" fmla="*/ 39 h 86"/>
                  <a:gd name="T8" fmla="*/ 20 w 109"/>
                  <a:gd name="T9" fmla="*/ 53 h 86"/>
                  <a:gd name="T10" fmla="*/ 35 w 109"/>
                  <a:gd name="T11" fmla="*/ 63 h 86"/>
                  <a:gd name="T12" fmla="*/ 54 w 109"/>
                  <a:gd name="T13" fmla="*/ 72 h 86"/>
                  <a:gd name="T14" fmla="*/ 74 w 109"/>
                  <a:gd name="T15" fmla="*/ 78 h 86"/>
                  <a:gd name="T16" fmla="*/ 91 w 109"/>
                  <a:gd name="T17" fmla="*/ 82 h 86"/>
                  <a:gd name="T18" fmla="*/ 106 w 109"/>
                  <a:gd name="T19" fmla="*/ 86 h 86"/>
                  <a:gd name="T20" fmla="*/ 109 w 109"/>
                  <a:gd name="T21" fmla="*/ 74 h 86"/>
                  <a:gd name="T22" fmla="*/ 93 w 109"/>
                  <a:gd name="T23" fmla="*/ 71 h 86"/>
                  <a:gd name="T24" fmla="*/ 76 w 109"/>
                  <a:gd name="T25" fmla="*/ 67 h 86"/>
                  <a:gd name="T26" fmla="*/ 59 w 109"/>
                  <a:gd name="T27" fmla="*/ 61 h 86"/>
                  <a:gd name="T28" fmla="*/ 41 w 109"/>
                  <a:gd name="T29" fmla="*/ 54 h 86"/>
                  <a:gd name="T30" fmla="*/ 28 w 109"/>
                  <a:gd name="T31" fmla="*/ 46 h 86"/>
                  <a:gd name="T32" fmla="*/ 17 w 109"/>
                  <a:gd name="T33" fmla="*/ 35 h 86"/>
                  <a:gd name="T34" fmla="*/ 13 w 109"/>
                  <a:gd name="T35" fmla="*/ 23 h 86"/>
                  <a:gd name="T36" fmla="*/ 14 w 109"/>
                  <a:gd name="T37" fmla="*/ 4 h 86"/>
                  <a:gd name="T38" fmla="*/ 4 w 109"/>
                  <a:gd name="T39" fmla="*/ 0 h 86"/>
                  <a:gd name="T40" fmla="*/ 12 w 109"/>
                  <a:gd name="T41"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 h="86">
                    <a:moveTo>
                      <a:pt x="12" y="7"/>
                    </a:moveTo>
                    <a:lnTo>
                      <a:pt x="1" y="2"/>
                    </a:lnTo>
                    <a:lnTo>
                      <a:pt x="0" y="23"/>
                    </a:lnTo>
                    <a:lnTo>
                      <a:pt x="6" y="39"/>
                    </a:lnTo>
                    <a:lnTo>
                      <a:pt x="20" y="53"/>
                    </a:lnTo>
                    <a:lnTo>
                      <a:pt x="35" y="63"/>
                    </a:lnTo>
                    <a:lnTo>
                      <a:pt x="54" y="72"/>
                    </a:lnTo>
                    <a:lnTo>
                      <a:pt x="74" y="78"/>
                    </a:lnTo>
                    <a:lnTo>
                      <a:pt x="91" y="82"/>
                    </a:lnTo>
                    <a:lnTo>
                      <a:pt x="106" y="86"/>
                    </a:lnTo>
                    <a:lnTo>
                      <a:pt x="109" y="74"/>
                    </a:lnTo>
                    <a:lnTo>
                      <a:pt x="93" y="71"/>
                    </a:lnTo>
                    <a:lnTo>
                      <a:pt x="76" y="67"/>
                    </a:lnTo>
                    <a:lnTo>
                      <a:pt x="59" y="61"/>
                    </a:lnTo>
                    <a:lnTo>
                      <a:pt x="41" y="54"/>
                    </a:lnTo>
                    <a:lnTo>
                      <a:pt x="28" y="46"/>
                    </a:lnTo>
                    <a:lnTo>
                      <a:pt x="17" y="35"/>
                    </a:lnTo>
                    <a:lnTo>
                      <a:pt x="13" y="23"/>
                    </a:lnTo>
                    <a:lnTo>
                      <a:pt x="14" y="4"/>
                    </a:lnTo>
                    <a:lnTo>
                      <a:pt x="4" y="0"/>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23" name="Freeform 731"/>
              <p:cNvSpPr>
                <a:spLocks/>
              </p:cNvSpPr>
              <p:nvPr/>
            </p:nvSpPr>
            <p:spPr bwMode="auto">
              <a:xfrm>
                <a:off x="4965" y="2025"/>
                <a:ext cx="32" cy="104"/>
              </a:xfrm>
              <a:custGeom>
                <a:avLst/>
                <a:gdLst>
                  <a:gd name="T0" fmla="*/ 95 w 95"/>
                  <a:gd name="T1" fmla="*/ 198 h 207"/>
                  <a:gd name="T2" fmla="*/ 95 w 95"/>
                  <a:gd name="T3" fmla="*/ 198 h 207"/>
                  <a:gd name="T4" fmla="*/ 50 w 95"/>
                  <a:gd name="T5" fmla="*/ 157 h 207"/>
                  <a:gd name="T6" fmla="*/ 25 w 95"/>
                  <a:gd name="T7" fmla="*/ 120 h 207"/>
                  <a:gd name="T8" fmla="*/ 13 w 95"/>
                  <a:gd name="T9" fmla="*/ 88 h 207"/>
                  <a:gd name="T10" fmla="*/ 13 w 95"/>
                  <a:gd name="T11" fmla="*/ 59 h 207"/>
                  <a:gd name="T12" fmla="*/ 21 w 95"/>
                  <a:gd name="T13" fmla="*/ 36 h 207"/>
                  <a:gd name="T14" fmla="*/ 29 w 95"/>
                  <a:gd name="T15" fmla="*/ 20 h 207"/>
                  <a:gd name="T16" fmla="*/ 38 w 95"/>
                  <a:gd name="T17" fmla="*/ 10 h 207"/>
                  <a:gd name="T18" fmla="*/ 41 w 95"/>
                  <a:gd name="T19" fmla="*/ 7 h 207"/>
                  <a:gd name="T20" fmla="*/ 33 w 95"/>
                  <a:gd name="T21" fmla="*/ 0 h 207"/>
                  <a:gd name="T22" fmla="*/ 28 w 95"/>
                  <a:gd name="T23" fmla="*/ 3 h 207"/>
                  <a:gd name="T24" fmla="*/ 18 w 95"/>
                  <a:gd name="T25" fmla="*/ 16 h 207"/>
                  <a:gd name="T26" fmla="*/ 8 w 95"/>
                  <a:gd name="T27" fmla="*/ 34 h 207"/>
                  <a:gd name="T28" fmla="*/ 0 w 95"/>
                  <a:gd name="T29" fmla="*/ 59 h 207"/>
                  <a:gd name="T30" fmla="*/ 0 w 95"/>
                  <a:gd name="T31" fmla="*/ 88 h 207"/>
                  <a:gd name="T32" fmla="*/ 12 w 95"/>
                  <a:gd name="T33" fmla="*/ 124 h 207"/>
                  <a:gd name="T34" fmla="*/ 39 w 95"/>
                  <a:gd name="T35" fmla="*/ 163 h 207"/>
                  <a:gd name="T36" fmla="*/ 87 w 95"/>
                  <a:gd name="T37" fmla="*/ 207 h 207"/>
                  <a:gd name="T38" fmla="*/ 87 w 95"/>
                  <a:gd name="T39" fmla="*/ 207 h 207"/>
                  <a:gd name="T40" fmla="*/ 95 w 95"/>
                  <a:gd name="T41" fmla="*/ 19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207">
                    <a:moveTo>
                      <a:pt x="95" y="198"/>
                    </a:moveTo>
                    <a:lnTo>
                      <a:pt x="95" y="198"/>
                    </a:lnTo>
                    <a:lnTo>
                      <a:pt x="50" y="157"/>
                    </a:lnTo>
                    <a:lnTo>
                      <a:pt x="25" y="120"/>
                    </a:lnTo>
                    <a:lnTo>
                      <a:pt x="13" y="88"/>
                    </a:lnTo>
                    <a:lnTo>
                      <a:pt x="13" y="59"/>
                    </a:lnTo>
                    <a:lnTo>
                      <a:pt x="21" y="36"/>
                    </a:lnTo>
                    <a:lnTo>
                      <a:pt x="29" y="20"/>
                    </a:lnTo>
                    <a:lnTo>
                      <a:pt x="38" y="10"/>
                    </a:lnTo>
                    <a:lnTo>
                      <a:pt x="41" y="7"/>
                    </a:lnTo>
                    <a:lnTo>
                      <a:pt x="33" y="0"/>
                    </a:lnTo>
                    <a:lnTo>
                      <a:pt x="28" y="3"/>
                    </a:lnTo>
                    <a:lnTo>
                      <a:pt x="18" y="16"/>
                    </a:lnTo>
                    <a:lnTo>
                      <a:pt x="8" y="34"/>
                    </a:lnTo>
                    <a:lnTo>
                      <a:pt x="0" y="59"/>
                    </a:lnTo>
                    <a:lnTo>
                      <a:pt x="0" y="88"/>
                    </a:lnTo>
                    <a:lnTo>
                      <a:pt x="12" y="124"/>
                    </a:lnTo>
                    <a:lnTo>
                      <a:pt x="39" y="163"/>
                    </a:lnTo>
                    <a:lnTo>
                      <a:pt x="87" y="207"/>
                    </a:lnTo>
                    <a:lnTo>
                      <a:pt x="87" y="207"/>
                    </a:lnTo>
                    <a:lnTo>
                      <a:pt x="95"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24" name="Freeform 732"/>
              <p:cNvSpPr>
                <a:spLocks/>
              </p:cNvSpPr>
              <p:nvPr/>
            </p:nvSpPr>
            <p:spPr bwMode="auto">
              <a:xfrm>
                <a:off x="4994" y="2125"/>
                <a:ext cx="57" cy="49"/>
              </a:xfrm>
              <a:custGeom>
                <a:avLst/>
                <a:gdLst>
                  <a:gd name="T0" fmla="*/ 157 w 171"/>
                  <a:gd name="T1" fmla="*/ 88 h 99"/>
                  <a:gd name="T2" fmla="*/ 157 w 171"/>
                  <a:gd name="T3" fmla="*/ 87 h 99"/>
                  <a:gd name="T4" fmla="*/ 159 w 171"/>
                  <a:gd name="T5" fmla="*/ 86 h 99"/>
                  <a:gd name="T6" fmla="*/ 159 w 171"/>
                  <a:gd name="T7" fmla="*/ 86 h 99"/>
                  <a:gd name="T8" fmla="*/ 152 w 171"/>
                  <a:gd name="T9" fmla="*/ 87 h 99"/>
                  <a:gd name="T10" fmla="*/ 142 w 171"/>
                  <a:gd name="T11" fmla="*/ 85 h 99"/>
                  <a:gd name="T12" fmla="*/ 123 w 171"/>
                  <a:gd name="T13" fmla="*/ 79 h 99"/>
                  <a:gd name="T14" fmla="*/ 96 w 171"/>
                  <a:gd name="T15" fmla="*/ 64 h 99"/>
                  <a:gd name="T16" fmla="*/ 58 w 171"/>
                  <a:gd name="T17" fmla="*/ 38 h 99"/>
                  <a:gd name="T18" fmla="*/ 8 w 171"/>
                  <a:gd name="T19" fmla="*/ 0 h 99"/>
                  <a:gd name="T20" fmla="*/ 0 w 171"/>
                  <a:gd name="T21" fmla="*/ 9 h 99"/>
                  <a:gd name="T22" fmla="*/ 50 w 171"/>
                  <a:gd name="T23" fmla="*/ 47 h 99"/>
                  <a:gd name="T24" fmla="*/ 88 w 171"/>
                  <a:gd name="T25" fmla="*/ 73 h 99"/>
                  <a:gd name="T26" fmla="*/ 118 w 171"/>
                  <a:gd name="T27" fmla="*/ 88 h 99"/>
                  <a:gd name="T28" fmla="*/ 139 w 171"/>
                  <a:gd name="T29" fmla="*/ 96 h 99"/>
                  <a:gd name="T30" fmla="*/ 152 w 171"/>
                  <a:gd name="T31" fmla="*/ 99 h 99"/>
                  <a:gd name="T32" fmla="*/ 161 w 171"/>
                  <a:gd name="T33" fmla="*/ 97 h 99"/>
                  <a:gd name="T34" fmla="*/ 167 w 171"/>
                  <a:gd name="T35" fmla="*/ 93 h 99"/>
                  <a:gd name="T36" fmla="*/ 171 w 171"/>
                  <a:gd name="T37" fmla="*/ 90 h 99"/>
                  <a:gd name="T38" fmla="*/ 171 w 171"/>
                  <a:gd name="T39" fmla="*/ 88 h 99"/>
                  <a:gd name="T40" fmla="*/ 171 w 171"/>
                  <a:gd name="T41" fmla="*/ 90 h 99"/>
                  <a:gd name="T42" fmla="*/ 171 w 171"/>
                  <a:gd name="T43" fmla="*/ 88 h 99"/>
                  <a:gd name="T44" fmla="*/ 171 w 171"/>
                  <a:gd name="T45" fmla="*/ 88 h 99"/>
                  <a:gd name="T46" fmla="*/ 157 w 171"/>
                  <a:gd name="T4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99">
                    <a:moveTo>
                      <a:pt x="157" y="88"/>
                    </a:moveTo>
                    <a:lnTo>
                      <a:pt x="157" y="87"/>
                    </a:lnTo>
                    <a:lnTo>
                      <a:pt x="159" y="86"/>
                    </a:lnTo>
                    <a:lnTo>
                      <a:pt x="159" y="86"/>
                    </a:lnTo>
                    <a:lnTo>
                      <a:pt x="152" y="87"/>
                    </a:lnTo>
                    <a:lnTo>
                      <a:pt x="142" y="85"/>
                    </a:lnTo>
                    <a:lnTo>
                      <a:pt x="123" y="79"/>
                    </a:lnTo>
                    <a:lnTo>
                      <a:pt x="96" y="64"/>
                    </a:lnTo>
                    <a:lnTo>
                      <a:pt x="58" y="38"/>
                    </a:lnTo>
                    <a:lnTo>
                      <a:pt x="8" y="0"/>
                    </a:lnTo>
                    <a:lnTo>
                      <a:pt x="0" y="9"/>
                    </a:lnTo>
                    <a:lnTo>
                      <a:pt x="50" y="47"/>
                    </a:lnTo>
                    <a:lnTo>
                      <a:pt x="88" y="73"/>
                    </a:lnTo>
                    <a:lnTo>
                      <a:pt x="118" y="88"/>
                    </a:lnTo>
                    <a:lnTo>
                      <a:pt x="139" y="96"/>
                    </a:lnTo>
                    <a:lnTo>
                      <a:pt x="152" y="99"/>
                    </a:lnTo>
                    <a:lnTo>
                      <a:pt x="161" y="97"/>
                    </a:lnTo>
                    <a:lnTo>
                      <a:pt x="167" y="93"/>
                    </a:lnTo>
                    <a:lnTo>
                      <a:pt x="171" y="90"/>
                    </a:lnTo>
                    <a:lnTo>
                      <a:pt x="171" y="88"/>
                    </a:lnTo>
                    <a:lnTo>
                      <a:pt x="171" y="90"/>
                    </a:lnTo>
                    <a:lnTo>
                      <a:pt x="171" y="88"/>
                    </a:lnTo>
                    <a:lnTo>
                      <a:pt x="171" y="88"/>
                    </a:lnTo>
                    <a:lnTo>
                      <a:pt x="157"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25" name="Freeform 733"/>
              <p:cNvSpPr>
                <a:spLocks/>
              </p:cNvSpPr>
              <p:nvPr/>
            </p:nvSpPr>
            <p:spPr bwMode="auto">
              <a:xfrm>
                <a:off x="4966" y="2029"/>
                <a:ext cx="115" cy="264"/>
              </a:xfrm>
              <a:custGeom>
                <a:avLst/>
                <a:gdLst>
                  <a:gd name="T0" fmla="*/ 34 w 345"/>
                  <a:gd name="T1" fmla="*/ 0 h 527"/>
                  <a:gd name="T2" fmla="*/ 21 w 345"/>
                  <a:gd name="T3" fmla="*/ 37 h 527"/>
                  <a:gd name="T4" fmla="*/ 21 w 345"/>
                  <a:gd name="T5" fmla="*/ 69 h 527"/>
                  <a:gd name="T6" fmla="*/ 30 w 345"/>
                  <a:gd name="T7" fmla="*/ 98 h 527"/>
                  <a:gd name="T8" fmla="*/ 46 w 345"/>
                  <a:gd name="T9" fmla="*/ 124 h 527"/>
                  <a:gd name="T10" fmla="*/ 67 w 345"/>
                  <a:gd name="T11" fmla="*/ 147 h 527"/>
                  <a:gd name="T12" fmla="*/ 92 w 345"/>
                  <a:gd name="T13" fmla="*/ 169 h 527"/>
                  <a:gd name="T14" fmla="*/ 115 w 345"/>
                  <a:gd name="T15" fmla="*/ 188 h 527"/>
                  <a:gd name="T16" fmla="*/ 138 w 345"/>
                  <a:gd name="T17" fmla="*/ 207 h 527"/>
                  <a:gd name="T18" fmla="*/ 157 w 345"/>
                  <a:gd name="T19" fmla="*/ 225 h 527"/>
                  <a:gd name="T20" fmla="*/ 180 w 345"/>
                  <a:gd name="T21" fmla="*/ 242 h 527"/>
                  <a:gd name="T22" fmla="*/ 203 w 345"/>
                  <a:gd name="T23" fmla="*/ 257 h 527"/>
                  <a:gd name="T24" fmla="*/ 230 w 345"/>
                  <a:gd name="T25" fmla="*/ 268 h 527"/>
                  <a:gd name="T26" fmla="*/ 257 w 345"/>
                  <a:gd name="T27" fmla="*/ 276 h 527"/>
                  <a:gd name="T28" fmla="*/ 286 w 345"/>
                  <a:gd name="T29" fmla="*/ 278 h 527"/>
                  <a:gd name="T30" fmla="*/ 315 w 345"/>
                  <a:gd name="T31" fmla="*/ 275 h 527"/>
                  <a:gd name="T32" fmla="*/ 344 w 345"/>
                  <a:gd name="T33" fmla="*/ 262 h 527"/>
                  <a:gd name="T34" fmla="*/ 345 w 345"/>
                  <a:gd name="T35" fmla="*/ 292 h 527"/>
                  <a:gd name="T36" fmla="*/ 340 w 345"/>
                  <a:gd name="T37" fmla="*/ 325 h 527"/>
                  <a:gd name="T38" fmla="*/ 331 w 345"/>
                  <a:gd name="T39" fmla="*/ 359 h 527"/>
                  <a:gd name="T40" fmla="*/ 319 w 345"/>
                  <a:gd name="T41" fmla="*/ 394 h 527"/>
                  <a:gd name="T42" fmla="*/ 306 w 345"/>
                  <a:gd name="T43" fmla="*/ 431 h 527"/>
                  <a:gd name="T44" fmla="*/ 295 w 345"/>
                  <a:gd name="T45" fmla="*/ 465 h 527"/>
                  <a:gd name="T46" fmla="*/ 287 w 345"/>
                  <a:gd name="T47" fmla="*/ 498 h 527"/>
                  <a:gd name="T48" fmla="*/ 286 w 345"/>
                  <a:gd name="T49" fmla="*/ 527 h 527"/>
                  <a:gd name="T50" fmla="*/ 258 w 345"/>
                  <a:gd name="T51" fmla="*/ 515 h 527"/>
                  <a:gd name="T52" fmla="*/ 231 w 345"/>
                  <a:gd name="T53" fmla="*/ 499 h 527"/>
                  <a:gd name="T54" fmla="*/ 205 w 345"/>
                  <a:gd name="T55" fmla="*/ 482 h 527"/>
                  <a:gd name="T56" fmla="*/ 181 w 345"/>
                  <a:gd name="T57" fmla="*/ 464 h 527"/>
                  <a:gd name="T58" fmla="*/ 157 w 345"/>
                  <a:gd name="T59" fmla="*/ 444 h 527"/>
                  <a:gd name="T60" fmla="*/ 136 w 345"/>
                  <a:gd name="T61" fmla="*/ 423 h 527"/>
                  <a:gd name="T62" fmla="*/ 115 w 345"/>
                  <a:gd name="T63" fmla="*/ 399 h 527"/>
                  <a:gd name="T64" fmla="*/ 97 w 345"/>
                  <a:gd name="T65" fmla="*/ 375 h 527"/>
                  <a:gd name="T66" fmla="*/ 78 w 345"/>
                  <a:gd name="T67" fmla="*/ 350 h 527"/>
                  <a:gd name="T68" fmla="*/ 63 w 345"/>
                  <a:gd name="T69" fmla="*/ 325 h 527"/>
                  <a:gd name="T70" fmla="*/ 48 w 345"/>
                  <a:gd name="T71" fmla="*/ 299 h 527"/>
                  <a:gd name="T72" fmla="*/ 35 w 345"/>
                  <a:gd name="T73" fmla="*/ 272 h 527"/>
                  <a:gd name="T74" fmla="*/ 25 w 345"/>
                  <a:gd name="T75" fmla="*/ 244 h 527"/>
                  <a:gd name="T76" fmla="*/ 14 w 345"/>
                  <a:gd name="T77" fmla="*/ 216 h 527"/>
                  <a:gd name="T78" fmla="*/ 6 w 345"/>
                  <a:gd name="T79" fmla="*/ 189 h 527"/>
                  <a:gd name="T80" fmla="*/ 0 w 345"/>
                  <a:gd name="T81" fmla="*/ 162 h 527"/>
                  <a:gd name="T82" fmla="*/ 34 w 345"/>
                  <a:gd name="T83"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5" h="527">
                    <a:moveTo>
                      <a:pt x="34" y="0"/>
                    </a:moveTo>
                    <a:lnTo>
                      <a:pt x="21" y="37"/>
                    </a:lnTo>
                    <a:lnTo>
                      <a:pt x="21" y="69"/>
                    </a:lnTo>
                    <a:lnTo>
                      <a:pt x="30" y="98"/>
                    </a:lnTo>
                    <a:lnTo>
                      <a:pt x="46" y="124"/>
                    </a:lnTo>
                    <a:lnTo>
                      <a:pt x="67" y="147"/>
                    </a:lnTo>
                    <a:lnTo>
                      <a:pt x="92" y="169"/>
                    </a:lnTo>
                    <a:lnTo>
                      <a:pt x="115" y="188"/>
                    </a:lnTo>
                    <a:lnTo>
                      <a:pt x="138" y="207"/>
                    </a:lnTo>
                    <a:lnTo>
                      <a:pt x="157" y="225"/>
                    </a:lnTo>
                    <a:lnTo>
                      <a:pt x="180" y="242"/>
                    </a:lnTo>
                    <a:lnTo>
                      <a:pt x="203" y="257"/>
                    </a:lnTo>
                    <a:lnTo>
                      <a:pt x="230" y="268"/>
                    </a:lnTo>
                    <a:lnTo>
                      <a:pt x="257" y="276"/>
                    </a:lnTo>
                    <a:lnTo>
                      <a:pt x="286" y="278"/>
                    </a:lnTo>
                    <a:lnTo>
                      <a:pt x="315" y="275"/>
                    </a:lnTo>
                    <a:lnTo>
                      <a:pt x="344" y="262"/>
                    </a:lnTo>
                    <a:lnTo>
                      <a:pt x="345" y="292"/>
                    </a:lnTo>
                    <a:lnTo>
                      <a:pt x="340" y="325"/>
                    </a:lnTo>
                    <a:lnTo>
                      <a:pt x="331" y="359"/>
                    </a:lnTo>
                    <a:lnTo>
                      <a:pt x="319" y="394"/>
                    </a:lnTo>
                    <a:lnTo>
                      <a:pt x="306" y="431"/>
                    </a:lnTo>
                    <a:lnTo>
                      <a:pt x="295" y="465"/>
                    </a:lnTo>
                    <a:lnTo>
                      <a:pt x="287" y="498"/>
                    </a:lnTo>
                    <a:lnTo>
                      <a:pt x="286" y="527"/>
                    </a:lnTo>
                    <a:lnTo>
                      <a:pt x="258" y="515"/>
                    </a:lnTo>
                    <a:lnTo>
                      <a:pt x="231" y="499"/>
                    </a:lnTo>
                    <a:lnTo>
                      <a:pt x="205" y="482"/>
                    </a:lnTo>
                    <a:lnTo>
                      <a:pt x="181" y="464"/>
                    </a:lnTo>
                    <a:lnTo>
                      <a:pt x="157" y="444"/>
                    </a:lnTo>
                    <a:lnTo>
                      <a:pt x="136" y="423"/>
                    </a:lnTo>
                    <a:lnTo>
                      <a:pt x="115" y="399"/>
                    </a:lnTo>
                    <a:lnTo>
                      <a:pt x="97" y="375"/>
                    </a:lnTo>
                    <a:lnTo>
                      <a:pt x="78" y="350"/>
                    </a:lnTo>
                    <a:lnTo>
                      <a:pt x="63" y="325"/>
                    </a:lnTo>
                    <a:lnTo>
                      <a:pt x="48" y="299"/>
                    </a:lnTo>
                    <a:lnTo>
                      <a:pt x="35" y="272"/>
                    </a:lnTo>
                    <a:lnTo>
                      <a:pt x="25" y="244"/>
                    </a:lnTo>
                    <a:lnTo>
                      <a:pt x="14" y="216"/>
                    </a:lnTo>
                    <a:lnTo>
                      <a:pt x="6" y="189"/>
                    </a:lnTo>
                    <a:lnTo>
                      <a:pt x="0" y="162"/>
                    </a:lnTo>
                    <a:lnTo>
                      <a:pt x="3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26" name="Freeform 734"/>
              <p:cNvSpPr>
                <a:spLocks/>
              </p:cNvSpPr>
              <p:nvPr/>
            </p:nvSpPr>
            <p:spPr bwMode="auto">
              <a:xfrm>
                <a:off x="4971" y="2028"/>
                <a:ext cx="43" cy="106"/>
              </a:xfrm>
              <a:custGeom>
                <a:avLst/>
                <a:gdLst>
                  <a:gd name="T0" fmla="*/ 129 w 129"/>
                  <a:gd name="T1" fmla="*/ 207 h 214"/>
                  <a:gd name="T2" fmla="*/ 129 w 129"/>
                  <a:gd name="T3" fmla="*/ 207 h 214"/>
                  <a:gd name="T4" fmla="*/ 105 w 129"/>
                  <a:gd name="T5" fmla="*/ 188 h 214"/>
                  <a:gd name="T6" fmla="*/ 82 w 129"/>
                  <a:gd name="T7" fmla="*/ 169 h 214"/>
                  <a:gd name="T8" fmla="*/ 58 w 129"/>
                  <a:gd name="T9" fmla="*/ 147 h 214"/>
                  <a:gd name="T10" fmla="*/ 37 w 129"/>
                  <a:gd name="T11" fmla="*/ 125 h 214"/>
                  <a:gd name="T12" fmla="*/ 22 w 129"/>
                  <a:gd name="T13" fmla="*/ 100 h 214"/>
                  <a:gd name="T14" fmla="*/ 13 w 129"/>
                  <a:gd name="T15" fmla="*/ 72 h 214"/>
                  <a:gd name="T16" fmla="*/ 13 w 129"/>
                  <a:gd name="T17" fmla="*/ 40 h 214"/>
                  <a:gd name="T18" fmla="*/ 26 w 129"/>
                  <a:gd name="T19" fmla="*/ 5 h 214"/>
                  <a:gd name="T20" fmla="*/ 13 w 129"/>
                  <a:gd name="T21" fmla="*/ 0 h 214"/>
                  <a:gd name="T22" fmla="*/ 0 w 129"/>
                  <a:gd name="T23" fmla="*/ 40 h 214"/>
                  <a:gd name="T24" fmla="*/ 0 w 129"/>
                  <a:gd name="T25" fmla="*/ 72 h 214"/>
                  <a:gd name="T26" fmla="*/ 9 w 129"/>
                  <a:gd name="T27" fmla="*/ 102 h 214"/>
                  <a:gd name="T28" fmla="*/ 26 w 129"/>
                  <a:gd name="T29" fmla="*/ 129 h 214"/>
                  <a:gd name="T30" fmla="*/ 47 w 129"/>
                  <a:gd name="T31" fmla="*/ 154 h 214"/>
                  <a:gd name="T32" fmla="*/ 74 w 129"/>
                  <a:gd name="T33" fmla="*/ 175 h 214"/>
                  <a:gd name="T34" fmla="*/ 97 w 129"/>
                  <a:gd name="T35" fmla="*/ 194 h 214"/>
                  <a:gd name="T36" fmla="*/ 118 w 129"/>
                  <a:gd name="T37" fmla="*/ 214 h 214"/>
                  <a:gd name="T38" fmla="*/ 118 w 129"/>
                  <a:gd name="T39" fmla="*/ 214 h 214"/>
                  <a:gd name="T40" fmla="*/ 129 w 129"/>
                  <a:gd name="T41" fmla="*/ 2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214">
                    <a:moveTo>
                      <a:pt x="129" y="207"/>
                    </a:moveTo>
                    <a:lnTo>
                      <a:pt x="129" y="207"/>
                    </a:lnTo>
                    <a:lnTo>
                      <a:pt x="105" y="188"/>
                    </a:lnTo>
                    <a:lnTo>
                      <a:pt x="82" y="169"/>
                    </a:lnTo>
                    <a:lnTo>
                      <a:pt x="58" y="147"/>
                    </a:lnTo>
                    <a:lnTo>
                      <a:pt x="37" y="125"/>
                    </a:lnTo>
                    <a:lnTo>
                      <a:pt x="22" y="100"/>
                    </a:lnTo>
                    <a:lnTo>
                      <a:pt x="13" y="72"/>
                    </a:lnTo>
                    <a:lnTo>
                      <a:pt x="13" y="40"/>
                    </a:lnTo>
                    <a:lnTo>
                      <a:pt x="26" y="5"/>
                    </a:lnTo>
                    <a:lnTo>
                      <a:pt x="13" y="0"/>
                    </a:lnTo>
                    <a:lnTo>
                      <a:pt x="0" y="40"/>
                    </a:lnTo>
                    <a:lnTo>
                      <a:pt x="0" y="72"/>
                    </a:lnTo>
                    <a:lnTo>
                      <a:pt x="9" y="102"/>
                    </a:lnTo>
                    <a:lnTo>
                      <a:pt x="26" y="129"/>
                    </a:lnTo>
                    <a:lnTo>
                      <a:pt x="47" y="154"/>
                    </a:lnTo>
                    <a:lnTo>
                      <a:pt x="74" y="175"/>
                    </a:lnTo>
                    <a:lnTo>
                      <a:pt x="97" y="194"/>
                    </a:lnTo>
                    <a:lnTo>
                      <a:pt x="118" y="214"/>
                    </a:lnTo>
                    <a:lnTo>
                      <a:pt x="118" y="214"/>
                    </a:lnTo>
                    <a:lnTo>
                      <a:pt x="129"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27" name="Freeform 735"/>
              <p:cNvSpPr>
                <a:spLocks/>
              </p:cNvSpPr>
              <p:nvPr/>
            </p:nvSpPr>
            <p:spPr bwMode="auto">
              <a:xfrm>
                <a:off x="5010" y="2131"/>
                <a:ext cx="73" cy="40"/>
              </a:xfrm>
              <a:custGeom>
                <a:avLst/>
                <a:gdLst>
                  <a:gd name="T0" fmla="*/ 218 w 218"/>
                  <a:gd name="T1" fmla="*/ 58 h 80"/>
                  <a:gd name="T2" fmla="*/ 209 w 218"/>
                  <a:gd name="T3" fmla="*/ 54 h 80"/>
                  <a:gd name="T4" fmla="*/ 182 w 218"/>
                  <a:gd name="T5" fmla="*/ 65 h 80"/>
                  <a:gd name="T6" fmla="*/ 154 w 218"/>
                  <a:gd name="T7" fmla="*/ 69 h 80"/>
                  <a:gd name="T8" fmla="*/ 126 w 218"/>
                  <a:gd name="T9" fmla="*/ 66 h 80"/>
                  <a:gd name="T10" fmla="*/ 100 w 218"/>
                  <a:gd name="T11" fmla="*/ 58 h 80"/>
                  <a:gd name="T12" fmla="*/ 74 w 218"/>
                  <a:gd name="T13" fmla="*/ 48 h 80"/>
                  <a:gd name="T14" fmla="*/ 52 w 218"/>
                  <a:gd name="T15" fmla="*/ 34 h 80"/>
                  <a:gd name="T16" fmla="*/ 29 w 218"/>
                  <a:gd name="T17" fmla="*/ 18 h 80"/>
                  <a:gd name="T18" fmla="*/ 11 w 218"/>
                  <a:gd name="T19" fmla="*/ 0 h 80"/>
                  <a:gd name="T20" fmla="*/ 0 w 218"/>
                  <a:gd name="T21" fmla="*/ 7 h 80"/>
                  <a:gd name="T22" fmla="*/ 21 w 218"/>
                  <a:gd name="T23" fmla="*/ 25 h 80"/>
                  <a:gd name="T24" fmla="*/ 44 w 218"/>
                  <a:gd name="T25" fmla="*/ 43 h 80"/>
                  <a:gd name="T26" fmla="*/ 69 w 218"/>
                  <a:gd name="T27" fmla="*/ 57 h 80"/>
                  <a:gd name="T28" fmla="*/ 95 w 218"/>
                  <a:gd name="T29" fmla="*/ 70 h 80"/>
                  <a:gd name="T30" fmla="*/ 124 w 218"/>
                  <a:gd name="T31" fmla="*/ 78 h 80"/>
                  <a:gd name="T32" fmla="*/ 154 w 218"/>
                  <a:gd name="T33" fmla="*/ 80 h 80"/>
                  <a:gd name="T34" fmla="*/ 184 w 218"/>
                  <a:gd name="T35" fmla="*/ 77 h 80"/>
                  <a:gd name="T36" fmla="*/ 214 w 218"/>
                  <a:gd name="T37" fmla="*/ 63 h 80"/>
                  <a:gd name="T38" fmla="*/ 205 w 218"/>
                  <a:gd name="T39" fmla="*/ 58 h 80"/>
                  <a:gd name="T40" fmla="*/ 218 w 218"/>
                  <a:gd name="T41" fmla="*/ 58 h 80"/>
                  <a:gd name="T42" fmla="*/ 217 w 218"/>
                  <a:gd name="T43" fmla="*/ 48 h 80"/>
                  <a:gd name="T44" fmla="*/ 209 w 218"/>
                  <a:gd name="T45" fmla="*/ 54 h 80"/>
                  <a:gd name="T46" fmla="*/ 218 w 218"/>
                  <a:gd name="T47"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80">
                    <a:moveTo>
                      <a:pt x="218" y="58"/>
                    </a:moveTo>
                    <a:lnTo>
                      <a:pt x="209" y="54"/>
                    </a:lnTo>
                    <a:lnTo>
                      <a:pt x="182" y="65"/>
                    </a:lnTo>
                    <a:lnTo>
                      <a:pt x="154" y="69"/>
                    </a:lnTo>
                    <a:lnTo>
                      <a:pt x="126" y="66"/>
                    </a:lnTo>
                    <a:lnTo>
                      <a:pt x="100" y="58"/>
                    </a:lnTo>
                    <a:lnTo>
                      <a:pt x="74" y="48"/>
                    </a:lnTo>
                    <a:lnTo>
                      <a:pt x="52" y="34"/>
                    </a:lnTo>
                    <a:lnTo>
                      <a:pt x="29" y="18"/>
                    </a:lnTo>
                    <a:lnTo>
                      <a:pt x="11" y="0"/>
                    </a:lnTo>
                    <a:lnTo>
                      <a:pt x="0" y="7"/>
                    </a:lnTo>
                    <a:lnTo>
                      <a:pt x="21" y="25"/>
                    </a:lnTo>
                    <a:lnTo>
                      <a:pt x="44" y="43"/>
                    </a:lnTo>
                    <a:lnTo>
                      <a:pt x="69" y="57"/>
                    </a:lnTo>
                    <a:lnTo>
                      <a:pt x="95" y="70"/>
                    </a:lnTo>
                    <a:lnTo>
                      <a:pt x="124" y="78"/>
                    </a:lnTo>
                    <a:lnTo>
                      <a:pt x="154" y="80"/>
                    </a:lnTo>
                    <a:lnTo>
                      <a:pt x="184" y="77"/>
                    </a:lnTo>
                    <a:lnTo>
                      <a:pt x="214" y="63"/>
                    </a:lnTo>
                    <a:lnTo>
                      <a:pt x="205" y="58"/>
                    </a:lnTo>
                    <a:lnTo>
                      <a:pt x="218" y="58"/>
                    </a:lnTo>
                    <a:lnTo>
                      <a:pt x="217" y="48"/>
                    </a:lnTo>
                    <a:lnTo>
                      <a:pt x="209" y="54"/>
                    </a:lnTo>
                    <a:lnTo>
                      <a:pt x="218"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28" name="Freeform 736"/>
              <p:cNvSpPr>
                <a:spLocks/>
              </p:cNvSpPr>
              <p:nvPr/>
            </p:nvSpPr>
            <p:spPr bwMode="auto">
              <a:xfrm>
                <a:off x="5059" y="2160"/>
                <a:ext cx="24" cy="137"/>
              </a:xfrm>
              <a:custGeom>
                <a:avLst/>
                <a:gdLst>
                  <a:gd name="T0" fmla="*/ 4 w 73"/>
                  <a:gd name="T1" fmla="*/ 270 h 274"/>
                  <a:gd name="T2" fmla="*/ 14 w 73"/>
                  <a:gd name="T3" fmla="*/ 265 h 274"/>
                  <a:gd name="T4" fmla="*/ 15 w 73"/>
                  <a:gd name="T5" fmla="*/ 236 h 274"/>
                  <a:gd name="T6" fmla="*/ 23 w 73"/>
                  <a:gd name="T7" fmla="*/ 205 h 274"/>
                  <a:gd name="T8" fmla="*/ 33 w 73"/>
                  <a:gd name="T9" fmla="*/ 170 h 274"/>
                  <a:gd name="T10" fmla="*/ 46 w 73"/>
                  <a:gd name="T11" fmla="*/ 134 h 274"/>
                  <a:gd name="T12" fmla="*/ 58 w 73"/>
                  <a:gd name="T13" fmla="*/ 99 h 274"/>
                  <a:gd name="T14" fmla="*/ 67 w 73"/>
                  <a:gd name="T15" fmla="*/ 63 h 274"/>
                  <a:gd name="T16" fmla="*/ 73 w 73"/>
                  <a:gd name="T17" fmla="*/ 30 h 274"/>
                  <a:gd name="T18" fmla="*/ 71 w 73"/>
                  <a:gd name="T19" fmla="*/ 0 h 274"/>
                  <a:gd name="T20" fmla="*/ 58 w 73"/>
                  <a:gd name="T21" fmla="*/ 0 h 274"/>
                  <a:gd name="T22" fmla="*/ 60 w 73"/>
                  <a:gd name="T23" fmla="*/ 30 h 274"/>
                  <a:gd name="T24" fmla="*/ 54 w 73"/>
                  <a:gd name="T25" fmla="*/ 63 h 274"/>
                  <a:gd name="T26" fmla="*/ 45 w 73"/>
                  <a:gd name="T27" fmla="*/ 96 h 274"/>
                  <a:gd name="T28" fmla="*/ 33 w 73"/>
                  <a:gd name="T29" fmla="*/ 131 h 274"/>
                  <a:gd name="T30" fmla="*/ 20 w 73"/>
                  <a:gd name="T31" fmla="*/ 167 h 274"/>
                  <a:gd name="T32" fmla="*/ 10 w 73"/>
                  <a:gd name="T33" fmla="*/ 202 h 274"/>
                  <a:gd name="T34" fmla="*/ 2 w 73"/>
                  <a:gd name="T35" fmla="*/ 236 h 274"/>
                  <a:gd name="T36" fmla="*/ 0 w 73"/>
                  <a:gd name="T37" fmla="*/ 265 h 274"/>
                  <a:gd name="T38" fmla="*/ 10 w 73"/>
                  <a:gd name="T39" fmla="*/ 261 h 274"/>
                  <a:gd name="T40" fmla="*/ 4 w 73"/>
                  <a:gd name="T41" fmla="*/ 270 h 274"/>
                  <a:gd name="T42" fmla="*/ 14 w 73"/>
                  <a:gd name="T43" fmla="*/ 274 h 274"/>
                  <a:gd name="T44" fmla="*/ 14 w 73"/>
                  <a:gd name="T45" fmla="*/ 265 h 274"/>
                  <a:gd name="T46" fmla="*/ 4 w 73"/>
                  <a:gd name="T4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274">
                    <a:moveTo>
                      <a:pt x="4" y="270"/>
                    </a:moveTo>
                    <a:lnTo>
                      <a:pt x="14" y="265"/>
                    </a:lnTo>
                    <a:lnTo>
                      <a:pt x="15" y="236"/>
                    </a:lnTo>
                    <a:lnTo>
                      <a:pt x="23" y="205"/>
                    </a:lnTo>
                    <a:lnTo>
                      <a:pt x="33" y="170"/>
                    </a:lnTo>
                    <a:lnTo>
                      <a:pt x="46" y="134"/>
                    </a:lnTo>
                    <a:lnTo>
                      <a:pt x="58" y="99"/>
                    </a:lnTo>
                    <a:lnTo>
                      <a:pt x="67" y="63"/>
                    </a:lnTo>
                    <a:lnTo>
                      <a:pt x="73" y="30"/>
                    </a:lnTo>
                    <a:lnTo>
                      <a:pt x="71" y="0"/>
                    </a:lnTo>
                    <a:lnTo>
                      <a:pt x="58" y="0"/>
                    </a:lnTo>
                    <a:lnTo>
                      <a:pt x="60" y="30"/>
                    </a:lnTo>
                    <a:lnTo>
                      <a:pt x="54" y="63"/>
                    </a:lnTo>
                    <a:lnTo>
                      <a:pt x="45" y="96"/>
                    </a:lnTo>
                    <a:lnTo>
                      <a:pt x="33" y="131"/>
                    </a:lnTo>
                    <a:lnTo>
                      <a:pt x="20" y="167"/>
                    </a:lnTo>
                    <a:lnTo>
                      <a:pt x="10" y="202"/>
                    </a:lnTo>
                    <a:lnTo>
                      <a:pt x="2" y="236"/>
                    </a:lnTo>
                    <a:lnTo>
                      <a:pt x="0" y="265"/>
                    </a:lnTo>
                    <a:lnTo>
                      <a:pt x="10" y="261"/>
                    </a:lnTo>
                    <a:lnTo>
                      <a:pt x="4" y="270"/>
                    </a:lnTo>
                    <a:lnTo>
                      <a:pt x="14" y="274"/>
                    </a:lnTo>
                    <a:lnTo>
                      <a:pt x="14" y="265"/>
                    </a:lnTo>
                    <a:lnTo>
                      <a:pt x="4"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29" name="Freeform 737"/>
              <p:cNvSpPr>
                <a:spLocks/>
              </p:cNvSpPr>
              <p:nvPr/>
            </p:nvSpPr>
            <p:spPr bwMode="auto">
              <a:xfrm>
                <a:off x="4964" y="2110"/>
                <a:ext cx="98" cy="185"/>
              </a:xfrm>
              <a:custGeom>
                <a:avLst/>
                <a:gdLst>
                  <a:gd name="T0" fmla="*/ 0 w 296"/>
                  <a:gd name="T1" fmla="*/ 0 h 370"/>
                  <a:gd name="T2" fmla="*/ 0 w 296"/>
                  <a:gd name="T3" fmla="*/ 0 h 370"/>
                  <a:gd name="T4" fmla="*/ 7 w 296"/>
                  <a:gd name="T5" fmla="*/ 28 h 370"/>
                  <a:gd name="T6" fmla="*/ 15 w 296"/>
                  <a:gd name="T7" fmla="*/ 55 h 370"/>
                  <a:gd name="T8" fmla="*/ 25 w 296"/>
                  <a:gd name="T9" fmla="*/ 84 h 370"/>
                  <a:gd name="T10" fmla="*/ 36 w 296"/>
                  <a:gd name="T11" fmla="*/ 111 h 370"/>
                  <a:gd name="T12" fmla="*/ 49 w 296"/>
                  <a:gd name="T13" fmla="*/ 139 h 370"/>
                  <a:gd name="T14" fmla="*/ 64 w 296"/>
                  <a:gd name="T15" fmla="*/ 165 h 370"/>
                  <a:gd name="T16" fmla="*/ 80 w 296"/>
                  <a:gd name="T17" fmla="*/ 191 h 370"/>
                  <a:gd name="T18" fmla="*/ 99 w 296"/>
                  <a:gd name="T19" fmla="*/ 216 h 370"/>
                  <a:gd name="T20" fmla="*/ 117 w 296"/>
                  <a:gd name="T21" fmla="*/ 240 h 370"/>
                  <a:gd name="T22" fmla="*/ 138 w 296"/>
                  <a:gd name="T23" fmla="*/ 264 h 370"/>
                  <a:gd name="T24" fmla="*/ 159 w 296"/>
                  <a:gd name="T25" fmla="*/ 285 h 370"/>
                  <a:gd name="T26" fmla="*/ 184 w 296"/>
                  <a:gd name="T27" fmla="*/ 306 h 370"/>
                  <a:gd name="T28" fmla="*/ 208 w 296"/>
                  <a:gd name="T29" fmla="*/ 325 h 370"/>
                  <a:gd name="T30" fmla="*/ 234 w 296"/>
                  <a:gd name="T31" fmla="*/ 342 h 370"/>
                  <a:gd name="T32" fmla="*/ 263 w 296"/>
                  <a:gd name="T33" fmla="*/ 358 h 370"/>
                  <a:gd name="T34" fmla="*/ 290 w 296"/>
                  <a:gd name="T35" fmla="*/ 370 h 370"/>
                  <a:gd name="T36" fmla="*/ 296 w 296"/>
                  <a:gd name="T37" fmla="*/ 361 h 370"/>
                  <a:gd name="T38" fmla="*/ 268 w 296"/>
                  <a:gd name="T39" fmla="*/ 349 h 370"/>
                  <a:gd name="T40" fmla="*/ 242 w 296"/>
                  <a:gd name="T41" fmla="*/ 333 h 370"/>
                  <a:gd name="T42" fmla="*/ 216 w 296"/>
                  <a:gd name="T43" fmla="*/ 316 h 370"/>
                  <a:gd name="T44" fmla="*/ 192 w 296"/>
                  <a:gd name="T45" fmla="*/ 299 h 370"/>
                  <a:gd name="T46" fmla="*/ 170 w 296"/>
                  <a:gd name="T47" fmla="*/ 279 h 370"/>
                  <a:gd name="T48" fmla="*/ 149 w 296"/>
                  <a:gd name="T49" fmla="*/ 257 h 370"/>
                  <a:gd name="T50" fmla="*/ 128 w 296"/>
                  <a:gd name="T51" fmla="*/ 234 h 370"/>
                  <a:gd name="T52" fmla="*/ 109 w 296"/>
                  <a:gd name="T53" fmla="*/ 211 h 370"/>
                  <a:gd name="T54" fmla="*/ 91 w 296"/>
                  <a:gd name="T55" fmla="*/ 186 h 370"/>
                  <a:gd name="T56" fmla="*/ 75 w 296"/>
                  <a:gd name="T57" fmla="*/ 160 h 370"/>
                  <a:gd name="T58" fmla="*/ 62 w 296"/>
                  <a:gd name="T59" fmla="*/ 134 h 370"/>
                  <a:gd name="T60" fmla="*/ 49 w 296"/>
                  <a:gd name="T61" fmla="*/ 108 h 370"/>
                  <a:gd name="T62" fmla="*/ 38 w 296"/>
                  <a:gd name="T63" fmla="*/ 81 h 370"/>
                  <a:gd name="T64" fmla="*/ 28 w 296"/>
                  <a:gd name="T65" fmla="*/ 53 h 370"/>
                  <a:gd name="T66" fmla="*/ 20 w 296"/>
                  <a:gd name="T67" fmla="*/ 26 h 370"/>
                  <a:gd name="T68" fmla="*/ 13 w 296"/>
                  <a:gd name="T69" fmla="*/ 0 h 370"/>
                  <a:gd name="T70" fmla="*/ 13 w 296"/>
                  <a:gd name="T71" fmla="*/ 0 h 370"/>
                  <a:gd name="T72" fmla="*/ 0 w 296"/>
                  <a:gd name="T73" fmla="*/ 0 h 370"/>
                  <a:gd name="T74" fmla="*/ 0 w 296"/>
                  <a:gd name="T75" fmla="*/ 0 h 370"/>
                  <a:gd name="T76" fmla="*/ 0 w 296"/>
                  <a:gd name="T7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370">
                    <a:moveTo>
                      <a:pt x="0" y="0"/>
                    </a:moveTo>
                    <a:lnTo>
                      <a:pt x="0" y="0"/>
                    </a:lnTo>
                    <a:lnTo>
                      <a:pt x="7" y="28"/>
                    </a:lnTo>
                    <a:lnTo>
                      <a:pt x="15" y="55"/>
                    </a:lnTo>
                    <a:lnTo>
                      <a:pt x="25" y="84"/>
                    </a:lnTo>
                    <a:lnTo>
                      <a:pt x="36" y="111"/>
                    </a:lnTo>
                    <a:lnTo>
                      <a:pt x="49" y="139"/>
                    </a:lnTo>
                    <a:lnTo>
                      <a:pt x="64" y="165"/>
                    </a:lnTo>
                    <a:lnTo>
                      <a:pt x="80" y="191"/>
                    </a:lnTo>
                    <a:lnTo>
                      <a:pt x="99" y="216"/>
                    </a:lnTo>
                    <a:lnTo>
                      <a:pt x="117" y="240"/>
                    </a:lnTo>
                    <a:lnTo>
                      <a:pt x="138" y="264"/>
                    </a:lnTo>
                    <a:lnTo>
                      <a:pt x="159" y="285"/>
                    </a:lnTo>
                    <a:lnTo>
                      <a:pt x="184" y="306"/>
                    </a:lnTo>
                    <a:lnTo>
                      <a:pt x="208" y="325"/>
                    </a:lnTo>
                    <a:lnTo>
                      <a:pt x="234" y="342"/>
                    </a:lnTo>
                    <a:lnTo>
                      <a:pt x="263" y="358"/>
                    </a:lnTo>
                    <a:lnTo>
                      <a:pt x="290" y="370"/>
                    </a:lnTo>
                    <a:lnTo>
                      <a:pt x="296" y="361"/>
                    </a:lnTo>
                    <a:lnTo>
                      <a:pt x="268" y="349"/>
                    </a:lnTo>
                    <a:lnTo>
                      <a:pt x="242" y="333"/>
                    </a:lnTo>
                    <a:lnTo>
                      <a:pt x="216" y="316"/>
                    </a:lnTo>
                    <a:lnTo>
                      <a:pt x="192" y="299"/>
                    </a:lnTo>
                    <a:lnTo>
                      <a:pt x="170" y="279"/>
                    </a:lnTo>
                    <a:lnTo>
                      <a:pt x="149" y="257"/>
                    </a:lnTo>
                    <a:lnTo>
                      <a:pt x="128" y="234"/>
                    </a:lnTo>
                    <a:lnTo>
                      <a:pt x="109" y="211"/>
                    </a:lnTo>
                    <a:lnTo>
                      <a:pt x="91" y="186"/>
                    </a:lnTo>
                    <a:lnTo>
                      <a:pt x="75" y="160"/>
                    </a:lnTo>
                    <a:lnTo>
                      <a:pt x="62" y="134"/>
                    </a:lnTo>
                    <a:lnTo>
                      <a:pt x="49" y="108"/>
                    </a:lnTo>
                    <a:lnTo>
                      <a:pt x="38" y="81"/>
                    </a:lnTo>
                    <a:lnTo>
                      <a:pt x="28" y="53"/>
                    </a:lnTo>
                    <a:lnTo>
                      <a:pt x="20" y="26"/>
                    </a:lnTo>
                    <a:lnTo>
                      <a:pt x="13" y="0"/>
                    </a:lnTo>
                    <a:lnTo>
                      <a:pt x="13"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30" name="Freeform 738"/>
              <p:cNvSpPr>
                <a:spLocks/>
              </p:cNvSpPr>
              <p:nvPr/>
            </p:nvSpPr>
            <p:spPr bwMode="auto">
              <a:xfrm>
                <a:off x="4964" y="2009"/>
                <a:ext cx="18" cy="101"/>
              </a:xfrm>
              <a:custGeom>
                <a:avLst/>
                <a:gdLst>
                  <a:gd name="T0" fmla="*/ 47 w 54"/>
                  <a:gd name="T1" fmla="*/ 43 h 203"/>
                  <a:gd name="T2" fmla="*/ 34 w 54"/>
                  <a:gd name="T3" fmla="*/ 41 h 203"/>
                  <a:gd name="T4" fmla="*/ 0 w 54"/>
                  <a:gd name="T5" fmla="*/ 203 h 203"/>
                  <a:gd name="T6" fmla="*/ 13 w 54"/>
                  <a:gd name="T7" fmla="*/ 203 h 203"/>
                  <a:gd name="T8" fmla="*/ 47 w 54"/>
                  <a:gd name="T9" fmla="*/ 41 h 203"/>
                  <a:gd name="T10" fmla="*/ 34 w 54"/>
                  <a:gd name="T11" fmla="*/ 38 h 203"/>
                  <a:gd name="T12" fmla="*/ 47 w 54"/>
                  <a:gd name="T13" fmla="*/ 41 h 203"/>
                  <a:gd name="T14" fmla="*/ 54 w 54"/>
                  <a:gd name="T15" fmla="*/ 0 h 203"/>
                  <a:gd name="T16" fmla="*/ 34 w 54"/>
                  <a:gd name="T17" fmla="*/ 38 h 203"/>
                  <a:gd name="T18" fmla="*/ 47 w 54"/>
                  <a:gd name="T19" fmla="*/ 4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3">
                    <a:moveTo>
                      <a:pt x="47" y="43"/>
                    </a:moveTo>
                    <a:lnTo>
                      <a:pt x="34" y="41"/>
                    </a:lnTo>
                    <a:lnTo>
                      <a:pt x="0" y="203"/>
                    </a:lnTo>
                    <a:lnTo>
                      <a:pt x="13" y="203"/>
                    </a:lnTo>
                    <a:lnTo>
                      <a:pt x="47" y="41"/>
                    </a:lnTo>
                    <a:lnTo>
                      <a:pt x="34" y="38"/>
                    </a:lnTo>
                    <a:lnTo>
                      <a:pt x="47" y="41"/>
                    </a:lnTo>
                    <a:lnTo>
                      <a:pt x="54" y="0"/>
                    </a:lnTo>
                    <a:lnTo>
                      <a:pt x="34" y="38"/>
                    </a:lnTo>
                    <a:lnTo>
                      <a:pt x="47"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31" name="Freeform 739"/>
              <p:cNvSpPr>
                <a:spLocks/>
              </p:cNvSpPr>
              <p:nvPr/>
            </p:nvSpPr>
            <p:spPr bwMode="auto">
              <a:xfrm>
                <a:off x="4885" y="2027"/>
                <a:ext cx="92" cy="300"/>
              </a:xfrm>
              <a:custGeom>
                <a:avLst/>
                <a:gdLst>
                  <a:gd name="T0" fmla="*/ 122 w 277"/>
                  <a:gd name="T1" fmla="*/ 67 h 600"/>
                  <a:gd name="T2" fmla="*/ 143 w 277"/>
                  <a:gd name="T3" fmla="*/ 59 h 600"/>
                  <a:gd name="T4" fmla="*/ 164 w 277"/>
                  <a:gd name="T5" fmla="*/ 53 h 600"/>
                  <a:gd name="T6" fmla="*/ 185 w 277"/>
                  <a:gd name="T7" fmla="*/ 49 h 600"/>
                  <a:gd name="T8" fmla="*/ 207 w 277"/>
                  <a:gd name="T9" fmla="*/ 44 h 600"/>
                  <a:gd name="T10" fmla="*/ 227 w 277"/>
                  <a:gd name="T11" fmla="*/ 39 h 600"/>
                  <a:gd name="T12" fmla="*/ 247 w 277"/>
                  <a:gd name="T13" fmla="*/ 30 h 600"/>
                  <a:gd name="T14" fmla="*/ 262 w 277"/>
                  <a:gd name="T15" fmla="*/ 17 h 600"/>
                  <a:gd name="T16" fmla="*/ 277 w 277"/>
                  <a:gd name="T17" fmla="*/ 0 h 600"/>
                  <a:gd name="T18" fmla="*/ 265 w 277"/>
                  <a:gd name="T19" fmla="*/ 76 h 600"/>
                  <a:gd name="T20" fmla="*/ 251 w 277"/>
                  <a:gd name="T21" fmla="*/ 150 h 600"/>
                  <a:gd name="T22" fmla="*/ 236 w 277"/>
                  <a:gd name="T23" fmla="*/ 225 h 600"/>
                  <a:gd name="T24" fmla="*/ 220 w 277"/>
                  <a:gd name="T25" fmla="*/ 300 h 600"/>
                  <a:gd name="T26" fmla="*/ 203 w 277"/>
                  <a:gd name="T27" fmla="*/ 375 h 600"/>
                  <a:gd name="T28" fmla="*/ 187 w 277"/>
                  <a:gd name="T29" fmla="*/ 449 h 600"/>
                  <a:gd name="T30" fmla="*/ 173 w 277"/>
                  <a:gd name="T31" fmla="*/ 525 h 600"/>
                  <a:gd name="T32" fmla="*/ 160 w 277"/>
                  <a:gd name="T33" fmla="*/ 600 h 600"/>
                  <a:gd name="T34" fmla="*/ 138 w 277"/>
                  <a:gd name="T35" fmla="*/ 581 h 600"/>
                  <a:gd name="T36" fmla="*/ 113 w 277"/>
                  <a:gd name="T37" fmla="*/ 560 h 600"/>
                  <a:gd name="T38" fmla="*/ 86 w 277"/>
                  <a:gd name="T39" fmla="*/ 539 h 600"/>
                  <a:gd name="T40" fmla="*/ 60 w 277"/>
                  <a:gd name="T41" fmla="*/ 519 h 600"/>
                  <a:gd name="T42" fmla="*/ 36 w 277"/>
                  <a:gd name="T43" fmla="*/ 500 h 600"/>
                  <a:gd name="T44" fmla="*/ 17 w 277"/>
                  <a:gd name="T45" fmla="*/ 484 h 600"/>
                  <a:gd name="T46" fmla="*/ 5 w 277"/>
                  <a:gd name="T47" fmla="*/ 472 h 600"/>
                  <a:gd name="T48" fmla="*/ 0 w 277"/>
                  <a:gd name="T49" fmla="*/ 464 h 600"/>
                  <a:gd name="T50" fmla="*/ 5 w 277"/>
                  <a:gd name="T51" fmla="*/ 450 h 600"/>
                  <a:gd name="T52" fmla="*/ 19 w 277"/>
                  <a:gd name="T53" fmla="*/ 418 h 600"/>
                  <a:gd name="T54" fmla="*/ 40 w 277"/>
                  <a:gd name="T55" fmla="*/ 372 h 600"/>
                  <a:gd name="T56" fmla="*/ 64 w 277"/>
                  <a:gd name="T57" fmla="*/ 316 h 600"/>
                  <a:gd name="T58" fmla="*/ 86 w 277"/>
                  <a:gd name="T59" fmla="*/ 254 h 600"/>
                  <a:gd name="T60" fmla="*/ 106 w 277"/>
                  <a:gd name="T61" fmla="*/ 190 h 600"/>
                  <a:gd name="T62" fmla="*/ 119 w 277"/>
                  <a:gd name="T63" fmla="*/ 126 h 600"/>
                  <a:gd name="T64" fmla="*/ 122 w 277"/>
                  <a:gd name="T65" fmla="*/ 6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 h="600">
                    <a:moveTo>
                      <a:pt x="122" y="67"/>
                    </a:moveTo>
                    <a:lnTo>
                      <a:pt x="143" y="59"/>
                    </a:lnTo>
                    <a:lnTo>
                      <a:pt x="164" y="53"/>
                    </a:lnTo>
                    <a:lnTo>
                      <a:pt x="185" y="49"/>
                    </a:lnTo>
                    <a:lnTo>
                      <a:pt x="207" y="44"/>
                    </a:lnTo>
                    <a:lnTo>
                      <a:pt x="227" y="39"/>
                    </a:lnTo>
                    <a:lnTo>
                      <a:pt x="247" y="30"/>
                    </a:lnTo>
                    <a:lnTo>
                      <a:pt x="262" y="17"/>
                    </a:lnTo>
                    <a:lnTo>
                      <a:pt x="277" y="0"/>
                    </a:lnTo>
                    <a:lnTo>
                      <a:pt x="265" y="76"/>
                    </a:lnTo>
                    <a:lnTo>
                      <a:pt x="251" y="150"/>
                    </a:lnTo>
                    <a:lnTo>
                      <a:pt x="236" y="225"/>
                    </a:lnTo>
                    <a:lnTo>
                      <a:pt x="220" y="300"/>
                    </a:lnTo>
                    <a:lnTo>
                      <a:pt x="203" y="375"/>
                    </a:lnTo>
                    <a:lnTo>
                      <a:pt x="187" y="449"/>
                    </a:lnTo>
                    <a:lnTo>
                      <a:pt x="173" y="525"/>
                    </a:lnTo>
                    <a:lnTo>
                      <a:pt x="160" y="600"/>
                    </a:lnTo>
                    <a:lnTo>
                      <a:pt x="138" y="581"/>
                    </a:lnTo>
                    <a:lnTo>
                      <a:pt x="113" y="560"/>
                    </a:lnTo>
                    <a:lnTo>
                      <a:pt x="86" y="539"/>
                    </a:lnTo>
                    <a:lnTo>
                      <a:pt x="60" y="519"/>
                    </a:lnTo>
                    <a:lnTo>
                      <a:pt x="36" y="500"/>
                    </a:lnTo>
                    <a:lnTo>
                      <a:pt x="17" y="484"/>
                    </a:lnTo>
                    <a:lnTo>
                      <a:pt x="5" y="472"/>
                    </a:lnTo>
                    <a:lnTo>
                      <a:pt x="0" y="464"/>
                    </a:lnTo>
                    <a:lnTo>
                      <a:pt x="5" y="450"/>
                    </a:lnTo>
                    <a:lnTo>
                      <a:pt x="19" y="418"/>
                    </a:lnTo>
                    <a:lnTo>
                      <a:pt x="40" y="372"/>
                    </a:lnTo>
                    <a:lnTo>
                      <a:pt x="64" y="316"/>
                    </a:lnTo>
                    <a:lnTo>
                      <a:pt x="86" y="254"/>
                    </a:lnTo>
                    <a:lnTo>
                      <a:pt x="106" y="190"/>
                    </a:lnTo>
                    <a:lnTo>
                      <a:pt x="119" y="126"/>
                    </a:lnTo>
                    <a:lnTo>
                      <a:pt x="122"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32" name="Freeform 740"/>
              <p:cNvSpPr>
                <a:spLocks/>
              </p:cNvSpPr>
              <p:nvPr/>
            </p:nvSpPr>
            <p:spPr bwMode="auto">
              <a:xfrm>
                <a:off x="4925" y="2011"/>
                <a:ext cx="56" cy="52"/>
              </a:xfrm>
              <a:custGeom>
                <a:avLst/>
                <a:gdLst>
                  <a:gd name="T0" fmla="*/ 164 w 170"/>
                  <a:gd name="T1" fmla="*/ 32 h 103"/>
                  <a:gd name="T2" fmla="*/ 153 w 170"/>
                  <a:gd name="T3" fmla="*/ 30 h 103"/>
                  <a:gd name="T4" fmla="*/ 138 w 170"/>
                  <a:gd name="T5" fmla="*/ 46 h 103"/>
                  <a:gd name="T6" fmla="*/ 124 w 170"/>
                  <a:gd name="T7" fmla="*/ 57 h 103"/>
                  <a:gd name="T8" fmla="*/ 105 w 170"/>
                  <a:gd name="T9" fmla="*/ 65 h 103"/>
                  <a:gd name="T10" fmla="*/ 87 w 170"/>
                  <a:gd name="T11" fmla="*/ 71 h 103"/>
                  <a:gd name="T12" fmla="*/ 65 w 170"/>
                  <a:gd name="T13" fmla="*/ 75 h 103"/>
                  <a:gd name="T14" fmla="*/ 44 w 170"/>
                  <a:gd name="T15" fmla="*/ 80 h 103"/>
                  <a:gd name="T16" fmla="*/ 22 w 170"/>
                  <a:gd name="T17" fmla="*/ 85 h 103"/>
                  <a:gd name="T18" fmla="*/ 0 w 170"/>
                  <a:gd name="T19" fmla="*/ 94 h 103"/>
                  <a:gd name="T20" fmla="*/ 5 w 170"/>
                  <a:gd name="T21" fmla="*/ 103 h 103"/>
                  <a:gd name="T22" fmla="*/ 25 w 170"/>
                  <a:gd name="T23" fmla="*/ 97 h 103"/>
                  <a:gd name="T24" fmla="*/ 46 w 170"/>
                  <a:gd name="T25" fmla="*/ 91 h 103"/>
                  <a:gd name="T26" fmla="*/ 67 w 170"/>
                  <a:gd name="T27" fmla="*/ 86 h 103"/>
                  <a:gd name="T28" fmla="*/ 89 w 170"/>
                  <a:gd name="T29" fmla="*/ 82 h 103"/>
                  <a:gd name="T30" fmla="*/ 111 w 170"/>
                  <a:gd name="T31" fmla="*/ 76 h 103"/>
                  <a:gd name="T32" fmla="*/ 132 w 170"/>
                  <a:gd name="T33" fmla="*/ 66 h 103"/>
                  <a:gd name="T34" fmla="*/ 149 w 170"/>
                  <a:gd name="T35" fmla="*/ 53 h 103"/>
                  <a:gd name="T36" fmla="*/ 163 w 170"/>
                  <a:gd name="T37" fmla="*/ 35 h 103"/>
                  <a:gd name="T38" fmla="*/ 151 w 170"/>
                  <a:gd name="T39" fmla="*/ 32 h 103"/>
                  <a:gd name="T40" fmla="*/ 164 w 170"/>
                  <a:gd name="T41" fmla="*/ 32 h 103"/>
                  <a:gd name="T42" fmla="*/ 170 w 170"/>
                  <a:gd name="T43" fmla="*/ 0 h 103"/>
                  <a:gd name="T44" fmla="*/ 153 w 170"/>
                  <a:gd name="T45" fmla="*/ 30 h 103"/>
                  <a:gd name="T46" fmla="*/ 164 w 170"/>
                  <a:gd name="T47"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103">
                    <a:moveTo>
                      <a:pt x="164" y="32"/>
                    </a:moveTo>
                    <a:lnTo>
                      <a:pt x="153" y="30"/>
                    </a:lnTo>
                    <a:lnTo>
                      <a:pt x="138" y="46"/>
                    </a:lnTo>
                    <a:lnTo>
                      <a:pt x="124" y="57"/>
                    </a:lnTo>
                    <a:lnTo>
                      <a:pt x="105" y="65"/>
                    </a:lnTo>
                    <a:lnTo>
                      <a:pt x="87" y="71"/>
                    </a:lnTo>
                    <a:lnTo>
                      <a:pt x="65" y="75"/>
                    </a:lnTo>
                    <a:lnTo>
                      <a:pt x="44" y="80"/>
                    </a:lnTo>
                    <a:lnTo>
                      <a:pt x="22" y="85"/>
                    </a:lnTo>
                    <a:lnTo>
                      <a:pt x="0" y="94"/>
                    </a:lnTo>
                    <a:lnTo>
                      <a:pt x="5" y="103"/>
                    </a:lnTo>
                    <a:lnTo>
                      <a:pt x="25" y="97"/>
                    </a:lnTo>
                    <a:lnTo>
                      <a:pt x="46" y="91"/>
                    </a:lnTo>
                    <a:lnTo>
                      <a:pt x="67" y="86"/>
                    </a:lnTo>
                    <a:lnTo>
                      <a:pt x="89" y="82"/>
                    </a:lnTo>
                    <a:lnTo>
                      <a:pt x="111" y="76"/>
                    </a:lnTo>
                    <a:lnTo>
                      <a:pt x="132" y="66"/>
                    </a:lnTo>
                    <a:lnTo>
                      <a:pt x="149" y="53"/>
                    </a:lnTo>
                    <a:lnTo>
                      <a:pt x="163" y="35"/>
                    </a:lnTo>
                    <a:lnTo>
                      <a:pt x="151" y="32"/>
                    </a:lnTo>
                    <a:lnTo>
                      <a:pt x="164" y="32"/>
                    </a:lnTo>
                    <a:lnTo>
                      <a:pt x="170" y="0"/>
                    </a:lnTo>
                    <a:lnTo>
                      <a:pt x="153" y="30"/>
                    </a:lnTo>
                    <a:lnTo>
                      <a:pt x="16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33" name="Freeform 741"/>
              <p:cNvSpPr>
                <a:spLocks/>
              </p:cNvSpPr>
              <p:nvPr/>
            </p:nvSpPr>
            <p:spPr bwMode="auto">
              <a:xfrm>
                <a:off x="4936" y="2027"/>
                <a:ext cx="43" cy="307"/>
              </a:xfrm>
              <a:custGeom>
                <a:avLst/>
                <a:gdLst>
                  <a:gd name="T0" fmla="*/ 2 w 130"/>
                  <a:gd name="T1" fmla="*/ 604 h 614"/>
                  <a:gd name="T2" fmla="*/ 13 w 130"/>
                  <a:gd name="T3" fmla="*/ 600 h 614"/>
                  <a:gd name="T4" fmla="*/ 27 w 130"/>
                  <a:gd name="T5" fmla="*/ 525 h 614"/>
                  <a:gd name="T6" fmla="*/ 41 w 130"/>
                  <a:gd name="T7" fmla="*/ 449 h 614"/>
                  <a:gd name="T8" fmla="*/ 57 w 130"/>
                  <a:gd name="T9" fmla="*/ 376 h 614"/>
                  <a:gd name="T10" fmla="*/ 74 w 130"/>
                  <a:gd name="T11" fmla="*/ 301 h 614"/>
                  <a:gd name="T12" fmla="*/ 90 w 130"/>
                  <a:gd name="T13" fmla="*/ 225 h 614"/>
                  <a:gd name="T14" fmla="*/ 104 w 130"/>
                  <a:gd name="T15" fmla="*/ 150 h 614"/>
                  <a:gd name="T16" fmla="*/ 119 w 130"/>
                  <a:gd name="T17" fmla="*/ 76 h 614"/>
                  <a:gd name="T18" fmla="*/ 130 w 130"/>
                  <a:gd name="T19" fmla="*/ 0 h 614"/>
                  <a:gd name="T20" fmla="*/ 117 w 130"/>
                  <a:gd name="T21" fmla="*/ 0 h 614"/>
                  <a:gd name="T22" fmla="*/ 105 w 130"/>
                  <a:gd name="T23" fmla="*/ 76 h 614"/>
                  <a:gd name="T24" fmla="*/ 91 w 130"/>
                  <a:gd name="T25" fmla="*/ 150 h 614"/>
                  <a:gd name="T26" fmla="*/ 77 w 130"/>
                  <a:gd name="T27" fmla="*/ 225 h 614"/>
                  <a:gd name="T28" fmla="*/ 61 w 130"/>
                  <a:gd name="T29" fmla="*/ 299 h 614"/>
                  <a:gd name="T30" fmla="*/ 44 w 130"/>
                  <a:gd name="T31" fmla="*/ 374 h 614"/>
                  <a:gd name="T32" fmla="*/ 28 w 130"/>
                  <a:gd name="T33" fmla="*/ 449 h 614"/>
                  <a:gd name="T34" fmla="*/ 13 w 130"/>
                  <a:gd name="T35" fmla="*/ 525 h 614"/>
                  <a:gd name="T36" fmla="*/ 0 w 130"/>
                  <a:gd name="T37" fmla="*/ 600 h 614"/>
                  <a:gd name="T38" fmla="*/ 12 w 130"/>
                  <a:gd name="T39" fmla="*/ 597 h 614"/>
                  <a:gd name="T40" fmla="*/ 2 w 130"/>
                  <a:gd name="T41" fmla="*/ 604 h 614"/>
                  <a:gd name="T42" fmla="*/ 11 w 130"/>
                  <a:gd name="T43" fmla="*/ 614 h 614"/>
                  <a:gd name="T44" fmla="*/ 13 w 130"/>
                  <a:gd name="T45" fmla="*/ 600 h 614"/>
                  <a:gd name="T46" fmla="*/ 2 w 130"/>
                  <a:gd name="T47" fmla="*/ 60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614">
                    <a:moveTo>
                      <a:pt x="2" y="604"/>
                    </a:moveTo>
                    <a:lnTo>
                      <a:pt x="13" y="600"/>
                    </a:lnTo>
                    <a:lnTo>
                      <a:pt x="27" y="525"/>
                    </a:lnTo>
                    <a:lnTo>
                      <a:pt x="41" y="449"/>
                    </a:lnTo>
                    <a:lnTo>
                      <a:pt x="57" y="376"/>
                    </a:lnTo>
                    <a:lnTo>
                      <a:pt x="74" y="301"/>
                    </a:lnTo>
                    <a:lnTo>
                      <a:pt x="90" y="225"/>
                    </a:lnTo>
                    <a:lnTo>
                      <a:pt x="104" y="150"/>
                    </a:lnTo>
                    <a:lnTo>
                      <a:pt x="119" y="76"/>
                    </a:lnTo>
                    <a:lnTo>
                      <a:pt x="130" y="0"/>
                    </a:lnTo>
                    <a:lnTo>
                      <a:pt x="117" y="0"/>
                    </a:lnTo>
                    <a:lnTo>
                      <a:pt x="105" y="76"/>
                    </a:lnTo>
                    <a:lnTo>
                      <a:pt x="91" y="150"/>
                    </a:lnTo>
                    <a:lnTo>
                      <a:pt x="77" y="225"/>
                    </a:lnTo>
                    <a:lnTo>
                      <a:pt x="61" y="299"/>
                    </a:lnTo>
                    <a:lnTo>
                      <a:pt x="44" y="374"/>
                    </a:lnTo>
                    <a:lnTo>
                      <a:pt x="28" y="449"/>
                    </a:lnTo>
                    <a:lnTo>
                      <a:pt x="13" y="525"/>
                    </a:lnTo>
                    <a:lnTo>
                      <a:pt x="0" y="600"/>
                    </a:lnTo>
                    <a:lnTo>
                      <a:pt x="12" y="597"/>
                    </a:lnTo>
                    <a:lnTo>
                      <a:pt x="2" y="604"/>
                    </a:lnTo>
                    <a:lnTo>
                      <a:pt x="11" y="614"/>
                    </a:lnTo>
                    <a:lnTo>
                      <a:pt x="13" y="600"/>
                    </a:lnTo>
                    <a:lnTo>
                      <a:pt x="2" y="6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34" name="Freeform 742"/>
              <p:cNvSpPr>
                <a:spLocks/>
              </p:cNvSpPr>
              <p:nvPr/>
            </p:nvSpPr>
            <p:spPr bwMode="auto">
              <a:xfrm>
                <a:off x="4883" y="2259"/>
                <a:ext cx="57" cy="70"/>
              </a:xfrm>
              <a:custGeom>
                <a:avLst/>
                <a:gdLst>
                  <a:gd name="T0" fmla="*/ 0 w 172"/>
                  <a:gd name="T1" fmla="*/ 0 h 140"/>
                  <a:gd name="T2" fmla="*/ 0 w 172"/>
                  <a:gd name="T3" fmla="*/ 0 h 140"/>
                  <a:gd name="T4" fmla="*/ 7 w 172"/>
                  <a:gd name="T5" fmla="*/ 11 h 140"/>
                  <a:gd name="T6" fmla="*/ 20 w 172"/>
                  <a:gd name="T7" fmla="*/ 24 h 140"/>
                  <a:gd name="T8" fmla="*/ 39 w 172"/>
                  <a:gd name="T9" fmla="*/ 39 h 140"/>
                  <a:gd name="T10" fmla="*/ 63 w 172"/>
                  <a:gd name="T11" fmla="*/ 60 h 140"/>
                  <a:gd name="T12" fmla="*/ 89 w 172"/>
                  <a:gd name="T13" fmla="*/ 80 h 140"/>
                  <a:gd name="T14" fmla="*/ 116 w 172"/>
                  <a:gd name="T15" fmla="*/ 99 h 140"/>
                  <a:gd name="T16" fmla="*/ 141 w 172"/>
                  <a:gd name="T17" fmla="*/ 120 h 140"/>
                  <a:gd name="T18" fmla="*/ 162 w 172"/>
                  <a:gd name="T19" fmla="*/ 140 h 140"/>
                  <a:gd name="T20" fmla="*/ 172 w 172"/>
                  <a:gd name="T21" fmla="*/ 133 h 140"/>
                  <a:gd name="T22" fmla="*/ 148 w 172"/>
                  <a:gd name="T23" fmla="*/ 114 h 140"/>
                  <a:gd name="T24" fmla="*/ 124 w 172"/>
                  <a:gd name="T25" fmla="*/ 92 h 140"/>
                  <a:gd name="T26" fmla="*/ 97 w 172"/>
                  <a:gd name="T27" fmla="*/ 71 h 140"/>
                  <a:gd name="T28" fmla="*/ 71 w 172"/>
                  <a:gd name="T29" fmla="*/ 51 h 140"/>
                  <a:gd name="T30" fmla="*/ 47 w 172"/>
                  <a:gd name="T31" fmla="*/ 33 h 140"/>
                  <a:gd name="T32" fmla="*/ 28 w 172"/>
                  <a:gd name="T33" fmla="*/ 17 h 140"/>
                  <a:gd name="T34" fmla="*/ 17 w 172"/>
                  <a:gd name="T35" fmla="*/ 4 h 140"/>
                  <a:gd name="T36" fmla="*/ 13 w 172"/>
                  <a:gd name="T37" fmla="*/ 0 h 140"/>
                  <a:gd name="T38" fmla="*/ 13 w 172"/>
                  <a:gd name="T39" fmla="*/ 0 h 140"/>
                  <a:gd name="T40" fmla="*/ 0 w 172"/>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140">
                    <a:moveTo>
                      <a:pt x="0" y="0"/>
                    </a:moveTo>
                    <a:lnTo>
                      <a:pt x="0" y="0"/>
                    </a:lnTo>
                    <a:lnTo>
                      <a:pt x="7" y="11"/>
                    </a:lnTo>
                    <a:lnTo>
                      <a:pt x="20" y="24"/>
                    </a:lnTo>
                    <a:lnTo>
                      <a:pt x="39" y="39"/>
                    </a:lnTo>
                    <a:lnTo>
                      <a:pt x="63" y="60"/>
                    </a:lnTo>
                    <a:lnTo>
                      <a:pt x="89" y="80"/>
                    </a:lnTo>
                    <a:lnTo>
                      <a:pt x="116" y="99"/>
                    </a:lnTo>
                    <a:lnTo>
                      <a:pt x="141" y="120"/>
                    </a:lnTo>
                    <a:lnTo>
                      <a:pt x="162" y="140"/>
                    </a:lnTo>
                    <a:lnTo>
                      <a:pt x="172" y="133"/>
                    </a:lnTo>
                    <a:lnTo>
                      <a:pt x="148" y="114"/>
                    </a:lnTo>
                    <a:lnTo>
                      <a:pt x="124" y="92"/>
                    </a:lnTo>
                    <a:lnTo>
                      <a:pt x="97" y="71"/>
                    </a:lnTo>
                    <a:lnTo>
                      <a:pt x="71" y="51"/>
                    </a:lnTo>
                    <a:lnTo>
                      <a:pt x="47" y="33"/>
                    </a:lnTo>
                    <a:lnTo>
                      <a:pt x="28" y="17"/>
                    </a:lnTo>
                    <a:lnTo>
                      <a:pt x="17" y="4"/>
                    </a:lnTo>
                    <a:lnTo>
                      <a:pt x="13" y="0"/>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35" name="Freeform 743"/>
              <p:cNvSpPr>
                <a:spLocks/>
              </p:cNvSpPr>
              <p:nvPr/>
            </p:nvSpPr>
            <p:spPr bwMode="auto">
              <a:xfrm>
                <a:off x="4883" y="2058"/>
                <a:ext cx="45" cy="201"/>
              </a:xfrm>
              <a:custGeom>
                <a:avLst/>
                <a:gdLst>
                  <a:gd name="T0" fmla="*/ 126 w 135"/>
                  <a:gd name="T1" fmla="*/ 0 h 402"/>
                  <a:gd name="T2" fmla="*/ 122 w 135"/>
                  <a:gd name="T3" fmla="*/ 5 h 402"/>
                  <a:gd name="T4" fmla="*/ 120 w 135"/>
                  <a:gd name="T5" fmla="*/ 64 h 402"/>
                  <a:gd name="T6" fmla="*/ 106 w 135"/>
                  <a:gd name="T7" fmla="*/ 127 h 402"/>
                  <a:gd name="T8" fmla="*/ 87 w 135"/>
                  <a:gd name="T9" fmla="*/ 191 h 402"/>
                  <a:gd name="T10" fmla="*/ 64 w 135"/>
                  <a:gd name="T11" fmla="*/ 253 h 402"/>
                  <a:gd name="T12" fmla="*/ 41 w 135"/>
                  <a:gd name="T13" fmla="*/ 309 h 402"/>
                  <a:gd name="T14" fmla="*/ 20 w 135"/>
                  <a:gd name="T15" fmla="*/ 354 h 402"/>
                  <a:gd name="T16" fmla="*/ 5 w 135"/>
                  <a:gd name="T17" fmla="*/ 387 h 402"/>
                  <a:gd name="T18" fmla="*/ 0 w 135"/>
                  <a:gd name="T19" fmla="*/ 402 h 402"/>
                  <a:gd name="T20" fmla="*/ 13 w 135"/>
                  <a:gd name="T21" fmla="*/ 402 h 402"/>
                  <a:gd name="T22" fmla="*/ 18 w 135"/>
                  <a:gd name="T23" fmla="*/ 389 h 402"/>
                  <a:gd name="T24" fmla="*/ 33 w 135"/>
                  <a:gd name="T25" fmla="*/ 357 h 402"/>
                  <a:gd name="T26" fmla="*/ 54 w 135"/>
                  <a:gd name="T27" fmla="*/ 312 h 402"/>
                  <a:gd name="T28" fmla="*/ 78 w 135"/>
                  <a:gd name="T29" fmla="*/ 255 h 402"/>
                  <a:gd name="T30" fmla="*/ 100 w 135"/>
                  <a:gd name="T31" fmla="*/ 193 h 402"/>
                  <a:gd name="T32" fmla="*/ 120 w 135"/>
                  <a:gd name="T33" fmla="*/ 129 h 402"/>
                  <a:gd name="T34" fmla="*/ 133 w 135"/>
                  <a:gd name="T35" fmla="*/ 64 h 402"/>
                  <a:gd name="T36" fmla="*/ 135 w 135"/>
                  <a:gd name="T37" fmla="*/ 5 h 402"/>
                  <a:gd name="T38" fmla="*/ 131 w 135"/>
                  <a:gd name="T39" fmla="*/ 9 h 402"/>
                  <a:gd name="T40" fmla="*/ 126 w 135"/>
                  <a:gd name="T41" fmla="*/ 0 h 402"/>
                  <a:gd name="T42" fmla="*/ 122 w 135"/>
                  <a:gd name="T43" fmla="*/ 2 h 402"/>
                  <a:gd name="T44" fmla="*/ 122 w 135"/>
                  <a:gd name="T45" fmla="*/ 5 h 402"/>
                  <a:gd name="T46" fmla="*/ 126 w 135"/>
                  <a:gd name="T4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402">
                    <a:moveTo>
                      <a:pt x="126" y="0"/>
                    </a:moveTo>
                    <a:lnTo>
                      <a:pt x="122" y="5"/>
                    </a:lnTo>
                    <a:lnTo>
                      <a:pt x="120" y="64"/>
                    </a:lnTo>
                    <a:lnTo>
                      <a:pt x="106" y="127"/>
                    </a:lnTo>
                    <a:lnTo>
                      <a:pt x="87" y="191"/>
                    </a:lnTo>
                    <a:lnTo>
                      <a:pt x="64" y="253"/>
                    </a:lnTo>
                    <a:lnTo>
                      <a:pt x="41" y="309"/>
                    </a:lnTo>
                    <a:lnTo>
                      <a:pt x="20" y="354"/>
                    </a:lnTo>
                    <a:lnTo>
                      <a:pt x="5" y="387"/>
                    </a:lnTo>
                    <a:lnTo>
                      <a:pt x="0" y="402"/>
                    </a:lnTo>
                    <a:lnTo>
                      <a:pt x="13" y="402"/>
                    </a:lnTo>
                    <a:lnTo>
                      <a:pt x="18" y="389"/>
                    </a:lnTo>
                    <a:lnTo>
                      <a:pt x="33" y="357"/>
                    </a:lnTo>
                    <a:lnTo>
                      <a:pt x="54" y="312"/>
                    </a:lnTo>
                    <a:lnTo>
                      <a:pt x="78" y="255"/>
                    </a:lnTo>
                    <a:lnTo>
                      <a:pt x="100" y="193"/>
                    </a:lnTo>
                    <a:lnTo>
                      <a:pt x="120" y="129"/>
                    </a:lnTo>
                    <a:lnTo>
                      <a:pt x="133" y="64"/>
                    </a:lnTo>
                    <a:lnTo>
                      <a:pt x="135" y="5"/>
                    </a:lnTo>
                    <a:lnTo>
                      <a:pt x="131" y="9"/>
                    </a:lnTo>
                    <a:lnTo>
                      <a:pt x="126" y="0"/>
                    </a:lnTo>
                    <a:lnTo>
                      <a:pt x="122" y="2"/>
                    </a:lnTo>
                    <a:lnTo>
                      <a:pt x="122" y="5"/>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36" name="Freeform 744"/>
              <p:cNvSpPr>
                <a:spLocks/>
              </p:cNvSpPr>
              <p:nvPr/>
            </p:nvSpPr>
            <p:spPr bwMode="auto">
              <a:xfrm>
                <a:off x="4982" y="1915"/>
                <a:ext cx="36" cy="32"/>
              </a:xfrm>
              <a:custGeom>
                <a:avLst/>
                <a:gdLst>
                  <a:gd name="T0" fmla="*/ 98 w 109"/>
                  <a:gd name="T1" fmla="*/ 0 h 63"/>
                  <a:gd name="T2" fmla="*/ 87 w 109"/>
                  <a:gd name="T3" fmla="*/ 14 h 63"/>
                  <a:gd name="T4" fmla="*/ 72 w 109"/>
                  <a:gd name="T5" fmla="*/ 23 h 63"/>
                  <a:gd name="T6" fmla="*/ 56 w 109"/>
                  <a:gd name="T7" fmla="*/ 33 h 63"/>
                  <a:gd name="T8" fmla="*/ 39 w 109"/>
                  <a:gd name="T9" fmla="*/ 39 h 63"/>
                  <a:gd name="T10" fmla="*/ 24 w 109"/>
                  <a:gd name="T11" fmla="*/ 45 h 63"/>
                  <a:gd name="T12" fmla="*/ 12 w 109"/>
                  <a:gd name="T13" fmla="*/ 48 h 63"/>
                  <a:gd name="T14" fmla="*/ 3 w 109"/>
                  <a:gd name="T15" fmla="*/ 51 h 63"/>
                  <a:gd name="T16" fmla="*/ 0 w 109"/>
                  <a:gd name="T17" fmla="*/ 52 h 63"/>
                  <a:gd name="T18" fmla="*/ 3 w 109"/>
                  <a:gd name="T19" fmla="*/ 63 h 63"/>
                  <a:gd name="T20" fmla="*/ 5 w 109"/>
                  <a:gd name="T21" fmla="*/ 62 h 63"/>
                  <a:gd name="T22" fmla="*/ 14 w 109"/>
                  <a:gd name="T23" fmla="*/ 60 h 63"/>
                  <a:gd name="T24" fmla="*/ 29 w 109"/>
                  <a:gd name="T25" fmla="*/ 56 h 63"/>
                  <a:gd name="T26" fmla="*/ 45 w 109"/>
                  <a:gd name="T27" fmla="*/ 48 h 63"/>
                  <a:gd name="T28" fmla="*/ 62 w 109"/>
                  <a:gd name="T29" fmla="*/ 42 h 63"/>
                  <a:gd name="T30" fmla="*/ 80 w 109"/>
                  <a:gd name="T31" fmla="*/ 32 h 63"/>
                  <a:gd name="T32" fmla="*/ 95 w 109"/>
                  <a:gd name="T33" fmla="*/ 20 h 63"/>
                  <a:gd name="T34" fmla="*/ 109 w 109"/>
                  <a:gd name="T35" fmla="*/ 7 h 63"/>
                  <a:gd name="T36" fmla="*/ 98 w 109"/>
                  <a:gd name="T3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63">
                    <a:moveTo>
                      <a:pt x="98" y="0"/>
                    </a:moveTo>
                    <a:lnTo>
                      <a:pt x="87" y="14"/>
                    </a:lnTo>
                    <a:lnTo>
                      <a:pt x="72" y="23"/>
                    </a:lnTo>
                    <a:lnTo>
                      <a:pt x="56" y="33"/>
                    </a:lnTo>
                    <a:lnTo>
                      <a:pt x="39" y="39"/>
                    </a:lnTo>
                    <a:lnTo>
                      <a:pt x="24" y="45"/>
                    </a:lnTo>
                    <a:lnTo>
                      <a:pt x="12" y="48"/>
                    </a:lnTo>
                    <a:lnTo>
                      <a:pt x="3" y="51"/>
                    </a:lnTo>
                    <a:lnTo>
                      <a:pt x="0" y="52"/>
                    </a:lnTo>
                    <a:lnTo>
                      <a:pt x="3" y="63"/>
                    </a:lnTo>
                    <a:lnTo>
                      <a:pt x="5" y="62"/>
                    </a:lnTo>
                    <a:lnTo>
                      <a:pt x="14" y="60"/>
                    </a:lnTo>
                    <a:lnTo>
                      <a:pt x="29" y="56"/>
                    </a:lnTo>
                    <a:lnTo>
                      <a:pt x="45" y="48"/>
                    </a:lnTo>
                    <a:lnTo>
                      <a:pt x="62" y="42"/>
                    </a:lnTo>
                    <a:lnTo>
                      <a:pt x="80" y="32"/>
                    </a:lnTo>
                    <a:lnTo>
                      <a:pt x="95" y="20"/>
                    </a:lnTo>
                    <a:lnTo>
                      <a:pt x="109" y="7"/>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37" name="Freeform 745"/>
              <p:cNvSpPr>
                <a:spLocks/>
              </p:cNvSpPr>
              <p:nvPr/>
            </p:nvSpPr>
            <p:spPr bwMode="auto">
              <a:xfrm>
                <a:off x="4967" y="2692"/>
                <a:ext cx="22" cy="29"/>
              </a:xfrm>
              <a:custGeom>
                <a:avLst/>
                <a:gdLst>
                  <a:gd name="T0" fmla="*/ 0 w 67"/>
                  <a:gd name="T1" fmla="*/ 0 h 58"/>
                  <a:gd name="T2" fmla="*/ 67 w 67"/>
                  <a:gd name="T3" fmla="*/ 18 h 58"/>
                  <a:gd name="T4" fmla="*/ 65 w 67"/>
                  <a:gd name="T5" fmla="*/ 42 h 58"/>
                  <a:gd name="T6" fmla="*/ 0 w 67"/>
                  <a:gd name="T7" fmla="*/ 58 h 58"/>
                  <a:gd name="T8" fmla="*/ 0 w 67"/>
                  <a:gd name="T9" fmla="*/ 4 h 58"/>
                  <a:gd name="T10" fmla="*/ 0 w 67"/>
                  <a:gd name="T11" fmla="*/ 0 h 58"/>
                </a:gdLst>
                <a:ahLst/>
                <a:cxnLst>
                  <a:cxn ang="0">
                    <a:pos x="T0" y="T1"/>
                  </a:cxn>
                  <a:cxn ang="0">
                    <a:pos x="T2" y="T3"/>
                  </a:cxn>
                  <a:cxn ang="0">
                    <a:pos x="T4" y="T5"/>
                  </a:cxn>
                  <a:cxn ang="0">
                    <a:pos x="T6" y="T7"/>
                  </a:cxn>
                  <a:cxn ang="0">
                    <a:pos x="T8" y="T9"/>
                  </a:cxn>
                  <a:cxn ang="0">
                    <a:pos x="T10" y="T11"/>
                  </a:cxn>
                </a:cxnLst>
                <a:rect l="0" t="0" r="r" b="b"/>
                <a:pathLst>
                  <a:path w="67" h="58">
                    <a:moveTo>
                      <a:pt x="0" y="0"/>
                    </a:moveTo>
                    <a:lnTo>
                      <a:pt x="67" y="18"/>
                    </a:lnTo>
                    <a:lnTo>
                      <a:pt x="65" y="42"/>
                    </a:lnTo>
                    <a:lnTo>
                      <a:pt x="0" y="58"/>
                    </a:lnTo>
                    <a:lnTo>
                      <a:pt x="0" y="4"/>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38" name="Freeform 746"/>
              <p:cNvSpPr>
                <a:spLocks/>
              </p:cNvSpPr>
              <p:nvPr/>
            </p:nvSpPr>
            <p:spPr bwMode="auto">
              <a:xfrm>
                <a:off x="4966" y="2689"/>
                <a:ext cx="25" cy="15"/>
              </a:xfrm>
              <a:custGeom>
                <a:avLst/>
                <a:gdLst>
                  <a:gd name="T0" fmla="*/ 75 w 75"/>
                  <a:gd name="T1" fmla="*/ 24 h 30"/>
                  <a:gd name="T2" fmla="*/ 70 w 75"/>
                  <a:gd name="T3" fmla="*/ 18 h 30"/>
                  <a:gd name="T4" fmla="*/ 3 w 75"/>
                  <a:gd name="T5" fmla="*/ 0 h 30"/>
                  <a:gd name="T6" fmla="*/ 0 w 75"/>
                  <a:gd name="T7" fmla="*/ 11 h 30"/>
                  <a:gd name="T8" fmla="*/ 67 w 75"/>
                  <a:gd name="T9" fmla="*/ 30 h 30"/>
                  <a:gd name="T10" fmla="*/ 62 w 75"/>
                  <a:gd name="T11" fmla="*/ 24 h 30"/>
                  <a:gd name="T12" fmla="*/ 75 w 75"/>
                  <a:gd name="T13" fmla="*/ 24 h 30"/>
                  <a:gd name="T14" fmla="*/ 75 w 75"/>
                  <a:gd name="T15" fmla="*/ 20 h 30"/>
                  <a:gd name="T16" fmla="*/ 70 w 75"/>
                  <a:gd name="T17" fmla="*/ 18 h 30"/>
                  <a:gd name="T18" fmla="*/ 75 w 75"/>
                  <a:gd name="T1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30">
                    <a:moveTo>
                      <a:pt x="75" y="24"/>
                    </a:moveTo>
                    <a:lnTo>
                      <a:pt x="70" y="18"/>
                    </a:lnTo>
                    <a:lnTo>
                      <a:pt x="3" y="0"/>
                    </a:lnTo>
                    <a:lnTo>
                      <a:pt x="0" y="11"/>
                    </a:lnTo>
                    <a:lnTo>
                      <a:pt x="67" y="30"/>
                    </a:lnTo>
                    <a:lnTo>
                      <a:pt x="62" y="24"/>
                    </a:lnTo>
                    <a:lnTo>
                      <a:pt x="75" y="24"/>
                    </a:lnTo>
                    <a:lnTo>
                      <a:pt x="75" y="20"/>
                    </a:lnTo>
                    <a:lnTo>
                      <a:pt x="70" y="18"/>
                    </a:lnTo>
                    <a:lnTo>
                      <a:pt x="7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39" name="Freeform 747"/>
              <p:cNvSpPr>
                <a:spLocks/>
              </p:cNvSpPr>
              <p:nvPr/>
            </p:nvSpPr>
            <p:spPr bwMode="auto">
              <a:xfrm>
                <a:off x="4986" y="2701"/>
                <a:ext cx="5" cy="15"/>
              </a:xfrm>
              <a:custGeom>
                <a:avLst/>
                <a:gdLst>
                  <a:gd name="T0" fmla="*/ 8 w 16"/>
                  <a:gd name="T1" fmla="*/ 29 h 29"/>
                  <a:gd name="T2" fmla="*/ 13 w 16"/>
                  <a:gd name="T3" fmla="*/ 24 h 29"/>
                  <a:gd name="T4" fmla="*/ 16 w 16"/>
                  <a:gd name="T5" fmla="*/ 0 h 29"/>
                  <a:gd name="T6" fmla="*/ 3 w 16"/>
                  <a:gd name="T7" fmla="*/ 0 h 29"/>
                  <a:gd name="T8" fmla="*/ 0 w 16"/>
                  <a:gd name="T9" fmla="*/ 24 h 29"/>
                  <a:gd name="T10" fmla="*/ 5 w 16"/>
                  <a:gd name="T11" fmla="*/ 18 h 29"/>
                  <a:gd name="T12" fmla="*/ 8 w 16"/>
                  <a:gd name="T13" fmla="*/ 29 h 29"/>
                  <a:gd name="T14" fmla="*/ 13 w 16"/>
                  <a:gd name="T15" fmla="*/ 28 h 29"/>
                  <a:gd name="T16" fmla="*/ 13 w 16"/>
                  <a:gd name="T17" fmla="*/ 24 h 29"/>
                  <a:gd name="T18" fmla="*/ 8 w 16"/>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9">
                    <a:moveTo>
                      <a:pt x="8" y="29"/>
                    </a:moveTo>
                    <a:lnTo>
                      <a:pt x="13" y="24"/>
                    </a:lnTo>
                    <a:lnTo>
                      <a:pt x="16" y="0"/>
                    </a:lnTo>
                    <a:lnTo>
                      <a:pt x="3" y="0"/>
                    </a:lnTo>
                    <a:lnTo>
                      <a:pt x="0" y="24"/>
                    </a:lnTo>
                    <a:lnTo>
                      <a:pt x="5" y="18"/>
                    </a:lnTo>
                    <a:lnTo>
                      <a:pt x="8" y="29"/>
                    </a:lnTo>
                    <a:lnTo>
                      <a:pt x="13" y="28"/>
                    </a:lnTo>
                    <a:lnTo>
                      <a:pt x="13" y="24"/>
                    </a:lnTo>
                    <a:lnTo>
                      <a:pt x="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40" name="Freeform 748"/>
              <p:cNvSpPr>
                <a:spLocks/>
              </p:cNvSpPr>
              <p:nvPr/>
            </p:nvSpPr>
            <p:spPr bwMode="auto">
              <a:xfrm>
                <a:off x="4965" y="2710"/>
                <a:ext cx="24" cy="15"/>
              </a:xfrm>
              <a:custGeom>
                <a:avLst/>
                <a:gdLst>
                  <a:gd name="T0" fmla="*/ 0 w 72"/>
                  <a:gd name="T1" fmla="*/ 22 h 30"/>
                  <a:gd name="T2" fmla="*/ 8 w 72"/>
                  <a:gd name="T3" fmla="*/ 28 h 30"/>
                  <a:gd name="T4" fmla="*/ 72 w 72"/>
                  <a:gd name="T5" fmla="*/ 11 h 30"/>
                  <a:gd name="T6" fmla="*/ 69 w 72"/>
                  <a:gd name="T7" fmla="*/ 0 h 30"/>
                  <a:gd name="T8" fmla="*/ 5 w 72"/>
                  <a:gd name="T9" fmla="*/ 17 h 30"/>
                  <a:gd name="T10" fmla="*/ 13 w 72"/>
                  <a:gd name="T11" fmla="*/ 22 h 30"/>
                  <a:gd name="T12" fmla="*/ 0 w 72"/>
                  <a:gd name="T13" fmla="*/ 22 h 30"/>
                  <a:gd name="T14" fmla="*/ 0 w 72"/>
                  <a:gd name="T15" fmla="*/ 30 h 30"/>
                  <a:gd name="T16" fmla="*/ 8 w 72"/>
                  <a:gd name="T17" fmla="*/ 28 h 30"/>
                  <a:gd name="T18" fmla="*/ 0 w 72"/>
                  <a:gd name="T1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0">
                    <a:moveTo>
                      <a:pt x="0" y="22"/>
                    </a:moveTo>
                    <a:lnTo>
                      <a:pt x="8" y="28"/>
                    </a:lnTo>
                    <a:lnTo>
                      <a:pt x="72" y="11"/>
                    </a:lnTo>
                    <a:lnTo>
                      <a:pt x="69" y="0"/>
                    </a:lnTo>
                    <a:lnTo>
                      <a:pt x="5" y="17"/>
                    </a:lnTo>
                    <a:lnTo>
                      <a:pt x="13" y="22"/>
                    </a:lnTo>
                    <a:lnTo>
                      <a:pt x="0" y="22"/>
                    </a:lnTo>
                    <a:lnTo>
                      <a:pt x="0" y="30"/>
                    </a:lnTo>
                    <a:lnTo>
                      <a:pt x="8" y="28"/>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41" name="Freeform 749"/>
              <p:cNvSpPr>
                <a:spLocks/>
              </p:cNvSpPr>
              <p:nvPr/>
            </p:nvSpPr>
            <p:spPr bwMode="auto">
              <a:xfrm>
                <a:off x="4965" y="2694"/>
                <a:ext cx="4" cy="27"/>
              </a:xfrm>
              <a:custGeom>
                <a:avLst/>
                <a:gdLst>
                  <a:gd name="T0" fmla="*/ 6 w 13"/>
                  <a:gd name="T1" fmla="*/ 0 h 54"/>
                  <a:gd name="T2" fmla="*/ 0 w 13"/>
                  <a:gd name="T3" fmla="*/ 0 h 54"/>
                  <a:gd name="T4" fmla="*/ 0 w 13"/>
                  <a:gd name="T5" fmla="*/ 54 h 54"/>
                  <a:gd name="T6" fmla="*/ 13 w 13"/>
                  <a:gd name="T7" fmla="*/ 54 h 54"/>
                  <a:gd name="T8" fmla="*/ 13 w 13"/>
                  <a:gd name="T9" fmla="*/ 0 h 54"/>
                  <a:gd name="T10" fmla="*/ 6 w 13"/>
                  <a:gd name="T11" fmla="*/ 0 h 54"/>
                </a:gdLst>
                <a:ahLst/>
                <a:cxnLst>
                  <a:cxn ang="0">
                    <a:pos x="T0" y="T1"/>
                  </a:cxn>
                  <a:cxn ang="0">
                    <a:pos x="T2" y="T3"/>
                  </a:cxn>
                  <a:cxn ang="0">
                    <a:pos x="T4" y="T5"/>
                  </a:cxn>
                  <a:cxn ang="0">
                    <a:pos x="T6" y="T7"/>
                  </a:cxn>
                  <a:cxn ang="0">
                    <a:pos x="T8" y="T9"/>
                  </a:cxn>
                  <a:cxn ang="0">
                    <a:pos x="T10" y="T11"/>
                  </a:cxn>
                </a:cxnLst>
                <a:rect l="0" t="0" r="r" b="b"/>
                <a:pathLst>
                  <a:path w="13" h="54">
                    <a:moveTo>
                      <a:pt x="6" y="0"/>
                    </a:moveTo>
                    <a:lnTo>
                      <a:pt x="0" y="0"/>
                    </a:lnTo>
                    <a:lnTo>
                      <a:pt x="0" y="54"/>
                    </a:lnTo>
                    <a:lnTo>
                      <a:pt x="13" y="54"/>
                    </a:lnTo>
                    <a:lnTo>
                      <a:pt x="13"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42" name="Freeform 750"/>
              <p:cNvSpPr>
                <a:spLocks/>
              </p:cNvSpPr>
              <p:nvPr/>
            </p:nvSpPr>
            <p:spPr bwMode="auto">
              <a:xfrm>
                <a:off x="4959" y="2692"/>
                <a:ext cx="16" cy="29"/>
              </a:xfrm>
              <a:custGeom>
                <a:avLst/>
                <a:gdLst>
                  <a:gd name="T0" fmla="*/ 22 w 46"/>
                  <a:gd name="T1" fmla="*/ 58 h 58"/>
                  <a:gd name="T2" fmla="*/ 31 w 46"/>
                  <a:gd name="T3" fmla="*/ 56 h 58"/>
                  <a:gd name="T4" fmla="*/ 39 w 46"/>
                  <a:gd name="T5" fmla="*/ 49 h 58"/>
                  <a:gd name="T6" fmla="*/ 45 w 46"/>
                  <a:gd name="T7" fmla="*/ 40 h 58"/>
                  <a:gd name="T8" fmla="*/ 46 w 46"/>
                  <a:gd name="T9" fmla="*/ 29 h 58"/>
                  <a:gd name="T10" fmla="*/ 45 w 46"/>
                  <a:gd name="T11" fmla="*/ 18 h 58"/>
                  <a:gd name="T12" fmla="*/ 39 w 46"/>
                  <a:gd name="T13" fmla="*/ 9 h 58"/>
                  <a:gd name="T14" fmla="*/ 31 w 46"/>
                  <a:gd name="T15" fmla="*/ 2 h 58"/>
                  <a:gd name="T16" fmla="*/ 22 w 46"/>
                  <a:gd name="T17" fmla="*/ 0 h 58"/>
                  <a:gd name="T18" fmla="*/ 14 w 46"/>
                  <a:gd name="T19" fmla="*/ 2 h 58"/>
                  <a:gd name="T20" fmla="*/ 7 w 46"/>
                  <a:gd name="T21" fmla="*/ 9 h 58"/>
                  <a:gd name="T22" fmla="*/ 1 w 46"/>
                  <a:gd name="T23" fmla="*/ 18 h 58"/>
                  <a:gd name="T24" fmla="*/ 0 w 46"/>
                  <a:gd name="T25" fmla="*/ 29 h 58"/>
                  <a:gd name="T26" fmla="*/ 1 w 46"/>
                  <a:gd name="T27" fmla="*/ 40 h 58"/>
                  <a:gd name="T28" fmla="*/ 7 w 46"/>
                  <a:gd name="T29" fmla="*/ 49 h 58"/>
                  <a:gd name="T30" fmla="*/ 14 w 46"/>
                  <a:gd name="T31" fmla="*/ 56 h 58"/>
                  <a:gd name="T32" fmla="*/ 22 w 46"/>
                  <a:gd name="T3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8">
                    <a:moveTo>
                      <a:pt x="22" y="58"/>
                    </a:moveTo>
                    <a:lnTo>
                      <a:pt x="31" y="56"/>
                    </a:lnTo>
                    <a:lnTo>
                      <a:pt x="39" y="49"/>
                    </a:lnTo>
                    <a:lnTo>
                      <a:pt x="45" y="40"/>
                    </a:lnTo>
                    <a:lnTo>
                      <a:pt x="46" y="29"/>
                    </a:lnTo>
                    <a:lnTo>
                      <a:pt x="45" y="18"/>
                    </a:lnTo>
                    <a:lnTo>
                      <a:pt x="39" y="9"/>
                    </a:lnTo>
                    <a:lnTo>
                      <a:pt x="31" y="2"/>
                    </a:lnTo>
                    <a:lnTo>
                      <a:pt x="22" y="0"/>
                    </a:lnTo>
                    <a:lnTo>
                      <a:pt x="14" y="2"/>
                    </a:lnTo>
                    <a:lnTo>
                      <a:pt x="7" y="9"/>
                    </a:lnTo>
                    <a:lnTo>
                      <a:pt x="1" y="18"/>
                    </a:lnTo>
                    <a:lnTo>
                      <a:pt x="0" y="29"/>
                    </a:lnTo>
                    <a:lnTo>
                      <a:pt x="1" y="40"/>
                    </a:lnTo>
                    <a:lnTo>
                      <a:pt x="7" y="49"/>
                    </a:lnTo>
                    <a:lnTo>
                      <a:pt x="14" y="56"/>
                    </a:lnTo>
                    <a:lnTo>
                      <a:pt x="22" y="5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43" name="Freeform 751"/>
              <p:cNvSpPr>
                <a:spLocks/>
              </p:cNvSpPr>
              <p:nvPr/>
            </p:nvSpPr>
            <p:spPr bwMode="auto">
              <a:xfrm>
                <a:off x="4967" y="2707"/>
                <a:ext cx="10" cy="17"/>
              </a:xfrm>
              <a:custGeom>
                <a:avLst/>
                <a:gdLst>
                  <a:gd name="T0" fmla="*/ 17 w 30"/>
                  <a:gd name="T1" fmla="*/ 0 h 35"/>
                  <a:gd name="T2" fmla="*/ 17 w 30"/>
                  <a:gd name="T3" fmla="*/ 0 h 35"/>
                  <a:gd name="T4" fmla="*/ 16 w 30"/>
                  <a:gd name="T5" fmla="*/ 10 h 35"/>
                  <a:gd name="T6" fmla="*/ 12 w 30"/>
                  <a:gd name="T7" fmla="*/ 17 h 35"/>
                  <a:gd name="T8" fmla="*/ 7 w 30"/>
                  <a:gd name="T9" fmla="*/ 23 h 35"/>
                  <a:gd name="T10" fmla="*/ 0 w 30"/>
                  <a:gd name="T11" fmla="*/ 24 h 35"/>
                  <a:gd name="T12" fmla="*/ 0 w 30"/>
                  <a:gd name="T13" fmla="*/ 35 h 35"/>
                  <a:gd name="T14" fmla="*/ 12 w 30"/>
                  <a:gd name="T15" fmla="*/ 32 h 35"/>
                  <a:gd name="T16" fmla="*/ 23 w 30"/>
                  <a:gd name="T17" fmla="*/ 24 h 35"/>
                  <a:gd name="T18" fmla="*/ 29 w 30"/>
                  <a:gd name="T19" fmla="*/ 13 h 35"/>
                  <a:gd name="T20" fmla="*/ 30 w 30"/>
                  <a:gd name="T21" fmla="*/ 0 h 35"/>
                  <a:gd name="T22" fmla="*/ 30 w 30"/>
                  <a:gd name="T23" fmla="*/ 0 h 35"/>
                  <a:gd name="T24" fmla="*/ 17 w 30"/>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5">
                    <a:moveTo>
                      <a:pt x="17" y="0"/>
                    </a:moveTo>
                    <a:lnTo>
                      <a:pt x="17" y="0"/>
                    </a:lnTo>
                    <a:lnTo>
                      <a:pt x="16" y="10"/>
                    </a:lnTo>
                    <a:lnTo>
                      <a:pt x="12" y="17"/>
                    </a:lnTo>
                    <a:lnTo>
                      <a:pt x="7" y="23"/>
                    </a:lnTo>
                    <a:lnTo>
                      <a:pt x="0" y="24"/>
                    </a:lnTo>
                    <a:lnTo>
                      <a:pt x="0" y="35"/>
                    </a:lnTo>
                    <a:lnTo>
                      <a:pt x="12" y="32"/>
                    </a:lnTo>
                    <a:lnTo>
                      <a:pt x="23" y="24"/>
                    </a:lnTo>
                    <a:lnTo>
                      <a:pt x="29" y="13"/>
                    </a:lnTo>
                    <a:lnTo>
                      <a:pt x="30" y="0"/>
                    </a:lnTo>
                    <a:lnTo>
                      <a:pt x="30"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44" name="Freeform 752"/>
              <p:cNvSpPr>
                <a:spLocks/>
              </p:cNvSpPr>
              <p:nvPr/>
            </p:nvSpPr>
            <p:spPr bwMode="auto">
              <a:xfrm>
                <a:off x="4967" y="2689"/>
                <a:ext cx="10" cy="18"/>
              </a:xfrm>
              <a:custGeom>
                <a:avLst/>
                <a:gdLst>
                  <a:gd name="T0" fmla="*/ 0 w 30"/>
                  <a:gd name="T1" fmla="*/ 11 h 35"/>
                  <a:gd name="T2" fmla="*/ 0 w 30"/>
                  <a:gd name="T3" fmla="*/ 11 h 35"/>
                  <a:gd name="T4" fmla="*/ 7 w 30"/>
                  <a:gd name="T5" fmla="*/ 13 h 35"/>
                  <a:gd name="T6" fmla="*/ 12 w 30"/>
                  <a:gd name="T7" fmla="*/ 18 h 35"/>
                  <a:gd name="T8" fmla="*/ 16 w 30"/>
                  <a:gd name="T9" fmla="*/ 25 h 35"/>
                  <a:gd name="T10" fmla="*/ 17 w 30"/>
                  <a:gd name="T11" fmla="*/ 35 h 35"/>
                  <a:gd name="T12" fmla="*/ 30 w 30"/>
                  <a:gd name="T13" fmla="*/ 35 h 35"/>
                  <a:gd name="T14" fmla="*/ 29 w 30"/>
                  <a:gd name="T15" fmla="*/ 23 h 35"/>
                  <a:gd name="T16" fmla="*/ 23 w 30"/>
                  <a:gd name="T17" fmla="*/ 11 h 35"/>
                  <a:gd name="T18" fmla="*/ 12 w 30"/>
                  <a:gd name="T19" fmla="*/ 4 h 35"/>
                  <a:gd name="T20" fmla="*/ 0 w 30"/>
                  <a:gd name="T21" fmla="*/ 0 h 35"/>
                  <a:gd name="T22" fmla="*/ 0 w 30"/>
                  <a:gd name="T23" fmla="*/ 0 h 35"/>
                  <a:gd name="T24" fmla="*/ 0 w 30"/>
                  <a:gd name="T25"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5">
                    <a:moveTo>
                      <a:pt x="0" y="11"/>
                    </a:moveTo>
                    <a:lnTo>
                      <a:pt x="0" y="11"/>
                    </a:lnTo>
                    <a:lnTo>
                      <a:pt x="7" y="13"/>
                    </a:lnTo>
                    <a:lnTo>
                      <a:pt x="12" y="18"/>
                    </a:lnTo>
                    <a:lnTo>
                      <a:pt x="16" y="25"/>
                    </a:lnTo>
                    <a:lnTo>
                      <a:pt x="17" y="35"/>
                    </a:lnTo>
                    <a:lnTo>
                      <a:pt x="30" y="35"/>
                    </a:lnTo>
                    <a:lnTo>
                      <a:pt x="29" y="23"/>
                    </a:lnTo>
                    <a:lnTo>
                      <a:pt x="23" y="11"/>
                    </a:lnTo>
                    <a:lnTo>
                      <a:pt x="12" y="4"/>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45" name="Freeform 753"/>
              <p:cNvSpPr>
                <a:spLocks/>
              </p:cNvSpPr>
              <p:nvPr/>
            </p:nvSpPr>
            <p:spPr bwMode="auto">
              <a:xfrm>
                <a:off x="4957" y="2689"/>
                <a:ext cx="10" cy="18"/>
              </a:xfrm>
              <a:custGeom>
                <a:avLst/>
                <a:gdLst>
                  <a:gd name="T0" fmla="*/ 14 w 29"/>
                  <a:gd name="T1" fmla="*/ 35 h 35"/>
                  <a:gd name="T2" fmla="*/ 14 w 29"/>
                  <a:gd name="T3" fmla="*/ 35 h 35"/>
                  <a:gd name="T4" fmla="*/ 15 w 29"/>
                  <a:gd name="T5" fmla="*/ 25 h 35"/>
                  <a:gd name="T6" fmla="*/ 19 w 29"/>
                  <a:gd name="T7" fmla="*/ 18 h 35"/>
                  <a:gd name="T8" fmla="*/ 25 w 29"/>
                  <a:gd name="T9" fmla="*/ 13 h 35"/>
                  <a:gd name="T10" fmla="*/ 29 w 29"/>
                  <a:gd name="T11" fmla="*/ 11 h 35"/>
                  <a:gd name="T12" fmla="*/ 29 w 29"/>
                  <a:gd name="T13" fmla="*/ 0 h 35"/>
                  <a:gd name="T14" fmla="*/ 17 w 29"/>
                  <a:gd name="T15" fmla="*/ 4 h 35"/>
                  <a:gd name="T16" fmla="*/ 8 w 29"/>
                  <a:gd name="T17" fmla="*/ 11 h 35"/>
                  <a:gd name="T18" fmla="*/ 2 w 29"/>
                  <a:gd name="T19" fmla="*/ 23 h 35"/>
                  <a:gd name="T20" fmla="*/ 0 w 29"/>
                  <a:gd name="T21" fmla="*/ 35 h 35"/>
                  <a:gd name="T22" fmla="*/ 0 w 29"/>
                  <a:gd name="T23" fmla="*/ 35 h 35"/>
                  <a:gd name="T24" fmla="*/ 14 w 29"/>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5">
                    <a:moveTo>
                      <a:pt x="14" y="35"/>
                    </a:moveTo>
                    <a:lnTo>
                      <a:pt x="14" y="35"/>
                    </a:lnTo>
                    <a:lnTo>
                      <a:pt x="15" y="25"/>
                    </a:lnTo>
                    <a:lnTo>
                      <a:pt x="19" y="18"/>
                    </a:lnTo>
                    <a:lnTo>
                      <a:pt x="25" y="13"/>
                    </a:lnTo>
                    <a:lnTo>
                      <a:pt x="29" y="11"/>
                    </a:lnTo>
                    <a:lnTo>
                      <a:pt x="29" y="0"/>
                    </a:lnTo>
                    <a:lnTo>
                      <a:pt x="17" y="4"/>
                    </a:lnTo>
                    <a:lnTo>
                      <a:pt x="8" y="11"/>
                    </a:lnTo>
                    <a:lnTo>
                      <a:pt x="2" y="23"/>
                    </a:lnTo>
                    <a:lnTo>
                      <a:pt x="0" y="35"/>
                    </a:lnTo>
                    <a:lnTo>
                      <a:pt x="0" y="35"/>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46" name="Freeform 754"/>
              <p:cNvSpPr>
                <a:spLocks/>
              </p:cNvSpPr>
              <p:nvPr/>
            </p:nvSpPr>
            <p:spPr bwMode="auto">
              <a:xfrm>
                <a:off x="4957" y="2707"/>
                <a:ext cx="10" cy="17"/>
              </a:xfrm>
              <a:custGeom>
                <a:avLst/>
                <a:gdLst>
                  <a:gd name="T0" fmla="*/ 29 w 29"/>
                  <a:gd name="T1" fmla="*/ 24 h 35"/>
                  <a:gd name="T2" fmla="*/ 29 w 29"/>
                  <a:gd name="T3" fmla="*/ 24 h 35"/>
                  <a:gd name="T4" fmla="*/ 25 w 29"/>
                  <a:gd name="T5" fmla="*/ 23 h 35"/>
                  <a:gd name="T6" fmla="*/ 19 w 29"/>
                  <a:gd name="T7" fmla="*/ 17 h 35"/>
                  <a:gd name="T8" fmla="*/ 15 w 29"/>
                  <a:gd name="T9" fmla="*/ 10 h 35"/>
                  <a:gd name="T10" fmla="*/ 14 w 29"/>
                  <a:gd name="T11" fmla="*/ 0 h 35"/>
                  <a:gd name="T12" fmla="*/ 0 w 29"/>
                  <a:gd name="T13" fmla="*/ 0 h 35"/>
                  <a:gd name="T14" fmla="*/ 2 w 29"/>
                  <a:gd name="T15" fmla="*/ 13 h 35"/>
                  <a:gd name="T16" fmla="*/ 8 w 29"/>
                  <a:gd name="T17" fmla="*/ 24 h 35"/>
                  <a:gd name="T18" fmla="*/ 17 w 29"/>
                  <a:gd name="T19" fmla="*/ 32 h 35"/>
                  <a:gd name="T20" fmla="*/ 29 w 29"/>
                  <a:gd name="T21" fmla="*/ 35 h 35"/>
                  <a:gd name="T22" fmla="*/ 29 w 29"/>
                  <a:gd name="T23" fmla="*/ 35 h 35"/>
                  <a:gd name="T24" fmla="*/ 29 w 29"/>
                  <a:gd name="T25"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5">
                    <a:moveTo>
                      <a:pt x="29" y="24"/>
                    </a:moveTo>
                    <a:lnTo>
                      <a:pt x="29" y="24"/>
                    </a:lnTo>
                    <a:lnTo>
                      <a:pt x="25" y="23"/>
                    </a:lnTo>
                    <a:lnTo>
                      <a:pt x="19" y="17"/>
                    </a:lnTo>
                    <a:lnTo>
                      <a:pt x="15" y="10"/>
                    </a:lnTo>
                    <a:lnTo>
                      <a:pt x="14" y="0"/>
                    </a:lnTo>
                    <a:lnTo>
                      <a:pt x="0" y="0"/>
                    </a:lnTo>
                    <a:lnTo>
                      <a:pt x="2" y="13"/>
                    </a:lnTo>
                    <a:lnTo>
                      <a:pt x="8" y="24"/>
                    </a:lnTo>
                    <a:lnTo>
                      <a:pt x="17" y="32"/>
                    </a:lnTo>
                    <a:lnTo>
                      <a:pt x="29" y="35"/>
                    </a:lnTo>
                    <a:lnTo>
                      <a:pt x="29" y="35"/>
                    </a:lnTo>
                    <a:lnTo>
                      <a:pt x="2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47" name="Freeform 755"/>
              <p:cNvSpPr>
                <a:spLocks/>
              </p:cNvSpPr>
              <p:nvPr/>
            </p:nvSpPr>
            <p:spPr bwMode="auto">
              <a:xfrm>
                <a:off x="4861" y="1675"/>
                <a:ext cx="111" cy="149"/>
              </a:xfrm>
              <a:custGeom>
                <a:avLst/>
                <a:gdLst>
                  <a:gd name="T0" fmla="*/ 117 w 335"/>
                  <a:gd name="T1" fmla="*/ 297 h 298"/>
                  <a:gd name="T2" fmla="*/ 49 w 335"/>
                  <a:gd name="T3" fmla="*/ 250 h 298"/>
                  <a:gd name="T4" fmla="*/ 27 w 335"/>
                  <a:gd name="T5" fmla="*/ 173 h 298"/>
                  <a:gd name="T6" fmla="*/ 8 w 335"/>
                  <a:gd name="T7" fmla="*/ 173 h 298"/>
                  <a:gd name="T8" fmla="*/ 0 w 335"/>
                  <a:gd name="T9" fmla="*/ 133 h 298"/>
                  <a:gd name="T10" fmla="*/ 2 w 335"/>
                  <a:gd name="T11" fmla="*/ 130 h 298"/>
                  <a:gd name="T12" fmla="*/ 6 w 335"/>
                  <a:gd name="T13" fmla="*/ 125 h 298"/>
                  <a:gd name="T14" fmla="*/ 11 w 335"/>
                  <a:gd name="T15" fmla="*/ 116 h 298"/>
                  <a:gd name="T16" fmla="*/ 20 w 335"/>
                  <a:gd name="T17" fmla="*/ 104 h 298"/>
                  <a:gd name="T18" fmla="*/ 31 w 335"/>
                  <a:gd name="T19" fmla="*/ 91 h 298"/>
                  <a:gd name="T20" fmla="*/ 42 w 335"/>
                  <a:gd name="T21" fmla="*/ 76 h 298"/>
                  <a:gd name="T22" fmla="*/ 56 w 335"/>
                  <a:gd name="T23" fmla="*/ 62 h 298"/>
                  <a:gd name="T24" fmla="*/ 71 w 335"/>
                  <a:gd name="T25" fmla="*/ 47 h 298"/>
                  <a:gd name="T26" fmla="*/ 88 w 335"/>
                  <a:gd name="T27" fmla="*/ 33 h 298"/>
                  <a:gd name="T28" fmla="*/ 107 w 335"/>
                  <a:gd name="T29" fmla="*/ 21 h 298"/>
                  <a:gd name="T30" fmla="*/ 126 w 335"/>
                  <a:gd name="T31" fmla="*/ 11 h 298"/>
                  <a:gd name="T32" fmla="*/ 146 w 335"/>
                  <a:gd name="T33" fmla="*/ 4 h 298"/>
                  <a:gd name="T34" fmla="*/ 169 w 335"/>
                  <a:gd name="T35" fmla="*/ 0 h 298"/>
                  <a:gd name="T36" fmla="*/ 190 w 335"/>
                  <a:gd name="T37" fmla="*/ 1 h 298"/>
                  <a:gd name="T38" fmla="*/ 212 w 335"/>
                  <a:gd name="T39" fmla="*/ 5 h 298"/>
                  <a:gd name="T40" fmla="*/ 236 w 335"/>
                  <a:gd name="T41" fmla="*/ 17 h 298"/>
                  <a:gd name="T42" fmla="*/ 275 w 335"/>
                  <a:gd name="T43" fmla="*/ 44 h 298"/>
                  <a:gd name="T44" fmla="*/ 303 w 335"/>
                  <a:gd name="T45" fmla="*/ 71 h 298"/>
                  <a:gd name="T46" fmla="*/ 321 w 335"/>
                  <a:gd name="T47" fmla="*/ 95 h 298"/>
                  <a:gd name="T48" fmla="*/ 330 w 335"/>
                  <a:gd name="T49" fmla="*/ 118 h 298"/>
                  <a:gd name="T50" fmla="*/ 334 w 335"/>
                  <a:gd name="T51" fmla="*/ 137 h 298"/>
                  <a:gd name="T52" fmla="*/ 335 w 335"/>
                  <a:gd name="T53" fmla="*/ 152 h 298"/>
                  <a:gd name="T54" fmla="*/ 334 w 335"/>
                  <a:gd name="T55" fmla="*/ 161 h 298"/>
                  <a:gd name="T56" fmla="*/ 333 w 335"/>
                  <a:gd name="T57" fmla="*/ 164 h 298"/>
                  <a:gd name="T58" fmla="*/ 333 w 335"/>
                  <a:gd name="T59" fmla="*/ 166 h 298"/>
                  <a:gd name="T60" fmla="*/ 330 w 335"/>
                  <a:gd name="T61" fmla="*/ 171 h 298"/>
                  <a:gd name="T62" fmla="*/ 327 w 335"/>
                  <a:gd name="T63" fmla="*/ 178 h 298"/>
                  <a:gd name="T64" fmla="*/ 322 w 335"/>
                  <a:gd name="T65" fmla="*/ 188 h 298"/>
                  <a:gd name="T66" fmla="*/ 317 w 335"/>
                  <a:gd name="T67" fmla="*/ 199 h 298"/>
                  <a:gd name="T68" fmla="*/ 309 w 335"/>
                  <a:gd name="T69" fmla="*/ 212 h 298"/>
                  <a:gd name="T70" fmla="*/ 299 w 335"/>
                  <a:gd name="T71" fmla="*/ 224 h 298"/>
                  <a:gd name="T72" fmla="*/ 288 w 335"/>
                  <a:gd name="T73" fmla="*/ 238 h 298"/>
                  <a:gd name="T74" fmla="*/ 274 w 335"/>
                  <a:gd name="T75" fmla="*/ 251 h 298"/>
                  <a:gd name="T76" fmla="*/ 259 w 335"/>
                  <a:gd name="T77" fmla="*/ 263 h 298"/>
                  <a:gd name="T78" fmla="*/ 241 w 335"/>
                  <a:gd name="T79" fmla="*/ 275 h 298"/>
                  <a:gd name="T80" fmla="*/ 221 w 335"/>
                  <a:gd name="T81" fmla="*/ 285 h 298"/>
                  <a:gd name="T82" fmla="*/ 199 w 335"/>
                  <a:gd name="T83" fmla="*/ 292 h 298"/>
                  <a:gd name="T84" fmla="*/ 175 w 335"/>
                  <a:gd name="T85" fmla="*/ 297 h 298"/>
                  <a:gd name="T86" fmla="*/ 147 w 335"/>
                  <a:gd name="T87" fmla="*/ 298 h 298"/>
                  <a:gd name="T88" fmla="*/ 117 w 335"/>
                  <a:gd name="T89" fmla="*/ 297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5" h="298">
                    <a:moveTo>
                      <a:pt x="117" y="297"/>
                    </a:moveTo>
                    <a:lnTo>
                      <a:pt x="49" y="250"/>
                    </a:lnTo>
                    <a:lnTo>
                      <a:pt x="27" y="173"/>
                    </a:lnTo>
                    <a:lnTo>
                      <a:pt x="8" y="173"/>
                    </a:lnTo>
                    <a:lnTo>
                      <a:pt x="0" y="133"/>
                    </a:lnTo>
                    <a:lnTo>
                      <a:pt x="2" y="130"/>
                    </a:lnTo>
                    <a:lnTo>
                      <a:pt x="6" y="125"/>
                    </a:lnTo>
                    <a:lnTo>
                      <a:pt x="11" y="116"/>
                    </a:lnTo>
                    <a:lnTo>
                      <a:pt x="20" y="104"/>
                    </a:lnTo>
                    <a:lnTo>
                      <a:pt x="31" y="91"/>
                    </a:lnTo>
                    <a:lnTo>
                      <a:pt x="42" y="76"/>
                    </a:lnTo>
                    <a:lnTo>
                      <a:pt x="56" y="62"/>
                    </a:lnTo>
                    <a:lnTo>
                      <a:pt x="71" y="47"/>
                    </a:lnTo>
                    <a:lnTo>
                      <a:pt x="88" y="33"/>
                    </a:lnTo>
                    <a:lnTo>
                      <a:pt x="107" y="21"/>
                    </a:lnTo>
                    <a:lnTo>
                      <a:pt x="126" y="11"/>
                    </a:lnTo>
                    <a:lnTo>
                      <a:pt x="146" y="4"/>
                    </a:lnTo>
                    <a:lnTo>
                      <a:pt x="169" y="0"/>
                    </a:lnTo>
                    <a:lnTo>
                      <a:pt x="190" y="1"/>
                    </a:lnTo>
                    <a:lnTo>
                      <a:pt x="212" y="5"/>
                    </a:lnTo>
                    <a:lnTo>
                      <a:pt x="236" y="17"/>
                    </a:lnTo>
                    <a:lnTo>
                      <a:pt x="275" y="44"/>
                    </a:lnTo>
                    <a:lnTo>
                      <a:pt x="303" y="71"/>
                    </a:lnTo>
                    <a:lnTo>
                      <a:pt x="321" y="95"/>
                    </a:lnTo>
                    <a:lnTo>
                      <a:pt x="330" y="118"/>
                    </a:lnTo>
                    <a:lnTo>
                      <a:pt x="334" y="137"/>
                    </a:lnTo>
                    <a:lnTo>
                      <a:pt x="335" y="152"/>
                    </a:lnTo>
                    <a:lnTo>
                      <a:pt x="334" y="161"/>
                    </a:lnTo>
                    <a:lnTo>
                      <a:pt x="333" y="164"/>
                    </a:lnTo>
                    <a:lnTo>
                      <a:pt x="333" y="166"/>
                    </a:lnTo>
                    <a:lnTo>
                      <a:pt x="330" y="171"/>
                    </a:lnTo>
                    <a:lnTo>
                      <a:pt x="327" y="178"/>
                    </a:lnTo>
                    <a:lnTo>
                      <a:pt x="322" y="188"/>
                    </a:lnTo>
                    <a:lnTo>
                      <a:pt x="317" y="199"/>
                    </a:lnTo>
                    <a:lnTo>
                      <a:pt x="309" y="212"/>
                    </a:lnTo>
                    <a:lnTo>
                      <a:pt x="299" y="224"/>
                    </a:lnTo>
                    <a:lnTo>
                      <a:pt x="288" y="238"/>
                    </a:lnTo>
                    <a:lnTo>
                      <a:pt x="274" y="251"/>
                    </a:lnTo>
                    <a:lnTo>
                      <a:pt x="259" y="263"/>
                    </a:lnTo>
                    <a:lnTo>
                      <a:pt x="241" y="275"/>
                    </a:lnTo>
                    <a:lnTo>
                      <a:pt x="221" y="285"/>
                    </a:lnTo>
                    <a:lnTo>
                      <a:pt x="199" y="292"/>
                    </a:lnTo>
                    <a:lnTo>
                      <a:pt x="175" y="297"/>
                    </a:lnTo>
                    <a:lnTo>
                      <a:pt x="147" y="298"/>
                    </a:lnTo>
                    <a:lnTo>
                      <a:pt x="117" y="297"/>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48" name="Freeform 756"/>
              <p:cNvSpPr>
                <a:spLocks/>
              </p:cNvSpPr>
              <p:nvPr/>
            </p:nvSpPr>
            <p:spPr bwMode="auto">
              <a:xfrm>
                <a:off x="4875" y="1798"/>
                <a:ext cx="26" cy="28"/>
              </a:xfrm>
              <a:custGeom>
                <a:avLst/>
                <a:gdLst>
                  <a:gd name="T0" fmla="*/ 0 w 79"/>
                  <a:gd name="T1" fmla="*/ 6 h 57"/>
                  <a:gd name="T2" fmla="*/ 3 w 79"/>
                  <a:gd name="T3" fmla="*/ 9 h 57"/>
                  <a:gd name="T4" fmla="*/ 71 w 79"/>
                  <a:gd name="T5" fmla="*/ 57 h 57"/>
                  <a:gd name="T6" fmla="*/ 79 w 79"/>
                  <a:gd name="T7" fmla="*/ 48 h 57"/>
                  <a:gd name="T8" fmla="*/ 11 w 79"/>
                  <a:gd name="T9" fmla="*/ 0 h 57"/>
                  <a:gd name="T10" fmla="*/ 14 w 79"/>
                  <a:gd name="T11" fmla="*/ 4 h 57"/>
                  <a:gd name="T12" fmla="*/ 0 w 79"/>
                  <a:gd name="T13" fmla="*/ 6 h 57"/>
                  <a:gd name="T14" fmla="*/ 2 w 79"/>
                  <a:gd name="T15" fmla="*/ 8 h 57"/>
                  <a:gd name="T16" fmla="*/ 3 w 79"/>
                  <a:gd name="T17" fmla="*/ 9 h 57"/>
                  <a:gd name="T18" fmla="*/ 0 w 79"/>
                  <a:gd name="T19"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57">
                    <a:moveTo>
                      <a:pt x="0" y="6"/>
                    </a:moveTo>
                    <a:lnTo>
                      <a:pt x="3" y="9"/>
                    </a:lnTo>
                    <a:lnTo>
                      <a:pt x="71" y="57"/>
                    </a:lnTo>
                    <a:lnTo>
                      <a:pt x="79" y="48"/>
                    </a:lnTo>
                    <a:lnTo>
                      <a:pt x="11" y="0"/>
                    </a:lnTo>
                    <a:lnTo>
                      <a:pt x="14" y="4"/>
                    </a:lnTo>
                    <a:lnTo>
                      <a:pt x="0" y="6"/>
                    </a:lnTo>
                    <a:lnTo>
                      <a:pt x="2" y="8"/>
                    </a:lnTo>
                    <a:lnTo>
                      <a:pt x="3"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49" name="Freeform 757"/>
              <p:cNvSpPr>
                <a:spLocks/>
              </p:cNvSpPr>
              <p:nvPr/>
            </p:nvSpPr>
            <p:spPr bwMode="auto">
              <a:xfrm>
                <a:off x="4867" y="1759"/>
                <a:ext cx="12" cy="42"/>
              </a:xfrm>
              <a:custGeom>
                <a:avLst/>
                <a:gdLst>
                  <a:gd name="T0" fmla="*/ 7 w 36"/>
                  <a:gd name="T1" fmla="*/ 11 h 83"/>
                  <a:gd name="T2" fmla="*/ 0 w 36"/>
                  <a:gd name="T3" fmla="*/ 6 h 83"/>
                  <a:gd name="T4" fmla="*/ 22 w 36"/>
                  <a:gd name="T5" fmla="*/ 83 h 83"/>
                  <a:gd name="T6" fmla="*/ 36 w 36"/>
                  <a:gd name="T7" fmla="*/ 81 h 83"/>
                  <a:gd name="T8" fmla="*/ 13 w 36"/>
                  <a:gd name="T9" fmla="*/ 4 h 83"/>
                  <a:gd name="T10" fmla="*/ 7 w 36"/>
                  <a:gd name="T11" fmla="*/ 0 h 83"/>
                  <a:gd name="T12" fmla="*/ 13 w 36"/>
                  <a:gd name="T13" fmla="*/ 4 h 83"/>
                  <a:gd name="T14" fmla="*/ 12 w 36"/>
                  <a:gd name="T15" fmla="*/ 0 h 83"/>
                  <a:gd name="T16" fmla="*/ 7 w 36"/>
                  <a:gd name="T17" fmla="*/ 0 h 83"/>
                  <a:gd name="T18" fmla="*/ 7 w 36"/>
                  <a:gd name="T19"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83">
                    <a:moveTo>
                      <a:pt x="7" y="11"/>
                    </a:moveTo>
                    <a:lnTo>
                      <a:pt x="0" y="6"/>
                    </a:lnTo>
                    <a:lnTo>
                      <a:pt x="22" y="83"/>
                    </a:lnTo>
                    <a:lnTo>
                      <a:pt x="36" y="81"/>
                    </a:lnTo>
                    <a:lnTo>
                      <a:pt x="13" y="4"/>
                    </a:lnTo>
                    <a:lnTo>
                      <a:pt x="7" y="0"/>
                    </a:lnTo>
                    <a:lnTo>
                      <a:pt x="13" y="4"/>
                    </a:lnTo>
                    <a:lnTo>
                      <a:pt x="12" y="0"/>
                    </a:lnTo>
                    <a:lnTo>
                      <a:pt x="7" y="0"/>
                    </a:lnTo>
                    <a:lnTo>
                      <a:pt x="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50" name="Freeform 758"/>
              <p:cNvSpPr>
                <a:spLocks/>
              </p:cNvSpPr>
              <p:nvPr/>
            </p:nvSpPr>
            <p:spPr bwMode="auto">
              <a:xfrm>
                <a:off x="4861" y="1759"/>
                <a:ext cx="9" cy="5"/>
              </a:xfrm>
              <a:custGeom>
                <a:avLst/>
                <a:gdLst>
                  <a:gd name="T0" fmla="*/ 0 w 25"/>
                  <a:gd name="T1" fmla="*/ 5 h 11"/>
                  <a:gd name="T2" fmla="*/ 6 w 25"/>
                  <a:gd name="T3" fmla="*/ 11 h 11"/>
                  <a:gd name="T4" fmla="*/ 25 w 25"/>
                  <a:gd name="T5" fmla="*/ 11 h 11"/>
                  <a:gd name="T6" fmla="*/ 25 w 25"/>
                  <a:gd name="T7" fmla="*/ 0 h 11"/>
                  <a:gd name="T8" fmla="*/ 6 w 25"/>
                  <a:gd name="T9" fmla="*/ 0 h 11"/>
                  <a:gd name="T10" fmla="*/ 13 w 25"/>
                  <a:gd name="T11" fmla="*/ 5 h 11"/>
                  <a:gd name="T12" fmla="*/ 0 w 25"/>
                  <a:gd name="T13" fmla="*/ 5 h 11"/>
                  <a:gd name="T14" fmla="*/ 1 w 25"/>
                  <a:gd name="T15" fmla="*/ 11 h 11"/>
                  <a:gd name="T16" fmla="*/ 6 w 25"/>
                  <a:gd name="T17" fmla="*/ 11 h 11"/>
                  <a:gd name="T18" fmla="*/ 0 w 25"/>
                  <a:gd name="T1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1">
                    <a:moveTo>
                      <a:pt x="0" y="5"/>
                    </a:moveTo>
                    <a:lnTo>
                      <a:pt x="6" y="11"/>
                    </a:lnTo>
                    <a:lnTo>
                      <a:pt x="25" y="11"/>
                    </a:lnTo>
                    <a:lnTo>
                      <a:pt x="25" y="0"/>
                    </a:lnTo>
                    <a:lnTo>
                      <a:pt x="6" y="0"/>
                    </a:lnTo>
                    <a:lnTo>
                      <a:pt x="13" y="5"/>
                    </a:lnTo>
                    <a:lnTo>
                      <a:pt x="0" y="5"/>
                    </a:lnTo>
                    <a:lnTo>
                      <a:pt x="1" y="11"/>
                    </a:lnTo>
                    <a:lnTo>
                      <a:pt x="6" y="11"/>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51" name="Freeform 759"/>
              <p:cNvSpPr>
                <a:spLocks/>
              </p:cNvSpPr>
              <p:nvPr/>
            </p:nvSpPr>
            <p:spPr bwMode="auto">
              <a:xfrm>
                <a:off x="4859" y="1740"/>
                <a:ext cx="7" cy="22"/>
              </a:xfrm>
              <a:custGeom>
                <a:avLst/>
                <a:gdLst>
                  <a:gd name="T0" fmla="*/ 1 w 21"/>
                  <a:gd name="T1" fmla="*/ 0 h 43"/>
                  <a:gd name="T2" fmla="*/ 0 w 21"/>
                  <a:gd name="T3" fmla="*/ 3 h 43"/>
                  <a:gd name="T4" fmla="*/ 8 w 21"/>
                  <a:gd name="T5" fmla="*/ 43 h 43"/>
                  <a:gd name="T6" fmla="*/ 21 w 21"/>
                  <a:gd name="T7" fmla="*/ 43 h 43"/>
                  <a:gd name="T8" fmla="*/ 13 w 21"/>
                  <a:gd name="T9" fmla="*/ 3 h 43"/>
                  <a:gd name="T10" fmla="*/ 12 w 21"/>
                  <a:gd name="T11" fmla="*/ 5 h 43"/>
                  <a:gd name="T12" fmla="*/ 1 w 21"/>
                  <a:gd name="T13" fmla="*/ 0 h 43"/>
                  <a:gd name="T14" fmla="*/ 0 w 21"/>
                  <a:gd name="T15" fmla="*/ 3 h 43"/>
                  <a:gd name="T16" fmla="*/ 0 w 21"/>
                  <a:gd name="T17" fmla="*/ 3 h 43"/>
                  <a:gd name="T18" fmla="*/ 1 w 21"/>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43">
                    <a:moveTo>
                      <a:pt x="1" y="0"/>
                    </a:moveTo>
                    <a:lnTo>
                      <a:pt x="0" y="3"/>
                    </a:lnTo>
                    <a:lnTo>
                      <a:pt x="8" y="43"/>
                    </a:lnTo>
                    <a:lnTo>
                      <a:pt x="21" y="43"/>
                    </a:lnTo>
                    <a:lnTo>
                      <a:pt x="13" y="3"/>
                    </a:lnTo>
                    <a:lnTo>
                      <a:pt x="12" y="5"/>
                    </a:lnTo>
                    <a:lnTo>
                      <a:pt x="1" y="0"/>
                    </a:lnTo>
                    <a:lnTo>
                      <a:pt x="0" y="3"/>
                    </a:lnTo>
                    <a:lnTo>
                      <a:pt x="0"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52" name="Freeform 760"/>
              <p:cNvSpPr>
                <a:spLocks/>
              </p:cNvSpPr>
              <p:nvPr/>
            </p:nvSpPr>
            <p:spPr bwMode="auto">
              <a:xfrm>
                <a:off x="4859" y="1672"/>
                <a:ext cx="81" cy="70"/>
              </a:xfrm>
              <a:custGeom>
                <a:avLst/>
                <a:gdLst>
                  <a:gd name="T0" fmla="*/ 244 w 244"/>
                  <a:gd name="T1" fmla="*/ 18 h 141"/>
                  <a:gd name="T2" fmla="*/ 244 w 244"/>
                  <a:gd name="T3" fmla="*/ 18 h 141"/>
                  <a:gd name="T4" fmla="*/ 219 w 244"/>
                  <a:gd name="T5" fmla="*/ 6 h 141"/>
                  <a:gd name="T6" fmla="*/ 195 w 244"/>
                  <a:gd name="T7" fmla="*/ 1 h 141"/>
                  <a:gd name="T8" fmla="*/ 174 w 244"/>
                  <a:gd name="T9" fmla="*/ 0 h 141"/>
                  <a:gd name="T10" fmla="*/ 150 w 244"/>
                  <a:gd name="T11" fmla="*/ 4 h 141"/>
                  <a:gd name="T12" fmla="*/ 129 w 244"/>
                  <a:gd name="T13" fmla="*/ 12 h 141"/>
                  <a:gd name="T14" fmla="*/ 108 w 244"/>
                  <a:gd name="T15" fmla="*/ 23 h 141"/>
                  <a:gd name="T16" fmla="*/ 89 w 244"/>
                  <a:gd name="T17" fmla="*/ 35 h 141"/>
                  <a:gd name="T18" fmla="*/ 72 w 244"/>
                  <a:gd name="T19" fmla="*/ 50 h 141"/>
                  <a:gd name="T20" fmla="*/ 55 w 244"/>
                  <a:gd name="T21" fmla="*/ 64 h 141"/>
                  <a:gd name="T22" fmla="*/ 42 w 244"/>
                  <a:gd name="T23" fmla="*/ 79 h 141"/>
                  <a:gd name="T24" fmla="*/ 30 w 244"/>
                  <a:gd name="T25" fmla="*/ 94 h 141"/>
                  <a:gd name="T26" fmla="*/ 20 w 244"/>
                  <a:gd name="T27" fmla="*/ 107 h 141"/>
                  <a:gd name="T28" fmla="*/ 11 w 244"/>
                  <a:gd name="T29" fmla="*/ 119 h 141"/>
                  <a:gd name="T30" fmla="*/ 5 w 244"/>
                  <a:gd name="T31" fmla="*/ 129 h 141"/>
                  <a:gd name="T32" fmla="*/ 1 w 244"/>
                  <a:gd name="T33" fmla="*/ 134 h 141"/>
                  <a:gd name="T34" fmla="*/ 0 w 244"/>
                  <a:gd name="T35" fmla="*/ 136 h 141"/>
                  <a:gd name="T36" fmla="*/ 11 w 244"/>
                  <a:gd name="T37" fmla="*/ 141 h 141"/>
                  <a:gd name="T38" fmla="*/ 12 w 244"/>
                  <a:gd name="T39" fmla="*/ 139 h 141"/>
                  <a:gd name="T40" fmla="*/ 16 w 244"/>
                  <a:gd name="T41" fmla="*/ 133 h 141"/>
                  <a:gd name="T42" fmla="*/ 21 w 244"/>
                  <a:gd name="T43" fmla="*/ 124 h 141"/>
                  <a:gd name="T44" fmla="*/ 30 w 244"/>
                  <a:gd name="T45" fmla="*/ 114 h 141"/>
                  <a:gd name="T46" fmla="*/ 41 w 244"/>
                  <a:gd name="T47" fmla="*/ 100 h 141"/>
                  <a:gd name="T48" fmla="*/ 53 w 244"/>
                  <a:gd name="T49" fmla="*/ 86 h 141"/>
                  <a:gd name="T50" fmla="*/ 66 w 244"/>
                  <a:gd name="T51" fmla="*/ 71 h 141"/>
                  <a:gd name="T52" fmla="*/ 80 w 244"/>
                  <a:gd name="T53" fmla="*/ 56 h 141"/>
                  <a:gd name="T54" fmla="*/ 97 w 244"/>
                  <a:gd name="T55" fmla="*/ 44 h 141"/>
                  <a:gd name="T56" fmla="*/ 116 w 244"/>
                  <a:gd name="T57" fmla="*/ 32 h 141"/>
                  <a:gd name="T58" fmla="*/ 134 w 244"/>
                  <a:gd name="T59" fmla="*/ 21 h 141"/>
                  <a:gd name="T60" fmla="*/ 152 w 244"/>
                  <a:gd name="T61" fmla="*/ 16 h 141"/>
                  <a:gd name="T62" fmla="*/ 174 w 244"/>
                  <a:gd name="T63" fmla="*/ 11 h 141"/>
                  <a:gd name="T64" fmla="*/ 195 w 244"/>
                  <a:gd name="T65" fmla="*/ 12 h 141"/>
                  <a:gd name="T66" fmla="*/ 214 w 244"/>
                  <a:gd name="T67" fmla="*/ 17 h 141"/>
                  <a:gd name="T68" fmla="*/ 237 w 244"/>
                  <a:gd name="T69" fmla="*/ 27 h 141"/>
                  <a:gd name="T70" fmla="*/ 237 w 244"/>
                  <a:gd name="T71" fmla="*/ 27 h 141"/>
                  <a:gd name="T72" fmla="*/ 244 w 244"/>
                  <a:gd name="T73"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 h="141">
                    <a:moveTo>
                      <a:pt x="244" y="18"/>
                    </a:moveTo>
                    <a:lnTo>
                      <a:pt x="244" y="18"/>
                    </a:lnTo>
                    <a:lnTo>
                      <a:pt x="219" y="6"/>
                    </a:lnTo>
                    <a:lnTo>
                      <a:pt x="195" y="1"/>
                    </a:lnTo>
                    <a:lnTo>
                      <a:pt x="174" y="0"/>
                    </a:lnTo>
                    <a:lnTo>
                      <a:pt x="150" y="4"/>
                    </a:lnTo>
                    <a:lnTo>
                      <a:pt x="129" y="12"/>
                    </a:lnTo>
                    <a:lnTo>
                      <a:pt x="108" y="23"/>
                    </a:lnTo>
                    <a:lnTo>
                      <a:pt x="89" y="35"/>
                    </a:lnTo>
                    <a:lnTo>
                      <a:pt x="72" y="50"/>
                    </a:lnTo>
                    <a:lnTo>
                      <a:pt x="55" y="64"/>
                    </a:lnTo>
                    <a:lnTo>
                      <a:pt x="42" y="79"/>
                    </a:lnTo>
                    <a:lnTo>
                      <a:pt x="30" y="94"/>
                    </a:lnTo>
                    <a:lnTo>
                      <a:pt x="20" y="107"/>
                    </a:lnTo>
                    <a:lnTo>
                      <a:pt x="11" y="119"/>
                    </a:lnTo>
                    <a:lnTo>
                      <a:pt x="5" y="129"/>
                    </a:lnTo>
                    <a:lnTo>
                      <a:pt x="1" y="134"/>
                    </a:lnTo>
                    <a:lnTo>
                      <a:pt x="0" y="136"/>
                    </a:lnTo>
                    <a:lnTo>
                      <a:pt x="11" y="141"/>
                    </a:lnTo>
                    <a:lnTo>
                      <a:pt x="12" y="139"/>
                    </a:lnTo>
                    <a:lnTo>
                      <a:pt x="16" y="133"/>
                    </a:lnTo>
                    <a:lnTo>
                      <a:pt x="21" y="124"/>
                    </a:lnTo>
                    <a:lnTo>
                      <a:pt x="30" y="114"/>
                    </a:lnTo>
                    <a:lnTo>
                      <a:pt x="41" y="100"/>
                    </a:lnTo>
                    <a:lnTo>
                      <a:pt x="53" y="86"/>
                    </a:lnTo>
                    <a:lnTo>
                      <a:pt x="66" y="71"/>
                    </a:lnTo>
                    <a:lnTo>
                      <a:pt x="80" y="56"/>
                    </a:lnTo>
                    <a:lnTo>
                      <a:pt x="97" y="44"/>
                    </a:lnTo>
                    <a:lnTo>
                      <a:pt x="116" y="32"/>
                    </a:lnTo>
                    <a:lnTo>
                      <a:pt x="134" y="21"/>
                    </a:lnTo>
                    <a:lnTo>
                      <a:pt x="152" y="16"/>
                    </a:lnTo>
                    <a:lnTo>
                      <a:pt x="174" y="11"/>
                    </a:lnTo>
                    <a:lnTo>
                      <a:pt x="195" y="12"/>
                    </a:lnTo>
                    <a:lnTo>
                      <a:pt x="214" y="17"/>
                    </a:lnTo>
                    <a:lnTo>
                      <a:pt x="237" y="27"/>
                    </a:lnTo>
                    <a:lnTo>
                      <a:pt x="237" y="27"/>
                    </a:lnTo>
                    <a:lnTo>
                      <a:pt x="24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53" name="Freeform 761"/>
              <p:cNvSpPr>
                <a:spLocks/>
              </p:cNvSpPr>
              <p:nvPr/>
            </p:nvSpPr>
            <p:spPr bwMode="auto">
              <a:xfrm>
                <a:off x="4938" y="1681"/>
                <a:ext cx="37" cy="77"/>
              </a:xfrm>
              <a:custGeom>
                <a:avLst/>
                <a:gdLst>
                  <a:gd name="T0" fmla="*/ 107 w 110"/>
                  <a:gd name="T1" fmla="*/ 153 h 153"/>
                  <a:gd name="T2" fmla="*/ 107 w 110"/>
                  <a:gd name="T3" fmla="*/ 153 h 153"/>
                  <a:gd name="T4" fmla="*/ 109 w 110"/>
                  <a:gd name="T5" fmla="*/ 149 h 153"/>
                  <a:gd name="T6" fmla="*/ 110 w 110"/>
                  <a:gd name="T7" fmla="*/ 140 h 153"/>
                  <a:gd name="T8" fmla="*/ 109 w 110"/>
                  <a:gd name="T9" fmla="*/ 125 h 153"/>
                  <a:gd name="T10" fmla="*/ 105 w 110"/>
                  <a:gd name="T11" fmla="*/ 105 h 153"/>
                  <a:gd name="T12" fmla="*/ 94 w 110"/>
                  <a:gd name="T13" fmla="*/ 81 h 153"/>
                  <a:gd name="T14" fmla="*/ 76 w 110"/>
                  <a:gd name="T15" fmla="*/ 55 h 153"/>
                  <a:gd name="T16" fmla="*/ 47 w 110"/>
                  <a:gd name="T17" fmla="*/ 28 h 153"/>
                  <a:gd name="T18" fmla="*/ 7 w 110"/>
                  <a:gd name="T19" fmla="*/ 0 h 153"/>
                  <a:gd name="T20" fmla="*/ 0 w 110"/>
                  <a:gd name="T21" fmla="*/ 9 h 153"/>
                  <a:gd name="T22" fmla="*/ 39 w 110"/>
                  <a:gd name="T23" fmla="*/ 35 h 153"/>
                  <a:gd name="T24" fmla="*/ 65 w 110"/>
                  <a:gd name="T25" fmla="*/ 62 h 153"/>
                  <a:gd name="T26" fmla="*/ 84 w 110"/>
                  <a:gd name="T27" fmla="*/ 86 h 153"/>
                  <a:gd name="T28" fmla="*/ 92 w 110"/>
                  <a:gd name="T29" fmla="*/ 107 h 153"/>
                  <a:gd name="T30" fmla="*/ 95 w 110"/>
                  <a:gd name="T31" fmla="*/ 125 h 153"/>
                  <a:gd name="T32" fmla="*/ 97 w 110"/>
                  <a:gd name="T33" fmla="*/ 140 h 153"/>
                  <a:gd name="T34" fmla="*/ 95 w 110"/>
                  <a:gd name="T35" fmla="*/ 149 h 153"/>
                  <a:gd name="T36" fmla="*/ 94 w 110"/>
                  <a:gd name="T37" fmla="*/ 151 h 153"/>
                  <a:gd name="T38" fmla="*/ 94 w 110"/>
                  <a:gd name="T39" fmla="*/ 151 h 153"/>
                  <a:gd name="T40" fmla="*/ 107 w 110"/>
                  <a:gd name="T41"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53">
                    <a:moveTo>
                      <a:pt x="107" y="153"/>
                    </a:moveTo>
                    <a:lnTo>
                      <a:pt x="107" y="153"/>
                    </a:lnTo>
                    <a:lnTo>
                      <a:pt x="109" y="149"/>
                    </a:lnTo>
                    <a:lnTo>
                      <a:pt x="110" y="140"/>
                    </a:lnTo>
                    <a:lnTo>
                      <a:pt x="109" y="125"/>
                    </a:lnTo>
                    <a:lnTo>
                      <a:pt x="105" y="105"/>
                    </a:lnTo>
                    <a:lnTo>
                      <a:pt x="94" y="81"/>
                    </a:lnTo>
                    <a:lnTo>
                      <a:pt x="76" y="55"/>
                    </a:lnTo>
                    <a:lnTo>
                      <a:pt x="47" y="28"/>
                    </a:lnTo>
                    <a:lnTo>
                      <a:pt x="7" y="0"/>
                    </a:lnTo>
                    <a:lnTo>
                      <a:pt x="0" y="9"/>
                    </a:lnTo>
                    <a:lnTo>
                      <a:pt x="39" y="35"/>
                    </a:lnTo>
                    <a:lnTo>
                      <a:pt x="65" y="62"/>
                    </a:lnTo>
                    <a:lnTo>
                      <a:pt x="84" y="86"/>
                    </a:lnTo>
                    <a:lnTo>
                      <a:pt x="92" y="107"/>
                    </a:lnTo>
                    <a:lnTo>
                      <a:pt x="95" y="125"/>
                    </a:lnTo>
                    <a:lnTo>
                      <a:pt x="97" y="140"/>
                    </a:lnTo>
                    <a:lnTo>
                      <a:pt x="95" y="149"/>
                    </a:lnTo>
                    <a:lnTo>
                      <a:pt x="94" y="151"/>
                    </a:lnTo>
                    <a:lnTo>
                      <a:pt x="94" y="151"/>
                    </a:lnTo>
                    <a:lnTo>
                      <a:pt x="107"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54" name="Freeform 762"/>
              <p:cNvSpPr>
                <a:spLocks/>
              </p:cNvSpPr>
              <p:nvPr/>
            </p:nvSpPr>
            <p:spPr bwMode="auto">
              <a:xfrm>
                <a:off x="4898" y="1757"/>
                <a:ext cx="76" cy="70"/>
              </a:xfrm>
              <a:custGeom>
                <a:avLst/>
                <a:gdLst>
                  <a:gd name="T0" fmla="*/ 0 w 226"/>
                  <a:gd name="T1" fmla="*/ 139 h 141"/>
                  <a:gd name="T2" fmla="*/ 4 w 226"/>
                  <a:gd name="T3" fmla="*/ 140 h 141"/>
                  <a:gd name="T4" fmla="*/ 34 w 226"/>
                  <a:gd name="T5" fmla="*/ 141 h 141"/>
                  <a:gd name="T6" fmla="*/ 62 w 226"/>
                  <a:gd name="T7" fmla="*/ 140 h 141"/>
                  <a:gd name="T8" fmla="*/ 87 w 226"/>
                  <a:gd name="T9" fmla="*/ 134 h 141"/>
                  <a:gd name="T10" fmla="*/ 111 w 226"/>
                  <a:gd name="T11" fmla="*/ 126 h 141"/>
                  <a:gd name="T12" fmla="*/ 132 w 226"/>
                  <a:gd name="T13" fmla="*/ 116 h 141"/>
                  <a:gd name="T14" fmla="*/ 150 w 226"/>
                  <a:gd name="T15" fmla="*/ 105 h 141"/>
                  <a:gd name="T16" fmla="*/ 165 w 226"/>
                  <a:gd name="T17" fmla="*/ 91 h 141"/>
                  <a:gd name="T18" fmla="*/ 180 w 226"/>
                  <a:gd name="T19" fmla="*/ 78 h 141"/>
                  <a:gd name="T20" fmla="*/ 191 w 226"/>
                  <a:gd name="T21" fmla="*/ 64 h 141"/>
                  <a:gd name="T22" fmla="*/ 201 w 226"/>
                  <a:gd name="T23" fmla="*/ 51 h 141"/>
                  <a:gd name="T24" fmla="*/ 209 w 226"/>
                  <a:gd name="T25" fmla="*/ 38 h 141"/>
                  <a:gd name="T26" fmla="*/ 216 w 226"/>
                  <a:gd name="T27" fmla="*/ 27 h 141"/>
                  <a:gd name="T28" fmla="*/ 221 w 226"/>
                  <a:gd name="T29" fmla="*/ 17 h 141"/>
                  <a:gd name="T30" fmla="*/ 224 w 226"/>
                  <a:gd name="T31" fmla="*/ 10 h 141"/>
                  <a:gd name="T32" fmla="*/ 226 w 226"/>
                  <a:gd name="T33" fmla="*/ 5 h 141"/>
                  <a:gd name="T34" fmla="*/ 226 w 226"/>
                  <a:gd name="T35" fmla="*/ 2 h 141"/>
                  <a:gd name="T36" fmla="*/ 213 w 226"/>
                  <a:gd name="T37" fmla="*/ 0 h 141"/>
                  <a:gd name="T38" fmla="*/ 213 w 226"/>
                  <a:gd name="T39" fmla="*/ 2 h 141"/>
                  <a:gd name="T40" fmla="*/ 211 w 226"/>
                  <a:gd name="T41" fmla="*/ 6 h 141"/>
                  <a:gd name="T42" fmla="*/ 208 w 226"/>
                  <a:gd name="T43" fmla="*/ 13 h 141"/>
                  <a:gd name="T44" fmla="*/ 203 w 226"/>
                  <a:gd name="T45" fmla="*/ 23 h 141"/>
                  <a:gd name="T46" fmla="*/ 199 w 226"/>
                  <a:gd name="T47" fmla="*/ 34 h 141"/>
                  <a:gd name="T48" fmla="*/ 191 w 226"/>
                  <a:gd name="T49" fmla="*/ 46 h 141"/>
                  <a:gd name="T50" fmla="*/ 180 w 226"/>
                  <a:gd name="T51" fmla="*/ 58 h 141"/>
                  <a:gd name="T52" fmla="*/ 170 w 226"/>
                  <a:gd name="T53" fmla="*/ 71 h 141"/>
                  <a:gd name="T54" fmla="*/ 157 w 226"/>
                  <a:gd name="T55" fmla="*/ 85 h 141"/>
                  <a:gd name="T56" fmla="*/ 142 w 226"/>
                  <a:gd name="T57" fmla="*/ 96 h 141"/>
                  <a:gd name="T58" fmla="*/ 124 w 226"/>
                  <a:gd name="T59" fmla="*/ 107 h 141"/>
                  <a:gd name="T60" fmla="*/ 105 w 226"/>
                  <a:gd name="T61" fmla="*/ 117 h 141"/>
                  <a:gd name="T62" fmla="*/ 84 w 226"/>
                  <a:gd name="T63" fmla="*/ 123 h 141"/>
                  <a:gd name="T64" fmla="*/ 62 w 226"/>
                  <a:gd name="T65" fmla="*/ 129 h 141"/>
                  <a:gd name="T66" fmla="*/ 34 w 226"/>
                  <a:gd name="T67" fmla="*/ 130 h 141"/>
                  <a:gd name="T68" fmla="*/ 4 w 226"/>
                  <a:gd name="T69" fmla="*/ 129 h 141"/>
                  <a:gd name="T70" fmla="*/ 8 w 226"/>
                  <a:gd name="T71" fmla="*/ 130 h 141"/>
                  <a:gd name="T72" fmla="*/ 0 w 226"/>
                  <a:gd name="T73" fmla="*/ 13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141">
                    <a:moveTo>
                      <a:pt x="0" y="139"/>
                    </a:moveTo>
                    <a:lnTo>
                      <a:pt x="4" y="140"/>
                    </a:lnTo>
                    <a:lnTo>
                      <a:pt x="34" y="141"/>
                    </a:lnTo>
                    <a:lnTo>
                      <a:pt x="62" y="140"/>
                    </a:lnTo>
                    <a:lnTo>
                      <a:pt x="87" y="134"/>
                    </a:lnTo>
                    <a:lnTo>
                      <a:pt x="111" y="126"/>
                    </a:lnTo>
                    <a:lnTo>
                      <a:pt x="132" y="116"/>
                    </a:lnTo>
                    <a:lnTo>
                      <a:pt x="150" y="105"/>
                    </a:lnTo>
                    <a:lnTo>
                      <a:pt x="165" y="91"/>
                    </a:lnTo>
                    <a:lnTo>
                      <a:pt x="180" y="78"/>
                    </a:lnTo>
                    <a:lnTo>
                      <a:pt x="191" y="64"/>
                    </a:lnTo>
                    <a:lnTo>
                      <a:pt x="201" y="51"/>
                    </a:lnTo>
                    <a:lnTo>
                      <a:pt x="209" y="38"/>
                    </a:lnTo>
                    <a:lnTo>
                      <a:pt x="216" y="27"/>
                    </a:lnTo>
                    <a:lnTo>
                      <a:pt x="221" y="17"/>
                    </a:lnTo>
                    <a:lnTo>
                      <a:pt x="224" y="10"/>
                    </a:lnTo>
                    <a:lnTo>
                      <a:pt x="226" y="5"/>
                    </a:lnTo>
                    <a:lnTo>
                      <a:pt x="226" y="2"/>
                    </a:lnTo>
                    <a:lnTo>
                      <a:pt x="213" y="0"/>
                    </a:lnTo>
                    <a:lnTo>
                      <a:pt x="213" y="2"/>
                    </a:lnTo>
                    <a:lnTo>
                      <a:pt x="211" y="6"/>
                    </a:lnTo>
                    <a:lnTo>
                      <a:pt x="208" y="13"/>
                    </a:lnTo>
                    <a:lnTo>
                      <a:pt x="203" y="23"/>
                    </a:lnTo>
                    <a:lnTo>
                      <a:pt x="199" y="34"/>
                    </a:lnTo>
                    <a:lnTo>
                      <a:pt x="191" y="46"/>
                    </a:lnTo>
                    <a:lnTo>
                      <a:pt x="180" y="58"/>
                    </a:lnTo>
                    <a:lnTo>
                      <a:pt x="170" y="71"/>
                    </a:lnTo>
                    <a:lnTo>
                      <a:pt x="157" y="85"/>
                    </a:lnTo>
                    <a:lnTo>
                      <a:pt x="142" y="96"/>
                    </a:lnTo>
                    <a:lnTo>
                      <a:pt x="124" y="107"/>
                    </a:lnTo>
                    <a:lnTo>
                      <a:pt x="105" y="117"/>
                    </a:lnTo>
                    <a:lnTo>
                      <a:pt x="84" y="123"/>
                    </a:lnTo>
                    <a:lnTo>
                      <a:pt x="62" y="129"/>
                    </a:lnTo>
                    <a:lnTo>
                      <a:pt x="34" y="130"/>
                    </a:lnTo>
                    <a:lnTo>
                      <a:pt x="4" y="129"/>
                    </a:lnTo>
                    <a:lnTo>
                      <a:pt x="8" y="130"/>
                    </a:lnTo>
                    <a:lnTo>
                      <a:pt x="0"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55" name="Freeform 763"/>
              <p:cNvSpPr>
                <a:spLocks/>
              </p:cNvSpPr>
              <p:nvPr/>
            </p:nvSpPr>
            <p:spPr bwMode="auto">
              <a:xfrm>
                <a:off x="4874" y="1652"/>
                <a:ext cx="137" cy="198"/>
              </a:xfrm>
              <a:custGeom>
                <a:avLst/>
                <a:gdLst>
                  <a:gd name="T0" fmla="*/ 71 w 410"/>
                  <a:gd name="T1" fmla="*/ 290 h 394"/>
                  <a:gd name="T2" fmla="*/ 102 w 410"/>
                  <a:gd name="T3" fmla="*/ 304 h 394"/>
                  <a:gd name="T4" fmla="*/ 131 w 410"/>
                  <a:gd name="T5" fmla="*/ 315 h 394"/>
                  <a:gd name="T6" fmla="*/ 156 w 410"/>
                  <a:gd name="T7" fmla="*/ 315 h 394"/>
                  <a:gd name="T8" fmla="*/ 182 w 410"/>
                  <a:gd name="T9" fmla="*/ 293 h 394"/>
                  <a:gd name="T10" fmla="*/ 196 w 410"/>
                  <a:gd name="T11" fmla="*/ 263 h 394"/>
                  <a:gd name="T12" fmla="*/ 190 w 410"/>
                  <a:gd name="T13" fmla="*/ 239 h 394"/>
                  <a:gd name="T14" fmla="*/ 171 w 410"/>
                  <a:gd name="T15" fmla="*/ 216 h 394"/>
                  <a:gd name="T16" fmla="*/ 143 w 410"/>
                  <a:gd name="T17" fmla="*/ 196 h 394"/>
                  <a:gd name="T18" fmla="*/ 110 w 410"/>
                  <a:gd name="T19" fmla="*/ 175 h 394"/>
                  <a:gd name="T20" fmla="*/ 77 w 410"/>
                  <a:gd name="T21" fmla="*/ 154 h 394"/>
                  <a:gd name="T22" fmla="*/ 48 w 410"/>
                  <a:gd name="T23" fmla="*/ 129 h 394"/>
                  <a:gd name="T24" fmla="*/ 63 w 410"/>
                  <a:gd name="T25" fmla="*/ 105 h 394"/>
                  <a:gd name="T26" fmla="*/ 105 w 410"/>
                  <a:gd name="T27" fmla="*/ 81 h 394"/>
                  <a:gd name="T28" fmla="*/ 142 w 410"/>
                  <a:gd name="T29" fmla="*/ 49 h 394"/>
                  <a:gd name="T30" fmla="*/ 176 w 410"/>
                  <a:gd name="T31" fmla="*/ 16 h 394"/>
                  <a:gd name="T32" fmla="*/ 205 w 410"/>
                  <a:gd name="T33" fmla="*/ 11 h 394"/>
                  <a:gd name="T34" fmla="*/ 230 w 410"/>
                  <a:gd name="T35" fmla="*/ 32 h 394"/>
                  <a:gd name="T36" fmla="*/ 257 w 410"/>
                  <a:gd name="T37" fmla="*/ 54 h 394"/>
                  <a:gd name="T38" fmla="*/ 285 w 410"/>
                  <a:gd name="T39" fmla="*/ 74 h 394"/>
                  <a:gd name="T40" fmla="*/ 314 w 410"/>
                  <a:gd name="T41" fmla="*/ 94 h 394"/>
                  <a:gd name="T42" fmla="*/ 343 w 410"/>
                  <a:gd name="T43" fmla="*/ 113 h 394"/>
                  <a:gd name="T44" fmla="*/ 370 w 410"/>
                  <a:gd name="T45" fmla="*/ 134 h 394"/>
                  <a:gd name="T46" fmla="*/ 397 w 410"/>
                  <a:gd name="T47" fmla="*/ 154 h 394"/>
                  <a:gd name="T48" fmla="*/ 391 w 410"/>
                  <a:gd name="T49" fmla="*/ 170 h 394"/>
                  <a:gd name="T50" fmla="*/ 365 w 410"/>
                  <a:gd name="T51" fmla="*/ 187 h 394"/>
                  <a:gd name="T52" fmla="*/ 348 w 410"/>
                  <a:gd name="T53" fmla="*/ 208 h 394"/>
                  <a:gd name="T54" fmla="*/ 332 w 410"/>
                  <a:gd name="T55" fmla="*/ 233 h 394"/>
                  <a:gd name="T56" fmla="*/ 303 w 410"/>
                  <a:gd name="T57" fmla="*/ 266 h 394"/>
                  <a:gd name="T58" fmla="*/ 265 w 410"/>
                  <a:gd name="T59" fmla="*/ 305 h 394"/>
                  <a:gd name="T60" fmla="*/ 228 w 410"/>
                  <a:gd name="T61" fmla="*/ 340 h 394"/>
                  <a:gd name="T62" fmla="*/ 188 w 410"/>
                  <a:gd name="T63" fmla="*/ 372 h 394"/>
                  <a:gd name="T64" fmla="*/ 144 w 410"/>
                  <a:gd name="T65" fmla="*/ 394 h 394"/>
                  <a:gd name="T66" fmla="*/ 98 w 410"/>
                  <a:gd name="T67" fmla="*/ 387 h 394"/>
                  <a:gd name="T68" fmla="*/ 51 w 410"/>
                  <a:gd name="T69" fmla="*/ 360 h 394"/>
                  <a:gd name="T70" fmla="*/ 13 w 410"/>
                  <a:gd name="T71" fmla="*/ 321 h 394"/>
                  <a:gd name="T72" fmla="*/ 6 w 410"/>
                  <a:gd name="T73" fmla="*/ 297 h 394"/>
                  <a:gd name="T74" fmla="*/ 22 w 410"/>
                  <a:gd name="T75" fmla="*/ 292 h 394"/>
                  <a:gd name="T76" fmla="*/ 37 w 410"/>
                  <a:gd name="T77" fmla="*/ 287 h 394"/>
                  <a:gd name="T78" fmla="*/ 50 w 410"/>
                  <a:gd name="T79" fmla="*/ 2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 h="394">
                    <a:moveTo>
                      <a:pt x="56" y="286"/>
                    </a:moveTo>
                    <a:lnTo>
                      <a:pt x="71" y="290"/>
                    </a:lnTo>
                    <a:lnTo>
                      <a:pt x="86" y="297"/>
                    </a:lnTo>
                    <a:lnTo>
                      <a:pt x="102" y="304"/>
                    </a:lnTo>
                    <a:lnTo>
                      <a:pt x="118" y="310"/>
                    </a:lnTo>
                    <a:lnTo>
                      <a:pt x="131" y="315"/>
                    </a:lnTo>
                    <a:lnTo>
                      <a:pt x="146" y="316"/>
                    </a:lnTo>
                    <a:lnTo>
                      <a:pt x="156" y="315"/>
                    </a:lnTo>
                    <a:lnTo>
                      <a:pt x="167" y="310"/>
                    </a:lnTo>
                    <a:lnTo>
                      <a:pt x="182" y="293"/>
                    </a:lnTo>
                    <a:lnTo>
                      <a:pt x="192" y="278"/>
                    </a:lnTo>
                    <a:lnTo>
                      <a:pt x="196" y="263"/>
                    </a:lnTo>
                    <a:lnTo>
                      <a:pt x="194" y="251"/>
                    </a:lnTo>
                    <a:lnTo>
                      <a:pt x="190" y="239"/>
                    </a:lnTo>
                    <a:lnTo>
                      <a:pt x="182" y="227"/>
                    </a:lnTo>
                    <a:lnTo>
                      <a:pt x="171" y="216"/>
                    </a:lnTo>
                    <a:lnTo>
                      <a:pt x="157" y="206"/>
                    </a:lnTo>
                    <a:lnTo>
                      <a:pt x="143" y="196"/>
                    </a:lnTo>
                    <a:lnTo>
                      <a:pt x="127" y="186"/>
                    </a:lnTo>
                    <a:lnTo>
                      <a:pt x="110" y="175"/>
                    </a:lnTo>
                    <a:lnTo>
                      <a:pt x="93" y="164"/>
                    </a:lnTo>
                    <a:lnTo>
                      <a:pt x="77" y="154"/>
                    </a:lnTo>
                    <a:lnTo>
                      <a:pt x="62" y="142"/>
                    </a:lnTo>
                    <a:lnTo>
                      <a:pt x="48" y="129"/>
                    </a:lnTo>
                    <a:lnTo>
                      <a:pt x="38" y="116"/>
                    </a:lnTo>
                    <a:lnTo>
                      <a:pt x="63" y="105"/>
                    </a:lnTo>
                    <a:lnTo>
                      <a:pt x="84" y="94"/>
                    </a:lnTo>
                    <a:lnTo>
                      <a:pt x="105" y="81"/>
                    </a:lnTo>
                    <a:lnTo>
                      <a:pt x="123" y="66"/>
                    </a:lnTo>
                    <a:lnTo>
                      <a:pt x="142" y="49"/>
                    </a:lnTo>
                    <a:lnTo>
                      <a:pt x="159" y="33"/>
                    </a:lnTo>
                    <a:lnTo>
                      <a:pt x="176" y="16"/>
                    </a:lnTo>
                    <a:lnTo>
                      <a:pt x="193" y="0"/>
                    </a:lnTo>
                    <a:lnTo>
                      <a:pt x="205" y="11"/>
                    </a:lnTo>
                    <a:lnTo>
                      <a:pt x="217" y="22"/>
                    </a:lnTo>
                    <a:lnTo>
                      <a:pt x="230" y="32"/>
                    </a:lnTo>
                    <a:lnTo>
                      <a:pt x="243" y="43"/>
                    </a:lnTo>
                    <a:lnTo>
                      <a:pt x="257" y="54"/>
                    </a:lnTo>
                    <a:lnTo>
                      <a:pt x="270" y="64"/>
                    </a:lnTo>
                    <a:lnTo>
                      <a:pt x="285" y="74"/>
                    </a:lnTo>
                    <a:lnTo>
                      <a:pt x="299" y="84"/>
                    </a:lnTo>
                    <a:lnTo>
                      <a:pt x="314" y="94"/>
                    </a:lnTo>
                    <a:lnTo>
                      <a:pt x="328" y="104"/>
                    </a:lnTo>
                    <a:lnTo>
                      <a:pt x="343" y="113"/>
                    </a:lnTo>
                    <a:lnTo>
                      <a:pt x="356" y="124"/>
                    </a:lnTo>
                    <a:lnTo>
                      <a:pt x="370" y="134"/>
                    </a:lnTo>
                    <a:lnTo>
                      <a:pt x="383" y="144"/>
                    </a:lnTo>
                    <a:lnTo>
                      <a:pt x="397" y="154"/>
                    </a:lnTo>
                    <a:lnTo>
                      <a:pt x="410" y="164"/>
                    </a:lnTo>
                    <a:lnTo>
                      <a:pt x="391" y="170"/>
                    </a:lnTo>
                    <a:lnTo>
                      <a:pt x="377" y="177"/>
                    </a:lnTo>
                    <a:lnTo>
                      <a:pt x="365" y="187"/>
                    </a:lnTo>
                    <a:lnTo>
                      <a:pt x="356" y="197"/>
                    </a:lnTo>
                    <a:lnTo>
                      <a:pt x="348" y="208"/>
                    </a:lnTo>
                    <a:lnTo>
                      <a:pt x="340" y="221"/>
                    </a:lnTo>
                    <a:lnTo>
                      <a:pt x="332" y="233"/>
                    </a:lnTo>
                    <a:lnTo>
                      <a:pt x="323" y="244"/>
                    </a:lnTo>
                    <a:lnTo>
                      <a:pt x="303" y="266"/>
                    </a:lnTo>
                    <a:lnTo>
                      <a:pt x="284" y="287"/>
                    </a:lnTo>
                    <a:lnTo>
                      <a:pt x="265" y="305"/>
                    </a:lnTo>
                    <a:lnTo>
                      <a:pt x="248" y="323"/>
                    </a:lnTo>
                    <a:lnTo>
                      <a:pt x="228" y="340"/>
                    </a:lnTo>
                    <a:lnTo>
                      <a:pt x="209" y="357"/>
                    </a:lnTo>
                    <a:lnTo>
                      <a:pt x="188" y="372"/>
                    </a:lnTo>
                    <a:lnTo>
                      <a:pt x="164" y="387"/>
                    </a:lnTo>
                    <a:lnTo>
                      <a:pt x="144" y="394"/>
                    </a:lnTo>
                    <a:lnTo>
                      <a:pt x="122" y="394"/>
                    </a:lnTo>
                    <a:lnTo>
                      <a:pt x="98" y="387"/>
                    </a:lnTo>
                    <a:lnTo>
                      <a:pt x="75" y="376"/>
                    </a:lnTo>
                    <a:lnTo>
                      <a:pt x="51" y="360"/>
                    </a:lnTo>
                    <a:lnTo>
                      <a:pt x="30" y="341"/>
                    </a:lnTo>
                    <a:lnTo>
                      <a:pt x="13" y="321"/>
                    </a:lnTo>
                    <a:lnTo>
                      <a:pt x="0" y="299"/>
                    </a:lnTo>
                    <a:lnTo>
                      <a:pt x="6" y="297"/>
                    </a:lnTo>
                    <a:lnTo>
                      <a:pt x="14" y="294"/>
                    </a:lnTo>
                    <a:lnTo>
                      <a:pt x="22" y="292"/>
                    </a:lnTo>
                    <a:lnTo>
                      <a:pt x="29" y="289"/>
                    </a:lnTo>
                    <a:lnTo>
                      <a:pt x="37" y="287"/>
                    </a:lnTo>
                    <a:lnTo>
                      <a:pt x="43" y="285"/>
                    </a:lnTo>
                    <a:lnTo>
                      <a:pt x="50" y="285"/>
                    </a:lnTo>
                    <a:lnTo>
                      <a:pt x="56" y="28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56" name="Freeform 764"/>
              <p:cNvSpPr>
                <a:spLocks/>
              </p:cNvSpPr>
              <p:nvPr/>
            </p:nvSpPr>
            <p:spPr bwMode="auto">
              <a:xfrm>
                <a:off x="4892" y="1793"/>
                <a:ext cx="39" cy="21"/>
              </a:xfrm>
              <a:custGeom>
                <a:avLst/>
                <a:gdLst>
                  <a:gd name="T0" fmla="*/ 106 w 117"/>
                  <a:gd name="T1" fmla="*/ 26 h 42"/>
                  <a:gd name="T2" fmla="*/ 106 w 117"/>
                  <a:gd name="T3" fmla="*/ 26 h 42"/>
                  <a:gd name="T4" fmla="*/ 100 w 117"/>
                  <a:gd name="T5" fmla="*/ 30 h 42"/>
                  <a:gd name="T6" fmla="*/ 91 w 117"/>
                  <a:gd name="T7" fmla="*/ 31 h 42"/>
                  <a:gd name="T8" fmla="*/ 77 w 117"/>
                  <a:gd name="T9" fmla="*/ 30 h 42"/>
                  <a:gd name="T10" fmla="*/ 66 w 117"/>
                  <a:gd name="T11" fmla="*/ 25 h 42"/>
                  <a:gd name="T12" fmla="*/ 50 w 117"/>
                  <a:gd name="T13" fmla="*/ 19 h 42"/>
                  <a:gd name="T14" fmla="*/ 34 w 117"/>
                  <a:gd name="T15" fmla="*/ 13 h 42"/>
                  <a:gd name="T16" fmla="*/ 18 w 117"/>
                  <a:gd name="T17" fmla="*/ 5 h 42"/>
                  <a:gd name="T18" fmla="*/ 3 w 117"/>
                  <a:gd name="T19" fmla="*/ 0 h 42"/>
                  <a:gd name="T20" fmla="*/ 0 w 117"/>
                  <a:gd name="T21" fmla="*/ 12 h 42"/>
                  <a:gd name="T22" fmla="*/ 13 w 117"/>
                  <a:gd name="T23" fmla="*/ 16 h 42"/>
                  <a:gd name="T24" fmla="*/ 29 w 117"/>
                  <a:gd name="T25" fmla="*/ 22 h 42"/>
                  <a:gd name="T26" fmla="*/ 45 w 117"/>
                  <a:gd name="T27" fmla="*/ 28 h 42"/>
                  <a:gd name="T28" fmla="*/ 60 w 117"/>
                  <a:gd name="T29" fmla="*/ 34 h 42"/>
                  <a:gd name="T30" fmla="*/ 75 w 117"/>
                  <a:gd name="T31" fmla="*/ 41 h 42"/>
                  <a:gd name="T32" fmla="*/ 91 w 117"/>
                  <a:gd name="T33" fmla="*/ 42 h 42"/>
                  <a:gd name="T34" fmla="*/ 102 w 117"/>
                  <a:gd name="T35" fmla="*/ 41 h 42"/>
                  <a:gd name="T36" fmla="*/ 117 w 117"/>
                  <a:gd name="T37" fmla="*/ 33 h 42"/>
                  <a:gd name="T38" fmla="*/ 117 w 117"/>
                  <a:gd name="T39" fmla="*/ 33 h 42"/>
                  <a:gd name="T40" fmla="*/ 106 w 117"/>
                  <a:gd name="T41"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42">
                    <a:moveTo>
                      <a:pt x="106" y="26"/>
                    </a:moveTo>
                    <a:lnTo>
                      <a:pt x="106" y="26"/>
                    </a:lnTo>
                    <a:lnTo>
                      <a:pt x="100" y="30"/>
                    </a:lnTo>
                    <a:lnTo>
                      <a:pt x="91" y="31"/>
                    </a:lnTo>
                    <a:lnTo>
                      <a:pt x="77" y="30"/>
                    </a:lnTo>
                    <a:lnTo>
                      <a:pt x="66" y="25"/>
                    </a:lnTo>
                    <a:lnTo>
                      <a:pt x="50" y="19"/>
                    </a:lnTo>
                    <a:lnTo>
                      <a:pt x="34" y="13"/>
                    </a:lnTo>
                    <a:lnTo>
                      <a:pt x="18" y="5"/>
                    </a:lnTo>
                    <a:lnTo>
                      <a:pt x="3" y="0"/>
                    </a:lnTo>
                    <a:lnTo>
                      <a:pt x="0" y="12"/>
                    </a:lnTo>
                    <a:lnTo>
                      <a:pt x="13" y="16"/>
                    </a:lnTo>
                    <a:lnTo>
                      <a:pt x="29" y="22"/>
                    </a:lnTo>
                    <a:lnTo>
                      <a:pt x="45" y="28"/>
                    </a:lnTo>
                    <a:lnTo>
                      <a:pt x="60" y="34"/>
                    </a:lnTo>
                    <a:lnTo>
                      <a:pt x="75" y="41"/>
                    </a:lnTo>
                    <a:lnTo>
                      <a:pt x="91" y="42"/>
                    </a:lnTo>
                    <a:lnTo>
                      <a:pt x="102" y="41"/>
                    </a:lnTo>
                    <a:lnTo>
                      <a:pt x="117" y="33"/>
                    </a:lnTo>
                    <a:lnTo>
                      <a:pt x="117" y="33"/>
                    </a:lnTo>
                    <a:lnTo>
                      <a:pt x="10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57" name="Freeform 765"/>
              <p:cNvSpPr>
                <a:spLocks/>
              </p:cNvSpPr>
              <p:nvPr/>
            </p:nvSpPr>
            <p:spPr bwMode="auto">
              <a:xfrm>
                <a:off x="4884" y="1708"/>
                <a:ext cx="57" cy="101"/>
              </a:xfrm>
              <a:custGeom>
                <a:avLst/>
                <a:gdLst>
                  <a:gd name="T0" fmla="*/ 8 w 173"/>
                  <a:gd name="T1" fmla="*/ 0 h 203"/>
                  <a:gd name="T2" fmla="*/ 4 w 173"/>
                  <a:gd name="T3" fmla="*/ 8 h 203"/>
                  <a:gd name="T4" fmla="*/ 14 w 173"/>
                  <a:gd name="T5" fmla="*/ 23 h 203"/>
                  <a:gd name="T6" fmla="*/ 29 w 173"/>
                  <a:gd name="T7" fmla="*/ 35 h 203"/>
                  <a:gd name="T8" fmla="*/ 44 w 173"/>
                  <a:gd name="T9" fmla="*/ 48 h 203"/>
                  <a:gd name="T10" fmla="*/ 60 w 173"/>
                  <a:gd name="T11" fmla="*/ 59 h 203"/>
                  <a:gd name="T12" fmla="*/ 77 w 173"/>
                  <a:gd name="T13" fmla="*/ 70 h 203"/>
                  <a:gd name="T14" fmla="*/ 94 w 173"/>
                  <a:gd name="T15" fmla="*/ 80 h 203"/>
                  <a:gd name="T16" fmla="*/ 110 w 173"/>
                  <a:gd name="T17" fmla="*/ 90 h 203"/>
                  <a:gd name="T18" fmla="*/ 124 w 173"/>
                  <a:gd name="T19" fmla="*/ 100 h 203"/>
                  <a:gd name="T20" fmla="*/ 138 w 173"/>
                  <a:gd name="T21" fmla="*/ 109 h 203"/>
                  <a:gd name="T22" fmla="*/ 148 w 173"/>
                  <a:gd name="T23" fmla="*/ 121 h 203"/>
                  <a:gd name="T24" fmla="*/ 155 w 173"/>
                  <a:gd name="T25" fmla="*/ 131 h 203"/>
                  <a:gd name="T26" fmla="*/ 159 w 173"/>
                  <a:gd name="T27" fmla="*/ 141 h 203"/>
                  <a:gd name="T28" fmla="*/ 160 w 173"/>
                  <a:gd name="T29" fmla="*/ 153 h 203"/>
                  <a:gd name="T30" fmla="*/ 156 w 173"/>
                  <a:gd name="T31" fmla="*/ 167 h 203"/>
                  <a:gd name="T32" fmla="*/ 148 w 173"/>
                  <a:gd name="T33" fmla="*/ 179 h 203"/>
                  <a:gd name="T34" fmla="*/ 132 w 173"/>
                  <a:gd name="T35" fmla="*/ 196 h 203"/>
                  <a:gd name="T36" fmla="*/ 143 w 173"/>
                  <a:gd name="T37" fmla="*/ 203 h 203"/>
                  <a:gd name="T38" fmla="*/ 159 w 173"/>
                  <a:gd name="T39" fmla="*/ 186 h 203"/>
                  <a:gd name="T40" fmla="*/ 169 w 173"/>
                  <a:gd name="T41" fmla="*/ 169 h 203"/>
                  <a:gd name="T42" fmla="*/ 173 w 173"/>
                  <a:gd name="T43" fmla="*/ 153 h 203"/>
                  <a:gd name="T44" fmla="*/ 172 w 173"/>
                  <a:gd name="T45" fmla="*/ 141 h 203"/>
                  <a:gd name="T46" fmla="*/ 168 w 173"/>
                  <a:gd name="T47" fmla="*/ 126 h 203"/>
                  <a:gd name="T48" fmla="*/ 159 w 173"/>
                  <a:gd name="T49" fmla="*/ 114 h 203"/>
                  <a:gd name="T50" fmla="*/ 145 w 173"/>
                  <a:gd name="T51" fmla="*/ 103 h 203"/>
                  <a:gd name="T52" fmla="*/ 132 w 173"/>
                  <a:gd name="T53" fmla="*/ 91 h 203"/>
                  <a:gd name="T54" fmla="*/ 118 w 173"/>
                  <a:gd name="T55" fmla="*/ 81 h 203"/>
                  <a:gd name="T56" fmla="*/ 102 w 173"/>
                  <a:gd name="T57" fmla="*/ 71 h 203"/>
                  <a:gd name="T58" fmla="*/ 85 w 173"/>
                  <a:gd name="T59" fmla="*/ 61 h 203"/>
                  <a:gd name="T60" fmla="*/ 68 w 173"/>
                  <a:gd name="T61" fmla="*/ 50 h 203"/>
                  <a:gd name="T62" fmla="*/ 52 w 173"/>
                  <a:gd name="T63" fmla="*/ 39 h 203"/>
                  <a:gd name="T64" fmla="*/ 36 w 173"/>
                  <a:gd name="T65" fmla="*/ 28 h 203"/>
                  <a:gd name="T66" fmla="*/ 25 w 173"/>
                  <a:gd name="T67" fmla="*/ 16 h 203"/>
                  <a:gd name="T68" fmla="*/ 14 w 173"/>
                  <a:gd name="T69" fmla="*/ 3 h 203"/>
                  <a:gd name="T70" fmla="*/ 10 w 173"/>
                  <a:gd name="T71" fmla="*/ 11 h 203"/>
                  <a:gd name="T72" fmla="*/ 8 w 173"/>
                  <a:gd name="T73" fmla="*/ 0 h 203"/>
                  <a:gd name="T74" fmla="*/ 0 w 173"/>
                  <a:gd name="T75" fmla="*/ 3 h 203"/>
                  <a:gd name="T76" fmla="*/ 4 w 173"/>
                  <a:gd name="T77" fmla="*/ 8 h 203"/>
                  <a:gd name="T78" fmla="*/ 8 w 173"/>
                  <a:gd name="T7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03">
                    <a:moveTo>
                      <a:pt x="8" y="0"/>
                    </a:moveTo>
                    <a:lnTo>
                      <a:pt x="4" y="8"/>
                    </a:lnTo>
                    <a:lnTo>
                      <a:pt x="14" y="23"/>
                    </a:lnTo>
                    <a:lnTo>
                      <a:pt x="29" y="35"/>
                    </a:lnTo>
                    <a:lnTo>
                      <a:pt x="44" y="48"/>
                    </a:lnTo>
                    <a:lnTo>
                      <a:pt x="60" y="59"/>
                    </a:lnTo>
                    <a:lnTo>
                      <a:pt x="77" y="70"/>
                    </a:lnTo>
                    <a:lnTo>
                      <a:pt x="94" y="80"/>
                    </a:lnTo>
                    <a:lnTo>
                      <a:pt x="110" y="90"/>
                    </a:lnTo>
                    <a:lnTo>
                      <a:pt x="124" y="100"/>
                    </a:lnTo>
                    <a:lnTo>
                      <a:pt x="138" y="109"/>
                    </a:lnTo>
                    <a:lnTo>
                      <a:pt x="148" y="121"/>
                    </a:lnTo>
                    <a:lnTo>
                      <a:pt x="155" y="131"/>
                    </a:lnTo>
                    <a:lnTo>
                      <a:pt x="159" y="141"/>
                    </a:lnTo>
                    <a:lnTo>
                      <a:pt x="160" y="153"/>
                    </a:lnTo>
                    <a:lnTo>
                      <a:pt x="156" y="167"/>
                    </a:lnTo>
                    <a:lnTo>
                      <a:pt x="148" y="179"/>
                    </a:lnTo>
                    <a:lnTo>
                      <a:pt x="132" y="196"/>
                    </a:lnTo>
                    <a:lnTo>
                      <a:pt x="143" y="203"/>
                    </a:lnTo>
                    <a:lnTo>
                      <a:pt x="159" y="186"/>
                    </a:lnTo>
                    <a:lnTo>
                      <a:pt x="169" y="169"/>
                    </a:lnTo>
                    <a:lnTo>
                      <a:pt x="173" y="153"/>
                    </a:lnTo>
                    <a:lnTo>
                      <a:pt x="172" y="141"/>
                    </a:lnTo>
                    <a:lnTo>
                      <a:pt x="168" y="126"/>
                    </a:lnTo>
                    <a:lnTo>
                      <a:pt x="159" y="114"/>
                    </a:lnTo>
                    <a:lnTo>
                      <a:pt x="145" y="103"/>
                    </a:lnTo>
                    <a:lnTo>
                      <a:pt x="132" y="91"/>
                    </a:lnTo>
                    <a:lnTo>
                      <a:pt x="118" y="81"/>
                    </a:lnTo>
                    <a:lnTo>
                      <a:pt x="102" y="71"/>
                    </a:lnTo>
                    <a:lnTo>
                      <a:pt x="85" y="61"/>
                    </a:lnTo>
                    <a:lnTo>
                      <a:pt x="68" y="50"/>
                    </a:lnTo>
                    <a:lnTo>
                      <a:pt x="52" y="39"/>
                    </a:lnTo>
                    <a:lnTo>
                      <a:pt x="36" y="28"/>
                    </a:lnTo>
                    <a:lnTo>
                      <a:pt x="25" y="16"/>
                    </a:lnTo>
                    <a:lnTo>
                      <a:pt x="14" y="3"/>
                    </a:lnTo>
                    <a:lnTo>
                      <a:pt x="10" y="11"/>
                    </a:lnTo>
                    <a:lnTo>
                      <a:pt x="8" y="0"/>
                    </a:lnTo>
                    <a:lnTo>
                      <a:pt x="0" y="3"/>
                    </a:lnTo>
                    <a:lnTo>
                      <a:pt x="4" y="8"/>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30558" name="Freeform 766"/>
            <p:cNvSpPr>
              <a:spLocks/>
            </p:cNvSpPr>
            <p:nvPr/>
          </p:nvSpPr>
          <p:spPr bwMode="auto">
            <a:xfrm>
              <a:off x="4886" y="1648"/>
              <a:ext cx="54" cy="65"/>
            </a:xfrm>
            <a:custGeom>
              <a:avLst/>
              <a:gdLst>
                <a:gd name="T0" fmla="*/ 161 w 161"/>
                <a:gd name="T1" fmla="*/ 6 h 131"/>
                <a:gd name="T2" fmla="*/ 151 w 161"/>
                <a:gd name="T3" fmla="*/ 6 h 131"/>
                <a:gd name="T4" fmla="*/ 134 w 161"/>
                <a:gd name="T5" fmla="*/ 23 h 131"/>
                <a:gd name="T6" fmla="*/ 116 w 161"/>
                <a:gd name="T7" fmla="*/ 40 h 131"/>
                <a:gd name="T8" fmla="*/ 99 w 161"/>
                <a:gd name="T9" fmla="*/ 56 h 131"/>
                <a:gd name="T10" fmla="*/ 82 w 161"/>
                <a:gd name="T11" fmla="*/ 73 h 131"/>
                <a:gd name="T12" fmla="*/ 64 w 161"/>
                <a:gd name="T13" fmla="*/ 86 h 131"/>
                <a:gd name="T14" fmla="*/ 43 w 161"/>
                <a:gd name="T15" fmla="*/ 100 h 131"/>
                <a:gd name="T16" fmla="*/ 23 w 161"/>
                <a:gd name="T17" fmla="*/ 111 h 131"/>
                <a:gd name="T18" fmla="*/ 0 w 161"/>
                <a:gd name="T19" fmla="*/ 120 h 131"/>
                <a:gd name="T20" fmla="*/ 2 w 161"/>
                <a:gd name="T21" fmla="*/ 131 h 131"/>
                <a:gd name="T22" fmla="*/ 28 w 161"/>
                <a:gd name="T23" fmla="*/ 120 h 131"/>
                <a:gd name="T24" fmla="*/ 51 w 161"/>
                <a:gd name="T25" fmla="*/ 109 h 131"/>
                <a:gd name="T26" fmla="*/ 72 w 161"/>
                <a:gd name="T27" fmla="*/ 95 h 131"/>
                <a:gd name="T28" fmla="*/ 90 w 161"/>
                <a:gd name="T29" fmla="*/ 79 h 131"/>
                <a:gd name="T30" fmla="*/ 110 w 161"/>
                <a:gd name="T31" fmla="*/ 63 h 131"/>
                <a:gd name="T32" fmla="*/ 127 w 161"/>
                <a:gd name="T33" fmla="*/ 47 h 131"/>
                <a:gd name="T34" fmla="*/ 144 w 161"/>
                <a:gd name="T35" fmla="*/ 30 h 131"/>
                <a:gd name="T36" fmla="*/ 161 w 161"/>
                <a:gd name="T37" fmla="*/ 13 h 131"/>
                <a:gd name="T38" fmla="*/ 151 w 161"/>
                <a:gd name="T39" fmla="*/ 13 h 131"/>
                <a:gd name="T40" fmla="*/ 161 w 161"/>
                <a:gd name="T41" fmla="*/ 6 h 131"/>
                <a:gd name="T42" fmla="*/ 156 w 161"/>
                <a:gd name="T43" fmla="*/ 0 h 131"/>
                <a:gd name="T44" fmla="*/ 151 w 161"/>
                <a:gd name="T45" fmla="*/ 6 h 131"/>
                <a:gd name="T46" fmla="*/ 161 w 161"/>
                <a:gd name="T47" fmla="*/ 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131">
                  <a:moveTo>
                    <a:pt x="161" y="6"/>
                  </a:moveTo>
                  <a:lnTo>
                    <a:pt x="151" y="6"/>
                  </a:lnTo>
                  <a:lnTo>
                    <a:pt x="134" y="23"/>
                  </a:lnTo>
                  <a:lnTo>
                    <a:pt x="116" y="40"/>
                  </a:lnTo>
                  <a:lnTo>
                    <a:pt x="99" y="56"/>
                  </a:lnTo>
                  <a:lnTo>
                    <a:pt x="82" y="73"/>
                  </a:lnTo>
                  <a:lnTo>
                    <a:pt x="64" y="86"/>
                  </a:lnTo>
                  <a:lnTo>
                    <a:pt x="43" y="100"/>
                  </a:lnTo>
                  <a:lnTo>
                    <a:pt x="23" y="111"/>
                  </a:lnTo>
                  <a:lnTo>
                    <a:pt x="0" y="120"/>
                  </a:lnTo>
                  <a:lnTo>
                    <a:pt x="2" y="131"/>
                  </a:lnTo>
                  <a:lnTo>
                    <a:pt x="28" y="120"/>
                  </a:lnTo>
                  <a:lnTo>
                    <a:pt x="51" y="109"/>
                  </a:lnTo>
                  <a:lnTo>
                    <a:pt x="72" y="95"/>
                  </a:lnTo>
                  <a:lnTo>
                    <a:pt x="90" y="79"/>
                  </a:lnTo>
                  <a:lnTo>
                    <a:pt x="110" y="63"/>
                  </a:lnTo>
                  <a:lnTo>
                    <a:pt x="127" y="47"/>
                  </a:lnTo>
                  <a:lnTo>
                    <a:pt x="144" y="30"/>
                  </a:lnTo>
                  <a:lnTo>
                    <a:pt x="161" y="13"/>
                  </a:lnTo>
                  <a:lnTo>
                    <a:pt x="151" y="13"/>
                  </a:lnTo>
                  <a:lnTo>
                    <a:pt x="161" y="6"/>
                  </a:lnTo>
                  <a:lnTo>
                    <a:pt x="156" y="0"/>
                  </a:lnTo>
                  <a:lnTo>
                    <a:pt x="151" y="6"/>
                  </a:lnTo>
                  <a:lnTo>
                    <a:pt x="16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59" name="Freeform 767"/>
            <p:cNvSpPr>
              <a:spLocks/>
            </p:cNvSpPr>
            <p:nvPr/>
          </p:nvSpPr>
          <p:spPr bwMode="auto">
            <a:xfrm>
              <a:off x="4937" y="1651"/>
              <a:ext cx="78" cy="86"/>
            </a:xfrm>
            <a:custGeom>
              <a:avLst/>
              <a:gdLst>
                <a:gd name="T0" fmla="*/ 223 w 236"/>
                <a:gd name="T1" fmla="*/ 174 h 174"/>
                <a:gd name="T2" fmla="*/ 226 w 236"/>
                <a:gd name="T3" fmla="*/ 165 h 174"/>
                <a:gd name="T4" fmla="*/ 212 w 236"/>
                <a:gd name="T5" fmla="*/ 153 h 174"/>
                <a:gd name="T6" fmla="*/ 199 w 236"/>
                <a:gd name="T7" fmla="*/ 143 h 174"/>
                <a:gd name="T8" fmla="*/ 186 w 236"/>
                <a:gd name="T9" fmla="*/ 133 h 174"/>
                <a:gd name="T10" fmla="*/ 172 w 236"/>
                <a:gd name="T11" fmla="*/ 123 h 174"/>
                <a:gd name="T12" fmla="*/ 159 w 236"/>
                <a:gd name="T13" fmla="*/ 113 h 174"/>
                <a:gd name="T14" fmla="*/ 144 w 236"/>
                <a:gd name="T15" fmla="*/ 104 h 174"/>
                <a:gd name="T16" fmla="*/ 130 w 236"/>
                <a:gd name="T17" fmla="*/ 94 h 174"/>
                <a:gd name="T18" fmla="*/ 115 w 236"/>
                <a:gd name="T19" fmla="*/ 84 h 174"/>
                <a:gd name="T20" fmla="*/ 101 w 236"/>
                <a:gd name="T21" fmla="*/ 73 h 174"/>
                <a:gd name="T22" fmla="*/ 86 w 236"/>
                <a:gd name="T23" fmla="*/ 63 h 174"/>
                <a:gd name="T24" fmla="*/ 73 w 236"/>
                <a:gd name="T25" fmla="*/ 53 h 174"/>
                <a:gd name="T26" fmla="*/ 59 w 236"/>
                <a:gd name="T27" fmla="*/ 43 h 174"/>
                <a:gd name="T28" fmla="*/ 46 w 236"/>
                <a:gd name="T29" fmla="*/ 33 h 174"/>
                <a:gd name="T30" fmla="*/ 32 w 236"/>
                <a:gd name="T31" fmla="*/ 23 h 174"/>
                <a:gd name="T32" fmla="*/ 22 w 236"/>
                <a:gd name="T33" fmla="*/ 11 h 174"/>
                <a:gd name="T34" fmla="*/ 10 w 236"/>
                <a:gd name="T35" fmla="*/ 0 h 174"/>
                <a:gd name="T36" fmla="*/ 0 w 236"/>
                <a:gd name="T37" fmla="*/ 7 h 174"/>
                <a:gd name="T38" fmla="*/ 11 w 236"/>
                <a:gd name="T39" fmla="*/ 18 h 174"/>
                <a:gd name="T40" fmla="*/ 25 w 236"/>
                <a:gd name="T41" fmla="*/ 29 h 174"/>
                <a:gd name="T42" fmla="*/ 38 w 236"/>
                <a:gd name="T43" fmla="*/ 40 h 174"/>
                <a:gd name="T44" fmla="*/ 51 w 236"/>
                <a:gd name="T45" fmla="*/ 52 h 174"/>
                <a:gd name="T46" fmla="*/ 65 w 236"/>
                <a:gd name="T47" fmla="*/ 62 h 174"/>
                <a:gd name="T48" fmla="*/ 78 w 236"/>
                <a:gd name="T49" fmla="*/ 72 h 174"/>
                <a:gd name="T50" fmla="*/ 93 w 236"/>
                <a:gd name="T51" fmla="*/ 82 h 174"/>
                <a:gd name="T52" fmla="*/ 107 w 236"/>
                <a:gd name="T53" fmla="*/ 93 h 174"/>
                <a:gd name="T54" fmla="*/ 122 w 236"/>
                <a:gd name="T55" fmla="*/ 103 h 174"/>
                <a:gd name="T56" fmla="*/ 136 w 236"/>
                <a:gd name="T57" fmla="*/ 113 h 174"/>
                <a:gd name="T58" fmla="*/ 151 w 236"/>
                <a:gd name="T59" fmla="*/ 122 h 174"/>
                <a:gd name="T60" fmla="*/ 164 w 236"/>
                <a:gd name="T61" fmla="*/ 132 h 174"/>
                <a:gd name="T62" fmla="*/ 178 w 236"/>
                <a:gd name="T63" fmla="*/ 142 h 174"/>
                <a:gd name="T64" fmla="*/ 191 w 236"/>
                <a:gd name="T65" fmla="*/ 152 h 174"/>
                <a:gd name="T66" fmla="*/ 205 w 236"/>
                <a:gd name="T67" fmla="*/ 162 h 174"/>
                <a:gd name="T68" fmla="*/ 218 w 236"/>
                <a:gd name="T69" fmla="*/ 172 h 174"/>
                <a:gd name="T70" fmla="*/ 220 w 236"/>
                <a:gd name="T71" fmla="*/ 162 h 174"/>
                <a:gd name="T72" fmla="*/ 223 w 236"/>
                <a:gd name="T73" fmla="*/ 174 h 174"/>
                <a:gd name="T74" fmla="*/ 236 w 236"/>
                <a:gd name="T75" fmla="*/ 172 h 174"/>
                <a:gd name="T76" fmla="*/ 226 w 236"/>
                <a:gd name="T77" fmla="*/ 165 h 174"/>
                <a:gd name="T78" fmla="*/ 223 w 236"/>
                <a:gd name="T79"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174">
                  <a:moveTo>
                    <a:pt x="223" y="174"/>
                  </a:moveTo>
                  <a:lnTo>
                    <a:pt x="226" y="165"/>
                  </a:lnTo>
                  <a:lnTo>
                    <a:pt x="212" y="153"/>
                  </a:lnTo>
                  <a:lnTo>
                    <a:pt x="199" y="143"/>
                  </a:lnTo>
                  <a:lnTo>
                    <a:pt x="186" y="133"/>
                  </a:lnTo>
                  <a:lnTo>
                    <a:pt x="172" y="123"/>
                  </a:lnTo>
                  <a:lnTo>
                    <a:pt x="159" y="113"/>
                  </a:lnTo>
                  <a:lnTo>
                    <a:pt x="144" y="104"/>
                  </a:lnTo>
                  <a:lnTo>
                    <a:pt x="130" y="94"/>
                  </a:lnTo>
                  <a:lnTo>
                    <a:pt x="115" y="84"/>
                  </a:lnTo>
                  <a:lnTo>
                    <a:pt x="101" y="73"/>
                  </a:lnTo>
                  <a:lnTo>
                    <a:pt x="86" y="63"/>
                  </a:lnTo>
                  <a:lnTo>
                    <a:pt x="73" y="53"/>
                  </a:lnTo>
                  <a:lnTo>
                    <a:pt x="59" y="43"/>
                  </a:lnTo>
                  <a:lnTo>
                    <a:pt x="46" y="33"/>
                  </a:lnTo>
                  <a:lnTo>
                    <a:pt x="32" y="23"/>
                  </a:lnTo>
                  <a:lnTo>
                    <a:pt x="22" y="11"/>
                  </a:lnTo>
                  <a:lnTo>
                    <a:pt x="10" y="0"/>
                  </a:lnTo>
                  <a:lnTo>
                    <a:pt x="0" y="7"/>
                  </a:lnTo>
                  <a:lnTo>
                    <a:pt x="11" y="18"/>
                  </a:lnTo>
                  <a:lnTo>
                    <a:pt x="25" y="29"/>
                  </a:lnTo>
                  <a:lnTo>
                    <a:pt x="38" y="40"/>
                  </a:lnTo>
                  <a:lnTo>
                    <a:pt x="51" y="52"/>
                  </a:lnTo>
                  <a:lnTo>
                    <a:pt x="65" y="62"/>
                  </a:lnTo>
                  <a:lnTo>
                    <a:pt x="78" y="72"/>
                  </a:lnTo>
                  <a:lnTo>
                    <a:pt x="93" y="82"/>
                  </a:lnTo>
                  <a:lnTo>
                    <a:pt x="107" y="93"/>
                  </a:lnTo>
                  <a:lnTo>
                    <a:pt x="122" y="103"/>
                  </a:lnTo>
                  <a:lnTo>
                    <a:pt x="136" y="113"/>
                  </a:lnTo>
                  <a:lnTo>
                    <a:pt x="151" y="122"/>
                  </a:lnTo>
                  <a:lnTo>
                    <a:pt x="164" y="132"/>
                  </a:lnTo>
                  <a:lnTo>
                    <a:pt x="178" y="142"/>
                  </a:lnTo>
                  <a:lnTo>
                    <a:pt x="191" y="152"/>
                  </a:lnTo>
                  <a:lnTo>
                    <a:pt x="205" y="162"/>
                  </a:lnTo>
                  <a:lnTo>
                    <a:pt x="218" y="172"/>
                  </a:lnTo>
                  <a:lnTo>
                    <a:pt x="220" y="162"/>
                  </a:lnTo>
                  <a:lnTo>
                    <a:pt x="223" y="174"/>
                  </a:lnTo>
                  <a:lnTo>
                    <a:pt x="236" y="172"/>
                  </a:lnTo>
                  <a:lnTo>
                    <a:pt x="226" y="165"/>
                  </a:lnTo>
                  <a:lnTo>
                    <a:pt x="223"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60" name="Freeform 768"/>
            <p:cNvSpPr>
              <a:spLocks/>
            </p:cNvSpPr>
            <p:nvPr/>
          </p:nvSpPr>
          <p:spPr bwMode="auto">
            <a:xfrm>
              <a:off x="4980" y="1732"/>
              <a:ext cx="31" cy="44"/>
            </a:xfrm>
            <a:custGeom>
              <a:avLst/>
              <a:gdLst>
                <a:gd name="T0" fmla="*/ 10 w 93"/>
                <a:gd name="T1" fmla="*/ 90 h 90"/>
                <a:gd name="T2" fmla="*/ 10 w 93"/>
                <a:gd name="T3" fmla="*/ 90 h 90"/>
                <a:gd name="T4" fmla="*/ 19 w 93"/>
                <a:gd name="T5" fmla="*/ 77 h 90"/>
                <a:gd name="T6" fmla="*/ 27 w 93"/>
                <a:gd name="T7" fmla="*/ 65 h 90"/>
                <a:gd name="T8" fmla="*/ 35 w 93"/>
                <a:gd name="T9" fmla="*/ 52 h 90"/>
                <a:gd name="T10" fmla="*/ 43 w 93"/>
                <a:gd name="T11" fmla="*/ 42 h 90"/>
                <a:gd name="T12" fmla="*/ 52 w 93"/>
                <a:gd name="T13" fmla="*/ 32 h 90"/>
                <a:gd name="T14" fmla="*/ 63 w 93"/>
                <a:gd name="T15" fmla="*/ 23 h 90"/>
                <a:gd name="T16" fmla="*/ 76 w 93"/>
                <a:gd name="T17" fmla="*/ 17 h 90"/>
                <a:gd name="T18" fmla="*/ 93 w 93"/>
                <a:gd name="T19" fmla="*/ 12 h 90"/>
                <a:gd name="T20" fmla="*/ 90 w 93"/>
                <a:gd name="T21" fmla="*/ 0 h 90"/>
                <a:gd name="T22" fmla="*/ 71 w 93"/>
                <a:gd name="T23" fmla="*/ 6 h 90"/>
                <a:gd name="T24" fmla="*/ 55 w 93"/>
                <a:gd name="T25" fmla="*/ 14 h 90"/>
                <a:gd name="T26" fmla="*/ 42 w 93"/>
                <a:gd name="T27" fmla="*/ 25 h 90"/>
                <a:gd name="T28" fmla="*/ 33 w 93"/>
                <a:gd name="T29" fmla="*/ 35 h 90"/>
                <a:gd name="T30" fmla="*/ 25 w 93"/>
                <a:gd name="T31" fmla="*/ 48 h 90"/>
                <a:gd name="T32" fmla="*/ 17 w 93"/>
                <a:gd name="T33" fmla="*/ 60 h 90"/>
                <a:gd name="T34" fmla="*/ 9 w 93"/>
                <a:gd name="T35" fmla="*/ 73 h 90"/>
                <a:gd name="T36" fmla="*/ 0 w 93"/>
                <a:gd name="T37" fmla="*/ 83 h 90"/>
                <a:gd name="T38" fmla="*/ 0 w 93"/>
                <a:gd name="T39" fmla="*/ 83 h 90"/>
                <a:gd name="T40" fmla="*/ 10 w 93"/>
                <a:gd name="T4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90">
                  <a:moveTo>
                    <a:pt x="10" y="90"/>
                  </a:moveTo>
                  <a:lnTo>
                    <a:pt x="10" y="90"/>
                  </a:lnTo>
                  <a:lnTo>
                    <a:pt x="19" y="77"/>
                  </a:lnTo>
                  <a:lnTo>
                    <a:pt x="27" y="65"/>
                  </a:lnTo>
                  <a:lnTo>
                    <a:pt x="35" y="52"/>
                  </a:lnTo>
                  <a:lnTo>
                    <a:pt x="43" y="42"/>
                  </a:lnTo>
                  <a:lnTo>
                    <a:pt x="52" y="32"/>
                  </a:lnTo>
                  <a:lnTo>
                    <a:pt x="63" y="23"/>
                  </a:lnTo>
                  <a:lnTo>
                    <a:pt x="76" y="17"/>
                  </a:lnTo>
                  <a:lnTo>
                    <a:pt x="93" y="12"/>
                  </a:lnTo>
                  <a:lnTo>
                    <a:pt x="90" y="0"/>
                  </a:lnTo>
                  <a:lnTo>
                    <a:pt x="71" y="6"/>
                  </a:lnTo>
                  <a:lnTo>
                    <a:pt x="55" y="14"/>
                  </a:lnTo>
                  <a:lnTo>
                    <a:pt x="42" y="25"/>
                  </a:lnTo>
                  <a:lnTo>
                    <a:pt x="33" y="35"/>
                  </a:lnTo>
                  <a:lnTo>
                    <a:pt x="25" y="48"/>
                  </a:lnTo>
                  <a:lnTo>
                    <a:pt x="17" y="60"/>
                  </a:lnTo>
                  <a:lnTo>
                    <a:pt x="9" y="73"/>
                  </a:lnTo>
                  <a:lnTo>
                    <a:pt x="0" y="83"/>
                  </a:lnTo>
                  <a:lnTo>
                    <a:pt x="0" y="83"/>
                  </a:lnTo>
                  <a:lnTo>
                    <a:pt x="1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61" name="Freeform 769"/>
            <p:cNvSpPr>
              <a:spLocks/>
            </p:cNvSpPr>
            <p:nvPr/>
          </p:nvSpPr>
          <p:spPr bwMode="auto">
            <a:xfrm>
              <a:off x="4927" y="1773"/>
              <a:ext cx="56" cy="75"/>
            </a:xfrm>
            <a:custGeom>
              <a:avLst/>
              <a:gdLst>
                <a:gd name="T0" fmla="*/ 8 w 168"/>
                <a:gd name="T1" fmla="*/ 151 h 151"/>
                <a:gd name="T2" fmla="*/ 8 w 168"/>
                <a:gd name="T3" fmla="*/ 151 h 151"/>
                <a:gd name="T4" fmla="*/ 32 w 168"/>
                <a:gd name="T5" fmla="*/ 135 h 151"/>
                <a:gd name="T6" fmla="*/ 53 w 168"/>
                <a:gd name="T7" fmla="*/ 120 h 151"/>
                <a:gd name="T8" fmla="*/ 72 w 168"/>
                <a:gd name="T9" fmla="*/ 102 h 151"/>
                <a:gd name="T10" fmla="*/ 93 w 168"/>
                <a:gd name="T11" fmla="*/ 86 h 151"/>
                <a:gd name="T12" fmla="*/ 110 w 168"/>
                <a:gd name="T13" fmla="*/ 67 h 151"/>
                <a:gd name="T14" fmla="*/ 129 w 168"/>
                <a:gd name="T15" fmla="*/ 49 h 151"/>
                <a:gd name="T16" fmla="*/ 148 w 168"/>
                <a:gd name="T17" fmla="*/ 28 h 151"/>
                <a:gd name="T18" fmla="*/ 168 w 168"/>
                <a:gd name="T19" fmla="*/ 7 h 151"/>
                <a:gd name="T20" fmla="*/ 158 w 168"/>
                <a:gd name="T21" fmla="*/ 0 h 151"/>
                <a:gd name="T22" fmla="*/ 138 w 168"/>
                <a:gd name="T23" fmla="*/ 21 h 151"/>
                <a:gd name="T24" fmla="*/ 118 w 168"/>
                <a:gd name="T25" fmla="*/ 43 h 151"/>
                <a:gd name="T26" fmla="*/ 100 w 168"/>
                <a:gd name="T27" fmla="*/ 61 h 151"/>
                <a:gd name="T28" fmla="*/ 83 w 168"/>
                <a:gd name="T29" fmla="*/ 79 h 151"/>
                <a:gd name="T30" fmla="*/ 64 w 168"/>
                <a:gd name="T31" fmla="*/ 96 h 151"/>
                <a:gd name="T32" fmla="*/ 45 w 168"/>
                <a:gd name="T33" fmla="*/ 111 h 151"/>
                <a:gd name="T34" fmla="*/ 24 w 168"/>
                <a:gd name="T35" fmla="*/ 126 h 151"/>
                <a:gd name="T36" fmla="*/ 0 w 168"/>
                <a:gd name="T37" fmla="*/ 142 h 151"/>
                <a:gd name="T38" fmla="*/ 0 w 168"/>
                <a:gd name="T39" fmla="*/ 142 h 151"/>
                <a:gd name="T40" fmla="*/ 8 w 168"/>
                <a:gd name="T4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151">
                  <a:moveTo>
                    <a:pt x="8" y="151"/>
                  </a:moveTo>
                  <a:lnTo>
                    <a:pt x="8" y="151"/>
                  </a:lnTo>
                  <a:lnTo>
                    <a:pt x="32" y="135"/>
                  </a:lnTo>
                  <a:lnTo>
                    <a:pt x="53" y="120"/>
                  </a:lnTo>
                  <a:lnTo>
                    <a:pt x="72" y="102"/>
                  </a:lnTo>
                  <a:lnTo>
                    <a:pt x="93" y="86"/>
                  </a:lnTo>
                  <a:lnTo>
                    <a:pt x="110" y="67"/>
                  </a:lnTo>
                  <a:lnTo>
                    <a:pt x="129" y="49"/>
                  </a:lnTo>
                  <a:lnTo>
                    <a:pt x="148" y="28"/>
                  </a:lnTo>
                  <a:lnTo>
                    <a:pt x="168" y="7"/>
                  </a:lnTo>
                  <a:lnTo>
                    <a:pt x="158" y="0"/>
                  </a:lnTo>
                  <a:lnTo>
                    <a:pt x="138" y="21"/>
                  </a:lnTo>
                  <a:lnTo>
                    <a:pt x="118" y="43"/>
                  </a:lnTo>
                  <a:lnTo>
                    <a:pt x="100" y="61"/>
                  </a:lnTo>
                  <a:lnTo>
                    <a:pt x="83" y="79"/>
                  </a:lnTo>
                  <a:lnTo>
                    <a:pt x="64" y="96"/>
                  </a:lnTo>
                  <a:lnTo>
                    <a:pt x="45" y="111"/>
                  </a:lnTo>
                  <a:lnTo>
                    <a:pt x="24" y="126"/>
                  </a:lnTo>
                  <a:lnTo>
                    <a:pt x="0" y="142"/>
                  </a:lnTo>
                  <a:lnTo>
                    <a:pt x="0" y="142"/>
                  </a:lnTo>
                  <a:lnTo>
                    <a:pt x="8"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62" name="Freeform 770"/>
            <p:cNvSpPr>
              <a:spLocks/>
            </p:cNvSpPr>
            <p:nvPr/>
          </p:nvSpPr>
          <p:spPr bwMode="auto">
            <a:xfrm>
              <a:off x="4871" y="1799"/>
              <a:ext cx="59" cy="53"/>
            </a:xfrm>
            <a:custGeom>
              <a:avLst/>
              <a:gdLst>
                <a:gd name="T0" fmla="*/ 7 w 177"/>
                <a:gd name="T1" fmla="*/ 0 h 106"/>
                <a:gd name="T2" fmla="*/ 2 w 177"/>
                <a:gd name="T3" fmla="*/ 8 h 106"/>
                <a:gd name="T4" fmla="*/ 17 w 177"/>
                <a:gd name="T5" fmla="*/ 29 h 106"/>
                <a:gd name="T6" fmla="*/ 34 w 177"/>
                <a:gd name="T7" fmla="*/ 51 h 106"/>
                <a:gd name="T8" fmla="*/ 56 w 177"/>
                <a:gd name="T9" fmla="*/ 71 h 106"/>
                <a:gd name="T10" fmla="*/ 80 w 177"/>
                <a:gd name="T11" fmla="*/ 87 h 106"/>
                <a:gd name="T12" fmla="*/ 105 w 177"/>
                <a:gd name="T13" fmla="*/ 99 h 106"/>
                <a:gd name="T14" fmla="*/ 131 w 177"/>
                <a:gd name="T15" fmla="*/ 106 h 106"/>
                <a:gd name="T16" fmla="*/ 155 w 177"/>
                <a:gd name="T17" fmla="*/ 106 h 106"/>
                <a:gd name="T18" fmla="*/ 177 w 177"/>
                <a:gd name="T19" fmla="*/ 98 h 106"/>
                <a:gd name="T20" fmla="*/ 169 w 177"/>
                <a:gd name="T21" fmla="*/ 89 h 106"/>
                <a:gd name="T22" fmla="*/ 152 w 177"/>
                <a:gd name="T23" fmla="*/ 95 h 106"/>
                <a:gd name="T24" fmla="*/ 131 w 177"/>
                <a:gd name="T25" fmla="*/ 95 h 106"/>
                <a:gd name="T26" fmla="*/ 110 w 177"/>
                <a:gd name="T27" fmla="*/ 88 h 106"/>
                <a:gd name="T28" fmla="*/ 88 w 177"/>
                <a:gd name="T29" fmla="*/ 78 h 106"/>
                <a:gd name="T30" fmla="*/ 64 w 177"/>
                <a:gd name="T31" fmla="*/ 62 h 106"/>
                <a:gd name="T32" fmla="*/ 44 w 177"/>
                <a:gd name="T33" fmla="*/ 44 h 106"/>
                <a:gd name="T34" fmla="*/ 27 w 177"/>
                <a:gd name="T35" fmla="*/ 25 h 106"/>
                <a:gd name="T36" fmla="*/ 15 w 177"/>
                <a:gd name="T37" fmla="*/ 3 h 106"/>
                <a:gd name="T38" fmla="*/ 10 w 177"/>
                <a:gd name="T39" fmla="*/ 11 h 106"/>
                <a:gd name="T40" fmla="*/ 7 w 177"/>
                <a:gd name="T41" fmla="*/ 0 h 106"/>
                <a:gd name="T42" fmla="*/ 0 w 177"/>
                <a:gd name="T43" fmla="*/ 2 h 106"/>
                <a:gd name="T44" fmla="*/ 2 w 177"/>
                <a:gd name="T45" fmla="*/ 8 h 106"/>
                <a:gd name="T46" fmla="*/ 7 w 177"/>
                <a:gd name="T4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106">
                  <a:moveTo>
                    <a:pt x="7" y="0"/>
                  </a:moveTo>
                  <a:lnTo>
                    <a:pt x="2" y="8"/>
                  </a:lnTo>
                  <a:lnTo>
                    <a:pt x="17" y="29"/>
                  </a:lnTo>
                  <a:lnTo>
                    <a:pt x="34" y="51"/>
                  </a:lnTo>
                  <a:lnTo>
                    <a:pt x="56" y="71"/>
                  </a:lnTo>
                  <a:lnTo>
                    <a:pt x="80" y="87"/>
                  </a:lnTo>
                  <a:lnTo>
                    <a:pt x="105" y="99"/>
                  </a:lnTo>
                  <a:lnTo>
                    <a:pt x="131" y="106"/>
                  </a:lnTo>
                  <a:lnTo>
                    <a:pt x="155" y="106"/>
                  </a:lnTo>
                  <a:lnTo>
                    <a:pt x="177" y="98"/>
                  </a:lnTo>
                  <a:lnTo>
                    <a:pt x="169" y="89"/>
                  </a:lnTo>
                  <a:lnTo>
                    <a:pt x="152" y="95"/>
                  </a:lnTo>
                  <a:lnTo>
                    <a:pt x="131" y="95"/>
                  </a:lnTo>
                  <a:lnTo>
                    <a:pt x="110" y="88"/>
                  </a:lnTo>
                  <a:lnTo>
                    <a:pt x="88" y="78"/>
                  </a:lnTo>
                  <a:lnTo>
                    <a:pt x="64" y="62"/>
                  </a:lnTo>
                  <a:lnTo>
                    <a:pt x="44" y="44"/>
                  </a:lnTo>
                  <a:lnTo>
                    <a:pt x="27" y="25"/>
                  </a:lnTo>
                  <a:lnTo>
                    <a:pt x="15" y="3"/>
                  </a:lnTo>
                  <a:lnTo>
                    <a:pt x="10" y="11"/>
                  </a:lnTo>
                  <a:lnTo>
                    <a:pt x="7" y="0"/>
                  </a:lnTo>
                  <a:lnTo>
                    <a:pt x="0" y="2"/>
                  </a:lnTo>
                  <a:lnTo>
                    <a:pt x="2" y="8"/>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63" name="Freeform 771"/>
            <p:cNvSpPr>
              <a:spLocks/>
            </p:cNvSpPr>
            <p:nvPr/>
          </p:nvSpPr>
          <p:spPr bwMode="auto">
            <a:xfrm>
              <a:off x="4873" y="1792"/>
              <a:ext cx="20" cy="13"/>
            </a:xfrm>
            <a:custGeom>
              <a:avLst/>
              <a:gdLst>
                <a:gd name="T0" fmla="*/ 60 w 60"/>
                <a:gd name="T1" fmla="*/ 1 h 26"/>
                <a:gd name="T2" fmla="*/ 60 w 60"/>
                <a:gd name="T3" fmla="*/ 1 h 26"/>
                <a:gd name="T4" fmla="*/ 52 w 60"/>
                <a:gd name="T5" fmla="*/ 0 h 26"/>
                <a:gd name="T6" fmla="*/ 44 w 60"/>
                <a:gd name="T7" fmla="*/ 0 h 26"/>
                <a:gd name="T8" fmla="*/ 37 w 60"/>
                <a:gd name="T9" fmla="*/ 2 h 26"/>
                <a:gd name="T10" fmla="*/ 29 w 60"/>
                <a:gd name="T11" fmla="*/ 5 h 26"/>
                <a:gd name="T12" fmla="*/ 23 w 60"/>
                <a:gd name="T13" fmla="*/ 7 h 26"/>
                <a:gd name="T14" fmla="*/ 14 w 60"/>
                <a:gd name="T15" fmla="*/ 9 h 26"/>
                <a:gd name="T16" fmla="*/ 6 w 60"/>
                <a:gd name="T17" fmla="*/ 13 h 26"/>
                <a:gd name="T18" fmla="*/ 0 w 60"/>
                <a:gd name="T19" fmla="*/ 15 h 26"/>
                <a:gd name="T20" fmla="*/ 3 w 60"/>
                <a:gd name="T21" fmla="*/ 26 h 26"/>
                <a:gd name="T22" fmla="*/ 11 w 60"/>
                <a:gd name="T23" fmla="*/ 24 h 26"/>
                <a:gd name="T24" fmla="*/ 19 w 60"/>
                <a:gd name="T25" fmla="*/ 20 h 26"/>
                <a:gd name="T26" fmla="*/ 25 w 60"/>
                <a:gd name="T27" fmla="*/ 18 h 26"/>
                <a:gd name="T28" fmla="*/ 32 w 60"/>
                <a:gd name="T29" fmla="*/ 16 h 26"/>
                <a:gd name="T30" fmla="*/ 40 w 60"/>
                <a:gd name="T31" fmla="*/ 14 h 26"/>
                <a:gd name="T32" fmla="*/ 46 w 60"/>
                <a:gd name="T33" fmla="*/ 11 h 26"/>
                <a:gd name="T34" fmla="*/ 52 w 60"/>
                <a:gd name="T35" fmla="*/ 11 h 26"/>
                <a:gd name="T36" fmla="*/ 57 w 60"/>
                <a:gd name="T37" fmla="*/ 13 h 26"/>
                <a:gd name="T38" fmla="*/ 57 w 60"/>
                <a:gd name="T39" fmla="*/ 13 h 26"/>
                <a:gd name="T40" fmla="*/ 60 w 60"/>
                <a:gd name="T41"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26">
                  <a:moveTo>
                    <a:pt x="60" y="1"/>
                  </a:moveTo>
                  <a:lnTo>
                    <a:pt x="60" y="1"/>
                  </a:lnTo>
                  <a:lnTo>
                    <a:pt x="52" y="0"/>
                  </a:lnTo>
                  <a:lnTo>
                    <a:pt x="44" y="0"/>
                  </a:lnTo>
                  <a:lnTo>
                    <a:pt x="37" y="2"/>
                  </a:lnTo>
                  <a:lnTo>
                    <a:pt x="29" y="5"/>
                  </a:lnTo>
                  <a:lnTo>
                    <a:pt x="23" y="7"/>
                  </a:lnTo>
                  <a:lnTo>
                    <a:pt x="14" y="9"/>
                  </a:lnTo>
                  <a:lnTo>
                    <a:pt x="6" y="13"/>
                  </a:lnTo>
                  <a:lnTo>
                    <a:pt x="0" y="15"/>
                  </a:lnTo>
                  <a:lnTo>
                    <a:pt x="3" y="26"/>
                  </a:lnTo>
                  <a:lnTo>
                    <a:pt x="11" y="24"/>
                  </a:lnTo>
                  <a:lnTo>
                    <a:pt x="19" y="20"/>
                  </a:lnTo>
                  <a:lnTo>
                    <a:pt x="25" y="18"/>
                  </a:lnTo>
                  <a:lnTo>
                    <a:pt x="32" y="16"/>
                  </a:lnTo>
                  <a:lnTo>
                    <a:pt x="40" y="14"/>
                  </a:lnTo>
                  <a:lnTo>
                    <a:pt x="46" y="11"/>
                  </a:lnTo>
                  <a:lnTo>
                    <a:pt x="52" y="11"/>
                  </a:lnTo>
                  <a:lnTo>
                    <a:pt x="57" y="13"/>
                  </a:lnTo>
                  <a:lnTo>
                    <a:pt x="57" y="13"/>
                  </a:lnTo>
                  <a:lnTo>
                    <a:pt x="6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64" name="Freeform 772"/>
            <p:cNvSpPr>
              <a:spLocks/>
            </p:cNvSpPr>
            <p:nvPr/>
          </p:nvSpPr>
          <p:spPr bwMode="auto">
            <a:xfrm>
              <a:off x="4847" y="1638"/>
              <a:ext cx="96" cy="95"/>
            </a:xfrm>
            <a:custGeom>
              <a:avLst/>
              <a:gdLst>
                <a:gd name="T0" fmla="*/ 287 w 287"/>
                <a:gd name="T1" fmla="*/ 43 h 191"/>
                <a:gd name="T2" fmla="*/ 268 w 287"/>
                <a:gd name="T3" fmla="*/ 27 h 191"/>
                <a:gd name="T4" fmla="*/ 249 w 287"/>
                <a:gd name="T5" fmla="*/ 16 h 191"/>
                <a:gd name="T6" fmla="*/ 231 w 287"/>
                <a:gd name="T7" fmla="*/ 7 h 191"/>
                <a:gd name="T8" fmla="*/ 214 w 287"/>
                <a:gd name="T9" fmla="*/ 3 h 191"/>
                <a:gd name="T10" fmla="*/ 197 w 287"/>
                <a:gd name="T11" fmla="*/ 0 h 191"/>
                <a:gd name="T12" fmla="*/ 180 w 287"/>
                <a:gd name="T13" fmla="*/ 3 h 191"/>
                <a:gd name="T14" fmla="*/ 160 w 287"/>
                <a:gd name="T15" fmla="*/ 7 h 191"/>
                <a:gd name="T16" fmla="*/ 140 w 287"/>
                <a:gd name="T17" fmla="*/ 16 h 191"/>
                <a:gd name="T18" fmla="*/ 127 w 287"/>
                <a:gd name="T19" fmla="*/ 22 h 191"/>
                <a:gd name="T20" fmla="*/ 113 w 287"/>
                <a:gd name="T21" fmla="*/ 26 h 191"/>
                <a:gd name="T22" fmla="*/ 99 w 287"/>
                <a:gd name="T23" fmla="*/ 30 h 191"/>
                <a:gd name="T24" fmla="*/ 85 w 287"/>
                <a:gd name="T25" fmla="*/ 34 h 191"/>
                <a:gd name="T26" fmla="*/ 72 w 287"/>
                <a:gd name="T27" fmla="*/ 39 h 191"/>
                <a:gd name="T28" fmla="*/ 60 w 287"/>
                <a:gd name="T29" fmla="*/ 44 h 191"/>
                <a:gd name="T30" fmla="*/ 51 w 287"/>
                <a:gd name="T31" fmla="*/ 52 h 191"/>
                <a:gd name="T32" fmla="*/ 44 w 287"/>
                <a:gd name="T33" fmla="*/ 62 h 191"/>
                <a:gd name="T34" fmla="*/ 38 w 287"/>
                <a:gd name="T35" fmla="*/ 75 h 191"/>
                <a:gd name="T36" fmla="*/ 30 w 287"/>
                <a:gd name="T37" fmla="*/ 86 h 191"/>
                <a:gd name="T38" fmla="*/ 21 w 287"/>
                <a:gd name="T39" fmla="*/ 97 h 191"/>
                <a:gd name="T40" fmla="*/ 13 w 287"/>
                <a:gd name="T41" fmla="*/ 109 h 191"/>
                <a:gd name="T42" fmla="*/ 5 w 287"/>
                <a:gd name="T43" fmla="*/ 121 h 191"/>
                <a:gd name="T44" fmla="*/ 1 w 287"/>
                <a:gd name="T45" fmla="*/ 133 h 191"/>
                <a:gd name="T46" fmla="*/ 0 w 287"/>
                <a:gd name="T47" fmla="*/ 146 h 191"/>
                <a:gd name="T48" fmla="*/ 4 w 287"/>
                <a:gd name="T49" fmla="*/ 160 h 191"/>
                <a:gd name="T50" fmla="*/ 9 w 287"/>
                <a:gd name="T51" fmla="*/ 172 h 191"/>
                <a:gd name="T52" fmla="*/ 15 w 287"/>
                <a:gd name="T53" fmla="*/ 182 h 191"/>
                <a:gd name="T54" fmla="*/ 26 w 287"/>
                <a:gd name="T55" fmla="*/ 190 h 191"/>
                <a:gd name="T56" fmla="*/ 38 w 287"/>
                <a:gd name="T57" fmla="*/ 191 h 191"/>
                <a:gd name="T58" fmla="*/ 40 w 287"/>
                <a:gd name="T59" fmla="*/ 190 h 191"/>
                <a:gd name="T60" fmla="*/ 48 w 287"/>
                <a:gd name="T61" fmla="*/ 185 h 191"/>
                <a:gd name="T62" fmla="*/ 61 w 287"/>
                <a:gd name="T63" fmla="*/ 177 h 191"/>
                <a:gd name="T64" fmla="*/ 78 w 287"/>
                <a:gd name="T65" fmla="*/ 168 h 191"/>
                <a:gd name="T66" fmla="*/ 97 w 287"/>
                <a:gd name="T67" fmla="*/ 158 h 191"/>
                <a:gd name="T68" fmla="*/ 119 w 287"/>
                <a:gd name="T69" fmla="*/ 146 h 191"/>
                <a:gd name="T70" fmla="*/ 142 w 287"/>
                <a:gd name="T71" fmla="*/ 132 h 191"/>
                <a:gd name="T72" fmla="*/ 165 w 287"/>
                <a:gd name="T73" fmla="*/ 119 h 191"/>
                <a:gd name="T74" fmla="*/ 189 w 287"/>
                <a:gd name="T75" fmla="*/ 105 h 191"/>
                <a:gd name="T76" fmla="*/ 212 w 287"/>
                <a:gd name="T77" fmla="*/ 93 h 191"/>
                <a:gd name="T78" fmla="*/ 233 w 287"/>
                <a:gd name="T79" fmla="*/ 80 h 191"/>
                <a:gd name="T80" fmla="*/ 252 w 287"/>
                <a:gd name="T81" fmla="*/ 69 h 191"/>
                <a:gd name="T82" fmla="*/ 268 w 287"/>
                <a:gd name="T83" fmla="*/ 59 h 191"/>
                <a:gd name="T84" fmla="*/ 279 w 287"/>
                <a:gd name="T85" fmla="*/ 51 h 191"/>
                <a:gd name="T86" fmla="*/ 286 w 287"/>
                <a:gd name="T87" fmla="*/ 45 h 191"/>
                <a:gd name="T88" fmla="*/ 287 w 287"/>
                <a:gd name="T89" fmla="*/ 4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 h="191">
                  <a:moveTo>
                    <a:pt x="287" y="43"/>
                  </a:moveTo>
                  <a:lnTo>
                    <a:pt x="268" y="27"/>
                  </a:lnTo>
                  <a:lnTo>
                    <a:pt x="249" y="16"/>
                  </a:lnTo>
                  <a:lnTo>
                    <a:pt x="231" y="7"/>
                  </a:lnTo>
                  <a:lnTo>
                    <a:pt x="214" y="3"/>
                  </a:lnTo>
                  <a:lnTo>
                    <a:pt x="197" y="0"/>
                  </a:lnTo>
                  <a:lnTo>
                    <a:pt x="180" y="3"/>
                  </a:lnTo>
                  <a:lnTo>
                    <a:pt x="160" y="7"/>
                  </a:lnTo>
                  <a:lnTo>
                    <a:pt x="140" y="16"/>
                  </a:lnTo>
                  <a:lnTo>
                    <a:pt x="127" y="22"/>
                  </a:lnTo>
                  <a:lnTo>
                    <a:pt x="113" y="26"/>
                  </a:lnTo>
                  <a:lnTo>
                    <a:pt x="99" y="30"/>
                  </a:lnTo>
                  <a:lnTo>
                    <a:pt x="85" y="34"/>
                  </a:lnTo>
                  <a:lnTo>
                    <a:pt x="72" y="39"/>
                  </a:lnTo>
                  <a:lnTo>
                    <a:pt x="60" y="44"/>
                  </a:lnTo>
                  <a:lnTo>
                    <a:pt x="51" y="52"/>
                  </a:lnTo>
                  <a:lnTo>
                    <a:pt x="44" y="62"/>
                  </a:lnTo>
                  <a:lnTo>
                    <a:pt x="38" y="75"/>
                  </a:lnTo>
                  <a:lnTo>
                    <a:pt x="30" y="86"/>
                  </a:lnTo>
                  <a:lnTo>
                    <a:pt x="21" y="97"/>
                  </a:lnTo>
                  <a:lnTo>
                    <a:pt x="13" y="109"/>
                  </a:lnTo>
                  <a:lnTo>
                    <a:pt x="5" y="121"/>
                  </a:lnTo>
                  <a:lnTo>
                    <a:pt x="1" y="133"/>
                  </a:lnTo>
                  <a:lnTo>
                    <a:pt x="0" y="146"/>
                  </a:lnTo>
                  <a:lnTo>
                    <a:pt x="4" y="160"/>
                  </a:lnTo>
                  <a:lnTo>
                    <a:pt x="9" y="172"/>
                  </a:lnTo>
                  <a:lnTo>
                    <a:pt x="15" y="182"/>
                  </a:lnTo>
                  <a:lnTo>
                    <a:pt x="26" y="190"/>
                  </a:lnTo>
                  <a:lnTo>
                    <a:pt x="38" y="191"/>
                  </a:lnTo>
                  <a:lnTo>
                    <a:pt x="40" y="190"/>
                  </a:lnTo>
                  <a:lnTo>
                    <a:pt x="48" y="185"/>
                  </a:lnTo>
                  <a:lnTo>
                    <a:pt x="61" y="177"/>
                  </a:lnTo>
                  <a:lnTo>
                    <a:pt x="78" y="168"/>
                  </a:lnTo>
                  <a:lnTo>
                    <a:pt x="97" y="158"/>
                  </a:lnTo>
                  <a:lnTo>
                    <a:pt x="119" y="146"/>
                  </a:lnTo>
                  <a:lnTo>
                    <a:pt x="142" y="132"/>
                  </a:lnTo>
                  <a:lnTo>
                    <a:pt x="165" y="119"/>
                  </a:lnTo>
                  <a:lnTo>
                    <a:pt x="189" y="105"/>
                  </a:lnTo>
                  <a:lnTo>
                    <a:pt x="212" y="93"/>
                  </a:lnTo>
                  <a:lnTo>
                    <a:pt x="233" y="80"/>
                  </a:lnTo>
                  <a:lnTo>
                    <a:pt x="252" y="69"/>
                  </a:lnTo>
                  <a:lnTo>
                    <a:pt x="268" y="59"/>
                  </a:lnTo>
                  <a:lnTo>
                    <a:pt x="279" y="51"/>
                  </a:lnTo>
                  <a:lnTo>
                    <a:pt x="286" y="45"/>
                  </a:lnTo>
                  <a:lnTo>
                    <a:pt x="287" y="4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65" name="Freeform 773"/>
            <p:cNvSpPr>
              <a:spLocks/>
            </p:cNvSpPr>
            <p:nvPr/>
          </p:nvSpPr>
          <p:spPr bwMode="auto">
            <a:xfrm>
              <a:off x="4893" y="1635"/>
              <a:ext cx="51" cy="26"/>
            </a:xfrm>
            <a:custGeom>
              <a:avLst/>
              <a:gdLst>
                <a:gd name="T0" fmla="*/ 5 w 153"/>
                <a:gd name="T1" fmla="*/ 26 h 52"/>
                <a:gd name="T2" fmla="*/ 5 w 153"/>
                <a:gd name="T3" fmla="*/ 26 h 52"/>
                <a:gd name="T4" fmla="*/ 25 w 153"/>
                <a:gd name="T5" fmla="*/ 18 h 52"/>
                <a:gd name="T6" fmla="*/ 43 w 153"/>
                <a:gd name="T7" fmla="*/ 13 h 52"/>
                <a:gd name="T8" fmla="*/ 59 w 153"/>
                <a:gd name="T9" fmla="*/ 11 h 52"/>
                <a:gd name="T10" fmla="*/ 74 w 153"/>
                <a:gd name="T11" fmla="*/ 13 h 52"/>
                <a:gd name="T12" fmla="*/ 90 w 153"/>
                <a:gd name="T13" fmla="*/ 18 h 52"/>
                <a:gd name="T14" fmla="*/ 109 w 153"/>
                <a:gd name="T15" fmla="*/ 26 h 52"/>
                <a:gd name="T16" fmla="*/ 126 w 153"/>
                <a:gd name="T17" fmla="*/ 37 h 52"/>
                <a:gd name="T18" fmla="*/ 145 w 153"/>
                <a:gd name="T19" fmla="*/ 52 h 52"/>
                <a:gd name="T20" fmla="*/ 153 w 153"/>
                <a:gd name="T21" fmla="*/ 45 h 52"/>
                <a:gd name="T22" fmla="*/ 134 w 153"/>
                <a:gd name="T23" fmla="*/ 28 h 52"/>
                <a:gd name="T24" fmla="*/ 114 w 153"/>
                <a:gd name="T25" fmla="*/ 17 h 52"/>
                <a:gd name="T26" fmla="*/ 95 w 153"/>
                <a:gd name="T27" fmla="*/ 6 h 52"/>
                <a:gd name="T28" fmla="*/ 77 w 153"/>
                <a:gd name="T29" fmla="*/ 2 h 52"/>
                <a:gd name="T30" fmla="*/ 59 w 153"/>
                <a:gd name="T31" fmla="*/ 0 h 52"/>
                <a:gd name="T32" fmla="*/ 40 w 153"/>
                <a:gd name="T33" fmla="*/ 2 h 52"/>
                <a:gd name="T34" fmla="*/ 19 w 153"/>
                <a:gd name="T35" fmla="*/ 6 h 52"/>
                <a:gd name="T36" fmla="*/ 0 w 153"/>
                <a:gd name="T37" fmla="*/ 17 h 52"/>
                <a:gd name="T38" fmla="*/ 0 w 153"/>
                <a:gd name="T39" fmla="*/ 17 h 52"/>
                <a:gd name="T40" fmla="*/ 5 w 153"/>
                <a:gd name="T4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52">
                  <a:moveTo>
                    <a:pt x="5" y="26"/>
                  </a:moveTo>
                  <a:lnTo>
                    <a:pt x="5" y="26"/>
                  </a:lnTo>
                  <a:lnTo>
                    <a:pt x="25" y="18"/>
                  </a:lnTo>
                  <a:lnTo>
                    <a:pt x="43" y="13"/>
                  </a:lnTo>
                  <a:lnTo>
                    <a:pt x="59" y="11"/>
                  </a:lnTo>
                  <a:lnTo>
                    <a:pt x="74" y="13"/>
                  </a:lnTo>
                  <a:lnTo>
                    <a:pt x="90" y="18"/>
                  </a:lnTo>
                  <a:lnTo>
                    <a:pt x="109" y="26"/>
                  </a:lnTo>
                  <a:lnTo>
                    <a:pt x="126" y="37"/>
                  </a:lnTo>
                  <a:lnTo>
                    <a:pt x="145" y="52"/>
                  </a:lnTo>
                  <a:lnTo>
                    <a:pt x="153" y="45"/>
                  </a:lnTo>
                  <a:lnTo>
                    <a:pt x="134" y="28"/>
                  </a:lnTo>
                  <a:lnTo>
                    <a:pt x="114" y="17"/>
                  </a:lnTo>
                  <a:lnTo>
                    <a:pt x="95" y="6"/>
                  </a:lnTo>
                  <a:lnTo>
                    <a:pt x="77" y="2"/>
                  </a:lnTo>
                  <a:lnTo>
                    <a:pt x="59" y="0"/>
                  </a:lnTo>
                  <a:lnTo>
                    <a:pt x="40" y="2"/>
                  </a:lnTo>
                  <a:lnTo>
                    <a:pt x="19" y="6"/>
                  </a:lnTo>
                  <a:lnTo>
                    <a:pt x="0" y="17"/>
                  </a:lnTo>
                  <a:lnTo>
                    <a:pt x="0" y="17"/>
                  </a:lnTo>
                  <a:lnTo>
                    <a:pt x="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66" name="Freeform 774"/>
            <p:cNvSpPr>
              <a:spLocks/>
            </p:cNvSpPr>
            <p:nvPr/>
          </p:nvSpPr>
          <p:spPr bwMode="auto">
            <a:xfrm>
              <a:off x="4860" y="1644"/>
              <a:ext cx="35" cy="26"/>
            </a:xfrm>
            <a:custGeom>
              <a:avLst/>
              <a:gdLst>
                <a:gd name="T0" fmla="*/ 13 w 105"/>
                <a:gd name="T1" fmla="*/ 51 h 51"/>
                <a:gd name="T2" fmla="*/ 13 w 105"/>
                <a:gd name="T3" fmla="*/ 51 h 51"/>
                <a:gd name="T4" fmla="*/ 18 w 105"/>
                <a:gd name="T5" fmla="*/ 44 h 51"/>
                <a:gd name="T6" fmla="*/ 26 w 105"/>
                <a:gd name="T7" fmla="*/ 37 h 51"/>
                <a:gd name="T8" fmla="*/ 36 w 105"/>
                <a:gd name="T9" fmla="*/ 31 h 51"/>
                <a:gd name="T10" fmla="*/ 48 w 105"/>
                <a:gd name="T11" fmla="*/ 28 h 51"/>
                <a:gd name="T12" fmla="*/ 63 w 105"/>
                <a:gd name="T13" fmla="*/ 23 h 51"/>
                <a:gd name="T14" fmla="*/ 76 w 105"/>
                <a:gd name="T15" fmla="*/ 20 h 51"/>
                <a:gd name="T16" fmla="*/ 92 w 105"/>
                <a:gd name="T17" fmla="*/ 15 h 51"/>
                <a:gd name="T18" fmla="*/ 105 w 105"/>
                <a:gd name="T19" fmla="*/ 9 h 51"/>
                <a:gd name="T20" fmla="*/ 100 w 105"/>
                <a:gd name="T21" fmla="*/ 0 h 51"/>
                <a:gd name="T22" fmla="*/ 86 w 105"/>
                <a:gd name="T23" fmla="*/ 4 h 51"/>
                <a:gd name="T24" fmla="*/ 73 w 105"/>
                <a:gd name="T25" fmla="*/ 9 h 51"/>
                <a:gd name="T26" fmla="*/ 60 w 105"/>
                <a:gd name="T27" fmla="*/ 12 h 51"/>
                <a:gd name="T28" fmla="*/ 46 w 105"/>
                <a:gd name="T29" fmla="*/ 17 h 51"/>
                <a:gd name="T30" fmla="*/ 31 w 105"/>
                <a:gd name="T31" fmla="*/ 22 h 51"/>
                <a:gd name="T32" fmla="*/ 18 w 105"/>
                <a:gd name="T33" fmla="*/ 28 h 51"/>
                <a:gd name="T34" fmla="*/ 8 w 105"/>
                <a:gd name="T35" fmla="*/ 37 h 51"/>
                <a:gd name="T36" fmla="*/ 0 w 105"/>
                <a:gd name="T37" fmla="*/ 49 h 51"/>
                <a:gd name="T38" fmla="*/ 0 w 105"/>
                <a:gd name="T39" fmla="*/ 49 h 51"/>
                <a:gd name="T40" fmla="*/ 13 w 105"/>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51">
                  <a:moveTo>
                    <a:pt x="13" y="51"/>
                  </a:moveTo>
                  <a:lnTo>
                    <a:pt x="13" y="51"/>
                  </a:lnTo>
                  <a:lnTo>
                    <a:pt x="18" y="44"/>
                  </a:lnTo>
                  <a:lnTo>
                    <a:pt x="26" y="37"/>
                  </a:lnTo>
                  <a:lnTo>
                    <a:pt x="36" y="31"/>
                  </a:lnTo>
                  <a:lnTo>
                    <a:pt x="48" y="28"/>
                  </a:lnTo>
                  <a:lnTo>
                    <a:pt x="63" y="23"/>
                  </a:lnTo>
                  <a:lnTo>
                    <a:pt x="76" y="20"/>
                  </a:lnTo>
                  <a:lnTo>
                    <a:pt x="92" y="15"/>
                  </a:lnTo>
                  <a:lnTo>
                    <a:pt x="105" y="9"/>
                  </a:lnTo>
                  <a:lnTo>
                    <a:pt x="100" y="0"/>
                  </a:lnTo>
                  <a:lnTo>
                    <a:pt x="86" y="4"/>
                  </a:lnTo>
                  <a:lnTo>
                    <a:pt x="73" y="9"/>
                  </a:lnTo>
                  <a:lnTo>
                    <a:pt x="60" y="12"/>
                  </a:lnTo>
                  <a:lnTo>
                    <a:pt x="46" y="17"/>
                  </a:lnTo>
                  <a:lnTo>
                    <a:pt x="31" y="22"/>
                  </a:lnTo>
                  <a:lnTo>
                    <a:pt x="18" y="28"/>
                  </a:lnTo>
                  <a:lnTo>
                    <a:pt x="8" y="37"/>
                  </a:lnTo>
                  <a:lnTo>
                    <a:pt x="0" y="49"/>
                  </a:lnTo>
                  <a:lnTo>
                    <a:pt x="0" y="49"/>
                  </a:lnTo>
                  <a:lnTo>
                    <a:pt x="13" y="51"/>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67" name="Freeform 775"/>
            <p:cNvSpPr>
              <a:spLocks/>
            </p:cNvSpPr>
            <p:nvPr/>
          </p:nvSpPr>
          <p:spPr bwMode="auto">
            <a:xfrm>
              <a:off x="4845" y="1669"/>
              <a:ext cx="19" cy="50"/>
            </a:xfrm>
            <a:custGeom>
              <a:avLst/>
              <a:gdLst>
                <a:gd name="T0" fmla="*/ 17 w 58"/>
                <a:gd name="T1" fmla="*/ 98 h 101"/>
                <a:gd name="T2" fmla="*/ 17 w 58"/>
                <a:gd name="T3" fmla="*/ 98 h 101"/>
                <a:gd name="T4" fmla="*/ 13 w 58"/>
                <a:gd name="T5" fmla="*/ 85 h 101"/>
                <a:gd name="T6" fmla="*/ 14 w 58"/>
                <a:gd name="T7" fmla="*/ 72 h 101"/>
                <a:gd name="T8" fmla="*/ 18 w 58"/>
                <a:gd name="T9" fmla="*/ 62 h 101"/>
                <a:gd name="T10" fmla="*/ 25 w 58"/>
                <a:gd name="T11" fmla="*/ 50 h 101"/>
                <a:gd name="T12" fmla="*/ 33 w 58"/>
                <a:gd name="T13" fmla="*/ 39 h 101"/>
                <a:gd name="T14" fmla="*/ 42 w 58"/>
                <a:gd name="T15" fmla="*/ 27 h 101"/>
                <a:gd name="T16" fmla="*/ 50 w 58"/>
                <a:gd name="T17" fmla="*/ 16 h 101"/>
                <a:gd name="T18" fmla="*/ 58 w 58"/>
                <a:gd name="T19" fmla="*/ 2 h 101"/>
                <a:gd name="T20" fmla="*/ 45 w 58"/>
                <a:gd name="T21" fmla="*/ 0 h 101"/>
                <a:gd name="T22" fmla="*/ 39 w 58"/>
                <a:gd name="T23" fmla="*/ 11 h 101"/>
                <a:gd name="T24" fmla="*/ 32 w 58"/>
                <a:gd name="T25" fmla="*/ 23 h 101"/>
                <a:gd name="T26" fmla="*/ 22 w 58"/>
                <a:gd name="T27" fmla="*/ 34 h 101"/>
                <a:gd name="T28" fmla="*/ 14 w 58"/>
                <a:gd name="T29" fmla="*/ 45 h 101"/>
                <a:gd name="T30" fmla="*/ 5 w 58"/>
                <a:gd name="T31" fmla="*/ 58 h 101"/>
                <a:gd name="T32" fmla="*/ 1 w 58"/>
                <a:gd name="T33" fmla="*/ 72 h 101"/>
                <a:gd name="T34" fmla="*/ 0 w 58"/>
                <a:gd name="T35" fmla="*/ 85 h 101"/>
                <a:gd name="T36" fmla="*/ 4 w 58"/>
                <a:gd name="T37" fmla="*/ 101 h 101"/>
                <a:gd name="T38" fmla="*/ 4 w 58"/>
                <a:gd name="T39" fmla="*/ 101 h 101"/>
                <a:gd name="T40" fmla="*/ 17 w 58"/>
                <a:gd name="T41" fmla="*/ 9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101">
                  <a:moveTo>
                    <a:pt x="17" y="98"/>
                  </a:moveTo>
                  <a:lnTo>
                    <a:pt x="17" y="98"/>
                  </a:lnTo>
                  <a:lnTo>
                    <a:pt x="13" y="85"/>
                  </a:lnTo>
                  <a:lnTo>
                    <a:pt x="14" y="72"/>
                  </a:lnTo>
                  <a:lnTo>
                    <a:pt x="18" y="62"/>
                  </a:lnTo>
                  <a:lnTo>
                    <a:pt x="25" y="50"/>
                  </a:lnTo>
                  <a:lnTo>
                    <a:pt x="33" y="39"/>
                  </a:lnTo>
                  <a:lnTo>
                    <a:pt x="42" y="27"/>
                  </a:lnTo>
                  <a:lnTo>
                    <a:pt x="50" y="16"/>
                  </a:lnTo>
                  <a:lnTo>
                    <a:pt x="58" y="2"/>
                  </a:lnTo>
                  <a:lnTo>
                    <a:pt x="45" y="0"/>
                  </a:lnTo>
                  <a:lnTo>
                    <a:pt x="39" y="11"/>
                  </a:lnTo>
                  <a:lnTo>
                    <a:pt x="32" y="23"/>
                  </a:lnTo>
                  <a:lnTo>
                    <a:pt x="22" y="34"/>
                  </a:lnTo>
                  <a:lnTo>
                    <a:pt x="14" y="45"/>
                  </a:lnTo>
                  <a:lnTo>
                    <a:pt x="5" y="58"/>
                  </a:lnTo>
                  <a:lnTo>
                    <a:pt x="1" y="72"/>
                  </a:lnTo>
                  <a:lnTo>
                    <a:pt x="0" y="85"/>
                  </a:lnTo>
                  <a:lnTo>
                    <a:pt x="4" y="101"/>
                  </a:lnTo>
                  <a:lnTo>
                    <a:pt x="4" y="101"/>
                  </a:lnTo>
                  <a:lnTo>
                    <a:pt x="17"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68" name="Freeform 776"/>
            <p:cNvSpPr>
              <a:spLocks/>
            </p:cNvSpPr>
            <p:nvPr/>
          </p:nvSpPr>
          <p:spPr bwMode="auto">
            <a:xfrm>
              <a:off x="4846" y="1718"/>
              <a:ext cx="15" cy="18"/>
            </a:xfrm>
            <a:custGeom>
              <a:avLst/>
              <a:gdLst>
                <a:gd name="T0" fmla="*/ 38 w 43"/>
                <a:gd name="T1" fmla="*/ 27 h 38"/>
                <a:gd name="T2" fmla="*/ 39 w 43"/>
                <a:gd name="T3" fmla="*/ 26 h 38"/>
                <a:gd name="T4" fmla="*/ 32 w 43"/>
                <a:gd name="T5" fmla="*/ 26 h 38"/>
                <a:gd name="T6" fmla="*/ 24 w 43"/>
                <a:gd name="T7" fmla="*/ 19 h 38"/>
                <a:gd name="T8" fmla="*/ 17 w 43"/>
                <a:gd name="T9" fmla="*/ 10 h 38"/>
                <a:gd name="T10" fmla="*/ 13 w 43"/>
                <a:gd name="T11" fmla="*/ 0 h 38"/>
                <a:gd name="T12" fmla="*/ 0 w 43"/>
                <a:gd name="T13" fmla="*/ 3 h 38"/>
                <a:gd name="T14" fmla="*/ 7 w 43"/>
                <a:gd name="T15" fmla="*/ 15 h 38"/>
                <a:gd name="T16" fmla="*/ 13 w 43"/>
                <a:gd name="T17" fmla="*/ 26 h 38"/>
                <a:gd name="T18" fmla="*/ 26 w 43"/>
                <a:gd name="T19" fmla="*/ 35 h 38"/>
                <a:gd name="T20" fmla="*/ 42 w 43"/>
                <a:gd name="T21" fmla="*/ 38 h 38"/>
                <a:gd name="T22" fmla="*/ 43 w 43"/>
                <a:gd name="T23" fmla="*/ 36 h 38"/>
                <a:gd name="T24" fmla="*/ 38 w 43"/>
                <a:gd name="T25"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38">
                  <a:moveTo>
                    <a:pt x="38" y="27"/>
                  </a:moveTo>
                  <a:lnTo>
                    <a:pt x="39" y="26"/>
                  </a:lnTo>
                  <a:lnTo>
                    <a:pt x="32" y="26"/>
                  </a:lnTo>
                  <a:lnTo>
                    <a:pt x="24" y="19"/>
                  </a:lnTo>
                  <a:lnTo>
                    <a:pt x="17" y="10"/>
                  </a:lnTo>
                  <a:lnTo>
                    <a:pt x="13" y="0"/>
                  </a:lnTo>
                  <a:lnTo>
                    <a:pt x="0" y="3"/>
                  </a:lnTo>
                  <a:lnTo>
                    <a:pt x="7" y="15"/>
                  </a:lnTo>
                  <a:lnTo>
                    <a:pt x="13" y="26"/>
                  </a:lnTo>
                  <a:lnTo>
                    <a:pt x="26" y="35"/>
                  </a:lnTo>
                  <a:lnTo>
                    <a:pt x="42" y="38"/>
                  </a:lnTo>
                  <a:lnTo>
                    <a:pt x="43" y="36"/>
                  </a:lnTo>
                  <a:lnTo>
                    <a:pt x="3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69" name="Freeform 777"/>
            <p:cNvSpPr>
              <a:spLocks/>
            </p:cNvSpPr>
            <p:nvPr/>
          </p:nvSpPr>
          <p:spPr bwMode="auto">
            <a:xfrm>
              <a:off x="4859" y="1657"/>
              <a:ext cx="85" cy="79"/>
            </a:xfrm>
            <a:custGeom>
              <a:avLst/>
              <a:gdLst>
                <a:gd name="T0" fmla="*/ 248 w 256"/>
                <a:gd name="T1" fmla="*/ 8 h 156"/>
                <a:gd name="T2" fmla="*/ 248 w 256"/>
                <a:gd name="T3" fmla="*/ 9 h 156"/>
                <a:gd name="T4" fmla="*/ 246 w 256"/>
                <a:gd name="T5" fmla="*/ 3 h 156"/>
                <a:gd name="T6" fmla="*/ 241 w 256"/>
                <a:gd name="T7" fmla="*/ 8 h 156"/>
                <a:gd name="T8" fmla="*/ 229 w 256"/>
                <a:gd name="T9" fmla="*/ 15 h 156"/>
                <a:gd name="T10" fmla="*/ 213 w 256"/>
                <a:gd name="T11" fmla="*/ 26 h 156"/>
                <a:gd name="T12" fmla="*/ 195 w 256"/>
                <a:gd name="T13" fmla="*/ 37 h 156"/>
                <a:gd name="T14" fmla="*/ 175 w 256"/>
                <a:gd name="T15" fmla="*/ 49 h 156"/>
                <a:gd name="T16" fmla="*/ 151 w 256"/>
                <a:gd name="T17" fmla="*/ 62 h 156"/>
                <a:gd name="T18" fmla="*/ 126 w 256"/>
                <a:gd name="T19" fmla="*/ 75 h 156"/>
                <a:gd name="T20" fmla="*/ 103 w 256"/>
                <a:gd name="T21" fmla="*/ 89 h 156"/>
                <a:gd name="T22" fmla="*/ 80 w 256"/>
                <a:gd name="T23" fmla="*/ 102 h 156"/>
                <a:gd name="T24" fmla="*/ 59 w 256"/>
                <a:gd name="T25" fmla="*/ 115 h 156"/>
                <a:gd name="T26" fmla="*/ 41 w 256"/>
                <a:gd name="T27" fmla="*/ 125 h 156"/>
                <a:gd name="T28" fmla="*/ 24 w 256"/>
                <a:gd name="T29" fmla="*/ 134 h 156"/>
                <a:gd name="T30" fmla="*/ 9 w 256"/>
                <a:gd name="T31" fmla="*/ 142 h 156"/>
                <a:gd name="T32" fmla="*/ 3 w 256"/>
                <a:gd name="T33" fmla="*/ 146 h 156"/>
                <a:gd name="T34" fmla="*/ 0 w 256"/>
                <a:gd name="T35" fmla="*/ 147 h 156"/>
                <a:gd name="T36" fmla="*/ 5 w 256"/>
                <a:gd name="T37" fmla="*/ 156 h 156"/>
                <a:gd name="T38" fmla="*/ 8 w 256"/>
                <a:gd name="T39" fmla="*/ 155 h 156"/>
                <a:gd name="T40" fmla="*/ 17 w 256"/>
                <a:gd name="T41" fmla="*/ 151 h 156"/>
                <a:gd name="T42" fmla="*/ 29 w 256"/>
                <a:gd name="T43" fmla="*/ 143 h 156"/>
                <a:gd name="T44" fmla="*/ 46 w 256"/>
                <a:gd name="T45" fmla="*/ 134 h 156"/>
                <a:gd name="T46" fmla="*/ 64 w 256"/>
                <a:gd name="T47" fmla="*/ 124 h 156"/>
                <a:gd name="T48" fmla="*/ 88 w 256"/>
                <a:gd name="T49" fmla="*/ 111 h 156"/>
                <a:gd name="T50" fmla="*/ 110 w 256"/>
                <a:gd name="T51" fmla="*/ 98 h 156"/>
                <a:gd name="T52" fmla="*/ 134 w 256"/>
                <a:gd name="T53" fmla="*/ 84 h 156"/>
                <a:gd name="T54" fmla="*/ 156 w 256"/>
                <a:gd name="T55" fmla="*/ 71 h 156"/>
                <a:gd name="T56" fmla="*/ 180 w 256"/>
                <a:gd name="T57" fmla="*/ 58 h 156"/>
                <a:gd name="T58" fmla="*/ 202 w 256"/>
                <a:gd name="T59" fmla="*/ 46 h 156"/>
                <a:gd name="T60" fmla="*/ 221 w 256"/>
                <a:gd name="T61" fmla="*/ 35 h 156"/>
                <a:gd name="T62" fmla="*/ 237 w 256"/>
                <a:gd name="T63" fmla="*/ 24 h 156"/>
                <a:gd name="T64" fmla="*/ 248 w 256"/>
                <a:gd name="T65" fmla="*/ 17 h 156"/>
                <a:gd name="T66" fmla="*/ 256 w 256"/>
                <a:gd name="T67" fmla="*/ 10 h 156"/>
                <a:gd name="T68" fmla="*/ 256 w 256"/>
                <a:gd name="T69" fmla="*/ 0 h 156"/>
                <a:gd name="T70" fmla="*/ 256 w 256"/>
                <a:gd name="T71" fmla="*/ 1 h 156"/>
                <a:gd name="T72" fmla="*/ 248 w 256"/>
                <a:gd name="T73" fmla="*/ 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156">
                  <a:moveTo>
                    <a:pt x="248" y="8"/>
                  </a:moveTo>
                  <a:lnTo>
                    <a:pt x="248" y="9"/>
                  </a:lnTo>
                  <a:lnTo>
                    <a:pt x="246" y="3"/>
                  </a:lnTo>
                  <a:lnTo>
                    <a:pt x="241" y="8"/>
                  </a:lnTo>
                  <a:lnTo>
                    <a:pt x="229" y="15"/>
                  </a:lnTo>
                  <a:lnTo>
                    <a:pt x="213" y="26"/>
                  </a:lnTo>
                  <a:lnTo>
                    <a:pt x="195" y="37"/>
                  </a:lnTo>
                  <a:lnTo>
                    <a:pt x="175" y="49"/>
                  </a:lnTo>
                  <a:lnTo>
                    <a:pt x="151" y="62"/>
                  </a:lnTo>
                  <a:lnTo>
                    <a:pt x="126" y="75"/>
                  </a:lnTo>
                  <a:lnTo>
                    <a:pt x="103" y="89"/>
                  </a:lnTo>
                  <a:lnTo>
                    <a:pt x="80" y="102"/>
                  </a:lnTo>
                  <a:lnTo>
                    <a:pt x="59" y="115"/>
                  </a:lnTo>
                  <a:lnTo>
                    <a:pt x="41" y="125"/>
                  </a:lnTo>
                  <a:lnTo>
                    <a:pt x="24" y="134"/>
                  </a:lnTo>
                  <a:lnTo>
                    <a:pt x="9" y="142"/>
                  </a:lnTo>
                  <a:lnTo>
                    <a:pt x="3" y="146"/>
                  </a:lnTo>
                  <a:lnTo>
                    <a:pt x="0" y="147"/>
                  </a:lnTo>
                  <a:lnTo>
                    <a:pt x="5" y="156"/>
                  </a:lnTo>
                  <a:lnTo>
                    <a:pt x="8" y="155"/>
                  </a:lnTo>
                  <a:lnTo>
                    <a:pt x="17" y="151"/>
                  </a:lnTo>
                  <a:lnTo>
                    <a:pt x="29" y="143"/>
                  </a:lnTo>
                  <a:lnTo>
                    <a:pt x="46" y="134"/>
                  </a:lnTo>
                  <a:lnTo>
                    <a:pt x="64" y="124"/>
                  </a:lnTo>
                  <a:lnTo>
                    <a:pt x="88" y="111"/>
                  </a:lnTo>
                  <a:lnTo>
                    <a:pt x="110" y="98"/>
                  </a:lnTo>
                  <a:lnTo>
                    <a:pt x="134" y="84"/>
                  </a:lnTo>
                  <a:lnTo>
                    <a:pt x="156" y="71"/>
                  </a:lnTo>
                  <a:lnTo>
                    <a:pt x="180" y="58"/>
                  </a:lnTo>
                  <a:lnTo>
                    <a:pt x="202" y="46"/>
                  </a:lnTo>
                  <a:lnTo>
                    <a:pt x="221" y="35"/>
                  </a:lnTo>
                  <a:lnTo>
                    <a:pt x="237" y="24"/>
                  </a:lnTo>
                  <a:lnTo>
                    <a:pt x="248" y="17"/>
                  </a:lnTo>
                  <a:lnTo>
                    <a:pt x="256" y="10"/>
                  </a:lnTo>
                  <a:lnTo>
                    <a:pt x="256" y="0"/>
                  </a:lnTo>
                  <a:lnTo>
                    <a:pt x="256" y="1"/>
                  </a:lnTo>
                  <a:lnTo>
                    <a:pt x="24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70" name="Freeform 778"/>
            <p:cNvSpPr>
              <a:spLocks/>
            </p:cNvSpPr>
            <p:nvPr/>
          </p:nvSpPr>
          <p:spPr bwMode="auto">
            <a:xfrm>
              <a:off x="4881" y="1745"/>
              <a:ext cx="21" cy="13"/>
            </a:xfrm>
            <a:custGeom>
              <a:avLst/>
              <a:gdLst>
                <a:gd name="T0" fmla="*/ 0 w 63"/>
                <a:gd name="T1" fmla="*/ 25 h 27"/>
                <a:gd name="T2" fmla="*/ 10 w 63"/>
                <a:gd name="T3" fmla="*/ 27 h 27"/>
                <a:gd name="T4" fmla="*/ 19 w 63"/>
                <a:gd name="T5" fmla="*/ 26 h 27"/>
                <a:gd name="T6" fmla="*/ 27 w 63"/>
                <a:gd name="T7" fmla="*/ 24 h 27"/>
                <a:gd name="T8" fmla="*/ 34 w 63"/>
                <a:gd name="T9" fmla="*/ 20 h 27"/>
                <a:gd name="T10" fmla="*/ 41 w 63"/>
                <a:gd name="T11" fmla="*/ 14 h 27"/>
                <a:gd name="T12" fmla="*/ 48 w 63"/>
                <a:gd name="T13" fmla="*/ 8 h 27"/>
                <a:gd name="T14" fmla="*/ 55 w 63"/>
                <a:gd name="T15" fmla="*/ 4 h 27"/>
                <a:gd name="T16" fmla="*/ 63 w 63"/>
                <a:gd name="T17" fmla="*/ 0 h 27"/>
                <a:gd name="T18" fmla="*/ 55 w 63"/>
                <a:gd name="T19" fmla="*/ 4 h 27"/>
                <a:gd name="T20" fmla="*/ 47 w 63"/>
                <a:gd name="T21" fmla="*/ 6 h 27"/>
                <a:gd name="T22" fmla="*/ 39 w 63"/>
                <a:gd name="T23" fmla="*/ 9 h 27"/>
                <a:gd name="T24" fmla="*/ 31 w 63"/>
                <a:gd name="T25" fmla="*/ 13 h 27"/>
                <a:gd name="T26" fmla="*/ 23 w 63"/>
                <a:gd name="T27" fmla="*/ 15 h 27"/>
                <a:gd name="T28" fmla="*/ 16 w 63"/>
                <a:gd name="T29" fmla="*/ 18 h 27"/>
                <a:gd name="T30" fmla="*/ 8 w 63"/>
                <a:gd name="T31" fmla="*/ 22 h 27"/>
                <a:gd name="T32" fmla="*/ 0 w 63"/>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27">
                  <a:moveTo>
                    <a:pt x="0" y="25"/>
                  </a:moveTo>
                  <a:lnTo>
                    <a:pt x="10" y="27"/>
                  </a:lnTo>
                  <a:lnTo>
                    <a:pt x="19" y="26"/>
                  </a:lnTo>
                  <a:lnTo>
                    <a:pt x="27" y="24"/>
                  </a:lnTo>
                  <a:lnTo>
                    <a:pt x="34" y="20"/>
                  </a:lnTo>
                  <a:lnTo>
                    <a:pt x="41" y="14"/>
                  </a:lnTo>
                  <a:lnTo>
                    <a:pt x="48" y="8"/>
                  </a:lnTo>
                  <a:lnTo>
                    <a:pt x="55" y="4"/>
                  </a:lnTo>
                  <a:lnTo>
                    <a:pt x="63" y="0"/>
                  </a:lnTo>
                  <a:lnTo>
                    <a:pt x="55" y="4"/>
                  </a:lnTo>
                  <a:lnTo>
                    <a:pt x="47" y="6"/>
                  </a:lnTo>
                  <a:lnTo>
                    <a:pt x="39" y="9"/>
                  </a:lnTo>
                  <a:lnTo>
                    <a:pt x="31" y="13"/>
                  </a:lnTo>
                  <a:lnTo>
                    <a:pt x="23" y="15"/>
                  </a:lnTo>
                  <a:lnTo>
                    <a:pt x="16" y="18"/>
                  </a:lnTo>
                  <a:lnTo>
                    <a:pt x="8" y="22"/>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71" name="Freeform 779"/>
            <p:cNvSpPr>
              <a:spLocks/>
            </p:cNvSpPr>
            <p:nvPr/>
          </p:nvSpPr>
          <p:spPr bwMode="auto">
            <a:xfrm>
              <a:off x="4850" y="1644"/>
              <a:ext cx="92" cy="104"/>
            </a:xfrm>
            <a:custGeom>
              <a:avLst/>
              <a:gdLst>
                <a:gd name="T0" fmla="*/ 232 w 274"/>
                <a:gd name="T1" fmla="*/ 0 h 208"/>
                <a:gd name="T2" fmla="*/ 228 w 274"/>
                <a:gd name="T3" fmla="*/ 20 h 208"/>
                <a:gd name="T4" fmla="*/ 221 w 274"/>
                <a:gd name="T5" fmla="*/ 39 h 208"/>
                <a:gd name="T6" fmla="*/ 209 w 274"/>
                <a:gd name="T7" fmla="*/ 57 h 208"/>
                <a:gd name="T8" fmla="*/ 193 w 274"/>
                <a:gd name="T9" fmla="*/ 73 h 208"/>
                <a:gd name="T10" fmla="*/ 176 w 274"/>
                <a:gd name="T11" fmla="*/ 89 h 208"/>
                <a:gd name="T12" fmla="*/ 156 w 274"/>
                <a:gd name="T13" fmla="*/ 102 h 208"/>
                <a:gd name="T14" fmla="*/ 135 w 274"/>
                <a:gd name="T15" fmla="*/ 115 h 208"/>
                <a:gd name="T16" fmla="*/ 114 w 274"/>
                <a:gd name="T17" fmla="*/ 126 h 208"/>
                <a:gd name="T18" fmla="*/ 92 w 274"/>
                <a:gd name="T19" fmla="*/ 136 h 208"/>
                <a:gd name="T20" fmla="*/ 72 w 274"/>
                <a:gd name="T21" fmla="*/ 144 h 208"/>
                <a:gd name="T22" fmla="*/ 52 w 274"/>
                <a:gd name="T23" fmla="*/ 152 h 208"/>
                <a:gd name="T24" fmla="*/ 35 w 274"/>
                <a:gd name="T25" fmla="*/ 157 h 208"/>
                <a:gd name="T26" fmla="*/ 21 w 274"/>
                <a:gd name="T27" fmla="*/ 162 h 208"/>
                <a:gd name="T28" fmla="*/ 9 w 274"/>
                <a:gd name="T29" fmla="*/ 165 h 208"/>
                <a:gd name="T30" fmla="*/ 2 w 274"/>
                <a:gd name="T31" fmla="*/ 166 h 208"/>
                <a:gd name="T32" fmla="*/ 0 w 274"/>
                <a:gd name="T33" fmla="*/ 168 h 208"/>
                <a:gd name="T34" fmla="*/ 22 w 274"/>
                <a:gd name="T35" fmla="*/ 208 h 208"/>
                <a:gd name="T36" fmla="*/ 25 w 274"/>
                <a:gd name="T37" fmla="*/ 207 h 208"/>
                <a:gd name="T38" fmla="*/ 33 w 274"/>
                <a:gd name="T39" fmla="*/ 205 h 208"/>
                <a:gd name="T40" fmla="*/ 44 w 274"/>
                <a:gd name="T41" fmla="*/ 200 h 208"/>
                <a:gd name="T42" fmla="*/ 60 w 274"/>
                <a:gd name="T43" fmla="*/ 195 h 208"/>
                <a:gd name="T44" fmla="*/ 79 w 274"/>
                <a:gd name="T45" fmla="*/ 188 h 208"/>
                <a:gd name="T46" fmla="*/ 100 w 274"/>
                <a:gd name="T47" fmla="*/ 179 h 208"/>
                <a:gd name="T48" fmla="*/ 122 w 274"/>
                <a:gd name="T49" fmla="*/ 169 h 208"/>
                <a:gd name="T50" fmla="*/ 146 w 274"/>
                <a:gd name="T51" fmla="*/ 157 h 208"/>
                <a:gd name="T52" fmla="*/ 168 w 274"/>
                <a:gd name="T53" fmla="*/ 145 h 208"/>
                <a:gd name="T54" fmla="*/ 192 w 274"/>
                <a:gd name="T55" fmla="*/ 130 h 208"/>
                <a:gd name="T56" fmla="*/ 213 w 274"/>
                <a:gd name="T57" fmla="*/ 116 h 208"/>
                <a:gd name="T58" fmla="*/ 231 w 274"/>
                <a:gd name="T59" fmla="*/ 99 h 208"/>
                <a:gd name="T60" fmla="*/ 248 w 274"/>
                <a:gd name="T61" fmla="*/ 81 h 208"/>
                <a:gd name="T62" fmla="*/ 261 w 274"/>
                <a:gd name="T63" fmla="*/ 63 h 208"/>
                <a:gd name="T64" fmla="*/ 270 w 274"/>
                <a:gd name="T65" fmla="*/ 42 h 208"/>
                <a:gd name="T66" fmla="*/ 274 w 274"/>
                <a:gd name="T67" fmla="*/ 22 h 208"/>
                <a:gd name="T68" fmla="*/ 232 w 274"/>
                <a:gd name="T6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4" h="208">
                  <a:moveTo>
                    <a:pt x="232" y="0"/>
                  </a:moveTo>
                  <a:lnTo>
                    <a:pt x="228" y="20"/>
                  </a:lnTo>
                  <a:lnTo>
                    <a:pt x="221" y="39"/>
                  </a:lnTo>
                  <a:lnTo>
                    <a:pt x="209" y="57"/>
                  </a:lnTo>
                  <a:lnTo>
                    <a:pt x="193" y="73"/>
                  </a:lnTo>
                  <a:lnTo>
                    <a:pt x="176" y="89"/>
                  </a:lnTo>
                  <a:lnTo>
                    <a:pt x="156" y="102"/>
                  </a:lnTo>
                  <a:lnTo>
                    <a:pt x="135" y="115"/>
                  </a:lnTo>
                  <a:lnTo>
                    <a:pt x="114" y="126"/>
                  </a:lnTo>
                  <a:lnTo>
                    <a:pt x="92" y="136"/>
                  </a:lnTo>
                  <a:lnTo>
                    <a:pt x="72" y="144"/>
                  </a:lnTo>
                  <a:lnTo>
                    <a:pt x="52" y="152"/>
                  </a:lnTo>
                  <a:lnTo>
                    <a:pt x="35" y="157"/>
                  </a:lnTo>
                  <a:lnTo>
                    <a:pt x="21" y="162"/>
                  </a:lnTo>
                  <a:lnTo>
                    <a:pt x="9" y="165"/>
                  </a:lnTo>
                  <a:lnTo>
                    <a:pt x="2" y="166"/>
                  </a:lnTo>
                  <a:lnTo>
                    <a:pt x="0" y="168"/>
                  </a:lnTo>
                  <a:lnTo>
                    <a:pt x="22" y="208"/>
                  </a:lnTo>
                  <a:lnTo>
                    <a:pt x="25" y="207"/>
                  </a:lnTo>
                  <a:lnTo>
                    <a:pt x="33" y="205"/>
                  </a:lnTo>
                  <a:lnTo>
                    <a:pt x="44" y="200"/>
                  </a:lnTo>
                  <a:lnTo>
                    <a:pt x="60" y="195"/>
                  </a:lnTo>
                  <a:lnTo>
                    <a:pt x="79" y="188"/>
                  </a:lnTo>
                  <a:lnTo>
                    <a:pt x="100" y="179"/>
                  </a:lnTo>
                  <a:lnTo>
                    <a:pt x="122" y="169"/>
                  </a:lnTo>
                  <a:lnTo>
                    <a:pt x="146" y="157"/>
                  </a:lnTo>
                  <a:lnTo>
                    <a:pt x="168" y="145"/>
                  </a:lnTo>
                  <a:lnTo>
                    <a:pt x="192" y="130"/>
                  </a:lnTo>
                  <a:lnTo>
                    <a:pt x="213" y="116"/>
                  </a:lnTo>
                  <a:lnTo>
                    <a:pt x="231" y="99"/>
                  </a:lnTo>
                  <a:lnTo>
                    <a:pt x="248" y="81"/>
                  </a:lnTo>
                  <a:lnTo>
                    <a:pt x="261" y="63"/>
                  </a:lnTo>
                  <a:lnTo>
                    <a:pt x="270" y="42"/>
                  </a:lnTo>
                  <a:lnTo>
                    <a:pt x="274" y="22"/>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72" name="Freeform 780"/>
            <p:cNvSpPr>
              <a:spLocks/>
            </p:cNvSpPr>
            <p:nvPr/>
          </p:nvSpPr>
          <p:spPr bwMode="auto">
            <a:xfrm>
              <a:off x="4847" y="1644"/>
              <a:ext cx="83" cy="87"/>
            </a:xfrm>
            <a:custGeom>
              <a:avLst/>
              <a:gdLst>
                <a:gd name="T0" fmla="*/ 14 w 248"/>
                <a:gd name="T1" fmla="*/ 165 h 173"/>
                <a:gd name="T2" fmla="*/ 10 w 248"/>
                <a:gd name="T3" fmla="*/ 173 h 173"/>
                <a:gd name="T4" fmla="*/ 13 w 248"/>
                <a:gd name="T5" fmla="*/ 172 h 173"/>
                <a:gd name="T6" fmla="*/ 19 w 248"/>
                <a:gd name="T7" fmla="*/ 171 h 173"/>
                <a:gd name="T8" fmla="*/ 31 w 248"/>
                <a:gd name="T9" fmla="*/ 168 h 173"/>
                <a:gd name="T10" fmla="*/ 46 w 248"/>
                <a:gd name="T11" fmla="*/ 163 h 173"/>
                <a:gd name="T12" fmla="*/ 64 w 248"/>
                <a:gd name="T13" fmla="*/ 157 h 173"/>
                <a:gd name="T14" fmla="*/ 84 w 248"/>
                <a:gd name="T15" fmla="*/ 148 h 173"/>
                <a:gd name="T16" fmla="*/ 103 w 248"/>
                <a:gd name="T17" fmla="*/ 141 h 173"/>
                <a:gd name="T18" fmla="*/ 126 w 248"/>
                <a:gd name="T19" fmla="*/ 130 h 173"/>
                <a:gd name="T20" fmla="*/ 148 w 248"/>
                <a:gd name="T21" fmla="*/ 119 h 173"/>
                <a:gd name="T22" fmla="*/ 169 w 248"/>
                <a:gd name="T23" fmla="*/ 107 h 173"/>
                <a:gd name="T24" fmla="*/ 189 w 248"/>
                <a:gd name="T25" fmla="*/ 93 h 173"/>
                <a:gd name="T26" fmla="*/ 207 w 248"/>
                <a:gd name="T27" fmla="*/ 76 h 173"/>
                <a:gd name="T28" fmla="*/ 223 w 248"/>
                <a:gd name="T29" fmla="*/ 60 h 173"/>
                <a:gd name="T30" fmla="*/ 236 w 248"/>
                <a:gd name="T31" fmla="*/ 41 h 173"/>
                <a:gd name="T32" fmla="*/ 244 w 248"/>
                <a:gd name="T33" fmla="*/ 21 h 173"/>
                <a:gd name="T34" fmla="*/ 248 w 248"/>
                <a:gd name="T35" fmla="*/ 0 h 173"/>
                <a:gd name="T36" fmla="*/ 235 w 248"/>
                <a:gd name="T37" fmla="*/ 0 h 173"/>
                <a:gd name="T38" fmla="*/ 231 w 248"/>
                <a:gd name="T39" fmla="*/ 19 h 173"/>
                <a:gd name="T40" fmla="*/ 223 w 248"/>
                <a:gd name="T41" fmla="*/ 37 h 173"/>
                <a:gd name="T42" fmla="*/ 212 w 248"/>
                <a:gd name="T43" fmla="*/ 54 h 173"/>
                <a:gd name="T44" fmla="*/ 197 w 248"/>
                <a:gd name="T45" fmla="*/ 70 h 173"/>
                <a:gd name="T46" fmla="*/ 181 w 248"/>
                <a:gd name="T47" fmla="*/ 84 h 173"/>
                <a:gd name="T48" fmla="*/ 161 w 248"/>
                <a:gd name="T49" fmla="*/ 98 h 173"/>
                <a:gd name="T50" fmla="*/ 140 w 248"/>
                <a:gd name="T51" fmla="*/ 110 h 173"/>
                <a:gd name="T52" fmla="*/ 120 w 248"/>
                <a:gd name="T53" fmla="*/ 121 h 173"/>
                <a:gd name="T54" fmla="*/ 98 w 248"/>
                <a:gd name="T55" fmla="*/ 132 h 173"/>
                <a:gd name="T56" fmla="*/ 78 w 248"/>
                <a:gd name="T57" fmla="*/ 139 h 173"/>
                <a:gd name="T58" fmla="*/ 59 w 248"/>
                <a:gd name="T59" fmla="*/ 146 h 173"/>
                <a:gd name="T60" fmla="*/ 43 w 248"/>
                <a:gd name="T61" fmla="*/ 152 h 173"/>
                <a:gd name="T62" fmla="*/ 29 w 248"/>
                <a:gd name="T63" fmla="*/ 156 h 173"/>
                <a:gd name="T64" fmla="*/ 17 w 248"/>
                <a:gd name="T65" fmla="*/ 160 h 173"/>
                <a:gd name="T66" fmla="*/ 10 w 248"/>
                <a:gd name="T67" fmla="*/ 161 h 173"/>
                <a:gd name="T68" fmla="*/ 7 w 248"/>
                <a:gd name="T69" fmla="*/ 162 h 173"/>
                <a:gd name="T70" fmla="*/ 4 w 248"/>
                <a:gd name="T71" fmla="*/ 170 h 173"/>
                <a:gd name="T72" fmla="*/ 7 w 248"/>
                <a:gd name="T73" fmla="*/ 162 h 173"/>
                <a:gd name="T74" fmla="*/ 0 w 248"/>
                <a:gd name="T75" fmla="*/ 164 h 173"/>
                <a:gd name="T76" fmla="*/ 4 w 248"/>
                <a:gd name="T77" fmla="*/ 170 h 173"/>
                <a:gd name="T78" fmla="*/ 14 w 248"/>
                <a:gd name="T79" fmla="*/ 16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73">
                  <a:moveTo>
                    <a:pt x="14" y="165"/>
                  </a:moveTo>
                  <a:lnTo>
                    <a:pt x="10" y="173"/>
                  </a:lnTo>
                  <a:lnTo>
                    <a:pt x="13" y="172"/>
                  </a:lnTo>
                  <a:lnTo>
                    <a:pt x="19" y="171"/>
                  </a:lnTo>
                  <a:lnTo>
                    <a:pt x="31" y="168"/>
                  </a:lnTo>
                  <a:lnTo>
                    <a:pt x="46" y="163"/>
                  </a:lnTo>
                  <a:lnTo>
                    <a:pt x="64" y="157"/>
                  </a:lnTo>
                  <a:lnTo>
                    <a:pt x="84" y="148"/>
                  </a:lnTo>
                  <a:lnTo>
                    <a:pt x="103" y="141"/>
                  </a:lnTo>
                  <a:lnTo>
                    <a:pt x="126" y="130"/>
                  </a:lnTo>
                  <a:lnTo>
                    <a:pt x="148" y="119"/>
                  </a:lnTo>
                  <a:lnTo>
                    <a:pt x="169" y="107"/>
                  </a:lnTo>
                  <a:lnTo>
                    <a:pt x="189" y="93"/>
                  </a:lnTo>
                  <a:lnTo>
                    <a:pt x="207" y="76"/>
                  </a:lnTo>
                  <a:lnTo>
                    <a:pt x="223" y="60"/>
                  </a:lnTo>
                  <a:lnTo>
                    <a:pt x="236" y="41"/>
                  </a:lnTo>
                  <a:lnTo>
                    <a:pt x="244" y="21"/>
                  </a:lnTo>
                  <a:lnTo>
                    <a:pt x="248" y="0"/>
                  </a:lnTo>
                  <a:lnTo>
                    <a:pt x="235" y="0"/>
                  </a:lnTo>
                  <a:lnTo>
                    <a:pt x="231" y="19"/>
                  </a:lnTo>
                  <a:lnTo>
                    <a:pt x="223" y="37"/>
                  </a:lnTo>
                  <a:lnTo>
                    <a:pt x="212" y="54"/>
                  </a:lnTo>
                  <a:lnTo>
                    <a:pt x="197" y="70"/>
                  </a:lnTo>
                  <a:lnTo>
                    <a:pt x="181" y="84"/>
                  </a:lnTo>
                  <a:lnTo>
                    <a:pt x="161" y="98"/>
                  </a:lnTo>
                  <a:lnTo>
                    <a:pt x="140" y="110"/>
                  </a:lnTo>
                  <a:lnTo>
                    <a:pt x="120" y="121"/>
                  </a:lnTo>
                  <a:lnTo>
                    <a:pt x="98" y="132"/>
                  </a:lnTo>
                  <a:lnTo>
                    <a:pt x="78" y="139"/>
                  </a:lnTo>
                  <a:lnTo>
                    <a:pt x="59" y="146"/>
                  </a:lnTo>
                  <a:lnTo>
                    <a:pt x="43" y="152"/>
                  </a:lnTo>
                  <a:lnTo>
                    <a:pt x="29" y="156"/>
                  </a:lnTo>
                  <a:lnTo>
                    <a:pt x="17" y="160"/>
                  </a:lnTo>
                  <a:lnTo>
                    <a:pt x="10" y="161"/>
                  </a:lnTo>
                  <a:lnTo>
                    <a:pt x="7" y="162"/>
                  </a:lnTo>
                  <a:lnTo>
                    <a:pt x="4" y="170"/>
                  </a:lnTo>
                  <a:lnTo>
                    <a:pt x="7" y="162"/>
                  </a:lnTo>
                  <a:lnTo>
                    <a:pt x="0" y="164"/>
                  </a:lnTo>
                  <a:lnTo>
                    <a:pt x="4" y="170"/>
                  </a:lnTo>
                  <a:lnTo>
                    <a:pt x="14"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73" name="Freeform 781"/>
            <p:cNvSpPr>
              <a:spLocks/>
            </p:cNvSpPr>
            <p:nvPr/>
          </p:nvSpPr>
          <p:spPr bwMode="auto">
            <a:xfrm>
              <a:off x="4849" y="1727"/>
              <a:ext cx="10" cy="24"/>
            </a:xfrm>
            <a:custGeom>
              <a:avLst/>
              <a:gdLst>
                <a:gd name="T0" fmla="*/ 26 w 32"/>
                <a:gd name="T1" fmla="*/ 38 h 50"/>
                <a:gd name="T2" fmla="*/ 32 w 32"/>
                <a:gd name="T3" fmla="*/ 41 h 50"/>
                <a:gd name="T4" fmla="*/ 10 w 32"/>
                <a:gd name="T5" fmla="*/ 0 h 50"/>
                <a:gd name="T6" fmla="*/ 0 w 32"/>
                <a:gd name="T7" fmla="*/ 5 h 50"/>
                <a:gd name="T8" fmla="*/ 22 w 32"/>
                <a:gd name="T9" fmla="*/ 45 h 50"/>
                <a:gd name="T10" fmla="*/ 28 w 32"/>
                <a:gd name="T11" fmla="*/ 49 h 50"/>
                <a:gd name="T12" fmla="*/ 22 w 32"/>
                <a:gd name="T13" fmla="*/ 45 h 50"/>
                <a:gd name="T14" fmla="*/ 25 w 32"/>
                <a:gd name="T15" fmla="*/ 50 h 50"/>
                <a:gd name="T16" fmla="*/ 28 w 32"/>
                <a:gd name="T17" fmla="*/ 49 h 50"/>
                <a:gd name="T18" fmla="*/ 26 w 32"/>
                <a:gd name="T1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0">
                  <a:moveTo>
                    <a:pt x="26" y="38"/>
                  </a:moveTo>
                  <a:lnTo>
                    <a:pt x="32" y="41"/>
                  </a:lnTo>
                  <a:lnTo>
                    <a:pt x="10" y="0"/>
                  </a:lnTo>
                  <a:lnTo>
                    <a:pt x="0" y="5"/>
                  </a:lnTo>
                  <a:lnTo>
                    <a:pt x="22" y="45"/>
                  </a:lnTo>
                  <a:lnTo>
                    <a:pt x="28" y="49"/>
                  </a:lnTo>
                  <a:lnTo>
                    <a:pt x="22" y="45"/>
                  </a:lnTo>
                  <a:lnTo>
                    <a:pt x="25" y="50"/>
                  </a:lnTo>
                  <a:lnTo>
                    <a:pt x="28" y="49"/>
                  </a:lnTo>
                  <a:lnTo>
                    <a:pt x="26"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74" name="Freeform 782"/>
            <p:cNvSpPr>
              <a:spLocks/>
            </p:cNvSpPr>
            <p:nvPr/>
          </p:nvSpPr>
          <p:spPr bwMode="auto">
            <a:xfrm>
              <a:off x="4857" y="1653"/>
              <a:ext cx="87" cy="98"/>
            </a:xfrm>
            <a:custGeom>
              <a:avLst/>
              <a:gdLst>
                <a:gd name="T0" fmla="*/ 251 w 260"/>
                <a:gd name="T1" fmla="*/ 9 h 196"/>
                <a:gd name="T2" fmla="*/ 247 w 260"/>
                <a:gd name="T3" fmla="*/ 4 h 196"/>
                <a:gd name="T4" fmla="*/ 243 w 260"/>
                <a:gd name="T5" fmla="*/ 23 h 196"/>
                <a:gd name="T6" fmla="*/ 235 w 260"/>
                <a:gd name="T7" fmla="*/ 42 h 196"/>
                <a:gd name="T8" fmla="*/ 222 w 260"/>
                <a:gd name="T9" fmla="*/ 59 h 196"/>
                <a:gd name="T10" fmla="*/ 205 w 260"/>
                <a:gd name="T11" fmla="*/ 77 h 196"/>
                <a:gd name="T12" fmla="*/ 188 w 260"/>
                <a:gd name="T13" fmla="*/ 93 h 196"/>
                <a:gd name="T14" fmla="*/ 167 w 260"/>
                <a:gd name="T15" fmla="*/ 108 h 196"/>
                <a:gd name="T16" fmla="*/ 143 w 260"/>
                <a:gd name="T17" fmla="*/ 123 h 196"/>
                <a:gd name="T18" fmla="*/ 122 w 260"/>
                <a:gd name="T19" fmla="*/ 135 h 196"/>
                <a:gd name="T20" fmla="*/ 98 w 260"/>
                <a:gd name="T21" fmla="*/ 146 h 196"/>
                <a:gd name="T22" fmla="*/ 76 w 260"/>
                <a:gd name="T23" fmla="*/ 156 h 196"/>
                <a:gd name="T24" fmla="*/ 55 w 260"/>
                <a:gd name="T25" fmla="*/ 165 h 196"/>
                <a:gd name="T26" fmla="*/ 37 w 260"/>
                <a:gd name="T27" fmla="*/ 171 h 196"/>
                <a:gd name="T28" fmla="*/ 21 w 260"/>
                <a:gd name="T29" fmla="*/ 177 h 196"/>
                <a:gd name="T30" fmla="*/ 9 w 260"/>
                <a:gd name="T31" fmla="*/ 181 h 196"/>
                <a:gd name="T32" fmla="*/ 2 w 260"/>
                <a:gd name="T33" fmla="*/ 183 h 196"/>
                <a:gd name="T34" fmla="*/ 0 w 260"/>
                <a:gd name="T35" fmla="*/ 185 h 196"/>
                <a:gd name="T36" fmla="*/ 2 w 260"/>
                <a:gd name="T37" fmla="*/ 196 h 196"/>
                <a:gd name="T38" fmla="*/ 5 w 260"/>
                <a:gd name="T39" fmla="*/ 195 h 196"/>
                <a:gd name="T40" fmla="*/ 14 w 260"/>
                <a:gd name="T41" fmla="*/ 192 h 196"/>
                <a:gd name="T42" fmla="*/ 26 w 260"/>
                <a:gd name="T43" fmla="*/ 188 h 196"/>
                <a:gd name="T44" fmla="*/ 42 w 260"/>
                <a:gd name="T45" fmla="*/ 182 h 196"/>
                <a:gd name="T46" fmla="*/ 60 w 260"/>
                <a:gd name="T47" fmla="*/ 174 h 196"/>
                <a:gd name="T48" fmla="*/ 81 w 260"/>
                <a:gd name="T49" fmla="*/ 165 h 196"/>
                <a:gd name="T50" fmla="*/ 104 w 260"/>
                <a:gd name="T51" fmla="*/ 155 h 196"/>
                <a:gd name="T52" fmla="*/ 127 w 260"/>
                <a:gd name="T53" fmla="*/ 144 h 196"/>
                <a:gd name="T54" fmla="*/ 151 w 260"/>
                <a:gd name="T55" fmla="*/ 132 h 196"/>
                <a:gd name="T56" fmla="*/ 175 w 260"/>
                <a:gd name="T57" fmla="*/ 117 h 196"/>
                <a:gd name="T58" fmla="*/ 196 w 260"/>
                <a:gd name="T59" fmla="*/ 102 h 196"/>
                <a:gd name="T60" fmla="*/ 215 w 260"/>
                <a:gd name="T61" fmla="*/ 84 h 196"/>
                <a:gd name="T62" fmla="*/ 232 w 260"/>
                <a:gd name="T63" fmla="*/ 66 h 196"/>
                <a:gd name="T64" fmla="*/ 246 w 260"/>
                <a:gd name="T65" fmla="*/ 47 h 196"/>
                <a:gd name="T66" fmla="*/ 256 w 260"/>
                <a:gd name="T67" fmla="*/ 26 h 196"/>
                <a:gd name="T68" fmla="*/ 260 w 260"/>
                <a:gd name="T69" fmla="*/ 4 h 196"/>
                <a:gd name="T70" fmla="*/ 256 w 260"/>
                <a:gd name="T71" fmla="*/ 0 h 196"/>
                <a:gd name="T72" fmla="*/ 260 w 260"/>
                <a:gd name="T73" fmla="*/ 4 h 196"/>
                <a:gd name="T74" fmla="*/ 260 w 260"/>
                <a:gd name="T75" fmla="*/ 2 h 196"/>
                <a:gd name="T76" fmla="*/ 256 w 260"/>
                <a:gd name="T77" fmla="*/ 0 h 196"/>
                <a:gd name="T78" fmla="*/ 251 w 260"/>
                <a:gd name="T79" fmla="*/ 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196">
                  <a:moveTo>
                    <a:pt x="251" y="9"/>
                  </a:moveTo>
                  <a:lnTo>
                    <a:pt x="247" y="4"/>
                  </a:lnTo>
                  <a:lnTo>
                    <a:pt x="243" y="23"/>
                  </a:lnTo>
                  <a:lnTo>
                    <a:pt x="235" y="42"/>
                  </a:lnTo>
                  <a:lnTo>
                    <a:pt x="222" y="59"/>
                  </a:lnTo>
                  <a:lnTo>
                    <a:pt x="205" y="77"/>
                  </a:lnTo>
                  <a:lnTo>
                    <a:pt x="188" y="93"/>
                  </a:lnTo>
                  <a:lnTo>
                    <a:pt x="167" y="108"/>
                  </a:lnTo>
                  <a:lnTo>
                    <a:pt x="143" y="123"/>
                  </a:lnTo>
                  <a:lnTo>
                    <a:pt x="122" y="135"/>
                  </a:lnTo>
                  <a:lnTo>
                    <a:pt x="98" y="146"/>
                  </a:lnTo>
                  <a:lnTo>
                    <a:pt x="76" y="156"/>
                  </a:lnTo>
                  <a:lnTo>
                    <a:pt x="55" y="165"/>
                  </a:lnTo>
                  <a:lnTo>
                    <a:pt x="37" y="171"/>
                  </a:lnTo>
                  <a:lnTo>
                    <a:pt x="21" y="177"/>
                  </a:lnTo>
                  <a:lnTo>
                    <a:pt x="9" y="181"/>
                  </a:lnTo>
                  <a:lnTo>
                    <a:pt x="2" y="183"/>
                  </a:lnTo>
                  <a:lnTo>
                    <a:pt x="0" y="185"/>
                  </a:lnTo>
                  <a:lnTo>
                    <a:pt x="2" y="196"/>
                  </a:lnTo>
                  <a:lnTo>
                    <a:pt x="5" y="195"/>
                  </a:lnTo>
                  <a:lnTo>
                    <a:pt x="14" y="192"/>
                  </a:lnTo>
                  <a:lnTo>
                    <a:pt x="26" y="188"/>
                  </a:lnTo>
                  <a:lnTo>
                    <a:pt x="42" y="182"/>
                  </a:lnTo>
                  <a:lnTo>
                    <a:pt x="60" y="174"/>
                  </a:lnTo>
                  <a:lnTo>
                    <a:pt x="81" y="165"/>
                  </a:lnTo>
                  <a:lnTo>
                    <a:pt x="104" y="155"/>
                  </a:lnTo>
                  <a:lnTo>
                    <a:pt x="127" y="144"/>
                  </a:lnTo>
                  <a:lnTo>
                    <a:pt x="151" y="132"/>
                  </a:lnTo>
                  <a:lnTo>
                    <a:pt x="175" y="117"/>
                  </a:lnTo>
                  <a:lnTo>
                    <a:pt x="196" y="102"/>
                  </a:lnTo>
                  <a:lnTo>
                    <a:pt x="215" y="84"/>
                  </a:lnTo>
                  <a:lnTo>
                    <a:pt x="232" y="66"/>
                  </a:lnTo>
                  <a:lnTo>
                    <a:pt x="246" y="47"/>
                  </a:lnTo>
                  <a:lnTo>
                    <a:pt x="256" y="26"/>
                  </a:lnTo>
                  <a:lnTo>
                    <a:pt x="260" y="4"/>
                  </a:lnTo>
                  <a:lnTo>
                    <a:pt x="256" y="0"/>
                  </a:lnTo>
                  <a:lnTo>
                    <a:pt x="260" y="4"/>
                  </a:lnTo>
                  <a:lnTo>
                    <a:pt x="260" y="2"/>
                  </a:lnTo>
                  <a:lnTo>
                    <a:pt x="256" y="0"/>
                  </a:lnTo>
                  <a:lnTo>
                    <a:pt x="25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75" name="Freeform 783"/>
            <p:cNvSpPr>
              <a:spLocks/>
            </p:cNvSpPr>
            <p:nvPr/>
          </p:nvSpPr>
          <p:spPr bwMode="auto">
            <a:xfrm>
              <a:off x="4926" y="1639"/>
              <a:ext cx="17" cy="18"/>
            </a:xfrm>
            <a:custGeom>
              <a:avLst/>
              <a:gdLst>
                <a:gd name="T0" fmla="*/ 13 w 51"/>
                <a:gd name="T1" fmla="*/ 11 h 38"/>
                <a:gd name="T2" fmla="*/ 4 w 51"/>
                <a:gd name="T3" fmla="*/ 15 h 38"/>
                <a:gd name="T4" fmla="*/ 46 w 51"/>
                <a:gd name="T5" fmla="*/ 38 h 38"/>
                <a:gd name="T6" fmla="*/ 51 w 51"/>
                <a:gd name="T7" fmla="*/ 29 h 38"/>
                <a:gd name="T8" fmla="*/ 9 w 51"/>
                <a:gd name="T9" fmla="*/ 6 h 38"/>
                <a:gd name="T10" fmla="*/ 0 w 51"/>
                <a:gd name="T11" fmla="*/ 11 h 38"/>
                <a:gd name="T12" fmla="*/ 9 w 51"/>
                <a:gd name="T13" fmla="*/ 6 h 38"/>
                <a:gd name="T14" fmla="*/ 0 w 51"/>
                <a:gd name="T15" fmla="*/ 0 h 38"/>
                <a:gd name="T16" fmla="*/ 0 w 51"/>
                <a:gd name="T17" fmla="*/ 11 h 38"/>
                <a:gd name="T18" fmla="*/ 13 w 51"/>
                <a:gd name="T19"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38">
                  <a:moveTo>
                    <a:pt x="13" y="11"/>
                  </a:moveTo>
                  <a:lnTo>
                    <a:pt x="4" y="15"/>
                  </a:lnTo>
                  <a:lnTo>
                    <a:pt x="46" y="38"/>
                  </a:lnTo>
                  <a:lnTo>
                    <a:pt x="51" y="29"/>
                  </a:lnTo>
                  <a:lnTo>
                    <a:pt x="9" y="6"/>
                  </a:lnTo>
                  <a:lnTo>
                    <a:pt x="0" y="11"/>
                  </a:lnTo>
                  <a:lnTo>
                    <a:pt x="9" y="6"/>
                  </a:lnTo>
                  <a:lnTo>
                    <a:pt x="0" y="0"/>
                  </a:lnTo>
                  <a:lnTo>
                    <a:pt x="0" y="11"/>
                  </a:lnTo>
                  <a:lnTo>
                    <a:pt x="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76" name="Freeform 784"/>
            <p:cNvSpPr>
              <a:spLocks/>
            </p:cNvSpPr>
            <p:nvPr/>
          </p:nvSpPr>
          <p:spPr bwMode="auto">
            <a:xfrm>
              <a:off x="4852" y="1653"/>
              <a:ext cx="80" cy="87"/>
            </a:xfrm>
            <a:custGeom>
              <a:avLst/>
              <a:gdLst>
                <a:gd name="T0" fmla="*/ 3 w 240"/>
                <a:gd name="T1" fmla="*/ 174 h 174"/>
                <a:gd name="T2" fmla="*/ 5 w 240"/>
                <a:gd name="T3" fmla="*/ 173 h 174"/>
                <a:gd name="T4" fmla="*/ 12 w 240"/>
                <a:gd name="T5" fmla="*/ 172 h 174"/>
                <a:gd name="T6" fmla="*/ 24 w 240"/>
                <a:gd name="T7" fmla="*/ 169 h 174"/>
                <a:gd name="T8" fmla="*/ 38 w 240"/>
                <a:gd name="T9" fmla="*/ 164 h 174"/>
                <a:gd name="T10" fmla="*/ 57 w 240"/>
                <a:gd name="T11" fmla="*/ 159 h 174"/>
                <a:gd name="T12" fmla="*/ 75 w 240"/>
                <a:gd name="T13" fmla="*/ 152 h 174"/>
                <a:gd name="T14" fmla="*/ 96 w 240"/>
                <a:gd name="T15" fmla="*/ 143 h 174"/>
                <a:gd name="T16" fmla="*/ 117 w 240"/>
                <a:gd name="T17" fmla="*/ 133 h 174"/>
                <a:gd name="T18" fmla="*/ 141 w 240"/>
                <a:gd name="T19" fmla="*/ 121 h 174"/>
                <a:gd name="T20" fmla="*/ 160 w 240"/>
                <a:gd name="T21" fmla="*/ 109 h 174"/>
                <a:gd name="T22" fmla="*/ 180 w 240"/>
                <a:gd name="T23" fmla="*/ 95 h 174"/>
                <a:gd name="T24" fmla="*/ 200 w 240"/>
                <a:gd name="T25" fmla="*/ 79 h 174"/>
                <a:gd name="T26" fmla="*/ 214 w 240"/>
                <a:gd name="T27" fmla="*/ 62 h 174"/>
                <a:gd name="T28" fmla="*/ 227 w 240"/>
                <a:gd name="T29" fmla="*/ 42 h 174"/>
                <a:gd name="T30" fmla="*/ 237 w 240"/>
                <a:gd name="T31" fmla="*/ 22 h 174"/>
                <a:gd name="T32" fmla="*/ 240 w 240"/>
                <a:gd name="T33" fmla="*/ 0 h 174"/>
                <a:gd name="T34" fmla="*/ 227 w 240"/>
                <a:gd name="T35" fmla="*/ 0 h 174"/>
                <a:gd name="T36" fmla="*/ 223 w 240"/>
                <a:gd name="T37" fmla="*/ 20 h 174"/>
                <a:gd name="T38" fmla="*/ 217 w 240"/>
                <a:gd name="T39" fmla="*/ 38 h 174"/>
                <a:gd name="T40" fmla="*/ 204 w 240"/>
                <a:gd name="T41" fmla="*/ 55 h 174"/>
                <a:gd name="T42" fmla="*/ 189 w 240"/>
                <a:gd name="T43" fmla="*/ 72 h 174"/>
                <a:gd name="T44" fmla="*/ 172 w 240"/>
                <a:gd name="T45" fmla="*/ 86 h 174"/>
                <a:gd name="T46" fmla="*/ 152 w 240"/>
                <a:gd name="T47" fmla="*/ 100 h 174"/>
                <a:gd name="T48" fmla="*/ 133 w 240"/>
                <a:gd name="T49" fmla="*/ 112 h 174"/>
                <a:gd name="T50" fmla="*/ 112 w 240"/>
                <a:gd name="T51" fmla="*/ 124 h 174"/>
                <a:gd name="T52" fmla="*/ 91 w 240"/>
                <a:gd name="T53" fmla="*/ 134 h 174"/>
                <a:gd name="T54" fmla="*/ 70 w 240"/>
                <a:gd name="T55" fmla="*/ 141 h 174"/>
                <a:gd name="T56" fmla="*/ 51 w 240"/>
                <a:gd name="T57" fmla="*/ 147 h 174"/>
                <a:gd name="T58" fmla="*/ 36 w 240"/>
                <a:gd name="T59" fmla="*/ 153 h 174"/>
                <a:gd name="T60" fmla="*/ 21 w 240"/>
                <a:gd name="T61" fmla="*/ 157 h 174"/>
                <a:gd name="T62" fmla="*/ 9 w 240"/>
                <a:gd name="T63" fmla="*/ 161 h 174"/>
                <a:gd name="T64" fmla="*/ 3 w 240"/>
                <a:gd name="T65" fmla="*/ 162 h 174"/>
                <a:gd name="T66" fmla="*/ 0 w 240"/>
                <a:gd name="T67" fmla="*/ 163 h 174"/>
                <a:gd name="T68" fmla="*/ 3 w 240"/>
                <a:gd name="T69"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174">
                  <a:moveTo>
                    <a:pt x="3" y="174"/>
                  </a:moveTo>
                  <a:lnTo>
                    <a:pt x="5" y="173"/>
                  </a:lnTo>
                  <a:lnTo>
                    <a:pt x="12" y="172"/>
                  </a:lnTo>
                  <a:lnTo>
                    <a:pt x="24" y="169"/>
                  </a:lnTo>
                  <a:lnTo>
                    <a:pt x="38" y="164"/>
                  </a:lnTo>
                  <a:lnTo>
                    <a:pt x="57" y="159"/>
                  </a:lnTo>
                  <a:lnTo>
                    <a:pt x="75" y="152"/>
                  </a:lnTo>
                  <a:lnTo>
                    <a:pt x="96" y="143"/>
                  </a:lnTo>
                  <a:lnTo>
                    <a:pt x="117" y="133"/>
                  </a:lnTo>
                  <a:lnTo>
                    <a:pt x="141" y="121"/>
                  </a:lnTo>
                  <a:lnTo>
                    <a:pt x="160" y="109"/>
                  </a:lnTo>
                  <a:lnTo>
                    <a:pt x="180" y="95"/>
                  </a:lnTo>
                  <a:lnTo>
                    <a:pt x="200" y="79"/>
                  </a:lnTo>
                  <a:lnTo>
                    <a:pt x="214" y="62"/>
                  </a:lnTo>
                  <a:lnTo>
                    <a:pt x="227" y="42"/>
                  </a:lnTo>
                  <a:lnTo>
                    <a:pt x="237" y="22"/>
                  </a:lnTo>
                  <a:lnTo>
                    <a:pt x="240" y="0"/>
                  </a:lnTo>
                  <a:lnTo>
                    <a:pt x="227" y="0"/>
                  </a:lnTo>
                  <a:lnTo>
                    <a:pt x="223" y="20"/>
                  </a:lnTo>
                  <a:lnTo>
                    <a:pt x="217" y="38"/>
                  </a:lnTo>
                  <a:lnTo>
                    <a:pt x="204" y="55"/>
                  </a:lnTo>
                  <a:lnTo>
                    <a:pt x="189" y="72"/>
                  </a:lnTo>
                  <a:lnTo>
                    <a:pt x="172" y="86"/>
                  </a:lnTo>
                  <a:lnTo>
                    <a:pt x="152" y="100"/>
                  </a:lnTo>
                  <a:lnTo>
                    <a:pt x="133" y="112"/>
                  </a:lnTo>
                  <a:lnTo>
                    <a:pt x="112" y="124"/>
                  </a:lnTo>
                  <a:lnTo>
                    <a:pt x="91" y="134"/>
                  </a:lnTo>
                  <a:lnTo>
                    <a:pt x="70" y="141"/>
                  </a:lnTo>
                  <a:lnTo>
                    <a:pt x="51" y="147"/>
                  </a:lnTo>
                  <a:lnTo>
                    <a:pt x="36" y="153"/>
                  </a:lnTo>
                  <a:lnTo>
                    <a:pt x="21" y="157"/>
                  </a:lnTo>
                  <a:lnTo>
                    <a:pt x="9" y="161"/>
                  </a:lnTo>
                  <a:lnTo>
                    <a:pt x="3" y="162"/>
                  </a:lnTo>
                  <a:lnTo>
                    <a:pt x="0" y="163"/>
                  </a:lnTo>
                  <a:lnTo>
                    <a:pt x="3"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77" name="Freeform 785"/>
            <p:cNvSpPr>
              <a:spLocks/>
            </p:cNvSpPr>
            <p:nvPr/>
          </p:nvSpPr>
          <p:spPr bwMode="auto">
            <a:xfrm>
              <a:off x="4856" y="1656"/>
              <a:ext cx="80" cy="88"/>
            </a:xfrm>
            <a:custGeom>
              <a:avLst/>
              <a:gdLst>
                <a:gd name="T0" fmla="*/ 3 w 240"/>
                <a:gd name="T1" fmla="*/ 175 h 175"/>
                <a:gd name="T2" fmla="*/ 5 w 240"/>
                <a:gd name="T3" fmla="*/ 174 h 175"/>
                <a:gd name="T4" fmla="*/ 12 w 240"/>
                <a:gd name="T5" fmla="*/ 173 h 175"/>
                <a:gd name="T6" fmla="*/ 24 w 240"/>
                <a:gd name="T7" fmla="*/ 170 h 175"/>
                <a:gd name="T8" fmla="*/ 39 w 240"/>
                <a:gd name="T9" fmla="*/ 165 h 175"/>
                <a:gd name="T10" fmla="*/ 56 w 240"/>
                <a:gd name="T11" fmla="*/ 158 h 175"/>
                <a:gd name="T12" fmla="*/ 76 w 240"/>
                <a:gd name="T13" fmla="*/ 150 h 175"/>
                <a:gd name="T14" fmla="*/ 96 w 240"/>
                <a:gd name="T15" fmla="*/ 141 h 175"/>
                <a:gd name="T16" fmla="*/ 118 w 240"/>
                <a:gd name="T17" fmla="*/ 131 h 175"/>
                <a:gd name="T18" fmla="*/ 140 w 240"/>
                <a:gd name="T19" fmla="*/ 121 h 175"/>
                <a:gd name="T20" fmla="*/ 161 w 240"/>
                <a:gd name="T21" fmla="*/ 108 h 175"/>
                <a:gd name="T22" fmla="*/ 181 w 240"/>
                <a:gd name="T23" fmla="*/ 94 h 175"/>
                <a:gd name="T24" fmla="*/ 200 w 240"/>
                <a:gd name="T25" fmla="*/ 78 h 175"/>
                <a:gd name="T26" fmla="*/ 215 w 240"/>
                <a:gd name="T27" fmla="*/ 61 h 175"/>
                <a:gd name="T28" fmla="*/ 228 w 240"/>
                <a:gd name="T29" fmla="*/ 42 h 175"/>
                <a:gd name="T30" fmla="*/ 236 w 240"/>
                <a:gd name="T31" fmla="*/ 22 h 175"/>
                <a:gd name="T32" fmla="*/ 240 w 240"/>
                <a:gd name="T33" fmla="*/ 0 h 175"/>
                <a:gd name="T34" fmla="*/ 227 w 240"/>
                <a:gd name="T35" fmla="*/ 0 h 175"/>
                <a:gd name="T36" fmla="*/ 223 w 240"/>
                <a:gd name="T37" fmla="*/ 20 h 175"/>
                <a:gd name="T38" fmla="*/ 215 w 240"/>
                <a:gd name="T39" fmla="*/ 38 h 175"/>
                <a:gd name="T40" fmla="*/ 205 w 240"/>
                <a:gd name="T41" fmla="*/ 55 h 175"/>
                <a:gd name="T42" fmla="*/ 189 w 240"/>
                <a:gd name="T43" fmla="*/ 71 h 175"/>
                <a:gd name="T44" fmla="*/ 173 w 240"/>
                <a:gd name="T45" fmla="*/ 85 h 175"/>
                <a:gd name="T46" fmla="*/ 154 w 240"/>
                <a:gd name="T47" fmla="*/ 98 h 175"/>
                <a:gd name="T48" fmla="*/ 133 w 240"/>
                <a:gd name="T49" fmla="*/ 112 h 175"/>
                <a:gd name="T50" fmla="*/ 113 w 240"/>
                <a:gd name="T51" fmla="*/ 122 h 175"/>
                <a:gd name="T52" fmla="*/ 91 w 240"/>
                <a:gd name="T53" fmla="*/ 132 h 175"/>
                <a:gd name="T54" fmla="*/ 71 w 240"/>
                <a:gd name="T55" fmla="*/ 141 h 175"/>
                <a:gd name="T56" fmla="*/ 51 w 240"/>
                <a:gd name="T57" fmla="*/ 147 h 175"/>
                <a:gd name="T58" fmla="*/ 34 w 240"/>
                <a:gd name="T59" fmla="*/ 154 h 175"/>
                <a:gd name="T60" fmla="*/ 21 w 240"/>
                <a:gd name="T61" fmla="*/ 158 h 175"/>
                <a:gd name="T62" fmla="*/ 9 w 240"/>
                <a:gd name="T63" fmla="*/ 162 h 175"/>
                <a:gd name="T64" fmla="*/ 3 w 240"/>
                <a:gd name="T65" fmla="*/ 163 h 175"/>
                <a:gd name="T66" fmla="*/ 0 w 240"/>
                <a:gd name="T67" fmla="*/ 164 h 175"/>
                <a:gd name="T68" fmla="*/ 3 w 240"/>
                <a:gd name="T6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175">
                  <a:moveTo>
                    <a:pt x="3" y="175"/>
                  </a:moveTo>
                  <a:lnTo>
                    <a:pt x="5" y="174"/>
                  </a:lnTo>
                  <a:lnTo>
                    <a:pt x="12" y="173"/>
                  </a:lnTo>
                  <a:lnTo>
                    <a:pt x="24" y="170"/>
                  </a:lnTo>
                  <a:lnTo>
                    <a:pt x="39" y="165"/>
                  </a:lnTo>
                  <a:lnTo>
                    <a:pt x="56" y="158"/>
                  </a:lnTo>
                  <a:lnTo>
                    <a:pt x="76" y="150"/>
                  </a:lnTo>
                  <a:lnTo>
                    <a:pt x="96" y="141"/>
                  </a:lnTo>
                  <a:lnTo>
                    <a:pt x="118" y="131"/>
                  </a:lnTo>
                  <a:lnTo>
                    <a:pt x="140" y="121"/>
                  </a:lnTo>
                  <a:lnTo>
                    <a:pt x="161" y="108"/>
                  </a:lnTo>
                  <a:lnTo>
                    <a:pt x="181" y="94"/>
                  </a:lnTo>
                  <a:lnTo>
                    <a:pt x="200" y="78"/>
                  </a:lnTo>
                  <a:lnTo>
                    <a:pt x="215" y="61"/>
                  </a:lnTo>
                  <a:lnTo>
                    <a:pt x="228" y="42"/>
                  </a:lnTo>
                  <a:lnTo>
                    <a:pt x="236" y="22"/>
                  </a:lnTo>
                  <a:lnTo>
                    <a:pt x="240" y="0"/>
                  </a:lnTo>
                  <a:lnTo>
                    <a:pt x="227" y="0"/>
                  </a:lnTo>
                  <a:lnTo>
                    <a:pt x="223" y="20"/>
                  </a:lnTo>
                  <a:lnTo>
                    <a:pt x="215" y="38"/>
                  </a:lnTo>
                  <a:lnTo>
                    <a:pt x="205" y="55"/>
                  </a:lnTo>
                  <a:lnTo>
                    <a:pt x="189" y="71"/>
                  </a:lnTo>
                  <a:lnTo>
                    <a:pt x="173" y="85"/>
                  </a:lnTo>
                  <a:lnTo>
                    <a:pt x="154" y="98"/>
                  </a:lnTo>
                  <a:lnTo>
                    <a:pt x="133" y="112"/>
                  </a:lnTo>
                  <a:lnTo>
                    <a:pt x="113" y="122"/>
                  </a:lnTo>
                  <a:lnTo>
                    <a:pt x="91" y="132"/>
                  </a:lnTo>
                  <a:lnTo>
                    <a:pt x="71" y="141"/>
                  </a:lnTo>
                  <a:lnTo>
                    <a:pt x="51" y="147"/>
                  </a:lnTo>
                  <a:lnTo>
                    <a:pt x="34" y="154"/>
                  </a:lnTo>
                  <a:lnTo>
                    <a:pt x="21" y="158"/>
                  </a:lnTo>
                  <a:lnTo>
                    <a:pt x="9" y="162"/>
                  </a:lnTo>
                  <a:lnTo>
                    <a:pt x="3" y="163"/>
                  </a:lnTo>
                  <a:lnTo>
                    <a:pt x="0" y="164"/>
                  </a:lnTo>
                  <a:lnTo>
                    <a:pt x="3"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78" name="Freeform 786"/>
            <p:cNvSpPr>
              <a:spLocks/>
            </p:cNvSpPr>
            <p:nvPr/>
          </p:nvSpPr>
          <p:spPr bwMode="auto">
            <a:xfrm>
              <a:off x="4886" y="1789"/>
              <a:ext cx="8" cy="9"/>
            </a:xfrm>
            <a:custGeom>
              <a:avLst/>
              <a:gdLst>
                <a:gd name="T0" fmla="*/ 19 w 23"/>
                <a:gd name="T1" fmla="*/ 4 h 18"/>
                <a:gd name="T2" fmla="*/ 15 w 23"/>
                <a:gd name="T3" fmla="*/ 0 h 18"/>
                <a:gd name="T4" fmla="*/ 0 w 23"/>
                <a:gd name="T5" fmla="*/ 9 h 18"/>
                <a:gd name="T6" fmla="*/ 7 w 23"/>
                <a:gd name="T7" fmla="*/ 18 h 18"/>
                <a:gd name="T8" fmla="*/ 23 w 23"/>
                <a:gd name="T9" fmla="*/ 9 h 18"/>
                <a:gd name="T10" fmla="*/ 19 w 23"/>
                <a:gd name="T11" fmla="*/ 4 h 18"/>
              </a:gdLst>
              <a:ahLst/>
              <a:cxnLst>
                <a:cxn ang="0">
                  <a:pos x="T0" y="T1"/>
                </a:cxn>
                <a:cxn ang="0">
                  <a:pos x="T2" y="T3"/>
                </a:cxn>
                <a:cxn ang="0">
                  <a:pos x="T4" y="T5"/>
                </a:cxn>
                <a:cxn ang="0">
                  <a:pos x="T6" y="T7"/>
                </a:cxn>
                <a:cxn ang="0">
                  <a:pos x="T8" y="T9"/>
                </a:cxn>
                <a:cxn ang="0">
                  <a:pos x="T10" y="T11"/>
                </a:cxn>
              </a:cxnLst>
              <a:rect l="0" t="0" r="r" b="b"/>
              <a:pathLst>
                <a:path w="23" h="18">
                  <a:moveTo>
                    <a:pt x="19" y="4"/>
                  </a:moveTo>
                  <a:lnTo>
                    <a:pt x="15" y="0"/>
                  </a:lnTo>
                  <a:lnTo>
                    <a:pt x="0" y="9"/>
                  </a:lnTo>
                  <a:lnTo>
                    <a:pt x="7" y="18"/>
                  </a:lnTo>
                  <a:lnTo>
                    <a:pt x="23" y="9"/>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30579" name="Text Box 787"/>
          <p:cNvSpPr txBox="1">
            <a:spLocks noChangeArrowheads="1"/>
          </p:cNvSpPr>
          <p:nvPr/>
        </p:nvSpPr>
        <p:spPr bwMode="auto">
          <a:xfrm>
            <a:off x="1279525" y="2447925"/>
            <a:ext cx="31083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800" b="1">
                <a:solidFill>
                  <a:srgbClr val="990000"/>
                </a:solidFill>
                <a:effectLst>
                  <a:outerShdw blurRad="38100" dist="38100" dir="2700000" algn="tl">
                    <a:srgbClr val="DDDDDD"/>
                  </a:outerShdw>
                </a:effectLst>
                <a:latin typeface="Times New Roman" charset="0"/>
              </a:rPr>
              <a:t>You can bear your </a:t>
            </a:r>
          </a:p>
          <a:p>
            <a:pPr>
              <a:spcBef>
                <a:spcPct val="0"/>
              </a:spcBef>
              <a:buFontTx/>
              <a:buNone/>
            </a:pPr>
            <a:r>
              <a:rPr lang="en-US" sz="2800" b="1">
                <a:solidFill>
                  <a:srgbClr val="990000"/>
                </a:solidFill>
                <a:effectLst>
                  <a:outerShdw blurRad="38100" dist="38100" dir="2700000" algn="tl">
                    <a:srgbClr val="DDDDDD"/>
                  </a:outerShdw>
                </a:effectLst>
                <a:latin typeface="Times New Roman" charset="0"/>
              </a:rPr>
              <a:t>own punishment</a:t>
            </a:r>
          </a:p>
        </p:txBody>
      </p:sp>
      <p:sp>
        <p:nvSpPr>
          <p:cNvPr id="930580" name="Text Box 788"/>
          <p:cNvSpPr txBox="1">
            <a:spLocks noChangeArrowheads="1"/>
          </p:cNvSpPr>
          <p:nvPr/>
        </p:nvSpPr>
        <p:spPr bwMode="auto">
          <a:xfrm>
            <a:off x="4876800" y="2447925"/>
            <a:ext cx="27130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800" b="1">
                <a:solidFill>
                  <a:srgbClr val="990000"/>
                </a:solidFill>
                <a:effectLst>
                  <a:outerShdw blurRad="38100" dist="38100" dir="2700000" algn="tl">
                    <a:srgbClr val="DDDDDD"/>
                  </a:outerShdw>
                </a:effectLst>
                <a:latin typeface="Times New Roman" charset="0"/>
              </a:rPr>
              <a:t>You can allow </a:t>
            </a:r>
          </a:p>
          <a:p>
            <a:pPr>
              <a:spcBef>
                <a:spcPct val="0"/>
              </a:spcBef>
              <a:buFontTx/>
              <a:buNone/>
            </a:pPr>
            <a:r>
              <a:rPr lang="en-US" sz="2800" b="1">
                <a:solidFill>
                  <a:srgbClr val="990000"/>
                </a:solidFill>
                <a:effectLst>
                  <a:outerShdw blurRad="38100" dist="38100" dir="2700000" algn="tl">
                    <a:srgbClr val="DDDDDD"/>
                  </a:outerShdw>
                </a:effectLst>
                <a:latin typeface="Times New Roman" charset="0"/>
              </a:rPr>
              <a:t>Christ to bear it </a:t>
            </a:r>
          </a:p>
        </p:txBody>
      </p:sp>
      <p:sp>
        <p:nvSpPr>
          <p:cNvPr id="930581" name="Text Box 789"/>
          <p:cNvSpPr txBox="1">
            <a:spLocks noChangeArrowheads="1"/>
          </p:cNvSpPr>
          <p:nvPr/>
        </p:nvSpPr>
        <p:spPr bwMode="auto">
          <a:xfrm>
            <a:off x="4189413" y="2813050"/>
            <a:ext cx="611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400">
                <a:latin typeface="Calligrapher" charset="0"/>
              </a:rPr>
              <a:t>OR</a:t>
            </a:r>
          </a:p>
        </p:txBody>
      </p:sp>
      <p:sp>
        <p:nvSpPr>
          <p:cNvPr id="930582" name="Text Box 790"/>
          <p:cNvSpPr txBox="1">
            <a:spLocks noChangeArrowheads="1"/>
          </p:cNvSpPr>
          <p:nvPr/>
        </p:nvSpPr>
        <p:spPr bwMode="auto">
          <a:xfrm>
            <a:off x="1295400" y="1793875"/>
            <a:ext cx="619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400">
                <a:latin typeface="Times New Roman" charset="0"/>
              </a:rPr>
              <a:t>The Bible tells us that there are only two options: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p:txBody>
          <a:bodyPr/>
          <a:lstStyle/>
          <a:p>
            <a:r>
              <a:rPr lang="en-US"/>
              <a:t>Pelagianism</a:t>
            </a:r>
          </a:p>
        </p:txBody>
      </p:sp>
      <p:sp>
        <p:nvSpPr>
          <p:cNvPr id="906243" name="Rectangle 3"/>
          <p:cNvSpPr>
            <a:spLocks noGrp="1" noChangeArrowheads="1"/>
          </p:cNvSpPr>
          <p:nvPr>
            <p:ph type="body" idx="1"/>
          </p:nvPr>
        </p:nvSpPr>
        <p:spPr/>
        <p:txBody>
          <a:bodyPr/>
          <a:lstStyle/>
          <a:p>
            <a:pPr>
              <a:buFontTx/>
              <a:buNone/>
            </a:pPr>
            <a:endParaRPr lang="en-US"/>
          </a:p>
        </p:txBody>
      </p:sp>
      <p:sp>
        <p:nvSpPr>
          <p:cNvPr id="906244" name="Rectangle 4"/>
          <p:cNvSpPr>
            <a:spLocks noChangeArrowheads="1"/>
          </p:cNvSpPr>
          <p:nvPr/>
        </p:nvSpPr>
        <p:spPr bwMode="auto">
          <a:xfrm flipH="1">
            <a:off x="0" y="0"/>
            <a:ext cx="9144000" cy="6858000"/>
          </a:xfrm>
          <a:prstGeom prst="rect">
            <a:avLst/>
          </a:prstGeom>
          <a:solidFill>
            <a:schemeClr val="bg1"/>
          </a:solidFill>
          <a:ln>
            <a:noFill/>
          </a:ln>
          <a:effectLst/>
          <a:extLst>
            <a:ext uri="{91240B29-F687-4f45-9708-019B960494DF}">
              <a14:hiddenLine xmlns:a14="http://schemas.microsoft.com/office/drawing/2010/main" w="28575">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6245" name="Rectangle 5"/>
          <p:cNvSpPr>
            <a:spLocks noChangeArrowheads="1"/>
          </p:cNvSpPr>
          <p:nvPr/>
        </p:nvSpPr>
        <p:spPr bwMode="auto">
          <a:xfrm>
            <a:off x="0" y="2746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0"/>
              </a:spcBef>
              <a:buFontTx/>
              <a:buNone/>
            </a:pPr>
            <a:r>
              <a:rPr lang="en-US" sz="4000">
                <a:solidFill>
                  <a:srgbClr val="990000"/>
                </a:solidFill>
                <a:effectLst>
                  <a:outerShdw blurRad="38100" dist="38100" dir="2700000" algn="tl">
                    <a:srgbClr val="DDDDDD"/>
                  </a:outerShdw>
                </a:effectLst>
                <a:latin typeface="Perpetua Titling MT" charset="0"/>
              </a:rPr>
              <a:t>Substitution </a:t>
            </a:r>
            <a:br>
              <a:rPr lang="en-US" sz="4000">
                <a:solidFill>
                  <a:srgbClr val="990000"/>
                </a:solidFill>
                <a:effectLst>
                  <a:outerShdw blurRad="38100" dist="38100" dir="2700000" algn="tl">
                    <a:srgbClr val="DDDDDD"/>
                  </a:outerShdw>
                </a:effectLst>
                <a:latin typeface="Perpetua Titling MT" charset="0"/>
              </a:rPr>
            </a:br>
            <a:r>
              <a:rPr lang="en-US" sz="4000">
                <a:solidFill>
                  <a:srgbClr val="990000"/>
                </a:solidFill>
                <a:effectLst>
                  <a:outerShdw blurRad="38100" dist="38100" dir="2700000" algn="tl">
                    <a:srgbClr val="DDDDDD"/>
                  </a:outerShdw>
                </a:effectLst>
                <a:latin typeface="Perpetua Titling MT" charset="0"/>
              </a:rPr>
              <a:t>Theory</a:t>
            </a:r>
          </a:p>
        </p:txBody>
      </p:sp>
      <p:sp>
        <p:nvSpPr>
          <p:cNvPr id="906246" name="Line 6"/>
          <p:cNvSpPr>
            <a:spLocks noChangeShapeType="1"/>
          </p:cNvSpPr>
          <p:nvPr/>
        </p:nvSpPr>
        <p:spPr bwMode="auto">
          <a:xfrm>
            <a:off x="228600" y="5486400"/>
            <a:ext cx="8763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6247" name="Text Box 7"/>
          <p:cNvSpPr txBox="1">
            <a:spLocks noChangeArrowheads="1"/>
          </p:cNvSpPr>
          <p:nvPr/>
        </p:nvSpPr>
        <p:spPr bwMode="auto">
          <a:xfrm>
            <a:off x="7543800" y="5638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None/>
            </a:pPr>
            <a:r>
              <a:rPr lang="en-US" sz="2400" b="1">
                <a:latin typeface="Bradley Hand ITC" charset="0"/>
              </a:rPr>
              <a:t>2000 A.D.</a:t>
            </a:r>
          </a:p>
        </p:txBody>
      </p:sp>
      <p:grpSp>
        <p:nvGrpSpPr>
          <p:cNvPr id="906248" name="Group 8"/>
          <p:cNvGrpSpPr>
            <a:grpSpLocks/>
          </p:cNvGrpSpPr>
          <p:nvPr/>
        </p:nvGrpSpPr>
        <p:grpSpPr bwMode="auto">
          <a:xfrm>
            <a:off x="304800" y="4724400"/>
            <a:ext cx="8382000" cy="457200"/>
            <a:chOff x="192" y="2976"/>
            <a:chExt cx="4992" cy="288"/>
          </a:xfrm>
        </p:grpSpPr>
        <p:sp>
          <p:nvSpPr>
            <p:cNvPr id="906249" name="Text Box 9"/>
            <p:cNvSpPr txBox="1">
              <a:spLocks noChangeArrowheads="1"/>
            </p:cNvSpPr>
            <p:nvPr/>
          </p:nvSpPr>
          <p:spPr bwMode="auto">
            <a:xfrm>
              <a:off x="299" y="2976"/>
              <a:ext cx="17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None/>
              </a:pPr>
              <a:r>
                <a:rPr lang="en-US" sz="2400">
                  <a:solidFill>
                    <a:srgbClr val="990000"/>
                  </a:solidFill>
                  <a:latin typeface="Calligrapher" charset="0"/>
                </a:rPr>
                <a:t>Recapitulation</a:t>
              </a:r>
            </a:p>
          </p:txBody>
        </p:sp>
        <p:sp>
          <p:nvSpPr>
            <p:cNvPr id="906250" name="Line 10"/>
            <p:cNvSpPr>
              <a:spLocks noChangeShapeType="1"/>
            </p:cNvSpPr>
            <p:nvPr/>
          </p:nvSpPr>
          <p:spPr bwMode="auto">
            <a:xfrm>
              <a:off x="192" y="3216"/>
              <a:ext cx="5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6251" name="Line 11"/>
            <p:cNvSpPr>
              <a:spLocks noChangeShapeType="1"/>
            </p:cNvSpPr>
            <p:nvPr/>
          </p:nvSpPr>
          <p:spPr bwMode="auto">
            <a:xfrm>
              <a:off x="768" y="3216"/>
              <a:ext cx="4416"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06252" name="Text Box 12"/>
          <p:cNvSpPr txBox="1">
            <a:spLocks noChangeArrowheads="1"/>
          </p:cNvSpPr>
          <p:nvPr/>
        </p:nvSpPr>
        <p:spPr bwMode="auto">
          <a:xfrm>
            <a:off x="76200" y="5638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None/>
            </a:pPr>
            <a:r>
              <a:rPr lang="en-US" sz="2400" b="1">
                <a:latin typeface="Bradley Hand ITC" charset="0"/>
              </a:rPr>
              <a:t>100 A.D.</a:t>
            </a:r>
          </a:p>
        </p:txBody>
      </p:sp>
      <p:grpSp>
        <p:nvGrpSpPr>
          <p:cNvPr id="906253" name="Group 13"/>
          <p:cNvGrpSpPr>
            <a:grpSpLocks/>
          </p:cNvGrpSpPr>
          <p:nvPr/>
        </p:nvGrpSpPr>
        <p:grpSpPr bwMode="auto">
          <a:xfrm>
            <a:off x="1524000" y="5486400"/>
            <a:ext cx="536575" cy="909638"/>
            <a:chOff x="4152" y="3456"/>
            <a:chExt cx="338" cy="573"/>
          </a:xfrm>
        </p:grpSpPr>
        <p:sp>
          <p:nvSpPr>
            <p:cNvPr id="906254" name="Text Box 14"/>
            <p:cNvSpPr txBox="1">
              <a:spLocks noChangeArrowheads="1"/>
            </p:cNvSpPr>
            <p:nvPr/>
          </p:nvSpPr>
          <p:spPr bwMode="auto">
            <a:xfrm>
              <a:off x="4152" y="3792"/>
              <a:ext cx="338" cy="2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b="1">
                  <a:latin typeface="Times New Roman" charset="0"/>
                </a:rPr>
                <a:t>400</a:t>
              </a:r>
            </a:p>
          </p:txBody>
        </p:sp>
        <p:sp>
          <p:nvSpPr>
            <p:cNvPr id="906255" name="Line 15"/>
            <p:cNvSpPr>
              <a:spLocks noChangeShapeType="1"/>
            </p:cNvSpPr>
            <p:nvPr/>
          </p:nvSpPr>
          <p:spPr bwMode="auto">
            <a:xfrm>
              <a:off x="4303" y="3456"/>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906256" name="Group 16"/>
          <p:cNvGrpSpPr>
            <a:grpSpLocks/>
          </p:cNvGrpSpPr>
          <p:nvPr/>
        </p:nvGrpSpPr>
        <p:grpSpPr bwMode="auto">
          <a:xfrm>
            <a:off x="4054475" y="5486400"/>
            <a:ext cx="650875" cy="909638"/>
            <a:chOff x="4116" y="3456"/>
            <a:chExt cx="410" cy="573"/>
          </a:xfrm>
        </p:grpSpPr>
        <p:sp>
          <p:nvSpPr>
            <p:cNvPr id="906257" name="Text Box 17"/>
            <p:cNvSpPr txBox="1">
              <a:spLocks noChangeArrowheads="1"/>
            </p:cNvSpPr>
            <p:nvPr/>
          </p:nvSpPr>
          <p:spPr bwMode="auto">
            <a:xfrm>
              <a:off x="4116" y="3792"/>
              <a:ext cx="410" cy="2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b="1">
                  <a:latin typeface="Times New Roman" charset="0"/>
                </a:rPr>
                <a:t>1100</a:t>
              </a:r>
            </a:p>
          </p:txBody>
        </p:sp>
        <p:sp>
          <p:nvSpPr>
            <p:cNvPr id="906258" name="Line 18"/>
            <p:cNvSpPr>
              <a:spLocks noChangeShapeType="1"/>
            </p:cNvSpPr>
            <p:nvPr/>
          </p:nvSpPr>
          <p:spPr bwMode="auto">
            <a:xfrm>
              <a:off x="4303" y="3456"/>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906259" name="Group 19"/>
          <p:cNvGrpSpPr>
            <a:grpSpLocks/>
          </p:cNvGrpSpPr>
          <p:nvPr/>
        </p:nvGrpSpPr>
        <p:grpSpPr bwMode="auto">
          <a:xfrm>
            <a:off x="6359525" y="5486400"/>
            <a:ext cx="650875" cy="909638"/>
            <a:chOff x="4116" y="3456"/>
            <a:chExt cx="410" cy="573"/>
          </a:xfrm>
        </p:grpSpPr>
        <p:sp>
          <p:nvSpPr>
            <p:cNvPr id="906260" name="Text Box 20"/>
            <p:cNvSpPr txBox="1">
              <a:spLocks noChangeArrowheads="1"/>
            </p:cNvSpPr>
            <p:nvPr/>
          </p:nvSpPr>
          <p:spPr bwMode="auto">
            <a:xfrm>
              <a:off x="4116" y="3792"/>
              <a:ext cx="410" cy="2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b="1">
                  <a:latin typeface="Times New Roman" charset="0"/>
                </a:rPr>
                <a:t>1600</a:t>
              </a:r>
            </a:p>
          </p:txBody>
        </p:sp>
        <p:sp>
          <p:nvSpPr>
            <p:cNvPr id="906261" name="Line 21"/>
            <p:cNvSpPr>
              <a:spLocks noChangeShapeType="1"/>
            </p:cNvSpPr>
            <p:nvPr/>
          </p:nvSpPr>
          <p:spPr bwMode="auto">
            <a:xfrm>
              <a:off x="4303" y="3456"/>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906262" name="Group 22"/>
          <p:cNvGrpSpPr>
            <a:grpSpLocks/>
          </p:cNvGrpSpPr>
          <p:nvPr/>
        </p:nvGrpSpPr>
        <p:grpSpPr bwMode="auto">
          <a:xfrm>
            <a:off x="685800" y="4191000"/>
            <a:ext cx="8001000" cy="914400"/>
            <a:chOff x="432" y="2640"/>
            <a:chExt cx="5040" cy="576"/>
          </a:xfrm>
        </p:grpSpPr>
        <p:sp>
          <p:nvSpPr>
            <p:cNvPr id="906263" name="Text Box 23"/>
            <p:cNvSpPr txBox="1">
              <a:spLocks noChangeArrowheads="1"/>
            </p:cNvSpPr>
            <p:nvPr/>
          </p:nvSpPr>
          <p:spPr bwMode="auto">
            <a:xfrm>
              <a:off x="540" y="2640"/>
              <a:ext cx="17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None/>
              </a:pPr>
              <a:r>
                <a:rPr lang="en-US" sz="2400">
                  <a:solidFill>
                    <a:srgbClr val="990000"/>
                  </a:solidFill>
                  <a:latin typeface="Calligrapher" charset="0"/>
                </a:rPr>
                <a:t>Ransom to Satan</a:t>
              </a:r>
            </a:p>
          </p:txBody>
        </p:sp>
        <p:sp>
          <p:nvSpPr>
            <p:cNvPr id="906264" name="Line 24"/>
            <p:cNvSpPr>
              <a:spLocks noChangeShapeType="1"/>
            </p:cNvSpPr>
            <p:nvPr/>
          </p:nvSpPr>
          <p:spPr bwMode="auto">
            <a:xfrm>
              <a:off x="432" y="2880"/>
              <a:ext cx="23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6265" name="Line 25"/>
            <p:cNvSpPr>
              <a:spLocks noChangeShapeType="1"/>
            </p:cNvSpPr>
            <p:nvPr/>
          </p:nvSpPr>
          <p:spPr bwMode="auto">
            <a:xfrm>
              <a:off x="2736" y="2880"/>
              <a:ext cx="2736"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6266" name="Line 26"/>
            <p:cNvSpPr>
              <a:spLocks noChangeShapeType="1"/>
            </p:cNvSpPr>
            <p:nvPr/>
          </p:nvSpPr>
          <p:spPr bwMode="auto">
            <a:xfrm flipV="1">
              <a:off x="432" y="2880"/>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906271" name="Line 31"/>
          <p:cNvSpPr>
            <a:spLocks noChangeShapeType="1"/>
          </p:cNvSpPr>
          <p:nvPr/>
        </p:nvSpPr>
        <p:spPr bwMode="auto">
          <a:xfrm flipV="1">
            <a:off x="6705600" y="3581400"/>
            <a:ext cx="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06272" name="Freeform 32"/>
          <p:cNvSpPr>
            <a:spLocks/>
          </p:cNvSpPr>
          <p:nvPr/>
        </p:nvSpPr>
        <p:spPr bwMode="auto">
          <a:xfrm>
            <a:off x="6686550" y="3578225"/>
            <a:ext cx="2076450" cy="4763"/>
          </a:xfrm>
          <a:custGeom>
            <a:avLst/>
            <a:gdLst>
              <a:gd name="T0" fmla="*/ 0 w 1308"/>
              <a:gd name="T1" fmla="*/ 0 h 3"/>
              <a:gd name="T2" fmla="*/ 1308 w 1308"/>
              <a:gd name="T3" fmla="*/ 3 h 3"/>
            </a:gdLst>
            <a:ahLst/>
            <a:cxnLst>
              <a:cxn ang="0">
                <a:pos x="T0" y="T1"/>
              </a:cxn>
              <a:cxn ang="0">
                <a:pos x="T2" y="T3"/>
              </a:cxn>
            </a:cxnLst>
            <a:rect l="0" t="0" r="r" b="b"/>
            <a:pathLst>
              <a:path w="1308" h="3">
                <a:moveTo>
                  <a:pt x="0" y="0"/>
                </a:moveTo>
                <a:lnTo>
                  <a:pt x="1308" y="3"/>
                </a:lnTo>
              </a:path>
            </a:pathLst>
          </a:cu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06273" name="Text Box 33"/>
          <p:cNvSpPr txBox="1">
            <a:spLocks noChangeArrowheads="1"/>
          </p:cNvSpPr>
          <p:nvPr/>
        </p:nvSpPr>
        <p:spPr bwMode="auto">
          <a:xfrm>
            <a:off x="6238875" y="3124200"/>
            <a:ext cx="282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None/>
            </a:pPr>
            <a:r>
              <a:rPr lang="en-US" sz="2400">
                <a:solidFill>
                  <a:srgbClr val="990000"/>
                </a:solidFill>
                <a:latin typeface="Calligrapher" charset="0"/>
              </a:rPr>
              <a:t>Substitution</a:t>
            </a:r>
          </a:p>
        </p:txBody>
      </p:sp>
      <p:grpSp>
        <p:nvGrpSpPr>
          <p:cNvPr id="906274" name="Group 34"/>
          <p:cNvGrpSpPr>
            <a:grpSpLocks/>
          </p:cNvGrpSpPr>
          <p:nvPr/>
        </p:nvGrpSpPr>
        <p:grpSpPr bwMode="auto">
          <a:xfrm>
            <a:off x="4562475" y="2286000"/>
            <a:ext cx="4200525" cy="457200"/>
            <a:chOff x="2874" y="1296"/>
            <a:chExt cx="2646" cy="288"/>
          </a:xfrm>
        </p:grpSpPr>
        <p:sp>
          <p:nvSpPr>
            <p:cNvPr id="906275" name="Line 35"/>
            <p:cNvSpPr>
              <a:spLocks noChangeShapeType="1"/>
            </p:cNvSpPr>
            <p:nvPr/>
          </p:nvSpPr>
          <p:spPr bwMode="auto">
            <a:xfrm>
              <a:off x="2928" y="1584"/>
              <a:ext cx="2592"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06276" name="Text Box 36"/>
            <p:cNvSpPr txBox="1">
              <a:spLocks noChangeArrowheads="1"/>
            </p:cNvSpPr>
            <p:nvPr/>
          </p:nvSpPr>
          <p:spPr bwMode="auto">
            <a:xfrm>
              <a:off x="2874" y="1296"/>
              <a:ext cx="17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None/>
              </a:pPr>
              <a:r>
                <a:rPr lang="en-US" sz="2400">
                  <a:solidFill>
                    <a:srgbClr val="990000"/>
                  </a:solidFill>
                  <a:latin typeface="Calligrapher" charset="0"/>
                </a:rPr>
                <a:t>Moral Example</a:t>
              </a:r>
            </a:p>
          </p:txBody>
        </p:sp>
      </p:grpSp>
      <p:grpSp>
        <p:nvGrpSpPr>
          <p:cNvPr id="906277" name="Group 37"/>
          <p:cNvGrpSpPr>
            <a:grpSpLocks/>
          </p:cNvGrpSpPr>
          <p:nvPr/>
        </p:nvGrpSpPr>
        <p:grpSpPr bwMode="auto">
          <a:xfrm>
            <a:off x="6477000" y="1828800"/>
            <a:ext cx="2828925" cy="457200"/>
            <a:chOff x="4074" y="1488"/>
            <a:chExt cx="1782" cy="288"/>
          </a:xfrm>
        </p:grpSpPr>
        <p:sp>
          <p:nvSpPr>
            <p:cNvPr id="906278" name="Line 38"/>
            <p:cNvSpPr>
              <a:spLocks noChangeShapeType="1"/>
            </p:cNvSpPr>
            <p:nvPr/>
          </p:nvSpPr>
          <p:spPr bwMode="auto">
            <a:xfrm>
              <a:off x="4416" y="1776"/>
              <a:ext cx="111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06279" name="Text Box 39"/>
            <p:cNvSpPr txBox="1">
              <a:spLocks noChangeArrowheads="1"/>
            </p:cNvSpPr>
            <p:nvPr/>
          </p:nvSpPr>
          <p:spPr bwMode="auto">
            <a:xfrm>
              <a:off x="4074" y="1488"/>
              <a:ext cx="17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None/>
              </a:pPr>
              <a:r>
                <a:rPr lang="en-US" sz="2400">
                  <a:solidFill>
                    <a:srgbClr val="990000"/>
                  </a:solidFill>
                  <a:latin typeface="Calligrapher" charset="0"/>
                </a:rPr>
                <a:t>Governmental</a:t>
              </a:r>
            </a:p>
          </p:txBody>
        </p:sp>
      </p:grpSp>
      <p:sp>
        <p:nvSpPr>
          <p:cNvPr id="906281" name="Text Box 41"/>
          <p:cNvSpPr txBox="1">
            <a:spLocks noChangeArrowheads="1"/>
          </p:cNvSpPr>
          <p:nvPr/>
        </p:nvSpPr>
        <p:spPr bwMode="auto">
          <a:xfrm>
            <a:off x="4648200" y="3657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None/>
            </a:pPr>
            <a:r>
              <a:rPr lang="en-US" sz="2400">
                <a:solidFill>
                  <a:srgbClr val="990000"/>
                </a:solidFill>
                <a:latin typeface="Calligrapher" charset="0"/>
              </a:rPr>
              <a:t>Satisfaction</a:t>
            </a:r>
          </a:p>
        </p:txBody>
      </p:sp>
      <p:sp>
        <p:nvSpPr>
          <p:cNvPr id="906282" name="Freeform 42"/>
          <p:cNvSpPr>
            <a:spLocks/>
          </p:cNvSpPr>
          <p:nvPr/>
        </p:nvSpPr>
        <p:spPr bwMode="auto">
          <a:xfrm>
            <a:off x="4648200" y="4114800"/>
            <a:ext cx="2076450" cy="3175"/>
          </a:xfrm>
          <a:custGeom>
            <a:avLst/>
            <a:gdLst>
              <a:gd name="T0" fmla="*/ 0 w 1308"/>
              <a:gd name="T1" fmla="*/ 0 h 2"/>
              <a:gd name="T2" fmla="*/ 1308 w 1308"/>
              <a:gd name="T3" fmla="*/ 2 h 2"/>
            </a:gdLst>
            <a:ahLst/>
            <a:cxnLst>
              <a:cxn ang="0">
                <a:pos x="T0" y="T1"/>
              </a:cxn>
              <a:cxn ang="0">
                <a:pos x="T2" y="T3"/>
              </a:cxn>
            </a:cxnLst>
            <a:rect l="0" t="0" r="r" b="b"/>
            <a:pathLst>
              <a:path w="1308" h="2">
                <a:moveTo>
                  <a:pt x="0" y="0"/>
                </a:moveTo>
                <a:lnTo>
                  <a:pt x="1308" y="2"/>
                </a:lnTo>
              </a:path>
            </a:pathLst>
          </a:cu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30819" name="Rectangle 3"/>
          <p:cNvSpPr>
            <a:spLocks noGrp="1" noChangeArrowheads="1"/>
          </p:cNvSpPr>
          <p:nvPr>
            <p:ph type="title"/>
          </p:nvPr>
        </p:nvSpPr>
        <p:spPr/>
        <p:txBody>
          <a:bodyPr/>
          <a:lstStyle/>
          <a:p>
            <a:r>
              <a:rPr lang="en-US"/>
              <a:t>The Offer</a:t>
            </a:r>
          </a:p>
        </p:txBody>
      </p:sp>
      <p:grpSp>
        <p:nvGrpSpPr>
          <p:cNvPr id="930820" name="Group 4"/>
          <p:cNvGrpSpPr>
            <a:grpSpLocks/>
          </p:cNvGrpSpPr>
          <p:nvPr/>
        </p:nvGrpSpPr>
        <p:grpSpPr bwMode="auto">
          <a:xfrm>
            <a:off x="5791200" y="1752600"/>
            <a:ext cx="1101725" cy="2787650"/>
            <a:chOff x="4707" y="1244"/>
            <a:chExt cx="694" cy="1756"/>
          </a:xfrm>
        </p:grpSpPr>
        <p:grpSp>
          <p:nvGrpSpPr>
            <p:cNvPr id="930821" name="Group 5"/>
            <p:cNvGrpSpPr>
              <a:grpSpLocks/>
            </p:cNvGrpSpPr>
            <p:nvPr/>
          </p:nvGrpSpPr>
          <p:grpSpPr bwMode="auto">
            <a:xfrm>
              <a:off x="4707" y="1244"/>
              <a:ext cx="694" cy="1756"/>
              <a:chOff x="4707" y="1244"/>
              <a:chExt cx="694" cy="1756"/>
            </a:xfrm>
          </p:grpSpPr>
          <p:sp>
            <p:nvSpPr>
              <p:cNvPr id="930822" name="Freeform 6"/>
              <p:cNvSpPr>
                <a:spLocks/>
              </p:cNvSpPr>
              <p:nvPr/>
            </p:nvSpPr>
            <p:spPr bwMode="auto">
              <a:xfrm>
                <a:off x="5065" y="1248"/>
                <a:ext cx="38" cy="1749"/>
              </a:xfrm>
              <a:custGeom>
                <a:avLst/>
                <a:gdLst>
                  <a:gd name="T0" fmla="*/ 0 w 115"/>
                  <a:gd name="T1" fmla="*/ 0 h 3498"/>
                  <a:gd name="T2" fmla="*/ 18 w 115"/>
                  <a:gd name="T3" fmla="*/ 3498 h 3498"/>
                  <a:gd name="T4" fmla="*/ 115 w 115"/>
                  <a:gd name="T5" fmla="*/ 3498 h 3498"/>
                  <a:gd name="T6" fmla="*/ 95 w 115"/>
                  <a:gd name="T7" fmla="*/ 25 h 3498"/>
                  <a:gd name="T8" fmla="*/ 0 w 115"/>
                  <a:gd name="T9" fmla="*/ 0 h 3498"/>
                </a:gdLst>
                <a:ahLst/>
                <a:cxnLst>
                  <a:cxn ang="0">
                    <a:pos x="T0" y="T1"/>
                  </a:cxn>
                  <a:cxn ang="0">
                    <a:pos x="T2" y="T3"/>
                  </a:cxn>
                  <a:cxn ang="0">
                    <a:pos x="T4" y="T5"/>
                  </a:cxn>
                  <a:cxn ang="0">
                    <a:pos x="T6" y="T7"/>
                  </a:cxn>
                  <a:cxn ang="0">
                    <a:pos x="T8" y="T9"/>
                  </a:cxn>
                </a:cxnLst>
                <a:rect l="0" t="0" r="r" b="b"/>
                <a:pathLst>
                  <a:path w="115" h="3498">
                    <a:moveTo>
                      <a:pt x="0" y="0"/>
                    </a:moveTo>
                    <a:lnTo>
                      <a:pt x="18" y="3498"/>
                    </a:lnTo>
                    <a:lnTo>
                      <a:pt x="115" y="3498"/>
                    </a:lnTo>
                    <a:lnTo>
                      <a:pt x="95" y="2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23" name="Freeform 7"/>
              <p:cNvSpPr>
                <a:spLocks/>
              </p:cNvSpPr>
              <p:nvPr/>
            </p:nvSpPr>
            <p:spPr bwMode="auto">
              <a:xfrm>
                <a:off x="5063" y="1248"/>
                <a:ext cx="10" cy="1752"/>
              </a:xfrm>
              <a:custGeom>
                <a:avLst/>
                <a:gdLst>
                  <a:gd name="T0" fmla="*/ 25 w 32"/>
                  <a:gd name="T1" fmla="*/ 3492 h 3504"/>
                  <a:gd name="T2" fmla="*/ 32 w 32"/>
                  <a:gd name="T3" fmla="*/ 3498 h 3504"/>
                  <a:gd name="T4" fmla="*/ 13 w 32"/>
                  <a:gd name="T5" fmla="*/ 0 h 3504"/>
                  <a:gd name="T6" fmla="*/ 0 w 32"/>
                  <a:gd name="T7" fmla="*/ 0 h 3504"/>
                  <a:gd name="T8" fmla="*/ 18 w 32"/>
                  <a:gd name="T9" fmla="*/ 3498 h 3504"/>
                  <a:gd name="T10" fmla="*/ 25 w 32"/>
                  <a:gd name="T11" fmla="*/ 3504 h 3504"/>
                  <a:gd name="T12" fmla="*/ 18 w 32"/>
                  <a:gd name="T13" fmla="*/ 3498 h 3504"/>
                  <a:gd name="T14" fmla="*/ 18 w 32"/>
                  <a:gd name="T15" fmla="*/ 3504 h 3504"/>
                  <a:gd name="T16" fmla="*/ 25 w 32"/>
                  <a:gd name="T17" fmla="*/ 3504 h 3504"/>
                  <a:gd name="T18" fmla="*/ 25 w 32"/>
                  <a:gd name="T19" fmla="*/ 3492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504">
                    <a:moveTo>
                      <a:pt x="25" y="3492"/>
                    </a:moveTo>
                    <a:lnTo>
                      <a:pt x="32" y="3498"/>
                    </a:lnTo>
                    <a:lnTo>
                      <a:pt x="13" y="0"/>
                    </a:lnTo>
                    <a:lnTo>
                      <a:pt x="0" y="0"/>
                    </a:lnTo>
                    <a:lnTo>
                      <a:pt x="18" y="3498"/>
                    </a:lnTo>
                    <a:lnTo>
                      <a:pt x="25" y="3504"/>
                    </a:lnTo>
                    <a:lnTo>
                      <a:pt x="18" y="3498"/>
                    </a:lnTo>
                    <a:lnTo>
                      <a:pt x="18" y="3504"/>
                    </a:lnTo>
                    <a:lnTo>
                      <a:pt x="25" y="3504"/>
                    </a:lnTo>
                    <a:lnTo>
                      <a:pt x="25" y="34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24" name="Freeform 8"/>
              <p:cNvSpPr>
                <a:spLocks/>
              </p:cNvSpPr>
              <p:nvPr/>
            </p:nvSpPr>
            <p:spPr bwMode="auto">
              <a:xfrm>
                <a:off x="5071" y="2994"/>
                <a:ext cx="35" cy="6"/>
              </a:xfrm>
              <a:custGeom>
                <a:avLst/>
                <a:gdLst>
                  <a:gd name="T0" fmla="*/ 91 w 104"/>
                  <a:gd name="T1" fmla="*/ 6 h 12"/>
                  <a:gd name="T2" fmla="*/ 97 w 104"/>
                  <a:gd name="T3" fmla="*/ 0 h 12"/>
                  <a:gd name="T4" fmla="*/ 0 w 104"/>
                  <a:gd name="T5" fmla="*/ 0 h 12"/>
                  <a:gd name="T6" fmla="*/ 0 w 104"/>
                  <a:gd name="T7" fmla="*/ 12 h 12"/>
                  <a:gd name="T8" fmla="*/ 97 w 104"/>
                  <a:gd name="T9" fmla="*/ 12 h 12"/>
                  <a:gd name="T10" fmla="*/ 104 w 104"/>
                  <a:gd name="T11" fmla="*/ 6 h 12"/>
                  <a:gd name="T12" fmla="*/ 97 w 104"/>
                  <a:gd name="T13" fmla="*/ 12 h 12"/>
                  <a:gd name="T14" fmla="*/ 104 w 104"/>
                  <a:gd name="T15" fmla="*/ 12 h 12"/>
                  <a:gd name="T16" fmla="*/ 104 w 104"/>
                  <a:gd name="T17" fmla="*/ 6 h 12"/>
                  <a:gd name="T18" fmla="*/ 91 w 104"/>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
                    <a:moveTo>
                      <a:pt x="91" y="6"/>
                    </a:moveTo>
                    <a:lnTo>
                      <a:pt x="97" y="0"/>
                    </a:lnTo>
                    <a:lnTo>
                      <a:pt x="0" y="0"/>
                    </a:lnTo>
                    <a:lnTo>
                      <a:pt x="0" y="12"/>
                    </a:lnTo>
                    <a:lnTo>
                      <a:pt x="97" y="12"/>
                    </a:lnTo>
                    <a:lnTo>
                      <a:pt x="104" y="6"/>
                    </a:lnTo>
                    <a:lnTo>
                      <a:pt x="97" y="12"/>
                    </a:lnTo>
                    <a:lnTo>
                      <a:pt x="104" y="12"/>
                    </a:lnTo>
                    <a:lnTo>
                      <a:pt x="104" y="6"/>
                    </a:lnTo>
                    <a:lnTo>
                      <a:pt x="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25" name="Freeform 9"/>
              <p:cNvSpPr>
                <a:spLocks/>
              </p:cNvSpPr>
              <p:nvPr/>
            </p:nvSpPr>
            <p:spPr bwMode="auto">
              <a:xfrm>
                <a:off x="5095" y="1258"/>
                <a:ext cx="11" cy="1739"/>
              </a:xfrm>
              <a:custGeom>
                <a:avLst/>
                <a:gdLst>
                  <a:gd name="T0" fmla="*/ 5 w 33"/>
                  <a:gd name="T1" fmla="*/ 11 h 3479"/>
                  <a:gd name="T2" fmla="*/ 0 w 33"/>
                  <a:gd name="T3" fmla="*/ 6 h 3479"/>
                  <a:gd name="T4" fmla="*/ 20 w 33"/>
                  <a:gd name="T5" fmla="*/ 3479 h 3479"/>
                  <a:gd name="T6" fmla="*/ 33 w 33"/>
                  <a:gd name="T7" fmla="*/ 3479 h 3479"/>
                  <a:gd name="T8" fmla="*/ 13 w 33"/>
                  <a:gd name="T9" fmla="*/ 6 h 3479"/>
                  <a:gd name="T10" fmla="*/ 8 w 33"/>
                  <a:gd name="T11" fmla="*/ 0 h 3479"/>
                  <a:gd name="T12" fmla="*/ 13 w 33"/>
                  <a:gd name="T13" fmla="*/ 6 h 3479"/>
                  <a:gd name="T14" fmla="*/ 13 w 33"/>
                  <a:gd name="T15" fmla="*/ 1 h 3479"/>
                  <a:gd name="T16" fmla="*/ 8 w 33"/>
                  <a:gd name="T17" fmla="*/ 0 h 3479"/>
                  <a:gd name="T18" fmla="*/ 5 w 33"/>
                  <a:gd name="T19" fmla="*/ 11 h 3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79">
                    <a:moveTo>
                      <a:pt x="5" y="11"/>
                    </a:moveTo>
                    <a:lnTo>
                      <a:pt x="0" y="6"/>
                    </a:lnTo>
                    <a:lnTo>
                      <a:pt x="20" y="3479"/>
                    </a:lnTo>
                    <a:lnTo>
                      <a:pt x="33" y="3479"/>
                    </a:lnTo>
                    <a:lnTo>
                      <a:pt x="13" y="6"/>
                    </a:lnTo>
                    <a:lnTo>
                      <a:pt x="8" y="0"/>
                    </a:lnTo>
                    <a:lnTo>
                      <a:pt x="13" y="6"/>
                    </a:lnTo>
                    <a:lnTo>
                      <a:pt x="13" y="1"/>
                    </a:lnTo>
                    <a:lnTo>
                      <a:pt x="8" y="0"/>
                    </a:lnTo>
                    <a:lnTo>
                      <a:pt x="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26" name="Freeform 10"/>
              <p:cNvSpPr>
                <a:spLocks/>
              </p:cNvSpPr>
              <p:nvPr/>
            </p:nvSpPr>
            <p:spPr bwMode="auto">
              <a:xfrm>
                <a:off x="5063" y="1244"/>
                <a:ext cx="34" cy="19"/>
              </a:xfrm>
              <a:custGeom>
                <a:avLst/>
                <a:gdLst>
                  <a:gd name="T0" fmla="*/ 13 w 104"/>
                  <a:gd name="T1" fmla="*/ 8 h 38"/>
                  <a:gd name="T2" fmla="*/ 5 w 104"/>
                  <a:gd name="T3" fmla="*/ 14 h 38"/>
                  <a:gd name="T4" fmla="*/ 101 w 104"/>
                  <a:gd name="T5" fmla="*/ 38 h 38"/>
                  <a:gd name="T6" fmla="*/ 104 w 104"/>
                  <a:gd name="T7" fmla="*/ 27 h 38"/>
                  <a:gd name="T8" fmla="*/ 8 w 104"/>
                  <a:gd name="T9" fmla="*/ 2 h 38"/>
                  <a:gd name="T10" fmla="*/ 0 w 104"/>
                  <a:gd name="T11" fmla="*/ 8 h 38"/>
                  <a:gd name="T12" fmla="*/ 8 w 104"/>
                  <a:gd name="T13" fmla="*/ 2 h 38"/>
                  <a:gd name="T14" fmla="*/ 0 w 104"/>
                  <a:gd name="T15" fmla="*/ 0 h 38"/>
                  <a:gd name="T16" fmla="*/ 0 w 104"/>
                  <a:gd name="T17" fmla="*/ 8 h 38"/>
                  <a:gd name="T18" fmla="*/ 13 w 104"/>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8">
                    <a:moveTo>
                      <a:pt x="13" y="8"/>
                    </a:moveTo>
                    <a:lnTo>
                      <a:pt x="5" y="14"/>
                    </a:lnTo>
                    <a:lnTo>
                      <a:pt x="101" y="38"/>
                    </a:lnTo>
                    <a:lnTo>
                      <a:pt x="104" y="27"/>
                    </a:lnTo>
                    <a:lnTo>
                      <a:pt x="8" y="2"/>
                    </a:lnTo>
                    <a:lnTo>
                      <a:pt x="0" y="8"/>
                    </a:lnTo>
                    <a:lnTo>
                      <a:pt x="8" y="2"/>
                    </a:lnTo>
                    <a:lnTo>
                      <a:pt x="0" y="0"/>
                    </a:lnTo>
                    <a:lnTo>
                      <a:pt x="0" y="8"/>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27" name="Freeform 11"/>
              <p:cNvSpPr>
                <a:spLocks/>
              </p:cNvSpPr>
              <p:nvPr/>
            </p:nvSpPr>
            <p:spPr bwMode="auto">
              <a:xfrm>
                <a:off x="4977" y="1248"/>
                <a:ext cx="94" cy="1749"/>
              </a:xfrm>
              <a:custGeom>
                <a:avLst/>
                <a:gdLst>
                  <a:gd name="T0" fmla="*/ 263 w 281"/>
                  <a:gd name="T1" fmla="*/ 0 h 3498"/>
                  <a:gd name="T2" fmla="*/ 281 w 281"/>
                  <a:gd name="T3" fmla="*/ 3498 h 3498"/>
                  <a:gd name="T4" fmla="*/ 0 w 281"/>
                  <a:gd name="T5" fmla="*/ 3490 h 3498"/>
                  <a:gd name="T6" fmla="*/ 29 w 281"/>
                  <a:gd name="T7" fmla="*/ 17 h 3498"/>
                  <a:gd name="T8" fmla="*/ 263 w 281"/>
                  <a:gd name="T9" fmla="*/ 0 h 3498"/>
                </a:gdLst>
                <a:ahLst/>
                <a:cxnLst>
                  <a:cxn ang="0">
                    <a:pos x="T0" y="T1"/>
                  </a:cxn>
                  <a:cxn ang="0">
                    <a:pos x="T2" y="T3"/>
                  </a:cxn>
                  <a:cxn ang="0">
                    <a:pos x="T4" y="T5"/>
                  </a:cxn>
                  <a:cxn ang="0">
                    <a:pos x="T6" y="T7"/>
                  </a:cxn>
                  <a:cxn ang="0">
                    <a:pos x="T8" y="T9"/>
                  </a:cxn>
                </a:cxnLst>
                <a:rect l="0" t="0" r="r" b="b"/>
                <a:pathLst>
                  <a:path w="281" h="3498">
                    <a:moveTo>
                      <a:pt x="263" y="0"/>
                    </a:moveTo>
                    <a:lnTo>
                      <a:pt x="281" y="3498"/>
                    </a:lnTo>
                    <a:lnTo>
                      <a:pt x="0" y="3490"/>
                    </a:lnTo>
                    <a:lnTo>
                      <a:pt x="29" y="17"/>
                    </a:lnTo>
                    <a:lnTo>
                      <a:pt x="263" y="0"/>
                    </a:lnTo>
                    <a:close/>
                  </a:path>
                </a:pathLst>
              </a:custGeom>
              <a:solidFill>
                <a:srgbClr val="66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28" name="Freeform 12"/>
              <p:cNvSpPr>
                <a:spLocks/>
              </p:cNvSpPr>
              <p:nvPr/>
            </p:nvSpPr>
            <p:spPr bwMode="auto">
              <a:xfrm>
                <a:off x="5063" y="1248"/>
                <a:ext cx="10" cy="1752"/>
              </a:xfrm>
              <a:custGeom>
                <a:avLst/>
                <a:gdLst>
                  <a:gd name="T0" fmla="*/ 25 w 32"/>
                  <a:gd name="T1" fmla="*/ 3504 h 3504"/>
                  <a:gd name="T2" fmla="*/ 32 w 32"/>
                  <a:gd name="T3" fmla="*/ 3498 h 3504"/>
                  <a:gd name="T4" fmla="*/ 13 w 32"/>
                  <a:gd name="T5" fmla="*/ 0 h 3504"/>
                  <a:gd name="T6" fmla="*/ 0 w 32"/>
                  <a:gd name="T7" fmla="*/ 0 h 3504"/>
                  <a:gd name="T8" fmla="*/ 18 w 32"/>
                  <a:gd name="T9" fmla="*/ 3498 h 3504"/>
                  <a:gd name="T10" fmla="*/ 25 w 32"/>
                  <a:gd name="T11" fmla="*/ 3492 h 3504"/>
                  <a:gd name="T12" fmla="*/ 25 w 32"/>
                  <a:gd name="T13" fmla="*/ 3504 h 3504"/>
                  <a:gd name="T14" fmla="*/ 32 w 32"/>
                  <a:gd name="T15" fmla="*/ 3504 h 3504"/>
                  <a:gd name="T16" fmla="*/ 32 w 32"/>
                  <a:gd name="T17" fmla="*/ 3498 h 3504"/>
                  <a:gd name="T18" fmla="*/ 25 w 32"/>
                  <a:gd name="T19" fmla="*/ 3504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504">
                    <a:moveTo>
                      <a:pt x="25" y="3504"/>
                    </a:moveTo>
                    <a:lnTo>
                      <a:pt x="32" y="3498"/>
                    </a:lnTo>
                    <a:lnTo>
                      <a:pt x="13" y="0"/>
                    </a:lnTo>
                    <a:lnTo>
                      <a:pt x="0" y="0"/>
                    </a:lnTo>
                    <a:lnTo>
                      <a:pt x="18" y="3498"/>
                    </a:lnTo>
                    <a:lnTo>
                      <a:pt x="25" y="3492"/>
                    </a:lnTo>
                    <a:lnTo>
                      <a:pt x="25" y="3504"/>
                    </a:lnTo>
                    <a:lnTo>
                      <a:pt x="32" y="3504"/>
                    </a:lnTo>
                    <a:lnTo>
                      <a:pt x="32" y="3498"/>
                    </a:lnTo>
                    <a:lnTo>
                      <a:pt x="25" y="35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29" name="Freeform 13"/>
              <p:cNvSpPr>
                <a:spLocks/>
              </p:cNvSpPr>
              <p:nvPr/>
            </p:nvSpPr>
            <p:spPr bwMode="auto">
              <a:xfrm>
                <a:off x="4975" y="2990"/>
                <a:ext cx="96" cy="10"/>
              </a:xfrm>
              <a:custGeom>
                <a:avLst/>
                <a:gdLst>
                  <a:gd name="T0" fmla="*/ 0 w 288"/>
                  <a:gd name="T1" fmla="*/ 6 h 20"/>
                  <a:gd name="T2" fmla="*/ 7 w 288"/>
                  <a:gd name="T3" fmla="*/ 12 h 20"/>
                  <a:gd name="T4" fmla="*/ 288 w 288"/>
                  <a:gd name="T5" fmla="*/ 20 h 20"/>
                  <a:gd name="T6" fmla="*/ 288 w 288"/>
                  <a:gd name="T7" fmla="*/ 8 h 20"/>
                  <a:gd name="T8" fmla="*/ 7 w 288"/>
                  <a:gd name="T9" fmla="*/ 0 h 20"/>
                  <a:gd name="T10" fmla="*/ 13 w 288"/>
                  <a:gd name="T11" fmla="*/ 6 h 20"/>
                  <a:gd name="T12" fmla="*/ 0 w 288"/>
                  <a:gd name="T13" fmla="*/ 6 h 20"/>
                  <a:gd name="T14" fmla="*/ 0 w 288"/>
                  <a:gd name="T15" fmla="*/ 12 h 20"/>
                  <a:gd name="T16" fmla="*/ 7 w 288"/>
                  <a:gd name="T17" fmla="*/ 12 h 20"/>
                  <a:gd name="T18" fmla="*/ 0 w 288"/>
                  <a:gd name="T1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0">
                    <a:moveTo>
                      <a:pt x="0" y="6"/>
                    </a:moveTo>
                    <a:lnTo>
                      <a:pt x="7" y="12"/>
                    </a:lnTo>
                    <a:lnTo>
                      <a:pt x="288" y="20"/>
                    </a:lnTo>
                    <a:lnTo>
                      <a:pt x="288" y="8"/>
                    </a:lnTo>
                    <a:lnTo>
                      <a:pt x="7" y="0"/>
                    </a:lnTo>
                    <a:lnTo>
                      <a:pt x="13" y="6"/>
                    </a:lnTo>
                    <a:lnTo>
                      <a:pt x="0" y="6"/>
                    </a:lnTo>
                    <a:lnTo>
                      <a:pt x="0" y="12"/>
                    </a:lnTo>
                    <a:lnTo>
                      <a:pt x="7" y="1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30" name="Freeform 14"/>
              <p:cNvSpPr>
                <a:spLocks/>
              </p:cNvSpPr>
              <p:nvPr/>
            </p:nvSpPr>
            <p:spPr bwMode="auto">
              <a:xfrm>
                <a:off x="4975" y="1254"/>
                <a:ext cx="14" cy="1739"/>
              </a:xfrm>
              <a:custGeom>
                <a:avLst/>
                <a:gdLst>
                  <a:gd name="T0" fmla="*/ 36 w 42"/>
                  <a:gd name="T1" fmla="*/ 0 h 3479"/>
                  <a:gd name="T2" fmla="*/ 29 w 42"/>
                  <a:gd name="T3" fmla="*/ 6 h 3479"/>
                  <a:gd name="T4" fmla="*/ 0 w 42"/>
                  <a:gd name="T5" fmla="*/ 3479 h 3479"/>
                  <a:gd name="T6" fmla="*/ 13 w 42"/>
                  <a:gd name="T7" fmla="*/ 3479 h 3479"/>
                  <a:gd name="T8" fmla="*/ 42 w 42"/>
                  <a:gd name="T9" fmla="*/ 6 h 3479"/>
                  <a:gd name="T10" fmla="*/ 36 w 42"/>
                  <a:gd name="T11" fmla="*/ 12 h 3479"/>
                  <a:gd name="T12" fmla="*/ 36 w 42"/>
                  <a:gd name="T13" fmla="*/ 0 h 3479"/>
                  <a:gd name="T14" fmla="*/ 29 w 42"/>
                  <a:gd name="T15" fmla="*/ 0 h 3479"/>
                  <a:gd name="T16" fmla="*/ 29 w 42"/>
                  <a:gd name="T17" fmla="*/ 6 h 3479"/>
                  <a:gd name="T18" fmla="*/ 36 w 42"/>
                  <a:gd name="T19" fmla="*/ 0 h 3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479">
                    <a:moveTo>
                      <a:pt x="36" y="0"/>
                    </a:moveTo>
                    <a:lnTo>
                      <a:pt x="29" y="6"/>
                    </a:lnTo>
                    <a:lnTo>
                      <a:pt x="0" y="3479"/>
                    </a:lnTo>
                    <a:lnTo>
                      <a:pt x="13" y="3479"/>
                    </a:lnTo>
                    <a:lnTo>
                      <a:pt x="42" y="6"/>
                    </a:lnTo>
                    <a:lnTo>
                      <a:pt x="36" y="12"/>
                    </a:lnTo>
                    <a:lnTo>
                      <a:pt x="36" y="0"/>
                    </a:lnTo>
                    <a:lnTo>
                      <a:pt x="29" y="0"/>
                    </a:lnTo>
                    <a:lnTo>
                      <a:pt x="29" y="6"/>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31" name="Freeform 15"/>
              <p:cNvSpPr>
                <a:spLocks/>
              </p:cNvSpPr>
              <p:nvPr/>
            </p:nvSpPr>
            <p:spPr bwMode="auto">
              <a:xfrm>
                <a:off x="4987" y="1245"/>
                <a:ext cx="80" cy="14"/>
              </a:xfrm>
              <a:custGeom>
                <a:avLst/>
                <a:gdLst>
                  <a:gd name="T0" fmla="*/ 240 w 240"/>
                  <a:gd name="T1" fmla="*/ 6 h 29"/>
                  <a:gd name="T2" fmla="*/ 234 w 240"/>
                  <a:gd name="T3" fmla="*/ 0 h 29"/>
                  <a:gd name="T4" fmla="*/ 0 w 240"/>
                  <a:gd name="T5" fmla="*/ 17 h 29"/>
                  <a:gd name="T6" fmla="*/ 0 w 240"/>
                  <a:gd name="T7" fmla="*/ 29 h 29"/>
                  <a:gd name="T8" fmla="*/ 234 w 240"/>
                  <a:gd name="T9" fmla="*/ 12 h 29"/>
                  <a:gd name="T10" fmla="*/ 227 w 240"/>
                  <a:gd name="T11" fmla="*/ 6 h 29"/>
                  <a:gd name="T12" fmla="*/ 240 w 240"/>
                  <a:gd name="T13" fmla="*/ 6 h 29"/>
                  <a:gd name="T14" fmla="*/ 240 w 240"/>
                  <a:gd name="T15" fmla="*/ 0 h 29"/>
                  <a:gd name="T16" fmla="*/ 234 w 240"/>
                  <a:gd name="T17" fmla="*/ 0 h 29"/>
                  <a:gd name="T18" fmla="*/ 240 w 240"/>
                  <a:gd name="T1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9">
                    <a:moveTo>
                      <a:pt x="240" y="6"/>
                    </a:moveTo>
                    <a:lnTo>
                      <a:pt x="234" y="0"/>
                    </a:lnTo>
                    <a:lnTo>
                      <a:pt x="0" y="17"/>
                    </a:lnTo>
                    <a:lnTo>
                      <a:pt x="0" y="29"/>
                    </a:lnTo>
                    <a:lnTo>
                      <a:pt x="234" y="12"/>
                    </a:lnTo>
                    <a:lnTo>
                      <a:pt x="227" y="6"/>
                    </a:lnTo>
                    <a:lnTo>
                      <a:pt x="240" y="6"/>
                    </a:lnTo>
                    <a:lnTo>
                      <a:pt x="240" y="0"/>
                    </a:lnTo>
                    <a:lnTo>
                      <a:pt x="234" y="0"/>
                    </a:lnTo>
                    <a:lnTo>
                      <a:pt x="24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32" name="Freeform 16"/>
              <p:cNvSpPr>
                <a:spLocks/>
              </p:cNvSpPr>
              <p:nvPr/>
            </p:nvSpPr>
            <p:spPr bwMode="auto">
              <a:xfrm>
                <a:off x="4945" y="1339"/>
                <a:ext cx="139" cy="169"/>
              </a:xfrm>
              <a:custGeom>
                <a:avLst/>
                <a:gdLst>
                  <a:gd name="T0" fmla="*/ 19 w 417"/>
                  <a:gd name="T1" fmla="*/ 326 h 337"/>
                  <a:gd name="T2" fmla="*/ 25 w 417"/>
                  <a:gd name="T3" fmla="*/ 282 h 337"/>
                  <a:gd name="T4" fmla="*/ 28 w 417"/>
                  <a:gd name="T5" fmla="*/ 243 h 337"/>
                  <a:gd name="T6" fmla="*/ 31 w 417"/>
                  <a:gd name="T7" fmla="*/ 208 h 337"/>
                  <a:gd name="T8" fmla="*/ 31 w 417"/>
                  <a:gd name="T9" fmla="*/ 174 h 337"/>
                  <a:gd name="T10" fmla="*/ 28 w 417"/>
                  <a:gd name="T11" fmla="*/ 141 h 337"/>
                  <a:gd name="T12" fmla="*/ 23 w 417"/>
                  <a:gd name="T13" fmla="*/ 106 h 337"/>
                  <a:gd name="T14" fmla="*/ 14 w 417"/>
                  <a:gd name="T15" fmla="*/ 68 h 337"/>
                  <a:gd name="T16" fmla="*/ 0 w 417"/>
                  <a:gd name="T17" fmla="*/ 26 h 337"/>
                  <a:gd name="T18" fmla="*/ 27 w 417"/>
                  <a:gd name="T19" fmla="*/ 21 h 337"/>
                  <a:gd name="T20" fmla="*/ 52 w 417"/>
                  <a:gd name="T21" fmla="*/ 18 h 337"/>
                  <a:gd name="T22" fmla="*/ 77 w 417"/>
                  <a:gd name="T23" fmla="*/ 13 h 337"/>
                  <a:gd name="T24" fmla="*/ 101 w 417"/>
                  <a:gd name="T25" fmla="*/ 11 h 337"/>
                  <a:gd name="T26" fmla="*/ 123 w 417"/>
                  <a:gd name="T27" fmla="*/ 8 h 337"/>
                  <a:gd name="T28" fmla="*/ 147 w 417"/>
                  <a:gd name="T29" fmla="*/ 5 h 337"/>
                  <a:gd name="T30" fmla="*/ 168 w 417"/>
                  <a:gd name="T31" fmla="*/ 4 h 337"/>
                  <a:gd name="T32" fmla="*/ 190 w 417"/>
                  <a:gd name="T33" fmla="*/ 2 h 337"/>
                  <a:gd name="T34" fmla="*/ 212 w 417"/>
                  <a:gd name="T35" fmla="*/ 1 h 337"/>
                  <a:gd name="T36" fmla="*/ 235 w 417"/>
                  <a:gd name="T37" fmla="*/ 0 h 337"/>
                  <a:gd name="T38" fmla="*/ 257 w 417"/>
                  <a:gd name="T39" fmla="*/ 0 h 337"/>
                  <a:gd name="T40" fmla="*/ 281 w 417"/>
                  <a:gd name="T41" fmla="*/ 0 h 337"/>
                  <a:gd name="T42" fmla="*/ 306 w 417"/>
                  <a:gd name="T43" fmla="*/ 0 h 337"/>
                  <a:gd name="T44" fmla="*/ 331 w 417"/>
                  <a:gd name="T45" fmla="*/ 0 h 337"/>
                  <a:gd name="T46" fmla="*/ 357 w 417"/>
                  <a:gd name="T47" fmla="*/ 0 h 337"/>
                  <a:gd name="T48" fmla="*/ 386 w 417"/>
                  <a:gd name="T49" fmla="*/ 1 h 337"/>
                  <a:gd name="T50" fmla="*/ 400 w 417"/>
                  <a:gd name="T51" fmla="*/ 41 h 337"/>
                  <a:gd name="T52" fmla="*/ 409 w 417"/>
                  <a:gd name="T53" fmla="*/ 81 h 337"/>
                  <a:gd name="T54" fmla="*/ 415 w 417"/>
                  <a:gd name="T55" fmla="*/ 119 h 337"/>
                  <a:gd name="T56" fmla="*/ 417 w 417"/>
                  <a:gd name="T57" fmla="*/ 159 h 337"/>
                  <a:gd name="T58" fmla="*/ 416 w 417"/>
                  <a:gd name="T59" fmla="*/ 198 h 337"/>
                  <a:gd name="T60" fmla="*/ 411 w 417"/>
                  <a:gd name="T61" fmla="*/ 238 h 337"/>
                  <a:gd name="T62" fmla="*/ 404 w 417"/>
                  <a:gd name="T63" fmla="*/ 277 h 337"/>
                  <a:gd name="T64" fmla="*/ 395 w 417"/>
                  <a:gd name="T65" fmla="*/ 319 h 337"/>
                  <a:gd name="T66" fmla="*/ 375 w 417"/>
                  <a:gd name="T67" fmla="*/ 321 h 337"/>
                  <a:gd name="T68" fmla="*/ 354 w 417"/>
                  <a:gd name="T69" fmla="*/ 323 h 337"/>
                  <a:gd name="T70" fmla="*/ 333 w 417"/>
                  <a:gd name="T71" fmla="*/ 326 h 337"/>
                  <a:gd name="T72" fmla="*/ 311 w 417"/>
                  <a:gd name="T73" fmla="*/ 328 h 337"/>
                  <a:gd name="T74" fmla="*/ 290 w 417"/>
                  <a:gd name="T75" fmla="*/ 330 h 337"/>
                  <a:gd name="T76" fmla="*/ 268 w 417"/>
                  <a:gd name="T77" fmla="*/ 331 h 337"/>
                  <a:gd name="T78" fmla="*/ 244 w 417"/>
                  <a:gd name="T79" fmla="*/ 333 h 337"/>
                  <a:gd name="T80" fmla="*/ 222 w 417"/>
                  <a:gd name="T81" fmla="*/ 335 h 337"/>
                  <a:gd name="T82" fmla="*/ 197 w 417"/>
                  <a:gd name="T83" fmla="*/ 336 h 337"/>
                  <a:gd name="T84" fmla="*/ 173 w 417"/>
                  <a:gd name="T85" fmla="*/ 337 h 337"/>
                  <a:gd name="T86" fmla="*/ 148 w 417"/>
                  <a:gd name="T87" fmla="*/ 337 h 337"/>
                  <a:gd name="T88" fmla="*/ 123 w 417"/>
                  <a:gd name="T89" fmla="*/ 336 h 337"/>
                  <a:gd name="T90" fmla="*/ 98 w 417"/>
                  <a:gd name="T91" fmla="*/ 335 h 337"/>
                  <a:gd name="T92" fmla="*/ 72 w 417"/>
                  <a:gd name="T93" fmla="*/ 332 h 337"/>
                  <a:gd name="T94" fmla="*/ 46 w 417"/>
                  <a:gd name="T95" fmla="*/ 329 h 337"/>
                  <a:gd name="T96" fmla="*/ 19 w 417"/>
                  <a:gd name="T9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7" h="337">
                    <a:moveTo>
                      <a:pt x="19" y="326"/>
                    </a:moveTo>
                    <a:lnTo>
                      <a:pt x="25" y="282"/>
                    </a:lnTo>
                    <a:lnTo>
                      <a:pt x="28" y="243"/>
                    </a:lnTo>
                    <a:lnTo>
                      <a:pt x="31" y="208"/>
                    </a:lnTo>
                    <a:lnTo>
                      <a:pt x="31" y="174"/>
                    </a:lnTo>
                    <a:lnTo>
                      <a:pt x="28" y="141"/>
                    </a:lnTo>
                    <a:lnTo>
                      <a:pt x="23" y="106"/>
                    </a:lnTo>
                    <a:lnTo>
                      <a:pt x="14" y="68"/>
                    </a:lnTo>
                    <a:lnTo>
                      <a:pt x="0" y="26"/>
                    </a:lnTo>
                    <a:lnTo>
                      <a:pt x="27" y="21"/>
                    </a:lnTo>
                    <a:lnTo>
                      <a:pt x="52" y="18"/>
                    </a:lnTo>
                    <a:lnTo>
                      <a:pt x="77" y="13"/>
                    </a:lnTo>
                    <a:lnTo>
                      <a:pt x="101" y="11"/>
                    </a:lnTo>
                    <a:lnTo>
                      <a:pt x="123" y="8"/>
                    </a:lnTo>
                    <a:lnTo>
                      <a:pt x="147" y="5"/>
                    </a:lnTo>
                    <a:lnTo>
                      <a:pt x="168" y="4"/>
                    </a:lnTo>
                    <a:lnTo>
                      <a:pt x="190" y="2"/>
                    </a:lnTo>
                    <a:lnTo>
                      <a:pt x="212" y="1"/>
                    </a:lnTo>
                    <a:lnTo>
                      <a:pt x="235" y="0"/>
                    </a:lnTo>
                    <a:lnTo>
                      <a:pt x="257" y="0"/>
                    </a:lnTo>
                    <a:lnTo>
                      <a:pt x="281" y="0"/>
                    </a:lnTo>
                    <a:lnTo>
                      <a:pt x="306" y="0"/>
                    </a:lnTo>
                    <a:lnTo>
                      <a:pt x="331" y="0"/>
                    </a:lnTo>
                    <a:lnTo>
                      <a:pt x="357" y="0"/>
                    </a:lnTo>
                    <a:lnTo>
                      <a:pt x="386" y="1"/>
                    </a:lnTo>
                    <a:lnTo>
                      <a:pt x="400" y="41"/>
                    </a:lnTo>
                    <a:lnTo>
                      <a:pt x="409" y="81"/>
                    </a:lnTo>
                    <a:lnTo>
                      <a:pt x="415" y="119"/>
                    </a:lnTo>
                    <a:lnTo>
                      <a:pt x="417" y="159"/>
                    </a:lnTo>
                    <a:lnTo>
                      <a:pt x="416" y="198"/>
                    </a:lnTo>
                    <a:lnTo>
                      <a:pt x="411" y="238"/>
                    </a:lnTo>
                    <a:lnTo>
                      <a:pt x="404" y="277"/>
                    </a:lnTo>
                    <a:lnTo>
                      <a:pt x="395" y="319"/>
                    </a:lnTo>
                    <a:lnTo>
                      <a:pt x="375" y="321"/>
                    </a:lnTo>
                    <a:lnTo>
                      <a:pt x="354" y="323"/>
                    </a:lnTo>
                    <a:lnTo>
                      <a:pt x="333" y="326"/>
                    </a:lnTo>
                    <a:lnTo>
                      <a:pt x="311" y="328"/>
                    </a:lnTo>
                    <a:lnTo>
                      <a:pt x="290" y="330"/>
                    </a:lnTo>
                    <a:lnTo>
                      <a:pt x="268" y="331"/>
                    </a:lnTo>
                    <a:lnTo>
                      <a:pt x="244" y="333"/>
                    </a:lnTo>
                    <a:lnTo>
                      <a:pt x="222" y="335"/>
                    </a:lnTo>
                    <a:lnTo>
                      <a:pt x="197" y="336"/>
                    </a:lnTo>
                    <a:lnTo>
                      <a:pt x="173" y="337"/>
                    </a:lnTo>
                    <a:lnTo>
                      <a:pt x="148" y="337"/>
                    </a:lnTo>
                    <a:lnTo>
                      <a:pt x="123" y="336"/>
                    </a:lnTo>
                    <a:lnTo>
                      <a:pt x="98" y="335"/>
                    </a:lnTo>
                    <a:lnTo>
                      <a:pt x="72" y="332"/>
                    </a:lnTo>
                    <a:lnTo>
                      <a:pt x="46" y="329"/>
                    </a:lnTo>
                    <a:lnTo>
                      <a:pt x="19" y="326"/>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33" name="Freeform 17"/>
              <p:cNvSpPr>
                <a:spLocks/>
              </p:cNvSpPr>
              <p:nvPr/>
            </p:nvSpPr>
            <p:spPr bwMode="auto">
              <a:xfrm>
                <a:off x="4942" y="1349"/>
                <a:ext cx="16" cy="153"/>
              </a:xfrm>
              <a:custGeom>
                <a:avLst/>
                <a:gdLst>
                  <a:gd name="T0" fmla="*/ 8 w 48"/>
                  <a:gd name="T1" fmla="*/ 0 h 306"/>
                  <a:gd name="T2" fmla="*/ 3 w 48"/>
                  <a:gd name="T3" fmla="*/ 7 h 306"/>
                  <a:gd name="T4" fmla="*/ 17 w 48"/>
                  <a:gd name="T5" fmla="*/ 50 h 306"/>
                  <a:gd name="T6" fmla="*/ 27 w 48"/>
                  <a:gd name="T7" fmla="*/ 86 h 306"/>
                  <a:gd name="T8" fmla="*/ 32 w 48"/>
                  <a:gd name="T9" fmla="*/ 121 h 306"/>
                  <a:gd name="T10" fmla="*/ 35 w 48"/>
                  <a:gd name="T11" fmla="*/ 154 h 306"/>
                  <a:gd name="T12" fmla="*/ 35 w 48"/>
                  <a:gd name="T13" fmla="*/ 188 h 306"/>
                  <a:gd name="T14" fmla="*/ 32 w 48"/>
                  <a:gd name="T15" fmla="*/ 223 h 306"/>
                  <a:gd name="T16" fmla="*/ 28 w 48"/>
                  <a:gd name="T17" fmla="*/ 262 h 306"/>
                  <a:gd name="T18" fmla="*/ 23 w 48"/>
                  <a:gd name="T19" fmla="*/ 306 h 306"/>
                  <a:gd name="T20" fmla="*/ 36 w 48"/>
                  <a:gd name="T21" fmla="*/ 306 h 306"/>
                  <a:gd name="T22" fmla="*/ 41 w 48"/>
                  <a:gd name="T23" fmla="*/ 262 h 306"/>
                  <a:gd name="T24" fmla="*/ 45 w 48"/>
                  <a:gd name="T25" fmla="*/ 223 h 306"/>
                  <a:gd name="T26" fmla="*/ 48 w 48"/>
                  <a:gd name="T27" fmla="*/ 188 h 306"/>
                  <a:gd name="T28" fmla="*/ 48 w 48"/>
                  <a:gd name="T29" fmla="*/ 154 h 306"/>
                  <a:gd name="T30" fmla="*/ 45 w 48"/>
                  <a:gd name="T31" fmla="*/ 121 h 306"/>
                  <a:gd name="T32" fmla="*/ 40 w 48"/>
                  <a:gd name="T33" fmla="*/ 86 h 306"/>
                  <a:gd name="T34" fmla="*/ 31 w 48"/>
                  <a:gd name="T35" fmla="*/ 47 h 306"/>
                  <a:gd name="T36" fmla="*/ 16 w 48"/>
                  <a:gd name="T37" fmla="*/ 4 h 306"/>
                  <a:gd name="T38" fmla="*/ 11 w 48"/>
                  <a:gd name="T39" fmla="*/ 11 h 306"/>
                  <a:gd name="T40" fmla="*/ 8 w 48"/>
                  <a:gd name="T41" fmla="*/ 0 h 306"/>
                  <a:gd name="T42" fmla="*/ 0 w 48"/>
                  <a:gd name="T43" fmla="*/ 1 h 306"/>
                  <a:gd name="T44" fmla="*/ 3 w 48"/>
                  <a:gd name="T45" fmla="*/ 7 h 306"/>
                  <a:gd name="T46" fmla="*/ 8 w 48"/>
                  <a:gd name="T4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306">
                    <a:moveTo>
                      <a:pt x="8" y="0"/>
                    </a:moveTo>
                    <a:lnTo>
                      <a:pt x="3" y="7"/>
                    </a:lnTo>
                    <a:lnTo>
                      <a:pt x="17" y="50"/>
                    </a:lnTo>
                    <a:lnTo>
                      <a:pt x="27" y="86"/>
                    </a:lnTo>
                    <a:lnTo>
                      <a:pt x="32" y="121"/>
                    </a:lnTo>
                    <a:lnTo>
                      <a:pt x="35" y="154"/>
                    </a:lnTo>
                    <a:lnTo>
                      <a:pt x="35" y="188"/>
                    </a:lnTo>
                    <a:lnTo>
                      <a:pt x="32" y="223"/>
                    </a:lnTo>
                    <a:lnTo>
                      <a:pt x="28" y="262"/>
                    </a:lnTo>
                    <a:lnTo>
                      <a:pt x="23" y="306"/>
                    </a:lnTo>
                    <a:lnTo>
                      <a:pt x="36" y="306"/>
                    </a:lnTo>
                    <a:lnTo>
                      <a:pt x="41" y="262"/>
                    </a:lnTo>
                    <a:lnTo>
                      <a:pt x="45" y="223"/>
                    </a:lnTo>
                    <a:lnTo>
                      <a:pt x="48" y="188"/>
                    </a:lnTo>
                    <a:lnTo>
                      <a:pt x="48" y="154"/>
                    </a:lnTo>
                    <a:lnTo>
                      <a:pt x="45" y="121"/>
                    </a:lnTo>
                    <a:lnTo>
                      <a:pt x="40" y="86"/>
                    </a:lnTo>
                    <a:lnTo>
                      <a:pt x="31" y="47"/>
                    </a:lnTo>
                    <a:lnTo>
                      <a:pt x="16" y="4"/>
                    </a:lnTo>
                    <a:lnTo>
                      <a:pt x="11" y="11"/>
                    </a:lnTo>
                    <a:lnTo>
                      <a:pt x="8" y="0"/>
                    </a:lnTo>
                    <a:lnTo>
                      <a:pt x="0" y="1"/>
                    </a:lnTo>
                    <a:lnTo>
                      <a:pt x="3" y="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34" name="Freeform 18"/>
              <p:cNvSpPr>
                <a:spLocks/>
              </p:cNvSpPr>
              <p:nvPr/>
            </p:nvSpPr>
            <p:spPr bwMode="auto">
              <a:xfrm>
                <a:off x="4944" y="1337"/>
                <a:ext cx="132" cy="18"/>
              </a:xfrm>
              <a:custGeom>
                <a:avLst/>
                <a:gdLst>
                  <a:gd name="T0" fmla="*/ 394 w 394"/>
                  <a:gd name="T1" fmla="*/ 6 h 37"/>
                  <a:gd name="T2" fmla="*/ 388 w 394"/>
                  <a:gd name="T3" fmla="*/ 1 h 37"/>
                  <a:gd name="T4" fmla="*/ 359 w 394"/>
                  <a:gd name="T5" fmla="*/ 0 h 37"/>
                  <a:gd name="T6" fmla="*/ 333 w 394"/>
                  <a:gd name="T7" fmla="*/ 0 h 37"/>
                  <a:gd name="T8" fmla="*/ 308 w 394"/>
                  <a:gd name="T9" fmla="*/ 0 h 37"/>
                  <a:gd name="T10" fmla="*/ 283 w 394"/>
                  <a:gd name="T11" fmla="*/ 0 h 37"/>
                  <a:gd name="T12" fmla="*/ 259 w 394"/>
                  <a:gd name="T13" fmla="*/ 0 h 37"/>
                  <a:gd name="T14" fmla="*/ 237 w 394"/>
                  <a:gd name="T15" fmla="*/ 0 h 37"/>
                  <a:gd name="T16" fmla="*/ 214 w 394"/>
                  <a:gd name="T17" fmla="*/ 1 h 37"/>
                  <a:gd name="T18" fmla="*/ 192 w 394"/>
                  <a:gd name="T19" fmla="*/ 2 h 37"/>
                  <a:gd name="T20" fmla="*/ 170 w 394"/>
                  <a:gd name="T21" fmla="*/ 5 h 37"/>
                  <a:gd name="T22" fmla="*/ 149 w 394"/>
                  <a:gd name="T23" fmla="*/ 6 h 37"/>
                  <a:gd name="T24" fmla="*/ 125 w 394"/>
                  <a:gd name="T25" fmla="*/ 8 h 37"/>
                  <a:gd name="T26" fmla="*/ 103 w 394"/>
                  <a:gd name="T27" fmla="*/ 11 h 37"/>
                  <a:gd name="T28" fmla="*/ 79 w 394"/>
                  <a:gd name="T29" fmla="*/ 14 h 37"/>
                  <a:gd name="T30" fmla="*/ 54 w 394"/>
                  <a:gd name="T31" fmla="*/ 18 h 37"/>
                  <a:gd name="T32" fmla="*/ 29 w 394"/>
                  <a:gd name="T33" fmla="*/ 21 h 37"/>
                  <a:gd name="T34" fmla="*/ 0 w 394"/>
                  <a:gd name="T35" fmla="*/ 26 h 37"/>
                  <a:gd name="T36" fmla="*/ 3 w 394"/>
                  <a:gd name="T37" fmla="*/ 37 h 37"/>
                  <a:gd name="T38" fmla="*/ 29 w 394"/>
                  <a:gd name="T39" fmla="*/ 33 h 37"/>
                  <a:gd name="T40" fmla="*/ 54 w 394"/>
                  <a:gd name="T41" fmla="*/ 29 h 37"/>
                  <a:gd name="T42" fmla="*/ 79 w 394"/>
                  <a:gd name="T43" fmla="*/ 25 h 37"/>
                  <a:gd name="T44" fmla="*/ 103 w 394"/>
                  <a:gd name="T45" fmla="*/ 23 h 37"/>
                  <a:gd name="T46" fmla="*/ 125 w 394"/>
                  <a:gd name="T47" fmla="*/ 19 h 37"/>
                  <a:gd name="T48" fmla="*/ 149 w 394"/>
                  <a:gd name="T49" fmla="*/ 17 h 37"/>
                  <a:gd name="T50" fmla="*/ 170 w 394"/>
                  <a:gd name="T51" fmla="*/ 16 h 37"/>
                  <a:gd name="T52" fmla="*/ 192 w 394"/>
                  <a:gd name="T53" fmla="*/ 14 h 37"/>
                  <a:gd name="T54" fmla="*/ 214 w 394"/>
                  <a:gd name="T55" fmla="*/ 12 h 37"/>
                  <a:gd name="T56" fmla="*/ 237 w 394"/>
                  <a:gd name="T57" fmla="*/ 11 h 37"/>
                  <a:gd name="T58" fmla="*/ 259 w 394"/>
                  <a:gd name="T59" fmla="*/ 11 h 37"/>
                  <a:gd name="T60" fmla="*/ 283 w 394"/>
                  <a:gd name="T61" fmla="*/ 11 h 37"/>
                  <a:gd name="T62" fmla="*/ 308 w 394"/>
                  <a:gd name="T63" fmla="*/ 11 h 37"/>
                  <a:gd name="T64" fmla="*/ 333 w 394"/>
                  <a:gd name="T65" fmla="*/ 11 h 37"/>
                  <a:gd name="T66" fmla="*/ 359 w 394"/>
                  <a:gd name="T67" fmla="*/ 11 h 37"/>
                  <a:gd name="T68" fmla="*/ 388 w 394"/>
                  <a:gd name="T69" fmla="*/ 12 h 37"/>
                  <a:gd name="T70" fmla="*/ 381 w 394"/>
                  <a:gd name="T71" fmla="*/ 8 h 37"/>
                  <a:gd name="T72" fmla="*/ 394 w 394"/>
                  <a:gd name="T73" fmla="*/ 6 h 37"/>
                  <a:gd name="T74" fmla="*/ 392 w 394"/>
                  <a:gd name="T75" fmla="*/ 1 h 37"/>
                  <a:gd name="T76" fmla="*/ 388 w 394"/>
                  <a:gd name="T77" fmla="*/ 1 h 37"/>
                  <a:gd name="T78" fmla="*/ 394 w 394"/>
                  <a:gd name="T7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4" h="37">
                    <a:moveTo>
                      <a:pt x="394" y="6"/>
                    </a:moveTo>
                    <a:lnTo>
                      <a:pt x="388" y="1"/>
                    </a:lnTo>
                    <a:lnTo>
                      <a:pt x="359" y="0"/>
                    </a:lnTo>
                    <a:lnTo>
                      <a:pt x="333" y="0"/>
                    </a:lnTo>
                    <a:lnTo>
                      <a:pt x="308" y="0"/>
                    </a:lnTo>
                    <a:lnTo>
                      <a:pt x="283" y="0"/>
                    </a:lnTo>
                    <a:lnTo>
                      <a:pt x="259" y="0"/>
                    </a:lnTo>
                    <a:lnTo>
                      <a:pt x="237" y="0"/>
                    </a:lnTo>
                    <a:lnTo>
                      <a:pt x="214" y="1"/>
                    </a:lnTo>
                    <a:lnTo>
                      <a:pt x="192" y="2"/>
                    </a:lnTo>
                    <a:lnTo>
                      <a:pt x="170" y="5"/>
                    </a:lnTo>
                    <a:lnTo>
                      <a:pt x="149" y="6"/>
                    </a:lnTo>
                    <a:lnTo>
                      <a:pt x="125" y="8"/>
                    </a:lnTo>
                    <a:lnTo>
                      <a:pt x="103" y="11"/>
                    </a:lnTo>
                    <a:lnTo>
                      <a:pt x="79" y="14"/>
                    </a:lnTo>
                    <a:lnTo>
                      <a:pt x="54" y="18"/>
                    </a:lnTo>
                    <a:lnTo>
                      <a:pt x="29" y="21"/>
                    </a:lnTo>
                    <a:lnTo>
                      <a:pt x="0" y="26"/>
                    </a:lnTo>
                    <a:lnTo>
                      <a:pt x="3" y="37"/>
                    </a:lnTo>
                    <a:lnTo>
                      <a:pt x="29" y="33"/>
                    </a:lnTo>
                    <a:lnTo>
                      <a:pt x="54" y="29"/>
                    </a:lnTo>
                    <a:lnTo>
                      <a:pt x="79" y="25"/>
                    </a:lnTo>
                    <a:lnTo>
                      <a:pt x="103" y="23"/>
                    </a:lnTo>
                    <a:lnTo>
                      <a:pt x="125" y="19"/>
                    </a:lnTo>
                    <a:lnTo>
                      <a:pt x="149" y="17"/>
                    </a:lnTo>
                    <a:lnTo>
                      <a:pt x="170" y="16"/>
                    </a:lnTo>
                    <a:lnTo>
                      <a:pt x="192" y="14"/>
                    </a:lnTo>
                    <a:lnTo>
                      <a:pt x="214" y="12"/>
                    </a:lnTo>
                    <a:lnTo>
                      <a:pt x="237" y="11"/>
                    </a:lnTo>
                    <a:lnTo>
                      <a:pt x="259" y="11"/>
                    </a:lnTo>
                    <a:lnTo>
                      <a:pt x="283" y="11"/>
                    </a:lnTo>
                    <a:lnTo>
                      <a:pt x="308" y="11"/>
                    </a:lnTo>
                    <a:lnTo>
                      <a:pt x="333" y="11"/>
                    </a:lnTo>
                    <a:lnTo>
                      <a:pt x="359" y="11"/>
                    </a:lnTo>
                    <a:lnTo>
                      <a:pt x="388" y="12"/>
                    </a:lnTo>
                    <a:lnTo>
                      <a:pt x="381" y="8"/>
                    </a:lnTo>
                    <a:lnTo>
                      <a:pt x="394" y="6"/>
                    </a:lnTo>
                    <a:lnTo>
                      <a:pt x="392" y="1"/>
                    </a:lnTo>
                    <a:lnTo>
                      <a:pt x="388" y="1"/>
                    </a:lnTo>
                    <a:lnTo>
                      <a:pt x="39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35" name="Freeform 19"/>
              <p:cNvSpPr>
                <a:spLocks/>
              </p:cNvSpPr>
              <p:nvPr/>
            </p:nvSpPr>
            <p:spPr bwMode="auto">
              <a:xfrm>
                <a:off x="5071" y="1339"/>
                <a:ext cx="15" cy="163"/>
              </a:xfrm>
              <a:custGeom>
                <a:avLst/>
                <a:gdLst>
                  <a:gd name="T0" fmla="*/ 16 w 45"/>
                  <a:gd name="T1" fmla="*/ 324 h 324"/>
                  <a:gd name="T2" fmla="*/ 23 w 45"/>
                  <a:gd name="T3" fmla="*/ 320 h 324"/>
                  <a:gd name="T4" fmla="*/ 32 w 45"/>
                  <a:gd name="T5" fmla="*/ 277 h 324"/>
                  <a:gd name="T6" fmla="*/ 38 w 45"/>
                  <a:gd name="T7" fmla="*/ 238 h 324"/>
                  <a:gd name="T8" fmla="*/ 44 w 45"/>
                  <a:gd name="T9" fmla="*/ 198 h 324"/>
                  <a:gd name="T10" fmla="*/ 45 w 45"/>
                  <a:gd name="T11" fmla="*/ 159 h 324"/>
                  <a:gd name="T12" fmla="*/ 42 w 45"/>
                  <a:gd name="T13" fmla="*/ 119 h 324"/>
                  <a:gd name="T14" fmla="*/ 37 w 45"/>
                  <a:gd name="T15" fmla="*/ 81 h 324"/>
                  <a:gd name="T16" fmla="*/ 28 w 45"/>
                  <a:gd name="T17" fmla="*/ 40 h 324"/>
                  <a:gd name="T18" fmla="*/ 13 w 45"/>
                  <a:gd name="T19" fmla="*/ 0 h 324"/>
                  <a:gd name="T20" fmla="*/ 0 w 45"/>
                  <a:gd name="T21" fmla="*/ 2 h 324"/>
                  <a:gd name="T22" fmla="*/ 15 w 45"/>
                  <a:gd name="T23" fmla="*/ 43 h 324"/>
                  <a:gd name="T24" fmla="*/ 24 w 45"/>
                  <a:gd name="T25" fmla="*/ 81 h 324"/>
                  <a:gd name="T26" fmla="*/ 29 w 45"/>
                  <a:gd name="T27" fmla="*/ 119 h 324"/>
                  <a:gd name="T28" fmla="*/ 32 w 45"/>
                  <a:gd name="T29" fmla="*/ 159 h 324"/>
                  <a:gd name="T30" fmla="*/ 30 w 45"/>
                  <a:gd name="T31" fmla="*/ 198 h 324"/>
                  <a:gd name="T32" fmla="*/ 25 w 45"/>
                  <a:gd name="T33" fmla="*/ 238 h 324"/>
                  <a:gd name="T34" fmla="*/ 19 w 45"/>
                  <a:gd name="T35" fmla="*/ 277 h 324"/>
                  <a:gd name="T36" fmla="*/ 9 w 45"/>
                  <a:gd name="T37" fmla="*/ 318 h 324"/>
                  <a:gd name="T38" fmla="*/ 16 w 45"/>
                  <a:gd name="T39" fmla="*/ 313 h 324"/>
                  <a:gd name="T40" fmla="*/ 16 w 45"/>
                  <a:gd name="T41" fmla="*/ 324 h 324"/>
                  <a:gd name="T42" fmla="*/ 21 w 45"/>
                  <a:gd name="T43" fmla="*/ 324 h 324"/>
                  <a:gd name="T44" fmla="*/ 23 w 45"/>
                  <a:gd name="T45" fmla="*/ 320 h 324"/>
                  <a:gd name="T46" fmla="*/ 16 w 45"/>
                  <a:gd name="T4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324">
                    <a:moveTo>
                      <a:pt x="16" y="324"/>
                    </a:moveTo>
                    <a:lnTo>
                      <a:pt x="23" y="320"/>
                    </a:lnTo>
                    <a:lnTo>
                      <a:pt x="32" y="277"/>
                    </a:lnTo>
                    <a:lnTo>
                      <a:pt x="38" y="238"/>
                    </a:lnTo>
                    <a:lnTo>
                      <a:pt x="44" y="198"/>
                    </a:lnTo>
                    <a:lnTo>
                      <a:pt x="45" y="159"/>
                    </a:lnTo>
                    <a:lnTo>
                      <a:pt x="42" y="119"/>
                    </a:lnTo>
                    <a:lnTo>
                      <a:pt x="37" y="81"/>
                    </a:lnTo>
                    <a:lnTo>
                      <a:pt x="28" y="40"/>
                    </a:lnTo>
                    <a:lnTo>
                      <a:pt x="13" y="0"/>
                    </a:lnTo>
                    <a:lnTo>
                      <a:pt x="0" y="2"/>
                    </a:lnTo>
                    <a:lnTo>
                      <a:pt x="15" y="43"/>
                    </a:lnTo>
                    <a:lnTo>
                      <a:pt x="24" y="81"/>
                    </a:lnTo>
                    <a:lnTo>
                      <a:pt x="29" y="119"/>
                    </a:lnTo>
                    <a:lnTo>
                      <a:pt x="32" y="159"/>
                    </a:lnTo>
                    <a:lnTo>
                      <a:pt x="30" y="198"/>
                    </a:lnTo>
                    <a:lnTo>
                      <a:pt x="25" y="238"/>
                    </a:lnTo>
                    <a:lnTo>
                      <a:pt x="19" y="277"/>
                    </a:lnTo>
                    <a:lnTo>
                      <a:pt x="9" y="318"/>
                    </a:lnTo>
                    <a:lnTo>
                      <a:pt x="16" y="313"/>
                    </a:lnTo>
                    <a:lnTo>
                      <a:pt x="16" y="324"/>
                    </a:lnTo>
                    <a:lnTo>
                      <a:pt x="21" y="324"/>
                    </a:lnTo>
                    <a:lnTo>
                      <a:pt x="23" y="320"/>
                    </a:lnTo>
                    <a:lnTo>
                      <a:pt x="16" y="3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36" name="Freeform 20"/>
              <p:cNvSpPr>
                <a:spLocks/>
              </p:cNvSpPr>
              <p:nvPr/>
            </p:nvSpPr>
            <p:spPr bwMode="auto">
              <a:xfrm>
                <a:off x="4949" y="1496"/>
                <a:ext cx="128" cy="15"/>
              </a:xfrm>
              <a:custGeom>
                <a:avLst/>
                <a:gdLst>
                  <a:gd name="T0" fmla="*/ 0 w 382"/>
                  <a:gd name="T1" fmla="*/ 13 h 29"/>
                  <a:gd name="T2" fmla="*/ 5 w 382"/>
                  <a:gd name="T3" fmla="*/ 18 h 29"/>
                  <a:gd name="T4" fmla="*/ 33 w 382"/>
                  <a:gd name="T5" fmla="*/ 22 h 29"/>
                  <a:gd name="T6" fmla="*/ 59 w 382"/>
                  <a:gd name="T7" fmla="*/ 25 h 29"/>
                  <a:gd name="T8" fmla="*/ 85 w 382"/>
                  <a:gd name="T9" fmla="*/ 27 h 29"/>
                  <a:gd name="T10" fmla="*/ 110 w 382"/>
                  <a:gd name="T11" fmla="*/ 28 h 29"/>
                  <a:gd name="T12" fmla="*/ 135 w 382"/>
                  <a:gd name="T13" fmla="*/ 29 h 29"/>
                  <a:gd name="T14" fmla="*/ 160 w 382"/>
                  <a:gd name="T15" fmla="*/ 29 h 29"/>
                  <a:gd name="T16" fmla="*/ 184 w 382"/>
                  <a:gd name="T17" fmla="*/ 28 h 29"/>
                  <a:gd name="T18" fmla="*/ 209 w 382"/>
                  <a:gd name="T19" fmla="*/ 27 h 29"/>
                  <a:gd name="T20" fmla="*/ 231 w 382"/>
                  <a:gd name="T21" fmla="*/ 26 h 29"/>
                  <a:gd name="T22" fmla="*/ 255 w 382"/>
                  <a:gd name="T23" fmla="*/ 24 h 29"/>
                  <a:gd name="T24" fmla="*/ 277 w 382"/>
                  <a:gd name="T25" fmla="*/ 23 h 29"/>
                  <a:gd name="T26" fmla="*/ 298 w 382"/>
                  <a:gd name="T27" fmla="*/ 20 h 29"/>
                  <a:gd name="T28" fmla="*/ 320 w 382"/>
                  <a:gd name="T29" fmla="*/ 18 h 29"/>
                  <a:gd name="T30" fmla="*/ 341 w 382"/>
                  <a:gd name="T31" fmla="*/ 16 h 29"/>
                  <a:gd name="T32" fmla="*/ 362 w 382"/>
                  <a:gd name="T33" fmla="*/ 14 h 29"/>
                  <a:gd name="T34" fmla="*/ 382 w 382"/>
                  <a:gd name="T35" fmla="*/ 11 h 29"/>
                  <a:gd name="T36" fmla="*/ 382 w 382"/>
                  <a:gd name="T37" fmla="*/ 0 h 29"/>
                  <a:gd name="T38" fmla="*/ 362 w 382"/>
                  <a:gd name="T39" fmla="*/ 2 h 29"/>
                  <a:gd name="T40" fmla="*/ 341 w 382"/>
                  <a:gd name="T41" fmla="*/ 5 h 29"/>
                  <a:gd name="T42" fmla="*/ 320 w 382"/>
                  <a:gd name="T43" fmla="*/ 7 h 29"/>
                  <a:gd name="T44" fmla="*/ 298 w 382"/>
                  <a:gd name="T45" fmla="*/ 9 h 29"/>
                  <a:gd name="T46" fmla="*/ 277 w 382"/>
                  <a:gd name="T47" fmla="*/ 11 h 29"/>
                  <a:gd name="T48" fmla="*/ 255 w 382"/>
                  <a:gd name="T49" fmla="*/ 13 h 29"/>
                  <a:gd name="T50" fmla="*/ 231 w 382"/>
                  <a:gd name="T51" fmla="*/ 15 h 29"/>
                  <a:gd name="T52" fmla="*/ 209 w 382"/>
                  <a:gd name="T53" fmla="*/ 16 h 29"/>
                  <a:gd name="T54" fmla="*/ 184 w 382"/>
                  <a:gd name="T55" fmla="*/ 17 h 29"/>
                  <a:gd name="T56" fmla="*/ 160 w 382"/>
                  <a:gd name="T57" fmla="*/ 18 h 29"/>
                  <a:gd name="T58" fmla="*/ 135 w 382"/>
                  <a:gd name="T59" fmla="*/ 18 h 29"/>
                  <a:gd name="T60" fmla="*/ 110 w 382"/>
                  <a:gd name="T61" fmla="*/ 17 h 29"/>
                  <a:gd name="T62" fmla="*/ 85 w 382"/>
                  <a:gd name="T63" fmla="*/ 16 h 29"/>
                  <a:gd name="T64" fmla="*/ 59 w 382"/>
                  <a:gd name="T65" fmla="*/ 14 h 29"/>
                  <a:gd name="T66" fmla="*/ 33 w 382"/>
                  <a:gd name="T67" fmla="*/ 10 h 29"/>
                  <a:gd name="T68" fmla="*/ 8 w 382"/>
                  <a:gd name="T69" fmla="*/ 7 h 29"/>
                  <a:gd name="T70" fmla="*/ 13 w 382"/>
                  <a:gd name="T71" fmla="*/ 13 h 29"/>
                  <a:gd name="T72" fmla="*/ 0 w 382"/>
                  <a:gd name="T73" fmla="*/ 13 h 29"/>
                  <a:gd name="T74" fmla="*/ 0 w 382"/>
                  <a:gd name="T75" fmla="*/ 17 h 29"/>
                  <a:gd name="T76" fmla="*/ 5 w 382"/>
                  <a:gd name="T77" fmla="*/ 18 h 29"/>
                  <a:gd name="T78" fmla="*/ 0 w 382"/>
                  <a:gd name="T7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2" h="29">
                    <a:moveTo>
                      <a:pt x="0" y="13"/>
                    </a:moveTo>
                    <a:lnTo>
                      <a:pt x="5" y="18"/>
                    </a:lnTo>
                    <a:lnTo>
                      <a:pt x="33" y="22"/>
                    </a:lnTo>
                    <a:lnTo>
                      <a:pt x="59" y="25"/>
                    </a:lnTo>
                    <a:lnTo>
                      <a:pt x="85" y="27"/>
                    </a:lnTo>
                    <a:lnTo>
                      <a:pt x="110" y="28"/>
                    </a:lnTo>
                    <a:lnTo>
                      <a:pt x="135" y="29"/>
                    </a:lnTo>
                    <a:lnTo>
                      <a:pt x="160" y="29"/>
                    </a:lnTo>
                    <a:lnTo>
                      <a:pt x="184" y="28"/>
                    </a:lnTo>
                    <a:lnTo>
                      <a:pt x="209" y="27"/>
                    </a:lnTo>
                    <a:lnTo>
                      <a:pt x="231" y="26"/>
                    </a:lnTo>
                    <a:lnTo>
                      <a:pt x="255" y="24"/>
                    </a:lnTo>
                    <a:lnTo>
                      <a:pt x="277" y="23"/>
                    </a:lnTo>
                    <a:lnTo>
                      <a:pt x="298" y="20"/>
                    </a:lnTo>
                    <a:lnTo>
                      <a:pt x="320" y="18"/>
                    </a:lnTo>
                    <a:lnTo>
                      <a:pt x="341" y="16"/>
                    </a:lnTo>
                    <a:lnTo>
                      <a:pt x="362" y="14"/>
                    </a:lnTo>
                    <a:lnTo>
                      <a:pt x="382" y="11"/>
                    </a:lnTo>
                    <a:lnTo>
                      <a:pt x="382" y="0"/>
                    </a:lnTo>
                    <a:lnTo>
                      <a:pt x="362" y="2"/>
                    </a:lnTo>
                    <a:lnTo>
                      <a:pt x="341" y="5"/>
                    </a:lnTo>
                    <a:lnTo>
                      <a:pt x="320" y="7"/>
                    </a:lnTo>
                    <a:lnTo>
                      <a:pt x="298" y="9"/>
                    </a:lnTo>
                    <a:lnTo>
                      <a:pt x="277" y="11"/>
                    </a:lnTo>
                    <a:lnTo>
                      <a:pt x="255" y="13"/>
                    </a:lnTo>
                    <a:lnTo>
                      <a:pt x="231" y="15"/>
                    </a:lnTo>
                    <a:lnTo>
                      <a:pt x="209" y="16"/>
                    </a:lnTo>
                    <a:lnTo>
                      <a:pt x="184" y="17"/>
                    </a:lnTo>
                    <a:lnTo>
                      <a:pt x="160" y="18"/>
                    </a:lnTo>
                    <a:lnTo>
                      <a:pt x="135" y="18"/>
                    </a:lnTo>
                    <a:lnTo>
                      <a:pt x="110" y="17"/>
                    </a:lnTo>
                    <a:lnTo>
                      <a:pt x="85" y="16"/>
                    </a:lnTo>
                    <a:lnTo>
                      <a:pt x="59" y="14"/>
                    </a:lnTo>
                    <a:lnTo>
                      <a:pt x="33" y="10"/>
                    </a:lnTo>
                    <a:lnTo>
                      <a:pt x="8" y="7"/>
                    </a:lnTo>
                    <a:lnTo>
                      <a:pt x="13" y="13"/>
                    </a:lnTo>
                    <a:lnTo>
                      <a:pt x="0" y="13"/>
                    </a:lnTo>
                    <a:lnTo>
                      <a:pt x="0" y="17"/>
                    </a:lnTo>
                    <a:lnTo>
                      <a:pt x="5" y="18"/>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37" name="Freeform 21"/>
              <p:cNvSpPr>
                <a:spLocks/>
              </p:cNvSpPr>
              <p:nvPr/>
            </p:nvSpPr>
            <p:spPr bwMode="auto">
              <a:xfrm>
                <a:off x="4715" y="1456"/>
                <a:ext cx="684" cy="306"/>
              </a:xfrm>
              <a:custGeom>
                <a:avLst/>
                <a:gdLst>
                  <a:gd name="T0" fmla="*/ 1998 w 2051"/>
                  <a:gd name="T1" fmla="*/ 0 h 612"/>
                  <a:gd name="T2" fmla="*/ 2037 w 2051"/>
                  <a:gd name="T3" fmla="*/ 29 h 612"/>
                  <a:gd name="T4" fmla="*/ 2051 w 2051"/>
                  <a:gd name="T5" fmla="*/ 263 h 612"/>
                  <a:gd name="T6" fmla="*/ 38 w 2051"/>
                  <a:gd name="T7" fmla="*/ 612 h 612"/>
                  <a:gd name="T8" fmla="*/ 0 w 2051"/>
                  <a:gd name="T9" fmla="*/ 584 h 612"/>
                  <a:gd name="T10" fmla="*/ 19 w 2051"/>
                  <a:gd name="T11" fmla="*/ 413 h 612"/>
                  <a:gd name="T12" fmla="*/ 1998 w 2051"/>
                  <a:gd name="T13" fmla="*/ 0 h 612"/>
                </a:gdLst>
                <a:ahLst/>
                <a:cxnLst>
                  <a:cxn ang="0">
                    <a:pos x="T0" y="T1"/>
                  </a:cxn>
                  <a:cxn ang="0">
                    <a:pos x="T2" y="T3"/>
                  </a:cxn>
                  <a:cxn ang="0">
                    <a:pos x="T4" y="T5"/>
                  </a:cxn>
                  <a:cxn ang="0">
                    <a:pos x="T6" y="T7"/>
                  </a:cxn>
                  <a:cxn ang="0">
                    <a:pos x="T8" y="T9"/>
                  </a:cxn>
                  <a:cxn ang="0">
                    <a:pos x="T10" y="T11"/>
                  </a:cxn>
                  <a:cxn ang="0">
                    <a:pos x="T12" y="T13"/>
                  </a:cxn>
                </a:cxnLst>
                <a:rect l="0" t="0" r="r" b="b"/>
                <a:pathLst>
                  <a:path w="2051" h="612">
                    <a:moveTo>
                      <a:pt x="1998" y="0"/>
                    </a:moveTo>
                    <a:lnTo>
                      <a:pt x="2037" y="29"/>
                    </a:lnTo>
                    <a:lnTo>
                      <a:pt x="2051" y="263"/>
                    </a:lnTo>
                    <a:lnTo>
                      <a:pt x="38" y="612"/>
                    </a:lnTo>
                    <a:lnTo>
                      <a:pt x="0" y="584"/>
                    </a:lnTo>
                    <a:lnTo>
                      <a:pt x="19" y="413"/>
                    </a:lnTo>
                    <a:lnTo>
                      <a:pt x="19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38" name="Freeform 22"/>
              <p:cNvSpPr>
                <a:spLocks/>
              </p:cNvSpPr>
              <p:nvPr/>
            </p:nvSpPr>
            <p:spPr bwMode="auto">
              <a:xfrm>
                <a:off x="5380" y="1454"/>
                <a:ext cx="16" cy="19"/>
              </a:xfrm>
              <a:custGeom>
                <a:avLst/>
                <a:gdLst>
                  <a:gd name="T0" fmla="*/ 48 w 48"/>
                  <a:gd name="T1" fmla="*/ 33 h 38"/>
                  <a:gd name="T2" fmla="*/ 45 w 48"/>
                  <a:gd name="T3" fmla="*/ 29 h 38"/>
                  <a:gd name="T4" fmla="*/ 7 w 48"/>
                  <a:gd name="T5" fmla="*/ 0 h 38"/>
                  <a:gd name="T6" fmla="*/ 0 w 48"/>
                  <a:gd name="T7" fmla="*/ 9 h 38"/>
                  <a:gd name="T8" fmla="*/ 38 w 48"/>
                  <a:gd name="T9" fmla="*/ 38 h 38"/>
                  <a:gd name="T10" fmla="*/ 35 w 48"/>
                  <a:gd name="T11" fmla="*/ 33 h 38"/>
                  <a:gd name="T12" fmla="*/ 48 w 48"/>
                  <a:gd name="T13" fmla="*/ 33 h 38"/>
                  <a:gd name="T14" fmla="*/ 48 w 48"/>
                  <a:gd name="T15" fmla="*/ 31 h 38"/>
                  <a:gd name="T16" fmla="*/ 45 w 48"/>
                  <a:gd name="T17" fmla="*/ 29 h 38"/>
                  <a:gd name="T18" fmla="*/ 48 w 48"/>
                  <a:gd name="T1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8">
                    <a:moveTo>
                      <a:pt x="48" y="33"/>
                    </a:moveTo>
                    <a:lnTo>
                      <a:pt x="45" y="29"/>
                    </a:lnTo>
                    <a:lnTo>
                      <a:pt x="7" y="0"/>
                    </a:lnTo>
                    <a:lnTo>
                      <a:pt x="0" y="9"/>
                    </a:lnTo>
                    <a:lnTo>
                      <a:pt x="38" y="38"/>
                    </a:lnTo>
                    <a:lnTo>
                      <a:pt x="35" y="33"/>
                    </a:lnTo>
                    <a:lnTo>
                      <a:pt x="48" y="33"/>
                    </a:lnTo>
                    <a:lnTo>
                      <a:pt x="48" y="31"/>
                    </a:lnTo>
                    <a:lnTo>
                      <a:pt x="45" y="29"/>
                    </a:lnTo>
                    <a:lnTo>
                      <a:pt x="4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39" name="Freeform 23"/>
              <p:cNvSpPr>
                <a:spLocks/>
              </p:cNvSpPr>
              <p:nvPr/>
            </p:nvSpPr>
            <p:spPr bwMode="auto">
              <a:xfrm>
                <a:off x="5392" y="1471"/>
                <a:ext cx="9" cy="119"/>
              </a:xfrm>
              <a:custGeom>
                <a:avLst/>
                <a:gdLst>
                  <a:gd name="T0" fmla="*/ 22 w 28"/>
                  <a:gd name="T1" fmla="*/ 239 h 239"/>
                  <a:gd name="T2" fmla="*/ 28 w 28"/>
                  <a:gd name="T3" fmla="*/ 234 h 239"/>
                  <a:gd name="T4" fmla="*/ 13 w 28"/>
                  <a:gd name="T5" fmla="*/ 0 h 239"/>
                  <a:gd name="T6" fmla="*/ 0 w 28"/>
                  <a:gd name="T7" fmla="*/ 0 h 239"/>
                  <a:gd name="T8" fmla="*/ 14 w 28"/>
                  <a:gd name="T9" fmla="*/ 234 h 239"/>
                  <a:gd name="T10" fmla="*/ 20 w 28"/>
                  <a:gd name="T11" fmla="*/ 228 h 239"/>
                  <a:gd name="T12" fmla="*/ 22 w 28"/>
                  <a:gd name="T13" fmla="*/ 239 h 239"/>
                  <a:gd name="T14" fmla="*/ 28 w 28"/>
                  <a:gd name="T15" fmla="*/ 238 h 239"/>
                  <a:gd name="T16" fmla="*/ 28 w 28"/>
                  <a:gd name="T17" fmla="*/ 234 h 239"/>
                  <a:gd name="T18" fmla="*/ 22 w 28"/>
                  <a:gd name="T19"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9">
                    <a:moveTo>
                      <a:pt x="22" y="239"/>
                    </a:moveTo>
                    <a:lnTo>
                      <a:pt x="28" y="234"/>
                    </a:lnTo>
                    <a:lnTo>
                      <a:pt x="13" y="0"/>
                    </a:lnTo>
                    <a:lnTo>
                      <a:pt x="0" y="0"/>
                    </a:lnTo>
                    <a:lnTo>
                      <a:pt x="14" y="234"/>
                    </a:lnTo>
                    <a:lnTo>
                      <a:pt x="20" y="228"/>
                    </a:lnTo>
                    <a:lnTo>
                      <a:pt x="22" y="239"/>
                    </a:lnTo>
                    <a:lnTo>
                      <a:pt x="28" y="238"/>
                    </a:lnTo>
                    <a:lnTo>
                      <a:pt x="28" y="234"/>
                    </a:lnTo>
                    <a:lnTo>
                      <a:pt x="22"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40" name="Freeform 24"/>
              <p:cNvSpPr>
                <a:spLocks/>
              </p:cNvSpPr>
              <p:nvPr/>
            </p:nvSpPr>
            <p:spPr bwMode="auto">
              <a:xfrm>
                <a:off x="4727" y="1585"/>
                <a:ext cx="672" cy="180"/>
              </a:xfrm>
              <a:custGeom>
                <a:avLst/>
                <a:gdLst>
                  <a:gd name="T0" fmla="*/ 0 w 2018"/>
                  <a:gd name="T1" fmla="*/ 360 h 361"/>
                  <a:gd name="T2" fmla="*/ 6 w 2018"/>
                  <a:gd name="T3" fmla="*/ 361 h 361"/>
                  <a:gd name="T4" fmla="*/ 2018 w 2018"/>
                  <a:gd name="T5" fmla="*/ 11 h 361"/>
                  <a:gd name="T6" fmla="*/ 2016 w 2018"/>
                  <a:gd name="T7" fmla="*/ 0 h 361"/>
                  <a:gd name="T8" fmla="*/ 3 w 2018"/>
                  <a:gd name="T9" fmla="*/ 350 h 361"/>
                  <a:gd name="T10" fmla="*/ 8 w 2018"/>
                  <a:gd name="T11" fmla="*/ 351 h 361"/>
                  <a:gd name="T12" fmla="*/ 0 w 2018"/>
                  <a:gd name="T13" fmla="*/ 360 h 361"/>
                  <a:gd name="T14" fmla="*/ 3 w 2018"/>
                  <a:gd name="T15" fmla="*/ 361 h 361"/>
                  <a:gd name="T16" fmla="*/ 6 w 2018"/>
                  <a:gd name="T17" fmla="*/ 361 h 361"/>
                  <a:gd name="T18" fmla="*/ 0 w 2018"/>
                  <a:gd name="T19" fmla="*/ 36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8" h="361">
                    <a:moveTo>
                      <a:pt x="0" y="360"/>
                    </a:moveTo>
                    <a:lnTo>
                      <a:pt x="6" y="361"/>
                    </a:lnTo>
                    <a:lnTo>
                      <a:pt x="2018" y="11"/>
                    </a:lnTo>
                    <a:lnTo>
                      <a:pt x="2016" y="0"/>
                    </a:lnTo>
                    <a:lnTo>
                      <a:pt x="3" y="350"/>
                    </a:lnTo>
                    <a:lnTo>
                      <a:pt x="8" y="351"/>
                    </a:lnTo>
                    <a:lnTo>
                      <a:pt x="0" y="360"/>
                    </a:lnTo>
                    <a:lnTo>
                      <a:pt x="3" y="361"/>
                    </a:lnTo>
                    <a:lnTo>
                      <a:pt x="6" y="361"/>
                    </a:lnTo>
                    <a:lnTo>
                      <a:pt x="0" y="3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41" name="Freeform 25"/>
              <p:cNvSpPr>
                <a:spLocks/>
              </p:cNvSpPr>
              <p:nvPr/>
            </p:nvSpPr>
            <p:spPr bwMode="auto">
              <a:xfrm>
                <a:off x="4713" y="1746"/>
                <a:ext cx="16" cy="18"/>
              </a:xfrm>
              <a:custGeom>
                <a:avLst/>
                <a:gdLst>
                  <a:gd name="T0" fmla="*/ 0 w 48"/>
                  <a:gd name="T1" fmla="*/ 4 h 37"/>
                  <a:gd name="T2" fmla="*/ 2 w 48"/>
                  <a:gd name="T3" fmla="*/ 9 h 37"/>
                  <a:gd name="T4" fmla="*/ 40 w 48"/>
                  <a:gd name="T5" fmla="*/ 37 h 37"/>
                  <a:gd name="T6" fmla="*/ 48 w 48"/>
                  <a:gd name="T7" fmla="*/ 28 h 37"/>
                  <a:gd name="T8" fmla="*/ 10 w 48"/>
                  <a:gd name="T9" fmla="*/ 0 h 37"/>
                  <a:gd name="T10" fmla="*/ 13 w 48"/>
                  <a:gd name="T11" fmla="*/ 4 h 37"/>
                  <a:gd name="T12" fmla="*/ 0 w 48"/>
                  <a:gd name="T13" fmla="*/ 4 h 37"/>
                  <a:gd name="T14" fmla="*/ 0 w 48"/>
                  <a:gd name="T15" fmla="*/ 6 h 37"/>
                  <a:gd name="T16" fmla="*/ 2 w 48"/>
                  <a:gd name="T17" fmla="*/ 9 h 37"/>
                  <a:gd name="T18" fmla="*/ 0 w 48"/>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7">
                    <a:moveTo>
                      <a:pt x="0" y="4"/>
                    </a:moveTo>
                    <a:lnTo>
                      <a:pt x="2" y="9"/>
                    </a:lnTo>
                    <a:lnTo>
                      <a:pt x="40" y="37"/>
                    </a:lnTo>
                    <a:lnTo>
                      <a:pt x="48" y="28"/>
                    </a:lnTo>
                    <a:lnTo>
                      <a:pt x="10" y="0"/>
                    </a:lnTo>
                    <a:lnTo>
                      <a:pt x="13" y="4"/>
                    </a:lnTo>
                    <a:lnTo>
                      <a:pt x="0" y="4"/>
                    </a:lnTo>
                    <a:lnTo>
                      <a:pt x="0" y="6"/>
                    </a:lnTo>
                    <a:lnTo>
                      <a:pt x="2" y="9"/>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42" name="Freeform 26"/>
              <p:cNvSpPr>
                <a:spLocks/>
              </p:cNvSpPr>
              <p:nvPr/>
            </p:nvSpPr>
            <p:spPr bwMode="auto">
              <a:xfrm>
                <a:off x="4713" y="1660"/>
                <a:ext cx="11" cy="88"/>
              </a:xfrm>
              <a:custGeom>
                <a:avLst/>
                <a:gdLst>
                  <a:gd name="T0" fmla="*/ 23 w 31"/>
                  <a:gd name="T1" fmla="*/ 0 h 177"/>
                  <a:gd name="T2" fmla="*/ 18 w 31"/>
                  <a:gd name="T3" fmla="*/ 6 h 177"/>
                  <a:gd name="T4" fmla="*/ 0 w 31"/>
                  <a:gd name="T5" fmla="*/ 177 h 177"/>
                  <a:gd name="T6" fmla="*/ 13 w 31"/>
                  <a:gd name="T7" fmla="*/ 177 h 177"/>
                  <a:gd name="T8" fmla="*/ 31 w 31"/>
                  <a:gd name="T9" fmla="*/ 6 h 177"/>
                  <a:gd name="T10" fmla="*/ 26 w 31"/>
                  <a:gd name="T11" fmla="*/ 11 h 177"/>
                  <a:gd name="T12" fmla="*/ 23 w 31"/>
                  <a:gd name="T13" fmla="*/ 0 h 177"/>
                  <a:gd name="T14" fmla="*/ 18 w 31"/>
                  <a:gd name="T15" fmla="*/ 1 h 177"/>
                  <a:gd name="T16" fmla="*/ 18 w 31"/>
                  <a:gd name="T17" fmla="*/ 6 h 177"/>
                  <a:gd name="T18" fmla="*/ 23 w 31"/>
                  <a:gd name="T1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7">
                    <a:moveTo>
                      <a:pt x="23" y="0"/>
                    </a:moveTo>
                    <a:lnTo>
                      <a:pt x="18" y="6"/>
                    </a:lnTo>
                    <a:lnTo>
                      <a:pt x="0" y="177"/>
                    </a:lnTo>
                    <a:lnTo>
                      <a:pt x="13" y="177"/>
                    </a:lnTo>
                    <a:lnTo>
                      <a:pt x="31" y="6"/>
                    </a:lnTo>
                    <a:lnTo>
                      <a:pt x="26" y="11"/>
                    </a:lnTo>
                    <a:lnTo>
                      <a:pt x="23" y="0"/>
                    </a:lnTo>
                    <a:lnTo>
                      <a:pt x="18" y="1"/>
                    </a:lnTo>
                    <a:lnTo>
                      <a:pt x="18" y="6"/>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43" name="Freeform 27"/>
              <p:cNvSpPr>
                <a:spLocks/>
              </p:cNvSpPr>
              <p:nvPr/>
            </p:nvSpPr>
            <p:spPr bwMode="auto">
              <a:xfrm>
                <a:off x="4721" y="1453"/>
                <a:ext cx="662" cy="212"/>
              </a:xfrm>
              <a:custGeom>
                <a:avLst/>
                <a:gdLst>
                  <a:gd name="T0" fmla="*/ 1985 w 1985"/>
                  <a:gd name="T1" fmla="*/ 3 h 425"/>
                  <a:gd name="T2" fmla="*/ 1980 w 1985"/>
                  <a:gd name="T3" fmla="*/ 1 h 425"/>
                  <a:gd name="T4" fmla="*/ 0 w 1985"/>
                  <a:gd name="T5" fmla="*/ 414 h 425"/>
                  <a:gd name="T6" fmla="*/ 3 w 1985"/>
                  <a:gd name="T7" fmla="*/ 425 h 425"/>
                  <a:gd name="T8" fmla="*/ 1983 w 1985"/>
                  <a:gd name="T9" fmla="*/ 13 h 425"/>
                  <a:gd name="T10" fmla="*/ 1978 w 1985"/>
                  <a:gd name="T11" fmla="*/ 12 h 425"/>
                  <a:gd name="T12" fmla="*/ 1985 w 1985"/>
                  <a:gd name="T13" fmla="*/ 3 h 425"/>
                  <a:gd name="T14" fmla="*/ 1983 w 1985"/>
                  <a:gd name="T15" fmla="*/ 0 h 425"/>
                  <a:gd name="T16" fmla="*/ 1980 w 1985"/>
                  <a:gd name="T17" fmla="*/ 1 h 425"/>
                  <a:gd name="T18" fmla="*/ 1985 w 1985"/>
                  <a:gd name="T19" fmla="*/ 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5" h="425">
                    <a:moveTo>
                      <a:pt x="1985" y="3"/>
                    </a:moveTo>
                    <a:lnTo>
                      <a:pt x="1980" y="1"/>
                    </a:lnTo>
                    <a:lnTo>
                      <a:pt x="0" y="414"/>
                    </a:lnTo>
                    <a:lnTo>
                      <a:pt x="3" y="425"/>
                    </a:lnTo>
                    <a:lnTo>
                      <a:pt x="1983" y="13"/>
                    </a:lnTo>
                    <a:lnTo>
                      <a:pt x="1978" y="12"/>
                    </a:lnTo>
                    <a:lnTo>
                      <a:pt x="1985" y="3"/>
                    </a:lnTo>
                    <a:lnTo>
                      <a:pt x="1983" y="0"/>
                    </a:lnTo>
                    <a:lnTo>
                      <a:pt x="1980" y="1"/>
                    </a:lnTo>
                    <a:lnTo>
                      <a:pt x="198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44" name="Freeform 28"/>
              <p:cNvSpPr>
                <a:spLocks/>
              </p:cNvSpPr>
              <p:nvPr/>
            </p:nvSpPr>
            <p:spPr bwMode="auto">
              <a:xfrm>
                <a:off x="4709" y="1456"/>
                <a:ext cx="677" cy="292"/>
              </a:xfrm>
              <a:custGeom>
                <a:avLst/>
                <a:gdLst>
                  <a:gd name="T0" fmla="*/ 2018 w 2033"/>
                  <a:gd name="T1" fmla="*/ 0 h 584"/>
                  <a:gd name="T2" fmla="*/ 2033 w 2033"/>
                  <a:gd name="T3" fmla="*/ 234 h 584"/>
                  <a:gd name="T4" fmla="*/ 20 w 2033"/>
                  <a:gd name="T5" fmla="*/ 584 h 584"/>
                  <a:gd name="T6" fmla="*/ 0 w 2033"/>
                  <a:gd name="T7" fmla="*/ 383 h 584"/>
                  <a:gd name="T8" fmla="*/ 2018 w 2033"/>
                  <a:gd name="T9" fmla="*/ 0 h 584"/>
                </a:gdLst>
                <a:ahLst/>
                <a:cxnLst>
                  <a:cxn ang="0">
                    <a:pos x="T0" y="T1"/>
                  </a:cxn>
                  <a:cxn ang="0">
                    <a:pos x="T2" y="T3"/>
                  </a:cxn>
                  <a:cxn ang="0">
                    <a:pos x="T4" y="T5"/>
                  </a:cxn>
                  <a:cxn ang="0">
                    <a:pos x="T6" y="T7"/>
                  </a:cxn>
                  <a:cxn ang="0">
                    <a:pos x="T8" y="T9"/>
                  </a:cxn>
                </a:cxnLst>
                <a:rect l="0" t="0" r="r" b="b"/>
                <a:pathLst>
                  <a:path w="2033" h="584">
                    <a:moveTo>
                      <a:pt x="2018" y="0"/>
                    </a:moveTo>
                    <a:lnTo>
                      <a:pt x="2033" y="234"/>
                    </a:lnTo>
                    <a:lnTo>
                      <a:pt x="20" y="584"/>
                    </a:lnTo>
                    <a:lnTo>
                      <a:pt x="0" y="383"/>
                    </a:lnTo>
                    <a:lnTo>
                      <a:pt x="2018" y="0"/>
                    </a:lnTo>
                    <a:close/>
                  </a:path>
                </a:pathLst>
              </a:custGeom>
              <a:solidFill>
                <a:srgbClr val="66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45" name="Freeform 29"/>
              <p:cNvSpPr>
                <a:spLocks/>
              </p:cNvSpPr>
              <p:nvPr/>
            </p:nvSpPr>
            <p:spPr bwMode="auto">
              <a:xfrm>
                <a:off x="5379" y="1456"/>
                <a:ext cx="9" cy="120"/>
              </a:xfrm>
              <a:custGeom>
                <a:avLst/>
                <a:gdLst>
                  <a:gd name="T0" fmla="*/ 22 w 27"/>
                  <a:gd name="T1" fmla="*/ 239 h 239"/>
                  <a:gd name="T2" fmla="*/ 27 w 27"/>
                  <a:gd name="T3" fmla="*/ 234 h 239"/>
                  <a:gd name="T4" fmla="*/ 13 w 27"/>
                  <a:gd name="T5" fmla="*/ 0 h 239"/>
                  <a:gd name="T6" fmla="*/ 0 w 27"/>
                  <a:gd name="T7" fmla="*/ 0 h 239"/>
                  <a:gd name="T8" fmla="*/ 14 w 27"/>
                  <a:gd name="T9" fmla="*/ 234 h 239"/>
                  <a:gd name="T10" fmla="*/ 20 w 27"/>
                  <a:gd name="T11" fmla="*/ 228 h 239"/>
                  <a:gd name="T12" fmla="*/ 22 w 27"/>
                  <a:gd name="T13" fmla="*/ 239 h 239"/>
                  <a:gd name="T14" fmla="*/ 27 w 27"/>
                  <a:gd name="T15" fmla="*/ 238 h 239"/>
                  <a:gd name="T16" fmla="*/ 27 w 27"/>
                  <a:gd name="T17" fmla="*/ 234 h 239"/>
                  <a:gd name="T18" fmla="*/ 22 w 27"/>
                  <a:gd name="T19"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39">
                    <a:moveTo>
                      <a:pt x="22" y="239"/>
                    </a:moveTo>
                    <a:lnTo>
                      <a:pt x="27" y="234"/>
                    </a:lnTo>
                    <a:lnTo>
                      <a:pt x="13" y="0"/>
                    </a:lnTo>
                    <a:lnTo>
                      <a:pt x="0" y="0"/>
                    </a:lnTo>
                    <a:lnTo>
                      <a:pt x="14" y="234"/>
                    </a:lnTo>
                    <a:lnTo>
                      <a:pt x="20" y="228"/>
                    </a:lnTo>
                    <a:lnTo>
                      <a:pt x="22" y="239"/>
                    </a:lnTo>
                    <a:lnTo>
                      <a:pt x="27" y="238"/>
                    </a:lnTo>
                    <a:lnTo>
                      <a:pt x="27" y="234"/>
                    </a:lnTo>
                    <a:lnTo>
                      <a:pt x="22"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46" name="Freeform 30"/>
              <p:cNvSpPr>
                <a:spLocks/>
              </p:cNvSpPr>
              <p:nvPr/>
            </p:nvSpPr>
            <p:spPr bwMode="auto">
              <a:xfrm>
                <a:off x="4713" y="1570"/>
                <a:ext cx="674" cy="181"/>
              </a:xfrm>
              <a:custGeom>
                <a:avLst/>
                <a:gdLst>
                  <a:gd name="T0" fmla="*/ 0 w 2020"/>
                  <a:gd name="T1" fmla="*/ 356 h 363"/>
                  <a:gd name="T2" fmla="*/ 7 w 2020"/>
                  <a:gd name="T3" fmla="*/ 362 h 363"/>
                  <a:gd name="T4" fmla="*/ 2020 w 2020"/>
                  <a:gd name="T5" fmla="*/ 11 h 363"/>
                  <a:gd name="T6" fmla="*/ 2018 w 2020"/>
                  <a:gd name="T7" fmla="*/ 0 h 363"/>
                  <a:gd name="T8" fmla="*/ 5 w 2020"/>
                  <a:gd name="T9" fmla="*/ 351 h 363"/>
                  <a:gd name="T10" fmla="*/ 13 w 2020"/>
                  <a:gd name="T11" fmla="*/ 356 h 363"/>
                  <a:gd name="T12" fmla="*/ 0 w 2020"/>
                  <a:gd name="T13" fmla="*/ 356 h 363"/>
                  <a:gd name="T14" fmla="*/ 1 w 2020"/>
                  <a:gd name="T15" fmla="*/ 363 h 363"/>
                  <a:gd name="T16" fmla="*/ 7 w 2020"/>
                  <a:gd name="T17" fmla="*/ 362 h 363"/>
                  <a:gd name="T18" fmla="*/ 0 w 2020"/>
                  <a:gd name="T19" fmla="*/ 35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0" h="363">
                    <a:moveTo>
                      <a:pt x="0" y="356"/>
                    </a:moveTo>
                    <a:lnTo>
                      <a:pt x="7" y="362"/>
                    </a:lnTo>
                    <a:lnTo>
                      <a:pt x="2020" y="11"/>
                    </a:lnTo>
                    <a:lnTo>
                      <a:pt x="2018" y="0"/>
                    </a:lnTo>
                    <a:lnTo>
                      <a:pt x="5" y="351"/>
                    </a:lnTo>
                    <a:lnTo>
                      <a:pt x="13" y="356"/>
                    </a:lnTo>
                    <a:lnTo>
                      <a:pt x="0" y="356"/>
                    </a:lnTo>
                    <a:lnTo>
                      <a:pt x="1" y="363"/>
                    </a:lnTo>
                    <a:lnTo>
                      <a:pt x="7" y="362"/>
                    </a:lnTo>
                    <a:lnTo>
                      <a:pt x="0"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47" name="Freeform 31"/>
              <p:cNvSpPr>
                <a:spLocks/>
              </p:cNvSpPr>
              <p:nvPr/>
            </p:nvSpPr>
            <p:spPr bwMode="auto">
              <a:xfrm>
                <a:off x="4707" y="1645"/>
                <a:ext cx="11" cy="103"/>
              </a:xfrm>
              <a:custGeom>
                <a:avLst/>
                <a:gdLst>
                  <a:gd name="T0" fmla="*/ 5 w 33"/>
                  <a:gd name="T1" fmla="*/ 0 h 206"/>
                  <a:gd name="T2" fmla="*/ 0 w 33"/>
                  <a:gd name="T3" fmla="*/ 5 h 206"/>
                  <a:gd name="T4" fmla="*/ 20 w 33"/>
                  <a:gd name="T5" fmla="*/ 206 h 206"/>
                  <a:gd name="T6" fmla="*/ 33 w 33"/>
                  <a:gd name="T7" fmla="*/ 206 h 206"/>
                  <a:gd name="T8" fmla="*/ 13 w 33"/>
                  <a:gd name="T9" fmla="*/ 5 h 206"/>
                  <a:gd name="T10" fmla="*/ 8 w 33"/>
                  <a:gd name="T11" fmla="*/ 11 h 206"/>
                  <a:gd name="T12" fmla="*/ 5 w 33"/>
                  <a:gd name="T13" fmla="*/ 0 h 206"/>
                  <a:gd name="T14" fmla="*/ 0 w 33"/>
                  <a:gd name="T15" fmla="*/ 1 h 206"/>
                  <a:gd name="T16" fmla="*/ 0 w 33"/>
                  <a:gd name="T17" fmla="*/ 5 h 206"/>
                  <a:gd name="T18" fmla="*/ 5 w 33"/>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06">
                    <a:moveTo>
                      <a:pt x="5" y="0"/>
                    </a:moveTo>
                    <a:lnTo>
                      <a:pt x="0" y="5"/>
                    </a:lnTo>
                    <a:lnTo>
                      <a:pt x="20" y="206"/>
                    </a:lnTo>
                    <a:lnTo>
                      <a:pt x="33" y="206"/>
                    </a:lnTo>
                    <a:lnTo>
                      <a:pt x="13" y="5"/>
                    </a:lnTo>
                    <a:lnTo>
                      <a:pt x="8" y="11"/>
                    </a:lnTo>
                    <a:lnTo>
                      <a:pt x="5" y="0"/>
                    </a:lnTo>
                    <a:lnTo>
                      <a:pt x="0" y="1"/>
                    </a:lnTo>
                    <a:lnTo>
                      <a:pt x="0" y="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48" name="Freeform 32"/>
              <p:cNvSpPr>
                <a:spLocks/>
              </p:cNvSpPr>
              <p:nvPr/>
            </p:nvSpPr>
            <p:spPr bwMode="auto">
              <a:xfrm>
                <a:off x="4708" y="1453"/>
                <a:ext cx="676" cy="198"/>
              </a:xfrm>
              <a:custGeom>
                <a:avLst/>
                <a:gdLst>
                  <a:gd name="T0" fmla="*/ 2026 w 2026"/>
                  <a:gd name="T1" fmla="*/ 7 h 396"/>
                  <a:gd name="T2" fmla="*/ 2018 w 2026"/>
                  <a:gd name="T3" fmla="*/ 1 h 396"/>
                  <a:gd name="T4" fmla="*/ 0 w 2026"/>
                  <a:gd name="T5" fmla="*/ 385 h 396"/>
                  <a:gd name="T6" fmla="*/ 3 w 2026"/>
                  <a:gd name="T7" fmla="*/ 396 h 396"/>
                  <a:gd name="T8" fmla="*/ 2021 w 2026"/>
                  <a:gd name="T9" fmla="*/ 13 h 396"/>
                  <a:gd name="T10" fmla="*/ 2013 w 2026"/>
                  <a:gd name="T11" fmla="*/ 7 h 396"/>
                  <a:gd name="T12" fmla="*/ 2026 w 2026"/>
                  <a:gd name="T13" fmla="*/ 7 h 396"/>
                  <a:gd name="T14" fmla="*/ 2026 w 2026"/>
                  <a:gd name="T15" fmla="*/ 0 h 396"/>
                  <a:gd name="T16" fmla="*/ 2018 w 2026"/>
                  <a:gd name="T17" fmla="*/ 1 h 396"/>
                  <a:gd name="T18" fmla="*/ 2026 w 2026"/>
                  <a:gd name="T19" fmla="*/ 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6" h="396">
                    <a:moveTo>
                      <a:pt x="2026" y="7"/>
                    </a:moveTo>
                    <a:lnTo>
                      <a:pt x="2018" y="1"/>
                    </a:lnTo>
                    <a:lnTo>
                      <a:pt x="0" y="385"/>
                    </a:lnTo>
                    <a:lnTo>
                      <a:pt x="3" y="396"/>
                    </a:lnTo>
                    <a:lnTo>
                      <a:pt x="2021" y="13"/>
                    </a:lnTo>
                    <a:lnTo>
                      <a:pt x="2013" y="7"/>
                    </a:lnTo>
                    <a:lnTo>
                      <a:pt x="2026" y="7"/>
                    </a:lnTo>
                    <a:lnTo>
                      <a:pt x="2026" y="0"/>
                    </a:lnTo>
                    <a:lnTo>
                      <a:pt x="2018" y="1"/>
                    </a:lnTo>
                    <a:lnTo>
                      <a:pt x="202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49" name="Freeform 33"/>
              <p:cNvSpPr>
                <a:spLocks/>
              </p:cNvSpPr>
              <p:nvPr/>
            </p:nvSpPr>
            <p:spPr bwMode="auto">
              <a:xfrm>
                <a:off x="4941" y="1342"/>
                <a:ext cx="139" cy="169"/>
              </a:xfrm>
              <a:custGeom>
                <a:avLst/>
                <a:gdLst>
                  <a:gd name="T0" fmla="*/ 19 w 418"/>
                  <a:gd name="T1" fmla="*/ 326 h 337"/>
                  <a:gd name="T2" fmla="*/ 25 w 418"/>
                  <a:gd name="T3" fmla="*/ 283 h 337"/>
                  <a:gd name="T4" fmla="*/ 29 w 418"/>
                  <a:gd name="T5" fmla="*/ 244 h 337"/>
                  <a:gd name="T6" fmla="*/ 31 w 418"/>
                  <a:gd name="T7" fmla="*/ 209 h 337"/>
                  <a:gd name="T8" fmla="*/ 31 w 418"/>
                  <a:gd name="T9" fmla="*/ 175 h 337"/>
                  <a:gd name="T10" fmla="*/ 29 w 418"/>
                  <a:gd name="T11" fmla="*/ 141 h 337"/>
                  <a:gd name="T12" fmla="*/ 23 w 418"/>
                  <a:gd name="T13" fmla="*/ 106 h 337"/>
                  <a:gd name="T14" fmla="*/ 14 w 418"/>
                  <a:gd name="T15" fmla="*/ 69 h 337"/>
                  <a:gd name="T16" fmla="*/ 0 w 418"/>
                  <a:gd name="T17" fmla="*/ 26 h 337"/>
                  <a:gd name="T18" fmla="*/ 27 w 418"/>
                  <a:gd name="T19" fmla="*/ 22 h 337"/>
                  <a:gd name="T20" fmla="*/ 52 w 418"/>
                  <a:gd name="T21" fmla="*/ 18 h 337"/>
                  <a:gd name="T22" fmla="*/ 77 w 418"/>
                  <a:gd name="T23" fmla="*/ 15 h 337"/>
                  <a:gd name="T24" fmla="*/ 101 w 418"/>
                  <a:gd name="T25" fmla="*/ 12 h 337"/>
                  <a:gd name="T26" fmla="*/ 123 w 418"/>
                  <a:gd name="T27" fmla="*/ 9 h 337"/>
                  <a:gd name="T28" fmla="*/ 146 w 418"/>
                  <a:gd name="T29" fmla="*/ 7 h 337"/>
                  <a:gd name="T30" fmla="*/ 168 w 418"/>
                  <a:gd name="T31" fmla="*/ 5 h 337"/>
                  <a:gd name="T32" fmla="*/ 190 w 418"/>
                  <a:gd name="T33" fmla="*/ 4 h 337"/>
                  <a:gd name="T34" fmla="*/ 211 w 418"/>
                  <a:gd name="T35" fmla="*/ 3 h 337"/>
                  <a:gd name="T36" fmla="*/ 234 w 418"/>
                  <a:gd name="T37" fmla="*/ 1 h 337"/>
                  <a:gd name="T38" fmla="*/ 257 w 418"/>
                  <a:gd name="T39" fmla="*/ 0 h 337"/>
                  <a:gd name="T40" fmla="*/ 281 w 418"/>
                  <a:gd name="T41" fmla="*/ 0 h 337"/>
                  <a:gd name="T42" fmla="*/ 305 w 418"/>
                  <a:gd name="T43" fmla="*/ 0 h 337"/>
                  <a:gd name="T44" fmla="*/ 331 w 418"/>
                  <a:gd name="T45" fmla="*/ 1 h 337"/>
                  <a:gd name="T46" fmla="*/ 357 w 418"/>
                  <a:gd name="T47" fmla="*/ 1 h 337"/>
                  <a:gd name="T48" fmla="*/ 386 w 418"/>
                  <a:gd name="T49" fmla="*/ 3 h 337"/>
                  <a:gd name="T50" fmla="*/ 400 w 418"/>
                  <a:gd name="T51" fmla="*/ 43 h 337"/>
                  <a:gd name="T52" fmla="*/ 410 w 418"/>
                  <a:gd name="T53" fmla="*/ 82 h 337"/>
                  <a:gd name="T54" fmla="*/ 415 w 418"/>
                  <a:gd name="T55" fmla="*/ 121 h 337"/>
                  <a:gd name="T56" fmla="*/ 418 w 418"/>
                  <a:gd name="T57" fmla="*/ 159 h 337"/>
                  <a:gd name="T58" fmla="*/ 416 w 418"/>
                  <a:gd name="T59" fmla="*/ 199 h 337"/>
                  <a:gd name="T60" fmla="*/ 411 w 418"/>
                  <a:gd name="T61" fmla="*/ 238 h 337"/>
                  <a:gd name="T62" fmla="*/ 404 w 418"/>
                  <a:gd name="T63" fmla="*/ 279 h 337"/>
                  <a:gd name="T64" fmla="*/ 395 w 418"/>
                  <a:gd name="T65" fmla="*/ 321 h 337"/>
                  <a:gd name="T66" fmla="*/ 376 w 418"/>
                  <a:gd name="T67" fmla="*/ 323 h 337"/>
                  <a:gd name="T68" fmla="*/ 354 w 418"/>
                  <a:gd name="T69" fmla="*/ 325 h 337"/>
                  <a:gd name="T70" fmla="*/ 333 w 418"/>
                  <a:gd name="T71" fmla="*/ 327 h 337"/>
                  <a:gd name="T72" fmla="*/ 311 w 418"/>
                  <a:gd name="T73" fmla="*/ 330 h 337"/>
                  <a:gd name="T74" fmla="*/ 290 w 418"/>
                  <a:gd name="T75" fmla="*/ 331 h 337"/>
                  <a:gd name="T76" fmla="*/ 268 w 418"/>
                  <a:gd name="T77" fmla="*/ 333 h 337"/>
                  <a:gd name="T78" fmla="*/ 244 w 418"/>
                  <a:gd name="T79" fmla="*/ 335 h 337"/>
                  <a:gd name="T80" fmla="*/ 222 w 418"/>
                  <a:gd name="T81" fmla="*/ 336 h 337"/>
                  <a:gd name="T82" fmla="*/ 197 w 418"/>
                  <a:gd name="T83" fmla="*/ 337 h 337"/>
                  <a:gd name="T84" fmla="*/ 173 w 418"/>
                  <a:gd name="T85" fmla="*/ 337 h 337"/>
                  <a:gd name="T86" fmla="*/ 148 w 418"/>
                  <a:gd name="T87" fmla="*/ 337 h 337"/>
                  <a:gd name="T88" fmla="*/ 123 w 418"/>
                  <a:gd name="T89" fmla="*/ 336 h 337"/>
                  <a:gd name="T90" fmla="*/ 98 w 418"/>
                  <a:gd name="T91" fmla="*/ 335 h 337"/>
                  <a:gd name="T92" fmla="*/ 72 w 418"/>
                  <a:gd name="T93" fmla="*/ 333 h 337"/>
                  <a:gd name="T94" fmla="*/ 46 w 418"/>
                  <a:gd name="T95" fmla="*/ 331 h 337"/>
                  <a:gd name="T96" fmla="*/ 19 w 418"/>
                  <a:gd name="T97" fmla="*/ 32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8" h="337">
                    <a:moveTo>
                      <a:pt x="19" y="326"/>
                    </a:moveTo>
                    <a:lnTo>
                      <a:pt x="25" y="283"/>
                    </a:lnTo>
                    <a:lnTo>
                      <a:pt x="29" y="244"/>
                    </a:lnTo>
                    <a:lnTo>
                      <a:pt x="31" y="209"/>
                    </a:lnTo>
                    <a:lnTo>
                      <a:pt x="31" y="175"/>
                    </a:lnTo>
                    <a:lnTo>
                      <a:pt x="29" y="141"/>
                    </a:lnTo>
                    <a:lnTo>
                      <a:pt x="23" y="106"/>
                    </a:lnTo>
                    <a:lnTo>
                      <a:pt x="14" y="69"/>
                    </a:lnTo>
                    <a:lnTo>
                      <a:pt x="0" y="26"/>
                    </a:lnTo>
                    <a:lnTo>
                      <a:pt x="27" y="22"/>
                    </a:lnTo>
                    <a:lnTo>
                      <a:pt x="52" y="18"/>
                    </a:lnTo>
                    <a:lnTo>
                      <a:pt x="77" y="15"/>
                    </a:lnTo>
                    <a:lnTo>
                      <a:pt x="101" y="12"/>
                    </a:lnTo>
                    <a:lnTo>
                      <a:pt x="123" y="9"/>
                    </a:lnTo>
                    <a:lnTo>
                      <a:pt x="146" y="7"/>
                    </a:lnTo>
                    <a:lnTo>
                      <a:pt x="168" y="5"/>
                    </a:lnTo>
                    <a:lnTo>
                      <a:pt x="190" y="4"/>
                    </a:lnTo>
                    <a:lnTo>
                      <a:pt x="211" y="3"/>
                    </a:lnTo>
                    <a:lnTo>
                      <a:pt x="234" y="1"/>
                    </a:lnTo>
                    <a:lnTo>
                      <a:pt x="257" y="0"/>
                    </a:lnTo>
                    <a:lnTo>
                      <a:pt x="281" y="0"/>
                    </a:lnTo>
                    <a:lnTo>
                      <a:pt x="305" y="0"/>
                    </a:lnTo>
                    <a:lnTo>
                      <a:pt x="331" y="1"/>
                    </a:lnTo>
                    <a:lnTo>
                      <a:pt x="357" y="1"/>
                    </a:lnTo>
                    <a:lnTo>
                      <a:pt x="386" y="3"/>
                    </a:lnTo>
                    <a:lnTo>
                      <a:pt x="400" y="43"/>
                    </a:lnTo>
                    <a:lnTo>
                      <a:pt x="410" y="82"/>
                    </a:lnTo>
                    <a:lnTo>
                      <a:pt x="415" y="121"/>
                    </a:lnTo>
                    <a:lnTo>
                      <a:pt x="418" y="159"/>
                    </a:lnTo>
                    <a:lnTo>
                      <a:pt x="416" y="199"/>
                    </a:lnTo>
                    <a:lnTo>
                      <a:pt x="411" y="238"/>
                    </a:lnTo>
                    <a:lnTo>
                      <a:pt x="404" y="279"/>
                    </a:lnTo>
                    <a:lnTo>
                      <a:pt x="395" y="321"/>
                    </a:lnTo>
                    <a:lnTo>
                      <a:pt x="376" y="323"/>
                    </a:lnTo>
                    <a:lnTo>
                      <a:pt x="354" y="325"/>
                    </a:lnTo>
                    <a:lnTo>
                      <a:pt x="333" y="327"/>
                    </a:lnTo>
                    <a:lnTo>
                      <a:pt x="311" y="330"/>
                    </a:lnTo>
                    <a:lnTo>
                      <a:pt x="290" y="331"/>
                    </a:lnTo>
                    <a:lnTo>
                      <a:pt x="268" y="333"/>
                    </a:lnTo>
                    <a:lnTo>
                      <a:pt x="244" y="335"/>
                    </a:lnTo>
                    <a:lnTo>
                      <a:pt x="222" y="336"/>
                    </a:lnTo>
                    <a:lnTo>
                      <a:pt x="197" y="337"/>
                    </a:lnTo>
                    <a:lnTo>
                      <a:pt x="173" y="337"/>
                    </a:lnTo>
                    <a:lnTo>
                      <a:pt x="148" y="337"/>
                    </a:lnTo>
                    <a:lnTo>
                      <a:pt x="123" y="336"/>
                    </a:lnTo>
                    <a:lnTo>
                      <a:pt x="98" y="335"/>
                    </a:lnTo>
                    <a:lnTo>
                      <a:pt x="72" y="333"/>
                    </a:lnTo>
                    <a:lnTo>
                      <a:pt x="46" y="331"/>
                    </a:lnTo>
                    <a:lnTo>
                      <a:pt x="19" y="326"/>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50" name="Freeform 34"/>
              <p:cNvSpPr>
                <a:spLocks/>
              </p:cNvSpPr>
              <p:nvPr/>
            </p:nvSpPr>
            <p:spPr bwMode="auto">
              <a:xfrm>
                <a:off x="4938" y="1352"/>
                <a:ext cx="16" cy="153"/>
              </a:xfrm>
              <a:custGeom>
                <a:avLst/>
                <a:gdLst>
                  <a:gd name="T0" fmla="*/ 9 w 47"/>
                  <a:gd name="T1" fmla="*/ 0 h 305"/>
                  <a:gd name="T2" fmla="*/ 2 w 47"/>
                  <a:gd name="T3" fmla="*/ 6 h 305"/>
                  <a:gd name="T4" fmla="*/ 17 w 47"/>
                  <a:gd name="T5" fmla="*/ 49 h 305"/>
                  <a:gd name="T6" fmla="*/ 26 w 47"/>
                  <a:gd name="T7" fmla="*/ 85 h 305"/>
                  <a:gd name="T8" fmla="*/ 31 w 47"/>
                  <a:gd name="T9" fmla="*/ 120 h 305"/>
                  <a:gd name="T10" fmla="*/ 34 w 47"/>
                  <a:gd name="T11" fmla="*/ 154 h 305"/>
                  <a:gd name="T12" fmla="*/ 34 w 47"/>
                  <a:gd name="T13" fmla="*/ 188 h 305"/>
                  <a:gd name="T14" fmla="*/ 31 w 47"/>
                  <a:gd name="T15" fmla="*/ 223 h 305"/>
                  <a:gd name="T16" fmla="*/ 27 w 47"/>
                  <a:gd name="T17" fmla="*/ 262 h 305"/>
                  <a:gd name="T18" fmla="*/ 22 w 47"/>
                  <a:gd name="T19" fmla="*/ 305 h 305"/>
                  <a:gd name="T20" fmla="*/ 35 w 47"/>
                  <a:gd name="T21" fmla="*/ 305 h 305"/>
                  <a:gd name="T22" fmla="*/ 40 w 47"/>
                  <a:gd name="T23" fmla="*/ 262 h 305"/>
                  <a:gd name="T24" fmla="*/ 44 w 47"/>
                  <a:gd name="T25" fmla="*/ 223 h 305"/>
                  <a:gd name="T26" fmla="*/ 47 w 47"/>
                  <a:gd name="T27" fmla="*/ 188 h 305"/>
                  <a:gd name="T28" fmla="*/ 47 w 47"/>
                  <a:gd name="T29" fmla="*/ 154 h 305"/>
                  <a:gd name="T30" fmla="*/ 44 w 47"/>
                  <a:gd name="T31" fmla="*/ 120 h 305"/>
                  <a:gd name="T32" fmla="*/ 39 w 47"/>
                  <a:gd name="T33" fmla="*/ 85 h 305"/>
                  <a:gd name="T34" fmla="*/ 30 w 47"/>
                  <a:gd name="T35" fmla="*/ 47 h 305"/>
                  <a:gd name="T36" fmla="*/ 15 w 47"/>
                  <a:gd name="T37" fmla="*/ 4 h 305"/>
                  <a:gd name="T38" fmla="*/ 9 w 47"/>
                  <a:gd name="T39" fmla="*/ 11 h 305"/>
                  <a:gd name="T40" fmla="*/ 9 w 47"/>
                  <a:gd name="T41" fmla="*/ 0 h 305"/>
                  <a:gd name="T42" fmla="*/ 0 w 47"/>
                  <a:gd name="T43" fmla="*/ 1 h 305"/>
                  <a:gd name="T44" fmla="*/ 2 w 47"/>
                  <a:gd name="T45" fmla="*/ 6 h 305"/>
                  <a:gd name="T46" fmla="*/ 9 w 47"/>
                  <a:gd name="T4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305">
                    <a:moveTo>
                      <a:pt x="9" y="0"/>
                    </a:moveTo>
                    <a:lnTo>
                      <a:pt x="2" y="6"/>
                    </a:lnTo>
                    <a:lnTo>
                      <a:pt x="17" y="49"/>
                    </a:lnTo>
                    <a:lnTo>
                      <a:pt x="26" y="85"/>
                    </a:lnTo>
                    <a:lnTo>
                      <a:pt x="31" y="120"/>
                    </a:lnTo>
                    <a:lnTo>
                      <a:pt x="34" y="154"/>
                    </a:lnTo>
                    <a:lnTo>
                      <a:pt x="34" y="188"/>
                    </a:lnTo>
                    <a:lnTo>
                      <a:pt x="31" y="223"/>
                    </a:lnTo>
                    <a:lnTo>
                      <a:pt x="27" y="262"/>
                    </a:lnTo>
                    <a:lnTo>
                      <a:pt x="22" y="305"/>
                    </a:lnTo>
                    <a:lnTo>
                      <a:pt x="35" y="305"/>
                    </a:lnTo>
                    <a:lnTo>
                      <a:pt x="40" y="262"/>
                    </a:lnTo>
                    <a:lnTo>
                      <a:pt x="44" y="223"/>
                    </a:lnTo>
                    <a:lnTo>
                      <a:pt x="47" y="188"/>
                    </a:lnTo>
                    <a:lnTo>
                      <a:pt x="47" y="154"/>
                    </a:lnTo>
                    <a:lnTo>
                      <a:pt x="44" y="120"/>
                    </a:lnTo>
                    <a:lnTo>
                      <a:pt x="39" y="85"/>
                    </a:lnTo>
                    <a:lnTo>
                      <a:pt x="30" y="47"/>
                    </a:lnTo>
                    <a:lnTo>
                      <a:pt x="15" y="4"/>
                    </a:lnTo>
                    <a:lnTo>
                      <a:pt x="9" y="11"/>
                    </a:lnTo>
                    <a:lnTo>
                      <a:pt x="9" y="0"/>
                    </a:lnTo>
                    <a:lnTo>
                      <a:pt x="0" y="1"/>
                    </a:lnTo>
                    <a:lnTo>
                      <a:pt x="2"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51" name="Freeform 35"/>
              <p:cNvSpPr>
                <a:spLocks/>
              </p:cNvSpPr>
              <p:nvPr/>
            </p:nvSpPr>
            <p:spPr bwMode="auto">
              <a:xfrm>
                <a:off x="4941" y="1339"/>
                <a:ext cx="131" cy="19"/>
              </a:xfrm>
              <a:custGeom>
                <a:avLst/>
                <a:gdLst>
                  <a:gd name="T0" fmla="*/ 393 w 393"/>
                  <a:gd name="T1" fmla="*/ 6 h 37"/>
                  <a:gd name="T2" fmla="*/ 386 w 393"/>
                  <a:gd name="T3" fmla="*/ 2 h 37"/>
                  <a:gd name="T4" fmla="*/ 357 w 393"/>
                  <a:gd name="T5" fmla="*/ 1 h 37"/>
                  <a:gd name="T6" fmla="*/ 331 w 393"/>
                  <a:gd name="T7" fmla="*/ 1 h 37"/>
                  <a:gd name="T8" fmla="*/ 305 w 393"/>
                  <a:gd name="T9" fmla="*/ 0 h 37"/>
                  <a:gd name="T10" fmla="*/ 281 w 393"/>
                  <a:gd name="T11" fmla="*/ 0 h 37"/>
                  <a:gd name="T12" fmla="*/ 257 w 393"/>
                  <a:gd name="T13" fmla="*/ 0 h 37"/>
                  <a:gd name="T14" fmla="*/ 234 w 393"/>
                  <a:gd name="T15" fmla="*/ 1 h 37"/>
                  <a:gd name="T16" fmla="*/ 211 w 393"/>
                  <a:gd name="T17" fmla="*/ 2 h 37"/>
                  <a:gd name="T18" fmla="*/ 190 w 393"/>
                  <a:gd name="T19" fmla="*/ 3 h 37"/>
                  <a:gd name="T20" fmla="*/ 168 w 393"/>
                  <a:gd name="T21" fmla="*/ 4 h 37"/>
                  <a:gd name="T22" fmla="*/ 146 w 393"/>
                  <a:gd name="T23" fmla="*/ 6 h 37"/>
                  <a:gd name="T24" fmla="*/ 123 w 393"/>
                  <a:gd name="T25" fmla="*/ 9 h 37"/>
                  <a:gd name="T26" fmla="*/ 101 w 393"/>
                  <a:gd name="T27" fmla="*/ 11 h 37"/>
                  <a:gd name="T28" fmla="*/ 77 w 393"/>
                  <a:gd name="T29" fmla="*/ 14 h 37"/>
                  <a:gd name="T30" fmla="*/ 52 w 393"/>
                  <a:gd name="T31" fmla="*/ 18 h 37"/>
                  <a:gd name="T32" fmla="*/ 27 w 393"/>
                  <a:gd name="T33" fmla="*/ 21 h 37"/>
                  <a:gd name="T34" fmla="*/ 0 w 393"/>
                  <a:gd name="T35" fmla="*/ 26 h 37"/>
                  <a:gd name="T36" fmla="*/ 0 w 393"/>
                  <a:gd name="T37" fmla="*/ 37 h 37"/>
                  <a:gd name="T38" fmla="*/ 27 w 393"/>
                  <a:gd name="T39" fmla="*/ 32 h 37"/>
                  <a:gd name="T40" fmla="*/ 52 w 393"/>
                  <a:gd name="T41" fmla="*/ 29 h 37"/>
                  <a:gd name="T42" fmla="*/ 77 w 393"/>
                  <a:gd name="T43" fmla="*/ 26 h 37"/>
                  <a:gd name="T44" fmla="*/ 101 w 393"/>
                  <a:gd name="T45" fmla="*/ 22 h 37"/>
                  <a:gd name="T46" fmla="*/ 123 w 393"/>
                  <a:gd name="T47" fmla="*/ 20 h 37"/>
                  <a:gd name="T48" fmla="*/ 146 w 393"/>
                  <a:gd name="T49" fmla="*/ 18 h 37"/>
                  <a:gd name="T50" fmla="*/ 168 w 393"/>
                  <a:gd name="T51" fmla="*/ 15 h 37"/>
                  <a:gd name="T52" fmla="*/ 190 w 393"/>
                  <a:gd name="T53" fmla="*/ 14 h 37"/>
                  <a:gd name="T54" fmla="*/ 211 w 393"/>
                  <a:gd name="T55" fmla="*/ 13 h 37"/>
                  <a:gd name="T56" fmla="*/ 234 w 393"/>
                  <a:gd name="T57" fmla="*/ 12 h 37"/>
                  <a:gd name="T58" fmla="*/ 257 w 393"/>
                  <a:gd name="T59" fmla="*/ 11 h 37"/>
                  <a:gd name="T60" fmla="*/ 281 w 393"/>
                  <a:gd name="T61" fmla="*/ 11 h 37"/>
                  <a:gd name="T62" fmla="*/ 305 w 393"/>
                  <a:gd name="T63" fmla="*/ 11 h 37"/>
                  <a:gd name="T64" fmla="*/ 331 w 393"/>
                  <a:gd name="T65" fmla="*/ 12 h 37"/>
                  <a:gd name="T66" fmla="*/ 357 w 393"/>
                  <a:gd name="T67" fmla="*/ 12 h 37"/>
                  <a:gd name="T68" fmla="*/ 386 w 393"/>
                  <a:gd name="T69" fmla="*/ 13 h 37"/>
                  <a:gd name="T70" fmla="*/ 379 w 393"/>
                  <a:gd name="T71" fmla="*/ 9 h 37"/>
                  <a:gd name="T72" fmla="*/ 393 w 393"/>
                  <a:gd name="T73" fmla="*/ 6 h 37"/>
                  <a:gd name="T74" fmla="*/ 390 w 393"/>
                  <a:gd name="T75" fmla="*/ 2 h 37"/>
                  <a:gd name="T76" fmla="*/ 386 w 393"/>
                  <a:gd name="T77" fmla="*/ 2 h 37"/>
                  <a:gd name="T78" fmla="*/ 393 w 393"/>
                  <a:gd name="T7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 h="37">
                    <a:moveTo>
                      <a:pt x="393" y="6"/>
                    </a:moveTo>
                    <a:lnTo>
                      <a:pt x="386" y="2"/>
                    </a:lnTo>
                    <a:lnTo>
                      <a:pt x="357" y="1"/>
                    </a:lnTo>
                    <a:lnTo>
                      <a:pt x="331" y="1"/>
                    </a:lnTo>
                    <a:lnTo>
                      <a:pt x="305" y="0"/>
                    </a:lnTo>
                    <a:lnTo>
                      <a:pt x="281" y="0"/>
                    </a:lnTo>
                    <a:lnTo>
                      <a:pt x="257" y="0"/>
                    </a:lnTo>
                    <a:lnTo>
                      <a:pt x="234" y="1"/>
                    </a:lnTo>
                    <a:lnTo>
                      <a:pt x="211" y="2"/>
                    </a:lnTo>
                    <a:lnTo>
                      <a:pt x="190" y="3"/>
                    </a:lnTo>
                    <a:lnTo>
                      <a:pt x="168" y="4"/>
                    </a:lnTo>
                    <a:lnTo>
                      <a:pt x="146" y="6"/>
                    </a:lnTo>
                    <a:lnTo>
                      <a:pt x="123" y="9"/>
                    </a:lnTo>
                    <a:lnTo>
                      <a:pt x="101" y="11"/>
                    </a:lnTo>
                    <a:lnTo>
                      <a:pt x="77" y="14"/>
                    </a:lnTo>
                    <a:lnTo>
                      <a:pt x="52" y="18"/>
                    </a:lnTo>
                    <a:lnTo>
                      <a:pt x="27" y="21"/>
                    </a:lnTo>
                    <a:lnTo>
                      <a:pt x="0" y="26"/>
                    </a:lnTo>
                    <a:lnTo>
                      <a:pt x="0" y="37"/>
                    </a:lnTo>
                    <a:lnTo>
                      <a:pt x="27" y="32"/>
                    </a:lnTo>
                    <a:lnTo>
                      <a:pt x="52" y="29"/>
                    </a:lnTo>
                    <a:lnTo>
                      <a:pt x="77" y="26"/>
                    </a:lnTo>
                    <a:lnTo>
                      <a:pt x="101" y="22"/>
                    </a:lnTo>
                    <a:lnTo>
                      <a:pt x="123" y="20"/>
                    </a:lnTo>
                    <a:lnTo>
                      <a:pt x="146" y="18"/>
                    </a:lnTo>
                    <a:lnTo>
                      <a:pt x="168" y="15"/>
                    </a:lnTo>
                    <a:lnTo>
                      <a:pt x="190" y="14"/>
                    </a:lnTo>
                    <a:lnTo>
                      <a:pt x="211" y="13"/>
                    </a:lnTo>
                    <a:lnTo>
                      <a:pt x="234" y="12"/>
                    </a:lnTo>
                    <a:lnTo>
                      <a:pt x="257" y="11"/>
                    </a:lnTo>
                    <a:lnTo>
                      <a:pt x="281" y="11"/>
                    </a:lnTo>
                    <a:lnTo>
                      <a:pt x="305" y="11"/>
                    </a:lnTo>
                    <a:lnTo>
                      <a:pt x="331" y="12"/>
                    </a:lnTo>
                    <a:lnTo>
                      <a:pt x="357" y="12"/>
                    </a:lnTo>
                    <a:lnTo>
                      <a:pt x="386" y="13"/>
                    </a:lnTo>
                    <a:lnTo>
                      <a:pt x="379" y="9"/>
                    </a:lnTo>
                    <a:lnTo>
                      <a:pt x="393" y="6"/>
                    </a:lnTo>
                    <a:lnTo>
                      <a:pt x="390" y="2"/>
                    </a:lnTo>
                    <a:lnTo>
                      <a:pt x="386" y="2"/>
                    </a:lnTo>
                    <a:lnTo>
                      <a:pt x="3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52" name="Freeform 36"/>
              <p:cNvSpPr>
                <a:spLocks/>
              </p:cNvSpPr>
              <p:nvPr/>
            </p:nvSpPr>
            <p:spPr bwMode="auto">
              <a:xfrm>
                <a:off x="5067" y="1343"/>
                <a:ext cx="15" cy="162"/>
              </a:xfrm>
              <a:custGeom>
                <a:avLst/>
                <a:gdLst>
                  <a:gd name="T0" fmla="*/ 16 w 45"/>
                  <a:gd name="T1" fmla="*/ 325 h 325"/>
                  <a:gd name="T2" fmla="*/ 23 w 45"/>
                  <a:gd name="T3" fmla="*/ 321 h 325"/>
                  <a:gd name="T4" fmla="*/ 32 w 45"/>
                  <a:gd name="T5" fmla="*/ 278 h 325"/>
                  <a:gd name="T6" fmla="*/ 39 w 45"/>
                  <a:gd name="T7" fmla="*/ 237 h 325"/>
                  <a:gd name="T8" fmla="*/ 44 w 45"/>
                  <a:gd name="T9" fmla="*/ 198 h 325"/>
                  <a:gd name="T10" fmla="*/ 45 w 45"/>
                  <a:gd name="T11" fmla="*/ 158 h 325"/>
                  <a:gd name="T12" fmla="*/ 42 w 45"/>
                  <a:gd name="T13" fmla="*/ 120 h 325"/>
                  <a:gd name="T14" fmla="*/ 37 w 45"/>
                  <a:gd name="T15" fmla="*/ 81 h 325"/>
                  <a:gd name="T16" fmla="*/ 28 w 45"/>
                  <a:gd name="T17" fmla="*/ 41 h 325"/>
                  <a:gd name="T18" fmla="*/ 14 w 45"/>
                  <a:gd name="T19" fmla="*/ 0 h 325"/>
                  <a:gd name="T20" fmla="*/ 0 w 45"/>
                  <a:gd name="T21" fmla="*/ 3 h 325"/>
                  <a:gd name="T22" fmla="*/ 15 w 45"/>
                  <a:gd name="T23" fmla="*/ 43 h 325"/>
                  <a:gd name="T24" fmla="*/ 24 w 45"/>
                  <a:gd name="T25" fmla="*/ 81 h 325"/>
                  <a:gd name="T26" fmla="*/ 29 w 45"/>
                  <a:gd name="T27" fmla="*/ 120 h 325"/>
                  <a:gd name="T28" fmla="*/ 32 w 45"/>
                  <a:gd name="T29" fmla="*/ 158 h 325"/>
                  <a:gd name="T30" fmla="*/ 31 w 45"/>
                  <a:gd name="T31" fmla="*/ 198 h 325"/>
                  <a:gd name="T32" fmla="*/ 25 w 45"/>
                  <a:gd name="T33" fmla="*/ 237 h 325"/>
                  <a:gd name="T34" fmla="*/ 19 w 45"/>
                  <a:gd name="T35" fmla="*/ 278 h 325"/>
                  <a:gd name="T36" fmla="*/ 10 w 45"/>
                  <a:gd name="T37" fmla="*/ 318 h 325"/>
                  <a:gd name="T38" fmla="*/ 16 w 45"/>
                  <a:gd name="T39" fmla="*/ 314 h 325"/>
                  <a:gd name="T40" fmla="*/ 16 w 45"/>
                  <a:gd name="T41" fmla="*/ 325 h 325"/>
                  <a:gd name="T42" fmla="*/ 21 w 45"/>
                  <a:gd name="T43" fmla="*/ 325 h 325"/>
                  <a:gd name="T44" fmla="*/ 23 w 45"/>
                  <a:gd name="T45" fmla="*/ 321 h 325"/>
                  <a:gd name="T46" fmla="*/ 16 w 45"/>
                  <a:gd name="T47"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325">
                    <a:moveTo>
                      <a:pt x="16" y="325"/>
                    </a:moveTo>
                    <a:lnTo>
                      <a:pt x="23" y="321"/>
                    </a:lnTo>
                    <a:lnTo>
                      <a:pt x="32" y="278"/>
                    </a:lnTo>
                    <a:lnTo>
                      <a:pt x="39" y="237"/>
                    </a:lnTo>
                    <a:lnTo>
                      <a:pt x="44" y="198"/>
                    </a:lnTo>
                    <a:lnTo>
                      <a:pt x="45" y="158"/>
                    </a:lnTo>
                    <a:lnTo>
                      <a:pt x="42" y="120"/>
                    </a:lnTo>
                    <a:lnTo>
                      <a:pt x="37" y="81"/>
                    </a:lnTo>
                    <a:lnTo>
                      <a:pt x="28" y="41"/>
                    </a:lnTo>
                    <a:lnTo>
                      <a:pt x="14" y="0"/>
                    </a:lnTo>
                    <a:lnTo>
                      <a:pt x="0" y="3"/>
                    </a:lnTo>
                    <a:lnTo>
                      <a:pt x="15" y="43"/>
                    </a:lnTo>
                    <a:lnTo>
                      <a:pt x="24" y="81"/>
                    </a:lnTo>
                    <a:lnTo>
                      <a:pt x="29" y="120"/>
                    </a:lnTo>
                    <a:lnTo>
                      <a:pt x="32" y="158"/>
                    </a:lnTo>
                    <a:lnTo>
                      <a:pt x="31" y="198"/>
                    </a:lnTo>
                    <a:lnTo>
                      <a:pt x="25" y="237"/>
                    </a:lnTo>
                    <a:lnTo>
                      <a:pt x="19" y="278"/>
                    </a:lnTo>
                    <a:lnTo>
                      <a:pt x="10" y="318"/>
                    </a:lnTo>
                    <a:lnTo>
                      <a:pt x="16" y="314"/>
                    </a:lnTo>
                    <a:lnTo>
                      <a:pt x="16" y="325"/>
                    </a:lnTo>
                    <a:lnTo>
                      <a:pt x="21" y="325"/>
                    </a:lnTo>
                    <a:lnTo>
                      <a:pt x="23" y="321"/>
                    </a:lnTo>
                    <a:lnTo>
                      <a:pt x="16"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53" name="Freeform 37"/>
              <p:cNvSpPr>
                <a:spLocks/>
              </p:cNvSpPr>
              <p:nvPr/>
            </p:nvSpPr>
            <p:spPr bwMode="auto">
              <a:xfrm>
                <a:off x="4945" y="1499"/>
                <a:ext cx="128" cy="15"/>
              </a:xfrm>
              <a:custGeom>
                <a:avLst/>
                <a:gdLst>
                  <a:gd name="T0" fmla="*/ 0 w 382"/>
                  <a:gd name="T1" fmla="*/ 11 h 28"/>
                  <a:gd name="T2" fmla="*/ 5 w 382"/>
                  <a:gd name="T3" fmla="*/ 17 h 28"/>
                  <a:gd name="T4" fmla="*/ 33 w 382"/>
                  <a:gd name="T5" fmla="*/ 21 h 28"/>
                  <a:gd name="T6" fmla="*/ 59 w 382"/>
                  <a:gd name="T7" fmla="*/ 24 h 28"/>
                  <a:gd name="T8" fmla="*/ 85 w 382"/>
                  <a:gd name="T9" fmla="*/ 26 h 28"/>
                  <a:gd name="T10" fmla="*/ 110 w 382"/>
                  <a:gd name="T11" fmla="*/ 27 h 28"/>
                  <a:gd name="T12" fmla="*/ 135 w 382"/>
                  <a:gd name="T13" fmla="*/ 28 h 28"/>
                  <a:gd name="T14" fmla="*/ 160 w 382"/>
                  <a:gd name="T15" fmla="*/ 28 h 28"/>
                  <a:gd name="T16" fmla="*/ 184 w 382"/>
                  <a:gd name="T17" fmla="*/ 28 h 28"/>
                  <a:gd name="T18" fmla="*/ 209 w 382"/>
                  <a:gd name="T19" fmla="*/ 27 h 28"/>
                  <a:gd name="T20" fmla="*/ 231 w 382"/>
                  <a:gd name="T21" fmla="*/ 26 h 28"/>
                  <a:gd name="T22" fmla="*/ 255 w 382"/>
                  <a:gd name="T23" fmla="*/ 24 h 28"/>
                  <a:gd name="T24" fmla="*/ 277 w 382"/>
                  <a:gd name="T25" fmla="*/ 21 h 28"/>
                  <a:gd name="T26" fmla="*/ 298 w 382"/>
                  <a:gd name="T27" fmla="*/ 20 h 28"/>
                  <a:gd name="T28" fmla="*/ 320 w 382"/>
                  <a:gd name="T29" fmla="*/ 18 h 28"/>
                  <a:gd name="T30" fmla="*/ 341 w 382"/>
                  <a:gd name="T31" fmla="*/ 16 h 28"/>
                  <a:gd name="T32" fmla="*/ 363 w 382"/>
                  <a:gd name="T33" fmla="*/ 13 h 28"/>
                  <a:gd name="T34" fmla="*/ 382 w 382"/>
                  <a:gd name="T35" fmla="*/ 11 h 28"/>
                  <a:gd name="T36" fmla="*/ 382 w 382"/>
                  <a:gd name="T37" fmla="*/ 0 h 28"/>
                  <a:gd name="T38" fmla="*/ 363 w 382"/>
                  <a:gd name="T39" fmla="*/ 2 h 28"/>
                  <a:gd name="T40" fmla="*/ 341 w 382"/>
                  <a:gd name="T41" fmla="*/ 4 h 28"/>
                  <a:gd name="T42" fmla="*/ 320 w 382"/>
                  <a:gd name="T43" fmla="*/ 7 h 28"/>
                  <a:gd name="T44" fmla="*/ 298 w 382"/>
                  <a:gd name="T45" fmla="*/ 9 h 28"/>
                  <a:gd name="T46" fmla="*/ 277 w 382"/>
                  <a:gd name="T47" fmla="*/ 10 h 28"/>
                  <a:gd name="T48" fmla="*/ 255 w 382"/>
                  <a:gd name="T49" fmla="*/ 12 h 28"/>
                  <a:gd name="T50" fmla="*/ 231 w 382"/>
                  <a:gd name="T51" fmla="*/ 15 h 28"/>
                  <a:gd name="T52" fmla="*/ 209 w 382"/>
                  <a:gd name="T53" fmla="*/ 16 h 28"/>
                  <a:gd name="T54" fmla="*/ 184 w 382"/>
                  <a:gd name="T55" fmla="*/ 17 h 28"/>
                  <a:gd name="T56" fmla="*/ 160 w 382"/>
                  <a:gd name="T57" fmla="*/ 17 h 28"/>
                  <a:gd name="T58" fmla="*/ 135 w 382"/>
                  <a:gd name="T59" fmla="*/ 17 h 28"/>
                  <a:gd name="T60" fmla="*/ 110 w 382"/>
                  <a:gd name="T61" fmla="*/ 16 h 28"/>
                  <a:gd name="T62" fmla="*/ 85 w 382"/>
                  <a:gd name="T63" fmla="*/ 15 h 28"/>
                  <a:gd name="T64" fmla="*/ 59 w 382"/>
                  <a:gd name="T65" fmla="*/ 12 h 28"/>
                  <a:gd name="T66" fmla="*/ 33 w 382"/>
                  <a:gd name="T67" fmla="*/ 10 h 28"/>
                  <a:gd name="T68" fmla="*/ 8 w 382"/>
                  <a:gd name="T69" fmla="*/ 6 h 28"/>
                  <a:gd name="T70" fmla="*/ 13 w 382"/>
                  <a:gd name="T71" fmla="*/ 11 h 28"/>
                  <a:gd name="T72" fmla="*/ 0 w 382"/>
                  <a:gd name="T73" fmla="*/ 11 h 28"/>
                  <a:gd name="T74" fmla="*/ 0 w 382"/>
                  <a:gd name="T75" fmla="*/ 16 h 28"/>
                  <a:gd name="T76" fmla="*/ 5 w 382"/>
                  <a:gd name="T77" fmla="*/ 17 h 28"/>
                  <a:gd name="T78" fmla="*/ 0 w 382"/>
                  <a:gd name="T79"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2" h="28">
                    <a:moveTo>
                      <a:pt x="0" y="11"/>
                    </a:moveTo>
                    <a:lnTo>
                      <a:pt x="5" y="17"/>
                    </a:lnTo>
                    <a:lnTo>
                      <a:pt x="33" y="21"/>
                    </a:lnTo>
                    <a:lnTo>
                      <a:pt x="59" y="24"/>
                    </a:lnTo>
                    <a:lnTo>
                      <a:pt x="85" y="26"/>
                    </a:lnTo>
                    <a:lnTo>
                      <a:pt x="110" y="27"/>
                    </a:lnTo>
                    <a:lnTo>
                      <a:pt x="135" y="28"/>
                    </a:lnTo>
                    <a:lnTo>
                      <a:pt x="160" y="28"/>
                    </a:lnTo>
                    <a:lnTo>
                      <a:pt x="184" y="28"/>
                    </a:lnTo>
                    <a:lnTo>
                      <a:pt x="209" y="27"/>
                    </a:lnTo>
                    <a:lnTo>
                      <a:pt x="231" y="26"/>
                    </a:lnTo>
                    <a:lnTo>
                      <a:pt x="255" y="24"/>
                    </a:lnTo>
                    <a:lnTo>
                      <a:pt x="277" y="21"/>
                    </a:lnTo>
                    <a:lnTo>
                      <a:pt x="298" y="20"/>
                    </a:lnTo>
                    <a:lnTo>
                      <a:pt x="320" y="18"/>
                    </a:lnTo>
                    <a:lnTo>
                      <a:pt x="341" y="16"/>
                    </a:lnTo>
                    <a:lnTo>
                      <a:pt x="363" y="13"/>
                    </a:lnTo>
                    <a:lnTo>
                      <a:pt x="382" y="11"/>
                    </a:lnTo>
                    <a:lnTo>
                      <a:pt x="382" y="0"/>
                    </a:lnTo>
                    <a:lnTo>
                      <a:pt x="363" y="2"/>
                    </a:lnTo>
                    <a:lnTo>
                      <a:pt x="341" y="4"/>
                    </a:lnTo>
                    <a:lnTo>
                      <a:pt x="320" y="7"/>
                    </a:lnTo>
                    <a:lnTo>
                      <a:pt x="298" y="9"/>
                    </a:lnTo>
                    <a:lnTo>
                      <a:pt x="277" y="10"/>
                    </a:lnTo>
                    <a:lnTo>
                      <a:pt x="255" y="12"/>
                    </a:lnTo>
                    <a:lnTo>
                      <a:pt x="231" y="15"/>
                    </a:lnTo>
                    <a:lnTo>
                      <a:pt x="209" y="16"/>
                    </a:lnTo>
                    <a:lnTo>
                      <a:pt x="184" y="17"/>
                    </a:lnTo>
                    <a:lnTo>
                      <a:pt x="160" y="17"/>
                    </a:lnTo>
                    <a:lnTo>
                      <a:pt x="135" y="17"/>
                    </a:lnTo>
                    <a:lnTo>
                      <a:pt x="110" y="16"/>
                    </a:lnTo>
                    <a:lnTo>
                      <a:pt x="85" y="15"/>
                    </a:lnTo>
                    <a:lnTo>
                      <a:pt x="59" y="12"/>
                    </a:lnTo>
                    <a:lnTo>
                      <a:pt x="33" y="10"/>
                    </a:lnTo>
                    <a:lnTo>
                      <a:pt x="8" y="6"/>
                    </a:lnTo>
                    <a:lnTo>
                      <a:pt x="13" y="11"/>
                    </a:lnTo>
                    <a:lnTo>
                      <a:pt x="0" y="11"/>
                    </a:lnTo>
                    <a:lnTo>
                      <a:pt x="0" y="16"/>
                    </a:lnTo>
                    <a:lnTo>
                      <a:pt x="5" y="17"/>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54" name="Freeform 38"/>
              <p:cNvSpPr>
                <a:spLocks/>
              </p:cNvSpPr>
              <p:nvPr/>
            </p:nvSpPr>
            <p:spPr bwMode="auto">
              <a:xfrm>
                <a:off x="4905" y="2102"/>
                <a:ext cx="129" cy="712"/>
              </a:xfrm>
              <a:custGeom>
                <a:avLst/>
                <a:gdLst>
                  <a:gd name="T0" fmla="*/ 310 w 385"/>
                  <a:gd name="T1" fmla="*/ 1041 h 1425"/>
                  <a:gd name="T2" fmla="*/ 306 w 385"/>
                  <a:gd name="T3" fmla="*/ 959 h 1425"/>
                  <a:gd name="T4" fmla="*/ 312 w 385"/>
                  <a:gd name="T5" fmla="*/ 887 h 1425"/>
                  <a:gd name="T6" fmla="*/ 300 w 385"/>
                  <a:gd name="T7" fmla="*/ 821 h 1425"/>
                  <a:gd name="T8" fmla="*/ 274 w 385"/>
                  <a:gd name="T9" fmla="*/ 758 h 1425"/>
                  <a:gd name="T10" fmla="*/ 237 w 385"/>
                  <a:gd name="T11" fmla="*/ 696 h 1425"/>
                  <a:gd name="T12" fmla="*/ 200 w 385"/>
                  <a:gd name="T13" fmla="*/ 627 h 1425"/>
                  <a:gd name="T14" fmla="*/ 199 w 385"/>
                  <a:gd name="T15" fmla="*/ 536 h 1425"/>
                  <a:gd name="T16" fmla="*/ 233 w 385"/>
                  <a:gd name="T17" fmla="*/ 413 h 1425"/>
                  <a:gd name="T18" fmla="*/ 289 w 385"/>
                  <a:gd name="T19" fmla="*/ 246 h 1425"/>
                  <a:gd name="T20" fmla="*/ 71 w 385"/>
                  <a:gd name="T21" fmla="*/ 0 h 1425"/>
                  <a:gd name="T22" fmla="*/ 24 w 385"/>
                  <a:gd name="T23" fmla="*/ 227 h 1425"/>
                  <a:gd name="T24" fmla="*/ 2 w 385"/>
                  <a:gd name="T25" fmla="*/ 400 h 1425"/>
                  <a:gd name="T26" fmla="*/ 6 w 385"/>
                  <a:gd name="T27" fmla="*/ 534 h 1425"/>
                  <a:gd name="T28" fmla="*/ 36 w 385"/>
                  <a:gd name="T29" fmla="*/ 644 h 1425"/>
                  <a:gd name="T30" fmla="*/ 98 w 385"/>
                  <a:gd name="T31" fmla="*/ 794 h 1425"/>
                  <a:gd name="T32" fmla="*/ 149 w 385"/>
                  <a:gd name="T33" fmla="*/ 943 h 1425"/>
                  <a:gd name="T34" fmla="*/ 191 w 385"/>
                  <a:gd name="T35" fmla="*/ 1093 h 1425"/>
                  <a:gd name="T36" fmla="*/ 226 w 385"/>
                  <a:gd name="T37" fmla="*/ 1243 h 1425"/>
                  <a:gd name="T38" fmla="*/ 230 w 385"/>
                  <a:gd name="T39" fmla="*/ 1324 h 1425"/>
                  <a:gd name="T40" fmla="*/ 242 w 385"/>
                  <a:gd name="T41" fmla="*/ 1410 h 1425"/>
                  <a:gd name="T42" fmla="*/ 262 w 385"/>
                  <a:gd name="T43" fmla="*/ 1425 h 1425"/>
                  <a:gd name="T44" fmla="*/ 280 w 385"/>
                  <a:gd name="T45" fmla="*/ 1416 h 1425"/>
                  <a:gd name="T46" fmla="*/ 284 w 385"/>
                  <a:gd name="T47" fmla="*/ 1393 h 1425"/>
                  <a:gd name="T48" fmla="*/ 288 w 385"/>
                  <a:gd name="T49" fmla="*/ 1368 h 1425"/>
                  <a:gd name="T50" fmla="*/ 292 w 385"/>
                  <a:gd name="T51" fmla="*/ 1394 h 1425"/>
                  <a:gd name="T52" fmla="*/ 303 w 385"/>
                  <a:gd name="T53" fmla="*/ 1414 h 1425"/>
                  <a:gd name="T54" fmla="*/ 324 w 385"/>
                  <a:gd name="T55" fmla="*/ 1412 h 1425"/>
                  <a:gd name="T56" fmla="*/ 326 w 385"/>
                  <a:gd name="T57" fmla="*/ 1399 h 1425"/>
                  <a:gd name="T58" fmla="*/ 313 w 385"/>
                  <a:gd name="T59" fmla="*/ 1385 h 1425"/>
                  <a:gd name="T60" fmla="*/ 308 w 385"/>
                  <a:gd name="T61" fmla="*/ 1365 h 1425"/>
                  <a:gd name="T62" fmla="*/ 313 w 385"/>
                  <a:gd name="T63" fmla="*/ 1387 h 1425"/>
                  <a:gd name="T64" fmla="*/ 331 w 385"/>
                  <a:gd name="T65" fmla="*/ 1399 h 1425"/>
                  <a:gd name="T66" fmla="*/ 343 w 385"/>
                  <a:gd name="T67" fmla="*/ 1397 h 1425"/>
                  <a:gd name="T68" fmla="*/ 350 w 385"/>
                  <a:gd name="T69" fmla="*/ 1391 h 1425"/>
                  <a:gd name="T70" fmla="*/ 343 w 385"/>
                  <a:gd name="T71" fmla="*/ 1378 h 1425"/>
                  <a:gd name="T72" fmla="*/ 325 w 385"/>
                  <a:gd name="T73" fmla="*/ 1359 h 1425"/>
                  <a:gd name="T74" fmla="*/ 342 w 385"/>
                  <a:gd name="T75" fmla="*/ 1376 h 1425"/>
                  <a:gd name="T76" fmla="*/ 359 w 385"/>
                  <a:gd name="T77" fmla="*/ 1374 h 1425"/>
                  <a:gd name="T78" fmla="*/ 372 w 385"/>
                  <a:gd name="T79" fmla="*/ 1361 h 1425"/>
                  <a:gd name="T80" fmla="*/ 379 w 385"/>
                  <a:gd name="T81" fmla="*/ 1350 h 1425"/>
                  <a:gd name="T82" fmla="*/ 385 w 385"/>
                  <a:gd name="T83" fmla="*/ 1279 h 1425"/>
                  <a:gd name="T84" fmla="*/ 373 w 385"/>
                  <a:gd name="T85" fmla="*/ 1211 h 1425"/>
                  <a:gd name="T86" fmla="*/ 349 w 385"/>
                  <a:gd name="T87" fmla="*/ 1146 h 1425"/>
                  <a:gd name="T88" fmla="*/ 318 w 385"/>
                  <a:gd name="T89" fmla="*/ 1078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5" h="1425">
                    <a:moveTo>
                      <a:pt x="318" y="1078"/>
                    </a:moveTo>
                    <a:lnTo>
                      <a:pt x="310" y="1041"/>
                    </a:lnTo>
                    <a:lnTo>
                      <a:pt x="306" y="1001"/>
                    </a:lnTo>
                    <a:lnTo>
                      <a:pt x="306" y="959"/>
                    </a:lnTo>
                    <a:lnTo>
                      <a:pt x="310" y="919"/>
                    </a:lnTo>
                    <a:lnTo>
                      <a:pt x="312" y="887"/>
                    </a:lnTo>
                    <a:lnTo>
                      <a:pt x="309" y="853"/>
                    </a:lnTo>
                    <a:lnTo>
                      <a:pt x="300" y="821"/>
                    </a:lnTo>
                    <a:lnTo>
                      <a:pt x="288" y="789"/>
                    </a:lnTo>
                    <a:lnTo>
                      <a:pt x="274" y="758"/>
                    </a:lnTo>
                    <a:lnTo>
                      <a:pt x="255" y="727"/>
                    </a:lnTo>
                    <a:lnTo>
                      <a:pt x="237" y="696"/>
                    </a:lnTo>
                    <a:lnTo>
                      <a:pt x="217" y="666"/>
                    </a:lnTo>
                    <a:lnTo>
                      <a:pt x="200" y="627"/>
                    </a:lnTo>
                    <a:lnTo>
                      <a:pt x="193" y="584"/>
                    </a:lnTo>
                    <a:lnTo>
                      <a:pt x="199" y="536"/>
                    </a:lnTo>
                    <a:lnTo>
                      <a:pt x="212" y="478"/>
                    </a:lnTo>
                    <a:lnTo>
                      <a:pt x="233" y="413"/>
                    </a:lnTo>
                    <a:lnTo>
                      <a:pt x="259" y="336"/>
                    </a:lnTo>
                    <a:lnTo>
                      <a:pt x="289" y="246"/>
                    </a:lnTo>
                    <a:lnTo>
                      <a:pt x="324" y="142"/>
                    </a:lnTo>
                    <a:lnTo>
                      <a:pt x="71" y="0"/>
                    </a:lnTo>
                    <a:lnTo>
                      <a:pt x="45" y="121"/>
                    </a:lnTo>
                    <a:lnTo>
                      <a:pt x="24" y="227"/>
                    </a:lnTo>
                    <a:lnTo>
                      <a:pt x="10" y="319"/>
                    </a:lnTo>
                    <a:lnTo>
                      <a:pt x="2" y="400"/>
                    </a:lnTo>
                    <a:lnTo>
                      <a:pt x="0" y="471"/>
                    </a:lnTo>
                    <a:lnTo>
                      <a:pt x="6" y="534"/>
                    </a:lnTo>
                    <a:lnTo>
                      <a:pt x="17" y="591"/>
                    </a:lnTo>
                    <a:lnTo>
                      <a:pt x="36" y="644"/>
                    </a:lnTo>
                    <a:lnTo>
                      <a:pt x="67" y="720"/>
                    </a:lnTo>
                    <a:lnTo>
                      <a:pt x="98" y="794"/>
                    </a:lnTo>
                    <a:lnTo>
                      <a:pt x="124" y="869"/>
                    </a:lnTo>
                    <a:lnTo>
                      <a:pt x="149" y="943"/>
                    </a:lnTo>
                    <a:lnTo>
                      <a:pt x="171" y="1019"/>
                    </a:lnTo>
                    <a:lnTo>
                      <a:pt x="191" y="1093"/>
                    </a:lnTo>
                    <a:lnTo>
                      <a:pt x="209" y="1167"/>
                    </a:lnTo>
                    <a:lnTo>
                      <a:pt x="226" y="1243"/>
                    </a:lnTo>
                    <a:lnTo>
                      <a:pt x="230" y="1282"/>
                    </a:lnTo>
                    <a:lnTo>
                      <a:pt x="230" y="1324"/>
                    </a:lnTo>
                    <a:lnTo>
                      <a:pt x="233" y="1367"/>
                    </a:lnTo>
                    <a:lnTo>
                      <a:pt x="242" y="1410"/>
                    </a:lnTo>
                    <a:lnTo>
                      <a:pt x="250" y="1421"/>
                    </a:lnTo>
                    <a:lnTo>
                      <a:pt x="262" y="1425"/>
                    </a:lnTo>
                    <a:lnTo>
                      <a:pt x="272" y="1422"/>
                    </a:lnTo>
                    <a:lnTo>
                      <a:pt x="280" y="1416"/>
                    </a:lnTo>
                    <a:lnTo>
                      <a:pt x="284" y="1404"/>
                    </a:lnTo>
                    <a:lnTo>
                      <a:pt x="284" y="1393"/>
                    </a:lnTo>
                    <a:lnTo>
                      <a:pt x="284" y="1381"/>
                    </a:lnTo>
                    <a:lnTo>
                      <a:pt x="288" y="1368"/>
                    </a:lnTo>
                    <a:lnTo>
                      <a:pt x="291" y="1382"/>
                    </a:lnTo>
                    <a:lnTo>
                      <a:pt x="292" y="1394"/>
                    </a:lnTo>
                    <a:lnTo>
                      <a:pt x="296" y="1405"/>
                    </a:lnTo>
                    <a:lnTo>
                      <a:pt x="303" y="1414"/>
                    </a:lnTo>
                    <a:lnTo>
                      <a:pt x="313" y="1417"/>
                    </a:lnTo>
                    <a:lnTo>
                      <a:pt x="324" y="1412"/>
                    </a:lnTo>
                    <a:lnTo>
                      <a:pt x="329" y="1404"/>
                    </a:lnTo>
                    <a:lnTo>
                      <a:pt x="326" y="1399"/>
                    </a:lnTo>
                    <a:lnTo>
                      <a:pt x="318" y="1393"/>
                    </a:lnTo>
                    <a:lnTo>
                      <a:pt x="313" y="1385"/>
                    </a:lnTo>
                    <a:lnTo>
                      <a:pt x="309" y="1376"/>
                    </a:lnTo>
                    <a:lnTo>
                      <a:pt x="308" y="1365"/>
                    </a:lnTo>
                    <a:lnTo>
                      <a:pt x="309" y="1377"/>
                    </a:lnTo>
                    <a:lnTo>
                      <a:pt x="313" y="1387"/>
                    </a:lnTo>
                    <a:lnTo>
                      <a:pt x="321" y="1395"/>
                    </a:lnTo>
                    <a:lnTo>
                      <a:pt x="331" y="1399"/>
                    </a:lnTo>
                    <a:lnTo>
                      <a:pt x="339" y="1399"/>
                    </a:lnTo>
                    <a:lnTo>
                      <a:pt x="343" y="1397"/>
                    </a:lnTo>
                    <a:lnTo>
                      <a:pt x="347" y="1395"/>
                    </a:lnTo>
                    <a:lnTo>
                      <a:pt x="350" y="1391"/>
                    </a:lnTo>
                    <a:lnTo>
                      <a:pt x="351" y="1383"/>
                    </a:lnTo>
                    <a:lnTo>
                      <a:pt x="343" y="1378"/>
                    </a:lnTo>
                    <a:lnTo>
                      <a:pt x="333" y="1373"/>
                    </a:lnTo>
                    <a:lnTo>
                      <a:pt x="325" y="1359"/>
                    </a:lnTo>
                    <a:lnTo>
                      <a:pt x="334" y="1370"/>
                    </a:lnTo>
                    <a:lnTo>
                      <a:pt x="342" y="1376"/>
                    </a:lnTo>
                    <a:lnTo>
                      <a:pt x="351" y="1377"/>
                    </a:lnTo>
                    <a:lnTo>
                      <a:pt x="359" y="1374"/>
                    </a:lnTo>
                    <a:lnTo>
                      <a:pt x="367" y="1368"/>
                    </a:lnTo>
                    <a:lnTo>
                      <a:pt x="372" y="1361"/>
                    </a:lnTo>
                    <a:lnTo>
                      <a:pt x="376" y="1355"/>
                    </a:lnTo>
                    <a:lnTo>
                      <a:pt x="379" y="1350"/>
                    </a:lnTo>
                    <a:lnTo>
                      <a:pt x="385" y="1314"/>
                    </a:lnTo>
                    <a:lnTo>
                      <a:pt x="385" y="1279"/>
                    </a:lnTo>
                    <a:lnTo>
                      <a:pt x="381" y="1245"/>
                    </a:lnTo>
                    <a:lnTo>
                      <a:pt x="373" y="1211"/>
                    </a:lnTo>
                    <a:lnTo>
                      <a:pt x="362" y="1179"/>
                    </a:lnTo>
                    <a:lnTo>
                      <a:pt x="349" y="1146"/>
                    </a:lnTo>
                    <a:lnTo>
                      <a:pt x="334" y="1112"/>
                    </a:lnTo>
                    <a:lnTo>
                      <a:pt x="318" y="1078"/>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55" name="Freeform 39"/>
              <p:cNvSpPr>
                <a:spLocks/>
              </p:cNvSpPr>
              <p:nvPr/>
            </p:nvSpPr>
            <p:spPr bwMode="auto">
              <a:xfrm>
                <a:off x="5005" y="2562"/>
                <a:ext cx="9" cy="80"/>
              </a:xfrm>
              <a:custGeom>
                <a:avLst/>
                <a:gdLst>
                  <a:gd name="T0" fmla="*/ 4 w 25"/>
                  <a:gd name="T1" fmla="*/ 0 h 160"/>
                  <a:gd name="T2" fmla="*/ 4 w 25"/>
                  <a:gd name="T3" fmla="*/ 0 h 160"/>
                  <a:gd name="T4" fmla="*/ 0 w 25"/>
                  <a:gd name="T5" fmla="*/ 40 h 160"/>
                  <a:gd name="T6" fmla="*/ 0 w 25"/>
                  <a:gd name="T7" fmla="*/ 82 h 160"/>
                  <a:gd name="T8" fmla="*/ 4 w 25"/>
                  <a:gd name="T9" fmla="*/ 122 h 160"/>
                  <a:gd name="T10" fmla="*/ 12 w 25"/>
                  <a:gd name="T11" fmla="*/ 160 h 160"/>
                  <a:gd name="T12" fmla="*/ 25 w 25"/>
                  <a:gd name="T13" fmla="*/ 158 h 160"/>
                  <a:gd name="T14" fmla="*/ 17 w 25"/>
                  <a:gd name="T15" fmla="*/ 122 h 160"/>
                  <a:gd name="T16" fmla="*/ 13 w 25"/>
                  <a:gd name="T17" fmla="*/ 82 h 160"/>
                  <a:gd name="T18" fmla="*/ 13 w 25"/>
                  <a:gd name="T19" fmla="*/ 40 h 160"/>
                  <a:gd name="T20" fmla="*/ 17 w 25"/>
                  <a:gd name="T21" fmla="*/ 0 h 160"/>
                  <a:gd name="T22" fmla="*/ 17 w 25"/>
                  <a:gd name="T23" fmla="*/ 0 h 160"/>
                  <a:gd name="T24" fmla="*/ 4 w 25"/>
                  <a:gd name="T2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60">
                    <a:moveTo>
                      <a:pt x="4" y="0"/>
                    </a:moveTo>
                    <a:lnTo>
                      <a:pt x="4" y="0"/>
                    </a:lnTo>
                    <a:lnTo>
                      <a:pt x="0" y="40"/>
                    </a:lnTo>
                    <a:lnTo>
                      <a:pt x="0" y="82"/>
                    </a:lnTo>
                    <a:lnTo>
                      <a:pt x="4" y="122"/>
                    </a:lnTo>
                    <a:lnTo>
                      <a:pt x="12" y="160"/>
                    </a:lnTo>
                    <a:lnTo>
                      <a:pt x="25" y="158"/>
                    </a:lnTo>
                    <a:lnTo>
                      <a:pt x="17" y="122"/>
                    </a:lnTo>
                    <a:lnTo>
                      <a:pt x="13" y="82"/>
                    </a:lnTo>
                    <a:lnTo>
                      <a:pt x="13" y="40"/>
                    </a:lnTo>
                    <a:lnTo>
                      <a:pt x="17" y="0"/>
                    </a:lnTo>
                    <a:lnTo>
                      <a:pt x="1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56" name="Freeform 40"/>
              <p:cNvSpPr>
                <a:spLocks/>
              </p:cNvSpPr>
              <p:nvPr/>
            </p:nvSpPr>
            <p:spPr bwMode="auto">
              <a:xfrm>
                <a:off x="4976" y="2434"/>
                <a:ext cx="35" cy="128"/>
              </a:xfrm>
              <a:custGeom>
                <a:avLst/>
                <a:gdLst>
                  <a:gd name="T0" fmla="*/ 0 w 106"/>
                  <a:gd name="T1" fmla="*/ 5 h 256"/>
                  <a:gd name="T2" fmla="*/ 0 w 106"/>
                  <a:gd name="T3" fmla="*/ 5 h 256"/>
                  <a:gd name="T4" fmla="*/ 20 w 106"/>
                  <a:gd name="T5" fmla="*/ 35 h 256"/>
                  <a:gd name="T6" fmla="*/ 38 w 106"/>
                  <a:gd name="T7" fmla="*/ 66 h 256"/>
                  <a:gd name="T8" fmla="*/ 56 w 106"/>
                  <a:gd name="T9" fmla="*/ 97 h 256"/>
                  <a:gd name="T10" fmla="*/ 70 w 106"/>
                  <a:gd name="T11" fmla="*/ 127 h 256"/>
                  <a:gd name="T12" fmla="*/ 81 w 106"/>
                  <a:gd name="T13" fmla="*/ 159 h 256"/>
                  <a:gd name="T14" fmla="*/ 91 w 106"/>
                  <a:gd name="T15" fmla="*/ 190 h 256"/>
                  <a:gd name="T16" fmla="*/ 93 w 106"/>
                  <a:gd name="T17" fmla="*/ 224 h 256"/>
                  <a:gd name="T18" fmla="*/ 92 w 106"/>
                  <a:gd name="T19" fmla="*/ 256 h 256"/>
                  <a:gd name="T20" fmla="*/ 105 w 106"/>
                  <a:gd name="T21" fmla="*/ 256 h 256"/>
                  <a:gd name="T22" fmla="*/ 106 w 106"/>
                  <a:gd name="T23" fmla="*/ 224 h 256"/>
                  <a:gd name="T24" fmla="*/ 104 w 106"/>
                  <a:gd name="T25" fmla="*/ 190 h 256"/>
                  <a:gd name="T26" fmla="*/ 94 w 106"/>
                  <a:gd name="T27" fmla="*/ 157 h 256"/>
                  <a:gd name="T28" fmla="*/ 83 w 106"/>
                  <a:gd name="T29" fmla="*/ 124 h 256"/>
                  <a:gd name="T30" fmla="*/ 67 w 106"/>
                  <a:gd name="T31" fmla="*/ 93 h 256"/>
                  <a:gd name="T32" fmla="*/ 48 w 106"/>
                  <a:gd name="T33" fmla="*/ 61 h 256"/>
                  <a:gd name="T34" fmla="*/ 30 w 106"/>
                  <a:gd name="T35" fmla="*/ 31 h 256"/>
                  <a:gd name="T36" fmla="*/ 10 w 106"/>
                  <a:gd name="T37" fmla="*/ 0 h 256"/>
                  <a:gd name="T38" fmla="*/ 10 w 106"/>
                  <a:gd name="T39" fmla="*/ 0 h 256"/>
                  <a:gd name="T40" fmla="*/ 0 w 106"/>
                  <a:gd name="T41"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256">
                    <a:moveTo>
                      <a:pt x="0" y="5"/>
                    </a:moveTo>
                    <a:lnTo>
                      <a:pt x="0" y="5"/>
                    </a:lnTo>
                    <a:lnTo>
                      <a:pt x="20" y="35"/>
                    </a:lnTo>
                    <a:lnTo>
                      <a:pt x="38" y="66"/>
                    </a:lnTo>
                    <a:lnTo>
                      <a:pt x="56" y="97"/>
                    </a:lnTo>
                    <a:lnTo>
                      <a:pt x="70" y="127"/>
                    </a:lnTo>
                    <a:lnTo>
                      <a:pt x="81" y="159"/>
                    </a:lnTo>
                    <a:lnTo>
                      <a:pt x="91" y="190"/>
                    </a:lnTo>
                    <a:lnTo>
                      <a:pt x="93" y="224"/>
                    </a:lnTo>
                    <a:lnTo>
                      <a:pt x="92" y="256"/>
                    </a:lnTo>
                    <a:lnTo>
                      <a:pt x="105" y="256"/>
                    </a:lnTo>
                    <a:lnTo>
                      <a:pt x="106" y="224"/>
                    </a:lnTo>
                    <a:lnTo>
                      <a:pt x="104" y="190"/>
                    </a:lnTo>
                    <a:lnTo>
                      <a:pt x="94" y="157"/>
                    </a:lnTo>
                    <a:lnTo>
                      <a:pt x="83" y="124"/>
                    </a:lnTo>
                    <a:lnTo>
                      <a:pt x="67" y="93"/>
                    </a:lnTo>
                    <a:lnTo>
                      <a:pt x="48" y="61"/>
                    </a:lnTo>
                    <a:lnTo>
                      <a:pt x="30" y="31"/>
                    </a:lnTo>
                    <a:lnTo>
                      <a:pt x="10" y="0"/>
                    </a:lnTo>
                    <a:lnTo>
                      <a:pt x="10"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57" name="Freeform 41"/>
              <p:cNvSpPr>
                <a:spLocks/>
              </p:cNvSpPr>
              <p:nvPr/>
            </p:nvSpPr>
            <p:spPr bwMode="auto">
              <a:xfrm>
                <a:off x="4968" y="2171"/>
                <a:ext cx="48" cy="265"/>
              </a:xfrm>
              <a:custGeom>
                <a:avLst/>
                <a:gdLst>
                  <a:gd name="T0" fmla="*/ 133 w 144"/>
                  <a:gd name="T1" fmla="*/ 9 h 530"/>
                  <a:gd name="T2" fmla="*/ 130 w 144"/>
                  <a:gd name="T3" fmla="*/ 3 h 530"/>
                  <a:gd name="T4" fmla="*/ 96 w 144"/>
                  <a:gd name="T5" fmla="*/ 107 h 530"/>
                  <a:gd name="T6" fmla="*/ 66 w 144"/>
                  <a:gd name="T7" fmla="*/ 197 h 530"/>
                  <a:gd name="T8" fmla="*/ 39 w 144"/>
                  <a:gd name="T9" fmla="*/ 274 h 530"/>
                  <a:gd name="T10" fmla="*/ 18 w 144"/>
                  <a:gd name="T11" fmla="*/ 339 h 530"/>
                  <a:gd name="T12" fmla="*/ 5 w 144"/>
                  <a:gd name="T13" fmla="*/ 398 h 530"/>
                  <a:gd name="T14" fmla="*/ 0 w 144"/>
                  <a:gd name="T15" fmla="*/ 446 h 530"/>
                  <a:gd name="T16" fmla="*/ 6 w 144"/>
                  <a:gd name="T17" fmla="*/ 490 h 530"/>
                  <a:gd name="T18" fmla="*/ 25 w 144"/>
                  <a:gd name="T19" fmla="*/ 530 h 530"/>
                  <a:gd name="T20" fmla="*/ 35 w 144"/>
                  <a:gd name="T21" fmla="*/ 525 h 530"/>
                  <a:gd name="T22" fmla="*/ 20 w 144"/>
                  <a:gd name="T23" fmla="*/ 488 h 530"/>
                  <a:gd name="T24" fmla="*/ 13 w 144"/>
                  <a:gd name="T25" fmla="*/ 446 h 530"/>
                  <a:gd name="T26" fmla="*/ 18 w 144"/>
                  <a:gd name="T27" fmla="*/ 398 h 530"/>
                  <a:gd name="T28" fmla="*/ 31 w 144"/>
                  <a:gd name="T29" fmla="*/ 342 h 530"/>
                  <a:gd name="T30" fmla="*/ 52 w 144"/>
                  <a:gd name="T31" fmla="*/ 276 h 530"/>
                  <a:gd name="T32" fmla="*/ 79 w 144"/>
                  <a:gd name="T33" fmla="*/ 200 h 530"/>
                  <a:gd name="T34" fmla="*/ 109 w 144"/>
                  <a:gd name="T35" fmla="*/ 109 h 530"/>
                  <a:gd name="T36" fmla="*/ 143 w 144"/>
                  <a:gd name="T37" fmla="*/ 6 h 530"/>
                  <a:gd name="T38" fmla="*/ 140 w 144"/>
                  <a:gd name="T39" fmla="*/ 0 h 530"/>
                  <a:gd name="T40" fmla="*/ 143 w 144"/>
                  <a:gd name="T41" fmla="*/ 6 h 530"/>
                  <a:gd name="T42" fmla="*/ 144 w 144"/>
                  <a:gd name="T43" fmla="*/ 2 h 530"/>
                  <a:gd name="T44" fmla="*/ 140 w 144"/>
                  <a:gd name="T45" fmla="*/ 0 h 530"/>
                  <a:gd name="T46" fmla="*/ 133 w 144"/>
                  <a:gd name="T47" fmla="*/ 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530">
                    <a:moveTo>
                      <a:pt x="133" y="9"/>
                    </a:moveTo>
                    <a:lnTo>
                      <a:pt x="130" y="3"/>
                    </a:lnTo>
                    <a:lnTo>
                      <a:pt x="96" y="107"/>
                    </a:lnTo>
                    <a:lnTo>
                      <a:pt x="66" y="197"/>
                    </a:lnTo>
                    <a:lnTo>
                      <a:pt x="39" y="274"/>
                    </a:lnTo>
                    <a:lnTo>
                      <a:pt x="18" y="339"/>
                    </a:lnTo>
                    <a:lnTo>
                      <a:pt x="5" y="398"/>
                    </a:lnTo>
                    <a:lnTo>
                      <a:pt x="0" y="446"/>
                    </a:lnTo>
                    <a:lnTo>
                      <a:pt x="6" y="490"/>
                    </a:lnTo>
                    <a:lnTo>
                      <a:pt x="25" y="530"/>
                    </a:lnTo>
                    <a:lnTo>
                      <a:pt x="35" y="525"/>
                    </a:lnTo>
                    <a:lnTo>
                      <a:pt x="20" y="488"/>
                    </a:lnTo>
                    <a:lnTo>
                      <a:pt x="13" y="446"/>
                    </a:lnTo>
                    <a:lnTo>
                      <a:pt x="18" y="398"/>
                    </a:lnTo>
                    <a:lnTo>
                      <a:pt x="31" y="342"/>
                    </a:lnTo>
                    <a:lnTo>
                      <a:pt x="52" y="276"/>
                    </a:lnTo>
                    <a:lnTo>
                      <a:pt x="79" y="200"/>
                    </a:lnTo>
                    <a:lnTo>
                      <a:pt x="109" y="109"/>
                    </a:lnTo>
                    <a:lnTo>
                      <a:pt x="143" y="6"/>
                    </a:lnTo>
                    <a:lnTo>
                      <a:pt x="140" y="0"/>
                    </a:lnTo>
                    <a:lnTo>
                      <a:pt x="143" y="6"/>
                    </a:lnTo>
                    <a:lnTo>
                      <a:pt x="144" y="2"/>
                    </a:lnTo>
                    <a:lnTo>
                      <a:pt x="140" y="0"/>
                    </a:lnTo>
                    <a:lnTo>
                      <a:pt x="13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58" name="Freeform 42"/>
              <p:cNvSpPr>
                <a:spLocks/>
              </p:cNvSpPr>
              <p:nvPr/>
            </p:nvSpPr>
            <p:spPr bwMode="auto">
              <a:xfrm>
                <a:off x="4927" y="2097"/>
                <a:ext cx="87" cy="78"/>
              </a:xfrm>
              <a:custGeom>
                <a:avLst/>
                <a:gdLst>
                  <a:gd name="T0" fmla="*/ 13 w 262"/>
                  <a:gd name="T1" fmla="*/ 11 h 157"/>
                  <a:gd name="T2" fmla="*/ 2 w 262"/>
                  <a:gd name="T3" fmla="*/ 15 h 157"/>
                  <a:gd name="T4" fmla="*/ 255 w 262"/>
                  <a:gd name="T5" fmla="*/ 157 h 157"/>
                  <a:gd name="T6" fmla="*/ 262 w 262"/>
                  <a:gd name="T7" fmla="*/ 148 h 157"/>
                  <a:gd name="T8" fmla="*/ 10 w 262"/>
                  <a:gd name="T9" fmla="*/ 6 h 157"/>
                  <a:gd name="T10" fmla="*/ 0 w 262"/>
                  <a:gd name="T11" fmla="*/ 9 h 157"/>
                  <a:gd name="T12" fmla="*/ 10 w 262"/>
                  <a:gd name="T13" fmla="*/ 6 h 157"/>
                  <a:gd name="T14" fmla="*/ 2 w 262"/>
                  <a:gd name="T15" fmla="*/ 0 h 157"/>
                  <a:gd name="T16" fmla="*/ 0 w 262"/>
                  <a:gd name="T17" fmla="*/ 9 h 157"/>
                  <a:gd name="T18" fmla="*/ 13 w 262"/>
                  <a:gd name="T19" fmla="*/ 1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157">
                    <a:moveTo>
                      <a:pt x="13" y="11"/>
                    </a:moveTo>
                    <a:lnTo>
                      <a:pt x="2" y="15"/>
                    </a:lnTo>
                    <a:lnTo>
                      <a:pt x="255" y="157"/>
                    </a:lnTo>
                    <a:lnTo>
                      <a:pt x="262" y="148"/>
                    </a:lnTo>
                    <a:lnTo>
                      <a:pt x="10" y="6"/>
                    </a:lnTo>
                    <a:lnTo>
                      <a:pt x="0" y="9"/>
                    </a:lnTo>
                    <a:lnTo>
                      <a:pt x="10" y="6"/>
                    </a:lnTo>
                    <a:lnTo>
                      <a:pt x="2" y="0"/>
                    </a:lnTo>
                    <a:lnTo>
                      <a:pt x="0" y="9"/>
                    </a:lnTo>
                    <a:lnTo>
                      <a:pt x="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59" name="Freeform 43"/>
              <p:cNvSpPr>
                <a:spLocks/>
              </p:cNvSpPr>
              <p:nvPr/>
            </p:nvSpPr>
            <p:spPr bwMode="auto">
              <a:xfrm>
                <a:off x="4903" y="2102"/>
                <a:ext cx="28" cy="323"/>
              </a:xfrm>
              <a:custGeom>
                <a:avLst/>
                <a:gdLst>
                  <a:gd name="T0" fmla="*/ 48 w 84"/>
                  <a:gd name="T1" fmla="*/ 644 h 646"/>
                  <a:gd name="T2" fmla="*/ 48 w 84"/>
                  <a:gd name="T3" fmla="*/ 644 h 646"/>
                  <a:gd name="T4" fmla="*/ 30 w 84"/>
                  <a:gd name="T5" fmla="*/ 591 h 646"/>
                  <a:gd name="T6" fmla="*/ 18 w 84"/>
                  <a:gd name="T7" fmla="*/ 535 h 646"/>
                  <a:gd name="T8" fmla="*/ 13 w 84"/>
                  <a:gd name="T9" fmla="*/ 472 h 646"/>
                  <a:gd name="T10" fmla="*/ 14 w 84"/>
                  <a:gd name="T11" fmla="*/ 401 h 646"/>
                  <a:gd name="T12" fmla="*/ 22 w 84"/>
                  <a:gd name="T13" fmla="*/ 320 h 646"/>
                  <a:gd name="T14" fmla="*/ 37 w 84"/>
                  <a:gd name="T15" fmla="*/ 228 h 646"/>
                  <a:gd name="T16" fmla="*/ 58 w 84"/>
                  <a:gd name="T17" fmla="*/ 122 h 646"/>
                  <a:gd name="T18" fmla="*/ 84 w 84"/>
                  <a:gd name="T19" fmla="*/ 2 h 646"/>
                  <a:gd name="T20" fmla="*/ 71 w 84"/>
                  <a:gd name="T21" fmla="*/ 0 h 646"/>
                  <a:gd name="T22" fmla="*/ 44 w 84"/>
                  <a:gd name="T23" fmla="*/ 122 h 646"/>
                  <a:gd name="T24" fmla="*/ 23 w 84"/>
                  <a:gd name="T25" fmla="*/ 228 h 646"/>
                  <a:gd name="T26" fmla="*/ 9 w 84"/>
                  <a:gd name="T27" fmla="*/ 320 h 646"/>
                  <a:gd name="T28" fmla="*/ 1 w 84"/>
                  <a:gd name="T29" fmla="*/ 401 h 646"/>
                  <a:gd name="T30" fmla="*/ 0 w 84"/>
                  <a:gd name="T31" fmla="*/ 472 h 646"/>
                  <a:gd name="T32" fmla="*/ 5 w 84"/>
                  <a:gd name="T33" fmla="*/ 535 h 646"/>
                  <a:gd name="T34" fmla="*/ 17 w 84"/>
                  <a:gd name="T35" fmla="*/ 593 h 646"/>
                  <a:gd name="T36" fmla="*/ 35 w 84"/>
                  <a:gd name="T37" fmla="*/ 646 h 646"/>
                  <a:gd name="T38" fmla="*/ 35 w 84"/>
                  <a:gd name="T39" fmla="*/ 646 h 646"/>
                  <a:gd name="T40" fmla="*/ 48 w 84"/>
                  <a:gd name="T41" fmla="*/ 6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646">
                    <a:moveTo>
                      <a:pt x="48" y="644"/>
                    </a:moveTo>
                    <a:lnTo>
                      <a:pt x="48" y="644"/>
                    </a:lnTo>
                    <a:lnTo>
                      <a:pt x="30" y="591"/>
                    </a:lnTo>
                    <a:lnTo>
                      <a:pt x="18" y="535"/>
                    </a:lnTo>
                    <a:lnTo>
                      <a:pt x="13" y="472"/>
                    </a:lnTo>
                    <a:lnTo>
                      <a:pt x="14" y="401"/>
                    </a:lnTo>
                    <a:lnTo>
                      <a:pt x="22" y="320"/>
                    </a:lnTo>
                    <a:lnTo>
                      <a:pt x="37" y="228"/>
                    </a:lnTo>
                    <a:lnTo>
                      <a:pt x="58" y="122"/>
                    </a:lnTo>
                    <a:lnTo>
                      <a:pt x="84" y="2"/>
                    </a:lnTo>
                    <a:lnTo>
                      <a:pt x="71" y="0"/>
                    </a:lnTo>
                    <a:lnTo>
                      <a:pt x="44" y="122"/>
                    </a:lnTo>
                    <a:lnTo>
                      <a:pt x="23" y="228"/>
                    </a:lnTo>
                    <a:lnTo>
                      <a:pt x="9" y="320"/>
                    </a:lnTo>
                    <a:lnTo>
                      <a:pt x="1" y="401"/>
                    </a:lnTo>
                    <a:lnTo>
                      <a:pt x="0" y="472"/>
                    </a:lnTo>
                    <a:lnTo>
                      <a:pt x="5" y="535"/>
                    </a:lnTo>
                    <a:lnTo>
                      <a:pt x="17" y="593"/>
                    </a:lnTo>
                    <a:lnTo>
                      <a:pt x="35" y="646"/>
                    </a:lnTo>
                    <a:lnTo>
                      <a:pt x="35" y="646"/>
                    </a:lnTo>
                    <a:lnTo>
                      <a:pt x="48" y="6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60" name="Freeform 44"/>
              <p:cNvSpPr>
                <a:spLocks/>
              </p:cNvSpPr>
              <p:nvPr/>
            </p:nvSpPr>
            <p:spPr bwMode="auto">
              <a:xfrm>
                <a:off x="4915" y="2424"/>
                <a:ext cx="68" cy="299"/>
              </a:xfrm>
              <a:custGeom>
                <a:avLst/>
                <a:gdLst>
                  <a:gd name="T0" fmla="*/ 204 w 204"/>
                  <a:gd name="T1" fmla="*/ 600 h 600"/>
                  <a:gd name="T2" fmla="*/ 204 w 204"/>
                  <a:gd name="T3" fmla="*/ 600 h 600"/>
                  <a:gd name="T4" fmla="*/ 187 w 204"/>
                  <a:gd name="T5" fmla="*/ 523 h 600"/>
                  <a:gd name="T6" fmla="*/ 168 w 204"/>
                  <a:gd name="T7" fmla="*/ 449 h 600"/>
                  <a:gd name="T8" fmla="*/ 149 w 204"/>
                  <a:gd name="T9" fmla="*/ 374 h 600"/>
                  <a:gd name="T10" fmla="*/ 126 w 204"/>
                  <a:gd name="T11" fmla="*/ 299 h 600"/>
                  <a:gd name="T12" fmla="*/ 101 w 204"/>
                  <a:gd name="T13" fmla="*/ 224 h 600"/>
                  <a:gd name="T14" fmla="*/ 75 w 204"/>
                  <a:gd name="T15" fmla="*/ 150 h 600"/>
                  <a:gd name="T16" fmla="*/ 45 w 204"/>
                  <a:gd name="T17" fmla="*/ 76 h 600"/>
                  <a:gd name="T18" fmla="*/ 13 w 204"/>
                  <a:gd name="T19" fmla="*/ 0 h 600"/>
                  <a:gd name="T20" fmla="*/ 0 w 204"/>
                  <a:gd name="T21" fmla="*/ 2 h 600"/>
                  <a:gd name="T22" fmla="*/ 32 w 204"/>
                  <a:gd name="T23" fmla="*/ 78 h 600"/>
                  <a:gd name="T24" fmla="*/ 62 w 204"/>
                  <a:gd name="T25" fmla="*/ 152 h 600"/>
                  <a:gd name="T26" fmla="*/ 88 w 204"/>
                  <a:gd name="T27" fmla="*/ 227 h 600"/>
                  <a:gd name="T28" fmla="*/ 113 w 204"/>
                  <a:gd name="T29" fmla="*/ 301 h 600"/>
                  <a:gd name="T30" fmla="*/ 136 w 204"/>
                  <a:gd name="T31" fmla="*/ 377 h 600"/>
                  <a:gd name="T32" fmla="*/ 155 w 204"/>
                  <a:gd name="T33" fmla="*/ 451 h 600"/>
                  <a:gd name="T34" fmla="*/ 174 w 204"/>
                  <a:gd name="T35" fmla="*/ 526 h 600"/>
                  <a:gd name="T36" fmla="*/ 191 w 204"/>
                  <a:gd name="T37" fmla="*/ 600 h 600"/>
                  <a:gd name="T38" fmla="*/ 191 w 204"/>
                  <a:gd name="T39" fmla="*/ 600 h 600"/>
                  <a:gd name="T40" fmla="*/ 204 w 204"/>
                  <a:gd name="T41"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 h="600">
                    <a:moveTo>
                      <a:pt x="204" y="600"/>
                    </a:moveTo>
                    <a:lnTo>
                      <a:pt x="204" y="600"/>
                    </a:lnTo>
                    <a:lnTo>
                      <a:pt x="187" y="523"/>
                    </a:lnTo>
                    <a:lnTo>
                      <a:pt x="168" y="449"/>
                    </a:lnTo>
                    <a:lnTo>
                      <a:pt x="149" y="374"/>
                    </a:lnTo>
                    <a:lnTo>
                      <a:pt x="126" y="299"/>
                    </a:lnTo>
                    <a:lnTo>
                      <a:pt x="101" y="224"/>
                    </a:lnTo>
                    <a:lnTo>
                      <a:pt x="75" y="150"/>
                    </a:lnTo>
                    <a:lnTo>
                      <a:pt x="45" y="76"/>
                    </a:lnTo>
                    <a:lnTo>
                      <a:pt x="13" y="0"/>
                    </a:lnTo>
                    <a:lnTo>
                      <a:pt x="0" y="2"/>
                    </a:lnTo>
                    <a:lnTo>
                      <a:pt x="32" y="78"/>
                    </a:lnTo>
                    <a:lnTo>
                      <a:pt x="62" y="152"/>
                    </a:lnTo>
                    <a:lnTo>
                      <a:pt x="88" y="227"/>
                    </a:lnTo>
                    <a:lnTo>
                      <a:pt x="113" y="301"/>
                    </a:lnTo>
                    <a:lnTo>
                      <a:pt x="136" y="377"/>
                    </a:lnTo>
                    <a:lnTo>
                      <a:pt x="155" y="451"/>
                    </a:lnTo>
                    <a:lnTo>
                      <a:pt x="174" y="526"/>
                    </a:lnTo>
                    <a:lnTo>
                      <a:pt x="191" y="600"/>
                    </a:lnTo>
                    <a:lnTo>
                      <a:pt x="191" y="600"/>
                    </a:lnTo>
                    <a:lnTo>
                      <a:pt x="204"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61" name="Freeform 45"/>
              <p:cNvSpPr>
                <a:spLocks/>
              </p:cNvSpPr>
              <p:nvPr/>
            </p:nvSpPr>
            <p:spPr bwMode="auto">
              <a:xfrm>
                <a:off x="4979" y="2723"/>
                <a:ext cx="9" cy="84"/>
              </a:xfrm>
              <a:custGeom>
                <a:avLst/>
                <a:gdLst>
                  <a:gd name="T0" fmla="*/ 29 w 29"/>
                  <a:gd name="T1" fmla="*/ 166 h 168"/>
                  <a:gd name="T2" fmla="*/ 29 w 29"/>
                  <a:gd name="T3" fmla="*/ 166 h 168"/>
                  <a:gd name="T4" fmla="*/ 19 w 29"/>
                  <a:gd name="T5" fmla="*/ 124 h 168"/>
                  <a:gd name="T6" fmla="*/ 17 w 29"/>
                  <a:gd name="T7" fmla="*/ 81 h 168"/>
                  <a:gd name="T8" fmla="*/ 17 w 29"/>
                  <a:gd name="T9" fmla="*/ 39 h 168"/>
                  <a:gd name="T10" fmla="*/ 13 w 29"/>
                  <a:gd name="T11" fmla="*/ 0 h 168"/>
                  <a:gd name="T12" fmla="*/ 0 w 29"/>
                  <a:gd name="T13" fmla="*/ 0 h 168"/>
                  <a:gd name="T14" fmla="*/ 4 w 29"/>
                  <a:gd name="T15" fmla="*/ 39 h 168"/>
                  <a:gd name="T16" fmla="*/ 4 w 29"/>
                  <a:gd name="T17" fmla="*/ 81 h 168"/>
                  <a:gd name="T18" fmla="*/ 6 w 29"/>
                  <a:gd name="T19" fmla="*/ 124 h 168"/>
                  <a:gd name="T20" fmla="*/ 16 w 29"/>
                  <a:gd name="T21" fmla="*/ 168 h 168"/>
                  <a:gd name="T22" fmla="*/ 16 w 29"/>
                  <a:gd name="T23" fmla="*/ 168 h 168"/>
                  <a:gd name="T24" fmla="*/ 29 w 29"/>
                  <a:gd name="T25" fmla="*/ 1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68">
                    <a:moveTo>
                      <a:pt x="29" y="166"/>
                    </a:moveTo>
                    <a:lnTo>
                      <a:pt x="29" y="166"/>
                    </a:lnTo>
                    <a:lnTo>
                      <a:pt x="19" y="124"/>
                    </a:lnTo>
                    <a:lnTo>
                      <a:pt x="17" y="81"/>
                    </a:lnTo>
                    <a:lnTo>
                      <a:pt x="17" y="39"/>
                    </a:lnTo>
                    <a:lnTo>
                      <a:pt x="13" y="0"/>
                    </a:lnTo>
                    <a:lnTo>
                      <a:pt x="0" y="0"/>
                    </a:lnTo>
                    <a:lnTo>
                      <a:pt x="4" y="39"/>
                    </a:lnTo>
                    <a:lnTo>
                      <a:pt x="4" y="81"/>
                    </a:lnTo>
                    <a:lnTo>
                      <a:pt x="6" y="124"/>
                    </a:lnTo>
                    <a:lnTo>
                      <a:pt x="16" y="168"/>
                    </a:lnTo>
                    <a:lnTo>
                      <a:pt x="16" y="168"/>
                    </a:lnTo>
                    <a:lnTo>
                      <a:pt x="29"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62" name="Freeform 46"/>
              <p:cNvSpPr>
                <a:spLocks/>
              </p:cNvSpPr>
              <p:nvPr/>
            </p:nvSpPr>
            <p:spPr bwMode="auto">
              <a:xfrm>
                <a:off x="4984" y="2806"/>
                <a:ext cx="17" cy="11"/>
              </a:xfrm>
              <a:custGeom>
                <a:avLst/>
                <a:gdLst>
                  <a:gd name="T0" fmla="*/ 39 w 51"/>
                  <a:gd name="T1" fmla="*/ 4 h 21"/>
                  <a:gd name="T2" fmla="*/ 38 w 51"/>
                  <a:gd name="T3" fmla="*/ 4 h 21"/>
                  <a:gd name="T4" fmla="*/ 34 w 51"/>
                  <a:gd name="T5" fmla="*/ 9 h 21"/>
                  <a:gd name="T6" fmla="*/ 26 w 51"/>
                  <a:gd name="T7" fmla="*/ 10 h 21"/>
                  <a:gd name="T8" fmla="*/ 18 w 51"/>
                  <a:gd name="T9" fmla="*/ 8 h 21"/>
                  <a:gd name="T10" fmla="*/ 13 w 51"/>
                  <a:gd name="T11" fmla="*/ 0 h 21"/>
                  <a:gd name="T12" fmla="*/ 0 w 51"/>
                  <a:gd name="T13" fmla="*/ 2 h 21"/>
                  <a:gd name="T14" fmla="*/ 10 w 51"/>
                  <a:gd name="T15" fmla="*/ 17 h 21"/>
                  <a:gd name="T16" fmla="*/ 26 w 51"/>
                  <a:gd name="T17" fmla="*/ 21 h 21"/>
                  <a:gd name="T18" fmla="*/ 39 w 51"/>
                  <a:gd name="T19" fmla="*/ 18 h 21"/>
                  <a:gd name="T20" fmla="*/ 51 w 51"/>
                  <a:gd name="T21" fmla="*/ 9 h 21"/>
                  <a:gd name="T22" fmla="*/ 49 w 51"/>
                  <a:gd name="T23" fmla="*/ 9 h 21"/>
                  <a:gd name="T24" fmla="*/ 39 w 51"/>
                  <a:gd name="T2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1">
                    <a:moveTo>
                      <a:pt x="39" y="4"/>
                    </a:moveTo>
                    <a:lnTo>
                      <a:pt x="38" y="4"/>
                    </a:lnTo>
                    <a:lnTo>
                      <a:pt x="34" y="9"/>
                    </a:lnTo>
                    <a:lnTo>
                      <a:pt x="26" y="10"/>
                    </a:lnTo>
                    <a:lnTo>
                      <a:pt x="18" y="8"/>
                    </a:lnTo>
                    <a:lnTo>
                      <a:pt x="13" y="0"/>
                    </a:lnTo>
                    <a:lnTo>
                      <a:pt x="0" y="2"/>
                    </a:lnTo>
                    <a:lnTo>
                      <a:pt x="10" y="17"/>
                    </a:lnTo>
                    <a:lnTo>
                      <a:pt x="26" y="21"/>
                    </a:lnTo>
                    <a:lnTo>
                      <a:pt x="39" y="18"/>
                    </a:lnTo>
                    <a:lnTo>
                      <a:pt x="51" y="9"/>
                    </a:lnTo>
                    <a:lnTo>
                      <a:pt x="49" y="9"/>
                    </a:lnTo>
                    <a:lnTo>
                      <a:pt x="3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63" name="Freeform 47"/>
              <p:cNvSpPr>
                <a:spLocks/>
              </p:cNvSpPr>
              <p:nvPr/>
            </p:nvSpPr>
            <p:spPr bwMode="auto">
              <a:xfrm>
                <a:off x="4997" y="2777"/>
                <a:ext cx="7" cy="34"/>
              </a:xfrm>
              <a:custGeom>
                <a:avLst/>
                <a:gdLst>
                  <a:gd name="T0" fmla="*/ 20 w 20"/>
                  <a:gd name="T1" fmla="*/ 17 h 68"/>
                  <a:gd name="T2" fmla="*/ 8 w 20"/>
                  <a:gd name="T3" fmla="*/ 16 h 68"/>
                  <a:gd name="T4" fmla="*/ 3 w 20"/>
                  <a:gd name="T5" fmla="*/ 31 h 68"/>
                  <a:gd name="T6" fmla="*/ 3 w 20"/>
                  <a:gd name="T7" fmla="*/ 43 h 68"/>
                  <a:gd name="T8" fmla="*/ 3 w 20"/>
                  <a:gd name="T9" fmla="*/ 54 h 68"/>
                  <a:gd name="T10" fmla="*/ 0 w 20"/>
                  <a:gd name="T11" fmla="*/ 63 h 68"/>
                  <a:gd name="T12" fmla="*/ 10 w 20"/>
                  <a:gd name="T13" fmla="*/ 68 h 68"/>
                  <a:gd name="T14" fmla="*/ 16 w 20"/>
                  <a:gd name="T15" fmla="*/ 54 h 68"/>
                  <a:gd name="T16" fmla="*/ 16 w 20"/>
                  <a:gd name="T17" fmla="*/ 43 h 68"/>
                  <a:gd name="T18" fmla="*/ 16 w 20"/>
                  <a:gd name="T19" fmla="*/ 31 h 68"/>
                  <a:gd name="T20" fmla="*/ 18 w 20"/>
                  <a:gd name="T21" fmla="*/ 20 h 68"/>
                  <a:gd name="T22" fmla="*/ 7 w 20"/>
                  <a:gd name="T23" fmla="*/ 19 h 68"/>
                  <a:gd name="T24" fmla="*/ 20 w 20"/>
                  <a:gd name="T25" fmla="*/ 17 h 68"/>
                  <a:gd name="T26" fmla="*/ 16 w 20"/>
                  <a:gd name="T27" fmla="*/ 0 h 68"/>
                  <a:gd name="T28" fmla="*/ 8 w 20"/>
                  <a:gd name="T29" fmla="*/ 16 h 68"/>
                  <a:gd name="T30" fmla="*/ 20 w 20"/>
                  <a:gd name="T31" fmla="*/ 1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68">
                    <a:moveTo>
                      <a:pt x="20" y="17"/>
                    </a:moveTo>
                    <a:lnTo>
                      <a:pt x="8" y="16"/>
                    </a:lnTo>
                    <a:lnTo>
                      <a:pt x="3" y="31"/>
                    </a:lnTo>
                    <a:lnTo>
                      <a:pt x="3" y="43"/>
                    </a:lnTo>
                    <a:lnTo>
                      <a:pt x="3" y="54"/>
                    </a:lnTo>
                    <a:lnTo>
                      <a:pt x="0" y="63"/>
                    </a:lnTo>
                    <a:lnTo>
                      <a:pt x="10" y="68"/>
                    </a:lnTo>
                    <a:lnTo>
                      <a:pt x="16" y="54"/>
                    </a:lnTo>
                    <a:lnTo>
                      <a:pt x="16" y="43"/>
                    </a:lnTo>
                    <a:lnTo>
                      <a:pt x="16" y="31"/>
                    </a:lnTo>
                    <a:lnTo>
                      <a:pt x="18" y="20"/>
                    </a:lnTo>
                    <a:lnTo>
                      <a:pt x="7" y="19"/>
                    </a:lnTo>
                    <a:lnTo>
                      <a:pt x="20" y="17"/>
                    </a:lnTo>
                    <a:lnTo>
                      <a:pt x="16" y="0"/>
                    </a:lnTo>
                    <a:lnTo>
                      <a:pt x="8" y="16"/>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64" name="Freeform 48"/>
              <p:cNvSpPr>
                <a:spLocks/>
              </p:cNvSpPr>
              <p:nvPr/>
            </p:nvSpPr>
            <p:spPr bwMode="auto">
              <a:xfrm>
                <a:off x="4999" y="2786"/>
                <a:ext cx="8" cy="25"/>
              </a:xfrm>
              <a:custGeom>
                <a:avLst/>
                <a:gdLst>
                  <a:gd name="T0" fmla="*/ 24 w 24"/>
                  <a:gd name="T1" fmla="*/ 43 h 52"/>
                  <a:gd name="T2" fmla="*/ 24 w 24"/>
                  <a:gd name="T3" fmla="*/ 43 h 52"/>
                  <a:gd name="T4" fmla="*/ 21 w 24"/>
                  <a:gd name="T5" fmla="*/ 36 h 52"/>
                  <a:gd name="T6" fmla="*/ 17 w 24"/>
                  <a:gd name="T7" fmla="*/ 26 h 52"/>
                  <a:gd name="T8" fmla="*/ 15 w 24"/>
                  <a:gd name="T9" fmla="*/ 15 h 52"/>
                  <a:gd name="T10" fmla="*/ 13 w 24"/>
                  <a:gd name="T11" fmla="*/ 0 h 52"/>
                  <a:gd name="T12" fmla="*/ 0 w 24"/>
                  <a:gd name="T13" fmla="*/ 2 h 52"/>
                  <a:gd name="T14" fmla="*/ 2 w 24"/>
                  <a:gd name="T15" fmla="*/ 15 h 52"/>
                  <a:gd name="T16" fmla="*/ 3 w 24"/>
                  <a:gd name="T17" fmla="*/ 28 h 52"/>
                  <a:gd name="T18" fmla="*/ 7 w 24"/>
                  <a:gd name="T19" fmla="*/ 41 h 52"/>
                  <a:gd name="T20" fmla="*/ 17 w 24"/>
                  <a:gd name="T21" fmla="*/ 52 h 52"/>
                  <a:gd name="T22" fmla="*/ 17 w 24"/>
                  <a:gd name="T23" fmla="*/ 52 h 52"/>
                  <a:gd name="T24" fmla="*/ 24 w 24"/>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52">
                    <a:moveTo>
                      <a:pt x="24" y="43"/>
                    </a:moveTo>
                    <a:lnTo>
                      <a:pt x="24" y="43"/>
                    </a:lnTo>
                    <a:lnTo>
                      <a:pt x="21" y="36"/>
                    </a:lnTo>
                    <a:lnTo>
                      <a:pt x="17" y="26"/>
                    </a:lnTo>
                    <a:lnTo>
                      <a:pt x="15" y="15"/>
                    </a:lnTo>
                    <a:lnTo>
                      <a:pt x="13" y="0"/>
                    </a:lnTo>
                    <a:lnTo>
                      <a:pt x="0" y="2"/>
                    </a:lnTo>
                    <a:lnTo>
                      <a:pt x="2" y="15"/>
                    </a:lnTo>
                    <a:lnTo>
                      <a:pt x="3" y="28"/>
                    </a:lnTo>
                    <a:lnTo>
                      <a:pt x="7" y="41"/>
                    </a:lnTo>
                    <a:lnTo>
                      <a:pt x="17" y="52"/>
                    </a:lnTo>
                    <a:lnTo>
                      <a:pt x="17" y="52"/>
                    </a:lnTo>
                    <a:lnTo>
                      <a:pt x="2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65" name="Freeform 49"/>
              <p:cNvSpPr>
                <a:spLocks/>
              </p:cNvSpPr>
              <p:nvPr/>
            </p:nvSpPr>
            <p:spPr bwMode="auto">
              <a:xfrm>
                <a:off x="5005" y="2799"/>
                <a:ext cx="12" cy="14"/>
              </a:xfrm>
              <a:custGeom>
                <a:avLst/>
                <a:gdLst>
                  <a:gd name="T0" fmla="*/ 23 w 36"/>
                  <a:gd name="T1" fmla="*/ 9 h 28"/>
                  <a:gd name="T2" fmla="*/ 25 w 36"/>
                  <a:gd name="T3" fmla="*/ 9 h 28"/>
                  <a:gd name="T4" fmla="*/ 23 w 36"/>
                  <a:gd name="T5" fmla="*/ 10 h 28"/>
                  <a:gd name="T6" fmla="*/ 21 w 36"/>
                  <a:gd name="T7" fmla="*/ 14 h 28"/>
                  <a:gd name="T8" fmla="*/ 14 w 36"/>
                  <a:gd name="T9" fmla="*/ 17 h 28"/>
                  <a:gd name="T10" fmla="*/ 7 w 36"/>
                  <a:gd name="T11" fmla="*/ 16 h 28"/>
                  <a:gd name="T12" fmla="*/ 0 w 36"/>
                  <a:gd name="T13" fmla="*/ 25 h 28"/>
                  <a:gd name="T14" fmla="*/ 14 w 36"/>
                  <a:gd name="T15" fmla="*/ 28 h 28"/>
                  <a:gd name="T16" fmla="*/ 28 w 36"/>
                  <a:gd name="T17" fmla="*/ 23 h 28"/>
                  <a:gd name="T18" fmla="*/ 36 w 36"/>
                  <a:gd name="T19" fmla="*/ 10 h 28"/>
                  <a:gd name="T20" fmla="*/ 30 w 36"/>
                  <a:gd name="T21" fmla="*/ 0 h 28"/>
                  <a:gd name="T22" fmla="*/ 31 w 36"/>
                  <a:gd name="T23" fmla="*/ 0 h 28"/>
                  <a:gd name="T24" fmla="*/ 23 w 36"/>
                  <a:gd name="T25"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23" y="9"/>
                    </a:moveTo>
                    <a:lnTo>
                      <a:pt x="25" y="9"/>
                    </a:lnTo>
                    <a:lnTo>
                      <a:pt x="23" y="10"/>
                    </a:lnTo>
                    <a:lnTo>
                      <a:pt x="21" y="14"/>
                    </a:lnTo>
                    <a:lnTo>
                      <a:pt x="14" y="17"/>
                    </a:lnTo>
                    <a:lnTo>
                      <a:pt x="7" y="16"/>
                    </a:lnTo>
                    <a:lnTo>
                      <a:pt x="0" y="25"/>
                    </a:lnTo>
                    <a:lnTo>
                      <a:pt x="14" y="28"/>
                    </a:lnTo>
                    <a:lnTo>
                      <a:pt x="28" y="23"/>
                    </a:lnTo>
                    <a:lnTo>
                      <a:pt x="36" y="10"/>
                    </a:lnTo>
                    <a:lnTo>
                      <a:pt x="30" y="0"/>
                    </a:lnTo>
                    <a:lnTo>
                      <a:pt x="31" y="0"/>
                    </a:lnTo>
                    <a:lnTo>
                      <a:pt x="2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66" name="Freeform 50"/>
              <p:cNvSpPr>
                <a:spLocks/>
              </p:cNvSpPr>
              <p:nvPr/>
            </p:nvSpPr>
            <p:spPr bwMode="auto">
              <a:xfrm>
                <a:off x="5006" y="2784"/>
                <a:ext cx="9" cy="20"/>
              </a:xfrm>
              <a:custGeom>
                <a:avLst/>
                <a:gdLst>
                  <a:gd name="T0" fmla="*/ 13 w 29"/>
                  <a:gd name="T1" fmla="*/ 0 h 38"/>
                  <a:gd name="T2" fmla="*/ 0 w 29"/>
                  <a:gd name="T3" fmla="*/ 0 h 38"/>
                  <a:gd name="T4" fmla="*/ 2 w 29"/>
                  <a:gd name="T5" fmla="*/ 12 h 38"/>
                  <a:gd name="T6" fmla="*/ 7 w 29"/>
                  <a:gd name="T7" fmla="*/ 22 h 38"/>
                  <a:gd name="T8" fmla="*/ 12 w 29"/>
                  <a:gd name="T9" fmla="*/ 31 h 38"/>
                  <a:gd name="T10" fmla="*/ 21 w 29"/>
                  <a:gd name="T11" fmla="*/ 38 h 38"/>
                  <a:gd name="T12" fmla="*/ 29 w 29"/>
                  <a:gd name="T13" fmla="*/ 29 h 38"/>
                  <a:gd name="T14" fmla="*/ 23 w 29"/>
                  <a:gd name="T15" fmla="*/ 25 h 38"/>
                  <a:gd name="T16" fmla="*/ 17 w 29"/>
                  <a:gd name="T17" fmla="*/ 18 h 38"/>
                  <a:gd name="T18" fmla="*/ 15 w 29"/>
                  <a:gd name="T19" fmla="*/ 10 h 38"/>
                  <a:gd name="T20" fmla="*/ 13 w 29"/>
                  <a:gd name="T21" fmla="*/ 0 h 38"/>
                  <a:gd name="T22" fmla="*/ 0 w 29"/>
                  <a:gd name="T23" fmla="*/ 0 h 38"/>
                  <a:gd name="T24" fmla="*/ 13 w 29"/>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8">
                    <a:moveTo>
                      <a:pt x="13" y="0"/>
                    </a:moveTo>
                    <a:lnTo>
                      <a:pt x="0" y="0"/>
                    </a:lnTo>
                    <a:lnTo>
                      <a:pt x="2" y="12"/>
                    </a:lnTo>
                    <a:lnTo>
                      <a:pt x="7" y="22"/>
                    </a:lnTo>
                    <a:lnTo>
                      <a:pt x="12" y="31"/>
                    </a:lnTo>
                    <a:lnTo>
                      <a:pt x="21" y="38"/>
                    </a:lnTo>
                    <a:lnTo>
                      <a:pt x="29" y="29"/>
                    </a:lnTo>
                    <a:lnTo>
                      <a:pt x="23" y="25"/>
                    </a:lnTo>
                    <a:lnTo>
                      <a:pt x="17" y="18"/>
                    </a:lnTo>
                    <a:lnTo>
                      <a:pt x="15" y="10"/>
                    </a:lnTo>
                    <a:lnTo>
                      <a:pt x="13" y="0"/>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67" name="Freeform 51"/>
              <p:cNvSpPr>
                <a:spLocks/>
              </p:cNvSpPr>
              <p:nvPr/>
            </p:nvSpPr>
            <p:spPr bwMode="auto">
              <a:xfrm>
                <a:off x="5006" y="2784"/>
                <a:ext cx="10" cy="20"/>
              </a:xfrm>
              <a:custGeom>
                <a:avLst/>
                <a:gdLst>
                  <a:gd name="T0" fmla="*/ 30 w 30"/>
                  <a:gd name="T1" fmla="*/ 28 h 39"/>
                  <a:gd name="T2" fmla="*/ 30 w 30"/>
                  <a:gd name="T3" fmla="*/ 28 h 39"/>
                  <a:gd name="T4" fmla="*/ 24 w 30"/>
                  <a:gd name="T5" fmla="*/ 26 h 39"/>
                  <a:gd name="T6" fmla="*/ 17 w 30"/>
                  <a:gd name="T7" fmla="*/ 20 h 39"/>
                  <a:gd name="T8" fmla="*/ 15 w 30"/>
                  <a:gd name="T9" fmla="*/ 11 h 39"/>
                  <a:gd name="T10" fmla="*/ 13 w 30"/>
                  <a:gd name="T11" fmla="*/ 0 h 39"/>
                  <a:gd name="T12" fmla="*/ 0 w 30"/>
                  <a:gd name="T13" fmla="*/ 0 h 39"/>
                  <a:gd name="T14" fmla="*/ 2 w 30"/>
                  <a:gd name="T15" fmla="*/ 13 h 39"/>
                  <a:gd name="T16" fmla="*/ 7 w 30"/>
                  <a:gd name="T17" fmla="*/ 25 h 39"/>
                  <a:gd name="T18" fmla="*/ 16 w 30"/>
                  <a:gd name="T19" fmla="*/ 35 h 39"/>
                  <a:gd name="T20" fmla="*/ 30 w 30"/>
                  <a:gd name="T21" fmla="*/ 39 h 39"/>
                  <a:gd name="T22" fmla="*/ 30 w 30"/>
                  <a:gd name="T23" fmla="*/ 39 h 39"/>
                  <a:gd name="T24" fmla="*/ 30 w 30"/>
                  <a:gd name="T25"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9">
                    <a:moveTo>
                      <a:pt x="30" y="28"/>
                    </a:moveTo>
                    <a:lnTo>
                      <a:pt x="30" y="28"/>
                    </a:lnTo>
                    <a:lnTo>
                      <a:pt x="24" y="26"/>
                    </a:lnTo>
                    <a:lnTo>
                      <a:pt x="17" y="20"/>
                    </a:lnTo>
                    <a:lnTo>
                      <a:pt x="15" y="11"/>
                    </a:lnTo>
                    <a:lnTo>
                      <a:pt x="13" y="0"/>
                    </a:lnTo>
                    <a:lnTo>
                      <a:pt x="0" y="0"/>
                    </a:lnTo>
                    <a:lnTo>
                      <a:pt x="2" y="13"/>
                    </a:lnTo>
                    <a:lnTo>
                      <a:pt x="7" y="25"/>
                    </a:lnTo>
                    <a:lnTo>
                      <a:pt x="16" y="35"/>
                    </a:lnTo>
                    <a:lnTo>
                      <a:pt x="30" y="39"/>
                    </a:lnTo>
                    <a:lnTo>
                      <a:pt x="30" y="39"/>
                    </a:lnTo>
                    <a:lnTo>
                      <a:pt x="3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68" name="Freeform 52"/>
              <p:cNvSpPr>
                <a:spLocks/>
              </p:cNvSpPr>
              <p:nvPr/>
            </p:nvSpPr>
            <p:spPr bwMode="auto">
              <a:xfrm>
                <a:off x="5016" y="2796"/>
                <a:ext cx="8" cy="8"/>
              </a:xfrm>
              <a:custGeom>
                <a:avLst/>
                <a:gdLst>
                  <a:gd name="T0" fmla="*/ 14 w 24"/>
                  <a:gd name="T1" fmla="*/ 0 h 16"/>
                  <a:gd name="T2" fmla="*/ 14 w 24"/>
                  <a:gd name="T3" fmla="*/ 0 h 16"/>
                  <a:gd name="T4" fmla="*/ 11 w 24"/>
                  <a:gd name="T5" fmla="*/ 4 h 16"/>
                  <a:gd name="T6" fmla="*/ 10 w 24"/>
                  <a:gd name="T7" fmla="*/ 5 h 16"/>
                  <a:gd name="T8" fmla="*/ 8 w 24"/>
                  <a:gd name="T9" fmla="*/ 5 h 16"/>
                  <a:gd name="T10" fmla="*/ 0 w 24"/>
                  <a:gd name="T11" fmla="*/ 5 h 16"/>
                  <a:gd name="T12" fmla="*/ 0 w 24"/>
                  <a:gd name="T13" fmla="*/ 16 h 16"/>
                  <a:gd name="T14" fmla="*/ 8 w 24"/>
                  <a:gd name="T15" fmla="*/ 16 h 16"/>
                  <a:gd name="T16" fmla="*/ 15 w 24"/>
                  <a:gd name="T17" fmla="*/ 14 h 16"/>
                  <a:gd name="T18" fmla="*/ 21 w 24"/>
                  <a:gd name="T19" fmla="*/ 11 h 16"/>
                  <a:gd name="T20" fmla="*/ 24 w 24"/>
                  <a:gd name="T21" fmla="*/ 5 h 16"/>
                  <a:gd name="T22" fmla="*/ 24 w 24"/>
                  <a:gd name="T23" fmla="*/ 5 h 16"/>
                  <a:gd name="T24" fmla="*/ 14 w 24"/>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6">
                    <a:moveTo>
                      <a:pt x="14" y="0"/>
                    </a:moveTo>
                    <a:lnTo>
                      <a:pt x="14" y="0"/>
                    </a:lnTo>
                    <a:lnTo>
                      <a:pt x="11" y="4"/>
                    </a:lnTo>
                    <a:lnTo>
                      <a:pt x="10" y="5"/>
                    </a:lnTo>
                    <a:lnTo>
                      <a:pt x="8" y="5"/>
                    </a:lnTo>
                    <a:lnTo>
                      <a:pt x="0" y="5"/>
                    </a:lnTo>
                    <a:lnTo>
                      <a:pt x="0" y="16"/>
                    </a:lnTo>
                    <a:lnTo>
                      <a:pt x="8" y="16"/>
                    </a:lnTo>
                    <a:lnTo>
                      <a:pt x="15" y="14"/>
                    </a:lnTo>
                    <a:lnTo>
                      <a:pt x="21" y="11"/>
                    </a:lnTo>
                    <a:lnTo>
                      <a:pt x="24" y="5"/>
                    </a:lnTo>
                    <a:lnTo>
                      <a:pt x="24"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69" name="Freeform 53"/>
              <p:cNvSpPr>
                <a:spLocks/>
              </p:cNvSpPr>
              <p:nvPr/>
            </p:nvSpPr>
            <p:spPr bwMode="auto">
              <a:xfrm>
                <a:off x="5009" y="2761"/>
                <a:ext cx="16" cy="37"/>
              </a:xfrm>
              <a:custGeom>
                <a:avLst/>
                <a:gdLst>
                  <a:gd name="T0" fmla="*/ 20 w 48"/>
                  <a:gd name="T1" fmla="*/ 38 h 74"/>
                  <a:gd name="T2" fmla="*/ 8 w 48"/>
                  <a:gd name="T3" fmla="*/ 41 h 74"/>
                  <a:gd name="T4" fmla="*/ 17 w 48"/>
                  <a:gd name="T5" fmla="*/ 57 h 74"/>
                  <a:gd name="T6" fmla="*/ 31 w 48"/>
                  <a:gd name="T7" fmla="*/ 64 h 74"/>
                  <a:gd name="T8" fmla="*/ 35 w 48"/>
                  <a:gd name="T9" fmla="*/ 66 h 74"/>
                  <a:gd name="T10" fmla="*/ 35 w 48"/>
                  <a:gd name="T11" fmla="*/ 69 h 74"/>
                  <a:gd name="T12" fmla="*/ 45 w 48"/>
                  <a:gd name="T13" fmla="*/ 74 h 74"/>
                  <a:gd name="T14" fmla="*/ 48 w 48"/>
                  <a:gd name="T15" fmla="*/ 62 h 74"/>
                  <a:gd name="T16" fmla="*/ 36 w 48"/>
                  <a:gd name="T17" fmla="*/ 55 h 74"/>
                  <a:gd name="T18" fmla="*/ 28 w 48"/>
                  <a:gd name="T19" fmla="*/ 50 h 74"/>
                  <a:gd name="T20" fmla="*/ 21 w 48"/>
                  <a:gd name="T21" fmla="*/ 39 h 74"/>
                  <a:gd name="T22" fmla="*/ 10 w 48"/>
                  <a:gd name="T23" fmla="*/ 42 h 74"/>
                  <a:gd name="T24" fmla="*/ 20 w 48"/>
                  <a:gd name="T25" fmla="*/ 38 h 74"/>
                  <a:gd name="T26" fmla="*/ 0 w 48"/>
                  <a:gd name="T27" fmla="*/ 0 h 74"/>
                  <a:gd name="T28" fmla="*/ 8 w 48"/>
                  <a:gd name="T29" fmla="*/ 41 h 74"/>
                  <a:gd name="T30" fmla="*/ 20 w 48"/>
                  <a:gd name="T31"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74">
                    <a:moveTo>
                      <a:pt x="20" y="38"/>
                    </a:moveTo>
                    <a:lnTo>
                      <a:pt x="8" y="41"/>
                    </a:lnTo>
                    <a:lnTo>
                      <a:pt x="17" y="57"/>
                    </a:lnTo>
                    <a:lnTo>
                      <a:pt x="31" y="64"/>
                    </a:lnTo>
                    <a:lnTo>
                      <a:pt x="35" y="66"/>
                    </a:lnTo>
                    <a:lnTo>
                      <a:pt x="35" y="69"/>
                    </a:lnTo>
                    <a:lnTo>
                      <a:pt x="45" y="74"/>
                    </a:lnTo>
                    <a:lnTo>
                      <a:pt x="48" y="62"/>
                    </a:lnTo>
                    <a:lnTo>
                      <a:pt x="36" y="55"/>
                    </a:lnTo>
                    <a:lnTo>
                      <a:pt x="28" y="50"/>
                    </a:lnTo>
                    <a:lnTo>
                      <a:pt x="21" y="39"/>
                    </a:lnTo>
                    <a:lnTo>
                      <a:pt x="10" y="42"/>
                    </a:lnTo>
                    <a:lnTo>
                      <a:pt x="20" y="38"/>
                    </a:lnTo>
                    <a:lnTo>
                      <a:pt x="0" y="0"/>
                    </a:lnTo>
                    <a:lnTo>
                      <a:pt x="8" y="41"/>
                    </a:lnTo>
                    <a:lnTo>
                      <a:pt x="2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70" name="Freeform 54"/>
              <p:cNvSpPr>
                <a:spLocks/>
              </p:cNvSpPr>
              <p:nvPr/>
            </p:nvSpPr>
            <p:spPr bwMode="auto">
              <a:xfrm>
                <a:off x="5012" y="2776"/>
                <a:ext cx="22" cy="17"/>
              </a:xfrm>
              <a:custGeom>
                <a:avLst/>
                <a:gdLst>
                  <a:gd name="T0" fmla="*/ 52 w 65"/>
                  <a:gd name="T1" fmla="*/ 0 h 34"/>
                  <a:gd name="T2" fmla="*/ 52 w 65"/>
                  <a:gd name="T3" fmla="*/ 0 h 34"/>
                  <a:gd name="T4" fmla="*/ 51 w 65"/>
                  <a:gd name="T5" fmla="*/ 3 h 34"/>
                  <a:gd name="T6" fmla="*/ 47 w 65"/>
                  <a:gd name="T7" fmla="*/ 10 h 34"/>
                  <a:gd name="T8" fmla="*/ 42 w 65"/>
                  <a:gd name="T9" fmla="*/ 16 h 34"/>
                  <a:gd name="T10" fmla="*/ 35 w 65"/>
                  <a:gd name="T11" fmla="*/ 20 h 34"/>
                  <a:gd name="T12" fmla="*/ 31 w 65"/>
                  <a:gd name="T13" fmla="*/ 23 h 34"/>
                  <a:gd name="T14" fmla="*/ 25 w 65"/>
                  <a:gd name="T15" fmla="*/ 23 h 34"/>
                  <a:gd name="T16" fmla="*/ 19 w 65"/>
                  <a:gd name="T17" fmla="*/ 18 h 34"/>
                  <a:gd name="T18" fmla="*/ 10 w 65"/>
                  <a:gd name="T19" fmla="*/ 8 h 34"/>
                  <a:gd name="T20" fmla="*/ 0 w 65"/>
                  <a:gd name="T21" fmla="*/ 12 h 34"/>
                  <a:gd name="T22" fmla="*/ 9 w 65"/>
                  <a:gd name="T23" fmla="*/ 25 h 34"/>
                  <a:gd name="T24" fmla="*/ 19 w 65"/>
                  <a:gd name="T25" fmla="*/ 32 h 34"/>
                  <a:gd name="T26" fmla="*/ 31 w 65"/>
                  <a:gd name="T27" fmla="*/ 34 h 34"/>
                  <a:gd name="T28" fmla="*/ 43 w 65"/>
                  <a:gd name="T29" fmla="*/ 29 h 34"/>
                  <a:gd name="T30" fmla="*/ 52 w 65"/>
                  <a:gd name="T31" fmla="*/ 23 h 34"/>
                  <a:gd name="T32" fmla="*/ 57 w 65"/>
                  <a:gd name="T33" fmla="*/ 15 h 34"/>
                  <a:gd name="T34" fmla="*/ 61 w 65"/>
                  <a:gd name="T35" fmla="*/ 8 h 34"/>
                  <a:gd name="T36" fmla="*/ 65 w 65"/>
                  <a:gd name="T37" fmla="*/ 2 h 34"/>
                  <a:gd name="T38" fmla="*/ 65 w 65"/>
                  <a:gd name="T39" fmla="*/ 2 h 34"/>
                  <a:gd name="T40" fmla="*/ 52 w 65"/>
                  <a:gd name="T4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34">
                    <a:moveTo>
                      <a:pt x="52" y="0"/>
                    </a:moveTo>
                    <a:lnTo>
                      <a:pt x="52" y="0"/>
                    </a:lnTo>
                    <a:lnTo>
                      <a:pt x="51" y="3"/>
                    </a:lnTo>
                    <a:lnTo>
                      <a:pt x="47" y="10"/>
                    </a:lnTo>
                    <a:lnTo>
                      <a:pt x="42" y="16"/>
                    </a:lnTo>
                    <a:lnTo>
                      <a:pt x="35" y="20"/>
                    </a:lnTo>
                    <a:lnTo>
                      <a:pt x="31" y="23"/>
                    </a:lnTo>
                    <a:lnTo>
                      <a:pt x="25" y="23"/>
                    </a:lnTo>
                    <a:lnTo>
                      <a:pt x="19" y="18"/>
                    </a:lnTo>
                    <a:lnTo>
                      <a:pt x="10" y="8"/>
                    </a:lnTo>
                    <a:lnTo>
                      <a:pt x="0" y="12"/>
                    </a:lnTo>
                    <a:lnTo>
                      <a:pt x="9" y="25"/>
                    </a:lnTo>
                    <a:lnTo>
                      <a:pt x="19" y="32"/>
                    </a:lnTo>
                    <a:lnTo>
                      <a:pt x="31" y="34"/>
                    </a:lnTo>
                    <a:lnTo>
                      <a:pt x="43" y="29"/>
                    </a:lnTo>
                    <a:lnTo>
                      <a:pt x="52" y="23"/>
                    </a:lnTo>
                    <a:lnTo>
                      <a:pt x="57" y="15"/>
                    </a:lnTo>
                    <a:lnTo>
                      <a:pt x="61" y="8"/>
                    </a:lnTo>
                    <a:lnTo>
                      <a:pt x="65" y="2"/>
                    </a:lnTo>
                    <a:lnTo>
                      <a:pt x="65" y="2"/>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71" name="Freeform 55"/>
              <p:cNvSpPr>
                <a:spLocks/>
              </p:cNvSpPr>
              <p:nvPr/>
            </p:nvSpPr>
            <p:spPr bwMode="auto">
              <a:xfrm>
                <a:off x="5009" y="2641"/>
                <a:ext cx="27" cy="137"/>
              </a:xfrm>
              <a:custGeom>
                <a:avLst/>
                <a:gdLst>
                  <a:gd name="T0" fmla="*/ 0 w 80"/>
                  <a:gd name="T1" fmla="*/ 2 h 274"/>
                  <a:gd name="T2" fmla="*/ 0 w 80"/>
                  <a:gd name="T3" fmla="*/ 2 h 274"/>
                  <a:gd name="T4" fmla="*/ 15 w 80"/>
                  <a:gd name="T5" fmla="*/ 36 h 274"/>
                  <a:gd name="T6" fmla="*/ 30 w 80"/>
                  <a:gd name="T7" fmla="*/ 70 h 274"/>
                  <a:gd name="T8" fmla="*/ 43 w 80"/>
                  <a:gd name="T9" fmla="*/ 103 h 274"/>
                  <a:gd name="T10" fmla="*/ 55 w 80"/>
                  <a:gd name="T11" fmla="*/ 136 h 274"/>
                  <a:gd name="T12" fmla="*/ 63 w 80"/>
                  <a:gd name="T13" fmla="*/ 168 h 274"/>
                  <a:gd name="T14" fmla="*/ 67 w 80"/>
                  <a:gd name="T15" fmla="*/ 202 h 274"/>
                  <a:gd name="T16" fmla="*/ 67 w 80"/>
                  <a:gd name="T17" fmla="*/ 237 h 274"/>
                  <a:gd name="T18" fmla="*/ 60 w 80"/>
                  <a:gd name="T19" fmla="*/ 272 h 274"/>
                  <a:gd name="T20" fmla="*/ 73 w 80"/>
                  <a:gd name="T21" fmla="*/ 274 h 274"/>
                  <a:gd name="T22" fmla="*/ 80 w 80"/>
                  <a:gd name="T23" fmla="*/ 237 h 274"/>
                  <a:gd name="T24" fmla="*/ 80 w 80"/>
                  <a:gd name="T25" fmla="*/ 202 h 274"/>
                  <a:gd name="T26" fmla="*/ 76 w 80"/>
                  <a:gd name="T27" fmla="*/ 168 h 274"/>
                  <a:gd name="T28" fmla="*/ 68 w 80"/>
                  <a:gd name="T29" fmla="*/ 133 h 274"/>
                  <a:gd name="T30" fmla="*/ 56 w 80"/>
                  <a:gd name="T31" fmla="*/ 101 h 274"/>
                  <a:gd name="T32" fmla="*/ 43 w 80"/>
                  <a:gd name="T33" fmla="*/ 68 h 274"/>
                  <a:gd name="T34" fmla="*/ 29 w 80"/>
                  <a:gd name="T35" fmla="*/ 34 h 274"/>
                  <a:gd name="T36" fmla="*/ 13 w 80"/>
                  <a:gd name="T37" fmla="*/ 0 h 274"/>
                  <a:gd name="T38" fmla="*/ 13 w 80"/>
                  <a:gd name="T39" fmla="*/ 0 h 274"/>
                  <a:gd name="T40" fmla="*/ 0 w 80"/>
                  <a:gd name="T41" fmla="*/ 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274">
                    <a:moveTo>
                      <a:pt x="0" y="2"/>
                    </a:moveTo>
                    <a:lnTo>
                      <a:pt x="0" y="2"/>
                    </a:lnTo>
                    <a:lnTo>
                      <a:pt x="15" y="36"/>
                    </a:lnTo>
                    <a:lnTo>
                      <a:pt x="30" y="70"/>
                    </a:lnTo>
                    <a:lnTo>
                      <a:pt x="43" y="103"/>
                    </a:lnTo>
                    <a:lnTo>
                      <a:pt x="55" y="136"/>
                    </a:lnTo>
                    <a:lnTo>
                      <a:pt x="63" y="168"/>
                    </a:lnTo>
                    <a:lnTo>
                      <a:pt x="67" y="202"/>
                    </a:lnTo>
                    <a:lnTo>
                      <a:pt x="67" y="237"/>
                    </a:lnTo>
                    <a:lnTo>
                      <a:pt x="60" y="272"/>
                    </a:lnTo>
                    <a:lnTo>
                      <a:pt x="73" y="274"/>
                    </a:lnTo>
                    <a:lnTo>
                      <a:pt x="80" y="237"/>
                    </a:lnTo>
                    <a:lnTo>
                      <a:pt x="80" y="202"/>
                    </a:lnTo>
                    <a:lnTo>
                      <a:pt x="76" y="168"/>
                    </a:lnTo>
                    <a:lnTo>
                      <a:pt x="68" y="133"/>
                    </a:lnTo>
                    <a:lnTo>
                      <a:pt x="56" y="101"/>
                    </a:lnTo>
                    <a:lnTo>
                      <a:pt x="43" y="68"/>
                    </a:lnTo>
                    <a:lnTo>
                      <a:pt x="29" y="34"/>
                    </a:lnTo>
                    <a:lnTo>
                      <a:pt x="13" y="0"/>
                    </a:lnTo>
                    <a:lnTo>
                      <a:pt x="1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72" name="Freeform 56"/>
              <p:cNvSpPr>
                <a:spLocks/>
              </p:cNvSpPr>
              <p:nvPr/>
            </p:nvSpPr>
            <p:spPr bwMode="auto">
              <a:xfrm>
                <a:off x="4964" y="2473"/>
                <a:ext cx="34" cy="127"/>
              </a:xfrm>
              <a:custGeom>
                <a:avLst/>
                <a:gdLst>
                  <a:gd name="T0" fmla="*/ 0 w 102"/>
                  <a:gd name="T1" fmla="*/ 0 h 255"/>
                  <a:gd name="T2" fmla="*/ 4 w 102"/>
                  <a:gd name="T3" fmla="*/ 35 h 255"/>
                  <a:gd name="T4" fmla="*/ 11 w 102"/>
                  <a:gd name="T5" fmla="*/ 69 h 255"/>
                  <a:gd name="T6" fmla="*/ 19 w 102"/>
                  <a:gd name="T7" fmla="*/ 102 h 255"/>
                  <a:gd name="T8" fmla="*/ 31 w 102"/>
                  <a:gd name="T9" fmla="*/ 133 h 255"/>
                  <a:gd name="T10" fmla="*/ 45 w 102"/>
                  <a:gd name="T11" fmla="*/ 165 h 255"/>
                  <a:gd name="T12" fmla="*/ 61 w 102"/>
                  <a:gd name="T13" fmla="*/ 195 h 255"/>
                  <a:gd name="T14" fmla="*/ 81 w 102"/>
                  <a:gd name="T15" fmla="*/ 226 h 255"/>
                  <a:gd name="T16" fmla="*/ 102 w 102"/>
                  <a:gd name="T17" fmla="*/ 255 h 255"/>
                  <a:gd name="T18" fmla="*/ 0 w 102"/>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55">
                    <a:moveTo>
                      <a:pt x="0" y="0"/>
                    </a:moveTo>
                    <a:lnTo>
                      <a:pt x="4" y="35"/>
                    </a:lnTo>
                    <a:lnTo>
                      <a:pt x="11" y="69"/>
                    </a:lnTo>
                    <a:lnTo>
                      <a:pt x="19" y="102"/>
                    </a:lnTo>
                    <a:lnTo>
                      <a:pt x="31" y="133"/>
                    </a:lnTo>
                    <a:lnTo>
                      <a:pt x="45" y="165"/>
                    </a:lnTo>
                    <a:lnTo>
                      <a:pt x="61" y="195"/>
                    </a:lnTo>
                    <a:lnTo>
                      <a:pt x="81" y="226"/>
                    </a:lnTo>
                    <a:lnTo>
                      <a:pt x="102" y="255"/>
                    </a:lnTo>
                    <a:lnTo>
                      <a:pt x="0"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73" name="Freeform 57"/>
              <p:cNvSpPr>
                <a:spLocks/>
              </p:cNvSpPr>
              <p:nvPr/>
            </p:nvSpPr>
            <p:spPr bwMode="auto">
              <a:xfrm>
                <a:off x="4962" y="2473"/>
                <a:ext cx="38" cy="129"/>
              </a:xfrm>
              <a:custGeom>
                <a:avLst/>
                <a:gdLst>
                  <a:gd name="T0" fmla="*/ 113 w 113"/>
                  <a:gd name="T1" fmla="*/ 252 h 258"/>
                  <a:gd name="T2" fmla="*/ 92 w 113"/>
                  <a:gd name="T3" fmla="*/ 223 h 258"/>
                  <a:gd name="T4" fmla="*/ 72 w 113"/>
                  <a:gd name="T5" fmla="*/ 193 h 258"/>
                  <a:gd name="T6" fmla="*/ 58 w 113"/>
                  <a:gd name="T7" fmla="*/ 163 h 258"/>
                  <a:gd name="T8" fmla="*/ 43 w 113"/>
                  <a:gd name="T9" fmla="*/ 132 h 258"/>
                  <a:gd name="T10" fmla="*/ 31 w 113"/>
                  <a:gd name="T11" fmla="*/ 101 h 258"/>
                  <a:gd name="T12" fmla="*/ 23 w 113"/>
                  <a:gd name="T13" fmla="*/ 69 h 258"/>
                  <a:gd name="T14" fmla="*/ 17 w 113"/>
                  <a:gd name="T15" fmla="*/ 35 h 258"/>
                  <a:gd name="T16" fmla="*/ 13 w 113"/>
                  <a:gd name="T17" fmla="*/ 0 h 258"/>
                  <a:gd name="T18" fmla="*/ 0 w 113"/>
                  <a:gd name="T19" fmla="*/ 0 h 258"/>
                  <a:gd name="T20" fmla="*/ 4 w 113"/>
                  <a:gd name="T21" fmla="*/ 35 h 258"/>
                  <a:gd name="T22" fmla="*/ 10 w 113"/>
                  <a:gd name="T23" fmla="*/ 69 h 258"/>
                  <a:gd name="T24" fmla="*/ 18 w 113"/>
                  <a:gd name="T25" fmla="*/ 103 h 258"/>
                  <a:gd name="T26" fmla="*/ 30 w 113"/>
                  <a:gd name="T27" fmla="*/ 134 h 258"/>
                  <a:gd name="T28" fmla="*/ 44 w 113"/>
                  <a:gd name="T29" fmla="*/ 167 h 258"/>
                  <a:gd name="T30" fmla="*/ 62 w 113"/>
                  <a:gd name="T31" fmla="*/ 198 h 258"/>
                  <a:gd name="T32" fmla="*/ 81 w 113"/>
                  <a:gd name="T33" fmla="*/ 228 h 258"/>
                  <a:gd name="T34" fmla="*/ 102 w 113"/>
                  <a:gd name="T35" fmla="*/ 258 h 258"/>
                  <a:gd name="T36" fmla="*/ 113 w 113"/>
                  <a:gd name="T37" fmla="*/ 25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258">
                    <a:moveTo>
                      <a:pt x="113" y="252"/>
                    </a:moveTo>
                    <a:lnTo>
                      <a:pt x="92" y="223"/>
                    </a:lnTo>
                    <a:lnTo>
                      <a:pt x="72" y="193"/>
                    </a:lnTo>
                    <a:lnTo>
                      <a:pt x="58" y="163"/>
                    </a:lnTo>
                    <a:lnTo>
                      <a:pt x="43" y="132"/>
                    </a:lnTo>
                    <a:lnTo>
                      <a:pt x="31" y="101"/>
                    </a:lnTo>
                    <a:lnTo>
                      <a:pt x="23" y="69"/>
                    </a:lnTo>
                    <a:lnTo>
                      <a:pt x="17" y="35"/>
                    </a:lnTo>
                    <a:lnTo>
                      <a:pt x="13" y="0"/>
                    </a:lnTo>
                    <a:lnTo>
                      <a:pt x="0" y="0"/>
                    </a:lnTo>
                    <a:lnTo>
                      <a:pt x="4" y="35"/>
                    </a:lnTo>
                    <a:lnTo>
                      <a:pt x="10" y="69"/>
                    </a:lnTo>
                    <a:lnTo>
                      <a:pt x="18" y="103"/>
                    </a:lnTo>
                    <a:lnTo>
                      <a:pt x="30" y="134"/>
                    </a:lnTo>
                    <a:lnTo>
                      <a:pt x="44" y="167"/>
                    </a:lnTo>
                    <a:lnTo>
                      <a:pt x="62" y="198"/>
                    </a:lnTo>
                    <a:lnTo>
                      <a:pt x="81" y="228"/>
                    </a:lnTo>
                    <a:lnTo>
                      <a:pt x="102" y="258"/>
                    </a:lnTo>
                    <a:lnTo>
                      <a:pt x="113" y="2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74" name="Freeform 58"/>
              <p:cNvSpPr>
                <a:spLocks/>
              </p:cNvSpPr>
              <p:nvPr/>
            </p:nvSpPr>
            <p:spPr bwMode="auto">
              <a:xfrm>
                <a:off x="5021" y="2775"/>
                <a:ext cx="6" cy="12"/>
              </a:xfrm>
              <a:custGeom>
                <a:avLst/>
                <a:gdLst>
                  <a:gd name="T0" fmla="*/ 0 w 20"/>
                  <a:gd name="T1" fmla="*/ 0 h 23"/>
                  <a:gd name="T2" fmla="*/ 0 w 20"/>
                  <a:gd name="T3" fmla="*/ 3 h 23"/>
                  <a:gd name="T4" fmla="*/ 1 w 20"/>
                  <a:gd name="T5" fmla="*/ 12 h 23"/>
                  <a:gd name="T6" fmla="*/ 6 w 20"/>
                  <a:gd name="T7" fmla="*/ 20 h 23"/>
                  <a:gd name="T8" fmla="*/ 20 w 20"/>
                  <a:gd name="T9" fmla="*/ 23 h 23"/>
                  <a:gd name="T10" fmla="*/ 0 w 20"/>
                  <a:gd name="T11" fmla="*/ 0 h 23"/>
                </a:gdLst>
                <a:ahLst/>
                <a:cxnLst>
                  <a:cxn ang="0">
                    <a:pos x="T0" y="T1"/>
                  </a:cxn>
                  <a:cxn ang="0">
                    <a:pos x="T2" y="T3"/>
                  </a:cxn>
                  <a:cxn ang="0">
                    <a:pos x="T4" y="T5"/>
                  </a:cxn>
                  <a:cxn ang="0">
                    <a:pos x="T6" y="T7"/>
                  </a:cxn>
                  <a:cxn ang="0">
                    <a:pos x="T8" y="T9"/>
                  </a:cxn>
                  <a:cxn ang="0">
                    <a:pos x="T10" y="T11"/>
                  </a:cxn>
                </a:cxnLst>
                <a:rect l="0" t="0" r="r" b="b"/>
                <a:pathLst>
                  <a:path w="20" h="23">
                    <a:moveTo>
                      <a:pt x="0" y="0"/>
                    </a:moveTo>
                    <a:lnTo>
                      <a:pt x="0" y="3"/>
                    </a:lnTo>
                    <a:lnTo>
                      <a:pt x="1" y="12"/>
                    </a:lnTo>
                    <a:lnTo>
                      <a:pt x="6" y="20"/>
                    </a:lnTo>
                    <a:lnTo>
                      <a:pt x="20" y="23"/>
                    </a:lnTo>
                    <a:lnTo>
                      <a:pt x="0"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75" name="Freeform 59"/>
              <p:cNvSpPr>
                <a:spLocks/>
              </p:cNvSpPr>
              <p:nvPr/>
            </p:nvSpPr>
            <p:spPr bwMode="auto">
              <a:xfrm>
                <a:off x="5018" y="2775"/>
                <a:ext cx="9" cy="14"/>
              </a:xfrm>
              <a:custGeom>
                <a:avLst/>
                <a:gdLst>
                  <a:gd name="T0" fmla="*/ 27 w 27"/>
                  <a:gd name="T1" fmla="*/ 18 h 29"/>
                  <a:gd name="T2" fmla="*/ 17 w 27"/>
                  <a:gd name="T3" fmla="*/ 15 h 29"/>
                  <a:gd name="T4" fmla="*/ 15 w 27"/>
                  <a:gd name="T5" fmla="*/ 11 h 29"/>
                  <a:gd name="T6" fmla="*/ 13 w 27"/>
                  <a:gd name="T7" fmla="*/ 3 h 29"/>
                  <a:gd name="T8" fmla="*/ 13 w 27"/>
                  <a:gd name="T9" fmla="*/ 0 h 29"/>
                  <a:gd name="T10" fmla="*/ 0 w 27"/>
                  <a:gd name="T11" fmla="*/ 0 h 29"/>
                  <a:gd name="T12" fmla="*/ 0 w 27"/>
                  <a:gd name="T13" fmla="*/ 3 h 29"/>
                  <a:gd name="T14" fmla="*/ 2 w 27"/>
                  <a:gd name="T15" fmla="*/ 13 h 29"/>
                  <a:gd name="T16" fmla="*/ 10 w 27"/>
                  <a:gd name="T17" fmla="*/ 24 h 29"/>
                  <a:gd name="T18" fmla="*/ 27 w 27"/>
                  <a:gd name="T19" fmla="*/ 29 h 29"/>
                  <a:gd name="T20" fmla="*/ 27 w 27"/>
                  <a:gd name="T21"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9">
                    <a:moveTo>
                      <a:pt x="27" y="18"/>
                    </a:moveTo>
                    <a:lnTo>
                      <a:pt x="17" y="15"/>
                    </a:lnTo>
                    <a:lnTo>
                      <a:pt x="15" y="11"/>
                    </a:lnTo>
                    <a:lnTo>
                      <a:pt x="13" y="3"/>
                    </a:lnTo>
                    <a:lnTo>
                      <a:pt x="13" y="0"/>
                    </a:lnTo>
                    <a:lnTo>
                      <a:pt x="0" y="0"/>
                    </a:lnTo>
                    <a:lnTo>
                      <a:pt x="0" y="3"/>
                    </a:lnTo>
                    <a:lnTo>
                      <a:pt x="2" y="13"/>
                    </a:lnTo>
                    <a:lnTo>
                      <a:pt x="10" y="24"/>
                    </a:lnTo>
                    <a:lnTo>
                      <a:pt x="27" y="29"/>
                    </a:lnTo>
                    <a:lnTo>
                      <a:pt x="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76" name="Freeform 60"/>
              <p:cNvSpPr>
                <a:spLocks/>
              </p:cNvSpPr>
              <p:nvPr/>
            </p:nvSpPr>
            <p:spPr bwMode="auto">
              <a:xfrm>
                <a:off x="4950" y="2177"/>
                <a:ext cx="105" cy="625"/>
              </a:xfrm>
              <a:custGeom>
                <a:avLst/>
                <a:gdLst>
                  <a:gd name="T0" fmla="*/ 180 w 314"/>
                  <a:gd name="T1" fmla="*/ 881 h 1250"/>
                  <a:gd name="T2" fmla="*/ 196 w 314"/>
                  <a:gd name="T3" fmla="*/ 801 h 1250"/>
                  <a:gd name="T4" fmla="*/ 220 w 314"/>
                  <a:gd name="T5" fmla="*/ 731 h 1250"/>
                  <a:gd name="T6" fmla="*/ 224 w 314"/>
                  <a:gd name="T7" fmla="*/ 664 h 1250"/>
                  <a:gd name="T8" fmla="*/ 212 w 314"/>
                  <a:gd name="T9" fmla="*/ 598 h 1250"/>
                  <a:gd name="T10" fmla="*/ 191 w 314"/>
                  <a:gd name="T11" fmla="*/ 531 h 1250"/>
                  <a:gd name="T12" fmla="*/ 170 w 314"/>
                  <a:gd name="T13" fmla="*/ 458 h 1250"/>
                  <a:gd name="T14" fmla="*/ 186 w 314"/>
                  <a:gd name="T15" fmla="*/ 377 h 1250"/>
                  <a:gd name="T16" fmla="*/ 230 w 314"/>
                  <a:gd name="T17" fmla="*/ 297 h 1250"/>
                  <a:gd name="T18" fmla="*/ 287 w 314"/>
                  <a:gd name="T19" fmla="*/ 220 h 1250"/>
                  <a:gd name="T20" fmla="*/ 102 w 314"/>
                  <a:gd name="T21" fmla="*/ 0 h 1250"/>
                  <a:gd name="T22" fmla="*/ 56 w 314"/>
                  <a:gd name="T23" fmla="*/ 111 h 1250"/>
                  <a:gd name="T24" fmla="*/ 19 w 314"/>
                  <a:gd name="T25" fmla="*/ 222 h 1250"/>
                  <a:gd name="T26" fmla="*/ 0 w 314"/>
                  <a:gd name="T27" fmla="*/ 335 h 1250"/>
                  <a:gd name="T28" fmla="*/ 7 w 314"/>
                  <a:gd name="T29" fmla="*/ 446 h 1250"/>
                  <a:gd name="T30" fmla="*/ 31 w 314"/>
                  <a:gd name="T31" fmla="*/ 604 h 1250"/>
                  <a:gd name="T32" fmla="*/ 45 w 314"/>
                  <a:gd name="T33" fmla="*/ 758 h 1250"/>
                  <a:gd name="T34" fmla="*/ 52 w 314"/>
                  <a:gd name="T35" fmla="*/ 911 h 1250"/>
                  <a:gd name="T36" fmla="*/ 50 w 314"/>
                  <a:gd name="T37" fmla="*/ 1065 h 1250"/>
                  <a:gd name="T38" fmla="*/ 36 w 314"/>
                  <a:gd name="T39" fmla="*/ 1146 h 1250"/>
                  <a:gd name="T40" fmla="*/ 27 w 314"/>
                  <a:gd name="T41" fmla="*/ 1232 h 1250"/>
                  <a:gd name="T42" fmla="*/ 41 w 314"/>
                  <a:gd name="T43" fmla="*/ 1250 h 1250"/>
                  <a:gd name="T44" fmla="*/ 63 w 314"/>
                  <a:gd name="T45" fmla="*/ 1243 h 1250"/>
                  <a:gd name="T46" fmla="*/ 71 w 314"/>
                  <a:gd name="T47" fmla="*/ 1222 h 1250"/>
                  <a:gd name="T48" fmla="*/ 82 w 314"/>
                  <a:gd name="T49" fmla="*/ 1199 h 1250"/>
                  <a:gd name="T50" fmla="*/ 79 w 314"/>
                  <a:gd name="T51" fmla="*/ 1224 h 1250"/>
                  <a:gd name="T52" fmla="*/ 84 w 314"/>
                  <a:gd name="T53" fmla="*/ 1246 h 1250"/>
                  <a:gd name="T54" fmla="*/ 105 w 314"/>
                  <a:gd name="T55" fmla="*/ 1247 h 1250"/>
                  <a:gd name="T56" fmla="*/ 112 w 314"/>
                  <a:gd name="T57" fmla="*/ 1235 h 1250"/>
                  <a:gd name="T58" fmla="*/ 102 w 314"/>
                  <a:gd name="T59" fmla="*/ 1220 h 1250"/>
                  <a:gd name="T60" fmla="*/ 102 w 314"/>
                  <a:gd name="T61" fmla="*/ 1199 h 1250"/>
                  <a:gd name="T62" fmla="*/ 102 w 314"/>
                  <a:gd name="T63" fmla="*/ 1222 h 1250"/>
                  <a:gd name="T64" fmla="*/ 116 w 314"/>
                  <a:gd name="T65" fmla="*/ 1236 h 1250"/>
                  <a:gd name="T66" fmla="*/ 129 w 314"/>
                  <a:gd name="T67" fmla="*/ 1236 h 1250"/>
                  <a:gd name="T68" fmla="*/ 136 w 314"/>
                  <a:gd name="T69" fmla="*/ 1231 h 1250"/>
                  <a:gd name="T70" fmla="*/ 133 w 314"/>
                  <a:gd name="T71" fmla="*/ 1218 h 1250"/>
                  <a:gd name="T72" fmla="*/ 120 w 314"/>
                  <a:gd name="T73" fmla="*/ 1196 h 1250"/>
                  <a:gd name="T74" fmla="*/ 133 w 314"/>
                  <a:gd name="T75" fmla="*/ 1216 h 1250"/>
                  <a:gd name="T76" fmla="*/ 150 w 314"/>
                  <a:gd name="T77" fmla="*/ 1216 h 1250"/>
                  <a:gd name="T78" fmla="*/ 166 w 314"/>
                  <a:gd name="T79" fmla="*/ 1207 h 1250"/>
                  <a:gd name="T80" fmla="*/ 174 w 314"/>
                  <a:gd name="T81" fmla="*/ 1197 h 1250"/>
                  <a:gd name="T82" fmla="*/ 197 w 314"/>
                  <a:gd name="T83" fmla="*/ 1128 h 1250"/>
                  <a:gd name="T84" fmla="*/ 201 w 314"/>
                  <a:gd name="T85" fmla="*/ 1060 h 1250"/>
                  <a:gd name="T86" fmla="*/ 193 w 314"/>
                  <a:gd name="T87" fmla="*/ 991 h 1250"/>
                  <a:gd name="T88" fmla="*/ 180 w 314"/>
                  <a:gd name="T89" fmla="*/ 919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4" h="1250">
                    <a:moveTo>
                      <a:pt x="180" y="919"/>
                    </a:moveTo>
                    <a:lnTo>
                      <a:pt x="180" y="881"/>
                    </a:lnTo>
                    <a:lnTo>
                      <a:pt x="187" y="840"/>
                    </a:lnTo>
                    <a:lnTo>
                      <a:pt x="196" y="801"/>
                    </a:lnTo>
                    <a:lnTo>
                      <a:pt x="209" y="763"/>
                    </a:lnTo>
                    <a:lnTo>
                      <a:pt x="220" y="731"/>
                    </a:lnTo>
                    <a:lnTo>
                      <a:pt x="224" y="698"/>
                    </a:lnTo>
                    <a:lnTo>
                      <a:pt x="224" y="664"/>
                    </a:lnTo>
                    <a:lnTo>
                      <a:pt x="220" y="632"/>
                    </a:lnTo>
                    <a:lnTo>
                      <a:pt x="212" y="598"/>
                    </a:lnTo>
                    <a:lnTo>
                      <a:pt x="203" y="564"/>
                    </a:lnTo>
                    <a:lnTo>
                      <a:pt x="191" y="531"/>
                    </a:lnTo>
                    <a:lnTo>
                      <a:pt x="179" y="499"/>
                    </a:lnTo>
                    <a:lnTo>
                      <a:pt x="170" y="458"/>
                    </a:lnTo>
                    <a:lnTo>
                      <a:pt x="174" y="418"/>
                    </a:lnTo>
                    <a:lnTo>
                      <a:pt x="186" y="377"/>
                    </a:lnTo>
                    <a:lnTo>
                      <a:pt x="205" y="336"/>
                    </a:lnTo>
                    <a:lnTo>
                      <a:pt x="230" y="297"/>
                    </a:lnTo>
                    <a:lnTo>
                      <a:pt x="259" y="259"/>
                    </a:lnTo>
                    <a:lnTo>
                      <a:pt x="287" y="220"/>
                    </a:lnTo>
                    <a:lnTo>
                      <a:pt x="314" y="183"/>
                    </a:lnTo>
                    <a:lnTo>
                      <a:pt x="102" y="0"/>
                    </a:lnTo>
                    <a:lnTo>
                      <a:pt x="78" y="54"/>
                    </a:lnTo>
                    <a:lnTo>
                      <a:pt x="56" y="111"/>
                    </a:lnTo>
                    <a:lnTo>
                      <a:pt x="36" y="166"/>
                    </a:lnTo>
                    <a:lnTo>
                      <a:pt x="19" y="222"/>
                    </a:lnTo>
                    <a:lnTo>
                      <a:pt x="7" y="280"/>
                    </a:lnTo>
                    <a:lnTo>
                      <a:pt x="0" y="335"/>
                    </a:lnTo>
                    <a:lnTo>
                      <a:pt x="0" y="392"/>
                    </a:lnTo>
                    <a:lnTo>
                      <a:pt x="7" y="446"/>
                    </a:lnTo>
                    <a:lnTo>
                      <a:pt x="20" y="525"/>
                    </a:lnTo>
                    <a:lnTo>
                      <a:pt x="31" y="604"/>
                    </a:lnTo>
                    <a:lnTo>
                      <a:pt x="40" y="681"/>
                    </a:lnTo>
                    <a:lnTo>
                      <a:pt x="45" y="758"/>
                    </a:lnTo>
                    <a:lnTo>
                      <a:pt x="49" y="835"/>
                    </a:lnTo>
                    <a:lnTo>
                      <a:pt x="52" y="911"/>
                    </a:lnTo>
                    <a:lnTo>
                      <a:pt x="52" y="988"/>
                    </a:lnTo>
                    <a:lnTo>
                      <a:pt x="50" y="1065"/>
                    </a:lnTo>
                    <a:lnTo>
                      <a:pt x="45" y="1105"/>
                    </a:lnTo>
                    <a:lnTo>
                      <a:pt x="36" y="1146"/>
                    </a:lnTo>
                    <a:lnTo>
                      <a:pt x="28" y="1189"/>
                    </a:lnTo>
                    <a:lnTo>
                      <a:pt x="27" y="1232"/>
                    </a:lnTo>
                    <a:lnTo>
                      <a:pt x="32" y="1244"/>
                    </a:lnTo>
                    <a:lnTo>
                      <a:pt x="41" y="1250"/>
                    </a:lnTo>
                    <a:lnTo>
                      <a:pt x="53" y="1249"/>
                    </a:lnTo>
                    <a:lnTo>
                      <a:pt x="63" y="1243"/>
                    </a:lnTo>
                    <a:lnTo>
                      <a:pt x="69" y="1233"/>
                    </a:lnTo>
                    <a:lnTo>
                      <a:pt x="71" y="1222"/>
                    </a:lnTo>
                    <a:lnTo>
                      <a:pt x="74" y="1210"/>
                    </a:lnTo>
                    <a:lnTo>
                      <a:pt x="82" y="1199"/>
                    </a:lnTo>
                    <a:lnTo>
                      <a:pt x="80" y="1211"/>
                    </a:lnTo>
                    <a:lnTo>
                      <a:pt x="79" y="1224"/>
                    </a:lnTo>
                    <a:lnTo>
                      <a:pt x="80" y="1236"/>
                    </a:lnTo>
                    <a:lnTo>
                      <a:pt x="84" y="1246"/>
                    </a:lnTo>
                    <a:lnTo>
                      <a:pt x="95" y="1250"/>
                    </a:lnTo>
                    <a:lnTo>
                      <a:pt x="105" y="1247"/>
                    </a:lnTo>
                    <a:lnTo>
                      <a:pt x="112" y="1241"/>
                    </a:lnTo>
                    <a:lnTo>
                      <a:pt x="112" y="1235"/>
                    </a:lnTo>
                    <a:lnTo>
                      <a:pt x="105" y="1228"/>
                    </a:lnTo>
                    <a:lnTo>
                      <a:pt x="102" y="1220"/>
                    </a:lnTo>
                    <a:lnTo>
                      <a:pt x="100" y="1210"/>
                    </a:lnTo>
                    <a:lnTo>
                      <a:pt x="102" y="1199"/>
                    </a:lnTo>
                    <a:lnTo>
                      <a:pt x="99" y="1210"/>
                    </a:lnTo>
                    <a:lnTo>
                      <a:pt x="102" y="1222"/>
                    </a:lnTo>
                    <a:lnTo>
                      <a:pt x="107" y="1231"/>
                    </a:lnTo>
                    <a:lnTo>
                      <a:pt x="116" y="1236"/>
                    </a:lnTo>
                    <a:lnTo>
                      <a:pt x="124" y="1237"/>
                    </a:lnTo>
                    <a:lnTo>
                      <a:pt x="129" y="1236"/>
                    </a:lnTo>
                    <a:lnTo>
                      <a:pt x="133" y="1234"/>
                    </a:lnTo>
                    <a:lnTo>
                      <a:pt x="136" y="1231"/>
                    </a:lnTo>
                    <a:lnTo>
                      <a:pt x="138" y="1223"/>
                    </a:lnTo>
                    <a:lnTo>
                      <a:pt x="133" y="1218"/>
                    </a:lnTo>
                    <a:lnTo>
                      <a:pt x="124" y="1210"/>
                    </a:lnTo>
                    <a:lnTo>
                      <a:pt x="120" y="1196"/>
                    </a:lnTo>
                    <a:lnTo>
                      <a:pt x="125" y="1209"/>
                    </a:lnTo>
                    <a:lnTo>
                      <a:pt x="133" y="1216"/>
                    </a:lnTo>
                    <a:lnTo>
                      <a:pt x="141" y="1218"/>
                    </a:lnTo>
                    <a:lnTo>
                      <a:pt x="150" y="1216"/>
                    </a:lnTo>
                    <a:lnTo>
                      <a:pt x="158" y="1211"/>
                    </a:lnTo>
                    <a:lnTo>
                      <a:pt x="166" y="1207"/>
                    </a:lnTo>
                    <a:lnTo>
                      <a:pt x="171" y="1201"/>
                    </a:lnTo>
                    <a:lnTo>
                      <a:pt x="174" y="1197"/>
                    </a:lnTo>
                    <a:lnTo>
                      <a:pt x="188" y="1162"/>
                    </a:lnTo>
                    <a:lnTo>
                      <a:pt x="197" y="1128"/>
                    </a:lnTo>
                    <a:lnTo>
                      <a:pt x="201" y="1094"/>
                    </a:lnTo>
                    <a:lnTo>
                      <a:pt x="201" y="1060"/>
                    </a:lnTo>
                    <a:lnTo>
                      <a:pt x="199" y="1025"/>
                    </a:lnTo>
                    <a:lnTo>
                      <a:pt x="193" y="991"/>
                    </a:lnTo>
                    <a:lnTo>
                      <a:pt x="187" y="955"/>
                    </a:lnTo>
                    <a:lnTo>
                      <a:pt x="180" y="919"/>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77" name="Freeform 61"/>
              <p:cNvSpPr>
                <a:spLocks/>
              </p:cNvSpPr>
              <p:nvPr/>
            </p:nvSpPr>
            <p:spPr bwMode="auto">
              <a:xfrm>
                <a:off x="5008" y="2558"/>
                <a:ext cx="14" cy="79"/>
              </a:xfrm>
              <a:custGeom>
                <a:avLst/>
                <a:gdLst>
                  <a:gd name="T0" fmla="*/ 29 w 42"/>
                  <a:gd name="T1" fmla="*/ 0 h 158"/>
                  <a:gd name="T2" fmla="*/ 29 w 42"/>
                  <a:gd name="T3" fmla="*/ 0 h 158"/>
                  <a:gd name="T4" fmla="*/ 16 w 42"/>
                  <a:gd name="T5" fmla="*/ 39 h 158"/>
                  <a:gd name="T6" fmla="*/ 6 w 42"/>
                  <a:gd name="T7" fmla="*/ 79 h 158"/>
                  <a:gd name="T8" fmla="*/ 0 w 42"/>
                  <a:gd name="T9" fmla="*/ 120 h 158"/>
                  <a:gd name="T10" fmla="*/ 0 w 42"/>
                  <a:gd name="T11" fmla="*/ 158 h 158"/>
                  <a:gd name="T12" fmla="*/ 13 w 42"/>
                  <a:gd name="T13" fmla="*/ 158 h 158"/>
                  <a:gd name="T14" fmla="*/ 13 w 42"/>
                  <a:gd name="T15" fmla="*/ 120 h 158"/>
                  <a:gd name="T16" fmla="*/ 19 w 42"/>
                  <a:gd name="T17" fmla="*/ 79 h 158"/>
                  <a:gd name="T18" fmla="*/ 29 w 42"/>
                  <a:gd name="T19" fmla="*/ 41 h 158"/>
                  <a:gd name="T20" fmla="*/ 42 w 42"/>
                  <a:gd name="T21" fmla="*/ 3 h 158"/>
                  <a:gd name="T22" fmla="*/ 42 w 42"/>
                  <a:gd name="T23" fmla="*/ 3 h 158"/>
                  <a:gd name="T24" fmla="*/ 29 w 42"/>
                  <a:gd name="T2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158">
                    <a:moveTo>
                      <a:pt x="29" y="0"/>
                    </a:moveTo>
                    <a:lnTo>
                      <a:pt x="29" y="0"/>
                    </a:lnTo>
                    <a:lnTo>
                      <a:pt x="16" y="39"/>
                    </a:lnTo>
                    <a:lnTo>
                      <a:pt x="6" y="79"/>
                    </a:lnTo>
                    <a:lnTo>
                      <a:pt x="0" y="120"/>
                    </a:lnTo>
                    <a:lnTo>
                      <a:pt x="0" y="158"/>
                    </a:lnTo>
                    <a:lnTo>
                      <a:pt x="13" y="158"/>
                    </a:lnTo>
                    <a:lnTo>
                      <a:pt x="13" y="120"/>
                    </a:lnTo>
                    <a:lnTo>
                      <a:pt x="19" y="79"/>
                    </a:lnTo>
                    <a:lnTo>
                      <a:pt x="29" y="41"/>
                    </a:lnTo>
                    <a:lnTo>
                      <a:pt x="42" y="3"/>
                    </a:lnTo>
                    <a:lnTo>
                      <a:pt x="42" y="3"/>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78" name="Freeform 62"/>
              <p:cNvSpPr>
                <a:spLocks/>
              </p:cNvSpPr>
              <p:nvPr/>
            </p:nvSpPr>
            <p:spPr bwMode="auto">
              <a:xfrm>
                <a:off x="5007" y="2426"/>
                <a:ext cx="20" cy="133"/>
              </a:xfrm>
              <a:custGeom>
                <a:avLst/>
                <a:gdLst>
                  <a:gd name="T0" fmla="*/ 0 w 58"/>
                  <a:gd name="T1" fmla="*/ 2 h 266"/>
                  <a:gd name="T2" fmla="*/ 0 w 58"/>
                  <a:gd name="T3" fmla="*/ 2 h 266"/>
                  <a:gd name="T4" fmla="*/ 12 w 58"/>
                  <a:gd name="T5" fmla="*/ 35 h 266"/>
                  <a:gd name="T6" fmla="*/ 24 w 58"/>
                  <a:gd name="T7" fmla="*/ 67 h 266"/>
                  <a:gd name="T8" fmla="*/ 33 w 58"/>
                  <a:gd name="T9" fmla="*/ 101 h 266"/>
                  <a:gd name="T10" fmla="*/ 41 w 58"/>
                  <a:gd name="T11" fmla="*/ 134 h 266"/>
                  <a:gd name="T12" fmla="*/ 45 w 58"/>
                  <a:gd name="T13" fmla="*/ 166 h 266"/>
                  <a:gd name="T14" fmla="*/ 45 w 58"/>
                  <a:gd name="T15" fmla="*/ 200 h 266"/>
                  <a:gd name="T16" fmla="*/ 41 w 58"/>
                  <a:gd name="T17" fmla="*/ 232 h 266"/>
                  <a:gd name="T18" fmla="*/ 31 w 58"/>
                  <a:gd name="T19" fmla="*/ 263 h 266"/>
                  <a:gd name="T20" fmla="*/ 44 w 58"/>
                  <a:gd name="T21" fmla="*/ 266 h 266"/>
                  <a:gd name="T22" fmla="*/ 54 w 58"/>
                  <a:gd name="T23" fmla="*/ 234 h 266"/>
                  <a:gd name="T24" fmla="*/ 58 w 58"/>
                  <a:gd name="T25" fmla="*/ 200 h 266"/>
                  <a:gd name="T26" fmla="*/ 58 w 58"/>
                  <a:gd name="T27" fmla="*/ 166 h 266"/>
                  <a:gd name="T28" fmla="*/ 54 w 58"/>
                  <a:gd name="T29" fmla="*/ 134 h 266"/>
                  <a:gd name="T30" fmla="*/ 46 w 58"/>
                  <a:gd name="T31" fmla="*/ 99 h 266"/>
                  <a:gd name="T32" fmla="*/ 37 w 58"/>
                  <a:gd name="T33" fmla="*/ 65 h 266"/>
                  <a:gd name="T34" fmla="*/ 25 w 58"/>
                  <a:gd name="T35" fmla="*/ 32 h 266"/>
                  <a:gd name="T36" fmla="*/ 14 w 58"/>
                  <a:gd name="T37" fmla="*/ 0 h 266"/>
                  <a:gd name="T38" fmla="*/ 14 w 58"/>
                  <a:gd name="T39" fmla="*/ 0 h 266"/>
                  <a:gd name="T40" fmla="*/ 0 w 58"/>
                  <a:gd name="T41" fmla="*/ 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266">
                    <a:moveTo>
                      <a:pt x="0" y="2"/>
                    </a:moveTo>
                    <a:lnTo>
                      <a:pt x="0" y="2"/>
                    </a:lnTo>
                    <a:lnTo>
                      <a:pt x="12" y="35"/>
                    </a:lnTo>
                    <a:lnTo>
                      <a:pt x="24" y="67"/>
                    </a:lnTo>
                    <a:lnTo>
                      <a:pt x="33" y="101"/>
                    </a:lnTo>
                    <a:lnTo>
                      <a:pt x="41" y="134"/>
                    </a:lnTo>
                    <a:lnTo>
                      <a:pt x="45" y="166"/>
                    </a:lnTo>
                    <a:lnTo>
                      <a:pt x="45" y="200"/>
                    </a:lnTo>
                    <a:lnTo>
                      <a:pt x="41" y="232"/>
                    </a:lnTo>
                    <a:lnTo>
                      <a:pt x="31" y="263"/>
                    </a:lnTo>
                    <a:lnTo>
                      <a:pt x="44" y="266"/>
                    </a:lnTo>
                    <a:lnTo>
                      <a:pt x="54" y="234"/>
                    </a:lnTo>
                    <a:lnTo>
                      <a:pt x="58" y="200"/>
                    </a:lnTo>
                    <a:lnTo>
                      <a:pt x="58" y="166"/>
                    </a:lnTo>
                    <a:lnTo>
                      <a:pt x="54" y="134"/>
                    </a:lnTo>
                    <a:lnTo>
                      <a:pt x="46" y="99"/>
                    </a:lnTo>
                    <a:lnTo>
                      <a:pt x="37" y="65"/>
                    </a:lnTo>
                    <a:lnTo>
                      <a:pt x="25" y="32"/>
                    </a:lnTo>
                    <a:lnTo>
                      <a:pt x="14" y="0"/>
                    </a:lnTo>
                    <a:lnTo>
                      <a:pt x="14"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79" name="Freeform 63"/>
              <p:cNvSpPr>
                <a:spLocks/>
              </p:cNvSpPr>
              <p:nvPr/>
            </p:nvSpPr>
            <p:spPr bwMode="auto">
              <a:xfrm>
                <a:off x="5004" y="2267"/>
                <a:ext cx="53" cy="160"/>
              </a:xfrm>
              <a:custGeom>
                <a:avLst/>
                <a:gdLst>
                  <a:gd name="T0" fmla="*/ 147 w 159"/>
                  <a:gd name="T1" fmla="*/ 6 h 320"/>
                  <a:gd name="T2" fmla="*/ 146 w 159"/>
                  <a:gd name="T3" fmla="*/ 1 h 320"/>
                  <a:gd name="T4" fmla="*/ 119 w 159"/>
                  <a:gd name="T5" fmla="*/ 38 h 320"/>
                  <a:gd name="T6" fmla="*/ 91 w 159"/>
                  <a:gd name="T7" fmla="*/ 76 h 320"/>
                  <a:gd name="T8" fmla="*/ 62 w 159"/>
                  <a:gd name="T9" fmla="*/ 115 h 320"/>
                  <a:gd name="T10" fmla="*/ 37 w 159"/>
                  <a:gd name="T11" fmla="*/ 154 h 320"/>
                  <a:gd name="T12" fmla="*/ 16 w 159"/>
                  <a:gd name="T13" fmla="*/ 196 h 320"/>
                  <a:gd name="T14" fmla="*/ 4 w 159"/>
                  <a:gd name="T15" fmla="*/ 238 h 320"/>
                  <a:gd name="T16" fmla="*/ 0 w 159"/>
                  <a:gd name="T17" fmla="*/ 278 h 320"/>
                  <a:gd name="T18" fmla="*/ 9 w 159"/>
                  <a:gd name="T19" fmla="*/ 320 h 320"/>
                  <a:gd name="T20" fmla="*/ 23 w 159"/>
                  <a:gd name="T21" fmla="*/ 318 h 320"/>
                  <a:gd name="T22" fmla="*/ 13 w 159"/>
                  <a:gd name="T23" fmla="*/ 278 h 320"/>
                  <a:gd name="T24" fmla="*/ 17 w 159"/>
                  <a:gd name="T25" fmla="*/ 238 h 320"/>
                  <a:gd name="T26" fmla="*/ 29 w 159"/>
                  <a:gd name="T27" fmla="*/ 198 h 320"/>
                  <a:gd name="T28" fmla="*/ 48 w 159"/>
                  <a:gd name="T29" fmla="*/ 159 h 320"/>
                  <a:gd name="T30" fmla="*/ 73 w 159"/>
                  <a:gd name="T31" fmla="*/ 119 h 320"/>
                  <a:gd name="T32" fmla="*/ 101 w 159"/>
                  <a:gd name="T33" fmla="*/ 81 h 320"/>
                  <a:gd name="T34" fmla="*/ 129 w 159"/>
                  <a:gd name="T35" fmla="*/ 42 h 320"/>
                  <a:gd name="T36" fmla="*/ 157 w 159"/>
                  <a:gd name="T37" fmla="*/ 5 h 320"/>
                  <a:gd name="T38" fmla="*/ 155 w 159"/>
                  <a:gd name="T39" fmla="*/ 0 h 320"/>
                  <a:gd name="T40" fmla="*/ 157 w 159"/>
                  <a:gd name="T41" fmla="*/ 5 h 320"/>
                  <a:gd name="T42" fmla="*/ 159 w 159"/>
                  <a:gd name="T43" fmla="*/ 3 h 320"/>
                  <a:gd name="T44" fmla="*/ 155 w 159"/>
                  <a:gd name="T45" fmla="*/ 0 h 320"/>
                  <a:gd name="T46" fmla="*/ 147 w 159"/>
                  <a:gd name="T47" fmla="*/ 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320">
                    <a:moveTo>
                      <a:pt x="147" y="6"/>
                    </a:moveTo>
                    <a:lnTo>
                      <a:pt x="146" y="1"/>
                    </a:lnTo>
                    <a:lnTo>
                      <a:pt x="119" y="38"/>
                    </a:lnTo>
                    <a:lnTo>
                      <a:pt x="91" y="76"/>
                    </a:lnTo>
                    <a:lnTo>
                      <a:pt x="62" y="115"/>
                    </a:lnTo>
                    <a:lnTo>
                      <a:pt x="37" y="154"/>
                    </a:lnTo>
                    <a:lnTo>
                      <a:pt x="16" y="196"/>
                    </a:lnTo>
                    <a:lnTo>
                      <a:pt x="4" y="238"/>
                    </a:lnTo>
                    <a:lnTo>
                      <a:pt x="0" y="278"/>
                    </a:lnTo>
                    <a:lnTo>
                      <a:pt x="9" y="320"/>
                    </a:lnTo>
                    <a:lnTo>
                      <a:pt x="23" y="318"/>
                    </a:lnTo>
                    <a:lnTo>
                      <a:pt x="13" y="278"/>
                    </a:lnTo>
                    <a:lnTo>
                      <a:pt x="17" y="238"/>
                    </a:lnTo>
                    <a:lnTo>
                      <a:pt x="29" y="198"/>
                    </a:lnTo>
                    <a:lnTo>
                      <a:pt x="48" y="159"/>
                    </a:lnTo>
                    <a:lnTo>
                      <a:pt x="73" y="119"/>
                    </a:lnTo>
                    <a:lnTo>
                      <a:pt x="101" y="81"/>
                    </a:lnTo>
                    <a:lnTo>
                      <a:pt x="129" y="42"/>
                    </a:lnTo>
                    <a:lnTo>
                      <a:pt x="157" y="5"/>
                    </a:lnTo>
                    <a:lnTo>
                      <a:pt x="155" y="0"/>
                    </a:lnTo>
                    <a:lnTo>
                      <a:pt x="157" y="5"/>
                    </a:lnTo>
                    <a:lnTo>
                      <a:pt x="159" y="3"/>
                    </a:lnTo>
                    <a:lnTo>
                      <a:pt x="155" y="0"/>
                    </a:lnTo>
                    <a:lnTo>
                      <a:pt x="14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80" name="Freeform 64"/>
              <p:cNvSpPr>
                <a:spLocks/>
              </p:cNvSpPr>
              <p:nvPr/>
            </p:nvSpPr>
            <p:spPr bwMode="auto">
              <a:xfrm>
                <a:off x="4982" y="2172"/>
                <a:ext cx="74" cy="98"/>
              </a:xfrm>
              <a:custGeom>
                <a:avLst/>
                <a:gdLst>
                  <a:gd name="T0" fmla="*/ 13 w 223"/>
                  <a:gd name="T1" fmla="*/ 11 h 196"/>
                  <a:gd name="T2" fmla="*/ 3 w 223"/>
                  <a:gd name="T3" fmla="*/ 14 h 196"/>
                  <a:gd name="T4" fmla="*/ 215 w 223"/>
                  <a:gd name="T5" fmla="*/ 196 h 196"/>
                  <a:gd name="T6" fmla="*/ 223 w 223"/>
                  <a:gd name="T7" fmla="*/ 190 h 196"/>
                  <a:gd name="T8" fmla="*/ 10 w 223"/>
                  <a:gd name="T9" fmla="*/ 7 h 196"/>
                  <a:gd name="T10" fmla="*/ 0 w 223"/>
                  <a:gd name="T11" fmla="*/ 9 h 196"/>
                  <a:gd name="T12" fmla="*/ 10 w 223"/>
                  <a:gd name="T13" fmla="*/ 7 h 196"/>
                  <a:gd name="T14" fmla="*/ 4 w 223"/>
                  <a:gd name="T15" fmla="*/ 0 h 196"/>
                  <a:gd name="T16" fmla="*/ 0 w 223"/>
                  <a:gd name="T17" fmla="*/ 9 h 196"/>
                  <a:gd name="T18" fmla="*/ 13 w 223"/>
                  <a:gd name="T19" fmla="*/ 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6">
                    <a:moveTo>
                      <a:pt x="13" y="11"/>
                    </a:moveTo>
                    <a:lnTo>
                      <a:pt x="3" y="14"/>
                    </a:lnTo>
                    <a:lnTo>
                      <a:pt x="215" y="196"/>
                    </a:lnTo>
                    <a:lnTo>
                      <a:pt x="223" y="190"/>
                    </a:lnTo>
                    <a:lnTo>
                      <a:pt x="10" y="7"/>
                    </a:lnTo>
                    <a:lnTo>
                      <a:pt x="0" y="9"/>
                    </a:lnTo>
                    <a:lnTo>
                      <a:pt x="10" y="7"/>
                    </a:lnTo>
                    <a:lnTo>
                      <a:pt x="4" y="0"/>
                    </a:lnTo>
                    <a:lnTo>
                      <a:pt x="0" y="9"/>
                    </a:lnTo>
                    <a:lnTo>
                      <a:pt x="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81" name="Freeform 65"/>
              <p:cNvSpPr>
                <a:spLocks/>
              </p:cNvSpPr>
              <p:nvPr/>
            </p:nvSpPr>
            <p:spPr bwMode="auto">
              <a:xfrm>
                <a:off x="4948" y="2177"/>
                <a:ext cx="38" cy="223"/>
              </a:xfrm>
              <a:custGeom>
                <a:avLst/>
                <a:gdLst>
                  <a:gd name="T0" fmla="*/ 19 w 114"/>
                  <a:gd name="T1" fmla="*/ 447 h 447"/>
                  <a:gd name="T2" fmla="*/ 19 w 114"/>
                  <a:gd name="T3" fmla="*/ 447 h 447"/>
                  <a:gd name="T4" fmla="*/ 13 w 114"/>
                  <a:gd name="T5" fmla="*/ 393 h 447"/>
                  <a:gd name="T6" fmla="*/ 13 w 114"/>
                  <a:gd name="T7" fmla="*/ 336 h 447"/>
                  <a:gd name="T8" fmla="*/ 19 w 114"/>
                  <a:gd name="T9" fmla="*/ 281 h 447"/>
                  <a:gd name="T10" fmla="*/ 31 w 114"/>
                  <a:gd name="T11" fmla="*/ 225 h 447"/>
                  <a:gd name="T12" fmla="*/ 48 w 114"/>
                  <a:gd name="T13" fmla="*/ 168 h 447"/>
                  <a:gd name="T14" fmla="*/ 68 w 114"/>
                  <a:gd name="T15" fmla="*/ 113 h 447"/>
                  <a:gd name="T16" fmla="*/ 90 w 114"/>
                  <a:gd name="T17" fmla="*/ 57 h 447"/>
                  <a:gd name="T18" fmla="*/ 114 w 114"/>
                  <a:gd name="T19" fmla="*/ 2 h 447"/>
                  <a:gd name="T20" fmla="*/ 101 w 114"/>
                  <a:gd name="T21" fmla="*/ 0 h 447"/>
                  <a:gd name="T22" fmla="*/ 77 w 114"/>
                  <a:gd name="T23" fmla="*/ 54 h 447"/>
                  <a:gd name="T24" fmla="*/ 55 w 114"/>
                  <a:gd name="T25" fmla="*/ 111 h 447"/>
                  <a:gd name="T26" fmla="*/ 35 w 114"/>
                  <a:gd name="T27" fmla="*/ 166 h 447"/>
                  <a:gd name="T28" fmla="*/ 18 w 114"/>
                  <a:gd name="T29" fmla="*/ 222 h 447"/>
                  <a:gd name="T30" fmla="*/ 6 w 114"/>
                  <a:gd name="T31" fmla="*/ 281 h 447"/>
                  <a:gd name="T32" fmla="*/ 0 w 114"/>
                  <a:gd name="T33" fmla="*/ 336 h 447"/>
                  <a:gd name="T34" fmla="*/ 0 w 114"/>
                  <a:gd name="T35" fmla="*/ 393 h 447"/>
                  <a:gd name="T36" fmla="*/ 6 w 114"/>
                  <a:gd name="T37" fmla="*/ 447 h 447"/>
                  <a:gd name="T38" fmla="*/ 6 w 114"/>
                  <a:gd name="T39" fmla="*/ 447 h 447"/>
                  <a:gd name="T40" fmla="*/ 19 w 114"/>
                  <a:gd name="T41"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447">
                    <a:moveTo>
                      <a:pt x="19" y="447"/>
                    </a:moveTo>
                    <a:lnTo>
                      <a:pt x="19" y="447"/>
                    </a:lnTo>
                    <a:lnTo>
                      <a:pt x="13" y="393"/>
                    </a:lnTo>
                    <a:lnTo>
                      <a:pt x="13" y="336"/>
                    </a:lnTo>
                    <a:lnTo>
                      <a:pt x="19" y="281"/>
                    </a:lnTo>
                    <a:lnTo>
                      <a:pt x="31" y="225"/>
                    </a:lnTo>
                    <a:lnTo>
                      <a:pt x="48" y="168"/>
                    </a:lnTo>
                    <a:lnTo>
                      <a:pt x="68" y="113"/>
                    </a:lnTo>
                    <a:lnTo>
                      <a:pt x="90" y="57"/>
                    </a:lnTo>
                    <a:lnTo>
                      <a:pt x="114" y="2"/>
                    </a:lnTo>
                    <a:lnTo>
                      <a:pt x="101" y="0"/>
                    </a:lnTo>
                    <a:lnTo>
                      <a:pt x="77" y="54"/>
                    </a:lnTo>
                    <a:lnTo>
                      <a:pt x="55" y="111"/>
                    </a:lnTo>
                    <a:lnTo>
                      <a:pt x="35" y="166"/>
                    </a:lnTo>
                    <a:lnTo>
                      <a:pt x="18" y="222"/>
                    </a:lnTo>
                    <a:lnTo>
                      <a:pt x="6" y="281"/>
                    </a:lnTo>
                    <a:lnTo>
                      <a:pt x="0" y="336"/>
                    </a:lnTo>
                    <a:lnTo>
                      <a:pt x="0" y="393"/>
                    </a:lnTo>
                    <a:lnTo>
                      <a:pt x="6" y="447"/>
                    </a:lnTo>
                    <a:lnTo>
                      <a:pt x="6" y="447"/>
                    </a:lnTo>
                    <a:lnTo>
                      <a:pt x="19" y="4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82" name="Freeform 66"/>
              <p:cNvSpPr>
                <a:spLocks/>
              </p:cNvSpPr>
              <p:nvPr/>
            </p:nvSpPr>
            <p:spPr bwMode="auto">
              <a:xfrm>
                <a:off x="4950" y="2400"/>
                <a:ext cx="19" cy="309"/>
              </a:xfrm>
              <a:custGeom>
                <a:avLst/>
                <a:gdLst>
                  <a:gd name="T0" fmla="*/ 57 w 58"/>
                  <a:gd name="T1" fmla="*/ 619 h 619"/>
                  <a:gd name="T2" fmla="*/ 57 w 58"/>
                  <a:gd name="T3" fmla="*/ 619 h 619"/>
                  <a:gd name="T4" fmla="*/ 58 w 58"/>
                  <a:gd name="T5" fmla="*/ 542 h 619"/>
                  <a:gd name="T6" fmla="*/ 58 w 58"/>
                  <a:gd name="T7" fmla="*/ 465 h 619"/>
                  <a:gd name="T8" fmla="*/ 56 w 58"/>
                  <a:gd name="T9" fmla="*/ 389 h 619"/>
                  <a:gd name="T10" fmla="*/ 52 w 58"/>
                  <a:gd name="T11" fmla="*/ 312 h 619"/>
                  <a:gd name="T12" fmla="*/ 46 w 58"/>
                  <a:gd name="T13" fmla="*/ 235 h 619"/>
                  <a:gd name="T14" fmla="*/ 37 w 58"/>
                  <a:gd name="T15" fmla="*/ 158 h 619"/>
                  <a:gd name="T16" fmla="*/ 27 w 58"/>
                  <a:gd name="T17" fmla="*/ 79 h 619"/>
                  <a:gd name="T18" fmla="*/ 13 w 58"/>
                  <a:gd name="T19" fmla="*/ 0 h 619"/>
                  <a:gd name="T20" fmla="*/ 0 w 58"/>
                  <a:gd name="T21" fmla="*/ 0 h 619"/>
                  <a:gd name="T22" fmla="*/ 13 w 58"/>
                  <a:gd name="T23" fmla="*/ 79 h 619"/>
                  <a:gd name="T24" fmla="*/ 24 w 58"/>
                  <a:gd name="T25" fmla="*/ 158 h 619"/>
                  <a:gd name="T26" fmla="*/ 33 w 58"/>
                  <a:gd name="T27" fmla="*/ 235 h 619"/>
                  <a:gd name="T28" fmla="*/ 38 w 58"/>
                  <a:gd name="T29" fmla="*/ 312 h 619"/>
                  <a:gd name="T30" fmla="*/ 42 w 58"/>
                  <a:gd name="T31" fmla="*/ 389 h 619"/>
                  <a:gd name="T32" fmla="*/ 45 w 58"/>
                  <a:gd name="T33" fmla="*/ 465 h 619"/>
                  <a:gd name="T34" fmla="*/ 45 w 58"/>
                  <a:gd name="T35" fmla="*/ 542 h 619"/>
                  <a:gd name="T36" fmla="*/ 44 w 58"/>
                  <a:gd name="T37" fmla="*/ 619 h 619"/>
                  <a:gd name="T38" fmla="*/ 44 w 58"/>
                  <a:gd name="T39" fmla="*/ 619 h 619"/>
                  <a:gd name="T40" fmla="*/ 57 w 58"/>
                  <a:gd name="T4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19">
                    <a:moveTo>
                      <a:pt x="57" y="619"/>
                    </a:moveTo>
                    <a:lnTo>
                      <a:pt x="57" y="619"/>
                    </a:lnTo>
                    <a:lnTo>
                      <a:pt x="58" y="542"/>
                    </a:lnTo>
                    <a:lnTo>
                      <a:pt x="58" y="465"/>
                    </a:lnTo>
                    <a:lnTo>
                      <a:pt x="56" y="389"/>
                    </a:lnTo>
                    <a:lnTo>
                      <a:pt x="52" y="312"/>
                    </a:lnTo>
                    <a:lnTo>
                      <a:pt x="46" y="235"/>
                    </a:lnTo>
                    <a:lnTo>
                      <a:pt x="37" y="158"/>
                    </a:lnTo>
                    <a:lnTo>
                      <a:pt x="27" y="79"/>
                    </a:lnTo>
                    <a:lnTo>
                      <a:pt x="13" y="0"/>
                    </a:lnTo>
                    <a:lnTo>
                      <a:pt x="0" y="0"/>
                    </a:lnTo>
                    <a:lnTo>
                      <a:pt x="13" y="79"/>
                    </a:lnTo>
                    <a:lnTo>
                      <a:pt x="24" y="158"/>
                    </a:lnTo>
                    <a:lnTo>
                      <a:pt x="33" y="235"/>
                    </a:lnTo>
                    <a:lnTo>
                      <a:pt x="38" y="312"/>
                    </a:lnTo>
                    <a:lnTo>
                      <a:pt x="42" y="389"/>
                    </a:lnTo>
                    <a:lnTo>
                      <a:pt x="45" y="465"/>
                    </a:lnTo>
                    <a:lnTo>
                      <a:pt x="45" y="542"/>
                    </a:lnTo>
                    <a:lnTo>
                      <a:pt x="44" y="619"/>
                    </a:lnTo>
                    <a:lnTo>
                      <a:pt x="44" y="619"/>
                    </a:lnTo>
                    <a:lnTo>
                      <a:pt x="57" y="6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83" name="Freeform 67"/>
              <p:cNvSpPr>
                <a:spLocks/>
              </p:cNvSpPr>
              <p:nvPr/>
            </p:nvSpPr>
            <p:spPr bwMode="auto">
              <a:xfrm>
                <a:off x="4957" y="2709"/>
                <a:ext cx="12" cy="84"/>
              </a:xfrm>
              <a:custGeom>
                <a:avLst/>
                <a:gdLst>
                  <a:gd name="T0" fmla="*/ 13 w 37"/>
                  <a:gd name="T1" fmla="*/ 167 h 167"/>
                  <a:gd name="T2" fmla="*/ 13 w 37"/>
                  <a:gd name="T3" fmla="*/ 167 h 167"/>
                  <a:gd name="T4" fmla="*/ 15 w 37"/>
                  <a:gd name="T5" fmla="*/ 124 h 167"/>
                  <a:gd name="T6" fmla="*/ 22 w 37"/>
                  <a:gd name="T7" fmla="*/ 81 h 167"/>
                  <a:gd name="T8" fmla="*/ 32 w 37"/>
                  <a:gd name="T9" fmla="*/ 40 h 167"/>
                  <a:gd name="T10" fmla="*/ 37 w 37"/>
                  <a:gd name="T11" fmla="*/ 0 h 167"/>
                  <a:gd name="T12" fmla="*/ 24 w 37"/>
                  <a:gd name="T13" fmla="*/ 0 h 167"/>
                  <a:gd name="T14" fmla="*/ 18 w 37"/>
                  <a:gd name="T15" fmla="*/ 40 h 167"/>
                  <a:gd name="T16" fmla="*/ 9 w 37"/>
                  <a:gd name="T17" fmla="*/ 81 h 167"/>
                  <a:gd name="T18" fmla="*/ 1 w 37"/>
                  <a:gd name="T19" fmla="*/ 124 h 167"/>
                  <a:gd name="T20" fmla="*/ 0 w 37"/>
                  <a:gd name="T21" fmla="*/ 167 h 167"/>
                  <a:gd name="T22" fmla="*/ 0 w 37"/>
                  <a:gd name="T23" fmla="*/ 167 h 167"/>
                  <a:gd name="T24" fmla="*/ 13 w 37"/>
                  <a:gd name="T2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167">
                    <a:moveTo>
                      <a:pt x="13" y="167"/>
                    </a:moveTo>
                    <a:lnTo>
                      <a:pt x="13" y="167"/>
                    </a:lnTo>
                    <a:lnTo>
                      <a:pt x="15" y="124"/>
                    </a:lnTo>
                    <a:lnTo>
                      <a:pt x="22" y="81"/>
                    </a:lnTo>
                    <a:lnTo>
                      <a:pt x="32" y="40"/>
                    </a:lnTo>
                    <a:lnTo>
                      <a:pt x="37" y="0"/>
                    </a:lnTo>
                    <a:lnTo>
                      <a:pt x="24" y="0"/>
                    </a:lnTo>
                    <a:lnTo>
                      <a:pt x="18" y="40"/>
                    </a:lnTo>
                    <a:lnTo>
                      <a:pt x="9" y="81"/>
                    </a:lnTo>
                    <a:lnTo>
                      <a:pt x="1" y="124"/>
                    </a:lnTo>
                    <a:lnTo>
                      <a:pt x="0" y="167"/>
                    </a:lnTo>
                    <a:lnTo>
                      <a:pt x="0" y="167"/>
                    </a:lnTo>
                    <a:lnTo>
                      <a:pt x="13"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84" name="Freeform 68"/>
              <p:cNvSpPr>
                <a:spLocks/>
              </p:cNvSpPr>
              <p:nvPr/>
            </p:nvSpPr>
            <p:spPr bwMode="auto">
              <a:xfrm>
                <a:off x="4957" y="2793"/>
                <a:ext cx="16" cy="12"/>
              </a:xfrm>
              <a:custGeom>
                <a:avLst/>
                <a:gdLst>
                  <a:gd name="T0" fmla="*/ 38 w 49"/>
                  <a:gd name="T1" fmla="*/ 8 h 23"/>
                  <a:gd name="T2" fmla="*/ 38 w 49"/>
                  <a:gd name="T3" fmla="*/ 8 h 23"/>
                  <a:gd name="T4" fmla="*/ 32 w 49"/>
                  <a:gd name="T5" fmla="*/ 11 h 23"/>
                  <a:gd name="T6" fmla="*/ 22 w 49"/>
                  <a:gd name="T7" fmla="*/ 12 h 23"/>
                  <a:gd name="T8" fmla="*/ 17 w 49"/>
                  <a:gd name="T9" fmla="*/ 9 h 23"/>
                  <a:gd name="T10" fmla="*/ 13 w 49"/>
                  <a:gd name="T11" fmla="*/ 0 h 23"/>
                  <a:gd name="T12" fmla="*/ 0 w 49"/>
                  <a:gd name="T13" fmla="*/ 0 h 23"/>
                  <a:gd name="T14" fmla="*/ 7 w 49"/>
                  <a:gd name="T15" fmla="*/ 15 h 23"/>
                  <a:gd name="T16" fmla="*/ 20 w 49"/>
                  <a:gd name="T17" fmla="*/ 23 h 23"/>
                  <a:gd name="T18" fmla="*/ 34 w 49"/>
                  <a:gd name="T19" fmla="*/ 22 h 23"/>
                  <a:gd name="T20" fmla="*/ 49 w 49"/>
                  <a:gd name="T21" fmla="*/ 14 h 23"/>
                  <a:gd name="T22" fmla="*/ 49 w 49"/>
                  <a:gd name="T23" fmla="*/ 14 h 23"/>
                  <a:gd name="T24" fmla="*/ 38 w 49"/>
                  <a:gd name="T2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3">
                    <a:moveTo>
                      <a:pt x="38" y="8"/>
                    </a:moveTo>
                    <a:lnTo>
                      <a:pt x="38" y="8"/>
                    </a:lnTo>
                    <a:lnTo>
                      <a:pt x="32" y="11"/>
                    </a:lnTo>
                    <a:lnTo>
                      <a:pt x="22" y="12"/>
                    </a:lnTo>
                    <a:lnTo>
                      <a:pt x="17" y="9"/>
                    </a:lnTo>
                    <a:lnTo>
                      <a:pt x="13" y="0"/>
                    </a:lnTo>
                    <a:lnTo>
                      <a:pt x="0" y="0"/>
                    </a:lnTo>
                    <a:lnTo>
                      <a:pt x="7" y="15"/>
                    </a:lnTo>
                    <a:lnTo>
                      <a:pt x="20" y="23"/>
                    </a:lnTo>
                    <a:lnTo>
                      <a:pt x="34" y="22"/>
                    </a:lnTo>
                    <a:lnTo>
                      <a:pt x="49" y="14"/>
                    </a:lnTo>
                    <a:lnTo>
                      <a:pt x="49" y="14"/>
                    </a:lnTo>
                    <a:lnTo>
                      <a:pt x="3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85" name="Freeform 69"/>
              <p:cNvSpPr>
                <a:spLocks/>
              </p:cNvSpPr>
              <p:nvPr/>
            </p:nvSpPr>
            <p:spPr bwMode="auto">
              <a:xfrm>
                <a:off x="4969" y="2769"/>
                <a:ext cx="10" cy="31"/>
              </a:xfrm>
              <a:custGeom>
                <a:avLst/>
                <a:gdLst>
                  <a:gd name="T0" fmla="*/ 30 w 30"/>
                  <a:gd name="T1" fmla="*/ 16 h 63"/>
                  <a:gd name="T2" fmla="*/ 19 w 30"/>
                  <a:gd name="T3" fmla="*/ 13 h 63"/>
                  <a:gd name="T4" fmla="*/ 9 w 30"/>
                  <a:gd name="T5" fmla="*/ 25 h 63"/>
                  <a:gd name="T6" fmla="*/ 7 w 30"/>
                  <a:gd name="T7" fmla="*/ 37 h 63"/>
                  <a:gd name="T8" fmla="*/ 4 w 30"/>
                  <a:gd name="T9" fmla="*/ 49 h 63"/>
                  <a:gd name="T10" fmla="*/ 0 w 30"/>
                  <a:gd name="T11" fmla="*/ 57 h 63"/>
                  <a:gd name="T12" fmla="*/ 11 w 30"/>
                  <a:gd name="T13" fmla="*/ 63 h 63"/>
                  <a:gd name="T14" fmla="*/ 17 w 30"/>
                  <a:gd name="T15" fmla="*/ 51 h 63"/>
                  <a:gd name="T16" fmla="*/ 20 w 30"/>
                  <a:gd name="T17" fmla="*/ 40 h 63"/>
                  <a:gd name="T18" fmla="*/ 22 w 30"/>
                  <a:gd name="T19" fmla="*/ 30 h 63"/>
                  <a:gd name="T20" fmla="*/ 29 w 30"/>
                  <a:gd name="T21" fmla="*/ 19 h 63"/>
                  <a:gd name="T22" fmla="*/ 17 w 30"/>
                  <a:gd name="T23" fmla="*/ 16 h 63"/>
                  <a:gd name="T24" fmla="*/ 30 w 30"/>
                  <a:gd name="T25" fmla="*/ 16 h 63"/>
                  <a:gd name="T26" fmla="*/ 30 w 30"/>
                  <a:gd name="T27" fmla="*/ 0 h 63"/>
                  <a:gd name="T28" fmla="*/ 19 w 30"/>
                  <a:gd name="T29" fmla="*/ 13 h 63"/>
                  <a:gd name="T30" fmla="*/ 30 w 30"/>
                  <a:gd name="T31"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63">
                    <a:moveTo>
                      <a:pt x="30" y="16"/>
                    </a:moveTo>
                    <a:lnTo>
                      <a:pt x="19" y="13"/>
                    </a:lnTo>
                    <a:lnTo>
                      <a:pt x="9" y="25"/>
                    </a:lnTo>
                    <a:lnTo>
                      <a:pt x="7" y="37"/>
                    </a:lnTo>
                    <a:lnTo>
                      <a:pt x="4" y="49"/>
                    </a:lnTo>
                    <a:lnTo>
                      <a:pt x="0" y="57"/>
                    </a:lnTo>
                    <a:lnTo>
                      <a:pt x="11" y="63"/>
                    </a:lnTo>
                    <a:lnTo>
                      <a:pt x="17" y="51"/>
                    </a:lnTo>
                    <a:lnTo>
                      <a:pt x="20" y="40"/>
                    </a:lnTo>
                    <a:lnTo>
                      <a:pt x="22" y="30"/>
                    </a:lnTo>
                    <a:lnTo>
                      <a:pt x="29" y="19"/>
                    </a:lnTo>
                    <a:lnTo>
                      <a:pt x="17" y="16"/>
                    </a:lnTo>
                    <a:lnTo>
                      <a:pt x="30" y="16"/>
                    </a:lnTo>
                    <a:lnTo>
                      <a:pt x="30" y="0"/>
                    </a:lnTo>
                    <a:lnTo>
                      <a:pt x="19" y="13"/>
                    </a:lnTo>
                    <a:lnTo>
                      <a:pt x="3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86" name="Freeform 70"/>
              <p:cNvSpPr>
                <a:spLocks/>
              </p:cNvSpPr>
              <p:nvPr/>
            </p:nvSpPr>
            <p:spPr bwMode="auto">
              <a:xfrm>
                <a:off x="4974" y="2776"/>
                <a:ext cx="6" cy="26"/>
              </a:xfrm>
              <a:custGeom>
                <a:avLst/>
                <a:gdLst>
                  <a:gd name="T0" fmla="*/ 17 w 17"/>
                  <a:gd name="T1" fmla="*/ 44 h 51"/>
                  <a:gd name="T2" fmla="*/ 17 w 17"/>
                  <a:gd name="T3" fmla="*/ 44 h 51"/>
                  <a:gd name="T4" fmla="*/ 14 w 17"/>
                  <a:gd name="T5" fmla="*/ 36 h 51"/>
                  <a:gd name="T6" fmla="*/ 13 w 17"/>
                  <a:gd name="T7" fmla="*/ 25 h 51"/>
                  <a:gd name="T8" fmla="*/ 14 w 17"/>
                  <a:gd name="T9" fmla="*/ 12 h 51"/>
                  <a:gd name="T10" fmla="*/ 15 w 17"/>
                  <a:gd name="T11" fmla="*/ 0 h 51"/>
                  <a:gd name="T12" fmla="*/ 2 w 17"/>
                  <a:gd name="T13" fmla="*/ 0 h 51"/>
                  <a:gd name="T14" fmla="*/ 1 w 17"/>
                  <a:gd name="T15" fmla="*/ 12 h 51"/>
                  <a:gd name="T16" fmla="*/ 0 w 17"/>
                  <a:gd name="T17" fmla="*/ 25 h 51"/>
                  <a:gd name="T18" fmla="*/ 1 w 17"/>
                  <a:gd name="T19" fmla="*/ 38 h 51"/>
                  <a:gd name="T20" fmla="*/ 6 w 17"/>
                  <a:gd name="T21" fmla="*/ 51 h 51"/>
                  <a:gd name="T22" fmla="*/ 6 w 17"/>
                  <a:gd name="T23" fmla="*/ 51 h 51"/>
                  <a:gd name="T24" fmla="*/ 17 w 17"/>
                  <a:gd name="T25"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1">
                    <a:moveTo>
                      <a:pt x="17" y="44"/>
                    </a:moveTo>
                    <a:lnTo>
                      <a:pt x="17" y="44"/>
                    </a:lnTo>
                    <a:lnTo>
                      <a:pt x="14" y="36"/>
                    </a:lnTo>
                    <a:lnTo>
                      <a:pt x="13" y="25"/>
                    </a:lnTo>
                    <a:lnTo>
                      <a:pt x="14" y="12"/>
                    </a:lnTo>
                    <a:lnTo>
                      <a:pt x="15" y="0"/>
                    </a:lnTo>
                    <a:lnTo>
                      <a:pt x="2" y="0"/>
                    </a:lnTo>
                    <a:lnTo>
                      <a:pt x="1" y="12"/>
                    </a:lnTo>
                    <a:lnTo>
                      <a:pt x="0" y="25"/>
                    </a:lnTo>
                    <a:lnTo>
                      <a:pt x="1" y="38"/>
                    </a:lnTo>
                    <a:lnTo>
                      <a:pt x="6" y="51"/>
                    </a:lnTo>
                    <a:lnTo>
                      <a:pt x="6" y="51"/>
                    </a:lnTo>
                    <a:lnTo>
                      <a:pt x="1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87" name="Freeform 71"/>
              <p:cNvSpPr>
                <a:spLocks/>
              </p:cNvSpPr>
              <p:nvPr/>
            </p:nvSpPr>
            <p:spPr bwMode="auto">
              <a:xfrm>
                <a:off x="4976" y="2793"/>
                <a:ext cx="14" cy="12"/>
              </a:xfrm>
              <a:custGeom>
                <a:avLst/>
                <a:gdLst>
                  <a:gd name="T0" fmla="*/ 29 w 40"/>
                  <a:gd name="T1" fmla="*/ 6 h 23"/>
                  <a:gd name="T2" fmla="*/ 29 w 40"/>
                  <a:gd name="T3" fmla="*/ 6 h 23"/>
                  <a:gd name="T4" fmla="*/ 26 w 40"/>
                  <a:gd name="T5" fmla="*/ 6 h 23"/>
                  <a:gd name="T6" fmla="*/ 24 w 40"/>
                  <a:gd name="T7" fmla="*/ 11 h 23"/>
                  <a:gd name="T8" fmla="*/ 16 w 40"/>
                  <a:gd name="T9" fmla="*/ 12 h 23"/>
                  <a:gd name="T10" fmla="*/ 11 w 40"/>
                  <a:gd name="T11" fmla="*/ 11 h 23"/>
                  <a:gd name="T12" fmla="*/ 0 w 40"/>
                  <a:gd name="T13" fmla="*/ 18 h 23"/>
                  <a:gd name="T14" fmla="*/ 16 w 40"/>
                  <a:gd name="T15" fmla="*/ 23 h 23"/>
                  <a:gd name="T16" fmla="*/ 29 w 40"/>
                  <a:gd name="T17" fmla="*/ 20 h 23"/>
                  <a:gd name="T18" fmla="*/ 40 w 40"/>
                  <a:gd name="T19" fmla="*/ 11 h 23"/>
                  <a:gd name="T20" fmla="*/ 37 w 40"/>
                  <a:gd name="T21" fmla="*/ 0 h 23"/>
                  <a:gd name="T22" fmla="*/ 37 w 40"/>
                  <a:gd name="T23" fmla="*/ 0 h 23"/>
                  <a:gd name="T24" fmla="*/ 29 w 40"/>
                  <a:gd name="T25"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9" y="6"/>
                    </a:moveTo>
                    <a:lnTo>
                      <a:pt x="29" y="6"/>
                    </a:lnTo>
                    <a:lnTo>
                      <a:pt x="26" y="6"/>
                    </a:lnTo>
                    <a:lnTo>
                      <a:pt x="24" y="11"/>
                    </a:lnTo>
                    <a:lnTo>
                      <a:pt x="16" y="12"/>
                    </a:lnTo>
                    <a:lnTo>
                      <a:pt x="11" y="11"/>
                    </a:lnTo>
                    <a:lnTo>
                      <a:pt x="0" y="18"/>
                    </a:lnTo>
                    <a:lnTo>
                      <a:pt x="16" y="23"/>
                    </a:lnTo>
                    <a:lnTo>
                      <a:pt x="29" y="20"/>
                    </a:lnTo>
                    <a:lnTo>
                      <a:pt x="40" y="11"/>
                    </a:lnTo>
                    <a:lnTo>
                      <a:pt x="37" y="0"/>
                    </a:lnTo>
                    <a:lnTo>
                      <a:pt x="37" y="0"/>
                    </a:lnTo>
                    <a:lnTo>
                      <a:pt x="2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88" name="Freeform 72"/>
              <p:cNvSpPr>
                <a:spLocks/>
              </p:cNvSpPr>
              <p:nvPr/>
            </p:nvSpPr>
            <p:spPr bwMode="auto">
              <a:xfrm>
                <a:off x="4981" y="2776"/>
                <a:ext cx="8" cy="20"/>
              </a:xfrm>
              <a:custGeom>
                <a:avLst/>
                <a:gdLst>
                  <a:gd name="T0" fmla="*/ 14 w 22"/>
                  <a:gd name="T1" fmla="*/ 2 h 40"/>
                  <a:gd name="T2" fmla="*/ 1 w 22"/>
                  <a:gd name="T3" fmla="*/ 0 h 40"/>
                  <a:gd name="T4" fmla="*/ 0 w 22"/>
                  <a:gd name="T5" fmla="*/ 12 h 40"/>
                  <a:gd name="T6" fmla="*/ 1 w 22"/>
                  <a:gd name="T7" fmla="*/ 24 h 40"/>
                  <a:gd name="T8" fmla="*/ 6 w 22"/>
                  <a:gd name="T9" fmla="*/ 33 h 40"/>
                  <a:gd name="T10" fmla="*/ 14 w 22"/>
                  <a:gd name="T11" fmla="*/ 40 h 40"/>
                  <a:gd name="T12" fmla="*/ 22 w 22"/>
                  <a:gd name="T13" fmla="*/ 34 h 40"/>
                  <a:gd name="T14" fmla="*/ 17 w 22"/>
                  <a:gd name="T15" fmla="*/ 28 h 40"/>
                  <a:gd name="T16" fmla="*/ 14 w 22"/>
                  <a:gd name="T17" fmla="*/ 21 h 40"/>
                  <a:gd name="T18" fmla="*/ 13 w 22"/>
                  <a:gd name="T19" fmla="*/ 12 h 40"/>
                  <a:gd name="T20" fmla="*/ 14 w 22"/>
                  <a:gd name="T21" fmla="*/ 2 h 40"/>
                  <a:gd name="T22" fmla="*/ 1 w 22"/>
                  <a:gd name="T23" fmla="*/ 0 h 40"/>
                  <a:gd name="T24" fmla="*/ 14 w 22"/>
                  <a:gd name="T2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40">
                    <a:moveTo>
                      <a:pt x="14" y="2"/>
                    </a:moveTo>
                    <a:lnTo>
                      <a:pt x="1" y="0"/>
                    </a:lnTo>
                    <a:lnTo>
                      <a:pt x="0" y="12"/>
                    </a:lnTo>
                    <a:lnTo>
                      <a:pt x="1" y="24"/>
                    </a:lnTo>
                    <a:lnTo>
                      <a:pt x="6" y="33"/>
                    </a:lnTo>
                    <a:lnTo>
                      <a:pt x="14" y="40"/>
                    </a:lnTo>
                    <a:lnTo>
                      <a:pt x="22" y="34"/>
                    </a:lnTo>
                    <a:lnTo>
                      <a:pt x="17" y="28"/>
                    </a:lnTo>
                    <a:lnTo>
                      <a:pt x="14" y="21"/>
                    </a:lnTo>
                    <a:lnTo>
                      <a:pt x="13" y="12"/>
                    </a:lnTo>
                    <a:lnTo>
                      <a:pt x="14" y="2"/>
                    </a:lnTo>
                    <a:lnTo>
                      <a:pt x="1" y="0"/>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89" name="Freeform 73"/>
              <p:cNvSpPr>
                <a:spLocks/>
              </p:cNvSpPr>
              <p:nvPr/>
            </p:nvSpPr>
            <p:spPr bwMode="auto">
              <a:xfrm>
                <a:off x="4981" y="2776"/>
                <a:ext cx="8" cy="22"/>
              </a:xfrm>
              <a:custGeom>
                <a:avLst/>
                <a:gdLst>
                  <a:gd name="T0" fmla="*/ 25 w 25"/>
                  <a:gd name="T1" fmla="*/ 33 h 44"/>
                  <a:gd name="T2" fmla="*/ 25 w 25"/>
                  <a:gd name="T3" fmla="*/ 33 h 44"/>
                  <a:gd name="T4" fmla="*/ 20 w 25"/>
                  <a:gd name="T5" fmla="*/ 29 h 44"/>
                  <a:gd name="T6" fmla="*/ 16 w 25"/>
                  <a:gd name="T7" fmla="*/ 22 h 44"/>
                  <a:gd name="T8" fmla="*/ 13 w 25"/>
                  <a:gd name="T9" fmla="*/ 12 h 44"/>
                  <a:gd name="T10" fmla="*/ 16 w 25"/>
                  <a:gd name="T11" fmla="*/ 2 h 44"/>
                  <a:gd name="T12" fmla="*/ 3 w 25"/>
                  <a:gd name="T13" fmla="*/ 0 h 44"/>
                  <a:gd name="T14" fmla="*/ 0 w 25"/>
                  <a:gd name="T15" fmla="*/ 12 h 44"/>
                  <a:gd name="T16" fmla="*/ 3 w 25"/>
                  <a:gd name="T17" fmla="*/ 25 h 44"/>
                  <a:gd name="T18" fmla="*/ 10 w 25"/>
                  <a:gd name="T19" fmla="*/ 36 h 44"/>
                  <a:gd name="T20" fmla="*/ 23 w 25"/>
                  <a:gd name="T21" fmla="*/ 44 h 44"/>
                  <a:gd name="T22" fmla="*/ 23 w 25"/>
                  <a:gd name="T23" fmla="*/ 44 h 44"/>
                  <a:gd name="T24" fmla="*/ 25 w 25"/>
                  <a:gd name="T25"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4">
                    <a:moveTo>
                      <a:pt x="25" y="33"/>
                    </a:moveTo>
                    <a:lnTo>
                      <a:pt x="25" y="33"/>
                    </a:lnTo>
                    <a:lnTo>
                      <a:pt x="20" y="29"/>
                    </a:lnTo>
                    <a:lnTo>
                      <a:pt x="16" y="22"/>
                    </a:lnTo>
                    <a:lnTo>
                      <a:pt x="13" y="12"/>
                    </a:lnTo>
                    <a:lnTo>
                      <a:pt x="16" y="2"/>
                    </a:lnTo>
                    <a:lnTo>
                      <a:pt x="3" y="0"/>
                    </a:lnTo>
                    <a:lnTo>
                      <a:pt x="0" y="12"/>
                    </a:lnTo>
                    <a:lnTo>
                      <a:pt x="3" y="25"/>
                    </a:lnTo>
                    <a:lnTo>
                      <a:pt x="10" y="36"/>
                    </a:lnTo>
                    <a:lnTo>
                      <a:pt x="23" y="44"/>
                    </a:lnTo>
                    <a:lnTo>
                      <a:pt x="23" y="44"/>
                    </a:lnTo>
                    <a:lnTo>
                      <a:pt x="2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90" name="Freeform 74"/>
              <p:cNvSpPr>
                <a:spLocks/>
              </p:cNvSpPr>
              <p:nvPr/>
            </p:nvSpPr>
            <p:spPr bwMode="auto">
              <a:xfrm>
                <a:off x="4988" y="2791"/>
                <a:ext cx="9" cy="7"/>
              </a:xfrm>
              <a:custGeom>
                <a:avLst/>
                <a:gdLst>
                  <a:gd name="T0" fmla="*/ 15 w 26"/>
                  <a:gd name="T1" fmla="*/ 0 h 16"/>
                  <a:gd name="T2" fmla="*/ 15 w 26"/>
                  <a:gd name="T3" fmla="*/ 1 h 16"/>
                  <a:gd name="T4" fmla="*/ 14 w 26"/>
                  <a:gd name="T5" fmla="*/ 4 h 16"/>
                  <a:gd name="T6" fmla="*/ 11 w 26"/>
                  <a:gd name="T7" fmla="*/ 4 h 16"/>
                  <a:gd name="T8" fmla="*/ 9 w 26"/>
                  <a:gd name="T9" fmla="*/ 5 h 16"/>
                  <a:gd name="T10" fmla="*/ 2 w 26"/>
                  <a:gd name="T11" fmla="*/ 4 h 16"/>
                  <a:gd name="T12" fmla="*/ 0 w 26"/>
                  <a:gd name="T13" fmla="*/ 15 h 16"/>
                  <a:gd name="T14" fmla="*/ 9 w 26"/>
                  <a:gd name="T15" fmla="*/ 16 h 16"/>
                  <a:gd name="T16" fmla="*/ 17 w 26"/>
                  <a:gd name="T17" fmla="*/ 15 h 16"/>
                  <a:gd name="T18" fmla="*/ 22 w 26"/>
                  <a:gd name="T19" fmla="*/ 10 h 16"/>
                  <a:gd name="T20" fmla="*/ 26 w 26"/>
                  <a:gd name="T21" fmla="*/ 6 h 16"/>
                  <a:gd name="T22" fmla="*/ 26 w 26"/>
                  <a:gd name="T23" fmla="*/ 7 h 16"/>
                  <a:gd name="T24" fmla="*/ 15 w 2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6">
                    <a:moveTo>
                      <a:pt x="15" y="0"/>
                    </a:moveTo>
                    <a:lnTo>
                      <a:pt x="15" y="1"/>
                    </a:lnTo>
                    <a:lnTo>
                      <a:pt x="14" y="4"/>
                    </a:lnTo>
                    <a:lnTo>
                      <a:pt x="11" y="4"/>
                    </a:lnTo>
                    <a:lnTo>
                      <a:pt x="9" y="5"/>
                    </a:lnTo>
                    <a:lnTo>
                      <a:pt x="2" y="4"/>
                    </a:lnTo>
                    <a:lnTo>
                      <a:pt x="0" y="15"/>
                    </a:lnTo>
                    <a:lnTo>
                      <a:pt x="9" y="16"/>
                    </a:lnTo>
                    <a:lnTo>
                      <a:pt x="17" y="15"/>
                    </a:lnTo>
                    <a:lnTo>
                      <a:pt x="22" y="10"/>
                    </a:lnTo>
                    <a:lnTo>
                      <a:pt x="26" y="6"/>
                    </a:lnTo>
                    <a:lnTo>
                      <a:pt x="26" y="7"/>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91" name="Freeform 75"/>
              <p:cNvSpPr>
                <a:spLocks/>
              </p:cNvSpPr>
              <p:nvPr/>
            </p:nvSpPr>
            <p:spPr bwMode="auto">
              <a:xfrm>
                <a:off x="4988" y="2750"/>
                <a:ext cx="10" cy="44"/>
              </a:xfrm>
              <a:custGeom>
                <a:avLst/>
                <a:gdLst>
                  <a:gd name="T0" fmla="*/ 13 w 32"/>
                  <a:gd name="T1" fmla="*/ 48 h 88"/>
                  <a:gd name="T2" fmla="*/ 0 w 32"/>
                  <a:gd name="T3" fmla="*/ 50 h 88"/>
                  <a:gd name="T4" fmla="*/ 6 w 32"/>
                  <a:gd name="T5" fmla="*/ 67 h 88"/>
                  <a:gd name="T6" fmla="*/ 16 w 32"/>
                  <a:gd name="T7" fmla="*/ 76 h 88"/>
                  <a:gd name="T8" fmla="*/ 19 w 32"/>
                  <a:gd name="T9" fmla="*/ 77 h 88"/>
                  <a:gd name="T10" fmla="*/ 17 w 32"/>
                  <a:gd name="T11" fmla="*/ 81 h 88"/>
                  <a:gd name="T12" fmla="*/ 28 w 32"/>
                  <a:gd name="T13" fmla="*/ 88 h 88"/>
                  <a:gd name="T14" fmla="*/ 32 w 32"/>
                  <a:gd name="T15" fmla="*/ 77 h 88"/>
                  <a:gd name="T16" fmla="*/ 24 w 32"/>
                  <a:gd name="T17" fmla="*/ 69 h 88"/>
                  <a:gd name="T18" fmla="*/ 16 w 32"/>
                  <a:gd name="T19" fmla="*/ 62 h 88"/>
                  <a:gd name="T20" fmla="*/ 13 w 32"/>
                  <a:gd name="T21" fmla="*/ 50 h 88"/>
                  <a:gd name="T22" fmla="*/ 0 w 32"/>
                  <a:gd name="T23" fmla="*/ 51 h 88"/>
                  <a:gd name="T24" fmla="*/ 13 w 32"/>
                  <a:gd name="T25" fmla="*/ 48 h 88"/>
                  <a:gd name="T26" fmla="*/ 0 w 32"/>
                  <a:gd name="T27" fmla="*/ 0 h 88"/>
                  <a:gd name="T28" fmla="*/ 0 w 32"/>
                  <a:gd name="T29" fmla="*/ 50 h 88"/>
                  <a:gd name="T30" fmla="*/ 13 w 32"/>
                  <a:gd name="T3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88">
                    <a:moveTo>
                      <a:pt x="13" y="48"/>
                    </a:moveTo>
                    <a:lnTo>
                      <a:pt x="0" y="50"/>
                    </a:lnTo>
                    <a:lnTo>
                      <a:pt x="6" y="67"/>
                    </a:lnTo>
                    <a:lnTo>
                      <a:pt x="16" y="76"/>
                    </a:lnTo>
                    <a:lnTo>
                      <a:pt x="19" y="77"/>
                    </a:lnTo>
                    <a:lnTo>
                      <a:pt x="17" y="81"/>
                    </a:lnTo>
                    <a:lnTo>
                      <a:pt x="28" y="88"/>
                    </a:lnTo>
                    <a:lnTo>
                      <a:pt x="32" y="77"/>
                    </a:lnTo>
                    <a:lnTo>
                      <a:pt x="24" y="69"/>
                    </a:lnTo>
                    <a:lnTo>
                      <a:pt x="16" y="62"/>
                    </a:lnTo>
                    <a:lnTo>
                      <a:pt x="13" y="50"/>
                    </a:lnTo>
                    <a:lnTo>
                      <a:pt x="0" y="51"/>
                    </a:lnTo>
                    <a:lnTo>
                      <a:pt x="13" y="48"/>
                    </a:lnTo>
                    <a:lnTo>
                      <a:pt x="0" y="0"/>
                    </a:lnTo>
                    <a:lnTo>
                      <a:pt x="0" y="50"/>
                    </a:lnTo>
                    <a:lnTo>
                      <a:pt x="13"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92" name="Freeform 76"/>
              <p:cNvSpPr>
                <a:spLocks/>
              </p:cNvSpPr>
              <p:nvPr/>
            </p:nvSpPr>
            <p:spPr bwMode="auto">
              <a:xfrm>
                <a:off x="4988" y="2774"/>
                <a:ext cx="22" cy="15"/>
              </a:xfrm>
              <a:custGeom>
                <a:avLst/>
                <a:gdLst>
                  <a:gd name="T0" fmla="*/ 54 w 67"/>
                  <a:gd name="T1" fmla="*/ 0 h 30"/>
                  <a:gd name="T2" fmla="*/ 54 w 67"/>
                  <a:gd name="T3" fmla="*/ 2 h 30"/>
                  <a:gd name="T4" fmla="*/ 53 w 67"/>
                  <a:gd name="T5" fmla="*/ 4 h 30"/>
                  <a:gd name="T6" fmla="*/ 49 w 67"/>
                  <a:gd name="T7" fmla="*/ 8 h 30"/>
                  <a:gd name="T8" fmla="*/ 41 w 67"/>
                  <a:gd name="T9" fmla="*/ 13 h 30"/>
                  <a:gd name="T10" fmla="*/ 35 w 67"/>
                  <a:gd name="T11" fmla="*/ 17 h 30"/>
                  <a:gd name="T12" fmla="*/ 28 w 67"/>
                  <a:gd name="T13" fmla="*/ 19 h 30"/>
                  <a:gd name="T14" fmla="*/ 24 w 67"/>
                  <a:gd name="T15" fmla="*/ 17 h 30"/>
                  <a:gd name="T16" fmla="*/ 17 w 67"/>
                  <a:gd name="T17" fmla="*/ 13 h 30"/>
                  <a:gd name="T18" fmla="*/ 13 w 67"/>
                  <a:gd name="T19" fmla="*/ 0 h 30"/>
                  <a:gd name="T20" fmla="*/ 0 w 67"/>
                  <a:gd name="T21" fmla="*/ 3 h 30"/>
                  <a:gd name="T22" fmla="*/ 7 w 67"/>
                  <a:gd name="T23" fmla="*/ 17 h 30"/>
                  <a:gd name="T24" fmla="*/ 16 w 67"/>
                  <a:gd name="T25" fmla="*/ 26 h 30"/>
                  <a:gd name="T26" fmla="*/ 28 w 67"/>
                  <a:gd name="T27" fmla="*/ 30 h 30"/>
                  <a:gd name="T28" fmla="*/ 40 w 67"/>
                  <a:gd name="T29" fmla="*/ 26 h 30"/>
                  <a:gd name="T30" fmla="*/ 49 w 67"/>
                  <a:gd name="T31" fmla="*/ 22 h 30"/>
                  <a:gd name="T32" fmla="*/ 57 w 67"/>
                  <a:gd name="T33" fmla="*/ 17 h 30"/>
                  <a:gd name="T34" fmla="*/ 63 w 67"/>
                  <a:gd name="T35" fmla="*/ 11 h 30"/>
                  <a:gd name="T36" fmla="*/ 67 w 67"/>
                  <a:gd name="T37" fmla="*/ 4 h 30"/>
                  <a:gd name="T38" fmla="*/ 67 w 67"/>
                  <a:gd name="T39" fmla="*/ 5 h 30"/>
                  <a:gd name="T40" fmla="*/ 54 w 67"/>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30">
                    <a:moveTo>
                      <a:pt x="54" y="0"/>
                    </a:moveTo>
                    <a:lnTo>
                      <a:pt x="54" y="2"/>
                    </a:lnTo>
                    <a:lnTo>
                      <a:pt x="53" y="4"/>
                    </a:lnTo>
                    <a:lnTo>
                      <a:pt x="49" y="8"/>
                    </a:lnTo>
                    <a:lnTo>
                      <a:pt x="41" y="13"/>
                    </a:lnTo>
                    <a:lnTo>
                      <a:pt x="35" y="17"/>
                    </a:lnTo>
                    <a:lnTo>
                      <a:pt x="28" y="19"/>
                    </a:lnTo>
                    <a:lnTo>
                      <a:pt x="24" y="17"/>
                    </a:lnTo>
                    <a:lnTo>
                      <a:pt x="17" y="13"/>
                    </a:lnTo>
                    <a:lnTo>
                      <a:pt x="13" y="0"/>
                    </a:lnTo>
                    <a:lnTo>
                      <a:pt x="0" y="3"/>
                    </a:lnTo>
                    <a:lnTo>
                      <a:pt x="7" y="17"/>
                    </a:lnTo>
                    <a:lnTo>
                      <a:pt x="16" y="26"/>
                    </a:lnTo>
                    <a:lnTo>
                      <a:pt x="28" y="30"/>
                    </a:lnTo>
                    <a:lnTo>
                      <a:pt x="40" y="26"/>
                    </a:lnTo>
                    <a:lnTo>
                      <a:pt x="49" y="22"/>
                    </a:lnTo>
                    <a:lnTo>
                      <a:pt x="57" y="17"/>
                    </a:lnTo>
                    <a:lnTo>
                      <a:pt x="63" y="11"/>
                    </a:lnTo>
                    <a:lnTo>
                      <a:pt x="67" y="4"/>
                    </a:lnTo>
                    <a:lnTo>
                      <a:pt x="67" y="5"/>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93" name="Freeform 77"/>
              <p:cNvSpPr>
                <a:spLocks/>
              </p:cNvSpPr>
              <p:nvPr/>
            </p:nvSpPr>
            <p:spPr bwMode="auto">
              <a:xfrm>
                <a:off x="5006" y="2637"/>
                <a:ext cx="13" cy="139"/>
              </a:xfrm>
              <a:custGeom>
                <a:avLst/>
                <a:gdLst>
                  <a:gd name="T0" fmla="*/ 7 w 41"/>
                  <a:gd name="T1" fmla="*/ 0 h 280"/>
                  <a:gd name="T2" fmla="*/ 7 w 41"/>
                  <a:gd name="T3" fmla="*/ 0 h 280"/>
                  <a:gd name="T4" fmla="*/ 13 w 41"/>
                  <a:gd name="T5" fmla="*/ 36 h 280"/>
                  <a:gd name="T6" fmla="*/ 20 w 41"/>
                  <a:gd name="T7" fmla="*/ 72 h 280"/>
                  <a:gd name="T8" fmla="*/ 25 w 41"/>
                  <a:gd name="T9" fmla="*/ 106 h 280"/>
                  <a:gd name="T10" fmla="*/ 28 w 41"/>
                  <a:gd name="T11" fmla="*/ 141 h 280"/>
                  <a:gd name="T12" fmla="*/ 28 w 41"/>
                  <a:gd name="T13" fmla="*/ 175 h 280"/>
                  <a:gd name="T14" fmla="*/ 24 w 41"/>
                  <a:gd name="T15" fmla="*/ 209 h 280"/>
                  <a:gd name="T16" fmla="*/ 15 w 41"/>
                  <a:gd name="T17" fmla="*/ 242 h 280"/>
                  <a:gd name="T18" fmla="*/ 0 w 41"/>
                  <a:gd name="T19" fmla="*/ 275 h 280"/>
                  <a:gd name="T20" fmla="*/ 13 w 41"/>
                  <a:gd name="T21" fmla="*/ 280 h 280"/>
                  <a:gd name="T22" fmla="*/ 28 w 41"/>
                  <a:gd name="T23" fmla="*/ 244 h 280"/>
                  <a:gd name="T24" fmla="*/ 37 w 41"/>
                  <a:gd name="T25" fmla="*/ 209 h 280"/>
                  <a:gd name="T26" fmla="*/ 41 w 41"/>
                  <a:gd name="T27" fmla="*/ 175 h 280"/>
                  <a:gd name="T28" fmla="*/ 41 w 41"/>
                  <a:gd name="T29" fmla="*/ 141 h 280"/>
                  <a:gd name="T30" fmla="*/ 38 w 41"/>
                  <a:gd name="T31" fmla="*/ 106 h 280"/>
                  <a:gd name="T32" fmla="*/ 33 w 41"/>
                  <a:gd name="T33" fmla="*/ 72 h 280"/>
                  <a:gd name="T34" fmla="*/ 26 w 41"/>
                  <a:gd name="T35" fmla="*/ 36 h 280"/>
                  <a:gd name="T36" fmla="*/ 20 w 41"/>
                  <a:gd name="T37" fmla="*/ 0 h 280"/>
                  <a:gd name="T38" fmla="*/ 20 w 41"/>
                  <a:gd name="T39" fmla="*/ 0 h 280"/>
                  <a:gd name="T40" fmla="*/ 7 w 41"/>
                  <a:gd name="T4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280">
                    <a:moveTo>
                      <a:pt x="7" y="0"/>
                    </a:moveTo>
                    <a:lnTo>
                      <a:pt x="7" y="0"/>
                    </a:lnTo>
                    <a:lnTo>
                      <a:pt x="13" y="36"/>
                    </a:lnTo>
                    <a:lnTo>
                      <a:pt x="20" y="72"/>
                    </a:lnTo>
                    <a:lnTo>
                      <a:pt x="25" y="106"/>
                    </a:lnTo>
                    <a:lnTo>
                      <a:pt x="28" y="141"/>
                    </a:lnTo>
                    <a:lnTo>
                      <a:pt x="28" y="175"/>
                    </a:lnTo>
                    <a:lnTo>
                      <a:pt x="24" y="209"/>
                    </a:lnTo>
                    <a:lnTo>
                      <a:pt x="15" y="242"/>
                    </a:lnTo>
                    <a:lnTo>
                      <a:pt x="0" y="275"/>
                    </a:lnTo>
                    <a:lnTo>
                      <a:pt x="13" y="280"/>
                    </a:lnTo>
                    <a:lnTo>
                      <a:pt x="28" y="244"/>
                    </a:lnTo>
                    <a:lnTo>
                      <a:pt x="37" y="209"/>
                    </a:lnTo>
                    <a:lnTo>
                      <a:pt x="41" y="175"/>
                    </a:lnTo>
                    <a:lnTo>
                      <a:pt x="41" y="141"/>
                    </a:lnTo>
                    <a:lnTo>
                      <a:pt x="38" y="106"/>
                    </a:lnTo>
                    <a:lnTo>
                      <a:pt x="33" y="72"/>
                    </a:lnTo>
                    <a:lnTo>
                      <a:pt x="26" y="36"/>
                    </a:lnTo>
                    <a:lnTo>
                      <a:pt x="20" y="0"/>
                    </a:lnTo>
                    <a:lnTo>
                      <a:pt x="20"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94" name="Freeform 78"/>
              <p:cNvSpPr>
                <a:spLocks/>
              </p:cNvSpPr>
              <p:nvPr/>
            </p:nvSpPr>
            <p:spPr bwMode="auto">
              <a:xfrm>
                <a:off x="4979" y="2372"/>
                <a:ext cx="9" cy="43"/>
              </a:xfrm>
              <a:custGeom>
                <a:avLst/>
                <a:gdLst>
                  <a:gd name="T0" fmla="*/ 26 w 26"/>
                  <a:gd name="T1" fmla="*/ 0 h 86"/>
                  <a:gd name="T2" fmla="*/ 24 w 26"/>
                  <a:gd name="T3" fmla="*/ 26 h 86"/>
                  <a:gd name="T4" fmla="*/ 24 w 26"/>
                  <a:gd name="T5" fmla="*/ 47 h 86"/>
                  <a:gd name="T6" fmla="*/ 17 w 26"/>
                  <a:gd name="T7" fmla="*/ 65 h 86"/>
                  <a:gd name="T8" fmla="*/ 0 w 26"/>
                  <a:gd name="T9" fmla="*/ 86 h 86"/>
                  <a:gd name="T10" fmla="*/ 26 w 26"/>
                  <a:gd name="T11" fmla="*/ 0 h 86"/>
                </a:gdLst>
                <a:ahLst/>
                <a:cxnLst>
                  <a:cxn ang="0">
                    <a:pos x="T0" y="T1"/>
                  </a:cxn>
                  <a:cxn ang="0">
                    <a:pos x="T2" y="T3"/>
                  </a:cxn>
                  <a:cxn ang="0">
                    <a:pos x="T4" y="T5"/>
                  </a:cxn>
                  <a:cxn ang="0">
                    <a:pos x="T6" y="T7"/>
                  </a:cxn>
                  <a:cxn ang="0">
                    <a:pos x="T8" y="T9"/>
                  </a:cxn>
                  <a:cxn ang="0">
                    <a:pos x="T10" y="T11"/>
                  </a:cxn>
                </a:cxnLst>
                <a:rect l="0" t="0" r="r" b="b"/>
                <a:pathLst>
                  <a:path w="26" h="86">
                    <a:moveTo>
                      <a:pt x="26" y="0"/>
                    </a:moveTo>
                    <a:lnTo>
                      <a:pt x="24" y="26"/>
                    </a:lnTo>
                    <a:lnTo>
                      <a:pt x="24" y="47"/>
                    </a:lnTo>
                    <a:lnTo>
                      <a:pt x="17" y="65"/>
                    </a:lnTo>
                    <a:lnTo>
                      <a:pt x="0" y="86"/>
                    </a:lnTo>
                    <a:lnTo>
                      <a:pt x="26"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95" name="Freeform 79"/>
              <p:cNvSpPr>
                <a:spLocks/>
              </p:cNvSpPr>
              <p:nvPr/>
            </p:nvSpPr>
            <p:spPr bwMode="auto">
              <a:xfrm>
                <a:off x="4977" y="2372"/>
                <a:ext cx="13" cy="45"/>
              </a:xfrm>
              <a:custGeom>
                <a:avLst/>
                <a:gdLst>
                  <a:gd name="T0" fmla="*/ 10 w 38"/>
                  <a:gd name="T1" fmla="*/ 90 h 90"/>
                  <a:gd name="T2" fmla="*/ 27 w 38"/>
                  <a:gd name="T3" fmla="*/ 67 h 90"/>
                  <a:gd name="T4" fmla="*/ 35 w 38"/>
                  <a:gd name="T5" fmla="*/ 47 h 90"/>
                  <a:gd name="T6" fmla="*/ 35 w 38"/>
                  <a:gd name="T7" fmla="*/ 26 h 90"/>
                  <a:gd name="T8" fmla="*/ 38 w 38"/>
                  <a:gd name="T9" fmla="*/ 0 h 90"/>
                  <a:gd name="T10" fmla="*/ 25 w 38"/>
                  <a:gd name="T11" fmla="*/ 0 h 90"/>
                  <a:gd name="T12" fmla="*/ 22 w 38"/>
                  <a:gd name="T13" fmla="*/ 26 h 90"/>
                  <a:gd name="T14" fmla="*/ 22 w 38"/>
                  <a:gd name="T15" fmla="*/ 47 h 90"/>
                  <a:gd name="T16" fmla="*/ 17 w 38"/>
                  <a:gd name="T17" fmla="*/ 62 h 90"/>
                  <a:gd name="T18" fmla="*/ 0 w 38"/>
                  <a:gd name="T19" fmla="*/ 83 h 90"/>
                  <a:gd name="T20" fmla="*/ 10 w 3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90">
                    <a:moveTo>
                      <a:pt x="10" y="90"/>
                    </a:moveTo>
                    <a:lnTo>
                      <a:pt x="27" y="67"/>
                    </a:lnTo>
                    <a:lnTo>
                      <a:pt x="35" y="47"/>
                    </a:lnTo>
                    <a:lnTo>
                      <a:pt x="35" y="26"/>
                    </a:lnTo>
                    <a:lnTo>
                      <a:pt x="38" y="0"/>
                    </a:lnTo>
                    <a:lnTo>
                      <a:pt x="25" y="0"/>
                    </a:lnTo>
                    <a:lnTo>
                      <a:pt x="22" y="26"/>
                    </a:lnTo>
                    <a:lnTo>
                      <a:pt x="22" y="47"/>
                    </a:lnTo>
                    <a:lnTo>
                      <a:pt x="17" y="62"/>
                    </a:lnTo>
                    <a:lnTo>
                      <a:pt x="0" y="83"/>
                    </a:lnTo>
                    <a:lnTo>
                      <a:pt x="1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96" name="Freeform 80"/>
              <p:cNvSpPr>
                <a:spLocks/>
              </p:cNvSpPr>
              <p:nvPr/>
            </p:nvSpPr>
            <p:spPr bwMode="auto">
              <a:xfrm>
                <a:off x="4988" y="2460"/>
                <a:ext cx="15" cy="133"/>
              </a:xfrm>
              <a:custGeom>
                <a:avLst/>
                <a:gdLst>
                  <a:gd name="T0" fmla="*/ 6 w 44"/>
                  <a:gd name="T1" fmla="*/ 0 h 266"/>
                  <a:gd name="T2" fmla="*/ 1 w 44"/>
                  <a:gd name="T3" fmla="*/ 35 h 266"/>
                  <a:gd name="T4" fmla="*/ 0 w 44"/>
                  <a:gd name="T5" fmla="*/ 69 h 266"/>
                  <a:gd name="T6" fmla="*/ 0 w 44"/>
                  <a:gd name="T7" fmla="*/ 103 h 266"/>
                  <a:gd name="T8" fmla="*/ 4 w 44"/>
                  <a:gd name="T9" fmla="*/ 136 h 266"/>
                  <a:gd name="T10" fmla="*/ 10 w 44"/>
                  <a:gd name="T11" fmla="*/ 169 h 266"/>
                  <a:gd name="T12" fmla="*/ 19 w 44"/>
                  <a:gd name="T13" fmla="*/ 202 h 266"/>
                  <a:gd name="T14" fmla="*/ 30 w 44"/>
                  <a:gd name="T15" fmla="*/ 234 h 266"/>
                  <a:gd name="T16" fmla="*/ 44 w 44"/>
                  <a:gd name="T17" fmla="*/ 266 h 266"/>
                  <a:gd name="T18" fmla="*/ 6 w 44"/>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266">
                    <a:moveTo>
                      <a:pt x="6" y="0"/>
                    </a:moveTo>
                    <a:lnTo>
                      <a:pt x="1" y="35"/>
                    </a:lnTo>
                    <a:lnTo>
                      <a:pt x="0" y="69"/>
                    </a:lnTo>
                    <a:lnTo>
                      <a:pt x="0" y="103"/>
                    </a:lnTo>
                    <a:lnTo>
                      <a:pt x="4" y="136"/>
                    </a:lnTo>
                    <a:lnTo>
                      <a:pt x="10" y="169"/>
                    </a:lnTo>
                    <a:lnTo>
                      <a:pt x="19" y="202"/>
                    </a:lnTo>
                    <a:lnTo>
                      <a:pt x="30" y="234"/>
                    </a:lnTo>
                    <a:lnTo>
                      <a:pt x="44" y="266"/>
                    </a:lnTo>
                    <a:lnTo>
                      <a:pt x="6"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97" name="Freeform 81"/>
              <p:cNvSpPr>
                <a:spLocks/>
              </p:cNvSpPr>
              <p:nvPr/>
            </p:nvSpPr>
            <p:spPr bwMode="auto">
              <a:xfrm>
                <a:off x="4986" y="2460"/>
                <a:ext cx="19" cy="134"/>
              </a:xfrm>
              <a:custGeom>
                <a:avLst/>
                <a:gdLst>
                  <a:gd name="T0" fmla="*/ 58 w 58"/>
                  <a:gd name="T1" fmla="*/ 264 h 269"/>
                  <a:gd name="T2" fmla="*/ 43 w 58"/>
                  <a:gd name="T3" fmla="*/ 233 h 269"/>
                  <a:gd name="T4" fmla="*/ 33 w 58"/>
                  <a:gd name="T5" fmla="*/ 201 h 269"/>
                  <a:gd name="T6" fmla="*/ 24 w 58"/>
                  <a:gd name="T7" fmla="*/ 168 h 269"/>
                  <a:gd name="T8" fmla="*/ 17 w 58"/>
                  <a:gd name="T9" fmla="*/ 136 h 269"/>
                  <a:gd name="T10" fmla="*/ 13 w 58"/>
                  <a:gd name="T11" fmla="*/ 103 h 269"/>
                  <a:gd name="T12" fmla="*/ 13 w 58"/>
                  <a:gd name="T13" fmla="*/ 69 h 269"/>
                  <a:gd name="T14" fmla="*/ 15 w 58"/>
                  <a:gd name="T15" fmla="*/ 35 h 269"/>
                  <a:gd name="T16" fmla="*/ 20 w 58"/>
                  <a:gd name="T17" fmla="*/ 0 h 269"/>
                  <a:gd name="T18" fmla="*/ 7 w 58"/>
                  <a:gd name="T19" fmla="*/ 0 h 269"/>
                  <a:gd name="T20" fmla="*/ 1 w 58"/>
                  <a:gd name="T21" fmla="*/ 35 h 269"/>
                  <a:gd name="T22" fmla="*/ 0 w 58"/>
                  <a:gd name="T23" fmla="*/ 69 h 269"/>
                  <a:gd name="T24" fmla="*/ 0 w 58"/>
                  <a:gd name="T25" fmla="*/ 103 h 269"/>
                  <a:gd name="T26" fmla="*/ 4 w 58"/>
                  <a:gd name="T27" fmla="*/ 136 h 269"/>
                  <a:gd name="T28" fmla="*/ 11 w 58"/>
                  <a:gd name="T29" fmla="*/ 171 h 269"/>
                  <a:gd name="T30" fmla="*/ 20 w 58"/>
                  <a:gd name="T31" fmla="*/ 203 h 269"/>
                  <a:gd name="T32" fmla="*/ 30 w 58"/>
                  <a:gd name="T33" fmla="*/ 235 h 269"/>
                  <a:gd name="T34" fmla="*/ 45 w 58"/>
                  <a:gd name="T35" fmla="*/ 269 h 269"/>
                  <a:gd name="T36" fmla="*/ 58 w 58"/>
                  <a:gd name="T37" fmla="*/ 26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269">
                    <a:moveTo>
                      <a:pt x="58" y="264"/>
                    </a:moveTo>
                    <a:lnTo>
                      <a:pt x="43" y="233"/>
                    </a:lnTo>
                    <a:lnTo>
                      <a:pt x="33" y="201"/>
                    </a:lnTo>
                    <a:lnTo>
                      <a:pt x="24" y="168"/>
                    </a:lnTo>
                    <a:lnTo>
                      <a:pt x="17" y="136"/>
                    </a:lnTo>
                    <a:lnTo>
                      <a:pt x="13" y="103"/>
                    </a:lnTo>
                    <a:lnTo>
                      <a:pt x="13" y="69"/>
                    </a:lnTo>
                    <a:lnTo>
                      <a:pt x="15" y="35"/>
                    </a:lnTo>
                    <a:lnTo>
                      <a:pt x="20" y="0"/>
                    </a:lnTo>
                    <a:lnTo>
                      <a:pt x="7" y="0"/>
                    </a:lnTo>
                    <a:lnTo>
                      <a:pt x="1" y="35"/>
                    </a:lnTo>
                    <a:lnTo>
                      <a:pt x="0" y="69"/>
                    </a:lnTo>
                    <a:lnTo>
                      <a:pt x="0" y="103"/>
                    </a:lnTo>
                    <a:lnTo>
                      <a:pt x="4" y="136"/>
                    </a:lnTo>
                    <a:lnTo>
                      <a:pt x="11" y="171"/>
                    </a:lnTo>
                    <a:lnTo>
                      <a:pt x="20" y="203"/>
                    </a:lnTo>
                    <a:lnTo>
                      <a:pt x="30" y="235"/>
                    </a:lnTo>
                    <a:lnTo>
                      <a:pt x="45" y="269"/>
                    </a:lnTo>
                    <a:lnTo>
                      <a:pt x="58"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98" name="Freeform 82"/>
              <p:cNvSpPr>
                <a:spLocks/>
              </p:cNvSpPr>
              <p:nvPr/>
            </p:nvSpPr>
            <p:spPr bwMode="auto">
              <a:xfrm>
                <a:off x="5009" y="2650"/>
                <a:ext cx="8" cy="26"/>
              </a:xfrm>
              <a:custGeom>
                <a:avLst/>
                <a:gdLst>
                  <a:gd name="T0" fmla="*/ 0 w 25"/>
                  <a:gd name="T1" fmla="*/ 0 h 53"/>
                  <a:gd name="T2" fmla="*/ 3 w 25"/>
                  <a:gd name="T3" fmla="*/ 7 h 53"/>
                  <a:gd name="T4" fmla="*/ 8 w 25"/>
                  <a:gd name="T5" fmla="*/ 14 h 53"/>
                  <a:gd name="T6" fmla="*/ 15 w 25"/>
                  <a:gd name="T7" fmla="*/ 21 h 53"/>
                  <a:gd name="T8" fmla="*/ 21 w 25"/>
                  <a:gd name="T9" fmla="*/ 27 h 53"/>
                  <a:gd name="T10" fmla="*/ 25 w 25"/>
                  <a:gd name="T11" fmla="*/ 34 h 53"/>
                  <a:gd name="T12" fmla="*/ 24 w 25"/>
                  <a:gd name="T13" fmla="*/ 41 h 53"/>
                  <a:gd name="T14" fmla="*/ 16 w 25"/>
                  <a:gd name="T15" fmla="*/ 46 h 53"/>
                  <a:gd name="T16" fmla="*/ 0 w 25"/>
                  <a:gd name="T17" fmla="*/ 53 h 53"/>
                  <a:gd name="T18" fmla="*/ 0 w 25"/>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3">
                    <a:moveTo>
                      <a:pt x="0" y="0"/>
                    </a:moveTo>
                    <a:lnTo>
                      <a:pt x="3" y="7"/>
                    </a:lnTo>
                    <a:lnTo>
                      <a:pt x="8" y="14"/>
                    </a:lnTo>
                    <a:lnTo>
                      <a:pt x="15" y="21"/>
                    </a:lnTo>
                    <a:lnTo>
                      <a:pt x="21" y="27"/>
                    </a:lnTo>
                    <a:lnTo>
                      <a:pt x="25" y="34"/>
                    </a:lnTo>
                    <a:lnTo>
                      <a:pt x="24" y="41"/>
                    </a:lnTo>
                    <a:lnTo>
                      <a:pt x="16" y="46"/>
                    </a:lnTo>
                    <a:lnTo>
                      <a:pt x="0" y="53"/>
                    </a:lnTo>
                    <a:lnTo>
                      <a:pt x="0"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99" name="Freeform 83"/>
              <p:cNvSpPr>
                <a:spLocks/>
              </p:cNvSpPr>
              <p:nvPr/>
            </p:nvSpPr>
            <p:spPr bwMode="auto">
              <a:xfrm>
                <a:off x="5007" y="2650"/>
                <a:ext cx="12" cy="29"/>
              </a:xfrm>
              <a:custGeom>
                <a:avLst/>
                <a:gdLst>
                  <a:gd name="T0" fmla="*/ 8 w 38"/>
                  <a:gd name="T1" fmla="*/ 59 h 59"/>
                  <a:gd name="T2" fmla="*/ 25 w 38"/>
                  <a:gd name="T3" fmla="*/ 51 h 59"/>
                  <a:gd name="T4" fmla="*/ 35 w 38"/>
                  <a:gd name="T5" fmla="*/ 43 h 59"/>
                  <a:gd name="T6" fmla="*/ 38 w 38"/>
                  <a:gd name="T7" fmla="*/ 34 h 59"/>
                  <a:gd name="T8" fmla="*/ 33 w 38"/>
                  <a:gd name="T9" fmla="*/ 24 h 59"/>
                  <a:gd name="T10" fmla="*/ 26 w 38"/>
                  <a:gd name="T11" fmla="*/ 17 h 59"/>
                  <a:gd name="T12" fmla="*/ 20 w 38"/>
                  <a:gd name="T13" fmla="*/ 10 h 59"/>
                  <a:gd name="T14" fmla="*/ 14 w 38"/>
                  <a:gd name="T15" fmla="*/ 5 h 59"/>
                  <a:gd name="T16" fmla="*/ 13 w 38"/>
                  <a:gd name="T17" fmla="*/ 0 h 59"/>
                  <a:gd name="T18" fmla="*/ 0 w 38"/>
                  <a:gd name="T19" fmla="*/ 0 h 59"/>
                  <a:gd name="T20" fmla="*/ 4 w 38"/>
                  <a:gd name="T21" fmla="*/ 9 h 59"/>
                  <a:gd name="T22" fmla="*/ 9 w 38"/>
                  <a:gd name="T23" fmla="*/ 17 h 59"/>
                  <a:gd name="T24" fmla="*/ 16 w 38"/>
                  <a:gd name="T25" fmla="*/ 24 h 59"/>
                  <a:gd name="T26" fmla="*/ 22 w 38"/>
                  <a:gd name="T27" fmla="*/ 31 h 59"/>
                  <a:gd name="T28" fmla="*/ 25 w 38"/>
                  <a:gd name="T29" fmla="*/ 34 h 59"/>
                  <a:gd name="T30" fmla="*/ 25 w 38"/>
                  <a:gd name="T31" fmla="*/ 39 h 59"/>
                  <a:gd name="T32" fmla="*/ 20 w 38"/>
                  <a:gd name="T33" fmla="*/ 42 h 59"/>
                  <a:gd name="T34" fmla="*/ 5 w 38"/>
                  <a:gd name="T35" fmla="*/ 48 h 59"/>
                  <a:gd name="T36" fmla="*/ 8 w 38"/>
                  <a:gd name="T3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9">
                    <a:moveTo>
                      <a:pt x="8" y="59"/>
                    </a:moveTo>
                    <a:lnTo>
                      <a:pt x="25" y="51"/>
                    </a:lnTo>
                    <a:lnTo>
                      <a:pt x="35" y="43"/>
                    </a:lnTo>
                    <a:lnTo>
                      <a:pt x="38" y="34"/>
                    </a:lnTo>
                    <a:lnTo>
                      <a:pt x="33" y="24"/>
                    </a:lnTo>
                    <a:lnTo>
                      <a:pt x="26" y="17"/>
                    </a:lnTo>
                    <a:lnTo>
                      <a:pt x="20" y="10"/>
                    </a:lnTo>
                    <a:lnTo>
                      <a:pt x="14" y="5"/>
                    </a:lnTo>
                    <a:lnTo>
                      <a:pt x="13" y="0"/>
                    </a:lnTo>
                    <a:lnTo>
                      <a:pt x="0" y="0"/>
                    </a:lnTo>
                    <a:lnTo>
                      <a:pt x="4" y="9"/>
                    </a:lnTo>
                    <a:lnTo>
                      <a:pt x="9" y="17"/>
                    </a:lnTo>
                    <a:lnTo>
                      <a:pt x="16" y="24"/>
                    </a:lnTo>
                    <a:lnTo>
                      <a:pt x="22" y="31"/>
                    </a:lnTo>
                    <a:lnTo>
                      <a:pt x="25" y="34"/>
                    </a:lnTo>
                    <a:lnTo>
                      <a:pt x="25" y="39"/>
                    </a:lnTo>
                    <a:lnTo>
                      <a:pt x="20" y="42"/>
                    </a:lnTo>
                    <a:lnTo>
                      <a:pt x="5" y="48"/>
                    </a:lnTo>
                    <a:lnTo>
                      <a:pt x="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00" name="Freeform 84"/>
              <p:cNvSpPr>
                <a:spLocks/>
              </p:cNvSpPr>
              <p:nvPr/>
            </p:nvSpPr>
            <p:spPr bwMode="auto">
              <a:xfrm>
                <a:off x="4997" y="2770"/>
                <a:ext cx="5" cy="14"/>
              </a:xfrm>
              <a:custGeom>
                <a:avLst/>
                <a:gdLst>
                  <a:gd name="T0" fmla="*/ 2 w 15"/>
                  <a:gd name="T1" fmla="*/ 0 h 27"/>
                  <a:gd name="T2" fmla="*/ 0 w 15"/>
                  <a:gd name="T3" fmla="*/ 3 h 27"/>
                  <a:gd name="T4" fmla="*/ 0 w 15"/>
                  <a:gd name="T5" fmla="*/ 12 h 27"/>
                  <a:gd name="T6" fmla="*/ 4 w 15"/>
                  <a:gd name="T7" fmla="*/ 21 h 27"/>
                  <a:gd name="T8" fmla="*/ 15 w 15"/>
                  <a:gd name="T9" fmla="*/ 27 h 27"/>
                  <a:gd name="T10" fmla="*/ 2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2" y="0"/>
                    </a:moveTo>
                    <a:lnTo>
                      <a:pt x="0" y="3"/>
                    </a:lnTo>
                    <a:lnTo>
                      <a:pt x="0" y="12"/>
                    </a:lnTo>
                    <a:lnTo>
                      <a:pt x="4" y="21"/>
                    </a:lnTo>
                    <a:lnTo>
                      <a:pt x="15" y="27"/>
                    </a:lnTo>
                    <a:lnTo>
                      <a:pt x="2"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01" name="Freeform 85"/>
              <p:cNvSpPr>
                <a:spLocks/>
              </p:cNvSpPr>
              <p:nvPr/>
            </p:nvSpPr>
            <p:spPr bwMode="auto">
              <a:xfrm>
                <a:off x="4995" y="2770"/>
                <a:ext cx="7" cy="17"/>
              </a:xfrm>
              <a:custGeom>
                <a:avLst/>
                <a:gdLst>
                  <a:gd name="T0" fmla="*/ 21 w 21"/>
                  <a:gd name="T1" fmla="*/ 23 h 34"/>
                  <a:gd name="T2" fmla="*/ 15 w 21"/>
                  <a:gd name="T3" fmla="*/ 20 h 34"/>
                  <a:gd name="T4" fmla="*/ 13 w 21"/>
                  <a:gd name="T5" fmla="*/ 13 h 34"/>
                  <a:gd name="T6" fmla="*/ 13 w 21"/>
                  <a:gd name="T7" fmla="*/ 5 h 34"/>
                  <a:gd name="T8" fmla="*/ 14 w 21"/>
                  <a:gd name="T9" fmla="*/ 3 h 34"/>
                  <a:gd name="T10" fmla="*/ 1 w 21"/>
                  <a:gd name="T11" fmla="*/ 0 h 34"/>
                  <a:gd name="T12" fmla="*/ 0 w 21"/>
                  <a:gd name="T13" fmla="*/ 5 h 34"/>
                  <a:gd name="T14" fmla="*/ 0 w 21"/>
                  <a:gd name="T15" fmla="*/ 15 h 34"/>
                  <a:gd name="T16" fmla="*/ 5 w 21"/>
                  <a:gd name="T17" fmla="*/ 26 h 34"/>
                  <a:gd name="T18" fmla="*/ 21 w 21"/>
                  <a:gd name="T19" fmla="*/ 34 h 34"/>
                  <a:gd name="T20" fmla="*/ 21 w 21"/>
                  <a:gd name="T2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21" y="23"/>
                    </a:moveTo>
                    <a:lnTo>
                      <a:pt x="15" y="20"/>
                    </a:lnTo>
                    <a:lnTo>
                      <a:pt x="13" y="13"/>
                    </a:lnTo>
                    <a:lnTo>
                      <a:pt x="13" y="5"/>
                    </a:lnTo>
                    <a:lnTo>
                      <a:pt x="14" y="3"/>
                    </a:lnTo>
                    <a:lnTo>
                      <a:pt x="1" y="0"/>
                    </a:lnTo>
                    <a:lnTo>
                      <a:pt x="0" y="5"/>
                    </a:lnTo>
                    <a:lnTo>
                      <a:pt x="0" y="15"/>
                    </a:lnTo>
                    <a:lnTo>
                      <a:pt x="5" y="26"/>
                    </a:lnTo>
                    <a:lnTo>
                      <a:pt x="21" y="34"/>
                    </a:lnTo>
                    <a:lnTo>
                      <a:pt x="2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02" name="Freeform 86"/>
              <p:cNvSpPr>
                <a:spLocks/>
              </p:cNvSpPr>
              <p:nvPr/>
            </p:nvSpPr>
            <p:spPr bwMode="auto">
              <a:xfrm>
                <a:off x="4906" y="2333"/>
                <a:ext cx="36" cy="93"/>
              </a:xfrm>
              <a:custGeom>
                <a:avLst/>
                <a:gdLst>
                  <a:gd name="T0" fmla="*/ 107 w 107"/>
                  <a:gd name="T1" fmla="*/ 186 h 186"/>
                  <a:gd name="T2" fmla="*/ 82 w 107"/>
                  <a:gd name="T3" fmla="*/ 177 h 186"/>
                  <a:gd name="T4" fmla="*/ 60 w 107"/>
                  <a:gd name="T5" fmla="*/ 167 h 186"/>
                  <a:gd name="T6" fmla="*/ 40 w 107"/>
                  <a:gd name="T7" fmla="*/ 154 h 186"/>
                  <a:gd name="T8" fmla="*/ 25 w 107"/>
                  <a:gd name="T9" fmla="*/ 138 h 186"/>
                  <a:gd name="T10" fmla="*/ 13 w 107"/>
                  <a:gd name="T11" fmla="*/ 121 h 186"/>
                  <a:gd name="T12" fmla="*/ 5 w 107"/>
                  <a:gd name="T13" fmla="*/ 100 h 186"/>
                  <a:gd name="T14" fmla="*/ 0 w 107"/>
                  <a:gd name="T15" fmla="*/ 75 h 186"/>
                  <a:gd name="T16" fmla="*/ 0 w 107"/>
                  <a:gd name="T17" fmla="*/ 47 h 186"/>
                  <a:gd name="T18" fmla="*/ 0 w 107"/>
                  <a:gd name="T19" fmla="*/ 36 h 186"/>
                  <a:gd name="T20" fmla="*/ 1 w 107"/>
                  <a:gd name="T21" fmla="*/ 24 h 186"/>
                  <a:gd name="T22" fmla="*/ 1 w 107"/>
                  <a:gd name="T23" fmla="*/ 12 h 186"/>
                  <a:gd name="T24" fmla="*/ 1 w 107"/>
                  <a:gd name="T25" fmla="*/ 0 h 186"/>
                  <a:gd name="T26" fmla="*/ 107 w 107"/>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86">
                    <a:moveTo>
                      <a:pt x="107" y="186"/>
                    </a:moveTo>
                    <a:lnTo>
                      <a:pt x="82" y="177"/>
                    </a:lnTo>
                    <a:lnTo>
                      <a:pt x="60" y="167"/>
                    </a:lnTo>
                    <a:lnTo>
                      <a:pt x="40" y="154"/>
                    </a:lnTo>
                    <a:lnTo>
                      <a:pt x="25" y="138"/>
                    </a:lnTo>
                    <a:lnTo>
                      <a:pt x="13" y="121"/>
                    </a:lnTo>
                    <a:lnTo>
                      <a:pt x="5" y="100"/>
                    </a:lnTo>
                    <a:lnTo>
                      <a:pt x="0" y="75"/>
                    </a:lnTo>
                    <a:lnTo>
                      <a:pt x="0" y="47"/>
                    </a:lnTo>
                    <a:lnTo>
                      <a:pt x="0" y="36"/>
                    </a:lnTo>
                    <a:lnTo>
                      <a:pt x="1" y="24"/>
                    </a:lnTo>
                    <a:lnTo>
                      <a:pt x="1" y="12"/>
                    </a:lnTo>
                    <a:lnTo>
                      <a:pt x="1" y="0"/>
                    </a:lnTo>
                    <a:lnTo>
                      <a:pt x="107" y="186"/>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03" name="Freeform 87"/>
              <p:cNvSpPr>
                <a:spLocks/>
              </p:cNvSpPr>
              <p:nvPr/>
            </p:nvSpPr>
            <p:spPr bwMode="auto">
              <a:xfrm>
                <a:off x="4904" y="2357"/>
                <a:ext cx="38" cy="72"/>
              </a:xfrm>
              <a:custGeom>
                <a:avLst/>
                <a:gdLst>
                  <a:gd name="T0" fmla="*/ 0 w 116"/>
                  <a:gd name="T1" fmla="*/ 0 h 144"/>
                  <a:gd name="T2" fmla="*/ 0 w 116"/>
                  <a:gd name="T3" fmla="*/ 0 h 144"/>
                  <a:gd name="T4" fmla="*/ 0 w 116"/>
                  <a:gd name="T5" fmla="*/ 28 h 144"/>
                  <a:gd name="T6" fmla="*/ 5 w 116"/>
                  <a:gd name="T7" fmla="*/ 54 h 144"/>
                  <a:gd name="T8" fmla="*/ 13 w 116"/>
                  <a:gd name="T9" fmla="*/ 77 h 144"/>
                  <a:gd name="T10" fmla="*/ 26 w 116"/>
                  <a:gd name="T11" fmla="*/ 95 h 144"/>
                  <a:gd name="T12" fmla="*/ 43 w 116"/>
                  <a:gd name="T13" fmla="*/ 112 h 144"/>
                  <a:gd name="T14" fmla="*/ 64 w 116"/>
                  <a:gd name="T15" fmla="*/ 124 h 144"/>
                  <a:gd name="T16" fmla="*/ 87 w 116"/>
                  <a:gd name="T17" fmla="*/ 134 h 144"/>
                  <a:gd name="T18" fmla="*/ 113 w 116"/>
                  <a:gd name="T19" fmla="*/ 144 h 144"/>
                  <a:gd name="T20" fmla="*/ 116 w 116"/>
                  <a:gd name="T21" fmla="*/ 133 h 144"/>
                  <a:gd name="T22" fmla="*/ 92 w 116"/>
                  <a:gd name="T23" fmla="*/ 125 h 144"/>
                  <a:gd name="T24" fmla="*/ 70 w 116"/>
                  <a:gd name="T25" fmla="*/ 115 h 144"/>
                  <a:gd name="T26" fmla="*/ 51 w 116"/>
                  <a:gd name="T27" fmla="*/ 103 h 144"/>
                  <a:gd name="T28" fmla="*/ 37 w 116"/>
                  <a:gd name="T29" fmla="*/ 88 h 144"/>
                  <a:gd name="T30" fmla="*/ 26 w 116"/>
                  <a:gd name="T31" fmla="*/ 72 h 144"/>
                  <a:gd name="T32" fmla="*/ 18 w 116"/>
                  <a:gd name="T33" fmla="*/ 52 h 144"/>
                  <a:gd name="T34" fmla="*/ 13 w 116"/>
                  <a:gd name="T35" fmla="*/ 28 h 144"/>
                  <a:gd name="T36" fmla="*/ 13 w 116"/>
                  <a:gd name="T37" fmla="*/ 0 h 144"/>
                  <a:gd name="T38" fmla="*/ 13 w 116"/>
                  <a:gd name="T39" fmla="*/ 0 h 144"/>
                  <a:gd name="T40" fmla="*/ 0 w 116"/>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44">
                    <a:moveTo>
                      <a:pt x="0" y="0"/>
                    </a:moveTo>
                    <a:lnTo>
                      <a:pt x="0" y="0"/>
                    </a:lnTo>
                    <a:lnTo>
                      <a:pt x="0" y="28"/>
                    </a:lnTo>
                    <a:lnTo>
                      <a:pt x="5" y="54"/>
                    </a:lnTo>
                    <a:lnTo>
                      <a:pt x="13" y="77"/>
                    </a:lnTo>
                    <a:lnTo>
                      <a:pt x="26" y="95"/>
                    </a:lnTo>
                    <a:lnTo>
                      <a:pt x="43" y="112"/>
                    </a:lnTo>
                    <a:lnTo>
                      <a:pt x="64" y="124"/>
                    </a:lnTo>
                    <a:lnTo>
                      <a:pt x="87" y="134"/>
                    </a:lnTo>
                    <a:lnTo>
                      <a:pt x="113" y="144"/>
                    </a:lnTo>
                    <a:lnTo>
                      <a:pt x="116" y="133"/>
                    </a:lnTo>
                    <a:lnTo>
                      <a:pt x="92" y="125"/>
                    </a:lnTo>
                    <a:lnTo>
                      <a:pt x="70" y="115"/>
                    </a:lnTo>
                    <a:lnTo>
                      <a:pt x="51" y="103"/>
                    </a:lnTo>
                    <a:lnTo>
                      <a:pt x="37" y="88"/>
                    </a:lnTo>
                    <a:lnTo>
                      <a:pt x="26" y="72"/>
                    </a:lnTo>
                    <a:lnTo>
                      <a:pt x="18" y="52"/>
                    </a:lnTo>
                    <a:lnTo>
                      <a:pt x="13" y="28"/>
                    </a:lnTo>
                    <a:lnTo>
                      <a:pt x="13" y="0"/>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04" name="Freeform 88"/>
              <p:cNvSpPr>
                <a:spLocks/>
              </p:cNvSpPr>
              <p:nvPr/>
            </p:nvSpPr>
            <p:spPr bwMode="auto">
              <a:xfrm>
                <a:off x="4904" y="2333"/>
                <a:ext cx="5" cy="24"/>
              </a:xfrm>
              <a:custGeom>
                <a:avLst/>
                <a:gdLst>
                  <a:gd name="T0" fmla="*/ 1 w 15"/>
                  <a:gd name="T1" fmla="*/ 0 h 47"/>
                  <a:gd name="T2" fmla="*/ 1 w 15"/>
                  <a:gd name="T3" fmla="*/ 12 h 47"/>
                  <a:gd name="T4" fmla="*/ 1 w 15"/>
                  <a:gd name="T5" fmla="*/ 24 h 47"/>
                  <a:gd name="T6" fmla="*/ 0 w 15"/>
                  <a:gd name="T7" fmla="*/ 36 h 47"/>
                  <a:gd name="T8" fmla="*/ 0 w 15"/>
                  <a:gd name="T9" fmla="*/ 47 h 47"/>
                  <a:gd name="T10" fmla="*/ 13 w 15"/>
                  <a:gd name="T11" fmla="*/ 47 h 47"/>
                  <a:gd name="T12" fmla="*/ 13 w 15"/>
                  <a:gd name="T13" fmla="*/ 36 h 47"/>
                  <a:gd name="T14" fmla="*/ 15 w 15"/>
                  <a:gd name="T15" fmla="*/ 24 h 47"/>
                  <a:gd name="T16" fmla="*/ 15 w 15"/>
                  <a:gd name="T17" fmla="*/ 12 h 47"/>
                  <a:gd name="T18" fmla="*/ 15 w 15"/>
                  <a:gd name="T19" fmla="*/ 0 h 47"/>
                  <a:gd name="T20" fmla="*/ 1 w 15"/>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7">
                    <a:moveTo>
                      <a:pt x="1" y="0"/>
                    </a:moveTo>
                    <a:lnTo>
                      <a:pt x="1" y="12"/>
                    </a:lnTo>
                    <a:lnTo>
                      <a:pt x="1" y="24"/>
                    </a:lnTo>
                    <a:lnTo>
                      <a:pt x="0" y="36"/>
                    </a:lnTo>
                    <a:lnTo>
                      <a:pt x="0" y="47"/>
                    </a:lnTo>
                    <a:lnTo>
                      <a:pt x="13" y="47"/>
                    </a:lnTo>
                    <a:lnTo>
                      <a:pt x="13" y="36"/>
                    </a:lnTo>
                    <a:lnTo>
                      <a:pt x="15" y="24"/>
                    </a:lnTo>
                    <a:lnTo>
                      <a:pt x="15" y="12"/>
                    </a:lnTo>
                    <a:lnTo>
                      <a:pt x="15"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05" name="Freeform 89"/>
              <p:cNvSpPr>
                <a:spLocks/>
              </p:cNvSpPr>
              <p:nvPr/>
            </p:nvSpPr>
            <p:spPr bwMode="auto">
              <a:xfrm>
                <a:off x="4714" y="1654"/>
                <a:ext cx="179" cy="156"/>
              </a:xfrm>
              <a:custGeom>
                <a:avLst/>
                <a:gdLst>
                  <a:gd name="T0" fmla="*/ 514 w 539"/>
                  <a:gd name="T1" fmla="*/ 305 h 312"/>
                  <a:gd name="T2" fmla="*/ 465 w 539"/>
                  <a:gd name="T3" fmla="*/ 291 h 312"/>
                  <a:gd name="T4" fmla="*/ 418 w 539"/>
                  <a:gd name="T5" fmla="*/ 274 h 312"/>
                  <a:gd name="T6" fmla="*/ 370 w 539"/>
                  <a:gd name="T7" fmla="*/ 255 h 312"/>
                  <a:gd name="T8" fmla="*/ 324 w 539"/>
                  <a:gd name="T9" fmla="*/ 234 h 312"/>
                  <a:gd name="T10" fmla="*/ 278 w 539"/>
                  <a:gd name="T11" fmla="*/ 212 h 312"/>
                  <a:gd name="T12" fmla="*/ 232 w 539"/>
                  <a:gd name="T13" fmla="*/ 189 h 312"/>
                  <a:gd name="T14" fmla="*/ 186 w 539"/>
                  <a:gd name="T15" fmla="*/ 166 h 312"/>
                  <a:gd name="T16" fmla="*/ 151 w 539"/>
                  <a:gd name="T17" fmla="*/ 149 h 312"/>
                  <a:gd name="T18" fmla="*/ 117 w 539"/>
                  <a:gd name="T19" fmla="*/ 144 h 312"/>
                  <a:gd name="T20" fmla="*/ 83 w 539"/>
                  <a:gd name="T21" fmla="*/ 141 h 312"/>
                  <a:gd name="T22" fmla="*/ 51 w 539"/>
                  <a:gd name="T23" fmla="*/ 133 h 312"/>
                  <a:gd name="T24" fmla="*/ 27 w 539"/>
                  <a:gd name="T25" fmla="*/ 114 h 312"/>
                  <a:gd name="T26" fmla="*/ 6 w 539"/>
                  <a:gd name="T27" fmla="*/ 90 h 312"/>
                  <a:gd name="T28" fmla="*/ 0 w 539"/>
                  <a:gd name="T29" fmla="*/ 66 h 312"/>
                  <a:gd name="T30" fmla="*/ 14 w 539"/>
                  <a:gd name="T31" fmla="*/ 43 h 312"/>
                  <a:gd name="T32" fmla="*/ 47 w 539"/>
                  <a:gd name="T33" fmla="*/ 27 h 312"/>
                  <a:gd name="T34" fmla="*/ 72 w 539"/>
                  <a:gd name="T35" fmla="*/ 33 h 312"/>
                  <a:gd name="T36" fmla="*/ 96 w 539"/>
                  <a:gd name="T37" fmla="*/ 45 h 312"/>
                  <a:gd name="T38" fmla="*/ 117 w 539"/>
                  <a:gd name="T39" fmla="*/ 48 h 312"/>
                  <a:gd name="T40" fmla="*/ 129 w 539"/>
                  <a:gd name="T41" fmla="*/ 38 h 312"/>
                  <a:gd name="T42" fmla="*/ 122 w 539"/>
                  <a:gd name="T43" fmla="*/ 28 h 312"/>
                  <a:gd name="T44" fmla="*/ 113 w 539"/>
                  <a:gd name="T45" fmla="*/ 16 h 312"/>
                  <a:gd name="T46" fmla="*/ 109 w 539"/>
                  <a:gd name="T47" fmla="*/ 4 h 312"/>
                  <a:gd name="T48" fmla="*/ 127 w 539"/>
                  <a:gd name="T49" fmla="*/ 0 h 312"/>
                  <a:gd name="T50" fmla="*/ 151 w 539"/>
                  <a:gd name="T51" fmla="*/ 18 h 312"/>
                  <a:gd name="T52" fmla="*/ 173 w 539"/>
                  <a:gd name="T53" fmla="*/ 48 h 312"/>
                  <a:gd name="T54" fmla="*/ 190 w 539"/>
                  <a:gd name="T55" fmla="*/ 77 h 312"/>
                  <a:gd name="T56" fmla="*/ 215 w 539"/>
                  <a:gd name="T57" fmla="*/ 95 h 312"/>
                  <a:gd name="T58" fmla="*/ 253 w 539"/>
                  <a:gd name="T59" fmla="*/ 114 h 312"/>
                  <a:gd name="T60" fmla="*/ 292 w 539"/>
                  <a:gd name="T61" fmla="*/ 130 h 312"/>
                  <a:gd name="T62" fmla="*/ 331 w 539"/>
                  <a:gd name="T63" fmla="*/ 144 h 312"/>
                  <a:gd name="T64" fmla="*/ 372 w 539"/>
                  <a:gd name="T65" fmla="*/ 158 h 312"/>
                  <a:gd name="T66" fmla="*/ 414 w 539"/>
                  <a:gd name="T67" fmla="*/ 169 h 312"/>
                  <a:gd name="T68" fmla="*/ 456 w 539"/>
                  <a:gd name="T69" fmla="*/ 180 h 312"/>
                  <a:gd name="T70" fmla="*/ 498 w 539"/>
                  <a:gd name="T71" fmla="*/ 190 h 312"/>
                  <a:gd name="T72" fmla="*/ 539 w 539"/>
                  <a:gd name="T7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9" h="312">
                    <a:moveTo>
                      <a:pt x="539" y="312"/>
                    </a:moveTo>
                    <a:lnTo>
                      <a:pt x="514" y="305"/>
                    </a:lnTo>
                    <a:lnTo>
                      <a:pt x="490" y="299"/>
                    </a:lnTo>
                    <a:lnTo>
                      <a:pt x="465" y="291"/>
                    </a:lnTo>
                    <a:lnTo>
                      <a:pt x="441" y="282"/>
                    </a:lnTo>
                    <a:lnTo>
                      <a:pt x="418" y="274"/>
                    </a:lnTo>
                    <a:lnTo>
                      <a:pt x="394" y="264"/>
                    </a:lnTo>
                    <a:lnTo>
                      <a:pt x="370" y="255"/>
                    </a:lnTo>
                    <a:lnTo>
                      <a:pt x="347" y="245"/>
                    </a:lnTo>
                    <a:lnTo>
                      <a:pt x="324" y="234"/>
                    </a:lnTo>
                    <a:lnTo>
                      <a:pt x="301" y="223"/>
                    </a:lnTo>
                    <a:lnTo>
                      <a:pt x="278" y="212"/>
                    </a:lnTo>
                    <a:lnTo>
                      <a:pt x="255" y="201"/>
                    </a:lnTo>
                    <a:lnTo>
                      <a:pt x="232" y="189"/>
                    </a:lnTo>
                    <a:lnTo>
                      <a:pt x="210" y="178"/>
                    </a:lnTo>
                    <a:lnTo>
                      <a:pt x="186" y="166"/>
                    </a:lnTo>
                    <a:lnTo>
                      <a:pt x="164" y="154"/>
                    </a:lnTo>
                    <a:lnTo>
                      <a:pt x="151" y="149"/>
                    </a:lnTo>
                    <a:lnTo>
                      <a:pt x="135" y="146"/>
                    </a:lnTo>
                    <a:lnTo>
                      <a:pt x="117" y="144"/>
                    </a:lnTo>
                    <a:lnTo>
                      <a:pt x="100" y="143"/>
                    </a:lnTo>
                    <a:lnTo>
                      <a:pt x="83" y="141"/>
                    </a:lnTo>
                    <a:lnTo>
                      <a:pt x="66" y="137"/>
                    </a:lnTo>
                    <a:lnTo>
                      <a:pt x="51" y="133"/>
                    </a:lnTo>
                    <a:lnTo>
                      <a:pt x="39" y="125"/>
                    </a:lnTo>
                    <a:lnTo>
                      <a:pt x="27" y="114"/>
                    </a:lnTo>
                    <a:lnTo>
                      <a:pt x="16" y="101"/>
                    </a:lnTo>
                    <a:lnTo>
                      <a:pt x="6" y="90"/>
                    </a:lnTo>
                    <a:lnTo>
                      <a:pt x="1" y="78"/>
                    </a:lnTo>
                    <a:lnTo>
                      <a:pt x="0" y="66"/>
                    </a:lnTo>
                    <a:lnTo>
                      <a:pt x="4" y="54"/>
                    </a:lnTo>
                    <a:lnTo>
                      <a:pt x="14" y="43"/>
                    </a:lnTo>
                    <a:lnTo>
                      <a:pt x="34" y="30"/>
                    </a:lnTo>
                    <a:lnTo>
                      <a:pt x="47" y="27"/>
                    </a:lnTo>
                    <a:lnTo>
                      <a:pt x="60" y="28"/>
                    </a:lnTo>
                    <a:lnTo>
                      <a:pt x="72" y="33"/>
                    </a:lnTo>
                    <a:lnTo>
                      <a:pt x="84" y="39"/>
                    </a:lnTo>
                    <a:lnTo>
                      <a:pt x="96" y="45"/>
                    </a:lnTo>
                    <a:lnTo>
                      <a:pt x="106" y="48"/>
                    </a:lnTo>
                    <a:lnTo>
                      <a:pt x="117" y="48"/>
                    </a:lnTo>
                    <a:lnTo>
                      <a:pt x="127" y="43"/>
                    </a:lnTo>
                    <a:lnTo>
                      <a:pt x="129" y="38"/>
                    </a:lnTo>
                    <a:lnTo>
                      <a:pt x="127" y="34"/>
                    </a:lnTo>
                    <a:lnTo>
                      <a:pt x="122" y="28"/>
                    </a:lnTo>
                    <a:lnTo>
                      <a:pt x="117" y="21"/>
                    </a:lnTo>
                    <a:lnTo>
                      <a:pt x="113" y="16"/>
                    </a:lnTo>
                    <a:lnTo>
                      <a:pt x="109" y="10"/>
                    </a:lnTo>
                    <a:lnTo>
                      <a:pt x="109" y="4"/>
                    </a:lnTo>
                    <a:lnTo>
                      <a:pt x="114" y="1"/>
                    </a:lnTo>
                    <a:lnTo>
                      <a:pt x="127" y="0"/>
                    </a:lnTo>
                    <a:lnTo>
                      <a:pt x="139" y="6"/>
                    </a:lnTo>
                    <a:lnTo>
                      <a:pt x="151" y="18"/>
                    </a:lnTo>
                    <a:lnTo>
                      <a:pt x="163" y="33"/>
                    </a:lnTo>
                    <a:lnTo>
                      <a:pt x="173" y="48"/>
                    </a:lnTo>
                    <a:lnTo>
                      <a:pt x="183" y="64"/>
                    </a:lnTo>
                    <a:lnTo>
                      <a:pt x="190" y="77"/>
                    </a:lnTo>
                    <a:lnTo>
                      <a:pt x="198" y="84"/>
                    </a:lnTo>
                    <a:lnTo>
                      <a:pt x="215" y="95"/>
                    </a:lnTo>
                    <a:lnTo>
                      <a:pt x="234" y="105"/>
                    </a:lnTo>
                    <a:lnTo>
                      <a:pt x="253" y="114"/>
                    </a:lnTo>
                    <a:lnTo>
                      <a:pt x="272" y="122"/>
                    </a:lnTo>
                    <a:lnTo>
                      <a:pt x="292" y="130"/>
                    </a:lnTo>
                    <a:lnTo>
                      <a:pt x="311" y="137"/>
                    </a:lnTo>
                    <a:lnTo>
                      <a:pt x="331" y="144"/>
                    </a:lnTo>
                    <a:lnTo>
                      <a:pt x="351" y="151"/>
                    </a:lnTo>
                    <a:lnTo>
                      <a:pt x="372" y="158"/>
                    </a:lnTo>
                    <a:lnTo>
                      <a:pt x="393" y="163"/>
                    </a:lnTo>
                    <a:lnTo>
                      <a:pt x="414" y="169"/>
                    </a:lnTo>
                    <a:lnTo>
                      <a:pt x="435" y="175"/>
                    </a:lnTo>
                    <a:lnTo>
                      <a:pt x="456" y="180"/>
                    </a:lnTo>
                    <a:lnTo>
                      <a:pt x="477" y="186"/>
                    </a:lnTo>
                    <a:lnTo>
                      <a:pt x="498" y="190"/>
                    </a:lnTo>
                    <a:lnTo>
                      <a:pt x="519" y="196"/>
                    </a:lnTo>
                    <a:lnTo>
                      <a:pt x="539" y="312"/>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06" name="Freeform 90"/>
              <p:cNvSpPr>
                <a:spLocks/>
              </p:cNvSpPr>
              <p:nvPr/>
            </p:nvSpPr>
            <p:spPr bwMode="auto">
              <a:xfrm>
                <a:off x="4768" y="1729"/>
                <a:ext cx="126" cy="84"/>
              </a:xfrm>
              <a:custGeom>
                <a:avLst/>
                <a:gdLst>
                  <a:gd name="T0" fmla="*/ 0 w 378"/>
                  <a:gd name="T1" fmla="*/ 9 h 168"/>
                  <a:gd name="T2" fmla="*/ 0 w 378"/>
                  <a:gd name="T3" fmla="*/ 9 h 168"/>
                  <a:gd name="T4" fmla="*/ 22 w 378"/>
                  <a:gd name="T5" fmla="*/ 20 h 168"/>
                  <a:gd name="T6" fmla="*/ 45 w 378"/>
                  <a:gd name="T7" fmla="*/ 33 h 168"/>
                  <a:gd name="T8" fmla="*/ 68 w 378"/>
                  <a:gd name="T9" fmla="*/ 44 h 168"/>
                  <a:gd name="T10" fmla="*/ 90 w 378"/>
                  <a:gd name="T11" fmla="*/ 55 h 168"/>
                  <a:gd name="T12" fmla="*/ 114 w 378"/>
                  <a:gd name="T13" fmla="*/ 66 h 168"/>
                  <a:gd name="T14" fmla="*/ 136 w 378"/>
                  <a:gd name="T15" fmla="*/ 78 h 168"/>
                  <a:gd name="T16" fmla="*/ 160 w 378"/>
                  <a:gd name="T17" fmla="*/ 89 h 168"/>
                  <a:gd name="T18" fmla="*/ 182 w 378"/>
                  <a:gd name="T19" fmla="*/ 99 h 168"/>
                  <a:gd name="T20" fmla="*/ 206 w 378"/>
                  <a:gd name="T21" fmla="*/ 109 h 168"/>
                  <a:gd name="T22" fmla="*/ 229 w 378"/>
                  <a:gd name="T23" fmla="*/ 118 h 168"/>
                  <a:gd name="T24" fmla="*/ 253 w 378"/>
                  <a:gd name="T25" fmla="*/ 130 h 168"/>
                  <a:gd name="T26" fmla="*/ 277 w 378"/>
                  <a:gd name="T27" fmla="*/ 137 h 168"/>
                  <a:gd name="T28" fmla="*/ 300 w 378"/>
                  <a:gd name="T29" fmla="*/ 146 h 168"/>
                  <a:gd name="T30" fmla="*/ 327 w 378"/>
                  <a:gd name="T31" fmla="*/ 154 h 168"/>
                  <a:gd name="T32" fmla="*/ 350 w 378"/>
                  <a:gd name="T33" fmla="*/ 161 h 168"/>
                  <a:gd name="T34" fmla="*/ 375 w 378"/>
                  <a:gd name="T35" fmla="*/ 168 h 168"/>
                  <a:gd name="T36" fmla="*/ 378 w 378"/>
                  <a:gd name="T37" fmla="*/ 157 h 168"/>
                  <a:gd name="T38" fmla="*/ 353 w 378"/>
                  <a:gd name="T39" fmla="*/ 150 h 168"/>
                  <a:gd name="T40" fmla="*/ 329 w 378"/>
                  <a:gd name="T41" fmla="*/ 143 h 168"/>
                  <a:gd name="T42" fmla="*/ 306 w 378"/>
                  <a:gd name="T43" fmla="*/ 135 h 168"/>
                  <a:gd name="T44" fmla="*/ 282 w 378"/>
                  <a:gd name="T45" fmla="*/ 126 h 168"/>
                  <a:gd name="T46" fmla="*/ 258 w 378"/>
                  <a:gd name="T47" fmla="*/ 118 h 168"/>
                  <a:gd name="T48" fmla="*/ 235 w 378"/>
                  <a:gd name="T49" fmla="*/ 109 h 168"/>
                  <a:gd name="T50" fmla="*/ 211 w 378"/>
                  <a:gd name="T51" fmla="*/ 100 h 168"/>
                  <a:gd name="T52" fmla="*/ 187 w 378"/>
                  <a:gd name="T53" fmla="*/ 90 h 168"/>
                  <a:gd name="T54" fmla="*/ 165 w 378"/>
                  <a:gd name="T55" fmla="*/ 80 h 168"/>
                  <a:gd name="T56" fmla="*/ 141 w 378"/>
                  <a:gd name="T57" fmla="*/ 69 h 168"/>
                  <a:gd name="T58" fmla="*/ 119 w 378"/>
                  <a:gd name="T59" fmla="*/ 57 h 168"/>
                  <a:gd name="T60" fmla="*/ 95 w 378"/>
                  <a:gd name="T61" fmla="*/ 46 h 168"/>
                  <a:gd name="T62" fmla="*/ 73 w 378"/>
                  <a:gd name="T63" fmla="*/ 35 h 168"/>
                  <a:gd name="T64" fmla="*/ 51 w 378"/>
                  <a:gd name="T65" fmla="*/ 24 h 168"/>
                  <a:gd name="T66" fmla="*/ 27 w 378"/>
                  <a:gd name="T67" fmla="*/ 11 h 168"/>
                  <a:gd name="T68" fmla="*/ 5 w 378"/>
                  <a:gd name="T69" fmla="*/ 0 h 168"/>
                  <a:gd name="T70" fmla="*/ 5 w 378"/>
                  <a:gd name="T71" fmla="*/ 0 h 168"/>
                  <a:gd name="T72" fmla="*/ 0 w 378"/>
                  <a:gd name="T73" fmla="*/ 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8" h="168">
                    <a:moveTo>
                      <a:pt x="0" y="9"/>
                    </a:moveTo>
                    <a:lnTo>
                      <a:pt x="0" y="9"/>
                    </a:lnTo>
                    <a:lnTo>
                      <a:pt x="22" y="20"/>
                    </a:lnTo>
                    <a:lnTo>
                      <a:pt x="45" y="33"/>
                    </a:lnTo>
                    <a:lnTo>
                      <a:pt x="68" y="44"/>
                    </a:lnTo>
                    <a:lnTo>
                      <a:pt x="90" y="55"/>
                    </a:lnTo>
                    <a:lnTo>
                      <a:pt x="114" y="66"/>
                    </a:lnTo>
                    <a:lnTo>
                      <a:pt x="136" y="78"/>
                    </a:lnTo>
                    <a:lnTo>
                      <a:pt x="160" y="89"/>
                    </a:lnTo>
                    <a:lnTo>
                      <a:pt x="182" y="99"/>
                    </a:lnTo>
                    <a:lnTo>
                      <a:pt x="206" y="109"/>
                    </a:lnTo>
                    <a:lnTo>
                      <a:pt x="229" y="118"/>
                    </a:lnTo>
                    <a:lnTo>
                      <a:pt x="253" y="130"/>
                    </a:lnTo>
                    <a:lnTo>
                      <a:pt x="277" y="137"/>
                    </a:lnTo>
                    <a:lnTo>
                      <a:pt x="300" y="146"/>
                    </a:lnTo>
                    <a:lnTo>
                      <a:pt x="327" y="154"/>
                    </a:lnTo>
                    <a:lnTo>
                      <a:pt x="350" y="161"/>
                    </a:lnTo>
                    <a:lnTo>
                      <a:pt x="375" y="168"/>
                    </a:lnTo>
                    <a:lnTo>
                      <a:pt x="378" y="157"/>
                    </a:lnTo>
                    <a:lnTo>
                      <a:pt x="353" y="150"/>
                    </a:lnTo>
                    <a:lnTo>
                      <a:pt x="329" y="143"/>
                    </a:lnTo>
                    <a:lnTo>
                      <a:pt x="306" y="135"/>
                    </a:lnTo>
                    <a:lnTo>
                      <a:pt x="282" y="126"/>
                    </a:lnTo>
                    <a:lnTo>
                      <a:pt x="258" y="118"/>
                    </a:lnTo>
                    <a:lnTo>
                      <a:pt x="235" y="109"/>
                    </a:lnTo>
                    <a:lnTo>
                      <a:pt x="211" y="100"/>
                    </a:lnTo>
                    <a:lnTo>
                      <a:pt x="187" y="90"/>
                    </a:lnTo>
                    <a:lnTo>
                      <a:pt x="165" y="80"/>
                    </a:lnTo>
                    <a:lnTo>
                      <a:pt x="141" y="69"/>
                    </a:lnTo>
                    <a:lnTo>
                      <a:pt x="119" y="57"/>
                    </a:lnTo>
                    <a:lnTo>
                      <a:pt x="95" y="46"/>
                    </a:lnTo>
                    <a:lnTo>
                      <a:pt x="73" y="35"/>
                    </a:lnTo>
                    <a:lnTo>
                      <a:pt x="51" y="24"/>
                    </a:lnTo>
                    <a:lnTo>
                      <a:pt x="27" y="11"/>
                    </a:lnTo>
                    <a:lnTo>
                      <a:pt x="5" y="0"/>
                    </a:lnTo>
                    <a:lnTo>
                      <a:pt x="5"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07" name="Freeform 91"/>
              <p:cNvSpPr>
                <a:spLocks/>
              </p:cNvSpPr>
              <p:nvPr/>
            </p:nvSpPr>
            <p:spPr bwMode="auto">
              <a:xfrm>
                <a:off x="4725" y="1715"/>
                <a:ext cx="44" cy="18"/>
              </a:xfrm>
              <a:custGeom>
                <a:avLst/>
                <a:gdLst>
                  <a:gd name="T0" fmla="*/ 0 w 133"/>
                  <a:gd name="T1" fmla="*/ 6 h 37"/>
                  <a:gd name="T2" fmla="*/ 1 w 133"/>
                  <a:gd name="T3" fmla="*/ 6 h 37"/>
                  <a:gd name="T4" fmla="*/ 15 w 133"/>
                  <a:gd name="T5" fmla="*/ 15 h 37"/>
                  <a:gd name="T6" fmla="*/ 30 w 133"/>
                  <a:gd name="T7" fmla="*/ 21 h 37"/>
                  <a:gd name="T8" fmla="*/ 47 w 133"/>
                  <a:gd name="T9" fmla="*/ 24 h 37"/>
                  <a:gd name="T10" fmla="*/ 66 w 133"/>
                  <a:gd name="T11" fmla="*/ 27 h 37"/>
                  <a:gd name="T12" fmla="*/ 83 w 133"/>
                  <a:gd name="T13" fmla="*/ 28 h 37"/>
                  <a:gd name="T14" fmla="*/ 101 w 133"/>
                  <a:gd name="T15" fmla="*/ 30 h 37"/>
                  <a:gd name="T16" fmla="*/ 116 w 133"/>
                  <a:gd name="T17" fmla="*/ 32 h 37"/>
                  <a:gd name="T18" fmla="*/ 128 w 133"/>
                  <a:gd name="T19" fmla="*/ 37 h 37"/>
                  <a:gd name="T20" fmla="*/ 133 w 133"/>
                  <a:gd name="T21" fmla="*/ 28 h 37"/>
                  <a:gd name="T22" fmla="*/ 118 w 133"/>
                  <a:gd name="T23" fmla="*/ 21 h 37"/>
                  <a:gd name="T24" fmla="*/ 101 w 133"/>
                  <a:gd name="T25" fmla="*/ 19 h 37"/>
                  <a:gd name="T26" fmla="*/ 83 w 133"/>
                  <a:gd name="T27" fmla="*/ 17 h 37"/>
                  <a:gd name="T28" fmla="*/ 66 w 133"/>
                  <a:gd name="T29" fmla="*/ 15 h 37"/>
                  <a:gd name="T30" fmla="*/ 50 w 133"/>
                  <a:gd name="T31" fmla="*/ 13 h 37"/>
                  <a:gd name="T32" fmla="*/ 33 w 133"/>
                  <a:gd name="T33" fmla="*/ 10 h 37"/>
                  <a:gd name="T34" fmla="*/ 20 w 133"/>
                  <a:gd name="T35" fmla="*/ 6 h 37"/>
                  <a:gd name="T36" fmla="*/ 9 w 133"/>
                  <a:gd name="T37" fmla="*/ 0 h 37"/>
                  <a:gd name="T38" fmla="*/ 11 w 133"/>
                  <a:gd name="T39" fmla="*/ 0 h 37"/>
                  <a:gd name="T40" fmla="*/ 0 w 133"/>
                  <a:gd name="T4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37">
                    <a:moveTo>
                      <a:pt x="0" y="6"/>
                    </a:moveTo>
                    <a:lnTo>
                      <a:pt x="1" y="6"/>
                    </a:lnTo>
                    <a:lnTo>
                      <a:pt x="15" y="15"/>
                    </a:lnTo>
                    <a:lnTo>
                      <a:pt x="30" y="21"/>
                    </a:lnTo>
                    <a:lnTo>
                      <a:pt x="47" y="24"/>
                    </a:lnTo>
                    <a:lnTo>
                      <a:pt x="66" y="27"/>
                    </a:lnTo>
                    <a:lnTo>
                      <a:pt x="83" y="28"/>
                    </a:lnTo>
                    <a:lnTo>
                      <a:pt x="101" y="30"/>
                    </a:lnTo>
                    <a:lnTo>
                      <a:pt x="116" y="32"/>
                    </a:lnTo>
                    <a:lnTo>
                      <a:pt x="128" y="37"/>
                    </a:lnTo>
                    <a:lnTo>
                      <a:pt x="133" y="28"/>
                    </a:lnTo>
                    <a:lnTo>
                      <a:pt x="118" y="21"/>
                    </a:lnTo>
                    <a:lnTo>
                      <a:pt x="101" y="19"/>
                    </a:lnTo>
                    <a:lnTo>
                      <a:pt x="83" y="17"/>
                    </a:lnTo>
                    <a:lnTo>
                      <a:pt x="66" y="15"/>
                    </a:lnTo>
                    <a:lnTo>
                      <a:pt x="50" y="13"/>
                    </a:lnTo>
                    <a:lnTo>
                      <a:pt x="33" y="10"/>
                    </a:lnTo>
                    <a:lnTo>
                      <a:pt x="20" y="6"/>
                    </a:lnTo>
                    <a:lnTo>
                      <a:pt x="9" y="0"/>
                    </a:lnTo>
                    <a:lnTo>
                      <a:pt x="11"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08" name="Freeform 92"/>
              <p:cNvSpPr>
                <a:spLocks/>
              </p:cNvSpPr>
              <p:nvPr/>
            </p:nvSpPr>
            <p:spPr bwMode="auto">
              <a:xfrm>
                <a:off x="4711" y="1667"/>
                <a:ext cx="18" cy="51"/>
              </a:xfrm>
              <a:custGeom>
                <a:avLst/>
                <a:gdLst>
                  <a:gd name="T0" fmla="*/ 38 w 52"/>
                  <a:gd name="T1" fmla="*/ 0 h 102"/>
                  <a:gd name="T2" fmla="*/ 38 w 52"/>
                  <a:gd name="T3" fmla="*/ 0 h 102"/>
                  <a:gd name="T4" fmla="*/ 17 w 52"/>
                  <a:gd name="T5" fmla="*/ 12 h 102"/>
                  <a:gd name="T6" fmla="*/ 6 w 52"/>
                  <a:gd name="T7" fmla="*/ 26 h 102"/>
                  <a:gd name="T8" fmla="*/ 0 w 52"/>
                  <a:gd name="T9" fmla="*/ 40 h 102"/>
                  <a:gd name="T10" fmla="*/ 2 w 52"/>
                  <a:gd name="T11" fmla="*/ 53 h 102"/>
                  <a:gd name="T12" fmla="*/ 8 w 52"/>
                  <a:gd name="T13" fmla="*/ 66 h 102"/>
                  <a:gd name="T14" fmla="*/ 17 w 52"/>
                  <a:gd name="T15" fmla="*/ 79 h 102"/>
                  <a:gd name="T16" fmla="*/ 29 w 52"/>
                  <a:gd name="T17" fmla="*/ 91 h 102"/>
                  <a:gd name="T18" fmla="*/ 41 w 52"/>
                  <a:gd name="T19" fmla="*/ 102 h 102"/>
                  <a:gd name="T20" fmla="*/ 52 w 52"/>
                  <a:gd name="T21" fmla="*/ 96 h 102"/>
                  <a:gd name="T22" fmla="*/ 40 w 52"/>
                  <a:gd name="T23" fmla="*/ 84 h 102"/>
                  <a:gd name="T24" fmla="*/ 28 w 52"/>
                  <a:gd name="T25" fmla="*/ 72 h 102"/>
                  <a:gd name="T26" fmla="*/ 19 w 52"/>
                  <a:gd name="T27" fmla="*/ 62 h 102"/>
                  <a:gd name="T28" fmla="*/ 15 w 52"/>
                  <a:gd name="T29" fmla="*/ 51 h 102"/>
                  <a:gd name="T30" fmla="*/ 13 w 52"/>
                  <a:gd name="T31" fmla="*/ 40 h 102"/>
                  <a:gd name="T32" fmla="*/ 16 w 52"/>
                  <a:gd name="T33" fmla="*/ 30 h 102"/>
                  <a:gd name="T34" fmla="*/ 25 w 52"/>
                  <a:gd name="T35" fmla="*/ 21 h 102"/>
                  <a:gd name="T36" fmla="*/ 44 w 52"/>
                  <a:gd name="T37" fmla="*/ 9 h 102"/>
                  <a:gd name="T38" fmla="*/ 44 w 52"/>
                  <a:gd name="T39" fmla="*/ 9 h 102"/>
                  <a:gd name="T40" fmla="*/ 38 w 52"/>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02">
                    <a:moveTo>
                      <a:pt x="38" y="0"/>
                    </a:moveTo>
                    <a:lnTo>
                      <a:pt x="38" y="0"/>
                    </a:lnTo>
                    <a:lnTo>
                      <a:pt x="17" y="12"/>
                    </a:lnTo>
                    <a:lnTo>
                      <a:pt x="6" y="26"/>
                    </a:lnTo>
                    <a:lnTo>
                      <a:pt x="0" y="40"/>
                    </a:lnTo>
                    <a:lnTo>
                      <a:pt x="2" y="53"/>
                    </a:lnTo>
                    <a:lnTo>
                      <a:pt x="8" y="66"/>
                    </a:lnTo>
                    <a:lnTo>
                      <a:pt x="17" y="79"/>
                    </a:lnTo>
                    <a:lnTo>
                      <a:pt x="29" y="91"/>
                    </a:lnTo>
                    <a:lnTo>
                      <a:pt x="41" y="102"/>
                    </a:lnTo>
                    <a:lnTo>
                      <a:pt x="52" y="96"/>
                    </a:lnTo>
                    <a:lnTo>
                      <a:pt x="40" y="84"/>
                    </a:lnTo>
                    <a:lnTo>
                      <a:pt x="28" y="72"/>
                    </a:lnTo>
                    <a:lnTo>
                      <a:pt x="19" y="62"/>
                    </a:lnTo>
                    <a:lnTo>
                      <a:pt x="15" y="51"/>
                    </a:lnTo>
                    <a:lnTo>
                      <a:pt x="13" y="40"/>
                    </a:lnTo>
                    <a:lnTo>
                      <a:pt x="16" y="30"/>
                    </a:lnTo>
                    <a:lnTo>
                      <a:pt x="25" y="21"/>
                    </a:lnTo>
                    <a:lnTo>
                      <a:pt x="44" y="9"/>
                    </a:lnTo>
                    <a:lnTo>
                      <a:pt x="44" y="9"/>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09" name="Freeform 93"/>
              <p:cNvSpPr>
                <a:spLocks/>
              </p:cNvSpPr>
              <p:nvPr/>
            </p:nvSpPr>
            <p:spPr bwMode="auto">
              <a:xfrm>
                <a:off x="4724" y="1665"/>
                <a:ext cx="33" cy="16"/>
              </a:xfrm>
              <a:custGeom>
                <a:avLst/>
                <a:gdLst>
                  <a:gd name="T0" fmla="*/ 92 w 100"/>
                  <a:gd name="T1" fmla="*/ 18 h 33"/>
                  <a:gd name="T2" fmla="*/ 92 w 100"/>
                  <a:gd name="T3" fmla="*/ 18 h 33"/>
                  <a:gd name="T4" fmla="*/ 85 w 100"/>
                  <a:gd name="T5" fmla="*/ 22 h 33"/>
                  <a:gd name="T6" fmla="*/ 77 w 100"/>
                  <a:gd name="T7" fmla="*/ 22 h 33"/>
                  <a:gd name="T8" fmla="*/ 67 w 100"/>
                  <a:gd name="T9" fmla="*/ 19 h 33"/>
                  <a:gd name="T10" fmla="*/ 56 w 100"/>
                  <a:gd name="T11" fmla="*/ 14 h 33"/>
                  <a:gd name="T12" fmla="*/ 44 w 100"/>
                  <a:gd name="T13" fmla="*/ 7 h 33"/>
                  <a:gd name="T14" fmla="*/ 31 w 100"/>
                  <a:gd name="T15" fmla="*/ 1 h 33"/>
                  <a:gd name="T16" fmla="*/ 16 w 100"/>
                  <a:gd name="T17" fmla="*/ 0 h 33"/>
                  <a:gd name="T18" fmla="*/ 0 w 100"/>
                  <a:gd name="T19" fmla="*/ 5 h 33"/>
                  <a:gd name="T20" fmla="*/ 6 w 100"/>
                  <a:gd name="T21" fmla="*/ 14 h 33"/>
                  <a:gd name="T22" fmla="*/ 16 w 100"/>
                  <a:gd name="T23" fmla="*/ 12 h 33"/>
                  <a:gd name="T24" fmla="*/ 28 w 100"/>
                  <a:gd name="T25" fmla="*/ 13 h 33"/>
                  <a:gd name="T26" fmla="*/ 39 w 100"/>
                  <a:gd name="T27" fmla="*/ 16 h 33"/>
                  <a:gd name="T28" fmla="*/ 50 w 100"/>
                  <a:gd name="T29" fmla="*/ 23 h 33"/>
                  <a:gd name="T30" fmla="*/ 62 w 100"/>
                  <a:gd name="T31" fmla="*/ 29 h 33"/>
                  <a:gd name="T32" fmla="*/ 74 w 100"/>
                  <a:gd name="T33" fmla="*/ 33 h 33"/>
                  <a:gd name="T34" fmla="*/ 87 w 100"/>
                  <a:gd name="T35" fmla="*/ 33 h 33"/>
                  <a:gd name="T36" fmla="*/ 100 w 100"/>
                  <a:gd name="T37" fmla="*/ 25 h 33"/>
                  <a:gd name="T38" fmla="*/ 100 w 100"/>
                  <a:gd name="T39" fmla="*/ 25 h 33"/>
                  <a:gd name="T40" fmla="*/ 92 w 100"/>
                  <a:gd name="T41"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33">
                    <a:moveTo>
                      <a:pt x="92" y="18"/>
                    </a:moveTo>
                    <a:lnTo>
                      <a:pt x="92" y="18"/>
                    </a:lnTo>
                    <a:lnTo>
                      <a:pt x="85" y="22"/>
                    </a:lnTo>
                    <a:lnTo>
                      <a:pt x="77" y="22"/>
                    </a:lnTo>
                    <a:lnTo>
                      <a:pt x="67" y="19"/>
                    </a:lnTo>
                    <a:lnTo>
                      <a:pt x="56" y="14"/>
                    </a:lnTo>
                    <a:lnTo>
                      <a:pt x="44" y="7"/>
                    </a:lnTo>
                    <a:lnTo>
                      <a:pt x="31" y="1"/>
                    </a:lnTo>
                    <a:lnTo>
                      <a:pt x="16" y="0"/>
                    </a:lnTo>
                    <a:lnTo>
                      <a:pt x="0" y="5"/>
                    </a:lnTo>
                    <a:lnTo>
                      <a:pt x="6" y="14"/>
                    </a:lnTo>
                    <a:lnTo>
                      <a:pt x="16" y="12"/>
                    </a:lnTo>
                    <a:lnTo>
                      <a:pt x="28" y="13"/>
                    </a:lnTo>
                    <a:lnTo>
                      <a:pt x="39" y="16"/>
                    </a:lnTo>
                    <a:lnTo>
                      <a:pt x="50" y="23"/>
                    </a:lnTo>
                    <a:lnTo>
                      <a:pt x="62" y="29"/>
                    </a:lnTo>
                    <a:lnTo>
                      <a:pt x="74" y="33"/>
                    </a:lnTo>
                    <a:lnTo>
                      <a:pt x="87" y="33"/>
                    </a:lnTo>
                    <a:lnTo>
                      <a:pt x="100" y="25"/>
                    </a:lnTo>
                    <a:lnTo>
                      <a:pt x="100" y="25"/>
                    </a:lnTo>
                    <a:lnTo>
                      <a:pt x="9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10" name="Freeform 94"/>
              <p:cNvSpPr>
                <a:spLocks/>
              </p:cNvSpPr>
              <p:nvPr/>
            </p:nvSpPr>
            <p:spPr bwMode="auto">
              <a:xfrm>
                <a:off x="4748" y="1652"/>
                <a:ext cx="11" cy="25"/>
              </a:xfrm>
              <a:custGeom>
                <a:avLst/>
                <a:gdLst>
                  <a:gd name="T0" fmla="*/ 10 w 33"/>
                  <a:gd name="T1" fmla="*/ 0 h 49"/>
                  <a:gd name="T2" fmla="*/ 10 w 33"/>
                  <a:gd name="T3" fmla="*/ 0 h 49"/>
                  <a:gd name="T4" fmla="*/ 2 w 33"/>
                  <a:gd name="T5" fmla="*/ 5 h 49"/>
                  <a:gd name="T6" fmla="*/ 0 w 33"/>
                  <a:gd name="T7" fmla="*/ 14 h 49"/>
                  <a:gd name="T8" fmla="*/ 6 w 33"/>
                  <a:gd name="T9" fmla="*/ 21 h 49"/>
                  <a:gd name="T10" fmla="*/ 10 w 33"/>
                  <a:gd name="T11" fmla="*/ 27 h 49"/>
                  <a:gd name="T12" fmla="*/ 15 w 33"/>
                  <a:gd name="T13" fmla="*/ 34 h 49"/>
                  <a:gd name="T14" fmla="*/ 20 w 33"/>
                  <a:gd name="T15" fmla="*/ 39 h 49"/>
                  <a:gd name="T16" fmla="*/ 20 w 33"/>
                  <a:gd name="T17" fmla="*/ 41 h 49"/>
                  <a:gd name="T18" fmla="*/ 21 w 33"/>
                  <a:gd name="T19" fmla="*/ 42 h 49"/>
                  <a:gd name="T20" fmla="*/ 29 w 33"/>
                  <a:gd name="T21" fmla="*/ 49 h 49"/>
                  <a:gd name="T22" fmla="*/ 33 w 33"/>
                  <a:gd name="T23" fmla="*/ 41 h 49"/>
                  <a:gd name="T24" fmla="*/ 31 w 33"/>
                  <a:gd name="T25" fmla="*/ 34 h 49"/>
                  <a:gd name="T26" fmla="*/ 25 w 33"/>
                  <a:gd name="T27" fmla="*/ 28 h 49"/>
                  <a:gd name="T28" fmla="*/ 20 w 33"/>
                  <a:gd name="T29" fmla="*/ 22 h 49"/>
                  <a:gd name="T30" fmla="*/ 16 w 33"/>
                  <a:gd name="T31" fmla="*/ 16 h 49"/>
                  <a:gd name="T32" fmla="*/ 14 w 33"/>
                  <a:gd name="T33" fmla="*/ 12 h 49"/>
                  <a:gd name="T34" fmla="*/ 12 w 33"/>
                  <a:gd name="T35" fmla="*/ 10 h 49"/>
                  <a:gd name="T36" fmla="*/ 15 w 33"/>
                  <a:gd name="T37" fmla="*/ 9 h 49"/>
                  <a:gd name="T38" fmla="*/ 15 w 33"/>
                  <a:gd name="T39" fmla="*/ 9 h 49"/>
                  <a:gd name="T40" fmla="*/ 10 w 33"/>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9">
                    <a:moveTo>
                      <a:pt x="10" y="0"/>
                    </a:moveTo>
                    <a:lnTo>
                      <a:pt x="10" y="0"/>
                    </a:lnTo>
                    <a:lnTo>
                      <a:pt x="2" y="5"/>
                    </a:lnTo>
                    <a:lnTo>
                      <a:pt x="0" y="14"/>
                    </a:lnTo>
                    <a:lnTo>
                      <a:pt x="6" y="21"/>
                    </a:lnTo>
                    <a:lnTo>
                      <a:pt x="10" y="27"/>
                    </a:lnTo>
                    <a:lnTo>
                      <a:pt x="15" y="34"/>
                    </a:lnTo>
                    <a:lnTo>
                      <a:pt x="20" y="39"/>
                    </a:lnTo>
                    <a:lnTo>
                      <a:pt x="20" y="41"/>
                    </a:lnTo>
                    <a:lnTo>
                      <a:pt x="21" y="42"/>
                    </a:lnTo>
                    <a:lnTo>
                      <a:pt x="29" y="49"/>
                    </a:lnTo>
                    <a:lnTo>
                      <a:pt x="33" y="41"/>
                    </a:lnTo>
                    <a:lnTo>
                      <a:pt x="31" y="34"/>
                    </a:lnTo>
                    <a:lnTo>
                      <a:pt x="25" y="28"/>
                    </a:lnTo>
                    <a:lnTo>
                      <a:pt x="20" y="22"/>
                    </a:lnTo>
                    <a:lnTo>
                      <a:pt x="16" y="16"/>
                    </a:lnTo>
                    <a:lnTo>
                      <a:pt x="14" y="12"/>
                    </a:lnTo>
                    <a:lnTo>
                      <a:pt x="12" y="10"/>
                    </a:lnTo>
                    <a:lnTo>
                      <a:pt x="15" y="9"/>
                    </a:lnTo>
                    <a:lnTo>
                      <a:pt x="15" y="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11" name="Freeform 95"/>
              <p:cNvSpPr>
                <a:spLocks/>
              </p:cNvSpPr>
              <p:nvPr/>
            </p:nvSpPr>
            <p:spPr bwMode="auto">
              <a:xfrm>
                <a:off x="4751" y="1651"/>
                <a:ext cx="30" cy="47"/>
              </a:xfrm>
              <a:custGeom>
                <a:avLst/>
                <a:gdLst>
                  <a:gd name="T0" fmla="*/ 90 w 90"/>
                  <a:gd name="T1" fmla="*/ 86 h 95"/>
                  <a:gd name="T2" fmla="*/ 90 w 90"/>
                  <a:gd name="T3" fmla="*/ 86 h 95"/>
                  <a:gd name="T4" fmla="*/ 84 w 90"/>
                  <a:gd name="T5" fmla="*/ 79 h 95"/>
                  <a:gd name="T6" fmla="*/ 76 w 90"/>
                  <a:gd name="T7" fmla="*/ 68 h 95"/>
                  <a:gd name="T8" fmla="*/ 67 w 90"/>
                  <a:gd name="T9" fmla="*/ 52 h 95"/>
                  <a:gd name="T10" fmla="*/ 56 w 90"/>
                  <a:gd name="T11" fmla="*/ 36 h 95"/>
                  <a:gd name="T12" fmla="*/ 44 w 90"/>
                  <a:gd name="T13" fmla="*/ 21 h 95"/>
                  <a:gd name="T14" fmla="*/ 31 w 90"/>
                  <a:gd name="T15" fmla="*/ 7 h 95"/>
                  <a:gd name="T16" fmla="*/ 17 w 90"/>
                  <a:gd name="T17" fmla="*/ 0 h 95"/>
                  <a:gd name="T18" fmla="*/ 0 w 90"/>
                  <a:gd name="T19" fmla="*/ 3 h 95"/>
                  <a:gd name="T20" fmla="*/ 5 w 90"/>
                  <a:gd name="T21" fmla="*/ 12 h 95"/>
                  <a:gd name="T22" fmla="*/ 14 w 90"/>
                  <a:gd name="T23" fmla="*/ 12 h 95"/>
                  <a:gd name="T24" fmla="*/ 23 w 90"/>
                  <a:gd name="T25" fmla="*/ 16 h 95"/>
                  <a:gd name="T26" fmla="*/ 34 w 90"/>
                  <a:gd name="T27" fmla="*/ 27 h 95"/>
                  <a:gd name="T28" fmla="*/ 46 w 90"/>
                  <a:gd name="T29" fmla="*/ 41 h 95"/>
                  <a:gd name="T30" fmla="*/ 56 w 90"/>
                  <a:gd name="T31" fmla="*/ 57 h 95"/>
                  <a:gd name="T32" fmla="*/ 65 w 90"/>
                  <a:gd name="T33" fmla="*/ 72 h 95"/>
                  <a:gd name="T34" fmla="*/ 73 w 90"/>
                  <a:gd name="T35" fmla="*/ 86 h 95"/>
                  <a:gd name="T36" fmla="*/ 82 w 90"/>
                  <a:gd name="T37" fmla="*/ 95 h 95"/>
                  <a:gd name="T38" fmla="*/ 82 w 90"/>
                  <a:gd name="T39" fmla="*/ 95 h 95"/>
                  <a:gd name="T40" fmla="*/ 90 w 90"/>
                  <a:gd name="T4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95">
                    <a:moveTo>
                      <a:pt x="90" y="86"/>
                    </a:moveTo>
                    <a:lnTo>
                      <a:pt x="90" y="86"/>
                    </a:lnTo>
                    <a:lnTo>
                      <a:pt x="84" y="79"/>
                    </a:lnTo>
                    <a:lnTo>
                      <a:pt x="76" y="68"/>
                    </a:lnTo>
                    <a:lnTo>
                      <a:pt x="67" y="52"/>
                    </a:lnTo>
                    <a:lnTo>
                      <a:pt x="56" y="36"/>
                    </a:lnTo>
                    <a:lnTo>
                      <a:pt x="44" y="21"/>
                    </a:lnTo>
                    <a:lnTo>
                      <a:pt x="31" y="7"/>
                    </a:lnTo>
                    <a:lnTo>
                      <a:pt x="17" y="0"/>
                    </a:lnTo>
                    <a:lnTo>
                      <a:pt x="0" y="3"/>
                    </a:lnTo>
                    <a:lnTo>
                      <a:pt x="5" y="12"/>
                    </a:lnTo>
                    <a:lnTo>
                      <a:pt x="14" y="12"/>
                    </a:lnTo>
                    <a:lnTo>
                      <a:pt x="23" y="16"/>
                    </a:lnTo>
                    <a:lnTo>
                      <a:pt x="34" y="27"/>
                    </a:lnTo>
                    <a:lnTo>
                      <a:pt x="46" y="41"/>
                    </a:lnTo>
                    <a:lnTo>
                      <a:pt x="56" y="57"/>
                    </a:lnTo>
                    <a:lnTo>
                      <a:pt x="65" y="72"/>
                    </a:lnTo>
                    <a:lnTo>
                      <a:pt x="73" y="86"/>
                    </a:lnTo>
                    <a:lnTo>
                      <a:pt x="82" y="95"/>
                    </a:lnTo>
                    <a:lnTo>
                      <a:pt x="82" y="95"/>
                    </a:lnTo>
                    <a:lnTo>
                      <a:pt x="9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12" name="Freeform 96"/>
              <p:cNvSpPr>
                <a:spLocks/>
              </p:cNvSpPr>
              <p:nvPr/>
            </p:nvSpPr>
            <p:spPr bwMode="auto">
              <a:xfrm>
                <a:off x="4778" y="1694"/>
                <a:ext cx="111" cy="61"/>
              </a:xfrm>
              <a:custGeom>
                <a:avLst/>
                <a:gdLst>
                  <a:gd name="T0" fmla="*/ 331 w 331"/>
                  <a:gd name="T1" fmla="*/ 116 h 122"/>
                  <a:gd name="T2" fmla="*/ 326 w 331"/>
                  <a:gd name="T3" fmla="*/ 110 h 122"/>
                  <a:gd name="T4" fmla="*/ 305 w 331"/>
                  <a:gd name="T5" fmla="*/ 105 h 122"/>
                  <a:gd name="T6" fmla="*/ 284 w 331"/>
                  <a:gd name="T7" fmla="*/ 100 h 122"/>
                  <a:gd name="T8" fmla="*/ 263 w 331"/>
                  <a:gd name="T9" fmla="*/ 95 h 122"/>
                  <a:gd name="T10" fmla="*/ 242 w 331"/>
                  <a:gd name="T11" fmla="*/ 89 h 122"/>
                  <a:gd name="T12" fmla="*/ 221 w 331"/>
                  <a:gd name="T13" fmla="*/ 83 h 122"/>
                  <a:gd name="T14" fmla="*/ 200 w 331"/>
                  <a:gd name="T15" fmla="*/ 78 h 122"/>
                  <a:gd name="T16" fmla="*/ 179 w 331"/>
                  <a:gd name="T17" fmla="*/ 72 h 122"/>
                  <a:gd name="T18" fmla="*/ 158 w 331"/>
                  <a:gd name="T19" fmla="*/ 65 h 122"/>
                  <a:gd name="T20" fmla="*/ 140 w 331"/>
                  <a:gd name="T21" fmla="*/ 59 h 122"/>
                  <a:gd name="T22" fmla="*/ 120 w 331"/>
                  <a:gd name="T23" fmla="*/ 52 h 122"/>
                  <a:gd name="T24" fmla="*/ 100 w 331"/>
                  <a:gd name="T25" fmla="*/ 45 h 122"/>
                  <a:gd name="T26" fmla="*/ 80 w 331"/>
                  <a:gd name="T27" fmla="*/ 37 h 122"/>
                  <a:gd name="T28" fmla="*/ 62 w 331"/>
                  <a:gd name="T29" fmla="*/ 29 h 122"/>
                  <a:gd name="T30" fmla="*/ 42 w 331"/>
                  <a:gd name="T31" fmla="*/ 20 h 122"/>
                  <a:gd name="T32" fmla="*/ 25 w 331"/>
                  <a:gd name="T33" fmla="*/ 10 h 122"/>
                  <a:gd name="T34" fmla="*/ 8 w 331"/>
                  <a:gd name="T35" fmla="*/ 0 h 122"/>
                  <a:gd name="T36" fmla="*/ 0 w 331"/>
                  <a:gd name="T37" fmla="*/ 9 h 122"/>
                  <a:gd name="T38" fmla="*/ 17 w 331"/>
                  <a:gd name="T39" fmla="*/ 19 h 122"/>
                  <a:gd name="T40" fmla="*/ 37 w 331"/>
                  <a:gd name="T41" fmla="*/ 29 h 122"/>
                  <a:gd name="T42" fmla="*/ 57 w 331"/>
                  <a:gd name="T43" fmla="*/ 38 h 122"/>
                  <a:gd name="T44" fmla="*/ 75 w 331"/>
                  <a:gd name="T45" fmla="*/ 46 h 122"/>
                  <a:gd name="T46" fmla="*/ 95 w 331"/>
                  <a:gd name="T47" fmla="*/ 54 h 122"/>
                  <a:gd name="T48" fmla="*/ 115 w 331"/>
                  <a:gd name="T49" fmla="*/ 63 h 122"/>
                  <a:gd name="T50" fmla="*/ 134 w 331"/>
                  <a:gd name="T51" fmla="*/ 70 h 122"/>
                  <a:gd name="T52" fmla="*/ 155 w 331"/>
                  <a:gd name="T53" fmla="*/ 77 h 122"/>
                  <a:gd name="T54" fmla="*/ 176 w 331"/>
                  <a:gd name="T55" fmla="*/ 83 h 122"/>
                  <a:gd name="T56" fmla="*/ 197 w 331"/>
                  <a:gd name="T57" fmla="*/ 89 h 122"/>
                  <a:gd name="T58" fmla="*/ 218 w 331"/>
                  <a:gd name="T59" fmla="*/ 95 h 122"/>
                  <a:gd name="T60" fmla="*/ 239 w 331"/>
                  <a:gd name="T61" fmla="*/ 100 h 122"/>
                  <a:gd name="T62" fmla="*/ 260 w 331"/>
                  <a:gd name="T63" fmla="*/ 106 h 122"/>
                  <a:gd name="T64" fmla="*/ 281 w 331"/>
                  <a:gd name="T65" fmla="*/ 112 h 122"/>
                  <a:gd name="T66" fmla="*/ 303 w 331"/>
                  <a:gd name="T67" fmla="*/ 116 h 122"/>
                  <a:gd name="T68" fmla="*/ 324 w 331"/>
                  <a:gd name="T69" fmla="*/ 122 h 122"/>
                  <a:gd name="T70" fmla="*/ 318 w 331"/>
                  <a:gd name="T71" fmla="*/ 116 h 122"/>
                  <a:gd name="T72" fmla="*/ 331 w 331"/>
                  <a:gd name="T73" fmla="*/ 116 h 122"/>
                  <a:gd name="T74" fmla="*/ 330 w 331"/>
                  <a:gd name="T75" fmla="*/ 112 h 122"/>
                  <a:gd name="T76" fmla="*/ 326 w 331"/>
                  <a:gd name="T77" fmla="*/ 110 h 122"/>
                  <a:gd name="T78" fmla="*/ 331 w 331"/>
                  <a:gd name="T79"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122">
                    <a:moveTo>
                      <a:pt x="331" y="116"/>
                    </a:moveTo>
                    <a:lnTo>
                      <a:pt x="326" y="110"/>
                    </a:lnTo>
                    <a:lnTo>
                      <a:pt x="305" y="105"/>
                    </a:lnTo>
                    <a:lnTo>
                      <a:pt x="284" y="100"/>
                    </a:lnTo>
                    <a:lnTo>
                      <a:pt x="263" y="95"/>
                    </a:lnTo>
                    <a:lnTo>
                      <a:pt x="242" y="89"/>
                    </a:lnTo>
                    <a:lnTo>
                      <a:pt x="221" y="83"/>
                    </a:lnTo>
                    <a:lnTo>
                      <a:pt x="200" y="78"/>
                    </a:lnTo>
                    <a:lnTo>
                      <a:pt x="179" y="72"/>
                    </a:lnTo>
                    <a:lnTo>
                      <a:pt x="158" y="65"/>
                    </a:lnTo>
                    <a:lnTo>
                      <a:pt x="140" y="59"/>
                    </a:lnTo>
                    <a:lnTo>
                      <a:pt x="120" y="52"/>
                    </a:lnTo>
                    <a:lnTo>
                      <a:pt x="100" y="45"/>
                    </a:lnTo>
                    <a:lnTo>
                      <a:pt x="80" y="37"/>
                    </a:lnTo>
                    <a:lnTo>
                      <a:pt x="62" y="29"/>
                    </a:lnTo>
                    <a:lnTo>
                      <a:pt x="42" y="20"/>
                    </a:lnTo>
                    <a:lnTo>
                      <a:pt x="25" y="10"/>
                    </a:lnTo>
                    <a:lnTo>
                      <a:pt x="8" y="0"/>
                    </a:lnTo>
                    <a:lnTo>
                      <a:pt x="0" y="9"/>
                    </a:lnTo>
                    <a:lnTo>
                      <a:pt x="17" y="19"/>
                    </a:lnTo>
                    <a:lnTo>
                      <a:pt x="37" y="29"/>
                    </a:lnTo>
                    <a:lnTo>
                      <a:pt x="57" y="38"/>
                    </a:lnTo>
                    <a:lnTo>
                      <a:pt x="75" y="46"/>
                    </a:lnTo>
                    <a:lnTo>
                      <a:pt x="95" y="54"/>
                    </a:lnTo>
                    <a:lnTo>
                      <a:pt x="115" y="63"/>
                    </a:lnTo>
                    <a:lnTo>
                      <a:pt x="134" y="70"/>
                    </a:lnTo>
                    <a:lnTo>
                      <a:pt x="155" y="77"/>
                    </a:lnTo>
                    <a:lnTo>
                      <a:pt x="176" y="83"/>
                    </a:lnTo>
                    <a:lnTo>
                      <a:pt x="197" y="89"/>
                    </a:lnTo>
                    <a:lnTo>
                      <a:pt x="218" y="95"/>
                    </a:lnTo>
                    <a:lnTo>
                      <a:pt x="239" y="100"/>
                    </a:lnTo>
                    <a:lnTo>
                      <a:pt x="260" y="106"/>
                    </a:lnTo>
                    <a:lnTo>
                      <a:pt x="281" y="112"/>
                    </a:lnTo>
                    <a:lnTo>
                      <a:pt x="303" y="116"/>
                    </a:lnTo>
                    <a:lnTo>
                      <a:pt x="324" y="122"/>
                    </a:lnTo>
                    <a:lnTo>
                      <a:pt x="318" y="116"/>
                    </a:lnTo>
                    <a:lnTo>
                      <a:pt x="331" y="116"/>
                    </a:lnTo>
                    <a:lnTo>
                      <a:pt x="330" y="112"/>
                    </a:lnTo>
                    <a:lnTo>
                      <a:pt x="326" y="110"/>
                    </a:lnTo>
                    <a:lnTo>
                      <a:pt x="331"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13" name="Freeform 97"/>
              <p:cNvSpPr>
                <a:spLocks/>
              </p:cNvSpPr>
              <p:nvPr/>
            </p:nvSpPr>
            <p:spPr bwMode="auto">
              <a:xfrm>
                <a:off x="4884" y="1752"/>
                <a:ext cx="12" cy="62"/>
              </a:xfrm>
              <a:custGeom>
                <a:avLst/>
                <a:gdLst>
                  <a:gd name="T0" fmla="*/ 25 w 34"/>
                  <a:gd name="T1" fmla="*/ 122 h 124"/>
                  <a:gd name="T2" fmla="*/ 33 w 34"/>
                  <a:gd name="T3" fmla="*/ 116 h 124"/>
                  <a:gd name="T4" fmla="*/ 13 w 34"/>
                  <a:gd name="T5" fmla="*/ 0 h 124"/>
                  <a:gd name="T6" fmla="*/ 0 w 34"/>
                  <a:gd name="T7" fmla="*/ 0 h 124"/>
                  <a:gd name="T8" fmla="*/ 20 w 34"/>
                  <a:gd name="T9" fmla="*/ 116 h 124"/>
                  <a:gd name="T10" fmla="*/ 28 w 34"/>
                  <a:gd name="T11" fmla="*/ 111 h 124"/>
                  <a:gd name="T12" fmla="*/ 25 w 34"/>
                  <a:gd name="T13" fmla="*/ 122 h 124"/>
                  <a:gd name="T14" fmla="*/ 34 w 34"/>
                  <a:gd name="T15" fmla="*/ 124 h 124"/>
                  <a:gd name="T16" fmla="*/ 33 w 34"/>
                  <a:gd name="T17" fmla="*/ 116 h 124"/>
                  <a:gd name="T18" fmla="*/ 25 w 34"/>
                  <a:gd name="T19"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24">
                    <a:moveTo>
                      <a:pt x="25" y="122"/>
                    </a:moveTo>
                    <a:lnTo>
                      <a:pt x="33" y="116"/>
                    </a:lnTo>
                    <a:lnTo>
                      <a:pt x="13" y="0"/>
                    </a:lnTo>
                    <a:lnTo>
                      <a:pt x="0" y="0"/>
                    </a:lnTo>
                    <a:lnTo>
                      <a:pt x="20" y="116"/>
                    </a:lnTo>
                    <a:lnTo>
                      <a:pt x="28" y="111"/>
                    </a:lnTo>
                    <a:lnTo>
                      <a:pt x="25" y="122"/>
                    </a:lnTo>
                    <a:lnTo>
                      <a:pt x="34" y="124"/>
                    </a:lnTo>
                    <a:lnTo>
                      <a:pt x="33" y="116"/>
                    </a:lnTo>
                    <a:lnTo>
                      <a:pt x="25"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14" name="Freeform 98"/>
              <p:cNvSpPr>
                <a:spLocks/>
              </p:cNvSpPr>
              <p:nvPr/>
            </p:nvSpPr>
            <p:spPr bwMode="auto">
              <a:xfrm>
                <a:off x="4725" y="1673"/>
                <a:ext cx="17" cy="14"/>
              </a:xfrm>
              <a:custGeom>
                <a:avLst/>
                <a:gdLst>
                  <a:gd name="T0" fmla="*/ 0 w 50"/>
                  <a:gd name="T1" fmla="*/ 0 h 28"/>
                  <a:gd name="T2" fmla="*/ 2 w 50"/>
                  <a:gd name="T3" fmla="*/ 1 h 28"/>
                  <a:gd name="T4" fmla="*/ 7 w 50"/>
                  <a:gd name="T5" fmla="*/ 5 h 28"/>
                  <a:gd name="T6" fmla="*/ 14 w 50"/>
                  <a:gd name="T7" fmla="*/ 8 h 28"/>
                  <a:gd name="T8" fmla="*/ 21 w 50"/>
                  <a:gd name="T9" fmla="*/ 14 h 28"/>
                  <a:gd name="T10" fmla="*/ 29 w 50"/>
                  <a:gd name="T11" fmla="*/ 18 h 28"/>
                  <a:gd name="T12" fmla="*/ 38 w 50"/>
                  <a:gd name="T13" fmla="*/ 23 h 28"/>
                  <a:gd name="T14" fmla="*/ 45 w 50"/>
                  <a:gd name="T15" fmla="*/ 26 h 28"/>
                  <a:gd name="T16" fmla="*/ 50 w 50"/>
                  <a:gd name="T17" fmla="*/ 28 h 28"/>
                  <a:gd name="T18" fmla="*/ 0 w 50"/>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8">
                    <a:moveTo>
                      <a:pt x="0" y="0"/>
                    </a:moveTo>
                    <a:lnTo>
                      <a:pt x="2" y="1"/>
                    </a:lnTo>
                    <a:lnTo>
                      <a:pt x="7" y="5"/>
                    </a:lnTo>
                    <a:lnTo>
                      <a:pt x="14" y="8"/>
                    </a:lnTo>
                    <a:lnTo>
                      <a:pt x="21" y="14"/>
                    </a:lnTo>
                    <a:lnTo>
                      <a:pt x="29" y="18"/>
                    </a:lnTo>
                    <a:lnTo>
                      <a:pt x="38" y="23"/>
                    </a:lnTo>
                    <a:lnTo>
                      <a:pt x="45" y="26"/>
                    </a:lnTo>
                    <a:lnTo>
                      <a:pt x="50" y="2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15" name="Freeform 99"/>
              <p:cNvSpPr>
                <a:spLocks/>
              </p:cNvSpPr>
              <p:nvPr/>
            </p:nvSpPr>
            <p:spPr bwMode="auto">
              <a:xfrm>
                <a:off x="4724" y="1670"/>
                <a:ext cx="19" cy="19"/>
              </a:xfrm>
              <a:custGeom>
                <a:avLst/>
                <a:gdLst>
                  <a:gd name="T0" fmla="*/ 56 w 56"/>
                  <a:gd name="T1" fmla="*/ 27 h 38"/>
                  <a:gd name="T2" fmla="*/ 52 w 56"/>
                  <a:gd name="T3" fmla="*/ 26 h 38"/>
                  <a:gd name="T4" fmla="*/ 45 w 56"/>
                  <a:gd name="T5" fmla="*/ 22 h 38"/>
                  <a:gd name="T6" fmla="*/ 36 w 56"/>
                  <a:gd name="T7" fmla="*/ 18 h 38"/>
                  <a:gd name="T8" fmla="*/ 29 w 56"/>
                  <a:gd name="T9" fmla="*/ 13 h 38"/>
                  <a:gd name="T10" fmla="*/ 21 w 56"/>
                  <a:gd name="T11" fmla="*/ 7 h 38"/>
                  <a:gd name="T12" fmla="*/ 15 w 56"/>
                  <a:gd name="T13" fmla="*/ 4 h 38"/>
                  <a:gd name="T14" fmla="*/ 10 w 56"/>
                  <a:gd name="T15" fmla="*/ 1 h 38"/>
                  <a:gd name="T16" fmla="*/ 8 w 56"/>
                  <a:gd name="T17" fmla="*/ 0 h 38"/>
                  <a:gd name="T18" fmla="*/ 0 w 56"/>
                  <a:gd name="T19" fmla="*/ 9 h 38"/>
                  <a:gd name="T20" fmla="*/ 2 w 56"/>
                  <a:gd name="T21" fmla="*/ 10 h 38"/>
                  <a:gd name="T22" fmla="*/ 7 w 56"/>
                  <a:gd name="T23" fmla="*/ 13 h 38"/>
                  <a:gd name="T24" fmla="*/ 14 w 56"/>
                  <a:gd name="T25" fmla="*/ 17 h 38"/>
                  <a:gd name="T26" fmla="*/ 21 w 56"/>
                  <a:gd name="T27" fmla="*/ 22 h 38"/>
                  <a:gd name="T28" fmla="*/ 31 w 56"/>
                  <a:gd name="T29" fmla="*/ 27 h 38"/>
                  <a:gd name="T30" fmla="*/ 40 w 56"/>
                  <a:gd name="T31" fmla="*/ 31 h 38"/>
                  <a:gd name="T32" fmla="*/ 46 w 56"/>
                  <a:gd name="T33" fmla="*/ 35 h 38"/>
                  <a:gd name="T34" fmla="*/ 53 w 56"/>
                  <a:gd name="T35" fmla="*/ 38 h 38"/>
                  <a:gd name="T36" fmla="*/ 56 w 56"/>
                  <a:gd name="T3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38">
                    <a:moveTo>
                      <a:pt x="56" y="27"/>
                    </a:moveTo>
                    <a:lnTo>
                      <a:pt x="52" y="26"/>
                    </a:lnTo>
                    <a:lnTo>
                      <a:pt x="45" y="22"/>
                    </a:lnTo>
                    <a:lnTo>
                      <a:pt x="36" y="18"/>
                    </a:lnTo>
                    <a:lnTo>
                      <a:pt x="29" y="13"/>
                    </a:lnTo>
                    <a:lnTo>
                      <a:pt x="21" y="7"/>
                    </a:lnTo>
                    <a:lnTo>
                      <a:pt x="15" y="4"/>
                    </a:lnTo>
                    <a:lnTo>
                      <a:pt x="10" y="1"/>
                    </a:lnTo>
                    <a:lnTo>
                      <a:pt x="8" y="0"/>
                    </a:lnTo>
                    <a:lnTo>
                      <a:pt x="0" y="9"/>
                    </a:lnTo>
                    <a:lnTo>
                      <a:pt x="2" y="10"/>
                    </a:lnTo>
                    <a:lnTo>
                      <a:pt x="7" y="13"/>
                    </a:lnTo>
                    <a:lnTo>
                      <a:pt x="14" y="17"/>
                    </a:lnTo>
                    <a:lnTo>
                      <a:pt x="21" y="22"/>
                    </a:lnTo>
                    <a:lnTo>
                      <a:pt x="31" y="27"/>
                    </a:lnTo>
                    <a:lnTo>
                      <a:pt x="40" y="31"/>
                    </a:lnTo>
                    <a:lnTo>
                      <a:pt x="46" y="35"/>
                    </a:lnTo>
                    <a:lnTo>
                      <a:pt x="53" y="38"/>
                    </a:lnTo>
                    <a:lnTo>
                      <a:pt x="5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16" name="Freeform 100"/>
              <p:cNvSpPr>
                <a:spLocks/>
              </p:cNvSpPr>
              <p:nvPr/>
            </p:nvSpPr>
            <p:spPr bwMode="auto">
              <a:xfrm>
                <a:off x="4720" y="1680"/>
                <a:ext cx="16" cy="13"/>
              </a:xfrm>
              <a:custGeom>
                <a:avLst/>
                <a:gdLst>
                  <a:gd name="T0" fmla="*/ 0 w 48"/>
                  <a:gd name="T1" fmla="*/ 0 h 27"/>
                  <a:gd name="T2" fmla="*/ 1 w 48"/>
                  <a:gd name="T3" fmla="*/ 1 h 27"/>
                  <a:gd name="T4" fmla="*/ 6 w 48"/>
                  <a:gd name="T5" fmla="*/ 4 h 27"/>
                  <a:gd name="T6" fmla="*/ 11 w 48"/>
                  <a:gd name="T7" fmla="*/ 8 h 27"/>
                  <a:gd name="T8" fmla="*/ 19 w 48"/>
                  <a:gd name="T9" fmla="*/ 13 h 27"/>
                  <a:gd name="T10" fmla="*/ 27 w 48"/>
                  <a:gd name="T11" fmla="*/ 18 h 27"/>
                  <a:gd name="T12" fmla="*/ 35 w 48"/>
                  <a:gd name="T13" fmla="*/ 22 h 27"/>
                  <a:gd name="T14" fmla="*/ 43 w 48"/>
                  <a:gd name="T15" fmla="*/ 26 h 27"/>
                  <a:gd name="T16" fmla="*/ 48 w 48"/>
                  <a:gd name="T17" fmla="*/ 27 h 27"/>
                  <a:gd name="T18" fmla="*/ 0 w 48"/>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7">
                    <a:moveTo>
                      <a:pt x="0" y="0"/>
                    </a:moveTo>
                    <a:lnTo>
                      <a:pt x="1" y="1"/>
                    </a:lnTo>
                    <a:lnTo>
                      <a:pt x="6" y="4"/>
                    </a:lnTo>
                    <a:lnTo>
                      <a:pt x="11" y="8"/>
                    </a:lnTo>
                    <a:lnTo>
                      <a:pt x="19" y="13"/>
                    </a:lnTo>
                    <a:lnTo>
                      <a:pt x="27" y="18"/>
                    </a:lnTo>
                    <a:lnTo>
                      <a:pt x="35" y="22"/>
                    </a:lnTo>
                    <a:lnTo>
                      <a:pt x="43" y="26"/>
                    </a:lnTo>
                    <a:lnTo>
                      <a:pt x="48" y="2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17" name="Freeform 101"/>
              <p:cNvSpPr>
                <a:spLocks/>
              </p:cNvSpPr>
              <p:nvPr/>
            </p:nvSpPr>
            <p:spPr bwMode="auto">
              <a:xfrm>
                <a:off x="4719" y="1678"/>
                <a:ext cx="17" cy="18"/>
              </a:xfrm>
              <a:custGeom>
                <a:avLst/>
                <a:gdLst>
                  <a:gd name="T0" fmla="*/ 52 w 52"/>
                  <a:gd name="T1" fmla="*/ 26 h 37"/>
                  <a:gd name="T2" fmla="*/ 50 w 52"/>
                  <a:gd name="T3" fmla="*/ 25 h 37"/>
                  <a:gd name="T4" fmla="*/ 42 w 52"/>
                  <a:gd name="T5" fmla="*/ 23 h 37"/>
                  <a:gd name="T6" fmla="*/ 35 w 52"/>
                  <a:gd name="T7" fmla="*/ 18 h 37"/>
                  <a:gd name="T8" fmla="*/ 27 w 52"/>
                  <a:gd name="T9" fmla="*/ 14 h 37"/>
                  <a:gd name="T10" fmla="*/ 19 w 52"/>
                  <a:gd name="T11" fmla="*/ 8 h 37"/>
                  <a:gd name="T12" fmla="*/ 14 w 52"/>
                  <a:gd name="T13" fmla="*/ 5 h 37"/>
                  <a:gd name="T14" fmla="*/ 9 w 52"/>
                  <a:gd name="T15" fmla="*/ 1 h 37"/>
                  <a:gd name="T16" fmla="*/ 8 w 52"/>
                  <a:gd name="T17" fmla="*/ 0 h 37"/>
                  <a:gd name="T18" fmla="*/ 0 w 52"/>
                  <a:gd name="T19" fmla="*/ 9 h 37"/>
                  <a:gd name="T20" fmla="*/ 1 w 52"/>
                  <a:gd name="T21" fmla="*/ 10 h 37"/>
                  <a:gd name="T22" fmla="*/ 6 w 52"/>
                  <a:gd name="T23" fmla="*/ 14 h 37"/>
                  <a:gd name="T24" fmla="*/ 11 w 52"/>
                  <a:gd name="T25" fmla="*/ 17 h 37"/>
                  <a:gd name="T26" fmla="*/ 19 w 52"/>
                  <a:gd name="T27" fmla="*/ 23 h 37"/>
                  <a:gd name="T28" fmla="*/ 27 w 52"/>
                  <a:gd name="T29" fmla="*/ 27 h 37"/>
                  <a:gd name="T30" fmla="*/ 36 w 52"/>
                  <a:gd name="T31" fmla="*/ 32 h 37"/>
                  <a:gd name="T32" fmla="*/ 44 w 52"/>
                  <a:gd name="T33" fmla="*/ 36 h 37"/>
                  <a:gd name="T34" fmla="*/ 52 w 52"/>
                  <a:gd name="T35" fmla="*/ 37 h 37"/>
                  <a:gd name="T36" fmla="*/ 52 w 52"/>
                  <a:gd name="T3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7">
                    <a:moveTo>
                      <a:pt x="52" y="26"/>
                    </a:moveTo>
                    <a:lnTo>
                      <a:pt x="50" y="25"/>
                    </a:lnTo>
                    <a:lnTo>
                      <a:pt x="42" y="23"/>
                    </a:lnTo>
                    <a:lnTo>
                      <a:pt x="35" y="18"/>
                    </a:lnTo>
                    <a:lnTo>
                      <a:pt x="27" y="14"/>
                    </a:lnTo>
                    <a:lnTo>
                      <a:pt x="19" y="8"/>
                    </a:lnTo>
                    <a:lnTo>
                      <a:pt x="14" y="5"/>
                    </a:lnTo>
                    <a:lnTo>
                      <a:pt x="9" y="1"/>
                    </a:lnTo>
                    <a:lnTo>
                      <a:pt x="8" y="0"/>
                    </a:lnTo>
                    <a:lnTo>
                      <a:pt x="0" y="9"/>
                    </a:lnTo>
                    <a:lnTo>
                      <a:pt x="1" y="10"/>
                    </a:lnTo>
                    <a:lnTo>
                      <a:pt x="6" y="14"/>
                    </a:lnTo>
                    <a:lnTo>
                      <a:pt x="11" y="17"/>
                    </a:lnTo>
                    <a:lnTo>
                      <a:pt x="19" y="23"/>
                    </a:lnTo>
                    <a:lnTo>
                      <a:pt x="27" y="27"/>
                    </a:lnTo>
                    <a:lnTo>
                      <a:pt x="36" y="32"/>
                    </a:lnTo>
                    <a:lnTo>
                      <a:pt x="44" y="36"/>
                    </a:lnTo>
                    <a:lnTo>
                      <a:pt x="52" y="37"/>
                    </a:lnTo>
                    <a:lnTo>
                      <a:pt x="5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18" name="Freeform 102"/>
              <p:cNvSpPr>
                <a:spLocks/>
              </p:cNvSpPr>
              <p:nvPr/>
            </p:nvSpPr>
            <p:spPr bwMode="auto">
              <a:xfrm>
                <a:off x="4716" y="1687"/>
                <a:ext cx="16" cy="18"/>
              </a:xfrm>
              <a:custGeom>
                <a:avLst/>
                <a:gdLst>
                  <a:gd name="T0" fmla="*/ 0 w 47"/>
                  <a:gd name="T1" fmla="*/ 0 h 35"/>
                  <a:gd name="T2" fmla="*/ 1 w 47"/>
                  <a:gd name="T3" fmla="*/ 2 h 35"/>
                  <a:gd name="T4" fmla="*/ 6 w 47"/>
                  <a:gd name="T5" fmla="*/ 6 h 35"/>
                  <a:gd name="T6" fmla="*/ 12 w 47"/>
                  <a:gd name="T7" fmla="*/ 11 h 35"/>
                  <a:gd name="T8" fmla="*/ 19 w 47"/>
                  <a:gd name="T9" fmla="*/ 17 h 35"/>
                  <a:gd name="T10" fmla="*/ 27 w 47"/>
                  <a:gd name="T11" fmla="*/ 23 h 35"/>
                  <a:gd name="T12" fmla="*/ 35 w 47"/>
                  <a:gd name="T13" fmla="*/ 29 h 35"/>
                  <a:gd name="T14" fmla="*/ 42 w 47"/>
                  <a:gd name="T15" fmla="*/ 33 h 35"/>
                  <a:gd name="T16" fmla="*/ 47 w 47"/>
                  <a:gd name="T17" fmla="*/ 35 h 35"/>
                  <a:gd name="T18" fmla="*/ 0 w 47"/>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5">
                    <a:moveTo>
                      <a:pt x="0" y="0"/>
                    </a:moveTo>
                    <a:lnTo>
                      <a:pt x="1" y="2"/>
                    </a:lnTo>
                    <a:lnTo>
                      <a:pt x="6" y="6"/>
                    </a:lnTo>
                    <a:lnTo>
                      <a:pt x="12" y="11"/>
                    </a:lnTo>
                    <a:lnTo>
                      <a:pt x="19" y="17"/>
                    </a:lnTo>
                    <a:lnTo>
                      <a:pt x="27" y="23"/>
                    </a:lnTo>
                    <a:lnTo>
                      <a:pt x="35" y="29"/>
                    </a:lnTo>
                    <a:lnTo>
                      <a:pt x="42" y="33"/>
                    </a:lnTo>
                    <a:lnTo>
                      <a:pt x="47" y="3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19" name="Freeform 103"/>
              <p:cNvSpPr>
                <a:spLocks/>
              </p:cNvSpPr>
              <p:nvPr/>
            </p:nvSpPr>
            <p:spPr bwMode="auto">
              <a:xfrm>
                <a:off x="4715" y="1686"/>
                <a:ext cx="17" cy="22"/>
              </a:xfrm>
              <a:custGeom>
                <a:avLst/>
                <a:gdLst>
                  <a:gd name="T0" fmla="*/ 52 w 52"/>
                  <a:gd name="T1" fmla="*/ 33 h 44"/>
                  <a:gd name="T2" fmla="*/ 50 w 52"/>
                  <a:gd name="T3" fmla="*/ 32 h 44"/>
                  <a:gd name="T4" fmla="*/ 43 w 52"/>
                  <a:gd name="T5" fmla="*/ 27 h 44"/>
                  <a:gd name="T6" fmla="*/ 35 w 52"/>
                  <a:gd name="T7" fmla="*/ 21 h 44"/>
                  <a:gd name="T8" fmla="*/ 27 w 52"/>
                  <a:gd name="T9" fmla="*/ 16 h 44"/>
                  <a:gd name="T10" fmla="*/ 20 w 52"/>
                  <a:gd name="T11" fmla="*/ 10 h 44"/>
                  <a:gd name="T12" fmla="*/ 14 w 52"/>
                  <a:gd name="T13" fmla="*/ 6 h 44"/>
                  <a:gd name="T14" fmla="*/ 9 w 52"/>
                  <a:gd name="T15" fmla="*/ 1 h 44"/>
                  <a:gd name="T16" fmla="*/ 8 w 52"/>
                  <a:gd name="T17" fmla="*/ 0 h 44"/>
                  <a:gd name="T18" fmla="*/ 0 w 52"/>
                  <a:gd name="T19" fmla="*/ 7 h 44"/>
                  <a:gd name="T20" fmla="*/ 1 w 52"/>
                  <a:gd name="T21" fmla="*/ 8 h 44"/>
                  <a:gd name="T22" fmla="*/ 6 w 52"/>
                  <a:gd name="T23" fmla="*/ 12 h 44"/>
                  <a:gd name="T24" fmla="*/ 12 w 52"/>
                  <a:gd name="T25" fmla="*/ 17 h 44"/>
                  <a:gd name="T26" fmla="*/ 20 w 52"/>
                  <a:gd name="T27" fmla="*/ 25 h 44"/>
                  <a:gd name="T28" fmla="*/ 27 w 52"/>
                  <a:gd name="T29" fmla="*/ 30 h 44"/>
                  <a:gd name="T30" fmla="*/ 35 w 52"/>
                  <a:gd name="T31" fmla="*/ 36 h 44"/>
                  <a:gd name="T32" fmla="*/ 42 w 52"/>
                  <a:gd name="T33" fmla="*/ 41 h 44"/>
                  <a:gd name="T34" fmla="*/ 50 w 52"/>
                  <a:gd name="T35" fmla="*/ 44 h 44"/>
                  <a:gd name="T36" fmla="*/ 52 w 52"/>
                  <a:gd name="T3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4">
                    <a:moveTo>
                      <a:pt x="52" y="33"/>
                    </a:moveTo>
                    <a:lnTo>
                      <a:pt x="50" y="32"/>
                    </a:lnTo>
                    <a:lnTo>
                      <a:pt x="43" y="27"/>
                    </a:lnTo>
                    <a:lnTo>
                      <a:pt x="35" y="21"/>
                    </a:lnTo>
                    <a:lnTo>
                      <a:pt x="27" y="16"/>
                    </a:lnTo>
                    <a:lnTo>
                      <a:pt x="20" y="10"/>
                    </a:lnTo>
                    <a:lnTo>
                      <a:pt x="14" y="6"/>
                    </a:lnTo>
                    <a:lnTo>
                      <a:pt x="9" y="1"/>
                    </a:lnTo>
                    <a:lnTo>
                      <a:pt x="8" y="0"/>
                    </a:lnTo>
                    <a:lnTo>
                      <a:pt x="0" y="7"/>
                    </a:lnTo>
                    <a:lnTo>
                      <a:pt x="1" y="8"/>
                    </a:lnTo>
                    <a:lnTo>
                      <a:pt x="6" y="12"/>
                    </a:lnTo>
                    <a:lnTo>
                      <a:pt x="12" y="17"/>
                    </a:lnTo>
                    <a:lnTo>
                      <a:pt x="20" y="25"/>
                    </a:lnTo>
                    <a:lnTo>
                      <a:pt x="27" y="30"/>
                    </a:lnTo>
                    <a:lnTo>
                      <a:pt x="35" y="36"/>
                    </a:lnTo>
                    <a:lnTo>
                      <a:pt x="42" y="41"/>
                    </a:lnTo>
                    <a:lnTo>
                      <a:pt x="50" y="44"/>
                    </a:lnTo>
                    <a:lnTo>
                      <a:pt x="5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20" name="Freeform 104"/>
              <p:cNvSpPr>
                <a:spLocks/>
              </p:cNvSpPr>
              <p:nvPr/>
            </p:nvSpPr>
            <p:spPr bwMode="auto">
              <a:xfrm>
                <a:off x="4742" y="1688"/>
                <a:ext cx="10" cy="15"/>
              </a:xfrm>
              <a:custGeom>
                <a:avLst/>
                <a:gdLst>
                  <a:gd name="T0" fmla="*/ 0 w 30"/>
                  <a:gd name="T1" fmla="*/ 0 h 30"/>
                  <a:gd name="T2" fmla="*/ 30 w 30"/>
                  <a:gd name="T3" fmla="*/ 11 h 30"/>
                  <a:gd name="T4" fmla="*/ 29 w 30"/>
                  <a:gd name="T5" fmla="*/ 24 h 30"/>
                  <a:gd name="T6" fmla="*/ 0 w 30"/>
                  <a:gd name="T7" fmla="*/ 30 h 30"/>
                  <a:gd name="T8" fmla="*/ 0 w 30"/>
                  <a:gd name="T9" fmla="*/ 2 h 30"/>
                  <a:gd name="T10" fmla="*/ 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0" y="0"/>
                    </a:moveTo>
                    <a:lnTo>
                      <a:pt x="30" y="11"/>
                    </a:lnTo>
                    <a:lnTo>
                      <a:pt x="29" y="24"/>
                    </a:lnTo>
                    <a:lnTo>
                      <a:pt x="0" y="30"/>
                    </a:lnTo>
                    <a:lnTo>
                      <a:pt x="0" y="2"/>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21" name="Freeform 105"/>
              <p:cNvSpPr>
                <a:spLocks/>
              </p:cNvSpPr>
              <p:nvPr/>
            </p:nvSpPr>
            <p:spPr bwMode="auto">
              <a:xfrm>
                <a:off x="4741" y="1685"/>
                <a:ext cx="13" cy="11"/>
              </a:xfrm>
              <a:custGeom>
                <a:avLst/>
                <a:gdLst>
                  <a:gd name="T0" fmla="*/ 40 w 40"/>
                  <a:gd name="T1" fmla="*/ 17 h 22"/>
                  <a:gd name="T2" fmla="*/ 36 w 40"/>
                  <a:gd name="T3" fmla="*/ 11 h 22"/>
                  <a:gd name="T4" fmla="*/ 6 w 40"/>
                  <a:gd name="T5" fmla="*/ 0 h 22"/>
                  <a:gd name="T6" fmla="*/ 0 w 40"/>
                  <a:gd name="T7" fmla="*/ 11 h 22"/>
                  <a:gd name="T8" fmla="*/ 31 w 40"/>
                  <a:gd name="T9" fmla="*/ 22 h 22"/>
                  <a:gd name="T10" fmla="*/ 27 w 40"/>
                  <a:gd name="T11" fmla="*/ 17 h 22"/>
                  <a:gd name="T12" fmla="*/ 40 w 40"/>
                  <a:gd name="T13" fmla="*/ 17 h 22"/>
                  <a:gd name="T14" fmla="*/ 40 w 40"/>
                  <a:gd name="T15" fmla="*/ 13 h 22"/>
                  <a:gd name="T16" fmla="*/ 36 w 40"/>
                  <a:gd name="T17" fmla="*/ 11 h 22"/>
                  <a:gd name="T18" fmla="*/ 40 w 40"/>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2">
                    <a:moveTo>
                      <a:pt x="40" y="17"/>
                    </a:moveTo>
                    <a:lnTo>
                      <a:pt x="36" y="11"/>
                    </a:lnTo>
                    <a:lnTo>
                      <a:pt x="6" y="0"/>
                    </a:lnTo>
                    <a:lnTo>
                      <a:pt x="0" y="11"/>
                    </a:lnTo>
                    <a:lnTo>
                      <a:pt x="31" y="22"/>
                    </a:lnTo>
                    <a:lnTo>
                      <a:pt x="27" y="17"/>
                    </a:lnTo>
                    <a:lnTo>
                      <a:pt x="40" y="17"/>
                    </a:lnTo>
                    <a:lnTo>
                      <a:pt x="40" y="13"/>
                    </a:lnTo>
                    <a:lnTo>
                      <a:pt x="36" y="11"/>
                    </a:lnTo>
                    <a:lnTo>
                      <a:pt x="4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22" name="Freeform 106"/>
              <p:cNvSpPr>
                <a:spLocks/>
              </p:cNvSpPr>
              <p:nvPr/>
            </p:nvSpPr>
            <p:spPr bwMode="auto">
              <a:xfrm>
                <a:off x="4749" y="1693"/>
                <a:ext cx="5" cy="10"/>
              </a:xfrm>
              <a:custGeom>
                <a:avLst/>
                <a:gdLst>
                  <a:gd name="T0" fmla="*/ 8 w 15"/>
                  <a:gd name="T1" fmla="*/ 19 h 19"/>
                  <a:gd name="T2" fmla="*/ 13 w 15"/>
                  <a:gd name="T3" fmla="*/ 13 h 19"/>
                  <a:gd name="T4" fmla="*/ 15 w 15"/>
                  <a:gd name="T5" fmla="*/ 0 h 19"/>
                  <a:gd name="T6" fmla="*/ 2 w 15"/>
                  <a:gd name="T7" fmla="*/ 0 h 19"/>
                  <a:gd name="T8" fmla="*/ 0 w 15"/>
                  <a:gd name="T9" fmla="*/ 13 h 19"/>
                  <a:gd name="T10" fmla="*/ 6 w 15"/>
                  <a:gd name="T11" fmla="*/ 8 h 19"/>
                  <a:gd name="T12" fmla="*/ 8 w 15"/>
                  <a:gd name="T13" fmla="*/ 19 h 19"/>
                  <a:gd name="T14" fmla="*/ 13 w 15"/>
                  <a:gd name="T15" fmla="*/ 18 h 19"/>
                  <a:gd name="T16" fmla="*/ 13 w 15"/>
                  <a:gd name="T17" fmla="*/ 13 h 19"/>
                  <a:gd name="T18" fmla="*/ 8 w 15"/>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8" y="19"/>
                    </a:moveTo>
                    <a:lnTo>
                      <a:pt x="13" y="13"/>
                    </a:lnTo>
                    <a:lnTo>
                      <a:pt x="15" y="0"/>
                    </a:lnTo>
                    <a:lnTo>
                      <a:pt x="2" y="0"/>
                    </a:lnTo>
                    <a:lnTo>
                      <a:pt x="0" y="13"/>
                    </a:lnTo>
                    <a:lnTo>
                      <a:pt x="6" y="8"/>
                    </a:lnTo>
                    <a:lnTo>
                      <a:pt x="8" y="19"/>
                    </a:lnTo>
                    <a:lnTo>
                      <a:pt x="13" y="18"/>
                    </a:lnTo>
                    <a:lnTo>
                      <a:pt x="13" y="13"/>
                    </a:lnTo>
                    <a:lnTo>
                      <a:pt x="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23" name="Freeform 107"/>
              <p:cNvSpPr>
                <a:spLocks/>
              </p:cNvSpPr>
              <p:nvPr/>
            </p:nvSpPr>
            <p:spPr bwMode="auto">
              <a:xfrm>
                <a:off x="4739" y="1697"/>
                <a:ext cx="13" cy="9"/>
              </a:xfrm>
              <a:custGeom>
                <a:avLst/>
                <a:gdLst>
                  <a:gd name="T0" fmla="*/ 0 w 37"/>
                  <a:gd name="T1" fmla="*/ 11 h 18"/>
                  <a:gd name="T2" fmla="*/ 8 w 37"/>
                  <a:gd name="T3" fmla="*/ 17 h 18"/>
                  <a:gd name="T4" fmla="*/ 37 w 37"/>
                  <a:gd name="T5" fmla="*/ 11 h 18"/>
                  <a:gd name="T6" fmla="*/ 35 w 37"/>
                  <a:gd name="T7" fmla="*/ 0 h 18"/>
                  <a:gd name="T8" fmla="*/ 6 w 37"/>
                  <a:gd name="T9" fmla="*/ 5 h 18"/>
                  <a:gd name="T10" fmla="*/ 14 w 37"/>
                  <a:gd name="T11" fmla="*/ 11 h 18"/>
                  <a:gd name="T12" fmla="*/ 0 w 37"/>
                  <a:gd name="T13" fmla="*/ 11 h 18"/>
                  <a:gd name="T14" fmla="*/ 0 w 37"/>
                  <a:gd name="T15" fmla="*/ 18 h 18"/>
                  <a:gd name="T16" fmla="*/ 8 w 37"/>
                  <a:gd name="T17" fmla="*/ 17 h 18"/>
                  <a:gd name="T18" fmla="*/ 0 w 37"/>
                  <a:gd name="T1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8">
                    <a:moveTo>
                      <a:pt x="0" y="11"/>
                    </a:moveTo>
                    <a:lnTo>
                      <a:pt x="8" y="17"/>
                    </a:lnTo>
                    <a:lnTo>
                      <a:pt x="37" y="11"/>
                    </a:lnTo>
                    <a:lnTo>
                      <a:pt x="35" y="0"/>
                    </a:lnTo>
                    <a:lnTo>
                      <a:pt x="6" y="5"/>
                    </a:lnTo>
                    <a:lnTo>
                      <a:pt x="14" y="11"/>
                    </a:lnTo>
                    <a:lnTo>
                      <a:pt x="0" y="11"/>
                    </a:lnTo>
                    <a:lnTo>
                      <a:pt x="0" y="18"/>
                    </a:lnTo>
                    <a:lnTo>
                      <a:pt x="8" y="17"/>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24" name="Freeform 108"/>
              <p:cNvSpPr>
                <a:spLocks/>
              </p:cNvSpPr>
              <p:nvPr/>
            </p:nvSpPr>
            <p:spPr bwMode="auto">
              <a:xfrm>
                <a:off x="4739" y="1689"/>
                <a:ext cx="5" cy="14"/>
              </a:xfrm>
              <a:custGeom>
                <a:avLst/>
                <a:gdLst>
                  <a:gd name="T0" fmla="*/ 7 w 14"/>
                  <a:gd name="T1" fmla="*/ 0 h 28"/>
                  <a:gd name="T2" fmla="*/ 0 w 14"/>
                  <a:gd name="T3" fmla="*/ 0 h 28"/>
                  <a:gd name="T4" fmla="*/ 0 w 14"/>
                  <a:gd name="T5" fmla="*/ 28 h 28"/>
                  <a:gd name="T6" fmla="*/ 14 w 14"/>
                  <a:gd name="T7" fmla="*/ 28 h 28"/>
                  <a:gd name="T8" fmla="*/ 14 w 14"/>
                  <a:gd name="T9" fmla="*/ 0 h 28"/>
                  <a:gd name="T10" fmla="*/ 7 w 14"/>
                  <a:gd name="T11" fmla="*/ 0 h 28"/>
                </a:gdLst>
                <a:ahLst/>
                <a:cxnLst>
                  <a:cxn ang="0">
                    <a:pos x="T0" y="T1"/>
                  </a:cxn>
                  <a:cxn ang="0">
                    <a:pos x="T2" y="T3"/>
                  </a:cxn>
                  <a:cxn ang="0">
                    <a:pos x="T4" y="T5"/>
                  </a:cxn>
                  <a:cxn ang="0">
                    <a:pos x="T6" y="T7"/>
                  </a:cxn>
                  <a:cxn ang="0">
                    <a:pos x="T8" y="T9"/>
                  </a:cxn>
                  <a:cxn ang="0">
                    <a:pos x="T10" y="T11"/>
                  </a:cxn>
                </a:cxnLst>
                <a:rect l="0" t="0" r="r" b="b"/>
                <a:pathLst>
                  <a:path w="14" h="28">
                    <a:moveTo>
                      <a:pt x="7" y="0"/>
                    </a:moveTo>
                    <a:lnTo>
                      <a:pt x="0" y="0"/>
                    </a:lnTo>
                    <a:lnTo>
                      <a:pt x="0" y="28"/>
                    </a:lnTo>
                    <a:lnTo>
                      <a:pt x="14" y="28"/>
                    </a:lnTo>
                    <a:lnTo>
                      <a:pt x="14"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25" name="Freeform 109"/>
              <p:cNvSpPr>
                <a:spLocks/>
              </p:cNvSpPr>
              <p:nvPr/>
            </p:nvSpPr>
            <p:spPr bwMode="auto">
              <a:xfrm>
                <a:off x="4737" y="1688"/>
                <a:ext cx="9" cy="15"/>
              </a:xfrm>
              <a:custGeom>
                <a:avLst/>
                <a:gdLst>
                  <a:gd name="T0" fmla="*/ 14 w 27"/>
                  <a:gd name="T1" fmla="*/ 30 h 30"/>
                  <a:gd name="T2" fmla="*/ 19 w 27"/>
                  <a:gd name="T3" fmla="*/ 29 h 30"/>
                  <a:gd name="T4" fmla="*/ 23 w 27"/>
                  <a:gd name="T5" fmla="*/ 25 h 30"/>
                  <a:gd name="T6" fmla="*/ 26 w 27"/>
                  <a:gd name="T7" fmla="*/ 21 h 30"/>
                  <a:gd name="T8" fmla="*/ 27 w 27"/>
                  <a:gd name="T9" fmla="*/ 15 h 30"/>
                  <a:gd name="T10" fmla="*/ 26 w 27"/>
                  <a:gd name="T11" fmla="*/ 9 h 30"/>
                  <a:gd name="T12" fmla="*/ 23 w 27"/>
                  <a:gd name="T13" fmla="*/ 4 h 30"/>
                  <a:gd name="T14" fmla="*/ 19 w 27"/>
                  <a:gd name="T15" fmla="*/ 1 h 30"/>
                  <a:gd name="T16" fmla="*/ 14 w 27"/>
                  <a:gd name="T17" fmla="*/ 0 h 30"/>
                  <a:gd name="T18" fmla="*/ 9 w 27"/>
                  <a:gd name="T19" fmla="*/ 1 h 30"/>
                  <a:gd name="T20" fmla="*/ 3 w 27"/>
                  <a:gd name="T21" fmla="*/ 4 h 30"/>
                  <a:gd name="T22" fmla="*/ 1 w 27"/>
                  <a:gd name="T23" fmla="*/ 9 h 30"/>
                  <a:gd name="T24" fmla="*/ 0 w 27"/>
                  <a:gd name="T25" fmla="*/ 15 h 30"/>
                  <a:gd name="T26" fmla="*/ 1 w 27"/>
                  <a:gd name="T27" fmla="*/ 21 h 30"/>
                  <a:gd name="T28" fmla="*/ 3 w 27"/>
                  <a:gd name="T29" fmla="*/ 25 h 30"/>
                  <a:gd name="T30" fmla="*/ 9 w 27"/>
                  <a:gd name="T31" fmla="*/ 29 h 30"/>
                  <a:gd name="T32" fmla="*/ 14 w 27"/>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0">
                    <a:moveTo>
                      <a:pt x="14" y="30"/>
                    </a:moveTo>
                    <a:lnTo>
                      <a:pt x="19" y="29"/>
                    </a:lnTo>
                    <a:lnTo>
                      <a:pt x="23" y="25"/>
                    </a:lnTo>
                    <a:lnTo>
                      <a:pt x="26" y="21"/>
                    </a:lnTo>
                    <a:lnTo>
                      <a:pt x="27" y="15"/>
                    </a:lnTo>
                    <a:lnTo>
                      <a:pt x="26" y="9"/>
                    </a:lnTo>
                    <a:lnTo>
                      <a:pt x="23" y="4"/>
                    </a:lnTo>
                    <a:lnTo>
                      <a:pt x="19" y="1"/>
                    </a:lnTo>
                    <a:lnTo>
                      <a:pt x="14" y="0"/>
                    </a:lnTo>
                    <a:lnTo>
                      <a:pt x="9" y="1"/>
                    </a:lnTo>
                    <a:lnTo>
                      <a:pt x="3" y="4"/>
                    </a:lnTo>
                    <a:lnTo>
                      <a:pt x="1" y="9"/>
                    </a:lnTo>
                    <a:lnTo>
                      <a:pt x="0" y="15"/>
                    </a:lnTo>
                    <a:lnTo>
                      <a:pt x="1" y="21"/>
                    </a:lnTo>
                    <a:lnTo>
                      <a:pt x="3" y="25"/>
                    </a:lnTo>
                    <a:lnTo>
                      <a:pt x="9" y="29"/>
                    </a:lnTo>
                    <a:lnTo>
                      <a:pt x="14" y="3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26" name="Freeform 110"/>
              <p:cNvSpPr>
                <a:spLocks/>
              </p:cNvSpPr>
              <p:nvPr/>
            </p:nvSpPr>
            <p:spPr bwMode="auto">
              <a:xfrm>
                <a:off x="4742" y="1696"/>
                <a:ext cx="6" cy="10"/>
              </a:xfrm>
              <a:custGeom>
                <a:avLst/>
                <a:gdLst>
                  <a:gd name="T0" fmla="*/ 7 w 20"/>
                  <a:gd name="T1" fmla="*/ 0 h 21"/>
                  <a:gd name="T2" fmla="*/ 7 w 20"/>
                  <a:gd name="T3" fmla="*/ 0 h 21"/>
                  <a:gd name="T4" fmla="*/ 5 w 20"/>
                  <a:gd name="T5" fmla="*/ 5 h 21"/>
                  <a:gd name="T6" fmla="*/ 4 w 20"/>
                  <a:gd name="T7" fmla="*/ 7 h 21"/>
                  <a:gd name="T8" fmla="*/ 3 w 20"/>
                  <a:gd name="T9" fmla="*/ 9 h 21"/>
                  <a:gd name="T10" fmla="*/ 0 w 20"/>
                  <a:gd name="T11" fmla="*/ 9 h 21"/>
                  <a:gd name="T12" fmla="*/ 0 w 20"/>
                  <a:gd name="T13" fmla="*/ 21 h 21"/>
                  <a:gd name="T14" fmla="*/ 8 w 20"/>
                  <a:gd name="T15" fmla="*/ 18 h 21"/>
                  <a:gd name="T16" fmla="*/ 14 w 20"/>
                  <a:gd name="T17" fmla="*/ 14 h 21"/>
                  <a:gd name="T18" fmla="*/ 18 w 20"/>
                  <a:gd name="T19" fmla="*/ 7 h 21"/>
                  <a:gd name="T20" fmla="*/ 20 w 20"/>
                  <a:gd name="T21" fmla="*/ 0 h 21"/>
                  <a:gd name="T22" fmla="*/ 20 w 20"/>
                  <a:gd name="T23" fmla="*/ 0 h 21"/>
                  <a:gd name="T24" fmla="*/ 7 w 20"/>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7" y="0"/>
                    </a:moveTo>
                    <a:lnTo>
                      <a:pt x="7" y="0"/>
                    </a:lnTo>
                    <a:lnTo>
                      <a:pt x="5" y="5"/>
                    </a:lnTo>
                    <a:lnTo>
                      <a:pt x="4" y="7"/>
                    </a:lnTo>
                    <a:lnTo>
                      <a:pt x="3" y="9"/>
                    </a:lnTo>
                    <a:lnTo>
                      <a:pt x="0" y="9"/>
                    </a:lnTo>
                    <a:lnTo>
                      <a:pt x="0" y="21"/>
                    </a:lnTo>
                    <a:lnTo>
                      <a:pt x="8" y="18"/>
                    </a:lnTo>
                    <a:lnTo>
                      <a:pt x="14" y="14"/>
                    </a:lnTo>
                    <a:lnTo>
                      <a:pt x="18" y="7"/>
                    </a:lnTo>
                    <a:lnTo>
                      <a:pt x="20" y="0"/>
                    </a:lnTo>
                    <a:lnTo>
                      <a:pt x="20"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27" name="Freeform 111"/>
              <p:cNvSpPr>
                <a:spLocks/>
              </p:cNvSpPr>
              <p:nvPr/>
            </p:nvSpPr>
            <p:spPr bwMode="auto">
              <a:xfrm>
                <a:off x="4742" y="1685"/>
                <a:ext cx="6" cy="11"/>
              </a:xfrm>
              <a:custGeom>
                <a:avLst/>
                <a:gdLst>
                  <a:gd name="T0" fmla="*/ 0 w 20"/>
                  <a:gd name="T1" fmla="*/ 11 h 21"/>
                  <a:gd name="T2" fmla="*/ 0 w 20"/>
                  <a:gd name="T3" fmla="*/ 11 h 21"/>
                  <a:gd name="T4" fmla="*/ 3 w 20"/>
                  <a:gd name="T5" fmla="*/ 11 h 21"/>
                  <a:gd name="T6" fmla="*/ 4 w 20"/>
                  <a:gd name="T7" fmla="*/ 13 h 21"/>
                  <a:gd name="T8" fmla="*/ 5 w 20"/>
                  <a:gd name="T9" fmla="*/ 16 h 21"/>
                  <a:gd name="T10" fmla="*/ 7 w 20"/>
                  <a:gd name="T11" fmla="*/ 21 h 21"/>
                  <a:gd name="T12" fmla="*/ 20 w 20"/>
                  <a:gd name="T13" fmla="*/ 21 h 21"/>
                  <a:gd name="T14" fmla="*/ 18 w 20"/>
                  <a:gd name="T15" fmla="*/ 13 h 21"/>
                  <a:gd name="T16" fmla="*/ 14 w 20"/>
                  <a:gd name="T17" fmla="*/ 7 h 21"/>
                  <a:gd name="T18" fmla="*/ 8 w 20"/>
                  <a:gd name="T19" fmla="*/ 2 h 21"/>
                  <a:gd name="T20" fmla="*/ 0 w 20"/>
                  <a:gd name="T21" fmla="*/ 0 h 21"/>
                  <a:gd name="T22" fmla="*/ 0 w 20"/>
                  <a:gd name="T23" fmla="*/ 0 h 21"/>
                  <a:gd name="T24" fmla="*/ 0 w 20"/>
                  <a:gd name="T2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0" y="11"/>
                    </a:moveTo>
                    <a:lnTo>
                      <a:pt x="0" y="11"/>
                    </a:lnTo>
                    <a:lnTo>
                      <a:pt x="3" y="11"/>
                    </a:lnTo>
                    <a:lnTo>
                      <a:pt x="4" y="13"/>
                    </a:lnTo>
                    <a:lnTo>
                      <a:pt x="5" y="16"/>
                    </a:lnTo>
                    <a:lnTo>
                      <a:pt x="7" y="21"/>
                    </a:lnTo>
                    <a:lnTo>
                      <a:pt x="20" y="21"/>
                    </a:lnTo>
                    <a:lnTo>
                      <a:pt x="18" y="13"/>
                    </a:lnTo>
                    <a:lnTo>
                      <a:pt x="14" y="7"/>
                    </a:lnTo>
                    <a:lnTo>
                      <a:pt x="8" y="2"/>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28" name="Freeform 112"/>
              <p:cNvSpPr>
                <a:spLocks/>
              </p:cNvSpPr>
              <p:nvPr/>
            </p:nvSpPr>
            <p:spPr bwMode="auto">
              <a:xfrm>
                <a:off x="4735" y="1685"/>
                <a:ext cx="7" cy="11"/>
              </a:xfrm>
              <a:custGeom>
                <a:avLst/>
                <a:gdLst>
                  <a:gd name="T0" fmla="*/ 13 w 21"/>
                  <a:gd name="T1" fmla="*/ 21 h 21"/>
                  <a:gd name="T2" fmla="*/ 13 w 21"/>
                  <a:gd name="T3" fmla="*/ 21 h 21"/>
                  <a:gd name="T4" fmla="*/ 14 w 21"/>
                  <a:gd name="T5" fmla="*/ 16 h 21"/>
                  <a:gd name="T6" fmla="*/ 16 w 21"/>
                  <a:gd name="T7" fmla="*/ 13 h 21"/>
                  <a:gd name="T8" fmla="*/ 18 w 21"/>
                  <a:gd name="T9" fmla="*/ 11 h 21"/>
                  <a:gd name="T10" fmla="*/ 21 w 21"/>
                  <a:gd name="T11" fmla="*/ 11 h 21"/>
                  <a:gd name="T12" fmla="*/ 21 w 21"/>
                  <a:gd name="T13" fmla="*/ 0 h 21"/>
                  <a:gd name="T14" fmla="*/ 13 w 21"/>
                  <a:gd name="T15" fmla="*/ 2 h 21"/>
                  <a:gd name="T16" fmla="*/ 5 w 21"/>
                  <a:gd name="T17" fmla="*/ 7 h 21"/>
                  <a:gd name="T18" fmla="*/ 1 w 21"/>
                  <a:gd name="T19" fmla="*/ 13 h 21"/>
                  <a:gd name="T20" fmla="*/ 0 w 21"/>
                  <a:gd name="T21" fmla="*/ 21 h 21"/>
                  <a:gd name="T22" fmla="*/ 0 w 21"/>
                  <a:gd name="T23" fmla="*/ 21 h 21"/>
                  <a:gd name="T24" fmla="*/ 13 w 21"/>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1">
                    <a:moveTo>
                      <a:pt x="13" y="21"/>
                    </a:moveTo>
                    <a:lnTo>
                      <a:pt x="13" y="21"/>
                    </a:lnTo>
                    <a:lnTo>
                      <a:pt x="14" y="16"/>
                    </a:lnTo>
                    <a:lnTo>
                      <a:pt x="16" y="13"/>
                    </a:lnTo>
                    <a:lnTo>
                      <a:pt x="18" y="11"/>
                    </a:lnTo>
                    <a:lnTo>
                      <a:pt x="21" y="11"/>
                    </a:lnTo>
                    <a:lnTo>
                      <a:pt x="21" y="0"/>
                    </a:lnTo>
                    <a:lnTo>
                      <a:pt x="13" y="2"/>
                    </a:lnTo>
                    <a:lnTo>
                      <a:pt x="5" y="7"/>
                    </a:lnTo>
                    <a:lnTo>
                      <a:pt x="1" y="13"/>
                    </a:lnTo>
                    <a:lnTo>
                      <a:pt x="0" y="21"/>
                    </a:lnTo>
                    <a:lnTo>
                      <a:pt x="0" y="21"/>
                    </a:lnTo>
                    <a:lnTo>
                      <a:pt x="1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29" name="Freeform 113"/>
              <p:cNvSpPr>
                <a:spLocks/>
              </p:cNvSpPr>
              <p:nvPr/>
            </p:nvSpPr>
            <p:spPr bwMode="auto">
              <a:xfrm>
                <a:off x="4735" y="1696"/>
                <a:ext cx="7" cy="10"/>
              </a:xfrm>
              <a:custGeom>
                <a:avLst/>
                <a:gdLst>
                  <a:gd name="T0" fmla="*/ 21 w 21"/>
                  <a:gd name="T1" fmla="*/ 9 h 21"/>
                  <a:gd name="T2" fmla="*/ 21 w 21"/>
                  <a:gd name="T3" fmla="*/ 9 h 21"/>
                  <a:gd name="T4" fmla="*/ 18 w 21"/>
                  <a:gd name="T5" fmla="*/ 9 h 21"/>
                  <a:gd name="T6" fmla="*/ 16 w 21"/>
                  <a:gd name="T7" fmla="*/ 7 h 21"/>
                  <a:gd name="T8" fmla="*/ 14 w 21"/>
                  <a:gd name="T9" fmla="*/ 5 h 21"/>
                  <a:gd name="T10" fmla="*/ 13 w 21"/>
                  <a:gd name="T11" fmla="*/ 0 h 21"/>
                  <a:gd name="T12" fmla="*/ 0 w 21"/>
                  <a:gd name="T13" fmla="*/ 0 h 21"/>
                  <a:gd name="T14" fmla="*/ 1 w 21"/>
                  <a:gd name="T15" fmla="*/ 7 h 21"/>
                  <a:gd name="T16" fmla="*/ 5 w 21"/>
                  <a:gd name="T17" fmla="*/ 14 h 21"/>
                  <a:gd name="T18" fmla="*/ 13 w 21"/>
                  <a:gd name="T19" fmla="*/ 18 h 21"/>
                  <a:gd name="T20" fmla="*/ 21 w 21"/>
                  <a:gd name="T21" fmla="*/ 21 h 21"/>
                  <a:gd name="T22" fmla="*/ 21 w 21"/>
                  <a:gd name="T23" fmla="*/ 21 h 21"/>
                  <a:gd name="T24" fmla="*/ 21 w 21"/>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1">
                    <a:moveTo>
                      <a:pt x="21" y="9"/>
                    </a:moveTo>
                    <a:lnTo>
                      <a:pt x="21" y="9"/>
                    </a:lnTo>
                    <a:lnTo>
                      <a:pt x="18" y="9"/>
                    </a:lnTo>
                    <a:lnTo>
                      <a:pt x="16" y="7"/>
                    </a:lnTo>
                    <a:lnTo>
                      <a:pt x="14" y="5"/>
                    </a:lnTo>
                    <a:lnTo>
                      <a:pt x="13" y="0"/>
                    </a:lnTo>
                    <a:lnTo>
                      <a:pt x="0" y="0"/>
                    </a:lnTo>
                    <a:lnTo>
                      <a:pt x="1" y="7"/>
                    </a:lnTo>
                    <a:lnTo>
                      <a:pt x="5" y="14"/>
                    </a:lnTo>
                    <a:lnTo>
                      <a:pt x="13" y="18"/>
                    </a:lnTo>
                    <a:lnTo>
                      <a:pt x="21" y="21"/>
                    </a:lnTo>
                    <a:lnTo>
                      <a:pt x="21" y="21"/>
                    </a:ln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30" name="Freeform 114"/>
              <p:cNvSpPr>
                <a:spLocks/>
              </p:cNvSpPr>
              <p:nvPr/>
            </p:nvSpPr>
            <p:spPr bwMode="auto">
              <a:xfrm>
                <a:off x="4897" y="1501"/>
                <a:ext cx="425" cy="595"/>
              </a:xfrm>
              <a:custGeom>
                <a:avLst/>
                <a:gdLst>
                  <a:gd name="T0" fmla="*/ 151 w 1275"/>
                  <a:gd name="T1" fmla="*/ 1101 h 1190"/>
                  <a:gd name="T2" fmla="*/ 120 w 1275"/>
                  <a:gd name="T3" fmla="*/ 987 h 1190"/>
                  <a:gd name="T4" fmla="*/ 96 w 1275"/>
                  <a:gd name="T5" fmla="*/ 855 h 1190"/>
                  <a:gd name="T6" fmla="*/ 28 w 1275"/>
                  <a:gd name="T7" fmla="*/ 778 h 1190"/>
                  <a:gd name="T8" fmla="*/ 0 w 1275"/>
                  <a:gd name="T9" fmla="*/ 690 h 1190"/>
                  <a:gd name="T10" fmla="*/ 288 w 1275"/>
                  <a:gd name="T11" fmla="*/ 482 h 1190"/>
                  <a:gd name="T12" fmla="*/ 371 w 1275"/>
                  <a:gd name="T13" fmla="*/ 459 h 1190"/>
                  <a:gd name="T14" fmla="*/ 456 w 1275"/>
                  <a:gd name="T15" fmla="*/ 436 h 1190"/>
                  <a:gd name="T16" fmla="*/ 543 w 1275"/>
                  <a:gd name="T17" fmla="*/ 407 h 1190"/>
                  <a:gd name="T18" fmla="*/ 623 w 1275"/>
                  <a:gd name="T19" fmla="*/ 372 h 1190"/>
                  <a:gd name="T20" fmla="*/ 693 w 1275"/>
                  <a:gd name="T21" fmla="*/ 325 h 1190"/>
                  <a:gd name="T22" fmla="*/ 755 w 1275"/>
                  <a:gd name="T23" fmla="*/ 274 h 1190"/>
                  <a:gd name="T24" fmla="*/ 839 w 1275"/>
                  <a:gd name="T25" fmla="*/ 243 h 1190"/>
                  <a:gd name="T26" fmla="*/ 921 w 1275"/>
                  <a:gd name="T27" fmla="*/ 216 h 1190"/>
                  <a:gd name="T28" fmla="*/ 974 w 1275"/>
                  <a:gd name="T29" fmla="*/ 186 h 1190"/>
                  <a:gd name="T30" fmla="*/ 1013 w 1275"/>
                  <a:gd name="T31" fmla="*/ 148 h 1190"/>
                  <a:gd name="T32" fmla="*/ 1047 w 1275"/>
                  <a:gd name="T33" fmla="*/ 104 h 1190"/>
                  <a:gd name="T34" fmla="*/ 1080 w 1275"/>
                  <a:gd name="T35" fmla="*/ 59 h 1190"/>
                  <a:gd name="T36" fmla="*/ 1118 w 1275"/>
                  <a:gd name="T37" fmla="*/ 16 h 1190"/>
                  <a:gd name="T38" fmla="*/ 1149 w 1275"/>
                  <a:gd name="T39" fmla="*/ 5 h 1190"/>
                  <a:gd name="T40" fmla="*/ 1141 w 1275"/>
                  <a:gd name="T41" fmla="*/ 36 h 1190"/>
                  <a:gd name="T42" fmla="*/ 1137 w 1275"/>
                  <a:gd name="T43" fmla="*/ 65 h 1190"/>
                  <a:gd name="T44" fmla="*/ 1185 w 1275"/>
                  <a:gd name="T45" fmla="*/ 60 h 1190"/>
                  <a:gd name="T46" fmla="*/ 1230 w 1275"/>
                  <a:gd name="T47" fmla="*/ 28 h 1190"/>
                  <a:gd name="T48" fmla="*/ 1271 w 1275"/>
                  <a:gd name="T49" fmla="*/ 58 h 1190"/>
                  <a:gd name="T50" fmla="*/ 1267 w 1275"/>
                  <a:gd name="T51" fmla="*/ 120 h 1190"/>
                  <a:gd name="T52" fmla="*/ 1225 w 1275"/>
                  <a:gd name="T53" fmla="*/ 167 h 1190"/>
                  <a:gd name="T54" fmla="*/ 1136 w 1275"/>
                  <a:gd name="T55" fmla="*/ 197 h 1190"/>
                  <a:gd name="T56" fmla="*/ 1051 w 1275"/>
                  <a:gd name="T57" fmla="*/ 237 h 1190"/>
                  <a:gd name="T58" fmla="*/ 986 w 1275"/>
                  <a:gd name="T59" fmla="*/ 284 h 1190"/>
                  <a:gd name="T60" fmla="*/ 927 w 1275"/>
                  <a:gd name="T61" fmla="*/ 335 h 1190"/>
                  <a:gd name="T62" fmla="*/ 866 w 1275"/>
                  <a:gd name="T63" fmla="*/ 383 h 1190"/>
                  <a:gd name="T64" fmla="*/ 800 w 1275"/>
                  <a:gd name="T65" fmla="*/ 419 h 1190"/>
                  <a:gd name="T66" fmla="*/ 752 w 1275"/>
                  <a:gd name="T67" fmla="*/ 445 h 1190"/>
                  <a:gd name="T68" fmla="*/ 703 w 1275"/>
                  <a:gd name="T69" fmla="*/ 472 h 1190"/>
                  <a:gd name="T70" fmla="*/ 656 w 1275"/>
                  <a:gd name="T71" fmla="*/ 498 h 1190"/>
                  <a:gd name="T72" fmla="*/ 607 w 1275"/>
                  <a:gd name="T73" fmla="*/ 522 h 1190"/>
                  <a:gd name="T74" fmla="*/ 557 w 1275"/>
                  <a:gd name="T75" fmla="*/ 546 h 1190"/>
                  <a:gd name="T76" fmla="*/ 547 w 1275"/>
                  <a:gd name="T77" fmla="*/ 699 h 1190"/>
                  <a:gd name="T78" fmla="*/ 532 w 1275"/>
                  <a:gd name="T79" fmla="*/ 837 h 1190"/>
                  <a:gd name="T80" fmla="*/ 523 w 1275"/>
                  <a:gd name="T81" fmla="*/ 951 h 1190"/>
                  <a:gd name="T82" fmla="*/ 538 w 1275"/>
                  <a:gd name="T83" fmla="*/ 1028 h 1190"/>
                  <a:gd name="T84" fmla="*/ 555 w 1275"/>
                  <a:gd name="T85" fmla="*/ 111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5" h="1190">
                    <a:moveTo>
                      <a:pt x="163" y="1190"/>
                    </a:moveTo>
                    <a:lnTo>
                      <a:pt x="159" y="1143"/>
                    </a:lnTo>
                    <a:lnTo>
                      <a:pt x="151" y="1101"/>
                    </a:lnTo>
                    <a:lnTo>
                      <a:pt x="142" y="1061"/>
                    </a:lnTo>
                    <a:lnTo>
                      <a:pt x="132" y="1024"/>
                    </a:lnTo>
                    <a:lnTo>
                      <a:pt x="120" y="987"/>
                    </a:lnTo>
                    <a:lnTo>
                      <a:pt x="111" y="948"/>
                    </a:lnTo>
                    <a:lnTo>
                      <a:pt x="102" y="904"/>
                    </a:lnTo>
                    <a:lnTo>
                      <a:pt x="96" y="855"/>
                    </a:lnTo>
                    <a:lnTo>
                      <a:pt x="71" y="831"/>
                    </a:lnTo>
                    <a:lnTo>
                      <a:pt x="48" y="805"/>
                    </a:lnTo>
                    <a:lnTo>
                      <a:pt x="28" y="778"/>
                    </a:lnTo>
                    <a:lnTo>
                      <a:pt x="14" y="749"/>
                    </a:lnTo>
                    <a:lnTo>
                      <a:pt x="3" y="721"/>
                    </a:lnTo>
                    <a:lnTo>
                      <a:pt x="0" y="690"/>
                    </a:lnTo>
                    <a:lnTo>
                      <a:pt x="4" y="661"/>
                    </a:lnTo>
                    <a:lnTo>
                      <a:pt x="17" y="631"/>
                    </a:lnTo>
                    <a:lnTo>
                      <a:pt x="288" y="482"/>
                    </a:lnTo>
                    <a:lnTo>
                      <a:pt x="314" y="474"/>
                    </a:lnTo>
                    <a:lnTo>
                      <a:pt x="342" y="467"/>
                    </a:lnTo>
                    <a:lnTo>
                      <a:pt x="371" y="459"/>
                    </a:lnTo>
                    <a:lnTo>
                      <a:pt x="398" y="452"/>
                    </a:lnTo>
                    <a:lnTo>
                      <a:pt x="427" y="445"/>
                    </a:lnTo>
                    <a:lnTo>
                      <a:pt x="456" y="436"/>
                    </a:lnTo>
                    <a:lnTo>
                      <a:pt x="486" y="428"/>
                    </a:lnTo>
                    <a:lnTo>
                      <a:pt x="514" y="418"/>
                    </a:lnTo>
                    <a:lnTo>
                      <a:pt x="543" y="407"/>
                    </a:lnTo>
                    <a:lnTo>
                      <a:pt x="571" y="397"/>
                    </a:lnTo>
                    <a:lnTo>
                      <a:pt x="597" y="385"/>
                    </a:lnTo>
                    <a:lnTo>
                      <a:pt x="623" y="372"/>
                    </a:lnTo>
                    <a:lnTo>
                      <a:pt x="648" y="358"/>
                    </a:lnTo>
                    <a:lnTo>
                      <a:pt x="670" y="342"/>
                    </a:lnTo>
                    <a:lnTo>
                      <a:pt x="693" y="325"/>
                    </a:lnTo>
                    <a:lnTo>
                      <a:pt x="712" y="306"/>
                    </a:lnTo>
                    <a:lnTo>
                      <a:pt x="732" y="289"/>
                    </a:lnTo>
                    <a:lnTo>
                      <a:pt x="755" y="274"/>
                    </a:lnTo>
                    <a:lnTo>
                      <a:pt x="781" y="263"/>
                    </a:lnTo>
                    <a:lnTo>
                      <a:pt x="810" y="252"/>
                    </a:lnTo>
                    <a:lnTo>
                      <a:pt x="839" y="243"/>
                    </a:lnTo>
                    <a:lnTo>
                      <a:pt x="867" y="234"/>
                    </a:lnTo>
                    <a:lnTo>
                      <a:pt x="895" y="225"/>
                    </a:lnTo>
                    <a:lnTo>
                      <a:pt x="921" y="216"/>
                    </a:lnTo>
                    <a:lnTo>
                      <a:pt x="940" y="208"/>
                    </a:lnTo>
                    <a:lnTo>
                      <a:pt x="958" y="198"/>
                    </a:lnTo>
                    <a:lnTo>
                      <a:pt x="974" y="186"/>
                    </a:lnTo>
                    <a:lnTo>
                      <a:pt x="987" y="175"/>
                    </a:lnTo>
                    <a:lnTo>
                      <a:pt x="1002" y="162"/>
                    </a:lnTo>
                    <a:lnTo>
                      <a:pt x="1013" y="148"/>
                    </a:lnTo>
                    <a:lnTo>
                      <a:pt x="1025" y="134"/>
                    </a:lnTo>
                    <a:lnTo>
                      <a:pt x="1036" y="119"/>
                    </a:lnTo>
                    <a:lnTo>
                      <a:pt x="1047" y="104"/>
                    </a:lnTo>
                    <a:lnTo>
                      <a:pt x="1058" y="89"/>
                    </a:lnTo>
                    <a:lnTo>
                      <a:pt x="1069" y="74"/>
                    </a:lnTo>
                    <a:lnTo>
                      <a:pt x="1080" y="59"/>
                    </a:lnTo>
                    <a:lnTo>
                      <a:pt x="1092" y="44"/>
                    </a:lnTo>
                    <a:lnTo>
                      <a:pt x="1104" y="30"/>
                    </a:lnTo>
                    <a:lnTo>
                      <a:pt x="1118" y="16"/>
                    </a:lnTo>
                    <a:lnTo>
                      <a:pt x="1133" y="3"/>
                    </a:lnTo>
                    <a:lnTo>
                      <a:pt x="1145" y="0"/>
                    </a:lnTo>
                    <a:lnTo>
                      <a:pt x="1149" y="5"/>
                    </a:lnTo>
                    <a:lnTo>
                      <a:pt x="1149" y="13"/>
                    </a:lnTo>
                    <a:lnTo>
                      <a:pt x="1145" y="24"/>
                    </a:lnTo>
                    <a:lnTo>
                      <a:pt x="1141" y="36"/>
                    </a:lnTo>
                    <a:lnTo>
                      <a:pt x="1137" y="49"/>
                    </a:lnTo>
                    <a:lnTo>
                      <a:pt x="1134" y="59"/>
                    </a:lnTo>
                    <a:lnTo>
                      <a:pt x="1137" y="65"/>
                    </a:lnTo>
                    <a:lnTo>
                      <a:pt x="1154" y="71"/>
                    </a:lnTo>
                    <a:lnTo>
                      <a:pt x="1170" y="69"/>
                    </a:lnTo>
                    <a:lnTo>
                      <a:pt x="1185" y="60"/>
                    </a:lnTo>
                    <a:lnTo>
                      <a:pt x="1201" y="48"/>
                    </a:lnTo>
                    <a:lnTo>
                      <a:pt x="1216" y="36"/>
                    </a:lnTo>
                    <a:lnTo>
                      <a:pt x="1230" y="28"/>
                    </a:lnTo>
                    <a:lnTo>
                      <a:pt x="1246" y="28"/>
                    </a:lnTo>
                    <a:lnTo>
                      <a:pt x="1260" y="40"/>
                    </a:lnTo>
                    <a:lnTo>
                      <a:pt x="1271" y="58"/>
                    </a:lnTo>
                    <a:lnTo>
                      <a:pt x="1275" y="78"/>
                    </a:lnTo>
                    <a:lnTo>
                      <a:pt x="1273" y="100"/>
                    </a:lnTo>
                    <a:lnTo>
                      <a:pt x="1267" y="120"/>
                    </a:lnTo>
                    <a:lnTo>
                      <a:pt x="1256" y="139"/>
                    </a:lnTo>
                    <a:lnTo>
                      <a:pt x="1242" y="155"/>
                    </a:lnTo>
                    <a:lnTo>
                      <a:pt x="1225" y="167"/>
                    </a:lnTo>
                    <a:lnTo>
                      <a:pt x="1206" y="175"/>
                    </a:lnTo>
                    <a:lnTo>
                      <a:pt x="1168" y="185"/>
                    </a:lnTo>
                    <a:lnTo>
                      <a:pt x="1136" y="197"/>
                    </a:lnTo>
                    <a:lnTo>
                      <a:pt x="1104" y="209"/>
                    </a:lnTo>
                    <a:lnTo>
                      <a:pt x="1076" y="222"/>
                    </a:lnTo>
                    <a:lnTo>
                      <a:pt x="1051" y="237"/>
                    </a:lnTo>
                    <a:lnTo>
                      <a:pt x="1028" y="253"/>
                    </a:lnTo>
                    <a:lnTo>
                      <a:pt x="1005" y="269"/>
                    </a:lnTo>
                    <a:lnTo>
                      <a:pt x="986" y="284"/>
                    </a:lnTo>
                    <a:lnTo>
                      <a:pt x="966" y="301"/>
                    </a:lnTo>
                    <a:lnTo>
                      <a:pt x="946" y="318"/>
                    </a:lnTo>
                    <a:lnTo>
                      <a:pt x="927" y="335"/>
                    </a:lnTo>
                    <a:lnTo>
                      <a:pt x="907" y="352"/>
                    </a:lnTo>
                    <a:lnTo>
                      <a:pt x="887" y="368"/>
                    </a:lnTo>
                    <a:lnTo>
                      <a:pt x="866" y="383"/>
                    </a:lnTo>
                    <a:lnTo>
                      <a:pt x="843" y="397"/>
                    </a:lnTo>
                    <a:lnTo>
                      <a:pt x="818" y="411"/>
                    </a:lnTo>
                    <a:lnTo>
                      <a:pt x="800" y="419"/>
                    </a:lnTo>
                    <a:lnTo>
                      <a:pt x="785" y="428"/>
                    </a:lnTo>
                    <a:lnTo>
                      <a:pt x="768" y="437"/>
                    </a:lnTo>
                    <a:lnTo>
                      <a:pt x="752" y="445"/>
                    </a:lnTo>
                    <a:lnTo>
                      <a:pt x="736" y="454"/>
                    </a:lnTo>
                    <a:lnTo>
                      <a:pt x="719" y="463"/>
                    </a:lnTo>
                    <a:lnTo>
                      <a:pt x="703" y="472"/>
                    </a:lnTo>
                    <a:lnTo>
                      <a:pt x="688" y="480"/>
                    </a:lnTo>
                    <a:lnTo>
                      <a:pt x="672" y="489"/>
                    </a:lnTo>
                    <a:lnTo>
                      <a:pt x="656" y="498"/>
                    </a:lnTo>
                    <a:lnTo>
                      <a:pt x="639" y="507"/>
                    </a:lnTo>
                    <a:lnTo>
                      <a:pt x="623" y="514"/>
                    </a:lnTo>
                    <a:lnTo>
                      <a:pt x="607" y="522"/>
                    </a:lnTo>
                    <a:lnTo>
                      <a:pt x="590" y="530"/>
                    </a:lnTo>
                    <a:lnTo>
                      <a:pt x="575" y="538"/>
                    </a:lnTo>
                    <a:lnTo>
                      <a:pt x="557" y="546"/>
                    </a:lnTo>
                    <a:lnTo>
                      <a:pt x="555" y="600"/>
                    </a:lnTo>
                    <a:lnTo>
                      <a:pt x="551" y="651"/>
                    </a:lnTo>
                    <a:lnTo>
                      <a:pt x="547" y="699"/>
                    </a:lnTo>
                    <a:lnTo>
                      <a:pt x="543" y="746"/>
                    </a:lnTo>
                    <a:lnTo>
                      <a:pt x="538" y="792"/>
                    </a:lnTo>
                    <a:lnTo>
                      <a:pt x="532" y="837"/>
                    </a:lnTo>
                    <a:lnTo>
                      <a:pt x="526" y="883"/>
                    </a:lnTo>
                    <a:lnTo>
                      <a:pt x="518" y="929"/>
                    </a:lnTo>
                    <a:lnTo>
                      <a:pt x="523" y="951"/>
                    </a:lnTo>
                    <a:lnTo>
                      <a:pt x="527" y="976"/>
                    </a:lnTo>
                    <a:lnTo>
                      <a:pt x="532" y="1000"/>
                    </a:lnTo>
                    <a:lnTo>
                      <a:pt x="538" y="1028"/>
                    </a:lnTo>
                    <a:lnTo>
                      <a:pt x="543" y="1056"/>
                    </a:lnTo>
                    <a:lnTo>
                      <a:pt x="550" y="1083"/>
                    </a:lnTo>
                    <a:lnTo>
                      <a:pt x="555" y="1110"/>
                    </a:lnTo>
                    <a:lnTo>
                      <a:pt x="560" y="1136"/>
                    </a:lnTo>
                    <a:lnTo>
                      <a:pt x="163" y="119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31" name="Freeform 115"/>
              <p:cNvSpPr>
                <a:spLocks/>
              </p:cNvSpPr>
              <p:nvPr/>
            </p:nvSpPr>
            <p:spPr bwMode="auto">
              <a:xfrm>
                <a:off x="4927" y="1927"/>
                <a:ext cx="27" cy="169"/>
              </a:xfrm>
              <a:custGeom>
                <a:avLst/>
                <a:gdLst>
                  <a:gd name="T0" fmla="*/ 2 w 80"/>
                  <a:gd name="T1" fmla="*/ 6 h 338"/>
                  <a:gd name="T2" fmla="*/ 0 w 80"/>
                  <a:gd name="T3" fmla="*/ 3 h 338"/>
                  <a:gd name="T4" fmla="*/ 5 w 80"/>
                  <a:gd name="T5" fmla="*/ 52 h 338"/>
                  <a:gd name="T6" fmla="*/ 14 w 80"/>
                  <a:gd name="T7" fmla="*/ 97 h 338"/>
                  <a:gd name="T8" fmla="*/ 23 w 80"/>
                  <a:gd name="T9" fmla="*/ 136 h 338"/>
                  <a:gd name="T10" fmla="*/ 35 w 80"/>
                  <a:gd name="T11" fmla="*/ 173 h 338"/>
                  <a:gd name="T12" fmla="*/ 46 w 80"/>
                  <a:gd name="T13" fmla="*/ 211 h 338"/>
                  <a:gd name="T14" fmla="*/ 55 w 80"/>
                  <a:gd name="T15" fmla="*/ 249 h 338"/>
                  <a:gd name="T16" fmla="*/ 63 w 80"/>
                  <a:gd name="T17" fmla="*/ 291 h 338"/>
                  <a:gd name="T18" fmla="*/ 67 w 80"/>
                  <a:gd name="T19" fmla="*/ 338 h 338"/>
                  <a:gd name="T20" fmla="*/ 80 w 80"/>
                  <a:gd name="T21" fmla="*/ 338 h 338"/>
                  <a:gd name="T22" fmla="*/ 76 w 80"/>
                  <a:gd name="T23" fmla="*/ 291 h 338"/>
                  <a:gd name="T24" fmla="*/ 68 w 80"/>
                  <a:gd name="T25" fmla="*/ 249 h 338"/>
                  <a:gd name="T26" fmla="*/ 59 w 80"/>
                  <a:gd name="T27" fmla="*/ 208 h 338"/>
                  <a:gd name="T28" fmla="*/ 48 w 80"/>
                  <a:gd name="T29" fmla="*/ 171 h 338"/>
                  <a:gd name="T30" fmla="*/ 37 w 80"/>
                  <a:gd name="T31" fmla="*/ 134 h 338"/>
                  <a:gd name="T32" fmla="*/ 27 w 80"/>
                  <a:gd name="T33" fmla="*/ 94 h 338"/>
                  <a:gd name="T34" fmla="*/ 18 w 80"/>
                  <a:gd name="T35" fmla="*/ 52 h 338"/>
                  <a:gd name="T36" fmla="*/ 13 w 80"/>
                  <a:gd name="T37" fmla="*/ 3 h 338"/>
                  <a:gd name="T38" fmla="*/ 10 w 80"/>
                  <a:gd name="T39" fmla="*/ 0 h 338"/>
                  <a:gd name="T40" fmla="*/ 13 w 80"/>
                  <a:gd name="T41" fmla="*/ 3 h 338"/>
                  <a:gd name="T42" fmla="*/ 13 w 80"/>
                  <a:gd name="T43" fmla="*/ 1 h 338"/>
                  <a:gd name="T44" fmla="*/ 10 w 80"/>
                  <a:gd name="T45" fmla="*/ 0 h 338"/>
                  <a:gd name="T46" fmla="*/ 2 w 80"/>
                  <a:gd name="T47" fmla="*/ 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338">
                    <a:moveTo>
                      <a:pt x="2" y="6"/>
                    </a:moveTo>
                    <a:lnTo>
                      <a:pt x="0" y="3"/>
                    </a:lnTo>
                    <a:lnTo>
                      <a:pt x="5" y="52"/>
                    </a:lnTo>
                    <a:lnTo>
                      <a:pt x="14" y="97"/>
                    </a:lnTo>
                    <a:lnTo>
                      <a:pt x="23" y="136"/>
                    </a:lnTo>
                    <a:lnTo>
                      <a:pt x="35" y="173"/>
                    </a:lnTo>
                    <a:lnTo>
                      <a:pt x="46" y="211"/>
                    </a:lnTo>
                    <a:lnTo>
                      <a:pt x="55" y="249"/>
                    </a:lnTo>
                    <a:lnTo>
                      <a:pt x="63" y="291"/>
                    </a:lnTo>
                    <a:lnTo>
                      <a:pt x="67" y="338"/>
                    </a:lnTo>
                    <a:lnTo>
                      <a:pt x="80" y="338"/>
                    </a:lnTo>
                    <a:lnTo>
                      <a:pt x="76" y="291"/>
                    </a:lnTo>
                    <a:lnTo>
                      <a:pt x="68" y="249"/>
                    </a:lnTo>
                    <a:lnTo>
                      <a:pt x="59" y="208"/>
                    </a:lnTo>
                    <a:lnTo>
                      <a:pt x="48" y="171"/>
                    </a:lnTo>
                    <a:lnTo>
                      <a:pt x="37" y="134"/>
                    </a:lnTo>
                    <a:lnTo>
                      <a:pt x="27" y="94"/>
                    </a:lnTo>
                    <a:lnTo>
                      <a:pt x="18" y="52"/>
                    </a:lnTo>
                    <a:lnTo>
                      <a:pt x="13" y="3"/>
                    </a:lnTo>
                    <a:lnTo>
                      <a:pt x="10" y="0"/>
                    </a:lnTo>
                    <a:lnTo>
                      <a:pt x="13" y="3"/>
                    </a:lnTo>
                    <a:lnTo>
                      <a:pt x="13" y="1"/>
                    </a:lnTo>
                    <a:lnTo>
                      <a:pt x="10" y="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32" name="Freeform 116"/>
              <p:cNvSpPr>
                <a:spLocks/>
              </p:cNvSpPr>
              <p:nvPr/>
            </p:nvSpPr>
            <p:spPr bwMode="auto">
              <a:xfrm>
                <a:off x="4895" y="1814"/>
                <a:ext cx="35" cy="116"/>
              </a:xfrm>
              <a:custGeom>
                <a:avLst/>
                <a:gdLst>
                  <a:gd name="T0" fmla="*/ 21 w 106"/>
                  <a:gd name="T1" fmla="*/ 0 h 232"/>
                  <a:gd name="T2" fmla="*/ 18 w 106"/>
                  <a:gd name="T3" fmla="*/ 2 h 232"/>
                  <a:gd name="T4" fmla="*/ 4 w 106"/>
                  <a:gd name="T5" fmla="*/ 34 h 232"/>
                  <a:gd name="T6" fmla="*/ 0 w 106"/>
                  <a:gd name="T7" fmla="*/ 64 h 232"/>
                  <a:gd name="T8" fmla="*/ 2 w 106"/>
                  <a:gd name="T9" fmla="*/ 96 h 232"/>
                  <a:gd name="T10" fmla="*/ 13 w 106"/>
                  <a:gd name="T11" fmla="*/ 124 h 232"/>
                  <a:gd name="T12" fmla="*/ 29 w 106"/>
                  <a:gd name="T13" fmla="*/ 155 h 232"/>
                  <a:gd name="T14" fmla="*/ 48 w 106"/>
                  <a:gd name="T15" fmla="*/ 183 h 232"/>
                  <a:gd name="T16" fmla="*/ 72 w 106"/>
                  <a:gd name="T17" fmla="*/ 209 h 232"/>
                  <a:gd name="T18" fmla="*/ 98 w 106"/>
                  <a:gd name="T19" fmla="*/ 232 h 232"/>
                  <a:gd name="T20" fmla="*/ 106 w 106"/>
                  <a:gd name="T21" fmla="*/ 226 h 232"/>
                  <a:gd name="T22" fmla="*/ 83 w 106"/>
                  <a:gd name="T23" fmla="*/ 202 h 232"/>
                  <a:gd name="T24" fmla="*/ 59 w 106"/>
                  <a:gd name="T25" fmla="*/ 176 h 232"/>
                  <a:gd name="T26" fmla="*/ 39 w 106"/>
                  <a:gd name="T27" fmla="*/ 150 h 232"/>
                  <a:gd name="T28" fmla="*/ 26 w 106"/>
                  <a:gd name="T29" fmla="*/ 122 h 232"/>
                  <a:gd name="T30" fmla="*/ 16 w 106"/>
                  <a:gd name="T31" fmla="*/ 94 h 232"/>
                  <a:gd name="T32" fmla="*/ 13 w 106"/>
                  <a:gd name="T33" fmla="*/ 64 h 232"/>
                  <a:gd name="T34" fmla="*/ 17 w 106"/>
                  <a:gd name="T35" fmla="*/ 36 h 232"/>
                  <a:gd name="T36" fmla="*/ 29 w 106"/>
                  <a:gd name="T37" fmla="*/ 7 h 232"/>
                  <a:gd name="T38" fmla="*/ 26 w 106"/>
                  <a:gd name="T39" fmla="*/ 9 h 232"/>
                  <a:gd name="T40" fmla="*/ 21 w 106"/>
                  <a:gd name="T41" fmla="*/ 0 h 232"/>
                  <a:gd name="T42" fmla="*/ 18 w 106"/>
                  <a:gd name="T43" fmla="*/ 1 h 232"/>
                  <a:gd name="T44" fmla="*/ 18 w 106"/>
                  <a:gd name="T45" fmla="*/ 2 h 232"/>
                  <a:gd name="T46" fmla="*/ 21 w 106"/>
                  <a:gd name="T4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232">
                    <a:moveTo>
                      <a:pt x="21" y="0"/>
                    </a:moveTo>
                    <a:lnTo>
                      <a:pt x="18" y="2"/>
                    </a:lnTo>
                    <a:lnTo>
                      <a:pt x="4" y="34"/>
                    </a:lnTo>
                    <a:lnTo>
                      <a:pt x="0" y="64"/>
                    </a:lnTo>
                    <a:lnTo>
                      <a:pt x="2" y="96"/>
                    </a:lnTo>
                    <a:lnTo>
                      <a:pt x="13" y="124"/>
                    </a:lnTo>
                    <a:lnTo>
                      <a:pt x="29" y="155"/>
                    </a:lnTo>
                    <a:lnTo>
                      <a:pt x="48" y="183"/>
                    </a:lnTo>
                    <a:lnTo>
                      <a:pt x="72" y="209"/>
                    </a:lnTo>
                    <a:lnTo>
                      <a:pt x="98" y="232"/>
                    </a:lnTo>
                    <a:lnTo>
                      <a:pt x="106" y="226"/>
                    </a:lnTo>
                    <a:lnTo>
                      <a:pt x="83" y="202"/>
                    </a:lnTo>
                    <a:lnTo>
                      <a:pt x="59" y="176"/>
                    </a:lnTo>
                    <a:lnTo>
                      <a:pt x="39" y="150"/>
                    </a:lnTo>
                    <a:lnTo>
                      <a:pt x="26" y="122"/>
                    </a:lnTo>
                    <a:lnTo>
                      <a:pt x="16" y="94"/>
                    </a:lnTo>
                    <a:lnTo>
                      <a:pt x="13" y="64"/>
                    </a:lnTo>
                    <a:lnTo>
                      <a:pt x="17" y="36"/>
                    </a:lnTo>
                    <a:lnTo>
                      <a:pt x="29" y="7"/>
                    </a:lnTo>
                    <a:lnTo>
                      <a:pt x="26" y="9"/>
                    </a:lnTo>
                    <a:lnTo>
                      <a:pt x="21" y="0"/>
                    </a:lnTo>
                    <a:lnTo>
                      <a:pt x="18" y="1"/>
                    </a:lnTo>
                    <a:lnTo>
                      <a:pt x="18" y="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33" name="Freeform 117"/>
              <p:cNvSpPr>
                <a:spLocks/>
              </p:cNvSpPr>
              <p:nvPr/>
            </p:nvSpPr>
            <p:spPr bwMode="auto">
              <a:xfrm>
                <a:off x="4902" y="1739"/>
                <a:ext cx="92" cy="80"/>
              </a:xfrm>
              <a:custGeom>
                <a:avLst/>
                <a:gdLst>
                  <a:gd name="T0" fmla="*/ 272 w 276"/>
                  <a:gd name="T1" fmla="*/ 0 h 159"/>
                  <a:gd name="T2" fmla="*/ 270 w 276"/>
                  <a:gd name="T3" fmla="*/ 1 h 159"/>
                  <a:gd name="T4" fmla="*/ 0 w 276"/>
                  <a:gd name="T5" fmla="*/ 150 h 159"/>
                  <a:gd name="T6" fmla="*/ 5 w 276"/>
                  <a:gd name="T7" fmla="*/ 159 h 159"/>
                  <a:gd name="T8" fmla="*/ 276 w 276"/>
                  <a:gd name="T9" fmla="*/ 10 h 159"/>
                  <a:gd name="T10" fmla="*/ 274 w 276"/>
                  <a:gd name="T11" fmla="*/ 11 h 159"/>
                  <a:gd name="T12" fmla="*/ 272 w 276"/>
                  <a:gd name="T13" fmla="*/ 0 h 159"/>
                  <a:gd name="T14" fmla="*/ 270 w 276"/>
                  <a:gd name="T15" fmla="*/ 1 h 159"/>
                  <a:gd name="T16" fmla="*/ 270 w 276"/>
                  <a:gd name="T17" fmla="*/ 1 h 159"/>
                  <a:gd name="T18" fmla="*/ 272 w 276"/>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159">
                    <a:moveTo>
                      <a:pt x="272" y="0"/>
                    </a:moveTo>
                    <a:lnTo>
                      <a:pt x="270" y="1"/>
                    </a:lnTo>
                    <a:lnTo>
                      <a:pt x="0" y="150"/>
                    </a:lnTo>
                    <a:lnTo>
                      <a:pt x="5" y="159"/>
                    </a:lnTo>
                    <a:lnTo>
                      <a:pt x="276" y="10"/>
                    </a:lnTo>
                    <a:lnTo>
                      <a:pt x="274" y="11"/>
                    </a:lnTo>
                    <a:lnTo>
                      <a:pt x="272" y="0"/>
                    </a:lnTo>
                    <a:lnTo>
                      <a:pt x="270" y="1"/>
                    </a:lnTo>
                    <a:lnTo>
                      <a:pt x="270" y="1"/>
                    </a:lnTo>
                    <a:lnTo>
                      <a:pt x="2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34" name="Freeform 118"/>
              <p:cNvSpPr>
                <a:spLocks/>
              </p:cNvSpPr>
              <p:nvPr/>
            </p:nvSpPr>
            <p:spPr bwMode="auto">
              <a:xfrm>
                <a:off x="4993" y="1652"/>
                <a:ext cx="143" cy="93"/>
              </a:xfrm>
              <a:custGeom>
                <a:avLst/>
                <a:gdLst>
                  <a:gd name="T0" fmla="*/ 420 w 431"/>
                  <a:gd name="T1" fmla="*/ 0 h 184"/>
                  <a:gd name="T2" fmla="*/ 420 w 431"/>
                  <a:gd name="T3" fmla="*/ 0 h 184"/>
                  <a:gd name="T4" fmla="*/ 402 w 431"/>
                  <a:gd name="T5" fmla="*/ 19 h 184"/>
                  <a:gd name="T6" fmla="*/ 379 w 431"/>
                  <a:gd name="T7" fmla="*/ 34 h 184"/>
                  <a:gd name="T8" fmla="*/ 357 w 431"/>
                  <a:gd name="T9" fmla="*/ 50 h 184"/>
                  <a:gd name="T10" fmla="*/ 333 w 431"/>
                  <a:gd name="T11" fmla="*/ 65 h 184"/>
                  <a:gd name="T12" fmla="*/ 307 w 431"/>
                  <a:gd name="T13" fmla="*/ 77 h 184"/>
                  <a:gd name="T14" fmla="*/ 281 w 431"/>
                  <a:gd name="T15" fmla="*/ 90 h 184"/>
                  <a:gd name="T16" fmla="*/ 253 w 431"/>
                  <a:gd name="T17" fmla="*/ 99 h 184"/>
                  <a:gd name="T18" fmla="*/ 224 w 431"/>
                  <a:gd name="T19" fmla="*/ 109 h 184"/>
                  <a:gd name="T20" fmla="*/ 198 w 431"/>
                  <a:gd name="T21" fmla="*/ 119 h 184"/>
                  <a:gd name="T22" fmla="*/ 168 w 431"/>
                  <a:gd name="T23" fmla="*/ 127 h 184"/>
                  <a:gd name="T24" fmla="*/ 139 w 431"/>
                  <a:gd name="T25" fmla="*/ 136 h 184"/>
                  <a:gd name="T26" fmla="*/ 110 w 431"/>
                  <a:gd name="T27" fmla="*/ 144 h 184"/>
                  <a:gd name="T28" fmla="*/ 83 w 431"/>
                  <a:gd name="T29" fmla="*/ 151 h 184"/>
                  <a:gd name="T30" fmla="*/ 54 w 431"/>
                  <a:gd name="T31" fmla="*/ 158 h 184"/>
                  <a:gd name="T32" fmla="*/ 26 w 431"/>
                  <a:gd name="T33" fmla="*/ 165 h 184"/>
                  <a:gd name="T34" fmla="*/ 0 w 431"/>
                  <a:gd name="T35" fmla="*/ 173 h 184"/>
                  <a:gd name="T36" fmla="*/ 2 w 431"/>
                  <a:gd name="T37" fmla="*/ 184 h 184"/>
                  <a:gd name="T38" fmla="*/ 29 w 431"/>
                  <a:gd name="T39" fmla="*/ 177 h 184"/>
                  <a:gd name="T40" fmla="*/ 56 w 431"/>
                  <a:gd name="T41" fmla="*/ 170 h 184"/>
                  <a:gd name="T42" fmla="*/ 85 w 431"/>
                  <a:gd name="T43" fmla="*/ 162 h 184"/>
                  <a:gd name="T44" fmla="*/ 113 w 431"/>
                  <a:gd name="T45" fmla="*/ 155 h 184"/>
                  <a:gd name="T46" fmla="*/ 142 w 431"/>
                  <a:gd name="T47" fmla="*/ 147 h 184"/>
                  <a:gd name="T48" fmla="*/ 171 w 431"/>
                  <a:gd name="T49" fmla="*/ 138 h 184"/>
                  <a:gd name="T50" fmla="*/ 201 w 431"/>
                  <a:gd name="T51" fmla="*/ 130 h 184"/>
                  <a:gd name="T52" fmla="*/ 230 w 431"/>
                  <a:gd name="T53" fmla="*/ 120 h 184"/>
                  <a:gd name="T54" fmla="*/ 259 w 431"/>
                  <a:gd name="T55" fmla="*/ 110 h 184"/>
                  <a:gd name="T56" fmla="*/ 286 w 431"/>
                  <a:gd name="T57" fmla="*/ 99 h 184"/>
                  <a:gd name="T58" fmla="*/ 312 w 431"/>
                  <a:gd name="T59" fmla="*/ 86 h 184"/>
                  <a:gd name="T60" fmla="*/ 339 w 431"/>
                  <a:gd name="T61" fmla="*/ 74 h 184"/>
                  <a:gd name="T62" fmla="*/ 365 w 431"/>
                  <a:gd name="T63" fmla="*/ 59 h 184"/>
                  <a:gd name="T64" fmla="*/ 387 w 431"/>
                  <a:gd name="T65" fmla="*/ 43 h 184"/>
                  <a:gd name="T66" fmla="*/ 410 w 431"/>
                  <a:gd name="T67" fmla="*/ 25 h 184"/>
                  <a:gd name="T68" fmla="*/ 431 w 431"/>
                  <a:gd name="T69" fmla="*/ 6 h 184"/>
                  <a:gd name="T70" fmla="*/ 431 w 431"/>
                  <a:gd name="T71" fmla="*/ 6 h 184"/>
                  <a:gd name="T72" fmla="*/ 420 w 431"/>
                  <a:gd name="T7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1" h="184">
                    <a:moveTo>
                      <a:pt x="420" y="0"/>
                    </a:moveTo>
                    <a:lnTo>
                      <a:pt x="420" y="0"/>
                    </a:lnTo>
                    <a:lnTo>
                      <a:pt x="402" y="19"/>
                    </a:lnTo>
                    <a:lnTo>
                      <a:pt x="379" y="34"/>
                    </a:lnTo>
                    <a:lnTo>
                      <a:pt x="357" y="50"/>
                    </a:lnTo>
                    <a:lnTo>
                      <a:pt x="333" y="65"/>
                    </a:lnTo>
                    <a:lnTo>
                      <a:pt x="307" y="77"/>
                    </a:lnTo>
                    <a:lnTo>
                      <a:pt x="281" y="90"/>
                    </a:lnTo>
                    <a:lnTo>
                      <a:pt x="253" y="99"/>
                    </a:lnTo>
                    <a:lnTo>
                      <a:pt x="224" y="109"/>
                    </a:lnTo>
                    <a:lnTo>
                      <a:pt x="198" y="119"/>
                    </a:lnTo>
                    <a:lnTo>
                      <a:pt x="168" y="127"/>
                    </a:lnTo>
                    <a:lnTo>
                      <a:pt x="139" y="136"/>
                    </a:lnTo>
                    <a:lnTo>
                      <a:pt x="110" y="144"/>
                    </a:lnTo>
                    <a:lnTo>
                      <a:pt x="83" y="151"/>
                    </a:lnTo>
                    <a:lnTo>
                      <a:pt x="54" y="158"/>
                    </a:lnTo>
                    <a:lnTo>
                      <a:pt x="26" y="165"/>
                    </a:lnTo>
                    <a:lnTo>
                      <a:pt x="0" y="173"/>
                    </a:lnTo>
                    <a:lnTo>
                      <a:pt x="2" y="184"/>
                    </a:lnTo>
                    <a:lnTo>
                      <a:pt x="29" y="177"/>
                    </a:lnTo>
                    <a:lnTo>
                      <a:pt x="56" y="170"/>
                    </a:lnTo>
                    <a:lnTo>
                      <a:pt x="85" y="162"/>
                    </a:lnTo>
                    <a:lnTo>
                      <a:pt x="113" y="155"/>
                    </a:lnTo>
                    <a:lnTo>
                      <a:pt x="142" y="147"/>
                    </a:lnTo>
                    <a:lnTo>
                      <a:pt x="171" y="138"/>
                    </a:lnTo>
                    <a:lnTo>
                      <a:pt x="201" y="130"/>
                    </a:lnTo>
                    <a:lnTo>
                      <a:pt x="230" y="120"/>
                    </a:lnTo>
                    <a:lnTo>
                      <a:pt x="259" y="110"/>
                    </a:lnTo>
                    <a:lnTo>
                      <a:pt x="286" y="99"/>
                    </a:lnTo>
                    <a:lnTo>
                      <a:pt x="312" y="86"/>
                    </a:lnTo>
                    <a:lnTo>
                      <a:pt x="339" y="74"/>
                    </a:lnTo>
                    <a:lnTo>
                      <a:pt x="365" y="59"/>
                    </a:lnTo>
                    <a:lnTo>
                      <a:pt x="387" y="43"/>
                    </a:lnTo>
                    <a:lnTo>
                      <a:pt x="410" y="25"/>
                    </a:lnTo>
                    <a:lnTo>
                      <a:pt x="431" y="6"/>
                    </a:lnTo>
                    <a:lnTo>
                      <a:pt x="431" y="6"/>
                    </a:lnTo>
                    <a:lnTo>
                      <a:pt x="4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35" name="Freeform 119"/>
              <p:cNvSpPr>
                <a:spLocks/>
              </p:cNvSpPr>
              <p:nvPr/>
            </p:nvSpPr>
            <p:spPr bwMode="auto">
              <a:xfrm>
                <a:off x="5133" y="1606"/>
                <a:ext cx="72" cy="50"/>
              </a:xfrm>
              <a:custGeom>
                <a:avLst/>
                <a:gdLst>
                  <a:gd name="T0" fmla="*/ 212 w 217"/>
                  <a:gd name="T1" fmla="*/ 0 h 99"/>
                  <a:gd name="T2" fmla="*/ 212 w 217"/>
                  <a:gd name="T3" fmla="*/ 0 h 99"/>
                  <a:gd name="T4" fmla="*/ 187 w 217"/>
                  <a:gd name="T5" fmla="*/ 9 h 99"/>
                  <a:gd name="T6" fmla="*/ 159 w 217"/>
                  <a:gd name="T7" fmla="*/ 18 h 99"/>
                  <a:gd name="T8" fmla="*/ 130 w 217"/>
                  <a:gd name="T9" fmla="*/ 27 h 99"/>
                  <a:gd name="T10" fmla="*/ 100 w 217"/>
                  <a:gd name="T11" fmla="*/ 36 h 99"/>
                  <a:gd name="T12" fmla="*/ 71 w 217"/>
                  <a:gd name="T13" fmla="*/ 49 h 99"/>
                  <a:gd name="T14" fmla="*/ 45 w 217"/>
                  <a:gd name="T15" fmla="*/ 60 h 99"/>
                  <a:gd name="T16" fmla="*/ 21 w 217"/>
                  <a:gd name="T17" fmla="*/ 74 h 99"/>
                  <a:gd name="T18" fmla="*/ 0 w 217"/>
                  <a:gd name="T19" fmla="*/ 93 h 99"/>
                  <a:gd name="T20" fmla="*/ 11 w 217"/>
                  <a:gd name="T21" fmla="*/ 99 h 99"/>
                  <a:gd name="T22" fmla="*/ 29 w 217"/>
                  <a:gd name="T23" fmla="*/ 83 h 99"/>
                  <a:gd name="T24" fmla="*/ 50 w 217"/>
                  <a:gd name="T25" fmla="*/ 69 h 99"/>
                  <a:gd name="T26" fmla="*/ 76 w 217"/>
                  <a:gd name="T27" fmla="*/ 58 h 99"/>
                  <a:gd name="T28" fmla="*/ 105 w 217"/>
                  <a:gd name="T29" fmla="*/ 47 h 99"/>
                  <a:gd name="T30" fmla="*/ 133 w 217"/>
                  <a:gd name="T31" fmla="*/ 38 h 99"/>
                  <a:gd name="T32" fmla="*/ 162 w 217"/>
                  <a:gd name="T33" fmla="*/ 29 h 99"/>
                  <a:gd name="T34" fmla="*/ 189 w 217"/>
                  <a:gd name="T35" fmla="*/ 20 h 99"/>
                  <a:gd name="T36" fmla="*/ 217 w 217"/>
                  <a:gd name="T37" fmla="*/ 11 h 99"/>
                  <a:gd name="T38" fmla="*/ 217 w 217"/>
                  <a:gd name="T39" fmla="*/ 11 h 99"/>
                  <a:gd name="T40" fmla="*/ 212 w 217"/>
                  <a:gd name="T4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 h="99">
                    <a:moveTo>
                      <a:pt x="212" y="0"/>
                    </a:moveTo>
                    <a:lnTo>
                      <a:pt x="212" y="0"/>
                    </a:lnTo>
                    <a:lnTo>
                      <a:pt x="187" y="9"/>
                    </a:lnTo>
                    <a:lnTo>
                      <a:pt x="159" y="18"/>
                    </a:lnTo>
                    <a:lnTo>
                      <a:pt x="130" y="27"/>
                    </a:lnTo>
                    <a:lnTo>
                      <a:pt x="100" y="36"/>
                    </a:lnTo>
                    <a:lnTo>
                      <a:pt x="71" y="49"/>
                    </a:lnTo>
                    <a:lnTo>
                      <a:pt x="45" y="60"/>
                    </a:lnTo>
                    <a:lnTo>
                      <a:pt x="21" y="74"/>
                    </a:lnTo>
                    <a:lnTo>
                      <a:pt x="0" y="93"/>
                    </a:lnTo>
                    <a:lnTo>
                      <a:pt x="11" y="99"/>
                    </a:lnTo>
                    <a:lnTo>
                      <a:pt x="29" y="83"/>
                    </a:lnTo>
                    <a:lnTo>
                      <a:pt x="50" y="69"/>
                    </a:lnTo>
                    <a:lnTo>
                      <a:pt x="76" y="58"/>
                    </a:lnTo>
                    <a:lnTo>
                      <a:pt x="105" y="47"/>
                    </a:lnTo>
                    <a:lnTo>
                      <a:pt x="133" y="38"/>
                    </a:lnTo>
                    <a:lnTo>
                      <a:pt x="162" y="29"/>
                    </a:lnTo>
                    <a:lnTo>
                      <a:pt x="189" y="20"/>
                    </a:lnTo>
                    <a:lnTo>
                      <a:pt x="217" y="11"/>
                    </a:lnTo>
                    <a:lnTo>
                      <a:pt x="217" y="11"/>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36" name="Freeform 120"/>
              <p:cNvSpPr>
                <a:spLocks/>
              </p:cNvSpPr>
              <p:nvPr/>
            </p:nvSpPr>
            <p:spPr bwMode="auto">
              <a:xfrm>
                <a:off x="5203" y="1499"/>
                <a:ext cx="73" cy="113"/>
              </a:xfrm>
              <a:custGeom>
                <a:avLst/>
                <a:gdLst>
                  <a:gd name="T0" fmla="*/ 211 w 218"/>
                  <a:gd name="T1" fmla="*/ 0 h 224"/>
                  <a:gd name="T2" fmla="*/ 210 w 218"/>
                  <a:gd name="T3" fmla="*/ 2 h 224"/>
                  <a:gd name="T4" fmla="*/ 194 w 218"/>
                  <a:gd name="T5" fmla="*/ 16 h 224"/>
                  <a:gd name="T6" fmla="*/ 180 w 218"/>
                  <a:gd name="T7" fmla="*/ 29 h 224"/>
                  <a:gd name="T8" fmla="*/ 168 w 218"/>
                  <a:gd name="T9" fmla="*/ 44 h 224"/>
                  <a:gd name="T10" fmla="*/ 156 w 218"/>
                  <a:gd name="T11" fmla="*/ 59 h 224"/>
                  <a:gd name="T12" fmla="*/ 144 w 218"/>
                  <a:gd name="T13" fmla="*/ 74 h 224"/>
                  <a:gd name="T14" fmla="*/ 134 w 218"/>
                  <a:gd name="T15" fmla="*/ 90 h 224"/>
                  <a:gd name="T16" fmla="*/ 123 w 218"/>
                  <a:gd name="T17" fmla="*/ 104 h 224"/>
                  <a:gd name="T18" fmla="*/ 111 w 218"/>
                  <a:gd name="T19" fmla="*/ 119 h 224"/>
                  <a:gd name="T20" fmla="*/ 101 w 218"/>
                  <a:gd name="T21" fmla="*/ 134 h 224"/>
                  <a:gd name="T22" fmla="*/ 89 w 218"/>
                  <a:gd name="T23" fmla="*/ 148 h 224"/>
                  <a:gd name="T24" fmla="*/ 77 w 218"/>
                  <a:gd name="T25" fmla="*/ 161 h 224"/>
                  <a:gd name="T26" fmla="*/ 64 w 218"/>
                  <a:gd name="T27" fmla="*/ 175 h 224"/>
                  <a:gd name="T28" fmla="*/ 51 w 218"/>
                  <a:gd name="T29" fmla="*/ 185 h 224"/>
                  <a:gd name="T30" fmla="*/ 35 w 218"/>
                  <a:gd name="T31" fmla="*/ 196 h 224"/>
                  <a:gd name="T32" fmla="*/ 18 w 218"/>
                  <a:gd name="T33" fmla="*/ 206 h 224"/>
                  <a:gd name="T34" fmla="*/ 0 w 218"/>
                  <a:gd name="T35" fmla="*/ 213 h 224"/>
                  <a:gd name="T36" fmla="*/ 5 w 218"/>
                  <a:gd name="T37" fmla="*/ 224 h 224"/>
                  <a:gd name="T38" fmla="*/ 23 w 218"/>
                  <a:gd name="T39" fmla="*/ 215 h 224"/>
                  <a:gd name="T40" fmla="*/ 43 w 218"/>
                  <a:gd name="T41" fmla="*/ 205 h 224"/>
                  <a:gd name="T42" fmla="*/ 59 w 218"/>
                  <a:gd name="T43" fmla="*/ 194 h 224"/>
                  <a:gd name="T44" fmla="*/ 72 w 218"/>
                  <a:gd name="T45" fmla="*/ 181 h 224"/>
                  <a:gd name="T46" fmla="*/ 88 w 218"/>
                  <a:gd name="T47" fmla="*/ 168 h 224"/>
                  <a:gd name="T48" fmla="*/ 100 w 218"/>
                  <a:gd name="T49" fmla="*/ 154 h 224"/>
                  <a:gd name="T50" fmla="*/ 111 w 218"/>
                  <a:gd name="T51" fmla="*/ 141 h 224"/>
                  <a:gd name="T52" fmla="*/ 122 w 218"/>
                  <a:gd name="T53" fmla="*/ 124 h 224"/>
                  <a:gd name="T54" fmla="*/ 134 w 218"/>
                  <a:gd name="T55" fmla="*/ 110 h 224"/>
                  <a:gd name="T56" fmla="*/ 144 w 218"/>
                  <a:gd name="T57" fmla="*/ 95 h 224"/>
                  <a:gd name="T58" fmla="*/ 155 w 218"/>
                  <a:gd name="T59" fmla="*/ 79 h 224"/>
                  <a:gd name="T60" fmla="*/ 167 w 218"/>
                  <a:gd name="T61" fmla="*/ 65 h 224"/>
                  <a:gd name="T62" fmla="*/ 178 w 218"/>
                  <a:gd name="T63" fmla="*/ 51 h 224"/>
                  <a:gd name="T64" fmla="*/ 190 w 218"/>
                  <a:gd name="T65" fmla="*/ 36 h 224"/>
                  <a:gd name="T66" fmla="*/ 205 w 218"/>
                  <a:gd name="T67" fmla="*/ 22 h 224"/>
                  <a:gd name="T68" fmla="*/ 218 w 218"/>
                  <a:gd name="T69" fmla="*/ 9 h 224"/>
                  <a:gd name="T70" fmla="*/ 217 w 218"/>
                  <a:gd name="T71" fmla="*/ 11 h 224"/>
                  <a:gd name="T72" fmla="*/ 211 w 218"/>
                  <a:gd name="T73" fmla="*/ 0 h 224"/>
                  <a:gd name="T74" fmla="*/ 210 w 218"/>
                  <a:gd name="T75" fmla="*/ 1 h 224"/>
                  <a:gd name="T76" fmla="*/ 210 w 218"/>
                  <a:gd name="T77" fmla="*/ 2 h 224"/>
                  <a:gd name="T78" fmla="*/ 211 w 218"/>
                  <a:gd name="T7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4">
                    <a:moveTo>
                      <a:pt x="211" y="0"/>
                    </a:moveTo>
                    <a:lnTo>
                      <a:pt x="210" y="2"/>
                    </a:lnTo>
                    <a:lnTo>
                      <a:pt x="194" y="16"/>
                    </a:lnTo>
                    <a:lnTo>
                      <a:pt x="180" y="29"/>
                    </a:lnTo>
                    <a:lnTo>
                      <a:pt x="168" y="44"/>
                    </a:lnTo>
                    <a:lnTo>
                      <a:pt x="156" y="59"/>
                    </a:lnTo>
                    <a:lnTo>
                      <a:pt x="144" y="74"/>
                    </a:lnTo>
                    <a:lnTo>
                      <a:pt x="134" y="90"/>
                    </a:lnTo>
                    <a:lnTo>
                      <a:pt x="123" y="104"/>
                    </a:lnTo>
                    <a:lnTo>
                      <a:pt x="111" y="119"/>
                    </a:lnTo>
                    <a:lnTo>
                      <a:pt x="101" y="134"/>
                    </a:lnTo>
                    <a:lnTo>
                      <a:pt x="89" y="148"/>
                    </a:lnTo>
                    <a:lnTo>
                      <a:pt x="77" y="161"/>
                    </a:lnTo>
                    <a:lnTo>
                      <a:pt x="64" y="175"/>
                    </a:lnTo>
                    <a:lnTo>
                      <a:pt x="51" y="185"/>
                    </a:lnTo>
                    <a:lnTo>
                      <a:pt x="35" y="196"/>
                    </a:lnTo>
                    <a:lnTo>
                      <a:pt x="18" y="206"/>
                    </a:lnTo>
                    <a:lnTo>
                      <a:pt x="0" y="213"/>
                    </a:lnTo>
                    <a:lnTo>
                      <a:pt x="5" y="224"/>
                    </a:lnTo>
                    <a:lnTo>
                      <a:pt x="23" y="215"/>
                    </a:lnTo>
                    <a:lnTo>
                      <a:pt x="43" y="205"/>
                    </a:lnTo>
                    <a:lnTo>
                      <a:pt x="59" y="194"/>
                    </a:lnTo>
                    <a:lnTo>
                      <a:pt x="72" y="181"/>
                    </a:lnTo>
                    <a:lnTo>
                      <a:pt x="88" y="168"/>
                    </a:lnTo>
                    <a:lnTo>
                      <a:pt x="100" y="154"/>
                    </a:lnTo>
                    <a:lnTo>
                      <a:pt x="111" y="141"/>
                    </a:lnTo>
                    <a:lnTo>
                      <a:pt x="122" y="124"/>
                    </a:lnTo>
                    <a:lnTo>
                      <a:pt x="134" y="110"/>
                    </a:lnTo>
                    <a:lnTo>
                      <a:pt x="144" y="95"/>
                    </a:lnTo>
                    <a:lnTo>
                      <a:pt x="155" y="79"/>
                    </a:lnTo>
                    <a:lnTo>
                      <a:pt x="167" y="65"/>
                    </a:lnTo>
                    <a:lnTo>
                      <a:pt x="178" y="51"/>
                    </a:lnTo>
                    <a:lnTo>
                      <a:pt x="190" y="36"/>
                    </a:lnTo>
                    <a:lnTo>
                      <a:pt x="205" y="22"/>
                    </a:lnTo>
                    <a:lnTo>
                      <a:pt x="218" y="9"/>
                    </a:lnTo>
                    <a:lnTo>
                      <a:pt x="217" y="11"/>
                    </a:lnTo>
                    <a:lnTo>
                      <a:pt x="211" y="0"/>
                    </a:lnTo>
                    <a:lnTo>
                      <a:pt x="210" y="1"/>
                    </a:lnTo>
                    <a:lnTo>
                      <a:pt x="210" y="2"/>
                    </a:lnTo>
                    <a:lnTo>
                      <a:pt x="2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37" name="Freeform 121"/>
              <p:cNvSpPr>
                <a:spLocks/>
              </p:cNvSpPr>
              <p:nvPr/>
            </p:nvSpPr>
            <p:spPr bwMode="auto">
              <a:xfrm>
                <a:off x="5273" y="1498"/>
                <a:ext cx="9" cy="38"/>
              </a:xfrm>
              <a:custGeom>
                <a:avLst/>
                <a:gdLst>
                  <a:gd name="T0" fmla="*/ 13 w 27"/>
                  <a:gd name="T1" fmla="*/ 66 h 74"/>
                  <a:gd name="T2" fmla="*/ 13 w 27"/>
                  <a:gd name="T3" fmla="*/ 65 h 74"/>
                  <a:gd name="T4" fmla="*/ 13 w 27"/>
                  <a:gd name="T5" fmla="*/ 64 h 74"/>
                  <a:gd name="T6" fmla="*/ 15 w 27"/>
                  <a:gd name="T7" fmla="*/ 55 h 74"/>
                  <a:gd name="T8" fmla="*/ 19 w 27"/>
                  <a:gd name="T9" fmla="*/ 43 h 74"/>
                  <a:gd name="T10" fmla="*/ 23 w 27"/>
                  <a:gd name="T11" fmla="*/ 30 h 74"/>
                  <a:gd name="T12" fmla="*/ 27 w 27"/>
                  <a:gd name="T13" fmla="*/ 18 h 74"/>
                  <a:gd name="T14" fmla="*/ 27 w 27"/>
                  <a:gd name="T15" fmla="*/ 9 h 74"/>
                  <a:gd name="T16" fmla="*/ 17 w 27"/>
                  <a:gd name="T17" fmla="*/ 0 h 74"/>
                  <a:gd name="T18" fmla="*/ 2 w 27"/>
                  <a:gd name="T19" fmla="*/ 2 h 74"/>
                  <a:gd name="T20" fmla="*/ 8 w 27"/>
                  <a:gd name="T21" fmla="*/ 13 h 74"/>
                  <a:gd name="T22" fmla="*/ 17 w 27"/>
                  <a:gd name="T23" fmla="*/ 11 h 74"/>
                  <a:gd name="T24" fmla="*/ 14 w 27"/>
                  <a:gd name="T25" fmla="*/ 11 h 74"/>
                  <a:gd name="T26" fmla="*/ 14 w 27"/>
                  <a:gd name="T27" fmla="*/ 18 h 74"/>
                  <a:gd name="T28" fmla="*/ 10 w 27"/>
                  <a:gd name="T29" fmla="*/ 28 h 74"/>
                  <a:gd name="T30" fmla="*/ 6 w 27"/>
                  <a:gd name="T31" fmla="*/ 40 h 74"/>
                  <a:gd name="T32" fmla="*/ 2 w 27"/>
                  <a:gd name="T33" fmla="*/ 53 h 74"/>
                  <a:gd name="T34" fmla="*/ 0 w 27"/>
                  <a:gd name="T35" fmla="*/ 64 h 74"/>
                  <a:gd name="T36" fmla="*/ 5 w 27"/>
                  <a:gd name="T37" fmla="*/ 74 h 74"/>
                  <a:gd name="T38" fmla="*/ 5 w 27"/>
                  <a:gd name="T39" fmla="*/ 73 h 74"/>
                  <a:gd name="T40" fmla="*/ 13 w 27"/>
                  <a:gd name="T41"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74">
                    <a:moveTo>
                      <a:pt x="13" y="66"/>
                    </a:moveTo>
                    <a:lnTo>
                      <a:pt x="13" y="65"/>
                    </a:lnTo>
                    <a:lnTo>
                      <a:pt x="13" y="64"/>
                    </a:lnTo>
                    <a:lnTo>
                      <a:pt x="15" y="55"/>
                    </a:lnTo>
                    <a:lnTo>
                      <a:pt x="19" y="43"/>
                    </a:lnTo>
                    <a:lnTo>
                      <a:pt x="23" y="30"/>
                    </a:lnTo>
                    <a:lnTo>
                      <a:pt x="27" y="18"/>
                    </a:lnTo>
                    <a:lnTo>
                      <a:pt x="27" y="9"/>
                    </a:lnTo>
                    <a:lnTo>
                      <a:pt x="17" y="0"/>
                    </a:lnTo>
                    <a:lnTo>
                      <a:pt x="2" y="2"/>
                    </a:lnTo>
                    <a:lnTo>
                      <a:pt x="8" y="13"/>
                    </a:lnTo>
                    <a:lnTo>
                      <a:pt x="17" y="11"/>
                    </a:lnTo>
                    <a:lnTo>
                      <a:pt x="14" y="11"/>
                    </a:lnTo>
                    <a:lnTo>
                      <a:pt x="14" y="18"/>
                    </a:lnTo>
                    <a:lnTo>
                      <a:pt x="10" y="28"/>
                    </a:lnTo>
                    <a:lnTo>
                      <a:pt x="6" y="40"/>
                    </a:lnTo>
                    <a:lnTo>
                      <a:pt x="2" y="53"/>
                    </a:lnTo>
                    <a:lnTo>
                      <a:pt x="0" y="64"/>
                    </a:lnTo>
                    <a:lnTo>
                      <a:pt x="5" y="74"/>
                    </a:lnTo>
                    <a:lnTo>
                      <a:pt x="5" y="73"/>
                    </a:lnTo>
                    <a:lnTo>
                      <a:pt x="13"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38" name="Freeform 122"/>
              <p:cNvSpPr>
                <a:spLocks/>
              </p:cNvSpPr>
              <p:nvPr/>
            </p:nvSpPr>
            <p:spPr bwMode="auto">
              <a:xfrm>
                <a:off x="5275" y="1512"/>
                <a:ext cx="44" cy="27"/>
              </a:xfrm>
              <a:custGeom>
                <a:avLst/>
                <a:gdLst>
                  <a:gd name="T0" fmla="*/ 133 w 133"/>
                  <a:gd name="T1" fmla="*/ 13 h 54"/>
                  <a:gd name="T2" fmla="*/ 133 w 133"/>
                  <a:gd name="T3" fmla="*/ 13 h 54"/>
                  <a:gd name="T4" fmla="*/ 115 w 133"/>
                  <a:gd name="T5" fmla="*/ 0 h 54"/>
                  <a:gd name="T6" fmla="*/ 96 w 133"/>
                  <a:gd name="T7" fmla="*/ 0 h 54"/>
                  <a:gd name="T8" fmla="*/ 79 w 133"/>
                  <a:gd name="T9" fmla="*/ 9 h 54"/>
                  <a:gd name="T10" fmla="*/ 64 w 133"/>
                  <a:gd name="T11" fmla="*/ 20 h 54"/>
                  <a:gd name="T12" fmla="*/ 48 w 133"/>
                  <a:gd name="T13" fmla="*/ 33 h 54"/>
                  <a:gd name="T14" fmla="*/ 34 w 133"/>
                  <a:gd name="T15" fmla="*/ 40 h 54"/>
                  <a:gd name="T16" fmla="*/ 21 w 133"/>
                  <a:gd name="T17" fmla="*/ 43 h 54"/>
                  <a:gd name="T18" fmla="*/ 8 w 133"/>
                  <a:gd name="T19" fmla="*/ 38 h 54"/>
                  <a:gd name="T20" fmla="*/ 0 w 133"/>
                  <a:gd name="T21" fmla="*/ 45 h 54"/>
                  <a:gd name="T22" fmla="*/ 21 w 133"/>
                  <a:gd name="T23" fmla="*/ 54 h 54"/>
                  <a:gd name="T24" fmla="*/ 39 w 133"/>
                  <a:gd name="T25" fmla="*/ 52 h 54"/>
                  <a:gd name="T26" fmla="*/ 56 w 133"/>
                  <a:gd name="T27" fmla="*/ 42 h 54"/>
                  <a:gd name="T28" fmla="*/ 72 w 133"/>
                  <a:gd name="T29" fmla="*/ 29 h 54"/>
                  <a:gd name="T30" fmla="*/ 87 w 133"/>
                  <a:gd name="T31" fmla="*/ 18 h 54"/>
                  <a:gd name="T32" fmla="*/ 98 w 133"/>
                  <a:gd name="T33" fmla="*/ 11 h 54"/>
                  <a:gd name="T34" fmla="*/ 110 w 133"/>
                  <a:gd name="T35" fmla="*/ 11 h 54"/>
                  <a:gd name="T36" fmla="*/ 122 w 133"/>
                  <a:gd name="T37" fmla="*/ 20 h 54"/>
                  <a:gd name="T38" fmla="*/ 122 w 133"/>
                  <a:gd name="T39" fmla="*/ 20 h 54"/>
                  <a:gd name="T40" fmla="*/ 133 w 133"/>
                  <a:gd name="T41"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54">
                    <a:moveTo>
                      <a:pt x="133" y="13"/>
                    </a:moveTo>
                    <a:lnTo>
                      <a:pt x="133" y="13"/>
                    </a:lnTo>
                    <a:lnTo>
                      <a:pt x="115" y="0"/>
                    </a:lnTo>
                    <a:lnTo>
                      <a:pt x="96" y="0"/>
                    </a:lnTo>
                    <a:lnTo>
                      <a:pt x="79" y="9"/>
                    </a:lnTo>
                    <a:lnTo>
                      <a:pt x="64" y="20"/>
                    </a:lnTo>
                    <a:lnTo>
                      <a:pt x="48" y="33"/>
                    </a:lnTo>
                    <a:lnTo>
                      <a:pt x="34" y="40"/>
                    </a:lnTo>
                    <a:lnTo>
                      <a:pt x="21" y="43"/>
                    </a:lnTo>
                    <a:lnTo>
                      <a:pt x="8" y="38"/>
                    </a:lnTo>
                    <a:lnTo>
                      <a:pt x="0" y="45"/>
                    </a:lnTo>
                    <a:lnTo>
                      <a:pt x="21" y="54"/>
                    </a:lnTo>
                    <a:lnTo>
                      <a:pt x="39" y="52"/>
                    </a:lnTo>
                    <a:lnTo>
                      <a:pt x="56" y="42"/>
                    </a:lnTo>
                    <a:lnTo>
                      <a:pt x="72" y="29"/>
                    </a:lnTo>
                    <a:lnTo>
                      <a:pt x="87" y="18"/>
                    </a:lnTo>
                    <a:lnTo>
                      <a:pt x="98" y="11"/>
                    </a:lnTo>
                    <a:lnTo>
                      <a:pt x="110" y="11"/>
                    </a:lnTo>
                    <a:lnTo>
                      <a:pt x="122" y="20"/>
                    </a:lnTo>
                    <a:lnTo>
                      <a:pt x="122" y="20"/>
                    </a:lnTo>
                    <a:lnTo>
                      <a:pt x="13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39" name="Freeform 123"/>
              <p:cNvSpPr>
                <a:spLocks/>
              </p:cNvSpPr>
              <p:nvPr/>
            </p:nvSpPr>
            <p:spPr bwMode="auto">
              <a:xfrm>
                <a:off x="5299" y="1519"/>
                <a:ext cx="25" cy="72"/>
              </a:xfrm>
              <a:custGeom>
                <a:avLst/>
                <a:gdLst>
                  <a:gd name="T0" fmla="*/ 3 w 76"/>
                  <a:gd name="T1" fmla="*/ 145 h 145"/>
                  <a:gd name="T2" fmla="*/ 3 w 76"/>
                  <a:gd name="T3" fmla="*/ 145 h 145"/>
                  <a:gd name="T4" fmla="*/ 24 w 76"/>
                  <a:gd name="T5" fmla="*/ 136 h 145"/>
                  <a:gd name="T6" fmla="*/ 41 w 76"/>
                  <a:gd name="T7" fmla="*/ 122 h 145"/>
                  <a:gd name="T8" fmla="*/ 57 w 76"/>
                  <a:gd name="T9" fmla="*/ 105 h 145"/>
                  <a:gd name="T10" fmla="*/ 68 w 76"/>
                  <a:gd name="T11" fmla="*/ 85 h 145"/>
                  <a:gd name="T12" fmla="*/ 75 w 76"/>
                  <a:gd name="T13" fmla="*/ 64 h 145"/>
                  <a:gd name="T14" fmla="*/ 76 w 76"/>
                  <a:gd name="T15" fmla="*/ 42 h 145"/>
                  <a:gd name="T16" fmla="*/ 72 w 76"/>
                  <a:gd name="T17" fmla="*/ 21 h 145"/>
                  <a:gd name="T18" fmla="*/ 61 w 76"/>
                  <a:gd name="T19" fmla="*/ 0 h 145"/>
                  <a:gd name="T20" fmla="*/ 50 w 76"/>
                  <a:gd name="T21" fmla="*/ 7 h 145"/>
                  <a:gd name="T22" fmla="*/ 59 w 76"/>
                  <a:gd name="T23" fmla="*/ 23 h 145"/>
                  <a:gd name="T24" fmla="*/ 63 w 76"/>
                  <a:gd name="T25" fmla="*/ 42 h 145"/>
                  <a:gd name="T26" fmla="*/ 62 w 76"/>
                  <a:gd name="T27" fmla="*/ 64 h 145"/>
                  <a:gd name="T28" fmla="*/ 55 w 76"/>
                  <a:gd name="T29" fmla="*/ 83 h 145"/>
                  <a:gd name="T30" fmla="*/ 46 w 76"/>
                  <a:gd name="T31" fmla="*/ 101 h 145"/>
                  <a:gd name="T32" fmla="*/ 33 w 76"/>
                  <a:gd name="T33" fmla="*/ 115 h 145"/>
                  <a:gd name="T34" fmla="*/ 16 w 76"/>
                  <a:gd name="T35" fmla="*/ 127 h 145"/>
                  <a:gd name="T36" fmla="*/ 0 w 76"/>
                  <a:gd name="T37" fmla="*/ 133 h 145"/>
                  <a:gd name="T38" fmla="*/ 0 w 76"/>
                  <a:gd name="T39" fmla="*/ 133 h 145"/>
                  <a:gd name="T40" fmla="*/ 3 w 76"/>
                  <a:gd name="T41"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45">
                    <a:moveTo>
                      <a:pt x="3" y="145"/>
                    </a:moveTo>
                    <a:lnTo>
                      <a:pt x="3" y="145"/>
                    </a:lnTo>
                    <a:lnTo>
                      <a:pt x="24" y="136"/>
                    </a:lnTo>
                    <a:lnTo>
                      <a:pt x="41" y="122"/>
                    </a:lnTo>
                    <a:lnTo>
                      <a:pt x="57" y="105"/>
                    </a:lnTo>
                    <a:lnTo>
                      <a:pt x="68" y="85"/>
                    </a:lnTo>
                    <a:lnTo>
                      <a:pt x="75" y="64"/>
                    </a:lnTo>
                    <a:lnTo>
                      <a:pt x="76" y="42"/>
                    </a:lnTo>
                    <a:lnTo>
                      <a:pt x="72" y="21"/>
                    </a:lnTo>
                    <a:lnTo>
                      <a:pt x="61" y="0"/>
                    </a:lnTo>
                    <a:lnTo>
                      <a:pt x="50" y="7"/>
                    </a:lnTo>
                    <a:lnTo>
                      <a:pt x="59" y="23"/>
                    </a:lnTo>
                    <a:lnTo>
                      <a:pt x="63" y="42"/>
                    </a:lnTo>
                    <a:lnTo>
                      <a:pt x="62" y="64"/>
                    </a:lnTo>
                    <a:lnTo>
                      <a:pt x="55" y="83"/>
                    </a:lnTo>
                    <a:lnTo>
                      <a:pt x="46" y="101"/>
                    </a:lnTo>
                    <a:lnTo>
                      <a:pt x="33" y="115"/>
                    </a:lnTo>
                    <a:lnTo>
                      <a:pt x="16" y="127"/>
                    </a:lnTo>
                    <a:lnTo>
                      <a:pt x="0" y="133"/>
                    </a:lnTo>
                    <a:lnTo>
                      <a:pt x="0" y="133"/>
                    </a:lnTo>
                    <a:lnTo>
                      <a:pt x="3"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40" name="Freeform 124"/>
              <p:cNvSpPr>
                <a:spLocks/>
              </p:cNvSpPr>
              <p:nvPr/>
            </p:nvSpPr>
            <p:spPr bwMode="auto">
              <a:xfrm>
                <a:off x="5169" y="1586"/>
                <a:ext cx="131" cy="123"/>
              </a:xfrm>
              <a:custGeom>
                <a:avLst/>
                <a:gdLst>
                  <a:gd name="T0" fmla="*/ 5 w 393"/>
                  <a:gd name="T1" fmla="*/ 246 h 246"/>
                  <a:gd name="T2" fmla="*/ 5 w 393"/>
                  <a:gd name="T3" fmla="*/ 246 h 246"/>
                  <a:gd name="T4" fmla="*/ 31 w 393"/>
                  <a:gd name="T5" fmla="*/ 233 h 246"/>
                  <a:gd name="T6" fmla="*/ 55 w 393"/>
                  <a:gd name="T7" fmla="*/ 218 h 246"/>
                  <a:gd name="T8" fmla="*/ 76 w 393"/>
                  <a:gd name="T9" fmla="*/ 203 h 246"/>
                  <a:gd name="T10" fmla="*/ 96 w 393"/>
                  <a:gd name="T11" fmla="*/ 187 h 246"/>
                  <a:gd name="T12" fmla="*/ 116 w 393"/>
                  <a:gd name="T13" fmla="*/ 170 h 246"/>
                  <a:gd name="T14" fmla="*/ 135 w 393"/>
                  <a:gd name="T15" fmla="*/ 153 h 246"/>
                  <a:gd name="T16" fmla="*/ 155 w 393"/>
                  <a:gd name="T17" fmla="*/ 136 h 246"/>
                  <a:gd name="T18" fmla="*/ 175 w 393"/>
                  <a:gd name="T19" fmla="*/ 119 h 246"/>
                  <a:gd name="T20" fmla="*/ 194 w 393"/>
                  <a:gd name="T21" fmla="*/ 104 h 246"/>
                  <a:gd name="T22" fmla="*/ 217 w 393"/>
                  <a:gd name="T23" fmla="*/ 88 h 246"/>
                  <a:gd name="T24" fmla="*/ 240 w 393"/>
                  <a:gd name="T25" fmla="*/ 73 h 246"/>
                  <a:gd name="T26" fmla="*/ 264 w 393"/>
                  <a:gd name="T27" fmla="*/ 58 h 246"/>
                  <a:gd name="T28" fmla="*/ 292 w 393"/>
                  <a:gd name="T29" fmla="*/ 44 h 246"/>
                  <a:gd name="T30" fmla="*/ 323 w 393"/>
                  <a:gd name="T31" fmla="*/ 33 h 246"/>
                  <a:gd name="T32" fmla="*/ 355 w 393"/>
                  <a:gd name="T33" fmla="*/ 22 h 246"/>
                  <a:gd name="T34" fmla="*/ 393 w 393"/>
                  <a:gd name="T35" fmla="*/ 12 h 246"/>
                  <a:gd name="T36" fmla="*/ 390 w 393"/>
                  <a:gd name="T37" fmla="*/ 0 h 246"/>
                  <a:gd name="T38" fmla="*/ 352 w 393"/>
                  <a:gd name="T39" fmla="*/ 11 h 246"/>
                  <a:gd name="T40" fmla="*/ 318 w 393"/>
                  <a:gd name="T41" fmla="*/ 22 h 246"/>
                  <a:gd name="T42" fmla="*/ 286 w 393"/>
                  <a:gd name="T43" fmla="*/ 35 h 246"/>
                  <a:gd name="T44" fmla="*/ 259 w 393"/>
                  <a:gd name="T45" fmla="*/ 49 h 246"/>
                  <a:gd name="T46" fmla="*/ 232 w 393"/>
                  <a:gd name="T47" fmla="*/ 64 h 246"/>
                  <a:gd name="T48" fmla="*/ 209 w 393"/>
                  <a:gd name="T49" fmla="*/ 79 h 246"/>
                  <a:gd name="T50" fmla="*/ 187 w 393"/>
                  <a:gd name="T51" fmla="*/ 95 h 246"/>
                  <a:gd name="T52" fmla="*/ 167 w 393"/>
                  <a:gd name="T53" fmla="*/ 112 h 246"/>
                  <a:gd name="T54" fmla="*/ 147 w 393"/>
                  <a:gd name="T55" fmla="*/ 129 h 246"/>
                  <a:gd name="T56" fmla="*/ 127 w 393"/>
                  <a:gd name="T57" fmla="*/ 146 h 246"/>
                  <a:gd name="T58" fmla="*/ 108 w 393"/>
                  <a:gd name="T59" fmla="*/ 163 h 246"/>
                  <a:gd name="T60" fmla="*/ 88 w 393"/>
                  <a:gd name="T61" fmla="*/ 180 h 246"/>
                  <a:gd name="T62" fmla="*/ 68 w 393"/>
                  <a:gd name="T63" fmla="*/ 194 h 246"/>
                  <a:gd name="T64" fmla="*/ 47 w 393"/>
                  <a:gd name="T65" fmla="*/ 209 h 246"/>
                  <a:gd name="T66" fmla="*/ 24 w 393"/>
                  <a:gd name="T67" fmla="*/ 224 h 246"/>
                  <a:gd name="T68" fmla="*/ 0 w 393"/>
                  <a:gd name="T69" fmla="*/ 237 h 246"/>
                  <a:gd name="T70" fmla="*/ 0 w 393"/>
                  <a:gd name="T71" fmla="*/ 237 h 246"/>
                  <a:gd name="T72" fmla="*/ 5 w 393"/>
                  <a:gd name="T7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3" h="246">
                    <a:moveTo>
                      <a:pt x="5" y="246"/>
                    </a:moveTo>
                    <a:lnTo>
                      <a:pt x="5" y="246"/>
                    </a:lnTo>
                    <a:lnTo>
                      <a:pt x="31" y="233"/>
                    </a:lnTo>
                    <a:lnTo>
                      <a:pt x="55" y="218"/>
                    </a:lnTo>
                    <a:lnTo>
                      <a:pt x="76" y="203"/>
                    </a:lnTo>
                    <a:lnTo>
                      <a:pt x="96" y="187"/>
                    </a:lnTo>
                    <a:lnTo>
                      <a:pt x="116" y="170"/>
                    </a:lnTo>
                    <a:lnTo>
                      <a:pt x="135" y="153"/>
                    </a:lnTo>
                    <a:lnTo>
                      <a:pt x="155" y="136"/>
                    </a:lnTo>
                    <a:lnTo>
                      <a:pt x="175" y="119"/>
                    </a:lnTo>
                    <a:lnTo>
                      <a:pt x="194" y="104"/>
                    </a:lnTo>
                    <a:lnTo>
                      <a:pt x="217" y="88"/>
                    </a:lnTo>
                    <a:lnTo>
                      <a:pt x="240" y="73"/>
                    </a:lnTo>
                    <a:lnTo>
                      <a:pt x="264" y="58"/>
                    </a:lnTo>
                    <a:lnTo>
                      <a:pt x="292" y="44"/>
                    </a:lnTo>
                    <a:lnTo>
                      <a:pt x="323" y="33"/>
                    </a:lnTo>
                    <a:lnTo>
                      <a:pt x="355" y="22"/>
                    </a:lnTo>
                    <a:lnTo>
                      <a:pt x="393" y="12"/>
                    </a:lnTo>
                    <a:lnTo>
                      <a:pt x="390" y="0"/>
                    </a:lnTo>
                    <a:lnTo>
                      <a:pt x="352" y="11"/>
                    </a:lnTo>
                    <a:lnTo>
                      <a:pt x="318" y="22"/>
                    </a:lnTo>
                    <a:lnTo>
                      <a:pt x="286" y="35"/>
                    </a:lnTo>
                    <a:lnTo>
                      <a:pt x="259" y="49"/>
                    </a:lnTo>
                    <a:lnTo>
                      <a:pt x="232" y="64"/>
                    </a:lnTo>
                    <a:lnTo>
                      <a:pt x="209" y="79"/>
                    </a:lnTo>
                    <a:lnTo>
                      <a:pt x="187" y="95"/>
                    </a:lnTo>
                    <a:lnTo>
                      <a:pt x="167" y="112"/>
                    </a:lnTo>
                    <a:lnTo>
                      <a:pt x="147" y="129"/>
                    </a:lnTo>
                    <a:lnTo>
                      <a:pt x="127" y="146"/>
                    </a:lnTo>
                    <a:lnTo>
                      <a:pt x="108" y="163"/>
                    </a:lnTo>
                    <a:lnTo>
                      <a:pt x="88" y="180"/>
                    </a:lnTo>
                    <a:lnTo>
                      <a:pt x="68" y="194"/>
                    </a:lnTo>
                    <a:lnTo>
                      <a:pt x="47" y="209"/>
                    </a:lnTo>
                    <a:lnTo>
                      <a:pt x="24" y="224"/>
                    </a:lnTo>
                    <a:lnTo>
                      <a:pt x="0" y="237"/>
                    </a:lnTo>
                    <a:lnTo>
                      <a:pt x="0" y="237"/>
                    </a:lnTo>
                    <a:lnTo>
                      <a:pt x="5"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41" name="Freeform 125"/>
              <p:cNvSpPr>
                <a:spLocks/>
              </p:cNvSpPr>
              <p:nvPr/>
            </p:nvSpPr>
            <p:spPr bwMode="auto">
              <a:xfrm>
                <a:off x="5081" y="1704"/>
                <a:ext cx="89" cy="72"/>
              </a:xfrm>
              <a:custGeom>
                <a:avLst/>
                <a:gdLst>
                  <a:gd name="T0" fmla="*/ 13 w 269"/>
                  <a:gd name="T1" fmla="*/ 140 h 145"/>
                  <a:gd name="T2" fmla="*/ 9 w 269"/>
                  <a:gd name="T3" fmla="*/ 145 h 145"/>
                  <a:gd name="T4" fmla="*/ 26 w 269"/>
                  <a:gd name="T5" fmla="*/ 137 h 145"/>
                  <a:gd name="T6" fmla="*/ 42 w 269"/>
                  <a:gd name="T7" fmla="*/ 129 h 145"/>
                  <a:gd name="T8" fmla="*/ 59 w 269"/>
                  <a:gd name="T9" fmla="*/ 121 h 145"/>
                  <a:gd name="T10" fmla="*/ 75 w 269"/>
                  <a:gd name="T11" fmla="*/ 113 h 145"/>
                  <a:gd name="T12" fmla="*/ 91 w 269"/>
                  <a:gd name="T13" fmla="*/ 105 h 145"/>
                  <a:gd name="T14" fmla="*/ 108 w 269"/>
                  <a:gd name="T15" fmla="*/ 96 h 145"/>
                  <a:gd name="T16" fmla="*/ 125 w 269"/>
                  <a:gd name="T17" fmla="*/ 87 h 145"/>
                  <a:gd name="T18" fmla="*/ 139 w 269"/>
                  <a:gd name="T19" fmla="*/ 78 h 145"/>
                  <a:gd name="T20" fmla="*/ 155 w 269"/>
                  <a:gd name="T21" fmla="*/ 70 h 145"/>
                  <a:gd name="T22" fmla="*/ 171 w 269"/>
                  <a:gd name="T23" fmla="*/ 61 h 145"/>
                  <a:gd name="T24" fmla="*/ 188 w 269"/>
                  <a:gd name="T25" fmla="*/ 52 h 145"/>
                  <a:gd name="T26" fmla="*/ 204 w 269"/>
                  <a:gd name="T27" fmla="*/ 43 h 145"/>
                  <a:gd name="T28" fmla="*/ 219 w 269"/>
                  <a:gd name="T29" fmla="*/ 35 h 145"/>
                  <a:gd name="T30" fmla="*/ 236 w 269"/>
                  <a:gd name="T31" fmla="*/ 26 h 145"/>
                  <a:gd name="T32" fmla="*/ 252 w 269"/>
                  <a:gd name="T33" fmla="*/ 17 h 145"/>
                  <a:gd name="T34" fmla="*/ 269 w 269"/>
                  <a:gd name="T35" fmla="*/ 9 h 145"/>
                  <a:gd name="T36" fmla="*/ 264 w 269"/>
                  <a:gd name="T37" fmla="*/ 0 h 145"/>
                  <a:gd name="T38" fmla="*/ 247 w 269"/>
                  <a:gd name="T39" fmla="*/ 8 h 145"/>
                  <a:gd name="T40" fmla="*/ 231 w 269"/>
                  <a:gd name="T41" fmla="*/ 17 h 145"/>
                  <a:gd name="T42" fmla="*/ 214 w 269"/>
                  <a:gd name="T43" fmla="*/ 26 h 145"/>
                  <a:gd name="T44" fmla="*/ 198 w 269"/>
                  <a:gd name="T45" fmla="*/ 34 h 145"/>
                  <a:gd name="T46" fmla="*/ 182 w 269"/>
                  <a:gd name="T47" fmla="*/ 43 h 145"/>
                  <a:gd name="T48" fmla="*/ 165 w 269"/>
                  <a:gd name="T49" fmla="*/ 52 h 145"/>
                  <a:gd name="T50" fmla="*/ 150 w 269"/>
                  <a:gd name="T51" fmla="*/ 61 h 145"/>
                  <a:gd name="T52" fmla="*/ 134 w 269"/>
                  <a:gd name="T53" fmla="*/ 69 h 145"/>
                  <a:gd name="T54" fmla="*/ 117 w 269"/>
                  <a:gd name="T55" fmla="*/ 78 h 145"/>
                  <a:gd name="T56" fmla="*/ 102 w 269"/>
                  <a:gd name="T57" fmla="*/ 87 h 145"/>
                  <a:gd name="T58" fmla="*/ 85 w 269"/>
                  <a:gd name="T59" fmla="*/ 96 h 145"/>
                  <a:gd name="T60" fmla="*/ 69 w 269"/>
                  <a:gd name="T61" fmla="*/ 104 h 145"/>
                  <a:gd name="T62" fmla="*/ 54 w 269"/>
                  <a:gd name="T63" fmla="*/ 112 h 145"/>
                  <a:gd name="T64" fmla="*/ 37 w 269"/>
                  <a:gd name="T65" fmla="*/ 120 h 145"/>
                  <a:gd name="T66" fmla="*/ 21 w 269"/>
                  <a:gd name="T67" fmla="*/ 128 h 145"/>
                  <a:gd name="T68" fmla="*/ 4 w 269"/>
                  <a:gd name="T69" fmla="*/ 136 h 145"/>
                  <a:gd name="T70" fmla="*/ 0 w 269"/>
                  <a:gd name="T71" fmla="*/ 140 h 145"/>
                  <a:gd name="T72" fmla="*/ 4 w 269"/>
                  <a:gd name="T73" fmla="*/ 136 h 145"/>
                  <a:gd name="T74" fmla="*/ 0 w 269"/>
                  <a:gd name="T75" fmla="*/ 137 h 145"/>
                  <a:gd name="T76" fmla="*/ 0 w 269"/>
                  <a:gd name="T77" fmla="*/ 140 h 145"/>
                  <a:gd name="T78" fmla="*/ 13 w 269"/>
                  <a:gd name="T79" fmla="*/ 14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145">
                    <a:moveTo>
                      <a:pt x="13" y="140"/>
                    </a:moveTo>
                    <a:lnTo>
                      <a:pt x="9" y="145"/>
                    </a:lnTo>
                    <a:lnTo>
                      <a:pt x="26" y="137"/>
                    </a:lnTo>
                    <a:lnTo>
                      <a:pt x="42" y="129"/>
                    </a:lnTo>
                    <a:lnTo>
                      <a:pt x="59" y="121"/>
                    </a:lnTo>
                    <a:lnTo>
                      <a:pt x="75" y="113"/>
                    </a:lnTo>
                    <a:lnTo>
                      <a:pt x="91" y="105"/>
                    </a:lnTo>
                    <a:lnTo>
                      <a:pt x="108" y="96"/>
                    </a:lnTo>
                    <a:lnTo>
                      <a:pt x="125" y="87"/>
                    </a:lnTo>
                    <a:lnTo>
                      <a:pt x="139" y="78"/>
                    </a:lnTo>
                    <a:lnTo>
                      <a:pt x="155" y="70"/>
                    </a:lnTo>
                    <a:lnTo>
                      <a:pt x="171" y="61"/>
                    </a:lnTo>
                    <a:lnTo>
                      <a:pt x="188" y="52"/>
                    </a:lnTo>
                    <a:lnTo>
                      <a:pt x="204" y="43"/>
                    </a:lnTo>
                    <a:lnTo>
                      <a:pt x="219" y="35"/>
                    </a:lnTo>
                    <a:lnTo>
                      <a:pt x="236" y="26"/>
                    </a:lnTo>
                    <a:lnTo>
                      <a:pt x="252" y="17"/>
                    </a:lnTo>
                    <a:lnTo>
                      <a:pt x="269" y="9"/>
                    </a:lnTo>
                    <a:lnTo>
                      <a:pt x="264" y="0"/>
                    </a:lnTo>
                    <a:lnTo>
                      <a:pt x="247" y="8"/>
                    </a:lnTo>
                    <a:lnTo>
                      <a:pt x="231" y="17"/>
                    </a:lnTo>
                    <a:lnTo>
                      <a:pt x="214" y="26"/>
                    </a:lnTo>
                    <a:lnTo>
                      <a:pt x="198" y="34"/>
                    </a:lnTo>
                    <a:lnTo>
                      <a:pt x="182" y="43"/>
                    </a:lnTo>
                    <a:lnTo>
                      <a:pt x="165" y="52"/>
                    </a:lnTo>
                    <a:lnTo>
                      <a:pt x="150" y="61"/>
                    </a:lnTo>
                    <a:lnTo>
                      <a:pt x="134" y="69"/>
                    </a:lnTo>
                    <a:lnTo>
                      <a:pt x="117" y="78"/>
                    </a:lnTo>
                    <a:lnTo>
                      <a:pt x="102" y="87"/>
                    </a:lnTo>
                    <a:lnTo>
                      <a:pt x="85" y="96"/>
                    </a:lnTo>
                    <a:lnTo>
                      <a:pt x="69" y="104"/>
                    </a:lnTo>
                    <a:lnTo>
                      <a:pt x="54" y="112"/>
                    </a:lnTo>
                    <a:lnTo>
                      <a:pt x="37" y="120"/>
                    </a:lnTo>
                    <a:lnTo>
                      <a:pt x="21" y="128"/>
                    </a:lnTo>
                    <a:lnTo>
                      <a:pt x="4" y="136"/>
                    </a:lnTo>
                    <a:lnTo>
                      <a:pt x="0" y="140"/>
                    </a:lnTo>
                    <a:lnTo>
                      <a:pt x="4" y="136"/>
                    </a:lnTo>
                    <a:lnTo>
                      <a:pt x="0" y="137"/>
                    </a:lnTo>
                    <a:lnTo>
                      <a:pt x="0" y="140"/>
                    </a:lnTo>
                    <a:lnTo>
                      <a:pt x="13"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42" name="Freeform 126"/>
              <p:cNvSpPr>
                <a:spLocks/>
              </p:cNvSpPr>
              <p:nvPr/>
            </p:nvSpPr>
            <p:spPr bwMode="auto">
              <a:xfrm>
                <a:off x="5067" y="1774"/>
                <a:ext cx="18" cy="192"/>
              </a:xfrm>
              <a:custGeom>
                <a:avLst/>
                <a:gdLst>
                  <a:gd name="T0" fmla="*/ 14 w 53"/>
                  <a:gd name="T1" fmla="*/ 382 h 385"/>
                  <a:gd name="T2" fmla="*/ 14 w 53"/>
                  <a:gd name="T3" fmla="*/ 383 h 385"/>
                  <a:gd name="T4" fmla="*/ 21 w 53"/>
                  <a:gd name="T5" fmla="*/ 337 h 385"/>
                  <a:gd name="T6" fmla="*/ 28 w 53"/>
                  <a:gd name="T7" fmla="*/ 291 h 385"/>
                  <a:gd name="T8" fmla="*/ 33 w 53"/>
                  <a:gd name="T9" fmla="*/ 246 h 385"/>
                  <a:gd name="T10" fmla="*/ 39 w 53"/>
                  <a:gd name="T11" fmla="*/ 200 h 385"/>
                  <a:gd name="T12" fmla="*/ 42 w 53"/>
                  <a:gd name="T13" fmla="*/ 153 h 385"/>
                  <a:gd name="T14" fmla="*/ 46 w 53"/>
                  <a:gd name="T15" fmla="*/ 105 h 385"/>
                  <a:gd name="T16" fmla="*/ 50 w 53"/>
                  <a:gd name="T17" fmla="*/ 54 h 385"/>
                  <a:gd name="T18" fmla="*/ 53 w 53"/>
                  <a:gd name="T19" fmla="*/ 0 h 385"/>
                  <a:gd name="T20" fmla="*/ 40 w 53"/>
                  <a:gd name="T21" fmla="*/ 0 h 385"/>
                  <a:gd name="T22" fmla="*/ 37 w 53"/>
                  <a:gd name="T23" fmla="*/ 54 h 385"/>
                  <a:gd name="T24" fmla="*/ 33 w 53"/>
                  <a:gd name="T25" fmla="*/ 105 h 385"/>
                  <a:gd name="T26" fmla="*/ 29 w 53"/>
                  <a:gd name="T27" fmla="*/ 153 h 385"/>
                  <a:gd name="T28" fmla="*/ 25 w 53"/>
                  <a:gd name="T29" fmla="*/ 200 h 385"/>
                  <a:gd name="T30" fmla="*/ 20 w 53"/>
                  <a:gd name="T31" fmla="*/ 246 h 385"/>
                  <a:gd name="T32" fmla="*/ 15 w 53"/>
                  <a:gd name="T33" fmla="*/ 291 h 385"/>
                  <a:gd name="T34" fmla="*/ 8 w 53"/>
                  <a:gd name="T35" fmla="*/ 337 h 385"/>
                  <a:gd name="T36" fmla="*/ 0 w 53"/>
                  <a:gd name="T37" fmla="*/ 383 h 385"/>
                  <a:gd name="T38" fmla="*/ 0 w 53"/>
                  <a:gd name="T39" fmla="*/ 385 h 385"/>
                  <a:gd name="T40" fmla="*/ 0 w 53"/>
                  <a:gd name="T41" fmla="*/ 383 h 385"/>
                  <a:gd name="T42" fmla="*/ 0 w 53"/>
                  <a:gd name="T43" fmla="*/ 383 h 385"/>
                  <a:gd name="T44" fmla="*/ 0 w 53"/>
                  <a:gd name="T45" fmla="*/ 385 h 385"/>
                  <a:gd name="T46" fmla="*/ 14 w 53"/>
                  <a:gd name="T47" fmla="*/ 38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385">
                    <a:moveTo>
                      <a:pt x="14" y="382"/>
                    </a:moveTo>
                    <a:lnTo>
                      <a:pt x="14" y="383"/>
                    </a:lnTo>
                    <a:lnTo>
                      <a:pt x="21" y="337"/>
                    </a:lnTo>
                    <a:lnTo>
                      <a:pt x="28" y="291"/>
                    </a:lnTo>
                    <a:lnTo>
                      <a:pt x="33" y="246"/>
                    </a:lnTo>
                    <a:lnTo>
                      <a:pt x="39" y="200"/>
                    </a:lnTo>
                    <a:lnTo>
                      <a:pt x="42" y="153"/>
                    </a:lnTo>
                    <a:lnTo>
                      <a:pt x="46" y="105"/>
                    </a:lnTo>
                    <a:lnTo>
                      <a:pt x="50" y="54"/>
                    </a:lnTo>
                    <a:lnTo>
                      <a:pt x="53" y="0"/>
                    </a:lnTo>
                    <a:lnTo>
                      <a:pt x="40" y="0"/>
                    </a:lnTo>
                    <a:lnTo>
                      <a:pt x="37" y="54"/>
                    </a:lnTo>
                    <a:lnTo>
                      <a:pt x="33" y="105"/>
                    </a:lnTo>
                    <a:lnTo>
                      <a:pt x="29" y="153"/>
                    </a:lnTo>
                    <a:lnTo>
                      <a:pt x="25" y="200"/>
                    </a:lnTo>
                    <a:lnTo>
                      <a:pt x="20" y="246"/>
                    </a:lnTo>
                    <a:lnTo>
                      <a:pt x="15" y="291"/>
                    </a:lnTo>
                    <a:lnTo>
                      <a:pt x="8" y="337"/>
                    </a:lnTo>
                    <a:lnTo>
                      <a:pt x="0" y="383"/>
                    </a:lnTo>
                    <a:lnTo>
                      <a:pt x="0" y="385"/>
                    </a:lnTo>
                    <a:lnTo>
                      <a:pt x="0" y="383"/>
                    </a:lnTo>
                    <a:lnTo>
                      <a:pt x="0" y="383"/>
                    </a:lnTo>
                    <a:lnTo>
                      <a:pt x="0" y="385"/>
                    </a:lnTo>
                    <a:lnTo>
                      <a:pt x="14" y="3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43" name="Freeform 127"/>
              <p:cNvSpPr>
                <a:spLocks/>
              </p:cNvSpPr>
              <p:nvPr/>
            </p:nvSpPr>
            <p:spPr bwMode="auto">
              <a:xfrm>
                <a:off x="5067" y="1965"/>
                <a:ext cx="19" cy="107"/>
              </a:xfrm>
              <a:custGeom>
                <a:avLst/>
                <a:gdLst>
                  <a:gd name="T0" fmla="*/ 49 w 57"/>
                  <a:gd name="T1" fmla="*/ 213 h 213"/>
                  <a:gd name="T2" fmla="*/ 56 w 57"/>
                  <a:gd name="T3" fmla="*/ 208 h 213"/>
                  <a:gd name="T4" fmla="*/ 50 w 57"/>
                  <a:gd name="T5" fmla="*/ 182 h 213"/>
                  <a:gd name="T6" fmla="*/ 45 w 57"/>
                  <a:gd name="T7" fmla="*/ 154 h 213"/>
                  <a:gd name="T8" fmla="*/ 39 w 57"/>
                  <a:gd name="T9" fmla="*/ 128 h 213"/>
                  <a:gd name="T10" fmla="*/ 33 w 57"/>
                  <a:gd name="T11" fmla="*/ 100 h 213"/>
                  <a:gd name="T12" fmla="*/ 28 w 57"/>
                  <a:gd name="T13" fmla="*/ 72 h 213"/>
                  <a:gd name="T14" fmla="*/ 23 w 57"/>
                  <a:gd name="T15" fmla="*/ 48 h 213"/>
                  <a:gd name="T16" fmla="*/ 19 w 57"/>
                  <a:gd name="T17" fmla="*/ 23 h 213"/>
                  <a:gd name="T18" fmla="*/ 14 w 57"/>
                  <a:gd name="T19" fmla="*/ 0 h 213"/>
                  <a:gd name="T20" fmla="*/ 0 w 57"/>
                  <a:gd name="T21" fmla="*/ 3 h 213"/>
                  <a:gd name="T22" fmla="*/ 6 w 57"/>
                  <a:gd name="T23" fmla="*/ 23 h 213"/>
                  <a:gd name="T24" fmla="*/ 10 w 57"/>
                  <a:gd name="T25" fmla="*/ 48 h 213"/>
                  <a:gd name="T26" fmla="*/ 15 w 57"/>
                  <a:gd name="T27" fmla="*/ 72 h 213"/>
                  <a:gd name="T28" fmla="*/ 20 w 57"/>
                  <a:gd name="T29" fmla="*/ 100 h 213"/>
                  <a:gd name="T30" fmla="*/ 25 w 57"/>
                  <a:gd name="T31" fmla="*/ 128 h 213"/>
                  <a:gd name="T32" fmla="*/ 32 w 57"/>
                  <a:gd name="T33" fmla="*/ 156 h 213"/>
                  <a:gd name="T34" fmla="*/ 37 w 57"/>
                  <a:gd name="T35" fmla="*/ 182 h 213"/>
                  <a:gd name="T36" fmla="*/ 42 w 57"/>
                  <a:gd name="T37" fmla="*/ 208 h 213"/>
                  <a:gd name="T38" fmla="*/ 49 w 57"/>
                  <a:gd name="T39" fmla="*/ 202 h 213"/>
                  <a:gd name="T40" fmla="*/ 49 w 57"/>
                  <a:gd name="T41" fmla="*/ 213 h 213"/>
                  <a:gd name="T42" fmla="*/ 57 w 57"/>
                  <a:gd name="T43" fmla="*/ 212 h 213"/>
                  <a:gd name="T44" fmla="*/ 56 w 57"/>
                  <a:gd name="T45" fmla="*/ 208 h 213"/>
                  <a:gd name="T46" fmla="*/ 49 w 57"/>
                  <a:gd name="T4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213">
                    <a:moveTo>
                      <a:pt x="49" y="213"/>
                    </a:moveTo>
                    <a:lnTo>
                      <a:pt x="56" y="208"/>
                    </a:lnTo>
                    <a:lnTo>
                      <a:pt x="50" y="182"/>
                    </a:lnTo>
                    <a:lnTo>
                      <a:pt x="45" y="154"/>
                    </a:lnTo>
                    <a:lnTo>
                      <a:pt x="39" y="128"/>
                    </a:lnTo>
                    <a:lnTo>
                      <a:pt x="33" y="100"/>
                    </a:lnTo>
                    <a:lnTo>
                      <a:pt x="28" y="72"/>
                    </a:lnTo>
                    <a:lnTo>
                      <a:pt x="23" y="48"/>
                    </a:lnTo>
                    <a:lnTo>
                      <a:pt x="19" y="23"/>
                    </a:lnTo>
                    <a:lnTo>
                      <a:pt x="14" y="0"/>
                    </a:lnTo>
                    <a:lnTo>
                      <a:pt x="0" y="3"/>
                    </a:lnTo>
                    <a:lnTo>
                      <a:pt x="6" y="23"/>
                    </a:lnTo>
                    <a:lnTo>
                      <a:pt x="10" y="48"/>
                    </a:lnTo>
                    <a:lnTo>
                      <a:pt x="15" y="72"/>
                    </a:lnTo>
                    <a:lnTo>
                      <a:pt x="20" y="100"/>
                    </a:lnTo>
                    <a:lnTo>
                      <a:pt x="25" y="128"/>
                    </a:lnTo>
                    <a:lnTo>
                      <a:pt x="32" y="156"/>
                    </a:lnTo>
                    <a:lnTo>
                      <a:pt x="37" y="182"/>
                    </a:lnTo>
                    <a:lnTo>
                      <a:pt x="42" y="208"/>
                    </a:lnTo>
                    <a:lnTo>
                      <a:pt x="49" y="202"/>
                    </a:lnTo>
                    <a:lnTo>
                      <a:pt x="49" y="213"/>
                    </a:lnTo>
                    <a:lnTo>
                      <a:pt x="57" y="212"/>
                    </a:lnTo>
                    <a:lnTo>
                      <a:pt x="56" y="208"/>
                    </a:lnTo>
                    <a:lnTo>
                      <a:pt x="49"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44" name="Freeform 128"/>
              <p:cNvSpPr>
                <a:spLocks/>
              </p:cNvSpPr>
              <p:nvPr/>
            </p:nvSpPr>
            <p:spPr bwMode="auto">
              <a:xfrm>
                <a:off x="4949" y="2066"/>
                <a:ext cx="135" cy="33"/>
              </a:xfrm>
              <a:custGeom>
                <a:avLst/>
                <a:gdLst>
                  <a:gd name="T0" fmla="*/ 0 w 403"/>
                  <a:gd name="T1" fmla="*/ 60 h 67"/>
                  <a:gd name="T2" fmla="*/ 6 w 403"/>
                  <a:gd name="T3" fmla="*/ 66 h 67"/>
                  <a:gd name="T4" fmla="*/ 403 w 403"/>
                  <a:gd name="T5" fmla="*/ 11 h 67"/>
                  <a:gd name="T6" fmla="*/ 403 w 403"/>
                  <a:gd name="T7" fmla="*/ 0 h 67"/>
                  <a:gd name="T8" fmla="*/ 6 w 403"/>
                  <a:gd name="T9" fmla="*/ 54 h 67"/>
                  <a:gd name="T10" fmla="*/ 13 w 403"/>
                  <a:gd name="T11" fmla="*/ 60 h 67"/>
                  <a:gd name="T12" fmla="*/ 0 w 403"/>
                  <a:gd name="T13" fmla="*/ 60 h 67"/>
                  <a:gd name="T14" fmla="*/ 0 w 403"/>
                  <a:gd name="T15" fmla="*/ 67 h 67"/>
                  <a:gd name="T16" fmla="*/ 6 w 403"/>
                  <a:gd name="T17" fmla="*/ 66 h 67"/>
                  <a:gd name="T18" fmla="*/ 0 w 403"/>
                  <a:gd name="T19"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67">
                    <a:moveTo>
                      <a:pt x="0" y="60"/>
                    </a:moveTo>
                    <a:lnTo>
                      <a:pt x="6" y="66"/>
                    </a:lnTo>
                    <a:lnTo>
                      <a:pt x="403" y="11"/>
                    </a:lnTo>
                    <a:lnTo>
                      <a:pt x="403" y="0"/>
                    </a:lnTo>
                    <a:lnTo>
                      <a:pt x="6" y="54"/>
                    </a:lnTo>
                    <a:lnTo>
                      <a:pt x="13" y="60"/>
                    </a:lnTo>
                    <a:lnTo>
                      <a:pt x="0" y="60"/>
                    </a:lnTo>
                    <a:lnTo>
                      <a:pt x="0" y="67"/>
                    </a:lnTo>
                    <a:lnTo>
                      <a:pt x="6" y="66"/>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45" name="Freeform 129"/>
              <p:cNvSpPr>
                <a:spLocks/>
              </p:cNvSpPr>
              <p:nvPr/>
            </p:nvSpPr>
            <p:spPr bwMode="auto">
              <a:xfrm>
                <a:off x="5020" y="1742"/>
                <a:ext cx="30" cy="119"/>
              </a:xfrm>
              <a:custGeom>
                <a:avLst/>
                <a:gdLst>
                  <a:gd name="T0" fmla="*/ 13 w 90"/>
                  <a:gd name="T1" fmla="*/ 237 h 237"/>
                  <a:gd name="T2" fmla="*/ 25 w 90"/>
                  <a:gd name="T3" fmla="*/ 209 h 237"/>
                  <a:gd name="T4" fmla="*/ 34 w 90"/>
                  <a:gd name="T5" fmla="*/ 179 h 237"/>
                  <a:gd name="T6" fmla="*/ 40 w 90"/>
                  <a:gd name="T7" fmla="*/ 149 h 237"/>
                  <a:gd name="T8" fmla="*/ 48 w 90"/>
                  <a:gd name="T9" fmla="*/ 119 h 237"/>
                  <a:gd name="T10" fmla="*/ 56 w 90"/>
                  <a:gd name="T11" fmla="*/ 89 h 237"/>
                  <a:gd name="T12" fmla="*/ 65 w 90"/>
                  <a:gd name="T13" fmla="*/ 60 h 237"/>
                  <a:gd name="T14" fmla="*/ 77 w 90"/>
                  <a:gd name="T15" fmla="*/ 33 h 237"/>
                  <a:gd name="T16" fmla="*/ 90 w 90"/>
                  <a:gd name="T17" fmla="*/ 4 h 237"/>
                  <a:gd name="T18" fmla="*/ 80 w 90"/>
                  <a:gd name="T19" fmla="*/ 0 h 237"/>
                  <a:gd name="T20" fmla="*/ 64 w 90"/>
                  <a:gd name="T21" fmla="*/ 28 h 237"/>
                  <a:gd name="T22" fmla="*/ 52 w 90"/>
                  <a:gd name="T23" fmla="*/ 57 h 237"/>
                  <a:gd name="T24" fmla="*/ 43 w 90"/>
                  <a:gd name="T25" fmla="*/ 87 h 237"/>
                  <a:gd name="T26" fmla="*/ 35 w 90"/>
                  <a:gd name="T27" fmla="*/ 117 h 237"/>
                  <a:gd name="T28" fmla="*/ 27 w 90"/>
                  <a:gd name="T29" fmla="*/ 147 h 237"/>
                  <a:gd name="T30" fmla="*/ 21 w 90"/>
                  <a:gd name="T31" fmla="*/ 177 h 237"/>
                  <a:gd name="T32" fmla="*/ 11 w 90"/>
                  <a:gd name="T33" fmla="*/ 206 h 237"/>
                  <a:gd name="T34" fmla="*/ 0 w 90"/>
                  <a:gd name="T35" fmla="*/ 234 h 237"/>
                  <a:gd name="T36" fmla="*/ 13 w 90"/>
                  <a:gd name="T3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237">
                    <a:moveTo>
                      <a:pt x="13" y="237"/>
                    </a:moveTo>
                    <a:lnTo>
                      <a:pt x="25" y="209"/>
                    </a:lnTo>
                    <a:lnTo>
                      <a:pt x="34" y="179"/>
                    </a:lnTo>
                    <a:lnTo>
                      <a:pt x="40" y="149"/>
                    </a:lnTo>
                    <a:lnTo>
                      <a:pt x="48" y="119"/>
                    </a:lnTo>
                    <a:lnTo>
                      <a:pt x="56" y="89"/>
                    </a:lnTo>
                    <a:lnTo>
                      <a:pt x="65" y="60"/>
                    </a:lnTo>
                    <a:lnTo>
                      <a:pt x="77" y="33"/>
                    </a:lnTo>
                    <a:lnTo>
                      <a:pt x="90" y="4"/>
                    </a:lnTo>
                    <a:lnTo>
                      <a:pt x="80" y="0"/>
                    </a:lnTo>
                    <a:lnTo>
                      <a:pt x="64" y="28"/>
                    </a:lnTo>
                    <a:lnTo>
                      <a:pt x="52" y="57"/>
                    </a:lnTo>
                    <a:lnTo>
                      <a:pt x="43" y="87"/>
                    </a:lnTo>
                    <a:lnTo>
                      <a:pt x="35" y="117"/>
                    </a:lnTo>
                    <a:lnTo>
                      <a:pt x="27" y="147"/>
                    </a:lnTo>
                    <a:lnTo>
                      <a:pt x="21" y="177"/>
                    </a:lnTo>
                    <a:lnTo>
                      <a:pt x="11" y="206"/>
                    </a:lnTo>
                    <a:lnTo>
                      <a:pt x="0" y="234"/>
                    </a:lnTo>
                    <a:lnTo>
                      <a:pt x="13"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46" name="Freeform 130"/>
              <p:cNvSpPr>
                <a:spLocks/>
              </p:cNvSpPr>
              <p:nvPr/>
            </p:nvSpPr>
            <p:spPr bwMode="auto">
              <a:xfrm>
                <a:off x="5003" y="1983"/>
                <a:ext cx="7" cy="5"/>
              </a:xfrm>
              <a:custGeom>
                <a:avLst/>
                <a:gdLst>
                  <a:gd name="T0" fmla="*/ 0 w 20"/>
                  <a:gd name="T1" fmla="*/ 0 h 12"/>
                  <a:gd name="T2" fmla="*/ 0 w 20"/>
                  <a:gd name="T3" fmla="*/ 12 h 12"/>
                  <a:gd name="T4" fmla="*/ 6 w 20"/>
                  <a:gd name="T5" fmla="*/ 12 h 12"/>
                  <a:gd name="T6" fmla="*/ 11 w 20"/>
                  <a:gd name="T7" fmla="*/ 12 h 12"/>
                  <a:gd name="T8" fmla="*/ 15 w 20"/>
                  <a:gd name="T9" fmla="*/ 12 h 12"/>
                  <a:gd name="T10" fmla="*/ 20 w 20"/>
                  <a:gd name="T11" fmla="*/ 12 h 12"/>
                  <a:gd name="T12" fmla="*/ 20 w 20"/>
                  <a:gd name="T13" fmla="*/ 0 h 12"/>
                  <a:gd name="T14" fmla="*/ 15 w 20"/>
                  <a:gd name="T15" fmla="*/ 0 h 12"/>
                  <a:gd name="T16" fmla="*/ 11 w 20"/>
                  <a:gd name="T17" fmla="*/ 0 h 12"/>
                  <a:gd name="T18" fmla="*/ 6 w 20"/>
                  <a:gd name="T19" fmla="*/ 0 h 12"/>
                  <a:gd name="T20" fmla="*/ 0 w 20"/>
                  <a:gd name="T21" fmla="*/ 0 h 12"/>
                  <a:gd name="T22" fmla="*/ 0 w 20"/>
                  <a:gd name="T23" fmla="*/ 12 h 12"/>
                  <a:gd name="T24" fmla="*/ 0 w 2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2">
                    <a:moveTo>
                      <a:pt x="0" y="0"/>
                    </a:moveTo>
                    <a:lnTo>
                      <a:pt x="0" y="12"/>
                    </a:lnTo>
                    <a:lnTo>
                      <a:pt x="6" y="12"/>
                    </a:lnTo>
                    <a:lnTo>
                      <a:pt x="11" y="12"/>
                    </a:lnTo>
                    <a:lnTo>
                      <a:pt x="15" y="12"/>
                    </a:lnTo>
                    <a:lnTo>
                      <a:pt x="20" y="12"/>
                    </a:lnTo>
                    <a:lnTo>
                      <a:pt x="20" y="0"/>
                    </a:lnTo>
                    <a:lnTo>
                      <a:pt x="15" y="0"/>
                    </a:lnTo>
                    <a:lnTo>
                      <a:pt x="11" y="0"/>
                    </a:lnTo>
                    <a:lnTo>
                      <a:pt x="6" y="0"/>
                    </a:lnTo>
                    <a:lnTo>
                      <a:pt x="0" y="0"/>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47" name="Freeform 131"/>
              <p:cNvSpPr>
                <a:spLocks/>
              </p:cNvSpPr>
              <p:nvPr/>
            </p:nvSpPr>
            <p:spPr bwMode="auto">
              <a:xfrm>
                <a:off x="5003" y="1933"/>
                <a:ext cx="47" cy="55"/>
              </a:xfrm>
              <a:custGeom>
                <a:avLst/>
                <a:gdLst>
                  <a:gd name="T0" fmla="*/ 134 w 140"/>
                  <a:gd name="T1" fmla="*/ 0 h 111"/>
                  <a:gd name="T2" fmla="*/ 115 w 140"/>
                  <a:gd name="T3" fmla="*/ 14 h 111"/>
                  <a:gd name="T4" fmla="*/ 100 w 140"/>
                  <a:gd name="T5" fmla="*/ 29 h 111"/>
                  <a:gd name="T6" fmla="*/ 87 w 140"/>
                  <a:gd name="T7" fmla="*/ 47 h 111"/>
                  <a:gd name="T8" fmla="*/ 75 w 140"/>
                  <a:gd name="T9" fmla="*/ 65 h 111"/>
                  <a:gd name="T10" fmla="*/ 62 w 140"/>
                  <a:gd name="T11" fmla="*/ 80 h 111"/>
                  <a:gd name="T12" fmla="*/ 48 w 140"/>
                  <a:gd name="T13" fmla="*/ 91 h 111"/>
                  <a:gd name="T14" fmla="*/ 28 w 140"/>
                  <a:gd name="T15" fmla="*/ 98 h 111"/>
                  <a:gd name="T16" fmla="*/ 0 w 140"/>
                  <a:gd name="T17" fmla="*/ 99 h 111"/>
                  <a:gd name="T18" fmla="*/ 0 w 140"/>
                  <a:gd name="T19" fmla="*/ 111 h 111"/>
                  <a:gd name="T20" fmla="*/ 31 w 140"/>
                  <a:gd name="T21" fmla="*/ 109 h 111"/>
                  <a:gd name="T22" fmla="*/ 53 w 140"/>
                  <a:gd name="T23" fmla="*/ 100 h 111"/>
                  <a:gd name="T24" fmla="*/ 73 w 140"/>
                  <a:gd name="T25" fmla="*/ 87 h 111"/>
                  <a:gd name="T26" fmla="*/ 86 w 140"/>
                  <a:gd name="T27" fmla="*/ 70 h 111"/>
                  <a:gd name="T28" fmla="*/ 98 w 140"/>
                  <a:gd name="T29" fmla="*/ 52 h 111"/>
                  <a:gd name="T30" fmla="*/ 111 w 140"/>
                  <a:gd name="T31" fmla="*/ 36 h 111"/>
                  <a:gd name="T32" fmla="*/ 123 w 140"/>
                  <a:gd name="T33" fmla="*/ 20 h 111"/>
                  <a:gd name="T34" fmla="*/ 140 w 140"/>
                  <a:gd name="T35" fmla="*/ 9 h 111"/>
                  <a:gd name="T36" fmla="*/ 134 w 140"/>
                  <a:gd name="T3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11">
                    <a:moveTo>
                      <a:pt x="134" y="0"/>
                    </a:moveTo>
                    <a:lnTo>
                      <a:pt x="115" y="14"/>
                    </a:lnTo>
                    <a:lnTo>
                      <a:pt x="100" y="29"/>
                    </a:lnTo>
                    <a:lnTo>
                      <a:pt x="87" y="47"/>
                    </a:lnTo>
                    <a:lnTo>
                      <a:pt x="75" y="65"/>
                    </a:lnTo>
                    <a:lnTo>
                      <a:pt x="62" y="80"/>
                    </a:lnTo>
                    <a:lnTo>
                      <a:pt x="48" y="91"/>
                    </a:lnTo>
                    <a:lnTo>
                      <a:pt x="28" y="98"/>
                    </a:lnTo>
                    <a:lnTo>
                      <a:pt x="0" y="99"/>
                    </a:lnTo>
                    <a:lnTo>
                      <a:pt x="0" y="111"/>
                    </a:lnTo>
                    <a:lnTo>
                      <a:pt x="31" y="109"/>
                    </a:lnTo>
                    <a:lnTo>
                      <a:pt x="53" y="100"/>
                    </a:lnTo>
                    <a:lnTo>
                      <a:pt x="73" y="87"/>
                    </a:lnTo>
                    <a:lnTo>
                      <a:pt x="86" y="70"/>
                    </a:lnTo>
                    <a:lnTo>
                      <a:pt x="98" y="52"/>
                    </a:lnTo>
                    <a:lnTo>
                      <a:pt x="111" y="36"/>
                    </a:lnTo>
                    <a:lnTo>
                      <a:pt x="123" y="20"/>
                    </a:lnTo>
                    <a:lnTo>
                      <a:pt x="140" y="9"/>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48" name="Freeform 132"/>
              <p:cNvSpPr>
                <a:spLocks/>
              </p:cNvSpPr>
              <p:nvPr/>
            </p:nvSpPr>
            <p:spPr bwMode="auto">
              <a:xfrm>
                <a:off x="5021" y="1985"/>
                <a:ext cx="30" cy="26"/>
              </a:xfrm>
              <a:custGeom>
                <a:avLst/>
                <a:gdLst>
                  <a:gd name="T0" fmla="*/ 77 w 91"/>
                  <a:gd name="T1" fmla="*/ 0 h 52"/>
                  <a:gd name="T2" fmla="*/ 76 w 91"/>
                  <a:gd name="T3" fmla="*/ 15 h 52"/>
                  <a:gd name="T4" fmla="*/ 71 w 91"/>
                  <a:gd name="T5" fmla="*/ 22 h 52"/>
                  <a:gd name="T6" fmla="*/ 64 w 91"/>
                  <a:gd name="T7" fmla="*/ 26 h 52"/>
                  <a:gd name="T8" fmla="*/ 52 w 91"/>
                  <a:gd name="T9" fmla="*/ 28 h 52"/>
                  <a:gd name="T10" fmla="*/ 38 w 91"/>
                  <a:gd name="T11" fmla="*/ 29 h 52"/>
                  <a:gd name="T12" fmla="*/ 24 w 91"/>
                  <a:gd name="T13" fmla="*/ 31 h 52"/>
                  <a:gd name="T14" fmla="*/ 9 w 91"/>
                  <a:gd name="T15" fmla="*/ 37 h 52"/>
                  <a:gd name="T16" fmla="*/ 0 w 91"/>
                  <a:gd name="T17" fmla="*/ 47 h 52"/>
                  <a:gd name="T18" fmla="*/ 10 w 91"/>
                  <a:gd name="T19" fmla="*/ 52 h 52"/>
                  <a:gd name="T20" fmla="*/ 17 w 91"/>
                  <a:gd name="T21" fmla="*/ 46 h 52"/>
                  <a:gd name="T22" fmla="*/ 26 w 91"/>
                  <a:gd name="T23" fmla="*/ 43 h 52"/>
                  <a:gd name="T24" fmla="*/ 38 w 91"/>
                  <a:gd name="T25" fmla="*/ 41 h 52"/>
                  <a:gd name="T26" fmla="*/ 52 w 91"/>
                  <a:gd name="T27" fmla="*/ 39 h 52"/>
                  <a:gd name="T28" fmla="*/ 67 w 91"/>
                  <a:gd name="T29" fmla="*/ 37 h 52"/>
                  <a:gd name="T30" fmla="*/ 81 w 91"/>
                  <a:gd name="T31" fmla="*/ 29 h 52"/>
                  <a:gd name="T32" fmla="*/ 89 w 91"/>
                  <a:gd name="T33" fmla="*/ 17 h 52"/>
                  <a:gd name="T34" fmla="*/ 91 w 91"/>
                  <a:gd name="T35" fmla="*/ 0 h 52"/>
                  <a:gd name="T36" fmla="*/ 77 w 91"/>
                  <a:gd name="T3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52">
                    <a:moveTo>
                      <a:pt x="77" y="0"/>
                    </a:moveTo>
                    <a:lnTo>
                      <a:pt x="76" y="15"/>
                    </a:lnTo>
                    <a:lnTo>
                      <a:pt x="71" y="22"/>
                    </a:lnTo>
                    <a:lnTo>
                      <a:pt x="64" y="26"/>
                    </a:lnTo>
                    <a:lnTo>
                      <a:pt x="52" y="28"/>
                    </a:lnTo>
                    <a:lnTo>
                      <a:pt x="38" y="29"/>
                    </a:lnTo>
                    <a:lnTo>
                      <a:pt x="24" y="31"/>
                    </a:lnTo>
                    <a:lnTo>
                      <a:pt x="9" y="37"/>
                    </a:lnTo>
                    <a:lnTo>
                      <a:pt x="0" y="47"/>
                    </a:lnTo>
                    <a:lnTo>
                      <a:pt x="10" y="52"/>
                    </a:lnTo>
                    <a:lnTo>
                      <a:pt x="17" y="46"/>
                    </a:lnTo>
                    <a:lnTo>
                      <a:pt x="26" y="43"/>
                    </a:lnTo>
                    <a:lnTo>
                      <a:pt x="38" y="41"/>
                    </a:lnTo>
                    <a:lnTo>
                      <a:pt x="52" y="39"/>
                    </a:lnTo>
                    <a:lnTo>
                      <a:pt x="67" y="37"/>
                    </a:lnTo>
                    <a:lnTo>
                      <a:pt x="81" y="29"/>
                    </a:lnTo>
                    <a:lnTo>
                      <a:pt x="89" y="17"/>
                    </a:lnTo>
                    <a:lnTo>
                      <a:pt x="91" y="0"/>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49" name="Freeform 133"/>
              <p:cNvSpPr>
                <a:spLocks/>
              </p:cNvSpPr>
              <p:nvPr/>
            </p:nvSpPr>
            <p:spPr bwMode="auto">
              <a:xfrm>
                <a:off x="5061" y="1966"/>
                <a:ext cx="9" cy="44"/>
              </a:xfrm>
              <a:custGeom>
                <a:avLst/>
                <a:gdLst>
                  <a:gd name="T0" fmla="*/ 25 w 25"/>
                  <a:gd name="T1" fmla="*/ 0 h 90"/>
                  <a:gd name="T2" fmla="*/ 21 w 25"/>
                  <a:gd name="T3" fmla="*/ 23 h 90"/>
                  <a:gd name="T4" fmla="*/ 15 w 25"/>
                  <a:gd name="T5" fmla="*/ 44 h 90"/>
                  <a:gd name="T6" fmla="*/ 8 w 25"/>
                  <a:gd name="T7" fmla="*/ 67 h 90"/>
                  <a:gd name="T8" fmla="*/ 0 w 25"/>
                  <a:gd name="T9" fmla="*/ 90 h 90"/>
                  <a:gd name="T10" fmla="*/ 25 w 25"/>
                  <a:gd name="T11" fmla="*/ 0 h 90"/>
                </a:gdLst>
                <a:ahLst/>
                <a:cxnLst>
                  <a:cxn ang="0">
                    <a:pos x="T0" y="T1"/>
                  </a:cxn>
                  <a:cxn ang="0">
                    <a:pos x="T2" y="T3"/>
                  </a:cxn>
                  <a:cxn ang="0">
                    <a:pos x="T4" y="T5"/>
                  </a:cxn>
                  <a:cxn ang="0">
                    <a:pos x="T6" y="T7"/>
                  </a:cxn>
                  <a:cxn ang="0">
                    <a:pos x="T8" y="T9"/>
                  </a:cxn>
                  <a:cxn ang="0">
                    <a:pos x="T10" y="T11"/>
                  </a:cxn>
                </a:cxnLst>
                <a:rect l="0" t="0" r="r" b="b"/>
                <a:pathLst>
                  <a:path w="25" h="90">
                    <a:moveTo>
                      <a:pt x="25" y="0"/>
                    </a:moveTo>
                    <a:lnTo>
                      <a:pt x="21" y="23"/>
                    </a:lnTo>
                    <a:lnTo>
                      <a:pt x="15" y="44"/>
                    </a:lnTo>
                    <a:lnTo>
                      <a:pt x="8" y="67"/>
                    </a:lnTo>
                    <a:lnTo>
                      <a:pt x="0" y="9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50" name="Freeform 134"/>
              <p:cNvSpPr>
                <a:spLocks/>
              </p:cNvSpPr>
              <p:nvPr/>
            </p:nvSpPr>
            <p:spPr bwMode="auto">
              <a:xfrm>
                <a:off x="5059" y="1966"/>
                <a:ext cx="13" cy="45"/>
              </a:xfrm>
              <a:custGeom>
                <a:avLst/>
                <a:gdLst>
                  <a:gd name="T0" fmla="*/ 14 w 39"/>
                  <a:gd name="T1" fmla="*/ 91 h 91"/>
                  <a:gd name="T2" fmla="*/ 22 w 39"/>
                  <a:gd name="T3" fmla="*/ 68 h 91"/>
                  <a:gd name="T4" fmla="*/ 28 w 39"/>
                  <a:gd name="T5" fmla="*/ 46 h 91"/>
                  <a:gd name="T6" fmla="*/ 35 w 39"/>
                  <a:gd name="T7" fmla="*/ 24 h 91"/>
                  <a:gd name="T8" fmla="*/ 39 w 39"/>
                  <a:gd name="T9" fmla="*/ 0 h 91"/>
                  <a:gd name="T10" fmla="*/ 25 w 39"/>
                  <a:gd name="T11" fmla="*/ 0 h 91"/>
                  <a:gd name="T12" fmla="*/ 22 w 39"/>
                  <a:gd name="T13" fmla="*/ 22 h 91"/>
                  <a:gd name="T14" fmla="*/ 15 w 39"/>
                  <a:gd name="T15" fmla="*/ 43 h 91"/>
                  <a:gd name="T16" fmla="*/ 8 w 39"/>
                  <a:gd name="T17" fmla="*/ 66 h 91"/>
                  <a:gd name="T18" fmla="*/ 0 w 39"/>
                  <a:gd name="T19" fmla="*/ 88 h 91"/>
                  <a:gd name="T20" fmla="*/ 14 w 39"/>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91">
                    <a:moveTo>
                      <a:pt x="14" y="91"/>
                    </a:moveTo>
                    <a:lnTo>
                      <a:pt x="22" y="68"/>
                    </a:lnTo>
                    <a:lnTo>
                      <a:pt x="28" y="46"/>
                    </a:lnTo>
                    <a:lnTo>
                      <a:pt x="35" y="24"/>
                    </a:lnTo>
                    <a:lnTo>
                      <a:pt x="39" y="0"/>
                    </a:lnTo>
                    <a:lnTo>
                      <a:pt x="25" y="0"/>
                    </a:lnTo>
                    <a:lnTo>
                      <a:pt x="22" y="22"/>
                    </a:lnTo>
                    <a:lnTo>
                      <a:pt x="15" y="43"/>
                    </a:lnTo>
                    <a:lnTo>
                      <a:pt x="8" y="66"/>
                    </a:lnTo>
                    <a:lnTo>
                      <a:pt x="0" y="88"/>
                    </a:lnTo>
                    <a:lnTo>
                      <a:pt x="14"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51" name="Freeform 135"/>
              <p:cNvSpPr>
                <a:spLocks/>
              </p:cNvSpPr>
              <p:nvPr/>
            </p:nvSpPr>
            <p:spPr bwMode="auto">
              <a:xfrm>
                <a:off x="4928" y="1927"/>
                <a:ext cx="31" cy="35"/>
              </a:xfrm>
              <a:custGeom>
                <a:avLst/>
                <a:gdLst>
                  <a:gd name="T0" fmla="*/ 0 w 95"/>
                  <a:gd name="T1" fmla="*/ 6 h 71"/>
                  <a:gd name="T2" fmla="*/ 11 w 95"/>
                  <a:gd name="T3" fmla="*/ 15 h 71"/>
                  <a:gd name="T4" fmla="*/ 23 w 95"/>
                  <a:gd name="T5" fmla="*/ 26 h 71"/>
                  <a:gd name="T6" fmla="*/ 33 w 95"/>
                  <a:gd name="T7" fmla="*/ 32 h 71"/>
                  <a:gd name="T8" fmla="*/ 44 w 95"/>
                  <a:gd name="T9" fmla="*/ 43 h 71"/>
                  <a:gd name="T10" fmla="*/ 56 w 95"/>
                  <a:gd name="T11" fmla="*/ 49 h 71"/>
                  <a:gd name="T12" fmla="*/ 66 w 95"/>
                  <a:gd name="T13" fmla="*/ 57 h 71"/>
                  <a:gd name="T14" fmla="*/ 77 w 95"/>
                  <a:gd name="T15" fmla="*/ 64 h 71"/>
                  <a:gd name="T16" fmla="*/ 87 w 95"/>
                  <a:gd name="T17" fmla="*/ 71 h 71"/>
                  <a:gd name="T18" fmla="*/ 95 w 95"/>
                  <a:gd name="T19" fmla="*/ 62 h 71"/>
                  <a:gd name="T20" fmla="*/ 84 w 95"/>
                  <a:gd name="T21" fmla="*/ 55 h 71"/>
                  <a:gd name="T22" fmla="*/ 74 w 95"/>
                  <a:gd name="T23" fmla="*/ 48 h 71"/>
                  <a:gd name="T24" fmla="*/ 63 w 95"/>
                  <a:gd name="T25" fmla="*/ 40 h 71"/>
                  <a:gd name="T26" fmla="*/ 52 w 95"/>
                  <a:gd name="T27" fmla="*/ 33 h 71"/>
                  <a:gd name="T28" fmla="*/ 41 w 95"/>
                  <a:gd name="T29" fmla="*/ 26 h 71"/>
                  <a:gd name="T30" fmla="*/ 31 w 95"/>
                  <a:gd name="T31" fmla="*/ 17 h 71"/>
                  <a:gd name="T32" fmla="*/ 19 w 95"/>
                  <a:gd name="T33" fmla="*/ 9 h 71"/>
                  <a:gd name="T34" fmla="*/ 8 w 95"/>
                  <a:gd name="T35" fmla="*/ 0 h 71"/>
                  <a:gd name="T36" fmla="*/ 0 w 95"/>
                  <a:gd name="T3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71">
                    <a:moveTo>
                      <a:pt x="0" y="6"/>
                    </a:moveTo>
                    <a:lnTo>
                      <a:pt x="11" y="15"/>
                    </a:lnTo>
                    <a:lnTo>
                      <a:pt x="23" y="26"/>
                    </a:lnTo>
                    <a:lnTo>
                      <a:pt x="33" y="32"/>
                    </a:lnTo>
                    <a:lnTo>
                      <a:pt x="44" y="43"/>
                    </a:lnTo>
                    <a:lnTo>
                      <a:pt x="56" y="49"/>
                    </a:lnTo>
                    <a:lnTo>
                      <a:pt x="66" y="57"/>
                    </a:lnTo>
                    <a:lnTo>
                      <a:pt x="77" y="64"/>
                    </a:lnTo>
                    <a:lnTo>
                      <a:pt x="87" y="71"/>
                    </a:lnTo>
                    <a:lnTo>
                      <a:pt x="95" y="62"/>
                    </a:lnTo>
                    <a:lnTo>
                      <a:pt x="84" y="55"/>
                    </a:lnTo>
                    <a:lnTo>
                      <a:pt x="74" y="48"/>
                    </a:lnTo>
                    <a:lnTo>
                      <a:pt x="63" y="40"/>
                    </a:lnTo>
                    <a:lnTo>
                      <a:pt x="52" y="33"/>
                    </a:lnTo>
                    <a:lnTo>
                      <a:pt x="41" y="26"/>
                    </a:lnTo>
                    <a:lnTo>
                      <a:pt x="31" y="17"/>
                    </a:lnTo>
                    <a:lnTo>
                      <a:pt x="19" y="9"/>
                    </a:lnTo>
                    <a:lnTo>
                      <a:pt x="8"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52" name="Freeform 136"/>
              <p:cNvSpPr>
                <a:spLocks/>
              </p:cNvSpPr>
              <p:nvPr/>
            </p:nvSpPr>
            <p:spPr bwMode="auto">
              <a:xfrm>
                <a:off x="5048" y="1772"/>
                <a:ext cx="36" cy="25"/>
              </a:xfrm>
              <a:custGeom>
                <a:avLst/>
                <a:gdLst>
                  <a:gd name="T0" fmla="*/ 2 w 106"/>
                  <a:gd name="T1" fmla="*/ 49 h 49"/>
                  <a:gd name="T2" fmla="*/ 17 w 106"/>
                  <a:gd name="T3" fmla="*/ 45 h 49"/>
                  <a:gd name="T4" fmla="*/ 30 w 106"/>
                  <a:gd name="T5" fmla="*/ 40 h 49"/>
                  <a:gd name="T6" fmla="*/ 43 w 106"/>
                  <a:gd name="T7" fmla="*/ 36 h 49"/>
                  <a:gd name="T8" fmla="*/ 56 w 106"/>
                  <a:gd name="T9" fmla="*/ 30 h 49"/>
                  <a:gd name="T10" fmla="*/ 68 w 106"/>
                  <a:gd name="T11" fmla="*/ 24 h 49"/>
                  <a:gd name="T12" fmla="*/ 81 w 106"/>
                  <a:gd name="T13" fmla="*/ 21 h 49"/>
                  <a:gd name="T14" fmla="*/ 94 w 106"/>
                  <a:gd name="T15" fmla="*/ 14 h 49"/>
                  <a:gd name="T16" fmla="*/ 106 w 106"/>
                  <a:gd name="T17" fmla="*/ 9 h 49"/>
                  <a:gd name="T18" fmla="*/ 101 w 106"/>
                  <a:gd name="T19" fmla="*/ 0 h 49"/>
                  <a:gd name="T20" fmla="*/ 89 w 106"/>
                  <a:gd name="T21" fmla="*/ 5 h 49"/>
                  <a:gd name="T22" fmla="*/ 76 w 106"/>
                  <a:gd name="T23" fmla="*/ 10 h 49"/>
                  <a:gd name="T24" fmla="*/ 63 w 106"/>
                  <a:gd name="T25" fmla="*/ 15 h 49"/>
                  <a:gd name="T26" fmla="*/ 51 w 106"/>
                  <a:gd name="T27" fmla="*/ 21 h 49"/>
                  <a:gd name="T28" fmla="*/ 38 w 106"/>
                  <a:gd name="T29" fmla="*/ 24 h 49"/>
                  <a:gd name="T30" fmla="*/ 25 w 106"/>
                  <a:gd name="T31" fmla="*/ 29 h 49"/>
                  <a:gd name="T32" fmla="*/ 11 w 106"/>
                  <a:gd name="T33" fmla="*/ 33 h 49"/>
                  <a:gd name="T34" fmla="*/ 0 w 106"/>
                  <a:gd name="T35" fmla="*/ 38 h 49"/>
                  <a:gd name="T36" fmla="*/ 2 w 106"/>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49">
                    <a:moveTo>
                      <a:pt x="2" y="49"/>
                    </a:moveTo>
                    <a:lnTo>
                      <a:pt x="17" y="45"/>
                    </a:lnTo>
                    <a:lnTo>
                      <a:pt x="30" y="40"/>
                    </a:lnTo>
                    <a:lnTo>
                      <a:pt x="43" y="36"/>
                    </a:lnTo>
                    <a:lnTo>
                      <a:pt x="56" y="30"/>
                    </a:lnTo>
                    <a:lnTo>
                      <a:pt x="68" y="24"/>
                    </a:lnTo>
                    <a:lnTo>
                      <a:pt x="81" y="21"/>
                    </a:lnTo>
                    <a:lnTo>
                      <a:pt x="94" y="14"/>
                    </a:lnTo>
                    <a:lnTo>
                      <a:pt x="106" y="9"/>
                    </a:lnTo>
                    <a:lnTo>
                      <a:pt x="101" y="0"/>
                    </a:lnTo>
                    <a:lnTo>
                      <a:pt x="89" y="5"/>
                    </a:lnTo>
                    <a:lnTo>
                      <a:pt x="76" y="10"/>
                    </a:lnTo>
                    <a:lnTo>
                      <a:pt x="63" y="15"/>
                    </a:lnTo>
                    <a:lnTo>
                      <a:pt x="51" y="21"/>
                    </a:lnTo>
                    <a:lnTo>
                      <a:pt x="38" y="24"/>
                    </a:lnTo>
                    <a:lnTo>
                      <a:pt x="25" y="29"/>
                    </a:lnTo>
                    <a:lnTo>
                      <a:pt x="11" y="33"/>
                    </a:lnTo>
                    <a:lnTo>
                      <a:pt x="0" y="38"/>
                    </a:lnTo>
                    <a:lnTo>
                      <a:pt x="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53" name="Freeform 137"/>
              <p:cNvSpPr>
                <a:spLocks/>
              </p:cNvSpPr>
              <p:nvPr/>
            </p:nvSpPr>
            <p:spPr bwMode="auto">
              <a:xfrm>
                <a:off x="5159" y="1684"/>
                <a:ext cx="21" cy="31"/>
              </a:xfrm>
              <a:custGeom>
                <a:avLst/>
                <a:gdLst>
                  <a:gd name="T0" fmla="*/ 0 w 63"/>
                  <a:gd name="T1" fmla="*/ 62 h 62"/>
                  <a:gd name="T2" fmla="*/ 2 w 63"/>
                  <a:gd name="T3" fmla="*/ 61 h 62"/>
                  <a:gd name="T4" fmla="*/ 7 w 63"/>
                  <a:gd name="T5" fmla="*/ 58 h 62"/>
                  <a:gd name="T6" fmla="*/ 13 w 63"/>
                  <a:gd name="T7" fmla="*/ 54 h 62"/>
                  <a:gd name="T8" fmla="*/ 23 w 63"/>
                  <a:gd name="T9" fmla="*/ 48 h 62"/>
                  <a:gd name="T10" fmla="*/ 32 w 63"/>
                  <a:gd name="T11" fmla="*/ 39 h 62"/>
                  <a:gd name="T12" fmla="*/ 42 w 63"/>
                  <a:gd name="T13" fmla="*/ 29 h 62"/>
                  <a:gd name="T14" fmla="*/ 53 w 63"/>
                  <a:gd name="T15" fmla="*/ 16 h 62"/>
                  <a:gd name="T16" fmla="*/ 63 w 63"/>
                  <a:gd name="T17" fmla="*/ 0 h 62"/>
                  <a:gd name="T18" fmla="*/ 0 w 63"/>
                  <a:gd name="T1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0" y="62"/>
                    </a:moveTo>
                    <a:lnTo>
                      <a:pt x="2" y="61"/>
                    </a:lnTo>
                    <a:lnTo>
                      <a:pt x="7" y="58"/>
                    </a:lnTo>
                    <a:lnTo>
                      <a:pt x="13" y="54"/>
                    </a:lnTo>
                    <a:lnTo>
                      <a:pt x="23" y="48"/>
                    </a:lnTo>
                    <a:lnTo>
                      <a:pt x="32" y="39"/>
                    </a:lnTo>
                    <a:lnTo>
                      <a:pt x="42" y="29"/>
                    </a:lnTo>
                    <a:lnTo>
                      <a:pt x="53" y="16"/>
                    </a:lnTo>
                    <a:lnTo>
                      <a:pt x="63"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54" name="Freeform 138"/>
              <p:cNvSpPr>
                <a:spLocks/>
              </p:cNvSpPr>
              <p:nvPr/>
            </p:nvSpPr>
            <p:spPr bwMode="auto">
              <a:xfrm>
                <a:off x="5159" y="1683"/>
                <a:ext cx="23" cy="35"/>
              </a:xfrm>
              <a:custGeom>
                <a:avLst/>
                <a:gdLst>
                  <a:gd name="T0" fmla="*/ 60 w 71"/>
                  <a:gd name="T1" fmla="*/ 0 h 68"/>
                  <a:gd name="T2" fmla="*/ 50 w 71"/>
                  <a:gd name="T3" fmla="*/ 15 h 68"/>
                  <a:gd name="T4" fmla="*/ 39 w 71"/>
                  <a:gd name="T5" fmla="*/ 28 h 68"/>
                  <a:gd name="T6" fmla="*/ 29 w 71"/>
                  <a:gd name="T7" fmla="*/ 38 h 68"/>
                  <a:gd name="T8" fmla="*/ 21 w 71"/>
                  <a:gd name="T9" fmla="*/ 46 h 68"/>
                  <a:gd name="T10" fmla="*/ 12 w 71"/>
                  <a:gd name="T11" fmla="*/ 51 h 68"/>
                  <a:gd name="T12" fmla="*/ 5 w 71"/>
                  <a:gd name="T13" fmla="*/ 56 h 68"/>
                  <a:gd name="T14" fmla="*/ 1 w 71"/>
                  <a:gd name="T15" fmla="*/ 58 h 68"/>
                  <a:gd name="T16" fmla="*/ 0 w 71"/>
                  <a:gd name="T17" fmla="*/ 59 h 68"/>
                  <a:gd name="T18" fmla="*/ 5 w 71"/>
                  <a:gd name="T19" fmla="*/ 68 h 68"/>
                  <a:gd name="T20" fmla="*/ 6 w 71"/>
                  <a:gd name="T21" fmla="*/ 67 h 68"/>
                  <a:gd name="T22" fmla="*/ 13 w 71"/>
                  <a:gd name="T23" fmla="*/ 65 h 68"/>
                  <a:gd name="T24" fmla="*/ 19 w 71"/>
                  <a:gd name="T25" fmla="*/ 60 h 68"/>
                  <a:gd name="T26" fmla="*/ 29 w 71"/>
                  <a:gd name="T27" fmla="*/ 55 h 68"/>
                  <a:gd name="T28" fmla="*/ 39 w 71"/>
                  <a:gd name="T29" fmla="*/ 45 h 68"/>
                  <a:gd name="T30" fmla="*/ 50 w 71"/>
                  <a:gd name="T31" fmla="*/ 34 h 68"/>
                  <a:gd name="T32" fmla="*/ 60 w 71"/>
                  <a:gd name="T33" fmla="*/ 20 h 68"/>
                  <a:gd name="T34" fmla="*/ 71 w 71"/>
                  <a:gd name="T35" fmla="*/ 4 h 68"/>
                  <a:gd name="T36" fmla="*/ 60 w 71"/>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68">
                    <a:moveTo>
                      <a:pt x="60" y="0"/>
                    </a:moveTo>
                    <a:lnTo>
                      <a:pt x="50" y="15"/>
                    </a:lnTo>
                    <a:lnTo>
                      <a:pt x="39" y="28"/>
                    </a:lnTo>
                    <a:lnTo>
                      <a:pt x="29" y="38"/>
                    </a:lnTo>
                    <a:lnTo>
                      <a:pt x="21" y="46"/>
                    </a:lnTo>
                    <a:lnTo>
                      <a:pt x="12" y="51"/>
                    </a:lnTo>
                    <a:lnTo>
                      <a:pt x="5" y="56"/>
                    </a:lnTo>
                    <a:lnTo>
                      <a:pt x="1" y="58"/>
                    </a:lnTo>
                    <a:lnTo>
                      <a:pt x="0" y="59"/>
                    </a:lnTo>
                    <a:lnTo>
                      <a:pt x="5" y="68"/>
                    </a:lnTo>
                    <a:lnTo>
                      <a:pt x="6" y="67"/>
                    </a:lnTo>
                    <a:lnTo>
                      <a:pt x="13" y="65"/>
                    </a:lnTo>
                    <a:lnTo>
                      <a:pt x="19" y="60"/>
                    </a:lnTo>
                    <a:lnTo>
                      <a:pt x="29" y="55"/>
                    </a:lnTo>
                    <a:lnTo>
                      <a:pt x="39" y="45"/>
                    </a:lnTo>
                    <a:lnTo>
                      <a:pt x="50" y="34"/>
                    </a:lnTo>
                    <a:lnTo>
                      <a:pt x="60" y="20"/>
                    </a:lnTo>
                    <a:lnTo>
                      <a:pt x="71" y="4"/>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55" name="Freeform 139"/>
              <p:cNvSpPr>
                <a:spLocks/>
              </p:cNvSpPr>
              <p:nvPr/>
            </p:nvSpPr>
            <p:spPr bwMode="auto">
              <a:xfrm>
                <a:off x="5290" y="1521"/>
                <a:ext cx="23" cy="25"/>
              </a:xfrm>
              <a:custGeom>
                <a:avLst/>
                <a:gdLst>
                  <a:gd name="T0" fmla="*/ 69 w 69"/>
                  <a:gd name="T1" fmla="*/ 0 h 49"/>
                  <a:gd name="T2" fmla="*/ 68 w 69"/>
                  <a:gd name="T3" fmla="*/ 2 h 49"/>
                  <a:gd name="T4" fmla="*/ 64 w 69"/>
                  <a:gd name="T5" fmla="*/ 7 h 49"/>
                  <a:gd name="T6" fmla="*/ 58 w 69"/>
                  <a:gd name="T7" fmla="*/ 13 h 49"/>
                  <a:gd name="T8" fmla="*/ 48 w 69"/>
                  <a:gd name="T9" fmla="*/ 21 h 49"/>
                  <a:gd name="T10" fmla="*/ 39 w 69"/>
                  <a:gd name="T11" fmla="*/ 29 h 49"/>
                  <a:gd name="T12" fmla="*/ 27 w 69"/>
                  <a:gd name="T13" fmla="*/ 37 h 49"/>
                  <a:gd name="T14" fmla="*/ 14 w 69"/>
                  <a:gd name="T15" fmla="*/ 45 h 49"/>
                  <a:gd name="T16" fmla="*/ 0 w 69"/>
                  <a:gd name="T17" fmla="*/ 49 h 49"/>
                  <a:gd name="T18" fmla="*/ 69 w 69"/>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9">
                    <a:moveTo>
                      <a:pt x="69" y="0"/>
                    </a:moveTo>
                    <a:lnTo>
                      <a:pt x="68" y="2"/>
                    </a:lnTo>
                    <a:lnTo>
                      <a:pt x="64" y="7"/>
                    </a:lnTo>
                    <a:lnTo>
                      <a:pt x="58" y="13"/>
                    </a:lnTo>
                    <a:lnTo>
                      <a:pt x="48" y="21"/>
                    </a:lnTo>
                    <a:lnTo>
                      <a:pt x="39" y="29"/>
                    </a:lnTo>
                    <a:lnTo>
                      <a:pt x="27" y="37"/>
                    </a:lnTo>
                    <a:lnTo>
                      <a:pt x="14" y="45"/>
                    </a:lnTo>
                    <a:lnTo>
                      <a:pt x="0" y="49"/>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56" name="Freeform 140"/>
              <p:cNvSpPr>
                <a:spLocks/>
              </p:cNvSpPr>
              <p:nvPr/>
            </p:nvSpPr>
            <p:spPr bwMode="auto">
              <a:xfrm>
                <a:off x="5290" y="1519"/>
                <a:ext cx="25" cy="30"/>
              </a:xfrm>
              <a:custGeom>
                <a:avLst/>
                <a:gdLst>
                  <a:gd name="T0" fmla="*/ 2 w 76"/>
                  <a:gd name="T1" fmla="*/ 59 h 59"/>
                  <a:gd name="T2" fmla="*/ 18 w 76"/>
                  <a:gd name="T3" fmla="*/ 53 h 59"/>
                  <a:gd name="T4" fmla="*/ 32 w 76"/>
                  <a:gd name="T5" fmla="*/ 45 h 59"/>
                  <a:gd name="T6" fmla="*/ 44 w 76"/>
                  <a:gd name="T7" fmla="*/ 38 h 59"/>
                  <a:gd name="T8" fmla="*/ 53 w 76"/>
                  <a:gd name="T9" fmla="*/ 29 h 59"/>
                  <a:gd name="T10" fmla="*/ 64 w 76"/>
                  <a:gd name="T11" fmla="*/ 21 h 59"/>
                  <a:gd name="T12" fmla="*/ 70 w 76"/>
                  <a:gd name="T13" fmla="*/ 14 h 59"/>
                  <a:gd name="T14" fmla="*/ 74 w 76"/>
                  <a:gd name="T15" fmla="*/ 9 h 59"/>
                  <a:gd name="T16" fmla="*/ 76 w 76"/>
                  <a:gd name="T17" fmla="*/ 7 h 59"/>
                  <a:gd name="T18" fmla="*/ 65 w 76"/>
                  <a:gd name="T19" fmla="*/ 0 h 59"/>
                  <a:gd name="T20" fmla="*/ 64 w 76"/>
                  <a:gd name="T21" fmla="*/ 3 h 59"/>
                  <a:gd name="T22" fmla="*/ 60 w 76"/>
                  <a:gd name="T23" fmla="*/ 7 h 59"/>
                  <a:gd name="T24" fmla="*/ 53 w 76"/>
                  <a:gd name="T25" fmla="*/ 14 h 59"/>
                  <a:gd name="T26" fmla="*/ 46 w 76"/>
                  <a:gd name="T27" fmla="*/ 22 h 59"/>
                  <a:gd name="T28" fmla="*/ 36 w 76"/>
                  <a:gd name="T29" fmla="*/ 29 h 59"/>
                  <a:gd name="T30" fmla="*/ 25 w 76"/>
                  <a:gd name="T31" fmla="*/ 36 h 59"/>
                  <a:gd name="T32" fmla="*/ 13 w 76"/>
                  <a:gd name="T33" fmla="*/ 44 h 59"/>
                  <a:gd name="T34" fmla="*/ 0 w 76"/>
                  <a:gd name="T35" fmla="*/ 48 h 59"/>
                  <a:gd name="T36" fmla="*/ 2 w 76"/>
                  <a:gd name="T3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59">
                    <a:moveTo>
                      <a:pt x="2" y="59"/>
                    </a:moveTo>
                    <a:lnTo>
                      <a:pt x="18" y="53"/>
                    </a:lnTo>
                    <a:lnTo>
                      <a:pt x="32" y="45"/>
                    </a:lnTo>
                    <a:lnTo>
                      <a:pt x="44" y="38"/>
                    </a:lnTo>
                    <a:lnTo>
                      <a:pt x="53" y="29"/>
                    </a:lnTo>
                    <a:lnTo>
                      <a:pt x="64" y="21"/>
                    </a:lnTo>
                    <a:lnTo>
                      <a:pt x="70" y="14"/>
                    </a:lnTo>
                    <a:lnTo>
                      <a:pt x="74" y="9"/>
                    </a:lnTo>
                    <a:lnTo>
                      <a:pt x="76" y="7"/>
                    </a:lnTo>
                    <a:lnTo>
                      <a:pt x="65" y="0"/>
                    </a:lnTo>
                    <a:lnTo>
                      <a:pt x="64" y="3"/>
                    </a:lnTo>
                    <a:lnTo>
                      <a:pt x="60" y="7"/>
                    </a:lnTo>
                    <a:lnTo>
                      <a:pt x="53" y="14"/>
                    </a:lnTo>
                    <a:lnTo>
                      <a:pt x="46" y="22"/>
                    </a:lnTo>
                    <a:lnTo>
                      <a:pt x="36" y="29"/>
                    </a:lnTo>
                    <a:lnTo>
                      <a:pt x="25" y="36"/>
                    </a:lnTo>
                    <a:lnTo>
                      <a:pt x="13" y="44"/>
                    </a:lnTo>
                    <a:lnTo>
                      <a:pt x="0" y="48"/>
                    </a:lnTo>
                    <a:lnTo>
                      <a:pt x="2"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57" name="Freeform 141"/>
              <p:cNvSpPr>
                <a:spLocks/>
              </p:cNvSpPr>
              <p:nvPr/>
            </p:nvSpPr>
            <p:spPr bwMode="auto">
              <a:xfrm>
                <a:off x="5292" y="1536"/>
                <a:ext cx="24" cy="24"/>
              </a:xfrm>
              <a:custGeom>
                <a:avLst/>
                <a:gdLst>
                  <a:gd name="T0" fmla="*/ 71 w 71"/>
                  <a:gd name="T1" fmla="*/ 0 h 50"/>
                  <a:gd name="T2" fmla="*/ 70 w 71"/>
                  <a:gd name="T3" fmla="*/ 2 h 50"/>
                  <a:gd name="T4" fmla="*/ 66 w 71"/>
                  <a:gd name="T5" fmla="*/ 7 h 50"/>
                  <a:gd name="T6" fmla="*/ 60 w 71"/>
                  <a:gd name="T7" fmla="*/ 14 h 50"/>
                  <a:gd name="T8" fmla="*/ 50 w 71"/>
                  <a:gd name="T9" fmla="*/ 22 h 50"/>
                  <a:gd name="T10" fmla="*/ 40 w 71"/>
                  <a:gd name="T11" fmla="*/ 29 h 50"/>
                  <a:gd name="T12" fmla="*/ 28 w 71"/>
                  <a:gd name="T13" fmla="*/ 37 h 50"/>
                  <a:gd name="T14" fmla="*/ 15 w 71"/>
                  <a:gd name="T15" fmla="*/ 45 h 50"/>
                  <a:gd name="T16" fmla="*/ 0 w 71"/>
                  <a:gd name="T17" fmla="*/ 50 h 50"/>
                  <a:gd name="T18" fmla="*/ 71 w 71"/>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50">
                    <a:moveTo>
                      <a:pt x="71" y="0"/>
                    </a:moveTo>
                    <a:lnTo>
                      <a:pt x="70" y="2"/>
                    </a:lnTo>
                    <a:lnTo>
                      <a:pt x="66" y="7"/>
                    </a:lnTo>
                    <a:lnTo>
                      <a:pt x="60" y="14"/>
                    </a:lnTo>
                    <a:lnTo>
                      <a:pt x="50" y="22"/>
                    </a:lnTo>
                    <a:lnTo>
                      <a:pt x="40" y="29"/>
                    </a:lnTo>
                    <a:lnTo>
                      <a:pt x="28" y="37"/>
                    </a:lnTo>
                    <a:lnTo>
                      <a:pt x="15" y="45"/>
                    </a:lnTo>
                    <a:lnTo>
                      <a:pt x="0" y="5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58" name="Freeform 142"/>
              <p:cNvSpPr>
                <a:spLocks/>
              </p:cNvSpPr>
              <p:nvPr/>
            </p:nvSpPr>
            <p:spPr bwMode="auto">
              <a:xfrm>
                <a:off x="5292" y="1534"/>
                <a:ext cx="26" cy="29"/>
              </a:xfrm>
              <a:custGeom>
                <a:avLst/>
                <a:gdLst>
                  <a:gd name="T0" fmla="*/ 3 w 78"/>
                  <a:gd name="T1" fmla="*/ 58 h 58"/>
                  <a:gd name="T2" fmla="*/ 19 w 78"/>
                  <a:gd name="T3" fmla="*/ 53 h 58"/>
                  <a:gd name="T4" fmla="*/ 33 w 78"/>
                  <a:gd name="T5" fmla="*/ 45 h 58"/>
                  <a:gd name="T6" fmla="*/ 45 w 78"/>
                  <a:gd name="T7" fmla="*/ 37 h 58"/>
                  <a:gd name="T8" fmla="*/ 55 w 78"/>
                  <a:gd name="T9" fmla="*/ 29 h 58"/>
                  <a:gd name="T10" fmla="*/ 66 w 78"/>
                  <a:gd name="T11" fmla="*/ 20 h 58"/>
                  <a:gd name="T12" fmla="*/ 72 w 78"/>
                  <a:gd name="T13" fmla="*/ 13 h 58"/>
                  <a:gd name="T14" fmla="*/ 76 w 78"/>
                  <a:gd name="T15" fmla="*/ 9 h 58"/>
                  <a:gd name="T16" fmla="*/ 78 w 78"/>
                  <a:gd name="T17" fmla="*/ 6 h 58"/>
                  <a:gd name="T18" fmla="*/ 67 w 78"/>
                  <a:gd name="T19" fmla="*/ 0 h 58"/>
                  <a:gd name="T20" fmla="*/ 66 w 78"/>
                  <a:gd name="T21" fmla="*/ 2 h 58"/>
                  <a:gd name="T22" fmla="*/ 62 w 78"/>
                  <a:gd name="T23" fmla="*/ 6 h 58"/>
                  <a:gd name="T24" fmla="*/ 55 w 78"/>
                  <a:gd name="T25" fmla="*/ 13 h 58"/>
                  <a:gd name="T26" fmla="*/ 47 w 78"/>
                  <a:gd name="T27" fmla="*/ 20 h 58"/>
                  <a:gd name="T28" fmla="*/ 37 w 78"/>
                  <a:gd name="T29" fmla="*/ 28 h 58"/>
                  <a:gd name="T30" fmla="*/ 25 w 78"/>
                  <a:gd name="T31" fmla="*/ 36 h 58"/>
                  <a:gd name="T32" fmla="*/ 13 w 78"/>
                  <a:gd name="T33" fmla="*/ 44 h 58"/>
                  <a:gd name="T34" fmla="*/ 0 w 78"/>
                  <a:gd name="T35" fmla="*/ 47 h 58"/>
                  <a:gd name="T36" fmla="*/ 3 w 78"/>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58">
                    <a:moveTo>
                      <a:pt x="3" y="58"/>
                    </a:moveTo>
                    <a:lnTo>
                      <a:pt x="19" y="53"/>
                    </a:lnTo>
                    <a:lnTo>
                      <a:pt x="33" y="45"/>
                    </a:lnTo>
                    <a:lnTo>
                      <a:pt x="45" y="37"/>
                    </a:lnTo>
                    <a:lnTo>
                      <a:pt x="55" y="29"/>
                    </a:lnTo>
                    <a:lnTo>
                      <a:pt x="66" y="20"/>
                    </a:lnTo>
                    <a:lnTo>
                      <a:pt x="72" y="13"/>
                    </a:lnTo>
                    <a:lnTo>
                      <a:pt x="76" y="9"/>
                    </a:lnTo>
                    <a:lnTo>
                      <a:pt x="78" y="6"/>
                    </a:lnTo>
                    <a:lnTo>
                      <a:pt x="67" y="0"/>
                    </a:lnTo>
                    <a:lnTo>
                      <a:pt x="66" y="2"/>
                    </a:lnTo>
                    <a:lnTo>
                      <a:pt x="62" y="6"/>
                    </a:lnTo>
                    <a:lnTo>
                      <a:pt x="55" y="13"/>
                    </a:lnTo>
                    <a:lnTo>
                      <a:pt x="47" y="20"/>
                    </a:lnTo>
                    <a:lnTo>
                      <a:pt x="37" y="28"/>
                    </a:lnTo>
                    <a:lnTo>
                      <a:pt x="25" y="36"/>
                    </a:lnTo>
                    <a:lnTo>
                      <a:pt x="13" y="44"/>
                    </a:lnTo>
                    <a:lnTo>
                      <a:pt x="0" y="47"/>
                    </a:lnTo>
                    <a:lnTo>
                      <a:pt x="3"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59" name="Freeform 143"/>
              <p:cNvSpPr>
                <a:spLocks/>
              </p:cNvSpPr>
              <p:nvPr/>
            </p:nvSpPr>
            <p:spPr bwMode="auto">
              <a:xfrm>
                <a:off x="5291" y="1554"/>
                <a:ext cx="23" cy="25"/>
              </a:xfrm>
              <a:custGeom>
                <a:avLst/>
                <a:gdLst>
                  <a:gd name="T0" fmla="*/ 70 w 70"/>
                  <a:gd name="T1" fmla="*/ 0 h 50"/>
                  <a:gd name="T2" fmla="*/ 69 w 70"/>
                  <a:gd name="T3" fmla="*/ 3 h 50"/>
                  <a:gd name="T4" fmla="*/ 65 w 70"/>
                  <a:gd name="T5" fmla="*/ 7 h 50"/>
                  <a:gd name="T6" fmla="*/ 58 w 70"/>
                  <a:gd name="T7" fmla="*/ 14 h 50"/>
                  <a:gd name="T8" fmla="*/ 49 w 70"/>
                  <a:gd name="T9" fmla="*/ 22 h 50"/>
                  <a:gd name="T10" fmla="*/ 40 w 70"/>
                  <a:gd name="T11" fmla="*/ 30 h 50"/>
                  <a:gd name="T12" fmla="*/ 28 w 70"/>
                  <a:gd name="T13" fmla="*/ 38 h 50"/>
                  <a:gd name="T14" fmla="*/ 15 w 70"/>
                  <a:gd name="T15" fmla="*/ 45 h 50"/>
                  <a:gd name="T16" fmla="*/ 0 w 70"/>
                  <a:gd name="T17" fmla="*/ 50 h 50"/>
                  <a:gd name="T18" fmla="*/ 70 w 70"/>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50">
                    <a:moveTo>
                      <a:pt x="70" y="0"/>
                    </a:moveTo>
                    <a:lnTo>
                      <a:pt x="69" y="3"/>
                    </a:lnTo>
                    <a:lnTo>
                      <a:pt x="65" y="7"/>
                    </a:lnTo>
                    <a:lnTo>
                      <a:pt x="58" y="14"/>
                    </a:lnTo>
                    <a:lnTo>
                      <a:pt x="49" y="22"/>
                    </a:lnTo>
                    <a:lnTo>
                      <a:pt x="40" y="30"/>
                    </a:lnTo>
                    <a:lnTo>
                      <a:pt x="28" y="38"/>
                    </a:lnTo>
                    <a:lnTo>
                      <a:pt x="15" y="45"/>
                    </a:lnTo>
                    <a:lnTo>
                      <a:pt x="0" y="50"/>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60" name="Freeform 144"/>
              <p:cNvSpPr>
                <a:spLocks/>
              </p:cNvSpPr>
              <p:nvPr/>
            </p:nvSpPr>
            <p:spPr bwMode="auto">
              <a:xfrm>
                <a:off x="5290" y="1552"/>
                <a:ext cx="26" cy="30"/>
              </a:xfrm>
              <a:custGeom>
                <a:avLst/>
                <a:gdLst>
                  <a:gd name="T0" fmla="*/ 3 w 76"/>
                  <a:gd name="T1" fmla="*/ 59 h 59"/>
                  <a:gd name="T2" fmla="*/ 19 w 76"/>
                  <a:gd name="T3" fmla="*/ 53 h 59"/>
                  <a:gd name="T4" fmla="*/ 33 w 76"/>
                  <a:gd name="T5" fmla="*/ 45 h 59"/>
                  <a:gd name="T6" fmla="*/ 45 w 76"/>
                  <a:gd name="T7" fmla="*/ 37 h 59"/>
                  <a:gd name="T8" fmla="*/ 54 w 76"/>
                  <a:gd name="T9" fmla="*/ 28 h 59"/>
                  <a:gd name="T10" fmla="*/ 65 w 76"/>
                  <a:gd name="T11" fmla="*/ 20 h 59"/>
                  <a:gd name="T12" fmla="*/ 71 w 76"/>
                  <a:gd name="T13" fmla="*/ 13 h 59"/>
                  <a:gd name="T14" fmla="*/ 75 w 76"/>
                  <a:gd name="T15" fmla="*/ 9 h 59"/>
                  <a:gd name="T16" fmla="*/ 76 w 76"/>
                  <a:gd name="T17" fmla="*/ 7 h 59"/>
                  <a:gd name="T18" fmla="*/ 66 w 76"/>
                  <a:gd name="T19" fmla="*/ 0 h 59"/>
                  <a:gd name="T20" fmla="*/ 65 w 76"/>
                  <a:gd name="T21" fmla="*/ 2 h 59"/>
                  <a:gd name="T22" fmla="*/ 61 w 76"/>
                  <a:gd name="T23" fmla="*/ 7 h 59"/>
                  <a:gd name="T24" fmla="*/ 54 w 76"/>
                  <a:gd name="T25" fmla="*/ 13 h 59"/>
                  <a:gd name="T26" fmla="*/ 46 w 76"/>
                  <a:gd name="T27" fmla="*/ 21 h 59"/>
                  <a:gd name="T28" fmla="*/ 37 w 76"/>
                  <a:gd name="T29" fmla="*/ 28 h 59"/>
                  <a:gd name="T30" fmla="*/ 25 w 76"/>
                  <a:gd name="T31" fmla="*/ 36 h 59"/>
                  <a:gd name="T32" fmla="*/ 13 w 76"/>
                  <a:gd name="T33" fmla="*/ 44 h 59"/>
                  <a:gd name="T34" fmla="*/ 0 w 76"/>
                  <a:gd name="T35" fmla="*/ 47 h 59"/>
                  <a:gd name="T36" fmla="*/ 3 w 76"/>
                  <a:gd name="T3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59">
                    <a:moveTo>
                      <a:pt x="3" y="59"/>
                    </a:moveTo>
                    <a:lnTo>
                      <a:pt x="19" y="53"/>
                    </a:lnTo>
                    <a:lnTo>
                      <a:pt x="33" y="45"/>
                    </a:lnTo>
                    <a:lnTo>
                      <a:pt x="45" y="37"/>
                    </a:lnTo>
                    <a:lnTo>
                      <a:pt x="54" y="28"/>
                    </a:lnTo>
                    <a:lnTo>
                      <a:pt x="65" y="20"/>
                    </a:lnTo>
                    <a:lnTo>
                      <a:pt x="71" y="13"/>
                    </a:lnTo>
                    <a:lnTo>
                      <a:pt x="75" y="9"/>
                    </a:lnTo>
                    <a:lnTo>
                      <a:pt x="76" y="7"/>
                    </a:lnTo>
                    <a:lnTo>
                      <a:pt x="66" y="0"/>
                    </a:lnTo>
                    <a:lnTo>
                      <a:pt x="65" y="2"/>
                    </a:lnTo>
                    <a:lnTo>
                      <a:pt x="61" y="7"/>
                    </a:lnTo>
                    <a:lnTo>
                      <a:pt x="54" y="13"/>
                    </a:lnTo>
                    <a:lnTo>
                      <a:pt x="46" y="21"/>
                    </a:lnTo>
                    <a:lnTo>
                      <a:pt x="37" y="28"/>
                    </a:lnTo>
                    <a:lnTo>
                      <a:pt x="25" y="36"/>
                    </a:lnTo>
                    <a:lnTo>
                      <a:pt x="13" y="44"/>
                    </a:lnTo>
                    <a:lnTo>
                      <a:pt x="0" y="47"/>
                    </a:lnTo>
                    <a:lnTo>
                      <a:pt x="3"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61" name="Freeform 145"/>
              <p:cNvSpPr>
                <a:spLocks/>
              </p:cNvSpPr>
              <p:nvPr/>
            </p:nvSpPr>
            <p:spPr bwMode="auto">
              <a:xfrm>
                <a:off x="5262" y="1545"/>
                <a:ext cx="18" cy="29"/>
              </a:xfrm>
              <a:custGeom>
                <a:avLst/>
                <a:gdLst>
                  <a:gd name="T0" fmla="*/ 0 w 53"/>
                  <a:gd name="T1" fmla="*/ 0 h 59"/>
                  <a:gd name="T2" fmla="*/ 53 w 53"/>
                  <a:gd name="T3" fmla="*/ 23 h 59"/>
                  <a:gd name="T4" fmla="*/ 50 w 53"/>
                  <a:gd name="T5" fmla="*/ 46 h 59"/>
                  <a:gd name="T6" fmla="*/ 0 w 53"/>
                  <a:gd name="T7" fmla="*/ 59 h 59"/>
                  <a:gd name="T8" fmla="*/ 0 w 53"/>
                  <a:gd name="T9" fmla="*/ 6 h 59"/>
                  <a:gd name="T10" fmla="*/ 0 w 53"/>
                  <a:gd name="T11" fmla="*/ 0 h 59"/>
                </a:gdLst>
                <a:ahLst/>
                <a:cxnLst>
                  <a:cxn ang="0">
                    <a:pos x="T0" y="T1"/>
                  </a:cxn>
                  <a:cxn ang="0">
                    <a:pos x="T2" y="T3"/>
                  </a:cxn>
                  <a:cxn ang="0">
                    <a:pos x="T4" y="T5"/>
                  </a:cxn>
                  <a:cxn ang="0">
                    <a:pos x="T6" y="T7"/>
                  </a:cxn>
                  <a:cxn ang="0">
                    <a:pos x="T8" y="T9"/>
                  </a:cxn>
                  <a:cxn ang="0">
                    <a:pos x="T10" y="T11"/>
                  </a:cxn>
                </a:cxnLst>
                <a:rect l="0" t="0" r="r" b="b"/>
                <a:pathLst>
                  <a:path w="53" h="59">
                    <a:moveTo>
                      <a:pt x="0" y="0"/>
                    </a:moveTo>
                    <a:lnTo>
                      <a:pt x="53" y="23"/>
                    </a:lnTo>
                    <a:lnTo>
                      <a:pt x="50" y="46"/>
                    </a:lnTo>
                    <a:lnTo>
                      <a:pt x="0" y="59"/>
                    </a:lnTo>
                    <a:lnTo>
                      <a:pt x="0" y="6"/>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62" name="Freeform 146"/>
              <p:cNvSpPr>
                <a:spLocks/>
              </p:cNvSpPr>
              <p:nvPr/>
            </p:nvSpPr>
            <p:spPr bwMode="auto">
              <a:xfrm>
                <a:off x="5261" y="1542"/>
                <a:ext cx="21" cy="16"/>
              </a:xfrm>
              <a:custGeom>
                <a:avLst/>
                <a:gdLst>
                  <a:gd name="T0" fmla="*/ 62 w 62"/>
                  <a:gd name="T1" fmla="*/ 27 h 31"/>
                  <a:gd name="T2" fmla="*/ 58 w 62"/>
                  <a:gd name="T3" fmla="*/ 22 h 31"/>
                  <a:gd name="T4" fmla="*/ 6 w 62"/>
                  <a:gd name="T5" fmla="*/ 0 h 31"/>
                  <a:gd name="T6" fmla="*/ 0 w 62"/>
                  <a:gd name="T7" fmla="*/ 9 h 31"/>
                  <a:gd name="T8" fmla="*/ 53 w 62"/>
                  <a:gd name="T9" fmla="*/ 31 h 31"/>
                  <a:gd name="T10" fmla="*/ 49 w 62"/>
                  <a:gd name="T11" fmla="*/ 27 h 31"/>
                  <a:gd name="T12" fmla="*/ 62 w 62"/>
                  <a:gd name="T13" fmla="*/ 27 h 31"/>
                  <a:gd name="T14" fmla="*/ 62 w 62"/>
                  <a:gd name="T15" fmla="*/ 23 h 31"/>
                  <a:gd name="T16" fmla="*/ 58 w 62"/>
                  <a:gd name="T17" fmla="*/ 22 h 31"/>
                  <a:gd name="T18" fmla="*/ 62 w 62"/>
                  <a:gd name="T19"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31">
                    <a:moveTo>
                      <a:pt x="62" y="27"/>
                    </a:moveTo>
                    <a:lnTo>
                      <a:pt x="58" y="22"/>
                    </a:lnTo>
                    <a:lnTo>
                      <a:pt x="6" y="0"/>
                    </a:lnTo>
                    <a:lnTo>
                      <a:pt x="0" y="9"/>
                    </a:lnTo>
                    <a:lnTo>
                      <a:pt x="53" y="31"/>
                    </a:lnTo>
                    <a:lnTo>
                      <a:pt x="49" y="27"/>
                    </a:lnTo>
                    <a:lnTo>
                      <a:pt x="62" y="27"/>
                    </a:lnTo>
                    <a:lnTo>
                      <a:pt x="62" y="23"/>
                    </a:lnTo>
                    <a:lnTo>
                      <a:pt x="58" y="22"/>
                    </a:lnTo>
                    <a:lnTo>
                      <a:pt x="6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63" name="Freeform 147"/>
              <p:cNvSpPr>
                <a:spLocks/>
              </p:cNvSpPr>
              <p:nvPr/>
            </p:nvSpPr>
            <p:spPr bwMode="auto">
              <a:xfrm>
                <a:off x="5277" y="1556"/>
                <a:ext cx="5" cy="14"/>
              </a:xfrm>
              <a:custGeom>
                <a:avLst/>
                <a:gdLst>
                  <a:gd name="T0" fmla="*/ 8 w 16"/>
                  <a:gd name="T1" fmla="*/ 29 h 29"/>
                  <a:gd name="T2" fmla="*/ 14 w 16"/>
                  <a:gd name="T3" fmla="*/ 23 h 29"/>
                  <a:gd name="T4" fmla="*/ 16 w 16"/>
                  <a:gd name="T5" fmla="*/ 0 h 29"/>
                  <a:gd name="T6" fmla="*/ 3 w 16"/>
                  <a:gd name="T7" fmla="*/ 0 h 29"/>
                  <a:gd name="T8" fmla="*/ 0 w 16"/>
                  <a:gd name="T9" fmla="*/ 23 h 29"/>
                  <a:gd name="T10" fmla="*/ 6 w 16"/>
                  <a:gd name="T11" fmla="*/ 18 h 29"/>
                  <a:gd name="T12" fmla="*/ 8 w 16"/>
                  <a:gd name="T13" fmla="*/ 29 h 29"/>
                  <a:gd name="T14" fmla="*/ 14 w 16"/>
                  <a:gd name="T15" fmla="*/ 28 h 29"/>
                  <a:gd name="T16" fmla="*/ 14 w 16"/>
                  <a:gd name="T17" fmla="*/ 23 h 29"/>
                  <a:gd name="T18" fmla="*/ 8 w 16"/>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9">
                    <a:moveTo>
                      <a:pt x="8" y="29"/>
                    </a:moveTo>
                    <a:lnTo>
                      <a:pt x="14" y="23"/>
                    </a:lnTo>
                    <a:lnTo>
                      <a:pt x="16" y="0"/>
                    </a:lnTo>
                    <a:lnTo>
                      <a:pt x="3" y="0"/>
                    </a:lnTo>
                    <a:lnTo>
                      <a:pt x="0" y="23"/>
                    </a:lnTo>
                    <a:lnTo>
                      <a:pt x="6" y="18"/>
                    </a:lnTo>
                    <a:lnTo>
                      <a:pt x="8" y="29"/>
                    </a:lnTo>
                    <a:lnTo>
                      <a:pt x="14" y="28"/>
                    </a:lnTo>
                    <a:lnTo>
                      <a:pt x="14" y="23"/>
                    </a:lnTo>
                    <a:lnTo>
                      <a:pt x="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64" name="Freeform 148"/>
              <p:cNvSpPr>
                <a:spLocks/>
              </p:cNvSpPr>
              <p:nvPr/>
            </p:nvSpPr>
            <p:spPr bwMode="auto">
              <a:xfrm>
                <a:off x="5260" y="1565"/>
                <a:ext cx="19" cy="13"/>
              </a:xfrm>
              <a:custGeom>
                <a:avLst/>
                <a:gdLst>
                  <a:gd name="T0" fmla="*/ 0 w 57"/>
                  <a:gd name="T1" fmla="*/ 18 h 26"/>
                  <a:gd name="T2" fmla="*/ 7 w 57"/>
                  <a:gd name="T3" fmla="*/ 23 h 26"/>
                  <a:gd name="T4" fmla="*/ 57 w 57"/>
                  <a:gd name="T5" fmla="*/ 11 h 26"/>
                  <a:gd name="T6" fmla="*/ 55 w 57"/>
                  <a:gd name="T7" fmla="*/ 0 h 26"/>
                  <a:gd name="T8" fmla="*/ 5 w 57"/>
                  <a:gd name="T9" fmla="*/ 12 h 26"/>
                  <a:gd name="T10" fmla="*/ 13 w 57"/>
                  <a:gd name="T11" fmla="*/ 18 h 26"/>
                  <a:gd name="T12" fmla="*/ 0 w 57"/>
                  <a:gd name="T13" fmla="*/ 18 h 26"/>
                  <a:gd name="T14" fmla="*/ 0 w 57"/>
                  <a:gd name="T15" fmla="*/ 26 h 26"/>
                  <a:gd name="T16" fmla="*/ 7 w 57"/>
                  <a:gd name="T17" fmla="*/ 23 h 26"/>
                  <a:gd name="T18" fmla="*/ 0 w 57"/>
                  <a:gd name="T1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6">
                    <a:moveTo>
                      <a:pt x="0" y="18"/>
                    </a:moveTo>
                    <a:lnTo>
                      <a:pt x="7" y="23"/>
                    </a:lnTo>
                    <a:lnTo>
                      <a:pt x="57" y="11"/>
                    </a:lnTo>
                    <a:lnTo>
                      <a:pt x="55" y="0"/>
                    </a:lnTo>
                    <a:lnTo>
                      <a:pt x="5" y="12"/>
                    </a:lnTo>
                    <a:lnTo>
                      <a:pt x="13" y="18"/>
                    </a:lnTo>
                    <a:lnTo>
                      <a:pt x="0" y="18"/>
                    </a:lnTo>
                    <a:lnTo>
                      <a:pt x="0" y="26"/>
                    </a:lnTo>
                    <a:lnTo>
                      <a:pt x="7" y="2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65" name="Freeform 149"/>
              <p:cNvSpPr>
                <a:spLocks/>
              </p:cNvSpPr>
              <p:nvPr/>
            </p:nvSpPr>
            <p:spPr bwMode="auto">
              <a:xfrm>
                <a:off x="5260" y="1547"/>
                <a:ext cx="5" cy="27"/>
              </a:xfrm>
              <a:custGeom>
                <a:avLst/>
                <a:gdLst>
                  <a:gd name="T0" fmla="*/ 6 w 13"/>
                  <a:gd name="T1" fmla="*/ 0 h 53"/>
                  <a:gd name="T2" fmla="*/ 0 w 13"/>
                  <a:gd name="T3" fmla="*/ 0 h 53"/>
                  <a:gd name="T4" fmla="*/ 0 w 13"/>
                  <a:gd name="T5" fmla="*/ 53 h 53"/>
                  <a:gd name="T6" fmla="*/ 13 w 13"/>
                  <a:gd name="T7" fmla="*/ 53 h 53"/>
                  <a:gd name="T8" fmla="*/ 13 w 13"/>
                  <a:gd name="T9" fmla="*/ 0 h 53"/>
                  <a:gd name="T10" fmla="*/ 6 w 13"/>
                  <a:gd name="T11" fmla="*/ 0 h 53"/>
                </a:gdLst>
                <a:ahLst/>
                <a:cxnLst>
                  <a:cxn ang="0">
                    <a:pos x="T0" y="T1"/>
                  </a:cxn>
                  <a:cxn ang="0">
                    <a:pos x="T2" y="T3"/>
                  </a:cxn>
                  <a:cxn ang="0">
                    <a:pos x="T4" y="T5"/>
                  </a:cxn>
                  <a:cxn ang="0">
                    <a:pos x="T6" y="T7"/>
                  </a:cxn>
                  <a:cxn ang="0">
                    <a:pos x="T8" y="T9"/>
                  </a:cxn>
                  <a:cxn ang="0">
                    <a:pos x="T10" y="T11"/>
                  </a:cxn>
                </a:cxnLst>
                <a:rect l="0" t="0" r="r" b="b"/>
                <a:pathLst>
                  <a:path w="13" h="53">
                    <a:moveTo>
                      <a:pt x="6" y="0"/>
                    </a:moveTo>
                    <a:lnTo>
                      <a:pt x="0" y="0"/>
                    </a:lnTo>
                    <a:lnTo>
                      <a:pt x="0" y="53"/>
                    </a:lnTo>
                    <a:lnTo>
                      <a:pt x="13" y="53"/>
                    </a:lnTo>
                    <a:lnTo>
                      <a:pt x="13"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66" name="Freeform 150"/>
              <p:cNvSpPr>
                <a:spLocks/>
              </p:cNvSpPr>
              <p:nvPr/>
            </p:nvSpPr>
            <p:spPr bwMode="auto">
              <a:xfrm>
                <a:off x="5255" y="1545"/>
                <a:ext cx="15" cy="29"/>
              </a:xfrm>
              <a:custGeom>
                <a:avLst/>
                <a:gdLst>
                  <a:gd name="T0" fmla="*/ 22 w 46"/>
                  <a:gd name="T1" fmla="*/ 59 h 59"/>
                  <a:gd name="T2" fmla="*/ 31 w 46"/>
                  <a:gd name="T3" fmla="*/ 57 h 59"/>
                  <a:gd name="T4" fmla="*/ 39 w 46"/>
                  <a:gd name="T5" fmla="*/ 51 h 59"/>
                  <a:gd name="T6" fmla="*/ 44 w 46"/>
                  <a:gd name="T7" fmla="*/ 41 h 59"/>
                  <a:gd name="T8" fmla="*/ 46 w 46"/>
                  <a:gd name="T9" fmla="*/ 29 h 59"/>
                  <a:gd name="T10" fmla="*/ 44 w 46"/>
                  <a:gd name="T11" fmla="*/ 18 h 59"/>
                  <a:gd name="T12" fmla="*/ 39 w 46"/>
                  <a:gd name="T13" fmla="*/ 9 h 59"/>
                  <a:gd name="T14" fmla="*/ 31 w 46"/>
                  <a:gd name="T15" fmla="*/ 2 h 59"/>
                  <a:gd name="T16" fmla="*/ 22 w 46"/>
                  <a:gd name="T17" fmla="*/ 0 h 59"/>
                  <a:gd name="T18" fmla="*/ 14 w 46"/>
                  <a:gd name="T19" fmla="*/ 2 h 59"/>
                  <a:gd name="T20" fmla="*/ 6 w 46"/>
                  <a:gd name="T21" fmla="*/ 9 h 59"/>
                  <a:gd name="T22" fmla="*/ 1 w 46"/>
                  <a:gd name="T23" fmla="*/ 18 h 59"/>
                  <a:gd name="T24" fmla="*/ 0 w 46"/>
                  <a:gd name="T25" fmla="*/ 29 h 59"/>
                  <a:gd name="T26" fmla="*/ 1 w 46"/>
                  <a:gd name="T27" fmla="*/ 41 h 59"/>
                  <a:gd name="T28" fmla="*/ 6 w 46"/>
                  <a:gd name="T29" fmla="*/ 51 h 59"/>
                  <a:gd name="T30" fmla="*/ 14 w 46"/>
                  <a:gd name="T31" fmla="*/ 57 h 59"/>
                  <a:gd name="T32" fmla="*/ 22 w 46"/>
                  <a:gd name="T3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9">
                    <a:moveTo>
                      <a:pt x="22" y="59"/>
                    </a:moveTo>
                    <a:lnTo>
                      <a:pt x="31" y="57"/>
                    </a:lnTo>
                    <a:lnTo>
                      <a:pt x="39" y="51"/>
                    </a:lnTo>
                    <a:lnTo>
                      <a:pt x="44" y="41"/>
                    </a:lnTo>
                    <a:lnTo>
                      <a:pt x="46" y="29"/>
                    </a:lnTo>
                    <a:lnTo>
                      <a:pt x="44" y="18"/>
                    </a:lnTo>
                    <a:lnTo>
                      <a:pt x="39" y="9"/>
                    </a:lnTo>
                    <a:lnTo>
                      <a:pt x="31" y="2"/>
                    </a:lnTo>
                    <a:lnTo>
                      <a:pt x="22" y="0"/>
                    </a:lnTo>
                    <a:lnTo>
                      <a:pt x="14" y="2"/>
                    </a:lnTo>
                    <a:lnTo>
                      <a:pt x="6" y="9"/>
                    </a:lnTo>
                    <a:lnTo>
                      <a:pt x="1" y="18"/>
                    </a:lnTo>
                    <a:lnTo>
                      <a:pt x="0" y="29"/>
                    </a:lnTo>
                    <a:lnTo>
                      <a:pt x="1" y="41"/>
                    </a:lnTo>
                    <a:lnTo>
                      <a:pt x="6" y="51"/>
                    </a:lnTo>
                    <a:lnTo>
                      <a:pt x="14" y="57"/>
                    </a:lnTo>
                    <a:lnTo>
                      <a:pt x="22" y="5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67" name="Freeform 151"/>
              <p:cNvSpPr>
                <a:spLocks/>
              </p:cNvSpPr>
              <p:nvPr/>
            </p:nvSpPr>
            <p:spPr bwMode="auto">
              <a:xfrm>
                <a:off x="5262" y="1559"/>
                <a:ext cx="10" cy="18"/>
              </a:xfrm>
              <a:custGeom>
                <a:avLst/>
                <a:gdLst>
                  <a:gd name="T0" fmla="*/ 17 w 30"/>
                  <a:gd name="T1" fmla="*/ 0 h 35"/>
                  <a:gd name="T2" fmla="*/ 17 w 30"/>
                  <a:gd name="T3" fmla="*/ 0 h 35"/>
                  <a:gd name="T4" fmla="*/ 16 w 30"/>
                  <a:gd name="T5" fmla="*/ 11 h 35"/>
                  <a:gd name="T6" fmla="*/ 12 w 30"/>
                  <a:gd name="T7" fmla="*/ 18 h 35"/>
                  <a:gd name="T8" fmla="*/ 7 w 30"/>
                  <a:gd name="T9" fmla="*/ 23 h 35"/>
                  <a:gd name="T10" fmla="*/ 0 w 30"/>
                  <a:gd name="T11" fmla="*/ 24 h 35"/>
                  <a:gd name="T12" fmla="*/ 0 w 30"/>
                  <a:gd name="T13" fmla="*/ 35 h 35"/>
                  <a:gd name="T14" fmla="*/ 12 w 30"/>
                  <a:gd name="T15" fmla="*/ 32 h 35"/>
                  <a:gd name="T16" fmla="*/ 22 w 30"/>
                  <a:gd name="T17" fmla="*/ 25 h 35"/>
                  <a:gd name="T18" fmla="*/ 29 w 30"/>
                  <a:gd name="T19" fmla="*/ 13 h 35"/>
                  <a:gd name="T20" fmla="*/ 30 w 30"/>
                  <a:gd name="T21" fmla="*/ 0 h 35"/>
                  <a:gd name="T22" fmla="*/ 30 w 30"/>
                  <a:gd name="T23" fmla="*/ 0 h 35"/>
                  <a:gd name="T24" fmla="*/ 17 w 30"/>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5">
                    <a:moveTo>
                      <a:pt x="17" y="0"/>
                    </a:moveTo>
                    <a:lnTo>
                      <a:pt x="17" y="0"/>
                    </a:lnTo>
                    <a:lnTo>
                      <a:pt x="16" y="11"/>
                    </a:lnTo>
                    <a:lnTo>
                      <a:pt x="12" y="18"/>
                    </a:lnTo>
                    <a:lnTo>
                      <a:pt x="7" y="23"/>
                    </a:lnTo>
                    <a:lnTo>
                      <a:pt x="0" y="24"/>
                    </a:lnTo>
                    <a:lnTo>
                      <a:pt x="0" y="35"/>
                    </a:lnTo>
                    <a:lnTo>
                      <a:pt x="12" y="32"/>
                    </a:lnTo>
                    <a:lnTo>
                      <a:pt x="22" y="25"/>
                    </a:lnTo>
                    <a:lnTo>
                      <a:pt x="29" y="13"/>
                    </a:lnTo>
                    <a:lnTo>
                      <a:pt x="30" y="0"/>
                    </a:lnTo>
                    <a:lnTo>
                      <a:pt x="30"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68" name="Freeform 152"/>
              <p:cNvSpPr>
                <a:spLocks/>
              </p:cNvSpPr>
              <p:nvPr/>
            </p:nvSpPr>
            <p:spPr bwMode="auto">
              <a:xfrm>
                <a:off x="5262" y="1542"/>
                <a:ext cx="10" cy="17"/>
              </a:xfrm>
              <a:custGeom>
                <a:avLst/>
                <a:gdLst>
                  <a:gd name="T0" fmla="*/ 0 w 30"/>
                  <a:gd name="T1" fmla="*/ 12 h 35"/>
                  <a:gd name="T2" fmla="*/ 0 w 30"/>
                  <a:gd name="T3" fmla="*/ 12 h 35"/>
                  <a:gd name="T4" fmla="*/ 7 w 30"/>
                  <a:gd name="T5" fmla="*/ 13 h 35"/>
                  <a:gd name="T6" fmla="*/ 12 w 30"/>
                  <a:gd name="T7" fmla="*/ 19 h 35"/>
                  <a:gd name="T8" fmla="*/ 16 w 30"/>
                  <a:gd name="T9" fmla="*/ 25 h 35"/>
                  <a:gd name="T10" fmla="*/ 17 w 30"/>
                  <a:gd name="T11" fmla="*/ 35 h 35"/>
                  <a:gd name="T12" fmla="*/ 30 w 30"/>
                  <a:gd name="T13" fmla="*/ 35 h 35"/>
                  <a:gd name="T14" fmla="*/ 29 w 30"/>
                  <a:gd name="T15" fmla="*/ 23 h 35"/>
                  <a:gd name="T16" fmla="*/ 22 w 30"/>
                  <a:gd name="T17" fmla="*/ 12 h 35"/>
                  <a:gd name="T18" fmla="*/ 12 w 30"/>
                  <a:gd name="T19" fmla="*/ 4 h 35"/>
                  <a:gd name="T20" fmla="*/ 0 w 30"/>
                  <a:gd name="T21" fmla="*/ 0 h 35"/>
                  <a:gd name="T22" fmla="*/ 0 w 30"/>
                  <a:gd name="T23" fmla="*/ 0 h 35"/>
                  <a:gd name="T24" fmla="*/ 0 w 30"/>
                  <a:gd name="T25"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5">
                    <a:moveTo>
                      <a:pt x="0" y="12"/>
                    </a:moveTo>
                    <a:lnTo>
                      <a:pt x="0" y="12"/>
                    </a:lnTo>
                    <a:lnTo>
                      <a:pt x="7" y="13"/>
                    </a:lnTo>
                    <a:lnTo>
                      <a:pt x="12" y="19"/>
                    </a:lnTo>
                    <a:lnTo>
                      <a:pt x="16" y="25"/>
                    </a:lnTo>
                    <a:lnTo>
                      <a:pt x="17" y="35"/>
                    </a:lnTo>
                    <a:lnTo>
                      <a:pt x="30" y="35"/>
                    </a:lnTo>
                    <a:lnTo>
                      <a:pt x="29" y="23"/>
                    </a:lnTo>
                    <a:lnTo>
                      <a:pt x="22" y="12"/>
                    </a:lnTo>
                    <a:lnTo>
                      <a:pt x="12" y="4"/>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69" name="Freeform 153"/>
              <p:cNvSpPr>
                <a:spLocks/>
              </p:cNvSpPr>
              <p:nvPr/>
            </p:nvSpPr>
            <p:spPr bwMode="auto">
              <a:xfrm>
                <a:off x="5253" y="1542"/>
                <a:ext cx="9" cy="17"/>
              </a:xfrm>
              <a:custGeom>
                <a:avLst/>
                <a:gdLst>
                  <a:gd name="T0" fmla="*/ 13 w 29"/>
                  <a:gd name="T1" fmla="*/ 35 h 35"/>
                  <a:gd name="T2" fmla="*/ 13 w 29"/>
                  <a:gd name="T3" fmla="*/ 35 h 35"/>
                  <a:gd name="T4" fmla="*/ 15 w 29"/>
                  <a:gd name="T5" fmla="*/ 25 h 35"/>
                  <a:gd name="T6" fmla="*/ 19 w 29"/>
                  <a:gd name="T7" fmla="*/ 19 h 35"/>
                  <a:gd name="T8" fmla="*/ 25 w 29"/>
                  <a:gd name="T9" fmla="*/ 13 h 35"/>
                  <a:gd name="T10" fmla="*/ 29 w 29"/>
                  <a:gd name="T11" fmla="*/ 12 h 35"/>
                  <a:gd name="T12" fmla="*/ 29 w 29"/>
                  <a:gd name="T13" fmla="*/ 0 h 35"/>
                  <a:gd name="T14" fmla="*/ 17 w 29"/>
                  <a:gd name="T15" fmla="*/ 4 h 35"/>
                  <a:gd name="T16" fmla="*/ 8 w 29"/>
                  <a:gd name="T17" fmla="*/ 12 h 35"/>
                  <a:gd name="T18" fmla="*/ 2 w 29"/>
                  <a:gd name="T19" fmla="*/ 23 h 35"/>
                  <a:gd name="T20" fmla="*/ 0 w 29"/>
                  <a:gd name="T21" fmla="*/ 35 h 35"/>
                  <a:gd name="T22" fmla="*/ 0 w 29"/>
                  <a:gd name="T23" fmla="*/ 35 h 35"/>
                  <a:gd name="T24" fmla="*/ 13 w 29"/>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5">
                    <a:moveTo>
                      <a:pt x="13" y="35"/>
                    </a:moveTo>
                    <a:lnTo>
                      <a:pt x="13" y="35"/>
                    </a:lnTo>
                    <a:lnTo>
                      <a:pt x="15" y="25"/>
                    </a:lnTo>
                    <a:lnTo>
                      <a:pt x="19" y="19"/>
                    </a:lnTo>
                    <a:lnTo>
                      <a:pt x="25" y="13"/>
                    </a:lnTo>
                    <a:lnTo>
                      <a:pt x="29" y="12"/>
                    </a:lnTo>
                    <a:lnTo>
                      <a:pt x="29" y="0"/>
                    </a:lnTo>
                    <a:lnTo>
                      <a:pt x="17" y="4"/>
                    </a:lnTo>
                    <a:lnTo>
                      <a:pt x="8" y="12"/>
                    </a:lnTo>
                    <a:lnTo>
                      <a:pt x="2" y="23"/>
                    </a:lnTo>
                    <a:lnTo>
                      <a:pt x="0" y="35"/>
                    </a:lnTo>
                    <a:lnTo>
                      <a:pt x="0" y="35"/>
                    </a:lnTo>
                    <a:lnTo>
                      <a:pt x="1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70" name="Freeform 154"/>
              <p:cNvSpPr>
                <a:spLocks/>
              </p:cNvSpPr>
              <p:nvPr/>
            </p:nvSpPr>
            <p:spPr bwMode="auto">
              <a:xfrm>
                <a:off x="5253" y="1559"/>
                <a:ext cx="9" cy="18"/>
              </a:xfrm>
              <a:custGeom>
                <a:avLst/>
                <a:gdLst>
                  <a:gd name="T0" fmla="*/ 29 w 29"/>
                  <a:gd name="T1" fmla="*/ 24 h 35"/>
                  <a:gd name="T2" fmla="*/ 29 w 29"/>
                  <a:gd name="T3" fmla="*/ 24 h 35"/>
                  <a:gd name="T4" fmla="*/ 24 w 29"/>
                  <a:gd name="T5" fmla="*/ 23 h 35"/>
                  <a:gd name="T6" fmla="*/ 19 w 29"/>
                  <a:gd name="T7" fmla="*/ 18 h 35"/>
                  <a:gd name="T8" fmla="*/ 15 w 29"/>
                  <a:gd name="T9" fmla="*/ 11 h 35"/>
                  <a:gd name="T10" fmla="*/ 13 w 29"/>
                  <a:gd name="T11" fmla="*/ 0 h 35"/>
                  <a:gd name="T12" fmla="*/ 0 w 29"/>
                  <a:gd name="T13" fmla="*/ 0 h 35"/>
                  <a:gd name="T14" fmla="*/ 2 w 29"/>
                  <a:gd name="T15" fmla="*/ 13 h 35"/>
                  <a:gd name="T16" fmla="*/ 8 w 29"/>
                  <a:gd name="T17" fmla="*/ 25 h 35"/>
                  <a:gd name="T18" fmla="*/ 19 w 29"/>
                  <a:gd name="T19" fmla="*/ 32 h 35"/>
                  <a:gd name="T20" fmla="*/ 29 w 29"/>
                  <a:gd name="T21" fmla="*/ 35 h 35"/>
                  <a:gd name="T22" fmla="*/ 29 w 29"/>
                  <a:gd name="T23" fmla="*/ 35 h 35"/>
                  <a:gd name="T24" fmla="*/ 29 w 29"/>
                  <a:gd name="T25"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5">
                    <a:moveTo>
                      <a:pt x="29" y="24"/>
                    </a:moveTo>
                    <a:lnTo>
                      <a:pt x="29" y="24"/>
                    </a:lnTo>
                    <a:lnTo>
                      <a:pt x="24" y="23"/>
                    </a:lnTo>
                    <a:lnTo>
                      <a:pt x="19" y="18"/>
                    </a:lnTo>
                    <a:lnTo>
                      <a:pt x="15" y="11"/>
                    </a:lnTo>
                    <a:lnTo>
                      <a:pt x="13" y="0"/>
                    </a:lnTo>
                    <a:lnTo>
                      <a:pt x="0" y="0"/>
                    </a:lnTo>
                    <a:lnTo>
                      <a:pt x="2" y="13"/>
                    </a:lnTo>
                    <a:lnTo>
                      <a:pt x="8" y="25"/>
                    </a:lnTo>
                    <a:lnTo>
                      <a:pt x="19" y="32"/>
                    </a:lnTo>
                    <a:lnTo>
                      <a:pt x="29" y="35"/>
                    </a:lnTo>
                    <a:lnTo>
                      <a:pt x="29" y="35"/>
                    </a:lnTo>
                    <a:lnTo>
                      <a:pt x="2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71" name="Freeform 155"/>
              <p:cNvSpPr>
                <a:spLocks/>
              </p:cNvSpPr>
              <p:nvPr/>
            </p:nvSpPr>
            <p:spPr bwMode="auto">
              <a:xfrm>
                <a:off x="4953" y="2050"/>
                <a:ext cx="157" cy="259"/>
              </a:xfrm>
              <a:custGeom>
                <a:avLst/>
                <a:gdLst>
                  <a:gd name="T0" fmla="*/ 0 w 471"/>
                  <a:gd name="T1" fmla="*/ 320 h 519"/>
                  <a:gd name="T2" fmla="*/ 10 w 471"/>
                  <a:gd name="T3" fmla="*/ 344 h 519"/>
                  <a:gd name="T4" fmla="*/ 22 w 471"/>
                  <a:gd name="T5" fmla="*/ 366 h 519"/>
                  <a:gd name="T6" fmla="*/ 34 w 471"/>
                  <a:gd name="T7" fmla="*/ 385 h 519"/>
                  <a:gd name="T8" fmla="*/ 46 w 471"/>
                  <a:gd name="T9" fmla="*/ 401 h 519"/>
                  <a:gd name="T10" fmla="*/ 59 w 471"/>
                  <a:gd name="T11" fmla="*/ 415 h 519"/>
                  <a:gd name="T12" fmla="*/ 73 w 471"/>
                  <a:gd name="T13" fmla="*/ 428 h 519"/>
                  <a:gd name="T14" fmla="*/ 90 w 471"/>
                  <a:gd name="T15" fmla="*/ 439 h 519"/>
                  <a:gd name="T16" fmla="*/ 107 w 471"/>
                  <a:gd name="T17" fmla="*/ 449 h 519"/>
                  <a:gd name="T18" fmla="*/ 127 w 471"/>
                  <a:gd name="T19" fmla="*/ 457 h 519"/>
                  <a:gd name="T20" fmla="*/ 148 w 471"/>
                  <a:gd name="T21" fmla="*/ 465 h 519"/>
                  <a:gd name="T22" fmla="*/ 172 w 471"/>
                  <a:gd name="T23" fmla="*/ 473 h 519"/>
                  <a:gd name="T24" fmla="*/ 198 w 471"/>
                  <a:gd name="T25" fmla="*/ 481 h 519"/>
                  <a:gd name="T26" fmla="*/ 227 w 471"/>
                  <a:gd name="T27" fmla="*/ 488 h 519"/>
                  <a:gd name="T28" fmla="*/ 258 w 471"/>
                  <a:gd name="T29" fmla="*/ 497 h 519"/>
                  <a:gd name="T30" fmla="*/ 293 w 471"/>
                  <a:gd name="T31" fmla="*/ 505 h 519"/>
                  <a:gd name="T32" fmla="*/ 331 w 471"/>
                  <a:gd name="T33" fmla="*/ 515 h 519"/>
                  <a:gd name="T34" fmla="*/ 346 w 471"/>
                  <a:gd name="T35" fmla="*/ 518 h 519"/>
                  <a:gd name="T36" fmla="*/ 366 w 471"/>
                  <a:gd name="T37" fmla="*/ 519 h 519"/>
                  <a:gd name="T38" fmla="*/ 386 w 471"/>
                  <a:gd name="T39" fmla="*/ 519 h 519"/>
                  <a:gd name="T40" fmla="*/ 407 w 471"/>
                  <a:gd name="T41" fmla="*/ 518 h 519"/>
                  <a:gd name="T42" fmla="*/ 427 w 471"/>
                  <a:gd name="T43" fmla="*/ 514 h 519"/>
                  <a:gd name="T44" fmla="*/ 445 w 471"/>
                  <a:gd name="T45" fmla="*/ 507 h 519"/>
                  <a:gd name="T46" fmla="*/ 461 w 471"/>
                  <a:gd name="T47" fmla="*/ 497 h 519"/>
                  <a:gd name="T48" fmla="*/ 471 w 471"/>
                  <a:gd name="T49" fmla="*/ 484 h 519"/>
                  <a:gd name="T50" fmla="*/ 467 w 471"/>
                  <a:gd name="T51" fmla="*/ 476 h 519"/>
                  <a:gd name="T52" fmla="*/ 455 w 471"/>
                  <a:gd name="T53" fmla="*/ 452 h 519"/>
                  <a:gd name="T54" fmla="*/ 438 w 471"/>
                  <a:gd name="T55" fmla="*/ 412 h 519"/>
                  <a:gd name="T56" fmla="*/ 419 w 471"/>
                  <a:gd name="T57" fmla="*/ 359 h 519"/>
                  <a:gd name="T58" fmla="*/ 400 w 471"/>
                  <a:gd name="T59" fmla="*/ 293 h 519"/>
                  <a:gd name="T60" fmla="*/ 384 w 471"/>
                  <a:gd name="T61" fmla="*/ 215 h 519"/>
                  <a:gd name="T62" fmla="*/ 373 w 471"/>
                  <a:gd name="T63" fmla="*/ 126 h 519"/>
                  <a:gd name="T64" fmla="*/ 370 w 471"/>
                  <a:gd name="T65" fmla="*/ 28 h 519"/>
                  <a:gd name="T66" fmla="*/ 367 w 471"/>
                  <a:gd name="T67" fmla="*/ 29 h 519"/>
                  <a:gd name="T68" fmla="*/ 362 w 471"/>
                  <a:gd name="T69" fmla="*/ 31 h 519"/>
                  <a:gd name="T70" fmla="*/ 353 w 471"/>
                  <a:gd name="T71" fmla="*/ 34 h 519"/>
                  <a:gd name="T72" fmla="*/ 340 w 471"/>
                  <a:gd name="T73" fmla="*/ 38 h 519"/>
                  <a:gd name="T74" fmla="*/ 324 w 471"/>
                  <a:gd name="T75" fmla="*/ 42 h 519"/>
                  <a:gd name="T76" fmla="*/ 307 w 471"/>
                  <a:gd name="T77" fmla="*/ 46 h 519"/>
                  <a:gd name="T78" fmla="*/ 286 w 471"/>
                  <a:gd name="T79" fmla="*/ 50 h 519"/>
                  <a:gd name="T80" fmla="*/ 265 w 471"/>
                  <a:gd name="T81" fmla="*/ 52 h 519"/>
                  <a:gd name="T82" fmla="*/ 241 w 471"/>
                  <a:gd name="T83" fmla="*/ 55 h 519"/>
                  <a:gd name="T84" fmla="*/ 216 w 471"/>
                  <a:gd name="T85" fmla="*/ 55 h 519"/>
                  <a:gd name="T86" fmla="*/ 190 w 471"/>
                  <a:gd name="T87" fmla="*/ 52 h 519"/>
                  <a:gd name="T88" fmla="*/ 164 w 471"/>
                  <a:gd name="T89" fmla="*/ 48 h 519"/>
                  <a:gd name="T90" fmla="*/ 138 w 471"/>
                  <a:gd name="T91" fmla="*/ 41 h 519"/>
                  <a:gd name="T92" fmla="*/ 111 w 471"/>
                  <a:gd name="T93" fmla="*/ 31 h 519"/>
                  <a:gd name="T94" fmla="*/ 85 w 471"/>
                  <a:gd name="T95" fmla="*/ 17 h 519"/>
                  <a:gd name="T96" fmla="*/ 60 w 471"/>
                  <a:gd name="T97" fmla="*/ 0 h 519"/>
                  <a:gd name="T98" fmla="*/ 0 w 471"/>
                  <a:gd name="T99" fmla="*/ 32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1" h="519">
                    <a:moveTo>
                      <a:pt x="0" y="320"/>
                    </a:moveTo>
                    <a:lnTo>
                      <a:pt x="10" y="344"/>
                    </a:lnTo>
                    <a:lnTo>
                      <a:pt x="22" y="366"/>
                    </a:lnTo>
                    <a:lnTo>
                      <a:pt x="34" y="385"/>
                    </a:lnTo>
                    <a:lnTo>
                      <a:pt x="46" y="401"/>
                    </a:lnTo>
                    <a:lnTo>
                      <a:pt x="59" y="415"/>
                    </a:lnTo>
                    <a:lnTo>
                      <a:pt x="73" y="428"/>
                    </a:lnTo>
                    <a:lnTo>
                      <a:pt x="90" y="439"/>
                    </a:lnTo>
                    <a:lnTo>
                      <a:pt x="107" y="449"/>
                    </a:lnTo>
                    <a:lnTo>
                      <a:pt x="127" y="457"/>
                    </a:lnTo>
                    <a:lnTo>
                      <a:pt x="148" y="465"/>
                    </a:lnTo>
                    <a:lnTo>
                      <a:pt x="172" y="473"/>
                    </a:lnTo>
                    <a:lnTo>
                      <a:pt x="198" y="481"/>
                    </a:lnTo>
                    <a:lnTo>
                      <a:pt x="227" y="488"/>
                    </a:lnTo>
                    <a:lnTo>
                      <a:pt x="258" y="497"/>
                    </a:lnTo>
                    <a:lnTo>
                      <a:pt x="293" y="505"/>
                    </a:lnTo>
                    <a:lnTo>
                      <a:pt x="331" y="515"/>
                    </a:lnTo>
                    <a:lnTo>
                      <a:pt x="346" y="518"/>
                    </a:lnTo>
                    <a:lnTo>
                      <a:pt x="366" y="519"/>
                    </a:lnTo>
                    <a:lnTo>
                      <a:pt x="386" y="519"/>
                    </a:lnTo>
                    <a:lnTo>
                      <a:pt x="407" y="518"/>
                    </a:lnTo>
                    <a:lnTo>
                      <a:pt x="427" y="514"/>
                    </a:lnTo>
                    <a:lnTo>
                      <a:pt x="445" y="507"/>
                    </a:lnTo>
                    <a:lnTo>
                      <a:pt x="461" y="497"/>
                    </a:lnTo>
                    <a:lnTo>
                      <a:pt x="471" y="484"/>
                    </a:lnTo>
                    <a:lnTo>
                      <a:pt x="467" y="476"/>
                    </a:lnTo>
                    <a:lnTo>
                      <a:pt x="455" y="452"/>
                    </a:lnTo>
                    <a:lnTo>
                      <a:pt x="438" y="412"/>
                    </a:lnTo>
                    <a:lnTo>
                      <a:pt x="419" y="359"/>
                    </a:lnTo>
                    <a:lnTo>
                      <a:pt x="400" y="293"/>
                    </a:lnTo>
                    <a:lnTo>
                      <a:pt x="384" y="215"/>
                    </a:lnTo>
                    <a:lnTo>
                      <a:pt x="373" y="126"/>
                    </a:lnTo>
                    <a:lnTo>
                      <a:pt x="370" y="28"/>
                    </a:lnTo>
                    <a:lnTo>
                      <a:pt x="367" y="29"/>
                    </a:lnTo>
                    <a:lnTo>
                      <a:pt x="362" y="31"/>
                    </a:lnTo>
                    <a:lnTo>
                      <a:pt x="353" y="34"/>
                    </a:lnTo>
                    <a:lnTo>
                      <a:pt x="340" y="38"/>
                    </a:lnTo>
                    <a:lnTo>
                      <a:pt x="324" y="42"/>
                    </a:lnTo>
                    <a:lnTo>
                      <a:pt x="307" y="46"/>
                    </a:lnTo>
                    <a:lnTo>
                      <a:pt x="286" y="50"/>
                    </a:lnTo>
                    <a:lnTo>
                      <a:pt x="265" y="52"/>
                    </a:lnTo>
                    <a:lnTo>
                      <a:pt x="241" y="55"/>
                    </a:lnTo>
                    <a:lnTo>
                      <a:pt x="216" y="55"/>
                    </a:lnTo>
                    <a:lnTo>
                      <a:pt x="190" y="52"/>
                    </a:lnTo>
                    <a:lnTo>
                      <a:pt x="164" y="48"/>
                    </a:lnTo>
                    <a:lnTo>
                      <a:pt x="138" y="41"/>
                    </a:lnTo>
                    <a:lnTo>
                      <a:pt x="111" y="31"/>
                    </a:lnTo>
                    <a:lnTo>
                      <a:pt x="85" y="17"/>
                    </a:lnTo>
                    <a:lnTo>
                      <a:pt x="60" y="0"/>
                    </a:lnTo>
                    <a:lnTo>
                      <a:pt x="0" y="3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72" name="Freeform 156"/>
              <p:cNvSpPr>
                <a:spLocks/>
              </p:cNvSpPr>
              <p:nvPr/>
            </p:nvSpPr>
            <p:spPr bwMode="auto">
              <a:xfrm>
                <a:off x="4951" y="2209"/>
                <a:ext cx="113" cy="101"/>
              </a:xfrm>
              <a:custGeom>
                <a:avLst/>
                <a:gdLst>
                  <a:gd name="T0" fmla="*/ 339 w 339"/>
                  <a:gd name="T1" fmla="*/ 191 h 202"/>
                  <a:gd name="T2" fmla="*/ 339 w 339"/>
                  <a:gd name="T3" fmla="*/ 191 h 202"/>
                  <a:gd name="T4" fmla="*/ 301 w 339"/>
                  <a:gd name="T5" fmla="*/ 181 h 202"/>
                  <a:gd name="T6" fmla="*/ 267 w 339"/>
                  <a:gd name="T7" fmla="*/ 173 h 202"/>
                  <a:gd name="T8" fmla="*/ 235 w 339"/>
                  <a:gd name="T9" fmla="*/ 164 h 202"/>
                  <a:gd name="T10" fmla="*/ 206 w 339"/>
                  <a:gd name="T11" fmla="*/ 157 h 202"/>
                  <a:gd name="T12" fmla="*/ 180 w 339"/>
                  <a:gd name="T13" fmla="*/ 149 h 202"/>
                  <a:gd name="T14" fmla="*/ 158 w 339"/>
                  <a:gd name="T15" fmla="*/ 141 h 202"/>
                  <a:gd name="T16" fmla="*/ 137 w 339"/>
                  <a:gd name="T17" fmla="*/ 134 h 202"/>
                  <a:gd name="T18" fmla="*/ 117 w 339"/>
                  <a:gd name="T19" fmla="*/ 127 h 202"/>
                  <a:gd name="T20" fmla="*/ 101 w 339"/>
                  <a:gd name="T21" fmla="*/ 117 h 202"/>
                  <a:gd name="T22" fmla="*/ 84 w 339"/>
                  <a:gd name="T23" fmla="*/ 105 h 202"/>
                  <a:gd name="T24" fmla="*/ 71 w 339"/>
                  <a:gd name="T25" fmla="*/ 94 h 202"/>
                  <a:gd name="T26" fmla="*/ 58 w 339"/>
                  <a:gd name="T27" fmla="*/ 79 h 202"/>
                  <a:gd name="T28" fmla="*/ 46 w 339"/>
                  <a:gd name="T29" fmla="*/ 65 h 202"/>
                  <a:gd name="T30" fmla="*/ 34 w 339"/>
                  <a:gd name="T31" fmla="*/ 46 h 202"/>
                  <a:gd name="T32" fmla="*/ 24 w 339"/>
                  <a:gd name="T33" fmla="*/ 24 h 202"/>
                  <a:gd name="T34" fmla="*/ 13 w 339"/>
                  <a:gd name="T35" fmla="*/ 0 h 202"/>
                  <a:gd name="T36" fmla="*/ 0 w 339"/>
                  <a:gd name="T37" fmla="*/ 3 h 202"/>
                  <a:gd name="T38" fmla="*/ 10 w 339"/>
                  <a:gd name="T39" fmla="*/ 29 h 202"/>
                  <a:gd name="T40" fmla="*/ 24 w 339"/>
                  <a:gd name="T41" fmla="*/ 50 h 202"/>
                  <a:gd name="T42" fmla="*/ 35 w 339"/>
                  <a:gd name="T43" fmla="*/ 69 h 202"/>
                  <a:gd name="T44" fmla="*/ 47 w 339"/>
                  <a:gd name="T45" fmla="*/ 86 h 202"/>
                  <a:gd name="T46" fmla="*/ 60 w 339"/>
                  <a:gd name="T47" fmla="*/ 101 h 202"/>
                  <a:gd name="T48" fmla="*/ 76 w 339"/>
                  <a:gd name="T49" fmla="*/ 114 h 202"/>
                  <a:gd name="T50" fmla="*/ 93 w 339"/>
                  <a:gd name="T51" fmla="*/ 126 h 202"/>
                  <a:gd name="T52" fmla="*/ 112 w 339"/>
                  <a:gd name="T53" fmla="*/ 136 h 202"/>
                  <a:gd name="T54" fmla="*/ 131 w 339"/>
                  <a:gd name="T55" fmla="*/ 145 h 202"/>
                  <a:gd name="T56" fmla="*/ 152 w 339"/>
                  <a:gd name="T57" fmla="*/ 153 h 202"/>
                  <a:gd name="T58" fmla="*/ 177 w 339"/>
                  <a:gd name="T59" fmla="*/ 161 h 202"/>
                  <a:gd name="T60" fmla="*/ 204 w 339"/>
                  <a:gd name="T61" fmla="*/ 168 h 202"/>
                  <a:gd name="T62" fmla="*/ 233 w 339"/>
                  <a:gd name="T63" fmla="*/ 175 h 202"/>
                  <a:gd name="T64" fmla="*/ 264 w 339"/>
                  <a:gd name="T65" fmla="*/ 184 h 202"/>
                  <a:gd name="T66" fmla="*/ 298 w 339"/>
                  <a:gd name="T67" fmla="*/ 192 h 202"/>
                  <a:gd name="T68" fmla="*/ 336 w 339"/>
                  <a:gd name="T69" fmla="*/ 202 h 202"/>
                  <a:gd name="T70" fmla="*/ 336 w 339"/>
                  <a:gd name="T71" fmla="*/ 202 h 202"/>
                  <a:gd name="T72" fmla="*/ 339 w 339"/>
                  <a:gd name="T73" fmla="*/ 19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202">
                    <a:moveTo>
                      <a:pt x="339" y="191"/>
                    </a:moveTo>
                    <a:lnTo>
                      <a:pt x="339" y="191"/>
                    </a:lnTo>
                    <a:lnTo>
                      <a:pt x="301" y="181"/>
                    </a:lnTo>
                    <a:lnTo>
                      <a:pt x="267" y="173"/>
                    </a:lnTo>
                    <a:lnTo>
                      <a:pt x="235" y="164"/>
                    </a:lnTo>
                    <a:lnTo>
                      <a:pt x="206" y="157"/>
                    </a:lnTo>
                    <a:lnTo>
                      <a:pt x="180" y="149"/>
                    </a:lnTo>
                    <a:lnTo>
                      <a:pt x="158" y="141"/>
                    </a:lnTo>
                    <a:lnTo>
                      <a:pt x="137" y="134"/>
                    </a:lnTo>
                    <a:lnTo>
                      <a:pt x="117" y="127"/>
                    </a:lnTo>
                    <a:lnTo>
                      <a:pt x="101" y="117"/>
                    </a:lnTo>
                    <a:lnTo>
                      <a:pt x="84" y="105"/>
                    </a:lnTo>
                    <a:lnTo>
                      <a:pt x="71" y="94"/>
                    </a:lnTo>
                    <a:lnTo>
                      <a:pt x="58" y="79"/>
                    </a:lnTo>
                    <a:lnTo>
                      <a:pt x="46" y="65"/>
                    </a:lnTo>
                    <a:lnTo>
                      <a:pt x="34" y="46"/>
                    </a:lnTo>
                    <a:lnTo>
                      <a:pt x="24" y="24"/>
                    </a:lnTo>
                    <a:lnTo>
                      <a:pt x="13" y="0"/>
                    </a:lnTo>
                    <a:lnTo>
                      <a:pt x="0" y="3"/>
                    </a:lnTo>
                    <a:lnTo>
                      <a:pt x="10" y="29"/>
                    </a:lnTo>
                    <a:lnTo>
                      <a:pt x="24" y="50"/>
                    </a:lnTo>
                    <a:lnTo>
                      <a:pt x="35" y="69"/>
                    </a:lnTo>
                    <a:lnTo>
                      <a:pt x="47" y="86"/>
                    </a:lnTo>
                    <a:lnTo>
                      <a:pt x="60" y="101"/>
                    </a:lnTo>
                    <a:lnTo>
                      <a:pt x="76" y="114"/>
                    </a:lnTo>
                    <a:lnTo>
                      <a:pt x="93" y="126"/>
                    </a:lnTo>
                    <a:lnTo>
                      <a:pt x="112" y="136"/>
                    </a:lnTo>
                    <a:lnTo>
                      <a:pt x="131" y="145"/>
                    </a:lnTo>
                    <a:lnTo>
                      <a:pt x="152" y="153"/>
                    </a:lnTo>
                    <a:lnTo>
                      <a:pt x="177" y="161"/>
                    </a:lnTo>
                    <a:lnTo>
                      <a:pt x="204" y="168"/>
                    </a:lnTo>
                    <a:lnTo>
                      <a:pt x="233" y="175"/>
                    </a:lnTo>
                    <a:lnTo>
                      <a:pt x="264" y="184"/>
                    </a:lnTo>
                    <a:lnTo>
                      <a:pt x="298" y="192"/>
                    </a:lnTo>
                    <a:lnTo>
                      <a:pt x="336" y="202"/>
                    </a:lnTo>
                    <a:lnTo>
                      <a:pt x="336" y="202"/>
                    </a:lnTo>
                    <a:lnTo>
                      <a:pt x="339"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73" name="Freeform 157"/>
              <p:cNvSpPr>
                <a:spLocks/>
              </p:cNvSpPr>
              <p:nvPr/>
            </p:nvSpPr>
            <p:spPr bwMode="auto">
              <a:xfrm>
                <a:off x="5063" y="2290"/>
                <a:ext cx="49" cy="22"/>
              </a:xfrm>
              <a:custGeom>
                <a:avLst/>
                <a:gdLst>
                  <a:gd name="T0" fmla="*/ 137 w 147"/>
                  <a:gd name="T1" fmla="*/ 4 h 43"/>
                  <a:gd name="T2" fmla="*/ 137 w 147"/>
                  <a:gd name="T3" fmla="*/ 0 h 43"/>
                  <a:gd name="T4" fmla="*/ 128 w 147"/>
                  <a:gd name="T5" fmla="*/ 11 h 43"/>
                  <a:gd name="T6" fmla="*/ 113 w 147"/>
                  <a:gd name="T7" fmla="*/ 20 h 43"/>
                  <a:gd name="T8" fmla="*/ 96 w 147"/>
                  <a:gd name="T9" fmla="*/ 26 h 43"/>
                  <a:gd name="T10" fmla="*/ 78 w 147"/>
                  <a:gd name="T11" fmla="*/ 30 h 43"/>
                  <a:gd name="T12" fmla="*/ 57 w 147"/>
                  <a:gd name="T13" fmla="*/ 32 h 43"/>
                  <a:gd name="T14" fmla="*/ 37 w 147"/>
                  <a:gd name="T15" fmla="*/ 32 h 43"/>
                  <a:gd name="T16" fmla="*/ 17 w 147"/>
                  <a:gd name="T17" fmla="*/ 30 h 43"/>
                  <a:gd name="T18" fmla="*/ 3 w 147"/>
                  <a:gd name="T19" fmla="*/ 27 h 43"/>
                  <a:gd name="T20" fmla="*/ 0 w 147"/>
                  <a:gd name="T21" fmla="*/ 38 h 43"/>
                  <a:gd name="T22" fmla="*/ 17 w 147"/>
                  <a:gd name="T23" fmla="*/ 42 h 43"/>
                  <a:gd name="T24" fmla="*/ 37 w 147"/>
                  <a:gd name="T25" fmla="*/ 43 h 43"/>
                  <a:gd name="T26" fmla="*/ 57 w 147"/>
                  <a:gd name="T27" fmla="*/ 43 h 43"/>
                  <a:gd name="T28" fmla="*/ 78 w 147"/>
                  <a:gd name="T29" fmla="*/ 42 h 43"/>
                  <a:gd name="T30" fmla="*/ 99 w 147"/>
                  <a:gd name="T31" fmla="*/ 37 h 43"/>
                  <a:gd name="T32" fmla="*/ 119 w 147"/>
                  <a:gd name="T33" fmla="*/ 29 h 43"/>
                  <a:gd name="T34" fmla="*/ 136 w 147"/>
                  <a:gd name="T35" fmla="*/ 18 h 43"/>
                  <a:gd name="T36" fmla="*/ 147 w 147"/>
                  <a:gd name="T37" fmla="*/ 4 h 43"/>
                  <a:gd name="T38" fmla="*/ 147 w 147"/>
                  <a:gd name="T39" fmla="*/ 0 h 43"/>
                  <a:gd name="T40" fmla="*/ 137 w 147"/>
                  <a:gd name="T4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43">
                    <a:moveTo>
                      <a:pt x="137" y="4"/>
                    </a:moveTo>
                    <a:lnTo>
                      <a:pt x="137" y="0"/>
                    </a:lnTo>
                    <a:lnTo>
                      <a:pt x="128" y="11"/>
                    </a:lnTo>
                    <a:lnTo>
                      <a:pt x="113" y="20"/>
                    </a:lnTo>
                    <a:lnTo>
                      <a:pt x="96" y="26"/>
                    </a:lnTo>
                    <a:lnTo>
                      <a:pt x="78" y="30"/>
                    </a:lnTo>
                    <a:lnTo>
                      <a:pt x="57" y="32"/>
                    </a:lnTo>
                    <a:lnTo>
                      <a:pt x="37" y="32"/>
                    </a:lnTo>
                    <a:lnTo>
                      <a:pt x="17" y="30"/>
                    </a:lnTo>
                    <a:lnTo>
                      <a:pt x="3" y="27"/>
                    </a:lnTo>
                    <a:lnTo>
                      <a:pt x="0" y="38"/>
                    </a:lnTo>
                    <a:lnTo>
                      <a:pt x="17" y="42"/>
                    </a:lnTo>
                    <a:lnTo>
                      <a:pt x="37" y="43"/>
                    </a:lnTo>
                    <a:lnTo>
                      <a:pt x="57" y="43"/>
                    </a:lnTo>
                    <a:lnTo>
                      <a:pt x="78" y="42"/>
                    </a:lnTo>
                    <a:lnTo>
                      <a:pt x="99" y="37"/>
                    </a:lnTo>
                    <a:lnTo>
                      <a:pt x="119" y="29"/>
                    </a:lnTo>
                    <a:lnTo>
                      <a:pt x="136" y="18"/>
                    </a:lnTo>
                    <a:lnTo>
                      <a:pt x="147" y="4"/>
                    </a:lnTo>
                    <a:lnTo>
                      <a:pt x="147" y="0"/>
                    </a:lnTo>
                    <a:lnTo>
                      <a:pt x="13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74" name="Freeform 158"/>
              <p:cNvSpPr>
                <a:spLocks/>
              </p:cNvSpPr>
              <p:nvPr/>
            </p:nvSpPr>
            <p:spPr bwMode="auto">
              <a:xfrm>
                <a:off x="5074" y="2061"/>
                <a:ext cx="38" cy="232"/>
              </a:xfrm>
              <a:custGeom>
                <a:avLst/>
                <a:gdLst>
                  <a:gd name="T0" fmla="*/ 10 w 113"/>
                  <a:gd name="T1" fmla="*/ 9 h 463"/>
                  <a:gd name="T2" fmla="*/ 0 w 113"/>
                  <a:gd name="T3" fmla="*/ 5 h 463"/>
                  <a:gd name="T4" fmla="*/ 3 w 113"/>
                  <a:gd name="T5" fmla="*/ 103 h 463"/>
                  <a:gd name="T6" fmla="*/ 15 w 113"/>
                  <a:gd name="T7" fmla="*/ 192 h 463"/>
                  <a:gd name="T8" fmla="*/ 31 w 113"/>
                  <a:gd name="T9" fmla="*/ 271 h 463"/>
                  <a:gd name="T10" fmla="*/ 49 w 113"/>
                  <a:gd name="T11" fmla="*/ 337 h 463"/>
                  <a:gd name="T12" fmla="*/ 69 w 113"/>
                  <a:gd name="T13" fmla="*/ 390 h 463"/>
                  <a:gd name="T14" fmla="*/ 86 w 113"/>
                  <a:gd name="T15" fmla="*/ 430 h 463"/>
                  <a:gd name="T16" fmla="*/ 98 w 113"/>
                  <a:gd name="T17" fmla="*/ 456 h 463"/>
                  <a:gd name="T18" fmla="*/ 103 w 113"/>
                  <a:gd name="T19" fmla="*/ 463 h 463"/>
                  <a:gd name="T20" fmla="*/ 113 w 113"/>
                  <a:gd name="T21" fmla="*/ 459 h 463"/>
                  <a:gd name="T22" fmla="*/ 111 w 113"/>
                  <a:gd name="T23" fmla="*/ 451 h 463"/>
                  <a:gd name="T24" fmla="*/ 99 w 113"/>
                  <a:gd name="T25" fmla="*/ 427 h 463"/>
                  <a:gd name="T26" fmla="*/ 82 w 113"/>
                  <a:gd name="T27" fmla="*/ 388 h 463"/>
                  <a:gd name="T28" fmla="*/ 62 w 113"/>
                  <a:gd name="T29" fmla="*/ 335 h 463"/>
                  <a:gd name="T30" fmla="*/ 44 w 113"/>
                  <a:gd name="T31" fmla="*/ 268 h 463"/>
                  <a:gd name="T32" fmla="*/ 28 w 113"/>
                  <a:gd name="T33" fmla="*/ 192 h 463"/>
                  <a:gd name="T34" fmla="*/ 16 w 113"/>
                  <a:gd name="T35" fmla="*/ 103 h 463"/>
                  <a:gd name="T36" fmla="*/ 14 w 113"/>
                  <a:gd name="T37" fmla="*/ 5 h 463"/>
                  <a:gd name="T38" fmla="*/ 4 w 113"/>
                  <a:gd name="T39" fmla="*/ 0 h 463"/>
                  <a:gd name="T40" fmla="*/ 10 w 113"/>
                  <a:gd name="T41" fmla="*/ 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463">
                    <a:moveTo>
                      <a:pt x="10" y="9"/>
                    </a:moveTo>
                    <a:lnTo>
                      <a:pt x="0" y="5"/>
                    </a:lnTo>
                    <a:lnTo>
                      <a:pt x="3" y="103"/>
                    </a:lnTo>
                    <a:lnTo>
                      <a:pt x="15" y="192"/>
                    </a:lnTo>
                    <a:lnTo>
                      <a:pt x="31" y="271"/>
                    </a:lnTo>
                    <a:lnTo>
                      <a:pt x="49" y="337"/>
                    </a:lnTo>
                    <a:lnTo>
                      <a:pt x="69" y="390"/>
                    </a:lnTo>
                    <a:lnTo>
                      <a:pt x="86" y="430"/>
                    </a:lnTo>
                    <a:lnTo>
                      <a:pt x="98" y="456"/>
                    </a:lnTo>
                    <a:lnTo>
                      <a:pt x="103" y="463"/>
                    </a:lnTo>
                    <a:lnTo>
                      <a:pt x="113" y="459"/>
                    </a:lnTo>
                    <a:lnTo>
                      <a:pt x="111" y="451"/>
                    </a:lnTo>
                    <a:lnTo>
                      <a:pt x="99" y="427"/>
                    </a:lnTo>
                    <a:lnTo>
                      <a:pt x="82" y="388"/>
                    </a:lnTo>
                    <a:lnTo>
                      <a:pt x="62" y="335"/>
                    </a:lnTo>
                    <a:lnTo>
                      <a:pt x="44" y="268"/>
                    </a:lnTo>
                    <a:lnTo>
                      <a:pt x="28" y="192"/>
                    </a:lnTo>
                    <a:lnTo>
                      <a:pt x="16" y="103"/>
                    </a:lnTo>
                    <a:lnTo>
                      <a:pt x="14" y="5"/>
                    </a:lnTo>
                    <a:lnTo>
                      <a:pt x="4" y="0"/>
                    </a:lnTo>
                    <a:lnTo>
                      <a:pt x="1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75" name="Freeform 159"/>
              <p:cNvSpPr>
                <a:spLocks/>
              </p:cNvSpPr>
              <p:nvPr/>
            </p:nvSpPr>
            <p:spPr bwMode="auto">
              <a:xfrm>
                <a:off x="4971" y="2044"/>
                <a:ext cx="107" cy="36"/>
              </a:xfrm>
              <a:custGeom>
                <a:avLst/>
                <a:gdLst>
                  <a:gd name="T0" fmla="*/ 14 w 320"/>
                  <a:gd name="T1" fmla="*/ 11 h 71"/>
                  <a:gd name="T2" fmla="*/ 3 w 320"/>
                  <a:gd name="T3" fmla="*/ 16 h 71"/>
                  <a:gd name="T4" fmla="*/ 28 w 320"/>
                  <a:gd name="T5" fmla="*/ 33 h 71"/>
                  <a:gd name="T6" fmla="*/ 56 w 320"/>
                  <a:gd name="T7" fmla="*/ 46 h 71"/>
                  <a:gd name="T8" fmla="*/ 83 w 320"/>
                  <a:gd name="T9" fmla="*/ 58 h 71"/>
                  <a:gd name="T10" fmla="*/ 109 w 320"/>
                  <a:gd name="T11" fmla="*/ 64 h 71"/>
                  <a:gd name="T12" fmla="*/ 137 w 320"/>
                  <a:gd name="T13" fmla="*/ 69 h 71"/>
                  <a:gd name="T14" fmla="*/ 163 w 320"/>
                  <a:gd name="T15" fmla="*/ 71 h 71"/>
                  <a:gd name="T16" fmla="*/ 188 w 320"/>
                  <a:gd name="T17" fmla="*/ 71 h 71"/>
                  <a:gd name="T18" fmla="*/ 212 w 320"/>
                  <a:gd name="T19" fmla="*/ 69 h 71"/>
                  <a:gd name="T20" fmla="*/ 234 w 320"/>
                  <a:gd name="T21" fmla="*/ 67 h 71"/>
                  <a:gd name="T22" fmla="*/ 255 w 320"/>
                  <a:gd name="T23" fmla="*/ 62 h 71"/>
                  <a:gd name="T24" fmla="*/ 272 w 320"/>
                  <a:gd name="T25" fmla="*/ 59 h 71"/>
                  <a:gd name="T26" fmla="*/ 288 w 320"/>
                  <a:gd name="T27" fmla="*/ 54 h 71"/>
                  <a:gd name="T28" fmla="*/ 301 w 320"/>
                  <a:gd name="T29" fmla="*/ 51 h 71"/>
                  <a:gd name="T30" fmla="*/ 312 w 320"/>
                  <a:gd name="T31" fmla="*/ 48 h 71"/>
                  <a:gd name="T32" fmla="*/ 317 w 320"/>
                  <a:gd name="T33" fmla="*/ 44 h 71"/>
                  <a:gd name="T34" fmla="*/ 320 w 320"/>
                  <a:gd name="T35" fmla="*/ 43 h 71"/>
                  <a:gd name="T36" fmla="*/ 314 w 320"/>
                  <a:gd name="T37" fmla="*/ 34 h 71"/>
                  <a:gd name="T38" fmla="*/ 312 w 320"/>
                  <a:gd name="T39" fmla="*/ 35 h 71"/>
                  <a:gd name="T40" fmla="*/ 307 w 320"/>
                  <a:gd name="T41" fmla="*/ 36 h 71"/>
                  <a:gd name="T42" fmla="*/ 299 w 320"/>
                  <a:gd name="T43" fmla="*/ 40 h 71"/>
                  <a:gd name="T44" fmla="*/ 286 w 320"/>
                  <a:gd name="T45" fmla="*/ 43 h 71"/>
                  <a:gd name="T46" fmla="*/ 270 w 320"/>
                  <a:gd name="T47" fmla="*/ 48 h 71"/>
                  <a:gd name="T48" fmla="*/ 253 w 320"/>
                  <a:gd name="T49" fmla="*/ 51 h 71"/>
                  <a:gd name="T50" fmla="*/ 232 w 320"/>
                  <a:gd name="T51" fmla="*/ 55 h 71"/>
                  <a:gd name="T52" fmla="*/ 212 w 320"/>
                  <a:gd name="T53" fmla="*/ 58 h 71"/>
                  <a:gd name="T54" fmla="*/ 188 w 320"/>
                  <a:gd name="T55" fmla="*/ 60 h 71"/>
                  <a:gd name="T56" fmla="*/ 163 w 320"/>
                  <a:gd name="T57" fmla="*/ 60 h 71"/>
                  <a:gd name="T58" fmla="*/ 137 w 320"/>
                  <a:gd name="T59" fmla="*/ 58 h 71"/>
                  <a:gd name="T60" fmla="*/ 112 w 320"/>
                  <a:gd name="T61" fmla="*/ 53 h 71"/>
                  <a:gd name="T62" fmla="*/ 86 w 320"/>
                  <a:gd name="T63" fmla="*/ 46 h 71"/>
                  <a:gd name="T64" fmla="*/ 61 w 320"/>
                  <a:gd name="T65" fmla="*/ 37 h 71"/>
                  <a:gd name="T66" fmla="*/ 36 w 320"/>
                  <a:gd name="T67" fmla="*/ 24 h 71"/>
                  <a:gd name="T68" fmla="*/ 11 w 320"/>
                  <a:gd name="T69" fmla="*/ 7 h 71"/>
                  <a:gd name="T70" fmla="*/ 0 w 320"/>
                  <a:gd name="T71" fmla="*/ 11 h 71"/>
                  <a:gd name="T72" fmla="*/ 11 w 320"/>
                  <a:gd name="T73" fmla="*/ 7 h 71"/>
                  <a:gd name="T74" fmla="*/ 3 w 320"/>
                  <a:gd name="T75" fmla="*/ 0 h 71"/>
                  <a:gd name="T76" fmla="*/ 0 w 320"/>
                  <a:gd name="T77" fmla="*/ 11 h 71"/>
                  <a:gd name="T78" fmla="*/ 14 w 320"/>
                  <a:gd name="T79"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71">
                    <a:moveTo>
                      <a:pt x="14" y="11"/>
                    </a:moveTo>
                    <a:lnTo>
                      <a:pt x="3" y="16"/>
                    </a:lnTo>
                    <a:lnTo>
                      <a:pt x="28" y="33"/>
                    </a:lnTo>
                    <a:lnTo>
                      <a:pt x="56" y="46"/>
                    </a:lnTo>
                    <a:lnTo>
                      <a:pt x="83" y="58"/>
                    </a:lnTo>
                    <a:lnTo>
                      <a:pt x="109" y="64"/>
                    </a:lnTo>
                    <a:lnTo>
                      <a:pt x="137" y="69"/>
                    </a:lnTo>
                    <a:lnTo>
                      <a:pt x="163" y="71"/>
                    </a:lnTo>
                    <a:lnTo>
                      <a:pt x="188" y="71"/>
                    </a:lnTo>
                    <a:lnTo>
                      <a:pt x="212" y="69"/>
                    </a:lnTo>
                    <a:lnTo>
                      <a:pt x="234" y="67"/>
                    </a:lnTo>
                    <a:lnTo>
                      <a:pt x="255" y="62"/>
                    </a:lnTo>
                    <a:lnTo>
                      <a:pt x="272" y="59"/>
                    </a:lnTo>
                    <a:lnTo>
                      <a:pt x="288" y="54"/>
                    </a:lnTo>
                    <a:lnTo>
                      <a:pt x="301" y="51"/>
                    </a:lnTo>
                    <a:lnTo>
                      <a:pt x="312" y="48"/>
                    </a:lnTo>
                    <a:lnTo>
                      <a:pt x="317" y="44"/>
                    </a:lnTo>
                    <a:lnTo>
                      <a:pt x="320" y="43"/>
                    </a:lnTo>
                    <a:lnTo>
                      <a:pt x="314" y="34"/>
                    </a:lnTo>
                    <a:lnTo>
                      <a:pt x="312" y="35"/>
                    </a:lnTo>
                    <a:lnTo>
                      <a:pt x="307" y="36"/>
                    </a:lnTo>
                    <a:lnTo>
                      <a:pt x="299" y="40"/>
                    </a:lnTo>
                    <a:lnTo>
                      <a:pt x="286" y="43"/>
                    </a:lnTo>
                    <a:lnTo>
                      <a:pt x="270" y="48"/>
                    </a:lnTo>
                    <a:lnTo>
                      <a:pt x="253" y="51"/>
                    </a:lnTo>
                    <a:lnTo>
                      <a:pt x="232" y="55"/>
                    </a:lnTo>
                    <a:lnTo>
                      <a:pt x="212" y="58"/>
                    </a:lnTo>
                    <a:lnTo>
                      <a:pt x="188" y="60"/>
                    </a:lnTo>
                    <a:lnTo>
                      <a:pt x="163" y="60"/>
                    </a:lnTo>
                    <a:lnTo>
                      <a:pt x="137" y="58"/>
                    </a:lnTo>
                    <a:lnTo>
                      <a:pt x="112" y="53"/>
                    </a:lnTo>
                    <a:lnTo>
                      <a:pt x="86" y="46"/>
                    </a:lnTo>
                    <a:lnTo>
                      <a:pt x="61" y="37"/>
                    </a:lnTo>
                    <a:lnTo>
                      <a:pt x="36" y="24"/>
                    </a:lnTo>
                    <a:lnTo>
                      <a:pt x="11" y="7"/>
                    </a:lnTo>
                    <a:lnTo>
                      <a:pt x="0" y="11"/>
                    </a:lnTo>
                    <a:lnTo>
                      <a:pt x="11" y="7"/>
                    </a:lnTo>
                    <a:lnTo>
                      <a:pt x="3" y="0"/>
                    </a:lnTo>
                    <a:lnTo>
                      <a:pt x="0" y="11"/>
                    </a:lnTo>
                    <a:lnTo>
                      <a:pt x="1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76" name="Freeform 160"/>
              <p:cNvSpPr>
                <a:spLocks/>
              </p:cNvSpPr>
              <p:nvPr/>
            </p:nvSpPr>
            <p:spPr bwMode="auto">
              <a:xfrm>
                <a:off x="4951" y="2050"/>
                <a:ext cx="25" cy="160"/>
              </a:xfrm>
              <a:custGeom>
                <a:avLst/>
                <a:gdLst>
                  <a:gd name="T0" fmla="*/ 13 w 74"/>
                  <a:gd name="T1" fmla="*/ 318 h 321"/>
                  <a:gd name="T2" fmla="*/ 13 w 74"/>
                  <a:gd name="T3" fmla="*/ 320 h 321"/>
                  <a:gd name="T4" fmla="*/ 74 w 74"/>
                  <a:gd name="T5" fmla="*/ 0 h 321"/>
                  <a:gd name="T6" fmla="*/ 60 w 74"/>
                  <a:gd name="T7" fmla="*/ 0 h 321"/>
                  <a:gd name="T8" fmla="*/ 0 w 74"/>
                  <a:gd name="T9" fmla="*/ 320 h 321"/>
                  <a:gd name="T10" fmla="*/ 0 w 74"/>
                  <a:gd name="T11" fmla="*/ 321 h 321"/>
                  <a:gd name="T12" fmla="*/ 0 w 74"/>
                  <a:gd name="T13" fmla="*/ 320 h 321"/>
                  <a:gd name="T14" fmla="*/ 0 w 74"/>
                  <a:gd name="T15" fmla="*/ 320 h 321"/>
                  <a:gd name="T16" fmla="*/ 0 w 74"/>
                  <a:gd name="T17" fmla="*/ 321 h 321"/>
                  <a:gd name="T18" fmla="*/ 13 w 74"/>
                  <a:gd name="T19" fmla="*/ 31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321">
                    <a:moveTo>
                      <a:pt x="13" y="318"/>
                    </a:moveTo>
                    <a:lnTo>
                      <a:pt x="13" y="320"/>
                    </a:lnTo>
                    <a:lnTo>
                      <a:pt x="74" y="0"/>
                    </a:lnTo>
                    <a:lnTo>
                      <a:pt x="60" y="0"/>
                    </a:lnTo>
                    <a:lnTo>
                      <a:pt x="0" y="320"/>
                    </a:lnTo>
                    <a:lnTo>
                      <a:pt x="0" y="321"/>
                    </a:lnTo>
                    <a:lnTo>
                      <a:pt x="0" y="320"/>
                    </a:lnTo>
                    <a:lnTo>
                      <a:pt x="0" y="320"/>
                    </a:lnTo>
                    <a:lnTo>
                      <a:pt x="0" y="321"/>
                    </a:lnTo>
                    <a:lnTo>
                      <a:pt x="13" y="3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77" name="Freeform 161"/>
              <p:cNvSpPr>
                <a:spLocks/>
              </p:cNvSpPr>
              <p:nvPr/>
            </p:nvSpPr>
            <p:spPr bwMode="auto">
              <a:xfrm>
                <a:off x="5060" y="2060"/>
                <a:ext cx="73" cy="214"/>
              </a:xfrm>
              <a:custGeom>
                <a:avLst/>
                <a:gdLst>
                  <a:gd name="T0" fmla="*/ 42 w 217"/>
                  <a:gd name="T1" fmla="*/ 0 h 426"/>
                  <a:gd name="T2" fmla="*/ 39 w 217"/>
                  <a:gd name="T3" fmla="*/ 53 h 426"/>
                  <a:gd name="T4" fmla="*/ 39 w 217"/>
                  <a:gd name="T5" fmla="*/ 106 h 426"/>
                  <a:gd name="T6" fmla="*/ 40 w 217"/>
                  <a:gd name="T7" fmla="*/ 161 h 426"/>
                  <a:gd name="T8" fmla="*/ 41 w 217"/>
                  <a:gd name="T9" fmla="*/ 215 h 426"/>
                  <a:gd name="T10" fmla="*/ 40 w 217"/>
                  <a:gd name="T11" fmla="*/ 269 h 426"/>
                  <a:gd name="T12" fmla="*/ 35 w 217"/>
                  <a:gd name="T13" fmla="*/ 324 h 426"/>
                  <a:gd name="T14" fmla="*/ 21 w 217"/>
                  <a:gd name="T15" fmla="*/ 375 h 426"/>
                  <a:gd name="T16" fmla="*/ 0 w 217"/>
                  <a:gd name="T17" fmla="*/ 426 h 426"/>
                  <a:gd name="T18" fmla="*/ 25 w 217"/>
                  <a:gd name="T19" fmla="*/ 415 h 426"/>
                  <a:gd name="T20" fmla="*/ 48 w 217"/>
                  <a:gd name="T21" fmla="*/ 406 h 426"/>
                  <a:gd name="T22" fmla="*/ 66 w 217"/>
                  <a:gd name="T23" fmla="*/ 399 h 426"/>
                  <a:gd name="T24" fmla="*/ 83 w 217"/>
                  <a:gd name="T25" fmla="*/ 393 h 426"/>
                  <a:gd name="T26" fmla="*/ 98 w 217"/>
                  <a:gd name="T27" fmla="*/ 390 h 426"/>
                  <a:gd name="T28" fmla="*/ 111 w 217"/>
                  <a:gd name="T29" fmla="*/ 388 h 426"/>
                  <a:gd name="T30" fmla="*/ 123 w 217"/>
                  <a:gd name="T31" fmla="*/ 387 h 426"/>
                  <a:gd name="T32" fmla="*/ 134 w 217"/>
                  <a:gd name="T33" fmla="*/ 386 h 426"/>
                  <a:gd name="T34" fmla="*/ 144 w 217"/>
                  <a:gd name="T35" fmla="*/ 387 h 426"/>
                  <a:gd name="T36" fmla="*/ 153 w 217"/>
                  <a:gd name="T37" fmla="*/ 388 h 426"/>
                  <a:gd name="T38" fmla="*/ 162 w 217"/>
                  <a:gd name="T39" fmla="*/ 389 h 426"/>
                  <a:gd name="T40" fmla="*/ 173 w 217"/>
                  <a:gd name="T41" fmla="*/ 391 h 426"/>
                  <a:gd name="T42" fmla="*/ 182 w 217"/>
                  <a:gd name="T43" fmla="*/ 393 h 426"/>
                  <a:gd name="T44" fmla="*/ 192 w 217"/>
                  <a:gd name="T45" fmla="*/ 396 h 426"/>
                  <a:gd name="T46" fmla="*/ 204 w 217"/>
                  <a:gd name="T47" fmla="*/ 398 h 426"/>
                  <a:gd name="T48" fmla="*/ 217 w 217"/>
                  <a:gd name="T49" fmla="*/ 399 h 426"/>
                  <a:gd name="T50" fmla="*/ 203 w 217"/>
                  <a:gd name="T51" fmla="*/ 349 h 426"/>
                  <a:gd name="T52" fmla="*/ 186 w 217"/>
                  <a:gd name="T53" fmla="*/ 300 h 426"/>
                  <a:gd name="T54" fmla="*/ 169 w 217"/>
                  <a:gd name="T55" fmla="*/ 250 h 426"/>
                  <a:gd name="T56" fmla="*/ 152 w 217"/>
                  <a:gd name="T57" fmla="*/ 201 h 426"/>
                  <a:gd name="T58" fmla="*/ 134 w 217"/>
                  <a:gd name="T59" fmla="*/ 152 h 426"/>
                  <a:gd name="T60" fmla="*/ 120 w 217"/>
                  <a:gd name="T61" fmla="*/ 101 h 426"/>
                  <a:gd name="T62" fmla="*/ 108 w 217"/>
                  <a:gd name="T63" fmla="*/ 51 h 426"/>
                  <a:gd name="T64" fmla="*/ 100 w 217"/>
                  <a:gd name="T65" fmla="*/ 0 h 426"/>
                  <a:gd name="T66" fmla="*/ 42 w 217"/>
                  <a:gd name="T67"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7" h="426">
                    <a:moveTo>
                      <a:pt x="42" y="0"/>
                    </a:moveTo>
                    <a:lnTo>
                      <a:pt x="39" y="53"/>
                    </a:lnTo>
                    <a:lnTo>
                      <a:pt x="39" y="106"/>
                    </a:lnTo>
                    <a:lnTo>
                      <a:pt x="40" y="161"/>
                    </a:lnTo>
                    <a:lnTo>
                      <a:pt x="41" y="215"/>
                    </a:lnTo>
                    <a:lnTo>
                      <a:pt x="40" y="269"/>
                    </a:lnTo>
                    <a:lnTo>
                      <a:pt x="35" y="324"/>
                    </a:lnTo>
                    <a:lnTo>
                      <a:pt x="21" y="375"/>
                    </a:lnTo>
                    <a:lnTo>
                      <a:pt x="0" y="426"/>
                    </a:lnTo>
                    <a:lnTo>
                      <a:pt x="25" y="415"/>
                    </a:lnTo>
                    <a:lnTo>
                      <a:pt x="48" y="406"/>
                    </a:lnTo>
                    <a:lnTo>
                      <a:pt x="66" y="399"/>
                    </a:lnTo>
                    <a:lnTo>
                      <a:pt x="83" y="393"/>
                    </a:lnTo>
                    <a:lnTo>
                      <a:pt x="98" y="390"/>
                    </a:lnTo>
                    <a:lnTo>
                      <a:pt x="111" y="388"/>
                    </a:lnTo>
                    <a:lnTo>
                      <a:pt x="123" y="387"/>
                    </a:lnTo>
                    <a:lnTo>
                      <a:pt x="134" y="386"/>
                    </a:lnTo>
                    <a:lnTo>
                      <a:pt x="144" y="387"/>
                    </a:lnTo>
                    <a:lnTo>
                      <a:pt x="153" y="388"/>
                    </a:lnTo>
                    <a:lnTo>
                      <a:pt x="162" y="389"/>
                    </a:lnTo>
                    <a:lnTo>
                      <a:pt x="173" y="391"/>
                    </a:lnTo>
                    <a:lnTo>
                      <a:pt x="182" y="393"/>
                    </a:lnTo>
                    <a:lnTo>
                      <a:pt x="192" y="396"/>
                    </a:lnTo>
                    <a:lnTo>
                      <a:pt x="204" y="398"/>
                    </a:lnTo>
                    <a:lnTo>
                      <a:pt x="217" y="399"/>
                    </a:lnTo>
                    <a:lnTo>
                      <a:pt x="203" y="349"/>
                    </a:lnTo>
                    <a:lnTo>
                      <a:pt x="186" y="300"/>
                    </a:lnTo>
                    <a:lnTo>
                      <a:pt x="169" y="250"/>
                    </a:lnTo>
                    <a:lnTo>
                      <a:pt x="152" y="201"/>
                    </a:lnTo>
                    <a:lnTo>
                      <a:pt x="134" y="152"/>
                    </a:lnTo>
                    <a:lnTo>
                      <a:pt x="120" y="101"/>
                    </a:lnTo>
                    <a:lnTo>
                      <a:pt x="108" y="51"/>
                    </a:lnTo>
                    <a:lnTo>
                      <a:pt x="100" y="0"/>
                    </a:ln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78" name="Freeform 162"/>
              <p:cNvSpPr>
                <a:spLocks/>
              </p:cNvSpPr>
              <p:nvPr/>
            </p:nvSpPr>
            <p:spPr bwMode="auto">
              <a:xfrm>
                <a:off x="5056" y="2060"/>
                <a:ext cx="21" cy="220"/>
              </a:xfrm>
              <a:custGeom>
                <a:avLst/>
                <a:gdLst>
                  <a:gd name="T0" fmla="*/ 12 w 63"/>
                  <a:gd name="T1" fmla="*/ 422 h 440"/>
                  <a:gd name="T2" fmla="*/ 20 w 63"/>
                  <a:gd name="T3" fmla="*/ 428 h 440"/>
                  <a:gd name="T4" fmla="*/ 42 w 63"/>
                  <a:gd name="T5" fmla="*/ 377 h 440"/>
                  <a:gd name="T6" fmla="*/ 55 w 63"/>
                  <a:gd name="T7" fmla="*/ 324 h 440"/>
                  <a:gd name="T8" fmla="*/ 60 w 63"/>
                  <a:gd name="T9" fmla="*/ 269 h 440"/>
                  <a:gd name="T10" fmla="*/ 62 w 63"/>
                  <a:gd name="T11" fmla="*/ 215 h 440"/>
                  <a:gd name="T12" fmla="*/ 60 w 63"/>
                  <a:gd name="T13" fmla="*/ 161 h 440"/>
                  <a:gd name="T14" fmla="*/ 59 w 63"/>
                  <a:gd name="T15" fmla="*/ 106 h 440"/>
                  <a:gd name="T16" fmla="*/ 59 w 63"/>
                  <a:gd name="T17" fmla="*/ 53 h 440"/>
                  <a:gd name="T18" fmla="*/ 63 w 63"/>
                  <a:gd name="T19" fmla="*/ 0 h 440"/>
                  <a:gd name="T20" fmla="*/ 50 w 63"/>
                  <a:gd name="T21" fmla="*/ 0 h 440"/>
                  <a:gd name="T22" fmla="*/ 46 w 63"/>
                  <a:gd name="T23" fmla="*/ 53 h 440"/>
                  <a:gd name="T24" fmla="*/ 46 w 63"/>
                  <a:gd name="T25" fmla="*/ 106 h 440"/>
                  <a:gd name="T26" fmla="*/ 47 w 63"/>
                  <a:gd name="T27" fmla="*/ 161 h 440"/>
                  <a:gd name="T28" fmla="*/ 49 w 63"/>
                  <a:gd name="T29" fmla="*/ 215 h 440"/>
                  <a:gd name="T30" fmla="*/ 47 w 63"/>
                  <a:gd name="T31" fmla="*/ 269 h 440"/>
                  <a:gd name="T32" fmla="*/ 42 w 63"/>
                  <a:gd name="T33" fmla="*/ 324 h 440"/>
                  <a:gd name="T34" fmla="*/ 29 w 63"/>
                  <a:gd name="T35" fmla="*/ 374 h 440"/>
                  <a:gd name="T36" fmla="*/ 9 w 63"/>
                  <a:gd name="T37" fmla="*/ 424 h 440"/>
                  <a:gd name="T38" fmla="*/ 17 w 63"/>
                  <a:gd name="T39" fmla="*/ 431 h 440"/>
                  <a:gd name="T40" fmla="*/ 9 w 63"/>
                  <a:gd name="T41" fmla="*/ 424 h 440"/>
                  <a:gd name="T42" fmla="*/ 0 w 63"/>
                  <a:gd name="T43" fmla="*/ 440 h 440"/>
                  <a:gd name="T44" fmla="*/ 17 w 63"/>
                  <a:gd name="T45" fmla="*/ 431 h 440"/>
                  <a:gd name="T46" fmla="*/ 12 w 63"/>
                  <a:gd name="T47" fmla="*/ 42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440">
                    <a:moveTo>
                      <a:pt x="12" y="422"/>
                    </a:moveTo>
                    <a:lnTo>
                      <a:pt x="20" y="428"/>
                    </a:lnTo>
                    <a:lnTo>
                      <a:pt x="42" y="377"/>
                    </a:lnTo>
                    <a:lnTo>
                      <a:pt x="55" y="324"/>
                    </a:lnTo>
                    <a:lnTo>
                      <a:pt x="60" y="269"/>
                    </a:lnTo>
                    <a:lnTo>
                      <a:pt x="62" y="215"/>
                    </a:lnTo>
                    <a:lnTo>
                      <a:pt x="60" y="161"/>
                    </a:lnTo>
                    <a:lnTo>
                      <a:pt x="59" y="106"/>
                    </a:lnTo>
                    <a:lnTo>
                      <a:pt x="59" y="53"/>
                    </a:lnTo>
                    <a:lnTo>
                      <a:pt x="63" y="0"/>
                    </a:lnTo>
                    <a:lnTo>
                      <a:pt x="50" y="0"/>
                    </a:lnTo>
                    <a:lnTo>
                      <a:pt x="46" y="53"/>
                    </a:lnTo>
                    <a:lnTo>
                      <a:pt x="46" y="106"/>
                    </a:lnTo>
                    <a:lnTo>
                      <a:pt x="47" y="161"/>
                    </a:lnTo>
                    <a:lnTo>
                      <a:pt x="49" y="215"/>
                    </a:lnTo>
                    <a:lnTo>
                      <a:pt x="47" y="269"/>
                    </a:lnTo>
                    <a:lnTo>
                      <a:pt x="42" y="324"/>
                    </a:lnTo>
                    <a:lnTo>
                      <a:pt x="29" y="374"/>
                    </a:lnTo>
                    <a:lnTo>
                      <a:pt x="9" y="424"/>
                    </a:lnTo>
                    <a:lnTo>
                      <a:pt x="17" y="431"/>
                    </a:lnTo>
                    <a:lnTo>
                      <a:pt x="9" y="424"/>
                    </a:lnTo>
                    <a:lnTo>
                      <a:pt x="0" y="440"/>
                    </a:lnTo>
                    <a:lnTo>
                      <a:pt x="17" y="431"/>
                    </a:lnTo>
                    <a:lnTo>
                      <a:pt x="12" y="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79" name="Freeform 163"/>
              <p:cNvSpPr>
                <a:spLocks/>
              </p:cNvSpPr>
              <p:nvPr/>
            </p:nvSpPr>
            <p:spPr bwMode="auto">
              <a:xfrm>
                <a:off x="5060" y="2250"/>
                <a:ext cx="76" cy="26"/>
              </a:xfrm>
              <a:custGeom>
                <a:avLst/>
                <a:gdLst>
                  <a:gd name="T0" fmla="*/ 213 w 228"/>
                  <a:gd name="T1" fmla="*/ 20 h 51"/>
                  <a:gd name="T2" fmla="*/ 219 w 228"/>
                  <a:gd name="T3" fmla="*/ 13 h 51"/>
                  <a:gd name="T4" fmla="*/ 206 w 228"/>
                  <a:gd name="T5" fmla="*/ 12 h 51"/>
                  <a:gd name="T6" fmla="*/ 196 w 228"/>
                  <a:gd name="T7" fmla="*/ 10 h 51"/>
                  <a:gd name="T8" fmla="*/ 185 w 228"/>
                  <a:gd name="T9" fmla="*/ 8 h 51"/>
                  <a:gd name="T10" fmla="*/ 176 w 228"/>
                  <a:gd name="T11" fmla="*/ 6 h 51"/>
                  <a:gd name="T12" fmla="*/ 165 w 228"/>
                  <a:gd name="T13" fmla="*/ 3 h 51"/>
                  <a:gd name="T14" fmla="*/ 155 w 228"/>
                  <a:gd name="T15" fmla="*/ 2 h 51"/>
                  <a:gd name="T16" fmla="*/ 146 w 228"/>
                  <a:gd name="T17" fmla="*/ 1 h 51"/>
                  <a:gd name="T18" fmla="*/ 136 w 228"/>
                  <a:gd name="T19" fmla="*/ 0 h 51"/>
                  <a:gd name="T20" fmla="*/ 125 w 228"/>
                  <a:gd name="T21" fmla="*/ 1 h 51"/>
                  <a:gd name="T22" fmla="*/ 113 w 228"/>
                  <a:gd name="T23" fmla="*/ 2 h 51"/>
                  <a:gd name="T24" fmla="*/ 98 w 228"/>
                  <a:gd name="T25" fmla="*/ 4 h 51"/>
                  <a:gd name="T26" fmla="*/ 84 w 228"/>
                  <a:gd name="T27" fmla="*/ 8 h 51"/>
                  <a:gd name="T28" fmla="*/ 65 w 228"/>
                  <a:gd name="T29" fmla="*/ 13 h 51"/>
                  <a:gd name="T30" fmla="*/ 47 w 228"/>
                  <a:gd name="T31" fmla="*/ 20 h 51"/>
                  <a:gd name="T32" fmla="*/ 25 w 228"/>
                  <a:gd name="T33" fmla="*/ 30 h 51"/>
                  <a:gd name="T34" fmla="*/ 0 w 228"/>
                  <a:gd name="T35" fmla="*/ 42 h 51"/>
                  <a:gd name="T36" fmla="*/ 5 w 228"/>
                  <a:gd name="T37" fmla="*/ 51 h 51"/>
                  <a:gd name="T38" fmla="*/ 30 w 228"/>
                  <a:gd name="T39" fmla="*/ 39 h 51"/>
                  <a:gd name="T40" fmla="*/ 52 w 228"/>
                  <a:gd name="T41" fmla="*/ 31 h 51"/>
                  <a:gd name="T42" fmla="*/ 71 w 228"/>
                  <a:gd name="T43" fmla="*/ 25 h 51"/>
                  <a:gd name="T44" fmla="*/ 87 w 228"/>
                  <a:gd name="T45" fmla="*/ 19 h 51"/>
                  <a:gd name="T46" fmla="*/ 101 w 228"/>
                  <a:gd name="T47" fmla="*/ 16 h 51"/>
                  <a:gd name="T48" fmla="*/ 113 w 228"/>
                  <a:gd name="T49" fmla="*/ 13 h 51"/>
                  <a:gd name="T50" fmla="*/ 125 w 228"/>
                  <a:gd name="T51" fmla="*/ 12 h 51"/>
                  <a:gd name="T52" fmla="*/ 136 w 228"/>
                  <a:gd name="T53" fmla="*/ 11 h 51"/>
                  <a:gd name="T54" fmla="*/ 146 w 228"/>
                  <a:gd name="T55" fmla="*/ 12 h 51"/>
                  <a:gd name="T56" fmla="*/ 155 w 228"/>
                  <a:gd name="T57" fmla="*/ 13 h 51"/>
                  <a:gd name="T58" fmla="*/ 163 w 228"/>
                  <a:gd name="T59" fmla="*/ 15 h 51"/>
                  <a:gd name="T60" fmla="*/ 173 w 228"/>
                  <a:gd name="T61" fmla="*/ 17 h 51"/>
                  <a:gd name="T62" fmla="*/ 182 w 228"/>
                  <a:gd name="T63" fmla="*/ 19 h 51"/>
                  <a:gd name="T64" fmla="*/ 193 w 228"/>
                  <a:gd name="T65" fmla="*/ 21 h 51"/>
                  <a:gd name="T66" fmla="*/ 206 w 228"/>
                  <a:gd name="T67" fmla="*/ 24 h 51"/>
                  <a:gd name="T68" fmla="*/ 219 w 228"/>
                  <a:gd name="T69" fmla="*/ 25 h 51"/>
                  <a:gd name="T70" fmla="*/ 226 w 228"/>
                  <a:gd name="T71" fmla="*/ 18 h 51"/>
                  <a:gd name="T72" fmla="*/ 219 w 228"/>
                  <a:gd name="T73" fmla="*/ 25 h 51"/>
                  <a:gd name="T74" fmla="*/ 228 w 228"/>
                  <a:gd name="T75" fmla="*/ 26 h 51"/>
                  <a:gd name="T76" fmla="*/ 226 w 228"/>
                  <a:gd name="T77" fmla="*/ 18 h 51"/>
                  <a:gd name="T78" fmla="*/ 213 w 228"/>
                  <a:gd name="T79"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8" h="51">
                    <a:moveTo>
                      <a:pt x="213" y="20"/>
                    </a:moveTo>
                    <a:lnTo>
                      <a:pt x="219" y="13"/>
                    </a:lnTo>
                    <a:lnTo>
                      <a:pt x="206" y="12"/>
                    </a:lnTo>
                    <a:lnTo>
                      <a:pt x="196" y="10"/>
                    </a:lnTo>
                    <a:lnTo>
                      <a:pt x="185" y="8"/>
                    </a:lnTo>
                    <a:lnTo>
                      <a:pt x="176" y="6"/>
                    </a:lnTo>
                    <a:lnTo>
                      <a:pt x="165" y="3"/>
                    </a:lnTo>
                    <a:lnTo>
                      <a:pt x="155" y="2"/>
                    </a:lnTo>
                    <a:lnTo>
                      <a:pt x="146" y="1"/>
                    </a:lnTo>
                    <a:lnTo>
                      <a:pt x="136" y="0"/>
                    </a:lnTo>
                    <a:lnTo>
                      <a:pt x="125" y="1"/>
                    </a:lnTo>
                    <a:lnTo>
                      <a:pt x="113" y="2"/>
                    </a:lnTo>
                    <a:lnTo>
                      <a:pt x="98" y="4"/>
                    </a:lnTo>
                    <a:lnTo>
                      <a:pt x="84" y="8"/>
                    </a:lnTo>
                    <a:lnTo>
                      <a:pt x="65" y="13"/>
                    </a:lnTo>
                    <a:lnTo>
                      <a:pt x="47" y="20"/>
                    </a:lnTo>
                    <a:lnTo>
                      <a:pt x="25" y="30"/>
                    </a:lnTo>
                    <a:lnTo>
                      <a:pt x="0" y="42"/>
                    </a:lnTo>
                    <a:lnTo>
                      <a:pt x="5" y="51"/>
                    </a:lnTo>
                    <a:lnTo>
                      <a:pt x="30" y="39"/>
                    </a:lnTo>
                    <a:lnTo>
                      <a:pt x="52" y="31"/>
                    </a:lnTo>
                    <a:lnTo>
                      <a:pt x="71" y="25"/>
                    </a:lnTo>
                    <a:lnTo>
                      <a:pt x="87" y="19"/>
                    </a:lnTo>
                    <a:lnTo>
                      <a:pt x="101" y="16"/>
                    </a:lnTo>
                    <a:lnTo>
                      <a:pt x="113" y="13"/>
                    </a:lnTo>
                    <a:lnTo>
                      <a:pt x="125" y="12"/>
                    </a:lnTo>
                    <a:lnTo>
                      <a:pt x="136" y="11"/>
                    </a:lnTo>
                    <a:lnTo>
                      <a:pt x="146" y="12"/>
                    </a:lnTo>
                    <a:lnTo>
                      <a:pt x="155" y="13"/>
                    </a:lnTo>
                    <a:lnTo>
                      <a:pt x="163" y="15"/>
                    </a:lnTo>
                    <a:lnTo>
                      <a:pt x="173" y="17"/>
                    </a:lnTo>
                    <a:lnTo>
                      <a:pt x="182" y="19"/>
                    </a:lnTo>
                    <a:lnTo>
                      <a:pt x="193" y="21"/>
                    </a:lnTo>
                    <a:lnTo>
                      <a:pt x="206" y="24"/>
                    </a:lnTo>
                    <a:lnTo>
                      <a:pt x="219" y="25"/>
                    </a:lnTo>
                    <a:lnTo>
                      <a:pt x="226" y="18"/>
                    </a:lnTo>
                    <a:lnTo>
                      <a:pt x="219" y="25"/>
                    </a:lnTo>
                    <a:lnTo>
                      <a:pt x="228" y="26"/>
                    </a:lnTo>
                    <a:lnTo>
                      <a:pt x="226" y="18"/>
                    </a:lnTo>
                    <a:lnTo>
                      <a:pt x="21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80" name="Freeform 164"/>
              <p:cNvSpPr>
                <a:spLocks/>
              </p:cNvSpPr>
              <p:nvPr/>
            </p:nvSpPr>
            <p:spPr bwMode="auto">
              <a:xfrm>
                <a:off x="5092" y="2058"/>
                <a:ext cx="43" cy="203"/>
              </a:xfrm>
              <a:custGeom>
                <a:avLst/>
                <a:gdLst>
                  <a:gd name="T0" fmla="*/ 6 w 130"/>
                  <a:gd name="T1" fmla="*/ 12 h 406"/>
                  <a:gd name="T2" fmla="*/ 0 w 130"/>
                  <a:gd name="T3" fmla="*/ 6 h 406"/>
                  <a:gd name="T4" fmla="*/ 8 w 130"/>
                  <a:gd name="T5" fmla="*/ 57 h 406"/>
                  <a:gd name="T6" fmla="*/ 19 w 130"/>
                  <a:gd name="T7" fmla="*/ 109 h 406"/>
                  <a:gd name="T8" fmla="*/ 34 w 130"/>
                  <a:gd name="T9" fmla="*/ 159 h 406"/>
                  <a:gd name="T10" fmla="*/ 51 w 130"/>
                  <a:gd name="T11" fmla="*/ 208 h 406"/>
                  <a:gd name="T12" fmla="*/ 68 w 130"/>
                  <a:gd name="T13" fmla="*/ 257 h 406"/>
                  <a:gd name="T14" fmla="*/ 85 w 130"/>
                  <a:gd name="T15" fmla="*/ 307 h 406"/>
                  <a:gd name="T16" fmla="*/ 102 w 130"/>
                  <a:gd name="T17" fmla="*/ 357 h 406"/>
                  <a:gd name="T18" fmla="*/ 117 w 130"/>
                  <a:gd name="T19" fmla="*/ 406 h 406"/>
                  <a:gd name="T20" fmla="*/ 130 w 130"/>
                  <a:gd name="T21" fmla="*/ 404 h 406"/>
                  <a:gd name="T22" fmla="*/ 115 w 130"/>
                  <a:gd name="T23" fmla="*/ 354 h 406"/>
                  <a:gd name="T24" fmla="*/ 98 w 130"/>
                  <a:gd name="T25" fmla="*/ 305 h 406"/>
                  <a:gd name="T26" fmla="*/ 81 w 130"/>
                  <a:gd name="T27" fmla="*/ 255 h 406"/>
                  <a:gd name="T28" fmla="*/ 64 w 130"/>
                  <a:gd name="T29" fmla="*/ 205 h 406"/>
                  <a:gd name="T30" fmla="*/ 47 w 130"/>
                  <a:gd name="T31" fmla="*/ 157 h 406"/>
                  <a:gd name="T32" fmla="*/ 33 w 130"/>
                  <a:gd name="T33" fmla="*/ 106 h 406"/>
                  <a:gd name="T34" fmla="*/ 21 w 130"/>
                  <a:gd name="T35" fmla="*/ 57 h 406"/>
                  <a:gd name="T36" fmla="*/ 13 w 130"/>
                  <a:gd name="T37" fmla="*/ 6 h 406"/>
                  <a:gd name="T38" fmla="*/ 6 w 130"/>
                  <a:gd name="T39" fmla="*/ 0 h 406"/>
                  <a:gd name="T40" fmla="*/ 13 w 130"/>
                  <a:gd name="T41" fmla="*/ 6 h 406"/>
                  <a:gd name="T42" fmla="*/ 12 w 130"/>
                  <a:gd name="T43" fmla="*/ 0 h 406"/>
                  <a:gd name="T44" fmla="*/ 6 w 130"/>
                  <a:gd name="T45" fmla="*/ 0 h 406"/>
                  <a:gd name="T46" fmla="*/ 6 w 130"/>
                  <a:gd name="T47" fmla="*/ 1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406">
                    <a:moveTo>
                      <a:pt x="6" y="12"/>
                    </a:moveTo>
                    <a:lnTo>
                      <a:pt x="0" y="6"/>
                    </a:lnTo>
                    <a:lnTo>
                      <a:pt x="8" y="57"/>
                    </a:lnTo>
                    <a:lnTo>
                      <a:pt x="19" y="109"/>
                    </a:lnTo>
                    <a:lnTo>
                      <a:pt x="34" y="159"/>
                    </a:lnTo>
                    <a:lnTo>
                      <a:pt x="51" y="208"/>
                    </a:lnTo>
                    <a:lnTo>
                      <a:pt x="68" y="257"/>
                    </a:lnTo>
                    <a:lnTo>
                      <a:pt x="85" y="307"/>
                    </a:lnTo>
                    <a:lnTo>
                      <a:pt x="102" y="357"/>
                    </a:lnTo>
                    <a:lnTo>
                      <a:pt x="117" y="406"/>
                    </a:lnTo>
                    <a:lnTo>
                      <a:pt x="130" y="404"/>
                    </a:lnTo>
                    <a:lnTo>
                      <a:pt x="115" y="354"/>
                    </a:lnTo>
                    <a:lnTo>
                      <a:pt x="98" y="305"/>
                    </a:lnTo>
                    <a:lnTo>
                      <a:pt x="81" y="255"/>
                    </a:lnTo>
                    <a:lnTo>
                      <a:pt x="64" y="205"/>
                    </a:lnTo>
                    <a:lnTo>
                      <a:pt x="47" y="157"/>
                    </a:lnTo>
                    <a:lnTo>
                      <a:pt x="33" y="106"/>
                    </a:lnTo>
                    <a:lnTo>
                      <a:pt x="21" y="57"/>
                    </a:lnTo>
                    <a:lnTo>
                      <a:pt x="13" y="6"/>
                    </a:lnTo>
                    <a:lnTo>
                      <a:pt x="6" y="0"/>
                    </a:lnTo>
                    <a:lnTo>
                      <a:pt x="13" y="6"/>
                    </a:lnTo>
                    <a:lnTo>
                      <a:pt x="12" y="0"/>
                    </a:lnTo>
                    <a:lnTo>
                      <a:pt x="6" y="0"/>
                    </a:lnTo>
                    <a:lnTo>
                      <a:pt x="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81" name="Freeform 165"/>
              <p:cNvSpPr>
                <a:spLocks/>
              </p:cNvSpPr>
              <p:nvPr/>
            </p:nvSpPr>
            <p:spPr bwMode="auto">
              <a:xfrm>
                <a:off x="5072" y="2058"/>
                <a:ext cx="22" cy="5"/>
              </a:xfrm>
              <a:custGeom>
                <a:avLst/>
                <a:gdLst>
                  <a:gd name="T0" fmla="*/ 13 w 64"/>
                  <a:gd name="T1" fmla="*/ 6 h 12"/>
                  <a:gd name="T2" fmla="*/ 6 w 64"/>
                  <a:gd name="T3" fmla="*/ 12 h 12"/>
                  <a:gd name="T4" fmla="*/ 64 w 64"/>
                  <a:gd name="T5" fmla="*/ 12 h 12"/>
                  <a:gd name="T6" fmla="*/ 64 w 64"/>
                  <a:gd name="T7" fmla="*/ 0 h 12"/>
                  <a:gd name="T8" fmla="*/ 6 w 64"/>
                  <a:gd name="T9" fmla="*/ 0 h 12"/>
                  <a:gd name="T10" fmla="*/ 0 w 64"/>
                  <a:gd name="T11" fmla="*/ 6 h 12"/>
                  <a:gd name="T12" fmla="*/ 6 w 64"/>
                  <a:gd name="T13" fmla="*/ 0 h 12"/>
                  <a:gd name="T14" fmla="*/ 1 w 64"/>
                  <a:gd name="T15" fmla="*/ 0 h 12"/>
                  <a:gd name="T16" fmla="*/ 0 w 64"/>
                  <a:gd name="T17" fmla="*/ 6 h 12"/>
                  <a:gd name="T18" fmla="*/ 13 w 64"/>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2">
                    <a:moveTo>
                      <a:pt x="13" y="6"/>
                    </a:moveTo>
                    <a:lnTo>
                      <a:pt x="6" y="12"/>
                    </a:lnTo>
                    <a:lnTo>
                      <a:pt x="64" y="12"/>
                    </a:lnTo>
                    <a:lnTo>
                      <a:pt x="64" y="0"/>
                    </a:lnTo>
                    <a:lnTo>
                      <a:pt x="6" y="0"/>
                    </a:lnTo>
                    <a:lnTo>
                      <a:pt x="0" y="6"/>
                    </a:lnTo>
                    <a:lnTo>
                      <a:pt x="6" y="0"/>
                    </a:lnTo>
                    <a:lnTo>
                      <a:pt x="1" y="0"/>
                    </a:lnTo>
                    <a:lnTo>
                      <a:pt x="0" y="6"/>
                    </a:lnTo>
                    <a:lnTo>
                      <a:pt x="1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82" name="Freeform 166"/>
              <p:cNvSpPr>
                <a:spLocks/>
              </p:cNvSpPr>
              <p:nvPr/>
            </p:nvSpPr>
            <p:spPr bwMode="auto">
              <a:xfrm>
                <a:off x="4967" y="2027"/>
                <a:ext cx="140" cy="144"/>
              </a:xfrm>
              <a:custGeom>
                <a:avLst/>
                <a:gdLst>
                  <a:gd name="T0" fmla="*/ 244 w 419"/>
                  <a:gd name="T1" fmla="*/ 283 h 288"/>
                  <a:gd name="T2" fmla="*/ 245 w 419"/>
                  <a:gd name="T3" fmla="*/ 247 h 288"/>
                  <a:gd name="T4" fmla="*/ 253 w 419"/>
                  <a:gd name="T5" fmla="*/ 210 h 288"/>
                  <a:gd name="T6" fmla="*/ 266 w 419"/>
                  <a:gd name="T7" fmla="*/ 173 h 288"/>
                  <a:gd name="T8" fmla="*/ 286 w 419"/>
                  <a:gd name="T9" fmla="*/ 139 h 288"/>
                  <a:gd name="T10" fmla="*/ 310 w 419"/>
                  <a:gd name="T11" fmla="*/ 109 h 288"/>
                  <a:gd name="T12" fmla="*/ 341 w 419"/>
                  <a:gd name="T13" fmla="*/ 83 h 288"/>
                  <a:gd name="T14" fmla="*/ 377 w 419"/>
                  <a:gd name="T15" fmla="*/ 62 h 288"/>
                  <a:gd name="T16" fmla="*/ 419 w 419"/>
                  <a:gd name="T17" fmla="*/ 50 h 288"/>
                  <a:gd name="T18" fmla="*/ 413 w 419"/>
                  <a:gd name="T19" fmla="*/ 43 h 288"/>
                  <a:gd name="T20" fmla="*/ 407 w 419"/>
                  <a:gd name="T21" fmla="*/ 39 h 288"/>
                  <a:gd name="T22" fmla="*/ 399 w 419"/>
                  <a:gd name="T23" fmla="*/ 33 h 288"/>
                  <a:gd name="T24" fmla="*/ 392 w 419"/>
                  <a:gd name="T25" fmla="*/ 29 h 288"/>
                  <a:gd name="T26" fmla="*/ 386 w 419"/>
                  <a:gd name="T27" fmla="*/ 23 h 288"/>
                  <a:gd name="T28" fmla="*/ 381 w 419"/>
                  <a:gd name="T29" fmla="*/ 17 h 288"/>
                  <a:gd name="T30" fmla="*/ 378 w 419"/>
                  <a:gd name="T31" fmla="*/ 9 h 288"/>
                  <a:gd name="T32" fmla="*/ 379 w 419"/>
                  <a:gd name="T33" fmla="*/ 0 h 288"/>
                  <a:gd name="T34" fmla="*/ 369 w 419"/>
                  <a:gd name="T35" fmla="*/ 15 h 288"/>
                  <a:gd name="T36" fmla="*/ 358 w 419"/>
                  <a:gd name="T37" fmla="*/ 29 h 288"/>
                  <a:gd name="T38" fmla="*/ 345 w 419"/>
                  <a:gd name="T39" fmla="*/ 41 h 288"/>
                  <a:gd name="T40" fmla="*/ 332 w 419"/>
                  <a:gd name="T41" fmla="*/ 51 h 288"/>
                  <a:gd name="T42" fmla="*/ 318 w 419"/>
                  <a:gd name="T43" fmla="*/ 60 h 288"/>
                  <a:gd name="T44" fmla="*/ 302 w 419"/>
                  <a:gd name="T45" fmla="*/ 68 h 288"/>
                  <a:gd name="T46" fmla="*/ 286 w 419"/>
                  <a:gd name="T47" fmla="*/ 74 h 288"/>
                  <a:gd name="T48" fmla="*/ 269 w 419"/>
                  <a:gd name="T49" fmla="*/ 79 h 288"/>
                  <a:gd name="T50" fmla="*/ 252 w 419"/>
                  <a:gd name="T51" fmla="*/ 83 h 288"/>
                  <a:gd name="T52" fmla="*/ 235 w 419"/>
                  <a:gd name="T53" fmla="*/ 86 h 288"/>
                  <a:gd name="T54" fmla="*/ 216 w 419"/>
                  <a:gd name="T55" fmla="*/ 87 h 288"/>
                  <a:gd name="T56" fmla="*/ 199 w 419"/>
                  <a:gd name="T57" fmla="*/ 87 h 288"/>
                  <a:gd name="T58" fmla="*/ 181 w 419"/>
                  <a:gd name="T59" fmla="*/ 86 h 288"/>
                  <a:gd name="T60" fmla="*/ 164 w 419"/>
                  <a:gd name="T61" fmla="*/ 84 h 288"/>
                  <a:gd name="T62" fmla="*/ 147 w 419"/>
                  <a:gd name="T63" fmla="*/ 82 h 288"/>
                  <a:gd name="T64" fmla="*/ 130 w 419"/>
                  <a:gd name="T65" fmla="*/ 77 h 288"/>
                  <a:gd name="T66" fmla="*/ 114 w 419"/>
                  <a:gd name="T67" fmla="*/ 74 h 288"/>
                  <a:gd name="T68" fmla="*/ 97 w 419"/>
                  <a:gd name="T69" fmla="*/ 69 h 288"/>
                  <a:gd name="T70" fmla="*/ 78 w 419"/>
                  <a:gd name="T71" fmla="*/ 64 h 288"/>
                  <a:gd name="T72" fmla="*/ 60 w 419"/>
                  <a:gd name="T73" fmla="*/ 56 h 288"/>
                  <a:gd name="T74" fmla="*/ 46 w 419"/>
                  <a:gd name="T75" fmla="*/ 47 h 288"/>
                  <a:gd name="T76" fmla="*/ 34 w 419"/>
                  <a:gd name="T77" fmla="*/ 34 h 288"/>
                  <a:gd name="T78" fmla="*/ 28 w 419"/>
                  <a:gd name="T79" fmla="*/ 20 h 288"/>
                  <a:gd name="T80" fmla="*/ 30 w 419"/>
                  <a:gd name="T81" fmla="*/ 0 h 288"/>
                  <a:gd name="T82" fmla="*/ 26 w 419"/>
                  <a:gd name="T83" fmla="*/ 4 h 288"/>
                  <a:gd name="T84" fmla="*/ 17 w 419"/>
                  <a:gd name="T85" fmla="*/ 15 h 288"/>
                  <a:gd name="T86" fmla="*/ 7 w 419"/>
                  <a:gd name="T87" fmla="*/ 32 h 288"/>
                  <a:gd name="T88" fmla="*/ 0 w 419"/>
                  <a:gd name="T89" fmla="*/ 56 h 288"/>
                  <a:gd name="T90" fmla="*/ 0 w 419"/>
                  <a:gd name="T91" fmla="*/ 85 h 288"/>
                  <a:gd name="T92" fmla="*/ 11 w 419"/>
                  <a:gd name="T93" fmla="*/ 119 h 288"/>
                  <a:gd name="T94" fmla="*/ 38 w 419"/>
                  <a:gd name="T95" fmla="*/ 157 h 288"/>
                  <a:gd name="T96" fmla="*/ 84 w 419"/>
                  <a:gd name="T97" fmla="*/ 200 h 288"/>
                  <a:gd name="T98" fmla="*/ 134 w 419"/>
                  <a:gd name="T99" fmla="*/ 237 h 288"/>
                  <a:gd name="T100" fmla="*/ 172 w 419"/>
                  <a:gd name="T101" fmla="*/ 263 h 288"/>
                  <a:gd name="T102" fmla="*/ 201 w 419"/>
                  <a:gd name="T103" fmla="*/ 279 h 288"/>
                  <a:gd name="T104" fmla="*/ 220 w 419"/>
                  <a:gd name="T105" fmla="*/ 286 h 288"/>
                  <a:gd name="T106" fmla="*/ 232 w 419"/>
                  <a:gd name="T107" fmla="*/ 288 h 288"/>
                  <a:gd name="T108" fmla="*/ 240 w 419"/>
                  <a:gd name="T109" fmla="*/ 287 h 288"/>
                  <a:gd name="T110" fmla="*/ 243 w 419"/>
                  <a:gd name="T111" fmla="*/ 285 h 288"/>
                  <a:gd name="T112" fmla="*/ 244 w 419"/>
                  <a:gd name="T113" fmla="*/ 28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9" h="288">
                    <a:moveTo>
                      <a:pt x="244" y="283"/>
                    </a:moveTo>
                    <a:lnTo>
                      <a:pt x="245" y="247"/>
                    </a:lnTo>
                    <a:lnTo>
                      <a:pt x="253" y="210"/>
                    </a:lnTo>
                    <a:lnTo>
                      <a:pt x="266" y="173"/>
                    </a:lnTo>
                    <a:lnTo>
                      <a:pt x="286" y="139"/>
                    </a:lnTo>
                    <a:lnTo>
                      <a:pt x="310" y="109"/>
                    </a:lnTo>
                    <a:lnTo>
                      <a:pt x="341" y="83"/>
                    </a:lnTo>
                    <a:lnTo>
                      <a:pt x="377" y="62"/>
                    </a:lnTo>
                    <a:lnTo>
                      <a:pt x="419" y="50"/>
                    </a:lnTo>
                    <a:lnTo>
                      <a:pt x="413" y="43"/>
                    </a:lnTo>
                    <a:lnTo>
                      <a:pt x="407" y="39"/>
                    </a:lnTo>
                    <a:lnTo>
                      <a:pt x="399" y="33"/>
                    </a:lnTo>
                    <a:lnTo>
                      <a:pt x="392" y="29"/>
                    </a:lnTo>
                    <a:lnTo>
                      <a:pt x="386" y="23"/>
                    </a:lnTo>
                    <a:lnTo>
                      <a:pt x="381" y="17"/>
                    </a:lnTo>
                    <a:lnTo>
                      <a:pt x="378" y="9"/>
                    </a:lnTo>
                    <a:lnTo>
                      <a:pt x="379" y="0"/>
                    </a:lnTo>
                    <a:lnTo>
                      <a:pt x="369" y="15"/>
                    </a:lnTo>
                    <a:lnTo>
                      <a:pt x="358" y="29"/>
                    </a:lnTo>
                    <a:lnTo>
                      <a:pt x="345" y="41"/>
                    </a:lnTo>
                    <a:lnTo>
                      <a:pt x="332" y="51"/>
                    </a:lnTo>
                    <a:lnTo>
                      <a:pt x="318" y="60"/>
                    </a:lnTo>
                    <a:lnTo>
                      <a:pt x="302" y="68"/>
                    </a:lnTo>
                    <a:lnTo>
                      <a:pt x="286" y="74"/>
                    </a:lnTo>
                    <a:lnTo>
                      <a:pt x="269" y="79"/>
                    </a:lnTo>
                    <a:lnTo>
                      <a:pt x="252" y="83"/>
                    </a:lnTo>
                    <a:lnTo>
                      <a:pt x="235" y="86"/>
                    </a:lnTo>
                    <a:lnTo>
                      <a:pt x="216" y="87"/>
                    </a:lnTo>
                    <a:lnTo>
                      <a:pt x="199" y="87"/>
                    </a:lnTo>
                    <a:lnTo>
                      <a:pt x="181" y="86"/>
                    </a:lnTo>
                    <a:lnTo>
                      <a:pt x="164" y="84"/>
                    </a:lnTo>
                    <a:lnTo>
                      <a:pt x="147" y="82"/>
                    </a:lnTo>
                    <a:lnTo>
                      <a:pt x="130" y="77"/>
                    </a:lnTo>
                    <a:lnTo>
                      <a:pt x="114" y="74"/>
                    </a:lnTo>
                    <a:lnTo>
                      <a:pt x="97" y="69"/>
                    </a:lnTo>
                    <a:lnTo>
                      <a:pt x="78" y="64"/>
                    </a:lnTo>
                    <a:lnTo>
                      <a:pt x="60" y="56"/>
                    </a:lnTo>
                    <a:lnTo>
                      <a:pt x="46" y="47"/>
                    </a:lnTo>
                    <a:lnTo>
                      <a:pt x="34" y="34"/>
                    </a:lnTo>
                    <a:lnTo>
                      <a:pt x="28" y="20"/>
                    </a:lnTo>
                    <a:lnTo>
                      <a:pt x="30" y="0"/>
                    </a:lnTo>
                    <a:lnTo>
                      <a:pt x="26" y="4"/>
                    </a:lnTo>
                    <a:lnTo>
                      <a:pt x="17" y="15"/>
                    </a:lnTo>
                    <a:lnTo>
                      <a:pt x="7" y="32"/>
                    </a:lnTo>
                    <a:lnTo>
                      <a:pt x="0" y="56"/>
                    </a:lnTo>
                    <a:lnTo>
                      <a:pt x="0" y="85"/>
                    </a:lnTo>
                    <a:lnTo>
                      <a:pt x="11" y="119"/>
                    </a:lnTo>
                    <a:lnTo>
                      <a:pt x="38" y="157"/>
                    </a:lnTo>
                    <a:lnTo>
                      <a:pt x="84" y="200"/>
                    </a:lnTo>
                    <a:lnTo>
                      <a:pt x="134" y="237"/>
                    </a:lnTo>
                    <a:lnTo>
                      <a:pt x="172" y="263"/>
                    </a:lnTo>
                    <a:lnTo>
                      <a:pt x="201" y="279"/>
                    </a:lnTo>
                    <a:lnTo>
                      <a:pt x="220" y="286"/>
                    </a:lnTo>
                    <a:lnTo>
                      <a:pt x="232" y="288"/>
                    </a:lnTo>
                    <a:lnTo>
                      <a:pt x="240" y="287"/>
                    </a:lnTo>
                    <a:lnTo>
                      <a:pt x="243" y="285"/>
                    </a:lnTo>
                    <a:lnTo>
                      <a:pt x="244" y="2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83" name="Freeform 167"/>
              <p:cNvSpPr>
                <a:spLocks/>
              </p:cNvSpPr>
              <p:nvPr/>
            </p:nvSpPr>
            <p:spPr bwMode="auto">
              <a:xfrm>
                <a:off x="5046" y="2049"/>
                <a:ext cx="64" cy="120"/>
              </a:xfrm>
              <a:custGeom>
                <a:avLst/>
                <a:gdLst>
                  <a:gd name="T0" fmla="*/ 176 w 192"/>
                  <a:gd name="T1" fmla="*/ 8 h 239"/>
                  <a:gd name="T2" fmla="*/ 180 w 192"/>
                  <a:gd name="T3" fmla="*/ 0 h 239"/>
                  <a:gd name="T4" fmla="*/ 137 w 192"/>
                  <a:gd name="T5" fmla="*/ 14 h 239"/>
                  <a:gd name="T6" fmla="*/ 100 w 192"/>
                  <a:gd name="T7" fmla="*/ 34 h 239"/>
                  <a:gd name="T8" fmla="*/ 67 w 192"/>
                  <a:gd name="T9" fmla="*/ 61 h 239"/>
                  <a:gd name="T10" fmla="*/ 44 w 192"/>
                  <a:gd name="T11" fmla="*/ 93 h 239"/>
                  <a:gd name="T12" fmla="*/ 23 w 192"/>
                  <a:gd name="T13" fmla="*/ 127 h 239"/>
                  <a:gd name="T14" fmla="*/ 10 w 192"/>
                  <a:gd name="T15" fmla="*/ 165 h 239"/>
                  <a:gd name="T16" fmla="*/ 2 w 192"/>
                  <a:gd name="T17" fmla="*/ 203 h 239"/>
                  <a:gd name="T18" fmla="*/ 0 w 192"/>
                  <a:gd name="T19" fmla="*/ 239 h 239"/>
                  <a:gd name="T20" fmla="*/ 14 w 192"/>
                  <a:gd name="T21" fmla="*/ 239 h 239"/>
                  <a:gd name="T22" fmla="*/ 15 w 192"/>
                  <a:gd name="T23" fmla="*/ 203 h 239"/>
                  <a:gd name="T24" fmla="*/ 23 w 192"/>
                  <a:gd name="T25" fmla="*/ 167 h 239"/>
                  <a:gd name="T26" fmla="*/ 36 w 192"/>
                  <a:gd name="T27" fmla="*/ 131 h 239"/>
                  <a:gd name="T28" fmla="*/ 54 w 192"/>
                  <a:gd name="T29" fmla="*/ 97 h 239"/>
                  <a:gd name="T30" fmla="*/ 78 w 192"/>
                  <a:gd name="T31" fmla="*/ 68 h 239"/>
                  <a:gd name="T32" fmla="*/ 108 w 192"/>
                  <a:gd name="T33" fmla="*/ 43 h 239"/>
                  <a:gd name="T34" fmla="*/ 142 w 192"/>
                  <a:gd name="T35" fmla="*/ 23 h 239"/>
                  <a:gd name="T36" fmla="*/ 183 w 192"/>
                  <a:gd name="T37" fmla="*/ 12 h 239"/>
                  <a:gd name="T38" fmla="*/ 187 w 192"/>
                  <a:gd name="T39" fmla="*/ 4 h 239"/>
                  <a:gd name="T40" fmla="*/ 183 w 192"/>
                  <a:gd name="T41" fmla="*/ 12 h 239"/>
                  <a:gd name="T42" fmla="*/ 192 w 192"/>
                  <a:gd name="T43" fmla="*/ 9 h 239"/>
                  <a:gd name="T44" fmla="*/ 187 w 192"/>
                  <a:gd name="T45" fmla="*/ 4 h 239"/>
                  <a:gd name="T46" fmla="*/ 176 w 192"/>
                  <a:gd name="T47" fmla="*/ 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239">
                    <a:moveTo>
                      <a:pt x="176" y="8"/>
                    </a:moveTo>
                    <a:lnTo>
                      <a:pt x="180" y="0"/>
                    </a:lnTo>
                    <a:lnTo>
                      <a:pt x="137" y="14"/>
                    </a:lnTo>
                    <a:lnTo>
                      <a:pt x="100" y="34"/>
                    </a:lnTo>
                    <a:lnTo>
                      <a:pt x="67" y="61"/>
                    </a:lnTo>
                    <a:lnTo>
                      <a:pt x="44" y="93"/>
                    </a:lnTo>
                    <a:lnTo>
                      <a:pt x="23" y="127"/>
                    </a:lnTo>
                    <a:lnTo>
                      <a:pt x="10" y="165"/>
                    </a:lnTo>
                    <a:lnTo>
                      <a:pt x="2" y="203"/>
                    </a:lnTo>
                    <a:lnTo>
                      <a:pt x="0" y="239"/>
                    </a:lnTo>
                    <a:lnTo>
                      <a:pt x="14" y="239"/>
                    </a:lnTo>
                    <a:lnTo>
                      <a:pt x="15" y="203"/>
                    </a:lnTo>
                    <a:lnTo>
                      <a:pt x="23" y="167"/>
                    </a:lnTo>
                    <a:lnTo>
                      <a:pt x="36" y="131"/>
                    </a:lnTo>
                    <a:lnTo>
                      <a:pt x="54" y="97"/>
                    </a:lnTo>
                    <a:lnTo>
                      <a:pt x="78" y="68"/>
                    </a:lnTo>
                    <a:lnTo>
                      <a:pt x="108" y="43"/>
                    </a:lnTo>
                    <a:lnTo>
                      <a:pt x="142" y="23"/>
                    </a:lnTo>
                    <a:lnTo>
                      <a:pt x="183" y="12"/>
                    </a:lnTo>
                    <a:lnTo>
                      <a:pt x="187" y="4"/>
                    </a:lnTo>
                    <a:lnTo>
                      <a:pt x="183" y="12"/>
                    </a:lnTo>
                    <a:lnTo>
                      <a:pt x="192" y="9"/>
                    </a:lnTo>
                    <a:lnTo>
                      <a:pt x="187" y="4"/>
                    </a:lnTo>
                    <a:lnTo>
                      <a:pt x="17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84" name="Freeform 168"/>
              <p:cNvSpPr>
                <a:spLocks/>
              </p:cNvSpPr>
              <p:nvPr/>
            </p:nvSpPr>
            <p:spPr bwMode="auto">
              <a:xfrm>
                <a:off x="5091" y="2009"/>
                <a:ext cx="18" cy="44"/>
              </a:xfrm>
              <a:custGeom>
                <a:avLst/>
                <a:gdLst>
                  <a:gd name="T0" fmla="*/ 14 w 53"/>
                  <a:gd name="T1" fmla="*/ 39 h 88"/>
                  <a:gd name="T2" fmla="*/ 2 w 53"/>
                  <a:gd name="T3" fmla="*/ 35 h 88"/>
                  <a:gd name="T4" fmla="*/ 0 w 53"/>
                  <a:gd name="T5" fmla="*/ 45 h 88"/>
                  <a:gd name="T6" fmla="*/ 4 w 53"/>
                  <a:gd name="T7" fmla="*/ 56 h 88"/>
                  <a:gd name="T8" fmla="*/ 10 w 53"/>
                  <a:gd name="T9" fmla="*/ 62 h 88"/>
                  <a:gd name="T10" fmla="*/ 17 w 53"/>
                  <a:gd name="T11" fmla="*/ 69 h 88"/>
                  <a:gd name="T12" fmla="*/ 24 w 53"/>
                  <a:gd name="T13" fmla="*/ 74 h 88"/>
                  <a:gd name="T14" fmla="*/ 32 w 53"/>
                  <a:gd name="T15" fmla="*/ 79 h 88"/>
                  <a:gd name="T16" fmla="*/ 37 w 53"/>
                  <a:gd name="T17" fmla="*/ 83 h 88"/>
                  <a:gd name="T18" fmla="*/ 42 w 53"/>
                  <a:gd name="T19" fmla="*/ 88 h 88"/>
                  <a:gd name="T20" fmla="*/ 53 w 53"/>
                  <a:gd name="T21" fmla="*/ 84 h 88"/>
                  <a:gd name="T22" fmla="*/ 48 w 53"/>
                  <a:gd name="T23" fmla="*/ 76 h 88"/>
                  <a:gd name="T24" fmla="*/ 40 w 53"/>
                  <a:gd name="T25" fmla="*/ 70 h 88"/>
                  <a:gd name="T26" fmla="*/ 32 w 53"/>
                  <a:gd name="T27" fmla="*/ 65 h 88"/>
                  <a:gd name="T28" fmla="*/ 25 w 53"/>
                  <a:gd name="T29" fmla="*/ 60 h 88"/>
                  <a:gd name="T30" fmla="*/ 20 w 53"/>
                  <a:gd name="T31" fmla="*/ 56 h 88"/>
                  <a:gd name="T32" fmla="*/ 15 w 53"/>
                  <a:gd name="T33" fmla="*/ 51 h 88"/>
                  <a:gd name="T34" fmla="*/ 14 w 53"/>
                  <a:gd name="T35" fmla="*/ 45 h 88"/>
                  <a:gd name="T36" fmla="*/ 15 w 53"/>
                  <a:gd name="T37" fmla="*/ 37 h 88"/>
                  <a:gd name="T38" fmla="*/ 3 w 53"/>
                  <a:gd name="T39" fmla="*/ 34 h 88"/>
                  <a:gd name="T40" fmla="*/ 15 w 53"/>
                  <a:gd name="T41" fmla="*/ 37 h 88"/>
                  <a:gd name="T42" fmla="*/ 23 w 53"/>
                  <a:gd name="T43" fmla="*/ 0 h 88"/>
                  <a:gd name="T44" fmla="*/ 3 w 53"/>
                  <a:gd name="T45" fmla="*/ 34 h 88"/>
                  <a:gd name="T46" fmla="*/ 14 w 53"/>
                  <a:gd name="T47" fmla="*/ 3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88">
                    <a:moveTo>
                      <a:pt x="14" y="39"/>
                    </a:moveTo>
                    <a:lnTo>
                      <a:pt x="2" y="35"/>
                    </a:lnTo>
                    <a:lnTo>
                      <a:pt x="0" y="45"/>
                    </a:lnTo>
                    <a:lnTo>
                      <a:pt x="4" y="56"/>
                    </a:lnTo>
                    <a:lnTo>
                      <a:pt x="10" y="62"/>
                    </a:lnTo>
                    <a:lnTo>
                      <a:pt x="17" y="69"/>
                    </a:lnTo>
                    <a:lnTo>
                      <a:pt x="24" y="74"/>
                    </a:lnTo>
                    <a:lnTo>
                      <a:pt x="32" y="79"/>
                    </a:lnTo>
                    <a:lnTo>
                      <a:pt x="37" y="83"/>
                    </a:lnTo>
                    <a:lnTo>
                      <a:pt x="42" y="88"/>
                    </a:lnTo>
                    <a:lnTo>
                      <a:pt x="53" y="84"/>
                    </a:lnTo>
                    <a:lnTo>
                      <a:pt x="48" y="76"/>
                    </a:lnTo>
                    <a:lnTo>
                      <a:pt x="40" y="70"/>
                    </a:lnTo>
                    <a:lnTo>
                      <a:pt x="32" y="65"/>
                    </a:lnTo>
                    <a:lnTo>
                      <a:pt x="25" y="60"/>
                    </a:lnTo>
                    <a:lnTo>
                      <a:pt x="20" y="56"/>
                    </a:lnTo>
                    <a:lnTo>
                      <a:pt x="15" y="51"/>
                    </a:lnTo>
                    <a:lnTo>
                      <a:pt x="14" y="45"/>
                    </a:lnTo>
                    <a:lnTo>
                      <a:pt x="15" y="37"/>
                    </a:lnTo>
                    <a:lnTo>
                      <a:pt x="3" y="34"/>
                    </a:lnTo>
                    <a:lnTo>
                      <a:pt x="15" y="37"/>
                    </a:lnTo>
                    <a:lnTo>
                      <a:pt x="23" y="0"/>
                    </a:lnTo>
                    <a:lnTo>
                      <a:pt x="3" y="34"/>
                    </a:lnTo>
                    <a:lnTo>
                      <a:pt x="1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85" name="Freeform 169"/>
              <p:cNvSpPr>
                <a:spLocks/>
              </p:cNvSpPr>
              <p:nvPr/>
            </p:nvSpPr>
            <p:spPr bwMode="auto">
              <a:xfrm>
                <a:off x="5010" y="2026"/>
                <a:ext cx="86" cy="47"/>
              </a:xfrm>
              <a:custGeom>
                <a:avLst/>
                <a:gdLst>
                  <a:gd name="T0" fmla="*/ 0 w 257"/>
                  <a:gd name="T1" fmla="*/ 85 h 95"/>
                  <a:gd name="T2" fmla="*/ 0 w 257"/>
                  <a:gd name="T3" fmla="*/ 85 h 95"/>
                  <a:gd name="T4" fmla="*/ 17 w 257"/>
                  <a:gd name="T5" fmla="*/ 89 h 95"/>
                  <a:gd name="T6" fmla="*/ 36 w 257"/>
                  <a:gd name="T7" fmla="*/ 91 h 95"/>
                  <a:gd name="T8" fmla="*/ 53 w 257"/>
                  <a:gd name="T9" fmla="*/ 94 h 95"/>
                  <a:gd name="T10" fmla="*/ 71 w 257"/>
                  <a:gd name="T11" fmla="*/ 95 h 95"/>
                  <a:gd name="T12" fmla="*/ 88 w 257"/>
                  <a:gd name="T13" fmla="*/ 95 h 95"/>
                  <a:gd name="T14" fmla="*/ 107 w 257"/>
                  <a:gd name="T15" fmla="*/ 94 h 95"/>
                  <a:gd name="T16" fmla="*/ 125 w 257"/>
                  <a:gd name="T17" fmla="*/ 90 h 95"/>
                  <a:gd name="T18" fmla="*/ 142 w 257"/>
                  <a:gd name="T19" fmla="*/ 87 h 95"/>
                  <a:gd name="T20" fmla="*/ 161 w 257"/>
                  <a:gd name="T21" fmla="*/ 81 h 95"/>
                  <a:gd name="T22" fmla="*/ 176 w 257"/>
                  <a:gd name="T23" fmla="*/ 75 h 95"/>
                  <a:gd name="T24" fmla="*/ 192 w 257"/>
                  <a:gd name="T25" fmla="*/ 67 h 95"/>
                  <a:gd name="T26" fmla="*/ 208 w 257"/>
                  <a:gd name="T27" fmla="*/ 58 h 95"/>
                  <a:gd name="T28" fmla="*/ 221 w 257"/>
                  <a:gd name="T29" fmla="*/ 46 h 95"/>
                  <a:gd name="T30" fmla="*/ 236 w 257"/>
                  <a:gd name="T31" fmla="*/ 34 h 95"/>
                  <a:gd name="T32" fmla="*/ 246 w 257"/>
                  <a:gd name="T33" fmla="*/ 19 h 95"/>
                  <a:gd name="T34" fmla="*/ 257 w 257"/>
                  <a:gd name="T35" fmla="*/ 5 h 95"/>
                  <a:gd name="T36" fmla="*/ 246 w 257"/>
                  <a:gd name="T37" fmla="*/ 0 h 95"/>
                  <a:gd name="T38" fmla="*/ 236 w 257"/>
                  <a:gd name="T39" fmla="*/ 15 h 95"/>
                  <a:gd name="T40" fmla="*/ 225 w 257"/>
                  <a:gd name="T41" fmla="*/ 27 h 95"/>
                  <a:gd name="T42" fmla="*/ 213 w 257"/>
                  <a:gd name="T43" fmla="*/ 40 h 95"/>
                  <a:gd name="T44" fmla="*/ 200 w 257"/>
                  <a:gd name="T45" fmla="*/ 49 h 95"/>
                  <a:gd name="T46" fmla="*/ 187 w 257"/>
                  <a:gd name="T47" fmla="*/ 58 h 95"/>
                  <a:gd name="T48" fmla="*/ 171 w 257"/>
                  <a:gd name="T49" fmla="*/ 66 h 95"/>
                  <a:gd name="T50" fmla="*/ 155 w 257"/>
                  <a:gd name="T51" fmla="*/ 70 h 95"/>
                  <a:gd name="T52" fmla="*/ 140 w 257"/>
                  <a:gd name="T53" fmla="*/ 76 h 95"/>
                  <a:gd name="T54" fmla="*/ 123 w 257"/>
                  <a:gd name="T55" fmla="*/ 79 h 95"/>
                  <a:gd name="T56" fmla="*/ 107 w 257"/>
                  <a:gd name="T57" fmla="*/ 82 h 95"/>
                  <a:gd name="T58" fmla="*/ 88 w 257"/>
                  <a:gd name="T59" fmla="*/ 84 h 95"/>
                  <a:gd name="T60" fmla="*/ 71 w 257"/>
                  <a:gd name="T61" fmla="*/ 84 h 95"/>
                  <a:gd name="T62" fmla="*/ 53 w 257"/>
                  <a:gd name="T63" fmla="*/ 82 h 95"/>
                  <a:gd name="T64" fmla="*/ 36 w 257"/>
                  <a:gd name="T65" fmla="*/ 80 h 95"/>
                  <a:gd name="T66" fmla="*/ 20 w 257"/>
                  <a:gd name="T67" fmla="*/ 78 h 95"/>
                  <a:gd name="T68" fmla="*/ 3 w 257"/>
                  <a:gd name="T69" fmla="*/ 73 h 95"/>
                  <a:gd name="T70" fmla="*/ 3 w 257"/>
                  <a:gd name="T71" fmla="*/ 73 h 95"/>
                  <a:gd name="T72" fmla="*/ 0 w 257"/>
                  <a:gd name="T73" fmla="*/ 8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95">
                    <a:moveTo>
                      <a:pt x="0" y="85"/>
                    </a:moveTo>
                    <a:lnTo>
                      <a:pt x="0" y="85"/>
                    </a:lnTo>
                    <a:lnTo>
                      <a:pt x="17" y="89"/>
                    </a:lnTo>
                    <a:lnTo>
                      <a:pt x="36" y="91"/>
                    </a:lnTo>
                    <a:lnTo>
                      <a:pt x="53" y="94"/>
                    </a:lnTo>
                    <a:lnTo>
                      <a:pt x="71" y="95"/>
                    </a:lnTo>
                    <a:lnTo>
                      <a:pt x="88" y="95"/>
                    </a:lnTo>
                    <a:lnTo>
                      <a:pt x="107" y="94"/>
                    </a:lnTo>
                    <a:lnTo>
                      <a:pt x="125" y="90"/>
                    </a:lnTo>
                    <a:lnTo>
                      <a:pt x="142" y="87"/>
                    </a:lnTo>
                    <a:lnTo>
                      <a:pt x="161" y="81"/>
                    </a:lnTo>
                    <a:lnTo>
                      <a:pt x="176" y="75"/>
                    </a:lnTo>
                    <a:lnTo>
                      <a:pt x="192" y="67"/>
                    </a:lnTo>
                    <a:lnTo>
                      <a:pt x="208" y="58"/>
                    </a:lnTo>
                    <a:lnTo>
                      <a:pt x="221" y="46"/>
                    </a:lnTo>
                    <a:lnTo>
                      <a:pt x="236" y="34"/>
                    </a:lnTo>
                    <a:lnTo>
                      <a:pt x="246" y="19"/>
                    </a:lnTo>
                    <a:lnTo>
                      <a:pt x="257" y="5"/>
                    </a:lnTo>
                    <a:lnTo>
                      <a:pt x="246" y="0"/>
                    </a:lnTo>
                    <a:lnTo>
                      <a:pt x="236" y="15"/>
                    </a:lnTo>
                    <a:lnTo>
                      <a:pt x="225" y="27"/>
                    </a:lnTo>
                    <a:lnTo>
                      <a:pt x="213" y="40"/>
                    </a:lnTo>
                    <a:lnTo>
                      <a:pt x="200" y="49"/>
                    </a:lnTo>
                    <a:lnTo>
                      <a:pt x="187" y="58"/>
                    </a:lnTo>
                    <a:lnTo>
                      <a:pt x="171" y="66"/>
                    </a:lnTo>
                    <a:lnTo>
                      <a:pt x="155" y="70"/>
                    </a:lnTo>
                    <a:lnTo>
                      <a:pt x="140" y="76"/>
                    </a:lnTo>
                    <a:lnTo>
                      <a:pt x="123" y="79"/>
                    </a:lnTo>
                    <a:lnTo>
                      <a:pt x="107" y="82"/>
                    </a:lnTo>
                    <a:lnTo>
                      <a:pt x="88" y="84"/>
                    </a:lnTo>
                    <a:lnTo>
                      <a:pt x="71" y="84"/>
                    </a:lnTo>
                    <a:lnTo>
                      <a:pt x="53" y="82"/>
                    </a:lnTo>
                    <a:lnTo>
                      <a:pt x="36" y="80"/>
                    </a:lnTo>
                    <a:lnTo>
                      <a:pt x="20" y="78"/>
                    </a:lnTo>
                    <a:lnTo>
                      <a:pt x="3" y="73"/>
                    </a:lnTo>
                    <a:lnTo>
                      <a:pt x="3" y="73"/>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86" name="Freeform 170"/>
              <p:cNvSpPr>
                <a:spLocks/>
              </p:cNvSpPr>
              <p:nvPr/>
            </p:nvSpPr>
            <p:spPr bwMode="auto">
              <a:xfrm>
                <a:off x="4975" y="2025"/>
                <a:ext cx="36" cy="43"/>
              </a:xfrm>
              <a:custGeom>
                <a:avLst/>
                <a:gdLst>
                  <a:gd name="T0" fmla="*/ 12 w 109"/>
                  <a:gd name="T1" fmla="*/ 7 h 86"/>
                  <a:gd name="T2" fmla="*/ 1 w 109"/>
                  <a:gd name="T3" fmla="*/ 2 h 86"/>
                  <a:gd name="T4" fmla="*/ 0 w 109"/>
                  <a:gd name="T5" fmla="*/ 23 h 86"/>
                  <a:gd name="T6" fmla="*/ 6 w 109"/>
                  <a:gd name="T7" fmla="*/ 39 h 86"/>
                  <a:gd name="T8" fmla="*/ 20 w 109"/>
                  <a:gd name="T9" fmla="*/ 53 h 86"/>
                  <a:gd name="T10" fmla="*/ 35 w 109"/>
                  <a:gd name="T11" fmla="*/ 63 h 86"/>
                  <a:gd name="T12" fmla="*/ 54 w 109"/>
                  <a:gd name="T13" fmla="*/ 72 h 86"/>
                  <a:gd name="T14" fmla="*/ 74 w 109"/>
                  <a:gd name="T15" fmla="*/ 78 h 86"/>
                  <a:gd name="T16" fmla="*/ 91 w 109"/>
                  <a:gd name="T17" fmla="*/ 82 h 86"/>
                  <a:gd name="T18" fmla="*/ 106 w 109"/>
                  <a:gd name="T19" fmla="*/ 86 h 86"/>
                  <a:gd name="T20" fmla="*/ 109 w 109"/>
                  <a:gd name="T21" fmla="*/ 74 h 86"/>
                  <a:gd name="T22" fmla="*/ 93 w 109"/>
                  <a:gd name="T23" fmla="*/ 71 h 86"/>
                  <a:gd name="T24" fmla="*/ 76 w 109"/>
                  <a:gd name="T25" fmla="*/ 67 h 86"/>
                  <a:gd name="T26" fmla="*/ 59 w 109"/>
                  <a:gd name="T27" fmla="*/ 61 h 86"/>
                  <a:gd name="T28" fmla="*/ 41 w 109"/>
                  <a:gd name="T29" fmla="*/ 54 h 86"/>
                  <a:gd name="T30" fmla="*/ 28 w 109"/>
                  <a:gd name="T31" fmla="*/ 46 h 86"/>
                  <a:gd name="T32" fmla="*/ 17 w 109"/>
                  <a:gd name="T33" fmla="*/ 35 h 86"/>
                  <a:gd name="T34" fmla="*/ 13 w 109"/>
                  <a:gd name="T35" fmla="*/ 23 h 86"/>
                  <a:gd name="T36" fmla="*/ 14 w 109"/>
                  <a:gd name="T37" fmla="*/ 4 h 86"/>
                  <a:gd name="T38" fmla="*/ 4 w 109"/>
                  <a:gd name="T39" fmla="*/ 0 h 86"/>
                  <a:gd name="T40" fmla="*/ 12 w 109"/>
                  <a:gd name="T41"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 h="86">
                    <a:moveTo>
                      <a:pt x="12" y="7"/>
                    </a:moveTo>
                    <a:lnTo>
                      <a:pt x="1" y="2"/>
                    </a:lnTo>
                    <a:lnTo>
                      <a:pt x="0" y="23"/>
                    </a:lnTo>
                    <a:lnTo>
                      <a:pt x="6" y="39"/>
                    </a:lnTo>
                    <a:lnTo>
                      <a:pt x="20" y="53"/>
                    </a:lnTo>
                    <a:lnTo>
                      <a:pt x="35" y="63"/>
                    </a:lnTo>
                    <a:lnTo>
                      <a:pt x="54" y="72"/>
                    </a:lnTo>
                    <a:lnTo>
                      <a:pt x="74" y="78"/>
                    </a:lnTo>
                    <a:lnTo>
                      <a:pt x="91" y="82"/>
                    </a:lnTo>
                    <a:lnTo>
                      <a:pt x="106" y="86"/>
                    </a:lnTo>
                    <a:lnTo>
                      <a:pt x="109" y="74"/>
                    </a:lnTo>
                    <a:lnTo>
                      <a:pt x="93" y="71"/>
                    </a:lnTo>
                    <a:lnTo>
                      <a:pt x="76" y="67"/>
                    </a:lnTo>
                    <a:lnTo>
                      <a:pt x="59" y="61"/>
                    </a:lnTo>
                    <a:lnTo>
                      <a:pt x="41" y="54"/>
                    </a:lnTo>
                    <a:lnTo>
                      <a:pt x="28" y="46"/>
                    </a:lnTo>
                    <a:lnTo>
                      <a:pt x="17" y="35"/>
                    </a:lnTo>
                    <a:lnTo>
                      <a:pt x="13" y="23"/>
                    </a:lnTo>
                    <a:lnTo>
                      <a:pt x="14" y="4"/>
                    </a:lnTo>
                    <a:lnTo>
                      <a:pt x="4" y="0"/>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87" name="Freeform 171"/>
              <p:cNvSpPr>
                <a:spLocks/>
              </p:cNvSpPr>
              <p:nvPr/>
            </p:nvSpPr>
            <p:spPr bwMode="auto">
              <a:xfrm>
                <a:off x="4965" y="2025"/>
                <a:ext cx="32" cy="104"/>
              </a:xfrm>
              <a:custGeom>
                <a:avLst/>
                <a:gdLst>
                  <a:gd name="T0" fmla="*/ 95 w 95"/>
                  <a:gd name="T1" fmla="*/ 198 h 207"/>
                  <a:gd name="T2" fmla="*/ 95 w 95"/>
                  <a:gd name="T3" fmla="*/ 198 h 207"/>
                  <a:gd name="T4" fmla="*/ 50 w 95"/>
                  <a:gd name="T5" fmla="*/ 157 h 207"/>
                  <a:gd name="T6" fmla="*/ 25 w 95"/>
                  <a:gd name="T7" fmla="*/ 120 h 207"/>
                  <a:gd name="T8" fmla="*/ 13 w 95"/>
                  <a:gd name="T9" fmla="*/ 88 h 207"/>
                  <a:gd name="T10" fmla="*/ 13 w 95"/>
                  <a:gd name="T11" fmla="*/ 59 h 207"/>
                  <a:gd name="T12" fmla="*/ 21 w 95"/>
                  <a:gd name="T13" fmla="*/ 36 h 207"/>
                  <a:gd name="T14" fmla="*/ 29 w 95"/>
                  <a:gd name="T15" fmla="*/ 20 h 207"/>
                  <a:gd name="T16" fmla="*/ 38 w 95"/>
                  <a:gd name="T17" fmla="*/ 10 h 207"/>
                  <a:gd name="T18" fmla="*/ 41 w 95"/>
                  <a:gd name="T19" fmla="*/ 7 h 207"/>
                  <a:gd name="T20" fmla="*/ 33 w 95"/>
                  <a:gd name="T21" fmla="*/ 0 h 207"/>
                  <a:gd name="T22" fmla="*/ 28 w 95"/>
                  <a:gd name="T23" fmla="*/ 3 h 207"/>
                  <a:gd name="T24" fmla="*/ 18 w 95"/>
                  <a:gd name="T25" fmla="*/ 16 h 207"/>
                  <a:gd name="T26" fmla="*/ 8 w 95"/>
                  <a:gd name="T27" fmla="*/ 34 h 207"/>
                  <a:gd name="T28" fmla="*/ 0 w 95"/>
                  <a:gd name="T29" fmla="*/ 59 h 207"/>
                  <a:gd name="T30" fmla="*/ 0 w 95"/>
                  <a:gd name="T31" fmla="*/ 88 h 207"/>
                  <a:gd name="T32" fmla="*/ 12 w 95"/>
                  <a:gd name="T33" fmla="*/ 124 h 207"/>
                  <a:gd name="T34" fmla="*/ 39 w 95"/>
                  <a:gd name="T35" fmla="*/ 163 h 207"/>
                  <a:gd name="T36" fmla="*/ 87 w 95"/>
                  <a:gd name="T37" fmla="*/ 207 h 207"/>
                  <a:gd name="T38" fmla="*/ 87 w 95"/>
                  <a:gd name="T39" fmla="*/ 207 h 207"/>
                  <a:gd name="T40" fmla="*/ 95 w 95"/>
                  <a:gd name="T41" fmla="*/ 19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207">
                    <a:moveTo>
                      <a:pt x="95" y="198"/>
                    </a:moveTo>
                    <a:lnTo>
                      <a:pt x="95" y="198"/>
                    </a:lnTo>
                    <a:lnTo>
                      <a:pt x="50" y="157"/>
                    </a:lnTo>
                    <a:lnTo>
                      <a:pt x="25" y="120"/>
                    </a:lnTo>
                    <a:lnTo>
                      <a:pt x="13" y="88"/>
                    </a:lnTo>
                    <a:lnTo>
                      <a:pt x="13" y="59"/>
                    </a:lnTo>
                    <a:lnTo>
                      <a:pt x="21" y="36"/>
                    </a:lnTo>
                    <a:lnTo>
                      <a:pt x="29" y="20"/>
                    </a:lnTo>
                    <a:lnTo>
                      <a:pt x="38" y="10"/>
                    </a:lnTo>
                    <a:lnTo>
                      <a:pt x="41" y="7"/>
                    </a:lnTo>
                    <a:lnTo>
                      <a:pt x="33" y="0"/>
                    </a:lnTo>
                    <a:lnTo>
                      <a:pt x="28" y="3"/>
                    </a:lnTo>
                    <a:lnTo>
                      <a:pt x="18" y="16"/>
                    </a:lnTo>
                    <a:lnTo>
                      <a:pt x="8" y="34"/>
                    </a:lnTo>
                    <a:lnTo>
                      <a:pt x="0" y="59"/>
                    </a:lnTo>
                    <a:lnTo>
                      <a:pt x="0" y="88"/>
                    </a:lnTo>
                    <a:lnTo>
                      <a:pt x="12" y="124"/>
                    </a:lnTo>
                    <a:lnTo>
                      <a:pt x="39" y="163"/>
                    </a:lnTo>
                    <a:lnTo>
                      <a:pt x="87" y="207"/>
                    </a:lnTo>
                    <a:lnTo>
                      <a:pt x="87" y="207"/>
                    </a:lnTo>
                    <a:lnTo>
                      <a:pt x="95"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88" name="Freeform 172"/>
              <p:cNvSpPr>
                <a:spLocks/>
              </p:cNvSpPr>
              <p:nvPr/>
            </p:nvSpPr>
            <p:spPr bwMode="auto">
              <a:xfrm>
                <a:off x="4994" y="2125"/>
                <a:ext cx="57" cy="49"/>
              </a:xfrm>
              <a:custGeom>
                <a:avLst/>
                <a:gdLst>
                  <a:gd name="T0" fmla="*/ 157 w 171"/>
                  <a:gd name="T1" fmla="*/ 88 h 99"/>
                  <a:gd name="T2" fmla="*/ 157 w 171"/>
                  <a:gd name="T3" fmla="*/ 87 h 99"/>
                  <a:gd name="T4" fmla="*/ 159 w 171"/>
                  <a:gd name="T5" fmla="*/ 86 h 99"/>
                  <a:gd name="T6" fmla="*/ 159 w 171"/>
                  <a:gd name="T7" fmla="*/ 86 h 99"/>
                  <a:gd name="T8" fmla="*/ 152 w 171"/>
                  <a:gd name="T9" fmla="*/ 87 h 99"/>
                  <a:gd name="T10" fmla="*/ 142 w 171"/>
                  <a:gd name="T11" fmla="*/ 85 h 99"/>
                  <a:gd name="T12" fmla="*/ 123 w 171"/>
                  <a:gd name="T13" fmla="*/ 79 h 99"/>
                  <a:gd name="T14" fmla="*/ 96 w 171"/>
                  <a:gd name="T15" fmla="*/ 64 h 99"/>
                  <a:gd name="T16" fmla="*/ 58 w 171"/>
                  <a:gd name="T17" fmla="*/ 38 h 99"/>
                  <a:gd name="T18" fmla="*/ 8 w 171"/>
                  <a:gd name="T19" fmla="*/ 0 h 99"/>
                  <a:gd name="T20" fmla="*/ 0 w 171"/>
                  <a:gd name="T21" fmla="*/ 9 h 99"/>
                  <a:gd name="T22" fmla="*/ 50 w 171"/>
                  <a:gd name="T23" fmla="*/ 47 h 99"/>
                  <a:gd name="T24" fmla="*/ 88 w 171"/>
                  <a:gd name="T25" fmla="*/ 73 h 99"/>
                  <a:gd name="T26" fmla="*/ 118 w 171"/>
                  <a:gd name="T27" fmla="*/ 88 h 99"/>
                  <a:gd name="T28" fmla="*/ 139 w 171"/>
                  <a:gd name="T29" fmla="*/ 96 h 99"/>
                  <a:gd name="T30" fmla="*/ 152 w 171"/>
                  <a:gd name="T31" fmla="*/ 99 h 99"/>
                  <a:gd name="T32" fmla="*/ 161 w 171"/>
                  <a:gd name="T33" fmla="*/ 97 h 99"/>
                  <a:gd name="T34" fmla="*/ 167 w 171"/>
                  <a:gd name="T35" fmla="*/ 93 h 99"/>
                  <a:gd name="T36" fmla="*/ 171 w 171"/>
                  <a:gd name="T37" fmla="*/ 90 h 99"/>
                  <a:gd name="T38" fmla="*/ 171 w 171"/>
                  <a:gd name="T39" fmla="*/ 88 h 99"/>
                  <a:gd name="T40" fmla="*/ 171 w 171"/>
                  <a:gd name="T41" fmla="*/ 90 h 99"/>
                  <a:gd name="T42" fmla="*/ 171 w 171"/>
                  <a:gd name="T43" fmla="*/ 88 h 99"/>
                  <a:gd name="T44" fmla="*/ 171 w 171"/>
                  <a:gd name="T45" fmla="*/ 88 h 99"/>
                  <a:gd name="T46" fmla="*/ 157 w 171"/>
                  <a:gd name="T4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99">
                    <a:moveTo>
                      <a:pt x="157" y="88"/>
                    </a:moveTo>
                    <a:lnTo>
                      <a:pt x="157" y="87"/>
                    </a:lnTo>
                    <a:lnTo>
                      <a:pt x="159" y="86"/>
                    </a:lnTo>
                    <a:lnTo>
                      <a:pt x="159" y="86"/>
                    </a:lnTo>
                    <a:lnTo>
                      <a:pt x="152" y="87"/>
                    </a:lnTo>
                    <a:lnTo>
                      <a:pt x="142" y="85"/>
                    </a:lnTo>
                    <a:lnTo>
                      <a:pt x="123" y="79"/>
                    </a:lnTo>
                    <a:lnTo>
                      <a:pt x="96" y="64"/>
                    </a:lnTo>
                    <a:lnTo>
                      <a:pt x="58" y="38"/>
                    </a:lnTo>
                    <a:lnTo>
                      <a:pt x="8" y="0"/>
                    </a:lnTo>
                    <a:lnTo>
                      <a:pt x="0" y="9"/>
                    </a:lnTo>
                    <a:lnTo>
                      <a:pt x="50" y="47"/>
                    </a:lnTo>
                    <a:lnTo>
                      <a:pt x="88" y="73"/>
                    </a:lnTo>
                    <a:lnTo>
                      <a:pt x="118" y="88"/>
                    </a:lnTo>
                    <a:lnTo>
                      <a:pt x="139" y="96"/>
                    </a:lnTo>
                    <a:lnTo>
                      <a:pt x="152" y="99"/>
                    </a:lnTo>
                    <a:lnTo>
                      <a:pt x="161" y="97"/>
                    </a:lnTo>
                    <a:lnTo>
                      <a:pt x="167" y="93"/>
                    </a:lnTo>
                    <a:lnTo>
                      <a:pt x="171" y="90"/>
                    </a:lnTo>
                    <a:lnTo>
                      <a:pt x="171" y="88"/>
                    </a:lnTo>
                    <a:lnTo>
                      <a:pt x="171" y="90"/>
                    </a:lnTo>
                    <a:lnTo>
                      <a:pt x="171" y="88"/>
                    </a:lnTo>
                    <a:lnTo>
                      <a:pt x="171" y="88"/>
                    </a:lnTo>
                    <a:lnTo>
                      <a:pt x="157"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89" name="Freeform 173"/>
              <p:cNvSpPr>
                <a:spLocks/>
              </p:cNvSpPr>
              <p:nvPr/>
            </p:nvSpPr>
            <p:spPr bwMode="auto">
              <a:xfrm>
                <a:off x="4966" y="2029"/>
                <a:ext cx="115" cy="264"/>
              </a:xfrm>
              <a:custGeom>
                <a:avLst/>
                <a:gdLst>
                  <a:gd name="T0" fmla="*/ 34 w 345"/>
                  <a:gd name="T1" fmla="*/ 0 h 527"/>
                  <a:gd name="T2" fmla="*/ 21 w 345"/>
                  <a:gd name="T3" fmla="*/ 37 h 527"/>
                  <a:gd name="T4" fmla="*/ 21 w 345"/>
                  <a:gd name="T5" fmla="*/ 69 h 527"/>
                  <a:gd name="T6" fmla="*/ 30 w 345"/>
                  <a:gd name="T7" fmla="*/ 98 h 527"/>
                  <a:gd name="T8" fmla="*/ 46 w 345"/>
                  <a:gd name="T9" fmla="*/ 124 h 527"/>
                  <a:gd name="T10" fmla="*/ 67 w 345"/>
                  <a:gd name="T11" fmla="*/ 147 h 527"/>
                  <a:gd name="T12" fmla="*/ 92 w 345"/>
                  <a:gd name="T13" fmla="*/ 169 h 527"/>
                  <a:gd name="T14" fmla="*/ 115 w 345"/>
                  <a:gd name="T15" fmla="*/ 188 h 527"/>
                  <a:gd name="T16" fmla="*/ 138 w 345"/>
                  <a:gd name="T17" fmla="*/ 207 h 527"/>
                  <a:gd name="T18" fmla="*/ 157 w 345"/>
                  <a:gd name="T19" fmla="*/ 225 h 527"/>
                  <a:gd name="T20" fmla="*/ 180 w 345"/>
                  <a:gd name="T21" fmla="*/ 242 h 527"/>
                  <a:gd name="T22" fmla="*/ 203 w 345"/>
                  <a:gd name="T23" fmla="*/ 257 h 527"/>
                  <a:gd name="T24" fmla="*/ 230 w 345"/>
                  <a:gd name="T25" fmla="*/ 268 h 527"/>
                  <a:gd name="T26" fmla="*/ 257 w 345"/>
                  <a:gd name="T27" fmla="*/ 276 h 527"/>
                  <a:gd name="T28" fmla="*/ 286 w 345"/>
                  <a:gd name="T29" fmla="*/ 278 h 527"/>
                  <a:gd name="T30" fmla="*/ 315 w 345"/>
                  <a:gd name="T31" fmla="*/ 275 h 527"/>
                  <a:gd name="T32" fmla="*/ 344 w 345"/>
                  <a:gd name="T33" fmla="*/ 262 h 527"/>
                  <a:gd name="T34" fmla="*/ 345 w 345"/>
                  <a:gd name="T35" fmla="*/ 292 h 527"/>
                  <a:gd name="T36" fmla="*/ 340 w 345"/>
                  <a:gd name="T37" fmla="*/ 325 h 527"/>
                  <a:gd name="T38" fmla="*/ 331 w 345"/>
                  <a:gd name="T39" fmla="*/ 359 h 527"/>
                  <a:gd name="T40" fmla="*/ 319 w 345"/>
                  <a:gd name="T41" fmla="*/ 394 h 527"/>
                  <a:gd name="T42" fmla="*/ 306 w 345"/>
                  <a:gd name="T43" fmla="*/ 431 h 527"/>
                  <a:gd name="T44" fmla="*/ 295 w 345"/>
                  <a:gd name="T45" fmla="*/ 465 h 527"/>
                  <a:gd name="T46" fmla="*/ 287 w 345"/>
                  <a:gd name="T47" fmla="*/ 498 h 527"/>
                  <a:gd name="T48" fmla="*/ 286 w 345"/>
                  <a:gd name="T49" fmla="*/ 527 h 527"/>
                  <a:gd name="T50" fmla="*/ 258 w 345"/>
                  <a:gd name="T51" fmla="*/ 515 h 527"/>
                  <a:gd name="T52" fmla="*/ 231 w 345"/>
                  <a:gd name="T53" fmla="*/ 499 h 527"/>
                  <a:gd name="T54" fmla="*/ 205 w 345"/>
                  <a:gd name="T55" fmla="*/ 482 h 527"/>
                  <a:gd name="T56" fmla="*/ 181 w 345"/>
                  <a:gd name="T57" fmla="*/ 464 h 527"/>
                  <a:gd name="T58" fmla="*/ 157 w 345"/>
                  <a:gd name="T59" fmla="*/ 444 h 527"/>
                  <a:gd name="T60" fmla="*/ 136 w 345"/>
                  <a:gd name="T61" fmla="*/ 423 h 527"/>
                  <a:gd name="T62" fmla="*/ 115 w 345"/>
                  <a:gd name="T63" fmla="*/ 399 h 527"/>
                  <a:gd name="T64" fmla="*/ 97 w 345"/>
                  <a:gd name="T65" fmla="*/ 375 h 527"/>
                  <a:gd name="T66" fmla="*/ 78 w 345"/>
                  <a:gd name="T67" fmla="*/ 350 h 527"/>
                  <a:gd name="T68" fmla="*/ 63 w 345"/>
                  <a:gd name="T69" fmla="*/ 325 h 527"/>
                  <a:gd name="T70" fmla="*/ 48 w 345"/>
                  <a:gd name="T71" fmla="*/ 299 h 527"/>
                  <a:gd name="T72" fmla="*/ 35 w 345"/>
                  <a:gd name="T73" fmla="*/ 272 h 527"/>
                  <a:gd name="T74" fmla="*/ 25 w 345"/>
                  <a:gd name="T75" fmla="*/ 244 h 527"/>
                  <a:gd name="T76" fmla="*/ 14 w 345"/>
                  <a:gd name="T77" fmla="*/ 216 h 527"/>
                  <a:gd name="T78" fmla="*/ 6 w 345"/>
                  <a:gd name="T79" fmla="*/ 189 h 527"/>
                  <a:gd name="T80" fmla="*/ 0 w 345"/>
                  <a:gd name="T81" fmla="*/ 162 h 527"/>
                  <a:gd name="T82" fmla="*/ 34 w 345"/>
                  <a:gd name="T83"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5" h="527">
                    <a:moveTo>
                      <a:pt x="34" y="0"/>
                    </a:moveTo>
                    <a:lnTo>
                      <a:pt x="21" y="37"/>
                    </a:lnTo>
                    <a:lnTo>
                      <a:pt x="21" y="69"/>
                    </a:lnTo>
                    <a:lnTo>
                      <a:pt x="30" y="98"/>
                    </a:lnTo>
                    <a:lnTo>
                      <a:pt x="46" y="124"/>
                    </a:lnTo>
                    <a:lnTo>
                      <a:pt x="67" y="147"/>
                    </a:lnTo>
                    <a:lnTo>
                      <a:pt x="92" y="169"/>
                    </a:lnTo>
                    <a:lnTo>
                      <a:pt x="115" y="188"/>
                    </a:lnTo>
                    <a:lnTo>
                      <a:pt x="138" y="207"/>
                    </a:lnTo>
                    <a:lnTo>
                      <a:pt x="157" y="225"/>
                    </a:lnTo>
                    <a:lnTo>
                      <a:pt x="180" y="242"/>
                    </a:lnTo>
                    <a:lnTo>
                      <a:pt x="203" y="257"/>
                    </a:lnTo>
                    <a:lnTo>
                      <a:pt x="230" y="268"/>
                    </a:lnTo>
                    <a:lnTo>
                      <a:pt x="257" y="276"/>
                    </a:lnTo>
                    <a:lnTo>
                      <a:pt x="286" y="278"/>
                    </a:lnTo>
                    <a:lnTo>
                      <a:pt x="315" y="275"/>
                    </a:lnTo>
                    <a:lnTo>
                      <a:pt x="344" y="262"/>
                    </a:lnTo>
                    <a:lnTo>
                      <a:pt x="345" y="292"/>
                    </a:lnTo>
                    <a:lnTo>
                      <a:pt x="340" y="325"/>
                    </a:lnTo>
                    <a:lnTo>
                      <a:pt x="331" y="359"/>
                    </a:lnTo>
                    <a:lnTo>
                      <a:pt x="319" y="394"/>
                    </a:lnTo>
                    <a:lnTo>
                      <a:pt x="306" y="431"/>
                    </a:lnTo>
                    <a:lnTo>
                      <a:pt x="295" y="465"/>
                    </a:lnTo>
                    <a:lnTo>
                      <a:pt x="287" y="498"/>
                    </a:lnTo>
                    <a:lnTo>
                      <a:pt x="286" y="527"/>
                    </a:lnTo>
                    <a:lnTo>
                      <a:pt x="258" y="515"/>
                    </a:lnTo>
                    <a:lnTo>
                      <a:pt x="231" y="499"/>
                    </a:lnTo>
                    <a:lnTo>
                      <a:pt x="205" y="482"/>
                    </a:lnTo>
                    <a:lnTo>
                      <a:pt x="181" y="464"/>
                    </a:lnTo>
                    <a:lnTo>
                      <a:pt x="157" y="444"/>
                    </a:lnTo>
                    <a:lnTo>
                      <a:pt x="136" y="423"/>
                    </a:lnTo>
                    <a:lnTo>
                      <a:pt x="115" y="399"/>
                    </a:lnTo>
                    <a:lnTo>
                      <a:pt x="97" y="375"/>
                    </a:lnTo>
                    <a:lnTo>
                      <a:pt x="78" y="350"/>
                    </a:lnTo>
                    <a:lnTo>
                      <a:pt x="63" y="325"/>
                    </a:lnTo>
                    <a:lnTo>
                      <a:pt x="48" y="299"/>
                    </a:lnTo>
                    <a:lnTo>
                      <a:pt x="35" y="272"/>
                    </a:lnTo>
                    <a:lnTo>
                      <a:pt x="25" y="244"/>
                    </a:lnTo>
                    <a:lnTo>
                      <a:pt x="14" y="216"/>
                    </a:lnTo>
                    <a:lnTo>
                      <a:pt x="6" y="189"/>
                    </a:lnTo>
                    <a:lnTo>
                      <a:pt x="0" y="162"/>
                    </a:lnTo>
                    <a:lnTo>
                      <a:pt x="3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90" name="Freeform 174"/>
              <p:cNvSpPr>
                <a:spLocks/>
              </p:cNvSpPr>
              <p:nvPr/>
            </p:nvSpPr>
            <p:spPr bwMode="auto">
              <a:xfrm>
                <a:off x="4971" y="2028"/>
                <a:ext cx="43" cy="106"/>
              </a:xfrm>
              <a:custGeom>
                <a:avLst/>
                <a:gdLst>
                  <a:gd name="T0" fmla="*/ 129 w 129"/>
                  <a:gd name="T1" fmla="*/ 207 h 214"/>
                  <a:gd name="T2" fmla="*/ 129 w 129"/>
                  <a:gd name="T3" fmla="*/ 207 h 214"/>
                  <a:gd name="T4" fmla="*/ 105 w 129"/>
                  <a:gd name="T5" fmla="*/ 188 h 214"/>
                  <a:gd name="T6" fmla="*/ 82 w 129"/>
                  <a:gd name="T7" fmla="*/ 169 h 214"/>
                  <a:gd name="T8" fmla="*/ 58 w 129"/>
                  <a:gd name="T9" fmla="*/ 147 h 214"/>
                  <a:gd name="T10" fmla="*/ 37 w 129"/>
                  <a:gd name="T11" fmla="*/ 125 h 214"/>
                  <a:gd name="T12" fmla="*/ 22 w 129"/>
                  <a:gd name="T13" fmla="*/ 100 h 214"/>
                  <a:gd name="T14" fmla="*/ 13 w 129"/>
                  <a:gd name="T15" fmla="*/ 72 h 214"/>
                  <a:gd name="T16" fmla="*/ 13 w 129"/>
                  <a:gd name="T17" fmla="*/ 40 h 214"/>
                  <a:gd name="T18" fmla="*/ 26 w 129"/>
                  <a:gd name="T19" fmla="*/ 5 h 214"/>
                  <a:gd name="T20" fmla="*/ 13 w 129"/>
                  <a:gd name="T21" fmla="*/ 0 h 214"/>
                  <a:gd name="T22" fmla="*/ 0 w 129"/>
                  <a:gd name="T23" fmla="*/ 40 h 214"/>
                  <a:gd name="T24" fmla="*/ 0 w 129"/>
                  <a:gd name="T25" fmla="*/ 72 h 214"/>
                  <a:gd name="T26" fmla="*/ 9 w 129"/>
                  <a:gd name="T27" fmla="*/ 102 h 214"/>
                  <a:gd name="T28" fmla="*/ 26 w 129"/>
                  <a:gd name="T29" fmla="*/ 129 h 214"/>
                  <a:gd name="T30" fmla="*/ 47 w 129"/>
                  <a:gd name="T31" fmla="*/ 154 h 214"/>
                  <a:gd name="T32" fmla="*/ 74 w 129"/>
                  <a:gd name="T33" fmla="*/ 175 h 214"/>
                  <a:gd name="T34" fmla="*/ 97 w 129"/>
                  <a:gd name="T35" fmla="*/ 194 h 214"/>
                  <a:gd name="T36" fmla="*/ 118 w 129"/>
                  <a:gd name="T37" fmla="*/ 214 h 214"/>
                  <a:gd name="T38" fmla="*/ 118 w 129"/>
                  <a:gd name="T39" fmla="*/ 214 h 214"/>
                  <a:gd name="T40" fmla="*/ 129 w 129"/>
                  <a:gd name="T41" fmla="*/ 2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214">
                    <a:moveTo>
                      <a:pt x="129" y="207"/>
                    </a:moveTo>
                    <a:lnTo>
                      <a:pt x="129" y="207"/>
                    </a:lnTo>
                    <a:lnTo>
                      <a:pt x="105" y="188"/>
                    </a:lnTo>
                    <a:lnTo>
                      <a:pt x="82" y="169"/>
                    </a:lnTo>
                    <a:lnTo>
                      <a:pt x="58" y="147"/>
                    </a:lnTo>
                    <a:lnTo>
                      <a:pt x="37" y="125"/>
                    </a:lnTo>
                    <a:lnTo>
                      <a:pt x="22" y="100"/>
                    </a:lnTo>
                    <a:lnTo>
                      <a:pt x="13" y="72"/>
                    </a:lnTo>
                    <a:lnTo>
                      <a:pt x="13" y="40"/>
                    </a:lnTo>
                    <a:lnTo>
                      <a:pt x="26" y="5"/>
                    </a:lnTo>
                    <a:lnTo>
                      <a:pt x="13" y="0"/>
                    </a:lnTo>
                    <a:lnTo>
                      <a:pt x="0" y="40"/>
                    </a:lnTo>
                    <a:lnTo>
                      <a:pt x="0" y="72"/>
                    </a:lnTo>
                    <a:lnTo>
                      <a:pt x="9" y="102"/>
                    </a:lnTo>
                    <a:lnTo>
                      <a:pt x="26" y="129"/>
                    </a:lnTo>
                    <a:lnTo>
                      <a:pt x="47" y="154"/>
                    </a:lnTo>
                    <a:lnTo>
                      <a:pt x="74" y="175"/>
                    </a:lnTo>
                    <a:lnTo>
                      <a:pt x="97" y="194"/>
                    </a:lnTo>
                    <a:lnTo>
                      <a:pt x="118" y="214"/>
                    </a:lnTo>
                    <a:lnTo>
                      <a:pt x="118" y="214"/>
                    </a:lnTo>
                    <a:lnTo>
                      <a:pt x="129"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91" name="Freeform 175"/>
              <p:cNvSpPr>
                <a:spLocks/>
              </p:cNvSpPr>
              <p:nvPr/>
            </p:nvSpPr>
            <p:spPr bwMode="auto">
              <a:xfrm>
                <a:off x="5010" y="2131"/>
                <a:ext cx="73" cy="40"/>
              </a:xfrm>
              <a:custGeom>
                <a:avLst/>
                <a:gdLst>
                  <a:gd name="T0" fmla="*/ 218 w 218"/>
                  <a:gd name="T1" fmla="*/ 58 h 80"/>
                  <a:gd name="T2" fmla="*/ 209 w 218"/>
                  <a:gd name="T3" fmla="*/ 54 h 80"/>
                  <a:gd name="T4" fmla="*/ 182 w 218"/>
                  <a:gd name="T5" fmla="*/ 65 h 80"/>
                  <a:gd name="T6" fmla="*/ 154 w 218"/>
                  <a:gd name="T7" fmla="*/ 69 h 80"/>
                  <a:gd name="T8" fmla="*/ 126 w 218"/>
                  <a:gd name="T9" fmla="*/ 66 h 80"/>
                  <a:gd name="T10" fmla="*/ 100 w 218"/>
                  <a:gd name="T11" fmla="*/ 58 h 80"/>
                  <a:gd name="T12" fmla="*/ 74 w 218"/>
                  <a:gd name="T13" fmla="*/ 48 h 80"/>
                  <a:gd name="T14" fmla="*/ 52 w 218"/>
                  <a:gd name="T15" fmla="*/ 34 h 80"/>
                  <a:gd name="T16" fmla="*/ 29 w 218"/>
                  <a:gd name="T17" fmla="*/ 18 h 80"/>
                  <a:gd name="T18" fmla="*/ 11 w 218"/>
                  <a:gd name="T19" fmla="*/ 0 h 80"/>
                  <a:gd name="T20" fmla="*/ 0 w 218"/>
                  <a:gd name="T21" fmla="*/ 7 h 80"/>
                  <a:gd name="T22" fmla="*/ 21 w 218"/>
                  <a:gd name="T23" fmla="*/ 25 h 80"/>
                  <a:gd name="T24" fmla="*/ 44 w 218"/>
                  <a:gd name="T25" fmla="*/ 43 h 80"/>
                  <a:gd name="T26" fmla="*/ 69 w 218"/>
                  <a:gd name="T27" fmla="*/ 57 h 80"/>
                  <a:gd name="T28" fmla="*/ 95 w 218"/>
                  <a:gd name="T29" fmla="*/ 70 h 80"/>
                  <a:gd name="T30" fmla="*/ 124 w 218"/>
                  <a:gd name="T31" fmla="*/ 78 h 80"/>
                  <a:gd name="T32" fmla="*/ 154 w 218"/>
                  <a:gd name="T33" fmla="*/ 80 h 80"/>
                  <a:gd name="T34" fmla="*/ 184 w 218"/>
                  <a:gd name="T35" fmla="*/ 77 h 80"/>
                  <a:gd name="T36" fmla="*/ 214 w 218"/>
                  <a:gd name="T37" fmla="*/ 63 h 80"/>
                  <a:gd name="T38" fmla="*/ 205 w 218"/>
                  <a:gd name="T39" fmla="*/ 58 h 80"/>
                  <a:gd name="T40" fmla="*/ 218 w 218"/>
                  <a:gd name="T41" fmla="*/ 58 h 80"/>
                  <a:gd name="T42" fmla="*/ 217 w 218"/>
                  <a:gd name="T43" fmla="*/ 48 h 80"/>
                  <a:gd name="T44" fmla="*/ 209 w 218"/>
                  <a:gd name="T45" fmla="*/ 54 h 80"/>
                  <a:gd name="T46" fmla="*/ 218 w 218"/>
                  <a:gd name="T47"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80">
                    <a:moveTo>
                      <a:pt x="218" y="58"/>
                    </a:moveTo>
                    <a:lnTo>
                      <a:pt x="209" y="54"/>
                    </a:lnTo>
                    <a:lnTo>
                      <a:pt x="182" y="65"/>
                    </a:lnTo>
                    <a:lnTo>
                      <a:pt x="154" y="69"/>
                    </a:lnTo>
                    <a:lnTo>
                      <a:pt x="126" y="66"/>
                    </a:lnTo>
                    <a:lnTo>
                      <a:pt x="100" y="58"/>
                    </a:lnTo>
                    <a:lnTo>
                      <a:pt x="74" y="48"/>
                    </a:lnTo>
                    <a:lnTo>
                      <a:pt x="52" y="34"/>
                    </a:lnTo>
                    <a:lnTo>
                      <a:pt x="29" y="18"/>
                    </a:lnTo>
                    <a:lnTo>
                      <a:pt x="11" y="0"/>
                    </a:lnTo>
                    <a:lnTo>
                      <a:pt x="0" y="7"/>
                    </a:lnTo>
                    <a:lnTo>
                      <a:pt x="21" y="25"/>
                    </a:lnTo>
                    <a:lnTo>
                      <a:pt x="44" y="43"/>
                    </a:lnTo>
                    <a:lnTo>
                      <a:pt x="69" y="57"/>
                    </a:lnTo>
                    <a:lnTo>
                      <a:pt x="95" y="70"/>
                    </a:lnTo>
                    <a:lnTo>
                      <a:pt x="124" y="78"/>
                    </a:lnTo>
                    <a:lnTo>
                      <a:pt x="154" y="80"/>
                    </a:lnTo>
                    <a:lnTo>
                      <a:pt x="184" y="77"/>
                    </a:lnTo>
                    <a:lnTo>
                      <a:pt x="214" y="63"/>
                    </a:lnTo>
                    <a:lnTo>
                      <a:pt x="205" y="58"/>
                    </a:lnTo>
                    <a:lnTo>
                      <a:pt x="218" y="58"/>
                    </a:lnTo>
                    <a:lnTo>
                      <a:pt x="217" y="48"/>
                    </a:lnTo>
                    <a:lnTo>
                      <a:pt x="209" y="54"/>
                    </a:lnTo>
                    <a:lnTo>
                      <a:pt x="218"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92" name="Freeform 176"/>
              <p:cNvSpPr>
                <a:spLocks/>
              </p:cNvSpPr>
              <p:nvPr/>
            </p:nvSpPr>
            <p:spPr bwMode="auto">
              <a:xfrm>
                <a:off x="5059" y="2160"/>
                <a:ext cx="24" cy="137"/>
              </a:xfrm>
              <a:custGeom>
                <a:avLst/>
                <a:gdLst>
                  <a:gd name="T0" fmla="*/ 4 w 73"/>
                  <a:gd name="T1" fmla="*/ 270 h 274"/>
                  <a:gd name="T2" fmla="*/ 14 w 73"/>
                  <a:gd name="T3" fmla="*/ 265 h 274"/>
                  <a:gd name="T4" fmla="*/ 15 w 73"/>
                  <a:gd name="T5" fmla="*/ 236 h 274"/>
                  <a:gd name="T6" fmla="*/ 23 w 73"/>
                  <a:gd name="T7" fmla="*/ 205 h 274"/>
                  <a:gd name="T8" fmla="*/ 33 w 73"/>
                  <a:gd name="T9" fmla="*/ 170 h 274"/>
                  <a:gd name="T10" fmla="*/ 46 w 73"/>
                  <a:gd name="T11" fmla="*/ 134 h 274"/>
                  <a:gd name="T12" fmla="*/ 58 w 73"/>
                  <a:gd name="T13" fmla="*/ 99 h 274"/>
                  <a:gd name="T14" fmla="*/ 67 w 73"/>
                  <a:gd name="T15" fmla="*/ 63 h 274"/>
                  <a:gd name="T16" fmla="*/ 73 w 73"/>
                  <a:gd name="T17" fmla="*/ 30 h 274"/>
                  <a:gd name="T18" fmla="*/ 71 w 73"/>
                  <a:gd name="T19" fmla="*/ 0 h 274"/>
                  <a:gd name="T20" fmla="*/ 58 w 73"/>
                  <a:gd name="T21" fmla="*/ 0 h 274"/>
                  <a:gd name="T22" fmla="*/ 60 w 73"/>
                  <a:gd name="T23" fmla="*/ 30 h 274"/>
                  <a:gd name="T24" fmla="*/ 54 w 73"/>
                  <a:gd name="T25" fmla="*/ 63 h 274"/>
                  <a:gd name="T26" fmla="*/ 45 w 73"/>
                  <a:gd name="T27" fmla="*/ 96 h 274"/>
                  <a:gd name="T28" fmla="*/ 33 w 73"/>
                  <a:gd name="T29" fmla="*/ 131 h 274"/>
                  <a:gd name="T30" fmla="*/ 20 w 73"/>
                  <a:gd name="T31" fmla="*/ 167 h 274"/>
                  <a:gd name="T32" fmla="*/ 10 w 73"/>
                  <a:gd name="T33" fmla="*/ 202 h 274"/>
                  <a:gd name="T34" fmla="*/ 2 w 73"/>
                  <a:gd name="T35" fmla="*/ 236 h 274"/>
                  <a:gd name="T36" fmla="*/ 0 w 73"/>
                  <a:gd name="T37" fmla="*/ 265 h 274"/>
                  <a:gd name="T38" fmla="*/ 10 w 73"/>
                  <a:gd name="T39" fmla="*/ 261 h 274"/>
                  <a:gd name="T40" fmla="*/ 4 w 73"/>
                  <a:gd name="T41" fmla="*/ 270 h 274"/>
                  <a:gd name="T42" fmla="*/ 14 w 73"/>
                  <a:gd name="T43" fmla="*/ 274 h 274"/>
                  <a:gd name="T44" fmla="*/ 14 w 73"/>
                  <a:gd name="T45" fmla="*/ 265 h 274"/>
                  <a:gd name="T46" fmla="*/ 4 w 73"/>
                  <a:gd name="T4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274">
                    <a:moveTo>
                      <a:pt x="4" y="270"/>
                    </a:moveTo>
                    <a:lnTo>
                      <a:pt x="14" y="265"/>
                    </a:lnTo>
                    <a:lnTo>
                      <a:pt x="15" y="236"/>
                    </a:lnTo>
                    <a:lnTo>
                      <a:pt x="23" y="205"/>
                    </a:lnTo>
                    <a:lnTo>
                      <a:pt x="33" y="170"/>
                    </a:lnTo>
                    <a:lnTo>
                      <a:pt x="46" y="134"/>
                    </a:lnTo>
                    <a:lnTo>
                      <a:pt x="58" y="99"/>
                    </a:lnTo>
                    <a:lnTo>
                      <a:pt x="67" y="63"/>
                    </a:lnTo>
                    <a:lnTo>
                      <a:pt x="73" y="30"/>
                    </a:lnTo>
                    <a:lnTo>
                      <a:pt x="71" y="0"/>
                    </a:lnTo>
                    <a:lnTo>
                      <a:pt x="58" y="0"/>
                    </a:lnTo>
                    <a:lnTo>
                      <a:pt x="60" y="30"/>
                    </a:lnTo>
                    <a:lnTo>
                      <a:pt x="54" y="63"/>
                    </a:lnTo>
                    <a:lnTo>
                      <a:pt x="45" y="96"/>
                    </a:lnTo>
                    <a:lnTo>
                      <a:pt x="33" y="131"/>
                    </a:lnTo>
                    <a:lnTo>
                      <a:pt x="20" y="167"/>
                    </a:lnTo>
                    <a:lnTo>
                      <a:pt x="10" y="202"/>
                    </a:lnTo>
                    <a:lnTo>
                      <a:pt x="2" y="236"/>
                    </a:lnTo>
                    <a:lnTo>
                      <a:pt x="0" y="265"/>
                    </a:lnTo>
                    <a:lnTo>
                      <a:pt x="10" y="261"/>
                    </a:lnTo>
                    <a:lnTo>
                      <a:pt x="4" y="270"/>
                    </a:lnTo>
                    <a:lnTo>
                      <a:pt x="14" y="274"/>
                    </a:lnTo>
                    <a:lnTo>
                      <a:pt x="14" y="265"/>
                    </a:lnTo>
                    <a:lnTo>
                      <a:pt x="4"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93" name="Freeform 177"/>
              <p:cNvSpPr>
                <a:spLocks/>
              </p:cNvSpPr>
              <p:nvPr/>
            </p:nvSpPr>
            <p:spPr bwMode="auto">
              <a:xfrm>
                <a:off x="4964" y="2110"/>
                <a:ext cx="98" cy="185"/>
              </a:xfrm>
              <a:custGeom>
                <a:avLst/>
                <a:gdLst>
                  <a:gd name="T0" fmla="*/ 0 w 296"/>
                  <a:gd name="T1" fmla="*/ 0 h 370"/>
                  <a:gd name="T2" fmla="*/ 0 w 296"/>
                  <a:gd name="T3" fmla="*/ 0 h 370"/>
                  <a:gd name="T4" fmla="*/ 7 w 296"/>
                  <a:gd name="T5" fmla="*/ 28 h 370"/>
                  <a:gd name="T6" fmla="*/ 15 w 296"/>
                  <a:gd name="T7" fmla="*/ 55 h 370"/>
                  <a:gd name="T8" fmla="*/ 25 w 296"/>
                  <a:gd name="T9" fmla="*/ 84 h 370"/>
                  <a:gd name="T10" fmla="*/ 36 w 296"/>
                  <a:gd name="T11" fmla="*/ 111 h 370"/>
                  <a:gd name="T12" fmla="*/ 49 w 296"/>
                  <a:gd name="T13" fmla="*/ 139 h 370"/>
                  <a:gd name="T14" fmla="*/ 64 w 296"/>
                  <a:gd name="T15" fmla="*/ 165 h 370"/>
                  <a:gd name="T16" fmla="*/ 80 w 296"/>
                  <a:gd name="T17" fmla="*/ 191 h 370"/>
                  <a:gd name="T18" fmla="*/ 99 w 296"/>
                  <a:gd name="T19" fmla="*/ 216 h 370"/>
                  <a:gd name="T20" fmla="*/ 117 w 296"/>
                  <a:gd name="T21" fmla="*/ 240 h 370"/>
                  <a:gd name="T22" fmla="*/ 138 w 296"/>
                  <a:gd name="T23" fmla="*/ 264 h 370"/>
                  <a:gd name="T24" fmla="*/ 159 w 296"/>
                  <a:gd name="T25" fmla="*/ 285 h 370"/>
                  <a:gd name="T26" fmla="*/ 184 w 296"/>
                  <a:gd name="T27" fmla="*/ 306 h 370"/>
                  <a:gd name="T28" fmla="*/ 208 w 296"/>
                  <a:gd name="T29" fmla="*/ 325 h 370"/>
                  <a:gd name="T30" fmla="*/ 234 w 296"/>
                  <a:gd name="T31" fmla="*/ 342 h 370"/>
                  <a:gd name="T32" fmla="*/ 263 w 296"/>
                  <a:gd name="T33" fmla="*/ 358 h 370"/>
                  <a:gd name="T34" fmla="*/ 290 w 296"/>
                  <a:gd name="T35" fmla="*/ 370 h 370"/>
                  <a:gd name="T36" fmla="*/ 296 w 296"/>
                  <a:gd name="T37" fmla="*/ 361 h 370"/>
                  <a:gd name="T38" fmla="*/ 268 w 296"/>
                  <a:gd name="T39" fmla="*/ 349 h 370"/>
                  <a:gd name="T40" fmla="*/ 242 w 296"/>
                  <a:gd name="T41" fmla="*/ 333 h 370"/>
                  <a:gd name="T42" fmla="*/ 216 w 296"/>
                  <a:gd name="T43" fmla="*/ 316 h 370"/>
                  <a:gd name="T44" fmla="*/ 192 w 296"/>
                  <a:gd name="T45" fmla="*/ 299 h 370"/>
                  <a:gd name="T46" fmla="*/ 170 w 296"/>
                  <a:gd name="T47" fmla="*/ 279 h 370"/>
                  <a:gd name="T48" fmla="*/ 149 w 296"/>
                  <a:gd name="T49" fmla="*/ 257 h 370"/>
                  <a:gd name="T50" fmla="*/ 128 w 296"/>
                  <a:gd name="T51" fmla="*/ 234 h 370"/>
                  <a:gd name="T52" fmla="*/ 109 w 296"/>
                  <a:gd name="T53" fmla="*/ 211 h 370"/>
                  <a:gd name="T54" fmla="*/ 91 w 296"/>
                  <a:gd name="T55" fmla="*/ 186 h 370"/>
                  <a:gd name="T56" fmla="*/ 75 w 296"/>
                  <a:gd name="T57" fmla="*/ 160 h 370"/>
                  <a:gd name="T58" fmla="*/ 62 w 296"/>
                  <a:gd name="T59" fmla="*/ 134 h 370"/>
                  <a:gd name="T60" fmla="*/ 49 w 296"/>
                  <a:gd name="T61" fmla="*/ 108 h 370"/>
                  <a:gd name="T62" fmla="*/ 38 w 296"/>
                  <a:gd name="T63" fmla="*/ 81 h 370"/>
                  <a:gd name="T64" fmla="*/ 28 w 296"/>
                  <a:gd name="T65" fmla="*/ 53 h 370"/>
                  <a:gd name="T66" fmla="*/ 20 w 296"/>
                  <a:gd name="T67" fmla="*/ 26 h 370"/>
                  <a:gd name="T68" fmla="*/ 13 w 296"/>
                  <a:gd name="T69" fmla="*/ 0 h 370"/>
                  <a:gd name="T70" fmla="*/ 13 w 296"/>
                  <a:gd name="T71" fmla="*/ 0 h 370"/>
                  <a:gd name="T72" fmla="*/ 0 w 296"/>
                  <a:gd name="T73" fmla="*/ 0 h 370"/>
                  <a:gd name="T74" fmla="*/ 0 w 296"/>
                  <a:gd name="T75" fmla="*/ 0 h 370"/>
                  <a:gd name="T76" fmla="*/ 0 w 296"/>
                  <a:gd name="T7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370">
                    <a:moveTo>
                      <a:pt x="0" y="0"/>
                    </a:moveTo>
                    <a:lnTo>
                      <a:pt x="0" y="0"/>
                    </a:lnTo>
                    <a:lnTo>
                      <a:pt x="7" y="28"/>
                    </a:lnTo>
                    <a:lnTo>
                      <a:pt x="15" y="55"/>
                    </a:lnTo>
                    <a:lnTo>
                      <a:pt x="25" y="84"/>
                    </a:lnTo>
                    <a:lnTo>
                      <a:pt x="36" y="111"/>
                    </a:lnTo>
                    <a:lnTo>
                      <a:pt x="49" y="139"/>
                    </a:lnTo>
                    <a:lnTo>
                      <a:pt x="64" y="165"/>
                    </a:lnTo>
                    <a:lnTo>
                      <a:pt x="80" y="191"/>
                    </a:lnTo>
                    <a:lnTo>
                      <a:pt x="99" y="216"/>
                    </a:lnTo>
                    <a:lnTo>
                      <a:pt x="117" y="240"/>
                    </a:lnTo>
                    <a:lnTo>
                      <a:pt x="138" y="264"/>
                    </a:lnTo>
                    <a:lnTo>
                      <a:pt x="159" y="285"/>
                    </a:lnTo>
                    <a:lnTo>
                      <a:pt x="184" y="306"/>
                    </a:lnTo>
                    <a:lnTo>
                      <a:pt x="208" y="325"/>
                    </a:lnTo>
                    <a:lnTo>
                      <a:pt x="234" y="342"/>
                    </a:lnTo>
                    <a:lnTo>
                      <a:pt x="263" y="358"/>
                    </a:lnTo>
                    <a:lnTo>
                      <a:pt x="290" y="370"/>
                    </a:lnTo>
                    <a:lnTo>
                      <a:pt x="296" y="361"/>
                    </a:lnTo>
                    <a:lnTo>
                      <a:pt x="268" y="349"/>
                    </a:lnTo>
                    <a:lnTo>
                      <a:pt x="242" y="333"/>
                    </a:lnTo>
                    <a:lnTo>
                      <a:pt x="216" y="316"/>
                    </a:lnTo>
                    <a:lnTo>
                      <a:pt x="192" y="299"/>
                    </a:lnTo>
                    <a:lnTo>
                      <a:pt x="170" y="279"/>
                    </a:lnTo>
                    <a:lnTo>
                      <a:pt x="149" y="257"/>
                    </a:lnTo>
                    <a:lnTo>
                      <a:pt x="128" y="234"/>
                    </a:lnTo>
                    <a:lnTo>
                      <a:pt x="109" y="211"/>
                    </a:lnTo>
                    <a:lnTo>
                      <a:pt x="91" y="186"/>
                    </a:lnTo>
                    <a:lnTo>
                      <a:pt x="75" y="160"/>
                    </a:lnTo>
                    <a:lnTo>
                      <a:pt x="62" y="134"/>
                    </a:lnTo>
                    <a:lnTo>
                      <a:pt x="49" y="108"/>
                    </a:lnTo>
                    <a:lnTo>
                      <a:pt x="38" y="81"/>
                    </a:lnTo>
                    <a:lnTo>
                      <a:pt x="28" y="53"/>
                    </a:lnTo>
                    <a:lnTo>
                      <a:pt x="20" y="26"/>
                    </a:lnTo>
                    <a:lnTo>
                      <a:pt x="13" y="0"/>
                    </a:lnTo>
                    <a:lnTo>
                      <a:pt x="13"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94" name="Freeform 178"/>
              <p:cNvSpPr>
                <a:spLocks/>
              </p:cNvSpPr>
              <p:nvPr/>
            </p:nvSpPr>
            <p:spPr bwMode="auto">
              <a:xfrm>
                <a:off x="4964" y="2009"/>
                <a:ext cx="18" cy="101"/>
              </a:xfrm>
              <a:custGeom>
                <a:avLst/>
                <a:gdLst>
                  <a:gd name="T0" fmla="*/ 47 w 54"/>
                  <a:gd name="T1" fmla="*/ 43 h 203"/>
                  <a:gd name="T2" fmla="*/ 34 w 54"/>
                  <a:gd name="T3" fmla="*/ 41 h 203"/>
                  <a:gd name="T4" fmla="*/ 0 w 54"/>
                  <a:gd name="T5" fmla="*/ 203 h 203"/>
                  <a:gd name="T6" fmla="*/ 13 w 54"/>
                  <a:gd name="T7" fmla="*/ 203 h 203"/>
                  <a:gd name="T8" fmla="*/ 47 w 54"/>
                  <a:gd name="T9" fmla="*/ 41 h 203"/>
                  <a:gd name="T10" fmla="*/ 34 w 54"/>
                  <a:gd name="T11" fmla="*/ 38 h 203"/>
                  <a:gd name="T12" fmla="*/ 47 w 54"/>
                  <a:gd name="T13" fmla="*/ 41 h 203"/>
                  <a:gd name="T14" fmla="*/ 54 w 54"/>
                  <a:gd name="T15" fmla="*/ 0 h 203"/>
                  <a:gd name="T16" fmla="*/ 34 w 54"/>
                  <a:gd name="T17" fmla="*/ 38 h 203"/>
                  <a:gd name="T18" fmla="*/ 47 w 54"/>
                  <a:gd name="T19" fmla="*/ 4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3">
                    <a:moveTo>
                      <a:pt x="47" y="43"/>
                    </a:moveTo>
                    <a:lnTo>
                      <a:pt x="34" y="41"/>
                    </a:lnTo>
                    <a:lnTo>
                      <a:pt x="0" y="203"/>
                    </a:lnTo>
                    <a:lnTo>
                      <a:pt x="13" y="203"/>
                    </a:lnTo>
                    <a:lnTo>
                      <a:pt x="47" y="41"/>
                    </a:lnTo>
                    <a:lnTo>
                      <a:pt x="34" y="38"/>
                    </a:lnTo>
                    <a:lnTo>
                      <a:pt x="47" y="41"/>
                    </a:lnTo>
                    <a:lnTo>
                      <a:pt x="54" y="0"/>
                    </a:lnTo>
                    <a:lnTo>
                      <a:pt x="34" y="38"/>
                    </a:lnTo>
                    <a:lnTo>
                      <a:pt x="47"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95" name="Freeform 179"/>
              <p:cNvSpPr>
                <a:spLocks/>
              </p:cNvSpPr>
              <p:nvPr/>
            </p:nvSpPr>
            <p:spPr bwMode="auto">
              <a:xfrm>
                <a:off x="4885" y="2027"/>
                <a:ext cx="92" cy="300"/>
              </a:xfrm>
              <a:custGeom>
                <a:avLst/>
                <a:gdLst>
                  <a:gd name="T0" fmla="*/ 122 w 277"/>
                  <a:gd name="T1" fmla="*/ 67 h 600"/>
                  <a:gd name="T2" fmla="*/ 143 w 277"/>
                  <a:gd name="T3" fmla="*/ 59 h 600"/>
                  <a:gd name="T4" fmla="*/ 164 w 277"/>
                  <a:gd name="T5" fmla="*/ 53 h 600"/>
                  <a:gd name="T6" fmla="*/ 185 w 277"/>
                  <a:gd name="T7" fmla="*/ 49 h 600"/>
                  <a:gd name="T8" fmla="*/ 207 w 277"/>
                  <a:gd name="T9" fmla="*/ 44 h 600"/>
                  <a:gd name="T10" fmla="*/ 227 w 277"/>
                  <a:gd name="T11" fmla="*/ 39 h 600"/>
                  <a:gd name="T12" fmla="*/ 247 w 277"/>
                  <a:gd name="T13" fmla="*/ 30 h 600"/>
                  <a:gd name="T14" fmla="*/ 262 w 277"/>
                  <a:gd name="T15" fmla="*/ 17 h 600"/>
                  <a:gd name="T16" fmla="*/ 277 w 277"/>
                  <a:gd name="T17" fmla="*/ 0 h 600"/>
                  <a:gd name="T18" fmla="*/ 265 w 277"/>
                  <a:gd name="T19" fmla="*/ 76 h 600"/>
                  <a:gd name="T20" fmla="*/ 251 w 277"/>
                  <a:gd name="T21" fmla="*/ 150 h 600"/>
                  <a:gd name="T22" fmla="*/ 236 w 277"/>
                  <a:gd name="T23" fmla="*/ 225 h 600"/>
                  <a:gd name="T24" fmla="*/ 220 w 277"/>
                  <a:gd name="T25" fmla="*/ 300 h 600"/>
                  <a:gd name="T26" fmla="*/ 203 w 277"/>
                  <a:gd name="T27" fmla="*/ 375 h 600"/>
                  <a:gd name="T28" fmla="*/ 187 w 277"/>
                  <a:gd name="T29" fmla="*/ 449 h 600"/>
                  <a:gd name="T30" fmla="*/ 173 w 277"/>
                  <a:gd name="T31" fmla="*/ 525 h 600"/>
                  <a:gd name="T32" fmla="*/ 160 w 277"/>
                  <a:gd name="T33" fmla="*/ 600 h 600"/>
                  <a:gd name="T34" fmla="*/ 138 w 277"/>
                  <a:gd name="T35" fmla="*/ 581 h 600"/>
                  <a:gd name="T36" fmla="*/ 113 w 277"/>
                  <a:gd name="T37" fmla="*/ 560 h 600"/>
                  <a:gd name="T38" fmla="*/ 86 w 277"/>
                  <a:gd name="T39" fmla="*/ 539 h 600"/>
                  <a:gd name="T40" fmla="*/ 60 w 277"/>
                  <a:gd name="T41" fmla="*/ 519 h 600"/>
                  <a:gd name="T42" fmla="*/ 36 w 277"/>
                  <a:gd name="T43" fmla="*/ 500 h 600"/>
                  <a:gd name="T44" fmla="*/ 17 w 277"/>
                  <a:gd name="T45" fmla="*/ 484 h 600"/>
                  <a:gd name="T46" fmla="*/ 5 w 277"/>
                  <a:gd name="T47" fmla="*/ 472 h 600"/>
                  <a:gd name="T48" fmla="*/ 0 w 277"/>
                  <a:gd name="T49" fmla="*/ 464 h 600"/>
                  <a:gd name="T50" fmla="*/ 5 w 277"/>
                  <a:gd name="T51" fmla="*/ 450 h 600"/>
                  <a:gd name="T52" fmla="*/ 19 w 277"/>
                  <a:gd name="T53" fmla="*/ 418 h 600"/>
                  <a:gd name="T54" fmla="*/ 40 w 277"/>
                  <a:gd name="T55" fmla="*/ 372 h 600"/>
                  <a:gd name="T56" fmla="*/ 64 w 277"/>
                  <a:gd name="T57" fmla="*/ 316 h 600"/>
                  <a:gd name="T58" fmla="*/ 86 w 277"/>
                  <a:gd name="T59" fmla="*/ 254 h 600"/>
                  <a:gd name="T60" fmla="*/ 106 w 277"/>
                  <a:gd name="T61" fmla="*/ 190 h 600"/>
                  <a:gd name="T62" fmla="*/ 119 w 277"/>
                  <a:gd name="T63" fmla="*/ 126 h 600"/>
                  <a:gd name="T64" fmla="*/ 122 w 277"/>
                  <a:gd name="T65" fmla="*/ 6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 h="600">
                    <a:moveTo>
                      <a:pt x="122" y="67"/>
                    </a:moveTo>
                    <a:lnTo>
                      <a:pt x="143" y="59"/>
                    </a:lnTo>
                    <a:lnTo>
                      <a:pt x="164" y="53"/>
                    </a:lnTo>
                    <a:lnTo>
                      <a:pt x="185" y="49"/>
                    </a:lnTo>
                    <a:lnTo>
                      <a:pt x="207" y="44"/>
                    </a:lnTo>
                    <a:lnTo>
                      <a:pt x="227" y="39"/>
                    </a:lnTo>
                    <a:lnTo>
                      <a:pt x="247" y="30"/>
                    </a:lnTo>
                    <a:lnTo>
                      <a:pt x="262" y="17"/>
                    </a:lnTo>
                    <a:lnTo>
                      <a:pt x="277" y="0"/>
                    </a:lnTo>
                    <a:lnTo>
                      <a:pt x="265" y="76"/>
                    </a:lnTo>
                    <a:lnTo>
                      <a:pt x="251" y="150"/>
                    </a:lnTo>
                    <a:lnTo>
                      <a:pt x="236" y="225"/>
                    </a:lnTo>
                    <a:lnTo>
                      <a:pt x="220" y="300"/>
                    </a:lnTo>
                    <a:lnTo>
                      <a:pt x="203" y="375"/>
                    </a:lnTo>
                    <a:lnTo>
                      <a:pt x="187" y="449"/>
                    </a:lnTo>
                    <a:lnTo>
                      <a:pt x="173" y="525"/>
                    </a:lnTo>
                    <a:lnTo>
                      <a:pt x="160" y="600"/>
                    </a:lnTo>
                    <a:lnTo>
                      <a:pt x="138" y="581"/>
                    </a:lnTo>
                    <a:lnTo>
                      <a:pt x="113" y="560"/>
                    </a:lnTo>
                    <a:lnTo>
                      <a:pt x="86" y="539"/>
                    </a:lnTo>
                    <a:lnTo>
                      <a:pt x="60" y="519"/>
                    </a:lnTo>
                    <a:lnTo>
                      <a:pt x="36" y="500"/>
                    </a:lnTo>
                    <a:lnTo>
                      <a:pt x="17" y="484"/>
                    </a:lnTo>
                    <a:lnTo>
                      <a:pt x="5" y="472"/>
                    </a:lnTo>
                    <a:lnTo>
                      <a:pt x="0" y="464"/>
                    </a:lnTo>
                    <a:lnTo>
                      <a:pt x="5" y="450"/>
                    </a:lnTo>
                    <a:lnTo>
                      <a:pt x="19" y="418"/>
                    </a:lnTo>
                    <a:lnTo>
                      <a:pt x="40" y="372"/>
                    </a:lnTo>
                    <a:lnTo>
                      <a:pt x="64" y="316"/>
                    </a:lnTo>
                    <a:lnTo>
                      <a:pt x="86" y="254"/>
                    </a:lnTo>
                    <a:lnTo>
                      <a:pt x="106" y="190"/>
                    </a:lnTo>
                    <a:lnTo>
                      <a:pt x="119" y="126"/>
                    </a:lnTo>
                    <a:lnTo>
                      <a:pt x="122"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96" name="Freeform 180"/>
              <p:cNvSpPr>
                <a:spLocks/>
              </p:cNvSpPr>
              <p:nvPr/>
            </p:nvSpPr>
            <p:spPr bwMode="auto">
              <a:xfrm>
                <a:off x="4925" y="2011"/>
                <a:ext cx="56" cy="52"/>
              </a:xfrm>
              <a:custGeom>
                <a:avLst/>
                <a:gdLst>
                  <a:gd name="T0" fmla="*/ 164 w 170"/>
                  <a:gd name="T1" fmla="*/ 32 h 103"/>
                  <a:gd name="T2" fmla="*/ 153 w 170"/>
                  <a:gd name="T3" fmla="*/ 30 h 103"/>
                  <a:gd name="T4" fmla="*/ 138 w 170"/>
                  <a:gd name="T5" fmla="*/ 46 h 103"/>
                  <a:gd name="T6" fmla="*/ 124 w 170"/>
                  <a:gd name="T7" fmla="*/ 57 h 103"/>
                  <a:gd name="T8" fmla="*/ 105 w 170"/>
                  <a:gd name="T9" fmla="*/ 65 h 103"/>
                  <a:gd name="T10" fmla="*/ 87 w 170"/>
                  <a:gd name="T11" fmla="*/ 71 h 103"/>
                  <a:gd name="T12" fmla="*/ 65 w 170"/>
                  <a:gd name="T13" fmla="*/ 75 h 103"/>
                  <a:gd name="T14" fmla="*/ 44 w 170"/>
                  <a:gd name="T15" fmla="*/ 80 h 103"/>
                  <a:gd name="T16" fmla="*/ 22 w 170"/>
                  <a:gd name="T17" fmla="*/ 85 h 103"/>
                  <a:gd name="T18" fmla="*/ 0 w 170"/>
                  <a:gd name="T19" fmla="*/ 94 h 103"/>
                  <a:gd name="T20" fmla="*/ 5 w 170"/>
                  <a:gd name="T21" fmla="*/ 103 h 103"/>
                  <a:gd name="T22" fmla="*/ 25 w 170"/>
                  <a:gd name="T23" fmla="*/ 97 h 103"/>
                  <a:gd name="T24" fmla="*/ 46 w 170"/>
                  <a:gd name="T25" fmla="*/ 91 h 103"/>
                  <a:gd name="T26" fmla="*/ 67 w 170"/>
                  <a:gd name="T27" fmla="*/ 86 h 103"/>
                  <a:gd name="T28" fmla="*/ 89 w 170"/>
                  <a:gd name="T29" fmla="*/ 82 h 103"/>
                  <a:gd name="T30" fmla="*/ 111 w 170"/>
                  <a:gd name="T31" fmla="*/ 76 h 103"/>
                  <a:gd name="T32" fmla="*/ 132 w 170"/>
                  <a:gd name="T33" fmla="*/ 66 h 103"/>
                  <a:gd name="T34" fmla="*/ 149 w 170"/>
                  <a:gd name="T35" fmla="*/ 53 h 103"/>
                  <a:gd name="T36" fmla="*/ 163 w 170"/>
                  <a:gd name="T37" fmla="*/ 35 h 103"/>
                  <a:gd name="T38" fmla="*/ 151 w 170"/>
                  <a:gd name="T39" fmla="*/ 32 h 103"/>
                  <a:gd name="T40" fmla="*/ 164 w 170"/>
                  <a:gd name="T41" fmla="*/ 32 h 103"/>
                  <a:gd name="T42" fmla="*/ 170 w 170"/>
                  <a:gd name="T43" fmla="*/ 0 h 103"/>
                  <a:gd name="T44" fmla="*/ 153 w 170"/>
                  <a:gd name="T45" fmla="*/ 30 h 103"/>
                  <a:gd name="T46" fmla="*/ 164 w 170"/>
                  <a:gd name="T47"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103">
                    <a:moveTo>
                      <a:pt x="164" y="32"/>
                    </a:moveTo>
                    <a:lnTo>
                      <a:pt x="153" y="30"/>
                    </a:lnTo>
                    <a:lnTo>
                      <a:pt x="138" y="46"/>
                    </a:lnTo>
                    <a:lnTo>
                      <a:pt x="124" y="57"/>
                    </a:lnTo>
                    <a:lnTo>
                      <a:pt x="105" y="65"/>
                    </a:lnTo>
                    <a:lnTo>
                      <a:pt x="87" y="71"/>
                    </a:lnTo>
                    <a:lnTo>
                      <a:pt x="65" y="75"/>
                    </a:lnTo>
                    <a:lnTo>
                      <a:pt x="44" y="80"/>
                    </a:lnTo>
                    <a:lnTo>
                      <a:pt x="22" y="85"/>
                    </a:lnTo>
                    <a:lnTo>
                      <a:pt x="0" y="94"/>
                    </a:lnTo>
                    <a:lnTo>
                      <a:pt x="5" y="103"/>
                    </a:lnTo>
                    <a:lnTo>
                      <a:pt x="25" y="97"/>
                    </a:lnTo>
                    <a:lnTo>
                      <a:pt x="46" y="91"/>
                    </a:lnTo>
                    <a:lnTo>
                      <a:pt x="67" y="86"/>
                    </a:lnTo>
                    <a:lnTo>
                      <a:pt x="89" y="82"/>
                    </a:lnTo>
                    <a:lnTo>
                      <a:pt x="111" y="76"/>
                    </a:lnTo>
                    <a:lnTo>
                      <a:pt x="132" y="66"/>
                    </a:lnTo>
                    <a:lnTo>
                      <a:pt x="149" y="53"/>
                    </a:lnTo>
                    <a:lnTo>
                      <a:pt x="163" y="35"/>
                    </a:lnTo>
                    <a:lnTo>
                      <a:pt x="151" y="32"/>
                    </a:lnTo>
                    <a:lnTo>
                      <a:pt x="164" y="32"/>
                    </a:lnTo>
                    <a:lnTo>
                      <a:pt x="170" y="0"/>
                    </a:lnTo>
                    <a:lnTo>
                      <a:pt x="153" y="30"/>
                    </a:lnTo>
                    <a:lnTo>
                      <a:pt x="16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97" name="Freeform 181"/>
              <p:cNvSpPr>
                <a:spLocks/>
              </p:cNvSpPr>
              <p:nvPr/>
            </p:nvSpPr>
            <p:spPr bwMode="auto">
              <a:xfrm>
                <a:off x="4936" y="2027"/>
                <a:ext cx="43" cy="307"/>
              </a:xfrm>
              <a:custGeom>
                <a:avLst/>
                <a:gdLst>
                  <a:gd name="T0" fmla="*/ 2 w 130"/>
                  <a:gd name="T1" fmla="*/ 604 h 614"/>
                  <a:gd name="T2" fmla="*/ 13 w 130"/>
                  <a:gd name="T3" fmla="*/ 600 h 614"/>
                  <a:gd name="T4" fmla="*/ 27 w 130"/>
                  <a:gd name="T5" fmla="*/ 525 h 614"/>
                  <a:gd name="T6" fmla="*/ 41 w 130"/>
                  <a:gd name="T7" fmla="*/ 449 h 614"/>
                  <a:gd name="T8" fmla="*/ 57 w 130"/>
                  <a:gd name="T9" fmla="*/ 376 h 614"/>
                  <a:gd name="T10" fmla="*/ 74 w 130"/>
                  <a:gd name="T11" fmla="*/ 301 h 614"/>
                  <a:gd name="T12" fmla="*/ 90 w 130"/>
                  <a:gd name="T13" fmla="*/ 225 h 614"/>
                  <a:gd name="T14" fmla="*/ 104 w 130"/>
                  <a:gd name="T15" fmla="*/ 150 h 614"/>
                  <a:gd name="T16" fmla="*/ 119 w 130"/>
                  <a:gd name="T17" fmla="*/ 76 h 614"/>
                  <a:gd name="T18" fmla="*/ 130 w 130"/>
                  <a:gd name="T19" fmla="*/ 0 h 614"/>
                  <a:gd name="T20" fmla="*/ 117 w 130"/>
                  <a:gd name="T21" fmla="*/ 0 h 614"/>
                  <a:gd name="T22" fmla="*/ 105 w 130"/>
                  <a:gd name="T23" fmla="*/ 76 h 614"/>
                  <a:gd name="T24" fmla="*/ 91 w 130"/>
                  <a:gd name="T25" fmla="*/ 150 h 614"/>
                  <a:gd name="T26" fmla="*/ 77 w 130"/>
                  <a:gd name="T27" fmla="*/ 225 h 614"/>
                  <a:gd name="T28" fmla="*/ 61 w 130"/>
                  <a:gd name="T29" fmla="*/ 299 h 614"/>
                  <a:gd name="T30" fmla="*/ 44 w 130"/>
                  <a:gd name="T31" fmla="*/ 374 h 614"/>
                  <a:gd name="T32" fmla="*/ 28 w 130"/>
                  <a:gd name="T33" fmla="*/ 449 h 614"/>
                  <a:gd name="T34" fmla="*/ 13 w 130"/>
                  <a:gd name="T35" fmla="*/ 525 h 614"/>
                  <a:gd name="T36" fmla="*/ 0 w 130"/>
                  <a:gd name="T37" fmla="*/ 600 h 614"/>
                  <a:gd name="T38" fmla="*/ 12 w 130"/>
                  <a:gd name="T39" fmla="*/ 597 h 614"/>
                  <a:gd name="T40" fmla="*/ 2 w 130"/>
                  <a:gd name="T41" fmla="*/ 604 h 614"/>
                  <a:gd name="T42" fmla="*/ 11 w 130"/>
                  <a:gd name="T43" fmla="*/ 614 h 614"/>
                  <a:gd name="T44" fmla="*/ 13 w 130"/>
                  <a:gd name="T45" fmla="*/ 600 h 614"/>
                  <a:gd name="T46" fmla="*/ 2 w 130"/>
                  <a:gd name="T47" fmla="*/ 60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614">
                    <a:moveTo>
                      <a:pt x="2" y="604"/>
                    </a:moveTo>
                    <a:lnTo>
                      <a:pt x="13" y="600"/>
                    </a:lnTo>
                    <a:lnTo>
                      <a:pt x="27" y="525"/>
                    </a:lnTo>
                    <a:lnTo>
                      <a:pt x="41" y="449"/>
                    </a:lnTo>
                    <a:lnTo>
                      <a:pt x="57" y="376"/>
                    </a:lnTo>
                    <a:lnTo>
                      <a:pt x="74" y="301"/>
                    </a:lnTo>
                    <a:lnTo>
                      <a:pt x="90" y="225"/>
                    </a:lnTo>
                    <a:lnTo>
                      <a:pt x="104" y="150"/>
                    </a:lnTo>
                    <a:lnTo>
                      <a:pt x="119" y="76"/>
                    </a:lnTo>
                    <a:lnTo>
                      <a:pt x="130" y="0"/>
                    </a:lnTo>
                    <a:lnTo>
                      <a:pt x="117" y="0"/>
                    </a:lnTo>
                    <a:lnTo>
                      <a:pt x="105" y="76"/>
                    </a:lnTo>
                    <a:lnTo>
                      <a:pt x="91" y="150"/>
                    </a:lnTo>
                    <a:lnTo>
                      <a:pt x="77" y="225"/>
                    </a:lnTo>
                    <a:lnTo>
                      <a:pt x="61" y="299"/>
                    </a:lnTo>
                    <a:lnTo>
                      <a:pt x="44" y="374"/>
                    </a:lnTo>
                    <a:lnTo>
                      <a:pt x="28" y="449"/>
                    </a:lnTo>
                    <a:lnTo>
                      <a:pt x="13" y="525"/>
                    </a:lnTo>
                    <a:lnTo>
                      <a:pt x="0" y="600"/>
                    </a:lnTo>
                    <a:lnTo>
                      <a:pt x="12" y="597"/>
                    </a:lnTo>
                    <a:lnTo>
                      <a:pt x="2" y="604"/>
                    </a:lnTo>
                    <a:lnTo>
                      <a:pt x="11" y="614"/>
                    </a:lnTo>
                    <a:lnTo>
                      <a:pt x="13" y="600"/>
                    </a:lnTo>
                    <a:lnTo>
                      <a:pt x="2" y="6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98" name="Freeform 182"/>
              <p:cNvSpPr>
                <a:spLocks/>
              </p:cNvSpPr>
              <p:nvPr/>
            </p:nvSpPr>
            <p:spPr bwMode="auto">
              <a:xfrm>
                <a:off x="4883" y="2259"/>
                <a:ext cx="57" cy="70"/>
              </a:xfrm>
              <a:custGeom>
                <a:avLst/>
                <a:gdLst>
                  <a:gd name="T0" fmla="*/ 0 w 172"/>
                  <a:gd name="T1" fmla="*/ 0 h 140"/>
                  <a:gd name="T2" fmla="*/ 0 w 172"/>
                  <a:gd name="T3" fmla="*/ 0 h 140"/>
                  <a:gd name="T4" fmla="*/ 7 w 172"/>
                  <a:gd name="T5" fmla="*/ 11 h 140"/>
                  <a:gd name="T6" fmla="*/ 20 w 172"/>
                  <a:gd name="T7" fmla="*/ 24 h 140"/>
                  <a:gd name="T8" fmla="*/ 39 w 172"/>
                  <a:gd name="T9" fmla="*/ 39 h 140"/>
                  <a:gd name="T10" fmla="*/ 63 w 172"/>
                  <a:gd name="T11" fmla="*/ 60 h 140"/>
                  <a:gd name="T12" fmla="*/ 89 w 172"/>
                  <a:gd name="T13" fmla="*/ 80 h 140"/>
                  <a:gd name="T14" fmla="*/ 116 w 172"/>
                  <a:gd name="T15" fmla="*/ 99 h 140"/>
                  <a:gd name="T16" fmla="*/ 141 w 172"/>
                  <a:gd name="T17" fmla="*/ 120 h 140"/>
                  <a:gd name="T18" fmla="*/ 162 w 172"/>
                  <a:gd name="T19" fmla="*/ 140 h 140"/>
                  <a:gd name="T20" fmla="*/ 172 w 172"/>
                  <a:gd name="T21" fmla="*/ 133 h 140"/>
                  <a:gd name="T22" fmla="*/ 148 w 172"/>
                  <a:gd name="T23" fmla="*/ 114 h 140"/>
                  <a:gd name="T24" fmla="*/ 124 w 172"/>
                  <a:gd name="T25" fmla="*/ 92 h 140"/>
                  <a:gd name="T26" fmla="*/ 97 w 172"/>
                  <a:gd name="T27" fmla="*/ 71 h 140"/>
                  <a:gd name="T28" fmla="*/ 71 w 172"/>
                  <a:gd name="T29" fmla="*/ 51 h 140"/>
                  <a:gd name="T30" fmla="*/ 47 w 172"/>
                  <a:gd name="T31" fmla="*/ 33 h 140"/>
                  <a:gd name="T32" fmla="*/ 28 w 172"/>
                  <a:gd name="T33" fmla="*/ 17 h 140"/>
                  <a:gd name="T34" fmla="*/ 17 w 172"/>
                  <a:gd name="T35" fmla="*/ 4 h 140"/>
                  <a:gd name="T36" fmla="*/ 13 w 172"/>
                  <a:gd name="T37" fmla="*/ 0 h 140"/>
                  <a:gd name="T38" fmla="*/ 13 w 172"/>
                  <a:gd name="T39" fmla="*/ 0 h 140"/>
                  <a:gd name="T40" fmla="*/ 0 w 172"/>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140">
                    <a:moveTo>
                      <a:pt x="0" y="0"/>
                    </a:moveTo>
                    <a:lnTo>
                      <a:pt x="0" y="0"/>
                    </a:lnTo>
                    <a:lnTo>
                      <a:pt x="7" y="11"/>
                    </a:lnTo>
                    <a:lnTo>
                      <a:pt x="20" y="24"/>
                    </a:lnTo>
                    <a:lnTo>
                      <a:pt x="39" y="39"/>
                    </a:lnTo>
                    <a:lnTo>
                      <a:pt x="63" y="60"/>
                    </a:lnTo>
                    <a:lnTo>
                      <a:pt x="89" y="80"/>
                    </a:lnTo>
                    <a:lnTo>
                      <a:pt x="116" y="99"/>
                    </a:lnTo>
                    <a:lnTo>
                      <a:pt x="141" y="120"/>
                    </a:lnTo>
                    <a:lnTo>
                      <a:pt x="162" y="140"/>
                    </a:lnTo>
                    <a:lnTo>
                      <a:pt x="172" y="133"/>
                    </a:lnTo>
                    <a:lnTo>
                      <a:pt x="148" y="114"/>
                    </a:lnTo>
                    <a:lnTo>
                      <a:pt x="124" y="92"/>
                    </a:lnTo>
                    <a:lnTo>
                      <a:pt x="97" y="71"/>
                    </a:lnTo>
                    <a:lnTo>
                      <a:pt x="71" y="51"/>
                    </a:lnTo>
                    <a:lnTo>
                      <a:pt x="47" y="33"/>
                    </a:lnTo>
                    <a:lnTo>
                      <a:pt x="28" y="17"/>
                    </a:lnTo>
                    <a:lnTo>
                      <a:pt x="17" y="4"/>
                    </a:lnTo>
                    <a:lnTo>
                      <a:pt x="13" y="0"/>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99" name="Freeform 183"/>
              <p:cNvSpPr>
                <a:spLocks/>
              </p:cNvSpPr>
              <p:nvPr/>
            </p:nvSpPr>
            <p:spPr bwMode="auto">
              <a:xfrm>
                <a:off x="4883" y="2058"/>
                <a:ext cx="45" cy="201"/>
              </a:xfrm>
              <a:custGeom>
                <a:avLst/>
                <a:gdLst>
                  <a:gd name="T0" fmla="*/ 126 w 135"/>
                  <a:gd name="T1" fmla="*/ 0 h 402"/>
                  <a:gd name="T2" fmla="*/ 122 w 135"/>
                  <a:gd name="T3" fmla="*/ 5 h 402"/>
                  <a:gd name="T4" fmla="*/ 120 w 135"/>
                  <a:gd name="T5" fmla="*/ 64 h 402"/>
                  <a:gd name="T6" fmla="*/ 106 w 135"/>
                  <a:gd name="T7" fmla="*/ 127 h 402"/>
                  <a:gd name="T8" fmla="*/ 87 w 135"/>
                  <a:gd name="T9" fmla="*/ 191 h 402"/>
                  <a:gd name="T10" fmla="*/ 64 w 135"/>
                  <a:gd name="T11" fmla="*/ 253 h 402"/>
                  <a:gd name="T12" fmla="*/ 41 w 135"/>
                  <a:gd name="T13" fmla="*/ 309 h 402"/>
                  <a:gd name="T14" fmla="*/ 20 w 135"/>
                  <a:gd name="T15" fmla="*/ 354 h 402"/>
                  <a:gd name="T16" fmla="*/ 5 w 135"/>
                  <a:gd name="T17" fmla="*/ 387 h 402"/>
                  <a:gd name="T18" fmla="*/ 0 w 135"/>
                  <a:gd name="T19" fmla="*/ 402 h 402"/>
                  <a:gd name="T20" fmla="*/ 13 w 135"/>
                  <a:gd name="T21" fmla="*/ 402 h 402"/>
                  <a:gd name="T22" fmla="*/ 18 w 135"/>
                  <a:gd name="T23" fmla="*/ 389 h 402"/>
                  <a:gd name="T24" fmla="*/ 33 w 135"/>
                  <a:gd name="T25" fmla="*/ 357 h 402"/>
                  <a:gd name="T26" fmla="*/ 54 w 135"/>
                  <a:gd name="T27" fmla="*/ 312 h 402"/>
                  <a:gd name="T28" fmla="*/ 78 w 135"/>
                  <a:gd name="T29" fmla="*/ 255 h 402"/>
                  <a:gd name="T30" fmla="*/ 100 w 135"/>
                  <a:gd name="T31" fmla="*/ 193 h 402"/>
                  <a:gd name="T32" fmla="*/ 120 w 135"/>
                  <a:gd name="T33" fmla="*/ 129 h 402"/>
                  <a:gd name="T34" fmla="*/ 133 w 135"/>
                  <a:gd name="T35" fmla="*/ 64 h 402"/>
                  <a:gd name="T36" fmla="*/ 135 w 135"/>
                  <a:gd name="T37" fmla="*/ 5 h 402"/>
                  <a:gd name="T38" fmla="*/ 131 w 135"/>
                  <a:gd name="T39" fmla="*/ 9 h 402"/>
                  <a:gd name="T40" fmla="*/ 126 w 135"/>
                  <a:gd name="T41" fmla="*/ 0 h 402"/>
                  <a:gd name="T42" fmla="*/ 122 w 135"/>
                  <a:gd name="T43" fmla="*/ 2 h 402"/>
                  <a:gd name="T44" fmla="*/ 122 w 135"/>
                  <a:gd name="T45" fmla="*/ 5 h 402"/>
                  <a:gd name="T46" fmla="*/ 126 w 135"/>
                  <a:gd name="T4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402">
                    <a:moveTo>
                      <a:pt x="126" y="0"/>
                    </a:moveTo>
                    <a:lnTo>
                      <a:pt x="122" y="5"/>
                    </a:lnTo>
                    <a:lnTo>
                      <a:pt x="120" y="64"/>
                    </a:lnTo>
                    <a:lnTo>
                      <a:pt x="106" y="127"/>
                    </a:lnTo>
                    <a:lnTo>
                      <a:pt x="87" y="191"/>
                    </a:lnTo>
                    <a:lnTo>
                      <a:pt x="64" y="253"/>
                    </a:lnTo>
                    <a:lnTo>
                      <a:pt x="41" y="309"/>
                    </a:lnTo>
                    <a:lnTo>
                      <a:pt x="20" y="354"/>
                    </a:lnTo>
                    <a:lnTo>
                      <a:pt x="5" y="387"/>
                    </a:lnTo>
                    <a:lnTo>
                      <a:pt x="0" y="402"/>
                    </a:lnTo>
                    <a:lnTo>
                      <a:pt x="13" y="402"/>
                    </a:lnTo>
                    <a:lnTo>
                      <a:pt x="18" y="389"/>
                    </a:lnTo>
                    <a:lnTo>
                      <a:pt x="33" y="357"/>
                    </a:lnTo>
                    <a:lnTo>
                      <a:pt x="54" y="312"/>
                    </a:lnTo>
                    <a:lnTo>
                      <a:pt x="78" y="255"/>
                    </a:lnTo>
                    <a:lnTo>
                      <a:pt x="100" y="193"/>
                    </a:lnTo>
                    <a:lnTo>
                      <a:pt x="120" y="129"/>
                    </a:lnTo>
                    <a:lnTo>
                      <a:pt x="133" y="64"/>
                    </a:lnTo>
                    <a:lnTo>
                      <a:pt x="135" y="5"/>
                    </a:lnTo>
                    <a:lnTo>
                      <a:pt x="131" y="9"/>
                    </a:lnTo>
                    <a:lnTo>
                      <a:pt x="126" y="0"/>
                    </a:lnTo>
                    <a:lnTo>
                      <a:pt x="122" y="2"/>
                    </a:lnTo>
                    <a:lnTo>
                      <a:pt x="122" y="5"/>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00" name="Freeform 184"/>
              <p:cNvSpPr>
                <a:spLocks/>
              </p:cNvSpPr>
              <p:nvPr/>
            </p:nvSpPr>
            <p:spPr bwMode="auto">
              <a:xfrm>
                <a:off x="4982" y="1915"/>
                <a:ext cx="36" cy="32"/>
              </a:xfrm>
              <a:custGeom>
                <a:avLst/>
                <a:gdLst>
                  <a:gd name="T0" fmla="*/ 98 w 109"/>
                  <a:gd name="T1" fmla="*/ 0 h 63"/>
                  <a:gd name="T2" fmla="*/ 87 w 109"/>
                  <a:gd name="T3" fmla="*/ 14 h 63"/>
                  <a:gd name="T4" fmla="*/ 72 w 109"/>
                  <a:gd name="T5" fmla="*/ 23 h 63"/>
                  <a:gd name="T6" fmla="*/ 56 w 109"/>
                  <a:gd name="T7" fmla="*/ 33 h 63"/>
                  <a:gd name="T8" fmla="*/ 39 w 109"/>
                  <a:gd name="T9" fmla="*/ 39 h 63"/>
                  <a:gd name="T10" fmla="*/ 24 w 109"/>
                  <a:gd name="T11" fmla="*/ 45 h 63"/>
                  <a:gd name="T12" fmla="*/ 12 w 109"/>
                  <a:gd name="T13" fmla="*/ 48 h 63"/>
                  <a:gd name="T14" fmla="*/ 3 w 109"/>
                  <a:gd name="T15" fmla="*/ 51 h 63"/>
                  <a:gd name="T16" fmla="*/ 0 w 109"/>
                  <a:gd name="T17" fmla="*/ 52 h 63"/>
                  <a:gd name="T18" fmla="*/ 3 w 109"/>
                  <a:gd name="T19" fmla="*/ 63 h 63"/>
                  <a:gd name="T20" fmla="*/ 5 w 109"/>
                  <a:gd name="T21" fmla="*/ 62 h 63"/>
                  <a:gd name="T22" fmla="*/ 14 w 109"/>
                  <a:gd name="T23" fmla="*/ 60 h 63"/>
                  <a:gd name="T24" fmla="*/ 29 w 109"/>
                  <a:gd name="T25" fmla="*/ 56 h 63"/>
                  <a:gd name="T26" fmla="*/ 45 w 109"/>
                  <a:gd name="T27" fmla="*/ 48 h 63"/>
                  <a:gd name="T28" fmla="*/ 62 w 109"/>
                  <a:gd name="T29" fmla="*/ 42 h 63"/>
                  <a:gd name="T30" fmla="*/ 80 w 109"/>
                  <a:gd name="T31" fmla="*/ 32 h 63"/>
                  <a:gd name="T32" fmla="*/ 95 w 109"/>
                  <a:gd name="T33" fmla="*/ 20 h 63"/>
                  <a:gd name="T34" fmla="*/ 109 w 109"/>
                  <a:gd name="T35" fmla="*/ 7 h 63"/>
                  <a:gd name="T36" fmla="*/ 98 w 109"/>
                  <a:gd name="T3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63">
                    <a:moveTo>
                      <a:pt x="98" y="0"/>
                    </a:moveTo>
                    <a:lnTo>
                      <a:pt x="87" y="14"/>
                    </a:lnTo>
                    <a:lnTo>
                      <a:pt x="72" y="23"/>
                    </a:lnTo>
                    <a:lnTo>
                      <a:pt x="56" y="33"/>
                    </a:lnTo>
                    <a:lnTo>
                      <a:pt x="39" y="39"/>
                    </a:lnTo>
                    <a:lnTo>
                      <a:pt x="24" y="45"/>
                    </a:lnTo>
                    <a:lnTo>
                      <a:pt x="12" y="48"/>
                    </a:lnTo>
                    <a:lnTo>
                      <a:pt x="3" y="51"/>
                    </a:lnTo>
                    <a:lnTo>
                      <a:pt x="0" y="52"/>
                    </a:lnTo>
                    <a:lnTo>
                      <a:pt x="3" y="63"/>
                    </a:lnTo>
                    <a:lnTo>
                      <a:pt x="5" y="62"/>
                    </a:lnTo>
                    <a:lnTo>
                      <a:pt x="14" y="60"/>
                    </a:lnTo>
                    <a:lnTo>
                      <a:pt x="29" y="56"/>
                    </a:lnTo>
                    <a:lnTo>
                      <a:pt x="45" y="48"/>
                    </a:lnTo>
                    <a:lnTo>
                      <a:pt x="62" y="42"/>
                    </a:lnTo>
                    <a:lnTo>
                      <a:pt x="80" y="32"/>
                    </a:lnTo>
                    <a:lnTo>
                      <a:pt x="95" y="20"/>
                    </a:lnTo>
                    <a:lnTo>
                      <a:pt x="109" y="7"/>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01" name="Freeform 185"/>
              <p:cNvSpPr>
                <a:spLocks/>
              </p:cNvSpPr>
              <p:nvPr/>
            </p:nvSpPr>
            <p:spPr bwMode="auto">
              <a:xfrm>
                <a:off x="4967" y="2692"/>
                <a:ext cx="22" cy="29"/>
              </a:xfrm>
              <a:custGeom>
                <a:avLst/>
                <a:gdLst>
                  <a:gd name="T0" fmla="*/ 0 w 67"/>
                  <a:gd name="T1" fmla="*/ 0 h 58"/>
                  <a:gd name="T2" fmla="*/ 67 w 67"/>
                  <a:gd name="T3" fmla="*/ 18 h 58"/>
                  <a:gd name="T4" fmla="*/ 65 w 67"/>
                  <a:gd name="T5" fmla="*/ 42 h 58"/>
                  <a:gd name="T6" fmla="*/ 0 w 67"/>
                  <a:gd name="T7" fmla="*/ 58 h 58"/>
                  <a:gd name="T8" fmla="*/ 0 w 67"/>
                  <a:gd name="T9" fmla="*/ 4 h 58"/>
                  <a:gd name="T10" fmla="*/ 0 w 67"/>
                  <a:gd name="T11" fmla="*/ 0 h 58"/>
                </a:gdLst>
                <a:ahLst/>
                <a:cxnLst>
                  <a:cxn ang="0">
                    <a:pos x="T0" y="T1"/>
                  </a:cxn>
                  <a:cxn ang="0">
                    <a:pos x="T2" y="T3"/>
                  </a:cxn>
                  <a:cxn ang="0">
                    <a:pos x="T4" y="T5"/>
                  </a:cxn>
                  <a:cxn ang="0">
                    <a:pos x="T6" y="T7"/>
                  </a:cxn>
                  <a:cxn ang="0">
                    <a:pos x="T8" y="T9"/>
                  </a:cxn>
                  <a:cxn ang="0">
                    <a:pos x="T10" y="T11"/>
                  </a:cxn>
                </a:cxnLst>
                <a:rect l="0" t="0" r="r" b="b"/>
                <a:pathLst>
                  <a:path w="67" h="58">
                    <a:moveTo>
                      <a:pt x="0" y="0"/>
                    </a:moveTo>
                    <a:lnTo>
                      <a:pt x="67" y="18"/>
                    </a:lnTo>
                    <a:lnTo>
                      <a:pt x="65" y="42"/>
                    </a:lnTo>
                    <a:lnTo>
                      <a:pt x="0" y="58"/>
                    </a:lnTo>
                    <a:lnTo>
                      <a:pt x="0" y="4"/>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02" name="Freeform 186"/>
              <p:cNvSpPr>
                <a:spLocks/>
              </p:cNvSpPr>
              <p:nvPr/>
            </p:nvSpPr>
            <p:spPr bwMode="auto">
              <a:xfrm>
                <a:off x="4966" y="2689"/>
                <a:ext cx="25" cy="15"/>
              </a:xfrm>
              <a:custGeom>
                <a:avLst/>
                <a:gdLst>
                  <a:gd name="T0" fmla="*/ 75 w 75"/>
                  <a:gd name="T1" fmla="*/ 24 h 30"/>
                  <a:gd name="T2" fmla="*/ 70 w 75"/>
                  <a:gd name="T3" fmla="*/ 18 h 30"/>
                  <a:gd name="T4" fmla="*/ 3 w 75"/>
                  <a:gd name="T5" fmla="*/ 0 h 30"/>
                  <a:gd name="T6" fmla="*/ 0 w 75"/>
                  <a:gd name="T7" fmla="*/ 11 h 30"/>
                  <a:gd name="T8" fmla="*/ 67 w 75"/>
                  <a:gd name="T9" fmla="*/ 30 h 30"/>
                  <a:gd name="T10" fmla="*/ 62 w 75"/>
                  <a:gd name="T11" fmla="*/ 24 h 30"/>
                  <a:gd name="T12" fmla="*/ 75 w 75"/>
                  <a:gd name="T13" fmla="*/ 24 h 30"/>
                  <a:gd name="T14" fmla="*/ 75 w 75"/>
                  <a:gd name="T15" fmla="*/ 20 h 30"/>
                  <a:gd name="T16" fmla="*/ 70 w 75"/>
                  <a:gd name="T17" fmla="*/ 18 h 30"/>
                  <a:gd name="T18" fmla="*/ 75 w 75"/>
                  <a:gd name="T1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30">
                    <a:moveTo>
                      <a:pt x="75" y="24"/>
                    </a:moveTo>
                    <a:lnTo>
                      <a:pt x="70" y="18"/>
                    </a:lnTo>
                    <a:lnTo>
                      <a:pt x="3" y="0"/>
                    </a:lnTo>
                    <a:lnTo>
                      <a:pt x="0" y="11"/>
                    </a:lnTo>
                    <a:lnTo>
                      <a:pt x="67" y="30"/>
                    </a:lnTo>
                    <a:lnTo>
                      <a:pt x="62" y="24"/>
                    </a:lnTo>
                    <a:lnTo>
                      <a:pt x="75" y="24"/>
                    </a:lnTo>
                    <a:lnTo>
                      <a:pt x="75" y="20"/>
                    </a:lnTo>
                    <a:lnTo>
                      <a:pt x="70" y="18"/>
                    </a:lnTo>
                    <a:lnTo>
                      <a:pt x="7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03" name="Freeform 187"/>
              <p:cNvSpPr>
                <a:spLocks/>
              </p:cNvSpPr>
              <p:nvPr/>
            </p:nvSpPr>
            <p:spPr bwMode="auto">
              <a:xfrm>
                <a:off x="4986" y="2701"/>
                <a:ext cx="5" cy="15"/>
              </a:xfrm>
              <a:custGeom>
                <a:avLst/>
                <a:gdLst>
                  <a:gd name="T0" fmla="*/ 8 w 16"/>
                  <a:gd name="T1" fmla="*/ 29 h 29"/>
                  <a:gd name="T2" fmla="*/ 13 w 16"/>
                  <a:gd name="T3" fmla="*/ 24 h 29"/>
                  <a:gd name="T4" fmla="*/ 16 w 16"/>
                  <a:gd name="T5" fmla="*/ 0 h 29"/>
                  <a:gd name="T6" fmla="*/ 3 w 16"/>
                  <a:gd name="T7" fmla="*/ 0 h 29"/>
                  <a:gd name="T8" fmla="*/ 0 w 16"/>
                  <a:gd name="T9" fmla="*/ 24 h 29"/>
                  <a:gd name="T10" fmla="*/ 5 w 16"/>
                  <a:gd name="T11" fmla="*/ 18 h 29"/>
                  <a:gd name="T12" fmla="*/ 8 w 16"/>
                  <a:gd name="T13" fmla="*/ 29 h 29"/>
                  <a:gd name="T14" fmla="*/ 13 w 16"/>
                  <a:gd name="T15" fmla="*/ 28 h 29"/>
                  <a:gd name="T16" fmla="*/ 13 w 16"/>
                  <a:gd name="T17" fmla="*/ 24 h 29"/>
                  <a:gd name="T18" fmla="*/ 8 w 16"/>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9">
                    <a:moveTo>
                      <a:pt x="8" y="29"/>
                    </a:moveTo>
                    <a:lnTo>
                      <a:pt x="13" y="24"/>
                    </a:lnTo>
                    <a:lnTo>
                      <a:pt x="16" y="0"/>
                    </a:lnTo>
                    <a:lnTo>
                      <a:pt x="3" y="0"/>
                    </a:lnTo>
                    <a:lnTo>
                      <a:pt x="0" y="24"/>
                    </a:lnTo>
                    <a:lnTo>
                      <a:pt x="5" y="18"/>
                    </a:lnTo>
                    <a:lnTo>
                      <a:pt x="8" y="29"/>
                    </a:lnTo>
                    <a:lnTo>
                      <a:pt x="13" y="28"/>
                    </a:lnTo>
                    <a:lnTo>
                      <a:pt x="13" y="24"/>
                    </a:lnTo>
                    <a:lnTo>
                      <a:pt x="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04" name="Freeform 188"/>
              <p:cNvSpPr>
                <a:spLocks/>
              </p:cNvSpPr>
              <p:nvPr/>
            </p:nvSpPr>
            <p:spPr bwMode="auto">
              <a:xfrm>
                <a:off x="4965" y="2710"/>
                <a:ext cx="24" cy="15"/>
              </a:xfrm>
              <a:custGeom>
                <a:avLst/>
                <a:gdLst>
                  <a:gd name="T0" fmla="*/ 0 w 72"/>
                  <a:gd name="T1" fmla="*/ 22 h 30"/>
                  <a:gd name="T2" fmla="*/ 8 w 72"/>
                  <a:gd name="T3" fmla="*/ 28 h 30"/>
                  <a:gd name="T4" fmla="*/ 72 w 72"/>
                  <a:gd name="T5" fmla="*/ 11 h 30"/>
                  <a:gd name="T6" fmla="*/ 69 w 72"/>
                  <a:gd name="T7" fmla="*/ 0 h 30"/>
                  <a:gd name="T8" fmla="*/ 5 w 72"/>
                  <a:gd name="T9" fmla="*/ 17 h 30"/>
                  <a:gd name="T10" fmla="*/ 13 w 72"/>
                  <a:gd name="T11" fmla="*/ 22 h 30"/>
                  <a:gd name="T12" fmla="*/ 0 w 72"/>
                  <a:gd name="T13" fmla="*/ 22 h 30"/>
                  <a:gd name="T14" fmla="*/ 0 w 72"/>
                  <a:gd name="T15" fmla="*/ 30 h 30"/>
                  <a:gd name="T16" fmla="*/ 8 w 72"/>
                  <a:gd name="T17" fmla="*/ 28 h 30"/>
                  <a:gd name="T18" fmla="*/ 0 w 72"/>
                  <a:gd name="T1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0">
                    <a:moveTo>
                      <a:pt x="0" y="22"/>
                    </a:moveTo>
                    <a:lnTo>
                      <a:pt x="8" y="28"/>
                    </a:lnTo>
                    <a:lnTo>
                      <a:pt x="72" y="11"/>
                    </a:lnTo>
                    <a:lnTo>
                      <a:pt x="69" y="0"/>
                    </a:lnTo>
                    <a:lnTo>
                      <a:pt x="5" y="17"/>
                    </a:lnTo>
                    <a:lnTo>
                      <a:pt x="13" y="22"/>
                    </a:lnTo>
                    <a:lnTo>
                      <a:pt x="0" y="22"/>
                    </a:lnTo>
                    <a:lnTo>
                      <a:pt x="0" y="30"/>
                    </a:lnTo>
                    <a:lnTo>
                      <a:pt x="8" y="28"/>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05" name="Freeform 189"/>
              <p:cNvSpPr>
                <a:spLocks/>
              </p:cNvSpPr>
              <p:nvPr/>
            </p:nvSpPr>
            <p:spPr bwMode="auto">
              <a:xfrm>
                <a:off x="4965" y="2694"/>
                <a:ext cx="4" cy="27"/>
              </a:xfrm>
              <a:custGeom>
                <a:avLst/>
                <a:gdLst>
                  <a:gd name="T0" fmla="*/ 6 w 13"/>
                  <a:gd name="T1" fmla="*/ 0 h 54"/>
                  <a:gd name="T2" fmla="*/ 0 w 13"/>
                  <a:gd name="T3" fmla="*/ 0 h 54"/>
                  <a:gd name="T4" fmla="*/ 0 w 13"/>
                  <a:gd name="T5" fmla="*/ 54 h 54"/>
                  <a:gd name="T6" fmla="*/ 13 w 13"/>
                  <a:gd name="T7" fmla="*/ 54 h 54"/>
                  <a:gd name="T8" fmla="*/ 13 w 13"/>
                  <a:gd name="T9" fmla="*/ 0 h 54"/>
                  <a:gd name="T10" fmla="*/ 6 w 13"/>
                  <a:gd name="T11" fmla="*/ 0 h 54"/>
                </a:gdLst>
                <a:ahLst/>
                <a:cxnLst>
                  <a:cxn ang="0">
                    <a:pos x="T0" y="T1"/>
                  </a:cxn>
                  <a:cxn ang="0">
                    <a:pos x="T2" y="T3"/>
                  </a:cxn>
                  <a:cxn ang="0">
                    <a:pos x="T4" y="T5"/>
                  </a:cxn>
                  <a:cxn ang="0">
                    <a:pos x="T6" y="T7"/>
                  </a:cxn>
                  <a:cxn ang="0">
                    <a:pos x="T8" y="T9"/>
                  </a:cxn>
                  <a:cxn ang="0">
                    <a:pos x="T10" y="T11"/>
                  </a:cxn>
                </a:cxnLst>
                <a:rect l="0" t="0" r="r" b="b"/>
                <a:pathLst>
                  <a:path w="13" h="54">
                    <a:moveTo>
                      <a:pt x="6" y="0"/>
                    </a:moveTo>
                    <a:lnTo>
                      <a:pt x="0" y="0"/>
                    </a:lnTo>
                    <a:lnTo>
                      <a:pt x="0" y="54"/>
                    </a:lnTo>
                    <a:lnTo>
                      <a:pt x="13" y="54"/>
                    </a:lnTo>
                    <a:lnTo>
                      <a:pt x="13"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06" name="Freeform 190"/>
              <p:cNvSpPr>
                <a:spLocks/>
              </p:cNvSpPr>
              <p:nvPr/>
            </p:nvSpPr>
            <p:spPr bwMode="auto">
              <a:xfrm>
                <a:off x="4959" y="2692"/>
                <a:ext cx="16" cy="29"/>
              </a:xfrm>
              <a:custGeom>
                <a:avLst/>
                <a:gdLst>
                  <a:gd name="T0" fmla="*/ 22 w 46"/>
                  <a:gd name="T1" fmla="*/ 58 h 58"/>
                  <a:gd name="T2" fmla="*/ 31 w 46"/>
                  <a:gd name="T3" fmla="*/ 56 h 58"/>
                  <a:gd name="T4" fmla="*/ 39 w 46"/>
                  <a:gd name="T5" fmla="*/ 49 h 58"/>
                  <a:gd name="T6" fmla="*/ 45 w 46"/>
                  <a:gd name="T7" fmla="*/ 40 h 58"/>
                  <a:gd name="T8" fmla="*/ 46 w 46"/>
                  <a:gd name="T9" fmla="*/ 29 h 58"/>
                  <a:gd name="T10" fmla="*/ 45 w 46"/>
                  <a:gd name="T11" fmla="*/ 18 h 58"/>
                  <a:gd name="T12" fmla="*/ 39 w 46"/>
                  <a:gd name="T13" fmla="*/ 9 h 58"/>
                  <a:gd name="T14" fmla="*/ 31 w 46"/>
                  <a:gd name="T15" fmla="*/ 2 h 58"/>
                  <a:gd name="T16" fmla="*/ 22 w 46"/>
                  <a:gd name="T17" fmla="*/ 0 h 58"/>
                  <a:gd name="T18" fmla="*/ 14 w 46"/>
                  <a:gd name="T19" fmla="*/ 2 h 58"/>
                  <a:gd name="T20" fmla="*/ 7 w 46"/>
                  <a:gd name="T21" fmla="*/ 9 h 58"/>
                  <a:gd name="T22" fmla="*/ 1 w 46"/>
                  <a:gd name="T23" fmla="*/ 18 h 58"/>
                  <a:gd name="T24" fmla="*/ 0 w 46"/>
                  <a:gd name="T25" fmla="*/ 29 h 58"/>
                  <a:gd name="T26" fmla="*/ 1 w 46"/>
                  <a:gd name="T27" fmla="*/ 40 h 58"/>
                  <a:gd name="T28" fmla="*/ 7 w 46"/>
                  <a:gd name="T29" fmla="*/ 49 h 58"/>
                  <a:gd name="T30" fmla="*/ 14 w 46"/>
                  <a:gd name="T31" fmla="*/ 56 h 58"/>
                  <a:gd name="T32" fmla="*/ 22 w 46"/>
                  <a:gd name="T3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8">
                    <a:moveTo>
                      <a:pt x="22" y="58"/>
                    </a:moveTo>
                    <a:lnTo>
                      <a:pt x="31" y="56"/>
                    </a:lnTo>
                    <a:lnTo>
                      <a:pt x="39" y="49"/>
                    </a:lnTo>
                    <a:lnTo>
                      <a:pt x="45" y="40"/>
                    </a:lnTo>
                    <a:lnTo>
                      <a:pt x="46" y="29"/>
                    </a:lnTo>
                    <a:lnTo>
                      <a:pt x="45" y="18"/>
                    </a:lnTo>
                    <a:lnTo>
                      <a:pt x="39" y="9"/>
                    </a:lnTo>
                    <a:lnTo>
                      <a:pt x="31" y="2"/>
                    </a:lnTo>
                    <a:lnTo>
                      <a:pt x="22" y="0"/>
                    </a:lnTo>
                    <a:lnTo>
                      <a:pt x="14" y="2"/>
                    </a:lnTo>
                    <a:lnTo>
                      <a:pt x="7" y="9"/>
                    </a:lnTo>
                    <a:lnTo>
                      <a:pt x="1" y="18"/>
                    </a:lnTo>
                    <a:lnTo>
                      <a:pt x="0" y="29"/>
                    </a:lnTo>
                    <a:lnTo>
                      <a:pt x="1" y="40"/>
                    </a:lnTo>
                    <a:lnTo>
                      <a:pt x="7" y="49"/>
                    </a:lnTo>
                    <a:lnTo>
                      <a:pt x="14" y="56"/>
                    </a:lnTo>
                    <a:lnTo>
                      <a:pt x="22" y="5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07" name="Freeform 191"/>
              <p:cNvSpPr>
                <a:spLocks/>
              </p:cNvSpPr>
              <p:nvPr/>
            </p:nvSpPr>
            <p:spPr bwMode="auto">
              <a:xfrm>
                <a:off x="4967" y="2707"/>
                <a:ext cx="10" cy="17"/>
              </a:xfrm>
              <a:custGeom>
                <a:avLst/>
                <a:gdLst>
                  <a:gd name="T0" fmla="*/ 17 w 30"/>
                  <a:gd name="T1" fmla="*/ 0 h 35"/>
                  <a:gd name="T2" fmla="*/ 17 w 30"/>
                  <a:gd name="T3" fmla="*/ 0 h 35"/>
                  <a:gd name="T4" fmla="*/ 16 w 30"/>
                  <a:gd name="T5" fmla="*/ 10 h 35"/>
                  <a:gd name="T6" fmla="*/ 12 w 30"/>
                  <a:gd name="T7" fmla="*/ 17 h 35"/>
                  <a:gd name="T8" fmla="*/ 7 w 30"/>
                  <a:gd name="T9" fmla="*/ 23 h 35"/>
                  <a:gd name="T10" fmla="*/ 0 w 30"/>
                  <a:gd name="T11" fmla="*/ 24 h 35"/>
                  <a:gd name="T12" fmla="*/ 0 w 30"/>
                  <a:gd name="T13" fmla="*/ 35 h 35"/>
                  <a:gd name="T14" fmla="*/ 12 w 30"/>
                  <a:gd name="T15" fmla="*/ 32 h 35"/>
                  <a:gd name="T16" fmla="*/ 23 w 30"/>
                  <a:gd name="T17" fmla="*/ 24 h 35"/>
                  <a:gd name="T18" fmla="*/ 29 w 30"/>
                  <a:gd name="T19" fmla="*/ 13 h 35"/>
                  <a:gd name="T20" fmla="*/ 30 w 30"/>
                  <a:gd name="T21" fmla="*/ 0 h 35"/>
                  <a:gd name="T22" fmla="*/ 30 w 30"/>
                  <a:gd name="T23" fmla="*/ 0 h 35"/>
                  <a:gd name="T24" fmla="*/ 17 w 30"/>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5">
                    <a:moveTo>
                      <a:pt x="17" y="0"/>
                    </a:moveTo>
                    <a:lnTo>
                      <a:pt x="17" y="0"/>
                    </a:lnTo>
                    <a:lnTo>
                      <a:pt x="16" y="10"/>
                    </a:lnTo>
                    <a:lnTo>
                      <a:pt x="12" y="17"/>
                    </a:lnTo>
                    <a:lnTo>
                      <a:pt x="7" y="23"/>
                    </a:lnTo>
                    <a:lnTo>
                      <a:pt x="0" y="24"/>
                    </a:lnTo>
                    <a:lnTo>
                      <a:pt x="0" y="35"/>
                    </a:lnTo>
                    <a:lnTo>
                      <a:pt x="12" y="32"/>
                    </a:lnTo>
                    <a:lnTo>
                      <a:pt x="23" y="24"/>
                    </a:lnTo>
                    <a:lnTo>
                      <a:pt x="29" y="13"/>
                    </a:lnTo>
                    <a:lnTo>
                      <a:pt x="30" y="0"/>
                    </a:lnTo>
                    <a:lnTo>
                      <a:pt x="30"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08" name="Freeform 192"/>
              <p:cNvSpPr>
                <a:spLocks/>
              </p:cNvSpPr>
              <p:nvPr/>
            </p:nvSpPr>
            <p:spPr bwMode="auto">
              <a:xfrm>
                <a:off x="4967" y="2689"/>
                <a:ext cx="10" cy="18"/>
              </a:xfrm>
              <a:custGeom>
                <a:avLst/>
                <a:gdLst>
                  <a:gd name="T0" fmla="*/ 0 w 30"/>
                  <a:gd name="T1" fmla="*/ 11 h 35"/>
                  <a:gd name="T2" fmla="*/ 0 w 30"/>
                  <a:gd name="T3" fmla="*/ 11 h 35"/>
                  <a:gd name="T4" fmla="*/ 7 w 30"/>
                  <a:gd name="T5" fmla="*/ 13 h 35"/>
                  <a:gd name="T6" fmla="*/ 12 w 30"/>
                  <a:gd name="T7" fmla="*/ 18 h 35"/>
                  <a:gd name="T8" fmla="*/ 16 w 30"/>
                  <a:gd name="T9" fmla="*/ 25 h 35"/>
                  <a:gd name="T10" fmla="*/ 17 w 30"/>
                  <a:gd name="T11" fmla="*/ 35 h 35"/>
                  <a:gd name="T12" fmla="*/ 30 w 30"/>
                  <a:gd name="T13" fmla="*/ 35 h 35"/>
                  <a:gd name="T14" fmla="*/ 29 w 30"/>
                  <a:gd name="T15" fmla="*/ 23 h 35"/>
                  <a:gd name="T16" fmla="*/ 23 w 30"/>
                  <a:gd name="T17" fmla="*/ 11 h 35"/>
                  <a:gd name="T18" fmla="*/ 12 w 30"/>
                  <a:gd name="T19" fmla="*/ 4 h 35"/>
                  <a:gd name="T20" fmla="*/ 0 w 30"/>
                  <a:gd name="T21" fmla="*/ 0 h 35"/>
                  <a:gd name="T22" fmla="*/ 0 w 30"/>
                  <a:gd name="T23" fmla="*/ 0 h 35"/>
                  <a:gd name="T24" fmla="*/ 0 w 30"/>
                  <a:gd name="T25"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5">
                    <a:moveTo>
                      <a:pt x="0" y="11"/>
                    </a:moveTo>
                    <a:lnTo>
                      <a:pt x="0" y="11"/>
                    </a:lnTo>
                    <a:lnTo>
                      <a:pt x="7" y="13"/>
                    </a:lnTo>
                    <a:lnTo>
                      <a:pt x="12" y="18"/>
                    </a:lnTo>
                    <a:lnTo>
                      <a:pt x="16" y="25"/>
                    </a:lnTo>
                    <a:lnTo>
                      <a:pt x="17" y="35"/>
                    </a:lnTo>
                    <a:lnTo>
                      <a:pt x="30" y="35"/>
                    </a:lnTo>
                    <a:lnTo>
                      <a:pt x="29" y="23"/>
                    </a:lnTo>
                    <a:lnTo>
                      <a:pt x="23" y="11"/>
                    </a:lnTo>
                    <a:lnTo>
                      <a:pt x="12" y="4"/>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09" name="Freeform 193"/>
              <p:cNvSpPr>
                <a:spLocks/>
              </p:cNvSpPr>
              <p:nvPr/>
            </p:nvSpPr>
            <p:spPr bwMode="auto">
              <a:xfrm>
                <a:off x="4957" y="2689"/>
                <a:ext cx="10" cy="18"/>
              </a:xfrm>
              <a:custGeom>
                <a:avLst/>
                <a:gdLst>
                  <a:gd name="T0" fmla="*/ 14 w 29"/>
                  <a:gd name="T1" fmla="*/ 35 h 35"/>
                  <a:gd name="T2" fmla="*/ 14 w 29"/>
                  <a:gd name="T3" fmla="*/ 35 h 35"/>
                  <a:gd name="T4" fmla="*/ 15 w 29"/>
                  <a:gd name="T5" fmla="*/ 25 h 35"/>
                  <a:gd name="T6" fmla="*/ 19 w 29"/>
                  <a:gd name="T7" fmla="*/ 18 h 35"/>
                  <a:gd name="T8" fmla="*/ 25 w 29"/>
                  <a:gd name="T9" fmla="*/ 13 h 35"/>
                  <a:gd name="T10" fmla="*/ 29 w 29"/>
                  <a:gd name="T11" fmla="*/ 11 h 35"/>
                  <a:gd name="T12" fmla="*/ 29 w 29"/>
                  <a:gd name="T13" fmla="*/ 0 h 35"/>
                  <a:gd name="T14" fmla="*/ 17 w 29"/>
                  <a:gd name="T15" fmla="*/ 4 h 35"/>
                  <a:gd name="T16" fmla="*/ 8 w 29"/>
                  <a:gd name="T17" fmla="*/ 11 h 35"/>
                  <a:gd name="T18" fmla="*/ 2 w 29"/>
                  <a:gd name="T19" fmla="*/ 23 h 35"/>
                  <a:gd name="T20" fmla="*/ 0 w 29"/>
                  <a:gd name="T21" fmla="*/ 35 h 35"/>
                  <a:gd name="T22" fmla="*/ 0 w 29"/>
                  <a:gd name="T23" fmla="*/ 35 h 35"/>
                  <a:gd name="T24" fmla="*/ 14 w 29"/>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5">
                    <a:moveTo>
                      <a:pt x="14" y="35"/>
                    </a:moveTo>
                    <a:lnTo>
                      <a:pt x="14" y="35"/>
                    </a:lnTo>
                    <a:lnTo>
                      <a:pt x="15" y="25"/>
                    </a:lnTo>
                    <a:lnTo>
                      <a:pt x="19" y="18"/>
                    </a:lnTo>
                    <a:lnTo>
                      <a:pt x="25" y="13"/>
                    </a:lnTo>
                    <a:lnTo>
                      <a:pt x="29" y="11"/>
                    </a:lnTo>
                    <a:lnTo>
                      <a:pt x="29" y="0"/>
                    </a:lnTo>
                    <a:lnTo>
                      <a:pt x="17" y="4"/>
                    </a:lnTo>
                    <a:lnTo>
                      <a:pt x="8" y="11"/>
                    </a:lnTo>
                    <a:lnTo>
                      <a:pt x="2" y="23"/>
                    </a:lnTo>
                    <a:lnTo>
                      <a:pt x="0" y="35"/>
                    </a:lnTo>
                    <a:lnTo>
                      <a:pt x="0" y="35"/>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10" name="Freeform 194"/>
              <p:cNvSpPr>
                <a:spLocks/>
              </p:cNvSpPr>
              <p:nvPr/>
            </p:nvSpPr>
            <p:spPr bwMode="auto">
              <a:xfrm>
                <a:off x="4957" y="2707"/>
                <a:ext cx="10" cy="17"/>
              </a:xfrm>
              <a:custGeom>
                <a:avLst/>
                <a:gdLst>
                  <a:gd name="T0" fmla="*/ 29 w 29"/>
                  <a:gd name="T1" fmla="*/ 24 h 35"/>
                  <a:gd name="T2" fmla="*/ 29 w 29"/>
                  <a:gd name="T3" fmla="*/ 24 h 35"/>
                  <a:gd name="T4" fmla="*/ 25 w 29"/>
                  <a:gd name="T5" fmla="*/ 23 h 35"/>
                  <a:gd name="T6" fmla="*/ 19 w 29"/>
                  <a:gd name="T7" fmla="*/ 17 h 35"/>
                  <a:gd name="T8" fmla="*/ 15 w 29"/>
                  <a:gd name="T9" fmla="*/ 10 h 35"/>
                  <a:gd name="T10" fmla="*/ 14 w 29"/>
                  <a:gd name="T11" fmla="*/ 0 h 35"/>
                  <a:gd name="T12" fmla="*/ 0 w 29"/>
                  <a:gd name="T13" fmla="*/ 0 h 35"/>
                  <a:gd name="T14" fmla="*/ 2 w 29"/>
                  <a:gd name="T15" fmla="*/ 13 h 35"/>
                  <a:gd name="T16" fmla="*/ 8 w 29"/>
                  <a:gd name="T17" fmla="*/ 24 h 35"/>
                  <a:gd name="T18" fmla="*/ 17 w 29"/>
                  <a:gd name="T19" fmla="*/ 32 h 35"/>
                  <a:gd name="T20" fmla="*/ 29 w 29"/>
                  <a:gd name="T21" fmla="*/ 35 h 35"/>
                  <a:gd name="T22" fmla="*/ 29 w 29"/>
                  <a:gd name="T23" fmla="*/ 35 h 35"/>
                  <a:gd name="T24" fmla="*/ 29 w 29"/>
                  <a:gd name="T25"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5">
                    <a:moveTo>
                      <a:pt x="29" y="24"/>
                    </a:moveTo>
                    <a:lnTo>
                      <a:pt x="29" y="24"/>
                    </a:lnTo>
                    <a:lnTo>
                      <a:pt x="25" y="23"/>
                    </a:lnTo>
                    <a:lnTo>
                      <a:pt x="19" y="17"/>
                    </a:lnTo>
                    <a:lnTo>
                      <a:pt x="15" y="10"/>
                    </a:lnTo>
                    <a:lnTo>
                      <a:pt x="14" y="0"/>
                    </a:lnTo>
                    <a:lnTo>
                      <a:pt x="0" y="0"/>
                    </a:lnTo>
                    <a:lnTo>
                      <a:pt x="2" y="13"/>
                    </a:lnTo>
                    <a:lnTo>
                      <a:pt x="8" y="24"/>
                    </a:lnTo>
                    <a:lnTo>
                      <a:pt x="17" y="32"/>
                    </a:lnTo>
                    <a:lnTo>
                      <a:pt x="29" y="35"/>
                    </a:lnTo>
                    <a:lnTo>
                      <a:pt x="29" y="35"/>
                    </a:lnTo>
                    <a:lnTo>
                      <a:pt x="2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11" name="Freeform 195"/>
              <p:cNvSpPr>
                <a:spLocks/>
              </p:cNvSpPr>
              <p:nvPr/>
            </p:nvSpPr>
            <p:spPr bwMode="auto">
              <a:xfrm>
                <a:off x="4861" y="1675"/>
                <a:ext cx="111" cy="149"/>
              </a:xfrm>
              <a:custGeom>
                <a:avLst/>
                <a:gdLst>
                  <a:gd name="T0" fmla="*/ 117 w 335"/>
                  <a:gd name="T1" fmla="*/ 297 h 298"/>
                  <a:gd name="T2" fmla="*/ 49 w 335"/>
                  <a:gd name="T3" fmla="*/ 250 h 298"/>
                  <a:gd name="T4" fmla="*/ 27 w 335"/>
                  <a:gd name="T5" fmla="*/ 173 h 298"/>
                  <a:gd name="T6" fmla="*/ 8 w 335"/>
                  <a:gd name="T7" fmla="*/ 173 h 298"/>
                  <a:gd name="T8" fmla="*/ 0 w 335"/>
                  <a:gd name="T9" fmla="*/ 133 h 298"/>
                  <a:gd name="T10" fmla="*/ 2 w 335"/>
                  <a:gd name="T11" fmla="*/ 130 h 298"/>
                  <a:gd name="T12" fmla="*/ 6 w 335"/>
                  <a:gd name="T13" fmla="*/ 125 h 298"/>
                  <a:gd name="T14" fmla="*/ 11 w 335"/>
                  <a:gd name="T15" fmla="*/ 116 h 298"/>
                  <a:gd name="T16" fmla="*/ 20 w 335"/>
                  <a:gd name="T17" fmla="*/ 104 h 298"/>
                  <a:gd name="T18" fmla="*/ 31 w 335"/>
                  <a:gd name="T19" fmla="*/ 91 h 298"/>
                  <a:gd name="T20" fmla="*/ 42 w 335"/>
                  <a:gd name="T21" fmla="*/ 76 h 298"/>
                  <a:gd name="T22" fmla="*/ 56 w 335"/>
                  <a:gd name="T23" fmla="*/ 62 h 298"/>
                  <a:gd name="T24" fmla="*/ 71 w 335"/>
                  <a:gd name="T25" fmla="*/ 47 h 298"/>
                  <a:gd name="T26" fmla="*/ 88 w 335"/>
                  <a:gd name="T27" fmla="*/ 33 h 298"/>
                  <a:gd name="T28" fmla="*/ 107 w 335"/>
                  <a:gd name="T29" fmla="*/ 21 h 298"/>
                  <a:gd name="T30" fmla="*/ 126 w 335"/>
                  <a:gd name="T31" fmla="*/ 11 h 298"/>
                  <a:gd name="T32" fmla="*/ 146 w 335"/>
                  <a:gd name="T33" fmla="*/ 4 h 298"/>
                  <a:gd name="T34" fmla="*/ 169 w 335"/>
                  <a:gd name="T35" fmla="*/ 0 h 298"/>
                  <a:gd name="T36" fmla="*/ 190 w 335"/>
                  <a:gd name="T37" fmla="*/ 1 h 298"/>
                  <a:gd name="T38" fmla="*/ 212 w 335"/>
                  <a:gd name="T39" fmla="*/ 5 h 298"/>
                  <a:gd name="T40" fmla="*/ 236 w 335"/>
                  <a:gd name="T41" fmla="*/ 17 h 298"/>
                  <a:gd name="T42" fmla="*/ 275 w 335"/>
                  <a:gd name="T43" fmla="*/ 44 h 298"/>
                  <a:gd name="T44" fmla="*/ 303 w 335"/>
                  <a:gd name="T45" fmla="*/ 71 h 298"/>
                  <a:gd name="T46" fmla="*/ 321 w 335"/>
                  <a:gd name="T47" fmla="*/ 95 h 298"/>
                  <a:gd name="T48" fmla="*/ 330 w 335"/>
                  <a:gd name="T49" fmla="*/ 118 h 298"/>
                  <a:gd name="T50" fmla="*/ 334 w 335"/>
                  <a:gd name="T51" fmla="*/ 137 h 298"/>
                  <a:gd name="T52" fmla="*/ 335 w 335"/>
                  <a:gd name="T53" fmla="*/ 152 h 298"/>
                  <a:gd name="T54" fmla="*/ 334 w 335"/>
                  <a:gd name="T55" fmla="*/ 161 h 298"/>
                  <a:gd name="T56" fmla="*/ 333 w 335"/>
                  <a:gd name="T57" fmla="*/ 164 h 298"/>
                  <a:gd name="T58" fmla="*/ 333 w 335"/>
                  <a:gd name="T59" fmla="*/ 166 h 298"/>
                  <a:gd name="T60" fmla="*/ 330 w 335"/>
                  <a:gd name="T61" fmla="*/ 171 h 298"/>
                  <a:gd name="T62" fmla="*/ 327 w 335"/>
                  <a:gd name="T63" fmla="*/ 178 h 298"/>
                  <a:gd name="T64" fmla="*/ 322 w 335"/>
                  <a:gd name="T65" fmla="*/ 188 h 298"/>
                  <a:gd name="T66" fmla="*/ 317 w 335"/>
                  <a:gd name="T67" fmla="*/ 199 h 298"/>
                  <a:gd name="T68" fmla="*/ 309 w 335"/>
                  <a:gd name="T69" fmla="*/ 212 h 298"/>
                  <a:gd name="T70" fmla="*/ 299 w 335"/>
                  <a:gd name="T71" fmla="*/ 224 h 298"/>
                  <a:gd name="T72" fmla="*/ 288 w 335"/>
                  <a:gd name="T73" fmla="*/ 238 h 298"/>
                  <a:gd name="T74" fmla="*/ 274 w 335"/>
                  <a:gd name="T75" fmla="*/ 251 h 298"/>
                  <a:gd name="T76" fmla="*/ 259 w 335"/>
                  <a:gd name="T77" fmla="*/ 263 h 298"/>
                  <a:gd name="T78" fmla="*/ 241 w 335"/>
                  <a:gd name="T79" fmla="*/ 275 h 298"/>
                  <a:gd name="T80" fmla="*/ 221 w 335"/>
                  <a:gd name="T81" fmla="*/ 285 h 298"/>
                  <a:gd name="T82" fmla="*/ 199 w 335"/>
                  <a:gd name="T83" fmla="*/ 292 h 298"/>
                  <a:gd name="T84" fmla="*/ 175 w 335"/>
                  <a:gd name="T85" fmla="*/ 297 h 298"/>
                  <a:gd name="T86" fmla="*/ 147 w 335"/>
                  <a:gd name="T87" fmla="*/ 298 h 298"/>
                  <a:gd name="T88" fmla="*/ 117 w 335"/>
                  <a:gd name="T89" fmla="*/ 297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5" h="298">
                    <a:moveTo>
                      <a:pt x="117" y="297"/>
                    </a:moveTo>
                    <a:lnTo>
                      <a:pt x="49" y="250"/>
                    </a:lnTo>
                    <a:lnTo>
                      <a:pt x="27" y="173"/>
                    </a:lnTo>
                    <a:lnTo>
                      <a:pt x="8" y="173"/>
                    </a:lnTo>
                    <a:lnTo>
                      <a:pt x="0" y="133"/>
                    </a:lnTo>
                    <a:lnTo>
                      <a:pt x="2" y="130"/>
                    </a:lnTo>
                    <a:lnTo>
                      <a:pt x="6" y="125"/>
                    </a:lnTo>
                    <a:lnTo>
                      <a:pt x="11" y="116"/>
                    </a:lnTo>
                    <a:lnTo>
                      <a:pt x="20" y="104"/>
                    </a:lnTo>
                    <a:lnTo>
                      <a:pt x="31" y="91"/>
                    </a:lnTo>
                    <a:lnTo>
                      <a:pt x="42" y="76"/>
                    </a:lnTo>
                    <a:lnTo>
                      <a:pt x="56" y="62"/>
                    </a:lnTo>
                    <a:lnTo>
                      <a:pt x="71" y="47"/>
                    </a:lnTo>
                    <a:lnTo>
                      <a:pt x="88" y="33"/>
                    </a:lnTo>
                    <a:lnTo>
                      <a:pt x="107" y="21"/>
                    </a:lnTo>
                    <a:lnTo>
                      <a:pt x="126" y="11"/>
                    </a:lnTo>
                    <a:lnTo>
                      <a:pt x="146" y="4"/>
                    </a:lnTo>
                    <a:lnTo>
                      <a:pt x="169" y="0"/>
                    </a:lnTo>
                    <a:lnTo>
                      <a:pt x="190" y="1"/>
                    </a:lnTo>
                    <a:lnTo>
                      <a:pt x="212" y="5"/>
                    </a:lnTo>
                    <a:lnTo>
                      <a:pt x="236" y="17"/>
                    </a:lnTo>
                    <a:lnTo>
                      <a:pt x="275" y="44"/>
                    </a:lnTo>
                    <a:lnTo>
                      <a:pt x="303" y="71"/>
                    </a:lnTo>
                    <a:lnTo>
                      <a:pt x="321" y="95"/>
                    </a:lnTo>
                    <a:lnTo>
                      <a:pt x="330" y="118"/>
                    </a:lnTo>
                    <a:lnTo>
                      <a:pt x="334" y="137"/>
                    </a:lnTo>
                    <a:lnTo>
                      <a:pt x="335" y="152"/>
                    </a:lnTo>
                    <a:lnTo>
                      <a:pt x="334" y="161"/>
                    </a:lnTo>
                    <a:lnTo>
                      <a:pt x="333" y="164"/>
                    </a:lnTo>
                    <a:lnTo>
                      <a:pt x="333" y="166"/>
                    </a:lnTo>
                    <a:lnTo>
                      <a:pt x="330" y="171"/>
                    </a:lnTo>
                    <a:lnTo>
                      <a:pt x="327" y="178"/>
                    </a:lnTo>
                    <a:lnTo>
                      <a:pt x="322" y="188"/>
                    </a:lnTo>
                    <a:lnTo>
                      <a:pt x="317" y="199"/>
                    </a:lnTo>
                    <a:lnTo>
                      <a:pt x="309" y="212"/>
                    </a:lnTo>
                    <a:lnTo>
                      <a:pt x="299" y="224"/>
                    </a:lnTo>
                    <a:lnTo>
                      <a:pt x="288" y="238"/>
                    </a:lnTo>
                    <a:lnTo>
                      <a:pt x="274" y="251"/>
                    </a:lnTo>
                    <a:lnTo>
                      <a:pt x="259" y="263"/>
                    </a:lnTo>
                    <a:lnTo>
                      <a:pt x="241" y="275"/>
                    </a:lnTo>
                    <a:lnTo>
                      <a:pt x="221" y="285"/>
                    </a:lnTo>
                    <a:lnTo>
                      <a:pt x="199" y="292"/>
                    </a:lnTo>
                    <a:lnTo>
                      <a:pt x="175" y="297"/>
                    </a:lnTo>
                    <a:lnTo>
                      <a:pt x="147" y="298"/>
                    </a:lnTo>
                    <a:lnTo>
                      <a:pt x="117" y="297"/>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12" name="Freeform 196"/>
              <p:cNvSpPr>
                <a:spLocks/>
              </p:cNvSpPr>
              <p:nvPr/>
            </p:nvSpPr>
            <p:spPr bwMode="auto">
              <a:xfrm>
                <a:off x="4875" y="1798"/>
                <a:ext cx="26" cy="28"/>
              </a:xfrm>
              <a:custGeom>
                <a:avLst/>
                <a:gdLst>
                  <a:gd name="T0" fmla="*/ 0 w 79"/>
                  <a:gd name="T1" fmla="*/ 6 h 57"/>
                  <a:gd name="T2" fmla="*/ 3 w 79"/>
                  <a:gd name="T3" fmla="*/ 9 h 57"/>
                  <a:gd name="T4" fmla="*/ 71 w 79"/>
                  <a:gd name="T5" fmla="*/ 57 h 57"/>
                  <a:gd name="T6" fmla="*/ 79 w 79"/>
                  <a:gd name="T7" fmla="*/ 48 h 57"/>
                  <a:gd name="T8" fmla="*/ 11 w 79"/>
                  <a:gd name="T9" fmla="*/ 0 h 57"/>
                  <a:gd name="T10" fmla="*/ 14 w 79"/>
                  <a:gd name="T11" fmla="*/ 4 h 57"/>
                  <a:gd name="T12" fmla="*/ 0 w 79"/>
                  <a:gd name="T13" fmla="*/ 6 h 57"/>
                  <a:gd name="T14" fmla="*/ 2 w 79"/>
                  <a:gd name="T15" fmla="*/ 8 h 57"/>
                  <a:gd name="T16" fmla="*/ 3 w 79"/>
                  <a:gd name="T17" fmla="*/ 9 h 57"/>
                  <a:gd name="T18" fmla="*/ 0 w 79"/>
                  <a:gd name="T19"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57">
                    <a:moveTo>
                      <a:pt x="0" y="6"/>
                    </a:moveTo>
                    <a:lnTo>
                      <a:pt x="3" y="9"/>
                    </a:lnTo>
                    <a:lnTo>
                      <a:pt x="71" y="57"/>
                    </a:lnTo>
                    <a:lnTo>
                      <a:pt x="79" y="48"/>
                    </a:lnTo>
                    <a:lnTo>
                      <a:pt x="11" y="0"/>
                    </a:lnTo>
                    <a:lnTo>
                      <a:pt x="14" y="4"/>
                    </a:lnTo>
                    <a:lnTo>
                      <a:pt x="0" y="6"/>
                    </a:lnTo>
                    <a:lnTo>
                      <a:pt x="2" y="8"/>
                    </a:lnTo>
                    <a:lnTo>
                      <a:pt x="3"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13" name="Freeform 197"/>
              <p:cNvSpPr>
                <a:spLocks/>
              </p:cNvSpPr>
              <p:nvPr/>
            </p:nvSpPr>
            <p:spPr bwMode="auto">
              <a:xfrm>
                <a:off x="4867" y="1759"/>
                <a:ext cx="12" cy="42"/>
              </a:xfrm>
              <a:custGeom>
                <a:avLst/>
                <a:gdLst>
                  <a:gd name="T0" fmla="*/ 7 w 36"/>
                  <a:gd name="T1" fmla="*/ 11 h 83"/>
                  <a:gd name="T2" fmla="*/ 0 w 36"/>
                  <a:gd name="T3" fmla="*/ 6 h 83"/>
                  <a:gd name="T4" fmla="*/ 22 w 36"/>
                  <a:gd name="T5" fmla="*/ 83 h 83"/>
                  <a:gd name="T6" fmla="*/ 36 w 36"/>
                  <a:gd name="T7" fmla="*/ 81 h 83"/>
                  <a:gd name="T8" fmla="*/ 13 w 36"/>
                  <a:gd name="T9" fmla="*/ 4 h 83"/>
                  <a:gd name="T10" fmla="*/ 7 w 36"/>
                  <a:gd name="T11" fmla="*/ 0 h 83"/>
                  <a:gd name="T12" fmla="*/ 13 w 36"/>
                  <a:gd name="T13" fmla="*/ 4 h 83"/>
                  <a:gd name="T14" fmla="*/ 12 w 36"/>
                  <a:gd name="T15" fmla="*/ 0 h 83"/>
                  <a:gd name="T16" fmla="*/ 7 w 36"/>
                  <a:gd name="T17" fmla="*/ 0 h 83"/>
                  <a:gd name="T18" fmla="*/ 7 w 36"/>
                  <a:gd name="T19"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83">
                    <a:moveTo>
                      <a:pt x="7" y="11"/>
                    </a:moveTo>
                    <a:lnTo>
                      <a:pt x="0" y="6"/>
                    </a:lnTo>
                    <a:lnTo>
                      <a:pt x="22" y="83"/>
                    </a:lnTo>
                    <a:lnTo>
                      <a:pt x="36" y="81"/>
                    </a:lnTo>
                    <a:lnTo>
                      <a:pt x="13" y="4"/>
                    </a:lnTo>
                    <a:lnTo>
                      <a:pt x="7" y="0"/>
                    </a:lnTo>
                    <a:lnTo>
                      <a:pt x="13" y="4"/>
                    </a:lnTo>
                    <a:lnTo>
                      <a:pt x="12" y="0"/>
                    </a:lnTo>
                    <a:lnTo>
                      <a:pt x="7" y="0"/>
                    </a:lnTo>
                    <a:lnTo>
                      <a:pt x="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14" name="Freeform 198"/>
              <p:cNvSpPr>
                <a:spLocks/>
              </p:cNvSpPr>
              <p:nvPr/>
            </p:nvSpPr>
            <p:spPr bwMode="auto">
              <a:xfrm>
                <a:off x="4861" y="1759"/>
                <a:ext cx="9" cy="5"/>
              </a:xfrm>
              <a:custGeom>
                <a:avLst/>
                <a:gdLst>
                  <a:gd name="T0" fmla="*/ 0 w 25"/>
                  <a:gd name="T1" fmla="*/ 5 h 11"/>
                  <a:gd name="T2" fmla="*/ 6 w 25"/>
                  <a:gd name="T3" fmla="*/ 11 h 11"/>
                  <a:gd name="T4" fmla="*/ 25 w 25"/>
                  <a:gd name="T5" fmla="*/ 11 h 11"/>
                  <a:gd name="T6" fmla="*/ 25 w 25"/>
                  <a:gd name="T7" fmla="*/ 0 h 11"/>
                  <a:gd name="T8" fmla="*/ 6 w 25"/>
                  <a:gd name="T9" fmla="*/ 0 h 11"/>
                  <a:gd name="T10" fmla="*/ 13 w 25"/>
                  <a:gd name="T11" fmla="*/ 5 h 11"/>
                  <a:gd name="T12" fmla="*/ 0 w 25"/>
                  <a:gd name="T13" fmla="*/ 5 h 11"/>
                  <a:gd name="T14" fmla="*/ 1 w 25"/>
                  <a:gd name="T15" fmla="*/ 11 h 11"/>
                  <a:gd name="T16" fmla="*/ 6 w 25"/>
                  <a:gd name="T17" fmla="*/ 11 h 11"/>
                  <a:gd name="T18" fmla="*/ 0 w 25"/>
                  <a:gd name="T1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1">
                    <a:moveTo>
                      <a:pt x="0" y="5"/>
                    </a:moveTo>
                    <a:lnTo>
                      <a:pt x="6" y="11"/>
                    </a:lnTo>
                    <a:lnTo>
                      <a:pt x="25" y="11"/>
                    </a:lnTo>
                    <a:lnTo>
                      <a:pt x="25" y="0"/>
                    </a:lnTo>
                    <a:lnTo>
                      <a:pt x="6" y="0"/>
                    </a:lnTo>
                    <a:lnTo>
                      <a:pt x="13" y="5"/>
                    </a:lnTo>
                    <a:lnTo>
                      <a:pt x="0" y="5"/>
                    </a:lnTo>
                    <a:lnTo>
                      <a:pt x="1" y="11"/>
                    </a:lnTo>
                    <a:lnTo>
                      <a:pt x="6" y="11"/>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15" name="Freeform 199"/>
              <p:cNvSpPr>
                <a:spLocks/>
              </p:cNvSpPr>
              <p:nvPr/>
            </p:nvSpPr>
            <p:spPr bwMode="auto">
              <a:xfrm>
                <a:off x="4859" y="1740"/>
                <a:ext cx="7" cy="22"/>
              </a:xfrm>
              <a:custGeom>
                <a:avLst/>
                <a:gdLst>
                  <a:gd name="T0" fmla="*/ 1 w 21"/>
                  <a:gd name="T1" fmla="*/ 0 h 43"/>
                  <a:gd name="T2" fmla="*/ 0 w 21"/>
                  <a:gd name="T3" fmla="*/ 3 h 43"/>
                  <a:gd name="T4" fmla="*/ 8 w 21"/>
                  <a:gd name="T5" fmla="*/ 43 h 43"/>
                  <a:gd name="T6" fmla="*/ 21 w 21"/>
                  <a:gd name="T7" fmla="*/ 43 h 43"/>
                  <a:gd name="T8" fmla="*/ 13 w 21"/>
                  <a:gd name="T9" fmla="*/ 3 h 43"/>
                  <a:gd name="T10" fmla="*/ 12 w 21"/>
                  <a:gd name="T11" fmla="*/ 5 h 43"/>
                  <a:gd name="T12" fmla="*/ 1 w 21"/>
                  <a:gd name="T13" fmla="*/ 0 h 43"/>
                  <a:gd name="T14" fmla="*/ 0 w 21"/>
                  <a:gd name="T15" fmla="*/ 3 h 43"/>
                  <a:gd name="T16" fmla="*/ 0 w 21"/>
                  <a:gd name="T17" fmla="*/ 3 h 43"/>
                  <a:gd name="T18" fmla="*/ 1 w 21"/>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43">
                    <a:moveTo>
                      <a:pt x="1" y="0"/>
                    </a:moveTo>
                    <a:lnTo>
                      <a:pt x="0" y="3"/>
                    </a:lnTo>
                    <a:lnTo>
                      <a:pt x="8" y="43"/>
                    </a:lnTo>
                    <a:lnTo>
                      <a:pt x="21" y="43"/>
                    </a:lnTo>
                    <a:lnTo>
                      <a:pt x="13" y="3"/>
                    </a:lnTo>
                    <a:lnTo>
                      <a:pt x="12" y="5"/>
                    </a:lnTo>
                    <a:lnTo>
                      <a:pt x="1" y="0"/>
                    </a:lnTo>
                    <a:lnTo>
                      <a:pt x="0" y="3"/>
                    </a:lnTo>
                    <a:lnTo>
                      <a:pt x="0"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16" name="Freeform 200"/>
              <p:cNvSpPr>
                <a:spLocks/>
              </p:cNvSpPr>
              <p:nvPr/>
            </p:nvSpPr>
            <p:spPr bwMode="auto">
              <a:xfrm>
                <a:off x="4859" y="1672"/>
                <a:ext cx="81" cy="70"/>
              </a:xfrm>
              <a:custGeom>
                <a:avLst/>
                <a:gdLst>
                  <a:gd name="T0" fmla="*/ 244 w 244"/>
                  <a:gd name="T1" fmla="*/ 18 h 141"/>
                  <a:gd name="T2" fmla="*/ 244 w 244"/>
                  <a:gd name="T3" fmla="*/ 18 h 141"/>
                  <a:gd name="T4" fmla="*/ 219 w 244"/>
                  <a:gd name="T5" fmla="*/ 6 h 141"/>
                  <a:gd name="T6" fmla="*/ 195 w 244"/>
                  <a:gd name="T7" fmla="*/ 1 h 141"/>
                  <a:gd name="T8" fmla="*/ 174 w 244"/>
                  <a:gd name="T9" fmla="*/ 0 h 141"/>
                  <a:gd name="T10" fmla="*/ 150 w 244"/>
                  <a:gd name="T11" fmla="*/ 4 h 141"/>
                  <a:gd name="T12" fmla="*/ 129 w 244"/>
                  <a:gd name="T13" fmla="*/ 12 h 141"/>
                  <a:gd name="T14" fmla="*/ 108 w 244"/>
                  <a:gd name="T15" fmla="*/ 23 h 141"/>
                  <a:gd name="T16" fmla="*/ 89 w 244"/>
                  <a:gd name="T17" fmla="*/ 35 h 141"/>
                  <a:gd name="T18" fmla="*/ 72 w 244"/>
                  <a:gd name="T19" fmla="*/ 50 h 141"/>
                  <a:gd name="T20" fmla="*/ 55 w 244"/>
                  <a:gd name="T21" fmla="*/ 64 h 141"/>
                  <a:gd name="T22" fmla="*/ 42 w 244"/>
                  <a:gd name="T23" fmla="*/ 79 h 141"/>
                  <a:gd name="T24" fmla="*/ 30 w 244"/>
                  <a:gd name="T25" fmla="*/ 94 h 141"/>
                  <a:gd name="T26" fmla="*/ 20 w 244"/>
                  <a:gd name="T27" fmla="*/ 107 h 141"/>
                  <a:gd name="T28" fmla="*/ 11 w 244"/>
                  <a:gd name="T29" fmla="*/ 119 h 141"/>
                  <a:gd name="T30" fmla="*/ 5 w 244"/>
                  <a:gd name="T31" fmla="*/ 129 h 141"/>
                  <a:gd name="T32" fmla="*/ 1 w 244"/>
                  <a:gd name="T33" fmla="*/ 134 h 141"/>
                  <a:gd name="T34" fmla="*/ 0 w 244"/>
                  <a:gd name="T35" fmla="*/ 136 h 141"/>
                  <a:gd name="T36" fmla="*/ 11 w 244"/>
                  <a:gd name="T37" fmla="*/ 141 h 141"/>
                  <a:gd name="T38" fmla="*/ 12 w 244"/>
                  <a:gd name="T39" fmla="*/ 139 h 141"/>
                  <a:gd name="T40" fmla="*/ 16 w 244"/>
                  <a:gd name="T41" fmla="*/ 133 h 141"/>
                  <a:gd name="T42" fmla="*/ 21 w 244"/>
                  <a:gd name="T43" fmla="*/ 124 h 141"/>
                  <a:gd name="T44" fmla="*/ 30 w 244"/>
                  <a:gd name="T45" fmla="*/ 114 h 141"/>
                  <a:gd name="T46" fmla="*/ 41 w 244"/>
                  <a:gd name="T47" fmla="*/ 100 h 141"/>
                  <a:gd name="T48" fmla="*/ 53 w 244"/>
                  <a:gd name="T49" fmla="*/ 86 h 141"/>
                  <a:gd name="T50" fmla="*/ 66 w 244"/>
                  <a:gd name="T51" fmla="*/ 71 h 141"/>
                  <a:gd name="T52" fmla="*/ 80 w 244"/>
                  <a:gd name="T53" fmla="*/ 56 h 141"/>
                  <a:gd name="T54" fmla="*/ 97 w 244"/>
                  <a:gd name="T55" fmla="*/ 44 h 141"/>
                  <a:gd name="T56" fmla="*/ 116 w 244"/>
                  <a:gd name="T57" fmla="*/ 32 h 141"/>
                  <a:gd name="T58" fmla="*/ 134 w 244"/>
                  <a:gd name="T59" fmla="*/ 21 h 141"/>
                  <a:gd name="T60" fmla="*/ 152 w 244"/>
                  <a:gd name="T61" fmla="*/ 16 h 141"/>
                  <a:gd name="T62" fmla="*/ 174 w 244"/>
                  <a:gd name="T63" fmla="*/ 11 h 141"/>
                  <a:gd name="T64" fmla="*/ 195 w 244"/>
                  <a:gd name="T65" fmla="*/ 12 h 141"/>
                  <a:gd name="T66" fmla="*/ 214 w 244"/>
                  <a:gd name="T67" fmla="*/ 17 h 141"/>
                  <a:gd name="T68" fmla="*/ 237 w 244"/>
                  <a:gd name="T69" fmla="*/ 27 h 141"/>
                  <a:gd name="T70" fmla="*/ 237 w 244"/>
                  <a:gd name="T71" fmla="*/ 27 h 141"/>
                  <a:gd name="T72" fmla="*/ 244 w 244"/>
                  <a:gd name="T73"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 h="141">
                    <a:moveTo>
                      <a:pt x="244" y="18"/>
                    </a:moveTo>
                    <a:lnTo>
                      <a:pt x="244" y="18"/>
                    </a:lnTo>
                    <a:lnTo>
                      <a:pt x="219" y="6"/>
                    </a:lnTo>
                    <a:lnTo>
                      <a:pt x="195" y="1"/>
                    </a:lnTo>
                    <a:lnTo>
                      <a:pt x="174" y="0"/>
                    </a:lnTo>
                    <a:lnTo>
                      <a:pt x="150" y="4"/>
                    </a:lnTo>
                    <a:lnTo>
                      <a:pt x="129" y="12"/>
                    </a:lnTo>
                    <a:lnTo>
                      <a:pt x="108" y="23"/>
                    </a:lnTo>
                    <a:lnTo>
                      <a:pt x="89" y="35"/>
                    </a:lnTo>
                    <a:lnTo>
                      <a:pt x="72" y="50"/>
                    </a:lnTo>
                    <a:lnTo>
                      <a:pt x="55" y="64"/>
                    </a:lnTo>
                    <a:lnTo>
                      <a:pt x="42" y="79"/>
                    </a:lnTo>
                    <a:lnTo>
                      <a:pt x="30" y="94"/>
                    </a:lnTo>
                    <a:lnTo>
                      <a:pt x="20" y="107"/>
                    </a:lnTo>
                    <a:lnTo>
                      <a:pt x="11" y="119"/>
                    </a:lnTo>
                    <a:lnTo>
                      <a:pt x="5" y="129"/>
                    </a:lnTo>
                    <a:lnTo>
                      <a:pt x="1" y="134"/>
                    </a:lnTo>
                    <a:lnTo>
                      <a:pt x="0" y="136"/>
                    </a:lnTo>
                    <a:lnTo>
                      <a:pt x="11" y="141"/>
                    </a:lnTo>
                    <a:lnTo>
                      <a:pt x="12" y="139"/>
                    </a:lnTo>
                    <a:lnTo>
                      <a:pt x="16" y="133"/>
                    </a:lnTo>
                    <a:lnTo>
                      <a:pt x="21" y="124"/>
                    </a:lnTo>
                    <a:lnTo>
                      <a:pt x="30" y="114"/>
                    </a:lnTo>
                    <a:lnTo>
                      <a:pt x="41" y="100"/>
                    </a:lnTo>
                    <a:lnTo>
                      <a:pt x="53" y="86"/>
                    </a:lnTo>
                    <a:lnTo>
                      <a:pt x="66" y="71"/>
                    </a:lnTo>
                    <a:lnTo>
                      <a:pt x="80" y="56"/>
                    </a:lnTo>
                    <a:lnTo>
                      <a:pt x="97" y="44"/>
                    </a:lnTo>
                    <a:lnTo>
                      <a:pt x="116" y="32"/>
                    </a:lnTo>
                    <a:lnTo>
                      <a:pt x="134" y="21"/>
                    </a:lnTo>
                    <a:lnTo>
                      <a:pt x="152" y="16"/>
                    </a:lnTo>
                    <a:lnTo>
                      <a:pt x="174" y="11"/>
                    </a:lnTo>
                    <a:lnTo>
                      <a:pt x="195" y="12"/>
                    </a:lnTo>
                    <a:lnTo>
                      <a:pt x="214" y="17"/>
                    </a:lnTo>
                    <a:lnTo>
                      <a:pt x="237" y="27"/>
                    </a:lnTo>
                    <a:lnTo>
                      <a:pt x="237" y="27"/>
                    </a:lnTo>
                    <a:lnTo>
                      <a:pt x="24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17" name="Freeform 201"/>
              <p:cNvSpPr>
                <a:spLocks/>
              </p:cNvSpPr>
              <p:nvPr/>
            </p:nvSpPr>
            <p:spPr bwMode="auto">
              <a:xfrm>
                <a:off x="4938" y="1681"/>
                <a:ext cx="37" cy="77"/>
              </a:xfrm>
              <a:custGeom>
                <a:avLst/>
                <a:gdLst>
                  <a:gd name="T0" fmla="*/ 107 w 110"/>
                  <a:gd name="T1" fmla="*/ 153 h 153"/>
                  <a:gd name="T2" fmla="*/ 107 w 110"/>
                  <a:gd name="T3" fmla="*/ 153 h 153"/>
                  <a:gd name="T4" fmla="*/ 109 w 110"/>
                  <a:gd name="T5" fmla="*/ 149 h 153"/>
                  <a:gd name="T6" fmla="*/ 110 w 110"/>
                  <a:gd name="T7" fmla="*/ 140 h 153"/>
                  <a:gd name="T8" fmla="*/ 109 w 110"/>
                  <a:gd name="T9" fmla="*/ 125 h 153"/>
                  <a:gd name="T10" fmla="*/ 105 w 110"/>
                  <a:gd name="T11" fmla="*/ 105 h 153"/>
                  <a:gd name="T12" fmla="*/ 94 w 110"/>
                  <a:gd name="T13" fmla="*/ 81 h 153"/>
                  <a:gd name="T14" fmla="*/ 76 w 110"/>
                  <a:gd name="T15" fmla="*/ 55 h 153"/>
                  <a:gd name="T16" fmla="*/ 47 w 110"/>
                  <a:gd name="T17" fmla="*/ 28 h 153"/>
                  <a:gd name="T18" fmla="*/ 7 w 110"/>
                  <a:gd name="T19" fmla="*/ 0 h 153"/>
                  <a:gd name="T20" fmla="*/ 0 w 110"/>
                  <a:gd name="T21" fmla="*/ 9 h 153"/>
                  <a:gd name="T22" fmla="*/ 39 w 110"/>
                  <a:gd name="T23" fmla="*/ 35 h 153"/>
                  <a:gd name="T24" fmla="*/ 65 w 110"/>
                  <a:gd name="T25" fmla="*/ 62 h 153"/>
                  <a:gd name="T26" fmla="*/ 84 w 110"/>
                  <a:gd name="T27" fmla="*/ 86 h 153"/>
                  <a:gd name="T28" fmla="*/ 92 w 110"/>
                  <a:gd name="T29" fmla="*/ 107 h 153"/>
                  <a:gd name="T30" fmla="*/ 95 w 110"/>
                  <a:gd name="T31" fmla="*/ 125 h 153"/>
                  <a:gd name="T32" fmla="*/ 97 w 110"/>
                  <a:gd name="T33" fmla="*/ 140 h 153"/>
                  <a:gd name="T34" fmla="*/ 95 w 110"/>
                  <a:gd name="T35" fmla="*/ 149 h 153"/>
                  <a:gd name="T36" fmla="*/ 94 w 110"/>
                  <a:gd name="T37" fmla="*/ 151 h 153"/>
                  <a:gd name="T38" fmla="*/ 94 w 110"/>
                  <a:gd name="T39" fmla="*/ 151 h 153"/>
                  <a:gd name="T40" fmla="*/ 107 w 110"/>
                  <a:gd name="T41"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53">
                    <a:moveTo>
                      <a:pt x="107" y="153"/>
                    </a:moveTo>
                    <a:lnTo>
                      <a:pt x="107" y="153"/>
                    </a:lnTo>
                    <a:lnTo>
                      <a:pt x="109" y="149"/>
                    </a:lnTo>
                    <a:lnTo>
                      <a:pt x="110" y="140"/>
                    </a:lnTo>
                    <a:lnTo>
                      <a:pt x="109" y="125"/>
                    </a:lnTo>
                    <a:lnTo>
                      <a:pt x="105" y="105"/>
                    </a:lnTo>
                    <a:lnTo>
                      <a:pt x="94" y="81"/>
                    </a:lnTo>
                    <a:lnTo>
                      <a:pt x="76" y="55"/>
                    </a:lnTo>
                    <a:lnTo>
                      <a:pt x="47" y="28"/>
                    </a:lnTo>
                    <a:lnTo>
                      <a:pt x="7" y="0"/>
                    </a:lnTo>
                    <a:lnTo>
                      <a:pt x="0" y="9"/>
                    </a:lnTo>
                    <a:lnTo>
                      <a:pt x="39" y="35"/>
                    </a:lnTo>
                    <a:lnTo>
                      <a:pt x="65" y="62"/>
                    </a:lnTo>
                    <a:lnTo>
                      <a:pt x="84" y="86"/>
                    </a:lnTo>
                    <a:lnTo>
                      <a:pt x="92" y="107"/>
                    </a:lnTo>
                    <a:lnTo>
                      <a:pt x="95" y="125"/>
                    </a:lnTo>
                    <a:lnTo>
                      <a:pt x="97" y="140"/>
                    </a:lnTo>
                    <a:lnTo>
                      <a:pt x="95" y="149"/>
                    </a:lnTo>
                    <a:lnTo>
                      <a:pt x="94" y="151"/>
                    </a:lnTo>
                    <a:lnTo>
                      <a:pt x="94" y="151"/>
                    </a:lnTo>
                    <a:lnTo>
                      <a:pt x="107"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18" name="Freeform 202"/>
              <p:cNvSpPr>
                <a:spLocks/>
              </p:cNvSpPr>
              <p:nvPr/>
            </p:nvSpPr>
            <p:spPr bwMode="auto">
              <a:xfrm>
                <a:off x="4898" y="1757"/>
                <a:ext cx="76" cy="70"/>
              </a:xfrm>
              <a:custGeom>
                <a:avLst/>
                <a:gdLst>
                  <a:gd name="T0" fmla="*/ 0 w 226"/>
                  <a:gd name="T1" fmla="*/ 139 h 141"/>
                  <a:gd name="T2" fmla="*/ 4 w 226"/>
                  <a:gd name="T3" fmla="*/ 140 h 141"/>
                  <a:gd name="T4" fmla="*/ 34 w 226"/>
                  <a:gd name="T5" fmla="*/ 141 h 141"/>
                  <a:gd name="T6" fmla="*/ 62 w 226"/>
                  <a:gd name="T7" fmla="*/ 140 h 141"/>
                  <a:gd name="T8" fmla="*/ 87 w 226"/>
                  <a:gd name="T9" fmla="*/ 134 h 141"/>
                  <a:gd name="T10" fmla="*/ 111 w 226"/>
                  <a:gd name="T11" fmla="*/ 126 h 141"/>
                  <a:gd name="T12" fmla="*/ 132 w 226"/>
                  <a:gd name="T13" fmla="*/ 116 h 141"/>
                  <a:gd name="T14" fmla="*/ 150 w 226"/>
                  <a:gd name="T15" fmla="*/ 105 h 141"/>
                  <a:gd name="T16" fmla="*/ 165 w 226"/>
                  <a:gd name="T17" fmla="*/ 91 h 141"/>
                  <a:gd name="T18" fmla="*/ 180 w 226"/>
                  <a:gd name="T19" fmla="*/ 78 h 141"/>
                  <a:gd name="T20" fmla="*/ 191 w 226"/>
                  <a:gd name="T21" fmla="*/ 64 h 141"/>
                  <a:gd name="T22" fmla="*/ 201 w 226"/>
                  <a:gd name="T23" fmla="*/ 51 h 141"/>
                  <a:gd name="T24" fmla="*/ 209 w 226"/>
                  <a:gd name="T25" fmla="*/ 38 h 141"/>
                  <a:gd name="T26" fmla="*/ 216 w 226"/>
                  <a:gd name="T27" fmla="*/ 27 h 141"/>
                  <a:gd name="T28" fmla="*/ 221 w 226"/>
                  <a:gd name="T29" fmla="*/ 17 h 141"/>
                  <a:gd name="T30" fmla="*/ 224 w 226"/>
                  <a:gd name="T31" fmla="*/ 10 h 141"/>
                  <a:gd name="T32" fmla="*/ 226 w 226"/>
                  <a:gd name="T33" fmla="*/ 5 h 141"/>
                  <a:gd name="T34" fmla="*/ 226 w 226"/>
                  <a:gd name="T35" fmla="*/ 2 h 141"/>
                  <a:gd name="T36" fmla="*/ 213 w 226"/>
                  <a:gd name="T37" fmla="*/ 0 h 141"/>
                  <a:gd name="T38" fmla="*/ 213 w 226"/>
                  <a:gd name="T39" fmla="*/ 2 h 141"/>
                  <a:gd name="T40" fmla="*/ 211 w 226"/>
                  <a:gd name="T41" fmla="*/ 6 h 141"/>
                  <a:gd name="T42" fmla="*/ 208 w 226"/>
                  <a:gd name="T43" fmla="*/ 13 h 141"/>
                  <a:gd name="T44" fmla="*/ 203 w 226"/>
                  <a:gd name="T45" fmla="*/ 23 h 141"/>
                  <a:gd name="T46" fmla="*/ 199 w 226"/>
                  <a:gd name="T47" fmla="*/ 34 h 141"/>
                  <a:gd name="T48" fmla="*/ 191 w 226"/>
                  <a:gd name="T49" fmla="*/ 46 h 141"/>
                  <a:gd name="T50" fmla="*/ 180 w 226"/>
                  <a:gd name="T51" fmla="*/ 58 h 141"/>
                  <a:gd name="T52" fmla="*/ 170 w 226"/>
                  <a:gd name="T53" fmla="*/ 71 h 141"/>
                  <a:gd name="T54" fmla="*/ 157 w 226"/>
                  <a:gd name="T55" fmla="*/ 85 h 141"/>
                  <a:gd name="T56" fmla="*/ 142 w 226"/>
                  <a:gd name="T57" fmla="*/ 96 h 141"/>
                  <a:gd name="T58" fmla="*/ 124 w 226"/>
                  <a:gd name="T59" fmla="*/ 107 h 141"/>
                  <a:gd name="T60" fmla="*/ 105 w 226"/>
                  <a:gd name="T61" fmla="*/ 117 h 141"/>
                  <a:gd name="T62" fmla="*/ 84 w 226"/>
                  <a:gd name="T63" fmla="*/ 123 h 141"/>
                  <a:gd name="T64" fmla="*/ 62 w 226"/>
                  <a:gd name="T65" fmla="*/ 129 h 141"/>
                  <a:gd name="T66" fmla="*/ 34 w 226"/>
                  <a:gd name="T67" fmla="*/ 130 h 141"/>
                  <a:gd name="T68" fmla="*/ 4 w 226"/>
                  <a:gd name="T69" fmla="*/ 129 h 141"/>
                  <a:gd name="T70" fmla="*/ 8 w 226"/>
                  <a:gd name="T71" fmla="*/ 130 h 141"/>
                  <a:gd name="T72" fmla="*/ 0 w 226"/>
                  <a:gd name="T73" fmla="*/ 13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141">
                    <a:moveTo>
                      <a:pt x="0" y="139"/>
                    </a:moveTo>
                    <a:lnTo>
                      <a:pt x="4" y="140"/>
                    </a:lnTo>
                    <a:lnTo>
                      <a:pt x="34" y="141"/>
                    </a:lnTo>
                    <a:lnTo>
                      <a:pt x="62" y="140"/>
                    </a:lnTo>
                    <a:lnTo>
                      <a:pt x="87" y="134"/>
                    </a:lnTo>
                    <a:lnTo>
                      <a:pt x="111" y="126"/>
                    </a:lnTo>
                    <a:lnTo>
                      <a:pt x="132" y="116"/>
                    </a:lnTo>
                    <a:lnTo>
                      <a:pt x="150" y="105"/>
                    </a:lnTo>
                    <a:lnTo>
                      <a:pt x="165" y="91"/>
                    </a:lnTo>
                    <a:lnTo>
                      <a:pt x="180" y="78"/>
                    </a:lnTo>
                    <a:lnTo>
                      <a:pt x="191" y="64"/>
                    </a:lnTo>
                    <a:lnTo>
                      <a:pt x="201" y="51"/>
                    </a:lnTo>
                    <a:lnTo>
                      <a:pt x="209" y="38"/>
                    </a:lnTo>
                    <a:lnTo>
                      <a:pt x="216" y="27"/>
                    </a:lnTo>
                    <a:lnTo>
                      <a:pt x="221" y="17"/>
                    </a:lnTo>
                    <a:lnTo>
                      <a:pt x="224" y="10"/>
                    </a:lnTo>
                    <a:lnTo>
                      <a:pt x="226" y="5"/>
                    </a:lnTo>
                    <a:lnTo>
                      <a:pt x="226" y="2"/>
                    </a:lnTo>
                    <a:lnTo>
                      <a:pt x="213" y="0"/>
                    </a:lnTo>
                    <a:lnTo>
                      <a:pt x="213" y="2"/>
                    </a:lnTo>
                    <a:lnTo>
                      <a:pt x="211" y="6"/>
                    </a:lnTo>
                    <a:lnTo>
                      <a:pt x="208" y="13"/>
                    </a:lnTo>
                    <a:lnTo>
                      <a:pt x="203" y="23"/>
                    </a:lnTo>
                    <a:lnTo>
                      <a:pt x="199" y="34"/>
                    </a:lnTo>
                    <a:lnTo>
                      <a:pt x="191" y="46"/>
                    </a:lnTo>
                    <a:lnTo>
                      <a:pt x="180" y="58"/>
                    </a:lnTo>
                    <a:lnTo>
                      <a:pt x="170" y="71"/>
                    </a:lnTo>
                    <a:lnTo>
                      <a:pt x="157" y="85"/>
                    </a:lnTo>
                    <a:lnTo>
                      <a:pt x="142" y="96"/>
                    </a:lnTo>
                    <a:lnTo>
                      <a:pt x="124" y="107"/>
                    </a:lnTo>
                    <a:lnTo>
                      <a:pt x="105" y="117"/>
                    </a:lnTo>
                    <a:lnTo>
                      <a:pt x="84" y="123"/>
                    </a:lnTo>
                    <a:lnTo>
                      <a:pt x="62" y="129"/>
                    </a:lnTo>
                    <a:lnTo>
                      <a:pt x="34" y="130"/>
                    </a:lnTo>
                    <a:lnTo>
                      <a:pt x="4" y="129"/>
                    </a:lnTo>
                    <a:lnTo>
                      <a:pt x="8" y="130"/>
                    </a:lnTo>
                    <a:lnTo>
                      <a:pt x="0"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19" name="Freeform 203"/>
              <p:cNvSpPr>
                <a:spLocks/>
              </p:cNvSpPr>
              <p:nvPr/>
            </p:nvSpPr>
            <p:spPr bwMode="auto">
              <a:xfrm>
                <a:off x="4874" y="1652"/>
                <a:ext cx="137" cy="198"/>
              </a:xfrm>
              <a:custGeom>
                <a:avLst/>
                <a:gdLst>
                  <a:gd name="T0" fmla="*/ 71 w 410"/>
                  <a:gd name="T1" fmla="*/ 290 h 394"/>
                  <a:gd name="T2" fmla="*/ 102 w 410"/>
                  <a:gd name="T3" fmla="*/ 304 h 394"/>
                  <a:gd name="T4" fmla="*/ 131 w 410"/>
                  <a:gd name="T5" fmla="*/ 315 h 394"/>
                  <a:gd name="T6" fmla="*/ 156 w 410"/>
                  <a:gd name="T7" fmla="*/ 315 h 394"/>
                  <a:gd name="T8" fmla="*/ 182 w 410"/>
                  <a:gd name="T9" fmla="*/ 293 h 394"/>
                  <a:gd name="T10" fmla="*/ 196 w 410"/>
                  <a:gd name="T11" fmla="*/ 263 h 394"/>
                  <a:gd name="T12" fmla="*/ 190 w 410"/>
                  <a:gd name="T13" fmla="*/ 239 h 394"/>
                  <a:gd name="T14" fmla="*/ 171 w 410"/>
                  <a:gd name="T15" fmla="*/ 216 h 394"/>
                  <a:gd name="T16" fmla="*/ 143 w 410"/>
                  <a:gd name="T17" fmla="*/ 196 h 394"/>
                  <a:gd name="T18" fmla="*/ 110 w 410"/>
                  <a:gd name="T19" fmla="*/ 175 h 394"/>
                  <a:gd name="T20" fmla="*/ 77 w 410"/>
                  <a:gd name="T21" fmla="*/ 154 h 394"/>
                  <a:gd name="T22" fmla="*/ 48 w 410"/>
                  <a:gd name="T23" fmla="*/ 129 h 394"/>
                  <a:gd name="T24" fmla="*/ 63 w 410"/>
                  <a:gd name="T25" fmla="*/ 105 h 394"/>
                  <a:gd name="T26" fmla="*/ 105 w 410"/>
                  <a:gd name="T27" fmla="*/ 81 h 394"/>
                  <a:gd name="T28" fmla="*/ 142 w 410"/>
                  <a:gd name="T29" fmla="*/ 49 h 394"/>
                  <a:gd name="T30" fmla="*/ 176 w 410"/>
                  <a:gd name="T31" fmla="*/ 16 h 394"/>
                  <a:gd name="T32" fmla="*/ 205 w 410"/>
                  <a:gd name="T33" fmla="*/ 11 h 394"/>
                  <a:gd name="T34" fmla="*/ 230 w 410"/>
                  <a:gd name="T35" fmla="*/ 32 h 394"/>
                  <a:gd name="T36" fmla="*/ 257 w 410"/>
                  <a:gd name="T37" fmla="*/ 54 h 394"/>
                  <a:gd name="T38" fmla="*/ 285 w 410"/>
                  <a:gd name="T39" fmla="*/ 74 h 394"/>
                  <a:gd name="T40" fmla="*/ 314 w 410"/>
                  <a:gd name="T41" fmla="*/ 94 h 394"/>
                  <a:gd name="T42" fmla="*/ 343 w 410"/>
                  <a:gd name="T43" fmla="*/ 113 h 394"/>
                  <a:gd name="T44" fmla="*/ 370 w 410"/>
                  <a:gd name="T45" fmla="*/ 134 h 394"/>
                  <a:gd name="T46" fmla="*/ 397 w 410"/>
                  <a:gd name="T47" fmla="*/ 154 h 394"/>
                  <a:gd name="T48" fmla="*/ 391 w 410"/>
                  <a:gd name="T49" fmla="*/ 170 h 394"/>
                  <a:gd name="T50" fmla="*/ 365 w 410"/>
                  <a:gd name="T51" fmla="*/ 187 h 394"/>
                  <a:gd name="T52" fmla="*/ 348 w 410"/>
                  <a:gd name="T53" fmla="*/ 208 h 394"/>
                  <a:gd name="T54" fmla="*/ 332 w 410"/>
                  <a:gd name="T55" fmla="*/ 233 h 394"/>
                  <a:gd name="T56" fmla="*/ 303 w 410"/>
                  <a:gd name="T57" fmla="*/ 266 h 394"/>
                  <a:gd name="T58" fmla="*/ 265 w 410"/>
                  <a:gd name="T59" fmla="*/ 305 h 394"/>
                  <a:gd name="T60" fmla="*/ 228 w 410"/>
                  <a:gd name="T61" fmla="*/ 340 h 394"/>
                  <a:gd name="T62" fmla="*/ 188 w 410"/>
                  <a:gd name="T63" fmla="*/ 372 h 394"/>
                  <a:gd name="T64" fmla="*/ 144 w 410"/>
                  <a:gd name="T65" fmla="*/ 394 h 394"/>
                  <a:gd name="T66" fmla="*/ 98 w 410"/>
                  <a:gd name="T67" fmla="*/ 387 h 394"/>
                  <a:gd name="T68" fmla="*/ 51 w 410"/>
                  <a:gd name="T69" fmla="*/ 360 h 394"/>
                  <a:gd name="T70" fmla="*/ 13 w 410"/>
                  <a:gd name="T71" fmla="*/ 321 h 394"/>
                  <a:gd name="T72" fmla="*/ 6 w 410"/>
                  <a:gd name="T73" fmla="*/ 297 h 394"/>
                  <a:gd name="T74" fmla="*/ 22 w 410"/>
                  <a:gd name="T75" fmla="*/ 292 h 394"/>
                  <a:gd name="T76" fmla="*/ 37 w 410"/>
                  <a:gd name="T77" fmla="*/ 287 h 394"/>
                  <a:gd name="T78" fmla="*/ 50 w 410"/>
                  <a:gd name="T79" fmla="*/ 2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 h="394">
                    <a:moveTo>
                      <a:pt x="56" y="286"/>
                    </a:moveTo>
                    <a:lnTo>
                      <a:pt x="71" y="290"/>
                    </a:lnTo>
                    <a:lnTo>
                      <a:pt x="86" y="297"/>
                    </a:lnTo>
                    <a:lnTo>
                      <a:pt x="102" y="304"/>
                    </a:lnTo>
                    <a:lnTo>
                      <a:pt x="118" y="310"/>
                    </a:lnTo>
                    <a:lnTo>
                      <a:pt x="131" y="315"/>
                    </a:lnTo>
                    <a:lnTo>
                      <a:pt x="146" y="316"/>
                    </a:lnTo>
                    <a:lnTo>
                      <a:pt x="156" y="315"/>
                    </a:lnTo>
                    <a:lnTo>
                      <a:pt x="167" y="310"/>
                    </a:lnTo>
                    <a:lnTo>
                      <a:pt x="182" y="293"/>
                    </a:lnTo>
                    <a:lnTo>
                      <a:pt x="192" y="278"/>
                    </a:lnTo>
                    <a:lnTo>
                      <a:pt x="196" y="263"/>
                    </a:lnTo>
                    <a:lnTo>
                      <a:pt x="194" y="251"/>
                    </a:lnTo>
                    <a:lnTo>
                      <a:pt x="190" y="239"/>
                    </a:lnTo>
                    <a:lnTo>
                      <a:pt x="182" y="227"/>
                    </a:lnTo>
                    <a:lnTo>
                      <a:pt x="171" y="216"/>
                    </a:lnTo>
                    <a:lnTo>
                      <a:pt x="157" y="206"/>
                    </a:lnTo>
                    <a:lnTo>
                      <a:pt x="143" y="196"/>
                    </a:lnTo>
                    <a:lnTo>
                      <a:pt x="127" y="186"/>
                    </a:lnTo>
                    <a:lnTo>
                      <a:pt x="110" y="175"/>
                    </a:lnTo>
                    <a:lnTo>
                      <a:pt x="93" y="164"/>
                    </a:lnTo>
                    <a:lnTo>
                      <a:pt x="77" y="154"/>
                    </a:lnTo>
                    <a:lnTo>
                      <a:pt x="62" y="142"/>
                    </a:lnTo>
                    <a:lnTo>
                      <a:pt x="48" y="129"/>
                    </a:lnTo>
                    <a:lnTo>
                      <a:pt x="38" y="116"/>
                    </a:lnTo>
                    <a:lnTo>
                      <a:pt x="63" y="105"/>
                    </a:lnTo>
                    <a:lnTo>
                      <a:pt x="84" y="94"/>
                    </a:lnTo>
                    <a:lnTo>
                      <a:pt x="105" y="81"/>
                    </a:lnTo>
                    <a:lnTo>
                      <a:pt x="123" y="66"/>
                    </a:lnTo>
                    <a:lnTo>
                      <a:pt x="142" y="49"/>
                    </a:lnTo>
                    <a:lnTo>
                      <a:pt x="159" y="33"/>
                    </a:lnTo>
                    <a:lnTo>
                      <a:pt x="176" y="16"/>
                    </a:lnTo>
                    <a:lnTo>
                      <a:pt x="193" y="0"/>
                    </a:lnTo>
                    <a:lnTo>
                      <a:pt x="205" y="11"/>
                    </a:lnTo>
                    <a:lnTo>
                      <a:pt x="217" y="22"/>
                    </a:lnTo>
                    <a:lnTo>
                      <a:pt x="230" y="32"/>
                    </a:lnTo>
                    <a:lnTo>
                      <a:pt x="243" y="43"/>
                    </a:lnTo>
                    <a:lnTo>
                      <a:pt x="257" y="54"/>
                    </a:lnTo>
                    <a:lnTo>
                      <a:pt x="270" y="64"/>
                    </a:lnTo>
                    <a:lnTo>
                      <a:pt x="285" y="74"/>
                    </a:lnTo>
                    <a:lnTo>
                      <a:pt x="299" y="84"/>
                    </a:lnTo>
                    <a:lnTo>
                      <a:pt x="314" y="94"/>
                    </a:lnTo>
                    <a:lnTo>
                      <a:pt x="328" y="104"/>
                    </a:lnTo>
                    <a:lnTo>
                      <a:pt x="343" y="113"/>
                    </a:lnTo>
                    <a:lnTo>
                      <a:pt x="356" y="124"/>
                    </a:lnTo>
                    <a:lnTo>
                      <a:pt x="370" y="134"/>
                    </a:lnTo>
                    <a:lnTo>
                      <a:pt x="383" y="144"/>
                    </a:lnTo>
                    <a:lnTo>
                      <a:pt x="397" y="154"/>
                    </a:lnTo>
                    <a:lnTo>
                      <a:pt x="410" y="164"/>
                    </a:lnTo>
                    <a:lnTo>
                      <a:pt x="391" y="170"/>
                    </a:lnTo>
                    <a:lnTo>
                      <a:pt x="377" y="177"/>
                    </a:lnTo>
                    <a:lnTo>
                      <a:pt x="365" y="187"/>
                    </a:lnTo>
                    <a:lnTo>
                      <a:pt x="356" y="197"/>
                    </a:lnTo>
                    <a:lnTo>
                      <a:pt x="348" y="208"/>
                    </a:lnTo>
                    <a:lnTo>
                      <a:pt x="340" y="221"/>
                    </a:lnTo>
                    <a:lnTo>
                      <a:pt x="332" y="233"/>
                    </a:lnTo>
                    <a:lnTo>
                      <a:pt x="323" y="244"/>
                    </a:lnTo>
                    <a:lnTo>
                      <a:pt x="303" y="266"/>
                    </a:lnTo>
                    <a:lnTo>
                      <a:pt x="284" y="287"/>
                    </a:lnTo>
                    <a:lnTo>
                      <a:pt x="265" y="305"/>
                    </a:lnTo>
                    <a:lnTo>
                      <a:pt x="248" y="323"/>
                    </a:lnTo>
                    <a:lnTo>
                      <a:pt x="228" y="340"/>
                    </a:lnTo>
                    <a:lnTo>
                      <a:pt x="209" y="357"/>
                    </a:lnTo>
                    <a:lnTo>
                      <a:pt x="188" y="372"/>
                    </a:lnTo>
                    <a:lnTo>
                      <a:pt x="164" y="387"/>
                    </a:lnTo>
                    <a:lnTo>
                      <a:pt x="144" y="394"/>
                    </a:lnTo>
                    <a:lnTo>
                      <a:pt x="122" y="394"/>
                    </a:lnTo>
                    <a:lnTo>
                      <a:pt x="98" y="387"/>
                    </a:lnTo>
                    <a:lnTo>
                      <a:pt x="75" y="376"/>
                    </a:lnTo>
                    <a:lnTo>
                      <a:pt x="51" y="360"/>
                    </a:lnTo>
                    <a:lnTo>
                      <a:pt x="30" y="341"/>
                    </a:lnTo>
                    <a:lnTo>
                      <a:pt x="13" y="321"/>
                    </a:lnTo>
                    <a:lnTo>
                      <a:pt x="0" y="299"/>
                    </a:lnTo>
                    <a:lnTo>
                      <a:pt x="6" y="297"/>
                    </a:lnTo>
                    <a:lnTo>
                      <a:pt x="14" y="294"/>
                    </a:lnTo>
                    <a:lnTo>
                      <a:pt x="22" y="292"/>
                    </a:lnTo>
                    <a:lnTo>
                      <a:pt x="29" y="289"/>
                    </a:lnTo>
                    <a:lnTo>
                      <a:pt x="37" y="287"/>
                    </a:lnTo>
                    <a:lnTo>
                      <a:pt x="43" y="285"/>
                    </a:lnTo>
                    <a:lnTo>
                      <a:pt x="50" y="285"/>
                    </a:lnTo>
                    <a:lnTo>
                      <a:pt x="56" y="28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20" name="Freeform 204"/>
              <p:cNvSpPr>
                <a:spLocks/>
              </p:cNvSpPr>
              <p:nvPr/>
            </p:nvSpPr>
            <p:spPr bwMode="auto">
              <a:xfrm>
                <a:off x="4892" y="1793"/>
                <a:ext cx="39" cy="21"/>
              </a:xfrm>
              <a:custGeom>
                <a:avLst/>
                <a:gdLst>
                  <a:gd name="T0" fmla="*/ 106 w 117"/>
                  <a:gd name="T1" fmla="*/ 26 h 42"/>
                  <a:gd name="T2" fmla="*/ 106 w 117"/>
                  <a:gd name="T3" fmla="*/ 26 h 42"/>
                  <a:gd name="T4" fmla="*/ 100 w 117"/>
                  <a:gd name="T5" fmla="*/ 30 h 42"/>
                  <a:gd name="T6" fmla="*/ 91 w 117"/>
                  <a:gd name="T7" fmla="*/ 31 h 42"/>
                  <a:gd name="T8" fmla="*/ 77 w 117"/>
                  <a:gd name="T9" fmla="*/ 30 h 42"/>
                  <a:gd name="T10" fmla="*/ 66 w 117"/>
                  <a:gd name="T11" fmla="*/ 25 h 42"/>
                  <a:gd name="T12" fmla="*/ 50 w 117"/>
                  <a:gd name="T13" fmla="*/ 19 h 42"/>
                  <a:gd name="T14" fmla="*/ 34 w 117"/>
                  <a:gd name="T15" fmla="*/ 13 h 42"/>
                  <a:gd name="T16" fmla="*/ 18 w 117"/>
                  <a:gd name="T17" fmla="*/ 5 h 42"/>
                  <a:gd name="T18" fmla="*/ 3 w 117"/>
                  <a:gd name="T19" fmla="*/ 0 h 42"/>
                  <a:gd name="T20" fmla="*/ 0 w 117"/>
                  <a:gd name="T21" fmla="*/ 12 h 42"/>
                  <a:gd name="T22" fmla="*/ 13 w 117"/>
                  <a:gd name="T23" fmla="*/ 16 h 42"/>
                  <a:gd name="T24" fmla="*/ 29 w 117"/>
                  <a:gd name="T25" fmla="*/ 22 h 42"/>
                  <a:gd name="T26" fmla="*/ 45 w 117"/>
                  <a:gd name="T27" fmla="*/ 28 h 42"/>
                  <a:gd name="T28" fmla="*/ 60 w 117"/>
                  <a:gd name="T29" fmla="*/ 34 h 42"/>
                  <a:gd name="T30" fmla="*/ 75 w 117"/>
                  <a:gd name="T31" fmla="*/ 41 h 42"/>
                  <a:gd name="T32" fmla="*/ 91 w 117"/>
                  <a:gd name="T33" fmla="*/ 42 h 42"/>
                  <a:gd name="T34" fmla="*/ 102 w 117"/>
                  <a:gd name="T35" fmla="*/ 41 h 42"/>
                  <a:gd name="T36" fmla="*/ 117 w 117"/>
                  <a:gd name="T37" fmla="*/ 33 h 42"/>
                  <a:gd name="T38" fmla="*/ 117 w 117"/>
                  <a:gd name="T39" fmla="*/ 33 h 42"/>
                  <a:gd name="T40" fmla="*/ 106 w 117"/>
                  <a:gd name="T41"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42">
                    <a:moveTo>
                      <a:pt x="106" y="26"/>
                    </a:moveTo>
                    <a:lnTo>
                      <a:pt x="106" y="26"/>
                    </a:lnTo>
                    <a:lnTo>
                      <a:pt x="100" y="30"/>
                    </a:lnTo>
                    <a:lnTo>
                      <a:pt x="91" y="31"/>
                    </a:lnTo>
                    <a:lnTo>
                      <a:pt x="77" y="30"/>
                    </a:lnTo>
                    <a:lnTo>
                      <a:pt x="66" y="25"/>
                    </a:lnTo>
                    <a:lnTo>
                      <a:pt x="50" y="19"/>
                    </a:lnTo>
                    <a:lnTo>
                      <a:pt x="34" y="13"/>
                    </a:lnTo>
                    <a:lnTo>
                      <a:pt x="18" y="5"/>
                    </a:lnTo>
                    <a:lnTo>
                      <a:pt x="3" y="0"/>
                    </a:lnTo>
                    <a:lnTo>
                      <a:pt x="0" y="12"/>
                    </a:lnTo>
                    <a:lnTo>
                      <a:pt x="13" y="16"/>
                    </a:lnTo>
                    <a:lnTo>
                      <a:pt x="29" y="22"/>
                    </a:lnTo>
                    <a:lnTo>
                      <a:pt x="45" y="28"/>
                    </a:lnTo>
                    <a:lnTo>
                      <a:pt x="60" y="34"/>
                    </a:lnTo>
                    <a:lnTo>
                      <a:pt x="75" y="41"/>
                    </a:lnTo>
                    <a:lnTo>
                      <a:pt x="91" y="42"/>
                    </a:lnTo>
                    <a:lnTo>
                      <a:pt x="102" y="41"/>
                    </a:lnTo>
                    <a:lnTo>
                      <a:pt x="117" y="33"/>
                    </a:lnTo>
                    <a:lnTo>
                      <a:pt x="117" y="33"/>
                    </a:lnTo>
                    <a:lnTo>
                      <a:pt x="10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21" name="Freeform 205"/>
              <p:cNvSpPr>
                <a:spLocks/>
              </p:cNvSpPr>
              <p:nvPr/>
            </p:nvSpPr>
            <p:spPr bwMode="auto">
              <a:xfrm>
                <a:off x="4884" y="1708"/>
                <a:ext cx="57" cy="101"/>
              </a:xfrm>
              <a:custGeom>
                <a:avLst/>
                <a:gdLst>
                  <a:gd name="T0" fmla="*/ 8 w 173"/>
                  <a:gd name="T1" fmla="*/ 0 h 203"/>
                  <a:gd name="T2" fmla="*/ 4 w 173"/>
                  <a:gd name="T3" fmla="*/ 8 h 203"/>
                  <a:gd name="T4" fmla="*/ 14 w 173"/>
                  <a:gd name="T5" fmla="*/ 23 h 203"/>
                  <a:gd name="T6" fmla="*/ 29 w 173"/>
                  <a:gd name="T7" fmla="*/ 35 h 203"/>
                  <a:gd name="T8" fmla="*/ 44 w 173"/>
                  <a:gd name="T9" fmla="*/ 48 h 203"/>
                  <a:gd name="T10" fmla="*/ 60 w 173"/>
                  <a:gd name="T11" fmla="*/ 59 h 203"/>
                  <a:gd name="T12" fmla="*/ 77 w 173"/>
                  <a:gd name="T13" fmla="*/ 70 h 203"/>
                  <a:gd name="T14" fmla="*/ 94 w 173"/>
                  <a:gd name="T15" fmla="*/ 80 h 203"/>
                  <a:gd name="T16" fmla="*/ 110 w 173"/>
                  <a:gd name="T17" fmla="*/ 90 h 203"/>
                  <a:gd name="T18" fmla="*/ 124 w 173"/>
                  <a:gd name="T19" fmla="*/ 100 h 203"/>
                  <a:gd name="T20" fmla="*/ 138 w 173"/>
                  <a:gd name="T21" fmla="*/ 109 h 203"/>
                  <a:gd name="T22" fmla="*/ 148 w 173"/>
                  <a:gd name="T23" fmla="*/ 121 h 203"/>
                  <a:gd name="T24" fmla="*/ 155 w 173"/>
                  <a:gd name="T25" fmla="*/ 131 h 203"/>
                  <a:gd name="T26" fmla="*/ 159 w 173"/>
                  <a:gd name="T27" fmla="*/ 141 h 203"/>
                  <a:gd name="T28" fmla="*/ 160 w 173"/>
                  <a:gd name="T29" fmla="*/ 153 h 203"/>
                  <a:gd name="T30" fmla="*/ 156 w 173"/>
                  <a:gd name="T31" fmla="*/ 167 h 203"/>
                  <a:gd name="T32" fmla="*/ 148 w 173"/>
                  <a:gd name="T33" fmla="*/ 179 h 203"/>
                  <a:gd name="T34" fmla="*/ 132 w 173"/>
                  <a:gd name="T35" fmla="*/ 196 h 203"/>
                  <a:gd name="T36" fmla="*/ 143 w 173"/>
                  <a:gd name="T37" fmla="*/ 203 h 203"/>
                  <a:gd name="T38" fmla="*/ 159 w 173"/>
                  <a:gd name="T39" fmla="*/ 186 h 203"/>
                  <a:gd name="T40" fmla="*/ 169 w 173"/>
                  <a:gd name="T41" fmla="*/ 169 h 203"/>
                  <a:gd name="T42" fmla="*/ 173 w 173"/>
                  <a:gd name="T43" fmla="*/ 153 h 203"/>
                  <a:gd name="T44" fmla="*/ 172 w 173"/>
                  <a:gd name="T45" fmla="*/ 141 h 203"/>
                  <a:gd name="T46" fmla="*/ 168 w 173"/>
                  <a:gd name="T47" fmla="*/ 126 h 203"/>
                  <a:gd name="T48" fmla="*/ 159 w 173"/>
                  <a:gd name="T49" fmla="*/ 114 h 203"/>
                  <a:gd name="T50" fmla="*/ 145 w 173"/>
                  <a:gd name="T51" fmla="*/ 103 h 203"/>
                  <a:gd name="T52" fmla="*/ 132 w 173"/>
                  <a:gd name="T53" fmla="*/ 91 h 203"/>
                  <a:gd name="T54" fmla="*/ 118 w 173"/>
                  <a:gd name="T55" fmla="*/ 81 h 203"/>
                  <a:gd name="T56" fmla="*/ 102 w 173"/>
                  <a:gd name="T57" fmla="*/ 71 h 203"/>
                  <a:gd name="T58" fmla="*/ 85 w 173"/>
                  <a:gd name="T59" fmla="*/ 61 h 203"/>
                  <a:gd name="T60" fmla="*/ 68 w 173"/>
                  <a:gd name="T61" fmla="*/ 50 h 203"/>
                  <a:gd name="T62" fmla="*/ 52 w 173"/>
                  <a:gd name="T63" fmla="*/ 39 h 203"/>
                  <a:gd name="T64" fmla="*/ 36 w 173"/>
                  <a:gd name="T65" fmla="*/ 28 h 203"/>
                  <a:gd name="T66" fmla="*/ 25 w 173"/>
                  <a:gd name="T67" fmla="*/ 16 h 203"/>
                  <a:gd name="T68" fmla="*/ 14 w 173"/>
                  <a:gd name="T69" fmla="*/ 3 h 203"/>
                  <a:gd name="T70" fmla="*/ 10 w 173"/>
                  <a:gd name="T71" fmla="*/ 11 h 203"/>
                  <a:gd name="T72" fmla="*/ 8 w 173"/>
                  <a:gd name="T73" fmla="*/ 0 h 203"/>
                  <a:gd name="T74" fmla="*/ 0 w 173"/>
                  <a:gd name="T75" fmla="*/ 3 h 203"/>
                  <a:gd name="T76" fmla="*/ 4 w 173"/>
                  <a:gd name="T77" fmla="*/ 8 h 203"/>
                  <a:gd name="T78" fmla="*/ 8 w 173"/>
                  <a:gd name="T7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03">
                    <a:moveTo>
                      <a:pt x="8" y="0"/>
                    </a:moveTo>
                    <a:lnTo>
                      <a:pt x="4" y="8"/>
                    </a:lnTo>
                    <a:lnTo>
                      <a:pt x="14" y="23"/>
                    </a:lnTo>
                    <a:lnTo>
                      <a:pt x="29" y="35"/>
                    </a:lnTo>
                    <a:lnTo>
                      <a:pt x="44" y="48"/>
                    </a:lnTo>
                    <a:lnTo>
                      <a:pt x="60" y="59"/>
                    </a:lnTo>
                    <a:lnTo>
                      <a:pt x="77" y="70"/>
                    </a:lnTo>
                    <a:lnTo>
                      <a:pt x="94" y="80"/>
                    </a:lnTo>
                    <a:lnTo>
                      <a:pt x="110" y="90"/>
                    </a:lnTo>
                    <a:lnTo>
                      <a:pt x="124" y="100"/>
                    </a:lnTo>
                    <a:lnTo>
                      <a:pt x="138" y="109"/>
                    </a:lnTo>
                    <a:lnTo>
                      <a:pt x="148" y="121"/>
                    </a:lnTo>
                    <a:lnTo>
                      <a:pt x="155" y="131"/>
                    </a:lnTo>
                    <a:lnTo>
                      <a:pt x="159" y="141"/>
                    </a:lnTo>
                    <a:lnTo>
                      <a:pt x="160" y="153"/>
                    </a:lnTo>
                    <a:lnTo>
                      <a:pt x="156" y="167"/>
                    </a:lnTo>
                    <a:lnTo>
                      <a:pt x="148" y="179"/>
                    </a:lnTo>
                    <a:lnTo>
                      <a:pt x="132" y="196"/>
                    </a:lnTo>
                    <a:lnTo>
                      <a:pt x="143" y="203"/>
                    </a:lnTo>
                    <a:lnTo>
                      <a:pt x="159" y="186"/>
                    </a:lnTo>
                    <a:lnTo>
                      <a:pt x="169" y="169"/>
                    </a:lnTo>
                    <a:lnTo>
                      <a:pt x="173" y="153"/>
                    </a:lnTo>
                    <a:lnTo>
                      <a:pt x="172" y="141"/>
                    </a:lnTo>
                    <a:lnTo>
                      <a:pt x="168" y="126"/>
                    </a:lnTo>
                    <a:lnTo>
                      <a:pt x="159" y="114"/>
                    </a:lnTo>
                    <a:lnTo>
                      <a:pt x="145" y="103"/>
                    </a:lnTo>
                    <a:lnTo>
                      <a:pt x="132" y="91"/>
                    </a:lnTo>
                    <a:lnTo>
                      <a:pt x="118" y="81"/>
                    </a:lnTo>
                    <a:lnTo>
                      <a:pt x="102" y="71"/>
                    </a:lnTo>
                    <a:lnTo>
                      <a:pt x="85" y="61"/>
                    </a:lnTo>
                    <a:lnTo>
                      <a:pt x="68" y="50"/>
                    </a:lnTo>
                    <a:lnTo>
                      <a:pt x="52" y="39"/>
                    </a:lnTo>
                    <a:lnTo>
                      <a:pt x="36" y="28"/>
                    </a:lnTo>
                    <a:lnTo>
                      <a:pt x="25" y="16"/>
                    </a:lnTo>
                    <a:lnTo>
                      <a:pt x="14" y="3"/>
                    </a:lnTo>
                    <a:lnTo>
                      <a:pt x="10" y="11"/>
                    </a:lnTo>
                    <a:lnTo>
                      <a:pt x="8" y="0"/>
                    </a:lnTo>
                    <a:lnTo>
                      <a:pt x="0" y="3"/>
                    </a:lnTo>
                    <a:lnTo>
                      <a:pt x="4" y="8"/>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31022" name="Freeform 206"/>
            <p:cNvSpPr>
              <a:spLocks/>
            </p:cNvSpPr>
            <p:nvPr/>
          </p:nvSpPr>
          <p:spPr bwMode="auto">
            <a:xfrm>
              <a:off x="4886" y="1648"/>
              <a:ext cx="54" cy="65"/>
            </a:xfrm>
            <a:custGeom>
              <a:avLst/>
              <a:gdLst>
                <a:gd name="T0" fmla="*/ 161 w 161"/>
                <a:gd name="T1" fmla="*/ 6 h 131"/>
                <a:gd name="T2" fmla="*/ 151 w 161"/>
                <a:gd name="T3" fmla="*/ 6 h 131"/>
                <a:gd name="T4" fmla="*/ 134 w 161"/>
                <a:gd name="T5" fmla="*/ 23 h 131"/>
                <a:gd name="T6" fmla="*/ 116 w 161"/>
                <a:gd name="T7" fmla="*/ 40 h 131"/>
                <a:gd name="T8" fmla="*/ 99 w 161"/>
                <a:gd name="T9" fmla="*/ 56 h 131"/>
                <a:gd name="T10" fmla="*/ 82 w 161"/>
                <a:gd name="T11" fmla="*/ 73 h 131"/>
                <a:gd name="T12" fmla="*/ 64 w 161"/>
                <a:gd name="T13" fmla="*/ 86 h 131"/>
                <a:gd name="T14" fmla="*/ 43 w 161"/>
                <a:gd name="T15" fmla="*/ 100 h 131"/>
                <a:gd name="T16" fmla="*/ 23 w 161"/>
                <a:gd name="T17" fmla="*/ 111 h 131"/>
                <a:gd name="T18" fmla="*/ 0 w 161"/>
                <a:gd name="T19" fmla="*/ 120 h 131"/>
                <a:gd name="T20" fmla="*/ 2 w 161"/>
                <a:gd name="T21" fmla="*/ 131 h 131"/>
                <a:gd name="T22" fmla="*/ 28 w 161"/>
                <a:gd name="T23" fmla="*/ 120 h 131"/>
                <a:gd name="T24" fmla="*/ 51 w 161"/>
                <a:gd name="T25" fmla="*/ 109 h 131"/>
                <a:gd name="T26" fmla="*/ 72 w 161"/>
                <a:gd name="T27" fmla="*/ 95 h 131"/>
                <a:gd name="T28" fmla="*/ 90 w 161"/>
                <a:gd name="T29" fmla="*/ 79 h 131"/>
                <a:gd name="T30" fmla="*/ 110 w 161"/>
                <a:gd name="T31" fmla="*/ 63 h 131"/>
                <a:gd name="T32" fmla="*/ 127 w 161"/>
                <a:gd name="T33" fmla="*/ 47 h 131"/>
                <a:gd name="T34" fmla="*/ 144 w 161"/>
                <a:gd name="T35" fmla="*/ 30 h 131"/>
                <a:gd name="T36" fmla="*/ 161 w 161"/>
                <a:gd name="T37" fmla="*/ 13 h 131"/>
                <a:gd name="T38" fmla="*/ 151 w 161"/>
                <a:gd name="T39" fmla="*/ 13 h 131"/>
                <a:gd name="T40" fmla="*/ 161 w 161"/>
                <a:gd name="T41" fmla="*/ 6 h 131"/>
                <a:gd name="T42" fmla="*/ 156 w 161"/>
                <a:gd name="T43" fmla="*/ 0 h 131"/>
                <a:gd name="T44" fmla="*/ 151 w 161"/>
                <a:gd name="T45" fmla="*/ 6 h 131"/>
                <a:gd name="T46" fmla="*/ 161 w 161"/>
                <a:gd name="T47" fmla="*/ 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131">
                  <a:moveTo>
                    <a:pt x="161" y="6"/>
                  </a:moveTo>
                  <a:lnTo>
                    <a:pt x="151" y="6"/>
                  </a:lnTo>
                  <a:lnTo>
                    <a:pt x="134" y="23"/>
                  </a:lnTo>
                  <a:lnTo>
                    <a:pt x="116" y="40"/>
                  </a:lnTo>
                  <a:lnTo>
                    <a:pt x="99" y="56"/>
                  </a:lnTo>
                  <a:lnTo>
                    <a:pt x="82" y="73"/>
                  </a:lnTo>
                  <a:lnTo>
                    <a:pt x="64" y="86"/>
                  </a:lnTo>
                  <a:lnTo>
                    <a:pt x="43" y="100"/>
                  </a:lnTo>
                  <a:lnTo>
                    <a:pt x="23" y="111"/>
                  </a:lnTo>
                  <a:lnTo>
                    <a:pt x="0" y="120"/>
                  </a:lnTo>
                  <a:lnTo>
                    <a:pt x="2" y="131"/>
                  </a:lnTo>
                  <a:lnTo>
                    <a:pt x="28" y="120"/>
                  </a:lnTo>
                  <a:lnTo>
                    <a:pt x="51" y="109"/>
                  </a:lnTo>
                  <a:lnTo>
                    <a:pt x="72" y="95"/>
                  </a:lnTo>
                  <a:lnTo>
                    <a:pt x="90" y="79"/>
                  </a:lnTo>
                  <a:lnTo>
                    <a:pt x="110" y="63"/>
                  </a:lnTo>
                  <a:lnTo>
                    <a:pt x="127" y="47"/>
                  </a:lnTo>
                  <a:lnTo>
                    <a:pt x="144" y="30"/>
                  </a:lnTo>
                  <a:lnTo>
                    <a:pt x="161" y="13"/>
                  </a:lnTo>
                  <a:lnTo>
                    <a:pt x="151" y="13"/>
                  </a:lnTo>
                  <a:lnTo>
                    <a:pt x="161" y="6"/>
                  </a:lnTo>
                  <a:lnTo>
                    <a:pt x="156" y="0"/>
                  </a:lnTo>
                  <a:lnTo>
                    <a:pt x="151" y="6"/>
                  </a:lnTo>
                  <a:lnTo>
                    <a:pt x="16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23" name="Freeform 207"/>
            <p:cNvSpPr>
              <a:spLocks/>
            </p:cNvSpPr>
            <p:nvPr/>
          </p:nvSpPr>
          <p:spPr bwMode="auto">
            <a:xfrm>
              <a:off x="4937" y="1651"/>
              <a:ext cx="78" cy="86"/>
            </a:xfrm>
            <a:custGeom>
              <a:avLst/>
              <a:gdLst>
                <a:gd name="T0" fmla="*/ 223 w 236"/>
                <a:gd name="T1" fmla="*/ 174 h 174"/>
                <a:gd name="T2" fmla="*/ 226 w 236"/>
                <a:gd name="T3" fmla="*/ 165 h 174"/>
                <a:gd name="T4" fmla="*/ 212 w 236"/>
                <a:gd name="T5" fmla="*/ 153 h 174"/>
                <a:gd name="T6" fmla="*/ 199 w 236"/>
                <a:gd name="T7" fmla="*/ 143 h 174"/>
                <a:gd name="T8" fmla="*/ 186 w 236"/>
                <a:gd name="T9" fmla="*/ 133 h 174"/>
                <a:gd name="T10" fmla="*/ 172 w 236"/>
                <a:gd name="T11" fmla="*/ 123 h 174"/>
                <a:gd name="T12" fmla="*/ 159 w 236"/>
                <a:gd name="T13" fmla="*/ 113 h 174"/>
                <a:gd name="T14" fmla="*/ 144 w 236"/>
                <a:gd name="T15" fmla="*/ 104 h 174"/>
                <a:gd name="T16" fmla="*/ 130 w 236"/>
                <a:gd name="T17" fmla="*/ 94 h 174"/>
                <a:gd name="T18" fmla="*/ 115 w 236"/>
                <a:gd name="T19" fmla="*/ 84 h 174"/>
                <a:gd name="T20" fmla="*/ 101 w 236"/>
                <a:gd name="T21" fmla="*/ 73 h 174"/>
                <a:gd name="T22" fmla="*/ 86 w 236"/>
                <a:gd name="T23" fmla="*/ 63 h 174"/>
                <a:gd name="T24" fmla="*/ 73 w 236"/>
                <a:gd name="T25" fmla="*/ 53 h 174"/>
                <a:gd name="T26" fmla="*/ 59 w 236"/>
                <a:gd name="T27" fmla="*/ 43 h 174"/>
                <a:gd name="T28" fmla="*/ 46 w 236"/>
                <a:gd name="T29" fmla="*/ 33 h 174"/>
                <a:gd name="T30" fmla="*/ 32 w 236"/>
                <a:gd name="T31" fmla="*/ 23 h 174"/>
                <a:gd name="T32" fmla="*/ 22 w 236"/>
                <a:gd name="T33" fmla="*/ 11 h 174"/>
                <a:gd name="T34" fmla="*/ 10 w 236"/>
                <a:gd name="T35" fmla="*/ 0 h 174"/>
                <a:gd name="T36" fmla="*/ 0 w 236"/>
                <a:gd name="T37" fmla="*/ 7 h 174"/>
                <a:gd name="T38" fmla="*/ 11 w 236"/>
                <a:gd name="T39" fmla="*/ 18 h 174"/>
                <a:gd name="T40" fmla="*/ 25 w 236"/>
                <a:gd name="T41" fmla="*/ 29 h 174"/>
                <a:gd name="T42" fmla="*/ 38 w 236"/>
                <a:gd name="T43" fmla="*/ 40 h 174"/>
                <a:gd name="T44" fmla="*/ 51 w 236"/>
                <a:gd name="T45" fmla="*/ 52 h 174"/>
                <a:gd name="T46" fmla="*/ 65 w 236"/>
                <a:gd name="T47" fmla="*/ 62 h 174"/>
                <a:gd name="T48" fmla="*/ 78 w 236"/>
                <a:gd name="T49" fmla="*/ 72 h 174"/>
                <a:gd name="T50" fmla="*/ 93 w 236"/>
                <a:gd name="T51" fmla="*/ 82 h 174"/>
                <a:gd name="T52" fmla="*/ 107 w 236"/>
                <a:gd name="T53" fmla="*/ 93 h 174"/>
                <a:gd name="T54" fmla="*/ 122 w 236"/>
                <a:gd name="T55" fmla="*/ 103 h 174"/>
                <a:gd name="T56" fmla="*/ 136 w 236"/>
                <a:gd name="T57" fmla="*/ 113 h 174"/>
                <a:gd name="T58" fmla="*/ 151 w 236"/>
                <a:gd name="T59" fmla="*/ 122 h 174"/>
                <a:gd name="T60" fmla="*/ 164 w 236"/>
                <a:gd name="T61" fmla="*/ 132 h 174"/>
                <a:gd name="T62" fmla="*/ 178 w 236"/>
                <a:gd name="T63" fmla="*/ 142 h 174"/>
                <a:gd name="T64" fmla="*/ 191 w 236"/>
                <a:gd name="T65" fmla="*/ 152 h 174"/>
                <a:gd name="T66" fmla="*/ 205 w 236"/>
                <a:gd name="T67" fmla="*/ 162 h 174"/>
                <a:gd name="T68" fmla="*/ 218 w 236"/>
                <a:gd name="T69" fmla="*/ 172 h 174"/>
                <a:gd name="T70" fmla="*/ 220 w 236"/>
                <a:gd name="T71" fmla="*/ 162 h 174"/>
                <a:gd name="T72" fmla="*/ 223 w 236"/>
                <a:gd name="T73" fmla="*/ 174 h 174"/>
                <a:gd name="T74" fmla="*/ 236 w 236"/>
                <a:gd name="T75" fmla="*/ 172 h 174"/>
                <a:gd name="T76" fmla="*/ 226 w 236"/>
                <a:gd name="T77" fmla="*/ 165 h 174"/>
                <a:gd name="T78" fmla="*/ 223 w 236"/>
                <a:gd name="T79"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174">
                  <a:moveTo>
                    <a:pt x="223" y="174"/>
                  </a:moveTo>
                  <a:lnTo>
                    <a:pt x="226" y="165"/>
                  </a:lnTo>
                  <a:lnTo>
                    <a:pt x="212" y="153"/>
                  </a:lnTo>
                  <a:lnTo>
                    <a:pt x="199" y="143"/>
                  </a:lnTo>
                  <a:lnTo>
                    <a:pt x="186" y="133"/>
                  </a:lnTo>
                  <a:lnTo>
                    <a:pt x="172" y="123"/>
                  </a:lnTo>
                  <a:lnTo>
                    <a:pt x="159" y="113"/>
                  </a:lnTo>
                  <a:lnTo>
                    <a:pt x="144" y="104"/>
                  </a:lnTo>
                  <a:lnTo>
                    <a:pt x="130" y="94"/>
                  </a:lnTo>
                  <a:lnTo>
                    <a:pt x="115" y="84"/>
                  </a:lnTo>
                  <a:lnTo>
                    <a:pt x="101" y="73"/>
                  </a:lnTo>
                  <a:lnTo>
                    <a:pt x="86" y="63"/>
                  </a:lnTo>
                  <a:lnTo>
                    <a:pt x="73" y="53"/>
                  </a:lnTo>
                  <a:lnTo>
                    <a:pt x="59" y="43"/>
                  </a:lnTo>
                  <a:lnTo>
                    <a:pt x="46" y="33"/>
                  </a:lnTo>
                  <a:lnTo>
                    <a:pt x="32" y="23"/>
                  </a:lnTo>
                  <a:lnTo>
                    <a:pt x="22" y="11"/>
                  </a:lnTo>
                  <a:lnTo>
                    <a:pt x="10" y="0"/>
                  </a:lnTo>
                  <a:lnTo>
                    <a:pt x="0" y="7"/>
                  </a:lnTo>
                  <a:lnTo>
                    <a:pt x="11" y="18"/>
                  </a:lnTo>
                  <a:lnTo>
                    <a:pt x="25" y="29"/>
                  </a:lnTo>
                  <a:lnTo>
                    <a:pt x="38" y="40"/>
                  </a:lnTo>
                  <a:lnTo>
                    <a:pt x="51" y="52"/>
                  </a:lnTo>
                  <a:lnTo>
                    <a:pt x="65" y="62"/>
                  </a:lnTo>
                  <a:lnTo>
                    <a:pt x="78" y="72"/>
                  </a:lnTo>
                  <a:lnTo>
                    <a:pt x="93" y="82"/>
                  </a:lnTo>
                  <a:lnTo>
                    <a:pt x="107" y="93"/>
                  </a:lnTo>
                  <a:lnTo>
                    <a:pt x="122" y="103"/>
                  </a:lnTo>
                  <a:lnTo>
                    <a:pt x="136" y="113"/>
                  </a:lnTo>
                  <a:lnTo>
                    <a:pt x="151" y="122"/>
                  </a:lnTo>
                  <a:lnTo>
                    <a:pt x="164" y="132"/>
                  </a:lnTo>
                  <a:lnTo>
                    <a:pt x="178" y="142"/>
                  </a:lnTo>
                  <a:lnTo>
                    <a:pt x="191" y="152"/>
                  </a:lnTo>
                  <a:lnTo>
                    <a:pt x="205" y="162"/>
                  </a:lnTo>
                  <a:lnTo>
                    <a:pt x="218" y="172"/>
                  </a:lnTo>
                  <a:lnTo>
                    <a:pt x="220" y="162"/>
                  </a:lnTo>
                  <a:lnTo>
                    <a:pt x="223" y="174"/>
                  </a:lnTo>
                  <a:lnTo>
                    <a:pt x="236" y="172"/>
                  </a:lnTo>
                  <a:lnTo>
                    <a:pt x="226" y="165"/>
                  </a:lnTo>
                  <a:lnTo>
                    <a:pt x="223"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24" name="Freeform 208"/>
            <p:cNvSpPr>
              <a:spLocks/>
            </p:cNvSpPr>
            <p:nvPr/>
          </p:nvSpPr>
          <p:spPr bwMode="auto">
            <a:xfrm>
              <a:off x="4980" y="1732"/>
              <a:ext cx="31" cy="44"/>
            </a:xfrm>
            <a:custGeom>
              <a:avLst/>
              <a:gdLst>
                <a:gd name="T0" fmla="*/ 10 w 93"/>
                <a:gd name="T1" fmla="*/ 90 h 90"/>
                <a:gd name="T2" fmla="*/ 10 w 93"/>
                <a:gd name="T3" fmla="*/ 90 h 90"/>
                <a:gd name="T4" fmla="*/ 19 w 93"/>
                <a:gd name="T5" fmla="*/ 77 h 90"/>
                <a:gd name="T6" fmla="*/ 27 w 93"/>
                <a:gd name="T7" fmla="*/ 65 h 90"/>
                <a:gd name="T8" fmla="*/ 35 w 93"/>
                <a:gd name="T9" fmla="*/ 52 h 90"/>
                <a:gd name="T10" fmla="*/ 43 w 93"/>
                <a:gd name="T11" fmla="*/ 42 h 90"/>
                <a:gd name="T12" fmla="*/ 52 w 93"/>
                <a:gd name="T13" fmla="*/ 32 h 90"/>
                <a:gd name="T14" fmla="*/ 63 w 93"/>
                <a:gd name="T15" fmla="*/ 23 h 90"/>
                <a:gd name="T16" fmla="*/ 76 w 93"/>
                <a:gd name="T17" fmla="*/ 17 h 90"/>
                <a:gd name="T18" fmla="*/ 93 w 93"/>
                <a:gd name="T19" fmla="*/ 12 h 90"/>
                <a:gd name="T20" fmla="*/ 90 w 93"/>
                <a:gd name="T21" fmla="*/ 0 h 90"/>
                <a:gd name="T22" fmla="*/ 71 w 93"/>
                <a:gd name="T23" fmla="*/ 6 h 90"/>
                <a:gd name="T24" fmla="*/ 55 w 93"/>
                <a:gd name="T25" fmla="*/ 14 h 90"/>
                <a:gd name="T26" fmla="*/ 42 w 93"/>
                <a:gd name="T27" fmla="*/ 25 h 90"/>
                <a:gd name="T28" fmla="*/ 33 w 93"/>
                <a:gd name="T29" fmla="*/ 35 h 90"/>
                <a:gd name="T30" fmla="*/ 25 w 93"/>
                <a:gd name="T31" fmla="*/ 48 h 90"/>
                <a:gd name="T32" fmla="*/ 17 w 93"/>
                <a:gd name="T33" fmla="*/ 60 h 90"/>
                <a:gd name="T34" fmla="*/ 9 w 93"/>
                <a:gd name="T35" fmla="*/ 73 h 90"/>
                <a:gd name="T36" fmla="*/ 0 w 93"/>
                <a:gd name="T37" fmla="*/ 83 h 90"/>
                <a:gd name="T38" fmla="*/ 0 w 93"/>
                <a:gd name="T39" fmla="*/ 83 h 90"/>
                <a:gd name="T40" fmla="*/ 10 w 93"/>
                <a:gd name="T4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90">
                  <a:moveTo>
                    <a:pt x="10" y="90"/>
                  </a:moveTo>
                  <a:lnTo>
                    <a:pt x="10" y="90"/>
                  </a:lnTo>
                  <a:lnTo>
                    <a:pt x="19" y="77"/>
                  </a:lnTo>
                  <a:lnTo>
                    <a:pt x="27" y="65"/>
                  </a:lnTo>
                  <a:lnTo>
                    <a:pt x="35" y="52"/>
                  </a:lnTo>
                  <a:lnTo>
                    <a:pt x="43" y="42"/>
                  </a:lnTo>
                  <a:lnTo>
                    <a:pt x="52" y="32"/>
                  </a:lnTo>
                  <a:lnTo>
                    <a:pt x="63" y="23"/>
                  </a:lnTo>
                  <a:lnTo>
                    <a:pt x="76" y="17"/>
                  </a:lnTo>
                  <a:lnTo>
                    <a:pt x="93" y="12"/>
                  </a:lnTo>
                  <a:lnTo>
                    <a:pt x="90" y="0"/>
                  </a:lnTo>
                  <a:lnTo>
                    <a:pt x="71" y="6"/>
                  </a:lnTo>
                  <a:lnTo>
                    <a:pt x="55" y="14"/>
                  </a:lnTo>
                  <a:lnTo>
                    <a:pt x="42" y="25"/>
                  </a:lnTo>
                  <a:lnTo>
                    <a:pt x="33" y="35"/>
                  </a:lnTo>
                  <a:lnTo>
                    <a:pt x="25" y="48"/>
                  </a:lnTo>
                  <a:lnTo>
                    <a:pt x="17" y="60"/>
                  </a:lnTo>
                  <a:lnTo>
                    <a:pt x="9" y="73"/>
                  </a:lnTo>
                  <a:lnTo>
                    <a:pt x="0" y="83"/>
                  </a:lnTo>
                  <a:lnTo>
                    <a:pt x="0" y="83"/>
                  </a:lnTo>
                  <a:lnTo>
                    <a:pt x="1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25" name="Freeform 209"/>
            <p:cNvSpPr>
              <a:spLocks/>
            </p:cNvSpPr>
            <p:nvPr/>
          </p:nvSpPr>
          <p:spPr bwMode="auto">
            <a:xfrm>
              <a:off x="4927" y="1773"/>
              <a:ext cx="56" cy="75"/>
            </a:xfrm>
            <a:custGeom>
              <a:avLst/>
              <a:gdLst>
                <a:gd name="T0" fmla="*/ 8 w 168"/>
                <a:gd name="T1" fmla="*/ 151 h 151"/>
                <a:gd name="T2" fmla="*/ 8 w 168"/>
                <a:gd name="T3" fmla="*/ 151 h 151"/>
                <a:gd name="T4" fmla="*/ 32 w 168"/>
                <a:gd name="T5" fmla="*/ 135 h 151"/>
                <a:gd name="T6" fmla="*/ 53 w 168"/>
                <a:gd name="T7" fmla="*/ 120 h 151"/>
                <a:gd name="T8" fmla="*/ 72 w 168"/>
                <a:gd name="T9" fmla="*/ 102 h 151"/>
                <a:gd name="T10" fmla="*/ 93 w 168"/>
                <a:gd name="T11" fmla="*/ 86 h 151"/>
                <a:gd name="T12" fmla="*/ 110 w 168"/>
                <a:gd name="T13" fmla="*/ 67 h 151"/>
                <a:gd name="T14" fmla="*/ 129 w 168"/>
                <a:gd name="T15" fmla="*/ 49 h 151"/>
                <a:gd name="T16" fmla="*/ 148 w 168"/>
                <a:gd name="T17" fmla="*/ 28 h 151"/>
                <a:gd name="T18" fmla="*/ 168 w 168"/>
                <a:gd name="T19" fmla="*/ 7 h 151"/>
                <a:gd name="T20" fmla="*/ 158 w 168"/>
                <a:gd name="T21" fmla="*/ 0 h 151"/>
                <a:gd name="T22" fmla="*/ 138 w 168"/>
                <a:gd name="T23" fmla="*/ 21 h 151"/>
                <a:gd name="T24" fmla="*/ 118 w 168"/>
                <a:gd name="T25" fmla="*/ 43 h 151"/>
                <a:gd name="T26" fmla="*/ 100 w 168"/>
                <a:gd name="T27" fmla="*/ 61 h 151"/>
                <a:gd name="T28" fmla="*/ 83 w 168"/>
                <a:gd name="T29" fmla="*/ 79 h 151"/>
                <a:gd name="T30" fmla="*/ 64 w 168"/>
                <a:gd name="T31" fmla="*/ 96 h 151"/>
                <a:gd name="T32" fmla="*/ 45 w 168"/>
                <a:gd name="T33" fmla="*/ 111 h 151"/>
                <a:gd name="T34" fmla="*/ 24 w 168"/>
                <a:gd name="T35" fmla="*/ 126 h 151"/>
                <a:gd name="T36" fmla="*/ 0 w 168"/>
                <a:gd name="T37" fmla="*/ 142 h 151"/>
                <a:gd name="T38" fmla="*/ 0 w 168"/>
                <a:gd name="T39" fmla="*/ 142 h 151"/>
                <a:gd name="T40" fmla="*/ 8 w 168"/>
                <a:gd name="T4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151">
                  <a:moveTo>
                    <a:pt x="8" y="151"/>
                  </a:moveTo>
                  <a:lnTo>
                    <a:pt x="8" y="151"/>
                  </a:lnTo>
                  <a:lnTo>
                    <a:pt x="32" y="135"/>
                  </a:lnTo>
                  <a:lnTo>
                    <a:pt x="53" y="120"/>
                  </a:lnTo>
                  <a:lnTo>
                    <a:pt x="72" y="102"/>
                  </a:lnTo>
                  <a:lnTo>
                    <a:pt x="93" y="86"/>
                  </a:lnTo>
                  <a:lnTo>
                    <a:pt x="110" y="67"/>
                  </a:lnTo>
                  <a:lnTo>
                    <a:pt x="129" y="49"/>
                  </a:lnTo>
                  <a:lnTo>
                    <a:pt x="148" y="28"/>
                  </a:lnTo>
                  <a:lnTo>
                    <a:pt x="168" y="7"/>
                  </a:lnTo>
                  <a:lnTo>
                    <a:pt x="158" y="0"/>
                  </a:lnTo>
                  <a:lnTo>
                    <a:pt x="138" y="21"/>
                  </a:lnTo>
                  <a:lnTo>
                    <a:pt x="118" y="43"/>
                  </a:lnTo>
                  <a:lnTo>
                    <a:pt x="100" y="61"/>
                  </a:lnTo>
                  <a:lnTo>
                    <a:pt x="83" y="79"/>
                  </a:lnTo>
                  <a:lnTo>
                    <a:pt x="64" y="96"/>
                  </a:lnTo>
                  <a:lnTo>
                    <a:pt x="45" y="111"/>
                  </a:lnTo>
                  <a:lnTo>
                    <a:pt x="24" y="126"/>
                  </a:lnTo>
                  <a:lnTo>
                    <a:pt x="0" y="142"/>
                  </a:lnTo>
                  <a:lnTo>
                    <a:pt x="0" y="142"/>
                  </a:lnTo>
                  <a:lnTo>
                    <a:pt x="8"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26" name="Freeform 210"/>
            <p:cNvSpPr>
              <a:spLocks/>
            </p:cNvSpPr>
            <p:nvPr/>
          </p:nvSpPr>
          <p:spPr bwMode="auto">
            <a:xfrm>
              <a:off x="4871" y="1799"/>
              <a:ext cx="59" cy="53"/>
            </a:xfrm>
            <a:custGeom>
              <a:avLst/>
              <a:gdLst>
                <a:gd name="T0" fmla="*/ 7 w 177"/>
                <a:gd name="T1" fmla="*/ 0 h 106"/>
                <a:gd name="T2" fmla="*/ 2 w 177"/>
                <a:gd name="T3" fmla="*/ 8 h 106"/>
                <a:gd name="T4" fmla="*/ 17 w 177"/>
                <a:gd name="T5" fmla="*/ 29 h 106"/>
                <a:gd name="T6" fmla="*/ 34 w 177"/>
                <a:gd name="T7" fmla="*/ 51 h 106"/>
                <a:gd name="T8" fmla="*/ 56 w 177"/>
                <a:gd name="T9" fmla="*/ 71 h 106"/>
                <a:gd name="T10" fmla="*/ 80 w 177"/>
                <a:gd name="T11" fmla="*/ 87 h 106"/>
                <a:gd name="T12" fmla="*/ 105 w 177"/>
                <a:gd name="T13" fmla="*/ 99 h 106"/>
                <a:gd name="T14" fmla="*/ 131 w 177"/>
                <a:gd name="T15" fmla="*/ 106 h 106"/>
                <a:gd name="T16" fmla="*/ 155 w 177"/>
                <a:gd name="T17" fmla="*/ 106 h 106"/>
                <a:gd name="T18" fmla="*/ 177 w 177"/>
                <a:gd name="T19" fmla="*/ 98 h 106"/>
                <a:gd name="T20" fmla="*/ 169 w 177"/>
                <a:gd name="T21" fmla="*/ 89 h 106"/>
                <a:gd name="T22" fmla="*/ 152 w 177"/>
                <a:gd name="T23" fmla="*/ 95 h 106"/>
                <a:gd name="T24" fmla="*/ 131 w 177"/>
                <a:gd name="T25" fmla="*/ 95 h 106"/>
                <a:gd name="T26" fmla="*/ 110 w 177"/>
                <a:gd name="T27" fmla="*/ 88 h 106"/>
                <a:gd name="T28" fmla="*/ 88 w 177"/>
                <a:gd name="T29" fmla="*/ 78 h 106"/>
                <a:gd name="T30" fmla="*/ 64 w 177"/>
                <a:gd name="T31" fmla="*/ 62 h 106"/>
                <a:gd name="T32" fmla="*/ 44 w 177"/>
                <a:gd name="T33" fmla="*/ 44 h 106"/>
                <a:gd name="T34" fmla="*/ 27 w 177"/>
                <a:gd name="T35" fmla="*/ 25 h 106"/>
                <a:gd name="T36" fmla="*/ 15 w 177"/>
                <a:gd name="T37" fmla="*/ 3 h 106"/>
                <a:gd name="T38" fmla="*/ 10 w 177"/>
                <a:gd name="T39" fmla="*/ 11 h 106"/>
                <a:gd name="T40" fmla="*/ 7 w 177"/>
                <a:gd name="T41" fmla="*/ 0 h 106"/>
                <a:gd name="T42" fmla="*/ 0 w 177"/>
                <a:gd name="T43" fmla="*/ 2 h 106"/>
                <a:gd name="T44" fmla="*/ 2 w 177"/>
                <a:gd name="T45" fmla="*/ 8 h 106"/>
                <a:gd name="T46" fmla="*/ 7 w 177"/>
                <a:gd name="T4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106">
                  <a:moveTo>
                    <a:pt x="7" y="0"/>
                  </a:moveTo>
                  <a:lnTo>
                    <a:pt x="2" y="8"/>
                  </a:lnTo>
                  <a:lnTo>
                    <a:pt x="17" y="29"/>
                  </a:lnTo>
                  <a:lnTo>
                    <a:pt x="34" y="51"/>
                  </a:lnTo>
                  <a:lnTo>
                    <a:pt x="56" y="71"/>
                  </a:lnTo>
                  <a:lnTo>
                    <a:pt x="80" y="87"/>
                  </a:lnTo>
                  <a:lnTo>
                    <a:pt x="105" y="99"/>
                  </a:lnTo>
                  <a:lnTo>
                    <a:pt x="131" y="106"/>
                  </a:lnTo>
                  <a:lnTo>
                    <a:pt x="155" y="106"/>
                  </a:lnTo>
                  <a:lnTo>
                    <a:pt x="177" y="98"/>
                  </a:lnTo>
                  <a:lnTo>
                    <a:pt x="169" y="89"/>
                  </a:lnTo>
                  <a:lnTo>
                    <a:pt x="152" y="95"/>
                  </a:lnTo>
                  <a:lnTo>
                    <a:pt x="131" y="95"/>
                  </a:lnTo>
                  <a:lnTo>
                    <a:pt x="110" y="88"/>
                  </a:lnTo>
                  <a:lnTo>
                    <a:pt x="88" y="78"/>
                  </a:lnTo>
                  <a:lnTo>
                    <a:pt x="64" y="62"/>
                  </a:lnTo>
                  <a:lnTo>
                    <a:pt x="44" y="44"/>
                  </a:lnTo>
                  <a:lnTo>
                    <a:pt x="27" y="25"/>
                  </a:lnTo>
                  <a:lnTo>
                    <a:pt x="15" y="3"/>
                  </a:lnTo>
                  <a:lnTo>
                    <a:pt x="10" y="11"/>
                  </a:lnTo>
                  <a:lnTo>
                    <a:pt x="7" y="0"/>
                  </a:lnTo>
                  <a:lnTo>
                    <a:pt x="0" y="2"/>
                  </a:lnTo>
                  <a:lnTo>
                    <a:pt x="2" y="8"/>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27" name="Freeform 211"/>
            <p:cNvSpPr>
              <a:spLocks/>
            </p:cNvSpPr>
            <p:nvPr/>
          </p:nvSpPr>
          <p:spPr bwMode="auto">
            <a:xfrm>
              <a:off x="4873" y="1792"/>
              <a:ext cx="20" cy="13"/>
            </a:xfrm>
            <a:custGeom>
              <a:avLst/>
              <a:gdLst>
                <a:gd name="T0" fmla="*/ 60 w 60"/>
                <a:gd name="T1" fmla="*/ 1 h 26"/>
                <a:gd name="T2" fmla="*/ 60 w 60"/>
                <a:gd name="T3" fmla="*/ 1 h 26"/>
                <a:gd name="T4" fmla="*/ 52 w 60"/>
                <a:gd name="T5" fmla="*/ 0 h 26"/>
                <a:gd name="T6" fmla="*/ 44 w 60"/>
                <a:gd name="T7" fmla="*/ 0 h 26"/>
                <a:gd name="T8" fmla="*/ 37 w 60"/>
                <a:gd name="T9" fmla="*/ 2 h 26"/>
                <a:gd name="T10" fmla="*/ 29 w 60"/>
                <a:gd name="T11" fmla="*/ 5 h 26"/>
                <a:gd name="T12" fmla="*/ 23 w 60"/>
                <a:gd name="T13" fmla="*/ 7 h 26"/>
                <a:gd name="T14" fmla="*/ 14 w 60"/>
                <a:gd name="T15" fmla="*/ 9 h 26"/>
                <a:gd name="T16" fmla="*/ 6 w 60"/>
                <a:gd name="T17" fmla="*/ 13 h 26"/>
                <a:gd name="T18" fmla="*/ 0 w 60"/>
                <a:gd name="T19" fmla="*/ 15 h 26"/>
                <a:gd name="T20" fmla="*/ 3 w 60"/>
                <a:gd name="T21" fmla="*/ 26 h 26"/>
                <a:gd name="T22" fmla="*/ 11 w 60"/>
                <a:gd name="T23" fmla="*/ 24 h 26"/>
                <a:gd name="T24" fmla="*/ 19 w 60"/>
                <a:gd name="T25" fmla="*/ 20 h 26"/>
                <a:gd name="T26" fmla="*/ 25 w 60"/>
                <a:gd name="T27" fmla="*/ 18 h 26"/>
                <a:gd name="T28" fmla="*/ 32 w 60"/>
                <a:gd name="T29" fmla="*/ 16 h 26"/>
                <a:gd name="T30" fmla="*/ 40 w 60"/>
                <a:gd name="T31" fmla="*/ 14 h 26"/>
                <a:gd name="T32" fmla="*/ 46 w 60"/>
                <a:gd name="T33" fmla="*/ 11 h 26"/>
                <a:gd name="T34" fmla="*/ 52 w 60"/>
                <a:gd name="T35" fmla="*/ 11 h 26"/>
                <a:gd name="T36" fmla="*/ 57 w 60"/>
                <a:gd name="T37" fmla="*/ 13 h 26"/>
                <a:gd name="T38" fmla="*/ 57 w 60"/>
                <a:gd name="T39" fmla="*/ 13 h 26"/>
                <a:gd name="T40" fmla="*/ 60 w 60"/>
                <a:gd name="T41"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26">
                  <a:moveTo>
                    <a:pt x="60" y="1"/>
                  </a:moveTo>
                  <a:lnTo>
                    <a:pt x="60" y="1"/>
                  </a:lnTo>
                  <a:lnTo>
                    <a:pt x="52" y="0"/>
                  </a:lnTo>
                  <a:lnTo>
                    <a:pt x="44" y="0"/>
                  </a:lnTo>
                  <a:lnTo>
                    <a:pt x="37" y="2"/>
                  </a:lnTo>
                  <a:lnTo>
                    <a:pt x="29" y="5"/>
                  </a:lnTo>
                  <a:lnTo>
                    <a:pt x="23" y="7"/>
                  </a:lnTo>
                  <a:lnTo>
                    <a:pt x="14" y="9"/>
                  </a:lnTo>
                  <a:lnTo>
                    <a:pt x="6" y="13"/>
                  </a:lnTo>
                  <a:lnTo>
                    <a:pt x="0" y="15"/>
                  </a:lnTo>
                  <a:lnTo>
                    <a:pt x="3" y="26"/>
                  </a:lnTo>
                  <a:lnTo>
                    <a:pt x="11" y="24"/>
                  </a:lnTo>
                  <a:lnTo>
                    <a:pt x="19" y="20"/>
                  </a:lnTo>
                  <a:lnTo>
                    <a:pt x="25" y="18"/>
                  </a:lnTo>
                  <a:lnTo>
                    <a:pt x="32" y="16"/>
                  </a:lnTo>
                  <a:lnTo>
                    <a:pt x="40" y="14"/>
                  </a:lnTo>
                  <a:lnTo>
                    <a:pt x="46" y="11"/>
                  </a:lnTo>
                  <a:lnTo>
                    <a:pt x="52" y="11"/>
                  </a:lnTo>
                  <a:lnTo>
                    <a:pt x="57" y="13"/>
                  </a:lnTo>
                  <a:lnTo>
                    <a:pt x="57" y="13"/>
                  </a:lnTo>
                  <a:lnTo>
                    <a:pt x="6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28" name="Freeform 212"/>
            <p:cNvSpPr>
              <a:spLocks/>
            </p:cNvSpPr>
            <p:nvPr/>
          </p:nvSpPr>
          <p:spPr bwMode="auto">
            <a:xfrm>
              <a:off x="4847" y="1638"/>
              <a:ext cx="96" cy="95"/>
            </a:xfrm>
            <a:custGeom>
              <a:avLst/>
              <a:gdLst>
                <a:gd name="T0" fmla="*/ 287 w 287"/>
                <a:gd name="T1" fmla="*/ 43 h 191"/>
                <a:gd name="T2" fmla="*/ 268 w 287"/>
                <a:gd name="T3" fmla="*/ 27 h 191"/>
                <a:gd name="T4" fmla="*/ 249 w 287"/>
                <a:gd name="T5" fmla="*/ 16 h 191"/>
                <a:gd name="T6" fmla="*/ 231 w 287"/>
                <a:gd name="T7" fmla="*/ 7 h 191"/>
                <a:gd name="T8" fmla="*/ 214 w 287"/>
                <a:gd name="T9" fmla="*/ 3 h 191"/>
                <a:gd name="T10" fmla="*/ 197 w 287"/>
                <a:gd name="T11" fmla="*/ 0 h 191"/>
                <a:gd name="T12" fmla="*/ 180 w 287"/>
                <a:gd name="T13" fmla="*/ 3 h 191"/>
                <a:gd name="T14" fmla="*/ 160 w 287"/>
                <a:gd name="T15" fmla="*/ 7 h 191"/>
                <a:gd name="T16" fmla="*/ 140 w 287"/>
                <a:gd name="T17" fmla="*/ 16 h 191"/>
                <a:gd name="T18" fmla="*/ 127 w 287"/>
                <a:gd name="T19" fmla="*/ 22 h 191"/>
                <a:gd name="T20" fmla="*/ 113 w 287"/>
                <a:gd name="T21" fmla="*/ 26 h 191"/>
                <a:gd name="T22" fmla="*/ 99 w 287"/>
                <a:gd name="T23" fmla="*/ 30 h 191"/>
                <a:gd name="T24" fmla="*/ 85 w 287"/>
                <a:gd name="T25" fmla="*/ 34 h 191"/>
                <a:gd name="T26" fmla="*/ 72 w 287"/>
                <a:gd name="T27" fmla="*/ 39 h 191"/>
                <a:gd name="T28" fmla="*/ 60 w 287"/>
                <a:gd name="T29" fmla="*/ 44 h 191"/>
                <a:gd name="T30" fmla="*/ 51 w 287"/>
                <a:gd name="T31" fmla="*/ 52 h 191"/>
                <a:gd name="T32" fmla="*/ 44 w 287"/>
                <a:gd name="T33" fmla="*/ 62 h 191"/>
                <a:gd name="T34" fmla="*/ 38 w 287"/>
                <a:gd name="T35" fmla="*/ 75 h 191"/>
                <a:gd name="T36" fmla="*/ 30 w 287"/>
                <a:gd name="T37" fmla="*/ 86 h 191"/>
                <a:gd name="T38" fmla="*/ 21 w 287"/>
                <a:gd name="T39" fmla="*/ 97 h 191"/>
                <a:gd name="T40" fmla="*/ 13 w 287"/>
                <a:gd name="T41" fmla="*/ 109 h 191"/>
                <a:gd name="T42" fmla="*/ 5 w 287"/>
                <a:gd name="T43" fmla="*/ 121 h 191"/>
                <a:gd name="T44" fmla="*/ 1 w 287"/>
                <a:gd name="T45" fmla="*/ 133 h 191"/>
                <a:gd name="T46" fmla="*/ 0 w 287"/>
                <a:gd name="T47" fmla="*/ 146 h 191"/>
                <a:gd name="T48" fmla="*/ 4 w 287"/>
                <a:gd name="T49" fmla="*/ 160 h 191"/>
                <a:gd name="T50" fmla="*/ 9 w 287"/>
                <a:gd name="T51" fmla="*/ 172 h 191"/>
                <a:gd name="T52" fmla="*/ 15 w 287"/>
                <a:gd name="T53" fmla="*/ 182 h 191"/>
                <a:gd name="T54" fmla="*/ 26 w 287"/>
                <a:gd name="T55" fmla="*/ 190 h 191"/>
                <a:gd name="T56" fmla="*/ 38 w 287"/>
                <a:gd name="T57" fmla="*/ 191 h 191"/>
                <a:gd name="T58" fmla="*/ 40 w 287"/>
                <a:gd name="T59" fmla="*/ 190 h 191"/>
                <a:gd name="T60" fmla="*/ 48 w 287"/>
                <a:gd name="T61" fmla="*/ 185 h 191"/>
                <a:gd name="T62" fmla="*/ 61 w 287"/>
                <a:gd name="T63" fmla="*/ 177 h 191"/>
                <a:gd name="T64" fmla="*/ 78 w 287"/>
                <a:gd name="T65" fmla="*/ 168 h 191"/>
                <a:gd name="T66" fmla="*/ 97 w 287"/>
                <a:gd name="T67" fmla="*/ 158 h 191"/>
                <a:gd name="T68" fmla="*/ 119 w 287"/>
                <a:gd name="T69" fmla="*/ 146 h 191"/>
                <a:gd name="T70" fmla="*/ 142 w 287"/>
                <a:gd name="T71" fmla="*/ 132 h 191"/>
                <a:gd name="T72" fmla="*/ 165 w 287"/>
                <a:gd name="T73" fmla="*/ 119 h 191"/>
                <a:gd name="T74" fmla="*/ 189 w 287"/>
                <a:gd name="T75" fmla="*/ 105 h 191"/>
                <a:gd name="T76" fmla="*/ 212 w 287"/>
                <a:gd name="T77" fmla="*/ 93 h 191"/>
                <a:gd name="T78" fmla="*/ 233 w 287"/>
                <a:gd name="T79" fmla="*/ 80 h 191"/>
                <a:gd name="T80" fmla="*/ 252 w 287"/>
                <a:gd name="T81" fmla="*/ 69 h 191"/>
                <a:gd name="T82" fmla="*/ 268 w 287"/>
                <a:gd name="T83" fmla="*/ 59 h 191"/>
                <a:gd name="T84" fmla="*/ 279 w 287"/>
                <a:gd name="T85" fmla="*/ 51 h 191"/>
                <a:gd name="T86" fmla="*/ 286 w 287"/>
                <a:gd name="T87" fmla="*/ 45 h 191"/>
                <a:gd name="T88" fmla="*/ 287 w 287"/>
                <a:gd name="T89" fmla="*/ 4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 h="191">
                  <a:moveTo>
                    <a:pt x="287" y="43"/>
                  </a:moveTo>
                  <a:lnTo>
                    <a:pt x="268" y="27"/>
                  </a:lnTo>
                  <a:lnTo>
                    <a:pt x="249" y="16"/>
                  </a:lnTo>
                  <a:lnTo>
                    <a:pt x="231" y="7"/>
                  </a:lnTo>
                  <a:lnTo>
                    <a:pt x="214" y="3"/>
                  </a:lnTo>
                  <a:lnTo>
                    <a:pt x="197" y="0"/>
                  </a:lnTo>
                  <a:lnTo>
                    <a:pt x="180" y="3"/>
                  </a:lnTo>
                  <a:lnTo>
                    <a:pt x="160" y="7"/>
                  </a:lnTo>
                  <a:lnTo>
                    <a:pt x="140" y="16"/>
                  </a:lnTo>
                  <a:lnTo>
                    <a:pt x="127" y="22"/>
                  </a:lnTo>
                  <a:lnTo>
                    <a:pt x="113" y="26"/>
                  </a:lnTo>
                  <a:lnTo>
                    <a:pt x="99" y="30"/>
                  </a:lnTo>
                  <a:lnTo>
                    <a:pt x="85" y="34"/>
                  </a:lnTo>
                  <a:lnTo>
                    <a:pt x="72" y="39"/>
                  </a:lnTo>
                  <a:lnTo>
                    <a:pt x="60" y="44"/>
                  </a:lnTo>
                  <a:lnTo>
                    <a:pt x="51" y="52"/>
                  </a:lnTo>
                  <a:lnTo>
                    <a:pt x="44" y="62"/>
                  </a:lnTo>
                  <a:lnTo>
                    <a:pt x="38" y="75"/>
                  </a:lnTo>
                  <a:lnTo>
                    <a:pt x="30" y="86"/>
                  </a:lnTo>
                  <a:lnTo>
                    <a:pt x="21" y="97"/>
                  </a:lnTo>
                  <a:lnTo>
                    <a:pt x="13" y="109"/>
                  </a:lnTo>
                  <a:lnTo>
                    <a:pt x="5" y="121"/>
                  </a:lnTo>
                  <a:lnTo>
                    <a:pt x="1" y="133"/>
                  </a:lnTo>
                  <a:lnTo>
                    <a:pt x="0" y="146"/>
                  </a:lnTo>
                  <a:lnTo>
                    <a:pt x="4" y="160"/>
                  </a:lnTo>
                  <a:lnTo>
                    <a:pt x="9" y="172"/>
                  </a:lnTo>
                  <a:lnTo>
                    <a:pt x="15" y="182"/>
                  </a:lnTo>
                  <a:lnTo>
                    <a:pt x="26" y="190"/>
                  </a:lnTo>
                  <a:lnTo>
                    <a:pt x="38" y="191"/>
                  </a:lnTo>
                  <a:lnTo>
                    <a:pt x="40" y="190"/>
                  </a:lnTo>
                  <a:lnTo>
                    <a:pt x="48" y="185"/>
                  </a:lnTo>
                  <a:lnTo>
                    <a:pt x="61" y="177"/>
                  </a:lnTo>
                  <a:lnTo>
                    <a:pt x="78" y="168"/>
                  </a:lnTo>
                  <a:lnTo>
                    <a:pt x="97" y="158"/>
                  </a:lnTo>
                  <a:lnTo>
                    <a:pt x="119" y="146"/>
                  </a:lnTo>
                  <a:lnTo>
                    <a:pt x="142" y="132"/>
                  </a:lnTo>
                  <a:lnTo>
                    <a:pt x="165" y="119"/>
                  </a:lnTo>
                  <a:lnTo>
                    <a:pt x="189" y="105"/>
                  </a:lnTo>
                  <a:lnTo>
                    <a:pt x="212" y="93"/>
                  </a:lnTo>
                  <a:lnTo>
                    <a:pt x="233" y="80"/>
                  </a:lnTo>
                  <a:lnTo>
                    <a:pt x="252" y="69"/>
                  </a:lnTo>
                  <a:lnTo>
                    <a:pt x="268" y="59"/>
                  </a:lnTo>
                  <a:lnTo>
                    <a:pt x="279" y="51"/>
                  </a:lnTo>
                  <a:lnTo>
                    <a:pt x="286" y="45"/>
                  </a:lnTo>
                  <a:lnTo>
                    <a:pt x="287" y="4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29" name="Freeform 213"/>
            <p:cNvSpPr>
              <a:spLocks/>
            </p:cNvSpPr>
            <p:nvPr/>
          </p:nvSpPr>
          <p:spPr bwMode="auto">
            <a:xfrm>
              <a:off x="4893" y="1635"/>
              <a:ext cx="51" cy="26"/>
            </a:xfrm>
            <a:custGeom>
              <a:avLst/>
              <a:gdLst>
                <a:gd name="T0" fmla="*/ 5 w 153"/>
                <a:gd name="T1" fmla="*/ 26 h 52"/>
                <a:gd name="T2" fmla="*/ 5 w 153"/>
                <a:gd name="T3" fmla="*/ 26 h 52"/>
                <a:gd name="T4" fmla="*/ 25 w 153"/>
                <a:gd name="T5" fmla="*/ 18 h 52"/>
                <a:gd name="T6" fmla="*/ 43 w 153"/>
                <a:gd name="T7" fmla="*/ 13 h 52"/>
                <a:gd name="T8" fmla="*/ 59 w 153"/>
                <a:gd name="T9" fmla="*/ 11 h 52"/>
                <a:gd name="T10" fmla="*/ 74 w 153"/>
                <a:gd name="T11" fmla="*/ 13 h 52"/>
                <a:gd name="T12" fmla="*/ 90 w 153"/>
                <a:gd name="T13" fmla="*/ 18 h 52"/>
                <a:gd name="T14" fmla="*/ 109 w 153"/>
                <a:gd name="T15" fmla="*/ 26 h 52"/>
                <a:gd name="T16" fmla="*/ 126 w 153"/>
                <a:gd name="T17" fmla="*/ 37 h 52"/>
                <a:gd name="T18" fmla="*/ 145 w 153"/>
                <a:gd name="T19" fmla="*/ 52 h 52"/>
                <a:gd name="T20" fmla="*/ 153 w 153"/>
                <a:gd name="T21" fmla="*/ 45 h 52"/>
                <a:gd name="T22" fmla="*/ 134 w 153"/>
                <a:gd name="T23" fmla="*/ 28 h 52"/>
                <a:gd name="T24" fmla="*/ 114 w 153"/>
                <a:gd name="T25" fmla="*/ 17 h 52"/>
                <a:gd name="T26" fmla="*/ 95 w 153"/>
                <a:gd name="T27" fmla="*/ 6 h 52"/>
                <a:gd name="T28" fmla="*/ 77 w 153"/>
                <a:gd name="T29" fmla="*/ 2 h 52"/>
                <a:gd name="T30" fmla="*/ 59 w 153"/>
                <a:gd name="T31" fmla="*/ 0 h 52"/>
                <a:gd name="T32" fmla="*/ 40 w 153"/>
                <a:gd name="T33" fmla="*/ 2 h 52"/>
                <a:gd name="T34" fmla="*/ 19 w 153"/>
                <a:gd name="T35" fmla="*/ 6 h 52"/>
                <a:gd name="T36" fmla="*/ 0 w 153"/>
                <a:gd name="T37" fmla="*/ 17 h 52"/>
                <a:gd name="T38" fmla="*/ 0 w 153"/>
                <a:gd name="T39" fmla="*/ 17 h 52"/>
                <a:gd name="T40" fmla="*/ 5 w 153"/>
                <a:gd name="T4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52">
                  <a:moveTo>
                    <a:pt x="5" y="26"/>
                  </a:moveTo>
                  <a:lnTo>
                    <a:pt x="5" y="26"/>
                  </a:lnTo>
                  <a:lnTo>
                    <a:pt x="25" y="18"/>
                  </a:lnTo>
                  <a:lnTo>
                    <a:pt x="43" y="13"/>
                  </a:lnTo>
                  <a:lnTo>
                    <a:pt x="59" y="11"/>
                  </a:lnTo>
                  <a:lnTo>
                    <a:pt x="74" y="13"/>
                  </a:lnTo>
                  <a:lnTo>
                    <a:pt x="90" y="18"/>
                  </a:lnTo>
                  <a:lnTo>
                    <a:pt x="109" y="26"/>
                  </a:lnTo>
                  <a:lnTo>
                    <a:pt x="126" y="37"/>
                  </a:lnTo>
                  <a:lnTo>
                    <a:pt x="145" y="52"/>
                  </a:lnTo>
                  <a:lnTo>
                    <a:pt x="153" y="45"/>
                  </a:lnTo>
                  <a:lnTo>
                    <a:pt x="134" y="28"/>
                  </a:lnTo>
                  <a:lnTo>
                    <a:pt x="114" y="17"/>
                  </a:lnTo>
                  <a:lnTo>
                    <a:pt x="95" y="6"/>
                  </a:lnTo>
                  <a:lnTo>
                    <a:pt x="77" y="2"/>
                  </a:lnTo>
                  <a:lnTo>
                    <a:pt x="59" y="0"/>
                  </a:lnTo>
                  <a:lnTo>
                    <a:pt x="40" y="2"/>
                  </a:lnTo>
                  <a:lnTo>
                    <a:pt x="19" y="6"/>
                  </a:lnTo>
                  <a:lnTo>
                    <a:pt x="0" y="17"/>
                  </a:lnTo>
                  <a:lnTo>
                    <a:pt x="0" y="17"/>
                  </a:lnTo>
                  <a:lnTo>
                    <a:pt x="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30" name="Freeform 214"/>
            <p:cNvSpPr>
              <a:spLocks/>
            </p:cNvSpPr>
            <p:nvPr/>
          </p:nvSpPr>
          <p:spPr bwMode="auto">
            <a:xfrm>
              <a:off x="4860" y="1644"/>
              <a:ext cx="35" cy="26"/>
            </a:xfrm>
            <a:custGeom>
              <a:avLst/>
              <a:gdLst>
                <a:gd name="T0" fmla="*/ 13 w 105"/>
                <a:gd name="T1" fmla="*/ 51 h 51"/>
                <a:gd name="T2" fmla="*/ 13 w 105"/>
                <a:gd name="T3" fmla="*/ 51 h 51"/>
                <a:gd name="T4" fmla="*/ 18 w 105"/>
                <a:gd name="T5" fmla="*/ 44 h 51"/>
                <a:gd name="T6" fmla="*/ 26 w 105"/>
                <a:gd name="T7" fmla="*/ 37 h 51"/>
                <a:gd name="T8" fmla="*/ 36 w 105"/>
                <a:gd name="T9" fmla="*/ 31 h 51"/>
                <a:gd name="T10" fmla="*/ 48 w 105"/>
                <a:gd name="T11" fmla="*/ 28 h 51"/>
                <a:gd name="T12" fmla="*/ 63 w 105"/>
                <a:gd name="T13" fmla="*/ 23 h 51"/>
                <a:gd name="T14" fmla="*/ 76 w 105"/>
                <a:gd name="T15" fmla="*/ 20 h 51"/>
                <a:gd name="T16" fmla="*/ 92 w 105"/>
                <a:gd name="T17" fmla="*/ 15 h 51"/>
                <a:gd name="T18" fmla="*/ 105 w 105"/>
                <a:gd name="T19" fmla="*/ 9 h 51"/>
                <a:gd name="T20" fmla="*/ 100 w 105"/>
                <a:gd name="T21" fmla="*/ 0 h 51"/>
                <a:gd name="T22" fmla="*/ 86 w 105"/>
                <a:gd name="T23" fmla="*/ 4 h 51"/>
                <a:gd name="T24" fmla="*/ 73 w 105"/>
                <a:gd name="T25" fmla="*/ 9 h 51"/>
                <a:gd name="T26" fmla="*/ 60 w 105"/>
                <a:gd name="T27" fmla="*/ 12 h 51"/>
                <a:gd name="T28" fmla="*/ 46 w 105"/>
                <a:gd name="T29" fmla="*/ 17 h 51"/>
                <a:gd name="T30" fmla="*/ 31 w 105"/>
                <a:gd name="T31" fmla="*/ 22 h 51"/>
                <a:gd name="T32" fmla="*/ 18 w 105"/>
                <a:gd name="T33" fmla="*/ 28 h 51"/>
                <a:gd name="T34" fmla="*/ 8 w 105"/>
                <a:gd name="T35" fmla="*/ 37 h 51"/>
                <a:gd name="T36" fmla="*/ 0 w 105"/>
                <a:gd name="T37" fmla="*/ 49 h 51"/>
                <a:gd name="T38" fmla="*/ 0 w 105"/>
                <a:gd name="T39" fmla="*/ 49 h 51"/>
                <a:gd name="T40" fmla="*/ 13 w 105"/>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51">
                  <a:moveTo>
                    <a:pt x="13" y="51"/>
                  </a:moveTo>
                  <a:lnTo>
                    <a:pt x="13" y="51"/>
                  </a:lnTo>
                  <a:lnTo>
                    <a:pt x="18" y="44"/>
                  </a:lnTo>
                  <a:lnTo>
                    <a:pt x="26" y="37"/>
                  </a:lnTo>
                  <a:lnTo>
                    <a:pt x="36" y="31"/>
                  </a:lnTo>
                  <a:lnTo>
                    <a:pt x="48" y="28"/>
                  </a:lnTo>
                  <a:lnTo>
                    <a:pt x="63" y="23"/>
                  </a:lnTo>
                  <a:lnTo>
                    <a:pt x="76" y="20"/>
                  </a:lnTo>
                  <a:lnTo>
                    <a:pt x="92" y="15"/>
                  </a:lnTo>
                  <a:lnTo>
                    <a:pt x="105" y="9"/>
                  </a:lnTo>
                  <a:lnTo>
                    <a:pt x="100" y="0"/>
                  </a:lnTo>
                  <a:lnTo>
                    <a:pt x="86" y="4"/>
                  </a:lnTo>
                  <a:lnTo>
                    <a:pt x="73" y="9"/>
                  </a:lnTo>
                  <a:lnTo>
                    <a:pt x="60" y="12"/>
                  </a:lnTo>
                  <a:lnTo>
                    <a:pt x="46" y="17"/>
                  </a:lnTo>
                  <a:lnTo>
                    <a:pt x="31" y="22"/>
                  </a:lnTo>
                  <a:lnTo>
                    <a:pt x="18" y="28"/>
                  </a:lnTo>
                  <a:lnTo>
                    <a:pt x="8" y="37"/>
                  </a:lnTo>
                  <a:lnTo>
                    <a:pt x="0" y="49"/>
                  </a:lnTo>
                  <a:lnTo>
                    <a:pt x="0" y="49"/>
                  </a:lnTo>
                  <a:lnTo>
                    <a:pt x="1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31" name="Freeform 215"/>
            <p:cNvSpPr>
              <a:spLocks/>
            </p:cNvSpPr>
            <p:nvPr/>
          </p:nvSpPr>
          <p:spPr bwMode="auto">
            <a:xfrm>
              <a:off x="4845" y="1669"/>
              <a:ext cx="19" cy="50"/>
            </a:xfrm>
            <a:custGeom>
              <a:avLst/>
              <a:gdLst>
                <a:gd name="T0" fmla="*/ 17 w 58"/>
                <a:gd name="T1" fmla="*/ 98 h 101"/>
                <a:gd name="T2" fmla="*/ 17 w 58"/>
                <a:gd name="T3" fmla="*/ 98 h 101"/>
                <a:gd name="T4" fmla="*/ 13 w 58"/>
                <a:gd name="T5" fmla="*/ 85 h 101"/>
                <a:gd name="T6" fmla="*/ 14 w 58"/>
                <a:gd name="T7" fmla="*/ 72 h 101"/>
                <a:gd name="T8" fmla="*/ 18 w 58"/>
                <a:gd name="T9" fmla="*/ 62 h 101"/>
                <a:gd name="T10" fmla="*/ 25 w 58"/>
                <a:gd name="T11" fmla="*/ 50 h 101"/>
                <a:gd name="T12" fmla="*/ 33 w 58"/>
                <a:gd name="T13" fmla="*/ 39 h 101"/>
                <a:gd name="T14" fmla="*/ 42 w 58"/>
                <a:gd name="T15" fmla="*/ 27 h 101"/>
                <a:gd name="T16" fmla="*/ 50 w 58"/>
                <a:gd name="T17" fmla="*/ 16 h 101"/>
                <a:gd name="T18" fmla="*/ 58 w 58"/>
                <a:gd name="T19" fmla="*/ 2 h 101"/>
                <a:gd name="T20" fmla="*/ 45 w 58"/>
                <a:gd name="T21" fmla="*/ 0 h 101"/>
                <a:gd name="T22" fmla="*/ 39 w 58"/>
                <a:gd name="T23" fmla="*/ 11 h 101"/>
                <a:gd name="T24" fmla="*/ 32 w 58"/>
                <a:gd name="T25" fmla="*/ 23 h 101"/>
                <a:gd name="T26" fmla="*/ 22 w 58"/>
                <a:gd name="T27" fmla="*/ 34 h 101"/>
                <a:gd name="T28" fmla="*/ 14 w 58"/>
                <a:gd name="T29" fmla="*/ 45 h 101"/>
                <a:gd name="T30" fmla="*/ 5 w 58"/>
                <a:gd name="T31" fmla="*/ 58 h 101"/>
                <a:gd name="T32" fmla="*/ 1 w 58"/>
                <a:gd name="T33" fmla="*/ 72 h 101"/>
                <a:gd name="T34" fmla="*/ 0 w 58"/>
                <a:gd name="T35" fmla="*/ 85 h 101"/>
                <a:gd name="T36" fmla="*/ 4 w 58"/>
                <a:gd name="T37" fmla="*/ 101 h 101"/>
                <a:gd name="T38" fmla="*/ 4 w 58"/>
                <a:gd name="T39" fmla="*/ 101 h 101"/>
                <a:gd name="T40" fmla="*/ 17 w 58"/>
                <a:gd name="T41" fmla="*/ 9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101">
                  <a:moveTo>
                    <a:pt x="17" y="98"/>
                  </a:moveTo>
                  <a:lnTo>
                    <a:pt x="17" y="98"/>
                  </a:lnTo>
                  <a:lnTo>
                    <a:pt x="13" y="85"/>
                  </a:lnTo>
                  <a:lnTo>
                    <a:pt x="14" y="72"/>
                  </a:lnTo>
                  <a:lnTo>
                    <a:pt x="18" y="62"/>
                  </a:lnTo>
                  <a:lnTo>
                    <a:pt x="25" y="50"/>
                  </a:lnTo>
                  <a:lnTo>
                    <a:pt x="33" y="39"/>
                  </a:lnTo>
                  <a:lnTo>
                    <a:pt x="42" y="27"/>
                  </a:lnTo>
                  <a:lnTo>
                    <a:pt x="50" y="16"/>
                  </a:lnTo>
                  <a:lnTo>
                    <a:pt x="58" y="2"/>
                  </a:lnTo>
                  <a:lnTo>
                    <a:pt x="45" y="0"/>
                  </a:lnTo>
                  <a:lnTo>
                    <a:pt x="39" y="11"/>
                  </a:lnTo>
                  <a:lnTo>
                    <a:pt x="32" y="23"/>
                  </a:lnTo>
                  <a:lnTo>
                    <a:pt x="22" y="34"/>
                  </a:lnTo>
                  <a:lnTo>
                    <a:pt x="14" y="45"/>
                  </a:lnTo>
                  <a:lnTo>
                    <a:pt x="5" y="58"/>
                  </a:lnTo>
                  <a:lnTo>
                    <a:pt x="1" y="72"/>
                  </a:lnTo>
                  <a:lnTo>
                    <a:pt x="0" y="85"/>
                  </a:lnTo>
                  <a:lnTo>
                    <a:pt x="4" y="101"/>
                  </a:lnTo>
                  <a:lnTo>
                    <a:pt x="4" y="101"/>
                  </a:lnTo>
                  <a:lnTo>
                    <a:pt x="17"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32" name="Freeform 216"/>
            <p:cNvSpPr>
              <a:spLocks/>
            </p:cNvSpPr>
            <p:nvPr/>
          </p:nvSpPr>
          <p:spPr bwMode="auto">
            <a:xfrm>
              <a:off x="4846" y="1718"/>
              <a:ext cx="15" cy="18"/>
            </a:xfrm>
            <a:custGeom>
              <a:avLst/>
              <a:gdLst>
                <a:gd name="T0" fmla="*/ 38 w 43"/>
                <a:gd name="T1" fmla="*/ 27 h 38"/>
                <a:gd name="T2" fmla="*/ 39 w 43"/>
                <a:gd name="T3" fmla="*/ 26 h 38"/>
                <a:gd name="T4" fmla="*/ 32 w 43"/>
                <a:gd name="T5" fmla="*/ 26 h 38"/>
                <a:gd name="T6" fmla="*/ 24 w 43"/>
                <a:gd name="T7" fmla="*/ 19 h 38"/>
                <a:gd name="T8" fmla="*/ 17 w 43"/>
                <a:gd name="T9" fmla="*/ 10 h 38"/>
                <a:gd name="T10" fmla="*/ 13 w 43"/>
                <a:gd name="T11" fmla="*/ 0 h 38"/>
                <a:gd name="T12" fmla="*/ 0 w 43"/>
                <a:gd name="T13" fmla="*/ 3 h 38"/>
                <a:gd name="T14" fmla="*/ 7 w 43"/>
                <a:gd name="T15" fmla="*/ 15 h 38"/>
                <a:gd name="T16" fmla="*/ 13 w 43"/>
                <a:gd name="T17" fmla="*/ 26 h 38"/>
                <a:gd name="T18" fmla="*/ 26 w 43"/>
                <a:gd name="T19" fmla="*/ 35 h 38"/>
                <a:gd name="T20" fmla="*/ 42 w 43"/>
                <a:gd name="T21" fmla="*/ 38 h 38"/>
                <a:gd name="T22" fmla="*/ 43 w 43"/>
                <a:gd name="T23" fmla="*/ 36 h 38"/>
                <a:gd name="T24" fmla="*/ 38 w 43"/>
                <a:gd name="T25"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38">
                  <a:moveTo>
                    <a:pt x="38" y="27"/>
                  </a:moveTo>
                  <a:lnTo>
                    <a:pt x="39" y="26"/>
                  </a:lnTo>
                  <a:lnTo>
                    <a:pt x="32" y="26"/>
                  </a:lnTo>
                  <a:lnTo>
                    <a:pt x="24" y="19"/>
                  </a:lnTo>
                  <a:lnTo>
                    <a:pt x="17" y="10"/>
                  </a:lnTo>
                  <a:lnTo>
                    <a:pt x="13" y="0"/>
                  </a:lnTo>
                  <a:lnTo>
                    <a:pt x="0" y="3"/>
                  </a:lnTo>
                  <a:lnTo>
                    <a:pt x="7" y="15"/>
                  </a:lnTo>
                  <a:lnTo>
                    <a:pt x="13" y="26"/>
                  </a:lnTo>
                  <a:lnTo>
                    <a:pt x="26" y="35"/>
                  </a:lnTo>
                  <a:lnTo>
                    <a:pt x="42" y="38"/>
                  </a:lnTo>
                  <a:lnTo>
                    <a:pt x="43" y="36"/>
                  </a:lnTo>
                  <a:lnTo>
                    <a:pt x="3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33" name="Freeform 217"/>
            <p:cNvSpPr>
              <a:spLocks/>
            </p:cNvSpPr>
            <p:nvPr/>
          </p:nvSpPr>
          <p:spPr bwMode="auto">
            <a:xfrm>
              <a:off x="4859" y="1657"/>
              <a:ext cx="85" cy="79"/>
            </a:xfrm>
            <a:custGeom>
              <a:avLst/>
              <a:gdLst>
                <a:gd name="T0" fmla="*/ 248 w 256"/>
                <a:gd name="T1" fmla="*/ 8 h 156"/>
                <a:gd name="T2" fmla="*/ 248 w 256"/>
                <a:gd name="T3" fmla="*/ 9 h 156"/>
                <a:gd name="T4" fmla="*/ 246 w 256"/>
                <a:gd name="T5" fmla="*/ 3 h 156"/>
                <a:gd name="T6" fmla="*/ 241 w 256"/>
                <a:gd name="T7" fmla="*/ 8 h 156"/>
                <a:gd name="T8" fmla="*/ 229 w 256"/>
                <a:gd name="T9" fmla="*/ 15 h 156"/>
                <a:gd name="T10" fmla="*/ 213 w 256"/>
                <a:gd name="T11" fmla="*/ 26 h 156"/>
                <a:gd name="T12" fmla="*/ 195 w 256"/>
                <a:gd name="T13" fmla="*/ 37 h 156"/>
                <a:gd name="T14" fmla="*/ 175 w 256"/>
                <a:gd name="T15" fmla="*/ 49 h 156"/>
                <a:gd name="T16" fmla="*/ 151 w 256"/>
                <a:gd name="T17" fmla="*/ 62 h 156"/>
                <a:gd name="T18" fmla="*/ 126 w 256"/>
                <a:gd name="T19" fmla="*/ 75 h 156"/>
                <a:gd name="T20" fmla="*/ 103 w 256"/>
                <a:gd name="T21" fmla="*/ 89 h 156"/>
                <a:gd name="T22" fmla="*/ 80 w 256"/>
                <a:gd name="T23" fmla="*/ 102 h 156"/>
                <a:gd name="T24" fmla="*/ 59 w 256"/>
                <a:gd name="T25" fmla="*/ 115 h 156"/>
                <a:gd name="T26" fmla="*/ 41 w 256"/>
                <a:gd name="T27" fmla="*/ 125 h 156"/>
                <a:gd name="T28" fmla="*/ 24 w 256"/>
                <a:gd name="T29" fmla="*/ 134 h 156"/>
                <a:gd name="T30" fmla="*/ 9 w 256"/>
                <a:gd name="T31" fmla="*/ 142 h 156"/>
                <a:gd name="T32" fmla="*/ 3 w 256"/>
                <a:gd name="T33" fmla="*/ 146 h 156"/>
                <a:gd name="T34" fmla="*/ 0 w 256"/>
                <a:gd name="T35" fmla="*/ 147 h 156"/>
                <a:gd name="T36" fmla="*/ 5 w 256"/>
                <a:gd name="T37" fmla="*/ 156 h 156"/>
                <a:gd name="T38" fmla="*/ 8 w 256"/>
                <a:gd name="T39" fmla="*/ 155 h 156"/>
                <a:gd name="T40" fmla="*/ 17 w 256"/>
                <a:gd name="T41" fmla="*/ 151 h 156"/>
                <a:gd name="T42" fmla="*/ 29 w 256"/>
                <a:gd name="T43" fmla="*/ 143 h 156"/>
                <a:gd name="T44" fmla="*/ 46 w 256"/>
                <a:gd name="T45" fmla="*/ 134 h 156"/>
                <a:gd name="T46" fmla="*/ 64 w 256"/>
                <a:gd name="T47" fmla="*/ 124 h 156"/>
                <a:gd name="T48" fmla="*/ 88 w 256"/>
                <a:gd name="T49" fmla="*/ 111 h 156"/>
                <a:gd name="T50" fmla="*/ 110 w 256"/>
                <a:gd name="T51" fmla="*/ 98 h 156"/>
                <a:gd name="T52" fmla="*/ 134 w 256"/>
                <a:gd name="T53" fmla="*/ 84 h 156"/>
                <a:gd name="T54" fmla="*/ 156 w 256"/>
                <a:gd name="T55" fmla="*/ 71 h 156"/>
                <a:gd name="T56" fmla="*/ 180 w 256"/>
                <a:gd name="T57" fmla="*/ 58 h 156"/>
                <a:gd name="T58" fmla="*/ 202 w 256"/>
                <a:gd name="T59" fmla="*/ 46 h 156"/>
                <a:gd name="T60" fmla="*/ 221 w 256"/>
                <a:gd name="T61" fmla="*/ 35 h 156"/>
                <a:gd name="T62" fmla="*/ 237 w 256"/>
                <a:gd name="T63" fmla="*/ 24 h 156"/>
                <a:gd name="T64" fmla="*/ 248 w 256"/>
                <a:gd name="T65" fmla="*/ 17 h 156"/>
                <a:gd name="T66" fmla="*/ 256 w 256"/>
                <a:gd name="T67" fmla="*/ 10 h 156"/>
                <a:gd name="T68" fmla="*/ 256 w 256"/>
                <a:gd name="T69" fmla="*/ 0 h 156"/>
                <a:gd name="T70" fmla="*/ 256 w 256"/>
                <a:gd name="T71" fmla="*/ 1 h 156"/>
                <a:gd name="T72" fmla="*/ 248 w 256"/>
                <a:gd name="T73" fmla="*/ 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156">
                  <a:moveTo>
                    <a:pt x="248" y="8"/>
                  </a:moveTo>
                  <a:lnTo>
                    <a:pt x="248" y="9"/>
                  </a:lnTo>
                  <a:lnTo>
                    <a:pt x="246" y="3"/>
                  </a:lnTo>
                  <a:lnTo>
                    <a:pt x="241" y="8"/>
                  </a:lnTo>
                  <a:lnTo>
                    <a:pt x="229" y="15"/>
                  </a:lnTo>
                  <a:lnTo>
                    <a:pt x="213" y="26"/>
                  </a:lnTo>
                  <a:lnTo>
                    <a:pt x="195" y="37"/>
                  </a:lnTo>
                  <a:lnTo>
                    <a:pt x="175" y="49"/>
                  </a:lnTo>
                  <a:lnTo>
                    <a:pt x="151" y="62"/>
                  </a:lnTo>
                  <a:lnTo>
                    <a:pt x="126" y="75"/>
                  </a:lnTo>
                  <a:lnTo>
                    <a:pt x="103" y="89"/>
                  </a:lnTo>
                  <a:lnTo>
                    <a:pt x="80" y="102"/>
                  </a:lnTo>
                  <a:lnTo>
                    <a:pt x="59" y="115"/>
                  </a:lnTo>
                  <a:lnTo>
                    <a:pt x="41" y="125"/>
                  </a:lnTo>
                  <a:lnTo>
                    <a:pt x="24" y="134"/>
                  </a:lnTo>
                  <a:lnTo>
                    <a:pt x="9" y="142"/>
                  </a:lnTo>
                  <a:lnTo>
                    <a:pt x="3" y="146"/>
                  </a:lnTo>
                  <a:lnTo>
                    <a:pt x="0" y="147"/>
                  </a:lnTo>
                  <a:lnTo>
                    <a:pt x="5" y="156"/>
                  </a:lnTo>
                  <a:lnTo>
                    <a:pt x="8" y="155"/>
                  </a:lnTo>
                  <a:lnTo>
                    <a:pt x="17" y="151"/>
                  </a:lnTo>
                  <a:lnTo>
                    <a:pt x="29" y="143"/>
                  </a:lnTo>
                  <a:lnTo>
                    <a:pt x="46" y="134"/>
                  </a:lnTo>
                  <a:lnTo>
                    <a:pt x="64" y="124"/>
                  </a:lnTo>
                  <a:lnTo>
                    <a:pt x="88" y="111"/>
                  </a:lnTo>
                  <a:lnTo>
                    <a:pt x="110" y="98"/>
                  </a:lnTo>
                  <a:lnTo>
                    <a:pt x="134" y="84"/>
                  </a:lnTo>
                  <a:lnTo>
                    <a:pt x="156" y="71"/>
                  </a:lnTo>
                  <a:lnTo>
                    <a:pt x="180" y="58"/>
                  </a:lnTo>
                  <a:lnTo>
                    <a:pt x="202" y="46"/>
                  </a:lnTo>
                  <a:lnTo>
                    <a:pt x="221" y="35"/>
                  </a:lnTo>
                  <a:lnTo>
                    <a:pt x="237" y="24"/>
                  </a:lnTo>
                  <a:lnTo>
                    <a:pt x="248" y="17"/>
                  </a:lnTo>
                  <a:lnTo>
                    <a:pt x="256" y="10"/>
                  </a:lnTo>
                  <a:lnTo>
                    <a:pt x="256" y="0"/>
                  </a:lnTo>
                  <a:lnTo>
                    <a:pt x="256" y="1"/>
                  </a:lnTo>
                  <a:lnTo>
                    <a:pt x="24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34" name="Freeform 218"/>
            <p:cNvSpPr>
              <a:spLocks/>
            </p:cNvSpPr>
            <p:nvPr/>
          </p:nvSpPr>
          <p:spPr bwMode="auto">
            <a:xfrm>
              <a:off x="4881" y="1745"/>
              <a:ext cx="21" cy="13"/>
            </a:xfrm>
            <a:custGeom>
              <a:avLst/>
              <a:gdLst>
                <a:gd name="T0" fmla="*/ 0 w 63"/>
                <a:gd name="T1" fmla="*/ 25 h 27"/>
                <a:gd name="T2" fmla="*/ 10 w 63"/>
                <a:gd name="T3" fmla="*/ 27 h 27"/>
                <a:gd name="T4" fmla="*/ 19 w 63"/>
                <a:gd name="T5" fmla="*/ 26 h 27"/>
                <a:gd name="T6" fmla="*/ 27 w 63"/>
                <a:gd name="T7" fmla="*/ 24 h 27"/>
                <a:gd name="T8" fmla="*/ 34 w 63"/>
                <a:gd name="T9" fmla="*/ 20 h 27"/>
                <a:gd name="T10" fmla="*/ 41 w 63"/>
                <a:gd name="T11" fmla="*/ 14 h 27"/>
                <a:gd name="T12" fmla="*/ 48 w 63"/>
                <a:gd name="T13" fmla="*/ 8 h 27"/>
                <a:gd name="T14" fmla="*/ 55 w 63"/>
                <a:gd name="T15" fmla="*/ 4 h 27"/>
                <a:gd name="T16" fmla="*/ 63 w 63"/>
                <a:gd name="T17" fmla="*/ 0 h 27"/>
                <a:gd name="T18" fmla="*/ 55 w 63"/>
                <a:gd name="T19" fmla="*/ 4 h 27"/>
                <a:gd name="T20" fmla="*/ 47 w 63"/>
                <a:gd name="T21" fmla="*/ 6 h 27"/>
                <a:gd name="T22" fmla="*/ 39 w 63"/>
                <a:gd name="T23" fmla="*/ 9 h 27"/>
                <a:gd name="T24" fmla="*/ 31 w 63"/>
                <a:gd name="T25" fmla="*/ 13 h 27"/>
                <a:gd name="T26" fmla="*/ 23 w 63"/>
                <a:gd name="T27" fmla="*/ 15 h 27"/>
                <a:gd name="T28" fmla="*/ 16 w 63"/>
                <a:gd name="T29" fmla="*/ 18 h 27"/>
                <a:gd name="T30" fmla="*/ 8 w 63"/>
                <a:gd name="T31" fmla="*/ 22 h 27"/>
                <a:gd name="T32" fmla="*/ 0 w 63"/>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27">
                  <a:moveTo>
                    <a:pt x="0" y="25"/>
                  </a:moveTo>
                  <a:lnTo>
                    <a:pt x="10" y="27"/>
                  </a:lnTo>
                  <a:lnTo>
                    <a:pt x="19" y="26"/>
                  </a:lnTo>
                  <a:lnTo>
                    <a:pt x="27" y="24"/>
                  </a:lnTo>
                  <a:lnTo>
                    <a:pt x="34" y="20"/>
                  </a:lnTo>
                  <a:lnTo>
                    <a:pt x="41" y="14"/>
                  </a:lnTo>
                  <a:lnTo>
                    <a:pt x="48" y="8"/>
                  </a:lnTo>
                  <a:lnTo>
                    <a:pt x="55" y="4"/>
                  </a:lnTo>
                  <a:lnTo>
                    <a:pt x="63" y="0"/>
                  </a:lnTo>
                  <a:lnTo>
                    <a:pt x="55" y="4"/>
                  </a:lnTo>
                  <a:lnTo>
                    <a:pt x="47" y="6"/>
                  </a:lnTo>
                  <a:lnTo>
                    <a:pt x="39" y="9"/>
                  </a:lnTo>
                  <a:lnTo>
                    <a:pt x="31" y="13"/>
                  </a:lnTo>
                  <a:lnTo>
                    <a:pt x="23" y="15"/>
                  </a:lnTo>
                  <a:lnTo>
                    <a:pt x="16" y="18"/>
                  </a:lnTo>
                  <a:lnTo>
                    <a:pt x="8" y="22"/>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35" name="Freeform 219"/>
            <p:cNvSpPr>
              <a:spLocks/>
            </p:cNvSpPr>
            <p:nvPr/>
          </p:nvSpPr>
          <p:spPr bwMode="auto">
            <a:xfrm>
              <a:off x="4850" y="1644"/>
              <a:ext cx="92" cy="104"/>
            </a:xfrm>
            <a:custGeom>
              <a:avLst/>
              <a:gdLst>
                <a:gd name="T0" fmla="*/ 232 w 274"/>
                <a:gd name="T1" fmla="*/ 0 h 208"/>
                <a:gd name="T2" fmla="*/ 228 w 274"/>
                <a:gd name="T3" fmla="*/ 20 h 208"/>
                <a:gd name="T4" fmla="*/ 221 w 274"/>
                <a:gd name="T5" fmla="*/ 39 h 208"/>
                <a:gd name="T6" fmla="*/ 209 w 274"/>
                <a:gd name="T7" fmla="*/ 57 h 208"/>
                <a:gd name="T8" fmla="*/ 193 w 274"/>
                <a:gd name="T9" fmla="*/ 73 h 208"/>
                <a:gd name="T10" fmla="*/ 176 w 274"/>
                <a:gd name="T11" fmla="*/ 89 h 208"/>
                <a:gd name="T12" fmla="*/ 156 w 274"/>
                <a:gd name="T13" fmla="*/ 102 h 208"/>
                <a:gd name="T14" fmla="*/ 135 w 274"/>
                <a:gd name="T15" fmla="*/ 115 h 208"/>
                <a:gd name="T16" fmla="*/ 114 w 274"/>
                <a:gd name="T17" fmla="*/ 126 h 208"/>
                <a:gd name="T18" fmla="*/ 92 w 274"/>
                <a:gd name="T19" fmla="*/ 136 h 208"/>
                <a:gd name="T20" fmla="*/ 72 w 274"/>
                <a:gd name="T21" fmla="*/ 144 h 208"/>
                <a:gd name="T22" fmla="*/ 52 w 274"/>
                <a:gd name="T23" fmla="*/ 152 h 208"/>
                <a:gd name="T24" fmla="*/ 35 w 274"/>
                <a:gd name="T25" fmla="*/ 157 h 208"/>
                <a:gd name="T26" fmla="*/ 21 w 274"/>
                <a:gd name="T27" fmla="*/ 162 h 208"/>
                <a:gd name="T28" fmla="*/ 9 w 274"/>
                <a:gd name="T29" fmla="*/ 165 h 208"/>
                <a:gd name="T30" fmla="*/ 2 w 274"/>
                <a:gd name="T31" fmla="*/ 166 h 208"/>
                <a:gd name="T32" fmla="*/ 0 w 274"/>
                <a:gd name="T33" fmla="*/ 168 h 208"/>
                <a:gd name="T34" fmla="*/ 22 w 274"/>
                <a:gd name="T35" fmla="*/ 208 h 208"/>
                <a:gd name="T36" fmla="*/ 25 w 274"/>
                <a:gd name="T37" fmla="*/ 207 h 208"/>
                <a:gd name="T38" fmla="*/ 33 w 274"/>
                <a:gd name="T39" fmla="*/ 205 h 208"/>
                <a:gd name="T40" fmla="*/ 44 w 274"/>
                <a:gd name="T41" fmla="*/ 200 h 208"/>
                <a:gd name="T42" fmla="*/ 60 w 274"/>
                <a:gd name="T43" fmla="*/ 195 h 208"/>
                <a:gd name="T44" fmla="*/ 79 w 274"/>
                <a:gd name="T45" fmla="*/ 188 h 208"/>
                <a:gd name="T46" fmla="*/ 100 w 274"/>
                <a:gd name="T47" fmla="*/ 179 h 208"/>
                <a:gd name="T48" fmla="*/ 122 w 274"/>
                <a:gd name="T49" fmla="*/ 169 h 208"/>
                <a:gd name="T50" fmla="*/ 146 w 274"/>
                <a:gd name="T51" fmla="*/ 157 h 208"/>
                <a:gd name="T52" fmla="*/ 168 w 274"/>
                <a:gd name="T53" fmla="*/ 145 h 208"/>
                <a:gd name="T54" fmla="*/ 192 w 274"/>
                <a:gd name="T55" fmla="*/ 130 h 208"/>
                <a:gd name="T56" fmla="*/ 213 w 274"/>
                <a:gd name="T57" fmla="*/ 116 h 208"/>
                <a:gd name="T58" fmla="*/ 231 w 274"/>
                <a:gd name="T59" fmla="*/ 99 h 208"/>
                <a:gd name="T60" fmla="*/ 248 w 274"/>
                <a:gd name="T61" fmla="*/ 81 h 208"/>
                <a:gd name="T62" fmla="*/ 261 w 274"/>
                <a:gd name="T63" fmla="*/ 63 h 208"/>
                <a:gd name="T64" fmla="*/ 270 w 274"/>
                <a:gd name="T65" fmla="*/ 42 h 208"/>
                <a:gd name="T66" fmla="*/ 274 w 274"/>
                <a:gd name="T67" fmla="*/ 22 h 208"/>
                <a:gd name="T68" fmla="*/ 232 w 274"/>
                <a:gd name="T6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4" h="208">
                  <a:moveTo>
                    <a:pt x="232" y="0"/>
                  </a:moveTo>
                  <a:lnTo>
                    <a:pt x="228" y="20"/>
                  </a:lnTo>
                  <a:lnTo>
                    <a:pt x="221" y="39"/>
                  </a:lnTo>
                  <a:lnTo>
                    <a:pt x="209" y="57"/>
                  </a:lnTo>
                  <a:lnTo>
                    <a:pt x="193" y="73"/>
                  </a:lnTo>
                  <a:lnTo>
                    <a:pt x="176" y="89"/>
                  </a:lnTo>
                  <a:lnTo>
                    <a:pt x="156" y="102"/>
                  </a:lnTo>
                  <a:lnTo>
                    <a:pt x="135" y="115"/>
                  </a:lnTo>
                  <a:lnTo>
                    <a:pt x="114" y="126"/>
                  </a:lnTo>
                  <a:lnTo>
                    <a:pt x="92" y="136"/>
                  </a:lnTo>
                  <a:lnTo>
                    <a:pt x="72" y="144"/>
                  </a:lnTo>
                  <a:lnTo>
                    <a:pt x="52" y="152"/>
                  </a:lnTo>
                  <a:lnTo>
                    <a:pt x="35" y="157"/>
                  </a:lnTo>
                  <a:lnTo>
                    <a:pt x="21" y="162"/>
                  </a:lnTo>
                  <a:lnTo>
                    <a:pt x="9" y="165"/>
                  </a:lnTo>
                  <a:lnTo>
                    <a:pt x="2" y="166"/>
                  </a:lnTo>
                  <a:lnTo>
                    <a:pt x="0" y="168"/>
                  </a:lnTo>
                  <a:lnTo>
                    <a:pt x="22" y="208"/>
                  </a:lnTo>
                  <a:lnTo>
                    <a:pt x="25" y="207"/>
                  </a:lnTo>
                  <a:lnTo>
                    <a:pt x="33" y="205"/>
                  </a:lnTo>
                  <a:lnTo>
                    <a:pt x="44" y="200"/>
                  </a:lnTo>
                  <a:lnTo>
                    <a:pt x="60" y="195"/>
                  </a:lnTo>
                  <a:lnTo>
                    <a:pt x="79" y="188"/>
                  </a:lnTo>
                  <a:lnTo>
                    <a:pt x="100" y="179"/>
                  </a:lnTo>
                  <a:lnTo>
                    <a:pt x="122" y="169"/>
                  </a:lnTo>
                  <a:lnTo>
                    <a:pt x="146" y="157"/>
                  </a:lnTo>
                  <a:lnTo>
                    <a:pt x="168" y="145"/>
                  </a:lnTo>
                  <a:lnTo>
                    <a:pt x="192" y="130"/>
                  </a:lnTo>
                  <a:lnTo>
                    <a:pt x="213" y="116"/>
                  </a:lnTo>
                  <a:lnTo>
                    <a:pt x="231" y="99"/>
                  </a:lnTo>
                  <a:lnTo>
                    <a:pt x="248" y="81"/>
                  </a:lnTo>
                  <a:lnTo>
                    <a:pt x="261" y="63"/>
                  </a:lnTo>
                  <a:lnTo>
                    <a:pt x="270" y="42"/>
                  </a:lnTo>
                  <a:lnTo>
                    <a:pt x="274" y="22"/>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36" name="Freeform 220"/>
            <p:cNvSpPr>
              <a:spLocks/>
            </p:cNvSpPr>
            <p:nvPr/>
          </p:nvSpPr>
          <p:spPr bwMode="auto">
            <a:xfrm>
              <a:off x="4847" y="1644"/>
              <a:ext cx="83" cy="87"/>
            </a:xfrm>
            <a:custGeom>
              <a:avLst/>
              <a:gdLst>
                <a:gd name="T0" fmla="*/ 14 w 248"/>
                <a:gd name="T1" fmla="*/ 165 h 173"/>
                <a:gd name="T2" fmla="*/ 10 w 248"/>
                <a:gd name="T3" fmla="*/ 173 h 173"/>
                <a:gd name="T4" fmla="*/ 13 w 248"/>
                <a:gd name="T5" fmla="*/ 172 h 173"/>
                <a:gd name="T6" fmla="*/ 19 w 248"/>
                <a:gd name="T7" fmla="*/ 171 h 173"/>
                <a:gd name="T8" fmla="*/ 31 w 248"/>
                <a:gd name="T9" fmla="*/ 168 h 173"/>
                <a:gd name="T10" fmla="*/ 46 w 248"/>
                <a:gd name="T11" fmla="*/ 163 h 173"/>
                <a:gd name="T12" fmla="*/ 64 w 248"/>
                <a:gd name="T13" fmla="*/ 157 h 173"/>
                <a:gd name="T14" fmla="*/ 84 w 248"/>
                <a:gd name="T15" fmla="*/ 148 h 173"/>
                <a:gd name="T16" fmla="*/ 103 w 248"/>
                <a:gd name="T17" fmla="*/ 141 h 173"/>
                <a:gd name="T18" fmla="*/ 126 w 248"/>
                <a:gd name="T19" fmla="*/ 130 h 173"/>
                <a:gd name="T20" fmla="*/ 148 w 248"/>
                <a:gd name="T21" fmla="*/ 119 h 173"/>
                <a:gd name="T22" fmla="*/ 169 w 248"/>
                <a:gd name="T23" fmla="*/ 107 h 173"/>
                <a:gd name="T24" fmla="*/ 189 w 248"/>
                <a:gd name="T25" fmla="*/ 93 h 173"/>
                <a:gd name="T26" fmla="*/ 207 w 248"/>
                <a:gd name="T27" fmla="*/ 76 h 173"/>
                <a:gd name="T28" fmla="*/ 223 w 248"/>
                <a:gd name="T29" fmla="*/ 60 h 173"/>
                <a:gd name="T30" fmla="*/ 236 w 248"/>
                <a:gd name="T31" fmla="*/ 41 h 173"/>
                <a:gd name="T32" fmla="*/ 244 w 248"/>
                <a:gd name="T33" fmla="*/ 21 h 173"/>
                <a:gd name="T34" fmla="*/ 248 w 248"/>
                <a:gd name="T35" fmla="*/ 0 h 173"/>
                <a:gd name="T36" fmla="*/ 235 w 248"/>
                <a:gd name="T37" fmla="*/ 0 h 173"/>
                <a:gd name="T38" fmla="*/ 231 w 248"/>
                <a:gd name="T39" fmla="*/ 19 h 173"/>
                <a:gd name="T40" fmla="*/ 223 w 248"/>
                <a:gd name="T41" fmla="*/ 37 h 173"/>
                <a:gd name="T42" fmla="*/ 212 w 248"/>
                <a:gd name="T43" fmla="*/ 54 h 173"/>
                <a:gd name="T44" fmla="*/ 197 w 248"/>
                <a:gd name="T45" fmla="*/ 70 h 173"/>
                <a:gd name="T46" fmla="*/ 181 w 248"/>
                <a:gd name="T47" fmla="*/ 84 h 173"/>
                <a:gd name="T48" fmla="*/ 161 w 248"/>
                <a:gd name="T49" fmla="*/ 98 h 173"/>
                <a:gd name="T50" fmla="*/ 140 w 248"/>
                <a:gd name="T51" fmla="*/ 110 h 173"/>
                <a:gd name="T52" fmla="*/ 120 w 248"/>
                <a:gd name="T53" fmla="*/ 121 h 173"/>
                <a:gd name="T54" fmla="*/ 98 w 248"/>
                <a:gd name="T55" fmla="*/ 132 h 173"/>
                <a:gd name="T56" fmla="*/ 78 w 248"/>
                <a:gd name="T57" fmla="*/ 139 h 173"/>
                <a:gd name="T58" fmla="*/ 59 w 248"/>
                <a:gd name="T59" fmla="*/ 146 h 173"/>
                <a:gd name="T60" fmla="*/ 43 w 248"/>
                <a:gd name="T61" fmla="*/ 152 h 173"/>
                <a:gd name="T62" fmla="*/ 29 w 248"/>
                <a:gd name="T63" fmla="*/ 156 h 173"/>
                <a:gd name="T64" fmla="*/ 17 w 248"/>
                <a:gd name="T65" fmla="*/ 160 h 173"/>
                <a:gd name="T66" fmla="*/ 10 w 248"/>
                <a:gd name="T67" fmla="*/ 161 h 173"/>
                <a:gd name="T68" fmla="*/ 7 w 248"/>
                <a:gd name="T69" fmla="*/ 162 h 173"/>
                <a:gd name="T70" fmla="*/ 4 w 248"/>
                <a:gd name="T71" fmla="*/ 170 h 173"/>
                <a:gd name="T72" fmla="*/ 7 w 248"/>
                <a:gd name="T73" fmla="*/ 162 h 173"/>
                <a:gd name="T74" fmla="*/ 0 w 248"/>
                <a:gd name="T75" fmla="*/ 164 h 173"/>
                <a:gd name="T76" fmla="*/ 4 w 248"/>
                <a:gd name="T77" fmla="*/ 170 h 173"/>
                <a:gd name="T78" fmla="*/ 14 w 248"/>
                <a:gd name="T79" fmla="*/ 16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73">
                  <a:moveTo>
                    <a:pt x="14" y="165"/>
                  </a:moveTo>
                  <a:lnTo>
                    <a:pt x="10" y="173"/>
                  </a:lnTo>
                  <a:lnTo>
                    <a:pt x="13" y="172"/>
                  </a:lnTo>
                  <a:lnTo>
                    <a:pt x="19" y="171"/>
                  </a:lnTo>
                  <a:lnTo>
                    <a:pt x="31" y="168"/>
                  </a:lnTo>
                  <a:lnTo>
                    <a:pt x="46" y="163"/>
                  </a:lnTo>
                  <a:lnTo>
                    <a:pt x="64" y="157"/>
                  </a:lnTo>
                  <a:lnTo>
                    <a:pt x="84" y="148"/>
                  </a:lnTo>
                  <a:lnTo>
                    <a:pt x="103" y="141"/>
                  </a:lnTo>
                  <a:lnTo>
                    <a:pt x="126" y="130"/>
                  </a:lnTo>
                  <a:lnTo>
                    <a:pt x="148" y="119"/>
                  </a:lnTo>
                  <a:lnTo>
                    <a:pt x="169" y="107"/>
                  </a:lnTo>
                  <a:lnTo>
                    <a:pt x="189" y="93"/>
                  </a:lnTo>
                  <a:lnTo>
                    <a:pt x="207" y="76"/>
                  </a:lnTo>
                  <a:lnTo>
                    <a:pt x="223" y="60"/>
                  </a:lnTo>
                  <a:lnTo>
                    <a:pt x="236" y="41"/>
                  </a:lnTo>
                  <a:lnTo>
                    <a:pt x="244" y="21"/>
                  </a:lnTo>
                  <a:lnTo>
                    <a:pt x="248" y="0"/>
                  </a:lnTo>
                  <a:lnTo>
                    <a:pt x="235" y="0"/>
                  </a:lnTo>
                  <a:lnTo>
                    <a:pt x="231" y="19"/>
                  </a:lnTo>
                  <a:lnTo>
                    <a:pt x="223" y="37"/>
                  </a:lnTo>
                  <a:lnTo>
                    <a:pt x="212" y="54"/>
                  </a:lnTo>
                  <a:lnTo>
                    <a:pt x="197" y="70"/>
                  </a:lnTo>
                  <a:lnTo>
                    <a:pt x="181" y="84"/>
                  </a:lnTo>
                  <a:lnTo>
                    <a:pt x="161" y="98"/>
                  </a:lnTo>
                  <a:lnTo>
                    <a:pt x="140" y="110"/>
                  </a:lnTo>
                  <a:lnTo>
                    <a:pt x="120" y="121"/>
                  </a:lnTo>
                  <a:lnTo>
                    <a:pt x="98" y="132"/>
                  </a:lnTo>
                  <a:lnTo>
                    <a:pt x="78" y="139"/>
                  </a:lnTo>
                  <a:lnTo>
                    <a:pt x="59" y="146"/>
                  </a:lnTo>
                  <a:lnTo>
                    <a:pt x="43" y="152"/>
                  </a:lnTo>
                  <a:lnTo>
                    <a:pt x="29" y="156"/>
                  </a:lnTo>
                  <a:lnTo>
                    <a:pt x="17" y="160"/>
                  </a:lnTo>
                  <a:lnTo>
                    <a:pt x="10" y="161"/>
                  </a:lnTo>
                  <a:lnTo>
                    <a:pt x="7" y="162"/>
                  </a:lnTo>
                  <a:lnTo>
                    <a:pt x="4" y="170"/>
                  </a:lnTo>
                  <a:lnTo>
                    <a:pt x="7" y="162"/>
                  </a:lnTo>
                  <a:lnTo>
                    <a:pt x="0" y="164"/>
                  </a:lnTo>
                  <a:lnTo>
                    <a:pt x="4" y="170"/>
                  </a:lnTo>
                  <a:lnTo>
                    <a:pt x="14"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37" name="Freeform 221"/>
            <p:cNvSpPr>
              <a:spLocks/>
            </p:cNvSpPr>
            <p:nvPr/>
          </p:nvSpPr>
          <p:spPr bwMode="auto">
            <a:xfrm>
              <a:off x="4849" y="1727"/>
              <a:ext cx="10" cy="24"/>
            </a:xfrm>
            <a:custGeom>
              <a:avLst/>
              <a:gdLst>
                <a:gd name="T0" fmla="*/ 26 w 32"/>
                <a:gd name="T1" fmla="*/ 38 h 50"/>
                <a:gd name="T2" fmla="*/ 32 w 32"/>
                <a:gd name="T3" fmla="*/ 41 h 50"/>
                <a:gd name="T4" fmla="*/ 10 w 32"/>
                <a:gd name="T5" fmla="*/ 0 h 50"/>
                <a:gd name="T6" fmla="*/ 0 w 32"/>
                <a:gd name="T7" fmla="*/ 5 h 50"/>
                <a:gd name="T8" fmla="*/ 22 w 32"/>
                <a:gd name="T9" fmla="*/ 45 h 50"/>
                <a:gd name="T10" fmla="*/ 28 w 32"/>
                <a:gd name="T11" fmla="*/ 49 h 50"/>
                <a:gd name="T12" fmla="*/ 22 w 32"/>
                <a:gd name="T13" fmla="*/ 45 h 50"/>
                <a:gd name="T14" fmla="*/ 25 w 32"/>
                <a:gd name="T15" fmla="*/ 50 h 50"/>
                <a:gd name="T16" fmla="*/ 28 w 32"/>
                <a:gd name="T17" fmla="*/ 49 h 50"/>
                <a:gd name="T18" fmla="*/ 26 w 32"/>
                <a:gd name="T1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0">
                  <a:moveTo>
                    <a:pt x="26" y="38"/>
                  </a:moveTo>
                  <a:lnTo>
                    <a:pt x="32" y="41"/>
                  </a:lnTo>
                  <a:lnTo>
                    <a:pt x="10" y="0"/>
                  </a:lnTo>
                  <a:lnTo>
                    <a:pt x="0" y="5"/>
                  </a:lnTo>
                  <a:lnTo>
                    <a:pt x="22" y="45"/>
                  </a:lnTo>
                  <a:lnTo>
                    <a:pt x="28" y="49"/>
                  </a:lnTo>
                  <a:lnTo>
                    <a:pt x="22" y="45"/>
                  </a:lnTo>
                  <a:lnTo>
                    <a:pt x="25" y="50"/>
                  </a:lnTo>
                  <a:lnTo>
                    <a:pt x="28" y="49"/>
                  </a:lnTo>
                  <a:lnTo>
                    <a:pt x="26"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38" name="Freeform 222"/>
            <p:cNvSpPr>
              <a:spLocks/>
            </p:cNvSpPr>
            <p:nvPr/>
          </p:nvSpPr>
          <p:spPr bwMode="auto">
            <a:xfrm>
              <a:off x="4857" y="1653"/>
              <a:ext cx="87" cy="98"/>
            </a:xfrm>
            <a:custGeom>
              <a:avLst/>
              <a:gdLst>
                <a:gd name="T0" fmla="*/ 251 w 260"/>
                <a:gd name="T1" fmla="*/ 9 h 196"/>
                <a:gd name="T2" fmla="*/ 247 w 260"/>
                <a:gd name="T3" fmla="*/ 4 h 196"/>
                <a:gd name="T4" fmla="*/ 243 w 260"/>
                <a:gd name="T5" fmla="*/ 23 h 196"/>
                <a:gd name="T6" fmla="*/ 235 w 260"/>
                <a:gd name="T7" fmla="*/ 42 h 196"/>
                <a:gd name="T8" fmla="*/ 222 w 260"/>
                <a:gd name="T9" fmla="*/ 59 h 196"/>
                <a:gd name="T10" fmla="*/ 205 w 260"/>
                <a:gd name="T11" fmla="*/ 77 h 196"/>
                <a:gd name="T12" fmla="*/ 188 w 260"/>
                <a:gd name="T13" fmla="*/ 93 h 196"/>
                <a:gd name="T14" fmla="*/ 167 w 260"/>
                <a:gd name="T15" fmla="*/ 108 h 196"/>
                <a:gd name="T16" fmla="*/ 143 w 260"/>
                <a:gd name="T17" fmla="*/ 123 h 196"/>
                <a:gd name="T18" fmla="*/ 122 w 260"/>
                <a:gd name="T19" fmla="*/ 135 h 196"/>
                <a:gd name="T20" fmla="*/ 98 w 260"/>
                <a:gd name="T21" fmla="*/ 146 h 196"/>
                <a:gd name="T22" fmla="*/ 76 w 260"/>
                <a:gd name="T23" fmla="*/ 156 h 196"/>
                <a:gd name="T24" fmla="*/ 55 w 260"/>
                <a:gd name="T25" fmla="*/ 165 h 196"/>
                <a:gd name="T26" fmla="*/ 37 w 260"/>
                <a:gd name="T27" fmla="*/ 171 h 196"/>
                <a:gd name="T28" fmla="*/ 21 w 260"/>
                <a:gd name="T29" fmla="*/ 177 h 196"/>
                <a:gd name="T30" fmla="*/ 9 w 260"/>
                <a:gd name="T31" fmla="*/ 181 h 196"/>
                <a:gd name="T32" fmla="*/ 2 w 260"/>
                <a:gd name="T33" fmla="*/ 183 h 196"/>
                <a:gd name="T34" fmla="*/ 0 w 260"/>
                <a:gd name="T35" fmla="*/ 185 h 196"/>
                <a:gd name="T36" fmla="*/ 2 w 260"/>
                <a:gd name="T37" fmla="*/ 196 h 196"/>
                <a:gd name="T38" fmla="*/ 5 w 260"/>
                <a:gd name="T39" fmla="*/ 195 h 196"/>
                <a:gd name="T40" fmla="*/ 14 w 260"/>
                <a:gd name="T41" fmla="*/ 192 h 196"/>
                <a:gd name="T42" fmla="*/ 26 w 260"/>
                <a:gd name="T43" fmla="*/ 188 h 196"/>
                <a:gd name="T44" fmla="*/ 42 w 260"/>
                <a:gd name="T45" fmla="*/ 182 h 196"/>
                <a:gd name="T46" fmla="*/ 60 w 260"/>
                <a:gd name="T47" fmla="*/ 174 h 196"/>
                <a:gd name="T48" fmla="*/ 81 w 260"/>
                <a:gd name="T49" fmla="*/ 165 h 196"/>
                <a:gd name="T50" fmla="*/ 104 w 260"/>
                <a:gd name="T51" fmla="*/ 155 h 196"/>
                <a:gd name="T52" fmla="*/ 127 w 260"/>
                <a:gd name="T53" fmla="*/ 144 h 196"/>
                <a:gd name="T54" fmla="*/ 151 w 260"/>
                <a:gd name="T55" fmla="*/ 132 h 196"/>
                <a:gd name="T56" fmla="*/ 175 w 260"/>
                <a:gd name="T57" fmla="*/ 117 h 196"/>
                <a:gd name="T58" fmla="*/ 196 w 260"/>
                <a:gd name="T59" fmla="*/ 102 h 196"/>
                <a:gd name="T60" fmla="*/ 215 w 260"/>
                <a:gd name="T61" fmla="*/ 84 h 196"/>
                <a:gd name="T62" fmla="*/ 232 w 260"/>
                <a:gd name="T63" fmla="*/ 66 h 196"/>
                <a:gd name="T64" fmla="*/ 246 w 260"/>
                <a:gd name="T65" fmla="*/ 47 h 196"/>
                <a:gd name="T66" fmla="*/ 256 w 260"/>
                <a:gd name="T67" fmla="*/ 26 h 196"/>
                <a:gd name="T68" fmla="*/ 260 w 260"/>
                <a:gd name="T69" fmla="*/ 4 h 196"/>
                <a:gd name="T70" fmla="*/ 256 w 260"/>
                <a:gd name="T71" fmla="*/ 0 h 196"/>
                <a:gd name="T72" fmla="*/ 260 w 260"/>
                <a:gd name="T73" fmla="*/ 4 h 196"/>
                <a:gd name="T74" fmla="*/ 260 w 260"/>
                <a:gd name="T75" fmla="*/ 2 h 196"/>
                <a:gd name="T76" fmla="*/ 256 w 260"/>
                <a:gd name="T77" fmla="*/ 0 h 196"/>
                <a:gd name="T78" fmla="*/ 251 w 260"/>
                <a:gd name="T79" fmla="*/ 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196">
                  <a:moveTo>
                    <a:pt x="251" y="9"/>
                  </a:moveTo>
                  <a:lnTo>
                    <a:pt x="247" y="4"/>
                  </a:lnTo>
                  <a:lnTo>
                    <a:pt x="243" y="23"/>
                  </a:lnTo>
                  <a:lnTo>
                    <a:pt x="235" y="42"/>
                  </a:lnTo>
                  <a:lnTo>
                    <a:pt x="222" y="59"/>
                  </a:lnTo>
                  <a:lnTo>
                    <a:pt x="205" y="77"/>
                  </a:lnTo>
                  <a:lnTo>
                    <a:pt x="188" y="93"/>
                  </a:lnTo>
                  <a:lnTo>
                    <a:pt x="167" y="108"/>
                  </a:lnTo>
                  <a:lnTo>
                    <a:pt x="143" y="123"/>
                  </a:lnTo>
                  <a:lnTo>
                    <a:pt x="122" y="135"/>
                  </a:lnTo>
                  <a:lnTo>
                    <a:pt x="98" y="146"/>
                  </a:lnTo>
                  <a:lnTo>
                    <a:pt x="76" y="156"/>
                  </a:lnTo>
                  <a:lnTo>
                    <a:pt x="55" y="165"/>
                  </a:lnTo>
                  <a:lnTo>
                    <a:pt x="37" y="171"/>
                  </a:lnTo>
                  <a:lnTo>
                    <a:pt x="21" y="177"/>
                  </a:lnTo>
                  <a:lnTo>
                    <a:pt x="9" y="181"/>
                  </a:lnTo>
                  <a:lnTo>
                    <a:pt x="2" y="183"/>
                  </a:lnTo>
                  <a:lnTo>
                    <a:pt x="0" y="185"/>
                  </a:lnTo>
                  <a:lnTo>
                    <a:pt x="2" y="196"/>
                  </a:lnTo>
                  <a:lnTo>
                    <a:pt x="5" y="195"/>
                  </a:lnTo>
                  <a:lnTo>
                    <a:pt x="14" y="192"/>
                  </a:lnTo>
                  <a:lnTo>
                    <a:pt x="26" y="188"/>
                  </a:lnTo>
                  <a:lnTo>
                    <a:pt x="42" y="182"/>
                  </a:lnTo>
                  <a:lnTo>
                    <a:pt x="60" y="174"/>
                  </a:lnTo>
                  <a:lnTo>
                    <a:pt x="81" y="165"/>
                  </a:lnTo>
                  <a:lnTo>
                    <a:pt x="104" y="155"/>
                  </a:lnTo>
                  <a:lnTo>
                    <a:pt x="127" y="144"/>
                  </a:lnTo>
                  <a:lnTo>
                    <a:pt x="151" y="132"/>
                  </a:lnTo>
                  <a:lnTo>
                    <a:pt x="175" y="117"/>
                  </a:lnTo>
                  <a:lnTo>
                    <a:pt x="196" y="102"/>
                  </a:lnTo>
                  <a:lnTo>
                    <a:pt x="215" y="84"/>
                  </a:lnTo>
                  <a:lnTo>
                    <a:pt x="232" y="66"/>
                  </a:lnTo>
                  <a:lnTo>
                    <a:pt x="246" y="47"/>
                  </a:lnTo>
                  <a:lnTo>
                    <a:pt x="256" y="26"/>
                  </a:lnTo>
                  <a:lnTo>
                    <a:pt x="260" y="4"/>
                  </a:lnTo>
                  <a:lnTo>
                    <a:pt x="256" y="0"/>
                  </a:lnTo>
                  <a:lnTo>
                    <a:pt x="260" y="4"/>
                  </a:lnTo>
                  <a:lnTo>
                    <a:pt x="260" y="2"/>
                  </a:lnTo>
                  <a:lnTo>
                    <a:pt x="256" y="0"/>
                  </a:lnTo>
                  <a:lnTo>
                    <a:pt x="25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39" name="Freeform 223"/>
            <p:cNvSpPr>
              <a:spLocks/>
            </p:cNvSpPr>
            <p:nvPr/>
          </p:nvSpPr>
          <p:spPr bwMode="auto">
            <a:xfrm>
              <a:off x="4926" y="1639"/>
              <a:ext cx="17" cy="18"/>
            </a:xfrm>
            <a:custGeom>
              <a:avLst/>
              <a:gdLst>
                <a:gd name="T0" fmla="*/ 13 w 51"/>
                <a:gd name="T1" fmla="*/ 11 h 38"/>
                <a:gd name="T2" fmla="*/ 4 w 51"/>
                <a:gd name="T3" fmla="*/ 15 h 38"/>
                <a:gd name="T4" fmla="*/ 46 w 51"/>
                <a:gd name="T5" fmla="*/ 38 h 38"/>
                <a:gd name="T6" fmla="*/ 51 w 51"/>
                <a:gd name="T7" fmla="*/ 29 h 38"/>
                <a:gd name="T8" fmla="*/ 9 w 51"/>
                <a:gd name="T9" fmla="*/ 6 h 38"/>
                <a:gd name="T10" fmla="*/ 0 w 51"/>
                <a:gd name="T11" fmla="*/ 11 h 38"/>
                <a:gd name="T12" fmla="*/ 9 w 51"/>
                <a:gd name="T13" fmla="*/ 6 h 38"/>
                <a:gd name="T14" fmla="*/ 0 w 51"/>
                <a:gd name="T15" fmla="*/ 0 h 38"/>
                <a:gd name="T16" fmla="*/ 0 w 51"/>
                <a:gd name="T17" fmla="*/ 11 h 38"/>
                <a:gd name="T18" fmla="*/ 13 w 51"/>
                <a:gd name="T19"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38">
                  <a:moveTo>
                    <a:pt x="13" y="11"/>
                  </a:moveTo>
                  <a:lnTo>
                    <a:pt x="4" y="15"/>
                  </a:lnTo>
                  <a:lnTo>
                    <a:pt x="46" y="38"/>
                  </a:lnTo>
                  <a:lnTo>
                    <a:pt x="51" y="29"/>
                  </a:lnTo>
                  <a:lnTo>
                    <a:pt x="9" y="6"/>
                  </a:lnTo>
                  <a:lnTo>
                    <a:pt x="0" y="11"/>
                  </a:lnTo>
                  <a:lnTo>
                    <a:pt x="9" y="6"/>
                  </a:lnTo>
                  <a:lnTo>
                    <a:pt x="0" y="0"/>
                  </a:lnTo>
                  <a:lnTo>
                    <a:pt x="0" y="11"/>
                  </a:lnTo>
                  <a:lnTo>
                    <a:pt x="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40" name="Freeform 224"/>
            <p:cNvSpPr>
              <a:spLocks/>
            </p:cNvSpPr>
            <p:nvPr/>
          </p:nvSpPr>
          <p:spPr bwMode="auto">
            <a:xfrm>
              <a:off x="4852" y="1653"/>
              <a:ext cx="80" cy="87"/>
            </a:xfrm>
            <a:custGeom>
              <a:avLst/>
              <a:gdLst>
                <a:gd name="T0" fmla="*/ 3 w 240"/>
                <a:gd name="T1" fmla="*/ 174 h 174"/>
                <a:gd name="T2" fmla="*/ 5 w 240"/>
                <a:gd name="T3" fmla="*/ 173 h 174"/>
                <a:gd name="T4" fmla="*/ 12 w 240"/>
                <a:gd name="T5" fmla="*/ 172 h 174"/>
                <a:gd name="T6" fmla="*/ 24 w 240"/>
                <a:gd name="T7" fmla="*/ 169 h 174"/>
                <a:gd name="T8" fmla="*/ 38 w 240"/>
                <a:gd name="T9" fmla="*/ 164 h 174"/>
                <a:gd name="T10" fmla="*/ 57 w 240"/>
                <a:gd name="T11" fmla="*/ 159 h 174"/>
                <a:gd name="T12" fmla="*/ 75 w 240"/>
                <a:gd name="T13" fmla="*/ 152 h 174"/>
                <a:gd name="T14" fmla="*/ 96 w 240"/>
                <a:gd name="T15" fmla="*/ 143 h 174"/>
                <a:gd name="T16" fmla="*/ 117 w 240"/>
                <a:gd name="T17" fmla="*/ 133 h 174"/>
                <a:gd name="T18" fmla="*/ 141 w 240"/>
                <a:gd name="T19" fmla="*/ 121 h 174"/>
                <a:gd name="T20" fmla="*/ 160 w 240"/>
                <a:gd name="T21" fmla="*/ 109 h 174"/>
                <a:gd name="T22" fmla="*/ 180 w 240"/>
                <a:gd name="T23" fmla="*/ 95 h 174"/>
                <a:gd name="T24" fmla="*/ 200 w 240"/>
                <a:gd name="T25" fmla="*/ 79 h 174"/>
                <a:gd name="T26" fmla="*/ 214 w 240"/>
                <a:gd name="T27" fmla="*/ 62 h 174"/>
                <a:gd name="T28" fmla="*/ 227 w 240"/>
                <a:gd name="T29" fmla="*/ 42 h 174"/>
                <a:gd name="T30" fmla="*/ 237 w 240"/>
                <a:gd name="T31" fmla="*/ 22 h 174"/>
                <a:gd name="T32" fmla="*/ 240 w 240"/>
                <a:gd name="T33" fmla="*/ 0 h 174"/>
                <a:gd name="T34" fmla="*/ 227 w 240"/>
                <a:gd name="T35" fmla="*/ 0 h 174"/>
                <a:gd name="T36" fmla="*/ 223 w 240"/>
                <a:gd name="T37" fmla="*/ 20 h 174"/>
                <a:gd name="T38" fmla="*/ 217 w 240"/>
                <a:gd name="T39" fmla="*/ 38 h 174"/>
                <a:gd name="T40" fmla="*/ 204 w 240"/>
                <a:gd name="T41" fmla="*/ 55 h 174"/>
                <a:gd name="T42" fmla="*/ 189 w 240"/>
                <a:gd name="T43" fmla="*/ 72 h 174"/>
                <a:gd name="T44" fmla="*/ 172 w 240"/>
                <a:gd name="T45" fmla="*/ 86 h 174"/>
                <a:gd name="T46" fmla="*/ 152 w 240"/>
                <a:gd name="T47" fmla="*/ 100 h 174"/>
                <a:gd name="T48" fmla="*/ 133 w 240"/>
                <a:gd name="T49" fmla="*/ 112 h 174"/>
                <a:gd name="T50" fmla="*/ 112 w 240"/>
                <a:gd name="T51" fmla="*/ 124 h 174"/>
                <a:gd name="T52" fmla="*/ 91 w 240"/>
                <a:gd name="T53" fmla="*/ 134 h 174"/>
                <a:gd name="T54" fmla="*/ 70 w 240"/>
                <a:gd name="T55" fmla="*/ 141 h 174"/>
                <a:gd name="T56" fmla="*/ 51 w 240"/>
                <a:gd name="T57" fmla="*/ 147 h 174"/>
                <a:gd name="T58" fmla="*/ 36 w 240"/>
                <a:gd name="T59" fmla="*/ 153 h 174"/>
                <a:gd name="T60" fmla="*/ 21 w 240"/>
                <a:gd name="T61" fmla="*/ 157 h 174"/>
                <a:gd name="T62" fmla="*/ 9 w 240"/>
                <a:gd name="T63" fmla="*/ 161 h 174"/>
                <a:gd name="T64" fmla="*/ 3 w 240"/>
                <a:gd name="T65" fmla="*/ 162 h 174"/>
                <a:gd name="T66" fmla="*/ 0 w 240"/>
                <a:gd name="T67" fmla="*/ 163 h 174"/>
                <a:gd name="T68" fmla="*/ 3 w 240"/>
                <a:gd name="T69"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174">
                  <a:moveTo>
                    <a:pt x="3" y="174"/>
                  </a:moveTo>
                  <a:lnTo>
                    <a:pt x="5" y="173"/>
                  </a:lnTo>
                  <a:lnTo>
                    <a:pt x="12" y="172"/>
                  </a:lnTo>
                  <a:lnTo>
                    <a:pt x="24" y="169"/>
                  </a:lnTo>
                  <a:lnTo>
                    <a:pt x="38" y="164"/>
                  </a:lnTo>
                  <a:lnTo>
                    <a:pt x="57" y="159"/>
                  </a:lnTo>
                  <a:lnTo>
                    <a:pt x="75" y="152"/>
                  </a:lnTo>
                  <a:lnTo>
                    <a:pt x="96" y="143"/>
                  </a:lnTo>
                  <a:lnTo>
                    <a:pt x="117" y="133"/>
                  </a:lnTo>
                  <a:lnTo>
                    <a:pt x="141" y="121"/>
                  </a:lnTo>
                  <a:lnTo>
                    <a:pt x="160" y="109"/>
                  </a:lnTo>
                  <a:lnTo>
                    <a:pt x="180" y="95"/>
                  </a:lnTo>
                  <a:lnTo>
                    <a:pt x="200" y="79"/>
                  </a:lnTo>
                  <a:lnTo>
                    <a:pt x="214" y="62"/>
                  </a:lnTo>
                  <a:lnTo>
                    <a:pt x="227" y="42"/>
                  </a:lnTo>
                  <a:lnTo>
                    <a:pt x="237" y="22"/>
                  </a:lnTo>
                  <a:lnTo>
                    <a:pt x="240" y="0"/>
                  </a:lnTo>
                  <a:lnTo>
                    <a:pt x="227" y="0"/>
                  </a:lnTo>
                  <a:lnTo>
                    <a:pt x="223" y="20"/>
                  </a:lnTo>
                  <a:lnTo>
                    <a:pt x="217" y="38"/>
                  </a:lnTo>
                  <a:lnTo>
                    <a:pt x="204" y="55"/>
                  </a:lnTo>
                  <a:lnTo>
                    <a:pt x="189" y="72"/>
                  </a:lnTo>
                  <a:lnTo>
                    <a:pt x="172" y="86"/>
                  </a:lnTo>
                  <a:lnTo>
                    <a:pt x="152" y="100"/>
                  </a:lnTo>
                  <a:lnTo>
                    <a:pt x="133" y="112"/>
                  </a:lnTo>
                  <a:lnTo>
                    <a:pt x="112" y="124"/>
                  </a:lnTo>
                  <a:lnTo>
                    <a:pt x="91" y="134"/>
                  </a:lnTo>
                  <a:lnTo>
                    <a:pt x="70" y="141"/>
                  </a:lnTo>
                  <a:lnTo>
                    <a:pt x="51" y="147"/>
                  </a:lnTo>
                  <a:lnTo>
                    <a:pt x="36" y="153"/>
                  </a:lnTo>
                  <a:lnTo>
                    <a:pt x="21" y="157"/>
                  </a:lnTo>
                  <a:lnTo>
                    <a:pt x="9" y="161"/>
                  </a:lnTo>
                  <a:lnTo>
                    <a:pt x="3" y="162"/>
                  </a:lnTo>
                  <a:lnTo>
                    <a:pt x="0" y="163"/>
                  </a:lnTo>
                  <a:lnTo>
                    <a:pt x="3"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41" name="Freeform 225"/>
            <p:cNvSpPr>
              <a:spLocks/>
            </p:cNvSpPr>
            <p:nvPr/>
          </p:nvSpPr>
          <p:spPr bwMode="auto">
            <a:xfrm>
              <a:off x="4856" y="1656"/>
              <a:ext cx="80" cy="88"/>
            </a:xfrm>
            <a:custGeom>
              <a:avLst/>
              <a:gdLst>
                <a:gd name="T0" fmla="*/ 3 w 240"/>
                <a:gd name="T1" fmla="*/ 175 h 175"/>
                <a:gd name="T2" fmla="*/ 5 w 240"/>
                <a:gd name="T3" fmla="*/ 174 h 175"/>
                <a:gd name="T4" fmla="*/ 12 w 240"/>
                <a:gd name="T5" fmla="*/ 173 h 175"/>
                <a:gd name="T6" fmla="*/ 24 w 240"/>
                <a:gd name="T7" fmla="*/ 170 h 175"/>
                <a:gd name="T8" fmla="*/ 39 w 240"/>
                <a:gd name="T9" fmla="*/ 165 h 175"/>
                <a:gd name="T10" fmla="*/ 56 w 240"/>
                <a:gd name="T11" fmla="*/ 158 h 175"/>
                <a:gd name="T12" fmla="*/ 76 w 240"/>
                <a:gd name="T13" fmla="*/ 150 h 175"/>
                <a:gd name="T14" fmla="*/ 96 w 240"/>
                <a:gd name="T15" fmla="*/ 141 h 175"/>
                <a:gd name="T16" fmla="*/ 118 w 240"/>
                <a:gd name="T17" fmla="*/ 131 h 175"/>
                <a:gd name="T18" fmla="*/ 140 w 240"/>
                <a:gd name="T19" fmla="*/ 121 h 175"/>
                <a:gd name="T20" fmla="*/ 161 w 240"/>
                <a:gd name="T21" fmla="*/ 108 h 175"/>
                <a:gd name="T22" fmla="*/ 181 w 240"/>
                <a:gd name="T23" fmla="*/ 94 h 175"/>
                <a:gd name="T24" fmla="*/ 200 w 240"/>
                <a:gd name="T25" fmla="*/ 78 h 175"/>
                <a:gd name="T26" fmla="*/ 215 w 240"/>
                <a:gd name="T27" fmla="*/ 61 h 175"/>
                <a:gd name="T28" fmla="*/ 228 w 240"/>
                <a:gd name="T29" fmla="*/ 42 h 175"/>
                <a:gd name="T30" fmla="*/ 236 w 240"/>
                <a:gd name="T31" fmla="*/ 22 h 175"/>
                <a:gd name="T32" fmla="*/ 240 w 240"/>
                <a:gd name="T33" fmla="*/ 0 h 175"/>
                <a:gd name="T34" fmla="*/ 227 w 240"/>
                <a:gd name="T35" fmla="*/ 0 h 175"/>
                <a:gd name="T36" fmla="*/ 223 w 240"/>
                <a:gd name="T37" fmla="*/ 20 h 175"/>
                <a:gd name="T38" fmla="*/ 215 w 240"/>
                <a:gd name="T39" fmla="*/ 38 h 175"/>
                <a:gd name="T40" fmla="*/ 205 w 240"/>
                <a:gd name="T41" fmla="*/ 55 h 175"/>
                <a:gd name="T42" fmla="*/ 189 w 240"/>
                <a:gd name="T43" fmla="*/ 71 h 175"/>
                <a:gd name="T44" fmla="*/ 173 w 240"/>
                <a:gd name="T45" fmla="*/ 85 h 175"/>
                <a:gd name="T46" fmla="*/ 154 w 240"/>
                <a:gd name="T47" fmla="*/ 98 h 175"/>
                <a:gd name="T48" fmla="*/ 133 w 240"/>
                <a:gd name="T49" fmla="*/ 112 h 175"/>
                <a:gd name="T50" fmla="*/ 113 w 240"/>
                <a:gd name="T51" fmla="*/ 122 h 175"/>
                <a:gd name="T52" fmla="*/ 91 w 240"/>
                <a:gd name="T53" fmla="*/ 132 h 175"/>
                <a:gd name="T54" fmla="*/ 71 w 240"/>
                <a:gd name="T55" fmla="*/ 141 h 175"/>
                <a:gd name="T56" fmla="*/ 51 w 240"/>
                <a:gd name="T57" fmla="*/ 147 h 175"/>
                <a:gd name="T58" fmla="*/ 34 w 240"/>
                <a:gd name="T59" fmla="*/ 154 h 175"/>
                <a:gd name="T60" fmla="*/ 21 w 240"/>
                <a:gd name="T61" fmla="*/ 158 h 175"/>
                <a:gd name="T62" fmla="*/ 9 w 240"/>
                <a:gd name="T63" fmla="*/ 162 h 175"/>
                <a:gd name="T64" fmla="*/ 3 w 240"/>
                <a:gd name="T65" fmla="*/ 163 h 175"/>
                <a:gd name="T66" fmla="*/ 0 w 240"/>
                <a:gd name="T67" fmla="*/ 164 h 175"/>
                <a:gd name="T68" fmla="*/ 3 w 240"/>
                <a:gd name="T6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175">
                  <a:moveTo>
                    <a:pt x="3" y="175"/>
                  </a:moveTo>
                  <a:lnTo>
                    <a:pt x="5" y="174"/>
                  </a:lnTo>
                  <a:lnTo>
                    <a:pt x="12" y="173"/>
                  </a:lnTo>
                  <a:lnTo>
                    <a:pt x="24" y="170"/>
                  </a:lnTo>
                  <a:lnTo>
                    <a:pt x="39" y="165"/>
                  </a:lnTo>
                  <a:lnTo>
                    <a:pt x="56" y="158"/>
                  </a:lnTo>
                  <a:lnTo>
                    <a:pt x="76" y="150"/>
                  </a:lnTo>
                  <a:lnTo>
                    <a:pt x="96" y="141"/>
                  </a:lnTo>
                  <a:lnTo>
                    <a:pt x="118" y="131"/>
                  </a:lnTo>
                  <a:lnTo>
                    <a:pt x="140" y="121"/>
                  </a:lnTo>
                  <a:lnTo>
                    <a:pt x="161" y="108"/>
                  </a:lnTo>
                  <a:lnTo>
                    <a:pt x="181" y="94"/>
                  </a:lnTo>
                  <a:lnTo>
                    <a:pt x="200" y="78"/>
                  </a:lnTo>
                  <a:lnTo>
                    <a:pt x="215" y="61"/>
                  </a:lnTo>
                  <a:lnTo>
                    <a:pt x="228" y="42"/>
                  </a:lnTo>
                  <a:lnTo>
                    <a:pt x="236" y="22"/>
                  </a:lnTo>
                  <a:lnTo>
                    <a:pt x="240" y="0"/>
                  </a:lnTo>
                  <a:lnTo>
                    <a:pt x="227" y="0"/>
                  </a:lnTo>
                  <a:lnTo>
                    <a:pt x="223" y="20"/>
                  </a:lnTo>
                  <a:lnTo>
                    <a:pt x="215" y="38"/>
                  </a:lnTo>
                  <a:lnTo>
                    <a:pt x="205" y="55"/>
                  </a:lnTo>
                  <a:lnTo>
                    <a:pt x="189" y="71"/>
                  </a:lnTo>
                  <a:lnTo>
                    <a:pt x="173" y="85"/>
                  </a:lnTo>
                  <a:lnTo>
                    <a:pt x="154" y="98"/>
                  </a:lnTo>
                  <a:lnTo>
                    <a:pt x="133" y="112"/>
                  </a:lnTo>
                  <a:lnTo>
                    <a:pt x="113" y="122"/>
                  </a:lnTo>
                  <a:lnTo>
                    <a:pt x="91" y="132"/>
                  </a:lnTo>
                  <a:lnTo>
                    <a:pt x="71" y="141"/>
                  </a:lnTo>
                  <a:lnTo>
                    <a:pt x="51" y="147"/>
                  </a:lnTo>
                  <a:lnTo>
                    <a:pt x="34" y="154"/>
                  </a:lnTo>
                  <a:lnTo>
                    <a:pt x="21" y="158"/>
                  </a:lnTo>
                  <a:lnTo>
                    <a:pt x="9" y="162"/>
                  </a:lnTo>
                  <a:lnTo>
                    <a:pt x="3" y="163"/>
                  </a:lnTo>
                  <a:lnTo>
                    <a:pt x="0" y="164"/>
                  </a:lnTo>
                  <a:lnTo>
                    <a:pt x="3"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42" name="Freeform 226"/>
            <p:cNvSpPr>
              <a:spLocks/>
            </p:cNvSpPr>
            <p:nvPr/>
          </p:nvSpPr>
          <p:spPr bwMode="auto">
            <a:xfrm>
              <a:off x="4886" y="1789"/>
              <a:ext cx="8" cy="9"/>
            </a:xfrm>
            <a:custGeom>
              <a:avLst/>
              <a:gdLst>
                <a:gd name="T0" fmla="*/ 19 w 23"/>
                <a:gd name="T1" fmla="*/ 4 h 18"/>
                <a:gd name="T2" fmla="*/ 15 w 23"/>
                <a:gd name="T3" fmla="*/ 0 h 18"/>
                <a:gd name="T4" fmla="*/ 0 w 23"/>
                <a:gd name="T5" fmla="*/ 9 h 18"/>
                <a:gd name="T6" fmla="*/ 7 w 23"/>
                <a:gd name="T7" fmla="*/ 18 h 18"/>
                <a:gd name="T8" fmla="*/ 23 w 23"/>
                <a:gd name="T9" fmla="*/ 9 h 18"/>
                <a:gd name="T10" fmla="*/ 19 w 23"/>
                <a:gd name="T11" fmla="*/ 4 h 18"/>
              </a:gdLst>
              <a:ahLst/>
              <a:cxnLst>
                <a:cxn ang="0">
                  <a:pos x="T0" y="T1"/>
                </a:cxn>
                <a:cxn ang="0">
                  <a:pos x="T2" y="T3"/>
                </a:cxn>
                <a:cxn ang="0">
                  <a:pos x="T4" y="T5"/>
                </a:cxn>
                <a:cxn ang="0">
                  <a:pos x="T6" y="T7"/>
                </a:cxn>
                <a:cxn ang="0">
                  <a:pos x="T8" y="T9"/>
                </a:cxn>
                <a:cxn ang="0">
                  <a:pos x="T10" y="T11"/>
                </a:cxn>
              </a:cxnLst>
              <a:rect l="0" t="0" r="r" b="b"/>
              <a:pathLst>
                <a:path w="23" h="18">
                  <a:moveTo>
                    <a:pt x="19" y="4"/>
                  </a:moveTo>
                  <a:lnTo>
                    <a:pt x="15" y="0"/>
                  </a:lnTo>
                  <a:lnTo>
                    <a:pt x="0" y="9"/>
                  </a:lnTo>
                  <a:lnTo>
                    <a:pt x="7" y="18"/>
                  </a:lnTo>
                  <a:lnTo>
                    <a:pt x="23" y="9"/>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31043" name="Text Box 227"/>
          <p:cNvSpPr txBox="1">
            <a:spLocks noChangeArrowheads="1"/>
          </p:cNvSpPr>
          <p:nvPr/>
        </p:nvSpPr>
        <p:spPr bwMode="auto">
          <a:xfrm>
            <a:off x="1479550" y="1676400"/>
            <a:ext cx="408305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FontTx/>
              <a:buNone/>
            </a:pPr>
            <a:r>
              <a:rPr lang="en-US" sz="2800" b="1">
                <a:solidFill>
                  <a:srgbClr val="990000"/>
                </a:solidFill>
                <a:effectLst>
                  <a:outerShdw blurRad="38100" dist="38100" dir="2700000" algn="tl">
                    <a:srgbClr val="DDDDDD"/>
                  </a:outerShdw>
                </a:effectLst>
              </a:rPr>
              <a:t>How do you do this?</a:t>
            </a:r>
          </a:p>
          <a:p>
            <a:pPr>
              <a:spcBef>
                <a:spcPct val="0"/>
              </a:spcBef>
              <a:buFontTx/>
              <a:buNone/>
            </a:pPr>
            <a:r>
              <a:rPr lang="en-US" sz="2800" b="1">
                <a:solidFill>
                  <a:srgbClr val="990000"/>
                </a:solidFill>
                <a:effectLst>
                  <a:outerShdw blurRad="38100" dist="38100" dir="2700000" algn="tl">
                    <a:srgbClr val="DDDDDD"/>
                  </a:outerShdw>
                </a:effectLst>
              </a:rPr>
              <a:t>Trust in Christ to take </a:t>
            </a:r>
          </a:p>
          <a:p>
            <a:pPr>
              <a:spcBef>
                <a:spcPct val="0"/>
              </a:spcBef>
              <a:buFontTx/>
              <a:buNone/>
            </a:pPr>
            <a:r>
              <a:rPr lang="en-US" sz="2800" b="1">
                <a:solidFill>
                  <a:srgbClr val="990000"/>
                </a:solidFill>
                <a:effectLst>
                  <a:outerShdw blurRad="38100" dist="38100" dir="2700000" algn="tl">
                    <a:srgbClr val="DDDDDD"/>
                  </a:outerShdw>
                </a:effectLst>
              </a:rPr>
              <a:t>your penalty. He died</a:t>
            </a:r>
          </a:p>
          <a:p>
            <a:pPr>
              <a:spcBef>
                <a:spcPct val="0"/>
              </a:spcBef>
              <a:buFontTx/>
              <a:buNone/>
            </a:pPr>
            <a:r>
              <a:rPr lang="en-US" sz="2800" b="1">
                <a:solidFill>
                  <a:srgbClr val="990000"/>
                </a:solidFill>
                <a:effectLst>
                  <a:outerShdw blurRad="38100" dist="38100" dir="2700000" algn="tl">
                    <a:srgbClr val="DDDDDD"/>
                  </a:outerShdw>
                </a:effectLst>
              </a:rPr>
              <a:t>on the Cross and rose </a:t>
            </a:r>
          </a:p>
          <a:p>
            <a:pPr>
              <a:spcBef>
                <a:spcPct val="0"/>
              </a:spcBef>
              <a:buFontTx/>
              <a:buNone/>
            </a:pPr>
            <a:r>
              <a:rPr lang="en-US" sz="2800" b="1">
                <a:solidFill>
                  <a:srgbClr val="990000"/>
                </a:solidFill>
                <a:effectLst>
                  <a:outerShdw blurRad="38100" dist="38100" dir="2700000" algn="tl">
                    <a:srgbClr val="DDDDDD"/>
                  </a:outerShdw>
                </a:effectLst>
              </a:rPr>
              <a:t>from the grave for the </a:t>
            </a:r>
          </a:p>
          <a:p>
            <a:pPr>
              <a:spcBef>
                <a:spcPct val="0"/>
              </a:spcBef>
              <a:buFontTx/>
              <a:buNone/>
            </a:pPr>
            <a:r>
              <a:rPr lang="en-US" sz="2800" b="1">
                <a:solidFill>
                  <a:srgbClr val="990000"/>
                </a:solidFill>
                <a:effectLst>
                  <a:outerShdw blurRad="38100" dist="38100" dir="2700000" algn="tl">
                    <a:srgbClr val="DDDDDD"/>
                  </a:outerShdw>
                </a:effectLst>
              </a:rPr>
              <a:t>purpose of taking your</a:t>
            </a:r>
          </a:p>
          <a:p>
            <a:pPr>
              <a:spcBef>
                <a:spcPct val="0"/>
              </a:spcBef>
              <a:buFontTx/>
              <a:buNone/>
            </a:pPr>
            <a:r>
              <a:rPr lang="en-US" sz="2800" b="1">
                <a:solidFill>
                  <a:srgbClr val="990000"/>
                </a:solidFill>
                <a:effectLst>
                  <a:outerShdw blurRad="38100" dist="38100" dir="2700000" algn="tl">
                    <a:srgbClr val="DDDDDD"/>
                  </a:outerShdw>
                </a:effectLst>
              </a:rPr>
              <a:t>punishment.</a:t>
            </a:r>
          </a:p>
        </p:txBody>
      </p:sp>
      <p:sp>
        <p:nvSpPr>
          <p:cNvPr id="931044" name="Rectangle 228"/>
          <p:cNvSpPr>
            <a:spLocks noChangeArrowheads="1"/>
          </p:cNvSpPr>
          <p:nvPr/>
        </p:nvSpPr>
        <p:spPr bwMode="auto">
          <a:xfrm>
            <a:off x="0" y="-7208838"/>
            <a:ext cx="9144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FontTx/>
              <a:buNone/>
            </a:pPr>
            <a:r>
              <a:rPr lang="en-US" sz="2400" b="1" baseline="30000">
                <a:latin typeface="Times New Roman" charset="0"/>
              </a:rPr>
              <a:t>3:16</a:t>
            </a:r>
            <a:r>
              <a:rPr lang="en-US" sz="2400">
                <a:latin typeface="Times New Roman" charset="0"/>
              </a:rPr>
              <a:t> For this is the way</a:t>
            </a:r>
            <a:r>
              <a:rPr lang="en-US" sz="2400" baseline="30000">
                <a:latin typeface="Times New Roman" charset="0"/>
              </a:rPr>
              <a:t> </a:t>
            </a:r>
            <a:r>
              <a:rPr lang="en-US" sz="2400" baseline="30000">
                <a:latin typeface="Times New Roman" charset="0"/>
                <a:hlinkClick r:id="" action="ppaction://noaction"/>
              </a:rPr>
              <a:t>36</a:t>
            </a:r>
            <a:r>
              <a:rPr lang="en-US" sz="2400">
                <a:latin typeface="Times New Roman" charset="0"/>
              </a:rPr>
              <a:t> God loved the world: he gave his one and only</a:t>
            </a:r>
            <a:r>
              <a:rPr lang="en-US" sz="2400" baseline="30000">
                <a:latin typeface="Times New Roman" charset="0"/>
              </a:rPr>
              <a:t> </a:t>
            </a:r>
            <a:r>
              <a:rPr lang="en-US" sz="2400" baseline="30000">
                <a:latin typeface="Times New Roman" charset="0"/>
                <a:hlinkClick r:id="" action="ppaction://noaction"/>
              </a:rPr>
              <a:t>37</a:t>
            </a:r>
            <a:r>
              <a:rPr lang="en-US" sz="2400">
                <a:latin typeface="Times New Roman" charset="0"/>
              </a:rPr>
              <a:t> Son that everyone who believes in him should not perish</a:t>
            </a:r>
            <a:r>
              <a:rPr lang="en-US" sz="2400" baseline="30000">
                <a:latin typeface="Times New Roman" charset="0"/>
              </a:rPr>
              <a:t> </a:t>
            </a:r>
            <a:r>
              <a:rPr lang="en-US" sz="2400" baseline="30000">
                <a:latin typeface="Times New Roman" charset="0"/>
                <a:hlinkClick r:id="" action="ppaction://noaction"/>
              </a:rPr>
              <a:t>38</a:t>
            </a:r>
            <a:r>
              <a:rPr lang="en-US" sz="2400">
                <a:latin typeface="Times New Roman" charset="0"/>
              </a:rPr>
              <a:t> but have eternal life.</a:t>
            </a:r>
            <a:r>
              <a:rPr lang="en-US" sz="2400" baseline="30000">
                <a:latin typeface="Times New Roman" charset="0"/>
              </a:rPr>
              <a:t> </a:t>
            </a:r>
            <a:r>
              <a:rPr lang="en-US" sz="2400" baseline="30000">
                <a:latin typeface="Times New Roman" charset="0"/>
                <a:hlinkClick r:id="" action="ppaction://noaction"/>
              </a:rPr>
              <a:t>39</a:t>
            </a:r>
            <a:r>
              <a:rPr lang="en-US" sz="2400">
                <a:latin typeface="Times New Roman" charset="0"/>
              </a:rPr>
              <a:t> </a:t>
            </a:r>
            <a:r>
              <a:rPr lang="en-US" sz="2400" b="1" baseline="30000">
                <a:latin typeface="Times New Roman" charset="0"/>
              </a:rPr>
              <a:t>3:17</a:t>
            </a:r>
            <a:r>
              <a:rPr lang="en-US" sz="2400">
                <a:latin typeface="Times New Roman" charset="0"/>
              </a:rPr>
              <a:t> For God did not send his Son into the world to condemn the world,</a:t>
            </a:r>
            <a:r>
              <a:rPr lang="en-US" sz="2400" baseline="30000">
                <a:latin typeface="Times New Roman" charset="0"/>
              </a:rPr>
              <a:t> </a:t>
            </a:r>
            <a:r>
              <a:rPr lang="en-US" sz="2400" baseline="30000">
                <a:latin typeface="Times New Roman" charset="0"/>
                <a:hlinkClick r:id="" action="ppaction://noaction"/>
              </a:rPr>
              <a:t>40</a:t>
            </a:r>
            <a:r>
              <a:rPr lang="en-US" sz="2400">
                <a:latin typeface="Times New Roman" charset="0"/>
              </a:rPr>
              <a:t> but that the world should be saved through him. </a:t>
            </a:r>
            <a:r>
              <a:rPr lang="en-US" sz="2400" b="1" baseline="30000">
                <a:latin typeface="Times New Roman" charset="0"/>
              </a:rPr>
              <a:t>3:18</a:t>
            </a:r>
            <a:r>
              <a:rPr lang="en-US" sz="2400">
                <a:latin typeface="Times New Roman" charset="0"/>
              </a:rPr>
              <a:t> The one who believes in him is not condemned.</a:t>
            </a:r>
            <a:r>
              <a:rPr lang="en-US" sz="2400" baseline="30000">
                <a:latin typeface="Times New Roman" charset="0"/>
              </a:rPr>
              <a:t> </a:t>
            </a:r>
            <a:r>
              <a:rPr lang="en-US" sz="2400" baseline="30000">
                <a:latin typeface="Times New Roman" charset="0"/>
                <a:hlinkClick r:id="" action="ppaction://noaction"/>
              </a:rPr>
              <a:t>41</a:t>
            </a:r>
            <a:r>
              <a:rPr lang="en-US" sz="2400">
                <a:latin typeface="Times New Roman" charset="0"/>
              </a:rPr>
              <a:t> The one who does not believe has been condemned</a:t>
            </a:r>
            <a:r>
              <a:rPr lang="en-US" sz="2400" baseline="30000">
                <a:latin typeface="Times New Roman" charset="0"/>
              </a:rPr>
              <a:t> </a:t>
            </a:r>
            <a:r>
              <a:rPr lang="en-US" sz="2400" baseline="30000">
                <a:latin typeface="Times New Roman" charset="0"/>
                <a:hlinkClick r:id="" action="ppaction://noaction"/>
              </a:rPr>
              <a:t>42</a:t>
            </a:r>
            <a:r>
              <a:rPr lang="en-US" sz="2400">
                <a:latin typeface="Times New Roman" charset="0"/>
              </a:rPr>
              <a:t> already, because he has not believed in the name of the one and only</a:t>
            </a:r>
            <a:r>
              <a:rPr lang="en-US" sz="2400" baseline="30000">
                <a:latin typeface="Times New Roman" charset="0"/>
              </a:rPr>
              <a:t> </a:t>
            </a:r>
            <a:r>
              <a:rPr lang="en-US" sz="2400" baseline="30000">
                <a:latin typeface="Times New Roman" charset="0"/>
                <a:hlinkClick r:id="" action="ppaction://noaction"/>
              </a:rPr>
              <a:t>43</a:t>
            </a:r>
            <a:r>
              <a:rPr lang="en-US" sz="2400">
                <a:latin typeface="Times New Roman" charset="0"/>
              </a:rPr>
              <a:t> Son of God. </a:t>
            </a:r>
          </a:p>
        </p:txBody>
      </p:sp>
      <p:sp>
        <p:nvSpPr>
          <p:cNvPr id="931045" name="Rectangle 229"/>
          <p:cNvSpPr>
            <a:spLocks noChangeArrowheads="1"/>
          </p:cNvSpPr>
          <p:nvPr/>
        </p:nvSpPr>
        <p:spPr bwMode="auto">
          <a:xfrm>
            <a:off x="0" y="-4560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FontTx/>
              <a:buNone/>
            </a:pPr>
            <a:r>
              <a:rPr lang="en-US" sz="2400">
                <a:latin typeface="Times New Roman" charset="0"/>
                <a:hlinkClick r:id="" action="ppaction://noaction"/>
              </a:rPr>
              <a:t>36 </a:t>
            </a:r>
            <a:endParaRPr lang="en-US" sz="2400">
              <a:latin typeface="Times New Roman" charset="0"/>
            </a:endParaRPr>
          </a:p>
        </p:txBody>
      </p:sp>
      <p:sp>
        <p:nvSpPr>
          <p:cNvPr id="931058" name="Rectangle 242">
            <a:hlinkClick r:id="" action="ppaction://noaction"/>
          </p:cNvPr>
          <p:cNvSpPr>
            <a:spLocks noChangeArrowheads="1"/>
          </p:cNvSpPr>
          <p:nvPr/>
        </p:nvSpPr>
        <p:spPr bwMode="auto">
          <a:xfrm>
            <a:off x="0" y="1333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31060" name="Rectangle 244"/>
          <p:cNvSpPr>
            <a:spLocks noChangeArrowheads="1"/>
          </p:cNvSpPr>
          <p:nvPr/>
        </p:nvSpPr>
        <p:spPr bwMode="auto">
          <a:xfrm>
            <a:off x="609600" y="4953000"/>
            <a:ext cx="7848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FontTx/>
              <a:buNone/>
            </a:pPr>
            <a:r>
              <a:rPr lang="en-US">
                <a:cs typeface="Times New Roman" charset="0"/>
              </a:rPr>
              <a:t>John 3:16–18 </a:t>
            </a:r>
          </a:p>
          <a:p>
            <a:pPr>
              <a:spcBef>
                <a:spcPct val="0"/>
              </a:spcBef>
              <a:buFontTx/>
              <a:buNone/>
            </a:pPr>
            <a:r>
              <a:rPr lang="ja-JP" altLang="en-US">
                <a:latin typeface="Arial"/>
                <a:cs typeface="Times New Roman" charset="0"/>
              </a:rPr>
              <a:t>“</a:t>
            </a:r>
            <a:r>
              <a:rPr lang="en-US">
                <a:cs typeface="Times New Roman" charset="0"/>
              </a:rPr>
              <a:t>For this is the way God loved the world: he gave his one and only Son that everyone who believes in him should not perish but have eternal life.</a:t>
            </a:r>
            <a:r>
              <a:rPr lang="en-US" baseline="30000">
                <a:cs typeface="Times New Roman" charset="0"/>
              </a:rPr>
              <a:t> </a:t>
            </a:r>
            <a:r>
              <a:rPr lang="en-US">
                <a:cs typeface="Times New Roman" charset="0"/>
              </a:rPr>
              <a:t>For God did not send his Son into the world to condemn the world,</a:t>
            </a:r>
            <a:r>
              <a:rPr lang="en-US" baseline="30000">
                <a:cs typeface="Times New Roman" charset="0"/>
              </a:rPr>
              <a:t> </a:t>
            </a:r>
            <a:r>
              <a:rPr lang="en-US">
                <a:cs typeface="Times New Roman" charset="0"/>
              </a:rPr>
              <a:t>but that the world should be saved through him. The one who believes in him is not condemned.</a:t>
            </a:r>
            <a:r>
              <a:rPr lang="en-US" baseline="30000">
                <a:cs typeface="Times New Roman" charset="0"/>
              </a:rPr>
              <a:t> </a:t>
            </a:r>
            <a:r>
              <a:rPr lang="en-US">
                <a:cs typeface="Times New Roman" charset="0"/>
              </a:rPr>
              <a:t>The one who does not believe has been condemned already, because he has not believed in the name of the one and only</a:t>
            </a:r>
            <a:r>
              <a:rPr lang="en-US" baseline="30000">
                <a:cs typeface="Times New Roman" charset="0"/>
              </a:rPr>
              <a:t> </a:t>
            </a:r>
            <a:r>
              <a:rPr lang="en-US">
                <a:cs typeface="Times New Roman" charset="0"/>
              </a:rPr>
              <a:t>Son of God.</a:t>
            </a:r>
            <a:r>
              <a:rPr lang="ja-JP" altLang="en-US">
                <a:latin typeface="Arial"/>
                <a:cs typeface="Times New Roman" charset="0"/>
              </a:rPr>
              <a:t>”</a:t>
            </a:r>
            <a:endParaRPr lang="en-US">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a:xfrm>
            <a:off x="0" y="274638"/>
            <a:ext cx="9144000" cy="1143000"/>
          </a:xfrm>
        </p:spPr>
        <p:txBody>
          <a:bodyPr/>
          <a:lstStyle/>
          <a:p>
            <a:r>
              <a:rPr lang="en-US" sz="3600"/>
              <a:t>Substitution </a:t>
            </a:r>
            <a:br>
              <a:rPr lang="en-US" sz="3600"/>
            </a:br>
            <a:r>
              <a:rPr lang="en-US" sz="3600"/>
              <a:t>Theory</a:t>
            </a:r>
          </a:p>
        </p:txBody>
      </p:sp>
      <p:sp>
        <p:nvSpPr>
          <p:cNvPr id="931843" name="Rectangle 3"/>
          <p:cNvSpPr>
            <a:spLocks noGrp="1" noChangeArrowheads="1"/>
          </p:cNvSpPr>
          <p:nvPr>
            <p:ph type="body" idx="1"/>
          </p:nvPr>
        </p:nvSpPr>
        <p:spPr/>
        <p:txBody>
          <a:bodyPr/>
          <a:lstStyle/>
          <a:p>
            <a:pPr>
              <a:buFontTx/>
              <a:buNone/>
            </a:pPr>
            <a:r>
              <a:rPr lang="en-US" b="1">
                <a:effectLst>
                  <a:outerShdw blurRad="38100" dist="38100" dir="2700000" algn="tl">
                    <a:srgbClr val="DDDDDD"/>
                  </a:outerShdw>
                </a:effectLst>
              </a:rPr>
              <a:t>Strengths:</a:t>
            </a:r>
          </a:p>
          <a:p>
            <a:r>
              <a:rPr lang="en-US"/>
              <a:t>It takes God</a:t>
            </a:r>
            <a:r>
              <a:rPr lang="ja-JP" altLang="en-US">
                <a:latin typeface="Arial"/>
              </a:rPr>
              <a:t>’</a:t>
            </a:r>
            <a:r>
              <a:rPr lang="en-US"/>
              <a:t>s righteousness seriously.</a:t>
            </a:r>
          </a:p>
          <a:p>
            <a:r>
              <a:rPr lang="en-US"/>
              <a:t>It takes our sin seriously.</a:t>
            </a:r>
          </a:p>
          <a:p>
            <a:r>
              <a:rPr lang="en-US"/>
              <a:t>It shows the severity and necessity of the atonement.</a:t>
            </a:r>
          </a:p>
          <a:p>
            <a:r>
              <a:rPr lang="en-US"/>
              <a:t>It shows that there was no other way.</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0" y="304800"/>
            <a:ext cx="9448800" cy="1143000"/>
          </a:xfrm>
        </p:spPr>
        <p:txBody>
          <a:bodyPr/>
          <a:lstStyle/>
          <a:p>
            <a:r>
              <a:rPr lang="en-US" sz="3600"/>
              <a:t>Substitution </a:t>
            </a:r>
            <a:br>
              <a:rPr lang="en-US" sz="3600"/>
            </a:br>
            <a:r>
              <a:rPr lang="en-US" sz="3600"/>
              <a:t>Theory</a:t>
            </a:r>
          </a:p>
        </p:txBody>
      </p:sp>
      <p:sp>
        <p:nvSpPr>
          <p:cNvPr id="932867" name="Rectangle 3"/>
          <p:cNvSpPr>
            <a:spLocks noGrp="1" noChangeArrowheads="1"/>
          </p:cNvSpPr>
          <p:nvPr>
            <p:ph type="body" idx="1"/>
          </p:nvPr>
        </p:nvSpPr>
        <p:spPr/>
        <p:txBody>
          <a:bodyPr/>
          <a:lstStyle/>
          <a:p>
            <a:pPr>
              <a:buFontTx/>
              <a:buNone/>
            </a:pPr>
            <a:r>
              <a:rPr lang="en-US" sz="2800" b="1">
                <a:effectLst>
                  <a:outerShdw blurRad="38100" dist="38100" dir="2700000" algn="tl">
                    <a:srgbClr val="DDDDDD"/>
                  </a:outerShdw>
                </a:effectLst>
              </a:rPr>
              <a:t>Scriptural Support From the Old Testament:</a:t>
            </a:r>
          </a:p>
          <a:p>
            <a:pPr>
              <a:lnSpc>
                <a:spcPct val="85000"/>
              </a:lnSpc>
            </a:pPr>
            <a:r>
              <a:rPr lang="en-US" sz="2800"/>
              <a:t>The institution of the Passover points to a vicarious substitution.</a:t>
            </a:r>
          </a:p>
          <a:p>
            <a:pPr>
              <a:lnSpc>
                <a:spcPct val="85000"/>
              </a:lnSpc>
            </a:pPr>
            <a:r>
              <a:rPr lang="en-US" sz="2800"/>
              <a:t>The sacrificial system (esp. the day of atonement) pointed to the perfect sacrifice that Christ would give on behalf of our sins (see Lev. 16:9–10, 16, 29). Christ is later called the lamb of God who takes away the sins of the world (John 1:29;   Rev. 5:7).</a:t>
            </a:r>
          </a:p>
          <a:p>
            <a:pPr>
              <a:lnSpc>
                <a:spcPct val="85000"/>
              </a:lnSpc>
            </a:pPr>
            <a:r>
              <a:rPr lang="en-US" sz="2800"/>
              <a:t>Isaiah 53 vividly describes vicarious substitution.</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xfrm>
            <a:off x="0" y="274638"/>
            <a:ext cx="9144000" cy="1143000"/>
          </a:xfrm>
        </p:spPr>
        <p:txBody>
          <a:bodyPr/>
          <a:lstStyle/>
          <a:p>
            <a:r>
              <a:rPr lang="en-US" sz="3600"/>
              <a:t>Substitution </a:t>
            </a:r>
            <a:br>
              <a:rPr lang="en-US" sz="3600"/>
            </a:br>
            <a:r>
              <a:rPr lang="en-US" sz="3600"/>
              <a:t>Theory</a:t>
            </a:r>
          </a:p>
        </p:txBody>
      </p:sp>
      <p:sp>
        <p:nvSpPr>
          <p:cNvPr id="934915" name="Rectangle 3"/>
          <p:cNvSpPr>
            <a:spLocks noGrp="1" noChangeArrowheads="1"/>
          </p:cNvSpPr>
          <p:nvPr>
            <p:ph type="body" idx="1"/>
          </p:nvPr>
        </p:nvSpPr>
        <p:spPr/>
        <p:txBody>
          <a:bodyPr/>
          <a:lstStyle/>
          <a:p>
            <a:pPr>
              <a:buFontTx/>
              <a:buNone/>
            </a:pPr>
            <a:r>
              <a:rPr lang="en-US" b="1">
                <a:effectLst>
                  <a:outerShdw blurRad="38100" dist="38100" dir="2700000" algn="tl">
                    <a:srgbClr val="DDDDDD"/>
                  </a:outerShdw>
                </a:effectLst>
              </a:rPr>
              <a:t>Scriptural Support New Testament:</a:t>
            </a:r>
          </a:p>
          <a:p>
            <a:pPr>
              <a:buFontTx/>
              <a:buNone/>
            </a:pPr>
            <a:endParaRPr lang="en-US" b="1">
              <a:effectLst>
                <a:outerShdw blurRad="38100" dist="38100" dir="2700000" algn="tl">
                  <a:srgbClr val="DDDDDD"/>
                </a:outerShdw>
              </a:effectLst>
            </a:endParaRPr>
          </a:p>
          <a:p>
            <a:pPr>
              <a:buFontTx/>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a:xfrm>
            <a:off x="0" y="274638"/>
            <a:ext cx="8686800" cy="1143000"/>
          </a:xfrm>
        </p:spPr>
        <p:txBody>
          <a:bodyPr/>
          <a:lstStyle/>
          <a:p>
            <a:r>
              <a:rPr lang="en-US" sz="3600"/>
              <a:t>Substitution </a:t>
            </a:r>
            <a:br>
              <a:rPr lang="en-US" sz="3600"/>
            </a:br>
            <a:r>
              <a:rPr lang="en-US" sz="3600"/>
              <a:t>Theory</a:t>
            </a:r>
          </a:p>
        </p:txBody>
      </p:sp>
      <p:sp>
        <p:nvSpPr>
          <p:cNvPr id="936963"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Mk. 10:45  </a:t>
            </a:r>
          </a:p>
          <a:p>
            <a:pPr marL="0" indent="0">
              <a:buFontTx/>
              <a:buNone/>
            </a:pPr>
            <a:r>
              <a:rPr lang="ja-JP" altLang="en-US">
                <a:latin typeface="Arial"/>
              </a:rPr>
              <a:t>“</a:t>
            </a:r>
            <a:r>
              <a:rPr lang="en-US"/>
              <a:t>For even the Son of Man did not come to be served but to serve, and to give his life as a ransom for many.</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a:xfrm>
            <a:off x="0" y="274638"/>
            <a:ext cx="8686800" cy="1143000"/>
          </a:xfrm>
        </p:spPr>
        <p:txBody>
          <a:bodyPr/>
          <a:lstStyle/>
          <a:p>
            <a:r>
              <a:rPr lang="en-US" sz="3600"/>
              <a:t>Substitution </a:t>
            </a:r>
            <a:br>
              <a:rPr lang="en-US" sz="3600"/>
            </a:br>
            <a:r>
              <a:rPr lang="en-US" sz="3600"/>
              <a:t>Theory</a:t>
            </a:r>
          </a:p>
        </p:txBody>
      </p:sp>
      <p:sp>
        <p:nvSpPr>
          <p:cNvPr id="937987"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Matt. 26:39  </a:t>
            </a:r>
          </a:p>
          <a:p>
            <a:pPr marL="0" indent="0">
              <a:buFontTx/>
              <a:buNone/>
            </a:pPr>
            <a:r>
              <a:rPr lang="ja-JP" altLang="en-US">
                <a:latin typeface="Arial"/>
              </a:rPr>
              <a:t>“</a:t>
            </a:r>
            <a:r>
              <a:rPr lang="en-US"/>
              <a:t>And He went a little beyond them, and fell on His face and prayed, saying, </a:t>
            </a:r>
            <a:r>
              <a:rPr lang="ja-JP" altLang="en-US">
                <a:latin typeface="Arial"/>
              </a:rPr>
              <a:t>“</a:t>
            </a:r>
            <a:r>
              <a:rPr lang="en-US"/>
              <a:t>My Father, if it is possible, let this cup pass from Me; yet not as I will, but as You will.</a:t>
            </a:r>
            <a:r>
              <a:rPr lang="ja-JP" altLang="en-US">
                <a:latin typeface="Arial"/>
              </a:rPr>
              <a:t>’”</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0" y="274638"/>
            <a:ext cx="9144000" cy="1143000"/>
          </a:xfrm>
        </p:spPr>
        <p:txBody>
          <a:bodyPr/>
          <a:lstStyle/>
          <a:p>
            <a:r>
              <a:rPr lang="en-US" sz="3600"/>
              <a:t>Substitution </a:t>
            </a:r>
            <a:br>
              <a:rPr lang="en-US" sz="3600"/>
            </a:br>
            <a:r>
              <a:rPr lang="en-US" sz="3600"/>
              <a:t>Theory</a:t>
            </a:r>
          </a:p>
        </p:txBody>
      </p:sp>
      <p:sp>
        <p:nvSpPr>
          <p:cNvPr id="940035"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Gal. 3:13  </a:t>
            </a:r>
          </a:p>
          <a:p>
            <a:pPr marL="0" indent="0">
              <a:buFontTx/>
              <a:buNone/>
            </a:pPr>
            <a:r>
              <a:rPr lang="ja-JP" altLang="en-US">
                <a:latin typeface="Arial"/>
              </a:rPr>
              <a:t>“</a:t>
            </a:r>
            <a:r>
              <a:rPr lang="en-US"/>
              <a:t>Christ redeemed us from the curse of the Law, having become a curse for us—for it is written, </a:t>
            </a:r>
            <a:r>
              <a:rPr lang="ja-JP" altLang="en-US">
                <a:latin typeface="Arial"/>
              </a:rPr>
              <a:t>‘</a:t>
            </a:r>
            <a:r>
              <a:rPr lang="en-US"/>
              <a:t>cursed is anyone who hangs on a tree.</a:t>
            </a:r>
            <a:r>
              <a:rPr lang="ja-JP" altLang="en-US">
                <a:latin typeface="Arial"/>
              </a:rPr>
              <a:t>’”</a:t>
            </a:r>
            <a:endParaRPr lang="en-US"/>
          </a:p>
          <a:p>
            <a:pPr marL="0" indent="0">
              <a:buFontTx/>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0" y="274638"/>
            <a:ext cx="9144000" cy="1143000"/>
          </a:xfrm>
        </p:spPr>
        <p:txBody>
          <a:bodyPr/>
          <a:lstStyle/>
          <a:p>
            <a:r>
              <a:rPr lang="en-US" sz="3600"/>
              <a:t>Substitution </a:t>
            </a:r>
            <a:br>
              <a:rPr lang="en-US" sz="3600"/>
            </a:br>
            <a:r>
              <a:rPr lang="en-US" sz="3600"/>
              <a:t>Theory</a:t>
            </a:r>
          </a:p>
        </p:txBody>
      </p:sp>
      <p:sp>
        <p:nvSpPr>
          <p:cNvPr id="942083" name="Rectangle 3"/>
          <p:cNvSpPr>
            <a:spLocks noGrp="1" noChangeArrowheads="1"/>
          </p:cNvSpPr>
          <p:nvPr>
            <p:ph type="body" idx="1"/>
          </p:nvPr>
        </p:nvSpPr>
        <p:spPr/>
        <p:txBody>
          <a:bodyPr/>
          <a:lstStyle/>
          <a:p>
            <a:pPr marL="0" indent="0">
              <a:lnSpc>
                <a:spcPct val="80000"/>
              </a:lnSpc>
              <a:buFontTx/>
              <a:buNone/>
            </a:pPr>
            <a:r>
              <a:rPr lang="en-US" sz="2400" b="1">
                <a:effectLst>
                  <a:outerShdw blurRad="38100" dist="38100" dir="2700000" algn="tl">
                    <a:srgbClr val="DDDDDD"/>
                  </a:outerShdw>
                </a:effectLst>
              </a:rPr>
              <a:t>Rom. 3:21–26   </a:t>
            </a:r>
          </a:p>
          <a:p>
            <a:pPr marL="0" indent="0">
              <a:lnSpc>
                <a:spcPct val="80000"/>
              </a:lnSpc>
              <a:buFontTx/>
              <a:buNone/>
            </a:pPr>
            <a:r>
              <a:rPr lang="ja-JP" altLang="en-US" sz="2400">
                <a:latin typeface="Arial"/>
              </a:rPr>
              <a:t>“</a:t>
            </a:r>
            <a:r>
              <a:rPr lang="en-US" sz="2400"/>
              <a:t>But now apart from the law the righteousness of God (which is attested by the law and the prophets) has been disclosed—namely, the righteousness of God through the faithfulness of Jesus Christ for all who believe. For there is no distinction, for all have sinned and fall short of the glory of God. But they are justified freely by his grace through the redemption that is in Christ Jesus. God publicly displayed him at his death as the mercy seat accessible through faith. This was to demonstrate his righteousness, because God in his forbearance had passed over the sins previously committed. This was also to demonstrate his righteousness in the present time, so that he would be just and the justifier of the one who lives because of Jesus' faithfulness.</a:t>
            </a:r>
            <a:r>
              <a:rPr lang="ja-JP" altLang="en-US" sz="2400">
                <a:latin typeface="Arial"/>
              </a:rPr>
              <a:t>”</a:t>
            </a:r>
            <a:r>
              <a:rPr lang="en-US" sz="2400"/>
              <a:t> </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3106" name="Rectangle 2"/>
          <p:cNvSpPr>
            <a:spLocks noGrp="1" noChangeArrowheads="1"/>
          </p:cNvSpPr>
          <p:nvPr>
            <p:ph type="title"/>
          </p:nvPr>
        </p:nvSpPr>
        <p:spPr>
          <a:xfrm>
            <a:off x="0" y="274638"/>
            <a:ext cx="9144000" cy="1143000"/>
          </a:xfrm>
        </p:spPr>
        <p:txBody>
          <a:bodyPr/>
          <a:lstStyle/>
          <a:p>
            <a:r>
              <a:rPr lang="en-US" sz="3600"/>
              <a:t>Substitution </a:t>
            </a:r>
            <a:br>
              <a:rPr lang="en-US" sz="3600"/>
            </a:br>
            <a:r>
              <a:rPr lang="en-US" sz="3600"/>
              <a:t>Theory</a:t>
            </a:r>
          </a:p>
        </p:txBody>
      </p:sp>
      <p:sp>
        <p:nvSpPr>
          <p:cNvPr id="943107"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2 Cor. 5:21</a:t>
            </a:r>
          </a:p>
          <a:p>
            <a:pPr marL="0" indent="0">
              <a:buFontTx/>
              <a:buNone/>
            </a:pPr>
            <a:r>
              <a:rPr lang="ja-JP" altLang="en-US">
                <a:latin typeface="Arial"/>
              </a:rPr>
              <a:t>“</a:t>
            </a:r>
            <a:r>
              <a:rPr lang="en-US"/>
              <a:t>He made Him who knew no sin to be sin on our behalf, so that we might become the righteousness of God in Him.</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4130" name="Rectangle 2"/>
          <p:cNvSpPr>
            <a:spLocks noGrp="1" noChangeArrowheads="1"/>
          </p:cNvSpPr>
          <p:nvPr>
            <p:ph type="title"/>
          </p:nvPr>
        </p:nvSpPr>
        <p:spPr>
          <a:xfrm>
            <a:off x="0" y="274638"/>
            <a:ext cx="9144000" cy="1143000"/>
          </a:xfrm>
        </p:spPr>
        <p:txBody>
          <a:bodyPr/>
          <a:lstStyle/>
          <a:p>
            <a:r>
              <a:rPr lang="en-US" sz="3600"/>
              <a:t>Substitution </a:t>
            </a:r>
            <a:br>
              <a:rPr lang="en-US" sz="3600"/>
            </a:br>
            <a:r>
              <a:rPr lang="en-US" sz="3600"/>
              <a:t>Theory</a:t>
            </a:r>
          </a:p>
        </p:txBody>
      </p:sp>
      <p:sp>
        <p:nvSpPr>
          <p:cNvPr id="944131"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Ephesians 5:2 </a:t>
            </a:r>
          </a:p>
          <a:p>
            <a:pPr marL="0" indent="0">
              <a:buFontTx/>
              <a:buNone/>
            </a:pPr>
            <a:r>
              <a:rPr lang="ja-JP" altLang="en-US">
                <a:latin typeface="Arial"/>
              </a:rPr>
              <a:t>“</a:t>
            </a:r>
            <a:r>
              <a:rPr lang="en-US"/>
              <a:t>And live in love, just as Christ also loved us and gave himself for us, a sacrificial and fragrant offering to God.</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a:xfrm>
            <a:off x="0" y="274638"/>
            <a:ext cx="9144000" cy="1143000"/>
          </a:xfrm>
        </p:spPr>
        <p:txBody>
          <a:bodyPr/>
          <a:lstStyle/>
          <a:p>
            <a:r>
              <a:rPr lang="en-US"/>
              <a:t>Substitution </a:t>
            </a:r>
            <a:br>
              <a:rPr lang="en-US"/>
            </a:br>
            <a:r>
              <a:rPr lang="en-US"/>
              <a:t>Theory</a:t>
            </a:r>
          </a:p>
        </p:txBody>
      </p:sp>
      <p:sp>
        <p:nvSpPr>
          <p:cNvPr id="908291" name="Rectangle 3"/>
          <p:cNvSpPr>
            <a:spLocks noGrp="1" noChangeArrowheads="1"/>
          </p:cNvSpPr>
          <p:nvPr>
            <p:ph type="body" idx="1"/>
          </p:nvPr>
        </p:nvSpPr>
        <p:spPr/>
        <p:txBody>
          <a:bodyPr/>
          <a:lstStyle/>
          <a:p>
            <a:pPr marL="2008188" indent="-2008188">
              <a:buFontTx/>
              <a:buNone/>
            </a:pPr>
            <a:r>
              <a:rPr lang="en-US" sz="2800" b="1"/>
              <a:t>Belief: </a:t>
            </a:r>
            <a:r>
              <a:rPr lang="en-US" sz="2800"/>
              <a:t>	The atonement is made on the Cross when Christ vicariously bore the </a:t>
            </a:r>
            <a:r>
              <a:rPr lang="en-US" sz="2800" i="1"/>
              <a:t>exact</a:t>
            </a:r>
            <a:r>
              <a:rPr lang="en-US" sz="2800"/>
              <a:t> penalty of His people, thereby placating the wrath of God and satisfying His righteousness.</a:t>
            </a:r>
          </a:p>
          <a:p>
            <a:pPr marL="2008188" indent="-2008188">
              <a:buFontTx/>
              <a:buNone/>
            </a:pPr>
            <a:endParaRPr lang="en-US" sz="1000"/>
          </a:p>
          <a:p>
            <a:pPr marL="2008188" indent="-2008188">
              <a:buFontTx/>
              <a:buNone/>
            </a:pPr>
            <a:r>
              <a:rPr lang="en-US" sz="2800" b="1"/>
              <a:t>Adherents</a:t>
            </a:r>
            <a:r>
              <a:rPr lang="en-US" sz="2800"/>
              <a:t>:	Martin Luther, Calvin, Reformed protestants</a:t>
            </a:r>
            <a:r>
              <a:rPr lang="en-US" sz="2800" b="1"/>
              <a:t>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908291">
                                            <p:txEl>
                                              <p:pRg st="0" end="0"/>
                                            </p:txEl>
                                          </p:spTgt>
                                        </p:tgtEl>
                                        <p:attrNameLst>
                                          <p:attrName>style.visibility</p:attrName>
                                        </p:attrNameLst>
                                      </p:cBhvr>
                                      <p:to>
                                        <p:strVal val="visible"/>
                                      </p:to>
                                    </p:set>
                                    <p:animEffect transition="in" filter="blinds(horizontal)">
                                      <p:cBhvr>
                                        <p:cTn id="7" dur="500"/>
                                        <p:tgtEl>
                                          <p:spTgt spid="908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908291">
                                            <p:txEl>
                                              <p:pRg st="2" end="2"/>
                                            </p:txEl>
                                          </p:spTgt>
                                        </p:tgtEl>
                                        <p:attrNameLst>
                                          <p:attrName>style.visibility</p:attrName>
                                        </p:attrNameLst>
                                      </p:cBhvr>
                                      <p:to>
                                        <p:strVal val="visible"/>
                                      </p:to>
                                    </p:set>
                                    <p:animEffect transition="in" filter="blinds(horizontal)">
                                      <p:cBhvr>
                                        <p:cTn id="12" dur="500"/>
                                        <p:tgtEl>
                                          <p:spTgt spid="908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1" grpId="1" build="p" bldLvl="5"/>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a:xfrm>
            <a:off x="0" y="274638"/>
            <a:ext cx="9144000" cy="1143000"/>
          </a:xfrm>
        </p:spPr>
        <p:txBody>
          <a:bodyPr/>
          <a:lstStyle/>
          <a:p>
            <a:r>
              <a:rPr lang="en-US" sz="3600"/>
              <a:t>Substitution </a:t>
            </a:r>
            <a:br>
              <a:rPr lang="en-US" sz="3600"/>
            </a:br>
            <a:r>
              <a:rPr lang="en-US" sz="3600"/>
              <a:t>Theory</a:t>
            </a:r>
          </a:p>
        </p:txBody>
      </p:sp>
      <p:sp>
        <p:nvSpPr>
          <p:cNvPr id="945155" name="Rectangle 3"/>
          <p:cNvSpPr>
            <a:spLocks noGrp="1" noChangeArrowheads="1"/>
          </p:cNvSpPr>
          <p:nvPr>
            <p:ph type="body" idx="1"/>
          </p:nvPr>
        </p:nvSpPr>
        <p:spPr/>
        <p:txBody>
          <a:bodyPr/>
          <a:lstStyle/>
          <a:p>
            <a:pPr marL="0" indent="0">
              <a:buFontTx/>
              <a:buNone/>
            </a:pPr>
            <a:r>
              <a:rPr lang="en-US" sz="2800" b="1">
                <a:effectLst>
                  <a:outerShdw blurRad="38100" dist="38100" dir="2700000" algn="tl">
                    <a:srgbClr val="DDDDDD"/>
                  </a:outerShdw>
                </a:effectLst>
              </a:rPr>
              <a:t>Hebrews 7:26–27</a:t>
            </a:r>
          </a:p>
          <a:p>
            <a:pPr marL="0" indent="0">
              <a:buFontTx/>
              <a:buNone/>
            </a:pPr>
            <a:r>
              <a:rPr lang="ja-JP" altLang="en-US" sz="2800">
                <a:latin typeface="Arial"/>
              </a:rPr>
              <a:t>“</a:t>
            </a:r>
            <a:r>
              <a:rPr lang="en-US" sz="2800"/>
              <a:t>For it was fitting for us to have such a high priest, holy, innocent, undefiled, separated from sinners and exalted above the heavens; who does not need daily, like those high priests, to offer up sacrifices, first for His own sins and then for the sins of the people, because this He did once for all when He offered up Himself.</a:t>
            </a:r>
            <a:r>
              <a:rPr lang="ja-JP" altLang="en-US" sz="2800">
                <a:latin typeface="Arial"/>
              </a:rPr>
              <a:t>”</a:t>
            </a:r>
            <a:endParaRPr lang="en-US" sz="280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6178" name="Rectangle 2"/>
          <p:cNvSpPr>
            <a:spLocks noGrp="1" noChangeArrowheads="1"/>
          </p:cNvSpPr>
          <p:nvPr>
            <p:ph type="title"/>
          </p:nvPr>
        </p:nvSpPr>
        <p:spPr>
          <a:xfrm>
            <a:off x="0" y="274638"/>
            <a:ext cx="9144000" cy="1143000"/>
          </a:xfrm>
        </p:spPr>
        <p:txBody>
          <a:bodyPr/>
          <a:lstStyle/>
          <a:p>
            <a:r>
              <a:rPr lang="en-US" sz="3600"/>
              <a:t>Substitution </a:t>
            </a:r>
            <a:br>
              <a:rPr lang="en-US" sz="3600"/>
            </a:br>
            <a:r>
              <a:rPr lang="en-US" sz="3600"/>
              <a:t>Theory</a:t>
            </a:r>
          </a:p>
        </p:txBody>
      </p:sp>
      <p:sp>
        <p:nvSpPr>
          <p:cNvPr id="946179"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Hebrews 9:28 </a:t>
            </a:r>
          </a:p>
          <a:p>
            <a:pPr marL="0" indent="0">
              <a:buFontTx/>
              <a:buNone/>
            </a:pPr>
            <a:r>
              <a:rPr lang="ja-JP" altLang="en-US">
                <a:latin typeface="Arial"/>
              </a:rPr>
              <a:t>“</a:t>
            </a:r>
            <a:r>
              <a:rPr lang="en-US"/>
              <a:t>So also, after Christ was offered once to bear the sins of many, to those who eagerly await him he will appear a second time, not to bear sin but to bring salvation.</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0" y="274638"/>
            <a:ext cx="9144000" cy="1143000"/>
          </a:xfrm>
        </p:spPr>
        <p:txBody>
          <a:bodyPr/>
          <a:lstStyle/>
          <a:p>
            <a:r>
              <a:rPr lang="en-US" sz="3600"/>
              <a:t>Substitution </a:t>
            </a:r>
            <a:br>
              <a:rPr lang="en-US" sz="3600"/>
            </a:br>
            <a:r>
              <a:rPr lang="en-US" sz="3600"/>
              <a:t>Theory</a:t>
            </a:r>
          </a:p>
        </p:txBody>
      </p:sp>
      <p:sp>
        <p:nvSpPr>
          <p:cNvPr id="947203"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1 Pet. 2:24 </a:t>
            </a:r>
          </a:p>
          <a:p>
            <a:pPr marL="0" indent="0">
              <a:buFontTx/>
              <a:buNone/>
            </a:pPr>
            <a:r>
              <a:rPr lang="ja-JP" altLang="en-US">
                <a:latin typeface="Arial"/>
              </a:rPr>
              <a:t>“</a:t>
            </a:r>
            <a:r>
              <a:rPr lang="en-US"/>
              <a:t>And He Himself bore our sins in His body on the cross, so that we might die to sin and live to righteousness; for by His wounds you were healed.</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a:xfrm>
            <a:off x="0" y="274638"/>
            <a:ext cx="9144000" cy="1143000"/>
          </a:xfrm>
        </p:spPr>
        <p:txBody>
          <a:bodyPr/>
          <a:lstStyle/>
          <a:p>
            <a:r>
              <a:rPr lang="en-US" sz="3600"/>
              <a:t>Substitution </a:t>
            </a:r>
            <a:br>
              <a:rPr lang="en-US" sz="3600"/>
            </a:br>
            <a:r>
              <a:rPr lang="en-US" sz="3600"/>
              <a:t>Theory</a:t>
            </a:r>
          </a:p>
        </p:txBody>
      </p:sp>
      <p:sp>
        <p:nvSpPr>
          <p:cNvPr id="948227" name="Rectangle 3"/>
          <p:cNvSpPr>
            <a:spLocks noGrp="1" noChangeArrowheads="1"/>
          </p:cNvSpPr>
          <p:nvPr>
            <p:ph type="body" idx="1"/>
          </p:nvPr>
        </p:nvSpPr>
        <p:spPr/>
        <p:txBody>
          <a:bodyPr/>
          <a:lstStyle/>
          <a:p>
            <a:pPr marL="57150" indent="-57150">
              <a:lnSpc>
                <a:spcPct val="90000"/>
              </a:lnSpc>
              <a:buFontTx/>
              <a:buNone/>
            </a:pPr>
            <a:r>
              <a:rPr lang="en-US" b="1">
                <a:effectLst>
                  <a:outerShdw blurRad="38100" dist="38100" dir="2700000" algn="tl">
                    <a:srgbClr val="DDDDDD"/>
                  </a:outerShdw>
                </a:effectLst>
              </a:rPr>
              <a:t>1 Jn. 2:1–2 </a:t>
            </a:r>
          </a:p>
          <a:p>
            <a:pPr marL="57150" indent="-57150">
              <a:lnSpc>
                <a:spcPct val="90000"/>
              </a:lnSpc>
              <a:buFontTx/>
              <a:buNone/>
            </a:pPr>
            <a:r>
              <a:rPr lang="ja-JP" altLang="en-US">
                <a:latin typeface="Arial"/>
              </a:rPr>
              <a:t>“</a:t>
            </a:r>
            <a:r>
              <a:rPr lang="en-US"/>
              <a:t>My little children, I am writing these things to you so that you may not sin. And if anyone sins, we have an Advocate with the Father, Jesus Christ the righteous; and He Himself is the propitiation for our sins; and not for ours only, but also for those of the whole world.</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9250" name="Rectangle 2"/>
          <p:cNvSpPr>
            <a:spLocks noGrp="1" noChangeArrowheads="1"/>
          </p:cNvSpPr>
          <p:nvPr>
            <p:ph type="title"/>
          </p:nvPr>
        </p:nvSpPr>
        <p:spPr>
          <a:xfrm>
            <a:off x="0" y="274638"/>
            <a:ext cx="9144000" cy="1143000"/>
          </a:xfrm>
        </p:spPr>
        <p:txBody>
          <a:bodyPr/>
          <a:lstStyle/>
          <a:p>
            <a:r>
              <a:rPr lang="en-US" sz="3600"/>
              <a:t>Substitution </a:t>
            </a:r>
            <a:br>
              <a:rPr lang="en-US" sz="3600"/>
            </a:br>
            <a:r>
              <a:rPr lang="en-US" sz="3600"/>
              <a:t>Theory</a:t>
            </a:r>
          </a:p>
        </p:txBody>
      </p:sp>
      <p:sp>
        <p:nvSpPr>
          <p:cNvPr id="949251"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1 Pet. 2:24 </a:t>
            </a:r>
          </a:p>
          <a:p>
            <a:pPr marL="0" indent="0">
              <a:buFontTx/>
              <a:buNone/>
            </a:pPr>
            <a:r>
              <a:rPr lang="ja-JP" altLang="en-US">
                <a:latin typeface="Arial"/>
              </a:rPr>
              <a:t>“</a:t>
            </a:r>
            <a:r>
              <a:rPr lang="en-US"/>
              <a:t>And He Himself bore our sins in His body on the cross, so that we might die to sin and live to righteousness; for by His wounds you were healed.</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p:cNvSpPr>
            <a:spLocks noChangeArrowheads="1"/>
          </p:cNvSpPr>
          <p:nvPr/>
        </p:nvSpPr>
        <p:spPr bwMode="auto">
          <a:xfrm>
            <a:off x="0" y="0"/>
            <a:ext cx="9144000" cy="68580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51299" name="Freeform 3"/>
          <p:cNvSpPr>
            <a:spLocks/>
          </p:cNvSpPr>
          <p:nvPr/>
        </p:nvSpPr>
        <p:spPr bwMode="auto">
          <a:xfrm>
            <a:off x="3751263" y="5280025"/>
            <a:ext cx="9525" cy="9525"/>
          </a:xfrm>
          <a:custGeom>
            <a:avLst/>
            <a:gdLst>
              <a:gd name="T0" fmla="*/ 6 w 6"/>
              <a:gd name="T1" fmla="*/ 0 h 6"/>
              <a:gd name="T2" fmla="*/ 6 w 6"/>
              <a:gd name="T3" fmla="*/ 6 h 6"/>
              <a:gd name="T4" fmla="*/ 6 w 6"/>
              <a:gd name="T5" fmla="*/ 6 h 6"/>
              <a:gd name="T6" fmla="*/ 6 w 6"/>
              <a:gd name="T7" fmla="*/ 6 h 6"/>
              <a:gd name="T8" fmla="*/ 6 w 6"/>
              <a:gd name="T9" fmla="*/ 6 h 6"/>
              <a:gd name="T10" fmla="*/ 0 w 6"/>
              <a:gd name="T11" fmla="*/ 6 h 6"/>
              <a:gd name="T12" fmla="*/ 0 w 6"/>
              <a:gd name="T13" fmla="*/ 6 h 6"/>
              <a:gd name="T14" fmla="*/ 0 w 6"/>
              <a:gd name="T15" fmla="*/ 0 h 6"/>
              <a:gd name="T16" fmla="*/ 0 w 6"/>
              <a:gd name="T17" fmla="*/ 0 h 6"/>
              <a:gd name="T18" fmla="*/ 0 w 6"/>
              <a:gd name="T19" fmla="*/ 0 h 6"/>
              <a:gd name="T20" fmla="*/ 0 w 6"/>
              <a:gd name="T21" fmla="*/ 0 h 6"/>
              <a:gd name="T22" fmla="*/ 0 w 6"/>
              <a:gd name="T23" fmla="*/ 0 h 6"/>
              <a:gd name="T24" fmla="*/ 0 w 6"/>
              <a:gd name="T25" fmla="*/ 0 h 6"/>
              <a:gd name="T26" fmla="*/ 0 w 6"/>
              <a:gd name="T27" fmla="*/ 0 h 6"/>
              <a:gd name="T28" fmla="*/ 6 w 6"/>
              <a:gd name="T29" fmla="*/ 0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6" y="6"/>
                </a:lnTo>
                <a:lnTo>
                  <a:pt x="6" y="6"/>
                </a:lnTo>
                <a:lnTo>
                  <a:pt x="6" y="6"/>
                </a:lnTo>
                <a:lnTo>
                  <a:pt x="6" y="6"/>
                </a:lnTo>
                <a:lnTo>
                  <a:pt x="0" y="6"/>
                </a:lnTo>
                <a:lnTo>
                  <a:pt x="0" y="6"/>
                </a:lnTo>
                <a:lnTo>
                  <a:pt x="0" y="0"/>
                </a:lnTo>
                <a:lnTo>
                  <a:pt x="0" y="0"/>
                </a:lnTo>
                <a:lnTo>
                  <a:pt x="0" y="0"/>
                </a:lnTo>
                <a:lnTo>
                  <a:pt x="0" y="0"/>
                </a:lnTo>
                <a:lnTo>
                  <a:pt x="0" y="0"/>
                </a:lnTo>
                <a:lnTo>
                  <a:pt x="0" y="0"/>
                </a:lnTo>
                <a:lnTo>
                  <a:pt x="0" y="0"/>
                </a:lnTo>
                <a:lnTo>
                  <a:pt x="6" y="0"/>
                </a:lnTo>
                <a:lnTo>
                  <a:pt x="6"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00" name="Freeform 4"/>
          <p:cNvSpPr>
            <a:spLocks/>
          </p:cNvSpPr>
          <p:nvPr/>
        </p:nvSpPr>
        <p:spPr bwMode="auto">
          <a:xfrm>
            <a:off x="3732213" y="5095875"/>
            <a:ext cx="9525" cy="9525"/>
          </a:xfrm>
          <a:custGeom>
            <a:avLst/>
            <a:gdLst>
              <a:gd name="T0" fmla="*/ 6 w 6"/>
              <a:gd name="T1" fmla="*/ 0 h 6"/>
              <a:gd name="T2" fmla="*/ 6 w 6"/>
              <a:gd name="T3" fmla="*/ 0 h 6"/>
              <a:gd name="T4" fmla="*/ 6 w 6"/>
              <a:gd name="T5" fmla="*/ 0 h 6"/>
              <a:gd name="T6" fmla="*/ 6 w 6"/>
              <a:gd name="T7" fmla="*/ 6 h 6"/>
              <a:gd name="T8" fmla="*/ 6 w 6"/>
              <a:gd name="T9" fmla="*/ 6 h 6"/>
              <a:gd name="T10" fmla="*/ 6 w 6"/>
              <a:gd name="T11" fmla="*/ 6 h 6"/>
              <a:gd name="T12" fmla="*/ 0 w 6"/>
              <a:gd name="T13" fmla="*/ 6 h 6"/>
              <a:gd name="T14" fmla="*/ 0 w 6"/>
              <a:gd name="T15" fmla="*/ 6 h 6"/>
              <a:gd name="T16" fmla="*/ 0 w 6"/>
              <a:gd name="T17" fmla="*/ 6 h 6"/>
              <a:gd name="T18" fmla="*/ 0 w 6"/>
              <a:gd name="T19" fmla="*/ 6 h 6"/>
              <a:gd name="T20" fmla="*/ 0 w 6"/>
              <a:gd name="T21" fmla="*/ 0 h 6"/>
              <a:gd name="T22" fmla="*/ 6 w 6"/>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6" y="0"/>
                </a:moveTo>
                <a:lnTo>
                  <a:pt x="6" y="0"/>
                </a:lnTo>
                <a:lnTo>
                  <a:pt x="6" y="0"/>
                </a:lnTo>
                <a:lnTo>
                  <a:pt x="6" y="6"/>
                </a:lnTo>
                <a:lnTo>
                  <a:pt x="6" y="6"/>
                </a:lnTo>
                <a:lnTo>
                  <a:pt x="6" y="6"/>
                </a:lnTo>
                <a:lnTo>
                  <a:pt x="0" y="6"/>
                </a:lnTo>
                <a:lnTo>
                  <a:pt x="0" y="6"/>
                </a:lnTo>
                <a:lnTo>
                  <a:pt x="0" y="6"/>
                </a:lnTo>
                <a:lnTo>
                  <a:pt x="0" y="6"/>
                </a:lnTo>
                <a:lnTo>
                  <a:pt x="0" y="0"/>
                </a:lnTo>
                <a:lnTo>
                  <a:pt x="6" y="0"/>
                </a:lnTo>
                <a:close/>
              </a:path>
            </a:pathLst>
          </a:custGeom>
          <a:solidFill>
            <a:srgbClr val="72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51301" name="Group 5"/>
          <p:cNvGrpSpPr>
            <a:grpSpLocks/>
          </p:cNvGrpSpPr>
          <p:nvPr/>
        </p:nvGrpSpPr>
        <p:grpSpPr bwMode="auto">
          <a:xfrm>
            <a:off x="3657600" y="3352800"/>
            <a:ext cx="1828800" cy="2146300"/>
            <a:chOff x="1488" y="1344"/>
            <a:chExt cx="1719" cy="2495"/>
          </a:xfrm>
        </p:grpSpPr>
        <p:sp>
          <p:nvSpPr>
            <p:cNvPr id="951302" name="AutoShape 6"/>
            <p:cNvSpPr>
              <a:spLocks noChangeAspect="1" noChangeArrowheads="1" noTextEdit="1"/>
            </p:cNvSpPr>
            <p:nvPr/>
          </p:nvSpPr>
          <p:spPr bwMode="auto">
            <a:xfrm>
              <a:off x="1488" y="1344"/>
              <a:ext cx="1719"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51303" name="Group 7"/>
            <p:cNvGrpSpPr>
              <a:grpSpLocks/>
            </p:cNvGrpSpPr>
            <p:nvPr/>
          </p:nvGrpSpPr>
          <p:grpSpPr bwMode="auto">
            <a:xfrm>
              <a:off x="1488" y="1350"/>
              <a:ext cx="1713" cy="2489"/>
              <a:chOff x="3216" y="1350"/>
              <a:chExt cx="1713" cy="2489"/>
            </a:xfrm>
          </p:grpSpPr>
          <p:sp>
            <p:nvSpPr>
              <p:cNvPr id="951304" name="Freeform 8"/>
              <p:cNvSpPr>
                <a:spLocks/>
              </p:cNvSpPr>
              <p:nvPr/>
            </p:nvSpPr>
            <p:spPr bwMode="auto">
              <a:xfrm>
                <a:off x="3975" y="1350"/>
                <a:ext cx="195" cy="2489"/>
              </a:xfrm>
              <a:custGeom>
                <a:avLst/>
                <a:gdLst>
                  <a:gd name="T0" fmla="*/ 195 w 195"/>
                  <a:gd name="T1" fmla="*/ 434 h 2489"/>
                  <a:gd name="T2" fmla="*/ 195 w 195"/>
                  <a:gd name="T3" fmla="*/ 81 h 2489"/>
                  <a:gd name="T4" fmla="*/ 189 w 195"/>
                  <a:gd name="T5" fmla="*/ 73 h 2489"/>
                  <a:gd name="T6" fmla="*/ 183 w 195"/>
                  <a:gd name="T7" fmla="*/ 49 h 2489"/>
                  <a:gd name="T8" fmla="*/ 177 w 195"/>
                  <a:gd name="T9" fmla="*/ 31 h 2489"/>
                  <a:gd name="T10" fmla="*/ 177 w 195"/>
                  <a:gd name="T11" fmla="*/ 31 h 2489"/>
                  <a:gd name="T12" fmla="*/ 160 w 195"/>
                  <a:gd name="T13" fmla="*/ 25 h 2489"/>
                  <a:gd name="T14" fmla="*/ 154 w 195"/>
                  <a:gd name="T15" fmla="*/ 18 h 2489"/>
                  <a:gd name="T16" fmla="*/ 146 w 195"/>
                  <a:gd name="T17" fmla="*/ 12 h 2489"/>
                  <a:gd name="T18" fmla="*/ 146 w 195"/>
                  <a:gd name="T19" fmla="*/ 12 h 2489"/>
                  <a:gd name="T20" fmla="*/ 134 w 195"/>
                  <a:gd name="T21" fmla="*/ 12 h 2489"/>
                  <a:gd name="T22" fmla="*/ 122 w 195"/>
                  <a:gd name="T23" fmla="*/ 6 h 2489"/>
                  <a:gd name="T24" fmla="*/ 110 w 195"/>
                  <a:gd name="T25" fmla="*/ 0 h 2489"/>
                  <a:gd name="T26" fmla="*/ 110 w 195"/>
                  <a:gd name="T27" fmla="*/ 0 h 2489"/>
                  <a:gd name="T28" fmla="*/ 99 w 195"/>
                  <a:gd name="T29" fmla="*/ 0 h 2489"/>
                  <a:gd name="T30" fmla="*/ 85 w 195"/>
                  <a:gd name="T31" fmla="*/ 0 h 2489"/>
                  <a:gd name="T32" fmla="*/ 79 w 195"/>
                  <a:gd name="T33" fmla="*/ 0 h 2489"/>
                  <a:gd name="T34" fmla="*/ 79 w 195"/>
                  <a:gd name="T35" fmla="*/ 0 h 2489"/>
                  <a:gd name="T36" fmla="*/ 67 w 195"/>
                  <a:gd name="T37" fmla="*/ 6 h 2489"/>
                  <a:gd name="T38" fmla="*/ 61 w 195"/>
                  <a:gd name="T39" fmla="*/ 12 h 2489"/>
                  <a:gd name="T40" fmla="*/ 61 w 195"/>
                  <a:gd name="T41" fmla="*/ 12 h 2489"/>
                  <a:gd name="T42" fmla="*/ 61 w 195"/>
                  <a:gd name="T43" fmla="*/ 12 h 2489"/>
                  <a:gd name="T44" fmla="*/ 55 w 195"/>
                  <a:gd name="T45" fmla="*/ 12 h 2489"/>
                  <a:gd name="T46" fmla="*/ 55 w 195"/>
                  <a:gd name="T47" fmla="*/ 12 h 2489"/>
                  <a:gd name="T48" fmla="*/ 49 w 195"/>
                  <a:gd name="T49" fmla="*/ 18 h 2489"/>
                  <a:gd name="T50" fmla="*/ 49 w 195"/>
                  <a:gd name="T51" fmla="*/ 18 h 2489"/>
                  <a:gd name="T52" fmla="*/ 43 w 195"/>
                  <a:gd name="T53" fmla="*/ 25 h 2489"/>
                  <a:gd name="T54" fmla="*/ 36 w 195"/>
                  <a:gd name="T55" fmla="*/ 31 h 2489"/>
                  <a:gd name="T56" fmla="*/ 24 w 195"/>
                  <a:gd name="T57" fmla="*/ 31 h 2489"/>
                  <a:gd name="T58" fmla="*/ 24 w 195"/>
                  <a:gd name="T59" fmla="*/ 31 h 2489"/>
                  <a:gd name="T60" fmla="*/ 12 w 195"/>
                  <a:gd name="T61" fmla="*/ 37 h 2489"/>
                  <a:gd name="T62" fmla="*/ 12 w 195"/>
                  <a:gd name="T63" fmla="*/ 55 h 2489"/>
                  <a:gd name="T64" fmla="*/ 12 w 195"/>
                  <a:gd name="T65" fmla="*/ 61 h 2489"/>
                  <a:gd name="T66" fmla="*/ 12 w 195"/>
                  <a:gd name="T67" fmla="*/ 61 h 2489"/>
                  <a:gd name="T68" fmla="*/ 6 w 195"/>
                  <a:gd name="T69" fmla="*/ 86 h 2489"/>
                  <a:gd name="T70" fmla="*/ 6 w 195"/>
                  <a:gd name="T71" fmla="*/ 122 h 2489"/>
                  <a:gd name="T72" fmla="*/ 6 w 195"/>
                  <a:gd name="T73" fmla="*/ 147 h 2489"/>
                  <a:gd name="T74" fmla="*/ 6 w 195"/>
                  <a:gd name="T75" fmla="*/ 147 h 2489"/>
                  <a:gd name="T76" fmla="*/ 6 w 195"/>
                  <a:gd name="T77" fmla="*/ 226 h 2489"/>
                  <a:gd name="T78" fmla="*/ 6 w 195"/>
                  <a:gd name="T79" fmla="*/ 362 h 2489"/>
                  <a:gd name="T80" fmla="*/ 6 w 195"/>
                  <a:gd name="T81" fmla="*/ 429 h 2489"/>
                  <a:gd name="T82" fmla="*/ 6 w 195"/>
                  <a:gd name="T83" fmla="*/ 429 h 2489"/>
                  <a:gd name="T84" fmla="*/ 0 w 195"/>
                  <a:gd name="T85" fmla="*/ 2489 h 2489"/>
                  <a:gd name="T86" fmla="*/ 195 w 195"/>
                  <a:gd name="T87" fmla="*/ 2489 h 2489"/>
                  <a:gd name="T88" fmla="*/ 195 w 195"/>
                  <a:gd name="T89" fmla="*/ 796 h 2489"/>
                  <a:gd name="T90" fmla="*/ 195 w 195"/>
                  <a:gd name="T91" fmla="*/ 434 h 2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2489">
                    <a:moveTo>
                      <a:pt x="195" y="434"/>
                    </a:moveTo>
                    <a:lnTo>
                      <a:pt x="195" y="81"/>
                    </a:lnTo>
                    <a:lnTo>
                      <a:pt x="189" y="73"/>
                    </a:lnTo>
                    <a:lnTo>
                      <a:pt x="183" y="49"/>
                    </a:lnTo>
                    <a:lnTo>
                      <a:pt x="177" y="31"/>
                    </a:lnTo>
                    <a:lnTo>
                      <a:pt x="177" y="31"/>
                    </a:lnTo>
                    <a:lnTo>
                      <a:pt x="160" y="25"/>
                    </a:lnTo>
                    <a:lnTo>
                      <a:pt x="154" y="18"/>
                    </a:lnTo>
                    <a:lnTo>
                      <a:pt x="146" y="12"/>
                    </a:lnTo>
                    <a:lnTo>
                      <a:pt x="146" y="12"/>
                    </a:lnTo>
                    <a:lnTo>
                      <a:pt x="134" y="12"/>
                    </a:lnTo>
                    <a:lnTo>
                      <a:pt x="122" y="6"/>
                    </a:lnTo>
                    <a:lnTo>
                      <a:pt x="110" y="0"/>
                    </a:lnTo>
                    <a:lnTo>
                      <a:pt x="110" y="0"/>
                    </a:lnTo>
                    <a:lnTo>
                      <a:pt x="99" y="0"/>
                    </a:lnTo>
                    <a:lnTo>
                      <a:pt x="85" y="0"/>
                    </a:lnTo>
                    <a:lnTo>
                      <a:pt x="79" y="0"/>
                    </a:lnTo>
                    <a:lnTo>
                      <a:pt x="79" y="0"/>
                    </a:lnTo>
                    <a:lnTo>
                      <a:pt x="67" y="6"/>
                    </a:lnTo>
                    <a:lnTo>
                      <a:pt x="61" y="12"/>
                    </a:lnTo>
                    <a:lnTo>
                      <a:pt x="61" y="12"/>
                    </a:lnTo>
                    <a:lnTo>
                      <a:pt x="61" y="12"/>
                    </a:lnTo>
                    <a:lnTo>
                      <a:pt x="55" y="12"/>
                    </a:lnTo>
                    <a:lnTo>
                      <a:pt x="55" y="12"/>
                    </a:lnTo>
                    <a:lnTo>
                      <a:pt x="49" y="18"/>
                    </a:lnTo>
                    <a:lnTo>
                      <a:pt x="49" y="18"/>
                    </a:lnTo>
                    <a:lnTo>
                      <a:pt x="43" y="25"/>
                    </a:lnTo>
                    <a:lnTo>
                      <a:pt x="36" y="31"/>
                    </a:lnTo>
                    <a:lnTo>
                      <a:pt x="24" y="31"/>
                    </a:lnTo>
                    <a:lnTo>
                      <a:pt x="24" y="31"/>
                    </a:lnTo>
                    <a:lnTo>
                      <a:pt x="12" y="37"/>
                    </a:lnTo>
                    <a:lnTo>
                      <a:pt x="12" y="55"/>
                    </a:lnTo>
                    <a:lnTo>
                      <a:pt x="12" y="61"/>
                    </a:lnTo>
                    <a:lnTo>
                      <a:pt x="12" y="61"/>
                    </a:lnTo>
                    <a:lnTo>
                      <a:pt x="6" y="86"/>
                    </a:lnTo>
                    <a:lnTo>
                      <a:pt x="6" y="122"/>
                    </a:lnTo>
                    <a:lnTo>
                      <a:pt x="6" y="147"/>
                    </a:lnTo>
                    <a:lnTo>
                      <a:pt x="6" y="147"/>
                    </a:lnTo>
                    <a:lnTo>
                      <a:pt x="6" y="226"/>
                    </a:lnTo>
                    <a:lnTo>
                      <a:pt x="6" y="362"/>
                    </a:lnTo>
                    <a:lnTo>
                      <a:pt x="6" y="429"/>
                    </a:lnTo>
                    <a:lnTo>
                      <a:pt x="6" y="429"/>
                    </a:lnTo>
                    <a:lnTo>
                      <a:pt x="0" y="2489"/>
                    </a:lnTo>
                    <a:lnTo>
                      <a:pt x="195" y="2489"/>
                    </a:lnTo>
                    <a:lnTo>
                      <a:pt x="195" y="796"/>
                    </a:lnTo>
                    <a:lnTo>
                      <a:pt x="195" y="434"/>
                    </a:lnTo>
                    <a:close/>
                  </a:path>
                </a:pathLst>
              </a:custGeom>
              <a:solidFill>
                <a:srgbClr val="3F3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05" name="Freeform 9"/>
              <p:cNvSpPr>
                <a:spLocks/>
              </p:cNvSpPr>
              <p:nvPr/>
            </p:nvSpPr>
            <p:spPr bwMode="auto">
              <a:xfrm>
                <a:off x="3981" y="1668"/>
                <a:ext cx="98" cy="122"/>
              </a:xfrm>
              <a:custGeom>
                <a:avLst/>
                <a:gdLst>
                  <a:gd name="T0" fmla="*/ 24 w 98"/>
                  <a:gd name="T1" fmla="*/ 18 h 122"/>
                  <a:gd name="T2" fmla="*/ 18 w 98"/>
                  <a:gd name="T3" fmla="*/ 61 h 122"/>
                  <a:gd name="T4" fmla="*/ 18 w 98"/>
                  <a:gd name="T5" fmla="*/ 79 h 122"/>
                  <a:gd name="T6" fmla="*/ 12 w 98"/>
                  <a:gd name="T7" fmla="*/ 99 h 122"/>
                  <a:gd name="T8" fmla="*/ 6 w 98"/>
                  <a:gd name="T9" fmla="*/ 85 h 122"/>
                  <a:gd name="T10" fmla="*/ 6 w 98"/>
                  <a:gd name="T11" fmla="*/ 55 h 122"/>
                  <a:gd name="T12" fmla="*/ 6 w 98"/>
                  <a:gd name="T13" fmla="*/ 50 h 122"/>
                  <a:gd name="T14" fmla="*/ 6 w 98"/>
                  <a:gd name="T15" fmla="*/ 30 h 122"/>
                  <a:gd name="T16" fmla="*/ 6 w 98"/>
                  <a:gd name="T17" fmla="*/ 38 h 122"/>
                  <a:gd name="T18" fmla="*/ 6 w 98"/>
                  <a:gd name="T19" fmla="*/ 61 h 122"/>
                  <a:gd name="T20" fmla="*/ 0 w 98"/>
                  <a:gd name="T21" fmla="*/ 73 h 122"/>
                  <a:gd name="T22" fmla="*/ 0 w 98"/>
                  <a:gd name="T23" fmla="*/ 111 h 122"/>
                  <a:gd name="T24" fmla="*/ 18 w 98"/>
                  <a:gd name="T25" fmla="*/ 116 h 122"/>
                  <a:gd name="T26" fmla="*/ 79 w 98"/>
                  <a:gd name="T27" fmla="*/ 116 h 122"/>
                  <a:gd name="T28" fmla="*/ 85 w 98"/>
                  <a:gd name="T29" fmla="*/ 116 h 122"/>
                  <a:gd name="T30" fmla="*/ 93 w 98"/>
                  <a:gd name="T31" fmla="*/ 111 h 122"/>
                  <a:gd name="T32" fmla="*/ 93 w 98"/>
                  <a:gd name="T33" fmla="*/ 111 h 122"/>
                  <a:gd name="T34" fmla="*/ 98 w 98"/>
                  <a:gd name="T35" fmla="*/ 99 h 122"/>
                  <a:gd name="T36" fmla="*/ 98 w 98"/>
                  <a:gd name="T37" fmla="*/ 79 h 122"/>
                  <a:gd name="T38" fmla="*/ 98 w 98"/>
                  <a:gd name="T39" fmla="*/ 55 h 122"/>
                  <a:gd name="T40" fmla="*/ 98 w 98"/>
                  <a:gd name="T41" fmla="*/ 50 h 122"/>
                  <a:gd name="T42" fmla="*/ 98 w 98"/>
                  <a:gd name="T43" fmla="*/ 38 h 122"/>
                  <a:gd name="T44" fmla="*/ 98 w 98"/>
                  <a:gd name="T45" fmla="*/ 44 h 122"/>
                  <a:gd name="T46" fmla="*/ 93 w 98"/>
                  <a:gd name="T47" fmla="*/ 61 h 122"/>
                  <a:gd name="T48" fmla="*/ 93 w 98"/>
                  <a:gd name="T49" fmla="*/ 73 h 122"/>
                  <a:gd name="T50" fmla="*/ 85 w 98"/>
                  <a:gd name="T51" fmla="*/ 99 h 122"/>
                  <a:gd name="T52" fmla="*/ 79 w 98"/>
                  <a:gd name="T53" fmla="*/ 105 h 122"/>
                  <a:gd name="T54" fmla="*/ 73 w 98"/>
                  <a:gd name="T55" fmla="*/ 111 h 122"/>
                  <a:gd name="T56" fmla="*/ 67 w 98"/>
                  <a:gd name="T57" fmla="*/ 111 h 122"/>
                  <a:gd name="T58" fmla="*/ 55 w 98"/>
                  <a:gd name="T59" fmla="*/ 111 h 122"/>
                  <a:gd name="T60" fmla="*/ 55 w 98"/>
                  <a:gd name="T61" fmla="*/ 105 h 122"/>
                  <a:gd name="T62" fmla="*/ 55 w 98"/>
                  <a:gd name="T63" fmla="*/ 85 h 122"/>
                  <a:gd name="T64" fmla="*/ 55 w 98"/>
                  <a:gd name="T65" fmla="*/ 79 h 122"/>
                  <a:gd name="T66" fmla="*/ 55 w 98"/>
                  <a:gd name="T67" fmla="*/ 50 h 122"/>
                  <a:gd name="T68" fmla="*/ 49 w 98"/>
                  <a:gd name="T69" fmla="*/ 50 h 122"/>
                  <a:gd name="T70" fmla="*/ 49 w 98"/>
                  <a:gd name="T71" fmla="*/ 67 h 122"/>
                  <a:gd name="T72" fmla="*/ 49 w 98"/>
                  <a:gd name="T73" fmla="*/ 79 h 122"/>
                  <a:gd name="T74" fmla="*/ 43 w 98"/>
                  <a:gd name="T75" fmla="*/ 111 h 122"/>
                  <a:gd name="T76" fmla="*/ 37 w 98"/>
                  <a:gd name="T77" fmla="*/ 116 h 122"/>
                  <a:gd name="T78" fmla="*/ 24 w 98"/>
                  <a:gd name="T79" fmla="*/ 105 h 122"/>
                  <a:gd name="T80" fmla="*/ 18 w 98"/>
                  <a:gd name="T81" fmla="*/ 73 h 122"/>
                  <a:gd name="T82" fmla="*/ 24 w 98"/>
                  <a:gd name="T8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22">
                    <a:moveTo>
                      <a:pt x="24" y="0"/>
                    </a:moveTo>
                    <a:lnTo>
                      <a:pt x="24" y="18"/>
                    </a:lnTo>
                    <a:lnTo>
                      <a:pt x="18" y="44"/>
                    </a:lnTo>
                    <a:lnTo>
                      <a:pt x="18" y="61"/>
                    </a:lnTo>
                    <a:lnTo>
                      <a:pt x="18" y="61"/>
                    </a:lnTo>
                    <a:lnTo>
                      <a:pt x="18" y="79"/>
                    </a:lnTo>
                    <a:lnTo>
                      <a:pt x="18" y="99"/>
                    </a:lnTo>
                    <a:lnTo>
                      <a:pt x="12" y="99"/>
                    </a:lnTo>
                    <a:lnTo>
                      <a:pt x="12" y="99"/>
                    </a:lnTo>
                    <a:lnTo>
                      <a:pt x="6" y="85"/>
                    </a:lnTo>
                    <a:lnTo>
                      <a:pt x="6" y="67"/>
                    </a:lnTo>
                    <a:lnTo>
                      <a:pt x="6" y="55"/>
                    </a:lnTo>
                    <a:lnTo>
                      <a:pt x="6" y="55"/>
                    </a:lnTo>
                    <a:lnTo>
                      <a:pt x="6" y="50"/>
                    </a:lnTo>
                    <a:lnTo>
                      <a:pt x="6" y="38"/>
                    </a:lnTo>
                    <a:lnTo>
                      <a:pt x="6" y="30"/>
                    </a:lnTo>
                    <a:lnTo>
                      <a:pt x="6" y="30"/>
                    </a:lnTo>
                    <a:lnTo>
                      <a:pt x="6" y="38"/>
                    </a:lnTo>
                    <a:lnTo>
                      <a:pt x="0" y="55"/>
                    </a:lnTo>
                    <a:lnTo>
                      <a:pt x="6" y="61"/>
                    </a:lnTo>
                    <a:lnTo>
                      <a:pt x="6" y="61"/>
                    </a:lnTo>
                    <a:lnTo>
                      <a:pt x="0" y="73"/>
                    </a:lnTo>
                    <a:lnTo>
                      <a:pt x="0" y="99"/>
                    </a:lnTo>
                    <a:lnTo>
                      <a:pt x="0" y="111"/>
                    </a:lnTo>
                    <a:lnTo>
                      <a:pt x="0" y="111"/>
                    </a:lnTo>
                    <a:lnTo>
                      <a:pt x="18" y="116"/>
                    </a:lnTo>
                    <a:lnTo>
                      <a:pt x="55" y="122"/>
                    </a:lnTo>
                    <a:lnTo>
                      <a:pt x="79" y="116"/>
                    </a:lnTo>
                    <a:lnTo>
                      <a:pt x="79" y="116"/>
                    </a:lnTo>
                    <a:lnTo>
                      <a:pt x="85" y="116"/>
                    </a:lnTo>
                    <a:lnTo>
                      <a:pt x="85" y="111"/>
                    </a:lnTo>
                    <a:lnTo>
                      <a:pt x="93" y="111"/>
                    </a:lnTo>
                    <a:lnTo>
                      <a:pt x="93" y="111"/>
                    </a:lnTo>
                    <a:lnTo>
                      <a:pt x="93" y="111"/>
                    </a:lnTo>
                    <a:lnTo>
                      <a:pt x="93" y="111"/>
                    </a:lnTo>
                    <a:lnTo>
                      <a:pt x="98" y="99"/>
                    </a:lnTo>
                    <a:lnTo>
                      <a:pt x="98" y="99"/>
                    </a:lnTo>
                    <a:lnTo>
                      <a:pt x="98" y="79"/>
                    </a:lnTo>
                    <a:lnTo>
                      <a:pt x="98" y="67"/>
                    </a:lnTo>
                    <a:lnTo>
                      <a:pt x="98" y="55"/>
                    </a:lnTo>
                    <a:lnTo>
                      <a:pt x="98" y="55"/>
                    </a:lnTo>
                    <a:lnTo>
                      <a:pt x="98" y="50"/>
                    </a:lnTo>
                    <a:lnTo>
                      <a:pt x="98" y="44"/>
                    </a:lnTo>
                    <a:lnTo>
                      <a:pt x="98" y="38"/>
                    </a:lnTo>
                    <a:lnTo>
                      <a:pt x="98" y="38"/>
                    </a:lnTo>
                    <a:lnTo>
                      <a:pt x="98" y="44"/>
                    </a:lnTo>
                    <a:lnTo>
                      <a:pt x="93" y="55"/>
                    </a:lnTo>
                    <a:lnTo>
                      <a:pt x="93" y="61"/>
                    </a:lnTo>
                    <a:lnTo>
                      <a:pt x="93" y="61"/>
                    </a:lnTo>
                    <a:lnTo>
                      <a:pt x="93" y="73"/>
                    </a:lnTo>
                    <a:lnTo>
                      <a:pt x="85" y="93"/>
                    </a:lnTo>
                    <a:lnTo>
                      <a:pt x="85" y="99"/>
                    </a:lnTo>
                    <a:lnTo>
                      <a:pt x="85" y="99"/>
                    </a:lnTo>
                    <a:lnTo>
                      <a:pt x="79" y="105"/>
                    </a:lnTo>
                    <a:lnTo>
                      <a:pt x="79" y="111"/>
                    </a:lnTo>
                    <a:lnTo>
                      <a:pt x="73" y="111"/>
                    </a:lnTo>
                    <a:lnTo>
                      <a:pt x="73" y="111"/>
                    </a:lnTo>
                    <a:lnTo>
                      <a:pt x="67" y="111"/>
                    </a:lnTo>
                    <a:lnTo>
                      <a:pt x="55" y="116"/>
                    </a:lnTo>
                    <a:lnTo>
                      <a:pt x="55" y="111"/>
                    </a:lnTo>
                    <a:lnTo>
                      <a:pt x="55" y="111"/>
                    </a:lnTo>
                    <a:lnTo>
                      <a:pt x="55" y="105"/>
                    </a:lnTo>
                    <a:lnTo>
                      <a:pt x="55" y="93"/>
                    </a:lnTo>
                    <a:lnTo>
                      <a:pt x="55" y="85"/>
                    </a:lnTo>
                    <a:lnTo>
                      <a:pt x="55" y="85"/>
                    </a:lnTo>
                    <a:lnTo>
                      <a:pt x="55" y="79"/>
                    </a:lnTo>
                    <a:lnTo>
                      <a:pt x="49" y="61"/>
                    </a:lnTo>
                    <a:lnTo>
                      <a:pt x="55" y="50"/>
                    </a:lnTo>
                    <a:lnTo>
                      <a:pt x="55" y="50"/>
                    </a:lnTo>
                    <a:lnTo>
                      <a:pt x="49" y="50"/>
                    </a:lnTo>
                    <a:lnTo>
                      <a:pt x="49" y="61"/>
                    </a:lnTo>
                    <a:lnTo>
                      <a:pt x="49" y="67"/>
                    </a:lnTo>
                    <a:lnTo>
                      <a:pt x="49" y="67"/>
                    </a:lnTo>
                    <a:lnTo>
                      <a:pt x="49" y="79"/>
                    </a:lnTo>
                    <a:lnTo>
                      <a:pt x="43" y="105"/>
                    </a:lnTo>
                    <a:lnTo>
                      <a:pt x="43" y="111"/>
                    </a:lnTo>
                    <a:lnTo>
                      <a:pt x="43" y="111"/>
                    </a:lnTo>
                    <a:lnTo>
                      <a:pt x="37" y="116"/>
                    </a:lnTo>
                    <a:lnTo>
                      <a:pt x="24" y="111"/>
                    </a:lnTo>
                    <a:lnTo>
                      <a:pt x="24" y="105"/>
                    </a:lnTo>
                    <a:lnTo>
                      <a:pt x="24" y="105"/>
                    </a:lnTo>
                    <a:lnTo>
                      <a:pt x="18" y="73"/>
                    </a:lnTo>
                    <a:lnTo>
                      <a:pt x="24" y="24"/>
                    </a:lnTo>
                    <a:lnTo>
                      <a:pt x="24"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06" name="Freeform 10"/>
              <p:cNvSpPr>
                <a:spLocks/>
              </p:cNvSpPr>
              <p:nvPr/>
            </p:nvSpPr>
            <p:spPr bwMode="auto">
              <a:xfrm>
                <a:off x="4091" y="1686"/>
                <a:ext cx="73" cy="110"/>
              </a:xfrm>
              <a:custGeom>
                <a:avLst/>
                <a:gdLst>
                  <a:gd name="T0" fmla="*/ 73 w 73"/>
                  <a:gd name="T1" fmla="*/ 32 h 110"/>
                  <a:gd name="T2" fmla="*/ 73 w 73"/>
                  <a:gd name="T3" fmla="*/ 49 h 110"/>
                  <a:gd name="T4" fmla="*/ 67 w 73"/>
                  <a:gd name="T5" fmla="*/ 81 h 110"/>
                  <a:gd name="T6" fmla="*/ 67 w 73"/>
                  <a:gd name="T7" fmla="*/ 93 h 110"/>
                  <a:gd name="T8" fmla="*/ 67 w 73"/>
                  <a:gd name="T9" fmla="*/ 93 h 110"/>
                  <a:gd name="T10" fmla="*/ 61 w 73"/>
                  <a:gd name="T11" fmla="*/ 98 h 110"/>
                  <a:gd name="T12" fmla="*/ 55 w 73"/>
                  <a:gd name="T13" fmla="*/ 98 h 110"/>
                  <a:gd name="T14" fmla="*/ 49 w 73"/>
                  <a:gd name="T15" fmla="*/ 98 h 110"/>
                  <a:gd name="T16" fmla="*/ 49 w 73"/>
                  <a:gd name="T17" fmla="*/ 98 h 110"/>
                  <a:gd name="T18" fmla="*/ 44 w 73"/>
                  <a:gd name="T19" fmla="*/ 104 h 110"/>
                  <a:gd name="T20" fmla="*/ 38 w 73"/>
                  <a:gd name="T21" fmla="*/ 98 h 110"/>
                  <a:gd name="T22" fmla="*/ 38 w 73"/>
                  <a:gd name="T23" fmla="*/ 93 h 110"/>
                  <a:gd name="T24" fmla="*/ 38 w 73"/>
                  <a:gd name="T25" fmla="*/ 93 h 110"/>
                  <a:gd name="T26" fmla="*/ 30 w 73"/>
                  <a:gd name="T27" fmla="*/ 75 h 110"/>
                  <a:gd name="T28" fmla="*/ 24 w 73"/>
                  <a:gd name="T29" fmla="*/ 43 h 110"/>
                  <a:gd name="T30" fmla="*/ 24 w 73"/>
                  <a:gd name="T31" fmla="*/ 20 h 110"/>
                  <a:gd name="T32" fmla="*/ 24 w 73"/>
                  <a:gd name="T33" fmla="*/ 20 h 110"/>
                  <a:gd name="T34" fmla="*/ 24 w 73"/>
                  <a:gd name="T35" fmla="*/ 12 h 110"/>
                  <a:gd name="T36" fmla="*/ 24 w 73"/>
                  <a:gd name="T37" fmla="*/ 6 h 110"/>
                  <a:gd name="T38" fmla="*/ 24 w 73"/>
                  <a:gd name="T39" fmla="*/ 0 h 110"/>
                  <a:gd name="T40" fmla="*/ 24 w 73"/>
                  <a:gd name="T41" fmla="*/ 0 h 110"/>
                  <a:gd name="T42" fmla="*/ 24 w 73"/>
                  <a:gd name="T43" fmla="*/ 6 h 110"/>
                  <a:gd name="T44" fmla="*/ 18 w 73"/>
                  <a:gd name="T45" fmla="*/ 20 h 110"/>
                  <a:gd name="T46" fmla="*/ 24 w 73"/>
                  <a:gd name="T47" fmla="*/ 37 h 110"/>
                  <a:gd name="T48" fmla="*/ 24 w 73"/>
                  <a:gd name="T49" fmla="*/ 37 h 110"/>
                  <a:gd name="T50" fmla="*/ 24 w 73"/>
                  <a:gd name="T51" fmla="*/ 55 h 110"/>
                  <a:gd name="T52" fmla="*/ 24 w 73"/>
                  <a:gd name="T53" fmla="*/ 67 h 110"/>
                  <a:gd name="T54" fmla="*/ 24 w 73"/>
                  <a:gd name="T55" fmla="*/ 75 h 110"/>
                  <a:gd name="T56" fmla="*/ 24 w 73"/>
                  <a:gd name="T57" fmla="*/ 75 h 110"/>
                  <a:gd name="T58" fmla="*/ 18 w 73"/>
                  <a:gd name="T59" fmla="*/ 87 h 110"/>
                  <a:gd name="T60" fmla="*/ 18 w 73"/>
                  <a:gd name="T61" fmla="*/ 93 h 110"/>
                  <a:gd name="T62" fmla="*/ 18 w 73"/>
                  <a:gd name="T63" fmla="*/ 93 h 110"/>
                  <a:gd name="T64" fmla="*/ 18 w 73"/>
                  <a:gd name="T65" fmla="*/ 93 h 110"/>
                  <a:gd name="T66" fmla="*/ 12 w 73"/>
                  <a:gd name="T67" fmla="*/ 93 h 110"/>
                  <a:gd name="T68" fmla="*/ 12 w 73"/>
                  <a:gd name="T69" fmla="*/ 87 h 110"/>
                  <a:gd name="T70" fmla="*/ 12 w 73"/>
                  <a:gd name="T71" fmla="*/ 81 h 110"/>
                  <a:gd name="T72" fmla="*/ 12 w 73"/>
                  <a:gd name="T73" fmla="*/ 81 h 110"/>
                  <a:gd name="T74" fmla="*/ 6 w 73"/>
                  <a:gd name="T75" fmla="*/ 75 h 110"/>
                  <a:gd name="T76" fmla="*/ 6 w 73"/>
                  <a:gd name="T77" fmla="*/ 61 h 110"/>
                  <a:gd name="T78" fmla="*/ 6 w 73"/>
                  <a:gd name="T79" fmla="*/ 55 h 110"/>
                  <a:gd name="T80" fmla="*/ 6 w 73"/>
                  <a:gd name="T81" fmla="*/ 55 h 110"/>
                  <a:gd name="T82" fmla="*/ 6 w 73"/>
                  <a:gd name="T83" fmla="*/ 61 h 110"/>
                  <a:gd name="T84" fmla="*/ 6 w 73"/>
                  <a:gd name="T85" fmla="*/ 67 h 110"/>
                  <a:gd name="T86" fmla="*/ 6 w 73"/>
                  <a:gd name="T87" fmla="*/ 75 h 110"/>
                  <a:gd name="T88" fmla="*/ 6 w 73"/>
                  <a:gd name="T89" fmla="*/ 75 h 110"/>
                  <a:gd name="T90" fmla="*/ 6 w 73"/>
                  <a:gd name="T91" fmla="*/ 87 h 110"/>
                  <a:gd name="T92" fmla="*/ 0 w 73"/>
                  <a:gd name="T93" fmla="*/ 93 h 110"/>
                  <a:gd name="T94" fmla="*/ 0 w 73"/>
                  <a:gd name="T95" fmla="*/ 93 h 110"/>
                  <a:gd name="T96" fmla="*/ 0 w 73"/>
                  <a:gd name="T97" fmla="*/ 93 h 110"/>
                  <a:gd name="T98" fmla="*/ 12 w 73"/>
                  <a:gd name="T99" fmla="*/ 98 h 110"/>
                  <a:gd name="T100" fmla="*/ 49 w 73"/>
                  <a:gd name="T101" fmla="*/ 110 h 110"/>
                  <a:gd name="T102" fmla="*/ 73 w 73"/>
                  <a:gd name="T103" fmla="*/ 104 h 110"/>
                  <a:gd name="T104" fmla="*/ 73 w 73"/>
                  <a:gd name="T105" fmla="*/ 104 h 110"/>
                  <a:gd name="T106" fmla="*/ 73 w 73"/>
                  <a:gd name="T107" fmla="*/ 81 h 110"/>
                  <a:gd name="T108" fmla="*/ 73 w 73"/>
                  <a:gd name="T109" fmla="*/ 49 h 110"/>
                  <a:gd name="T110" fmla="*/ 73 w 73"/>
                  <a:gd name="T111" fmla="*/ 3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10">
                    <a:moveTo>
                      <a:pt x="73" y="32"/>
                    </a:moveTo>
                    <a:lnTo>
                      <a:pt x="73" y="49"/>
                    </a:lnTo>
                    <a:lnTo>
                      <a:pt x="67" y="81"/>
                    </a:lnTo>
                    <a:lnTo>
                      <a:pt x="67" y="93"/>
                    </a:lnTo>
                    <a:lnTo>
                      <a:pt x="67" y="93"/>
                    </a:lnTo>
                    <a:lnTo>
                      <a:pt x="61" y="98"/>
                    </a:lnTo>
                    <a:lnTo>
                      <a:pt x="55" y="98"/>
                    </a:lnTo>
                    <a:lnTo>
                      <a:pt x="49" y="98"/>
                    </a:lnTo>
                    <a:lnTo>
                      <a:pt x="49" y="98"/>
                    </a:lnTo>
                    <a:lnTo>
                      <a:pt x="44" y="104"/>
                    </a:lnTo>
                    <a:lnTo>
                      <a:pt x="38" y="98"/>
                    </a:lnTo>
                    <a:lnTo>
                      <a:pt x="38" y="93"/>
                    </a:lnTo>
                    <a:lnTo>
                      <a:pt x="38" y="93"/>
                    </a:lnTo>
                    <a:lnTo>
                      <a:pt x="30" y="75"/>
                    </a:lnTo>
                    <a:lnTo>
                      <a:pt x="24" y="43"/>
                    </a:lnTo>
                    <a:lnTo>
                      <a:pt x="24" y="20"/>
                    </a:lnTo>
                    <a:lnTo>
                      <a:pt x="24" y="20"/>
                    </a:lnTo>
                    <a:lnTo>
                      <a:pt x="24" y="12"/>
                    </a:lnTo>
                    <a:lnTo>
                      <a:pt x="24" y="6"/>
                    </a:lnTo>
                    <a:lnTo>
                      <a:pt x="24" y="0"/>
                    </a:lnTo>
                    <a:lnTo>
                      <a:pt x="24" y="0"/>
                    </a:lnTo>
                    <a:lnTo>
                      <a:pt x="24" y="6"/>
                    </a:lnTo>
                    <a:lnTo>
                      <a:pt x="18" y="20"/>
                    </a:lnTo>
                    <a:lnTo>
                      <a:pt x="24" y="37"/>
                    </a:lnTo>
                    <a:lnTo>
                      <a:pt x="24" y="37"/>
                    </a:lnTo>
                    <a:lnTo>
                      <a:pt x="24" y="55"/>
                    </a:lnTo>
                    <a:lnTo>
                      <a:pt x="24" y="67"/>
                    </a:lnTo>
                    <a:lnTo>
                      <a:pt x="24" y="75"/>
                    </a:lnTo>
                    <a:lnTo>
                      <a:pt x="24" y="75"/>
                    </a:lnTo>
                    <a:lnTo>
                      <a:pt x="18" y="87"/>
                    </a:lnTo>
                    <a:lnTo>
                      <a:pt x="18" y="93"/>
                    </a:lnTo>
                    <a:lnTo>
                      <a:pt x="18" y="93"/>
                    </a:lnTo>
                    <a:lnTo>
                      <a:pt x="18" y="93"/>
                    </a:lnTo>
                    <a:lnTo>
                      <a:pt x="12" y="93"/>
                    </a:lnTo>
                    <a:lnTo>
                      <a:pt x="12" y="87"/>
                    </a:lnTo>
                    <a:lnTo>
                      <a:pt x="12" y="81"/>
                    </a:lnTo>
                    <a:lnTo>
                      <a:pt x="12" y="81"/>
                    </a:lnTo>
                    <a:lnTo>
                      <a:pt x="6" y="75"/>
                    </a:lnTo>
                    <a:lnTo>
                      <a:pt x="6" y="61"/>
                    </a:lnTo>
                    <a:lnTo>
                      <a:pt x="6" y="55"/>
                    </a:lnTo>
                    <a:lnTo>
                      <a:pt x="6" y="55"/>
                    </a:lnTo>
                    <a:lnTo>
                      <a:pt x="6" y="61"/>
                    </a:lnTo>
                    <a:lnTo>
                      <a:pt x="6" y="67"/>
                    </a:lnTo>
                    <a:lnTo>
                      <a:pt x="6" y="75"/>
                    </a:lnTo>
                    <a:lnTo>
                      <a:pt x="6" y="75"/>
                    </a:lnTo>
                    <a:lnTo>
                      <a:pt x="6" y="87"/>
                    </a:lnTo>
                    <a:lnTo>
                      <a:pt x="0" y="93"/>
                    </a:lnTo>
                    <a:lnTo>
                      <a:pt x="0" y="93"/>
                    </a:lnTo>
                    <a:lnTo>
                      <a:pt x="0" y="93"/>
                    </a:lnTo>
                    <a:lnTo>
                      <a:pt x="12" y="98"/>
                    </a:lnTo>
                    <a:lnTo>
                      <a:pt x="49" y="110"/>
                    </a:lnTo>
                    <a:lnTo>
                      <a:pt x="73" y="104"/>
                    </a:lnTo>
                    <a:lnTo>
                      <a:pt x="73" y="104"/>
                    </a:lnTo>
                    <a:lnTo>
                      <a:pt x="73" y="81"/>
                    </a:lnTo>
                    <a:lnTo>
                      <a:pt x="73" y="49"/>
                    </a:lnTo>
                    <a:lnTo>
                      <a:pt x="7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07" name="Freeform 11"/>
              <p:cNvSpPr>
                <a:spLocks/>
              </p:cNvSpPr>
              <p:nvPr/>
            </p:nvSpPr>
            <p:spPr bwMode="auto">
              <a:xfrm>
                <a:off x="3216" y="1773"/>
                <a:ext cx="1713" cy="200"/>
              </a:xfrm>
              <a:custGeom>
                <a:avLst/>
                <a:gdLst>
                  <a:gd name="T0" fmla="*/ 31 w 1713"/>
                  <a:gd name="T1" fmla="*/ 11 h 200"/>
                  <a:gd name="T2" fmla="*/ 18 w 1713"/>
                  <a:gd name="T3" fmla="*/ 23 h 200"/>
                  <a:gd name="T4" fmla="*/ 12 w 1713"/>
                  <a:gd name="T5" fmla="*/ 35 h 200"/>
                  <a:gd name="T6" fmla="*/ 6 w 1713"/>
                  <a:gd name="T7" fmla="*/ 55 h 200"/>
                  <a:gd name="T8" fmla="*/ 0 w 1713"/>
                  <a:gd name="T9" fmla="*/ 61 h 200"/>
                  <a:gd name="T10" fmla="*/ 0 w 1713"/>
                  <a:gd name="T11" fmla="*/ 78 h 200"/>
                  <a:gd name="T12" fmla="*/ 0 w 1713"/>
                  <a:gd name="T13" fmla="*/ 84 h 200"/>
                  <a:gd name="T14" fmla="*/ 0 w 1713"/>
                  <a:gd name="T15" fmla="*/ 90 h 200"/>
                  <a:gd name="T16" fmla="*/ 6 w 1713"/>
                  <a:gd name="T17" fmla="*/ 104 h 200"/>
                  <a:gd name="T18" fmla="*/ 12 w 1713"/>
                  <a:gd name="T19" fmla="*/ 116 h 200"/>
                  <a:gd name="T20" fmla="*/ 6 w 1713"/>
                  <a:gd name="T21" fmla="*/ 127 h 200"/>
                  <a:gd name="T22" fmla="*/ 6 w 1713"/>
                  <a:gd name="T23" fmla="*/ 145 h 200"/>
                  <a:gd name="T24" fmla="*/ 6 w 1713"/>
                  <a:gd name="T25" fmla="*/ 153 h 200"/>
                  <a:gd name="T26" fmla="*/ 18 w 1713"/>
                  <a:gd name="T27" fmla="*/ 165 h 200"/>
                  <a:gd name="T28" fmla="*/ 18 w 1713"/>
                  <a:gd name="T29" fmla="*/ 171 h 200"/>
                  <a:gd name="T30" fmla="*/ 31 w 1713"/>
                  <a:gd name="T31" fmla="*/ 182 h 200"/>
                  <a:gd name="T32" fmla="*/ 37 w 1713"/>
                  <a:gd name="T33" fmla="*/ 188 h 200"/>
                  <a:gd name="T34" fmla="*/ 73 w 1713"/>
                  <a:gd name="T35" fmla="*/ 188 h 200"/>
                  <a:gd name="T36" fmla="*/ 258 w 1713"/>
                  <a:gd name="T37" fmla="*/ 194 h 200"/>
                  <a:gd name="T38" fmla="*/ 734 w 1713"/>
                  <a:gd name="T39" fmla="*/ 200 h 200"/>
                  <a:gd name="T40" fmla="*/ 1450 w 1713"/>
                  <a:gd name="T41" fmla="*/ 194 h 200"/>
                  <a:gd name="T42" fmla="*/ 1640 w 1713"/>
                  <a:gd name="T43" fmla="*/ 194 h 200"/>
                  <a:gd name="T44" fmla="*/ 1670 w 1713"/>
                  <a:gd name="T45" fmla="*/ 182 h 200"/>
                  <a:gd name="T46" fmla="*/ 1676 w 1713"/>
                  <a:gd name="T47" fmla="*/ 182 h 200"/>
                  <a:gd name="T48" fmla="*/ 1689 w 1713"/>
                  <a:gd name="T49" fmla="*/ 165 h 200"/>
                  <a:gd name="T50" fmla="*/ 1695 w 1713"/>
                  <a:gd name="T51" fmla="*/ 159 h 200"/>
                  <a:gd name="T52" fmla="*/ 1713 w 1713"/>
                  <a:gd name="T53" fmla="*/ 133 h 200"/>
                  <a:gd name="T54" fmla="*/ 1713 w 1713"/>
                  <a:gd name="T55" fmla="*/ 127 h 200"/>
                  <a:gd name="T56" fmla="*/ 1713 w 1713"/>
                  <a:gd name="T57" fmla="*/ 116 h 200"/>
                  <a:gd name="T58" fmla="*/ 1707 w 1713"/>
                  <a:gd name="T59" fmla="*/ 110 h 200"/>
                  <a:gd name="T60" fmla="*/ 1707 w 1713"/>
                  <a:gd name="T61" fmla="*/ 104 h 200"/>
                  <a:gd name="T62" fmla="*/ 1707 w 1713"/>
                  <a:gd name="T63" fmla="*/ 104 h 200"/>
                  <a:gd name="T64" fmla="*/ 1707 w 1713"/>
                  <a:gd name="T65" fmla="*/ 84 h 200"/>
                  <a:gd name="T66" fmla="*/ 1707 w 1713"/>
                  <a:gd name="T67" fmla="*/ 78 h 200"/>
                  <a:gd name="T68" fmla="*/ 1707 w 1713"/>
                  <a:gd name="T69" fmla="*/ 61 h 200"/>
                  <a:gd name="T70" fmla="*/ 1701 w 1713"/>
                  <a:gd name="T71" fmla="*/ 55 h 200"/>
                  <a:gd name="T72" fmla="*/ 1701 w 1713"/>
                  <a:gd name="T73" fmla="*/ 49 h 200"/>
                  <a:gd name="T74" fmla="*/ 1701 w 1713"/>
                  <a:gd name="T75" fmla="*/ 43 h 200"/>
                  <a:gd name="T76" fmla="*/ 1701 w 1713"/>
                  <a:gd name="T77" fmla="*/ 35 h 200"/>
                  <a:gd name="T78" fmla="*/ 1701 w 1713"/>
                  <a:gd name="T79" fmla="*/ 35 h 200"/>
                  <a:gd name="T80" fmla="*/ 1695 w 1713"/>
                  <a:gd name="T81" fmla="*/ 17 h 200"/>
                  <a:gd name="T82" fmla="*/ 1689 w 1713"/>
                  <a:gd name="T83" fmla="*/ 11 h 200"/>
                  <a:gd name="T84" fmla="*/ 1664 w 1713"/>
                  <a:gd name="T85" fmla="*/ 6 h 200"/>
                  <a:gd name="T86" fmla="*/ 913 w 1713"/>
                  <a:gd name="T87" fmla="*/ 0 h 200"/>
                  <a:gd name="T88" fmla="*/ 37 w 1713"/>
                  <a:gd name="T89"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3" h="200">
                    <a:moveTo>
                      <a:pt x="37" y="6"/>
                    </a:moveTo>
                    <a:lnTo>
                      <a:pt x="31" y="11"/>
                    </a:lnTo>
                    <a:lnTo>
                      <a:pt x="24" y="17"/>
                    </a:lnTo>
                    <a:lnTo>
                      <a:pt x="18" y="23"/>
                    </a:lnTo>
                    <a:lnTo>
                      <a:pt x="18" y="23"/>
                    </a:lnTo>
                    <a:lnTo>
                      <a:pt x="12" y="35"/>
                    </a:lnTo>
                    <a:lnTo>
                      <a:pt x="12" y="49"/>
                    </a:lnTo>
                    <a:lnTo>
                      <a:pt x="6" y="55"/>
                    </a:lnTo>
                    <a:lnTo>
                      <a:pt x="6" y="55"/>
                    </a:lnTo>
                    <a:lnTo>
                      <a:pt x="0" y="61"/>
                    </a:lnTo>
                    <a:lnTo>
                      <a:pt x="0" y="72"/>
                    </a:lnTo>
                    <a:lnTo>
                      <a:pt x="0" y="78"/>
                    </a:lnTo>
                    <a:lnTo>
                      <a:pt x="0" y="78"/>
                    </a:lnTo>
                    <a:lnTo>
                      <a:pt x="0" y="84"/>
                    </a:lnTo>
                    <a:lnTo>
                      <a:pt x="0" y="90"/>
                    </a:lnTo>
                    <a:lnTo>
                      <a:pt x="0" y="90"/>
                    </a:lnTo>
                    <a:lnTo>
                      <a:pt x="0" y="90"/>
                    </a:lnTo>
                    <a:lnTo>
                      <a:pt x="6" y="104"/>
                    </a:lnTo>
                    <a:lnTo>
                      <a:pt x="12" y="110"/>
                    </a:lnTo>
                    <a:lnTo>
                      <a:pt x="12" y="116"/>
                    </a:lnTo>
                    <a:lnTo>
                      <a:pt x="12" y="116"/>
                    </a:lnTo>
                    <a:lnTo>
                      <a:pt x="6" y="127"/>
                    </a:lnTo>
                    <a:lnTo>
                      <a:pt x="6" y="139"/>
                    </a:lnTo>
                    <a:lnTo>
                      <a:pt x="6" y="145"/>
                    </a:lnTo>
                    <a:lnTo>
                      <a:pt x="6" y="145"/>
                    </a:lnTo>
                    <a:lnTo>
                      <a:pt x="6" y="153"/>
                    </a:lnTo>
                    <a:lnTo>
                      <a:pt x="12" y="159"/>
                    </a:lnTo>
                    <a:lnTo>
                      <a:pt x="18" y="165"/>
                    </a:lnTo>
                    <a:lnTo>
                      <a:pt x="18" y="165"/>
                    </a:lnTo>
                    <a:lnTo>
                      <a:pt x="18" y="171"/>
                    </a:lnTo>
                    <a:lnTo>
                      <a:pt x="24" y="182"/>
                    </a:lnTo>
                    <a:lnTo>
                      <a:pt x="31" y="182"/>
                    </a:lnTo>
                    <a:lnTo>
                      <a:pt x="31" y="182"/>
                    </a:lnTo>
                    <a:lnTo>
                      <a:pt x="37" y="188"/>
                    </a:lnTo>
                    <a:lnTo>
                      <a:pt x="49" y="188"/>
                    </a:lnTo>
                    <a:lnTo>
                      <a:pt x="73" y="188"/>
                    </a:lnTo>
                    <a:lnTo>
                      <a:pt x="73" y="188"/>
                    </a:lnTo>
                    <a:lnTo>
                      <a:pt x="258" y="194"/>
                    </a:lnTo>
                    <a:lnTo>
                      <a:pt x="568" y="200"/>
                    </a:lnTo>
                    <a:lnTo>
                      <a:pt x="734" y="200"/>
                    </a:lnTo>
                    <a:lnTo>
                      <a:pt x="734" y="200"/>
                    </a:lnTo>
                    <a:lnTo>
                      <a:pt x="1450" y="194"/>
                    </a:lnTo>
                    <a:lnTo>
                      <a:pt x="1634" y="194"/>
                    </a:lnTo>
                    <a:lnTo>
                      <a:pt x="1640" y="194"/>
                    </a:lnTo>
                    <a:lnTo>
                      <a:pt x="1652" y="188"/>
                    </a:lnTo>
                    <a:lnTo>
                      <a:pt x="1670" y="182"/>
                    </a:lnTo>
                    <a:lnTo>
                      <a:pt x="1670" y="182"/>
                    </a:lnTo>
                    <a:lnTo>
                      <a:pt x="1676" y="182"/>
                    </a:lnTo>
                    <a:lnTo>
                      <a:pt x="1684" y="177"/>
                    </a:lnTo>
                    <a:lnTo>
                      <a:pt x="1689" y="165"/>
                    </a:lnTo>
                    <a:lnTo>
                      <a:pt x="1689" y="165"/>
                    </a:lnTo>
                    <a:lnTo>
                      <a:pt x="1695" y="159"/>
                    </a:lnTo>
                    <a:lnTo>
                      <a:pt x="1707" y="145"/>
                    </a:lnTo>
                    <a:lnTo>
                      <a:pt x="1713" y="133"/>
                    </a:lnTo>
                    <a:lnTo>
                      <a:pt x="1713" y="133"/>
                    </a:lnTo>
                    <a:lnTo>
                      <a:pt x="1713" y="127"/>
                    </a:lnTo>
                    <a:lnTo>
                      <a:pt x="1713" y="122"/>
                    </a:lnTo>
                    <a:lnTo>
                      <a:pt x="1713" y="116"/>
                    </a:lnTo>
                    <a:lnTo>
                      <a:pt x="1713" y="116"/>
                    </a:lnTo>
                    <a:lnTo>
                      <a:pt x="1707" y="110"/>
                    </a:lnTo>
                    <a:lnTo>
                      <a:pt x="1707" y="110"/>
                    </a:lnTo>
                    <a:lnTo>
                      <a:pt x="1707" y="104"/>
                    </a:lnTo>
                    <a:lnTo>
                      <a:pt x="1707" y="104"/>
                    </a:lnTo>
                    <a:lnTo>
                      <a:pt x="1707" y="104"/>
                    </a:lnTo>
                    <a:lnTo>
                      <a:pt x="1701" y="90"/>
                    </a:lnTo>
                    <a:lnTo>
                      <a:pt x="1707" y="84"/>
                    </a:lnTo>
                    <a:lnTo>
                      <a:pt x="1707" y="84"/>
                    </a:lnTo>
                    <a:lnTo>
                      <a:pt x="1707" y="78"/>
                    </a:lnTo>
                    <a:lnTo>
                      <a:pt x="1707" y="72"/>
                    </a:lnTo>
                    <a:lnTo>
                      <a:pt x="1707" y="61"/>
                    </a:lnTo>
                    <a:lnTo>
                      <a:pt x="1707" y="61"/>
                    </a:lnTo>
                    <a:lnTo>
                      <a:pt x="1701" y="55"/>
                    </a:lnTo>
                    <a:lnTo>
                      <a:pt x="1701" y="55"/>
                    </a:lnTo>
                    <a:lnTo>
                      <a:pt x="1701" y="49"/>
                    </a:lnTo>
                    <a:lnTo>
                      <a:pt x="1701" y="49"/>
                    </a:lnTo>
                    <a:lnTo>
                      <a:pt x="1701" y="43"/>
                    </a:lnTo>
                    <a:lnTo>
                      <a:pt x="1701" y="43"/>
                    </a:lnTo>
                    <a:lnTo>
                      <a:pt x="1701" y="35"/>
                    </a:lnTo>
                    <a:lnTo>
                      <a:pt x="1701" y="35"/>
                    </a:lnTo>
                    <a:lnTo>
                      <a:pt x="1701" y="35"/>
                    </a:lnTo>
                    <a:lnTo>
                      <a:pt x="1701" y="23"/>
                    </a:lnTo>
                    <a:lnTo>
                      <a:pt x="1695" y="17"/>
                    </a:lnTo>
                    <a:lnTo>
                      <a:pt x="1695" y="17"/>
                    </a:lnTo>
                    <a:lnTo>
                      <a:pt x="1689" y="11"/>
                    </a:lnTo>
                    <a:lnTo>
                      <a:pt x="1684" y="6"/>
                    </a:lnTo>
                    <a:lnTo>
                      <a:pt x="1664" y="6"/>
                    </a:lnTo>
                    <a:lnTo>
                      <a:pt x="1664" y="6"/>
                    </a:lnTo>
                    <a:lnTo>
                      <a:pt x="913" y="0"/>
                    </a:lnTo>
                    <a:lnTo>
                      <a:pt x="551" y="0"/>
                    </a:lnTo>
                    <a:lnTo>
                      <a:pt x="37" y="6"/>
                    </a:lnTo>
                    <a:close/>
                  </a:path>
                </a:pathLst>
              </a:custGeom>
              <a:solidFill>
                <a:srgbClr val="3F3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08" name="Freeform 12"/>
              <p:cNvSpPr>
                <a:spLocks/>
              </p:cNvSpPr>
              <p:nvPr/>
            </p:nvSpPr>
            <p:spPr bwMode="auto">
              <a:xfrm>
                <a:off x="3399" y="1918"/>
                <a:ext cx="6" cy="43"/>
              </a:xfrm>
              <a:custGeom>
                <a:avLst/>
                <a:gdLst>
                  <a:gd name="T0" fmla="*/ 6 w 6"/>
                  <a:gd name="T1" fmla="*/ 0 h 43"/>
                  <a:gd name="T2" fmla="*/ 6 w 6"/>
                  <a:gd name="T3" fmla="*/ 14 h 43"/>
                  <a:gd name="T4" fmla="*/ 6 w 6"/>
                  <a:gd name="T5" fmla="*/ 32 h 43"/>
                  <a:gd name="T6" fmla="*/ 6 w 6"/>
                  <a:gd name="T7" fmla="*/ 43 h 43"/>
                  <a:gd name="T8" fmla="*/ 6 w 6"/>
                  <a:gd name="T9" fmla="*/ 43 h 43"/>
                  <a:gd name="T10" fmla="*/ 0 w 6"/>
                  <a:gd name="T11" fmla="*/ 43 h 43"/>
                  <a:gd name="T12" fmla="*/ 0 w 6"/>
                  <a:gd name="T13" fmla="*/ 37 h 43"/>
                  <a:gd name="T14" fmla="*/ 0 w 6"/>
                  <a:gd name="T15" fmla="*/ 20 h 43"/>
                  <a:gd name="T16" fmla="*/ 0 w 6"/>
                  <a:gd name="T17" fmla="*/ 0 h 43"/>
                  <a:gd name="T18" fmla="*/ 0 w 6"/>
                  <a:gd name="T19" fmla="*/ 0 h 43"/>
                  <a:gd name="T20" fmla="*/ 0 w 6"/>
                  <a:gd name="T21" fmla="*/ 0 h 43"/>
                  <a:gd name="T22" fmla="*/ 0 w 6"/>
                  <a:gd name="T23" fmla="*/ 0 h 43"/>
                  <a:gd name="T24" fmla="*/ 6 w 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3">
                    <a:moveTo>
                      <a:pt x="6" y="0"/>
                    </a:moveTo>
                    <a:lnTo>
                      <a:pt x="6" y="14"/>
                    </a:lnTo>
                    <a:lnTo>
                      <a:pt x="6" y="32"/>
                    </a:lnTo>
                    <a:lnTo>
                      <a:pt x="6" y="43"/>
                    </a:lnTo>
                    <a:lnTo>
                      <a:pt x="6" y="43"/>
                    </a:lnTo>
                    <a:lnTo>
                      <a:pt x="0" y="43"/>
                    </a:lnTo>
                    <a:lnTo>
                      <a:pt x="0" y="37"/>
                    </a:lnTo>
                    <a:lnTo>
                      <a:pt x="0" y="20"/>
                    </a:lnTo>
                    <a:lnTo>
                      <a:pt x="0" y="0"/>
                    </a:lnTo>
                    <a:lnTo>
                      <a:pt x="0" y="0"/>
                    </a:lnTo>
                    <a:lnTo>
                      <a:pt x="0" y="0"/>
                    </a:lnTo>
                    <a:lnTo>
                      <a:pt x="0" y="0"/>
                    </a:lnTo>
                    <a:lnTo>
                      <a:pt x="6"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09" name="Freeform 13"/>
              <p:cNvSpPr>
                <a:spLocks/>
              </p:cNvSpPr>
              <p:nvPr/>
            </p:nvSpPr>
            <p:spPr bwMode="auto">
              <a:xfrm>
                <a:off x="3413" y="1918"/>
                <a:ext cx="6" cy="32"/>
              </a:xfrm>
              <a:custGeom>
                <a:avLst/>
                <a:gdLst>
                  <a:gd name="T0" fmla="*/ 0 w 6"/>
                  <a:gd name="T1" fmla="*/ 0 h 32"/>
                  <a:gd name="T2" fmla="*/ 0 w 6"/>
                  <a:gd name="T3" fmla="*/ 8 h 32"/>
                  <a:gd name="T4" fmla="*/ 0 w 6"/>
                  <a:gd name="T5" fmla="*/ 20 h 32"/>
                  <a:gd name="T6" fmla="*/ 0 w 6"/>
                  <a:gd name="T7" fmla="*/ 26 h 32"/>
                  <a:gd name="T8" fmla="*/ 0 w 6"/>
                  <a:gd name="T9" fmla="*/ 26 h 32"/>
                  <a:gd name="T10" fmla="*/ 0 w 6"/>
                  <a:gd name="T11" fmla="*/ 32 h 32"/>
                  <a:gd name="T12" fmla="*/ 0 w 6"/>
                  <a:gd name="T13" fmla="*/ 32 h 32"/>
                  <a:gd name="T14" fmla="*/ 6 w 6"/>
                  <a:gd name="T15" fmla="*/ 26 h 32"/>
                  <a:gd name="T16" fmla="*/ 6 w 6"/>
                  <a:gd name="T17" fmla="*/ 26 h 32"/>
                  <a:gd name="T18" fmla="*/ 6 w 6"/>
                  <a:gd name="T19" fmla="*/ 14 h 32"/>
                  <a:gd name="T20" fmla="*/ 6 w 6"/>
                  <a:gd name="T21" fmla="*/ 8 h 32"/>
                  <a:gd name="T22" fmla="*/ 6 w 6"/>
                  <a:gd name="T23" fmla="*/ 0 h 32"/>
                  <a:gd name="T24" fmla="*/ 6 w 6"/>
                  <a:gd name="T25" fmla="*/ 0 h 32"/>
                  <a:gd name="T26" fmla="*/ 0 w 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32">
                    <a:moveTo>
                      <a:pt x="0" y="0"/>
                    </a:moveTo>
                    <a:lnTo>
                      <a:pt x="0" y="8"/>
                    </a:lnTo>
                    <a:lnTo>
                      <a:pt x="0" y="20"/>
                    </a:lnTo>
                    <a:lnTo>
                      <a:pt x="0" y="26"/>
                    </a:lnTo>
                    <a:lnTo>
                      <a:pt x="0" y="26"/>
                    </a:lnTo>
                    <a:lnTo>
                      <a:pt x="0" y="32"/>
                    </a:lnTo>
                    <a:lnTo>
                      <a:pt x="0" y="32"/>
                    </a:lnTo>
                    <a:lnTo>
                      <a:pt x="6" y="26"/>
                    </a:lnTo>
                    <a:lnTo>
                      <a:pt x="6" y="26"/>
                    </a:lnTo>
                    <a:lnTo>
                      <a:pt x="6" y="14"/>
                    </a:lnTo>
                    <a:lnTo>
                      <a:pt x="6" y="8"/>
                    </a:lnTo>
                    <a:lnTo>
                      <a:pt x="6" y="0"/>
                    </a:lnTo>
                    <a:lnTo>
                      <a:pt x="6" y="0"/>
                    </a:lnTo>
                    <a:lnTo>
                      <a:pt x="0"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10" name="Freeform 14"/>
              <p:cNvSpPr>
                <a:spLocks/>
              </p:cNvSpPr>
              <p:nvPr/>
            </p:nvSpPr>
            <p:spPr bwMode="auto">
              <a:xfrm>
                <a:off x="3375" y="1883"/>
                <a:ext cx="209" cy="84"/>
              </a:xfrm>
              <a:custGeom>
                <a:avLst/>
                <a:gdLst>
                  <a:gd name="T0" fmla="*/ 209 w 209"/>
                  <a:gd name="T1" fmla="*/ 78 h 84"/>
                  <a:gd name="T2" fmla="*/ 203 w 209"/>
                  <a:gd name="T3" fmla="*/ 78 h 84"/>
                  <a:gd name="T4" fmla="*/ 189 w 209"/>
                  <a:gd name="T5" fmla="*/ 84 h 84"/>
                  <a:gd name="T6" fmla="*/ 177 w 209"/>
                  <a:gd name="T7" fmla="*/ 78 h 84"/>
                  <a:gd name="T8" fmla="*/ 177 w 209"/>
                  <a:gd name="T9" fmla="*/ 78 h 84"/>
                  <a:gd name="T10" fmla="*/ 166 w 209"/>
                  <a:gd name="T11" fmla="*/ 78 h 84"/>
                  <a:gd name="T12" fmla="*/ 148 w 209"/>
                  <a:gd name="T13" fmla="*/ 67 h 84"/>
                  <a:gd name="T14" fmla="*/ 134 w 209"/>
                  <a:gd name="T15" fmla="*/ 55 h 84"/>
                  <a:gd name="T16" fmla="*/ 134 w 209"/>
                  <a:gd name="T17" fmla="*/ 55 h 84"/>
                  <a:gd name="T18" fmla="*/ 116 w 209"/>
                  <a:gd name="T19" fmla="*/ 43 h 84"/>
                  <a:gd name="T20" fmla="*/ 105 w 209"/>
                  <a:gd name="T21" fmla="*/ 35 h 84"/>
                  <a:gd name="T22" fmla="*/ 99 w 209"/>
                  <a:gd name="T23" fmla="*/ 35 h 84"/>
                  <a:gd name="T24" fmla="*/ 99 w 209"/>
                  <a:gd name="T25" fmla="*/ 35 h 84"/>
                  <a:gd name="T26" fmla="*/ 85 w 209"/>
                  <a:gd name="T27" fmla="*/ 55 h 84"/>
                  <a:gd name="T28" fmla="*/ 79 w 209"/>
                  <a:gd name="T29" fmla="*/ 72 h 84"/>
                  <a:gd name="T30" fmla="*/ 79 w 209"/>
                  <a:gd name="T31" fmla="*/ 78 h 84"/>
                  <a:gd name="T32" fmla="*/ 79 w 209"/>
                  <a:gd name="T33" fmla="*/ 78 h 84"/>
                  <a:gd name="T34" fmla="*/ 44 w 209"/>
                  <a:gd name="T35" fmla="*/ 78 h 84"/>
                  <a:gd name="T36" fmla="*/ 44 w 209"/>
                  <a:gd name="T37" fmla="*/ 72 h 84"/>
                  <a:gd name="T38" fmla="*/ 44 w 209"/>
                  <a:gd name="T39" fmla="*/ 55 h 84"/>
                  <a:gd name="T40" fmla="*/ 44 w 209"/>
                  <a:gd name="T41" fmla="*/ 43 h 84"/>
                  <a:gd name="T42" fmla="*/ 44 w 209"/>
                  <a:gd name="T43" fmla="*/ 43 h 84"/>
                  <a:gd name="T44" fmla="*/ 24 w 209"/>
                  <a:gd name="T45" fmla="*/ 43 h 84"/>
                  <a:gd name="T46" fmla="*/ 6 w 209"/>
                  <a:gd name="T47" fmla="*/ 49 h 84"/>
                  <a:gd name="T48" fmla="*/ 0 w 209"/>
                  <a:gd name="T49" fmla="*/ 49 h 84"/>
                  <a:gd name="T50" fmla="*/ 0 w 209"/>
                  <a:gd name="T51" fmla="*/ 49 h 84"/>
                  <a:gd name="T52" fmla="*/ 6 w 209"/>
                  <a:gd name="T53" fmla="*/ 43 h 84"/>
                  <a:gd name="T54" fmla="*/ 18 w 209"/>
                  <a:gd name="T55" fmla="*/ 23 h 84"/>
                  <a:gd name="T56" fmla="*/ 38 w 209"/>
                  <a:gd name="T57" fmla="*/ 6 h 84"/>
                  <a:gd name="T58" fmla="*/ 38 w 209"/>
                  <a:gd name="T59" fmla="*/ 6 h 84"/>
                  <a:gd name="T60" fmla="*/ 61 w 209"/>
                  <a:gd name="T61" fmla="*/ 0 h 84"/>
                  <a:gd name="T62" fmla="*/ 116 w 209"/>
                  <a:gd name="T63" fmla="*/ 12 h 84"/>
                  <a:gd name="T64" fmla="*/ 209 w 209"/>
                  <a:gd name="T65"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84">
                    <a:moveTo>
                      <a:pt x="209" y="78"/>
                    </a:moveTo>
                    <a:lnTo>
                      <a:pt x="203" y="78"/>
                    </a:lnTo>
                    <a:lnTo>
                      <a:pt x="189" y="84"/>
                    </a:lnTo>
                    <a:lnTo>
                      <a:pt x="177" y="78"/>
                    </a:lnTo>
                    <a:lnTo>
                      <a:pt x="177" y="78"/>
                    </a:lnTo>
                    <a:lnTo>
                      <a:pt x="166" y="78"/>
                    </a:lnTo>
                    <a:lnTo>
                      <a:pt x="148" y="67"/>
                    </a:lnTo>
                    <a:lnTo>
                      <a:pt x="134" y="55"/>
                    </a:lnTo>
                    <a:lnTo>
                      <a:pt x="134" y="55"/>
                    </a:lnTo>
                    <a:lnTo>
                      <a:pt x="116" y="43"/>
                    </a:lnTo>
                    <a:lnTo>
                      <a:pt x="105" y="35"/>
                    </a:lnTo>
                    <a:lnTo>
                      <a:pt x="99" y="35"/>
                    </a:lnTo>
                    <a:lnTo>
                      <a:pt x="99" y="35"/>
                    </a:lnTo>
                    <a:lnTo>
                      <a:pt x="85" y="55"/>
                    </a:lnTo>
                    <a:lnTo>
                      <a:pt x="79" y="72"/>
                    </a:lnTo>
                    <a:lnTo>
                      <a:pt x="79" y="78"/>
                    </a:lnTo>
                    <a:lnTo>
                      <a:pt x="79" y="78"/>
                    </a:lnTo>
                    <a:lnTo>
                      <a:pt x="44" y="78"/>
                    </a:lnTo>
                    <a:lnTo>
                      <a:pt x="44" y="72"/>
                    </a:lnTo>
                    <a:lnTo>
                      <a:pt x="44" y="55"/>
                    </a:lnTo>
                    <a:lnTo>
                      <a:pt x="44" y="43"/>
                    </a:lnTo>
                    <a:lnTo>
                      <a:pt x="44" y="43"/>
                    </a:lnTo>
                    <a:lnTo>
                      <a:pt x="24" y="43"/>
                    </a:lnTo>
                    <a:lnTo>
                      <a:pt x="6" y="49"/>
                    </a:lnTo>
                    <a:lnTo>
                      <a:pt x="0" y="49"/>
                    </a:lnTo>
                    <a:lnTo>
                      <a:pt x="0" y="49"/>
                    </a:lnTo>
                    <a:lnTo>
                      <a:pt x="6" y="43"/>
                    </a:lnTo>
                    <a:lnTo>
                      <a:pt x="18" y="23"/>
                    </a:lnTo>
                    <a:lnTo>
                      <a:pt x="38" y="6"/>
                    </a:lnTo>
                    <a:lnTo>
                      <a:pt x="38" y="6"/>
                    </a:lnTo>
                    <a:lnTo>
                      <a:pt x="61" y="0"/>
                    </a:lnTo>
                    <a:lnTo>
                      <a:pt x="116" y="12"/>
                    </a:lnTo>
                    <a:lnTo>
                      <a:pt x="209"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11" name="Freeform 15"/>
              <p:cNvSpPr>
                <a:spLocks/>
              </p:cNvSpPr>
              <p:nvPr/>
            </p:nvSpPr>
            <p:spPr bwMode="auto">
              <a:xfrm>
                <a:off x="3399" y="1906"/>
                <a:ext cx="6" cy="20"/>
              </a:xfrm>
              <a:custGeom>
                <a:avLst/>
                <a:gdLst>
                  <a:gd name="T0" fmla="*/ 6 w 6"/>
                  <a:gd name="T1" fmla="*/ 12 h 20"/>
                  <a:gd name="T2" fmla="*/ 6 w 6"/>
                  <a:gd name="T3" fmla="*/ 12 h 20"/>
                  <a:gd name="T4" fmla="*/ 6 w 6"/>
                  <a:gd name="T5" fmla="*/ 6 h 20"/>
                  <a:gd name="T6" fmla="*/ 6 w 6"/>
                  <a:gd name="T7" fmla="*/ 0 h 20"/>
                  <a:gd name="T8" fmla="*/ 6 w 6"/>
                  <a:gd name="T9" fmla="*/ 0 h 20"/>
                  <a:gd name="T10" fmla="*/ 6 w 6"/>
                  <a:gd name="T11" fmla="*/ 0 h 20"/>
                  <a:gd name="T12" fmla="*/ 0 w 6"/>
                  <a:gd name="T13" fmla="*/ 6 h 20"/>
                  <a:gd name="T14" fmla="*/ 0 w 6"/>
                  <a:gd name="T15" fmla="*/ 6 h 20"/>
                  <a:gd name="T16" fmla="*/ 0 w 6"/>
                  <a:gd name="T17" fmla="*/ 6 h 20"/>
                  <a:gd name="T18" fmla="*/ 0 w 6"/>
                  <a:gd name="T19" fmla="*/ 20 h 20"/>
                  <a:gd name="T20" fmla="*/ 0 w 6"/>
                  <a:gd name="T21" fmla="*/ 20 h 20"/>
                  <a:gd name="T22" fmla="*/ 0 w 6"/>
                  <a:gd name="T23" fmla="*/ 20 h 20"/>
                  <a:gd name="T24" fmla="*/ 6 w 6"/>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0">
                    <a:moveTo>
                      <a:pt x="6" y="12"/>
                    </a:moveTo>
                    <a:lnTo>
                      <a:pt x="6" y="12"/>
                    </a:lnTo>
                    <a:lnTo>
                      <a:pt x="6" y="6"/>
                    </a:lnTo>
                    <a:lnTo>
                      <a:pt x="6" y="0"/>
                    </a:lnTo>
                    <a:lnTo>
                      <a:pt x="6" y="0"/>
                    </a:lnTo>
                    <a:lnTo>
                      <a:pt x="6" y="0"/>
                    </a:lnTo>
                    <a:lnTo>
                      <a:pt x="0" y="6"/>
                    </a:lnTo>
                    <a:lnTo>
                      <a:pt x="0" y="6"/>
                    </a:lnTo>
                    <a:lnTo>
                      <a:pt x="0" y="6"/>
                    </a:lnTo>
                    <a:lnTo>
                      <a:pt x="0" y="20"/>
                    </a:lnTo>
                    <a:lnTo>
                      <a:pt x="0" y="20"/>
                    </a:lnTo>
                    <a:lnTo>
                      <a:pt x="0" y="20"/>
                    </a:lnTo>
                    <a:lnTo>
                      <a:pt x="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12" name="Freeform 16"/>
              <p:cNvSpPr>
                <a:spLocks/>
              </p:cNvSpPr>
              <p:nvPr/>
            </p:nvSpPr>
            <p:spPr bwMode="auto">
              <a:xfrm>
                <a:off x="3413" y="1906"/>
                <a:ext cx="6" cy="20"/>
              </a:xfrm>
              <a:custGeom>
                <a:avLst/>
                <a:gdLst>
                  <a:gd name="T0" fmla="*/ 6 w 6"/>
                  <a:gd name="T1" fmla="*/ 20 h 20"/>
                  <a:gd name="T2" fmla="*/ 6 w 6"/>
                  <a:gd name="T3" fmla="*/ 20 h 20"/>
                  <a:gd name="T4" fmla="*/ 6 w 6"/>
                  <a:gd name="T5" fmla="*/ 6 h 20"/>
                  <a:gd name="T6" fmla="*/ 6 w 6"/>
                  <a:gd name="T7" fmla="*/ 0 h 20"/>
                  <a:gd name="T8" fmla="*/ 6 w 6"/>
                  <a:gd name="T9" fmla="*/ 0 h 20"/>
                  <a:gd name="T10" fmla="*/ 6 w 6"/>
                  <a:gd name="T11" fmla="*/ 0 h 20"/>
                  <a:gd name="T12" fmla="*/ 0 w 6"/>
                  <a:gd name="T13" fmla="*/ 0 h 20"/>
                  <a:gd name="T14" fmla="*/ 0 w 6"/>
                  <a:gd name="T15" fmla="*/ 0 h 20"/>
                  <a:gd name="T16" fmla="*/ 0 w 6"/>
                  <a:gd name="T17" fmla="*/ 0 h 20"/>
                  <a:gd name="T18" fmla="*/ 0 w 6"/>
                  <a:gd name="T19" fmla="*/ 6 h 20"/>
                  <a:gd name="T20" fmla="*/ 0 w 6"/>
                  <a:gd name="T21" fmla="*/ 12 h 20"/>
                  <a:gd name="T22" fmla="*/ 0 w 6"/>
                  <a:gd name="T23" fmla="*/ 12 h 20"/>
                  <a:gd name="T24" fmla="*/ 0 w 6"/>
                  <a:gd name="T25" fmla="*/ 12 h 20"/>
                  <a:gd name="T26" fmla="*/ 0 w 6"/>
                  <a:gd name="T27" fmla="*/ 12 h 20"/>
                  <a:gd name="T28" fmla="*/ 0 w 6"/>
                  <a:gd name="T29" fmla="*/ 20 h 20"/>
                  <a:gd name="T30" fmla="*/ 6 w 6"/>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0">
                    <a:moveTo>
                      <a:pt x="6" y="20"/>
                    </a:moveTo>
                    <a:lnTo>
                      <a:pt x="6" y="20"/>
                    </a:lnTo>
                    <a:lnTo>
                      <a:pt x="6" y="6"/>
                    </a:lnTo>
                    <a:lnTo>
                      <a:pt x="6" y="0"/>
                    </a:lnTo>
                    <a:lnTo>
                      <a:pt x="6" y="0"/>
                    </a:lnTo>
                    <a:lnTo>
                      <a:pt x="6" y="0"/>
                    </a:lnTo>
                    <a:lnTo>
                      <a:pt x="0" y="0"/>
                    </a:lnTo>
                    <a:lnTo>
                      <a:pt x="0" y="0"/>
                    </a:lnTo>
                    <a:lnTo>
                      <a:pt x="0" y="0"/>
                    </a:lnTo>
                    <a:lnTo>
                      <a:pt x="0" y="6"/>
                    </a:lnTo>
                    <a:lnTo>
                      <a:pt x="0" y="12"/>
                    </a:lnTo>
                    <a:lnTo>
                      <a:pt x="0" y="12"/>
                    </a:lnTo>
                    <a:lnTo>
                      <a:pt x="0" y="12"/>
                    </a:lnTo>
                    <a:lnTo>
                      <a:pt x="0" y="12"/>
                    </a:lnTo>
                    <a:lnTo>
                      <a:pt x="0" y="20"/>
                    </a:lnTo>
                    <a:lnTo>
                      <a:pt x="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13" name="Freeform 17"/>
              <p:cNvSpPr>
                <a:spLocks/>
              </p:cNvSpPr>
              <p:nvPr/>
            </p:nvSpPr>
            <p:spPr bwMode="auto">
              <a:xfrm>
                <a:off x="4734" y="1926"/>
                <a:ext cx="6" cy="41"/>
              </a:xfrm>
              <a:custGeom>
                <a:avLst/>
                <a:gdLst>
                  <a:gd name="T0" fmla="*/ 6 w 6"/>
                  <a:gd name="T1" fmla="*/ 0 h 41"/>
                  <a:gd name="T2" fmla="*/ 6 w 6"/>
                  <a:gd name="T3" fmla="*/ 12 h 41"/>
                  <a:gd name="T4" fmla="*/ 0 w 6"/>
                  <a:gd name="T5" fmla="*/ 29 h 41"/>
                  <a:gd name="T6" fmla="*/ 0 w 6"/>
                  <a:gd name="T7" fmla="*/ 41 h 41"/>
                  <a:gd name="T8" fmla="*/ 0 w 6"/>
                  <a:gd name="T9" fmla="*/ 41 h 41"/>
                  <a:gd name="T10" fmla="*/ 0 w 6"/>
                  <a:gd name="T11" fmla="*/ 41 h 41"/>
                  <a:gd name="T12" fmla="*/ 0 w 6"/>
                  <a:gd name="T13" fmla="*/ 35 h 41"/>
                  <a:gd name="T14" fmla="*/ 0 w 6"/>
                  <a:gd name="T15" fmla="*/ 18 h 41"/>
                  <a:gd name="T16" fmla="*/ 0 w 6"/>
                  <a:gd name="T17" fmla="*/ 0 h 41"/>
                  <a:gd name="T18" fmla="*/ 0 w 6"/>
                  <a:gd name="T19" fmla="*/ 0 h 41"/>
                  <a:gd name="T20" fmla="*/ 0 w 6"/>
                  <a:gd name="T21" fmla="*/ 0 h 41"/>
                  <a:gd name="T22" fmla="*/ 0 w 6"/>
                  <a:gd name="T23" fmla="*/ 0 h 41"/>
                  <a:gd name="T24" fmla="*/ 6 w 6"/>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1">
                    <a:moveTo>
                      <a:pt x="6" y="0"/>
                    </a:moveTo>
                    <a:lnTo>
                      <a:pt x="6" y="12"/>
                    </a:lnTo>
                    <a:lnTo>
                      <a:pt x="0" y="29"/>
                    </a:lnTo>
                    <a:lnTo>
                      <a:pt x="0" y="41"/>
                    </a:lnTo>
                    <a:lnTo>
                      <a:pt x="0" y="41"/>
                    </a:lnTo>
                    <a:lnTo>
                      <a:pt x="0" y="41"/>
                    </a:lnTo>
                    <a:lnTo>
                      <a:pt x="0" y="35"/>
                    </a:lnTo>
                    <a:lnTo>
                      <a:pt x="0" y="18"/>
                    </a:lnTo>
                    <a:lnTo>
                      <a:pt x="0" y="0"/>
                    </a:lnTo>
                    <a:lnTo>
                      <a:pt x="0" y="0"/>
                    </a:lnTo>
                    <a:lnTo>
                      <a:pt x="0" y="0"/>
                    </a:lnTo>
                    <a:lnTo>
                      <a:pt x="0" y="0"/>
                    </a:lnTo>
                    <a:lnTo>
                      <a:pt x="6"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14" name="Freeform 18"/>
              <p:cNvSpPr>
                <a:spLocks/>
              </p:cNvSpPr>
              <p:nvPr/>
            </p:nvSpPr>
            <p:spPr bwMode="auto">
              <a:xfrm>
                <a:off x="4569" y="1900"/>
                <a:ext cx="207" cy="67"/>
              </a:xfrm>
              <a:custGeom>
                <a:avLst/>
                <a:gdLst>
                  <a:gd name="T0" fmla="*/ 201 w 207"/>
                  <a:gd name="T1" fmla="*/ 12 h 67"/>
                  <a:gd name="T2" fmla="*/ 201 w 207"/>
                  <a:gd name="T3" fmla="*/ 18 h 67"/>
                  <a:gd name="T4" fmla="*/ 207 w 207"/>
                  <a:gd name="T5" fmla="*/ 26 h 67"/>
                  <a:gd name="T6" fmla="*/ 201 w 207"/>
                  <a:gd name="T7" fmla="*/ 32 h 67"/>
                  <a:gd name="T8" fmla="*/ 201 w 207"/>
                  <a:gd name="T9" fmla="*/ 32 h 67"/>
                  <a:gd name="T10" fmla="*/ 189 w 207"/>
                  <a:gd name="T11" fmla="*/ 38 h 67"/>
                  <a:gd name="T12" fmla="*/ 171 w 207"/>
                  <a:gd name="T13" fmla="*/ 38 h 67"/>
                  <a:gd name="T14" fmla="*/ 165 w 207"/>
                  <a:gd name="T15" fmla="*/ 38 h 67"/>
                  <a:gd name="T16" fmla="*/ 165 w 207"/>
                  <a:gd name="T17" fmla="*/ 38 h 67"/>
                  <a:gd name="T18" fmla="*/ 158 w 207"/>
                  <a:gd name="T19" fmla="*/ 38 h 67"/>
                  <a:gd name="T20" fmla="*/ 146 w 207"/>
                  <a:gd name="T21" fmla="*/ 38 h 67"/>
                  <a:gd name="T22" fmla="*/ 140 w 207"/>
                  <a:gd name="T23" fmla="*/ 32 h 67"/>
                  <a:gd name="T24" fmla="*/ 140 w 207"/>
                  <a:gd name="T25" fmla="*/ 32 h 67"/>
                  <a:gd name="T26" fmla="*/ 134 w 207"/>
                  <a:gd name="T27" fmla="*/ 38 h 67"/>
                  <a:gd name="T28" fmla="*/ 140 w 207"/>
                  <a:gd name="T29" fmla="*/ 55 h 67"/>
                  <a:gd name="T30" fmla="*/ 140 w 207"/>
                  <a:gd name="T31" fmla="*/ 61 h 67"/>
                  <a:gd name="T32" fmla="*/ 140 w 207"/>
                  <a:gd name="T33" fmla="*/ 61 h 67"/>
                  <a:gd name="T34" fmla="*/ 128 w 207"/>
                  <a:gd name="T35" fmla="*/ 61 h 67"/>
                  <a:gd name="T36" fmla="*/ 110 w 207"/>
                  <a:gd name="T37" fmla="*/ 67 h 67"/>
                  <a:gd name="T38" fmla="*/ 97 w 207"/>
                  <a:gd name="T39" fmla="*/ 61 h 67"/>
                  <a:gd name="T40" fmla="*/ 97 w 207"/>
                  <a:gd name="T41" fmla="*/ 61 h 67"/>
                  <a:gd name="T42" fmla="*/ 85 w 207"/>
                  <a:gd name="T43" fmla="*/ 50 h 67"/>
                  <a:gd name="T44" fmla="*/ 73 w 207"/>
                  <a:gd name="T45" fmla="*/ 50 h 67"/>
                  <a:gd name="T46" fmla="*/ 67 w 207"/>
                  <a:gd name="T47" fmla="*/ 50 h 67"/>
                  <a:gd name="T48" fmla="*/ 67 w 207"/>
                  <a:gd name="T49" fmla="*/ 50 h 67"/>
                  <a:gd name="T50" fmla="*/ 61 w 207"/>
                  <a:gd name="T51" fmla="*/ 55 h 67"/>
                  <a:gd name="T52" fmla="*/ 55 w 207"/>
                  <a:gd name="T53" fmla="*/ 61 h 67"/>
                  <a:gd name="T54" fmla="*/ 41 w 207"/>
                  <a:gd name="T55" fmla="*/ 61 h 67"/>
                  <a:gd name="T56" fmla="*/ 41 w 207"/>
                  <a:gd name="T57" fmla="*/ 61 h 67"/>
                  <a:gd name="T58" fmla="*/ 18 w 207"/>
                  <a:gd name="T59" fmla="*/ 61 h 67"/>
                  <a:gd name="T60" fmla="*/ 6 w 207"/>
                  <a:gd name="T61" fmla="*/ 61 h 67"/>
                  <a:gd name="T62" fmla="*/ 0 w 207"/>
                  <a:gd name="T63" fmla="*/ 61 h 67"/>
                  <a:gd name="T64" fmla="*/ 0 w 207"/>
                  <a:gd name="T65" fmla="*/ 61 h 67"/>
                  <a:gd name="T66" fmla="*/ 6 w 207"/>
                  <a:gd name="T67" fmla="*/ 55 h 67"/>
                  <a:gd name="T68" fmla="*/ 30 w 207"/>
                  <a:gd name="T69" fmla="*/ 44 h 67"/>
                  <a:gd name="T70" fmla="*/ 61 w 207"/>
                  <a:gd name="T71" fmla="*/ 26 h 67"/>
                  <a:gd name="T72" fmla="*/ 102 w 207"/>
                  <a:gd name="T73" fmla="*/ 6 h 67"/>
                  <a:gd name="T74" fmla="*/ 152 w 207"/>
                  <a:gd name="T75" fmla="*/ 0 h 67"/>
                  <a:gd name="T76" fmla="*/ 201 w 207"/>
                  <a:gd name="T7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 h="67">
                    <a:moveTo>
                      <a:pt x="201" y="12"/>
                    </a:moveTo>
                    <a:lnTo>
                      <a:pt x="201" y="18"/>
                    </a:lnTo>
                    <a:lnTo>
                      <a:pt x="207" y="26"/>
                    </a:lnTo>
                    <a:lnTo>
                      <a:pt x="201" y="32"/>
                    </a:lnTo>
                    <a:lnTo>
                      <a:pt x="201" y="32"/>
                    </a:lnTo>
                    <a:lnTo>
                      <a:pt x="189" y="38"/>
                    </a:lnTo>
                    <a:lnTo>
                      <a:pt x="171" y="38"/>
                    </a:lnTo>
                    <a:lnTo>
                      <a:pt x="165" y="38"/>
                    </a:lnTo>
                    <a:lnTo>
                      <a:pt x="165" y="38"/>
                    </a:lnTo>
                    <a:lnTo>
                      <a:pt x="158" y="38"/>
                    </a:lnTo>
                    <a:lnTo>
                      <a:pt x="146" y="38"/>
                    </a:lnTo>
                    <a:lnTo>
                      <a:pt x="140" y="32"/>
                    </a:lnTo>
                    <a:lnTo>
                      <a:pt x="140" y="32"/>
                    </a:lnTo>
                    <a:lnTo>
                      <a:pt x="134" y="38"/>
                    </a:lnTo>
                    <a:lnTo>
                      <a:pt x="140" y="55"/>
                    </a:lnTo>
                    <a:lnTo>
                      <a:pt x="140" y="61"/>
                    </a:lnTo>
                    <a:lnTo>
                      <a:pt x="140" y="61"/>
                    </a:lnTo>
                    <a:lnTo>
                      <a:pt x="128" y="61"/>
                    </a:lnTo>
                    <a:lnTo>
                      <a:pt x="110" y="67"/>
                    </a:lnTo>
                    <a:lnTo>
                      <a:pt x="97" y="61"/>
                    </a:lnTo>
                    <a:lnTo>
                      <a:pt x="97" y="61"/>
                    </a:lnTo>
                    <a:lnTo>
                      <a:pt x="85" y="50"/>
                    </a:lnTo>
                    <a:lnTo>
                      <a:pt x="73" y="50"/>
                    </a:lnTo>
                    <a:lnTo>
                      <a:pt x="67" y="50"/>
                    </a:lnTo>
                    <a:lnTo>
                      <a:pt x="67" y="50"/>
                    </a:lnTo>
                    <a:lnTo>
                      <a:pt x="61" y="55"/>
                    </a:lnTo>
                    <a:lnTo>
                      <a:pt x="55" y="61"/>
                    </a:lnTo>
                    <a:lnTo>
                      <a:pt x="41" y="61"/>
                    </a:lnTo>
                    <a:lnTo>
                      <a:pt x="41" y="61"/>
                    </a:lnTo>
                    <a:lnTo>
                      <a:pt x="18" y="61"/>
                    </a:lnTo>
                    <a:lnTo>
                      <a:pt x="6" y="61"/>
                    </a:lnTo>
                    <a:lnTo>
                      <a:pt x="0" y="61"/>
                    </a:lnTo>
                    <a:lnTo>
                      <a:pt x="0" y="61"/>
                    </a:lnTo>
                    <a:lnTo>
                      <a:pt x="6" y="55"/>
                    </a:lnTo>
                    <a:lnTo>
                      <a:pt x="30" y="44"/>
                    </a:lnTo>
                    <a:lnTo>
                      <a:pt x="61" y="26"/>
                    </a:lnTo>
                    <a:lnTo>
                      <a:pt x="102" y="6"/>
                    </a:lnTo>
                    <a:lnTo>
                      <a:pt x="152" y="0"/>
                    </a:lnTo>
                    <a:lnTo>
                      <a:pt x="20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15" name="Freeform 19"/>
              <p:cNvSpPr>
                <a:spLocks/>
              </p:cNvSpPr>
              <p:nvPr/>
            </p:nvSpPr>
            <p:spPr bwMode="auto">
              <a:xfrm>
                <a:off x="4734" y="1912"/>
                <a:ext cx="6" cy="26"/>
              </a:xfrm>
              <a:custGeom>
                <a:avLst/>
                <a:gdLst>
                  <a:gd name="T0" fmla="*/ 6 w 6"/>
                  <a:gd name="T1" fmla="*/ 26 h 26"/>
                  <a:gd name="T2" fmla="*/ 6 w 6"/>
                  <a:gd name="T3" fmla="*/ 20 h 26"/>
                  <a:gd name="T4" fmla="*/ 6 w 6"/>
                  <a:gd name="T5" fmla="*/ 14 h 26"/>
                  <a:gd name="T6" fmla="*/ 6 w 6"/>
                  <a:gd name="T7" fmla="*/ 0 h 26"/>
                  <a:gd name="T8" fmla="*/ 6 w 6"/>
                  <a:gd name="T9" fmla="*/ 0 h 26"/>
                  <a:gd name="T10" fmla="*/ 0 w 6"/>
                  <a:gd name="T11" fmla="*/ 0 h 26"/>
                  <a:gd name="T12" fmla="*/ 0 w 6"/>
                  <a:gd name="T13" fmla="*/ 0 h 26"/>
                  <a:gd name="T14" fmla="*/ 0 w 6"/>
                  <a:gd name="T15" fmla="*/ 0 h 26"/>
                  <a:gd name="T16" fmla="*/ 0 w 6"/>
                  <a:gd name="T17" fmla="*/ 0 h 26"/>
                  <a:gd name="T18" fmla="*/ 0 w 6"/>
                  <a:gd name="T19" fmla="*/ 6 h 26"/>
                  <a:gd name="T20" fmla="*/ 0 w 6"/>
                  <a:gd name="T21" fmla="*/ 20 h 26"/>
                  <a:gd name="T22" fmla="*/ 0 w 6"/>
                  <a:gd name="T23" fmla="*/ 26 h 26"/>
                  <a:gd name="T24" fmla="*/ 0 w 6"/>
                  <a:gd name="T25" fmla="*/ 26 h 26"/>
                  <a:gd name="T26" fmla="*/ 0 w 6"/>
                  <a:gd name="T27" fmla="*/ 26 h 26"/>
                  <a:gd name="T28" fmla="*/ 0 w 6"/>
                  <a:gd name="T29" fmla="*/ 26 h 26"/>
                  <a:gd name="T30" fmla="*/ 6 w 6"/>
                  <a:gd name="T3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6">
                    <a:moveTo>
                      <a:pt x="6" y="26"/>
                    </a:moveTo>
                    <a:lnTo>
                      <a:pt x="6" y="20"/>
                    </a:lnTo>
                    <a:lnTo>
                      <a:pt x="6" y="14"/>
                    </a:lnTo>
                    <a:lnTo>
                      <a:pt x="6" y="0"/>
                    </a:lnTo>
                    <a:lnTo>
                      <a:pt x="6" y="0"/>
                    </a:lnTo>
                    <a:lnTo>
                      <a:pt x="0" y="0"/>
                    </a:lnTo>
                    <a:lnTo>
                      <a:pt x="0" y="0"/>
                    </a:lnTo>
                    <a:lnTo>
                      <a:pt x="0" y="0"/>
                    </a:lnTo>
                    <a:lnTo>
                      <a:pt x="0" y="0"/>
                    </a:lnTo>
                    <a:lnTo>
                      <a:pt x="0" y="6"/>
                    </a:lnTo>
                    <a:lnTo>
                      <a:pt x="0" y="20"/>
                    </a:lnTo>
                    <a:lnTo>
                      <a:pt x="0" y="26"/>
                    </a:lnTo>
                    <a:lnTo>
                      <a:pt x="0" y="26"/>
                    </a:lnTo>
                    <a:lnTo>
                      <a:pt x="0" y="26"/>
                    </a:lnTo>
                    <a:lnTo>
                      <a:pt x="0" y="26"/>
                    </a:lnTo>
                    <a:lnTo>
                      <a:pt x="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16" name="Freeform 20"/>
              <p:cNvSpPr>
                <a:spLocks/>
              </p:cNvSpPr>
              <p:nvPr/>
            </p:nvSpPr>
            <p:spPr bwMode="auto">
              <a:xfrm>
                <a:off x="4782" y="1779"/>
                <a:ext cx="147" cy="188"/>
              </a:xfrm>
              <a:custGeom>
                <a:avLst/>
                <a:gdLst>
                  <a:gd name="T0" fmla="*/ 123 w 147"/>
                  <a:gd name="T1" fmla="*/ 11 h 188"/>
                  <a:gd name="T2" fmla="*/ 129 w 147"/>
                  <a:gd name="T3" fmla="*/ 23 h 188"/>
                  <a:gd name="T4" fmla="*/ 135 w 147"/>
                  <a:gd name="T5" fmla="*/ 29 h 188"/>
                  <a:gd name="T6" fmla="*/ 135 w 147"/>
                  <a:gd name="T7" fmla="*/ 43 h 188"/>
                  <a:gd name="T8" fmla="*/ 135 w 147"/>
                  <a:gd name="T9" fmla="*/ 55 h 188"/>
                  <a:gd name="T10" fmla="*/ 135 w 147"/>
                  <a:gd name="T11" fmla="*/ 60 h 188"/>
                  <a:gd name="T12" fmla="*/ 141 w 147"/>
                  <a:gd name="T13" fmla="*/ 72 h 188"/>
                  <a:gd name="T14" fmla="*/ 135 w 147"/>
                  <a:gd name="T15" fmla="*/ 92 h 188"/>
                  <a:gd name="T16" fmla="*/ 141 w 147"/>
                  <a:gd name="T17" fmla="*/ 104 h 188"/>
                  <a:gd name="T18" fmla="*/ 141 w 147"/>
                  <a:gd name="T19" fmla="*/ 110 h 188"/>
                  <a:gd name="T20" fmla="*/ 141 w 147"/>
                  <a:gd name="T21" fmla="*/ 116 h 188"/>
                  <a:gd name="T22" fmla="*/ 147 w 147"/>
                  <a:gd name="T23" fmla="*/ 133 h 188"/>
                  <a:gd name="T24" fmla="*/ 129 w 147"/>
                  <a:gd name="T25" fmla="*/ 147 h 188"/>
                  <a:gd name="T26" fmla="*/ 123 w 147"/>
                  <a:gd name="T27" fmla="*/ 159 h 188"/>
                  <a:gd name="T28" fmla="*/ 118 w 147"/>
                  <a:gd name="T29" fmla="*/ 165 h 188"/>
                  <a:gd name="T30" fmla="*/ 86 w 147"/>
                  <a:gd name="T31" fmla="*/ 176 h 188"/>
                  <a:gd name="T32" fmla="*/ 68 w 147"/>
                  <a:gd name="T33" fmla="*/ 188 h 188"/>
                  <a:gd name="T34" fmla="*/ 0 w 147"/>
                  <a:gd name="T35" fmla="*/ 188 h 188"/>
                  <a:gd name="T36" fmla="*/ 49 w 147"/>
                  <a:gd name="T37" fmla="*/ 182 h 188"/>
                  <a:gd name="T38" fmla="*/ 55 w 147"/>
                  <a:gd name="T39" fmla="*/ 176 h 188"/>
                  <a:gd name="T40" fmla="*/ 74 w 147"/>
                  <a:gd name="T41" fmla="*/ 176 h 188"/>
                  <a:gd name="T42" fmla="*/ 92 w 147"/>
                  <a:gd name="T43" fmla="*/ 165 h 188"/>
                  <a:gd name="T44" fmla="*/ 98 w 147"/>
                  <a:gd name="T45" fmla="*/ 153 h 188"/>
                  <a:gd name="T46" fmla="*/ 80 w 147"/>
                  <a:gd name="T47" fmla="*/ 153 h 188"/>
                  <a:gd name="T48" fmla="*/ 74 w 147"/>
                  <a:gd name="T49" fmla="*/ 153 h 188"/>
                  <a:gd name="T50" fmla="*/ 80 w 147"/>
                  <a:gd name="T51" fmla="*/ 147 h 188"/>
                  <a:gd name="T52" fmla="*/ 110 w 147"/>
                  <a:gd name="T53" fmla="*/ 147 h 188"/>
                  <a:gd name="T54" fmla="*/ 123 w 147"/>
                  <a:gd name="T55" fmla="*/ 133 h 188"/>
                  <a:gd name="T56" fmla="*/ 129 w 147"/>
                  <a:gd name="T57" fmla="*/ 127 h 188"/>
                  <a:gd name="T58" fmla="*/ 129 w 147"/>
                  <a:gd name="T59" fmla="*/ 121 h 188"/>
                  <a:gd name="T60" fmla="*/ 123 w 147"/>
                  <a:gd name="T61" fmla="*/ 104 h 188"/>
                  <a:gd name="T62" fmla="*/ 98 w 147"/>
                  <a:gd name="T63" fmla="*/ 98 h 188"/>
                  <a:gd name="T64" fmla="*/ 118 w 147"/>
                  <a:gd name="T65" fmla="*/ 98 h 188"/>
                  <a:gd name="T66" fmla="*/ 129 w 147"/>
                  <a:gd name="T67" fmla="*/ 84 h 188"/>
                  <a:gd name="T68" fmla="*/ 129 w 147"/>
                  <a:gd name="T69" fmla="*/ 78 h 188"/>
                  <a:gd name="T70" fmla="*/ 129 w 147"/>
                  <a:gd name="T71" fmla="*/ 66 h 188"/>
                  <a:gd name="T72" fmla="*/ 123 w 147"/>
                  <a:gd name="T73" fmla="*/ 60 h 188"/>
                  <a:gd name="T74" fmla="*/ 86 w 147"/>
                  <a:gd name="T75" fmla="*/ 60 h 188"/>
                  <a:gd name="T76" fmla="*/ 110 w 147"/>
                  <a:gd name="T77" fmla="*/ 55 h 188"/>
                  <a:gd name="T78" fmla="*/ 123 w 147"/>
                  <a:gd name="T79" fmla="*/ 49 h 188"/>
                  <a:gd name="T80" fmla="*/ 118 w 147"/>
                  <a:gd name="T81" fmla="*/ 43 h 188"/>
                  <a:gd name="T82" fmla="*/ 68 w 147"/>
                  <a:gd name="T83" fmla="*/ 29 h 188"/>
                  <a:gd name="T84" fmla="*/ 13 w 147"/>
                  <a:gd name="T85" fmla="*/ 29 h 188"/>
                  <a:gd name="T86" fmla="*/ 13 w 147"/>
                  <a:gd name="T87" fmla="*/ 23 h 188"/>
                  <a:gd name="T88" fmla="*/ 55 w 147"/>
                  <a:gd name="T89" fmla="*/ 23 h 188"/>
                  <a:gd name="T90" fmla="*/ 104 w 147"/>
                  <a:gd name="T91" fmla="*/ 29 h 188"/>
                  <a:gd name="T92" fmla="*/ 118 w 147"/>
                  <a:gd name="T93" fmla="*/ 23 h 188"/>
                  <a:gd name="T94" fmla="*/ 110 w 147"/>
                  <a:gd name="T95" fmla="*/ 17 h 188"/>
                  <a:gd name="T96" fmla="*/ 104 w 147"/>
                  <a:gd name="T97" fmla="*/ 11 h 188"/>
                  <a:gd name="T98" fmla="*/ 68 w 147"/>
                  <a:gd name="T9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 h="188">
                    <a:moveTo>
                      <a:pt x="110" y="0"/>
                    </a:moveTo>
                    <a:lnTo>
                      <a:pt x="118" y="5"/>
                    </a:lnTo>
                    <a:lnTo>
                      <a:pt x="123" y="11"/>
                    </a:lnTo>
                    <a:lnTo>
                      <a:pt x="129" y="17"/>
                    </a:lnTo>
                    <a:lnTo>
                      <a:pt x="129" y="17"/>
                    </a:lnTo>
                    <a:lnTo>
                      <a:pt x="129" y="23"/>
                    </a:lnTo>
                    <a:lnTo>
                      <a:pt x="129" y="29"/>
                    </a:lnTo>
                    <a:lnTo>
                      <a:pt x="135" y="29"/>
                    </a:lnTo>
                    <a:lnTo>
                      <a:pt x="135" y="29"/>
                    </a:lnTo>
                    <a:lnTo>
                      <a:pt x="135" y="37"/>
                    </a:lnTo>
                    <a:lnTo>
                      <a:pt x="135" y="43"/>
                    </a:lnTo>
                    <a:lnTo>
                      <a:pt x="135" y="43"/>
                    </a:lnTo>
                    <a:lnTo>
                      <a:pt x="135" y="43"/>
                    </a:lnTo>
                    <a:lnTo>
                      <a:pt x="129" y="49"/>
                    </a:lnTo>
                    <a:lnTo>
                      <a:pt x="135" y="55"/>
                    </a:lnTo>
                    <a:lnTo>
                      <a:pt x="135" y="55"/>
                    </a:lnTo>
                    <a:lnTo>
                      <a:pt x="135" y="55"/>
                    </a:lnTo>
                    <a:lnTo>
                      <a:pt x="135" y="60"/>
                    </a:lnTo>
                    <a:lnTo>
                      <a:pt x="135" y="66"/>
                    </a:lnTo>
                    <a:lnTo>
                      <a:pt x="141" y="72"/>
                    </a:lnTo>
                    <a:lnTo>
                      <a:pt x="141" y="72"/>
                    </a:lnTo>
                    <a:lnTo>
                      <a:pt x="135" y="78"/>
                    </a:lnTo>
                    <a:lnTo>
                      <a:pt x="135" y="84"/>
                    </a:lnTo>
                    <a:lnTo>
                      <a:pt x="135" y="92"/>
                    </a:lnTo>
                    <a:lnTo>
                      <a:pt x="135" y="92"/>
                    </a:lnTo>
                    <a:lnTo>
                      <a:pt x="135" y="98"/>
                    </a:lnTo>
                    <a:lnTo>
                      <a:pt x="141" y="104"/>
                    </a:lnTo>
                    <a:lnTo>
                      <a:pt x="141" y="104"/>
                    </a:lnTo>
                    <a:lnTo>
                      <a:pt x="141" y="104"/>
                    </a:lnTo>
                    <a:lnTo>
                      <a:pt x="141" y="110"/>
                    </a:lnTo>
                    <a:lnTo>
                      <a:pt x="141" y="116"/>
                    </a:lnTo>
                    <a:lnTo>
                      <a:pt x="141" y="116"/>
                    </a:lnTo>
                    <a:lnTo>
                      <a:pt x="141" y="116"/>
                    </a:lnTo>
                    <a:lnTo>
                      <a:pt x="141" y="121"/>
                    </a:lnTo>
                    <a:lnTo>
                      <a:pt x="147" y="127"/>
                    </a:lnTo>
                    <a:lnTo>
                      <a:pt x="147" y="133"/>
                    </a:lnTo>
                    <a:lnTo>
                      <a:pt x="147" y="133"/>
                    </a:lnTo>
                    <a:lnTo>
                      <a:pt x="141" y="139"/>
                    </a:lnTo>
                    <a:lnTo>
                      <a:pt x="129" y="147"/>
                    </a:lnTo>
                    <a:lnTo>
                      <a:pt x="129" y="153"/>
                    </a:lnTo>
                    <a:lnTo>
                      <a:pt x="129" y="153"/>
                    </a:lnTo>
                    <a:lnTo>
                      <a:pt x="123" y="159"/>
                    </a:lnTo>
                    <a:lnTo>
                      <a:pt x="118" y="165"/>
                    </a:lnTo>
                    <a:lnTo>
                      <a:pt x="118" y="165"/>
                    </a:lnTo>
                    <a:lnTo>
                      <a:pt x="118" y="165"/>
                    </a:lnTo>
                    <a:lnTo>
                      <a:pt x="110" y="171"/>
                    </a:lnTo>
                    <a:lnTo>
                      <a:pt x="98" y="176"/>
                    </a:lnTo>
                    <a:lnTo>
                      <a:pt x="86" y="176"/>
                    </a:lnTo>
                    <a:lnTo>
                      <a:pt x="86" y="176"/>
                    </a:lnTo>
                    <a:lnTo>
                      <a:pt x="74" y="182"/>
                    </a:lnTo>
                    <a:lnTo>
                      <a:pt x="68" y="188"/>
                    </a:lnTo>
                    <a:lnTo>
                      <a:pt x="68" y="188"/>
                    </a:lnTo>
                    <a:lnTo>
                      <a:pt x="68" y="188"/>
                    </a:lnTo>
                    <a:lnTo>
                      <a:pt x="0" y="188"/>
                    </a:lnTo>
                    <a:lnTo>
                      <a:pt x="13" y="188"/>
                    </a:lnTo>
                    <a:lnTo>
                      <a:pt x="31" y="188"/>
                    </a:lnTo>
                    <a:lnTo>
                      <a:pt x="49" y="182"/>
                    </a:lnTo>
                    <a:lnTo>
                      <a:pt x="49" y="182"/>
                    </a:lnTo>
                    <a:lnTo>
                      <a:pt x="49" y="182"/>
                    </a:lnTo>
                    <a:lnTo>
                      <a:pt x="55" y="176"/>
                    </a:lnTo>
                    <a:lnTo>
                      <a:pt x="63" y="176"/>
                    </a:lnTo>
                    <a:lnTo>
                      <a:pt x="63" y="176"/>
                    </a:lnTo>
                    <a:lnTo>
                      <a:pt x="74" y="176"/>
                    </a:lnTo>
                    <a:lnTo>
                      <a:pt x="86" y="171"/>
                    </a:lnTo>
                    <a:lnTo>
                      <a:pt x="92" y="165"/>
                    </a:lnTo>
                    <a:lnTo>
                      <a:pt x="92" y="165"/>
                    </a:lnTo>
                    <a:lnTo>
                      <a:pt x="92" y="165"/>
                    </a:lnTo>
                    <a:lnTo>
                      <a:pt x="98" y="159"/>
                    </a:lnTo>
                    <a:lnTo>
                      <a:pt x="98" y="153"/>
                    </a:lnTo>
                    <a:lnTo>
                      <a:pt x="98" y="153"/>
                    </a:lnTo>
                    <a:lnTo>
                      <a:pt x="92" y="153"/>
                    </a:lnTo>
                    <a:lnTo>
                      <a:pt x="80" y="153"/>
                    </a:lnTo>
                    <a:lnTo>
                      <a:pt x="80" y="153"/>
                    </a:lnTo>
                    <a:lnTo>
                      <a:pt x="80" y="153"/>
                    </a:lnTo>
                    <a:lnTo>
                      <a:pt x="74" y="153"/>
                    </a:lnTo>
                    <a:lnTo>
                      <a:pt x="68" y="153"/>
                    </a:lnTo>
                    <a:lnTo>
                      <a:pt x="80" y="147"/>
                    </a:lnTo>
                    <a:lnTo>
                      <a:pt x="80" y="147"/>
                    </a:lnTo>
                    <a:lnTo>
                      <a:pt x="92" y="147"/>
                    </a:lnTo>
                    <a:lnTo>
                      <a:pt x="104" y="147"/>
                    </a:lnTo>
                    <a:lnTo>
                      <a:pt x="110" y="147"/>
                    </a:lnTo>
                    <a:lnTo>
                      <a:pt x="110" y="147"/>
                    </a:lnTo>
                    <a:lnTo>
                      <a:pt x="118" y="139"/>
                    </a:lnTo>
                    <a:lnTo>
                      <a:pt x="123" y="133"/>
                    </a:lnTo>
                    <a:lnTo>
                      <a:pt x="129" y="127"/>
                    </a:lnTo>
                    <a:lnTo>
                      <a:pt x="129" y="127"/>
                    </a:lnTo>
                    <a:lnTo>
                      <a:pt x="129" y="127"/>
                    </a:lnTo>
                    <a:lnTo>
                      <a:pt x="129" y="127"/>
                    </a:lnTo>
                    <a:lnTo>
                      <a:pt x="129" y="121"/>
                    </a:lnTo>
                    <a:lnTo>
                      <a:pt x="129" y="121"/>
                    </a:lnTo>
                    <a:lnTo>
                      <a:pt x="123" y="116"/>
                    </a:lnTo>
                    <a:lnTo>
                      <a:pt x="123" y="110"/>
                    </a:lnTo>
                    <a:lnTo>
                      <a:pt x="123" y="104"/>
                    </a:lnTo>
                    <a:lnTo>
                      <a:pt x="123" y="104"/>
                    </a:lnTo>
                    <a:lnTo>
                      <a:pt x="110" y="104"/>
                    </a:lnTo>
                    <a:lnTo>
                      <a:pt x="98" y="98"/>
                    </a:lnTo>
                    <a:lnTo>
                      <a:pt x="92" y="98"/>
                    </a:lnTo>
                    <a:lnTo>
                      <a:pt x="92" y="98"/>
                    </a:lnTo>
                    <a:lnTo>
                      <a:pt x="118" y="98"/>
                    </a:lnTo>
                    <a:lnTo>
                      <a:pt x="118" y="98"/>
                    </a:lnTo>
                    <a:lnTo>
                      <a:pt x="123" y="92"/>
                    </a:lnTo>
                    <a:lnTo>
                      <a:pt x="129" y="84"/>
                    </a:lnTo>
                    <a:lnTo>
                      <a:pt x="129" y="84"/>
                    </a:lnTo>
                    <a:lnTo>
                      <a:pt x="129" y="84"/>
                    </a:lnTo>
                    <a:lnTo>
                      <a:pt x="129" y="78"/>
                    </a:lnTo>
                    <a:lnTo>
                      <a:pt x="135" y="72"/>
                    </a:lnTo>
                    <a:lnTo>
                      <a:pt x="135" y="72"/>
                    </a:lnTo>
                    <a:lnTo>
                      <a:pt x="129" y="66"/>
                    </a:lnTo>
                    <a:lnTo>
                      <a:pt x="129" y="60"/>
                    </a:lnTo>
                    <a:lnTo>
                      <a:pt x="123" y="60"/>
                    </a:lnTo>
                    <a:lnTo>
                      <a:pt x="123" y="60"/>
                    </a:lnTo>
                    <a:lnTo>
                      <a:pt x="110" y="60"/>
                    </a:lnTo>
                    <a:lnTo>
                      <a:pt x="92" y="60"/>
                    </a:lnTo>
                    <a:lnTo>
                      <a:pt x="86" y="60"/>
                    </a:lnTo>
                    <a:lnTo>
                      <a:pt x="86" y="60"/>
                    </a:lnTo>
                    <a:lnTo>
                      <a:pt x="92" y="60"/>
                    </a:lnTo>
                    <a:lnTo>
                      <a:pt x="110" y="55"/>
                    </a:lnTo>
                    <a:lnTo>
                      <a:pt x="123" y="49"/>
                    </a:lnTo>
                    <a:lnTo>
                      <a:pt x="123" y="49"/>
                    </a:lnTo>
                    <a:lnTo>
                      <a:pt x="123" y="49"/>
                    </a:lnTo>
                    <a:lnTo>
                      <a:pt x="118" y="43"/>
                    </a:lnTo>
                    <a:lnTo>
                      <a:pt x="118" y="43"/>
                    </a:lnTo>
                    <a:lnTo>
                      <a:pt x="118" y="43"/>
                    </a:lnTo>
                    <a:lnTo>
                      <a:pt x="98" y="43"/>
                    </a:lnTo>
                    <a:lnTo>
                      <a:pt x="80" y="37"/>
                    </a:lnTo>
                    <a:lnTo>
                      <a:pt x="68" y="29"/>
                    </a:lnTo>
                    <a:lnTo>
                      <a:pt x="68" y="29"/>
                    </a:lnTo>
                    <a:lnTo>
                      <a:pt x="43" y="29"/>
                    </a:lnTo>
                    <a:lnTo>
                      <a:pt x="13" y="29"/>
                    </a:lnTo>
                    <a:lnTo>
                      <a:pt x="0" y="23"/>
                    </a:lnTo>
                    <a:lnTo>
                      <a:pt x="0" y="23"/>
                    </a:lnTo>
                    <a:lnTo>
                      <a:pt x="13" y="23"/>
                    </a:lnTo>
                    <a:lnTo>
                      <a:pt x="37" y="23"/>
                    </a:lnTo>
                    <a:lnTo>
                      <a:pt x="55" y="23"/>
                    </a:lnTo>
                    <a:lnTo>
                      <a:pt x="55" y="23"/>
                    </a:lnTo>
                    <a:lnTo>
                      <a:pt x="68" y="29"/>
                    </a:lnTo>
                    <a:lnTo>
                      <a:pt x="92" y="29"/>
                    </a:lnTo>
                    <a:lnTo>
                      <a:pt x="104" y="29"/>
                    </a:lnTo>
                    <a:lnTo>
                      <a:pt x="104" y="29"/>
                    </a:lnTo>
                    <a:lnTo>
                      <a:pt x="110" y="29"/>
                    </a:lnTo>
                    <a:lnTo>
                      <a:pt x="118" y="23"/>
                    </a:lnTo>
                    <a:lnTo>
                      <a:pt x="118" y="17"/>
                    </a:lnTo>
                    <a:lnTo>
                      <a:pt x="118" y="17"/>
                    </a:lnTo>
                    <a:lnTo>
                      <a:pt x="110" y="17"/>
                    </a:lnTo>
                    <a:lnTo>
                      <a:pt x="104" y="11"/>
                    </a:lnTo>
                    <a:lnTo>
                      <a:pt x="104" y="11"/>
                    </a:lnTo>
                    <a:lnTo>
                      <a:pt x="104" y="11"/>
                    </a:lnTo>
                    <a:lnTo>
                      <a:pt x="92" y="11"/>
                    </a:lnTo>
                    <a:lnTo>
                      <a:pt x="80" y="5"/>
                    </a:lnTo>
                    <a:lnTo>
                      <a:pt x="68" y="0"/>
                    </a:lnTo>
                    <a:lnTo>
                      <a:pt x="68" y="0"/>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17" name="Freeform 21"/>
              <p:cNvSpPr>
                <a:spLocks/>
              </p:cNvSpPr>
              <p:nvPr/>
            </p:nvSpPr>
            <p:spPr bwMode="auto">
              <a:xfrm>
                <a:off x="3216" y="1779"/>
                <a:ext cx="484" cy="182"/>
              </a:xfrm>
              <a:custGeom>
                <a:avLst/>
                <a:gdLst>
                  <a:gd name="T0" fmla="*/ 244 w 484"/>
                  <a:gd name="T1" fmla="*/ 0 h 182"/>
                  <a:gd name="T2" fmla="*/ 79 w 484"/>
                  <a:gd name="T3" fmla="*/ 0 h 182"/>
                  <a:gd name="T4" fmla="*/ 43 w 484"/>
                  <a:gd name="T5" fmla="*/ 0 h 182"/>
                  <a:gd name="T6" fmla="*/ 24 w 484"/>
                  <a:gd name="T7" fmla="*/ 17 h 182"/>
                  <a:gd name="T8" fmla="*/ 12 w 484"/>
                  <a:gd name="T9" fmla="*/ 49 h 182"/>
                  <a:gd name="T10" fmla="*/ 6 w 484"/>
                  <a:gd name="T11" fmla="*/ 66 h 182"/>
                  <a:gd name="T12" fmla="*/ 6 w 484"/>
                  <a:gd name="T13" fmla="*/ 84 h 182"/>
                  <a:gd name="T14" fmla="*/ 18 w 484"/>
                  <a:gd name="T15" fmla="*/ 110 h 182"/>
                  <a:gd name="T16" fmla="*/ 12 w 484"/>
                  <a:gd name="T17" fmla="*/ 127 h 182"/>
                  <a:gd name="T18" fmla="*/ 12 w 484"/>
                  <a:gd name="T19" fmla="*/ 139 h 182"/>
                  <a:gd name="T20" fmla="*/ 24 w 484"/>
                  <a:gd name="T21" fmla="*/ 171 h 182"/>
                  <a:gd name="T22" fmla="*/ 31 w 484"/>
                  <a:gd name="T23" fmla="*/ 176 h 182"/>
                  <a:gd name="T24" fmla="*/ 92 w 484"/>
                  <a:gd name="T25" fmla="*/ 182 h 182"/>
                  <a:gd name="T26" fmla="*/ 49 w 484"/>
                  <a:gd name="T27" fmla="*/ 171 h 182"/>
                  <a:gd name="T28" fmla="*/ 43 w 484"/>
                  <a:gd name="T29" fmla="*/ 165 h 182"/>
                  <a:gd name="T30" fmla="*/ 55 w 484"/>
                  <a:gd name="T31" fmla="*/ 159 h 182"/>
                  <a:gd name="T32" fmla="*/ 61 w 484"/>
                  <a:gd name="T33" fmla="*/ 153 h 182"/>
                  <a:gd name="T34" fmla="*/ 98 w 484"/>
                  <a:gd name="T35" fmla="*/ 153 h 182"/>
                  <a:gd name="T36" fmla="*/ 61 w 484"/>
                  <a:gd name="T37" fmla="*/ 147 h 182"/>
                  <a:gd name="T38" fmla="*/ 43 w 484"/>
                  <a:gd name="T39" fmla="*/ 133 h 182"/>
                  <a:gd name="T40" fmla="*/ 67 w 484"/>
                  <a:gd name="T41" fmla="*/ 127 h 182"/>
                  <a:gd name="T42" fmla="*/ 104 w 484"/>
                  <a:gd name="T43" fmla="*/ 127 h 182"/>
                  <a:gd name="T44" fmla="*/ 55 w 484"/>
                  <a:gd name="T45" fmla="*/ 121 h 182"/>
                  <a:gd name="T46" fmla="*/ 43 w 484"/>
                  <a:gd name="T47" fmla="*/ 116 h 182"/>
                  <a:gd name="T48" fmla="*/ 49 w 484"/>
                  <a:gd name="T49" fmla="*/ 116 h 182"/>
                  <a:gd name="T50" fmla="*/ 61 w 484"/>
                  <a:gd name="T51" fmla="*/ 110 h 182"/>
                  <a:gd name="T52" fmla="*/ 43 w 484"/>
                  <a:gd name="T53" fmla="*/ 104 h 182"/>
                  <a:gd name="T54" fmla="*/ 61 w 484"/>
                  <a:gd name="T55" fmla="*/ 98 h 182"/>
                  <a:gd name="T56" fmla="*/ 116 w 484"/>
                  <a:gd name="T57" fmla="*/ 98 h 182"/>
                  <a:gd name="T58" fmla="*/ 98 w 484"/>
                  <a:gd name="T59" fmla="*/ 92 h 182"/>
                  <a:gd name="T60" fmla="*/ 43 w 484"/>
                  <a:gd name="T61" fmla="*/ 92 h 182"/>
                  <a:gd name="T62" fmla="*/ 31 w 484"/>
                  <a:gd name="T63" fmla="*/ 78 h 182"/>
                  <a:gd name="T64" fmla="*/ 43 w 484"/>
                  <a:gd name="T65" fmla="*/ 66 h 182"/>
                  <a:gd name="T66" fmla="*/ 67 w 484"/>
                  <a:gd name="T67" fmla="*/ 72 h 182"/>
                  <a:gd name="T68" fmla="*/ 110 w 484"/>
                  <a:gd name="T69" fmla="*/ 66 h 182"/>
                  <a:gd name="T70" fmla="*/ 183 w 484"/>
                  <a:gd name="T71" fmla="*/ 60 h 182"/>
                  <a:gd name="T72" fmla="*/ 104 w 484"/>
                  <a:gd name="T73" fmla="*/ 60 h 182"/>
                  <a:gd name="T74" fmla="*/ 61 w 484"/>
                  <a:gd name="T75" fmla="*/ 60 h 182"/>
                  <a:gd name="T76" fmla="*/ 73 w 484"/>
                  <a:gd name="T77" fmla="*/ 55 h 182"/>
                  <a:gd name="T78" fmla="*/ 87 w 484"/>
                  <a:gd name="T79" fmla="*/ 49 h 182"/>
                  <a:gd name="T80" fmla="*/ 87 w 484"/>
                  <a:gd name="T81" fmla="*/ 43 h 182"/>
                  <a:gd name="T82" fmla="*/ 122 w 484"/>
                  <a:gd name="T83" fmla="*/ 43 h 182"/>
                  <a:gd name="T84" fmla="*/ 122 w 484"/>
                  <a:gd name="T85" fmla="*/ 43 h 182"/>
                  <a:gd name="T86" fmla="*/ 73 w 484"/>
                  <a:gd name="T87" fmla="*/ 37 h 182"/>
                  <a:gd name="T88" fmla="*/ 67 w 484"/>
                  <a:gd name="T89" fmla="*/ 29 h 182"/>
                  <a:gd name="T90" fmla="*/ 128 w 484"/>
                  <a:gd name="T91" fmla="*/ 23 h 182"/>
                  <a:gd name="T92" fmla="*/ 177 w 484"/>
                  <a:gd name="T93" fmla="*/ 23 h 182"/>
                  <a:gd name="T94" fmla="*/ 232 w 484"/>
                  <a:gd name="T95" fmla="*/ 23 h 182"/>
                  <a:gd name="T96" fmla="*/ 307 w 484"/>
                  <a:gd name="T97" fmla="*/ 11 h 182"/>
                  <a:gd name="T98" fmla="*/ 342 w 484"/>
                  <a:gd name="T99" fmla="*/ 11 h 182"/>
                  <a:gd name="T100" fmla="*/ 423 w 484"/>
                  <a:gd name="T101" fmla="*/ 17 h 182"/>
                  <a:gd name="T102" fmla="*/ 380 w 484"/>
                  <a:gd name="T103" fmla="*/ 11 h 182"/>
                  <a:gd name="T104" fmla="*/ 391 w 484"/>
                  <a:gd name="T105" fmla="*/ 5 h 182"/>
                  <a:gd name="T106" fmla="*/ 484 w 484"/>
                  <a:gd name="T10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4" h="182">
                    <a:moveTo>
                      <a:pt x="397" y="0"/>
                    </a:moveTo>
                    <a:lnTo>
                      <a:pt x="354" y="0"/>
                    </a:lnTo>
                    <a:lnTo>
                      <a:pt x="287" y="0"/>
                    </a:lnTo>
                    <a:lnTo>
                      <a:pt x="244" y="0"/>
                    </a:lnTo>
                    <a:lnTo>
                      <a:pt x="244" y="0"/>
                    </a:lnTo>
                    <a:lnTo>
                      <a:pt x="203" y="0"/>
                    </a:lnTo>
                    <a:lnTo>
                      <a:pt x="122" y="0"/>
                    </a:lnTo>
                    <a:lnTo>
                      <a:pt x="79" y="0"/>
                    </a:lnTo>
                    <a:lnTo>
                      <a:pt x="79" y="0"/>
                    </a:lnTo>
                    <a:lnTo>
                      <a:pt x="67" y="0"/>
                    </a:lnTo>
                    <a:lnTo>
                      <a:pt x="55" y="0"/>
                    </a:lnTo>
                    <a:lnTo>
                      <a:pt x="43" y="0"/>
                    </a:lnTo>
                    <a:lnTo>
                      <a:pt x="43" y="0"/>
                    </a:lnTo>
                    <a:lnTo>
                      <a:pt x="37" y="0"/>
                    </a:lnTo>
                    <a:lnTo>
                      <a:pt x="31" y="5"/>
                    </a:lnTo>
                    <a:lnTo>
                      <a:pt x="24" y="17"/>
                    </a:lnTo>
                    <a:lnTo>
                      <a:pt x="24" y="17"/>
                    </a:lnTo>
                    <a:lnTo>
                      <a:pt x="18" y="29"/>
                    </a:lnTo>
                    <a:lnTo>
                      <a:pt x="12" y="43"/>
                    </a:lnTo>
                    <a:lnTo>
                      <a:pt x="12" y="49"/>
                    </a:lnTo>
                    <a:lnTo>
                      <a:pt x="12" y="49"/>
                    </a:lnTo>
                    <a:lnTo>
                      <a:pt x="6" y="60"/>
                    </a:lnTo>
                    <a:lnTo>
                      <a:pt x="6" y="66"/>
                    </a:lnTo>
                    <a:lnTo>
                      <a:pt x="6" y="66"/>
                    </a:lnTo>
                    <a:lnTo>
                      <a:pt x="6" y="66"/>
                    </a:lnTo>
                    <a:lnTo>
                      <a:pt x="6" y="72"/>
                    </a:lnTo>
                    <a:lnTo>
                      <a:pt x="0" y="78"/>
                    </a:lnTo>
                    <a:lnTo>
                      <a:pt x="6" y="84"/>
                    </a:lnTo>
                    <a:lnTo>
                      <a:pt x="6" y="84"/>
                    </a:lnTo>
                    <a:lnTo>
                      <a:pt x="6" y="92"/>
                    </a:lnTo>
                    <a:lnTo>
                      <a:pt x="12" y="104"/>
                    </a:lnTo>
                    <a:lnTo>
                      <a:pt x="18" y="110"/>
                    </a:lnTo>
                    <a:lnTo>
                      <a:pt x="18" y="110"/>
                    </a:lnTo>
                    <a:lnTo>
                      <a:pt x="12" y="116"/>
                    </a:lnTo>
                    <a:lnTo>
                      <a:pt x="12" y="121"/>
                    </a:lnTo>
                    <a:lnTo>
                      <a:pt x="12" y="127"/>
                    </a:lnTo>
                    <a:lnTo>
                      <a:pt x="12" y="127"/>
                    </a:lnTo>
                    <a:lnTo>
                      <a:pt x="12" y="133"/>
                    </a:lnTo>
                    <a:lnTo>
                      <a:pt x="6" y="139"/>
                    </a:lnTo>
                    <a:lnTo>
                      <a:pt x="12" y="139"/>
                    </a:lnTo>
                    <a:lnTo>
                      <a:pt x="12" y="139"/>
                    </a:lnTo>
                    <a:lnTo>
                      <a:pt x="18" y="153"/>
                    </a:lnTo>
                    <a:lnTo>
                      <a:pt x="18" y="165"/>
                    </a:lnTo>
                    <a:lnTo>
                      <a:pt x="24" y="171"/>
                    </a:lnTo>
                    <a:lnTo>
                      <a:pt x="24" y="171"/>
                    </a:lnTo>
                    <a:lnTo>
                      <a:pt x="24" y="176"/>
                    </a:lnTo>
                    <a:lnTo>
                      <a:pt x="24" y="176"/>
                    </a:lnTo>
                    <a:lnTo>
                      <a:pt x="31" y="176"/>
                    </a:lnTo>
                    <a:lnTo>
                      <a:pt x="31" y="176"/>
                    </a:lnTo>
                    <a:lnTo>
                      <a:pt x="37" y="176"/>
                    </a:lnTo>
                    <a:lnTo>
                      <a:pt x="55" y="182"/>
                    </a:lnTo>
                    <a:lnTo>
                      <a:pt x="92" y="182"/>
                    </a:lnTo>
                    <a:lnTo>
                      <a:pt x="92" y="182"/>
                    </a:lnTo>
                    <a:lnTo>
                      <a:pt x="79" y="182"/>
                    </a:lnTo>
                    <a:lnTo>
                      <a:pt x="61" y="176"/>
                    </a:lnTo>
                    <a:lnTo>
                      <a:pt x="49" y="171"/>
                    </a:lnTo>
                    <a:lnTo>
                      <a:pt x="49" y="171"/>
                    </a:lnTo>
                    <a:lnTo>
                      <a:pt x="43" y="171"/>
                    </a:lnTo>
                    <a:lnTo>
                      <a:pt x="43" y="171"/>
                    </a:lnTo>
                    <a:lnTo>
                      <a:pt x="43" y="165"/>
                    </a:lnTo>
                    <a:lnTo>
                      <a:pt x="43" y="165"/>
                    </a:lnTo>
                    <a:lnTo>
                      <a:pt x="49" y="165"/>
                    </a:lnTo>
                    <a:lnTo>
                      <a:pt x="55" y="159"/>
                    </a:lnTo>
                    <a:lnTo>
                      <a:pt x="55" y="159"/>
                    </a:lnTo>
                    <a:lnTo>
                      <a:pt x="55" y="159"/>
                    </a:lnTo>
                    <a:lnTo>
                      <a:pt x="55" y="159"/>
                    </a:lnTo>
                    <a:lnTo>
                      <a:pt x="55" y="153"/>
                    </a:lnTo>
                    <a:lnTo>
                      <a:pt x="61" y="153"/>
                    </a:lnTo>
                    <a:lnTo>
                      <a:pt x="61" y="153"/>
                    </a:lnTo>
                    <a:lnTo>
                      <a:pt x="73" y="153"/>
                    </a:lnTo>
                    <a:lnTo>
                      <a:pt x="87" y="153"/>
                    </a:lnTo>
                    <a:lnTo>
                      <a:pt x="98" y="153"/>
                    </a:lnTo>
                    <a:lnTo>
                      <a:pt x="98" y="153"/>
                    </a:lnTo>
                    <a:lnTo>
                      <a:pt x="87" y="153"/>
                    </a:lnTo>
                    <a:lnTo>
                      <a:pt x="67" y="153"/>
                    </a:lnTo>
                    <a:lnTo>
                      <a:pt x="61" y="147"/>
                    </a:lnTo>
                    <a:lnTo>
                      <a:pt x="61" y="147"/>
                    </a:lnTo>
                    <a:lnTo>
                      <a:pt x="49" y="147"/>
                    </a:lnTo>
                    <a:lnTo>
                      <a:pt x="43" y="139"/>
                    </a:lnTo>
                    <a:lnTo>
                      <a:pt x="43" y="133"/>
                    </a:lnTo>
                    <a:lnTo>
                      <a:pt x="43" y="133"/>
                    </a:lnTo>
                    <a:lnTo>
                      <a:pt x="49" y="133"/>
                    </a:lnTo>
                    <a:lnTo>
                      <a:pt x="55" y="127"/>
                    </a:lnTo>
                    <a:lnTo>
                      <a:pt x="67" y="127"/>
                    </a:lnTo>
                    <a:lnTo>
                      <a:pt x="67" y="127"/>
                    </a:lnTo>
                    <a:lnTo>
                      <a:pt x="79" y="127"/>
                    </a:lnTo>
                    <a:lnTo>
                      <a:pt x="92" y="127"/>
                    </a:lnTo>
                    <a:lnTo>
                      <a:pt x="104" y="127"/>
                    </a:lnTo>
                    <a:lnTo>
                      <a:pt x="104" y="127"/>
                    </a:lnTo>
                    <a:lnTo>
                      <a:pt x="92" y="127"/>
                    </a:lnTo>
                    <a:lnTo>
                      <a:pt x="67" y="127"/>
                    </a:lnTo>
                    <a:lnTo>
                      <a:pt x="55" y="121"/>
                    </a:lnTo>
                    <a:lnTo>
                      <a:pt x="55" y="121"/>
                    </a:lnTo>
                    <a:lnTo>
                      <a:pt x="49" y="121"/>
                    </a:lnTo>
                    <a:lnTo>
                      <a:pt x="43" y="121"/>
                    </a:lnTo>
                    <a:lnTo>
                      <a:pt x="43" y="116"/>
                    </a:lnTo>
                    <a:lnTo>
                      <a:pt x="43" y="116"/>
                    </a:lnTo>
                    <a:lnTo>
                      <a:pt x="43" y="116"/>
                    </a:lnTo>
                    <a:lnTo>
                      <a:pt x="49" y="116"/>
                    </a:lnTo>
                    <a:lnTo>
                      <a:pt x="49" y="116"/>
                    </a:lnTo>
                    <a:lnTo>
                      <a:pt x="49" y="116"/>
                    </a:lnTo>
                    <a:lnTo>
                      <a:pt x="55" y="116"/>
                    </a:lnTo>
                    <a:lnTo>
                      <a:pt x="61" y="116"/>
                    </a:lnTo>
                    <a:lnTo>
                      <a:pt x="61" y="110"/>
                    </a:lnTo>
                    <a:lnTo>
                      <a:pt x="61" y="110"/>
                    </a:lnTo>
                    <a:lnTo>
                      <a:pt x="55" y="110"/>
                    </a:lnTo>
                    <a:lnTo>
                      <a:pt x="49" y="110"/>
                    </a:lnTo>
                    <a:lnTo>
                      <a:pt x="43" y="104"/>
                    </a:lnTo>
                    <a:lnTo>
                      <a:pt x="43" y="104"/>
                    </a:lnTo>
                    <a:lnTo>
                      <a:pt x="43" y="104"/>
                    </a:lnTo>
                    <a:lnTo>
                      <a:pt x="55" y="104"/>
                    </a:lnTo>
                    <a:lnTo>
                      <a:pt x="61" y="98"/>
                    </a:lnTo>
                    <a:lnTo>
                      <a:pt x="61" y="98"/>
                    </a:lnTo>
                    <a:lnTo>
                      <a:pt x="73" y="98"/>
                    </a:lnTo>
                    <a:lnTo>
                      <a:pt x="98" y="98"/>
                    </a:lnTo>
                    <a:lnTo>
                      <a:pt x="116" y="98"/>
                    </a:lnTo>
                    <a:lnTo>
                      <a:pt x="116" y="98"/>
                    </a:lnTo>
                    <a:lnTo>
                      <a:pt x="116" y="98"/>
                    </a:lnTo>
                    <a:lnTo>
                      <a:pt x="116" y="98"/>
                    </a:lnTo>
                    <a:lnTo>
                      <a:pt x="98" y="92"/>
                    </a:lnTo>
                    <a:lnTo>
                      <a:pt x="98" y="92"/>
                    </a:lnTo>
                    <a:lnTo>
                      <a:pt x="73" y="92"/>
                    </a:lnTo>
                    <a:lnTo>
                      <a:pt x="55" y="92"/>
                    </a:lnTo>
                    <a:lnTo>
                      <a:pt x="43" y="92"/>
                    </a:lnTo>
                    <a:lnTo>
                      <a:pt x="43" y="92"/>
                    </a:lnTo>
                    <a:lnTo>
                      <a:pt x="37" y="92"/>
                    </a:lnTo>
                    <a:lnTo>
                      <a:pt x="31" y="84"/>
                    </a:lnTo>
                    <a:lnTo>
                      <a:pt x="31" y="78"/>
                    </a:lnTo>
                    <a:lnTo>
                      <a:pt x="31" y="78"/>
                    </a:lnTo>
                    <a:lnTo>
                      <a:pt x="31" y="72"/>
                    </a:lnTo>
                    <a:lnTo>
                      <a:pt x="37" y="66"/>
                    </a:lnTo>
                    <a:lnTo>
                      <a:pt x="43" y="66"/>
                    </a:lnTo>
                    <a:lnTo>
                      <a:pt x="43" y="66"/>
                    </a:lnTo>
                    <a:lnTo>
                      <a:pt x="49" y="72"/>
                    </a:lnTo>
                    <a:lnTo>
                      <a:pt x="55" y="72"/>
                    </a:lnTo>
                    <a:lnTo>
                      <a:pt x="67" y="72"/>
                    </a:lnTo>
                    <a:lnTo>
                      <a:pt x="67" y="72"/>
                    </a:lnTo>
                    <a:lnTo>
                      <a:pt x="79" y="72"/>
                    </a:lnTo>
                    <a:lnTo>
                      <a:pt x="98" y="66"/>
                    </a:lnTo>
                    <a:lnTo>
                      <a:pt x="110" y="66"/>
                    </a:lnTo>
                    <a:lnTo>
                      <a:pt x="110" y="66"/>
                    </a:lnTo>
                    <a:lnTo>
                      <a:pt x="142" y="66"/>
                    </a:lnTo>
                    <a:lnTo>
                      <a:pt x="177" y="66"/>
                    </a:lnTo>
                    <a:lnTo>
                      <a:pt x="183" y="60"/>
                    </a:lnTo>
                    <a:lnTo>
                      <a:pt x="183" y="60"/>
                    </a:lnTo>
                    <a:lnTo>
                      <a:pt x="153" y="60"/>
                    </a:lnTo>
                    <a:lnTo>
                      <a:pt x="122" y="60"/>
                    </a:lnTo>
                    <a:lnTo>
                      <a:pt x="104" y="60"/>
                    </a:lnTo>
                    <a:lnTo>
                      <a:pt x="104" y="60"/>
                    </a:lnTo>
                    <a:lnTo>
                      <a:pt x="92" y="66"/>
                    </a:lnTo>
                    <a:lnTo>
                      <a:pt x="67" y="60"/>
                    </a:lnTo>
                    <a:lnTo>
                      <a:pt x="61" y="60"/>
                    </a:lnTo>
                    <a:lnTo>
                      <a:pt x="61" y="60"/>
                    </a:lnTo>
                    <a:lnTo>
                      <a:pt x="61" y="60"/>
                    </a:lnTo>
                    <a:lnTo>
                      <a:pt x="67" y="55"/>
                    </a:lnTo>
                    <a:lnTo>
                      <a:pt x="73" y="55"/>
                    </a:lnTo>
                    <a:lnTo>
                      <a:pt x="73" y="55"/>
                    </a:lnTo>
                    <a:lnTo>
                      <a:pt x="79" y="55"/>
                    </a:lnTo>
                    <a:lnTo>
                      <a:pt x="87" y="55"/>
                    </a:lnTo>
                    <a:lnTo>
                      <a:pt x="87" y="49"/>
                    </a:lnTo>
                    <a:lnTo>
                      <a:pt x="87" y="49"/>
                    </a:lnTo>
                    <a:lnTo>
                      <a:pt x="79" y="49"/>
                    </a:lnTo>
                    <a:lnTo>
                      <a:pt x="79" y="49"/>
                    </a:lnTo>
                    <a:lnTo>
                      <a:pt x="87" y="43"/>
                    </a:lnTo>
                    <a:lnTo>
                      <a:pt x="87" y="43"/>
                    </a:lnTo>
                    <a:lnTo>
                      <a:pt x="92" y="43"/>
                    </a:lnTo>
                    <a:lnTo>
                      <a:pt x="110" y="43"/>
                    </a:lnTo>
                    <a:lnTo>
                      <a:pt x="122" y="43"/>
                    </a:lnTo>
                    <a:lnTo>
                      <a:pt x="122" y="43"/>
                    </a:lnTo>
                    <a:lnTo>
                      <a:pt x="128" y="43"/>
                    </a:lnTo>
                    <a:lnTo>
                      <a:pt x="134" y="43"/>
                    </a:lnTo>
                    <a:lnTo>
                      <a:pt x="122" y="43"/>
                    </a:lnTo>
                    <a:lnTo>
                      <a:pt x="122" y="43"/>
                    </a:lnTo>
                    <a:lnTo>
                      <a:pt x="104" y="43"/>
                    </a:lnTo>
                    <a:lnTo>
                      <a:pt x="87" y="43"/>
                    </a:lnTo>
                    <a:lnTo>
                      <a:pt x="73" y="37"/>
                    </a:lnTo>
                    <a:lnTo>
                      <a:pt x="73" y="37"/>
                    </a:lnTo>
                    <a:lnTo>
                      <a:pt x="61" y="37"/>
                    </a:lnTo>
                    <a:lnTo>
                      <a:pt x="61" y="37"/>
                    </a:lnTo>
                    <a:lnTo>
                      <a:pt x="67" y="29"/>
                    </a:lnTo>
                    <a:lnTo>
                      <a:pt x="67" y="29"/>
                    </a:lnTo>
                    <a:lnTo>
                      <a:pt x="79" y="29"/>
                    </a:lnTo>
                    <a:lnTo>
                      <a:pt x="104" y="23"/>
                    </a:lnTo>
                    <a:lnTo>
                      <a:pt x="128" y="23"/>
                    </a:lnTo>
                    <a:lnTo>
                      <a:pt x="128" y="23"/>
                    </a:lnTo>
                    <a:lnTo>
                      <a:pt x="153" y="23"/>
                    </a:lnTo>
                    <a:lnTo>
                      <a:pt x="165" y="23"/>
                    </a:lnTo>
                    <a:lnTo>
                      <a:pt x="177" y="23"/>
                    </a:lnTo>
                    <a:lnTo>
                      <a:pt x="177" y="23"/>
                    </a:lnTo>
                    <a:lnTo>
                      <a:pt x="197" y="29"/>
                    </a:lnTo>
                    <a:lnTo>
                      <a:pt x="220" y="23"/>
                    </a:lnTo>
                    <a:lnTo>
                      <a:pt x="232" y="23"/>
                    </a:lnTo>
                    <a:lnTo>
                      <a:pt x="232" y="23"/>
                    </a:lnTo>
                    <a:lnTo>
                      <a:pt x="252" y="23"/>
                    </a:lnTo>
                    <a:lnTo>
                      <a:pt x="281" y="11"/>
                    </a:lnTo>
                    <a:lnTo>
                      <a:pt x="307" y="11"/>
                    </a:lnTo>
                    <a:lnTo>
                      <a:pt x="307" y="11"/>
                    </a:lnTo>
                    <a:lnTo>
                      <a:pt x="319" y="11"/>
                    </a:lnTo>
                    <a:lnTo>
                      <a:pt x="330" y="11"/>
                    </a:lnTo>
                    <a:lnTo>
                      <a:pt x="342" y="11"/>
                    </a:lnTo>
                    <a:lnTo>
                      <a:pt x="342" y="11"/>
                    </a:lnTo>
                    <a:lnTo>
                      <a:pt x="368" y="17"/>
                    </a:lnTo>
                    <a:lnTo>
                      <a:pt x="409" y="17"/>
                    </a:lnTo>
                    <a:lnTo>
                      <a:pt x="423" y="17"/>
                    </a:lnTo>
                    <a:lnTo>
                      <a:pt x="423" y="17"/>
                    </a:lnTo>
                    <a:lnTo>
                      <a:pt x="403" y="17"/>
                    </a:lnTo>
                    <a:lnTo>
                      <a:pt x="391" y="11"/>
                    </a:lnTo>
                    <a:lnTo>
                      <a:pt x="380" y="11"/>
                    </a:lnTo>
                    <a:lnTo>
                      <a:pt x="380" y="11"/>
                    </a:lnTo>
                    <a:lnTo>
                      <a:pt x="374" y="11"/>
                    </a:lnTo>
                    <a:lnTo>
                      <a:pt x="374" y="11"/>
                    </a:lnTo>
                    <a:lnTo>
                      <a:pt x="391" y="5"/>
                    </a:lnTo>
                    <a:lnTo>
                      <a:pt x="391" y="5"/>
                    </a:lnTo>
                    <a:lnTo>
                      <a:pt x="429" y="5"/>
                    </a:lnTo>
                    <a:lnTo>
                      <a:pt x="464" y="0"/>
                    </a:lnTo>
                    <a:lnTo>
                      <a:pt x="484" y="0"/>
                    </a:lnTo>
                    <a:lnTo>
                      <a:pt x="484" y="0"/>
                    </a:lnTo>
                    <a:lnTo>
                      <a:pt x="3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18" name="Freeform 22"/>
              <p:cNvSpPr>
                <a:spLocks/>
              </p:cNvSpPr>
              <p:nvPr/>
            </p:nvSpPr>
            <p:spPr bwMode="auto">
              <a:xfrm>
                <a:off x="4054" y="1834"/>
                <a:ext cx="405" cy="11"/>
              </a:xfrm>
              <a:custGeom>
                <a:avLst/>
                <a:gdLst>
                  <a:gd name="T0" fmla="*/ 405 w 405"/>
                  <a:gd name="T1" fmla="*/ 11 h 11"/>
                  <a:gd name="T2" fmla="*/ 379 w 405"/>
                  <a:gd name="T3" fmla="*/ 11 h 11"/>
                  <a:gd name="T4" fmla="*/ 330 w 405"/>
                  <a:gd name="T5" fmla="*/ 11 h 11"/>
                  <a:gd name="T6" fmla="*/ 281 w 405"/>
                  <a:gd name="T7" fmla="*/ 5 h 11"/>
                  <a:gd name="T8" fmla="*/ 281 w 405"/>
                  <a:gd name="T9" fmla="*/ 5 h 11"/>
                  <a:gd name="T10" fmla="*/ 246 w 405"/>
                  <a:gd name="T11" fmla="*/ 5 h 11"/>
                  <a:gd name="T12" fmla="*/ 232 w 405"/>
                  <a:gd name="T13" fmla="*/ 0 h 11"/>
                  <a:gd name="T14" fmla="*/ 220 w 405"/>
                  <a:gd name="T15" fmla="*/ 0 h 11"/>
                  <a:gd name="T16" fmla="*/ 220 w 405"/>
                  <a:gd name="T17" fmla="*/ 0 h 11"/>
                  <a:gd name="T18" fmla="*/ 185 w 405"/>
                  <a:gd name="T19" fmla="*/ 5 h 11"/>
                  <a:gd name="T20" fmla="*/ 122 w 405"/>
                  <a:gd name="T21" fmla="*/ 5 h 11"/>
                  <a:gd name="T22" fmla="*/ 86 w 405"/>
                  <a:gd name="T23" fmla="*/ 5 h 11"/>
                  <a:gd name="T24" fmla="*/ 86 w 405"/>
                  <a:gd name="T25" fmla="*/ 5 h 11"/>
                  <a:gd name="T26" fmla="*/ 55 w 405"/>
                  <a:gd name="T27" fmla="*/ 5 h 11"/>
                  <a:gd name="T28" fmla="*/ 20 w 405"/>
                  <a:gd name="T29" fmla="*/ 0 h 11"/>
                  <a:gd name="T30" fmla="*/ 0 w 405"/>
                  <a:gd name="T31" fmla="*/ 0 h 11"/>
                  <a:gd name="T32" fmla="*/ 0 w 405"/>
                  <a:gd name="T33" fmla="*/ 0 h 11"/>
                  <a:gd name="T34" fmla="*/ 25 w 405"/>
                  <a:gd name="T35" fmla="*/ 5 h 11"/>
                  <a:gd name="T36" fmla="*/ 81 w 405"/>
                  <a:gd name="T37" fmla="*/ 11 h 11"/>
                  <a:gd name="T38" fmla="*/ 116 w 405"/>
                  <a:gd name="T39" fmla="*/ 11 h 11"/>
                  <a:gd name="T40" fmla="*/ 116 w 405"/>
                  <a:gd name="T41" fmla="*/ 11 h 11"/>
                  <a:gd name="T42" fmla="*/ 147 w 405"/>
                  <a:gd name="T43" fmla="*/ 11 h 11"/>
                  <a:gd name="T44" fmla="*/ 197 w 405"/>
                  <a:gd name="T45" fmla="*/ 5 h 11"/>
                  <a:gd name="T46" fmla="*/ 232 w 405"/>
                  <a:gd name="T47" fmla="*/ 5 h 11"/>
                  <a:gd name="T48" fmla="*/ 232 w 405"/>
                  <a:gd name="T49" fmla="*/ 5 h 11"/>
                  <a:gd name="T50" fmla="*/ 263 w 405"/>
                  <a:gd name="T51" fmla="*/ 11 h 11"/>
                  <a:gd name="T52" fmla="*/ 307 w 405"/>
                  <a:gd name="T53" fmla="*/ 11 h 11"/>
                  <a:gd name="T54" fmla="*/ 336 w 405"/>
                  <a:gd name="T55" fmla="*/ 11 h 11"/>
                  <a:gd name="T56" fmla="*/ 336 w 405"/>
                  <a:gd name="T57" fmla="*/ 11 h 11"/>
                  <a:gd name="T58" fmla="*/ 362 w 405"/>
                  <a:gd name="T59" fmla="*/ 11 h 11"/>
                  <a:gd name="T60" fmla="*/ 385 w 405"/>
                  <a:gd name="T61" fmla="*/ 11 h 11"/>
                  <a:gd name="T62" fmla="*/ 405 w 405"/>
                  <a:gd name="T6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11">
                    <a:moveTo>
                      <a:pt x="405" y="11"/>
                    </a:moveTo>
                    <a:lnTo>
                      <a:pt x="379" y="11"/>
                    </a:lnTo>
                    <a:lnTo>
                      <a:pt x="330" y="11"/>
                    </a:lnTo>
                    <a:lnTo>
                      <a:pt x="281" y="5"/>
                    </a:lnTo>
                    <a:lnTo>
                      <a:pt x="281" y="5"/>
                    </a:lnTo>
                    <a:lnTo>
                      <a:pt x="246" y="5"/>
                    </a:lnTo>
                    <a:lnTo>
                      <a:pt x="232" y="0"/>
                    </a:lnTo>
                    <a:lnTo>
                      <a:pt x="220" y="0"/>
                    </a:lnTo>
                    <a:lnTo>
                      <a:pt x="220" y="0"/>
                    </a:lnTo>
                    <a:lnTo>
                      <a:pt x="185" y="5"/>
                    </a:lnTo>
                    <a:lnTo>
                      <a:pt x="122" y="5"/>
                    </a:lnTo>
                    <a:lnTo>
                      <a:pt x="86" y="5"/>
                    </a:lnTo>
                    <a:lnTo>
                      <a:pt x="86" y="5"/>
                    </a:lnTo>
                    <a:lnTo>
                      <a:pt x="55" y="5"/>
                    </a:lnTo>
                    <a:lnTo>
                      <a:pt x="20" y="0"/>
                    </a:lnTo>
                    <a:lnTo>
                      <a:pt x="0" y="0"/>
                    </a:lnTo>
                    <a:lnTo>
                      <a:pt x="0" y="0"/>
                    </a:lnTo>
                    <a:lnTo>
                      <a:pt x="25" y="5"/>
                    </a:lnTo>
                    <a:lnTo>
                      <a:pt x="81" y="11"/>
                    </a:lnTo>
                    <a:lnTo>
                      <a:pt x="116" y="11"/>
                    </a:lnTo>
                    <a:lnTo>
                      <a:pt x="116" y="11"/>
                    </a:lnTo>
                    <a:lnTo>
                      <a:pt x="147" y="11"/>
                    </a:lnTo>
                    <a:lnTo>
                      <a:pt x="197" y="5"/>
                    </a:lnTo>
                    <a:lnTo>
                      <a:pt x="232" y="5"/>
                    </a:lnTo>
                    <a:lnTo>
                      <a:pt x="232" y="5"/>
                    </a:lnTo>
                    <a:lnTo>
                      <a:pt x="263" y="11"/>
                    </a:lnTo>
                    <a:lnTo>
                      <a:pt x="307" y="11"/>
                    </a:lnTo>
                    <a:lnTo>
                      <a:pt x="336" y="11"/>
                    </a:lnTo>
                    <a:lnTo>
                      <a:pt x="336" y="11"/>
                    </a:lnTo>
                    <a:lnTo>
                      <a:pt x="362" y="11"/>
                    </a:lnTo>
                    <a:lnTo>
                      <a:pt x="385" y="11"/>
                    </a:lnTo>
                    <a:lnTo>
                      <a:pt x="405" y="1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19" name="Freeform 23"/>
              <p:cNvSpPr>
                <a:spLocks/>
              </p:cNvSpPr>
              <p:nvPr/>
            </p:nvSpPr>
            <p:spPr bwMode="auto">
              <a:xfrm>
                <a:off x="3767" y="1900"/>
                <a:ext cx="655" cy="44"/>
              </a:xfrm>
              <a:custGeom>
                <a:avLst/>
                <a:gdLst>
                  <a:gd name="T0" fmla="*/ 629 w 655"/>
                  <a:gd name="T1" fmla="*/ 18 h 44"/>
                  <a:gd name="T2" fmla="*/ 550 w 655"/>
                  <a:gd name="T3" fmla="*/ 12 h 44"/>
                  <a:gd name="T4" fmla="*/ 519 w 655"/>
                  <a:gd name="T5" fmla="*/ 12 h 44"/>
                  <a:gd name="T6" fmla="*/ 478 w 655"/>
                  <a:gd name="T7" fmla="*/ 12 h 44"/>
                  <a:gd name="T8" fmla="*/ 452 w 655"/>
                  <a:gd name="T9" fmla="*/ 12 h 44"/>
                  <a:gd name="T10" fmla="*/ 373 w 655"/>
                  <a:gd name="T11" fmla="*/ 12 h 44"/>
                  <a:gd name="T12" fmla="*/ 348 w 655"/>
                  <a:gd name="T13" fmla="*/ 12 h 44"/>
                  <a:gd name="T14" fmla="*/ 299 w 655"/>
                  <a:gd name="T15" fmla="*/ 12 h 44"/>
                  <a:gd name="T16" fmla="*/ 281 w 655"/>
                  <a:gd name="T17" fmla="*/ 12 h 44"/>
                  <a:gd name="T18" fmla="*/ 232 w 655"/>
                  <a:gd name="T19" fmla="*/ 6 h 44"/>
                  <a:gd name="T20" fmla="*/ 202 w 655"/>
                  <a:gd name="T21" fmla="*/ 6 h 44"/>
                  <a:gd name="T22" fmla="*/ 159 w 655"/>
                  <a:gd name="T23" fmla="*/ 0 h 44"/>
                  <a:gd name="T24" fmla="*/ 141 w 655"/>
                  <a:gd name="T25" fmla="*/ 6 h 44"/>
                  <a:gd name="T26" fmla="*/ 92 w 655"/>
                  <a:gd name="T27" fmla="*/ 6 h 44"/>
                  <a:gd name="T28" fmla="*/ 55 w 655"/>
                  <a:gd name="T29" fmla="*/ 12 h 44"/>
                  <a:gd name="T30" fmla="*/ 0 w 655"/>
                  <a:gd name="T31" fmla="*/ 6 h 44"/>
                  <a:gd name="T32" fmla="*/ 23 w 655"/>
                  <a:gd name="T33" fmla="*/ 12 h 44"/>
                  <a:gd name="T34" fmla="*/ 110 w 655"/>
                  <a:gd name="T35" fmla="*/ 18 h 44"/>
                  <a:gd name="T36" fmla="*/ 133 w 655"/>
                  <a:gd name="T37" fmla="*/ 12 h 44"/>
                  <a:gd name="T38" fmla="*/ 189 w 655"/>
                  <a:gd name="T39" fmla="*/ 6 h 44"/>
                  <a:gd name="T40" fmla="*/ 208 w 655"/>
                  <a:gd name="T41" fmla="*/ 6 h 44"/>
                  <a:gd name="T42" fmla="*/ 238 w 655"/>
                  <a:gd name="T43" fmla="*/ 6 h 44"/>
                  <a:gd name="T44" fmla="*/ 257 w 655"/>
                  <a:gd name="T45" fmla="*/ 12 h 44"/>
                  <a:gd name="T46" fmla="*/ 312 w 655"/>
                  <a:gd name="T47" fmla="*/ 18 h 44"/>
                  <a:gd name="T48" fmla="*/ 336 w 655"/>
                  <a:gd name="T49" fmla="*/ 26 h 44"/>
                  <a:gd name="T50" fmla="*/ 409 w 655"/>
                  <a:gd name="T51" fmla="*/ 26 h 44"/>
                  <a:gd name="T52" fmla="*/ 428 w 655"/>
                  <a:gd name="T53" fmla="*/ 38 h 44"/>
                  <a:gd name="T54" fmla="*/ 489 w 655"/>
                  <a:gd name="T55" fmla="*/ 44 h 44"/>
                  <a:gd name="T56" fmla="*/ 478 w 655"/>
                  <a:gd name="T57" fmla="*/ 44 h 44"/>
                  <a:gd name="T58" fmla="*/ 428 w 655"/>
                  <a:gd name="T59" fmla="*/ 32 h 44"/>
                  <a:gd name="T60" fmla="*/ 428 w 655"/>
                  <a:gd name="T61" fmla="*/ 26 h 44"/>
                  <a:gd name="T62" fmla="*/ 446 w 655"/>
                  <a:gd name="T63" fmla="*/ 26 h 44"/>
                  <a:gd name="T64" fmla="*/ 495 w 655"/>
                  <a:gd name="T65" fmla="*/ 26 h 44"/>
                  <a:gd name="T66" fmla="*/ 440 w 655"/>
                  <a:gd name="T67" fmla="*/ 26 h 44"/>
                  <a:gd name="T68" fmla="*/ 464 w 655"/>
                  <a:gd name="T69" fmla="*/ 18 h 44"/>
                  <a:gd name="T70" fmla="*/ 484 w 655"/>
                  <a:gd name="T71" fmla="*/ 18 h 44"/>
                  <a:gd name="T72" fmla="*/ 545 w 655"/>
                  <a:gd name="T73" fmla="*/ 18 h 44"/>
                  <a:gd name="T74" fmla="*/ 582 w 655"/>
                  <a:gd name="T75" fmla="*/ 18 h 44"/>
                  <a:gd name="T76" fmla="*/ 655 w 655"/>
                  <a:gd name="T77"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5" h="44">
                    <a:moveTo>
                      <a:pt x="655" y="12"/>
                    </a:moveTo>
                    <a:lnTo>
                      <a:pt x="629" y="18"/>
                    </a:lnTo>
                    <a:lnTo>
                      <a:pt x="588" y="18"/>
                    </a:lnTo>
                    <a:lnTo>
                      <a:pt x="550" y="12"/>
                    </a:lnTo>
                    <a:lnTo>
                      <a:pt x="550" y="12"/>
                    </a:lnTo>
                    <a:lnTo>
                      <a:pt x="519" y="12"/>
                    </a:lnTo>
                    <a:lnTo>
                      <a:pt x="489" y="12"/>
                    </a:lnTo>
                    <a:lnTo>
                      <a:pt x="478" y="12"/>
                    </a:lnTo>
                    <a:lnTo>
                      <a:pt x="478" y="12"/>
                    </a:lnTo>
                    <a:lnTo>
                      <a:pt x="452" y="12"/>
                    </a:lnTo>
                    <a:lnTo>
                      <a:pt x="409" y="12"/>
                    </a:lnTo>
                    <a:lnTo>
                      <a:pt x="373" y="12"/>
                    </a:lnTo>
                    <a:lnTo>
                      <a:pt x="373" y="12"/>
                    </a:lnTo>
                    <a:lnTo>
                      <a:pt x="348" y="12"/>
                    </a:lnTo>
                    <a:lnTo>
                      <a:pt x="318" y="12"/>
                    </a:lnTo>
                    <a:lnTo>
                      <a:pt x="299" y="12"/>
                    </a:lnTo>
                    <a:lnTo>
                      <a:pt x="299" y="12"/>
                    </a:lnTo>
                    <a:lnTo>
                      <a:pt x="281" y="12"/>
                    </a:lnTo>
                    <a:lnTo>
                      <a:pt x="257" y="6"/>
                    </a:lnTo>
                    <a:lnTo>
                      <a:pt x="232" y="6"/>
                    </a:lnTo>
                    <a:lnTo>
                      <a:pt x="232" y="6"/>
                    </a:lnTo>
                    <a:lnTo>
                      <a:pt x="202" y="6"/>
                    </a:lnTo>
                    <a:lnTo>
                      <a:pt x="177" y="0"/>
                    </a:lnTo>
                    <a:lnTo>
                      <a:pt x="159" y="0"/>
                    </a:lnTo>
                    <a:lnTo>
                      <a:pt x="159" y="0"/>
                    </a:lnTo>
                    <a:lnTo>
                      <a:pt x="141" y="6"/>
                    </a:lnTo>
                    <a:lnTo>
                      <a:pt x="116" y="6"/>
                    </a:lnTo>
                    <a:lnTo>
                      <a:pt x="92" y="6"/>
                    </a:lnTo>
                    <a:lnTo>
                      <a:pt x="92" y="6"/>
                    </a:lnTo>
                    <a:lnTo>
                      <a:pt x="55" y="12"/>
                    </a:lnTo>
                    <a:lnTo>
                      <a:pt x="17" y="6"/>
                    </a:lnTo>
                    <a:lnTo>
                      <a:pt x="0" y="6"/>
                    </a:lnTo>
                    <a:lnTo>
                      <a:pt x="0" y="6"/>
                    </a:lnTo>
                    <a:lnTo>
                      <a:pt x="23" y="12"/>
                    </a:lnTo>
                    <a:lnTo>
                      <a:pt x="72" y="18"/>
                    </a:lnTo>
                    <a:lnTo>
                      <a:pt x="110" y="18"/>
                    </a:lnTo>
                    <a:lnTo>
                      <a:pt x="110" y="18"/>
                    </a:lnTo>
                    <a:lnTo>
                      <a:pt x="133" y="12"/>
                    </a:lnTo>
                    <a:lnTo>
                      <a:pt x="159" y="6"/>
                    </a:lnTo>
                    <a:lnTo>
                      <a:pt x="189" y="6"/>
                    </a:lnTo>
                    <a:lnTo>
                      <a:pt x="189" y="6"/>
                    </a:lnTo>
                    <a:lnTo>
                      <a:pt x="208" y="6"/>
                    </a:lnTo>
                    <a:lnTo>
                      <a:pt x="226" y="6"/>
                    </a:lnTo>
                    <a:lnTo>
                      <a:pt x="238" y="6"/>
                    </a:lnTo>
                    <a:lnTo>
                      <a:pt x="238" y="6"/>
                    </a:lnTo>
                    <a:lnTo>
                      <a:pt x="257" y="12"/>
                    </a:lnTo>
                    <a:lnTo>
                      <a:pt x="293" y="18"/>
                    </a:lnTo>
                    <a:lnTo>
                      <a:pt x="312" y="18"/>
                    </a:lnTo>
                    <a:lnTo>
                      <a:pt x="312" y="18"/>
                    </a:lnTo>
                    <a:lnTo>
                      <a:pt x="336" y="26"/>
                    </a:lnTo>
                    <a:lnTo>
                      <a:pt x="379" y="26"/>
                    </a:lnTo>
                    <a:lnTo>
                      <a:pt x="409" y="26"/>
                    </a:lnTo>
                    <a:lnTo>
                      <a:pt x="409" y="26"/>
                    </a:lnTo>
                    <a:lnTo>
                      <a:pt x="428" y="38"/>
                    </a:lnTo>
                    <a:lnTo>
                      <a:pt x="458" y="44"/>
                    </a:lnTo>
                    <a:lnTo>
                      <a:pt x="489" y="44"/>
                    </a:lnTo>
                    <a:lnTo>
                      <a:pt x="489" y="44"/>
                    </a:lnTo>
                    <a:lnTo>
                      <a:pt x="478" y="44"/>
                    </a:lnTo>
                    <a:lnTo>
                      <a:pt x="446" y="38"/>
                    </a:lnTo>
                    <a:lnTo>
                      <a:pt x="428" y="32"/>
                    </a:lnTo>
                    <a:lnTo>
                      <a:pt x="428" y="32"/>
                    </a:lnTo>
                    <a:lnTo>
                      <a:pt x="428" y="26"/>
                    </a:lnTo>
                    <a:lnTo>
                      <a:pt x="440" y="26"/>
                    </a:lnTo>
                    <a:lnTo>
                      <a:pt x="446" y="26"/>
                    </a:lnTo>
                    <a:lnTo>
                      <a:pt x="446" y="26"/>
                    </a:lnTo>
                    <a:lnTo>
                      <a:pt x="495" y="26"/>
                    </a:lnTo>
                    <a:lnTo>
                      <a:pt x="440" y="26"/>
                    </a:lnTo>
                    <a:lnTo>
                      <a:pt x="440" y="26"/>
                    </a:lnTo>
                    <a:lnTo>
                      <a:pt x="452" y="18"/>
                    </a:lnTo>
                    <a:lnTo>
                      <a:pt x="464" y="18"/>
                    </a:lnTo>
                    <a:lnTo>
                      <a:pt x="464" y="18"/>
                    </a:lnTo>
                    <a:lnTo>
                      <a:pt x="484" y="18"/>
                    </a:lnTo>
                    <a:lnTo>
                      <a:pt x="513" y="18"/>
                    </a:lnTo>
                    <a:lnTo>
                      <a:pt x="545" y="18"/>
                    </a:lnTo>
                    <a:lnTo>
                      <a:pt x="545" y="18"/>
                    </a:lnTo>
                    <a:lnTo>
                      <a:pt x="582" y="18"/>
                    </a:lnTo>
                    <a:lnTo>
                      <a:pt x="629" y="18"/>
                    </a:lnTo>
                    <a:lnTo>
                      <a:pt x="655" y="12"/>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20" name="Freeform 24"/>
              <p:cNvSpPr>
                <a:spLocks/>
              </p:cNvSpPr>
              <p:nvPr/>
            </p:nvSpPr>
            <p:spPr bwMode="auto">
              <a:xfrm>
                <a:off x="3442" y="1834"/>
                <a:ext cx="197" cy="17"/>
              </a:xfrm>
              <a:custGeom>
                <a:avLst/>
                <a:gdLst>
                  <a:gd name="T0" fmla="*/ 0 w 197"/>
                  <a:gd name="T1" fmla="*/ 0 h 17"/>
                  <a:gd name="T2" fmla="*/ 12 w 197"/>
                  <a:gd name="T3" fmla="*/ 0 h 17"/>
                  <a:gd name="T4" fmla="*/ 43 w 197"/>
                  <a:gd name="T5" fmla="*/ 0 h 17"/>
                  <a:gd name="T6" fmla="*/ 81 w 197"/>
                  <a:gd name="T7" fmla="*/ 5 h 17"/>
                  <a:gd name="T8" fmla="*/ 81 w 197"/>
                  <a:gd name="T9" fmla="*/ 5 h 17"/>
                  <a:gd name="T10" fmla="*/ 116 w 197"/>
                  <a:gd name="T11" fmla="*/ 11 h 17"/>
                  <a:gd name="T12" fmla="*/ 165 w 197"/>
                  <a:gd name="T13" fmla="*/ 17 h 17"/>
                  <a:gd name="T14" fmla="*/ 197 w 197"/>
                  <a:gd name="T15" fmla="*/ 17 h 17"/>
                  <a:gd name="T16" fmla="*/ 197 w 197"/>
                  <a:gd name="T17" fmla="*/ 17 h 17"/>
                  <a:gd name="T18" fmla="*/ 171 w 197"/>
                  <a:gd name="T19" fmla="*/ 17 h 17"/>
                  <a:gd name="T20" fmla="*/ 116 w 197"/>
                  <a:gd name="T21" fmla="*/ 17 h 17"/>
                  <a:gd name="T22" fmla="*/ 73 w 197"/>
                  <a:gd name="T23" fmla="*/ 11 h 17"/>
                  <a:gd name="T24" fmla="*/ 73 w 197"/>
                  <a:gd name="T25" fmla="*/ 11 h 17"/>
                  <a:gd name="T26" fmla="*/ 49 w 197"/>
                  <a:gd name="T27" fmla="*/ 11 h 17"/>
                  <a:gd name="T28" fmla="*/ 26 w 197"/>
                  <a:gd name="T29" fmla="*/ 5 h 17"/>
                  <a:gd name="T30" fmla="*/ 0 w 197"/>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7">
                    <a:moveTo>
                      <a:pt x="0" y="0"/>
                    </a:moveTo>
                    <a:lnTo>
                      <a:pt x="12" y="0"/>
                    </a:lnTo>
                    <a:lnTo>
                      <a:pt x="43" y="0"/>
                    </a:lnTo>
                    <a:lnTo>
                      <a:pt x="81" y="5"/>
                    </a:lnTo>
                    <a:lnTo>
                      <a:pt x="81" y="5"/>
                    </a:lnTo>
                    <a:lnTo>
                      <a:pt x="116" y="11"/>
                    </a:lnTo>
                    <a:lnTo>
                      <a:pt x="165" y="17"/>
                    </a:lnTo>
                    <a:lnTo>
                      <a:pt x="197" y="17"/>
                    </a:lnTo>
                    <a:lnTo>
                      <a:pt x="197" y="17"/>
                    </a:lnTo>
                    <a:lnTo>
                      <a:pt x="171" y="17"/>
                    </a:lnTo>
                    <a:lnTo>
                      <a:pt x="116" y="17"/>
                    </a:lnTo>
                    <a:lnTo>
                      <a:pt x="73" y="11"/>
                    </a:lnTo>
                    <a:lnTo>
                      <a:pt x="73" y="11"/>
                    </a:lnTo>
                    <a:lnTo>
                      <a:pt x="49" y="11"/>
                    </a:lnTo>
                    <a:lnTo>
                      <a:pt x="26" y="5"/>
                    </a:lnTo>
                    <a:lnTo>
                      <a:pt x="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21" name="Freeform 25"/>
              <p:cNvSpPr>
                <a:spLocks/>
              </p:cNvSpPr>
              <p:nvPr/>
            </p:nvSpPr>
            <p:spPr bwMode="auto">
              <a:xfrm>
                <a:off x="3828" y="1808"/>
                <a:ext cx="177" cy="8"/>
              </a:xfrm>
              <a:custGeom>
                <a:avLst/>
                <a:gdLst>
                  <a:gd name="T0" fmla="*/ 177 w 177"/>
                  <a:gd name="T1" fmla="*/ 8 h 8"/>
                  <a:gd name="T2" fmla="*/ 141 w 177"/>
                  <a:gd name="T3" fmla="*/ 8 h 8"/>
                  <a:gd name="T4" fmla="*/ 80 w 177"/>
                  <a:gd name="T5" fmla="*/ 0 h 8"/>
                  <a:gd name="T6" fmla="*/ 37 w 177"/>
                  <a:gd name="T7" fmla="*/ 0 h 8"/>
                  <a:gd name="T8" fmla="*/ 37 w 177"/>
                  <a:gd name="T9" fmla="*/ 0 h 8"/>
                  <a:gd name="T10" fmla="*/ 25 w 177"/>
                  <a:gd name="T11" fmla="*/ 8 h 8"/>
                  <a:gd name="T12" fmla="*/ 6 w 177"/>
                  <a:gd name="T13" fmla="*/ 8 h 8"/>
                  <a:gd name="T14" fmla="*/ 0 w 177"/>
                  <a:gd name="T15" fmla="*/ 8 h 8"/>
                  <a:gd name="T16" fmla="*/ 0 w 177"/>
                  <a:gd name="T17" fmla="*/ 8 h 8"/>
                  <a:gd name="T18" fmla="*/ 6 w 177"/>
                  <a:gd name="T19" fmla="*/ 8 h 8"/>
                  <a:gd name="T20" fmla="*/ 37 w 177"/>
                  <a:gd name="T21" fmla="*/ 8 h 8"/>
                  <a:gd name="T22" fmla="*/ 55 w 177"/>
                  <a:gd name="T23" fmla="*/ 8 h 8"/>
                  <a:gd name="T24" fmla="*/ 55 w 177"/>
                  <a:gd name="T25" fmla="*/ 8 h 8"/>
                  <a:gd name="T26" fmla="*/ 86 w 177"/>
                  <a:gd name="T27" fmla="*/ 8 h 8"/>
                  <a:gd name="T28" fmla="*/ 147 w 177"/>
                  <a:gd name="T29" fmla="*/ 8 h 8"/>
                  <a:gd name="T30" fmla="*/ 177 w 177"/>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8">
                    <a:moveTo>
                      <a:pt x="177" y="8"/>
                    </a:moveTo>
                    <a:lnTo>
                      <a:pt x="141" y="8"/>
                    </a:lnTo>
                    <a:lnTo>
                      <a:pt x="80" y="0"/>
                    </a:lnTo>
                    <a:lnTo>
                      <a:pt x="37" y="0"/>
                    </a:lnTo>
                    <a:lnTo>
                      <a:pt x="37" y="0"/>
                    </a:lnTo>
                    <a:lnTo>
                      <a:pt x="25" y="8"/>
                    </a:lnTo>
                    <a:lnTo>
                      <a:pt x="6" y="8"/>
                    </a:lnTo>
                    <a:lnTo>
                      <a:pt x="0" y="8"/>
                    </a:lnTo>
                    <a:lnTo>
                      <a:pt x="0" y="8"/>
                    </a:lnTo>
                    <a:lnTo>
                      <a:pt x="6" y="8"/>
                    </a:lnTo>
                    <a:lnTo>
                      <a:pt x="37" y="8"/>
                    </a:lnTo>
                    <a:lnTo>
                      <a:pt x="55" y="8"/>
                    </a:lnTo>
                    <a:lnTo>
                      <a:pt x="55" y="8"/>
                    </a:lnTo>
                    <a:lnTo>
                      <a:pt x="86" y="8"/>
                    </a:lnTo>
                    <a:lnTo>
                      <a:pt x="147" y="8"/>
                    </a:lnTo>
                    <a:lnTo>
                      <a:pt x="177" y="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22" name="Freeform 26"/>
              <p:cNvSpPr>
                <a:spLocks/>
              </p:cNvSpPr>
              <p:nvPr/>
            </p:nvSpPr>
            <p:spPr bwMode="auto">
              <a:xfrm>
                <a:off x="4593" y="1822"/>
                <a:ext cx="171" cy="17"/>
              </a:xfrm>
              <a:custGeom>
                <a:avLst/>
                <a:gdLst>
                  <a:gd name="T0" fmla="*/ 171 w 171"/>
                  <a:gd name="T1" fmla="*/ 12 h 17"/>
                  <a:gd name="T2" fmla="*/ 147 w 171"/>
                  <a:gd name="T3" fmla="*/ 12 h 17"/>
                  <a:gd name="T4" fmla="*/ 110 w 171"/>
                  <a:gd name="T5" fmla="*/ 6 h 17"/>
                  <a:gd name="T6" fmla="*/ 86 w 171"/>
                  <a:gd name="T7" fmla="*/ 0 h 17"/>
                  <a:gd name="T8" fmla="*/ 86 w 171"/>
                  <a:gd name="T9" fmla="*/ 0 h 17"/>
                  <a:gd name="T10" fmla="*/ 73 w 171"/>
                  <a:gd name="T11" fmla="*/ 6 h 17"/>
                  <a:gd name="T12" fmla="*/ 55 w 171"/>
                  <a:gd name="T13" fmla="*/ 12 h 17"/>
                  <a:gd name="T14" fmla="*/ 43 w 171"/>
                  <a:gd name="T15" fmla="*/ 12 h 17"/>
                  <a:gd name="T16" fmla="*/ 43 w 171"/>
                  <a:gd name="T17" fmla="*/ 12 h 17"/>
                  <a:gd name="T18" fmla="*/ 17 w 171"/>
                  <a:gd name="T19" fmla="*/ 12 h 17"/>
                  <a:gd name="T20" fmla="*/ 6 w 171"/>
                  <a:gd name="T21" fmla="*/ 12 h 17"/>
                  <a:gd name="T22" fmla="*/ 0 w 171"/>
                  <a:gd name="T23" fmla="*/ 12 h 17"/>
                  <a:gd name="T24" fmla="*/ 0 w 171"/>
                  <a:gd name="T25" fmla="*/ 12 h 17"/>
                  <a:gd name="T26" fmla="*/ 12 w 171"/>
                  <a:gd name="T27" fmla="*/ 12 h 17"/>
                  <a:gd name="T28" fmla="*/ 43 w 171"/>
                  <a:gd name="T29" fmla="*/ 17 h 17"/>
                  <a:gd name="T30" fmla="*/ 73 w 171"/>
                  <a:gd name="T31" fmla="*/ 12 h 17"/>
                  <a:gd name="T32" fmla="*/ 73 w 171"/>
                  <a:gd name="T33" fmla="*/ 12 h 17"/>
                  <a:gd name="T34" fmla="*/ 86 w 171"/>
                  <a:gd name="T35" fmla="*/ 12 h 17"/>
                  <a:gd name="T36" fmla="*/ 92 w 171"/>
                  <a:gd name="T37" fmla="*/ 6 h 17"/>
                  <a:gd name="T38" fmla="*/ 110 w 171"/>
                  <a:gd name="T39" fmla="*/ 6 h 17"/>
                  <a:gd name="T40" fmla="*/ 110 w 171"/>
                  <a:gd name="T41" fmla="*/ 6 h 17"/>
                  <a:gd name="T42" fmla="*/ 128 w 171"/>
                  <a:gd name="T43" fmla="*/ 12 h 17"/>
                  <a:gd name="T44" fmla="*/ 159 w 171"/>
                  <a:gd name="T45" fmla="*/ 12 h 17"/>
                  <a:gd name="T46" fmla="*/ 171 w 171"/>
                  <a:gd name="T4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17">
                    <a:moveTo>
                      <a:pt x="171" y="12"/>
                    </a:moveTo>
                    <a:lnTo>
                      <a:pt x="147" y="12"/>
                    </a:lnTo>
                    <a:lnTo>
                      <a:pt x="110" y="6"/>
                    </a:lnTo>
                    <a:lnTo>
                      <a:pt x="86" y="0"/>
                    </a:lnTo>
                    <a:lnTo>
                      <a:pt x="86" y="0"/>
                    </a:lnTo>
                    <a:lnTo>
                      <a:pt x="73" y="6"/>
                    </a:lnTo>
                    <a:lnTo>
                      <a:pt x="55" y="12"/>
                    </a:lnTo>
                    <a:lnTo>
                      <a:pt x="43" y="12"/>
                    </a:lnTo>
                    <a:lnTo>
                      <a:pt x="43" y="12"/>
                    </a:lnTo>
                    <a:lnTo>
                      <a:pt x="17" y="12"/>
                    </a:lnTo>
                    <a:lnTo>
                      <a:pt x="6" y="12"/>
                    </a:lnTo>
                    <a:lnTo>
                      <a:pt x="0" y="12"/>
                    </a:lnTo>
                    <a:lnTo>
                      <a:pt x="0" y="12"/>
                    </a:lnTo>
                    <a:lnTo>
                      <a:pt x="12" y="12"/>
                    </a:lnTo>
                    <a:lnTo>
                      <a:pt x="43" y="17"/>
                    </a:lnTo>
                    <a:lnTo>
                      <a:pt x="73" y="12"/>
                    </a:lnTo>
                    <a:lnTo>
                      <a:pt x="73" y="12"/>
                    </a:lnTo>
                    <a:lnTo>
                      <a:pt x="86" y="12"/>
                    </a:lnTo>
                    <a:lnTo>
                      <a:pt x="92" y="6"/>
                    </a:lnTo>
                    <a:lnTo>
                      <a:pt x="110" y="6"/>
                    </a:lnTo>
                    <a:lnTo>
                      <a:pt x="110" y="6"/>
                    </a:lnTo>
                    <a:lnTo>
                      <a:pt x="128" y="12"/>
                    </a:lnTo>
                    <a:lnTo>
                      <a:pt x="159" y="12"/>
                    </a:lnTo>
                    <a:lnTo>
                      <a:pt x="171" y="12"/>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23" name="Freeform 27"/>
              <p:cNvSpPr>
                <a:spLocks/>
              </p:cNvSpPr>
              <p:nvPr/>
            </p:nvSpPr>
            <p:spPr bwMode="auto">
              <a:xfrm>
                <a:off x="3987" y="1356"/>
                <a:ext cx="183" cy="330"/>
              </a:xfrm>
              <a:custGeom>
                <a:avLst/>
                <a:gdLst>
                  <a:gd name="T0" fmla="*/ 183 w 183"/>
                  <a:gd name="T1" fmla="*/ 75 h 330"/>
                  <a:gd name="T2" fmla="*/ 183 w 183"/>
                  <a:gd name="T3" fmla="*/ 122 h 330"/>
                  <a:gd name="T4" fmla="*/ 177 w 183"/>
                  <a:gd name="T5" fmla="*/ 202 h 330"/>
                  <a:gd name="T6" fmla="*/ 177 w 183"/>
                  <a:gd name="T7" fmla="*/ 147 h 330"/>
                  <a:gd name="T8" fmla="*/ 177 w 183"/>
                  <a:gd name="T9" fmla="*/ 122 h 330"/>
                  <a:gd name="T10" fmla="*/ 165 w 183"/>
                  <a:gd name="T11" fmla="*/ 153 h 330"/>
                  <a:gd name="T12" fmla="*/ 159 w 183"/>
                  <a:gd name="T13" fmla="*/ 214 h 330"/>
                  <a:gd name="T14" fmla="*/ 165 w 183"/>
                  <a:gd name="T15" fmla="*/ 122 h 330"/>
                  <a:gd name="T16" fmla="*/ 165 w 183"/>
                  <a:gd name="T17" fmla="*/ 75 h 330"/>
                  <a:gd name="T18" fmla="*/ 153 w 183"/>
                  <a:gd name="T19" fmla="*/ 49 h 330"/>
                  <a:gd name="T20" fmla="*/ 148 w 183"/>
                  <a:gd name="T21" fmla="*/ 49 h 330"/>
                  <a:gd name="T22" fmla="*/ 142 w 183"/>
                  <a:gd name="T23" fmla="*/ 75 h 330"/>
                  <a:gd name="T24" fmla="*/ 128 w 183"/>
                  <a:gd name="T25" fmla="*/ 55 h 330"/>
                  <a:gd name="T26" fmla="*/ 122 w 183"/>
                  <a:gd name="T27" fmla="*/ 43 h 330"/>
                  <a:gd name="T28" fmla="*/ 110 w 183"/>
                  <a:gd name="T29" fmla="*/ 55 h 330"/>
                  <a:gd name="T30" fmla="*/ 110 w 183"/>
                  <a:gd name="T31" fmla="*/ 80 h 330"/>
                  <a:gd name="T32" fmla="*/ 110 w 183"/>
                  <a:gd name="T33" fmla="*/ 165 h 330"/>
                  <a:gd name="T34" fmla="*/ 110 w 183"/>
                  <a:gd name="T35" fmla="*/ 251 h 330"/>
                  <a:gd name="T36" fmla="*/ 104 w 183"/>
                  <a:gd name="T37" fmla="*/ 165 h 330"/>
                  <a:gd name="T38" fmla="*/ 104 w 183"/>
                  <a:gd name="T39" fmla="*/ 80 h 330"/>
                  <a:gd name="T40" fmla="*/ 92 w 183"/>
                  <a:gd name="T41" fmla="*/ 67 h 330"/>
                  <a:gd name="T42" fmla="*/ 79 w 183"/>
                  <a:gd name="T43" fmla="*/ 55 h 330"/>
                  <a:gd name="T44" fmla="*/ 73 w 183"/>
                  <a:gd name="T45" fmla="*/ 80 h 330"/>
                  <a:gd name="T46" fmla="*/ 73 w 183"/>
                  <a:gd name="T47" fmla="*/ 177 h 330"/>
                  <a:gd name="T48" fmla="*/ 73 w 183"/>
                  <a:gd name="T49" fmla="*/ 226 h 330"/>
                  <a:gd name="T50" fmla="*/ 67 w 183"/>
                  <a:gd name="T51" fmla="*/ 269 h 330"/>
                  <a:gd name="T52" fmla="*/ 67 w 183"/>
                  <a:gd name="T53" fmla="*/ 330 h 330"/>
                  <a:gd name="T54" fmla="*/ 67 w 183"/>
                  <a:gd name="T55" fmla="*/ 257 h 330"/>
                  <a:gd name="T56" fmla="*/ 67 w 183"/>
                  <a:gd name="T57" fmla="*/ 191 h 330"/>
                  <a:gd name="T58" fmla="*/ 67 w 183"/>
                  <a:gd name="T59" fmla="*/ 92 h 330"/>
                  <a:gd name="T60" fmla="*/ 55 w 183"/>
                  <a:gd name="T61" fmla="*/ 67 h 330"/>
                  <a:gd name="T62" fmla="*/ 43 w 183"/>
                  <a:gd name="T63" fmla="*/ 61 h 330"/>
                  <a:gd name="T64" fmla="*/ 37 w 183"/>
                  <a:gd name="T65" fmla="*/ 92 h 330"/>
                  <a:gd name="T66" fmla="*/ 43 w 183"/>
                  <a:gd name="T67" fmla="*/ 130 h 330"/>
                  <a:gd name="T68" fmla="*/ 37 w 183"/>
                  <a:gd name="T69" fmla="*/ 185 h 330"/>
                  <a:gd name="T70" fmla="*/ 37 w 183"/>
                  <a:gd name="T71" fmla="*/ 240 h 330"/>
                  <a:gd name="T72" fmla="*/ 37 w 183"/>
                  <a:gd name="T73" fmla="*/ 263 h 330"/>
                  <a:gd name="T74" fmla="*/ 37 w 183"/>
                  <a:gd name="T75" fmla="*/ 177 h 330"/>
                  <a:gd name="T76" fmla="*/ 37 w 183"/>
                  <a:gd name="T77" fmla="*/ 104 h 330"/>
                  <a:gd name="T78" fmla="*/ 31 w 183"/>
                  <a:gd name="T79" fmla="*/ 67 h 330"/>
                  <a:gd name="T80" fmla="*/ 31 w 183"/>
                  <a:gd name="T81" fmla="*/ 49 h 330"/>
                  <a:gd name="T82" fmla="*/ 18 w 183"/>
                  <a:gd name="T83" fmla="*/ 49 h 330"/>
                  <a:gd name="T84" fmla="*/ 6 w 183"/>
                  <a:gd name="T85" fmla="*/ 55 h 330"/>
                  <a:gd name="T86" fmla="*/ 0 w 183"/>
                  <a:gd name="T87" fmla="*/ 92 h 330"/>
                  <a:gd name="T88" fmla="*/ 6 w 183"/>
                  <a:gd name="T89" fmla="*/ 31 h 330"/>
                  <a:gd name="T90" fmla="*/ 18 w 183"/>
                  <a:gd name="T91" fmla="*/ 25 h 330"/>
                  <a:gd name="T92" fmla="*/ 37 w 183"/>
                  <a:gd name="T93" fmla="*/ 12 h 330"/>
                  <a:gd name="T94" fmla="*/ 49 w 183"/>
                  <a:gd name="T95" fmla="*/ 12 h 330"/>
                  <a:gd name="T96" fmla="*/ 61 w 183"/>
                  <a:gd name="T97" fmla="*/ 0 h 330"/>
                  <a:gd name="T98" fmla="*/ 79 w 183"/>
                  <a:gd name="T99" fmla="*/ 0 h 330"/>
                  <a:gd name="T100" fmla="*/ 104 w 183"/>
                  <a:gd name="T101" fmla="*/ 0 h 330"/>
                  <a:gd name="T102" fmla="*/ 134 w 183"/>
                  <a:gd name="T103" fmla="*/ 12 h 330"/>
                  <a:gd name="T104" fmla="*/ 165 w 183"/>
                  <a:gd name="T105" fmla="*/ 31 h 330"/>
                  <a:gd name="T106" fmla="*/ 177 w 183"/>
                  <a:gd name="T107" fmla="*/ 5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330">
                    <a:moveTo>
                      <a:pt x="177" y="55"/>
                    </a:moveTo>
                    <a:lnTo>
                      <a:pt x="177" y="61"/>
                    </a:lnTo>
                    <a:lnTo>
                      <a:pt x="177" y="67"/>
                    </a:lnTo>
                    <a:lnTo>
                      <a:pt x="183" y="75"/>
                    </a:lnTo>
                    <a:lnTo>
                      <a:pt x="183" y="75"/>
                    </a:lnTo>
                    <a:lnTo>
                      <a:pt x="183" y="86"/>
                    </a:lnTo>
                    <a:lnTo>
                      <a:pt x="183" y="110"/>
                    </a:lnTo>
                    <a:lnTo>
                      <a:pt x="183" y="122"/>
                    </a:lnTo>
                    <a:lnTo>
                      <a:pt x="183" y="122"/>
                    </a:lnTo>
                    <a:lnTo>
                      <a:pt x="177" y="147"/>
                    </a:lnTo>
                    <a:lnTo>
                      <a:pt x="177" y="185"/>
                    </a:lnTo>
                    <a:lnTo>
                      <a:pt x="177" y="202"/>
                    </a:lnTo>
                    <a:lnTo>
                      <a:pt x="177" y="202"/>
                    </a:lnTo>
                    <a:lnTo>
                      <a:pt x="177" y="191"/>
                    </a:lnTo>
                    <a:lnTo>
                      <a:pt x="177" y="165"/>
                    </a:lnTo>
                    <a:lnTo>
                      <a:pt x="177" y="147"/>
                    </a:lnTo>
                    <a:lnTo>
                      <a:pt x="177" y="147"/>
                    </a:lnTo>
                    <a:lnTo>
                      <a:pt x="177" y="135"/>
                    </a:lnTo>
                    <a:lnTo>
                      <a:pt x="177" y="130"/>
                    </a:lnTo>
                    <a:lnTo>
                      <a:pt x="177" y="122"/>
                    </a:lnTo>
                    <a:lnTo>
                      <a:pt x="177" y="122"/>
                    </a:lnTo>
                    <a:lnTo>
                      <a:pt x="171" y="130"/>
                    </a:lnTo>
                    <a:lnTo>
                      <a:pt x="165" y="141"/>
                    </a:lnTo>
                    <a:lnTo>
                      <a:pt x="165" y="153"/>
                    </a:lnTo>
                    <a:lnTo>
                      <a:pt x="165" y="153"/>
                    </a:lnTo>
                    <a:lnTo>
                      <a:pt x="159" y="171"/>
                    </a:lnTo>
                    <a:lnTo>
                      <a:pt x="159" y="202"/>
                    </a:lnTo>
                    <a:lnTo>
                      <a:pt x="159" y="214"/>
                    </a:lnTo>
                    <a:lnTo>
                      <a:pt x="159" y="214"/>
                    </a:lnTo>
                    <a:lnTo>
                      <a:pt x="159" y="196"/>
                    </a:lnTo>
                    <a:lnTo>
                      <a:pt x="159" y="153"/>
                    </a:lnTo>
                    <a:lnTo>
                      <a:pt x="165" y="122"/>
                    </a:lnTo>
                    <a:lnTo>
                      <a:pt x="165" y="122"/>
                    </a:lnTo>
                    <a:lnTo>
                      <a:pt x="165" y="104"/>
                    </a:lnTo>
                    <a:lnTo>
                      <a:pt x="165" y="86"/>
                    </a:lnTo>
                    <a:lnTo>
                      <a:pt x="165" y="75"/>
                    </a:lnTo>
                    <a:lnTo>
                      <a:pt x="165" y="75"/>
                    </a:lnTo>
                    <a:lnTo>
                      <a:pt x="159" y="67"/>
                    </a:lnTo>
                    <a:lnTo>
                      <a:pt x="159" y="55"/>
                    </a:lnTo>
                    <a:lnTo>
                      <a:pt x="153" y="49"/>
                    </a:lnTo>
                    <a:lnTo>
                      <a:pt x="153" y="49"/>
                    </a:lnTo>
                    <a:lnTo>
                      <a:pt x="148" y="43"/>
                    </a:lnTo>
                    <a:lnTo>
                      <a:pt x="148" y="43"/>
                    </a:lnTo>
                    <a:lnTo>
                      <a:pt x="148" y="49"/>
                    </a:lnTo>
                    <a:lnTo>
                      <a:pt x="148" y="49"/>
                    </a:lnTo>
                    <a:lnTo>
                      <a:pt x="148" y="61"/>
                    </a:lnTo>
                    <a:lnTo>
                      <a:pt x="142" y="67"/>
                    </a:lnTo>
                    <a:lnTo>
                      <a:pt x="142" y="75"/>
                    </a:lnTo>
                    <a:lnTo>
                      <a:pt x="142" y="75"/>
                    </a:lnTo>
                    <a:lnTo>
                      <a:pt x="134" y="75"/>
                    </a:lnTo>
                    <a:lnTo>
                      <a:pt x="128" y="67"/>
                    </a:lnTo>
                    <a:lnTo>
                      <a:pt x="128" y="55"/>
                    </a:lnTo>
                    <a:lnTo>
                      <a:pt x="128" y="55"/>
                    </a:lnTo>
                    <a:lnTo>
                      <a:pt x="128" y="49"/>
                    </a:lnTo>
                    <a:lnTo>
                      <a:pt x="122" y="43"/>
                    </a:lnTo>
                    <a:lnTo>
                      <a:pt x="122" y="43"/>
                    </a:lnTo>
                    <a:lnTo>
                      <a:pt x="122" y="43"/>
                    </a:lnTo>
                    <a:lnTo>
                      <a:pt x="116" y="49"/>
                    </a:lnTo>
                    <a:lnTo>
                      <a:pt x="116" y="55"/>
                    </a:lnTo>
                    <a:lnTo>
                      <a:pt x="110" y="55"/>
                    </a:lnTo>
                    <a:lnTo>
                      <a:pt x="110" y="55"/>
                    </a:lnTo>
                    <a:lnTo>
                      <a:pt x="110" y="61"/>
                    </a:lnTo>
                    <a:lnTo>
                      <a:pt x="110" y="75"/>
                    </a:lnTo>
                    <a:lnTo>
                      <a:pt x="110" y="80"/>
                    </a:lnTo>
                    <a:lnTo>
                      <a:pt x="110" y="80"/>
                    </a:lnTo>
                    <a:lnTo>
                      <a:pt x="110" y="104"/>
                    </a:lnTo>
                    <a:lnTo>
                      <a:pt x="110" y="141"/>
                    </a:lnTo>
                    <a:lnTo>
                      <a:pt x="110" y="165"/>
                    </a:lnTo>
                    <a:lnTo>
                      <a:pt x="110" y="165"/>
                    </a:lnTo>
                    <a:lnTo>
                      <a:pt x="104" y="196"/>
                    </a:lnTo>
                    <a:lnTo>
                      <a:pt x="110" y="232"/>
                    </a:lnTo>
                    <a:lnTo>
                      <a:pt x="110" y="251"/>
                    </a:lnTo>
                    <a:lnTo>
                      <a:pt x="110" y="251"/>
                    </a:lnTo>
                    <a:lnTo>
                      <a:pt x="104" y="232"/>
                    </a:lnTo>
                    <a:lnTo>
                      <a:pt x="104" y="196"/>
                    </a:lnTo>
                    <a:lnTo>
                      <a:pt x="104" y="165"/>
                    </a:lnTo>
                    <a:lnTo>
                      <a:pt x="104" y="165"/>
                    </a:lnTo>
                    <a:lnTo>
                      <a:pt x="104" y="141"/>
                    </a:lnTo>
                    <a:lnTo>
                      <a:pt x="104" y="104"/>
                    </a:lnTo>
                    <a:lnTo>
                      <a:pt x="104" y="80"/>
                    </a:lnTo>
                    <a:lnTo>
                      <a:pt x="104" y="80"/>
                    </a:lnTo>
                    <a:lnTo>
                      <a:pt x="98" y="75"/>
                    </a:lnTo>
                    <a:lnTo>
                      <a:pt x="92" y="75"/>
                    </a:lnTo>
                    <a:lnTo>
                      <a:pt x="92" y="67"/>
                    </a:lnTo>
                    <a:lnTo>
                      <a:pt x="92" y="67"/>
                    </a:lnTo>
                    <a:lnTo>
                      <a:pt x="87" y="67"/>
                    </a:lnTo>
                    <a:lnTo>
                      <a:pt x="87" y="61"/>
                    </a:lnTo>
                    <a:lnTo>
                      <a:pt x="79" y="55"/>
                    </a:lnTo>
                    <a:lnTo>
                      <a:pt x="79" y="55"/>
                    </a:lnTo>
                    <a:lnTo>
                      <a:pt x="73" y="61"/>
                    </a:lnTo>
                    <a:lnTo>
                      <a:pt x="73" y="75"/>
                    </a:lnTo>
                    <a:lnTo>
                      <a:pt x="73" y="80"/>
                    </a:lnTo>
                    <a:lnTo>
                      <a:pt x="73" y="80"/>
                    </a:lnTo>
                    <a:lnTo>
                      <a:pt x="73" y="104"/>
                    </a:lnTo>
                    <a:lnTo>
                      <a:pt x="73" y="147"/>
                    </a:lnTo>
                    <a:lnTo>
                      <a:pt x="73" y="177"/>
                    </a:lnTo>
                    <a:lnTo>
                      <a:pt x="73" y="177"/>
                    </a:lnTo>
                    <a:lnTo>
                      <a:pt x="73" y="196"/>
                    </a:lnTo>
                    <a:lnTo>
                      <a:pt x="73" y="214"/>
                    </a:lnTo>
                    <a:lnTo>
                      <a:pt x="73" y="226"/>
                    </a:lnTo>
                    <a:lnTo>
                      <a:pt x="73" y="226"/>
                    </a:lnTo>
                    <a:lnTo>
                      <a:pt x="73" y="246"/>
                    </a:lnTo>
                    <a:lnTo>
                      <a:pt x="67" y="257"/>
                    </a:lnTo>
                    <a:lnTo>
                      <a:pt x="67" y="269"/>
                    </a:lnTo>
                    <a:lnTo>
                      <a:pt x="67" y="269"/>
                    </a:lnTo>
                    <a:lnTo>
                      <a:pt x="67" y="287"/>
                    </a:lnTo>
                    <a:lnTo>
                      <a:pt x="67" y="318"/>
                    </a:lnTo>
                    <a:lnTo>
                      <a:pt x="67" y="330"/>
                    </a:lnTo>
                    <a:lnTo>
                      <a:pt x="67" y="330"/>
                    </a:lnTo>
                    <a:lnTo>
                      <a:pt x="67" y="324"/>
                    </a:lnTo>
                    <a:lnTo>
                      <a:pt x="67" y="287"/>
                    </a:lnTo>
                    <a:lnTo>
                      <a:pt x="67" y="257"/>
                    </a:lnTo>
                    <a:lnTo>
                      <a:pt x="67" y="257"/>
                    </a:lnTo>
                    <a:lnTo>
                      <a:pt x="67" y="232"/>
                    </a:lnTo>
                    <a:lnTo>
                      <a:pt x="67" y="208"/>
                    </a:lnTo>
                    <a:lnTo>
                      <a:pt x="67" y="191"/>
                    </a:lnTo>
                    <a:lnTo>
                      <a:pt x="67" y="191"/>
                    </a:lnTo>
                    <a:lnTo>
                      <a:pt x="67" y="165"/>
                    </a:lnTo>
                    <a:lnTo>
                      <a:pt x="67" y="122"/>
                    </a:lnTo>
                    <a:lnTo>
                      <a:pt x="67" y="92"/>
                    </a:lnTo>
                    <a:lnTo>
                      <a:pt x="67" y="92"/>
                    </a:lnTo>
                    <a:lnTo>
                      <a:pt x="61" y="86"/>
                    </a:lnTo>
                    <a:lnTo>
                      <a:pt x="55" y="75"/>
                    </a:lnTo>
                    <a:lnTo>
                      <a:pt x="55" y="67"/>
                    </a:lnTo>
                    <a:lnTo>
                      <a:pt x="55" y="67"/>
                    </a:lnTo>
                    <a:lnTo>
                      <a:pt x="49" y="61"/>
                    </a:lnTo>
                    <a:lnTo>
                      <a:pt x="49" y="61"/>
                    </a:lnTo>
                    <a:lnTo>
                      <a:pt x="43" y="61"/>
                    </a:lnTo>
                    <a:lnTo>
                      <a:pt x="43" y="61"/>
                    </a:lnTo>
                    <a:lnTo>
                      <a:pt x="37" y="67"/>
                    </a:lnTo>
                    <a:lnTo>
                      <a:pt x="37" y="80"/>
                    </a:lnTo>
                    <a:lnTo>
                      <a:pt x="37" y="92"/>
                    </a:lnTo>
                    <a:lnTo>
                      <a:pt x="37" y="92"/>
                    </a:lnTo>
                    <a:lnTo>
                      <a:pt x="37" y="104"/>
                    </a:lnTo>
                    <a:lnTo>
                      <a:pt x="37" y="116"/>
                    </a:lnTo>
                    <a:lnTo>
                      <a:pt x="43" y="130"/>
                    </a:lnTo>
                    <a:lnTo>
                      <a:pt x="43" y="130"/>
                    </a:lnTo>
                    <a:lnTo>
                      <a:pt x="43" y="147"/>
                    </a:lnTo>
                    <a:lnTo>
                      <a:pt x="37" y="165"/>
                    </a:lnTo>
                    <a:lnTo>
                      <a:pt x="37" y="185"/>
                    </a:lnTo>
                    <a:lnTo>
                      <a:pt x="37" y="185"/>
                    </a:lnTo>
                    <a:lnTo>
                      <a:pt x="37" y="208"/>
                    </a:lnTo>
                    <a:lnTo>
                      <a:pt x="37" y="226"/>
                    </a:lnTo>
                    <a:lnTo>
                      <a:pt x="37" y="240"/>
                    </a:lnTo>
                    <a:lnTo>
                      <a:pt x="37" y="240"/>
                    </a:lnTo>
                    <a:lnTo>
                      <a:pt x="37" y="251"/>
                    </a:lnTo>
                    <a:lnTo>
                      <a:pt x="37" y="257"/>
                    </a:lnTo>
                    <a:lnTo>
                      <a:pt x="37" y="263"/>
                    </a:lnTo>
                    <a:lnTo>
                      <a:pt x="37" y="263"/>
                    </a:lnTo>
                    <a:lnTo>
                      <a:pt x="37" y="246"/>
                    </a:lnTo>
                    <a:lnTo>
                      <a:pt x="37" y="208"/>
                    </a:lnTo>
                    <a:lnTo>
                      <a:pt x="37" y="177"/>
                    </a:lnTo>
                    <a:lnTo>
                      <a:pt x="37" y="177"/>
                    </a:lnTo>
                    <a:lnTo>
                      <a:pt x="37" y="159"/>
                    </a:lnTo>
                    <a:lnTo>
                      <a:pt x="37" y="130"/>
                    </a:lnTo>
                    <a:lnTo>
                      <a:pt x="37" y="104"/>
                    </a:lnTo>
                    <a:lnTo>
                      <a:pt x="37" y="104"/>
                    </a:lnTo>
                    <a:lnTo>
                      <a:pt x="31" y="92"/>
                    </a:lnTo>
                    <a:lnTo>
                      <a:pt x="31" y="80"/>
                    </a:lnTo>
                    <a:lnTo>
                      <a:pt x="31" y="67"/>
                    </a:lnTo>
                    <a:lnTo>
                      <a:pt x="31" y="67"/>
                    </a:lnTo>
                    <a:lnTo>
                      <a:pt x="31" y="61"/>
                    </a:lnTo>
                    <a:lnTo>
                      <a:pt x="31" y="55"/>
                    </a:lnTo>
                    <a:lnTo>
                      <a:pt x="31" y="49"/>
                    </a:lnTo>
                    <a:lnTo>
                      <a:pt x="31" y="49"/>
                    </a:lnTo>
                    <a:lnTo>
                      <a:pt x="24" y="49"/>
                    </a:lnTo>
                    <a:lnTo>
                      <a:pt x="18" y="49"/>
                    </a:lnTo>
                    <a:lnTo>
                      <a:pt x="18" y="49"/>
                    </a:lnTo>
                    <a:lnTo>
                      <a:pt x="18" y="49"/>
                    </a:lnTo>
                    <a:lnTo>
                      <a:pt x="12" y="49"/>
                    </a:lnTo>
                    <a:lnTo>
                      <a:pt x="6" y="55"/>
                    </a:lnTo>
                    <a:lnTo>
                      <a:pt x="6" y="55"/>
                    </a:lnTo>
                    <a:lnTo>
                      <a:pt x="6" y="55"/>
                    </a:lnTo>
                    <a:lnTo>
                      <a:pt x="0" y="67"/>
                    </a:lnTo>
                    <a:lnTo>
                      <a:pt x="0" y="80"/>
                    </a:lnTo>
                    <a:lnTo>
                      <a:pt x="0" y="92"/>
                    </a:lnTo>
                    <a:lnTo>
                      <a:pt x="0" y="92"/>
                    </a:lnTo>
                    <a:lnTo>
                      <a:pt x="0" y="86"/>
                    </a:lnTo>
                    <a:lnTo>
                      <a:pt x="0" y="61"/>
                    </a:lnTo>
                    <a:lnTo>
                      <a:pt x="6" y="31"/>
                    </a:lnTo>
                    <a:lnTo>
                      <a:pt x="6" y="31"/>
                    </a:lnTo>
                    <a:lnTo>
                      <a:pt x="6" y="31"/>
                    </a:lnTo>
                    <a:lnTo>
                      <a:pt x="12" y="31"/>
                    </a:lnTo>
                    <a:lnTo>
                      <a:pt x="18" y="25"/>
                    </a:lnTo>
                    <a:lnTo>
                      <a:pt x="18" y="25"/>
                    </a:lnTo>
                    <a:lnTo>
                      <a:pt x="24" y="25"/>
                    </a:lnTo>
                    <a:lnTo>
                      <a:pt x="31" y="19"/>
                    </a:lnTo>
                    <a:lnTo>
                      <a:pt x="37" y="12"/>
                    </a:lnTo>
                    <a:lnTo>
                      <a:pt x="37" y="12"/>
                    </a:lnTo>
                    <a:lnTo>
                      <a:pt x="43" y="12"/>
                    </a:lnTo>
                    <a:lnTo>
                      <a:pt x="43" y="12"/>
                    </a:lnTo>
                    <a:lnTo>
                      <a:pt x="49" y="12"/>
                    </a:lnTo>
                    <a:lnTo>
                      <a:pt x="49" y="12"/>
                    </a:lnTo>
                    <a:lnTo>
                      <a:pt x="49" y="12"/>
                    </a:lnTo>
                    <a:lnTo>
                      <a:pt x="55" y="6"/>
                    </a:lnTo>
                    <a:lnTo>
                      <a:pt x="61" y="0"/>
                    </a:lnTo>
                    <a:lnTo>
                      <a:pt x="61" y="0"/>
                    </a:lnTo>
                    <a:lnTo>
                      <a:pt x="67" y="0"/>
                    </a:lnTo>
                    <a:lnTo>
                      <a:pt x="73" y="0"/>
                    </a:lnTo>
                    <a:lnTo>
                      <a:pt x="79" y="0"/>
                    </a:lnTo>
                    <a:lnTo>
                      <a:pt x="79" y="0"/>
                    </a:lnTo>
                    <a:lnTo>
                      <a:pt x="87" y="0"/>
                    </a:lnTo>
                    <a:lnTo>
                      <a:pt x="98" y="0"/>
                    </a:lnTo>
                    <a:lnTo>
                      <a:pt x="104" y="0"/>
                    </a:lnTo>
                    <a:lnTo>
                      <a:pt x="104" y="0"/>
                    </a:lnTo>
                    <a:lnTo>
                      <a:pt x="110" y="6"/>
                    </a:lnTo>
                    <a:lnTo>
                      <a:pt x="122" y="12"/>
                    </a:lnTo>
                    <a:lnTo>
                      <a:pt x="134" y="12"/>
                    </a:lnTo>
                    <a:lnTo>
                      <a:pt x="134" y="12"/>
                    </a:lnTo>
                    <a:lnTo>
                      <a:pt x="142" y="19"/>
                    </a:lnTo>
                    <a:lnTo>
                      <a:pt x="153" y="25"/>
                    </a:lnTo>
                    <a:lnTo>
                      <a:pt x="165" y="31"/>
                    </a:lnTo>
                    <a:lnTo>
                      <a:pt x="165" y="31"/>
                    </a:lnTo>
                    <a:lnTo>
                      <a:pt x="165" y="37"/>
                    </a:lnTo>
                    <a:lnTo>
                      <a:pt x="171" y="49"/>
                    </a:lnTo>
                    <a:lnTo>
                      <a:pt x="177"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24" name="Freeform 28"/>
              <p:cNvSpPr>
                <a:spLocks/>
              </p:cNvSpPr>
              <p:nvPr/>
            </p:nvSpPr>
            <p:spPr bwMode="auto">
              <a:xfrm>
                <a:off x="4121" y="1442"/>
                <a:ext cx="8" cy="116"/>
              </a:xfrm>
              <a:custGeom>
                <a:avLst/>
                <a:gdLst>
                  <a:gd name="T0" fmla="*/ 0 w 8"/>
                  <a:gd name="T1" fmla="*/ 0 h 116"/>
                  <a:gd name="T2" fmla="*/ 0 w 8"/>
                  <a:gd name="T3" fmla="*/ 6 h 116"/>
                  <a:gd name="T4" fmla="*/ 0 w 8"/>
                  <a:gd name="T5" fmla="*/ 24 h 116"/>
                  <a:gd name="T6" fmla="*/ 0 w 8"/>
                  <a:gd name="T7" fmla="*/ 36 h 116"/>
                  <a:gd name="T8" fmla="*/ 0 w 8"/>
                  <a:gd name="T9" fmla="*/ 36 h 116"/>
                  <a:gd name="T10" fmla="*/ 0 w 8"/>
                  <a:gd name="T11" fmla="*/ 55 h 116"/>
                  <a:gd name="T12" fmla="*/ 0 w 8"/>
                  <a:gd name="T13" fmla="*/ 85 h 116"/>
                  <a:gd name="T14" fmla="*/ 0 w 8"/>
                  <a:gd name="T15" fmla="*/ 105 h 116"/>
                  <a:gd name="T16" fmla="*/ 0 w 8"/>
                  <a:gd name="T17" fmla="*/ 105 h 116"/>
                  <a:gd name="T18" fmla="*/ 0 w 8"/>
                  <a:gd name="T19" fmla="*/ 110 h 116"/>
                  <a:gd name="T20" fmla="*/ 0 w 8"/>
                  <a:gd name="T21" fmla="*/ 116 h 116"/>
                  <a:gd name="T22" fmla="*/ 0 w 8"/>
                  <a:gd name="T23" fmla="*/ 116 h 116"/>
                  <a:gd name="T24" fmla="*/ 0 w 8"/>
                  <a:gd name="T25" fmla="*/ 116 h 116"/>
                  <a:gd name="T26" fmla="*/ 0 w 8"/>
                  <a:gd name="T27" fmla="*/ 105 h 116"/>
                  <a:gd name="T28" fmla="*/ 0 w 8"/>
                  <a:gd name="T29" fmla="*/ 79 h 116"/>
                  <a:gd name="T30" fmla="*/ 8 w 8"/>
                  <a:gd name="T31" fmla="*/ 49 h 116"/>
                  <a:gd name="T32" fmla="*/ 8 w 8"/>
                  <a:gd name="T33" fmla="*/ 49 h 116"/>
                  <a:gd name="T34" fmla="*/ 0 w 8"/>
                  <a:gd name="T35" fmla="*/ 24 h 116"/>
                  <a:gd name="T36" fmla="*/ 0 w 8"/>
                  <a:gd name="T37" fmla="*/ 6 h 116"/>
                  <a:gd name="T38" fmla="*/ 0 w 8"/>
                  <a:gd name="T3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16">
                    <a:moveTo>
                      <a:pt x="0" y="0"/>
                    </a:moveTo>
                    <a:lnTo>
                      <a:pt x="0" y="6"/>
                    </a:lnTo>
                    <a:lnTo>
                      <a:pt x="0" y="24"/>
                    </a:lnTo>
                    <a:lnTo>
                      <a:pt x="0" y="36"/>
                    </a:lnTo>
                    <a:lnTo>
                      <a:pt x="0" y="36"/>
                    </a:lnTo>
                    <a:lnTo>
                      <a:pt x="0" y="55"/>
                    </a:lnTo>
                    <a:lnTo>
                      <a:pt x="0" y="85"/>
                    </a:lnTo>
                    <a:lnTo>
                      <a:pt x="0" y="105"/>
                    </a:lnTo>
                    <a:lnTo>
                      <a:pt x="0" y="105"/>
                    </a:lnTo>
                    <a:lnTo>
                      <a:pt x="0" y="110"/>
                    </a:lnTo>
                    <a:lnTo>
                      <a:pt x="0" y="116"/>
                    </a:lnTo>
                    <a:lnTo>
                      <a:pt x="0" y="116"/>
                    </a:lnTo>
                    <a:lnTo>
                      <a:pt x="0" y="116"/>
                    </a:lnTo>
                    <a:lnTo>
                      <a:pt x="0" y="105"/>
                    </a:lnTo>
                    <a:lnTo>
                      <a:pt x="0" y="79"/>
                    </a:lnTo>
                    <a:lnTo>
                      <a:pt x="8" y="49"/>
                    </a:lnTo>
                    <a:lnTo>
                      <a:pt x="8" y="49"/>
                    </a:lnTo>
                    <a:lnTo>
                      <a:pt x="0" y="24"/>
                    </a:lnTo>
                    <a:lnTo>
                      <a:pt x="0" y="6"/>
                    </a:lnTo>
                    <a:lnTo>
                      <a:pt x="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25" name="Freeform 29"/>
              <p:cNvSpPr>
                <a:spLocks/>
              </p:cNvSpPr>
              <p:nvPr/>
            </p:nvSpPr>
            <p:spPr bwMode="auto">
              <a:xfrm>
                <a:off x="4085" y="3393"/>
                <a:ext cx="6" cy="342"/>
              </a:xfrm>
              <a:custGeom>
                <a:avLst/>
                <a:gdLst>
                  <a:gd name="T0" fmla="*/ 6 w 6"/>
                  <a:gd name="T1" fmla="*/ 6 h 342"/>
                  <a:gd name="T2" fmla="*/ 6 w 6"/>
                  <a:gd name="T3" fmla="*/ 25 h 342"/>
                  <a:gd name="T4" fmla="*/ 6 w 6"/>
                  <a:gd name="T5" fmla="*/ 55 h 342"/>
                  <a:gd name="T6" fmla="*/ 6 w 6"/>
                  <a:gd name="T7" fmla="*/ 74 h 342"/>
                  <a:gd name="T8" fmla="*/ 6 w 6"/>
                  <a:gd name="T9" fmla="*/ 74 h 342"/>
                  <a:gd name="T10" fmla="*/ 6 w 6"/>
                  <a:gd name="T11" fmla="*/ 98 h 342"/>
                  <a:gd name="T12" fmla="*/ 6 w 6"/>
                  <a:gd name="T13" fmla="*/ 129 h 342"/>
                  <a:gd name="T14" fmla="*/ 6 w 6"/>
                  <a:gd name="T15" fmla="*/ 147 h 342"/>
                  <a:gd name="T16" fmla="*/ 6 w 6"/>
                  <a:gd name="T17" fmla="*/ 147 h 342"/>
                  <a:gd name="T18" fmla="*/ 6 w 6"/>
                  <a:gd name="T19" fmla="*/ 208 h 342"/>
                  <a:gd name="T20" fmla="*/ 0 w 6"/>
                  <a:gd name="T21" fmla="*/ 306 h 342"/>
                  <a:gd name="T22" fmla="*/ 0 w 6"/>
                  <a:gd name="T23" fmla="*/ 342 h 342"/>
                  <a:gd name="T24" fmla="*/ 0 w 6"/>
                  <a:gd name="T25" fmla="*/ 342 h 342"/>
                  <a:gd name="T26" fmla="*/ 0 w 6"/>
                  <a:gd name="T27" fmla="*/ 269 h 342"/>
                  <a:gd name="T28" fmla="*/ 0 w 6"/>
                  <a:gd name="T29" fmla="*/ 159 h 342"/>
                  <a:gd name="T30" fmla="*/ 0 w 6"/>
                  <a:gd name="T31" fmla="*/ 92 h 342"/>
                  <a:gd name="T32" fmla="*/ 0 w 6"/>
                  <a:gd name="T33" fmla="*/ 92 h 342"/>
                  <a:gd name="T34" fmla="*/ 0 w 6"/>
                  <a:gd name="T35" fmla="*/ 67 h 342"/>
                  <a:gd name="T36" fmla="*/ 0 w 6"/>
                  <a:gd name="T37" fmla="*/ 31 h 342"/>
                  <a:gd name="T38" fmla="*/ 0 w 6"/>
                  <a:gd name="T39" fmla="*/ 0 h 342"/>
                  <a:gd name="T40" fmla="*/ 0 w 6"/>
                  <a:gd name="T41" fmla="*/ 0 h 342"/>
                  <a:gd name="T42" fmla="*/ 0 w 6"/>
                  <a:gd name="T43" fmla="*/ 0 h 342"/>
                  <a:gd name="T44" fmla="*/ 0 w 6"/>
                  <a:gd name="T45" fmla="*/ 6 h 342"/>
                  <a:gd name="T46" fmla="*/ 6 w 6"/>
                  <a:gd name="T47" fmla="*/ 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342">
                    <a:moveTo>
                      <a:pt x="6" y="6"/>
                    </a:moveTo>
                    <a:lnTo>
                      <a:pt x="6" y="25"/>
                    </a:lnTo>
                    <a:lnTo>
                      <a:pt x="6" y="55"/>
                    </a:lnTo>
                    <a:lnTo>
                      <a:pt x="6" y="74"/>
                    </a:lnTo>
                    <a:lnTo>
                      <a:pt x="6" y="74"/>
                    </a:lnTo>
                    <a:lnTo>
                      <a:pt x="6" y="98"/>
                    </a:lnTo>
                    <a:lnTo>
                      <a:pt x="6" y="129"/>
                    </a:lnTo>
                    <a:lnTo>
                      <a:pt x="6" y="147"/>
                    </a:lnTo>
                    <a:lnTo>
                      <a:pt x="6" y="147"/>
                    </a:lnTo>
                    <a:lnTo>
                      <a:pt x="6" y="208"/>
                    </a:lnTo>
                    <a:lnTo>
                      <a:pt x="0" y="306"/>
                    </a:lnTo>
                    <a:lnTo>
                      <a:pt x="0" y="342"/>
                    </a:lnTo>
                    <a:lnTo>
                      <a:pt x="0" y="342"/>
                    </a:lnTo>
                    <a:lnTo>
                      <a:pt x="0" y="269"/>
                    </a:lnTo>
                    <a:lnTo>
                      <a:pt x="0" y="159"/>
                    </a:lnTo>
                    <a:lnTo>
                      <a:pt x="0" y="92"/>
                    </a:lnTo>
                    <a:lnTo>
                      <a:pt x="0" y="92"/>
                    </a:lnTo>
                    <a:lnTo>
                      <a:pt x="0" y="67"/>
                    </a:lnTo>
                    <a:lnTo>
                      <a:pt x="0" y="31"/>
                    </a:lnTo>
                    <a:lnTo>
                      <a:pt x="0" y="0"/>
                    </a:lnTo>
                    <a:lnTo>
                      <a:pt x="0" y="0"/>
                    </a:lnTo>
                    <a:lnTo>
                      <a:pt x="0" y="0"/>
                    </a:lnTo>
                    <a:lnTo>
                      <a:pt x="0" y="6"/>
                    </a:lnTo>
                    <a:lnTo>
                      <a:pt x="6" y="6"/>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26" name="Freeform 30"/>
              <p:cNvSpPr>
                <a:spLocks/>
              </p:cNvSpPr>
              <p:nvPr/>
            </p:nvSpPr>
            <p:spPr bwMode="auto">
              <a:xfrm>
                <a:off x="3987" y="2819"/>
                <a:ext cx="171" cy="593"/>
              </a:xfrm>
              <a:custGeom>
                <a:avLst/>
                <a:gdLst>
                  <a:gd name="T0" fmla="*/ 171 w 171"/>
                  <a:gd name="T1" fmla="*/ 0 h 593"/>
                  <a:gd name="T2" fmla="*/ 171 w 171"/>
                  <a:gd name="T3" fmla="*/ 17 h 593"/>
                  <a:gd name="T4" fmla="*/ 171 w 171"/>
                  <a:gd name="T5" fmla="*/ 49 h 593"/>
                  <a:gd name="T6" fmla="*/ 171 w 171"/>
                  <a:gd name="T7" fmla="*/ 78 h 593"/>
                  <a:gd name="T8" fmla="*/ 171 w 171"/>
                  <a:gd name="T9" fmla="*/ 78 h 593"/>
                  <a:gd name="T10" fmla="*/ 165 w 171"/>
                  <a:gd name="T11" fmla="*/ 110 h 593"/>
                  <a:gd name="T12" fmla="*/ 165 w 171"/>
                  <a:gd name="T13" fmla="*/ 139 h 593"/>
                  <a:gd name="T14" fmla="*/ 165 w 171"/>
                  <a:gd name="T15" fmla="*/ 153 h 593"/>
                  <a:gd name="T16" fmla="*/ 165 w 171"/>
                  <a:gd name="T17" fmla="*/ 153 h 593"/>
                  <a:gd name="T18" fmla="*/ 165 w 171"/>
                  <a:gd name="T19" fmla="*/ 84 h 593"/>
                  <a:gd name="T20" fmla="*/ 159 w 171"/>
                  <a:gd name="T21" fmla="*/ 98 h 593"/>
                  <a:gd name="T22" fmla="*/ 159 w 171"/>
                  <a:gd name="T23" fmla="*/ 116 h 593"/>
                  <a:gd name="T24" fmla="*/ 159 w 171"/>
                  <a:gd name="T25" fmla="*/ 133 h 593"/>
                  <a:gd name="T26" fmla="*/ 159 w 171"/>
                  <a:gd name="T27" fmla="*/ 133 h 593"/>
                  <a:gd name="T28" fmla="*/ 159 w 171"/>
                  <a:gd name="T29" fmla="*/ 159 h 593"/>
                  <a:gd name="T30" fmla="*/ 159 w 171"/>
                  <a:gd name="T31" fmla="*/ 182 h 593"/>
                  <a:gd name="T32" fmla="*/ 153 w 171"/>
                  <a:gd name="T33" fmla="*/ 208 h 593"/>
                  <a:gd name="T34" fmla="*/ 153 w 171"/>
                  <a:gd name="T35" fmla="*/ 208 h 593"/>
                  <a:gd name="T36" fmla="*/ 142 w 171"/>
                  <a:gd name="T37" fmla="*/ 237 h 593"/>
                  <a:gd name="T38" fmla="*/ 134 w 171"/>
                  <a:gd name="T39" fmla="*/ 275 h 593"/>
                  <a:gd name="T40" fmla="*/ 128 w 171"/>
                  <a:gd name="T41" fmla="*/ 298 h 593"/>
                  <a:gd name="T42" fmla="*/ 128 w 171"/>
                  <a:gd name="T43" fmla="*/ 298 h 593"/>
                  <a:gd name="T44" fmla="*/ 122 w 171"/>
                  <a:gd name="T45" fmla="*/ 324 h 593"/>
                  <a:gd name="T46" fmla="*/ 122 w 171"/>
                  <a:gd name="T47" fmla="*/ 342 h 593"/>
                  <a:gd name="T48" fmla="*/ 128 w 171"/>
                  <a:gd name="T49" fmla="*/ 353 h 593"/>
                  <a:gd name="T50" fmla="*/ 128 w 171"/>
                  <a:gd name="T51" fmla="*/ 353 h 593"/>
                  <a:gd name="T52" fmla="*/ 128 w 171"/>
                  <a:gd name="T53" fmla="*/ 403 h 593"/>
                  <a:gd name="T54" fmla="*/ 128 w 171"/>
                  <a:gd name="T55" fmla="*/ 475 h 593"/>
                  <a:gd name="T56" fmla="*/ 128 w 171"/>
                  <a:gd name="T57" fmla="*/ 525 h 593"/>
                  <a:gd name="T58" fmla="*/ 128 w 171"/>
                  <a:gd name="T59" fmla="*/ 525 h 593"/>
                  <a:gd name="T60" fmla="*/ 128 w 171"/>
                  <a:gd name="T61" fmla="*/ 544 h 593"/>
                  <a:gd name="T62" fmla="*/ 128 w 171"/>
                  <a:gd name="T63" fmla="*/ 562 h 593"/>
                  <a:gd name="T64" fmla="*/ 122 w 171"/>
                  <a:gd name="T65" fmla="*/ 574 h 593"/>
                  <a:gd name="T66" fmla="*/ 122 w 171"/>
                  <a:gd name="T67" fmla="*/ 574 h 593"/>
                  <a:gd name="T68" fmla="*/ 122 w 171"/>
                  <a:gd name="T69" fmla="*/ 580 h 593"/>
                  <a:gd name="T70" fmla="*/ 116 w 171"/>
                  <a:gd name="T71" fmla="*/ 593 h 593"/>
                  <a:gd name="T72" fmla="*/ 110 w 171"/>
                  <a:gd name="T73" fmla="*/ 593 h 593"/>
                  <a:gd name="T74" fmla="*/ 110 w 171"/>
                  <a:gd name="T75" fmla="*/ 593 h 593"/>
                  <a:gd name="T76" fmla="*/ 104 w 171"/>
                  <a:gd name="T77" fmla="*/ 585 h 593"/>
                  <a:gd name="T78" fmla="*/ 92 w 171"/>
                  <a:gd name="T79" fmla="*/ 574 h 593"/>
                  <a:gd name="T80" fmla="*/ 92 w 171"/>
                  <a:gd name="T81" fmla="*/ 568 h 593"/>
                  <a:gd name="T82" fmla="*/ 92 w 171"/>
                  <a:gd name="T83" fmla="*/ 568 h 593"/>
                  <a:gd name="T84" fmla="*/ 87 w 171"/>
                  <a:gd name="T85" fmla="*/ 562 h 593"/>
                  <a:gd name="T86" fmla="*/ 73 w 171"/>
                  <a:gd name="T87" fmla="*/ 562 h 593"/>
                  <a:gd name="T88" fmla="*/ 61 w 171"/>
                  <a:gd name="T89" fmla="*/ 550 h 593"/>
                  <a:gd name="T90" fmla="*/ 61 w 171"/>
                  <a:gd name="T91" fmla="*/ 550 h 593"/>
                  <a:gd name="T92" fmla="*/ 55 w 171"/>
                  <a:gd name="T93" fmla="*/ 538 h 593"/>
                  <a:gd name="T94" fmla="*/ 49 w 171"/>
                  <a:gd name="T95" fmla="*/ 519 h 593"/>
                  <a:gd name="T96" fmla="*/ 55 w 171"/>
                  <a:gd name="T97" fmla="*/ 489 h 593"/>
                  <a:gd name="T98" fmla="*/ 55 w 171"/>
                  <a:gd name="T99" fmla="*/ 489 h 593"/>
                  <a:gd name="T100" fmla="*/ 55 w 171"/>
                  <a:gd name="T101" fmla="*/ 464 h 593"/>
                  <a:gd name="T102" fmla="*/ 61 w 171"/>
                  <a:gd name="T103" fmla="*/ 403 h 593"/>
                  <a:gd name="T104" fmla="*/ 55 w 171"/>
                  <a:gd name="T105" fmla="*/ 348 h 593"/>
                  <a:gd name="T106" fmla="*/ 55 w 171"/>
                  <a:gd name="T107" fmla="*/ 348 h 593"/>
                  <a:gd name="T108" fmla="*/ 31 w 171"/>
                  <a:gd name="T109" fmla="*/ 281 h 593"/>
                  <a:gd name="T110" fmla="*/ 12 w 171"/>
                  <a:gd name="T111" fmla="*/ 177 h 593"/>
                  <a:gd name="T112" fmla="*/ 0 w 171"/>
                  <a:gd name="T113" fmla="*/ 110 h 593"/>
                  <a:gd name="T114" fmla="*/ 0 w 171"/>
                  <a:gd name="T115" fmla="*/ 110 h 593"/>
                  <a:gd name="T116" fmla="*/ 0 w 171"/>
                  <a:gd name="T117" fmla="*/ 66 h 593"/>
                  <a:gd name="T118" fmla="*/ 0 w 171"/>
                  <a:gd name="T119" fmla="*/ 23 h 593"/>
                  <a:gd name="T120" fmla="*/ 0 w 171"/>
                  <a:gd name="T121" fmla="*/ 0 h 593"/>
                  <a:gd name="T122" fmla="*/ 0 w 171"/>
                  <a:gd name="T123" fmla="*/ 0 h 593"/>
                  <a:gd name="T124" fmla="*/ 171 w 171"/>
                  <a:gd name="T125"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593">
                    <a:moveTo>
                      <a:pt x="171" y="0"/>
                    </a:moveTo>
                    <a:lnTo>
                      <a:pt x="171" y="17"/>
                    </a:lnTo>
                    <a:lnTo>
                      <a:pt x="171" y="49"/>
                    </a:lnTo>
                    <a:lnTo>
                      <a:pt x="171" y="78"/>
                    </a:lnTo>
                    <a:lnTo>
                      <a:pt x="171" y="78"/>
                    </a:lnTo>
                    <a:lnTo>
                      <a:pt x="165" y="110"/>
                    </a:lnTo>
                    <a:lnTo>
                      <a:pt x="165" y="139"/>
                    </a:lnTo>
                    <a:lnTo>
                      <a:pt x="165" y="153"/>
                    </a:lnTo>
                    <a:lnTo>
                      <a:pt x="165" y="153"/>
                    </a:lnTo>
                    <a:lnTo>
                      <a:pt x="165" y="84"/>
                    </a:lnTo>
                    <a:lnTo>
                      <a:pt x="159" y="98"/>
                    </a:lnTo>
                    <a:lnTo>
                      <a:pt x="159" y="116"/>
                    </a:lnTo>
                    <a:lnTo>
                      <a:pt x="159" y="133"/>
                    </a:lnTo>
                    <a:lnTo>
                      <a:pt x="159" y="133"/>
                    </a:lnTo>
                    <a:lnTo>
                      <a:pt x="159" y="159"/>
                    </a:lnTo>
                    <a:lnTo>
                      <a:pt x="159" y="182"/>
                    </a:lnTo>
                    <a:lnTo>
                      <a:pt x="153" y="208"/>
                    </a:lnTo>
                    <a:lnTo>
                      <a:pt x="153" y="208"/>
                    </a:lnTo>
                    <a:lnTo>
                      <a:pt x="142" y="237"/>
                    </a:lnTo>
                    <a:lnTo>
                      <a:pt x="134" y="275"/>
                    </a:lnTo>
                    <a:lnTo>
                      <a:pt x="128" y="298"/>
                    </a:lnTo>
                    <a:lnTo>
                      <a:pt x="128" y="298"/>
                    </a:lnTo>
                    <a:lnTo>
                      <a:pt x="122" y="324"/>
                    </a:lnTo>
                    <a:lnTo>
                      <a:pt x="122" y="342"/>
                    </a:lnTo>
                    <a:lnTo>
                      <a:pt x="128" y="353"/>
                    </a:lnTo>
                    <a:lnTo>
                      <a:pt x="128" y="353"/>
                    </a:lnTo>
                    <a:lnTo>
                      <a:pt x="128" y="403"/>
                    </a:lnTo>
                    <a:lnTo>
                      <a:pt x="128" y="475"/>
                    </a:lnTo>
                    <a:lnTo>
                      <a:pt x="128" y="525"/>
                    </a:lnTo>
                    <a:lnTo>
                      <a:pt x="128" y="525"/>
                    </a:lnTo>
                    <a:lnTo>
                      <a:pt x="128" y="544"/>
                    </a:lnTo>
                    <a:lnTo>
                      <a:pt x="128" y="562"/>
                    </a:lnTo>
                    <a:lnTo>
                      <a:pt x="122" y="574"/>
                    </a:lnTo>
                    <a:lnTo>
                      <a:pt x="122" y="574"/>
                    </a:lnTo>
                    <a:lnTo>
                      <a:pt x="122" y="580"/>
                    </a:lnTo>
                    <a:lnTo>
                      <a:pt x="116" y="593"/>
                    </a:lnTo>
                    <a:lnTo>
                      <a:pt x="110" y="593"/>
                    </a:lnTo>
                    <a:lnTo>
                      <a:pt x="110" y="593"/>
                    </a:lnTo>
                    <a:lnTo>
                      <a:pt x="104" y="585"/>
                    </a:lnTo>
                    <a:lnTo>
                      <a:pt x="92" y="574"/>
                    </a:lnTo>
                    <a:lnTo>
                      <a:pt x="92" y="568"/>
                    </a:lnTo>
                    <a:lnTo>
                      <a:pt x="92" y="568"/>
                    </a:lnTo>
                    <a:lnTo>
                      <a:pt x="87" y="562"/>
                    </a:lnTo>
                    <a:lnTo>
                      <a:pt x="73" y="562"/>
                    </a:lnTo>
                    <a:lnTo>
                      <a:pt x="61" y="550"/>
                    </a:lnTo>
                    <a:lnTo>
                      <a:pt x="61" y="550"/>
                    </a:lnTo>
                    <a:lnTo>
                      <a:pt x="55" y="538"/>
                    </a:lnTo>
                    <a:lnTo>
                      <a:pt x="49" y="519"/>
                    </a:lnTo>
                    <a:lnTo>
                      <a:pt x="55" y="489"/>
                    </a:lnTo>
                    <a:lnTo>
                      <a:pt x="55" y="489"/>
                    </a:lnTo>
                    <a:lnTo>
                      <a:pt x="55" y="464"/>
                    </a:lnTo>
                    <a:lnTo>
                      <a:pt x="61" y="403"/>
                    </a:lnTo>
                    <a:lnTo>
                      <a:pt x="55" y="348"/>
                    </a:lnTo>
                    <a:lnTo>
                      <a:pt x="55" y="348"/>
                    </a:lnTo>
                    <a:lnTo>
                      <a:pt x="31" y="281"/>
                    </a:lnTo>
                    <a:lnTo>
                      <a:pt x="12" y="177"/>
                    </a:lnTo>
                    <a:lnTo>
                      <a:pt x="0" y="110"/>
                    </a:lnTo>
                    <a:lnTo>
                      <a:pt x="0" y="110"/>
                    </a:lnTo>
                    <a:lnTo>
                      <a:pt x="0" y="66"/>
                    </a:lnTo>
                    <a:lnTo>
                      <a:pt x="0" y="23"/>
                    </a:lnTo>
                    <a:lnTo>
                      <a:pt x="0" y="0"/>
                    </a:lnTo>
                    <a:lnTo>
                      <a:pt x="0" y="0"/>
                    </a:lnTo>
                    <a:lnTo>
                      <a:pt x="1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27" name="Freeform 31"/>
              <p:cNvSpPr>
                <a:spLocks/>
              </p:cNvSpPr>
              <p:nvPr/>
            </p:nvSpPr>
            <p:spPr bwMode="auto">
              <a:xfrm>
                <a:off x="4085" y="3320"/>
                <a:ext cx="12" cy="79"/>
              </a:xfrm>
              <a:custGeom>
                <a:avLst/>
                <a:gdLst>
                  <a:gd name="T0" fmla="*/ 6 w 12"/>
                  <a:gd name="T1" fmla="*/ 79 h 79"/>
                  <a:gd name="T2" fmla="*/ 6 w 12"/>
                  <a:gd name="T3" fmla="*/ 61 h 79"/>
                  <a:gd name="T4" fmla="*/ 6 w 12"/>
                  <a:gd name="T5" fmla="*/ 29 h 79"/>
                  <a:gd name="T6" fmla="*/ 12 w 12"/>
                  <a:gd name="T7" fmla="*/ 12 h 79"/>
                  <a:gd name="T8" fmla="*/ 12 w 12"/>
                  <a:gd name="T9" fmla="*/ 12 h 79"/>
                  <a:gd name="T10" fmla="*/ 6 w 12"/>
                  <a:gd name="T11" fmla="*/ 12 h 79"/>
                  <a:gd name="T12" fmla="*/ 0 w 12"/>
                  <a:gd name="T13" fmla="*/ 6 h 79"/>
                  <a:gd name="T14" fmla="*/ 0 w 12"/>
                  <a:gd name="T15" fmla="*/ 0 h 79"/>
                  <a:gd name="T16" fmla="*/ 0 w 12"/>
                  <a:gd name="T17" fmla="*/ 0 h 79"/>
                  <a:gd name="T18" fmla="*/ 0 w 12"/>
                  <a:gd name="T19" fmla="*/ 24 h 79"/>
                  <a:gd name="T20" fmla="*/ 0 w 12"/>
                  <a:gd name="T21" fmla="*/ 61 h 79"/>
                  <a:gd name="T22" fmla="*/ 0 w 12"/>
                  <a:gd name="T23" fmla="*/ 79 h 79"/>
                  <a:gd name="T24" fmla="*/ 0 w 12"/>
                  <a:gd name="T25" fmla="*/ 79 h 79"/>
                  <a:gd name="T26" fmla="*/ 0 w 12"/>
                  <a:gd name="T27" fmla="*/ 79 h 79"/>
                  <a:gd name="T28" fmla="*/ 0 w 12"/>
                  <a:gd name="T29" fmla="*/ 79 h 79"/>
                  <a:gd name="T30" fmla="*/ 6 w 12"/>
                  <a:gd name="T3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79">
                    <a:moveTo>
                      <a:pt x="6" y="79"/>
                    </a:moveTo>
                    <a:lnTo>
                      <a:pt x="6" y="61"/>
                    </a:lnTo>
                    <a:lnTo>
                      <a:pt x="6" y="29"/>
                    </a:lnTo>
                    <a:lnTo>
                      <a:pt x="12" y="12"/>
                    </a:lnTo>
                    <a:lnTo>
                      <a:pt x="12" y="12"/>
                    </a:lnTo>
                    <a:lnTo>
                      <a:pt x="6" y="12"/>
                    </a:lnTo>
                    <a:lnTo>
                      <a:pt x="0" y="6"/>
                    </a:lnTo>
                    <a:lnTo>
                      <a:pt x="0" y="0"/>
                    </a:lnTo>
                    <a:lnTo>
                      <a:pt x="0" y="0"/>
                    </a:lnTo>
                    <a:lnTo>
                      <a:pt x="0" y="24"/>
                    </a:lnTo>
                    <a:lnTo>
                      <a:pt x="0" y="61"/>
                    </a:lnTo>
                    <a:lnTo>
                      <a:pt x="0" y="79"/>
                    </a:lnTo>
                    <a:lnTo>
                      <a:pt x="0" y="79"/>
                    </a:lnTo>
                    <a:lnTo>
                      <a:pt x="0" y="79"/>
                    </a:lnTo>
                    <a:lnTo>
                      <a:pt x="0" y="79"/>
                    </a:lnTo>
                    <a:lnTo>
                      <a:pt x="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28" name="Freeform 32"/>
              <p:cNvSpPr>
                <a:spLocks/>
              </p:cNvSpPr>
              <p:nvPr/>
            </p:nvSpPr>
            <p:spPr bwMode="auto">
              <a:xfrm>
                <a:off x="3999" y="3112"/>
                <a:ext cx="19" cy="176"/>
              </a:xfrm>
              <a:custGeom>
                <a:avLst/>
                <a:gdLst>
                  <a:gd name="T0" fmla="*/ 6 w 19"/>
                  <a:gd name="T1" fmla="*/ 0 h 176"/>
                  <a:gd name="T2" fmla="*/ 6 w 19"/>
                  <a:gd name="T3" fmla="*/ 17 h 176"/>
                  <a:gd name="T4" fmla="*/ 0 w 19"/>
                  <a:gd name="T5" fmla="*/ 60 h 176"/>
                  <a:gd name="T6" fmla="*/ 6 w 19"/>
                  <a:gd name="T7" fmla="*/ 86 h 176"/>
                  <a:gd name="T8" fmla="*/ 6 w 19"/>
                  <a:gd name="T9" fmla="*/ 86 h 176"/>
                  <a:gd name="T10" fmla="*/ 6 w 19"/>
                  <a:gd name="T11" fmla="*/ 116 h 176"/>
                  <a:gd name="T12" fmla="*/ 6 w 19"/>
                  <a:gd name="T13" fmla="*/ 159 h 176"/>
                  <a:gd name="T14" fmla="*/ 6 w 19"/>
                  <a:gd name="T15" fmla="*/ 176 h 176"/>
                  <a:gd name="T16" fmla="*/ 6 w 19"/>
                  <a:gd name="T17" fmla="*/ 176 h 176"/>
                  <a:gd name="T18" fmla="*/ 6 w 19"/>
                  <a:gd name="T19" fmla="*/ 165 h 176"/>
                  <a:gd name="T20" fmla="*/ 12 w 19"/>
                  <a:gd name="T21" fmla="*/ 127 h 176"/>
                  <a:gd name="T22" fmla="*/ 19 w 19"/>
                  <a:gd name="T23" fmla="*/ 98 h 176"/>
                  <a:gd name="T24" fmla="*/ 19 w 19"/>
                  <a:gd name="T25" fmla="*/ 98 h 176"/>
                  <a:gd name="T26" fmla="*/ 12 w 19"/>
                  <a:gd name="T27" fmla="*/ 60 h 176"/>
                  <a:gd name="T28" fmla="*/ 6 w 19"/>
                  <a:gd name="T29" fmla="*/ 25 h 176"/>
                  <a:gd name="T30" fmla="*/ 6 w 19"/>
                  <a:gd name="T3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76">
                    <a:moveTo>
                      <a:pt x="6" y="0"/>
                    </a:moveTo>
                    <a:lnTo>
                      <a:pt x="6" y="17"/>
                    </a:lnTo>
                    <a:lnTo>
                      <a:pt x="0" y="60"/>
                    </a:lnTo>
                    <a:lnTo>
                      <a:pt x="6" y="86"/>
                    </a:lnTo>
                    <a:lnTo>
                      <a:pt x="6" y="86"/>
                    </a:lnTo>
                    <a:lnTo>
                      <a:pt x="6" y="116"/>
                    </a:lnTo>
                    <a:lnTo>
                      <a:pt x="6" y="159"/>
                    </a:lnTo>
                    <a:lnTo>
                      <a:pt x="6" y="176"/>
                    </a:lnTo>
                    <a:lnTo>
                      <a:pt x="6" y="176"/>
                    </a:lnTo>
                    <a:lnTo>
                      <a:pt x="6" y="165"/>
                    </a:lnTo>
                    <a:lnTo>
                      <a:pt x="12" y="127"/>
                    </a:lnTo>
                    <a:lnTo>
                      <a:pt x="19" y="98"/>
                    </a:lnTo>
                    <a:lnTo>
                      <a:pt x="19" y="98"/>
                    </a:lnTo>
                    <a:lnTo>
                      <a:pt x="12" y="60"/>
                    </a:lnTo>
                    <a:lnTo>
                      <a:pt x="6" y="25"/>
                    </a:lnTo>
                    <a:lnTo>
                      <a:pt x="6"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29" name="Freeform 33"/>
              <p:cNvSpPr>
                <a:spLocks/>
              </p:cNvSpPr>
              <p:nvPr/>
            </p:nvSpPr>
            <p:spPr bwMode="auto">
              <a:xfrm>
                <a:off x="4011" y="3326"/>
                <a:ext cx="7" cy="464"/>
              </a:xfrm>
              <a:custGeom>
                <a:avLst/>
                <a:gdLst>
                  <a:gd name="T0" fmla="*/ 7 w 7"/>
                  <a:gd name="T1" fmla="*/ 0 h 464"/>
                  <a:gd name="T2" fmla="*/ 7 w 7"/>
                  <a:gd name="T3" fmla="*/ 18 h 464"/>
                  <a:gd name="T4" fmla="*/ 7 w 7"/>
                  <a:gd name="T5" fmla="*/ 55 h 464"/>
                  <a:gd name="T6" fmla="*/ 7 w 7"/>
                  <a:gd name="T7" fmla="*/ 92 h 464"/>
                  <a:gd name="T8" fmla="*/ 7 w 7"/>
                  <a:gd name="T9" fmla="*/ 92 h 464"/>
                  <a:gd name="T10" fmla="*/ 7 w 7"/>
                  <a:gd name="T11" fmla="*/ 128 h 464"/>
                  <a:gd name="T12" fmla="*/ 7 w 7"/>
                  <a:gd name="T13" fmla="*/ 165 h 464"/>
                  <a:gd name="T14" fmla="*/ 7 w 7"/>
                  <a:gd name="T15" fmla="*/ 189 h 464"/>
                  <a:gd name="T16" fmla="*/ 7 w 7"/>
                  <a:gd name="T17" fmla="*/ 189 h 464"/>
                  <a:gd name="T18" fmla="*/ 7 w 7"/>
                  <a:gd name="T19" fmla="*/ 275 h 464"/>
                  <a:gd name="T20" fmla="*/ 7 w 7"/>
                  <a:gd name="T21" fmla="*/ 403 h 464"/>
                  <a:gd name="T22" fmla="*/ 7 w 7"/>
                  <a:gd name="T23" fmla="*/ 464 h 464"/>
                  <a:gd name="T24" fmla="*/ 7 w 7"/>
                  <a:gd name="T25" fmla="*/ 464 h 464"/>
                  <a:gd name="T26" fmla="*/ 7 w 7"/>
                  <a:gd name="T27" fmla="*/ 391 h 464"/>
                  <a:gd name="T28" fmla="*/ 0 w 7"/>
                  <a:gd name="T29" fmla="*/ 244 h 464"/>
                  <a:gd name="T30" fmla="*/ 0 w 7"/>
                  <a:gd name="T31" fmla="*/ 159 h 464"/>
                  <a:gd name="T32" fmla="*/ 0 w 7"/>
                  <a:gd name="T33" fmla="*/ 159 h 464"/>
                  <a:gd name="T34" fmla="*/ 0 w 7"/>
                  <a:gd name="T35" fmla="*/ 128 h 464"/>
                  <a:gd name="T36" fmla="*/ 0 w 7"/>
                  <a:gd name="T37" fmla="*/ 73 h 464"/>
                  <a:gd name="T38" fmla="*/ 7 w 7"/>
                  <a:gd name="T39"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464">
                    <a:moveTo>
                      <a:pt x="7" y="0"/>
                    </a:moveTo>
                    <a:lnTo>
                      <a:pt x="7" y="18"/>
                    </a:lnTo>
                    <a:lnTo>
                      <a:pt x="7" y="55"/>
                    </a:lnTo>
                    <a:lnTo>
                      <a:pt x="7" y="92"/>
                    </a:lnTo>
                    <a:lnTo>
                      <a:pt x="7" y="92"/>
                    </a:lnTo>
                    <a:lnTo>
                      <a:pt x="7" y="128"/>
                    </a:lnTo>
                    <a:lnTo>
                      <a:pt x="7" y="165"/>
                    </a:lnTo>
                    <a:lnTo>
                      <a:pt x="7" y="189"/>
                    </a:lnTo>
                    <a:lnTo>
                      <a:pt x="7" y="189"/>
                    </a:lnTo>
                    <a:lnTo>
                      <a:pt x="7" y="275"/>
                    </a:lnTo>
                    <a:lnTo>
                      <a:pt x="7" y="403"/>
                    </a:lnTo>
                    <a:lnTo>
                      <a:pt x="7" y="464"/>
                    </a:lnTo>
                    <a:lnTo>
                      <a:pt x="7" y="464"/>
                    </a:lnTo>
                    <a:lnTo>
                      <a:pt x="7" y="391"/>
                    </a:lnTo>
                    <a:lnTo>
                      <a:pt x="0" y="244"/>
                    </a:lnTo>
                    <a:lnTo>
                      <a:pt x="0" y="159"/>
                    </a:lnTo>
                    <a:lnTo>
                      <a:pt x="0" y="159"/>
                    </a:lnTo>
                    <a:lnTo>
                      <a:pt x="0" y="128"/>
                    </a:lnTo>
                    <a:lnTo>
                      <a:pt x="0" y="73"/>
                    </a:lnTo>
                    <a:lnTo>
                      <a:pt x="7"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30" name="Freeform 34"/>
              <p:cNvSpPr>
                <a:spLocks/>
              </p:cNvSpPr>
              <p:nvPr/>
            </p:nvSpPr>
            <p:spPr bwMode="auto">
              <a:xfrm>
                <a:off x="4115" y="3332"/>
                <a:ext cx="31" cy="483"/>
              </a:xfrm>
              <a:custGeom>
                <a:avLst/>
                <a:gdLst>
                  <a:gd name="T0" fmla="*/ 20 w 31"/>
                  <a:gd name="T1" fmla="*/ 0 h 483"/>
                  <a:gd name="T2" fmla="*/ 20 w 31"/>
                  <a:gd name="T3" fmla="*/ 31 h 483"/>
                  <a:gd name="T4" fmla="*/ 20 w 31"/>
                  <a:gd name="T5" fmla="*/ 98 h 483"/>
                  <a:gd name="T6" fmla="*/ 25 w 31"/>
                  <a:gd name="T7" fmla="*/ 153 h 483"/>
                  <a:gd name="T8" fmla="*/ 25 w 31"/>
                  <a:gd name="T9" fmla="*/ 153 h 483"/>
                  <a:gd name="T10" fmla="*/ 25 w 31"/>
                  <a:gd name="T11" fmla="*/ 220 h 483"/>
                  <a:gd name="T12" fmla="*/ 31 w 31"/>
                  <a:gd name="T13" fmla="*/ 330 h 483"/>
                  <a:gd name="T14" fmla="*/ 31 w 31"/>
                  <a:gd name="T15" fmla="*/ 403 h 483"/>
                  <a:gd name="T16" fmla="*/ 31 w 31"/>
                  <a:gd name="T17" fmla="*/ 403 h 483"/>
                  <a:gd name="T18" fmla="*/ 25 w 31"/>
                  <a:gd name="T19" fmla="*/ 342 h 483"/>
                  <a:gd name="T20" fmla="*/ 25 w 31"/>
                  <a:gd name="T21" fmla="*/ 226 h 483"/>
                  <a:gd name="T22" fmla="*/ 20 w 31"/>
                  <a:gd name="T23" fmla="*/ 153 h 483"/>
                  <a:gd name="T24" fmla="*/ 20 w 31"/>
                  <a:gd name="T25" fmla="*/ 153 h 483"/>
                  <a:gd name="T26" fmla="*/ 14 w 31"/>
                  <a:gd name="T27" fmla="*/ 214 h 483"/>
                  <a:gd name="T28" fmla="*/ 6 w 31"/>
                  <a:gd name="T29" fmla="*/ 336 h 483"/>
                  <a:gd name="T30" fmla="*/ 6 w 31"/>
                  <a:gd name="T31" fmla="*/ 417 h 483"/>
                  <a:gd name="T32" fmla="*/ 6 w 31"/>
                  <a:gd name="T33" fmla="*/ 417 h 483"/>
                  <a:gd name="T34" fmla="*/ 0 w 31"/>
                  <a:gd name="T35" fmla="*/ 446 h 483"/>
                  <a:gd name="T36" fmla="*/ 0 w 31"/>
                  <a:gd name="T37" fmla="*/ 478 h 483"/>
                  <a:gd name="T38" fmla="*/ 0 w 31"/>
                  <a:gd name="T39" fmla="*/ 483 h 483"/>
                  <a:gd name="T40" fmla="*/ 0 w 31"/>
                  <a:gd name="T41" fmla="*/ 483 h 483"/>
                  <a:gd name="T42" fmla="*/ 0 w 31"/>
                  <a:gd name="T43" fmla="*/ 466 h 483"/>
                  <a:gd name="T44" fmla="*/ 0 w 31"/>
                  <a:gd name="T45" fmla="*/ 434 h 483"/>
                  <a:gd name="T46" fmla="*/ 0 w 31"/>
                  <a:gd name="T47" fmla="*/ 403 h 483"/>
                  <a:gd name="T48" fmla="*/ 0 w 31"/>
                  <a:gd name="T49" fmla="*/ 403 h 483"/>
                  <a:gd name="T50" fmla="*/ 0 w 31"/>
                  <a:gd name="T51" fmla="*/ 336 h 483"/>
                  <a:gd name="T52" fmla="*/ 0 w 31"/>
                  <a:gd name="T53" fmla="*/ 232 h 483"/>
                  <a:gd name="T54" fmla="*/ 6 w 31"/>
                  <a:gd name="T55" fmla="*/ 165 h 483"/>
                  <a:gd name="T56" fmla="*/ 6 w 31"/>
                  <a:gd name="T57" fmla="*/ 165 h 483"/>
                  <a:gd name="T58" fmla="*/ 14 w 31"/>
                  <a:gd name="T59" fmla="*/ 110 h 483"/>
                  <a:gd name="T60" fmla="*/ 20 w 31"/>
                  <a:gd name="T61" fmla="*/ 37 h 483"/>
                  <a:gd name="T62" fmla="*/ 20 w 31"/>
                  <a:gd name="T6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483">
                    <a:moveTo>
                      <a:pt x="20" y="0"/>
                    </a:moveTo>
                    <a:lnTo>
                      <a:pt x="20" y="31"/>
                    </a:lnTo>
                    <a:lnTo>
                      <a:pt x="20" y="98"/>
                    </a:lnTo>
                    <a:lnTo>
                      <a:pt x="25" y="153"/>
                    </a:lnTo>
                    <a:lnTo>
                      <a:pt x="25" y="153"/>
                    </a:lnTo>
                    <a:lnTo>
                      <a:pt x="25" y="220"/>
                    </a:lnTo>
                    <a:lnTo>
                      <a:pt x="31" y="330"/>
                    </a:lnTo>
                    <a:lnTo>
                      <a:pt x="31" y="403"/>
                    </a:lnTo>
                    <a:lnTo>
                      <a:pt x="31" y="403"/>
                    </a:lnTo>
                    <a:lnTo>
                      <a:pt x="25" y="342"/>
                    </a:lnTo>
                    <a:lnTo>
                      <a:pt x="25" y="226"/>
                    </a:lnTo>
                    <a:lnTo>
                      <a:pt x="20" y="153"/>
                    </a:lnTo>
                    <a:lnTo>
                      <a:pt x="20" y="153"/>
                    </a:lnTo>
                    <a:lnTo>
                      <a:pt x="14" y="214"/>
                    </a:lnTo>
                    <a:lnTo>
                      <a:pt x="6" y="336"/>
                    </a:lnTo>
                    <a:lnTo>
                      <a:pt x="6" y="417"/>
                    </a:lnTo>
                    <a:lnTo>
                      <a:pt x="6" y="417"/>
                    </a:lnTo>
                    <a:lnTo>
                      <a:pt x="0" y="446"/>
                    </a:lnTo>
                    <a:lnTo>
                      <a:pt x="0" y="478"/>
                    </a:lnTo>
                    <a:lnTo>
                      <a:pt x="0" y="483"/>
                    </a:lnTo>
                    <a:lnTo>
                      <a:pt x="0" y="483"/>
                    </a:lnTo>
                    <a:lnTo>
                      <a:pt x="0" y="466"/>
                    </a:lnTo>
                    <a:lnTo>
                      <a:pt x="0" y="434"/>
                    </a:lnTo>
                    <a:lnTo>
                      <a:pt x="0" y="403"/>
                    </a:lnTo>
                    <a:lnTo>
                      <a:pt x="0" y="403"/>
                    </a:lnTo>
                    <a:lnTo>
                      <a:pt x="0" y="336"/>
                    </a:lnTo>
                    <a:lnTo>
                      <a:pt x="0" y="232"/>
                    </a:lnTo>
                    <a:lnTo>
                      <a:pt x="6" y="165"/>
                    </a:lnTo>
                    <a:lnTo>
                      <a:pt x="6" y="165"/>
                    </a:lnTo>
                    <a:lnTo>
                      <a:pt x="14" y="110"/>
                    </a:lnTo>
                    <a:lnTo>
                      <a:pt x="20" y="37"/>
                    </a:lnTo>
                    <a:lnTo>
                      <a:pt x="2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31" name="Freeform 35"/>
              <p:cNvSpPr>
                <a:spLocks/>
              </p:cNvSpPr>
              <p:nvPr/>
            </p:nvSpPr>
            <p:spPr bwMode="auto">
              <a:xfrm>
                <a:off x="4135" y="3056"/>
                <a:ext cx="11" cy="136"/>
              </a:xfrm>
              <a:custGeom>
                <a:avLst/>
                <a:gdLst>
                  <a:gd name="T0" fmla="*/ 11 w 11"/>
                  <a:gd name="T1" fmla="*/ 0 h 136"/>
                  <a:gd name="T2" fmla="*/ 5 w 11"/>
                  <a:gd name="T3" fmla="*/ 18 h 136"/>
                  <a:gd name="T4" fmla="*/ 0 w 11"/>
                  <a:gd name="T5" fmla="*/ 50 h 136"/>
                  <a:gd name="T6" fmla="*/ 0 w 11"/>
                  <a:gd name="T7" fmla="*/ 73 h 136"/>
                  <a:gd name="T8" fmla="*/ 0 w 11"/>
                  <a:gd name="T9" fmla="*/ 73 h 136"/>
                  <a:gd name="T10" fmla="*/ 0 w 11"/>
                  <a:gd name="T11" fmla="*/ 93 h 136"/>
                  <a:gd name="T12" fmla="*/ 5 w 11"/>
                  <a:gd name="T13" fmla="*/ 116 h 136"/>
                  <a:gd name="T14" fmla="*/ 5 w 11"/>
                  <a:gd name="T15" fmla="*/ 136 h 136"/>
                  <a:gd name="T16" fmla="*/ 5 w 11"/>
                  <a:gd name="T17" fmla="*/ 136 h 136"/>
                  <a:gd name="T18" fmla="*/ 5 w 11"/>
                  <a:gd name="T19" fmla="*/ 128 h 136"/>
                  <a:gd name="T20" fmla="*/ 5 w 11"/>
                  <a:gd name="T21" fmla="*/ 99 h 136"/>
                  <a:gd name="T22" fmla="*/ 5 w 11"/>
                  <a:gd name="T23" fmla="*/ 73 h 136"/>
                  <a:gd name="T24" fmla="*/ 5 w 11"/>
                  <a:gd name="T25" fmla="*/ 73 h 136"/>
                  <a:gd name="T26" fmla="*/ 5 w 11"/>
                  <a:gd name="T27" fmla="*/ 50 h 136"/>
                  <a:gd name="T28" fmla="*/ 11 w 11"/>
                  <a:gd name="T29" fmla="*/ 18 h 136"/>
                  <a:gd name="T30" fmla="*/ 11 w 11"/>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36">
                    <a:moveTo>
                      <a:pt x="11" y="0"/>
                    </a:moveTo>
                    <a:lnTo>
                      <a:pt x="5" y="18"/>
                    </a:lnTo>
                    <a:lnTo>
                      <a:pt x="0" y="50"/>
                    </a:lnTo>
                    <a:lnTo>
                      <a:pt x="0" y="73"/>
                    </a:lnTo>
                    <a:lnTo>
                      <a:pt x="0" y="73"/>
                    </a:lnTo>
                    <a:lnTo>
                      <a:pt x="0" y="93"/>
                    </a:lnTo>
                    <a:lnTo>
                      <a:pt x="5" y="116"/>
                    </a:lnTo>
                    <a:lnTo>
                      <a:pt x="5" y="136"/>
                    </a:lnTo>
                    <a:lnTo>
                      <a:pt x="5" y="136"/>
                    </a:lnTo>
                    <a:lnTo>
                      <a:pt x="5" y="128"/>
                    </a:lnTo>
                    <a:lnTo>
                      <a:pt x="5" y="99"/>
                    </a:lnTo>
                    <a:lnTo>
                      <a:pt x="5" y="73"/>
                    </a:lnTo>
                    <a:lnTo>
                      <a:pt x="5" y="73"/>
                    </a:lnTo>
                    <a:lnTo>
                      <a:pt x="5" y="50"/>
                    </a:lnTo>
                    <a:lnTo>
                      <a:pt x="11" y="18"/>
                    </a:lnTo>
                    <a:lnTo>
                      <a:pt x="11"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32" name="Freeform 36"/>
              <p:cNvSpPr>
                <a:spLocks/>
              </p:cNvSpPr>
              <p:nvPr/>
            </p:nvSpPr>
            <p:spPr bwMode="auto">
              <a:xfrm>
                <a:off x="4569" y="1802"/>
                <a:ext cx="336" cy="14"/>
              </a:xfrm>
              <a:custGeom>
                <a:avLst/>
                <a:gdLst>
                  <a:gd name="T0" fmla="*/ 336 w 336"/>
                  <a:gd name="T1" fmla="*/ 14 h 14"/>
                  <a:gd name="T2" fmla="*/ 331 w 336"/>
                  <a:gd name="T3" fmla="*/ 14 h 14"/>
                  <a:gd name="T4" fmla="*/ 317 w 336"/>
                  <a:gd name="T5" fmla="*/ 14 h 14"/>
                  <a:gd name="T6" fmla="*/ 311 w 336"/>
                  <a:gd name="T7" fmla="*/ 14 h 14"/>
                  <a:gd name="T8" fmla="*/ 311 w 336"/>
                  <a:gd name="T9" fmla="*/ 14 h 14"/>
                  <a:gd name="T10" fmla="*/ 276 w 336"/>
                  <a:gd name="T11" fmla="*/ 14 h 14"/>
                  <a:gd name="T12" fmla="*/ 220 w 336"/>
                  <a:gd name="T13" fmla="*/ 6 h 14"/>
                  <a:gd name="T14" fmla="*/ 171 w 336"/>
                  <a:gd name="T15" fmla="*/ 0 h 14"/>
                  <a:gd name="T16" fmla="*/ 171 w 336"/>
                  <a:gd name="T17" fmla="*/ 0 h 14"/>
                  <a:gd name="T18" fmla="*/ 110 w 336"/>
                  <a:gd name="T19" fmla="*/ 0 h 14"/>
                  <a:gd name="T20" fmla="*/ 36 w 336"/>
                  <a:gd name="T21" fmla="*/ 0 h 14"/>
                  <a:gd name="T22" fmla="*/ 0 w 33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14">
                    <a:moveTo>
                      <a:pt x="336" y="14"/>
                    </a:moveTo>
                    <a:lnTo>
                      <a:pt x="331" y="14"/>
                    </a:lnTo>
                    <a:lnTo>
                      <a:pt x="317" y="14"/>
                    </a:lnTo>
                    <a:lnTo>
                      <a:pt x="311" y="14"/>
                    </a:lnTo>
                    <a:lnTo>
                      <a:pt x="311" y="14"/>
                    </a:lnTo>
                    <a:lnTo>
                      <a:pt x="276" y="14"/>
                    </a:lnTo>
                    <a:lnTo>
                      <a:pt x="220" y="6"/>
                    </a:lnTo>
                    <a:lnTo>
                      <a:pt x="171" y="0"/>
                    </a:lnTo>
                    <a:lnTo>
                      <a:pt x="171" y="0"/>
                    </a:lnTo>
                    <a:lnTo>
                      <a:pt x="110" y="0"/>
                    </a:lnTo>
                    <a:lnTo>
                      <a:pt x="3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33" name="Freeform 37"/>
              <p:cNvSpPr>
                <a:spLocks/>
              </p:cNvSpPr>
              <p:nvPr/>
            </p:nvSpPr>
            <p:spPr bwMode="auto">
              <a:xfrm>
                <a:off x="4734" y="1822"/>
                <a:ext cx="134" cy="6"/>
              </a:xfrm>
              <a:custGeom>
                <a:avLst/>
                <a:gdLst>
                  <a:gd name="T0" fmla="*/ 134 w 134"/>
                  <a:gd name="T1" fmla="*/ 6 h 6"/>
                  <a:gd name="T2" fmla="*/ 116 w 134"/>
                  <a:gd name="T3" fmla="*/ 6 h 6"/>
                  <a:gd name="T4" fmla="*/ 91 w 134"/>
                  <a:gd name="T5" fmla="*/ 6 h 6"/>
                  <a:gd name="T6" fmla="*/ 67 w 134"/>
                  <a:gd name="T7" fmla="*/ 6 h 6"/>
                  <a:gd name="T8" fmla="*/ 67 w 134"/>
                  <a:gd name="T9" fmla="*/ 6 h 6"/>
                  <a:gd name="T10" fmla="*/ 48 w 134"/>
                  <a:gd name="T11" fmla="*/ 6 h 6"/>
                  <a:gd name="T12" fmla="*/ 18 w 134"/>
                  <a:gd name="T13" fmla="*/ 0 h 6"/>
                  <a:gd name="T14" fmla="*/ 0 w 13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6">
                    <a:moveTo>
                      <a:pt x="134" y="6"/>
                    </a:moveTo>
                    <a:lnTo>
                      <a:pt x="116" y="6"/>
                    </a:lnTo>
                    <a:lnTo>
                      <a:pt x="91" y="6"/>
                    </a:lnTo>
                    <a:lnTo>
                      <a:pt x="67" y="6"/>
                    </a:lnTo>
                    <a:lnTo>
                      <a:pt x="67" y="6"/>
                    </a:lnTo>
                    <a:lnTo>
                      <a:pt x="48" y="6"/>
                    </a:lnTo>
                    <a:lnTo>
                      <a:pt x="18"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34" name="Freeform 38"/>
              <p:cNvSpPr>
                <a:spLocks/>
              </p:cNvSpPr>
              <p:nvPr/>
            </p:nvSpPr>
            <p:spPr bwMode="auto">
              <a:xfrm>
                <a:off x="4636" y="1857"/>
                <a:ext cx="264" cy="6"/>
              </a:xfrm>
              <a:custGeom>
                <a:avLst/>
                <a:gdLst>
                  <a:gd name="T0" fmla="*/ 264 w 264"/>
                  <a:gd name="T1" fmla="*/ 0 h 6"/>
                  <a:gd name="T2" fmla="*/ 250 w 264"/>
                  <a:gd name="T3" fmla="*/ 0 h 6"/>
                  <a:gd name="T4" fmla="*/ 220 w 264"/>
                  <a:gd name="T5" fmla="*/ 6 h 6"/>
                  <a:gd name="T6" fmla="*/ 201 w 264"/>
                  <a:gd name="T7" fmla="*/ 0 h 6"/>
                  <a:gd name="T8" fmla="*/ 201 w 264"/>
                  <a:gd name="T9" fmla="*/ 0 h 6"/>
                  <a:gd name="T10" fmla="*/ 183 w 264"/>
                  <a:gd name="T11" fmla="*/ 0 h 6"/>
                  <a:gd name="T12" fmla="*/ 153 w 264"/>
                  <a:gd name="T13" fmla="*/ 0 h 6"/>
                  <a:gd name="T14" fmla="*/ 122 w 264"/>
                  <a:gd name="T15" fmla="*/ 0 h 6"/>
                  <a:gd name="T16" fmla="*/ 122 w 264"/>
                  <a:gd name="T17" fmla="*/ 0 h 6"/>
                  <a:gd name="T18" fmla="*/ 79 w 264"/>
                  <a:gd name="T19" fmla="*/ 0 h 6"/>
                  <a:gd name="T20" fmla="*/ 24 w 264"/>
                  <a:gd name="T21" fmla="*/ 0 h 6"/>
                  <a:gd name="T22" fmla="*/ 0 w 26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6">
                    <a:moveTo>
                      <a:pt x="264" y="0"/>
                    </a:moveTo>
                    <a:lnTo>
                      <a:pt x="250" y="0"/>
                    </a:lnTo>
                    <a:lnTo>
                      <a:pt x="220" y="6"/>
                    </a:lnTo>
                    <a:lnTo>
                      <a:pt x="201" y="0"/>
                    </a:lnTo>
                    <a:lnTo>
                      <a:pt x="201" y="0"/>
                    </a:lnTo>
                    <a:lnTo>
                      <a:pt x="183" y="0"/>
                    </a:lnTo>
                    <a:lnTo>
                      <a:pt x="153" y="0"/>
                    </a:lnTo>
                    <a:lnTo>
                      <a:pt x="122" y="0"/>
                    </a:lnTo>
                    <a:lnTo>
                      <a:pt x="122" y="0"/>
                    </a:lnTo>
                    <a:lnTo>
                      <a:pt x="79" y="0"/>
                    </a:lnTo>
                    <a:lnTo>
                      <a:pt x="24"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35" name="Freeform 39"/>
              <p:cNvSpPr>
                <a:spLocks/>
              </p:cNvSpPr>
              <p:nvPr/>
            </p:nvSpPr>
            <p:spPr bwMode="auto">
              <a:xfrm>
                <a:off x="4433" y="1822"/>
                <a:ext cx="197" cy="6"/>
              </a:xfrm>
              <a:custGeom>
                <a:avLst/>
                <a:gdLst>
                  <a:gd name="T0" fmla="*/ 197 w 197"/>
                  <a:gd name="T1" fmla="*/ 0 h 6"/>
                  <a:gd name="T2" fmla="*/ 177 w 197"/>
                  <a:gd name="T3" fmla="*/ 0 h 6"/>
                  <a:gd name="T4" fmla="*/ 136 w 197"/>
                  <a:gd name="T5" fmla="*/ 6 h 6"/>
                  <a:gd name="T6" fmla="*/ 105 w 197"/>
                  <a:gd name="T7" fmla="*/ 6 h 6"/>
                  <a:gd name="T8" fmla="*/ 105 w 197"/>
                  <a:gd name="T9" fmla="*/ 6 h 6"/>
                  <a:gd name="T10" fmla="*/ 67 w 197"/>
                  <a:gd name="T11" fmla="*/ 6 h 6"/>
                  <a:gd name="T12" fmla="*/ 26 w 197"/>
                  <a:gd name="T13" fmla="*/ 6 h 6"/>
                  <a:gd name="T14" fmla="*/ 0 w 19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6">
                    <a:moveTo>
                      <a:pt x="197" y="0"/>
                    </a:moveTo>
                    <a:lnTo>
                      <a:pt x="177" y="0"/>
                    </a:lnTo>
                    <a:lnTo>
                      <a:pt x="136" y="6"/>
                    </a:lnTo>
                    <a:lnTo>
                      <a:pt x="105" y="6"/>
                    </a:lnTo>
                    <a:lnTo>
                      <a:pt x="105" y="6"/>
                    </a:lnTo>
                    <a:lnTo>
                      <a:pt x="67" y="6"/>
                    </a:lnTo>
                    <a:lnTo>
                      <a:pt x="26"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36" name="Freeform 40"/>
              <p:cNvSpPr>
                <a:spLocks/>
              </p:cNvSpPr>
              <p:nvPr/>
            </p:nvSpPr>
            <p:spPr bwMode="auto">
              <a:xfrm>
                <a:off x="4544" y="1877"/>
                <a:ext cx="373" cy="6"/>
              </a:xfrm>
              <a:custGeom>
                <a:avLst/>
                <a:gdLst>
                  <a:gd name="T0" fmla="*/ 373 w 373"/>
                  <a:gd name="T1" fmla="*/ 6 h 6"/>
                  <a:gd name="T2" fmla="*/ 367 w 373"/>
                  <a:gd name="T3" fmla="*/ 6 h 6"/>
                  <a:gd name="T4" fmla="*/ 361 w 373"/>
                  <a:gd name="T5" fmla="*/ 6 h 6"/>
                  <a:gd name="T6" fmla="*/ 356 w 373"/>
                  <a:gd name="T7" fmla="*/ 0 h 6"/>
                  <a:gd name="T8" fmla="*/ 356 w 373"/>
                  <a:gd name="T9" fmla="*/ 0 h 6"/>
                  <a:gd name="T10" fmla="*/ 336 w 373"/>
                  <a:gd name="T11" fmla="*/ 0 h 6"/>
                  <a:gd name="T12" fmla="*/ 318 w 373"/>
                  <a:gd name="T13" fmla="*/ 0 h 6"/>
                  <a:gd name="T14" fmla="*/ 301 w 373"/>
                  <a:gd name="T15" fmla="*/ 0 h 6"/>
                  <a:gd name="T16" fmla="*/ 301 w 373"/>
                  <a:gd name="T17" fmla="*/ 0 h 6"/>
                  <a:gd name="T18" fmla="*/ 269 w 373"/>
                  <a:gd name="T19" fmla="*/ 0 h 6"/>
                  <a:gd name="T20" fmla="*/ 232 w 373"/>
                  <a:gd name="T21" fmla="*/ 6 h 6"/>
                  <a:gd name="T22" fmla="*/ 208 w 373"/>
                  <a:gd name="T23" fmla="*/ 6 h 6"/>
                  <a:gd name="T24" fmla="*/ 208 w 373"/>
                  <a:gd name="T25" fmla="*/ 6 h 6"/>
                  <a:gd name="T26" fmla="*/ 177 w 373"/>
                  <a:gd name="T27" fmla="*/ 6 h 6"/>
                  <a:gd name="T28" fmla="*/ 127 w 373"/>
                  <a:gd name="T29" fmla="*/ 6 h 6"/>
                  <a:gd name="T30" fmla="*/ 98 w 373"/>
                  <a:gd name="T31" fmla="*/ 6 h 6"/>
                  <a:gd name="T32" fmla="*/ 98 w 373"/>
                  <a:gd name="T33" fmla="*/ 6 h 6"/>
                  <a:gd name="T34" fmla="*/ 66 w 373"/>
                  <a:gd name="T35" fmla="*/ 6 h 6"/>
                  <a:gd name="T36" fmla="*/ 25 w 373"/>
                  <a:gd name="T37" fmla="*/ 6 h 6"/>
                  <a:gd name="T38" fmla="*/ 0 w 373"/>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3" h="6">
                    <a:moveTo>
                      <a:pt x="373" y="6"/>
                    </a:moveTo>
                    <a:lnTo>
                      <a:pt x="367" y="6"/>
                    </a:lnTo>
                    <a:lnTo>
                      <a:pt x="361" y="6"/>
                    </a:lnTo>
                    <a:lnTo>
                      <a:pt x="356" y="0"/>
                    </a:lnTo>
                    <a:lnTo>
                      <a:pt x="356" y="0"/>
                    </a:lnTo>
                    <a:lnTo>
                      <a:pt x="336" y="0"/>
                    </a:lnTo>
                    <a:lnTo>
                      <a:pt x="318" y="0"/>
                    </a:lnTo>
                    <a:lnTo>
                      <a:pt x="301" y="0"/>
                    </a:lnTo>
                    <a:lnTo>
                      <a:pt x="301" y="0"/>
                    </a:lnTo>
                    <a:lnTo>
                      <a:pt x="269" y="0"/>
                    </a:lnTo>
                    <a:lnTo>
                      <a:pt x="232" y="6"/>
                    </a:lnTo>
                    <a:lnTo>
                      <a:pt x="208" y="6"/>
                    </a:lnTo>
                    <a:lnTo>
                      <a:pt x="208" y="6"/>
                    </a:lnTo>
                    <a:lnTo>
                      <a:pt x="177" y="6"/>
                    </a:lnTo>
                    <a:lnTo>
                      <a:pt x="127" y="6"/>
                    </a:lnTo>
                    <a:lnTo>
                      <a:pt x="98" y="6"/>
                    </a:lnTo>
                    <a:lnTo>
                      <a:pt x="98" y="6"/>
                    </a:lnTo>
                    <a:lnTo>
                      <a:pt x="66" y="6"/>
                    </a:lnTo>
                    <a:lnTo>
                      <a:pt x="25"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37" name="Freeform 41"/>
              <p:cNvSpPr>
                <a:spLocks/>
              </p:cNvSpPr>
              <p:nvPr/>
            </p:nvSpPr>
            <p:spPr bwMode="auto">
              <a:xfrm>
                <a:off x="4801" y="1918"/>
                <a:ext cx="116" cy="14"/>
              </a:xfrm>
              <a:custGeom>
                <a:avLst/>
                <a:gdLst>
                  <a:gd name="T0" fmla="*/ 116 w 116"/>
                  <a:gd name="T1" fmla="*/ 0 h 14"/>
                  <a:gd name="T2" fmla="*/ 110 w 116"/>
                  <a:gd name="T3" fmla="*/ 8 h 14"/>
                  <a:gd name="T4" fmla="*/ 104 w 116"/>
                  <a:gd name="T5" fmla="*/ 8 h 14"/>
                  <a:gd name="T6" fmla="*/ 91 w 116"/>
                  <a:gd name="T7" fmla="*/ 8 h 14"/>
                  <a:gd name="T8" fmla="*/ 91 w 116"/>
                  <a:gd name="T9" fmla="*/ 8 h 14"/>
                  <a:gd name="T10" fmla="*/ 79 w 116"/>
                  <a:gd name="T11" fmla="*/ 14 h 14"/>
                  <a:gd name="T12" fmla="*/ 73 w 116"/>
                  <a:gd name="T13" fmla="*/ 8 h 14"/>
                  <a:gd name="T14" fmla="*/ 67 w 116"/>
                  <a:gd name="T15" fmla="*/ 8 h 14"/>
                  <a:gd name="T16" fmla="*/ 67 w 116"/>
                  <a:gd name="T17" fmla="*/ 8 h 14"/>
                  <a:gd name="T18" fmla="*/ 55 w 116"/>
                  <a:gd name="T19" fmla="*/ 14 h 14"/>
                  <a:gd name="T20" fmla="*/ 44 w 116"/>
                  <a:gd name="T21" fmla="*/ 14 h 14"/>
                  <a:gd name="T22" fmla="*/ 36 w 116"/>
                  <a:gd name="T23" fmla="*/ 14 h 14"/>
                  <a:gd name="T24" fmla="*/ 36 w 116"/>
                  <a:gd name="T25" fmla="*/ 14 h 14"/>
                  <a:gd name="T26" fmla="*/ 24 w 116"/>
                  <a:gd name="T27" fmla="*/ 14 h 14"/>
                  <a:gd name="T28" fmla="*/ 6 w 116"/>
                  <a:gd name="T29" fmla="*/ 14 h 14"/>
                  <a:gd name="T30" fmla="*/ 0 w 116"/>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4">
                    <a:moveTo>
                      <a:pt x="116" y="0"/>
                    </a:moveTo>
                    <a:lnTo>
                      <a:pt x="110" y="8"/>
                    </a:lnTo>
                    <a:lnTo>
                      <a:pt x="104" y="8"/>
                    </a:lnTo>
                    <a:lnTo>
                      <a:pt x="91" y="8"/>
                    </a:lnTo>
                    <a:lnTo>
                      <a:pt x="91" y="8"/>
                    </a:lnTo>
                    <a:lnTo>
                      <a:pt x="79" y="14"/>
                    </a:lnTo>
                    <a:lnTo>
                      <a:pt x="73" y="8"/>
                    </a:lnTo>
                    <a:lnTo>
                      <a:pt x="67" y="8"/>
                    </a:lnTo>
                    <a:lnTo>
                      <a:pt x="67" y="8"/>
                    </a:lnTo>
                    <a:lnTo>
                      <a:pt x="55" y="14"/>
                    </a:lnTo>
                    <a:lnTo>
                      <a:pt x="44" y="14"/>
                    </a:lnTo>
                    <a:lnTo>
                      <a:pt x="36" y="14"/>
                    </a:lnTo>
                    <a:lnTo>
                      <a:pt x="36" y="14"/>
                    </a:lnTo>
                    <a:lnTo>
                      <a:pt x="24" y="14"/>
                    </a:lnTo>
                    <a:lnTo>
                      <a:pt x="6" y="14"/>
                    </a:lnTo>
                    <a:lnTo>
                      <a:pt x="0"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38" name="Freeform 42"/>
              <p:cNvSpPr>
                <a:spLocks/>
              </p:cNvSpPr>
              <p:nvPr/>
            </p:nvSpPr>
            <p:spPr bwMode="auto">
              <a:xfrm>
                <a:off x="4477" y="1906"/>
                <a:ext cx="397" cy="12"/>
              </a:xfrm>
              <a:custGeom>
                <a:avLst/>
                <a:gdLst>
                  <a:gd name="T0" fmla="*/ 397 w 397"/>
                  <a:gd name="T1" fmla="*/ 0 h 12"/>
                  <a:gd name="T2" fmla="*/ 360 w 397"/>
                  <a:gd name="T3" fmla="*/ 0 h 12"/>
                  <a:gd name="T4" fmla="*/ 293 w 397"/>
                  <a:gd name="T5" fmla="*/ 0 h 12"/>
                  <a:gd name="T6" fmla="*/ 244 w 397"/>
                  <a:gd name="T7" fmla="*/ 0 h 12"/>
                  <a:gd name="T8" fmla="*/ 244 w 397"/>
                  <a:gd name="T9" fmla="*/ 0 h 12"/>
                  <a:gd name="T10" fmla="*/ 214 w 397"/>
                  <a:gd name="T11" fmla="*/ 6 h 12"/>
                  <a:gd name="T12" fmla="*/ 171 w 397"/>
                  <a:gd name="T13" fmla="*/ 12 h 12"/>
                  <a:gd name="T14" fmla="*/ 147 w 397"/>
                  <a:gd name="T15" fmla="*/ 12 h 12"/>
                  <a:gd name="T16" fmla="*/ 147 w 397"/>
                  <a:gd name="T17" fmla="*/ 12 h 12"/>
                  <a:gd name="T18" fmla="*/ 110 w 397"/>
                  <a:gd name="T19" fmla="*/ 12 h 12"/>
                  <a:gd name="T20" fmla="*/ 43 w 397"/>
                  <a:gd name="T21" fmla="*/ 12 h 12"/>
                  <a:gd name="T22" fmla="*/ 0 w 397"/>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12">
                    <a:moveTo>
                      <a:pt x="397" y="0"/>
                    </a:moveTo>
                    <a:lnTo>
                      <a:pt x="360" y="0"/>
                    </a:lnTo>
                    <a:lnTo>
                      <a:pt x="293" y="0"/>
                    </a:lnTo>
                    <a:lnTo>
                      <a:pt x="244" y="0"/>
                    </a:lnTo>
                    <a:lnTo>
                      <a:pt x="244" y="0"/>
                    </a:lnTo>
                    <a:lnTo>
                      <a:pt x="214" y="6"/>
                    </a:lnTo>
                    <a:lnTo>
                      <a:pt x="171" y="12"/>
                    </a:lnTo>
                    <a:lnTo>
                      <a:pt x="147" y="12"/>
                    </a:lnTo>
                    <a:lnTo>
                      <a:pt x="147" y="12"/>
                    </a:lnTo>
                    <a:lnTo>
                      <a:pt x="110" y="12"/>
                    </a:lnTo>
                    <a:lnTo>
                      <a:pt x="43"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39" name="Freeform 43"/>
              <p:cNvSpPr>
                <a:spLocks/>
              </p:cNvSpPr>
              <p:nvPr/>
            </p:nvSpPr>
            <p:spPr bwMode="auto">
              <a:xfrm>
                <a:off x="4256" y="1802"/>
                <a:ext cx="258" cy="1"/>
              </a:xfrm>
              <a:custGeom>
                <a:avLst/>
                <a:gdLst>
                  <a:gd name="T0" fmla="*/ 258 w 258"/>
                  <a:gd name="T1" fmla="*/ 227 w 258"/>
                  <a:gd name="T2" fmla="*/ 177 w 258"/>
                  <a:gd name="T3" fmla="*/ 140 w 258"/>
                  <a:gd name="T4" fmla="*/ 140 w 258"/>
                  <a:gd name="T5" fmla="*/ 105 w 258"/>
                  <a:gd name="T6" fmla="*/ 44 w 258"/>
                  <a:gd name="T7" fmla="*/ 0 w 258"/>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58">
                    <a:moveTo>
                      <a:pt x="258" y="0"/>
                    </a:moveTo>
                    <a:lnTo>
                      <a:pt x="227" y="0"/>
                    </a:lnTo>
                    <a:lnTo>
                      <a:pt x="177" y="0"/>
                    </a:lnTo>
                    <a:lnTo>
                      <a:pt x="140" y="0"/>
                    </a:lnTo>
                    <a:lnTo>
                      <a:pt x="140" y="0"/>
                    </a:lnTo>
                    <a:lnTo>
                      <a:pt x="105" y="0"/>
                    </a:lnTo>
                    <a:lnTo>
                      <a:pt x="44"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40" name="Freeform 44"/>
              <p:cNvSpPr>
                <a:spLocks/>
              </p:cNvSpPr>
              <p:nvPr/>
            </p:nvSpPr>
            <p:spPr bwMode="auto">
              <a:xfrm>
                <a:off x="4335" y="1883"/>
                <a:ext cx="185" cy="17"/>
              </a:xfrm>
              <a:custGeom>
                <a:avLst/>
                <a:gdLst>
                  <a:gd name="T0" fmla="*/ 185 w 185"/>
                  <a:gd name="T1" fmla="*/ 17 h 17"/>
                  <a:gd name="T2" fmla="*/ 171 w 185"/>
                  <a:gd name="T3" fmla="*/ 17 h 17"/>
                  <a:gd name="T4" fmla="*/ 154 w 185"/>
                  <a:gd name="T5" fmla="*/ 17 h 17"/>
                  <a:gd name="T6" fmla="*/ 130 w 185"/>
                  <a:gd name="T7" fmla="*/ 12 h 17"/>
                  <a:gd name="T8" fmla="*/ 130 w 185"/>
                  <a:gd name="T9" fmla="*/ 12 h 17"/>
                  <a:gd name="T10" fmla="*/ 104 w 185"/>
                  <a:gd name="T11" fmla="*/ 6 h 17"/>
                  <a:gd name="T12" fmla="*/ 81 w 185"/>
                  <a:gd name="T13" fmla="*/ 6 h 17"/>
                  <a:gd name="T14" fmla="*/ 55 w 185"/>
                  <a:gd name="T15" fmla="*/ 6 h 17"/>
                  <a:gd name="T16" fmla="*/ 55 w 185"/>
                  <a:gd name="T17" fmla="*/ 6 h 17"/>
                  <a:gd name="T18" fmla="*/ 32 w 185"/>
                  <a:gd name="T19" fmla="*/ 6 h 17"/>
                  <a:gd name="T20" fmla="*/ 6 w 185"/>
                  <a:gd name="T21" fmla="*/ 0 h 17"/>
                  <a:gd name="T22" fmla="*/ 0 w 185"/>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7">
                    <a:moveTo>
                      <a:pt x="185" y="17"/>
                    </a:moveTo>
                    <a:lnTo>
                      <a:pt x="171" y="17"/>
                    </a:lnTo>
                    <a:lnTo>
                      <a:pt x="154" y="17"/>
                    </a:lnTo>
                    <a:lnTo>
                      <a:pt x="130" y="12"/>
                    </a:lnTo>
                    <a:lnTo>
                      <a:pt x="130" y="12"/>
                    </a:lnTo>
                    <a:lnTo>
                      <a:pt x="104" y="6"/>
                    </a:lnTo>
                    <a:lnTo>
                      <a:pt x="81" y="6"/>
                    </a:lnTo>
                    <a:lnTo>
                      <a:pt x="55" y="6"/>
                    </a:lnTo>
                    <a:lnTo>
                      <a:pt x="55" y="6"/>
                    </a:lnTo>
                    <a:lnTo>
                      <a:pt x="32" y="6"/>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41" name="Freeform 45"/>
              <p:cNvSpPr>
                <a:spLocks/>
              </p:cNvSpPr>
              <p:nvPr/>
            </p:nvSpPr>
            <p:spPr bwMode="auto">
              <a:xfrm>
                <a:off x="4207" y="1871"/>
                <a:ext cx="270" cy="18"/>
              </a:xfrm>
              <a:custGeom>
                <a:avLst/>
                <a:gdLst>
                  <a:gd name="T0" fmla="*/ 270 w 270"/>
                  <a:gd name="T1" fmla="*/ 0 h 18"/>
                  <a:gd name="T2" fmla="*/ 252 w 270"/>
                  <a:gd name="T3" fmla="*/ 6 h 18"/>
                  <a:gd name="T4" fmla="*/ 226 w 270"/>
                  <a:gd name="T5" fmla="*/ 6 h 18"/>
                  <a:gd name="T6" fmla="*/ 197 w 270"/>
                  <a:gd name="T7" fmla="*/ 6 h 18"/>
                  <a:gd name="T8" fmla="*/ 197 w 270"/>
                  <a:gd name="T9" fmla="*/ 6 h 18"/>
                  <a:gd name="T10" fmla="*/ 154 w 270"/>
                  <a:gd name="T11" fmla="*/ 6 h 18"/>
                  <a:gd name="T12" fmla="*/ 105 w 270"/>
                  <a:gd name="T13" fmla="*/ 6 h 18"/>
                  <a:gd name="T14" fmla="*/ 61 w 270"/>
                  <a:gd name="T15" fmla="*/ 12 h 18"/>
                  <a:gd name="T16" fmla="*/ 61 w 270"/>
                  <a:gd name="T17" fmla="*/ 12 h 18"/>
                  <a:gd name="T18" fmla="*/ 32 w 270"/>
                  <a:gd name="T19" fmla="*/ 18 h 18"/>
                  <a:gd name="T20" fmla="*/ 6 w 270"/>
                  <a:gd name="T21" fmla="*/ 12 h 18"/>
                  <a:gd name="T22" fmla="*/ 0 w 270"/>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18">
                    <a:moveTo>
                      <a:pt x="270" y="0"/>
                    </a:moveTo>
                    <a:lnTo>
                      <a:pt x="252" y="6"/>
                    </a:lnTo>
                    <a:lnTo>
                      <a:pt x="226" y="6"/>
                    </a:lnTo>
                    <a:lnTo>
                      <a:pt x="197" y="6"/>
                    </a:lnTo>
                    <a:lnTo>
                      <a:pt x="197" y="6"/>
                    </a:lnTo>
                    <a:lnTo>
                      <a:pt x="154" y="6"/>
                    </a:lnTo>
                    <a:lnTo>
                      <a:pt x="105" y="6"/>
                    </a:lnTo>
                    <a:lnTo>
                      <a:pt x="61" y="12"/>
                    </a:lnTo>
                    <a:lnTo>
                      <a:pt x="61" y="12"/>
                    </a:lnTo>
                    <a:lnTo>
                      <a:pt x="32" y="18"/>
                    </a:lnTo>
                    <a:lnTo>
                      <a:pt x="6"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42" name="Freeform 46"/>
              <p:cNvSpPr>
                <a:spLocks/>
              </p:cNvSpPr>
              <p:nvPr/>
            </p:nvSpPr>
            <p:spPr bwMode="auto">
              <a:xfrm>
                <a:off x="3596" y="1877"/>
                <a:ext cx="299" cy="12"/>
              </a:xfrm>
              <a:custGeom>
                <a:avLst/>
                <a:gdLst>
                  <a:gd name="T0" fmla="*/ 299 w 299"/>
                  <a:gd name="T1" fmla="*/ 0 h 12"/>
                  <a:gd name="T2" fmla="*/ 263 w 299"/>
                  <a:gd name="T3" fmla="*/ 0 h 12"/>
                  <a:gd name="T4" fmla="*/ 188 w 299"/>
                  <a:gd name="T5" fmla="*/ 0 h 12"/>
                  <a:gd name="T6" fmla="*/ 139 w 299"/>
                  <a:gd name="T7" fmla="*/ 0 h 12"/>
                  <a:gd name="T8" fmla="*/ 139 w 299"/>
                  <a:gd name="T9" fmla="*/ 0 h 12"/>
                  <a:gd name="T10" fmla="*/ 110 w 299"/>
                  <a:gd name="T11" fmla="*/ 6 h 12"/>
                  <a:gd name="T12" fmla="*/ 55 w 299"/>
                  <a:gd name="T13" fmla="*/ 12 h 12"/>
                  <a:gd name="T14" fmla="*/ 0 w 29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2">
                    <a:moveTo>
                      <a:pt x="299" y="0"/>
                    </a:moveTo>
                    <a:lnTo>
                      <a:pt x="263" y="0"/>
                    </a:lnTo>
                    <a:lnTo>
                      <a:pt x="188" y="0"/>
                    </a:lnTo>
                    <a:lnTo>
                      <a:pt x="139" y="0"/>
                    </a:lnTo>
                    <a:lnTo>
                      <a:pt x="139" y="0"/>
                    </a:lnTo>
                    <a:lnTo>
                      <a:pt x="110" y="6"/>
                    </a:lnTo>
                    <a:lnTo>
                      <a:pt x="55"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43" name="Freeform 47"/>
              <p:cNvSpPr>
                <a:spLocks/>
              </p:cNvSpPr>
              <p:nvPr/>
            </p:nvSpPr>
            <p:spPr bwMode="auto">
              <a:xfrm>
                <a:off x="3674" y="1857"/>
                <a:ext cx="93" cy="14"/>
              </a:xfrm>
              <a:custGeom>
                <a:avLst/>
                <a:gdLst>
                  <a:gd name="T0" fmla="*/ 93 w 93"/>
                  <a:gd name="T1" fmla="*/ 0 h 14"/>
                  <a:gd name="T2" fmla="*/ 81 w 93"/>
                  <a:gd name="T3" fmla="*/ 0 h 14"/>
                  <a:gd name="T4" fmla="*/ 61 w 93"/>
                  <a:gd name="T5" fmla="*/ 6 h 14"/>
                  <a:gd name="T6" fmla="*/ 44 w 93"/>
                  <a:gd name="T7" fmla="*/ 6 h 14"/>
                  <a:gd name="T8" fmla="*/ 44 w 93"/>
                  <a:gd name="T9" fmla="*/ 6 h 14"/>
                  <a:gd name="T10" fmla="*/ 20 w 93"/>
                  <a:gd name="T11" fmla="*/ 14 h 14"/>
                  <a:gd name="T12" fmla="*/ 6 w 93"/>
                  <a:gd name="T13" fmla="*/ 14 h 14"/>
                  <a:gd name="T14" fmla="*/ 0 w 9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4">
                    <a:moveTo>
                      <a:pt x="93" y="0"/>
                    </a:moveTo>
                    <a:lnTo>
                      <a:pt x="81" y="0"/>
                    </a:lnTo>
                    <a:lnTo>
                      <a:pt x="61" y="6"/>
                    </a:lnTo>
                    <a:lnTo>
                      <a:pt x="44" y="6"/>
                    </a:lnTo>
                    <a:lnTo>
                      <a:pt x="44" y="6"/>
                    </a:lnTo>
                    <a:lnTo>
                      <a:pt x="20" y="14"/>
                    </a:lnTo>
                    <a:lnTo>
                      <a:pt x="6" y="14"/>
                    </a:lnTo>
                    <a:lnTo>
                      <a:pt x="0"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44" name="Freeform 48"/>
              <p:cNvSpPr>
                <a:spLocks/>
              </p:cNvSpPr>
              <p:nvPr/>
            </p:nvSpPr>
            <p:spPr bwMode="auto">
              <a:xfrm>
                <a:off x="3491" y="1822"/>
                <a:ext cx="232" cy="6"/>
              </a:xfrm>
              <a:custGeom>
                <a:avLst/>
                <a:gdLst>
                  <a:gd name="T0" fmla="*/ 232 w 232"/>
                  <a:gd name="T1" fmla="*/ 6 h 6"/>
                  <a:gd name="T2" fmla="*/ 215 w 232"/>
                  <a:gd name="T3" fmla="*/ 6 h 6"/>
                  <a:gd name="T4" fmla="*/ 171 w 232"/>
                  <a:gd name="T5" fmla="*/ 6 h 6"/>
                  <a:gd name="T6" fmla="*/ 142 w 232"/>
                  <a:gd name="T7" fmla="*/ 0 h 6"/>
                  <a:gd name="T8" fmla="*/ 142 w 232"/>
                  <a:gd name="T9" fmla="*/ 0 h 6"/>
                  <a:gd name="T10" fmla="*/ 93 w 232"/>
                  <a:gd name="T11" fmla="*/ 0 h 6"/>
                  <a:gd name="T12" fmla="*/ 32 w 232"/>
                  <a:gd name="T13" fmla="*/ 0 h 6"/>
                  <a:gd name="T14" fmla="*/ 0 w 23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6">
                    <a:moveTo>
                      <a:pt x="232" y="6"/>
                    </a:moveTo>
                    <a:lnTo>
                      <a:pt x="215" y="6"/>
                    </a:lnTo>
                    <a:lnTo>
                      <a:pt x="171" y="6"/>
                    </a:lnTo>
                    <a:lnTo>
                      <a:pt x="142" y="0"/>
                    </a:lnTo>
                    <a:lnTo>
                      <a:pt x="142" y="0"/>
                    </a:lnTo>
                    <a:lnTo>
                      <a:pt x="93" y="0"/>
                    </a:lnTo>
                    <a:lnTo>
                      <a:pt x="32"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45" name="Freeform 49"/>
              <p:cNvSpPr>
                <a:spLocks/>
              </p:cNvSpPr>
              <p:nvPr/>
            </p:nvSpPr>
            <p:spPr bwMode="auto">
              <a:xfrm>
                <a:off x="3240" y="1808"/>
                <a:ext cx="141" cy="20"/>
              </a:xfrm>
              <a:custGeom>
                <a:avLst/>
                <a:gdLst>
                  <a:gd name="T0" fmla="*/ 0 w 141"/>
                  <a:gd name="T1" fmla="*/ 0 h 20"/>
                  <a:gd name="T2" fmla="*/ 0 w 141"/>
                  <a:gd name="T3" fmla="*/ 8 h 20"/>
                  <a:gd name="T4" fmla="*/ 0 w 141"/>
                  <a:gd name="T5" fmla="*/ 8 h 20"/>
                  <a:gd name="T6" fmla="*/ 0 w 141"/>
                  <a:gd name="T7" fmla="*/ 8 h 20"/>
                  <a:gd name="T8" fmla="*/ 0 w 141"/>
                  <a:gd name="T9" fmla="*/ 8 h 20"/>
                  <a:gd name="T10" fmla="*/ 0 w 141"/>
                  <a:gd name="T11" fmla="*/ 14 h 20"/>
                  <a:gd name="T12" fmla="*/ 7 w 141"/>
                  <a:gd name="T13" fmla="*/ 20 h 20"/>
                  <a:gd name="T14" fmla="*/ 13 w 141"/>
                  <a:gd name="T15" fmla="*/ 20 h 20"/>
                  <a:gd name="T16" fmla="*/ 13 w 141"/>
                  <a:gd name="T17" fmla="*/ 20 h 20"/>
                  <a:gd name="T18" fmla="*/ 13 w 141"/>
                  <a:gd name="T19" fmla="*/ 20 h 20"/>
                  <a:gd name="T20" fmla="*/ 19 w 141"/>
                  <a:gd name="T21" fmla="*/ 20 h 20"/>
                  <a:gd name="T22" fmla="*/ 25 w 141"/>
                  <a:gd name="T23" fmla="*/ 14 h 20"/>
                  <a:gd name="T24" fmla="*/ 25 w 141"/>
                  <a:gd name="T25" fmla="*/ 14 h 20"/>
                  <a:gd name="T26" fmla="*/ 55 w 141"/>
                  <a:gd name="T27" fmla="*/ 14 h 20"/>
                  <a:gd name="T28" fmla="*/ 104 w 141"/>
                  <a:gd name="T29" fmla="*/ 14 h 20"/>
                  <a:gd name="T30" fmla="*/ 141 w 141"/>
                  <a:gd name="T3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20">
                    <a:moveTo>
                      <a:pt x="0" y="0"/>
                    </a:moveTo>
                    <a:lnTo>
                      <a:pt x="0" y="8"/>
                    </a:lnTo>
                    <a:lnTo>
                      <a:pt x="0" y="8"/>
                    </a:lnTo>
                    <a:lnTo>
                      <a:pt x="0" y="8"/>
                    </a:lnTo>
                    <a:lnTo>
                      <a:pt x="0" y="8"/>
                    </a:lnTo>
                    <a:lnTo>
                      <a:pt x="0" y="14"/>
                    </a:lnTo>
                    <a:lnTo>
                      <a:pt x="7" y="20"/>
                    </a:lnTo>
                    <a:lnTo>
                      <a:pt x="13" y="20"/>
                    </a:lnTo>
                    <a:lnTo>
                      <a:pt x="13" y="20"/>
                    </a:lnTo>
                    <a:lnTo>
                      <a:pt x="13" y="20"/>
                    </a:lnTo>
                    <a:lnTo>
                      <a:pt x="19" y="20"/>
                    </a:lnTo>
                    <a:lnTo>
                      <a:pt x="25" y="14"/>
                    </a:lnTo>
                    <a:lnTo>
                      <a:pt x="25" y="14"/>
                    </a:lnTo>
                    <a:lnTo>
                      <a:pt x="55" y="14"/>
                    </a:lnTo>
                    <a:lnTo>
                      <a:pt x="104" y="14"/>
                    </a:lnTo>
                    <a:lnTo>
                      <a:pt x="141"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46" name="Freeform 50"/>
              <p:cNvSpPr>
                <a:spLocks/>
              </p:cNvSpPr>
              <p:nvPr/>
            </p:nvSpPr>
            <p:spPr bwMode="auto">
              <a:xfrm>
                <a:off x="3240" y="1839"/>
                <a:ext cx="184" cy="6"/>
              </a:xfrm>
              <a:custGeom>
                <a:avLst/>
                <a:gdLst>
                  <a:gd name="T0" fmla="*/ 184 w 184"/>
                  <a:gd name="T1" fmla="*/ 6 h 6"/>
                  <a:gd name="T2" fmla="*/ 179 w 184"/>
                  <a:gd name="T3" fmla="*/ 6 h 6"/>
                  <a:gd name="T4" fmla="*/ 153 w 184"/>
                  <a:gd name="T5" fmla="*/ 6 h 6"/>
                  <a:gd name="T6" fmla="*/ 124 w 184"/>
                  <a:gd name="T7" fmla="*/ 0 h 6"/>
                  <a:gd name="T8" fmla="*/ 124 w 184"/>
                  <a:gd name="T9" fmla="*/ 0 h 6"/>
                  <a:gd name="T10" fmla="*/ 86 w 184"/>
                  <a:gd name="T11" fmla="*/ 6 h 6"/>
                  <a:gd name="T12" fmla="*/ 55 w 184"/>
                  <a:gd name="T13" fmla="*/ 6 h 6"/>
                  <a:gd name="T14" fmla="*/ 43 w 184"/>
                  <a:gd name="T15" fmla="*/ 6 h 6"/>
                  <a:gd name="T16" fmla="*/ 43 w 184"/>
                  <a:gd name="T17" fmla="*/ 6 h 6"/>
                  <a:gd name="T18" fmla="*/ 31 w 184"/>
                  <a:gd name="T19" fmla="*/ 6 h 6"/>
                  <a:gd name="T20" fmla="*/ 25 w 184"/>
                  <a:gd name="T21" fmla="*/ 6 h 6"/>
                  <a:gd name="T22" fmla="*/ 19 w 184"/>
                  <a:gd name="T23" fmla="*/ 6 h 6"/>
                  <a:gd name="T24" fmla="*/ 19 w 184"/>
                  <a:gd name="T25" fmla="*/ 6 h 6"/>
                  <a:gd name="T26" fmla="*/ 13 w 184"/>
                  <a:gd name="T27" fmla="*/ 6 h 6"/>
                  <a:gd name="T28" fmla="*/ 0 w 184"/>
                  <a:gd name="T29" fmla="*/ 0 h 6"/>
                  <a:gd name="T30" fmla="*/ 0 w 18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6">
                    <a:moveTo>
                      <a:pt x="184" y="6"/>
                    </a:moveTo>
                    <a:lnTo>
                      <a:pt x="179" y="6"/>
                    </a:lnTo>
                    <a:lnTo>
                      <a:pt x="153" y="6"/>
                    </a:lnTo>
                    <a:lnTo>
                      <a:pt x="124" y="0"/>
                    </a:lnTo>
                    <a:lnTo>
                      <a:pt x="124" y="0"/>
                    </a:lnTo>
                    <a:lnTo>
                      <a:pt x="86" y="6"/>
                    </a:lnTo>
                    <a:lnTo>
                      <a:pt x="55" y="6"/>
                    </a:lnTo>
                    <a:lnTo>
                      <a:pt x="43" y="6"/>
                    </a:lnTo>
                    <a:lnTo>
                      <a:pt x="43" y="6"/>
                    </a:lnTo>
                    <a:lnTo>
                      <a:pt x="31" y="6"/>
                    </a:lnTo>
                    <a:lnTo>
                      <a:pt x="25" y="6"/>
                    </a:lnTo>
                    <a:lnTo>
                      <a:pt x="19" y="6"/>
                    </a:lnTo>
                    <a:lnTo>
                      <a:pt x="19" y="6"/>
                    </a:lnTo>
                    <a:lnTo>
                      <a:pt x="13"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47" name="Line 51"/>
              <p:cNvSpPr>
                <a:spLocks noChangeShapeType="1"/>
              </p:cNvSpPr>
              <p:nvPr/>
            </p:nvSpPr>
            <p:spPr bwMode="auto">
              <a:xfrm flipH="1">
                <a:off x="3303" y="1863"/>
                <a:ext cx="6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1348" name="Freeform 52"/>
              <p:cNvSpPr>
                <a:spLocks/>
              </p:cNvSpPr>
              <p:nvPr/>
            </p:nvSpPr>
            <p:spPr bwMode="auto">
              <a:xfrm>
                <a:off x="3234" y="1863"/>
                <a:ext cx="185" cy="20"/>
              </a:xfrm>
              <a:custGeom>
                <a:avLst/>
                <a:gdLst>
                  <a:gd name="T0" fmla="*/ 185 w 185"/>
                  <a:gd name="T1" fmla="*/ 20 h 20"/>
                  <a:gd name="T2" fmla="*/ 153 w 185"/>
                  <a:gd name="T3" fmla="*/ 20 h 20"/>
                  <a:gd name="T4" fmla="*/ 104 w 185"/>
                  <a:gd name="T5" fmla="*/ 14 h 20"/>
                  <a:gd name="T6" fmla="*/ 74 w 185"/>
                  <a:gd name="T7" fmla="*/ 14 h 20"/>
                  <a:gd name="T8" fmla="*/ 74 w 185"/>
                  <a:gd name="T9" fmla="*/ 14 h 20"/>
                  <a:gd name="T10" fmla="*/ 55 w 185"/>
                  <a:gd name="T11" fmla="*/ 14 h 20"/>
                  <a:gd name="T12" fmla="*/ 31 w 185"/>
                  <a:gd name="T13" fmla="*/ 14 h 20"/>
                  <a:gd name="T14" fmla="*/ 19 w 185"/>
                  <a:gd name="T15" fmla="*/ 8 h 20"/>
                  <a:gd name="T16" fmla="*/ 19 w 185"/>
                  <a:gd name="T17" fmla="*/ 8 h 20"/>
                  <a:gd name="T18" fmla="*/ 13 w 185"/>
                  <a:gd name="T19" fmla="*/ 8 h 20"/>
                  <a:gd name="T20" fmla="*/ 0 w 185"/>
                  <a:gd name="T21" fmla="*/ 8 h 20"/>
                  <a:gd name="T22" fmla="*/ 0 w 185"/>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20">
                    <a:moveTo>
                      <a:pt x="185" y="20"/>
                    </a:moveTo>
                    <a:lnTo>
                      <a:pt x="153" y="20"/>
                    </a:lnTo>
                    <a:lnTo>
                      <a:pt x="104" y="14"/>
                    </a:lnTo>
                    <a:lnTo>
                      <a:pt x="74" y="14"/>
                    </a:lnTo>
                    <a:lnTo>
                      <a:pt x="74" y="14"/>
                    </a:lnTo>
                    <a:lnTo>
                      <a:pt x="55" y="14"/>
                    </a:lnTo>
                    <a:lnTo>
                      <a:pt x="31" y="14"/>
                    </a:lnTo>
                    <a:lnTo>
                      <a:pt x="19" y="8"/>
                    </a:lnTo>
                    <a:lnTo>
                      <a:pt x="19" y="8"/>
                    </a:lnTo>
                    <a:lnTo>
                      <a:pt x="13"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49" name="Freeform 53"/>
              <p:cNvSpPr>
                <a:spLocks/>
              </p:cNvSpPr>
              <p:nvPr/>
            </p:nvSpPr>
            <p:spPr bwMode="auto">
              <a:xfrm>
                <a:off x="3723" y="1779"/>
                <a:ext cx="490" cy="23"/>
              </a:xfrm>
              <a:custGeom>
                <a:avLst/>
                <a:gdLst>
                  <a:gd name="T0" fmla="*/ 0 w 490"/>
                  <a:gd name="T1" fmla="*/ 0 h 23"/>
                  <a:gd name="T2" fmla="*/ 32 w 490"/>
                  <a:gd name="T3" fmla="*/ 5 h 23"/>
                  <a:gd name="T4" fmla="*/ 81 w 490"/>
                  <a:gd name="T5" fmla="*/ 5 h 23"/>
                  <a:gd name="T6" fmla="*/ 122 w 490"/>
                  <a:gd name="T7" fmla="*/ 11 h 23"/>
                  <a:gd name="T8" fmla="*/ 122 w 490"/>
                  <a:gd name="T9" fmla="*/ 11 h 23"/>
                  <a:gd name="T10" fmla="*/ 185 w 490"/>
                  <a:gd name="T11" fmla="*/ 17 h 23"/>
                  <a:gd name="T12" fmla="*/ 276 w 490"/>
                  <a:gd name="T13" fmla="*/ 23 h 23"/>
                  <a:gd name="T14" fmla="*/ 337 w 490"/>
                  <a:gd name="T15" fmla="*/ 23 h 23"/>
                  <a:gd name="T16" fmla="*/ 337 w 490"/>
                  <a:gd name="T17" fmla="*/ 23 h 23"/>
                  <a:gd name="T18" fmla="*/ 380 w 490"/>
                  <a:gd name="T19" fmla="*/ 17 h 23"/>
                  <a:gd name="T20" fmla="*/ 447 w 490"/>
                  <a:gd name="T21" fmla="*/ 11 h 23"/>
                  <a:gd name="T22" fmla="*/ 490 w 490"/>
                  <a:gd name="T23"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 h="23">
                    <a:moveTo>
                      <a:pt x="0" y="0"/>
                    </a:moveTo>
                    <a:lnTo>
                      <a:pt x="32" y="5"/>
                    </a:lnTo>
                    <a:lnTo>
                      <a:pt x="81" y="5"/>
                    </a:lnTo>
                    <a:lnTo>
                      <a:pt x="122" y="11"/>
                    </a:lnTo>
                    <a:lnTo>
                      <a:pt x="122" y="11"/>
                    </a:lnTo>
                    <a:lnTo>
                      <a:pt x="185" y="17"/>
                    </a:lnTo>
                    <a:lnTo>
                      <a:pt x="276" y="23"/>
                    </a:lnTo>
                    <a:lnTo>
                      <a:pt x="337" y="23"/>
                    </a:lnTo>
                    <a:lnTo>
                      <a:pt x="337" y="23"/>
                    </a:lnTo>
                    <a:lnTo>
                      <a:pt x="380" y="17"/>
                    </a:lnTo>
                    <a:lnTo>
                      <a:pt x="447" y="11"/>
                    </a:lnTo>
                    <a:lnTo>
                      <a:pt x="49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50" name="Freeform 54"/>
              <p:cNvSpPr>
                <a:spLocks/>
              </p:cNvSpPr>
              <p:nvPr/>
            </p:nvSpPr>
            <p:spPr bwMode="auto">
              <a:xfrm>
                <a:off x="3889" y="1834"/>
                <a:ext cx="240" cy="17"/>
              </a:xfrm>
              <a:custGeom>
                <a:avLst/>
                <a:gdLst>
                  <a:gd name="T0" fmla="*/ 240 w 240"/>
                  <a:gd name="T1" fmla="*/ 17 h 17"/>
                  <a:gd name="T2" fmla="*/ 220 w 240"/>
                  <a:gd name="T3" fmla="*/ 17 h 17"/>
                  <a:gd name="T4" fmla="*/ 190 w 240"/>
                  <a:gd name="T5" fmla="*/ 5 h 17"/>
                  <a:gd name="T6" fmla="*/ 153 w 240"/>
                  <a:gd name="T7" fmla="*/ 0 h 17"/>
                  <a:gd name="T8" fmla="*/ 153 w 240"/>
                  <a:gd name="T9" fmla="*/ 0 h 17"/>
                  <a:gd name="T10" fmla="*/ 98 w 240"/>
                  <a:gd name="T11" fmla="*/ 0 h 17"/>
                  <a:gd name="T12" fmla="*/ 31 w 240"/>
                  <a:gd name="T13" fmla="*/ 0 h 17"/>
                  <a:gd name="T14" fmla="*/ 0 w 24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7">
                    <a:moveTo>
                      <a:pt x="240" y="17"/>
                    </a:moveTo>
                    <a:lnTo>
                      <a:pt x="220" y="17"/>
                    </a:lnTo>
                    <a:lnTo>
                      <a:pt x="190" y="5"/>
                    </a:lnTo>
                    <a:lnTo>
                      <a:pt x="153" y="0"/>
                    </a:lnTo>
                    <a:lnTo>
                      <a:pt x="153" y="0"/>
                    </a:lnTo>
                    <a:lnTo>
                      <a:pt x="98" y="0"/>
                    </a:lnTo>
                    <a:lnTo>
                      <a:pt x="3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51" name="Freeform 55"/>
              <p:cNvSpPr>
                <a:spLocks/>
              </p:cNvSpPr>
              <p:nvPr/>
            </p:nvSpPr>
            <p:spPr bwMode="auto">
              <a:xfrm>
                <a:off x="4085" y="1362"/>
                <a:ext cx="12" cy="141"/>
              </a:xfrm>
              <a:custGeom>
                <a:avLst/>
                <a:gdLst>
                  <a:gd name="T0" fmla="*/ 0 w 12"/>
                  <a:gd name="T1" fmla="*/ 0 h 141"/>
                  <a:gd name="T2" fmla="*/ 0 w 12"/>
                  <a:gd name="T3" fmla="*/ 13 h 141"/>
                  <a:gd name="T4" fmla="*/ 6 w 12"/>
                  <a:gd name="T5" fmla="*/ 25 h 141"/>
                  <a:gd name="T6" fmla="*/ 6 w 12"/>
                  <a:gd name="T7" fmla="*/ 37 h 141"/>
                  <a:gd name="T8" fmla="*/ 6 w 12"/>
                  <a:gd name="T9" fmla="*/ 37 h 141"/>
                  <a:gd name="T10" fmla="*/ 6 w 12"/>
                  <a:gd name="T11" fmla="*/ 74 h 141"/>
                  <a:gd name="T12" fmla="*/ 12 w 12"/>
                  <a:gd name="T13" fmla="*/ 116 h 141"/>
                  <a:gd name="T14" fmla="*/ 12 w 12"/>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1">
                    <a:moveTo>
                      <a:pt x="0" y="0"/>
                    </a:moveTo>
                    <a:lnTo>
                      <a:pt x="0" y="13"/>
                    </a:lnTo>
                    <a:lnTo>
                      <a:pt x="6" y="25"/>
                    </a:lnTo>
                    <a:lnTo>
                      <a:pt x="6" y="37"/>
                    </a:lnTo>
                    <a:lnTo>
                      <a:pt x="6" y="37"/>
                    </a:lnTo>
                    <a:lnTo>
                      <a:pt x="6" y="74"/>
                    </a:lnTo>
                    <a:lnTo>
                      <a:pt x="12" y="116"/>
                    </a:lnTo>
                    <a:lnTo>
                      <a:pt x="12" y="14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52" name="Freeform 56"/>
              <p:cNvSpPr>
                <a:spLocks/>
              </p:cNvSpPr>
              <p:nvPr/>
            </p:nvSpPr>
            <p:spPr bwMode="auto">
              <a:xfrm>
                <a:off x="4121" y="1399"/>
                <a:ext cx="8" cy="252"/>
              </a:xfrm>
              <a:custGeom>
                <a:avLst/>
                <a:gdLst>
                  <a:gd name="T0" fmla="*/ 0 w 8"/>
                  <a:gd name="T1" fmla="*/ 0 h 252"/>
                  <a:gd name="T2" fmla="*/ 0 w 8"/>
                  <a:gd name="T3" fmla="*/ 12 h 252"/>
                  <a:gd name="T4" fmla="*/ 0 w 8"/>
                  <a:gd name="T5" fmla="*/ 37 h 252"/>
                  <a:gd name="T6" fmla="*/ 8 w 8"/>
                  <a:gd name="T7" fmla="*/ 61 h 252"/>
                  <a:gd name="T8" fmla="*/ 8 w 8"/>
                  <a:gd name="T9" fmla="*/ 61 h 252"/>
                  <a:gd name="T10" fmla="*/ 0 w 8"/>
                  <a:gd name="T11" fmla="*/ 98 h 252"/>
                  <a:gd name="T12" fmla="*/ 0 w 8"/>
                  <a:gd name="T13" fmla="*/ 153 h 252"/>
                  <a:gd name="T14" fmla="*/ 0 w 8"/>
                  <a:gd name="T15" fmla="*/ 189 h 252"/>
                  <a:gd name="T16" fmla="*/ 0 w 8"/>
                  <a:gd name="T17" fmla="*/ 189 h 252"/>
                  <a:gd name="T18" fmla="*/ 0 w 8"/>
                  <a:gd name="T19" fmla="*/ 214 h 252"/>
                  <a:gd name="T20" fmla="*/ 0 w 8"/>
                  <a:gd name="T21" fmla="*/ 238 h 252"/>
                  <a:gd name="T22" fmla="*/ 0 w 8"/>
                  <a:gd name="T23"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52">
                    <a:moveTo>
                      <a:pt x="0" y="0"/>
                    </a:moveTo>
                    <a:lnTo>
                      <a:pt x="0" y="12"/>
                    </a:lnTo>
                    <a:lnTo>
                      <a:pt x="0" y="37"/>
                    </a:lnTo>
                    <a:lnTo>
                      <a:pt x="8" y="61"/>
                    </a:lnTo>
                    <a:lnTo>
                      <a:pt x="8" y="61"/>
                    </a:lnTo>
                    <a:lnTo>
                      <a:pt x="0" y="98"/>
                    </a:lnTo>
                    <a:lnTo>
                      <a:pt x="0" y="153"/>
                    </a:lnTo>
                    <a:lnTo>
                      <a:pt x="0" y="189"/>
                    </a:lnTo>
                    <a:lnTo>
                      <a:pt x="0" y="189"/>
                    </a:lnTo>
                    <a:lnTo>
                      <a:pt x="0" y="214"/>
                    </a:lnTo>
                    <a:lnTo>
                      <a:pt x="0" y="238"/>
                    </a:lnTo>
                    <a:lnTo>
                      <a:pt x="0" y="25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53" name="Freeform 57"/>
              <p:cNvSpPr>
                <a:spLocks/>
              </p:cNvSpPr>
              <p:nvPr/>
            </p:nvSpPr>
            <p:spPr bwMode="auto">
              <a:xfrm>
                <a:off x="4146" y="1596"/>
                <a:ext cx="1" cy="133"/>
              </a:xfrm>
              <a:custGeom>
                <a:avLst/>
                <a:gdLst>
                  <a:gd name="T0" fmla="*/ 0 h 133"/>
                  <a:gd name="T1" fmla="*/ 23 h 133"/>
                  <a:gd name="T2" fmla="*/ 67 h 133"/>
                  <a:gd name="T3" fmla="*/ 96 h 133"/>
                  <a:gd name="T4" fmla="*/ 96 h 133"/>
                  <a:gd name="T5" fmla="*/ 116 h 133"/>
                  <a:gd name="T6" fmla="*/ 127 h 133"/>
                  <a:gd name="T7" fmla="*/ 133 h 13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33">
                    <a:moveTo>
                      <a:pt x="0" y="0"/>
                    </a:moveTo>
                    <a:lnTo>
                      <a:pt x="0" y="23"/>
                    </a:lnTo>
                    <a:lnTo>
                      <a:pt x="0" y="67"/>
                    </a:lnTo>
                    <a:lnTo>
                      <a:pt x="0" y="96"/>
                    </a:lnTo>
                    <a:lnTo>
                      <a:pt x="0" y="96"/>
                    </a:lnTo>
                    <a:lnTo>
                      <a:pt x="0" y="116"/>
                    </a:lnTo>
                    <a:lnTo>
                      <a:pt x="0" y="127"/>
                    </a:lnTo>
                    <a:lnTo>
                      <a:pt x="0" y="1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54" name="Freeform 58"/>
              <p:cNvSpPr>
                <a:spLocks/>
              </p:cNvSpPr>
              <p:nvPr/>
            </p:nvSpPr>
            <p:spPr bwMode="auto">
              <a:xfrm>
                <a:off x="4054" y="1368"/>
                <a:ext cx="6" cy="104"/>
              </a:xfrm>
              <a:custGeom>
                <a:avLst/>
                <a:gdLst>
                  <a:gd name="T0" fmla="*/ 6 w 6"/>
                  <a:gd name="T1" fmla="*/ 0 h 104"/>
                  <a:gd name="T2" fmla="*/ 0 w 6"/>
                  <a:gd name="T3" fmla="*/ 7 h 104"/>
                  <a:gd name="T4" fmla="*/ 0 w 6"/>
                  <a:gd name="T5" fmla="*/ 19 h 104"/>
                  <a:gd name="T6" fmla="*/ 0 w 6"/>
                  <a:gd name="T7" fmla="*/ 25 h 104"/>
                  <a:gd name="T8" fmla="*/ 0 w 6"/>
                  <a:gd name="T9" fmla="*/ 25 h 104"/>
                  <a:gd name="T10" fmla="*/ 0 w 6"/>
                  <a:gd name="T11" fmla="*/ 37 h 104"/>
                  <a:gd name="T12" fmla="*/ 6 w 6"/>
                  <a:gd name="T13" fmla="*/ 43 h 104"/>
                  <a:gd name="T14" fmla="*/ 6 w 6"/>
                  <a:gd name="T15" fmla="*/ 49 h 104"/>
                  <a:gd name="T16" fmla="*/ 6 w 6"/>
                  <a:gd name="T17" fmla="*/ 49 h 104"/>
                  <a:gd name="T18" fmla="*/ 6 w 6"/>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4">
                    <a:moveTo>
                      <a:pt x="6" y="0"/>
                    </a:moveTo>
                    <a:lnTo>
                      <a:pt x="0" y="7"/>
                    </a:lnTo>
                    <a:lnTo>
                      <a:pt x="0" y="19"/>
                    </a:lnTo>
                    <a:lnTo>
                      <a:pt x="0" y="25"/>
                    </a:lnTo>
                    <a:lnTo>
                      <a:pt x="0" y="25"/>
                    </a:lnTo>
                    <a:lnTo>
                      <a:pt x="0" y="37"/>
                    </a:lnTo>
                    <a:lnTo>
                      <a:pt x="6" y="43"/>
                    </a:lnTo>
                    <a:lnTo>
                      <a:pt x="6" y="49"/>
                    </a:lnTo>
                    <a:lnTo>
                      <a:pt x="6" y="49"/>
                    </a:lnTo>
                    <a:lnTo>
                      <a:pt x="6" y="10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55" name="Freeform 59"/>
              <p:cNvSpPr>
                <a:spLocks/>
              </p:cNvSpPr>
              <p:nvPr/>
            </p:nvSpPr>
            <p:spPr bwMode="auto">
              <a:xfrm>
                <a:off x="4024" y="1375"/>
                <a:ext cx="18" cy="111"/>
              </a:xfrm>
              <a:custGeom>
                <a:avLst/>
                <a:gdLst>
                  <a:gd name="T0" fmla="*/ 18 w 18"/>
                  <a:gd name="T1" fmla="*/ 0 h 111"/>
                  <a:gd name="T2" fmla="*/ 12 w 18"/>
                  <a:gd name="T3" fmla="*/ 6 h 111"/>
                  <a:gd name="T4" fmla="*/ 6 w 18"/>
                  <a:gd name="T5" fmla="*/ 12 h 111"/>
                  <a:gd name="T6" fmla="*/ 6 w 18"/>
                  <a:gd name="T7" fmla="*/ 18 h 111"/>
                  <a:gd name="T8" fmla="*/ 6 w 18"/>
                  <a:gd name="T9" fmla="*/ 18 h 111"/>
                  <a:gd name="T10" fmla="*/ 0 w 18"/>
                  <a:gd name="T11" fmla="*/ 30 h 111"/>
                  <a:gd name="T12" fmla="*/ 0 w 18"/>
                  <a:gd name="T13" fmla="*/ 42 h 111"/>
                  <a:gd name="T14" fmla="*/ 0 w 18"/>
                  <a:gd name="T15" fmla="*/ 56 h 111"/>
                  <a:gd name="T16" fmla="*/ 0 w 18"/>
                  <a:gd name="T17" fmla="*/ 56 h 111"/>
                  <a:gd name="T18" fmla="*/ 0 w 18"/>
                  <a:gd name="T19" fmla="*/ 79 h 111"/>
                  <a:gd name="T20" fmla="*/ 0 w 18"/>
                  <a:gd name="T21" fmla="*/ 97 h 111"/>
                  <a:gd name="T22" fmla="*/ 0 w 18"/>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1">
                    <a:moveTo>
                      <a:pt x="18" y="0"/>
                    </a:moveTo>
                    <a:lnTo>
                      <a:pt x="12" y="6"/>
                    </a:lnTo>
                    <a:lnTo>
                      <a:pt x="6" y="12"/>
                    </a:lnTo>
                    <a:lnTo>
                      <a:pt x="6" y="18"/>
                    </a:lnTo>
                    <a:lnTo>
                      <a:pt x="6" y="18"/>
                    </a:lnTo>
                    <a:lnTo>
                      <a:pt x="0" y="30"/>
                    </a:lnTo>
                    <a:lnTo>
                      <a:pt x="0" y="42"/>
                    </a:lnTo>
                    <a:lnTo>
                      <a:pt x="0" y="56"/>
                    </a:lnTo>
                    <a:lnTo>
                      <a:pt x="0" y="56"/>
                    </a:lnTo>
                    <a:lnTo>
                      <a:pt x="0" y="79"/>
                    </a:lnTo>
                    <a:lnTo>
                      <a:pt x="0" y="97"/>
                    </a:lnTo>
                    <a:lnTo>
                      <a:pt x="0" y="1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56" name="Freeform 60"/>
              <p:cNvSpPr>
                <a:spLocks/>
              </p:cNvSpPr>
              <p:nvPr/>
            </p:nvSpPr>
            <p:spPr bwMode="auto">
              <a:xfrm>
                <a:off x="4005" y="1387"/>
                <a:ext cx="13" cy="140"/>
              </a:xfrm>
              <a:custGeom>
                <a:avLst/>
                <a:gdLst>
                  <a:gd name="T0" fmla="*/ 13 w 13"/>
                  <a:gd name="T1" fmla="*/ 0 h 140"/>
                  <a:gd name="T2" fmla="*/ 6 w 13"/>
                  <a:gd name="T3" fmla="*/ 6 h 140"/>
                  <a:gd name="T4" fmla="*/ 0 w 13"/>
                  <a:gd name="T5" fmla="*/ 24 h 140"/>
                  <a:gd name="T6" fmla="*/ 0 w 13"/>
                  <a:gd name="T7" fmla="*/ 36 h 140"/>
                  <a:gd name="T8" fmla="*/ 0 w 13"/>
                  <a:gd name="T9" fmla="*/ 36 h 140"/>
                  <a:gd name="T10" fmla="*/ 0 w 13"/>
                  <a:gd name="T11" fmla="*/ 67 h 140"/>
                  <a:gd name="T12" fmla="*/ 0 w 13"/>
                  <a:gd name="T13" fmla="*/ 110 h 140"/>
                  <a:gd name="T14" fmla="*/ 0 w 13"/>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0">
                    <a:moveTo>
                      <a:pt x="13" y="0"/>
                    </a:moveTo>
                    <a:lnTo>
                      <a:pt x="6" y="6"/>
                    </a:lnTo>
                    <a:lnTo>
                      <a:pt x="0" y="24"/>
                    </a:lnTo>
                    <a:lnTo>
                      <a:pt x="0" y="36"/>
                    </a:lnTo>
                    <a:lnTo>
                      <a:pt x="0" y="36"/>
                    </a:lnTo>
                    <a:lnTo>
                      <a:pt x="0" y="67"/>
                    </a:lnTo>
                    <a:lnTo>
                      <a:pt x="0" y="110"/>
                    </a:lnTo>
                    <a:lnTo>
                      <a:pt x="0" y="14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57" name="Freeform 61"/>
              <p:cNvSpPr>
                <a:spLocks/>
              </p:cNvSpPr>
              <p:nvPr/>
            </p:nvSpPr>
            <p:spPr bwMode="auto">
              <a:xfrm>
                <a:off x="3999" y="1596"/>
                <a:ext cx="6" cy="116"/>
              </a:xfrm>
              <a:custGeom>
                <a:avLst/>
                <a:gdLst>
                  <a:gd name="T0" fmla="*/ 0 w 6"/>
                  <a:gd name="T1" fmla="*/ 116 h 116"/>
                  <a:gd name="T2" fmla="*/ 0 w 6"/>
                  <a:gd name="T3" fmla="*/ 90 h 116"/>
                  <a:gd name="T4" fmla="*/ 0 w 6"/>
                  <a:gd name="T5" fmla="*/ 41 h 116"/>
                  <a:gd name="T6" fmla="*/ 6 w 6"/>
                  <a:gd name="T7" fmla="*/ 0 h 116"/>
                </a:gdLst>
                <a:ahLst/>
                <a:cxnLst>
                  <a:cxn ang="0">
                    <a:pos x="T0" y="T1"/>
                  </a:cxn>
                  <a:cxn ang="0">
                    <a:pos x="T2" y="T3"/>
                  </a:cxn>
                  <a:cxn ang="0">
                    <a:pos x="T4" y="T5"/>
                  </a:cxn>
                  <a:cxn ang="0">
                    <a:pos x="T6" y="T7"/>
                  </a:cxn>
                </a:cxnLst>
                <a:rect l="0" t="0" r="r" b="b"/>
                <a:pathLst>
                  <a:path w="6" h="116">
                    <a:moveTo>
                      <a:pt x="0" y="116"/>
                    </a:moveTo>
                    <a:lnTo>
                      <a:pt x="0" y="90"/>
                    </a:lnTo>
                    <a:lnTo>
                      <a:pt x="0" y="4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58" name="Freeform 62"/>
              <p:cNvSpPr>
                <a:spLocks/>
              </p:cNvSpPr>
              <p:nvPr/>
            </p:nvSpPr>
            <p:spPr bwMode="auto">
              <a:xfrm>
                <a:off x="4060" y="3375"/>
                <a:ext cx="14" cy="385"/>
              </a:xfrm>
              <a:custGeom>
                <a:avLst/>
                <a:gdLst>
                  <a:gd name="T0" fmla="*/ 14 w 14"/>
                  <a:gd name="T1" fmla="*/ 0 h 385"/>
                  <a:gd name="T2" fmla="*/ 6 w 14"/>
                  <a:gd name="T3" fmla="*/ 18 h 385"/>
                  <a:gd name="T4" fmla="*/ 6 w 14"/>
                  <a:gd name="T5" fmla="*/ 55 h 385"/>
                  <a:gd name="T6" fmla="*/ 6 w 14"/>
                  <a:gd name="T7" fmla="*/ 79 h 385"/>
                  <a:gd name="T8" fmla="*/ 6 w 14"/>
                  <a:gd name="T9" fmla="*/ 79 h 385"/>
                  <a:gd name="T10" fmla="*/ 6 w 14"/>
                  <a:gd name="T11" fmla="*/ 165 h 385"/>
                  <a:gd name="T12" fmla="*/ 0 w 14"/>
                  <a:gd name="T13" fmla="*/ 299 h 385"/>
                  <a:gd name="T14" fmla="*/ 0 w 14"/>
                  <a:gd name="T15" fmla="*/ 385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85">
                    <a:moveTo>
                      <a:pt x="14" y="0"/>
                    </a:moveTo>
                    <a:lnTo>
                      <a:pt x="6" y="18"/>
                    </a:lnTo>
                    <a:lnTo>
                      <a:pt x="6" y="55"/>
                    </a:lnTo>
                    <a:lnTo>
                      <a:pt x="6" y="79"/>
                    </a:lnTo>
                    <a:lnTo>
                      <a:pt x="6" y="79"/>
                    </a:lnTo>
                    <a:lnTo>
                      <a:pt x="6" y="165"/>
                    </a:lnTo>
                    <a:lnTo>
                      <a:pt x="0" y="299"/>
                    </a:lnTo>
                    <a:lnTo>
                      <a:pt x="0" y="38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59" name="Freeform 63"/>
              <p:cNvSpPr>
                <a:spLocks/>
              </p:cNvSpPr>
              <p:nvPr/>
            </p:nvSpPr>
            <p:spPr bwMode="auto">
              <a:xfrm>
                <a:off x="4091" y="3454"/>
                <a:ext cx="6" cy="336"/>
              </a:xfrm>
              <a:custGeom>
                <a:avLst/>
                <a:gdLst>
                  <a:gd name="T0" fmla="*/ 6 w 6"/>
                  <a:gd name="T1" fmla="*/ 0 h 336"/>
                  <a:gd name="T2" fmla="*/ 6 w 6"/>
                  <a:gd name="T3" fmla="*/ 19 h 336"/>
                  <a:gd name="T4" fmla="*/ 6 w 6"/>
                  <a:gd name="T5" fmla="*/ 43 h 336"/>
                  <a:gd name="T6" fmla="*/ 6 w 6"/>
                  <a:gd name="T7" fmla="*/ 68 h 336"/>
                  <a:gd name="T8" fmla="*/ 6 w 6"/>
                  <a:gd name="T9" fmla="*/ 68 h 336"/>
                  <a:gd name="T10" fmla="*/ 6 w 6"/>
                  <a:gd name="T11" fmla="*/ 135 h 336"/>
                  <a:gd name="T12" fmla="*/ 0 w 6"/>
                  <a:gd name="T13" fmla="*/ 257 h 336"/>
                  <a:gd name="T14" fmla="*/ 0 w 6"/>
                  <a:gd name="T15" fmla="*/ 336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36">
                    <a:moveTo>
                      <a:pt x="6" y="0"/>
                    </a:moveTo>
                    <a:lnTo>
                      <a:pt x="6" y="19"/>
                    </a:lnTo>
                    <a:lnTo>
                      <a:pt x="6" y="43"/>
                    </a:lnTo>
                    <a:lnTo>
                      <a:pt x="6" y="68"/>
                    </a:lnTo>
                    <a:lnTo>
                      <a:pt x="6" y="68"/>
                    </a:lnTo>
                    <a:lnTo>
                      <a:pt x="6" y="135"/>
                    </a:lnTo>
                    <a:lnTo>
                      <a:pt x="0" y="257"/>
                    </a:lnTo>
                    <a:lnTo>
                      <a:pt x="0" y="33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60" name="Freeform 64"/>
              <p:cNvSpPr>
                <a:spLocks/>
              </p:cNvSpPr>
              <p:nvPr/>
            </p:nvSpPr>
            <p:spPr bwMode="auto">
              <a:xfrm>
                <a:off x="3993" y="3349"/>
                <a:ext cx="6" cy="435"/>
              </a:xfrm>
              <a:custGeom>
                <a:avLst/>
                <a:gdLst>
                  <a:gd name="T0" fmla="*/ 6 w 6"/>
                  <a:gd name="T1" fmla="*/ 0 h 435"/>
                  <a:gd name="T2" fmla="*/ 6 w 6"/>
                  <a:gd name="T3" fmla="*/ 20 h 435"/>
                  <a:gd name="T4" fmla="*/ 6 w 6"/>
                  <a:gd name="T5" fmla="*/ 50 h 435"/>
                  <a:gd name="T6" fmla="*/ 6 w 6"/>
                  <a:gd name="T7" fmla="*/ 69 h 435"/>
                  <a:gd name="T8" fmla="*/ 6 w 6"/>
                  <a:gd name="T9" fmla="*/ 69 h 435"/>
                  <a:gd name="T10" fmla="*/ 6 w 6"/>
                  <a:gd name="T11" fmla="*/ 154 h 435"/>
                  <a:gd name="T12" fmla="*/ 0 w 6"/>
                  <a:gd name="T13" fmla="*/ 301 h 435"/>
                  <a:gd name="T14" fmla="*/ 6 w 6"/>
                  <a:gd name="T15" fmla="*/ 386 h 435"/>
                  <a:gd name="T16" fmla="*/ 6 w 6"/>
                  <a:gd name="T17" fmla="*/ 386 h 435"/>
                  <a:gd name="T18" fmla="*/ 6 w 6"/>
                  <a:gd name="T19" fmla="*/ 411 h 435"/>
                  <a:gd name="T20" fmla="*/ 6 w 6"/>
                  <a:gd name="T21" fmla="*/ 429 h 435"/>
                  <a:gd name="T22" fmla="*/ 6 w 6"/>
                  <a:gd name="T23"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35">
                    <a:moveTo>
                      <a:pt x="6" y="0"/>
                    </a:moveTo>
                    <a:lnTo>
                      <a:pt x="6" y="20"/>
                    </a:lnTo>
                    <a:lnTo>
                      <a:pt x="6" y="50"/>
                    </a:lnTo>
                    <a:lnTo>
                      <a:pt x="6" y="69"/>
                    </a:lnTo>
                    <a:lnTo>
                      <a:pt x="6" y="69"/>
                    </a:lnTo>
                    <a:lnTo>
                      <a:pt x="6" y="154"/>
                    </a:lnTo>
                    <a:lnTo>
                      <a:pt x="0" y="301"/>
                    </a:lnTo>
                    <a:lnTo>
                      <a:pt x="6" y="386"/>
                    </a:lnTo>
                    <a:lnTo>
                      <a:pt x="6" y="386"/>
                    </a:lnTo>
                    <a:lnTo>
                      <a:pt x="6" y="411"/>
                    </a:lnTo>
                    <a:lnTo>
                      <a:pt x="6" y="429"/>
                    </a:lnTo>
                    <a:lnTo>
                      <a:pt x="6" y="43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61" name="Freeform 65"/>
              <p:cNvSpPr>
                <a:spLocks/>
              </p:cNvSpPr>
              <p:nvPr/>
            </p:nvSpPr>
            <p:spPr bwMode="auto">
              <a:xfrm>
                <a:off x="4140" y="3222"/>
                <a:ext cx="6" cy="122"/>
              </a:xfrm>
              <a:custGeom>
                <a:avLst/>
                <a:gdLst>
                  <a:gd name="T0" fmla="*/ 6 w 6"/>
                  <a:gd name="T1" fmla="*/ 0 h 122"/>
                  <a:gd name="T2" fmla="*/ 0 w 6"/>
                  <a:gd name="T3" fmla="*/ 25 h 122"/>
                  <a:gd name="T4" fmla="*/ 0 w 6"/>
                  <a:gd name="T5" fmla="*/ 80 h 122"/>
                  <a:gd name="T6" fmla="*/ 0 w 6"/>
                  <a:gd name="T7" fmla="*/ 122 h 122"/>
                </a:gdLst>
                <a:ahLst/>
                <a:cxnLst>
                  <a:cxn ang="0">
                    <a:pos x="T0" y="T1"/>
                  </a:cxn>
                  <a:cxn ang="0">
                    <a:pos x="T2" y="T3"/>
                  </a:cxn>
                  <a:cxn ang="0">
                    <a:pos x="T4" y="T5"/>
                  </a:cxn>
                  <a:cxn ang="0">
                    <a:pos x="T6" y="T7"/>
                  </a:cxn>
                </a:cxnLst>
                <a:rect l="0" t="0" r="r" b="b"/>
                <a:pathLst>
                  <a:path w="6" h="122">
                    <a:moveTo>
                      <a:pt x="6" y="0"/>
                    </a:moveTo>
                    <a:lnTo>
                      <a:pt x="0" y="25"/>
                    </a:lnTo>
                    <a:lnTo>
                      <a:pt x="0" y="80"/>
                    </a:lnTo>
                    <a:lnTo>
                      <a:pt x="0" y="12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62" name="Freeform 66"/>
              <p:cNvSpPr>
                <a:spLocks/>
              </p:cNvSpPr>
              <p:nvPr/>
            </p:nvSpPr>
            <p:spPr bwMode="auto">
              <a:xfrm>
                <a:off x="4140" y="3001"/>
                <a:ext cx="1" cy="142"/>
              </a:xfrm>
              <a:custGeom>
                <a:avLst/>
                <a:gdLst>
                  <a:gd name="T0" fmla="*/ 0 h 142"/>
                  <a:gd name="T1" fmla="*/ 18 h 142"/>
                  <a:gd name="T2" fmla="*/ 50 h 142"/>
                  <a:gd name="T3" fmla="*/ 81 h 142"/>
                  <a:gd name="T4" fmla="*/ 81 h 142"/>
                  <a:gd name="T5" fmla="*/ 111 h 142"/>
                  <a:gd name="T6" fmla="*/ 136 h 142"/>
                  <a:gd name="T7" fmla="*/ 142 h 14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42">
                    <a:moveTo>
                      <a:pt x="0" y="0"/>
                    </a:moveTo>
                    <a:lnTo>
                      <a:pt x="0" y="18"/>
                    </a:lnTo>
                    <a:lnTo>
                      <a:pt x="0" y="50"/>
                    </a:lnTo>
                    <a:lnTo>
                      <a:pt x="0" y="81"/>
                    </a:lnTo>
                    <a:lnTo>
                      <a:pt x="0" y="81"/>
                    </a:lnTo>
                    <a:lnTo>
                      <a:pt x="0" y="111"/>
                    </a:lnTo>
                    <a:lnTo>
                      <a:pt x="0" y="136"/>
                    </a:lnTo>
                    <a:lnTo>
                      <a:pt x="0" y="14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63" name="Freeform 67"/>
              <p:cNvSpPr>
                <a:spLocks/>
              </p:cNvSpPr>
              <p:nvPr/>
            </p:nvSpPr>
            <p:spPr bwMode="auto">
              <a:xfrm>
                <a:off x="3969" y="1767"/>
                <a:ext cx="215" cy="214"/>
              </a:xfrm>
              <a:custGeom>
                <a:avLst/>
                <a:gdLst>
                  <a:gd name="T0" fmla="*/ 12 w 215"/>
                  <a:gd name="T1" fmla="*/ 0 h 214"/>
                  <a:gd name="T2" fmla="*/ 18 w 215"/>
                  <a:gd name="T3" fmla="*/ 12 h 214"/>
                  <a:gd name="T4" fmla="*/ 36 w 215"/>
                  <a:gd name="T5" fmla="*/ 29 h 214"/>
                  <a:gd name="T6" fmla="*/ 55 w 215"/>
                  <a:gd name="T7" fmla="*/ 55 h 214"/>
                  <a:gd name="T8" fmla="*/ 85 w 215"/>
                  <a:gd name="T9" fmla="*/ 84 h 214"/>
                  <a:gd name="T10" fmla="*/ 116 w 215"/>
                  <a:gd name="T11" fmla="*/ 122 h 214"/>
                  <a:gd name="T12" fmla="*/ 146 w 215"/>
                  <a:gd name="T13" fmla="*/ 151 h 214"/>
                  <a:gd name="T14" fmla="*/ 177 w 215"/>
                  <a:gd name="T15" fmla="*/ 183 h 214"/>
                  <a:gd name="T16" fmla="*/ 215 w 215"/>
                  <a:gd name="T17" fmla="*/ 206 h 214"/>
                  <a:gd name="T18" fmla="*/ 215 w 215"/>
                  <a:gd name="T19" fmla="*/ 206 h 214"/>
                  <a:gd name="T20" fmla="*/ 215 w 215"/>
                  <a:gd name="T21" fmla="*/ 214 h 214"/>
                  <a:gd name="T22" fmla="*/ 215 w 215"/>
                  <a:gd name="T23" fmla="*/ 214 h 214"/>
                  <a:gd name="T24" fmla="*/ 207 w 215"/>
                  <a:gd name="T25" fmla="*/ 214 h 214"/>
                  <a:gd name="T26" fmla="*/ 207 w 215"/>
                  <a:gd name="T27" fmla="*/ 214 h 214"/>
                  <a:gd name="T28" fmla="*/ 195 w 215"/>
                  <a:gd name="T29" fmla="*/ 206 h 214"/>
                  <a:gd name="T30" fmla="*/ 166 w 215"/>
                  <a:gd name="T31" fmla="*/ 177 h 214"/>
                  <a:gd name="T32" fmla="*/ 116 w 215"/>
                  <a:gd name="T33" fmla="*/ 133 h 214"/>
                  <a:gd name="T34" fmla="*/ 61 w 215"/>
                  <a:gd name="T35" fmla="*/ 78 h 214"/>
                  <a:gd name="T36" fmla="*/ 0 w 215"/>
                  <a:gd name="T37" fmla="*/ 6 h 214"/>
                  <a:gd name="T38" fmla="*/ 0 w 215"/>
                  <a:gd name="T39" fmla="*/ 6 h 214"/>
                  <a:gd name="T40" fmla="*/ 0 w 215"/>
                  <a:gd name="T41" fmla="*/ 6 h 214"/>
                  <a:gd name="T42" fmla="*/ 6 w 215"/>
                  <a:gd name="T43" fmla="*/ 0 h 214"/>
                  <a:gd name="T44" fmla="*/ 12 w 215"/>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14">
                    <a:moveTo>
                      <a:pt x="12" y="0"/>
                    </a:moveTo>
                    <a:lnTo>
                      <a:pt x="18" y="12"/>
                    </a:lnTo>
                    <a:lnTo>
                      <a:pt x="36" y="29"/>
                    </a:lnTo>
                    <a:lnTo>
                      <a:pt x="55" y="55"/>
                    </a:lnTo>
                    <a:lnTo>
                      <a:pt x="85" y="84"/>
                    </a:lnTo>
                    <a:lnTo>
                      <a:pt x="116" y="122"/>
                    </a:lnTo>
                    <a:lnTo>
                      <a:pt x="146" y="151"/>
                    </a:lnTo>
                    <a:lnTo>
                      <a:pt x="177" y="183"/>
                    </a:lnTo>
                    <a:lnTo>
                      <a:pt x="215" y="206"/>
                    </a:lnTo>
                    <a:lnTo>
                      <a:pt x="215" y="206"/>
                    </a:lnTo>
                    <a:lnTo>
                      <a:pt x="215" y="214"/>
                    </a:lnTo>
                    <a:lnTo>
                      <a:pt x="215" y="214"/>
                    </a:lnTo>
                    <a:lnTo>
                      <a:pt x="207" y="214"/>
                    </a:lnTo>
                    <a:lnTo>
                      <a:pt x="207" y="214"/>
                    </a:lnTo>
                    <a:lnTo>
                      <a:pt x="195" y="206"/>
                    </a:lnTo>
                    <a:lnTo>
                      <a:pt x="166" y="177"/>
                    </a:lnTo>
                    <a:lnTo>
                      <a:pt x="116" y="133"/>
                    </a:lnTo>
                    <a:lnTo>
                      <a:pt x="61" y="78"/>
                    </a:lnTo>
                    <a:lnTo>
                      <a:pt x="0" y="6"/>
                    </a:lnTo>
                    <a:lnTo>
                      <a:pt x="0" y="6"/>
                    </a:lnTo>
                    <a:lnTo>
                      <a:pt x="0" y="6"/>
                    </a:lnTo>
                    <a:lnTo>
                      <a:pt x="6" y="0"/>
                    </a:lnTo>
                    <a:lnTo>
                      <a:pt x="12"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64" name="Freeform 68"/>
              <p:cNvSpPr>
                <a:spLocks/>
              </p:cNvSpPr>
              <p:nvPr/>
            </p:nvSpPr>
            <p:spPr bwMode="auto">
              <a:xfrm>
                <a:off x="3963" y="1773"/>
                <a:ext cx="213" cy="208"/>
              </a:xfrm>
              <a:custGeom>
                <a:avLst/>
                <a:gdLst>
                  <a:gd name="T0" fmla="*/ 6 w 213"/>
                  <a:gd name="T1" fmla="*/ 0 h 208"/>
                  <a:gd name="T2" fmla="*/ 12 w 213"/>
                  <a:gd name="T3" fmla="*/ 11 h 208"/>
                  <a:gd name="T4" fmla="*/ 30 w 213"/>
                  <a:gd name="T5" fmla="*/ 29 h 208"/>
                  <a:gd name="T6" fmla="*/ 55 w 213"/>
                  <a:gd name="T7" fmla="*/ 55 h 208"/>
                  <a:gd name="T8" fmla="*/ 79 w 213"/>
                  <a:gd name="T9" fmla="*/ 84 h 208"/>
                  <a:gd name="T10" fmla="*/ 111 w 213"/>
                  <a:gd name="T11" fmla="*/ 116 h 208"/>
                  <a:gd name="T12" fmla="*/ 146 w 213"/>
                  <a:gd name="T13" fmla="*/ 145 h 208"/>
                  <a:gd name="T14" fmla="*/ 177 w 213"/>
                  <a:gd name="T15" fmla="*/ 177 h 208"/>
                  <a:gd name="T16" fmla="*/ 213 w 213"/>
                  <a:gd name="T17" fmla="*/ 200 h 208"/>
                  <a:gd name="T18" fmla="*/ 213 w 213"/>
                  <a:gd name="T19" fmla="*/ 200 h 208"/>
                  <a:gd name="T20" fmla="*/ 213 w 213"/>
                  <a:gd name="T21" fmla="*/ 208 h 208"/>
                  <a:gd name="T22" fmla="*/ 213 w 213"/>
                  <a:gd name="T23" fmla="*/ 208 h 208"/>
                  <a:gd name="T24" fmla="*/ 207 w 213"/>
                  <a:gd name="T25" fmla="*/ 208 h 208"/>
                  <a:gd name="T26" fmla="*/ 207 w 213"/>
                  <a:gd name="T27" fmla="*/ 208 h 208"/>
                  <a:gd name="T28" fmla="*/ 195 w 213"/>
                  <a:gd name="T29" fmla="*/ 200 h 208"/>
                  <a:gd name="T30" fmla="*/ 158 w 213"/>
                  <a:gd name="T31" fmla="*/ 171 h 208"/>
                  <a:gd name="T32" fmla="*/ 116 w 213"/>
                  <a:gd name="T33" fmla="*/ 127 h 208"/>
                  <a:gd name="T34" fmla="*/ 55 w 213"/>
                  <a:gd name="T35" fmla="*/ 72 h 208"/>
                  <a:gd name="T36" fmla="*/ 0 w 213"/>
                  <a:gd name="T37" fmla="*/ 0 h 208"/>
                  <a:gd name="T38" fmla="*/ 0 w 213"/>
                  <a:gd name="T39" fmla="*/ 0 h 208"/>
                  <a:gd name="T40" fmla="*/ 0 w 213"/>
                  <a:gd name="T41" fmla="*/ 0 h 208"/>
                  <a:gd name="T42" fmla="*/ 0 w 213"/>
                  <a:gd name="T43" fmla="*/ 0 h 208"/>
                  <a:gd name="T44" fmla="*/ 6 w 213"/>
                  <a:gd name="T4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08">
                    <a:moveTo>
                      <a:pt x="6" y="0"/>
                    </a:moveTo>
                    <a:lnTo>
                      <a:pt x="12" y="11"/>
                    </a:lnTo>
                    <a:lnTo>
                      <a:pt x="30" y="29"/>
                    </a:lnTo>
                    <a:lnTo>
                      <a:pt x="55" y="55"/>
                    </a:lnTo>
                    <a:lnTo>
                      <a:pt x="79" y="84"/>
                    </a:lnTo>
                    <a:lnTo>
                      <a:pt x="111" y="116"/>
                    </a:lnTo>
                    <a:lnTo>
                      <a:pt x="146" y="145"/>
                    </a:lnTo>
                    <a:lnTo>
                      <a:pt x="177" y="177"/>
                    </a:lnTo>
                    <a:lnTo>
                      <a:pt x="213" y="200"/>
                    </a:lnTo>
                    <a:lnTo>
                      <a:pt x="213" y="200"/>
                    </a:lnTo>
                    <a:lnTo>
                      <a:pt x="213" y="208"/>
                    </a:lnTo>
                    <a:lnTo>
                      <a:pt x="213" y="208"/>
                    </a:lnTo>
                    <a:lnTo>
                      <a:pt x="207" y="208"/>
                    </a:lnTo>
                    <a:lnTo>
                      <a:pt x="207" y="208"/>
                    </a:lnTo>
                    <a:lnTo>
                      <a:pt x="195" y="200"/>
                    </a:lnTo>
                    <a:lnTo>
                      <a:pt x="158" y="171"/>
                    </a:lnTo>
                    <a:lnTo>
                      <a:pt x="116" y="127"/>
                    </a:lnTo>
                    <a:lnTo>
                      <a:pt x="55" y="72"/>
                    </a:lnTo>
                    <a:lnTo>
                      <a:pt x="0" y="0"/>
                    </a:lnTo>
                    <a:lnTo>
                      <a:pt x="0" y="0"/>
                    </a:lnTo>
                    <a:lnTo>
                      <a:pt x="0" y="0"/>
                    </a:lnTo>
                    <a:lnTo>
                      <a:pt x="0" y="0"/>
                    </a:lnTo>
                    <a:lnTo>
                      <a:pt x="6"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65" name="Freeform 69"/>
              <p:cNvSpPr>
                <a:spLocks/>
              </p:cNvSpPr>
              <p:nvPr/>
            </p:nvSpPr>
            <p:spPr bwMode="auto">
              <a:xfrm>
                <a:off x="3963" y="1767"/>
                <a:ext cx="213" cy="214"/>
              </a:xfrm>
              <a:custGeom>
                <a:avLst/>
                <a:gdLst>
                  <a:gd name="T0" fmla="*/ 207 w 213"/>
                  <a:gd name="T1" fmla="*/ 0 h 214"/>
                  <a:gd name="T2" fmla="*/ 201 w 213"/>
                  <a:gd name="T3" fmla="*/ 12 h 214"/>
                  <a:gd name="T4" fmla="*/ 183 w 213"/>
                  <a:gd name="T5" fmla="*/ 29 h 214"/>
                  <a:gd name="T6" fmla="*/ 158 w 213"/>
                  <a:gd name="T7" fmla="*/ 55 h 214"/>
                  <a:gd name="T8" fmla="*/ 134 w 213"/>
                  <a:gd name="T9" fmla="*/ 84 h 214"/>
                  <a:gd name="T10" fmla="*/ 103 w 213"/>
                  <a:gd name="T11" fmla="*/ 122 h 214"/>
                  <a:gd name="T12" fmla="*/ 67 w 213"/>
                  <a:gd name="T13" fmla="*/ 151 h 214"/>
                  <a:gd name="T14" fmla="*/ 30 w 213"/>
                  <a:gd name="T15" fmla="*/ 183 h 214"/>
                  <a:gd name="T16" fmla="*/ 0 w 213"/>
                  <a:gd name="T17" fmla="*/ 206 h 214"/>
                  <a:gd name="T18" fmla="*/ 0 w 213"/>
                  <a:gd name="T19" fmla="*/ 206 h 214"/>
                  <a:gd name="T20" fmla="*/ 0 w 213"/>
                  <a:gd name="T21" fmla="*/ 214 h 214"/>
                  <a:gd name="T22" fmla="*/ 0 w 213"/>
                  <a:gd name="T23" fmla="*/ 214 h 214"/>
                  <a:gd name="T24" fmla="*/ 12 w 213"/>
                  <a:gd name="T25" fmla="*/ 214 h 214"/>
                  <a:gd name="T26" fmla="*/ 12 w 213"/>
                  <a:gd name="T27" fmla="*/ 214 h 214"/>
                  <a:gd name="T28" fmla="*/ 24 w 213"/>
                  <a:gd name="T29" fmla="*/ 206 h 214"/>
                  <a:gd name="T30" fmla="*/ 55 w 213"/>
                  <a:gd name="T31" fmla="*/ 177 h 214"/>
                  <a:gd name="T32" fmla="*/ 97 w 213"/>
                  <a:gd name="T33" fmla="*/ 133 h 214"/>
                  <a:gd name="T34" fmla="*/ 152 w 213"/>
                  <a:gd name="T35" fmla="*/ 78 h 214"/>
                  <a:gd name="T36" fmla="*/ 213 w 213"/>
                  <a:gd name="T37" fmla="*/ 6 h 214"/>
                  <a:gd name="T38" fmla="*/ 213 w 213"/>
                  <a:gd name="T39" fmla="*/ 6 h 214"/>
                  <a:gd name="T40" fmla="*/ 213 w 213"/>
                  <a:gd name="T41" fmla="*/ 6 h 214"/>
                  <a:gd name="T42" fmla="*/ 207 w 213"/>
                  <a:gd name="T43" fmla="*/ 0 h 214"/>
                  <a:gd name="T44" fmla="*/ 207 w 213"/>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14">
                    <a:moveTo>
                      <a:pt x="207" y="0"/>
                    </a:moveTo>
                    <a:lnTo>
                      <a:pt x="201" y="12"/>
                    </a:lnTo>
                    <a:lnTo>
                      <a:pt x="183" y="29"/>
                    </a:lnTo>
                    <a:lnTo>
                      <a:pt x="158" y="55"/>
                    </a:lnTo>
                    <a:lnTo>
                      <a:pt x="134" y="84"/>
                    </a:lnTo>
                    <a:lnTo>
                      <a:pt x="103" y="122"/>
                    </a:lnTo>
                    <a:lnTo>
                      <a:pt x="67" y="151"/>
                    </a:lnTo>
                    <a:lnTo>
                      <a:pt x="30" y="183"/>
                    </a:lnTo>
                    <a:lnTo>
                      <a:pt x="0" y="206"/>
                    </a:lnTo>
                    <a:lnTo>
                      <a:pt x="0" y="206"/>
                    </a:lnTo>
                    <a:lnTo>
                      <a:pt x="0" y="214"/>
                    </a:lnTo>
                    <a:lnTo>
                      <a:pt x="0" y="214"/>
                    </a:lnTo>
                    <a:lnTo>
                      <a:pt x="12" y="214"/>
                    </a:lnTo>
                    <a:lnTo>
                      <a:pt x="12" y="214"/>
                    </a:lnTo>
                    <a:lnTo>
                      <a:pt x="24" y="206"/>
                    </a:lnTo>
                    <a:lnTo>
                      <a:pt x="55" y="177"/>
                    </a:lnTo>
                    <a:lnTo>
                      <a:pt x="97" y="133"/>
                    </a:lnTo>
                    <a:lnTo>
                      <a:pt x="152" y="78"/>
                    </a:lnTo>
                    <a:lnTo>
                      <a:pt x="213" y="6"/>
                    </a:lnTo>
                    <a:lnTo>
                      <a:pt x="213" y="6"/>
                    </a:lnTo>
                    <a:lnTo>
                      <a:pt x="213" y="6"/>
                    </a:lnTo>
                    <a:lnTo>
                      <a:pt x="207" y="0"/>
                    </a:lnTo>
                    <a:lnTo>
                      <a:pt x="207"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66" name="Freeform 70"/>
              <p:cNvSpPr>
                <a:spLocks/>
              </p:cNvSpPr>
              <p:nvPr/>
            </p:nvSpPr>
            <p:spPr bwMode="auto">
              <a:xfrm>
                <a:off x="3975" y="1767"/>
                <a:ext cx="215" cy="214"/>
              </a:xfrm>
              <a:custGeom>
                <a:avLst/>
                <a:gdLst>
                  <a:gd name="T0" fmla="*/ 201 w 215"/>
                  <a:gd name="T1" fmla="*/ 6 h 214"/>
                  <a:gd name="T2" fmla="*/ 189 w 215"/>
                  <a:gd name="T3" fmla="*/ 17 h 214"/>
                  <a:gd name="T4" fmla="*/ 177 w 215"/>
                  <a:gd name="T5" fmla="*/ 35 h 214"/>
                  <a:gd name="T6" fmla="*/ 154 w 215"/>
                  <a:gd name="T7" fmla="*/ 61 h 214"/>
                  <a:gd name="T8" fmla="*/ 128 w 215"/>
                  <a:gd name="T9" fmla="*/ 90 h 214"/>
                  <a:gd name="T10" fmla="*/ 99 w 215"/>
                  <a:gd name="T11" fmla="*/ 122 h 214"/>
                  <a:gd name="T12" fmla="*/ 67 w 215"/>
                  <a:gd name="T13" fmla="*/ 151 h 214"/>
                  <a:gd name="T14" fmla="*/ 30 w 215"/>
                  <a:gd name="T15" fmla="*/ 183 h 214"/>
                  <a:gd name="T16" fmla="*/ 0 w 215"/>
                  <a:gd name="T17" fmla="*/ 206 h 214"/>
                  <a:gd name="T18" fmla="*/ 0 w 215"/>
                  <a:gd name="T19" fmla="*/ 206 h 214"/>
                  <a:gd name="T20" fmla="*/ 0 w 215"/>
                  <a:gd name="T21" fmla="*/ 214 h 214"/>
                  <a:gd name="T22" fmla="*/ 0 w 215"/>
                  <a:gd name="T23" fmla="*/ 214 h 214"/>
                  <a:gd name="T24" fmla="*/ 6 w 215"/>
                  <a:gd name="T25" fmla="*/ 214 h 214"/>
                  <a:gd name="T26" fmla="*/ 6 w 215"/>
                  <a:gd name="T27" fmla="*/ 214 h 214"/>
                  <a:gd name="T28" fmla="*/ 18 w 215"/>
                  <a:gd name="T29" fmla="*/ 206 h 214"/>
                  <a:gd name="T30" fmla="*/ 49 w 215"/>
                  <a:gd name="T31" fmla="*/ 177 h 214"/>
                  <a:gd name="T32" fmla="*/ 99 w 215"/>
                  <a:gd name="T33" fmla="*/ 133 h 214"/>
                  <a:gd name="T34" fmla="*/ 154 w 215"/>
                  <a:gd name="T35" fmla="*/ 78 h 214"/>
                  <a:gd name="T36" fmla="*/ 215 w 215"/>
                  <a:gd name="T37" fmla="*/ 6 h 214"/>
                  <a:gd name="T38" fmla="*/ 215 w 215"/>
                  <a:gd name="T39" fmla="*/ 6 h 214"/>
                  <a:gd name="T40" fmla="*/ 215 w 215"/>
                  <a:gd name="T41" fmla="*/ 6 h 214"/>
                  <a:gd name="T42" fmla="*/ 209 w 215"/>
                  <a:gd name="T43" fmla="*/ 0 h 214"/>
                  <a:gd name="T44" fmla="*/ 201 w 215"/>
                  <a:gd name="T45" fmla="*/ 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14">
                    <a:moveTo>
                      <a:pt x="201" y="6"/>
                    </a:moveTo>
                    <a:lnTo>
                      <a:pt x="189" y="17"/>
                    </a:lnTo>
                    <a:lnTo>
                      <a:pt x="177" y="35"/>
                    </a:lnTo>
                    <a:lnTo>
                      <a:pt x="154" y="61"/>
                    </a:lnTo>
                    <a:lnTo>
                      <a:pt x="128" y="90"/>
                    </a:lnTo>
                    <a:lnTo>
                      <a:pt x="99" y="122"/>
                    </a:lnTo>
                    <a:lnTo>
                      <a:pt x="67" y="151"/>
                    </a:lnTo>
                    <a:lnTo>
                      <a:pt x="30" y="183"/>
                    </a:lnTo>
                    <a:lnTo>
                      <a:pt x="0" y="206"/>
                    </a:lnTo>
                    <a:lnTo>
                      <a:pt x="0" y="206"/>
                    </a:lnTo>
                    <a:lnTo>
                      <a:pt x="0" y="214"/>
                    </a:lnTo>
                    <a:lnTo>
                      <a:pt x="0" y="214"/>
                    </a:lnTo>
                    <a:lnTo>
                      <a:pt x="6" y="214"/>
                    </a:lnTo>
                    <a:lnTo>
                      <a:pt x="6" y="214"/>
                    </a:lnTo>
                    <a:lnTo>
                      <a:pt x="18" y="206"/>
                    </a:lnTo>
                    <a:lnTo>
                      <a:pt x="49" y="177"/>
                    </a:lnTo>
                    <a:lnTo>
                      <a:pt x="99" y="133"/>
                    </a:lnTo>
                    <a:lnTo>
                      <a:pt x="154" y="78"/>
                    </a:lnTo>
                    <a:lnTo>
                      <a:pt x="215" y="6"/>
                    </a:lnTo>
                    <a:lnTo>
                      <a:pt x="215" y="6"/>
                    </a:lnTo>
                    <a:lnTo>
                      <a:pt x="215" y="6"/>
                    </a:lnTo>
                    <a:lnTo>
                      <a:pt x="209" y="0"/>
                    </a:lnTo>
                    <a:lnTo>
                      <a:pt x="201" y="6"/>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67" name="Freeform 71"/>
              <p:cNvSpPr>
                <a:spLocks/>
              </p:cNvSpPr>
              <p:nvPr/>
            </p:nvSpPr>
            <p:spPr bwMode="auto">
              <a:xfrm>
                <a:off x="4048" y="2671"/>
                <a:ext cx="142" cy="655"/>
              </a:xfrm>
              <a:custGeom>
                <a:avLst/>
                <a:gdLst>
                  <a:gd name="T0" fmla="*/ 136 w 142"/>
                  <a:gd name="T1" fmla="*/ 81 h 655"/>
                  <a:gd name="T2" fmla="*/ 116 w 142"/>
                  <a:gd name="T3" fmla="*/ 153 h 655"/>
                  <a:gd name="T4" fmla="*/ 110 w 142"/>
                  <a:gd name="T5" fmla="*/ 171 h 655"/>
                  <a:gd name="T6" fmla="*/ 98 w 142"/>
                  <a:gd name="T7" fmla="*/ 203 h 655"/>
                  <a:gd name="T8" fmla="*/ 92 w 142"/>
                  <a:gd name="T9" fmla="*/ 214 h 655"/>
                  <a:gd name="T10" fmla="*/ 87 w 142"/>
                  <a:gd name="T11" fmla="*/ 252 h 655"/>
                  <a:gd name="T12" fmla="*/ 87 w 142"/>
                  <a:gd name="T13" fmla="*/ 275 h 655"/>
                  <a:gd name="T14" fmla="*/ 87 w 142"/>
                  <a:gd name="T15" fmla="*/ 325 h 655"/>
                  <a:gd name="T16" fmla="*/ 81 w 142"/>
                  <a:gd name="T17" fmla="*/ 348 h 655"/>
                  <a:gd name="T18" fmla="*/ 61 w 142"/>
                  <a:gd name="T19" fmla="*/ 397 h 655"/>
                  <a:gd name="T20" fmla="*/ 55 w 142"/>
                  <a:gd name="T21" fmla="*/ 417 h 655"/>
                  <a:gd name="T22" fmla="*/ 55 w 142"/>
                  <a:gd name="T23" fmla="*/ 446 h 655"/>
                  <a:gd name="T24" fmla="*/ 49 w 142"/>
                  <a:gd name="T25" fmla="*/ 501 h 655"/>
                  <a:gd name="T26" fmla="*/ 37 w 142"/>
                  <a:gd name="T27" fmla="*/ 649 h 655"/>
                  <a:gd name="T28" fmla="*/ 31 w 142"/>
                  <a:gd name="T29" fmla="*/ 649 h 655"/>
                  <a:gd name="T30" fmla="*/ 18 w 142"/>
                  <a:gd name="T31" fmla="*/ 649 h 655"/>
                  <a:gd name="T32" fmla="*/ 12 w 142"/>
                  <a:gd name="T33" fmla="*/ 649 h 655"/>
                  <a:gd name="T34" fmla="*/ 6 w 142"/>
                  <a:gd name="T35" fmla="*/ 649 h 655"/>
                  <a:gd name="T36" fmla="*/ 0 w 142"/>
                  <a:gd name="T37" fmla="*/ 649 h 655"/>
                  <a:gd name="T38" fmla="*/ 6 w 142"/>
                  <a:gd name="T39" fmla="*/ 631 h 655"/>
                  <a:gd name="T40" fmla="*/ 6 w 142"/>
                  <a:gd name="T41" fmla="*/ 631 h 655"/>
                  <a:gd name="T42" fmla="*/ 6 w 142"/>
                  <a:gd name="T43" fmla="*/ 606 h 655"/>
                  <a:gd name="T44" fmla="*/ 6 w 142"/>
                  <a:gd name="T45" fmla="*/ 594 h 655"/>
                  <a:gd name="T46" fmla="*/ 12 w 142"/>
                  <a:gd name="T47" fmla="*/ 568 h 655"/>
                  <a:gd name="T48" fmla="*/ 12 w 142"/>
                  <a:gd name="T49" fmla="*/ 472 h 655"/>
                  <a:gd name="T50" fmla="*/ 12 w 142"/>
                  <a:gd name="T51" fmla="*/ 191 h 655"/>
                  <a:gd name="T52" fmla="*/ 12 w 142"/>
                  <a:gd name="T53" fmla="*/ 148 h 655"/>
                  <a:gd name="T54" fmla="*/ 37 w 142"/>
                  <a:gd name="T55" fmla="*/ 49 h 655"/>
                  <a:gd name="T56" fmla="*/ 43 w 142"/>
                  <a:gd name="T57" fmla="*/ 43 h 655"/>
                  <a:gd name="T58" fmla="*/ 81 w 142"/>
                  <a:gd name="T59" fmla="*/ 12 h 655"/>
                  <a:gd name="T60" fmla="*/ 122 w 142"/>
                  <a:gd name="T61" fmla="*/ 0 h 655"/>
                  <a:gd name="T62" fmla="*/ 142 w 142"/>
                  <a:gd name="T63" fmla="*/ 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655">
                    <a:moveTo>
                      <a:pt x="142" y="55"/>
                    </a:moveTo>
                    <a:lnTo>
                      <a:pt x="136" y="81"/>
                    </a:lnTo>
                    <a:lnTo>
                      <a:pt x="122" y="122"/>
                    </a:lnTo>
                    <a:lnTo>
                      <a:pt x="116" y="153"/>
                    </a:lnTo>
                    <a:lnTo>
                      <a:pt x="116" y="153"/>
                    </a:lnTo>
                    <a:lnTo>
                      <a:pt x="110" y="171"/>
                    </a:lnTo>
                    <a:lnTo>
                      <a:pt x="104" y="191"/>
                    </a:lnTo>
                    <a:lnTo>
                      <a:pt x="98" y="203"/>
                    </a:lnTo>
                    <a:lnTo>
                      <a:pt x="98" y="203"/>
                    </a:lnTo>
                    <a:lnTo>
                      <a:pt x="92" y="214"/>
                    </a:lnTo>
                    <a:lnTo>
                      <a:pt x="87" y="238"/>
                    </a:lnTo>
                    <a:lnTo>
                      <a:pt x="87" y="252"/>
                    </a:lnTo>
                    <a:lnTo>
                      <a:pt x="87" y="252"/>
                    </a:lnTo>
                    <a:lnTo>
                      <a:pt x="87" y="275"/>
                    </a:lnTo>
                    <a:lnTo>
                      <a:pt x="87" y="301"/>
                    </a:lnTo>
                    <a:lnTo>
                      <a:pt x="87" y="325"/>
                    </a:lnTo>
                    <a:lnTo>
                      <a:pt x="87" y="325"/>
                    </a:lnTo>
                    <a:lnTo>
                      <a:pt x="81" y="348"/>
                    </a:lnTo>
                    <a:lnTo>
                      <a:pt x="67" y="380"/>
                    </a:lnTo>
                    <a:lnTo>
                      <a:pt x="61" y="397"/>
                    </a:lnTo>
                    <a:lnTo>
                      <a:pt x="61" y="397"/>
                    </a:lnTo>
                    <a:lnTo>
                      <a:pt x="55" y="417"/>
                    </a:lnTo>
                    <a:lnTo>
                      <a:pt x="55" y="435"/>
                    </a:lnTo>
                    <a:lnTo>
                      <a:pt x="55" y="446"/>
                    </a:lnTo>
                    <a:lnTo>
                      <a:pt x="55" y="446"/>
                    </a:lnTo>
                    <a:lnTo>
                      <a:pt x="49" y="501"/>
                    </a:lnTo>
                    <a:lnTo>
                      <a:pt x="43" y="600"/>
                    </a:lnTo>
                    <a:lnTo>
                      <a:pt x="37" y="649"/>
                    </a:lnTo>
                    <a:lnTo>
                      <a:pt x="37" y="649"/>
                    </a:lnTo>
                    <a:lnTo>
                      <a:pt x="31" y="649"/>
                    </a:lnTo>
                    <a:lnTo>
                      <a:pt x="18" y="655"/>
                    </a:lnTo>
                    <a:lnTo>
                      <a:pt x="18" y="649"/>
                    </a:lnTo>
                    <a:lnTo>
                      <a:pt x="18" y="649"/>
                    </a:lnTo>
                    <a:lnTo>
                      <a:pt x="12" y="649"/>
                    </a:lnTo>
                    <a:lnTo>
                      <a:pt x="12" y="649"/>
                    </a:lnTo>
                    <a:lnTo>
                      <a:pt x="6" y="649"/>
                    </a:lnTo>
                    <a:lnTo>
                      <a:pt x="6" y="649"/>
                    </a:lnTo>
                    <a:lnTo>
                      <a:pt x="0" y="649"/>
                    </a:lnTo>
                    <a:lnTo>
                      <a:pt x="0" y="643"/>
                    </a:lnTo>
                    <a:lnTo>
                      <a:pt x="6" y="631"/>
                    </a:lnTo>
                    <a:lnTo>
                      <a:pt x="6" y="631"/>
                    </a:lnTo>
                    <a:lnTo>
                      <a:pt x="6" y="631"/>
                    </a:lnTo>
                    <a:lnTo>
                      <a:pt x="0" y="623"/>
                    </a:lnTo>
                    <a:lnTo>
                      <a:pt x="6" y="606"/>
                    </a:lnTo>
                    <a:lnTo>
                      <a:pt x="6" y="606"/>
                    </a:lnTo>
                    <a:lnTo>
                      <a:pt x="6" y="594"/>
                    </a:lnTo>
                    <a:lnTo>
                      <a:pt x="6" y="582"/>
                    </a:lnTo>
                    <a:lnTo>
                      <a:pt x="12" y="568"/>
                    </a:lnTo>
                    <a:lnTo>
                      <a:pt x="12" y="568"/>
                    </a:lnTo>
                    <a:lnTo>
                      <a:pt x="12" y="472"/>
                    </a:lnTo>
                    <a:lnTo>
                      <a:pt x="12" y="301"/>
                    </a:lnTo>
                    <a:lnTo>
                      <a:pt x="12" y="191"/>
                    </a:lnTo>
                    <a:lnTo>
                      <a:pt x="12" y="191"/>
                    </a:lnTo>
                    <a:lnTo>
                      <a:pt x="12" y="148"/>
                    </a:lnTo>
                    <a:lnTo>
                      <a:pt x="26" y="87"/>
                    </a:lnTo>
                    <a:lnTo>
                      <a:pt x="37" y="49"/>
                    </a:lnTo>
                    <a:lnTo>
                      <a:pt x="37" y="49"/>
                    </a:lnTo>
                    <a:lnTo>
                      <a:pt x="43" y="43"/>
                    </a:lnTo>
                    <a:lnTo>
                      <a:pt x="61" y="26"/>
                    </a:lnTo>
                    <a:lnTo>
                      <a:pt x="81" y="12"/>
                    </a:lnTo>
                    <a:lnTo>
                      <a:pt x="104" y="0"/>
                    </a:lnTo>
                    <a:lnTo>
                      <a:pt x="122" y="0"/>
                    </a:lnTo>
                    <a:lnTo>
                      <a:pt x="136" y="18"/>
                    </a:lnTo>
                    <a:lnTo>
                      <a:pt x="142" y="55"/>
                    </a:lnTo>
                    <a:close/>
                  </a:path>
                </a:pathLst>
              </a:custGeom>
              <a:solidFill>
                <a:srgbClr val="F9BA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68" name="Freeform 72"/>
              <p:cNvSpPr>
                <a:spLocks/>
              </p:cNvSpPr>
              <p:nvPr/>
            </p:nvSpPr>
            <p:spPr bwMode="auto">
              <a:xfrm>
                <a:off x="4054" y="3253"/>
                <a:ext cx="25" cy="67"/>
              </a:xfrm>
              <a:custGeom>
                <a:avLst/>
                <a:gdLst>
                  <a:gd name="T0" fmla="*/ 6 w 25"/>
                  <a:gd name="T1" fmla="*/ 0 h 67"/>
                  <a:gd name="T2" fmla="*/ 6 w 25"/>
                  <a:gd name="T3" fmla="*/ 12 h 67"/>
                  <a:gd name="T4" fmla="*/ 6 w 25"/>
                  <a:gd name="T5" fmla="*/ 18 h 67"/>
                  <a:gd name="T6" fmla="*/ 6 w 25"/>
                  <a:gd name="T7" fmla="*/ 24 h 67"/>
                  <a:gd name="T8" fmla="*/ 6 w 25"/>
                  <a:gd name="T9" fmla="*/ 24 h 67"/>
                  <a:gd name="T10" fmla="*/ 6 w 25"/>
                  <a:gd name="T11" fmla="*/ 24 h 67"/>
                  <a:gd name="T12" fmla="*/ 6 w 25"/>
                  <a:gd name="T13" fmla="*/ 30 h 67"/>
                  <a:gd name="T14" fmla="*/ 6 w 25"/>
                  <a:gd name="T15" fmla="*/ 35 h 67"/>
                  <a:gd name="T16" fmla="*/ 6 w 25"/>
                  <a:gd name="T17" fmla="*/ 41 h 67"/>
                  <a:gd name="T18" fmla="*/ 6 w 25"/>
                  <a:gd name="T19" fmla="*/ 41 h 67"/>
                  <a:gd name="T20" fmla="*/ 6 w 25"/>
                  <a:gd name="T21" fmla="*/ 49 h 67"/>
                  <a:gd name="T22" fmla="*/ 0 w 25"/>
                  <a:gd name="T23" fmla="*/ 55 h 67"/>
                  <a:gd name="T24" fmla="*/ 6 w 25"/>
                  <a:gd name="T25" fmla="*/ 55 h 67"/>
                  <a:gd name="T26" fmla="*/ 6 w 25"/>
                  <a:gd name="T27" fmla="*/ 55 h 67"/>
                  <a:gd name="T28" fmla="*/ 6 w 25"/>
                  <a:gd name="T29" fmla="*/ 61 h 67"/>
                  <a:gd name="T30" fmla="*/ 12 w 25"/>
                  <a:gd name="T31" fmla="*/ 61 h 67"/>
                  <a:gd name="T32" fmla="*/ 12 w 25"/>
                  <a:gd name="T33" fmla="*/ 61 h 67"/>
                  <a:gd name="T34" fmla="*/ 12 w 25"/>
                  <a:gd name="T35" fmla="*/ 61 h 67"/>
                  <a:gd name="T36" fmla="*/ 12 w 25"/>
                  <a:gd name="T37" fmla="*/ 61 h 67"/>
                  <a:gd name="T38" fmla="*/ 12 w 25"/>
                  <a:gd name="T39" fmla="*/ 67 h 67"/>
                  <a:gd name="T40" fmla="*/ 12 w 25"/>
                  <a:gd name="T41" fmla="*/ 67 h 67"/>
                  <a:gd name="T42" fmla="*/ 12 w 25"/>
                  <a:gd name="T43" fmla="*/ 67 h 67"/>
                  <a:gd name="T44" fmla="*/ 12 w 25"/>
                  <a:gd name="T45" fmla="*/ 67 h 67"/>
                  <a:gd name="T46" fmla="*/ 20 w 25"/>
                  <a:gd name="T47" fmla="*/ 67 h 67"/>
                  <a:gd name="T48" fmla="*/ 25 w 25"/>
                  <a:gd name="T49" fmla="*/ 61 h 67"/>
                  <a:gd name="T50" fmla="*/ 25 w 25"/>
                  <a:gd name="T51" fmla="*/ 61 h 67"/>
                  <a:gd name="T52" fmla="*/ 25 w 25"/>
                  <a:gd name="T53" fmla="*/ 41 h 67"/>
                  <a:gd name="T54" fmla="*/ 12 w 25"/>
                  <a:gd name="T55" fmla="*/ 18 h 67"/>
                  <a:gd name="T56" fmla="*/ 6 w 25"/>
                  <a:gd name="T5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67">
                    <a:moveTo>
                      <a:pt x="6" y="0"/>
                    </a:moveTo>
                    <a:lnTo>
                      <a:pt x="6" y="12"/>
                    </a:lnTo>
                    <a:lnTo>
                      <a:pt x="6" y="18"/>
                    </a:lnTo>
                    <a:lnTo>
                      <a:pt x="6" y="24"/>
                    </a:lnTo>
                    <a:lnTo>
                      <a:pt x="6" y="24"/>
                    </a:lnTo>
                    <a:lnTo>
                      <a:pt x="6" y="24"/>
                    </a:lnTo>
                    <a:lnTo>
                      <a:pt x="6" y="30"/>
                    </a:lnTo>
                    <a:lnTo>
                      <a:pt x="6" y="35"/>
                    </a:lnTo>
                    <a:lnTo>
                      <a:pt x="6" y="41"/>
                    </a:lnTo>
                    <a:lnTo>
                      <a:pt x="6" y="41"/>
                    </a:lnTo>
                    <a:lnTo>
                      <a:pt x="6" y="49"/>
                    </a:lnTo>
                    <a:lnTo>
                      <a:pt x="0" y="55"/>
                    </a:lnTo>
                    <a:lnTo>
                      <a:pt x="6" y="55"/>
                    </a:lnTo>
                    <a:lnTo>
                      <a:pt x="6" y="55"/>
                    </a:lnTo>
                    <a:lnTo>
                      <a:pt x="6" y="61"/>
                    </a:lnTo>
                    <a:lnTo>
                      <a:pt x="12" y="61"/>
                    </a:lnTo>
                    <a:lnTo>
                      <a:pt x="12" y="61"/>
                    </a:lnTo>
                    <a:lnTo>
                      <a:pt x="12" y="61"/>
                    </a:lnTo>
                    <a:lnTo>
                      <a:pt x="12" y="61"/>
                    </a:lnTo>
                    <a:lnTo>
                      <a:pt x="12" y="67"/>
                    </a:lnTo>
                    <a:lnTo>
                      <a:pt x="12" y="67"/>
                    </a:lnTo>
                    <a:lnTo>
                      <a:pt x="12" y="67"/>
                    </a:lnTo>
                    <a:lnTo>
                      <a:pt x="12" y="67"/>
                    </a:lnTo>
                    <a:lnTo>
                      <a:pt x="20" y="67"/>
                    </a:lnTo>
                    <a:lnTo>
                      <a:pt x="25" y="61"/>
                    </a:lnTo>
                    <a:lnTo>
                      <a:pt x="25" y="61"/>
                    </a:lnTo>
                    <a:lnTo>
                      <a:pt x="25" y="41"/>
                    </a:lnTo>
                    <a:lnTo>
                      <a:pt x="12" y="18"/>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69" name="Freeform 73"/>
              <p:cNvSpPr>
                <a:spLocks/>
              </p:cNvSpPr>
              <p:nvPr/>
            </p:nvSpPr>
            <p:spPr bwMode="auto">
              <a:xfrm>
                <a:off x="4115" y="2604"/>
                <a:ext cx="55" cy="244"/>
              </a:xfrm>
              <a:custGeom>
                <a:avLst/>
                <a:gdLst>
                  <a:gd name="T0" fmla="*/ 55 w 55"/>
                  <a:gd name="T1" fmla="*/ 177 h 244"/>
                  <a:gd name="T2" fmla="*/ 49 w 55"/>
                  <a:gd name="T3" fmla="*/ 189 h 244"/>
                  <a:gd name="T4" fmla="*/ 49 w 55"/>
                  <a:gd name="T5" fmla="*/ 215 h 244"/>
                  <a:gd name="T6" fmla="*/ 37 w 55"/>
                  <a:gd name="T7" fmla="*/ 238 h 244"/>
                  <a:gd name="T8" fmla="*/ 37 w 55"/>
                  <a:gd name="T9" fmla="*/ 238 h 244"/>
                  <a:gd name="T10" fmla="*/ 31 w 55"/>
                  <a:gd name="T11" fmla="*/ 244 h 244"/>
                  <a:gd name="T12" fmla="*/ 31 w 55"/>
                  <a:gd name="T13" fmla="*/ 244 h 244"/>
                  <a:gd name="T14" fmla="*/ 37 w 55"/>
                  <a:gd name="T15" fmla="*/ 232 h 244"/>
                  <a:gd name="T16" fmla="*/ 37 w 55"/>
                  <a:gd name="T17" fmla="*/ 232 h 244"/>
                  <a:gd name="T18" fmla="*/ 37 w 55"/>
                  <a:gd name="T19" fmla="*/ 220 h 244"/>
                  <a:gd name="T20" fmla="*/ 43 w 55"/>
                  <a:gd name="T21" fmla="*/ 209 h 244"/>
                  <a:gd name="T22" fmla="*/ 43 w 55"/>
                  <a:gd name="T23" fmla="*/ 195 h 244"/>
                  <a:gd name="T24" fmla="*/ 43 w 55"/>
                  <a:gd name="T25" fmla="*/ 195 h 244"/>
                  <a:gd name="T26" fmla="*/ 43 w 55"/>
                  <a:gd name="T27" fmla="*/ 183 h 244"/>
                  <a:gd name="T28" fmla="*/ 43 w 55"/>
                  <a:gd name="T29" fmla="*/ 154 h 244"/>
                  <a:gd name="T30" fmla="*/ 37 w 55"/>
                  <a:gd name="T31" fmla="*/ 128 h 244"/>
                  <a:gd name="T32" fmla="*/ 37 w 55"/>
                  <a:gd name="T33" fmla="*/ 128 h 244"/>
                  <a:gd name="T34" fmla="*/ 31 w 55"/>
                  <a:gd name="T35" fmla="*/ 116 h 244"/>
                  <a:gd name="T36" fmla="*/ 25 w 55"/>
                  <a:gd name="T37" fmla="*/ 104 h 244"/>
                  <a:gd name="T38" fmla="*/ 25 w 55"/>
                  <a:gd name="T39" fmla="*/ 122 h 244"/>
                  <a:gd name="T40" fmla="*/ 25 w 55"/>
                  <a:gd name="T41" fmla="*/ 122 h 244"/>
                  <a:gd name="T42" fmla="*/ 25 w 55"/>
                  <a:gd name="T43" fmla="*/ 154 h 244"/>
                  <a:gd name="T44" fmla="*/ 20 w 55"/>
                  <a:gd name="T45" fmla="*/ 171 h 244"/>
                  <a:gd name="T46" fmla="*/ 20 w 55"/>
                  <a:gd name="T47" fmla="*/ 183 h 244"/>
                  <a:gd name="T48" fmla="*/ 20 w 55"/>
                  <a:gd name="T49" fmla="*/ 183 h 244"/>
                  <a:gd name="T50" fmla="*/ 14 w 55"/>
                  <a:gd name="T51" fmla="*/ 195 h 244"/>
                  <a:gd name="T52" fmla="*/ 0 w 55"/>
                  <a:gd name="T53" fmla="*/ 209 h 244"/>
                  <a:gd name="T54" fmla="*/ 0 w 55"/>
                  <a:gd name="T55" fmla="*/ 215 h 244"/>
                  <a:gd name="T56" fmla="*/ 0 w 55"/>
                  <a:gd name="T57" fmla="*/ 215 h 244"/>
                  <a:gd name="T58" fmla="*/ 0 w 55"/>
                  <a:gd name="T59" fmla="*/ 203 h 244"/>
                  <a:gd name="T60" fmla="*/ 6 w 55"/>
                  <a:gd name="T61" fmla="*/ 177 h 244"/>
                  <a:gd name="T62" fmla="*/ 14 w 55"/>
                  <a:gd name="T63" fmla="*/ 148 h 244"/>
                  <a:gd name="T64" fmla="*/ 14 w 55"/>
                  <a:gd name="T65" fmla="*/ 148 h 244"/>
                  <a:gd name="T66" fmla="*/ 6 w 55"/>
                  <a:gd name="T67" fmla="*/ 104 h 244"/>
                  <a:gd name="T68" fmla="*/ 0 w 55"/>
                  <a:gd name="T69" fmla="*/ 38 h 244"/>
                  <a:gd name="T70" fmla="*/ 0 w 55"/>
                  <a:gd name="T71" fmla="*/ 0 h 244"/>
                  <a:gd name="T72" fmla="*/ 0 w 55"/>
                  <a:gd name="T73" fmla="*/ 0 h 244"/>
                  <a:gd name="T74" fmla="*/ 6 w 55"/>
                  <a:gd name="T75" fmla="*/ 6 h 244"/>
                  <a:gd name="T76" fmla="*/ 14 w 55"/>
                  <a:gd name="T77" fmla="*/ 18 h 244"/>
                  <a:gd name="T78" fmla="*/ 20 w 55"/>
                  <a:gd name="T79" fmla="*/ 30 h 244"/>
                  <a:gd name="T80" fmla="*/ 20 w 55"/>
                  <a:gd name="T81" fmla="*/ 30 h 244"/>
                  <a:gd name="T82" fmla="*/ 31 w 55"/>
                  <a:gd name="T83" fmla="*/ 61 h 244"/>
                  <a:gd name="T84" fmla="*/ 49 w 55"/>
                  <a:gd name="T85" fmla="*/ 116 h 244"/>
                  <a:gd name="T86" fmla="*/ 55 w 55"/>
                  <a:gd name="T87" fmla="*/ 17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244">
                    <a:moveTo>
                      <a:pt x="55" y="177"/>
                    </a:moveTo>
                    <a:lnTo>
                      <a:pt x="49" y="189"/>
                    </a:lnTo>
                    <a:lnTo>
                      <a:pt x="49" y="215"/>
                    </a:lnTo>
                    <a:lnTo>
                      <a:pt x="37" y="238"/>
                    </a:lnTo>
                    <a:lnTo>
                      <a:pt x="37" y="238"/>
                    </a:lnTo>
                    <a:lnTo>
                      <a:pt x="31" y="244"/>
                    </a:lnTo>
                    <a:lnTo>
                      <a:pt x="31" y="244"/>
                    </a:lnTo>
                    <a:lnTo>
                      <a:pt x="37" y="232"/>
                    </a:lnTo>
                    <a:lnTo>
                      <a:pt x="37" y="232"/>
                    </a:lnTo>
                    <a:lnTo>
                      <a:pt x="37" y="220"/>
                    </a:lnTo>
                    <a:lnTo>
                      <a:pt x="43" y="209"/>
                    </a:lnTo>
                    <a:lnTo>
                      <a:pt x="43" y="195"/>
                    </a:lnTo>
                    <a:lnTo>
                      <a:pt x="43" y="195"/>
                    </a:lnTo>
                    <a:lnTo>
                      <a:pt x="43" y="183"/>
                    </a:lnTo>
                    <a:lnTo>
                      <a:pt x="43" y="154"/>
                    </a:lnTo>
                    <a:lnTo>
                      <a:pt x="37" y="128"/>
                    </a:lnTo>
                    <a:lnTo>
                      <a:pt x="37" y="128"/>
                    </a:lnTo>
                    <a:lnTo>
                      <a:pt x="31" y="116"/>
                    </a:lnTo>
                    <a:lnTo>
                      <a:pt x="25" y="104"/>
                    </a:lnTo>
                    <a:lnTo>
                      <a:pt x="25" y="122"/>
                    </a:lnTo>
                    <a:lnTo>
                      <a:pt x="25" y="122"/>
                    </a:lnTo>
                    <a:lnTo>
                      <a:pt x="25" y="154"/>
                    </a:lnTo>
                    <a:lnTo>
                      <a:pt x="20" y="171"/>
                    </a:lnTo>
                    <a:lnTo>
                      <a:pt x="20" y="183"/>
                    </a:lnTo>
                    <a:lnTo>
                      <a:pt x="20" y="183"/>
                    </a:lnTo>
                    <a:lnTo>
                      <a:pt x="14" y="195"/>
                    </a:lnTo>
                    <a:lnTo>
                      <a:pt x="0" y="209"/>
                    </a:lnTo>
                    <a:lnTo>
                      <a:pt x="0" y="215"/>
                    </a:lnTo>
                    <a:lnTo>
                      <a:pt x="0" y="215"/>
                    </a:lnTo>
                    <a:lnTo>
                      <a:pt x="0" y="203"/>
                    </a:lnTo>
                    <a:lnTo>
                      <a:pt x="6" y="177"/>
                    </a:lnTo>
                    <a:lnTo>
                      <a:pt x="14" y="148"/>
                    </a:lnTo>
                    <a:lnTo>
                      <a:pt x="14" y="148"/>
                    </a:lnTo>
                    <a:lnTo>
                      <a:pt x="6" y="104"/>
                    </a:lnTo>
                    <a:lnTo>
                      <a:pt x="0" y="38"/>
                    </a:lnTo>
                    <a:lnTo>
                      <a:pt x="0" y="0"/>
                    </a:lnTo>
                    <a:lnTo>
                      <a:pt x="0" y="0"/>
                    </a:lnTo>
                    <a:lnTo>
                      <a:pt x="6" y="6"/>
                    </a:lnTo>
                    <a:lnTo>
                      <a:pt x="14" y="18"/>
                    </a:lnTo>
                    <a:lnTo>
                      <a:pt x="20" y="30"/>
                    </a:lnTo>
                    <a:lnTo>
                      <a:pt x="20" y="30"/>
                    </a:lnTo>
                    <a:lnTo>
                      <a:pt x="31" y="61"/>
                    </a:lnTo>
                    <a:lnTo>
                      <a:pt x="49" y="116"/>
                    </a:lnTo>
                    <a:lnTo>
                      <a:pt x="55" y="17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70" name="Freeform 74"/>
              <p:cNvSpPr>
                <a:spLocks/>
              </p:cNvSpPr>
              <p:nvPr/>
            </p:nvSpPr>
            <p:spPr bwMode="auto">
              <a:xfrm>
                <a:off x="3320" y="1845"/>
                <a:ext cx="1499" cy="1493"/>
              </a:xfrm>
              <a:custGeom>
                <a:avLst/>
                <a:gdLst>
                  <a:gd name="T0" fmla="*/ 49 w 1499"/>
                  <a:gd name="T1" fmla="*/ 18 h 1493"/>
                  <a:gd name="T2" fmla="*/ 0 w 1499"/>
                  <a:gd name="T3" fmla="*/ 67 h 1493"/>
                  <a:gd name="T4" fmla="*/ 30 w 1499"/>
                  <a:gd name="T5" fmla="*/ 50 h 1493"/>
                  <a:gd name="T6" fmla="*/ 12 w 1499"/>
                  <a:gd name="T7" fmla="*/ 87 h 1493"/>
                  <a:gd name="T8" fmla="*/ 24 w 1499"/>
                  <a:gd name="T9" fmla="*/ 99 h 1493"/>
                  <a:gd name="T10" fmla="*/ 44 w 1499"/>
                  <a:gd name="T11" fmla="*/ 87 h 1493"/>
                  <a:gd name="T12" fmla="*/ 55 w 1499"/>
                  <a:gd name="T13" fmla="*/ 73 h 1493"/>
                  <a:gd name="T14" fmla="*/ 67 w 1499"/>
                  <a:gd name="T15" fmla="*/ 81 h 1493"/>
                  <a:gd name="T16" fmla="*/ 93 w 1499"/>
                  <a:gd name="T17" fmla="*/ 61 h 1493"/>
                  <a:gd name="T18" fmla="*/ 140 w 1499"/>
                  <a:gd name="T19" fmla="*/ 55 h 1493"/>
                  <a:gd name="T20" fmla="*/ 238 w 1499"/>
                  <a:gd name="T21" fmla="*/ 116 h 1493"/>
                  <a:gd name="T22" fmla="*/ 348 w 1499"/>
                  <a:gd name="T23" fmla="*/ 154 h 1493"/>
                  <a:gd name="T24" fmla="*/ 478 w 1499"/>
                  <a:gd name="T25" fmla="*/ 221 h 1493"/>
                  <a:gd name="T26" fmla="*/ 594 w 1499"/>
                  <a:gd name="T27" fmla="*/ 307 h 1493"/>
                  <a:gd name="T28" fmla="*/ 636 w 1499"/>
                  <a:gd name="T29" fmla="*/ 386 h 1493"/>
                  <a:gd name="T30" fmla="*/ 655 w 1499"/>
                  <a:gd name="T31" fmla="*/ 466 h 1493"/>
                  <a:gd name="T32" fmla="*/ 649 w 1499"/>
                  <a:gd name="T33" fmla="*/ 551 h 1493"/>
                  <a:gd name="T34" fmla="*/ 649 w 1499"/>
                  <a:gd name="T35" fmla="*/ 948 h 1493"/>
                  <a:gd name="T36" fmla="*/ 673 w 1499"/>
                  <a:gd name="T37" fmla="*/ 1052 h 1493"/>
                  <a:gd name="T38" fmla="*/ 704 w 1499"/>
                  <a:gd name="T39" fmla="*/ 1188 h 1493"/>
                  <a:gd name="T40" fmla="*/ 722 w 1499"/>
                  <a:gd name="T41" fmla="*/ 1272 h 1493"/>
                  <a:gd name="T42" fmla="*/ 734 w 1499"/>
                  <a:gd name="T43" fmla="*/ 1353 h 1493"/>
                  <a:gd name="T44" fmla="*/ 740 w 1499"/>
                  <a:gd name="T45" fmla="*/ 1443 h 1493"/>
                  <a:gd name="T46" fmla="*/ 754 w 1499"/>
                  <a:gd name="T47" fmla="*/ 1475 h 1493"/>
                  <a:gd name="T48" fmla="*/ 777 w 1499"/>
                  <a:gd name="T49" fmla="*/ 1487 h 1493"/>
                  <a:gd name="T50" fmla="*/ 801 w 1499"/>
                  <a:gd name="T51" fmla="*/ 1487 h 1493"/>
                  <a:gd name="T52" fmla="*/ 809 w 1499"/>
                  <a:gd name="T53" fmla="*/ 1463 h 1493"/>
                  <a:gd name="T54" fmla="*/ 809 w 1499"/>
                  <a:gd name="T55" fmla="*/ 1414 h 1493"/>
                  <a:gd name="T56" fmla="*/ 795 w 1499"/>
                  <a:gd name="T57" fmla="*/ 1327 h 1493"/>
                  <a:gd name="T58" fmla="*/ 777 w 1499"/>
                  <a:gd name="T59" fmla="*/ 1261 h 1493"/>
                  <a:gd name="T60" fmla="*/ 777 w 1499"/>
                  <a:gd name="T61" fmla="*/ 1127 h 1493"/>
                  <a:gd name="T62" fmla="*/ 754 w 1499"/>
                  <a:gd name="T63" fmla="*/ 954 h 1493"/>
                  <a:gd name="T64" fmla="*/ 844 w 1499"/>
                  <a:gd name="T65" fmla="*/ 667 h 1493"/>
                  <a:gd name="T66" fmla="*/ 870 w 1499"/>
                  <a:gd name="T67" fmla="*/ 521 h 1493"/>
                  <a:gd name="T68" fmla="*/ 870 w 1499"/>
                  <a:gd name="T69" fmla="*/ 411 h 1493"/>
                  <a:gd name="T70" fmla="*/ 887 w 1499"/>
                  <a:gd name="T71" fmla="*/ 348 h 1493"/>
                  <a:gd name="T72" fmla="*/ 925 w 1499"/>
                  <a:gd name="T73" fmla="*/ 270 h 1493"/>
                  <a:gd name="T74" fmla="*/ 1119 w 1499"/>
                  <a:gd name="T75" fmla="*/ 183 h 1493"/>
                  <a:gd name="T76" fmla="*/ 1212 w 1499"/>
                  <a:gd name="T77" fmla="*/ 154 h 1493"/>
                  <a:gd name="T78" fmla="*/ 1334 w 1499"/>
                  <a:gd name="T79" fmla="*/ 81 h 1493"/>
                  <a:gd name="T80" fmla="*/ 1401 w 1499"/>
                  <a:gd name="T81" fmla="*/ 73 h 1493"/>
                  <a:gd name="T82" fmla="*/ 1444 w 1499"/>
                  <a:gd name="T83" fmla="*/ 81 h 1493"/>
                  <a:gd name="T84" fmla="*/ 1456 w 1499"/>
                  <a:gd name="T85" fmla="*/ 99 h 1493"/>
                  <a:gd name="T86" fmla="*/ 1469 w 1499"/>
                  <a:gd name="T87" fmla="*/ 87 h 1493"/>
                  <a:gd name="T88" fmla="*/ 1487 w 1499"/>
                  <a:gd name="T89" fmla="*/ 87 h 1493"/>
                  <a:gd name="T90" fmla="*/ 1499 w 1499"/>
                  <a:gd name="T91" fmla="*/ 81 h 1493"/>
                  <a:gd name="T92" fmla="*/ 1499 w 1499"/>
                  <a:gd name="T93" fmla="*/ 61 h 1493"/>
                  <a:gd name="T94" fmla="*/ 1462 w 1499"/>
                  <a:gd name="T95" fmla="*/ 18 h 1493"/>
                  <a:gd name="T96" fmla="*/ 1395 w 1499"/>
                  <a:gd name="T97" fmla="*/ 0 h 1493"/>
                  <a:gd name="T98" fmla="*/ 1310 w 1499"/>
                  <a:gd name="T99" fmla="*/ 32 h 1493"/>
                  <a:gd name="T100" fmla="*/ 1163 w 1499"/>
                  <a:gd name="T101" fmla="*/ 81 h 1493"/>
                  <a:gd name="T102" fmla="*/ 1029 w 1499"/>
                  <a:gd name="T103" fmla="*/ 128 h 1493"/>
                  <a:gd name="T104" fmla="*/ 911 w 1499"/>
                  <a:gd name="T105" fmla="*/ 166 h 1493"/>
                  <a:gd name="T106" fmla="*/ 722 w 1499"/>
                  <a:gd name="T107" fmla="*/ 191 h 1493"/>
                  <a:gd name="T108" fmla="*/ 569 w 1499"/>
                  <a:gd name="T109" fmla="*/ 160 h 1493"/>
                  <a:gd name="T110" fmla="*/ 386 w 1499"/>
                  <a:gd name="T111" fmla="*/ 93 h 1493"/>
                  <a:gd name="T112" fmla="*/ 226 w 1499"/>
                  <a:gd name="T113" fmla="*/ 38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9" h="1493">
                    <a:moveTo>
                      <a:pt x="128" y="0"/>
                    </a:moveTo>
                    <a:lnTo>
                      <a:pt x="110" y="0"/>
                    </a:lnTo>
                    <a:lnTo>
                      <a:pt x="93" y="0"/>
                    </a:lnTo>
                    <a:lnTo>
                      <a:pt x="79" y="0"/>
                    </a:lnTo>
                    <a:lnTo>
                      <a:pt x="79" y="0"/>
                    </a:lnTo>
                    <a:lnTo>
                      <a:pt x="67" y="6"/>
                    </a:lnTo>
                    <a:lnTo>
                      <a:pt x="55" y="12"/>
                    </a:lnTo>
                    <a:lnTo>
                      <a:pt x="49" y="18"/>
                    </a:lnTo>
                    <a:lnTo>
                      <a:pt x="49" y="18"/>
                    </a:lnTo>
                    <a:lnTo>
                      <a:pt x="38" y="26"/>
                    </a:lnTo>
                    <a:lnTo>
                      <a:pt x="30" y="32"/>
                    </a:lnTo>
                    <a:lnTo>
                      <a:pt x="24" y="38"/>
                    </a:lnTo>
                    <a:lnTo>
                      <a:pt x="24" y="38"/>
                    </a:lnTo>
                    <a:lnTo>
                      <a:pt x="18" y="50"/>
                    </a:lnTo>
                    <a:lnTo>
                      <a:pt x="6" y="61"/>
                    </a:lnTo>
                    <a:lnTo>
                      <a:pt x="0" y="67"/>
                    </a:lnTo>
                    <a:lnTo>
                      <a:pt x="0" y="67"/>
                    </a:lnTo>
                    <a:lnTo>
                      <a:pt x="0" y="73"/>
                    </a:lnTo>
                    <a:lnTo>
                      <a:pt x="6" y="73"/>
                    </a:lnTo>
                    <a:lnTo>
                      <a:pt x="12" y="73"/>
                    </a:lnTo>
                    <a:lnTo>
                      <a:pt x="12" y="73"/>
                    </a:lnTo>
                    <a:lnTo>
                      <a:pt x="18" y="67"/>
                    </a:lnTo>
                    <a:lnTo>
                      <a:pt x="24" y="55"/>
                    </a:lnTo>
                    <a:lnTo>
                      <a:pt x="30" y="50"/>
                    </a:lnTo>
                    <a:lnTo>
                      <a:pt x="30" y="50"/>
                    </a:lnTo>
                    <a:lnTo>
                      <a:pt x="30" y="55"/>
                    </a:lnTo>
                    <a:lnTo>
                      <a:pt x="24" y="61"/>
                    </a:lnTo>
                    <a:lnTo>
                      <a:pt x="24" y="67"/>
                    </a:lnTo>
                    <a:lnTo>
                      <a:pt x="24" y="67"/>
                    </a:lnTo>
                    <a:lnTo>
                      <a:pt x="18" y="73"/>
                    </a:lnTo>
                    <a:lnTo>
                      <a:pt x="12" y="81"/>
                    </a:lnTo>
                    <a:lnTo>
                      <a:pt x="12" y="87"/>
                    </a:lnTo>
                    <a:lnTo>
                      <a:pt x="12" y="87"/>
                    </a:lnTo>
                    <a:lnTo>
                      <a:pt x="12" y="93"/>
                    </a:lnTo>
                    <a:lnTo>
                      <a:pt x="18" y="93"/>
                    </a:lnTo>
                    <a:lnTo>
                      <a:pt x="24" y="87"/>
                    </a:lnTo>
                    <a:lnTo>
                      <a:pt x="24" y="87"/>
                    </a:lnTo>
                    <a:lnTo>
                      <a:pt x="24" y="93"/>
                    </a:lnTo>
                    <a:lnTo>
                      <a:pt x="24" y="93"/>
                    </a:lnTo>
                    <a:lnTo>
                      <a:pt x="24" y="99"/>
                    </a:lnTo>
                    <a:lnTo>
                      <a:pt x="24" y="99"/>
                    </a:lnTo>
                    <a:lnTo>
                      <a:pt x="24" y="105"/>
                    </a:lnTo>
                    <a:lnTo>
                      <a:pt x="30" y="105"/>
                    </a:lnTo>
                    <a:lnTo>
                      <a:pt x="38" y="105"/>
                    </a:lnTo>
                    <a:lnTo>
                      <a:pt x="38" y="105"/>
                    </a:lnTo>
                    <a:lnTo>
                      <a:pt x="38" y="105"/>
                    </a:lnTo>
                    <a:lnTo>
                      <a:pt x="38" y="99"/>
                    </a:lnTo>
                    <a:lnTo>
                      <a:pt x="44" y="87"/>
                    </a:lnTo>
                    <a:lnTo>
                      <a:pt x="44" y="87"/>
                    </a:lnTo>
                    <a:lnTo>
                      <a:pt x="44" y="87"/>
                    </a:lnTo>
                    <a:lnTo>
                      <a:pt x="44" y="87"/>
                    </a:lnTo>
                    <a:lnTo>
                      <a:pt x="49" y="81"/>
                    </a:lnTo>
                    <a:lnTo>
                      <a:pt x="49" y="81"/>
                    </a:lnTo>
                    <a:lnTo>
                      <a:pt x="49" y="81"/>
                    </a:lnTo>
                    <a:lnTo>
                      <a:pt x="55" y="73"/>
                    </a:lnTo>
                    <a:lnTo>
                      <a:pt x="55" y="73"/>
                    </a:lnTo>
                    <a:lnTo>
                      <a:pt x="55" y="73"/>
                    </a:lnTo>
                    <a:lnTo>
                      <a:pt x="55" y="81"/>
                    </a:lnTo>
                    <a:lnTo>
                      <a:pt x="55" y="93"/>
                    </a:lnTo>
                    <a:lnTo>
                      <a:pt x="55" y="99"/>
                    </a:lnTo>
                    <a:lnTo>
                      <a:pt x="55" y="99"/>
                    </a:lnTo>
                    <a:lnTo>
                      <a:pt x="61" y="99"/>
                    </a:lnTo>
                    <a:lnTo>
                      <a:pt x="61" y="93"/>
                    </a:lnTo>
                    <a:lnTo>
                      <a:pt x="67" y="81"/>
                    </a:lnTo>
                    <a:lnTo>
                      <a:pt x="67" y="81"/>
                    </a:lnTo>
                    <a:lnTo>
                      <a:pt x="67" y="81"/>
                    </a:lnTo>
                    <a:lnTo>
                      <a:pt x="73" y="81"/>
                    </a:lnTo>
                    <a:lnTo>
                      <a:pt x="85" y="73"/>
                    </a:lnTo>
                    <a:lnTo>
                      <a:pt x="85" y="73"/>
                    </a:lnTo>
                    <a:lnTo>
                      <a:pt x="85" y="67"/>
                    </a:lnTo>
                    <a:lnTo>
                      <a:pt x="85" y="67"/>
                    </a:lnTo>
                    <a:lnTo>
                      <a:pt x="93" y="61"/>
                    </a:lnTo>
                    <a:lnTo>
                      <a:pt x="93" y="61"/>
                    </a:lnTo>
                    <a:lnTo>
                      <a:pt x="99" y="67"/>
                    </a:lnTo>
                    <a:lnTo>
                      <a:pt x="104" y="67"/>
                    </a:lnTo>
                    <a:lnTo>
                      <a:pt x="116" y="61"/>
                    </a:lnTo>
                    <a:lnTo>
                      <a:pt x="116" y="61"/>
                    </a:lnTo>
                    <a:lnTo>
                      <a:pt x="122" y="55"/>
                    </a:lnTo>
                    <a:lnTo>
                      <a:pt x="134" y="55"/>
                    </a:lnTo>
                    <a:lnTo>
                      <a:pt x="140" y="55"/>
                    </a:lnTo>
                    <a:lnTo>
                      <a:pt x="140" y="55"/>
                    </a:lnTo>
                    <a:lnTo>
                      <a:pt x="148" y="55"/>
                    </a:lnTo>
                    <a:lnTo>
                      <a:pt x="160" y="61"/>
                    </a:lnTo>
                    <a:lnTo>
                      <a:pt x="171" y="67"/>
                    </a:lnTo>
                    <a:lnTo>
                      <a:pt x="171" y="67"/>
                    </a:lnTo>
                    <a:lnTo>
                      <a:pt x="189" y="81"/>
                    </a:lnTo>
                    <a:lnTo>
                      <a:pt x="221" y="105"/>
                    </a:lnTo>
                    <a:lnTo>
                      <a:pt x="238" y="116"/>
                    </a:lnTo>
                    <a:lnTo>
                      <a:pt x="238" y="116"/>
                    </a:lnTo>
                    <a:lnTo>
                      <a:pt x="258" y="128"/>
                    </a:lnTo>
                    <a:lnTo>
                      <a:pt x="287" y="142"/>
                    </a:lnTo>
                    <a:lnTo>
                      <a:pt x="319" y="148"/>
                    </a:lnTo>
                    <a:lnTo>
                      <a:pt x="319" y="148"/>
                    </a:lnTo>
                    <a:lnTo>
                      <a:pt x="337" y="154"/>
                    </a:lnTo>
                    <a:lnTo>
                      <a:pt x="342" y="154"/>
                    </a:lnTo>
                    <a:lnTo>
                      <a:pt x="348" y="154"/>
                    </a:lnTo>
                    <a:lnTo>
                      <a:pt x="348" y="154"/>
                    </a:lnTo>
                    <a:lnTo>
                      <a:pt x="348" y="160"/>
                    </a:lnTo>
                    <a:lnTo>
                      <a:pt x="360" y="166"/>
                    </a:lnTo>
                    <a:lnTo>
                      <a:pt x="374" y="166"/>
                    </a:lnTo>
                    <a:lnTo>
                      <a:pt x="374" y="166"/>
                    </a:lnTo>
                    <a:lnTo>
                      <a:pt x="392" y="183"/>
                    </a:lnTo>
                    <a:lnTo>
                      <a:pt x="435" y="203"/>
                    </a:lnTo>
                    <a:lnTo>
                      <a:pt x="478" y="221"/>
                    </a:lnTo>
                    <a:lnTo>
                      <a:pt x="478" y="221"/>
                    </a:lnTo>
                    <a:lnTo>
                      <a:pt x="514" y="232"/>
                    </a:lnTo>
                    <a:lnTo>
                      <a:pt x="539" y="246"/>
                    </a:lnTo>
                    <a:lnTo>
                      <a:pt x="557" y="258"/>
                    </a:lnTo>
                    <a:lnTo>
                      <a:pt x="557" y="258"/>
                    </a:lnTo>
                    <a:lnTo>
                      <a:pt x="569" y="276"/>
                    </a:lnTo>
                    <a:lnTo>
                      <a:pt x="580" y="293"/>
                    </a:lnTo>
                    <a:lnTo>
                      <a:pt x="594" y="307"/>
                    </a:lnTo>
                    <a:lnTo>
                      <a:pt x="594" y="307"/>
                    </a:lnTo>
                    <a:lnTo>
                      <a:pt x="600" y="325"/>
                    </a:lnTo>
                    <a:lnTo>
                      <a:pt x="612" y="342"/>
                    </a:lnTo>
                    <a:lnTo>
                      <a:pt x="624" y="356"/>
                    </a:lnTo>
                    <a:lnTo>
                      <a:pt x="624" y="356"/>
                    </a:lnTo>
                    <a:lnTo>
                      <a:pt x="636" y="368"/>
                    </a:lnTo>
                    <a:lnTo>
                      <a:pt x="636" y="374"/>
                    </a:lnTo>
                    <a:lnTo>
                      <a:pt x="636" y="386"/>
                    </a:lnTo>
                    <a:lnTo>
                      <a:pt x="643" y="392"/>
                    </a:lnTo>
                    <a:lnTo>
                      <a:pt x="643" y="392"/>
                    </a:lnTo>
                    <a:lnTo>
                      <a:pt x="643" y="411"/>
                    </a:lnTo>
                    <a:lnTo>
                      <a:pt x="643" y="429"/>
                    </a:lnTo>
                    <a:lnTo>
                      <a:pt x="649" y="441"/>
                    </a:lnTo>
                    <a:lnTo>
                      <a:pt x="649" y="441"/>
                    </a:lnTo>
                    <a:lnTo>
                      <a:pt x="649" y="453"/>
                    </a:lnTo>
                    <a:lnTo>
                      <a:pt x="655" y="466"/>
                    </a:lnTo>
                    <a:lnTo>
                      <a:pt x="661" y="478"/>
                    </a:lnTo>
                    <a:lnTo>
                      <a:pt x="661" y="478"/>
                    </a:lnTo>
                    <a:lnTo>
                      <a:pt x="661" y="490"/>
                    </a:lnTo>
                    <a:lnTo>
                      <a:pt x="661" y="502"/>
                    </a:lnTo>
                    <a:lnTo>
                      <a:pt x="661" y="514"/>
                    </a:lnTo>
                    <a:lnTo>
                      <a:pt x="661" y="514"/>
                    </a:lnTo>
                    <a:lnTo>
                      <a:pt x="655" y="533"/>
                    </a:lnTo>
                    <a:lnTo>
                      <a:pt x="649" y="551"/>
                    </a:lnTo>
                    <a:lnTo>
                      <a:pt x="643" y="563"/>
                    </a:lnTo>
                    <a:lnTo>
                      <a:pt x="643" y="563"/>
                    </a:lnTo>
                    <a:lnTo>
                      <a:pt x="636" y="618"/>
                    </a:lnTo>
                    <a:lnTo>
                      <a:pt x="624" y="747"/>
                    </a:lnTo>
                    <a:lnTo>
                      <a:pt x="636" y="899"/>
                    </a:lnTo>
                    <a:lnTo>
                      <a:pt x="636" y="899"/>
                    </a:lnTo>
                    <a:lnTo>
                      <a:pt x="636" y="919"/>
                    </a:lnTo>
                    <a:lnTo>
                      <a:pt x="649" y="948"/>
                    </a:lnTo>
                    <a:lnTo>
                      <a:pt x="655" y="974"/>
                    </a:lnTo>
                    <a:lnTo>
                      <a:pt x="655" y="974"/>
                    </a:lnTo>
                    <a:lnTo>
                      <a:pt x="661" y="985"/>
                    </a:lnTo>
                    <a:lnTo>
                      <a:pt x="667" y="1003"/>
                    </a:lnTo>
                    <a:lnTo>
                      <a:pt x="673" y="1023"/>
                    </a:lnTo>
                    <a:lnTo>
                      <a:pt x="673" y="1023"/>
                    </a:lnTo>
                    <a:lnTo>
                      <a:pt x="673" y="1040"/>
                    </a:lnTo>
                    <a:lnTo>
                      <a:pt x="673" y="1052"/>
                    </a:lnTo>
                    <a:lnTo>
                      <a:pt x="673" y="1064"/>
                    </a:lnTo>
                    <a:lnTo>
                      <a:pt x="673" y="1064"/>
                    </a:lnTo>
                    <a:lnTo>
                      <a:pt x="673" y="1090"/>
                    </a:lnTo>
                    <a:lnTo>
                      <a:pt x="679" y="1113"/>
                    </a:lnTo>
                    <a:lnTo>
                      <a:pt x="685" y="1139"/>
                    </a:lnTo>
                    <a:lnTo>
                      <a:pt x="685" y="1139"/>
                    </a:lnTo>
                    <a:lnTo>
                      <a:pt x="691" y="1162"/>
                    </a:lnTo>
                    <a:lnTo>
                      <a:pt x="704" y="1188"/>
                    </a:lnTo>
                    <a:lnTo>
                      <a:pt x="710" y="1200"/>
                    </a:lnTo>
                    <a:lnTo>
                      <a:pt x="710" y="1200"/>
                    </a:lnTo>
                    <a:lnTo>
                      <a:pt x="716" y="1211"/>
                    </a:lnTo>
                    <a:lnTo>
                      <a:pt x="716" y="1229"/>
                    </a:lnTo>
                    <a:lnTo>
                      <a:pt x="722" y="1249"/>
                    </a:lnTo>
                    <a:lnTo>
                      <a:pt x="722" y="1249"/>
                    </a:lnTo>
                    <a:lnTo>
                      <a:pt x="722" y="1261"/>
                    </a:lnTo>
                    <a:lnTo>
                      <a:pt x="722" y="1272"/>
                    </a:lnTo>
                    <a:lnTo>
                      <a:pt x="728" y="1278"/>
                    </a:lnTo>
                    <a:lnTo>
                      <a:pt x="728" y="1278"/>
                    </a:lnTo>
                    <a:lnTo>
                      <a:pt x="728" y="1292"/>
                    </a:lnTo>
                    <a:lnTo>
                      <a:pt x="734" y="1310"/>
                    </a:lnTo>
                    <a:lnTo>
                      <a:pt x="734" y="1322"/>
                    </a:lnTo>
                    <a:lnTo>
                      <a:pt x="734" y="1322"/>
                    </a:lnTo>
                    <a:lnTo>
                      <a:pt x="734" y="1333"/>
                    </a:lnTo>
                    <a:lnTo>
                      <a:pt x="734" y="1353"/>
                    </a:lnTo>
                    <a:lnTo>
                      <a:pt x="740" y="1365"/>
                    </a:lnTo>
                    <a:lnTo>
                      <a:pt x="740" y="1365"/>
                    </a:lnTo>
                    <a:lnTo>
                      <a:pt x="740" y="1383"/>
                    </a:lnTo>
                    <a:lnTo>
                      <a:pt x="740" y="1408"/>
                    </a:lnTo>
                    <a:lnTo>
                      <a:pt x="740" y="1426"/>
                    </a:lnTo>
                    <a:lnTo>
                      <a:pt x="740" y="1426"/>
                    </a:lnTo>
                    <a:lnTo>
                      <a:pt x="740" y="1432"/>
                    </a:lnTo>
                    <a:lnTo>
                      <a:pt x="740" y="1443"/>
                    </a:lnTo>
                    <a:lnTo>
                      <a:pt x="740" y="1443"/>
                    </a:lnTo>
                    <a:lnTo>
                      <a:pt x="740" y="1443"/>
                    </a:lnTo>
                    <a:lnTo>
                      <a:pt x="740" y="1457"/>
                    </a:lnTo>
                    <a:lnTo>
                      <a:pt x="746" y="1463"/>
                    </a:lnTo>
                    <a:lnTo>
                      <a:pt x="754" y="1469"/>
                    </a:lnTo>
                    <a:lnTo>
                      <a:pt x="754" y="1469"/>
                    </a:lnTo>
                    <a:lnTo>
                      <a:pt x="754" y="1469"/>
                    </a:lnTo>
                    <a:lnTo>
                      <a:pt x="754" y="1475"/>
                    </a:lnTo>
                    <a:lnTo>
                      <a:pt x="759" y="1481"/>
                    </a:lnTo>
                    <a:lnTo>
                      <a:pt x="759" y="1481"/>
                    </a:lnTo>
                    <a:lnTo>
                      <a:pt x="759" y="1481"/>
                    </a:lnTo>
                    <a:lnTo>
                      <a:pt x="765" y="1481"/>
                    </a:lnTo>
                    <a:lnTo>
                      <a:pt x="771" y="1481"/>
                    </a:lnTo>
                    <a:lnTo>
                      <a:pt x="771" y="1481"/>
                    </a:lnTo>
                    <a:lnTo>
                      <a:pt x="771" y="1487"/>
                    </a:lnTo>
                    <a:lnTo>
                      <a:pt x="777" y="1487"/>
                    </a:lnTo>
                    <a:lnTo>
                      <a:pt x="783" y="1487"/>
                    </a:lnTo>
                    <a:lnTo>
                      <a:pt x="783" y="1487"/>
                    </a:lnTo>
                    <a:lnTo>
                      <a:pt x="783" y="1493"/>
                    </a:lnTo>
                    <a:lnTo>
                      <a:pt x="789" y="1493"/>
                    </a:lnTo>
                    <a:lnTo>
                      <a:pt x="795" y="1487"/>
                    </a:lnTo>
                    <a:lnTo>
                      <a:pt x="795" y="1487"/>
                    </a:lnTo>
                    <a:lnTo>
                      <a:pt x="795" y="1487"/>
                    </a:lnTo>
                    <a:lnTo>
                      <a:pt x="801" y="1487"/>
                    </a:lnTo>
                    <a:lnTo>
                      <a:pt x="809" y="1481"/>
                    </a:lnTo>
                    <a:lnTo>
                      <a:pt x="809" y="1481"/>
                    </a:lnTo>
                    <a:lnTo>
                      <a:pt x="809" y="1481"/>
                    </a:lnTo>
                    <a:lnTo>
                      <a:pt x="815" y="1475"/>
                    </a:lnTo>
                    <a:lnTo>
                      <a:pt x="815" y="1469"/>
                    </a:lnTo>
                    <a:lnTo>
                      <a:pt x="815" y="1469"/>
                    </a:lnTo>
                    <a:lnTo>
                      <a:pt x="809" y="1463"/>
                    </a:lnTo>
                    <a:lnTo>
                      <a:pt x="809" y="1463"/>
                    </a:lnTo>
                    <a:lnTo>
                      <a:pt x="815" y="1457"/>
                    </a:lnTo>
                    <a:lnTo>
                      <a:pt x="815" y="1457"/>
                    </a:lnTo>
                    <a:lnTo>
                      <a:pt x="815" y="1457"/>
                    </a:lnTo>
                    <a:lnTo>
                      <a:pt x="815" y="1443"/>
                    </a:lnTo>
                    <a:lnTo>
                      <a:pt x="815" y="1432"/>
                    </a:lnTo>
                    <a:lnTo>
                      <a:pt x="815" y="1432"/>
                    </a:lnTo>
                    <a:lnTo>
                      <a:pt x="815" y="1426"/>
                    </a:lnTo>
                    <a:lnTo>
                      <a:pt x="809" y="1414"/>
                    </a:lnTo>
                    <a:lnTo>
                      <a:pt x="801" y="1394"/>
                    </a:lnTo>
                    <a:lnTo>
                      <a:pt x="801" y="1394"/>
                    </a:lnTo>
                    <a:lnTo>
                      <a:pt x="795" y="1383"/>
                    </a:lnTo>
                    <a:lnTo>
                      <a:pt x="795" y="1365"/>
                    </a:lnTo>
                    <a:lnTo>
                      <a:pt x="795" y="1347"/>
                    </a:lnTo>
                    <a:lnTo>
                      <a:pt x="795" y="1347"/>
                    </a:lnTo>
                    <a:lnTo>
                      <a:pt x="795" y="1339"/>
                    </a:lnTo>
                    <a:lnTo>
                      <a:pt x="795" y="1327"/>
                    </a:lnTo>
                    <a:lnTo>
                      <a:pt x="795" y="1310"/>
                    </a:lnTo>
                    <a:lnTo>
                      <a:pt x="795" y="1310"/>
                    </a:lnTo>
                    <a:lnTo>
                      <a:pt x="789" y="1298"/>
                    </a:lnTo>
                    <a:lnTo>
                      <a:pt x="783" y="1284"/>
                    </a:lnTo>
                    <a:lnTo>
                      <a:pt x="783" y="1272"/>
                    </a:lnTo>
                    <a:lnTo>
                      <a:pt x="783" y="1272"/>
                    </a:lnTo>
                    <a:lnTo>
                      <a:pt x="783" y="1267"/>
                    </a:lnTo>
                    <a:lnTo>
                      <a:pt x="777" y="1261"/>
                    </a:lnTo>
                    <a:lnTo>
                      <a:pt x="777" y="1255"/>
                    </a:lnTo>
                    <a:lnTo>
                      <a:pt x="777" y="1255"/>
                    </a:lnTo>
                    <a:lnTo>
                      <a:pt x="777" y="1237"/>
                    </a:lnTo>
                    <a:lnTo>
                      <a:pt x="777" y="1206"/>
                    </a:lnTo>
                    <a:lnTo>
                      <a:pt x="777" y="1188"/>
                    </a:lnTo>
                    <a:lnTo>
                      <a:pt x="777" y="1188"/>
                    </a:lnTo>
                    <a:lnTo>
                      <a:pt x="777" y="1168"/>
                    </a:lnTo>
                    <a:lnTo>
                      <a:pt x="777" y="1127"/>
                    </a:lnTo>
                    <a:lnTo>
                      <a:pt x="777" y="1090"/>
                    </a:lnTo>
                    <a:lnTo>
                      <a:pt x="777" y="1090"/>
                    </a:lnTo>
                    <a:lnTo>
                      <a:pt x="765" y="1064"/>
                    </a:lnTo>
                    <a:lnTo>
                      <a:pt x="754" y="1035"/>
                    </a:lnTo>
                    <a:lnTo>
                      <a:pt x="754" y="1017"/>
                    </a:lnTo>
                    <a:lnTo>
                      <a:pt x="754" y="1017"/>
                    </a:lnTo>
                    <a:lnTo>
                      <a:pt x="754" y="991"/>
                    </a:lnTo>
                    <a:lnTo>
                      <a:pt x="754" y="954"/>
                    </a:lnTo>
                    <a:lnTo>
                      <a:pt x="754" y="936"/>
                    </a:lnTo>
                    <a:lnTo>
                      <a:pt x="754" y="936"/>
                    </a:lnTo>
                    <a:lnTo>
                      <a:pt x="754" y="924"/>
                    </a:lnTo>
                    <a:lnTo>
                      <a:pt x="765" y="893"/>
                    </a:lnTo>
                    <a:lnTo>
                      <a:pt x="783" y="844"/>
                    </a:lnTo>
                    <a:lnTo>
                      <a:pt x="809" y="783"/>
                    </a:lnTo>
                    <a:lnTo>
                      <a:pt x="826" y="728"/>
                    </a:lnTo>
                    <a:lnTo>
                      <a:pt x="844" y="667"/>
                    </a:lnTo>
                    <a:lnTo>
                      <a:pt x="864" y="618"/>
                    </a:lnTo>
                    <a:lnTo>
                      <a:pt x="875" y="582"/>
                    </a:lnTo>
                    <a:lnTo>
                      <a:pt x="881" y="557"/>
                    </a:lnTo>
                    <a:lnTo>
                      <a:pt x="881" y="557"/>
                    </a:lnTo>
                    <a:lnTo>
                      <a:pt x="875" y="545"/>
                    </a:lnTo>
                    <a:lnTo>
                      <a:pt x="870" y="533"/>
                    </a:lnTo>
                    <a:lnTo>
                      <a:pt x="870" y="521"/>
                    </a:lnTo>
                    <a:lnTo>
                      <a:pt x="870" y="521"/>
                    </a:lnTo>
                    <a:lnTo>
                      <a:pt x="864" y="514"/>
                    </a:lnTo>
                    <a:lnTo>
                      <a:pt x="864" y="490"/>
                    </a:lnTo>
                    <a:lnTo>
                      <a:pt x="864" y="466"/>
                    </a:lnTo>
                    <a:lnTo>
                      <a:pt x="864" y="466"/>
                    </a:lnTo>
                    <a:lnTo>
                      <a:pt x="864" y="441"/>
                    </a:lnTo>
                    <a:lnTo>
                      <a:pt x="864" y="429"/>
                    </a:lnTo>
                    <a:lnTo>
                      <a:pt x="870" y="411"/>
                    </a:lnTo>
                    <a:lnTo>
                      <a:pt x="870" y="411"/>
                    </a:lnTo>
                    <a:lnTo>
                      <a:pt x="875" y="392"/>
                    </a:lnTo>
                    <a:lnTo>
                      <a:pt x="875" y="386"/>
                    </a:lnTo>
                    <a:lnTo>
                      <a:pt x="881" y="374"/>
                    </a:lnTo>
                    <a:lnTo>
                      <a:pt x="881" y="374"/>
                    </a:lnTo>
                    <a:lnTo>
                      <a:pt x="881" y="368"/>
                    </a:lnTo>
                    <a:lnTo>
                      <a:pt x="881" y="362"/>
                    </a:lnTo>
                    <a:lnTo>
                      <a:pt x="887" y="348"/>
                    </a:lnTo>
                    <a:lnTo>
                      <a:pt x="887" y="348"/>
                    </a:lnTo>
                    <a:lnTo>
                      <a:pt x="887" y="342"/>
                    </a:lnTo>
                    <a:lnTo>
                      <a:pt x="899" y="325"/>
                    </a:lnTo>
                    <a:lnTo>
                      <a:pt x="911" y="293"/>
                    </a:lnTo>
                    <a:lnTo>
                      <a:pt x="911" y="293"/>
                    </a:lnTo>
                    <a:lnTo>
                      <a:pt x="911" y="287"/>
                    </a:lnTo>
                    <a:lnTo>
                      <a:pt x="919" y="276"/>
                    </a:lnTo>
                    <a:lnTo>
                      <a:pt x="925" y="270"/>
                    </a:lnTo>
                    <a:lnTo>
                      <a:pt x="925" y="270"/>
                    </a:lnTo>
                    <a:lnTo>
                      <a:pt x="925" y="264"/>
                    </a:lnTo>
                    <a:lnTo>
                      <a:pt x="936" y="264"/>
                    </a:lnTo>
                    <a:lnTo>
                      <a:pt x="942" y="258"/>
                    </a:lnTo>
                    <a:lnTo>
                      <a:pt x="942" y="258"/>
                    </a:lnTo>
                    <a:lnTo>
                      <a:pt x="980" y="246"/>
                    </a:lnTo>
                    <a:lnTo>
                      <a:pt x="1058" y="221"/>
                    </a:lnTo>
                    <a:lnTo>
                      <a:pt x="1119" y="183"/>
                    </a:lnTo>
                    <a:lnTo>
                      <a:pt x="1119" y="183"/>
                    </a:lnTo>
                    <a:lnTo>
                      <a:pt x="1145" y="171"/>
                    </a:lnTo>
                    <a:lnTo>
                      <a:pt x="1151" y="166"/>
                    </a:lnTo>
                    <a:lnTo>
                      <a:pt x="1163" y="166"/>
                    </a:lnTo>
                    <a:lnTo>
                      <a:pt x="1163" y="166"/>
                    </a:lnTo>
                    <a:lnTo>
                      <a:pt x="1174" y="166"/>
                    </a:lnTo>
                    <a:lnTo>
                      <a:pt x="1194" y="160"/>
                    </a:lnTo>
                    <a:lnTo>
                      <a:pt x="1212" y="154"/>
                    </a:lnTo>
                    <a:lnTo>
                      <a:pt x="1212" y="154"/>
                    </a:lnTo>
                    <a:lnTo>
                      <a:pt x="1230" y="148"/>
                    </a:lnTo>
                    <a:lnTo>
                      <a:pt x="1255" y="128"/>
                    </a:lnTo>
                    <a:lnTo>
                      <a:pt x="1273" y="116"/>
                    </a:lnTo>
                    <a:lnTo>
                      <a:pt x="1273" y="116"/>
                    </a:lnTo>
                    <a:lnTo>
                      <a:pt x="1285" y="105"/>
                    </a:lnTo>
                    <a:lnTo>
                      <a:pt x="1316" y="93"/>
                    </a:lnTo>
                    <a:lnTo>
                      <a:pt x="1334" y="81"/>
                    </a:lnTo>
                    <a:lnTo>
                      <a:pt x="1334" y="81"/>
                    </a:lnTo>
                    <a:lnTo>
                      <a:pt x="1346" y="73"/>
                    </a:lnTo>
                    <a:lnTo>
                      <a:pt x="1365" y="73"/>
                    </a:lnTo>
                    <a:lnTo>
                      <a:pt x="1377" y="67"/>
                    </a:lnTo>
                    <a:lnTo>
                      <a:pt x="1377" y="67"/>
                    </a:lnTo>
                    <a:lnTo>
                      <a:pt x="1383" y="73"/>
                    </a:lnTo>
                    <a:lnTo>
                      <a:pt x="1389" y="73"/>
                    </a:lnTo>
                    <a:lnTo>
                      <a:pt x="1401" y="73"/>
                    </a:lnTo>
                    <a:lnTo>
                      <a:pt x="1401" y="73"/>
                    </a:lnTo>
                    <a:lnTo>
                      <a:pt x="1414" y="73"/>
                    </a:lnTo>
                    <a:lnTo>
                      <a:pt x="1420" y="73"/>
                    </a:lnTo>
                    <a:lnTo>
                      <a:pt x="1432" y="73"/>
                    </a:lnTo>
                    <a:lnTo>
                      <a:pt x="1432" y="73"/>
                    </a:lnTo>
                    <a:lnTo>
                      <a:pt x="1438" y="73"/>
                    </a:lnTo>
                    <a:lnTo>
                      <a:pt x="1438" y="81"/>
                    </a:lnTo>
                    <a:lnTo>
                      <a:pt x="1444" y="81"/>
                    </a:lnTo>
                    <a:lnTo>
                      <a:pt x="1444" y="81"/>
                    </a:lnTo>
                    <a:lnTo>
                      <a:pt x="1444" y="87"/>
                    </a:lnTo>
                    <a:lnTo>
                      <a:pt x="1444" y="93"/>
                    </a:lnTo>
                    <a:lnTo>
                      <a:pt x="1444" y="99"/>
                    </a:lnTo>
                    <a:lnTo>
                      <a:pt x="1444" y="99"/>
                    </a:lnTo>
                    <a:lnTo>
                      <a:pt x="1444" y="105"/>
                    </a:lnTo>
                    <a:lnTo>
                      <a:pt x="1450" y="105"/>
                    </a:lnTo>
                    <a:lnTo>
                      <a:pt x="1456" y="99"/>
                    </a:lnTo>
                    <a:lnTo>
                      <a:pt x="1456" y="99"/>
                    </a:lnTo>
                    <a:lnTo>
                      <a:pt x="1456" y="87"/>
                    </a:lnTo>
                    <a:lnTo>
                      <a:pt x="1462" y="81"/>
                    </a:lnTo>
                    <a:lnTo>
                      <a:pt x="1462" y="73"/>
                    </a:lnTo>
                    <a:lnTo>
                      <a:pt x="1462" y="73"/>
                    </a:lnTo>
                    <a:lnTo>
                      <a:pt x="1456" y="67"/>
                    </a:lnTo>
                    <a:lnTo>
                      <a:pt x="1469" y="73"/>
                    </a:lnTo>
                    <a:lnTo>
                      <a:pt x="1469" y="81"/>
                    </a:lnTo>
                    <a:lnTo>
                      <a:pt x="1469" y="87"/>
                    </a:lnTo>
                    <a:lnTo>
                      <a:pt x="1475" y="93"/>
                    </a:lnTo>
                    <a:lnTo>
                      <a:pt x="1475" y="93"/>
                    </a:lnTo>
                    <a:lnTo>
                      <a:pt x="1475" y="99"/>
                    </a:lnTo>
                    <a:lnTo>
                      <a:pt x="1481" y="99"/>
                    </a:lnTo>
                    <a:lnTo>
                      <a:pt x="1487" y="99"/>
                    </a:lnTo>
                    <a:lnTo>
                      <a:pt x="1487" y="99"/>
                    </a:lnTo>
                    <a:lnTo>
                      <a:pt x="1487" y="99"/>
                    </a:lnTo>
                    <a:lnTo>
                      <a:pt x="1487" y="87"/>
                    </a:lnTo>
                    <a:lnTo>
                      <a:pt x="1487" y="81"/>
                    </a:lnTo>
                    <a:lnTo>
                      <a:pt x="1487" y="81"/>
                    </a:lnTo>
                    <a:lnTo>
                      <a:pt x="1487" y="81"/>
                    </a:lnTo>
                    <a:lnTo>
                      <a:pt x="1493" y="87"/>
                    </a:lnTo>
                    <a:lnTo>
                      <a:pt x="1499" y="81"/>
                    </a:lnTo>
                    <a:lnTo>
                      <a:pt x="1499" y="81"/>
                    </a:lnTo>
                    <a:lnTo>
                      <a:pt x="1499" y="81"/>
                    </a:lnTo>
                    <a:lnTo>
                      <a:pt x="1499" y="81"/>
                    </a:lnTo>
                    <a:lnTo>
                      <a:pt x="1499" y="73"/>
                    </a:lnTo>
                    <a:lnTo>
                      <a:pt x="1499" y="73"/>
                    </a:lnTo>
                    <a:lnTo>
                      <a:pt x="1493" y="67"/>
                    </a:lnTo>
                    <a:lnTo>
                      <a:pt x="1493" y="61"/>
                    </a:lnTo>
                    <a:lnTo>
                      <a:pt x="1493" y="61"/>
                    </a:lnTo>
                    <a:lnTo>
                      <a:pt x="1493" y="61"/>
                    </a:lnTo>
                    <a:lnTo>
                      <a:pt x="1493" y="61"/>
                    </a:lnTo>
                    <a:lnTo>
                      <a:pt x="1499" y="61"/>
                    </a:lnTo>
                    <a:lnTo>
                      <a:pt x="1499" y="55"/>
                    </a:lnTo>
                    <a:lnTo>
                      <a:pt x="1499" y="55"/>
                    </a:lnTo>
                    <a:lnTo>
                      <a:pt x="1493" y="50"/>
                    </a:lnTo>
                    <a:lnTo>
                      <a:pt x="1487" y="38"/>
                    </a:lnTo>
                    <a:lnTo>
                      <a:pt x="1481" y="26"/>
                    </a:lnTo>
                    <a:lnTo>
                      <a:pt x="1481" y="26"/>
                    </a:lnTo>
                    <a:lnTo>
                      <a:pt x="1475" y="26"/>
                    </a:lnTo>
                    <a:lnTo>
                      <a:pt x="1462" y="18"/>
                    </a:lnTo>
                    <a:lnTo>
                      <a:pt x="1444" y="6"/>
                    </a:lnTo>
                    <a:lnTo>
                      <a:pt x="1444" y="6"/>
                    </a:lnTo>
                    <a:lnTo>
                      <a:pt x="1432" y="0"/>
                    </a:lnTo>
                    <a:lnTo>
                      <a:pt x="1420" y="0"/>
                    </a:lnTo>
                    <a:lnTo>
                      <a:pt x="1414" y="0"/>
                    </a:lnTo>
                    <a:lnTo>
                      <a:pt x="1414" y="0"/>
                    </a:lnTo>
                    <a:lnTo>
                      <a:pt x="1401" y="0"/>
                    </a:lnTo>
                    <a:lnTo>
                      <a:pt x="1395" y="0"/>
                    </a:lnTo>
                    <a:lnTo>
                      <a:pt x="1389" y="0"/>
                    </a:lnTo>
                    <a:lnTo>
                      <a:pt x="1389" y="0"/>
                    </a:lnTo>
                    <a:lnTo>
                      <a:pt x="1383" y="0"/>
                    </a:lnTo>
                    <a:lnTo>
                      <a:pt x="1365" y="6"/>
                    </a:lnTo>
                    <a:lnTo>
                      <a:pt x="1351" y="12"/>
                    </a:lnTo>
                    <a:lnTo>
                      <a:pt x="1351" y="12"/>
                    </a:lnTo>
                    <a:lnTo>
                      <a:pt x="1340" y="18"/>
                    </a:lnTo>
                    <a:lnTo>
                      <a:pt x="1310" y="32"/>
                    </a:lnTo>
                    <a:lnTo>
                      <a:pt x="1290" y="44"/>
                    </a:lnTo>
                    <a:lnTo>
                      <a:pt x="1290" y="44"/>
                    </a:lnTo>
                    <a:lnTo>
                      <a:pt x="1267" y="50"/>
                    </a:lnTo>
                    <a:lnTo>
                      <a:pt x="1230" y="55"/>
                    </a:lnTo>
                    <a:lnTo>
                      <a:pt x="1206" y="61"/>
                    </a:lnTo>
                    <a:lnTo>
                      <a:pt x="1206" y="61"/>
                    </a:lnTo>
                    <a:lnTo>
                      <a:pt x="1186" y="67"/>
                    </a:lnTo>
                    <a:lnTo>
                      <a:pt x="1163" y="81"/>
                    </a:lnTo>
                    <a:lnTo>
                      <a:pt x="1151" y="93"/>
                    </a:lnTo>
                    <a:lnTo>
                      <a:pt x="1151" y="93"/>
                    </a:lnTo>
                    <a:lnTo>
                      <a:pt x="1139" y="99"/>
                    </a:lnTo>
                    <a:lnTo>
                      <a:pt x="1125" y="105"/>
                    </a:lnTo>
                    <a:lnTo>
                      <a:pt x="1119" y="105"/>
                    </a:lnTo>
                    <a:lnTo>
                      <a:pt x="1119" y="105"/>
                    </a:lnTo>
                    <a:lnTo>
                      <a:pt x="1090" y="110"/>
                    </a:lnTo>
                    <a:lnTo>
                      <a:pt x="1029" y="128"/>
                    </a:lnTo>
                    <a:lnTo>
                      <a:pt x="960" y="160"/>
                    </a:lnTo>
                    <a:lnTo>
                      <a:pt x="960" y="160"/>
                    </a:lnTo>
                    <a:lnTo>
                      <a:pt x="954" y="166"/>
                    </a:lnTo>
                    <a:lnTo>
                      <a:pt x="948" y="166"/>
                    </a:lnTo>
                    <a:lnTo>
                      <a:pt x="942" y="166"/>
                    </a:lnTo>
                    <a:lnTo>
                      <a:pt x="942" y="166"/>
                    </a:lnTo>
                    <a:lnTo>
                      <a:pt x="931" y="166"/>
                    </a:lnTo>
                    <a:lnTo>
                      <a:pt x="911" y="166"/>
                    </a:lnTo>
                    <a:lnTo>
                      <a:pt x="887" y="166"/>
                    </a:lnTo>
                    <a:lnTo>
                      <a:pt x="887" y="166"/>
                    </a:lnTo>
                    <a:lnTo>
                      <a:pt x="864" y="171"/>
                    </a:lnTo>
                    <a:lnTo>
                      <a:pt x="850" y="177"/>
                    </a:lnTo>
                    <a:lnTo>
                      <a:pt x="838" y="177"/>
                    </a:lnTo>
                    <a:lnTo>
                      <a:pt x="838" y="177"/>
                    </a:lnTo>
                    <a:lnTo>
                      <a:pt x="795" y="183"/>
                    </a:lnTo>
                    <a:lnTo>
                      <a:pt x="722" y="191"/>
                    </a:lnTo>
                    <a:lnTo>
                      <a:pt x="673" y="191"/>
                    </a:lnTo>
                    <a:lnTo>
                      <a:pt x="673" y="191"/>
                    </a:lnTo>
                    <a:lnTo>
                      <a:pt x="655" y="177"/>
                    </a:lnTo>
                    <a:lnTo>
                      <a:pt x="630" y="166"/>
                    </a:lnTo>
                    <a:lnTo>
                      <a:pt x="606" y="160"/>
                    </a:lnTo>
                    <a:lnTo>
                      <a:pt x="606" y="160"/>
                    </a:lnTo>
                    <a:lnTo>
                      <a:pt x="580" y="160"/>
                    </a:lnTo>
                    <a:lnTo>
                      <a:pt x="569" y="160"/>
                    </a:lnTo>
                    <a:lnTo>
                      <a:pt x="563" y="160"/>
                    </a:lnTo>
                    <a:lnTo>
                      <a:pt x="563" y="160"/>
                    </a:lnTo>
                    <a:lnTo>
                      <a:pt x="539" y="148"/>
                    </a:lnTo>
                    <a:lnTo>
                      <a:pt x="484" y="116"/>
                    </a:lnTo>
                    <a:lnTo>
                      <a:pt x="409" y="99"/>
                    </a:lnTo>
                    <a:lnTo>
                      <a:pt x="409" y="99"/>
                    </a:lnTo>
                    <a:lnTo>
                      <a:pt x="398" y="99"/>
                    </a:lnTo>
                    <a:lnTo>
                      <a:pt x="386" y="93"/>
                    </a:lnTo>
                    <a:lnTo>
                      <a:pt x="380" y="87"/>
                    </a:lnTo>
                    <a:lnTo>
                      <a:pt x="380" y="87"/>
                    </a:lnTo>
                    <a:lnTo>
                      <a:pt x="360" y="73"/>
                    </a:lnTo>
                    <a:lnTo>
                      <a:pt x="325" y="61"/>
                    </a:lnTo>
                    <a:lnTo>
                      <a:pt x="287" y="50"/>
                    </a:lnTo>
                    <a:lnTo>
                      <a:pt x="287" y="50"/>
                    </a:lnTo>
                    <a:lnTo>
                      <a:pt x="250" y="44"/>
                    </a:lnTo>
                    <a:lnTo>
                      <a:pt x="226" y="38"/>
                    </a:lnTo>
                    <a:lnTo>
                      <a:pt x="215" y="26"/>
                    </a:lnTo>
                    <a:lnTo>
                      <a:pt x="215" y="26"/>
                    </a:lnTo>
                    <a:lnTo>
                      <a:pt x="189" y="18"/>
                    </a:lnTo>
                    <a:lnTo>
                      <a:pt x="160" y="12"/>
                    </a:lnTo>
                    <a:lnTo>
                      <a:pt x="128" y="0"/>
                    </a:lnTo>
                    <a:close/>
                  </a:path>
                </a:pathLst>
              </a:custGeom>
              <a:solidFill>
                <a:srgbClr val="F9BA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71" name="Freeform 75"/>
              <p:cNvSpPr>
                <a:spLocks/>
              </p:cNvSpPr>
              <p:nvPr/>
            </p:nvSpPr>
            <p:spPr bwMode="auto">
              <a:xfrm>
                <a:off x="3358" y="1871"/>
                <a:ext cx="47" cy="47"/>
              </a:xfrm>
              <a:custGeom>
                <a:avLst/>
                <a:gdLst>
                  <a:gd name="T0" fmla="*/ 47 w 47"/>
                  <a:gd name="T1" fmla="*/ 0 h 47"/>
                  <a:gd name="T2" fmla="*/ 47 w 47"/>
                  <a:gd name="T3" fmla="*/ 6 h 47"/>
                  <a:gd name="T4" fmla="*/ 47 w 47"/>
                  <a:gd name="T5" fmla="*/ 6 h 47"/>
                  <a:gd name="T6" fmla="*/ 47 w 47"/>
                  <a:gd name="T7" fmla="*/ 12 h 47"/>
                  <a:gd name="T8" fmla="*/ 47 w 47"/>
                  <a:gd name="T9" fmla="*/ 12 h 47"/>
                  <a:gd name="T10" fmla="*/ 41 w 47"/>
                  <a:gd name="T11" fmla="*/ 18 h 47"/>
                  <a:gd name="T12" fmla="*/ 35 w 47"/>
                  <a:gd name="T13" fmla="*/ 24 h 47"/>
                  <a:gd name="T14" fmla="*/ 35 w 47"/>
                  <a:gd name="T15" fmla="*/ 29 h 47"/>
                  <a:gd name="T16" fmla="*/ 35 w 47"/>
                  <a:gd name="T17" fmla="*/ 29 h 47"/>
                  <a:gd name="T18" fmla="*/ 29 w 47"/>
                  <a:gd name="T19" fmla="*/ 35 h 47"/>
                  <a:gd name="T20" fmla="*/ 23 w 47"/>
                  <a:gd name="T21" fmla="*/ 41 h 47"/>
                  <a:gd name="T22" fmla="*/ 23 w 47"/>
                  <a:gd name="T23" fmla="*/ 41 h 47"/>
                  <a:gd name="T24" fmla="*/ 23 w 47"/>
                  <a:gd name="T25" fmla="*/ 41 h 47"/>
                  <a:gd name="T26" fmla="*/ 17 w 47"/>
                  <a:gd name="T27" fmla="*/ 47 h 47"/>
                  <a:gd name="T28" fmla="*/ 17 w 47"/>
                  <a:gd name="T29" fmla="*/ 47 h 47"/>
                  <a:gd name="T30" fmla="*/ 17 w 47"/>
                  <a:gd name="T31" fmla="*/ 47 h 47"/>
                  <a:gd name="T32" fmla="*/ 17 w 47"/>
                  <a:gd name="T33" fmla="*/ 47 h 47"/>
                  <a:gd name="T34" fmla="*/ 17 w 47"/>
                  <a:gd name="T35" fmla="*/ 47 h 47"/>
                  <a:gd name="T36" fmla="*/ 17 w 47"/>
                  <a:gd name="T37" fmla="*/ 41 h 47"/>
                  <a:gd name="T38" fmla="*/ 23 w 47"/>
                  <a:gd name="T39" fmla="*/ 35 h 47"/>
                  <a:gd name="T40" fmla="*/ 29 w 47"/>
                  <a:gd name="T41" fmla="*/ 29 h 47"/>
                  <a:gd name="T42" fmla="*/ 29 w 47"/>
                  <a:gd name="T43" fmla="*/ 29 h 47"/>
                  <a:gd name="T44" fmla="*/ 29 w 47"/>
                  <a:gd name="T45" fmla="*/ 29 h 47"/>
                  <a:gd name="T46" fmla="*/ 29 w 47"/>
                  <a:gd name="T47" fmla="*/ 29 h 47"/>
                  <a:gd name="T48" fmla="*/ 29 w 47"/>
                  <a:gd name="T49" fmla="*/ 24 h 47"/>
                  <a:gd name="T50" fmla="*/ 29 w 47"/>
                  <a:gd name="T51" fmla="*/ 24 h 47"/>
                  <a:gd name="T52" fmla="*/ 23 w 47"/>
                  <a:gd name="T53" fmla="*/ 24 h 47"/>
                  <a:gd name="T54" fmla="*/ 23 w 47"/>
                  <a:gd name="T55" fmla="*/ 24 h 47"/>
                  <a:gd name="T56" fmla="*/ 23 w 47"/>
                  <a:gd name="T57" fmla="*/ 18 h 47"/>
                  <a:gd name="T58" fmla="*/ 23 w 47"/>
                  <a:gd name="T59" fmla="*/ 18 h 47"/>
                  <a:gd name="T60" fmla="*/ 23 w 47"/>
                  <a:gd name="T61" fmla="*/ 18 h 47"/>
                  <a:gd name="T62" fmla="*/ 23 w 47"/>
                  <a:gd name="T63" fmla="*/ 12 h 47"/>
                  <a:gd name="T64" fmla="*/ 29 w 47"/>
                  <a:gd name="T65" fmla="*/ 6 h 47"/>
                  <a:gd name="T66" fmla="*/ 29 w 47"/>
                  <a:gd name="T67" fmla="*/ 6 h 47"/>
                  <a:gd name="T68" fmla="*/ 23 w 47"/>
                  <a:gd name="T69" fmla="*/ 6 h 47"/>
                  <a:gd name="T70" fmla="*/ 17 w 47"/>
                  <a:gd name="T71" fmla="*/ 12 h 47"/>
                  <a:gd name="T72" fmla="*/ 17 w 47"/>
                  <a:gd name="T73" fmla="*/ 12 h 47"/>
                  <a:gd name="T74" fmla="*/ 17 w 47"/>
                  <a:gd name="T75" fmla="*/ 12 h 47"/>
                  <a:gd name="T76" fmla="*/ 11 w 47"/>
                  <a:gd name="T77" fmla="*/ 18 h 47"/>
                  <a:gd name="T78" fmla="*/ 6 w 47"/>
                  <a:gd name="T79" fmla="*/ 18 h 47"/>
                  <a:gd name="T80" fmla="*/ 0 w 47"/>
                  <a:gd name="T81" fmla="*/ 24 h 47"/>
                  <a:gd name="T82" fmla="*/ 0 w 47"/>
                  <a:gd name="T83" fmla="*/ 24 h 47"/>
                  <a:gd name="T84" fmla="*/ 0 w 47"/>
                  <a:gd name="T85" fmla="*/ 24 h 47"/>
                  <a:gd name="T86" fmla="*/ 6 w 47"/>
                  <a:gd name="T87" fmla="*/ 18 h 47"/>
                  <a:gd name="T88" fmla="*/ 11 w 47"/>
                  <a:gd name="T89" fmla="*/ 12 h 47"/>
                  <a:gd name="T90" fmla="*/ 11 w 47"/>
                  <a:gd name="T91" fmla="*/ 12 h 47"/>
                  <a:gd name="T92" fmla="*/ 11 w 47"/>
                  <a:gd name="T93" fmla="*/ 12 h 47"/>
                  <a:gd name="T94" fmla="*/ 17 w 47"/>
                  <a:gd name="T95" fmla="*/ 6 h 47"/>
                  <a:gd name="T96" fmla="*/ 23 w 47"/>
                  <a:gd name="T97" fmla="*/ 6 h 47"/>
                  <a:gd name="T98" fmla="*/ 23 w 47"/>
                  <a:gd name="T99" fmla="*/ 6 h 47"/>
                  <a:gd name="T100" fmla="*/ 29 w 47"/>
                  <a:gd name="T101" fmla="*/ 6 h 47"/>
                  <a:gd name="T102" fmla="*/ 35 w 47"/>
                  <a:gd name="T103" fmla="*/ 6 h 47"/>
                  <a:gd name="T104" fmla="*/ 35 w 47"/>
                  <a:gd name="T105" fmla="*/ 6 h 47"/>
                  <a:gd name="T106" fmla="*/ 35 w 47"/>
                  <a:gd name="T107" fmla="*/ 6 h 47"/>
                  <a:gd name="T108" fmla="*/ 35 w 47"/>
                  <a:gd name="T109" fmla="*/ 6 h 47"/>
                  <a:gd name="T110" fmla="*/ 41 w 47"/>
                  <a:gd name="T111" fmla="*/ 12 h 47"/>
                  <a:gd name="T112" fmla="*/ 41 w 47"/>
                  <a:gd name="T113" fmla="*/ 6 h 47"/>
                  <a:gd name="T114" fmla="*/ 41 w 47"/>
                  <a:gd name="T115" fmla="*/ 6 h 47"/>
                  <a:gd name="T116" fmla="*/ 41 w 47"/>
                  <a:gd name="T117" fmla="*/ 0 h 47"/>
                  <a:gd name="T118" fmla="*/ 41 w 47"/>
                  <a:gd name="T119" fmla="*/ 0 h 47"/>
                  <a:gd name="T120" fmla="*/ 47 w 47"/>
                  <a:gd name="T1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 h="47">
                    <a:moveTo>
                      <a:pt x="47" y="0"/>
                    </a:moveTo>
                    <a:lnTo>
                      <a:pt x="47" y="6"/>
                    </a:lnTo>
                    <a:lnTo>
                      <a:pt x="47" y="6"/>
                    </a:lnTo>
                    <a:lnTo>
                      <a:pt x="47" y="12"/>
                    </a:lnTo>
                    <a:lnTo>
                      <a:pt x="47" y="12"/>
                    </a:lnTo>
                    <a:lnTo>
                      <a:pt x="41" y="18"/>
                    </a:lnTo>
                    <a:lnTo>
                      <a:pt x="35" y="24"/>
                    </a:lnTo>
                    <a:lnTo>
                      <a:pt x="35" y="29"/>
                    </a:lnTo>
                    <a:lnTo>
                      <a:pt x="35" y="29"/>
                    </a:lnTo>
                    <a:lnTo>
                      <a:pt x="29" y="35"/>
                    </a:lnTo>
                    <a:lnTo>
                      <a:pt x="23" y="41"/>
                    </a:lnTo>
                    <a:lnTo>
                      <a:pt x="23" y="41"/>
                    </a:lnTo>
                    <a:lnTo>
                      <a:pt x="23" y="41"/>
                    </a:lnTo>
                    <a:lnTo>
                      <a:pt x="17" y="47"/>
                    </a:lnTo>
                    <a:lnTo>
                      <a:pt x="17" y="47"/>
                    </a:lnTo>
                    <a:lnTo>
                      <a:pt x="17" y="47"/>
                    </a:lnTo>
                    <a:lnTo>
                      <a:pt x="17" y="47"/>
                    </a:lnTo>
                    <a:lnTo>
                      <a:pt x="17" y="47"/>
                    </a:lnTo>
                    <a:lnTo>
                      <a:pt x="17" y="41"/>
                    </a:lnTo>
                    <a:lnTo>
                      <a:pt x="23" y="35"/>
                    </a:lnTo>
                    <a:lnTo>
                      <a:pt x="29" y="29"/>
                    </a:lnTo>
                    <a:lnTo>
                      <a:pt x="29" y="29"/>
                    </a:lnTo>
                    <a:lnTo>
                      <a:pt x="29" y="29"/>
                    </a:lnTo>
                    <a:lnTo>
                      <a:pt x="29" y="29"/>
                    </a:lnTo>
                    <a:lnTo>
                      <a:pt x="29" y="24"/>
                    </a:lnTo>
                    <a:lnTo>
                      <a:pt x="29" y="24"/>
                    </a:lnTo>
                    <a:lnTo>
                      <a:pt x="23" y="24"/>
                    </a:lnTo>
                    <a:lnTo>
                      <a:pt x="23" y="24"/>
                    </a:lnTo>
                    <a:lnTo>
                      <a:pt x="23" y="18"/>
                    </a:lnTo>
                    <a:lnTo>
                      <a:pt x="23" y="18"/>
                    </a:lnTo>
                    <a:lnTo>
                      <a:pt x="23" y="18"/>
                    </a:lnTo>
                    <a:lnTo>
                      <a:pt x="23" y="12"/>
                    </a:lnTo>
                    <a:lnTo>
                      <a:pt x="29" y="6"/>
                    </a:lnTo>
                    <a:lnTo>
                      <a:pt x="29" y="6"/>
                    </a:lnTo>
                    <a:lnTo>
                      <a:pt x="23" y="6"/>
                    </a:lnTo>
                    <a:lnTo>
                      <a:pt x="17" y="12"/>
                    </a:lnTo>
                    <a:lnTo>
                      <a:pt x="17" y="12"/>
                    </a:lnTo>
                    <a:lnTo>
                      <a:pt x="17" y="12"/>
                    </a:lnTo>
                    <a:lnTo>
                      <a:pt x="11" y="18"/>
                    </a:lnTo>
                    <a:lnTo>
                      <a:pt x="6" y="18"/>
                    </a:lnTo>
                    <a:lnTo>
                      <a:pt x="0" y="24"/>
                    </a:lnTo>
                    <a:lnTo>
                      <a:pt x="0" y="24"/>
                    </a:lnTo>
                    <a:lnTo>
                      <a:pt x="0" y="24"/>
                    </a:lnTo>
                    <a:lnTo>
                      <a:pt x="6" y="18"/>
                    </a:lnTo>
                    <a:lnTo>
                      <a:pt x="11" y="12"/>
                    </a:lnTo>
                    <a:lnTo>
                      <a:pt x="11" y="12"/>
                    </a:lnTo>
                    <a:lnTo>
                      <a:pt x="11" y="12"/>
                    </a:lnTo>
                    <a:lnTo>
                      <a:pt x="17" y="6"/>
                    </a:lnTo>
                    <a:lnTo>
                      <a:pt x="23" y="6"/>
                    </a:lnTo>
                    <a:lnTo>
                      <a:pt x="23" y="6"/>
                    </a:lnTo>
                    <a:lnTo>
                      <a:pt x="29" y="6"/>
                    </a:lnTo>
                    <a:lnTo>
                      <a:pt x="35" y="6"/>
                    </a:lnTo>
                    <a:lnTo>
                      <a:pt x="35" y="6"/>
                    </a:lnTo>
                    <a:lnTo>
                      <a:pt x="35" y="6"/>
                    </a:lnTo>
                    <a:lnTo>
                      <a:pt x="35" y="6"/>
                    </a:lnTo>
                    <a:lnTo>
                      <a:pt x="41" y="12"/>
                    </a:lnTo>
                    <a:lnTo>
                      <a:pt x="41" y="6"/>
                    </a:lnTo>
                    <a:lnTo>
                      <a:pt x="41" y="6"/>
                    </a:lnTo>
                    <a:lnTo>
                      <a:pt x="41" y="0"/>
                    </a:lnTo>
                    <a:lnTo>
                      <a:pt x="41" y="0"/>
                    </a:lnTo>
                    <a:lnTo>
                      <a:pt x="4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72" name="Freeform 76"/>
              <p:cNvSpPr>
                <a:spLocks/>
              </p:cNvSpPr>
              <p:nvPr/>
            </p:nvSpPr>
            <p:spPr bwMode="auto">
              <a:xfrm>
                <a:off x="3387" y="1883"/>
                <a:ext cx="12" cy="17"/>
              </a:xfrm>
              <a:custGeom>
                <a:avLst/>
                <a:gdLst>
                  <a:gd name="T0" fmla="*/ 12 w 12"/>
                  <a:gd name="T1" fmla="*/ 0 h 17"/>
                  <a:gd name="T2" fmla="*/ 12 w 12"/>
                  <a:gd name="T3" fmla="*/ 0 h 17"/>
                  <a:gd name="T4" fmla="*/ 12 w 12"/>
                  <a:gd name="T5" fmla="*/ 0 h 17"/>
                  <a:gd name="T6" fmla="*/ 12 w 12"/>
                  <a:gd name="T7" fmla="*/ 0 h 17"/>
                  <a:gd name="T8" fmla="*/ 12 w 12"/>
                  <a:gd name="T9" fmla="*/ 0 h 17"/>
                  <a:gd name="T10" fmla="*/ 6 w 12"/>
                  <a:gd name="T11" fmla="*/ 0 h 17"/>
                  <a:gd name="T12" fmla="*/ 6 w 12"/>
                  <a:gd name="T13" fmla="*/ 0 h 17"/>
                  <a:gd name="T14" fmla="*/ 6 w 12"/>
                  <a:gd name="T15" fmla="*/ 0 h 17"/>
                  <a:gd name="T16" fmla="*/ 6 w 12"/>
                  <a:gd name="T17" fmla="*/ 0 h 17"/>
                  <a:gd name="T18" fmla="*/ 0 w 12"/>
                  <a:gd name="T19" fmla="*/ 6 h 17"/>
                  <a:gd name="T20" fmla="*/ 0 w 12"/>
                  <a:gd name="T21" fmla="*/ 6 h 17"/>
                  <a:gd name="T22" fmla="*/ 0 w 12"/>
                  <a:gd name="T23" fmla="*/ 6 h 17"/>
                  <a:gd name="T24" fmla="*/ 0 w 12"/>
                  <a:gd name="T25" fmla="*/ 6 h 17"/>
                  <a:gd name="T26" fmla="*/ 0 w 12"/>
                  <a:gd name="T27" fmla="*/ 12 h 17"/>
                  <a:gd name="T28" fmla="*/ 0 w 12"/>
                  <a:gd name="T29" fmla="*/ 12 h 17"/>
                  <a:gd name="T30" fmla="*/ 6 w 12"/>
                  <a:gd name="T31" fmla="*/ 12 h 17"/>
                  <a:gd name="T32" fmla="*/ 6 w 12"/>
                  <a:gd name="T33" fmla="*/ 12 h 17"/>
                  <a:gd name="T34" fmla="*/ 6 w 12"/>
                  <a:gd name="T35" fmla="*/ 17 h 17"/>
                  <a:gd name="T36" fmla="*/ 6 w 12"/>
                  <a:gd name="T37" fmla="*/ 17 h 17"/>
                  <a:gd name="T38" fmla="*/ 6 w 12"/>
                  <a:gd name="T39" fmla="*/ 17 h 17"/>
                  <a:gd name="T40" fmla="*/ 6 w 12"/>
                  <a:gd name="T41" fmla="*/ 17 h 17"/>
                  <a:gd name="T42" fmla="*/ 6 w 12"/>
                  <a:gd name="T43" fmla="*/ 17 h 17"/>
                  <a:gd name="T44" fmla="*/ 6 w 12"/>
                  <a:gd name="T45" fmla="*/ 12 h 17"/>
                  <a:gd name="T46" fmla="*/ 6 w 12"/>
                  <a:gd name="T47" fmla="*/ 6 h 17"/>
                  <a:gd name="T48" fmla="*/ 6 w 12"/>
                  <a:gd name="T49" fmla="*/ 6 h 17"/>
                  <a:gd name="T50" fmla="*/ 6 w 12"/>
                  <a:gd name="T51" fmla="*/ 6 h 17"/>
                  <a:gd name="T52" fmla="*/ 12 w 12"/>
                  <a:gd name="T53" fmla="*/ 6 h 17"/>
                  <a:gd name="T54" fmla="*/ 12 w 12"/>
                  <a:gd name="T5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7">
                    <a:moveTo>
                      <a:pt x="12" y="0"/>
                    </a:moveTo>
                    <a:lnTo>
                      <a:pt x="12" y="0"/>
                    </a:lnTo>
                    <a:lnTo>
                      <a:pt x="12" y="0"/>
                    </a:lnTo>
                    <a:lnTo>
                      <a:pt x="12" y="0"/>
                    </a:lnTo>
                    <a:lnTo>
                      <a:pt x="12" y="0"/>
                    </a:lnTo>
                    <a:lnTo>
                      <a:pt x="6" y="0"/>
                    </a:lnTo>
                    <a:lnTo>
                      <a:pt x="6" y="0"/>
                    </a:lnTo>
                    <a:lnTo>
                      <a:pt x="6" y="0"/>
                    </a:lnTo>
                    <a:lnTo>
                      <a:pt x="6" y="0"/>
                    </a:lnTo>
                    <a:lnTo>
                      <a:pt x="0" y="6"/>
                    </a:lnTo>
                    <a:lnTo>
                      <a:pt x="0" y="6"/>
                    </a:lnTo>
                    <a:lnTo>
                      <a:pt x="0" y="6"/>
                    </a:lnTo>
                    <a:lnTo>
                      <a:pt x="0" y="6"/>
                    </a:lnTo>
                    <a:lnTo>
                      <a:pt x="0" y="12"/>
                    </a:lnTo>
                    <a:lnTo>
                      <a:pt x="0" y="12"/>
                    </a:lnTo>
                    <a:lnTo>
                      <a:pt x="6" y="12"/>
                    </a:lnTo>
                    <a:lnTo>
                      <a:pt x="6" y="12"/>
                    </a:lnTo>
                    <a:lnTo>
                      <a:pt x="6" y="17"/>
                    </a:lnTo>
                    <a:lnTo>
                      <a:pt x="6" y="17"/>
                    </a:lnTo>
                    <a:lnTo>
                      <a:pt x="6" y="17"/>
                    </a:lnTo>
                    <a:lnTo>
                      <a:pt x="6" y="17"/>
                    </a:lnTo>
                    <a:lnTo>
                      <a:pt x="6" y="17"/>
                    </a:lnTo>
                    <a:lnTo>
                      <a:pt x="6" y="12"/>
                    </a:lnTo>
                    <a:lnTo>
                      <a:pt x="6" y="6"/>
                    </a:lnTo>
                    <a:lnTo>
                      <a:pt x="6" y="6"/>
                    </a:lnTo>
                    <a:lnTo>
                      <a:pt x="6" y="6"/>
                    </a:lnTo>
                    <a:lnTo>
                      <a:pt x="12" y="6"/>
                    </a:lnTo>
                    <a:lnTo>
                      <a:pt x="12"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73" name="Freeform 77"/>
              <p:cNvSpPr>
                <a:spLocks/>
              </p:cNvSpPr>
              <p:nvPr/>
            </p:nvSpPr>
            <p:spPr bwMode="auto">
              <a:xfrm>
                <a:off x="3969" y="2592"/>
                <a:ext cx="55" cy="105"/>
              </a:xfrm>
              <a:custGeom>
                <a:avLst/>
                <a:gdLst>
                  <a:gd name="T0" fmla="*/ 55 w 55"/>
                  <a:gd name="T1" fmla="*/ 105 h 105"/>
                  <a:gd name="T2" fmla="*/ 49 w 55"/>
                  <a:gd name="T3" fmla="*/ 97 h 105"/>
                  <a:gd name="T4" fmla="*/ 42 w 55"/>
                  <a:gd name="T5" fmla="*/ 85 h 105"/>
                  <a:gd name="T6" fmla="*/ 42 w 55"/>
                  <a:gd name="T7" fmla="*/ 73 h 105"/>
                  <a:gd name="T8" fmla="*/ 42 w 55"/>
                  <a:gd name="T9" fmla="*/ 73 h 105"/>
                  <a:gd name="T10" fmla="*/ 42 w 55"/>
                  <a:gd name="T11" fmla="*/ 67 h 105"/>
                  <a:gd name="T12" fmla="*/ 36 w 55"/>
                  <a:gd name="T13" fmla="*/ 61 h 105"/>
                  <a:gd name="T14" fmla="*/ 36 w 55"/>
                  <a:gd name="T15" fmla="*/ 56 h 105"/>
                  <a:gd name="T16" fmla="*/ 36 w 55"/>
                  <a:gd name="T17" fmla="*/ 56 h 105"/>
                  <a:gd name="T18" fmla="*/ 24 w 55"/>
                  <a:gd name="T19" fmla="*/ 67 h 105"/>
                  <a:gd name="T20" fmla="*/ 12 w 55"/>
                  <a:gd name="T21" fmla="*/ 85 h 105"/>
                  <a:gd name="T22" fmla="*/ 0 w 55"/>
                  <a:gd name="T23" fmla="*/ 97 h 105"/>
                  <a:gd name="T24" fmla="*/ 0 w 55"/>
                  <a:gd name="T25" fmla="*/ 97 h 105"/>
                  <a:gd name="T26" fmla="*/ 6 w 55"/>
                  <a:gd name="T27" fmla="*/ 91 h 105"/>
                  <a:gd name="T28" fmla="*/ 18 w 55"/>
                  <a:gd name="T29" fmla="*/ 61 h 105"/>
                  <a:gd name="T30" fmla="*/ 30 w 55"/>
                  <a:gd name="T31" fmla="*/ 30 h 105"/>
                  <a:gd name="T32" fmla="*/ 30 w 55"/>
                  <a:gd name="T33" fmla="*/ 30 h 105"/>
                  <a:gd name="T34" fmla="*/ 30 w 55"/>
                  <a:gd name="T35" fmla="*/ 18 h 105"/>
                  <a:gd name="T36" fmla="*/ 36 w 55"/>
                  <a:gd name="T37" fmla="*/ 6 h 105"/>
                  <a:gd name="T38" fmla="*/ 42 w 55"/>
                  <a:gd name="T39" fmla="*/ 0 h 105"/>
                  <a:gd name="T40" fmla="*/ 42 w 55"/>
                  <a:gd name="T41" fmla="*/ 0 h 105"/>
                  <a:gd name="T42" fmla="*/ 49 w 55"/>
                  <a:gd name="T43" fmla="*/ 36 h 105"/>
                  <a:gd name="T44" fmla="*/ 55 w 55"/>
                  <a:gd name="T45" fmla="*/ 79 h 105"/>
                  <a:gd name="T46" fmla="*/ 55 w 55"/>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105">
                    <a:moveTo>
                      <a:pt x="55" y="105"/>
                    </a:moveTo>
                    <a:lnTo>
                      <a:pt x="49" y="97"/>
                    </a:lnTo>
                    <a:lnTo>
                      <a:pt x="42" y="85"/>
                    </a:lnTo>
                    <a:lnTo>
                      <a:pt x="42" y="73"/>
                    </a:lnTo>
                    <a:lnTo>
                      <a:pt x="42" y="73"/>
                    </a:lnTo>
                    <a:lnTo>
                      <a:pt x="42" y="67"/>
                    </a:lnTo>
                    <a:lnTo>
                      <a:pt x="36" y="61"/>
                    </a:lnTo>
                    <a:lnTo>
                      <a:pt x="36" y="56"/>
                    </a:lnTo>
                    <a:lnTo>
                      <a:pt x="36" y="56"/>
                    </a:lnTo>
                    <a:lnTo>
                      <a:pt x="24" y="67"/>
                    </a:lnTo>
                    <a:lnTo>
                      <a:pt x="12" y="85"/>
                    </a:lnTo>
                    <a:lnTo>
                      <a:pt x="0" y="97"/>
                    </a:lnTo>
                    <a:lnTo>
                      <a:pt x="0" y="97"/>
                    </a:lnTo>
                    <a:lnTo>
                      <a:pt x="6" y="91"/>
                    </a:lnTo>
                    <a:lnTo>
                      <a:pt x="18" y="61"/>
                    </a:lnTo>
                    <a:lnTo>
                      <a:pt x="30" y="30"/>
                    </a:lnTo>
                    <a:lnTo>
                      <a:pt x="30" y="30"/>
                    </a:lnTo>
                    <a:lnTo>
                      <a:pt x="30" y="18"/>
                    </a:lnTo>
                    <a:lnTo>
                      <a:pt x="36" y="6"/>
                    </a:lnTo>
                    <a:lnTo>
                      <a:pt x="42" y="0"/>
                    </a:lnTo>
                    <a:lnTo>
                      <a:pt x="42" y="0"/>
                    </a:lnTo>
                    <a:lnTo>
                      <a:pt x="49" y="36"/>
                    </a:lnTo>
                    <a:lnTo>
                      <a:pt x="55" y="79"/>
                    </a:lnTo>
                    <a:lnTo>
                      <a:pt x="55" y="10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74" name="Freeform 78"/>
              <p:cNvSpPr>
                <a:spLocks/>
              </p:cNvSpPr>
              <p:nvPr/>
            </p:nvSpPr>
            <p:spPr bwMode="auto">
              <a:xfrm>
                <a:off x="3950" y="2036"/>
                <a:ext cx="240" cy="146"/>
              </a:xfrm>
              <a:custGeom>
                <a:avLst/>
                <a:gdLst>
                  <a:gd name="T0" fmla="*/ 234 w 240"/>
                  <a:gd name="T1" fmla="*/ 6 h 146"/>
                  <a:gd name="T2" fmla="*/ 196 w 240"/>
                  <a:gd name="T3" fmla="*/ 41 h 146"/>
                  <a:gd name="T4" fmla="*/ 196 w 240"/>
                  <a:gd name="T5" fmla="*/ 55 h 146"/>
                  <a:gd name="T6" fmla="*/ 190 w 240"/>
                  <a:gd name="T7" fmla="*/ 73 h 146"/>
                  <a:gd name="T8" fmla="*/ 185 w 240"/>
                  <a:gd name="T9" fmla="*/ 85 h 146"/>
                  <a:gd name="T10" fmla="*/ 171 w 240"/>
                  <a:gd name="T11" fmla="*/ 102 h 146"/>
                  <a:gd name="T12" fmla="*/ 171 w 240"/>
                  <a:gd name="T13" fmla="*/ 91 h 146"/>
                  <a:gd name="T14" fmla="*/ 171 w 240"/>
                  <a:gd name="T15" fmla="*/ 73 h 146"/>
                  <a:gd name="T16" fmla="*/ 159 w 240"/>
                  <a:gd name="T17" fmla="*/ 91 h 146"/>
                  <a:gd name="T18" fmla="*/ 147 w 240"/>
                  <a:gd name="T19" fmla="*/ 116 h 146"/>
                  <a:gd name="T20" fmla="*/ 141 w 240"/>
                  <a:gd name="T21" fmla="*/ 128 h 146"/>
                  <a:gd name="T22" fmla="*/ 124 w 240"/>
                  <a:gd name="T23" fmla="*/ 140 h 146"/>
                  <a:gd name="T24" fmla="*/ 110 w 240"/>
                  <a:gd name="T25" fmla="*/ 146 h 146"/>
                  <a:gd name="T26" fmla="*/ 92 w 240"/>
                  <a:gd name="T27" fmla="*/ 128 h 146"/>
                  <a:gd name="T28" fmla="*/ 80 w 240"/>
                  <a:gd name="T29" fmla="*/ 116 h 146"/>
                  <a:gd name="T30" fmla="*/ 68 w 240"/>
                  <a:gd name="T31" fmla="*/ 96 h 146"/>
                  <a:gd name="T32" fmla="*/ 61 w 240"/>
                  <a:gd name="T33" fmla="*/ 96 h 146"/>
                  <a:gd name="T34" fmla="*/ 49 w 240"/>
                  <a:gd name="T35" fmla="*/ 73 h 146"/>
                  <a:gd name="T36" fmla="*/ 43 w 240"/>
                  <a:gd name="T37" fmla="*/ 61 h 146"/>
                  <a:gd name="T38" fmla="*/ 25 w 240"/>
                  <a:gd name="T39" fmla="*/ 24 h 146"/>
                  <a:gd name="T40" fmla="*/ 19 w 240"/>
                  <a:gd name="T41" fmla="*/ 18 h 146"/>
                  <a:gd name="T42" fmla="*/ 0 w 240"/>
                  <a:gd name="T43" fmla="*/ 0 h 146"/>
                  <a:gd name="T44" fmla="*/ 0 w 240"/>
                  <a:gd name="T45" fmla="*/ 0 h 146"/>
                  <a:gd name="T46" fmla="*/ 19 w 240"/>
                  <a:gd name="T47" fmla="*/ 6 h 146"/>
                  <a:gd name="T48" fmla="*/ 25 w 240"/>
                  <a:gd name="T49" fmla="*/ 18 h 146"/>
                  <a:gd name="T50" fmla="*/ 31 w 240"/>
                  <a:gd name="T51" fmla="*/ 18 h 146"/>
                  <a:gd name="T52" fmla="*/ 49 w 240"/>
                  <a:gd name="T53" fmla="*/ 18 h 146"/>
                  <a:gd name="T54" fmla="*/ 98 w 240"/>
                  <a:gd name="T55" fmla="*/ 12 h 146"/>
                  <a:gd name="T56" fmla="*/ 124 w 240"/>
                  <a:gd name="T57" fmla="*/ 18 h 146"/>
                  <a:gd name="T58" fmla="*/ 202 w 240"/>
                  <a:gd name="T59" fmla="*/ 18 h 146"/>
                  <a:gd name="T60" fmla="*/ 208 w 240"/>
                  <a:gd name="T61" fmla="*/ 12 h 146"/>
                  <a:gd name="T62" fmla="*/ 240 w 240"/>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146">
                    <a:moveTo>
                      <a:pt x="240" y="0"/>
                    </a:moveTo>
                    <a:lnTo>
                      <a:pt x="234" y="6"/>
                    </a:lnTo>
                    <a:lnTo>
                      <a:pt x="214" y="18"/>
                    </a:lnTo>
                    <a:lnTo>
                      <a:pt x="196" y="41"/>
                    </a:lnTo>
                    <a:lnTo>
                      <a:pt x="196" y="41"/>
                    </a:lnTo>
                    <a:lnTo>
                      <a:pt x="196" y="55"/>
                    </a:lnTo>
                    <a:lnTo>
                      <a:pt x="190" y="67"/>
                    </a:lnTo>
                    <a:lnTo>
                      <a:pt x="190" y="73"/>
                    </a:lnTo>
                    <a:lnTo>
                      <a:pt x="190" y="73"/>
                    </a:lnTo>
                    <a:lnTo>
                      <a:pt x="185" y="85"/>
                    </a:lnTo>
                    <a:lnTo>
                      <a:pt x="171" y="96"/>
                    </a:lnTo>
                    <a:lnTo>
                      <a:pt x="171" y="102"/>
                    </a:lnTo>
                    <a:lnTo>
                      <a:pt x="171" y="102"/>
                    </a:lnTo>
                    <a:lnTo>
                      <a:pt x="171" y="91"/>
                    </a:lnTo>
                    <a:lnTo>
                      <a:pt x="171" y="79"/>
                    </a:lnTo>
                    <a:lnTo>
                      <a:pt x="171" y="73"/>
                    </a:lnTo>
                    <a:lnTo>
                      <a:pt x="171" y="73"/>
                    </a:lnTo>
                    <a:lnTo>
                      <a:pt x="159" y="91"/>
                    </a:lnTo>
                    <a:lnTo>
                      <a:pt x="153" y="102"/>
                    </a:lnTo>
                    <a:lnTo>
                      <a:pt x="147" y="116"/>
                    </a:lnTo>
                    <a:lnTo>
                      <a:pt x="147" y="116"/>
                    </a:lnTo>
                    <a:lnTo>
                      <a:pt x="141" y="128"/>
                    </a:lnTo>
                    <a:lnTo>
                      <a:pt x="129" y="134"/>
                    </a:lnTo>
                    <a:lnTo>
                      <a:pt x="124" y="140"/>
                    </a:lnTo>
                    <a:lnTo>
                      <a:pt x="124" y="140"/>
                    </a:lnTo>
                    <a:lnTo>
                      <a:pt x="110" y="146"/>
                    </a:lnTo>
                    <a:lnTo>
                      <a:pt x="104" y="140"/>
                    </a:lnTo>
                    <a:lnTo>
                      <a:pt x="92" y="128"/>
                    </a:lnTo>
                    <a:lnTo>
                      <a:pt x="92" y="128"/>
                    </a:lnTo>
                    <a:lnTo>
                      <a:pt x="80" y="116"/>
                    </a:lnTo>
                    <a:lnTo>
                      <a:pt x="68" y="102"/>
                    </a:lnTo>
                    <a:lnTo>
                      <a:pt x="68" y="96"/>
                    </a:lnTo>
                    <a:lnTo>
                      <a:pt x="68" y="96"/>
                    </a:lnTo>
                    <a:lnTo>
                      <a:pt x="61" y="96"/>
                    </a:lnTo>
                    <a:lnTo>
                      <a:pt x="55" y="85"/>
                    </a:lnTo>
                    <a:lnTo>
                      <a:pt x="49" y="73"/>
                    </a:lnTo>
                    <a:lnTo>
                      <a:pt x="49" y="73"/>
                    </a:lnTo>
                    <a:lnTo>
                      <a:pt x="43" y="61"/>
                    </a:lnTo>
                    <a:lnTo>
                      <a:pt x="31" y="35"/>
                    </a:lnTo>
                    <a:lnTo>
                      <a:pt x="25" y="24"/>
                    </a:lnTo>
                    <a:lnTo>
                      <a:pt x="25" y="24"/>
                    </a:lnTo>
                    <a:lnTo>
                      <a:pt x="19" y="18"/>
                    </a:lnTo>
                    <a:lnTo>
                      <a:pt x="6" y="6"/>
                    </a:lnTo>
                    <a:lnTo>
                      <a:pt x="0" y="0"/>
                    </a:lnTo>
                    <a:lnTo>
                      <a:pt x="0" y="0"/>
                    </a:lnTo>
                    <a:lnTo>
                      <a:pt x="0" y="0"/>
                    </a:lnTo>
                    <a:lnTo>
                      <a:pt x="6" y="6"/>
                    </a:lnTo>
                    <a:lnTo>
                      <a:pt x="19" y="6"/>
                    </a:lnTo>
                    <a:lnTo>
                      <a:pt x="19" y="6"/>
                    </a:lnTo>
                    <a:lnTo>
                      <a:pt x="25" y="18"/>
                    </a:lnTo>
                    <a:lnTo>
                      <a:pt x="25" y="24"/>
                    </a:lnTo>
                    <a:lnTo>
                      <a:pt x="31" y="18"/>
                    </a:lnTo>
                    <a:lnTo>
                      <a:pt x="31" y="18"/>
                    </a:lnTo>
                    <a:lnTo>
                      <a:pt x="49" y="18"/>
                    </a:lnTo>
                    <a:lnTo>
                      <a:pt x="80" y="12"/>
                    </a:lnTo>
                    <a:lnTo>
                      <a:pt x="98" y="12"/>
                    </a:lnTo>
                    <a:lnTo>
                      <a:pt x="98" y="12"/>
                    </a:lnTo>
                    <a:lnTo>
                      <a:pt x="124" y="18"/>
                    </a:lnTo>
                    <a:lnTo>
                      <a:pt x="171" y="18"/>
                    </a:lnTo>
                    <a:lnTo>
                      <a:pt x="202" y="18"/>
                    </a:lnTo>
                    <a:lnTo>
                      <a:pt x="202" y="18"/>
                    </a:lnTo>
                    <a:lnTo>
                      <a:pt x="208" y="12"/>
                    </a:lnTo>
                    <a:lnTo>
                      <a:pt x="226" y="6"/>
                    </a:lnTo>
                    <a:lnTo>
                      <a:pt x="24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75" name="Freeform 79"/>
              <p:cNvSpPr>
                <a:spLocks/>
              </p:cNvSpPr>
              <p:nvPr/>
            </p:nvSpPr>
            <p:spPr bwMode="auto">
              <a:xfrm>
                <a:off x="3999" y="2011"/>
                <a:ext cx="141" cy="159"/>
              </a:xfrm>
              <a:custGeom>
                <a:avLst/>
                <a:gdLst>
                  <a:gd name="T0" fmla="*/ 141 w 141"/>
                  <a:gd name="T1" fmla="*/ 37 h 159"/>
                  <a:gd name="T2" fmla="*/ 136 w 141"/>
                  <a:gd name="T3" fmla="*/ 55 h 159"/>
                  <a:gd name="T4" fmla="*/ 130 w 141"/>
                  <a:gd name="T5" fmla="*/ 80 h 159"/>
                  <a:gd name="T6" fmla="*/ 122 w 141"/>
                  <a:gd name="T7" fmla="*/ 98 h 159"/>
                  <a:gd name="T8" fmla="*/ 122 w 141"/>
                  <a:gd name="T9" fmla="*/ 98 h 159"/>
                  <a:gd name="T10" fmla="*/ 116 w 141"/>
                  <a:gd name="T11" fmla="*/ 110 h 159"/>
                  <a:gd name="T12" fmla="*/ 104 w 141"/>
                  <a:gd name="T13" fmla="*/ 121 h 159"/>
                  <a:gd name="T14" fmla="*/ 98 w 141"/>
                  <a:gd name="T15" fmla="*/ 127 h 159"/>
                  <a:gd name="T16" fmla="*/ 98 w 141"/>
                  <a:gd name="T17" fmla="*/ 127 h 159"/>
                  <a:gd name="T18" fmla="*/ 92 w 141"/>
                  <a:gd name="T19" fmla="*/ 141 h 159"/>
                  <a:gd name="T20" fmla="*/ 86 w 141"/>
                  <a:gd name="T21" fmla="*/ 147 h 159"/>
                  <a:gd name="T22" fmla="*/ 80 w 141"/>
                  <a:gd name="T23" fmla="*/ 153 h 159"/>
                  <a:gd name="T24" fmla="*/ 80 w 141"/>
                  <a:gd name="T25" fmla="*/ 153 h 159"/>
                  <a:gd name="T26" fmla="*/ 67 w 141"/>
                  <a:gd name="T27" fmla="*/ 159 h 159"/>
                  <a:gd name="T28" fmla="*/ 55 w 141"/>
                  <a:gd name="T29" fmla="*/ 153 h 159"/>
                  <a:gd name="T30" fmla="*/ 43 w 141"/>
                  <a:gd name="T31" fmla="*/ 147 h 159"/>
                  <a:gd name="T32" fmla="*/ 43 w 141"/>
                  <a:gd name="T33" fmla="*/ 147 h 159"/>
                  <a:gd name="T34" fmla="*/ 37 w 141"/>
                  <a:gd name="T35" fmla="*/ 141 h 159"/>
                  <a:gd name="T36" fmla="*/ 31 w 141"/>
                  <a:gd name="T37" fmla="*/ 127 h 159"/>
                  <a:gd name="T38" fmla="*/ 25 w 141"/>
                  <a:gd name="T39" fmla="*/ 121 h 159"/>
                  <a:gd name="T40" fmla="*/ 25 w 141"/>
                  <a:gd name="T41" fmla="*/ 121 h 159"/>
                  <a:gd name="T42" fmla="*/ 19 w 141"/>
                  <a:gd name="T43" fmla="*/ 116 h 159"/>
                  <a:gd name="T44" fmla="*/ 12 w 141"/>
                  <a:gd name="T45" fmla="*/ 98 h 159"/>
                  <a:gd name="T46" fmla="*/ 6 w 141"/>
                  <a:gd name="T47" fmla="*/ 80 h 159"/>
                  <a:gd name="T48" fmla="*/ 6 w 141"/>
                  <a:gd name="T49" fmla="*/ 80 h 159"/>
                  <a:gd name="T50" fmla="*/ 0 w 141"/>
                  <a:gd name="T51" fmla="*/ 60 h 159"/>
                  <a:gd name="T52" fmla="*/ 0 w 141"/>
                  <a:gd name="T53" fmla="*/ 37 h 159"/>
                  <a:gd name="T54" fmla="*/ 0 w 141"/>
                  <a:gd name="T55" fmla="*/ 25 h 159"/>
                  <a:gd name="T56" fmla="*/ 0 w 141"/>
                  <a:gd name="T57" fmla="*/ 25 h 159"/>
                  <a:gd name="T58" fmla="*/ 25 w 141"/>
                  <a:gd name="T59" fmla="*/ 17 h 159"/>
                  <a:gd name="T60" fmla="*/ 75 w 141"/>
                  <a:gd name="T61" fmla="*/ 0 h 159"/>
                  <a:gd name="T62" fmla="*/ 122 w 141"/>
                  <a:gd name="T63" fmla="*/ 0 h 159"/>
                  <a:gd name="T64" fmla="*/ 141 w 141"/>
                  <a:gd name="T65" fmla="*/ 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159">
                    <a:moveTo>
                      <a:pt x="141" y="37"/>
                    </a:moveTo>
                    <a:lnTo>
                      <a:pt x="136" y="55"/>
                    </a:lnTo>
                    <a:lnTo>
                      <a:pt x="130" y="80"/>
                    </a:lnTo>
                    <a:lnTo>
                      <a:pt x="122" y="98"/>
                    </a:lnTo>
                    <a:lnTo>
                      <a:pt x="122" y="98"/>
                    </a:lnTo>
                    <a:lnTo>
                      <a:pt x="116" y="110"/>
                    </a:lnTo>
                    <a:lnTo>
                      <a:pt x="104" y="121"/>
                    </a:lnTo>
                    <a:lnTo>
                      <a:pt x="98" y="127"/>
                    </a:lnTo>
                    <a:lnTo>
                      <a:pt x="98" y="127"/>
                    </a:lnTo>
                    <a:lnTo>
                      <a:pt x="92" y="141"/>
                    </a:lnTo>
                    <a:lnTo>
                      <a:pt x="86" y="147"/>
                    </a:lnTo>
                    <a:lnTo>
                      <a:pt x="80" y="153"/>
                    </a:lnTo>
                    <a:lnTo>
                      <a:pt x="80" y="153"/>
                    </a:lnTo>
                    <a:lnTo>
                      <a:pt x="67" y="159"/>
                    </a:lnTo>
                    <a:lnTo>
                      <a:pt x="55" y="153"/>
                    </a:lnTo>
                    <a:lnTo>
                      <a:pt x="43" y="147"/>
                    </a:lnTo>
                    <a:lnTo>
                      <a:pt x="43" y="147"/>
                    </a:lnTo>
                    <a:lnTo>
                      <a:pt x="37" y="141"/>
                    </a:lnTo>
                    <a:lnTo>
                      <a:pt x="31" y="127"/>
                    </a:lnTo>
                    <a:lnTo>
                      <a:pt x="25" y="121"/>
                    </a:lnTo>
                    <a:lnTo>
                      <a:pt x="25" y="121"/>
                    </a:lnTo>
                    <a:lnTo>
                      <a:pt x="19" y="116"/>
                    </a:lnTo>
                    <a:lnTo>
                      <a:pt x="12" y="98"/>
                    </a:lnTo>
                    <a:lnTo>
                      <a:pt x="6" y="80"/>
                    </a:lnTo>
                    <a:lnTo>
                      <a:pt x="6" y="80"/>
                    </a:lnTo>
                    <a:lnTo>
                      <a:pt x="0" y="60"/>
                    </a:lnTo>
                    <a:lnTo>
                      <a:pt x="0" y="37"/>
                    </a:lnTo>
                    <a:lnTo>
                      <a:pt x="0" y="25"/>
                    </a:lnTo>
                    <a:lnTo>
                      <a:pt x="0" y="25"/>
                    </a:lnTo>
                    <a:lnTo>
                      <a:pt x="25" y="17"/>
                    </a:lnTo>
                    <a:lnTo>
                      <a:pt x="75" y="0"/>
                    </a:lnTo>
                    <a:lnTo>
                      <a:pt x="122" y="0"/>
                    </a:lnTo>
                    <a:lnTo>
                      <a:pt x="141" y="37"/>
                    </a:lnTo>
                    <a:close/>
                  </a:path>
                </a:pathLst>
              </a:custGeom>
              <a:solidFill>
                <a:srgbClr val="F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76" name="Freeform 80"/>
              <p:cNvSpPr>
                <a:spLocks/>
              </p:cNvSpPr>
              <p:nvPr/>
            </p:nvSpPr>
            <p:spPr bwMode="auto">
              <a:xfrm>
                <a:off x="4042" y="2109"/>
                <a:ext cx="37" cy="18"/>
              </a:xfrm>
              <a:custGeom>
                <a:avLst/>
                <a:gdLst>
                  <a:gd name="T0" fmla="*/ 37 w 37"/>
                  <a:gd name="T1" fmla="*/ 0 h 18"/>
                  <a:gd name="T2" fmla="*/ 37 w 37"/>
                  <a:gd name="T3" fmla="*/ 0 h 18"/>
                  <a:gd name="T4" fmla="*/ 37 w 37"/>
                  <a:gd name="T5" fmla="*/ 6 h 18"/>
                  <a:gd name="T6" fmla="*/ 32 w 37"/>
                  <a:gd name="T7" fmla="*/ 6 h 18"/>
                  <a:gd name="T8" fmla="*/ 32 w 37"/>
                  <a:gd name="T9" fmla="*/ 6 h 18"/>
                  <a:gd name="T10" fmla="*/ 24 w 37"/>
                  <a:gd name="T11" fmla="*/ 12 h 18"/>
                  <a:gd name="T12" fmla="*/ 24 w 37"/>
                  <a:gd name="T13" fmla="*/ 12 h 18"/>
                  <a:gd name="T14" fmla="*/ 24 w 37"/>
                  <a:gd name="T15" fmla="*/ 12 h 18"/>
                  <a:gd name="T16" fmla="*/ 24 w 37"/>
                  <a:gd name="T17" fmla="*/ 12 h 18"/>
                  <a:gd name="T18" fmla="*/ 18 w 37"/>
                  <a:gd name="T19" fmla="*/ 18 h 18"/>
                  <a:gd name="T20" fmla="*/ 18 w 37"/>
                  <a:gd name="T21" fmla="*/ 18 h 18"/>
                  <a:gd name="T22" fmla="*/ 18 w 37"/>
                  <a:gd name="T23" fmla="*/ 12 h 18"/>
                  <a:gd name="T24" fmla="*/ 18 w 37"/>
                  <a:gd name="T25" fmla="*/ 12 h 18"/>
                  <a:gd name="T26" fmla="*/ 6 w 37"/>
                  <a:gd name="T27" fmla="*/ 6 h 18"/>
                  <a:gd name="T28" fmla="*/ 6 w 37"/>
                  <a:gd name="T29" fmla="*/ 6 h 18"/>
                  <a:gd name="T30" fmla="*/ 6 w 37"/>
                  <a:gd name="T31" fmla="*/ 6 h 18"/>
                  <a:gd name="T32" fmla="*/ 6 w 37"/>
                  <a:gd name="T33" fmla="*/ 0 h 18"/>
                  <a:gd name="T34" fmla="*/ 6 w 37"/>
                  <a:gd name="T35" fmla="*/ 0 h 18"/>
                  <a:gd name="T36" fmla="*/ 6 w 37"/>
                  <a:gd name="T37" fmla="*/ 0 h 18"/>
                  <a:gd name="T38" fmla="*/ 0 w 37"/>
                  <a:gd name="T39" fmla="*/ 6 h 18"/>
                  <a:gd name="T40" fmla="*/ 6 w 37"/>
                  <a:gd name="T41" fmla="*/ 6 h 18"/>
                  <a:gd name="T42" fmla="*/ 6 w 37"/>
                  <a:gd name="T43" fmla="*/ 6 h 18"/>
                  <a:gd name="T44" fmla="*/ 6 w 37"/>
                  <a:gd name="T45" fmla="*/ 12 h 18"/>
                  <a:gd name="T46" fmla="*/ 12 w 37"/>
                  <a:gd name="T47" fmla="*/ 18 h 18"/>
                  <a:gd name="T48" fmla="*/ 24 w 37"/>
                  <a:gd name="T49" fmla="*/ 18 h 18"/>
                  <a:gd name="T50" fmla="*/ 24 w 37"/>
                  <a:gd name="T51" fmla="*/ 18 h 18"/>
                  <a:gd name="T52" fmla="*/ 24 w 37"/>
                  <a:gd name="T53" fmla="*/ 18 h 18"/>
                  <a:gd name="T54" fmla="*/ 32 w 37"/>
                  <a:gd name="T55" fmla="*/ 12 h 18"/>
                  <a:gd name="T56" fmla="*/ 32 w 37"/>
                  <a:gd name="T57" fmla="*/ 6 h 18"/>
                  <a:gd name="T58" fmla="*/ 32 w 37"/>
                  <a:gd name="T59" fmla="*/ 6 h 18"/>
                  <a:gd name="T60" fmla="*/ 32 w 37"/>
                  <a:gd name="T61" fmla="*/ 6 h 18"/>
                  <a:gd name="T62" fmla="*/ 37 w 37"/>
                  <a:gd name="T63" fmla="*/ 6 h 18"/>
                  <a:gd name="T64" fmla="*/ 37 w 37"/>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18">
                    <a:moveTo>
                      <a:pt x="37" y="0"/>
                    </a:moveTo>
                    <a:lnTo>
                      <a:pt x="37" y="0"/>
                    </a:lnTo>
                    <a:lnTo>
                      <a:pt x="37" y="6"/>
                    </a:lnTo>
                    <a:lnTo>
                      <a:pt x="32" y="6"/>
                    </a:lnTo>
                    <a:lnTo>
                      <a:pt x="32" y="6"/>
                    </a:lnTo>
                    <a:lnTo>
                      <a:pt x="24" y="12"/>
                    </a:lnTo>
                    <a:lnTo>
                      <a:pt x="24" y="12"/>
                    </a:lnTo>
                    <a:lnTo>
                      <a:pt x="24" y="12"/>
                    </a:lnTo>
                    <a:lnTo>
                      <a:pt x="24" y="12"/>
                    </a:lnTo>
                    <a:lnTo>
                      <a:pt x="18" y="18"/>
                    </a:lnTo>
                    <a:lnTo>
                      <a:pt x="18" y="18"/>
                    </a:lnTo>
                    <a:lnTo>
                      <a:pt x="18" y="12"/>
                    </a:lnTo>
                    <a:lnTo>
                      <a:pt x="18" y="12"/>
                    </a:lnTo>
                    <a:lnTo>
                      <a:pt x="6" y="6"/>
                    </a:lnTo>
                    <a:lnTo>
                      <a:pt x="6" y="6"/>
                    </a:lnTo>
                    <a:lnTo>
                      <a:pt x="6" y="6"/>
                    </a:lnTo>
                    <a:lnTo>
                      <a:pt x="6" y="0"/>
                    </a:lnTo>
                    <a:lnTo>
                      <a:pt x="6" y="0"/>
                    </a:lnTo>
                    <a:lnTo>
                      <a:pt x="6" y="0"/>
                    </a:lnTo>
                    <a:lnTo>
                      <a:pt x="0" y="6"/>
                    </a:lnTo>
                    <a:lnTo>
                      <a:pt x="6" y="6"/>
                    </a:lnTo>
                    <a:lnTo>
                      <a:pt x="6" y="6"/>
                    </a:lnTo>
                    <a:lnTo>
                      <a:pt x="6" y="12"/>
                    </a:lnTo>
                    <a:lnTo>
                      <a:pt x="12" y="18"/>
                    </a:lnTo>
                    <a:lnTo>
                      <a:pt x="24" y="18"/>
                    </a:lnTo>
                    <a:lnTo>
                      <a:pt x="24" y="18"/>
                    </a:lnTo>
                    <a:lnTo>
                      <a:pt x="24" y="18"/>
                    </a:lnTo>
                    <a:lnTo>
                      <a:pt x="32" y="12"/>
                    </a:lnTo>
                    <a:lnTo>
                      <a:pt x="32" y="6"/>
                    </a:lnTo>
                    <a:lnTo>
                      <a:pt x="32" y="6"/>
                    </a:lnTo>
                    <a:lnTo>
                      <a:pt x="32" y="6"/>
                    </a:lnTo>
                    <a:lnTo>
                      <a:pt x="37" y="6"/>
                    </a:lnTo>
                    <a:lnTo>
                      <a:pt x="3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77" name="Freeform 81"/>
              <p:cNvSpPr>
                <a:spLocks/>
              </p:cNvSpPr>
              <p:nvPr/>
            </p:nvSpPr>
            <p:spPr bwMode="auto">
              <a:xfrm>
                <a:off x="4103" y="2060"/>
                <a:ext cx="32" cy="61"/>
              </a:xfrm>
              <a:custGeom>
                <a:avLst/>
                <a:gdLst>
                  <a:gd name="T0" fmla="*/ 18 w 32"/>
                  <a:gd name="T1" fmla="*/ 17 h 61"/>
                  <a:gd name="T2" fmla="*/ 18 w 32"/>
                  <a:gd name="T3" fmla="*/ 23 h 61"/>
                  <a:gd name="T4" fmla="*/ 18 w 32"/>
                  <a:gd name="T5" fmla="*/ 31 h 61"/>
                  <a:gd name="T6" fmla="*/ 12 w 32"/>
                  <a:gd name="T7" fmla="*/ 37 h 61"/>
                  <a:gd name="T8" fmla="*/ 12 w 32"/>
                  <a:gd name="T9" fmla="*/ 37 h 61"/>
                  <a:gd name="T10" fmla="*/ 6 w 32"/>
                  <a:gd name="T11" fmla="*/ 43 h 61"/>
                  <a:gd name="T12" fmla="*/ 0 w 32"/>
                  <a:gd name="T13" fmla="*/ 49 h 61"/>
                  <a:gd name="T14" fmla="*/ 0 w 32"/>
                  <a:gd name="T15" fmla="*/ 55 h 61"/>
                  <a:gd name="T16" fmla="*/ 0 w 32"/>
                  <a:gd name="T17" fmla="*/ 55 h 61"/>
                  <a:gd name="T18" fmla="*/ 0 w 32"/>
                  <a:gd name="T19" fmla="*/ 61 h 61"/>
                  <a:gd name="T20" fmla="*/ 0 w 32"/>
                  <a:gd name="T21" fmla="*/ 61 h 61"/>
                  <a:gd name="T22" fmla="*/ 6 w 32"/>
                  <a:gd name="T23" fmla="*/ 55 h 61"/>
                  <a:gd name="T24" fmla="*/ 6 w 32"/>
                  <a:gd name="T25" fmla="*/ 55 h 61"/>
                  <a:gd name="T26" fmla="*/ 6 w 32"/>
                  <a:gd name="T27" fmla="*/ 55 h 61"/>
                  <a:gd name="T28" fmla="*/ 6 w 32"/>
                  <a:gd name="T29" fmla="*/ 49 h 61"/>
                  <a:gd name="T30" fmla="*/ 12 w 32"/>
                  <a:gd name="T31" fmla="*/ 43 h 61"/>
                  <a:gd name="T32" fmla="*/ 12 w 32"/>
                  <a:gd name="T33" fmla="*/ 43 h 61"/>
                  <a:gd name="T34" fmla="*/ 12 w 32"/>
                  <a:gd name="T35" fmla="*/ 43 h 61"/>
                  <a:gd name="T36" fmla="*/ 18 w 32"/>
                  <a:gd name="T37" fmla="*/ 43 h 61"/>
                  <a:gd name="T38" fmla="*/ 26 w 32"/>
                  <a:gd name="T39" fmla="*/ 37 h 61"/>
                  <a:gd name="T40" fmla="*/ 26 w 32"/>
                  <a:gd name="T41" fmla="*/ 37 h 61"/>
                  <a:gd name="T42" fmla="*/ 26 w 32"/>
                  <a:gd name="T43" fmla="*/ 31 h 61"/>
                  <a:gd name="T44" fmla="*/ 26 w 32"/>
                  <a:gd name="T45" fmla="*/ 17 h 61"/>
                  <a:gd name="T46" fmla="*/ 32 w 32"/>
                  <a:gd name="T47" fmla="*/ 6 h 61"/>
                  <a:gd name="T48" fmla="*/ 32 w 32"/>
                  <a:gd name="T49" fmla="*/ 6 h 61"/>
                  <a:gd name="T50" fmla="*/ 32 w 32"/>
                  <a:gd name="T51" fmla="*/ 0 h 61"/>
                  <a:gd name="T52" fmla="*/ 26 w 32"/>
                  <a:gd name="T53" fmla="*/ 6 h 61"/>
                  <a:gd name="T54" fmla="*/ 26 w 32"/>
                  <a:gd name="T55" fmla="*/ 6 h 61"/>
                  <a:gd name="T56" fmla="*/ 26 w 32"/>
                  <a:gd name="T57" fmla="*/ 6 h 61"/>
                  <a:gd name="T58" fmla="*/ 26 w 32"/>
                  <a:gd name="T59" fmla="*/ 11 h 61"/>
                  <a:gd name="T60" fmla="*/ 18 w 32"/>
                  <a:gd name="T61" fmla="*/ 11 h 61"/>
                  <a:gd name="T62" fmla="*/ 18 w 32"/>
                  <a:gd name="T63"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61">
                    <a:moveTo>
                      <a:pt x="18" y="17"/>
                    </a:moveTo>
                    <a:lnTo>
                      <a:pt x="18" y="23"/>
                    </a:lnTo>
                    <a:lnTo>
                      <a:pt x="18" y="31"/>
                    </a:lnTo>
                    <a:lnTo>
                      <a:pt x="12" y="37"/>
                    </a:lnTo>
                    <a:lnTo>
                      <a:pt x="12" y="37"/>
                    </a:lnTo>
                    <a:lnTo>
                      <a:pt x="6" y="43"/>
                    </a:lnTo>
                    <a:lnTo>
                      <a:pt x="0" y="49"/>
                    </a:lnTo>
                    <a:lnTo>
                      <a:pt x="0" y="55"/>
                    </a:lnTo>
                    <a:lnTo>
                      <a:pt x="0" y="55"/>
                    </a:lnTo>
                    <a:lnTo>
                      <a:pt x="0" y="61"/>
                    </a:lnTo>
                    <a:lnTo>
                      <a:pt x="0" y="61"/>
                    </a:lnTo>
                    <a:lnTo>
                      <a:pt x="6" y="55"/>
                    </a:lnTo>
                    <a:lnTo>
                      <a:pt x="6" y="55"/>
                    </a:lnTo>
                    <a:lnTo>
                      <a:pt x="6" y="55"/>
                    </a:lnTo>
                    <a:lnTo>
                      <a:pt x="6" y="49"/>
                    </a:lnTo>
                    <a:lnTo>
                      <a:pt x="12" y="43"/>
                    </a:lnTo>
                    <a:lnTo>
                      <a:pt x="12" y="43"/>
                    </a:lnTo>
                    <a:lnTo>
                      <a:pt x="12" y="43"/>
                    </a:lnTo>
                    <a:lnTo>
                      <a:pt x="18" y="43"/>
                    </a:lnTo>
                    <a:lnTo>
                      <a:pt x="26" y="37"/>
                    </a:lnTo>
                    <a:lnTo>
                      <a:pt x="26" y="37"/>
                    </a:lnTo>
                    <a:lnTo>
                      <a:pt x="26" y="31"/>
                    </a:lnTo>
                    <a:lnTo>
                      <a:pt x="26" y="17"/>
                    </a:lnTo>
                    <a:lnTo>
                      <a:pt x="32" y="6"/>
                    </a:lnTo>
                    <a:lnTo>
                      <a:pt x="32" y="6"/>
                    </a:lnTo>
                    <a:lnTo>
                      <a:pt x="32" y="0"/>
                    </a:lnTo>
                    <a:lnTo>
                      <a:pt x="26" y="6"/>
                    </a:lnTo>
                    <a:lnTo>
                      <a:pt x="26" y="6"/>
                    </a:lnTo>
                    <a:lnTo>
                      <a:pt x="26" y="6"/>
                    </a:lnTo>
                    <a:lnTo>
                      <a:pt x="26" y="11"/>
                    </a:lnTo>
                    <a:lnTo>
                      <a:pt x="18" y="11"/>
                    </a:lnTo>
                    <a:lnTo>
                      <a:pt x="18" y="1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78" name="Freeform 82"/>
              <p:cNvSpPr>
                <a:spLocks/>
              </p:cNvSpPr>
              <p:nvPr/>
            </p:nvSpPr>
            <p:spPr bwMode="auto">
              <a:xfrm>
                <a:off x="4115" y="2066"/>
                <a:ext cx="20" cy="37"/>
              </a:xfrm>
              <a:custGeom>
                <a:avLst/>
                <a:gdLst>
                  <a:gd name="T0" fmla="*/ 20 w 20"/>
                  <a:gd name="T1" fmla="*/ 0 h 37"/>
                  <a:gd name="T2" fmla="*/ 20 w 20"/>
                  <a:gd name="T3" fmla="*/ 5 h 37"/>
                  <a:gd name="T4" fmla="*/ 14 w 20"/>
                  <a:gd name="T5" fmla="*/ 17 h 37"/>
                  <a:gd name="T6" fmla="*/ 14 w 20"/>
                  <a:gd name="T7" fmla="*/ 25 h 37"/>
                  <a:gd name="T8" fmla="*/ 14 w 20"/>
                  <a:gd name="T9" fmla="*/ 25 h 37"/>
                  <a:gd name="T10" fmla="*/ 6 w 20"/>
                  <a:gd name="T11" fmla="*/ 31 h 37"/>
                  <a:gd name="T12" fmla="*/ 0 w 20"/>
                  <a:gd name="T13" fmla="*/ 37 h 37"/>
                  <a:gd name="T14" fmla="*/ 0 w 20"/>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7">
                    <a:moveTo>
                      <a:pt x="20" y="0"/>
                    </a:moveTo>
                    <a:lnTo>
                      <a:pt x="20" y="5"/>
                    </a:lnTo>
                    <a:lnTo>
                      <a:pt x="14" y="17"/>
                    </a:lnTo>
                    <a:lnTo>
                      <a:pt x="14" y="25"/>
                    </a:lnTo>
                    <a:lnTo>
                      <a:pt x="14" y="25"/>
                    </a:lnTo>
                    <a:lnTo>
                      <a:pt x="6" y="31"/>
                    </a:lnTo>
                    <a:lnTo>
                      <a:pt x="0" y="37"/>
                    </a:lnTo>
                    <a:lnTo>
                      <a:pt x="0" y="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79" name="Freeform 83"/>
              <p:cNvSpPr>
                <a:spLocks/>
              </p:cNvSpPr>
              <p:nvPr/>
            </p:nvSpPr>
            <p:spPr bwMode="auto">
              <a:xfrm>
                <a:off x="4005" y="2077"/>
                <a:ext cx="130" cy="93"/>
              </a:xfrm>
              <a:custGeom>
                <a:avLst/>
                <a:gdLst>
                  <a:gd name="T0" fmla="*/ 116 w 130"/>
                  <a:gd name="T1" fmla="*/ 38 h 93"/>
                  <a:gd name="T2" fmla="*/ 104 w 130"/>
                  <a:gd name="T3" fmla="*/ 55 h 93"/>
                  <a:gd name="T4" fmla="*/ 98 w 130"/>
                  <a:gd name="T5" fmla="*/ 69 h 93"/>
                  <a:gd name="T6" fmla="*/ 80 w 130"/>
                  <a:gd name="T7" fmla="*/ 87 h 93"/>
                  <a:gd name="T8" fmla="*/ 69 w 130"/>
                  <a:gd name="T9" fmla="*/ 93 h 93"/>
                  <a:gd name="T10" fmla="*/ 37 w 130"/>
                  <a:gd name="T11" fmla="*/ 81 h 93"/>
                  <a:gd name="T12" fmla="*/ 19 w 130"/>
                  <a:gd name="T13" fmla="*/ 55 h 93"/>
                  <a:gd name="T14" fmla="*/ 6 w 130"/>
                  <a:gd name="T15" fmla="*/ 38 h 93"/>
                  <a:gd name="T16" fmla="*/ 0 w 130"/>
                  <a:gd name="T17" fmla="*/ 26 h 93"/>
                  <a:gd name="T18" fmla="*/ 0 w 130"/>
                  <a:gd name="T19" fmla="*/ 14 h 93"/>
                  <a:gd name="T20" fmla="*/ 6 w 130"/>
                  <a:gd name="T21" fmla="*/ 26 h 93"/>
                  <a:gd name="T22" fmla="*/ 6 w 130"/>
                  <a:gd name="T23" fmla="*/ 32 h 93"/>
                  <a:gd name="T24" fmla="*/ 13 w 130"/>
                  <a:gd name="T25" fmla="*/ 32 h 93"/>
                  <a:gd name="T26" fmla="*/ 13 w 130"/>
                  <a:gd name="T27" fmla="*/ 32 h 93"/>
                  <a:gd name="T28" fmla="*/ 13 w 130"/>
                  <a:gd name="T29" fmla="*/ 38 h 93"/>
                  <a:gd name="T30" fmla="*/ 13 w 130"/>
                  <a:gd name="T31" fmla="*/ 38 h 93"/>
                  <a:gd name="T32" fmla="*/ 19 w 130"/>
                  <a:gd name="T33" fmla="*/ 38 h 93"/>
                  <a:gd name="T34" fmla="*/ 19 w 130"/>
                  <a:gd name="T35" fmla="*/ 44 h 93"/>
                  <a:gd name="T36" fmla="*/ 19 w 130"/>
                  <a:gd name="T37" fmla="*/ 50 h 93"/>
                  <a:gd name="T38" fmla="*/ 19 w 130"/>
                  <a:gd name="T39" fmla="*/ 50 h 93"/>
                  <a:gd name="T40" fmla="*/ 25 w 130"/>
                  <a:gd name="T41" fmla="*/ 44 h 93"/>
                  <a:gd name="T42" fmla="*/ 31 w 130"/>
                  <a:gd name="T43" fmla="*/ 44 h 93"/>
                  <a:gd name="T44" fmla="*/ 37 w 130"/>
                  <a:gd name="T45" fmla="*/ 38 h 93"/>
                  <a:gd name="T46" fmla="*/ 43 w 130"/>
                  <a:gd name="T47" fmla="*/ 38 h 93"/>
                  <a:gd name="T48" fmla="*/ 49 w 130"/>
                  <a:gd name="T49" fmla="*/ 44 h 93"/>
                  <a:gd name="T50" fmla="*/ 55 w 130"/>
                  <a:gd name="T51" fmla="*/ 44 h 93"/>
                  <a:gd name="T52" fmla="*/ 61 w 130"/>
                  <a:gd name="T53" fmla="*/ 50 h 93"/>
                  <a:gd name="T54" fmla="*/ 69 w 130"/>
                  <a:gd name="T55" fmla="*/ 44 h 93"/>
                  <a:gd name="T56" fmla="*/ 69 w 130"/>
                  <a:gd name="T57" fmla="*/ 44 h 93"/>
                  <a:gd name="T58" fmla="*/ 74 w 130"/>
                  <a:gd name="T59" fmla="*/ 38 h 93"/>
                  <a:gd name="T60" fmla="*/ 80 w 130"/>
                  <a:gd name="T61" fmla="*/ 44 h 93"/>
                  <a:gd name="T62" fmla="*/ 86 w 130"/>
                  <a:gd name="T63" fmla="*/ 44 h 93"/>
                  <a:gd name="T64" fmla="*/ 92 w 130"/>
                  <a:gd name="T65" fmla="*/ 50 h 93"/>
                  <a:gd name="T66" fmla="*/ 92 w 130"/>
                  <a:gd name="T67" fmla="*/ 50 h 93"/>
                  <a:gd name="T68" fmla="*/ 98 w 130"/>
                  <a:gd name="T69" fmla="*/ 50 h 93"/>
                  <a:gd name="T70" fmla="*/ 104 w 130"/>
                  <a:gd name="T71" fmla="*/ 44 h 93"/>
                  <a:gd name="T72" fmla="*/ 104 w 130"/>
                  <a:gd name="T73" fmla="*/ 44 h 93"/>
                  <a:gd name="T74" fmla="*/ 104 w 130"/>
                  <a:gd name="T75" fmla="*/ 38 h 93"/>
                  <a:gd name="T76" fmla="*/ 104 w 130"/>
                  <a:gd name="T77" fmla="*/ 38 h 93"/>
                  <a:gd name="T78" fmla="*/ 110 w 130"/>
                  <a:gd name="T79" fmla="*/ 38 h 93"/>
                  <a:gd name="T80" fmla="*/ 116 w 130"/>
                  <a:gd name="T81" fmla="*/ 32 h 93"/>
                  <a:gd name="T82" fmla="*/ 116 w 130"/>
                  <a:gd name="T83" fmla="*/ 26 h 93"/>
                  <a:gd name="T84" fmla="*/ 124 w 130"/>
                  <a:gd name="T85" fmla="*/ 20 h 93"/>
                  <a:gd name="T86" fmla="*/ 124 w 130"/>
                  <a:gd name="T87" fmla="*/ 20 h 93"/>
                  <a:gd name="T88" fmla="*/ 124 w 130"/>
                  <a:gd name="T89" fmla="*/ 6 h 93"/>
                  <a:gd name="T90" fmla="*/ 130 w 130"/>
                  <a:gd name="T91" fmla="*/ 0 h 93"/>
                  <a:gd name="T92" fmla="*/ 130 w 130"/>
                  <a:gd name="T93" fmla="*/ 0 h 93"/>
                  <a:gd name="T94" fmla="*/ 130 w 130"/>
                  <a:gd name="T95" fmla="*/ 0 h 93"/>
                  <a:gd name="T96" fmla="*/ 124 w 130"/>
                  <a:gd name="T97" fmla="*/ 2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93">
                    <a:moveTo>
                      <a:pt x="124" y="32"/>
                    </a:moveTo>
                    <a:lnTo>
                      <a:pt x="116" y="38"/>
                    </a:lnTo>
                    <a:lnTo>
                      <a:pt x="104" y="50"/>
                    </a:lnTo>
                    <a:lnTo>
                      <a:pt x="104" y="55"/>
                    </a:lnTo>
                    <a:lnTo>
                      <a:pt x="104" y="55"/>
                    </a:lnTo>
                    <a:lnTo>
                      <a:pt x="98" y="69"/>
                    </a:lnTo>
                    <a:lnTo>
                      <a:pt x="86" y="81"/>
                    </a:lnTo>
                    <a:lnTo>
                      <a:pt x="80" y="87"/>
                    </a:lnTo>
                    <a:lnTo>
                      <a:pt x="80" y="87"/>
                    </a:lnTo>
                    <a:lnTo>
                      <a:pt x="69" y="93"/>
                    </a:lnTo>
                    <a:lnTo>
                      <a:pt x="55" y="93"/>
                    </a:lnTo>
                    <a:lnTo>
                      <a:pt x="37" y="81"/>
                    </a:lnTo>
                    <a:lnTo>
                      <a:pt x="37" y="81"/>
                    </a:lnTo>
                    <a:lnTo>
                      <a:pt x="19" y="55"/>
                    </a:lnTo>
                    <a:lnTo>
                      <a:pt x="13" y="50"/>
                    </a:lnTo>
                    <a:lnTo>
                      <a:pt x="6" y="38"/>
                    </a:lnTo>
                    <a:lnTo>
                      <a:pt x="0" y="26"/>
                    </a:lnTo>
                    <a:lnTo>
                      <a:pt x="0" y="26"/>
                    </a:lnTo>
                    <a:lnTo>
                      <a:pt x="0" y="6"/>
                    </a:lnTo>
                    <a:lnTo>
                      <a:pt x="0" y="14"/>
                    </a:lnTo>
                    <a:lnTo>
                      <a:pt x="0" y="20"/>
                    </a:lnTo>
                    <a:lnTo>
                      <a:pt x="6" y="26"/>
                    </a:lnTo>
                    <a:lnTo>
                      <a:pt x="6" y="26"/>
                    </a:lnTo>
                    <a:lnTo>
                      <a:pt x="6" y="32"/>
                    </a:lnTo>
                    <a:lnTo>
                      <a:pt x="13" y="32"/>
                    </a:lnTo>
                    <a:lnTo>
                      <a:pt x="13" y="32"/>
                    </a:lnTo>
                    <a:lnTo>
                      <a:pt x="13" y="32"/>
                    </a:lnTo>
                    <a:lnTo>
                      <a:pt x="13" y="32"/>
                    </a:lnTo>
                    <a:lnTo>
                      <a:pt x="13" y="38"/>
                    </a:lnTo>
                    <a:lnTo>
                      <a:pt x="13" y="38"/>
                    </a:lnTo>
                    <a:lnTo>
                      <a:pt x="13" y="38"/>
                    </a:lnTo>
                    <a:lnTo>
                      <a:pt x="13" y="38"/>
                    </a:lnTo>
                    <a:lnTo>
                      <a:pt x="13" y="38"/>
                    </a:lnTo>
                    <a:lnTo>
                      <a:pt x="19" y="38"/>
                    </a:lnTo>
                    <a:lnTo>
                      <a:pt x="19" y="38"/>
                    </a:lnTo>
                    <a:lnTo>
                      <a:pt x="19" y="44"/>
                    </a:lnTo>
                    <a:lnTo>
                      <a:pt x="19" y="44"/>
                    </a:lnTo>
                    <a:lnTo>
                      <a:pt x="19" y="50"/>
                    </a:lnTo>
                    <a:lnTo>
                      <a:pt x="19" y="50"/>
                    </a:lnTo>
                    <a:lnTo>
                      <a:pt x="19" y="50"/>
                    </a:lnTo>
                    <a:lnTo>
                      <a:pt x="25" y="50"/>
                    </a:lnTo>
                    <a:lnTo>
                      <a:pt x="25" y="44"/>
                    </a:lnTo>
                    <a:lnTo>
                      <a:pt x="31" y="44"/>
                    </a:lnTo>
                    <a:lnTo>
                      <a:pt x="31" y="44"/>
                    </a:lnTo>
                    <a:lnTo>
                      <a:pt x="37" y="44"/>
                    </a:lnTo>
                    <a:lnTo>
                      <a:pt x="37" y="38"/>
                    </a:lnTo>
                    <a:lnTo>
                      <a:pt x="43" y="38"/>
                    </a:lnTo>
                    <a:lnTo>
                      <a:pt x="43" y="38"/>
                    </a:lnTo>
                    <a:lnTo>
                      <a:pt x="43" y="44"/>
                    </a:lnTo>
                    <a:lnTo>
                      <a:pt x="49" y="44"/>
                    </a:lnTo>
                    <a:lnTo>
                      <a:pt x="55" y="44"/>
                    </a:lnTo>
                    <a:lnTo>
                      <a:pt x="55" y="44"/>
                    </a:lnTo>
                    <a:lnTo>
                      <a:pt x="55" y="50"/>
                    </a:lnTo>
                    <a:lnTo>
                      <a:pt x="61" y="50"/>
                    </a:lnTo>
                    <a:lnTo>
                      <a:pt x="69" y="44"/>
                    </a:lnTo>
                    <a:lnTo>
                      <a:pt x="69" y="44"/>
                    </a:lnTo>
                    <a:lnTo>
                      <a:pt x="69" y="44"/>
                    </a:lnTo>
                    <a:lnTo>
                      <a:pt x="69" y="44"/>
                    </a:lnTo>
                    <a:lnTo>
                      <a:pt x="74" y="38"/>
                    </a:lnTo>
                    <a:lnTo>
                      <a:pt x="74" y="38"/>
                    </a:lnTo>
                    <a:lnTo>
                      <a:pt x="74" y="38"/>
                    </a:lnTo>
                    <a:lnTo>
                      <a:pt x="80" y="44"/>
                    </a:lnTo>
                    <a:lnTo>
                      <a:pt x="86" y="44"/>
                    </a:lnTo>
                    <a:lnTo>
                      <a:pt x="86" y="44"/>
                    </a:lnTo>
                    <a:lnTo>
                      <a:pt x="86" y="44"/>
                    </a:lnTo>
                    <a:lnTo>
                      <a:pt x="92" y="50"/>
                    </a:lnTo>
                    <a:lnTo>
                      <a:pt x="92" y="50"/>
                    </a:lnTo>
                    <a:lnTo>
                      <a:pt x="92" y="50"/>
                    </a:lnTo>
                    <a:lnTo>
                      <a:pt x="92" y="50"/>
                    </a:lnTo>
                    <a:lnTo>
                      <a:pt x="98" y="50"/>
                    </a:lnTo>
                    <a:lnTo>
                      <a:pt x="104" y="44"/>
                    </a:lnTo>
                    <a:lnTo>
                      <a:pt x="104" y="44"/>
                    </a:lnTo>
                    <a:lnTo>
                      <a:pt x="104" y="44"/>
                    </a:lnTo>
                    <a:lnTo>
                      <a:pt x="104" y="44"/>
                    </a:lnTo>
                    <a:lnTo>
                      <a:pt x="104" y="38"/>
                    </a:lnTo>
                    <a:lnTo>
                      <a:pt x="104" y="38"/>
                    </a:lnTo>
                    <a:lnTo>
                      <a:pt x="104" y="38"/>
                    </a:lnTo>
                    <a:lnTo>
                      <a:pt x="104" y="38"/>
                    </a:lnTo>
                    <a:lnTo>
                      <a:pt x="110" y="38"/>
                    </a:lnTo>
                    <a:lnTo>
                      <a:pt x="110" y="38"/>
                    </a:lnTo>
                    <a:lnTo>
                      <a:pt x="110" y="38"/>
                    </a:lnTo>
                    <a:lnTo>
                      <a:pt x="116" y="32"/>
                    </a:lnTo>
                    <a:lnTo>
                      <a:pt x="116" y="26"/>
                    </a:lnTo>
                    <a:lnTo>
                      <a:pt x="116" y="26"/>
                    </a:lnTo>
                    <a:lnTo>
                      <a:pt x="116" y="26"/>
                    </a:lnTo>
                    <a:lnTo>
                      <a:pt x="124" y="20"/>
                    </a:lnTo>
                    <a:lnTo>
                      <a:pt x="124" y="20"/>
                    </a:lnTo>
                    <a:lnTo>
                      <a:pt x="124" y="20"/>
                    </a:lnTo>
                    <a:lnTo>
                      <a:pt x="124" y="14"/>
                    </a:lnTo>
                    <a:lnTo>
                      <a:pt x="124" y="6"/>
                    </a:lnTo>
                    <a:lnTo>
                      <a:pt x="130" y="0"/>
                    </a:lnTo>
                    <a:lnTo>
                      <a:pt x="130" y="0"/>
                    </a:lnTo>
                    <a:lnTo>
                      <a:pt x="130" y="0"/>
                    </a:lnTo>
                    <a:lnTo>
                      <a:pt x="130" y="0"/>
                    </a:lnTo>
                    <a:lnTo>
                      <a:pt x="130" y="0"/>
                    </a:lnTo>
                    <a:lnTo>
                      <a:pt x="130" y="0"/>
                    </a:lnTo>
                    <a:lnTo>
                      <a:pt x="130" y="14"/>
                    </a:lnTo>
                    <a:lnTo>
                      <a:pt x="124" y="26"/>
                    </a:lnTo>
                    <a:lnTo>
                      <a:pt x="12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80" name="Freeform 84"/>
              <p:cNvSpPr>
                <a:spLocks/>
              </p:cNvSpPr>
              <p:nvPr/>
            </p:nvSpPr>
            <p:spPr bwMode="auto">
              <a:xfrm>
                <a:off x="4030" y="2121"/>
                <a:ext cx="67" cy="37"/>
              </a:xfrm>
              <a:custGeom>
                <a:avLst/>
                <a:gdLst>
                  <a:gd name="T0" fmla="*/ 44 w 67"/>
                  <a:gd name="T1" fmla="*/ 6 h 37"/>
                  <a:gd name="T2" fmla="*/ 55 w 67"/>
                  <a:gd name="T3" fmla="*/ 6 h 37"/>
                  <a:gd name="T4" fmla="*/ 55 w 67"/>
                  <a:gd name="T5" fmla="*/ 6 h 37"/>
                  <a:gd name="T6" fmla="*/ 67 w 67"/>
                  <a:gd name="T7" fmla="*/ 11 h 37"/>
                  <a:gd name="T8" fmla="*/ 67 w 67"/>
                  <a:gd name="T9" fmla="*/ 17 h 37"/>
                  <a:gd name="T10" fmla="*/ 61 w 67"/>
                  <a:gd name="T11" fmla="*/ 17 h 37"/>
                  <a:gd name="T12" fmla="*/ 61 w 67"/>
                  <a:gd name="T13" fmla="*/ 25 h 37"/>
                  <a:gd name="T14" fmla="*/ 55 w 67"/>
                  <a:gd name="T15" fmla="*/ 25 h 37"/>
                  <a:gd name="T16" fmla="*/ 55 w 67"/>
                  <a:gd name="T17" fmla="*/ 25 h 37"/>
                  <a:gd name="T18" fmla="*/ 55 w 67"/>
                  <a:gd name="T19" fmla="*/ 25 h 37"/>
                  <a:gd name="T20" fmla="*/ 55 w 67"/>
                  <a:gd name="T21" fmla="*/ 25 h 37"/>
                  <a:gd name="T22" fmla="*/ 55 w 67"/>
                  <a:gd name="T23" fmla="*/ 31 h 37"/>
                  <a:gd name="T24" fmla="*/ 49 w 67"/>
                  <a:gd name="T25" fmla="*/ 37 h 37"/>
                  <a:gd name="T26" fmla="*/ 49 w 67"/>
                  <a:gd name="T27" fmla="*/ 37 h 37"/>
                  <a:gd name="T28" fmla="*/ 49 w 67"/>
                  <a:gd name="T29" fmla="*/ 31 h 37"/>
                  <a:gd name="T30" fmla="*/ 44 w 67"/>
                  <a:gd name="T31" fmla="*/ 31 h 37"/>
                  <a:gd name="T32" fmla="*/ 36 w 67"/>
                  <a:gd name="T33" fmla="*/ 31 h 37"/>
                  <a:gd name="T34" fmla="*/ 36 w 67"/>
                  <a:gd name="T35" fmla="*/ 25 h 37"/>
                  <a:gd name="T36" fmla="*/ 36 w 67"/>
                  <a:gd name="T37" fmla="*/ 25 h 37"/>
                  <a:gd name="T38" fmla="*/ 36 w 67"/>
                  <a:gd name="T39" fmla="*/ 25 h 37"/>
                  <a:gd name="T40" fmla="*/ 30 w 67"/>
                  <a:gd name="T41" fmla="*/ 25 h 37"/>
                  <a:gd name="T42" fmla="*/ 24 w 67"/>
                  <a:gd name="T43" fmla="*/ 31 h 37"/>
                  <a:gd name="T44" fmla="*/ 24 w 67"/>
                  <a:gd name="T45" fmla="*/ 31 h 37"/>
                  <a:gd name="T46" fmla="*/ 24 w 67"/>
                  <a:gd name="T47" fmla="*/ 37 h 37"/>
                  <a:gd name="T48" fmla="*/ 24 w 67"/>
                  <a:gd name="T49" fmla="*/ 31 h 37"/>
                  <a:gd name="T50" fmla="*/ 18 w 67"/>
                  <a:gd name="T51" fmla="*/ 31 h 37"/>
                  <a:gd name="T52" fmla="*/ 18 w 67"/>
                  <a:gd name="T53" fmla="*/ 31 h 37"/>
                  <a:gd name="T54" fmla="*/ 12 w 67"/>
                  <a:gd name="T55" fmla="*/ 31 h 37"/>
                  <a:gd name="T56" fmla="*/ 12 w 67"/>
                  <a:gd name="T57" fmla="*/ 25 h 37"/>
                  <a:gd name="T58" fmla="*/ 12 w 67"/>
                  <a:gd name="T59" fmla="*/ 25 h 37"/>
                  <a:gd name="T60" fmla="*/ 12 w 67"/>
                  <a:gd name="T61" fmla="*/ 17 h 37"/>
                  <a:gd name="T62" fmla="*/ 6 w 67"/>
                  <a:gd name="T63" fmla="*/ 17 h 37"/>
                  <a:gd name="T64" fmla="*/ 6 w 67"/>
                  <a:gd name="T65" fmla="*/ 17 h 37"/>
                  <a:gd name="T66" fmla="*/ 6 w 67"/>
                  <a:gd name="T67" fmla="*/ 17 h 37"/>
                  <a:gd name="T68" fmla="*/ 0 w 67"/>
                  <a:gd name="T69" fmla="*/ 17 h 37"/>
                  <a:gd name="T70" fmla="*/ 0 w 67"/>
                  <a:gd name="T71" fmla="*/ 11 h 37"/>
                  <a:gd name="T72" fmla="*/ 6 w 67"/>
                  <a:gd name="T73" fmla="*/ 6 h 37"/>
                  <a:gd name="T74" fmla="*/ 6 w 67"/>
                  <a:gd name="T75" fmla="*/ 6 h 37"/>
                  <a:gd name="T76" fmla="*/ 18 w 67"/>
                  <a:gd name="T77" fmla="*/ 0 h 37"/>
                  <a:gd name="T78" fmla="*/ 24 w 67"/>
                  <a:gd name="T79" fmla="*/ 0 h 37"/>
                  <a:gd name="T80" fmla="*/ 30 w 67"/>
                  <a:gd name="T8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37">
                    <a:moveTo>
                      <a:pt x="44" y="0"/>
                    </a:moveTo>
                    <a:lnTo>
                      <a:pt x="44" y="6"/>
                    </a:lnTo>
                    <a:lnTo>
                      <a:pt x="49" y="6"/>
                    </a:lnTo>
                    <a:lnTo>
                      <a:pt x="55" y="6"/>
                    </a:lnTo>
                    <a:lnTo>
                      <a:pt x="55" y="6"/>
                    </a:lnTo>
                    <a:lnTo>
                      <a:pt x="55" y="6"/>
                    </a:lnTo>
                    <a:lnTo>
                      <a:pt x="61" y="11"/>
                    </a:lnTo>
                    <a:lnTo>
                      <a:pt x="67" y="11"/>
                    </a:lnTo>
                    <a:lnTo>
                      <a:pt x="67" y="11"/>
                    </a:lnTo>
                    <a:lnTo>
                      <a:pt x="67" y="17"/>
                    </a:lnTo>
                    <a:lnTo>
                      <a:pt x="61" y="17"/>
                    </a:lnTo>
                    <a:lnTo>
                      <a:pt x="61" y="17"/>
                    </a:lnTo>
                    <a:lnTo>
                      <a:pt x="61" y="17"/>
                    </a:lnTo>
                    <a:lnTo>
                      <a:pt x="61" y="25"/>
                    </a:lnTo>
                    <a:lnTo>
                      <a:pt x="55" y="25"/>
                    </a:lnTo>
                    <a:lnTo>
                      <a:pt x="55" y="25"/>
                    </a:lnTo>
                    <a:lnTo>
                      <a:pt x="55" y="25"/>
                    </a:lnTo>
                    <a:lnTo>
                      <a:pt x="55" y="25"/>
                    </a:lnTo>
                    <a:lnTo>
                      <a:pt x="55" y="25"/>
                    </a:lnTo>
                    <a:lnTo>
                      <a:pt x="55" y="25"/>
                    </a:lnTo>
                    <a:lnTo>
                      <a:pt x="55" y="25"/>
                    </a:lnTo>
                    <a:lnTo>
                      <a:pt x="55" y="25"/>
                    </a:lnTo>
                    <a:lnTo>
                      <a:pt x="55" y="31"/>
                    </a:lnTo>
                    <a:lnTo>
                      <a:pt x="55" y="31"/>
                    </a:lnTo>
                    <a:lnTo>
                      <a:pt x="55" y="31"/>
                    </a:lnTo>
                    <a:lnTo>
                      <a:pt x="49" y="37"/>
                    </a:lnTo>
                    <a:lnTo>
                      <a:pt x="49" y="37"/>
                    </a:lnTo>
                    <a:lnTo>
                      <a:pt x="49" y="37"/>
                    </a:lnTo>
                    <a:lnTo>
                      <a:pt x="49" y="37"/>
                    </a:lnTo>
                    <a:lnTo>
                      <a:pt x="49" y="31"/>
                    </a:lnTo>
                    <a:lnTo>
                      <a:pt x="44" y="37"/>
                    </a:lnTo>
                    <a:lnTo>
                      <a:pt x="44" y="31"/>
                    </a:lnTo>
                    <a:lnTo>
                      <a:pt x="44" y="31"/>
                    </a:lnTo>
                    <a:lnTo>
                      <a:pt x="36" y="31"/>
                    </a:lnTo>
                    <a:lnTo>
                      <a:pt x="36" y="25"/>
                    </a:lnTo>
                    <a:lnTo>
                      <a:pt x="36" y="25"/>
                    </a:lnTo>
                    <a:lnTo>
                      <a:pt x="36" y="25"/>
                    </a:lnTo>
                    <a:lnTo>
                      <a:pt x="36" y="25"/>
                    </a:lnTo>
                    <a:lnTo>
                      <a:pt x="36" y="25"/>
                    </a:lnTo>
                    <a:lnTo>
                      <a:pt x="36" y="25"/>
                    </a:lnTo>
                    <a:lnTo>
                      <a:pt x="36" y="25"/>
                    </a:lnTo>
                    <a:lnTo>
                      <a:pt x="30" y="25"/>
                    </a:lnTo>
                    <a:lnTo>
                      <a:pt x="30" y="31"/>
                    </a:lnTo>
                    <a:lnTo>
                      <a:pt x="24" y="31"/>
                    </a:lnTo>
                    <a:lnTo>
                      <a:pt x="24" y="31"/>
                    </a:lnTo>
                    <a:lnTo>
                      <a:pt x="24" y="31"/>
                    </a:lnTo>
                    <a:lnTo>
                      <a:pt x="24" y="37"/>
                    </a:lnTo>
                    <a:lnTo>
                      <a:pt x="24" y="37"/>
                    </a:lnTo>
                    <a:lnTo>
                      <a:pt x="24" y="31"/>
                    </a:lnTo>
                    <a:lnTo>
                      <a:pt x="24" y="31"/>
                    </a:lnTo>
                    <a:lnTo>
                      <a:pt x="18" y="31"/>
                    </a:lnTo>
                    <a:lnTo>
                      <a:pt x="18" y="31"/>
                    </a:lnTo>
                    <a:lnTo>
                      <a:pt x="18" y="31"/>
                    </a:lnTo>
                    <a:lnTo>
                      <a:pt x="18" y="31"/>
                    </a:lnTo>
                    <a:lnTo>
                      <a:pt x="18" y="31"/>
                    </a:lnTo>
                    <a:lnTo>
                      <a:pt x="12" y="31"/>
                    </a:lnTo>
                    <a:lnTo>
                      <a:pt x="12" y="31"/>
                    </a:lnTo>
                    <a:lnTo>
                      <a:pt x="12" y="25"/>
                    </a:lnTo>
                    <a:lnTo>
                      <a:pt x="12" y="25"/>
                    </a:lnTo>
                    <a:lnTo>
                      <a:pt x="12" y="25"/>
                    </a:lnTo>
                    <a:lnTo>
                      <a:pt x="12" y="17"/>
                    </a:lnTo>
                    <a:lnTo>
                      <a:pt x="12" y="17"/>
                    </a:lnTo>
                    <a:lnTo>
                      <a:pt x="12" y="17"/>
                    </a:lnTo>
                    <a:lnTo>
                      <a:pt x="6" y="17"/>
                    </a:lnTo>
                    <a:lnTo>
                      <a:pt x="6" y="17"/>
                    </a:lnTo>
                    <a:lnTo>
                      <a:pt x="6" y="17"/>
                    </a:lnTo>
                    <a:lnTo>
                      <a:pt x="6" y="17"/>
                    </a:lnTo>
                    <a:lnTo>
                      <a:pt x="6" y="17"/>
                    </a:lnTo>
                    <a:lnTo>
                      <a:pt x="0" y="17"/>
                    </a:lnTo>
                    <a:lnTo>
                      <a:pt x="0" y="17"/>
                    </a:lnTo>
                    <a:lnTo>
                      <a:pt x="0" y="11"/>
                    </a:lnTo>
                    <a:lnTo>
                      <a:pt x="0" y="11"/>
                    </a:lnTo>
                    <a:lnTo>
                      <a:pt x="0" y="11"/>
                    </a:lnTo>
                    <a:lnTo>
                      <a:pt x="6" y="6"/>
                    </a:lnTo>
                    <a:lnTo>
                      <a:pt x="6" y="6"/>
                    </a:lnTo>
                    <a:lnTo>
                      <a:pt x="6" y="6"/>
                    </a:lnTo>
                    <a:lnTo>
                      <a:pt x="12" y="6"/>
                    </a:lnTo>
                    <a:lnTo>
                      <a:pt x="18" y="0"/>
                    </a:lnTo>
                    <a:lnTo>
                      <a:pt x="24" y="0"/>
                    </a:lnTo>
                    <a:lnTo>
                      <a:pt x="24" y="0"/>
                    </a:lnTo>
                    <a:lnTo>
                      <a:pt x="24" y="6"/>
                    </a:lnTo>
                    <a:lnTo>
                      <a:pt x="30" y="6"/>
                    </a:lnTo>
                    <a:lnTo>
                      <a:pt x="44" y="0"/>
                    </a:lnTo>
                    <a:close/>
                  </a:path>
                </a:pathLst>
              </a:custGeom>
              <a:solidFill>
                <a:srgbClr val="F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81" name="Freeform 85"/>
              <p:cNvSpPr>
                <a:spLocks/>
              </p:cNvSpPr>
              <p:nvPr/>
            </p:nvSpPr>
            <p:spPr bwMode="auto">
              <a:xfrm>
                <a:off x="4054" y="2132"/>
                <a:ext cx="20" cy="6"/>
              </a:xfrm>
              <a:custGeom>
                <a:avLst/>
                <a:gdLst>
                  <a:gd name="T0" fmla="*/ 20 w 20"/>
                  <a:gd name="T1" fmla="*/ 0 h 6"/>
                  <a:gd name="T2" fmla="*/ 20 w 20"/>
                  <a:gd name="T3" fmla="*/ 0 h 6"/>
                  <a:gd name="T4" fmla="*/ 12 w 20"/>
                  <a:gd name="T5" fmla="*/ 0 h 6"/>
                  <a:gd name="T6" fmla="*/ 12 w 20"/>
                  <a:gd name="T7" fmla="*/ 0 h 6"/>
                  <a:gd name="T8" fmla="*/ 12 w 20"/>
                  <a:gd name="T9" fmla="*/ 0 h 6"/>
                  <a:gd name="T10" fmla="*/ 6 w 20"/>
                  <a:gd name="T11" fmla="*/ 0 h 6"/>
                  <a:gd name="T12" fmla="*/ 6 w 20"/>
                  <a:gd name="T13" fmla="*/ 0 h 6"/>
                  <a:gd name="T14" fmla="*/ 0 w 20"/>
                  <a:gd name="T15" fmla="*/ 0 h 6"/>
                  <a:gd name="T16" fmla="*/ 0 w 20"/>
                  <a:gd name="T17" fmla="*/ 0 h 6"/>
                  <a:gd name="T18" fmla="*/ 0 w 20"/>
                  <a:gd name="T19" fmla="*/ 0 h 6"/>
                  <a:gd name="T20" fmla="*/ 0 w 20"/>
                  <a:gd name="T21" fmla="*/ 0 h 6"/>
                  <a:gd name="T22" fmla="*/ 0 w 20"/>
                  <a:gd name="T23" fmla="*/ 0 h 6"/>
                  <a:gd name="T24" fmla="*/ 0 w 20"/>
                  <a:gd name="T25" fmla="*/ 0 h 6"/>
                  <a:gd name="T26" fmla="*/ 0 w 20"/>
                  <a:gd name="T27" fmla="*/ 6 h 6"/>
                  <a:gd name="T28" fmla="*/ 0 w 20"/>
                  <a:gd name="T29" fmla="*/ 6 h 6"/>
                  <a:gd name="T30" fmla="*/ 6 w 20"/>
                  <a:gd name="T31" fmla="*/ 6 h 6"/>
                  <a:gd name="T32" fmla="*/ 6 w 20"/>
                  <a:gd name="T33" fmla="*/ 6 h 6"/>
                  <a:gd name="T34" fmla="*/ 6 w 20"/>
                  <a:gd name="T35" fmla="*/ 6 h 6"/>
                  <a:gd name="T36" fmla="*/ 12 w 20"/>
                  <a:gd name="T37" fmla="*/ 6 h 6"/>
                  <a:gd name="T38" fmla="*/ 20 w 20"/>
                  <a:gd name="T39" fmla="*/ 6 h 6"/>
                  <a:gd name="T40" fmla="*/ 20 w 20"/>
                  <a:gd name="T41" fmla="*/ 6 h 6"/>
                  <a:gd name="T42" fmla="*/ 20 w 20"/>
                  <a:gd name="T43" fmla="*/ 6 h 6"/>
                  <a:gd name="T44" fmla="*/ 20 w 20"/>
                  <a:gd name="T45" fmla="*/ 0 h 6"/>
                  <a:gd name="T46" fmla="*/ 20 w 20"/>
                  <a:gd name="T4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6">
                    <a:moveTo>
                      <a:pt x="20" y="0"/>
                    </a:moveTo>
                    <a:lnTo>
                      <a:pt x="20" y="0"/>
                    </a:lnTo>
                    <a:lnTo>
                      <a:pt x="12" y="0"/>
                    </a:lnTo>
                    <a:lnTo>
                      <a:pt x="12" y="0"/>
                    </a:lnTo>
                    <a:lnTo>
                      <a:pt x="12" y="0"/>
                    </a:lnTo>
                    <a:lnTo>
                      <a:pt x="6" y="0"/>
                    </a:lnTo>
                    <a:lnTo>
                      <a:pt x="6" y="0"/>
                    </a:lnTo>
                    <a:lnTo>
                      <a:pt x="0" y="0"/>
                    </a:lnTo>
                    <a:lnTo>
                      <a:pt x="0" y="0"/>
                    </a:lnTo>
                    <a:lnTo>
                      <a:pt x="0" y="0"/>
                    </a:lnTo>
                    <a:lnTo>
                      <a:pt x="0" y="0"/>
                    </a:lnTo>
                    <a:lnTo>
                      <a:pt x="0" y="0"/>
                    </a:lnTo>
                    <a:lnTo>
                      <a:pt x="0" y="0"/>
                    </a:lnTo>
                    <a:lnTo>
                      <a:pt x="0" y="6"/>
                    </a:lnTo>
                    <a:lnTo>
                      <a:pt x="0" y="6"/>
                    </a:lnTo>
                    <a:lnTo>
                      <a:pt x="6" y="6"/>
                    </a:lnTo>
                    <a:lnTo>
                      <a:pt x="6" y="6"/>
                    </a:lnTo>
                    <a:lnTo>
                      <a:pt x="6" y="6"/>
                    </a:lnTo>
                    <a:lnTo>
                      <a:pt x="12" y="6"/>
                    </a:lnTo>
                    <a:lnTo>
                      <a:pt x="20" y="6"/>
                    </a:lnTo>
                    <a:lnTo>
                      <a:pt x="20" y="6"/>
                    </a:lnTo>
                    <a:lnTo>
                      <a:pt x="20" y="6"/>
                    </a:lnTo>
                    <a:lnTo>
                      <a:pt x="20" y="0"/>
                    </a:lnTo>
                    <a:lnTo>
                      <a:pt x="2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82" name="Freeform 86"/>
              <p:cNvSpPr>
                <a:spLocks/>
              </p:cNvSpPr>
              <p:nvPr/>
            </p:nvSpPr>
            <p:spPr bwMode="auto">
              <a:xfrm>
                <a:off x="4018" y="2060"/>
                <a:ext cx="36" cy="17"/>
              </a:xfrm>
              <a:custGeom>
                <a:avLst/>
                <a:gdLst>
                  <a:gd name="T0" fmla="*/ 36 w 36"/>
                  <a:gd name="T1" fmla="*/ 11 h 17"/>
                  <a:gd name="T2" fmla="*/ 30 w 36"/>
                  <a:gd name="T3" fmla="*/ 11 h 17"/>
                  <a:gd name="T4" fmla="*/ 24 w 36"/>
                  <a:gd name="T5" fmla="*/ 11 h 17"/>
                  <a:gd name="T6" fmla="*/ 18 w 36"/>
                  <a:gd name="T7" fmla="*/ 6 h 17"/>
                  <a:gd name="T8" fmla="*/ 18 w 36"/>
                  <a:gd name="T9" fmla="*/ 6 h 17"/>
                  <a:gd name="T10" fmla="*/ 12 w 36"/>
                  <a:gd name="T11" fmla="*/ 6 h 17"/>
                  <a:gd name="T12" fmla="*/ 6 w 36"/>
                  <a:gd name="T13" fmla="*/ 0 h 17"/>
                  <a:gd name="T14" fmla="*/ 6 w 36"/>
                  <a:gd name="T15" fmla="*/ 0 h 17"/>
                  <a:gd name="T16" fmla="*/ 6 w 36"/>
                  <a:gd name="T17" fmla="*/ 0 h 17"/>
                  <a:gd name="T18" fmla="*/ 0 w 36"/>
                  <a:gd name="T19" fmla="*/ 0 h 17"/>
                  <a:gd name="T20" fmla="*/ 0 w 36"/>
                  <a:gd name="T21" fmla="*/ 0 h 17"/>
                  <a:gd name="T22" fmla="*/ 6 w 36"/>
                  <a:gd name="T23" fmla="*/ 6 h 17"/>
                  <a:gd name="T24" fmla="*/ 12 w 36"/>
                  <a:gd name="T25" fmla="*/ 6 h 17"/>
                  <a:gd name="T26" fmla="*/ 12 w 36"/>
                  <a:gd name="T27" fmla="*/ 6 h 17"/>
                  <a:gd name="T28" fmla="*/ 12 w 36"/>
                  <a:gd name="T29" fmla="*/ 11 h 17"/>
                  <a:gd name="T30" fmla="*/ 24 w 36"/>
                  <a:gd name="T31" fmla="*/ 11 h 17"/>
                  <a:gd name="T32" fmla="*/ 30 w 36"/>
                  <a:gd name="T33" fmla="*/ 11 h 17"/>
                  <a:gd name="T34" fmla="*/ 30 w 36"/>
                  <a:gd name="T35" fmla="*/ 11 h 17"/>
                  <a:gd name="T36" fmla="*/ 30 w 36"/>
                  <a:gd name="T37" fmla="*/ 17 h 17"/>
                  <a:gd name="T38" fmla="*/ 36 w 36"/>
                  <a:gd name="T39" fmla="*/ 17 h 17"/>
                  <a:gd name="T40" fmla="*/ 36 w 36"/>
                  <a:gd name="T4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17">
                    <a:moveTo>
                      <a:pt x="36" y="11"/>
                    </a:moveTo>
                    <a:lnTo>
                      <a:pt x="30" y="11"/>
                    </a:lnTo>
                    <a:lnTo>
                      <a:pt x="24" y="11"/>
                    </a:lnTo>
                    <a:lnTo>
                      <a:pt x="18" y="6"/>
                    </a:lnTo>
                    <a:lnTo>
                      <a:pt x="18" y="6"/>
                    </a:lnTo>
                    <a:lnTo>
                      <a:pt x="12" y="6"/>
                    </a:lnTo>
                    <a:lnTo>
                      <a:pt x="6" y="0"/>
                    </a:lnTo>
                    <a:lnTo>
                      <a:pt x="6" y="0"/>
                    </a:lnTo>
                    <a:lnTo>
                      <a:pt x="6" y="0"/>
                    </a:lnTo>
                    <a:lnTo>
                      <a:pt x="0" y="0"/>
                    </a:lnTo>
                    <a:lnTo>
                      <a:pt x="0" y="0"/>
                    </a:lnTo>
                    <a:lnTo>
                      <a:pt x="6" y="6"/>
                    </a:lnTo>
                    <a:lnTo>
                      <a:pt x="12" y="6"/>
                    </a:lnTo>
                    <a:lnTo>
                      <a:pt x="12" y="6"/>
                    </a:lnTo>
                    <a:lnTo>
                      <a:pt x="12" y="11"/>
                    </a:lnTo>
                    <a:lnTo>
                      <a:pt x="24" y="11"/>
                    </a:lnTo>
                    <a:lnTo>
                      <a:pt x="30" y="11"/>
                    </a:lnTo>
                    <a:lnTo>
                      <a:pt x="30" y="11"/>
                    </a:lnTo>
                    <a:lnTo>
                      <a:pt x="30" y="17"/>
                    </a:lnTo>
                    <a:lnTo>
                      <a:pt x="36" y="17"/>
                    </a:lnTo>
                    <a:lnTo>
                      <a:pt x="3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83" name="Freeform 87"/>
              <p:cNvSpPr>
                <a:spLocks/>
              </p:cNvSpPr>
              <p:nvPr/>
            </p:nvSpPr>
            <p:spPr bwMode="auto">
              <a:xfrm>
                <a:off x="4074" y="2060"/>
                <a:ext cx="35" cy="17"/>
              </a:xfrm>
              <a:custGeom>
                <a:avLst/>
                <a:gdLst>
                  <a:gd name="T0" fmla="*/ 0 w 35"/>
                  <a:gd name="T1" fmla="*/ 11 h 17"/>
                  <a:gd name="T2" fmla="*/ 0 w 35"/>
                  <a:gd name="T3" fmla="*/ 11 h 17"/>
                  <a:gd name="T4" fmla="*/ 11 w 35"/>
                  <a:gd name="T5" fmla="*/ 11 h 17"/>
                  <a:gd name="T6" fmla="*/ 17 w 35"/>
                  <a:gd name="T7" fmla="*/ 6 h 17"/>
                  <a:gd name="T8" fmla="*/ 17 w 35"/>
                  <a:gd name="T9" fmla="*/ 6 h 17"/>
                  <a:gd name="T10" fmla="*/ 23 w 35"/>
                  <a:gd name="T11" fmla="*/ 6 h 17"/>
                  <a:gd name="T12" fmla="*/ 23 w 35"/>
                  <a:gd name="T13" fmla="*/ 6 h 17"/>
                  <a:gd name="T14" fmla="*/ 29 w 35"/>
                  <a:gd name="T15" fmla="*/ 6 h 17"/>
                  <a:gd name="T16" fmla="*/ 29 w 35"/>
                  <a:gd name="T17" fmla="*/ 6 h 17"/>
                  <a:gd name="T18" fmla="*/ 35 w 35"/>
                  <a:gd name="T19" fmla="*/ 0 h 17"/>
                  <a:gd name="T20" fmla="*/ 29 w 35"/>
                  <a:gd name="T21" fmla="*/ 6 h 17"/>
                  <a:gd name="T22" fmla="*/ 23 w 35"/>
                  <a:gd name="T23" fmla="*/ 6 h 17"/>
                  <a:gd name="T24" fmla="*/ 23 w 35"/>
                  <a:gd name="T25" fmla="*/ 6 h 17"/>
                  <a:gd name="T26" fmla="*/ 23 w 35"/>
                  <a:gd name="T27" fmla="*/ 6 h 17"/>
                  <a:gd name="T28" fmla="*/ 17 w 35"/>
                  <a:gd name="T29" fmla="*/ 11 h 17"/>
                  <a:gd name="T30" fmla="*/ 11 w 35"/>
                  <a:gd name="T31" fmla="*/ 11 h 17"/>
                  <a:gd name="T32" fmla="*/ 5 w 35"/>
                  <a:gd name="T33" fmla="*/ 11 h 17"/>
                  <a:gd name="T34" fmla="*/ 5 w 35"/>
                  <a:gd name="T35" fmla="*/ 11 h 17"/>
                  <a:gd name="T36" fmla="*/ 0 w 35"/>
                  <a:gd name="T37" fmla="*/ 17 h 17"/>
                  <a:gd name="T38" fmla="*/ 0 w 35"/>
                  <a:gd name="T39" fmla="*/ 17 h 17"/>
                  <a:gd name="T40" fmla="*/ 0 w 35"/>
                  <a:gd name="T4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7">
                    <a:moveTo>
                      <a:pt x="0" y="11"/>
                    </a:moveTo>
                    <a:lnTo>
                      <a:pt x="0" y="11"/>
                    </a:lnTo>
                    <a:lnTo>
                      <a:pt x="11" y="11"/>
                    </a:lnTo>
                    <a:lnTo>
                      <a:pt x="17" y="6"/>
                    </a:lnTo>
                    <a:lnTo>
                      <a:pt x="17" y="6"/>
                    </a:lnTo>
                    <a:lnTo>
                      <a:pt x="23" y="6"/>
                    </a:lnTo>
                    <a:lnTo>
                      <a:pt x="23" y="6"/>
                    </a:lnTo>
                    <a:lnTo>
                      <a:pt x="29" y="6"/>
                    </a:lnTo>
                    <a:lnTo>
                      <a:pt x="29" y="6"/>
                    </a:lnTo>
                    <a:lnTo>
                      <a:pt x="35" y="0"/>
                    </a:lnTo>
                    <a:lnTo>
                      <a:pt x="29" y="6"/>
                    </a:lnTo>
                    <a:lnTo>
                      <a:pt x="23" y="6"/>
                    </a:lnTo>
                    <a:lnTo>
                      <a:pt x="23" y="6"/>
                    </a:lnTo>
                    <a:lnTo>
                      <a:pt x="23" y="6"/>
                    </a:lnTo>
                    <a:lnTo>
                      <a:pt x="17" y="11"/>
                    </a:lnTo>
                    <a:lnTo>
                      <a:pt x="11" y="11"/>
                    </a:lnTo>
                    <a:lnTo>
                      <a:pt x="5" y="11"/>
                    </a:lnTo>
                    <a:lnTo>
                      <a:pt x="5" y="11"/>
                    </a:lnTo>
                    <a:lnTo>
                      <a:pt x="0" y="17"/>
                    </a:lnTo>
                    <a:lnTo>
                      <a:pt x="0" y="17"/>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84" name="Freeform 88"/>
              <p:cNvSpPr>
                <a:spLocks/>
              </p:cNvSpPr>
              <p:nvPr/>
            </p:nvSpPr>
            <p:spPr bwMode="auto">
              <a:xfrm>
                <a:off x="4066" y="2066"/>
                <a:ext cx="43" cy="43"/>
              </a:xfrm>
              <a:custGeom>
                <a:avLst/>
                <a:gdLst>
                  <a:gd name="T0" fmla="*/ 0 w 43"/>
                  <a:gd name="T1" fmla="*/ 43 h 43"/>
                  <a:gd name="T2" fmla="*/ 0 w 43"/>
                  <a:gd name="T3" fmla="*/ 37 h 43"/>
                  <a:gd name="T4" fmla="*/ 0 w 43"/>
                  <a:gd name="T5" fmla="*/ 31 h 43"/>
                  <a:gd name="T6" fmla="*/ 0 w 43"/>
                  <a:gd name="T7" fmla="*/ 17 h 43"/>
                  <a:gd name="T8" fmla="*/ 0 w 43"/>
                  <a:gd name="T9" fmla="*/ 17 h 43"/>
                  <a:gd name="T10" fmla="*/ 0 w 43"/>
                  <a:gd name="T11" fmla="*/ 17 h 43"/>
                  <a:gd name="T12" fmla="*/ 0 w 43"/>
                  <a:gd name="T13" fmla="*/ 17 h 43"/>
                  <a:gd name="T14" fmla="*/ 8 w 43"/>
                  <a:gd name="T15" fmla="*/ 11 h 43"/>
                  <a:gd name="T16" fmla="*/ 8 w 43"/>
                  <a:gd name="T17" fmla="*/ 11 h 43"/>
                  <a:gd name="T18" fmla="*/ 8 w 43"/>
                  <a:gd name="T19" fmla="*/ 11 h 43"/>
                  <a:gd name="T20" fmla="*/ 13 w 43"/>
                  <a:gd name="T21" fmla="*/ 5 h 43"/>
                  <a:gd name="T22" fmla="*/ 19 w 43"/>
                  <a:gd name="T23" fmla="*/ 5 h 43"/>
                  <a:gd name="T24" fmla="*/ 19 w 43"/>
                  <a:gd name="T25" fmla="*/ 5 h 43"/>
                  <a:gd name="T26" fmla="*/ 25 w 43"/>
                  <a:gd name="T27" fmla="*/ 5 h 43"/>
                  <a:gd name="T28" fmla="*/ 31 w 43"/>
                  <a:gd name="T29" fmla="*/ 5 h 43"/>
                  <a:gd name="T30" fmla="*/ 37 w 43"/>
                  <a:gd name="T31" fmla="*/ 0 h 43"/>
                  <a:gd name="T32" fmla="*/ 37 w 43"/>
                  <a:gd name="T33" fmla="*/ 0 h 43"/>
                  <a:gd name="T34" fmla="*/ 43 w 43"/>
                  <a:gd name="T35" fmla="*/ 0 h 43"/>
                  <a:gd name="T36" fmla="*/ 43 w 43"/>
                  <a:gd name="T37" fmla="*/ 0 h 43"/>
                  <a:gd name="T38" fmla="*/ 43 w 43"/>
                  <a:gd name="T39" fmla="*/ 0 h 43"/>
                  <a:gd name="T40" fmla="*/ 43 w 43"/>
                  <a:gd name="T41" fmla="*/ 0 h 43"/>
                  <a:gd name="T42" fmla="*/ 37 w 43"/>
                  <a:gd name="T43" fmla="*/ 5 h 43"/>
                  <a:gd name="T44" fmla="*/ 37 w 43"/>
                  <a:gd name="T45" fmla="*/ 5 h 43"/>
                  <a:gd name="T46" fmla="*/ 37 w 43"/>
                  <a:gd name="T47" fmla="*/ 5 h 43"/>
                  <a:gd name="T48" fmla="*/ 37 w 43"/>
                  <a:gd name="T49" fmla="*/ 5 h 43"/>
                  <a:gd name="T50" fmla="*/ 31 w 43"/>
                  <a:gd name="T51" fmla="*/ 11 h 43"/>
                  <a:gd name="T52" fmla="*/ 25 w 43"/>
                  <a:gd name="T53" fmla="*/ 11 h 43"/>
                  <a:gd name="T54" fmla="*/ 19 w 43"/>
                  <a:gd name="T55" fmla="*/ 11 h 43"/>
                  <a:gd name="T56" fmla="*/ 19 w 43"/>
                  <a:gd name="T57" fmla="*/ 11 h 43"/>
                  <a:gd name="T58" fmla="*/ 13 w 43"/>
                  <a:gd name="T59" fmla="*/ 17 h 43"/>
                  <a:gd name="T60" fmla="*/ 13 w 43"/>
                  <a:gd name="T61" fmla="*/ 17 h 43"/>
                  <a:gd name="T62" fmla="*/ 13 w 43"/>
                  <a:gd name="T63" fmla="*/ 17 h 43"/>
                  <a:gd name="T64" fmla="*/ 13 w 43"/>
                  <a:gd name="T65" fmla="*/ 17 h 43"/>
                  <a:gd name="T66" fmla="*/ 8 w 43"/>
                  <a:gd name="T67" fmla="*/ 25 h 43"/>
                  <a:gd name="T68" fmla="*/ 8 w 43"/>
                  <a:gd name="T69" fmla="*/ 25 h 43"/>
                  <a:gd name="T70" fmla="*/ 8 w 43"/>
                  <a:gd name="T71" fmla="*/ 25 h 43"/>
                  <a:gd name="T72" fmla="*/ 8 w 43"/>
                  <a:gd name="T73" fmla="*/ 25 h 43"/>
                  <a:gd name="T74" fmla="*/ 8 w 43"/>
                  <a:gd name="T75" fmla="*/ 31 h 43"/>
                  <a:gd name="T76" fmla="*/ 8 w 43"/>
                  <a:gd name="T77" fmla="*/ 37 h 43"/>
                  <a:gd name="T78" fmla="*/ 8 w 43"/>
                  <a:gd name="T79" fmla="*/ 37 h 43"/>
                  <a:gd name="T80" fmla="*/ 8 w 43"/>
                  <a:gd name="T81" fmla="*/ 37 h 43"/>
                  <a:gd name="T82" fmla="*/ 0 w 43"/>
                  <a:gd name="T83" fmla="*/ 43 h 43"/>
                  <a:gd name="T84" fmla="*/ 0 w 43"/>
                  <a:gd name="T85" fmla="*/ 43 h 43"/>
                  <a:gd name="T86" fmla="*/ 0 w 43"/>
                  <a:gd name="T8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43">
                    <a:moveTo>
                      <a:pt x="0" y="43"/>
                    </a:moveTo>
                    <a:lnTo>
                      <a:pt x="0" y="37"/>
                    </a:lnTo>
                    <a:lnTo>
                      <a:pt x="0" y="31"/>
                    </a:lnTo>
                    <a:lnTo>
                      <a:pt x="0" y="17"/>
                    </a:lnTo>
                    <a:lnTo>
                      <a:pt x="0" y="17"/>
                    </a:lnTo>
                    <a:lnTo>
                      <a:pt x="0" y="17"/>
                    </a:lnTo>
                    <a:lnTo>
                      <a:pt x="0" y="17"/>
                    </a:lnTo>
                    <a:lnTo>
                      <a:pt x="8" y="11"/>
                    </a:lnTo>
                    <a:lnTo>
                      <a:pt x="8" y="11"/>
                    </a:lnTo>
                    <a:lnTo>
                      <a:pt x="8" y="11"/>
                    </a:lnTo>
                    <a:lnTo>
                      <a:pt x="13" y="5"/>
                    </a:lnTo>
                    <a:lnTo>
                      <a:pt x="19" y="5"/>
                    </a:lnTo>
                    <a:lnTo>
                      <a:pt x="19" y="5"/>
                    </a:lnTo>
                    <a:lnTo>
                      <a:pt x="25" y="5"/>
                    </a:lnTo>
                    <a:lnTo>
                      <a:pt x="31" y="5"/>
                    </a:lnTo>
                    <a:lnTo>
                      <a:pt x="37" y="0"/>
                    </a:lnTo>
                    <a:lnTo>
                      <a:pt x="37" y="0"/>
                    </a:lnTo>
                    <a:lnTo>
                      <a:pt x="43" y="0"/>
                    </a:lnTo>
                    <a:lnTo>
                      <a:pt x="43" y="0"/>
                    </a:lnTo>
                    <a:lnTo>
                      <a:pt x="43" y="0"/>
                    </a:lnTo>
                    <a:lnTo>
                      <a:pt x="43" y="0"/>
                    </a:lnTo>
                    <a:lnTo>
                      <a:pt x="37" y="5"/>
                    </a:lnTo>
                    <a:lnTo>
                      <a:pt x="37" y="5"/>
                    </a:lnTo>
                    <a:lnTo>
                      <a:pt x="37" y="5"/>
                    </a:lnTo>
                    <a:lnTo>
                      <a:pt x="37" y="5"/>
                    </a:lnTo>
                    <a:lnTo>
                      <a:pt x="31" y="11"/>
                    </a:lnTo>
                    <a:lnTo>
                      <a:pt x="25" y="11"/>
                    </a:lnTo>
                    <a:lnTo>
                      <a:pt x="19" y="11"/>
                    </a:lnTo>
                    <a:lnTo>
                      <a:pt x="19" y="11"/>
                    </a:lnTo>
                    <a:lnTo>
                      <a:pt x="13" y="17"/>
                    </a:lnTo>
                    <a:lnTo>
                      <a:pt x="13" y="17"/>
                    </a:lnTo>
                    <a:lnTo>
                      <a:pt x="13" y="17"/>
                    </a:lnTo>
                    <a:lnTo>
                      <a:pt x="13" y="17"/>
                    </a:lnTo>
                    <a:lnTo>
                      <a:pt x="8" y="25"/>
                    </a:lnTo>
                    <a:lnTo>
                      <a:pt x="8" y="25"/>
                    </a:lnTo>
                    <a:lnTo>
                      <a:pt x="8" y="25"/>
                    </a:lnTo>
                    <a:lnTo>
                      <a:pt x="8" y="25"/>
                    </a:lnTo>
                    <a:lnTo>
                      <a:pt x="8" y="31"/>
                    </a:lnTo>
                    <a:lnTo>
                      <a:pt x="8" y="37"/>
                    </a:lnTo>
                    <a:lnTo>
                      <a:pt x="8" y="37"/>
                    </a:lnTo>
                    <a:lnTo>
                      <a:pt x="8" y="37"/>
                    </a:lnTo>
                    <a:lnTo>
                      <a:pt x="0" y="43"/>
                    </a:lnTo>
                    <a:lnTo>
                      <a:pt x="0" y="43"/>
                    </a:lnTo>
                    <a:lnTo>
                      <a:pt x="0" y="4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85" name="Freeform 89"/>
              <p:cNvSpPr>
                <a:spLocks/>
              </p:cNvSpPr>
              <p:nvPr/>
            </p:nvSpPr>
            <p:spPr bwMode="auto">
              <a:xfrm>
                <a:off x="4018" y="2066"/>
                <a:ext cx="36" cy="31"/>
              </a:xfrm>
              <a:custGeom>
                <a:avLst/>
                <a:gdLst>
                  <a:gd name="T0" fmla="*/ 36 w 36"/>
                  <a:gd name="T1" fmla="*/ 25 h 31"/>
                  <a:gd name="T2" fmla="*/ 36 w 36"/>
                  <a:gd name="T3" fmla="*/ 25 h 31"/>
                  <a:gd name="T4" fmla="*/ 36 w 36"/>
                  <a:gd name="T5" fmla="*/ 17 h 31"/>
                  <a:gd name="T6" fmla="*/ 36 w 36"/>
                  <a:gd name="T7" fmla="*/ 11 h 31"/>
                  <a:gd name="T8" fmla="*/ 36 w 36"/>
                  <a:gd name="T9" fmla="*/ 11 h 31"/>
                  <a:gd name="T10" fmla="*/ 30 w 36"/>
                  <a:gd name="T11" fmla="*/ 11 h 31"/>
                  <a:gd name="T12" fmla="*/ 24 w 36"/>
                  <a:gd name="T13" fmla="*/ 11 h 31"/>
                  <a:gd name="T14" fmla="*/ 18 w 36"/>
                  <a:gd name="T15" fmla="*/ 5 h 31"/>
                  <a:gd name="T16" fmla="*/ 18 w 36"/>
                  <a:gd name="T17" fmla="*/ 5 h 31"/>
                  <a:gd name="T18" fmla="*/ 12 w 36"/>
                  <a:gd name="T19" fmla="*/ 5 h 31"/>
                  <a:gd name="T20" fmla="*/ 6 w 36"/>
                  <a:gd name="T21" fmla="*/ 5 h 31"/>
                  <a:gd name="T22" fmla="*/ 0 w 36"/>
                  <a:gd name="T23" fmla="*/ 0 h 31"/>
                  <a:gd name="T24" fmla="*/ 0 w 36"/>
                  <a:gd name="T25" fmla="*/ 0 h 31"/>
                  <a:gd name="T26" fmla="*/ 0 w 36"/>
                  <a:gd name="T27" fmla="*/ 0 h 31"/>
                  <a:gd name="T28" fmla="*/ 0 w 36"/>
                  <a:gd name="T29" fmla="*/ 0 h 31"/>
                  <a:gd name="T30" fmla="*/ 0 w 36"/>
                  <a:gd name="T31" fmla="*/ 0 h 31"/>
                  <a:gd name="T32" fmla="*/ 0 w 36"/>
                  <a:gd name="T33" fmla="*/ 0 h 31"/>
                  <a:gd name="T34" fmla="*/ 6 w 36"/>
                  <a:gd name="T35" fmla="*/ 5 h 31"/>
                  <a:gd name="T36" fmla="*/ 12 w 36"/>
                  <a:gd name="T37" fmla="*/ 11 h 31"/>
                  <a:gd name="T38" fmla="*/ 18 w 36"/>
                  <a:gd name="T39" fmla="*/ 11 h 31"/>
                  <a:gd name="T40" fmla="*/ 18 w 36"/>
                  <a:gd name="T41" fmla="*/ 11 h 31"/>
                  <a:gd name="T42" fmla="*/ 24 w 36"/>
                  <a:gd name="T43" fmla="*/ 17 h 31"/>
                  <a:gd name="T44" fmla="*/ 30 w 36"/>
                  <a:gd name="T45" fmla="*/ 17 h 31"/>
                  <a:gd name="T46" fmla="*/ 36 w 36"/>
                  <a:gd name="T47" fmla="*/ 17 h 31"/>
                  <a:gd name="T48" fmla="*/ 36 w 36"/>
                  <a:gd name="T49" fmla="*/ 17 h 31"/>
                  <a:gd name="T50" fmla="*/ 30 w 36"/>
                  <a:gd name="T51" fmla="*/ 25 h 31"/>
                  <a:gd name="T52" fmla="*/ 30 w 36"/>
                  <a:gd name="T53" fmla="*/ 31 h 31"/>
                  <a:gd name="T54" fmla="*/ 36 w 36"/>
                  <a:gd name="T55"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31">
                    <a:moveTo>
                      <a:pt x="36" y="25"/>
                    </a:moveTo>
                    <a:lnTo>
                      <a:pt x="36" y="25"/>
                    </a:lnTo>
                    <a:lnTo>
                      <a:pt x="36" y="17"/>
                    </a:lnTo>
                    <a:lnTo>
                      <a:pt x="36" y="11"/>
                    </a:lnTo>
                    <a:lnTo>
                      <a:pt x="36" y="11"/>
                    </a:lnTo>
                    <a:lnTo>
                      <a:pt x="30" y="11"/>
                    </a:lnTo>
                    <a:lnTo>
                      <a:pt x="24" y="11"/>
                    </a:lnTo>
                    <a:lnTo>
                      <a:pt x="18" y="5"/>
                    </a:lnTo>
                    <a:lnTo>
                      <a:pt x="18" y="5"/>
                    </a:lnTo>
                    <a:lnTo>
                      <a:pt x="12" y="5"/>
                    </a:lnTo>
                    <a:lnTo>
                      <a:pt x="6" y="5"/>
                    </a:lnTo>
                    <a:lnTo>
                      <a:pt x="0" y="0"/>
                    </a:lnTo>
                    <a:lnTo>
                      <a:pt x="0" y="0"/>
                    </a:lnTo>
                    <a:lnTo>
                      <a:pt x="0" y="0"/>
                    </a:lnTo>
                    <a:lnTo>
                      <a:pt x="0" y="0"/>
                    </a:lnTo>
                    <a:lnTo>
                      <a:pt x="0" y="0"/>
                    </a:lnTo>
                    <a:lnTo>
                      <a:pt x="0" y="0"/>
                    </a:lnTo>
                    <a:lnTo>
                      <a:pt x="6" y="5"/>
                    </a:lnTo>
                    <a:lnTo>
                      <a:pt x="12" y="11"/>
                    </a:lnTo>
                    <a:lnTo>
                      <a:pt x="18" y="11"/>
                    </a:lnTo>
                    <a:lnTo>
                      <a:pt x="18" y="11"/>
                    </a:lnTo>
                    <a:lnTo>
                      <a:pt x="24" y="17"/>
                    </a:lnTo>
                    <a:lnTo>
                      <a:pt x="30" y="17"/>
                    </a:lnTo>
                    <a:lnTo>
                      <a:pt x="36" y="17"/>
                    </a:lnTo>
                    <a:lnTo>
                      <a:pt x="36" y="17"/>
                    </a:lnTo>
                    <a:lnTo>
                      <a:pt x="30" y="25"/>
                    </a:lnTo>
                    <a:lnTo>
                      <a:pt x="30" y="31"/>
                    </a:lnTo>
                    <a:lnTo>
                      <a:pt x="36" y="2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86" name="Freeform 90"/>
              <p:cNvSpPr>
                <a:spLocks/>
              </p:cNvSpPr>
              <p:nvPr/>
            </p:nvSpPr>
            <p:spPr bwMode="auto">
              <a:xfrm>
                <a:off x="4005" y="2077"/>
                <a:ext cx="19" cy="38"/>
              </a:xfrm>
              <a:custGeom>
                <a:avLst/>
                <a:gdLst>
                  <a:gd name="T0" fmla="*/ 0 w 19"/>
                  <a:gd name="T1" fmla="*/ 0 h 38"/>
                  <a:gd name="T2" fmla="*/ 0 w 19"/>
                  <a:gd name="T3" fmla="*/ 6 h 38"/>
                  <a:gd name="T4" fmla="*/ 0 w 19"/>
                  <a:gd name="T5" fmla="*/ 14 h 38"/>
                  <a:gd name="T6" fmla="*/ 6 w 19"/>
                  <a:gd name="T7" fmla="*/ 20 h 38"/>
                  <a:gd name="T8" fmla="*/ 6 w 19"/>
                  <a:gd name="T9" fmla="*/ 20 h 38"/>
                  <a:gd name="T10" fmla="*/ 13 w 19"/>
                  <a:gd name="T11" fmla="*/ 26 h 38"/>
                  <a:gd name="T12" fmla="*/ 13 w 19"/>
                  <a:gd name="T13" fmla="*/ 32 h 38"/>
                  <a:gd name="T14" fmla="*/ 19 w 19"/>
                  <a:gd name="T15" fmla="*/ 32 h 38"/>
                  <a:gd name="T16" fmla="*/ 19 w 19"/>
                  <a:gd name="T17" fmla="*/ 32 h 38"/>
                  <a:gd name="T18" fmla="*/ 19 w 19"/>
                  <a:gd name="T19" fmla="*/ 38 h 38"/>
                  <a:gd name="T20" fmla="*/ 19 w 19"/>
                  <a:gd name="T21" fmla="*/ 38 h 38"/>
                  <a:gd name="T22" fmla="*/ 13 w 19"/>
                  <a:gd name="T23" fmla="*/ 32 h 38"/>
                  <a:gd name="T24" fmla="*/ 13 w 19"/>
                  <a:gd name="T25" fmla="*/ 32 h 38"/>
                  <a:gd name="T26" fmla="*/ 6 w 19"/>
                  <a:gd name="T27" fmla="*/ 26 h 38"/>
                  <a:gd name="T28" fmla="*/ 0 w 19"/>
                  <a:gd name="T29" fmla="*/ 20 h 38"/>
                  <a:gd name="T30" fmla="*/ 0 w 19"/>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8">
                    <a:moveTo>
                      <a:pt x="0" y="0"/>
                    </a:moveTo>
                    <a:lnTo>
                      <a:pt x="0" y="6"/>
                    </a:lnTo>
                    <a:lnTo>
                      <a:pt x="0" y="14"/>
                    </a:lnTo>
                    <a:lnTo>
                      <a:pt x="6" y="20"/>
                    </a:lnTo>
                    <a:lnTo>
                      <a:pt x="6" y="20"/>
                    </a:lnTo>
                    <a:lnTo>
                      <a:pt x="13" y="26"/>
                    </a:lnTo>
                    <a:lnTo>
                      <a:pt x="13" y="32"/>
                    </a:lnTo>
                    <a:lnTo>
                      <a:pt x="19" y="32"/>
                    </a:lnTo>
                    <a:lnTo>
                      <a:pt x="19" y="32"/>
                    </a:lnTo>
                    <a:lnTo>
                      <a:pt x="19" y="38"/>
                    </a:lnTo>
                    <a:lnTo>
                      <a:pt x="19" y="38"/>
                    </a:lnTo>
                    <a:lnTo>
                      <a:pt x="13" y="32"/>
                    </a:lnTo>
                    <a:lnTo>
                      <a:pt x="13" y="32"/>
                    </a:lnTo>
                    <a:lnTo>
                      <a:pt x="6" y="26"/>
                    </a:lnTo>
                    <a:lnTo>
                      <a:pt x="0" y="20"/>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87" name="Freeform 91"/>
              <p:cNvSpPr>
                <a:spLocks/>
              </p:cNvSpPr>
              <p:nvPr/>
            </p:nvSpPr>
            <p:spPr bwMode="auto">
              <a:xfrm>
                <a:off x="3718" y="2022"/>
                <a:ext cx="196" cy="130"/>
              </a:xfrm>
              <a:custGeom>
                <a:avLst/>
                <a:gdLst>
                  <a:gd name="T0" fmla="*/ 196 w 196"/>
                  <a:gd name="T1" fmla="*/ 130 h 130"/>
                  <a:gd name="T2" fmla="*/ 190 w 196"/>
                  <a:gd name="T3" fmla="*/ 124 h 130"/>
                  <a:gd name="T4" fmla="*/ 177 w 196"/>
                  <a:gd name="T5" fmla="*/ 99 h 130"/>
                  <a:gd name="T6" fmla="*/ 171 w 196"/>
                  <a:gd name="T7" fmla="*/ 75 h 130"/>
                  <a:gd name="T8" fmla="*/ 171 w 196"/>
                  <a:gd name="T9" fmla="*/ 75 h 130"/>
                  <a:gd name="T10" fmla="*/ 165 w 196"/>
                  <a:gd name="T11" fmla="*/ 61 h 130"/>
                  <a:gd name="T12" fmla="*/ 153 w 196"/>
                  <a:gd name="T13" fmla="*/ 49 h 130"/>
                  <a:gd name="T14" fmla="*/ 147 w 196"/>
                  <a:gd name="T15" fmla="*/ 32 h 130"/>
                  <a:gd name="T16" fmla="*/ 147 w 196"/>
                  <a:gd name="T17" fmla="*/ 32 h 130"/>
                  <a:gd name="T18" fmla="*/ 147 w 196"/>
                  <a:gd name="T19" fmla="*/ 32 h 130"/>
                  <a:gd name="T20" fmla="*/ 147 w 196"/>
                  <a:gd name="T21" fmla="*/ 38 h 130"/>
                  <a:gd name="T22" fmla="*/ 147 w 196"/>
                  <a:gd name="T23" fmla="*/ 44 h 130"/>
                  <a:gd name="T24" fmla="*/ 147 w 196"/>
                  <a:gd name="T25" fmla="*/ 44 h 130"/>
                  <a:gd name="T26" fmla="*/ 141 w 196"/>
                  <a:gd name="T27" fmla="*/ 49 h 130"/>
                  <a:gd name="T28" fmla="*/ 141 w 196"/>
                  <a:gd name="T29" fmla="*/ 49 h 130"/>
                  <a:gd name="T30" fmla="*/ 135 w 196"/>
                  <a:gd name="T31" fmla="*/ 49 h 130"/>
                  <a:gd name="T32" fmla="*/ 135 w 196"/>
                  <a:gd name="T33" fmla="*/ 49 h 130"/>
                  <a:gd name="T34" fmla="*/ 116 w 196"/>
                  <a:gd name="T35" fmla="*/ 49 h 130"/>
                  <a:gd name="T36" fmla="*/ 98 w 196"/>
                  <a:gd name="T37" fmla="*/ 38 h 130"/>
                  <a:gd name="T38" fmla="*/ 80 w 196"/>
                  <a:gd name="T39" fmla="*/ 32 h 130"/>
                  <a:gd name="T40" fmla="*/ 80 w 196"/>
                  <a:gd name="T41" fmla="*/ 32 h 130"/>
                  <a:gd name="T42" fmla="*/ 66 w 196"/>
                  <a:gd name="T43" fmla="*/ 32 h 130"/>
                  <a:gd name="T44" fmla="*/ 55 w 196"/>
                  <a:gd name="T45" fmla="*/ 26 h 130"/>
                  <a:gd name="T46" fmla="*/ 43 w 196"/>
                  <a:gd name="T47" fmla="*/ 20 h 130"/>
                  <a:gd name="T48" fmla="*/ 43 w 196"/>
                  <a:gd name="T49" fmla="*/ 20 h 130"/>
                  <a:gd name="T50" fmla="*/ 31 w 196"/>
                  <a:gd name="T51" fmla="*/ 20 h 130"/>
                  <a:gd name="T52" fmla="*/ 5 w 196"/>
                  <a:gd name="T53" fmla="*/ 6 h 130"/>
                  <a:gd name="T54" fmla="*/ 0 w 196"/>
                  <a:gd name="T55" fmla="*/ 0 h 130"/>
                  <a:gd name="T56" fmla="*/ 0 w 196"/>
                  <a:gd name="T57" fmla="*/ 0 h 130"/>
                  <a:gd name="T58" fmla="*/ 5 w 196"/>
                  <a:gd name="T59" fmla="*/ 6 h 130"/>
                  <a:gd name="T60" fmla="*/ 31 w 196"/>
                  <a:gd name="T61" fmla="*/ 20 h 130"/>
                  <a:gd name="T62" fmla="*/ 55 w 196"/>
                  <a:gd name="T63" fmla="*/ 32 h 130"/>
                  <a:gd name="T64" fmla="*/ 55 w 196"/>
                  <a:gd name="T65" fmla="*/ 32 h 130"/>
                  <a:gd name="T66" fmla="*/ 66 w 196"/>
                  <a:gd name="T67" fmla="*/ 38 h 130"/>
                  <a:gd name="T68" fmla="*/ 98 w 196"/>
                  <a:gd name="T69" fmla="*/ 44 h 130"/>
                  <a:gd name="T70" fmla="*/ 121 w 196"/>
                  <a:gd name="T71" fmla="*/ 49 h 130"/>
                  <a:gd name="T72" fmla="*/ 121 w 196"/>
                  <a:gd name="T73" fmla="*/ 49 h 130"/>
                  <a:gd name="T74" fmla="*/ 135 w 196"/>
                  <a:gd name="T75" fmla="*/ 61 h 130"/>
                  <a:gd name="T76" fmla="*/ 165 w 196"/>
                  <a:gd name="T77" fmla="*/ 87 h 130"/>
                  <a:gd name="T78" fmla="*/ 196 w 196"/>
                  <a:gd name="T7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30">
                    <a:moveTo>
                      <a:pt x="196" y="130"/>
                    </a:moveTo>
                    <a:lnTo>
                      <a:pt x="190" y="124"/>
                    </a:lnTo>
                    <a:lnTo>
                      <a:pt x="177" y="99"/>
                    </a:lnTo>
                    <a:lnTo>
                      <a:pt x="171" y="75"/>
                    </a:lnTo>
                    <a:lnTo>
                      <a:pt x="171" y="75"/>
                    </a:lnTo>
                    <a:lnTo>
                      <a:pt x="165" y="61"/>
                    </a:lnTo>
                    <a:lnTo>
                      <a:pt x="153" y="49"/>
                    </a:lnTo>
                    <a:lnTo>
                      <a:pt x="147" y="32"/>
                    </a:lnTo>
                    <a:lnTo>
                      <a:pt x="147" y="32"/>
                    </a:lnTo>
                    <a:lnTo>
                      <a:pt x="147" y="32"/>
                    </a:lnTo>
                    <a:lnTo>
                      <a:pt x="147" y="38"/>
                    </a:lnTo>
                    <a:lnTo>
                      <a:pt x="147" y="44"/>
                    </a:lnTo>
                    <a:lnTo>
                      <a:pt x="147" y="44"/>
                    </a:lnTo>
                    <a:lnTo>
                      <a:pt x="141" y="49"/>
                    </a:lnTo>
                    <a:lnTo>
                      <a:pt x="141" y="49"/>
                    </a:lnTo>
                    <a:lnTo>
                      <a:pt x="135" y="49"/>
                    </a:lnTo>
                    <a:lnTo>
                      <a:pt x="135" y="49"/>
                    </a:lnTo>
                    <a:lnTo>
                      <a:pt x="116" y="49"/>
                    </a:lnTo>
                    <a:lnTo>
                      <a:pt x="98" y="38"/>
                    </a:lnTo>
                    <a:lnTo>
                      <a:pt x="80" y="32"/>
                    </a:lnTo>
                    <a:lnTo>
                      <a:pt x="80" y="32"/>
                    </a:lnTo>
                    <a:lnTo>
                      <a:pt x="66" y="32"/>
                    </a:lnTo>
                    <a:lnTo>
                      <a:pt x="55" y="26"/>
                    </a:lnTo>
                    <a:lnTo>
                      <a:pt x="43" y="20"/>
                    </a:lnTo>
                    <a:lnTo>
                      <a:pt x="43" y="20"/>
                    </a:lnTo>
                    <a:lnTo>
                      <a:pt x="31" y="20"/>
                    </a:lnTo>
                    <a:lnTo>
                      <a:pt x="5" y="6"/>
                    </a:lnTo>
                    <a:lnTo>
                      <a:pt x="0" y="0"/>
                    </a:lnTo>
                    <a:lnTo>
                      <a:pt x="0" y="0"/>
                    </a:lnTo>
                    <a:lnTo>
                      <a:pt x="5" y="6"/>
                    </a:lnTo>
                    <a:lnTo>
                      <a:pt x="31" y="20"/>
                    </a:lnTo>
                    <a:lnTo>
                      <a:pt x="55" y="32"/>
                    </a:lnTo>
                    <a:lnTo>
                      <a:pt x="55" y="32"/>
                    </a:lnTo>
                    <a:lnTo>
                      <a:pt x="66" y="38"/>
                    </a:lnTo>
                    <a:lnTo>
                      <a:pt x="98" y="44"/>
                    </a:lnTo>
                    <a:lnTo>
                      <a:pt x="121" y="49"/>
                    </a:lnTo>
                    <a:lnTo>
                      <a:pt x="121" y="49"/>
                    </a:lnTo>
                    <a:lnTo>
                      <a:pt x="135" y="61"/>
                    </a:lnTo>
                    <a:lnTo>
                      <a:pt x="165" y="87"/>
                    </a:lnTo>
                    <a:lnTo>
                      <a:pt x="196" y="13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88" name="Freeform 92"/>
              <p:cNvSpPr>
                <a:spLocks/>
              </p:cNvSpPr>
              <p:nvPr/>
            </p:nvSpPr>
            <p:spPr bwMode="auto">
              <a:xfrm>
                <a:off x="4219" y="2042"/>
                <a:ext cx="197" cy="116"/>
              </a:xfrm>
              <a:custGeom>
                <a:avLst/>
                <a:gdLst>
                  <a:gd name="T0" fmla="*/ 75 w 197"/>
                  <a:gd name="T1" fmla="*/ 12 h 116"/>
                  <a:gd name="T2" fmla="*/ 67 w 197"/>
                  <a:gd name="T3" fmla="*/ 18 h 116"/>
                  <a:gd name="T4" fmla="*/ 61 w 197"/>
                  <a:gd name="T5" fmla="*/ 24 h 116"/>
                  <a:gd name="T6" fmla="*/ 55 w 197"/>
                  <a:gd name="T7" fmla="*/ 29 h 116"/>
                  <a:gd name="T8" fmla="*/ 55 w 197"/>
                  <a:gd name="T9" fmla="*/ 29 h 116"/>
                  <a:gd name="T10" fmla="*/ 43 w 197"/>
                  <a:gd name="T11" fmla="*/ 41 h 116"/>
                  <a:gd name="T12" fmla="*/ 26 w 197"/>
                  <a:gd name="T13" fmla="*/ 55 h 116"/>
                  <a:gd name="T14" fmla="*/ 20 w 197"/>
                  <a:gd name="T15" fmla="*/ 61 h 116"/>
                  <a:gd name="T16" fmla="*/ 20 w 197"/>
                  <a:gd name="T17" fmla="*/ 61 h 116"/>
                  <a:gd name="T18" fmla="*/ 12 w 197"/>
                  <a:gd name="T19" fmla="*/ 79 h 116"/>
                  <a:gd name="T20" fmla="*/ 6 w 197"/>
                  <a:gd name="T21" fmla="*/ 104 h 116"/>
                  <a:gd name="T22" fmla="*/ 0 w 197"/>
                  <a:gd name="T23" fmla="*/ 116 h 116"/>
                  <a:gd name="T24" fmla="*/ 0 w 197"/>
                  <a:gd name="T25" fmla="*/ 116 h 116"/>
                  <a:gd name="T26" fmla="*/ 6 w 197"/>
                  <a:gd name="T27" fmla="*/ 110 h 116"/>
                  <a:gd name="T28" fmla="*/ 12 w 197"/>
                  <a:gd name="T29" fmla="*/ 85 h 116"/>
                  <a:gd name="T30" fmla="*/ 20 w 197"/>
                  <a:gd name="T31" fmla="*/ 73 h 116"/>
                  <a:gd name="T32" fmla="*/ 20 w 197"/>
                  <a:gd name="T33" fmla="*/ 73 h 116"/>
                  <a:gd name="T34" fmla="*/ 26 w 197"/>
                  <a:gd name="T35" fmla="*/ 67 h 116"/>
                  <a:gd name="T36" fmla="*/ 32 w 197"/>
                  <a:gd name="T37" fmla="*/ 61 h 116"/>
                  <a:gd name="T38" fmla="*/ 49 w 197"/>
                  <a:gd name="T39" fmla="*/ 55 h 116"/>
                  <a:gd name="T40" fmla="*/ 49 w 197"/>
                  <a:gd name="T41" fmla="*/ 55 h 116"/>
                  <a:gd name="T42" fmla="*/ 87 w 197"/>
                  <a:gd name="T43" fmla="*/ 41 h 116"/>
                  <a:gd name="T44" fmla="*/ 148 w 197"/>
                  <a:gd name="T45" fmla="*/ 24 h 116"/>
                  <a:gd name="T46" fmla="*/ 197 w 197"/>
                  <a:gd name="T47" fmla="*/ 0 h 116"/>
                  <a:gd name="T48" fmla="*/ 197 w 197"/>
                  <a:gd name="T49" fmla="*/ 0 h 116"/>
                  <a:gd name="T50" fmla="*/ 171 w 197"/>
                  <a:gd name="T51" fmla="*/ 12 h 116"/>
                  <a:gd name="T52" fmla="*/ 136 w 197"/>
                  <a:gd name="T53" fmla="*/ 24 h 116"/>
                  <a:gd name="T54" fmla="*/ 104 w 197"/>
                  <a:gd name="T55" fmla="*/ 29 h 116"/>
                  <a:gd name="T56" fmla="*/ 104 w 197"/>
                  <a:gd name="T57" fmla="*/ 29 h 116"/>
                  <a:gd name="T58" fmla="*/ 87 w 197"/>
                  <a:gd name="T59" fmla="*/ 29 h 116"/>
                  <a:gd name="T60" fmla="*/ 67 w 197"/>
                  <a:gd name="T61" fmla="*/ 29 h 116"/>
                  <a:gd name="T62" fmla="*/ 67 w 197"/>
                  <a:gd name="T63" fmla="*/ 24 h 116"/>
                  <a:gd name="T64" fmla="*/ 67 w 197"/>
                  <a:gd name="T65" fmla="*/ 24 h 116"/>
                  <a:gd name="T66" fmla="*/ 75 w 197"/>
                  <a:gd name="T67" fmla="*/ 18 h 116"/>
                  <a:gd name="T68" fmla="*/ 75 w 197"/>
                  <a:gd name="T69" fmla="*/ 18 h 116"/>
                  <a:gd name="T70" fmla="*/ 75 w 197"/>
                  <a:gd name="T71" fmla="*/ 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116">
                    <a:moveTo>
                      <a:pt x="75" y="12"/>
                    </a:moveTo>
                    <a:lnTo>
                      <a:pt x="67" y="18"/>
                    </a:lnTo>
                    <a:lnTo>
                      <a:pt x="61" y="24"/>
                    </a:lnTo>
                    <a:lnTo>
                      <a:pt x="55" y="29"/>
                    </a:lnTo>
                    <a:lnTo>
                      <a:pt x="55" y="29"/>
                    </a:lnTo>
                    <a:lnTo>
                      <a:pt x="43" y="41"/>
                    </a:lnTo>
                    <a:lnTo>
                      <a:pt x="26" y="55"/>
                    </a:lnTo>
                    <a:lnTo>
                      <a:pt x="20" y="61"/>
                    </a:lnTo>
                    <a:lnTo>
                      <a:pt x="20" y="61"/>
                    </a:lnTo>
                    <a:lnTo>
                      <a:pt x="12" y="79"/>
                    </a:lnTo>
                    <a:lnTo>
                      <a:pt x="6" y="104"/>
                    </a:lnTo>
                    <a:lnTo>
                      <a:pt x="0" y="116"/>
                    </a:lnTo>
                    <a:lnTo>
                      <a:pt x="0" y="116"/>
                    </a:lnTo>
                    <a:lnTo>
                      <a:pt x="6" y="110"/>
                    </a:lnTo>
                    <a:lnTo>
                      <a:pt x="12" y="85"/>
                    </a:lnTo>
                    <a:lnTo>
                      <a:pt x="20" y="73"/>
                    </a:lnTo>
                    <a:lnTo>
                      <a:pt x="20" y="73"/>
                    </a:lnTo>
                    <a:lnTo>
                      <a:pt x="26" y="67"/>
                    </a:lnTo>
                    <a:lnTo>
                      <a:pt x="32" y="61"/>
                    </a:lnTo>
                    <a:lnTo>
                      <a:pt x="49" y="55"/>
                    </a:lnTo>
                    <a:lnTo>
                      <a:pt x="49" y="55"/>
                    </a:lnTo>
                    <a:lnTo>
                      <a:pt x="87" y="41"/>
                    </a:lnTo>
                    <a:lnTo>
                      <a:pt x="148" y="24"/>
                    </a:lnTo>
                    <a:lnTo>
                      <a:pt x="197" y="0"/>
                    </a:lnTo>
                    <a:lnTo>
                      <a:pt x="197" y="0"/>
                    </a:lnTo>
                    <a:lnTo>
                      <a:pt x="171" y="12"/>
                    </a:lnTo>
                    <a:lnTo>
                      <a:pt x="136" y="24"/>
                    </a:lnTo>
                    <a:lnTo>
                      <a:pt x="104" y="29"/>
                    </a:lnTo>
                    <a:lnTo>
                      <a:pt x="104" y="29"/>
                    </a:lnTo>
                    <a:lnTo>
                      <a:pt x="87" y="29"/>
                    </a:lnTo>
                    <a:lnTo>
                      <a:pt x="67" y="29"/>
                    </a:lnTo>
                    <a:lnTo>
                      <a:pt x="67" y="24"/>
                    </a:lnTo>
                    <a:lnTo>
                      <a:pt x="67" y="24"/>
                    </a:lnTo>
                    <a:lnTo>
                      <a:pt x="75" y="18"/>
                    </a:lnTo>
                    <a:lnTo>
                      <a:pt x="75" y="18"/>
                    </a:lnTo>
                    <a:lnTo>
                      <a:pt x="7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89" name="Freeform 93"/>
              <p:cNvSpPr>
                <a:spLocks/>
              </p:cNvSpPr>
              <p:nvPr/>
            </p:nvSpPr>
            <p:spPr bwMode="auto">
              <a:xfrm>
                <a:off x="4465" y="1961"/>
                <a:ext cx="55" cy="20"/>
              </a:xfrm>
              <a:custGeom>
                <a:avLst/>
                <a:gdLst>
                  <a:gd name="T0" fmla="*/ 0 w 55"/>
                  <a:gd name="T1" fmla="*/ 6 h 20"/>
                  <a:gd name="T2" fmla="*/ 6 w 55"/>
                  <a:gd name="T3" fmla="*/ 6 h 20"/>
                  <a:gd name="T4" fmla="*/ 18 w 55"/>
                  <a:gd name="T5" fmla="*/ 12 h 20"/>
                  <a:gd name="T6" fmla="*/ 29 w 55"/>
                  <a:gd name="T7" fmla="*/ 6 h 20"/>
                  <a:gd name="T8" fmla="*/ 29 w 55"/>
                  <a:gd name="T9" fmla="*/ 6 h 20"/>
                  <a:gd name="T10" fmla="*/ 35 w 55"/>
                  <a:gd name="T11" fmla="*/ 6 h 20"/>
                  <a:gd name="T12" fmla="*/ 49 w 55"/>
                  <a:gd name="T13" fmla="*/ 0 h 20"/>
                  <a:gd name="T14" fmla="*/ 55 w 55"/>
                  <a:gd name="T15" fmla="*/ 0 h 20"/>
                  <a:gd name="T16" fmla="*/ 55 w 55"/>
                  <a:gd name="T17" fmla="*/ 0 h 20"/>
                  <a:gd name="T18" fmla="*/ 35 w 55"/>
                  <a:gd name="T19" fmla="*/ 12 h 20"/>
                  <a:gd name="T20" fmla="*/ 18 w 55"/>
                  <a:gd name="T21" fmla="*/ 20 h 20"/>
                  <a:gd name="T22" fmla="*/ 6 w 55"/>
                  <a:gd name="T23" fmla="*/ 20 h 20"/>
                  <a:gd name="T24" fmla="*/ 6 w 55"/>
                  <a:gd name="T25" fmla="*/ 20 h 20"/>
                  <a:gd name="T26" fmla="*/ 6 w 55"/>
                  <a:gd name="T27" fmla="*/ 20 h 20"/>
                  <a:gd name="T28" fmla="*/ 0 w 55"/>
                  <a:gd name="T29" fmla="*/ 12 h 20"/>
                  <a:gd name="T30" fmla="*/ 0 w 55"/>
                  <a:gd name="T3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0">
                    <a:moveTo>
                      <a:pt x="0" y="6"/>
                    </a:moveTo>
                    <a:lnTo>
                      <a:pt x="6" y="6"/>
                    </a:lnTo>
                    <a:lnTo>
                      <a:pt x="18" y="12"/>
                    </a:lnTo>
                    <a:lnTo>
                      <a:pt x="29" y="6"/>
                    </a:lnTo>
                    <a:lnTo>
                      <a:pt x="29" y="6"/>
                    </a:lnTo>
                    <a:lnTo>
                      <a:pt x="35" y="6"/>
                    </a:lnTo>
                    <a:lnTo>
                      <a:pt x="49" y="0"/>
                    </a:lnTo>
                    <a:lnTo>
                      <a:pt x="55" y="0"/>
                    </a:lnTo>
                    <a:lnTo>
                      <a:pt x="55" y="0"/>
                    </a:lnTo>
                    <a:lnTo>
                      <a:pt x="35" y="12"/>
                    </a:lnTo>
                    <a:lnTo>
                      <a:pt x="18" y="20"/>
                    </a:lnTo>
                    <a:lnTo>
                      <a:pt x="6" y="20"/>
                    </a:lnTo>
                    <a:lnTo>
                      <a:pt x="6" y="20"/>
                    </a:lnTo>
                    <a:lnTo>
                      <a:pt x="6" y="20"/>
                    </a:lnTo>
                    <a:lnTo>
                      <a:pt x="0" y="12"/>
                    </a:lnTo>
                    <a:lnTo>
                      <a:pt x="0"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90" name="Freeform 94"/>
              <p:cNvSpPr>
                <a:spLocks/>
              </p:cNvSpPr>
              <p:nvPr/>
            </p:nvSpPr>
            <p:spPr bwMode="auto">
              <a:xfrm>
                <a:off x="3963" y="2213"/>
                <a:ext cx="61" cy="24"/>
              </a:xfrm>
              <a:custGeom>
                <a:avLst/>
                <a:gdLst>
                  <a:gd name="T0" fmla="*/ 0 w 61"/>
                  <a:gd name="T1" fmla="*/ 6 h 24"/>
                  <a:gd name="T2" fmla="*/ 6 w 61"/>
                  <a:gd name="T3" fmla="*/ 12 h 24"/>
                  <a:gd name="T4" fmla="*/ 18 w 61"/>
                  <a:gd name="T5" fmla="*/ 18 h 24"/>
                  <a:gd name="T6" fmla="*/ 48 w 61"/>
                  <a:gd name="T7" fmla="*/ 18 h 24"/>
                  <a:gd name="T8" fmla="*/ 48 w 61"/>
                  <a:gd name="T9" fmla="*/ 18 h 24"/>
                  <a:gd name="T10" fmla="*/ 55 w 61"/>
                  <a:gd name="T11" fmla="*/ 18 h 24"/>
                  <a:gd name="T12" fmla="*/ 61 w 61"/>
                  <a:gd name="T13" fmla="*/ 18 h 24"/>
                  <a:gd name="T14" fmla="*/ 61 w 61"/>
                  <a:gd name="T15" fmla="*/ 18 h 24"/>
                  <a:gd name="T16" fmla="*/ 61 w 61"/>
                  <a:gd name="T17" fmla="*/ 18 h 24"/>
                  <a:gd name="T18" fmla="*/ 48 w 61"/>
                  <a:gd name="T19" fmla="*/ 24 h 24"/>
                  <a:gd name="T20" fmla="*/ 30 w 61"/>
                  <a:gd name="T21" fmla="*/ 24 h 24"/>
                  <a:gd name="T22" fmla="*/ 18 w 61"/>
                  <a:gd name="T23" fmla="*/ 18 h 24"/>
                  <a:gd name="T24" fmla="*/ 18 w 61"/>
                  <a:gd name="T25" fmla="*/ 18 h 24"/>
                  <a:gd name="T26" fmla="*/ 6 w 61"/>
                  <a:gd name="T27" fmla="*/ 18 h 24"/>
                  <a:gd name="T28" fmla="*/ 0 w 61"/>
                  <a:gd name="T29" fmla="*/ 18 h 24"/>
                  <a:gd name="T30" fmla="*/ 0 w 61"/>
                  <a:gd name="T31" fmla="*/ 18 h 24"/>
                  <a:gd name="T32" fmla="*/ 0 w 61"/>
                  <a:gd name="T33" fmla="*/ 18 h 24"/>
                  <a:gd name="T34" fmla="*/ 0 w 61"/>
                  <a:gd name="T35" fmla="*/ 0 h 24"/>
                  <a:gd name="T36" fmla="*/ 0 w 61"/>
                  <a:gd name="T3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24">
                    <a:moveTo>
                      <a:pt x="0" y="6"/>
                    </a:moveTo>
                    <a:lnTo>
                      <a:pt x="6" y="12"/>
                    </a:lnTo>
                    <a:lnTo>
                      <a:pt x="18" y="18"/>
                    </a:lnTo>
                    <a:lnTo>
                      <a:pt x="48" y="18"/>
                    </a:lnTo>
                    <a:lnTo>
                      <a:pt x="48" y="18"/>
                    </a:lnTo>
                    <a:lnTo>
                      <a:pt x="55" y="18"/>
                    </a:lnTo>
                    <a:lnTo>
                      <a:pt x="61" y="18"/>
                    </a:lnTo>
                    <a:lnTo>
                      <a:pt x="61" y="18"/>
                    </a:lnTo>
                    <a:lnTo>
                      <a:pt x="61" y="18"/>
                    </a:lnTo>
                    <a:lnTo>
                      <a:pt x="48" y="24"/>
                    </a:lnTo>
                    <a:lnTo>
                      <a:pt x="30" y="24"/>
                    </a:lnTo>
                    <a:lnTo>
                      <a:pt x="18" y="18"/>
                    </a:lnTo>
                    <a:lnTo>
                      <a:pt x="18" y="18"/>
                    </a:lnTo>
                    <a:lnTo>
                      <a:pt x="6" y="18"/>
                    </a:lnTo>
                    <a:lnTo>
                      <a:pt x="0" y="18"/>
                    </a:lnTo>
                    <a:lnTo>
                      <a:pt x="0" y="18"/>
                    </a:lnTo>
                    <a:lnTo>
                      <a:pt x="0" y="18"/>
                    </a:lnTo>
                    <a:lnTo>
                      <a:pt x="0" y="0"/>
                    </a:lnTo>
                    <a:lnTo>
                      <a:pt x="0"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91" name="Freeform 95"/>
              <p:cNvSpPr>
                <a:spLocks/>
              </p:cNvSpPr>
              <p:nvPr/>
            </p:nvSpPr>
            <p:spPr bwMode="auto">
              <a:xfrm>
                <a:off x="3969" y="2262"/>
                <a:ext cx="18" cy="30"/>
              </a:xfrm>
              <a:custGeom>
                <a:avLst/>
                <a:gdLst>
                  <a:gd name="T0" fmla="*/ 0 w 18"/>
                  <a:gd name="T1" fmla="*/ 0 h 30"/>
                  <a:gd name="T2" fmla="*/ 0 w 18"/>
                  <a:gd name="T3" fmla="*/ 6 h 30"/>
                  <a:gd name="T4" fmla="*/ 6 w 18"/>
                  <a:gd name="T5" fmla="*/ 18 h 30"/>
                  <a:gd name="T6" fmla="*/ 18 w 18"/>
                  <a:gd name="T7" fmla="*/ 24 h 30"/>
                  <a:gd name="T8" fmla="*/ 18 w 18"/>
                  <a:gd name="T9" fmla="*/ 24 h 30"/>
                  <a:gd name="T10" fmla="*/ 18 w 18"/>
                  <a:gd name="T11" fmla="*/ 30 h 30"/>
                  <a:gd name="T12" fmla="*/ 18 w 18"/>
                  <a:gd name="T13" fmla="*/ 30 h 30"/>
                  <a:gd name="T14" fmla="*/ 12 w 18"/>
                  <a:gd name="T15" fmla="*/ 30 h 30"/>
                  <a:gd name="T16" fmla="*/ 12 w 18"/>
                  <a:gd name="T17" fmla="*/ 30 h 30"/>
                  <a:gd name="T18" fmla="*/ 6 w 18"/>
                  <a:gd name="T19" fmla="*/ 18 h 30"/>
                  <a:gd name="T20" fmla="*/ 0 w 18"/>
                  <a:gd name="T21" fmla="*/ 6 h 30"/>
                  <a:gd name="T22" fmla="*/ 0 w 18"/>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0">
                    <a:moveTo>
                      <a:pt x="0" y="0"/>
                    </a:moveTo>
                    <a:lnTo>
                      <a:pt x="0" y="6"/>
                    </a:lnTo>
                    <a:lnTo>
                      <a:pt x="6" y="18"/>
                    </a:lnTo>
                    <a:lnTo>
                      <a:pt x="18" y="24"/>
                    </a:lnTo>
                    <a:lnTo>
                      <a:pt x="18" y="24"/>
                    </a:lnTo>
                    <a:lnTo>
                      <a:pt x="18" y="30"/>
                    </a:lnTo>
                    <a:lnTo>
                      <a:pt x="18" y="30"/>
                    </a:lnTo>
                    <a:lnTo>
                      <a:pt x="12" y="30"/>
                    </a:lnTo>
                    <a:lnTo>
                      <a:pt x="12" y="30"/>
                    </a:lnTo>
                    <a:lnTo>
                      <a:pt x="6" y="18"/>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92" name="Freeform 96"/>
              <p:cNvSpPr>
                <a:spLocks/>
              </p:cNvSpPr>
              <p:nvPr/>
            </p:nvSpPr>
            <p:spPr bwMode="auto">
              <a:xfrm>
                <a:off x="3981" y="2303"/>
                <a:ext cx="12" cy="26"/>
              </a:xfrm>
              <a:custGeom>
                <a:avLst/>
                <a:gdLst>
                  <a:gd name="T0" fmla="*/ 0 w 12"/>
                  <a:gd name="T1" fmla="*/ 0 h 26"/>
                  <a:gd name="T2" fmla="*/ 0 w 12"/>
                  <a:gd name="T3" fmla="*/ 8 h 26"/>
                  <a:gd name="T4" fmla="*/ 6 w 12"/>
                  <a:gd name="T5" fmla="*/ 14 h 26"/>
                  <a:gd name="T6" fmla="*/ 12 w 12"/>
                  <a:gd name="T7" fmla="*/ 20 h 26"/>
                  <a:gd name="T8" fmla="*/ 12 w 12"/>
                  <a:gd name="T9" fmla="*/ 20 h 26"/>
                  <a:gd name="T10" fmla="*/ 12 w 12"/>
                  <a:gd name="T11" fmla="*/ 26 h 26"/>
                  <a:gd name="T12" fmla="*/ 12 w 12"/>
                  <a:gd name="T13" fmla="*/ 26 h 26"/>
                  <a:gd name="T14" fmla="*/ 6 w 12"/>
                  <a:gd name="T15" fmla="*/ 20 h 26"/>
                  <a:gd name="T16" fmla="*/ 6 w 12"/>
                  <a:gd name="T17" fmla="*/ 20 h 26"/>
                  <a:gd name="T18" fmla="*/ 0 w 12"/>
                  <a:gd name="T19" fmla="*/ 14 h 26"/>
                  <a:gd name="T20" fmla="*/ 0 w 12"/>
                  <a:gd name="T21" fmla="*/ 8 h 26"/>
                  <a:gd name="T22" fmla="*/ 0 w 12"/>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6">
                    <a:moveTo>
                      <a:pt x="0" y="0"/>
                    </a:moveTo>
                    <a:lnTo>
                      <a:pt x="0" y="8"/>
                    </a:lnTo>
                    <a:lnTo>
                      <a:pt x="6" y="14"/>
                    </a:lnTo>
                    <a:lnTo>
                      <a:pt x="12" y="20"/>
                    </a:lnTo>
                    <a:lnTo>
                      <a:pt x="12" y="20"/>
                    </a:lnTo>
                    <a:lnTo>
                      <a:pt x="12" y="26"/>
                    </a:lnTo>
                    <a:lnTo>
                      <a:pt x="12" y="26"/>
                    </a:lnTo>
                    <a:lnTo>
                      <a:pt x="6" y="20"/>
                    </a:lnTo>
                    <a:lnTo>
                      <a:pt x="6" y="20"/>
                    </a:lnTo>
                    <a:lnTo>
                      <a:pt x="0" y="14"/>
                    </a:lnTo>
                    <a:lnTo>
                      <a:pt x="0" y="8"/>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93" name="Freeform 97"/>
              <p:cNvSpPr>
                <a:spLocks/>
              </p:cNvSpPr>
              <p:nvPr/>
            </p:nvSpPr>
            <p:spPr bwMode="auto">
              <a:xfrm>
                <a:off x="4135" y="2176"/>
                <a:ext cx="78" cy="49"/>
              </a:xfrm>
              <a:custGeom>
                <a:avLst/>
                <a:gdLst>
                  <a:gd name="T0" fmla="*/ 78 w 78"/>
                  <a:gd name="T1" fmla="*/ 0 h 49"/>
                  <a:gd name="T2" fmla="*/ 72 w 78"/>
                  <a:gd name="T3" fmla="*/ 6 h 49"/>
                  <a:gd name="T4" fmla="*/ 55 w 78"/>
                  <a:gd name="T5" fmla="*/ 25 h 49"/>
                  <a:gd name="T6" fmla="*/ 41 w 78"/>
                  <a:gd name="T7" fmla="*/ 37 h 49"/>
                  <a:gd name="T8" fmla="*/ 41 w 78"/>
                  <a:gd name="T9" fmla="*/ 37 h 49"/>
                  <a:gd name="T10" fmla="*/ 17 w 78"/>
                  <a:gd name="T11" fmla="*/ 43 h 49"/>
                  <a:gd name="T12" fmla="*/ 5 w 78"/>
                  <a:gd name="T13" fmla="*/ 49 h 49"/>
                  <a:gd name="T14" fmla="*/ 0 w 78"/>
                  <a:gd name="T15" fmla="*/ 49 h 49"/>
                  <a:gd name="T16" fmla="*/ 0 w 78"/>
                  <a:gd name="T17" fmla="*/ 49 h 49"/>
                  <a:gd name="T18" fmla="*/ 0 w 78"/>
                  <a:gd name="T19" fmla="*/ 49 h 49"/>
                  <a:gd name="T20" fmla="*/ 0 w 78"/>
                  <a:gd name="T21" fmla="*/ 49 h 49"/>
                  <a:gd name="T22" fmla="*/ 11 w 78"/>
                  <a:gd name="T23" fmla="*/ 49 h 49"/>
                  <a:gd name="T24" fmla="*/ 11 w 78"/>
                  <a:gd name="T25" fmla="*/ 49 h 49"/>
                  <a:gd name="T26" fmla="*/ 23 w 78"/>
                  <a:gd name="T27" fmla="*/ 49 h 49"/>
                  <a:gd name="T28" fmla="*/ 41 w 78"/>
                  <a:gd name="T29" fmla="*/ 43 h 49"/>
                  <a:gd name="T30" fmla="*/ 55 w 78"/>
                  <a:gd name="T31" fmla="*/ 37 h 49"/>
                  <a:gd name="T32" fmla="*/ 55 w 78"/>
                  <a:gd name="T33" fmla="*/ 37 h 49"/>
                  <a:gd name="T34" fmla="*/ 60 w 78"/>
                  <a:gd name="T35" fmla="*/ 37 h 49"/>
                  <a:gd name="T36" fmla="*/ 60 w 78"/>
                  <a:gd name="T37" fmla="*/ 37 h 49"/>
                  <a:gd name="T38" fmla="*/ 66 w 78"/>
                  <a:gd name="T39" fmla="*/ 37 h 49"/>
                  <a:gd name="T40" fmla="*/ 66 w 78"/>
                  <a:gd name="T41" fmla="*/ 37 h 49"/>
                  <a:gd name="T42" fmla="*/ 66 w 78"/>
                  <a:gd name="T43" fmla="*/ 37 h 49"/>
                  <a:gd name="T44" fmla="*/ 66 w 78"/>
                  <a:gd name="T45" fmla="*/ 25 h 49"/>
                  <a:gd name="T46" fmla="*/ 66 w 78"/>
                  <a:gd name="T47" fmla="*/ 17 h 49"/>
                  <a:gd name="T48" fmla="*/ 66 w 78"/>
                  <a:gd name="T49" fmla="*/ 17 h 49"/>
                  <a:gd name="T50" fmla="*/ 72 w 78"/>
                  <a:gd name="T51" fmla="*/ 11 h 49"/>
                  <a:gd name="T52" fmla="*/ 72 w 78"/>
                  <a:gd name="T53" fmla="*/ 6 h 49"/>
                  <a:gd name="T54" fmla="*/ 78 w 78"/>
                  <a:gd name="T5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9">
                    <a:moveTo>
                      <a:pt x="78" y="0"/>
                    </a:moveTo>
                    <a:lnTo>
                      <a:pt x="72" y="6"/>
                    </a:lnTo>
                    <a:lnTo>
                      <a:pt x="55" y="25"/>
                    </a:lnTo>
                    <a:lnTo>
                      <a:pt x="41" y="37"/>
                    </a:lnTo>
                    <a:lnTo>
                      <a:pt x="41" y="37"/>
                    </a:lnTo>
                    <a:lnTo>
                      <a:pt x="17" y="43"/>
                    </a:lnTo>
                    <a:lnTo>
                      <a:pt x="5" y="49"/>
                    </a:lnTo>
                    <a:lnTo>
                      <a:pt x="0" y="49"/>
                    </a:lnTo>
                    <a:lnTo>
                      <a:pt x="0" y="49"/>
                    </a:lnTo>
                    <a:lnTo>
                      <a:pt x="0" y="49"/>
                    </a:lnTo>
                    <a:lnTo>
                      <a:pt x="0" y="49"/>
                    </a:lnTo>
                    <a:lnTo>
                      <a:pt x="11" y="49"/>
                    </a:lnTo>
                    <a:lnTo>
                      <a:pt x="11" y="49"/>
                    </a:lnTo>
                    <a:lnTo>
                      <a:pt x="23" y="49"/>
                    </a:lnTo>
                    <a:lnTo>
                      <a:pt x="41" y="43"/>
                    </a:lnTo>
                    <a:lnTo>
                      <a:pt x="55" y="37"/>
                    </a:lnTo>
                    <a:lnTo>
                      <a:pt x="55" y="37"/>
                    </a:lnTo>
                    <a:lnTo>
                      <a:pt x="60" y="37"/>
                    </a:lnTo>
                    <a:lnTo>
                      <a:pt x="60" y="37"/>
                    </a:lnTo>
                    <a:lnTo>
                      <a:pt x="66" y="37"/>
                    </a:lnTo>
                    <a:lnTo>
                      <a:pt x="66" y="37"/>
                    </a:lnTo>
                    <a:lnTo>
                      <a:pt x="66" y="37"/>
                    </a:lnTo>
                    <a:lnTo>
                      <a:pt x="66" y="25"/>
                    </a:lnTo>
                    <a:lnTo>
                      <a:pt x="66" y="17"/>
                    </a:lnTo>
                    <a:lnTo>
                      <a:pt x="66" y="17"/>
                    </a:lnTo>
                    <a:lnTo>
                      <a:pt x="72" y="11"/>
                    </a:lnTo>
                    <a:lnTo>
                      <a:pt x="72" y="6"/>
                    </a:lnTo>
                    <a:lnTo>
                      <a:pt x="7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94" name="Freeform 98"/>
              <p:cNvSpPr>
                <a:spLocks/>
              </p:cNvSpPr>
              <p:nvPr/>
            </p:nvSpPr>
            <p:spPr bwMode="auto">
              <a:xfrm>
                <a:off x="4158" y="2256"/>
                <a:ext cx="32" cy="24"/>
              </a:xfrm>
              <a:custGeom>
                <a:avLst/>
                <a:gdLst>
                  <a:gd name="T0" fmla="*/ 32 w 32"/>
                  <a:gd name="T1" fmla="*/ 0 h 24"/>
                  <a:gd name="T2" fmla="*/ 26 w 32"/>
                  <a:gd name="T3" fmla="*/ 0 h 24"/>
                  <a:gd name="T4" fmla="*/ 18 w 32"/>
                  <a:gd name="T5" fmla="*/ 12 h 24"/>
                  <a:gd name="T6" fmla="*/ 6 w 32"/>
                  <a:gd name="T7" fmla="*/ 18 h 24"/>
                  <a:gd name="T8" fmla="*/ 6 w 32"/>
                  <a:gd name="T9" fmla="*/ 18 h 24"/>
                  <a:gd name="T10" fmla="*/ 0 w 32"/>
                  <a:gd name="T11" fmla="*/ 24 h 24"/>
                  <a:gd name="T12" fmla="*/ 6 w 32"/>
                  <a:gd name="T13" fmla="*/ 24 h 24"/>
                  <a:gd name="T14" fmla="*/ 12 w 32"/>
                  <a:gd name="T15" fmla="*/ 24 h 24"/>
                  <a:gd name="T16" fmla="*/ 12 w 32"/>
                  <a:gd name="T17" fmla="*/ 24 h 24"/>
                  <a:gd name="T18" fmla="*/ 18 w 32"/>
                  <a:gd name="T19" fmla="*/ 24 h 24"/>
                  <a:gd name="T20" fmla="*/ 26 w 32"/>
                  <a:gd name="T21" fmla="*/ 12 h 24"/>
                  <a:gd name="T22" fmla="*/ 32 w 3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4">
                    <a:moveTo>
                      <a:pt x="32" y="0"/>
                    </a:moveTo>
                    <a:lnTo>
                      <a:pt x="26" y="0"/>
                    </a:lnTo>
                    <a:lnTo>
                      <a:pt x="18" y="12"/>
                    </a:lnTo>
                    <a:lnTo>
                      <a:pt x="6" y="18"/>
                    </a:lnTo>
                    <a:lnTo>
                      <a:pt x="6" y="18"/>
                    </a:lnTo>
                    <a:lnTo>
                      <a:pt x="0" y="24"/>
                    </a:lnTo>
                    <a:lnTo>
                      <a:pt x="6" y="24"/>
                    </a:lnTo>
                    <a:lnTo>
                      <a:pt x="12" y="24"/>
                    </a:lnTo>
                    <a:lnTo>
                      <a:pt x="12" y="24"/>
                    </a:lnTo>
                    <a:lnTo>
                      <a:pt x="18" y="24"/>
                    </a:lnTo>
                    <a:lnTo>
                      <a:pt x="26" y="12"/>
                    </a:lnTo>
                    <a:lnTo>
                      <a:pt x="32"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95" name="Freeform 99"/>
              <p:cNvSpPr>
                <a:spLocks/>
              </p:cNvSpPr>
              <p:nvPr/>
            </p:nvSpPr>
            <p:spPr bwMode="auto">
              <a:xfrm>
                <a:off x="4158" y="2298"/>
                <a:ext cx="18" cy="19"/>
              </a:xfrm>
              <a:custGeom>
                <a:avLst/>
                <a:gdLst>
                  <a:gd name="T0" fmla="*/ 18 w 18"/>
                  <a:gd name="T1" fmla="*/ 0 h 19"/>
                  <a:gd name="T2" fmla="*/ 18 w 18"/>
                  <a:gd name="T3" fmla="*/ 5 h 19"/>
                  <a:gd name="T4" fmla="*/ 12 w 18"/>
                  <a:gd name="T5" fmla="*/ 5 h 19"/>
                  <a:gd name="T6" fmla="*/ 6 w 18"/>
                  <a:gd name="T7" fmla="*/ 13 h 19"/>
                  <a:gd name="T8" fmla="*/ 6 w 18"/>
                  <a:gd name="T9" fmla="*/ 13 h 19"/>
                  <a:gd name="T10" fmla="*/ 0 w 18"/>
                  <a:gd name="T11" fmla="*/ 19 h 19"/>
                  <a:gd name="T12" fmla="*/ 6 w 18"/>
                  <a:gd name="T13" fmla="*/ 19 h 19"/>
                  <a:gd name="T14" fmla="*/ 12 w 18"/>
                  <a:gd name="T15" fmla="*/ 19 h 19"/>
                  <a:gd name="T16" fmla="*/ 12 w 18"/>
                  <a:gd name="T17" fmla="*/ 19 h 19"/>
                  <a:gd name="T18" fmla="*/ 18 w 18"/>
                  <a:gd name="T19" fmla="*/ 13 h 19"/>
                  <a:gd name="T20" fmla="*/ 18 w 18"/>
                  <a:gd name="T21" fmla="*/ 5 h 19"/>
                  <a:gd name="T22" fmla="*/ 18 w 18"/>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9">
                    <a:moveTo>
                      <a:pt x="18" y="0"/>
                    </a:moveTo>
                    <a:lnTo>
                      <a:pt x="18" y="5"/>
                    </a:lnTo>
                    <a:lnTo>
                      <a:pt x="12" y="5"/>
                    </a:lnTo>
                    <a:lnTo>
                      <a:pt x="6" y="13"/>
                    </a:lnTo>
                    <a:lnTo>
                      <a:pt x="6" y="13"/>
                    </a:lnTo>
                    <a:lnTo>
                      <a:pt x="0" y="19"/>
                    </a:lnTo>
                    <a:lnTo>
                      <a:pt x="6" y="19"/>
                    </a:lnTo>
                    <a:lnTo>
                      <a:pt x="12" y="19"/>
                    </a:lnTo>
                    <a:lnTo>
                      <a:pt x="12" y="19"/>
                    </a:lnTo>
                    <a:lnTo>
                      <a:pt x="18" y="13"/>
                    </a:lnTo>
                    <a:lnTo>
                      <a:pt x="18" y="5"/>
                    </a:lnTo>
                    <a:lnTo>
                      <a:pt x="1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96" name="Freeform 100"/>
              <p:cNvSpPr>
                <a:spLocks/>
              </p:cNvSpPr>
              <p:nvPr/>
            </p:nvSpPr>
            <p:spPr bwMode="auto">
              <a:xfrm>
                <a:off x="4158" y="2335"/>
                <a:ext cx="26" cy="49"/>
              </a:xfrm>
              <a:custGeom>
                <a:avLst/>
                <a:gdLst>
                  <a:gd name="T0" fmla="*/ 18 w 26"/>
                  <a:gd name="T1" fmla="*/ 0 h 49"/>
                  <a:gd name="T2" fmla="*/ 18 w 26"/>
                  <a:gd name="T3" fmla="*/ 6 h 49"/>
                  <a:gd name="T4" fmla="*/ 12 w 26"/>
                  <a:gd name="T5" fmla="*/ 18 h 49"/>
                  <a:gd name="T6" fmla="*/ 12 w 26"/>
                  <a:gd name="T7" fmla="*/ 31 h 49"/>
                  <a:gd name="T8" fmla="*/ 12 w 26"/>
                  <a:gd name="T9" fmla="*/ 31 h 49"/>
                  <a:gd name="T10" fmla="*/ 6 w 26"/>
                  <a:gd name="T11" fmla="*/ 43 h 49"/>
                  <a:gd name="T12" fmla="*/ 0 w 26"/>
                  <a:gd name="T13" fmla="*/ 49 h 49"/>
                  <a:gd name="T14" fmla="*/ 6 w 26"/>
                  <a:gd name="T15" fmla="*/ 49 h 49"/>
                  <a:gd name="T16" fmla="*/ 6 w 26"/>
                  <a:gd name="T17" fmla="*/ 49 h 49"/>
                  <a:gd name="T18" fmla="*/ 6 w 26"/>
                  <a:gd name="T19" fmla="*/ 43 h 49"/>
                  <a:gd name="T20" fmla="*/ 12 w 26"/>
                  <a:gd name="T21" fmla="*/ 37 h 49"/>
                  <a:gd name="T22" fmla="*/ 18 w 26"/>
                  <a:gd name="T23" fmla="*/ 31 h 49"/>
                  <a:gd name="T24" fmla="*/ 18 w 26"/>
                  <a:gd name="T25" fmla="*/ 31 h 49"/>
                  <a:gd name="T26" fmla="*/ 18 w 26"/>
                  <a:gd name="T27" fmla="*/ 31 h 49"/>
                  <a:gd name="T28" fmla="*/ 18 w 26"/>
                  <a:gd name="T29" fmla="*/ 37 h 49"/>
                  <a:gd name="T30" fmla="*/ 26 w 26"/>
                  <a:gd name="T31" fmla="*/ 37 h 49"/>
                  <a:gd name="T32" fmla="*/ 26 w 26"/>
                  <a:gd name="T33" fmla="*/ 37 h 49"/>
                  <a:gd name="T34" fmla="*/ 26 w 26"/>
                  <a:gd name="T35" fmla="*/ 31 h 49"/>
                  <a:gd name="T36" fmla="*/ 18 w 26"/>
                  <a:gd name="T37" fmla="*/ 18 h 49"/>
                  <a:gd name="T38" fmla="*/ 18 w 26"/>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49">
                    <a:moveTo>
                      <a:pt x="18" y="0"/>
                    </a:moveTo>
                    <a:lnTo>
                      <a:pt x="18" y="6"/>
                    </a:lnTo>
                    <a:lnTo>
                      <a:pt x="12" y="18"/>
                    </a:lnTo>
                    <a:lnTo>
                      <a:pt x="12" y="31"/>
                    </a:lnTo>
                    <a:lnTo>
                      <a:pt x="12" y="31"/>
                    </a:lnTo>
                    <a:lnTo>
                      <a:pt x="6" y="43"/>
                    </a:lnTo>
                    <a:lnTo>
                      <a:pt x="0" y="49"/>
                    </a:lnTo>
                    <a:lnTo>
                      <a:pt x="6" y="49"/>
                    </a:lnTo>
                    <a:lnTo>
                      <a:pt x="6" y="49"/>
                    </a:lnTo>
                    <a:lnTo>
                      <a:pt x="6" y="43"/>
                    </a:lnTo>
                    <a:lnTo>
                      <a:pt x="12" y="37"/>
                    </a:lnTo>
                    <a:lnTo>
                      <a:pt x="18" y="31"/>
                    </a:lnTo>
                    <a:lnTo>
                      <a:pt x="18" y="31"/>
                    </a:lnTo>
                    <a:lnTo>
                      <a:pt x="18" y="31"/>
                    </a:lnTo>
                    <a:lnTo>
                      <a:pt x="18" y="37"/>
                    </a:lnTo>
                    <a:lnTo>
                      <a:pt x="26" y="37"/>
                    </a:lnTo>
                    <a:lnTo>
                      <a:pt x="26" y="37"/>
                    </a:lnTo>
                    <a:lnTo>
                      <a:pt x="26" y="31"/>
                    </a:lnTo>
                    <a:lnTo>
                      <a:pt x="18" y="18"/>
                    </a:lnTo>
                    <a:lnTo>
                      <a:pt x="1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97" name="Freeform 101"/>
              <p:cNvSpPr>
                <a:spLocks/>
              </p:cNvSpPr>
              <p:nvPr/>
            </p:nvSpPr>
            <p:spPr bwMode="auto">
              <a:xfrm>
                <a:off x="3981" y="2347"/>
                <a:ext cx="24" cy="61"/>
              </a:xfrm>
              <a:custGeom>
                <a:avLst/>
                <a:gdLst>
                  <a:gd name="T0" fmla="*/ 6 w 24"/>
                  <a:gd name="T1" fmla="*/ 0 h 61"/>
                  <a:gd name="T2" fmla="*/ 6 w 24"/>
                  <a:gd name="T3" fmla="*/ 6 h 61"/>
                  <a:gd name="T4" fmla="*/ 0 w 24"/>
                  <a:gd name="T5" fmla="*/ 25 h 61"/>
                  <a:gd name="T6" fmla="*/ 0 w 24"/>
                  <a:gd name="T7" fmla="*/ 37 h 61"/>
                  <a:gd name="T8" fmla="*/ 0 w 24"/>
                  <a:gd name="T9" fmla="*/ 37 h 61"/>
                  <a:gd name="T10" fmla="*/ 0 w 24"/>
                  <a:gd name="T11" fmla="*/ 43 h 61"/>
                  <a:gd name="T12" fmla="*/ 6 w 24"/>
                  <a:gd name="T13" fmla="*/ 43 h 61"/>
                  <a:gd name="T14" fmla="*/ 12 w 24"/>
                  <a:gd name="T15" fmla="*/ 43 h 61"/>
                  <a:gd name="T16" fmla="*/ 12 w 24"/>
                  <a:gd name="T17" fmla="*/ 43 h 61"/>
                  <a:gd name="T18" fmla="*/ 18 w 24"/>
                  <a:gd name="T19" fmla="*/ 55 h 61"/>
                  <a:gd name="T20" fmla="*/ 24 w 24"/>
                  <a:gd name="T21" fmla="*/ 61 h 61"/>
                  <a:gd name="T22" fmla="*/ 24 w 24"/>
                  <a:gd name="T23" fmla="*/ 55 h 61"/>
                  <a:gd name="T24" fmla="*/ 24 w 24"/>
                  <a:gd name="T25" fmla="*/ 55 h 61"/>
                  <a:gd name="T26" fmla="*/ 18 w 24"/>
                  <a:gd name="T27" fmla="*/ 49 h 61"/>
                  <a:gd name="T28" fmla="*/ 12 w 24"/>
                  <a:gd name="T29" fmla="*/ 43 h 61"/>
                  <a:gd name="T30" fmla="*/ 12 w 24"/>
                  <a:gd name="T31" fmla="*/ 31 h 61"/>
                  <a:gd name="T32" fmla="*/ 12 w 24"/>
                  <a:gd name="T33" fmla="*/ 31 h 61"/>
                  <a:gd name="T34" fmla="*/ 6 w 24"/>
                  <a:gd name="T35" fmla="*/ 19 h 61"/>
                  <a:gd name="T36" fmla="*/ 6 w 24"/>
                  <a:gd name="T37" fmla="*/ 6 h 61"/>
                  <a:gd name="T38" fmla="*/ 6 w 24"/>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61">
                    <a:moveTo>
                      <a:pt x="6" y="0"/>
                    </a:moveTo>
                    <a:lnTo>
                      <a:pt x="6" y="6"/>
                    </a:lnTo>
                    <a:lnTo>
                      <a:pt x="0" y="25"/>
                    </a:lnTo>
                    <a:lnTo>
                      <a:pt x="0" y="37"/>
                    </a:lnTo>
                    <a:lnTo>
                      <a:pt x="0" y="37"/>
                    </a:lnTo>
                    <a:lnTo>
                      <a:pt x="0" y="43"/>
                    </a:lnTo>
                    <a:lnTo>
                      <a:pt x="6" y="43"/>
                    </a:lnTo>
                    <a:lnTo>
                      <a:pt x="12" y="43"/>
                    </a:lnTo>
                    <a:lnTo>
                      <a:pt x="12" y="43"/>
                    </a:lnTo>
                    <a:lnTo>
                      <a:pt x="18" y="55"/>
                    </a:lnTo>
                    <a:lnTo>
                      <a:pt x="24" y="61"/>
                    </a:lnTo>
                    <a:lnTo>
                      <a:pt x="24" y="55"/>
                    </a:lnTo>
                    <a:lnTo>
                      <a:pt x="24" y="55"/>
                    </a:lnTo>
                    <a:lnTo>
                      <a:pt x="18" y="49"/>
                    </a:lnTo>
                    <a:lnTo>
                      <a:pt x="12" y="43"/>
                    </a:lnTo>
                    <a:lnTo>
                      <a:pt x="12" y="31"/>
                    </a:lnTo>
                    <a:lnTo>
                      <a:pt x="12" y="31"/>
                    </a:lnTo>
                    <a:lnTo>
                      <a:pt x="6" y="19"/>
                    </a:lnTo>
                    <a:lnTo>
                      <a:pt x="6" y="6"/>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98" name="Freeform 102"/>
              <p:cNvSpPr>
                <a:spLocks/>
              </p:cNvSpPr>
              <p:nvPr/>
            </p:nvSpPr>
            <p:spPr bwMode="auto">
              <a:xfrm>
                <a:off x="4060" y="2414"/>
                <a:ext cx="31" cy="13"/>
              </a:xfrm>
              <a:custGeom>
                <a:avLst/>
                <a:gdLst>
                  <a:gd name="T0" fmla="*/ 25 w 31"/>
                  <a:gd name="T1" fmla="*/ 7 h 13"/>
                  <a:gd name="T2" fmla="*/ 19 w 31"/>
                  <a:gd name="T3" fmla="*/ 0 h 13"/>
                  <a:gd name="T4" fmla="*/ 19 w 31"/>
                  <a:gd name="T5" fmla="*/ 0 h 13"/>
                  <a:gd name="T6" fmla="*/ 14 w 31"/>
                  <a:gd name="T7" fmla="*/ 0 h 13"/>
                  <a:gd name="T8" fmla="*/ 14 w 31"/>
                  <a:gd name="T9" fmla="*/ 0 h 13"/>
                  <a:gd name="T10" fmla="*/ 6 w 31"/>
                  <a:gd name="T11" fmla="*/ 7 h 13"/>
                  <a:gd name="T12" fmla="*/ 0 w 31"/>
                  <a:gd name="T13" fmla="*/ 13 h 13"/>
                  <a:gd name="T14" fmla="*/ 6 w 31"/>
                  <a:gd name="T15" fmla="*/ 7 h 13"/>
                  <a:gd name="T16" fmla="*/ 6 w 31"/>
                  <a:gd name="T17" fmla="*/ 7 h 13"/>
                  <a:gd name="T18" fmla="*/ 6 w 31"/>
                  <a:gd name="T19" fmla="*/ 7 h 13"/>
                  <a:gd name="T20" fmla="*/ 14 w 31"/>
                  <a:gd name="T21" fmla="*/ 7 h 13"/>
                  <a:gd name="T22" fmla="*/ 19 w 31"/>
                  <a:gd name="T23" fmla="*/ 7 h 13"/>
                  <a:gd name="T24" fmla="*/ 19 w 31"/>
                  <a:gd name="T25" fmla="*/ 7 h 13"/>
                  <a:gd name="T26" fmla="*/ 19 w 31"/>
                  <a:gd name="T27" fmla="*/ 13 h 13"/>
                  <a:gd name="T28" fmla="*/ 19 w 31"/>
                  <a:gd name="T29" fmla="*/ 13 h 13"/>
                  <a:gd name="T30" fmla="*/ 25 w 31"/>
                  <a:gd name="T31" fmla="*/ 13 h 13"/>
                  <a:gd name="T32" fmla="*/ 25 w 31"/>
                  <a:gd name="T33" fmla="*/ 13 h 13"/>
                  <a:gd name="T34" fmla="*/ 25 w 31"/>
                  <a:gd name="T35" fmla="*/ 7 h 13"/>
                  <a:gd name="T36" fmla="*/ 31 w 31"/>
                  <a:gd name="T37" fmla="*/ 7 h 13"/>
                  <a:gd name="T38" fmla="*/ 31 w 31"/>
                  <a:gd name="T39" fmla="*/ 7 h 13"/>
                  <a:gd name="T40" fmla="*/ 31 w 31"/>
                  <a:gd name="T41" fmla="*/ 7 h 13"/>
                  <a:gd name="T42" fmla="*/ 25 w 31"/>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13">
                    <a:moveTo>
                      <a:pt x="25" y="7"/>
                    </a:moveTo>
                    <a:lnTo>
                      <a:pt x="19" y="0"/>
                    </a:lnTo>
                    <a:lnTo>
                      <a:pt x="19" y="0"/>
                    </a:lnTo>
                    <a:lnTo>
                      <a:pt x="14" y="0"/>
                    </a:lnTo>
                    <a:lnTo>
                      <a:pt x="14" y="0"/>
                    </a:lnTo>
                    <a:lnTo>
                      <a:pt x="6" y="7"/>
                    </a:lnTo>
                    <a:lnTo>
                      <a:pt x="0" y="13"/>
                    </a:lnTo>
                    <a:lnTo>
                      <a:pt x="6" y="7"/>
                    </a:lnTo>
                    <a:lnTo>
                      <a:pt x="6" y="7"/>
                    </a:lnTo>
                    <a:lnTo>
                      <a:pt x="6" y="7"/>
                    </a:lnTo>
                    <a:lnTo>
                      <a:pt x="14" y="7"/>
                    </a:lnTo>
                    <a:lnTo>
                      <a:pt x="19" y="7"/>
                    </a:lnTo>
                    <a:lnTo>
                      <a:pt x="19" y="7"/>
                    </a:lnTo>
                    <a:lnTo>
                      <a:pt x="19" y="13"/>
                    </a:lnTo>
                    <a:lnTo>
                      <a:pt x="19" y="13"/>
                    </a:lnTo>
                    <a:lnTo>
                      <a:pt x="25" y="13"/>
                    </a:lnTo>
                    <a:lnTo>
                      <a:pt x="25" y="13"/>
                    </a:lnTo>
                    <a:lnTo>
                      <a:pt x="25" y="7"/>
                    </a:lnTo>
                    <a:lnTo>
                      <a:pt x="31" y="7"/>
                    </a:lnTo>
                    <a:lnTo>
                      <a:pt x="31" y="7"/>
                    </a:lnTo>
                    <a:lnTo>
                      <a:pt x="31" y="7"/>
                    </a:lnTo>
                    <a:lnTo>
                      <a:pt x="25" y="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399" name="Freeform 103"/>
              <p:cNvSpPr>
                <a:spLocks/>
              </p:cNvSpPr>
              <p:nvPr/>
            </p:nvSpPr>
            <p:spPr bwMode="auto">
              <a:xfrm>
                <a:off x="3619" y="1944"/>
                <a:ext cx="55" cy="29"/>
              </a:xfrm>
              <a:custGeom>
                <a:avLst/>
                <a:gdLst>
                  <a:gd name="T0" fmla="*/ 55 w 55"/>
                  <a:gd name="T1" fmla="*/ 6 h 29"/>
                  <a:gd name="T2" fmla="*/ 49 w 55"/>
                  <a:gd name="T3" fmla="*/ 6 h 29"/>
                  <a:gd name="T4" fmla="*/ 38 w 55"/>
                  <a:gd name="T5" fmla="*/ 6 h 29"/>
                  <a:gd name="T6" fmla="*/ 26 w 55"/>
                  <a:gd name="T7" fmla="*/ 6 h 29"/>
                  <a:gd name="T8" fmla="*/ 26 w 55"/>
                  <a:gd name="T9" fmla="*/ 6 h 29"/>
                  <a:gd name="T10" fmla="*/ 14 w 55"/>
                  <a:gd name="T11" fmla="*/ 6 h 29"/>
                  <a:gd name="T12" fmla="*/ 0 w 55"/>
                  <a:gd name="T13" fmla="*/ 0 h 29"/>
                  <a:gd name="T14" fmla="*/ 0 w 55"/>
                  <a:gd name="T15" fmla="*/ 0 h 29"/>
                  <a:gd name="T16" fmla="*/ 0 w 55"/>
                  <a:gd name="T17" fmla="*/ 0 h 29"/>
                  <a:gd name="T18" fmla="*/ 14 w 55"/>
                  <a:gd name="T19" fmla="*/ 6 h 29"/>
                  <a:gd name="T20" fmla="*/ 32 w 55"/>
                  <a:gd name="T21" fmla="*/ 11 h 29"/>
                  <a:gd name="T22" fmla="*/ 43 w 55"/>
                  <a:gd name="T23" fmla="*/ 29 h 29"/>
                  <a:gd name="T24" fmla="*/ 43 w 55"/>
                  <a:gd name="T25" fmla="*/ 29 h 29"/>
                  <a:gd name="T26" fmla="*/ 43 w 55"/>
                  <a:gd name="T27" fmla="*/ 23 h 29"/>
                  <a:gd name="T28" fmla="*/ 43 w 55"/>
                  <a:gd name="T29" fmla="*/ 11 h 29"/>
                  <a:gd name="T30" fmla="*/ 55 w 55"/>
                  <a:gd name="T3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9">
                    <a:moveTo>
                      <a:pt x="55" y="6"/>
                    </a:moveTo>
                    <a:lnTo>
                      <a:pt x="49" y="6"/>
                    </a:lnTo>
                    <a:lnTo>
                      <a:pt x="38" y="6"/>
                    </a:lnTo>
                    <a:lnTo>
                      <a:pt x="26" y="6"/>
                    </a:lnTo>
                    <a:lnTo>
                      <a:pt x="26" y="6"/>
                    </a:lnTo>
                    <a:lnTo>
                      <a:pt x="14" y="6"/>
                    </a:lnTo>
                    <a:lnTo>
                      <a:pt x="0" y="0"/>
                    </a:lnTo>
                    <a:lnTo>
                      <a:pt x="0" y="0"/>
                    </a:lnTo>
                    <a:lnTo>
                      <a:pt x="0" y="0"/>
                    </a:lnTo>
                    <a:lnTo>
                      <a:pt x="14" y="6"/>
                    </a:lnTo>
                    <a:lnTo>
                      <a:pt x="32" y="11"/>
                    </a:lnTo>
                    <a:lnTo>
                      <a:pt x="43" y="29"/>
                    </a:lnTo>
                    <a:lnTo>
                      <a:pt x="43" y="29"/>
                    </a:lnTo>
                    <a:lnTo>
                      <a:pt x="43" y="23"/>
                    </a:lnTo>
                    <a:lnTo>
                      <a:pt x="43" y="11"/>
                    </a:lnTo>
                    <a:lnTo>
                      <a:pt x="55"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00" name="Freeform 104"/>
              <p:cNvSpPr>
                <a:spLocks/>
              </p:cNvSpPr>
              <p:nvPr/>
            </p:nvSpPr>
            <p:spPr bwMode="auto">
              <a:xfrm>
                <a:off x="3515" y="1883"/>
                <a:ext cx="75" cy="12"/>
              </a:xfrm>
              <a:custGeom>
                <a:avLst/>
                <a:gdLst>
                  <a:gd name="T0" fmla="*/ 75 w 75"/>
                  <a:gd name="T1" fmla="*/ 12 h 12"/>
                  <a:gd name="T2" fmla="*/ 69 w 75"/>
                  <a:gd name="T3" fmla="*/ 12 h 12"/>
                  <a:gd name="T4" fmla="*/ 55 w 75"/>
                  <a:gd name="T5" fmla="*/ 12 h 12"/>
                  <a:gd name="T6" fmla="*/ 43 w 75"/>
                  <a:gd name="T7" fmla="*/ 12 h 12"/>
                  <a:gd name="T8" fmla="*/ 43 w 75"/>
                  <a:gd name="T9" fmla="*/ 12 h 12"/>
                  <a:gd name="T10" fmla="*/ 26 w 75"/>
                  <a:gd name="T11" fmla="*/ 6 h 12"/>
                  <a:gd name="T12" fmla="*/ 8 w 75"/>
                  <a:gd name="T13" fmla="*/ 6 h 12"/>
                  <a:gd name="T14" fmla="*/ 0 w 75"/>
                  <a:gd name="T15" fmla="*/ 0 h 12"/>
                  <a:gd name="T16" fmla="*/ 0 w 75"/>
                  <a:gd name="T17" fmla="*/ 0 h 12"/>
                  <a:gd name="T18" fmla="*/ 8 w 75"/>
                  <a:gd name="T19" fmla="*/ 0 h 12"/>
                  <a:gd name="T20" fmla="*/ 20 w 75"/>
                  <a:gd name="T21" fmla="*/ 6 h 12"/>
                  <a:gd name="T22" fmla="*/ 37 w 75"/>
                  <a:gd name="T23" fmla="*/ 6 h 12"/>
                  <a:gd name="T24" fmla="*/ 37 w 75"/>
                  <a:gd name="T25" fmla="*/ 6 h 12"/>
                  <a:gd name="T26" fmla="*/ 49 w 75"/>
                  <a:gd name="T27" fmla="*/ 6 h 12"/>
                  <a:gd name="T28" fmla="*/ 63 w 75"/>
                  <a:gd name="T29" fmla="*/ 12 h 12"/>
                  <a:gd name="T30" fmla="*/ 75 w 7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2">
                    <a:moveTo>
                      <a:pt x="75" y="12"/>
                    </a:moveTo>
                    <a:lnTo>
                      <a:pt x="69" y="12"/>
                    </a:lnTo>
                    <a:lnTo>
                      <a:pt x="55" y="12"/>
                    </a:lnTo>
                    <a:lnTo>
                      <a:pt x="43" y="12"/>
                    </a:lnTo>
                    <a:lnTo>
                      <a:pt x="43" y="12"/>
                    </a:lnTo>
                    <a:lnTo>
                      <a:pt x="26" y="6"/>
                    </a:lnTo>
                    <a:lnTo>
                      <a:pt x="8" y="6"/>
                    </a:lnTo>
                    <a:lnTo>
                      <a:pt x="0" y="0"/>
                    </a:lnTo>
                    <a:lnTo>
                      <a:pt x="0" y="0"/>
                    </a:lnTo>
                    <a:lnTo>
                      <a:pt x="8" y="0"/>
                    </a:lnTo>
                    <a:lnTo>
                      <a:pt x="20" y="6"/>
                    </a:lnTo>
                    <a:lnTo>
                      <a:pt x="37" y="6"/>
                    </a:lnTo>
                    <a:lnTo>
                      <a:pt x="37" y="6"/>
                    </a:lnTo>
                    <a:lnTo>
                      <a:pt x="49" y="6"/>
                    </a:lnTo>
                    <a:lnTo>
                      <a:pt x="63" y="12"/>
                    </a:lnTo>
                    <a:lnTo>
                      <a:pt x="7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01" name="Freeform 105"/>
              <p:cNvSpPr>
                <a:spLocks/>
              </p:cNvSpPr>
              <p:nvPr/>
            </p:nvSpPr>
            <p:spPr bwMode="auto">
              <a:xfrm>
                <a:off x="3381" y="1871"/>
                <a:ext cx="134" cy="55"/>
              </a:xfrm>
              <a:custGeom>
                <a:avLst/>
                <a:gdLst>
                  <a:gd name="T0" fmla="*/ 122 w 134"/>
                  <a:gd name="T1" fmla="*/ 29 h 55"/>
                  <a:gd name="T2" fmla="*/ 93 w 134"/>
                  <a:gd name="T3" fmla="*/ 18 h 55"/>
                  <a:gd name="T4" fmla="*/ 79 w 134"/>
                  <a:gd name="T5" fmla="*/ 18 h 55"/>
                  <a:gd name="T6" fmla="*/ 73 w 134"/>
                  <a:gd name="T7" fmla="*/ 6 h 55"/>
                  <a:gd name="T8" fmla="*/ 73 w 134"/>
                  <a:gd name="T9" fmla="*/ 6 h 55"/>
                  <a:gd name="T10" fmla="*/ 67 w 134"/>
                  <a:gd name="T11" fmla="*/ 0 h 55"/>
                  <a:gd name="T12" fmla="*/ 67 w 134"/>
                  <a:gd name="T13" fmla="*/ 0 h 55"/>
                  <a:gd name="T14" fmla="*/ 73 w 134"/>
                  <a:gd name="T15" fmla="*/ 12 h 55"/>
                  <a:gd name="T16" fmla="*/ 73 w 134"/>
                  <a:gd name="T17" fmla="*/ 18 h 55"/>
                  <a:gd name="T18" fmla="*/ 67 w 134"/>
                  <a:gd name="T19" fmla="*/ 18 h 55"/>
                  <a:gd name="T20" fmla="*/ 67 w 134"/>
                  <a:gd name="T21" fmla="*/ 12 h 55"/>
                  <a:gd name="T22" fmla="*/ 61 w 134"/>
                  <a:gd name="T23" fmla="*/ 6 h 55"/>
                  <a:gd name="T24" fmla="*/ 61 w 134"/>
                  <a:gd name="T25" fmla="*/ 6 h 55"/>
                  <a:gd name="T26" fmla="*/ 61 w 134"/>
                  <a:gd name="T27" fmla="*/ 18 h 55"/>
                  <a:gd name="T28" fmla="*/ 55 w 134"/>
                  <a:gd name="T29" fmla="*/ 24 h 55"/>
                  <a:gd name="T30" fmla="*/ 43 w 134"/>
                  <a:gd name="T31" fmla="*/ 29 h 55"/>
                  <a:gd name="T32" fmla="*/ 32 w 134"/>
                  <a:gd name="T33" fmla="*/ 29 h 55"/>
                  <a:gd name="T34" fmla="*/ 24 w 134"/>
                  <a:gd name="T35" fmla="*/ 35 h 55"/>
                  <a:gd name="T36" fmla="*/ 18 w 134"/>
                  <a:gd name="T37" fmla="*/ 41 h 55"/>
                  <a:gd name="T38" fmla="*/ 6 w 134"/>
                  <a:gd name="T39" fmla="*/ 47 h 55"/>
                  <a:gd name="T40" fmla="*/ 0 w 134"/>
                  <a:gd name="T41" fmla="*/ 55 h 55"/>
                  <a:gd name="T42" fmla="*/ 0 w 134"/>
                  <a:gd name="T43" fmla="*/ 55 h 55"/>
                  <a:gd name="T44" fmla="*/ 0 w 134"/>
                  <a:gd name="T45" fmla="*/ 55 h 55"/>
                  <a:gd name="T46" fmla="*/ 6 w 134"/>
                  <a:gd name="T47" fmla="*/ 55 h 55"/>
                  <a:gd name="T48" fmla="*/ 12 w 134"/>
                  <a:gd name="T49" fmla="*/ 55 h 55"/>
                  <a:gd name="T50" fmla="*/ 24 w 134"/>
                  <a:gd name="T51" fmla="*/ 41 h 55"/>
                  <a:gd name="T52" fmla="*/ 24 w 134"/>
                  <a:gd name="T53" fmla="*/ 41 h 55"/>
                  <a:gd name="T54" fmla="*/ 43 w 134"/>
                  <a:gd name="T55" fmla="*/ 35 h 55"/>
                  <a:gd name="T56" fmla="*/ 43 w 134"/>
                  <a:gd name="T57" fmla="*/ 35 h 55"/>
                  <a:gd name="T58" fmla="*/ 55 w 134"/>
                  <a:gd name="T59" fmla="*/ 35 h 55"/>
                  <a:gd name="T60" fmla="*/ 55 w 134"/>
                  <a:gd name="T61" fmla="*/ 35 h 55"/>
                  <a:gd name="T62" fmla="*/ 79 w 134"/>
                  <a:gd name="T63" fmla="*/ 24 h 55"/>
                  <a:gd name="T64" fmla="*/ 87 w 134"/>
                  <a:gd name="T65" fmla="*/ 29 h 55"/>
                  <a:gd name="T66" fmla="*/ 122 w 134"/>
                  <a:gd name="T67" fmla="*/ 47 h 55"/>
                  <a:gd name="T68" fmla="*/ 116 w 134"/>
                  <a:gd name="T69" fmla="*/ 41 h 55"/>
                  <a:gd name="T70" fmla="*/ 99 w 134"/>
                  <a:gd name="T71" fmla="*/ 29 h 55"/>
                  <a:gd name="T72" fmla="*/ 93 w 134"/>
                  <a:gd name="T73" fmla="*/ 29 h 55"/>
                  <a:gd name="T74" fmla="*/ 99 w 134"/>
                  <a:gd name="T75" fmla="*/ 24 h 55"/>
                  <a:gd name="T76" fmla="*/ 110 w 134"/>
                  <a:gd name="T77" fmla="*/ 29 h 55"/>
                  <a:gd name="T78" fmla="*/ 134 w 134"/>
                  <a:gd name="T79"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 h="55">
                    <a:moveTo>
                      <a:pt x="134" y="35"/>
                    </a:moveTo>
                    <a:lnTo>
                      <a:pt x="122" y="29"/>
                    </a:lnTo>
                    <a:lnTo>
                      <a:pt x="104" y="24"/>
                    </a:lnTo>
                    <a:lnTo>
                      <a:pt x="93" y="18"/>
                    </a:lnTo>
                    <a:lnTo>
                      <a:pt x="93" y="18"/>
                    </a:lnTo>
                    <a:lnTo>
                      <a:pt x="79" y="18"/>
                    </a:lnTo>
                    <a:lnTo>
                      <a:pt x="73" y="12"/>
                    </a:lnTo>
                    <a:lnTo>
                      <a:pt x="73" y="6"/>
                    </a:lnTo>
                    <a:lnTo>
                      <a:pt x="73" y="6"/>
                    </a:lnTo>
                    <a:lnTo>
                      <a:pt x="73" y="6"/>
                    </a:lnTo>
                    <a:lnTo>
                      <a:pt x="67" y="6"/>
                    </a:lnTo>
                    <a:lnTo>
                      <a:pt x="67" y="0"/>
                    </a:lnTo>
                    <a:lnTo>
                      <a:pt x="67" y="0"/>
                    </a:lnTo>
                    <a:lnTo>
                      <a:pt x="67" y="0"/>
                    </a:lnTo>
                    <a:lnTo>
                      <a:pt x="67" y="6"/>
                    </a:lnTo>
                    <a:lnTo>
                      <a:pt x="73" y="12"/>
                    </a:lnTo>
                    <a:lnTo>
                      <a:pt x="73" y="12"/>
                    </a:lnTo>
                    <a:lnTo>
                      <a:pt x="73" y="18"/>
                    </a:lnTo>
                    <a:lnTo>
                      <a:pt x="67" y="18"/>
                    </a:lnTo>
                    <a:lnTo>
                      <a:pt x="67" y="18"/>
                    </a:lnTo>
                    <a:lnTo>
                      <a:pt x="67" y="18"/>
                    </a:lnTo>
                    <a:lnTo>
                      <a:pt x="67" y="12"/>
                    </a:lnTo>
                    <a:lnTo>
                      <a:pt x="61" y="12"/>
                    </a:lnTo>
                    <a:lnTo>
                      <a:pt x="61" y="6"/>
                    </a:lnTo>
                    <a:lnTo>
                      <a:pt x="61" y="6"/>
                    </a:lnTo>
                    <a:lnTo>
                      <a:pt x="61" y="6"/>
                    </a:lnTo>
                    <a:lnTo>
                      <a:pt x="61" y="12"/>
                    </a:lnTo>
                    <a:lnTo>
                      <a:pt x="61" y="18"/>
                    </a:lnTo>
                    <a:lnTo>
                      <a:pt x="61" y="18"/>
                    </a:lnTo>
                    <a:lnTo>
                      <a:pt x="55" y="24"/>
                    </a:lnTo>
                    <a:lnTo>
                      <a:pt x="49" y="29"/>
                    </a:lnTo>
                    <a:lnTo>
                      <a:pt x="43" y="29"/>
                    </a:lnTo>
                    <a:lnTo>
                      <a:pt x="43" y="29"/>
                    </a:lnTo>
                    <a:lnTo>
                      <a:pt x="32" y="29"/>
                    </a:lnTo>
                    <a:lnTo>
                      <a:pt x="24" y="35"/>
                    </a:lnTo>
                    <a:lnTo>
                      <a:pt x="24" y="35"/>
                    </a:lnTo>
                    <a:lnTo>
                      <a:pt x="24" y="35"/>
                    </a:lnTo>
                    <a:lnTo>
                      <a:pt x="18" y="41"/>
                    </a:lnTo>
                    <a:lnTo>
                      <a:pt x="12" y="47"/>
                    </a:lnTo>
                    <a:lnTo>
                      <a:pt x="6" y="47"/>
                    </a:lnTo>
                    <a:lnTo>
                      <a:pt x="6" y="47"/>
                    </a:lnTo>
                    <a:lnTo>
                      <a:pt x="0" y="55"/>
                    </a:lnTo>
                    <a:lnTo>
                      <a:pt x="0" y="55"/>
                    </a:lnTo>
                    <a:lnTo>
                      <a:pt x="0" y="55"/>
                    </a:lnTo>
                    <a:lnTo>
                      <a:pt x="0" y="55"/>
                    </a:lnTo>
                    <a:lnTo>
                      <a:pt x="0" y="55"/>
                    </a:lnTo>
                    <a:lnTo>
                      <a:pt x="0" y="55"/>
                    </a:lnTo>
                    <a:lnTo>
                      <a:pt x="6" y="55"/>
                    </a:lnTo>
                    <a:lnTo>
                      <a:pt x="6" y="55"/>
                    </a:lnTo>
                    <a:lnTo>
                      <a:pt x="12" y="55"/>
                    </a:lnTo>
                    <a:lnTo>
                      <a:pt x="18" y="47"/>
                    </a:lnTo>
                    <a:lnTo>
                      <a:pt x="24" y="41"/>
                    </a:lnTo>
                    <a:lnTo>
                      <a:pt x="24" y="41"/>
                    </a:lnTo>
                    <a:lnTo>
                      <a:pt x="24" y="41"/>
                    </a:lnTo>
                    <a:lnTo>
                      <a:pt x="32" y="35"/>
                    </a:lnTo>
                    <a:lnTo>
                      <a:pt x="43" y="35"/>
                    </a:lnTo>
                    <a:lnTo>
                      <a:pt x="43" y="35"/>
                    </a:lnTo>
                    <a:lnTo>
                      <a:pt x="43" y="35"/>
                    </a:lnTo>
                    <a:lnTo>
                      <a:pt x="49" y="35"/>
                    </a:lnTo>
                    <a:lnTo>
                      <a:pt x="55" y="35"/>
                    </a:lnTo>
                    <a:lnTo>
                      <a:pt x="55" y="35"/>
                    </a:lnTo>
                    <a:lnTo>
                      <a:pt x="55" y="35"/>
                    </a:lnTo>
                    <a:lnTo>
                      <a:pt x="67" y="29"/>
                    </a:lnTo>
                    <a:lnTo>
                      <a:pt x="79" y="24"/>
                    </a:lnTo>
                    <a:lnTo>
                      <a:pt x="79" y="24"/>
                    </a:lnTo>
                    <a:lnTo>
                      <a:pt x="87" y="29"/>
                    </a:lnTo>
                    <a:lnTo>
                      <a:pt x="99" y="35"/>
                    </a:lnTo>
                    <a:lnTo>
                      <a:pt x="122" y="47"/>
                    </a:lnTo>
                    <a:lnTo>
                      <a:pt x="122" y="47"/>
                    </a:lnTo>
                    <a:lnTo>
                      <a:pt x="116" y="41"/>
                    </a:lnTo>
                    <a:lnTo>
                      <a:pt x="104" y="35"/>
                    </a:lnTo>
                    <a:lnTo>
                      <a:pt x="99" y="29"/>
                    </a:lnTo>
                    <a:lnTo>
                      <a:pt x="99" y="29"/>
                    </a:lnTo>
                    <a:lnTo>
                      <a:pt x="93" y="29"/>
                    </a:lnTo>
                    <a:lnTo>
                      <a:pt x="93" y="24"/>
                    </a:lnTo>
                    <a:lnTo>
                      <a:pt x="99" y="24"/>
                    </a:lnTo>
                    <a:lnTo>
                      <a:pt x="99" y="24"/>
                    </a:lnTo>
                    <a:lnTo>
                      <a:pt x="110" y="29"/>
                    </a:lnTo>
                    <a:lnTo>
                      <a:pt x="122" y="29"/>
                    </a:lnTo>
                    <a:lnTo>
                      <a:pt x="134" y="3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02" name="Freeform 106"/>
              <p:cNvSpPr>
                <a:spLocks/>
              </p:cNvSpPr>
              <p:nvPr/>
            </p:nvSpPr>
            <p:spPr bwMode="auto">
              <a:xfrm>
                <a:off x="3413" y="1895"/>
                <a:ext cx="41" cy="11"/>
              </a:xfrm>
              <a:custGeom>
                <a:avLst/>
                <a:gdLst>
                  <a:gd name="T0" fmla="*/ 35 w 41"/>
                  <a:gd name="T1" fmla="*/ 0 h 11"/>
                  <a:gd name="T2" fmla="*/ 29 w 41"/>
                  <a:gd name="T3" fmla="*/ 5 h 11"/>
                  <a:gd name="T4" fmla="*/ 23 w 41"/>
                  <a:gd name="T5" fmla="*/ 11 h 11"/>
                  <a:gd name="T6" fmla="*/ 17 w 41"/>
                  <a:gd name="T7" fmla="*/ 11 h 11"/>
                  <a:gd name="T8" fmla="*/ 17 w 41"/>
                  <a:gd name="T9" fmla="*/ 11 h 11"/>
                  <a:gd name="T10" fmla="*/ 11 w 41"/>
                  <a:gd name="T11" fmla="*/ 11 h 11"/>
                  <a:gd name="T12" fmla="*/ 6 w 41"/>
                  <a:gd name="T13" fmla="*/ 11 h 11"/>
                  <a:gd name="T14" fmla="*/ 0 w 41"/>
                  <a:gd name="T15" fmla="*/ 11 h 11"/>
                  <a:gd name="T16" fmla="*/ 0 w 41"/>
                  <a:gd name="T17" fmla="*/ 11 h 11"/>
                  <a:gd name="T18" fmla="*/ 0 w 41"/>
                  <a:gd name="T19" fmla="*/ 11 h 11"/>
                  <a:gd name="T20" fmla="*/ 0 w 41"/>
                  <a:gd name="T21" fmla="*/ 11 h 11"/>
                  <a:gd name="T22" fmla="*/ 0 w 41"/>
                  <a:gd name="T23" fmla="*/ 11 h 11"/>
                  <a:gd name="T24" fmla="*/ 0 w 41"/>
                  <a:gd name="T25" fmla="*/ 11 h 11"/>
                  <a:gd name="T26" fmla="*/ 0 w 41"/>
                  <a:gd name="T27" fmla="*/ 11 h 11"/>
                  <a:gd name="T28" fmla="*/ 6 w 41"/>
                  <a:gd name="T29" fmla="*/ 11 h 11"/>
                  <a:gd name="T30" fmla="*/ 11 w 41"/>
                  <a:gd name="T31" fmla="*/ 11 h 11"/>
                  <a:gd name="T32" fmla="*/ 11 w 41"/>
                  <a:gd name="T33" fmla="*/ 11 h 11"/>
                  <a:gd name="T34" fmla="*/ 11 w 41"/>
                  <a:gd name="T35" fmla="*/ 11 h 11"/>
                  <a:gd name="T36" fmla="*/ 17 w 41"/>
                  <a:gd name="T37" fmla="*/ 11 h 11"/>
                  <a:gd name="T38" fmla="*/ 23 w 41"/>
                  <a:gd name="T39" fmla="*/ 5 h 11"/>
                  <a:gd name="T40" fmla="*/ 23 w 41"/>
                  <a:gd name="T41" fmla="*/ 5 h 11"/>
                  <a:gd name="T42" fmla="*/ 29 w 41"/>
                  <a:gd name="T43" fmla="*/ 5 h 11"/>
                  <a:gd name="T44" fmla="*/ 35 w 41"/>
                  <a:gd name="T45" fmla="*/ 0 h 11"/>
                  <a:gd name="T46" fmla="*/ 41 w 41"/>
                  <a:gd name="T47" fmla="*/ 0 h 11"/>
                  <a:gd name="T48" fmla="*/ 41 w 41"/>
                  <a:gd name="T49" fmla="*/ 0 h 11"/>
                  <a:gd name="T50" fmla="*/ 35 w 41"/>
                  <a:gd name="T5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1">
                    <a:moveTo>
                      <a:pt x="35" y="0"/>
                    </a:moveTo>
                    <a:lnTo>
                      <a:pt x="29" y="5"/>
                    </a:lnTo>
                    <a:lnTo>
                      <a:pt x="23" y="11"/>
                    </a:lnTo>
                    <a:lnTo>
                      <a:pt x="17" y="11"/>
                    </a:lnTo>
                    <a:lnTo>
                      <a:pt x="17" y="11"/>
                    </a:lnTo>
                    <a:lnTo>
                      <a:pt x="11" y="11"/>
                    </a:lnTo>
                    <a:lnTo>
                      <a:pt x="6" y="11"/>
                    </a:lnTo>
                    <a:lnTo>
                      <a:pt x="0" y="11"/>
                    </a:lnTo>
                    <a:lnTo>
                      <a:pt x="0" y="11"/>
                    </a:lnTo>
                    <a:lnTo>
                      <a:pt x="0" y="11"/>
                    </a:lnTo>
                    <a:lnTo>
                      <a:pt x="0" y="11"/>
                    </a:lnTo>
                    <a:lnTo>
                      <a:pt x="0" y="11"/>
                    </a:lnTo>
                    <a:lnTo>
                      <a:pt x="0" y="11"/>
                    </a:lnTo>
                    <a:lnTo>
                      <a:pt x="0" y="11"/>
                    </a:lnTo>
                    <a:lnTo>
                      <a:pt x="6" y="11"/>
                    </a:lnTo>
                    <a:lnTo>
                      <a:pt x="11" y="11"/>
                    </a:lnTo>
                    <a:lnTo>
                      <a:pt x="11" y="11"/>
                    </a:lnTo>
                    <a:lnTo>
                      <a:pt x="11" y="11"/>
                    </a:lnTo>
                    <a:lnTo>
                      <a:pt x="17" y="11"/>
                    </a:lnTo>
                    <a:lnTo>
                      <a:pt x="23" y="5"/>
                    </a:lnTo>
                    <a:lnTo>
                      <a:pt x="23" y="5"/>
                    </a:lnTo>
                    <a:lnTo>
                      <a:pt x="29" y="5"/>
                    </a:lnTo>
                    <a:lnTo>
                      <a:pt x="35" y="0"/>
                    </a:lnTo>
                    <a:lnTo>
                      <a:pt x="41" y="0"/>
                    </a:lnTo>
                    <a:lnTo>
                      <a:pt x="41" y="0"/>
                    </a:lnTo>
                    <a:lnTo>
                      <a:pt x="35"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03" name="Freeform 107"/>
              <p:cNvSpPr>
                <a:spLocks/>
              </p:cNvSpPr>
              <p:nvPr/>
            </p:nvSpPr>
            <p:spPr bwMode="auto">
              <a:xfrm>
                <a:off x="3375" y="1877"/>
                <a:ext cx="73" cy="49"/>
              </a:xfrm>
              <a:custGeom>
                <a:avLst/>
                <a:gdLst>
                  <a:gd name="T0" fmla="*/ 30 w 73"/>
                  <a:gd name="T1" fmla="*/ 0 h 49"/>
                  <a:gd name="T2" fmla="*/ 30 w 73"/>
                  <a:gd name="T3" fmla="*/ 0 h 49"/>
                  <a:gd name="T4" fmla="*/ 24 w 73"/>
                  <a:gd name="T5" fmla="*/ 6 h 49"/>
                  <a:gd name="T6" fmla="*/ 24 w 73"/>
                  <a:gd name="T7" fmla="*/ 6 h 49"/>
                  <a:gd name="T8" fmla="*/ 24 w 73"/>
                  <a:gd name="T9" fmla="*/ 6 h 49"/>
                  <a:gd name="T10" fmla="*/ 18 w 73"/>
                  <a:gd name="T11" fmla="*/ 12 h 49"/>
                  <a:gd name="T12" fmla="*/ 18 w 73"/>
                  <a:gd name="T13" fmla="*/ 18 h 49"/>
                  <a:gd name="T14" fmla="*/ 18 w 73"/>
                  <a:gd name="T15" fmla="*/ 23 h 49"/>
                  <a:gd name="T16" fmla="*/ 18 w 73"/>
                  <a:gd name="T17" fmla="*/ 23 h 49"/>
                  <a:gd name="T18" fmla="*/ 12 w 73"/>
                  <a:gd name="T19" fmla="*/ 29 h 49"/>
                  <a:gd name="T20" fmla="*/ 6 w 73"/>
                  <a:gd name="T21" fmla="*/ 29 h 49"/>
                  <a:gd name="T22" fmla="*/ 6 w 73"/>
                  <a:gd name="T23" fmla="*/ 29 h 49"/>
                  <a:gd name="T24" fmla="*/ 6 w 73"/>
                  <a:gd name="T25" fmla="*/ 29 h 49"/>
                  <a:gd name="T26" fmla="*/ 6 w 73"/>
                  <a:gd name="T27" fmla="*/ 35 h 49"/>
                  <a:gd name="T28" fmla="*/ 0 w 73"/>
                  <a:gd name="T29" fmla="*/ 35 h 49"/>
                  <a:gd name="T30" fmla="*/ 0 w 73"/>
                  <a:gd name="T31" fmla="*/ 41 h 49"/>
                  <a:gd name="T32" fmla="*/ 0 w 73"/>
                  <a:gd name="T33" fmla="*/ 41 h 49"/>
                  <a:gd name="T34" fmla="*/ 0 w 73"/>
                  <a:gd name="T35" fmla="*/ 49 h 49"/>
                  <a:gd name="T36" fmla="*/ 0 w 73"/>
                  <a:gd name="T37" fmla="*/ 49 h 49"/>
                  <a:gd name="T38" fmla="*/ 6 w 73"/>
                  <a:gd name="T39" fmla="*/ 49 h 49"/>
                  <a:gd name="T40" fmla="*/ 6 w 73"/>
                  <a:gd name="T41" fmla="*/ 49 h 49"/>
                  <a:gd name="T42" fmla="*/ 12 w 73"/>
                  <a:gd name="T43" fmla="*/ 49 h 49"/>
                  <a:gd name="T44" fmla="*/ 24 w 73"/>
                  <a:gd name="T45" fmla="*/ 41 h 49"/>
                  <a:gd name="T46" fmla="*/ 38 w 73"/>
                  <a:gd name="T47" fmla="*/ 29 h 49"/>
                  <a:gd name="T48" fmla="*/ 38 w 73"/>
                  <a:gd name="T49" fmla="*/ 29 h 49"/>
                  <a:gd name="T50" fmla="*/ 38 w 73"/>
                  <a:gd name="T51" fmla="*/ 29 h 49"/>
                  <a:gd name="T52" fmla="*/ 38 w 73"/>
                  <a:gd name="T53" fmla="*/ 29 h 49"/>
                  <a:gd name="T54" fmla="*/ 44 w 73"/>
                  <a:gd name="T55" fmla="*/ 29 h 49"/>
                  <a:gd name="T56" fmla="*/ 44 w 73"/>
                  <a:gd name="T57" fmla="*/ 29 h 49"/>
                  <a:gd name="T58" fmla="*/ 49 w 73"/>
                  <a:gd name="T59" fmla="*/ 29 h 49"/>
                  <a:gd name="T60" fmla="*/ 55 w 73"/>
                  <a:gd name="T61" fmla="*/ 29 h 49"/>
                  <a:gd name="T62" fmla="*/ 67 w 73"/>
                  <a:gd name="T63" fmla="*/ 18 h 49"/>
                  <a:gd name="T64" fmla="*/ 67 w 73"/>
                  <a:gd name="T65" fmla="*/ 18 h 49"/>
                  <a:gd name="T66" fmla="*/ 67 w 73"/>
                  <a:gd name="T67" fmla="*/ 18 h 49"/>
                  <a:gd name="T68" fmla="*/ 67 w 73"/>
                  <a:gd name="T69" fmla="*/ 18 h 49"/>
                  <a:gd name="T70" fmla="*/ 73 w 73"/>
                  <a:gd name="T7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49">
                    <a:moveTo>
                      <a:pt x="30" y="0"/>
                    </a:moveTo>
                    <a:lnTo>
                      <a:pt x="30" y="0"/>
                    </a:lnTo>
                    <a:lnTo>
                      <a:pt x="24" y="6"/>
                    </a:lnTo>
                    <a:lnTo>
                      <a:pt x="24" y="6"/>
                    </a:lnTo>
                    <a:lnTo>
                      <a:pt x="24" y="6"/>
                    </a:lnTo>
                    <a:lnTo>
                      <a:pt x="18" y="12"/>
                    </a:lnTo>
                    <a:lnTo>
                      <a:pt x="18" y="18"/>
                    </a:lnTo>
                    <a:lnTo>
                      <a:pt x="18" y="23"/>
                    </a:lnTo>
                    <a:lnTo>
                      <a:pt x="18" y="23"/>
                    </a:lnTo>
                    <a:lnTo>
                      <a:pt x="12" y="29"/>
                    </a:lnTo>
                    <a:lnTo>
                      <a:pt x="6" y="29"/>
                    </a:lnTo>
                    <a:lnTo>
                      <a:pt x="6" y="29"/>
                    </a:lnTo>
                    <a:lnTo>
                      <a:pt x="6" y="29"/>
                    </a:lnTo>
                    <a:lnTo>
                      <a:pt x="6" y="35"/>
                    </a:lnTo>
                    <a:lnTo>
                      <a:pt x="0" y="35"/>
                    </a:lnTo>
                    <a:lnTo>
                      <a:pt x="0" y="41"/>
                    </a:lnTo>
                    <a:lnTo>
                      <a:pt x="0" y="41"/>
                    </a:lnTo>
                    <a:lnTo>
                      <a:pt x="0" y="49"/>
                    </a:lnTo>
                    <a:lnTo>
                      <a:pt x="0" y="49"/>
                    </a:lnTo>
                    <a:lnTo>
                      <a:pt x="6" y="49"/>
                    </a:lnTo>
                    <a:lnTo>
                      <a:pt x="6" y="49"/>
                    </a:lnTo>
                    <a:lnTo>
                      <a:pt x="12" y="49"/>
                    </a:lnTo>
                    <a:lnTo>
                      <a:pt x="24" y="41"/>
                    </a:lnTo>
                    <a:lnTo>
                      <a:pt x="38" y="29"/>
                    </a:lnTo>
                    <a:lnTo>
                      <a:pt x="38" y="29"/>
                    </a:lnTo>
                    <a:lnTo>
                      <a:pt x="38" y="29"/>
                    </a:lnTo>
                    <a:lnTo>
                      <a:pt x="38" y="29"/>
                    </a:lnTo>
                    <a:lnTo>
                      <a:pt x="44" y="29"/>
                    </a:lnTo>
                    <a:lnTo>
                      <a:pt x="44" y="29"/>
                    </a:lnTo>
                    <a:lnTo>
                      <a:pt x="49" y="29"/>
                    </a:lnTo>
                    <a:lnTo>
                      <a:pt x="55" y="29"/>
                    </a:lnTo>
                    <a:lnTo>
                      <a:pt x="67" y="18"/>
                    </a:lnTo>
                    <a:lnTo>
                      <a:pt x="67" y="18"/>
                    </a:lnTo>
                    <a:lnTo>
                      <a:pt x="67" y="18"/>
                    </a:lnTo>
                    <a:lnTo>
                      <a:pt x="67" y="18"/>
                    </a:lnTo>
                    <a:lnTo>
                      <a:pt x="73"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04" name="Freeform 108"/>
              <p:cNvSpPr>
                <a:spLocks/>
              </p:cNvSpPr>
              <p:nvPr/>
            </p:nvSpPr>
            <p:spPr bwMode="auto">
              <a:xfrm>
                <a:off x="3350" y="1900"/>
                <a:ext cx="19" cy="44"/>
              </a:xfrm>
              <a:custGeom>
                <a:avLst/>
                <a:gdLst>
                  <a:gd name="T0" fmla="*/ 0 w 19"/>
                  <a:gd name="T1" fmla="*/ 32 h 44"/>
                  <a:gd name="T2" fmla="*/ 0 w 19"/>
                  <a:gd name="T3" fmla="*/ 32 h 44"/>
                  <a:gd name="T4" fmla="*/ 0 w 19"/>
                  <a:gd name="T5" fmla="*/ 26 h 44"/>
                  <a:gd name="T6" fmla="*/ 8 w 19"/>
                  <a:gd name="T7" fmla="*/ 18 h 44"/>
                  <a:gd name="T8" fmla="*/ 8 w 19"/>
                  <a:gd name="T9" fmla="*/ 18 h 44"/>
                  <a:gd name="T10" fmla="*/ 8 w 19"/>
                  <a:gd name="T11" fmla="*/ 12 h 44"/>
                  <a:gd name="T12" fmla="*/ 14 w 19"/>
                  <a:gd name="T13" fmla="*/ 12 h 44"/>
                  <a:gd name="T14" fmla="*/ 14 w 19"/>
                  <a:gd name="T15" fmla="*/ 6 h 44"/>
                  <a:gd name="T16" fmla="*/ 14 w 19"/>
                  <a:gd name="T17" fmla="*/ 6 h 44"/>
                  <a:gd name="T18" fmla="*/ 14 w 19"/>
                  <a:gd name="T19" fmla="*/ 6 h 44"/>
                  <a:gd name="T20" fmla="*/ 19 w 19"/>
                  <a:gd name="T21" fmla="*/ 0 h 44"/>
                  <a:gd name="T22" fmla="*/ 19 w 19"/>
                  <a:gd name="T23" fmla="*/ 0 h 44"/>
                  <a:gd name="T24" fmla="*/ 19 w 19"/>
                  <a:gd name="T25" fmla="*/ 0 h 44"/>
                  <a:gd name="T26" fmla="*/ 19 w 19"/>
                  <a:gd name="T27" fmla="*/ 6 h 44"/>
                  <a:gd name="T28" fmla="*/ 14 w 19"/>
                  <a:gd name="T29" fmla="*/ 6 h 44"/>
                  <a:gd name="T30" fmla="*/ 14 w 19"/>
                  <a:gd name="T31" fmla="*/ 12 h 44"/>
                  <a:gd name="T32" fmla="*/ 14 w 19"/>
                  <a:gd name="T33" fmla="*/ 12 h 44"/>
                  <a:gd name="T34" fmla="*/ 8 w 19"/>
                  <a:gd name="T35" fmla="*/ 18 h 44"/>
                  <a:gd name="T36" fmla="*/ 8 w 19"/>
                  <a:gd name="T37" fmla="*/ 26 h 44"/>
                  <a:gd name="T38" fmla="*/ 8 w 19"/>
                  <a:gd name="T39" fmla="*/ 32 h 44"/>
                  <a:gd name="T40" fmla="*/ 8 w 19"/>
                  <a:gd name="T41" fmla="*/ 32 h 44"/>
                  <a:gd name="T42" fmla="*/ 8 w 19"/>
                  <a:gd name="T43" fmla="*/ 38 h 44"/>
                  <a:gd name="T44" fmla="*/ 0 w 19"/>
                  <a:gd name="T45" fmla="*/ 44 h 44"/>
                  <a:gd name="T46" fmla="*/ 0 w 19"/>
                  <a:gd name="T47" fmla="*/ 44 h 44"/>
                  <a:gd name="T48" fmla="*/ 0 w 19"/>
                  <a:gd name="T49" fmla="*/ 44 h 44"/>
                  <a:gd name="T50" fmla="*/ 0 w 19"/>
                  <a:gd name="T51" fmla="*/ 44 h 44"/>
                  <a:gd name="T52" fmla="*/ 0 w 19"/>
                  <a:gd name="T53" fmla="*/ 44 h 44"/>
                  <a:gd name="T54" fmla="*/ 0 w 19"/>
                  <a:gd name="T55" fmla="*/ 44 h 44"/>
                  <a:gd name="T56" fmla="*/ 0 w 19"/>
                  <a:gd name="T57" fmla="*/ 44 h 44"/>
                  <a:gd name="T58" fmla="*/ 0 w 19"/>
                  <a:gd name="T59" fmla="*/ 44 h 44"/>
                  <a:gd name="T60" fmla="*/ 0 w 19"/>
                  <a:gd name="T61" fmla="*/ 38 h 44"/>
                  <a:gd name="T62" fmla="*/ 0 w 19"/>
                  <a:gd name="T63"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44">
                    <a:moveTo>
                      <a:pt x="0" y="32"/>
                    </a:moveTo>
                    <a:lnTo>
                      <a:pt x="0" y="32"/>
                    </a:lnTo>
                    <a:lnTo>
                      <a:pt x="0" y="26"/>
                    </a:lnTo>
                    <a:lnTo>
                      <a:pt x="8" y="18"/>
                    </a:lnTo>
                    <a:lnTo>
                      <a:pt x="8" y="18"/>
                    </a:lnTo>
                    <a:lnTo>
                      <a:pt x="8" y="12"/>
                    </a:lnTo>
                    <a:lnTo>
                      <a:pt x="14" y="12"/>
                    </a:lnTo>
                    <a:lnTo>
                      <a:pt x="14" y="6"/>
                    </a:lnTo>
                    <a:lnTo>
                      <a:pt x="14" y="6"/>
                    </a:lnTo>
                    <a:lnTo>
                      <a:pt x="14" y="6"/>
                    </a:lnTo>
                    <a:lnTo>
                      <a:pt x="19" y="0"/>
                    </a:lnTo>
                    <a:lnTo>
                      <a:pt x="19" y="0"/>
                    </a:lnTo>
                    <a:lnTo>
                      <a:pt x="19" y="0"/>
                    </a:lnTo>
                    <a:lnTo>
                      <a:pt x="19" y="6"/>
                    </a:lnTo>
                    <a:lnTo>
                      <a:pt x="14" y="6"/>
                    </a:lnTo>
                    <a:lnTo>
                      <a:pt x="14" y="12"/>
                    </a:lnTo>
                    <a:lnTo>
                      <a:pt x="14" y="12"/>
                    </a:lnTo>
                    <a:lnTo>
                      <a:pt x="8" y="18"/>
                    </a:lnTo>
                    <a:lnTo>
                      <a:pt x="8" y="26"/>
                    </a:lnTo>
                    <a:lnTo>
                      <a:pt x="8" y="32"/>
                    </a:lnTo>
                    <a:lnTo>
                      <a:pt x="8" y="32"/>
                    </a:lnTo>
                    <a:lnTo>
                      <a:pt x="8" y="38"/>
                    </a:lnTo>
                    <a:lnTo>
                      <a:pt x="0" y="44"/>
                    </a:lnTo>
                    <a:lnTo>
                      <a:pt x="0" y="44"/>
                    </a:lnTo>
                    <a:lnTo>
                      <a:pt x="0" y="44"/>
                    </a:lnTo>
                    <a:lnTo>
                      <a:pt x="0" y="44"/>
                    </a:lnTo>
                    <a:lnTo>
                      <a:pt x="0" y="44"/>
                    </a:lnTo>
                    <a:lnTo>
                      <a:pt x="0" y="44"/>
                    </a:lnTo>
                    <a:lnTo>
                      <a:pt x="0" y="44"/>
                    </a:lnTo>
                    <a:lnTo>
                      <a:pt x="0" y="44"/>
                    </a:lnTo>
                    <a:lnTo>
                      <a:pt x="0" y="38"/>
                    </a:lnTo>
                    <a:lnTo>
                      <a:pt x="0" y="3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05" name="Freeform 109"/>
              <p:cNvSpPr>
                <a:spLocks/>
              </p:cNvSpPr>
              <p:nvPr/>
            </p:nvSpPr>
            <p:spPr bwMode="auto">
              <a:xfrm>
                <a:off x="4727" y="1863"/>
                <a:ext cx="55" cy="49"/>
              </a:xfrm>
              <a:custGeom>
                <a:avLst/>
                <a:gdLst>
                  <a:gd name="T0" fmla="*/ 0 w 55"/>
                  <a:gd name="T1" fmla="*/ 0 h 49"/>
                  <a:gd name="T2" fmla="*/ 7 w 55"/>
                  <a:gd name="T3" fmla="*/ 8 h 49"/>
                  <a:gd name="T4" fmla="*/ 13 w 55"/>
                  <a:gd name="T5" fmla="*/ 14 h 49"/>
                  <a:gd name="T6" fmla="*/ 25 w 55"/>
                  <a:gd name="T7" fmla="*/ 20 h 49"/>
                  <a:gd name="T8" fmla="*/ 25 w 55"/>
                  <a:gd name="T9" fmla="*/ 26 h 49"/>
                  <a:gd name="T10" fmla="*/ 37 w 55"/>
                  <a:gd name="T11" fmla="*/ 32 h 49"/>
                  <a:gd name="T12" fmla="*/ 37 w 55"/>
                  <a:gd name="T13" fmla="*/ 37 h 49"/>
                  <a:gd name="T14" fmla="*/ 43 w 55"/>
                  <a:gd name="T15" fmla="*/ 43 h 49"/>
                  <a:gd name="T16" fmla="*/ 43 w 55"/>
                  <a:gd name="T17" fmla="*/ 43 h 49"/>
                  <a:gd name="T18" fmla="*/ 43 w 55"/>
                  <a:gd name="T19" fmla="*/ 37 h 49"/>
                  <a:gd name="T20" fmla="*/ 43 w 55"/>
                  <a:gd name="T21" fmla="*/ 37 h 49"/>
                  <a:gd name="T22" fmla="*/ 49 w 55"/>
                  <a:gd name="T23" fmla="*/ 43 h 49"/>
                  <a:gd name="T24" fmla="*/ 49 w 55"/>
                  <a:gd name="T25" fmla="*/ 49 h 49"/>
                  <a:gd name="T26" fmla="*/ 55 w 55"/>
                  <a:gd name="T27" fmla="*/ 49 h 49"/>
                  <a:gd name="T28" fmla="*/ 49 w 55"/>
                  <a:gd name="T29" fmla="*/ 49 h 49"/>
                  <a:gd name="T30" fmla="*/ 43 w 55"/>
                  <a:gd name="T31" fmla="*/ 32 h 49"/>
                  <a:gd name="T32" fmla="*/ 37 w 55"/>
                  <a:gd name="T33" fmla="*/ 32 h 49"/>
                  <a:gd name="T34" fmla="*/ 37 w 55"/>
                  <a:gd name="T35" fmla="*/ 26 h 49"/>
                  <a:gd name="T36" fmla="*/ 37 w 55"/>
                  <a:gd name="T37" fmla="*/ 26 h 49"/>
                  <a:gd name="T38" fmla="*/ 43 w 55"/>
                  <a:gd name="T39" fmla="*/ 26 h 49"/>
                  <a:gd name="T40" fmla="*/ 49 w 55"/>
                  <a:gd name="T41" fmla="*/ 32 h 49"/>
                  <a:gd name="T42" fmla="*/ 55 w 55"/>
                  <a:gd name="T43" fmla="*/ 32 h 49"/>
                  <a:gd name="T44" fmla="*/ 49 w 55"/>
                  <a:gd name="T45" fmla="*/ 32 h 49"/>
                  <a:gd name="T46" fmla="*/ 37 w 55"/>
                  <a:gd name="T47" fmla="*/ 26 h 49"/>
                  <a:gd name="T48" fmla="*/ 31 w 55"/>
                  <a:gd name="T49" fmla="*/ 26 h 49"/>
                  <a:gd name="T50" fmla="*/ 31 w 55"/>
                  <a:gd name="T51" fmla="*/ 20 h 49"/>
                  <a:gd name="T52" fmla="*/ 25 w 55"/>
                  <a:gd name="T53" fmla="*/ 20 h 49"/>
                  <a:gd name="T54" fmla="*/ 25 w 55"/>
                  <a:gd name="T55" fmla="*/ 14 h 49"/>
                  <a:gd name="T56" fmla="*/ 31 w 55"/>
                  <a:gd name="T57" fmla="*/ 14 h 49"/>
                  <a:gd name="T58" fmla="*/ 37 w 55"/>
                  <a:gd name="T59" fmla="*/ 14 h 49"/>
                  <a:gd name="T60" fmla="*/ 37 w 55"/>
                  <a:gd name="T61" fmla="*/ 14 h 49"/>
                  <a:gd name="T62" fmla="*/ 49 w 55"/>
                  <a:gd name="T63" fmla="*/ 14 h 49"/>
                  <a:gd name="T64" fmla="*/ 43 w 55"/>
                  <a:gd name="T65" fmla="*/ 14 h 49"/>
                  <a:gd name="T66" fmla="*/ 31 w 55"/>
                  <a:gd name="T67" fmla="*/ 8 h 49"/>
                  <a:gd name="T68" fmla="*/ 25 w 55"/>
                  <a:gd name="T69" fmla="*/ 8 h 49"/>
                  <a:gd name="T70" fmla="*/ 25 w 55"/>
                  <a:gd name="T71" fmla="*/ 0 h 49"/>
                  <a:gd name="T72" fmla="*/ 25 w 55"/>
                  <a:gd name="T73" fmla="*/ 8 h 49"/>
                  <a:gd name="T74" fmla="*/ 25 w 55"/>
                  <a:gd name="T75" fmla="*/ 8 h 49"/>
                  <a:gd name="T76" fmla="*/ 19 w 55"/>
                  <a:gd name="T77" fmla="*/ 8 h 49"/>
                  <a:gd name="T78" fmla="*/ 13 w 55"/>
                  <a:gd name="T79" fmla="*/ 0 h 49"/>
                  <a:gd name="T80" fmla="*/ 13 w 55"/>
                  <a:gd name="T81" fmla="*/ 8 h 49"/>
                  <a:gd name="T82" fmla="*/ 19 w 55"/>
                  <a:gd name="T83" fmla="*/ 8 h 49"/>
                  <a:gd name="T84" fmla="*/ 13 w 55"/>
                  <a:gd name="T85" fmla="*/ 8 h 49"/>
                  <a:gd name="T86" fmla="*/ 0 w 55"/>
                  <a:gd name="T8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9">
                    <a:moveTo>
                      <a:pt x="0" y="0"/>
                    </a:moveTo>
                    <a:lnTo>
                      <a:pt x="0" y="0"/>
                    </a:lnTo>
                    <a:lnTo>
                      <a:pt x="0" y="8"/>
                    </a:lnTo>
                    <a:lnTo>
                      <a:pt x="7" y="8"/>
                    </a:lnTo>
                    <a:lnTo>
                      <a:pt x="7" y="8"/>
                    </a:lnTo>
                    <a:lnTo>
                      <a:pt x="13" y="14"/>
                    </a:lnTo>
                    <a:lnTo>
                      <a:pt x="19" y="20"/>
                    </a:lnTo>
                    <a:lnTo>
                      <a:pt x="25" y="20"/>
                    </a:lnTo>
                    <a:lnTo>
                      <a:pt x="25" y="20"/>
                    </a:lnTo>
                    <a:lnTo>
                      <a:pt x="25" y="26"/>
                    </a:lnTo>
                    <a:lnTo>
                      <a:pt x="31" y="32"/>
                    </a:lnTo>
                    <a:lnTo>
                      <a:pt x="37" y="32"/>
                    </a:lnTo>
                    <a:lnTo>
                      <a:pt x="37" y="32"/>
                    </a:lnTo>
                    <a:lnTo>
                      <a:pt x="37" y="37"/>
                    </a:lnTo>
                    <a:lnTo>
                      <a:pt x="43" y="43"/>
                    </a:lnTo>
                    <a:lnTo>
                      <a:pt x="43" y="43"/>
                    </a:lnTo>
                    <a:lnTo>
                      <a:pt x="43" y="43"/>
                    </a:lnTo>
                    <a:lnTo>
                      <a:pt x="43" y="43"/>
                    </a:lnTo>
                    <a:lnTo>
                      <a:pt x="43" y="43"/>
                    </a:lnTo>
                    <a:lnTo>
                      <a:pt x="43" y="37"/>
                    </a:lnTo>
                    <a:lnTo>
                      <a:pt x="43" y="37"/>
                    </a:lnTo>
                    <a:lnTo>
                      <a:pt x="43" y="37"/>
                    </a:lnTo>
                    <a:lnTo>
                      <a:pt x="43" y="43"/>
                    </a:lnTo>
                    <a:lnTo>
                      <a:pt x="49" y="43"/>
                    </a:lnTo>
                    <a:lnTo>
                      <a:pt x="49" y="43"/>
                    </a:lnTo>
                    <a:lnTo>
                      <a:pt x="49" y="49"/>
                    </a:lnTo>
                    <a:lnTo>
                      <a:pt x="49" y="49"/>
                    </a:lnTo>
                    <a:lnTo>
                      <a:pt x="55" y="49"/>
                    </a:lnTo>
                    <a:lnTo>
                      <a:pt x="55" y="49"/>
                    </a:lnTo>
                    <a:lnTo>
                      <a:pt x="49" y="49"/>
                    </a:lnTo>
                    <a:lnTo>
                      <a:pt x="49" y="37"/>
                    </a:lnTo>
                    <a:lnTo>
                      <a:pt x="43" y="32"/>
                    </a:lnTo>
                    <a:lnTo>
                      <a:pt x="43" y="32"/>
                    </a:lnTo>
                    <a:lnTo>
                      <a:pt x="37" y="32"/>
                    </a:lnTo>
                    <a:lnTo>
                      <a:pt x="37" y="26"/>
                    </a:lnTo>
                    <a:lnTo>
                      <a:pt x="37" y="26"/>
                    </a:lnTo>
                    <a:lnTo>
                      <a:pt x="37" y="26"/>
                    </a:lnTo>
                    <a:lnTo>
                      <a:pt x="37" y="26"/>
                    </a:lnTo>
                    <a:lnTo>
                      <a:pt x="43" y="26"/>
                    </a:lnTo>
                    <a:lnTo>
                      <a:pt x="43" y="26"/>
                    </a:lnTo>
                    <a:lnTo>
                      <a:pt x="43" y="26"/>
                    </a:lnTo>
                    <a:lnTo>
                      <a:pt x="49" y="32"/>
                    </a:lnTo>
                    <a:lnTo>
                      <a:pt x="49" y="32"/>
                    </a:lnTo>
                    <a:lnTo>
                      <a:pt x="55" y="32"/>
                    </a:lnTo>
                    <a:lnTo>
                      <a:pt x="55" y="32"/>
                    </a:lnTo>
                    <a:lnTo>
                      <a:pt x="49" y="32"/>
                    </a:lnTo>
                    <a:lnTo>
                      <a:pt x="43" y="26"/>
                    </a:lnTo>
                    <a:lnTo>
                      <a:pt x="37" y="26"/>
                    </a:lnTo>
                    <a:lnTo>
                      <a:pt x="37" y="26"/>
                    </a:lnTo>
                    <a:lnTo>
                      <a:pt x="31" y="26"/>
                    </a:lnTo>
                    <a:lnTo>
                      <a:pt x="31" y="20"/>
                    </a:lnTo>
                    <a:lnTo>
                      <a:pt x="31" y="20"/>
                    </a:lnTo>
                    <a:lnTo>
                      <a:pt x="31" y="20"/>
                    </a:lnTo>
                    <a:lnTo>
                      <a:pt x="25" y="20"/>
                    </a:lnTo>
                    <a:lnTo>
                      <a:pt x="25" y="14"/>
                    </a:lnTo>
                    <a:lnTo>
                      <a:pt x="25" y="14"/>
                    </a:lnTo>
                    <a:lnTo>
                      <a:pt x="25" y="14"/>
                    </a:lnTo>
                    <a:lnTo>
                      <a:pt x="31" y="14"/>
                    </a:lnTo>
                    <a:lnTo>
                      <a:pt x="31" y="14"/>
                    </a:lnTo>
                    <a:lnTo>
                      <a:pt x="37" y="14"/>
                    </a:lnTo>
                    <a:lnTo>
                      <a:pt x="37" y="14"/>
                    </a:lnTo>
                    <a:lnTo>
                      <a:pt x="37" y="14"/>
                    </a:lnTo>
                    <a:lnTo>
                      <a:pt x="43" y="14"/>
                    </a:lnTo>
                    <a:lnTo>
                      <a:pt x="49" y="14"/>
                    </a:lnTo>
                    <a:lnTo>
                      <a:pt x="49" y="14"/>
                    </a:lnTo>
                    <a:lnTo>
                      <a:pt x="43" y="14"/>
                    </a:lnTo>
                    <a:lnTo>
                      <a:pt x="37" y="14"/>
                    </a:lnTo>
                    <a:lnTo>
                      <a:pt x="31" y="8"/>
                    </a:lnTo>
                    <a:lnTo>
                      <a:pt x="31" y="8"/>
                    </a:lnTo>
                    <a:lnTo>
                      <a:pt x="25" y="8"/>
                    </a:lnTo>
                    <a:lnTo>
                      <a:pt x="25" y="0"/>
                    </a:lnTo>
                    <a:lnTo>
                      <a:pt x="25" y="0"/>
                    </a:lnTo>
                    <a:lnTo>
                      <a:pt x="25" y="0"/>
                    </a:lnTo>
                    <a:lnTo>
                      <a:pt x="25" y="8"/>
                    </a:lnTo>
                    <a:lnTo>
                      <a:pt x="25" y="8"/>
                    </a:lnTo>
                    <a:lnTo>
                      <a:pt x="25" y="8"/>
                    </a:lnTo>
                    <a:lnTo>
                      <a:pt x="25" y="8"/>
                    </a:lnTo>
                    <a:lnTo>
                      <a:pt x="19" y="8"/>
                    </a:lnTo>
                    <a:lnTo>
                      <a:pt x="13" y="0"/>
                    </a:lnTo>
                    <a:lnTo>
                      <a:pt x="13" y="0"/>
                    </a:lnTo>
                    <a:lnTo>
                      <a:pt x="13" y="0"/>
                    </a:lnTo>
                    <a:lnTo>
                      <a:pt x="13" y="8"/>
                    </a:lnTo>
                    <a:lnTo>
                      <a:pt x="19" y="8"/>
                    </a:lnTo>
                    <a:lnTo>
                      <a:pt x="19" y="8"/>
                    </a:lnTo>
                    <a:lnTo>
                      <a:pt x="19" y="8"/>
                    </a:lnTo>
                    <a:lnTo>
                      <a:pt x="13" y="8"/>
                    </a:lnTo>
                    <a:lnTo>
                      <a:pt x="0" y="8"/>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06" name="Freeform 110"/>
              <p:cNvSpPr>
                <a:spLocks/>
              </p:cNvSpPr>
              <p:nvPr/>
            </p:nvSpPr>
            <p:spPr bwMode="auto">
              <a:xfrm>
                <a:off x="4782" y="1883"/>
                <a:ext cx="31" cy="43"/>
              </a:xfrm>
              <a:custGeom>
                <a:avLst/>
                <a:gdLst>
                  <a:gd name="T0" fmla="*/ 25 w 31"/>
                  <a:gd name="T1" fmla="*/ 23 h 43"/>
                  <a:gd name="T2" fmla="*/ 25 w 31"/>
                  <a:gd name="T3" fmla="*/ 23 h 43"/>
                  <a:gd name="T4" fmla="*/ 19 w 31"/>
                  <a:gd name="T5" fmla="*/ 17 h 43"/>
                  <a:gd name="T6" fmla="*/ 13 w 31"/>
                  <a:gd name="T7" fmla="*/ 12 h 43"/>
                  <a:gd name="T8" fmla="*/ 13 w 31"/>
                  <a:gd name="T9" fmla="*/ 12 h 43"/>
                  <a:gd name="T10" fmla="*/ 7 w 31"/>
                  <a:gd name="T11" fmla="*/ 6 h 43"/>
                  <a:gd name="T12" fmla="*/ 7 w 31"/>
                  <a:gd name="T13" fmla="*/ 6 h 43"/>
                  <a:gd name="T14" fmla="*/ 7 w 31"/>
                  <a:gd name="T15" fmla="*/ 0 h 43"/>
                  <a:gd name="T16" fmla="*/ 7 w 31"/>
                  <a:gd name="T17" fmla="*/ 0 h 43"/>
                  <a:gd name="T18" fmla="*/ 0 w 31"/>
                  <a:gd name="T19" fmla="*/ 6 h 43"/>
                  <a:gd name="T20" fmla="*/ 7 w 31"/>
                  <a:gd name="T21" fmla="*/ 6 h 43"/>
                  <a:gd name="T22" fmla="*/ 7 w 31"/>
                  <a:gd name="T23" fmla="*/ 12 h 43"/>
                  <a:gd name="T24" fmla="*/ 7 w 31"/>
                  <a:gd name="T25" fmla="*/ 12 h 43"/>
                  <a:gd name="T26" fmla="*/ 7 w 31"/>
                  <a:gd name="T27" fmla="*/ 17 h 43"/>
                  <a:gd name="T28" fmla="*/ 13 w 31"/>
                  <a:gd name="T29" fmla="*/ 17 h 43"/>
                  <a:gd name="T30" fmla="*/ 13 w 31"/>
                  <a:gd name="T31" fmla="*/ 17 h 43"/>
                  <a:gd name="T32" fmla="*/ 13 w 31"/>
                  <a:gd name="T33" fmla="*/ 17 h 43"/>
                  <a:gd name="T34" fmla="*/ 7 w 31"/>
                  <a:gd name="T35" fmla="*/ 17 h 43"/>
                  <a:gd name="T36" fmla="*/ 7 w 31"/>
                  <a:gd name="T37" fmla="*/ 17 h 43"/>
                  <a:gd name="T38" fmla="*/ 7 w 31"/>
                  <a:gd name="T39" fmla="*/ 12 h 43"/>
                  <a:gd name="T40" fmla="*/ 7 w 31"/>
                  <a:gd name="T41" fmla="*/ 12 h 43"/>
                  <a:gd name="T42" fmla="*/ 7 w 31"/>
                  <a:gd name="T43" fmla="*/ 17 h 43"/>
                  <a:gd name="T44" fmla="*/ 7 w 31"/>
                  <a:gd name="T45" fmla="*/ 17 h 43"/>
                  <a:gd name="T46" fmla="*/ 13 w 31"/>
                  <a:gd name="T47" fmla="*/ 23 h 43"/>
                  <a:gd name="T48" fmla="*/ 13 w 31"/>
                  <a:gd name="T49" fmla="*/ 23 h 43"/>
                  <a:gd name="T50" fmla="*/ 13 w 31"/>
                  <a:gd name="T51" fmla="*/ 29 h 43"/>
                  <a:gd name="T52" fmla="*/ 19 w 31"/>
                  <a:gd name="T53" fmla="*/ 35 h 43"/>
                  <a:gd name="T54" fmla="*/ 19 w 31"/>
                  <a:gd name="T55" fmla="*/ 35 h 43"/>
                  <a:gd name="T56" fmla="*/ 19 w 31"/>
                  <a:gd name="T57" fmla="*/ 35 h 43"/>
                  <a:gd name="T58" fmla="*/ 19 w 31"/>
                  <a:gd name="T59" fmla="*/ 43 h 43"/>
                  <a:gd name="T60" fmla="*/ 25 w 31"/>
                  <a:gd name="T61" fmla="*/ 43 h 43"/>
                  <a:gd name="T62" fmla="*/ 31 w 31"/>
                  <a:gd name="T63" fmla="*/ 43 h 43"/>
                  <a:gd name="T64" fmla="*/ 31 w 31"/>
                  <a:gd name="T65" fmla="*/ 43 h 43"/>
                  <a:gd name="T66" fmla="*/ 31 w 31"/>
                  <a:gd name="T67" fmla="*/ 43 h 43"/>
                  <a:gd name="T68" fmla="*/ 25 w 31"/>
                  <a:gd name="T69" fmla="*/ 43 h 43"/>
                  <a:gd name="T70" fmla="*/ 25 w 31"/>
                  <a:gd name="T71" fmla="*/ 35 h 43"/>
                  <a:gd name="T72" fmla="*/ 25 w 31"/>
                  <a:gd name="T73" fmla="*/ 35 h 43"/>
                  <a:gd name="T74" fmla="*/ 19 w 31"/>
                  <a:gd name="T75" fmla="*/ 29 h 43"/>
                  <a:gd name="T76" fmla="*/ 13 w 31"/>
                  <a:gd name="T77" fmla="*/ 29 h 43"/>
                  <a:gd name="T78" fmla="*/ 13 w 31"/>
                  <a:gd name="T79" fmla="*/ 23 h 43"/>
                  <a:gd name="T80" fmla="*/ 13 w 31"/>
                  <a:gd name="T81" fmla="*/ 23 h 43"/>
                  <a:gd name="T82" fmla="*/ 13 w 31"/>
                  <a:gd name="T83" fmla="*/ 23 h 43"/>
                  <a:gd name="T84" fmla="*/ 13 w 31"/>
                  <a:gd name="T85" fmla="*/ 17 h 43"/>
                  <a:gd name="T86" fmla="*/ 13 w 31"/>
                  <a:gd name="T87" fmla="*/ 17 h 43"/>
                  <a:gd name="T88" fmla="*/ 13 w 31"/>
                  <a:gd name="T89" fmla="*/ 17 h 43"/>
                  <a:gd name="T90" fmla="*/ 13 w 31"/>
                  <a:gd name="T91" fmla="*/ 17 h 43"/>
                  <a:gd name="T92" fmla="*/ 19 w 31"/>
                  <a:gd name="T93" fmla="*/ 23 h 43"/>
                  <a:gd name="T94" fmla="*/ 25 w 31"/>
                  <a:gd name="T95"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 h="43">
                    <a:moveTo>
                      <a:pt x="25" y="23"/>
                    </a:moveTo>
                    <a:lnTo>
                      <a:pt x="25" y="23"/>
                    </a:lnTo>
                    <a:lnTo>
                      <a:pt x="19" y="17"/>
                    </a:lnTo>
                    <a:lnTo>
                      <a:pt x="13" y="12"/>
                    </a:lnTo>
                    <a:lnTo>
                      <a:pt x="13" y="12"/>
                    </a:lnTo>
                    <a:lnTo>
                      <a:pt x="7" y="6"/>
                    </a:lnTo>
                    <a:lnTo>
                      <a:pt x="7" y="6"/>
                    </a:lnTo>
                    <a:lnTo>
                      <a:pt x="7" y="0"/>
                    </a:lnTo>
                    <a:lnTo>
                      <a:pt x="7" y="0"/>
                    </a:lnTo>
                    <a:lnTo>
                      <a:pt x="0" y="6"/>
                    </a:lnTo>
                    <a:lnTo>
                      <a:pt x="7" y="6"/>
                    </a:lnTo>
                    <a:lnTo>
                      <a:pt x="7" y="12"/>
                    </a:lnTo>
                    <a:lnTo>
                      <a:pt x="7" y="12"/>
                    </a:lnTo>
                    <a:lnTo>
                      <a:pt x="7" y="17"/>
                    </a:lnTo>
                    <a:lnTo>
                      <a:pt x="13" y="17"/>
                    </a:lnTo>
                    <a:lnTo>
                      <a:pt x="13" y="17"/>
                    </a:lnTo>
                    <a:lnTo>
                      <a:pt x="13" y="17"/>
                    </a:lnTo>
                    <a:lnTo>
                      <a:pt x="7" y="17"/>
                    </a:lnTo>
                    <a:lnTo>
                      <a:pt x="7" y="17"/>
                    </a:lnTo>
                    <a:lnTo>
                      <a:pt x="7" y="12"/>
                    </a:lnTo>
                    <a:lnTo>
                      <a:pt x="7" y="12"/>
                    </a:lnTo>
                    <a:lnTo>
                      <a:pt x="7" y="17"/>
                    </a:lnTo>
                    <a:lnTo>
                      <a:pt x="7" y="17"/>
                    </a:lnTo>
                    <a:lnTo>
                      <a:pt x="13" y="23"/>
                    </a:lnTo>
                    <a:lnTo>
                      <a:pt x="13" y="23"/>
                    </a:lnTo>
                    <a:lnTo>
                      <a:pt x="13" y="29"/>
                    </a:lnTo>
                    <a:lnTo>
                      <a:pt x="19" y="35"/>
                    </a:lnTo>
                    <a:lnTo>
                      <a:pt x="19" y="35"/>
                    </a:lnTo>
                    <a:lnTo>
                      <a:pt x="19" y="35"/>
                    </a:lnTo>
                    <a:lnTo>
                      <a:pt x="19" y="43"/>
                    </a:lnTo>
                    <a:lnTo>
                      <a:pt x="25" y="43"/>
                    </a:lnTo>
                    <a:lnTo>
                      <a:pt x="31" y="43"/>
                    </a:lnTo>
                    <a:lnTo>
                      <a:pt x="31" y="43"/>
                    </a:lnTo>
                    <a:lnTo>
                      <a:pt x="31" y="43"/>
                    </a:lnTo>
                    <a:lnTo>
                      <a:pt x="25" y="43"/>
                    </a:lnTo>
                    <a:lnTo>
                      <a:pt x="25" y="35"/>
                    </a:lnTo>
                    <a:lnTo>
                      <a:pt x="25" y="35"/>
                    </a:lnTo>
                    <a:lnTo>
                      <a:pt x="19" y="29"/>
                    </a:lnTo>
                    <a:lnTo>
                      <a:pt x="13" y="29"/>
                    </a:lnTo>
                    <a:lnTo>
                      <a:pt x="13" y="23"/>
                    </a:lnTo>
                    <a:lnTo>
                      <a:pt x="13" y="23"/>
                    </a:lnTo>
                    <a:lnTo>
                      <a:pt x="13" y="23"/>
                    </a:lnTo>
                    <a:lnTo>
                      <a:pt x="13" y="17"/>
                    </a:lnTo>
                    <a:lnTo>
                      <a:pt x="13" y="17"/>
                    </a:lnTo>
                    <a:lnTo>
                      <a:pt x="13" y="17"/>
                    </a:lnTo>
                    <a:lnTo>
                      <a:pt x="13" y="17"/>
                    </a:lnTo>
                    <a:lnTo>
                      <a:pt x="19" y="23"/>
                    </a:lnTo>
                    <a:lnTo>
                      <a:pt x="25" y="2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07" name="Freeform 111"/>
              <p:cNvSpPr>
                <a:spLocks/>
              </p:cNvSpPr>
              <p:nvPr/>
            </p:nvSpPr>
            <p:spPr bwMode="auto">
              <a:xfrm>
                <a:off x="4789" y="1912"/>
                <a:ext cx="12" cy="32"/>
              </a:xfrm>
              <a:custGeom>
                <a:avLst/>
                <a:gdLst>
                  <a:gd name="T0" fmla="*/ 0 w 12"/>
                  <a:gd name="T1" fmla="*/ 0 h 32"/>
                  <a:gd name="T2" fmla="*/ 0 w 12"/>
                  <a:gd name="T3" fmla="*/ 6 h 32"/>
                  <a:gd name="T4" fmla="*/ 0 w 12"/>
                  <a:gd name="T5" fmla="*/ 14 h 32"/>
                  <a:gd name="T6" fmla="*/ 6 w 12"/>
                  <a:gd name="T7" fmla="*/ 14 h 32"/>
                  <a:gd name="T8" fmla="*/ 6 w 12"/>
                  <a:gd name="T9" fmla="*/ 14 h 32"/>
                  <a:gd name="T10" fmla="*/ 6 w 12"/>
                  <a:gd name="T11" fmla="*/ 20 h 32"/>
                  <a:gd name="T12" fmla="*/ 6 w 12"/>
                  <a:gd name="T13" fmla="*/ 26 h 32"/>
                  <a:gd name="T14" fmla="*/ 12 w 12"/>
                  <a:gd name="T15" fmla="*/ 32 h 32"/>
                  <a:gd name="T16" fmla="*/ 12 w 12"/>
                  <a:gd name="T17" fmla="*/ 32 h 32"/>
                  <a:gd name="T18" fmla="*/ 12 w 12"/>
                  <a:gd name="T19" fmla="*/ 32 h 32"/>
                  <a:gd name="T20" fmla="*/ 6 w 12"/>
                  <a:gd name="T21" fmla="*/ 26 h 32"/>
                  <a:gd name="T22" fmla="*/ 6 w 12"/>
                  <a:gd name="T23" fmla="*/ 20 h 32"/>
                  <a:gd name="T24" fmla="*/ 6 w 12"/>
                  <a:gd name="T25" fmla="*/ 20 h 32"/>
                  <a:gd name="T26" fmla="*/ 0 w 12"/>
                  <a:gd name="T27" fmla="*/ 6 h 32"/>
                  <a:gd name="T28" fmla="*/ 0 w 12"/>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32">
                    <a:moveTo>
                      <a:pt x="0" y="0"/>
                    </a:moveTo>
                    <a:lnTo>
                      <a:pt x="0" y="6"/>
                    </a:lnTo>
                    <a:lnTo>
                      <a:pt x="0" y="14"/>
                    </a:lnTo>
                    <a:lnTo>
                      <a:pt x="6" y="14"/>
                    </a:lnTo>
                    <a:lnTo>
                      <a:pt x="6" y="14"/>
                    </a:lnTo>
                    <a:lnTo>
                      <a:pt x="6" y="20"/>
                    </a:lnTo>
                    <a:lnTo>
                      <a:pt x="6" y="26"/>
                    </a:lnTo>
                    <a:lnTo>
                      <a:pt x="12" y="32"/>
                    </a:lnTo>
                    <a:lnTo>
                      <a:pt x="12" y="32"/>
                    </a:lnTo>
                    <a:lnTo>
                      <a:pt x="12" y="32"/>
                    </a:lnTo>
                    <a:lnTo>
                      <a:pt x="6" y="26"/>
                    </a:lnTo>
                    <a:lnTo>
                      <a:pt x="6" y="20"/>
                    </a:lnTo>
                    <a:lnTo>
                      <a:pt x="6" y="20"/>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08" name="Freeform 112"/>
              <p:cNvSpPr>
                <a:spLocks/>
              </p:cNvSpPr>
              <p:nvPr/>
            </p:nvSpPr>
            <p:spPr bwMode="auto">
              <a:xfrm>
                <a:off x="4636" y="1889"/>
                <a:ext cx="134" cy="37"/>
              </a:xfrm>
              <a:custGeom>
                <a:avLst/>
                <a:gdLst>
                  <a:gd name="T0" fmla="*/ 128 w 134"/>
                  <a:gd name="T1" fmla="*/ 23 h 37"/>
                  <a:gd name="T2" fmla="*/ 110 w 134"/>
                  <a:gd name="T3" fmla="*/ 17 h 37"/>
                  <a:gd name="T4" fmla="*/ 104 w 134"/>
                  <a:gd name="T5" fmla="*/ 17 h 37"/>
                  <a:gd name="T6" fmla="*/ 98 w 134"/>
                  <a:gd name="T7" fmla="*/ 11 h 37"/>
                  <a:gd name="T8" fmla="*/ 91 w 134"/>
                  <a:gd name="T9" fmla="*/ 11 h 37"/>
                  <a:gd name="T10" fmla="*/ 85 w 134"/>
                  <a:gd name="T11" fmla="*/ 6 h 37"/>
                  <a:gd name="T12" fmla="*/ 79 w 134"/>
                  <a:gd name="T13" fmla="*/ 6 h 37"/>
                  <a:gd name="T14" fmla="*/ 73 w 134"/>
                  <a:gd name="T15" fmla="*/ 0 h 37"/>
                  <a:gd name="T16" fmla="*/ 67 w 134"/>
                  <a:gd name="T17" fmla="*/ 0 h 37"/>
                  <a:gd name="T18" fmla="*/ 73 w 134"/>
                  <a:gd name="T19" fmla="*/ 6 h 37"/>
                  <a:gd name="T20" fmla="*/ 73 w 134"/>
                  <a:gd name="T21" fmla="*/ 11 h 37"/>
                  <a:gd name="T22" fmla="*/ 67 w 134"/>
                  <a:gd name="T23" fmla="*/ 11 h 37"/>
                  <a:gd name="T24" fmla="*/ 61 w 134"/>
                  <a:gd name="T25" fmla="*/ 11 h 37"/>
                  <a:gd name="T26" fmla="*/ 61 w 134"/>
                  <a:gd name="T27" fmla="*/ 11 h 37"/>
                  <a:gd name="T28" fmla="*/ 55 w 134"/>
                  <a:gd name="T29" fmla="*/ 11 h 37"/>
                  <a:gd name="T30" fmla="*/ 49 w 134"/>
                  <a:gd name="T31" fmla="*/ 6 h 37"/>
                  <a:gd name="T32" fmla="*/ 49 w 134"/>
                  <a:gd name="T33" fmla="*/ 11 h 37"/>
                  <a:gd name="T34" fmla="*/ 49 w 134"/>
                  <a:gd name="T35" fmla="*/ 11 h 37"/>
                  <a:gd name="T36" fmla="*/ 35 w 134"/>
                  <a:gd name="T37" fmla="*/ 17 h 37"/>
                  <a:gd name="T38" fmla="*/ 18 w 134"/>
                  <a:gd name="T39" fmla="*/ 17 h 37"/>
                  <a:gd name="T40" fmla="*/ 6 w 134"/>
                  <a:gd name="T41" fmla="*/ 23 h 37"/>
                  <a:gd name="T42" fmla="*/ 0 w 134"/>
                  <a:gd name="T43" fmla="*/ 29 h 37"/>
                  <a:gd name="T44" fmla="*/ 12 w 134"/>
                  <a:gd name="T45" fmla="*/ 29 h 37"/>
                  <a:gd name="T46" fmla="*/ 30 w 134"/>
                  <a:gd name="T47" fmla="*/ 23 h 37"/>
                  <a:gd name="T48" fmla="*/ 30 w 134"/>
                  <a:gd name="T49" fmla="*/ 23 h 37"/>
                  <a:gd name="T50" fmla="*/ 30 w 134"/>
                  <a:gd name="T51" fmla="*/ 29 h 37"/>
                  <a:gd name="T52" fmla="*/ 24 w 134"/>
                  <a:gd name="T53" fmla="*/ 29 h 37"/>
                  <a:gd name="T54" fmla="*/ 18 w 134"/>
                  <a:gd name="T55" fmla="*/ 37 h 37"/>
                  <a:gd name="T56" fmla="*/ 24 w 134"/>
                  <a:gd name="T57" fmla="*/ 37 h 37"/>
                  <a:gd name="T58" fmla="*/ 61 w 134"/>
                  <a:gd name="T59" fmla="*/ 17 h 37"/>
                  <a:gd name="T60" fmla="*/ 67 w 134"/>
                  <a:gd name="T61" fmla="*/ 23 h 37"/>
                  <a:gd name="T62" fmla="*/ 85 w 134"/>
                  <a:gd name="T63" fmla="*/ 29 h 37"/>
                  <a:gd name="T64" fmla="*/ 98 w 134"/>
                  <a:gd name="T65" fmla="*/ 29 h 37"/>
                  <a:gd name="T66" fmla="*/ 116 w 134"/>
                  <a:gd name="T67" fmla="*/ 23 h 37"/>
                  <a:gd name="T68" fmla="*/ 116 w 134"/>
                  <a:gd name="T69" fmla="*/ 23 h 37"/>
                  <a:gd name="T70" fmla="*/ 122 w 134"/>
                  <a:gd name="T71" fmla="*/ 29 h 37"/>
                  <a:gd name="T72" fmla="*/ 122 w 134"/>
                  <a:gd name="T73" fmla="*/ 29 h 37"/>
                  <a:gd name="T74" fmla="*/ 134 w 134"/>
                  <a:gd name="T75" fmla="*/ 29 h 37"/>
                  <a:gd name="T76" fmla="*/ 134 w 134"/>
                  <a:gd name="T77" fmla="*/ 29 h 37"/>
                  <a:gd name="T78" fmla="*/ 134 w 134"/>
                  <a:gd name="T7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 h="37">
                    <a:moveTo>
                      <a:pt x="134" y="23"/>
                    </a:moveTo>
                    <a:lnTo>
                      <a:pt x="128" y="23"/>
                    </a:lnTo>
                    <a:lnTo>
                      <a:pt x="116" y="23"/>
                    </a:lnTo>
                    <a:lnTo>
                      <a:pt x="110" y="17"/>
                    </a:lnTo>
                    <a:lnTo>
                      <a:pt x="110" y="17"/>
                    </a:lnTo>
                    <a:lnTo>
                      <a:pt x="104" y="17"/>
                    </a:lnTo>
                    <a:lnTo>
                      <a:pt x="104" y="11"/>
                    </a:lnTo>
                    <a:lnTo>
                      <a:pt x="98" y="11"/>
                    </a:lnTo>
                    <a:lnTo>
                      <a:pt x="98" y="11"/>
                    </a:lnTo>
                    <a:lnTo>
                      <a:pt x="91" y="11"/>
                    </a:lnTo>
                    <a:lnTo>
                      <a:pt x="85" y="6"/>
                    </a:lnTo>
                    <a:lnTo>
                      <a:pt x="85" y="6"/>
                    </a:lnTo>
                    <a:lnTo>
                      <a:pt x="85" y="6"/>
                    </a:lnTo>
                    <a:lnTo>
                      <a:pt x="79" y="6"/>
                    </a:lnTo>
                    <a:lnTo>
                      <a:pt x="73" y="6"/>
                    </a:lnTo>
                    <a:lnTo>
                      <a:pt x="73" y="0"/>
                    </a:lnTo>
                    <a:lnTo>
                      <a:pt x="73" y="0"/>
                    </a:lnTo>
                    <a:lnTo>
                      <a:pt x="67" y="0"/>
                    </a:lnTo>
                    <a:lnTo>
                      <a:pt x="67" y="6"/>
                    </a:lnTo>
                    <a:lnTo>
                      <a:pt x="73" y="6"/>
                    </a:lnTo>
                    <a:lnTo>
                      <a:pt x="73" y="6"/>
                    </a:lnTo>
                    <a:lnTo>
                      <a:pt x="73" y="11"/>
                    </a:lnTo>
                    <a:lnTo>
                      <a:pt x="67" y="11"/>
                    </a:lnTo>
                    <a:lnTo>
                      <a:pt x="67" y="11"/>
                    </a:lnTo>
                    <a:lnTo>
                      <a:pt x="67" y="11"/>
                    </a:lnTo>
                    <a:lnTo>
                      <a:pt x="61" y="11"/>
                    </a:lnTo>
                    <a:lnTo>
                      <a:pt x="61" y="11"/>
                    </a:lnTo>
                    <a:lnTo>
                      <a:pt x="61" y="11"/>
                    </a:lnTo>
                    <a:lnTo>
                      <a:pt x="61" y="11"/>
                    </a:lnTo>
                    <a:lnTo>
                      <a:pt x="55" y="11"/>
                    </a:lnTo>
                    <a:lnTo>
                      <a:pt x="49" y="6"/>
                    </a:lnTo>
                    <a:lnTo>
                      <a:pt x="49" y="6"/>
                    </a:lnTo>
                    <a:lnTo>
                      <a:pt x="49" y="6"/>
                    </a:lnTo>
                    <a:lnTo>
                      <a:pt x="49" y="11"/>
                    </a:lnTo>
                    <a:lnTo>
                      <a:pt x="49" y="11"/>
                    </a:lnTo>
                    <a:lnTo>
                      <a:pt x="49" y="11"/>
                    </a:lnTo>
                    <a:lnTo>
                      <a:pt x="49" y="11"/>
                    </a:lnTo>
                    <a:lnTo>
                      <a:pt x="35" y="17"/>
                    </a:lnTo>
                    <a:lnTo>
                      <a:pt x="30" y="17"/>
                    </a:lnTo>
                    <a:lnTo>
                      <a:pt x="18" y="17"/>
                    </a:lnTo>
                    <a:lnTo>
                      <a:pt x="18" y="17"/>
                    </a:lnTo>
                    <a:lnTo>
                      <a:pt x="6" y="23"/>
                    </a:lnTo>
                    <a:lnTo>
                      <a:pt x="0" y="29"/>
                    </a:lnTo>
                    <a:lnTo>
                      <a:pt x="0" y="29"/>
                    </a:lnTo>
                    <a:lnTo>
                      <a:pt x="0" y="29"/>
                    </a:lnTo>
                    <a:lnTo>
                      <a:pt x="12" y="29"/>
                    </a:lnTo>
                    <a:lnTo>
                      <a:pt x="18" y="23"/>
                    </a:lnTo>
                    <a:lnTo>
                      <a:pt x="30" y="23"/>
                    </a:lnTo>
                    <a:lnTo>
                      <a:pt x="30" y="23"/>
                    </a:lnTo>
                    <a:lnTo>
                      <a:pt x="30" y="23"/>
                    </a:lnTo>
                    <a:lnTo>
                      <a:pt x="30" y="29"/>
                    </a:lnTo>
                    <a:lnTo>
                      <a:pt x="30" y="29"/>
                    </a:lnTo>
                    <a:lnTo>
                      <a:pt x="30" y="29"/>
                    </a:lnTo>
                    <a:lnTo>
                      <a:pt x="24" y="29"/>
                    </a:lnTo>
                    <a:lnTo>
                      <a:pt x="18" y="37"/>
                    </a:lnTo>
                    <a:lnTo>
                      <a:pt x="18" y="37"/>
                    </a:lnTo>
                    <a:lnTo>
                      <a:pt x="18" y="37"/>
                    </a:lnTo>
                    <a:lnTo>
                      <a:pt x="24" y="37"/>
                    </a:lnTo>
                    <a:lnTo>
                      <a:pt x="49" y="23"/>
                    </a:lnTo>
                    <a:lnTo>
                      <a:pt x="61" y="17"/>
                    </a:lnTo>
                    <a:lnTo>
                      <a:pt x="61" y="17"/>
                    </a:lnTo>
                    <a:lnTo>
                      <a:pt x="67" y="23"/>
                    </a:lnTo>
                    <a:lnTo>
                      <a:pt x="73" y="29"/>
                    </a:lnTo>
                    <a:lnTo>
                      <a:pt x="85" y="29"/>
                    </a:lnTo>
                    <a:lnTo>
                      <a:pt x="85" y="29"/>
                    </a:lnTo>
                    <a:lnTo>
                      <a:pt x="98" y="29"/>
                    </a:lnTo>
                    <a:lnTo>
                      <a:pt x="104" y="29"/>
                    </a:lnTo>
                    <a:lnTo>
                      <a:pt x="116" y="23"/>
                    </a:lnTo>
                    <a:lnTo>
                      <a:pt x="116" y="23"/>
                    </a:lnTo>
                    <a:lnTo>
                      <a:pt x="116" y="23"/>
                    </a:lnTo>
                    <a:lnTo>
                      <a:pt x="116" y="29"/>
                    </a:lnTo>
                    <a:lnTo>
                      <a:pt x="122" y="29"/>
                    </a:lnTo>
                    <a:lnTo>
                      <a:pt x="122" y="29"/>
                    </a:lnTo>
                    <a:lnTo>
                      <a:pt x="122" y="29"/>
                    </a:lnTo>
                    <a:lnTo>
                      <a:pt x="128" y="37"/>
                    </a:lnTo>
                    <a:lnTo>
                      <a:pt x="134" y="29"/>
                    </a:lnTo>
                    <a:lnTo>
                      <a:pt x="134" y="29"/>
                    </a:lnTo>
                    <a:lnTo>
                      <a:pt x="134" y="29"/>
                    </a:lnTo>
                    <a:lnTo>
                      <a:pt x="134" y="29"/>
                    </a:lnTo>
                    <a:lnTo>
                      <a:pt x="134" y="2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09" name="Freeform 113"/>
              <p:cNvSpPr>
                <a:spLocks/>
              </p:cNvSpPr>
              <p:nvPr/>
            </p:nvSpPr>
            <p:spPr bwMode="auto">
              <a:xfrm>
                <a:off x="4709" y="1895"/>
                <a:ext cx="37" cy="11"/>
              </a:xfrm>
              <a:custGeom>
                <a:avLst/>
                <a:gdLst>
                  <a:gd name="T0" fmla="*/ 12 w 37"/>
                  <a:gd name="T1" fmla="*/ 0 h 11"/>
                  <a:gd name="T2" fmla="*/ 6 w 37"/>
                  <a:gd name="T3" fmla="*/ 0 h 11"/>
                  <a:gd name="T4" fmla="*/ 6 w 37"/>
                  <a:gd name="T5" fmla="*/ 5 h 11"/>
                  <a:gd name="T6" fmla="*/ 6 w 37"/>
                  <a:gd name="T7" fmla="*/ 5 h 11"/>
                  <a:gd name="T8" fmla="*/ 6 w 37"/>
                  <a:gd name="T9" fmla="*/ 5 h 11"/>
                  <a:gd name="T10" fmla="*/ 0 w 37"/>
                  <a:gd name="T11" fmla="*/ 5 h 11"/>
                  <a:gd name="T12" fmla="*/ 0 w 37"/>
                  <a:gd name="T13" fmla="*/ 11 h 11"/>
                  <a:gd name="T14" fmla="*/ 0 w 37"/>
                  <a:gd name="T15" fmla="*/ 11 h 11"/>
                  <a:gd name="T16" fmla="*/ 0 w 37"/>
                  <a:gd name="T17" fmla="*/ 11 h 11"/>
                  <a:gd name="T18" fmla="*/ 0 w 37"/>
                  <a:gd name="T19" fmla="*/ 11 h 11"/>
                  <a:gd name="T20" fmla="*/ 6 w 37"/>
                  <a:gd name="T21" fmla="*/ 11 h 11"/>
                  <a:gd name="T22" fmla="*/ 18 w 37"/>
                  <a:gd name="T23" fmla="*/ 11 h 11"/>
                  <a:gd name="T24" fmla="*/ 18 w 37"/>
                  <a:gd name="T25" fmla="*/ 11 h 11"/>
                  <a:gd name="T26" fmla="*/ 25 w 37"/>
                  <a:gd name="T27" fmla="*/ 11 h 11"/>
                  <a:gd name="T28" fmla="*/ 31 w 37"/>
                  <a:gd name="T29" fmla="*/ 11 h 11"/>
                  <a:gd name="T30" fmla="*/ 37 w 37"/>
                  <a:gd name="T31" fmla="*/ 11 h 11"/>
                  <a:gd name="T32" fmla="*/ 37 w 37"/>
                  <a:gd name="T33" fmla="*/ 11 h 11"/>
                  <a:gd name="T34" fmla="*/ 37 w 37"/>
                  <a:gd name="T35" fmla="*/ 11 h 11"/>
                  <a:gd name="T36" fmla="*/ 31 w 37"/>
                  <a:gd name="T37" fmla="*/ 11 h 11"/>
                  <a:gd name="T38" fmla="*/ 31 w 37"/>
                  <a:gd name="T39" fmla="*/ 5 h 11"/>
                  <a:gd name="T40" fmla="*/ 31 w 37"/>
                  <a:gd name="T41" fmla="*/ 5 h 11"/>
                  <a:gd name="T42" fmla="*/ 25 w 37"/>
                  <a:gd name="T43" fmla="*/ 5 h 11"/>
                  <a:gd name="T44" fmla="*/ 18 w 37"/>
                  <a:gd name="T45" fmla="*/ 0 h 11"/>
                  <a:gd name="T46" fmla="*/ 12 w 37"/>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11">
                    <a:moveTo>
                      <a:pt x="12" y="0"/>
                    </a:moveTo>
                    <a:lnTo>
                      <a:pt x="6" y="0"/>
                    </a:lnTo>
                    <a:lnTo>
                      <a:pt x="6" y="5"/>
                    </a:lnTo>
                    <a:lnTo>
                      <a:pt x="6" y="5"/>
                    </a:lnTo>
                    <a:lnTo>
                      <a:pt x="6" y="5"/>
                    </a:lnTo>
                    <a:lnTo>
                      <a:pt x="0" y="5"/>
                    </a:lnTo>
                    <a:lnTo>
                      <a:pt x="0" y="11"/>
                    </a:lnTo>
                    <a:lnTo>
                      <a:pt x="0" y="11"/>
                    </a:lnTo>
                    <a:lnTo>
                      <a:pt x="0" y="11"/>
                    </a:lnTo>
                    <a:lnTo>
                      <a:pt x="0" y="11"/>
                    </a:lnTo>
                    <a:lnTo>
                      <a:pt x="6" y="11"/>
                    </a:lnTo>
                    <a:lnTo>
                      <a:pt x="18" y="11"/>
                    </a:lnTo>
                    <a:lnTo>
                      <a:pt x="18" y="11"/>
                    </a:lnTo>
                    <a:lnTo>
                      <a:pt x="25" y="11"/>
                    </a:lnTo>
                    <a:lnTo>
                      <a:pt x="31" y="11"/>
                    </a:lnTo>
                    <a:lnTo>
                      <a:pt x="37" y="11"/>
                    </a:lnTo>
                    <a:lnTo>
                      <a:pt x="37" y="11"/>
                    </a:lnTo>
                    <a:lnTo>
                      <a:pt x="37" y="11"/>
                    </a:lnTo>
                    <a:lnTo>
                      <a:pt x="31" y="11"/>
                    </a:lnTo>
                    <a:lnTo>
                      <a:pt x="31" y="5"/>
                    </a:lnTo>
                    <a:lnTo>
                      <a:pt x="31" y="5"/>
                    </a:lnTo>
                    <a:lnTo>
                      <a:pt x="25" y="5"/>
                    </a:lnTo>
                    <a:lnTo>
                      <a:pt x="18" y="0"/>
                    </a:lnTo>
                    <a:lnTo>
                      <a:pt x="12"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10" name="Freeform 114"/>
              <p:cNvSpPr>
                <a:spLocks/>
              </p:cNvSpPr>
              <p:nvPr/>
            </p:nvSpPr>
            <p:spPr bwMode="auto">
              <a:xfrm>
                <a:off x="4685" y="1895"/>
                <a:ext cx="30" cy="11"/>
              </a:xfrm>
              <a:custGeom>
                <a:avLst/>
                <a:gdLst>
                  <a:gd name="T0" fmla="*/ 30 w 30"/>
                  <a:gd name="T1" fmla="*/ 0 h 11"/>
                  <a:gd name="T2" fmla="*/ 30 w 30"/>
                  <a:gd name="T3" fmla="*/ 5 h 11"/>
                  <a:gd name="T4" fmla="*/ 24 w 30"/>
                  <a:gd name="T5" fmla="*/ 5 h 11"/>
                  <a:gd name="T6" fmla="*/ 24 w 30"/>
                  <a:gd name="T7" fmla="*/ 5 h 11"/>
                  <a:gd name="T8" fmla="*/ 24 w 30"/>
                  <a:gd name="T9" fmla="*/ 5 h 11"/>
                  <a:gd name="T10" fmla="*/ 18 w 30"/>
                  <a:gd name="T11" fmla="*/ 11 h 11"/>
                  <a:gd name="T12" fmla="*/ 18 w 30"/>
                  <a:gd name="T13" fmla="*/ 11 h 11"/>
                  <a:gd name="T14" fmla="*/ 12 w 30"/>
                  <a:gd name="T15" fmla="*/ 5 h 11"/>
                  <a:gd name="T16" fmla="*/ 12 w 30"/>
                  <a:gd name="T17" fmla="*/ 5 h 11"/>
                  <a:gd name="T18" fmla="*/ 6 w 30"/>
                  <a:gd name="T19" fmla="*/ 5 h 11"/>
                  <a:gd name="T20" fmla="*/ 0 w 30"/>
                  <a:gd name="T21" fmla="*/ 5 h 11"/>
                  <a:gd name="T22" fmla="*/ 0 w 30"/>
                  <a:gd name="T2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1">
                    <a:moveTo>
                      <a:pt x="30" y="0"/>
                    </a:moveTo>
                    <a:lnTo>
                      <a:pt x="30" y="5"/>
                    </a:lnTo>
                    <a:lnTo>
                      <a:pt x="24" y="5"/>
                    </a:lnTo>
                    <a:lnTo>
                      <a:pt x="24" y="5"/>
                    </a:lnTo>
                    <a:lnTo>
                      <a:pt x="24" y="5"/>
                    </a:lnTo>
                    <a:lnTo>
                      <a:pt x="18" y="11"/>
                    </a:lnTo>
                    <a:lnTo>
                      <a:pt x="18" y="11"/>
                    </a:lnTo>
                    <a:lnTo>
                      <a:pt x="12" y="5"/>
                    </a:lnTo>
                    <a:lnTo>
                      <a:pt x="12" y="5"/>
                    </a:lnTo>
                    <a:lnTo>
                      <a:pt x="6" y="5"/>
                    </a:lnTo>
                    <a:lnTo>
                      <a:pt x="0" y="5"/>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11" name="Freeform 115"/>
              <p:cNvSpPr>
                <a:spLocks/>
              </p:cNvSpPr>
              <p:nvPr/>
            </p:nvSpPr>
            <p:spPr bwMode="auto">
              <a:xfrm>
                <a:off x="4042" y="2303"/>
                <a:ext cx="37" cy="38"/>
              </a:xfrm>
              <a:custGeom>
                <a:avLst/>
                <a:gdLst>
                  <a:gd name="T0" fmla="*/ 37 w 37"/>
                  <a:gd name="T1" fmla="*/ 0 h 38"/>
                  <a:gd name="T2" fmla="*/ 32 w 37"/>
                  <a:gd name="T3" fmla="*/ 8 h 38"/>
                  <a:gd name="T4" fmla="*/ 18 w 37"/>
                  <a:gd name="T5" fmla="*/ 8 h 38"/>
                  <a:gd name="T6" fmla="*/ 12 w 37"/>
                  <a:gd name="T7" fmla="*/ 14 h 38"/>
                  <a:gd name="T8" fmla="*/ 12 w 37"/>
                  <a:gd name="T9" fmla="*/ 14 h 38"/>
                  <a:gd name="T10" fmla="*/ 6 w 37"/>
                  <a:gd name="T11" fmla="*/ 26 h 38"/>
                  <a:gd name="T12" fmla="*/ 0 w 37"/>
                  <a:gd name="T13" fmla="*/ 38 h 38"/>
                  <a:gd name="T14" fmla="*/ 0 w 37"/>
                  <a:gd name="T15" fmla="*/ 38 h 38"/>
                  <a:gd name="T16" fmla="*/ 0 w 37"/>
                  <a:gd name="T17" fmla="*/ 38 h 38"/>
                  <a:gd name="T18" fmla="*/ 0 w 37"/>
                  <a:gd name="T19" fmla="*/ 38 h 38"/>
                  <a:gd name="T20" fmla="*/ 0 w 37"/>
                  <a:gd name="T21" fmla="*/ 26 h 38"/>
                  <a:gd name="T22" fmla="*/ 6 w 37"/>
                  <a:gd name="T23" fmla="*/ 14 h 38"/>
                  <a:gd name="T24" fmla="*/ 6 w 37"/>
                  <a:gd name="T25" fmla="*/ 14 h 38"/>
                  <a:gd name="T26" fmla="*/ 12 w 37"/>
                  <a:gd name="T27" fmla="*/ 8 h 38"/>
                  <a:gd name="T28" fmla="*/ 24 w 37"/>
                  <a:gd name="T29" fmla="*/ 0 h 38"/>
                  <a:gd name="T30" fmla="*/ 37 w 37"/>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38">
                    <a:moveTo>
                      <a:pt x="37" y="0"/>
                    </a:moveTo>
                    <a:lnTo>
                      <a:pt x="32" y="8"/>
                    </a:lnTo>
                    <a:lnTo>
                      <a:pt x="18" y="8"/>
                    </a:lnTo>
                    <a:lnTo>
                      <a:pt x="12" y="14"/>
                    </a:lnTo>
                    <a:lnTo>
                      <a:pt x="12" y="14"/>
                    </a:lnTo>
                    <a:lnTo>
                      <a:pt x="6" y="26"/>
                    </a:lnTo>
                    <a:lnTo>
                      <a:pt x="0" y="38"/>
                    </a:lnTo>
                    <a:lnTo>
                      <a:pt x="0" y="38"/>
                    </a:lnTo>
                    <a:lnTo>
                      <a:pt x="0" y="38"/>
                    </a:lnTo>
                    <a:lnTo>
                      <a:pt x="0" y="38"/>
                    </a:lnTo>
                    <a:lnTo>
                      <a:pt x="0" y="26"/>
                    </a:lnTo>
                    <a:lnTo>
                      <a:pt x="6" y="14"/>
                    </a:lnTo>
                    <a:lnTo>
                      <a:pt x="6" y="14"/>
                    </a:lnTo>
                    <a:lnTo>
                      <a:pt x="12" y="8"/>
                    </a:lnTo>
                    <a:lnTo>
                      <a:pt x="24" y="0"/>
                    </a:lnTo>
                    <a:lnTo>
                      <a:pt x="3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12" name="Freeform 116"/>
              <p:cNvSpPr>
                <a:spLocks/>
              </p:cNvSpPr>
              <p:nvPr/>
            </p:nvSpPr>
            <p:spPr bwMode="auto">
              <a:xfrm>
                <a:off x="4011" y="2744"/>
                <a:ext cx="63" cy="141"/>
              </a:xfrm>
              <a:custGeom>
                <a:avLst/>
                <a:gdLst>
                  <a:gd name="T0" fmla="*/ 25 w 63"/>
                  <a:gd name="T1" fmla="*/ 0 h 141"/>
                  <a:gd name="T2" fmla="*/ 25 w 63"/>
                  <a:gd name="T3" fmla="*/ 14 h 141"/>
                  <a:gd name="T4" fmla="*/ 31 w 63"/>
                  <a:gd name="T5" fmla="*/ 25 h 141"/>
                  <a:gd name="T6" fmla="*/ 37 w 63"/>
                  <a:gd name="T7" fmla="*/ 31 h 141"/>
                  <a:gd name="T8" fmla="*/ 37 w 63"/>
                  <a:gd name="T9" fmla="*/ 31 h 141"/>
                  <a:gd name="T10" fmla="*/ 37 w 63"/>
                  <a:gd name="T11" fmla="*/ 43 h 141"/>
                  <a:gd name="T12" fmla="*/ 43 w 63"/>
                  <a:gd name="T13" fmla="*/ 63 h 141"/>
                  <a:gd name="T14" fmla="*/ 43 w 63"/>
                  <a:gd name="T15" fmla="*/ 75 h 141"/>
                  <a:gd name="T16" fmla="*/ 43 w 63"/>
                  <a:gd name="T17" fmla="*/ 75 h 141"/>
                  <a:gd name="T18" fmla="*/ 43 w 63"/>
                  <a:gd name="T19" fmla="*/ 86 h 141"/>
                  <a:gd name="T20" fmla="*/ 43 w 63"/>
                  <a:gd name="T21" fmla="*/ 92 h 141"/>
                  <a:gd name="T22" fmla="*/ 43 w 63"/>
                  <a:gd name="T23" fmla="*/ 98 h 141"/>
                  <a:gd name="T24" fmla="*/ 43 w 63"/>
                  <a:gd name="T25" fmla="*/ 98 h 141"/>
                  <a:gd name="T26" fmla="*/ 37 w 63"/>
                  <a:gd name="T27" fmla="*/ 110 h 141"/>
                  <a:gd name="T28" fmla="*/ 37 w 63"/>
                  <a:gd name="T29" fmla="*/ 124 h 141"/>
                  <a:gd name="T30" fmla="*/ 31 w 63"/>
                  <a:gd name="T31" fmla="*/ 130 h 141"/>
                  <a:gd name="T32" fmla="*/ 31 w 63"/>
                  <a:gd name="T33" fmla="*/ 130 h 141"/>
                  <a:gd name="T34" fmla="*/ 19 w 63"/>
                  <a:gd name="T35" fmla="*/ 136 h 141"/>
                  <a:gd name="T36" fmla="*/ 13 w 63"/>
                  <a:gd name="T37" fmla="*/ 136 h 141"/>
                  <a:gd name="T38" fmla="*/ 13 w 63"/>
                  <a:gd name="T39" fmla="*/ 130 h 141"/>
                  <a:gd name="T40" fmla="*/ 13 w 63"/>
                  <a:gd name="T41" fmla="*/ 130 h 141"/>
                  <a:gd name="T42" fmla="*/ 0 w 63"/>
                  <a:gd name="T43" fmla="*/ 130 h 141"/>
                  <a:gd name="T44" fmla="*/ 0 w 63"/>
                  <a:gd name="T45" fmla="*/ 124 h 141"/>
                  <a:gd name="T46" fmla="*/ 0 w 63"/>
                  <a:gd name="T47" fmla="*/ 124 h 141"/>
                  <a:gd name="T48" fmla="*/ 0 w 63"/>
                  <a:gd name="T49" fmla="*/ 124 h 141"/>
                  <a:gd name="T50" fmla="*/ 0 w 63"/>
                  <a:gd name="T51" fmla="*/ 130 h 141"/>
                  <a:gd name="T52" fmla="*/ 7 w 63"/>
                  <a:gd name="T53" fmla="*/ 136 h 141"/>
                  <a:gd name="T54" fmla="*/ 13 w 63"/>
                  <a:gd name="T55" fmla="*/ 136 h 141"/>
                  <a:gd name="T56" fmla="*/ 13 w 63"/>
                  <a:gd name="T57" fmla="*/ 136 h 141"/>
                  <a:gd name="T58" fmla="*/ 19 w 63"/>
                  <a:gd name="T59" fmla="*/ 141 h 141"/>
                  <a:gd name="T60" fmla="*/ 25 w 63"/>
                  <a:gd name="T61" fmla="*/ 141 h 141"/>
                  <a:gd name="T62" fmla="*/ 31 w 63"/>
                  <a:gd name="T63" fmla="*/ 136 h 141"/>
                  <a:gd name="T64" fmla="*/ 31 w 63"/>
                  <a:gd name="T65" fmla="*/ 136 h 141"/>
                  <a:gd name="T66" fmla="*/ 37 w 63"/>
                  <a:gd name="T67" fmla="*/ 130 h 141"/>
                  <a:gd name="T68" fmla="*/ 37 w 63"/>
                  <a:gd name="T69" fmla="*/ 130 h 141"/>
                  <a:gd name="T70" fmla="*/ 43 w 63"/>
                  <a:gd name="T71" fmla="*/ 130 h 141"/>
                  <a:gd name="T72" fmla="*/ 43 w 63"/>
                  <a:gd name="T73" fmla="*/ 130 h 141"/>
                  <a:gd name="T74" fmla="*/ 43 w 63"/>
                  <a:gd name="T75" fmla="*/ 136 h 141"/>
                  <a:gd name="T76" fmla="*/ 43 w 63"/>
                  <a:gd name="T77" fmla="*/ 141 h 141"/>
                  <a:gd name="T78" fmla="*/ 43 w 63"/>
                  <a:gd name="T79" fmla="*/ 141 h 141"/>
                  <a:gd name="T80" fmla="*/ 43 w 63"/>
                  <a:gd name="T81" fmla="*/ 141 h 141"/>
                  <a:gd name="T82" fmla="*/ 43 w 63"/>
                  <a:gd name="T83" fmla="*/ 141 h 141"/>
                  <a:gd name="T84" fmla="*/ 43 w 63"/>
                  <a:gd name="T85" fmla="*/ 130 h 141"/>
                  <a:gd name="T86" fmla="*/ 49 w 63"/>
                  <a:gd name="T87" fmla="*/ 124 h 141"/>
                  <a:gd name="T88" fmla="*/ 49 w 63"/>
                  <a:gd name="T89" fmla="*/ 124 h 141"/>
                  <a:gd name="T90" fmla="*/ 49 w 63"/>
                  <a:gd name="T91" fmla="*/ 118 h 141"/>
                  <a:gd name="T92" fmla="*/ 49 w 63"/>
                  <a:gd name="T93" fmla="*/ 118 h 141"/>
                  <a:gd name="T94" fmla="*/ 49 w 63"/>
                  <a:gd name="T95" fmla="*/ 110 h 141"/>
                  <a:gd name="T96" fmla="*/ 49 w 63"/>
                  <a:gd name="T97" fmla="*/ 110 h 141"/>
                  <a:gd name="T98" fmla="*/ 49 w 63"/>
                  <a:gd name="T99" fmla="*/ 104 h 141"/>
                  <a:gd name="T100" fmla="*/ 55 w 63"/>
                  <a:gd name="T101" fmla="*/ 98 h 141"/>
                  <a:gd name="T102" fmla="*/ 63 w 63"/>
                  <a:gd name="T103" fmla="*/ 86 h 141"/>
                  <a:gd name="T104" fmla="*/ 63 w 63"/>
                  <a:gd name="T105" fmla="*/ 86 h 141"/>
                  <a:gd name="T106" fmla="*/ 63 w 63"/>
                  <a:gd name="T107" fmla="*/ 69 h 141"/>
                  <a:gd name="T108" fmla="*/ 63 w 63"/>
                  <a:gd name="T109" fmla="*/ 49 h 141"/>
                  <a:gd name="T110" fmla="*/ 63 w 63"/>
                  <a:gd name="T111" fmla="*/ 37 h 141"/>
                  <a:gd name="T112" fmla="*/ 63 w 63"/>
                  <a:gd name="T113" fmla="*/ 37 h 141"/>
                  <a:gd name="T114" fmla="*/ 25 w 63"/>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 h="141">
                    <a:moveTo>
                      <a:pt x="25" y="0"/>
                    </a:moveTo>
                    <a:lnTo>
                      <a:pt x="25" y="14"/>
                    </a:lnTo>
                    <a:lnTo>
                      <a:pt x="31" y="25"/>
                    </a:lnTo>
                    <a:lnTo>
                      <a:pt x="37" y="31"/>
                    </a:lnTo>
                    <a:lnTo>
                      <a:pt x="37" y="31"/>
                    </a:lnTo>
                    <a:lnTo>
                      <a:pt x="37" y="43"/>
                    </a:lnTo>
                    <a:lnTo>
                      <a:pt x="43" y="63"/>
                    </a:lnTo>
                    <a:lnTo>
                      <a:pt x="43" y="75"/>
                    </a:lnTo>
                    <a:lnTo>
                      <a:pt x="43" y="75"/>
                    </a:lnTo>
                    <a:lnTo>
                      <a:pt x="43" y="86"/>
                    </a:lnTo>
                    <a:lnTo>
                      <a:pt x="43" y="92"/>
                    </a:lnTo>
                    <a:lnTo>
                      <a:pt x="43" y="98"/>
                    </a:lnTo>
                    <a:lnTo>
                      <a:pt x="43" y="98"/>
                    </a:lnTo>
                    <a:lnTo>
                      <a:pt x="37" y="110"/>
                    </a:lnTo>
                    <a:lnTo>
                      <a:pt x="37" y="124"/>
                    </a:lnTo>
                    <a:lnTo>
                      <a:pt x="31" y="130"/>
                    </a:lnTo>
                    <a:lnTo>
                      <a:pt x="31" y="130"/>
                    </a:lnTo>
                    <a:lnTo>
                      <a:pt x="19" y="136"/>
                    </a:lnTo>
                    <a:lnTo>
                      <a:pt x="13" y="136"/>
                    </a:lnTo>
                    <a:lnTo>
                      <a:pt x="13" y="130"/>
                    </a:lnTo>
                    <a:lnTo>
                      <a:pt x="13" y="130"/>
                    </a:lnTo>
                    <a:lnTo>
                      <a:pt x="0" y="130"/>
                    </a:lnTo>
                    <a:lnTo>
                      <a:pt x="0" y="124"/>
                    </a:lnTo>
                    <a:lnTo>
                      <a:pt x="0" y="124"/>
                    </a:lnTo>
                    <a:lnTo>
                      <a:pt x="0" y="124"/>
                    </a:lnTo>
                    <a:lnTo>
                      <a:pt x="0" y="130"/>
                    </a:lnTo>
                    <a:lnTo>
                      <a:pt x="7" y="136"/>
                    </a:lnTo>
                    <a:lnTo>
                      <a:pt x="13" y="136"/>
                    </a:lnTo>
                    <a:lnTo>
                      <a:pt x="13" y="136"/>
                    </a:lnTo>
                    <a:lnTo>
                      <a:pt x="19" y="141"/>
                    </a:lnTo>
                    <a:lnTo>
                      <a:pt x="25" y="141"/>
                    </a:lnTo>
                    <a:lnTo>
                      <a:pt x="31" y="136"/>
                    </a:lnTo>
                    <a:lnTo>
                      <a:pt x="31" y="136"/>
                    </a:lnTo>
                    <a:lnTo>
                      <a:pt x="37" y="130"/>
                    </a:lnTo>
                    <a:lnTo>
                      <a:pt x="37" y="130"/>
                    </a:lnTo>
                    <a:lnTo>
                      <a:pt x="43" y="130"/>
                    </a:lnTo>
                    <a:lnTo>
                      <a:pt x="43" y="130"/>
                    </a:lnTo>
                    <a:lnTo>
                      <a:pt x="43" y="136"/>
                    </a:lnTo>
                    <a:lnTo>
                      <a:pt x="43" y="141"/>
                    </a:lnTo>
                    <a:lnTo>
                      <a:pt x="43" y="141"/>
                    </a:lnTo>
                    <a:lnTo>
                      <a:pt x="43" y="141"/>
                    </a:lnTo>
                    <a:lnTo>
                      <a:pt x="43" y="141"/>
                    </a:lnTo>
                    <a:lnTo>
                      <a:pt x="43" y="130"/>
                    </a:lnTo>
                    <a:lnTo>
                      <a:pt x="49" y="124"/>
                    </a:lnTo>
                    <a:lnTo>
                      <a:pt x="49" y="124"/>
                    </a:lnTo>
                    <a:lnTo>
                      <a:pt x="49" y="118"/>
                    </a:lnTo>
                    <a:lnTo>
                      <a:pt x="49" y="118"/>
                    </a:lnTo>
                    <a:lnTo>
                      <a:pt x="49" y="110"/>
                    </a:lnTo>
                    <a:lnTo>
                      <a:pt x="49" y="110"/>
                    </a:lnTo>
                    <a:lnTo>
                      <a:pt x="49" y="104"/>
                    </a:lnTo>
                    <a:lnTo>
                      <a:pt x="55" y="98"/>
                    </a:lnTo>
                    <a:lnTo>
                      <a:pt x="63" y="86"/>
                    </a:lnTo>
                    <a:lnTo>
                      <a:pt x="63" y="86"/>
                    </a:lnTo>
                    <a:lnTo>
                      <a:pt x="63" y="69"/>
                    </a:lnTo>
                    <a:lnTo>
                      <a:pt x="63" y="49"/>
                    </a:lnTo>
                    <a:lnTo>
                      <a:pt x="63" y="37"/>
                    </a:lnTo>
                    <a:lnTo>
                      <a:pt x="63" y="37"/>
                    </a:lnTo>
                    <a:lnTo>
                      <a:pt x="25"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13" name="Freeform 117"/>
              <p:cNvSpPr>
                <a:spLocks/>
              </p:cNvSpPr>
              <p:nvPr/>
            </p:nvSpPr>
            <p:spPr bwMode="auto">
              <a:xfrm>
                <a:off x="3993" y="2836"/>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0 h 12"/>
                  <a:gd name="T24" fmla="*/ 0 w 12"/>
                  <a:gd name="T25" fmla="*/ 0 h 12"/>
                  <a:gd name="T26" fmla="*/ 0 w 12"/>
                  <a:gd name="T27" fmla="*/ 6 h 12"/>
                  <a:gd name="T28" fmla="*/ 6 w 12"/>
                  <a:gd name="T29" fmla="*/ 12 h 12"/>
                  <a:gd name="T30" fmla="*/ 12 w 12"/>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2" y="12"/>
                    </a:moveTo>
                    <a:lnTo>
                      <a:pt x="12" y="12"/>
                    </a:lnTo>
                    <a:lnTo>
                      <a:pt x="12" y="6"/>
                    </a:lnTo>
                    <a:lnTo>
                      <a:pt x="12" y="0"/>
                    </a:lnTo>
                    <a:lnTo>
                      <a:pt x="12" y="0"/>
                    </a:lnTo>
                    <a:lnTo>
                      <a:pt x="12" y="0"/>
                    </a:lnTo>
                    <a:lnTo>
                      <a:pt x="6" y="0"/>
                    </a:lnTo>
                    <a:lnTo>
                      <a:pt x="6" y="0"/>
                    </a:lnTo>
                    <a:lnTo>
                      <a:pt x="6" y="0"/>
                    </a:lnTo>
                    <a:lnTo>
                      <a:pt x="0" y="0"/>
                    </a:lnTo>
                    <a:lnTo>
                      <a:pt x="0" y="0"/>
                    </a:lnTo>
                    <a:lnTo>
                      <a:pt x="0" y="0"/>
                    </a:lnTo>
                    <a:lnTo>
                      <a:pt x="0" y="0"/>
                    </a:lnTo>
                    <a:lnTo>
                      <a:pt x="0" y="6"/>
                    </a:lnTo>
                    <a:lnTo>
                      <a:pt x="6" y="12"/>
                    </a:lnTo>
                    <a:lnTo>
                      <a:pt x="12"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14" name="Freeform 118"/>
              <p:cNvSpPr>
                <a:spLocks/>
              </p:cNvSpPr>
              <p:nvPr/>
            </p:nvSpPr>
            <p:spPr bwMode="auto">
              <a:xfrm>
                <a:off x="4079" y="2996"/>
                <a:ext cx="18" cy="78"/>
              </a:xfrm>
              <a:custGeom>
                <a:avLst/>
                <a:gdLst>
                  <a:gd name="T0" fmla="*/ 18 w 18"/>
                  <a:gd name="T1" fmla="*/ 17 h 78"/>
                  <a:gd name="T2" fmla="*/ 18 w 18"/>
                  <a:gd name="T3" fmla="*/ 17 h 78"/>
                  <a:gd name="T4" fmla="*/ 12 w 18"/>
                  <a:gd name="T5" fmla="*/ 23 h 78"/>
                  <a:gd name="T6" fmla="*/ 12 w 18"/>
                  <a:gd name="T7" fmla="*/ 17 h 78"/>
                  <a:gd name="T8" fmla="*/ 12 w 18"/>
                  <a:gd name="T9" fmla="*/ 17 h 78"/>
                  <a:gd name="T10" fmla="*/ 6 w 18"/>
                  <a:gd name="T11" fmla="*/ 11 h 78"/>
                  <a:gd name="T12" fmla="*/ 0 w 18"/>
                  <a:gd name="T13" fmla="*/ 0 h 78"/>
                  <a:gd name="T14" fmla="*/ 0 w 18"/>
                  <a:gd name="T15" fmla="*/ 0 h 78"/>
                  <a:gd name="T16" fmla="*/ 0 w 18"/>
                  <a:gd name="T17" fmla="*/ 0 h 78"/>
                  <a:gd name="T18" fmla="*/ 0 w 18"/>
                  <a:gd name="T19" fmla="*/ 11 h 78"/>
                  <a:gd name="T20" fmla="*/ 0 w 18"/>
                  <a:gd name="T21" fmla="*/ 31 h 78"/>
                  <a:gd name="T22" fmla="*/ 6 w 18"/>
                  <a:gd name="T23" fmla="*/ 43 h 78"/>
                  <a:gd name="T24" fmla="*/ 6 w 18"/>
                  <a:gd name="T25" fmla="*/ 43 h 78"/>
                  <a:gd name="T26" fmla="*/ 6 w 18"/>
                  <a:gd name="T27" fmla="*/ 55 h 78"/>
                  <a:gd name="T28" fmla="*/ 6 w 18"/>
                  <a:gd name="T29" fmla="*/ 72 h 78"/>
                  <a:gd name="T30" fmla="*/ 12 w 18"/>
                  <a:gd name="T31" fmla="*/ 78 h 78"/>
                  <a:gd name="T32" fmla="*/ 12 w 18"/>
                  <a:gd name="T33" fmla="*/ 78 h 78"/>
                  <a:gd name="T34" fmla="*/ 12 w 18"/>
                  <a:gd name="T35" fmla="*/ 72 h 78"/>
                  <a:gd name="T36" fmla="*/ 12 w 18"/>
                  <a:gd name="T37" fmla="*/ 55 h 78"/>
                  <a:gd name="T38" fmla="*/ 12 w 18"/>
                  <a:gd name="T39" fmla="*/ 37 h 78"/>
                  <a:gd name="T40" fmla="*/ 12 w 18"/>
                  <a:gd name="T41" fmla="*/ 37 h 78"/>
                  <a:gd name="T42" fmla="*/ 12 w 18"/>
                  <a:gd name="T43" fmla="*/ 31 h 78"/>
                  <a:gd name="T44" fmla="*/ 18 w 18"/>
                  <a:gd name="T45" fmla="*/ 23 h 78"/>
                  <a:gd name="T46" fmla="*/ 18 w 18"/>
                  <a:gd name="T47"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78">
                    <a:moveTo>
                      <a:pt x="18" y="17"/>
                    </a:moveTo>
                    <a:lnTo>
                      <a:pt x="18" y="17"/>
                    </a:lnTo>
                    <a:lnTo>
                      <a:pt x="12" y="23"/>
                    </a:lnTo>
                    <a:lnTo>
                      <a:pt x="12" y="17"/>
                    </a:lnTo>
                    <a:lnTo>
                      <a:pt x="12" y="17"/>
                    </a:lnTo>
                    <a:lnTo>
                      <a:pt x="6" y="11"/>
                    </a:lnTo>
                    <a:lnTo>
                      <a:pt x="0" y="0"/>
                    </a:lnTo>
                    <a:lnTo>
                      <a:pt x="0" y="0"/>
                    </a:lnTo>
                    <a:lnTo>
                      <a:pt x="0" y="0"/>
                    </a:lnTo>
                    <a:lnTo>
                      <a:pt x="0" y="11"/>
                    </a:lnTo>
                    <a:lnTo>
                      <a:pt x="0" y="31"/>
                    </a:lnTo>
                    <a:lnTo>
                      <a:pt x="6" y="43"/>
                    </a:lnTo>
                    <a:lnTo>
                      <a:pt x="6" y="43"/>
                    </a:lnTo>
                    <a:lnTo>
                      <a:pt x="6" y="55"/>
                    </a:lnTo>
                    <a:lnTo>
                      <a:pt x="6" y="72"/>
                    </a:lnTo>
                    <a:lnTo>
                      <a:pt x="12" y="78"/>
                    </a:lnTo>
                    <a:lnTo>
                      <a:pt x="12" y="78"/>
                    </a:lnTo>
                    <a:lnTo>
                      <a:pt x="12" y="72"/>
                    </a:lnTo>
                    <a:lnTo>
                      <a:pt x="12" y="55"/>
                    </a:lnTo>
                    <a:lnTo>
                      <a:pt x="12" y="37"/>
                    </a:lnTo>
                    <a:lnTo>
                      <a:pt x="12" y="37"/>
                    </a:lnTo>
                    <a:lnTo>
                      <a:pt x="12" y="31"/>
                    </a:lnTo>
                    <a:lnTo>
                      <a:pt x="18" y="23"/>
                    </a:lnTo>
                    <a:lnTo>
                      <a:pt x="18" y="1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15" name="Freeform 119"/>
              <p:cNvSpPr>
                <a:spLocks/>
              </p:cNvSpPr>
              <p:nvPr/>
            </p:nvSpPr>
            <p:spPr bwMode="auto">
              <a:xfrm>
                <a:off x="4030" y="2978"/>
                <a:ext cx="36" cy="220"/>
              </a:xfrm>
              <a:custGeom>
                <a:avLst/>
                <a:gdLst>
                  <a:gd name="T0" fmla="*/ 6 w 36"/>
                  <a:gd name="T1" fmla="*/ 0 h 220"/>
                  <a:gd name="T2" fmla="*/ 6 w 36"/>
                  <a:gd name="T3" fmla="*/ 18 h 220"/>
                  <a:gd name="T4" fmla="*/ 12 w 36"/>
                  <a:gd name="T5" fmla="*/ 55 h 220"/>
                  <a:gd name="T6" fmla="*/ 24 w 36"/>
                  <a:gd name="T7" fmla="*/ 78 h 220"/>
                  <a:gd name="T8" fmla="*/ 24 w 36"/>
                  <a:gd name="T9" fmla="*/ 78 h 220"/>
                  <a:gd name="T10" fmla="*/ 24 w 36"/>
                  <a:gd name="T11" fmla="*/ 84 h 220"/>
                  <a:gd name="T12" fmla="*/ 24 w 36"/>
                  <a:gd name="T13" fmla="*/ 96 h 220"/>
                  <a:gd name="T14" fmla="*/ 30 w 36"/>
                  <a:gd name="T15" fmla="*/ 96 h 220"/>
                  <a:gd name="T16" fmla="*/ 30 w 36"/>
                  <a:gd name="T17" fmla="*/ 96 h 220"/>
                  <a:gd name="T18" fmla="*/ 30 w 36"/>
                  <a:gd name="T19" fmla="*/ 110 h 220"/>
                  <a:gd name="T20" fmla="*/ 30 w 36"/>
                  <a:gd name="T21" fmla="*/ 122 h 220"/>
                  <a:gd name="T22" fmla="*/ 30 w 36"/>
                  <a:gd name="T23" fmla="*/ 134 h 220"/>
                  <a:gd name="T24" fmla="*/ 30 w 36"/>
                  <a:gd name="T25" fmla="*/ 134 h 220"/>
                  <a:gd name="T26" fmla="*/ 30 w 36"/>
                  <a:gd name="T27" fmla="*/ 145 h 220"/>
                  <a:gd name="T28" fmla="*/ 36 w 36"/>
                  <a:gd name="T29" fmla="*/ 171 h 220"/>
                  <a:gd name="T30" fmla="*/ 36 w 36"/>
                  <a:gd name="T31" fmla="*/ 183 h 220"/>
                  <a:gd name="T32" fmla="*/ 36 w 36"/>
                  <a:gd name="T33" fmla="*/ 183 h 220"/>
                  <a:gd name="T34" fmla="*/ 36 w 36"/>
                  <a:gd name="T35" fmla="*/ 194 h 220"/>
                  <a:gd name="T36" fmla="*/ 36 w 36"/>
                  <a:gd name="T37" fmla="*/ 214 h 220"/>
                  <a:gd name="T38" fmla="*/ 36 w 36"/>
                  <a:gd name="T39" fmla="*/ 220 h 220"/>
                  <a:gd name="T40" fmla="*/ 36 w 36"/>
                  <a:gd name="T41" fmla="*/ 220 h 220"/>
                  <a:gd name="T42" fmla="*/ 30 w 36"/>
                  <a:gd name="T43" fmla="*/ 220 h 220"/>
                  <a:gd name="T44" fmla="*/ 30 w 36"/>
                  <a:gd name="T45" fmla="*/ 206 h 220"/>
                  <a:gd name="T46" fmla="*/ 30 w 36"/>
                  <a:gd name="T47" fmla="*/ 189 h 220"/>
                  <a:gd name="T48" fmla="*/ 30 w 36"/>
                  <a:gd name="T49" fmla="*/ 189 h 220"/>
                  <a:gd name="T50" fmla="*/ 24 w 36"/>
                  <a:gd name="T51" fmla="*/ 177 h 220"/>
                  <a:gd name="T52" fmla="*/ 24 w 36"/>
                  <a:gd name="T53" fmla="*/ 165 h 220"/>
                  <a:gd name="T54" fmla="*/ 24 w 36"/>
                  <a:gd name="T55" fmla="*/ 151 h 220"/>
                  <a:gd name="T56" fmla="*/ 24 w 36"/>
                  <a:gd name="T57" fmla="*/ 151 h 220"/>
                  <a:gd name="T58" fmla="*/ 18 w 36"/>
                  <a:gd name="T59" fmla="*/ 139 h 220"/>
                  <a:gd name="T60" fmla="*/ 18 w 36"/>
                  <a:gd name="T61" fmla="*/ 128 h 220"/>
                  <a:gd name="T62" fmla="*/ 18 w 36"/>
                  <a:gd name="T63" fmla="*/ 116 h 220"/>
                  <a:gd name="T64" fmla="*/ 18 w 36"/>
                  <a:gd name="T65" fmla="*/ 116 h 220"/>
                  <a:gd name="T66" fmla="*/ 18 w 36"/>
                  <a:gd name="T67" fmla="*/ 110 h 220"/>
                  <a:gd name="T68" fmla="*/ 12 w 36"/>
                  <a:gd name="T69" fmla="*/ 104 h 220"/>
                  <a:gd name="T70" fmla="*/ 12 w 36"/>
                  <a:gd name="T71" fmla="*/ 90 h 220"/>
                  <a:gd name="T72" fmla="*/ 12 w 36"/>
                  <a:gd name="T73" fmla="*/ 90 h 220"/>
                  <a:gd name="T74" fmla="*/ 12 w 36"/>
                  <a:gd name="T75" fmla="*/ 84 h 220"/>
                  <a:gd name="T76" fmla="*/ 12 w 36"/>
                  <a:gd name="T77" fmla="*/ 78 h 220"/>
                  <a:gd name="T78" fmla="*/ 12 w 36"/>
                  <a:gd name="T79" fmla="*/ 67 h 220"/>
                  <a:gd name="T80" fmla="*/ 12 w 36"/>
                  <a:gd name="T81" fmla="*/ 67 h 220"/>
                  <a:gd name="T82" fmla="*/ 6 w 36"/>
                  <a:gd name="T83" fmla="*/ 41 h 220"/>
                  <a:gd name="T84" fmla="*/ 0 w 36"/>
                  <a:gd name="T85" fmla="*/ 6 h 220"/>
                  <a:gd name="T86" fmla="*/ 6 w 36"/>
                  <a:gd name="T8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220">
                    <a:moveTo>
                      <a:pt x="6" y="0"/>
                    </a:moveTo>
                    <a:lnTo>
                      <a:pt x="6" y="18"/>
                    </a:lnTo>
                    <a:lnTo>
                      <a:pt x="12" y="55"/>
                    </a:lnTo>
                    <a:lnTo>
                      <a:pt x="24" y="78"/>
                    </a:lnTo>
                    <a:lnTo>
                      <a:pt x="24" y="78"/>
                    </a:lnTo>
                    <a:lnTo>
                      <a:pt x="24" y="84"/>
                    </a:lnTo>
                    <a:lnTo>
                      <a:pt x="24" y="96"/>
                    </a:lnTo>
                    <a:lnTo>
                      <a:pt x="30" y="96"/>
                    </a:lnTo>
                    <a:lnTo>
                      <a:pt x="30" y="96"/>
                    </a:lnTo>
                    <a:lnTo>
                      <a:pt x="30" y="110"/>
                    </a:lnTo>
                    <a:lnTo>
                      <a:pt x="30" y="122"/>
                    </a:lnTo>
                    <a:lnTo>
                      <a:pt x="30" y="134"/>
                    </a:lnTo>
                    <a:lnTo>
                      <a:pt x="30" y="134"/>
                    </a:lnTo>
                    <a:lnTo>
                      <a:pt x="30" y="145"/>
                    </a:lnTo>
                    <a:lnTo>
                      <a:pt x="36" y="171"/>
                    </a:lnTo>
                    <a:lnTo>
                      <a:pt x="36" y="183"/>
                    </a:lnTo>
                    <a:lnTo>
                      <a:pt x="36" y="183"/>
                    </a:lnTo>
                    <a:lnTo>
                      <a:pt x="36" y="194"/>
                    </a:lnTo>
                    <a:lnTo>
                      <a:pt x="36" y="214"/>
                    </a:lnTo>
                    <a:lnTo>
                      <a:pt x="36" y="220"/>
                    </a:lnTo>
                    <a:lnTo>
                      <a:pt x="36" y="220"/>
                    </a:lnTo>
                    <a:lnTo>
                      <a:pt x="30" y="220"/>
                    </a:lnTo>
                    <a:lnTo>
                      <a:pt x="30" y="206"/>
                    </a:lnTo>
                    <a:lnTo>
                      <a:pt x="30" y="189"/>
                    </a:lnTo>
                    <a:lnTo>
                      <a:pt x="30" y="189"/>
                    </a:lnTo>
                    <a:lnTo>
                      <a:pt x="24" y="177"/>
                    </a:lnTo>
                    <a:lnTo>
                      <a:pt x="24" y="165"/>
                    </a:lnTo>
                    <a:lnTo>
                      <a:pt x="24" y="151"/>
                    </a:lnTo>
                    <a:lnTo>
                      <a:pt x="24" y="151"/>
                    </a:lnTo>
                    <a:lnTo>
                      <a:pt x="18" y="139"/>
                    </a:lnTo>
                    <a:lnTo>
                      <a:pt x="18" y="128"/>
                    </a:lnTo>
                    <a:lnTo>
                      <a:pt x="18" y="116"/>
                    </a:lnTo>
                    <a:lnTo>
                      <a:pt x="18" y="116"/>
                    </a:lnTo>
                    <a:lnTo>
                      <a:pt x="18" y="110"/>
                    </a:lnTo>
                    <a:lnTo>
                      <a:pt x="12" y="104"/>
                    </a:lnTo>
                    <a:lnTo>
                      <a:pt x="12" y="90"/>
                    </a:lnTo>
                    <a:lnTo>
                      <a:pt x="12" y="90"/>
                    </a:lnTo>
                    <a:lnTo>
                      <a:pt x="12" y="84"/>
                    </a:lnTo>
                    <a:lnTo>
                      <a:pt x="12" y="78"/>
                    </a:lnTo>
                    <a:lnTo>
                      <a:pt x="12" y="67"/>
                    </a:lnTo>
                    <a:lnTo>
                      <a:pt x="12" y="67"/>
                    </a:lnTo>
                    <a:lnTo>
                      <a:pt x="6" y="41"/>
                    </a:lnTo>
                    <a:lnTo>
                      <a:pt x="0" y="6"/>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16" name="Freeform 120"/>
              <p:cNvSpPr>
                <a:spLocks/>
              </p:cNvSpPr>
              <p:nvPr/>
            </p:nvSpPr>
            <p:spPr bwMode="auto">
              <a:xfrm>
                <a:off x="4030" y="2891"/>
                <a:ext cx="12" cy="6"/>
              </a:xfrm>
              <a:custGeom>
                <a:avLst/>
                <a:gdLst>
                  <a:gd name="T0" fmla="*/ 0 w 12"/>
                  <a:gd name="T1" fmla="*/ 0 h 6"/>
                  <a:gd name="T2" fmla="*/ 0 w 12"/>
                  <a:gd name="T3" fmla="*/ 6 h 6"/>
                  <a:gd name="T4" fmla="*/ 6 w 12"/>
                  <a:gd name="T5" fmla="*/ 6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6 w 12"/>
                  <a:gd name="T19" fmla="*/ 6 h 6"/>
                  <a:gd name="T20" fmla="*/ 0 w 12"/>
                  <a:gd name="T21" fmla="*/ 6 h 6"/>
                  <a:gd name="T22" fmla="*/ 0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0" y="0"/>
                    </a:moveTo>
                    <a:lnTo>
                      <a:pt x="0" y="6"/>
                    </a:lnTo>
                    <a:lnTo>
                      <a:pt x="6" y="6"/>
                    </a:lnTo>
                    <a:lnTo>
                      <a:pt x="12" y="0"/>
                    </a:lnTo>
                    <a:lnTo>
                      <a:pt x="12" y="0"/>
                    </a:lnTo>
                    <a:lnTo>
                      <a:pt x="12" y="0"/>
                    </a:lnTo>
                    <a:lnTo>
                      <a:pt x="12" y="6"/>
                    </a:lnTo>
                    <a:lnTo>
                      <a:pt x="12" y="6"/>
                    </a:lnTo>
                    <a:lnTo>
                      <a:pt x="12" y="6"/>
                    </a:lnTo>
                    <a:lnTo>
                      <a:pt x="6" y="6"/>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17" name="Freeform 121"/>
              <p:cNvSpPr>
                <a:spLocks/>
              </p:cNvSpPr>
              <p:nvPr/>
            </p:nvSpPr>
            <p:spPr bwMode="auto">
              <a:xfrm>
                <a:off x="4091" y="2854"/>
                <a:ext cx="44" cy="37"/>
              </a:xfrm>
              <a:custGeom>
                <a:avLst/>
                <a:gdLst>
                  <a:gd name="T0" fmla="*/ 44 w 44"/>
                  <a:gd name="T1" fmla="*/ 0 h 37"/>
                  <a:gd name="T2" fmla="*/ 44 w 44"/>
                  <a:gd name="T3" fmla="*/ 8 h 37"/>
                  <a:gd name="T4" fmla="*/ 38 w 44"/>
                  <a:gd name="T5" fmla="*/ 14 h 37"/>
                  <a:gd name="T6" fmla="*/ 30 w 44"/>
                  <a:gd name="T7" fmla="*/ 20 h 37"/>
                  <a:gd name="T8" fmla="*/ 30 w 44"/>
                  <a:gd name="T9" fmla="*/ 20 h 37"/>
                  <a:gd name="T10" fmla="*/ 24 w 44"/>
                  <a:gd name="T11" fmla="*/ 26 h 37"/>
                  <a:gd name="T12" fmla="*/ 18 w 44"/>
                  <a:gd name="T13" fmla="*/ 26 h 37"/>
                  <a:gd name="T14" fmla="*/ 12 w 44"/>
                  <a:gd name="T15" fmla="*/ 26 h 37"/>
                  <a:gd name="T16" fmla="*/ 12 w 44"/>
                  <a:gd name="T17" fmla="*/ 26 h 37"/>
                  <a:gd name="T18" fmla="*/ 6 w 44"/>
                  <a:gd name="T19" fmla="*/ 26 h 37"/>
                  <a:gd name="T20" fmla="*/ 0 w 44"/>
                  <a:gd name="T21" fmla="*/ 20 h 37"/>
                  <a:gd name="T22" fmla="*/ 0 w 44"/>
                  <a:gd name="T23" fmla="*/ 20 h 37"/>
                  <a:gd name="T24" fmla="*/ 0 w 44"/>
                  <a:gd name="T25" fmla="*/ 20 h 37"/>
                  <a:gd name="T26" fmla="*/ 6 w 44"/>
                  <a:gd name="T27" fmla="*/ 26 h 37"/>
                  <a:gd name="T28" fmla="*/ 12 w 44"/>
                  <a:gd name="T29" fmla="*/ 31 h 37"/>
                  <a:gd name="T30" fmla="*/ 18 w 44"/>
                  <a:gd name="T31" fmla="*/ 31 h 37"/>
                  <a:gd name="T32" fmla="*/ 18 w 44"/>
                  <a:gd name="T33" fmla="*/ 31 h 37"/>
                  <a:gd name="T34" fmla="*/ 24 w 44"/>
                  <a:gd name="T35" fmla="*/ 31 h 37"/>
                  <a:gd name="T36" fmla="*/ 24 w 44"/>
                  <a:gd name="T37" fmla="*/ 31 h 37"/>
                  <a:gd name="T38" fmla="*/ 30 w 44"/>
                  <a:gd name="T39" fmla="*/ 31 h 37"/>
                  <a:gd name="T40" fmla="*/ 30 w 44"/>
                  <a:gd name="T41" fmla="*/ 31 h 37"/>
                  <a:gd name="T42" fmla="*/ 24 w 44"/>
                  <a:gd name="T43" fmla="*/ 37 h 37"/>
                  <a:gd name="T44" fmla="*/ 18 w 44"/>
                  <a:gd name="T45" fmla="*/ 37 h 37"/>
                  <a:gd name="T46" fmla="*/ 18 w 44"/>
                  <a:gd name="T47" fmla="*/ 37 h 37"/>
                  <a:gd name="T48" fmla="*/ 18 w 44"/>
                  <a:gd name="T49" fmla="*/ 37 h 37"/>
                  <a:gd name="T50" fmla="*/ 18 w 44"/>
                  <a:gd name="T51" fmla="*/ 37 h 37"/>
                  <a:gd name="T52" fmla="*/ 24 w 44"/>
                  <a:gd name="T53" fmla="*/ 37 h 37"/>
                  <a:gd name="T54" fmla="*/ 30 w 44"/>
                  <a:gd name="T55" fmla="*/ 37 h 37"/>
                  <a:gd name="T56" fmla="*/ 30 w 44"/>
                  <a:gd name="T57" fmla="*/ 37 h 37"/>
                  <a:gd name="T58" fmla="*/ 30 w 44"/>
                  <a:gd name="T59" fmla="*/ 31 h 37"/>
                  <a:gd name="T60" fmla="*/ 30 w 44"/>
                  <a:gd name="T61" fmla="*/ 26 h 37"/>
                  <a:gd name="T62" fmla="*/ 38 w 44"/>
                  <a:gd name="T63" fmla="*/ 26 h 37"/>
                  <a:gd name="T64" fmla="*/ 38 w 44"/>
                  <a:gd name="T65" fmla="*/ 26 h 37"/>
                  <a:gd name="T66" fmla="*/ 38 w 44"/>
                  <a:gd name="T67" fmla="*/ 20 h 37"/>
                  <a:gd name="T68" fmla="*/ 44 w 44"/>
                  <a:gd name="T69" fmla="*/ 8 h 37"/>
                  <a:gd name="T70" fmla="*/ 44 w 44"/>
                  <a:gd name="T7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37">
                    <a:moveTo>
                      <a:pt x="44" y="0"/>
                    </a:moveTo>
                    <a:lnTo>
                      <a:pt x="44" y="8"/>
                    </a:lnTo>
                    <a:lnTo>
                      <a:pt x="38" y="14"/>
                    </a:lnTo>
                    <a:lnTo>
                      <a:pt x="30" y="20"/>
                    </a:lnTo>
                    <a:lnTo>
                      <a:pt x="30" y="20"/>
                    </a:lnTo>
                    <a:lnTo>
                      <a:pt x="24" y="26"/>
                    </a:lnTo>
                    <a:lnTo>
                      <a:pt x="18" y="26"/>
                    </a:lnTo>
                    <a:lnTo>
                      <a:pt x="12" y="26"/>
                    </a:lnTo>
                    <a:lnTo>
                      <a:pt x="12" y="26"/>
                    </a:lnTo>
                    <a:lnTo>
                      <a:pt x="6" y="26"/>
                    </a:lnTo>
                    <a:lnTo>
                      <a:pt x="0" y="20"/>
                    </a:lnTo>
                    <a:lnTo>
                      <a:pt x="0" y="20"/>
                    </a:lnTo>
                    <a:lnTo>
                      <a:pt x="0" y="20"/>
                    </a:lnTo>
                    <a:lnTo>
                      <a:pt x="6" y="26"/>
                    </a:lnTo>
                    <a:lnTo>
                      <a:pt x="12" y="31"/>
                    </a:lnTo>
                    <a:lnTo>
                      <a:pt x="18" y="31"/>
                    </a:lnTo>
                    <a:lnTo>
                      <a:pt x="18" y="31"/>
                    </a:lnTo>
                    <a:lnTo>
                      <a:pt x="24" y="31"/>
                    </a:lnTo>
                    <a:lnTo>
                      <a:pt x="24" y="31"/>
                    </a:lnTo>
                    <a:lnTo>
                      <a:pt x="30" y="31"/>
                    </a:lnTo>
                    <a:lnTo>
                      <a:pt x="30" y="31"/>
                    </a:lnTo>
                    <a:lnTo>
                      <a:pt x="24" y="37"/>
                    </a:lnTo>
                    <a:lnTo>
                      <a:pt x="18" y="37"/>
                    </a:lnTo>
                    <a:lnTo>
                      <a:pt x="18" y="37"/>
                    </a:lnTo>
                    <a:lnTo>
                      <a:pt x="18" y="37"/>
                    </a:lnTo>
                    <a:lnTo>
                      <a:pt x="18" y="37"/>
                    </a:lnTo>
                    <a:lnTo>
                      <a:pt x="24" y="37"/>
                    </a:lnTo>
                    <a:lnTo>
                      <a:pt x="30" y="37"/>
                    </a:lnTo>
                    <a:lnTo>
                      <a:pt x="30" y="37"/>
                    </a:lnTo>
                    <a:lnTo>
                      <a:pt x="30" y="31"/>
                    </a:lnTo>
                    <a:lnTo>
                      <a:pt x="30" y="26"/>
                    </a:lnTo>
                    <a:lnTo>
                      <a:pt x="38" y="26"/>
                    </a:lnTo>
                    <a:lnTo>
                      <a:pt x="38" y="26"/>
                    </a:lnTo>
                    <a:lnTo>
                      <a:pt x="38" y="20"/>
                    </a:lnTo>
                    <a:lnTo>
                      <a:pt x="44" y="8"/>
                    </a:lnTo>
                    <a:lnTo>
                      <a:pt x="4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18" name="Freeform 122"/>
              <p:cNvSpPr>
                <a:spLocks/>
              </p:cNvSpPr>
              <p:nvPr/>
            </p:nvSpPr>
            <p:spPr bwMode="auto">
              <a:xfrm>
                <a:off x="4121" y="2897"/>
                <a:ext cx="14" cy="43"/>
              </a:xfrm>
              <a:custGeom>
                <a:avLst/>
                <a:gdLst>
                  <a:gd name="T0" fmla="*/ 14 w 14"/>
                  <a:gd name="T1" fmla="*/ 0 h 43"/>
                  <a:gd name="T2" fmla="*/ 8 w 14"/>
                  <a:gd name="T3" fmla="*/ 6 h 43"/>
                  <a:gd name="T4" fmla="*/ 0 w 14"/>
                  <a:gd name="T5" fmla="*/ 20 h 43"/>
                  <a:gd name="T6" fmla="*/ 0 w 14"/>
                  <a:gd name="T7" fmla="*/ 26 h 43"/>
                  <a:gd name="T8" fmla="*/ 0 w 14"/>
                  <a:gd name="T9" fmla="*/ 26 h 43"/>
                  <a:gd name="T10" fmla="*/ 0 w 14"/>
                  <a:gd name="T11" fmla="*/ 38 h 43"/>
                  <a:gd name="T12" fmla="*/ 0 w 14"/>
                  <a:gd name="T13" fmla="*/ 43 h 43"/>
                  <a:gd name="T14" fmla="*/ 0 w 14"/>
                  <a:gd name="T15" fmla="*/ 43 h 43"/>
                  <a:gd name="T16" fmla="*/ 0 w 14"/>
                  <a:gd name="T17" fmla="*/ 43 h 43"/>
                  <a:gd name="T18" fmla="*/ 0 w 14"/>
                  <a:gd name="T19" fmla="*/ 38 h 43"/>
                  <a:gd name="T20" fmla="*/ 8 w 14"/>
                  <a:gd name="T21" fmla="*/ 32 h 43"/>
                  <a:gd name="T22" fmla="*/ 8 w 14"/>
                  <a:gd name="T23" fmla="*/ 26 h 43"/>
                  <a:gd name="T24" fmla="*/ 8 w 14"/>
                  <a:gd name="T25" fmla="*/ 26 h 43"/>
                  <a:gd name="T26" fmla="*/ 8 w 14"/>
                  <a:gd name="T27" fmla="*/ 20 h 43"/>
                  <a:gd name="T28" fmla="*/ 8 w 14"/>
                  <a:gd name="T29" fmla="*/ 12 h 43"/>
                  <a:gd name="T30" fmla="*/ 14 w 1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43">
                    <a:moveTo>
                      <a:pt x="14" y="0"/>
                    </a:moveTo>
                    <a:lnTo>
                      <a:pt x="8" y="6"/>
                    </a:lnTo>
                    <a:lnTo>
                      <a:pt x="0" y="20"/>
                    </a:lnTo>
                    <a:lnTo>
                      <a:pt x="0" y="26"/>
                    </a:lnTo>
                    <a:lnTo>
                      <a:pt x="0" y="26"/>
                    </a:lnTo>
                    <a:lnTo>
                      <a:pt x="0" y="38"/>
                    </a:lnTo>
                    <a:lnTo>
                      <a:pt x="0" y="43"/>
                    </a:lnTo>
                    <a:lnTo>
                      <a:pt x="0" y="43"/>
                    </a:lnTo>
                    <a:lnTo>
                      <a:pt x="0" y="43"/>
                    </a:lnTo>
                    <a:lnTo>
                      <a:pt x="0" y="38"/>
                    </a:lnTo>
                    <a:lnTo>
                      <a:pt x="8" y="32"/>
                    </a:lnTo>
                    <a:lnTo>
                      <a:pt x="8" y="26"/>
                    </a:lnTo>
                    <a:lnTo>
                      <a:pt x="8" y="26"/>
                    </a:lnTo>
                    <a:lnTo>
                      <a:pt x="8" y="20"/>
                    </a:lnTo>
                    <a:lnTo>
                      <a:pt x="8" y="12"/>
                    </a:lnTo>
                    <a:lnTo>
                      <a:pt x="1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19" name="Freeform 123"/>
              <p:cNvSpPr>
                <a:spLocks/>
              </p:cNvSpPr>
              <p:nvPr/>
            </p:nvSpPr>
            <p:spPr bwMode="auto">
              <a:xfrm>
                <a:off x="3932" y="2378"/>
                <a:ext cx="299" cy="490"/>
              </a:xfrm>
              <a:custGeom>
                <a:avLst/>
                <a:gdLst>
                  <a:gd name="T0" fmla="*/ 275 w 299"/>
                  <a:gd name="T1" fmla="*/ 6 h 490"/>
                  <a:gd name="T2" fmla="*/ 281 w 299"/>
                  <a:gd name="T3" fmla="*/ 30 h 490"/>
                  <a:gd name="T4" fmla="*/ 293 w 299"/>
                  <a:gd name="T5" fmla="*/ 55 h 490"/>
                  <a:gd name="T6" fmla="*/ 293 w 299"/>
                  <a:gd name="T7" fmla="*/ 85 h 490"/>
                  <a:gd name="T8" fmla="*/ 293 w 299"/>
                  <a:gd name="T9" fmla="*/ 116 h 490"/>
                  <a:gd name="T10" fmla="*/ 293 w 299"/>
                  <a:gd name="T11" fmla="*/ 134 h 490"/>
                  <a:gd name="T12" fmla="*/ 293 w 299"/>
                  <a:gd name="T13" fmla="*/ 159 h 490"/>
                  <a:gd name="T14" fmla="*/ 293 w 299"/>
                  <a:gd name="T15" fmla="*/ 209 h 490"/>
                  <a:gd name="T16" fmla="*/ 287 w 299"/>
                  <a:gd name="T17" fmla="*/ 275 h 490"/>
                  <a:gd name="T18" fmla="*/ 281 w 299"/>
                  <a:gd name="T19" fmla="*/ 287 h 490"/>
                  <a:gd name="T20" fmla="*/ 269 w 299"/>
                  <a:gd name="T21" fmla="*/ 336 h 490"/>
                  <a:gd name="T22" fmla="*/ 263 w 299"/>
                  <a:gd name="T23" fmla="*/ 360 h 490"/>
                  <a:gd name="T24" fmla="*/ 258 w 299"/>
                  <a:gd name="T25" fmla="*/ 397 h 490"/>
                  <a:gd name="T26" fmla="*/ 244 w 299"/>
                  <a:gd name="T27" fmla="*/ 421 h 490"/>
                  <a:gd name="T28" fmla="*/ 232 w 299"/>
                  <a:gd name="T29" fmla="*/ 452 h 490"/>
                  <a:gd name="T30" fmla="*/ 232 w 299"/>
                  <a:gd name="T31" fmla="*/ 354 h 490"/>
                  <a:gd name="T32" fmla="*/ 189 w 299"/>
                  <a:gd name="T33" fmla="*/ 256 h 490"/>
                  <a:gd name="T34" fmla="*/ 197 w 299"/>
                  <a:gd name="T35" fmla="*/ 311 h 490"/>
                  <a:gd name="T36" fmla="*/ 197 w 299"/>
                  <a:gd name="T37" fmla="*/ 409 h 490"/>
                  <a:gd name="T38" fmla="*/ 165 w 299"/>
                  <a:gd name="T39" fmla="*/ 464 h 490"/>
                  <a:gd name="T40" fmla="*/ 147 w 299"/>
                  <a:gd name="T41" fmla="*/ 484 h 490"/>
                  <a:gd name="T42" fmla="*/ 142 w 299"/>
                  <a:gd name="T43" fmla="*/ 441 h 490"/>
                  <a:gd name="T44" fmla="*/ 128 w 299"/>
                  <a:gd name="T45" fmla="*/ 403 h 490"/>
                  <a:gd name="T46" fmla="*/ 92 w 299"/>
                  <a:gd name="T47" fmla="*/ 342 h 490"/>
                  <a:gd name="T48" fmla="*/ 86 w 299"/>
                  <a:gd name="T49" fmla="*/ 281 h 490"/>
                  <a:gd name="T50" fmla="*/ 79 w 299"/>
                  <a:gd name="T51" fmla="*/ 226 h 490"/>
                  <a:gd name="T52" fmla="*/ 67 w 299"/>
                  <a:gd name="T53" fmla="*/ 264 h 490"/>
                  <a:gd name="T54" fmla="*/ 37 w 299"/>
                  <a:gd name="T55" fmla="*/ 325 h 490"/>
                  <a:gd name="T56" fmla="*/ 31 w 299"/>
                  <a:gd name="T57" fmla="*/ 380 h 490"/>
                  <a:gd name="T58" fmla="*/ 18 w 299"/>
                  <a:gd name="T59" fmla="*/ 360 h 490"/>
                  <a:gd name="T60" fmla="*/ 12 w 299"/>
                  <a:gd name="T61" fmla="*/ 330 h 490"/>
                  <a:gd name="T62" fmla="*/ 12 w 299"/>
                  <a:gd name="T63" fmla="*/ 305 h 490"/>
                  <a:gd name="T64" fmla="*/ 12 w 299"/>
                  <a:gd name="T65" fmla="*/ 275 h 490"/>
                  <a:gd name="T66" fmla="*/ 12 w 299"/>
                  <a:gd name="T67" fmla="*/ 238 h 490"/>
                  <a:gd name="T68" fmla="*/ 6 w 299"/>
                  <a:gd name="T69" fmla="*/ 220 h 490"/>
                  <a:gd name="T70" fmla="*/ 0 w 299"/>
                  <a:gd name="T71" fmla="*/ 183 h 490"/>
                  <a:gd name="T72" fmla="*/ 6 w 299"/>
                  <a:gd name="T73" fmla="*/ 159 h 490"/>
                  <a:gd name="T74" fmla="*/ 12 w 299"/>
                  <a:gd name="T75" fmla="*/ 110 h 490"/>
                  <a:gd name="T76" fmla="*/ 12 w 299"/>
                  <a:gd name="T77" fmla="*/ 98 h 490"/>
                  <a:gd name="T78" fmla="*/ 12 w 299"/>
                  <a:gd name="T79" fmla="*/ 73 h 490"/>
                  <a:gd name="T80" fmla="*/ 18 w 299"/>
                  <a:gd name="T81" fmla="*/ 55 h 490"/>
                  <a:gd name="T82" fmla="*/ 24 w 299"/>
                  <a:gd name="T83" fmla="*/ 43 h 490"/>
                  <a:gd name="T84" fmla="*/ 37 w 299"/>
                  <a:gd name="T85" fmla="*/ 18 h 490"/>
                  <a:gd name="T86" fmla="*/ 43 w 299"/>
                  <a:gd name="T87" fmla="*/ 36 h 490"/>
                  <a:gd name="T88" fmla="*/ 73 w 299"/>
                  <a:gd name="T89" fmla="*/ 73 h 490"/>
                  <a:gd name="T90" fmla="*/ 86 w 299"/>
                  <a:gd name="T91" fmla="*/ 79 h 490"/>
                  <a:gd name="T92" fmla="*/ 98 w 299"/>
                  <a:gd name="T93" fmla="*/ 73 h 490"/>
                  <a:gd name="T94" fmla="*/ 116 w 299"/>
                  <a:gd name="T95" fmla="*/ 73 h 490"/>
                  <a:gd name="T96" fmla="*/ 134 w 299"/>
                  <a:gd name="T97" fmla="*/ 67 h 490"/>
                  <a:gd name="T98" fmla="*/ 147 w 299"/>
                  <a:gd name="T99" fmla="*/ 67 h 490"/>
                  <a:gd name="T100" fmla="*/ 171 w 299"/>
                  <a:gd name="T101" fmla="*/ 67 h 490"/>
                  <a:gd name="T102" fmla="*/ 189 w 299"/>
                  <a:gd name="T103" fmla="*/ 67 h 490"/>
                  <a:gd name="T104" fmla="*/ 258 w 299"/>
                  <a:gd name="T105" fmla="*/ 24 h 490"/>
                  <a:gd name="T106" fmla="*/ 263 w 299"/>
                  <a:gd name="T10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9" h="490">
                    <a:moveTo>
                      <a:pt x="263" y="0"/>
                    </a:moveTo>
                    <a:lnTo>
                      <a:pt x="263" y="0"/>
                    </a:lnTo>
                    <a:lnTo>
                      <a:pt x="269" y="0"/>
                    </a:lnTo>
                    <a:lnTo>
                      <a:pt x="275" y="6"/>
                    </a:lnTo>
                    <a:lnTo>
                      <a:pt x="275" y="6"/>
                    </a:lnTo>
                    <a:lnTo>
                      <a:pt x="275" y="18"/>
                    </a:lnTo>
                    <a:lnTo>
                      <a:pt x="275" y="24"/>
                    </a:lnTo>
                    <a:lnTo>
                      <a:pt x="281" y="30"/>
                    </a:lnTo>
                    <a:lnTo>
                      <a:pt x="281" y="30"/>
                    </a:lnTo>
                    <a:lnTo>
                      <a:pt x="281" y="36"/>
                    </a:lnTo>
                    <a:lnTo>
                      <a:pt x="287" y="43"/>
                    </a:lnTo>
                    <a:lnTo>
                      <a:pt x="293" y="55"/>
                    </a:lnTo>
                    <a:lnTo>
                      <a:pt x="293" y="55"/>
                    </a:lnTo>
                    <a:lnTo>
                      <a:pt x="287" y="67"/>
                    </a:lnTo>
                    <a:lnTo>
                      <a:pt x="287" y="79"/>
                    </a:lnTo>
                    <a:lnTo>
                      <a:pt x="293" y="85"/>
                    </a:lnTo>
                    <a:lnTo>
                      <a:pt x="293" y="85"/>
                    </a:lnTo>
                    <a:lnTo>
                      <a:pt x="293" y="98"/>
                    </a:lnTo>
                    <a:lnTo>
                      <a:pt x="293" y="110"/>
                    </a:lnTo>
                    <a:lnTo>
                      <a:pt x="293" y="116"/>
                    </a:lnTo>
                    <a:lnTo>
                      <a:pt x="293" y="116"/>
                    </a:lnTo>
                    <a:lnTo>
                      <a:pt x="293" y="128"/>
                    </a:lnTo>
                    <a:lnTo>
                      <a:pt x="293" y="134"/>
                    </a:lnTo>
                    <a:lnTo>
                      <a:pt x="293" y="134"/>
                    </a:lnTo>
                    <a:lnTo>
                      <a:pt x="293" y="134"/>
                    </a:lnTo>
                    <a:lnTo>
                      <a:pt x="287" y="140"/>
                    </a:lnTo>
                    <a:lnTo>
                      <a:pt x="287" y="154"/>
                    </a:lnTo>
                    <a:lnTo>
                      <a:pt x="293" y="159"/>
                    </a:lnTo>
                    <a:lnTo>
                      <a:pt x="293" y="159"/>
                    </a:lnTo>
                    <a:lnTo>
                      <a:pt x="293" y="171"/>
                    </a:lnTo>
                    <a:lnTo>
                      <a:pt x="299" y="189"/>
                    </a:lnTo>
                    <a:lnTo>
                      <a:pt x="293" y="209"/>
                    </a:lnTo>
                    <a:lnTo>
                      <a:pt x="293" y="209"/>
                    </a:lnTo>
                    <a:lnTo>
                      <a:pt x="293" y="226"/>
                    </a:lnTo>
                    <a:lnTo>
                      <a:pt x="293" y="256"/>
                    </a:lnTo>
                    <a:lnTo>
                      <a:pt x="287" y="275"/>
                    </a:lnTo>
                    <a:lnTo>
                      <a:pt x="287" y="275"/>
                    </a:lnTo>
                    <a:lnTo>
                      <a:pt x="281" y="281"/>
                    </a:lnTo>
                    <a:lnTo>
                      <a:pt x="281" y="281"/>
                    </a:lnTo>
                    <a:lnTo>
                      <a:pt x="281" y="287"/>
                    </a:lnTo>
                    <a:lnTo>
                      <a:pt x="281" y="287"/>
                    </a:lnTo>
                    <a:lnTo>
                      <a:pt x="281" y="299"/>
                    </a:lnTo>
                    <a:lnTo>
                      <a:pt x="275" y="325"/>
                    </a:lnTo>
                    <a:lnTo>
                      <a:pt x="269" y="336"/>
                    </a:lnTo>
                    <a:lnTo>
                      <a:pt x="269" y="336"/>
                    </a:lnTo>
                    <a:lnTo>
                      <a:pt x="269" y="342"/>
                    </a:lnTo>
                    <a:lnTo>
                      <a:pt x="263" y="354"/>
                    </a:lnTo>
                    <a:lnTo>
                      <a:pt x="263" y="360"/>
                    </a:lnTo>
                    <a:lnTo>
                      <a:pt x="263" y="360"/>
                    </a:lnTo>
                    <a:lnTo>
                      <a:pt x="263" y="374"/>
                    </a:lnTo>
                    <a:lnTo>
                      <a:pt x="258" y="386"/>
                    </a:lnTo>
                    <a:lnTo>
                      <a:pt x="258" y="397"/>
                    </a:lnTo>
                    <a:lnTo>
                      <a:pt x="258" y="397"/>
                    </a:lnTo>
                    <a:lnTo>
                      <a:pt x="252" y="409"/>
                    </a:lnTo>
                    <a:lnTo>
                      <a:pt x="244" y="415"/>
                    </a:lnTo>
                    <a:lnTo>
                      <a:pt x="244" y="421"/>
                    </a:lnTo>
                    <a:lnTo>
                      <a:pt x="244" y="421"/>
                    </a:lnTo>
                    <a:lnTo>
                      <a:pt x="238" y="435"/>
                    </a:lnTo>
                    <a:lnTo>
                      <a:pt x="238" y="446"/>
                    </a:lnTo>
                    <a:lnTo>
                      <a:pt x="232" y="452"/>
                    </a:lnTo>
                    <a:lnTo>
                      <a:pt x="232" y="452"/>
                    </a:lnTo>
                    <a:lnTo>
                      <a:pt x="232" y="435"/>
                    </a:lnTo>
                    <a:lnTo>
                      <a:pt x="232" y="397"/>
                    </a:lnTo>
                    <a:lnTo>
                      <a:pt x="232" y="354"/>
                    </a:lnTo>
                    <a:lnTo>
                      <a:pt x="232" y="354"/>
                    </a:lnTo>
                    <a:lnTo>
                      <a:pt x="214" y="319"/>
                    </a:lnTo>
                    <a:lnTo>
                      <a:pt x="203" y="281"/>
                    </a:lnTo>
                    <a:lnTo>
                      <a:pt x="189" y="256"/>
                    </a:lnTo>
                    <a:lnTo>
                      <a:pt x="189" y="256"/>
                    </a:lnTo>
                    <a:lnTo>
                      <a:pt x="189" y="270"/>
                    </a:lnTo>
                    <a:lnTo>
                      <a:pt x="189" y="293"/>
                    </a:lnTo>
                    <a:lnTo>
                      <a:pt x="197" y="311"/>
                    </a:lnTo>
                    <a:lnTo>
                      <a:pt x="197" y="311"/>
                    </a:lnTo>
                    <a:lnTo>
                      <a:pt x="197" y="336"/>
                    </a:lnTo>
                    <a:lnTo>
                      <a:pt x="197" y="374"/>
                    </a:lnTo>
                    <a:lnTo>
                      <a:pt x="197" y="409"/>
                    </a:lnTo>
                    <a:lnTo>
                      <a:pt x="197" y="409"/>
                    </a:lnTo>
                    <a:lnTo>
                      <a:pt x="183" y="435"/>
                    </a:lnTo>
                    <a:lnTo>
                      <a:pt x="177" y="452"/>
                    </a:lnTo>
                    <a:lnTo>
                      <a:pt x="165" y="464"/>
                    </a:lnTo>
                    <a:lnTo>
                      <a:pt x="165" y="464"/>
                    </a:lnTo>
                    <a:lnTo>
                      <a:pt x="159" y="476"/>
                    </a:lnTo>
                    <a:lnTo>
                      <a:pt x="153" y="490"/>
                    </a:lnTo>
                    <a:lnTo>
                      <a:pt x="147" y="484"/>
                    </a:lnTo>
                    <a:lnTo>
                      <a:pt x="147" y="484"/>
                    </a:lnTo>
                    <a:lnTo>
                      <a:pt x="142" y="470"/>
                    </a:lnTo>
                    <a:lnTo>
                      <a:pt x="142" y="452"/>
                    </a:lnTo>
                    <a:lnTo>
                      <a:pt x="142" y="441"/>
                    </a:lnTo>
                    <a:lnTo>
                      <a:pt x="142" y="441"/>
                    </a:lnTo>
                    <a:lnTo>
                      <a:pt x="134" y="429"/>
                    </a:lnTo>
                    <a:lnTo>
                      <a:pt x="128" y="415"/>
                    </a:lnTo>
                    <a:lnTo>
                      <a:pt x="128" y="403"/>
                    </a:lnTo>
                    <a:lnTo>
                      <a:pt x="128" y="403"/>
                    </a:lnTo>
                    <a:lnTo>
                      <a:pt x="116" y="391"/>
                    </a:lnTo>
                    <a:lnTo>
                      <a:pt x="104" y="366"/>
                    </a:lnTo>
                    <a:lnTo>
                      <a:pt x="92" y="342"/>
                    </a:lnTo>
                    <a:lnTo>
                      <a:pt x="92" y="342"/>
                    </a:lnTo>
                    <a:lnTo>
                      <a:pt x="86" y="319"/>
                    </a:lnTo>
                    <a:lnTo>
                      <a:pt x="86" y="293"/>
                    </a:lnTo>
                    <a:lnTo>
                      <a:pt x="86" y="281"/>
                    </a:lnTo>
                    <a:lnTo>
                      <a:pt x="86" y="281"/>
                    </a:lnTo>
                    <a:lnTo>
                      <a:pt x="86" y="270"/>
                    </a:lnTo>
                    <a:lnTo>
                      <a:pt x="79" y="244"/>
                    </a:lnTo>
                    <a:lnTo>
                      <a:pt x="79" y="226"/>
                    </a:lnTo>
                    <a:lnTo>
                      <a:pt x="79" y="226"/>
                    </a:lnTo>
                    <a:lnTo>
                      <a:pt x="79" y="232"/>
                    </a:lnTo>
                    <a:lnTo>
                      <a:pt x="73" y="250"/>
                    </a:lnTo>
                    <a:lnTo>
                      <a:pt x="67" y="264"/>
                    </a:lnTo>
                    <a:lnTo>
                      <a:pt x="67" y="264"/>
                    </a:lnTo>
                    <a:lnTo>
                      <a:pt x="55" y="287"/>
                    </a:lnTo>
                    <a:lnTo>
                      <a:pt x="43" y="311"/>
                    </a:lnTo>
                    <a:lnTo>
                      <a:pt x="37" y="325"/>
                    </a:lnTo>
                    <a:lnTo>
                      <a:pt x="37" y="325"/>
                    </a:lnTo>
                    <a:lnTo>
                      <a:pt x="31" y="336"/>
                    </a:lnTo>
                    <a:lnTo>
                      <a:pt x="24" y="354"/>
                    </a:lnTo>
                    <a:lnTo>
                      <a:pt x="31" y="380"/>
                    </a:lnTo>
                    <a:lnTo>
                      <a:pt x="31" y="380"/>
                    </a:lnTo>
                    <a:lnTo>
                      <a:pt x="24" y="380"/>
                    </a:lnTo>
                    <a:lnTo>
                      <a:pt x="18" y="374"/>
                    </a:lnTo>
                    <a:lnTo>
                      <a:pt x="18" y="360"/>
                    </a:lnTo>
                    <a:lnTo>
                      <a:pt x="18" y="360"/>
                    </a:lnTo>
                    <a:lnTo>
                      <a:pt x="12" y="348"/>
                    </a:lnTo>
                    <a:lnTo>
                      <a:pt x="12" y="336"/>
                    </a:lnTo>
                    <a:lnTo>
                      <a:pt x="12" y="330"/>
                    </a:lnTo>
                    <a:lnTo>
                      <a:pt x="12" y="330"/>
                    </a:lnTo>
                    <a:lnTo>
                      <a:pt x="12" y="325"/>
                    </a:lnTo>
                    <a:lnTo>
                      <a:pt x="12" y="311"/>
                    </a:lnTo>
                    <a:lnTo>
                      <a:pt x="12" y="305"/>
                    </a:lnTo>
                    <a:lnTo>
                      <a:pt x="12" y="305"/>
                    </a:lnTo>
                    <a:lnTo>
                      <a:pt x="12" y="299"/>
                    </a:lnTo>
                    <a:lnTo>
                      <a:pt x="6" y="287"/>
                    </a:lnTo>
                    <a:lnTo>
                      <a:pt x="12" y="275"/>
                    </a:lnTo>
                    <a:lnTo>
                      <a:pt x="12" y="275"/>
                    </a:lnTo>
                    <a:lnTo>
                      <a:pt x="12" y="264"/>
                    </a:lnTo>
                    <a:lnTo>
                      <a:pt x="12" y="250"/>
                    </a:lnTo>
                    <a:lnTo>
                      <a:pt x="12" y="238"/>
                    </a:lnTo>
                    <a:lnTo>
                      <a:pt x="12" y="238"/>
                    </a:lnTo>
                    <a:lnTo>
                      <a:pt x="6" y="232"/>
                    </a:lnTo>
                    <a:lnTo>
                      <a:pt x="6" y="226"/>
                    </a:lnTo>
                    <a:lnTo>
                      <a:pt x="6" y="220"/>
                    </a:lnTo>
                    <a:lnTo>
                      <a:pt x="6" y="220"/>
                    </a:lnTo>
                    <a:lnTo>
                      <a:pt x="0" y="209"/>
                    </a:lnTo>
                    <a:lnTo>
                      <a:pt x="0" y="195"/>
                    </a:lnTo>
                    <a:lnTo>
                      <a:pt x="0" y="183"/>
                    </a:lnTo>
                    <a:lnTo>
                      <a:pt x="0" y="183"/>
                    </a:lnTo>
                    <a:lnTo>
                      <a:pt x="6" y="171"/>
                    </a:lnTo>
                    <a:lnTo>
                      <a:pt x="6" y="165"/>
                    </a:lnTo>
                    <a:lnTo>
                      <a:pt x="6" y="159"/>
                    </a:lnTo>
                    <a:lnTo>
                      <a:pt x="6" y="159"/>
                    </a:lnTo>
                    <a:lnTo>
                      <a:pt x="0" y="146"/>
                    </a:lnTo>
                    <a:lnTo>
                      <a:pt x="6" y="128"/>
                    </a:lnTo>
                    <a:lnTo>
                      <a:pt x="12" y="110"/>
                    </a:lnTo>
                    <a:lnTo>
                      <a:pt x="12" y="110"/>
                    </a:lnTo>
                    <a:lnTo>
                      <a:pt x="12" y="110"/>
                    </a:lnTo>
                    <a:lnTo>
                      <a:pt x="6" y="104"/>
                    </a:lnTo>
                    <a:lnTo>
                      <a:pt x="12" y="98"/>
                    </a:lnTo>
                    <a:lnTo>
                      <a:pt x="12" y="98"/>
                    </a:lnTo>
                    <a:lnTo>
                      <a:pt x="12" y="91"/>
                    </a:lnTo>
                    <a:lnTo>
                      <a:pt x="12" y="85"/>
                    </a:lnTo>
                    <a:lnTo>
                      <a:pt x="12" y="73"/>
                    </a:lnTo>
                    <a:lnTo>
                      <a:pt x="12" y="73"/>
                    </a:lnTo>
                    <a:lnTo>
                      <a:pt x="18" y="67"/>
                    </a:lnTo>
                    <a:lnTo>
                      <a:pt x="18" y="61"/>
                    </a:lnTo>
                    <a:lnTo>
                      <a:pt x="18" y="55"/>
                    </a:lnTo>
                    <a:lnTo>
                      <a:pt x="18" y="55"/>
                    </a:lnTo>
                    <a:lnTo>
                      <a:pt x="18" y="49"/>
                    </a:lnTo>
                    <a:lnTo>
                      <a:pt x="24" y="49"/>
                    </a:lnTo>
                    <a:lnTo>
                      <a:pt x="24" y="43"/>
                    </a:lnTo>
                    <a:lnTo>
                      <a:pt x="24" y="43"/>
                    </a:lnTo>
                    <a:lnTo>
                      <a:pt x="24" y="36"/>
                    </a:lnTo>
                    <a:lnTo>
                      <a:pt x="31" y="24"/>
                    </a:lnTo>
                    <a:lnTo>
                      <a:pt x="37" y="18"/>
                    </a:lnTo>
                    <a:lnTo>
                      <a:pt x="37" y="18"/>
                    </a:lnTo>
                    <a:lnTo>
                      <a:pt x="37" y="24"/>
                    </a:lnTo>
                    <a:lnTo>
                      <a:pt x="37" y="30"/>
                    </a:lnTo>
                    <a:lnTo>
                      <a:pt x="43" y="36"/>
                    </a:lnTo>
                    <a:lnTo>
                      <a:pt x="43" y="36"/>
                    </a:lnTo>
                    <a:lnTo>
                      <a:pt x="49" y="49"/>
                    </a:lnTo>
                    <a:lnTo>
                      <a:pt x="61" y="67"/>
                    </a:lnTo>
                    <a:lnTo>
                      <a:pt x="73" y="73"/>
                    </a:lnTo>
                    <a:lnTo>
                      <a:pt x="73" y="73"/>
                    </a:lnTo>
                    <a:lnTo>
                      <a:pt x="79" y="79"/>
                    </a:lnTo>
                    <a:lnTo>
                      <a:pt x="79" y="79"/>
                    </a:lnTo>
                    <a:lnTo>
                      <a:pt x="86" y="79"/>
                    </a:lnTo>
                    <a:lnTo>
                      <a:pt x="86" y="79"/>
                    </a:lnTo>
                    <a:lnTo>
                      <a:pt x="86" y="79"/>
                    </a:lnTo>
                    <a:lnTo>
                      <a:pt x="92" y="79"/>
                    </a:lnTo>
                    <a:lnTo>
                      <a:pt x="98" y="73"/>
                    </a:lnTo>
                    <a:lnTo>
                      <a:pt x="98" y="73"/>
                    </a:lnTo>
                    <a:lnTo>
                      <a:pt x="104" y="73"/>
                    </a:lnTo>
                    <a:lnTo>
                      <a:pt x="110" y="73"/>
                    </a:lnTo>
                    <a:lnTo>
                      <a:pt x="116" y="73"/>
                    </a:lnTo>
                    <a:lnTo>
                      <a:pt x="116" y="73"/>
                    </a:lnTo>
                    <a:lnTo>
                      <a:pt x="116" y="67"/>
                    </a:lnTo>
                    <a:lnTo>
                      <a:pt x="122" y="67"/>
                    </a:lnTo>
                    <a:lnTo>
                      <a:pt x="134" y="67"/>
                    </a:lnTo>
                    <a:lnTo>
                      <a:pt x="134" y="67"/>
                    </a:lnTo>
                    <a:lnTo>
                      <a:pt x="142" y="73"/>
                    </a:lnTo>
                    <a:lnTo>
                      <a:pt x="147" y="73"/>
                    </a:lnTo>
                    <a:lnTo>
                      <a:pt x="147" y="67"/>
                    </a:lnTo>
                    <a:lnTo>
                      <a:pt x="147" y="67"/>
                    </a:lnTo>
                    <a:lnTo>
                      <a:pt x="153" y="67"/>
                    </a:lnTo>
                    <a:lnTo>
                      <a:pt x="159" y="67"/>
                    </a:lnTo>
                    <a:lnTo>
                      <a:pt x="171" y="67"/>
                    </a:lnTo>
                    <a:lnTo>
                      <a:pt x="171" y="67"/>
                    </a:lnTo>
                    <a:lnTo>
                      <a:pt x="177" y="73"/>
                    </a:lnTo>
                    <a:lnTo>
                      <a:pt x="177" y="73"/>
                    </a:lnTo>
                    <a:lnTo>
                      <a:pt x="189" y="67"/>
                    </a:lnTo>
                    <a:lnTo>
                      <a:pt x="189" y="67"/>
                    </a:lnTo>
                    <a:lnTo>
                      <a:pt x="203" y="61"/>
                    </a:lnTo>
                    <a:lnTo>
                      <a:pt x="232" y="49"/>
                    </a:lnTo>
                    <a:lnTo>
                      <a:pt x="258" y="24"/>
                    </a:lnTo>
                    <a:lnTo>
                      <a:pt x="258" y="24"/>
                    </a:lnTo>
                    <a:lnTo>
                      <a:pt x="258" y="24"/>
                    </a:lnTo>
                    <a:lnTo>
                      <a:pt x="263" y="12"/>
                    </a:lnTo>
                    <a:lnTo>
                      <a:pt x="263"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20" name="Freeform 124"/>
              <p:cNvSpPr>
                <a:spLocks/>
              </p:cNvSpPr>
              <p:nvPr/>
            </p:nvSpPr>
            <p:spPr bwMode="auto">
              <a:xfrm>
                <a:off x="4097" y="2457"/>
                <a:ext cx="93" cy="171"/>
              </a:xfrm>
              <a:custGeom>
                <a:avLst/>
                <a:gdLst>
                  <a:gd name="T0" fmla="*/ 12 w 93"/>
                  <a:gd name="T1" fmla="*/ 0 h 171"/>
                  <a:gd name="T2" fmla="*/ 18 w 93"/>
                  <a:gd name="T3" fmla="*/ 6 h 171"/>
                  <a:gd name="T4" fmla="*/ 32 w 93"/>
                  <a:gd name="T5" fmla="*/ 12 h 171"/>
                  <a:gd name="T6" fmla="*/ 55 w 93"/>
                  <a:gd name="T7" fmla="*/ 12 h 171"/>
                  <a:gd name="T8" fmla="*/ 61 w 93"/>
                  <a:gd name="T9" fmla="*/ 19 h 171"/>
                  <a:gd name="T10" fmla="*/ 93 w 93"/>
                  <a:gd name="T11" fmla="*/ 25 h 171"/>
                  <a:gd name="T12" fmla="*/ 79 w 93"/>
                  <a:gd name="T13" fmla="*/ 25 h 171"/>
                  <a:gd name="T14" fmla="*/ 55 w 93"/>
                  <a:gd name="T15" fmla="*/ 19 h 171"/>
                  <a:gd name="T16" fmla="*/ 43 w 93"/>
                  <a:gd name="T17" fmla="*/ 19 h 171"/>
                  <a:gd name="T18" fmla="*/ 38 w 93"/>
                  <a:gd name="T19" fmla="*/ 19 h 171"/>
                  <a:gd name="T20" fmla="*/ 43 w 93"/>
                  <a:gd name="T21" fmla="*/ 25 h 171"/>
                  <a:gd name="T22" fmla="*/ 61 w 93"/>
                  <a:gd name="T23" fmla="*/ 37 h 171"/>
                  <a:gd name="T24" fmla="*/ 67 w 93"/>
                  <a:gd name="T25" fmla="*/ 49 h 171"/>
                  <a:gd name="T26" fmla="*/ 93 w 93"/>
                  <a:gd name="T27" fmla="*/ 80 h 171"/>
                  <a:gd name="T28" fmla="*/ 79 w 93"/>
                  <a:gd name="T29" fmla="*/ 67 h 171"/>
                  <a:gd name="T30" fmla="*/ 38 w 93"/>
                  <a:gd name="T31" fmla="*/ 25 h 171"/>
                  <a:gd name="T32" fmla="*/ 24 w 93"/>
                  <a:gd name="T33" fmla="*/ 25 h 171"/>
                  <a:gd name="T34" fmla="*/ 24 w 93"/>
                  <a:gd name="T35" fmla="*/ 31 h 171"/>
                  <a:gd name="T36" fmla="*/ 24 w 93"/>
                  <a:gd name="T37" fmla="*/ 37 h 171"/>
                  <a:gd name="T38" fmla="*/ 32 w 93"/>
                  <a:gd name="T39" fmla="*/ 43 h 171"/>
                  <a:gd name="T40" fmla="*/ 38 w 93"/>
                  <a:gd name="T41" fmla="*/ 55 h 171"/>
                  <a:gd name="T42" fmla="*/ 49 w 93"/>
                  <a:gd name="T43" fmla="*/ 75 h 171"/>
                  <a:gd name="T44" fmla="*/ 61 w 93"/>
                  <a:gd name="T45" fmla="*/ 86 h 171"/>
                  <a:gd name="T46" fmla="*/ 87 w 93"/>
                  <a:gd name="T47" fmla="*/ 122 h 171"/>
                  <a:gd name="T48" fmla="*/ 79 w 93"/>
                  <a:gd name="T49" fmla="*/ 122 h 171"/>
                  <a:gd name="T50" fmla="*/ 67 w 93"/>
                  <a:gd name="T51" fmla="*/ 104 h 171"/>
                  <a:gd name="T52" fmla="*/ 55 w 93"/>
                  <a:gd name="T53" fmla="*/ 92 h 171"/>
                  <a:gd name="T54" fmla="*/ 38 w 93"/>
                  <a:gd name="T55" fmla="*/ 67 h 171"/>
                  <a:gd name="T56" fmla="*/ 32 w 93"/>
                  <a:gd name="T57" fmla="*/ 61 h 171"/>
                  <a:gd name="T58" fmla="*/ 24 w 93"/>
                  <a:gd name="T59" fmla="*/ 37 h 171"/>
                  <a:gd name="T60" fmla="*/ 18 w 93"/>
                  <a:gd name="T61" fmla="*/ 31 h 171"/>
                  <a:gd name="T62" fmla="*/ 12 w 93"/>
                  <a:gd name="T63" fmla="*/ 25 h 171"/>
                  <a:gd name="T64" fmla="*/ 6 w 93"/>
                  <a:gd name="T65" fmla="*/ 37 h 171"/>
                  <a:gd name="T66" fmla="*/ 6 w 93"/>
                  <a:gd name="T67" fmla="*/ 55 h 171"/>
                  <a:gd name="T68" fmla="*/ 6 w 93"/>
                  <a:gd name="T69" fmla="*/ 67 h 171"/>
                  <a:gd name="T70" fmla="*/ 12 w 93"/>
                  <a:gd name="T71" fmla="*/ 104 h 171"/>
                  <a:gd name="T72" fmla="*/ 18 w 93"/>
                  <a:gd name="T73" fmla="*/ 116 h 171"/>
                  <a:gd name="T74" fmla="*/ 32 w 93"/>
                  <a:gd name="T75" fmla="*/ 135 h 171"/>
                  <a:gd name="T76" fmla="*/ 32 w 93"/>
                  <a:gd name="T77" fmla="*/ 147 h 171"/>
                  <a:gd name="T78" fmla="*/ 43 w 93"/>
                  <a:gd name="T79" fmla="*/ 165 h 171"/>
                  <a:gd name="T80" fmla="*/ 43 w 93"/>
                  <a:gd name="T81" fmla="*/ 171 h 171"/>
                  <a:gd name="T82" fmla="*/ 38 w 93"/>
                  <a:gd name="T83" fmla="*/ 159 h 171"/>
                  <a:gd name="T84" fmla="*/ 32 w 93"/>
                  <a:gd name="T85" fmla="*/ 147 h 171"/>
                  <a:gd name="T86" fmla="*/ 18 w 93"/>
                  <a:gd name="T87" fmla="*/ 135 h 171"/>
                  <a:gd name="T88" fmla="*/ 12 w 93"/>
                  <a:gd name="T89" fmla="*/ 130 h 171"/>
                  <a:gd name="T90" fmla="*/ 6 w 93"/>
                  <a:gd name="T91" fmla="*/ 116 h 171"/>
                  <a:gd name="T92" fmla="*/ 0 w 93"/>
                  <a:gd name="T93" fmla="*/ 98 h 171"/>
                  <a:gd name="T94" fmla="*/ 0 w 93"/>
                  <a:gd name="T95" fmla="*/ 31 h 171"/>
                  <a:gd name="T96" fmla="*/ 6 w 93"/>
                  <a:gd name="T97" fmla="*/ 12 h 171"/>
                  <a:gd name="T98" fmla="*/ 12 w 93"/>
                  <a:gd name="T9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171">
                    <a:moveTo>
                      <a:pt x="12" y="0"/>
                    </a:moveTo>
                    <a:lnTo>
                      <a:pt x="12" y="0"/>
                    </a:lnTo>
                    <a:lnTo>
                      <a:pt x="12" y="6"/>
                    </a:lnTo>
                    <a:lnTo>
                      <a:pt x="18" y="6"/>
                    </a:lnTo>
                    <a:lnTo>
                      <a:pt x="18" y="6"/>
                    </a:lnTo>
                    <a:lnTo>
                      <a:pt x="32" y="12"/>
                    </a:lnTo>
                    <a:lnTo>
                      <a:pt x="43" y="12"/>
                    </a:lnTo>
                    <a:lnTo>
                      <a:pt x="55" y="12"/>
                    </a:lnTo>
                    <a:lnTo>
                      <a:pt x="55" y="12"/>
                    </a:lnTo>
                    <a:lnTo>
                      <a:pt x="61" y="19"/>
                    </a:lnTo>
                    <a:lnTo>
                      <a:pt x="79" y="19"/>
                    </a:lnTo>
                    <a:lnTo>
                      <a:pt x="93" y="25"/>
                    </a:lnTo>
                    <a:lnTo>
                      <a:pt x="93" y="25"/>
                    </a:lnTo>
                    <a:lnTo>
                      <a:pt x="79" y="25"/>
                    </a:lnTo>
                    <a:lnTo>
                      <a:pt x="67" y="19"/>
                    </a:lnTo>
                    <a:lnTo>
                      <a:pt x="55" y="19"/>
                    </a:lnTo>
                    <a:lnTo>
                      <a:pt x="55" y="19"/>
                    </a:lnTo>
                    <a:lnTo>
                      <a:pt x="43" y="19"/>
                    </a:lnTo>
                    <a:lnTo>
                      <a:pt x="38" y="19"/>
                    </a:lnTo>
                    <a:lnTo>
                      <a:pt x="38" y="19"/>
                    </a:lnTo>
                    <a:lnTo>
                      <a:pt x="38" y="19"/>
                    </a:lnTo>
                    <a:lnTo>
                      <a:pt x="43" y="25"/>
                    </a:lnTo>
                    <a:lnTo>
                      <a:pt x="55" y="31"/>
                    </a:lnTo>
                    <a:lnTo>
                      <a:pt x="61" y="37"/>
                    </a:lnTo>
                    <a:lnTo>
                      <a:pt x="61" y="37"/>
                    </a:lnTo>
                    <a:lnTo>
                      <a:pt x="67" y="49"/>
                    </a:lnTo>
                    <a:lnTo>
                      <a:pt x="79" y="61"/>
                    </a:lnTo>
                    <a:lnTo>
                      <a:pt x="93" y="80"/>
                    </a:lnTo>
                    <a:lnTo>
                      <a:pt x="93" y="80"/>
                    </a:lnTo>
                    <a:lnTo>
                      <a:pt x="79" y="67"/>
                    </a:lnTo>
                    <a:lnTo>
                      <a:pt x="55" y="43"/>
                    </a:lnTo>
                    <a:lnTo>
                      <a:pt x="38" y="25"/>
                    </a:lnTo>
                    <a:lnTo>
                      <a:pt x="38" y="25"/>
                    </a:lnTo>
                    <a:lnTo>
                      <a:pt x="24" y="25"/>
                    </a:lnTo>
                    <a:lnTo>
                      <a:pt x="24" y="25"/>
                    </a:lnTo>
                    <a:lnTo>
                      <a:pt x="24" y="31"/>
                    </a:lnTo>
                    <a:lnTo>
                      <a:pt x="24" y="31"/>
                    </a:lnTo>
                    <a:lnTo>
                      <a:pt x="24" y="37"/>
                    </a:lnTo>
                    <a:lnTo>
                      <a:pt x="32" y="37"/>
                    </a:lnTo>
                    <a:lnTo>
                      <a:pt x="32" y="43"/>
                    </a:lnTo>
                    <a:lnTo>
                      <a:pt x="32" y="43"/>
                    </a:lnTo>
                    <a:lnTo>
                      <a:pt x="38" y="55"/>
                    </a:lnTo>
                    <a:lnTo>
                      <a:pt x="43" y="67"/>
                    </a:lnTo>
                    <a:lnTo>
                      <a:pt x="49" y="75"/>
                    </a:lnTo>
                    <a:lnTo>
                      <a:pt x="49" y="75"/>
                    </a:lnTo>
                    <a:lnTo>
                      <a:pt x="61" y="86"/>
                    </a:lnTo>
                    <a:lnTo>
                      <a:pt x="73" y="110"/>
                    </a:lnTo>
                    <a:lnTo>
                      <a:pt x="87" y="122"/>
                    </a:lnTo>
                    <a:lnTo>
                      <a:pt x="87" y="122"/>
                    </a:lnTo>
                    <a:lnTo>
                      <a:pt x="79" y="122"/>
                    </a:lnTo>
                    <a:lnTo>
                      <a:pt x="73" y="110"/>
                    </a:lnTo>
                    <a:lnTo>
                      <a:pt x="67" y="104"/>
                    </a:lnTo>
                    <a:lnTo>
                      <a:pt x="67" y="104"/>
                    </a:lnTo>
                    <a:lnTo>
                      <a:pt x="55" y="92"/>
                    </a:lnTo>
                    <a:lnTo>
                      <a:pt x="43" y="80"/>
                    </a:lnTo>
                    <a:lnTo>
                      <a:pt x="38" y="67"/>
                    </a:lnTo>
                    <a:lnTo>
                      <a:pt x="38" y="67"/>
                    </a:lnTo>
                    <a:lnTo>
                      <a:pt x="32" y="61"/>
                    </a:lnTo>
                    <a:lnTo>
                      <a:pt x="24" y="49"/>
                    </a:lnTo>
                    <a:lnTo>
                      <a:pt x="24" y="37"/>
                    </a:lnTo>
                    <a:lnTo>
                      <a:pt x="24" y="37"/>
                    </a:lnTo>
                    <a:lnTo>
                      <a:pt x="18" y="31"/>
                    </a:lnTo>
                    <a:lnTo>
                      <a:pt x="12" y="25"/>
                    </a:lnTo>
                    <a:lnTo>
                      <a:pt x="12" y="25"/>
                    </a:lnTo>
                    <a:lnTo>
                      <a:pt x="12" y="25"/>
                    </a:lnTo>
                    <a:lnTo>
                      <a:pt x="6" y="37"/>
                    </a:lnTo>
                    <a:lnTo>
                      <a:pt x="6" y="49"/>
                    </a:lnTo>
                    <a:lnTo>
                      <a:pt x="6" y="55"/>
                    </a:lnTo>
                    <a:lnTo>
                      <a:pt x="6" y="55"/>
                    </a:lnTo>
                    <a:lnTo>
                      <a:pt x="6" y="67"/>
                    </a:lnTo>
                    <a:lnTo>
                      <a:pt x="6" y="86"/>
                    </a:lnTo>
                    <a:lnTo>
                      <a:pt x="12" y="104"/>
                    </a:lnTo>
                    <a:lnTo>
                      <a:pt x="12" y="104"/>
                    </a:lnTo>
                    <a:lnTo>
                      <a:pt x="18" y="116"/>
                    </a:lnTo>
                    <a:lnTo>
                      <a:pt x="24" y="130"/>
                    </a:lnTo>
                    <a:lnTo>
                      <a:pt x="32" y="135"/>
                    </a:lnTo>
                    <a:lnTo>
                      <a:pt x="32" y="135"/>
                    </a:lnTo>
                    <a:lnTo>
                      <a:pt x="32" y="147"/>
                    </a:lnTo>
                    <a:lnTo>
                      <a:pt x="38" y="153"/>
                    </a:lnTo>
                    <a:lnTo>
                      <a:pt x="43" y="165"/>
                    </a:lnTo>
                    <a:lnTo>
                      <a:pt x="43" y="165"/>
                    </a:lnTo>
                    <a:lnTo>
                      <a:pt x="43" y="171"/>
                    </a:lnTo>
                    <a:lnTo>
                      <a:pt x="43" y="171"/>
                    </a:lnTo>
                    <a:lnTo>
                      <a:pt x="38" y="159"/>
                    </a:lnTo>
                    <a:lnTo>
                      <a:pt x="38" y="159"/>
                    </a:lnTo>
                    <a:lnTo>
                      <a:pt x="32" y="147"/>
                    </a:lnTo>
                    <a:lnTo>
                      <a:pt x="24" y="141"/>
                    </a:lnTo>
                    <a:lnTo>
                      <a:pt x="18" y="135"/>
                    </a:lnTo>
                    <a:lnTo>
                      <a:pt x="18" y="135"/>
                    </a:lnTo>
                    <a:lnTo>
                      <a:pt x="12" y="130"/>
                    </a:lnTo>
                    <a:lnTo>
                      <a:pt x="6" y="122"/>
                    </a:lnTo>
                    <a:lnTo>
                      <a:pt x="6" y="116"/>
                    </a:lnTo>
                    <a:lnTo>
                      <a:pt x="6" y="116"/>
                    </a:lnTo>
                    <a:lnTo>
                      <a:pt x="0" y="98"/>
                    </a:lnTo>
                    <a:lnTo>
                      <a:pt x="0" y="67"/>
                    </a:lnTo>
                    <a:lnTo>
                      <a:pt x="0" y="31"/>
                    </a:lnTo>
                    <a:lnTo>
                      <a:pt x="0" y="31"/>
                    </a:lnTo>
                    <a:lnTo>
                      <a:pt x="6" y="12"/>
                    </a:lnTo>
                    <a:lnTo>
                      <a:pt x="6" y="0"/>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21" name="Freeform 125"/>
              <p:cNvSpPr>
                <a:spLocks/>
              </p:cNvSpPr>
              <p:nvPr/>
            </p:nvSpPr>
            <p:spPr bwMode="auto">
              <a:xfrm>
                <a:off x="4195" y="2482"/>
                <a:ext cx="24" cy="24"/>
              </a:xfrm>
              <a:custGeom>
                <a:avLst/>
                <a:gdLst>
                  <a:gd name="T0" fmla="*/ 24 w 24"/>
                  <a:gd name="T1" fmla="*/ 12 h 24"/>
                  <a:gd name="T2" fmla="*/ 18 w 24"/>
                  <a:gd name="T3" fmla="*/ 12 h 24"/>
                  <a:gd name="T4" fmla="*/ 12 w 24"/>
                  <a:gd name="T5" fmla="*/ 6 h 24"/>
                  <a:gd name="T6" fmla="*/ 6 w 24"/>
                  <a:gd name="T7" fmla="*/ 0 h 24"/>
                  <a:gd name="T8" fmla="*/ 6 w 24"/>
                  <a:gd name="T9" fmla="*/ 0 h 24"/>
                  <a:gd name="T10" fmla="*/ 0 w 24"/>
                  <a:gd name="T11" fmla="*/ 0 h 24"/>
                  <a:gd name="T12" fmla="*/ 6 w 24"/>
                  <a:gd name="T13" fmla="*/ 6 h 24"/>
                  <a:gd name="T14" fmla="*/ 12 w 24"/>
                  <a:gd name="T15" fmla="*/ 6 h 24"/>
                  <a:gd name="T16" fmla="*/ 12 w 24"/>
                  <a:gd name="T17" fmla="*/ 6 h 24"/>
                  <a:gd name="T18" fmla="*/ 12 w 24"/>
                  <a:gd name="T19" fmla="*/ 12 h 24"/>
                  <a:gd name="T20" fmla="*/ 18 w 24"/>
                  <a:gd name="T21" fmla="*/ 18 h 24"/>
                  <a:gd name="T22" fmla="*/ 24 w 24"/>
                  <a:gd name="T23" fmla="*/ 24 h 24"/>
                  <a:gd name="T24" fmla="*/ 24 w 24"/>
                  <a:gd name="T25" fmla="*/ 24 h 24"/>
                  <a:gd name="T26" fmla="*/ 24 w 24"/>
                  <a:gd name="T27" fmla="*/ 24 h 24"/>
                  <a:gd name="T28" fmla="*/ 24 w 24"/>
                  <a:gd name="T29" fmla="*/ 18 h 24"/>
                  <a:gd name="T30" fmla="*/ 24 w 24"/>
                  <a:gd name="T3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4">
                    <a:moveTo>
                      <a:pt x="24" y="12"/>
                    </a:moveTo>
                    <a:lnTo>
                      <a:pt x="18" y="12"/>
                    </a:lnTo>
                    <a:lnTo>
                      <a:pt x="12" y="6"/>
                    </a:lnTo>
                    <a:lnTo>
                      <a:pt x="6" y="0"/>
                    </a:lnTo>
                    <a:lnTo>
                      <a:pt x="6" y="0"/>
                    </a:lnTo>
                    <a:lnTo>
                      <a:pt x="0" y="0"/>
                    </a:lnTo>
                    <a:lnTo>
                      <a:pt x="6" y="6"/>
                    </a:lnTo>
                    <a:lnTo>
                      <a:pt x="12" y="6"/>
                    </a:lnTo>
                    <a:lnTo>
                      <a:pt x="12" y="6"/>
                    </a:lnTo>
                    <a:lnTo>
                      <a:pt x="12" y="12"/>
                    </a:lnTo>
                    <a:lnTo>
                      <a:pt x="18" y="18"/>
                    </a:lnTo>
                    <a:lnTo>
                      <a:pt x="24" y="24"/>
                    </a:lnTo>
                    <a:lnTo>
                      <a:pt x="24" y="24"/>
                    </a:lnTo>
                    <a:lnTo>
                      <a:pt x="24" y="24"/>
                    </a:lnTo>
                    <a:lnTo>
                      <a:pt x="24" y="18"/>
                    </a:lnTo>
                    <a:lnTo>
                      <a:pt x="24" y="1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22" name="Freeform 126"/>
              <p:cNvSpPr>
                <a:spLocks/>
              </p:cNvSpPr>
              <p:nvPr/>
            </p:nvSpPr>
            <p:spPr bwMode="auto">
              <a:xfrm>
                <a:off x="4201" y="2549"/>
                <a:ext cx="24" cy="43"/>
              </a:xfrm>
              <a:custGeom>
                <a:avLst/>
                <a:gdLst>
                  <a:gd name="T0" fmla="*/ 24 w 24"/>
                  <a:gd name="T1" fmla="*/ 30 h 43"/>
                  <a:gd name="T2" fmla="*/ 18 w 24"/>
                  <a:gd name="T3" fmla="*/ 24 h 43"/>
                  <a:gd name="T4" fmla="*/ 12 w 24"/>
                  <a:gd name="T5" fmla="*/ 12 h 43"/>
                  <a:gd name="T6" fmla="*/ 6 w 24"/>
                  <a:gd name="T7" fmla="*/ 0 h 43"/>
                  <a:gd name="T8" fmla="*/ 6 w 24"/>
                  <a:gd name="T9" fmla="*/ 0 h 43"/>
                  <a:gd name="T10" fmla="*/ 0 w 24"/>
                  <a:gd name="T11" fmla="*/ 0 h 43"/>
                  <a:gd name="T12" fmla="*/ 0 w 24"/>
                  <a:gd name="T13" fmla="*/ 0 h 43"/>
                  <a:gd name="T14" fmla="*/ 6 w 24"/>
                  <a:gd name="T15" fmla="*/ 6 h 43"/>
                  <a:gd name="T16" fmla="*/ 6 w 24"/>
                  <a:gd name="T17" fmla="*/ 6 h 43"/>
                  <a:gd name="T18" fmla="*/ 12 w 24"/>
                  <a:gd name="T19" fmla="*/ 18 h 43"/>
                  <a:gd name="T20" fmla="*/ 18 w 24"/>
                  <a:gd name="T21" fmla="*/ 38 h 43"/>
                  <a:gd name="T22" fmla="*/ 24 w 24"/>
                  <a:gd name="T23" fmla="*/ 43 h 43"/>
                  <a:gd name="T24" fmla="*/ 24 w 24"/>
                  <a:gd name="T25" fmla="*/ 43 h 43"/>
                  <a:gd name="T26" fmla="*/ 24 w 24"/>
                  <a:gd name="T27" fmla="*/ 43 h 43"/>
                  <a:gd name="T28" fmla="*/ 24 w 24"/>
                  <a:gd name="T29" fmla="*/ 38 h 43"/>
                  <a:gd name="T30" fmla="*/ 24 w 24"/>
                  <a:gd name="T31"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3">
                    <a:moveTo>
                      <a:pt x="24" y="30"/>
                    </a:moveTo>
                    <a:lnTo>
                      <a:pt x="18" y="24"/>
                    </a:lnTo>
                    <a:lnTo>
                      <a:pt x="12" y="12"/>
                    </a:lnTo>
                    <a:lnTo>
                      <a:pt x="6" y="0"/>
                    </a:lnTo>
                    <a:lnTo>
                      <a:pt x="6" y="0"/>
                    </a:lnTo>
                    <a:lnTo>
                      <a:pt x="0" y="0"/>
                    </a:lnTo>
                    <a:lnTo>
                      <a:pt x="0" y="0"/>
                    </a:lnTo>
                    <a:lnTo>
                      <a:pt x="6" y="6"/>
                    </a:lnTo>
                    <a:lnTo>
                      <a:pt x="6" y="6"/>
                    </a:lnTo>
                    <a:lnTo>
                      <a:pt x="12" y="18"/>
                    </a:lnTo>
                    <a:lnTo>
                      <a:pt x="18" y="38"/>
                    </a:lnTo>
                    <a:lnTo>
                      <a:pt x="24" y="43"/>
                    </a:lnTo>
                    <a:lnTo>
                      <a:pt x="24" y="43"/>
                    </a:lnTo>
                    <a:lnTo>
                      <a:pt x="24" y="43"/>
                    </a:lnTo>
                    <a:lnTo>
                      <a:pt x="24" y="38"/>
                    </a:lnTo>
                    <a:lnTo>
                      <a:pt x="24" y="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23" name="Freeform 127"/>
              <p:cNvSpPr>
                <a:spLocks/>
              </p:cNvSpPr>
              <p:nvPr/>
            </p:nvSpPr>
            <p:spPr bwMode="auto">
              <a:xfrm>
                <a:off x="4195" y="2598"/>
                <a:ext cx="24" cy="61"/>
              </a:xfrm>
              <a:custGeom>
                <a:avLst/>
                <a:gdLst>
                  <a:gd name="T0" fmla="*/ 0 w 24"/>
                  <a:gd name="T1" fmla="*/ 0 h 61"/>
                  <a:gd name="T2" fmla="*/ 6 w 24"/>
                  <a:gd name="T3" fmla="*/ 12 h 61"/>
                  <a:gd name="T4" fmla="*/ 12 w 24"/>
                  <a:gd name="T5" fmla="*/ 30 h 61"/>
                  <a:gd name="T6" fmla="*/ 24 w 24"/>
                  <a:gd name="T7" fmla="*/ 50 h 61"/>
                  <a:gd name="T8" fmla="*/ 24 w 24"/>
                  <a:gd name="T9" fmla="*/ 50 h 61"/>
                  <a:gd name="T10" fmla="*/ 18 w 24"/>
                  <a:gd name="T11" fmla="*/ 55 h 61"/>
                  <a:gd name="T12" fmla="*/ 18 w 24"/>
                  <a:gd name="T13" fmla="*/ 61 h 61"/>
                  <a:gd name="T14" fmla="*/ 18 w 24"/>
                  <a:gd name="T15" fmla="*/ 61 h 61"/>
                  <a:gd name="T16" fmla="*/ 18 w 24"/>
                  <a:gd name="T17" fmla="*/ 61 h 61"/>
                  <a:gd name="T18" fmla="*/ 18 w 24"/>
                  <a:gd name="T19" fmla="*/ 55 h 61"/>
                  <a:gd name="T20" fmla="*/ 12 w 24"/>
                  <a:gd name="T21" fmla="*/ 50 h 61"/>
                  <a:gd name="T22" fmla="*/ 12 w 24"/>
                  <a:gd name="T23" fmla="*/ 36 h 61"/>
                  <a:gd name="T24" fmla="*/ 12 w 24"/>
                  <a:gd name="T25" fmla="*/ 36 h 61"/>
                  <a:gd name="T26" fmla="*/ 6 w 24"/>
                  <a:gd name="T27" fmla="*/ 24 h 61"/>
                  <a:gd name="T28" fmla="*/ 0 w 24"/>
                  <a:gd name="T29" fmla="*/ 12 h 61"/>
                  <a:gd name="T30" fmla="*/ 0 w 24"/>
                  <a:gd name="T3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61">
                    <a:moveTo>
                      <a:pt x="0" y="0"/>
                    </a:moveTo>
                    <a:lnTo>
                      <a:pt x="6" y="12"/>
                    </a:lnTo>
                    <a:lnTo>
                      <a:pt x="12" y="30"/>
                    </a:lnTo>
                    <a:lnTo>
                      <a:pt x="24" y="50"/>
                    </a:lnTo>
                    <a:lnTo>
                      <a:pt x="24" y="50"/>
                    </a:lnTo>
                    <a:lnTo>
                      <a:pt x="18" y="55"/>
                    </a:lnTo>
                    <a:lnTo>
                      <a:pt x="18" y="61"/>
                    </a:lnTo>
                    <a:lnTo>
                      <a:pt x="18" y="61"/>
                    </a:lnTo>
                    <a:lnTo>
                      <a:pt x="18" y="61"/>
                    </a:lnTo>
                    <a:lnTo>
                      <a:pt x="18" y="55"/>
                    </a:lnTo>
                    <a:lnTo>
                      <a:pt x="12" y="50"/>
                    </a:lnTo>
                    <a:lnTo>
                      <a:pt x="12" y="36"/>
                    </a:lnTo>
                    <a:lnTo>
                      <a:pt x="12" y="36"/>
                    </a:lnTo>
                    <a:lnTo>
                      <a:pt x="6" y="24"/>
                    </a:lnTo>
                    <a:lnTo>
                      <a:pt x="0" y="12"/>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24" name="Freeform 128"/>
              <p:cNvSpPr>
                <a:spLocks/>
              </p:cNvSpPr>
              <p:nvPr/>
            </p:nvSpPr>
            <p:spPr bwMode="auto">
              <a:xfrm>
                <a:off x="4164" y="2622"/>
                <a:ext cx="43" cy="110"/>
              </a:xfrm>
              <a:custGeom>
                <a:avLst/>
                <a:gdLst>
                  <a:gd name="T0" fmla="*/ 31 w 43"/>
                  <a:gd name="T1" fmla="*/ 110 h 110"/>
                  <a:gd name="T2" fmla="*/ 31 w 43"/>
                  <a:gd name="T3" fmla="*/ 110 h 110"/>
                  <a:gd name="T4" fmla="*/ 31 w 43"/>
                  <a:gd name="T5" fmla="*/ 98 h 110"/>
                  <a:gd name="T6" fmla="*/ 31 w 43"/>
                  <a:gd name="T7" fmla="*/ 86 h 110"/>
                  <a:gd name="T8" fmla="*/ 31 w 43"/>
                  <a:gd name="T9" fmla="*/ 86 h 110"/>
                  <a:gd name="T10" fmla="*/ 26 w 43"/>
                  <a:gd name="T11" fmla="*/ 75 h 110"/>
                  <a:gd name="T12" fmla="*/ 20 w 43"/>
                  <a:gd name="T13" fmla="*/ 55 h 110"/>
                  <a:gd name="T14" fmla="*/ 20 w 43"/>
                  <a:gd name="T15" fmla="*/ 37 h 110"/>
                  <a:gd name="T16" fmla="*/ 20 w 43"/>
                  <a:gd name="T17" fmla="*/ 37 h 110"/>
                  <a:gd name="T18" fmla="*/ 6 w 43"/>
                  <a:gd name="T19" fmla="*/ 26 h 110"/>
                  <a:gd name="T20" fmla="*/ 0 w 43"/>
                  <a:gd name="T21" fmla="*/ 12 h 110"/>
                  <a:gd name="T22" fmla="*/ 0 w 43"/>
                  <a:gd name="T23" fmla="*/ 0 h 110"/>
                  <a:gd name="T24" fmla="*/ 0 w 43"/>
                  <a:gd name="T25" fmla="*/ 0 h 110"/>
                  <a:gd name="T26" fmla="*/ 0 w 43"/>
                  <a:gd name="T27" fmla="*/ 6 h 110"/>
                  <a:gd name="T28" fmla="*/ 6 w 43"/>
                  <a:gd name="T29" fmla="*/ 26 h 110"/>
                  <a:gd name="T30" fmla="*/ 20 w 43"/>
                  <a:gd name="T31" fmla="*/ 31 h 110"/>
                  <a:gd name="T32" fmla="*/ 20 w 43"/>
                  <a:gd name="T33" fmla="*/ 31 h 110"/>
                  <a:gd name="T34" fmla="*/ 20 w 43"/>
                  <a:gd name="T35" fmla="*/ 37 h 110"/>
                  <a:gd name="T36" fmla="*/ 26 w 43"/>
                  <a:gd name="T37" fmla="*/ 49 h 110"/>
                  <a:gd name="T38" fmla="*/ 31 w 43"/>
                  <a:gd name="T39" fmla="*/ 61 h 110"/>
                  <a:gd name="T40" fmla="*/ 31 w 43"/>
                  <a:gd name="T41" fmla="*/ 61 h 110"/>
                  <a:gd name="T42" fmla="*/ 31 w 43"/>
                  <a:gd name="T43" fmla="*/ 75 h 110"/>
                  <a:gd name="T44" fmla="*/ 37 w 43"/>
                  <a:gd name="T45" fmla="*/ 86 h 110"/>
                  <a:gd name="T46" fmla="*/ 43 w 43"/>
                  <a:gd name="T47" fmla="*/ 86 h 110"/>
                  <a:gd name="T48" fmla="*/ 43 w 43"/>
                  <a:gd name="T49" fmla="*/ 86 h 110"/>
                  <a:gd name="T50" fmla="*/ 37 w 43"/>
                  <a:gd name="T51" fmla="*/ 92 h 110"/>
                  <a:gd name="T52" fmla="*/ 31 w 43"/>
                  <a:gd name="T53" fmla="*/ 98 h 110"/>
                  <a:gd name="T54" fmla="*/ 31 w 43"/>
                  <a:gd name="T5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110">
                    <a:moveTo>
                      <a:pt x="31" y="110"/>
                    </a:moveTo>
                    <a:lnTo>
                      <a:pt x="31" y="110"/>
                    </a:lnTo>
                    <a:lnTo>
                      <a:pt x="31" y="98"/>
                    </a:lnTo>
                    <a:lnTo>
                      <a:pt x="31" y="86"/>
                    </a:lnTo>
                    <a:lnTo>
                      <a:pt x="31" y="86"/>
                    </a:lnTo>
                    <a:lnTo>
                      <a:pt x="26" y="75"/>
                    </a:lnTo>
                    <a:lnTo>
                      <a:pt x="20" y="55"/>
                    </a:lnTo>
                    <a:lnTo>
                      <a:pt x="20" y="37"/>
                    </a:lnTo>
                    <a:lnTo>
                      <a:pt x="20" y="37"/>
                    </a:lnTo>
                    <a:lnTo>
                      <a:pt x="6" y="26"/>
                    </a:lnTo>
                    <a:lnTo>
                      <a:pt x="0" y="12"/>
                    </a:lnTo>
                    <a:lnTo>
                      <a:pt x="0" y="0"/>
                    </a:lnTo>
                    <a:lnTo>
                      <a:pt x="0" y="0"/>
                    </a:lnTo>
                    <a:lnTo>
                      <a:pt x="0" y="6"/>
                    </a:lnTo>
                    <a:lnTo>
                      <a:pt x="6" y="26"/>
                    </a:lnTo>
                    <a:lnTo>
                      <a:pt x="20" y="31"/>
                    </a:lnTo>
                    <a:lnTo>
                      <a:pt x="20" y="31"/>
                    </a:lnTo>
                    <a:lnTo>
                      <a:pt x="20" y="37"/>
                    </a:lnTo>
                    <a:lnTo>
                      <a:pt x="26" y="49"/>
                    </a:lnTo>
                    <a:lnTo>
                      <a:pt x="31" y="61"/>
                    </a:lnTo>
                    <a:lnTo>
                      <a:pt x="31" y="61"/>
                    </a:lnTo>
                    <a:lnTo>
                      <a:pt x="31" y="75"/>
                    </a:lnTo>
                    <a:lnTo>
                      <a:pt x="37" y="86"/>
                    </a:lnTo>
                    <a:lnTo>
                      <a:pt x="43" y="86"/>
                    </a:lnTo>
                    <a:lnTo>
                      <a:pt x="43" y="86"/>
                    </a:lnTo>
                    <a:lnTo>
                      <a:pt x="37" y="92"/>
                    </a:lnTo>
                    <a:lnTo>
                      <a:pt x="31" y="98"/>
                    </a:lnTo>
                    <a:lnTo>
                      <a:pt x="31" y="11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25" name="Freeform 129"/>
              <p:cNvSpPr>
                <a:spLocks/>
              </p:cNvSpPr>
              <p:nvPr/>
            </p:nvSpPr>
            <p:spPr bwMode="auto">
              <a:xfrm>
                <a:off x="4109" y="2579"/>
                <a:ext cx="12" cy="55"/>
              </a:xfrm>
              <a:custGeom>
                <a:avLst/>
                <a:gdLst>
                  <a:gd name="T0" fmla="*/ 0 w 12"/>
                  <a:gd name="T1" fmla="*/ 0 h 55"/>
                  <a:gd name="T2" fmla="*/ 12 w 12"/>
                  <a:gd name="T3" fmla="*/ 55 h 55"/>
                  <a:gd name="T4" fmla="*/ 6 w 12"/>
                  <a:gd name="T5" fmla="*/ 43 h 55"/>
                  <a:gd name="T6" fmla="*/ 6 w 12"/>
                  <a:gd name="T7" fmla="*/ 25 h 55"/>
                  <a:gd name="T8" fmla="*/ 6 w 12"/>
                  <a:gd name="T9" fmla="*/ 8 h 55"/>
                  <a:gd name="T10" fmla="*/ 6 w 12"/>
                  <a:gd name="T11" fmla="*/ 8 h 55"/>
                  <a:gd name="T12" fmla="*/ 0 w 12"/>
                  <a:gd name="T13" fmla="*/ 8 h 55"/>
                  <a:gd name="T14" fmla="*/ 0 w 12"/>
                  <a:gd name="T15" fmla="*/ 0 h 55"/>
                  <a:gd name="T16" fmla="*/ 0 w 12"/>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5">
                    <a:moveTo>
                      <a:pt x="0" y="0"/>
                    </a:moveTo>
                    <a:lnTo>
                      <a:pt x="12" y="55"/>
                    </a:lnTo>
                    <a:lnTo>
                      <a:pt x="6" y="43"/>
                    </a:lnTo>
                    <a:lnTo>
                      <a:pt x="6" y="25"/>
                    </a:lnTo>
                    <a:lnTo>
                      <a:pt x="6" y="8"/>
                    </a:lnTo>
                    <a:lnTo>
                      <a:pt x="6" y="8"/>
                    </a:lnTo>
                    <a:lnTo>
                      <a:pt x="0" y="8"/>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26" name="Freeform 130"/>
              <p:cNvSpPr>
                <a:spLocks/>
              </p:cNvSpPr>
              <p:nvPr/>
            </p:nvSpPr>
            <p:spPr bwMode="auto">
              <a:xfrm>
                <a:off x="4048" y="2451"/>
                <a:ext cx="26" cy="153"/>
              </a:xfrm>
              <a:custGeom>
                <a:avLst/>
                <a:gdLst>
                  <a:gd name="T0" fmla="*/ 26 w 26"/>
                  <a:gd name="T1" fmla="*/ 0 h 153"/>
                  <a:gd name="T2" fmla="*/ 18 w 26"/>
                  <a:gd name="T3" fmla="*/ 18 h 153"/>
                  <a:gd name="T4" fmla="*/ 6 w 26"/>
                  <a:gd name="T5" fmla="*/ 37 h 153"/>
                  <a:gd name="T6" fmla="*/ 6 w 26"/>
                  <a:gd name="T7" fmla="*/ 55 h 153"/>
                  <a:gd name="T8" fmla="*/ 6 w 26"/>
                  <a:gd name="T9" fmla="*/ 55 h 153"/>
                  <a:gd name="T10" fmla="*/ 6 w 26"/>
                  <a:gd name="T11" fmla="*/ 81 h 153"/>
                  <a:gd name="T12" fmla="*/ 6 w 26"/>
                  <a:gd name="T13" fmla="*/ 110 h 153"/>
                  <a:gd name="T14" fmla="*/ 12 w 26"/>
                  <a:gd name="T15" fmla="*/ 128 h 153"/>
                  <a:gd name="T16" fmla="*/ 12 w 26"/>
                  <a:gd name="T17" fmla="*/ 128 h 153"/>
                  <a:gd name="T18" fmla="*/ 12 w 26"/>
                  <a:gd name="T19" fmla="*/ 147 h 153"/>
                  <a:gd name="T20" fmla="*/ 12 w 26"/>
                  <a:gd name="T21" fmla="*/ 153 h 153"/>
                  <a:gd name="T22" fmla="*/ 12 w 26"/>
                  <a:gd name="T23" fmla="*/ 141 h 153"/>
                  <a:gd name="T24" fmla="*/ 12 w 26"/>
                  <a:gd name="T25" fmla="*/ 141 h 153"/>
                  <a:gd name="T26" fmla="*/ 6 w 26"/>
                  <a:gd name="T27" fmla="*/ 110 h 153"/>
                  <a:gd name="T28" fmla="*/ 0 w 26"/>
                  <a:gd name="T29" fmla="*/ 73 h 153"/>
                  <a:gd name="T30" fmla="*/ 6 w 26"/>
                  <a:gd name="T31" fmla="*/ 37 h 153"/>
                  <a:gd name="T32" fmla="*/ 6 w 26"/>
                  <a:gd name="T33" fmla="*/ 37 h 153"/>
                  <a:gd name="T34" fmla="*/ 12 w 26"/>
                  <a:gd name="T35" fmla="*/ 12 h 153"/>
                  <a:gd name="T36" fmla="*/ 18 w 26"/>
                  <a:gd name="T37" fmla="*/ 6 h 153"/>
                  <a:gd name="T38" fmla="*/ 26 w 26"/>
                  <a:gd name="T3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53">
                    <a:moveTo>
                      <a:pt x="26" y="0"/>
                    </a:moveTo>
                    <a:lnTo>
                      <a:pt x="18" y="18"/>
                    </a:lnTo>
                    <a:lnTo>
                      <a:pt x="6" y="37"/>
                    </a:lnTo>
                    <a:lnTo>
                      <a:pt x="6" y="55"/>
                    </a:lnTo>
                    <a:lnTo>
                      <a:pt x="6" y="55"/>
                    </a:lnTo>
                    <a:lnTo>
                      <a:pt x="6" y="81"/>
                    </a:lnTo>
                    <a:lnTo>
                      <a:pt x="6" y="110"/>
                    </a:lnTo>
                    <a:lnTo>
                      <a:pt x="12" y="128"/>
                    </a:lnTo>
                    <a:lnTo>
                      <a:pt x="12" y="128"/>
                    </a:lnTo>
                    <a:lnTo>
                      <a:pt x="12" y="147"/>
                    </a:lnTo>
                    <a:lnTo>
                      <a:pt x="12" y="153"/>
                    </a:lnTo>
                    <a:lnTo>
                      <a:pt x="12" y="141"/>
                    </a:lnTo>
                    <a:lnTo>
                      <a:pt x="12" y="141"/>
                    </a:lnTo>
                    <a:lnTo>
                      <a:pt x="6" y="110"/>
                    </a:lnTo>
                    <a:lnTo>
                      <a:pt x="0" y="73"/>
                    </a:lnTo>
                    <a:lnTo>
                      <a:pt x="6" y="37"/>
                    </a:lnTo>
                    <a:lnTo>
                      <a:pt x="6" y="37"/>
                    </a:lnTo>
                    <a:lnTo>
                      <a:pt x="12" y="12"/>
                    </a:lnTo>
                    <a:lnTo>
                      <a:pt x="18" y="6"/>
                    </a:lnTo>
                    <a:lnTo>
                      <a:pt x="2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27" name="Freeform 131"/>
              <p:cNvSpPr>
                <a:spLocks/>
              </p:cNvSpPr>
              <p:nvPr/>
            </p:nvSpPr>
            <p:spPr bwMode="auto">
              <a:xfrm>
                <a:off x="4011" y="2451"/>
                <a:ext cx="31" cy="136"/>
              </a:xfrm>
              <a:custGeom>
                <a:avLst/>
                <a:gdLst>
                  <a:gd name="T0" fmla="*/ 31 w 31"/>
                  <a:gd name="T1" fmla="*/ 0 h 136"/>
                  <a:gd name="T2" fmla="*/ 25 w 31"/>
                  <a:gd name="T3" fmla="*/ 6 h 136"/>
                  <a:gd name="T4" fmla="*/ 19 w 31"/>
                  <a:gd name="T5" fmla="*/ 18 h 136"/>
                  <a:gd name="T6" fmla="*/ 19 w 31"/>
                  <a:gd name="T7" fmla="*/ 31 h 136"/>
                  <a:gd name="T8" fmla="*/ 19 w 31"/>
                  <a:gd name="T9" fmla="*/ 31 h 136"/>
                  <a:gd name="T10" fmla="*/ 13 w 31"/>
                  <a:gd name="T11" fmla="*/ 55 h 136"/>
                  <a:gd name="T12" fmla="*/ 7 w 31"/>
                  <a:gd name="T13" fmla="*/ 81 h 136"/>
                  <a:gd name="T14" fmla="*/ 13 w 31"/>
                  <a:gd name="T15" fmla="*/ 104 h 136"/>
                  <a:gd name="T16" fmla="*/ 13 w 31"/>
                  <a:gd name="T17" fmla="*/ 104 h 136"/>
                  <a:gd name="T18" fmla="*/ 13 w 31"/>
                  <a:gd name="T19" fmla="*/ 122 h 136"/>
                  <a:gd name="T20" fmla="*/ 13 w 31"/>
                  <a:gd name="T21" fmla="*/ 136 h 136"/>
                  <a:gd name="T22" fmla="*/ 13 w 31"/>
                  <a:gd name="T23" fmla="*/ 136 h 136"/>
                  <a:gd name="T24" fmla="*/ 13 w 31"/>
                  <a:gd name="T25" fmla="*/ 136 h 136"/>
                  <a:gd name="T26" fmla="*/ 7 w 31"/>
                  <a:gd name="T27" fmla="*/ 110 h 136"/>
                  <a:gd name="T28" fmla="*/ 0 w 31"/>
                  <a:gd name="T29" fmla="*/ 81 h 136"/>
                  <a:gd name="T30" fmla="*/ 7 w 31"/>
                  <a:gd name="T31" fmla="*/ 55 h 136"/>
                  <a:gd name="T32" fmla="*/ 7 w 31"/>
                  <a:gd name="T33" fmla="*/ 55 h 136"/>
                  <a:gd name="T34" fmla="*/ 13 w 31"/>
                  <a:gd name="T35" fmla="*/ 31 h 136"/>
                  <a:gd name="T36" fmla="*/ 25 w 31"/>
                  <a:gd name="T37" fmla="*/ 6 h 136"/>
                  <a:gd name="T38" fmla="*/ 31 w 31"/>
                  <a:gd name="T3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36">
                    <a:moveTo>
                      <a:pt x="31" y="0"/>
                    </a:moveTo>
                    <a:lnTo>
                      <a:pt x="25" y="6"/>
                    </a:lnTo>
                    <a:lnTo>
                      <a:pt x="19" y="18"/>
                    </a:lnTo>
                    <a:lnTo>
                      <a:pt x="19" y="31"/>
                    </a:lnTo>
                    <a:lnTo>
                      <a:pt x="19" y="31"/>
                    </a:lnTo>
                    <a:lnTo>
                      <a:pt x="13" y="55"/>
                    </a:lnTo>
                    <a:lnTo>
                      <a:pt x="7" y="81"/>
                    </a:lnTo>
                    <a:lnTo>
                      <a:pt x="13" y="104"/>
                    </a:lnTo>
                    <a:lnTo>
                      <a:pt x="13" y="104"/>
                    </a:lnTo>
                    <a:lnTo>
                      <a:pt x="13" y="122"/>
                    </a:lnTo>
                    <a:lnTo>
                      <a:pt x="13" y="136"/>
                    </a:lnTo>
                    <a:lnTo>
                      <a:pt x="13" y="136"/>
                    </a:lnTo>
                    <a:lnTo>
                      <a:pt x="13" y="136"/>
                    </a:lnTo>
                    <a:lnTo>
                      <a:pt x="7" y="110"/>
                    </a:lnTo>
                    <a:lnTo>
                      <a:pt x="0" y="81"/>
                    </a:lnTo>
                    <a:lnTo>
                      <a:pt x="7" y="55"/>
                    </a:lnTo>
                    <a:lnTo>
                      <a:pt x="7" y="55"/>
                    </a:lnTo>
                    <a:lnTo>
                      <a:pt x="13" y="31"/>
                    </a:lnTo>
                    <a:lnTo>
                      <a:pt x="25" y="6"/>
                    </a:lnTo>
                    <a:lnTo>
                      <a:pt x="3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28" name="Freeform 132"/>
              <p:cNvSpPr>
                <a:spLocks/>
              </p:cNvSpPr>
              <p:nvPr/>
            </p:nvSpPr>
            <p:spPr bwMode="auto">
              <a:xfrm>
                <a:off x="3950" y="2463"/>
                <a:ext cx="68" cy="196"/>
              </a:xfrm>
              <a:custGeom>
                <a:avLst/>
                <a:gdLst>
                  <a:gd name="T0" fmla="*/ 61 w 68"/>
                  <a:gd name="T1" fmla="*/ 6 h 196"/>
                  <a:gd name="T2" fmla="*/ 55 w 68"/>
                  <a:gd name="T3" fmla="*/ 25 h 196"/>
                  <a:gd name="T4" fmla="*/ 55 w 68"/>
                  <a:gd name="T5" fmla="*/ 31 h 196"/>
                  <a:gd name="T6" fmla="*/ 49 w 68"/>
                  <a:gd name="T7" fmla="*/ 55 h 196"/>
                  <a:gd name="T8" fmla="*/ 49 w 68"/>
                  <a:gd name="T9" fmla="*/ 74 h 196"/>
                  <a:gd name="T10" fmla="*/ 49 w 68"/>
                  <a:gd name="T11" fmla="*/ 110 h 196"/>
                  <a:gd name="T12" fmla="*/ 55 w 68"/>
                  <a:gd name="T13" fmla="*/ 124 h 196"/>
                  <a:gd name="T14" fmla="*/ 61 w 68"/>
                  <a:gd name="T15" fmla="*/ 141 h 196"/>
                  <a:gd name="T16" fmla="*/ 61 w 68"/>
                  <a:gd name="T17" fmla="*/ 147 h 196"/>
                  <a:gd name="T18" fmla="*/ 55 w 68"/>
                  <a:gd name="T19" fmla="*/ 153 h 196"/>
                  <a:gd name="T20" fmla="*/ 55 w 68"/>
                  <a:gd name="T21" fmla="*/ 159 h 196"/>
                  <a:gd name="T22" fmla="*/ 49 w 68"/>
                  <a:gd name="T23" fmla="*/ 171 h 196"/>
                  <a:gd name="T24" fmla="*/ 43 w 68"/>
                  <a:gd name="T25" fmla="*/ 185 h 196"/>
                  <a:gd name="T26" fmla="*/ 31 w 68"/>
                  <a:gd name="T27" fmla="*/ 190 h 196"/>
                  <a:gd name="T28" fmla="*/ 37 w 68"/>
                  <a:gd name="T29" fmla="*/ 185 h 196"/>
                  <a:gd name="T30" fmla="*/ 49 w 68"/>
                  <a:gd name="T31" fmla="*/ 153 h 196"/>
                  <a:gd name="T32" fmla="*/ 49 w 68"/>
                  <a:gd name="T33" fmla="*/ 147 h 196"/>
                  <a:gd name="T34" fmla="*/ 49 w 68"/>
                  <a:gd name="T35" fmla="*/ 135 h 196"/>
                  <a:gd name="T36" fmla="*/ 49 w 68"/>
                  <a:gd name="T37" fmla="*/ 141 h 196"/>
                  <a:gd name="T38" fmla="*/ 43 w 68"/>
                  <a:gd name="T39" fmla="*/ 153 h 196"/>
                  <a:gd name="T40" fmla="*/ 37 w 68"/>
                  <a:gd name="T41" fmla="*/ 159 h 196"/>
                  <a:gd name="T42" fmla="*/ 37 w 68"/>
                  <a:gd name="T43" fmla="*/ 159 h 196"/>
                  <a:gd name="T44" fmla="*/ 37 w 68"/>
                  <a:gd name="T45" fmla="*/ 159 h 196"/>
                  <a:gd name="T46" fmla="*/ 43 w 68"/>
                  <a:gd name="T47" fmla="*/ 141 h 196"/>
                  <a:gd name="T48" fmla="*/ 43 w 68"/>
                  <a:gd name="T49" fmla="*/ 135 h 196"/>
                  <a:gd name="T50" fmla="*/ 49 w 68"/>
                  <a:gd name="T51" fmla="*/ 129 h 196"/>
                  <a:gd name="T52" fmla="*/ 43 w 68"/>
                  <a:gd name="T53" fmla="*/ 129 h 196"/>
                  <a:gd name="T54" fmla="*/ 43 w 68"/>
                  <a:gd name="T55" fmla="*/ 124 h 196"/>
                  <a:gd name="T56" fmla="*/ 43 w 68"/>
                  <a:gd name="T57" fmla="*/ 116 h 196"/>
                  <a:gd name="T58" fmla="*/ 49 w 68"/>
                  <a:gd name="T59" fmla="*/ 98 h 196"/>
                  <a:gd name="T60" fmla="*/ 43 w 68"/>
                  <a:gd name="T61" fmla="*/ 86 h 196"/>
                  <a:gd name="T62" fmla="*/ 49 w 68"/>
                  <a:gd name="T63" fmla="*/ 49 h 196"/>
                  <a:gd name="T64" fmla="*/ 49 w 68"/>
                  <a:gd name="T65" fmla="*/ 43 h 196"/>
                  <a:gd name="T66" fmla="*/ 43 w 68"/>
                  <a:gd name="T67" fmla="*/ 37 h 196"/>
                  <a:gd name="T68" fmla="*/ 37 w 68"/>
                  <a:gd name="T69" fmla="*/ 43 h 196"/>
                  <a:gd name="T70" fmla="*/ 25 w 68"/>
                  <a:gd name="T71" fmla="*/ 43 h 196"/>
                  <a:gd name="T72" fmla="*/ 19 w 68"/>
                  <a:gd name="T73" fmla="*/ 43 h 196"/>
                  <a:gd name="T74" fmla="*/ 25 w 68"/>
                  <a:gd name="T75" fmla="*/ 43 h 196"/>
                  <a:gd name="T76" fmla="*/ 31 w 68"/>
                  <a:gd name="T77" fmla="*/ 43 h 196"/>
                  <a:gd name="T78" fmla="*/ 43 w 68"/>
                  <a:gd name="T79" fmla="*/ 37 h 196"/>
                  <a:gd name="T80" fmla="*/ 43 w 68"/>
                  <a:gd name="T81" fmla="*/ 37 h 196"/>
                  <a:gd name="T82" fmla="*/ 43 w 68"/>
                  <a:gd name="T83" fmla="*/ 31 h 196"/>
                  <a:gd name="T84" fmla="*/ 31 w 68"/>
                  <a:gd name="T85" fmla="*/ 31 h 196"/>
                  <a:gd name="T86" fmla="*/ 13 w 68"/>
                  <a:gd name="T87" fmla="*/ 31 h 196"/>
                  <a:gd name="T88" fmla="*/ 6 w 68"/>
                  <a:gd name="T89" fmla="*/ 31 h 196"/>
                  <a:gd name="T90" fmla="*/ 6 w 68"/>
                  <a:gd name="T91" fmla="*/ 25 h 196"/>
                  <a:gd name="T92" fmla="*/ 19 w 68"/>
                  <a:gd name="T93" fmla="*/ 25 h 196"/>
                  <a:gd name="T94" fmla="*/ 43 w 68"/>
                  <a:gd name="T95" fmla="*/ 25 h 196"/>
                  <a:gd name="T96" fmla="*/ 49 w 68"/>
                  <a:gd name="T97" fmla="*/ 25 h 196"/>
                  <a:gd name="T98" fmla="*/ 55 w 68"/>
                  <a:gd name="T99" fmla="*/ 19 h 196"/>
                  <a:gd name="T100" fmla="*/ 68 w 68"/>
                  <a:gd name="T10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96">
                    <a:moveTo>
                      <a:pt x="68" y="0"/>
                    </a:moveTo>
                    <a:lnTo>
                      <a:pt x="61" y="6"/>
                    </a:lnTo>
                    <a:lnTo>
                      <a:pt x="55" y="19"/>
                    </a:lnTo>
                    <a:lnTo>
                      <a:pt x="55" y="25"/>
                    </a:lnTo>
                    <a:lnTo>
                      <a:pt x="55" y="25"/>
                    </a:lnTo>
                    <a:lnTo>
                      <a:pt x="55" y="31"/>
                    </a:lnTo>
                    <a:lnTo>
                      <a:pt x="49" y="43"/>
                    </a:lnTo>
                    <a:lnTo>
                      <a:pt x="49" y="55"/>
                    </a:lnTo>
                    <a:lnTo>
                      <a:pt x="49" y="55"/>
                    </a:lnTo>
                    <a:lnTo>
                      <a:pt x="49" y="74"/>
                    </a:lnTo>
                    <a:lnTo>
                      <a:pt x="49" y="98"/>
                    </a:lnTo>
                    <a:lnTo>
                      <a:pt x="49" y="110"/>
                    </a:lnTo>
                    <a:lnTo>
                      <a:pt x="49" y="110"/>
                    </a:lnTo>
                    <a:lnTo>
                      <a:pt x="55" y="124"/>
                    </a:lnTo>
                    <a:lnTo>
                      <a:pt x="55" y="135"/>
                    </a:lnTo>
                    <a:lnTo>
                      <a:pt x="61" y="141"/>
                    </a:lnTo>
                    <a:lnTo>
                      <a:pt x="61" y="141"/>
                    </a:lnTo>
                    <a:lnTo>
                      <a:pt x="61" y="147"/>
                    </a:lnTo>
                    <a:lnTo>
                      <a:pt x="55" y="153"/>
                    </a:lnTo>
                    <a:lnTo>
                      <a:pt x="55" y="153"/>
                    </a:lnTo>
                    <a:lnTo>
                      <a:pt x="55" y="153"/>
                    </a:lnTo>
                    <a:lnTo>
                      <a:pt x="55" y="159"/>
                    </a:lnTo>
                    <a:lnTo>
                      <a:pt x="49" y="165"/>
                    </a:lnTo>
                    <a:lnTo>
                      <a:pt x="49" y="171"/>
                    </a:lnTo>
                    <a:lnTo>
                      <a:pt x="49" y="171"/>
                    </a:lnTo>
                    <a:lnTo>
                      <a:pt x="43" y="185"/>
                    </a:lnTo>
                    <a:lnTo>
                      <a:pt x="31" y="196"/>
                    </a:lnTo>
                    <a:lnTo>
                      <a:pt x="31" y="190"/>
                    </a:lnTo>
                    <a:lnTo>
                      <a:pt x="31" y="190"/>
                    </a:lnTo>
                    <a:lnTo>
                      <a:pt x="37" y="185"/>
                    </a:lnTo>
                    <a:lnTo>
                      <a:pt x="43" y="165"/>
                    </a:lnTo>
                    <a:lnTo>
                      <a:pt x="49" y="153"/>
                    </a:lnTo>
                    <a:lnTo>
                      <a:pt x="49" y="153"/>
                    </a:lnTo>
                    <a:lnTo>
                      <a:pt x="49" y="147"/>
                    </a:lnTo>
                    <a:lnTo>
                      <a:pt x="49" y="141"/>
                    </a:lnTo>
                    <a:lnTo>
                      <a:pt x="49" y="135"/>
                    </a:lnTo>
                    <a:lnTo>
                      <a:pt x="49" y="135"/>
                    </a:lnTo>
                    <a:lnTo>
                      <a:pt x="49" y="141"/>
                    </a:lnTo>
                    <a:lnTo>
                      <a:pt x="43" y="147"/>
                    </a:lnTo>
                    <a:lnTo>
                      <a:pt x="43" y="153"/>
                    </a:lnTo>
                    <a:lnTo>
                      <a:pt x="43" y="153"/>
                    </a:lnTo>
                    <a:lnTo>
                      <a:pt x="37" y="159"/>
                    </a:lnTo>
                    <a:lnTo>
                      <a:pt x="37" y="159"/>
                    </a:lnTo>
                    <a:lnTo>
                      <a:pt x="37" y="159"/>
                    </a:lnTo>
                    <a:lnTo>
                      <a:pt x="37" y="159"/>
                    </a:lnTo>
                    <a:lnTo>
                      <a:pt x="37" y="159"/>
                    </a:lnTo>
                    <a:lnTo>
                      <a:pt x="37" y="153"/>
                    </a:lnTo>
                    <a:lnTo>
                      <a:pt x="43" y="141"/>
                    </a:lnTo>
                    <a:lnTo>
                      <a:pt x="43" y="141"/>
                    </a:lnTo>
                    <a:lnTo>
                      <a:pt x="43" y="135"/>
                    </a:lnTo>
                    <a:lnTo>
                      <a:pt x="49" y="129"/>
                    </a:lnTo>
                    <a:lnTo>
                      <a:pt x="49" y="129"/>
                    </a:lnTo>
                    <a:lnTo>
                      <a:pt x="49" y="129"/>
                    </a:lnTo>
                    <a:lnTo>
                      <a:pt x="43" y="129"/>
                    </a:lnTo>
                    <a:lnTo>
                      <a:pt x="43" y="129"/>
                    </a:lnTo>
                    <a:lnTo>
                      <a:pt x="43" y="124"/>
                    </a:lnTo>
                    <a:lnTo>
                      <a:pt x="43" y="124"/>
                    </a:lnTo>
                    <a:lnTo>
                      <a:pt x="43" y="116"/>
                    </a:lnTo>
                    <a:lnTo>
                      <a:pt x="43" y="110"/>
                    </a:lnTo>
                    <a:lnTo>
                      <a:pt x="49" y="98"/>
                    </a:lnTo>
                    <a:lnTo>
                      <a:pt x="49" y="98"/>
                    </a:lnTo>
                    <a:lnTo>
                      <a:pt x="43" y="86"/>
                    </a:lnTo>
                    <a:lnTo>
                      <a:pt x="43" y="69"/>
                    </a:lnTo>
                    <a:lnTo>
                      <a:pt x="49" y="49"/>
                    </a:lnTo>
                    <a:lnTo>
                      <a:pt x="49" y="49"/>
                    </a:lnTo>
                    <a:lnTo>
                      <a:pt x="49" y="43"/>
                    </a:lnTo>
                    <a:lnTo>
                      <a:pt x="43" y="37"/>
                    </a:lnTo>
                    <a:lnTo>
                      <a:pt x="43" y="37"/>
                    </a:lnTo>
                    <a:lnTo>
                      <a:pt x="43" y="37"/>
                    </a:lnTo>
                    <a:lnTo>
                      <a:pt x="37" y="43"/>
                    </a:lnTo>
                    <a:lnTo>
                      <a:pt x="31" y="43"/>
                    </a:lnTo>
                    <a:lnTo>
                      <a:pt x="25" y="43"/>
                    </a:lnTo>
                    <a:lnTo>
                      <a:pt x="25" y="43"/>
                    </a:lnTo>
                    <a:lnTo>
                      <a:pt x="19" y="43"/>
                    </a:lnTo>
                    <a:lnTo>
                      <a:pt x="19" y="43"/>
                    </a:lnTo>
                    <a:lnTo>
                      <a:pt x="25" y="43"/>
                    </a:lnTo>
                    <a:lnTo>
                      <a:pt x="25" y="43"/>
                    </a:lnTo>
                    <a:lnTo>
                      <a:pt x="31" y="43"/>
                    </a:lnTo>
                    <a:lnTo>
                      <a:pt x="37" y="37"/>
                    </a:lnTo>
                    <a:lnTo>
                      <a:pt x="43" y="37"/>
                    </a:lnTo>
                    <a:lnTo>
                      <a:pt x="43" y="37"/>
                    </a:lnTo>
                    <a:lnTo>
                      <a:pt x="43" y="37"/>
                    </a:lnTo>
                    <a:lnTo>
                      <a:pt x="43" y="31"/>
                    </a:lnTo>
                    <a:lnTo>
                      <a:pt x="43" y="31"/>
                    </a:lnTo>
                    <a:lnTo>
                      <a:pt x="43" y="31"/>
                    </a:lnTo>
                    <a:lnTo>
                      <a:pt x="31" y="31"/>
                    </a:lnTo>
                    <a:lnTo>
                      <a:pt x="19" y="31"/>
                    </a:lnTo>
                    <a:lnTo>
                      <a:pt x="13" y="31"/>
                    </a:lnTo>
                    <a:lnTo>
                      <a:pt x="13" y="31"/>
                    </a:lnTo>
                    <a:lnTo>
                      <a:pt x="6" y="31"/>
                    </a:lnTo>
                    <a:lnTo>
                      <a:pt x="0" y="25"/>
                    </a:lnTo>
                    <a:lnTo>
                      <a:pt x="6" y="25"/>
                    </a:lnTo>
                    <a:lnTo>
                      <a:pt x="6" y="25"/>
                    </a:lnTo>
                    <a:lnTo>
                      <a:pt x="19" y="25"/>
                    </a:lnTo>
                    <a:lnTo>
                      <a:pt x="31" y="25"/>
                    </a:lnTo>
                    <a:lnTo>
                      <a:pt x="43" y="25"/>
                    </a:lnTo>
                    <a:lnTo>
                      <a:pt x="43" y="25"/>
                    </a:lnTo>
                    <a:lnTo>
                      <a:pt x="49" y="25"/>
                    </a:lnTo>
                    <a:lnTo>
                      <a:pt x="49" y="19"/>
                    </a:lnTo>
                    <a:lnTo>
                      <a:pt x="55" y="19"/>
                    </a:lnTo>
                    <a:lnTo>
                      <a:pt x="55" y="19"/>
                    </a:lnTo>
                    <a:lnTo>
                      <a:pt x="68"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29" name="Freeform 133"/>
              <p:cNvSpPr>
                <a:spLocks/>
              </p:cNvSpPr>
              <p:nvPr/>
            </p:nvSpPr>
            <p:spPr bwMode="auto">
              <a:xfrm>
                <a:off x="3950" y="2439"/>
                <a:ext cx="31" cy="30"/>
              </a:xfrm>
              <a:custGeom>
                <a:avLst/>
                <a:gdLst>
                  <a:gd name="T0" fmla="*/ 0 w 31"/>
                  <a:gd name="T1" fmla="*/ 0 h 30"/>
                  <a:gd name="T2" fmla="*/ 6 w 31"/>
                  <a:gd name="T3" fmla="*/ 6 h 30"/>
                  <a:gd name="T4" fmla="*/ 13 w 31"/>
                  <a:gd name="T5" fmla="*/ 18 h 30"/>
                  <a:gd name="T6" fmla="*/ 25 w 31"/>
                  <a:gd name="T7" fmla="*/ 24 h 30"/>
                  <a:gd name="T8" fmla="*/ 25 w 31"/>
                  <a:gd name="T9" fmla="*/ 24 h 30"/>
                  <a:gd name="T10" fmla="*/ 25 w 31"/>
                  <a:gd name="T11" fmla="*/ 30 h 30"/>
                  <a:gd name="T12" fmla="*/ 31 w 31"/>
                  <a:gd name="T13" fmla="*/ 30 h 30"/>
                  <a:gd name="T14" fmla="*/ 31 w 31"/>
                  <a:gd name="T15" fmla="*/ 30 h 30"/>
                  <a:gd name="T16" fmla="*/ 31 w 31"/>
                  <a:gd name="T17" fmla="*/ 30 h 30"/>
                  <a:gd name="T18" fmla="*/ 19 w 31"/>
                  <a:gd name="T19" fmla="*/ 24 h 30"/>
                  <a:gd name="T20" fmla="*/ 6 w 31"/>
                  <a:gd name="T21" fmla="*/ 12 h 30"/>
                  <a:gd name="T22" fmla="*/ 0 w 31"/>
                  <a:gd name="T23" fmla="*/ 6 h 30"/>
                  <a:gd name="T24" fmla="*/ 0 w 31"/>
                  <a:gd name="T25" fmla="*/ 6 h 30"/>
                  <a:gd name="T26" fmla="*/ 0 w 31"/>
                  <a:gd name="T27" fmla="*/ 6 h 30"/>
                  <a:gd name="T28" fmla="*/ 0 w 31"/>
                  <a:gd name="T29" fmla="*/ 6 h 30"/>
                  <a:gd name="T30" fmla="*/ 0 w 31"/>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0">
                    <a:moveTo>
                      <a:pt x="0" y="0"/>
                    </a:moveTo>
                    <a:lnTo>
                      <a:pt x="6" y="6"/>
                    </a:lnTo>
                    <a:lnTo>
                      <a:pt x="13" y="18"/>
                    </a:lnTo>
                    <a:lnTo>
                      <a:pt x="25" y="24"/>
                    </a:lnTo>
                    <a:lnTo>
                      <a:pt x="25" y="24"/>
                    </a:lnTo>
                    <a:lnTo>
                      <a:pt x="25" y="30"/>
                    </a:lnTo>
                    <a:lnTo>
                      <a:pt x="31" y="30"/>
                    </a:lnTo>
                    <a:lnTo>
                      <a:pt x="31" y="30"/>
                    </a:lnTo>
                    <a:lnTo>
                      <a:pt x="31" y="30"/>
                    </a:lnTo>
                    <a:lnTo>
                      <a:pt x="19" y="24"/>
                    </a:lnTo>
                    <a:lnTo>
                      <a:pt x="6" y="12"/>
                    </a:lnTo>
                    <a:lnTo>
                      <a:pt x="0" y="6"/>
                    </a:lnTo>
                    <a:lnTo>
                      <a:pt x="0" y="6"/>
                    </a:lnTo>
                    <a:lnTo>
                      <a:pt x="0" y="6"/>
                    </a:lnTo>
                    <a:lnTo>
                      <a:pt x="0" y="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30" name="Freeform 134"/>
              <p:cNvSpPr>
                <a:spLocks/>
              </p:cNvSpPr>
              <p:nvPr/>
            </p:nvSpPr>
            <p:spPr bwMode="auto">
              <a:xfrm>
                <a:off x="3950" y="2469"/>
                <a:ext cx="13" cy="13"/>
              </a:xfrm>
              <a:custGeom>
                <a:avLst/>
                <a:gdLst>
                  <a:gd name="T0" fmla="*/ 0 w 13"/>
                  <a:gd name="T1" fmla="*/ 0 h 13"/>
                  <a:gd name="T2" fmla="*/ 0 w 13"/>
                  <a:gd name="T3" fmla="*/ 0 h 13"/>
                  <a:gd name="T4" fmla="*/ 0 w 13"/>
                  <a:gd name="T5" fmla="*/ 7 h 13"/>
                  <a:gd name="T6" fmla="*/ 6 w 13"/>
                  <a:gd name="T7" fmla="*/ 7 h 13"/>
                  <a:gd name="T8" fmla="*/ 6 w 13"/>
                  <a:gd name="T9" fmla="*/ 7 h 13"/>
                  <a:gd name="T10" fmla="*/ 13 w 13"/>
                  <a:gd name="T11" fmla="*/ 7 h 13"/>
                  <a:gd name="T12" fmla="*/ 13 w 13"/>
                  <a:gd name="T13" fmla="*/ 7 h 13"/>
                  <a:gd name="T14" fmla="*/ 13 w 13"/>
                  <a:gd name="T15" fmla="*/ 7 h 13"/>
                  <a:gd name="T16" fmla="*/ 13 w 13"/>
                  <a:gd name="T17" fmla="*/ 7 h 13"/>
                  <a:gd name="T18" fmla="*/ 6 w 13"/>
                  <a:gd name="T19" fmla="*/ 13 h 13"/>
                  <a:gd name="T20" fmla="*/ 0 w 13"/>
                  <a:gd name="T21" fmla="*/ 7 h 13"/>
                  <a:gd name="T22" fmla="*/ 0 w 13"/>
                  <a:gd name="T23" fmla="*/ 7 h 13"/>
                  <a:gd name="T24" fmla="*/ 0 w 13"/>
                  <a:gd name="T25" fmla="*/ 7 h 13"/>
                  <a:gd name="T26" fmla="*/ 0 w 13"/>
                  <a:gd name="T27" fmla="*/ 7 h 13"/>
                  <a:gd name="T28" fmla="*/ 0 w 13"/>
                  <a:gd name="T29" fmla="*/ 7 h 13"/>
                  <a:gd name="T30" fmla="*/ 0 w 13"/>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0" y="0"/>
                    </a:moveTo>
                    <a:lnTo>
                      <a:pt x="0" y="0"/>
                    </a:lnTo>
                    <a:lnTo>
                      <a:pt x="0" y="7"/>
                    </a:lnTo>
                    <a:lnTo>
                      <a:pt x="6" y="7"/>
                    </a:lnTo>
                    <a:lnTo>
                      <a:pt x="6" y="7"/>
                    </a:lnTo>
                    <a:lnTo>
                      <a:pt x="13" y="7"/>
                    </a:lnTo>
                    <a:lnTo>
                      <a:pt x="13" y="7"/>
                    </a:lnTo>
                    <a:lnTo>
                      <a:pt x="13" y="7"/>
                    </a:lnTo>
                    <a:lnTo>
                      <a:pt x="13" y="7"/>
                    </a:lnTo>
                    <a:lnTo>
                      <a:pt x="6" y="13"/>
                    </a:lnTo>
                    <a:lnTo>
                      <a:pt x="0" y="7"/>
                    </a:lnTo>
                    <a:lnTo>
                      <a:pt x="0" y="7"/>
                    </a:lnTo>
                    <a:lnTo>
                      <a:pt x="0" y="7"/>
                    </a:lnTo>
                    <a:lnTo>
                      <a:pt x="0" y="7"/>
                    </a:lnTo>
                    <a:lnTo>
                      <a:pt x="0" y="7"/>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31" name="Freeform 135"/>
              <p:cNvSpPr>
                <a:spLocks/>
              </p:cNvSpPr>
              <p:nvPr/>
            </p:nvSpPr>
            <p:spPr bwMode="auto">
              <a:xfrm>
                <a:off x="4190" y="2396"/>
                <a:ext cx="23" cy="37"/>
              </a:xfrm>
              <a:custGeom>
                <a:avLst/>
                <a:gdLst>
                  <a:gd name="T0" fmla="*/ 17 w 23"/>
                  <a:gd name="T1" fmla="*/ 0 h 37"/>
                  <a:gd name="T2" fmla="*/ 17 w 23"/>
                  <a:gd name="T3" fmla="*/ 6 h 37"/>
                  <a:gd name="T4" fmla="*/ 11 w 23"/>
                  <a:gd name="T5" fmla="*/ 18 h 37"/>
                  <a:gd name="T6" fmla="*/ 5 w 23"/>
                  <a:gd name="T7" fmla="*/ 31 h 37"/>
                  <a:gd name="T8" fmla="*/ 5 w 23"/>
                  <a:gd name="T9" fmla="*/ 31 h 37"/>
                  <a:gd name="T10" fmla="*/ 0 w 23"/>
                  <a:gd name="T11" fmla="*/ 37 h 37"/>
                  <a:gd name="T12" fmla="*/ 0 w 23"/>
                  <a:gd name="T13" fmla="*/ 37 h 37"/>
                  <a:gd name="T14" fmla="*/ 5 w 23"/>
                  <a:gd name="T15" fmla="*/ 37 h 37"/>
                  <a:gd name="T16" fmla="*/ 5 w 23"/>
                  <a:gd name="T17" fmla="*/ 37 h 37"/>
                  <a:gd name="T18" fmla="*/ 11 w 23"/>
                  <a:gd name="T19" fmla="*/ 31 h 37"/>
                  <a:gd name="T20" fmla="*/ 17 w 23"/>
                  <a:gd name="T21" fmla="*/ 18 h 37"/>
                  <a:gd name="T22" fmla="*/ 23 w 23"/>
                  <a:gd name="T23" fmla="*/ 12 h 37"/>
                  <a:gd name="T24" fmla="*/ 23 w 23"/>
                  <a:gd name="T25" fmla="*/ 12 h 37"/>
                  <a:gd name="T26" fmla="*/ 17 w 23"/>
                  <a:gd name="T27" fmla="*/ 12 h 37"/>
                  <a:gd name="T28" fmla="*/ 17 w 23"/>
                  <a:gd name="T29" fmla="*/ 6 h 37"/>
                  <a:gd name="T30" fmla="*/ 17 w 23"/>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7">
                    <a:moveTo>
                      <a:pt x="17" y="0"/>
                    </a:moveTo>
                    <a:lnTo>
                      <a:pt x="17" y="6"/>
                    </a:lnTo>
                    <a:lnTo>
                      <a:pt x="11" y="18"/>
                    </a:lnTo>
                    <a:lnTo>
                      <a:pt x="5" y="31"/>
                    </a:lnTo>
                    <a:lnTo>
                      <a:pt x="5" y="31"/>
                    </a:lnTo>
                    <a:lnTo>
                      <a:pt x="0" y="37"/>
                    </a:lnTo>
                    <a:lnTo>
                      <a:pt x="0" y="37"/>
                    </a:lnTo>
                    <a:lnTo>
                      <a:pt x="5" y="37"/>
                    </a:lnTo>
                    <a:lnTo>
                      <a:pt x="5" y="37"/>
                    </a:lnTo>
                    <a:lnTo>
                      <a:pt x="11" y="31"/>
                    </a:lnTo>
                    <a:lnTo>
                      <a:pt x="17" y="18"/>
                    </a:lnTo>
                    <a:lnTo>
                      <a:pt x="23" y="12"/>
                    </a:lnTo>
                    <a:lnTo>
                      <a:pt x="23" y="12"/>
                    </a:lnTo>
                    <a:lnTo>
                      <a:pt x="17" y="12"/>
                    </a:lnTo>
                    <a:lnTo>
                      <a:pt x="17" y="6"/>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32" name="Freeform 136"/>
              <p:cNvSpPr>
                <a:spLocks/>
              </p:cNvSpPr>
              <p:nvPr/>
            </p:nvSpPr>
            <p:spPr bwMode="auto">
              <a:xfrm>
                <a:off x="3944" y="2610"/>
                <a:ext cx="19" cy="67"/>
              </a:xfrm>
              <a:custGeom>
                <a:avLst/>
                <a:gdLst>
                  <a:gd name="T0" fmla="*/ 0 w 19"/>
                  <a:gd name="T1" fmla="*/ 67 h 67"/>
                  <a:gd name="T2" fmla="*/ 0 w 19"/>
                  <a:gd name="T3" fmla="*/ 67 h 67"/>
                  <a:gd name="T4" fmla="*/ 6 w 19"/>
                  <a:gd name="T5" fmla="*/ 61 h 67"/>
                  <a:gd name="T6" fmla="*/ 12 w 19"/>
                  <a:gd name="T7" fmla="*/ 49 h 67"/>
                  <a:gd name="T8" fmla="*/ 12 w 19"/>
                  <a:gd name="T9" fmla="*/ 49 h 67"/>
                  <a:gd name="T10" fmla="*/ 12 w 19"/>
                  <a:gd name="T11" fmla="*/ 43 h 67"/>
                  <a:gd name="T12" fmla="*/ 19 w 19"/>
                  <a:gd name="T13" fmla="*/ 32 h 67"/>
                  <a:gd name="T14" fmla="*/ 19 w 19"/>
                  <a:gd name="T15" fmla="*/ 18 h 67"/>
                  <a:gd name="T16" fmla="*/ 19 w 19"/>
                  <a:gd name="T17" fmla="*/ 18 h 67"/>
                  <a:gd name="T18" fmla="*/ 19 w 19"/>
                  <a:gd name="T19" fmla="*/ 6 h 67"/>
                  <a:gd name="T20" fmla="*/ 19 w 19"/>
                  <a:gd name="T21" fmla="*/ 0 h 67"/>
                  <a:gd name="T22" fmla="*/ 19 w 19"/>
                  <a:gd name="T23" fmla="*/ 6 h 67"/>
                  <a:gd name="T24" fmla="*/ 19 w 19"/>
                  <a:gd name="T25" fmla="*/ 6 h 67"/>
                  <a:gd name="T26" fmla="*/ 12 w 19"/>
                  <a:gd name="T27" fmla="*/ 18 h 67"/>
                  <a:gd name="T28" fmla="*/ 12 w 19"/>
                  <a:gd name="T29" fmla="*/ 32 h 67"/>
                  <a:gd name="T30" fmla="*/ 12 w 19"/>
                  <a:gd name="T31" fmla="*/ 38 h 67"/>
                  <a:gd name="T32" fmla="*/ 12 w 19"/>
                  <a:gd name="T33" fmla="*/ 38 h 67"/>
                  <a:gd name="T34" fmla="*/ 6 w 19"/>
                  <a:gd name="T35" fmla="*/ 43 h 67"/>
                  <a:gd name="T36" fmla="*/ 0 w 19"/>
                  <a:gd name="T37" fmla="*/ 55 h 67"/>
                  <a:gd name="T38" fmla="*/ 0 w 19"/>
                  <a:gd name="T39" fmla="*/ 55 h 67"/>
                  <a:gd name="T40" fmla="*/ 0 w 19"/>
                  <a:gd name="T41" fmla="*/ 55 h 67"/>
                  <a:gd name="T42" fmla="*/ 0 w 19"/>
                  <a:gd name="T43" fmla="*/ 61 h 67"/>
                  <a:gd name="T44" fmla="*/ 0 w 19"/>
                  <a:gd name="T45" fmla="*/ 61 h 67"/>
                  <a:gd name="T46" fmla="*/ 0 w 19"/>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67">
                    <a:moveTo>
                      <a:pt x="0" y="67"/>
                    </a:moveTo>
                    <a:lnTo>
                      <a:pt x="0" y="67"/>
                    </a:lnTo>
                    <a:lnTo>
                      <a:pt x="6" y="61"/>
                    </a:lnTo>
                    <a:lnTo>
                      <a:pt x="12" y="49"/>
                    </a:lnTo>
                    <a:lnTo>
                      <a:pt x="12" y="49"/>
                    </a:lnTo>
                    <a:lnTo>
                      <a:pt x="12" y="43"/>
                    </a:lnTo>
                    <a:lnTo>
                      <a:pt x="19" y="32"/>
                    </a:lnTo>
                    <a:lnTo>
                      <a:pt x="19" y="18"/>
                    </a:lnTo>
                    <a:lnTo>
                      <a:pt x="19" y="18"/>
                    </a:lnTo>
                    <a:lnTo>
                      <a:pt x="19" y="6"/>
                    </a:lnTo>
                    <a:lnTo>
                      <a:pt x="19" y="0"/>
                    </a:lnTo>
                    <a:lnTo>
                      <a:pt x="19" y="6"/>
                    </a:lnTo>
                    <a:lnTo>
                      <a:pt x="19" y="6"/>
                    </a:lnTo>
                    <a:lnTo>
                      <a:pt x="12" y="18"/>
                    </a:lnTo>
                    <a:lnTo>
                      <a:pt x="12" y="32"/>
                    </a:lnTo>
                    <a:lnTo>
                      <a:pt x="12" y="38"/>
                    </a:lnTo>
                    <a:lnTo>
                      <a:pt x="12" y="38"/>
                    </a:lnTo>
                    <a:lnTo>
                      <a:pt x="6" y="43"/>
                    </a:lnTo>
                    <a:lnTo>
                      <a:pt x="0" y="55"/>
                    </a:lnTo>
                    <a:lnTo>
                      <a:pt x="0" y="55"/>
                    </a:lnTo>
                    <a:lnTo>
                      <a:pt x="0" y="55"/>
                    </a:lnTo>
                    <a:lnTo>
                      <a:pt x="0" y="61"/>
                    </a:lnTo>
                    <a:lnTo>
                      <a:pt x="0" y="61"/>
                    </a:lnTo>
                    <a:lnTo>
                      <a:pt x="0" y="6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33" name="Freeform 137"/>
              <p:cNvSpPr>
                <a:spLocks/>
              </p:cNvSpPr>
              <p:nvPr/>
            </p:nvSpPr>
            <p:spPr bwMode="auto">
              <a:xfrm>
                <a:off x="3944" y="2587"/>
                <a:ext cx="19" cy="47"/>
              </a:xfrm>
              <a:custGeom>
                <a:avLst/>
                <a:gdLst>
                  <a:gd name="T0" fmla="*/ 19 w 19"/>
                  <a:gd name="T1" fmla="*/ 0 h 47"/>
                  <a:gd name="T2" fmla="*/ 12 w 19"/>
                  <a:gd name="T3" fmla="*/ 5 h 47"/>
                  <a:gd name="T4" fmla="*/ 6 w 19"/>
                  <a:gd name="T5" fmla="*/ 17 h 47"/>
                  <a:gd name="T6" fmla="*/ 6 w 19"/>
                  <a:gd name="T7" fmla="*/ 23 h 47"/>
                  <a:gd name="T8" fmla="*/ 6 w 19"/>
                  <a:gd name="T9" fmla="*/ 23 h 47"/>
                  <a:gd name="T10" fmla="*/ 0 w 19"/>
                  <a:gd name="T11" fmla="*/ 35 h 47"/>
                  <a:gd name="T12" fmla="*/ 0 w 19"/>
                  <a:gd name="T13" fmla="*/ 47 h 47"/>
                  <a:gd name="T14" fmla="*/ 0 w 19"/>
                  <a:gd name="T15" fmla="*/ 47 h 47"/>
                  <a:gd name="T16" fmla="*/ 0 w 19"/>
                  <a:gd name="T17" fmla="*/ 47 h 47"/>
                  <a:gd name="T18" fmla="*/ 0 w 19"/>
                  <a:gd name="T19" fmla="*/ 47 h 47"/>
                  <a:gd name="T20" fmla="*/ 0 w 19"/>
                  <a:gd name="T21" fmla="*/ 41 h 47"/>
                  <a:gd name="T22" fmla="*/ 0 w 19"/>
                  <a:gd name="T23" fmla="*/ 35 h 47"/>
                  <a:gd name="T24" fmla="*/ 0 w 19"/>
                  <a:gd name="T25" fmla="*/ 35 h 47"/>
                  <a:gd name="T26" fmla="*/ 0 w 19"/>
                  <a:gd name="T27" fmla="*/ 29 h 47"/>
                  <a:gd name="T28" fmla="*/ 0 w 19"/>
                  <a:gd name="T29" fmla="*/ 23 h 47"/>
                  <a:gd name="T30" fmla="*/ 6 w 19"/>
                  <a:gd name="T31" fmla="*/ 17 h 47"/>
                  <a:gd name="T32" fmla="*/ 6 w 19"/>
                  <a:gd name="T33" fmla="*/ 17 h 47"/>
                  <a:gd name="T34" fmla="*/ 6 w 19"/>
                  <a:gd name="T35" fmla="*/ 17 h 47"/>
                  <a:gd name="T36" fmla="*/ 6 w 19"/>
                  <a:gd name="T37" fmla="*/ 11 h 47"/>
                  <a:gd name="T38" fmla="*/ 12 w 19"/>
                  <a:gd name="T39" fmla="*/ 5 h 47"/>
                  <a:gd name="T40" fmla="*/ 12 w 19"/>
                  <a:gd name="T41" fmla="*/ 5 h 47"/>
                  <a:gd name="T42" fmla="*/ 19 w 19"/>
                  <a:gd name="T43" fmla="*/ 5 h 47"/>
                  <a:gd name="T44" fmla="*/ 19 w 19"/>
                  <a:gd name="T45" fmla="*/ 0 h 47"/>
                  <a:gd name="T46" fmla="*/ 19 w 19"/>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47">
                    <a:moveTo>
                      <a:pt x="19" y="0"/>
                    </a:moveTo>
                    <a:lnTo>
                      <a:pt x="12" y="5"/>
                    </a:lnTo>
                    <a:lnTo>
                      <a:pt x="6" y="17"/>
                    </a:lnTo>
                    <a:lnTo>
                      <a:pt x="6" y="23"/>
                    </a:lnTo>
                    <a:lnTo>
                      <a:pt x="6" y="23"/>
                    </a:lnTo>
                    <a:lnTo>
                      <a:pt x="0" y="35"/>
                    </a:lnTo>
                    <a:lnTo>
                      <a:pt x="0" y="47"/>
                    </a:lnTo>
                    <a:lnTo>
                      <a:pt x="0" y="47"/>
                    </a:lnTo>
                    <a:lnTo>
                      <a:pt x="0" y="47"/>
                    </a:lnTo>
                    <a:lnTo>
                      <a:pt x="0" y="47"/>
                    </a:lnTo>
                    <a:lnTo>
                      <a:pt x="0" y="41"/>
                    </a:lnTo>
                    <a:lnTo>
                      <a:pt x="0" y="35"/>
                    </a:lnTo>
                    <a:lnTo>
                      <a:pt x="0" y="35"/>
                    </a:lnTo>
                    <a:lnTo>
                      <a:pt x="0" y="29"/>
                    </a:lnTo>
                    <a:lnTo>
                      <a:pt x="0" y="23"/>
                    </a:lnTo>
                    <a:lnTo>
                      <a:pt x="6" y="17"/>
                    </a:lnTo>
                    <a:lnTo>
                      <a:pt x="6" y="17"/>
                    </a:lnTo>
                    <a:lnTo>
                      <a:pt x="6" y="17"/>
                    </a:lnTo>
                    <a:lnTo>
                      <a:pt x="6" y="11"/>
                    </a:lnTo>
                    <a:lnTo>
                      <a:pt x="12" y="5"/>
                    </a:lnTo>
                    <a:lnTo>
                      <a:pt x="12" y="5"/>
                    </a:lnTo>
                    <a:lnTo>
                      <a:pt x="19" y="5"/>
                    </a:lnTo>
                    <a:lnTo>
                      <a:pt x="19" y="0"/>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34" name="Freeform 138"/>
              <p:cNvSpPr>
                <a:spLocks/>
              </p:cNvSpPr>
              <p:nvPr/>
            </p:nvSpPr>
            <p:spPr bwMode="auto">
              <a:xfrm>
                <a:off x="3944" y="2567"/>
                <a:ext cx="12" cy="37"/>
              </a:xfrm>
              <a:custGeom>
                <a:avLst/>
                <a:gdLst>
                  <a:gd name="T0" fmla="*/ 0 w 12"/>
                  <a:gd name="T1" fmla="*/ 37 h 37"/>
                  <a:gd name="T2" fmla="*/ 0 w 12"/>
                  <a:gd name="T3" fmla="*/ 37 h 37"/>
                  <a:gd name="T4" fmla="*/ 0 w 12"/>
                  <a:gd name="T5" fmla="*/ 25 h 37"/>
                  <a:gd name="T6" fmla="*/ 6 w 12"/>
                  <a:gd name="T7" fmla="*/ 20 h 37"/>
                  <a:gd name="T8" fmla="*/ 6 w 12"/>
                  <a:gd name="T9" fmla="*/ 20 h 37"/>
                  <a:gd name="T10" fmla="*/ 6 w 12"/>
                  <a:gd name="T11" fmla="*/ 12 h 37"/>
                  <a:gd name="T12" fmla="*/ 12 w 12"/>
                  <a:gd name="T13" fmla="*/ 6 h 37"/>
                  <a:gd name="T14" fmla="*/ 12 w 12"/>
                  <a:gd name="T15" fmla="*/ 0 h 37"/>
                  <a:gd name="T16" fmla="*/ 12 w 12"/>
                  <a:gd name="T17" fmla="*/ 0 h 37"/>
                  <a:gd name="T18" fmla="*/ 6 w 12"/>
                  <a:gd name="T19" fmla="*/ 6 h 37"/>
                  <a:gd name="T20" fmla="*/ 6 w 12"/>
                  <a:gd name="T21" fmla="*/ 12 h 37"/>
                  <a:gd name="T22" fmla="*/ 6 w 12"/>
                  <a:gd name="T23" fmla="*/ 20 h 37"/>
                  <a:gd name="T24" fmla="*/ 6 w 12"/>
                  <a:gd name="T25" fmla="*/ 20 h 37"/>
                  <a:gd name="T26" fmla="*/ 0 w 12"/>
                  <a:gd name="T27" fmla="*/ 25 h 37"/>
                  <a:gd name="T28" fmla="*/ 0 w 12"/>
                  <a:gd name="T29" fmla="*/ 31 h 37"/>
                  <a:gd name="T30" fmla="*/ 0 w 12"/>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37">
                    <a:moveTo>
                      <a:pt x="0" y="37"/>
                    </a:moveTo>
                    <a:lnTo>
                      <a:pt x="0" y="37"/>
                    </a:lnTo>
                    <a:lnTo>
                      <a:pt x="0" y="25"/>
                    </a:lnTo>
                    <a:lnTo>
                      <a:pt x="6" y="20"/>
                    </a:lnTo>
                    <a:lnTo>
                      <a:pt x="6" y="20"/>
                    </a:lnTo>
                    <a:lnTo>
                      <a:pt x="6" y="12"/>
                    </a:lnTo>
                    <a:lnTo>
                      <a:pt x="12" y="6"/>
                    </a:lnTo>
                    <a:lnTo>
                      <a:pt x="12" y="0"/>
                    </a:lnTo>
                    <a:lnTo>
                      <a:pt x="12" y="0"/>
                    </a:lnTo>
                    <a:lnTo>
                      <a:pt x="6" y="6"/>
                    </a:lnTo>
                    <a:lnTo>
                      <a:pt x="6" y="12"/>
                    </a:lnTo>
                    <a:lnTo>
                      <a:pt x="6" y="20"/>
                    </a:lnTo>
                    <a:lnTo>
                      <a:pt x="6" y="20"/>
                    </a:lnTo>
                    <a:lnTo>
                      <a:pt x="0" y="25"/>
                    </a:lnTo>
                    <a:lnTo>
                      <a:pt x="0" y="31"/>
                    </a:lnTo>
                    <a:lnTo>
                      <a:pt x="0" y="3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35" name="Freeform 139"/>
              <p:cNvSpPr>
                <a:spLocks/>
              </p:cNvSpPr>
              <p:nvPr/>
            </p:nvSpPr>
            <p:spPr bwMode="auto">
              <a:xfrm>
                <a:off x="3938" y="2518"/>
                <a:ext cx="25" cy="31"/>
              </a:xfrm>
              <a:custGeom>
                <a:avLst/>
                <a:gdLst>
                  <a:gd name="T0" fmla="*/ 25 w 25"/>
                  <a:gd name="T1" fmla="*/ 0 h 31"/>
                  <a:gd name="T2" fmla="*/ 18 w 25"/>
                  <a:gd name="T3" fmla="*/ 6 h 31"/>
                  <a:gd name="T4" fmla="*/ 18 w 25"/>
                  <a:gd name="T5" fmla="*/ 14 h 31"/>
                  <a:gd name="T6" fmla="*/ 12 w 25"/>
                  <a:gd name="T7" fmla="*/ 19 h 31"/>
                  <a:gd name="T8" fmla="*/ 12 w 25"/>
                  <a:gd name="T9" fmla="*/ 19 h 31"/>
                  <a:gd name="T10" fmla="*/ 6 w 25"/>
                  <a:gd name="T11" fmla="*/ 25 h 31"/>
                  <a:gd name="T12" fmla="*/ 0 w 25"/>
                  <a:gd name="T13" fmla="*/ 31 h 31"/>
                  <a:gd name="T14" fmla="*/ 0 w 25"/>
                  <a:gd name="T15" fmla="*/ 31 h 31"/>
                  <a:gd name="T16" fmla="*/ 0 w 25"/>
                  <a:gd name="T17" fmla="*/ 31 h 31"/>
                  <a:gd name="T18" fmla="*/ 0 w 25"/>
                  <a:gd name="T19" fmla="*/ 31 h 31"/>
                  <a:gd name="T20" fmla="*/ 6 w 25"/>
                  <a:gd name="T21" fmla="*/ 25 h 31"/>
                  <a:gd name="T22" fmla="*/ 6 w 25"/>
                  <a:gd name="T23" fmla="*/ 19 h 31"/>
                  <a:gd name="T24" fmla="*/ 6 w 25"/>
                  <a:gd name="T25" fmla="*/ 19 h 31"/>
                  <a:gd name="T26" fmla="*/ 12 w 25"/>
                  <a:gd name="T27" fmla="*/ 14 h 31"/>
                  <a:gd name="T28" fmla="*/ 18 w 25"/>
                  <a:gd name="T29" fmla="*/ 6 h 31"/>
                  <a:gd name="T30" fmla="*/ 25 w 25"/>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0"/>
                    </a:moveTo>
                    <a:lnTo>
                      <a:pt x="18" y="6"/>
                    </a:lnTo>
                    <a:lnTo>
                      <a:pt x="18" y="14"/>
                    </a:lnTo>
                    <a:lnTo>
                      <a:pt x="12" y="19"/>
                    </a:lnTo>
                    <a:lnTo>
                      <a:pt x="12" y="19"/>
                    </a:lnTo>
                    <a:lnTo>
                      <a:pt x="6" y="25"/>
                    </a:lnTo>
                    <a:lnTo>
                      <a:pt x="0" y="31"/>
                    </a:lnTo>
                    <a:lnTo>
                      <a:pt x="0" y="31"/>
                    </a:lnTo>
                    <a:lnTo>
                      <a:pt x="0" y="31"/>
                    </a:lnTo>
                    <a:lnTo>
                      <a:pt x="0" y="31"/>
                    </a:lnTo>
                    <a:lnTo>
                      <a:pt x="6" y="25"/>
                    </a:lnTo>
                    <a:lnTo>
                      <a:pt x="6" y="19"/>
                    </a:lnTo>
                    <a:lnTo>
                      <a:pt x="6" y="19"/>
                    </a:lnTo>
                    <a:lnTo>
                      <a:pt x="12" y="14"/>
                    </a:lnTo>
                    <a:lnTo>
                      <a:pt x="18" y="6"/>
                    </a:lnTo>
                    <a:lnTo>
                      <a:pt x="2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36" name="Freeform 140"/>
              <p:cNvSpPr>
                <a:spLocks/>
              </p:cNvSpPr>
              <p:nvPr/>
            </p:nvSpPr>
            <p:spPr bwMode="auto">
              <a:xfrm>
                <a:off x="4030" y="2622"/>
                <a:ext cx="30" cy="104"/>
              </a:xfrm>
              <a:custGeom>
                <a:avLst/>
                <a:gdLst>
                  <a:gd name="T0" fmla="*/ 0 w 30"/>
                  <a:gd name="T1" fmla="*/ 0 h 104"/>
                  <a:gd name="T2" fmla="*/ 0 w 30"/>
                  <a:gd name="T3" fmla="*/ 12 h 104"/>
                  <a:gd name="T4" fmla="*/ 6 w 30"/>
                  <a:gd name="T5" fmla="*/ 31 h 104"/>
                  <a:gd name="T6" fmla="*/ 12 w 30"/>
                  <a:gd name="T7" fmla="*/ 43 h 104"/>
                  <a:gd name="T8" fmla="*/ 12 w 30"/>
                  <a:gd name="T9" fmla="*/ 43 h 104"/>
                  <a:gd name="T10" fmla="*/ 18 w 30"/>
                  <a:gd name="T11" fmla="*/ 55 h 104"/>
                  <a:gd name="T12" fmla="*/ 24 w 30"/>
                  <a:gd name="T13" fmla="*/ 75 h 104"/>
                  <a:gd name="T14" fmla="*/ 30 w 30"/>
                  <a:gd name="T15" fmla="*/ 86 h 104"/>
                  <a:gd name="T16" fmla="*/ 30 w 30"/>
                  <a:gd name="T17" fmla="*/ 86 h 104"/>
                  <a:gd name="T18" fmla="*/ 30 w 30"/>
                  <a:gd name="T19" fmla="*/ 98 h 104"/>
                  <a:gd name="T20" fmla="*/ 30 w 30"/>
                  <a:gd name="T21" fmla="*/ 104 h 104"/>
                  <a:gd name="T22" fmla="*/ 30 w 30"/>
                  <a:gd name="T23" fmla="*/ 98 h 104"/>
                  <a:gd name="T24" fmla="*/ 30 w 30"/>
                  <a:gd name="T25" fmla="*/ 98 h 104"/>
                  <a:gd name="T26" fmla="*/ 24 w 30"/>
                  <a:gd name="T27" fmla="*/ 86 h 104"/>
                  <a:gd name="T28" fmla="*/ 18 w 30"/>
                  <a:gd name="T29" fmla="*/ 75 h 104"/>
                  <a:gd name="T30" fmla="*/ 12 w 30"/>
                  <a:gd name="T31" fmla="*/ 67 h 104"/>
                  <a:gd name="T32" fmla="*/ 12 w 30"/>
                  <a:gd name="T33" fmla="*/ 67 h 104"/>
                  <a:gd name="T34" fmla="*/ 6 w 30"/>
                  <a:gd name="T35" fmla="*/ 49 h 104"/>
                  <a:gd name="T36" fmla="*/ 0 w 30"/>
                  <a:gd name="T37" fmla="*/ 20 h 104"/>
                  <a:gd name="T38" fmla="*/ 0 w 30"/>
                  <a:gd name="T3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04">
                    <a:moveTo>
                      <a:pt x="0" y="0"/>
                    </a:moveTo>
                    <a:lnTo>
                      <a:pt x="0" y="12"/>
                    </a:lnTo>
                    <a:lnTo>
                      <a:pt x="6" y="31"/>
                    </a:lnTo>
                    <a:lnTo>
                      <a:pt x="12" y="43"/>
                    </a:lnTo>
                    <a:lnTo>
                      <a:pt x="12" y="43"/>
                    </a:lnTo>
                    <a:lnTo>
                      <a:pt x="18" y="55"/>
                    </a:lnTo>
                    <a:lnTo>
                      <a:pt x="24" y="75"/>
                    </a:lnTo>
                    <a:lnTo>
                      <a:pt x="30" y="86"/>
                    </a:lnTo>
                    <a:lnTo>
                      <a:pt x="30" y="86"/>
                    </a:lnTo>
                    <a:lnTo>
                      <a:pt x="30" y="98"/>
                    </a:lnTo>
                    <a:lnTo>
                      <a:pt x="30" y="104"/>
                    </a:lnTo>
                    <a:lnTo>
                      <a:pt x="30" y="98"/>
                    </a:lnTo>
                    <a:lnTo>
                      <a:pt x="30" y="98"/>
                    </a:lnTo>
                    <a:lnTo>
                      <a:pt x="24" y="86"/>
                    </a:lnTo>
                    <a:lnTo>
                      <a:pt x="18" y="75"/>
                    </a:lnTo>
                    <a:lnTo>
                      <a:pt x="12" y="67"/>
                    </a:lnTo>
                    <a:lnTo>
                      <a:pt x="12" y="67"/>
                    </a:lnTo>
                    <a:lnTo>
                      <a:pt x="6" y="49"/>
                    </a:lnTo>
                    <a:lnTo>
                      <a:pt x="0" y="2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37" name="Freeform 141"/>
              <p:cNvSpPr>
                <a:spLocks/>
              </p:cNvSpPr>
              <p:nvPr/>
            </p:nvSpPr>
            <p:spPr bwMode="auto">
              <a:xfrm>
                <a:off x="3981" y="1918"/>
                <a:ext cx="183" cy="240"/>
              </a:xfrm>
              <a:custGeom>
                <a:avLst/>
                <a:gdLst>
                  <a:gd name="T0" fmla="*/ 134 w 183"/>
                  <a:gd name="T1" fmla="*/ 8 h 240"/>
                  <a:gd name="T2" fmla="*/ 159 w 183"/>
                  <a:gd name="T3" fmla="*/ 37 h 240"/>
                  <a:gd name="T4" fmla="*/ 171 w 183"/>
                  <a:gd name="T5" fmla="*/ 69 h 240"/>
                  <a:gd name="T6" fmla="*/ 183 w 183"/>
                  <a:gd name="T7" fmla="*/ 93 h 240"/>
                  <a:gd name="T8" fmla="*/ 177 w 183"/>
                  <a:gd name="T9" fmla="*/ 118 h 240"/>
                  <a:gd name="T10" fmla="*/ 171 w 183"/>
                  <a:gd name="T11" fmla="*/ 148 h 240"/>
                  <a:gd name="T12" fmla="*/ 171 w 183"/>
                  <a:gd name="T13" fmla="*/ 136 h 240"/>
                  <a:gd name="T14" fmla="*/ 165 w 183"/>
                  <a:gd name="T15" fmla="*/ 142 h 240"/>
                  <a:gd name="T16" fmla="*/ 165 w 183"/>
                  <a:gd name="T17" fmla="*/ 173 h 240"/>
                  <a:gd name="T18" fmla="*/ 154 w 183"/>
                  <a:gd name="T19" fmla="*/ 209 h 240"/>
                  <a:gd name="T20" fmla="*/ 148 w 183"/>
                  <a:gd name="T21" fmla="*/ 220 h 240"/>
                  <a:gd name="T22" fmla="*/ 148 w 183"/>
                  <a:gd name="T23" fmla="*/ 214 h 240"/>
                  <a:gd name="T24" fmla="*/ 140 w 183"/>
                  <a:gd name="T25" fmla="*/ 240 h 240"/>
                  <a:gd name="T26" fmla="*/ 148 w 183"/>
                  <a:gd name="T27" fmla="*/ 209 h 240"/>
                  <a:gd name="T28" fmla="*/ 148 w 183"/>
                  <a:gd name="T29" fmla="*/ 191 h 240"/>
                  <a:gd name="T30" fmla="*/ 154 w 183"/>
                  <a:gd name="T31" fmla="*/ 153 h 240"/>
                  <a:gd name="T32" fmla="*/ 154 w 183"/>
                  <a:gd name="T33" fmla="*/ 136 h 240"/>
                  <a:gd name="T34" fmla="*/ 154 w 183"/>
                  <a:gd name="T35" fmla="*/ 130 h 240"/>
                  <a:gd name="T36" fmla="*/ 148 w 183"/>
                  <a:gd name="T37" fmla="*/ 136 h 240"/>
                  <a:gd name="T38" fmla="*/ 140 w 183"/>
                  <a:gd name="T39" fmla="*/ 124 h 240"/>
                  <a:gd name="T40" fmla="*/ 140 w 183"/>
                  <a:gd name="T41" fmla="*/ 130 h 240"/>
                  <a:gd name="T42" fmla="*/ 140 w 183"/>
                  <a:gd name="T43" fmla="*/ 124 h 240"/>
                  <a:gd name="T44" fmla="*/ 128 w 183"/>
                  <a:gd name="T45" fmla="*/ 124 h 240"/>
                  <a:gd name="T46" fmla="*/ 122 w 183"/>
                  <a:gd name="T47" fmla="*/ 130 h 240"/>
                  <a:gd name="T48" fmla="*/ 116 w 183"/>
                  <a:gd name="T49" fmla="*/ 136 h 240"/>
                  <a:gd name="T50" fmla="*/ 98 w 183"/>
                  <a:gd name="T51" fmla="*/ 136 h 240"/>
                  <a:gd name="T52" fmla="*/ 116 w 183"/>
                  <a:gd name="T53" fmla="*/ 142 h 240"/>
                  <a:gd name="T54" fmla="*/ 85 w 183"/>
                  <a:gd name="T55" fmla="*/ 136 h 240"/>
                  <a:gd name="T56" fmla="*/ 104 w 183"/>
                  <a:gd name="T57" fmla="*/ 153 h 240"/>
                  <a:gd name="T58" fmla="*/ 93 w 183"/>
                  <a:gd name="T59" fmla="*/ 148 h 240"/>
                  <a:gd name="T60" fmla="*/ 79 w 183"/>
                  <a:gd name="T61" fmla="*/ 142 h 240"/>
                  <a:gd name="T62" fmla="*/ 61 w 183"/>
                  <a:gd name="T63" fmla="*/ 148 h 240"/>
                  <a:gd name="T64" fmla="*/ 49 w 183"/>
                  <a:gd name="T65" fmla="*/ 136 h 240"/>
                  <a:gd name="T66" fmla="*/ 30 w 183"/>
                  <a:gd name="T67" fmla="*/ 118 h 240"/>
                  <a:gd name="T68" fmla="*/ 24 w 183"/>
                  <a:gd name="T69" fmla="*/ 124 h 240"/>
                  <a:gd name="T70" fmla="*/ 24 w 183"/>
                  <a:gd name="T71" fmla="*/ 148 h 240"/>
                  <a:gd name="T72" fmla="*/ 18 w 183"/>
                  <a:gd name="T73" fmla="*/ 148 h 240"/>
                  <a:gd name="T74" fmla="*/ 24 w 183"/>
                  <a:gd name="T75" fmla="*/ 173 h 240"/>
                  <a:gd name="T76" fmla="*/ 24 w 183"/>
                  <a:gd name="T77" fmla="*/ 191 h 240"/>
                  <a:gd name="T78" fmla="*/ 24 w 183"/>
                  <a:gd name="T79" fmla="*/ 209 h 240"/>
                  <a:gd name="T80" fmla="*/ 24 w 183"/>
                  <a:gd name="T81" fmla="*/ 220 h 240"/>
                  <a:gd name="T82" fmla="*/ 18 w 183"/>
                  <a:gd name="T83" fmla="*/ 197 h 240"/>
                  <a:gd name="T84" fmla="*/ 12 w 183"/>
                  <a:gd name="T85" fmla="*/ 185 h 240"/>
                  <a:gd name="T86" fmla="*/ 12 w 183"/>
                  <a:gd name="T87" fmla="*/ 165 h 240"/>
                  <a:gd name="T88" fmla="*/ 6 w 183"/>
                  <a:gd name="T89" fmla="*/ 173 h 240"/>
                  <a:gd name="T90" fmla="*/ 6 w 183"/>
                  <a:gd name="T91" fmla="*/ 179 h 240"/>
                  <a:gd name="T92" fmla="*/ 6 w 183"/>
                  <a:gd name="T93" fmla="*/ 130 h 240"/>
                  <a:gd name="T94" fmla="*/ 0 w 183"/>
                  <a:gd name="T95" fmla="*/ 136 h 240"/>
                  <a:gd name="T96" fmla="*/ 0 w 183"/>
                  <a:gd name="T97" fmla="*/ 110 h 240"/>
                  <a:gd name="T98" fmla="*/ 6 w 183"/>
                  <a:gd name="T99" fmla="*/ 87 h 240"/>
                  <a:gd name="T100" fmla="*/ 6 w 183"/>
                  <a:gd name="T101" fmla="*/ 55 h 240"/>
                  <a:gd name="T102" fmla="*/ 24 w 183"/>
                  <a:gd name="T103" fmla="*/ 32 h 240"/>
                  <a:gd name="T104" fmla="*/ 24 w 183"/>
                  <a:gd name="T105" fmla="*/ 26 h 240"/>
                  <a:gd name="T106" fmla="*/ 61 w 183"/>
                  <a:gd name="T107" fmla="*/ 8 h 240"/>
                  <a:gd name="T108" fmla="*/ 79 w 183"/>
                  <a:gd name="T109" fmla="*/ 8 h 240"/>
                  <a:gd name="T110" fmla="*/ 85 w 183"/>
                  <a:gd name="T111"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3" h="240">
                    <a:moveTo>
                      <a:pt x="93" y="8"/>
                    </a:moveTo>
                    <a:lnTo>
                      <a:pt x="104" y="8"/>
                    </a:lnTo>
                    <a:lnTo>
                      <a:pt x="122" y="8"/>
                    </a:lnTo>
                    <a:lnTo>
                      <a:pt x="134" y="8"/>
                    </a:lnTo>
                    <a:lnTo>
                      <a:pt x="134" y="8"/>
                    </a:lnTo>
                    <a:lnTo>
                      <a:pt x="140" y="20"/>
                    </a:lnTo>
                    <a:lnTo>
                      <a:pt x="154" y="26"/>
                    </a:lnTo>
                    <a:lnTo>
                      <a:pt x="159" y="26"/>
                    </a:lnTo>
                    <a:lnTo>
                      <a:pt x="159" y="26"/>
                    </a:lnTo>
                    <a:lnTo>
                      <a:pt x="159" y="37"/>
                    </a:lnTo>
                    <a:lnTo>
                      <a:pt x="165" y="49"/>
                    </a:lnTo>
                    <a:lnTo>
                      <a:pt x="165" y="55"/>
                    </a:lnTo>
                    <a:lnTo>
                      <a:pt x="165" y="55"/>
                    </a:lnTo>
                    <a:lnTo>
                      <a:pt x="165" y="63"/>
                    </a:lnTo>
                    <a:lnTo>
                      <a:pt x="171" y="69"/>
                    </a:lnTo>
                    <a:lnTo>
                      <a:pt x="177" y="75"/>
                    </a:lnTo>
                    <a:lnTo>
                      <a:pt x="177" y="75"/>
                    </a:lnTo>
                    <a:lnTo>
                      <a:pt x="177" y="81"/>
                    </a:lnTo>
                    <a:lnTo>
                      <a:pt x="177" y="87"/>
                    </a:lnTo>
                    <a:lnTo>
                      <a:pt x="183" y="93"/>
                    </a:lnTo>
                    <a:lnTo>
                      <a:pt x="183" y="93"/>
                    </a:lnTo>
                    <a:lnTo>
                      <a:pt x="177" y="98"/>
                    </a:lnTo>
                    <a:lnTo>
                      <a:pt x="177" y="110"/>
                    </a:lnTo>
                    <a:lnTo>
                      <a:pt x="177" y="118"/>
                    </a:lnTo>
                    <a:lnTo>
                      <a:pt x="177" y="118"/>
                    </a:lnTo>
                    <a:lnTo>
                      <a:pt x="171" y="130"/>
                    </a:lnTo>
                    <a:lnTo>
                      <a:pt x="171" y="142"/>
                    </a:lnTo>
                    <a:lnTo>
                      <a:pt x="171" y="142"/>
                    </a:lnTo>
                    <a:lnTo>
                      <a:pt x="171" y="142"/>
                    </a:lnTo>
                    <a:lnTo>
                      <a:pt x="171" y="148"/>
                    </a:lnTo>
                    <a:lnTo>
                      <a:pt x="171" y="148"/>
                    </a:lnTo>
                    <a:lnTo>
                      <a:pt x="171" y="142"/>
                    </a:lnTo>
                    <a:lnTo>
                      <a:pt x="171" y="136"/>
                    </a:lnTo>
                    <a:lnTo>
                      <a:pt x="171" y="136"/>
                    </a:lnTo>
                    <a:lnTo>
                      <a:pt x="171" y="136"/>
                    </a:lnTo>
                    <a:lnTo>
                      <a:pt x="171" y="136"/>
                    </a:lnTo>
                    <a:lnTo>
                      <a:pt x="171" y="136"/>
                    </a:lnTo>
                    <a:lnTo>
                      <a:pt x="171" y="136"/>
                    </a:lnTo>
                    <a:lnTo>
                      <a:pt x="171" y="142"/>
                    </a:lnTo>
                    <a:lnTo>
                      <a:pt x="165" y="142"/>
                    </a:lnTo>
                    <a:lnTo>
                      <a:pt x="165" y="148"/>
                    </a:lnTo>
                    <a:lnTo>
                      <a:pt x="165" y="148"/>
                    </a:lnTo>
                    <a:lnTo>
                      <a:pt x="165" y="153"/>
                    </a:lnTo>
                    <a:lnTo>
                      <a:pt x="165" y="165"/>
                    </a:lnTo>
                    <a:lnTo>
                      <a:pt x="165" y="173"/>
                    </a:lnTo>
                    <a:lnTo>
                      <a:pt x="165" y="173"/>
                    </a:lnTo>
                    <a:lnTo>
                      <a:pt x="165" y="185"/>
                    </a:lnTo>
                    <a:lnTo>
                      <a:pt x="159" y="203"/>
                    </a:lnTo>
                    <a:lnTo>
                      <a:pt x="154" y="209"/>
                    </a:lnTo>
                    <a:lnTo>
                      <a:pt x="154" y="209"/>
                    </a:lnTo>
                    <a:lnTo>
                      <a:pt x="148" y="214"/>
                    </a:lnTo>
                    <a:lnTo>
                      <a:pt x="148" y="228"/>
                    </a:lnTo>
                    <a:lnTo>
                      <a:pt x="148" y="228"/>
                    </a:lnTo>
                    <a:lnTo>
                      <a:pt x="148" y="228"/>
                    </a:lnTo>
                    <a:lnTo>
                      <a:pt x="148" y="220"/>
                    </a:lnTo>
                    <a:lnTo>
                      <a:pt x="148" y="209"/>
                    </a:lnTo>
                    <a:lnTo>
                      <a:pt x="154" y="197"/>
                    </a:lnTo>
                    <a:lnTo>
                      <a:pt x="154" y="197"/>
                    </a:lnTo>
                    <a:lnTo>
                      <a:pt x="148" y="203"/>
                    </a:lnTo>
                    <a:lnTo>
                      <a:pt x="148" y="214"/>
                    </a:lnTo>
                    <a:lnTo>
                      <a:pt x="148" y="220"/>
                    </a:lnTo>
                    <a:lnTo>
                      <a:pt x="148" y="220"/>
                    </a:lnTo>
                    <a:lnTo>
                      <a:pt x="140" y="234"/>
                    </a:lnTo>
                    <a:lnTo>
                      <a:pt x="140" y="240"/>
                    </a:lnTo>
                    <a:lnTo>
                      <a:pt x="140" y="240"/>
                    </a:lnTo>
                    <a:lnTo>
                      <a:pt x="140" y="240"/>
                    </a:lnTo>
                    <a:lnTo>
                      <a:pt x="140" y="234"/>
                    </a:lnTo>
                    <a:lnTo>
                      <a:pt x="140" y="220"/>
                    </a:lnTo>
                    <a:lnTo>
                      <a:pt x="148" y="209"/>
                    </a:lnTo>
                    <a:lnTo>
                      <a:pt x="148" y="209"/>
                    </a:lnTo>
                    <a:lnTo>
                      <a:pt x="148" y="209"/>
                    </a:lnTo>
                    <a:lnTo>
                      <a:pt x="148" y="203"/>
                    </a:lnTo>
                    <a:lnTo>
                      <a:pt x="148" y="197"/>
                    </a:lnTo>
                    <a:lnTo>
                      <a:pt x="148" y="197"/>
                    </a:lnTo>
                    <a:lnTo>
                      <a:pt x="148" y="191"/>
                    </a:lnTo>
                    <a:lnTo>
                      <a:pt x="154" y="185"/>
                    </a:lnTo>
                    <a:lnTo>
                      <a:pt x="154" y="179"/>
                    </a:lnTo>
                    <a:lnTo>
                      <a:pt x="154" y="179"/>
                    </a:lnTo>
                    <a:lnTo>
                      <a:pt x="154" y="165"/>
                    </a:lnTo>
                    <a:lnTo>
                      <a:pt x="154" y="153"/>
                    </a:lnTo>
                    <a:lnTo>
                      <a:pt x="154" y="148"/>
                    </a:lnTo>
                    <a:lnTo>
                      <a:pt x="154" y="148"/>
                    </a:lnTo>
                    <a:lnTo>
                      <a:pt x="154" y="148"/>
                    </a:lnTo>
                    <a:lnTo>
                      <a:pt x="154" y="142"/>
                    </a:lnTo>
                    <a:lnTo>
                      <a:pt x="154" y="136"/>
                    </a:lnTo>
                    <a:lnTo>
                      <a:pt x="154" y="136"/>
                    </a:lnTo>
                    <a:lnTo>
                      <a:pt x="154" y="136"/>
                    </a:lnTo>
                    <a:lnTo>
                      <a:pt x="154" y="136"/>
                    </a:lnTo>
                    <a:lnTo>
                      <a:pt x="154" y="130"/>
                    </a:lnTo>
                    <a:lnTo>
                      <a:pt x="154" y="130"/>
                    </a:lnTo>
                    <a:lnTo>
                      <a:pt x="148" y="148"/>
                    </a:lnTo>
                    <a:lnTo>
                      <a:pt x="148" y="148"/>
                    </a:lnTo>
                    <a:lnTo>
                      <a:pt x="148" y="142"/>
                    </a:lnTo>
                    <a:lnTo>
                      <a:pt x="148" y="136"/>
                    </a:lnTo>
                    <a:lnTo>
                      <a:pt x="148" y="136"/>
                    </a:lnTo>
                    <a:lnTo>
                      <a:pt x="148" y="136"/>
                    </a:lnTo>
                    <a:lnTo>
                      <a:pt x="148" y="130"/>
                    </a:lnTo>
                    <a:lnTo>
                      <a:pt x="148" y="124"/>
                    </a:lnTo>
                    <a:lnTo>
                      <a:pt x="148" y="124"/>
                    </a:lnTo>
                    <a:lnTo>
                      <a:pt x="140" y="124"/>
                    </a:lnTo>
                    <a:lnTo>
                      <a:pt x="140" y="124"/>
                    </a:lnTo>
                    <a:lnTo>
                      <a:pt x="140" y="124"/>
                    </a:lnTo>
                    <a:lnTo>
                      <a:pt x="140" y="124"/>
                    </a:lnTo>
                    <a:lnTo>
                      <a:pt x="140" y="124"/>
                    </a:lnTo>
                    <a:lnTo>
                      <a:pt x="140" y="130"/>
                    </a:lnTo>
                    <a:lnTo>
                      <a:pt x="148" y="130"/>
                    </a:lnTo>
                    <a:lnTo>
                      <a:pt x="148" y="130"/>
                    </a:lnTo>
                    <a:lnTo>
                      <a:pt x="140" y="130"/>
                    </a:lnTo>
                    <a:lnTo>
                      <a:pt x="140" y="130"/>
                    </a:lnTo>
                    <a:lnTo>
                      <a:pt x="140" y="124"/>
                    </a:lnTo>
                    <a:lnTo>
                      <a:pt x="140" y="124"/>
                    </a:lnTo>
                    <a:lnTo>
                      <a:pt x="134" y="124"/>
                    </a:lnTo>
                    <a:lnTo>
                      <a:pt x="128" y="124"/>
                    </a:lnTo>
                    <a:lnTo>
                      <a:pt x="128" y="124"/>
                    </a:lnTo>
                    <a:lnTo>
                      <a:pt x="128" y="124"/>
                    </a:lnTo>
                    <a:lnTo>
                      <a:pt x="128" y="124"/>
                    </a:lnTo>
                    <a:lnTo>
                      <a:pt x="128" y="124"/>
                    </a:lnTo>
                    <a:lnTo>
                      <a:pt x="128" y="124"/>
                    </a:lnTo>
                    <a:lnTo>
                      <a:pt x="128" y="124"/>
                    </a:lnTo>
                    <a:lnTo>
                      <a:pt x="122" y="130"/>
                    </a:lnTo>
                    <a:lnTo>
                      <a:pt x="122" y="136"/>
                    </a:lnTo>
                    <a:lnTo>
                      <a:pt x="134" y="142"/>
                    </a:lnTo>
                    <a:lnTo>
                      <a:pt x="134" y="142"/>
                    </a:lnTo>
                    <a:lnTo>
                      <a:pt x="128" y="142"/>
                    </a:lnTo>
                    <a:lnTo>
                      <a:pt x="116" y="136"/>
                    </a:lnTo>
                    <a:lnTo>
                      <a:pt x="110" y="136"/>
                    </a:lnTo>
                    <a:lnTo>
                      <a:pt x="110" y="136"/>
                    </a:lnTo>
                    <a:lnTo>
                      <a:pt x="104" y="136"/>
                    </a:lnTo>
                    <a:lnTo>
                      <a:pt x="98" y="136"/>
                    </a:lnTo>
                    <a:lnTo>
                      <a:pt x="98" y="136"/>
                    </a:lnTo>
                    <a:lnTo>
                      <a:pt x="98" y="136"/>
                    </a:lnTo>
                    <a:lnTo>
                      <a:pt x="98" y="142"/>
                    </a:lnTo>
                    <a:lnTo>
                      <a:pt x="110" y="142"/>
                    </a:lnTo>
                    <a:lnTo>
                      <a:pt x="116" y="142"/>
                    </a:lnTo>
                    <a:lnTo>
                      <a:pt x="116" y="142"/>
                    </a:lnTo>
                    <a:lnTo>
                      <a:pt x="110" y="142"/>
                    </a:lnTo>
                    <a:lnTo>
                      <a:pt x="98" y="142"/>
                    </a:lnTo>
                    <a:lnTo>
                      <a:pt x="93" y="136"/>
                    </a:lnTo>
                    <a:lnTo>
                      <a:pt x="93" y="136"/>
                    </a:lnTo>
                    <a:lnTo>
                      <a:pt x="85" y="136"/>
                    </a:lnTo>
                    <a:lnTo>
                      <a:pt x="85" y="142"/>
                    </a:lnTo>
                    <a:lnTo>
                      <a:pt x="93" y="142"/>
                    </a:lnTo>
                    <a:lnTo>
                      <a:pt x="93" y="142"/>
                    </a:lnTo>
                    <a:lnTo>
                      <a:pt x="98" y="148"/>
                    </a:lnTo>
                    <a:lnTo>
                      <a:pt x="104" y="153"/>
                    </a:lnTo>
                    <a:lnTo>
                      <a:pt x="110" y="153"/>
                    </a:lnTo>
                    <a:lnTo>
                      <a:pt x="110" y="153"/>
                    </a:lnTo>
                    <a:lnTo>
                      <a:pt x="104" y="153"/>
                    </a:lnTo>
                    <a:lnTo>
                      <a:pt x="98" y="153"/>
                    </a:lnTo>
                    <a:lnTo>
                      <a:pt x="93" y="148"/>
                    </a:lnTo>
                    <a:lnTo>
                      <a:pt x="93" y="148"/>
                    </a:lnTo>
                    <a:lnTo>
                      <a:pt x="85" y="148"/>
                    </a:lnTo>
                    <a:lnTo>
                      <a:pt x="79" y="142"/>
                    </a:lnTo>
                    <a:lnTo>
                      <a:pt x="79" y="142"/>
                    </a:lnTo>
                    <a:lnTo>
                      <a:pt x="79" y="142"/>
                    </a:lnTo>
                    <a:lnTo>
                      <a:pt x="73" y="142"/>
                    </a:lnTo>
                    <a:lnTo>
                      <a:pt x="67" y="136"/>
                    </a:lnTo>
                    <a:lnTo>
                      <a:pt x="67" y="136"/>
                    </a:lnTo>
                    <a:lnTo>
                      <a:pt x="67" y="136"/>
                    </a:lnTo>
                    <a:lnTo>
                      <a:pt x="61" y="148"/>
                    </a:lnTo>
                    <a:lnTo>
                      <a:pt x="73" y="153"/>
                    </a:lnTo>
                    <a:lnTo>
                      <a:pt x="79" y="159"/>
                    </a:lnTo>
                    <a:lnTo>
                      <a:pt x="79" y="159"/>
                    </a:lnTo>
                    <a:lnTo>
                      <a:pt x="61" y="153"/>
                    </a:lnTo>
                    <a:lnTo>
                      <a:pt x="49" y="136"/>
                    </a:lnTo>
                    <a:lnTo>
                      <a:pt x="43" y="130"/>
                    </a:lnTo>
                    <a:lnTo>
                      <a:pt x="43" y="130"/>
                    </a:lnTo>
                    <a:lnTo>
                      <a:pt x="37" y="130"/>
                    </a:lnTo>
                    <a:lnTo>
                      <a:pt x="30" y="124"/>
                    </a:lnTo>
                    <a:lnTo>
                      <a:pt x="30" y="118"/>
                    </a:lnTo>
                    <a:lnTo>
                      <a:pt x="30" y="118"/>
                    </a:lnTo>
                    <a:lnTo>
                      <a:pt x="30" y="118"/>
                    </a:lnTo>
                    <a:lnTo>
                      <a:pt x="24" y="124"/>
                    </a:lnTo>
                    <a:lnTo>
                      <a:pt x="24" y="124"/>
                    </a:lnTo>
                    <a:lnTo>
                      <a:pt x="24" y="124"/>
                    </a:lnTo>
                    <a:lnTo>
                      <a:pt x="18" y="130"/>
                    </a:lnTo>
                    <a:lnTo>
                      <a:pt x="18" y="136"/>
                    </a:lnTo>
                    <a:lnTo>
                      <a:pt x="24" y="142"/>
                    </a:lnTo>
                    <a:lnTo>
                      <a:pt x="24" y="142"/>
                    </a:lnTo>
                    <a:lnTo>
                      <a:pt x="24" y="148"/>
                    </a:lnTo>
                    <a:lnTo>
                      <a:pt x="24" y="148"/>
                    </a:lnTo>
                    <a:lnTo>
                      <a:pt x="24" y="148"/>
                    </a:lnTo>
                    <a:lnTo>
                      <a:pt x="24" y="148"/>
                    </a:lnTo>
                    <a:lnTo>
                      <a:pt x="18" y="142"/>
                    </a:lnTo>
                    <a:lnTo>
                      <a:pt x="18" y="148"/>
                    </a:lnTo>
                    <a:lnTo>
                      <a:pt x="18" y="153"/>
                    </a:lnTo>
                    <a:lnTo>
                      <a:pt x="24" y="159"/>
                    </a:lnTo>
                    <a:lnTo>
                      <a:pt x="24" y="159"/>
                    </a:lnTo>
                    <a:lnTo>
                      <a:pt x="24" y="165"/>
                    </a:lnTo>
                    <a:lnTo>
                      <a:pt x="24" y="173"/>
                    </a:lnTo>
                    <a:lnTo>
                      <a:pt x="24" y="173"/>
                    </a:lnTo>
                    <a:lnTo>
                      <a:pt x="24" y="173"/>
                    </a:lnTo>
                    <a:lnTo>
                      <a:pt x="24" y="179"/>
                    </a:lnTo>
                    <a:lnTo>
                      <a:pt x="24" y="185"/>
                    </a:lnTo>
                    <a:lnTo>
                      <a:pt x="24" y="191"/>
                    </a:lnTo>
                    <a:lnTo>
                      <a:pt x="24" y="191"/>
                    </a:lnTo>
                    <a:lnTo>
                      <a:pt x="24" y="197"/>
                    </a:lnTo>
                    <a:lnTo>
                      <a:pt x="24" y="203"/>
                    </a:lnTo>
                    <a:lnTo>
                      <a:pt x="24" y="209"/>
                    </a:lnTo>
                    <a:lnTo>
                      <a:pt x="24" y="209"/>
                    </a:lnTo>
                    <a:lnTo>
                      <a:pt x="24" y="214"/>
                    </a:lnTo>
                    <a:lnTo>
                      <a:pt x="24" y="220"/>
                    </a:lnTo>
                    <a:lnTo>
                      <a:pt x="30" y="228"/>
                    </a:lnTo>
                    <a:lnTo>
                      <a:pt x="30" y="228"/>
                    </a:lnTo>
                    <a:lnTo>
                      <a:pt x="24" y="220"/>
                    </a:lnTo>
                    <a:lnTo>
                      <a:pt x="18" y="209"/>
                    </a:lnTo>
                    <a:lnTo>
                      <a:pt x="18" y="191"/>
                    </a:lnTo>
                    <a:lnTo>
                      <a:pt x="18" y="191"/>
                    </a:lnTo>
                    <a:lnTo>
                      <a:pt x="18" y="197"/>
                    </a:lnTo>
                    <a:lnTo>
                      <a:pt x="18" y="197"/>
                    </a:lnTo>
                    <a:lnTo>
                      <a:pt x="18" y="203"/>
                    </a:lnTo>
                    <a:lnTo>
                      <a:pt x="18" y="203"/>
                    </a:lnTo>
                    <a:lnTo>
                      <a:pt x="18" y="203"/>
                    </a:lnTo>
                    <a:lnTo>
                      <a:pt x="12" y="197"/>
                    </a:lnTo>
                    <a:lnTo>
                      <a:pt x="12" y="185"/>
                    </a:lnTo>
                    <a:lnTo>
                      <a:pt x="12" y="185"/>
                    </a:lnTo>
                    <a:lnTo>
                      <a:pt x="12" y="179"/>
                    </a:lnTo>
                    <a:lnTo>
                      <a:pt x="12" y="173"/>
                    </a:lnTo>
                    <a:lnTo>
                      <a:pt x="12" y="165"/>
                    </a:lnTo>
                    <a:lnTo>
                      <a:pt x="12" y="165"/>
                    </a:lnTo>
                    <a:lnTo>
                      <a:pt x="6" y="153"/>
                    </a:lnTo>
                    <a:lnTo>
                      <a:pt x="6" y="159"/>
                    </a:lnTo>
                    <a:lnTo>
                      <a:pt x="6" y="165"/>
                    </a:lnTo>
                    <a:lnTo>
                      <a:pt x="6" y="173"/>
                    </a:lnTo>
                    <a:lnTo>
                      <a:pt x="6" y="173"/>
                    </a:lnTo>
                    <a:lnTo>
                      <a:pt x="6" y="179"/>
                    </a:lnTo>
                    <a:lnTo>
                      <a:pt x="6" y="179"/>
                    </a:lnTo>
                    <a:lnTo>
                      <a:pt x="6" y="179"/>
                    </a:lnTo>
                    <a:lnTo>
                      <a:pt x="6" y="179"/>
                    </a:lnTo>
                    <a:lnTo>
                      <a:pt x="6" y="179"/>
                    </a:lnTo>
                    <a:lnTo>
                      <a:pt x="6" y="165"/>
                    </a:lnTo>
                    <a:lnTo>
                      <a:pt x="6" y="148"/>
                    </a:lnTo>
                    <a:lnTo>
                      <a:pt x="6" y="148"/>
                    </a:lnTo>
                    <a:lnTo>
                      <a:pt x="6" y="136"/>
                    </a:lnTo>
                    <a:lnTo>
                      <a:pt x="6" y="130"/>
                    </a:lnTo>
                    <a:lnTo>
                      <a:pt x="6" y="124"/>
                    </a:lnTo>
                    <a:lnTo>
                      <a:pt x="6" y="124"/>
                    </a:lnTo>
                    <a:lnTo>
                      <a:pt x="6" y="142"/>
                    </a:lnTo>
                    <a:lnTo>
                      <a:pt x="6" y="142"/>
                    </a:lnTo>
                    <a:lnTo>
                      <a:pt x="0" y="136"/>
                    </a:lnTo>
                    <a:lnTo>
                      <a:pt x="0" y="130"/>
                    </a:lnTo>
                    <a:lnTo>
                      <a:pt x="0" y="130"/>
                    </a:lnTo>
                    <a:lnTo>
                      <a:pt x="0" y="130"/>
                    </a:lnTo>
                    <a:lnTo>
                      <a:pt x="0" y="118"/>
                    </a:lnTo>
                    <a:lnTo>
                      <a:pt x="0" y="110"/>
                    </a:lnTo>
                    <a:lnTo>
                      <a:pt x="0" y="110"/>
                    </a:lnTo>
                    <a:lnTo>
                      <a:pt x="0" y="104"/>
                    </a:lnTo>
                    <a:lnTo>
                      <a:pt x="6" y="93"/>
                    </a:lnTo>
                    <a:lnTo>
                      <a:pt x="6" y="87"/>
                    </a:lnTo>
                    <a:lnTo>
                      <a:pt x="6" y="87"/>
                    </a:lnTo>
                    <a:lnTo>
                      <a:pt x="6" y="87"/>
                    </a:lnTo>
                    <a:lnTo>
                      <a:pt x="6" y="81"/>
                    </a:lnTo>
                    <a:lnTo>
                      <a:pt x="6" y="63"/>
                    </a:lnTo>
                    <a:lnTo>
                      <a:pt x="6" y="63"/>
                    </a:lnTo>
                    <a:lnTo>
                      <a:pt x="6" y="55"/>
                    </a:lnTo>
                    <a:lnTo>
                      <a:pt x="12" y="43"/>
                    </a:lnTo>
                    <a:lnTo>
                      <a:pt x="18" y="37"/>
                    </a:lnTo>
                    <a:lnTo>
                      <a:pt x="18" y="37"/>
                    </a:lnTo>
                    <a:lnTo>
                      <a:pt x="18" y="32"/>
                    </a:lnTo>
                    <a:lnTo>
                      <a:pt x="24" y="32"/>
                    </a:lnTo>
                    <a:lnTo>
                      <a:pt x="24" y="26"/>
                    </a:lnTo>
                    <a:lnTo>
                      <a:pt x="24" y="26"/>
                    </a:lnTo>
                    <a:lnTo>
                      <a:pt x="18" y="32"/>
                    </a:lnTo>
                    <a:lnTo>
                      <a:pt x="18" y="32"/>
                    </a:lnTo>
                    <a:lnTo>
                      <a:pt x="24" y="26"/>
                    </a:lnTo>
                    <a:lnTo>
                      <a:pt x="30" y="20"/>
                    </a:lnTo>
                    <a:lnTo>
                      <a:pt x="30" y="20"/>
                    </a:lnTo>
                    <a:lnTo>
                      <a:pt x="37" y="14"/>
                    </a:lnTo>
                    <a:lnTo>
                      <a:pt x="49" y="14"/>
                    </a:lnTo>
                    <a:lnTo>
                      <a:pt x="61" y="8"/>
                    </a:lnTo>
                    <a:lnTo>
                      <a:pt x="61" y="8"/>
                    </a:lnTo>
                    <a:lnTo>
                      <a:pt x="67" y="8"/>
                    </a:lnTo>
                    <a:lnTo>
                      <a:pt x="73" y="8"/>
                    </a:lnTo>
                    <a:lnTo>
                      <a:pt x="79" y="8"/>
                    </a:lnTo>
                    <a:lnTo>
                      <a:pt x="79" y="8"/>
                    </a:lnTo>
                    <a:lnTo>
                      <a:pt x="73" y="0"/>
                    </a:lnTo>
                    <a:lnTo>
                      <a:pt x="73" y="0"/>
                    </a:lnTo>
                    <a:lnTo>
                      <a:pt x="79" y="8"/>
                    </a:lnTo>
                    <a:lnTo>
                      <a:pt x="85" y="8"/>
                    </a:lnTo>
                    <a:lnTo>
                      <a:pt x="85" y="8"/>
                    </a:lnTo>
                    <a:lnTo>
                      <a:pt x="85" y="8"/>
                    </a:lnTo>
                    <a:lnTo>
                      <a:pt x="93" y="8"/>
                    </a:lnTo>
                    <a:lnTo>
                      <a:pt x="93" y="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38" name="Freeform 142"/>
              <p:cNvSpPr>
                <a:spLocks/>
              </p:cNvSpPr>
              <p:nvPr/>
            </p:nvSpPr>
            <p:spPr bwMode="auto">
              <a:xfrm>
                <a:off x="3987" y="1967"/>
                <a:ext cx="171" cy="93"/>
              </a:xfrm>
              <a:custGeom>
                <a:avLst/>
                <a:gdLst>
                  <a:gd name="T0" fmla="*/ 159 w 171"/>
                  <a:gd name="T1" fmla="*/ 26 h 93"/>
                  <a:gd name="T2" fmla="*/ 171 w 171"/>
                  <a:gd name="T3" fmla="*/ 20 h 93"/>
                  <a:gd name="T4" fmla="*/ 165 w 171"/>
                  <a:gd name="T5" fmla="*/ 38 h 93"/>
                  <a:gd name="T6" fmla="*/ 159 w 171"/>
                  <a:gd name="T7" fmla="*/ 55 h 93"/>
                  <a:gd name="T8" fmla="*/ 159 w 171"/>
                  <a:gd name="T9" fmla="*/ 49 h 93"/>
                  <a:gd name="T10" fmla="*/ 148 w 171"/>
                  <a:gd name="T11" fmla="*/ 69 h 93"/>
                  <a:gd name="T12" fmla="*/ 142 w 171"/>
                  <a:gd name="T13" fmla="*/ 75 h 93"/>
                  <a:gd name="T14" fmla="*/ 148 w 171"/>
                  <a:gd name="T15" fmla="*/ 75 h 93"/>
                  <a:gd name="T16" fmla="*/ 134 w 171"/>
                  <a:gd name="T17" fmla="*/ 75 h 93"/>
                  <a:gd name="T18" fmla="*/ 116 w 171"/>
                  <a:gd name="T19" fmla="*/ 87 h 93"/>
                  <a:gd name="T20" fmla="*/ 116 w 171"/>
                  <a:gd name="T21" fmla="*/ 81 h 93"/>
                  <a:gd name="T22" fmla="*/ 104 w 171"/>
                  <a:gd name="T23" fmla="*/ 87 h 93"/>
                  <a:gd name="T24" fmla="*/ 98 w 171"/>
                  <a:gd name="T25" fmla="*/ 87 h 93"/>
                  <a:gd name="T26" fmla="*/ 110 w 171"/>
                  <a:gd name="T27" fmla="*/ 93 h 93"/>
                  <a:gd name="T28" fmla="*/ 92 w 171"/>
                  <a:gd name="T29" fmla="*/ 87 h 93"/>
                  <a:gd name="T30" fmla="*/ 73 w 171"/>
                  <a:gd name="T31" fmla="*/ 87 h 93"/>
                  <a:gd name="T32" fmla="*/ 67 w 171"/>
                  <a:gd name="T33" fmla="*/ 93 h 93"/>
                  <a:gd name="T34" fmla="*/ 55 w 171"/>
                  <a:gd name="T35" fmla="*/ 87 h 93"/>
                  <a:gd name="T36" fmla="*/ 49 w 171"/>
                  <a:gd name="T37" fmla="*/ 93 h 93"/>
                  <a:gd name="T38" fmla="*/ 37 w 171"/>
                  <a:gd name="T39" fmla="*/ 81 h 93"/>
                  <a:gd name="T40" fmla="*/ 24 w 171"/>
                  <a:gd name="T41" fmla="*/ 81 h 93"/>
                  <a:gd name="T42" fmla="*/ 24 w 171"/>
                  <a:gd name="T43" fmla="*/ 75 h 93"/>
                  <a:gd name="T44" fmla="*/ 18 w 171"/>
                  <a:gd name="T45" fmla="*/ 69 h 93"/>
                  <a:gd name="T46" fmla="*/ 6 w 171"/>
                  <a:gd name="T47" fmla="*/ 55 h 93"/>
                  <a:gd name="T48" fmla="*/ 12 w 171"/>
                  <a:gd name="T49" fmla="*/ 55 h 93"/>
                  <a:gd name="T50" fmla="*/ 6 w 171"/>
                  <a:gd name="T51" fmla="*/ 49 h 93"/>
                  <a:gd name="T52" fmla="*/ 0 w 171"/>
                  <a:gd name="T53" fmla="*/ 26 h 93"/>
                  <a:gd name="T54" fmla="*/ 0 w 171"/>
                  <a:gd name="T55" fmla="*/ 32 h 93"/>
                  <a:gd name="T56" fmla="*/ 6 w 171"/>
                  <a:gd name="T57" fmla="*/ 49 h 93"/>
                  <a:gd name="T58" fmla="*/ 12 w 171"/>
                  <a:gd name="T59" fmla="*/ 38 h 93"/>
                  <a:gd name="T60" fmla="*/ 12 w 171"/>
                  <a:gd name="T61" fmla="*/ 49 h 93"/>
                  <a:gd name="T62" fmla="*/ 24 w 171"/>
                  <a:gd name="T63" fmla="*/ 61 h 93"/>
                  <a:gd name="T64" fmla="*/ 31 w 171"/>
                  <a:gd name="T65" fmla="*/ 61 h 93"/>
                  <a:gd name="T66" fmla="*/ 37 w 171"/>
                  <a:gd name="T67" fmla="*/ 69 h 93"/>
                  <a:gd name="T68" fmla="*/ 43 w 171"/>
                  <a:gd name="T69" fmla="*/ 75 h 93"/>
                  <a:gd name="T70" fmla="*/ 49 w 171"/>
                  <a:gd name="T71" fmla="*/ 69 h 93"/>
                  <a:gd name="T72" fmla="*/ 61 w 171"/>
                  <a:gd name="T73" fmla="*/ 81 h 93"/>
                  <a:gd name="T74" fmla="*/ 73 w 171"/>
                  <a:gd name="T75" fmla="*/ 81 h 93"/>
                  <a:gd name="T76" fmla="*/ 79 w 171"/>
                  <a:gd name="T77" fmla="*/ 81 h 93"/>
                  <a:gd name="T78" fmla="*/ 92 w 171"/>
                  <a:gd name="T79" fmla="*/ 81 h 93"/>
                  <a:gd name="T80" fmla="*/ 98 w 171"/>
                  <a:gd name="T81" fmla="*/ 81 h 93"/>
                  <a:gd name="T82" fmla="*/ 110 w 171"/>
                  <a:gd name="T83" fmla="*/ 75 h 93"/>
                  <a:gd name="T84" fmla="*/ 122 w 171"/>
                  <a:gd name="T85" fmla="*/ 69 h 93"/>
                  <a:gd name="T86" fmla="*/ 134 w 171"/>
                  <a:gd name="T87" fmla="*/ 61 h 93"/>
                  <a:gd name="T88" fmla="*/ 148 w 171"/>
                  <a:gd name="T89" fmla="*/ 55 h 93"/>
                  <a:gd name="T90" fmla="*/ 153 w 171"/>
                  <a:gd name="T91" fmla="*/ 49 h 93"/>
                  <a:gd name="T92" fmla="*/ 153 w 171"/>
                  <a:gd name="T93" fmla="*/ 49 h 93"/>
                  <a:gd name="T94" fmla="*/ 159 w 171"/>
                  <a:gd name="T95" fmla="*/ 38 h 93"/>
                  <a:gd name="T96" fmla="*/ 159 w 171"/>
                  <a:gd name="T97" fmla="*/ 20 h 93"/>
                  <a:gd name="T98" fmla="*/ 159 w 171"/>
                  <a:gd name="T99" fmla="*/ 0 h 93"/>
                  <a:gd name="T100" fmla="*/ 171 w 171"/>
                  <a:gd name="T101" fmla="*/ 6 h 93"/>
                  <a:gd name="T102" fmla="*/ 165 w 171"/>
                  <a:gd name="T103"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93">
                    <a:moveTo>
                      <a:pt x="165" y="14"/>
                    </a:moveTo>
                    <a:lnTo>
                      <a:pt x="165" y="20"/>
                    </a:lnTo>
                    <a:lnTo>
                      <a:pt x="159" y="20"/>
                    </a:lnTo>
                    <a:lnTo>
                      <a:pt x="159" y="26"/>
                    </a:lnTo>
                    <a:lnTo>
                      <a:pt x="159" y="26"/>
                    </a:lnTo>
                    <a:lnTo>
                      <a:pt x="159" y="26"/>
                    </a:lnTo>
                    <a:lnTo>
                      <a:pt x="165" y="26"/>
                    </a:lnTo>
                    <a:lnTo>
                      <a:pt x="171" y="20"/>
                    </a:lnTo>
                    <a:lnTo>
                      <a:pt x="171" y="20"/>
                    </a:lnTo>
                    <a:lnTo>
                      <a:pt x="165" y="32"/>
                    </a:lnTo>
                    <a:lnTo>
                      <a:pt x="165" y="32"/>
                    </a:lnTo>
                    <a:lnTo>
                      <a:pt x="165" y="38"/>
                    </a:lnTo>
                    <a:lnTo>
                      <a:pt x="165" y="38"/>
                    </a:lnTo>
                    <a:lnTo>
                      <a:pt x="165" y="38"/>
                    </a:lnTo>
                    <a:lnTo>
                      <a:pt x="159" y="44"/>
                    </a:lnTo>
                    <a:lnTo>
                      <a:pt x="159" y="55"/>
                    </a:lnTo>
                    <a:lnTo>
                      <a:pt x="159" y="55"/>
                    </a:lnTo>
                    <a:lnTo>
                      <a:pt x="159" y="55"/>
                    </a:lnTo>
                    <a:lnTo>
                      <a:pt x="159" y="44"/>
                    </a:lnTo>
                    <a:lnTo>
                      <a:pt x="159" y="49"/>
                    </a:lnTo>
                    <a:lnTo>
                      <a:pt x="153" y="55"/>
                    </a:lnTo>
                    <a:lnTo>
                      <a:pt x="153" y="61"/>
                    </a:lnTo>
                    <a:lnTo>
                      <a:pt x="153" y="61"/>
                    </a:lnTo>
                    <a:lnTo>
                      <a:pt x="148" y="69"/>
                    </a:lnTo>
                    <a:lnTo>
                      <a:pt x="142" y="69"/>
                    </a:lnTo>
                    <a:lnTo>
                      <a:pt x="142" y="69"/>
                    </a:lnTo>
                    <a:lnTo>
                      <a:pt x="142" y="69"/>
                    </a:lnTo>
                    <a:lnTo>
                      <a:pt x="142" y="75"/>
                    </a:lnTo>
                    <a:lnTo>
                      <a:pt x="148" y="75"/>
                    </a:lnTo>
                    <a:lnTo>
                      <a:pt x="148" y="75"/>
                    </a:lnTo>
                    <a:lnTo>
                      <a:pt x="148" y="75"/>
                    </a:lnTo>
                    <a:lnTo>
                      <a:pt x="148" y="75"/>
                    </a:lnTo>
                    <a:lnTo>
                      <a:pt x="142" y="75"/>
                    </a:lnTo>
                    <a:lnTo>
                      <a:pt x="142" y="69"/>
                    </a:lnTo>
                    <a:lnTo>
                      <a:pt x="142" y="69"/>
                    </a:lnTo>
                    <a:lnTo>
                      <a:pt x="134" y="75"/>
                    </a:lnTo>
                    <a:lnTo>
                      <a:pt x="128" y="75"/>
                    </a:lnTo>
                    <a:lnTo>
                      <a:pt x="122" y="75"/>
                    </a:lnTo>
                    <a:lnTo>
                      <a:pt x="122" y="75"/>
                    </a:lnTo>
                    <a:lnTo>
                      <a:pt x="116" y="87"/>
                    </a:lnTo>
                    <a:lnTo>
                      <a:pt x="116" y="87"/>
                    </a:lnTo>
                    <a:lnTo>
                      <a:pt x="116" y="87"/>
                    </a:lnTo>
                    <a:lnTo>
                      <a:pt x="116" y="81"/>
                    </a:lnTo>
                    <a:lnTo>
                      <a:pt x="116" y="81"/>
                    </a:lnTo>
                    <a:lnTo>
                      <a:pt x="110" y="81"/>
                    </a:lnTo>
                    <a:lnTo>
                      <a:pt x="104" y="87"/>
                    </a:lnTo>
                    <a:lnTo>
                      <a:pt x="104" y="87"/>
                    </a:lnTo>
                    <a:lnTo>
                      <a:pt x="104" y="87"/>
                    </a:lnTo>
                    <a:lnTo>
                      <a:pt x="98" y="87"/>
                    </a:lnTo>
                    <a:lnTo>
                      <a:pt x="98" y="87"/>
                    </a:lnTo>
                    <a:lnTo>
                      <a:pt x="98" y="87"/>
                    </a:lnTo>
                    <a:lnTo>
                      <a:pt x="98" y="87"/>
                    </a:lnTo>
                    <a:lnTo>
                      <a:pt x="104" y="93"/>
                    </a:lnTo>
                    <a:lnTo>
                      <a:pt x="104" y="93"/>
                    </a:lnTo>
                    <a:lnTo>
                      <a:pt x="110" y="93"/>
                    </a:lnTo>
                    <a:lnTo>
                      <a:pt x="110" y="93"/>
                    </a:lnTo>
                    <a:lnTo>
                      <a:pt x="104" y="93"/>
                    </a:lnTo>
                    <a:lnTo>
                      <a:pt x="98" y="93"/>
                    </a:lnTo>
                    <a:lnTo>
                      <a:pt x="92" y="87"/>
                    </a:lnTo>
                    <a:lnTo>
                      <a:pt x="92" y="87"/>
                    </a:lnTo>
                    <a:lnTo>
                      <a:pt x="87" y="87"/>
                    </a:lnTo>
                    <a:lnTo>
                      <a:pt x="79" y="87"/>
                    </a:lnTo>
                    <a:lnTo>
                      <a:pt x="73" y="87"/>
                    </a:lnTo>
                    <a:lnTo>
                      <a:pt x="73" y="87"/>
                    </a:lnTo>
                    <a:lnTo>
                      <a:pt x="67" y="93"/>
                    </a:lnTo>
                    <a:lnTo>
                      <a:pt x="67" y="93"/>
                    </a:lnTo>
                    <a:lnTo>
                      <a:pt x="67" y="93"/>
                    </a:lnTo>
                    <a:lnTo>
                      <a:pt x="67" y="93"/>
                    </a:lnTo>
                    <a:lnTo>
                      <a:pt x="67" y="87"/>
                    </a:lnTo>
                    <a:lnTo>
                      <a:pt x="61" y="87"/>
                    </a:lnTo>
                    <a:lnTo>
                      <a:pt x="55" y="87"/>
                    </a:lnTo>
                    <a:lnTo>
                      <a:pt x="55" y="87"/>
                    </a:lnTo>
                    <a:lnTo>
                      <a:pt x="55" y="87"/>
                    </a:lnTo>
                    <a:lnTo>
                      <a:pt x="49" y="87"/>
                    </a:lnTo>
                    <a:lnTo>
                      <a:pt x="49" y="93"/>
                    </a:lnTo>
                    <a:lnTo>
                      <a:pt x="49" y="93"/>
                    </a:lnTo>
                    <a:lnTo>
                      <a:pt x="49" y="93"/>
                    </a:lnTo>
                    <a:lnTo>
                      <a:pt x="49" y="87"/>
                    </a:lnTo>
                    <a:lnTo>
                      <a:pt x="43" y="87"/>
                    </a:lnTo>
                    <a:lnTo>
                      <a:pt x="37" y="81"/>
                    </a:lnTo>
                    <a:lnTo>
                      <a:pt x="37" y="75"/>
                    </a:lnTo>
                    <a:lnTo>
                      <a:pt x="37" y="75"/>
                    </a:lnTo>
                    <a:lnTo>
                      <a:pt x="31" y="81"/>
                    </a:lnTo>
                    <a:lnTo>
                      <a:pt x="24" y="81"/>
                    </a:lnTo>
                    <a:lnTo>
                      <a:pt x="24" y="81"/>
                    </a:lnTo>
                    <a:lnTo>
                      <a:pt x="24" y="81"/>
                    </a:lnTo>
                    <a:lnTo>
                      <a:pt x="31" y="75"/>
                    </a:lnTo>
                    <a:lnTo>
                      <a:pt x="24" y="75"/>
                    </a:lnTo>
                    <a:lnTo>
                      <a:pt x="24" y="69"/>
                    </a:lnTo>
                    <a:lnTo>
                      <a:pt x="24" y="69"/>
                    </a:lnTo>
                    <a:lnTo>
                      <a:pt x="24" y="69"/>
                    </a:lnTo>
                    <a:lnTo>
                      <a:pt x="18" y="69"/>
                    </a:lnTo>
                    <a:lnTo>
                      <a:pt x="12" y="61"/>
                    </a:lnTo>
                    <a:lnTo>
                      <a:pt x="12" y="61"/>
                    </a:lnTo>
                    <a:lnTo>
                      <a:pt x="12" y="61"/>
                    </a:lnTo>
                    <a:lnTo>
                      <a:pt x="6" y="55"/>
                    </a:lnTo>
                    <a:lnTo>
                      <a:pt x="0" y="55"/>
                    </a:lnTo>
                    <a:lnTo>
                      <a:pt x="0" y="49"/>
                    </a:lnTo>
                    <a:lnTo>
                      <a:pt x="0" y="49"/>
                    </a:lnTo>
                    <a:lnTo>
                      <a:pt x="12" y="55"/>
                    </a:lnTo>
                    <a:lnTo>
                      <a:pt x="12" y="55"/>
                    </a:lnTo>
                    <a:lnTo>
                      <a:pt x="6" y="55"/>
                    </a:lnTo>
                    <a:lnTo>
                      <a:pt x="6" y="49"/>
                    </a:lnTo>
                    <a:lnTo>
                      <a:pt x="6" y="49"/>
                    </a:lnTo>
                    <a:lnTo>
                      <a:pt x="0" y="38"/>
                    </a:lnTo>
                    <a:lnTo>
                      <a:pt x="0" y="32"/>
                    </a:lnTo>
                    <a:lnTo>
                      <a:pt x="0" y="26"/>
                    </a:lnTo>
                    <a:lnTo>
                      <a:pt x="0" y="26"/>
                    </a:lnTo>
                    <a:lnTo>
                      <a:pt x="0" y="26"/>
                    </a:lnTo>
                    <a:lnTo>
                      <a:pt x="0" y="26"/>
                    </a:lnTo>
                    <a:lnTo>
                      <a:pt x="0" y="32"/>
                    </a:lnTo>
                    <a:lnTo>
                      <a:pt x="0" y="32"/>
                    </a:lnTo>
                    <a:lnTo>
                      <a:pt x="0" y="38"/>
                    </a:lnTo>
                    <a:lnTo>
                      <a:pt x="6" y="44"/>
                    </a:lnTo>
                    <a:lnTo>
                      <a:pt x="6" y="49"/>
                    </a:lnTo>
                    <a:lnTo>
                      <a:pt x="6" y="49"/>
                    </a:lnTo>
                    <a:lnTo>
                      <a:pt x="6" y="49"/>
                    </a:lnTo>
                    <a:lnTo>
                      <a:pt x="12" y="44"/>
                    </a:lnTo>
                    <a:lnTo>
                      <a:pt x="12" y="38"/>
                    </a:lnTo>
                    <a:lnTo>
                      <a:pt x="12" y="38"/>
                    </a:lnTo>
                    <a:lnTo>
                      <a:pt x="12" y="44"/>
                    </a:lnTo>
                    <a:lnTo>
                      <a:pt x="12" y="49"/>
                    </a:lnTo>
                    <a:lnTo>
                      <a:pt x="12" y="49"/>
                    </a:lnTo>
                    <a:lnTo>
                      <a:pt x="12" y="49"/>
                    </a:lnTo>
                    <a:lnTo>
                      <a:pt x="18" y="55"/>
                    </a:lnTo>
                    <a:lnTo>
                      <a:pt x="18" y="61"/>
                    </a:lnTo>
                    <a:lnTo>
                      <a:pt x="24" y="61"/>
                    </a:lnTo>
                    <a:lnTo>
                      <a:pt x="24" y="61"/>
                    </a:lnTo>
                    <a:lnTo>
                      <a:pt x="24" y="49"/>
                    </a:lnTo>
                    <a:lnTo>
                      <a:pt x="24" y="55"/>
                    </a:lnTo>
                    <a:lnTo>
                      <a:pt x="24" y="61"/>
                    </a:lnTo>
                    <a:lnTo>
                      <a:pt x="31" y="61"/>
                    </a:lnTo>
                    <a:lnTo>
                      <a:pt x="31" y="61"/>
                    </a:lnTo>
                    <a:lnTo>
                      <a:pt x="31" y="69"/>
                    </a:lnTo>
                    <a:lnTo>
                      <a:pt x="37" y="69"/>
                    </a:lnTo>
                    <a:lnTo>
                      <a:pt x="37" y="69"/>
                    </a:lnTo>
                    <a:lnTo>
                      <a:pt x="37" y="69"/>
                    </a:lnTo>
                    <a:lnTo>
                      <a:pt x="43" y="69"/>
                    </a:lnTo>
                    <a:lnTo>
                      <a:pt x="43" y="75"/>
                    </a:lnTo>
                    <a:lnTo>
                      <a:pt x="43" y="75"/>
                    </a:lnTo>
                    <a:lnTo>
                      <a:pt x="49" y="81"/>
                    </a:lnTo>
                    <a:lnTo>
                      <a:pt x="55" y="81"/>
                    </a:lnTo>
                    <a:lnTo>
                      <a:pt x="55" y="81"/>
                    </a:lnTo>
                    <a:lnTo>
                      <a:pt x="49" y="69"/>
                    </a:lnTo>
                    <a:lnTo>
                      <a:pt x="55" y="81"/>
                    </a:lnTo>
                    <a:lnTo>
                      <a:pt x="55" y="81"/>
                    </a:lnTo>
                    <a:lnTo>
                      <a:pt x="55" y="81"/>
                    </a:lnTo>
                    <a:lnTo>
                      <a:pt x="61" y="81"/>
                    </a:lnTo>
                    <a:lnTo>
                      <a:pt x="61" y="81"/>
                    </a:lnTo>
                    <a:lnTo>
                      <a:pt x="67" y="81"/>
                    </a:lnTo>
                    <a:lnTo>
                      <a:pt x="67" y="81"/>
                    </a:lnTo>
                    <a:lnTo>
                      <a:pt x="73" y="81"/>
                    </a:lnTo>
                    <a:lnTo>
                      <a:pt x="73" y="81"/>
                    </a:lnTo>
                    <a:lnTo>
                      <a:pt x="79" y="75"/>
                    </a:lnTo>
                    <a:lnTo>
                      <a:pt x="79" y="81"/>
                    </a:lnTo>
                    <a:lnTo>
                      <a:pt x="79" y="81"/>
                    </a:lnTo>
                    <a:lnTo>
                      <a:pt x="87" y="81"/>
                    </a:lnTo>
                    <a:lnTo>
                      <a:pt x="92" y="81"/>
                    </a:lnTo>
                    <a:lnTo>
                      <a:pt x="92" y="81"/>
                    </a:lnTo>
                    <a:lnTo>
                      <a:pt x="92" y="81"/>
                    </a:lnTo>
                    <a:lnTo>
                      <a:pt x="98" y="81"/>
                    </a:lnTo>
                    <a:lnTo>
                      <a:pt x="104" y="75"/>
                    </a:lnTo>
                    <a:lnTo>
                      <a:pt x="104" y="75"/>
                    </a:lnTo>
                    <a:lnTo>
                      <a:pt x="98" y="81"/>
                    </a:lnTo>
                    <a:lnTo>
                      <a:pt x="98" y="81"/>
                    </a:lnTo>
                    <a:lnTo>
                      <a:pt x="104" y="81"/>
                    </a:lnTo>
                    <a:lnTo>
                      <a:pt x="110" y="75"/>
                    </a:lnTo>
                    <a:lnTo>
                      <a:pt x="110" y="75"/>
                    </a:lnTo>
                    <a:lnTo>
                      <a:pt x="116" y="75"/>
                    </a:lnTo>
                    <a:lnTo>
                      <a:pt x="116" y="75"/>
                    </a:lnTo>
                    <a:lnTo>
                      <a:pt x="122" y="69"/>
                    </a:lnTo>
                    <a:lnTo>
                      <a:pt x="122" y="69"/>
                    </a:lnTo>
                    <a:lnTo>
                      <a:pt x="122" y="69"/>
                    </a:lnTo>
                    <a:lnTo>
                      <a:pt x="122" y="69"/>
                    </a:lnTo>
                    <a:lnTo>
                      <a:pt x="128" y="69"/>
                    </a:lnTo>
                    <a:lnTo>
                      <a:pt x="134" y="61"/>
                    </a:lnTo>
                    <a:lnTo>
                      <a:pt x="134" y="69"/>
                    </a:lnTo>
                    <a:lnTo>
                      <a:pt x="134" y="69"/>
                    </a:lnTo>
                    <a:lnTo>
                      <a:pt x="142" y="61"/>
                    </a:lnTo>
                    <a:lnTo>
                      <a:pt x="148" y="55"/>
                    </a:lnTo>
                    <a:lnTo>
                      <a:pt x="148" y="55"/>
                    </a:lnTo>
                    <a:lnTo>
                      <a:pt x="148" y="55"/>
                    </a:lnTo>
                    <a:lnTo>
                      <a:pt x="153" y="49"/>
                    </a:lnTo>
                    <a:lnTo>
                      <a:pt x="153" y="49"/>
                    </a:lnTo>
                    <a:lnTo>
                      <a:pt x="153" y="49"/>
                    </a:lnTo>
                    <a:lnTo>
                      <a:pt x="148" y="49"/>
                    </a:lnTo>
                    <a:lnTo>
                      <a:pt x="148" y="49"/>
                    </a:lnTo>
                    <a:lnTo>
                      <a:pt x="153" y="49"/>
                    </a:lnTo>
                    <a:lnTo>
                      <a:pt x="153" y="44"/>
                    </a:lnTo>
                    <a:lnTo>
                      <a:pt x="153" y="44"/>
                    </a:lnTo>
                    <a:lnTo>
                      <a:pt x="153" y="38"/>
                    </a:lnTo>
                    <a:lnTo>
                      <a:pt x="159" y="38"/>
                    </a:lnTo>
                    <a:lnTo>
                      <a:pt x="159" y="32"/>
                    </a:lnTo>
                    <a:lnTo>
                      <a:pt x="159" y="32"/>
                    </a:lnTo>
                    <a:lnTo>
                      <a:pt x="159" y="20"/>
                    </a:lnTo>
                    <a:lnTo>
                      <a:pt x="159" y="20"/>
                    </a:lnTo>
                    <a:lnTo>
                      <a:pt x="159" y="6"/>
                    </a:lnTo>
                    <a:lnTo>
                      <a:pt x="159" y="6"/>
                    </a:lnTo>
                    <a:lnTo>
                      <a:pt x="159" y="6"/>
                    </a:lnTo>
                    <a:lnTo>
                      <a:pt x="159" y="0"/>
                    </a:lnTo>
                    <a:lnTo>
                      <a:pt x="159" y="0"/>
                    </a:lnTo>
                    <a:lnTo>
                      <a:pt x="159" y="0"/>
                    </a:lnTo>
                    <a:lnTo>
                      <a:pt x="165" y="6"/>
                    </a:lnTo>
                    <a:lnTo>
                      <a:pt x="171" y="6"/>
                    </a:lnTo>
                    <a:lnTo>
                      <a:pt x="171" y="6"/>
                    </a:lnTo>
                    <a:lnTo>
                      <a:pt x="165" y="6"/>
                    </a:lnTo>
                    <a:lnTo>
                      <a:pt x="165" y="6"/>
                    </a:lnTo>
                    <a:lnTo>
                      <a:pt x="165"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39" name="Freeform 143"/>
              <p:cNvSpPr>
                <a:spLocks/>
              </p:cNvSpPr>
              <p:nvPr/>
            </p:nvSpPr>
            <p:spPr bwMode="auto">
              <a:xfrm>
                <a:off x="3993" y="1926"/>
                <a:ext cx="153" cy="102"/>
              </a:xfrm>
              <a:custGeom>
                <a:avLst/>
                <a:gdLst>
                  <a:gd name="T0" fmla="*/ 43 w 153"/>
                  <a:gd name="T1" fmla="*/ 6 h 102"/>
                  <a:gd name="T2" fmla="*/ 25 w 153"/>
                  <a:gd name="T3" fmla="*/ 12 h 102"/>
                  <a:gd name="T4" fmla="*/ 12 w 153"/>
                  <a:gd name="T5" fmla="*/ 18 h 102"/>
                  <a:gd name="T6" fmla="*/ 18 w 153"/>
                  <a:gd name="T7" fmla="*/ 24 h 102"/>
                  <a:gd name="T8" fmla="*/ 6 w 153"/>
                  <a:gd name="T9" fmla="*/ 29 h 102"/>
                  <a:gd name="T10" fmla="*/ 0 w 153"/>
                  <a:gd name="T11" fmla="*/ 47 h 102"/>
                  <a:gd name="T12" fmla="*/ 0 w 153"/>
                  <a:gd name="T13" fmla="*/ 61 h 102"/>
                  <a:gd name="T14" fmla="*/ 6 w 153"/>
                  <a:gd name="T15" fmla="*/ 55 h 102"/>
                  <a:gd name="T16" fmla="*/ 6 w 153"/>
                  <a:gd name="T17" fmla="*/ 41 h 102"/>
                  <a:gd name="T18" fmla="*/ 6 w 153"/>
                  <a:gd name="T19" fmla="*/ 61 h 102"/>
                  <a:gd name="T20" fmla="*/ 12 w 153"/>
                  <a:gd name="T21" fmla="*/ 67 h 102"/>
                  <a:gd name="T22" fmla="*/ 12 w 153"/>
                  <a:gd name="T23" fmla="*/ 73 h 102"/>
                  <a:gd name="T24" fmla="*/ 18 w 153"/>
                  <a:gd name="T25" fmla="*/ 61 h 102"/>
                  <a:gd name="T26" fmla="*/ 18 w 153"/>
                  <a:gd name="T27" fmla="*/ 73 h 102"/>
                  <a:gd name="T28" fmla="*/ 25 w 153"/>
                  <a:gd name="T29" fmla="*/ 85 h 102"/>
                  <a:gd name="T30" fmla="*/ 31 w 153"/>
                  <a:gd name="T31" fmla="*/ 96 h 102"/>
                  <a:gd name="T32" fmla="*/ 37 w 153"/>
                  <a:gd name="T33" fmla="*/ 96 h 102"/>
                  <a:gd name="T34" fmla="*/ 55 w 153"/>
                  <a:gd name="T35" fmla="*/ 102 h 102"/>
                  <a:gd name="T36" fmla="*/ 49 w 153"/>
                  <a:gd name="T37" fmla="*/ 90 h 102"/>
                  <a:gd name="T38" fmla="*/ 55 w 153"/>
                  <a:gd name="T39" fmla="*/ 85 h 102"/>
                  <a:gd name="T40" fmla="*/ 61 w 153"/>
                  <a:gd name="T41" fmla="*/ 90 h 102"/>
                  <a:gd name="T42" fmla="*/ 67 w 153"/>
                  <a:gd name="T43" fmla="*/ 96 h 102"/>
                  <a:gd name="T44" fmla="*/ 73 w 153"/>
                  <a:gd name="T45" fmla="*/ 102 h 102"/>
                  <a:gd name="T46" fmla="*/ 73 w 153"/>
                  <a:gd name="T47" fmla="*/ 96 h 102"/>
                  <a:gd name="T48" fmla="*/ 81 w 153"/>
                  <a:gd name="T49" fmla="*/ 102 h 102"/>
                  <a:gd name="T50" fmla="*/ 86 w 153"/>
                  <a:gd name="T51" fmla="*/ 102 h 102"/>
                  <a:gd name="T52" fmla="*/ 92 w 153"/>
                  <a:gd name="T53" fmla="*/ 96 h 102"/>
                  <a:gd name="T54" fmla="*/ 86 w 153"/>
                  <a:gd name="T55" fmla="*/ 90 h 102"/>
                  <a:gd name="T56" fmla="*/ 98 w 153"/>
                  <a:gd name="T57" fmla="*/ 102 h 102"/>
                  <a:gd name="T58" fmla="*/ 110 w 153"/>
                  <a:gd name="T59" fmla="*/ 102 h 102"/>
                  <a:gd name="T60" fmla="*/ 116 w 153"/>
                  <a:gd name="T61" fmla="*/ 102 h 102"/>
                  <a:gd name="T62" fmla="*/ 110 w 153"/>
                  <a:gd name="T63" fmla="*/ 96 h 102"/>
                  <a:gd name="T64" fmla="*/ 116 w 153"/>
                  <a:gd name="T65" fmla="*/ 90 h 102"/>
                  <a:gd name="T66" fmla="*/ 116 w 153"/>
                  <a:gd name="T67" fmla="*/ 85 h 102"/>
                  <a:gd name="T68" fmla="*/ 122 w 153"/>
                  <a:gd name="T69" fmla="*/ 96 h 102"/>
                  <a:gd name="T70" fmla="*/ 128 w 153"/>
                  <a:gd name="T71" fmla="*/ 90 h 102"/>
                  <a:gd name="T72" fmla="*/ 128 w 153"/>
                  <a:gd name="T73" fmla="*/ 79 h 102"/>
                  <a:gd name="T74" fmla="*/ 128 w 153"/>
                  <a:gd name="T75" fmla="*/ 96 h 102"/>
                  <a:gd name="T76" fmla="*/ 136 w 153"/>
                  <a:gd name="T77" fmla="*/ 90 h 102"/>
                  <a:gd name="T78" fmla="*/ 142 w 153"/>
                  <a:gd name="T79" fmla="*/ 79 h 102"/>
                  <a:gd name="T80" fmla="*/ 142 w 153"/>
                  <a:gd name="T81" fmla="*/ 73 h 102"/>
                  <a:gd name="T82" fmla="*/ 142 w 153"/>
                  <a:gd name="T83" fmla="*/ 67 h 102"/>
                  <a:gd name="T84" fmla="*/ 142 w 153"/>
                  <a:gd name="T85" fmla="*/ 55 h 102"/>
                  <a:gd name="T86" fmla="*/ 147 w 153"/>
                  <a:gd name="T87" fmla="*/ 67 h 102"/>
                  <a:gd name="T88" fmla="*/ 147 w 153"/>
                  <a:gd name="T89" fmla="*/ 73 h 102"/>
                  <a:gd name="T90" fmla="*/ 147 w 153"/>
                  <a:gd name="T91" fmla="*/ 55 h 102"/>
                  <a:gd name="T92" fmla="*/ 147 w 153"/>
                  <a:gd name="T93" fmla="*/ 41 h 102"/>
                  <a:gd name="T94" fmla="*/ 153 w 153"/>
                  <a:gd name="T95" fmla="*/ 41 h 102"/>
                  <a:gd name="T96" fmla="*/ 142 w 153"/>
                  <a:gd name="T97" fmla="*/ 24 h 102"/>
                  <a:gd name="T98" fmla="*/ 128 w 153"/>
                  <a:gd name="T99" fmla="*/ 12 h 102"/>
                  <a:gd name="T100" fmla="*/ 110 w 153"/>
                  <a:gd name="T101" fmla="*/ 0 h 102"/>
                  <a:gd name="T102" fmla="*/ 98 w 153"/>
                  <a:gd name="T103" fmla="*/ 0 h 102"/>
                  <a:gd name="T104" fmla="*/ 81 w 153"/>
                  <a:gd name="T105" fmla="*/ 12 h 102"/>
                  <a:gd name="T106" fmla="*/ 61 w 153"/>
                  <a:gd name="T107"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3" h="102">
                    <a:moveTo>
                      <a:pt x="55" y="6"/>
                    </a:moveTo>
                    <a:lnTo>
                      <a:pt x="49" y="6"/>
                    </a:lnTo>
                    <a:lnTo>
                      <a:pt x="43" y="6"/>
                    </a:lnTo>
                    <a:lnTo>
                      <a:pt x="43" y="6"/>
                    </a:lnTo>
                    <a:lnTo>
                      <a:pt x="43" y="6"/>
                    </a:lnTo>
                    <a:lnTo>
                      <a:pt x="37" y="6"/>
                    </a:lnTo>
                    <a:lnTo>
                      <a:pt x="25" y="12"/>
                    </a:lnTo>
                    <a:lnTo>
                      <a:pt x="25" y="12"/>
                    </a:lnTo>
                    <a:lnTo>
                      <a:pt x="25" y="12"/>
                    </a:lnTo>
                    <a:lnTo>
                      <a:pt x="18" y="18"/>
                    </a:lnTo>
                    <a:lnTo>
                      <a:pt x="12" y="18"/>
                    </a:lnTo>
                    <a:lnTo>
                      <a:pt x="12" y="18"/>
                    </a:lnTo>
                    <a:lnTo>
                      <a:pt x="12" y="18"/>
                    </a:lnTo>
                    <a:lnTo>
                      <a:pt x="12" y="24"/>
                    </a:lnTo>
                    <a:lnTo>
                      <a:pt x="18" y="24"/>
                    </a:lnTo>
                    <a:lnTo>
                      <a:pt x="18" y="24"/>
                    </a:lnTo>
                    <a:lnTo>
                      <a:pt x="18" y="24"/>
                    </a:lnTo>
                    <a:lnTo>
                      <a:pt x="12" y="24"/>
                    </a:lnTo>
                    <a:lnTo>
                      <a:pt x="6" y="29"/>
                    </a:lnTo>
                    <a:lnTo>
                      <a:pt x="6" y="29"/>
                    </a:lnTo>
                    <a:lnTo>
                      <a:pt x="6" y="29"/>
                    </a:lnTo>
                    <a:lnTo>
                      <a:pt x="0" y="35"/>
                    </a:lnTo>
                    <a:lnTo>
                      <a:pt x="0" y="41"/>
                    </a:lnTo>
                    <a:lnTo>
                      <a:pt x="0" y="47"/>
                    </a:lnTo>
                    <a:lnTo>
                      <a:pt x="0" y="47"/>
                    </a:lnTo>
                    <a:lnTo>
                      <a:pt x="0" y="55"/>
                    </a:lnTo>
                    <a:lnTo>
                      <a:pt x="0" y="61"/>
                    </a:lnTo>
                    <a:lnTo>
                      <a:pt x="0" y="61"/>
                    </a:lnTo>
                    <a:lnTo>
                      <a:pt x="0" y="61"/>
                    </a:lnTo>
                    <a:lnTo>
                      <a:pt x="0" y="61"/>
                    </a:lnTo>
                    <a:lnTo>
                      <a:pt x="0" y="61"/>
                    </a:lnTo>
                    <a:lnTo>
                      <a:pt x="6" y="55"/>
                    </a:lnTo>
                    <a:lnTo>
                      <a:pt x="6" y="55"/>
                    </a:lnTo>
                    <a:lnTo>
                      <a:pt x="0" y="55"/>
                    </a:lnTo>
                    <a:lnTo>
                      <a:pt x="6" y="47"/>
                    </a:lnTo>
                    <a:lnTo>
                      <a:pt x="6" y="41"/>
                    </a:lnTo>
                    <a:lnTo>
                      <a:pt x="6" y="41"/>
                    </a:lnTo>
                    <a:lnTo>
                      <a:pt x="6" y="47"/>
                    </a:lnTo>
                    <a:lnTo>
                      <a:pt x="6" y="55"/>
                    </a:lnTo>
                    <a:lnTo>
                      <a:pt x="6" y="61"/>
                    </a:lnTo>
                    <a:lnTo>
                      <a:pt x="6" y="61"/>
                    </a:lnTo>
                    <a:lnTo>
                      <a:pt x="6" y="67"/>
                    </a:lnTo>
                    <a:lnTo>
                      <a:pt x="6" y="67"/>
                    </a:lnTo>
                    <a:lnTo>
                      <a:pt x="12" y="67"/>
                    </a:lnTo>
                    <a:lnTo>
                      <a:pt x="12" y="67"/>
                    </a:lnTo>
                    <a:lnTo>
                      <a:pt x="12" y="73"/>
                    </a:lnTo>
                    <a:lnTo>
                      <a:pt x="12" y="79"/>
                    </a:lnTo>
                    <a:lnTo>
                      <a:pt x="12" y="73"/>
                    </a:lnTo>
                    <a:lnTo>
                      <a:pt x="12" y="73"/>
                    </a:lnTo>
                    <a:lnTo>
                      <a:pt x="12" y="73"/>
                    </a:lnTo>
                    <a:lnTo>
                      <a:pt x="18" y="67"/>
                    </a:lnTo>
                    <a:lnTo>
                      <a:pt x="18" y="61"/>
                    </a:lnTo>
                    <a:lnTo>
                      <a:pt x="18" y="61"/>
                    </a:lnTo>
                    <a:lnTo>
                      <a:pt x="18" y="61"/>
                    </a:lnTo>
                    <a:lnTo>
                      <a:pt x="18" y="67"/>
                    </a:lnTo>
                    <a:lnTo>
                      <a:pt x="18" y="73"/>
                    </a:lnTo>
                    <a:lnTo>
                      <a:pt x="18" y="73"/>
                    </a:lnTo>
                    <a:lnTo>
                      <a:pt x="18" y="79"/>
                    </a:lnTo>
                    <a:lnTo>
                      <a:pt x="25" y="85"/>
                    </a:lnTo>
                    <a:lnTo>
                      <a:pt x="25" y="85"/>
                    </a:lnTo>
                    <a:lnTo>
                      <a:pt x="25" y="85"/>
                    </a:lnTo>
                    <a:lnTo>
                      <a:pt x="25" y="90"/>
                    </a:lnTo>
                    <a:lnTo>
                      <a:pt x="25" y="96"/>
                    </a:lnTo>
                    <a:lnTo>
                      <a:pt x="31" y="96"/>
                    </a:lnTo>
                    <a:lnTo>
                      <a:pt x="31" y="96"/>
                    </a:lnTo>
                    <a:lnTo>
                      <a:pt x="31" y="96"/>
                    </a:lnTo>
                    <a:lnTo>
                      <a:pt x="37" y="96"/>
                    </a:lnTo>
                    <a:lnTo>
                      <a:pt x="37" y="96"/>
                    </a:lnTo>
                    <a:lnTo>
                      <a:pt x="37" y="96"/>
                    </a:lnTo>
                    <a:lnTo>
                      <a:pt x="43" y="102"/>
                    </a:lnTo>
                    <a:lnTo>
                      <a:pt x="49" y="102"/>
                    </a:lnTo>
                    <a:lnTo>
                      <a:pt x="55" y="102"/>
                    </a:lnTo>
                    <a:lnTo>
                      <a:pt x="55" y="102"/>
                    </a:lnTo>
                    <a:lnTo>
                      <a:pt x="55" y="102"/>
                    </a:lnTo>
                    <a:lnTo>
                      <a:pt x="49" y="96"/>
                    </a:lnTo>
                    <a:lnTo>
                      <a:pt x="49" y="90"/>
                    </a:lnTo>
                    <a:lnTo>
                      <a:pt x="49" y="90"/>
                    </a:lnTo>
                    <a:lnTo>
                      <a:pt x="49" y="90"/>
                    </a:lnTo>
                    <a:lnTo>
                      <a:pt x="55" y="85"/>
                    </a:lnTo>
                    <a:lnTo>
                      <a:pt x="55" y="85"/>
                    </a:lnTo>
                    <a:lnTo>
                      <a:pt x="55" y="85"/>
                    </a:lnTo>
                    <a:lnTo>
                      <a:pt x="55" y="85"/>
                    </a:lnTo>
                    <a:lnTo>
                      <a:pt x="55" y="90"/>
                    </a:lnTo>
                    <a:lnTo>
                      <a:pt x="61" y="90"/>
                    </a:lnTo>
                    <a:lnTo>
                      <a:pt x="61" y="90"/>
                    </a:lnTo>
                    <a:lnTo>
                      <a:pt x="61" y="96"/>
                    </a:lnTo>
                    <a:lnTo>
                      <a:pt x="61" y="96"/>
                    </a:lnTo>
                    <a:lnTo>
                      <a:pt x="67" y="96"/>
                    </a:lnTo>
                    <a:lnTo>
                      <a:pt x="67" y="96"/>
                    </a:lnTo>
                    <a:lnTo>
                      <a:pt x="67" y="102"/>
                    </a:lnTo>
                    <a:lnTo>
                      <a:pt x="73" y="102"/>
                    </a:lnTo>
                    <a:lnTo>
                      <a:pt x="73" y="102"/>
                    </a:lnTo>
                    <a:lnTo>
                      <a:pt x="73" y="102"/>
                    </a:lnTo>
                    <a:lnTo>
                      <a:pt x="67" y="85"/>
                    </a:lnTo>
                    <a:lnTo>
                      <a:pt x="73" y="90"/>
                    </a:lnTo>
                    <a:lnTo>
                      <a:pt x="73" y="96"/>
                    </a:lnTo>
                    <a:lnTo>
                      <a:pt x="81" y="96"/>
                    </a:lnTo>
                    <a:lnTo>
                      <a:pt x="81" y="96"/>
                    </a:lnTo>
                    <a:lnTo>
                      <a:pt x="81" y="102"/>
                    </a:lnTo>
                    <a:lnTo>
                      <a:pt x="81" y="102"/>
                    </a:lnTo>
                    <a:lnTo>
                      <a:pt x="86" y="102"/>
                    </a:lnTo>
                    <a:lnTo>
                      <a:pt x="86" y="102"/>
                    </a:lnTo>
                    <a:lnTo>
                      <a:pt x="86" y="102"/>
                    </a:lnTo>
                    <a:lnTo>
                      <a:pt x="86" y="102"/>
                    </a:lnTo>
                    <a:lnTo>
                      <a:pt x="92" y="102"/>
                    </a:lnTo>
                    <a:lnTo>
                      <a:pt x="92" y="102"/>
                    </a:lnTo>
                    <a:lnTo>
                      <a:pt x="98" y="102"/>
                    </a:lnTo>
                    <a:lnTo>
                      <a:pt x="92" y="96"/>
                    </a:lnTo>
                    <a:lnTo>
                      <a:pt x="86" y="96"/>
                    </a:lnTo>
                    <a:lnTo>
                      <a:pt x="86" y="90"/>
                    </a:lnTo>
                    <a:lnTo>
                      <a:pt x="86" y="90"/>
                    </a:lnTo>
                    <a:lnTo>
                      <a:pt x="86" y="90"/>
                    </a:lnTo>
                    <a:lnTo>
                      <a:pt x="92" y="96"/>
                    </a:lnTo>
                    <a:lnTo>
                      <a:pt x="92" y="96"/>
                    </a:lnTo>
                    <a:lnTo>
                      <a:pt x="92" y="96"/>
                    </a:lnTo>
                    <a:lnTo>
                      <a:pt x="98" y="102"/>
                    </a:lnTo>
                    <a:lnTo>
                      <a:pt x="98" y="102"/>
                    </a:lnTo>
                    <a:lnTo>
                      <a:pt x="104" y="102"/>
                    </a:lnTo>
                    <a:lnTo>
                      <a:pt x="104" y="102"/>
                    </a:lnTo>
                    <a:lnTo>
                      <a:pt x="110" y="102"/>
                    </a:lnTo>
                    <a:lnTo>
                      <a:pt x="116" y="102"/>
                    </a:lnTo>
                    <a:lnTo>
                      <a:pt x="116" y="102"/>
                    </a:lnTo>
                    <a:lnTo>
                      <a:pt x="116" y="102"/>
                    </a:lnTo>
                    <a:lnTo>
                      <a:pt x="116" y="102"/>
                    </a:lnTo>
                    <a:lnTo>
                      <a:pt x="110" y="96"/>
                    </a:lnTo>
                    <a:lnTo>
                      <a:pt x="110" y="90"/>
                    </a:lnTo>
                    <a:lnTo>
                      <a:pt x="110" y="90"/>
                    </a:lnTo>
                    <a:lnTo>
                      <a:pt x="110" y="96"/>
                    </a:lnTo>
                    <a:lnTo>
                      <a:pt x="116" y="96"/>
                    </a:lnTo>
                    <a:lnTo>
                      <a:pt x="116" y="96"/>
                    </a:lnTo>
                    <a:lnTo>
                      <a:pt x="116" y="96"/>
                    </a:lnTo>
                    <a:lnTo>
                      <a:pt x="116" y="90"/>
                    </a:lnTo>
                    <a:lnTo>
                      <a:pt x="116" y="85"/>
                    </a:lnTo>
                    <a:lnTo>
                      <a:pt x="116" y="79"/>
                    </a:lnTo>
                    <a:lnTo>
                      <a:pt x="116" y="79"/>
                    </a:lnTo>
                    <a:lnTo>
                      <a:pt x="116" y="85"/>
                    </a:lnTo>
                    <a:lnTo>
                      <a:pt x="116" y="90"/>
                    </a:lnTo>
                    <a:lnTo>
                      <a:pt x="122" y="96"/>
                    </a:lnTo>
                    <a:lnTo>
                      <a:pt x="122" y="96"/>
                    </a:lnTo>
                    <a:lnTo>
                      <a:pt x="122" y="96"/>
                    </a:lnTo>
                    <a:lnTo>
                      <a:pt x="122" y="96"/>
                    </a:lnTo>
                    <a:lnTo>
                      <a:pt x="122" y="90"/>
                    </a:lnTo>
                    <a:lnTo>
                      <a:pt x="122" y="90"/>
                    </a:lnTo>
                    <a:lnTo>
                      <a:pt x="128" y="90"/>
                    </a:lnTo>
                    <a:lnTo>
                      <a:pt x="128" y="79"/>
                    </a:lnTo>
                    <a:lnTo>
                      <a:pt x="128" y="73"/>
                    </a:lnTo>
                    <a:lnTo>
                      <a:pt x="128" y="73"/>
                    </a:lnTo>
                    <a:lnTo>
                      <a:pt x="128" y="79"/>
                    </a:lnTo>
                    <a:lnTo>
                      <a:pt x="128" y="90"/>
                    </a:lnTo>
                    <a:lnTo>
                      <a:pt x="128" y="90"/>
                    </a:lnTo>
                    <a:lnTo>
                      <a:pt x="128" y="90"/>
                    </a:lnTo>
                    <a:lnTo>
                      <a:pt x="128" y="96"/>
                    </a:lnTo>
                    <a:lnTo>
                      <a:pt x="136" y="90"/>
                    </a:lnTo>
                    <a:lnTo>
                      <a:pt x="136" y="90"/>
                    </a:lnTo>
                    <a:lnTo>
                      <a:pt x="136" y="90"/>
                    </a:lnTo>
                    <a:lnTo>
                      <a:pt x="136" y="90"/>
                    </a:lnTo>
                    <a:lnTo>
                      <a:pt x="136" y="90"/>
                    </a:lnTo>
                    <a:lnTo>
                      <a:pt x="142" y="85"/>
                    </a:lnTo>
                    <a:lnTo>
                      <a:pt x="142" y="85"/>
                    </a:lnTo>
                    <a:lnTo>
                      <a:pt x="142" y="79"/>
                    </a:lnTo>
                    <a:lnTo>
                      <a:pt x="136" y="73"/>
                    </a:lnTo>
                    <a:lnTo>
                      <a:pt x="142" y="67"/>
                    </a:lnTo>
                    <a:lnTo>
                      <a:pt x="142" y="67"/>
                    </a:lnTo>
                    <a:lnTo>
                      <a:pt x="142" y="73"/>
                    </a:lnTo>
                    <a:lnTo>
                      <a:pt x="142" y="79"/>
                    </a:lnTo>
                    <a:lnTo>
                      <a:pt x="142" y="79"/>
                    </a:lnTo>
                    <a:lnTo>
                      <a:pt x="142" y="79"/>
                    </a:lnTo>
                    <a:lnTo>
                      <a:pt x="142" y="67"/>
                    </a:lnTo>
                    <a:lnTo>
                      <a:pt x="142" y="61"/>
                    </a:lnTo>
                    <a:lnTo>
                      <a:pt x="142" y="55"/>
                    </a:lnTo>
                    <a:lnTo>
                      <a:pt x="142" y="55"/>
                    </a:lnTo>
                    <a:lnTo>
                      <a:pt x="142" y="55"/>
                    </a:lnTo>
                    <a:lnTo>
                      <a:pt x="142" y="61"/>
                    </a:lnTo>
                    <a:lnTo>
                      <a:pt x="147" y="61"/>
                    </a:lnTo>
                    <a:lnTo>
                      <a:pt x="147" y="61"/>
                    </a:lnTo>
                    <a:lnTo>
                      <a:pt x="147" y="67"/>
                    </a:lnTo>
                    <a:lnTo>
                      <a:pt x="147" y="73"/>
                    </a:lnTo>
                    <a:lnTo>
                      <a:pt x="147" y="73"/>
                    </a:lnTo>
                    <a:lnTo>
                      <a:pt x="147" y="73"/>
                    </a:lnTo>
                    <a:lnTo>
                      <a:pt x="147" y="73"/>
                    </a:lnTo>
                    <a:lnTo>
                      <a:pt x="147" y="73"/>
                    </a:lnTo>
                    <a:lnTo>
                      <a:pt x="147" y="67"/>
                    </a:lnTo>
                    <a:lnTo>
                      <a:pt x="147" y="67"/>
                    </a:lnTo>
                    <a:lnTo>
                      <a:pt x="147" y="55"/>
                    </a:lnTo>
                    <a:lnTo>
                      <a:pt x="147" y="41"/>
                    </a:lnTo>
                    <a:lnTo>
                      <a:pt x="147" y="35"/>
                    </a:lnTo>
                    <a:lnTo>
                      <a:pt x="147" y="35"/>
                    </a:lnTo>
                    <a:lnTo>
                      <a:pt x="147" y="41"/>
                    </a:lnTo>
                    <a:lnTo>
                      <a:pt x="153" y="41"/>
                    </a:lnTo>
                    <a:lnTo>
                      <a:pt x="153" y="41"/>
                    </a:lnTo>
                    <a:lnTo>
                      <a:pt x="153" y="41"/>
                    </a:lnTo>
                    <a:lnTo>
                      <a:pt x="153" y="41"/>
                    </a:lnTo>
                    <a:lnTo>
                      <a:pt x="147" y="35"/>
                    </a:lnTo>
                    <a:lnTo>
                      <a:pt x="147" y="29"/>
                    </a:lnTo>
                    <a:lnTo>
                      <a:pt x="147" y="29"/>
                    </a:lnTo>
                    <a:lnTo>
                      <a:pt x="142" y="24"/>
                    </a:lnTo>
                    <a:lnTo>
                      <a:pt x="142" y="18"/>
                    </a:lnTo>
                    <a:lnTo>
                      <a:pt x="136" y="12"/>
                    </a:lnTo>
                    <a:lnTo>
                      <a:pt x="136" y="12"/>
                    </a:lnTo>
                    <a:lnTo>
                      <a:pt x="128" y="12"/>
                    </a:lnTo>
                    <a:lnTo>
                      <a:pt x="122" y="6"/>
                    </a:lnTo>
                    <a:lnTo>
                      <a:pt x="116" y="0"/>
                    </a:lnTo>
                    <a:lnTo>
                      <a:pt x="116" y="0"/>
                    </a:lnTo>
                    <a:lnTo>
                      <a:pt x="110" y="0"/>
                    </a:lnTo>
                    <a:lnTo>
                      <a:pt x="110" y="0"/>
                    </a:lnTo>
                    <a:lnTo>
                      <a:pt x="104" y="0"/>
                    </a:lnTo>
                    <a:lnTo>
                      <a:pt x="104" y="0"/>
                    </a:lnTo>
                    <a:lnTo>
                      <a:pt x="98" y="0"/>
                    </a:lnTo>
                    <a:lnTo>
                      <a:pt x="92" y="6"/>
                    </a:lnTo>
                    <a:lnTo>
                      <a:pt x="92" y="6"/>
                    </a:lnTo>
                    <a:lnTo>
                      <a:pt x="92" y="6"/>
                    </a:lnTo>
                    <a:lnTo>
                      <a:pt x="81" y="12"/>
                    </a:lnTo>
                    <a:lnTo>
                      <a:pt x="67" y="12"/>
                    </a:lnTo>
                    <a:lnTo>
                      <a:pt x="61" y="6"/>
                    </a:lnTo>
                    <a:lnTo>
                      <a:pt x="61" y="6"/>
                    </a:lnTo>
                    <a:lnTo>
                      <a:pt x="61" y="6"/>
                    </a:lnTo>
                    <a:lnTo>
                      <a:pt x="55" y="6"/>
                    </a:lnTo>
                    <a:lnTo>
                      <a:pt x="55" y="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40" name="Freeform 144"/>
              <p:cNvSpPr>
                <a:spLocks/>
              </p:cNvSpPr>
              <p:nvPr/>
            </p:nvSpPr>
            <p:spPr bwMode="auto">
              <a:xfrm>
                <a:off x="4024" y="1932"/>
                <a:ext cx="91" cy="67"/>
              </a:xfrm>
              <a:custGeom>
                <a:avLst/>
                <a:gdLst>
                  <a:gd name="T0" fmla="*/ 79 w 91"/>
                  <a:gd name="T1" fmla="*/ 0 h 67"/>
                  <a:gd name="T2" fmla="*/ 91 w 91"/>
                  <a:gd name="T3" fmla="*/ 6 h 67"/>
                  <a:gd name="T4" fmla="*/ 73 w 91"/>
                  <a:gd name="T5" fmla="*/ 6 h 67"/>
                  <a:gd name="T6" fmla="*/ 61 w 91"/>
                  <a:gd name="T7" fmla="*/ 6 h 67"/>
                  <a:gd name="T8" fmla="*/ 67 w 91"/>
                  <a:gd name="T9" fmla="*/ 12 h 67"/>
                  <a:gd name="T10" fmla="*/ 79 w 91"/>
                  <a:gd name="T11" fmla="*/ 18 h 67"/>
                  <a:gd name="T12" fmla="*/ 67 w 91"/>
                  <a:gd name="T13" fmla="*/ 12 h 67"/>
                  <a:gd name="T14" fmla="*/ 61 w 91"/>
                  <a:gd name="T15" fmla="*/ 12 h 67"/>
                  <a:gd name="T16" fmla="*/ 67 w 91"/>
                  <a:gd name="T17" fmla="*/ 18 h 67"/>
                  <a:gd name="T18" fmla="*/ 85 w 91"/>
                  <a:gd name="T19" fmla="*/ 29 h 67"/>
                  <a:gd name="T20" fmla="*/ 67 w 91"/>
                  <a:gd name="T21" fmla="*/ 23 h 67"/>
                  <a:gd name="T22" fmla="*/ 61 w 91"/>
                  <a:gd name="T23" fmla="*/ 29 h 67"/>
                  <a:gd name="T24" fmla="*/ 73 w 91"/>
                  <a:gd name="T25" fmla="*/ 55 h 67"/>
                  <a:gd name="T26" fmla="*/ 73 w 91"/>
                  <a:gd name="T27" fmla="*/ 61 h 67"/>
                  <a:gd name="T28" fmla="*/ 67 w 91"/>
                  <a:gd name="T29" fmla="*/ 49 h 67"/>
                  <a:gd name="T30" fmla="*/ 55 w 91"/>
                  <a:gd name="T31" fmla="*/ 35 h 67"/>
                  <a:gd name="T32" fmla="*/ 50 w 91"/>
                  <a:gd name="T33" fmla="*/ 35 h 67"/>
                  <a:gd name="T34" fmla="*/ 55 w 91"/>
                  <a:gd name="T35" fmla="*/ 61 h 67"/>
                  <a:gd name="T36" fmla="*/ 61 w 91"/>
                  <a:gd name="T37" fmla="*/ 67 h 67"/>
                  <a:gd name="T38" fmla="*/ 55 w 91"/>
                  <a:gd name="T39" fmla="*/ 61 h 67"/>
                  <a:gd name="T40" fmla="*/ 42 w 91"/>
                  <a:gd name="T41" fmla="*/ 41 h 67"/>
                  <a:gd name="T42" fmla="*/ 42 w 91"/>
                  <a:gd name="T43" fmla="*/ 35 h 67"/>
                  <a:gd name="T44" fmla="*/ 30 w 91"/>
                  <a:gd name="T45" fmla="*/ 41 h 67"/>
                  <a:gd name="T46" fmla="*/ 30 w 91"/>
                  <a:gd name="T47" fmla="*/ 61 h 67"/>
                  <a:gd name="T48" fmla="*/ 30 w 91"/>
                  <a:gd name="T49" fmla="*/ 41 h 67"/>
                  <a:gd name="T50" fmla="*/ 30 w 91"/>
                  <a:gd name="T51" fmla="*/ 29 h 67"/>
                  <a:gd name="T52" fmla="*/ 24 w 91"/>
                  <a:gd name="T53" fmla="*/ 35 h 67"/>
                  <a:gd name="T54" fmla="*/ 12 w 91"/>
                  <a:gd name="T55" fmla="*/ 49 h 67"/>
                  <a:gd name="T56" fmla="*/ 12 w 91"/>
                  <a:gd name="T57" fmla="*/ 61 h 67"/>
                  <a:gd name="T58" fmla="*/ 12 w 91"/>
                  <a:gd name="T59" fmla="*/ 35 h 67"/>
                  <a:gd name="T60" fmla="*/ 24 w 91"/>
                  <a:gd name="T61" fmla="*/ 29 h 67"/>
                  <a:gd name="T62" fmla="*/ 6 w 91"/>
                  <a:gd name="T63" fmla="*/ 35 h 67"/>
                  <a:gd name="T64" fmla="*/ 18 w 91"/>
                  <a:gd name="T65" fmla="*/ 23 h 67"/>
                  <a:gd name="T66" fmla="*/ 24 w 91"/>
                  <a:gd name="T67" fmla="*/ 23 h 67"/>
                  <a:gd name="T68" fmla="*/ 24 w 91"/>
                  <a:gd name="T69" fmla="*/ 18 h 67"/>
                  <a:gd name="T70" fmla="*/ 18 w 91"/>
                  <a:gd name="T71" fmla="*/ 18 h 67"/>
                  <a:gd name="T72" fmla="*/ 0 w 91"/>
                  <a:gd name="T73" fmla="*/ 18 h 67"/>
                  <a:gd name="T74" fmla="*/ 12 w 91"/>
                  <a:gd name="T75" fmla="*/ 18 h 67"/>
                  <a:gd name="T76" fmla="*/ 24 w 91"/>
                  <a:gd name="T77" fmla="*/ 12 h 67"/>
                  <a:gd name="T78" fmla="*/ 30 w 91"/>
                  <a:gd name="T79" fmla="*/ 12 h 67"/>
                  <a:gd name="T80" fmla="*/ 18 w 91"/>
                  <a:gd name="T81" fmla="*/ 6 h 67"/>
                  <a:gd name="T82" fmla="*/ 12 w 91"/>
                  <a:gd name="T83" fmla="*/ 6 h 67"/>
                  <a:gd name="T84" fmla="*/ 18 w 91"/>
                  <a:gd name="T85" fmla="*/ 6 h 67"/>
                  <a:gd name="T86" fmla="*/ 24 w 91"/>
                  <a:gd name="T87" fmla="*/ 6 h 67"/>
                  <a:gd name="T88" fmla="*/ 30 w 91"/>
                  <a:gd name="T89" fmla="*/ 6 h 67"/>
                  <a:gd name="T90" fmla="*/ 30 w 91"/>
                  <a:gd name="T91" fmla="*/ 0 h 67"/>
                  <a:gd name="T92" fmla="*/ 36 w 91"/>
                  <a:gd name="T93" fmla="*/ 0 h 67"/>
                  <a:gd name="T94" fmla="*/ 50 w 91"/>
                  <a:gd name="T9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67">
                    <a:moveTo>
                      <a:pt x="55" y="0"/>
                    </a:moveTo>
                    <a:lnTo>
                      <a:pt x="55" y="0"/>
                    </a:lnTo>
                    <a:lnTo>
                      <a:pt x="67" y="0"/>
                    </a:lnTo>
                    <a:lnTo>
                      <a:pt x="79" y="0"/>
                    </a:lnTo>
                    <a:lnTo>
                      <a:pt x="79" y="0"/>
                    </a:lnTo>
                    <a:lnTo>
                      <a:pt x="85" y="6"/>
                    </a:lnTo>
                    <a:lnTo>
                      <a:pt x="91" y="6"/>
                    </a:lnTo>
                    <a:lnTo>
                      <a:pt x="91" y="6"/>
                    </a:lnTo>
                    <a:lnTo>
                      <a:pt x="91" y="6"/>
                    </a:lnTo>
                    <a:lnTo>
                      <a:pt x="85" y="6"/>
                    </a:lnTo>
                    <a:lnTo>
                      <a:pt x="79" y="6"/>
                    </a:lnTo>
                    <a:lnTo>
                      <a:pt x="73" y="6"/>
                    </a:lnTo>
                    <a:lnTo>
                      <a:pt x="73" y="6"/>
                    </a:lnTo>
                    <a:lnTo>
                      <a:pt x="67" y="6"/>
                    </a:lnTo>
                    <a:lnTo>
                      <a:pt x="61" y="6"/>
                    </a:lnTo>
                    <a:lnTo>
                      <a:pt x="61" y="6"/>
                    </a:lnTo>
                    <a:lnTo>
                      <a:pt x="61" y="6"/>
                    </a:lnTo>
                    <a:lnTo>
                      <a:pt x="61" y="6"/>
                    </a:lnTo>
                    <a:lnTo>
                      <a:pt x="67" y="12"/>
                    </a:lnTo>
                    <a:lnTo>
                      <a:pt x="67" y="12"/>
                    </a:lnTo>
                    <a:lnTo>
                      <a:pt x="67" y="12"/>
                    </a:lnTo>
                    <a:lnTo>
                      <a:pt x="73" y="12"/>
                    </a:lnTo>
                    <a:lnTo>
                      <a:pt x="73" y="18"/>
                    </a:lnTo>
                    <a:lnTo>
                      <a:pt x="79" y="18"/>
                    </a:lnTo>
                    <a:lnTo>
                      <a:pt x="79" y="18"/>
                    </a:lnTo>
                    <a:lnTo>
                      <a:pt x="73" y="18"/>
                    </a:lnTo>
                    <a:lnTo>
                      <a:pt x="67" y="12"/>
                    </a:lnTo>
                    <a:lnTo>
                      <a:pt x="67" y="12"/>
                    </a:lnTo>
                    <a:lnTo>
                      <a:pt x="67" y="12"/>
                    </a:lnTo>
                    <a:lnTo>
                      <a:pt x="61" y="12"/>
                    </a:lnTo>
                    <a:lnTo>
                      <a:pt x="61" y="12"/>
                    </a:lnTo>
                    <a:lnTo>
                      <a:pt x="61" y="12"/>
                    </a:lnTo>
                    <a:lnTo>
                      <a:pt x="61" y="12"/>
                    </a:lnTo>
                    <a:lnTo>
                      <a:pt x="61" y="18"/>
                    </a:lnTo>
                    <a:lnTo>
                      <a:pt x="61" y="18"/>
                    </a:lnTo>
                    <a:lnTo>
                      <a:pt x="67" y="18"/>
                    </a:lnTo>
                    <a:lnTo>
                      <a:pt x="67" y="18"/>
                    </a:lnTo>
                    <a:lnTo>
                      <a:pt x="67" y="23"/>
                    </a:lnTo>
                    <a:lnTo>
                      <a:pt x="79" y="23"/>
                    </a:lnTo>
                    <a:lnTo>
                      <a:pt x="85" y="29"/>
                    </a:lnTo>
                    <a:lnTo>
                      <a:pt x="85" y="29"/>
                    </a:lnTo>
                    <a:lnTo>
                      <a:pt x="79" y="29"/>
                    </a:lnTo>
                    <a:lnTo>
                      <a:pt x="73" y="29"/>
                    </a:lnTo>
                    <a:lnTo>
                      <a:pt x="67" y="23"/>
                    </a:lnTo>
                    <a:lnTo>
                      <a:pt x="67" y="23"/>
                    </a:lnTo>
                    <a:lnTo>
                      <a:pt x="61" y="23"/>
                    </a:lnTo>
                    <a:lnTo>
                      <a:pt x="61" y="29"/>
                    </a:lnTo>
                    <a:lnTo>
                      <a:pt x="61" y="29"/>
                    </a:lnTo>
                    <a:lnTo>
                      <a:pt x="61" y="29"/>
                    </a:lnTo>
                    <a:lnTo>
                      <a:pt x="61" y="35"/>
                    </a:lnTo>
                    <a:lnTo>
                      <a:pt x="67" y="49"/>
                    </a:lnTo>
                    <a:lnTo>
                      <a:pt x="73" y="55"/>
                    </a:lnTo>
                    <a:lnTo>
                      <a:pt x="73" y="55"/>
                    </a:lnTo>
                    <a:lnTo>
                      <a:pt x="73" y="61"/>
                    </a:lnTo>
                    <a:lnTo>
                      <a:pt x="73" y="61"/>
                    </a:lnTo>
                    <a:lnTo>
                      <a:pt x="73" y="61"/>
                    </a:lnTo>
                    <a:lnTo>
                      <a:pt x="73" y="61"/>
                    </a:lnTo>
                    <a:lnTo>
                      <a:pt x="73" y="61"/>
                    </a:lnTo>
                    <a:lnTo>
                      <a:pt x="67" y="55"/>
                    </a:lnTo>
                    <a:lnTo>
                      <a:pt x="67" y="49"/>
                    </a:lnTo>
                    <a:lnTo>
                      <a:pt x="67" y="49"/>
                    </a:lnTo>
                    <a:lnTo>
                      <a:pt x="61" y="49"/>
                    </a:lnTo>
                    <a:lnTo>
                      <a:pt x="61" y="41"/>
                    </a:lnTo>
                    <a:lnTo>
                      <a:pt x="55" y="35"/>
                    </a:lnTo>
                    <a:lnTo>
                      <a:pt x="55" y="35"/>
                    </a:lnTo>
                    <a:lnTo>
                      <a:pt x="50" y="35"/>
                    </a:lnTo>
                    <a:lnTo>
                      <a:pt x="50" y="35"/>
                    </a:lnTo>
                    <a:lnTo>
                      <a:pt x="50" y="35"/>
                    </a:lnTo>
                    <a:lnTo>
                      <a:pt x="50" y="35"/>
                    </a:lnTo>
                    <a:lnTo>
                      <a:pt x="50" y="41"/>
                    </a:lnTo>
                    <a:lnTo>
                      <a:pt x="50" y="49"/>
                    </a:lnTo>
                    <a:lnTo>
                      <a:pt x="55" y="61"/>
                    </a:lnTo>
                    <a:lnTo>
                      <a:pt x="55" y="61"/>
                    </a:lnTo>
                    <a:lnTo>
                      <a:pt x="55" y="67"/>
                    </a:lnTo>
                    <a:lnTo>
                      <a:pt x="61" y="67"/>
                    </a:lnTo>
                    <a:lnTo>
                      <a:pt x="61" y="67"/>
                    </a:lnTo>
                    <a:lnTo>
                      <a:pt x="61" y="67"/>
                    </a:lnTo>
                    <a:lnTo>
                      <a:pt x="55" y="67"/>
                    </a:lnTo>
                    <a:lnTo>
                      <a:pt x="55" y="67"/>
                    </a:lnTo>
                    <a:lnTo>
                      <a:pt x="55" y="61"/>
                    </a:lnTo>
                    <a:lnTo>
                      <a:pt x="55" y="61"/>
                    </a:lnTo>
                    <a:lnTo>
                      <a:pt x="50" y="61"/>
                    </a:lnTo>
                    <a:lnTo>
                      <a:pt x="42" y="55"/>
                    </a:lnTo>
                    <a:lnTo>
                      <a:pt x="42" y="41"/>
                    </a:lnTo>
                    <a:lnTo>
                      <a:pt x="42" y="41"/>
                    </a:lnTo>
                    <a:lnTo>
                      <a:pt x="42" y="41"/>
                    </a:lnTo>
                    <a:lnTo>
                      <a:pt x="42" y="35"/>
                    </a:lnTo>
                    <a:lnTo>
                      <a:pt x="42" y="35"/>
                    </a:lnTo>
                    <a:lnTo>
                      <a:pt x="42" y="35"/>
                    </a:lnTo>
                    <a:lnTo>
                      <a:pt x="36" y="35"/>
                    </a:lnTo>
                    <a:lnTo>
                      <a:pt x="36" y="41"/>
                    </a:lnTo>
                    <a:lnTo>
                      <a:pt x="30" y="41"/>
                    </a:lnTo>
                    <a:lnTo>
                      <a:pt x="30" y="41"/>
                    </a:lnTo>
                    <a:lnTo>
                      <a:pt x="24" y="49"/>
                    </a:lnTo>
                    <a:lnTo>
                      <a:pt x="24" y="61"/>
                    </a:lnTo>
                    <a:lnTo>
                      <a:pt x="30" y="61"/>
                    </a:lnTo>
                    <a:lnTo>
                      <a:pt x="30" y="61"/>
                    </a:lnTo>
                    <a:lnTo>
                      <a:pt x="24" y="61"/>
                    </a:lnTo>
                    <a:lnTo>
                      <a:pt x="24" y="49"/>
                    </a:lnTo>
                    <a:lnTo>
                      <a:pt x="30" y="41"/>
                    </a:lnTo>
                    <a:lnTo>
                      <a:pt x="30" y="41"/>
                    </a:lnTo>
                    <a:lnTo>
                      <a:pt x="30" y="41"/>
                    </a:lnTo>
                    <a:lnTo>
                      <a:pt x="30" y="35"/>
                    </a:lnTo>
                    <a:lnTo>
                      <a:pt x="30" y="29"/>
                    </a:lnTo>
                    <a:lnTo>
                      <a:pt x="30" y="29"/>
                    </a:lnTo>
                    <a:lnTo>
                      <a:pt x="30" y="29"/>
                    </a:lnTo>
                    <a:lnTo>
                      <a:pt x="24" y="35"/>
                    </a:lnTo>
                    <a:lnTo>
                      <a:pt x="24" y="35"/>
                    </a:lnTo>
                    <a:lnTo>
                      <a:pt x="24" y="35"/>
                    </a:lnTo>
                    <a:lnTo>
                      <a:pt x="18" y="41"/>
                    </a:lnTo>
                    <a:lnTo>
                      <a:pt x="12" y="49"/>
                    </a:lnTo>
                    <a:lnTo>
                      <a:pt x="12" y="49"/>
                    </a:lnTo>
                    <a:lnTo>
                      <a:pt x="12" y="49"/>
                    </a:lnTo>
                    <a:lnTo>
                      <a:pt x="12" y="55"/>
                    </a:lnTo>
                    <a:lnTo>
                      <a:pt x="12" y="61"/>
                    </a:lnTo>
                    <a:lnTo>
                      <a:pt x="12" y="61"/>
                    </a:lnTo>
                    <a:lnTo>
                      <a:pt x="12" y="61"/>
                    </a:lnTo>
                    <a:lnTo>
                      <a:pt x="12" y="61"/>
                    </a:lnTo>
                    <a:lnTo>
                      <a:pt x="6" y="49"/>
                    </a:lnTo>
                    <a:lnTo>
                      <a:pt x="12" y="35"/>
                    </a:lnTo>
                    <a:lnTo>
                      <a:pt x="12" y="35"/>
                    </a:lnTo>
                    <a:lnTo>
                      <a:pt x="12" y="35"/>
                    </a:lnTo>
                    <a:lnTo>
                      <a:pt x="18" y="29"/>
                    </a:lnTo>
                    <a:lnTo>
                      <a:pt x="24" y="29"/>
                    </a:lnTo>
                    <a:lnTo>
                      <a:pt x="24" y="29"/>
                    </a:lnTo>
                    <a:lnTo>
                      <a:pt x="18" y="29"/>
                    </a:lnTo>
                    <a:lnTo>
                      <a:pt x="12" y="29"/>
                    </a:lnTo>
                    <a:lnTo>
                      <a:pt x="6" y="35"/>
                    </a:lnTo>
                    <a:lnTo>
                      <a:pt x="6" y="35"/>
                    </a:lnTo>
                    <a:lnTo>
                      <a:pt x="6" y="35"/>
                    </a:lnTo>
                    <a:lnTo>
                      <a:pt x="12" y="29"/>
                    </a:lnTo>
                    <a:lnTo>
                      <a:pt x="18" y="23"/>
                    </a:lnTo>
                    <a:lnTo>
                      <a:pt x="18" y="23"/>
                    </a:lnTo>
                    <a:lnTo>
                      <a:pt x="18" y="23"/>
                    </a:lnTo>
                    <a:lnTo>
                      <a:pt x="24" y="23"/>
                    </a:lnTo>
                    <a:lnTo>
                      <a:pt x="24" y="23"/>
                    </a:lnTo>
                    <a:lnTo>
                      <a:pt x="24" y="23"/>
                    </a:lnTo>
                    <a:lnTo>
                      <a:pt x="24" y="23"/>
                    </a:lnTo>
                    <a:lnTo>
                      <a:pt x="24" y="18"/>
                    </a:lnTo>
                    <a:lnTo>
                      <a:pt x="24" y="18"/>
                    </a:lnTo>
                    <a:lnTo>
                      <a:pt x="24" y="18"/>
                    </a:lnTo>
                    <a:lnTo>
                      <a:pt x="18" y="18"/>
                    </a:lnTo>
                    <a:lnTo>
                      <a:pt x="18" y="18"/>
                    </a:lnTo>
                    <a:lnTo>
                      <a:pt x="18" y="18"/>
                    </a:lnTo>
                    <a:lnTo>
                      <a:pt x="18" y="18"/>
                    </a:lnTo>
                    <a:lnTo>
                      <a:pt x="12" y="18"/>
                    </a:lnTo>
                    <a:lnTo>
                      <a:pt x="6" y="18"/>
                    </a:lnTo>
                    <a:lnTo>
                      <a:pt x="0" y="18"/>
                    </a:lnTo>
                    <a:lnTo>
                      <a:pt x="0" y="18"/>
                    </a:lnTo>
                    <a:lnTo>
                      <a:pt x="0" y="18"/>
                    </a:lnTo>
                    <a:lnTo>
                      <a:pt x="6" y="18"/>
                    </a:lnTo>
                    <a:lnTo>
                      <a:pt x="12" y="18"/>
                    </a:lnTo>
                    <a:lnTo>
                      <a:pt x="12" y="18"/>
                    </a:lnTo>
                    <a:lnTo>
                      <a:pt x="18" y="18"/>
                    </a:lnTo>
                    <a:lnTo>
                      <a:pt x="18" y="12"/>
                    </a:lnTo>
                    <a:lnTo>
                      <a:pt x="24" y="12"/>
                    </a:lnTo>
                    <a:lnTo>
                      <a:pt x="24" y="12"/>
                    </a:lnTo>
                    <a:lnTo>
                      <a:pt x="24" y="12"/>
                    </a:lnTo>
                    <a:lnTo>
                      <a:pt x="24" y="12"/>
                    </a:lnTo>
                    <a:lnTo>
                      <a:pt x="30" y="12"/>
                    </a:lnTo>
                    <a:lnTo>
                      <a:pt x="30" y="12"/>
                    </a:lnTo>
                    <a:lnTo>
                      <a:pt x="24" y="12"/>
                    </a:lnTo>
                    <a:lnTo>
                      <a:pt x="18" y="12"/>
                    </a:lnTo>
                    <a:lnTo>
                      <a:pt x="18" y="6"/>
                    </a:lnTo>
                    <a:lnTo>
                      <a:pt x="18" y="6"/>
                    </a:lnTo>
                    <a:lnTo>
                      <a:pt x="12" y="6"/>
                    </a:lnTo>
                    <a:lnTo>
                      <a:pt x="12" y="6"/>
                    </a:lnTo>
                    <a:lnTo>
                      <a:pt x="12" y="6"/>
                    </a:lnTo>
                    <a:lnTo>
                      <a:pt x="12" y="6"/>
                    </a:lnTo>
                    <a:lnTo>
                      <a:pt x="12" y="6"/>
                    </a:lnTo>
                    <a:lnTo>
                      <a:pt x="12" y="6"/>
                    </a:lnTo>
                    <a:lnTo>
                      <a:pt x="18" y="6"/>
                    </a:lnTo>
                    <a:lnTo>
                      <a:pt x="18" y="6"/>
                    </a:lnTo>
                    <a:lnTo>
                      <a:pt x="18" y="6"/>
                    </a:lnTo>
                    <a:lnTo>
                      <a:pt x="24" y="6"/>
                    </a:lnTo>
                    <a:lnTo>
                      <a:pt x="24" y="6"/>
                    </a:lnTo>
                    <a:lnTo>
                      <a:pt x="24" y="6"/>
                    </a:lnTo>
                    <a:lnTo>
                      <a:pt x="24" y="6"/>
                    </a:lnTo>
                    <a:lnTo>
                      <a:pt x="30" y="6"/>
                    </a:lnTo>
                    <a:lnTo>
                      <a:pt x="30" y="6"/>
                    </a:lnTo>
                    <a:lnTo>
                      <a:pt x="30" y="6"/>
                    </a:lnTo>
                    <a:lnTo>
                      <a:pt x="24" y="0"/>
                    </a:lnTo>
                    <a:lnTo>
                      <a:pt x="24" y="0"/>
                    </a:lnTo>
                    <a:lnTo>
                      <a:pt x="30" y="0"/>
                    </a:lnTo>
                    <a:lnTo>
                      <a:pt x="36" y="0"/>
                    </a:lnTo>
                    <a:lnTo>
                      <a:pt x="36" y="0"/>
                    </a:lnTo>
                    <a:lnTo>
                      <a:pt x="36" y="0"/>
                    </a:lnTo>
                    <a:lnTo>
                      <a:pt x="36" y="0"/>
                    </a:lnTo>
                    <a:lnTo>
                      <a:pt x="42" y="0"/>
                    </a:lnTo>
                    <a:lnTo>
                      <a:pt x="42" y="0"/>
                    </a:lnTo>
                    <a:lnTo>
                      <a:pt x="42" y="0"/>
                    </a:lnTo>
                    <a:lnTo>
                      <a:pt x="50" y="0"/>
                    </a:lnTo>
                    <a:lnTo>
                      <a:pt x="55"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41" name="Freeform 145"/>
              <p:cNvSpPr>
                <a:spLocks/>
              </p:cNvSpPr>
              <p:nvPr/>
            </p:nvSpPr>
            <p:spPr bwMode="auto">
              <a:xfrm>
                <a:off x="4660" y="1773"/>
                <a:ext cx="37" cy="200"/>
              </a:xfrm>
              <a:custGeom>
                <a:avLst/>
                <a:gdLst>
                  <a:gd name="T0" fmla="*/ 19 w 37"/>
                  <a:gd name="T1" fmla="*/ 0 h 200"/>
                  <a:gd name="T2" fmla="*/ 11 w 37"/>
                  <a:gd name="T3" fmla="*/ 0 h 200"/>
                  <a:gd name="T4" fmla="*/ 6 w 37"/>
                  <a:gd name="T5" fmla="*/ 0 h 200"/>
                  <a:gd name="T6" fmla="*/ 6 w 37"/>
                  <a:gd name="T7" fmla="*/ 6 h 200"/>
                  <a:gd name="T8" fmla="*/ 6 w 37"/>
                  <a:gd name="T9" fmla="*/ 6 h 200"/>
                  <a:gd name="T10" fmla="*/ 0 w 37"/>
                  <a:gd name="T11" fmla="*/ 29 h 200"/>
                  <a:gd name="T12" fmla="*/ 0 w 37"/>
                  <a:gd name="T13" fmla="*/ 61 h 200"/>
                  <a:gd name="T14" fmla="*/ 0 w 37"/>
                  <a:gd name="T15" fmla="*/ 84 h 200"/>
                  <a:gd name="T16" fmla="*/ 0 w 37"/>
                  <a:gd name="T17" fmla="*/ 84 h 200"/>
                  <a:gd name="T18" fmla="*/ 0 w 37"/>
                  <a:gd name="T19" fmla="*/ 104 h 200"/>
                  <a:gd name="T20" fmla="*/ 6 w 37"/>
                  <a:gd name="T21" fmla="*/ 127 h 200"/>
                  <a:gd name="T22" fmla="*/ 11 w 37"/>
                  <a:gd name="T23" fmla="*/ 145 h 200"/>
                  <a:gd name="T24" fmla="*/ 11 w 37"/>
                  <a:gd name="T25" fmla="*/ 145 h 200"/>
                  <a:gd name="T26" fmla="*/ 11 w 37"/>
                  <a:gd name="T27" fmla="*/ 165 h 200"/>
                  <a:gd name="T28" fmla="*/ 19 w 37"/>
                  <a:gd name="T29" fmla="*/ 177 h 200"/>
                  <a:gd name="T30" fmla="*/ 19 w 37"/>
                  <a:gd name="T31" fmla="*/ 182 h 200"/>
                  <a:gd name="T32" fmla="*/ 19 w 37"/>
                  <a:gd name="T33" fmla="*/ 182 h 200"/>
                  <a:gd name="T34" fmla="*/ 19 w 37"/>
                  <a:gd name="T35" fmla="*/ 188 h 200"/>
                  <a:gd name="T36" fmla="*/ 25 w 37"/>
                  <a:gd name="T37" fmla="*/ 194 h 200"/>
                  <a:gd name="T38" fmla="*/ 25 w 37"/>
                  <a:gd name="T39" fmla="*/ 194 h 200"/>
                  <a:gd name="T40" fmla="*/ 25 w 37"/>
                  <a:gd name="T41" fmla="*/ 194 h 200"/>
                  <a:gd name="T42" fmla="*/ 25 w 37"/>
                  <a:gd name="T43" fmla="*/ 200 h 200"/>
                  <a:gd name="T44" fmla="*/ 31 w 37"/>
                  <a:gd name="T45" fmla="*/ 200 h 200"/>
                  <a:gd name="T46" fmla="*/ 37 w 37"/>
                  <a:gd name="T47" fmla="*/ 200 h 200"/>
                  <a:gd name="T48" fmla="*/ 37 w 37"/>
                  <a:gd name="T49" fmla="*/ 200 h 200"/>
                  <a:gd name="T50" fmla="*/ 31 w 37"/>
                  <a:gd name="T51" fmla="*/ 177 h 200"/>
                  <a:gd name="T52" fmla="*/ 25 w 37"/>
                  <a:gd name="T53" fmla="*/ 127 h 200"/>
                  <a:gd name="T54" fmla="*/ 19 w 37"/>
                  <a:gd name="T55" fmla="*/ 98 h 200"/>
                  <a:gd name="T56" fmla="*/ 19 w 37"/>
                  <a:gd name="T57" fmla="*/ 98 h 200"/>
                  <a:gd name="T58" fmla="*/ 19 w 37"/>
                  <a:gd name="T59" fmla="*/ 66 h 200"/>
                  <a:gd name="T60" fmla="*/ 19 w 37"/>
                  <a:gd name="T61" fmla="*/ 23 h 200"/>
                  <a:gd name="T62" fmla="*/ 19 w 37"/>
                  <a:gd name="T6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200">
                    <a:moveTo>
                      <a:pt x="19" y="0"/>
                    </a:moveTo>
                    <a:lnTo>
                      <a:pt x="11" y="0"/>
                    </a:lnTo>
                    <a:lnTo>
                      <a:pt x="6" y="0"/>
                    </a:lnTo>
                    <a:lnTo>
                      <a:pt x="6" y="6"/>
                    </a:lnTo>
                    <a:lnTo>
                      <a:pt x="6" y="6"/>
                    </a:lnTo>
                    <a:lnTo>
                      <a:pt x="0" y="29"/>
                    </a:lnTo>
                    <a:lnTo>
                      <a:pt x="0" y="61"/>
                    </a:lnTo>
                    <a:lnTo>
                      <a:pt x="0" y="84"/>
                    </a:lnTo>
                    <a:lnTo>
                      <a:pt x="0" y="84"/>
                    </a:lnTo>
                    <a:lnTo>
                      <a:pt x="0" y="104"/>
                    </a:lnTo>
                    <a:lnTo>
                      <a:pt x="6" y="127"/>
                    </a:lnTo>
                    <a:lnTo>
                      <a:pt x="11" y="145"/>
                    </a:lnTo>
                    <a:lnTo>
                      <a:pt x="11" y="145"/>
                    </a:lnTo>
                    <a:lnTo>
                      <a:pt x="11" y="165"/>
                    </a:lnTo>
                    <a:lnTo>
                      <a:pt x="19" y="177"/>
                    </a:lnTo>
                    <a:lnTo>
                      <a:pt x="19" y="182"/>
                    </a:lnTo>
                    <a:lnTo>
                      <a:pt x="19" y="182"/>
                    </a:lnTo>
                    <a:lnTo>
                      <a:pt x="19" y="188"/>
                    </a:lnTo>
                    <a:lnTo>
                      <a:pt x="25" y="194"/>
                    </a:lnTo>
                    <a:lnTo>
                      <a:pt x="25" y="194"/>
                    </a:lnTo>
                    <a:lnTo>
                      <a:pt x="25" y="194"/>
                    </a:lnTo>
                    <a:lnTo>
                      <a:pt x="25" y="200"/>
                    </a:lnTo>
                    <a:lnTo>
                      <a:pt x="31" y="200"/>
                    </a:lnTo>
                    <a:lnTo>
                      <a:pt x="37" y="200"/>
                    </a:lnTo>
                    <a:lnTo>
                      <a:pt x="37" y="200"/>
                    </a:lnTo>
                    <a:lnTo>
                      <a:pt x="31" y="177"/>
                    </a:lnTo>
                    <a:lnTo>
                      <a:pt x="25" y="127"/>
                    </a:lnTo>
                    <a:lnTo>
                      <a:pt x="19" y="98"/>
                    </a:lnTo>
                    <a:lnTo>
                      <a:pt x="19" y="98"/>
                    </a:lnTo>
                    <a:lnTo>
                      <a:pt x="19" y="66"/>
                    </a:lnTo>
                    <a:lnTo>
                      <a:pt x="19" y="23"/>
                    </a:lnTo>
                    <a:lnTo>
                      <a:pt x="19"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42" name="Freeform 146"/>
              <p:cNvSpPr>
                <a:spLocks/>
              </p:cNvSpPr>
              <p:nvPr/>
            </p:nvSpPr>
            <p:spPr bwMode="auto">
              <a:xfrm>
                <a:off x="4671" y="1773"/>
                <a:ext cx="38" cy="200"/>
              </a:xfrm>
              <a:custGeom>
                <a:avLst/>
                <a:gdLst>
                  <a:gd name="T0" fmla="*/ 14 w 38"/>
                  <a:gd name="T1" fmla="*/ 0 h 200"/>
                  <a:gd name="T2" fmla="*/ 14 w 38"/>
                  <a:gd name="T3" fmla="*/ 29 h 200"/>
                  <a:gd name="T4" fmla="*/ 14 w 38"/>
                  <a:gd name="T5" fmla="*/ 84 h 200"/>
                  <a:gd name="T6" fmla="*/ 26 w 38"/>
                  <a:gd name="T7" fmla="*/ 145 h 200"/>
                  <a:gd name="T8" fmla="*/ 26 w 38"/>
                  <a:gd name="T9" fmla="*/ 145 h 200"/>
                  <a:gd name="T10" fmla="*/ 32 w 38"/>
                  <a:gd name="T11" fmla="*/ 177 h 200"/>
                  <a:gd name="T12" fmla="*/ 32 w 38"/>
                  <a:gd name="T13" fmla="*/ 194 h 200"/>
                  <a:gd name="T14" fmla="*/ 38 w 38"/>
                  <a:gd name="T15" fmla="*/ 194 h 200"/>
                  <a:gd name="T16" fmla="*/ 38 w 38"/>
                  <a:gd name="T17" fmla="*/ 194 h 200"/>
                  <a:gd name="T18" fmla="*/ 32 w 38"/>
                  <a:gd name="T19" fmla="*/ 200 h 200"/>
                  <a:gd name="T20" fmla="*/ 32 w 38"/>
                  <a:gd name="T21" fmla="*/ 200 h 200"/>
                  <a:gd name="T22" fmla="*/ 26 w 38"/>
                  <a:gd name="T23" fmla="*/ 194 h 200"/>
                  <a:gd name="T24" fmla="*/ 26 w 38"/>
                  <a:gd name="T25" fmla="*/ 194 h 200"/>
                  <a:gd name="T26" fmla="*/ 14 w 38"/>
                  <a:gd name="T27" fmla="*/ 165 h 200"/>
                  <a:gd name="T28" fmla="*/ 8 w 38"/>
                  <a:gd name="T29" fmla="*/ 116 h 200"/>
                  <a:gd name="T30" fmla="*/ 0 w 38"/>
                  <a:gd name="T31" fmla="*/ 72 h 200"/>
                  <a:gd name="T32" fmla="*/ 0 w 38"/>
                  <a:gd name="T33" fmla="*/ 72 h 200"/>
                  <a:gd name="T34" fmla="*/ 0 w 38"/>
                  <a:gd name="T35" fmla="*/ 43 h 200"/>
                  <a:gd name="T36" fmla="*/ 0 w 38"/>
                  <a:gd name="T37" fmla="*/ 17 h 200"/>
                  <a:gd name="T38" fmla="*/ 0 w 38"/>
                  <a:gd name="T39" fmla="*/ 6 h 200"/>
                  <a:gd name="T40" fmla="*/ 0 w 38"/>
                  <a:gd name="T41" fmla="*/ 6 h 200"/>
                  <a:gd name="T42" fmla="*/ 0 w 38"/>
                  <a:gd name="T43" fmla="*/ 6 h 200"/>
                  <a:gd name="T44" fmla="*/ 8 w 38"/>
                  <a:gd name="T45" fmla="*/ 0 h 200"/>
                  <a:gd name="T46" fmla="*/ 14 w 38"/>
                  <a:gd name="T4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200">
                    <a:moveTo>
                      <a:pt x="14" y="0"/>
                    </a:moveTo>
                    <a:lnTo>
                      <a:pt x="14" y="29"/>
                    </a:lnTo>
                    <a:lnTo>
                      <a:pt x="14" y="84"/>
                    </a:lnTo>
                    <a:lnTo>
                      <a:pt x="26" y="145"/>
                    </a:lnTo>
                    <a:lnTo>
                      <a:pt x="26" y="145"/>
                    </a:lnTo>
                    <a:lnTo>
                      <a:pt x="32" y="177"/>
                    </a:lnTo>
                    <a:lnTo>
                      <a:pt x="32" y="194"/>
                    </a:lnTo>
                    <a:lnTo>
                      <a:pt x="38" y="194"/>
                    </a:lnTo>
                    <a:lnTo>
                      <a:pt x="38" y="194"/>
                    </a:lnTo>
                    <a:lnTo>
                      <a:pt x="32" y="200"/>
                    </a:lnTo>
                    <a:lnTo>
                      <a:pt x="32" y="200"/>
                    </a:lnTo>
                    <a:lnTo>
                      <a:pt x="26" y="194"/>
                    </a:lnTo>
                    <a:lnTo>
                      <a:pt x="26" y="194"/>
                    </a:lnTo>
                    <a:lnTo>
                      <a:pt x="14" y="165"/>
                    </a:lnTo>
                    <a:lnTo>
                      <a:pt x="8" y="116"/>
                    </a:lnTo>
                    <a:lnTo>
                      <a:pt x="0" y="72"/>
                    </a:lnTo>
                    <a:lnTo>
                      <a:pt x="0" y="72"/>
                    </a:lnTo>
                    <a:lnTo>
                      <a:pt x="0" y="43"/>
                    </a:lnTo>
                    <a:lnTo>
                      <a:pt x="0" y="17"/>
                    </a:lnTo>
                    <a:lnTo>
                      <a:pt x="0" y="6"/>
                    </a:lnTo>
                    <a:lnTo>
                      <a:pt x="0" y="6"/>
                    </a:lnTo>
                    <a:lnTo>
                      <a:pt x="0" y="6"/>
                    </a:lnTo>
                    <a:lnTo>
                      <a:pt x="8" y="0"/>
                    </a:lnTo>
                    <a:lnTo>
                      <a:pt x="14"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43" name="Freeform 147"/>
              <p:cNvSpPr>
                <a:spLocks/>
              </p:cNvSpPr>
              <p:nvPr/>
            </p:nvSpPr>
            <p:spPr bwMode="auto">
              <a:xfrm>
                <a:off x="3430" y="1767"/>
                <a:ext cx="61" cy="206"/>
              </a:xfrm>
              <a:custGeom>
                <a:avLst/>
                <a:gdLst>
                  <a:gd name="T0" fmla="*/ 61 w 61"/>
                  <a:gd name="T1" fmla="*/ 6 h 206"/>
                  <a:gd name="T2" fmla="*/ 55 w 61"/>
                  <a:gd name="T3" fmla="*/ 29 h 206"/>
                  <a:gd name="T4" fmla="*/ 50 w 61"/>
                  <a:gd name="T5" fmla="*/ 67 h 206"/>
                  <a:gd name="T6" fmla="*/ 50 w 61"/>
                  <a:gd name="T7" fmla="*/ 96 h 206"/>
                  <a:gd name="T8" fmla="*/ 50 w 61"/>
                  <a:gd name="T9" fmla="*/ 96 h 206"/>
                  <a:gd name="T10" fmla="*/ 44 w 61"/>
                  <a:gd name="T11" fmla="*/ 116 h 206"/>
                  <a:gd name="T12" fmla="*/ 38 w 61"/>
                  <a:gd name="T13" fmla="*/ 133 h 206"/>
                  <a:gd name="T14" fmla="*/ 30 w 61"/>
                  <a:gd name="T15" fmla="*/ 145 h 206"/>
                  <a:gd name="T16" fmla="*/ 30 w 61"/>
                  <a:gd name="T17" fmla="*/ 145 h 206"/>
                  <a:gd name="T18" fmla="*/ 24 w 61"/>
                  <a:gd name="T19" fmla="*/ 165 h 206"/>
                  <a:gd name="T20" fmla="*/ 12 w 61"/>
                  <a:gd name="T21" fmla="*/ 188 h 206"/>
                  <a:gd name="T22" fmla="*/ 12 w 61"/>
                  <a:gd name="T23" fmla="*/ 200 h 206"/>
                  <a:gd name="T24" fmla="*/ 12 w 61"/>
                  <a:gd name="T25" fmla="*/ 200 h 206"/>
                  <a:gd name="T26" fmla="*/ 6 w 61"/>
                  <a:gd name="T27" fmla="*/ 200 h 206"/>
                  <a:gd name="T28" fmla="*/ 0 w 61"/>
                  <a:gd name="T29" fmla="*/ 206 h 206"/>
                  <a:gd name="T30" fmla="*/ 0 w 61"/>
                  <a:gd name="T31" fmla="*/ 200 h 206"/>
                  <a:gd name="T32" fmla="*/ 0 w 61"/>
                  <a:gd name="T33" fmla="*/ 200 h 206"/>
                  <a:gd name="T34" fmla="*/ 6 w 61"/>
                  <a:gd name="T35" fmla="*/ 183 h 206"/>
                  <a:gd name="T36" fmla="*/ 18 w 61"/>
                  <a:gd name="T37" fmla="*/ 145 h 206"/>
                  <a:gd name="T38" fmla="*/ 30 w 61"/>
                  <a:gd name="T39" fmla="*/ 110 h 206"/>
                  <a:gd name="T40" fmla="*/ 30 w 61"/>
                  <a:gd name="T41" fmla="*/ 110 h 206"/>
                  <a:gd name="T42" fmla="*/ 38 w 61"/>
                  <a:gd name="T43" fmla="*/ 84 h 206"/>
                  <a:gd name="T44" fmla="*/ 38 w 61"/>
                  <a:gd name="T45" fmla="*/ 67 h 206"/>
                  <a:gd name="T46" fmla="*/ 44 w 61"/>
                  <a:gd name="T47" fmla="*/ 55 h 206"/>
                  <a:gd name="T48" fmla="*/ 44 w 61"/>
                  <a:gd name="T49" fmla="*/ 55 h 206"/>
                  <a:gd name="T50" fmla="*/ 44 w 61"/>
                  <a:gd name="T51" fmla="*/ 41 h 206"/>
                  <a:gd name="T52" fmla="*/ 50 w 61"/>
                  <a:gd name="T53" fmla="*/ 17 h 206"/>
                  <a:gd name="T54" fmla="*/ 50 w 61"/>
                  <a:gd name="T55" fmla="*/ 6 h 206"/>
                  <a:gd name="T56" fmla="*/ 50 w 61"/>
                  <a:gd name="T57" fmla="*/ 6 h 206"/>
                  <a:gd name="T58" fmla="*/ 50 w 61"/>
                  <a:gd name="T59" fmla="*/ 6 h 206"/>
                  <a:gd name="T60" fmla="*/ 55 w 61"/>
                  <a:gd name="T61" fmla="*/ 0 h 206"/>
                  <a:gd name="T62" fmla="*/ 61 w 61"/>
                  <a:gd name="T63" fmla="*/ 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206">
                    <a:moveTo>
                      <a:pt x="61" y="6"/>
                    </a:moveTo>
                    <a:lnTo>
                      <a:pt x="55" y="29"/>
                    </a:lnTo>
                    <a:lnTo>
                      <a:pt x="50" y="67"/>
                    </a:lnTo>
                    <a:lnTo>
                      <a:pt x="50" y="96"/>
                    </a:lnTo>
                    <a:lnTo>
                      <a:pt x="50" y="96"/>
                    </a:lnTo>
                    <a:lnTo>
                      <a:pt x="44" y="116"/>
                    </a:lnTo>
                    <a:lnTo>
                      <a:pt x="38" y="133"/>
                    </a:lnTo>
                    <a:lnTo>
                      <a:pt x="30" y="145"/>
                    </a:lnTo>
                    <a:lnTo>
                      <a:pt x="30" y="145"/>
                    </a:lnTo>
                    <a:lnTo>
                      <a:pt x="24" y="165"/>
                    </a:lnTo>
                    <a:lnTo>
                      <a:pt x="12" y="188"/>
                    </a:lnTo>
                    <a:lnTo>
                      <a:pt x="12" y="200"/>
                    </a:lnTo>
                    <a:lnTo>
                      <a:pt x="12" y="200"/>
                    </a:lnTo>
                    <a:lnTo>
                      <a:pt x="6" y="200"/>
                    </a:lnTo>
                    <a:lnTo>
                      <a:pt x="0" y="206"/>
                    </a:lnTo>
                    <a:lnTo>
                      <a:pt x="0" y="200"/>
                    </a:lnTo>
                    <a:lnTo>
                      <a:pt x="0" y="200"/>
                    </a:lnTo>
                    <a:lnTo>
                      <a:pt x="6" y="183"/>
                    </a:lnTo>
                    <a:lnTo>
                      <a:pt x="18" y="145"/>
                    </a:lnTo>
                    <a:lnTo>
                      <a:pt x="30" y="110"/>
                    </a:lnTo>
                    <a:lnTo>
                      <a:pt x="30" y="110"/>
                    </a:lnTo>
                    <a:lnTo>
                      <a:pt x="38" y="84"/>
                    </a:lnTo>
                    <a:lnTo>
                      <a:pt x="38" y="67"/>
                    </a:lnTo>
                    <a:lnTo>
                      <a:pt x="44" y="55"/>
                    </a:lnTo>
                    <a:lnTo>
                      <a:pt x="44" y="55"/>
                    </a:lnTo>
                    <a:lnTo>
                      <a:pt x="44" y="41"/>
                    </a:lnTo>
                    <a:lnTo>
                      <a:pt x="50" y="17"/>
                    </a:lnTo>
                    <a:lnTo>
                      <a:pt x="50" y="6"/>
                    </a:lnTo>
                    <a:lnTo>
                      <a:pt x="50" y="6"/>
                    </a:lnTo>
                    <a:lnTo>
                      <a:pt x="50" y="6"/>
                    </a:lnTo>
                    <a:lnTo>
                      <a:pt x="55" y="0"/>
                    </a:lnTo>
                    <a:lnTo>
                      <a:pt x="61" y="6"/>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44" name="Freeform 148"/>
              <p:cNvSpPr>
                <a:spLocks/>
              </p:cNvSpPr>
              <p:nvPr/>
            </p:nvSpPr>
            <p:spPr bwMode="auto">
              <a:xfrm>
                <a:off x="3419" y="1773"/>
                <a:ext cx="55" cy="200"/>
              </a:xfrm>
              <a:custGeom>
                <a:avLst/>
                <a:gdLst>
                  <a:gd name="T0" fmla="*/ 55 w 55"/>
                  <a:gd name="T1" fmla="*/ 0 h 200"/>
                  <a:gd name="T2" fmla="*/ 55 w 55"/>
                  <a:gd name="T3" fmla="*/ 23 h 200"/>
                  <a:gd name="T4" fmla="*/ 49 w 55"/>
                  <a:gd name="T5" fmla="*/ 66 h 200"/>
                  <a:gd name="T6" fmla="*/ 41 w 55"/>
                  <a:gd name="T7" fmla="*/ 98 h 200"/>
                  <a:gd name="T8" fmla="*/ 41 w 55"/>
                  <a:gd name="T9" fmla="*/ 98 h 200"/>
                  <a:gd name="T10" fmla="*/ 29 w 55"/>
                  <a:gd name="T11" fmla="*/ 127 h 200"/>
                  <a:gd name="T12" fmla="*/ 17 w 55"/>
                  <a:gd name="T13" fmla="*/ 171 h 200"/>
                  <a:gd name="T14" fmla="*/ 5 w 55"/>
                  <a:gd name="T15" fmla="*/ 194 h 200"/>
                  <a:gd name="T16" fmla="*/ 5 w 55"/>
                  <a:gd name="T17" fmla="*/ 194 h 200"/>
                  <a:gd name="T18" fmla="*/ 0 w 55"/>
                  <a:gd name="T19" fmla="*/ 200 h 200"/>
                  <a:gd name="T20" fmla="*/ 0 w 55"/>
                  <a:gd name="T21" fmla="*/ 200 h 200"/>
                  <a:gd name="T22" fmla="*/ 0 w 55"/>
                  <a:gd name="T23" fmla="*/ 194 h 200"/>
                  <a:gd name="T24" fmla="*/ 0 w 55"/>
                  <a:gd name="T25" fmla="*/ 194 h 200"/>
                  <a:gd name="T26" fmla="*/ 5 w 55"/>
                  <a:gd name="T27" fmla="*/ 177 h 200"/>
                  <a:gd name="T28" fmla="*/ 23 w 55"/>
                  <a:gd name="T29" fmla="*/ 127 h 200"/>
                  <a:gd name="T30" fmla="*/ 35 w 55"/>
                  <a:gd name="T31" fmla="*/ 90 h 200"/>
                  <a:gd name="T32" fmla="*/ 35 w 55"/>
                  <a:gd name="T33" fmla="*/ 90 h 200"/>
                  <a:gd name="T34" fmla="*/ 35 w 55"/>
                  <a:gd name="T35" fmla="*/ 61 h 200"/>
                  <a:gd name="T36" fmla="*/ 41 w 55"/>
                  <a:gd name="T37" fmla="*/ 17 h 200"/>
                  <a:gd name="T38" fmla="*/ 41 w 55"/>
                  <a:gd name="T39" fmla="*/ 0 h 200"/>
                  <a:gd name="T40" fmla="*/ 41 w 55"/>
                  <a:gd name="T41" fmla="*/ 0 h 200"/>
                  <a:gd name="T42" fmla="*/ 41 w 55"/>
                  <a:gd name="T43" fmla="*/ 0 h 200"/>
                  <a:gd name="T44" fmla="*/ 49 w 55"/>
                  <a:gd name="T45" fmla="*/ 0 h 200"/>
                  <a:gd name="T46" fmla="*/ 55 w 55"/>
                  <a:gd name="T4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200">
                    <a:moveTo>
                      <a:pt x="55" y="0"/>
                    </a:moveTo>
                    <a:lnTo>
                      <a:pt x="55" y="23"/>
                    </a:lnTo>
                    <a:lnTo>
                      <a:pt x="49" y="66"/>
                    </a:lnTo>
                    <a:lnTo>
                      <a:pt x="41" y="98"/>
                    </a:lnTo>
                    <a:lnTo>
                      <a:pt x="41" y="98"/>
                    </a:lnTo>
                    <a:lnTo>
                      <a:pt x="29" y="127"/>
                    </a:lnTo>
                    <a:lnTo>
                      <a:pt x="17" y="171"/>
                    </a:lnTo>
                    <a:lnTo>
                      <a:pt x="5" y="194"/>
                    </a:lnTo>
                    <a:lnTo>
                      <a:pt x="5" y="194"/>
                    </a:lnTo>
                    <a:lnTo>
                      <a:pt x="0" y="200"/>
                    </a:lnTo>
                    <a:lnTo>
                      <a:pt x="0" y="200"/>
                    </a:lnTo>
                    <a:lnTo>
                      <a:pt x="0" y="194"/>
                    </a:lnTo>
                    <a:lnTo>
                      <a:pt x="0" y="194"/>
                    </a:lnTo>
                    <a:lnTo>
                      <a:pt x="5" y="177"/>
                    </a:lnTo>
                    <a:lnTo>
                      <a:pt x="23" y="127"/>
                    </a:lnTo>
                    <a:lnTo>
                      <a:pt x="35" y="90"/>
                    </a:lnTo>
                    <a:lnTo>
                      <a:pt x="35" y="90"/>
                    </a:lnTo>
                    <a:lnTo>
                      <a:pt x="35" y="61"/>
                    </a:lnTo>
                    <a:lnTo>
                      <a:pt x="41" y="17"/>
                    </a:lnTo>
                    <a:lnTo>
                      <a:pt x="41" y="0"/>
                    </a:lnTo>
                    <a:lnTo>
                      <a:pt x="41" y="0"/>
                    </a:lnTo>
                    <a:lnTo>
                      <a:pt x="41" y="0"/>
                    </a:lnTo>
                    <a:lnTo>
                      <a:pt x="49" y="0"/>
                    </a:lnTo>
                    <a:lnTo>
                      <a:pt x="55"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45" name="Freeform 149"/>
              <p:cNvSpPr>
                <a:spLocks/>
              </p:cNvSpPr>
              <p:nvPr/>
            </p:nvSpPr>
            <p:spPr bwMode="auto">
              <a:xfrm>
                <a:off x="4074" y="2193"/>
                <a:ext cx="23" cy="8"/>
              </a:xfrm>
              <a:custGeom>
                <a:avLst/>
                <a:gdLst>
                  <a:gd name="T0" fmla="*/ 5 w 23"/>
                  <a:gd name="T1" fmla="*/ 0 h 8"/>
                  <a:gd name="T2" fmla="*/ 5 w 23"/>
                  <a:gd name="T3" fmla="*/ 0 h 8"/>
                  <a:gd name="T4" fmla="*/ 17 w 23"/>
                  <a:gd name="T5" fmla="*/ 8 h 8"/>
                  <a:gd name="T6" fmla="*/ 23 w 23"/>
                  <a:gd name="T7" fmla="*/ 8 h 8"/>
                  <a:gd name="T8" fmla="*/ 23 w 23"/>
                  <a:gd name="T9" fmla="*/ 8 h 8"/>
                  <a:gd name="T10" fmla="*/ 23 w 23"/>
                  <a:gd name="T11" fmla="*/ 8 h 8"/>
                  <a:gd name="T12" fmla="*/ 23 w 23"/>
                  <a:gd name="T13" fmla="*/ 8 h 8"/>
                  <a:gd name="T14" fmla="*/ 17 w 23"/>
                  <a:gd name="T15" fmla="*/ 8 h 8"/>
                  <a:gd name="T16" fmla="*/ 17 w 23"/>
                  <a:gd name="T17" fmla="*/ 8 h 8"/>
                  <a:gd name="T18" fmla="*/ 11 w 23"/>
                  <a:gd name="T19" fmla="*/ 8 h 8"/>
                  <a:gd name="T20" fmla="*/ 5 w 23"/>
                  <a:gd name="T21" fmla="*/ 8 h 8"/>
                  <a:gd name="T22" fmla="*/ 5 w 23"/>
                  <a:gd name="T23" fmla="*/ 8 h 8"/>
                  <a:gd name="T24" fmla="*/ 5 w 23"/>
                  <a:gd name="T25" fmla="*/ 8 h 8"/>
                  <a:gd name="T26" fmla="*/ 5 w 23"/>
                  <a:gd name="T27" fmla="*/ 8 h 8"/>
                  <a:gd name="T28" fmla="*/ 0 w 23"/>
                  <a:gd name="T29" fmla="*/ 8 h 8"/>
                  <a:gd name="T30" fmla="*/ 5 w 23"/>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8">
                    <a:moveTo>
                      <a:pt x="5" y="0"/>
                    </a:moveTo>
                    <a:lnTo>
                      <a:pt x="5" y="0"/>
                    </a:lnTo>
                    <a:lnTo>
                      <a:pt x="17" y="8"/>
                    </a:lnTo>
                    <a:lnTo>
                      <a:pt x="23" y="8"/>
                    </a:lnTo>
                    <a:lnTo>
                      <a:pt x="23" y="8"/>
                    </a:lnTo>
                    <a:lnTo>
                      <a:pt x="23" y="8"/>
                    </a:lnTo>
                    <a:lnTo>
                      <a:pt x="23" y="8"/>
                    </a:lnTo>
                    <a:lnTo>
                      <a:pt x="17" y="8"/>
                    </a:lnTo>
                    <a:lnTo>
                      <a:pt x="17" y="8"/>
                    </a:lnTo>
                    <a:lnTo>
                      <a:pt x="11" y="8"/>
                    </a:lnTo>
                    <a:lnTo>
                      <a:pt x="5" y="8"/>
                    </a:lnTo>
                    <a:lnTo>
                      <a:pt x="5" y="8"/>
                    </a:lnTo>
                    <a:lnTo>
                      <a:pt x="5" y="8"/>
                    </a:lnTo>
                    <a:lnTo>
                      <a:pt x="5" y="8"/>
                    </a:lnTo>
                    <a:lnTo>
                      <a:pt x="0" y="8"/>
                    </a:lnTo>
                    <a:lnTo>
                      <a:pt x="5"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46" name="Freeform 150"/>
              <p:cNvSpPr>
                <a:spLocks/>
              </p:cNvSpPr>
              <p:nvPr/>
            </p:nvSpPr>
            <p:spPr bwMode="auto">
              <a:xfrm>
                <a:off x="4079" y="2182"/>
                <a:ext cx="12" cy="1"/>
              </a:xfrm>
              <a:custGeom>
                <a:avLst/>
                <a:gdLst>
                  <a:gd name="T0" fmla="*/ 0 w 12"/>
                  <a:gd name="T1" fmla="*/ 0 w 12"/>
                  <a:gd name="T2" fmla="*/ 6 w 12"/>
                  <a:gd name="T3" fmla="*/ 12 w 12"/>
                  <a:gd name="T4" fmla="*/ 12 w 12"/>
                  <a:gd name="T5" fmla="*/ 12 w 12"/>
                  <a:gd name="T6" fmla="*/ 12 w 12"/>
                  <a:gd name="T7" fmla="*/ 12 w 12"/>
                  <a:gd name="T8" fmla="*/ 12 w 12"/>
                  <a:gd name="T9" fmla="*/ 0 w 12"/>
                  <a:gd name="T10" fmla="*/ 0 w 12"/>
                  <a:gd name="T11" fmla="*/ 0 w 1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2">
                    <a:moveTo>
                      <a:pt x="0" y="0"/>
                    </a:moveTo>
                    <a:lnTo>
                      <a:pt x="0" y="0"/>
                    </a:lnTo>
                    <a:lnTo>
                      <a:pt x="6" y="0"/>
                    </a:lnTo>
                    <a:lnTo>
                      <a:pt x="12" y="0"/>
                    </a:lnTo>
                    <a:lnTo>
                      <a:pt x="12" y="0"/>
                    </a:lnTo>
                    <a:lnTo>
                      <a:pt x="12" y="0"/>
                    </a:lnTo>
                    <a:lnTo>
                      <a:pt x="12" y="0"/>
                    </a:lnTo>
                    <a:lnTo>
                      <a:pt x="12" y="0"/>
                    </a:lnTo>
                    <a:lnTo>
                      <a:pt x="12" y="0"/>
                    </a:lnTo>
                    <a:lnTo>
                      <a:pt x="0" y="0"/>
                    </a:lnTo>
                    <a:lnTo>
                      <a:pt x="0" y="0"/>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47" name="Freeform 151"/>
              <p:cNvSpPr>
                <a:spLocks/>
              </p:cNvSpPr>
              <p:nvPr/>
            </p:nvSpPr>
            <p:spPr bwMode="auto">
              <a:xfrm>
                <a:off x="4042" y="2187"/>
                <a:ext cx="24" cy="6"/>
              </a:xfrm>
              <a:custGeom>
                <a:avLst/>
                <a:gdLst>
                  <a:gd name="T0" fmla="*/ 24 w 24"/>
                  <a:gd name="T1" fmla="*/ 0 h 6"/>
                  <a:gd name="T2" fmla="*/ 18 w 24"/>
                  <a:gd name="T3" fmla="*/ 0 h 6"/>
                  <a:gd name="T4" fmla="*/ 18 w 24"/>
                  <a:gd name="T5" fmla="*/ 6 h 6"/>
                  <a:gd name="T6" fmla="*/ 12 w 24"/>
                  <a:gd name="T7" fmla="*/ 6 h 6"/>
                  <a:gd name="T8" fmla="*/ 12 w 24"/>
                  <a:gd name="T9" fmla="*/ 6 h 6"/>
                  <a:gd name="T10" fmla="*/ 6 w 24"/>
                  <a:gd name="T11" fmla="*/ 6 h 6"/>
                  <a:gd name="T12" fmla="*/ 0 w 24"/>
                  <a:gd name="T13" fmla="*/ 6 h 6"/>
                  <a:gd name="T14" fmla="*/ 0 w 24"/>
                  <a:gd name="T15" fmla="*/ 6 h 6"/>
                  <a:gd name="T16" fmla="*/ 0 w 24"/>
                  <a:gd name="T17" fmla="*/ 6 h 6"/>
                  <a:gd name="T18" fmla="*/ 6 w 24"/>
                  <a:gd name="T19" fmla="*/ 6 h 6"/>
                  <a:gd name="T20" fmla="*/ 12 w 24"/>
                  <a:gd name="T21" fmla="*/ 6 h 6"/>
                  <a:gd name="T22" fmla="*/ 18 w 24"/>
                  <a:gd name="T23" fmla="*/ 6 h 6"/>
                  <a:gd name="T24" fmla="*/ 18 w 24"/>
                  <a:gd name="T25" fmla="*/ 6 h 6"/>
                  <a:gd name="T26" fmla="*/ 18 w 24"/>
                  <a:gd name="T27" fmla="*/ 6 h 6"/>
                  <a:gd name="T28" fmla="*/ 24 w 24"/>
                  <a:gd name="T29" fmla="*/ 6 h 6"/>
                  <a:gd name="T30" fmla="*/ 24 w 2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6">
                    <a:moveTo>
                      <a:pt x="24" y="0"/>
                    </a:moveTo>
                    <a:lnTo>
                      <a:pt x="18" y="0"/>
                    </a:lnTo>
                    <a:lnTo>
                      <a:pt x="18" y="6"/>
                    </a:lnTo>
                    <a:lnTo>
                      <a:pt x="12" y="6"/>
                    </a:lnTo>
                    <a:lnTo>
                      <a:pt x="12" y="6"/>
                    </a:lnTo>
                    <a:lnTo>
                      <a:pt x="6" y="6"/>
                    </a:lnTo>
                    <a:lnTo>
                      <a:pt x="0" y="6"/>
                    </a:lnTo>
                    <a:lnTo>
                      <a:pt x="0" y="6"/>
                    </a:lnTo>
                    <a:lnTo>
                      <a:pt x="0" y="6"/>
                    </a:lnTo>
                    <a:lnTo>
                      <a:pt x="6" y="6"/>
                    </a:lnTo>
                    <a:lnTo>
                      <a:pt x="12" y="6"/>
                    </a:lnTo>
                    <a:lnTo>
                      <a:pt x="18" y="6"/>
                    </a:lnTo>
                    <a:lnTo>
                      <a:pt x="18" y="6"/>
                    </a:lnTo>
                    <a:lnTo>
                      <a:pt x="18" y="6"/>
                    </a:lnTo>
                    <a:lnTo>
                      <a:pt x="24" y="6"/>
                    </a:lnTo>
                    <a:lnTo>
                      <a:pt x="2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48" name="Freeform 152"/>
              <p:cNvSpPr>
                <a:spLocks/>
              </p:cNvSpPr>
              <p:nvPr/>
            </p:nvSpPr>
            <p:spPr bwMode="auto">
              <a:xfrm>
                <a:off x="3871" y="2077"/>
                <a:ext cx="24" cy="44"/>
              </a:xfrm>
              <a:custGeom>
                <a:avLst/>
                <a:gdLst>
                  <a:gd name="T0" fmla="*/ 24 w 24"/>
                  <a:gd name="T1" fmla="*/ 44 h 44"/>
                  <a:gd name="T2" fmla="*/ 18 w 24"/>
                  <a:gd name="T3" fmla="*/ 38 h 44"/>
                  <a:gd name="T4" fmla="*/ 12 w 24"/>
                  <a:gd name="T5" fmla="*/ 26 h 44"/>
                  <a:gd name="T6" fmla="*/ 6 w 24"/>
                  <a:gd name="T7" fmla="*/ 14 h 44"/>
                  <a:gd name="T8" fmla="*/ 6 w 24"/>
                  <a:gd name="T9" fmla="*/ 14 h 44"/>
                  <a:gd name="T10" fmla="*/ 0 w 24"/>
                  <a:gd name="T11" fmla="*/ 6 h 44"/>
                  <a:gd name="T12" fmla="*/ 0 w 24"/>
                  <a:gd name="T13" fmla="*/ 0 h 44"/>
                  <a:gd name="T14" fmla="*/ 0 w 24"/>
                  <a:gd name="T15" fmla="*/ 0 h 44"/>
                  <a:gd name="T16" fmla="*/ 0 w 24"/>
                  <a:gd name="T17" fmla="*/ 0 h 44"/>
                  <a:gd name="T18" fmla="*/ 0 w 24"/>
                  <a:gd name="T19" fmla="*/ 6 h 44"/>
                  <a:gd name="T20" fmla="*/ 0 w 24"/>
                  <a:gd name="T21" fmla="*/ 14 h 44"/>
                  <a:gd name="T22" fmla="*/ 0 w 24"/>
                  <a:gd name="T23" fmla="*/ 14 h 44"/>
                  <a:gd name="T24" fmla="*/ 0 w 24"/>
                  <a:gd name="T25" fmla="*/ 14 h 44"/>
                  <a:gd name="T26" fmla="*/ 0 w 24"/>
                  <a:gd name="T27" fmla="*/ 26 h 44"/>
                  <a:gd name="T28" fmla="*/ 18 w 24"/>
                  <a:gd name="T29" fmla="*/ 38 h 44"/>
                  <a:gd name="T30" fmla="*/ 24 w 24"/>
                  <a:gd name="T3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4">
                    <a:moveTo>
                      <a:pt x="24" y="44"/>
                    </a:moveTo>
                    <a:lnTo>
                      <a:pt x="18" y="38"/>
                    </a:lnTo>
                    <a:lnTo>
                      <a:pt x="12" y="26"/>
                    </a:lnTo>
                    <a:lnTo>
                      <a:pt x="6" y="14"/>
                    </a:lnTo>
                    <a:lnTo>
                      <a:pt x="6" y="14"/>
                    </a:lnTo>
                    <a:lnTo>
                      <a:pt x="0" y="6"/>
                    </a:lnTo>
                    <a:lnTo>
                      <a:pt x="0" y="0"/>
                    </a:lnTo>
                    <a:lnTo>
                      <a:pt x="0" y="0"/>
                    </a:lnTo>
                    <a:lnTo>
                      <a:pt x="0" y="0"/>
                    </a:lnTo>
                    <a:lnTo>
                      <a:pt x="0" y="6"/>
                    </a:lnTo>
                    <a:lnTo>
                      <a:pt x="0" y="14"/>
                    </a:lnTo>
                    <a:lnTo>
                      <a:pt x="0" y="14"/>
                    </a:lnTo>
                    <a:lnTo>
                      <a:pt x="0" y="14"/>
                    </a:lnTo>
                    <a:lnTo>
                      <a:pt x="0" y="26"/>
                    </a:lnTo>
                    <a:lnTo>
                      <a:pt x="18" y="38"/>
                    </a:lnTo>
                    <a:lnTo>
                      <a:pt x="24" y="44"/>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49" name="Freeform 153"/>
              <p:cNvSpPr>
                <a:spLocks/>
              </p:cNvSpPr>
              <p:nvPr/>
            </p:nvSpPr>
            <p:spPr bwMode="auto">
              <a:xfrm>
                <a:off x="4251" y="2071"/>
                <a:ext cx="49" cy="32"/>
              </a:xfrm>
              <a:custGeom>
                <a:avLst/>
                <a:gdLst>
                  <a:gd name="T0" fmla="*/ 29 w 49"/>
                  <a:gd name="T1" fmla="*/ 0 h 32"/>
                  <a:gd name="T2" fmla="*/ 17 w 49"/>
                  <a:gd name="T3" fmla="*/ 6 h 32"/>
                  <a:gd name="T4" fmla="*/ 5 w 49"/>
                  <a:gd name="T5" fmla="*/ 26 h 32"/>
                  <a:gd name="T6" fmla="*/ 0 w 49"/>
                  <a:gd name="T7" fmla="*/ 32 h 32"/>
                  <a:gd name="T8" fmla="*/ 0 w 49"/>
                  <a:gd name="T9" fmla="*/ 32 h 32"/>
                  <a:gd name="T10" fmla="*/ 0 w 49"/>
                  <a:gd name="T11" fmla="*/ 32 h 32"/>
                  <a:gd name="T12" fmla="*/ 5 w 49"/>
                  <a:gd name="T13" fmla="*/ 32 h 32"/>
                  <a:gd name="T14" fmla="*/ 29 w 49"/>
                  <a:gd name="T15" fmla="*/ 26 h 32"/>
                  <a:gd name="T16" fmla="*/ 29 w 49"/>
                  <a:gd name="T17" fmla="*/ 26 h 32"/>
                  <a:gd name="T18" fmla="*/ 49 w 49"/>
                  <a:gd name="T19" fmla="*/ 20 h 32"/>
                  <a:gd name="T20" fmla="*/ 43 w 49"/>
                  <a:gd name="T21" fmla="*/ 20 h 32"/>
                  <a:gd name="T22" fmla="*/ 29 w 49"/>
                  <a:gd name="T23" fmla="*/ 20 h 32"/>
                  <a:gd name="T24" fmla="*/ 29 w 49"/>
                  <a:gd name="T25" fmla="*/ 12 h 32"/>
                  <a:gd name="T26" fmla="*/ 29 w 49"/>
                  <a:gd name="T27" fmla="*/ 12 h 32"/>
                  <a:gd name="T28" fmla="*/ 23 w 49"/>
                  <a:gd name="T29" fmla="*/ 12 h 32"/>
                  <a:gd name="T30" fmla="*/ 29 w 49"/>
                  <a:gd name="T31" fmla="*/ 6 h 32"/>
                  <a:gd name="T32" fmla="*/ 29 w 49"/>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2">
                    <a:moveTo>
                      <a:pt x="29" y="0"/>
                    </a:moveTo>
                    <a:lnTo>
                      <a:pt x="17" y="6"/>
                    </a:lnTo>
                    <a:lnTo>
                      <a:pt x="5" y="26"/>
                    </a:lnTo>
                    <a:lnTo>
                      <a:pt x="0" y="32"/>
                    </a:lnTo>
                    <a:lnTo>
                      <a:pt x="0" y="32"/>
                    </a:lnTo>
                    <a:lnTo>
                      <a:pt x="0" y="32"/>
                    </a:lnTo>
                    <a:lnTo>
                      <a:pt x="5" y="32"/>
                    </a:lnTo>
                    <a:lnTo>
                      <a:pt x="29" y="26"/>
                    </a:lnTo>
                    <a:lnTo>
                      <a:pt x="29" y="26"/>
                    </a:lnTo>
                    <a:lnTo>
                      <a:pt x="49" y="20"/>
                    </a:lnTo>
                    <a:lnTo>
                      <a:pt x="43" y="20"/>
                    </a:lnTo>
                    <a:lnTo>
                      <a:pt x="29" y="20"/>
                    </a:lnTo>
                    <a:lnTo>
                      <a:pt x="29" y="12"/>
                    </a:lnTo>
                    <a:lnTo>
                      <a:pt x="29" y="12"/>
                    </a:lnTo>
                    <a:lnTo>
                      <a:pt x="23" y="12"/>
                    </a:lnTo>
                    <a:lnTo>
                      <a:pt x="29" y="6"/>
                    </a:lnTo>
                    <a:lnTo>
                      <a:pt x="29"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50" name="Freeform 154"/>
              <p:cNvSpPr>
                <a:spLocks/>
              </p:cNvSpPr>
              <p:nvPr/>
            </p:nvSpPr>
            <p:spPr bwMode="auto">
              <a:xfrm>
                <a:off x="4109" y="3302"/>
                <a:ext cx="12" cy="30"/>
              </a:xfrm>
              <a:custGeom>
                <a:avLst/>
                <a:gdLst>
                  <a:gd name="T0" fmla="*/ 12 w 12"/>
                  <a:gd name="T1" fmla="*/ 30 h 30"/>
                  <a:gd name="T2" fmla="*/ 12 w 12"/>
                  <a:gd name="T3" fmla="*/ 30 h 30"/>
                  <a:gd name="T4" fmla="*/ 6 w 12"/>
                  <a:gd name="T5" fmla="*/ 30 h 30"/>
                  <a:gd name="T6" fmla="*/ 6 w 12"/>
                  <a:gd name="T7" fmla="*/ 24 h 30"/>
                  <a:gd name="T8" fmla="*/ 6 w 12"/>
                  <a:gd name="T9" fmla="*/ 24 h 30"/>
                  <a:gd name="T10" fmla="*/ 6 w 12"/>
                  <a:gd name="T11" fmla="*/ 18 h 30"/>
                  <a:gd name="T12" fmla="*/ 6 w 12"/>
                  <a:gd name="T13" fmla="*/ 18 h 30"/>
                  <a:gd name="T14" fmla="*/ 6 w 12"/>
                  <a:gd name="T15" fmla="*/ 12 h 30"/>
                  <a:gd name="T16" fmla="*/ 6 w 12"/>
                  <a:gd name="T17" fmla="*/ 12 h 30"/>
                  <a:gd name="T18" fmla="*/ 0 w 12"/>
                  <a:gd name="T19" fmla="*/ 12 h 30"/>
                  <a:gd name="T20" fmla="*/ 0 w 12"/>
                  <a:gd name="T21" fmla="*/ 6 h 30"/>
                  <a:gd name="T22" fmla="*/ 0 w 12"/>
                  <a:gd name="T23" fmla="*/ 0 h 30"/>
                  <a:gd name="T24" fmla="*/ 0 w 12"/>
                  <a:gd name="T25" fmla="*/ 0 h 30"/>
                  <a:gd name="T26" fmla="*/ 0 w 12"/>
                  <a:gd name="T27" fmla="*/ 0 h 30"/>
                  <a:gd name="T28" fmla="*/ 0 w 12"/>
                  <a:gd name="T29" fmla="*/ 6 h 30"/>
                  <a:gd name="T30" fmla="*/ 0 w 12"/>
                  <a:gd name="T31" fmla="*/ 6 h 30"/>
                  <a:gd name="T32" fmla="*/ 0 w 12"/>
                  <a:gd name="T33" fmla="*/ 6 h 30"/>
                  <a:gd name="T34" fmla="*/ 0 w 12"/>
                  <a:gd name="T35" fmla="*/ 6 h 30"/>
                  <a:gd name="T36" fmla="*/ 0 w 12"/>
                  <a:gd name="T37" fmla="*/ 12 h 30"/>
                  <a:gd name="T38" fmla="*/ 0 w 12"/>
                  <a:gd name="T39" fmla="*/ 12 h 30"/>
                  <a:gd name="T40" fmla="*/ 0 w 12"/>
                  <a:gd name="T41" fmla="*/ 12 h 30"/>
                  <a:gd name="T42" fmla="*/ 0 w 12"/>
                  <a:gd name="T43" fmla="*/ 18 h 30"/>
                  <a:gd name="T44" fmla="*/ 6 w 12"/>
                  <a:gd name="T45" fmla="*/ 24 h 30"/>
                  <a:gd name="T46" fmla="*/ 6 w 12"/>
                  <a:gd name="T47" fmla="*/ 30 h 30"/>
                  <a:gd name="T48" fmla="*/ 6 w 12"/>
                  <a:gd name="T49" fmla="*/ 30 h 30"/>
                  <a:gd name="T50" fmla="*/ 6 w 12"/>
                  <a:gd name="T51" fmla="*/ 30 h 30"/>
                  <a:gd name="T52" fmla="*/ 6 w 12"/>
                  <a:gd name="T53" fmla="*/ 30 h 30"/>
                  <a:gd name="T54" fmla="*/ 12 w 12"/>
                  <a:gd name="T5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30">
                    <a:moveTo>
                      <a:pt x="12" y="30"/>
                    </a:moveTo>
                    <a:lnTo>
                      <a:pt x="12" y="30"/>
                    </a:lnTo>
                    <a:lnTo>
                      <a:pt x="6" y="30"/>
                    </a:lnTo>
                    <a:lnTo>
                      <a:pt x="6" y="24"/>
                    </a:lnTo>
                    <a:lnTo>
                      <a:pt x="6" y="24"/>
                    </a:lnTo>
                    <a:lnTo>
                      <a:pt x="6" y="18"/>
                    </a:lnTo>
                    <a:lnTo>
                      <a:pt x="6" y="18"/>
                    </a:lnTo>
                    <a:lnTo>
                      <a:pt x="6" y="12"/>
                    </a:lnTo>
                    <a:lnTo>
                      <a:pt x="6" y="12"/>
                    </a:lnTo>
                    <a:lnTo>
                      <a:pt x="0" y="12"/>
                    </a:lnTo>
                    <a:lnTo>
                      <a:pt x="0" y="6"/>
                    </a:lnTo>
                    <a:lnTo>
                      <a:pt x="0" y="0"/>
                    </a:lnTo>
                    <a:lnTo>
                      <a:pt x="0" y="0"/>
                    </a:lnTo>
                    <a:lnTo>
                      <a:pt x="0" y="0"/>
                    </a:lnTo>
                    <a:lnTo>
                      <a:pt x="0" y="6"/>
                    </a:lnTo>
                    <a:lnTo>
                      <a:pt x="0" y="6"/>
                    </a:lnTo>
                    <a:lnTo>
                      <a:pt x="0" y="6"/>
                    </a:lnTo>
                    <a:lnTo>
                      <a:pt x="0" y="6"/>
                    </a:lnTo>
                    <a:lnTo>
                      <a:pt x="0" y="12"/>
                    </a:lnTo>
                    <a:lnTo>
                      <a:pt x="0" y="12"/>
                    </a:lnTo>
                    <a:lnTo>
                      <a:pt x="0" y="12"/>
                    </a:lnTo>
                    <a:lnTo>
                      <a:pt x="0" y="18"/>
                    </a:lnTo>
                    <a:lnTo>
                      <a:pt x="6" y="24"/>
                    </a:lnTo>
                    <a:lnTo>
                      <a:pt x="6" y="30"/>
                    </a:lnTo>
                    <a:lnTo>
                      <a:pt x="6" y="30"/>
                    </a:lnTo>
                    <a:lnTo>
                      <a:pt x="6" y="30"/>
                    </a:lnTo>
                    <a:lnTo>
                      <a:pt x="6" y="30"/>
                    </a:lnTo>
                    <a:lnTo>
                      <a:pt x="12" y="3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51" name="Freeform 155"/>
              <p:cNvSpPr>
                <a:spLocks/>
              </p:cNvSpPr>
              <p:nvPr/>
            </p:nvSpPr>
            <p:spPr bwMode="auto">
              <a:xfrm>
                <a:off x="4097" y="3308"/>
                <a:ext cx="6" cy="24"/>
              </a:xfrm>
              <a:custGeom>
                <a:avLst/>
                <a:gdLst>
                  <a:gd name="T0" fmla="*/ 6 w 6"/>
                  <a:gd name="T1" fmla="*/ 24 h 24"/>
                  <a:gd name="T2" fmla="*/ 0 w 6"/>
                  <a:gd name="T3" fmla="*/ 12 h 24"/>
                  <a:gd name="T4" fmla="*/ 0 w 6"/>
                  <a:gd name="T5" fmla="*/ 12 h 24"/>
                  <a:gd name="T6" fmla="*/ 0 w 6"/>
                  <a:gd name="T7" fmla="*/ 6 h 24"/>
                  <a:gd name="T8" fmla="*/ 0 w 6"/>
                  <a:gd name="T9" fmla="*/ 6 h 24"/>
                  <a:gd name="T10" fmla="*/ 0 w 6"/>
                  <a:gd name="T11" fmla="*/ 6 h 24"/>
                  <a:gd name="T12" fmla="*/ 0 w 6"/>
                  <a:gd name="T13" fmla="*/ 6 h 24"/>
                  <a:gd name="T14" fmla="*/ 0 w 6"/>
                  <a:gd name="T15" fmla="*/ 0 h 24"/>
                  <a:gd name="T16" fmla="*/ 0 w 6"/>
                  <a:gd name="T17" fmla="*/ 0 h 24"/>
                  <a:gd name="T18" fmla="*/ 0 w 6"/>
                  <a:gd name="T19" fmla="*/ 0 h 24"/>
                  <a:gd name="T20" fmla="*/ 0 w 6"/>
                  <a:gd name="T21" fmla="*/ 6 h 24"/>
                  <a:gd name="T22" fmla="*/ 0 w 6"/>
                  <a:gd name="T23" fmla="*/ 6 h 24"/>
                  <a:gd name="T24" fmla="*/ 0 w 6"/>
                  <a:gd name="T25" fmla="*/ 6 h 24"/>
                  <a:gd name="T26" fmla="*/ 0 w 6"/>
                  <a:gd name="T27" fmla="*/ 6 h 24"/>
                  <a:gd name="T28" fmla="*/ 0 w 6"/>
                  <a:gd name="T29" fmla="*/ 12 h 24"/>
                  <a:gd name="T30" fmla="*/ 0 w 6"/>
                  <a:gd name="T31" fmla="*/ 18 h 24"/>
                  <a:gd name="T32" fmla="*/ 6 w 6"/>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4">
                    <a:moveTo>
                      <a:pt x="6" y="24"/>
                    </a:moveTo>
                    <a:lnTo>
                      <a:pt x="0" y="12"/>
                    </a:lnTo>
                    <a:lnTo>
                      <a:pt x="0" y="12"/>
                    </a:lnTo>
                    <a:lnTo>
                      <a:pt x="0" y="6"/>
                    </a:lnTo>
                    <a:lnTo>
                      <a:pt x="0" y="6"/>
                    </a:lnTo>
                    <a:lnTo>
                      <a:pt x="0" y="6"/>
                    </a:lnTo>
                    <a:lnTo>
                      <a:pt x="0" y="6"/>
                    </a:lnTo>
                    <a:lnTo>
                      <a:pt x="0" y="0"/>
                    </a:lnTo>
                    <a:lnTo>
                      <a:pt x="0" y="0"/>
                    </a:lnTo>
                    <a:lnTo>
                      <a:pt x="0" y="0"/>
                    </a:lnTo>
                    <a:lnTo>
                      <a:pt x="0" y="6"/>
                    </a:lnTo>
                    <a:lnTo>
                      <a:pt x="0" y="6"/>
                    </a:lnTo>
                    <a:lnTo>
                      <a:pt x="0" y="6"/>
                    </a:lnTo>
                    <a:lnTo>
                      <a:pt x="0" y="6"/>
                    </a:lnTo>
                    <a:lnTo>
                      <a:pt x="0" y="12"/>
                    </a:lnTo>
                    <a:lnTo>
                      <a:pt x="0" y="18"/>
                    </a:lnTo>
                    <a:lnTo>
                      <a:pt x="6" y="24"/>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52" name="Freeform 156"/>
              <p:cNvSpPr>
                <a:spLocks/>
              </p:cNvSpPr>
              <p:nvPr/>
            </p:nvSpPr>
            <p:spPr bwMode="auto">
              <a:xfrm>
                <a:off x="4079" y="3308"/>
                <a:ext cx="12" cy="18"/>
              </a:xfrm>
              <a:custGeom>
                <a:avLst/>
                <a:gdLst>
                  <a:gd name="T0" fmla="*/ 12 w 12"/>
                  <a:gd name="T1" fmla="*/ 18 h 18"/>
                  <a:gd name="T2" fmla="*/ 12 w 12"/>
                  <a:gd name="T3" fmla="*/ 18 h 18"/>
                  <a:gd name="T4" fmla="*/ 6 w 12"/>
                  <a:gd name="T5" fmla="*/ 18 h 18"/>
                  <a:gd name="T6" fmla="*/ 6 w 12"/>
                  <a:gd name="T7" fmla="*/ 12 h 18"/>
                  <a:gd name="T8" fmla="*/ 6 w 12"/>
                  <a:gd name="T9" fmla="*/ 12 h 18"/>
                  <a:gd name="T10" fmla="*/ 6 w 12"/>
                  <a:gd name="T11" fmla="*/ 6 h 18"/>
                  <a:gd name="T12" fmla="*/ 6 w 12"/>
                  <a:gd name="T13" fmla="*/ 6 h 18"/>
                  <a:gd name="T14" fmla="*/ 6 w 12"/>
                  <a:gd name="T15" fmla="*/ 0 h 18"/>
                  <a:gd name="T16" fmla="*/ 6 w 12"/>
                  <a:gd name="T17" fmla="*/ 0 h 18"/>
                  <a:gd name="T18" fmla="*/ 6 w 12"/>
                  <a:gd name="T19" fmla="*/ 0 h 18"/>
                  <a:gd name="T20" fmla="*/ 0 w 12"/>
                  <a:gd name="T21" fmla="*/ 0 h 18"/>
                  <a:gd name="T22" fmla="*/ 6 w 12"/>
                  <a:gd name="T23" fmla="*/ 0 h 18"/>
                  <a:gd name="T24" fmla="*/ 6 w 12"/>
                  <a:gd name="T25" fmla="*/ 0 h 18"/>
                  <a:gd name="T26" fmla="*/ 6 w 12"/>
                  <a:gd name="T27" fmla="*/ 6 h 18"/>
                  <a:gd name="T28" fmla="*/ 6 w 12"/>
                  <a:gd name="T29" fmla="*/ 12 h 18"/>
                  <a:gd name="T30" fmla="*/ 6 w 12"/>
                  <a:gd name="T31" fmla="*/ 12 h 18"/>
                  <a:gd name="T32" fmla="*/ 6 w 12"/>
                  <a:gd name="T33" fmla="*/ 12 h 18"/>
                  <a:gd name="T34" fmla="*/ 12 w 12"/>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12" y="18"/>
                    </a:moveTo>
                    <a:lnTo>
                      <a:pt x="12" y="18"/>
                    </a:lnTo>
                    <a:lnTo>
                      <a:pt x="6" y="18"/>
                    </a:lnTo>
                    <a:lnTo>
                      <a:pt x="6" y="12"/>
                    </a:lnTo>
                    <a:lnTo>
                      <a:pt x="6" y="12"/>
                    </a:lnTo>
                    <a:lnTo>
                      <a:pt x="6" y="6"/>
                    </a:lnTo>
                    <a:lnTo>
                      <a:pt x="6" y="6"/>
                    </a:lnTo>
                    <a:lnTo>
                      <a:pt x="6" y="0"/>
                    </a:lnTo>
                    <a:lnTo>
                      <a:pt x="6" y="0"/>
                    </a:lnTo>
                    <a:lnTo>
                      <a:pt x="6" y="0"/>
                    </a:lnTo>
                    <a:lnTo>
                      <a:pt x="0" y="0"/>
                    </a:lnTo>
                    <a:lnTo>
                      <a:pt x="6" y="0"/>
                    </a:lnTo>
                    <a:lnTo>
                      <a:pt x="6" y="0"/>
                    </a:lnTo>
                    <a:lnTo>
                      <a:pt x="6" y="6"/>
                    </a:lnTo>
                    <a:lnTo>
                      <a:pt x="6" y="12"/>
                    </a:lnTo>
                    <a:lnTo>
                      <a:pt x="6" y="12"/>
                    </a:lnTo>
                    <a:lnTo>
                      <a:pt x="6" y="12"/>
                    </a:lnTo>
                    <a:lnTo>
                      <a:pt x="12" y="18"/>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53" name="Freeform 157"/>
              <p:cNvSpPr>
                <a:spLocks/>
              </p:cNvSpPr>
              <p:nvPr/>
            </p:nvSpPr>
            <p:spPr bwMode="auto">
              <a:xfrm>
                <a:off x="4074" y="3302"/>
                <a:ext cx="5" cy="12"/>
              </a:xfrm>
              <a:custGeom>
                <a:avLst/>
                <a:gdLst>
                  <a:gd name="T0" fmla="*/ 5 w 5"/>
                  <a:gd name="T1" fmla="*/ 12 h 12"/>
                  <a:gd name="T2" fmla="*/ 5 w 5"/>
                  <a:gd name="T3" fmla="*/ 12 h 12"/>
                  <a:gd name="T4" fmla="*/ 5 w 5"/>
                  <a:gd name="T5" fmla="*/ 12 h 12"/>
                  <a:gd name="T6" fmla="*/ 5 w 5"/>
                  <a:gd name="T7" fmla="*/ 6 h 12"/>
                  <a:gd name="T8" fmla="*/ 5 w 5"/>
                  <a:gd name="T9" fmla="*/ 6 h 12"/>
                  <a:gd name="T10" fmla="*/ 0 w 5"/>
                  <a:gd name="T11" fmla="*/ 6 h 12"/>
                  <a:gd name="T12" fmla="*/ 0 w 5"/>
                  <a:gd name="T13" fmla="*/ 0 h 12"/>
                  <a:gd name="T14" fmla="*/ 0 w 5"/>
                  <a:gd name="T15" fmla="*/ 0 h 12"/>
                  <a:gd name="T16" fmla="*/ 0 w 5"/>
                  <a:gd name="T17" fmla="*/ 0 h 12"/>
                  <a:gd name="T18" fmla="*/ 0 w 5"/>
                  <a:gd name="T19" fmla="*/ 6 h 12"/>
                  <a:gd name="T20" fmla="*/ 0 w 5"/>
                  <a:gd name="T21" fmla="*/ 6 h 12"/>
                  <a:gd name="T22" fmla="*/ 0 w 5"/>
                  <a:gd name="T23" fmla="*/ 6 h 12"/>
                  <a:gd name="T24" fmla="*/ 0 w 5"/>
                  <a:gd name="T25" fmla="*/ 6 h 12"/>
                  <a:gd name="T26" fmla="*/ 0 w 5"/>
                  <a:gd name="T27" fmla="*/ 12 h 12"/>
                  <a:gd name="T28" fmla="*/ 0 w 5"/>
                  <a:gd name="T29" fmla="*/ 12 h 12"/>
                  <a:gd name="T30" fmla="*/ 5 w 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2">
                    <a:moveTo>
                      <a:pt x="5" y="12"/>
                    </a:moveTo>
                    <a:lnTo>
                      <a:pt x="5" y="12"/>
                    </a:lnTo>
                    <a:lnTo>
                      <a:pt x="5" y="12"/>
                    </a:lnTo>
                    <a:lnTo>
                      <a:pt x="5" y="6"/>
                    </a:lnTo>
                    <a:lnTo>
                      <a:pt x="5" y="6"/>
                    </a:lnTo>
                    <a:lnTo>
                      <a:pt x="0" y="6"/>
                    </a:lnTo>
                    <a:lnTo>
                      <a:pt x="0" y="0"/>
                    </a:lnTo>
                    <a:lnTo>
                      <a:pt x="0" y="0"/>
                    </a:lnTo>
                    <a:lnTo>
                      <a:pt x="0" y="0"/>
                    </a:lnTo>
                    <a:lnTo>
                      <a:pt x="0" y="6"/>
                    </a:lnTo>
                    <a:lnTo>
                      <a:pt x="0" y="6"/>
                    </a:lnTo>
                    <a:lnTo>
                      <a:pt x="0" y="6"/>
                    </a:lnTo>
                    <a:lnTo>
                      <a:pt x="0" y="6"/>
                    </a:lnTo>
                    <a:lnTo>
                      <a:pt x="0" y="12"/>
                    </a:lnTo>
                    <a:lnTo>
                      <a:pt x="0" y="12"/>
                    </a:lnTo>
                    <a:lnTo>
                      <a:pt x="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454" name="Freeform 158"/>
              <p:cNvSpPr>
                <a:spLocks/>
              </p:cNvSpPr>
              <p:nvPr/>
            </p:nvSpPr>
            <p:spPr bwMode="auto">
              <a:xfrm>
                <a:off x="4245" y="2066"/>
                <a:ext cx="41" cy="49"/>
              </a:xfrm>
              <a:custGeom>
                <a:avLst/>
                <a:gdLst>
                  <a:gd name="T0" fmla="*/ 0 w 41"/>
                  <a:gd name="T1" fmla="*/ 49 h 49"/>
                  <a:gd name="T2" fmla="*/ 0 w 41"/>
                  <a:gd name="T3" fmla="*/ 43 h 49"/>
                  <a:gd name="T4" fmla="*/ 6 w 41"/>
                  <a:gd name="T5" fmla="*/ 31 h 49"/>
                  <a:gd name="T6" fmla="*/ 17 w 41"/>
                  <a:gd name="T7" fmla="*/ 25 h 49"/>
                  <a:gd name="T8" fmla="*/ 17 w 41"/>
                  <a:gd name="T9" fmla="*/ 25 h 49"/>
                  <a:gd name="T10" fmla="*/ 29 w 41"/>
                  <a:gd name="T11" fmla="*/ 17 h 49"/>
                  <a:gd name="T12" fmla="*/ 35 w 41"/>
                  <a:gd name="T13" fmla="*/ 5 h 49"/>
                  <a:gd name="T14" fmla="*/ 41 w 41"/>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9">
                    <a:moveTo>
                      <a:pt x="0" y="49"/>
                    </a:moveTo>
                    <a:lnTo>
                      <a:pt x="0" y="43"/>
                    </a:lnTo>
                    <a:lnTo>
                      <a:pt x="6" y="31"/>
                    </a:lnTo>
                    <a:lnTo>
                      <a:pt x="17" y="25"/>
                    </a:lnTo>
                    <a:lnTo>
                      <a:pt x="17" y="25"/>
                    </a:lnTo>
                    <a:lnTo>
                      <a:pt x="29" y="17"/>
                    </a:lnTo>
                    <a:lnTo>
                      <a:pt x="35" y="5"/>
                    </a:lnTo>
                    <a:lnTo>
                      <a:pt x="4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55" name="Freeform 159"/>
              <p:cNvSpPr>
                <a:spLocks/>
              </p:cNvSpPr>
              <p:nvPr/>
            </p:nvSpPr>
            <p:spPr bwMode="auto">
              <a:xfrm>
                <a:off x="4184" y="2201"/>
                <a:ext cx="17" cy="12"/>
              </a:xfrm>
              <a:custGeom>
                <a:avLst/>
                <a:gdLst>
                  <a:gd name="T0" fmla="*/ 17 w 17"/>
                  <a:gd name="T1" fmla="*/ 0 h 12"/>
                  <a:gd name="T2" fmla="*/ 11 w 17"/>
                  <a:gd name="T3" fmla="*/ 6 h 12"/>
                  <a:gd name="T4" fmla="*/ 6 w 17"/>
                  <a:gd name="T5" fmla="*/ 6 h 12"/>
                  <a:gd name="T6" fmla="*/ 0 w 17"/>
                  <a:gd name="T7" fmla="*/ 12 h 12"/>
                </a:gdLst>
                <a:ahLst/>
                <a:cxnLst>
                  <a:cxn ang="0">
                    <a:pos x="T0" y="T1"/>
                  </a:cxn>
                  <a:cxn ang="0">
                    <a:pos x="T2" y="T3"/>
                  </a:cxn>
                  <a:cxn ang="0">
                    <a:pos x="T4" y="T5"/>
                  </a:cxn>
                  <a:cxn ang="0">
                    <a:pos x="T6" y="T7"/>
                  </a:cxn>
                </a:cxnLst>
                <a:rect l="0" t="0" r="r" b="b"/>
                <a:pathLst>
                  <a:path w="17" h="12">
                    <a:moveTo>
                      <a:pt x="17" y="0"/>
                    </a:moveTo>
                    <a:lnTo>
                      <a:pt x="11" y="6"/>
                    </a:lnTo>
                    <a:lnTo>
                      <a:pt x="6" y="6"/>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56" name="Freeform 160"/>
              <p:cNvSpPr>
                <a:spLocks/>
              </p:cNvSpPr>
              <p:nvPr/>
            </p:nvSpPr>
            <p:spPr bwMode="auto">
              <a:xfrm>
                <a:off x="3956" y="2213"/>
                <a:ext cx="31" cy="12"/>
              </a:xfrm>
              <a:custGeom>
                <a:avLst/>
                <a:gdLst>
                  <a:gd name="T0" fmla="*/ 0 w 31"/>
                  <a:gd name="T1" fmla="*/ 0 h 12"/>
                  <a:gd name="T2" fmla="*/ 0 w 31"/>
                  <a:gd name="T3" fmla="*/ 6 h 12"/>
                  <a:gd name="T4" fmla="*/ 13 w 31"/>
                  <a:gd name="T5" fmla="*/ 12 h 12"/>
                  <a:gd name="T6" fmla="*/ 31 w 31"/>
                  <a:gd name="T7" fmla="*/ 12 h 12"/>
                </a:gdLst>
                <a:ahLst/>
                <a:cxnLst>
                  <a:cxn ang="0">
                    <a:pos x="T0" y="T1"/>
                  </a:cxn>
                  <a:cxn ang="0">
                    <a:pos x="T2" y="T3"/>
                  </a:cxn>
                  <a:cxn ang="0">
                    <a:pos x="T4" y="T5"/>
                  </a:cxn>
                  <a:cxn ang="0">
                    <a:pos x="T6" y="T7"/>
                  </a:cxn>
                </a:cxnLst>
                <a:rect l="0" t="0" r="r" b="b"/>
                <a:pathLst>
                  <a:path w="31" h="12">
                    <a:moveTo>
                      <a:pt x="0" y="0"/>
                    </a:moveTo>
                    <a:lnTo>
                      <a:pt x="0" y="6"/>
                    </a:lnTo>
                    <a:lnTo>
                      <a:pt x="13" y="12"/>
                    </a:lnTo>
                    <a:lnTo>
                      <a:pt x="31"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57" name="Freeform 161"/>
              <p:cNvSpPr>
                <a:spLocks/>
              </p:cNvSpPr>
              <p:nvPr/>
            </p:nvSpPr>
            <p:spPr bwMode="auto">
              <a:xfrm>
                <a:off x="4066" y="2066"/>
                <a:ext cx="43" cy="37"/>
              </a:xfrm>
              <a:custGeom>
                <a:avLst/>
                <a:gdLst>
                  <a:gd name="T0" fmla="*/ 43 w 43"/>
                  <a:gd name="T1" fmla="*/ 0 h 37"/>
                  <a:gd name="T2" fmla="*/ 37 w 43"/>
                  <a:gd name="T3" fmla="*/ 5 h 37"/>
                  <a:gd name="T4" fmla="*/ 31 w 43"/>
                  <a:gd name="T5" fmla="*/ 5 h 37"/>
                  <a:gd name="T6" fmla="*/ 25 w 43"/>
                  <a:gd name="T7" fmla="*/ 5 h 37"/>
                  <a:gd name="T8" fmla="*/ 25 w 43"/>
                  <a:gd name="T9" fmla="*/ 5 h 37"/>
                  <a:gd name="T10" fmla="*/ 13 w 43"/>
                  <a:gd name="T11" fmla="*/ 11 h 37"/>
                  <a:gd name="T12" fmla="*/ 8 w 43"/>
                  <a:gd name="T13" fmla="*/ 11 h 37"/>
                  <a:gd name="T14" fmla="*/ 8 w 43"/>
                  <a:gd name="T15" fmla="*/ 11 h 37"/>
                  <a:gd name="T16" fmla="*/ 8 w 43"/>
                  <a:gd name="T17" fmla="*/ 11 h 37"/>
                  <a:gd name="T18" fmla="*/ 8 w 43"/>
                  <a:gd name="T19" fmla="*/ 17 h 37"/>
                  <a:gd name="T20" fmla="*/ 0 w 43"/>
                  <a:gd name="T21" fmla="*/ 25 h 37"/>
                  <a:gd name="T22" fmla="*/ 8 w 43"/>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7">
                    <a:moveTo>
                      <a:pt x="43" y="0"/>
                    </a:moveTo>
                    <a:lnTo>
                      <a:pt x="37" y="5"/>
                    </a:lnTo>
                    <a:lnTo>
                      <a:pt x="31" y="5"/>
                    </a:lnTo>
                    <a:lnTo>
                      <a:pt x="25" y="5"/>
                    </a:lnTo>
                    <a:lnTo>
                      <a:pt x="25" y="5"/>
                    </a:lnTo>
                    <a:lnTo>
                      <a:pt x="13" y="11"/>
                    </a:lnTo>
                    <a:lnTo>
                      <a:pt x="8" y="11"/>
                    </a:lnTo>
                    <a:lnTo>
                      <a:pt x="8" y="11"/>
                    </a:lnTo>
                    <a:lnTo>
                      <a:pt x="8" y="11"/>
                    </a:lnTo>
                    <a:lnTo>
                      <a:pt x="8" y="17"/>
                    </a:lnTo>
                    <a:lnTo>
                      <a:pt x="0" y="25"/>
                    </a:lnTo>
                    <a:lnTo>
                      <a:pt x="8" y="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58" name="Freeform 162"/>
              <p:cNvSpPr>
                <a:spLocks/>
              </p:cNvSpPr>
              <p:nvPr/>
            </p:nvSpPr>
            <p:spPr bwMode="auto">
              <a:xfrm>
                <a:off x="4079" y="2077"/>
                <a:ext cx="18" cy="1"/>
              </a:xfrm>
              <a:custGeom>
                <a:avLst/>
                <a:gdLst>
                  <a:gd name="T0" fmla="*/ 18 w 18"/>
                  <a:gd name="T1" fmla="*/ 12 w 18"/>
                  <a:gd name="T2" fmla="*/ 6 w 18"/>
                  <a:gd name="T3" fmla="*/ 0 w 18"/>
                </a:gdLst>
                <a:ahLst/>
                <a:cxnLst>
                  <a:cxn ang="0">
                    <a:pos x="T0" y="0"/>
                  </a:cxn>
                  <a:cxn ang="0">
                    <a:pos x="T1" y="0"/>
                  </a:cxn>
                  <a:cxn ang="0">
                    <a:pos x="T2" y="0"/>
                  </a:cxn>
                  <a:cxn ang="0">
                    <a:pos x="T3" y="0"/>
                  </a:cxn>
                </a:cxnLst>
                <a:rect l="0" t="0" r="r" b="b"/>
                <a:pathLst>
                  <a:path w="18">
                    <a:moveTo>
                      <a:pt x="18" y="0"/>
                    </a:moveTo>
                    <a:lnTo>
                      <a:pt x="12" y="0"/>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59" name="Freeform 163"/>
              <p:cNvSpPr>
                <a:spLocks/>
              </p:cNvSpPr>
              <p:nvPr/>
            </p:nvSpPr>
            <p:spPr bwMode="auto">
              <a:xfrm>
                <a:off x="4079" y="2109"/>
                <a:ext cx="1" cy="6"/>
              </a:xfrm>
              <a:custGeom>
                <a:avLst/>
                <a:gdLst>
                  <a:gd name="T0" fmla="*/ 0 h 6"/>
                  <a:gd name="T1" fmla="*/ 0 h 6"/>
                  <a:gd name="T2" fmla="*/ 6 h 6"/>
                  <a:gd name="T3" fmla="*/ 6 h 6"/>
                </a:gdLst>
                <a:ahLst/>
                <a:cxnLst>
                  <a:cxn ang="0">
                    <a:pos x="0" y="T0"/>
                  </a:cxn>
                  <a:cxn ang="0">
                    <a:pos x="0" y="T1"/>
                  </a:cxn>
                  <a:cxn ang="0">
                    <a:pos x="0" y="T2"/>
                  </a:cxn>
                  <a:cxn ang="0">
                    <a:pos x="0" y="T3"/>
                  </a:cxn>
                </a:cxnLst>
                <a:rect l="0" t="0" r="r" b="b"/>
                <a:pathLst>
                  <a:path h="6">
                    <a:moveTo>
                      <a:pt x="0" y="0"/>
                    </a:moveTo>
                    <a:lnTo>
                      <a:pt x="0" y="0"/>
                    </a:lnTo>
                    <a:lnTo>
                      <a:pt x="0"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60" name="Freeform 164"/>
              <p:cNvSpPr>
                <a:spLocks/>
              </p:cNvSpPr>
              <p:nvPr/>
            </p:nvSpPr>
            <p:spPr bwMode="auto">
              <a:xfrm>
                <a:off x="4042" y="2109"/>
                <a:ext cx="6" cy="6"/>
              </a:xfrm>
              <a:custGeom>
                <a:avLst/>
                <a:gdLst>
                  <a:gd name="T0" fmla="*/ 6 w 6"/>
                  <a:gd name="T1" fmla="*/ 0 h 6"/>
                  <a:gd name="T2" fmla="*/ 6 w 6"/>
                  <a:gd name="T3" fmla="*/ 0 h 6"/>
                  <a:gd name="T4" fmla="*/ 0 w 6"/>
                  <a:gd name="T5" fmla="*/ 6 h 6"/>
                  <a:gd name="T6" fmla="*/ 6 w 6"/>
                  <a:gd name="T7" fmla="*/ 6 h 6"/>
                </a:gdLst>
                <a:ahLst/>
                <a:cxnLst>
                  <a:cxn ang="0">
                    <a:pos x="T0" y="T1"/>
                  </a:cxn>
                  <a:cxn ang="0">
                    <a:pos x="T2" y="T3"/>
                  </a:cxn>
                  <a:cxn ang="0">
                    <a:pos x="T4" y="T5"/>
                  </a:cxn>
                  <a:cxn ang="0">
                    <a:pos x="T6" y="T7"/>
                  </a:cxn>
                </a:cxnLst>
                <a:rect l="0" t="0" r="r" b="b"/>
                <a:pathLst>
                  <a:path w="6" h="6">
                    <a:moveTo>
                      <a:pt x="6" y="0"/>
                    </a:moveTo>
                    <a:lnTo>
                      <a:pt x="6" y="0"/>
                    </a:lnTo>
                    <a:lnTo>
                      <a:pt x="0" y="6"/>
                    </a:lnTo>
                    <a:lnTo>
                      <a:pt x="6"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61" name="Freeform 165"/>
              <p:cNvSpPr>
                <a:spLocks/>
              </p:cNvSpPr>
              <p:nvPr/>
            </p:nvSpPr>
            <p:spPr bwMode="auto">
              <a:xfrm>
                <a:off x="4054" y="2132"/>
                <a:ext cx="25" cy="1"/>
              </a:xfrm>
              <a:custGeom>
                <a:avLst/>
                <a:gdLst>
                  <a:gd name="T0" fmla="*/ 25 w 25"/>
                  <a:gd name="T1" fmla="*/ 20 w 25"/>
                  <a:gd name="T2" fmla="*/ 20 w 25"/>
                  <a:gd name="T3" fmla="*/ 12 w 25"/>
                  <a:gd name="T4" fmla="*/ 12 w 25"/>
                  <a:gd name="T5" fmla="*/ 6 w 25"/>
                  <a:gd name="T6" fmla="*/ 0 w 25"/>
                  <a:gd name="T7" fmla="*/ 0 w 25"/>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5">
                    <a:moveTo>
                      <a:pt x="25" y="0"/>
                    </a:moveTo>
                    <a:lnTo>
                      <a:pt x="20" y="0"/>
                    </a:lnTo>
                    <a:lnTo>
                      <a:pt x="20" y="0"/>
                    </a:lnTo>
                    <a:lnTo>
                      <a:pt x="12" y="0"/>
                    </a:lnTo>
                    <a:lnTo>
                      <a:pt x="12" y="0"/>
                    </a:lnTo>
                    <a:lnTo>
                      <a:pt x="6" y="0"/>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62" name="Freeform 166"/>
              <p:cNvSpPr>
                <a:spLocks/>
              </p:cNvSpPr>
              <p:nvPr/>
            </p:nvSpPr>
            <p:spPr bwMode="auto">
              <a:xfrm>
                <a:off x="4005" y="2077"/>
                <a:ext cx="13" cy="26"/>
              </a:xfrm>
              <a:custGeom>
                <a:avLst/>
                <a:gdLst>
                  <a:gd name="T0" fmla="*/ 0 w 13"/>
                  <a:gd name="T1" fmla="*/ 0 h 26"/>
                  <a:gd name="T2" fmla="*/ 0 w 13"/>
                  <a:gd name="T3" fmla="*/ 6 h 26"/>
                  <a:gd name="T4" fmla="*/ 0 w 13"/>
                  <a:gd name="T5" fmla="*/ 14 h 26"/>
                  <a:gd name="T6" fmla="*/ 6 w 13"/>
                  <a:gd name="T7" fmla="*/ 14 h 26"/>
                  <a:gd name="T8" fmla="*/ 6 w 13"/>
                  <a:gd name="T9" fmla="*/ 14 h 26"/>
                  <a:gd name="T10" fmla="*/ 6 w 13"/>
                  <a:gd name="T11" fmla="*/ 20 h 26"/>
                  <a:gd name="T12" fmla="*/ 6 w 13"/>
                  <a:gd name="T13" fmla="*/ 26 h 26"/>
                  <a:gd name="T14" fmla="*/ 13 w 13"/>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6">
                    <a:moveTo>
                      <a:pt x="0" y="0"/>
                    </a:moveTo>
                    <a:lnTo>
                      <a:pt x="0" y="6"/>
                    </a:lnTo>
                    <a:lnTo>
                      <a:pt x="0" y="14"/>
                    </a:lnTo>
                    <a:lnTo>
                      <a:pt x="6" y="14"/>
                    </a:lnTo>
                    <a:lnTo>
                      <a:pt x="6" y="14"/>
                    </a:lnTo>
                    <a:lnTo>
                      <a:pt x="6" y="20"/>
                    </a:lnTo>
                    <a:lnTo>
                      <a:pt x="6" y="26"/>
                    </a:lnTo>
                    <a:lnTo>
                      <a:pt x="13"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63" name="Freeform 167"/>
              <p:cNvSpPr>
                <a:spLocks/>
              </p:cNvSpPr>
              <p:nvPr/>
            </p:nvSpPr>
            <p:spPr bwMode="auto">
              <a:xfrm>
                <a:off x="4024" y="2066"/>
                <a:ext cx="30" cy="17"/>
              </a:xfrm>
              <a:custGeom>
                <a:avLst/>
                <a:gdLst>
                  <a:gd name="T0" fmla="*/ 30 w 30"/>
                  <a:gd name="T1" fmla="*/ 17 h 17"/>
                  <a:gd name="T2" fmla="*/ 30 w 30"/>
                  <a:gd name="T3" fmla="*/ 17 h 17"/>
                  <a:gd name="T4" fmla="*/ 24 w 30"/>
                  <a:gd name="T5" fmla="*/ 11 h 17"/>
                  <a:gd name="T6" fmla="*/ 24 w 30"/>
                  <a:gd name="T7" fmla="*/ 11 h 17"/>
                  <a:gd name="T8" fmla="*/ 24 w 30"/>
                  <a:gd name="T9" fmla="*/ 11 h 17"/>
                  <a:gd name="T10" fmla="*/ 18 w 30"/>
                  <a:gd name="T11" fmla="*/ 11 h 17"/>
                  <a:gd name="T12" fmla="*/ 6 w 30"/>
                  <a:gd name="T13" fmla="*/ 5 h 17"/>
                  <a:gd name="T14" fmla="*/ 0 w 3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7">
                    <a:moveTo>
                      <a:pt x="30" y="17"/>
                    </a:moveTo>
                    <a:lnTo>
                      <a:pt x="30" y="17"/>
                    </a:lnTo>
                    <a:lnTo>
                      <a:pt x="24" y="11"/>
                    </a:lnTo>
                    <a:lnTo>
                      <a:pt x="24" y="11"/>
                    </a:lnTo>
                    <a:lnTo>
                      <a:pt x="24" y="11"/>
                    </a:lnTo>
                    <a:lnTo>
                      <a:pt x="18" y="11"/>
                    </a:lnTo>
                    <a:lnTo>
                      <a:pt x="6"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64" name="Freeform 168"/>
              <p:cNvSpPr>
                <a:spLocks/>
              </p:cNvSpPr>
              <p:nvPr/>
            </p:nvSpPr>
            <p:spPr bwMode="auto">
              <a:xfrm>
                <a:off x="4030" y="2077"/>
                <a:ext cx="18" cy="6"/>
              </a:xfrm>
              <a:custGeom>
                <a:avLst/>
                <a:gdLst>
                  <a:gd name="T0" fmla="*/ 18 w 18"/>
                  <a:gd name="T1" fmla="*/ 0 h 6"/>
                  <a:gd name="T2" fmla="*/ 12 w 18"/>
                  <a:gd name="T3" fmla="*/ 0 h 6"/>
                  <a:gd name="T4" fmla="*/ 6 w 18"/>
                  <a:gd name="T5" fmla="*/ 6 h 6"/>
                  <a:gd name="T6" fmla="*/ 0 w 18"/>
                  <a:gd name="T7" fmla="*/ 0 h 6"/>
                </a:gdLst>
                <a:ahLst/>
                <a:cxnLst>
                  <a:cxn ang="0">
                    <a:pos x="T0" y="T1"/>
                  </a:cxn>
                  <a:cxn ang="0">
                    <a:pos x="T2" y="T3"/>
                  </a:cxn>
                  <a:cxn ang="0">
                    <a:pos x="T4" y="T5"/>
                  </a:cxn>
                  <a:cxn ang="0">
                    <a:pos x="T6" y="T7"/>
                  </a:cxn>
                </a:cxnLst>
                <a:rect l="0" t="0" r="r" b="b"/>
                <a:pathLst>
                  <a:path w="18" h="6">
                    <a:moveTo>
                      <a:pt x="18" y="0"/>
                    </a:moveTo>
                    <a:lnTo>
                      <a:pt x="12" y="0"/>
                    </a:lnTo>
                    <a:lnTo>
                      <a:pt x="6"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65" name="Freeform 169"/>
              <p:cNvSpPr>
                <a:spLocks/>
              </p:cNvSpPr>
              <p:nvPr/>
            </p:nvSpPr>
            <p:spPr bwMode="auto">
              <a:xfrm>
                <a:off x="3871" y="2071"/>
                <a:ext cx="29" cy="61"/>
              </a:xfrm>
              <a:custGeom>
                <a:avLst/>
                <a:gdLst>
                  <a:gd name="T0" fmla="*/ 29 w 29"/>
                  <a:gd name="T1" fmla="*/ 61 h 61"/>
                  <a:gd name="T2" fmla="*/ 24 w 29"/>
                  <a:gd name="T3" fmla="*/ 50 h 61"/>
                  <a:gd name="T4" fmla="*/ 12 w 29"/>
                  <a:gd name="T5" fmla="*/ 32 h 61"/>
                  <a:gd name="T6" fmla="*/ 6 w 29"/>
                  <a:gd name="T7" fmla="*/ 12 h 61"/>
                  <a:gd name="T8" fmla="*/ 6 w 29"/>
                  <a:gd name="T9" fmla="*/ 12 h 61"/>
                  <a:gd name="T10" fmla="*/ 0 w 29"/>
                  <a:gd name="T11" fmla="*/ 12 h 61"/>
                  <a:gd name="T12" fmla="*/ 0 w 29"/>
                  <a:gd name="T13" fmla="*/ 6 h 61"/>
                  <a:gd name="T14" fmla="*/ 0 w 29"/>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1">
                    <a:moveTo>
                      <a:pt x="29" y="61"/>
                    </a:moveTo>
                    <a:lnTo>
                      <a:pt x="24" y="50"/>
                    </a:lnTo>
                    <a:lnTo>
                      <a:pt x="12" y="32"/>
                    </a:lnTo>
                    <a:lnTo>
                      <a:pt x="6" y="12"/>
                    </a:lnTo>
                    <a:lnTo>
                      <a:pt x="6" y="12"/>
                    </a:ln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66" name="Freeform 170"/>
              <p:cNvSpPr>
                <a:spLocks/>
              </p:cNvSpPr>
              <p:nvPr/>
            </p:nvSpPr>
            <p:spPr bwMode="auto">
              <a:xfrm>
                <a:off x="4709" y="1871"/>
                <a:ext cx="61" cy="41"/>
              </a:xfrm>
              <a:custGeom>
                <a:avLst/>
                <a:gdLst>
                  <a:gd name="T0" fmla="*/ 25 w 61"/>
                  <a:gd name="T1" fmla="*/ 0 h 41"/>
                  <a:gd name="T2" fmla="*/ 25 w 61"/>
                  <a:gd name="T3" fmla="*/ 0 h 41"/>
                  <a:gd name="T4" fmla="*/ 31 w 61"/>
                  <a:gd name="T5" fmla="*/ 6 h 41"/>
                  <a:gd name="T6" fmla="*/ 37 w 61"/>
                  <a:gd name="T7" fmla="*/ 6 h 41"/>
                  <a:gd name="T8" fmla="*/ 37 w 61"/>
                  <a:gd name="T9" fmla="*/ 6 h 41"/>
                  <a:gd name="T10" fmla="*/ 37 w 61"/>
                  <a:gd name="T11" fmla="*/ 12 h 41"/>
                  <a:gd name="T12" fmla="*/ 43 w 61"/>
                  <a:gd name="T13" fmla="*/ 12 h 41"/>
                  <a:gd name="T14" fmla="*/ 43 w 61"/>
                  <a:gd name="T15" fmla="*/ 12 h 41"/>
                  <a:gd name="T16" fmla="*/ 43 w 61"/>
                  <a:gd name="T17" fmla="*/ 12 h 41"/>
                  <a:gd name="T18" fmla="*/ 49 w 61"/>
                  <a:gd name="T19" fmla="*/ 18 h 41"/>
                  <a:gd name="T20" fmla="*/ 55 w 61"/>
                  <a:gd name="T21" fmla="*/ 29 h 41"/>
                  <a:gd name="T22" fmla="*/ 61 w 61"/>
                  <a:gd name="T23" fmla="*/ 29 h 41"/>
                  <a:gd name="T24" fmla="*/ 61 w 61"/>
                  <a:gd name="T25" fmla="*/ 29 h 41"/>
                  <a:gd name="T26" fmla="*/ 61 w 61"/>
                  <a:gd name="T27" fmla="*/ 35 h 41"/>
                  <a:gd name="T28" fmla="*/ 61 w 61"/>
                  <a:gd name="T29" fmla="*/ 41 h 41"/>
                  <a:gd name="T30" fmla="*/ 55 w 61"/>
                  <a:gd name="T31" fmla="*/ 41 h 41"/>
                  <a:gd name="T32" fmla="*/ 55 w 61"/>
                  <a:gd name="T33" fmla="*/ 41 h 41"/>
                  <a:gd name="T34" fmla="*/ 43 w 61"/>
                  <a:gd name="T35" fmla="*/ 41 h 41"/>
                  <a:gd name="T36" fmla="*/ 37 w 61"/>
                  <a:gd name="T37" fmla="*/ 35 h 41"/>
                  <a:gd name="T38" fmla="*/ 31 w 61"/>
                  <a:gd name="T39" fmla="*/ 29 h 41"/>
                  <a:gd name="T40" fmla="*/ 31 w 61"/>
                  <a:gd name="T41" fmla="*/ 29 h 41"/>
                  <a:gd name="T42" fmla="*/ 25 w 61"/>
                  <a:gd name="T43" fmla="*/ 29 h 41"/>
                  <a:gd name="T44" fmla="*/ 18 w 61"/>
                  <a:gd name="T45" fmla="*/ 29 h 41"/>
                  <a:gd name="T46" fmla="*/ 12 w 61"/>
                  <a:gd name="T47" fmla="*/ 24 h 41"/>
                  <a:gd name="T48" fmla="*/ 12 w 61"/>
                  <a:gd name="T49" fmla="*/ 24 h 41"/>
                  <a:gd name="T50" fmla="*/ 6 w 61"/>
                  <a:gd name="T51" fmla="*/ 24 h 41"/>
                  <a:gd name="T52" fmla="*/ 0 w 61"/>
                  <a:gd name="T53" fmla="*/ 24 h 41"/>
                  <a:gd name="T54" fmla="*/ 0 w 61"/>
                  <a:gd name="T55"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41">
                    <a:moveTo>
                      <a:pt x="25" y="0"/>
                    </a:moveTo>
                    <a:lnTo>
                      <a:pt x="25" y="0"/>
                    </a:lnTo>
                    <a:lnTo>
                      <a:pt x="31" y="6"/>
                    </a:lnTo>
                    <a:lnTo>
                      <a:pt x="37" y="6"/>
                    </a:lnTo>
                    <a:lnTo>
                      <a:pt x="37" y="6"/>
                    </a:lnTo>
                    <a:lnTo>
                      <a:pt x="37" y="12"/>
                    </a:lnTo>
                    <a:lnTo>
                      <a:pt x="43" y="12"/>
                    </a:lnTo>
                    <a:lnTo>
                      <a:pt x="43" y="12"/>
                    </a:lnTo>
                    <a:lnTo>
                      <a:pt x="43" y="12"/>
                    </a:lnTo>
                    <a:lnTo>
                      <a:pt x="49" y="18"/>
                    </a:lnTo>
                    <a:lnTo>
                      <a:pt x="55" y="29"/>
                    </a:lnTo>
                    <a:lnTo>
                      <a:pt x="61" y="29"/>
                    </a:lnTo>
                    <a:lnTo>
                      <a:pt x="61" y="29"/>
                    </a:lnTo>
                    <a:lnTo>
                      <a:pt x="61" y="35"/>
                    </a:lnTo>
                    <a:lnTo>
                      <a:pt x="61" y="41"/>
                    </a:lnTo>
                    <a:lnTo>
                      <a:pt x="55" y="41"/>
                    </a:lnTo>
                    <a:lnTo>
                      <a:pt x="55" y="41"/>
                    </a:lnTo>
                    <a:lnTo>
                      <a:pt x="43" y="41"/>
                    </a:lnTo>
                    <a:lnTo>
                      <a:pt x="37" y="35"/>
                    </a:lnTo>
                    <a:lnTo>
                      <a:pt x="31" y="29"/>
                    </a:lnTo>
                    <a:lnTo>
                      <a:pt x="31" y="29"/>
                    </a:lnTo>
                    <a:lnTo>
                      <a:pt x="25" y="29"/>
                    </a:lnTo>
                    <a:lnTo>
                      <a:pt x="18" y="29"/>
                    </a:lnTo>
                    <a:lnTo>
                      <a:pt x="12" y="24"/>
                    </a:lnTo>
                    <a:lnTo>
                      <a:pt x="12" y="24"/>
                    </a:lnTo>
                    <a:lnTo>
                      <a:pt x="6" y="24"/>
                    </a:lnTo>
                    <a:lnTo>
                      <a:pt x="0" y="24"/>
                    </a:lnTo>
                    <a:lnTo>
                      <a:pt x="0" y="2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67" name="Freeform 171"/>
              <p:cNvSpPr>
                <a:spLocks/>
              </p:cNvSpPr>
              <p:nvPr/>
            </p:nvSpPr>
            <p:spPr bwMode="auto">
              <a:xfrm>
                <a:off x="4758" y="1871"/>
                <a:ext cx="55" cy="35"/>
              </a:xfrm>
              <a:custGeom>
                <a:avLst/>
                <a:gdLst>
                  <a:gd name="T0" fmla="*/ 55 w 55"/>
                  <a:gd name="T1" fmla="*/ 35 h 35"/>
                  <a:gd name="T2" fmla="*/ 49 w 55"/>
                  <a:gd name="T3" fmla="*/ 35 h 35"/>
                  <a:gd name="T4" fmla="*/ 43 w 55"/>
                  <a:gd name="T5" fmla="*/ 35 h 35"/>
                  <a:gd name="T6" fmla="*/ 43 w 55"/>
                  <a:gd name="T7" fmla="*/ 29 h 35"/>
                  <a:gd name="T8" fmla="*/ 43 w 55"/>
                  <a:gd name="T9" fmla="*/ 29 h 35"/>
                  <a:gd name="T10" fmla="*/ 37 w 55"/>
                  <a:gd name="T11" fmla="*/ 24 h 35"/>
                  <a:gd name="T12" fmla="*/ 31 w 55"/>
                  <a:gd name="T13" fmla="*/ 24 h 35"/>
                  <a:gd name="T14" fmla="*/ 31 w 55"/>
                  <a:gd name="T15" fmla="*/ 18 h 35"/>
                  <a:gd name="T16" fmla="*/ 31 w 55"/>
                  <a:gd name="T17" fmla="*/ 18 h 35"/>
                  <a:gd name="T18" fmla="*/ 24 w 55"/>
                  <a:gd name="T19" fmla="*/ 18 h 35"/>
                  <a:gd name="T20" fmla="*/ 18 w 55"/>
                  <a:gd name="T21" fmla="*/ 12 h 35"/>
                  <a:gd name="T22" fmla="*/ 12 w 55"/>
                  <a:gd name="T23" fmla="*/ 6 h 35"/>
                  <a:gd name="T24" fmla="*/ 12 w 55"/>
                  <a:gd name="T25" fmla="*/ 6 h 35"/>
                  <a:gd name="T26" fmla="*/ 6 w 55"/>
                  <a:gd name="T27" fmla="*/ 6 h 35"/>
                  <a:gd name="T28" fmla="*/ 6 w 55"/>
                  <a:gd name="T29" fmla="*/ 6 h 35"/>
                  <a:gd name="T30" fmla="*/ 0 w 55"/>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35">
                    <a:moveTo>
                      <a:pt x="55" y="35"/>
                    </a:moveTo>
                    <a:lnTo>
                      <a:pt x="49" y="35"/>
                    </a:lnTo>
                    <a:lnTo>
                      <a:pt x="43" y="35"/>
                    </a:lnTo>
                    <a:lnTo>
                      <a:pt x="43" y="29"/>
                    </a:lnTo>
                    <a:lnTo>
                      <a:pt x="43" y="29"/>
                    </a:lnTo>
                    <a:lnTo>
                      <a:pt x="37" y="24"/>
                    </a:lnTo>
                    <a:lnTo>
                      <a:pt x="31" y="24"/>
                    </a:lnTo>
                    <a:lnTo>
                      <a:pt x="31" y="18"/>
                    </a:lnTo>
                    <a:lnTo>
                      <a:pt x="31" y="18"/>
                    </a:lnTo>
                    <a:lnTo>
                      <a:pt x="24" y="18"/>
                    </a:lnTo>
                    <a:lnTo>
                      <a:pt x="18" y="12"/>
                    </a:lnTo>
                    <a:lnTo>
                      <a:pt x="12" y="6"/>
                    </a:lnTo>
                    <a:lnTo>
                      <a:pt x="12" y="6"/>
                    </a:lnTo>
                    <a:lnTo>
                      <a:pt x="6" y="6"/>
                    </a:lnTo>
                    <a:lnTo>
                      <a:pt x="6"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68" name="Freeform 172"/>
              <p:cNvSpPr>
                <a:spLocks/>
              </p:cNvSpPr>
              <p:nvPr/>
            </p:nvSpPr>
            <p:spPr bwMode="auto">
              <a:xfrm>
                <a:off x="4789" y="1877"/>
                <a:ext cx="1" cy="6"/>
              </a:xfrm>
              <a:custGeom>
                <a:avLst/>
                <a:gdLst>
                  <a:gd name="T0" fmla="*/ 6 h 6"/>
                  <a:gd name="T1" fmla="*/ 6 h 6"/>
                  <a:gd name="T2" fmla="*/ 6 h 6"/>
                  <a:gd name="T3" fmla="*/ 0 h 6"/>
                </a:gdLst>
                <a:ahLst/>
                <a:cxnLst>
                  <a:cxn ang="0">
                    <a:pos x="0" y="T0"/>
                  </a:cxn>
                  <a:cxn ang="0">
                    <a:pos x="0" y="T1"/>
                  </a:cxn>
                  <a:cxn ang="0">
                    <a:pos x="0" y="T2"/>
                  </a:cxn>
                  <a:cxn ang="0">
                    <a:pos x="0" y="T3"/>
                  </a:cxn>
                </a:cxnLst>
                <a:rect l="0" t="0" r="r" b="b"/>
                <a:pathLst>
                  <a:path h="6">
                    <a:moveTo>
                      <a:pt x="0" y="6"/>
                    </a:moveTo>
                    <a:lnTo>
                      <a:pt x="0"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69" name="Freeform 173"/>
              <p:cNvSpPr>
                <a:spLocks/>
              </p:cNvSpPr>
              <p:nvPr/>
            </p:nvSpPr>
            <p:spPr bwMode="auto">
              <a:xfrm>
                <a:off x="4752" y="1863"/>
                <a:ext cx="6" cy="8"/>
              </a:xfrm>
              <a:custGeom>
                <a:avLst/>
                <a:gdLst>
                  <a:gd name="T0" fmla="*/ 6 w 6"/>
                  <a:gd name="T1" fmla="*/ 8 h 8"/>
                  <a:gd name="T2" fmla="*/ 6 w 6"/>
                  <a:gd name="T3" fmla="*/ 8 h 8"/>
                  <a:gd name="T4" fmla="*/ 0 w 6"/>
                  <a:gd name="T5" fmla="*/ 8 h 8"/>
                  <a:gd name="T6" fmla="*/ 0 w 6"/>
                  <a:gd name="T7" fmla="*/ 0 h 8"/>
                </a:gdLst>
                <a:ahLst/>
                <a:cxnLst>
                  <a:cxn ang="0">
                    <a:pos x="T0" y="T1"/>
                  </a:cxn>
                  <a:cxn ang="0">
                    <a:pos x="T2" y="T3"/>
                  </a:cxn>
                  <a:cxn ang="0">
                    <a:pos x="T4" y="T5"/>
                  </a:cxn>
                  <a:cxn ang="0">
                    <a:pos x="T6" y="T7"/>
                  </a:cxn>
                </a:cxnLst>
                <a:rect l="0" t="0" r="r" b="b"/>
                <a:pathLst>
                  <a:path w="6" h="8">
                    <a:moveTo>
                      <a:pt x="6" y="8"/>
                    </a:moveTo>
                    <a:lnTo>
                      <a:pt x="6"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70" name="Freeform 174"/>
              <p:cNvSpPr>
                <a:spLocks/>
              </p:cNvSpPr>
              <p:nvPr/>
            </p:nvSpPr>
            <p:spPr bwMode="auto">
              <a:xfrm>
                <a:off x="4758" y="1889"/>
                <a:ext cx="49" cy="37"/>
              </a:xfrm>
              <a:custGeom>
                <a:avLst/>
                <a:gdLst>
                  <a:gd name="T0" fmla="*/ 49 w 49"/>
                  <a:gd name="T1" fmla="*/ 37 h 37"/>
                  <a:gd name="T2" fmla="*/ 43 w 49"/>
                  <a:gd name="T3" fmla="*/ 37 h 37"/>
                  <a:gd name="T4" fmla="*/ 43 w 49"/>
                  <a:gd name="T5" fmla="*/ 29 h 37"/>
                  <a:gd name="T6" fmla="*/ 43 w 49"/>
                  <a:gd name="T7" fmla="*/ 23 h 37"/>
                  <a:gd name="T8" fmla="*/ 43 w 49"/>
                  <a:gd name="T9" fmla="*/ 23 h 37"/>
                  <a:gd name="T10" fmla="*/ 37 w 49"/>
                  <a:gd name="T11" fmla="*/ 17 h 37"/>
                  <a:gd name="T12" fmla="*/ 31 w 49"/>
                  <a:gd name="T13" fmla="*/ 17 h 37"/>
                  <a:gd name="T14" fmla="*/ 31 w 49"/>
                  <a:gd name="T15" fmla="*/ 11 h 37"/>
                  <a:gd name="T16" fmla="*/ 31 w 49"/>
                  <a:gd name="T17" fmla="*/ 11 h 37"/>
                  <a:gd name="T18" fmla="*/ 31 w 49"/>
                  <a:gd name="T19" fmla="*/ 11 h 37"/>
                  <a:gd name="T20" fmla="*/ 24 w 49"/>
                  <a:gd name="T21" fmla="*/ 11 h 37"/>
                  <a:gd name="T22" fmla="*/ 24 w 49"/>
                  <a:gd name="T23" fmla="*/ 6 h 37"/>
                  <a:gd name="T24" fmla="*/ 24 w 49"/>
                  <a:gd name="T25" fmla="*/ 6 h 37"/>
                  <a:gd name="T26" fmla="*/ 18 w 49"/>
                  <a:gd name="T27" fmla="*/ 6 h 37"/>
                  <a:gd name="T28" fmla="*/ 6 w 49"/>
                  <a:gd name="T29" fmla="*/ 0 h 37"/>
                  <a:gd name="T30" fmla="*/ 0 w 49"/>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7">
                    <a:moveTo>
                      <a:pt x="49" y="37"/>
                    </a:moveTo>
                    <a:lnTo>
                      <a:pt x="43" y="37"/>
                    </a:lnTo>
                    <a:lnTo>
                      <a:pt x="43" y="29"/>
                    </a:lnTo>
                    <a:lnTo>
                      <a:pt x="43" y="23"/>
                    </a:lnTo>
                    <a:lnTo>
                      <a:pt x="43" y="23"/>
                    </a:lnTo>
                    <a:lnTo>
                      <a:pt x="37" y="17"/>
                    </a:lnTo>
                    <a:lnTo>
                      <a:pt x="31" y="17"/>
                    </a:lnTo>
                    <a:lnTo>
                      <a:pt x="31" y="11"/>
                    </a:lnTo>
                    <a:lnTo>
                      <a:pt x="31" y="11"/>
                    </a:lnTo>
                    <a:lnTo>
                      <a:pt x="31" y="11"/>
                    </a:lnTo>
                    <a:lnTo>
                      <a:pt x="24" y="11"/>
                    </a:lnTo>
                    <a:lnTo>
                      <a:pt x="24" y="6"/>
                    </a:lnTo>
                    <a:lnTo>
                      <a:pt x="24" y="6"/>
                    </a:lnTo>
                    <a:lnTo>
                      <a:pt x="18" y="6"/>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71" name="Freeform 175"/>
              <p:cNvSpPr>
                <a:spLocks/>
              </p:cNvSpPr>
              <p:nvPr/>
            </p:nvSpPr>
            <p:spPr bwMode="auto">
              <a:xfrm>
                <a:off x="4789" y="1895"/>
                <a:ext cx="1" cy="5"/>
              </a:xfrm>
              <a:custGeom>
                <a:avLst/>
                <a:gdLst>
                  <a:gd name="T0" fmla="*/ 5 h 5"/>
                  <a:gd name="T1" fmla="*/ 5 h 5"/>
                  <a:gd name="T2" fmla="*/ 5 h 5"/>
                  <a:gd name="T3" fmla="*/ 0 h 5"/>
                </a:gdLst>
                <a:ahLst/>
                <a:cxnLst>
                  <a:cxn ang="0">
                    <a:pos x="0" y="T0"/>
                  </a:cxn>
                  <a:cxn ang="0">
                    <a:pos x="0" y="T1"/>
                  </a:cxn>
                  <a:cxn ang="0">
                    <a:pos x="0" y="T2"/>
                  </a:cxn>
                  <a:cxn ang="0">
                    <a:pos x="0" y="T3"/>
                  </a:cxn>
                </a:cxnLst>
                <a:rect l="0" t="0" r="r" b="b"/>
                <a:pathLst>
                  <a:path h="5">
                    <a:moveTo>
                      <a:pt x="0" y="5"/>
                    </a:moveTo>
                    <a:lnTo>
                      <a:pt x="0" y="5"/>
                    </a:lnTo>
                    <a:lnTo>
                      <a:pt x="0"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72" name="Freeform 176"/>
              <p:cNvSpPr>
                <a:spLocks/>
              </p:cNvSpPr>
              <p:nvPr/>
            </p:nvSpPr>
            <p:spPr bwMode="auto">
              <a:xfrm>
                <a:off x="4789" y="1906"/>
                <a:ext cx="1" cy="12"/>
              </a:xfrm>
              <a:custGeom>
                <a:avLst/>
                <a:gdLst>
                  <a:gd name="T0" fmla="*/ 12 h 12"/>
                  <a:gd name="T1" fmla="*/ 12 h 12"/>
                  <a:gd name="T2" fmla="*/ 6 h 12"/>
                  <a:gd name="T3" fmla="*/ 0 h 12"/>
                </a:gdLst>
                <a:ahLst/>
                <a:cxnLst>
                  <a:cxn ang="0">
                    <a:pos x="0" y="T0"/>
                  </a:cxn>
                  <a:cxn ang="0">
                    <a:pos x="0" y="T1"/>
                  </a:cxn>
                  <a:cxn ang="0">
                    <a:pos x="0" y="T2"/>
                  </a:cxn>
                  <a:cxn ang="0">
                    <a:pos x="0" y="T3"/>
                  </a:cxn>
                </a:cxnLst>
                <a:rect l="0" t="0" r="r" b="b"/>
                <a:pathLst>
                  <a:path h="12">
                    <a:moveTo>
                      <a:pt x="0" y="12"/>
                    </a:move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73" name="Freeform 177"/>
              <p:cNvSpPr>
                <a:spLocks/>
              </p:cNvSpPr>
              <p:nvPr/>
            </p:nvSpPr>
            <p:spPr bwMode="auto">
              <a:xfrm>
                <a:off x="4764" y="1918"/>
                <a:ext cx="12" cy="8"/>
              </a:xfrm>
              <a:custGeom>
                <a:avLst/>
                <a:gdLst>
                  <a:gd name="T0" fmla="*/ 0 w 12"/>
                  <a:gd name="T1" fmla="*/ 8 h 8"/>
                  <a:gd name="T2" fmla="*/ 0 w 12"/>
                  <a:gd name="T3" fmla="*/ 8 h 8"/>
                  <a:gd name="T4" fmla="*/ 6 w 12"/>
                  <a:gd name="T5" fmla="*/ 0 h 8"/>
                  <a:gd name="T6" fmla="*/ 12 w 12"/>
                  <a:gd name="T7" fmla="*/ 0 h 8"/>
                </a:gdLst>
                <a:ahLst/>
                <a:cxnLst>
                  <a:cxn ang="0">
                    <a:pos x="T0" y="T1"/>
                  </a:cxn>
                  <a:cxn ang="0">
                    <a:pos x="T2" y="T3"/>
                  </a:cxn>
                  <a:cxn ang="0">
                    <a:pos x="T4" y="T5"/>
                  </a:cxn>
                  <a:cxn ang="0">
                    <a:pos x="T6" y="T7"/>
                  </a:cxn>
                </a:cxnLst>
                <a:rect l="0" t="0" r="r" b="b"/>
                <a:pathLst>
                  <a:path w="12" h="8">
                    <a:moveTo>
                      <a:pt x="0" y="8"/>
                    </a:moveTo>
                    <a:lnTo>
                      <a:pt x="0" y="8"/>
                    </a:lnTo>
                    <a:lnTo>
                      <a:pt x="6" y="0"/>
                    </a:lnTo>
                    <a:lnTo>
                      <a:pt x="1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74" name="Freeform 178"/>
              <p:cNvSpPr>
                <a:spLocks/>
              </p:cNvSpPr>
              <p:nvPr/>
            </p:nvSpPr>
            <p:spPr bwMode="auto">
              <a:xfrm>
                <a:off x="3350" y="1877"/>
                <a:ext cx="31" cy="18"/>
              </a:xfrm>
              <a:custGeom>
                <a:avLst/>
                <a:gdLst>
                  <a:gd name="T0" fmla="*/ 0 w 31"/>
                  <a:gd name="T1" fmla="*/ 18 h 18"/>
                  <a:gd name="T2" fmla="*/ 0 w 31"/>
                  <a:gd name="T3" fmla="*/ 18 h 18"/>
                  <a:gd name="T4" fmla="*/ 8 w 31"/>
                  <a:gd name="T5" fmla="*/ 18 h 18"/>
                  <a:gd name="T6" fmla="*/ 14 w 31"/>
                  <a:gd name="T7" fmla="*/ 12 h 18"/>
                  <a:gd name="T8" fmla="*/ 14 w 31"/>
                  <a:gd name="T9" fmla="*/ 12 h 18"/>
                  <a:gd name="T10" fmla="*/ 14 w 31"/>
                  <a:gd name="T11" fmla="*/ 12 h 18"/>
                  <a:gd name="T12" fmla="*/ 25 w 31"/>
                  <a:gd name="T13" fmla="*/ 6 h 18"/>
                  <a:gd name="T14" fmla="*/ 31 w 3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8">
                    <a:moveTo>
                      <a:pt x="0" y="18"/>
                    </a:moveTo>
                    <a:lnTo>
                      <a:pt x="0" y="18"/>
                    </a:lnTo>
                    <a:lnTo>
                      <a:pt x="8" y="18"/>
                    </a:lnTo>
                    <a:lnTo>
                      <a:pt x="14" y="12"/>
                    </a:lnTo>
                    <a:lnTo>
                      <a:pt x="14" y="12"/>
                    </a:lnTo>
                    <a:lnTo>
                      <a:pt x="14" y="12"/>
                    </a:lnTo>
                    <a:lnTo>
                      <a:pt x="25" y="6"/>
                    </a:lnTo>
                    <a:lnTo>
                      <a:pt x="3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75" name="Freeform 179"/>
              <p:cNvSpPr>
                <a:spLocks/>
              </p:cNvSpPr>
              <p:nvPr/>
            </p:nvSpPr>
            <p:spPr bwMode="auto">
              <a:xfrm>
                <a:off x="3350" y="1889"/>
                <a:ext cx="8" cy="6"/>
              </a:xfrm>
              <a:custGeom>
                <a:avLst/>
                <a:gdLst>
                  <a:gd name="T0" fmla="*/ 8 w 8"/>
                  <a:gd name="T1" fmla="*/ 6 h 6"/>
                  <a:gd name="T2" fmla="*/ 8 w 8"/>
                  <a:gd name="T3" fmla="*/ 6 h 6"/>
                  <a:gd name="T4" fmla="*/ 0 w 8"/>
                  <a:gd name="T5" fmla="*/ 6 h 6"/>
                  <a:gd name="T6" fmla="*/ 0 w 8"/>
                  <a:gd name="T7" fmla="*/ 0 h 6"/>
                </a:gdLst>
                <a:ahLst/>
                <a:cxnLst>
                  <a:cxn ang="0">
                    <a:pos x="T0" y="T1"/>
                  </a:cxn>
                  <a:cxn ang="0">
                    <a:pos x="T2" y="T3"/>
                  </a:cxn>
                  <a:cxn ang="0">
                    <a:pos x="T4" y="T5"/>
                  </a:cxn>
                  <a:cxn ang="0">
                    <a:pos x="T6" y="T7"/>
                  </a:cxn>
                </a:cxnLst>
                <a:rect l="0" t="0" r="r" b="b"/>
                <a:pathLst>
                  <a:path w="8" h="6">
                    <a:moveTo>
                      <a:pt x="8" y="6"/>
                    </a:moveTo>
                    <a:lnTo>
                      <a:pt x="8"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76" name="Freeform 180"/>
              <p:cNvSpPr>
                <a:spLocks/>
              </p:cNvSpPr>
              <p:nvPr/>
            </p:nvSpPr>
            <p:spPr bwMode="auto">
              <a:xfrm>
                <a:off x="3344" y="1895"/>
                <a:ext cx="37" cy="37"/>
              </a:xfrm>
              <a:custGeom>
                <a:avLst/>
                <a:gdLst>
                  <a:gd name="T0" fmla="*/ 0 w 37"/>
                  <a:gd name="T1" fmla="*/ 37 h 37"/>
                  <a:gd name="T2" fmla="*/ 0 w 37"/>
                  <a:gd name="T3" fmla="*/ 37 h 37"/>
                  <a:gd name="T4" fmla="*/ 6 w 37"/>
                  <a:gd name="T5" fmla="*/ 31 h 37"/>
                  <a:gd name="T6" fmla="*/ 14 w 37"/>
                  <a:gd name="T7" fmla="*/ 23 h 37"/>
                  <a:gd name="T8" fmla="*/ 14 w 37"/>
                  <a:gd name="T9" fmla="*/ 23 h 37"/>
                  <a:gd name="T10" fmla="*/ 20 w 37"/>
                  <a:gd name="T11" fmla="*/ 17 h 37"/>
                  <a:gd name="T12" fmla="*/ 25 w 37"/>
                  <a:gd name="T13" fmla="*/ 11 h 37"/>
                  <a:gd name="T14" fmla="*/ 31 w 37"/>
                  <a:gd name="T15" fmla="*/ 0 h 37"/>
                  <a:gd name="T16" fmla="*/ 31 w 37"/>
                  <a:gd name="T17" fmla="*/ 0 h 37"/>
                  <a:gd name="T18" fmla="*/ 31 w 37"/>
                  <a:gd name="T19" fmla="*/ 0 h 37"/>
                  <a:gd name="T20" fmla="*/ 37 w 37"/>
                  <a:gd name="T21" fmla="*/ 0 h 37"/>
                  <a:gd name="T22" fmla="*/ 37 w 37"/>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0" y="37"/>
                    </a:moveTo>
                    <a:lnTo>
                      <a:pt x="0" y="37"/>
                    </a:lnTo>
                    <a:lnTo>
                      <a:pt x="6" y="31"/>
                    </a:lnTo>
                    <a:lnTo>
                      <a:pt x="14" y="23"/>
                    </a:lnTo>
                    <a:lnTo>
                      <a:pt x="14" y="23"/>
                    </a:lnTo>
                    <a:lnTo>
                      <a:pt x="20" y="17"/>
                    </a:lnTo>
                    <a:lnTo>
                      <a:pt x="25" y="11"/>
                    </a:lnTo>
                    <a:lnTo>
                      <a:pt x="31" y="0"/>
                    </a:lnTo>
                    <a:lnTo>
                      <a:pt x="31" y="0"/>
                    </a:lnTo>
                    <a:lnTo>
                      <a:pt x="31" y="0"/>
                    </a:lnTo>
                    <a:lnTo>
                      <a:pt x="37" y="0"/>
                    </a:lnTo>
                    <a:lnTo>
                      <a:pt x="3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77" name="Freeform 181"/>
              <p:cNvSpPr>
                <a:spLocks/>
              </p:cNvSpPr>
              <p:nvPr/>
            </p:nvSpPr>
            <p:spPr bwMode="auto">
              <a:xfrm>
                <a:off x="3369" y="1895"/>
                <a:ext cx="1" cy="11"/>
              </a:xfrm>
              <a:custGeom>
                <a:avLst/>
                <a:gdLst>
                  <a:gd name="T0" fmla="*/ 11 h 11"/>
                  <a:gd name="T1" fmla="*/ 11 h 11"/>
                  <a:gd name="T2" fmla="*/ 5 h 11"/>
                  <a:gd name="T3" fmla="*/ 0 h 11"/>
                </a:gdLst>
                <a:ahLst/>
                <a:cxnLst>
                  <a:cxn ang="0">
                    <a:pos x="0" y="T0"/>
                  </a:cxn>
                  <a:cxn ang="0">
                    <a:pos x="0" y="T1"/>
                  </a:cxn>
                  <a:cxn ang="0">
                    <a:pos x="0" y="T2"/>
                  </a:cxn>
                  <a:cxn ang="0">
                    <a:pos x="0" y="T3"/>
                  </a:cxn>
                </a:cxnLst>
                <a:rect l="0" t="0" r="r" b="b"/>
                <a:pathLst>
                  <a:path h="11">
                    <a:moveTo>
                      <a:pt x="0" y="11"/>
                    </a:moveTo>
                    <a:lnTo>
                      <a:pt x="0" y="11"/>
                    </a:lnTo>
                    <a:lnTo>
                      <a:pt x="0"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78" name="Freeform 182"/>
              <p:cNvSpPr>
                <a:spLocks/>
              </p:cNvSpPr>
              <p:nvPr/>
            </p:nvSpPr>
            <p:spPr bwMode="auto">
              <a:xfrm>
                <a:off x="4074" y="2414"/>
                <a:ext cx="11" cy="7"/>
              </a:xfrm>
              <a:custGeom>
                <a:avLst/>
                <a:gdLst>
                  <a:gd name="T0" fmla="*/ 11 w 11"/>
                  <a:gd name="T1" fmla="*/ 7 h 7"/>
                  <a:gd name="T2" fmla="*/ 11 w 11"/>
                  <a:gd name="T3" fmla="*/ 7 h 7"/>
                  <a:gd name="T4" fmla="*/ 5 w 11"/>
                  <a:gd name="T5" fmla="*/ 0 h 7"/>
                  <a:gd name="T6" fmla="*/ 0 w 11"/>
                  <a:gd name="T7" fmla="*/ 0 h 7"/>
                </a:gdLst>
                <a:ahLst/>
                <a:cxnLst>
                  <a:cxn ang="0">
                    <a:pos x="T0" y="T1"/>
                  </a:cxn>
                  <a:cxn ang="0">
                    <a:pos x="T2" y="T3"/>
                  </a:cxn>
                  <a:cxn ang="0">
                    <a:pos x="T4" y="T5"/>
                  </a:cxn>
                  <a:cxn ang="0">
                    <a:pos x="T6" y="T7"/>
                  </a:cxn>
                </a:cxnLst>
                <a:rect l="0" t="0" r="r" b="b"/>
                <a:pathLst>
                  <a:path w="11" h="7">
                    <a:moveTo>
                      <a:pt x="11" y="7"/>
                    </a:moveTo>
                    <a:lnTo>
                      <a:pt x="11" y="7"/>
                    </a:lnTo>
                    <a:lnTo>
                      <a:pt x="5"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79" name="Line 183"/>
              <p:cNvSpPr>
                <a:spLocks noChangeShapeType="1"/>
              </p:cNvSpPr>
              <p:nvPr/>
            </p:nvSpPr>
            <p:spPr bwMode="auto">
              <a:xfrm>
                <a:off x="4079" y="2414"/>
                <a:ext cx="1"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1480" name="Freeform 184"/>
              <p:cNvSpPr>
                <a:spLocks/>
              </p:cNvSpPr>
              <p:nvPr/>
            </p:nvSpPr>
            <p:spPr bwMode="auto">
              <a:xfrm>
                <a:off x="4109" y="3308"/>
                <a:ext cx="6" cy="24"/>
              </a:xfrm>
              <a:custGeom>
                <a:avLst/>
                <a:gdLst>
                  <a:gd name="T0" fmla="*/ 6 w 6"/>
                  <a:gd name="T1" fmla="*/ 24 h 24"/>
                  <a:gd name="T2" fmla="*/ 6 w 6"/>
                  <a:gd name="T3" fmla="*/ 24 h 24"/>
                  <a:gd name="T4" fmla="*/ 6 w 6"/>
                  <a:gd name="T5" fmla="*/ 18 h 24"/>
                  <a:gd name="T6" fmla="*/ 6 w 6"/>
                  <a:gd name="T7" fmla="*/ 12 h 24"/>
                  <a:gd name="T8" fmla="*/ 6 w 6"/>
                  <a:gd name="T9" fmla="*/ 12 h 24"/>
                  <a:gd name="T10" fmla="*/ 6 w 6"/>
                  <a:gd name="T11" fmla="*/ 12 h 24"/>
                  <a:gd name="T12" fmla="*/ 0 w 6"/>
                  <a:gd name="T13" fmla="*/ 12 h 24"/>
                  <a:gd name="T14" fmla="*/ 0 w 6"/>
                  <a:gd name="T15" fmla="*/ 6 h 24"/>
                  <a:gd name="T16" fmla="*/ 0 w 6"/>
                  <a:gd name="T17" fmla="*/ 6 h 24"/>
                  <a:gd name="T18" fmla="*/ 0 w 6"/>
                  <a:gd name="T19" fmla="*/ 6 h 24"/>
                  <a:gd name="T20" fmla="*/ 0 w 6"/>
                  <a:gd name="T21" fmla="*/ 0 h 24"/>
                  <a:gd name="T22" fmla="*/ 0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6" y="24"/>
                    </a:moveTo>
                    <a:lnTo>
                      <a:pt x="6" y="24"/>
                    </a:lnTo>
                    <a:lnTo>
                      <a:pt x="6" y="18"/>
                    </a:lnTo>
                    <a:lnTo>
                      <a:pt x="6" y="12"/>
                    </a:lnTo>
                    <a:lnTo>
                      <a:pt x="6" y="12"/>
                    </a:lnTo>
                    <a:lnTo>
                      <a:pt x="6" y="12"/>
                    </a:lnTo>
                    <a:lnTo>
                      <a:pt x="0" y="12"/>
                    </a:lnTo>
                    <a:lnTo>
                      <a:pt x="0" y="6"/>
                    </a:lnTo>
                    <a:lnTo>
                      <a:pt x="0"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81" name="Freeform 185"/>
              <p:cNvSpPr>
                <a:spLocks/>
              </p:cNvSpPr>
              <p:nvPr/>
            </p:nvSpPr>
            <p:spPr bwMode="auto">
              <a:xfrm>
                <a:off x="4097" y="3314"/>
                <a:ext cx="6" cy="18"/>
              </a:xfrm>
              <a:custGeom>
                <a:avLst/>
                <a:gdLst>
                  <a:gd name="T0" fmla="*/ 6 w 6"/>
                  <a:gd name="T1" fmla="*/ 18 h 18"/>
                  <a:gd name="T2" fmla="*/ 6 w 6"/>
                  <a:gd name="T3" fmla="*/ 18 h 18"/>
                  <a:gd name="T4" fmla="*/ 0 w 6"/>
                  <a:gd name="T5" fmla="*/ 12 h 18"/>
                  <a:gd name="T6" fmla="*/ 0 w 6"/>
                  <a:gd name="T7" fmla="*/ 6 h 18"/>
                  <a:gd name="T8" fmla="*/ 0 w 6"/>
                  <a:gd name="T9" fmla="*/ 6 h 18"/>
                  <a:gd name="T10" fmla="*/ 0 w 6"/>
                  <a:gd name="T11" fmla="*/ 6 h 18"/>
                  <a:gd name="T12" fmla="*/ 0 w 6"/>
                  <a:gd name="T13" fmla="*/ 6 h 18"/>
                  <a:gd name="T14" fmla="*/ 0 w 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6" y="18"/>
                    </a:moveTo>
                    <a:lnTo>
                      <a:pt x="6" y="18"/>
                    </a:lnTo>
                    <a:lnTo>
                      <a:pt x="0" y="12"/>
                    </a:lnTo>
                    <a:lnTo>
                      <a:pt x="0" y="6"/>
                    </a:lnTo>
                    <a:lnTo>
                      <a:pt x="0" y="6"/>
                    </a:lnTo>
                    <a:lnTo>
                      <a:pt x="0"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82" name="Freeform 186"/>
              <p:cNvSpPr>
                <a:spLocks/>
              </p:cNvSpPr>
              <p:nvPr/>
            </p:nvSpPr>
            <p:spPr bwMode="auto">
              <a:xfrm>
                <a:off x="4085" y="3314"/>
                <a:ext cx="6" cy="12"/>
              </a:xfrm>
              <a:custGeom>
                <a:avLst/>
                <a:gdLst>
                  <a:gd name="T0" fmla="*/ 6 w 6"/>
                  <a:gd name="T1" fmla="*/ 12 h 12"/>
                  <a:gd name="T2" fmla="*/ 6 w 6"/>
                  <a:gd name="T3" fmla="*/ 12 h 12"/>
                  <a:gd name="T4" fmla="*/ 0 w 6"/>
                  <a:gd name="T5" fmla="*/ 6 h 12"/>
                  <a:gd name="T6" fmla="*/ 0 w 6"/>
                  <a:gd name="T7" fmla="*/ 6 h 12"/>
                  <a:gd name="T8" fmla="*/ 0 w 6"/>
                  <a:gd name="T9" fmla="*/ 6 h 12"/>
                  <a:gd name="T10" fmla="*/ 0 w 6"/>
                  <a:gd name="T11" fmla="*/ 6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6" y="12"/>
                    </a:moveTo>
                    <a:lnTo>
                      <a:pt x="6" y="12"/>
                    </a:lnTo>
                    <a:lnTo>
                      <a:pt x="0" y="6"/>
                    </a:lnTo>
                    <a:lnTo>
                      <a:pt x="0" y="6"/>
                    </a:lnTo>
                    <a:lnTo>
                      <a:pt x="0"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83" name="Freeform 187"/>
              <p:cNvSpPr>
                <a:spLocks/>
              </p:cNvSpPr>
              <p:nvPr/>
            </p:nvSpPr>
            <p:spPr bwMode="auto">
              <a:xfrm>
                <a:off x="4074" y="3308"/>
                <a:ext cx="5" cy="6"/>
              </a:xfrm>
              <a:custGeom>
                <a:avLst/>
                <a:gdLst>
                  <a:gd name="T0" fmla="*/ 5 w 5"/>
                  <a:gd name="T1" fmla="*/ 6 h 6"/>
                  <a:gd name="T2" fmla="*/ 5 w 5"/>
                  <a:gd name="T3" fmla="*/ 6 h 6"/>
                  <a:gd name="T4" fmla="*/ 0 w 5"/>
                  <a:gd name="T5" fmla="*/ 6 h 6"/>
                  <a:gd name="T6" fmla="*/ 0 w 5"/>
                  <a:gd name="T7" fmla="*/ 0 h 6"/>
                </a:gdLst>
                <a:ahLst/>
                <a:cxnLst>
                  <a:cxn ang="0">
                    <a:pos x="T0" y="T1"/>
                  </a:cxn>
                  <a:cxn ang="0">
                    <a:pos x="T2" y="T3"/>
                  </a:cxn>
                  <a:cxn ang="0">
                    <a:pos x="T4" y="T5"/>
                  </a:cxn>
                  <a:cxn ang="0">
                    <a:pos x="T6" y="T7"/>
                  </a:cxn>
                </a:cxnLst>
                <a:rect l="0" t="0" r="r" b="b"/>
                <a:pathLst>
                  <a:path w="5" h="6">
                    <a:moveTo>
                      <a:pt x="5" y="6"/>
                    </a:moveTo>
                    <a:lnTo>
                      <a:pt x="5"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84" name="Freeform 188"/>
              <p:cNvSpPr>
                <a:spLocks/>
              </p:cNvSpPr>
              <p:nvPr/>
            </p:nvSpPr>
            <p:spPr bwMode="auto">
              <a:xfrm>
                <a:off x="4066" y="3308"/>
                <a:ext cx="1" cy="12"/>
              </a:xfrm>
              <a:custGeom>
                <a:avLst/>
                <a:gdLst>
                  <a:gd name="T0" fmla="*/ 12 h 12"/>
                  <a:gd name="T1" fmla="*/ 12 h 12"/>
                  <a:gd name="T2" fmla="*/ 6 h 12"/>
                  <a:gd name="T3" fmla="*/ 0 h 12"/>
                </a:gdLst>
                <a:ahLst/>
                <a:cxnLst>
                  <a:cxn ang="0">
                    <a:pos x="0" y="T0"/>
                  </a:cxn>
                  <a:cxn ang="0">
                    <a:pos x="0" y="T1"/>
                  </a:cxn>
                  <a:cxn ang="0">
                    <a:pos x="0" y="T2"/>
                  </a:cxn>
                  <a:cxn ang="0">
                    <a:pos x="0" y="T3"/>
                  </a:cxn>
                </a:cxnLst>
                <a:rect l="0" t="0" r="r" b="b"/>
                <a:pathLst>
                  <a:path h="12">
                    <a:moveTo>
                      <a:pt x="0" y="12"/>
                    </a:move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85" name="Line 189"/>
              <p:cNvSpPr>
                <a:spLocks noChangeShapeType="1"/>
              </p:cNvSpPr>
              <p:nvPr/>
            </p:nvSpPr>
            <p:spPr bwMode="auto">
              <a:xfrm flipV="1">
                <a:off x="4054" y="3294"/>
                <a:ext cx="1"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1486" name="Freeform 190"/>
              <p:cNvSpPr>
                <a:spLocks/>
              </p:cNvSpPr>
              <p:nvPr/>
            </p:nvSpPr>
            <p:spPr bwMode="auto">
              <a:xfrm>
                <a:off x="4268" y="2016"/>
                <a:ext cx="18" cy="20"/>
              </a:xfrm>
              <a:custGeom>
                <a:avLst/>
                <a:gdLst>
                  <a:gd name="T0" fmla="*/ 0 w 18"/>
                  <a:gd name="T1" fmla="*/ 0 h 20"/>
                  <a:gd name="T2" fmla="*/ 6 w 18"/>
                  <a:gd name="T3" fmla="*/ 0 h 20"/>
                  <a:gd name="T4" fmla="*/ 12 w 18"/>
                  <a:gd name="T5" fmla="*/ 12 h 20"/>
                  <a:gd name="T6" fmla="*/ 18 w 18"/>
                  <a:gd name="T7" fmla="*/ 20 h 20"/>
                </a:gdLst>
                <a:ahLst/>
                <a:cxnLst>
                  <a:cxn ang="0">
                    <a:pos x="T0" y="T1"/>
                  </a:cxn>
                  <a:cxn ang="0">
                    <a:pos x="T2" y="T3"/>
                  </a:cxn>
                  <a:cxn ang="0">
                    <a:pos x="T4" y="T5"/>
                  </a:cxn>
                  <a:cxn ang="0">
                    <a:pos x="T6" y="T7"/>
                  </a:cxn>
                </a:cxnLst>
                <a:rect l="0" t="0" r="r" b="b"/>
                <a:pathLst>
                  <a:path w="18" h="20">
                    <a:moveTo>
                      <a:pt x="0" y="0"/>
                    </a:moveTo>
                    <a:lnTo>
                      <a:pt x="6" y="0"/>
                    </a:lnTo>
                    <a:lnTo>
                      <a:pt x="12" y="12"/>
                    </a:lnTo>
                    <a:lnTo>
                      <a:pt x="18"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87" name="Freeform 191"/>
              <p:cNvSpPr>
                <a:spLocks/>
              </p:cNvSpPr>
              <p:nvPr/>
            </p:nvSpPr>
            <p:spPr bwMode="auto">
              <a:xfrm>
                <a:off x="4471" y="1973"/>
                <a:ext cx="1" cy="26"/>
              </a:xfrm>
              <a:custGeom>
                <a:avLst/>
                <a:gdLst>
                  <a:gd name="T0" fmla="*/ 0 h 26"/>
                  <a:gd name="T1" fmla="*/ 8 h 26"/>
                  <a:gd name="T2" fmla="*/ 14 h 26"/>
                  <a:gd name="T3" fmla="*/ 26 h 26"/>
                </a:gdLst>
                <a:ahLst/>
                <a:cxnLst>
                  <a:cxn ang="0">
                    <a:pos x="0" y="T0"/>
                  </a:cxn>
                  <a:cxn ang="0">
                    <a:pos x="0" y="T1"/>
                  </a:cxn>
                  <a:cxn ang="0">
                    <a:pos x="0" y="T2"/>
                  </a:cxn>
                  <a:cxn ang="0">
                    <a:pos x="0" y="T3"/>
                  </a:cxn>
                </a:cxnLst>
                <a:rect l="0" t="0" r="r" b="b"/>
                <a:pathLst>
                  <a:path h="26">
                    <a:moveTo>
                      <a:pt x="0" y="0"/>
                    </a:moveTo>
                    <a:lnTo>
                      <a:pt x="0" y="8"/>
                    </a:lnTo>
                    <a:lnTo>
                      <a:pt x="0" y="14"/>
                    </a:lnTo>
                    <a:lnTo>
                      <a:pt x="0"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88" name="Freeform 192"/>
              <p:cNvSpPr>
                <a:spLocks/>
              </p:cNvSpPr>
              <p:nvPr/>
            </p:nvSpPr>
            <p:spPr bwMode="auto">
              <a:xfrm>
                <a:off x="4036" y="2213"/>
                <a:ext cx="30" cy="6"/>
              </a:xfrm>
              <a:custGeom>
                <a:avLst/>
                <a:gdLst>
                  <a:gd name="T0" fmla="*/ 30 w 30"/>
                  <a:gd name="T1" fmla="*/ 0 h 6"/>
                  <a:gd name="T2" fmla="*/ 24 w 30"/>
                  <a:gd name="T3" fmla="*/ 6 h 6"/>
                  <a:gd name="T4" fmla="*/ 12 w 30"/>
                  <a:gd name="T5" fmla="*/ 6 h 6"/>
                  <a:gd name="T6" fmla="*/ 0 w 30"/>
                  <a:gd name="T7" fmla="*/ 6 h 6"/>
                </a:gdLst>
                <a:ahLst/>
                <a:cxnLst>
                  <a:cxn ang="0">
                    <a:pos x="T0" y="T1"/>
                  </a:cxn>
                  <a:cxn ang="0">
                    <a:pos x="T2" y="T3"/>
                  </a:cxn>
                  <a:cxn ang="0">
                    <a:pos x="T4" y="T5"/>
                  </a:cxn>
                  <a:cxn ang="0">
                    <a:pos x="T6" y="T7"/>
                  </a:cxn>
                </a:cxnLst>
                <a:rect l="0" t="0" r="r" b="b"/>
                <a:pathLst>
                  <a:path w="30" h="6">
                    <a:moveTo>
                      <a:pt x="30" y="0"/>
                    </a:moveTo>
                    <a:lnTo>
                      <a:pt x="24" y="6"/>
                    </a:lnTo>
                    <a:lnTo>
                      <a:pt x="12"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89" name="Freeform 193"/>
              <p:cNvSpPr>
                <a:spLocks/>
              </p:cNvSpPr>
              <p:nvPr/>
            </p:nvSpPr>
            <p:spPr bwMode="auto">
              <a:xfrm>
                <a:off x="4103" y="2176"/>
                <a:ext cx="26" cy="1"/>
              </a:xfrm>
              <a:custGeom>
                <a:avLst/>
                <a:gdLst>
                  <a:gd name="T0" fmla="*/ 0 w 26"/>
                  <a:gd name="T1" fmla="*/ 0 w 26"/>
                  <a:gd name="T2" fmla="*/ 12 w 26"/>
                  <a:gd name="T3" fmla="*/ 26 w 26"/>
                </a:gdLst>
                <a:ahLst/>
                <a:cxnLst>
                  <a:cxn ang="0">
                    <a:pos x="T0" y="0"/>
                  </a:cxn>
                  <a:cxn ang="0">
                    <a:pos x="T1" y="0"/>
                  </a:cxn>
                  <a:cxn ang="0">
                    <a:pos x="T2" y="0"/>
                  </a:cxn>
                  <a:cxn ang="0">
                    <a:pos x="T3" y="0"/>
                  </a:cxn>
                </a:cxnLst>
                <a:rect l="0" t="0" r="r" b="b"/>
                <a:pathLst>
                  <a:path w="26">
                    <a:moveTo>
                      <a:pt x="0" y="0"/>
                    </a:moveTo>
                    <a:lnTo>
                      <a:pt x="0" y="0"/>
                    </a:lnTo>
                    <a:lnTo>
                      <a:pt x="12" y="0"/>
                    </a:lnTo>
                    <a:lnTo>
                      <a:pt x="2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90" name="Freeform 194"/>
              <p:cNvSpPr>
                <a:spLocks/>
              </p:cNvSpPr>
              <p:nvPr/>
            </p:nvSpPr>
            <p:spPr bwMode="auto">
              <a:xfrm>
                <a:off x="4103" y="2201"/>
                <a:ext cx="32" cy="6"/>
              </a:xfrm>
              <a:custGeom>
                <a:avLst/>
                <a:gdLst>
                  <a:gd name="T0" fmla="*/ 0 w 32"/>
                  <a:gd name="T1" fmla="*/ 0 h 6"/>
                  <a:gd name="T2" fmla="*/ 6 w 32"/>
                  <a:gd name="T3" fmla="*/ 0 h 6"/>
                  <a:gd name="T4" fmla="*/ 18 w 32"/>
                  <a:gd name="T5" fmla="*/ 6 h 6"/>
                  <a:gd name="T6" fmla="*/ 32 w 32"/>
                  <a:gd name="T7" fmla="*/ 6 h 6"/>
                </a:gdLst>
                <a:ahLst/>
                <a:cxnLst>
                  <a:cxn ang="0">
                    <a:pos x="T0" y="T1"/>
                  </a:cxn>
                  <a:cxn ang="0">
                    <a:pos x="T2" y="T3"/>
                  </a:cxn>
                  <a:cxn ang="0">
                    <a:pos x="T4" y="T5"/>
                  </a:cxn>
                  <a:cxn ang="0">
                    <a:pos x="T6" y="T7"/>
                  </a:cxn>
                </a:cxnLst>
                <a:rect l="0" t="0" r="r" b="b"/>
                <a:pathLst>
                  <a:path w="32" h="6">
                    <a:moveTo>
                      <a:pt x="0" y="0"/>
                    </a:moveTo>
                    <a:lnTo>
                      <a:pt x="6" y="0"/>
                    </a:lnTo>
                    <a:lnTo>
                      <a:pt x="18" y="6"/>
                    </a:lnTo>
                    <a:lnTo>
                      <a:pt x="32"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91" name="Freeform 195"/>
              <p:cNvSpPr>
                <a:spLocks/>
              </p:cNvSpPr>
              <p:nvPr/>
            </p:nvSpPr>
            <p:spPr bwMode="auto">
              <a:xfrm>
                <a:off x="3859" y="2016"/>
                <a:ext cx="24" cy="26"/>
              </a:xfrm>
              <a:custGeom>
                <a:avLst/>
                <a:gdLst>
                  <a:gd name="T0" fmla="*/ 24 w 24"/>
                  <a:gd name="T1" fmla="*/ 0 h 26"/>
                  <a:gd name="T2" fmla="*/ 18 w 24"/>
                  <a:gd name="T3" fmla="*/ 0 h 26"/>
                  <a:gd name="T4" fmla="*/ 12 w 24"/>
                  <a:gd name="T5" fmla="*/ 6 h 26"/>
                  <a:gd name="T6" fmla="*/ 6 w 24"/>
                  <a:gd name="T7" fmla="*/ 6 h 26"/>
                  <a:gd name="T8" fmla="*/ 6 w 24"/>
                  <a:gd name="T9" fmla="*/ 6 h 26"/>
                  <a:gd name="T10" fmla="*/ 6 w 24"/>
                  <a:gd name="T11" fmla="*/ 12 h 26"/>
                  <a:gd name="T12" fmla="*/ 0 w 24"/>
                  <a:gd name="T13" fmla="*/ 20 h 26"/>
                  <a:gd name="T14" fmla="*/ 6 w 2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6">
                    <a:moveTo>
                      <a:pt x="24" y="0"/>
                    </a:moveTo>
                    <a:lnTo>
                      <a:pt x="18" y="0"/>
                    </a:lnTo>
                    <a:lnTo>
                      <a:pt x="12" y="6"/>
                    </a:lnTo>
                    <a:lnTo>
                      <a:pt x="6" y="6"/>
                    </a:lnTo>
                    <a:lnTo>
                      <a:pt x="6" y="6"/>
                    </a:lnTo>
                    <a:lnTo>
                      <a:pt x="6" y="12"/>
                    </a:lnTo>
                    <a:lnTo>
                      <a:pt x="0" y="20"/>
                    </a:lnTo>
                    <a:lnTo>
                      <a:pt x="6"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92" name="Freeform 196"/>
              <p:cNvSpPr>
                <a:spLocks/>
              </p:cNvSpPr>
              <p:nvPr/>
            </p:nvSpPr>
            <p:spPr bwMode="auto">
              <a:xfrm>
                <a:off x="3865" y="2005"/>
                <a:ext cx="12" cy="11"/>
              </a:xfrm>
              <a:custGeom>
                <a:avLst/>
                <a:gdLst>
                  <a:gd name="T0" fmla="*/ 12 w 12"/>
                  <a:gd name="T1" fmla="*/ 0 h 11"/>
                  <a:gd name="T2" fmla="*/ 6 w 12"/>
                  <a:gd name="T3" fmla="*/ 6 h 11"/>
                  <a:gd name="T4" fmla="*/ 0 w 12"/>
                  <a:gd name="T5" fmla="*/ 6 h 11"/>
                  <a:gd name="T6" fmla="*/ 0 w 12"/>
                  <a:gd name="T7" fmla="*/ 11 h 11"/>
                </a:gdLst>
                <a:ahLst/>
                <a:cxnLst>
                  <a:cxn ang="0">
                    <a:pos x="T0" y="T1"/>
                  </a:cxn>
                  <a:cxn ang="0">
                    <a:pos x="T2" y="T3"/>
                  </a:cxn>
                  <a:cxn ang="0">
                    <a:pos x="T4" y="T5"/>
                  </a:cxn>
                  <a:cxn ang="0">
                    <a:pos x="T6" y="T7"/>
                  </a:cxn>
                </a:cxnLst>
                <a:rect l="0" t="0" r="r" b="b"/>
                <a:pathLst>
                  <a:path w="12" h="11">
                    <a:moveTo>
                      <a:pt x="12" y="0"/>
                    </a:moveTo>
                    <a:lnTo>
                      <a:pt x="6" y="6"/>
                    </a:lnTo>
                    <a:lnTo>
                      <a:pt x="0" y="6"/>
                    </a:lnTo>
                    <a:lnTo>
                      <a:pt x="0"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93" name="Freeform 197"/>
              <p:cNvSpPr>
                <a:spLocks/>
              </p:cNvSpPr>
              <p:nvPr/>
            </p:nvSpPr>
            <p:spPr bwMode="auto">
              <a:xfrm>
                <a:off x="3662" y="1944"/>
                <a:ext cx="18" cy="17"/>
              </a:xfrm>
              <a:custGeom>
                <a:avLst/>
                <a:gdLst>
                  <a:gd name="T0" fmla="*/ 18 w 18"/>
                  <a:gd name="T1" fmla="*/ 0 h 17"/>
                  <a:gd name="T2" fmla="*/ 12 w 18"/>
                  <a:gd name="T3" fmla="*/ 6 h 17"/>
                  <a:gd name="T4" fmla="*/ 0 w 18"/>
                  <a:gd name="T5" fmla="*/ 11 h 17"/>
                  <a:gd name="T6" fmla="*/ 0 w 18"/>
                  <a:gd name="T7" fmla="*/ 17 h 17"/>
                </a:gdLst>
                <a:ahLst/>
                <a:cxnLst>
                  <a:cxn ang="0">
                    <a:pos x="T0" y="T1"/>
                  </a:cxn>
                  <a:cxn ang="0">
                    <a:pos x="T2" y="T3"/>
                  </a:cxn>
                  <a:cxn ang="0">
                    <a:pos x="T4" y="T5"/>
                  </a:cxn>
                  <a:cxn ang="0">
                    <a:pos x="T6" y="T7"/>
                  </a:cxn>
                </a:cxnLst>
                <a:rect l="0" t="0" r="r" b="b"/>
                <a:pathLst>
                  <a:path w="18" h="17">
                    <a:moveTo>
                      <a:pt x="18" y="0"/>
                    </a:moveTo>
                    <a:lnTo>
                      <a:pt x="12" y="6"/>
                    </a:lnTo>
                    <a:lnTo>
                      <a:pt x="0" y="11"/>
                    </a:lnTo>
                    <a:lnTo>
                      <a:pt x="0" y="1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94" name="Freeform 198"/>
              <p:cNvSpPr>
                <a:spLocks/>
              </p:cNvSpPr>
              <p:nvPr/>
            </p:nvSpPr>
            <p:spPr bwMode="auto">
              <a:xfrm>
                <a:off x="3491" y="1900"/>
                <a:ext cx="61" cy="32"/>
              </a:xfrm>
              <a:custGeom>
                <a:avLst/>
                <a:gdLst>
                  <a:gd name="T0" fmla="*/ 0 w 61"/>
                  <a:gd name="T1" fmla="*/ 0 h 32"/>
                  <a:gd name="T2" fmla="*/ 6 w 61"/>
                  <a:gd name="T3" fmla="*/ 6 h 32"/>
                  <a:gd name="T4" fmla="*/ 24 w 61"/>
                  <a:gd name="T5" fmla="*/ 12 h 32"/>
                  <a:gd name="T6" fmla="*/ 44 w 61"/>
                  <a:gd name="T7" fmla="*/ 18 h 32"/>
                  <a:gd name="T8" fmla="*/ 44 w 61"/>
                  <a:gd name="T9" fmla="*/ 18 h 32"/>
                  <a:gd name="T10" fmla="*/ 50 w 61"/>
                  <a:gd name="T11" fmla="*/ 26 h 32"/>
                  <a:gd name="T12" fmla="*/ 55 w 61"/>
                  <a:gd name="T13" fmla="*/ 32 h 32"/>
                  <a:gd name="T14" fmla="*/ 61 w 61"/>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2">
                    <a:moveTo>
                      <a:pt x="0" y="0"/>
                    </a:moveTo>
                    <a:lnTo>
                      <a:pt x="6" y="6"/>
                    </a:lnTo>
                    <a:lnTo>
                      <a:pt x="24" y="12"/>
                    </a:lnTo>
                    <a:lnTo>
                      <a:pt x="44" y="18"/>
                    </a:lnTo>
                    <a:lnTo>
                      <a:pt x="44" y="18"/>
                    </a:lnTo>
                    <a:lnTo>
                      <a:pt x="50" y="26"/>
                    </a:lnTo>
                    <a:lnTo>
                      <a:pt x="55" y="32"/>
                    </a:lnTo>
                    <a:lnTo>
                      <a:pt x="61" y="3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95" name="Freeform 199"/>
              <p:cNvSpPr>
                <a:spLocks/>
              </p:cNvSpPr>
              <p:nvPr/>
            </p:nvSpPr>
            <p:spPr bwMode="auto">
              <a:xfrm>
                <a:off x="3981" y="2286"/>
                <a:ext cx="24" cy="12"/>
              </a:xfrm>
              <a:custGeom>
                <a:avLst/>
                <a:gdLst>
                  <a:gd name="T0" fmla="*/ 0 w 24"/>
                  <a:gd name="T1" fmla="*/ 0 h 12"/>
                  <a:gd name="T2" fmla="*/ 0 w 24"/>
                  <a:gd name="T3" fmla="*/ 6 h 12"/>
                  <a:gd name="T4" fmla="*/ 12 w 24"/>
                  <a:gd name="T5" fmla="*/ 12 h 12"/>
                  <a:gd name="T6" fmla="*/ 24 w 24"/>
                  <a:gd name="T7" fmla="*/ 12 h 12"/>
                </a:gdLst>
                <a:ahLst/>
                <a:cxnLst>
                  <a:cxn ang="0">
                    <a:pos x="T0" y="T1"/>
                  </a:cxn>
                  <a:cxn ang="0">
                    <a:pos x="T2" y="T3"/>
                  </a:cxn>
                  <a:cxn ang="0">
                    <a:pos x="T4" y="T5"/>
                  </a:cxn>
                  <a:cxn ang="0">
                    <a:pos x="T6" y="T7"/>
                  </a:cxn>
                </a:cxnLst>
                <a:rect l="0" t="0" r="r" b="b"/>
                <a:pathLst>
                  <a:path w="24" h="12">
                    <a:moveTo>
                      <a:pt x="0" y="0"/>
                    </a:moveTo>
                    <a:lnTo>
                      <a:pt x="0" y="6"/>
                    </a:lnTo>
                    <a:lnTo>
                      <a:pt x="12" y="12"/>
                    </a:lnTo>
                    <a:lnTo>
                      <a:pt x="24"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96" name="Freeform 200"/>
              <p:cNvSpPr>
                <a:spLocks/>
              </p:cNvSpPr>
              <p:nvPr/>
            </p:nvSpPr>
            <p:spPr bwMode="auto">
              <a:xfrm>
                <a:off x="3987" y="2317"/>
                <a:ext cx="18" cy="12"/>
              </a:xfrm>
              <a:custGeom>
                <a:avLst/>
                <a:gdLst>
                  <a:gd name="T0" fmla="*/ 0 w 18"/>
                  <a:gd name="T1" fmla="*/ 0 h 12"/>
                  <a:gd name="T2" fmla="*/ 0 w 18"/>
                  <a:gd name="T3" fmla="*/ 6 h 12"/>
                  <a:gd name="T4" fmla="*/ 6 w 18"/>
                  <a:gd name="T5" fmla="*/ 12 h 12"/>
                  <a:gd name="T6" fmla="*/ 18 w 18"/>
                  <a:gd name="T7" fmla="*/ 12 h 12"/>
                </a:gdLst>
                <a:ahLst/>
                <a:cxnLst>
                  <a:cxn ang="0">
                    <a:pos x="T0" y="T1"/>
                  </a:cxn>
                  <a:cxn ang="0">
                    <a:pos x="T2" y="T3"/>
                  </a:cxn>
                  <a:cxn ang="0">
                    <a:pos x="T4" y="T5"/>
                  </a:cxn>
                  <a:cxn ang="0">
                    <a:pos x="T6" y="T7"/>
                  </a:cxn>
                </a:cxnLst>
                <a:rect l="0" t="0" r="r" b="b"/>
                <a:pathLst>
                  <a:path w="18" h="12">
                    <a:moveTo>
                      <a:pt x="0" y="0"/>
                    </a:moveTo>
                    <a:lnTo>
                      <a:pt x="0" y="6"/>
                    </a:lnTo>
                    <a:lnTo>
                      <a:pt x="6" y="12"/>
                    </a:lnTo>
                    <a:lnTo>
                      <a:pt x="18"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97" name="Freeform 201"/>
              <p:cNvSpPr>
                <a:spLocks/>
              </p:cNvSpPr>
              <p:nvPr/>
            </p:nvSpPr>
            <p:spPr bwMode="auto">
              <a:xfrm>
                <a:off x="4146" y="2262"/>
                <a:ext cx="38" cy="24"/>
              </a:xfrm>
              <a:custGeom>
                <a:avLst/>
                <a:gdLst>
                  <a:gd name="T0" fmla="*/ 38 w 38"/>
                  <a:gd name="T1" fmla="*/ 0 h 24"/>
                  <a:gd name="T2" fmla="*/ 30 w 38"/>
                  <a:gd name="T3" fmla="*/ 6 h 24"/>
                  <a:gd name="T4" fmla="*/ 18 w 38"/>
                  <a:gd name="T5" fmla="*/ 18 h 24"/>
                  <a:gd name="T6" fmla="*/ 0 w 38"/>
                  <a:gd name="T7" fmla="*/ 24 h 24"/>
                </a:gdLst>
                <a:ahLst/>
                <a:cxnLst>
                  <a:cxn ang="0">
                    <a:pos x="T0" y="T1"/>
                  </a:cxn>
                  <a:cxn ang="0">
                    <a:pos x="T2" y="T3"/>
                  </a:cxn>
                  <a:cxn ang="0">
                    <a:pos x="T4" y="T5"/>
                  </a:cxn>
                  <a:cxn ang="0">
                    <a:pos x="T6" y="T7"/>
                  </a:cxn>
                </a:cxnLst>
                <a:rect l="0" t="0" r="r" b="b"/>
                <a:pathLst>
                  <a:path w="38" h="24">
                    <a:moveTo>
                      <a:pt x="38" y="0"/>
                    </a:moveTo>
                    <a:lnTo>
                      <a:pt x="30" y="6"/>
                    </a:lnTo>
                    <a:lnTo>
                      <a:pt x="18" y="18"/>
                    </a:lnTo>
                    <a:lnTo>
                      <a:pt x="0" y="2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98" name="Freeform 202"/>
              <p:cNvSpPr>
                <a:spLocks/>
              </p:cNvSpPr>
              <p:nvPr/>
            </p:nvSpPr>
            <p:spPr bwMode="auto">
              <a:xfrm>
                <a:off x="4146" y="2298"/>
                <a:ext cx="30" cy="25"/>
              </a:xfrm>
              <a:custGeom>
                <a:avLst/>
                <a:gdLst>
                  <a:gd name="T0" fmla="*/ 30 w 30"/>
                  <a:gd name="T1" fmla="*/ 0 h 25"/>
                  <a:gd name="T2" fmla="*/ 24 w 30"/>
                  <a:gd name="T3" fmla="*/ 5 h 25"/>
                  <a:gd name="T4" fmla="*/ 12 w 30"/>
                  <a:gd name="T5" fmla="*/ 19 h 25"/>
                  <a:gd name="T6" fmla="*/ 0 w 30"/>
                  <a:gd name="T7" fmla="*/ 25 h 25"/>
                </a:gdLst>
                <a:ahLst/>
                <a:cxnLst>
                  <a:cxn ang="0">
                    <a:pos x="T0" y="T1"/>
                  </a:cxn>
                  <a:cxn ang="0">
                    <a:pos x="T2" y="T3"/>
                  </a:cxn>
                  <a:cxn ang="0">
                    <a:pos x="T4" y="T5"/>
                  </a:cxn>
                  <a:cxn ang="0">
                    <a:pos x="T6" y="T7"/>
                  </a:cxn>
                </a:cxnLst>
                <a:rect l="0" t="0" r="r" b="b"/>
                <a:pathLst>
                  <a:path w="30" h="25">
                    <a:moveTo>
                      <a:pt x="30" y="0"/>
                    </a:moveTo>
                    <a:lnTo>
                      <a:pt x="24" y="5"/>
                    </a:lnTo>
                    <a:lnTo>
                      <a:pt x="12" y="19"/>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499" name="Freeform 203"/>
              <p:cNvSpPr>
                <a:spLocks/>
              </p:cNvSpPr>
              <p:nvPr/>
            </p:nvSpPr>
            <p:spPr bwMode="auto">
              <a:xfrm>
                <a:off x="4176" y="2225"/>
                <a:ext cx="14" cy="18"/>
              </a:xfrm>
              <a:custGeom>
                <a:avLst/>
                <a:gdLst>
                  <a:gd name="T0" fmla="*/ 14 w 14"/>
                  <a:gd name="T1" fmla="*/ 0 h 18"/>
                  <a:gd name="T2" fmla="*/ 14 w 14"/>
                  <a:gd name="T3" fmla="*/ 6 h 18"/>
                  <a:gd name="T4" fmla="*/ 8 w 14"/>
                  <a:gd name="T5" fmla="*/ 12 h 18"/>
                  <a:gd name="T6" fmla="*/ 0 w 14"/>
                  <a:gd name="T7" fmla="*/ 18 h 18"/>
                </a:gdLst>
                <a:ahLst/>
                <a:cxnLst>
                  <a:cxn ang="0">
                    <a:pos x="T0" y="T1"/>
                  </a:cxn>
                  <a:cxn ang="0">
                    <a:pos x="T2" y="T3"/>
                  </a:cxn>
                  <a:cxn ang="0">
                    <a:pos x="T4" y="T5"/>
                  </a:cxn>
                  <a:cxn ang="0">
                    <a:pos x="T6" y="T7"/>
                  </a:cxn>
                </a:cxnLst>
                <a:rect l="0" t="0" r="r" b="b"/>
                <a:pathLst>
                  <a:path w="14" h="18">
                    <a:moveTo>
                      <a:pt x="14" y="0"/>
                    </a:moveTo>
                    <a:lnTo>
                      <a:pt x="14" y="6"/>
                    </a:lnTo>
                    <a:lnTo>
                      <a:pt x="8"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00" name="Freeform 204"/>
              <p:cNvSpPr>
                <a:spLocks/>
              </p:cNvSpPr>
              <p:nvPr/>
            </p:nvSpPr>
            <p:spPr bwMode="auto">
              <a:xfrm>
                <a:off x="3969" y="2237"/>
                <a:ext cx="12" cy="11"/>
              </a:xfrm>
              <a:custGeom>
                <a:avLst/>
                <a:gdLst>
                  <a:gd name="T0" fmla="*/ 0 w 12"/>
                  <a:gd name="T1" fmla="*/ 0 h 11"/>
                  <a:gd name="T2" fmla="*/ 0 w 12"/>
                  <a:gd name="T3" fmla="*/ 6 h 11"/>
                  <a:gd name="T4" fmla="*/ 6 w 12"/>
                  <a:gd name="T5" fmla="*/ 11 h 11"/>
                  <a:gd name="T6" fmla="*/ 12 w 12"/>
                  <a:gd name="T7" fmla="*/ 11 h 11"/>
                </a:gdLst>
                <a:ahLst/>
                <a:cxnLst>
                  <a:cxn ang="0">
                    <a:pos x="T0" y="T1"/>
                  </a:cxn>
                  <a:cxn ang="0">
                    <a:pos x="T2" y="T3"/>
                  </a:cxn>
                  <a:cxn ang="0">
                    <a:pos x="T4" y="T5"/>
                  </a:cxn>
                  <a:cxn ang="0">
                    <a:pos x="T6" y="T7"/>
                  </a:cxn>
                </a:cxnLst>
                <a:rect l="0" t="0" r="r" b="b"/>
                <a:pathLst>
                  <a:path w="12" h="11">
                    <a:moveTo>
                      <a:pt x="0" y="0"/>
                    </a:moveTo>
                    <a:lnTo>
                      <a:pt x="0" y="6"/>
                    </a:lnTo>
                    <a:lnTo>
                      <a:pt x="6" y="11"/>
                    </a:lnTo>
                    <a:lnTo>
                      <a:pt x="12"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01" name="Freeform 205"/>
              <p:cNvSpPr>
                <a:spLocks/>
              </p:cNvSpPr>
              <p:nvPr/>
            </p:nvSpPr>
            <p:spPr bwMode="auto">
              <a:xfrm>
                <a:off x="4066" y="2298"/>
                <a:ext cx="19" cy="5"/>
              </a:xfrm>
              <a:custGeom>
                <a:avLst/>
                <a:gdLst>
                  <a:gd name="T0" fmla="*/ 19 w 19"/>
                  <a:gd name="T1" fmla="*/ 0 h 5"/>
                  <a:gd name="T2" fmla="*/ 13 w 19"/>
                  <a:gd name="T3" fmla="*/ 0 h 5"/>
                  <a:gd name="T4" fmla="*/ 8 w 19"/>
                  <a:gd name="T5" fmla="*/ 5 h 5"/>
                  <a:gd name="T6" fmla="*/ 0 w 19"/>
                  <a:gd name="T7" fmla="*/ 5 h 5"/>
                </a:gdLst>
                <a:ahLst/>
                <a:cxnLst>
                  <a:cxn ang="0">
                    <a:pos x="T0" y="T1"/>
                  </a:cxn>
                  <a:cxn ang="0">
                    <a:pos x="T2" y="T3"/>
                  </a:cxn>
                  <a:cxn ang="0">
                    <a:pos x="T4" y="T5"/>
                  </a:cxn>
                  <a:cxn ang="0">
                    <a:pos x="T6" y="T7"/>
                  </a:cxn>
                </a:cxnLst>
                <a:rect l="0" t="0" r="r" b="b"/>
                <a:pathLst>
                  <a:path w="19" h="5">
                    <a:moveTo>
                      <a:pt x="19" y="0"/>
                    </a:moveTo>
                    <a:lnTo>
                      <a:pt x="13" y="0"/>
                    </a:lnTo>
                    <a:lnTo>
                      <a:pt x="8" y="5"/>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02" name="Freeform 206"/>
              <p:cNvSpPr>
                <a:spLocks/>
              </p:cNvSpPr>
              <p:nvPr/>
            </p:nvSpPr>
            <p:spPr bwMode="auto">
              <a:xfrm>
                <a:off x="4036" y="2854"/>
                <a:ext cx="24" cy="26"/>
              </a:xfrm>
              <a:custGeom>
                <a:avLst/>
                <a:gdLst>
                  <a:gd name="T0" fmla="*/ 24 w 24"/>
                  <a:gd name="T1" fmla="*/ 0 h 26"/>
                  <a:gd name="T2" fmla="*/ 18 w 24"/>
                  <a:gd name="T3" fmla="*/ 8 h 26"/>
                  <a:gd name="T4" fmla="*/ 12 w 24"/>
                  <a:gd name="T5" fmla="*/ 20 h 26"/>
                  <a:gd name="T6" fmla="*/ 0 w 24"/>
                  <a:gd name="T7" fmla="*/ 26 h 26"/>
                </a:gdLst>
                <a:ahLst/>
                <a:cxnLst>
                  <a:cxn ang="0">
                    <a:pos x="T0" y="T1"/>
                  </a:cxn>
                  <a:cxn ang="0">
                    <a:pos x="T2" y="T3"/>
                  </a:cxn>
                  <a:cxn ang="0">
                    <a:pos x="T4" y="T5"/>
                  </a:cxn>
                  <a:cxn ang="0">
                    <a:pos x="T6" y="T7"/>
                  </a:cxn>
                </a:cxnLst>
                <a:rect l="0" t="0" r="r" b="b"/>
                <a:pathLst>
                  <a:path w="24" h="26">
                    <a:moveTo>
                      <a:pt x="24" y="0"/>
                    </a:moveTo>
                    <a:lnTo>
                      <a:pt x="18" y="8"/>
                    </a:lnTo>
                    <a:lnTo>
                      <a:pt x="12" y="20"/>
                    </a:lnTo>
                    <a:lnTo>
                      <a:pt x="0"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03" name="Freeform 207"/>
              <p:cNvSpPr>
                <a:spLocks/>
              </p:cNvSpPr>
              <p:nvPr/>
            </p:nvSpPr>
            <p:spPr bwMode="auto">
              <a:xfrm>
                <a:off x="4103" y="2868"/>
                <a:ext cx="32" cy="12"/>
              </a:xfrm>
              <a:custGeom>
                <a:avLst/>
                <a:gdLst>
                  <a:gd name="T0" fmla="*/ 32 w 32"/>
                  <a:gd name="T1" fmla="*/ 0 h 12"/>
                  <a:gd name="T2" fmla="*/ 26 w 32"/>
                  <a:gd name="T3" fmla="*/ 6 h 12"/>
                  <a:gd name="T4" fmla="*/ 12 w 32"/>
                  <a:gd name="T5" fmla="*/ 12 h 12"/>
                  <a:gd name="T6" fmla="*/ 0 w 32"/>
                  <a:gd name="T7" fmla="*/ 12 h 12"/>
                </a:gdLst>
                <a:ahLst/>
                <a:cxnLst>
                  <a:cxn ang="0">
                    <a:pos x="T0" y="T1"/>
                  </a:cxn>
                  <a:cxn ang="0">
                    <a:pos x="T2" y="T3"/>
                  </a:cxn>
                  <a:cxn ang="0">
                    <a:pos x="T4" y="T5"/>
                  </a:cxn>
                  <a:cxn ang="0">
                    <a:pos x="T6" y="T7"/>
                  </a:cxn>
                </a:cxnLst>
                <a:rect l="0" t="0" r="r" b="b"/>
                <a:pathLst>
                  <a:path w="32" h="12">
                    <a:moveTo>
                      <a:pt x="32" y="0"/>
                    </a:moveTo>
                    <a:lnTo>
                      <a:pt x="26" y="6"/>
                    </a:lnTo>
                    <a:lnTo>
                      <a:pt x="12"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51504" name="Freeform 208"/>
            <p:cNvSpPr>
              <a:spLocks/>
            </p:cNvSpPr>
            <p:nvPr/>
          </p:nvSpPr>
          <p:spPr bwMode="auto">
            <a:xfrm>
              <a:off x="2320" y="3039"/>
              <a:ext cx="1" cy="49"/>
            </a:xfrm>
            <a:custGeom>
              <a:avLst/>
              <a:gdLst>
                <a:gd name="T0" fmla="*/ 0 h 49"/>
                <a:gd name="T1" fmla="*/ 12 h 49"/>
                <a:gd name="T2" fmla="*/ 35 h 49"/>
                <a:gd name="T3" fmla="*/ 49 h 49"/>
              </a:gdLst>
              <a:ahLst/>
              <a:cxnLst>
                <a:cxn ang="0">
                  <a:pos x="0" y="T0"/>
                </a:cxn>
                <a:cxn ang="0">
                  <a:pos x="0" y="T1"/>
                </a:cxn>
                <a:cxn ang="0">
                  <a:pos x="0" y="T2"/>
                </a:cxn>
                <a:cxn ang="0">
                  <a:pos x="0" y="T3"/>
                </a:cxn>
              </a:cxnLst>
              <a:rect l="0" t="0" r="r" b="b"/>
              <a:pathLst>
                <a:path h="49">
                  <a:moveTo>
                    <a:pt x="0" y="0"/>
                  </a:moveTo>
                  <a:lnTo>
                    <a:pt x="0" y="12"/>
                  </a:lnTo>
                  <a:lnTo>
                    <a:pt x="0" y="35"/>
                  </a:lnTo>
                  <a:lnTo>
                    <a:pt x="0"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05" name="Freeform 209"/>
            <p:cNvSpPr>
              <a:spLocks/>
            </p:cNvSpPr>
            <p:nvPr/>
          </p:nvSpPr>
          <p:spPr bwMode="auto">
            <a:xfrm>
              <a:off x="2363" y="3094"/>
              <a:ext cx="12" cy="43"/>
            </a:xfrm>
            <a:custGeom>
              <a:avLst/>
              <a:gdLst>
                <a:gd name="T0" fmla="*/ 12 w 12"/>
                <a:gd name="T1" fmla="*/ 43 h 43"/>
                <a:gd name="T2" fmla="*/ 12 w 12"/>
                <a:gd name="T3" fmla="*/ 43 h 43"/>
                <a:gd name="T4" fmla="*/ 12 w 12"/>
                <a:gd name="T5" fmla="*/ 29 h 43"/>
                <a:gd name="T6" fmla="*/ 12 w 12"/>
                <a:gd name="T7" fmla="*/ 23 h 43"/>
                <a:gd name="T8" fmla="*/ 12 w 12"/>
                <a:gd name="T9" fmla="*/ 23 h 43"/>
                <a:gd name="T10" fmla="*/ 12 w 12"/>
                <a:gd name="T11" fmla="*/ 18 h 43"/>
                <a:gd name="T12" fmla="*/ 6 w 12"/>
                <a:gd name="T13" fmla="*/ 12 h 43"/>
                <a:gd name="T14" fmla="*/ 6 w 12"/>
                <a:gd name="T15" fmla="*/ 6 h 43"/>
                <a:gd name="T16" fmla="*/ 6 w 12"/>
                <a:gd name="T17" fmla="*/ 6 h 43"/>
                <a:gd name="T18" fmla="*/ 0 w 12"/>
                <a:gd name="T19" fmla="*/ 6 h 43"/>
                <a:gd name="T20" fmla="*/ 0 w 12"/>
                <a:gd name="T21" fmla="*/ 0 h 43"/>
                <a:gd name="T22" fmla="*/ 0 w 12"/>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12" y="43"/>
                  </a:moveTo>
                  <a:lnTo>
                    <a:pt x="12" y="43"/>
                  </a:lnTo>
                  <a:lnTo>
                    <a:pt x="12" y="29"/>
                  </a:lnTo>
                  <a:lnTo>
                    <a:pt x="12" y="23"/>
                  </a:lnTo>
                  <a:lnTo>
                    <a:pt x="12" y="23"/>
                  </a:lnTo>
                  <a:lnTo>
                    <a:pt x="12" y="18"/>
                  </a:lnTo>
                  <a:lnTo>
                    <a:pt x="6" y="12"/>
                  </a:lnTo>
                  <a:lnTo>
                    <a:pt x="6" y="6"/>
                  </a:lnTo>
                  <a:lnTo>
                    <a:pt x="6"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06" name="Freeform 210"/>
            <p:cNvSpPr>
              <a:spLocks/>
            </p:cNvSpPr>
            <p:nvPr/>
          </p:nvSpPr>
          <p:spPr bwMode="auto">
            <a:xfrm>
              <a:off x="2436" y="2097"/>
              <a:ext cx="49" cy="35"/>
            </a:xfrm>
            <a:custGeom>
              <a:avLst/>
              <a:gdLst>
                <a:gd name="T0" fmla="*/ 0 w 49"/>
                <a:gd name="T1" fmla="*/ 0 h 35"/>
                <a:gd name="T2" fmla="*/ 12 w 49"/>
                <a:gd name="T3" fmla="*/ 0 h 35"/>
                <a:gd name="T4" fmla="*/ 31 w 49"/>
                <a:gd name="T5" fmla="*/ 6 h 35"/>
                <a:gd name="T6" fmla="*/ 43 w 49"/>
                <a:gd name="T7" fmla="*/ 12 h 35"/>
                <a:gd name="T8" fmla="*/ 43 w 49"/>
                <a:gd name="T9" fmla="*/ 12 h 35"/>
                <a:gd name="T10" fmla="*/ 49 w 49"/>
                <a:gd name="T11" fmla="*/ 24 h 35"/>
                <a:gd name="T12" fmla="*/ 43 w 49"/>
                <a:gd name="T13" fmla="*/ 35 h 35"/>
                <a:gd name="T14" fmla="*/ 37 w 49"/>
                <a:gd name="T15" fmla="*/ 35 h 35"/>
                <a:gd name="T16" fmla="*/ 37 w 49"/>
                <a:gd name="T17" fmla="*/ 35 h 35"/>
                <a:gd name="T18" fmla="*/ 20 w 49"/>
                <a:gd name="T19" fmla="*/ 24 h 35"/>
                <a:gd name="T20" fmla="*/ 0 w 49"/>
                <a:gd name="T21" fmla="*/ 12 h 35"/>
                <a:gd name="T22" fmla="*/ 0 w 49"/>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5">
                  <a:moveTo>
                    <a:pt x="0" y="0"/>
                  </a:moveTo>
                  <a:lnTo>
                    <a:pt x="12" y="0"/>
                  </a:lnTo>
                  <a:lnTo>
                    <a:pt x="31" y="6"/>
                  </a:lnTo>
                  <a:lnTo>
                    <a:pt x="43" y="12"/>
                  </a:lnTo>
                  <a:lnTo>
                    <a:pt x="43" y="12"/>
                  </a:lnTo>
                  <a:lnTo>
                    <a:pt x="49" y="24"/>
                  </a:lnTo>
                  <a:lnTo>
                    <a:pt x="43" y="35"/>
                  </a:lnTo>
                  <a:lnTo>
                    <a:pt x="37" y="35"/>
                  </a:lnTo>
                  <a:lnTo>
                    <a:pt x="37" y="35"/>
                  </a:lnTo>
                  <a:lnTo>
                    <a:pt x="20" y="24"/>
                  </a:lnTo>
                  <a:lnTo>
                    <a:pt x="0" y="12"/>
                  </a:lnTo>
                  <a:lnTo>
                    <a:pt x="0" y="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07" name="Freeform 211"/>
            <p:cNvSpPr>
              <a:spLocks/>
            </p:cNvSpPr>
            <p:nvPr/>
          </p:nvSpPr>
          <p:spPr bwMode="auto">
            <a:xfrm>
              <a:off x="2186" y="2103"/>
              <a:ext cx="55" cy="49"/>
            </a:xfrm>
            <a:custGeom>
              <a:avLst/>
              <a:gdLst>
                <a:gd name="T0" fmla="*/ 55 w 55"/>
                <a:gd name="T1" fmla="*/ 0 h 49"/>
                <a:gd name="T2" fmla="*/ 49 w 55"/>
                <a:gd name="T3" fmla="*/ 6 h 49"/>
                <a:gd name="T4" fmla="*/ 30 w 55"/>
                <a:gd name="T5" fmla="*/ 6 h 49"/>
                <a:gd name="T6" fmla="*/ 12 w 55"/>
                <a:gd name="T7" fmla="*/ 6 h 49"/>
                <a:gd name="T8" fmla="*/ 12 w 55"/>
                <a:gd name="T9" fmla="*/ 6 h 49"/>
                <a:gd name="T10" fmla="*/ 0 w 55"/>
                <a:gd name="T11" fmla="*/ 12 h 49"/>
                <a:gd name="T12" fmla="*/ 0 w 55"/>
                <a:gd name="T13" fmla="*/ 12 h 49"/>
                <a:gd name="T14" fmla="*/ 0 w 55"/>
                <a:gd name="T15" fmla="*/ 18 h 49"/>
                <a:gd name="T16" fmla="*/ 0 w 55"/>
                <a:gd name="T17" fmla="*/ 18 h 49"/>
                <a:gd name="T18" fmla="*/ 6 w 55"/>
                <a:gd name="T19" fmla="*/ 35 h 49"/>
                <a:gd name="T20" fmla="*/ 18 w 55"/>
                <a:gd name="T21" fmla="*/ 49 h 49"/>
                <a:gd name="T22" fmla="*/ 24 w 55"/>
                <a:gd name="T23" fmla="*/ 43 h 49"/>
                <a:gd name="T24" fmla="*/ 24 w 55"/>
                <a:gd name="T25" fmla="*/ 43 h 49"/>
                <a:gd name="T26" fmla="*/ 36 w 55"/>
                <a:gd name="T27" fmla="*/ 29 h 49"/>
                <a:gd name="T28" fmla="*/ 55 w 55"/>
                <a:gd name="T29" fmla="*/ 12 h 49"/>
                <a:gd name="T30" fmla="*/ 55 w 55"/>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9">
                  <a:moveTo>
                    <a:pt x="55" y="0"/>
                  </a:moveTo>
                  <a:lnTo>
                    <a:pt x="49" y="6"/>
                  </a:lnTo>
                  <a:lnTo>
                    <a:pt x="30" y="6"/>
                  </a:lnTo>
                  <a:lnTo>
                    <a:pt x="12" y="6"/>
                  </a:lnTo>
                  <a:lnTo>
                    <a:pt x="12" y="6"/>
                  </a:lnTo>
                  <a:lnTo>
                    <a:pt x="0" y="12"/>
                  </a:lnTo>
                  <a:lnTo>
                    <a:pt x="0" y="12"/>
                  </a:lnTo>
                  <a:lnTo>
                    <a:pt x="0" y="18"/>
                  </a:lnTo>
                  <a:lnTo>
                    <a:pt x="0" y="18"/>
                  </a:lnTo>
                  <a:lnTo>
                    <a:pt x="6" y="35"/>
                  </a:lnTo>
                  <a:lnTo>
                    <a:pt x="18" y="49"/>
                  </a:lnTo>
                  <a:lnTo>
                    <a:pt x="24" y="43"/>
                  </a:lnTo>
                  <a:lnTo>
                    <a:pt x="24" y="43"/>
                  </a:lnTo>
                  <a:lnTo>
                    <a:pt x="36" y="29"/>
                  </a:lnTo>
                  <a:lnTo>
                    <a:pt x="55" y="12"/>
                  </a:lnTo>
                  <a:lnTo>
                    <a:pt x="55" y="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08" name="Freeform 212"/>
            <p:cNvSpPr>
              <a:spLocks/>
            </p:cNvSpPr>
            <p:nvPr/>
          </p:nvSpPr>
          <p:spPr bwMode="auto">
            <a:xfrm>
              <a:off x="2320" y="2219"/>
              <a:ext cx="61" cy="37"/>
            </a:xfrm>
            <a:custGeom>
              <a:avLst/>
              <a:gdLst>
                <a:gd name="T0" fmla="*/ 61 w 61"/>
                <a:gd name="T1" fmla="*/ 6 h 37"/>
                <a:gd name="T2" fmla="*/ 55 w 61"/>
                <a:gd name="T3" fmla="*/ 6 h 37"/>
                <a:gd name="T4" fmla="*/ 43 w 61"/>
                <a:gd name="T5" fmla="*/ 6 h 37"/>
                <a:gd name="T6" fmla="*/ 31 w 61"/>
                <a:gd name="T7" fmla="*/ 0 h 37"/>
                <a:gd name="T8" fmla="*/ 31 w 61"/>
                <a:gd name="T9" fmla="*/ 0 h 37"/>
                <a:gd name="T10" fmla="*/ 26 w 61"/>
                <a:gd name="T11" fmla="*/ 0 h 37"/>
                <a:gd name="T12" fmla="*/ 12 w 61"/>
                <a:gd name="T13" fmla="*/ 6 h 37"/>
                <a:gd name="T14" fmla="*/ 6 w 61"/>
                <a:gd name="T15" fmla="*/ 6 h 37"/>
                <a:gd name="T16" fmla="*/ 6 w 61"/>
                <a:gd name="T17" fmla="*/ 6 h 37"/>
                <a:gd name="T18" fmla="*/ 0 w 61"/>
                <a:gd name="T19" fmla="*/ 12 h 37"/>
                <a:gd name="T20" fmla="*/ 0 w 61"/>
                <a:gd name="T21" fmla="*/ 18 h 37"/>
                <a:gd name="T22" fmla="*/ 12 w 61"/>
                <a:gd name="T23" fmla="*/ 18 h 37"/>
                <a:gd name="T24" fmla="*/ 12 w 61"/>
                <a:gd name="T25" fmla="*/ 18 h 37"/>
                <a:gd name="T26" fmla="*/ 18 w 61"/>
                <a:gd name="T27" fmla="*/ 18 h 37"/>
                <a:gd name="T28" fmla="*/ 26 w 61"/>
                <a:gd name="T29" fmla="*/ 24 h 37"/>
                <a:gd name="T30" fmla="*/ 26 w 61"/>
                <a:gd name="T31" fmla="*/ 24 h 37"/>
                <a:gd name="T32" fmla="*/ 26 w 61"/>
                <a:gd name="T33" fmla="*/ 24 h 37"/>
                <a:gd name="T34" fmla="*/ 26 w 61"/>
                <a:gd name="T35" fmla="*/ 29 h 37"/>
                <a:gd name="T36" fmla="*/ 31 w 61"/>
                <a:gd name="T37" fmla="*/ 37 h 37"/>
                <a:gd name="T38" fmla="*/ 31 w 61"/>
                <a:gd name="T39" fmla="*/ 37 h 37"/>
                <a:gd name="T40" fmla="*/ 31 w 61"/>
                <a:gd name="T41" fmla="*/ 37 h 37"/>
                <a:gd name="T42" fmla="*/ 31 w 61"/>
                <a:gd name="T43" fmla="*/ 29 h 37"/>
                <a:gd name="T44" fmla="*/ 37 w 61"/>
                <a:gd name="T45" fmla="*/ 24 h 37"/>
                <a:gd name="T46" fmla="*/ 43 w 61"/>
                <a:gd name="T47" fmla="*/ 18 h 37"/>
                <a:gd name="T48" fmla="*/ 43 w 61"/>
                <a:gd name="T49" fmla="*/ 18 h 37"/>
                <a:gd name="T50" fmla="*/ 55 w 61"/>
                <a:gd name="T51" fmla="*/ 18 h 37"/>
                <a:gd name="T52" fmla="*/ 61 w 61"/>
                <a:gd name="T53" fmla="*/ 12 h 37"/>
                <a:gd name="T54" fmla="*/ 61 w 61"/>
                <a:gd name="T5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37">
                  <a:moveTo>
                    <a:pt x="61" y="6"/>
                  </a:moveTo>
                  <a:lnTo>
                    <a:pt x="55" y="6"/>
                  </a:lnTo>
                  <a:lnTo>
                    <a:pt x="43" y="6"/>
                  </a:lnTo>
                  <a:lnTo>
                    <a:pt x="31" y="0"/>
                  </a:lnTo>
                  <a:lnTo>
                    <a:pt x="31" y="0"/>
                  </a:lnTo>
                  <a:lnTo>
                    <a:pt x="26" y="0"/>
                  </a:lnTo>
                  <a:lnTo>
                    <a:pt x="12" y="6"/>
                  </a:lnTo>
                  <a:lnTo>
                    <a:pt x="6" y="6"/>
                  </a:lnTo>
                  <a:lnTo>
                    <a:pt x="6" y="6"/>
                  </a:lnTo>
                  <a:lnTo>
                    <a:pt x="0" y="12"/>
                  </a:lnTo>
                  <a:lnTo>
                    <a:pt x="0" y="18"/>
                  </a:lnTo>
                  <a:lnTo>
                    <a:pt x="12" y="18"/>
                  </a:lnTo>
                  <a:lnTo>
                    <a:pt x="12" y="18"/>
                  </a:lnTo>
                  <a:lnTo>
                    <a:pt x="18" y="18"/>
                  </a:lnTo>
                  <a:lnTo>
                    <a:pt x="26" y="24"/>
                  </a:lnTo>
                  <a:lnTo>
                    <a:pt x="26" y="24"/>
                  </a:lnTo>
                  <a:lnTo>
                    <a:pt x="26" y="24"/>
                  </a:lnTo>
                  <a:lnTo>
                    <a:pt x="26" y="29"/>
                  </a:lnTo>
                  <a:lnTo>
                    <a:pt x="31" y="37"/>
                  </a:lnTo>
                  <a:lnTo>
                    <a:pt x="31" y="37"/>
                  </a:lnTo>
                  <a:lnTo>
                    <a:pt x="31" y="37"/>
                  </a:lnTo>
                  <a:lnTo>
                    <a:pt x="31" y="29"/>
                  </a:lnTo>
                  <a:lnTo>
                    <a:pt x="37" y="24"/>
                  </a:lnTo>
                  <a:lnTo>
                    <a:pt x="43" y="18"/>
                  </a:lnTo>
                  <a:lnTo>
                    <a:pt x="43" y="18"/>
                  </a:lnTo>
                  <a:lnTo>
                    <a:pt x="55" y="18"/>
                  </a:lnTo>
                  <a:lnTo>
                    <a:pt x="61" y="12"/>
                  </a:lnTo>
                  <a:lnTo>
                    <a:pt x="61" y="6"/>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09" name="Freeform 213"/>
            <p:cNvSpPr>
              <a:spLocks/>
            </p:cNvSpPr>
            <p:nvPr/>
          </p:nvSpPr>
          <p:spPr bwMode="auto">
            <a:xfrm>
              <a:off x="1665" y="1863"/>
              <a:ext cx="37" cy="20"/>
            </a:xfrm>
            <a:custGeom>
              <a:avLst/>
              <a:gdLst>
                <a:gd name="T0" fmla="*/ 12 w 37"/>
                <a:gd name="T1" fmla="*/ 20 h 20"/>
                <a:gd name="T2" fmla="*/ 20 w 37"/>
                <a:gd name="T3" fmla="*/ 14 h 20"/>
                <a:gd name="T4" fmla="*/ 31 w 37"/>
                <a:gd name="T5" fmla="*/ 14 h 20"/>
                <a:gd name="T6" fmla="*/ 37 w 37"/>
                <a:gd name="T7" fmla="*/ 8 h 20"/>
                <a:gd name="T8" fmla="*/ 37 w 37"/>
                <a:gd name="T9" fmla="*/ 8 h 20"/>
                <a:gd name="T10" fmla="*/ 37 w 37"/>
                <a:gd name="T11" fmla="*/ 8 h 20"/>
                <a:gd name="T12" fmla="*/ 37 w 37"/>
                <a:gd name="T13" fmla="*/ 0 h 20"/>
                <a:gd name="T14" fmla="*/ 31 w 37"/>
                <a:gd name="T15" fmla="*/ 0 h 20"/>
                <a:gd name="T16" fmla="*/ 31 w 37"/>
                <a:gd name="T17" fmla="*/ 0 h 20"/>
                <a:gd name="T18" fmla="*/ 20 w 37"/>
                <a:gd name="T19" fmla="*/ 0 h 20"/>
                <a:gd name="T20" fmla="*/ 6 w 37"/>
                <a:gd name="T21" fmla="*/ 0 h 20"/>
                <a:gd name="T22" fmla="*/ 0 w 37"/>
                <a:gd name="T23" fmla="*/ 0 h 20"/>
                <a:gd name="T24" fmla="*/ 0 w 37"/>
                <a:gd name="T25" fmla="*/ 0 h 20"/>
                <a:gd name="T26" fmla="*/ 0 w 37"/>
                <a:gd name="T27" fmla="*/ 8 h 20"/>
                <a:gd name="T28" fmla="*/ 6 w 37"/>
                <a:gd name="T29" fmla="*/ 8 h 20"/>
                <a:gd name="T30" fmla="*/ 12 w 37"/>
                <a:gd name="T31" fmla="*/ 8 h 20"/>
                <a:gd name="T32" fmla="*/ 12 w 37"/>
                <a:gd name="T33" fmla="*/ 8 h 20"/>
                <a:gd name="T34" fmla="*/ 12 w 37"/>
                <a:gd name="T35" fmla="*/ 14 h 20"/>
                <a:gd name="T36" fmla="*/ 12 w 37"/>
                <a:gd name="T37" fmla="*/ 20 h 20"/>
                <a:gd name="T38" fmla="*/ 12 w 37"/>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20">
                  <a:moveTo>
                    <a:pt x="12" y="20"/>
                  </a:moveTo>
                  <a:lnTo>
                    <a:pt x="20" y="14"/>
                  </a:lnTo>
                  <a:lnTo>
                    <a:pt x="31" y="14"/>
                  </a:lnTo>
                  <a:lnTo>
                    <a:pt x="37" y="8"/>
                  </a:lnTo>
                  <a:lnTo>
                    <a:pt x="37" y="8"/>
                  </a:lnTo>
                  <a:lnTo>
                    <a:pt x="37" y="8"/>
                  </a:lnTo>
                  <a:lnTo>
                    <a:pt x="37" y="0"/>
                  </a:lnTo>
                  <a:lnTo>
                    <a:pt x="31" y="0"/>
                  </a:lnTo>
                  <a:lnTo>
                    <a:pt x="31" y="0"/>
                  </a:lnTo>
                  <a:lnTo>
                    <a:pt x="20" y="0"/>
                  </a:lnTo>
                  <a:lnTo>
                    <a:pt x="6" y="0"/>
                  </a:lnTo>
                  <a:lnTo>
                    <a:pt x="0" y="0"/>
                  </a:lnTo>
                  <a:lnTo>
                    <a:pt x="0" y="0"/>
                  </a:lnTo>
                  <a:lnTo>
                    <a:pt x="0" y="8"/>
                  </a:lnTo>
                  <a:lnTo>
                    <a:pt x="6" y="8"/>
                  </a:lnTo>
                  <a:lnTo>
                    <a:pt x="12" y="8"/>
                  </a:lnTo>
                  <a:lnTo>
                    <a:pt x="12" y="8"/>
                  </a:lnTo>
                  <a:lnTo>
                    <a:pt x="12" y="14"/>
                  </a:lnTo>
                  <a:lnTo>
                    <a:pt x="12" y="20"/>
                  </a:lnTo>
                  <a:lnTo>
                    <a:pt x="12" y="2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10" name="Freeform 214"/>
            <p:cNvSpPr>
              <a:spLocks/>
            </p:cNvSpPr>
            <p:nvPr/>
          </p:nvSpPr>
          <p:spPr bwMode="auto">
            <a:xfrm>
              <a:off x="2969" y="1857"/>
              <a:ext cx="24" cy="14"/>
            </a:xfrm>
            <a:custGeom>
              <a:avLst/>
              <a:gdLst>
                <a:gd name="T0" fmla="*/ 24 w 24"/>
                <a:gd name="T1" fmla="*/ 6 h 14"/>
                <a:gd name="T2" fmla="*/ 18 w 24"/>
                <a:gd name="T3" fmla="*/ 6 h 14"/>
                <a:gd name="T4" fmla="*/ 12 w 24"/>
                <a:gd name="T5" fmla="*/ 14 h 14"/>
                <a:gd name="T6" fmla="*/ 6 w 24"/>
                <a:gd name="T7" fmla="*/ 14 h 14"/>
                <a:gd name="T8" fmla="*/ 6 w 24"/>
                <a:gd name="T9" fmla="*/ 14 h 14"/>
                <a:gd name="T10" fmla="*/ 0 w 24"/>
                <a:gd name="T11" fmla="*/ 14 h 14"/>
                <a:gd name="T12" fmla="*/ 0 w 24"/>
                <a:gd name="T13" fmla="*/ 6 h 14"/>
                <a:gd name="T14" fmla="*/ 0 w 24"/>
                <a:gd name="T15" fmla="*/ 0 h 14"/>
                <a:gd name="T16" fmla="*/ 0 w 24"/>
                <a:gd name="T17" fmla="*/ 0 h 14"/>
                <a:gd name="T18" fmla="*/ 12 w 24"/>
                <a:gd name="T19" fmla="*/ 0 h 14"/>
                <a:gd name="T20" fmla="*/ 18 w 24"/>
                <a:gd name="T21" fmla="*/ 0 h 14"/>
                <a:gd name="T22" fmla="*/ 24 w 24"/>
                <a:gd name="T2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4">
                  <a:moveTo>
                    <a:pt x="24" y="6"/>
                  </a:moveTo>
                  <a:lnTo>
                    <a:pt x="18" y="6"/>
                  </a:lnTo>
                  <a:lnTo>
                    <a:pt x="12" y="14"/>
                  </a:lnTo>
                  <a:lnTo>
                    <a:pt x="6" y="14"/>
                  </a:lnTo>
                  <a:lnTo>
                    <a:pt x="6" y="14"/>
                  </a:lnTo>
                  <a:lnTo>
                    <a:pt x="0" y="14"/>
                  </a:lnTo>
                  <a:lnTo>
                    <a:pt x="0" y="6"/>
                  </a:lnTo>
                  <a:lnTo>
                    <a:pt x="0" y="0"/>
                  </a:lnTo>
                  <a:lnTo>
                    <a:pt x="0" y="0"/>
                  </a:lnTo>
                  <a:lnTo>
                    <a:pt x="12" y="0"/>
                  </a:lnTo>
                  <a:lnTo>
                    <a:pt x="18" y="0"/>
                  </a:lnTo>
                  <a:lnTo>
                    <a:pt x="24" y="6"/>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11" name="Freeform 215"/>
            <p:cNvSpPr>
              <a:spLocks/>
            </p:cNvSpPr>
            <p:nvPr/>
          </p:nvSpPr>
          <p:spPr bwMode="auto">
            <a:xfrm>
              <a:off x="1647" y="1912"/>
              <a:ext cx="12" cy="14"/>
            </a:xfrm>
            <a:custGeom>
              <a:avLst/>
              <a:gdLst>
                <a:gd name="T0" fmla="*/ 6 w 12"/>
                <a:gd name="T1" fmla="*/ 0 h 14"/>
                <a:gd name="T2" fmla="*/ 6 w 12"/>
                <a:gd name="T3" fmla="*/ 0 h 14"/>
                <a:gd name="T4" fmla="*/ 12 w 12"/>
                <a:gd name="T5" fmla="*/ 6 h 14"/>
                <a:gd name="T6" fmla="*/ 12 w 12"/>
                <a:gd name="T7" fmla="*/ 6 h 14"/>
                <a:gd name="T8" fmla="*/ 12 w 12"/>
                <a:gd name="T9" fmla="*/ 6 h 14"/>
                <a:gd name="T10" fmla="*/ 12 w 12"/>
                <a:gd name="T11" fmla="*/ 14 h 14"/>
                <a:gd name="T12" fmla="*/ 6 w 12"/>
                <a:gd name="T13" fmla="*/ 14 h 14"/>
                <a:gd name="T14" fmla="*/ 6 w 12"/>
                <a:gd name="T15" fmla="*/ 14 h 14"/>
                <a:gd name="T16" fmla="*/ 6 w 12"/>
                <a:gd name="T17" fmla="*/ 14 h 14"/>
                <a:gd name="T18" fmla="*/ 0 w 12"/>
                <a:gd name="T19" fmla="*/ 14 h 14"/>
                <a:gd name="T20" fmla="*/ 0 w 12"/>
                <a:gd name="T21" fmla="*/ 6 h 14"/>
                <a:gd name="T22" fmla="*/ 0 w 12"/>
                <a:gd name="T23" fmla="*/ 6 h 14"/>
                <a:gd name="T24" fmla="*/ 0 w 12"/>
                <a:gd name="T25" fmla="*/ 6 h 14"/>
                <a:gd name="T26" fmla="*/ 0 w 12"/>
                <a:gd name="T27" fmla="*/ 6 h 14"/>
                <a:gd name="T28" fmla="*/ 6 w 12"/>
                <a:gd name="T29" fmla="*/ 0 h 14"/>
                <a:gd name="T30" fmla="*/ 6 w 12"/>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6" y="0"/>
                  </a:moveTo>
                  <a:lnTo>
                    <a:pt x="6" y="0"/>
                  </a:lnTo>
                  <a:lnTo>
                    <a:pt x="12" y="6"/>
                  </a:lnTo>
                  <a:lnTo>
                    <a:pt x="12" y="6"/>
                  </a:lnTo>
                  <a:lnTo>
                    <a:pt x="12" y="6"/>
                  </a:lnTo>
                  <a:lnTo>
                    <a:pt x="12" y="14"/>
                  </a:lnTo>
                  <a:lnTo>
                    <a:pt x="6" y="14"/>
                  </a:lnTo>
                  <a:lnTo>
                    <a:pt x="6" y="14"/>
                  </a:lnTo>
                  <a:lnTo>
                    <a:pt x="6" y="14"/>
                  </a:lnTo>
                  <a:lnTo>
                    <a:pt x="0" y="14"/>
                  </a:lnTo>
                  <a:lnTo>
                    <a:pt x="0" y="6"/>
                  </a:lnTo>
                  <a:lnTo>
                    <a:pt x="0" y="6"/>
                  </a:lnTo>
                  <a:lnTo>
                    <a:pt x="0" y="6"/>
                  </a:lnTo>
                  <a:lnTo>
                    <a:pt x="0" y="6"/>
                  </a:lnTo>
                  <a:lnTo>
                    <a:pt x="6" y="0"/>
                  </a:lnTo>
                  <a:lnTo>
                    <a:pt x="6"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12" name="Freeform 216"/>
            <p:cNvSpPr>
              <a:spLocks/>
            </p:cNvSpPr>
            <p:nvPr/>
          </p:nvSpPr>
          <p:spPr bwMode="auto">
            <a:xfrm>
              <a:off x="3024" y="1895"/>
              <a:ext cx="18" cy="11"/>
            </a:xfrm>
            <a:custGeom>
              <a:avLst/>
              <a:gdLst>
                <a:gd name="T0" fmla="*/ 12 w 18"/>
                <a:gd name="T1" fmla="*/ 0 h 11"/>
                <a:gd name="T2" fmla="*/ 6 w 18"/>
                <a:gd name="T3" fmla="*/ 0 h 11"/>
                <a:gd name="T4" fmla="*/ 0 w 18"/>
                <a:gd name="T5" fmla="*/ 5 h 11"/>
                <a:gd name="T6" fmla="*/ 0 w 18"/>
                <a:gd name="T7" fmla="*/ 5 h 11"/>
                <a:gd name="T8" fmla="*/ 0 w 18"/>
                <a:gd name="T9" fmla="*/ 5 h 11"/>
                <a:gd name="T10" fmla="*/ 0 w 18"/>
                <a:gd name="T11" fmla="*/ 11 h 11"/>
                <a:gd name="T12" fmla="*/ 6 w 18"/>
                <a:gd name="T13" fmla="*/ 11 h 11"/>
                <a:gd name="T14" fmla="*/ 12 w 18"/>
                <a:gd name="T15" fmla="*/ 11 h 11"/>
                <a:gd name="T16" fmla="*/ 12 w 18"/>
                <a:gd name="T17" fmla="*/ 11 h 11"/>
                <a:gd name="T18" fmla="*/ 18 w 18"/>
                <a:gd name="T19" fmla="*/ 11 h 11"/>
                <a:gd name="T20" fmla="*/ 18 w 18"/>
                <a:gd name="T21" fmla="*/ 11 h 11"/>
                <a:gd name="T22" fmla="*/ 18 w 18"/>
                <a:gd name="T23" fmla="*/ 11 h 11"/>
                <a:gd name="T24" fmla="*/ 18 w 18"/>
                <a:gd name="T25" fmla="*/ 11 h 11"/>
                <a:gd name="T26" fmla="*/ 18 w 18"/>
                <a:gd name="T27" fmla="*/ 11 h 11"/>
                <a:gd name="T28" fmla="*/ 12 w 18"/>
                <a:gd name="T29" fmla="*/ 5 h 11"/>
                <a:gd name="T30" fmla="*/ 12 w 18"/>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1">
                  <a:moveTo>
                    <a:pt x="12" y="0"/>
                  </a:moveTo>
                  <a:lnTo>
                    <a:pt x="6" y="0"/>
                  </a:lnTo>
                  <a:lnTo>
                    <a:pt x="0" y="5"/>
                  </a:lnTo>
                  <a:lnTo>
                    <a:pt x="0" y="5"/>
                  </a:lnTo>
                  <a:lnTo>
                    <a:pt x="0" y="5"/>
                  </a:lnTo>
                  <a:lnTo>
                    <a:pt x="0" y="11"/>
                  </a:lnTo>
                  <a:lnTo>
                    <a:pt x="6" y="11"/>
                  </a:lnTo>
                  <a:lnTo>
                    <a:pt x="12" y="11"/>
                  </a:lnTo>
                  <a:lnTo>
                    <a:pt x="12" y="11"/>
                  </a:lnTo>
                  <a:lnTo>
                    <a:pt x="18" y="11"/>
                  </a:lnTo>
                  <a:lnTo>
                    <a:pt x="18" y="11"/>
                  </a:lnTo>
                  <a:lnTo>
                    <a:pt x="18" y="11"/>
                  </a:lnTo>
                  <a:lnTo>
                    <a:pt x="18" y="11"/>
                  </a:lnTo>
                  <a:lnTo>
                    <a:pt x="18" y="11"/>
                  </a:lnTo>
                  <a:lnTo>
                    <a:pt x="12" y="5"/>
                  </a:lnTo>
                  <a:lnTo>
                    <a:pt x="12"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13" name="Freeform 217"/>
            <p:cNvSpPr>
              <a:spLocks/>
            </p:cNvSpPr>
            <p:nvPr/>
          </p:nvSpPr>
          <p:spPr bwMode="auto">
            <a:xfrm>
              <a:off x="2387" y="3320"/>
              <a:ext cx="14" cy="6"/>
            </a:xfrm>
            <a:custGeom>
              <a:avLst/>
              <a:gdLst>
                <a:gd name="T0" fmla="*/ 14 w 14"/>
                <a:gd name="T1" fmla="*/ 0 h 6"/>
                <a:gd name="T2" fmla="*/ 6 w 14"/>
                <a:gd name="T3" fmla="*/ 0 h 6"/>
                <a:gd name="T4" fmla="*/ 6 w 14"/>
                <a:gd name="T5" fmla="*/ 0 h 6"/>
                <a:gd name="T6" fmla="*/ 0 w 14"/>
                <a:gd name="T7" fmla="*/ 0 h 6"/>
                <a:gd name="T8" fmla="*/ 0 w 14"/>
                <a:gd name="T9" fmla="*/ 0 h 6"/>
                <a:gd name="T10" fmla="*/ 0 w 14"/>
                <a:gd name="T11" fmla="*/ 6 h 6"/>
                <a:gd name="T12" fmla="*/ 0 w 14"/>
                <a:gd name="T13" fmla="*/ 6 h 6"/>
                <a:gd name="T14" fmla="*/ 6 w 14"/>
                <a:gd name="T15" fmla="*/ 6 h 6"/>
                <a:gd name="T16" fmla="*/ 6 w 14"/>
                <a:gd name="T17" fmla="*/ 6 h 6"/>
                <a:gd name="T18" fmla="*/ 6 w 14"/>
                <a:gd name="T19" fmla="*/ 6 h 6"/>
                <a:gd name="T20" fmla="*/ 6 w 14"/>
                <a:gd name="T21" fmla="*/ 6 h 6"/>
                <a:gd name="T22" fmla="*/ 14 w 14"/>
                <a:gd name="T23" fmla="*/ 6 h 6"/>
                <a:gd name="T24" fmla="*/ 14 w 14"/>
                <a:gd name="T25" fmla="*/ 6 h 6"/>
                <a:gd name="T26" fmla="*/ 14 w 14"/>
                <a:gd name="T27" fmla="*/ 6 h 6"/>
                <a:gd name="T28" fmla="*/ 14 w 14"/>
                <a:gd name="T29" fmla="*/ 0 h 6"/>
                <a:gd name="T30" fmla="*/ 14 w 1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6">
                  <a:moveTo>
                    <a:pt x="14" y="0"/>
                  </a:moveTo>
                  <a:lnTo>
                    <a:pt x="6" y="0"/>
                  </a:lnTo>
                  <a:lnTo>
                    <a:pt x="6" y="0"/>
                  </a:lnTo>
                  <a:lnTo>
                    <a:pt x="0" y="0"/>
                  </a:lnTo>
                  <a:lnTo>
                    <a:pt x="0" y="0"/>
                  </a:lnTo>
                  <a:lnTo>
                    <a:pt x="0" y="6"/>
                  </a:lnTo>
                  <a:lnTo>
                    <a:pt x="0" y="6"/>
                  </a:lnTo>
                  <a:lnTo>
                    <a:pt x="6" y="6"/>
                  </a:lnTo>
                  <a:lnTo>
                    <a:pt x="6" y="6"/>
                  </a:lnTo>
                  <a:lnTo>
                    <a:pt x="6" y="6"/>
                  </a:lnTo>
                  <a:lnTo>
                    <a:pt x="6" y="6"/>
                  </a:lnTo>
                  <a:lnTo>
                    <a:pt x="14" y="6"/>
                  </a:lnTo>
                  <a:lnTo>
                    <a:pt x="14" y="6"/>
                  </a:lnTo>
                  <a:lnTo>
                    <a:pt x="14" y="6"/>
                  </a:lnTo>
                  <a:lnTo>
                    <a:pt x="14" y="0"/>
                  </a:lnTo>
                  <a:lnTo>
                    <a:pt x="14"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14" name="Freeform 218"/>
            <p:cNvSpPr>
              <a:spLocks/>
            </p:cNvSpPr>
            <p:nvPr/>
          </p:nvSpPr>
          <p:spPr bwMode="auto">
            <a:xfrm>
              <a:off x="2375" y="3326"/>
              <a:ext cx="12" cy="12"/>
            </a:xfrm>
            <a:custGeom>
              <a:avLst/>
              <a:gdLst>
                <a:gd name="T0" fmla="*/ 12 w 12"/>
                <a:gd name="T1" fmla="*/ 0 h 12"/>
                <a:gd name="T2" fmla="*/ 6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6 w 12"/>
                <a:gd name="T15" fmla="*/ 6 h 12"/>
                <a:gd name="T16" fmla="*/ 6 w 12"/>
                <a:gd name="T17" fmla="*/ 6 h 12"/>
                <a:gd name="T18" fmla="*/ 6 w 12"/>
                <a:gd name="T19" fmla="*/ 12 h 12"/>
                <a:gd name="T20" fmla="*/ 6 w 12"/>
                <a:gd name="T21" fmla="*/ 12 h 12"/>
                <a:gd name="T22" fmla="*/ 12 w 12"/>
                <a:gd name="T23" fmla="*/ 6 h 12"/>
                <a:gd name="T24" fmla="*/ 12 w 12"/>
                <a:gd name="T25" fmla="*/ 6 h 12"/>
                <a:gd name="T26" fmla="*/ 12 w 12"/>
                <a:gd name="T27" fmla="*/ 6 h 12"/>
                <a:gd name="T28" fmla="*/ 12 w 12"/>
                <a:gd name="T29" fmla="*/ 0 h 12"/>
                <a:gd name="T30" fmla="*/ 12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2" y="0"/>
                  </a:moveTo>
                  <a:lnTo>
                    <a:pt x="6" y="0"/>
                  </a:lnTo>
                  <a:lnTo>
                    <a:pt x="6" y="0"/>
                  </a:lnTo>
                  <a:lnTo>
                    <a:pt x="6" y="0"/>
                  </a:lnTo>
                  <a:lnTo>
                    <a:pt x="6" y="0"/>
                  </a:lnTo>
                  <a:lnTo>
                    <a:pt x="0" y="0"/>
                  </a:lnTo>
                  <a:lnTo>
                    <a:pt x="0" y="6"/>
                  </a:lnTo>
                  <a:lnTo>
                    <a:pt x="6" y="6"/>
                  </a:lnTo>
                  <a:lnTo>
                    <a:pt x="6" y="6"/>
                  </a:lnTo>
                  <a:lnTo>
                    <a:pt x="6" y="12"/>
                  </a:lnTo>
                  <a:lnTo>
                    <a:pt x="6" y="12"/>
                  </a:lnTo>
                  <a:lnTo>
                    <a:pt x="12" y="6"/>
                  </a:lnTo>
                  <a:lnTo>
                    <a:pt x="12" y="6"/>
                  </a:lnTo>
                  <a:lnTo>
                    <a:pt x="12" y="6"/>
                  </a:lnTo>
                  <a:lnTo>
                    <a:pt x="12" y="0"/>
                  </a:lnTo>
                  <a:lnTo>
                    <a:pt x="12"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15" name="Freeform 219"/>
            <p:cNvSpPr>
              <a:spLocks/>
            </p:cNvSpPr>
            <p:nvPr/>
          </p:nvSpPr>
          <p:spPr bwMode="auto">
            <a:xfrm>
              <a:off x="2351" y="3320"/>
              <a:ext cx="6" cy="6"/>
            </a:xfrm>
            <a:custGeom>
              <a:avLst/>
              <a:gdLst>
                <a:gd name="T0" fmla="*/ 6 w 6"/>
                <a:gd name="T1" fmla="*/ 6 h 6"/>
                <a:gd name="T2" fmla="*/ 6 w 6"/>
                <a:gd name="T3" fmla="*/ 6 h 6"/>
                <a:gd name="T4" fmla="*/ 6 w 6"/>
                <a:gd name="T5" fmla="*/ 6 h 6"/>
                <a:gd name="T6" fmla="*/ 6 w 6"/>
                <a:gd name="T7" fmla="*/ 6 h 6"/>
                <a:gd name="T8" fmla="*/ 6 w 6"/>
                <a:gd name="T9" fmla="*/ 6 h 6"/>
                <a:gd name="T10" fmla="*/ 6 w 6"/>
                <a:gd name="T11" fmla="*/ 6 h 6"/>
                <a:gd name="T12" fmla="*/ 0 w 6"/>
                <a:gd name="T13" fmla="*/ 6 h 6"/>
                <a:gd name="T14" fmla="*/ 0 w 6"/>
                <a:gd name="T15" fmla="*/ 0 h 6"/>
                <a:gd name="T16" fmla="*/ 0 w 6"/>
                <a:gd name="T17" fmla="*/ 0 h 6"/>
                <a:gd name="T18" fmla="*/ 0 w 6"/>
                <a:gd name="T19" fmla="*/ 0 h 6"/>
                <a:gd name="T20" fmla="*/ 0 w 6"/>
                <a:gd name="T21" fmla="*/ 0 h 6"/>
                <a:gd name="T22" fmla="*/ 6 w 6"/>
                <a:gd name="T23" fmla="*/ 0 h 6"/>
                <a:gd name="T24" fmla="*/ 6 w 6"/>
                <a:gd name="T25" fmla="*/ 0 h 6"/>
                <a:gd name="T26" fmla="*/ 6 w 6"/>
                <a:gd name="T27" fmla="*/ 6 h 6"/>
                <a:gd name="T28" fmla="*/ 6 w 6"/>
                <a:gd name="T29" fmla="*/ 6 h 6"/>
                <a:gd name="T30" fmla="*/ 6 w 6"/>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6"/>
                  </a:moveTo>
                  <a:lnTo>
                    <a:pt x="6" y="6"/>
                  </a:lnTo>
                  <a:lnTo>
                    <a:pt x="6" y="6"/>
                  </a:lnTo>
                  <a:lnTo>
                    <a:pt x="6" y="6"/>
                  </a:lnTo>
                  <a:lnTo>
                    <a:pt x="6" y="6"/>
                  </a:lnTo>
                  <a:lnTo>
                    <a:pt x="6" y="6"/>
                  </a:lnTo>
                  <a:lnTo>
                    <a:pt x="0" y="6"/>
                  </a:lnTo>
                  <a:lnTo>
                    <a:pt x="0" y="0"/>
                  </a:lnTo>
                  <a:lnTo>
                    <a:pt x="0" y="0"/>
                  </a:lnTo>
                  <a:lnTo>
                    <a:pt x="0" y="0"/>
                  </a:lnTo>
                  <a:lnTo>
                    <a:pt x="0" y="0"/>
                  </a:lnTo>
                  <a:lnTo>
                    <a:pt x="6" y="0"/>
                  </a:lnTo>
                  <a:lnTo>
                    <a:pt x="6" y="0"/>
                  </a:lnTo>
                  <a:lnTo>
                    <a:pt x="6" y="6"/>
                  </a:lnTo>
                  <a:lnTo>
                    <a:pt x="6" y="6"/>
                  </a:lnTo>
                  <a:lnTo>
                    <a:pt x="6" y="6"/>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16" name="Freeform 220"/>
            <p:cNvSpPr>
              <a:spLocks/>
            </p:cNvSpPr>
            <p:nvPr/>
          </p:nvSpPr>
          <p:spPr bwMode="auto">
            <a:xfrm>
              <a:off x="2338" y="3308"/>
              <a:ext cx="8" cy="6"/>
            </a:xfrm>
            <a:custGeom>
              <a:avLst/>
              <a:gdLst>
                <a:gd name="T0" fmla="*/ 0 w 8"/>
                <a:gd name="T1" fmla="*/ 0 h 6"/>
                <a:gd name="T2" fmla="*/ 0 w 8"/>
                <a:gd name="T3" fmla="*/ 0 h 6"/>
                <a:gd name="T4" fmla="*/ 0 w 8"/>
                <a:gd name="T5" fmla="*/ 0 h 6"/>
                <a:gd name="T6" fmla="*/ 8 w 8"/>
                <a:gd name="T7" fmla="*/ 0 h 6"/>
                <a:gd name="T8" fmla="*/ 8 w 8"/>
                <a:gd name="T9" fmla="*/ 0 h 6"/>
                <a:gd name="T10" fmla="*/ 8 w 8"/>
                <a:gd name="T11" fmla="*/ 6 h 6"/>
                <a:gd name="T12" fmla="*/ 8 w 8"/>
                <a:gd name="T13" fmla="*/ 6 h 6"/>
                <a:gd name="T14" fmla="*/ 8 w 8"/>
                <a:gd name="T15" fmla="*/ 6 h 6"/>
                <a:gd name="T16" fmla="*/ 8 w 8"/>
                <a:gd name="T17" fmla="*/ 6 h 6"/>
                <a:gd name="T18" fmla="*/ 8 w 8"/>
                <a:gd name="T19" fmla="*/ 6 h 6"/>
                <a:gd name="T20" fmla="*/ 0 w 8"/>
                <a:gd name="T21" fmla="*/ 6 h 6"/>
                <a:gd name="T22" fmla="*/ 0 w 8"/>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0"/>
                  </a:moveTo>
                  <a:lnTo>
                    <a:pt x="0" y="0"/>
                  </a:lnTo>
                  <a:lnTo>
                    <a:pt x="0" y="0"/>
                  </a:lnTo>
                  <a:lnTo>
                    <a:pt x="8" y="0"/>
                  </a:lnTo>
                  <a:lnTo>
                    <a:pt x="8" y="0"/>
                  </a:lnTo>
                  <a:lnTo>
                    <a:pt x="8" y="6"/>
                  </a:lnTo>
                  <a:lnTo>
                    <a:pt x="8" y="6"/>
                  </a:lnTo>
                  <a:lnTo>
                    <a:pt x="8" y="6"/>
                  </a:lnTo>
                  <a:lnTo>
                    <a:pt x="8" y="6"/>
                  </a:lnTo>
                  <a:lnTo>
                    <a:pt x="8" y="6"/>
                  </a:lnTo>
                  <a:lnTo>
                    <a:pt x="0" y="6"/>
                  </a:lnTo>
                  <a:lnTo>
                    <a:pt x="0"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17" name="Freeform 221"/>
            <p:cNvSpPr>
              <a:spLocks/>
            </p:cNvSpPr>
            <p:nvPr/>
          </p:nvSpPr>
          <p:spPr bwMode="auto">
            <a:xfrm>
              <a:off x="2326" y="3308"/>
              <a:ext cx="12" cy="12"/>
            </a:xfrm>
            <a:custGeom>
              <a:avLst/>
              <a:gdLst>
                <a:gd name="T0" fmla="*/ 0 w 12"/>
                <a:gd name="T1" fmla="*/ 0 h 12"/>
                <a:gd name="T2" fmla="*/ 0 w 12"/>
                <a:gd name="T3" fmla="*/ 0 h 12"/>
                <a:gd name="T4" fmla="*/ 6 w 12"/>
                <a:gd name="T5" fmla="*/ 0 h 12"/>
                <a:gd name="T6" fmla="*/ 12 w 12"/>
                <a:gd name="T7" fmla="*/ 0 h 12"/>
                <a:gd name="T8" fmla="*/ 12 w 12"/>
                <a:gd name="T9" fmla="*/ 0 h 12"/>
                <a:gd name="T10" fmla="*/ 6 w 12"/>
                <a:gd name="T11" fmla="*/ 6 h 12"/>
                <a:gd name="T12" fmla="*/ 6 w 12"/>
                <a:gd name="T13" fmla="*/ 12 h 12"/>
                <a:gd name="T14" fmla="*/ 6 w 12"/>
                <a:gd name="T15" fmla="*/ 12 h 12"/>
                <a:gd name="T16" fmla="*/ 6 w 12"/>
                <a:gd name="T17" fmla="*/ 12 h 12"/>
                <a:gd name="T18" fmla="*/ 6 w 12"/>
                <a:gd name="T19" fmla="*/ 12 h 12"/>
                <a:gd name="T20" fmla="*/ 0 w 12"/>
                <a:gd name="T21" fmla="*/ 12 h 12"/>
                <a:gd name="T22" fmla="*/ 0 w 12"/>
                <a:gd name="T23" fmla="*/ 6 h 12"/>
                <a:gd name="T24" fmla="*/ 0 w 12"/>
                <a:gd name="T25" fmla="*/ 6 h 12"/>
                <a:gd name="T26" fmla="*/ 0 w 12"/>
                <a:gd name="T27" fmla="*/ 6 h 12"/>
                <a:gd name="T28" fmla="*/ 0 w 12"/>
                <a:gd name="T29" fmla="*/ 6 h 12"/>
                <a:gd name="T30" fmla="*/ 0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0" y="0"/>
                  </a:moveTo>
                  <a:lnTo>
                    <a:pt x="0" y="0"/>
                  </a:lnTo>
                  <a:lnTo>
                    <a:pt x="6" y="0"/>
                  </a:lnTo>
                  <a:lnTo>
                    <a:pt x="12" y="0"/>
                  </a:lnTo>
                  <a:lnTo>
                    <a:pt x="12" y="0"/>
                  </a:lnTo>
                  <a:lnTo>
                    <a:pt x="6" y="6"/>
                  </a:lnTo>
                  <a:lnTo>
                    <a:pt x="6" y="12"/>
                  </a:lnTo>
                  <a:lnTo>
                    <a:pt x="6" y="12"/>
                  </a:lnTo>
                  <a:lnTo>
                    <a:pt x="6" y="12"/>
                  </a:lnTo>
                  <a:lnTo>
                    <a:pt x="6" y="12"/>
                  </a:lnTo>
                  <a:lnTo>
                    <a:pt x="0" y="12"/>
                  </a:lnTo>
                  <a:lnTo>
                    <a:pt x="0" y="6"/>
                  </a:lnTo>
                  <a:lnTo>
                    <a:pt x="0" y="6"/>
                  </a:lnTo>
                  <a:lnTo>
                    <a:pt x="0" y="6"/>
                  </a:lnTo>
                  <a:lnTo>
                    <a:pt x="0" y="6"/>
                  </a:lnTo>
                  <a:lnTo>
                    <a:pt x="0"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18" name="Freeform 222"/>
            <p:cNvSpPr>
              <a:spLocks/>
            </p:cNvSpPr>
            <p:nvPr/>
          </p:nvSpPr>
          <p:spPr bwMode="auto">
            <a:xfrm>
              <a:off x="2381" y="2463"/>
              <a:ext cx="49" cy="6"/>
            </a:xfrm>
            <a:custGeom>
              <a:avLst/>
              <a:gdLst>
                <a:gd name="T0" fmla="*/ 0 w 49"/>
                <a:gd name="T1" fmla="*/ 0 h 6"/>
                <a:gd name="T2" fmla="*/ 0 w 49"/>
                <a:gd name="T3" fmla="*/ 0 h 6"/>
                <a:gd name="T4" fmla="*/ 6 w 49"/>
                <a:gd name="T5" fmla="*/ 6 h 6"/>
                <a:gd name="T6" fmla="*/ 26 w 49"/>
                <a:gd name="T7" fmla="*/ 6 h 6"/>
                <a:gd name="T8" fmla="*/ 26 w 49"/>
                <a:gd name="T9" fmla="*/ 6 h 6"/>
                <a:gd name="T10" fmla="*/ 31 w 49"/>
                <a:gd name="T11" fmla="*/ 6 h 6"/>
                <a:gd name="T12" fmla="*/ 43 w 49"/>
                <a:gd name="T13" fmla="*/ 6 h 6"/>
                <a:gd name="T14" fmla="*/ 49 w 49"/>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6">
                  <a:moveTo>
                    <a:pt x="0" y="0"/>
                  </a:moveTo>
                  <a:lnTo>
                    <a:pt x="0" y="0"/>
                  </a:lnTo>
                  <a:lnTo>
                    <a:pt x="6" y="6"/>
                  </a:lnTo>
                  <a:lnTo>
                    <a:pt x="26" y="6"/>
                  </a:lnTo>
                  <a:lnTo>
                    <a:pt x="26" y="6"/>
                  </a:lnTo>
                  <a:lnTo>
                    <a:pt x="31" y="6"/>
                  </a:lnTo>
                  <a:lnTo>
                    <a:pt x="43" y="6"/>
                  </a:lnTo>
                  <a:lnTo>
                    <a:pt x="49"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19" name="Freeform 223"/>
            <p:cNvSpPr>
              <a:spLocks/>
            </p:cNvSpPr>
            <p:nvPr/>
          </p:nvSpPr>
          <p:spPr bwMode="auto">
            <a:xfrm>
              <a:off x="2387" y="2469"/>
              <a:ext cx="43" cy="25"/>
            </a:xfrm>
            <a:custGeom>
              <a:avLst/>
              <a:gdLst>
                <a:gd name="T0" fmla="*/ 0 w 43"/>
                <a:gd name="T1" fmla="*/ 0 h 25"/>
                <a:gd name="T2" fmla="*/ 0 w 43"/>
                <a:gd name="T3" fmla="*/ 7 h 25"/>
                <a:gd name="T4" fmla="*/ 6 w 43"/>
                <a:gd name="T5" fmla="*/ 7 h 25"/>
                <a:gd name="T6" fmla="*/ 14 w 43"/>
                <a:gd name="T7" fmla="*/ 7 h 25"/>
                <a:gd name="T8" fmla="*/ 14 w 43"/>
                <a:gd name="T9" fmla="*/ 7 h 25"/>
                <a:gd name="T10" fmla="*/ 20 w 43"/>
                <a:gd name="T11" fmla="*/ 13 h 25"/>
                <a:gd name="T12" fmla="*/ 31 w 43"/>
                <a:gd name="T13" fmla="*/ 19 h 25"/>
                <a:gd name="T14" fmla="*/ 43 w 4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5">
                  <a:moveTo>
                    <a:pt x="0" y="0"/>
                  </a:moveTo>
                  <a:lnTo>
                    <a:pt x="0" y="7"/>
                  </a:lnTo>
                  <a:lnTo>
                    <a:pt x="6" y="7"/>
                  </a:lnTo>
                  <a:lnTo>
                    <a:pt x="14" y="7"/>
                  </a:lnTo>
                  <a:lnTo>
                    <a:pt x="14" y="7"/>
                  </a:lnTo>
                  <a:lnTo>
                    <a:pt x="20" y="13"/>
                  </a:lnTo>
                  <a:lnTo>
                    <a:pt x="31" y="19"/>
                  </a:lnTo>
                  <a:lnTo>
                    <a:pt x="43"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20" name="Freeform 224"/>
            <p:cNvSpPr>
              <a:spLocks/>
            </p:cNvSpPr>
            <p:nvPr/>
          </p:nvSpPr>
          <p:spPr bwMode="auto">
            <a:xfrm>
              <a:off x="2381" y="2469"/>
              <a:ext cx="31" cy="55"/>
            </a:xfrm>
            <a:custGeom>
              <a:avLst/>
              <a:gdLst>
                <a:gd name="T0" fmla="*/ 0 w 31"/>
                <a:gd name="T1" fmla="*/ 0 h 55"/>
                <a:gd name="T2" fmla="*/ 0 w 31"/>
                <a:gd name="T3" fmla="*/ 7 h 55"/>
                <a:gd name="T4" fmla="*/ 6 w 31"/>
                <a:gd name="T5" fmla="*/ 13 h 55"/>
                <a:gd name="T6" fmla="*/ 12 w 31"/>
                <a:gd name="T7" fmla="*/ 19 h 55"/>
                <a:gd name="T8" fmla="*/ 12 w 31"/>
                <a:gd name="T9" fmla="*/ 19 h 55"/>
                <a:gd name="T10" fmla="*/ 12 w 31"/>
                <a:gd name="T11" fmla="*/ 25 h 55"/>
                <a:gd name="T12" fmla="*/ 12 w 31"/>
                <a:gd name="T13" fmla="*/ 31 h 55"/>
                <a:gd name="T14" fmla="*/ 20 w 31"/>
                <a:gd name="T15" fmla="*/ 31 h 55"/>
                <a:gd name="T16" fmla="*/ 20 w 31"/>
                <a:gd name="T17" fmla="*/ 31 h 55"/>
                <a:gd name="T18" fmla="*/ 20 w 31"/>
                <a:gd name="T19" fmla="*/ 37 h 55"/>
                <a:gd name="T20" fmla="*/ 20 w 31"/>
                <a:gd name="T21" fmla="*/ 43 h 55"/>
                <a:gd name="T22" fmla="*/ 26 w 31"/>
                <a:gd name="T23" fmla="*/ 43 h 55"/>
                <a:gd name="T24" fmla="*/ 26 w 31"/>
                <a:gd name="T25" fmla="*/ 43 h 55"/>
                <a:gd name="T26" fmla="*/ 26 w 31"/>
                <a:gd name="T27" fmla="*/ 49 h 55"/>
                <a:gd name="T28" fmla="*/ 31 w 31"/>
                <a:gd name="T29" fmla="*/ 55 h 55"/>
                <a:gd name="T30" fmla="*/ 31 w 31"/>
                <a:gd name="T3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5">
                  <a:moveTo>
                    <a:pt x="0" y="0"/>
                  </a:moveTo>
                  <a:lnTo>
                    <a:pt x="0" y="7"/>
                  </a:lnTo>
                  <a:lnTo>
                    <a:pt x="6" y="13"/>
                  </a:lnTo>
                  <a:lnTo>
                    <a:pt x="12" y="19"/>
                  </a:lnTo>
                  <a:lnTo>
                    <a:pt x="12" y="19"/>
                  </a:lnTo>
                  <a:lnTo>
                    <a:pt x="12" y="25"/>
                  </a:lnTo>
                  <a:lnTo>
                    <a:pt x="12" y="31"/>
                  </a:lnTo>
                  <a:lnTo>
                    <a:pt x="20" y="31"/>
                  </a:lnTo>
                  <a:lnTo>
                    <a:pt x="20" y="31"/>
                  </a:lnTo>
                  <a:lnTo>
                    <a:pt x="20" y="37"/>
                  </a:lnTo>
                  <a:lnTo>
                    <a:pt x="20" y="43"/>
                  </a:lnTo>
                  <a:lnTo>
                    <a:pt x="26" y="43"/>
                  </a:lnTo>
                  <a:lnTo>
                    <a:pt x="26" y="43"/>
                  </a:lnTo>
                  <a:lnTo>
                    <a:pt x="26" y="49"/>
                  </a:lnTo>
                  <a:lnTo>
                    <a:pt x="31" y="55"/>
                  </a:lnTo>
                  <a:lnTo>
                    <a:pt x="31" y="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21" name="Freeform 225"/>
            <p:cNvSpPr>
              <a:spLocks/>
            </p:cNvSpPr>
            <p:nvPr/>
          </p:nvSpPr>
          <p:spPr bwMode="auto">
            <a:xfrm>
              <a:off x="2375" y="2451"/>
              <a:ext cx="18" cy="183"/>
            </a:xfrm>
            <a:custGeom>
              <a:avLst/>
              <a:gdLst>
                <a:gd name="T0" fmla="*/ 6 w 18"/>
                <a:gd name="T1" fmla="*/ 0 h 183"/>
                <a:gd name="T2" fmla="*/ 0 w 18"/>
                <a:gd name="T3" fmla="*/ 6 h 183"/>
                <a:gd name="T4" fmla="*/ 0 w 18"/>
                <a:gd name="T5" fmla="*/ 25 h 183"/>
                <a:gd name="T6" fmla="*/ 0 w 18"/>
                <a:gd name="T7" fmla="*/ 37 h 183"/>
                <a:gd name="T8" fmla="*/ 0 w 18"/>
                <a:gd name="T9" fmla="*/ 37 h 183"/>
                <a:gd name="T10" fmla="*/ 0 w 18"/>
                <a:gd name="T11" fmla="*/ 67 h 183"/>
                <a:gd name="T12" fmla="*/ 0 w 18"/>
                <a:gd name="T13" fmla="*/ 98 h 183"/>
                <a:gd name="T14" fmla="*/ 6 w 18"/>
                <a:gd name="T15" fmla="*/ 116 h 183"/>
                <a:gd name="T16" fmla="*/ 6 w 18"/>
                <a:gd name="T17" fmla="*/ 116 h 183"/>
                <a:gd name="T18" fmla="*/ 6 w 18"/>
                <a:gd name="T19" fmla="*/ 141 h 183"/>
                <a:gd name="T20" fmla="*/ 12 w 18"/>
                <a:gd name="T21" fmla="*/ 165 h 183"/>
                <a:gd name="T22" fmla="*/ 18 w 18"/>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3">
                  <a:moveTo>
                    <a:pt x="6" y="0"/>
                  </a:moveTo>
                  <a:lnTo>
                    <a:pt x="0" y="6"/>
                  </a:lnTo>
                  <a:lnTo>
                    <a:pt x="0" y="25"/>
                  </a:lnTo>
                  <a:lnTo>
                    <a:pt x="0" y="37"/>
                  </a:lnTo>
                  <a:lnTo>
                    <a:pt x="0" y="37"/>
                  </a:lnTo>
                  <a:lnTo>
                    <a:pt x="0" y="67"/>
                  </a:lnTo>
                  <a:lnTo>
                    <a:pt x="0" y="98"/>
                  </a:lnTo>
                  <a:lnTo>
                    <a:pt x="6" y="116"/>
                  </a:lnTo>
                  <a:lnTo>
                    <a:pt x="6" y="116"/>
                  </a:lnTo>
                  <a:lnTo>
                    <a:pt x="6" y="141"/>
                  </a:lnTo>
                  <a:lnTo>
                    <a:pt x="12" y="165"/>
                  </a:lnTo>
                  <a:lnTo>
                    <a:pt x="18" y="18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22" name="Freeform 226"/>
            <p:cNvSpPr>
              <a:spLocks/>
            </p:cNvSpPr>
            <p:nvPr/>
          </p:nvSpPr>
          <p:spPr bwMode="auto">
            <a:xfrm>
              <a:off x="2375" y="2549"/>
              <a:ext cx="26" cy="49"/>
            </a:xfrm>
            <a:custGeom>
              <a:avLst/>
              <a:gdLst>
                <a:gd name="T0" fmla="*/ 0 w 26"/>
                <a:gd name="T1" fmla="*/ 0 h 49"/>
                <a:gd name="T2" fmla="*/ 0 w 26"/>
                <a:gd name="T3" fmla="*/ 12 h 49"/>
                <a:gd name="T4" fmla="*/ 6 w 26"/>
                <a:gd name="T5" fmla="*/ 24 h 49"/>
                <a:gd name="T6" fmla="*/ 18 w 26"/>
                <a:gd name="T7" fmla="*/ 38 h 49"/>
                <a:gd name="T8" fmla="*/ 18 w 26"/>
                <a:gd name="T9" fmla="*/ 38 h 49"/>
                <a:gd name="T10" fmla="*/ 18 w 26"/>
                <a:gd name="T11" fmla="*/ 43 h 49"/>
                <a:gd name="T12" fmla="*/ 26 w 26"/>
                <a:gd name="T13" fmla="*/ 49 h 49"/>
                <a:gd name="T14" fmla="*/ 26 w 26"/>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9">
                  <a:moveTo>
                    <a:pt x="0" y="0"/>
                  </a:moveTo>
                  <a:lnTo>
                    <a:pt x="0" y="12"/>
                  </a:lnTo>
                  <a:lnTo>
                    <a:pt x="6" y="24"/>
                  </a:lnTo>
                  <a:lnTo>
                    <a:pt x="18" y="38"/>
                  </a:lnTo>
                  <a:lnTo>
                    <a:pt x="18" y="38"/>
                  </a:lnTo>
                  <a:lnTo>
                    <a:pt x="18" y="43"/>
                  </a:lnTo>
                  <a:lnTo>
                    <a:pt x="26" y="49"/>
                  </a:lnTo>
                  <a:lnTo>
                    <a:pt x="26"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23" name="Freeform 227"/>
            <p:cNvSpPr>
              <a:spLocks/>
            </p:cNvSpPr>
            <p:nvPr/>
          </p:nvSpPr>
          <p:spPr bwMode="auto">
            <a:xfrm>
              <a:off x="2473" y="2396"/>
              <a:ext cx="6" cy="18"/>
            </a:xfrm>
            <a:custGeom>
              <a:avLst/>
              <a:gdLst>
                <a:gd name="T0" fmla="*/ 6 w 6"/>
                <a:gd name="T1" fmla="*/ 0 h 18"/>
                <a:gd name="T2" fmla="*/ 6 w 6"/>
                <a:gd name="T3" fmla="*/ 6 h 18"/>
                <a:gd name="T4" fmla="*/ 0 w 6"/>
                <a:gd name="T5" fmla="*/ 12 h 18"/>
                <a:gd name="T6" fmla="*/ 0 w 6"/>
                <a:gd name="T7" fmla="*/ 18 h 18"/>
              </a:gdLst>
              <a:ahLst/>
              <a:cxnLst>
                <a:cxn ang="0">
                  <a:pos x="T0" y="T1"/>
                </a:cxn>
                <a:cxn ang="0">
                  <a:pos x="T2" y="T3"/>
                </a:cxn>
                <a:cxn ang="0">
                  <a:pos x="T4" y="T5"/>
                </a:cxn>
                <a:cxn ang="0">
                  <a:pos x="T6" y="T7"/>
                </a:cxn>
              </a:cxnLst>
              <a:rect l="0" t="0" r="r" b="b"/>
              <a:pathLst>
                <a:path w="6" h="18">
                  <a:moveTo>
                    <a:pt x="6" y="0"/>
                  </a:moveTo>
                  <a:lnTo>
                    <a:pt x="6" y="6"/>
                  </a:lnTo>
                  <a:lnTo>
                    <a:pt x="0"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24" name="Freeform 228"/>
            <p:cNvSpPr>
              <a:spLocks/>
            </p:cNvSpPr>
            <p:nvPr/>
          </p:nvSpPr>
          <p:spPr bwMode="auto">
            <a:xfrm>
              <a:off x="2326" y="2457"/>
              <a:ext cx="20" cy="55"/>
            </a:xfrm>
            <a:custGeom>
              <a:avLst/>
              <a:gdLst>
                <a:gd name="T0" fmla="*/ 20 w 20"/>
                <a:gd name="T1" fmla="*/ 0 h 55"/>
                <a:gd name="T2" fmla="*/ 12 w 20"/>
                <a:gd name="T3" fmla="*/ 6 h 55"/>
                <a:gd name="T4" fmla="*/ 6 w 20"/>
                <a:gd name="T5" fmla="*/ 25 h 55"/>
                <a:gd name="T6" fmla="*/ 0 w 20"/>
                <a:gd name="T7" fmla="*/ 55 h 55"/>
              </a:gdLst>
              <a:ahLst/>
              <a:cxnLst>
                <a:cxn ang="0">
                  <a:pos x="T0" y="T1"/>
                </a:cxn>
                <a:cxn ang="0">
                  <a:pos x="T2" y="T3"/>
                </a:cxn>
                <a:cxn ang="0">
                  <a:pos x="T4" y="T5"/>
                </a:cxn>
                <a:cxn ang="0">
                  <a:pos x="T6" y="T7"/>
                </a:cxn>
              </a:cxnLst>
              <a:rect l="0" t="0" r="r" b="b"/>
              <a:pathLst>
                <a:path w="20" h="55">
                  <a:moveTo>
                    <a:pt x="20" y="0"/>
                  </a:moveTo>
                  <a:lnTo>
                    <a:pt x="12" y="6"/>
                  </a:lnTo>
                  <a:lnTo>
                    <a:pt x="6" y="25"/>
                  </a:lnTo>
                  <a:lnTo>
                    <a:pt x="0" y="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25" name="Freeform 229"/>
            <p:cNvSpPr>
              <a:spLocks/>
            </p:cNvSpPr>
            <p:nvPr/>
          </p:nvSpPr>
          <p:spPr bwMode="auto">
            <a:xfrm>
              <a:off x="2290" y="2457"/>
              <a:ext cx="24" cy="49"/>
            </a:xfrm>
            <a:custGeom>
              <a:avLst/>
              <a:gdLst>
                <a:gd name="T0" fmla="*/ 24 w 24"/>
                <a:gd name="T1" fmla="*/ 0 h 49"/>
                <a:gd name="T2" fmla="*/ 18 w 24"/>
                <a:gd name="T3" fmla="*/ 12 h 49"/>
                <a:gd name="T4" fmla="*/ 6 w 24"/>
                <a:gd name="T5" fmla="*/ 31 h 49"/>
                <a:gd name="T6" fmla="*/ 0 w 24"/>
                <a:gd name="T7" fmla="*/ 49 h 49"/>
              </a:gdLst>
              <a:ahLst/>
              <a:cxnLst>
                <a:cxn ang="0">
                  <a:pos x="T0" y="T1"/>
                </a:cxn>
                <a:cxn ang="0">
                  <a:pos x="T2" y="T3"/>
                </a:cxn>
                <a:cxn ang="0">
                  <a:pos x="T4" y="T5"/>
                </a:cxn>
                <a:cxn ang="0">
                  <a:pos x="T6" y="T7"/>
                </a:cxn>
              </a:cxnLst>
              <a:rect l="0" t="0" r="r" b="b"/>
              <a:pathLst>
                <a:path w="24" h="49">
                  <a:moveTo>
                    <a:pt x="24" y="0"/>
                  </a:moveTo>
                  <a:lnTo>
                    <a:pt x="18" y="12"/>
                  </a:lnTo>
                  <a:lnTo>
                    <a:pt x="6" y="31"/>
                  </a:lnTo>
                  <a:lnTo>
                    <a:pt x="0"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26" name="Freeform 230"/>
            <p:cNvSpPr>
              <a:spLocks/>
            </p:cNvSpPr>
            <p:nvPr/>
          </p:nvSpPr>
          <p:spPr bwMode="auto">
            <a:xfrm>
              <a:off x="2271" y="2463"/>
              <a:ext cx="19" cy="220"/>
            </a:xfrm>
            <a:custGeom>
              <a:avLst/>
              <a:gdLst>
                <a:gd name="T0" fmla="*/ 19 w 19"/>
                <a:gd name="T1" fmla="*/ 0 h 220"/>
                <a:gd name="T2" fmla="*/ 12 w 19"/>
                <a:gd name="T3" fmla="*/ 13 h 220"/>
                <a:gd name="T4" fmla="*/ 0 w 19"/>
                <a:gd name="T5" fmla="*/ 55 h 220"/>
                <a:gd name="T6" fmla="*/ 0 w 19"/>
                <a:gd name="T7" fmla="*/ 116 h 220"/>
                <a:gd name="T8" fmla="*/ 0 w 19"/>
                <a:gd name="T9" fmla="*/ 116 h 220"/>
                <a:gd name="T10" fmla="*/ 0 w 19"/>
                <a:gd name="T11" fmla="*/ 129 h 220"/>
                <a:gd name="T12" fmla="*/ 6 w 19"/>
                <a:gd name="T13" fmla="*/ 147 h 220"/>
                <a:gd name="T14" fmla="*/ 12 w 19"/>
                <a:gd name="T15" fmla="*/ 165 h 220"/>
                <a:gd name="T16" fmla="*/ 12 w 19"/>
                <a:gd name="T17" fmla="*/ 165 h 220"/>
                <a:gd name="T18" fmla="*/ 12 w 19"/>
                <a:gd name="T19" fmla="*/ 185 h 220"/>
                <a:gd name="T20" fmla="*/ 19 w 19"/>
                <a:gd name="T21" fmla="*/ 208 h 220"/>
                <a:gd name="T22" fmla="*/ 19 w 19"/>
                <a:gd name="T2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20">
                  <a:moveTo>
                    <a:pt x="19" y="0"/>
                  </a:moveTo>
                  <a:lnTo>
                    <a:pt x="12" y="13"/>
                  </a:lnTo>
                  <a:lnTo>
                    <a:pt x="0" y="55"/>
                  </a:lnTo>
                  <a:lnTo>
                    <a:pt x="0" y="116"/>
                  </a:lnTo>
                  <a:lnTo>
                    <a:pt x="0" y="116"/>
                  </a:lnTo>
                  <a:lnTo>
                    <a:pt x="0" y="129"/>
                  </a:lnTo>
                  <a:lnTo>
                    <a:pt x="6" y="147"/>
                  </a:lnTo>
                  <a:lnTo>
                    <a:pt x="12" y="165"/>
                  </a:lnTo>
                  <a:lnTo>
                    <a:pt x="12" y="165"/>
                  </a:lnTo>
                  <a:lnTo>
                    <a:pt x="12" y="185"/>
                  </a:lnTo>
                  <a:lnTo>
                    <a:pt x="19" y="208"/>
                  </a:lnTo>
                  <a:lnTo>
                    <a:pt x="19" y="2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27" name="Freeform 231"/>
            <p:cNvSpPr>
              <a:spLocks/>
            </p:cNvSpPr>
            <p:nvPr/>
          </p:nvSpPr>
          <p:spPr bwMode="auto">
            <a:xfrm>
              <a:off x="2235" y="2488"/>
              <a:ext cx="42" cy="6"/>
            </a:xfrm>
            <a:custGeom>
              <a:avLst/>
              <a:gdLst>
                <a:gd name="T0" fmla="*/ 42 w 42"/>
                <a:gd name="T1" fmla="*/ 0 h 6"/>
                <a:gd name="T2" fmla="*/ 36 w 42"/>
                <a:gd name="T3" fmla="*/ 0 h 6"/>
                <a:gd name="T4" fmla="*/ 18 w 42"/>
                <a:gd name="T5" fmla="*/ 6 h 6"/>
                <a:gd name="T6" fmla="*/ 0 w 42"/>
                <a:gd name="T7" fmla="*/ 0 h 6"/>
              </a:gdLst>
              <a:ahLst/>
              <a:cxnLst>
                <a:cxn ang="0">
                  <a:pos x="T0" y="T1"/>
                </a:cxn>
                <a:cxn ang="0">
                  <a:pos x="T2" y="T3"/>
                </a:cxn>
                <a:cxn ang="0">
                  <a:pos x="T4" y="T5"/>
                </a:cxn>
                <a:cxn ang="0">
                  <a:pos x="T6" y="T7"/>
                </a:cxn>
              </a:cxnLst>
              <a:rect l="0" t="0" r="r" b="b"/>
              <a:pathLst>
                <a:path w="42" h="6">
                  <a:moveTo>
                    <a:pt x="42" y="0"/>
                  </a:moveTo>
                  <a:lnTo>
                    <a:pt x="36" y="0"/>
                  </a:lnTo>
                  <a:lnTo>
                    <a:pt x="18"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28" name="Freeform 232"/>
            <p:cNvSpPr>
              <a:spLocks/>
            </p:cNvSpPr>
            <p:nvPr/>
          </p:nvSpPr>
          <p:spPr bwMode="auto">
            <a:xfrm>
              <a:off x="2253" y="2494"/>
              <a:ext cx="24" cy="12"/>
            </a:xfrm>
            <a:custGeom>
              <a:avLst/>
              <a:gdLst>
                <a:gd name="T0" fmla="*/ 24 w 24"/>
                <a:gd name="T1" fmla="*/ 0 h 12"/>
                <a:gd name="T2" fmla="*/ 18 w 24"/>
                <a:gd name="T3" fmla="*/ 6 h 12"/>
                <a:gd name="T4" fmla="*/ 12 w 24"/>
                <a:gd name="T5" fmla="*/ 12 h 12"/>
                <a:gd name="T6" fmla="*/ 0 w 24"/>
                <a:gd name="T7" fmla="*/ 12 h 12"/>
              </a:gdLst>
              <a:ahLst/>
              <a:cxnLst>
                <a:cxn ang="0">
                  <a:pos x="T0" y="T1"/>
                </a:cxn>
                <a:cxn ang="0">
                  <a:pos x="T2" y="T3"/>
                </a:cxn>
                <a:cxn ang="0">
                  <a:pos x="T4" y="T5"/>
                </a:cxn>
                <a:cxn ang="0">
                  <a:pos x="T6" y="T7"/>
                </a:cxn>
              </a:cxnLst>
              <a:rect l="0" t="0" r="r" b="b"/>
              <a:pathLst>
                <a:path w="24" h="12">
                  <a:moveTo>
                    <a:pt x="24" y="0"/>
                  </a:moveTo>
                  <a:lnTo>
                    <a:pt x="18" y="6"/>
                  </a:lnTo>
                  <a:lnTo>
                    <a:pt x="12"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29" name="Freeform 233"/>
            <p:cNvSpPr>
              <a:spLocks/>
            </p:cNvSpPr>
            <p:nvPr/>
          </p:nvSpPr>
          <p:spPr bwMode="auto">
            <a:xfrm>
              <a:off x="2228" y="2421"/>
              <a:ext cx="13" cy="18"/>
            </a:xfrm>
            <a:custGeom>
              <a:avLst/>
              <a:gdLst>
                <a:gd name="T0" fmla="*/ 0 w 13"/>
                <a:gd name="T1" fmla="*/ 0 h 18"/>
                <a:gd name="T2" fmla="*/ 0 w 13"/>
                <a:gd name="T3" fmla="*/ 6 h 18"/>
                <a:gd name="T4" fmla="*/ 0 w 13"/>
                <a:gd name="T5" fmla="*/ 12 h 18"/>
                <a:gd name="T6" fmla="*/ 13 w 13"/>
                <a:gd name="T7" fmla="*/ 18 h 18"/>
              </a:gdLst>
              <a:ahLst/>
              <a:cxnLst>
                <a:cxn ang="0">
                  <a:pos x="T0" y="T1"/>
                </a:cxn>
                <a:cxn ang="0">
                  <a:pos x="T2" y="T3"/>
                </a:cxn>
                <a:cxn ang="0">
                  <a:pos x="T4" y="T5"/>
                </a:cxn>
                <a:cxn ang="0">
                  <a:pos x="T6" y="T7"/>
                </a:cxn>
              </a:cxnLst>
              <a:rect l="0" t="0" r="r" b="b"/>
              <a:pathLst>
                <a:path w="13" h="18">
                  <a:moveTo>
                    <a:pt x="0" y="0"/>
                  </a:moveTo>
                  <a:lnTo>
                    <a:pt x="0" y="6"/>
                  </a:lnTo>
                  <a:lnTo>
                    <a:pt x="0" y="12"/>
                  </a:lnTo>
                  <a:lnTo>
                    <a:pt x="13"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30" name="Freeform 234"/>
            <p:cNvSpPr>
              <a:spLocks/>
            </p:cNvSpPr>
            <p:nvPr/>
          </p:nvSpPr>
          <p:spPr bwMode="auto">
            <a:xfrm>
              <a:off x="2216" y="2598"/>
              <a:ext cx="12" cy="30"/>
            </a:xfrm>
            <a:custGeom>
              <a:avLst/>
              <a:gdLst>
                <a:gd name="T0" fmla="*/ 12 w 12"/>
                <a:gd name="T1" fmla="*/ 0 h 30"/>
                <a:gd name="T2" fmla="*/ 6 w 12"/>
                <a:gd name="T3" fmla="*/ 6 h 30"/>
                <a:gd name="T4" fmla="*/ 0 w 12"/>
                <a:gd name="T5" fmla="*/ 18 h 30"/>
                <a:gd name="T6" fmla="*/ 0 w 12"/>
                <a:gd name="T7" fmla="*/ 30 h 30"/>
              </a:gdLst>
              <a:ahLst/>
              <a:cxnLst>
                <a:cxn ang="0">
                  <a:pos x="T0" y="T1"/>
                </a:cxn>
                <a:cxn ang="0">
                  <a:pos x="T2" y="T3"/>
                </a:cxn>
                <a:cxn ang="0">
                  <a:pos x="T4" y="T5"/>
                </a:cxn>
                <a:cxn ang="0">
                  <a:pos x="T6" y="T7"/>
                </a:cxn>
              </a:cxnLst>
              <a:rect l="0" t="0" r="r" b="b"/>
              <a:pathLst>
                <a:path w="12" h="30">
                  <a:moveTo>
                    <a:pt x="12" y="0"/>
                  </a:moveTo>
                  <a:lnTo>
                    <a:pt x="6" y="6"/>
                  </a:lnTo>
                  <a:lnTo>
                    <a:pt x="0" y="18"/>
                  </a:lnTo>
                  <a:lnTo>
                    <a:pt x="0" y="3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31" name="Freeform 235"/>
            <p:cNvSpPr>
              <a:spLocks/>
            </p:cNvSpPr>
            <p:nvPr/>
          </p:nvSpPr>
          <p:spPr bwMode="auto">
            <a:xfrm>
              <a:off x="2265" y="2592"/>
              <a:ext cx="12" cy="18"/>
            </a:xfrm>
            <a:custGeom>
              <a:avLst/>
              <a:gdLst>
                <a:gd name="T0" fmla="*/ 12 w 12"/>
                <a:gd name="T1" fmla="*/ 0 h 18"/>
                <a:gd name="T2" fmla="*/ 6 w 12"/>
                <a:gd name="T3" fmla="*/ 6 h 18"/>
                <a:gd name="T4" fmla="*/ 6 w 12"/>
                <a:gd name="T5" fmla="*/ 12 h 18"/>
                <a:gd name="T6" fmla="*/ 0 w 12"/>
                <a:gd name="T7" fmla="*/ 18 h 18"/>
              </a:gdLst>
              <a:ahLst/>
              <a:cxnLst>
                <a:cxn ang="0">
                  <a:pos x="T0" y="T1"/>
                </a:cxn>
                <a:cxn ang="0">
                  <a:pos x="T2" y="T3"/>
                </a:cxn>
                <a:cxn ang="0">
                  <a:pos x="T4" y="T5"/>
                </a:cxn>
                <a:cxn ang="0">
                  <a:pos x="T6" y="T7"/>
                </a:cxn>
              </a:cxnLst>
              <a:rect l="0" t="0" r="r" b="b"/>
              <a:pathLst>
                <a:path w="12" h="18">
                  <a:moveTo>
                    <a:pt x="12" y="0"/>
                  </a:moveTo>
                  <a:lnTo>
                    <a:pt x="6" y="6"/>
                  </a:lnTo>
                  <a:lnTo>
                    <a:pt x="6"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32" name="Freeform 236"/>
            <p:cNvSpPr>
              <a:spLocks/>
            </p:cNvSpPr>
            <p:nvPr/>
          </p:nvSpPr>
          <p:spPr bwMode="auto">
            <a:xfrm>
              <a:off x="2210" y="2532"/>
              <a:ext cx="18" cy="17"/>
            </a:xfrm>
            <a:custGeom>
              <a:avLst/>
              <a:gdLst>
                <a:gd name="T0" fmla="*/ 0 w 18"/>
                <a:gd name="T1" fmla="*/ 17 h 17"/>
                <a:gd name="T2" fmla="*/ 0 w 18"/>
                <a:gd name="T3" fmla="*/ 17 h 17"/>
                <a:gd name="T4" fmla="*/ 6 w 18"/>
                <a:gd name="T5" fmla="*/ 5 h 17"/>
                <a:gd name="T6" fmla="*/ 18 w 18"/>
                <a:gd name="T7" fmla="*/ 0 h 17"/>
              </a:gdLst>
              <a:ahLst/>
              <a:cxnLst>
                <a:cxn ang="0">
                  <a:pos x="T0" y="T1"/>
                </a:cxn>
                <a:cxn ang="0">
                  <a:pos x="T2" y="T3"/>
                </a:cxn>
                <a:cxn ang="0">
                  <a:pos x="T4" y="T5"/>
                </a:cxn>
                <a:cxn ang="0">
                  <a:pos x="T6" y="T7"/>
                </a:cxn>
              </a:cxnLst>
              <a:rect l="0" t="0" r="r" b="b"/>
              <a:pathLst>
                <a:path w="18" h="17">
                  <a:moveTo>
                    <a:pt x="0" y="17"/>
                  </a:moveTo>
                  <a:lnTo>
                    <a:pt x="0" y="17"/>
                  </a:lnTo>
                  <a:lnTo>
                    <a:pt x="6" y="5"/>
                  </a:lnTo>
                  <a:lnTo>
                    <a:pt x="1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33" name="Freeform 237"/>
            <p:cNvSpPr>
              <a:spLocks/>
            </p:cNvSpPr>
            <p:nvPr/>
          </p:nvSpPr>
          <p:spPr bwMode="auto">
            <a:xfrm>
              <a:off x="1685" y="1906"/>
              <a:ext cx="6" cy="6"/>
            </a:xfrm>
            <a:custGeom>
              <a:avLst/>
              <a:gdLst>
                <a:gd name="T0" fmla="*/ 6 w 6"/>
                <a:gd name="T1" fmla="*/ 0 h 6"/>
                <a:gd name="T2" fmla="*/ 6 w 6"/>
                <a:gd name="T3" fmla="*/ 0 h 6"/>
                <a:gd name="T4" fmla="*/ 6 w 6"/>
                <a:gd name="T5" fmla="*/ 0 h 6"/>
                <a:gd name="T6" fmla="*/ 6 w 6"/>
                <a:gd name="T7" fmla="*/ 0 h 6"/>
                <a:gd name="T8" fmla="*/ 6 w 6"/>
                <a:gd name="T9" fmla="*/ 0 h 6"/>
                <a:gd name="T10" fmla="*/ 6 w 6"/>
                <a:gd name="T11" fmla="*/ 0 h 6"/>
                <a:gd name="T12" fmla="*/ 6 w 6"/>
                <a:gd name="T13" fmla="*/ 0 h 6"/>
                <a:gd name="T14" fmla="*/ 6 w 6"/>
                <a:gd name="T15" fmla="*/ 0 h 6"/>
                <a:gd name="T16" fmla="*/ 6 w 6"/>
                <a:gd name="T17" fmla="*/ 0 h 6"/>
                <a:gd name="T18" fmla="*/ 6 w 6"/>
                <a:gd name="T19" fmla="*/ 0 h 6"/>
                <a:gd name="T20" fmla="*/ 0 w 6"/>
                <a:gd name="T21" fmla="*/ 0 h 6"/>
                <a:gd name="T22" fmla="*/ 0 w 6"/>
                <a:gd name="T23" fmla="*/ 0 h 6"/>
                <a:gd name="T24" fmla="*/ 0 w 6"/>
                <a:gd name="T25" fmla="*/ 0 h 6"/>
                <a:gd name="T26" fmla="*/ 0 w 6"/>
                <a:gd name="T27" fmla="*/ 0 h 6"/>
                <a:gd name="T28" fmla="*/ 0 w 6"/>
                <a:gd name="T29" fmla="*/ 6 h 6"/>
                <a:gd name="T30" fmla="*/ 0 w 6"/>
                <a:gd name="T31" fmla="*/ 6 h 6"/>
                <a:gd name="T32" fmla="*/ 0 w 6"/>
                <a:gd name="T33" fmla="*/ 6 h 6"/>
                <a:gd name="T34" fmla="*/ 0 w 6"/>
                <a:gd name="T35" fmla="*/ 6 h 6"/>
                <a:gd name="T36" fmla="*/ 6 w 6"/>
                <a:gd name="T37" fmla="*/ 0 h 6"/>
                <a:gd name="T38" fmla="*/ 6 w 6"/>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6">
                  <a:moveTo>
                    <a:pt x="6" y="0"/>
                  </a:moveTo>
                  <a:lnTo>
                    <a:pt x="6" y="0"/>
                  </a:lnTo>
                  <a:lnTo>
                    <a:pt x="6" y="0"/>
                  </a:lnTo>
                  <a:lnTo>
                    <a:pt x="6" y="0"/>
                  </a:lnTo>
                  <a:lnTo>
                    <a:pt x="6" y="0"/>
                  </a:lnTo>
                  <a:lnTo>
                    <a:pt x="6" y="0"/>
                  </a:lnTo>
                  <a:lnTo>
                    <a:pt x="6" y="0"/>
                  </a:lnTo>
                  <a:lnTo>
                    <a:pt x="6" y="0"/>
                  </a:lnTo>
                  <a:lnTo>
                    <a:pt x="6" y="0"/>
                  </a:lnTo>
                  <a:lnTo>
                    <a:pt x="6" y="0"/>
                  </a:lnTo>
                  <a:lnTo>
                    <a:pt x="0" y="0"/>
                  </a:lnTo>
                  <a:lnTo>
                    <a:pt x="0" y="0"/>
                  </a:lnTo>
                  <a:lnTo>
                    <a:pt x="0" y="0"/>
                  </a:lnTo>
                  <a:lnTo>
                    <a:pt x="0" y="0"/>
                  </a:lnTo>
                  <a:lnTo>
                    <a:pt x="0" y="6"/>
                  </a:lnTo>
                  <a:lnTo>
                    <a:pt x="0" y="6"/>
                  </a:lnTo>
                  <a:lnTo>
                    <a:pt x="0" y="6"/>
                  </a:lnTo>
                  <a:lnTo>
                    <a:pt x="0" y="6"/>
                  </a:lnTo>
                  <a:lnTo>
                    <a:pt x="6" y="0"/>
                  </a:lnTo>
                  <a:lnTo>
                    <a:pt x="6" y="0"/>
                  </a:lnTo>
                  <a:close/>
                </a:path>
              </a:pathLst>
            </a:custGeom>
            <a:solidFill>
              <a:srgbClr val="B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34" name="Freeform 238"/>
            <p:cNvSpPr>
              <a:spLocks/>
            </p:cNvSpPr>
            <p:nvPr/>
          </p:nvSpPr>
          <p:spPr bwMode="auto">
            <a:xfrm>
              <a:off x="2999" y="1895"/>
              <a:ext cx="19" cy="17"/>
            </a:xfrm>
            <a:custGeom>
              <a:avLst/>
              <a:gdLst>
                <a:gd name="T0" fmla="*/ 13 w 19"/>
                <a:gd name="T1" fmla="*/ 17 h 17"/>
                <a:gd name="T2" fmla="*/ 13 w 19"/>
                <a:gd name="T3" fmla="*/ 17 h 17"/>
                <a:gd name="T4" fmla="*/ 13 w 19"/>
                <a:gd name="T5" fmla="*/ 17 h 17"/>
                <a:gd name="T6" fmla="*/ 19 w 19"/>
                <a:gd name="T7" fmla="*/ 11 h 17"/>
                <a:gd name="T8" fmla="*/ 19 w 19"/>
                <a:gd name="T9" fmla="*/ 11 h 17"/>
                <a:gd name="T10" fmla="*/ 19 w 19"/>
                <a:gd name="T11" fmla="*/ 11 h 17"/>
                <a:gd name="T12" fmla="*/ 19 w 19"/>
                <a:gd name="T13" fmla="*/ 11 h 17"/>
                <a:gd name="T14" fmla="*/ 19 w 19"/>
                <a:gd name="T15" fmla="*/ 11 h 17"/>
                <a:gd name="T16" fmla="*/ 19 w 19"/>
                <a:gd name="T17" fmla="*/ 11 h 17"/>
                <a:gd name="T18" fmla="*/ 19 w 19"/>
                <a:gd name="T19" fmla="*/ 11 h 17"/>
                <a:gd name="T20" fmla="*/ 13 w 19"/>
                <a:gd name="T21" fmla="*/ 11 h 17"/>
                <a:gd name="T22" fmla="*/ 7 w 19"/>
                <a:gd name="T23" fmla="*/ 5 h 17"/>
                <a:gd name="T24" fmla="*/ 7 w 19"/>
                <a:gd name="T25" fmla="*/ 5 h 17"/>
                <a:gd name="T26" fmla="*/ 0 w 19"/>
                <a:gd name="T27" fmla="*/ 5 h 17"/>
                <a:gd name="T28" fmla="*/ 0 w 19"/>
                <a:gd name="T29" fmla="*/ 0 h 17"/>
                <a:gd name="T30" fmla="*/ 0 w 19"/>
                <a:gd name="T31" fmla="*/ 0 h 17"/>
                <a:gd name="T32" fmla="*/ 0 w 19"/>
                <a:gd name="T33" fmla="*/ 0 h 17"/>
                <a:gd name="T34" fmla="*/ 0 w 19"/>
                <a:gd name="T35" fmla="*/ 11 h 17"/>
                <a:gd name="T36" fmla="*/ 0 w 19"/>
                <a:gd name="T37" fmla="*/ 17 h 17"/>
                <a:gd name="T38" fmla="*/ 7 w 19"/>
                <a:gd name="T39" fmla="*/ 17 h 17"/>
                <a:gd name="T40" fmla="*/ 7 w 19"/>
                <a:gd name="T41" fmla="*/ 17 h 17"/>
                <a:gd name="T42" fmla="*/ 7 w 19"/>
                <a:gd name="T43" fmla="*/ 17 h 17"/>
                <a:gd name="T44" fmla="*/ 13 w 19"/>
                <a:gd name="T45" fmla="*/ 17 h 17"/>
                <a:gd name="T46" fmla="*/ 13 w 19"/>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17">
                  <a:moveTo>
                    <a:pt x="13" y="17"/>
                  </a:moveTo>
                  <a:lnTo>
                    <a:pt x="13" y="17"/>
                  </a:lnTo>
                  <a:lnTo>
                    <a:pt x="13" y="17"/>
                  </a:lnTo>
                  <a:lnTo>
                    <a:pt x="19" y="11"/>
                  </a:lnTo>
                  <a:lnTo>
                    <a:pt x="19" y="11"/>
                  </a:lnTo>
                  <a:lnTo>
                    <a:pt x="19" y="11"/>
                  </a:lnTo>
                  <a:lnTo>
                    <a:pt x="19" y="11"/>
                  </a:lnTo>
                  <a:lnTo>
                    <a:pt x="19" y="11"/>
                  </a:lnTo>
                  <a:lnTo>
                    <a:pt x="19" y="11"/>
                  </a:lnTo>
                  <a:lnTo>
                    <a:pt x="19" y="11"/>
                  </a:lnTo>
                  <a:lnTo>
                    <a:pt x="13" y="11"/>
                  </a:lnTo>
                  <a:lnTo>
                    <a:pt x="7" y="5"/>
                  </a:lnTo>
                  <a:lnTo>
                    <a:pt x="7" y="5"/>
                  </a:lnTo>
                  <a:lnTo>
                    <a:pt x="0" y="5"/>
                  </a:lnTo>
                  <a:lnTo>
                    <a:pt x="0" y="0"/>
                  </a:lnTo>
                  <a:lnTo>
                    <a:pt x="0" y="0"/>
                  </a:lnTo>
                  <a:lnTo>
                    <a:pt x="0" y="0"/>
                  </a:lnTo>
                  <a:lnTo>
                    <a:pt x="0" y="11"/>
                  </a:lnTo>
                  <a:lnTo>
                    <a:pt x="0" y="17"/>
                  </a:lnTo>
                  <a:lnTo>
                    <a:pt x="7" y="17"/>
                  </a:lnTo>
                  <a:lnTo>
                    <a:pt x="7" y="17"/>
                  </a:lnTo>
                  <a:lnTo>
                    <a:pt x="7" y="17"/>
                  </a:lnTo>
                  <a:lnTo>
                    <a:pt x="13" y="17"/>
                  </a:lnTo>
                  <a:lnTo>
                    <a:pt x="13" y="17"/>
                  </a:lnTo>
                  <a:close/>
                </a:path>
              </a:pathLst>
            </a:custGeom>
            <a:solidFill>
              <a:srgbClr val="B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35" name="Freeform 239"/>
            <p:cNvSpPr>
              <a:spLocks/>
            </p:cNvSpPr>
            <p:nvPr/>
          </p:nvSpPr>
          <p:spPr bwMode="auto">
            <a:xfrm>
              <a:off x="2351" y="3210"/>
              <a:ext cx="24" cy="122"/>
            </a:xfrm>
            <a:custGeom>
              <a:avLst/>
              <a:gdLst>
                <a:gd name="T0" fmla="*/ 0 w 24"/>
                <a:gd name="T1" fmla="*/ 0 h 122"/>
                <a:gd name="T2" fmla="*/ 6 w 24"/>
                <a:gd name="T3" fmla="*/ 0 h 122"/>
                <a:gd name="T4" fmla="*/ 12 w 24"/>
                <a:gd name="T5" fmla="*/ 0 h 122"/>
                <a:gd name="T6" fmla="*/ 12 w 24"/>
                <a:gd name="T7" fmla="*/ 12 h 122"/>
                <a:gd name="T8" fmla="*/ 12 w 24"/>
                <a:gd name="T9" fmla="*/ 12 h 122"/>
                <a:gd name="T10" fmla="*/ 12 w 24"/>
                <a:gd name="T11" fmla="*/ 18 h 122"/>
                <a:gd name="T12" fmla="*/ 12 w 24"/>
                <a:gd name="T13" fmla="*/ 37 h 122"/>
                <a:gd name="T14" fmla="*/ 18 w 24"/>
                <a:gd name="T15" fmla="*/ 49 h 122"/>
                <a:gd name="T16" fmla="*/ 18 w 24"/>
                <a:gd name="T17" fmla="*/ 49 h 122"/>
                <a:gd name="T18" fmla="*/ 12 w 24"/>
                <a:gd name="T19" fmla="*/ 61 h 122"/>
                <a:gd name="T20" fmla="*/ 12 w 24"/>
                <a:gd name="T21" fmla="*/ 73 h 122"/>
                <a:gd name="T22" fmla="*/ 12 w 24"/>
                <a:gd name="T23" fmla="*/ 84 h 122"/>
                <a:gd name="T24" fmla="*/ 12 w 24"/>
                <a:gd name="T25" fmla="*/ 84 h 122"/>
                <a:gd name="T26" fmla="*/ 12 w 24"/>
                <a:gd name="T27" fmla="*/ 98 h 122"/>
                <a:gd name="T28" fmla="*/ 12 w 24"/>
                <a:gd name="T29" fmla="*/ 110 h 122"/>
                <a:gd name="T30" fmla="*/ 18 w 24"/>
                <a:gd name="T31" fmla="*/ 116 h 122"/>
                <a:gd name="T32" fmla="*/ 18 w 24"/>
                <a:gd name="T33" fmla="*/ 116 h 122"/>
                <a:gd name="T34" fmla="*/ 18 w 24"/>
                <a:gd name="T35" fmla="*/ 122 h 122"/>
                <a:gd name="T36" fmla="*/ 24 w 24"/>
                <a:gd name="T37" fmla="*/ 122 h 122"/>
                <a:gd name="T38" fmla="*/ 24 w 24"/>
                <a:gd name="T39" fmla="*/ 122 h 122"/>
                <a:gd name="T40" fmla="*/ 24 w 24"/>
                <a:gd name="T41" fmla="*/ 122 h 122"/>
                <a:gd name="T42" fmla="*/ 18 w 24"/>
                <a:gd name="T43" fmla="*/ 122 h 122"/>
                <a:gd name="T44" fmla="*/ 18 w 24"/>
                <a:gd name="T45" fmla="*/ 122 h 122"/>
                <a:gd name="T46" fmla="*/ 12 w 24"/>
                <a:gd name="T47" fmla="*/ 116 h 122"/>
                <a:gd name="T48" fmla="*/ 12 w 24"/>
                <a:gd name="T49" fmla="*/ 116 h 122"/>
                <a:gd name="T50" fmla="*/ 12 w 24"/>
                <a:gd name="T51" fmla="*/ 116 h 122"/>
                <a:gd name="T52" fmla="*/ 12 w 24"/>
                <a:gd name="T53" fmla="*/ 104 h 122"/>
                <a:gd name="T54" fmla="*/ 12 w 24"/>
                <a:gd name="T55" fmla="*/ 67 h 122"/>
                <a:gd name="T56" fmla="*/ 12 w 24"/>
                <a:gd name="T57" fmla="*/ 67 h 122"/>
                <a:gd name="T58" fmla="*/ 6 w 24"/>
                <a:gd name="T59" fmla="*/ 37 h 122"/>
                <a:gd name="T60" fmla="*/ 6 w 24"/>
                <a:gd name="T61" fmla="*/ 23 h 122"/>
                <a:gd name="T62" fmla="*/ 6 w 24"/>
                <a:gd name="T63" fmla="*/ 18 h 122"/>
                <a:gd name="T64" fmla="*/ 6 w 24"/>
                <a:gd name="T65" fmla="*/ 18 h 122"/>
                <a:gd name="T66" fmla="*/ 6 w 24"/>
                <a:gd name="T67" fmla="*/ 18 h 122"/>
                <a:gd name="T68" fmla="*/ 0 w 24"/>
                <a:gd name="T69" fmla="*/ 23 h 122"/>
                <a:gd name="T70" fmla="*/ 0 w 24"/>
                <a:gd name="T71" fmla="*/ 29 h 122"/>
                <a:gd name="T72" fmla="*/ 0 w 24"/>
                <a:gd name="T73" fmla="*/ 29 h 122"/>
                <a:gd name="T74" fmla="*/ 0 w 24"/>
                <a:gd name="T75" fmla="*/ 43 h 122"/>
                <a:gd name="T76" fmla="*/ 0 w 24"/>
                <a:gd name="T77" fmla="*/ 55 h 122"/>
                <a:gd name="T78" fmla="*/ 0 w 24"/>
                <a:gd name="T79" fmla="*/ 61 h 122"/>
                <a:gd name="T80" fmla="*/ 0 w 24"/>
                <a:gd name="T81" fmla="*/ 61 h 122"/>
                <a:gd name="T82" fmla="*/ 0 w 24"/>
                <a:gd name="T83" fmla="*/ 67 h 122"/>
                <a:gd name="T84" fmla="*/ 0 w 24"/>
                <a:gd name="T85" fmla="*/ 67 h 122"/>
                <a:gd name="T86" fmla="*/ 0 w 24"/>
                <a:gd name="T87" fmla="*/ 61 h 122"/>
                <a:gd name="T88" fmla="*/ 0 w 24"/>
                <a:gd name="T89" fmla="*/ 61 h 122"/>
                <a:gd name="T90" fmla="*/ 0 w 24"/>
                <a:gd name="T91" fmla="*/ 61 h 122"/>
                <a:gd name="T92" fmla="*/ 0 w 24"/>
                <a:gd name="T93" fmla="*/ 55 h 122"/>
                <a:gd name="T94" fmla="*/ 0 w 24"/>
                <a:gd name="T95" fmla="*/ 43 h 122"/>
                <a:gd name="T96" fmla="*/ 0 w 24"/>
                <a:gd name="T97" fmla="*/ 43 h 122"/>
                <a:gd name="T98" fmla="*/ 0 w 24"/>
                <a:gd name="T99" fmla="*/ 29 h 122"/>
                <a:gd name="T100" fmla="*/ 0 w 24"/>
                <a:gd name="T101" fmla="*/ 18 h 122"/>
                <a:gd name="T102" fmla="*/ 0 w 24"/>
                <a:gd name="T103" fmla="*/ 12 h 122"/>
                <a:gd name="T104" fmla="*/ 0 w 24"/>
                <a:gd name="T105" fmla="*/ 12 h 122"/>
                <a:gd name="T106" fmla="*/ 0 w 24"/>
                <a:gd name="T107" fmla="*/ 12 h 122"/>
                <a:gd name="T108" fmla="*/ 0 w 24"/>
                <a:gd name="T109" fmla="*/ 6 h 122"/>
                <a:gd name="T110" fmla="*/ 0 w 24"/>
                <a:gd name="T11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122">
                  <a:moveTo>
                    <a:pt x="0" y="0"/>
                  </a:moveTo>
                  <a:lnTo>
                    <a:pt x="6" y="0"/>
                  </a:lnTo>
                  <a:lnTo>
                    <a:pt x="12" y="0"/>
                  </a:lnTo>
                  <a:lnTo>
                    <a:pt x="12" y="12"/>
                  </a:lnTo>
                  <a:lnTo>
                    <a:pt x="12" y="12"/>
                  </a:lnTo>
                  <a:lnTo>
                    <a:pt x="12" y="18"/>
                  </a:lnTo>
                  <a:lnTo>
                    <a:pt x="12" y="37"/>
                  </a:lnTo>
                  <a:lnTo>
                    <a:pt x="18" y="49"/>
                  </a:lnTo>
                  <a:lnTo>
                    <a:pt x="18" y="49"/>
                  </a:lnTo>
                  <a:lnTo>
                    <a:pt x="12" y="61"/>
                  </a:lnTo>
                  <a:lnTo>
                    <a:pt x="12" y="73"/>
                  </a:lnTo>
                  <a:lnTo>
                    <a:pt x="12" y="84"/>
                  </a:lnTo>
                  <a:lnTo>
                    <a:pt x="12" y="84"/>
                  </a:lnTo>
                  <a:lnTo>
                    <a:pt x="12" y="98"/>
                  </a:lnTo>
                  <a:lnTo>
                    <a:pt x="12" y="110"/>
                  </a:lnTo>
                  <a:lnTo>
                    <a:pt x="18" y="116"/>
                  </a:lnTo>
                  <a:lnTo>
                    <a:pt x="18" y="116"/>
                  </a:lnTo>
                  <a:lnTo>
                    <a:pt x="18" y="122"/>
                  </a:lnTo>
                  <a:lnTo>
                    <a:pt x="24" y="122"/>
                  </a:lnTo>
                  <a:lnTo>
                    <a:pt x="24" y="122"/>
                  </a:lnTo>
                  <a:lnTo>
                    <a:pt x="24" y="122"/>
                  </a:lnTo>
                  <a:lnTo>
                    <a:pt x="18" y="122"/>
                  </a:lnTo>
                  <a:lnTo>
                    <a:pt x="18" y="122"/>
                  </a:lnTo>
                  <a:lnTo>
                    <a:pt x="12" y="116"/>
                  </a:lnTo>
                  <a:lnTo>
                    <a:pt x="12" y="116"/>
                  </a:lnTo>
                  <a:lnTo>
                    <a:pt x="12" y="116"/>
                  </a:lnTo>
                  <a:lnTo>
                    <a:pt x="12" y="104"/>
                  </a:lnTo>
                  <a:lnTo>
                    <a:pt x="12" y="67"/>
                  </a:lnTo>
                  <a:lnTo>
                    <a:pt x="12" y="67"/>
                  </a:lnTo>
                  <a:lnTo>
                    <a:pt x="6" y="37"/>
                  </a:lnTo>
                  <a:lnTo>
                    <a:pt x="6" y="23"/>
                  </a:lnTo>
                  <a:lnTo>
                    <a:pt x="6" y="18"/>
                  </a:lnTo>
                  <a:lnTo>
                    <a:pt x="6" y="18"/>
                  </a:lnTo>
                  <a:lnTo>
                    <a:pt x="6" y="18"/>
                  </a:lnTo>
                  <a:lnTo>
                    <a:pt x="0" y="23"/>
                  </a:lnTo>
                  <a:lnTo>
                    <a:pt x="0" y="29"/>
                  </a:lnTo>
                  <a:lnTo>
                    <a:pt x="0" y="29"/>
                  </a:lnTo>
                  <a:lnTo>
                    <a:pt x="0" y="43"/>
                  </a:lnTo>
                  <a:lnTo>
                    <a:pt x="0" y="55"/>
                  </a:lnTo>
                  <a:lnTo>
                    <a:pt x="0" y="61"/>
                  </a:lnTo>
                  <a:lnTo>
                    <a:pt x="0" y="61"/>
                  </a:lnTo>
                  <a:lnTo>
                    <a:pt x="0" y="67"/>
                  </a:lnTo>
                  <a:lnTo>
                    <a:pt x="0" y="67"/>
                  </a:lnTo>
                  <a:lnTo>
                    <a:pt x="0" y="61"/>
                  </a:lnTo>
                  <a:lnTo>
                    <a:pt x="0" y="61"/>
                  </a:lnTo>
                  <a:lnTo>
                    <a:pt x="0" y="61"/>
                  </a:lnTo>
                  <a:lnTo>
                    <a:pt x="0" y="55"/>
                  </a:lnTo>
                  <a:lnTo>
                    <a:pt x="0" y="43"/>
                  </a:lnTo>
                  <a:lnTo>
                    <a:pt x="0" y="43"/>
                  </a:lnTo>
                  <a:lnTo>
                    <a:pt x="0" y="29"/>
                  </a:lnTo>
                  <a:lnTo>
                    <a:pt x="0" y="18"/>
                  </a:lnTo>
                  <a:lnTo>
                    <a:pt x="0" y="12"/>
                  </a:lnTo>
                  <a:lnTo>
                    <a:pt x="0" y="12"/>
                  </a:lnTo>
                  <a:lnTo>
                    <a:pt x="0" y="12"/>
                  </a:lnTo>
                  <a:lnTo>
                    <a:pt x="0" y="6"/>
                  </a:lnTo>
                  <a:lnTo>
                    <a:pt x="0" y="0"/>
                  </a:lnTo>
                  <a:close/>
                </a:path>
              </a:pathLst>
            </a:custGeom>
            <a:solidFill>
              <a:srgbClr val="CC00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36" name="Freeform 240"/>
            <p:cNvSpPr>
              <a:spLocks/>
            </p:cNvSpPr>
            <p:nvPr/>
          </p:nvSpPr>
          <p:spPr bwMode="auto">
            <a:xfrm>
              <a:off x="2351" y="3210"/>
              <a:ext cx="12" cy="12"/>
            </a:xfrm>
            <a:custGeom>
              <a:avLst/>
              <a:gdLst>
                <a:gd name="T0" fmla="*/ 6 w 12"/>
                <a:gd name="T1" fmla="*/ 12 h 12"/>
                <a:gd name="T2" fmla="*/ 6 w 12"/>
                <a:gd name="T3" fmla="*/ 12 h 12"/>
                <a:gd name="T4" fmla="*/ 12 w 12"/>
                <a:gd name="T5" fmla="*/ 6 h 12"/>
                <a:gd name="T6" fmla="*/ 12 w 12"/>
                <a:gd name="T7" fmla="*/ 0 h 12"/>
                <a:gd name="T8" fmla="*/ 12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6" y="12"/>
                  </a:moveTo>
                  <a:lnTo>
                    <a:pt x="6" y="12"/>
                  </a:lnTo>
                  <a:lnTo>
                    <a:pt x="12" y="6"/>
                  </a:lnTo>
                  <a:lnTo>
                    <a:pt x="12" y="0"/>
                  </a:lnTo>
                  <a:lnTo>
                    <a:pt x="12" y="0"/>
                  </a:lnTo>
                  <a:lnTo>
                    <a:pt x="6" y="0"/>
                  </a:lnTo>
                  <a:lnTo>
                    <a:pt x="0" y="0"/>
                  </a:lnTo>
                  <a:lnTo>
                    <a:pt x="0" y="6"/>
                  </a:lnTo>
                  <a:lnTo>
                    <a:pt x="0" y="6"/>
                  </a:lnTo>
                  <a:lnTo>
                    <a:pt x="0" y="6"/>
                  </a:lnTo>
                  <a:lnTo>
                    <a:pt x="0" y="12"/>
                  </a:lnTo>
                  <a:lnTo>
                    <a:pt x="6" y="12"/>
                  </a:lnTo>
                  <a:lnTo>
                    <a:pt x="6" y="12"/>
                  </a:lnTo>
                  <a:close/>
                </a:path>
              </a:pathLst>
            </a:custGeom>
            <a:solidFill>
              <a:srgbClr val="59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37" name="Freeform 241"/>
            <p:cNvSpPr>
              <a:spLocks/>
            </p:cNvSpPr>
            <p:nvPr/>
          </p:nvSpPr>
          <p:spPr bwMode="auto">
            <a:xfrm>
              <a:off x="2430" y="2193"/>
              <a:ext cx="12" cy="20"/>
            </a:xfrm>
            <a:custGeom>
              <a:avLst/>
              <a:gdLst>
                <a:gd name="T0" fmla="*/ 6 w 12"/>
                <a:gd name="T1" fmla="*/ 0 h 20"/>
                <a:gd name="T2" fmla="*/ 12 w 12"/>
                <a:gd name="T3" fmla="*/ 8 h 20"/>
                <a:gd name="T4" fmla="*/ 12 w 12"/>
                <a:gd name="T5" fmla="*/ 14 h 20"/>
                <a:gd name="T6" fmla="*/ 6 w 12"/>
                <a:gd name="T7" fmla="*/ 20 h 20"/>
                <a:gd name="T8" fmla="*/ 6 w 12"/>
                <a:gd name="T9" fmla="*/ 20 h 20"/>
                <a:gd name="T10" fmla="*/ 0 w 12"/>
                <a:gd name="T11" fmla="*/ 20 h 20"/>
                <a:gd name="T12" fmla="*/ 0 w 12"/>
                <a:gd name="T13" fmla="*/ 8 h 20"/>
                <a:gd name="T14" fmla="*/ 6 w 12"/>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0">
                  <a:moveTo>
                    <a:pt x="6" y="0"/>
                  </a:moveTo>
                  <a:lnTo>
                    <a:pt x="12" y="8"/>
                  </a:lnTo>
                  <a:lnTo>
                    <a:pt x="12" y="14"/>
                  </a:lnTo>
                  <a:lnTo>
                    <a:pt x="6" y="20"/>
                  </a:lnTo>
                  <a:lnTo>
                    <a:pt x="6" y="20"/>
                  </a:lnTo>
                  <a:lnTo>
                    <a:pt x="0" y="20"/>
                  </a:lnTo>
                  <a:lnTo>
                    <a:pt x="0" y="8"/>
                  </a:lnTo>
                  <a:lnTo>
                    <a:pt x="6" y="0"/>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38" name="Freeform 242"/>
            <p:cNvSpPr>
              <a:spLocks/>
            </p:cNvSpPr>
            <p:nvPr/>
          </p:nvSpPr>
          <p:spPr bwMode="auto">
            <a:xfrm>
              <a:off x="2247" y="2201"/>
              <a:ext cx="18" cy="18"/>
            </a:xfrm>
            <a:custGeom>
              <a:avLst/>
              <a:gdLst>
                <a:gd name="T0" fmla="*/ 12 w 18"/>
                <a:gd name="T1" fmla="*/ 0 h 18"/>
                <a:gd name="T2" fmla="*/ 0 w 18"/>
                <a:gd name="T3" fmla="*/ 6 h 18"/>
                <a:gd name="T4" fmla="*/ 0 w 18"/>
                <a:gd name="T5" fmla="*/ 12 h 18"/>
                <a:gd name="T6" fmla="*/ 12 w 18"/>
                <a:gd name="T7" fmla="*/ 18 h 18"/>
                <a:gd name="T8" fmla="*/ 12 w 18"/>
                <a:gd name="T9" fmla="*/ 18 h 18"/>
                <a:gd name="T10" fmla="*/ 18 w 18"/>
                <a:gd name="T11" fmla="*/ 18 h 18"/>
                <a:gd name="T12" fmla="*/ 18 w 18"/>
                <a:gd name="T13" fmla="*/ 6 h 18"/>
                <a:gd name="T14" fmla="*/ 12 w 1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2" y="0"/>
                  </a:moveTo>
                  <a:lnTo>
                    <a:pt x="0" y="6"/>
                  </a:lnTo>
                  <a:lnTo>
                    <a:pt x="0" y="12"/>
                  </a:lnTo>
                  <a:lnTo>
                    <a:pt x="12" y="18"/>
                  </a:lnTo>
                  <a:lnTo>
                    <a:pt x="12" y="18"/>
                  </a:lnTo>
                  <a:lnTo>
                    <a:pt x="18" y="18"/>
                  </a:lnTo>
                  <a:lnTo>
                    <a:pt x="18" y="6"/>
                  </a:lnTo>
                  <a:lnTo>
                    <a:pt x="12" y="0"/>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39" name="Freeform 243"/>
            <p:cNvSpPr>
              <a:spLocks/>
            </p:cNvSpPr>
            <p:nvPr/>
          </p:nvSpPr>
          <p:spPr bwMode="auto">
            <a:xfrm>
              <a:off x="2253" y="2207"/>
              <a:ext cx="6" cy="6"/>
            </a:xfrm>
            <a:custGeom>
              <a:avLst/>
              <a:gdLst>
                <a:gd name="T0" fmla="*/ 6 w 6"/>
                <a:gd name="T1" fmla="*/ 0 h 6"/>
                <a:gd name="T2" fmla="*/ 6 w 6"/>
                <a:gd name="T3" fmla="*/ 6 h 6"/>
                <a:gd name="T4" fmla="*/ 6 w 6"/>
                <a:gd name="T5" fmla="*/ 6 h 6"/>
                <a:gd name="T6" fmla="*/ 6 w 6"/>
                <a:gd name="T7" fmla="*/ 6 h 6"/>
                <a:gd name="T8" fmla="*/ 6 w 6"/>
                <a:gd name="T9" fmla="*/ 6 h 6"/>
                <a:gd name="T10" fmla="*/ 6 w 6"/>
                <a:gd name="T11" fmla="*/ 6 h 6"/>
                <a:gd name="T12" fmla="*/ 6 w 6"/>
                <a:gd name="T13" fmla="*/ 6 h 6"/>
                <a:gd name="T14" fmla="*/ 6 w 6"/>
                <a:gd name="T15" fmla="*/ 6 h 6"/>
                <a:gd name="T16" fmla="*/ 6 w 6"/>
                <a:gd name="T17" fmla="*/ 6 h 6"/>
                <a:gd name="T18" fmla="*/ 0 w 6"/>
                <a:gd name="T19" fmla="*/ 6 h 6"/>
                <a:gd name="T20" fmla="*/ 0 w 6"/>
                <a:gd name="T21" fmla="*/ 6 h 6"/>
                <a:gd name="T22" fmla="*/ 0 w 6"/>
                <a:gd name="T23" fmla="*/ 6 h 6"/>
                <a:gd name="T24" fmla="*/ 0 w 6"/>
                <a:gd name="T25" fmla="*/ 6 h 6"/>
                <a:gd name="T26" fmla="*/ 0 w 6"/>
                <a:gd name="T27" fmla="*/ 6 h 6"/>
                <a:gd name="T28" fmla="*/ 0 w 6"/>
                <a:gd name="T29" fmla="*/ 6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6" y="6"/>
                  </a:lnTo>
                  <a:lnTo>
                    <a:pt x="6" y="6"/>
                  </a:lnTo>
                  <a:lnTo>
                    <a:pt x="6" y="6"/>
                  </a:lnTo>
                  <a:lnTo>
                    <a:pt x="6" y="6"/>
                  </a:lnTo>
                  <a:lnTo>
                    <a:pt x="6" y="6"/>
                  </a:lnTo>
                  <a:lnTo>
                    <a:pt x="6" y="6"/>
                  </a:lnTo>
                  <a:lnTo>
                    <a:pt x="6" y="6"/>
                  </a:lnTo>
                  <a:lnTo>
                    <a:pt x="6" y="6"/>
                  </a:lnTo>
                  <a:lnTo>
                    <a:pt x="0" y="6"/>
                  </a:lnTo>
                  <a:lnTo>
                    <a:pt x="0" y="6"/>
                  </a:lnTo>
                  <a:lnTo>
                    <a:pt x="0" y="6"/>
                  </a:lnTo>
                  <a:lnTo>
                    <a:pt x="0" y="6"/>
                  </a:lnTo>
                  <a:lnTo>
                    <a:pt x="0" y="6"/>
                  </a:lnTo>
                  <a:lnTo>
                    <a:pt x="0" y="6"/>
                  </a:lnTo>
                  <a:lnTo>
                    <a:pt x="6" y="0"/>
                  </a:lnTo>
                  <a:close/>
                </a:path>
              </a:pathLst>
            </a:custGeom>
            <a:solidFill>
              <a:srgbClr val="D8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40" name="Freeform 244"/>
            <p:cNvSpPr>
              <a:spLocks/>
            </p:cNvSpPr>
            <p:nvPr/>
          </p:nvSpPr>
          <p:spPr bwMode="auto">
            <a:xfrm>
              <a:off x="2436" y="2201"/>
              <a:ext cx="6" cy="6"/>
            </a:xfrm>
            <a:custGeom>
              <a:avLst/>
              <a:gdLst>
                <a:gd name="T0" fmla="*/ 6 w 6"/>
                <a:gd name="T1" fmla="*/ 0 h 6"/>
                <a:gd name="T2" fmla="*/ 0 w 6"/>
                <a:gd name="T3" fmla="*/ 0 h 6"/>
                <a:gd name="T4" fmla="*/ 0 w 6"/>
                <a:gd name="T5" fmla="*/ 6 h 6"/>
                <a:gd name="T6" fmla="*/ 0 w 6"/>
                <a:gd name="T7" fmla="*/ 6 h 6"/>
                <a:gd name="T8" fmla="*/ 0 w 6"/>
                <a:gd name="T9" fmla="*/ 6 h 6"/>
                <a:gd name="T10" fmla="*/ 0 w 6"/>
                <a:gd name="T11" fmla="*/ 6 h 6"/>
                <a:gd name="T12" fmla="*/ 0 w 6"/>
                <a:gd name="T13" fmla="*/ 6 h 6"/>
                <a:gd name="T14" fmla="*/ 6 w 6"/>
                <a:gd name="T15" fmla="*/ 6 h 6"/>
                <a:gd name="T16" fmla="*/ 6 w 6"/>
                <a:gd name="T17" fmla="*/ 6 h 6"/>
                <a:gd name="T18" fmla="*/ 6 w 6"/>
                <a:gd name="T19" fmla="*/ 6 h 6"/>
                <a:gd name="T20" fmla="*/ 6 w 6"/>
                <a:gd name="T21" fmla="*/ 6 h 6"/>
                <a:gd name="T22" fmla="*/ 6 w 6"/>
                <a:gd name="T23" fmla="*/ 6 h 6"/>
                <a:gd name="T24" fmla="*/ 6 w 6"/>
                <a:gd name="T25" fmla="*/ 6 h 6"/>
                <a:gd name="T26" fmla="*/ 6 w 6"/>
                <a:gd name="T27" fmla="*/ 6 h 6"/>
                <a:gd name="T28" fmla="*/ 6 w 6"/>
                <a:gd name="T29" fmla="*/ 6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0" y="0"/>
                  </a:lnTo>
                  <a:lnTo>
                    <a:pt x="0" y="6"/>
                  </a:lnTo>
                  <a:lnTo>
                    <a:pt x="0" y="6"/>
                  </a:lnTo>
                  <a:lnTo>
                    <a:pt x="0" y="6"/>
                  </a:lnTo>
                  <a:lnTo>
                    <a:pt x="0" y="6"/>
                  </a:lnTo>
                  <a:lnTo>
                    <a:pt x="0" y="6"/>
                  </a:lnTo>
                  <a:lnTo>
                    <a:pt x="6" y="6"/>
                  </a:lnTo>
                  <a:lnTo>
                    <a:pt x="6" y="6"/>
                  </a:lnTo>
                  <a:lnTo>
                    <a:pt x="6" y="6"/>
                  </a:lnTo>
                  <a:lnTo>
                    <a:pt x="6" y="6"/>
                  </a:lnTo>
                  <a:lnTo>
                    <a:pt x="6" y="6"/>
                  </a:lnTo>
                  <a:lnTo>
                    <a:pt x="6" y="6"/>
                  </a:lnTo>
                  <a:lnTo>
                    <a:pt x="6" y="6"/>
                  </a:lnTo>
                  <a:lnTo>
                    <a:pt x="6" y="6"/>
                  </a:lnTo>
                  <a:lnTo>
                    <a:pt x="6" y="0"/>
                  </a:lnTo>
                  <a:close/>
                </a:path>
              </a:pathLst>
            </a:custGeom>
            <a:solidFill>
              <a:srgbClr val="D8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51541" name="Text Box 245"/>
          <p:cNvSpPr txBox="1">
            <a:spLocks noChangeArrowheads="1"/>
          </p:cNvSpPr>
          <p:nvPr/>
        </p:nvSpPr>
        <p:spPr bwMode="auto">
          <a:xfrm>
            <a:off x="2030413" y="1295400"/>
            <a:ext cx="1676400" cy="82232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2400" b="1">
                <a:effectLst>
                  <a:outerShdw blurRad="38100" dist="38100" dir="2700000" algn="tl">
                    <a:srgbClr val="DDDDDD"/>
                  </a:outerShdw>
                </a:effectLst>
              </a:rPr>
              <a:t>Satisfaction</a:t>
            </a:r>
          </a:p>
          <a:p>
            <a:pPr algn="ctr">
              <a:spcBef>
                <a:spcPct val="0"/>
              </a:spcBef>
              <a:buFontTx/>
              <a:buNone/>
            </a:pPr>
            <a:r>
              <a:rPr lang="en-US" sz="2400" b="1">
                <a:effectLst>
                  <a:outerShdw blurRad="38100" dist="38100" dir="2700000" algn="tl">
                    <a:srgbClr val="DDDDDD"/>
                  </a:outerShdw>
                </a:effectLst>
              </a:rPr>
              <a:t>Theory</a:t>
            </a:r>
          </a:p>
        </p:txBody>
      </p:sp>
      <p:sp>
        <p:nvSpPr>
          <p:cNvPr id="951542" name="Text Box 246"/>
          <p:cNvSpPr txBox="1">
            <a:spLocks noChangeArrowheads="1"/>
          </p:cNvSpPr>
          <p:nvPr/>
        </p:nvSpPr>
        <p:spPr bwMode="auto">
          <a:xfrm>
            <a:off x="5432425" y="1295400"/>
            <a:ext cx="2035175" cy="82232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2400" b="1">
                <a:effectLst>
                  <a:outerShdw blurRad="38100" dist="38100" dir="2700000" algn="tl">
                    <a:srgbClr val="DDDDDD"/>
                  </a:outerShdw>
                </a:effectLst>
              </a:rPr>
              <a:t>Governmental</a:t>
            </a:r>
          </a:p>
          <a:p>
            <a:pPr algn="ctr">
              <a:spcBef>
                <a:spcPct val="0"/>
              </a:spcBef>
              <a:buFontTx/>
              <a:buNone/>
            </a:pPr>
            <a:r>
              <a:rPr lang="en-US" sz="2400" b="1">
                <a:effectLst>
                  <a:outerShdw blurRad="38100" dist="38100" dir="2700000" algn="tl">
                    <a:srgbClr val="DDDDDD"/>
                  </a:outerShdw>
                </a:effectLst>
              </a:rPr>
              <a:t>Theory</a:t>
            </a:r>
          </a:p>
        </p:txBody>
      </p:sp>
      <p:sp>
        <p:nvSpPr>
          <p:cNvPr id="951543" name="Text Box 247"/>
          <p:cNvSpPr txBox="1">
            <a:spLocks noChangeArrowheads="1"/>
          </p:cNvSpPr>
          <p:nvPr/>
        </p:nvSpPr>
        <p:spPr bwMode="auto">
          <a:xfrm>
            <a:off x="6292850" y="5715000"/>
            <a:ext cx="2317750" cy="82232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2400" b="1">
                <a:effectLst>
                  <a:outerShdw blurRad="38100" dist="38100" dir="2700000" algn="tl">
                    <a:srgbClr val="DDDDDD"/>
                  </a:outerShdw>
                </a:effectLst>
              </a:rPr>
              <a:t>Ransom to Satan</a:t>
            </a:r>
          </a:p>
          <a:p>
            <a:pPr algn="ctr">
              <a:spcBef>
                <a:spcPct val="0"/>
              </a:spcBef>
              <a:buFontTx/>
              <a:buNone/>
            </a:pPr>
            <a:r>
              <a:rPr lang="en-US" sz="2400" b="1">
                <a:effectLst>
                  <a:outerShdw blurRad="38100" dist="38100" dir="2700000" algn="tl">
                    <a:srgbClr val="DDDDDD"/>
                  </a:outerShdw>
                </a:effectLst>
              </a:rPr>
              <a:t>Theory</a:t>
            </a:r>
          </a:p>
        </p:txBody>
      </p:sp>
      <p:grpSp>
        <p:nvGrpSpPr>
          <p:cNvPr id="951544" name="Group 248"/>
          <p:cNvGrpSpPr>
            <a:grpSpLocks/>
          </p:cNvGrpSpPr>
          <p:nvPr/>
        </p:nvGrpSpPr>
        <p:grpSpPr bwMode="auto">
          <a:xfrm>
            <a:off x="4191000" y="304800"/>
            <a:ext cx="914400" cy="838200"/>
            <a:chOff x="2448" y="192"/>
            <a:chExt cx="576" cy="528"/>
          </a:xfrm>
        </p:grpSpPr>
        <p:sp>
          <p:nvSpPr>
            <p:cNvPr id="951545" name="AutoShape 249"/>
            <p:cNvSpPr>
              <a:spLocks noChangeArrowheads="1"/>
            </p:cNvSpPr>
            <p:nvPr/>
          </p:nvSpPr>
          <p:spPr bwMode="auto">
            <a:xfrm>
              <a:off x="2448" y="192"/>
              <a:ext cx="576" cy="480"/>
            </a:xfrm>
            <a:prstGeom prst="triangle">
              <a:avLst>
                <a:gd name="adj" fmla="val 50000"/>
              </a:avLst>
            </a:prstGeom>
            <a:noFill/>
            <a:ln w="57150">
              <a:solidFill>
                <a:schemeClr val="tx1"/>
              </a:solidFill>
              <a:miter lim="800000"/>
              <a:headEnd/>
              <a:tailEnd/>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51546" name="Oval 250"/>
            <p:cNvSpPr>
              <a:spLocks noChangeArrowheads="1"/>
            </p:cNvSpPr>
            <p:nvPr/>
          </p:nvSpPr>
          <p:spPr bwMode="auto">
            <a:xfrm>
              <a:off x="2496" y="288"/>
              <a:ext cx="480" cy="432"/>
            </a:xfrm>
            <a:prstGeom prst="ellipse">
              <a:avLst/>
            </a:prstGeom>
            <a:noFill/>
            <a:ln w="57150">
              <a:solidFill>
                <a:schemeClr val="tx1"/>
              </a:solidFill>
              <a:round/>
              <a:headEnd/>
              <a:tailEnd/>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951547" name="Text Box 251"/>
          <p:cNvSpPr txBox="1">
            <a:spLocks noChangeArrowheads="1"/>
          </p:cNvSpPr>
          <p:nvPr/>
        </p:nvSpPr>
        <p:spPr bwMode="auto">
          <a:xfrm>
            <a:off x="3733800" y="1295400"/>
            <a:ext cx="1774825" cy="82232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2400" b="1">
                <a:effectLst>
                  <a:outerShdw blurRad="38100" dist="38100" dir="2700000" algn="tl">
                    <a:srgbClr val="DDDDDD"/>
                  </a:outerShdw>
                </a:effectLst>
              </a:rPr>
              <a:t>Substitution</a:t>
            </a:r>
          </a:p>
          <a:p>
            <a:pPr algn="ctr">
              <a:spcBef>
                <a:spcPct val="0"/>
              </a:spcBef>
              <a:buFontTx/>
              <a:buNone/>
            </a:pPr>
            <a:r>
              <a:rPr lang="en-US" sz="2400" b="1">
                <a:effectLst>
                  <a:outerShdw blurRad="38100" dist="38100" dir="2700000" algn="tl">
                    <a:srgbClr val="DDDDDD"/>
                  </a:outerShdw>
                </a:effectLst>
              </a:rPr>
              <a:t>Theory</a:t>
            </a:r>
          </a:p>
        </p:txBody>
      </p:sp>
      <p:sp>
        <p:nvSpPr>
          <p:cNvPr id="951548" name="Text Box 252"/>
          <p:cNvSpPr txBox="1">
            <a:spLocks noChangeArrowheads="1"/>
          </p:cNvSpPr>
          <p:nvPr/>
        </p:nvSpPr>
        <p:spPr bwMode="auto">
          <a:xfrm>
            <a:off x="658813" y="4664075"/>
            <a:ext cx="2160587" cy="82232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2400" b="1">
                <a:effectLst>
                  <a:outerShdw blurRad="38100" dist="38100" dir="2700000" algn="tl">
                    <a:srgbClr val="DDDDDD"/>
                  </a:outerShdw>
                </a:effectLst>
              </a:rPr>
              <a:t>Moral Example</a:t>
            </a:r>
          </a:p>
          <a:p>
            <a:pPr algn="ctr">
              <a:spcBef>
                <a:spcPct val="0"/>
              </a:spcBef>
              <a:buFontTx/>
              <a:buNone/>
            </a:pPr>
            <a:r>
              <a:rPr lang="en-US" sz="2400" b="1">
                <a:effectLst>
                  <a:outerShdw blurRad="38100" dist="38100" dir="2700000" algn="tl">
                    <a:srgbClr val="DDDDDD"/>
                  </a:outerShdw>
                </a:effectLst>
              </a:rPr>
              <a:t>Theory</a:t>
            </a:r>
          </a:p>
        </p:txBody>
      </p:sp>
      <p:pic>
        <p:nvPicPr>
          <p:cNvPr id="951549" name="Picture 253" descr="PRTH0100"/>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0" y="3505200"/>
            <a:ext cx="530225" cy="1195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951550" name="Line 254"/>
          <p:cNvSpPr>
            <a:spLocks noChangeShapeType="1"/>
          </p:cNvSpPr>
          <p:nvPr/>
        </p:nvSpPr>
        <p:spPr bwMode="auto">
          <a:xfrm flipV="1">
            <a:off x="4572000" y="2209800"/>
            <a:ext cx="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51551" name="Line 255"/>
          <p:cNvSpPr>
            <a:spLocks noChangeShapeType="1"/>
          </p:cNvSpPr>
          <p:nvPr/>
        </p:nvSpPr>
        <p:spPr bwMode="auto">
          <a:xfrm flipH="1" flipV="1">
            <a:off x="3124200" y="2209800"/>
            <a:ext cx="144780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51552" name="Line 256"/>
          <p:cNvSpPr>
            <a:spLocks noChangeShapeType="1"/>
          </p:cNvSpPr>
          <p:nvPr/>
        </p:nvSpPr>
        <p:spPr bwMode="auto">
          <a:xfrm flipV="1">
            <a:off x="4572000" y="2209800"/>
            <a:ext cx="144780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51553" name="Rectangle 257"/>
          <p:cNvSpPr>
            <a:spLocks noChangeArrowheads="1"/>
          </p:cNvSpPr>
          <p:nvPr/>
        </p:nvSpPr>
        <p:spPr bwMode="auto">
          <a:xfrm>
            <a:off x="3986213" y="2671763"/>
            <a:ext cx="1158875" cy="376237"/>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0"/>
              </a:spcBef>
              <a:buFontTx/>
              <a:buNone/>
            </a:pPr>
            <a:r>
              <a:rPr lang="en-US" b="1">
                <a:solidFill>
                  <a:schemeClr val="bg1"/>
                </a:solidFill>
                <a:latin typeface="Calligrapher" charset="0"/>
              </a:rPr>
              <a:t>Godward</a:t>
            </a:r>
          </a:p>
        </p:txBody>
      </p:sp>
      <p:sp>
        <p:nvSpPr>
          <p:cNvPr id="951554" name="Line 258"/>
          <p:cNvSpPr>
            <a:spLocks noChangeShapeType="1"/>
          </p:cNvSpPr>
          <p:nvPr/>
        </p:nvSpPr>
        <p:spPr bwMode="auto">
          <a:xfrm flipH="1">
            <a:off x="2133600" y="4495800"/>
            <a:ext cx="1981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51555" name="Rectangle 259"/>
          <p:cNvSpPr>
            <a:spLocks noChangeArrowheads="1"/>
          </p:cNvSpPr>
          <p:nvPr/>
        </p:nvSpPr>
        <p:spPr bwMode="auto">
          <a:xfrm>
            <a:off x="2563813" y="4043363"/>
            <a:ext cx="1265237" cy="376237"/>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0"/>
              </a:spcBef>
              <a:buFontTx/>
              <a:buNone/>
            </a:pPr>
            <a:r>
              <a:rPr lang="en-US" b="1">
                <a:solidFill>
                  <a:schemeClr val="bg1"/>
                </a:solidFill>
                <a:latin typeface="Calligrapher" charset="0"/>
              </a:rPr>
              <a:t>Manward</a:t>
            </a:r>
          </a:p>
        </p:txBody>
      </p:sp>
      <p:sp>
        <p:nvSpPr>
          <p:cNvPr id="951556" name="Rectangle 260"/>
          <p:cNvSpPr>
            <a:spLocks noChangeArrowheads="1"/>
          </p:cNvSpPr>
          <p:nvPr/>
        </p:nvSpPr>
        <p:spPr bwMode="auto">
          <a:xfrm>
            <a:off x="5305425" y="4576763"/>
            <a:ext cx="1371600" cy="376237"/>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0"/>
              </a:spcBef>
              <a:buFontTx/>
              <a:buNone/>
            </a:pPr>
            <a:r>
              <a:rPr lang="en-US" b="1">
                <a:solidFill>
                  <a:schemeClr val="bg1"/>
                </a:solidFill>
                <a:latin typeface="Calligrapher" charset="0"/>
              </a:rPr>
              <a:t>Satanward</a:t>
            </a:r>
          </a:p>
        </p:txBody>
      </p:sp>
      <p:sp>
        <p:nvSpPr>
          <p:cNvPr id="951557" name="Line 261"/>
          <p:cNvSpPr>
            <a:spLocks noChangeShapeType="1"/>
          </p:cNvSpPr>
          <p:nvPr/>
        </p:nvSpPr>
        <p:spPr bwMode="auto">
          <a:xfrm>
            <a:off x="5029200" y="5029200"/>
            <a:ext cx="2057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951558" name="Group 262"/>
          <p:cNvGrpSpPr>
            <a:grpSpLocks/>
          </p:cNvGrpSpPr>
          <p:nvPr/>
        </p:nvGrpSpPr>
        <p:grpSpPr bwMode="auto">
          <a:xfrm>
            <a:off x="7242175" y="4495800"/>
            <a:ext cx="758825" cy="1195388"/>
            <a:chOff x="4562" y="2832"/>
            <a:chExt cx="478" cy="753"/>
          </a:xfrm>
        </p:grpSpPr>
        <p:grpSp>
          <p:nvGrpSpPr>
            <p:cNvPr id="951559" name="Group 263"/>
            <p:cNvGrpSpPr>
              <a:grpSpLocks noChangeAspect="1"/>
            </p:cNvGrpSpPr>
            <p:nvPr/>
          </p:nvGrpSpPr>
          <p:grpSpPr bwMode="auto">
            <a:xfrm>
              <a:off x="4562" y="2832"/>
              <a:ext cx="334" cy="753"/>
              <a:chOff x="4320" y="3360"/>
              <a:chExt cx="334" cy="753"/>
            </a:xfrm>
          </p:grpSpPr>
          <p:sp>
            <p:nvSpPr>
              <p:cNvPr id="951560" name="AutoShape 264"/>
              <p:cNvSpPr>
                <a:spLocks noChangeAspect="1" noChangeArrowheads="1" noTextEdit="1"/>
              </p:cNvSpPr>
              <p:nvPr/>
            </p:nvSpPr>
            <p:spPr bwMode="auto">
              <a:xfrm>
                <a:off x="4320" y="3360"/>
                <a:ext cx="334"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561" name="Freeform 265"/>
              <p:cNvSpPr>
                <a:spLocks/>
              </p:cNvSpPr>
              <p:nvPr/>
            </p:nvSpPr>
            <p:spPr bwMode="auto">
              <a:xfrm>
                <a:off x="4320" y="3360"/>
                <a:ext cx="334" cy="753"/>
              </a:xfrm>
              <a:custGeom>
                <a:avLst/>
                <a:gdLst>
                  <a:gd name="T0" fmla="*/ 111 w 334"/>
                  <a:gd name="T1" fmla="*/ 384 h 753"/>
                  <a:gd name="T2" fmla="*/ 104 w 334"/>
                  <a:gd name="T3" fmla="*/ 476 h 753"/>
                  <a:gd name="T4" fmla="*/ 92 w 334"/>
                  <a:gd name="T5" fmla="*/ 565 h 753"/>
                  <a:gd name="T6" fmla="*/ 69 w 334"/>
                  <a:gd name="T7" fmla="*/ 692 h 753"/>
                  <a:gd name="T8" fmla="*/ 23 w 334"/>
                  <a:gd name="T9" fmla="*/ 734 h 753"/>
                  <a:gd name="T10" fmla="*/ 0 w 334"/>
                  <a:gd name="T11" fmla="*/ 741 h 753"/>
                  <a:gd name="T12" fmla="*/ 23 w 334"/>
                  <a:gd name="T13" fmla="*/ 753 h 753"/>
                  <a:gd name="T14" fmla="*/ 50 w 334"/>
                  <a:gd name="T15" fmla="*/ 745 h 753"/>
                  <a:gd name="T16" fmla="*/ 77 w 334"/>
                  <a:gd name="T17" fmla="*/ 749 h 753"/>
                  <a:gd name="T18" fmla="*/ 100 w 334"/>
                  <a:gd name="T19" fmla="*/ 738 h 753"/>
                  <a:gd name="T20" fmla="*/ 123 w 334"/>
                  <a:gd name="T21" fmla="*/ 661 h 753"/>
                  <a:gd name="T22" fmla="*/ 146 w 334"/>
                  <a:gd name="T23" fmla="*/ 542 h 753"/>
                  <a:gd name="T24" fmla="*/ 184 w 334"/>
                  <a:gd name="T25" fmla="*/ 453 h 753"/>
                  <a:gd name="T26" fmla="*/ 196 w 334"/>
                  <a:gd name="T27" fmla="*/ 469 h 753"/>
                  <a:gd name="T28" fmla="*/ 203 w 334"/>
                  <a:gd name="T29" fmla="*/ 546 h 753"/>
                  <a:gd name="T30" fmla="*/ 203 w 334"/>
                  <a:gd name="T31" fmla="*/ 580 h 753"/>
                  <a:gd name="T32" fmla="*/ 207 w 334"/>
                  <a:gd name="T33" fmla="*/ 699 h 753"/>
                  <a:gd name="T34" fmla="*/ 211 w 334"/>
                  <a:gd name="T35" fmla="*/ 745 h 753"/>
                  <a:gd name="T36" fmla="*/ 250 w 334"/>
                  <a:gd name="T37" fmla="*/ 745 h 753"/>
                  <a:gd name="T38" fmla="*/ 242 w 334"/>
                  <a:gd name="T39" fmla="*/ 711 h 753"/>
                  <a:gd name="T40" fmla="*/ 257 w 334"/>
                  <a:gd name="T41" fmla="*/ 499 h 753"/>
                  <a:gd name="T42" fmla="*/ 269 w 334"/>
                  <a:gd name="T43" fmla="*/ 373 h 753"/>
                  <a:gd name="T44" fmla="*/ 253 w 334"/>
                  <a:gd name="T45" fmla="*/ 296 h 753"/>
                  <a:gd name="T46" fmla="*/ 269 w 334"/>
                  <a:gd name="T47" fmla="*/ 292 h 753"/>
                  <a:gd name="T48" fmla="*/ 307 w 334"/>
                  <a:gd name="T49" fmla="*/ 361 h 753"/>
                  <a:gd name="T50" fmla="*/ 288 w 334"/>
                  <a:gd name="T51" fmla="*/ 407 h 753"/>
                  <a:gd name="T52" fmla="*/ 315 w 334"/>
                  <a:gd name="T53" fmla="*/ 400 h 753"/>
                  <a:gd name="T54" fmla="*/ 303 w 334"/>
                  <a:gd name="T55" fmla="*/ 442 h 753"/>
                  <a:gd name="T56" fmla="*/ 334 w 334"/>
                  <a:gd name="T57" fmla="*/ 407 h 753"/>
                  <a:gd name="T58" fmla="*/ 296 w 334"/>
                  <a:gd name="T59" fmla="*/ 254 h 753"/>
                  <a:gd name="T60" fmla="*/ 299 w 334"/>
                  <a:gd name="T61" fmla="*/ 173 h 753"/>
                  <a:gd name="T62" fmla="*/ 265 w 334"/>
                  <a:gd name="T63" fmla="*/ 134 h 753"/>
                  <a:gd name="T64" fmla="*/ 215 w 334"/>
                  <a:gd name="T65" fmla="*/ 108 h 753"/>
                  <a:gd name="T66" fmla="*/ 227 w 334"/>
                  <a:gd name="T67" fmla="*/ 88 h 753"/>
                  <a:gd name="T68" fmla="*/ 227 w 334"/>
                  <a:gd name="T69" fmla="*/ 42 h 753"/>
                  <a:gd name="T70" fmla="*/ 215 w 334"/>
                  <a:gd name="T71" fmla="*/ 15 h 753"/>
                  <a:gd name="T72" fmla="*/ 184 w 334"/>
                  <a:gd name="T73" fmla="*/ 4 h 753"/>
                  <a:gd name="T74" fmla="*/ 157 w 334"/>
                  <a:gd name="T75" fmla="*/ 19 h 753"/>
                  <a:gd name="T76" fmla="*/ 150 w 334"/>
                  <a:gd name="T77" fmla="*/ 50 h 753"/>
                  <a:gd name="T78" fmla="*/ 142 w 334"/>
                  <a:gd name="T79" fmla="*/ 61 h 753"/>
                  <a:gd name="T80" fmla="*/ 154 w 334"/>
                  <a:gd name="T81" fmla="*/ 73 h 753"/>
                  <a:gd name="T82" fmla="*/ 169 w 334"/>
                  <a:gd name="T83" fmla="*/ 100 h 753"/>
                  <a:gd name="T84" fmla="*/ 165 w 334"/>
                  <a:gd name="T85" fmla="*/ 127 h 753"/>
                  <a:gd name="T86" fmla="*/ 134 w 334"/>
                  <a:gd name="T87" fmla="*/ 138 h 753"/>
                  <a:gd name="T88" fmla="*/ 111 w 334"/>
                  <a:gd name="T89" fmla="*/ 146 h 753"/>
                  <a:gd name="T90" fmla="*/ 96 w 334"/>
                  <a:gd name="T91" fmla="*/ 200 h 753"/>
                  <a:gd name="T92" fmla="*/ 77 w 334"/>
                  <a:gd name="T93" fmla="*/ 273 h 753"/>
                  <a:gd name="T94" fmla="*/ 54 w 334"/>
                  <a:gd name="T95" fmla="*/ 353 h 753"/>
                  <a:gd name="T96" fmla="*/ 12 w 334"/>
                  <a:gd name="T97" fmla="*/ 392 h 753"/>
                  <a:gd name="T98" fmla="*/ 12 w 334"/>
                  <a:gd name="T99" fmla="*/ 403 h 753"/>
                  <a:gd name="T100" fmla="*/ 31 w 334"/>
                  <a:gd name="T101" fmla="*/ 392 h 753"/>
                  <a:gd name="T102" fmla="*/ 23 w 334"/>
                  <a:gd name="T103" fmla="*/ 430 h 753"/>
                  <a:gd name="T104" fmla="*/ 23 w 334"/>
                  <a:gd name="T105" fmla="*/ 434 h 753"/>
                  <a:gd name="T106" fmla="*/ 38 w 334"/>
                  <a:gd name="T107" fmla="*/ 419 h 753"/>
                  <a:gd name="T108" fmla="*/ 42 w 334"/>
                  <a:gd name="T109" fmla="*/ 438 h 753"/>
                  <a:gd name="T110" fmla="*/ 50 w 334"/>
                  <a:gd name="T111" fmla="*/ 430 h 753"/>
                  <a:gd name="T112" fmla="*/ 123 w 334"/>
                  <a:gd name="T113" fmla="*/ 26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4" h="753">
                    <a:moveTo>
                      <a:pt x="127" y="257"/>
                    </a:moveTo>
                    <a:lnTo>
                      <a:pt x="127" y="257"/>
                    </a:lnTo>
                    <a:lnTo>
                      <a:pt x="123" y="296"/>
                    </a:lnTo>
                    <a:lnTo>
                      <a:pt x="127" y="327"/>
                    </a:lnTo>
                    <a:lnTo>
                      <a:pt x="127" y="330"/>
                    </a:lnTo>
                    <a:lnTo>
                      <a:pt x="123" y="338"/>
                    </a:lnTo>
                    <a:lnTo>
                      <a:pt x="119" y="361"/>
                    </a:lnTo>
                    <a:lnTo>
                      <a:pt x="115" y="373"/>
                    </a:lnTo>
                    <a:lnTo>
                      <a:pt x="115" y="380"/>
                    </a:lnTo>
                    <a:lnTo>
                      <a:pt x="111" y="384"/>
                    </a:lnTo>
                    <a:lnTo>
                      <a:pt x="111" y="392"/>
                    </a:lnTo>
                    <a:lnTo>
                      <a:pt x="111" y="400"/>
                    </a:lnTo>
                    <a:lnTo>
                      <a:pt x="111" y="403"/>
                    </a:lnTo>
                    <a:lnTo>
                      <a:pt x="111" y="411"/>
                    </a:lnTo>
                    <a:lnTo>
                      <a:pt x="111" y="434"/>
                    </a:lnTo>
                    <a:lnTo>
                      <a:pt x="111" y="442"/>
                    </a:lnTo>
                    <a:lnTo>
                      <a:pt x="107" y="449"/>
                    </a:lnTo>
                    <a:lnTo>
                      <a:pt x="107" y="461"/>
                    </a:lnTo>
                    <a:lnTo>
                      <a:pt x="107" y="469"/>
                    </a:lnTo>
                    <a:lnTo>
                      <a:pt x="104" y="476"/>
                    </a:lnTo>
                    <a:lnTo>
                      <a:pt x="104" y="484"/>
                    </a:lnTo>
                    <a:lnTo>
                      <a:pt x="100" y="499"/>
                    </a:lnTo>
                    <a:lnTo>
                      <a:pt x="92" y="530"/>
                    </a:lnTo>
                    <a:lnTo>
                      <a:pt x="88" y="538"/>
                    </a:lnTo>
                    <a:lnTo>
                      <a:pt x="88" y="542"/>
                    </a:lnTo>
                    <a:lnTo>
                      <a:pt x="88" y="546"/>
                    </a:lnTo>
                    <a:lnTo>
                      <a:pt x="88" y="546"/>
                    </a:lnTo>
                    <a:lnTo>
                      <a:pt x="88" y="549"/>
                    </a:lnTo>
                    <a:lnTo>
                      <a:pt x="88" y="557"/>
                    </a:lnTo>
                    <a:lnTo>
                      <a:pt x="92" y="565"/>
                    </a:lnTo>
                    <a:lnTo>
                      <a:pt x="92" y="576"/>
                    </a:lnTo>
                    <a:lnTo>
                      <a:pt x="92" y="580"/>
                    </a:lnTo>
                    <a:lnTo>
                      <a:pt x="92" y="584"/>
                    </a:lnTo>
                    <a:lnTo>
                      <a:pt x="88" y="592"/>
                    </a:lnTo>
                    <a:lnTo>
                      <a:pt x="88" y="595"/>
                    </a:lnTo>
                    <a:lnTo>
                      <a:pt x="73" y="672"/>
                    </a:lnTo>
                    <a:lnTo>
                      <a:pt x="73" y="680"/>
                    </a:lnTo>
                    <a:lnTo>
                      <a:pt x="69" y="684"/>
                    </a:lnTo>
                    <a:lnTo>
                      <a:pt x="69" y="688"/>
                    </a:lnTo>
                    <a:lnTo>
                      <a:pt x="69" y="692"/>
                    </a:lnTo>
                    <a:lnTo>
                      <a:pt x="65" y="692"/>
                    </a:lnTo>
                    <a:lnTo>
                      <a:pt x="65" y="695"/>
                    </a:lnTo>
                    <a:lnTo>
                      <a:pt x="61" y="699"/>
                    </a:lnTo>
                    <a:lnTo>
                      <a:pt x="58" y="703"/>
                    </a:lnTo>
                    <a:lnTo>
                      <a:pt x="42" y="715"/>
                    </a:lnTo>
                    <a:lnTo>
                      <a:pt x="38" y="722"/>
                    </a:lnTo>
                    <a:lnTo>
                      <a:pt x="35" y="726"/>
                    </a:lnTo>
                    <a:lnTo>
                      <a:pt x="27" y="730"/>
                    </a:lnTo>
                    <a:lnTo>
                      <a:pt x="27" y="734"/>
                    </a:lnTo>
                    <a:lnTo>
                      <a:pt x="23" y="734"/>
                    </a:lnTo>
                    <a:lnTo>
                      <a:pt x="23" y="734"/>
                    </a:lnTo>
                    <a:lnTo>
                      <a:pt x="19" y="734"/>
                    </a:lnTo>
                    <a:lnTo>
                      <a:pt x="19" y="734"/>
                    </a:lnTo>
                    <a:lnTo>
                      <a:pt x="8" y="738"/>
                    </a:lnTo>
                    <a:lnTo>
                      <a:pt x="4" y="738"/>
                    </a:lnTo>
                    <a:lnTo>
                      <a:pt x="4" y="738"/>
                    </a:lnTo>
                    <a:lnTo>
                      <a:pt x="4" y="738"/>
                    </a:lnTo>
                    <a:lnTo>
                      <a:pt x="0" y="741"/>
                    </a:lnTo>
                    <a:lnTo>
                      <a:pt x="0" y="741"/>
                    </a:lnTo>
                    <a:lnTo>
                      <a:pt x="0" y="741"/>
                    </a:lnTo>
                    <a:lnTo>
                      <a:pt x="0" y="745"/>
                    </a:lnTo>
                    <a:lnTo>
                      <a:pt x="0" y="745"/>
                    </a:lnTo>
                    <a:lnTo>
                      <a:pt x="0" y="745"/>
                    </a:lnTo>
                    <a:lnTo>
                      <a:pt x="4" y="749"/>
                    </a:lnTo>
                    <a:lnTo>
                      <a:pt x="15" y="749"/>
                    </a:lnTo>
                    <a:lnTo>
                      <a:pt x="15" y="749"/>
                    </a:lnTo>
                    <a:lnTo>
                      <a:pt x="15" y="749"/>
                    </a:lnTo>
                    <a:lnTo>
                      <a:pt x="19" y="753"/>
                    </a:lnTo>
                    <a:lnTo>
                      <a:pt x="19" y="753"/>
                    </a:lnTo>
                    <a:lnTo>
                      <a:pt x="23" y="753"/>
                    </a:lnTo>
                    <a:lnTo>
                      <a:pt x="23" y="753"/>
                    </a:lnTo>
                    <a:lnTo>
                      <a:pt x="27" y="753"/>
                    </a:lnTo>
                    <a:lnTo>
                      <a:pt x="31" y="753"/>
                    </a:lnTo>
                    <a:lnTo>
                      <a:pt x="31" y="753"/>
                    </a:lnTo>
                    <a:lnTo>
                      <a:pt x="35" y="753"/>
                    </a:lnTo>
                    <a:lnTo>
                      <a:pt x="38" y="753"/>
                    </a:lnTo>
                    <a:lnTo>
                      <a:pt x="42" y="749"/>
                    </a:lnTo>
                    <a:lnTo>
                      <a:pt x="46" y="749"/>
                    </a:lnTo>
                    <a:lnTo>
                      <a:pt x="46" y="745"/>
                    </a:lnTo>
                    <a:lnTo>
                      <a:pt x="50" y="745"/>
                    </a:lnTo>
                    <a:lnTo>
                      <a:pt x="50" y="745"/>
                    </a:lnTo>
                    <a:lnTo>
                      <a:pt x="54" y="745"/>
                    </a:lnTo>
                    <a:lnTo>
                      <a:pt x="54" y="745"/>
                    </a:lnTo>
                    <a:lnTo>
                      <a:pt x="58" y="745"/>
                    </a:lnTo>
                    <a:lnTo>
                      <a:pt x="61" y="745"/>
                    </a:lnTo>
                    <a:lnTo>
                      <a:pt x="65" y="745"/>
                    </a:lnTo>
                    <a:lnTo>
                      <a:pt x="69" y="745"/>
                    </a:lnTo>
                    <a:lnTo>
                      <a:pt x="69" y="749"/>
                    </a:lnTo>
                    <a:lnTo>
                      <a:pt x="73" y="749"/>
                    </a:lnTo>
                    <a:lnTo>
                      <a:pt x="77" y="749"/>
                    </a:lnTo>
                    <a:lnTo>
                      <a:pt x="77" y="749"/>
                    </a:lnTo>
                    <a:lnTo>
                      <a:pt x="88" y="749"/>
                    </a:lnTo>
                    <a:lnTo>
                      <a:pt x="92" y="749"/>
                    </a:lnTo>
                    <a:lnTo>
                      <a:pt x="92" y="749"/>
                    </a:lnTo>
                    <a:lnTo>
                      <a:pt x="92" y="749"/>
                    </a:lnTo>
                    <a:lnTo>
                      <a:pt x="92" y="749"/>
                    </a:lnTo>
                    <a:lnTo>
                      <a:pt x="96" y="745"/>
                    </a:lnTo>
                    <a:lnTo>
                      <a:pt x="96" y="745"/>
                    </a:lnTo>
                    <a:lnTo>
                      <a:pt x="100" y="741"/>
                    </a:lnTo>
                    <a:lnTo>
                      <a:pt x="100" y="738"/>
                    </a:lnTo>
                    <a:lnTo>
                      <a:pt x="100" y="738"/>
                    </a:lnTo>
                    <a:lnTo>
                      <a:pt x="100" y="734"/>
                    </a:lnTo>
                    <a:lnTo>
                      <a:pt x="100" y="734"/>
                    </a:lnTo>
                    <a:lnTo>
                      <a:pt x="100" y="730"/>
                    </a:lnTo>
                    <a:lnTo>
                      <a:pt x="100" y="726"/>
                    </a:lnTo>
                    <a:lnTo>
                      <a:pt x="96" y="718"/>
                    </a:lnTo>
                    <a:lnTo>
                      <a:pt x="107" y="680"/>
                    </a:lnTo>
                    <a:lnTo>
                      <a:pt x="111" y="672"/>
                    </a:lnTo>
                    <a:lnTo>
                      <a:pt x="119" y="665"/>
                    </a:lnTo>
                    <a:lnTo>
                      <a:pt x="123" y="661"/>
                    </a:lnTo>
                    <a:lnTo>
                      <a:pt x="127" y="645"/>
                    </a:lnTo>
                    <a:lnTo>
                      <a:pt x="131" y="619"/>
                    </a:lnTo>
                    <a:lnTo>
                      <a:pt x="138" y="592"/>
                    </a:lnTo>
                    <a:lnTo>
                      <a:pt x="142" y="584"/>
                    </a:lnTo>
                    <a:lnTo>
                      <a:pt x="142" y="576"/>
                    </a:lnTo>
                    <a:lnTo>
                      <a:pt x="142" y="553"/>
                    </a:lnTo>
                    <a:lnTo>
                      <a:pt x="142" y="553"/>
                    </a:lnTo>
                    <a:lnTo>
                      <a:pt x="142" y="549"/>
                    </a:lnTo>
                    <a:lnTo>
                      <a:pt x="142" y="546"/>
                    </a:lnTo>
                    <a:lnTo>
                      <a:pt x="146" y="542"/>
                    </a:lnTo>
                    <a:lnTo>
                      <a:pt x="150" y="530"/>
                    </a:lnTo>
                    <a:lnTo>
                      <a:pt x="154" y="522"/>
                    </a:lnTo>
                    <a:lnTo>
                      <a:pt x="165" y="492"/>
                    </a:lnTo>
                    <a:lnTo>
                      <a:pt x="169" y="488"/>
                    </a:lnTo>
                    <a:lnTo>
                      <a:pt x="173" y="484"/>
                    </a:lnTo>
                    <a:lnTo>
                      <a:pt x="177" y="476"/>
                    </a:lnTo>
                    <a:lnTo>
                      <a:pt x="177" y="473"/>
                    </a:lnTo>
                    <a:lnTo>
                      <a:pt x="180" y="469"/>
                    </a:lnTo>
                    <a:lnTo>
                      <a:pt x="180" y="461"/>
                    </a:lnTo>
                    <a:lnTo>
                      <a:pt x="184" y="453"/>
                    </a:lnTo>
                    <a:lnTo>
                      <a:pt x="188" y="446"/>
                    </a:lnTo>
                    <a:lnTo>
                      <a:pt x="188" y="438"/>
                    </a:lnTo>
                    <a:lnTo>
                      <a:pt x="188" y="434"/>
                    </a:lnTo>
                    <a:lnTo>
                      <a:pt x="192" y="430"/>
                    </a:lnTo>
                    <a:lnTo>
                      <a:pt x="192" y="430"/>
                    </a:lnTo>
                    <a:lnTo>
                      <a:pt x="192" y="453"/>
                    </a:lnTo>
                    <a:lnTo>
                      <a:pt x="192" y="457"/>
                    </a:lnTo>
                    <a:lnTo>
                      <a:pt x="192" y="461"/>
                    </a:lnTo>
                    <a:lnTo>
                      <a:pt x="196" y="465"/>
                    </a:lnTo>
                    <a:lnTo>
                      <a:pt x="196" y="469"/>
                    </a:lnTo>
                    <a:lnTo>
                      <a:pt x="196" y="469"/>
                    </a:lnTo>
                    <a:lnTo>
                      <a:pt x="196" y="473"/>
                    </a:lnTo>
                    <a:lnTo>
                      <a:pt x="196" y="511"/>
                    </a:lnTo>
                    <a:lnTo>
                      <a:pt x="196" y="519"/>
                    </a:lnTo>
                    <a:lnTo>
                      <a:pt x="196" y="522"/>
                    </a:lnTo>
                    <a:lnTo>
                      <a:pt x="196" y="526"/>
                    </a:lnTo>
                    <a:lnTo>
                      <a:pt x="200" y="530"/>
                    </a:lnTo>
                    <a:lnTo>
                      <a:pt x="200" y="534"/>
                    </a:lnTo>
                    <a:lnTo>
                      <a:pt x="200" y="538"/>
                    </a:lnTo>
                    <a:lnTo>
                      <a:pt x="203" y="546"/>
                    </a:lnTo>
                    <a:lnTo>
                      <a:pt x="203" y="549"/>
                    </a:lnTo>
                    <a:lnTo>
                      <a:pt x="207" y="553"/>
                    </a:lnTo>
                    <a:lnTo>
                      <a:pt x="211" y="557"/>
                    </a:lnTo>
                    <a:lnTo>
                      <a:pt x="211" y="572"/>
                    </a:lnTo>
                    <a:lnTo>
                      <a:pt x="211" y="572"/>
                    </a:lnTo>
                    <a:lnTo>
                      <a:pt x="207" y="576"/>
                    </a:lnTo>
                    <a:lnTo>
                      <a:pt x="207" y="576"/>
                    </a:lnTo>
                    <a:lnTo>
                      <a:pt x="207" y="580"/>
                    </a:lnTo>
                    <a:lnTo>
                      <a:pt x="207" y="580"/>
                    </a:lnTo>
                    <a:lnTo>
                      <a:pt x="203" y="580"/>
                    </a:lnTo>
                    <a:lnTo>
                      <a:pt x="203" y="584"/>
                    </a:lnTo>
                    <a:lnTo>
                      <a:pt x="203" y="584"/>
                    </a:lnTo>
                    <a:lnTo>
                      <a:pt x="203" y="599"/>
                    </a:lnTo>
                    <a:lnTo>
                      <a:pt x="215" y="672"/>
                    </a:lnTo>
                    <a:lnTo>
                      <a:pt x="215" y="676"/>
                    </a:lnTo>
                    <a:lnTo>
                      <a:pt x="215" y="680"/>
                    </a:lnTo>
                    <a:lnTo>
                      <a:pt x="211" y="688"/>
                    </a:lnTo>
                    <a:lnTo>
                      <a:pt x="211" y="692"/>
                    </a:lnTo>
                    <a:lnTo>
                      <a:pt x="211" y="695"/>
                    </a:lnTo>
                    <a:lnTo>
                      <a:pt x="207" y="699"/>
                    </a:lnTo>
                    <a:lnTo>
                      <a:pt x="207" y="703"/>
                    </a:lnTo>
                    <a:lnTo>
                      <a:pt x="207" y="707"/>
                    </a:lnTo>
                    <a:lnTo>
                      <a:pt x="207" y="707"/>
                    </a:lnTo>
                    <a:lnTo>
                      <a:pt x="211" y="711"/>
                    </a:lnTo>
                    <a:lnTo>
                      <a:pt x="211" y="715"/>
                    </a:lnTo>
                    <a:lnTo>
                      <a:pt x="211" y="718"/>
                    </a:lnTo>
                    <a:lnTo>
                      <a:pt x="211" y="722"/>
                    </a:lnTo>
                    <a:lnTo>
                      <a:pt x="211" y="738"/>
                    </a:lnTo>
                    <a:lnTo>
                      <a:pt x="211" y="741"/>
                    </a:lnTo>
                    <a:lnTo>
                      <a:pt x="211" y="745"/>
                    </a:lnTo>
                    <a:lnTo>
                      <a:pt x="211" y="745"/>
                    </a:lnTo>
                    <a:lnTo>
                      <a:pt x="211" y="745"/>
                    </a:lnTo>
                    <a:lnTo>
                      <a:pt x="211" y="745"/>
                    </a:lnTo>
                    <a:lnTo>
                      <a:pt x="215" y="749"/>
                    </a:lnTo>
                    <a:lnTo>
                      <a:pt x="215" y="749"/>
                    </a:lnTo>
                    <a:lnTo>
                      <a:pt x="215" y="749"/>
                    </a:lnTo>
                    <a:lnTo>
                      <a:pt x="219" y="749"/>
                    </a:lnTo>
                    <a:lnTo>
                      <a:pt x="242" y="749"/>
                    </a:lnTo>
                    <a:lnTo>
                      <a:pt x="242" y="745"/>
                    </a:lnTo>
                    <a:lnTo>
                      <a:pt x="250" y="745"/>
                    </a:lnTo>
                    <a:lnTo>
                      <a:pt x="253" y="741"/>
                    </a:lnTo>
                    <a:lnTo>
                      <a:pt x="257" y="741"/>
                    </a:lnTo>
                    <a:lnTo>
                      <a:pt x="257" y="741"/>
                    </a:lnTo>
                    <a:lnTo>
                      <a:pt x="257" y="741"/>
                    </a:lnTo>
                    <a:lnTo>
                      <a:pt x="257" y="738"/>
                    </a:lnTo>
                    <a:lnTo>
                      <a:pt x="257" y="734"/>
                    </a:lnTo>
                    <a:lnTo>
                      <a:pt x="250" y="726"/>
                    </a:lnTo>
                    <a:lnTo>
                      <a:pt x="246" y="718"/>
                    </a:lnTo>
                    <a:lnTo>
                      <a:pt x="242" y="715"/>
                    </a:lnTo>
                    <a:lnTo>
                      <a:pt x="242" y="711"/>
                    </a:lnTo>
                    <a:lnTo>
                      <a:pt x="242" y="711"/>
                    </a:lnTo>
                    <a:lnTo>
                      <a:pt x="242" y="707"/>
                    </a:lnTo>
                    <a:lnTo>
                      <a:pt x="242" y="707"/>
                    </a:lnTo>
                    <a:lnTo>
                      <a:pt x="246" y="703"/>
                    </a:lnTo>
                    <a:lnTo>
                      <a:pt x="246" y="699"/>
                    </a:lnTo>
                    <a:lnTo>
                      <a:pt x="246" y="699"/>
                    </a:lnTo>
                    <a:lnTo>
                      <a:pt x="242" y="695"/>
                    </a:lnTo>
                    <a:lnTo>
                      <a:pt x="242" y="692"/>
                    </a:lnTo>
                    <a:lnTo>
                      <a:pt x="257" y="611"/>
                    </a:lnTo>
                    <a:lnTo>
                      <a:pt x="257" y="499"/>
                    </a:lnTo>
                    <a:lnTo>
                      <a:pt x="265" y="461"/>
                    </a:lnTo>
                    <a:lnTo>
                      <a:pt x="265" y="419"/>
                    </a:lnTo>
                    <a:lnTo>
                      <a:pt x="265" y="415"/>
                    </a:lnTo>
                    <a:lnTo>
                      <a:pt x="265" y="407"/>
                    </a:lnTo>
                    <a:lnTo>
                      <a:pt x="269" y="403"/>
                    </a:lnTo>
                    <a:lnTo>
                      <a:pt x="269" y="400"/>
                    </a:lnTo>
                    <a:lnTo>
                      <a:pt x="269" y="392"/>
                    </a:lnTo>
                    <a:lnTo>
                      <a:pt x="269" y="388"/>
                    </a:lnTo>
                    <a:lnTo>
                      <a:pt x="269" y="373"/>
                    </a:lnTo>
                    <a:lnTo>
                      <a:pt x="269" y="373"/>
                    </a:lnTo>
                    <a:lnTo>
                      <a:pt x="269" y="365"/>
                    </a:lnTo>
                    <a:lnTo>
                      <a:pt x="265" y="357"/>
                    </a:lnTo>
                    <a:lnTo>
                      <a:pt x="265" y="350"/>
                    </a:lnTo>
                    <a:lnTo>
                      <a:pt x="261" y="338"/>
                    </a:lnTo>
                    <a:lnTo>
                      <a:pt x="257" y="323"/>
                    </a:lnTo>
                    <a:lnTo>
                      <a:pt x="253" y="315"/>
                    </a:lnTo>
                    <a:lnTo>
                      <a:pt x="253" y="311"/>
                    </a:lnTo>
                    <a:lnTo>
                      <a:pt x="253" y="311"/>
                    </a:lnTo>
                    <a:lnTo>
                      <a:pt x="253" y="300"/>
                    </a:lnTo>
                    <a:lnTo>
                      <a:pt x="253" y="296"/>
                    </a:lnTo>
                    <a:lnTo>
                      <a:pt x="253" y="292"/>
                    </a:lnTo>
                    <a:lnTo>
                      <a:pt x="257" y="292"/>
                    </a:lnTo>
                    <a:lnTo>
                      <a:pt x="257" y="288"/>
                    </a:lnTo>
                    <a:lnTo>
                      <a:pt x="261" y="280"/>
                    </a:lnTo>
                    <a:lnTo>
                      <a:pt x="261" y="277"/>
                    </a:lnTo>
                    <a:lnTo>
                      <a:pt x="265" y="277"/>
                    </a:lnTo>
                    <a:lnTo>
                      <a:pt x="265" y="280"/>
                    </a:lnTo>
                    <a:lnTo>
                      <a:pt x="265" y="284"/>
                    </a:lnTo>
                    <a:lnTo>
                      <a:pt x="265" y="288"/>
                    </a:lnTo>
                    <a:lnTo>
                      <a:pt x="269" y="292"/>
                    </a:lnTo>
                    <a:lnTo>
                      <a:pt x="269" y="300"/>
                    </a:lnTo>
                    <a:lnTo>
                      <a:pt x="273" y="307"/>
                    </a:lnTo>
                    <a:lnTo>
                      <a:pt x="276" y="315"/>
                    </a:lnTo>
                    <a:lnTo>
                      <a:pt x="280" y="319"/>
                    </a:lnTo>
                    <a:lnTo>
                      <a:pt x="284" y="327"/>
                    </a:lnTo>
                    <a:lnTo>
                      <a:pt x="292" y="338"/>
                    </a:lnTo>
                    <a:lnTo>
                      <a:pt x="303" y="350"/>
                    </a:lnTo>
                    <a:lnTo>
                      <a:pt x="307" y="357"/>
                    </a:lnTo>
                    <a:lnTo>
                      <a:pt x="307" y="357"/>
                    </a:lnTo>
                    <a:lnTo>
                      <a:pt x="307" y="361"/>
                    </a:lnTo>
                    <a:lnTo>
                      <a:pt x="307" y="361"/>
                    </a:lnTo>
                    <a:lnTo>
                      <a:pt x="303" y="361"/>
                    </a:lnTo>
                    <a:lnTo>
                      <a:pt x="303" y="365"/>
                    </a:lnTo>
                    <a:lnTo>
                      <a:pt x="299" y="369"/>
                    </a:lnTo>
                    <a:lnTo>
                      <a:pt x="299" y="369"/>
                    </a:lnTo>
                    <a:lnTo>
                      <a:pt x="296" y="377"/>
                    </a:lnTo>
                    <a:lnTo>
                      <a:pt x="296" y="380"/>
                    </a:lnTo>
                    <a:lnTo>
                      <a:pt x="296" y="384"/>
                    </a:lnTo>
                    <a:lnTo>
                      <a:pt x="288" y="400"/>
                    </a:lnTo>
                    <a:lnTo>
                      <a:pt x="288" y="407"/>
                    </a:lnTo>
                    <a:lnTo>
                      <a:pt x="296" y="407"/>
                    </a:lnTo>
                    <a:lnTo>
                      <a:pt x="299" y="403"/>
                    </a:lnTo>
                    <a:lnTo>
                      <a:pt x="303" y="400"/>
                    </a:lnTo>
                    <a:lnTo>
                      <a:pt x="307" y="400"/>
                    </a:lnTo>
                    <a:lnTo>
                      <a:pt x="307" y="400"/>
                    </a:lnTo>
                    <a:lnTo>
                      <a:pt x="307" y="396"/>
                    </a:lnTo>
                    <a:lnTo>
                      <a:pt x="311" y="392"/>
                    </a:lnTo>
                    <a:lnTo>
                      <a:pt x="311" y="392"/>
                    </a:lnTo>
                    <a:lnTo>
                      <a:pt x="315" y="396"/>
                    </a:lnTo>
                    <a:lnTo>
                      <a:pt x="315" y="400"/>
                    </a:lnTo>
                    <a:lnTo>
                      <a:pt x="315" y="407"/>
                    </a:lnTo>
                    <a:lnTo>
                      <a:pt x="315" y="411"/>
                    </a:lnTo>
                    <a:lnTo>
                      <a:pt x="311" y="415"/>
                    </a:lnTo>
                    <a:lnTo>
                      <a:pt x="311" y="419"/>
                    </a:lnTo>
                    <a:lnTo>
                      <a:pt x="307" y="423"/>
                    </a:lnTo>
                    <a:lnTo>
                      <a:pt x="303" y="426"/>
                    </a:lnTo>
                    <a:lnTo>
                      <a:pt x="299" y="430"/>
                    </a:lnTo>
                    <a:lnTo>
                      <a:pt x="299" y="430"/>
                    </a:lnTo>
                    <a:lnTo>
                      <a:pt x="299" y="434"/>
                    </a:lnTo>
                    <a:lnTo>
                      <a:pt x="303" y="442"/>
                    </a:lnTo>
                    <a:lnTo>
                      <a:pt x="307" y="442"/>
                    </a:lnTo>
                    <a:lnTo>
                      <a:pt x="307" y="442"/>
                    </a:lnTo>
                    <a:lnTo>
                      <a:pt x="311" y="438"/>
                    </a:lnTo>
                    <a:lnTo>
                      <a:pt x="319" y="434"/>
                    </a:lnTo>
                    <a:lnTo>
                      <a:pt x="322" y="430"/>
                    </a:lnTo>
                    <a:lnTo>
                      <a:pt x="322" y="426"/>
                    </a:lnTo>
                    <a:lnTo>
                      <a:pt x="326" y="423"/>
                    </a:lnTo>
                    <a:lnTo>
                      <a:pt x="330" y="415"/>
                    </a:lnTo>
                    <a:lnTo>
                      <a:pt x="334" y="411"/>
                    </a:lnTo>
                    <a:lnTo>
                      <a:pt x="334" y="407"/>
                    </a:lnTo>
                    <a:lnTo>
                      <a:pt x="334" y="403"/>
                    </a:lnTo>
                    <a:lnTo>
                      <a:pt x="334" y="403"/>
                    </a:lnTo>
                    <a:lnTo>
                      <a:pt x="334" y="400"/>
                    </a:lnTo>
                    <a:lnTo>
                      <a:pt x="334" y="388"/>
                    </a:lnTo>
                    <a:lnTo>
                      <a:pt x="334" y="373"/>
                    </a:lnTo>
                    <a:lnTo>
                      <a:pt x="334" y="365"/>
                    </a:lnTo>
                    <a:lnTo>
                      <a:pt x="330" y="350"/>
                    </a:lnTo>
                    <a:lnTo>
                      <a:pt x="315" y="311"/>
                    </a:lnTo>
                    <a:lnTo>
                      <a:pt x="292" y="257"/>
                    </a:lnTo>
                    <a:lnTo>
                      <a:pt x="296" y="254"/>
                    </a:lnTo>
                    <a:lnTo>
                      <a:pt x="296" y="250"/>
                    </a:lnTo>
                    <a:lnTo>
                      <a:pt x="296" y="246"/>
                    </a:lnTo>
                    <a:lnTo>
                      <a:pt x="296" y="246"/>
                    </a:lnTo>
                    <a:lnTo>
                      <a:pt x="299" y="242"/>
                    </a:lnTo>
                    <a:lnTo>
                      <a:pt x="299" y="242"/>
                    </a:lnTo>
                    <a:lnTo>
                      <a:pt x="299" y="238"/>
                    </a:lnTo>
                    <a:lnTo>
                      <a:pt x="299" y="227"/>
                    </a:lnTo>
                    <a:lnTo>
                      <a:pt x="299" y="211"/>
                    </a:lnTo>
                    <a:lnTo>
                      <a:pt x="299" y="177"/>
                    </a:lnTo>
                    <a:lnTo>
                      <a:pt x="299" y="173"/>
                    </a:lnTo>
                    <a:lnTo>
                      <a:pt x="299" y="169"/>
                    </a:lnTo>
                    <a:lnTo>
                      <a:pt x="296" y="161"/>
                    </a:lnTo>
                    <a:lnTo>
                      <a:pt x="296" y="158"/>
                    </a:lnTo>
                    <a:lnTo>
                      <a:pt x="292" y="154"/>
                    </a:lnTo>
                    <a:lnTo>
                      <a:pt x="292" y="154"/>
                    </a:lnTo>
                    <a:lnTo>
                      <a:pt x="288" y="150"/>
                    </a:lnTo>
                    <a:lnTo>
                      <a:pt x="288" y="146"/>
                    </a:lnTo>
                    <a:lnTo>
                      <a:pt x="280" y="142"/>
                    </a:lnTo>
                    <a:lnTo>
                      <a:pt x="273" y="138"/>
                    </a:lnTo>
                    <a:lnTo>
                      <a:pt x="265" y="134"/>
                    </a:lnTo>
                    <a:lnTo>
                      <a:pt x="257" y="131"/>
                    </a:lnTo>
                    <a:lnTo>
                      <a:pt x="242" y="127"/>
                    </a:lnTo>
                    <a:lnTo>
                      <a:pt x="234" y="123"/>
                    </a:lnTo>
                    <a:lnTo>
                      <a:pt x="230" y="123"/>
                    </a:lnTo>
                    <a:lnTo>
                      <a:pt x="223" y="119"/>
                    </a:lnTo>
                    <a:lnTo>
                      <a:pt x="223" y="115"/>
                    </a:lnTo>
                    <a:lnTo>
                      <a:pt x="219" y="115"/>
                    </a:lnTo>
                    <a:lnTo>
                      <a:pt x="219" y="111"/>
                    </a:lnTo>
                    <a:lnTo>
                      <a:pt x="219" y="111"/>
                    </a:lnTo>
                    <a:lnTo>
                      <a:pt x="215" y="108"/>
                    </a:lnTo>
                    <a:lnTo>
                      <a:pt x="215" y="108"/>
                    </a:lnTo>
                    <a:lnTo>
                      <a:pt x="215" y="104"/>
                    </a:lnTo>
                    <a:lnTo>
                      <a:pt x="215" y="104"/>
                    </a:lnTo>
                    <a:lnTo>
                      <a:pt x="219" y="104"/>
                    </a:lnTo>
                    <a:lnTo>
                      <a:pt x="223" y="100"/>
                    </a:lnTo>
                    <a:lnTo>
                      <a:pt x="223" y="96"/>
                    </a:lnTo>
                    <a:lnTo>
                      <a:pt x="227" y="92"/>
                    </a:lnTo>
                    <a:lnTo>
                      <a:pt x="227" y="92"/>
                    </a:lnTo>
                    <a:lnTo>
                      <a:pt x="227" y="88"/>
                    </a:lnTo>
                    <a:lnTo>
                      <a:pt x="227" y="88"/>
                    </a:lnTo>
                    <a:lnTo>
                      <a:pt x="227" y="85"/>
                    </a:lnTo>
                    <a:lnTo>
                      <a:pt x="227" y="81"/>
                    </a:lnTo>
                    <a:lnTo>
                      <a:pt x="227" y="77"/>
                    </a:lnTo>
                    <a:lnTo>
                      <a:pt x="227" y="77"/>
                    </a:lnTo>
                    <a:lnTo>
                      <a:pt x="227" y="73"/>
                    </a:lnTo>
                    <a:lnTo>
                      <a:pt x="227" y="69"/>
                    </a:lnTo>
                    <a:lnTo>
                      <a:pt x="227" y="65"/>
                    </a:lnTo>
                    <a:lnTo>
                      <a:pt x="227" y="65"/>
                    </a:lnTo>
                    <a:lnTo>
                      <a:pt x="227" y="46"/>
                    </a:lnTo>
                    <a:lnTo>
                      <a:pt x="227" y="42"/>
                    </a:lnTo>
                    <a:lnTo>
                      <a:pt x="227" y="38"/>
                    </a:lnTo>
                    <a:lnTo>
                      <a:pt x="223" y="35"/>
                    </a:lnTo>
                    <a:lnTo>
                      <a:pt x="223" y="31"/>
                    </a:lnTo>
                    <a:lnTo>
                      <a:pt x="223" y="31"/>
                    </a:lnTo>
                    <a:lnTo>
                      <a:pt x="223" y="27"/>
                    </a:lnTo>
                    <a:lnTo>
                      <a:pt x="219" y="27"/>
                    </a:lnTo>
                    <a:lnTo>
                      <a:pt x="219" y="23"/>
                    </a:lnTo>
                    <a:lnTo>
                      <a:pt x="219" y="19"/>
                    </a:lnTo>
                    <a:lnTo>
                      <a:pt x="215" y="19"/>
                    </a:lnTo>
                    <a:lnTo>
                      <a:pt x="215" y="15"/>
                    </a:lnTo>
                    <a:lnTo>
                      <a:pt x="211" y="15"/>
                    </a:lnTo>
                    <a:lnTo>
                      <a:pt x="211" y="12"/>
                    </a:lnTo>
                    <a:lnTo>
                      <a:pt x="207" y="12"/>
                    </a:lnTo>
                    <a:lnTo>
                      <a:pt x="203" y="8"/>
                    </a:lnTo>
                    <a:lnTo>
                      <a:pt x="200" y="4"/>
                    </a:lnTo>
                    <a:lnTo>
                      <a:pt x="196" y="4"/>
                    </a:lnTo>
                    <a:lnTo>
                      <a:pt x="192" y="4"/>
                    </a:lnTo>
                    <a:lnTo>
                      <a:pt x="192" y="4"/>
                    </a:lnTo>
                    <a:lnTo>
                      <a:pt x="188" y="0"/>
                    </a:lnTo>
                    <a:lnTo>
                      <a:pt x="184" y="4"/>
                    </a:lnTo>
                    <a:lnTo>
                      <a:pt x="180" y="4"/>
                    </a:lnTo>
                    <a:lnTo>
                      <a:pt x="180" y="4"/>
                    </a:lnTo>
                    <a:lnTo>
                      <a:pt x="177" y="4"/>
                    </a:lnTo>
                    <a:lnTo>
                      <a:pt x="177" y="4"/>
                    </a:lnTo>
                    <a:lnTo>
                      <a:pt x="173" y="8"/>
                    </a:lnTo>
                    <a:lnTo>
                      <a:pt x="169" y="8"/>
                    </a:lnTo>
                    <a:lnTo>
                      <a:pt x="165" y="12"/>
                    </a:lnTo>
                    <a:lnTo>
                      <a:pt x="165" y="12"/>
                    </a:lnTo>
                    <a:lnTo>
                      <a:pt x="161" y="15"/>
                    </a:lnTo>
                    <a:lnTo>
                      <a:pt x="157" y="19"/>
                    </a:lnTo>
                    <a:lnTo>
                      <a:pt x="157" y="23"/>
                    </a:lnTo>
                    <a:lnTo>
                      <a:pt x="154" y="23"/>
                    </a:lnTo>
                    <a:lnTo>
                      <a:pt x="154" y="27"/>
                    </a:lnTo>
                    <a:lnTo>
                      <a:pt x="150" y="31"/>
                    </a:lnTo>
                    <a:lnTo>
                      <a:pt x="150" y="35"/>
                    </a:lnTo>
                    <a:lnTo>
                      <a:pt x="150" y="38"/>
                    </a:lnTo>
                    <a:lnTo>
                      <a:pt x="150" y="42"/>
                    </a:lnTo>
                    <a:lnTo>
                      <a:pt x="150" y="46"/>
                    </a:lnTo>
                    <a:lnTo>
                      <a:pt x="150" y="46"/>
                    </a:lnTo>
                    <a:lnTo>
                      <a:pt x="150" y="50"/>
                    </a:lnTo>
                    <a:lnTo>
                      <a:pt x="150" y="50"/>
                    </a:lnTo>
                    <a:lnTo>
                      <a:pt x="146" y="50"/>
                    </a:lnTo>
                    <a:lnTo>
                      <a:pt x="146" y="50"/>
                    </a:lnTo>
                    <a:lnTo>
                      <a:pt x="142" y="50"/>
                    </a:lnTo>
                    <a:lnTo>
                      <a:pt x="142" y="50"/>
                    </a:lnTo>
                    <a:lnTo>
                      <a:pt x="142" y="54"/>
                    </a:lnTo>
                    <a:lnTo>
                      <a:pt x="142" y="54"/>
                    </a:lnTo>
                    <a:lnTo>
                      <a:pt x="142" y="54"/>
                    </a:lnTo>
                    <a:lnTo>
                      <a:pt x="142" y="58"/>
                    </a:lnTo>
                    <a:lnTo>
                      <a:pt x="142" y="61"/>
                    </a:lnTo>
                    <a:lnTo>
                      <a:pt x="142" y="61"/>
                    </a:lnTo>
                    <a:lnTo>
                      <a:pt x="142" y="65"/>
                    </a:lnTo>
                    <a:lnTo>
                      <a:pt x="146" y="69"/>
                    </a:lnTo>
                    <a:lnTo>
                      <a:pt x="146" y="69"/>
                    </a:lnTo>
                    <a:lnTo>
                      <a:pt x="146" y="69"/>
                    </a:lnTo>
                    <a:lnTo>
                      <a:pt x="150" y="73"/>
                    </a:lnTo>
                    <a:lnTo>
                      <a:pt x="150" y="73"/>
                    </a:lnTo>
                    <a:lnTo>
                      <a:pt x="150" y="73"/>
                    </a:lnTo>
                    <a:lnTo>
                      <a:pt x="150" y="73"/>
                    </a:lnTo>
                    <a:lnTo>
                      <a:pt x="154" y="73"/>
                    </a:lnTo>
                    <a:lnTo>
                      <a:pt x="154" y="73"/>
                    </a:lnTo>
                    <a:lnTo>
                      <a:pt x="154" y="73"/>
                    </a:lnTo>
                    <a:lnTo>
                      <a:pt x="157" y="73"/>
                    </a:lnTo>
                    <a:lnTo>
                      <a:pt x="161" y="69"/>
                    </a:lnTo>
                    <a:lnTo>
                      <a:pt x="157" y="73"/>
                    </a:lnTo>
                    <a:lnTo>
                      <a:pt x="154" y="73"/>
                    </a:lnTo>
                    <a:lnTo>
                      <a:pt x="157" y="85"/>
                    </a:lnTo>
                    <a:lnTo>
                      <a:pt x="161" y="88"/>
                    </a:lnTo>
                    <a:lnTo>
                      <a:pt x="165" y="100"/>
                    </a:lnTo>
                    <a:lnTo>
                      <a:pt x="169" y="100"/>
                    </a:lnTo>
                    <a:lnTo>
                      <a:pt x="169" y="104"/>
                    </a:lnTo>
                    <a:lnTo>
                      <a:pt x="169" y="104"/>
                    </a:lnTo>
                    <a:lnTo>
                      <a:pt x="169" y="108"/>
                    </a:lnTo>
                    <a:lnTo>
                      <a:pt x="169" y="119"/>
                    </a:lnTo>
                    <a:lnTo>
                      <a:pt x="169" y="123"/>
                    </a:lnTo>
                    <a:lnTo>
                      <a:pt x="169" y="123"/>
                    </a:lnTo>
                    <a:lnTo>
                      <a:pt x="169" y="123"/>
                    </a:lnTo>
                    <a:lnTo>
                      <a:pt x="165" y="127"/>
                    </a:lnTo>
                    <a:lnTo>
                      <a:pt x="165" y="127"/>
                    </a:lnTo>
                    <a:lnTo>
                      <a:pt x="165" y="127"/>
                    </a:lnTo>
                    <a:lnTo>
                      <a:pt x="161" y="131"/>
                    </a:lnTo>
                    <a:lnTo>
                      <a:pt x="161" y="131"/>
                    </a:lnTo>
                    <a:lnTo>
                      <a:pt x="161" y="131"/>
                    </a:lnTo>
                    <a:lnTo>
                      <a:pt x="157" y="134"/>
                    </a:lnTo>
                    <a:lnTo>
                      <a:pt x="154" y="134"/>
                    </a:lnTo>
                    <a:lnTo>
                      <a:pt x="150" y="134"/>
                    </a:lnTo>
                    <a:lnTo>
                      <a:pt x="146" y="138"/>
                    </a:lnTo>
                    <a:lnTo>
                      <a:pt x="142" y="138"/>
                    </a:lnTo>
                    <a:lnTo>
                      <a:pt x="134" y="138"/>
                    </a:lnTo>
                    <a:lnTo>
                      <a:pt x="134" y="138"/>
                    </a:lnTo>
                    <a:lnTo>
                      <a:pt x="131" y="138"/>
                    </a:lnTo>
                    <a:lnTo>
                      <a:pt x="131" y="138"/>
                    </a:lnTo>
                    <a:lnTo>
                      <a:pt x="127" y="138"/>
                    </a:lnTo>
                    <a:lnTo>
                      <a:pt x="127" y="138"/>
                    </a:lnTo>
                    <a:lnTo>
                      <a:pt x="123" y="138"/>
                    </a:lnTo>
                    <a:lnTo>
                      <a:pt x="123" y="138"/>
                    </a:lnTo>
                    <a:lnTo>
                      <a:pt x="119" y="138"/>
                    </a:lnTo>
                    <a:lnTo>
                      <a:pt x="115" y="142"/>
                    </a:lnTo>
                    <a:lnTo>
                      <a:pt x="115" y="142"/>
                    </a:lnTo>
                    <a:lnTo>
                      <a:pt x="111" y="146"/>
                    </a:lnTo>
                    <a:lnTo>
                      <a:pt x="107" y="146"/>
                    </a:lnTo>
                    <a:lnTo>
                      <a:pt x="107" y="150"/>
                    </a:lnTo>
                    <a:lnTo>
                      <a:pt x="104" y="154"/>
                    </a:lnTo>
                    <a:lnTo>
                      <a:pt x="104" y="158"/>
                    </a:lnTo>
                    <a:lnTo>
                      <a:pt x="100" y="158"/>
                    </a:lnTo>
                    <a:lnTo>
                      <a:pt x="100" y="165"/>
                    </a:lnTo>
                    <a:lnTo>
                      <a:pt x="100" y="169"/>
                    </a:lnTo>
                    <a:lnTo>
                      <a:pt x="96" y="177"/>
                    </a:lnTo>
                    <a:lnTo>
                      <a:pt x="96" y="184"/>
                    </a:lnTo>
                    <a:lnTo>
                      <a:pt x="96" y="200"/>
                    </a:lnTo>
                    <a:lnTo>
                      <a:pt x="96" y="207"/>
                    </a:lnTo>
                    <a:lnTo>
                      <a:pt x="96" y="215"/>
                    </a:lnTo>
                    <a:lnTo>
                      <a:pt x="96" y="223"/>
                    </a:lnTo>
                    <a:lnTo>
                      <a:pt x="92" y="231"/>
                    </a:lnTo>
                    <a:lnTo>
                      <a:pt x="92" y="234"/>
                    </a:lnTo>
                    <a:lnTo>
                      <a:pt x="92" y="242"/>
                    </a:lnTo>
                    <a:lnTo>
                      <a:pt x="88" y="246"/>
                    </a:lnTo>
                    <a:lnTo>
                      <a:pt x="88" y="250"/>
                    </a:lnTo>
                    <a:lnTo>
                      <a:pt x="81" y="261"/>
                    </a:lnTo>
                    <a:lnTo>
                      <a:pt x="77" y="273"/>
                    </a:lnTo>
                    <a:lnTo>
                      <a:pt x="73" y="280"/>
                    </a:lnTo>
                    <a:lnTo>
                      <a:pt x="69" y="284"/>
                    </a:lnTo>
                    <a:lnTo>
                      <a:pt x="69" y="296"/>
                    </a:lnTo>
                    <a:lnTo>
                      <a:pt x="65" y="304"/>
                    </a:lnTo>
                    <a:lnTo>
                      <a:pt x="65" y="311"/>
                    </a:lnTo>
                    <a:lnTo>
                      <a:pt x="61" y="315"/>
                    </a:lnTo>
                    <a:lnTo>
                      <a:pt x="61" y="327"/>
                    </a:lnTo>
                    <a:lnTo>
                      <a:pt x="58" y="338"/>
                    </a:lnTo>
                    <a:lnTo>
                      <a:pt x="54" y="346"/>
                    </a:lnTo>
                    <a:lnTo>
                      <a:pt x="54" y="353"/>
                    </a:lnTo>
                    <a:lnTo>
                      <a:pt x="54" y="357"/>
                    </a:lnTo>
                    <a:lnTo>
                      <a:pt x="54" y="357"/>
                    </a:lnTo>
                    <a:lnTo>
                      <a:pt x="50" y="361"/>
                    </a:lnTo>
                    <a:lnTo>
                      <a:pt x="46" y="365"/>
                    </a:lnTo>
                    <a:lnTo>
                      <a:pt x="46" y="365"/>
                    </a:lnTo>
                    <a:lnTo>
                      <a:pt x="38" y="373"/>
                    </a:lnTo>
                    <a:lnTo>
                      <a:pt x="27" y="380"/>
                    </a:lnTo>
                    <a:lnTo>
                      <a:pt x="19" y="384"/>
                    </a:lnTo>
                    <a:lnTo>
                      <a:pt x="12" y="392"/>
                    </a:lnTo>
                    <a:lnTo>
                      <a:pt x="12" y="392"/>
                    </a:lnTo>
                    <a:lnTo>
                      <a:pt x="8" y="396"/>
                    </a:lnTo>
                    <a:lnTo>
                      <a:pt x="8" y="396"/>
                    </a:lnTo>
                    <a:lnTo>
                      <a:pt x="8" y="396"/>
                    </a:lnTo>
                    <a:lnTo>
                      <a:pt x="8" y="396"/>
                    </a:lnTo>
                    <a:lnTo>
                      <a:pt x="8" y="400"/>
                    </a:lnTo>
                    <a:lnTo>
                      <a:pt x="8" y="400"/>
                    </a:lnTo>
                    <a:lnTo>
                      <a:pt x="8" y="400"/>
                    </a:lnTo>
                    <a:lnTo>
                      <a:pt x="8" y="400"/>
                    </a:lnTo>
                    <a:lnTo>
                      <a:pt x="12" y="403"/>
                    </a:lnTo>
                    <a:lnTo>
                      <a:pt x="12" y="403"/>
                    </a:lnTo>
                    <a:lnTo>
                      <a:pt x="12" y="403"/>
                    </a:lnTo>
                    <a:lnTo>
                      <a:pt x="12" y="403"/>
                    </a:lnTo>
                    <a:lnTo>
                      <a:pt x="15" y="403"/>
                    </a:lnTo>
                    <a:lnTo>
                      <a:pt x="19" y="400"/>
                    </a:lnTo>
                    <a:lnTo>
                      <a:pt x="19" y="400"/>
                    </a:lnTo>
                    <a:lnTo>
                      <a:pt x="19" y="400"/>
                    </a:lnTo>
                    <a:lnTo>
                      <a:pt x="23" y="400"/>
                    </a:lnTo>
                    <a:lnTo>
                      <a:pt x="27" y="396"/>
                    </a:lnTo>
                    <a:lnTo>
                      <a:pt x="31" y="392"/>
                    </a:lnTo>
                    <a:lnTo>
                      <a:pt x="31" y="392"/>
                    </a:lnTo>
                    <a:lnTo>
                      <a:pt x="31" y="396"/>
                    </a:lnTo>
                    <a:lnTo>
                      <a:pt x="27" y="400"/>
                    </a:lnTo>
                    <a:lnTo>
                      <a:pt x="23" y="407"/>
                    </a:lnTo>
                    <a:lnTo>
                      <a:pt x="19" y="419"/>
                    </a:lnTo>
                    <a:lnTo>
                      <a:pt x="12" y="434"/>
                    </a:lnTo>
                    <a:lnTo>
                      <a:pt x="12" y="438"/>
                    </a:lnTo>
                    <a:lnTo>
                      <a:pt x="15" y="438"/>
                    </a:lnTo>
                    <a:lnTo>
                      <a:pt x="19" y="438"/>
                    </a:lnTo>
                    <a:lnTo>
                      <a:pt x="19" y="434"/>
                    </a:lnTo>
                    <a:lnTo>
                      <a:pt x="23" y="430"/>
                    </a:lnTo>
                    <a:lnTo>
                      <a:pt x="23" y="426"/>
                    </a:lnTo>
                    <a:lnTo>
                      <a:pt x="27" y="419"/>
                    </a:lnTo>
                    <a:lnTo>
                      <a:pt x="31" y="407"/>
                    </a:lnTo>
                    <a:lnTo>
                      <a:pt x="35" y="403"/>
                    </a:lnTo>
                    <a:lnTo>
                      <a:pt x="35" y="400"/>
                    </a:lnTo>
                    <a:lnTo>
                      <a:pt x="35" y="407"/>
                    </a:lnTo>
                    <a:lnTo>
                      <a:pt x="35" y="411"/>
                    </a:lnTo>
                    <a:lnTo>
                      <a:pt x="31" y="415"/>
                    </a:lnTo>
                    <a:lnTo>
                      <a:pt x="27" y="426"/>
                    </a:lnTo>
                    <a:lnTo>
                      <a:pt x="23" y="434"/>
                    </a:lnTo>
                    <a:lnTo>
                      <a:pt x="23" y="438"/>
                    </a:lnTo>
                    <a:lnTo>
                      <a:pt x="23" y="446"/>
                    </a:lnTo>
                    <a:lnTo>
                      <a:pt x="27" y="446"/>
                    </a:lnTo>
                    <a:lnTo>
                      <a:pt x="27" y="442"/>
                    </a:lnTo>
                    <a:lnTo>
                      <a:pt x="27" y="442"/>
                    </a:lnTo>
                    <a:lnTo>
                      <a:pt x="31" y="442"/>
                    </a:lnTo>
                    <a:lnTo>
                      <a:pt x="31" y="438"/>
                    </a:lnTo>
                    <a:lnTo>
                      <a:pt x="35" y="426"/>
                    </a:lnTo>
                    <a:lnTo>
                      <a:pt x="35" y="423"/>
                    </a:lnTo>
                    <a:lnTo>
                      <a:pt x="38" y="419"/>
                    </a:lnTo>
                    <a:lnTo>
                      <a:pt x="42" y="415"/>
                    </a:lnTo>
                    <a:lnTo>
                      <a:pt x="42" y="415"/>
                    </a:lnTo>
                    <a:lnTo>
                      <a:pt x="42" y="415"/>
                    </a:lnTo>
                    <a:lnTo>
                      <a:pt x="35" y="438"/>
                    </a:lnTo>
                    <a:lnTo>
                      <a:pt x="35" y="446"/>
                    </a:lnTo>
                    <a:lnTo>
                      <a:pt x="38" y="446"/>
                    </a:lnTo>
                    <a:lnTo>
                      <a:pt x="38" y="446"/>
                    </a:lnTo>
                    <a:lnTo>
                      <a:pt x="38" y="442"/>
                    </a:lnTo>
                    <a:lnTo>
                      <a:pt x="42" y="442"/>
                    </a:lnTo>
                    <a:lnTo>
                      <a:pt x="42" y="438"/>
                    </a:lnTo>
                    <a:lnTo>
                      <a:pt x="42" y="438"/>
                    </a:lnTo>
                    <a:lnTo>
                      <a:pt x="42" y="434"/>
                    </a:lnTo>
                    <a:lnTo>
                      <a:pt x="46" y="423"/>
                    </a:lnTo>
                    <a:lnTo>
                      <a:pt x="50" y="415"/>
                    </a:lnTo>
                    <a:lnTo>
                      <a:pt x="50" y="411"/>
                    </a:lnTo>
                    <a:lnTo>
                      <a:pt x="50" y="419"/>
                    </a:lnTo>
                    <a:lnTo>
                      <a:pt x="50" y="423"/>
                    </a:lnTo>
                    <a:lnTo>
                      <a:pt x="50" y="426"/>
                    </a:lnTo>
                    <a:lnTo>
                      <a:pt x="50" y="430"/>
                    </a:lnTo>
                    <a:lnTo>
                      <a:pt x="50" y="430"/>
                    </a:lnTo>
                    <a:lnTo>
                      <a:pt x="50" y="434"/>
                    </a:lnTo>
                    <a:lnTo>
                      <a:pt x="50" y="434"/>
                    </a:lnTo>
                    <a:lnTo>
                      <a:pt x="65" y="388"/>
                    </a:lnTo>
                    <a:lnTo>
                      <a:pt x="65" y="377"/>
                    </a:lnTo>
                    <a:lnTo>
                      <a:pt x="69" y="377"/>
                    </a:lnTo>
                    <a:lnTo>
                      <a:pt x="69" y="373"/>
                    </a:lnTo>
                    <a:lnTo>
                      <a:pt x="77" y="357"/>
                    </a:lnTo>
                    <a:lnTo>
                      <a:pt x="96" y="319"/>
                    </a:lnTo>
                    <a:lnTo>
                      <a:pt x="115" y="280"/>
                    </a:lnTo>
                    <a:lnTo>
                      <a:pt x="123" y="269"/>
                    </a:lnTo>
                    <a:lnTo>
                      <a:pt x="123" y="265"/>
                    </a:lnTo>
                    <a:lnTo>
                      <a:pt x="123" y="261"/>
                    </a:lnTo>
                    <a:lnTo>
                      <a:pt x="127" y="261"/>
                    </a:lnTo>
                    <a:lnTo>
                      <a:pt x="127" y="246"/>
                    </a:lnTo>
                    <a:lnTo>
                      <a:pt x="127" y="246"/>
                    </a:lnTo>
                    <a:lnTo>
                      <a:pt x="127" y="25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62" name="Freeform 266"/>
              <p:cNvSpPr>
                <a:spLocks/>
              </p:cNvSpPr>
              <p:nvPr/>
            </p:nvSpPr>
            <p:spPr bwMode="auto">
              <a:xfrm>
                <a:off x="4320" y="3360"/>
                <a:ext cx="334" cy="753"/>
              </a:xfrm>
              <a:custGeom>
                <a:avLst/>
                <a:gdLst>
                  <a:gd name="T0" fmla="*/ 227 w 334"/>
                  <a:gd name="T1" fmla="*/ 42 h 753"/>
                  <a:gd name="T2" fmla="*/ 223 w 334"/>
                  <a:gd name="T3" fmla="*/ 119 h 753"/>
                  <a:gd name="T4" fmla="*/ 299 w 334"/>
                  <a:gd name="T5" fmla="*/ 238 h 753"/>
                  <a:gd name="T6" fmla="*/ 319 w 334"/>
                  <a:gd name="T7" fmla="*/ 434 h 753"/>
                  <a:gd name="T8" fmla="*/ 307 w 334"/>
                  <a:gd name="T9" fmla="*/ 396 h 753"/>
                  <a:gd name="T10" fmla="*/ 292 w 334"/>
                  <a:gd name="T11" fmla="*/ 338 h 753"/>
                  <a:gd name="T12" fmla="*/ 253 w 334"/>
                  <a:gd name="T13" fmla="*/ 311 h 753"/>
                  <a:gd name="T14" fmla="*/ 257 w 334"/>
                  <a:gd name="T15" fmla="*/ 611 h 753"/>
                  <a:gd name="T16" fmla="*/ 242 w 334"/>
                  <a:gd name="T17" fmla="*/ 749 h 753"/>
                  <a:gd name="T18" fmla="*/ 211 w 334"/>
                  <a:gd name="T19" fmla="*/ 695 h 753"/>
                  <a:gd name="T20" fmla="*/ 200 w 334"/>
                  <a:gd name="T21" fmla="*/ 538 h 753"/>
                  <a:gd name="T22" fmla="*/ 188 w 334"/>
                  <a:gd name="T23" fmla="*/ 446 h 753"/>
                  <a:gd name="T24" fmla="*/ 131 w 334"/>
                  <a:gd name="T25" fmla="*/ 619 h 753"/>
                  <a:gd name="T26" fmla="*/ 92 w 334"/>
                  <a:gd name="T27" fmla="*/ 749 h 753"/>
                  <a:gd name="T28" fmla="*/ 35 w 334"/>
                  <a:gd name="T29" fmla="*/ 753 h 753"/>
                  <a:gd name="T30" fmla="*/ 4 w 334"/>
                  <a:gd name="T31" fmla="*/ 738 h 753"/>
                  <a:gd name="T32" fmla="*/ 65 w 334"/>
                  <a:gd name="T33" fmla="*/ 695 h 753"/>
                  <a:gd name="T34" fmla="*/ 92 w 334"/>
                  <a:gd name="T35" fmla="*/ 530 h 753"/>
                  <a:gd name="T36" fmla="*/ 127 w 334"/>
                  <a:gd name="T37" fmla="*/ 330 h 753"/>
                  <a:gd name="T38" fmla="*/ 111 w 334"/>
                  <a:gd name="T39" fmla="*/ 434 h 753"/>
                  <a:gd name="T40" fmla="*/ 81 w 334"/>
                  <a:gd name="T41" fmla="*/ 638 h 753"/>
                  <a:gd name="T42" fmla="*/ 0 w 334"/>
                  <a:gd name="T43" fmla="*/ 745 h 753"/>
                  <a:gd name="T44" fmla="*/ 50 w 334"/>
                  <a:gd name="T45" fmla="*/ 745 h 753"/>
                  <a:gd name="T46" fmla="*/ 100 w 334"/>
                  <a:gd name="T47" fmla="*/ 738 h 753"/>
                  <a:gd name="T48" fmla="*/ 142 w 334"/>
                  <a:gd name="T49" fmla="*/ 580 h 753"/>
                  <a:gd name="T50" fmla="*/ 196 w 334"/>
                  <a:gd name="T51" fmla="*/ 400 h 753"/>
                  <a:gd name="T52" fmla="*/ 200 w 334"/>
                  <a:gd name="T53" fmla="*/ 538 h 753"/>
                  <a:gd name="T54" fmla="*/ 211 w 334"/>
                  <a:gd name="T55" fmla="*/ 642 h 753"/>
                  <a:gd name="T56" fmla="*/ 215 w 334"/>
                  <a:gd name="T57" fmla="*/ 718 h 753"/>
                  <a:gd name="T58" fmla="*/ 230 w 334"/>
                  <a:gd name="T59" fmla="*/ 749 h 753"/>
                  <a:gd name="T60" fmla="*/ 242 w 334"/>
                  <a:gd name="T61" fmla="*/ 715 h 753"/>
                  <a:gd name="T62" fmla="*/ 257 w 334"/>
                  <a:gd name="T63" fmla="*/ 576 h 753"/>
                  <a:gd name="T64" fmla="*/ 261 w 334"/>
                  <a:gd name="T65" fmla="*/ 461 h 753"/>
                  <a:gd name="T66" fmla="*/ 253 w 334"/>
                  <a:gd name="T67" fmla="*/ 311 h 753"/>
                  <a:gd name="T68" fmla="*/ 269 w 334"/>
                  <a:gd name="T69" fmla="*/ 300 h 753"/>
                  <a:gd name="T70" fmla="*/ 315 w 334"/>
                  <a:gd name="T71" fmla="*/ 396 h 753"/>
                  <a:gd name="T72" fmla="*/ 326 w 334"/>
                  <a:gd name="T73" fmla="*/ 411 h 753"/>
                  <a:gd name="T74" fmla="*/ 296 w 334"/>
                  <a:gd name="T75" fmla="*/ 177 h 753"/>
                  <a:gd name="T76" fmla="*/ 219 w 334"/>
                  <a:gd name="T77" fmla="*/ 115 h 753"/>
                  <a:gd name="T78" fmla="*/ 173 w 334"/>
                  <a:gd name="T79" fmla="*/ 85 h 753"/>
                  <a:gd name="T80" fmla="*/ 227 w 334"/>
                  <a:gd name="T81" fmla="*/ 88 h 753"/>
                  <a:gd name="T82" fmla="*/ 192 w 334"/>
                  <a:gd name="T83" fmla="*/ 4 h 753"/>
                  <a:gd name="T84" fmla="*/ 150 w 334"/>
                  <a:gd name="T85" fmla="*/ 46 h 753"/>
                  <a:gd name="T86" fmla="*/ 150 w 334"/>
                  <a:gd name="T87" fmla="*/ 73 h 753"/>
                  <a:gd name="T88" fmla="*/ 169 w 334"/>
                  <a:gd name="T89" fmla="*/ 123 h 753"/>
                  <a:gd name="T90" fmla="*/ 123 w 334"/>
                  <a:gd name="T91" fmla="*/ 138 h 753"/>
                  <a:gd name="T92" fmla="*/ 92 w 334"/>
                  <a:gd name="T93" fmla="*/ 231 h 753"/>
                  <a:gd name="T94" fmla="*/ 50 w 334"/>
                  <a:gd name="T95" fmla="*/ 361 h 753"/>
                  <a:gd name="T96" fmla="*/ 12 w 334"/>
                  <a:gd name="T97" fmla="*/ 403 h 753"/>
                  <a:gd name="T98" fmla="*/ 23 w 334"/>
                  <a:gd name="T99" fmla="*/ 426 h 753"/>
                  <a:gd name="T100" fmla="*/ 38 w 334"/>
                  <a:gd name="T101" fmla="*/ 419 h 753"/>
                  <a:gd name="T102" fmla="*/ 50 w 334"/>
                  <a:gd name="T103" fmla="*/ 430 h 753"/>
                  <a:gd name="T104" fmla="*/ 123 w 334"/>
                  <a:gd name="T105" fmla="*/ 269 h 753"/>
                  <a:gd name="T106" fmla="*/ 46 w 334"/>
                  <a:gd name="T107" fmla="*/ 434 h 753"/>
                  <a:gd name="T108" fmla="*/ 23 w 334"/>
                  <a:gd name="T109" fmla="*/ 438 h 753"/>
                  <a:gd name="T110" fmla="*/ 15 w 334"/>
                  <a:gd name="T111" fmla="*/ 403 h 753"/>
                  <a:gd name="T112" fmla="*/ 50 w 334"/>
                  <a:gd name="T113" fmla="*/ 361 h 753"/>
                  <a:gd name="T114" fmla="*/ 96 w 334"/>
                  <a:gd name="T115" fmla="*/ 211 h 753"/>
                  <a:gd name="T116" fmla="*/ 127 w 334"/>
                  <a:gd name="T117" fmla="*/ 138 h 753"/>
                  <a:gd name="T118" fmla="*/ 169 w 334"/>
                  <a:gd name="T119" fmla="*/ 119 h 753"/>
                  <a:gd name="T120" fmla="*/ 154 w 334"/>
                  <a:gd name="T121" fmla="*/ 3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4" h="753">
                    <a:moveTo>
                      <a:pt x="188" y="0"/>
                    </a:moveTo>
                    <a:lnTo>
                      <a:pt x="188" y="0"/>
                    </a:lnTo>
                    <a:lnTo>
                      <a:pt x="188" y="4"/>
                    </a:lnTo>
                    <a:lnTo>
                      <a:pt x="192" y="4"/>
                    </a:lnTo>
                    <a:lnTo>
                      <a:pt x="192" y="4"/>
                    </a:lnTo>
                    <a:lnTo>
                      <a:pt x="196" y="4"/>
                    </a:lnTo>
                    <a:lnTo>
                      <a:pt x="196" y="4"/>
                    </a:lnTo>
                    <a:lnTo>
                      <a:pt x="200" y="4"/>
                    </a:lnTo>
                    <a:lnTo>
                      <a:pt x="203" y="4"/>
                    </a:lnTo>
                    <a:lnTo>
                      <a:pt x="203" y="8"/>
                    </a:lnTo>
                    <a:lnTo>
                      <a:pt x="207" y="8"/>
                    </a:lnTo>
                    <a:lnTo>
                      <a:pt x="211" y="12"/>
                    </a:lnTo>
                    <a:lnTo>
                      <a:pt x="215" y="15"/>
                    </a:lnTo>
                    <a:lnTo>
                      <a:pt x="215" y="19"/>
                    </a:lnTo>
                    <a:lnTo>
                      <a:pt x="219" y="23"/>
                    </a:lnTo>
                    <a:lnTo>
                      <a:pt x="223" y="27"/>
                    </a:lnTo>
                    <a:lnTo>
                      <a:pt x="223" y="31"/>
                    </a:lnTo>
                    <a:lnTo>
                      <a:pt x="227" y="35"/>
                    </a:lnTo>
                    <a:lnTo>
                      <a:pt x="227" y="42"/>
                    </a:lnTo>
                    <a:lnTo>
                      <a:pt x="227" y="42"/>
                    </a:lnTo>
                    <a:lnTo>
                      <a:pt x="227" y="46"/>
                    </a:lnTo>
                    <a:lnTo>
                      <a:pt x="227" y="85"/>
                    </a:lnTo>
                    <a:lnTo>
                      <a:pt x="227" y="88"/>
                    </a:lnTo>
                    <a:lnTo>
                      <a:pt x="227" y="88"/>
                    </a:lnTo>
                    <a:lnTo>
                      <a:pt x="227" y="92"/>
                    </a:lnTo>
                    <a:lnTo>
                      <a:pt x="223" y="96"/>
                    </a:lnTo>
                    <a:lnTo>
                      <a:pt x="223" y="100"/>
                    </a:lnTo>
                    <a:lnTo>
                      <a:pt x="219" y="104"/>
                    </a:lnTo>
                    <a:lnTo>
                      <a:pt x="219" y="104"/>
                    </a:lnTo>
                    <a:lnTo>
                      <a:pt x="215" y="104"/>
                    </a:lnTo>
                    <a:lnTo>
                      <a:pt x="215" y="104"/>
                    </a:lnTo>
                    <a:lnTo>
                      <a:pt x="215" y="108"/>
                    </a:lnTo>
                    <a:lnTo>
                      <a:pt x="215" y="108"/>
                    </a:lnTo>
                    <a:lnTo>
                      <a:pt x="219" y="111"/>
                    </a:lnTo>
                    <a:lnTo>
                      <a:pt x="219" y="111"/>
                    </a:lnTo>
                    <a:lnTo>
                      <a:pt x="219" y="115"/>
                    </a:lnTo>
                    <a:lnTo>
                      <a:pt x="223" y="115"/>
                    </a:lnTo>
                    <a:lnTo>
                      <a:pt x="223" y="119"/>
                    </a:lnTo>
                    <a:lnTo>
                      <a:pt x="230" y="123"/>
                    </a:lnTo>
                    <a:lnTo>
                      <a:pt x="234" y="123"/>
                    </a:lnTo>
                    <a:lnTo>
                      <a:pt x="242" y="127"/>
                    </a:lnTo>
                    <a:lnTo>
                      <a:pt x="257" y="131"/>
                    </a:lnTo>
                    <a:lnTo>
                      <a:pt x="265" y="134"/>
                    </a:lnTo>
                    <a:lnTo>
                      <a:pt x="273" y="138"/>
                    </a:lnTo>
                    <a:lnTo>
                      <a:pt x="280" y="142"/>
                    </a:lnTo>
                    <a:lnTo>
                      <a:pt x="288" y="146"/>
                    </a:lnTo>
                    <a:lnTo>
                      <a:pt x="288" y="150"/>
                    </a:lnTo>
                    <a:lnTo>
                      <a:pt x="292" y="154"/>
                    </a:lnTo>
                    <a:lnTo>
                      <a:pt x="292" y="154"/>
                    </a:lnTo>
                    <a:lnTo>
                      <a:pt x="296" y="158"/>
                    </a:lnTo>
                    <a:lnTo>
                      <a:pt x="296" y="161"/>
                    </a:lnTo>
                    <a:lnTo>
                      <a:pt x="299" y="169"/>
                    </a:lnTo>
                    <a:lnTo>
                      <a:pt x="299" y="173"/>
                    </a:lnTo>
                    <a:lnTo>
                      <a:pt x="299" y="177"/>
                    </a:lnTo>
                    <a:lnTo>
                      <a:pt x="299" y="211"/>
                    </a:lnTo>
                    <a:lnTo>
                      <a:pt x="299" y="227"/>
                    </a:lnTo>
                    <a:lnTo>
                      <a:pt x="299" y="238"/>
                    </a:lnTo>
                    <a:lnTo>
                      <a:pt x="299" y="242"/>
                    </a:lnTo>
                    <a:lnTo>
                      <a:pt x="299" y="242"/>
                    </a:lnTo>
                    <a:lnTo>
                      <a:pt x="296" y="246"/>
                    </a:lnTo>
                    <a:lnTo>
                      <a:pt x="296" y="246"/>
                    </a:lnTo>
                    <a:lnTo>
                      <a:pt x="296" y="250"/>
                    </a:lnTo>
                    <a:lnTo>
                      <a:pt x="296" y="254"/>
                    </a:lnTo>
                    <a:lnTo>
                      <a:pt x="292" y="257"/>
                    </a:lnTo>
                    <a:lnTo>
                      <a:pt x="315" y="311"/>
                    </a:lnTo>
                    <a:lnTo>
                      <a:pt x="330" y="350"/>
                    </a:lnTo>
                    <a:lnTo>
                      <a:pt x="334" y="365"/>
                    </a:lnTo>
                    <a:lnTo>
                      <a:pt x="334" y="373"/>
                    </a:lnTo>
                    <a:lnTo>
                      <a:pt x="334" y="388"/>
                    </a:lnTo>
                    <a:lnTo>
                      <a:pt x="334" y="400"/>
                    </a:lnTo>
                    <a:lnTo>
                      <a:pt x="334" y="403"/>
                    </a:lnTo>
                    <a:lnTo>
                      <a:pt x="334" y="407"/>
                    </a:lnTo>
                    <a:lnTo>
                      <a:pt x="330" y="415"/>
                    </a:lnTo>
                    <a:lnTo>
                      <a:pt x="326" y="423"/>
                    </a:lnTo>
                    <a:lnTo>
                      <a:pt x="322" y="426"/>
                    </a:lnTo>
                    <a:lnTo>
                      <a:pt x="319" y="434"/>
                    </a:lnTo>
                    <a:lnTo>
                      <a:pt x="315" y="434"/>
                    </a:lnTo>
                    <a:lnTo>
                      <a:pt x="311" y="438"/>
                    </a:lnTo>
                    <a:lnTo>
                      <a:pt x="307" y="442"/>
                    </a:lnTo>
                    <a:lnTo>
                      <a:pt x="307" y="442"/>
                    </a:lnTo>
                    <a:lnTo>
                      <a:pt x="303" y="442"/>
                    </a:lnTo>
                    <a:lnTo>
                      <a:pt x="299" y="434"/>
                    </a:lnTo>
                    <a:lnTo>
                      <a:pt x="299" y="430"/>
                    </a:lnTo>
                    <a:lnTo>
                      <a:pt x="299" y="430"/>
                    </a:lnTo>
                    <a:lnTo>
                      <a:pt x="303" y="426"/>
                    </a:lnTo>
                    <a:lnTo>
                      <a:pt x="307" y="423"/>
                    </a:lnTo>
                    <a:lnTo>
                      <a:pt x="311" y="419"/>
                    </a:lnTo>
                    <a:lnTo>
                      <a:pt x="311" y="415"/>
                    </a:lnTo>
                    <a:lnTo>
                      <a:pt x="315" y="411"/>
                    </a:lnTo>
                    <a:lnTo>
                      <a:pt x="315" y="407"/>
                    </a:lnTo>
                    <a:lnTo>
                      <a:pt x="315" y="400"/>
                    </a:lnTo>
                    <a:lnTo>
                      <a:pt x="315" y="396"/>
                    </a:lnTo>
                    <a:lnTo>
                      <a:pt x="311" y="392"/>
                    </a:lnTo>
                    <a:lnTo>
                      <a:pt x="311" y="392"/>
                    </a:lnTo>
                    <a:lnTo>
                      <a:pt x="307" y="396"/>
                    </a:lnTo>
                    <a:lnTo>
                      <a:pt x="307" y="400"/>
                    </a:lnTo>
                    <a:lnTo>
                      <a:pt x="307" y="400"/>
                    </a:lnTo>
                    <a:lnTo>
                      <a:pt x="303" y="400"/>
                    </a:lnTo>
                    <a:lnTo>
                      <a:pt x="296" y="407"/>
                    </a:lnTo>
                    <a:lnTo>
                      <a:pt x="288" y="407"/>
                    </a:lnTo>
                    <a:lnTo>
                      <a:pt x="288" y="400"/>
                    </a:lnTo>
                    <a:lnTo>
                      <a:pt x="296" y="384"/>
                    </a:lnTo>
                    <a:lnTo>
                      <a:pt x="296" y="380"/>
                    </a:lnTo>
                    <a:lnTo>
                      <a:pt x="296" y="377"/>
                    </a:lnTo>
                    <a:lnTo>
                      <a:pt x="299" y="369"/>
                    </a:lnTo>
                    <a:lnTo>
                      <a:pt x="299" y="369"/>
                    </a:lnTo>
                    <a:lnTo>
                      <a:pt x="303" y="365"/>
                    </a:lnTo>
                    <a:lnTo>
                      <a:pt x="303" y="361"/>
                    </a:lnTo>
                    <a:lnTo>
                      <a:pt x="307" y="361"/>
                    </a:lnTo>
                    <a:lnTo>
                      <a:pt x="307" y="361"/>
                    </a:lnTo>
                    <a:lnTo>
                      <a:pt x="307" y="357"/>
                    </a:lnTo>
                    <a:lnTo>
                      <a:pt x="307" y="357"/>
                    </a:lnTo>
                    <a:lnTo>
                      <a:pt x="303" y="350"/>
                    </a:lnTo>
                    <a:lnTo>
                      <a:pt x="292" y="338"/>
                    </a:lnTo>
                    <a:lnTo>
                      <a:pt x="284" y="327"/>
                    </a:lnTo>
                    <a:lnTo>
                      <a:pt x="280" y="319"/>
                    </a:lnTo>
                    <a:lnTo>
                      <a:pt x="276" y="315"/>
                    </a:lnTo>
                    <a:lnTo>
                      <a:pt x="273" y="307"/>
                    </a:lnTo>
                    <a:lnTo>
                      <a:pt x="269" y="300"/>
                    </a:lnTo>
                    <a:lnTo>
                      <a:pt x="269" y="292"/>
                    </a:lnTo>
                    <a:lnTo>
                      <a:pt x="265" y="288"/>
                    </a:lnTo>
                    <a:lnTo>
                      <a:pt x="265" y="284"/>
                    </a:lnTo>
                    <a:lnTo>
                      <a:pt x="265" y="280"/>
                    </a:lnTo>
                    <a:lnTo>
                      <a:pt x="265" y="277"/>
                    </a:lnTo>
                    <a:lnTo>
                      <a:pt x="265" y="277"/>
                    </a:lnTo>
                    <a:lnTo>
                      <a:pt x="261" y="277"/>
                    </a:lnTo>
                    <a:lnTo>
                      <a:pt x="261" y="280"/>
                    </a:lnTo>
                    <a:lnTo>
                      <a:pt x="257" y="288"/>
                    </a:lnTo>
                    <a:lnTo>
                      <a:pt x="257" y="292"/>
                    </a:lnTo>
                    <a:lnTo>
                      <a:pt x="253" y="292"/>
                    </a:lnTo>
                    <a:lnTo>
                      <a:pt x="253" y="296"/>
                    </a:lnTo>
                    <a:lnTo>
                      <a:pt x="253" y="300"/>
                    </a:lnTo>
                    <a:lnTo>
                      <a:pt x="253" y="311"/>
                    </a:lnTo>
                    <a:lnTo>
                      <a:pt x="253" y="311"/>
                    </a:lnTo>
                    <a:lnTo>
                      <a:pt x="253" y="315"/>
                    </a:lnTo>
                    <a:lnTo>
                      <a:pt x="257" y="323"/>
                    </a:lnTo>
                    <a:lnTo>
                      <a:pt x="261" y="338"/>
                    </a:lnTo>
                    <a:lnTo>
                      <a:pt x="265" y="350"/>
                    </a:lnTo>
                    <a:lnTo>
                      <a:pt x="265" y="357"/>
                    </a:lnTo>
                    <a:lnTo>
                      <a:pt x="269" y="365"/>
                    </a:lnTo>
                    <a:lnTo>
                      <a:pt x="269" y="373"/>
                    </a:lnTo>
                    <a:lnTo>
                      <a:pt x="269" y="373"/>
                    </a:lnTo>
                    <a:lnTo>
                      <a:pt x="269" y="388"/>
                    </a:lnTo>
                    <a:lnTo>
                      <a:pt x="269" y="392"/>
                    </a:lnTo>
                    <a:lnTo>
                      <a:pt x="269" y="400"/>
                    </a:lnTo>
                    <a:lnTo>
                      <a:pt x="269" y="403"/>
                    </a:lnTo>
                    <a:lnTo>
                      <a:pt x="265" y="407"/>
                    </a:lnTo>
                    <a:lnTo>
                      <a:pt x="265" y="415"/>
                    </a:lnTo>
                    <a:lnTo>
                      <a:pt x="265" y="419"/>
                    </a:lnTo>
                    <a:lnTo>
                      <a:pt x="265" y="461"/>
                    </a:lnTo>
                    <a:lnTo>
                      <a:pt x="257" y="499"/>
                    </a:lnTo>
                    <a:lnTo>
                      <a:pt x="257" y="611"/>
                    </a:lnTo>
                    <a:lnTo>
                      <a:pt x="242" y="692"/>
                    </a:lnTo>
                    <a:lnTo>
                      <a:pt x="242" y="695"/>
                    </a:lnTo>
                    <a:lnTo>
                      <a:pt x="246" y="699"/>
                    </a:lnTo>
                    <a:lnTo>
                      <a:pt x="246" y="699"/>
                    </a:lnTo>
                    <a:lnTo>
                      <a:pt x="246" y="703"/>
                    </a:lnTo>
                    <a:lnTo>
                      <a:pt x="242" y="707"/>
                    </a:lnTo>
                    <a:lnTo>
                      <a:pt x="242" y="711"/>
                    </a:lnTo>
                    <a:lnTo>
                      <a:pt x="242" y="711"/>
                    </a:lnTo>
                    <a:lnTo>
                      <a:pt x="242" y="715"/>
                    </a:lnTo>
                    <a:lnTo>
                      <a:pt x="246" y="718"/>
                    </a:lnTo>
                    <a:lnTo>
                      <a:pt x="250" y="722"/>
                    </a:lnTo>
                    <a:lnTo>
                      <a:pt x="250" y="726"/>
                    </a:lnTo>
                    <a:lnTo>
                      <a:pt x="257" y="738"/>
                    </a:lnTo>
                    <a:lnTo>
                      <a:pt x="257" y="741"/>
                    </a:lnTo>
                    <a:lnTo>
                      <a:pt x="257" y="741"/>
                    </a:lnTo>
                    <a:lnTo>
                      <a:pt x="257" y="741"/>
                    </a:lnTo>
                    <a:lnTo>
                      <a:pt x="250" y="745"/>
                    </a:lnTo>
                    <a:lnTo>
                      <a:pt x="242" y="745"/>
                    </a:lnTo>
                    <a:lnTo>
                      <a:pt x="242" y="749"/>
                    </a:lnTo>
                    <a:lnTo>
                      <a:pt x="219" y="749"/>
                    </a:lnTo>
                    <a:lnTo>
                      <a:pt x="215" y="749"/>
                    </a:lnTo>
                    <a:lnTo>
                      <a:pt x="215" y="749"/>
                    </a:lnTo>
                    <a:lnTo>
                      <a:pt x="211" y="745"/>
                    </a:lnTo>
                    <a:lnTo>
                      <a:pt x="211" y="745"/>
                    </a:lnTo>
                    <a:lnTo>
                      <a:pt x="211" y="745"/>
                    </a:lnTo>
                    <a:lnTo>
                      <a:pt x="211" y="745"/>
                    </a:lnTo>
                    <a:lnTo>
                      <a:pt x="211" y="741"/>
                    </a:lnTo>
                    <a:lnTo>
                      <a:pt x="211" y="738"/>
                    </a:lnTo>
                    <a:lnTo>
                      <a:pt x="211" y="722"/>
                    </a:lnTo>
                    <a:lnTo>
                      <a:pt x="211" y="718"/>
                    </a:lnTo>
                    <a:lnTo>
                      <a:pt x="211" y="715"/>
                    </a:lnTo>
                    <a:lnTo>
                      <a:pt x="211" y="715"/>
                    </a:lnTo>
                    <a:lnTo>
                      <a:pt x="211" y="711"/>
                    </a:lnTo>
                    <a:lnTo>
                      <a:pt x="207" y="707"/>
                    </a:lnTo>
                    <a:lnTo>
                      <a:pt x="207" y="707"/>
                    </a:lnTo>
                    <a:lnTo>
                      <a:pt x="207" y="703"/>
                    </a:lnTo>
                    <a:lnTo>
                      <a:pt x="207" y="699"/>
                    </a:lnTo>
                    <a:lnTo>
                      <a:pt x="211" y="695"/>
                    </a:lnTo>
                    <a:lnTo>
                      <a:pt x="211" y="688"/>
                    </a:lnTo>
                    <a:lnTo>
                      <a:pt x="215" y="680"/>
                    </a:lnTo>
                    <a:lnTo>
                      <a:pt x="215" y="676"/>
                    </a:lnTo>
                    <a:lnTo>
                      <a:pt x="215" y="672"/>
                    </a:lnTo>
                    <a:lnTo>
                      <a:pt x="203" y="599"/>
                    </a:lnTo>
                    <a:lnTo>
                      <a:pt x="203" y="584"/>
                    </a:lnTo>
                    <a:lnTo>
                      <a:pt x="203" y="584"/>
                    </a:lnTo>
                    <a:lnTo>
                      <a:pt x="203" y="580"/>
                    </a:lnTo>
                    <a:lnTo>
                      <a:pt x="207" y="580"/>
                    </a:lnTo>
                    <a:lnTo>
                      <a:pt x="207" y="580"/>
                    </a:lnTo>
                    <a:lnTo>
                      <a:pt x="207" y="576"/>
                    </a:lnTo>
                    <a:lnTo>
                      <a:pt x="207" y="576"/>
                    </a:lnTo>
                    <a:lnTo>
                      <a:pt x="211" y="572"/>
                    </a:lnTo>
                    <a:lnTo>
                      <a:pt x="211" y="572"/>
                    </a:lnTo>
                    <a:lnTo>
                      <a:pt x="211" y="557"/>
                    </a:lnTo>
                    <a:lnTo>
                      <a:pt x="207" y="553"/>
                    </a:lnTo>
                    <a:lnTo>
                      <a:pt x="203" y="549"/>
                    </a:lnTo>
                    <a:lnTo>
                      <a:pt x="203" y="546"/>
                    </a:lnTo>
                    <a:lnTo>
                      <a:pt x="200" y="538"/>
                    </a:lnTo>
                    <a:lnTo>
                      <a:pt x="200" y="534"/>
                    </a:lnTo>
                    <a:lnTo>
                      <a:pt x="200" y="530"/>
                    </a:lnTo>
                    <a:lnTo>
                      <a:pt x="196" y="526"/>
                    </a:lnTo>
                    <a:lnTo>
                      <a:pt x="196" y="522"/>
                    </a:lnTo>
                    <a:lnTo>
                      <a:pt x="196" y="519"/>
                    </a:lnTo>
                    <a:lnTo>
                      <a:pt x="196" y="511"/>
                    </a:lnTo>
                    <a:lnTo>
                      <a:pt x="196" y="473"/>
                    </a:lnTo>
                    <a:lnTo>
                      <a:pt x="196" y="469"/>
                    </a:lnTo>
                    <a:lnTo>
                      <a:pt x="196" y="469"/>
                    </a:lnTo>
                    <a:lnTo>
                      <a:pt x="196" y="465"/>
                    </a:lnTo>
                    <a:lnTo>
                      <a:pt x="192" y="461"/>
                    </a:lnTo>
                    <a:lnTo>
                      <a:pt x="192" y="457"/>
                    </a:lnTo>
                    <a:lnTo>
                      <a:pt x="192" y="457"/>
                    </a:lnTo>
                    <a:lnTo>
                      <a:pt x="192" y="453"/>
                    </a:lnTo>
                    <a:lnTo>
                      <a:pt x="192" y="430"/>
                    </a:lnTo>
                    <a:lnTo>
                      <a:pt x="192" y="430"/>
                    </a:lnTo>
                    <a:lnTo>
                      <a:pt x="188" y="434"/>
                    </a:lnTo>
                    <a:lnTo>
                      <a:pt x="188" y="438"/>
                    </a:lnTo>
                    <a:lnTo>
                      <a:pt x="188" y="446"/>
                    </a:lnTo>
                    <a:lnTo>
                      <a:pt x="184" y="453"/>
                    </a:lnTo>
                    <a:lnTo>
                      <a:pt x="180" y="461"/>
                    </a:lnTo>
                    <a:lnTo>
                      <a:pt x="180" y="469"/>
                    </a:lnTo>
                    <a:lnTo>
                      <a:pt x="177" y="473"/>
                    </a:lnTo>
                    <a:lnTo>
                      <a:pt x="177" y="476"/>
                    </a:lnTo>
                    <a:lnTo>
                      <a:pt x="173" y="484"/>
                    </a:lnTo>
                    <a:lnTo>
                      <a:pt x="169" y="488"/>
                    </a:lnTo>
                    <a:lnTo>
                      <a:pt x="165" y="492"/>
                    </a:lnTo>
                    <a:lnTo>
                      <a:pt x="161" y="499"/>
                    </a:lnTo>
                    <a:lnTo>
                      <a:pt x="154" y="522"/>
                    </a:lnTo>
                    <a:lnTo>
                      <a:pt x="146" y="542"/>
                    </a:lnTo>
                    <a:lnTo>
                      <a:pt x="142" y="549"/>
                    </a:lnTo>
                    <a:lnTo>
                      <a:pt x="142" y="553"/>
                    </a:lnTo>
                    <a:lnTo>
                      <a:pt x="142" y="553"/>
                    </a:lnTo>
                    <a:lnTo>
                      <a:pt x="142" y="576"/>
                    </a:lnTo>
                    <a:lnTo>
                      <a:pt x="142" y="580"/>
                    </a:lnTo>
                    <a:lnTo>
                      <a:pt x="142" y="584"/>
                    </a:lnTo>
                    <a:lnTo>
                      <a:pt x="138" y="592"/>
                    </a:lnTo>
                    <a:lnTo>
                      <a:pt x="131" y="619"/>
                    </a:lnTo>
                    <a:lnTo>
                      <a:pt x="127" y="645"/>
                    </a:lnTo>
                    <a:lnTo>
                      <a:pt x="123" y="653"/>
                    </a:lnTo>
                    <a:lnTo>
                      <a:pt x="123" y="661"/>
                    </a:lnTo>
                    <a:lnTo>
                      <a:pt x="119" y="661"/>
                    </a:lnTo>
                    <a:lnTo>
                      <a:pt x="119" y="665"/>
                    </a:lnTo>
                    <a:lnTo>
                      <a:pt x="111" y="672"/>
                    </a:lnTo>
                    <a:lnTo>
                      <a:pt x="107" y="680"/>
                    </a:lnTo>
                    <a:lnTo>
                      <a:pt x="96" y="718"/>
                    </a:lnTo>
                    <a:lnTo>
                      <a:pt x="100" y="726"/>
                    </a:lnTo>
                    <a:lnTo>
                      <a:pt x="100" y="730"/>
                    </a:lnTo>
                    <a:lnTo>
                      <a:pt x="100" y="734"/>
                    </a:lnTo>
                    <a:lnTo>
                      <a:pt x="100" y="738"/>
                    </a:lnTo>
                    <a:lnTo>
                      <a:pt x="100" y="738"/>
                    </a:lnTo>
                    <a:lnTo>
                      <a:pt x="100" y="741"/>
                    </a:lnTo>
                    <a:lnTo>
                      <a:pt x="96" y="745"/>
                    </a:lnTo>
                    <a:lnTo>
                      <a:pt x="96" y="745"/>
                    </a:lnTo>
                    <a:lnTo>
                      <a:pt x="92" y="749"/>
                    </a:lnTo>
                    <a:lnTo>
                      <a:pt x="92" y="749"/>
                    </a:lnTo>
                    <a:lnTo>
                      <a:pt x="92" y="749"/>
                    </a:lnTo>
                    <a:lnTo>
                      <a:pt x="92" y="749"/>
                    </a:lnTo>
                    <a:lnTo>
                      <a:pt x="88" y="749"/>
                    </a:lnTo>
                    <a:lnTo>
                      <a:pt x="77" y="749"/>
                    </a:lnTo>
                    <a:lnTo>
                      <a:pt x="77" y="749"/>
                    </a:lnTo>
                    <a:lnTo>
                      <a:pt x="73" y="749"/>
                    </a:lnTo>
                    <a:lnTo>
                      <a:pt x="69" y="749"/>
                    </a:lnTo>
                    <a:lnTo>
                      <a:pt x="69" y="745"/>
                    </a:lnTo>
                    <a:lnTo>
                      <a:pt x="65" y="745"/>
                    </a:lnTo>
                    <a:lnTo>
                      <a:pt x="61" y="745"/>
                    </a:lnTo>
                    <a:lnTo>
                      <a:pt x="58" y="745"/>
                    </a:lnTo>
                    <a:lnTo>
                      <a:pt x="54" y="745"/>
                    </a:lnTo>
                    <a:lnTo>
                      <a:pt x="54" y="745"/>
                    </a:lnTo>
                    <a:lnTo>
                      <a:pt x="50" y="745"/>
                    </a:lnTo>
                    <a:lnTo>
                      <a:pt x="50" y="745"/>
                    </a:lnTo>
                    <a:lnTo>
                      <a:pt x="46" y="749"/>
                    </a:lnTo>
                    <a:lnTo>
                      <a:pt x="42" y="749"/>
                    </a:lnTo>
                    <a:lnTo>
                      <a:pt x="38" y="753"/>
                    </a:lnTo>
                    <a:lnTo>
                      <a:pt x="35" y="753"/>
                    </a:lnTo>
                    <a:lnTo>
                      <a:pt x="35" y="753"/>
                    </a:lnTo>
                    <a:lnTo>
                      <a:pt x="31" y="753"/>
                    </a:lnTo>
                    <a:lnTo>
                      <a:pt x="31" y="753"/>
                    </a:lnTo>
                    <a:lnTo>
                      <a:pt x="27" y="753"/>
                    </a:lnTo>
                    <a:lnTo>
                      <a:pt x="23" y="753"/>
                    </a:lnTo>
                    <a:lnTo>
                      <a:pt x="23" y="753"/>
                    </a:lnTo>
                    <a:lnTo>
                      <a:pt x="19" y="753"/>
                    </a:lnTo>
                    <a:lnTo>
                      <a:pt x="19" y="753"/>
                    </a:lnTo>
                    <a:lnTo>
                      <a:pt x="19" y="753"/>
                    </a:lnTo>
                    <a:lnTo>
                      <a:pt x="15" y="749"/>
                    </a:lnTo>
                    <a:lnTo>
                      <a:pt x="15" y="749"/>
                    </a:lnTo>
                    <a:lnTo>
                      <a:pt x="15" y="749"/>
                    </a:lnTo>
                    <a:lnTo>
                      <a:pt x="4" y="749"/>
                    </a:lnTo>
                    <a:lnTo>
                      <a:pt x="0" y="745"/>
                    </a:lnTo>
                    <a:lnTo>
                      <a:pt x="0" y="745"/>
                    </a:lnTo>
                    <a:lnTo>
                      <a:pt x="0" y="745"/>
                    </a:lnTo>
                    <a:lnTo>
                      <a:pt x="0" y="741"/>
                    </a:lnTo>
                    <a:lnTo>
                      <a:pt x="0" y="741"/>
                    </a:lnTo>
                    <a:lnTo>
                      <a:pt x="0" y="741"/>
                    </a:lnTo>
                    <a:lnTo>
                      <a:pt x="4" y="738"/>
                    </a:lnTo>
                    <a:lnTo>
                      <a:pt x="4" y="738"/>
                    </a:lnTo>
                    <a:lnTo>
                      <a:pt x="4" y="738"/>
                    </a:lnTo>
                    <a:lnTo>
                      <a:pt x="8" y="738"/>
                    </a:lnTo>
                    <a:lnTo>
                      <a:pt x="8" y="738"/>
                    </a:lnTo>
                    <a:lnTo>
                      <a:pt x="19" y="734"/>
                    </a:lnTo>
                    <a:lnTo>
                      <a:pt x="19" y="734"/>
                    </a:lnTo>
                    <a:lnTo>
                      <a:pt x="23" y="734"/>
                    </a:lnTo>
                    <a:lnTo>
                      <a:pt x="23" y="734"/>
                    </a:lnTo>
                    <a:lnTo>
                      <a:pt x="23" y="734"/>
                    </a:lnTo>
                    <a:lnTo>
                      <a:pt x="27" y="734"/>
                    </a:lnTo>
                    <a:lnTo>
                      <a:pt x="27" y="730"/>
                    </a:lnTo>
                    <a:lnTo>
                      <a:pt x="35" y="726"/>
                    </a:lnTo>
                    <a:lnTo>
                      <a:pt x="38" y="722"/>
                    </a:lnTo>
                    <a:lnTo>
                      <a:pt x="42" y="715"/>
                    </a:lnTo>
                    <a:lnTo>
                      <a:pt x="58" y="703"/>
                    </a:lnTo>
                    <a:lnTo>
                      <a:pt x="61" y="699"/>
                    </a:lnTo>
                    <a:lnTo>
                      <a:pt x="61" y="699"/>
                    </a:lnTo>
                    <a:lnTo>
                      <a:pt x="65" y="695"/>
                    </a:lnTo>
                    <a:lnTo>
                      <a:pt x="65" y="695"/>
                    </a:lnTo>
                    <a:lnTo>
                      <a:pt x="65" y="692"/>
                    </a:lnTo>
                    <a:lnTo>
                      <a:pt x="69" y="692"/>
                    </a:lnTo>
                    <a:lnTo>
                      <a:pt x="69" y="688"/>
                    </a:lnTo>
                    <a:lnTo>
                      <a:pt x="69" y="684"/>
                    </a:lnTo>
                    <a:lnTo>
                      <a:pt x="73" y="680"/>
                    </a:lnTo>
                    <a:lnTo>
                      <a:pt x="73" y="672"/>
                    </a:lnTo>
                    <a:lnTo>
                      <a:pt x="88" y="595"/>
                    </a:lnTo>
                    <a:lnTo>
                      <a:pt x="88" y="592"/>
                    </a:lnTo>
                    <a:lnTo>
                      <a:pt x="92" y="584"/>
                    </a:lnTo>
                    <a:lnTo>
                      <a:pt x="92" y="580"/>
                    </a:lnTo>
                    <a:lnTo>
                      <a:pt x="92" y="576"/>
                    </a:lnTo>
                    <a:lnTo>
                      <a:pt x="92" y="565"/>
                    </a:lnTo>
                    <a:lnTo>
                      <a:pt x="88" y="557"/>
                    </a:lnTo>
                    <a:lnTo>
                      <a:pt x="88" y="549"/>
                    </a:lnTo>
                    <a:lnTo>
                      <a:pt x="88" y="546"/>
                    </a:lnTo>
                    <a:lnTo>
                      <a:pt x="88" y="546"/>
                    </a:lnTo>
                    <a:lnTo>
                      <a:pt x="88" y="542"/>
                    </a:lnTo>
                    <a:lnTo>
                      <a:pt x="88" y="538"/>
                    </a:lnTo>
                    <a:lnTo>
                      <a:pt x="92" y="530"/>
                    </a:lnTo>
                    <a:lnTo>
                      <a:pt x="100" y="499"/>
                    </a:lnTo>
                    <a:lnTo>
                      <a:pt x="104" y="484"/>
                    </a:lnTo>
                    <a:lnTo>
                      <a:pt x="104" y="476"/>
                    </a:lnTo>
                    <a:lnTo>
                      <a:pt x="107" y="469"/>
                    </a:lnTo>
                    <a:lnTo>
                      <a:pt x="107" y="461"/>
                    </a:lnTo>
                    <a:lnTo>
                      <a:pt x="107" y="449"/>
                    </a:lnTo>
                    <a:lnTo>
                      <a:pt x="111" y="442"/>
                    </a:lnTo>
                    <a:lnTo>
                      <a:pt x="111" y="434"/>
                    </a:lnTo>
                    <a:lnTo>
                      <a:pt x="111" y="411"/>
                    </a:lnTo>
                    <a:lnTo>
                      <a:pt x="111" y="403"/>
                    </a:lnTo>
                    <a:lnTo>
                      <a:pt x="111" y="400"/>
                    </a:lnTo>
                    <a:lnTo>
                      <a:pt x="111" y="392"/>
                    </a:lnTo>
                    <a:lnTo>
                      <a:pt x="111" y="384"/>
                    </a:lnTo>
                    <a:lnTo>
                      <a:pt x="115" y="380"/>
                    </a:lnTo>
                    <a:lnTo>
                      <a:pt x="115" y="373"/>
                    </a:lnTo>
                    <a:lnTo>
                      <a:pt x="119" y="361"/>
                    </a:lnTo>
                    <a:lnTo>
                      <a:pt x="119" y="350"/>
                    </a:lnTo>
                    <a:lnTo>
                      <a:pt x="123" y="338"/>
                    </a:lnTo>
                    <a:lnTo>
                      <a:pt x="127" y="330"/>
                    </a:lnTo>
                    <a:lnTo>
                      <a:pt x="127" y="327"/>
                    </a:lnTo>
                    <a:lnTo>
                      <a:pt x="123" y="296"/>
                    </a:lnTo>
                    <a:lnTo>
                      <a:pt x="127" y="257"/>
                    </a:lnTo>
                    <a:lnTo>
                      <a:pt x="131" y="257"/>
                    </a:lnTo>
                    <a:lnTo>
                      <a:pt x="131" y="261"/>
                    </a:lnTo>
                    <a:lnTo>
                      <a:pt x="123" y="296"/>
                    </a:lnTo>
                    <a:lnTo>
                      <a:pt x="127" y="327"/>
                    </a:lnTo>
                    <a:lnTo>
                      <a:pt x="127" y="330"/>
                    </a:lnTo>
                    <a:lnTo>
                      <a:pt x="127" y="334"/>
                    </a:lnTo>
                    <a:lnTo>
                      <a:pt x="123" y="342"/>
                    </a:lnTo>
                    <a:lnTo>
                      <a:pt x="123" y="353"/>
                    </a:lnTo>
                    <a:lnTo>
                      <a:pt x="119" y="361"/>
                    </a:lnTo>
                    <a:lnTo>
                      <a:pt x="115" y="373"/>
                    </a:lnTo>
                    <a:lnTo>
                      <a:pt x="115" y="388"/>
                    </a:lnTo>
                    <a:lnTo>
                      <a:pt x="111" y="392"/>
                    </a:lnTo>
                    <a:lnTo>
                      <a:pt x="111" y="400"/>
                    </a:lnTo>
                    <a:lnTo>
                      <a:pt x="111" y="407"/>
                    </a:lnTo>
                    <a:lnTo>
                      <a:pt x="111" y="411"/>
                    </a:lnTo>
                    <a:lnTo>
                      <a:pt x="111" y="434"/>
                    </a:lnTo>
                    <a:lnTo>
                      <a:pt x="111" y="442"/>
                    </a:lnTo>
                    <a:lnTo>
                      <a:pt x="111" y="449"/>
                    </a:lnTo>
                    <a:lnTo>
                      <a:pt x="107" y="461"/>
                    </a:lnTo>
                    <a:lnTo>
                      <a:pt x="107" y="469"/>
                    </a:lnTo>
                    <a:lnTo>
                      <a:pt x="107" y="476"/>
                    </a:lnTo>
                    <a:lnTo>
                      <a:pt x="104" y="484"/>
                    </a:lnTo>
                    <a:lnTo>
                      <a:pt x="100" y="503"/>
                    </a:lnTo>
                    <a:lnTo>
                      <a:pt x="92" y="530"/>
                    </a:lnTo>
                    <a:lnTo>
                      <a:pt x="88" y="538"/>
                    </a:lnTo>
                    <a:lnTo>
                      <a:pt x="88" y="542"/>
                    </a:lnTo>
                    <a:lnTo>
                      <a:pt x="88" y="546"/>
                    </a:lnTo>
                    <a:lnTo>
                      <a:pt x="88" y="546"/>
                    </a:lnTo>
                    <a:lnTo>
                      <a:pt x="88" y="549"/>
                    </a:lnTo>
                    <a:lnTo>
                      <a:pt x="92" y="553"/>
                    </a:lnTo>
                    <a:lnTo>
                      <a:pt x="92" y="561"/>
                    </a:lnTo>
                    <a:lnTo>
                      <a:pt x="92" y="565"/>
                    </a:lnTo>
                    <a:lnTo>
                      <a:pt x="92" y="580"/>
                    </a:lnTo>
                    <a:lnTo>
                      <a:pt x="88" y="607"/>
                    </a:lnTo>
                    <a:lnTo>
                      <a:pt x="81" y="638"/>
                    </a:lnTo>
                    <a:lnTo>
                      <a:pt x="73" y="672"/>
                    </a:lnTo>
                    <a:lnTo>
                      <a:pt x="73" y="680"/>
                    </a:lnTo>
                    <a:lnTo>
                      <a:pt x="73" y="684"/>
                    </a:lnTo>
                    <a:lnTo>
                      <a:pt x="69" y="692"/>
                    </a:lnTo>
                    <a:lnTo>
                      <a:pt x="69" y="692"/>
                    </a:lnTo>
                    <a:lnTo>
                      <a:pt x="69" y="695"/>
                    </a:lnTo>
                    <a:lnTo>
                      <a:pt x="65" y="699"/>
                    </a:lnTo>
                    <a:lnTo>
                      <a:pt x="61" y="703"/>
                    </a:lnTo>
                    <a:lnTo>
                      <a:pt x="42" y="715"/>
                    </a:lnTo>
                    <a:lnTo>
                      <a:pt x="38" y="722"/>
                    </a:lnTo>
                    <a:lnTo>
                      <a:pt x="31" y="726"/>
                    </a:lnTo>
                    <a:lnTo>
                      <a:pt x="27" y="730"/>
                    </a:lnTo>
                    <a:lnTo>
                      <a:pt x="23" y="734"/>
                    </a:lnTo>
                    <a:lnTo>
                      <a:pt x="15" y="738"/>
                    </a:lnTo>
                    <a:lnTo>
                      <a:pt x="12" y="738"/>
                    </a:lnTo>
                    <a:lnTo>
                      <a:pt x="8" y="741"/>
                    </a:lnTo>
                    <a:lnTo>
                      <a:pt x="4" y="741"/>
                    </a:lnTo>
                    <a:lnTo>
                      <a:pt x="4" y="741"/>
                    </a:lnTo>
                    <a:lnTo>
                      <a:pt x="0" y="745"/>
                    </a:lnTo>
                    <a:lnTo>
                      <a:pt x="0" y="745"/>
                    </a:lnTo>
                    <a:lnTo>
                      <a:pt x="0" y="745"/>
                    </a:lnTo>
                    <a:lnTo>
                      <a:pt x="0" y="745"/>
                    </a:lnTo>
                    <a:lnTo>
                      <a:pt x="4" y="749"/>
                    </a:lnTo>
                    <a:lnTo>
                      <a:pt x="15" y="749"/>
                    </a:lnTo>
                    <a:lnTo>
                      <a:pt x="15" y="749"/>
                    </a:lnTo>
                    <a:lnTo>
                      <a:pt x="19" y="749"/>
                    </a:lnTo>
                    <a:lnTo>
                      <a:pt x="19" y="749"/>
                    </a:lnTo>
                    <a:lnTo>
                      <a:pt x="23" y="753"/>
                    </a:lnTo>
                    <a:lnTo>
                      <a:pt x="23" y="753"/>
                    </a:lnTo>
                    <a:lnTo>
                      <a:pt x="27" y="753"/>
                    </a:lnTo>
                    <a:lnTo>
                      <a:pt x="27" y="753"/>
                    </a:lnTo>
                    <a:lnTo>
                      <a:pt x="31" y="753"/>
                    </a:lnTo>
                    <a:lnTo>
                      <a:pt x="35" y="753"/>
                    </a:lnTo>
                    <a:lnTo>
                      <a:pt x="38" y="749"/>
                    </a:lnTo>
                    <a:lnTo>
                      <a:pt x="42" y="745"/>
                    </a:lnTo>
                    <a:lnTo>
                      <a:pt x="46" y="745"/>
                    </a:lnTo>
                    <a:lnTo>
                      <a:pt x="46" y="745"/>
                    </a:lnTo>
                    <a:lnTo>
                      <a:pt x="50" y="745"/>
                    </a:lnTo>
                    <a:lnTo>
                      <a:pt x="50" y="745"/>
                    </a:lnTo>
                    <a:lnTo>
                      <a:pt x="54" y="745"/>
                    </a:lnTo>
                    <a:lnTo>
                      <a:pt x="58" y="745"/>
                    </a:lnTo>
                    <a:lnTo>
                      <a:pt x="61" y="745"/>
                    </a:lnTo>
                    <a:lnTo>
                      <a:pt x="65" y="745"/>
                    </a:lnTo>
                    <a:lnTo>
                      <a:pt x="69" y="745"/>
                    </a:lnTo>
                    <a:lnTo>
                      <a:pt x="69" y="745"/>
                    </a:lnTo>
                    <a:lnTo>
                      <a:pt x="77" y="749"/>
                    </a:lnTo>
                    <a:lnTo>
                      <a:pt x="77" y="749"/>
                    </a:lnTo>
                    <a:lnTo>
                      <a:pt x="81" y="749"/>
                    </a:lnTo>
                    <a:lnTo>
                      <a:pt x="88" y="749"/>
                    </a:lnTo>
                    <a:lnTo>
                      <a:pt x="88" y="749"/>
                    </a:lnTo>
                    <a:lnTo>
                      <a:pt x="92" y="749"/>
                    </a:lnTo>
                    <a:lnTo>
                      <a:pt x="92" y="749"/>
                    </a:lnTo>
                    <a:lnTo>
                      <a:pt x="92" y="745"/>
                    </a:lnTo>
                    <a:lnTo>
                      <a:pt x="96" y="745"/>
                    </a:lnTo>
                    <a:lnTo>
                      <a:pt x="96" y="741"/>
                    </a:lnTo>
                    <a:lnTo>
                      <a:pt x="100" y="741"/>
                    </a:lnTo>
                    <a:lnTo>
                      <a:pt x="100" y="738"/>
                    </a:lnTo>
                    <a:lnTo>
                      <a:pt x="100" y="734"/>
                    </a:lnTo>
                    <a:lnTo>
                      <a:pt x="96" y="726"/>
                    </a:lnTo>
                    <a:lnTo>
                      <a:pt x="96" y="722"/>
                    </a:lnTo>
                    <a:lnTo>
                      <a:pt x="96" y="718"/>
                    </a:lnTo>
                    <a:lnTo>
                      <a:pt x="104" y="680"/>
                    </a:lnTo>
                    <a:lnTo>
                      <a:pt x="107" y="680"/>
                    </a:lnTo>
                    <a:lnTo>
                      <a:pt x="107" y="676"/>
                    </a:lnTo>
                    <a:lnTo>
                      <a:pt x="111" y="672"/>
                    </a:lnTo>
                    <a:lnTo>
                      <a:pt x="111" y="672"/>
                    </a:lnTo>
                    <a:lnTo>
                      <a:pt x="115" y="668"/>
                    </a:lnTo>
                    <a:lnTo>
                      <a:pt x="119" y="665"/>
                    </a:lnTo>
                    <a:lnTo>
                      <a:pt x="119" y="661"/>
                    </a:lnTo>
                    <a:lnTo>
                      <a:pt x="123" y="649"/>
                    </a:lnTo>
                    <a:lnTo>
                      <a:pt x="131" y="622"/>
                    </a:lnTo>
                    <a:lnTo>
                      <a:pt x="134" y="607"/>
                    </a:lnTo>
                    <a:lnTo>
                      <a:pt x="138" y="595"/>
                    </a:lnTo>
                    <a:lnTo>
                      <a:pt x="138" y="588"/>
                    </a:lnTo>
                    <a:lnTo>
                      <a:pt x="138" y="584"/>
                    </a:lnTo>
                    <a:lnTo>
                      <a:pt x="142" y="580"/>
                    </a:lnTo>
                    <a:lnTo>
                      <a:pt x="142" y="576"/>
                    </a:lnTo>
                    <a:lnTo>
                      <a:pt x="142" y="565"/>
                    </a:lnTo>
                    <a:lnTo>
                      <a:pt x="142" y="561"/>
                    </a:lnTo>
                    <a:lnTo>
                      <a:pt x="142" y="549"/>
                    </a:lnTo>
                    <a:lnTo>
                      <a:pt x="161" y="492"/>
                    </a:lnTo>
                    <a:lnTo>
                      <a:pt x="169" y="488"/>
                    </a:lnTo>
                    <a:lnTo>
                      <a:pt x="173" y="480"/>
                    </a:lnTo>
                    <a:lnTo>
                      <a:pt x="173" y="480"/>
                    </a:lnTo>
                    <a:lnTo>
                      <a:pt x="173" y="476"/>
                    </a:lnTo>
                    <a:lnTo>
                      <a:pt x="177" y="469"/>
                    </a:lnTo>
                    <a:lnTo>
                      <a:pt x="180" y="461"/>
                    </a:lnTo>
                    <a:lnTo>
                      <a:pt x="184" y="449"/>
                    </a:lnTo>
                    <a:lnTo>
                      <a:pt x="188" y="438"/>
                    </a:lnTo>
                    <a:lnTo>
                      <a:pt x="188" y="430"/>
                    </a:lnTo>
                    <a:lnTo>
                      <a:pt x="192" y="426"/>
                    </a:lnTo>
                    <a:lnTo>
                      <a:pt x="192" y="411"/>
                    </a:lnTo>
                    <a:lnTo>
                      <a:pt x="196" y="403"/>
                    </a:lnTo>
                    <a:lnTo>
                      <a:pt x="196" y="403"/>
                    </a:lnTo>
                    <a:lnTo>
                      <a:pt x="196" y="400"/>
                    </a:lnTo>
                    <a:lnTo>
                      <a:pt x="196" y="407"/>
                    </a:lnTo>
                    <a:lnTo>
                      <a:pt x="196" y="411"/>
                    </a:lnTo>
                    <a:lnTo>
                      <a:pt x="196" y="415"/>
                    </a:lnTo>
                    <a:lnTo>
                      <a:pt x="192" y="419"/>
                    </a:lnTo>
                    <a:lnTo>
                      <a:pt x="192" y="423"/>
                    </a:lnTo>
                    <a:lnTo>
                      <a:pt x="192" y="453"/>
                    </a:lnTo>
                    <a:lnTo>
                      <a:pt x="192" y="457"/>
                    </a:lnTo>
                    <a:lnTo>
                      <a:pt x="192" y="457"/>
                    </a:lnTo>
                    <a:lnTo>
                      <a:pt x="196" y="465"/>
                    </a:lnTo>
                    <a:lnTo>
                      <a:pt x="196" y="469"/>
                    </a:lnTo>
                    <a:lnTo>
                      <a:pt x="196" y="469"/>
                    </a:lnTo>
                    <a:lnTo>
                      <a:pt x="196" y="511"/>
                    </a:lnTo>
                    <a:lnTo>
                      <a:pt x="196" y="515"/>
                    </a:lnTo>
                    <a:lnTo>
                      <a:pt x="196" y="519"/>
                    </a:lnTo>
                    <a:lnTo>
                      <a:pt x="196" y="522"/>
                    </a:lnTo>
                    <a:lnTo>
                      <a:pt x="200" y="526"/>
                    </a:lnTo>
                    <a:lnTo>
                      <a:pt x="200" y="530"/>
                    </a:lnTo>
                    <a:lnTo>
                      <a:pt x="200" y="534"/>
                    </a:lnTo>
                    <a:lnTo>
                      <a:pt x="200" y="538"/>
                    </a:lnTo>
                    <a:lnTo>
                      <a:pt x="203" y="546"/>
                    </a:lnTo>
                    <a:lnTo>
                      <a:pt x="207" y="549"/>
                    </a:lnTo>
                    <a:lnTo>
                      <a:pt x="207" y="553"/>
                    </a:lnTo>
                    <a:lnTo>
                      <a:pt x="211" y="557"/>
                    </a:lnTo>
                    <a:lnTo>
                      <a:pt x="211" y="572"/>
                    </a:lnTo>
                    <a:lnTo>
                      <a:pt x="211" y="572"/>
                    </a:lnTo>
                    <a:lnTo>
                      <a:pt x="211" y="576"/>
                    </a:lnTo>
                    <a:lnTo>
                      <a:pt x="207" y="580"/>
                    </a:lnTo>
                    <a:lnTo>
                      <a:pt x="207" y="580"/>
                    </a:lnTo>
                    <a:lnTo>
                      <a:pt x="207" y="584"/>
                    </a:lnTo>
                    <a:lnTo>
                      <a:pt x="203" y="584"/>
                    </a:lnTo>
                    <a:lnTo>
                      <a:pt x="203" y="588"/>
                    </a:lnTo>
                    <a:lnTo>
                      <a:pt x="203" y="599"/>
                    </a:lnTo>
                    <a:lnTo>
                      <a:pt x="203" y="603"/>
                    </a:lnTo>
                    <a:lnTo>
                      <a:pt x="203" y="607"/>
                    </a:lnTo>
                    <a:lnTo>
                      <a:pt x="207" y="615"/>
                    </a:lnTo>
                    <a:lnTo>
                      <a:pt x="207" y="622"/>
                    </a:lnTo>
                    <a:lnTo>
                      <a:pt x="207" y="630"/>
                    </a:lnTo>
                    <a:lnTo>
                      <a:pt x="211" y="642"/>
                    </a:lnTo>
                    <a:lnTo>
                      <a:pt x="215" y="649"/>
                    </a:lnTo>
                    <a:lnTo>
                      <a:pt x="215" y="657"/>
                    </a:lnTo>
                    <a:lnTo>
                      <a:pt x="215" y="661"/>
                    </a:lnTo>
                    <a:lnTo>
                      <a:pt x="215" y="665"/>
                    </a:lnTo>
                    <a:lnTo>
                      <a:pt x="215" y="672"/>
                    </a:lnTo>
                    <a:lnTo>
                      <a:pt x="215" y="676"/>
                    </a:lnTo>
                    <a:lnTo>
                      <a:pt x="215" y="680"/>
                    </a:lnTo>
                    <a:lnTo>
                      <a:pt x="215" y="684"/>
                    </a:lnTo>
                    <a:lnTo>
                      <a:pt x="211" y="688"/>
                    </a:lnTo>
                    <a:lnTo>
                      <a:pt x="211" y="692"/>
                    </a:lnTo>
                    <a:lnTo>
                      <a:pt x="211" y="695"/>
                    </a:lnTo>
                    <a:lnTo>
                      <a:pt x="211" y="695"/>
                    </a:lnTo>
                    <a:lnTo>
                      <a:pt x="211" y="699"/>
                    </a:lnTo>
                    <a:lnTo>
                      <a:pt x="211" y="703"/>
                    </a:lnTo>
                    <a:lnTo>
                      <a:pt x="211" y="707"/>
                    </a:lnTo>
                    <a:lnTo>
                      <a:pt x="211" y="707"/>
                    </a:lnTo>
                    <a:lnTo>
                      <a:pt x="211" y="711"/>
                    </a:lnTo>
                    <a:lnTo>
                      <a:pt x="215" y="718"/>
                    </a:lnTo>
                    <a:lnTo>
                      <a:pt x="215" y="718"/>
                    </a:lnTo>
                    <a:lnTo>
                      <a:pt x="215" y="722"/>
                    </a:lnTo>
                    <a:lnTo>
                      <a:pt x="215" y="738"/>
                    </a:lnTo>
                    <a:lnTo>
                      <a:pt x="215" y="741"/>
                    </a:lnTo>
                    <a:lnTo>
                      <a:pt x="215" y="741"/>
                    </a:lnTo>
                    <a:lnTo>
                      <a:pt x="215" y="745"/>
                    </a:lnTo>
                    <a:lnTo>
                      <a:pt x="215" y="745"/>
                    </a:lnTo>
                    <a:lnTo>
                      <a:pt x="215" y="749"/>
                    </a:lnTo>
                    <a:lnTo>
                      <a:pt x="215" y="749"/>
                    </a:lnTo>
                    <a:lnTo>
                      <a:pt x="215" y="749"/>
                    </a:lnTo>
                    <a:lnTo>
                      <a:pt x="215" y="749"/>
                    </a:lnTo>
                    <a:lnTo>
                      <a:pt x="219" y="749"/>
                    </a:lnTo>
                    <a:lnTo>
                      <a:pt x="219" y="749"/>
                    </a:lnTo>
                    <a:lnTo>
                      <a:pt x="219" y="749"/>
                    </a:lnTo>
                    <a:lnTo>
                      <a:pt x="223" y="749"/>
                    </a:lnTo>
                    <a:lnTo>
                      <a:pt x="223" y="745"/>
                    </a:lnTo>
                    <a:lnTo>
                      <a:pt x="223" y="745"/>
                    </a:lnTo>
                    <a:lnTo>
                      <a:pt x="227" y="741"/>
                    </a:lnTo>
                    <a:lnTo>
                      <a:pt x="227" y="749"/>
                    </a:lnTo>
                    <a:lnTo>
                      <a:pt x="230" y="749"/>
                    </a:lnTo>
                    <a:lnTo>
                      <a:pt x="234" y="745"/>
                    </a:lnTo>
                    <a:lnTo>
                      <a:pt x="234" y="745"/>
                    </a:lnTo>
                    <a:lnTo>
                      <a:pt x="234" y="745"/>
                    </a:lnTo>
                    <a:lnTo>
                      <a:pt x="242" y="745"/>
                    </a:lnTo>
                    <a:lnTo>
                      <a:pt x="242" y="745"/>
                    </a:lnTo>
                    <a:lnTo>
                      <a:pt x="250" y="745"/>
                    </a:lnTo>
                    <a:lnTo>
                      <a:pt x="250" y="741"/>
                    </a:lnTo>
                    <a:lnTo>
                      <a:pt x="253" y="741"/>
                    </a:lnTo>
                    <a:lnTo>
                      <a:pt x="257" y="741"/>
                    </a:lnTo>
                    <a:lnTo>
                      <a:pt x="257" y="738"/>
                    </a:lnTo>
                    <a:lnTo>
                      <a:pt x="257" y="738"/>
                    </a:lnTo>
                    <a:lnTo>
                      <a:pt x="257" y="738"/>
                    </a:lnTo>
                    <a:lnTo>
                      <a:pt x="257" y="738"/>
                    </a:lnTo>
                    <a:lnTo>
                      <a:pt x="253" y="734"/>
                    </a:lnTo>
                    <a:lnTo>
                      <a:pt x="250" y="730"/>
                    </a:lnTo>
                    <a:lnTo>
                      <a:pt x="250" y="726"/>
                    </a:lnTo>
                    <a:lnTo>
                      <a:pt x="246" y="722"/>
                    </a:lnTo>
                    <a:lnTo>
                      <a:pt x="246" y="718"/>
                    </a:lnTo>
                    <a:lnTo>
                      <a:pt x="242" y="715"/>
                    </a:lnTo>
                    <a:lnTo>
                      <a:pt x="242" y="711"/>
                    </a:lnTo>
                    <a:lnTo>
                      <a:pt x="242" y="711"/>
                    </a:lnTo>
                    <a:lnTo>
                      <a:pt x="242" y="707"/>
                    </a:lnTo>
                    <a:lnTo>
                      <a:pt x="242" y="707"/>
                    </a:lnTo>
                    <a:lnTo>
                      <a:pt x="242" y="707"/>
                    </a:lnTo>
                    <a:lnTo>
                      <a:pt x="242" y="703"/>
                    </a:lnTo>
                    <a:lnTo>
                      <a:pt x="242" y="703"/>
                    </a:lnTo>
                    <a:lnTo>
                      <a:pt x="242" y="699"/>
                    </a:lnTo>
                    <a:lnTo>
                      <a:pt x="242" y="692"/>
                    </a:lnTo>
                    <a:lnTo>
                      <a:pt x="250" y="649"/>
                    </a:lnTo>
                    <a:lnTo>
                      <a:pt x="253" y="630"/>
                    </a:lnTo>
                    <a:lnTo>
                      <a:pt x="257" y="607"/>
                    </a:lnTo>
                    <a:lnTo>
                      <a:pt x="257" y="607"/>
                    </a:lnTo>
                    <a:lnTo>
                      <a:pt x="257" y="603"/>
                    </a:lnTo>
                    <a:lnTo>
                      <a:pt x="257" y="595"/>
                    </a:lnTo>
                    <a:lnTo>
                      <a:pt x="257" y="592"/>
                    </a:lnTo>
                    <a:lnTo>
                      <a:pt x="257" y="584"/>
                    </a:lnTo>
                    <a:lnTo>
                      <a:pt x="257" y="580"/>
                    </a:lnTo>
                    <a:lnTo>
                      <a:pt x="257" y="576"/>
                    </a:lnTo>
                    <a:lnTo>
                      <a:pt x="257" y="572"/>
                    </a:lnTo>
                    <a:lnTo>
                      <a:pt x="253" y="565"/>
                    </a:lnTo>
                    <a:lnTo>
                      <a:pt x="253" y="561"/>
                    </a:lnTo>
                    <a:lnTo>
                      <a:pt x="253" y="557"/>
                    </a:lnTo>
                    <a:lnTo>
                      <a:pt x="257" y="530"/>
                    </a:lnTo>
                    <a:lnTo>
                      <a:pt x="257" y="522"/>
                    </a:lnTo>
                    <a:lnTo>
                      <a:pt x="257" y="519"/>
                    </a:lnTo>
                    <a:lnTo>
                      <a:pt x="257" y="515"/>
                    </a:lnTo>
                    <a:lnTo>
                      <a:pt x="257" y="507"/>
                    </a:lnTo>
                    <a:lnTo>
                      <a:pt x="257" y="503"/>
                    </a:lnTo>
                    <a:lnTo>
                      <a:pt x="257" y="503"/>
                    </a:lnTo>
                    <a:lnTo>
                      <a:pt x="257" y="499"/>
                    </a:lnTo>
                    <a:lnTo>
                      <a:pt x="257" y="492"/>
                    </a:lnTo>
                    <a:lnTo>
                      <a:pt x="257" y="492"/>
                    </a:lnTo>
                    <a:lnTo>
                      <a:pt x="257" y="488"/>
                    </a:lnTo>
                    <a:lnTo>
                      <a:pt x="257" y="480"/>
                    </a:lnTo>
                    <a:lnTo>
                      <a:pt x="261" y="476"/>
                    </a:lnTo>
                    <a:lnTo>
                      <a:pt x="261" y="465"/>
                    </a:lnTo>
                    <a:lnTo>
                      <a:pt x="261" y="461"/>
                    </a:lnTo>
                    <a:lnTo>
                      <a:pt x="261" y="461"/>
                    </a:lnTo>
                    <a:lnTo>
                      <a:pt x="261" y="419"/>
                    </a:lnTo>
                    <a:lnTo>
                      <a:pt x="261" y="419"/>
                    </a:lnTo>
                    <a:lnTo>
                      <a:pt x="265" y="415"/>
                    </a:lnTo>
                    <a:lnTo>
                      <a:pt x="265" y="407"/>
                    </a:lnTo>
                    <a:lnTo>
                      <a:pt x="265" y="403"/>
                    </a:lnTo>
                    <a:lnTo>
                      <a:pt x="269" y="400"/>
                    </a:lnTo>
                    <a:lnTo>
                      <a:pt x="269" y="392"/>
                    </a:lnTo>
                    <a:lnTo>
                      <a:pt x="269" y="388"/>
                    </a:lnTo>
                    <a:lnTo>
                      <a:pt x="269" y="377"/>
                    </a:lnTo>
                    <a:lnTo>
                      <a:pt x="269" y="373"/>
                    </a:lnTo>
                    <a:lnTo>
                      <a:pt x="269" y="369"/>
                    </a:lnTo>
                    <a:lnTo>
                      <a:pt x="265" y="357"/>
                    </a:lnTo>
                    <a:lnTo>
                      <a:pt x="261" y="350"/>
                    </a:lnTo>
                    <a:lnTo>
                      <a:pt x="261" y="338"/>
                    </a:lnTo>
                    <a:lnTo>
                      <a:pt x="253" y="323"/>
                    </a:lnTo>
                    <a:lnTo>
                      <a:pt x="253" y="315"/>
                    </a:lnTo>
                    <a:lnTo>
                      <a:pt x="253" y="315"/>
                    </a:lnTo>
                    <a:lnTo>
                      <a:pt x="253" y="311"/>
                    </a:lnTo>
                    <a:lnTo>
                      <a:pt x="253" y="300"/>
                    </a:lnTo>
                    <a:lnTo>
                      <a:pt x="253" y="296"/>
                    </a:lnTo>
                    <a:lnTo>
                      <a:pt x="253" y="296"/>
                    </a:lnTo>
                    <a:lnTo>
                      <a:pt x="253" y="296"/>
                    </a:lnTo>
                    <a:lnTo>
                      <a:pt x="253" y="292"/>
                    </a:lnTo>
                    <a:lnTo>
                      <a:pt x="253" y="288"/>
                    </a:lnTo>
                    <a:lnTo>
                      <a:pt x="257" y="284"/>
                    </a:lnTo>
                    <a:lnTo>
                      <a:pt x="261" y="277"/>
                    </a:lnTo>
                    <a:lnTo>
                      <a:pt x="261" y="273"/>
                    </a:lnTo>
                    <a:lnTo>
                      <a:pt x="261" y="269"/>
                    </a:lnTo>
                    <a:lnTo>
                      <a:pt x="261" y="269"/>
                    </a:lnTo>
                    <a:lnTo>
                      <a:pt x="261" y="246"/>
                    </a:lnTo>
                    <a:lnTo>
                      <a:pt x="265" y="246"/>
                    </a:lnTo>
                    <a:lnTo>
                      <a:pt x="265" y="269"/>
                    </a:lnTo>
                    <a:lnTo>
                      <a:pt x="265" y="277"/>
                    </a:lnTo>
                    <a:lnTo>
                      <a:pt x="265" y="280"/>
                    </a:lnTo>
                    <a:lnTo>
                      <a:pt x="265" y="284"/>
                    </a:lnTo>
                    <a:lnTo>
                      <a:pt x="269" y="292"/>
                    </a:lnTo>
                    <a:lnTo>
                      <a:pt x="269" y="300"/>
                    </a:lnTo>
                    <a:lnTo>
                      <a:pt x="273" y="304"/>
                    </a:lnTo>
                    <a:lnTo>
                      <a:pt x="273" y="307"/>
                    </a:lnTo>
                    <a:lnTo>
                      <a:pt x="276" y="315"/>
                    </a:lnTo>
                    <a:lnTo>
                      <a:pt x="288" y="327"/>
                    </a:lnTo>
                    <a:lnTo>
                      <a:pt x="303" y="346"/>
                    </a:lnTo>
                    <a:lnTo>
                      <a:pt x="303" y="350"/>
                    </a:lnTo>
                    <a:lnTo>
                      <a:pt x="307" y="353"/>
                    </a:lnTo>
                    <a:lnTo>
                      <a:pt x="307" y="353"/>
                    </a:lnTo>
                    <a:lnTo>
                      <a:pt x="311" y="357"/>
                    </a:lnTo>
                    <a:lnTo>
                      <a:pt x="288" y="400"/>
                    </a:lnTo>
                    <a:lnTo>
                      <a:pt x="288" y="407"/>
                    </a:lnTo>
                    <a:lnTo>
                      <a:pt x="292" y="407"/>
                    </a:lnTo>
                    <a:lnTo>
                      <a:pt x="299" y="403"/>
                    </a:lnTo>
                    <a:lnTo>
                      <a:pt x="303" y="400"/>
                    </a:lnTo>
                    <a:lnTo>
                      <a:pt x="307" y="396"/>
                    </a:lnTo>
                    <a:lnTo>
                      <a:pt x="307" y="396"/>
                    </a:lnTo>
                    <a:lnTo>
                      <a:pt x="311" y="388"/>
                    </a:lnTo>
                    <a:lnTo>
                      <a:pt x="315" y="392"/>
                    </a:lnTo>
                    <a:lnTo>
                      <a:pt x="315" y="396"/>
                    </a:lnTo>
                    <a:lnTo>
                      <a:pt x="315" y="400"/>
                    </a:lnTo>
                    <a:lnTo>
                      <a:pt x="315" y="403"/>
                    </a:lnTo>
                    <a:lnTo>
                      <a:pt x="315" y="407"/>
                    </a:lnTo>
                    <a:lnTo>
                      <a:pt x="315" y="415"/>
                    </a:lnTo>
                    <a:lnTo>
                      <a:pt x="311" y="423"/>
                    </a:lnTo>
                    <a:lnTo>
                      <a:pt x="307" y="434"/>
                    </a:lnTo>
                    <a:lnTo>
                      <a:pt x="303" y="442"/>
                    </a:lnTo>
                    <a:lnTo>
                      <a:pt x="307" y="442"/>
                    </a:lnTo>
                    <a:lnTo>
                      <a:pt x="311" y="438"/>
                    </a:lnTo>
                    <a:lnTo>
                      <a:pt x="315" y="438"/>
                    </a:lnTo>
                    <a:lnTo>
                      <a:pt x="315" y="434"/>
                    </a:lnTo>
                    <a:lnTo>
                      <a:pt x="319" y="430"/>
                    </a:lnTo>
                    <a:lnTo>
                      <a:pt x="319" y="430"/>
                    </a:lnTo>
                    <a:lnTo>
                      <a:pt x="322" y="423"/>
                    </a:lnTo>
                    <a:lnTo>
                      <a:pt x="322" y="415"/>
                    </a:lnTo>
                    <a:lnTo>
                      <a:pt x="326" y="407"/>
                    </a:lnTo>
                    <a:lnTo>
                      <a:pt x="326" y="396"/>
                    </a:lnTo>
                    <a:lnTo>
                      <a:pt x="326" y="403"/>
                    </a:lnTo>
                    <a:lnTo>
                      <a:pt x="326" y="411"/>
                    </a:lnTo>
                    <a:lnTo>
                      <a:pt x="322" y="419"/>
                    </a:lnTo>
                    <a:lnTo>
                      <a:pt x="322" y="423"/>
                    </a:lnTo>
                    <a:lnTo>
                      <a:pt x="330" y="415"/>
                    </a:lnTo>
                    <a:lnTo>
                      <a:pt x="334" y="407"/>
                    </a:lnTo>
                    <a:lnTo>
                      <a:pt x="334" y="403"/>
                    </a:lnTo>
                    <a:lnTo>
                      <a:pt x="334" y="400"/>
                    </a:lnTo>
                    <a:lnTo>
                      <a:pt x="334" y="373"/>
                    </a:lnTo>
                    <a:lnTo>
                      <a:pt x="315" y="315"/>
                    </a:lnTo>
                    <a:lnTo>
                      <a:pt x="303" y="292"/>
                    </a:lnTo>
                    <a:lnTo>
                      <a:pt x="296" y="273"/>
                    </a:lnTo>
                    <a:lnTo>
                      <a:pt x="292" y="261"/>
                    </a:lnTo>
                    <a:lnTo>
                      <a:pt x="292" y="257"/>
                    </a:lnTo>
                    <a:lnTo>
                      <a:pt x="292" y="254"/>
                    </a:lnTo>
                    <a:lnTo>
                      <a:pt x="296" y="246"/>
                    </a:lnTo>
                    <a:lnTo>
                      <a:pt x="296" y="242"/>
                    </a:lnTo>
                    <a:lnTo>
                      <a:pt x="296" y="215"/>
                    </a:lnTo>
                    <a:lnTo>
                      <a:pt x="296" y="207"/>
                    </a:lnTo>
                    <a:lnTo>
                      <a:pt x="296" y="200"/>
                    </a:lnTo>
                    <a:lnTo>
                      <a:pt x="296" y="177"/>
                    </a:lnTo>
                    <a:lnTo>
                      <a:pt x="296" y="169"/>
                    </a:lnTo>
                    <a:lnTo>
                      <a:pt x="296" y="165"/>
                    </a:lnTo>
                    <a:lnTo>
                      <a:pt x="296" y="161"/>
                    </a:lnTo>
                    <a:lnTo>
                      <a:pt x="292" y="154"/>
                    </a:lnTo>
                    <a:lnTo>
                      <a:pt x="288" y="150"/>
                    </a:lnTo>
                    <a:lnTo>
                      <a:pt x="284" y="146"/>
                    </a:lnTo>
                    <a:lnTo>
                      <a:pt x="284" y="146"/>
                    </a:lnTo>
                    <a:lnTo>
                      <a:pt x="276" y="138"/>
                    </a:lnTo>
                    <a:lnTo>
                      <a:pt x="273" y="138"/>
                    </a:lnTo>
                    <a:lnTo>
                      <a:pt x="273" y="138"/>
                    </a:lnTo>
                    <a:lnTo>
                      <a:pt x="265" y="134"/>
                    </a:lnTo>
                    <a:lnTo>
                      <a:pt x="253" y="131"/>
                    </a:lnTo>
                    <a:lnTo>
                      <a:pt x="242" y="131"/>
                    </a:lnTo>
                    <a:lnTo>
                      <a:pt x="238" y="127"/>
                    </a:lnTo>
                    <a:lnTo>
                      <a:pt x="234" y="123"/>
                    </a:lnTo>
                    <a:lnTo>
                      <a:pt x="227" y="123"/>
                    </a:lnTo>
                    <a:lnTo>
                      <a:pt x="223" y="119"/>
                    </a:lnTo>
                    <a:lnTo>
                      <a:pt x="223" y="119"/>
                    </a:lnTo>
                    <a:lnTo>
                      <a:pt x="219" y="115"/>
                    </a:lnTo>
                    <a:lnTo>
                      <a:pt x="219" y="115"/>
                    </a:lnTo>
                    <a:lnTo>
                      <a:pt x="219" y="111"/>
                    </a:lnTo>
                    <a:lnTo>
                      <a:pt x="215" y="111"/>
                    </a:lnTo>
                    <a:lnTo>
                      <a:pt x="215" y="108"/>
                    </a:lnTo>
                    <a:lnTo>
                      <a:pt x="215" y="108"/>
                    </a:lnTo>
                    <a:lnTo>
                      <a:pt x="215" y="104"/>
                    </a:lnTo>
                    <a:lnTo>
                      <a:pt x="200" y="104"/>
                    </a:lnTo>
                    <a:lnTo>
                      <a:pt x="196" y="104"/>
                    </a:lnTo>
                    <a:lnTo>
                      <a:pt x="196" y="104"/>
                    </a:lnTo>
                    <a:lnTo>
                      <a:pt x="192" y="104"/>
                    </a:lnTo>
                    <a:lnTo>
                      <a:pt x="192" y="104"/>
                    </a:lnTo>
                    <a:lnTo>
                      <a:pt x="188" y="100"/>
                    </a:lnTo>
                    <a:lnTo>
                      <a:pt x="184" y="100"/>
                    </a:lnTo>
                    <a:lnTo>
                      <a:pt x="180" y="96"/>
                    </a:lnTo>
                    <a:lnTo>
                      <a:pt x="177" y="92"/>
                    </a:lnTo>
                    <a:lnTo>
                      <a:pt x="177" y="88"/>
                    </a:lnTo>
                    <a:lnTo>
                      <a:pt x="173" y="88"/>
                    </a:lnTo>
                    <a:lnTo>
                      <a:pt x="173" y="85"/>
                    </a:lnTo>
                    <a:lnTo>
                      <a:pt x="173" y="85"/>
                    </a:lnTo>
                    <a:lnTo>
                      <a:pt x="177" y="92"/>
                    </a:lnTo>
                    <a:lnTo>
                      <a:pt x="184" y="96"/>
                    </a:lnTo>
                    <a:lnTo>
                      <a:pt x="188" y="100"/>
                    </a:lnTo>
                    <a:lnTo>
                      <a:pt x="192" y="104"/>
                    </a:lnTo>
                    <a:lnTo>
                      <a:pt x="196" y="104"/>
                    </a:lnTo>
                    <a:lnTo>
                      <a:pt x="196" y="104"/>
                    </a:lnTo>
                    <a:lnTo>
                      <a:pt x="200" y="108"/>
                    </a:lnTo>
                    <a:lnTo>
                      <a:pt x="200" y="108"/>
                    </a:lnTo>
                    <a:lnTo>
                      <a:pt x="203" y="108"/>
                    </a:lnTo>
                    <a:lnTo>
                      <a:pt x="207" y="104"/>
                    </a:lnTo>
                    <a:lnTo>
                      <a:pt x="211" y="104"/>
                    </a:lnTo>
                    <a:lnTo>
                      <a:pt x="215" y="104"/>
                    </a:lnTo>
                    <a:lnTo>
                      <a:pt x="219" y="100"/>
                    </a:lnTo>
                    <a:lnTo>
                      <a:pt x="219" y="100"/>
                    </a:lnTo>
                    <a:lnTo>
                      <a:pt x="223" y="100"/>
                    </a:lnTo>
                    <a:lnTo>
                      <a:pt x="223" y="96"/>
                    </a:lnTo>
                    <a:lnTo>
                      <a:pt x="223" y="92"/>
                    </a:lnTo>
                    <a:lnTo>
                      <a:pt x="223" y="92"/>
                    </a:lnTo>
                    <a:lnTo>
                      <a:pt x="227" y="88"/>
                    </a:lnTo>
                    <a:lnTo>
                      <a:pt x="227" y="85"/>
                    </a:lnTo>
                    <a:lnTo>
                      <a:pt x="227" y="81"/>
                    </a:lnTo>
                    <a:lnTo>
                      <a:pt x="227" y="77"/>
                    </a:lnTo>
                    <a:lnTo>
                      <a:pt x="227" y="61"/>
                    </a:lnTo>
                    <a:lnTo>
                      <a:pt x="227" y="46"/>
                    </a:lnTo>
                    <a:lnTo>
                      <a:pt x="227" y="42"/>
                    </a:lnTo>
                    <a:lnTo>
                      <a:pt x="227" y="38"/>
                    </a:lnTo>
                    <a:lnTo>
                      <a:pt x="223" y="35"/>
                    </a:lnTo>
                    <a:lnTo>
                      <a:pt x="223" y="31"/>
                    </a:lnTo>
                    <a:lnTo>
                      <a:pt x="219" y="27"/>
                    </a:lnTo>
                    <a:lnTo>
                      <a:pt x="219" y="23"/>
                    </a:lnTo>
                    <a:lnTo>
                      <a:pt x="215" y="19"/>
                    </a:lnTo>
                    <a:lnTo>
                      <a:pt x="215" y="15"/>
                    </a:lnTo>
                    <a:lnTo>
                      <a:pt x="211" y="12"/>
                    </a:lnTo>
                    <a:lnTo>
                      <a:pt x="207" y="12"/>
                    </a:lnTo>
                    <a:lnTo>
                      <a:pt x="203" y="8"/>
                    </a:lnTo>
                    <a:lnTo>
                      <a:pt x="200" y="8"/>
                    </a:lnTo>
                    <a:lnTo>
                      <a:pt x="196" y="4"/>
                    </a:lnTo>
                    <a:lnTo>
                      <a:pt x="192" y="4"/>
                    </a:lnTo>
                    <a:lnTo>
                      <a:pt x="192" y="4"/>
                    </a:lnTo>
                    <a:lnTo>
                      <a:pt x="188" y="4"/>
                    </a:lnTo>
                    <a:lnTo>
                      <a:pt x="184" y="4"/>
                    </a:lnTo>
                    <a:lnTo>
                      <a:pt x="180" y="4"/>
                    </a:lnTo>
                    <a:lnTo>
                      <a:pt x="177" y="4"/>
                    </a:lnTo>
                    <a:lnTo>
                      <a:pt x="173" y="8"/>
                    </a:lnTo>
                    <a:lnTo>
                      <a:pt x="169" y="8"/>
                    </a:lnTo>
                    <a:lnTo>
                      <a:pt x="165" y="12"/>
                    </a:lnTo>
                    <a:lnTo>
                      <a:pt x="165" y="15"/>
                    </a:lnTo>
                    <a:lnTo>
                      <a:pt x="161" y="15"/>
                    </a:lnTo>
                    <a:lnTo>
                      <a:pt x="161" y="15"/>
                    </a:lnTo>
                    <a:lnTo>
                      <a:pt x="157" y="19"/>
                    </a:lnTo>
                    <a:lnTo>
                      <a:pt x="157" y="23"/>
                    </a:lnTo>
                    <a:lnTo>
                      <a:pt x="154" y="27"/>
                    </a:lnTo>
                    <a:lnTo>
                      <a:pt x="150" y="31"/>
                    </a:lnTo>
                    <a:lnTo>
                      <a:pt x="150" y="35"/>
                    </a:lnTo>
                    <a:lnTo>
                      <a:pt x="150" y="38"/>
                    </a:lnTo>
                    <a:lnTo>
                      <a:pt x="150" y="42"/>
                    </a:lnTo>
                    <a:lnTo>
                      <a:pt x="150" y="46"/>
                    </a:lnTo>
                    <a:lnTo>
                      <a:pt x="150" y="46"/>
                    </a:lnTo>
                    <a:lnTo>
                      <a:pt x="150" y="50"/>
                    </a:lnTo>
                    <a:lnTo>
                      <a:pt x="150" y="50"/>
                    </a:lnTo>
                    <a:lnTo>
                      <a:pt x="146" y="50"/>
                    </a:lnTo>
                    <a:lnTo>
                      <a:pt x="146" y="50"/>
                    </a:lnTo>
                    <a:lnTo>
                      <a:pt x="142" y="50"/>
                    </a:lnTo>
                    <a:lnTo>
                      <a:pt x="142" y="50"/>
                    </a:lnTo>
                    <a:lnTo>
                      <a:pt x="142" y="54"/>
                    </a:lnTo>
                    <a:lnTo>
                      <a:pt x="142" y="54"/>
                    </a:lnTo>
                    <a:lnTo>
                      <a:pt x="142" y="54"/>
                    </a:lnTo>
                    <a:lnTo>
                      <a:pt x="142" y="58"/>
                    </a:lnTo>
                    <a:lnTo>
                      <a:pt x="142" y="61"/>
                    </a:lnTo>
                    <a:lnTo>
                      <a:pt x="142" y="61"/>
                    </a:lnTo>
                    <a:lnTo>
                      <a:pt x="142" y="65"/>
                    </a:lnTo>
                    <a:lnTo>
                      <a:pt x="146" y="69"/>
                    </a:lnTo>
                    <a:lnTo>
                      <a:pt x="146" y="69"/>
                    </a:lnTo>
                    <a:lnTo>
                      <a:pt x="146" y="69"/>
                    </a:lnTo>
                    <a:lnTo>
                      <a:pt x="150" y="73"/>
                    </a:lnTo>
                    <a:lnTo>
                      <a:pt x="150" y="73"/>
                    </a:lnTo>
                    <a:lnTo>
                      <a:pt x="150" y="73"/>
                    </a:lnTo>
                    <a:lnTo>
                      <a:pt x="150" y="73"/>
                    </a:lnTo>
                    <a:lnTo>
                      <a:pt x="154" y="73"/>
                    </a:lnTo>
                    <a:lnTo>
                      <a:pt x="154" y="73"/>
                    </a:lnTo>
                    <a:lnTo>
                      <a:pt x="154" y="73"/>
                    </a:lnTo>
                    <a:lnTo>
                      <a:pt x="157" y="73"/>
                    </a:lnTo>
                    <a:lnTo>
                      <a:pt x="161" y="69"/>
                    </a:lnTo>
                    <a:lnTo>
                      <a:pt x="157" y="73"/>
                    </a:lnTo>
                    <a:lnTo>
                      <a:pt x="154" y="73"/>
                    </a:lnTo>
                    <a:lnTo>
                      <a:pt x="157" y="85"/>
                    </a:lnTo>
                    <a:lnTo>
                      <a:pt x="161" y="88"/>
                    </a:lnTo>
                    <a:lnTo>
                      <a:pt x="165" y="100"/>
                    </a:lnTo>
                    <a:lnTo>
                      <a:pt x="169" y="100"/>
                    </a:lnTo>
                    <a:lnTo>
                      <a:pt x="169" y="104"/>
                    </a:lnTo>
                    <a:lnTo>
                      <a:pt x="169" y="104"/>
                    </a:lnTo>
                    <a:lnTo>
                      <a:pt x="169" y="108"/>
                    </a:lnTo>
                    <a:lnTo>
                      <a:pt x="169" y="119"/>
                    </a:lnTo>
                    <a:lnTo>
                      <a:pt x="169" y="123"/>
                    </a:lnTo>
                    <a:lnTo>
                      <a:pt x="169" y="123"/>
                    </a:lnTo>
                    <a:lnTo>
                      <a:pt x="169" y="123"/>
                    </a:lnTo>
                    <a:lnTo>
                      <a:pt x="165" y="127"/>
                    </a:lnTo>
                    <a:lnTo>
                      <a:pt x="165" y="127"/>
                    </a:lnTo>
                    <a:lnTo>
                      <a:pt x="165" y="127"/>
                    </a:lnTo>
                    <a:lnTo>
                      <a:pt x="161" y="131"/>
                    </a:lnTo>
                    <a:lnTo>
                      <a:pt x="161" y="131"/>
                    </a:lnTo>
                    <a:lnTo>
                      <a:pt x="161" y="131"/>
                    </a:lnTo>
                    <a:lnTo>
                      <a:pt x="157" y="134"/>
                    </a:lnTo>
                    <a:lnTo>
                      <a:pt x="154" y="134"/>
                    </a:lnTo>
                    <a:lnTo>
                      <a:pt x="150" y="134"/>
                    </a:lnTo>
                    <a:lnTo>
                      <a:pt x="146" y="138"/>
                    </a:lnTo>
                    <a:lnTo>
                      <a:pt x="142" y="138"/>
                    </a:lnTo>
                    <a:lnTo>
                      <a:pt x="134" y="138"/>
                    </a:lnTo>
                    <a:lnTo>
                      <a:pt x="134" y="138"/>
                    </a:lnTo>
                    <a:lnTo>
                      <a:pt x="131" y="138"/>
                    </a:lnTo>
                    <a:lnTo>
                      <a:pt x="131" y="138"/>
                    </a:lnTo>
                    <a:lnTo>
                      <a:pt x="127" y="138"/>
                    </a:lnTo>
                    <a:lnTo>
                      <a:pt x="127" y="138"/>
                    </a:lnTo>
                    <a:lnTo>
                      <a:pt x="123" y="138"/>
                    </a:lnTo>
                    <a:lnTo>
                      <a:pt x="123" y="138"/>
                    </a:lnTo>
                    <a:lnTo>
                      <a:pt x="119" y="138"/>
                    </a:lnTo>
                    <a:lnTo>
                      <a:pt x="115" y="142"/>
                    </a:lnTo>
                    <a:lnTo>
                      <a:pt x="115" y="142"/>
                    </a:lnTo>
                    <a:lnTo>
                      <a:pt x="111" y="146"/>
                    </a:lnTo>
                    <a:lnTo>
                      <a:pt x="107" y="146"/>
                    </a:lnTo>
                    <a:lnTo>
                      <a:pt x="107" y="150"/>
                    </a:lnTo>
                    <a:lnTo>
                      <a:pt x="104" y="154"/>
                    </a:lnTo>
                    <a:lnTo>
                      <a:pt x="104" y="158"/>
                    </a:lnTo>
                    <a:lnTo>
                      <a:pt x="100" y="158"/>
                    </a:lnTo>
                    <a:lnTo>
                      <a:pt x="100" y="165"/>
                    </a:lnTo>
                    <a:lnTo>
                      <a:pt x="100" y="169"/>
                    </a:lnTo>
                    <a:lnTo>
                      <a:pt x="96" y="177"/>
                    </a:lnTo>
                    <a:lnTo>
                      <a:pt x="96" y="184"/>
                    </a:lnTo>
                    <a:lnTo>
                      <a:pt x="96" y="200"/>
                    </a:lnTo>
                    <a:lnTo>
                      <a:pt x="96" y="207"/>
                    </a:lnTo>
                    <a:lnTo>
                      <a:pt x="96" y="215"/>
                    </a:lnTo>
                    <a:lnTo>
                      <a:pt x="96" y="223"/>
                    </a:lnTo>
                    <a:lnTo>
                      <a:pt x="92" y="231"/>
                    </a:lnTo>
                    <a:lnTo>
                      <a:pt x="92" y="234"/>
                    </a:lnTo>
                    <a:lnTo>
                      <a:pt x="92" y="242"/>
                    </a:lnTo>
                    <a:lnTo>
                      <a:pt x="88" y="246"/>
                    </a:lnTo>
                    <a:lnTo>
                      <a:pt x="88" y="250"/>
                    </a:lnTo>
                    <a:lnTo>
                      <a:pt x="81" y="261"/>
                    </a:lnTo>
                    <a:lnTo>
                      <a:pt x="77" y="273"/>
                    </a:lnTo>
                    <a:lnTo>
                      <a:pt x="73" y="280"/>
                    </a:lnTo>
                    <a:lnTo>
                      <a:pt x="69" y="284"/>
                    </a:lnTo>
                    <a:lnTo>
                      <a:pt x="69" y="296"/>
                    </a:lnTo>
                    <a:lnTo>
                      <a:pt x="65" y="304"/>
                    </a:lnTo>
                    <a:lnTo>
                      <a:pt x="65" y="311"/>
                    </a:lnTo>
                    <a:lnTo>
                      <a:pt x="61" y="315"/>
                    </a:lnTo>
                    <a:lnTo>
                      <a:pt x="61" y="327"/>
                    </a:lnTo>
                    <a:lnTo>
                      <a:pt x="58" y="338"/>
                    </a:lnTo>
                    <a:lnTo>
                      <a:pt x="54" y="346"/>
                    </a:lnTo>
                    <a:lnTo>
                      <a:pt x="54" y="353"/>
                    </a:lnTo>
                    <a:lnTo>
                      <a:pt x="54" y="357"/>
                    </a:lnTo>
                    <a:lnTo>
                      <a:pt x="54" y="357"/>
                    </a:lnTo>
                    <a:lnTo>
                      <a:pt x="50" y="361"/>
                    </a:lnTo>
                    <a:lnTo>
                      <a:pt x="46" y="365"/>
                    </a:lnTo>
                    <a:lnTo>
                      <a:pt x="46" y="365"/>
                    </a:lnTo>
                    <a:lnTo>
                      <a:pt x="38" y="373"/>
                    </a:lnTo>
                    <a:lnTo>
                      <a:pt x="27" y="380"/>
                    </a:lnTo>
                    <a:lnTo>
                      <a:pt x="19" y="384"/>
                    </a:lnTo>
                    <a:lnTo>
                      <a:pt x="12" y="392"/>
                    </a:lnTo>
                    <a:lnTo>
                      <a:pt x="12" y="392"/>
                    </a:lnTo>
                    <a:lnTo>
                      <a:pt x="8" y="396"/>
                    </a:lnTo>
                    <a:lnTo>
                      <a:pt x="8" y="396"/>
                    </a:lnTo>
                    <a:lnTo>
                      <a:pt x="8" y="396"/>
                    </a:lnTo>
                    <a:lnTo>
                      <a:pt x="8" y="396"/>
                    </a:lnTo>
                    <a:lnTo>
                      <a:pt x="8" y="400"/>
                    </a:lnTo>
                    <a:lnTo>
                      <a:pt x="8" y="400"/>
                    </a:lnTo>
                    <a:lnTo>
                      <a:pt x="8" y="400"/>
                    </a:lnTo>
                    <a:lnTo>
                      <a:pt x="8" y="400"/>
                    </a:lnTo>
                    <a:lnTo>
                      <a:pt x="12" y="403"/>
                    </a:lnTo>
                    <a:lnTo>
                      <a:pt x="12" y="403"/>
                    </a:lnTo>
                    <a:lnTo>
                      <a:pt x="12" y="403"/>
                    </a:lnTo>
                    <a:lnTo>
                      <a:pt x="12" y="403"/>
                    </a:lnTo>
                    <a:lnTo>
                      <a:pt x="15" y="403"/>
                    </a:lnTo>
                    <a:lnTo>
                      <a:pt x="19" y="400"/>
                    </a:lnTo>
                    <a:lnTo>
                      <a:pt x="19" y="400"/>
                    </a:lnTo>
                    <a:lnTo>
                      <a:pt x="19" y="400"/>
                    </a:lnTo>
                    <a:lnTo>
                      <a:pt x="23" y="400"/>
                    </a:lnTo>
                    <a:lnTo>
                      <a:pt x="27" y="396"/>
                    </a:lnTo>
                    <a:lnTo>
                      <a:pt x="31" y="392"/>
                    </a:lnTo>
                    <a:lnTo>
                      <a:pt x="31" y="392"/>
                    </a:lnTo>
                    <a:lnTo>
                      <a:pt x="31" y="396"/>
                    </a:lnTo>
                    <a:lnTo>
                      <a:pt x="27" y="400"/>
                    </a:lnTo>
                    <a:lnTo>
                      <a:pt x="23" y="407"/>
                    </a:lnTo>
                    <a:lnTo>
                      <a:pt x="19" y="419"/>
                    </a:lnTo>
                    <a:lnTo>
                      <a:pt x="12" y="434"/>
                    </a:lnTo>
                    <a:lnTo>
                      <a:pt x="12" y="438"/>
                    </a:lnTo>
                    <a:lnTo>
                      <a:pt x="15" y="438"/>
                    </a:lnTo>
                    <a:lnTo>
                      <a:pt x="19" y="438"/>
                    </a:lnTo>
                    <a:lnTo>
                      <a:pt x="19" y="434"/>
                    </a:lnTo>
                    <a:lnTo>
                      <a:pt x="23" y="430"/>
                    </a:lnTo>
                    <a:lnTo>
                      <a:pt x="23" y="426"/>
                    </a:lnTo>
                    <a:lnTo>
                      <a:pt x="27" y="419"/>
                    </a:lnTo>
                    <a:lnTo>
                      <a:pt x="31" y="407"/>
                    </a:lnTo>
                    <a:lnTo>
                      <a:pt x="35" y="403"/>
                    </a:lnTo>
                    <a:lnTo>
                      <a:pt x="35" y="400"/>
                    </a:lnTo>
                    <a:lnTo>
                      <a:pt x="35" y="407"/>
                    </a:lnTo>
                    <a:lnTo>
                      <a:pt x="35" y="411"/>
                    </a:lnTo>
                    <a:lnTo>
                      <a:pt x="31" y="415"/>
                    </a:lnTo>
                    <a:lnTo>
                      <a:pt x="27" y="426"/>
                    </a:lnTo>
                    <a:lnTo>
                      <a:pt x="23" y="434"/>
                    </a:lnTo>
                    <a:lnTo>
                      <a:pt x="23" y="438"/>
                    </a:lnTo>
                    <a:lnTo>
                      <a:pt x="23" y="446"/>
                    </a:lnTo>
                    <a:lnTo>
                      <a:pt x="27" y="446"/>
                    </a:lnTo>
                    <a:lnTo>
                      <a:pt x="27" y="442"/>
                    </a:lnTo>
                    <a:lnTo>
                      <a:pt x="27" y="442"/>
                    </a:lnTo>
                    <a:lnTo>
                      <a:pt x="31" y="442"/>
                    </a:lnTo>
                    <a:lnTo>
                      <a:pt x="31" y="438"/>
                    </a:lnTo>
                    <a:lnTo>
                      <a:pt x="35" y="426"/>
                    </a:lnTo>
                    <a:lnTo>
                      <a:pt x="35" y="423"/>
                    </a:lnTo>
                    <a:lnTo>
                      <a:pt x="38" y="419"/>
                    </a:lnTo>
                    <a:lnTo>
                      <a:pt x="42" y="415"/>
                    </a:lnTo>
                    <a:lnTo>
                      <a:pt x="42" y="415"/>
                    </a:lnTo>
                    <a:lnTo>
                      <a:pt x="42" y="415"/>
                    </a:lnTo>
                    <a:lnTo>
                      <a:pt x="35" y="438"/>
                    </a:lnTo>
                    <a:lnTo>
                      <a:pt x="35" y="446"/>
                    </a:lnTo>
                    <a:lnTo>
                      <a:pt x="38" y="446"/>
                    </a:lnTo>
                    <a:lnTo>
                      <a:pt x="38" y="446"/>
                    </a:lnTo>
                    <a:lnTo>
                      <a:pt x="38" y="442"/>
                    </a:lnTo>
                    <a:lnTo>
                      <a:pt x="42" y="442"/>
                    </a:lnTo>
                    <a:lnTo>
                      <a:pt x="42" y="438"/>
                    </a:lnTo>
                    <a:lnTo>
                      <a:pt x="42" y="438"/>
                    </a:lnTo>
                    <a:lnTo>
                      <a:pt x="42" y="434"/>
                    </a:lnTo>
                    <a:lnTo>
                      <a:pt x="46" y="423"/>
                    </a:lnTo>
                    <a:lnTo>
                      <a:pt x="50" y="415"/>
                    </a:lnTo>
                    <a:lnTo>
                      <a:pt x="50" y="411"/>
                    </a:lnTo>
                    <a:lnTo>
                      <a:pt x="50" y="419"/>
                    </a:lnTo>
                    <a:lnTo>
                      <a:pt x="50" y="423"/>
                    </a:lnTo>
                    <a:lnTo>
                      <a:pt x="50" y="426"/>
                    </a:lnTo>
                    <a:lnTo>
                      <a:pt x="50" y="430"/>
                    </a:lnTo>
                    <a:lnTo>
                      <a:pt x="50" y="430"/>
                    </a:lnTo>
                    <a:lnTo>
                      <a:pt x="50" y="434"/>
                    </a:lnTo>
                    <a:lnTo>
                      <a:pt x="50" y="434"/>
                    </a:lnTo>
                    <a:lnTo>
                      <a:pt x="65" y="388"/>
                    </a:lnTo>
                    <a:lnTo>
                      <a:pt x="65" y="377"/>
                    </a:lnTo>
                    <a:lnTo>
                      <a:pt x="69" y="377"/>
                    </a:lnTo>
                    <a:lnTo>
                      <a:pt x="69" y="373"/>
                    </a:lnTo>
                    <a:lnTo>
                      <a:pt x="77" y="357"/>
                    </a:lnTo>
                    <a:lnTo>
                      <a:pt x="96" y="319"/>
                    </a:lnTo>
                    <a:lnTo>
                      <a:pt x="115" y="280"/>
                    </a:lnTo>
                    <a:lnTo>
                      <a:pt x="123" y="269"/>
                    </a:lnTo>
                    <a:lnTo>
                      <a:pt x="123" y="265"/>
                    </a:lnTo>
                    <a:lnTo>
                      <a:pt x="123" y="261"/>
                    </a:lnTo>
                    <a:lnTo>
                      <a:pt x="127" y="261"/>
                    </a:lnTo>
                    <a:lnTo>
                      <a:pt x="127" y="246"/>
                    </a:lnTo>
                    <a:lnTo>
                      <a:pt x="127" y="246"/>
                    </a:lnTo>
                    <a:lnTo>
                      <a:pt x="127" y="261"/>
                    </a:lnTo>
                    <a:lnTo>
                      <a:pt x="127" y="265"/>
                    </a:lnTo>
                    <a:lnTo>
                      <a:pt x="123" y="269"/>
                    </a:lnTo>
                    <a:lnTo>
                      <a:pt x="115" y="284"/>
                    </a:lnTo>
                    <a:lnTo>
                      <a:pt x="96" y="323"/>
                    </a:lnTo>
                    <a:lnTo>
                      <a:pt x="77" y="361"/>
                    </a:lnTo>
                    <a:lnTo>
                      <a:pt x="69" y="373"/>
                    </a:lnTo>
                    <a:lnTo>
                      <a:pt x="69" y="377"/>
                    </a:lnTo>
                    <a:lnTo>
                      <a:pt x="69" y="377"/>
                    </a:lnTo>
                    <a:lnTo>
                      <a:pt x="69" y="380"/>
                    </a:lnTo>
                    <a:lnTo>
                      <a:pt x="69" y="388"/>
                    </a:lnTo>
                    <a:lnTo>
                      <a:pt x="65" y="396"/>
                    </a:lnTo>
                    <a:lnTo>
                      <a:pt x="58" y="411"/>
                    </a:lnTo>
                    <a:lnTo>
                      <a:pt x="54" y="423"/>
                    </a:lnTo>
                    <a:lnTo>
                      <a:pt x="54" y="430"/>
                    </a:lnTo>
                    <a:lnTo>
                      <a:pt x="50" y="434"/>
                    </a:lnTo>
                    <a:lnTo>
                      <a:pt x="50" y="434"/>
                    </a:lnTo>
                    <a:lnTo>
                      <a:pt x="46" y="438"/>
                    </a:lnTo>
                    <a:lnTo>
                      <a:pt x="46" y="438"/>
                    </a:lnTo>
                    <a:lnTo>
                      <a:pt x="46" y="426"/>
                    </a:lnTo>
                    <a:lnTo>
                      <a:pt x="46" y="430"/>
                    </a:lnTo>
                    <a:lnTo>
                      <a:pt x="46" y="434"/>
                    </a:lnTo>
                    <a:lnTo>
                      <a:pt x="42" y="442"/>
                    </a:lnTo>
                    <a:lnTo>
                      <a:pt x="42" y="446"/>
                    </a:lnTo>
                    <a:lnTo>
                      <a:pt x="38" y="449"/>
                    </a:lnTo>
                    <a:lnTo>
                      <a:pt x="35" y="449"/>
                    </a:lnTo>
                    <a:lnTo>
                      <a:pt x="35" y="438"/>
                    </a:lnTo>
                    <a:lnTo>
                      <a:pt x="35" y="434"/>
                    </a:lnTo>
                    <a:lnTo>
                      <a:pt x="38" y="430"/>
                    </a:lnTo>
                    <a:lnTo>
                      <a:pt x="38" y="426"/>
                    </a:lnTo>
                    <a:lnTo>
                      <a:pt x="35" y="430"/>
                    </a:lnTo>
                    <a:lnTo>
                      <a:pt x="35" y="430"/>
                    </a:lnTo>
                    <a:lnTo>
                      <a:pt x="35" y="434"/>
                    </a:lnTo>
                    <a:lnTo>
                      <a:pt x="31" y="434"/>
                    </a:lnTo>
                    <a:lnTo>
                      <a:pt x="31" y="442"/>
                    </a:lnTo>
                    <a:lnTo>
                      <a:pt x="31" y="442"/>
                    </a:lnTo>
                    <a:lnTo>
                      <a:pt x="27" y="446"/>
                    </a:lnTo>
                    <a:lnTo>
                      <a:pt x="23" y="446"/>
                    </a:lnTo>
                    <a:lnTo>
                      <a:pt x="23" y="442"/>
                    </a:lnTo>
                    <a:lnTo>
                      <a:pt x="23" y="438"/>
                    </a:lnTo>
                    <a:lnTo>
                      <a:pt x="23" y="438"/>
                    </a:lnTo>
                    <a:lnTo>
                      <a:pt x="23" y="434"/>
                    </a:lnTo>
                    <a:lnTo>
                      <a:pt x="19" y="438"/>
                    </a:lnTo>
                    <a:lnTo>
                      <a:pt x="19" y="438"/>
                    </a:lnTo>
                    <a:lnTo>
                      <a:pt x="19" y="438"/>
                    </a:lnTo>
                    <a:lnTo>
                      <a:pt x="12" y="438"/>
                    </a:lnTo>
                    <a:lnTo>
                      <a:pt x="12" y="434"/>
                    </a:lnTo>
                    <a:lnTo>
                      <a:pt x="19" y="423"/>
                    </a:lnTo>
                    <a:lnTo>
                      <a:pt x="19" y="411"/>
                    </a:lnTo>
                    <a:lnTo>
                      <a:pt x="27" y="403"/>
                    </a:lnTo>
                    <a:lnTo>
                      <a:pt x="27" y="400"/>
                    </a:lnTo>
                    <a:lnTo>
                      <a:pt x="27" y="400"/>
                    </a:lnTo>
                    <a:lnTo>
                      <a:pt x="27" y="400"/>
                    </a:lnTo>
                    <a:lnTo>
                      <a:pt x="27" y="396"/>
                    </a:lnTo>
                    <a:lnTo>
                      <a:pt x="23" y="400"/>
                    </a:lnTo>
                    <a:lnTo>
                      <a:pt x="23" y="400"/>
                    </a:lnTo>
                    <a:lnTo>
                      <a:pt x="19" y="400"/>
                    </a:lnTo>
                    <a:lnTo>
                      <a:pt x="19" y="403"/>
                    </a:lnTo>
                    <a:lnTo>
                      <a:pt x="15" y="403"/>
                    </a:lnTo>
                    <a:lnTo>
                      <a:pt x="15" y="403"/>
                    </a:lnTo>
                    <a:lnTo>
                      <a:pt x="12" y="403"/>
                    </a:lnTo>
                    <a:lnTo>
                      <a:pt x="12" y="403"/>
                    </a:lnTo>
                    <a:lnTo>
                      <a:pt x="8" y="403"/>
                    </a:lnTo>
                    <a:lnTo>
                      <a:pt x="8" y="403"/>
                    </a:lnTo>
                    <a:lnTo>
                      <a:pt x="8" y="400"/>
                    </a:lnTo>
                    <a:lnTo>
                      <a:pt x="8" y="400"/>
                    </a:lnTo>
                    <a:lnTo>
                      <a:pt x="4" y="400"/>
                    </a:lnTo>
                    <a:lnTo>
                      <a:pt x="4" y="396"/>
                    </a:lnTo>
                    <a:lnTo>
                      <a:pt x="4" y="396"/>
                    </a:lnTo>
                    <a:lnTo>
                      <a:pt x="4" y="396"/>
                    </a:lnTo>
                    <a:lnTo>
                      <a:pt x="8" y="396"/>
                    </a:lnTo>
                    <a:lnTo>
                      <a:pt x="8" y="392"/>
                    </a:lnTo>
                    <a:lnTo>
                      <a:pt x="12" y="388"/>
                    </a:lnTo>
                    <a:lnTo>
                      <a:pt x="19" y="384"/>
                    </a:lnTo>
                    <a:lnTo>
                      <a:pt x="27" y="377"/>
                    </a:lnTo>
                    <a:lnTo>
                      <a:pt x="35" y="373"/>
                    </a:lnTo>
                    <a:lnTo>
                      <a:pt x="42" y="365"/>
                    </a:lnTo>
                    <a:lnTo>
                      <a:pt x="46" y="361"/>
                    </a:lnTo>
                    <a:lnTo>
                      <a:pt x="50" y="361"/>
                    </a:lnTo>
                    <a:lnTo>
                      <a:pt x="50" y="357"/>
                    </a:lnTo>
                    <a:lnTo>
                      <a:pt x="50" y="357"/>
                    </a:lnTo>
                    <a:lnTo>
                      <a:pt x="54" y="346"/>
                    </a:lnTo>
                    <a:lnTo>
                      <a:pt x="54" y="346"/>
                    </a:lnTo>
                    <a:lnTo>
                      <a:pt x="58" y="342"/>
                    </a:lnTo>
                    <a:lnTo>
                      <a:pt x="58" y="330"/>
                    </a:lnTo>
                    <a:lnTo>
                      <a:pt x="65" y="304"/>
                    </a:lnTo>
                    <a:lnTo>
                      <a:pt x="65" y="296"/>
                    </a:lnTo>
                    <a:lnTo>
                      <a:pt x="69" y="288"/>
                    </a:lnTo>
                    <a:lnTo>
                      <a:pt x="69" y="284"/>
                    </a:lnTo>
                    <a:lnTo>
                      <a:pt x="73" y="277"/>
                    </a:lnTo>
                    <a:lnTo>
                      <a:pt x="81" y="265"/>
                    </a:lnTo>
                    <a:lnTo>
                      <a:pt x="84" y="254"/>
                    </a:lnTo>
                    <a:lnTo>
                      <a:pt x="88" y="246"/>
                    </a:lnTo>
                    <a:lnTo>
                      <a:pt x="92" y="238"/>
                    </a:lnTo>
                    <a:lnTo>
                      <a:pt x="92" y="234"/>
                    </a:lnTo>
                    <a:lnTo>
                      <a:pt x="92" y="227"/>
                    </a:lnTo>
                    <a:lnTo>
                      <a:pt x="96" y="219"/>
                    </a:lnTo>
                    <a:lnTo>
                      <a:pt x="96" y="211"/>
                    </a:lnTo>
                    <a:lnTo>
                      <a:pt x="96" y="204"/>
                    </a:lnTo>
                    <a:lnTo>
                      <a:pt x="96" y="184"/>
                    </a:lnTo>
                    <a:lnTo>
                      <a:pt x="96" y="177"/>
                    </a:lnTo>
                    <a:lnTo>
                      <a:pt x="96" y="173"/>
                    </a:lnTo>
                    <a:lnTo>
                      <a:pt x="96" y="169"/>
                    </a:lnTo>
                    <a:lnTo>
                      <a:pt x="100" y="165"/>
                    </a:lnTo>
                    <a:lnTo>
                      <a:pt x="100" y="161"/>
                    </a:lnTo>
                    <a:lnTo>
                      <a:pt x="100" y="158"/>
                    </a:lnTo>
                    <a:lnTo>
                      <a:pt x="104" y="154"/>
                    </a:lnTo>
                    <a:lnTo>
                      <a:pt x="104" y="150"/>
                    </a:lnTo>
                    <a:lnTo>
                      <a:pt x="107" y="146"/>
                    </a:lnTo>
                    <a:lnTo>
                      <a:pt x="107" y="146"/>
                    </a:lnTo>
                    <a:lnTo>
                      <a:pt x="111" y="142"/>
                    </a:lnTo>
                    <a:lnTo>
                      <a:pt x="115" y="142"/>
                    </a:lnTo>
                    <a:lnTo>
                      <a:pt x="119" y="138"/>
                    </a:lnTo>
                    <a:lnTo>
                      <a:pt x="119" y="138"/>
                    </a:lnTo>
                    <a:lnTo>
                      <a:pt x="123" y="138"/>
                    </a:lnTo>
                    <a:lnTo>
                      <a:pt x="127" y="138"/>
                    </a:lnTo>
                    <a:lnTo>
                      <a:pt x="127" y="138"/>
                    </a:lnTo>
                    <a:lnTo>
                      <a:pt x="127" y="138"/>
                    </a:lnTo>
                    <a:lnTo>
                      <a:pt x="131" y="138"/>
                    </a:lnTo>
                    <a:lnTo>
                      <a:pt x="134" y="138"/>
                    </a:lnTo>
                    <a:lnTo>
                      <a:pt x="134" y="138"/>
                    </a:lnTo>
                    <a:lnTo>
                      <a:pt x="134" y="138"/>
                    </a:lnTo>
                    <a:lnTo>
                      <a:pt x="138" y="138"/>
                    </a:lnTo>
                    <a:lnTo>
                      <a:pt x="142" y="138"/>
                    </a:lnTo>
                    <a:lnTo>
                      <a:pt x="150" y="134"/>
                    </a:lnTo>
                    <a:lnTo>
                      <a:pt x="154" y="134"/>
                    </a:lnTo>
                    <a:lnTo>
                      <a:pt x="157" y="131"/>
                    </a:lnTo>
                    <a:lnTo>
                      <a:pt x="157" y="131"/>
                    </a:lnTo>
                    <a:lnTo>
                      <a:pt x="161" y="131"/>
                    </a:lnTo>
                    <a:lnTo>
                      <a:pt x="165" y="127"/>
                    </a:lnTo>
                    <a:lnTo>
                      <a:pt x="165" y="127"/>
                    </a:lnTo>
                    <a:lnTo>
                      <a:pt x="165" y="123"/>
                    </a:lnTo>
                    <a:lnTo>
                      <a:pt x="165" y="123"/>
                    </a:lnTo>
                    <a:lnTo>
                      <a:pt x="165" y="123"/>
                    </a:lnTo>
                    <a:lnTo>
                      <a:pt x="169" y="119"/>
                    </a:lnTo>
                    <a:lnTo>
                      <a:pt x="169" y="119"/>
                    </a:lnTo>
                    <a:lnTo>
                      <a:pt x="169" y="108"/>
                    </a:lnTo>
                    <a:lnTo>
                      <a:pt x="165" y="104"/>
                    </a:lnTo>
                    <a:lnTo>
                      <a:pt x="165" y="100"/>
                    </a:lnTo>
                    <a:lnTo>
                      <a:pt x="165" y="100"/>
                    </a:lnTo>
                    <a:lnTo>
                      <a:pt x="165" y="96"/>
                    </a:lnTo>
                    <a:lnTo>
                      <a:pt x="161" y="92"/>
                    </a:lnTo>
                    <a:lnTo>
                      <a:pt x="157" y="88"/>
                    </a:lnTo>
                    <a:lnTo>
                      <a:pt x="154" y="81"/>
                    </a:lnTo>
                    <a:lnTo>
                      <a:pt x="146" y="69"/>
                    </a:lnTo>
                    <a:lnTo>
                      <a:pt x="142" y="65"/>
                    </a:lnTo>
                    <a:lnTo>
                      <a:pt x="142" y="61"/>
                    </a:lnTo>
                    <a:lnTo>
                      <a:pt x="142" y="61"/>
                    </a:lnTo>
                    <a:lnTo>
                      <a:pt x="142" y="61"/>
                    </a:lnTo>
                    <a:lnTo>
                      <a:pt x="142" y="50"/>
                    </a:lnTo>
                    <a:lnTo>
                      <a:pt x="142" y="50"/>
                    </a:lnTo>
                    <a:lnTo>
                      <a:pt x="146" y="50"/>
                    </a:lnTo>
                    <a:lnTo>
                      <a:pt x="146" y="42"/>
                    </a:lnTo>
                    <a:lnTo>
                      <a:pt x="150" y="35"/>
                    </a:lnTo>
                    <a:lnTo>
                      <a:pt x="154" y="31"/>
                    </a:lnTo>
                    <a:lnTo>
                      <a:pt x="154" y="23"/>
                    </a:lnTo>
                    <a:lnTo>
                      <a:pt x="154" y="23"/>
                    </a:lnTo>
                    <a:lnTo>
                      <a:pt x="157" y="19"/>
                    </a:lnTo>
                    <a:lnTo>
                      <a:pt x="157" y="19"/>
                    </a:lnTo>
                    <a:lnTo>
                      <a:pt x="157" y="15"/>
                    </a:lnTo>
                    <a:lnTo>
                      <a:pt x="161" y="15"/>
                    </a:lnTo>
                    <a:lnTo>
                      <a:pt x="161" y="12"/>
                    </a:lnTo>
                    <a:lnTo>
                      <a:pt x="165" y="8"/>
                    </a:lnTo>
                    <a:lnTo>
                      <a:pt x="169" y="8"/>
                    </a:lnTo>
                    <a:lnTo>
                      <a:pt x="169" y="8"/>
                    </a:lnTo>
                    <a:lnTo>
                      <a:pt x="173" y="4"/>
                    </a:lnTo>
                    <a:lnTo>
                      <a:pt x="177" y="4"/>
                    </a:lnTo>
                    <a:lnTo>
                      <a:pt x="177" y="4"/>
                    </a:lnTo>
                    <a:lnTo>
                      <a:pt x="180" y="4"/>
                    </a:lnTo>
                    <a:lnTo>
                      <a:pt x="184" y="4"/>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63" name="Freeform 267"/>
              <p:cNvSpPr>
                <a:spLocks/>
              </p:cNvSpPr>
              <p:nvPr/>
            </p:nvSpPr>
            <p:spPr bwMode="auto">
              <a:xfrm>
                <a:off x="4320" y="3360"/>
                <a:ext cx="334" cy="753"/>
              </a:xfrm>
              <a:custGeom>
                <a:avLst/>
                <a:gdLst>
                  <a:gd name="T0" fmla="*/ 227 w 334"/>
                  <a:gd name="T1" fmla="*/ 35 h 753"/>
                  <a:gd name="T2" fmla="*/ 230 w 334"/>
                  <a:gd name="T3" fmla="*/ 123 h 753"/>
                  <a:gd name="T4" fmla="*/ 299 w 334"/>
                  <a:gd name="T5" fmla="*/ 211 h 753"/>
                  <a:gd name="T6" fmla="*/ 334 w 334"/>
                  <a:gd name="T7" fmla="*/ 407 h 753"/>
                  <a:gd name="T8" fmla="*/ 315 w 334"/>
                  <a:gd name="T9" fmla="*/ 411 h 753"/>
                  <a:gd name="T10" fmla="*/ 303 w 334"/>
                  <a:gd name="T11" fmla="*/ 365 h 753"/>
                  <a:gd name="T12" fmla="*/ 265 w 334"/>
                  <a:gd name="T13" fmla="*/ 277 h 753"/>
                  <a:gd name="T14" fmla="*/ 269 w 334"/>
                  <a:gd name="T15" fmla="*/ 373 h 753"/>
                  <a:gd name="T16" fmla="*/ 242 w 334"/>
                  <a:gd name="T17" fmla="*/ 707 h 753"/>
                  <a:gd name="T18" fmla="*/ 211 w 334"/>
                  <a:gd name="T19" fmla="*/ 738 h 753"/>
                  <a:gd name="T20" fmla="*/ 203 w 334"/>
                  <a:gd name="T21" fmla="*/ 580 h 753"/>
                  <a:gd name="T22" fmla="*/ 196 w 334"/>
                  <a:gd name="T23" fmla="*/ 473 h 753"/>
                  <a:gd name="T24" fmla="*/ 173 w 334"/>
                  <a:gd name="T25" fmla="*/ 484 h 753"/>
                  <a:gd name="T26" fmla="*/ 123 w 334"/>
                  <a:gd name="T27" fmla="*/ 661 h 753"/>
                  <a:gd name="T28" fmla="*/ 73 w 334"/>
                  <a:gd name="T29" fmla="*/ 749 h 753"/>
                  <a:gd name="T30" fmla="*/ 19 w 334"/>
                  <a:gd name="T31" fmla="*/ 753 h 753"/>
                  <a:gd name="T32" fmla="*/ 61 w 334"/>
                  <a:gd name="T33" fmla="*/ 699 h 753"/>
                  <a:gd name="T34" fmla="*/ 88 w 334"/>
                  <a:gd name="T35" fmla="*/ 549 h 753"/>
                  <a:gd name="T36" fmla="*/ 111 w 334"/>
                  <a:gd name="T37" fmla="*/ 400 h 753"/>
                  <a:gd name="T38" fmla="*/ 127 w 334"/>
                  <a:gd name="T39" fmla="*/ 327 h 753"/>
                  <a:gd name="T40" fmla="*/ 107 w 334"/>
                  <a:gd name="T41" fmla="*/ 461 h 753"/>
                  <a:gd name="T42" fmla="*/ 81 w 334"/>
                  <a:gd name="T43" fmla="*/ 638 h 753"/>
                  <a:gd name="T44" fmla="*/ 8 w 334"/>
                  <a:gd name="T45" fmla="*/ 741 h 753"/>
                  <a:gd name="T46" fmla="*/ 58 w 334"/>
                  <a:gd name="T47" fmla="*/ 745 h 753"/>
                  <a:gd name="T48" fmla="*/ 96 w 334"/>
                  <a:gd name="T49" fmla="*/ 722 h 753"/>
                  <a:gd name="T50" fmla="*/ 142 w 334"/>
                  <a:gd name="T51" fmla="*/ 580 h 753"/>
                  <a:gd name="T52" fmla="*/ 192 w 334"/>
                  <a:gd name="T53" fmla="*/ 411 h 753"/>
                  <a:gd name="T54" fmla="*/ 196 w 334"/>
                  <a:gd name="T55" fmla="*/ 522 h 753"/>
                  <a:gd name="T56" fmla="*/ 203 w 334"/>
                  <a:gd name="T57" fmla="*/ 599 h 753"/>
                  <a:gd name="T58" fmla="*/ 211 w 334"/>
                  <a:gd name="T59" fmla="*/ 688 h 753"/>
                  <a:gd name="T60" fmla="*/ 223 w 334"/>
                  <a:gd name="T61" fmla="*/ 745 h 753"/>
                  <a:gd name="T62" fmla="*/ 246 w 334"/>
                  <a:gd name="T63" fmla="*/ 718 h 753"/>
                  <a:gd name="T64" fmla="*/ 257 w 334"/>
                  <a:gd name="T65" fmla="*/ 576 h 753"/>
                  <a:gd name="T66" fmla="*/ 261 w 334"/>
                  <a:gd name="T67" fmla="*/ 476 h 753"/>
                  <a:gd name="T68" fmla="*/ 261 w 334"/>
                  <a:gd name="T69" fmla="*/ 338 h 753"/>
                  <a:gd name="T70" fmla="*/ 265 w 334"/>
                  <a:gd name="T71" fmla="*/ 277 h 753"/>
                  <a:gd name="T72" fmla="*/ 292 w 334"/>
                  <a:gd name="T73" fmla="*/ 407 h 753"/>
                  <a:gd name="T74" fmla="*/ 311 w 334"/>
                  <a:gd name="T75" fmla="*/ 438 h 753"/>
                  <a:gd name="T76" fmla="*/ 334 w 334"/>
                  <a:gd name="T77" fmla="*/ 400 h 753"/>
                  <a:gd name="T78" fmla="*/ 296 w 334"/>
                  <a:gd name="T79" fmla="*/ 165 h 753"/>
                  <a:gd name="T80" fmla="*/ 219 w 334"/>
                  <a:gd name="T81" fmla="*/ 111 h 753"/>
                  <a:gd name="T82" fmla="*/ 184 w 334"/>
                  <a:gd name="T83" fmla="*/ 96 h 753"/>
                  <a:gd name="T84" fmla="*/ 227 w 334"/>
                  <a:gd name="T85" fmla="*/ 81 h 753"/>
                  <a:gd name="T86" fmla="*/ 200 w 334"/>
                  <a:gd name="T87" fmla="*/ 8 h 753"/>
                  <a:gd name="T88" fmla="*/ 150 w 334"/>
                  <a:gd name="T89" fmla="*/ 31 h 753"/>
                  <a:gd name="T90" fmla="*/ 157 w 334"/>
                  <a:gd name="T91" fmla="*/ 73 h 753"/>
                  <a:gd name="T92" fmla="*/ 154 w 334"/>
                  <a:gd name="T93" fmla="*/ 134 h 753"/>
                  <a:gd name="T94" fmla="*/ 100 w 334"/>
                  <a:gd name="T95" fmla="*/ 158 h 753"/>
                  <a:gd name="T96" fmla="*/ 77 w 334"/>
                  <a:gd name="T97" fmla="*/ 273 h 753"/>
                  <a:gd name="T98" fmla="*/ 27 w 334"/>
                  <a:gd name="T99" fmla="*/ 380 h 753"/>
                  <a:gd name="T100" fmla="*/ 12 w 334"/>
                  <a:gd name="T101" fmla="*/ 434 h 753"/>
                  <a:gd name="T102" fmla="*/ 23 w 334"/>
                  <a:gd name="T103" fmla="*/ 434 h 753"/>
                  <a:gd name="T104" fmla="*/ 42 w 334"/>
                  <a:gd name="T105" fmla="*/ 442 h 753"/>
                  <a:gd name="T106" fmla="*/ 77 w 334"/>
                  <a:gd name="T107" fmla="*/ 357 h 753"/>
                  <a:gd name="T108" fmla="*/ 69 w 334"/>
                  <a:gd name="T109" fmla="*/ 377 h 753"/>
                  <a:gd name="T110" fmla="*/ 35 w 334"/>
                  <a:gd name="T111" fmla="*/ 449 h 753"/>
                  <a:gd name="T112" fmla="*/ 12 w 334"/>
                  <a:gd name="T113" fmla="*/ 438 h 753"/>
                  <a:gd name="T114" fmla="*/ 4 w 334"/>
                  <a:gd name="T115" fmla="*/ 396 h 753"/>
                  <a:gd name="T116" fmla="*/ 65 w 334"/>
                  <a:gd name="T117" fmla="*/ 296 h 753"/>
                  <a:gd name="T118" fmla="*/ 96 w 334"/>
                  <a:gd name="T119" fmla="*/ 173 h 753"/>
                  <a:gd name="T120" fmla="*/ 138 w 334"/>
                  <a:gd name="T121" fmla="*/ 138 h 753"/>
                  <a:gd name="T122" fmla="*/ 154 w 334"/>
                  <a:gd name="T123" fmla="*/ 81 h 753"/>
                  <a:gd name="T124" fmla="*/ 169 w 334"/>
                  <a:gd name="T125" fmla="*/ 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 h="753">
                    <a:moveTo>
                      <a:pt x="188" y="0"/>
                    </a:moveTo>
                    <a:lnTo>
                      <a:pt x="188" y="4"/>
                    </a:lnTo>
                    <a:lnTo>
                      <a:pt x="192" y="4"/>
                    </a:lnTo>
                    <a:lnTo>
                      <a:pt x="196" y="4"/>
                    </a:lnTo>
                    <a:lnTo>
                      <a:pt x="200" y="4"/>
                    </a:lnTo>
                    <a:lnTo>
                      <a:pt x="203" y="4"/>
                    </a:lnTo>
                    <a:lnTo>
                      <a:pt x="203" y="8"/>
                    </a:lnTo>
                    <a:lnTo>
                      <a:pt x="207" y="8"/>
                    </a:lnTo>
                    <a:lnTo>
                      <a:pt x="211" y="12"/>
                    </a:lnTo>
                    <a:lnTo>
                      <a:pt x="215" y="15"/>
                    </a:lnTo>
                    <a:lnTo>
                      <a:pt x="215" y="19"/>
                    </a:lnTo>
                    <a:lnTo>
                      <a:pt x="219" y="23"/>
                    </a:lnTo>
                    <a:lnTo>
                      <a:pt x="223" y="27"/>
                    </a:lnTo>
                    <a:lnTo>
                      <a:pt x="223" y="31"/>
                    </a:lnTo>
                    <a:lnTo>
                      <a:pt x="227" y="35"/>
                    </a:lnTo>
                    <a:lnTo>
                      <a:pt x="227" y="42"/>
                    </a:lnTo>
                    <a:lnTo>
                      <a:pt x="227" y="46"/>
                    </a:lnTo>
                    <a:lnTo>
                      <a:pt x="227" y="85"/>
                    </a:lnTo>
                    <a:lnTo>
                      <a:pt x="227" y="88"/>
                    </a:lnTo>
                    <a:lnTo>
                      <a:pt x="227" y="92"/>
                    </a:lnTo>
                    <a:lnTo>
                      <a:pt x="223" y="96"/>
                    </a:lnTo>
                    <a:lnTo>
                      <a:pt x="223" y="100"/>
                    </a:lnTo>
                    <a:lnTo>
                      <a:pt x="219" y="104"/>
                    </a:lnTo>
                    <a:lnTo>
                      <a:pt x="215" y="104"/>
                    </a:lnTo>
                    <a:lnTo>
                      <a:pt x="215" y="108"/>
                    </a:lnTo>
                    <a:lnTo>
                      <a:pt x="219" y="111"/>
                    </a:lnTo>
                    <a:lnTo>
                      <a:pt x="219" y="115"/>
                    </a:lnTo>
                    <a:lnTo>
                      <a:pt x="223" y="115"/>
                    </a:lnTo>
                    <a:lnTo>
                      <a:pt x="223" y="119"/>
                    </a:lnTo>
                    <a:lnTo>
                      <a:pt x="230" y="123"/>
                    </a:lnTo>
                    <a:lnTo>
                      <a:pt x="234" y="123"/>
                    </a:lnTo>
                    <a:lnTo>
                      <a:pt x="242" y="127"/>
                    </a:lnTo>
                    <a:lnTo>
                      <a:pt x="257" y="131"/>
                    </a:lnTo>
                    <a:lnTo>
                      <a:pt x="265" y="134"/>
                    </a:lnTo>
                    <a:lnTo>
                      <a:pt x="273" y="138"/>
                    </a:lnTo>
                    <a:lnTo>
                      <a:pt x="280" y="142"/>
                    </a:lnTo>
                    <a:lnTo>
                      <a:pt x="288" y="146"/>
                    </a:lnTo>
                    <a:lnTo>
                      <a:pt x="288" y="150"/>
                    </a:lnTo>
                    <a:lnTo>
                      <a:pt x="292" y="154"/>
                    </a:lnTo>
                    <a:lnTo>
                      <a:pt x="296" y="158"/>
                    </a:lnTo>
                    <a:lnTo>
                      <a:pt x="296" y="161"/>
                    </a:lnTo>
                    <a:lnTo>
                      <a:pt x="299" y="169"/>
                    </a:lnTo>
                    <a:lnTo>
                      <a:pt x="299" y="173"/>
                    </a:lnTo>
                    <a:lnTo>
                      <a:pt x="299" y="177"/>
                    </a:lnTo>
                    <a:lnTo>
                      <a:pt x="299" y="211"/>
                    </a:lnTo>
                    <a:lnTo>
                      <a:pt x="299" y="227"/>
                    </a:lnTo>
                    <a:lnTo>
                      <a:pt x="299" y="238"/>
                    </a:lnTo>
                    <a:lnTo>
                      <a:pt x="299" y="242"/>
                    </a:lnTo>
                    <a:lnTo>
                      <a:pt x="296" y="246"/>
                    </a:lnTo>
                    <a:lnTo>
                      <a:pt x="296" y="250"/>
                    </a:lnTo>
                    <a:lnTo>
                      <a:pt x="296" y="254"/>
                    </a:lnTo>
                    <a:lnTo>
                      <a:pt x="292" y="257"/>
                    </a:lnTo>
                    <a:lnTo>
                      <a:pt x="315" y="311"/>
                    </a:lnTo>
                    <a:lnTo>
                      <a:pt x="330" y="350"/>
                    </a:lnTo>
                    <a:lnTo>
                      <a:pt x="334" y="365"/>
                    </a:lnTo>
                    <a:lnTo>
                      <a:pt x="334" y="373"/>
                    </a:lnTo>
                    <a:lnTo>
                      <a:pt x="334" y="388"/>
                    </a:lnTo>
                    <a:lnTo>
                      <a:pt x="334" y="400"/>
                    </a:lnTo>
                    <a:lnTo>
                      <a:pt x="334" y="403"/>
                    </a:lnTo>
                    <a:lnTo>
                      <a:pt x="334" y="407"/>
                    </a:lnTo>
                    <a:lnTo>
                      <a:pt x="330" y="415"/>
                    </a:lnTo>
                    <a:lnTo>
                      <a:pt x="326" y="423"/>
                    </a:lnTo>
                    <a:lnTo>
                      <a:pt x="322" y="426"/>
                    </a:lnTo>
                    <a:lnTo>
                      <a:pt x="319" y="434"/>
                    </a:lnTo>
                    <a:lnTo>
                      <a:pt x="315" y="434"/>
                    </a:lnTo>
                    <a:lnTo>
                      <a:pt x="311" y="438"/>
                    </a:lnTo>
                    <a:lnTo>
                      <a:pt x="307" y="442"/>
                    </a:lnTo>
                    <a:lnTo>
                      <a:pt x="303" y="442"/>
                    </a:lnTo>
                    <a:lnTo>
                      <a:pt x="299" y="434"/>
                    </a:lnTo>
                    <a:lnTo>
                      <a:pt x="299" y="430"/>
                    </a:lnTo>
                    <a:lnTo>
                      <a:pt x="303" y="426"/>
                    </a:lnTo>
                    <a:lnTo>
                      <a:pt x="307" y="423"/>
                    </a:lnTo>
                    <a:lnTo>
                      <a:pt x="311" y="419"/>
                    </a:lnTo>
                    <a:lnTo>
                      <a:pt x="311" y="415"/>
                    </a:lnTo>
                    <a:lnTo>
                      <a:pt x="315" y="411"/>
                    </a:lnTo>
                    <a:lnTo>
                      <a:pt x="315" y="407"/>
                    </a:lnTo>
                    <a:lnTo>
                      <a:pt x="315" y="400"/>
                    </a:lnTo>
                    <a:lnTo>
                      <a:pt x="315" y="396"/>
                    </a:lnTo>
                    <a:lnTo>
                      <a:pt x="311" y="392"/>
                    </a:lnTo>
                    <a:lnTo>
                      <a:pt x="307" y="396"/>
                    </a:lnTo>
                    <a:lnTo>
                      <a:pt x="307" y="400"/>
                    </a:lnTo>
                    <a:lnTo>
                      <a:pt x="303" y="400"/>
                    </a:lnTo>
                    <a:lnTo>
                      <a:pt x="296" y="407"/>
                    </a:lnTo>
                    <a:lnTo>
                      <a:pt x="288" y="407"/>
                    </a:lnTo>
                    <a:lnTo>
                      <a:pt x="288" y="400"/>
                    </a:lnTo>
                    <a:lnTo>
                      <a:pt x="296" y="384"/>
                    </a:lnTo>
                    <a:lnTo>
                      <a:pt x="296" y="380"/>
                    </a:lnTo>
                    <a:lnTo>
                      <a:pt x="296" y="377"/>
                    </a:lnTo>
                    <a:lnTo>
                      <a:pt x="299" y="369"/>
                    </a:lnTo>
                    <a:lnTo>
                      <a:pt x="303" y="365"/>
                    </a:lnTo>
                    <a:lnTo>
                      <a:pt x="303" y="361"/>
                    </a:lnTo>
                    <a:lnTo>
                      <a:pt x="307" y="361"/>
                    </a:lnTo>
                    <a:lnTo>
                      <a:pt x="307" y="357"/>
                    </a:lnTo>
                    <a:lnTo>
                      <a:pt x="303" y="350"/>
                    </a:lnTo>
                    <a:lnTo>
                      <a:pt x="292" y="338"/>
                    </a:lnTo>
                    <a:lnTo>
                      <a:pt x="284" y="327"/>
                    </a:lnTo>
                    <a:lnTo>
                      <a:pt x="280" y="319"/>
                    </a:lnTo>
                    <a:lnTo>
                      <a:pt x="276" y="315"/>
                    </a:lnTo>
                    <a:lnTo>
                      <a:pt x="273" y="307"/>
                    </a:lnTo>
                    <a:lnTo>
                      <a:pt x="269" y="300"/>
                    </a:lnTo>
                    <a:lnTo>
                      <a:pt x="269" y="292"/>
                    </a:lnTo>
                    <a:lnTo>
                      <a:pt x="265" y="288"/>
                    </a:lnTo>
                    <a:lnTo>
                      <a:pt x="265" y="284"/>
                    </a:lnTo>
                    <a:lnTo>
                      <a:pt x="265" y="280"/>
                    </a:lnTo>
                    <a:lnTo>
                      <a:pt x="265" y="277"/>
                    </a:lnTo>
                    <a:lnTo>
                      <a:pt x="261" y="277"/>
                    </a:lnTo>
                    <a:lnTo>
                      <a:pt x="261" y="280"/>
                    </a:lnTo>
                    <a:lnTo>
                      <a:pt x="257" y="288"/>
                    </a:lnTo>
                    <a:lnTo>
                      <a:pt x="257" y="292"/>
                    </a:lnTo>
                    <a:lnTo>
                      <a:pt x="253" y="292"/>
                    </a:lnTo>
                    <a:lnTo>
                      <a:pt x="253" y="296"/>
                    </a:lnTo>
                    <a:lnTo>
                      <a:pt x="253" y="300"/>
                    </a:lnTo>
                    <a:lnTo>
                      <a:pt x="253" y="311"/>
                    </a:lnTo>
                    <a:lnTo>
                      <a:pt x="253" y="315"/>
                    </a:lnTo>
                    <a:lnTo>
                      <a:pt x="257" y="323"/>
                    </a:lnTo>
                    <a:lnTo>
                      <a:pt x="261" y="338"/>
                    </a:lnTo>
                    <a:lnTo>
                      <a:pt x="265" y="350"/>
                    </a:lnTo>
                    <a:lnTo>
                      <a:pt x="265" y="357"/>
                    </a:lnTo>
                    <a:lnTo>
                      <a:pt x="269" y="365"/>
                    </a:lnTo>
                    <a:lnTo>
                      <a:pt x="269" y="373"/>
                    </a:lnTo>
                    <a:lnTo>
                      <a:pt x="269" y="388"/>
                    </a:lnTo>
                    <a:lnTo>
                      <a:pt x="269" y="392"/>
                    </a:lnTo>
                    <a:lnTo>
                      <a:pt x="269" y="400"/>
                    </a:lnTo>
                    <a:lnTo>
                      <a:pt x="269" y="403"/>
                    </a:lnTo>
                    <a:lnTo>
                      <a:pt x="265" y="407"/>
                    </a:lnTo>
                    <a:lnTo>
                      <a:pt x="265" y="415"/>
                    </a:lnTo>
                    <a:lnTo>
                      <a:pt x="265" y="419"/>
                    </a:lnTo>
                    <a:lnTo>
                      <a:pt x="265" y="461"/>
                    </a:lnTo>
                    <a:lnTo>
                      <a:pt x="257" y="499"/>
                    </a:lnTo>
                    <a:lnTo>
                      <a:pt x="257" y="611"/>
                    </a:lnTo>
                    <a:lnTo>
                      <a:pt x="242" y="692"/>
                    </a:lnTo>
                    <a:lnTo>
                      <a:pt x="242" y="695"/>
                    </a:lnTo>
                    <a:lnTo>
                      <a:pt x="246" y="699"/>
                    </a:lnTo>
                    <a:lnTo>
                      <a:pt x="246" y="703"/>
                    </a:lnTo>
                    <a:lnTo>
                      <a:pt x="242" y="707"/>
                    </a:lnTo>
                    <a:lnTo>
                      <a:pt x="242" y="711"/>
                    </a:lnTo>
                    <a:lnTo>
                      <a:pt x="242" y="715"/>
                    </a:lnTo>
                    <a:lnTo>
                      <a:pt x="246" y="718"/>
                    </a:lnTo>
                    <a:lnTo>
                      <a:pt x="250" y="722"/>
                    </a:lnTo>
                    <a:lnTo>
                      <a:pt x="250" y="726"/>
                    </a:lnTo>
                    <a:lnTo>
                      <a:pt x="257" y="738"/>
                    </a:lnTo>
                    <a:lnTo>
                      <a:pt x="257" y="741"/>
                    </a:lnTo>
                    <a:lnTo>
                      <a:pt x="250" y="745"/>
                    </a:lnTo>
                    <a:lnTo>
                      <a:pt x="242" y="745"/>
                    </a:lnTo>
                    <a:lnTo>
                      <a:pt x="242" y="749"/>
                    </a:lnTo>
                    <a:lnTo>
                      <a:pt x="219" y="749"/>
                    </a:lnTo>
                    <a:lnTo>
                      <a:pt x="215" y="749"/>
                    </a:lnTo>
                    <a:lnTo>
                      <a:pt x="211" y="745"/>
                    </a:lnTo>
                    <a:lnTo>
                      <a:pt x="211" y="741"/>
                    </a:lnTo>
                    <a:lnTo>
                      <a:pt x="211" y="738"/>
                    </a:lnTo>
                    <a:lnTo>
                      <a:pt x="211" y="722"/>
                    </a:lnTo>
                    <a:lnTo>
                      <a:pt x="211" y="718"/>
                    </a:lnTo>
                    <a:lnTo>
                      <a:pt x="211" y="715"/>
                    </a:lnTo>
                    <a:lnTo>
                      <a:pt x="211" y="711"/>
                    </a:lnTo>
                    <a:lnTo>
                      <a:pt x="207" y="707"/>
                    </a:lnTo>
                    <a:lnTo>
                      <a:pt x="207" y="703"/>
                    </a:lnTo>
                    <a:lnTo>
                      <a:pt x="207" y="699"/>
                    </a:lnTo>
                    <a:lnTo>
                      <a:pt x="211" y="695"/>
                    </a:lnTo>
                    <a:lnTo>
                      <a:pt x="211" y="688"/>
                    </a:lnTo>
                    <a:lnTo>
                      <a:pt x="215" y="680"/>
                    </a:lnTo>
                    <a:lnTo>
                      <a:pt x="215" y="676"/>
                    </a:lnTo>
                    <a:lnTo>
                      <a:pt x="215" y="672"/>
                    </a:lnTo>
                    <a:lnTo>
                      <a:pt x="203" y="599"/>
                    </a:lnTo>
                    <a:lnTo>
                      <a:pt x="203" y="584"/>
                    </a:lnTo>
                    <a:lnTo>
                      <a:pt x="203" y="580"/>
                    </a:lnTo>
                    <a:lnTo>
                      <a:pt x="207" y="580"/>
                    </a:lnTo>
                    <a:lnTo>
                      <a:pt x="207" y="576"/>
                    </a:lnTo>
                    <a:lnTo>
                      <a:pt x="211" y="572"/>
                    </a:lnTo>
                    <a:lnTo>
                      <a:pt x="211" y="557"/>
                    </a:lnTo>
                    <a:lnTo>
                      <a:pt x="207" y="553"/>
                    </a:lnTo>
                    <a:lnTo>
                      <a:pt x="203" y="549"/>
                    </a:lnTo>
                    <a:lnTo>
                      <a:pt x="203" y="546"/>
                    </a:lnTo>
                    <a:lnTo>
                      <a:pt x="200" y="538"/>
                    </a:lnTo>
                    <a:lnTo>
                      <a:pt x="200" y="534"/>
                    </a:lnTo>
                    <a:lnTo>
                      <a:pt x="200" y="530"/>
                    </a:lnTo>
                    <a:lnTo>
                      <a:pt x="196" y="526"/>
                    </a:lnTo>
                    <a:lnTo>
                      <a:pt x="196" y="522"/>
                    </a:lnTo>
                    <a:lnTo>
                      <a:pt x="196" y="519"/>
                    </a:lnTo>
                    <a:lnTo>
                      <a:pt x="196" y="511"/>
                    </a:lnTo>
                    <a:lnTo>
                      <a:pt x="196" y="473"/>
                    </a:lnTo>
                    <a:lnTo>
                      <a:pt x="196" y="469"/>
                    </a:lnTo>
                    <a:lnTo>
                      <a:pt x="196" y="465"/>
                    </a:lnTo>
                    <a:lnTo>
                      <a:pt x="192" y="461"/>
                    </a:lnTo>
                    <a:lnTo>
                      <a:pt x="192" y="457"/>
                    </a:lnTo>
                    <a:lnTo>
                      <a:pt x="192" y="453"/>
                    </a:lnTo>
                    <a:lnTo>
                      <a:pt x="192" y="430"/>
                    </a:lnTo>
                    <a:lnTo>
                      <a:pt x="188" y="434"/>
                    </a:lnTo>
                    <a:lnTo>
                      <a:pt x="188" y="438"/>
                    </a:lnTo>
                    <a:lnTo>
                      <a:pt x="188" y="446"/>
                    </a:lnTo>
                    <a:lnTo>
                      <a:pt x="184" y="453"/>
                    </a:lnTo>
                    <a:lnTo>
                      <a:pt x="180" y="461"/>
                    </a:lnTo>
                    <a:lnTo>
                      <a:pt x="180" y="469"/>
                    </a:lnTo>
                    <a:lnTo>
                      <a:pt x="177" y="473"/>
                    </a:lnTo>
                    <a:lnTo>
                      <a:pt x="177" y="476"/>
                    </a:lnTo>
                    <a:lnTo>
                      <a:pt x="173" y="484"/>
                    </a:lnTo>
                    <a:lnTo>
                      <a:pt x="169" y="488"/>
                    </a:lnTo>
                    <a:lnTo>
                      <a:pt x="165" y="492"/>
                    </a:lnTo>
                    <a:lnTo>
                      <a:pt x="161" y="499"/>
                    </a:lnTo>
                    <a:lnTo>
                      <a:pt x="154" y="522"/>
                    </a:lnTo>
                    <a:lnTo>
                      <a:pt x="146" y="542"/>
                    </a:lnTo>
                    <a:lnTo>
                      <a:pt x="142" y="549"/>
                    </a:lnTo>
                    <a:lnTo>
                      <a:pt x="142" y="553"/>
                    </a:lnTo>
                    <a:lnTo>
                      <a:pt x="142" y="576"/>
                    </a:lnTo>
                    <a:lnTo>
                      <a:pt x="142" y="580"/>
                    </a:lnTo>
                    <a:lnTo>
                      <a:pt x="142" y="584"/>
                    </a:lnTo>
                    <a:lnTo>
                      <a:pt x="138" y="592"/>
                    </a:lnTo>
                    <a:lnTo>
                      <a:pt x="131" y="619"/>
                    </a:lnTo>
                    <a:lnTo>
                      <a:pt x="127" y="645"/>
                    </a:lnTo>
                    <a:lnTo>
                      <a:pt x="123" y="653"/>
                    </a:lnTo>
                    <a:lnTo>
                      <a:pt x="123" y="661"/>
                    </a:lnTo>
                    <a:lnTo>
                      <a:pt x="119" y="661"/>
                    </a:lnTo>
                    <a:lnTo>
                      <a:pt x="119" y="665"/>
                    </a:lnTo>
                    <a:lnTo>
                      <a:pt x="111" y="672"/>
                    </a:lnTo>
                    <a:lnTo>
                      <a:pt x="107" y="680"/>
                    </a:lnTo>
                    <a:lnTo>
                      <a:pt x="96" y="718"/>
                    </a:lnTo>
                    <a:lnTo>
                      <a:pt x="100" y="726"/>
                    </a:lnTo>
                    <a:lnTo>
                      <a:pt x="100" y="730"/>
                    </a:lnTo>
                    <a:lnTo>
                      <a:pt x="100" y="734"/>
                    </a:lnTo>
                    <a:lnTo>
                      <a:pt x="100" y="738"/>
                    </a:lnTo>
                    <a:lnTo>
                      <a:pt x="100" y="741"/>
                    </a:lnTo>
                    <a:lnTo>
                      <a:pt x="96" y="745"/>
                    </a:lnTo>
                    <a:lnTo>
                      <a:pt x="92" y="749"/>
                    </a:lnTo>
                    <a:lnTo>
                      <a:pt x="88" y="749"/>
                    </a:lnTo>
                    <a:lnTo>
                      <a:pt x="77" y="749"/>
                    </a:lnTo>
                    <a:lnTo>
                      <a:pt x="73" y="749"/>
                    </a:lnTo>
                    <a:lnTo>
                      <a:pt x="69" y="749"/>
                    </a:lnTo>
                    <a:lnTo>
                      <a:pt x="69" y="745"/>
                    </a:lnTo>
                    <a:lnTo>
                      <a:pt x="65" y="745"/>
                    </a:lnTo>
                    <a:lnTo>
                      <a:pt x="61" y="745"/>
                    </a:lnTo>
                    <a:lnTo>
                      <a:pt x="58" y="745"/>
                    </a:lnTo>
                    <a:lnTo>
                      <a:pt x="54" y="745"/>
                    </a:lnTo>
                    <a:lnTo>
                      <a:pt x="50" y="745"/>
                    </a:lnTo>
                    <a:lnTo>
                      <a:pt x="46" y="749"/>
                    </a:lnTo>
                    <a:lnTo>
                      <a:pt x="42" y="749"/>
                    </a:lnTo>
                    <a:lnTo>
                      <a:pt x="38" y="753"/>
                    </a:lnTo>
                    <a:lnTo>
                      <a:pt x="35" y="753"/>
                    </a:lnTo>
                    <a:lnTo>
                      <a:pt x="31" y="753"/>
                    </a:lnTo>
                    <a:lnTo>
                      <a:pt x="27" y="753"/>
                    </a:lnTo>
                    <a:lnTo>
                      <a:pt x="23" y="753"/>
                    </a:lnTo>
                    <a:lnTo>
                      <a:pt x="19" y="753"/>
                    </a:lnTo>
                    <a:lnTo>
                      <a:pt x="15" y="749"/>
                    </a:lnTo>
                    <a:lnTo>
                      <a:pt x="4" y="749"/>
                    </a:lnTo>
                    <a:lnTo>
                      <a:pt x="0" y="745"/>
                    </a:lnTo>
                    <a:lnTo>
                      <a:pt x="0" y="741"/>
                    </a:lnTo>
                    <a:lnTo>
                      <a:pt x="4" y="738"/>
                    </a:lnTo>
                    <a:lnTo>
                      <a:pt x="8" y="738"/>
                    </a:lnTo>
                    <a:lnTo>
                      <a:pt x="19" y="734"/>
                    </a:lnTo>
                    <a:lnTo>
                      <a:pt x="23" y="734"/>
                    </a:lnTo>
                    <a:lnTo>
                      <a:pt x="27" y="734"/>
                    </a:lnTo>
                    <a:lnTo>
                      <a:pt x="27" y="730"/>
                    </a:lnTo>
                    <a:lnTo>
                      <a:pt x="35" y="726"/>
                    </a:lnTo>
                    <a:lnTo>
                      <a:pt x="38" y="722"/>
                    </a:lnTo>
                    <a:lnTo>
                      <a:pt x="42" y="715"/>
                    </a:lnTo>
                    <a:lnTo>
                      <a:pt x="58" y="703"/>
                    </a:lnTo>
                    <a:lnTo>
                      <a:pt x="61" y="699"/>
                    </a:lnTo>
                    <a:lnTo>
                      <a:pt x="65" y="695"/>
                    </a:lnTo>
                    <a:lnTo>
                      <a:pt x="65" y="692"/>
                    </a:lnTo>
                    <a:lnTo>
                      <a:pt x="69" y="692"/>
                    </a:lnTo>
                    <a:lnTo>
                      <a:pt x="69" y="688"/>
                    </a:lnTo>
                    <a:lnTo>
                      <a:pt x="69" y="684"/>
                    </a:lnTo>
                    <a:lnTo>
                      <a:pt x="73" y="680"/>
                    </a:lnTo>
                    <a:lnTo>
                      <a:pt x="73" y="672"/>
                    </a:lnTo>
                    <a:lnTo>
                      <a:pt x="88" y="595"/>
                    </a:lnTo>
                    <a:lnTo>
                      <a:pt x="88" y="592"/>
                    </a:lnTo>
                    <a:lnTo>
                      <a:pt x="92" y="584"/>
                    </a:lnTo>
                    <a:lnTo>
                      <a:pt x="92" y="580"/>
                    </a:lnTo>
                    <a:lnTo>
                      <a:pt x="92" y="576"/>
                    </a:lnTo>
                    <a:lnTo>
                      <a:pt x="92" y="565"/>
                    </a:lnTo>
                    <a:lnTo>
                      <a:pt x="88" y="557"/>
                    </a:lnTo>
                    <a:lnTo>
                      <a:pt x="88" y="549"/>
                    </a:lnTo>
                    <a:lnTo>
                      <a:pt x="88" y="546"/>
                    </a:lnTo>
                    <a:lnTo>
                      <a:pt x="88" y="542"/>
                    </a:lnTo>
                    <a:lnTo>
                      <a:pt x="88" y="538"/>
                    </a:lnTo>
                    <a:lnTo>
                      <a:pt x="92" y="530"/>
                    </a:lnTo>
                    <a:lnTo>
                      <a:pt x="100" y="499"/>
                    </a:lnTo>
                    <a:lnTo>
                      <a:pt x="104" y="484"/>
                    </a:lnTo>
                    <a:lnTo>
                      <a:pt x="104" y="476"/>
                    </a:lnTo>
                    <a:lnTo>
                      <a:pt x="107" y="469"/>
                    </a:lnTo>
                    <a:lnTo>
                      <a:pt x="107" y="461"/>
                    </a:lnTo>
                    <a:lnTo>
                      <a:pt x="107" y="449"/>
                    </a:lnTo>
                    <a:lnTo>
                      <a:pt x="111" y="442"/>
                    </a:lnTo>
                    <a:lnTo>
                      <a:pt x="111" y="434"/>
                    </a:lnTo>
                    <a:lnTo>
                      <a:pt x="111" y="411"/>
                    </a:lnTo>
                    <a:lnTo>
                      <a:pt x="111" y="403"/>
                    </a:lnTo>
                    <a:lnTo>
                      <a:pt x="111" y="400"/>
                    </a:lnTo>
                    <a:lnTo>
                      <a:pt x="111" y="392"/>
                    </a:lnTo>
                    <a:lnTo>
                      <a:pt x="111" y="384"/>
                    </a:lnTo>
                    <a:lnTo>
                      <a:pt x="115" y="380"/>
                    </a:lnTo>
                    <a:lnTo>
                      <a:pt x="115" y="373"/>
                    </a:lnTo>
                    <a:lnTo>
                      <a:pt x="119" y="361"/>
                    </a:lnTo>
                    <a:lnTo>
                      <a:pt x="119" y="350"/>
                    </a:lnTo>
                    <a:lnTo>
                      <a:pt x="123" y="338"/>
                    </a:lnTo>
                    <a:lnTo>
                      <a:pt x="127" y="330"/>
                    </a:lnTo>
                    <a:lnTo>
                      <a:pt x="127" y="327"/>
                    </a:lnTo>
                    <a:lnTo>
                      <a:pt x="123" y="296"/>
                    </a:lnTo>
                    <a:lnTo>
                      <a:pt x="127" y="257"/>
                    </a:lnTo>
                    <a:lnTo>
                      <a:pt x="131" y="257"/>
                    </a:lnTo>
                    <a:lnTo>
                      <a:pt x="131" y="261"/>
                    </a:lnTo>
                    <a:lnTo>
                      <a:pt x="123" y="296"/>
                    </a:lnTo>
                    <a:lnTo>
                      <a:pt x="127" y="327"/>
                    </a:lnTo>
                    <a:lnTo>
                      <a:pt x="127" y="330"/>
                    </a:lnTo>
                    <a:lnTo>
                      <a:pt x="127" y="334"/>
                    </a:lnTo>
                    <a:lnTo>
                      <a:pt x="123" y="342"/>
                    </a:lnTo>
                    <a:lnTo>
                      <a:pt x="123" y="353"/>
                    </a:lnTo>
                    <a:lnTo>
                      <a:pt x="119" y="361"/>
                    </a:lnTo>
                    <a:lnTo>
                      <a:pt x="115" y="373"/>
                    </a:lnTo>
                    <a:lnTo>
                      <a:pt x="115" y="388"/>
                    </a:lnTo>
                    <a:lnTo>
                      <a:pt x="111" y="392"/>
                    </a:lnTo>
                    <a:lnTo>
                      <a:pt x="111" y="400"/>
                    </a:lnTo>
                    <a:lnTo>
                      <a:pt x="111" y="407"/>
                    </a:lnTo>
                    <a:lnTo>
                      <a:pt x="111" y="411"/>
                    </a:lnTo>
                    <a:lnTo>
                      <a:pt x="111" y="434"/>
                    </a:lnTo>
                    <a:lnTo>
                      <a:pt x="111" y="442"/>
                    </a:lnTo>
                    <a:lnTo>
                      <a:pt x="111" y="449"/>
                    </a:lnTo>
                    <a:lnTo>
                      <a:pt x="107" y="461"/>
                    </a:lnTo>
                    <a:lnTo>
                      <a:pt x="107" y="469"/>
                    </a:lnTo>
                    <a:lnTo>
                      <a:pt x="107" y="476"/>
                    </a:lnTo>
                    <a:lnTo>
                      <a:pt x="104" y="484"/>
                    </a:lnTo>
                    <a:lnTo>
                      <a:pt x="100" y="503"/>
                    </a:lnTo>
                    <a:lnTo>
                      <a:pt x="92" y="530"/>
                    </a:lnTo>
                    <a:lnTo>
                      <a:pt x="88" y="538"/>
                    </a:lnTo>
                    <a:lnTo>
                      <a:pt x="88" y="542"/>
                    </a:lnTo>
                    <a:lnTo>
                      <a:pt x="88" y="546"/>
                    </a:lnTo>
                    <a:lnTo>
                      <a:pt x="88" y="549"/>
                    </a:lnTo>
                    <a:lnTo>
                      <a:pt x="92" y="553"/>
                    </a:lnTo>
                    <a:lnTo>
                      <a:pt x="92" y="561"/>
                    </a:lnTo>
                    <a:lnTo>
                      <a:pt x="92" y="565"/>
                    </a:lnTo>
                    <a:lnTo>
                      <a:pt x="92" y="580"/>
                    </a:lnTo>
                    <a:lnTo>
                      <a:pt x="88" y="607"/>
                    </a:lnTo>
                    <a:lnTo>
                      <a:pt x="81" y="638"/>
                    </a:lnTo>
                    <a:lnTo>
                      <a:pt x="73" y="672"/>
                    </a:lnTo>
                    <a:lnTo>
                      <a:pt x="73" y="680"/>
                    </a:lnTo>
                    <a:lnTo>
                      <a:pt x="73" y="684"/>
                    </a:lnTo>
                    <a:lnTo>
                      <a:pt x="69" y="692"/>
                    </a:lnTo>
                    <a:lnTo>
                      <a:pt x="69" y="695"/>
                    </a:lnTo>
                    <a:lnTo>
                      <a:pt x="65" y="699"/>
                    </a:lnTo>
                    <a:lnTo>
                      <a:pt x="61" y="703"/>
                    </a:lnTo>
                    <a:lnTo>
                      <a:pt x="42" y="715"/>
                    </a:lnTo>
                    <a:lnTo>
                      <a:pt x="38" y="722"/>
                    </a:lnTo>
                    <a:lnTo>
                      <a:pt x="31" y="726"/>
                    </a:lnTo>
                    <a:lnTo>
                      <a:pt x="27" y="730"/>
                    </a:lnTo>
                    <a:lnTo>
                      <a:pt x="23" y="734"/>
                    </a:lnTo>
                    <a:lnTo>
                      <a:pt x="15" y="738"/>
                    </a:lnTo>
                    <a:lnTo>
                      <a:pt x="12" y="738"/>
                    </a:lnTo>
                    <a:lnTo>
                      <a:pt x="8" y="741"/>
                    </a:lnTo>
                    <a:lnTo>
                      <a:pt x="4" y="741"/>
                    </a:lnTo>
                    <a:lnTo>
                      <a:pt x="0" y="745"/>
                    </a:lnTo>
                    <a:lnTo>
                      <a:pt x="4" y="749"/>
                    </a:lnTo>
                    <a:lnTo>
                      <a:pt x="15" y="749"/>
                    </a:lnTo>
                    <a:lnTo>
                      <a:pt x="19" y="749"/>
                    </a:lnTo>
                    <a:lnTo>
                      <a:pt x="23" y="753"/>
                    </a:lnTo>
                    <a:lnTo>
                      <a:pt x="27" y="753"/>
                    </a:lnTo>
                    <a:lnTo>
                      <a:pt x="31" y="753"/>
                    </a:lnTo>
                    <a:lnTo>
                      <a:pt x="35" y="753"/>
                    </a:lnTo>
                    <a:lnTo>
                      <a:pt x="38" y="749"/>
                    </a:lnTo>
                    <a:lnTo>
                      <a:pt x="42" y="745"/>
                    </a:lnTo>
                    <a:lnTo>
                      <a:pt x="46" y="745"/>
                    </a:lnTo>
                    <a:lnTo>
                      <a:pt x="50" y="745"/>
                    </a:lnTo>
                    <a:lnTo>
                      <a:pt x="54" y="745"/>
                    </a:lnTo>
                    <a:lnTo>
                      <a:pt x="58" y="745"/>
                    </a:lnTo>
                    <a:lnTo>
                      <a:pt x="61" y="745"/>
                    </a:lnTo>
                    <a:lnTo>
                      <a:pt x="65" y="745"/>
                    </a:lnTo>
                    <a:lnTo>
                      <a:pt x="69" y="745"/>
                    </a:lnTo>
                    <a:lnTo>
                      <a:pt x="77" y="749"/>
                    </a:lnTo>
                    <a:lnTo>
                      <a:pt x="81" y="749"/>
                    </a:lnTo>
                    <a:lnTo>
                      <a:pt x="88" y="749"/>
                    </a:lnTo>
                    <a:lnTo>
                      <a:pt x="92" y="749"/>
                    </a:lnTo>
                    <a:lnTo>
                      <a:pt x="92" y="745"/>
                    </a:lnTo>
                    <a:lnTo>
                      <a:pt x="96" y="745"/>
                    </a:lnTo>
                    <a:lnTo>
                      <a:pt x="96" y="741"/>
                    </a:lnTo>
                    <a:lnTo>
                      <a:pt x="100" y="741"/>
                    </a:lnTo>
                    <a:lnTo>
                      <a:pt x="100" y="738"/>
                    </a:lnTo>
                    <a:lnTo>
                      <a:pt x="100" y="734"/>
                    </a:lnTo>
                    <a:lnTo>
                      <a:pt x="96" y="726"/>
                    </a:lnTo>
                    <a:lnTo>
                      <a:pt x="96" y="722"/>
                    </a:lnTo>
                    <a:lnTo>
                      <a:pt x="96" y="718"/>
                    </a:lnTo>
                    <a:lnTo>
                      <a:pt x="104" y="680"/>
                    </a:lnTo>
                    <a:lnTo>
                      <a:pt x="107" y="680"/>
                    </a:lnTo>
                    <a:lnTo>
                      <a:pt x="107" y="676"/>
                    </a:lnTo>
                    <a:lnTo>
                      <a:pt x="111" y="672"/>
                    </a:lnTo>
                    <a:lnTo>
                      <a:pt x="115" y="668"/>
                    </a:lnTo>
                    <a:lnTo>
                      <a:pt x="119" y="665"/>
                    </a:lnTo>
                    <a:lnTo>
                      <a:pt x="119" y="661"/>
                    </a:lnTo>
                    <a:lnTo>
                      <a:pt x="123" y="649"/>
                    </a:lnTo>
                    <a:lnTo>
                      <a:pt x="131" y="622"/>
                    </a:lnTo>
                    <a:lnTo>
                      <a:pt x="134" y="607"/>
                    </a:lnTo>
                    <a:lnTo>
                      <a:pt x="138" y="595"/>
                    </a:lnTo>
                    <a:lnTo>
                      <a:pt x="138" y="588"/>
                    </a:lnTo>
                    <a:lnTo>
                      <a:pt x="138" y="584"/>
                    </a:lnTo>
                    <a:lnTo>
                      <a:pt x="142" y="580"/>
                    </a:lnTo>
                    <a:lnTo>
                      <a:pt x="142" y="576"/>
                    </a:lnTo>
                    <a:lnTo>
                      <a:pt x="142" y="565"/>
                    </a:lnTo>
                    <a:lnTo>
                      <a:pt x="142" y="561"/>
                    </a:lnTo>
                    <a:lnTo>
                      <a:pt x="142" y="549"/>
                    </a:lnTo>
                    <a:lnTo>
                      <a:pt x="161" y="492"/>
                    </a:lnTo>
                    <a:lnTo>
                      <a:pt x="169" y="488"/>
                    </a:lnTo>
                    <a:lnTo>
                      <a:pt x="173" y="480"/>
                    </a:lnTo>
                    <a:lnTo>
                      <a:pt x="173" y="476"/>
                    </a:lnTo>
                    <a:lnTo>
                      <a:pt x="177" y="469"/>
                    </a:lnTo>
                    <a:lnTo>
                      <a:pt x="180" y="461"/>
                    </a:lnTo>
                    <a:lnTo>
                      <a:pt x="184" y="449"/>
                    </a:lnTo>
                    <a:lnTo>
                      <a:pt x="188" y="438"/>
                    </a:lnTo>
                    <a:lnTo>
                      <a:pt x="188" y="430"/>
                    </a:lnTo>
                    <a:lnTo>
                      <a:pt x="192" y="426"/>
                    </a:lnTo>
                    <a:lnTo>
                      <a:pt x="192" y="411"/>
                    </a:lnTo>
                    <a:lnTo>
                      <a:pt x="196" y="403"/>
                    </a:lnTo>
                    <a:lnTo>
                      <a:pt x="196" y="400"/>
                    </a:lnTo>
                    <a:lnTo>
                      <a:pt x="196" y="407"/>
                    </a:lnTo>
                    <a:lnTo>
                      <a:pt x="196" y="411"/>
                    </a:lnTo>
                    <a:lnTo>
                      <a:pt x="196" y="415"/>
                    </a:lnTo>
                    <a:lnTo>
                      <a:pt x="192" y="419"/>
                    </a:lnTo>
                    <a:lnTo>
                      <a:pt x="192" y="423"/>
                    </a:lnTo>
                    <a:lnTo>
                      <a:pt x="192" y="453"/>
                    </a:lnTo>
                    <a:lnTo>
                      <a:pt x="192" y="457"/>
                    </a:lnTo>
                    <a:lnTo>
                      <a:pt x="196" y="465"/>
                    </a:lnTo>
                    <a:lnTo>
                      <a:pt x="196" y="469"/>
                    </a:lnTo>
                    <a:lnTo>
                      <a:pt x="196" y="511"/>
                    </a:lnTo>
                    <a:lnTo>
                      <a:pt x="196" y="515"/>
                    </a:lnTo>
                    <a:lnTo>
                      <a:pt x="196" y="519"/>
                    </a:lnTo>
                    <a:lnTo>
                      <a:pt x="196" y="522"/>
                    </a:lnTo>
                    <a:lnTo>
                      <a:pt x="200" y="526"/>
                    </a:lnTo>
                    <a:lnTo>
                      <a:pt x="200" y="530"/>
                    </a:lnTo>
                    <a:lnTo>
                      <a:pt x="200" y="534"/>
                    </a:lnTo>
                    <a:lnTo>
                      <a:pt x="200" y="538"/>
                    </a:lnTo>
                    <a:lnTo>
                      <a:pt x="203" y="546"/>
                    </a:lnTo>
                    <a:lnTo>
                      <a:pt x="207" y="549"/>
                    </a:lnTo>
                    <a:lnTo>
                      <a:pt x="207" y="553"/>
                    </a:lnTo>
                    <a:lnTo>
                      <a:pt x="211" y="557"/>
                    </a:lnTo>
                    <a:lnTo>
                      <a:pt x="211" y="572"/>
                    </a:lnTo>
                    <a:lnTo>
                      <a:pt x="211" y="576"/>
                    </a:lnTo>
                    <a:lnTo>
                      <a:pt x="207" y="580"/>
                    </a:lnTo>
                    <a:lnTo>
                      <a:pt x="207" y="584"/>
                    </a:lnTo>
                    <a:lnTo>
                      <a:pt x="203" y="584"/>
                    </a:lnTo>
                    <a:lnTo>
                      <a:pt x="203" y="588"/>
                    </a:lnTo>
                    <a:lnTo>
                      <a:pt x="203" y="599"/>
                    </a:lnTo>
                    <a:lnTo>
                      <a:pt x="203" y="603"/>
                    </a:lnTo>
                    <a:lnTo>
                      <a:pt x="203" y="607"/>
                    </a:lnTo>
                    <a:lnTo>
                      <a:pt x="207" y="615"/>
                    </a:lnTo>
                    <a:lnTo>
                      <a:pt x="207" y="622"/>
                    </a:lnTo>
                    <a:lnTo>
                      <a:pt x="207" y="630"/>
                    </a:lnTo>
                    <a:lnTo>
                      <a:pt x="211" y="642"/>
                    </a:lnTo>
                    <a:lnTo>
                      <a:pt x="215" y="649"/>
                    </a:lnTo>
                    <a:lnTo>
                      <a:pt x="215" y="657"/>
                    </a:lnTo>
                    <a:lnTo>
                      <a:pt x="215" y="661"/>
                    </a:lnTo>
                    <a:lnTo>
                      <a:pt x="215" y="665"/>
                    </a:lnTo>
                    <a:lnTo>
                      <a:pt x="215" y="672"/>
                    </a:lnTo>
                    <a:lnTo>
                      <a:pt x="215" y="676"/>
                    </a:lnTo>
                    <a:lnTo>
                      <a:pt x="215" y="680"/>
                    </a:lnTo>
                    <a:lnTo>
                      <a:pt x="215" y="684"/>
                    </a:lnTo>
                    <a:lnTo>
                      <a:pt x="211" y="688"/>
                    </a:lnTo>
                    <a:lnTo>
                      <a:pt x="211" y="692"/>
                    </a:lnTo>
                    <a:lnTo>
                      <a:pt x="211" y="695"/>
                    </a:lnTo>
                    <a:lnTo>
                      <a:pt x="211" y="699"/>
                    </a:lnTo>
                    <a:lnTo>
                      <a:pt x="211" y="703"/>
                    </a:lnTo>
                    <a:lnTo>
                      <a:pt x="211" y="707"/>
                    </a:lnTo>
                    <a:lnTo>
                      <a:pt x="211" y="711"/>
                    </a:lnTo>
                    <a:lnTo>
                      <a:pt x="215" y="718"/>
                    </a:lnTo>
                    <a:lnTo>
                      <a:pt x="215" y="722"/>
                    </a:lnTo>
                    <a:lnTo>
                      <a:pt x="215" y="738"/>
                    </a:lnTo>
                    <a:lnTo>
                      <a:pt x="215" y="741"/>
                    </a:lnTo>
                    <a:lnTo>
                      <a:pt x="215" y="745"/>
                    </a:lnTo>
                    <a:lnTo>
                      <a:pt x="215" y="749"/>
                    </a:lnTo>
                    <a:lnTo>
                      <a:pt x="219" y="749"/>
                    </a:lnTo>
                    <a:lnTo>
                      <a:pt x="223" y="749"/>
                    </a:lnTo>
                    <a:lnTo>
                      <a:pt x="223" y="745"/>
                    </a:lnTo>
                    <a:lnTo>
                      <a:pt x="227" y="741"/>
                    </a:lnTo>
                    <a:lnTo>
                      <a:pt x="227" y="749"/>
                    </a:lnTo>
                    <a:lnTo>
                      <a:pt x="230" y="749"/>
                    </a:lnTo>
                    <a:lnTo>
                      <a:pt x="234" y="745"/>
                    </a:lnTo>
                    <a:lnTo>
                      <a:pt x="242" y="745"/>
                    </a:lnTo>
                    <a:lnTo>
                      <a:pt x="250" y="745"/>
                    </a:lnTo>
                    <a:lnTo>
                      <a:pt x="250" y="741"/>
                    </a:lnTo>
                    <a:lnTo>
                      <a:pt x="253" y="741"/>
                    </a:lnTo>
                    <a:lnTo>
                      <a:pt x="257" y="741"/>
                    </a:lnTo>
                    <a:lnTo>
                      <a:pt x="257" y="738"/>
                    </a:lnTo>
                    <a:lnTo>
                      <a:pt x="253" y="734"/>
                    </a:lnTo>
                    <a:lnTo>
                      <a:pt x="250" y="730"/>
                    </a:lnTo>
                    <a:lnTo>
                      <a:pt x="250" y="726"/>
                    </a:lnTo>
                    <a:lnTo>
                      <a:pt x="246" y="722"/>
                    </a:lnTo>
                    <a:lnTo>
                      <a:pt x="246" y="718"/>
                    </a:lnTo>
                    <a:lnTo>
                      <a:pt x="242" y="715"/>
                    </a:lnTo>
                    <a:lnTo>
                      <a:pt x="242" y="711"/>
                    </a:lnTo>
                    <a:lnTo>
                      <a:pt x="242" y="707"/>
                    </a:lnTo>
                    <a:lnTo>
                      <a:pt x="242" y="703"/>
                    </a:lnTo>
                    <a:lnTo>
                      <a:pt x="242" y="699"/>
                    </a:lnTo>
                    <a:lnTo>
                      <a:pt x="242" y="692"/>
                    </a:lnTo>
                    <a:lnTo>
                      <a:pt x="250" y="649"/>
                    </a:lnTo>
                    <a:lnTo>
                      <a:pt x="253" y="630"/>
                    </a:lnTo>
                    <a:lnTo>
                      <a:pt x="257" y="607"/>
                    </a:lnTo>
                    <a:lnTo>
                      <a:pt x="257" y="603"/>
                    </a:lnTo>
                    <a:lnTo>
                      <a:pt x="257" y="595"/>
                    </a:lnTo>
                    <a:lnTo>
                      <a:pt x="257" y="592"/>
                    </a:lnTo>
                    <a:lnTo>
                      <a:pt x="257" y="584"/>
                    </a:lnTo>
                    <a:lnTo>
                      <a:pt x="257" y="580"/>
                    </a:lnTo>
                    <a:lnTo>
                      <a:pt x="257" y="576"/>
                    </a:lnTo>
                    <a:lnTo>
                      <a:pt x="257" y="572"/>
                    </a:lnTo>
                    <a:lnTo>
                      <a:pt x="253" y="565"/>
                    </a:lnTo>
                    <a:lnTo>
                      <a:pt x="253" y="561"/>
                    </a:lnTo>
                    <a:lnTo>
                      <a:pt x="253" y="557"/>
                    </a:lnTo>
                    <a:lnTo>
                      <a:pt x="257" y="530"/>
                    </a:lnTo>
                    <a:lnTo>
                      <a:pt x="257" y="522"/>
                    </a:lnTo>
                    <a:lnTo>
                      <a:pt x="257" y="519"/>
                    </a:lnTo>
                    <a:lnTo>
                      <a:pt x="257" y="515"/>
                    </a:lnTo>
                    <a:lnTo>
                      <a:pt x="257" y="507"/>
                    </a:lnTo>
                    <a:lnTo>
                      <a:pt x="257" y="503"/>
                    </a:lnTo>
                    <a:lnTo>
                      <a:pt x="257" y="499"/>
                    </a:lnTo>
                    <a:lnTo>
                      <a:pt x="257" y="492"/>
                    </a:lnTo>
                    <a:lnTo>
                      <a:pt x="257" y="488"/>
                    </a:lnTo>
                    <a:lnTo>
                      <a:pt x="257" y="480"/>
                    </a:lnTo>
                    <a:lnTo>
                      <a:pt x="261" y="476"/>
                    </a:lnTo>
                    <a:lnTo>
                      <a:pt x="261" y="465"/>
                    </a:lnTo>
                    <a:lnTo>
                      <a:pt x="261" y="461"/>
                    </a:lnTo>
                    <a:lnTo>
                      <a:pt x="261" y="419"/>
                    </a:lnTo>
                    <a:lnTo>
                      <a:pt x="265" y="415"/>
                    </a:lnTo>
                    <a:lnTo>
                      <a:pt x="265" y="407"/>
                    </a:lnTo>
                    <a:lnTo>
                      <a:pt x="265" y="403"/>
                    </a:lnTo>
                    <a:lnTo>
                      <a:pt x="269" y="400"/>
                    </a:lnTo>
                    <a:lnTo>
                      <a:pt x="269" y="392"/>
                    </a:lnTo>
                    <a:lnTo>
                      <a:pt x="269" y="388"/>
                    </a:lnTo>
                    <a:lnTo>
                      <a:pt x="269" y="377"/>
                    </a:lnTo>
                    <a:lnTo>
                      <a:pt x="269" y="373"/>
                    </a:lnTo>
                    <a:lnTo>
                      <a:pt x="269" y="369"/>
                    </a:lnTo>
                    <a:lnTo>
                      <a:pt x="265" y="357"/>
                    </a:lnTo>
                    <a:lnTo>
                      <a:pt x="261" y="350"/>
                    </a:lnTo>
                    <a:lnTo>
                      <a:pt x="261" y="338"/>
                    </a:lnTo>
                    <a:lnTo>
                      <a:pt x="253" y="323"/>
                    </a:lnTo>
                    <a:lnTo>
                      <a:pt x="253" y="315"/>
                    </a:lnTo>
                    <a:lnTo>
                      <a:pt x="253" y="311"/>
                    </a:lnTo>
                    <a:lnTo>
                      <a:pt x="253" y="300"/>
                    </a:lnTo>
                    <a:lnTo>
                      <a:pt x="253" y="296"/>
                    </a:lnTo>
                    <a:lnTo>
                      <a:pt x="253" y="292"/>
                    </a:lnTo>
                    <a:lnTo>
                      <a:pt x="253" y="288"/>
                    </a:lnTo>
                    <a:lnTo>
                      <a:pt x="257" y="284"/>
                    </a:lnTo>
                    <a:lnTo>
                      <a:pt x="261" y="277"/>
                    </a:lnTo>
                    <a:lnTo>
                      <a:pt x="261" y="273"/>
                    </a:lnTo>
                    <a:lnTo>
                      <a:pt x="261" y="269"/>
                    </a:lnTo>
                    <a:lnTo>
                      <a:pt x="261" y="246"/>
                    </a:lnTo>
                    <a:lnTo>
                      <a:pt x="265" y="246"/>
                    </a:lnTo>
                    <a:lnTo>
                      <a:pt x="265" y="269"/>
                    </a:lnTo>
                    <a:lnTo>
                      <a:pt x="265" y="277"/>
                    </a:lnTo>
                    <a:lnTo>
                      <a:pt x="265" y="280"/>
                    </a:lnTo>
                    <a:lnTo>
                      <a:pt x="265" y="284"/>
                    </a:lnTo>
                    <a:lnTo>
                      <a:pt x="269" y="292"/>
                    </a:lnTo>
                    <a:lnTo>
                      <a:pt x="269" y="300"/>
                    </a:lnTo>
                    <a:lnTo>
                      <a:pt x="273" y="304"/>
                    </a:lnTo>
                    <a:lnTo>
                      <a:pt x="273" y="307"/>
                    </a:lnTo>
                    <a:lnTo>
                      <a:pt x="276" y="315"/>
                    </a:lnTo>
                    <a:lnTo>
                      <a:pt x="288" y="327"/>
                    </a:lnTo>
                    <a:lnTo>
                      <a:pt x="303" y="346"/>
                    </a:lnTo>
                    <a:lnTo>
                      <a:pt x="303" y="350"/>
                    </a:lnTo>
                    <a:lnTo>
                      <a:pt x="307" y="353"/>
                    </a:lnTo>
                    <a:lnTo>
                      <a:pt x="311" y="357"/>
                    </a:lnTo>
                    <a:lnTo>
                      <a:pt x="288" y="400"/>
                    </a:lnTo>
                    <a:lnTo>
                      <a:pt x="288" y="407"/>
                    </a:lnTo>
                    <a:lnTo>
                      <a:pt x="292" y="407"/>
                    </a:lnTo>
                    <a:lnTo>
                      <a:pt x="299" y="403"/>
                    </a:lnTo>
                    <a:lnTo>
                      <a:pt x="303" y="400"/>
                    </a:lnTo>
                    <a:lnTo>
                      <a:pt x="307" y="396"/>
                    </a:lnTo>
                    <a:lnTo>
                      <a:pt x="311" y="388"/>
                    </a:lnTo>
                    <a:lnTo>
                      <a:pt x="315" y="392"/>
                    </a:lnTo>
                    <a:lnTo>
                      <a:pt x="315" y="396"/>
                    </a:lnTo>
                    <a:lnTo>
                      <a:pt x="315" y="400"/>
                    </a:lnTo>
                    <a:lnTo>
                      <a:pt x="315" y="403"/>
                    </a:lnTo>
                    <a:lnTo>
                      <a:pt x="315" y="407"/>
                    </a:lnTo>
                    <a:lnTo>
                      <a:pt x="315" y="415"/>
                    </a:lnTo>
                    <a:lnTo>
                      <a:pt x="311" y="423"/>
                    </a:lnTo>
                    <a:lnTo>
                      <a:pt x="307" y="434"/>
                    </a:lnTo>
                    <a:lnTo>
                      <a:pt x="303" y="442"/>
                    </a:lnTo>
                    <a:lnTo>
                      <a:pt x="307" y="442"/>
                    </a:lnTo>
                    <a:lnTo>
                      <a:pt x="311" y="438"/>
                    </a:lnTo>
                    <a:lnTo>
                      <a:pt x="315" y="438"/>
                    </a:lnTo>
                    <a:lnTo>
                      <a:pt x="315" y="434"/>
                    </a:lnTo>
                    <a:lnTo>
                      <a:pt x="319" y="430"/>
                    </a:lnTo>
                    <a:lnTo>
                      <a:pt x="322" y="423"/>
                    </a:lnTo>
                    <a:lnTo>
                      <a:pt x="322" y="415"/>
                    </a:lnTo>
                    <a:lnTo>
                      <a:pt x="326" y="407"/>
                    </a:lnTo>
                    <a:lnTo>
                      <a:pt x="326" y="396"/>
                    </a:lnTo>
                    <a:lnTo>
                      <a:pt x="326" y="403"/>
                    </a:lnTo>
                    <a:lnTo>
                      <a:pt x="326" y="411"/>
                    </a:lnTo>
                    <a:lnTo>
                      <a:pt x="322" y="419"/>
                    </a:lnTo>
                    <a:lnTo>
                      <a:pt x="322" y="423"/>
                    </a:lnTo>
                    <a:lnTo>
                      <a:pt x="330" y="415"/>
                    </a:lnTo>
                    <a:lnTo>
                      <a:pt x="334" y="407"/>
                    </a:lnTo>
                    <a:lnTo>
                      <a:pt x="334" y="403"/>
                    </a:lnTo>
                    <a:lnTo>
                      <a:pt x="334" y="400"/>
                    </a:lnTo>
                    <a:lnTo>
                      <a:pt x="334" y="373"/>
                    </a:lnTo>
                    <a:lnTo>
                      <a:pt x="315" y="315"/>
                    </a:lnTo>
                    <a:lnTo>
                      <a:pt x="303" y="292"/>
                    </a:lnTo>
                    <a:lnTo>
                      <a:pt x="296" y="273"/>
                    </a:lnTo>
                    <a:lnTo>
                      <a:pt x="292" y="261"/>
                    </a:lnTo>
                    <a:lnTo>
                      <a:pt x="292" y="257"/>
                    </a:lnTo>
                    <a:lnTo>
                      <a:pt x="292" y="254"/>
                    </a:lnTo>
                    <a:lnTo>
                      <a:pt x="296" y="246"/>
                    </a:lnTo>
                    <a:lnTo>
                      <a:pt x="296" y="242"/>
                    </a:lnTo>
                    <a:lnTo>
                      <a:pt x="296" y="215"/>
                    </a:lnTo>
                    <a:lnTo>
                      <a:pt x="296" y="207"/>
                    </a:lnTo>
                    <a:lnTo>
                      <a:pt x="296" y="200"/>
                    </a:lnTo>
                    <a:lnTo>
                      <a:pt x="296" y="177"/>
                    </a:lnTo>
                    <a:lnTo>
                      <a:pt x="296" y="169"/>
                    </a:lnTo>
                    <a:lnTo>
                      <a:pt x="296" y="165"/>
                    </a:lnTo>
                    <a:lnTo>
                      <a:pt x="296" y="161"/>
                    </a:lnTo>
                    <a:lnTo>
                      <a:pt x="292" y="154"/>
                    </a:lnTo>
                    <a:lnTo>
                      <a:pt x="288" y="150"/>
                    </a:lnTo>
                    <a:lnTo>
                      <a:pt x="284" y="146"/>
                    </a:lnTo>
                    <a:lnTo>
                      <a:pt x="276" y="138"/>
                    </a:lnTo>
                    <a:lnTo>
                      <a:pt x="273" y="138"/>
                    </a:lnTo>
                    <a:lnTo>
                      <a:pt x="265" y="134"/>
                    </a:lnTo>
                    <a:lnTo>
                      <a:pt x="253" y="131"/>
                    </a:lnTo>
                    <a:lnTo>
                      <a:pt x="242" y="131"/>
                    </a:lnTo>
                    <a:lnTo>
                      <a:pt x="238" y="127"/>
                    </a:lnTo>
                    <a:lnTo>
                      <a:pt x="234" y="123"/>
                    </a:lnTo>
                    <a:lnTo>
                      <a:pt x="227" y="123"/>
                    </a:lnTo>
                    <a:lnTo>
                      <a:pt x="223" y="119"/>
                    </a:lnTo>
                    <a:lnTo>
                      <a:pt x="219" y="115"/>
                    </a:lnTo>
                    <a:lnTo>
                      <a:pt x="219" y="111"/>
                    </a:lnTo>
                    <a:lnTo>
                      <a:pt x="215" y="111"/>
                    </a:lnTo>
                    <a:lnTo>
                      <a:pt x="215" y="108"/>
                    </a:lnTo>
                    <a:lnTo>
                      <a:pt x="215" y="104"/>
                    </a:lnTo>
                    <a:lnTo>
                      <a:pt x="200" y="104"/>
                    </a:lnTo>
                    <a:lnTo>
                      <a:pt x="196" y="104"/>
                    </a:lnTo>
                    <a:lnTo>
                      <a:pt x="192" y="104"/>
                    </a:lnTo>
                    <a:lnTo>
                      <a:pt x="188" y="100"/>
                    </a:lnTo>
                    <a:lnTo>
                      <a:pt x="184" y="100"/>
                    </a:lnTo>
                    <a:lnTo>
                      <a:pt x="180" y="96"/>
                    </a:lnTo>
                    <a:lnTo>
                      <a:pt x="177" y="92"/>
                    </a:lnTo>
                    <a:lnTo>
                      <a:pt x="177" y="88"/>
                    </a:lnTo>
                    <a:lnTo>
                      <a:pt x="173" y="88"/>
                    </a:lnTo>
                    <a:lnTo>
                      <a:pt x="173" y="85"/>
                    </a:lnTo>
                    <a:lnTo>
                      <a:pt x="177" y="92"/>
                    </a:lnTo>
                    <a:lnTo>
                      <a:pt x="184" y="96"/>
                    </a:lnTo>
                    <a:lnTo>
                      <a:pt x="188" y="100"/>
                    </a:lnTo>
                    <a:lnTo>
                      <a:pt x="192" y="104"/>
                    </a:lnTo>
                    <a:lnTo>
                      <a:pt x="196" y="104"/>
                    </a:lnTo>
                    <a:lnTo>
                      <a:pt x="200" y="108"/>
                    </a:lnTo>
                    <a:lnTo>
                      <a:pt x="203" y="108"/>
                    </a:lnTo>
                    <a:lnTo>
                      <a:pt x="207" y="104"/>
                    </a:lnTo>
                    <a:lnTo>
                      <a:pt x="211" y="104"/>
                    </a:lnTo>
                    <a:lnTo>
                      <a:pt x="215" y="104"/>
                    </a:lnTo>
                    <a:lnTo>
                      <a:pt x="219" y="100"/>
                    </a:lnTo>
                    <a:lnTo>
                      <a:pt x="223" y="100"/>
                    </a:lnTo>
                    <a:lnTo>
                      <a:pt x="223" y="96"/>
                    </a:lnTo>
                    <a:lnTo>
                      <a:pt x="223" y="92"/>
                    </a:lnTo>
                    <a:lnTo>
                      <a:pt x="227" y="88"/>
                    </a:lnTo>
                    <a:lnTo>
                      <a:pt x="227" y="85"/>
                    </a:lnTo>
                    <a:lnTo>
                      <a:pt x="227" y="81"/>
                    </a:lnTo>
                    <a:lnTo>
                      <a:pt x="227" y="77"/>
                    </a:lnTo>
                    <a:lnTo>
                      <a:pt x="227" y="61"/>
                    </a:lnTo>
                    <a:lnTo>
                      <a:pt x="227" y="46"/>
                    </a:lnTo>
                    <a:lnTo>
                      <a:pt x="227" y="42"/>
                    </a:lnTo>
                    <a:lnTo>
                      <a:pt x="227" y="38"/>
                    </a:lnTo>
                    <a:lnTo>
                      <a:pt x="223" y="35"/>
                    </a:lnTo>
                    <a:lnTo>
                      <a:pt x="223" y="31"/>
                    </a:lnTo>
                    <a:lnTo>
                      <a:pt x="219" y="27"/>
                    </a:lnTo>
                    <a:lnTo>
                      <a:pt x="219" y="23"/>
                    </a:lnTo>
                    <a:lnTo>
                      <a:pt x="215" y="19"/>
                    </a:lnTo>
                    <a:lnTo>
                      <a:pt x="215" y="15"/>
                    </a:lnTo>
                    <a:lnTo>
                      <a:pt x="211" y="12"/>
                    </a:lnTo>
                    <a:lnTo>
                      <a:pt x="207" y="12"/>
                    </a:lnTo>
                    <a:lnTo>
                      <a:pt x="203" y="8"/>
                    </a:lnTo>
                    <a:lnTo>
                      <a:pt x="200" y="8"/>
                    </a:lnTo>
                    <a:lnTo>
                      <a:pt x="196" y="4"/>
                    </a:lnTo>
                    <a:lnTo>
                      <a:pt x="192" y="4"/>
                    </a:lnTo>
                    <a:lnTo>
                      <a:pt x="188" y="4"/>
                    </a:lnTo>
                    <a:lnTo>
                      <a:pt x="184" y="4"/>
                    </a:lnTo>
                    <a:lnTo>
                      <a:pt x="180" y="4"/>
                    </a:lnTo>
                    <a:lnTo>
                      <a:pt x="177" y="4"/>
                    </a:lnTo>
                    <a:lnTo>
                      <a:pt x="173" y="8"/>
                    </a:lnTo>
                    <a:lnTo>
                      <a:pt x="169" y="8"/>
                    </a:lnTo>
                    <a:lnTo>
                      <a:pt x="165" y="12"/>
                    </a:lnTo>
                    <a:lnTo>
                      <a:pt x="165" y="15"/>
                    </a:lnTo>
                    <a:lnTo>
                      <a:pt x="161" y="15"/>
                    </a:lnTo>
                    <a:lnTo>
                      <a:pt x="157" y="19"/>
                    </a:lnTo>
                    <a:lnTo>
                      <a:pt x="157" y="23"/>
                    </a:lnTo>
                    <a:lnTo>
                      <a:pt x="154" y="27"/>
                    </a:lnTo>
                    <a:lnTo>
                      <a:pt x="150" y="31"/>
                    </a:lnTo>
                    <a:lnTo>
                      <a:pt x="150" y="35"/>
                    </a:lnTo>
                    <a:lnTo>
                      <a:pt x="150" y="38"/>
                    </a:lnTo>
                    <a:lnTo>
                      <a:pt x="150" y="42"/>
                    </a:lnTo>
                    <a:lnTo>
                      <a:pt x="150" y="46"/>
                    </a:lnTo>
                    <a:lnTo>
                      <a:pt x="150" y="50"/>
                    </a:lnTo>
                    <a:lnTo>
                      <a:pt x="146" y="50"/>
                    </a:lnTo>
                    <a:lnTo>
                      <a:pt x="142" y="50"/>
                    </a:lnTo>
                    <a:lnTo>
                      <a:pt x="142" y="54"/>
                    </a:lnTo>
                    <a:lnTo>
                      <a:pt x="142" y="58"/>
                    </a:lnTo>
                    <a:lnTo>
                      <a:pt x="142" y="61"/>
                    </a:lnTo>
                    <a:lnTo>
                      <a:pt x="142" y="65"/>
                    </a:lnTo>
                    <a:lnTo>
                      <a:pt x="146" y="69"/>
                    </a:lnTo>
                    <a:lnTo>
                      <a:pt x="150" y="73"/>
                    </a:lnTo>
                    <a:lnTo>
                      <a:pt x="154" y="73"/>
                    </a:lnTo>
                    <a:lnTo>
                      <a:pt x="157" y="73"/>
                    </a:lnTo>
                    <a:lnTo>
                      <a:pt x="161" y="69"/>
                    </a:lnTo>
                    <a:lnTo>
                      <a:pt x="157" y="73"/>
                    </a:lnTo>
                    <a:lnTo>
                      <a:pt x="154" y="73"/>
                    </a:lnTo>
                    <a:lnTo>
                      <a:pt x="157" y="85"/>
                    </a:lnTo>
                    <a:lnTo>
                      <a:pt x="161" y="88"/>
                    </a:lnTo>
                    <a:lnTo>
                      <a:pt x="165" y="100"/>
                    </a:lnTo>
                    <a:lnTo>
                      <a:pt x="169" y="100"/>
                    </a:lnTo>
                    <a:lnTo>
                      <a:pt x="169" y="104"/>
                    </a:lnTo>
                    <a:lnTo>
                      <a:pt x="169" y="108"/>
                    </a:lnTo>
                    <a:lnTo>
                      <a:pt x="169" y="119"/>
                    </a:lnTo>
                    <a:lnTo>
                      <a:pt x="169" y="123"/>
                    </a:lnTo>
                    <a:lnTo>
                      <a:pt x="165" y="127"/>
                    </a:lnTo>
                    <a:lnTo>
                      <a:pt x="161" y="131"/>
                    </a:lnTo>
                    <a:lnTo>
                      <a:pt x="157" y="134"/>
                    </a:lnTo>
                    <a:lnTo>
                      <a:pt x="154" y="134"/>
                    </a:lnTo>
                    <a:lnTo>
                      <a:pt x="150" y="134"/>
                    </a:lnTo>
                    <a:lnTo>
                      <a:pt x="146" y="138"/>
                    </a:lnTo>
                    <a:lnTo>
                      <a:pt x="142" y="138"/>
                    </a:lnTo>
                    <a:lnTo>
                      <a:pt x="134" y="138"/>
                    </a:lnTo>
                    <a:lnTo>
                      <a:pt x="131" y="138"/>
                    </a:lnTo>
                    <a:lnTo>
                      <a:pt x="127" y="138"/>
                    </a:lnTo>
                    <a:lnTo>
                      <a:pt x="123" y="138"/>
                    </a:lnTo>
                    <a:lnTo>
                      <a:pt x="119" y="138"/>
                    </a:lnTo>
                    <a:lnTo>
                      <a:pt x="115" y="142"/>
                    </a:lnTo>
                    <a:lnTo>
                      <a:pt x="111" y="146"/>
                    </a:lnTo>
                    <a:lnTo>
                      <a:pt x="107" y="146"/>
                    </a:lnTo>
                    <a:lnTo>
                      <a:pt x="107" y="150"/>
                    </a:lnTo>
                    <a:lnTo>
                      <a:pt x="104" y="154"/>
                    </a:lnTo>
                    <a:lnTo>
                      <a:pt x="104" y="158"/>
                    </a:lnTo>
                    <a:lnTo>
                      <a:pt x="100" y="158"/>
                    </a:lnTo>
                    <a:lnTo>
                      <a:pt x="100" y="165"/>
                    </a:lnTo>
                    <a:lnTo>
                      <a:pt x="100" y="169"/>
                    </a:lnTo>
                    <a:lnTo>
                      <a:pt x="96" y="177"/>
                    </a:lnTo>
                    <a:lnTo>
                      <a:pt x="96" y="184"/>
                    </a:lnTo>
                    <a:lnTo>
                      <a:pt x="96" y="200"/>
                    </a:lnTo>
                    <a:lnTo>
                      <a:pt x="96" y="207"/>
                    </a:lnTo>
                    <a:lnTo>
                      <a:pt x="96" y="215"/>
                    </a:lnTo>
                    <a:lnTo>
                      <a:pt x="96" y="223"/>
                    </a:lnTo>
                    <a:lnTo>
                      <a:pt x="92" y="231"/>
                    </a:lnTo>
                    <a:lnTo>
                      <a:pt x="92" y="234"/>
                    </a:lnTo>
                    <a:lnTo>
                      <a:pt x="92" y="242"/>
                    </a:lnTo>
                    <a:lnTo>
                      <a:pt x="88" y="246"/>
                    </a:lnTo>
                    <a:lnTo>
                      <a:pt x="88" y="250"/>
                    </a:lnTo>
                    <a:lnTo>
                      <a:pt x="81" y="261"/>
                    </a:lnTo>
                    <a:lnTo>
                      <a:pt x="77" y="273"/>
                    </a:lnTo>
                    <a:lnTo>
                      <a:pt x="73" y="280"/>
                    </a:lnTo>
                    <a:lnTo>
                      <a:pt x="69" y="284"/>
                    </a:lnTo>
                    <a:lnTo>
                      <a:pt x="69" y="296"/>
                    </a:lnTo>
                    <a:lnTo>
                      <a:pt x="65" y="304"/>
                    </a:lnTo>
                    <a:lnTo>
                      <a:pt x="65" y="311"/>
                    </a:lnTo>
                    <a:lnTo>
                      <a:pt x="61" y="315"/>
                    </a:lnTo>
                    <a:lnTo>
                      <a:pt x="61" y="327"/>
                    </a:lnTo>
                    <a:lnTo>
                      <a:pt x="58" y="338"/>
                    </a:lnTo>
                    <a:lnTo>
                      <a:pt x="54" y="346"/>
                    </a:lnTo>
                    <a:lnTo>
                      <a:pt x="54" y="353"/>
                    </a:lnTo>
                    <a:lnTo>
                      <a:pt x="54" y="357"/>
                    </a:lnTo>
                    <a:lnTo>
                      <a:pt x="50" y="361"/>
                    </a:lnTo>
                    <a:lnTo>
                      <a:pt x="46" y="365"/>
                    </a:lnTo>
                    <a:lnTo>
                      <a:pt x="38" y="373"/>
                    </a:lnTo>
                    <a:lnTo>
                      <a:pt x="27" y="380"/>
                    </a:lnTo>
                    <a:lnTo>
                      <a:pt x="19" y="384"/>
                    </a:lnTo>
                    <a:lnTo>
                      <a:pt x="12" y="392"/>
                    </a:lnTo>
                    <a:lnTo>
                      <a:pt x="8" y="396"/>
                    </a:lnTo>
                    <a:lnTo>
                      <a:pt x="8" y="400"/>
                    </a:lnTo>
                    <a:lnTo>
                      <a:pt x="12" y="403"/>
                    </a:lnTo>
                    <a:lnTo>
                      <a:pt x="15" y="403"/>
                    </a:lnTo>
                    <a:lnTo>
                      <a:pt x="19" y="400"/>
                    </a:lnTo>
                    <a:lnTo>
                      <a:pt x="23" y="400"/>
                    </a:lnTo>
                    <a:lnTo>
                      <a:pt x="27" y="396"/>
                    </a:lnTo>
                    <a:lnTo>
                      <a:pt x="31" y="392"/>
                    </a:lnTo>
                    <a:lnTo>
                      <a:pt x="31" y="396"/>
                    </a:lnTo>
                    <a:lnTo>
                      <a:pt x="27" y="400"/>
                    </a:lnTo>
                    <a:lnTo>
                      <a:pt x="23" y="407"/>
                    </a:lnTo>
                    <a:lnTo>
                      <a:pt x="19" y="419"/>
                    </a:lnTo>
                    <a:lnTo>
                      <a:pt x="12" y="434"/>
                    </a:lnTo>
                    <a:lnTo>
                      <a:pt x="12" y="438"/>
                    </a:lnTo>
                    <a:lnTo>
                      <a:pt x="15" y="438"/>
                    </a:lnTo>
                    <a:lnTo>
                      <a:pt x="19" y="438"/>
                    </a:lnTo>
                    <a:lnTo>
                      <a:pt x="19" y="434"/>
                    </a:lnTo>
                    <a:lnTo>
                      <a:pt x="23" y="430"/>
                    </a:lnTo>
                    <a:lnTo>
                      <a:pt x="23" y="426"/>
                    </a:lnTo>
                    <a:lnTo>
                      <a:pt x="27" y="419"/>
                    </a:lnTo>
                    <a:lnTo>
                      <a:pt x="31" y="407"/>
                    </a:lnTo>
                    <a:lnTo>
                      <a:pt x="35" y="403"/>
                    </a:lnTo>
                    <a:lnTo>
                      <a:pt x="35" y="400"/>
                    </a:lnTo>
                    <a:lnTo>
                      <a:pt x="35" y="407"/>
                    </a:lnTo>
                    <a:lnTo>
                      <a:pt x="35" y="411"/>
                    </a:lnTo>
                    <a:lnTo>
                      <a:pt x="31" y="415"/>
                    </a:lnTo>
                    <a:lnTo>
                      <a:pt x="27" y="426"/>
                    </a:lnTo>
                    <a:lnTo>
                      <a:pt x="23" y="434"/>
                    </a:lnTo>
                    <a:lnTo>
                      <a:pt x="23" y="438"/>
                    </a:lnTo>
                    <a:lnTo>
                      <a:pt x="23" y="446"/>
                    </a:lnTo>
                    <a:lnTo>
                      <a:pt x="27" y="446"/>
                    </a:lnTo>
                    <a:lnTo>
                      <a:pt x="27" y="442"/>
                    </a:lnTo>
                    <a:lnTo>
                      <a:pt x="31" y="442"/>
                    </a:lnTo>
                    <a:lnTo>
                      <a:pt x="31" y="438"/>
                    </a:lnTo>
                    <a:lnTo>
                      <a:pt x="35" y="426"/>
                    </a:lnTo>
                    <a:lnTo>
                      <a:pt x="35" y="423"/>
                    </a:lnTo>
                    <a:lnTo>
                      <a:pt x="38" y="419"/>
                    </a:lnTo>
                    <a:lnTo>
                      <a:pt x="42" y="415"/>
                    </a:lnTo>
                    <a:lnTo>
                      <a:pt x="35" y="438"/>
                    </a:lnTo>
                    <a:lnTo>
                      <a:pt x="35" y="446"/>
                    </a:lnTo>
                    <a:lnTo>
                      <a:pt x="38" y="446"/>
                    </a:lnTo>
                    <a:lnTo>
                      <a:pt x="38" y="442"/>
                    </a:lnTo>
                    <a:lnTo>
                      <a:pt x="42" y="442"/>
                    </a:lnTo>
                    <a:lnTo>
                      <a:pt x="42" y="438"/>
                    </a:lnTo>
                    <a:lnTo>
                      <a:pt x="42" y="434"/>
                    </a:lnTo>
                    <a:lnTo>
                      <a:pt x="46" y="423"/>
                    </a:lnTo>
                    <a:lnTo>
                      <a:pt x="50" y="415"/>
                    </a:lnTo>
                    <a:lnTo>
                      <a:pt x="50" y="411"/>
                    </a:lnTo>
                    <a:lnTo>
                      <a:pt x="50" y="419"/>
                    </a:lnTo>
                    <a:lnTo>
                      <a:pt x="50" y="423"/>
                    </a:lnTo>
                    <a:lnTo>
                      <a:pt x="50" y="426"/>
                    </a:lnTo>
                    <a:lnTo>
                      <a:pt x="50" y="430"/>
                    </a:lnTo>
                    <a:lnTo>
                      <a:pt x="50" y="434"/>
                    </a:lnTo>
                    <a:lnTo>
                      <a:pt x="65" y="388"/>
                    </a:lnTo>
                    <a:lnTo>
                      <a:pt x="65" y="377"/>
                    </a:lnTo>
                    <a:lnTo>
                      <a:pt x="69" y="377"/>
                    </a:lnTo>
                    <a:lnTo>
                      <a:pt x="69" y="373"/>
                    </a:lnTo>
                    <a:lnTo>
                      <a:pt x="77" y="357"/>
                    </a:lnTo>
                    <a:lnTo>
                      <a:pt x="96" y="319"/>
                    </a:lnTo>
                    <a:lnTo>
                      <a:pt x="115" y="280"/>
                    </a:lnTo>
                    <a:lnTo>
                      <a:pt x="123" y="269"/>
                    </a:lnTo>
                    <a:lnTo>
                      <a:pt x="123" y="265"/>
                    </a:lnTo>
                    <a:lnTo>
                      <a:pt x="123" y="261"/>
                    </a:lnTo>
                    <a:lnTo>
                      <a:pt x="127" y="261"/>
                    </a:lnTo>
                    <a:lnTo>
                      <a:pt x="127" y="246"/>
                    </a:lnTo>
                    <a:lnTo>
                      <a:pt x="127" y="261"/>
                    </a:lnTo>
                    <a:lnTo>
                      <a:pt x="127" y="265"/>
                    </a:lnTo>
                    <a:lnTo>
                      <a:pt x="123" y="269"/>
                    </a:lnTo>
                    <a:lnTo>
                      <a:pt x="115" y="284"/>
                    </a:lnTo>
                    <a:lnTo>
                      <a:pt x="96" y="323"/>
                    </a:lnTo>
                    <a:lnTo>
                      <a:pt x="77" y="361"/>
                    </a:lnTo>
                    <a:lnTo>
                      <a:pt x="69" y="373"/>
                    </a:lnTo>
                    <a:lnTo>
                      <a:pt x="69" y="377"/>
                    </a:lnTo>
                    <a:lnTo>
                      <a:pt x="69" y="380"/>
                    </a:lnTo>
                    <a:lnTo>
                      <a:pt x="69" y="388"/>
                    </a:lnTo>
                    <a:lnTo>
                      <a:pt x="65" y="396"/>
                    </a:lnTo>
                    <a:lnTo>
                      <a:pt x="58" y="411"/>
                    </a:lnTo>
                    <a:lnTo>
                      <a:pt x="54" y="423"/>
                    </a:lnTo>
                    <a:lnTo>
                      <a:pt x="54" y="430"/>
                    </a:lnTo>
                    <a:lnTo>
                      <a:pt x="50" y="434"/>
                    </a:lnTo>
                    <a:lnTo>
                      <a:pt x="46" y="438"/>
                    </a:lnTo>
                    <a:lnTo>
                      <a:pt x="46" y="426"/>
                    </a:lnTo>
                    <a:lnTo>
                      <a:pt x="46" y="430"/>
                    </a:lnTo>
                    <a:lnTo>
                      <a:pt x="46" y="434"/>
                    </a:lnTo>
                    <a:lnTo>
                      <a:pt x="42" y="442"/>
                    </a:lnTo>
                    <a:lnTo>
                      <a:pt x="42" y="446"/>
                    </a:lnTo>
                    <a:lnTo>
                      <a:pt x="38" y="449"/>
                    </a:lnTo>
                    <a:lnTo>
                      <a:pt x="35" y="449"/>
                    </a:lnTo>
                    <a:lnTo>
                      <a:pt x="35" y="438"/>
                    </a:lnTo>
                    <a:lnTo>
                      <a:pt x="35" y="434"/>
                    </a:lnTo>
                    <a:lnTo>
                      <a:pt x="38" y="430"/>
                    </a:lnTo>
                    <a:lnTo>
                      <a:pt x="38" y="426"/>
                    </a:lnTo>
                    <a:lnTo>
                      <a:pt x="35" y="430"/>
                    </a:lnTo>
                    <a:lnTo>
                      <a:pt x="35" y="434"/>
                    </a:lnTo>
                    <a:lnTo>
                      <a:pt x="31" y="434"/>
                    </a:lnTo>
                    <a:lnTo>
                      <a:pt x="31" y="442"/>
                    </a:lnTo>
                    <a:lnTo>
                      <a:pt x="27" y="446"/>
                    </a:lnTo>
                    <a:lnTo>
                      <a:pt x="23" y="446"/>
                    </a:lnTo>
                    <a:lnTo>
                      <a:pt x="23" y="442"/>
                    </a:lnTo>
                    <a:lnTo>
                      <a:pt x="23" y="438"/>
                    </a:lnTo>
                    <a:lnTo>
                      <a:pt x="23" y="434"/>
                    </a:lnTo>
                    <a:lnTo>
                      <a:pt x="19" y="438"/>
                    </a:lnTo>
                    <a:lnTo>
                      <a:pt x="12" y="438"/>
                    </a:lnTo>
                    <a:lnTo>
                      <a:pt x="12" y="434"/>
                    </a:lnTo>
                    <a:lnTo>
                      <a:pt x="19" y="423"/>
                    </a:lnTo>
                    <a:lnTo>
                      <a:pt x="19" y="411"/>
                    </a:lnTo>
                    <a:lnTo>
                      <a:pt x="27" y="403"/>
                    </a:lnTo>
                    <a:lnTo>
                      <a:pt x="27" y="400"/>
                    </a:lnTo>
                    <a:lnTo>
                      <a:pt x="27" y="396"/>
                    </a:lnTo>
                    <a:lnTo>
                      <a:pt x="23" y="400"/>
                    </a:lnTo>
                    <a:lnTo>
                      <a:pt x="19" y="400"/>
                    </a:lnTo>
                    <a:lnTo>
                      <a:pt x="19" y="403"/>
                    </a:lnTo>
                    <a:lnTo>
                      <a:pt x="15" y="403"/>
                    </a:lnTo>
                    <a:lnTo>
                      <a:pt x="12" y="403"/>
                    </a:lnTo>
                    <a:lnTo>
                      <a:pt x="8" y="403"/>
                    </a:lnTo>
                    <a:lnTo>
                      <a:pt x="8" y="400"/>
                    </a:lnTo>
                    <a:lnTo>
                      <a:pt x="4" y="400"/>
                    </a:lnTo>
                    <a:lnTo>
                      <a:pt x="4" y="396"/>
                    </a:lnTo>
                    <a:lnTo>
                      <a:pt x="8" y="396"/>
                    </a:lnTo>
                    <a:lnTo>
                      <a:pt x="8" y="392"/>
                    </a:lnTo>
                    <a:lnTo>
                      <a:pt x="12" y="388"/>
                    </a:lnTo>
                    <a:lnTo>
                      <a:pt x="19" y="384"/>
                    </a:lnTo>
                    <a:lnTo>
                      <a:pt x="27" y="377"/>
                    </a:lnTo>
                    <a:lnTo>
                      <a:pt x="35" y="373"/>
                    </a:lnTo>
                    <a:lnTo>
                      <a:pt x="42" y="365"/>
                    </a:lnTo>
                    <a:lnTo>
                      <a:pt x="46" y="361"/>
                    </a:lnTo>
                    <a:lnTo>
                      <a:pt x="50" y="361"/>
                    </a:lnTo>
                    <a:lnTo>
                      <a:pt x="50" y="357"/>
                    </a:lnTo>
                    <a:lnTo>
                      <a:pt x="54" y="346"/>
                    </a:lnTo>
                    <a:lnTo>
                      <a:pt x="58" y="342"/>
                    </a:lnTo>
                    <a:lnTo>
                      <a:pt x="58" y="330"/>
                    </a:lnTo>
                    <a:lnTo>
                      <a:pt x="65" y="304"/>
                    </a:lnTo>
                    <a:lnTo>
                      <a:pt x="65" y="296"/>
                    </a:lnTo>
                    <a:lnTo>
                      <a:pt x="69" y="288"/>
                    </a:lnTo>
                    <a:lnTo>
                      <a:pt x="69" y="284"/>
                    </a:lnTo>
                    <a:lnTo>
                      <a:pt x="73" y="277"/>
                    </a:lnTo>
                    <a:lnTo>
                      <a:pt x="81" y="265"/>
                    </a:lnTo>
                    <a:lnTo>
                      <a:pt x="84" y="254"/>
                    </a:lnTo>
                    <a:lnTo>
                      <a:pt x="88" y="246"/>
                    </a:lnTo>
                    <a:lnTo>
                      <a:pt x="92" y="238"/>
                    </a:lnTo>
                    <a:lnTo>
                      <a:pt x="92" y="234"/>
                    </a:lnTo>
                    <a:lnTo>
                      <a:pt x="92" y="227"/>
                    </a:lnTo>
                    <a:lnTo>
                      <a:pt x="96" y="219"/>
                    </a:lnTo>
                    <a:lnTo>
                      <a:pt x="96" y="211"/>
                    </a:lnTo>
                    <a:lnTo>
                      <a:pt x="96" y="204"/>
                    </a:lnTo>
                    <a:lnTo>
                      <a:pt x="96" y="184"/>
                    </a:lnTo>
                    <a:lnTo>
                      <a:pt x="96" y="177"/>
                    </a:lnTo>
                    <a:lnTo>
                      <a:pt x="96" y="173"/>
                    </a:lnTo>
                    <a:lnTo>
                      <a:pt x="96" y="169"/>
                    </a:lnTo>
                    <a:lnTo>
                      <a:pt x="100" y="165"/>
                    </a:lnTo>
                    <a:lnTo>
                      <a:pt x="100" y="161"/>
                    </a:lnTo>
                    <a:lnTo>
                      <a:pt x="100" y="158"/>
                    </a:lnTo>
                    <a:lnTo>
                      <a:pt x="104" y="154"/>
                    </a:lnTo>
                    <a:lnTo>
                      <a:pt x="104" y="150"/>
                    </a:lnTo>
                    <a:lnTo>
                      <a:pt x="107" y="146"/>
                    </a:lnTo>
                    <a:lnTo>
                      <a:pt x="111" y="142"/>
                    </a:lnTo>
                    <a:lnTo>
                      <a:pt x="115" y="142"/>
                    </a:lnTo>
                    <a:lnTo>
                      <a:pt x="119" y="138"/>
                    </a:lnTo>
                    <a:lnTo>
                      <a:pt x="123" y="138"/>
                    </a:lnTo>
                    <a:lnTo>
                      <a:pt x="127" y="138"/>
                    </a:lnTo>
                    <a:lnTo>
                      <a:pt x="131" y="138"/>
                    </a:lnTo>
                    <a:lnTo>
                      <a:pt x="134" y="138"/>
                    </a:lnTo>
                    <a:lnTo>
                      <a:pt x="138" y="138"/>
                    </a:lnTo>
                    <a:lnTo>
                      <a:pt x="142" y="138"/>
                    </a:lnTo>
                    <a:lnTo>
                      <a:pt x="150" y="134"/>
                    </a:lnTo>
                    <a:lnTo>
                      <a:pt x="154" y="134"/>
                    </a:lnTo>
                    <a:lnTo>
                      <a:pt x="157" y="131"/>
                    </a:lnTo>
                    <a:lnTo>
                      <a:pt x="161" y="131"/>
                    </a:lnTo>
                    <a:lnTo>
                      <a:pt x="165" y="127"/>
                    </a:lnTo>
                    <a:lnTo>
                      <a:pt x="165" y="123"/>
                    </a:lnTo>
                    <a:lnTo>
                      <a:pt x="169" y="119"/>
                    </a:lnTo>
                    <a:lnTo>
                      <a:pt x="169" y="108"/>
                    </a:lnTo>
                    <a:lnTo>
                      <a:pt x="165" y="104"/>
                    </a:lnTo>
                    <a:lnTo>
                      <a:pt x="165" y="100"/>
                    </a:lnTo>
                    <a:lnTo>
                      <a:pt x="165" y="96"/>
                    </a:lnTo>
                    <a:lnTo>
                      <a:pt x="161" y="92"/>
                    </a:lnTo>
                    <a:lnTo>
                      <a:pt x="157" y="88"/>
                    </a:lnTo>
                    <a:lnTo>
                      <a:pt x="154" y="81"/>
                    </a:lnTo>
                    <a:lnTo>
                      <a:pt x="146" y="69"/>
                    </a:lnTo>
                    <a:lnTo>
                      <a:pt x="142" y="65"/>
                    </a:lnTo>
                    <a:lnTo>
                      <a:pt x="142" y="61"/>
                    </a:lnTo>
                    <a:lnTo>
                      <a:pt x="142" y="50"/>
                    </a:lnTo>
                    <a:lnTo>
                      <a:pt x="146" y="50"/>
                    </a:lnTo>
                    <a:lnTo>
                      <a:pt x="146" y="42"/>
                    </a:lnTo>
                    <a:lnTo>
                      <a:pt x="150" y="35"/>
                    </a:lnTo>
                    <a:lnTo>
                      <a:pt x="154" y="31"/>
                    </a:lnTo>
                    <a:lnTo>
                      <a:pt x="154" y="23"/>
                    </a:lnTo>
                    <a:lnTo>
                      <a:pt x="157" y="19"/>
                    </a:lnTo>
                    <a:lnTo>
                      <a:pt x="157" y="15"/>
                    </a:lnTo>
                    <a:lnTo>
                      <a:pt x="161" y="15"/>
                    </a:lnTo>
                    <a:lnTo>
                      <a:pt x="161" y="12"/>
                    </a:lnTo>
                    <a:lnTo>
                      <a:pt x="165" y="8"/>
                    </a:lnTo>
                    <a:lnTo>
                      <a:pt x="169" y="8"/>
                    </a:lnTo>
                    <a:lnTo>
                      <a:pt x="173" y="4"/>
                    </a:lnTo>
                    <a:lnTo>
                      <a:pt x="177" y="4"/>
                    </a:lnTo>
                    <a:lnTo>
                      <a:pt x="180" y="4"/>
                    </a:lnTo>
                    <a:lnTo>
                      <a:pt x="184" y="4"/>
                    </a:lnTo>
                    <a:lnTo>
                      <a:pt x="18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564" name="Freeform 268"/>
              <p:cNvSpPr>
                <a:spLocks/>
              </p:cNvSpPr>
              <p:nvPr/>
            </p:nvSpPr>
            <p:spPr bwMode="auto">
              <a:xfrm>
                <a:off x="4623" y="3786"/>
                <a:ext cx="4" cy="12"/>
              </a:xfrm>
              <a:custGeom>
                <a:avLst/>
                <a:gdLst>
                  <a:gd name="T0" fmla="*/ 0 w 4"/>
                  <a:gd name="T1" fmla="*/ 12 h 12"/>
                  <a:gd name="T2" fmla="*/ 0 w 4"/>
                  <a:gd name="T3" fmla="*/ 12 h 12"/>
                  <a:gd name="T4" fmla="*/ 0 w 4"/>
                  <a:gd name="T5" fmla="*/ 8 h 12"/>
                  <a:gd name="T6" fmla="*/ 0 w 4"/>
                  <a:gd name="T7" fmla="*/ 8 h 12"/>
                  <a:gd name="T8" fmla="*/ 0 w 4"/>
                  <a:gd name="T9" fmla="*/ 8 h 12"/>
                  <a:gd name="T10" fmla="*/ 0 w 4"/>
                  <a:gd name="T11" fmla="*/ 4 h 12"/>
                  <a:gd name="T12" fmla="*/ 0 w 4"/>
                  <a:gd name="T13" fmla="*/ 4 h 12"/>
                  <a:gd name="T14" fmla="*/ 0 w 4"/>
                  <a:gd name="T15" fmla="*/ 0 h 12"/>
                  <a:gd name="T16" fmla="*/ 4 w 4"/>
                  <a:gd name="T17" fmla="*/ 0 h 12"/>
                  <a:gd name="T18" fmla="*/ 4 w 4"/>
                  <a:gd name="T19" fmla="*/ 4 h 12"/>
                  <a:gd name="T20" fmla="*/ 0 w 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2">
                    <a:moveTo>
                      <a:pt x="0" y="12"/>
                    </a:moveTo>
                    <a:lnTo>
                      <a:pt x="0" y="12"/>
                    </a:lnTo>
                    <a:lnTo>
                      <a:pt x="0" y="8"/>
                    </a:lnTo>
                    <a:lnTo>
                      <a:pt x="0" y="8"/>
                    </a:lnTo>
                    <a:lnTo>
                      <a:pt x="0" y="8"/>
                    </a:lnTo>
                    <a:lnTo>
                      <a:pt x="0" y="4"/>
                    </a:lnTo>
                    <a:lnTo>
                      <a:pt x="0" y="4"/>
                    </a:lnTo>
                    <a:lnTo>
                      <a:pt x="0" y="0"/>
                    </a:lnTo>
                    <a:lnTo>
                      <a:pt x="4" y="0"/>
                    </a:lnTo>
                    <a:lnTo>
                      <a:pt x="4" y="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565" name="Freeform 269"/>
              <p:cNvSpPr>
                <a:spLocks/>
              </p:cNvSpPr>
              <p:nvPr/>
            </p:nvSpPr>
            <p:spPr bwMode="auto">
              <a:xfrm>
                <a:off x="4623" y="3786"/>
                <a:ext cx="4" cy="12"/>
              </a:xfrm>
              <a:custGeom>
                <a:avLst/>
                <a:gdLst>
                  <a:gd name="T0" fmla="*/ 0 w 4"/>
                  <a:gd name="T1" fmla="*/ 12 h 12"/>
                  <a:gd name="T2" fmla="*/ 0 w 4"/>
                  <a:gd name="T3" fmla="*/ 8 h 12"/>
                  <a:gd name="T4" fmla="*/ 0 w 4"/>
                  <a:gd name="T5" fmla="*/ 4 h 12"/>
                  <a:gd name="T6" fmla="*/ 0 w 4"/>
                  <a:gd name="T7" fmla="*/ 0 h 12"/>
                  <a:gd name="T8" fmla="*/ 4 w 4"/>
                  <a:gd name="T9" fmla="*/ 0 h 12"/>
                  <a:gd name="T10" fmla="*/ 4 w 4"/>
                  <a:gd name="T11" fmla="*/ 4 h 12"/>
                  <a:gd name="T12" fmla="*/ 0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0" y="12"/>
                    </a:moveTo>
                    <a:lnTo>
                      <a:pt x="0" y="8"/>
                    </a:lnTo>
                    <a:lnTo>
                      <a:pt x="0" y="4"/>
                    </a:lnTo>
                    <a:lnTo>
                      <a:pt x="0" y="0"/>
                    </a:lnTo>
                    <a:lnTo>
                      <a:pt x="4" y="0"/>
                    </a:lnTo>
                    <a:lnTo>
                      <a:pt x="4" y="4"/>
                    </a:lnTo>
                    <a:lnTo>
                      <a:pt x="0" y="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51566" name="Freeform 270"/>
            <p:cNvSpPr>
              <a:spLocks/>
            </p:cNvSpPr>
            <p:nvPr/>
          </p:nvSpPr>
          <p:spPr bwMode="auto">
            <a:xfrm>
              <a:off x="4800" y="3216"/>
              <a:ext cx="240" cy="336"/>
            </a:xfrm>
            <a:custGeom>
              <a:avLst/>
              <a:gdLst>
                <a:gd name="T0" fmla="*/ 0 w 576"/>
                <a:gd name="T1" fmla="*/ 8 h 392"/>
                <a:gd name="T2" fmla="*/ 240 w 576"/>
                <a:gd name="T3" fmla="*/ 56 h 392"/>
                <a:gd name="T4" fmla="*/ 336 w 576"/>
                <a:gd name="T5" fmla="*/ 344 h 392"/>
                <a:gd name="T6" fmla="*/ 480 w 576"/>
                <a:gd name="T7" fmla="*/ 344 h 392"/>
                <a:gd name="T8" fmla="*/ 576 w 576"/>
                <a:gd name="T9" fmla="*/ 392 h 392"/>
              </a:gdLst>
              <a:ahLst/>
              <a:cxnLst>
                <a:cxn ang="0">
                  <a:pos x="T0" y="T1"/>
                </a:cxn>
                <a:cxn ang="0">
                  <a:pos x="T2" y="T3"/>
                </a:cxn>
                <a:cxn ang="0">
                  <a:pos x="T4" y="T5"/>
                </a:cxn>
                <a:cxn ang="0">
                  <a:pos x="T6" y="T7"/>
                </a:cxn>
                <a:cxn ang="0">
                  <a:pos x="T8" y="T9"/>
                </a:cxn>
              </a:cxnLst>
              <a:rect l="0" t="0" r="r" b="b"/>
              <a:pathLst>
                <a:path w="576" h="392">
                  <a:moveTo>
                    <a:pt x="0" y="8"/>
                  </a:moveTo>
                  <a:cubicBezTo>
                    <a:pt x="92" y="4"/>
                    <a:pt x="184" y="0"/>
                    <a:pt x="240" y="56"/>
                  </a:cubicBezTo>
                  <a:cubicBezTo>
                    <a:pt x="296" y="112"/>
                    <a:pt x="296" y="296"/>
                    <a:pt x="336" y="344"/>
                  </a:cubicBezTo>
                  <a:cubicBezTo>
                    <a:pt x="376" y="392"/>
                    <a:pt x="440" y="336"/>
                    <a:pt x="480" y="344"/>
                  </a:cubicBezTo>
                  <a:cubicBezTo>
                    <a:pt x="520" y="352"/>
                    <a:pt x="560" y="384"/>
                    <a:pt x="576" y="392"/>
                  </a:cubicBez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53347" name="Rectangle 3"/>
          <p:cNvSpPr>
            <a:spLocks noGrp="1" noChangeArrowheads="1"/>
          </p:cNvSpPr>
          <p:nvPr>
            <p:ph type="title"/>
          </p:nvPr>
        </p:nvSpPr>
        <p:spPr>
          <a:xfrm>
            <a:off x="0" y="274638"/>
            <a:ext cx="9144000" cy="1143000"/>
          </a:xfrm>
        </p:spPr>
        <p:txBody>
          <a:bodyPr/>
          <a:lstStyle/>
          <a:p>
            <a:r>
              <a:rPr lang="en-US"/>
              <a:t>Atonement</a:t>
            </a:r>
          </a:p>
        </p:txBody>
      </p:sp>
      <p:sp>
        <p:nvSpPr>
          <p:cNvPr id="953348" name="Line 4"/>
          <p:cNvSpPr>
            <a:spLocks noChangeShapeType="1"/>
          </p:cNvSpPr>
          <p:nvPr/>
        </p:nvSpPr>
        <p:spPr bwMode="auto">
          <a:xfrm>
            <a:off x="838200" y="3581400"/>
            <a:ext cx="7010400" cy="0"/>
          </a:xfrm>
          <a:prstGeom prst="line">
            <a:avLst/>
          </a:prstGeom>
          <a:noFill/>
          <a:ln w="76200">
            <a:solidFill>
              <a:schemeClr val="bg1"/>
            </a:solidFill>
            <a:round/>
            <a:headEnd/>
            <a:tailEnd/>
          </a:ln>
          <a:effectLst/>
          <a:scene3d>
            <a:camera prst="legacyPerspectiveBottom"/>
            <a:lightRig rig="legacyFlat3" dir="t"/>
          </a:scene3d>
          <a:sp3d extrusionH="887400" prstMaterial="legacyMatte">
            <a:bevelT w="13500" h="13500" prst="angle"/>
            <a:bevelB w="13500" h="13500" prst="angle"/>
            <a:extrusionClr>
              <a:schemeClr val="bg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nchor="ctr">
            <a:spAutoFit/>
            <a:flatTx/>
          </a:bodyPr>
          <a:lstStyle/>
          <a:p>
            <a:endParaRPr lang="en-US"/>
          </a:p>
        </p:txBody>
      </p:sp>
      <p:sp>
        <p:nvSpPr>
          <p:cNvPr id="953349" name="Rectangle 5"/>
          <p:cNvSpPr>
            <a:spLocks noChangeArrowheads="1"/>
          </p:cNvSpPr>
          <p:nvPr/>
        </p:nvSpPr>
        <p:spPr bwMode="auto">
          <a:xfrm>
            <a:off x="1447800" y="2362200"/>
            <a:ext cx="1905000" cy="685800"/>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spcBef>
                <a:spcPct val="0"/>
              </a:spcBef>
              <a:buFontTx/>
              <a:buNone/>
            </a:pPr>
            <a:r>
              <a:rPr lang="en-US" sz="3200">
                <a:solidFill>
                  <a:srgbClr val="990000"/>
                </a:solidFill>
                <a:latin typeface="Calligrapher" charset="0"/>
              </a:rPr>
              <a:t>Objective</a:t>
            </a:r>
          </a:p>
        </p:txBody>
      </p:sp>
      <p:sp>
        <p:nvSpPr>
          <p:cNvPr id="953350" name="Rectangle 6"/>
          <p:cNvSpPr>
            <a:spLocks noChangeArrowheads="1"/>
          </p:cNvSpPr>
          <p:nvPr/>
        </p:nvSpPr>
        <p:spPr bwMode="auto">
          <a:xfrm>
            <a:off x="1371600" y="4648200"/>
            <a:ext cx="2133600" cy="685800"/>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spcBef>
                <a:spcPct val="0"/>
              </a:spcBef>
              <a:buFontTx/>
              <a:buNone/>
            </a:pPr>
            <a:r>
              <a:rPr lang="en-US" sz="3200">
                <a:solidFill>
                  <a:srgbClr val="990000"/>
                </a:solidFill>
                <a:latin typeface="Calligrapher" charset="0"/>
              </a:rPr>
              <a:t>Subjective</a:t>
            </a:r>
          </a:p>
        </p:txBody>
      </p:sp>
      <p:sp>
        <p:nvSpPr>
          <p:cNvPr id="953351" name="Text Box 7"/>
          <p:cNvSpPr txBox="1">
            <a:spLocks noChangeArrowheads="1"/>
          </p:cNvSpPr>
          <p:nvPr/>
        </p:nvSpPr>
        <p:spPr bwMode="auto">
          <a:xfrm>
            <a:off x="3763963" y="2468563"/>
            <a:ext cx="1951037" cy="57943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buFontTx/>
              <a:buNone/>
            </a:pPr>
            <a:r>
              <a:rPr lang="en-US" sz="3200">
                <a:latin typeface="Perpetua" charset="0"/>
              </a:rPr>
              <a:t>Substitution</a:t>
            </a:r>
          </a:p>
        </p:txBody>
      </p:sp>
      <p:sp>
        <p:nvSpPr>
          <p:cNvPr id="953352" name="Text Box 8"/>
          <p:cNvSpPr txBox="1">
            <a:spLocks noChangeArrowheads="1"/>
          </p:cNvSpPr>
          <p:nvPr/>
        </p:nvSpPr>
        <p:spPr bwMode="auto">
          <a:xfrm>
            <a:off x="3833813" y="3886200"/>
            <a:ext cx="2719387" cy="25288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buFontTx/>
              <a:buNone/>
            </a:pPr>
            <a:r>
              <a:rPr lang="en-US" sz="3200">
                <a:latin typeface="Perpetua" charset="0"/>
              </a:rPr>
              <a:t>Recapitulation</a:t>
            </a:r>
          </a:p>
          <a:p>
            <a:pPr>
              <a:buFontTx/>
              <a:buNone/>
            </a:pPr>
            <a:r>
              <a:rPr lang="en-US" sz="3200">
                <a:latin typeface="Perpetua" charset="0"/>
              </a:rPr>
              <a:t>Ransom to Satan </a:t>
            </a:r>
          </a:p>
          <a:p>
            <a:pPr>
              <a:buFontTx/>
              <a:buNone/>
            </a:pPr>
            <a:r>
              <a:rPr lang="en-US" sz="3200">
                <a:latin typeface="Perpetua" charset="0"/>
              </a:rPr>
              <a:t>Moral Example</a:t>
            </a:r>
          </a:p>
          <a:p>
            <a:pPr>
              <a:buFontTx/>
              <a:buNone/>
            </a:pPr>
            <a:r>
              <a:rPr lang="en-US" sz="3200">
                <a:latin typeface="Perpetua" charset="0"/>
              </a:rPr>
              <a:t>Governmental</a:t>
            </a:r>
          </a:p>
          <a:p>
            <a:pPr>
              <a:buFontTx/>
              <a:buNone/>
            </a:pPr>
            <a:r>
              <a:rPr lang="en-US" sz="3200">
                <a:latin typeface="Perpetua" charset="0"/>
              </a:rPr>
              <a:t>Satisfaction</a:t>
            </a:r>
          </a:p>
        </p:txBody>
      </p:sp>
      <p:sp>
        <p:nvSpPr>
          <p:cNvPr id="953353" name="Text Box 9"/>
          <p:cNvSpPr txBox="1">
            <a:spLocks noChangeArrowheads="1"/>
          </p:cNvSpPr>
          <p:nvPr/>
        </p:nvSpPr>
        <p:spPr bwMode="auto">
          <a:xfrm>
            <a:off x="6767513" y="4724400"/>
            <a:ext cx="1530350" cy="5191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2800">
                <a:solidFill>
                  <a:srgbClr val="990000"/>
                </a:solidFill>
                <a:latin typeface="Steamer" charset="0"/>
              </a:rPr>
              <a:t>Possible</a:t>
            </a:r>
          </a:p>
        </p:txBody>
      </p:sp>
      <p:sp>
        <p:nvSpPr>
          <p:cNvPr id="953354" name="Text Box 10"/>
          <p:cNvSpPr txBox="1">
            <a:spLocks noChangeArrowheads="1"/>
          </p:cNvSpPr>
          <p:nvPr/>
        </p:nvSpPr>
        <p:spPr bwMode="auto">
          <a:xfrm>
            <a:off x="6988175" y="4572000"/>
            <a:ext cx="927100" cy="3667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a:t>Salvation</a:t>
            </a:r>
          </a:p>
        </p:txBody>
      </p:sp>
      <p:sp>
        <p:nvSpPr>
          <p:cNvPr id="953355" name="Text Box 11"/>
          <p:cNvSpPr txBox="1">
            <a:spLocks noChangeArrowheads="1"/>
          </p:cNvSpPr>
          <p:nvPr/>
        </p:nvSpPr>
        <p:spPr bwMode="auto">
          <a:xfrm>
            <a:off x="6931025" y="2528888"/>
            <a:ext cx="896938" cy="519112"/>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2800">
                <a:solidFill>
                  <a:srgbClr val="990000"/>
                </a:solidFill>
                <a:latin typeface="Steamer" charset="0"/>
              </a:rPr>
              <a:t>Paid</a:t>
            </a:r>
          </a:p>
        </p:txBody>
      </p:sp>
      <p:sp>
        <p:nvSpPr>
          <p:cNvPr id="953356" name="Text Box 12"/>
          <p:cNvSpPr txBox="1">
            <a:spLocks noChangeArrowheads="1"/>
          </p:cNvSpPr>
          <p:nvPr/>
        </p:nvSpPr>
        <p:spPr bwMode="auto">
          <a:xfrm>
            <a:off x="6921500" y="2376488"/>
            <a:ext cx="927100" cy="366712"/>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a:t>Salvation</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a:xfrm>
            <a:off x="0" y="274638"/>
            <a:ext cx="9144000" cy="1143000"/>
          </a:xfrm>
        </p:spPr>
        <p:txBody>
          <a:bodyPr/>
          <a:lstStyle/>
          <a:p>
            <a:r>
              <a:rPr lang="en-US"/>
              <a:t>Atonement</a:t>
            </a:r>
          </a:p>
        </p:txBody>
      </p:sp>
      <p:sp>
        <p:nvSpPr>
          <p:cNvPr id="955395" name="Rectangle 3"/>
          <p:cNvSpPr>
            <a:spLocks noGrp="1" noChangeArrowheads="1"/>
          </p:cNvSpPr>
          <p:nvPr>
            <p:ph type="body" idx="1"/>
          </p:nvPr>
        </p:nvSpPr>
        <p:spPr>
          <a:xfrm>
            <a:off x="1981200" y="1371600"/>
            <a:ext cx="6705600" cy="4754563"/>
          </a:xfrm>
        </p:spPr>
        <p:txBody>
          <a:bodyPr/>
          <a:lstStyle/>
          <a:p>
            <a:pPr marL="2743200" indent="-2743200" algn="ctr">
              <a:lnSpc>
                <a:spcPct val="90000"/>
              </a:lnSpc>
              <a:buFontTx/>
              <a:buNone/>
            </a:pPr>
            <a:r>
              <a:rPr lang="en-US" sz="2800" b="1"/>
              <a:t>Why did Christ have to die?</a:t>
            </a:r>
          </a:p>
          <a:p>
            <a:pPr marL="2743200" indent="-2743200">
              <a:lnSpc>
                <a:spcPct val="80000"/>
              </a:lnSpc>
              <a:buFontTx/>
              <a:buNone/>
            </a:pPr>
            <a:r>
              <a:rPr lang="en-US" sz="2000" b="1"/>
              <a:t>Recapitulation</a:t>
            </a:r>
            <a:r>
              <a:rPr lang="en-US" sz="2000"/>
              <a:t>: 	Christ lived and died to earn the right to represent humanity, thereby making salvation possible.</a:t>
            </a:r>
          </a:p>
          <a:p>
            <a:pPr marL="2743200" indent="-2743200">
              <a:lnSpc>
                <a:spcPct val="80000"/>
              </a:lnSpc>
              <a:buFontTx/>
              <a:buNone/>
            </a:pPr>
            <a:r>
              <a:rPr lang="en-US" sz="2000" b="1"/>
              <a:t>Ransom to Satan</a:t>
            </a:r>
            <a:r>
              <a:rPr lang="en-US" sz="2000"/>
              <a:t>: 	Christ died to pay Satan so that people would be freed from bondage.</a:t>
            </a:r>
          </a:p>
          <a:p>
            <a:pPr marL="2743200" indent="-2743200">
              <a:lnSpc>
                <a:spcPct val="80000"/>
              </a:lnSpc>
              <a:buFontTx/>
              <a:buNone/>
            </a:pPr>
            <a:r>
              <a:rPr lang="en-US" sz="2000" b="1"/>
              <a:t>Satisfaction</a:t>
            </a:r>
            <a:r>
              <a:rPr lang="en-US" sz="2000"/>
              <a:t>: 	Christ died to satisfy God</a:t>
            </a:r>
            <a:r>
              <a:rPr lang="ja-JP" altLang="en-US" sz="2000">
                <a:latin typeface="Arial"/>
              </a:rPr>
              <a:t>’</a:t>
            </a:r>
            <a:r>
              <a:rPr lang="en-US" sz="2000"/>
              <a:t>s honor, thereby purchasing merits of grace so that people could draw upon them when needed.</a:t>
            </a:r>
          </a:p>
          <a:p>
            <a:pPr marL="2743200" indent="-2743200">
              <a:lnSpc>
                <a:spcPct val="80000"/>
              </a:lnSpc>
              <a:buFontTx/>
              <a:buNone/>
            </a:pPr>
            <a:r>
              <a:rPr lang="en-US" sz="2000" b="1"/>
              <a:t>Moral Example</a:t>
            </a:r>
            <a:r>
              <a:rPr lang="en-US" sz="2000"/>
              <a:t>: 	Christ lived and died to give us an example to follow.</a:t>
            </a:r>
          </a:p>
          <a:p>
            <a:pPr marL="2743200" indent="-2743200">
              <a:lnSpc>
                <a:spcPct val="80000"/>
              </a:lnSpc>
              <a:buFontTx/>
              <a:buNone/>
            </a:pPr>
            <a:r>
              <a:rPr lang="en-US" sz="2000" b="1"/>
              <a:t>Governmental</a:t>
            </a:r>
            <a:r>
              <a:rPr lang="en-US" sz="2000"/>
              <a:t>: 	Christ died as a substitute for a penalty so that salvation may be possible.</a:t>
            </a:r>
          </a:p>
          <a:p>
            <a:pPr marL="2743200" indent="-2743200">
              <a:lnSpc>
                <a:spcPct val="80000"/>
              </a:lnSpc>
              <a:buFontTx/>
              <a:buNone/>
            </a:pPr>
            <a:r>
              <a:rPr lang="en-US" sz="2000" b="1"/>
              <a:t>Vicarious Substitution</a:t>
            </a:r>
            <a:r>
              <a:rPr lang="en-US" sz="2000"/>
              <a:t>: 	Christ died to pay to God the exact penalty of the sins of individuals.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956488" name="Group 72"/>
          <p:cNvGraphicFramePr>
            <a:graphicFrameLocks noGrp="1"/>
          </p:cNvGraphicFramePr>
          <p:nvPr>
            <p:ph/>
          </p:nvPr>
        </p:nvGraphicFramePr>
        <p:xfrm>
          <a:off x="0" y="0"/>
          <a:ext cx="9144000" cy="6858002"/>
        </p:xfrm>
        <a:graphic>
          <a:graphicData uri="http://schemas.openxmlformats.org/drawingml/2006/table">
            <a:tbl>
              <a:tblPr/>
              <a:tblGrid>
                <a:gridCol w="1828800"/>
                <a:gridCol w="1295400"/>
                <a:gridCol w="1143000"/>
                <a:gridCol w="1219200"/>
                <a:gridCol w="1219200"/>
                <a:gridCol w="1295400"/>
                <a:gridCol w="1143000"/>
              </a:tblGrid>
              <a:tr h="852488">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2400" b="1" i="0" u="none" strike="noStrike" cap="none" normalizeH="0" baseline="0">
                          <a:ln>
                            <a:noFill/>
                          </a:ln>
                          <a:solidFill>
                            <a:schemeClr val="bg1"/>
                          </a:solidFill>
                          <a:effectLst/>
                          <a:latin typeface="Perpetua" charset="0"/>
                          <a:ea typeface="ＭＳ Ｐゴシック" charset="0"/>
                        </a:rPr>
                        <a:t>Atonement Theories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bg1"/>
                          </a:solidFill>
                          <a:effectLst/>
                          <a:latin typeface="Perpetua" charset="0"/>
                          <a:ea typeface="ＭＳ Ｐゴシック" charset="0"/>
                        </a:rPr>
                        <a:t>Recapitulation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bg1"/>
                          </a:solidFill>
                          <a:effectLst/>
                          <a:latin typeface="Perpetua" charset="0"/>
                          <a:ea typeface="ＭＳ Ｐゴシック" charset="0"/>
                        </a:rPr>
                        <a:t>Ransom to Satan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bg1"/>
                          </a:solidFill>
                          <a:effectLst/>
                          <a:latin typeface="Perpetua" charset="0"/>
                          <a:ea typeface="ＭＳ Ｐゴシック" charset="0"/>
                        </a:rPr>
                        <a:t>Satisfaction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bg1"/>
                          </a:solidFill>
                          <a:effectLst/>
                          <a:latin typeface="Perpetua" charset="0"/>
                          <a:ea typeface="ＭＳ Ｐゴシック" charset="0"/>
                        </a:rPr>
                        <a:t>Moral Example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bg1"/>
                          </a:solidFill>
                          <a:effectLst/>
                          <a:latin typeface="Perpetua" charset="0"/>
                          <a:ea typeface="ＭＳ Ｐゴシック" charset="0"/>
                        </a:rPr>
                        <a:t>Governmental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bg1"/>
                          </a:solidFill>
                          <a:effectLst/>
                          <a:latin typeface="Perpetua" charset="0"/>
                          <a:ea typeface="ＭＳ Ｐゴシック" charset="0"/>
                        </a:rPr>
                        <a:t>Vic. Substitution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r>
              <a:tr h="950913">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bg1"/>
                          </a:solidFill>
                          <a:effectLst/>
                          <a:latin typeface="Perpetua" charset="0"/>
                          <a:ea typeface="ＭＳ Ｐゴシック" charset="0"/>
                        </a:rPr>
                        <a:t>Proponents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Irenaeus, Eastern Orthodoxy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Origin, Eastern Orthodoxy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Anselm, Roman Catholicism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Pelagius, Abelard, Liberalism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Grotius, Arminianism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Luther, Calvin, Reformed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6700">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bg1"/>
                          </a:solidFill>
                          <a:effectLst/>
                          <a:latin typeface="Perpetua" charset="0"/>
                          <a:ea typeface="ＭＳ Ｐゴシック" charset="0"/>
                        </a:rPr>
                        <a:t>Why did Christ die?</a:t>
                      </a:r>
                    </a:p>
                    <a:p>
                      <a:pPr marL="0" marR="0" lvl="0" indent="0" algn="l" defTabSz="914400" rtl="0" eaLnBrk="1" fontAlgn="base" latinLnBrk="0" hangingPunct="1">
                        <a:lnSpc>
                          <a:spcPct val="100000"/>
                        </a:lnSpc>
                        <a:spcBef>
                          <a:spcPct val="20000"/>
                        </a:spcBef>
                        <a:spcAft>
                          <a:spcPct val="0"/>
                        </a:spcAft>
                        <a:buClr>
                          <a:srgbClr val="990000"/>
                        </a:buClr>
                        <a:buSzTx/>
                        <a:buFontTx/>
                        <a:buNone/>
                        <a:tabLst/>
                      </a:pPr>
                      <a:endParaRPr kumimoji="0" lang="en-US" sz="2400" b="0" i="0" u="none" strike="noStrike" cap="none" normalizeH="0" baseline="0">
                        <a:ln>
                          <a:noFill/>
                        </a:ln>
                        <a:solidFill>
                          <a:schemeClr val="bg1"/>
                        </a:solidFill>
                        <a:effectLst/>
                        <a:latin typeface="Perpetu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Christ lived and died to earn the right to represent humanity, undoing Adam</a:t>
                      </a:r>
                      <a:r>
                        <a:rPr kumimoji="0" lang="ja-JP" altLang="en-US" sz="1600" b="0" i="0" u="none" strike="noStrike" cap="none" normalizeH="0" baseline="0">
                          <a:ln>
                            <a:noFill/>
                          </a:ln>
                          <a:solidFill>
                            <a:schemeClr val="tx1"/>
                          </a:solidFill>
                          <a:effectLst/>
                          <a:latin typeface="Arial"/>
                          <a:ea typeface="ＭＳ Ｐゴシック" charset="0"/>
                        </a:rPr>
                        <a:t>’</a:t>
                      </a:r>
                      <a:r>
                        <a:rPr kumimoji="0" lang="en-US" sz="1600" b="0" i="0" u="none" strike="noStrike" cap="none" normalizeH="0" baseline="0">
                          <a:ln>
                            <a:noFill/>
                          </a:ln>
                          <a:solidFill>
                            <a:schemeClr val="tx1"/>
                          </a:solidFill>
                          <a:effectLst/>
                          <a:latin typeface="Perpetua" charset="0"/>
                          <a:ea typeface="ＭＳ Ｐゴシック" charset="0"/>
                        </a:rPr>
                        <a:t>s sin.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Christ died to pay Satan so that people would be freed from bondage.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Christ died to satisfy God</a:t>
                      </a:r>
                      <a:r>
                        <a:rPr kumimoji="0" lang="ja-JP" altLang="en-US" sz="1600" b="0" i="0" u="none" strike="noStrike" cap="none" normalizeH="0" baseline="0">
                          <a:ln>
                            <a:noFill/>
                          </a:ln>
                          <a:solidFill>
                            <a:schemeClr val="tx1"/>
                          </a:solidFill>
                          <a:effectLst/>
                          <a:latin typeface="Arial"/>
                          <a:ea typeface="ＭＳ Ｐゴシック" charset="0"/>
                        </a:rPr>
                        <a:t>’</a:t>
                      </a:r>
                      <a:r>
                        <a:rPr kumimoji="0" lang="en-US" sz="1600" b="0" i="0" u="none" strike="noStrike" cap="none" normalizeH="0" baseline="0">
                          <a:ln>
                            <a:noFill/>
                          </a:ln>
                          <a:solidFill>
                            <a:schemeClr val="tx1"/>
                          </a:solidFill>
                          <a:effectLst/>
                          <a:latin typeface="Perpetua" charset="0"/>
                          <a:ea typeface="ＭＳ Ｐゴシック" charset="0"/>
                        </a:rPr>
                        <a:t>s honor thereby purchasing merits of grace so that people could draw upon them when needed</a:t>
                      </a:r>
                      <a:endParaRPr kumimoji="0" lang="en-US" sz="900" b="0" i="0" u="none" strike="noStrike" cap="none" normalizeH="0" baseline="0">
                        <a:ln>
                          <a:noFill/>
                        </a:ln>
                        <a:solidFill>
                          <a:schemeClr val="tx1"/>
                        </a:solidFill>
                        <a:effectLst/>
                        <a:latin typeface="Perpetu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Christ lived and died to give us an example to follow.</a:t>
                      </a:r>
                    </a:p>
                    <a:p>
                      <a:pPr marL="0" marR="0" lvl="0" indent="0" algn="l" defTabSz="914400" rtl="0" eaLnBrk="1" fontAlgn="base" latinLnBrk="0" hangingPunct="1">
                        <a:lnSpc>
                          <a:spcPct val="100000"/>
                        </a:lnSpc>
                        <a:spcBef>
                          <a:spcPct val="20000"/>
                        </a:spcBef>
                        <a:spcAft>
                          <a:spcPct val="0"/>
                        </a:spcAft>
                        <a:buClr>
                          <a:srgbClr val="990000"/>
                        </a:buClr>
                        <a:buSzTx/>
                        <a:buFontTx/>
                        <a:buNone/>
                        <a:tabLst/>
                      </a:pPr>
                      <a:endParaRPr kumimoji="0" lang="en-US" sz="1600" b="0" i="0" u="none" strike="noStrike" cap="none" normalizeH="0" baseline="0">
                        <a:ln>
                          <a:noFill/>
                        </a:ln>
                        <a:solidFill>
                          <a:schemeClr val="tx1"/>
                        </a:solidFill>
                        <a:effectLst/>
                        <a:latin typeface="Perpetu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Christ died as a substitute for a penalty so that salvation may be possible.</a:t>
                      </a:r>
                    </a:p>
                    <a:p>
                      <a:pPr marL="0" marR="0" lvl="0" indent="0" algn="l" defTabSz="914400" rtl="0" eaLnBrk="1" fontAlgn="base" latinLnBrk="0" hangingPunct="1">
                        <a:lnSpc>
                          <a:spcPct val="100000"/>
                        </a:lnSpc>
                        <a:spcBef>
                          <a:spcPct val="20000"/>
                        </a:spcBef>
                        <a:spcAft>
                          <a:spcPct val="0"/>
                        </a:spcAft>
                        <a:buClr>
                          <a:srgbClr val="990000"/>
                        </a:buClr>
                        <a:buSzTx/>
                        <a:buFontTx/>
                        <a:buNone/>
                        <a:tabLst/>
                      </a:pPr>
                      <a:endParaRPr kumimoji="0" lang="en-US" sz="1600" b="0" i="0" u="none" strike="noStrike" cap="none" normalizeH="0" baseline="0">
                        <a:ln>
                          <a:noFill/>
                        </a:ln>
                        <a:solidFill>
                          <a:schemeClr val="tx1"/>
                        </a:solidFill>
                        <a:effectLst/>
                        <a:latin typeface="Perpetu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Christ died to pay the exact penalty of the sins of individuals to God.</a:t>
                      </a:r>
                    </a:p>
                    <a:p>
                      <a:pPr marL="0" marR="0" lvl="0" indent="0" algn="l" defTabSz="914400" rtl="0" eaLnBrk="1" fontAlgn="base" latinLnBrk="0" hangingPunct="1">
                        <a:lnSpc>
                          <a:spcPct val="100000"/>
                        </a:lnSpc>
                        <a:spcBef>
                          <a:spcPct val="20000"/>
                        </a:spcBef>
                        <a:spcAft>
                          <a:spcPct val="0"/>
                        </a:spcAft>
                        <a:buClr>
                          <a:srgbClr val="990000"/>
                        </a:buClr>
                        <a:buSzTx/>
                        <a:buFontTx/>
                        <a:buNone/>
                        <a:tabLst/>
                      </a:pPr>
                      <a:endParaRPr kumimoji="0" lang="en-US" sz="1600" b="0" i="0" u="none" strike="noStrike" cap="none" normalizeH="0" baseline="0">
                        <a:ln>
                          <a:noFill/>
                        </a:ln>
                        <a:solidFill>
                          <a:schemeClr val="tx1"/>
                        </a:solidFill>
                        <a:effectLst/>
                        <a:latin typeface="Perpetu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bg1"/>
                          </a:solidFill>
                          <a:effectLst/>
                          <a:latin typeface="Perpetua" charset="0"/>
                          <a:ea typeface="ＭＳ Ｐゴシック" charset="0"/>
                        </a:rPr>
                        <a:t>Was His death the only way?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Yes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2338">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bg1"/>
                          </a:solidFill>
                          <a:effectLst/>
                          <a:latin typeface="Perpetua" charset="0"/>
                          <a:ea typeface="ＭＳ Ｐゴシック" charset="0"/>
                        </a:rPr>
                        <a:t>Result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Salvation made possible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Salvation made possible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Salvation made possible</a:t>
                      </a:r>
                    </a:p>
                    <a:p>
                      <a:pPr marL="0" marR="0" lvl="0" indent="0" algn="l" defTabSz="914400" rtl="0" eaLnBrk="1" fontAlgn="base" latinLnBrk="0" hangingPunct="1">
                        <a:lnSpc>
                          <a:spcPct val="100000"/>
                        </a:lnSpc>
                        <a:spcBef>
                          <a:spcPct val="20000"/>
                        </a:spcBef>
                        <a:spcAft>
                          <a:spcPct val="0"/>
                        </a:spcAft>
                        <a:buClr>
                          <a:srgbClr val="990000"/>
                        </a:buClr>
                        <a:buSzTx/>
                        <a:buFontTx/>
                        <a:buNone/>
                        <a:tabLst/>
                      </a:pPr>
                      <a:endParaRPr kumimoji="0" lang="en-US" sz="1600" b="0" i="0" u="none" strike="noStrike" cap="none" normalizeH="0" baseline="0">
                        <a:ln>
                          <a:noFill/>
                        </a:ln>
                        <a:solidFill>
                          <a:schemeClr val="tx1"/>
                        </a:solidFill>
                        <a:effectLst/>
                        <a:latin typeface="Perpetu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Salvation made possible</a:t>
                      </a:r>
                    </a:p>
                    <a:p>
                      <a:pPr marL="0" marR="0" lvl="0" indent="0" algn="l" defTabSz="914400" rtl="0" eaLnBrk="1" fontAlgn="base" latinLnBrk="0" hangingPunct="1">
                        <a:lnSpc>
                          <a:spcPct val="100000"/>
                        </a:lnSpc>
                        <a:spcBef>
                          <a:spcPct val="20000"/>
                        </a:spcBef>
                        <a:spcAft>
                          <a:spcPct val="0"/>
                        </a:spcAft>
                        <a:buClr>
                          <a:srgbClr val="990000"/>
                        </a:buClr>
                        <a:buSzTx/>
                        <a:buFontTx/>
                        <a:buNone/>
                        <a:tabLst/>
                      </a:pPr>
                      <a:endParaRPr kumimoji="0" lang="en-US" sz="1600" b="0" i="0" u="none" strike="noStrike" cap="none" normalizeH="0" baseline="0">
                        <a:ln>
                          <a:noFill/>
                        </a:ln>
                        <a:solidFill>
                          <a:schemeClr val="tx1"/>
                        </a:solidFill>
                        <a:effectLst/>
                        <a:latin typeface="Perpetu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Salvation made possible</a:t>
                      </a:r>
                    </a:p>
                    <a:p>
                      <a:pPr marL="0" marR="0" lvl="0" indent="0" algn="l" defTabSz="914400" rtl="0" eaLnBrk="1" fontAlgn="base" latinLnBrk="0" hangingPunct="1">
                        <a:lnSpc>
                          <a:spcPct val="100000"/>
                        </a:lnSpc>
                        <a:spcBef>
                          <a:spcPct val="20000"/>
                        </a:spcBef>
                        <a:spcAft>
                          <a:spcPct val="0"/>
                        </a:spcAft>
                        <a:buClr>
                          <a:srgbClr val="990000"/>
                        </a:buClr>
                        <a:buSzTx/>
                        <a:buFontTx/>
                        <a:buNone/>
                        <a:tabLst/>
                      </a:pPr>
                      <a:endParaRPr kumimoji="0" lang="en-US" sz="1600" b="0" i="0" u="none" strike="noStrike" cap="none" normalizeH="0" baseline="0">
                        <a:ln>
                          <a:noFill/>
                        </a:ln>
                        <a:solidFill>
                          <a:schemeClr val="tx1"/>
                        </a:solidFill>
                        <a:effectLst/>
                        <a:latin typeface="Perpetu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Salvation secured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bg1"/>
                          </a:solidFill>
                          <a:effectLst/>
                          <a:latin typeface="Perpetua" charset="0"/>
                          <a:ea typeface="ＭＳ Ｐゴシック" charset="0"/>
                        </a:rPr>
                        <a:t>Focus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Man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Satan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God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Man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God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1600" b="0" i="0" u="none" strike="noStrike" cap="none" normalizeH="0" baseline="0">
                          <a:ln>
                            <a:noFill/>
                          </a:ln>
                          <a:solidFill>
                            <a:schemeClr val="tx1"/>
                          </a:solidFill>
                          <a:effectLst/>
                          <a:latin typeface="Perpetua" charset="0"/>
                          <a:ea typeface="ＭＳ Ｐゴシック" charset="0"/>
                        </a:rPr>
                        <a:t>God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p:txBody>
          <a:bodyPr/>
          <a:lstStyle/>
          <a:p>
            <a:r>
              <a:rPr lang="en-US"/>
              <a:t>Atonement</a:t>
            </a:r>
          </a:p>
        </p:txBody>
      </p:sp>
      <p:sp>
        <p:nvSpPr>
          <p:cNvPr id="957443" name="Rectangle 3"/>
          <p:cNvSpPr>
            <a:spLocks noGrp="1" noChangeArrowheads="1"/>
          </p:cNvSpPr>
          <p:nvPr>
            <p:ph type="body" idx="1"/>
          </p:nvPr>
        </p:nvSpPr>
        <p:spPr/>
        <p:txBody>
          <a:bodyPr/>
          <a:lstStyle/>
          <a:p>
            <a:pPr algn="ctr">
              <a:lnSpc>
                <a:spcPct val="90000"/>
              </a:lnSpc>
              <a:buFontTx/>
              <a:buNone/>
            </a:pPr>
            <a:r>
              <a:rPr lang="en-US" sz="2800" b="1">
                <a:effectLst>
                  <a:outerShdw blurRad="38100" dist="38100" dir="2700000" algn="tl">
                    <a:srgbClr val="DDDDDD"/>
                  </a:outerShdw>
                </a:effectLst>
              </a:rPr>
              <a:t>Which theory is correct?</a:t>
            </a:r>
          </a:p>
          <a:p>
            <a:pPr>
              <a:lnSpc>
                <a:spcPct val="90000"/>
              </a:lnSpc>
              <a:buFontTx/>
              <a:buNone/>
            </a:pPr>
            <a:r>
              <a:rPr lang="en-US" sz="2800"/>
              <a:t>	They all have truth in that . . .</a:t>
            </a:r>
          </a:p>
          <a:p>
            <a:pPr lvl="2">
              <a:lnSpc>
                <a:spcPct val="90000"/>
              </a:lnSpc>
            </a:pPr>
            <a:r>
              <a:rPr lang="en-US" sz="2000"/>
              <a:t>Christ did undue Adam</a:t>
            </a:r>
            <a:r>
              <a:rPr lang="ja-JP" altLang="en-US" sz="2000">
                <a:latin typeface="Arial"/>
              </a:rPr>
              <a:t>’</a:t>
            </a:r>
            <a:r>
              <a:rPr lang="en-US" sz="2000"/>
              <a:t>s sin though His obedience to the law</a:t>
            </a:r>
          </a:p>
          <a:p>
            <a:pPr lvl="2">
              <a:lnSpc>
                <a:spcPct val="90000"/>
              </a:lnSpc>
            </a:pPr>
            <a:r>
              <a:rPr lang="en-US" sz="2000"/>
              <a:t>Satan was defeated</a:t>
            </a:r>
          </a:p>
          <a:p>
            <a:pPr lvl="2">
              <a:lnSpc>
                <a:spcPct val="90000"/>
              </a:lnSpc>
            </a:pPr>
            <a:r>
              <a:rPr lang="en-US" sz="2000"/>
              <a:t>God</a:t>
            </a:r>
            <a:r>
              <a:rPr lang="ja-JP" altLang="en-US" sz="2000">
                <a:latin typeface="Arial"/>
              </a:rPr>
              <a:t>’</a:t>
            </a:r>
            <a:r>
              <a:rPr lang="en-US" sz="2000"/>
              <a:t>s honor was satisfied</a:t>
            </a:r>
          </a:p>
          <a:p>
            <a:pPr lvl="2">
              <a:lnSpc>
                <a:spcPct val="90000"/>
              </a:lnSpc>
            </a:pPr>
            <a:r>
              <a:rPr lang="en-US" sz="2000"/>
              <a:t>Christ is an example to live by</a:t>
            </a:r>
          </a:p>
          <a:p>
            <a:pPr lvl="2">
              <a:lnSpc>
                <a:spcPct val="90000"/>
              </a:lnSpc>
            </a:pPr>
            <a:r>
              <a:rPr lang="en-US" sz="2000"/>
              <a:t>God</a:t>
            </a:r>
            <a:r>
              <a:rPr lang="ja-JP" altLang="en-US" sz="2000">
                <a:latin typeface="Arial"/>
              </a:rPr>
              <a:t>’</a:t>
            </a:r>
            <a:r>
              <a:rPr lang="en-US" sz="2000"/>
              <a:t>s government is upheld</a:t>
            </a:r>
          </a:p>
          <a:p>
            <a:pPr>
              <a:lnSpc>
                <a:spcPct val="90000"/>
              </a:lnSpc>
              <a:buFontTx/>
              <a:buNone/>
            </a:pPr>
            <a:r>
              <a:rPr lang="en-US" sz="2800"/>
              <a:t>	But the atonement itself is a vicarious, penal substitution that was necessary to redeem mankind.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4066" name="Rectangle 2"/>
          <p:cNvSpPr>
            <a:spLocks noChangeArrowheads="1"/>
          </p:cNvSpPr>
          <p:nvPr/>
        </p:nvSpPr>
        <p:spPr bwMode="auto">
          <a:xfrm>
            <a:off x="0" y="0"/>
            <a:ext cx="9144000" cy="68580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0"/>
              </a:spcBef>
              <a:buFontTx/>
              <a:buNone/>
            </a:pPr>
            <a:endParaRPr lang="en-US" sz="2400">
              <a:latin typeface="Arial" charset="0"/>
            </a:endParaRPr>
          </a:p>
        </p:txBody>
      </p:sp>
      <p:sp>
        <p:nvSpPr>
          <p:cNvPr id="984067" name="Freeform 3"/>
          <p:cNvSpPr>
            <a:spLocks/>
          </p:cNvSpPr>
          <p:nvPr/>
        </p:nvSpPr>
        <p:spPr bwMode="auto">
          <a:xfrm>
            <a:off x="3751263" y="5280025"/>
            <a:ext cx="9525" cy="9525"/>
          </a:xfrm>
          <a:custGeom>
            <a:avLst/>
            <a:gdLst>
              <a:gd name="T0" fmla="*/ 6 w 6"/>
              <a:gd name="T1" fmla="*/ 0 h 6"/>
              <a:gd name="T2" fmla="*/ 6 w 6"/>
              <a:gd name="T3" fmla="*/ 6 h 6"/>
              <a:gd name="T4" fmla="*/ 6 w 6"/>
              <a:gd name="T5" fmla="*/ 6 h 6"/>
              <a:gd name="T6" fmla="*/ 6 w 6"/>
              <a:gd name="T7" fmla="*/ 6 h 6"/>
              <a:gd name="T8" fmla="*/ 6 w 6"/>
              <a:gd name="T9" fmla="*/ 6 h 6"/>
              <a:gd name="T10" fmla="*/ 0 w 6"/>
              <a:gd name="T11" fmla="*/ 6 h 6"/>
              <a:gd name="T12" fmla="*/ 0 w 6"/>
              <a:gd name="T13" fmla="*/ 6 h 6"/>
              <a:gd name="T14" fmla="*/ 0 w 6"/>
              <a:gd name="T15" fmla="*/ 0 h 6"/>
              <a:gd name="T16" fmla="*/ 0 w 6"/>
              <a:gd name="T17" fmla="*/ 0 h 6"/>
              <a:gd name="T18" fmla="*/ 0 w 6"/>
              <a:gd name="T19" fmla="*/ 0 h 6"/>
              <a:gd name="T20" fmla="*/ 0 w 6"/>
              <a:gd name="T21" fmla="*/ 0 h 6"/>
              <a:gd name="T22" fmla="*/ 0 w 6"/>
              <a:gd name="T23" fmla="*/ 0 h 6"/>
              <a:gd name="T24" fmla="*/ 0 w 6"/>
              <a:gd name="T25" fmla="*/ 0 h 6"/>
              <a:gd name="T26" fmla="*/ 0 w 6"/>
              <a:gd name="T27" fmla="*/ 0 h 6"/>
              <a:gd name="T28" fmla="*/ 6 w 6"/>
              <a:gd name="T29" fmla="*/ 0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6" y="6"/>
                </a:lnTo>
                <a:lnTo>
                  <a:pt x="6" y="6"/>
                </a:lnTo>
                <a:lnTo>
                  <a:pt x="6" y="6"/>
                </a:lnTo>
                <a:lnTo>
                  <a:pt x="6" y="6"/>
                </a:lnTo>
                <a:lnTo>
                  <a:pt x="0" y="6"/>
                </a:lnTo>
                <a:lnTo>
                  <a:pt x="0" y="6"/>
                </a:lnTo>
                <a:lnTo>
                  <a:pt x="0" y="0"/>
                </a:lnTo>
                <a:lnTo>
                  <a:pt x="0" y="0"/>
                </a:lnTo>
                <a:lnTo>
                  <a:pt x="0" y="0"/>
                </a:lnTo>
                <a:lnTo>
                  <a:pt x="0" y="0"/>
                </a:lnTo>
                <a:lnTo>
                  <a:pt x="0" y="0"/>
                </a:lnTo>
                <a:lnTo>
                  <a:pt x="0" y="0"/>
                </a:lnTo>
                <a:lnTo>
                  <a:pt x="0" y="0"/>
                </a:lnTo>
                <a:lnTo>
                  <a:pt x="6" y="0"/>
                </a:lnTo>
                <a:lnTo>
                  <a:pt x="6"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068" name="Freeform 4"/>
          <p:cNvSpPr>
            <a:spLocks/>
          </p:cNvSpPr>
          <p:nvPr/>
        </p:nvSpPr>
        <p:spPr bwMode="auto">
          <a:xfrm>
            <a:off x="3732213" y="5095875"/>
            <a:ext cx="9525" cy="9525"/>
          </a:xfrm>
          <a:custGeom>
            <a:avLst/>
            <a:gdLst>
              <a:gd name="T0" fmla="*/ 6 w 6"/>
              <a:gd name="T1" fmla="*/ 0 h 6"/>
              <a:gd name="T2" fmla="*/ 6 w 6"/>
              <a:gd name="T3" fmla="*/ 0 h 6"/>
              <a:gd name="T4" fmla="*/ 6 w 6"/>
              <a:gd name="T5" fmla="*/ 0 h 6"/>
              <a:gd name="T6" fmla="*/ 6 w 6"/>
              <a:gd name="T7" fmla="*/ 6 h 6"/>
              <a:gd name="T8" fmla="*/ 6 w 6"/>
              <a:gd name="T9" fmla="*/ 6 h 6"/>
              <a:gd name="T10" fmla="*/ 6 w 6"/>
              <a:gd name="T11" fmla="*/ 6 h 6"/>
              <a:gd name="T12" fmla="*/ 0 w 6"/>
              <a:gd name="T13" fmla="*/ 6 h 6"/>
              <a:gd name="T14" fmla="*/ 0 w 6"/>
              <a:gd name="T15" fmla="*/ 6 h 6"/>
              <a:gd name="T16" fmla="*/ 0 w 6"/>
              <a:gd name="T17" fmla="*/ 6 h 6"/>
              <a:gd name="T18" fmla="*/ 0 w 6"/>
              <a:gd name="T19" fmla="*/ 6 h 6"/>
              <a:gd name="T20" fmla="*/ 0 w 6"/>
              <a:gd name="T21" fmla="*/ 0 h 6"/>
              <a:gd name="T22" fmla="*/ 6 w 6"/>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6" y="0"/>
                </a:moveTo>
                <a:lnTo>
                  <a:pt x="6" y="0"/>
                </a:lnTo>
                <a:lnTo>
                  <a:pt x="6" y="0"/>
                </a:lnTo>
                <a:lnTo>
                  <a:pt x="6" y="6"/>
                </a:lnTo>
                <a:lnTo>
                  <a:pt x="6" y="6"/>
                </a:lnTo>
                <a:lnTo>
                  <a:pt x="6" y="6"/>
                </a:lnTo>
                <a:lnTo>
                  <a:pt x="0" y="6"/>
                </a:lnTo>
                <a:lnTo>
                  <a:pt x="0" y="6"/>
                </a:lnTo>
                <a:lnTo>
                  <a:pt x="0" y="6"/>
                </a:lnTo>
                <a:lnTo>
                  <a:pt x="0" y="6"/>
                </a:lnTo>
                <a:lnTo>
                  <a:pt x="0" y="0"/>
                </a:lnTo>
                <a:lnTo>
                  <a:pt x="6" y="0"/>
                </a:lnTo>
                <a:close/>
              </a:path>
            </a:pathLst>
          </a:custGeom>
          <a:solidFill>
            <a:srgbClr val="72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84078" name="Group 14"/>
          <p:cNvGrpSpPr>
            <a:grpSpLocks/>
          </p:cNvGrpSpPr>
          <p:nvPr/>
        </p:nvGrpSpPr>
        <p:grpSpPr bwMode="auto">
          <a:xfrm>
            <a:off x="4070350" y="228600"/>
            <a:ext cx="1190625" cy="1219200"/>
            <a:chOff x="2448" y="192"/>
            <a:chExt cx="576" cy="528"/>
          </a:xfrm>
        </p:grpSpPr>
        <p:sp>
          <p:nvSpPr>
            <p:cNvPr id="984079" name="AutoShape 15"/>
            <p:cNvSpPr>
              <a:spLocks noChangeArrowheads="1"/>
            </p:cNvSpPr>
            <p:nvPr/>
          </p:nvSpPr>
          <p:spPr bwMode="auto">
            <a:xfrm>
              <a:off x="2448" y="192"/>
              <a:ext cx="576" cy="480"/>
            </a:xfrm>
            <a:prstGeom prst="triangle">
              <a:avLst>
                <a:gd name="adj" fmla="val 50000"/>
              </a:avLst>
            </a:prstGeom>
            <a:noFill/>
            <a:ln w="57150">
              <a:solidFill>
                <a:schemeClr val="tx1"/>
              </a:solidFill>
              <a:miter lim="800000"/>
              <a:headEnd/>
              <a:tailEnd/>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84080" name="Oval 16"/>
            <p:cNvSpPr>
              <a:spLocks noChangeArrowheads="1"/>
            </p:cNvSpPr>
            <p:nvPr/>
          </p:nvSpPr>
          <p:spPr bwMode="auto">
            <a:xfrm>
              <a:off x="2496" y="288"/>
              <a:ext cx="480" cy="432"/>
            </a:xfrm>
            <a:prstGeom prst="ellipse">
              <a:avLst/>
            </a:prstGeom>
            <a:noFill/>
            <a:ln w="57150">
              <a:solidFill>
                <a:schemeClr val="tx1"/>
              </a:solidFill>
              <a:round/>
              <a:headEnd/>
              <a:tailEnd/>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984081" name="Text Box 17"/>
          <p:cNvSpPr txBox="1">
            <a:spLocks noChangeArrowheads="1"/>
          </p:cNvSpPr>
          <p:nvPr/>
        </p:nvSpPr>
        <p:spPr bwMode="auto">
          <a:xfrm>
            <a:off x="5360988" y="609600"/>
            <a:ext cx="3419475" cy="71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2000">
                <a:solidFill>
                  <a:srgbClr val="990000"/>
                </a:solidFill>
              </a:rPr>
              <a:t>Righteous God, who must be </a:t>
            </a:r>
          </a:p>
          <a:p>
            <a:pPr algn="ctr">
              <a:spcBef>
                <a:spcPct val="0"/>
              </a:spcBef>
              <a:buFontTx/>
              <a:buNone/>
            </a:pPr>
            <a:r>
              <a:rPr lang="en-US" sz="2000">
                <a:solidFill>
                  <a:srgbClr val="990000"/>
                </a:solidFill>
              </a:rPr>
              <a:t>propitiated in order to forgive sins.</a:t>
            </a:r>
          </a:p>
        </p:txBody>
      </p:sp>
      <p:grpSp>
        <p:nvGrpSpPr>
          <p:cNvPr id="984345" name="Group 281"/>
          <p:cNvGrpSpPr>
            <a:grpSpLocks/>
          </p:cNvGrpSpPr>
          <p:nvPr/>
        </p:nvGrpSpPr>
        <p:grpSpPr bwMode="auto">
          <a:xfrm>
            <a:off x="762000" y="4572000"/>
            <a:ext cx="2395538" cy="1600200"/>
            <a:chOff x="480" y="2880"/>
            <a:chExt cx="1509" cy="1008"/>
          </a:xfrm>
        </p:grpSpPr>
        <p:grpSp>
          <p:nvGrpSpPr>
            <p:cNvPr id="984336" name="Group 272"/>
            <p:cNvGrpSpPr>
              <a:grpSpLocks/>
            </p:cNvGrpSpPr>
            <p:nvPr/>
          </p:nvGrpSpPr>
          <p:grpSpPr bwMode="auto">
            <a:xfrm>
              <a:off x="480" y="2880"/>
              <a:ext cx="1509" cy="1008"/>
              <a:chOff x="848" y="2928"/>
              <a:chExt cx="1509" cy="1008"/>
            </a:xfrm>
          </p:grpSpPr>
          <p:sp>
            <p:nvSpPr>
              <p:cNvPr id="984337" name="Freeform 273"/>
              <p:cNvSpPr>
                <a:spLocks/>
              </p:cNvSpPr>
              <p:nvPr/>
            </p:nvSpPr>
            <p:spPr bwMode="auto">
              <a:xfrm>
                <a:off x="2351" y="3210"/>
                <a:ext cx="6" cy="6"/>
              </a:xfrm>
              <a:custGeom>
                <a:avLst/>
                <a:gdLst>
                  <a:gd name="T0" fmla="*/ 6 w 6"/>
                  <a:gd name="T1" fmla="*/ 0 h 6"/>
                  <a:gd name="T2" fmla="*/ 6 w 6"/>
                  <a:gd name="T3" fmla="*/ 0 h 6"/>
                  <a:gd name="T4" fmla="*/ 6 w 6"/>
                  <a:gd name="T5" fmla="*/ 0 h 6"/>
                  <a:gd name="T6" fmla="*/ 6 w 6"/>
                  <a:gd name="T7" fmla="*/ 6 h 6"/>
                  <a:gd name="T8" fmla="*/ 6 w 6"/>
                  <a:gd name="T9" fmla="*/ 6 h 6"/>
                  <a:gd name="T10" fmla="*/ 6 w 6"/>
                  <a:gd name="T11" fmla="*/ 6 h 6"/>
                  <a:gd name="T12" fmla="*/ 0 w 6"/>
                  <a:gd name="T13" fmla="*/ 6 h 6"/>
                  <a:gd name="T14" fmla="*/ 0 w 6"/>
                  <a:gd name="T15" fmla="*/ 6 h 6"/>
                  <a:gd name="T16" fmla="*/ 0 w 6"/>
                  <a:gd name="T17" fmla="*/ 6 h 6"/>
                  <a:gd name="T18" fmla="*/ 0 w 6"/>
                  <a:gd name="T19" fmla="*/ 6 h 6"/>
                  <a:gd name="T20" fmla="*/ 0 w 6"/>
                  <a:gd name="T21" fmla="*/ 0 h 6"/>
                  <a:gd name="T22" fmla="*/ 6 w 6"/>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6" y="0"/>
                    </a:moveTo>
                    <a:lnTo>
                      <a:pt x="6" y="0"/>
                    </a:lnTo>
                    <a:lnTo>
                      <a:pt x="6" y="0"/>
                    </a:lnTo>
                    <a:lnTo>
                      <a:pt x="6" y="6"/>
                    </a:lnTo>
                    <a:lnTo>
                      <a:pt x="6" y="6"/>
                    </a:lnTo>
                    <a:lnTo>
                      <a:pt x="6" y="6"/>
                    </a:lnTo>
                    <a:lnTo>
                      <a:pt x="0" y="6"/>
                    </a:lnTo>
                    <a:lnTo>
                      <a:pt x="0" y="6"/>
                    </a:lnTo>
                    <a:lnTo>
                      <a:pt x="0" y="6"/>
                    </a:lnTo>
                    <a:lnTo>
                      <a:pt x="0" y="6"/>
                    </a:lnTo>
                    <a:lnTo>
                      <a:pt x="0" y="0"/>
                    </a:lnTo>
                    <a:lnTo>
                      <a:pt x="6" y="0"/>
                    </a:lnTo>
                    <a:close/>
                  </a:path>
                </a:pathLst>
              </a:custGeom>
              <a:solidFill>
                <a:srgbClr val="72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84338" name="Picture 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2928"/>
                <a:ext cx="447"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84339" name="Picture 2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2928"/>
                <a:ext cx="448"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84340" name="Picture 2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 y="2928"/>
                <a:ext cx="447"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84341" name="Picture 2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 y="2928"/>
                <a:ext cx="448"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84342" name="Picture 2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 y="2928"/>
                <a:ext cx="447"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84343" name="Picture 2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 y="2928"/>
                <a:ext cx="448"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984082" name="Rectangle 18"/>
            <p:cNvSpPr>
              <a:spLocks noChangeArrowheads="1"/>
            </p:cNvSpPr>
            <p:nvPr/>
          </p:nvSpPr>
          <p:spPr bwMode="auto">
            <a:xfrm>
              <a:off x="756" y="3360"/>
              <a:ext cx="863" cy="2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0"/>
                </a:spcBef>
                <a:buFontTx/>
                <a:buNone/>
              </a:pPr>
              <a:r>
                <a:rPr lang="en-US" sz="2000" b="1">
                  <a:solidFill>
                    <a:srgbClr val="990000"/>
                  </a:solidFill>
                </a:rPr>
                <a:t>Sinful Man</a:t>
              </a:r>
            </a:p>
          </p:txBody>
        </p:sp>
      </p:grpSp>
      <p:grpSp>
        <p:nvGrpSpPr>
          <p:cNvPr id="984083" name="Group 19"/>
          <p:cNvGrpSpPr>
            <a:grpSpLocks/>
          </p:cNvGrpSpPr>
          <p:nvPr/>
        </p:nvGrpSpPr>
        <p:grpSpPr bwMode="auto">
          <a:xfrm>
            <a:off x="3048000" y="4283075"/>
            <a:ext cx="2679700" cy="1066800"/>
            <a:chOff x="1920" y="2698"/>
            <a:chExt cx="1688" cy="672"/>
          </a:xfrm>
        </p:grpSpPr>
        <p:sp>
          <p:nvSpPr>
            <p:cNvPr id="984084" name="Line 20"/>
            <p:cNvSpPr>
              <a:spLocks noChangeShapeType="1"/>
            </p:cNvSpPr>
            <p:nvPr/>
          </p:nvSpPr>
          <p:spPr bwMode="auto">
            <a:xfrm flipV="1">
              <a:off x="1920" y="2698"/>
              <a:ext cx="1488" cy="67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84085" name="Text Box 21"/>
            <p:cNvSpPr txBox="1">
              <a:spLocks noChangeArrowheads="1"/>
            </p:cNvSpPr>
            <p:nvPr/>
          </p:nvSpPr>
          <p:spPr bwMode="auto">
            <a:xfrm rot="-1482646">
              <a:off x="1976" y="2986"/>
              <a:ext cx="1632" cy="2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2000"/>
                <a:t>Imputation of man</a:t>
              </a:r>
              <a:r>
                <a:rPr lang="ja-JP" altLang="en-US" sz="2000">
                  <a:latin typeface="Arial"/>
                </a:rPr>
                <a:t>’</a:t>
              </a:r>
              <a:r>
                <a:rPr lang="en-US" sz="2000"/>
                <a:t>s sin</a:t>
              </a:r>
            </a:p>
          </p:txBody>
        </p:sp>
      </p:grpSp>
      <p:grpSp>
        <p:nvGrpSpPr>
          <p:cNvPr id="984334" name="Group 270"/>
          <p:cNvGrpSpPr>
            <a:grpSpLocks/>
          </p:cNvGrpSpPr>
          <p:nvPr/>
        </p:nvGrpSpPr>
        <p:grpSpPr bwMode="auto">
          <a:xfrm>
            <a:off x="4572000" y="2895600"/>
            <a:ext cx="2743200" cy="3657600"/>
            <a:chOff x="2880" y="1824"/>
            <a:chExt cx="1728" cy="2304"/>
          </a:xfrm>
        </p:grpSpPr>
        <p:grpSp>
          <p:nvGrpSpPr>
            <p:cNvPr id="984086" name="Group 22"/>
            <p:cNvGrpSpPr>
              <a:grpSpLocks/>
            </p:cNvGrpSpPr>
            <p:nvPr/>
          </p:nvGrpSpPr>
          <p:grpSpPr bwMode="auto">
            <a:xfrm>
              <a:off x="2880" y="1824"/>
              <a:ext cx="1728" cy="2304"/>
              <a:chOff x="1488" y="1344"/>
              <a:chExt cx="1719" cy="2495"/>
            </a:xfrm>
          </p:grpSpPr>
          <p:sp>
            <p:nvSpPr>
              <p:cNvPr id="984087" name="AutoShape 23"/>
              <p:cNvSpPr>
                <a:spLocks noChangeAspect="1" noChangeArrowheads="1" noTextEdit="1"/>
              </p:cNvSpPr>
              <p:nvPr/>
            </p:nvSpPr>
            <p:spPr bwMode="auto">
              <a:xfrm>
                <a:off x="1488" y="1344"/>
                <a:ext cx="1719"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84088" name="Group 24"/>
              <p:cNvGrpSpPr>
                <a:grpSpLocks/>
              </p:cNvGrpSpPr>
              <p:nvPr/>
            </p:nvGrpSpPr>
            <p:grpSpPr bwMode="auto">
              <a:xfrm>
                <a:off x="1488" y="1350"/>
                <a:ext cx="1713" cy="2489"/>
                <a:chOff x="3216" y="1350"/>
                <a:chExt cx="1713" cy="2489"/>
              </a:xfrm>
            </p:grpSpPr>
            <p:sp>
              <p:nvSpPr>
                <p:cNvPr id="984089" name="Freeform 25"/>
                <p:cNvSpPr>
                  <a:spLocks/>
                </p:cNvSpPr>
                <p:nvPr/>
              </p:nvSpPr>
              <p:spPr bwMode="auto">
                <a:xfrm>
                  <a:off x="3975" y="1350"/>
                  <a:ext cx="195" cy="2489"/>
                </a:xfrm>
                <a:custGeom>
                  <a:avLst/>
                  <a:gdLst>
                    <a:gd name="T0" fmla="*/ 195 w 195"/>
                    <a:gd name="T1" fmla="*/ 434 h 2489"/>
                    <a:gd name="T2" fmla="*/ 195 w 195"/>
                    <a:gd name="T3" fmla="*/ 81 h 2489"/>
                    <a:gd name="T4" fmla="*/ 189 w 195"/>
                    <a:gd name="T5" fmla="*/ 73 h 2489"/>
                    <a:gd name="T6" fmla="*/ 183 w 195"/>
                    <a:gd name="T7" fmla="*/ 49 h 2489"/>
                    <a:gd name="T8" fmla="*/ 177 w 195"/>
                    <a:gd name="T9" fmla="*/ 31 h 2489"/>
                    <a:gd name="T10" fmla="*/ 177 w 195"/>
                    <a:gd name="T11" fmla="*/ 31 h 2489"/>
                    <a:gd name="T12" fmla="*/ 160 w 195"/>
                    <a:gd name="T13" fmla="*/ 25 h 2489"/>
                    <a:gd name="T14" fmla="*/ 154 w 195"/>
                    <a:gd name="T15" fmla="*/ 18 h 2489"/>
                    <a:gd name="T16" fmla="*/ 146 w 195"/>
                    <a:gd name="T17" fmla="*/ 12 h 2489"/>
                    <a:gd name="T18" fmla="*/ 146 w 195"/>
                    <a:gd name="T19" fmla="*/ 12 h 2489"/>
                    <a:gd name="T20" fmla="*/ 134 w 195"/>
                    <a:gd name="T21" fmla="*/ 12 h 2489"/>
                    <a:gd name="T22" fmla="*/ 122 w 195"/>
                    <a:gd name="T23" fmla="*/ 6 h 2489"/>
                    <a:gd name="T24" fmla="*/ 110 w 195"/>
                    <a:gd name="T25" fmla="*/ 0 h 2489"/>
                    <a:gd name="T26" fmla="*/ 110 w 195"/>
                    <a:gd name="T27" fmla="*/ 0 h 2489"/>
                    <a:gd name="T28" fmla="*/ 99 w 195"/>
                    <a:gd name="T29" fmla="*/ 0 h 2489"/>
                    <a:gd name="T30" fmla="*/ 85 w 195"/>
                    <a:gd name="T31" fmla="*/ 0 h 2489"/>
                    <a:gd name="T32" fmla="*/ 79 w 195"/>
                    <a:gd name="T33" fmla="*/ 0 h 2489"/>
                    <a:gd name="T34" fmla="*/ 79 w 195"/>
                    <a:gd name="T35" fmla="*/ 0 h 2489"/>
                    <a:gd name="T36" fmla="*/ 67 w 195"/>
                    <a:gd name="T37" fmla="*/ 6 h 2489"/>
                    <a:gd name="T38" fmla="*/ 61 w 195"/>
                    <a:gd name="T39" fmla="*/ 12 h 2489"/>
                    <a:gd name="T40" fmla="*/ 61 w 195"/>
                    <a:gd name="T41" fmla="*/ 12 h 2489"/>
                    <a:gd name="T42" fmla="*/ 61 w 195"/>
                    <a:gd name="T43" fmla="*/ 12 h 2489"/>
                    <a:gd name="T44" fmla="*/ 55 w 195"/>
                    <a:gd name="T45" fmla="*/ 12 h 2489"/>
                    <a:gd name="T46" fmla="*/ 55 w 195"/>
                    <a:gd name="T47" fmla="*/ 12 h 2489"/>
                    <a:gd name="T48" fmla="*/ 49 w 195"/>
                    <a:gd name="T49" fmla="*/ 18 h 2489"/>
                    <a:gd name="T50" fmla="*/ 49 w 195"/>
                    <a:gd name="T51" fmla="*/ 18 h 2489"/>
                    <a:gd name="T52" fmla="*/ 43 w 195"/>
                    <a:gd name="T53" fmla="*/ 25 h 2489"/>
                    <a:gd name="T54" fmla="*/ 36 w 195"/>
                    <a:gd name="T55" fmla="*/ 31 h 2489"/>
                    <a:gd name="T56" fmla="*/ 24 w 195"/>
                    <a:gd name="T57" fmla="*/ 31 h 2489"/>
                    <a:gd name="T58" fmla="*/ 24 w 195"/>
                    <a:gd name="T59" fmla="*/ 31 h 2489"/>
                    <a:gd name="T60" fmla="*/ 12 w 195"/>
                    <a:gd name="T61" fmla="*/ 37 h 2489"/>
                    <a:gd name="T62" fmla="*/ 12 w 195"/>
                    <a:gd name="T63" fmla="*/ 55 h 2489"/>
                    <a:gd name="T64" fmla="*/ 12 w 195"/>
                    <a:gd name="T65" fmla="*/ 61 h 2489"/>
                    <a:gd name="T66" fmla="*/ 12 w 195"/>
                    <a:gd name="T67" fmla="*/ 61 h 2489"/>
                    <a:gd name="T68" fmla="*/ 6 w 195"/>
                    <a:gd name="T69" fmla="*/ 86 h 2489"/>
                    <a:gd name="T70" fmla="*/ 6 w 195"/>
                    <a:gd name="T71" fmla="*/ 122 h 2489"/>
                    <a:gd name="T72" fmla="*/ 6 w 195"/>
                    <a:gd name="T73" fmla="*/ 147 h 2489"/>
                    <a:gd name="T74" fmla="*/ 6 w 195"/>
                    <a:gd name="T75" fmla="*/ 147 h 2489"/>
                    <a:gd name="T76" fmla="*/ 6 w 195"/>
                    <a:gd name="T77" fmla="*/ 226 h 2489"/>
                    <a:gd name="T78" fmla="*/ 6 w 195"/>
                    <a:gd name="T79" fmla="*/ 362 h 2489"/>
                    <a:gd name="T80" fmla="*/ 6 w 195"/>
                    <a:gd name="T81" fmla="*/ 429 h 2489"/>
                    <a:gd name="T82" fmla="*/ 6 w 195"/>
                    <a:gd name="T83" fmla="*/ 429 h 2489"/>
                    <a:gd name="T84" fmla="*/ 0 w 195"/>
                    <a:gd name="T85" fmla="*/ 2489 h 2489"/>
                    <a:gd name="T86" fmla="*/ 195 w 195"/>
                    <a:gd name="T87" fmla="*/ 2489 h 2489"/>
                    <a:gd name="T88" fmla="*/ 195 w 195"/>
                    <a:gd name="T89" fmla="*/ 796 h 2489"/>
                    <a:gd name="T90" fmla="*/ 195 w 195"/>
                    <a:gd name="T91" fmla="*/ 434 h 2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2489">
                      <a:moveTo>
                        <a:pt x="195" y="434"/>
                      </a:moveTo>
                      <a:lnTo>
                        <a:pt x="195" y="81"/>
                      </a:lnTo>
                      <a:lnTo>
                        <a:pt x="189" y="73"/>
                      </a:lnTo>
                      <a:lnTo>
                        <a:pt x="183" y="49"/>
                      </a:lnTo>
                      <a:lnTo>
                        <a:pt x="177" y="31"/>
                      </a:lnTo>
                      <a:lnTo>
                        <a:pt x="177" y="31"/>
                      </a:lnTo>
                      <a:lnTo>
                        <a:pt x="160" y="25"/>
                      </a:lnTo>
                      <a:lnTo>
                        <a:pt x="154" y="18"/>
                      </a:lnTo>
                      <a:lnTo>
                        <a:pt x="146" y="12"/>
                      </a:lnTo>
                      <a:lnTo>
                        <a:pt x="146" y="12"/>
                      </a:lnTo>
                      <a:lnTo>
                        <a:pt x="134" y="12"/>
                      </a:lnTo>
                      <a:lnTo>
                        <a:pt x="122" y="6"/>
                      </a:lnTo>
                      <a:lnTo>
                        <a:pt x="110" y="0"/>
                      </a:lnTo>
                      <a:lnTo>
                        <a:pt x="110" y="0"/>
                      </a:lnTo>
                      <a:lnTo>
                        <a:pt x="99" y="0"/>
                      </a:lnTo>
                      <a:lnTo>
                        <a:pt x="85" y="0"/>
                      </a:lnTo>
                      <a:lnTo>
                        <a:pt x="79" y="0"/>
                      </a:lnTo>
                      <a:lnTo>
                        <a:pt x="79" y="0"/>
                      </a:lnTo>
                      <a:lnTo>
                        <a:pt x="67" y="6"/>
                      </a:lnTo>
                      <a:lnTo>
                        <a:pt x="61" y="12"/>
                      </a:lnTo>
                      <a:lnTo>
                        <a:pt x="61" y="12"/>
                      </a:lnTo>
                      <a:lnTo>
                        <a:pt x="61" y="12"/>
                      </a:lnTo>
                      <a:lnTo>
                        <a:pt x="55" y="12"/>
                      </a:lnTo>
                      <a:lnTo>
                        <a:pt x="55" y="12"/>
                      </a:lnTo>
                      <a:lnTo>
                        <a:pt x="49" y="18"/>
                      </a:lnTo>
                      <a:lnTo>
                        <a:pt x="49" y="18"/>
                      </a:lnTo>
                      <a:lnTo>
                        <a:pt x="43" y="25"/>
                      </a:lnTo>
                      <a:lnTo>
                        <a:pt x="36" y="31"/>
                      </a:lnTo>
                      <a:lnTo>
                        <a:pt x="24" y="31"/>
                      </a:lnTo>
                      <a:lnTo>
                        <a:pt x="24" y="31"/>
                      </a:lnTo>
                      <a:lnTo>
                        <a:pt x="12" y="37"/>
                      </a:lnTo>
                      <a:lnTo>
                        <a:pt x="12" y="55"/>
                      </a:lnTo>
                      <a:lnTo>
                        <a:pt x="12" y="61"/>
                      </a:lnTo>
                      <a:lnTo>
                        <a:pt x="12" y="61"/>
                      </a:lnTo>
                      <a:lnTo>
                        <a:pt x="6" y="86"/>
                      </a:lnTo>
                      <a:lnTo>
                        <a:pt x="6" y="122"/>
                      </a:lnTo>
                      <a:lnTo>
                        <a:pt x="6" y="147"/>
                      </a:lnTo>
                      <a:lnTo>
                        <a:pt x="6" y="147"/>
                      </a:lnTo>
                      <a:lnTo>
                        <a:pt x="6" y="226"/>
                      </a:lnTo>
                      <a:lnTo>
                        <a:pt x="6" y="362"/>
                      </a:lnTo>
                      <a:lnTo>
                        <a:pt x="6" y="429"/>
                      </a:lnTo>
                      <a:lnTo>
                        <a:pt x="6" y="429"/>
                      </a:lnTo>
                      <a:lnTo>
                        <a:pt x="0" y="2489"/>
                      </a:lnTo>
                      <a:lnTo>
                        <a:pt x="195" y="2489"/>
                      </a:lnTo>
                      <a:lnTo>
                        <a:pt x="195" y="796"/>
                      </a:lnTo>
                      <a:lnTo>
                        <a:pt x="195" y="434"/>
                      </a:lnTo>
                      <a:close/>
                    </a:path>
                  </a:pathLst>
                </a:custGeom>
                <a:solidFill>
                  <a:srgbClr val="3F3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090" name="Freeform 26"/>
                <p:cNvSpPr>
                  <a:spLocks/>
                </p:cNvSpPr>
                <p:nvPr/>
              </p:nvSpPr>
              <p:spPr bwMode="auto">
                <a:xfrm>
                  <a:off x="3981" y="1668"/>
                  <a:ext cx="98" cy="122"/>
                </a:xfrm>
                <a:custGeom>
                  <a:avLst/>
                  <a:gdLst>
                    <a:gd name="T0" fmla="*/ 24 w 98"/>
                    <a:gd name="T1" fmla="*/ 18 h 122"/>
                    <a:gd name="T2" fmla="*/ 18 w 98"/>
                    <a:gd name="T3" fmla="*/ 61 h 122"/>
                    <a:gd name="T4" fmla="*/ 18 w 98"/>
                    <a:gd name="T5" fmla="*/ 79 h 122"/>
                    <a:gd name="T6" fmla="*/ 12 w 98"/>
                    <a:gd name="T7" fmla="*/ 99 h 122"/>
                    <a:gd name="T8" fmla="*/ 6 w 98"/>
                    <a:gd name="T9" fmla="*/ 85 h 122"/>
                    <a:gd name="T10" fmla="*/ 6 w 98"/>
                    <a:gd name="T11" fmla="*/ 55 h 122"/>
                    <a:gd name="T12" fmla="*/ 6 w 98"/>
                    <a:gd name="T13" fmla="*/ 50 h 122"/>
                    <a:gd name="T14" fmla="*/ 6 w 98"/>
                    <a:gd name="T15" fmla="*/ 30 h 122"/>
                    <a:gd name="T16" fmla="*/ 6 w 98"/>
                    <a:gd name="T17" fmla="*/ 38 h 122"/>
                    <a:gd name="T18" fmla="*/ 6 w 98"/>
                    <a:gd name="T19" fmla="*/ 61 h 122"/>
                    <a:gd name="T20" fmla="*/ 0 w 98"/>
                    <a:gd name="T21" fmla="*/ 73 h 122"/>
                    <a:gd name="T22" fmla="*/ 0 w 98"/>
                    <a:gd name="T23" fmla="*/ 111 h 122"/>
                    <a:gd name="T24" fmla="*/ 18 w 98"/>
                    <a:gd name="T25" fmla="*/ 116 h 122"/>
                    <a:gd name="T26" fmla="*/ 79 w 98"/>
                    <a:gd name="T27" fmla="*/ 116 h 122"/>
                    <a:gd name="T28" fmla="*/ 85 w 98"/>
                    <a:gd name="T29" fmla="*/ 116 h 122"/>
                    <a:gd name="T30" fmla="*/ 93 w 98"/>
                    <a:gd name="T31" fmla="*/ 111 h 122"/>
                    <a:gd name="T32" fmla="*/ 93 w 98"/>
                    <a:gd name="T33" fmla="*/ 111 h 122"/>
                    <a:gd name="T34" fmla="*/ 98 w 98"/>
                    <a:gd name="T35" fmla="*/ 99 h 122"/>
                    <a:gd name="T36" fmla="*/ 98 w 98"/>
                    <a:gd name="T37" fmla="*/ 79 h 122"/>
                    <a:gd name="T38" fmla="*/ 98 w 98"/>
                    <a:gd name="T39" fmla="*/ 55 h 122"/>
                    <a:gd name="T40" fmla="*/ 98 w 98"/>
                    <a:gd name="T41" fmla="*/ 50 h 122"/>
                    <a:gd name="T42" fmla="*/ 98 w 98"/>
                    <a:gd name="T43" fmla="*/ 38 h 122"/>
                    <a:gd name="T44" fmla="*/ 98 w 98"/>
                    <a:gd name="T45" fmla="*/ 44 h 122"/>
                    <a:gd name="T46" fmla="*/ 93 w 98"/>
                    <a:gd name="T47" fmla="*/ 61 h 122"/>
                    <a:gd name="T48" fmla="*/ 93 w 98"/>
                    <a:gd name="T49" fmla="*/ 73 h 122"/>
                    <a:gd name="T50" fmla="*/ 85 w 98"/>
                    <a:gd name="T51" fmla="*/ 99 h 122"/>
                    <a:gd name="T52" fmla="*/ 79 w 98"/>
                    <a:gd name="T53" fmla="*/ 105 h 122"/>
                    <a:gd name="T54" fmla="*/ 73 w 98"/>
                    <a:gd name="T55" fmla="*/ 111 h 122"/>
                    <a:gd name="T56" fmla="*/ 67 w 98"/>
                    <a:gd name="T57" fmla="*/ 111 h 122"/>
                    <a:gd name="T58" fmla="*/ 55 w 98"/>
                    <a:gd name="T59" fmla="*/ 111 h 122"/>
                    <a:gd name="T60" fmla="*/ 55 w 98"/>
                    <a:gd name="T61" fmla="*/ 105 h 122"/>
                    <a:gd name="T62" fmla="*/ 55 w 98"/>
                    <a:gd name="T63" fmla="*/ 85 h 122"/>
                    <a:gd name="T64" fmla="*/ 55 w 98"/>
                    <a:gd name="T65" fmla="*/ 79 h 122"/>
                    <a:gd name="T66" fmla="*/ 55 w 98"/>
                    <a:gd name="T67" fmla="*/ 50 h 122"/>
                    <a:gd name="T68" fmla="*/ 49 w 98"/>
                    <a:gd name="T69" fmla="*/ 50 h 122"/>
                    <a:gd name="T70" fmla="*/ 49 w 98"/>
                    <a:gd name="T71" fmla="*/ 67 h 122"/>
                    <a:gd name="T72" fmla="*/ 49 w 98"/>
                    <a:gd name="T73" fmla="*/ 79 h 122"/>
                    <a:gd name="T74" fmla="*/ 43 w 98"/>
                    <a:gd name="T75" fmla="*/ 111 h 122"/>
                    <a:gd name="T76" fmla="*/ 37 w 98"/>
                    <a:gd name="T77" fmla="*/ 116 h 122"/>
                    <a:gd name="T78" fmla="*/ 24 w 98"/>
                    <a:gd name="T79" fmla="*/ 105 h 122"/>
                    <a:gd name="T80" fmla="*/ 18 w 98"/>
                    <a:gd name="T81" fmla="*/ 73 h 122"/>
                    <a:gd name="T82" fmla="*/ 24 w 98"/>
                    <a:gd name="T8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22">
                      <a:moveTo>
                        <a:pt x="24" y="0"/>
                      </a:moveTo>
                      <a:lnTo>
                        <a:pt x="24" y="18"/>
                      </a:lnTo>
                      <a:lnTo>
                        <a:pt x="18" y="44"/>
                      </a:lnTo>
                      <a:lnTo>
                        <a:pt x="18" y="61"/>
                      </a:lnTo>
                      <a:lnTo>
                        <a:pt x="18" y="61"/>
                      </a:lnTo>
                      <a:lnTo>
                        <a:pt x="18" y="79"/>
                      </a:lnTo>
                      <a:lnTo>
                        <a:pt x="18" y="99"/>
                      </a:lnTo>
                      <a:lnTo>
                        <a:pt x="12" y="99"/>
                      </a:lnTo>
                      <a:lnTo>
                        <a:pt x="12" y="99"/>
                      </a:lnTo>
                      <a:lnTo>
                        <a:pt x="6" y="85"/>
                      </a:lnTo>
                      <a:lnTo>
                        <a:pt x="6" y="67"/>
                      </a:lnTo>
                      <a:lnTo>
                        <a:pt x="6" y="55"/>
                      </a:lnTo>
                      <a:lnTo>
                        <a:pt x="6" y="55"/>
                      </a:lnTo>
                      <a:lnTo>
                        <a:pt x="6" y="50"/>
                      </a:lnTo>
                      <a:lnTo>
                        <a:pt x="6" y="38"/>
                      </a:lnTo>
                      <a:lnTo>
                        <a:pt x="6" y="30"/>
                      </a:lnTo>
                      <a:lnTo>
                        <a:pt x="6" y="30"/>
                      </a:lnTo>
                      <a:lnTo>
                        <a:pt x="6" y="38"/>
                      </a:lnTo>
                      <a:lnTo>
                        <a:pt x="0" y="55"/>
                      </a:lnTo>
                      <a:lnTo>
                        <a:pt x="6" y="61"/>
                      </a:lnTo>
                      <a:lnTo>
                        <a:pt x="6" y="61"/>
                      </a:lnTo>
                      <a:lnTo>
                        <a:pt x="0" y="73"/>
                      </a:lnTo>
                      <a:lnTo>
                        <a:pt x="0" y="99"/>
                      </a:lnTo>
                      <a:lnTo>
                        <a:pt x="0" y="111"/>
                      </a:lnTo>
                      <a:lnTo>
                        <a:pt x="0" y="111"/>
                      </a:lnTo>
                      <a:lnTo>
                        <a:pt x="18" y="116"/>
                      </a:lnTo>
                      <a:lnTo>
                        <a:pt x="55" y="122"/>
                      </a:lnTo>
                      <a:lnTo>
                        <a:pt x="79" y="116"/>
                      </a:lnTo>
                      <a:lnTo>
                        <a:pt x="79" y="116"/>
                      </a:lnTo>
                      <a:lnTo>
                        <a:pt x="85" y="116"/>
                      </a:lnTo>
                      <a:lnTo>
                        <a:pt x="85" y="111"/>
                      </a:lnTo>
                      <a:lnTo>
                        <a:pt x="93" y="111"/>
                      </a:lnTo>
                      <a:lnTo>
                        <a:pt x="93" y="111"/>
                      </a:lnTo>
                      <a:lnTo>
                        <a:pt x="93" y="111"/>
                      </a:lnTo>
                      <a:lnTo>
                        <a:pt x="93" y="111"/>
                      </a:lnTo>
                      <a:lnTo>
                        <a:pt x="98" y="99"/>
                      </a:lnTo>
                      <a:lnTo>
                        <a:pt x="98" y="99"/>
                      </a:lnTo>
                      <a:lnTo>
                        <a:pt x="98" y="79"/>
                      </a:lnTo>
                      <a:lnTo>
                        <a:pt x="98" y="67"/>
                      </a:lnTo>
                      <a:lnTo>
                        <a:pt x="98" y="55"/>
                      </a:lnTo>
                      <a:lnTo>
                        <a:pt x="98" y="55"/>
                      </a:lnTo>
                      <a:lnTo>
                        <a:pt x="98" y="50"/>
                      </a:lnTo>
                      <a:lnTo>
                        <a:pt x="98" y="44"/>
                      </a:lnTo>
                      <a:lnTo>
                        <a:pt x="98" y="38"/>
                      </a:lnTo>
                      <a:lnTo>
                        <a:pt x="98" y="38"/>
                      </a:lnTo>
                      <a:lnTo>
                        <a:pt x="98" y="44"/>
                      </a:lnTo>
                      <a:lnTo>
                        <a:pt x="93" y="55"/>
                      </a:lnTo>
                      <a:lnTo>
                        <a:pt x="93" y="61"/>
                      </a:lnTo>
                      <a:lnTo>
                        <a:pt x="93" y="61"/>
                      </a:lnTo>
                      <a:lnTo>
                        <a:pt x="93" y="73"/>
                      </a:lnTo>
                      <a:lnTo>
                        <a:pt x="85" y="93"/>
                      </a:lnTo>
                      <a:lnTo>
                        <a:pt x="85" y="99"/>
                      </a:lnTo>
                      <a:lnTo>
                        <a:pt x="85" y="99"/>
                      </a:lnTo>
                      <a:lnTo>
                        <a:pt x="79" y="105"/>
                      </a:lnTo>
                      <a:lnTo>
                        <a:pt x="79" y="111"/>
                      </a:lnTo>
                      <a:lnTo>
                        <a:pt x="73" y="111"/>
                      </a:lnTo>
                      <a:lnTo>
                        <a:pt x="73" y="111"/>
                      </a:lnTo>
                      <a:lnTo>
                        <a:pt x="67" y="111"/>
                      </a:lnTo>
                      <a:lnTo>
                        <a:pt x="55" y="116"/>
                      </a:lnTo>
                      <a:lnTo>
                        <a:pt x="55" y="111"/>
                      </a:lnTo>
                      <a:lnTo>
                        <a:pt x="55" y="111"/>
                      </a:lnTo>
                      <a:lnTo>
                        <a:pt x="55" y="105"/>
                      </a:lnTo>
                      <a:lnTo>
                        <a:pt x="55" y="93"/>
                      </a:lnTo>
                      <a:lnTo>
                        <a:pt x="55" y="85"/>
                      </a:lnTo>
                      <a:lnTo>
                        <a:pt x="55" y="85"/>
                      </a:lnTo>
                      <a:lnTo>
                        <a:pt x="55" y="79"/>
                      </a:lnTo>
                      <a:lnTo>
                        <a:pt x="49" y="61"/>
                      </a:lnTo>
                      <a:lnTo>
                        <a:pt x="55" y="50"/>
                      </a:lnTo>
                      <a:lnTo>
                        <a:pt x="55" y="50"/>
                      </a:lnTo>
                      <a:lnTo>
                        <a:pt x="49" y="50"/>
                      </a:lnTo>
                      <a:lnTo>
                        <a:pt x="49" y="61"/>
                      </a:lnTo>
                      <a:lnTo>
                        <a:pt x="49" y="67"/>
                      </a:lnTo>
                      <a:lnTo>
                        <a:pt x="49" y="67"/>
                      </a:lnTo>
                      <a:lnTo>
                        <a:pt x="49" y="79"/>
                      </a:lnTo>
                      <a:lnTo>
                        <a:pt x="43" y="105"/>
                      </a:lnTo>
                      <a:lnTo>
                        <a:pt x="43" y="111"/>
                      </a:lnTo>
                      <a:lnTo>
                        <a:pt x="43" y="111"/>
                      </a:lnTo>
                      <a:lnTo>
                        <a:pt x="37" y="116"/>
                      </a:lnTo>
                      <a:lnTo>
                        <a:pt x="24" y="111"/>
                      </a:lnTo>
                      <a:lnTo>
                        <a:pt x="24" y="105"/>
                      </a:lnTo>
                      <a:lnTo>
                        <a:pt x="24" y="105"/>
                      </a:lnTo>
                      <a:lnTo>
                        <a:pt x="18" y="73"/>
                      </a:lnTo>
                      <a:lnTo>
                        <a:pt x="24" y="24"/>
                      </a:lnTo>
                      <a:lnTo>
                        <a:pt x="24"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091" name="Freeform 27"/>
                <p:cNvSpPr>
                  <a:spLocks/>
                </p:cNvSpPr>
                <p:nvPr/>
              </p:nvSpPr>
              <p:spPr bwMode="auto">
                <a:xfrm>
                  <a:off x="4091" y="1686"/>
                  <a:ext cx="73" cy="110"/>
                </a:xfrm>
                <a:custGeom>
                  <a:avLst/>
                  <a:gdLst>
                    <a:gd name="T0" fmla="*/ 73 w 73"/>
                    <a:gd name="T1" fmla="*/ 32 h 110"/>
                    <a:gd name="T2" fmla="*/ 73 w 73"/>
                    <a:gd name="T3" fmla="*/ 49 h 110"/>
                    <a:gd name="T4" fmla="*/ 67 w 73"/>
                    <a:gd name="T5" fmla="*/ 81 h 110"/>
                    <a:gd name="T6" fmla="*/ 67 w 73"/>
                    <a:gd name="T7" fmla="*/ 93 h 110"/>
                    <a:gd name="T8" fmla="*/ 67 w 73"/>
                    <a:gd name="T9" fmla="*/ 93 h 110"/>
                    <a:gd name="T10" fmla="*/ 61 w 73"/>
                    <a:gd name="T11" fmla="*/ 98 h 110"/>
                    <a:gd name="T12" fmla="*/ 55 w 73"/>
                    <a:gd name="T13" fmla="*/ 98 h 110"/>
                    <a:gd name="T14" fmla="*/ 49 w 73"/>
                    <a:gd name="T15" fmla="*/ 98 h 110"/>
                    <a:gd name="T16" fmla="*/ 49 w 73"/>
                    <a:gd name="T17" fmla="*/ 98 h 110"/>
                    <a:gd name="T18" fmla="*/ 44 w 73"/>
                    <a:gd name="T19" fmla="*/ 104 h 110"/>
                    <a:gd name="T20" fmla="*/ 38 w 73"/>
                    <a:gd name="T21" fmla="*/ 98 h 110"/>
                    <a:gd name="T22" fmla="*/ 38 w 73"/>
                    <a:gd name="T23" fmla="*/ 93 h 110"/>
                    <a:gd name="T24" fmla="*/ 38 w 73"/>
                    <a:gd name="T25" fmla="*/ 93 h 110"/>
                    <a:gd name="T26" fmla="*/ 30 w 73"/>
                    <a:gd name="T27" fmla="*/ 75 h 110"/>
                    <a:gd name="T28" fmla="*/ 24 w 73"/>
                    <a:gd name="T29" fmla="*/ 43 h 110"/>
                    <a:gd name="T30" fmla="*/ 24 w 73"/>
                    <a:gd name="T31" fmla="*/ 20 h 110"/>
                    <a:gd name="T32" fmla="*/ 24 w 73"/>
                    <a:gd name="T33" fmla="*/ 20 h 110"/>
                    <a:gd name="T34" fmla="*/ 24 w 73"/>
                    <a:gd name="T35" fmla="*/ 12 h 110"/>
                    <a:gd name="T36" fmla="*/ 24 w 73"/>
                    <a:gd name="T37" fmla="*/ 6 h 110"/>
                    <a:gd name="T38" fmla="*/ 24 w 73"/>
                    <a:gd name="T39" fmla="*/ 0 h 110"/>
                    <a:gd name="T40" fmla="*/ 24 w 73"/>
                    <a:gd name="T41" fmla="*/ 0 h 110"/>
                    <a:gd name="T42" fmla="*/ 24 w 73"/>
                    <a:gd name="T43" fmla="*/ 6 h 110"/>
                    <a:gd name="T44" fmla="*/ 18 w 73"/>
                    <a:gd name="T45" fmla="*/ 20 h 110"/>
                    <a:gd name="T46" fmla="*/ 24 w 73"/>
                    <a:gd name="T47" fmla="*/ 37 h 110"/>
                    <a:gd name="T48" fmla="*/ 24 w 73"/>
                    <a:gd name="T49" fmla="*/ 37 h 110"/>
                    <a:gd name="T50" fmla="*/ 24 w 73"/>
                    <a:gd name="T51" fmla="*/ 55 h 110"/>
                    <a:gd name="T52" fmla="*/ 24 w 73"/>
                    <a:gd name="T53" fmla="*/ 67 h 110"/>
                    <a:gd name="T54" fmla="*/ 24 w 73"/>
                    <a:gd name="T55" fmla="*/ 75 h 110"/>
                    <a:gd name="T56" fmla="*/ 24 w 73"/>
                    <a:gd name="T57" fmla="*/ 75 h 110"/>
                    <a:gd name="T58" fmla="*/ 18 w 73"/>
                    <a:gd name="T59" fmla="*/ 87 h 110"/>
                    <a:gd name="T60" fmla="*/ 18 w 73"/>
                    <a:gd name="T61" fmla="*/ 93 h 110"/>
                    <a:gd name="T62" fmla="*/ 18 w 73"/>
                    <a:gd name="T63" fmla="*/ 93 h 110"/>
                    <a:gd name="T64" fmla="*/ 18 w 73"/>
                    <a:gd name="T65" fmla="*/ 93 h 110"/>
                    <a:gd name="T66" fmla="*/ 12 w 73"/>
                    <a:gd name="T67" fmla="*/ 93 h 110"/>
                    <a:gd name="T68" fmla="*/ 12 w 73"/>
                    <a:gd name="T69" fmla="*/ 87 h 110"/>
                    <a:gd name="T70" fmla="*/ 12 w 73"/>
                    <a:gd name="T71" fmla="*/ 81 h 110"/>
                    <a:gd name="T72" fmla="*/ 12 w 73"/>
                    <a:gd name="T73" fmla="*/ 81 h 110"/>
                    <a:gd name="T74" fmla="*/ 6 w 73"/>
                    <a:gd name="T75" fmla="*/ 75 h 110"/>
                    <a:gd name="T76" fmla="*/ 6 w 73"/>
                    <a:gd name="T77" fmla="*/ 61 h 110"/>
                    <a:gd name="T78" fmla="*/ 6 w 73"/>
                    <a:gd name="T79" fmla="*/ 55 h 110"/>
                    <a:gd name="T80" fmla="*/ 6 w 73"/>
                    <a:gd name="T81" fmla="*/ 55 h 110"/>
                    <a:gd name="T82" fmla="*/ 6 w 73"/>
                    <a:gd name="T83" fmla="*/ 61 h 110"/>
                    <a:gd name="T84" fmla="*/ 6 w 73"/>
                    <a:gd name="T85" fmla="*/ 67 h 110"/>
                    <a:gd name="T86" fmla="*/ 6 w 73"/>
                    <a:gd name="T87" fmla="*/ 75 h 110"/>
                    <a:gd name="T88" fmla="*/ 6 w 73"/>
                    <a:gd name="T89" fmla="*/ 75 h 110"/>
                    <a:gd name="T90" fmla="*/ 6 w 73"/>
                    <a:gd name="T91" fmla="*/ 87 h 110"/>
                    <a:gd name="T92" fmla="*/ 0 w 73"/>
                    <a:gd name="T93" fmla="*/ 93 h 110"/>
                    <a:gd name="T94" fmla="*/ 0 w 73"/>
                    <a:gd name="T95" fmla="*/ 93 h 110"/>
                    <a:gd name="T96" fmla="*/ 0 w 73"/>
                    <a:gd name="T97" fmla="*/ 93 h 110"/>
                    <a:gd name="T98" fmla="*/ 12 w 73"/>
                    <a:gd name="T99" fmla="*/ 98 h 110"/>
                    <a:gd name="T100" fmla="*/ 49 w 73"/>
                    <a:gd name="T101" fmla="*/ 110 h 110"/>
                    <a:gd name="T102" fmla="*/ 73 w 73"/>
                    <a:gd name="T103" fmla="*/ 104 h 110"/>
                    <a:gd name="T104" fmla="*/ 73 w 73"/>
                    <a:gd name="T105" fmla="*/ 104 h 110"/>
                    <a:gd name="T106" fmla="*/ 73 w 73"/>
                    <a:gd name="T107" fmla="*/ 81 h 110"/>
                    <a:gd name="T108" fmla="*/ 73 w 73"/>
                    <a:gd name="T109" fmla="*/ 49 h 110"/>
                    <a:gd name="T110" fmla="*/ 73 w 73"/>
                    <a:gd name="T111" fmla="*/ 3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10">
                      <a:moveTo>
                        <a:pt x="73" y="32"/>
                      </a:moveTo>
                      <a:lnTo>
                        <a:pt x="73" y="49"/>
                      </a:lnTo>
                      <a:lnTo>
                        <a:pt x="67" y="81"/>
                      </a:lnTo>
                      <a:lnTo>
                        <a:pt x="67" y="93"/>
                      </a:lnTo>
                      <a:lnTo>
                        <a:pt x="67" y="93"/>
                      </a:lnTo>
                      <a:lnTo>
                        <a:pt x="61" y="98"/>
                      </a:lnTo>
                      <a:lnTo>
                        <a:pt x="55" y="98"/>
                      </a:lnTo>
                      <a:lnTo>
                        <a:pt x="49" y="98"/>
                      </a:lnTo>
                      <a:lnTo>
                        <a:pt x="49" y="98"/>
                      </a:lnTo>
                      <a:lnTo>
                        <a:pt x="44" y="104"/>
                      </a:lnTo>
                      <a:lnTo>
                        <a:pt x="38" y="98"/>
                      </a:lnTo>
                      <a:lnTo>
                        <a:pt x="38" y="93"/>
                      </a:lnTo>
                      <a:lnTo>
                        <a:pt x="38" y="93"/>
                      </a:lnTo>
                      <a:lnTo>
                        <a:pt x="30" y="75"/>
                      </a:lnTo>
                      <a:lnTo>
                        <a:pt x="24" y="43"/>
                      </a:lnTo>
                      <a:lnTo>
                        <a:pt x="24" y="20"/>
                      </a:lnTo>
                      <a:lnTo>
                        <a:pt x="24" y="20"/>
                      </a:lnTo>
                      <a:lnTo>
                        <a:pt x="24" y="12"/>
                      </a:lnTo>
                      <a:lnTo>
                        <a:pt x="24" y="6"/>
                      </a:lnTo>
                      <a:lnTo>
                        <a:pt x="24" y="0"/>
                      </a:lnTo>
                      <a:lnTo>
                        <a:pt x="24" y="0"/>
                      </a:lnTo>
                      <a:lnTo>
                        <a:pt x="24" y="6"/>
                      </a:lnTo>
                      <a:lnTo>
                        <a:pt x="18" y="20"/>
                      </a:lnTo>
                      <a:lnTo>
                        <a:pt x="24" y="37"/>
                      </a:lnTo>
                      <a:lnTo>
                        <a:pt x="24" y="37"/>
                      </a:lnTo>
                      <a:lnTo>
                        <a:pt x="24" y="55"/>
                      </a:lnTo>
                      <a:lnTo>
                        <a:pt x="24" y="67"/>
                      </a:lnTo>
                      <a:lnTo>
                        <a:pt x="24" y="75"/>
                      </a:lnTo>
                      <a:lnTo>
                        <a:pt x="24" y="75"/>
                      </a:lnTo>
                      <a:lnTo>
                        <a:pt x="18" y="87"/>
                      </a:lnTo>
                      <a:lnTo>
                        <a:pt x="18" y="93"/>
                      </a:lnTo>
                      <a:lnTo>
                        <a:pt x="18" y="93"/>
                      </a:lnTo>
                      <a:lnTo>
                        <a:pt x="18" y="93"/>
                      </a:lnTo>
                      <a:lnTo>
                        <a:pt x="12" y="93"/>
                      </a:lnTo>
                      <a:lnTo>
                        <a:pt x="12" y="87"/>
                      </a:lnTo>
                      <a:lnTo>
                        <a:pt x="12" y="81"/>
                      </a:lnTo>
                      <a:lnTo>
                        <a:pt x="12" y="81"/>
                      </a:lnTo>
                      <a:lnTo>
                        <a:pt x="6" y="75"/>
                      </a:lnTo>
                      <a:lnTo>
                        <a:pt x="6" y="61"/>
                      </a:lnTo>
                      <a:lnTo>
                        <a:pt x="6" y="55"/>
                      </a:lnTo>
                      <a:lnTo>
                        <a:pt x="6" y="55"/>
                      </a:lnTo>
                      <a:lnTo>
                        <a:pt x="6" y="61"/>
                      </a:lnTo>
                      <a:lnTo>
                        <a:pt x="6" y="67"/>
                      </a:lnTo>
                      <a:lnTo>
                        <a:pt x="6" y="75"/>
                      </a:lnTo>
                      <a:lnTo>
                        <a:pt x="6" y="75"/>
                      </a:lnTo>
                      <a:lnTo>
                        <a:pt x="6" y="87"/>
                      </a:lnTo>
                      <a:lnTo>
                        <a:pt x="0" y="93"/>
                      </a:lnTo>
                      <a:lnTo>
                        <a:pt x="0" y="93"/>
                      </a:lnTo>
                      <a:lnTo>
                        <a:pt x="0" y="93"/>
                      </a:lnTo>
                      <a:lnTo>
                        <a:pt x="12" y="98"/>
                      </a:lnTo>
                      <a:lnTo>
                        <a:pt x="49" y="110"/>
                      </a:lnTo>
                      <a:lnTo>
                        <a:pt x="73" y="104"/>
                      </a:lnTo>
                      <a:lnTo>
                        <a:pt x="73" y="104"/>
                      </a:lnTo>
                      <a:lnTo>
                        <a:pt x="73" y="81"/>
                      </a:lnTo>
                      <a:lnTo>
                        <a:pt x="73" y="49"/>
                      </a:lnTo>
                      <a:lnTo>
                        <a:pt x="7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092" name="Freeform 28"/>
                <p:cNvSpPr>
                  <a:spLocks/>
                </p:cNvSpPr>
                <p:nvPr/>
              </p:nvSpPr>
              <p:spPr bwMode="auto">
                <a:xfrm>
                  <a:off x="3216" y="1773"/>
                  <a:ext cx="1713" cy="200"/>
                </a:xfrm>
                <a:custGeom>
                  <a:avLst/>
                  <a:gdLst>
                    <a:gd name="T0" fmla="*/ 31 w 1713"/>
                    <a:gd name="T1" fmla="*/ 11 h 200"/>
                    <a:gd name="T2" fmla="*/ 18 w 1713"/>
                    <a:gd name="T3" fmla="*/ 23 h 200"/>
                    <a:gd name="T4" fmla="*/ 12 w 1713"/>
                    <a:gd name="T5" fmla="*/ 35 h 200"/>
                    <a:gd name="T6" fmla="*/ 6 w 1713"/>
                    <a:gd name="T7" fmla="*/ 55 h 200"/>
                    <a:gd name="T8" fmla="*/ 0 w 1713"/>
                    <a:gd name="T9" fmla="*/ 61 h 200"/>
                    <a:gd name="T10" fmla="*/ 0 w 1713"/>
                    <a:gd name="T11" fmla="*/ 78 h 200"/>
                    <a:gd name="T12" fmla="*/ 0 w 1713"/>
                    <a:gd name="T13" fmla="*/ 84 h 200"/>
                    <a:gd name="T14" fmla="*/ 0 w 1713"/>
                    <a:gd name="T15" fmla="*/ 90 h 200"/>
                    <a:gd name="T16" fmla="*/ 6 w 1713"/>
                    <a:gd name="T17" fmla="*/ 104 h 200"/>
                    <a:gd name="T18" fmla="*/ 12 w 1713"/>
                    <a:gd name="T19" fmla="*/ 116 h 200"/>
                    <a:gd name="T20" fmla="*/ 6 w 1713"/>
                    <a:gd name="T21" fmla="*/ 127 h 200"/>
                    <a:gd name="T22" fmla="*/ 6 w 1713"/>
                    <a:gd name="T23" fmla="*/ 145 h 200"/>
                    <a:gd name="T24" fmla="*/ 6 w 1713"/>
                    <a:gd name="T25" fmla="*/ 153 h 200"/>
                    <a:gd name="T26" fmla="*/ 18 w 1713"/>
                    <a:gd name="T27" fmla="*/ 165 h 200"/>
                    <a:gd name="T28" fmla="*/ 18 w 1713"/>
                    <a:gd name="T29" fmla="*/ 171 h 200"/>
                    <a:gd name="T30" fmla="*/ 31 w 1713"/>
                    <a:gd name="T31" fmla="*/ 182 h 200"/>
                    <a:gd name="T32" fmla="*/ 37 w 1713"/>
                    <a:gd name="T33" fmla="*/ 188 h 200"/>
                    <a:gd name="T34" fmla="*/ 73 w 1713"/>
                    <a:gd name="T35" fmla="*/ 188 h 200"/>
                    <a:gd name="T36" fmla="*/ 258 w 1713"/>
                    <a:gd name="T37" fmla="*/ 194 h 200"/>
                    <a:gd name="T38" fmla="*/ 734 w 1713"/>
                    <a:gd name="T39" fmla="*/ 200 h 200"/>
                    <a:gd name="T40" fmla="*/ 1450 w 1713"/>
                    <a:gd name="T41" fmla="*/ 194 h 200"/>
                    <a:gd name="T42" fmla="*/ 1640 w 1713"/>
                    <a:gd name="T43" fmla="*/ 194 h 200"/>
                    <a:gd name="T44" fmla="*/ 1670 w 1713"/>
                    <a:gd name="T45" fmla="*/ 182 h 200"/>
                    <a:gd name="T46" fmla="*/ 1676 w 1713"/>
                    <a:gd name="T47" fmla="*/ 182 h 200"/>
                    <a:gd name="T48" fmla="*/ 1689 w 1713"/>
                    <a:gd name="T49" fmla="*/ 165 h 200"/>
                    <a:gd name="T50" fmla="*/ 1695 w 1713"/>
                    <a:gd name="T51" fmla="*/ 159 h 200"/>
                    <a:gd name="T52" fmla="*/ 1713 w 1713"/>
                    <a:gd name="T53" fmla="*/ 133 h 200"/>
                    <a:gd name="T54" fmla="*/ 1713 w 1713"/>
                    <a:gd name="T55" fmla="*/ 127 h 200"/>
                    <a:gd name="T56" fmla="*/ 1713 w 1713"/>
                    <a:gd name="T57" fmla="*/ 116 h 200"/>
                    <a:gd name="T58" fmla="*/ 1707 w 1713"/>
                    <a:gd name="T59" fmla="*/ 110 h 200"/>
                    <a:gd name="T60" fmla="*/ 1707 w 1713"/>
                    <a:gd name="T61" fmla="*/ 104 h 200"/>
                    <a:gd name="T62" fmla="*/ 1707 w 1713"/>
                    <a:gd name="T63" fmla="*/ 104 h 200"/>
                    <a:gd name="T64" fmla="*/ 1707 w 1713"/>
                    <a:gd name="T65" fmla="*/ 84 h 200"/>
                    <a:gd name="T66" fmla="*/ 1707 w 1713"/>
                    <a:gd name="T67" fmla="*/ 78 h 200"/>
                    <a:gd name="T68" fmla="*/ 1707 w 1713"/>
                    <a:gd name="T69" fmla="*/ 61 h 200"/>
                    <a:gd name="T70" fmla="*/ 1701 w 1713"/>
                    <a:gd name="T71" fmla="*/ 55 h 200"/>
                    <a:gd name="T72" fmla="*/ 1701 w 1713"/>
                    <a:gd name="T73" fmla="*/ 49 h 200"/>
                    <a:gd name="T74" fmla="*/ 1701 w 1713"/>
                    <a:gd name="T75" fmla="*/ 43 h 200"/>
                    <a:gd name="T76" fmla="*/ 1701 w 1713"/>
                    <a:gd name="T77" fmla="*/ 35 h 200"/>
                    <a:gd name="T78" fmla="*/ 1701 w 1713"/>
                    <a:gd name="T79" fmla="*/ 35 h 200"/>
                    <a:gd name="T80" fmla="*/ 1695 w 1713"/>
                    <a:gd name="T81" fmla="*/ 17 h 200"/>
                    <a:gd name="T82" fmla="*/ 1689 w 1713"/>
                    <a:gd name="T83" fmla="*/ 11 h 200"/>
                    <a:gd name="T84" fmla="*/ 1664 w 1713"/>
                    <a:gd name="T85" fmla="*/ 6 h 200"/>
                    <a:gd name="T86" fmla="*/ 913 w 1713"/>
                    <a:gd name="T87" fmla="*/ 0 h 200"/>
                    <a:gd name="T88" fmla="*/ 37 w 1713"/>
                    <a:gd name="T89"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3" h="200">
                      <a:moveTo>
                        <a:pt x="37" y="6"/>
                      </a:moveTo>
                      <a:lnTo>
                        <a:pt x="31" y="11"/>
                      </a:lnTo>
                      <a:lnTo>
                        <a:pt x="24" y="17"/>
                      </a:lnTo>
                      <a:lnTo>
                        <a:pt x="18" y="23"/>
                      </a:lnTo>
                      <a:lnTo>
                        <a:pt x="18" y="23"/>
                      </a:lnTo>
                      <a:lnTo>
                        <a:pt x="12" y="35"/>
                      </a:lnTo>
                      <a:lnTo>
                        <a:pt x="12" y="49"/>
                      </a:lnTo>
                      <a:lnTo>
                        <a:pt x="6" y="55"/>
                      </a:lnTo>
                      <a:lnTo>
                        <a:pt x="6" y="55"/>
                      </a:lnTo>
                      <a:lnTo>
                        <a:pt x="0" y="61"/>
                      </a:lnTo>
                      <a:lnTo>
                        <a:pt x="0" y="72"/>
                      </a:lnTo>
                      <a:lnTo>
                        <a:pt x="0" y="78"/>
                      </a:lnTo>
                      <a:lnTo>
                        <a:pt x="0" y="78"/>
                      </a:lnTo>
                      <a:lnTo>
                        <a:pt x="0" y="84"/>
                      </a:lnTo>
                      <a:lnTo>
                        <a:pt x="0" y="90"/>
                      </a:lnTo>
                      <a:lnTo>
                        <a:pt x="0" y="90"/>
                      </a:lnTo>
                      <a:lnTo>
                        <a:pt x="0" y="90"/>
                      </a:lnTo>
                      <a:lnTo>
                        <a:pt x="6" y="104"/>
                      </a:lnTo>
                      <a:lnTo>
                        <a:pt x="12" y="110"/>
                      </a:lnTo>
                      <a:lnTo>
                        <a:pt x="12" y="116"/>
                      </a:lnTo>
                      <a:lnTo>
                        <a:pt x="12" y="116"/>
                      </a:lnTo>
                      <a:lnTo>
                        <a:pt x="6" y="127"/>
                      </a:lnTo>
                      <a:lnTo>
                        <a:pt x="6" y="139"/>
                      </a:lnTo>
                      <a:lnTo>
                        <a:pt x="6" y="145"/>
                      </a:lnTo>
                      <a:lnTo>
                        <a:pt x="6" y="145"/>
                      </a:lnTo>
                      <a:lnTo>
                        <a:pt x="6" y="153"/>
                      </a:lnTo>
                      <a:lnTo>
                        <a:pt x="12" y="159"/>
                      </a:lnTo>
                      <a:lnTo>
                        <a:pt x="18" y="165"/>
                      </a:lnTo>
                      <a:lnTo>
                        <a:pt x="18" y="165"/>
                      </a:lnTo>
                      <a:lnTo>
                        <a:pt x="18" y="171"/>
                      </a:lnTo>
                      <a:lnTo>
                        <a:pt x="24" y="182"/>
                      </a:lnTo>
                      <a:lnTo>
                        <a:pt x="31" y="182"/>
                      </a:lnTo>
                      <a:lnTo>
                        <a:pt x="31" y="182"/>
                      </a:lnTo>
                      <a:lnTo>
                        <a:pt x="37" y="188"/>
                      </a:lnTo>
                      <a:lnTo>
                        <a:pt x="49" y="188"/>
                      </a:lnTo>
                      <a:lnTo>
                        <a:pt x="73" y="188"/>
                      </a:lnTo>
                      <a:lnTo>
                        <a:pt x="73" y="188"/>
                      </a:lnTo>
                      <a:lnTo>
                        <a:pt x="258" y="194"/>
                      </a:lnTo>
                      <a:lnTo>
                        <a:pt x="568" y="200"/>
                      </a:lnTo>
                      <a:lnTo>
                        <a:pt x="734" y="200"/>
                      </a:lnTo>
                      <a:lnTo>
                        <a:pt x="734" y="200"/>
                      </a:lnTo>
                      <a:lnTo>
                        <a:pt x="1450" y="194"/>
                      </a:lnTo>
                      <a:lnTo>
                        <a:pt x="1634" y="194"/>
                      </a:lnTo>
                      <a:lnTo>
                        <a:pt x="1640" y="194"/>
                      </a:lnTo>
                      <a:lnTo>
                        <a:pt x="1652" y="188"/>
                      </a:lnTo>
                      <a:lnTo>
                        <a:pt x="1670" y="182"/>
                      </a:lnTo>
                      <a:lnTo>
                        <a:pt x="1670" y="182"/>
                      </a:lnTo>
                      <a:lnTo>
                        <a:pt x="1676" y="182"/>
                      </a:lnTo>
                      <a:lnTo>
                        <a:pt x="1684" y="177"/>
                      </a:lnTo>
                      <a:lnTo>
                        <a:pt x="1689" y="165"/>
                      </a:lnTo>
                      <a:lnTo>
                        <a:pt x="1689" y="165"/>
                      </a:lnTo>
                      <a:lnTo>
                        <a:pt x="1695" y="159"/>
                      </a:lnTo>
                      <a:lnTo>
                        <a:pt x="1707" y="145"/>
                      </a:lnTo>
                      <a:lnTo>
                        <a:pt x="1713" y="133"/>
                      </a:lnTo>
                      <a:lnTo>
                        <a:pt x="1713" y="133"/>
                      </a:lnTo>
                      <a:lnTo>
                        <a:pt x="1713" y="127"/>
                      </a:lnTo>
                      <a:lnTo>
                        <a:pt x="1713" y="122"/>
                      </a:lnTo>
                      <a:lnTo>
                        <a:pt x="1713" y="116"/>
                      </a:lnTo>
                      <a:lnTo>
                        <a:pt x="1713" y="116"/>
                      </a:lnTo>
                      <a:lnTo>
                        <a:pt x="1707" y="110"/>
                      </a:lnTo>
                      <a:lnTo>
                        <a:pt x="1707" y="110"/>
                      </a:lnTo>
                      <a:lnTo>
                        <a:pt x="1707" y="104"/>
                      </a:lnTo>
                      <a:lnTo>
                        <a:pt x="1707" y="104"/>
                      </a:lnTo>
                      <a:lnTo>
                        <a:pt x="1707" y="104"/>
                      </a:lnTo>
                      <a:lnTo>
                        <a:pt x="1701" y="90"/>
                      </a:lnTo>
                      <a:lnTo>
                        <a:pt x="1707" y="84"/>
                      </a:lnTo>
                      <a:lnTo>
                        <a:pt x="1707" y="84"/>
                      </a:lnTo>
                      <a:lnTo>
                        <a:pt x="1707" y="78"/>
                      </a:lnTo>
                      <a:lnTo>
                        <a:pt x="1707" y="72"/>
                      </a:lnTo>
                      <a:lnTo>
                        <a:pt x="1707" y="61"/>
                      </a:lnTo>
                      <a:lnTo>
                        <a:pt x="1707" y="61"/>
                      </a:lnTo>
                      <a:lnTo>
                        <a:pt x="1701" y="55"/>
                      </a:lnTo>
                      <a:lnTo>
                        <a:pt x="1701" y="55"/>
                      </a:lnTo>
                      <a:lnTo>
                        <a:pt x="1701" y="49"/>
                      </a:lnTo>
                      <a:lnTo>
                        <a:pt x="1701" y="49"/>
                      </a:lnTo>
                      <a:lnTo>
                        <a:pt x="1701" y="43"/>
                      </a:lnTo>
                      <a:lnTo>
                        <a:pt x="1701" y="43"/>
                      </a:lnTo>
                      <a:lnTo>
                        <a:pt x="1701" y="35"/>
                      </a:lnTo>
                      <a:lnTo>
                        <a:pt x="1701" y="35"/>
                      </a:lnTo>
                      <a:lnTo>
                        <a:pt x="1701" y="35"/>
                      </a:lnTo>
                      <a:lnTo>
                        <a:pt x="1701" y="23"/>
                      </a:lnTo>
                      <a:lnTo>
                        <a:pt x="1695" y="17"/>
                      </a:lnTo>
                      <a:lnTo>
                        <a:pt x="1695" y="17"/>
                      </a:lnTo>
                      <a:lnTo>
                        <a:pt x="1689" y="11"/>
                      </a:lnTo>
                      <a:lnTo>
                        <a:pt x="1684" y="6"/>
                      </a:lnTo>
                      <a:lnTo>
                        <a:pt x="1664" y="6"/>
                      </a:lnTo>
                      <a:lnTo>
                        <a:pt x="1664" y="6"/>
                      </a:lnTo>
                      <a:lnTo>
                        <a:pt x="913" y="0"/>
                      </a:lnTo>
                      <a:lnTo>
                        <a:pt x="551" y="0"/>
                      </a:lnTo>
                      <a:lnTo>
                        <a:pt x="37" y="6"/>
                      </a:lnTo>
                      <a:close/>
                    </a:path>
                  </a:pathLst>
                </a:custGeom>
                <a:solidFill>
                  <a:srgbClr val="3F3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093" name="Freeform 29"/>
                <p:cNvSpPr>
                  <a:spLocks/>
                </p:cNvSpPr>
                <p:nvPr/>
              </p:nvSpPr>
              <p:spPr bwMode="auto">
                <a:xfrm>
                  <a:off x="3399" y="1918"/>
                  <a:ext cx="6" cy="43"/>
                </a:xfrm>
                <a:custGeom>
                  <a:avLst/>
                  <a:gdLst>
                    <a:gd name="T0" fmla="*/ 6 w 6"/>
                    <a:gd name="T1" fmla="*/ 0 h 43"/>
                    <a:gd name="T2" fmla="*/ 6 w 6"/>
                    <a:gd name="T3" fmla="*/ 14 h 43"/>
                    <a:gd name="T4" fmla="*/ 6 w 6"/>
                    <a:gd name="T5" fmla="*/ 32 h 43"/>
                    <a:gd name="T6" fmla="*/ 6 w 6"/>
                    <a:gd name="T7" fmla="*/ 43 h 43"/>
                    <a:gd name="T8" fmla="*/ 6 w 6"/>
                    <a:gd name="T9" fmla="*/ 43 h 43"/>
                    <a:gd name="T10" fmla="*/ 0 w 6"/>
                    <a:gd name="T11" fmla="*/ 43 h 43"/>
                    <a:gd name="T12" fmla="*/ 0 w 6"/>
                    <a:gd name="T13" fmla="*/ 37 h 43"/>
                    <a:gd name="T14" fmla="*/ 0 w 6"/>
                    <a:gd name="T15" fmla="*/ 20 h 43"/>
                    <a:gd name="T16" fmla="*/ 0 w 6"/>
                    <a:gd name="T17" fmla="*/ 0 h 43"/>
                    <a:gd name="T18" fmla="*/ 0 w 6"/>
                    <a:gd name="T19" fmla="*/ 0 h 43"/>
                    <a:gd name="T20" fmla="*/ 0 w 6"/>
                    <a:gd name="T21" fmla="*/ 0 h 43"/>
                    <a:gd name="T22" fmla="*/ 0 w 6"/>
                    <a:gd name="T23" fmla="*/ 0 h 43"/>
                    <a:gd name="T24" fmla="*/ 6 w 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3">
                      <a:moveTo>
                        <a:pt x="6" y="0"/>
                      </a:moveTo>
                      <a:lnTo>
                        <a:pt x="6" y="14"/>
                      </a:lnTo>
                      <a:lnTo>
                        <a:pt x="6" y="32"/>
                      </a:lnTo>
                      <a:lnTo>
                        <a:pt x="6" y="43"/>
                      </a:lnTo>
                      <a:lnTo>
                        <a:pt x="6" y="43"/>
                      </a:lnTo>
                      <a:lnTo>
                        <a:pt x="0" y="43"/>
                      </a:lnTo>
                      <a:lnTo>
                        <a:pt x="0" y="37"/>
                      </a:lnTo>
                      <a:lnTo>
                        <a:pt x="0" y="20"/>
                      </a:lnTo>
                      <a:lnTo>
                        <a:pt x="0" y="0"/>
                      </a:lnTo>
                      <a:lnTo>
                        <a:pt x="0" y="0"/>
                      </a:lnTo>
                      <a:lnTo>
                        <a:pt x="0" y="0"/>
                      </a:lnTo>
                      <a:lnTo>
                        <a:pt x="0" y="0"/>
                      </a:lnTo>
                      <a:lnTo>
                        <a:pt x="6"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094" name="Freeform 30"/>
                <p:cNvSpPr>
                  <a:spLocks/>
                </p:cNvSpPr>
                <p:nvPr/>
              </p:nvSpPr>
              <p:spPr bwMode="auto">
                <a:xfrm>
                  <a:off x="3413" y="1918"/>
                  <a:ext cx="6" cy="32"/>
                </a:xfrm>
                <a:custGeom>
                  <a:avLst/>
                  <a:gdLst>
                    <a:gd name="T0" fmla="*/ 0 w 6"/>
                    <a:gd name="T1" fmla="*/ 0 h 32"/>
                    <a:gd name="T2" fmla="*/ 0 w 6"/>
                    <a:gd name="T3" fmla="*/ 8 h 32"/>
                    <a:gd name="T4" fmla="*/ 0 w 6"/>
                    <a:gd name="T5" fmla="*/ 20 h 32"/>
                    <a:gd name="T6" fmla="*/ 0 w 6"/>
                    <a:gd name="T7" fmla="*/ 26 h 32"/>
                    <a:gd name="T8" fmla="*/ 0 w 6"/>
                    <a:gd name="T9" fmla="*/ 26 h 32"/>
                    <a:gd name="T10" fmla="*/ 0 w 6"/>
                    <a:gd name="T11" fmla="*/ 32 h 32"/>
                    <a:gd name="T12" fmla="*/ 0 w 6"/>
                    <a:gd name="T13" fmla="*/ 32 h 32"/>
                    <a:gd name="T14" fmla="*/ 6 w 6"/>
                    <a:gd name="T15" fmla="*/ 26 h 32"/>
                    <a:gd name="T16" fmla="*/ 6 w 6"/>
                    <a:gd name="T17" fmla="*/ 26 h 32"/>
                    <a:gd name="T18" fmla="*/ 6 w 6"/>
                    <a:gd name="T19" fmla="*/ 14 h 32"/>
                    <a:gd name="T20" fmla="*/ 6 w 6"/>
                    <a:gd name="T21" fmla="*/ 8 h 32"/>
                    <a:gd name="T22" fmla="*/ 6 w 6"/>
                    <a:gd name="T23" fmla="*/ 0 h 32"/>
                    <a:gd name="T24" fmla="*/ 6 w 6"/>
                    <a:gd name="T25" fmla="*/ 0 h 32"/>
                    <a:gd name="T26" fmla="*/ 0 w 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32">
                      <a:moveTo>
                        <a:pt x="0" y="0"/>
                      </a:moveTo>
                      <a:lnTo>
                        <a:pt x="0" y="8"/>
                      </a:lnTo>
                      <a:lnTo>
                        <a:pt x="0" y="20"/>
                      </a:lnTo>
                      <a:lnTo>
                        <a:pt x="0" y="26"/>
                      </a:lnTo>
                      <a:lnTo>
                        <a:pt x="0" y="26"/>
                      </a:lnTo>
                      <a:lnTo>
                        <a:pt x="0" y="32"/>
                      </a:lnTo>
                      <a:lnTo>
                        <a:pt x="0" y="32"/>
                      </a:lnTo>
                      <a:lnTo>
                        <a:pt x="6" y="26"/>
                      </a:lnTo>
                      <a:lnTo>
                        <a:pt x="6" y="26"/>
                      </a:lnTo>
                      <a:lnTo>
                        <a:pt x="6" y="14"/>
                      </a:lnTo>
                      <a:lnTo>
                        <a:pt x="6" y="8"/>
                      </a:lnTo>
                      <a:lnTo>
                        <a:pt x="6" y="0"/>
                      </a:lnTo>
                      <a:lnTo>
                        <a:pt x="6" y="0"/>
                      </a:lnTo>
                      <a:lnTo>
                        <a:pt x="0"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095" name="Freeform 31"/>
                <p:cNvSpPr>
                  <a:spLocks/>
                </p:cNvSpPr>
                <p:nvPr/>
              </p:nvSpPr>
              <p:spPr bwMode="auto">
                <a:xfrm>
                  <a:off x="3375" y="1883"/>
                  <a:ext cx="209" cy="84"/>
                </a:xfrm>
                <a:custGeom>
                  <a:avLst/>
                  <a:gdLst>
                    <a:gd name="T0" fmla="*/ 209 w 209"/>
                    <a:gd name="T1" fmla="*/ 78 h 84"/>
                    <a:gd name="T2" fmla="*/ 203 w 209"/>
                    <a:gd name="T3" fmla="*/ 78 h 84"/>
                    <a:gd name="T4" fmla="*/ 189 w 209"/>
                    <a:gd name="T5" fmla="*/ 84 h 84"/>
                    <a:gd name="T6" fmla="*/ 177 w 209"/>
                    <a:gd name="T7" fmla="*/ 78 h 84"/>
                    <a:gd name="T8" fmla="*/ 177 w 209"/>
                    <a:gd name="T9" fmla="*/ 78 h 84"/>
                    <a:gd name="T10" fmla="*/ 166 w 209"/>
                    <a:gd name="T11" fmla="*/ 78 h 84"/>
                    <a:gd name="T12" fmla="*/ 148 w 209"/>
                    <a:gd name="T13" fmla="*/ 67 h 84"/>
                    <a:gd name="T14" fmla="*/ 134 w 209"/>
                    <a:gd name="T15" fmla="*/ 55 h 84"/>
                    <a:gd name="T16" fmla="*/ 134 w 209"/>
                    <a:gd name="T17" fmla="*/ 55 h 84"/>
                    <a:gd name="T18" fmla="*/ 116 w 209"/>
                    <a:gd name="T19" fmla="*/ 43 h 84"/>
                    <a:gd name="T20" fmla="*/ 105 w 209"/>
                    <a:gd name="T21" fmla="*/ 35 h 84"/>
                    <a:gd name="T22" fmla="*/ 99 w 209"/>
                    <a:gd name="T23" fmla="*/ 35 h 84"/>
                    <a:gd name="T24" fmla="*/ 99 w 209"/>
                    <a:gd name="T25" fmla="*/ 35 h 84"/>
                    <a:gd name="T26" fmla="*/ 85 w 209"/>
                    <a:gd name="T27" fmla="*/ 55 h 84"/>
                    <a:gd name="T28" fmla="*/ 79 w 209"/>
                    <a:gd name="T29" fmla="*/ 72 h 84"/>
                    <a:gd name="T30" fmla="*/ 79 w 209"/>
                    <a:gd name="T31" fmla="*/ 78 h 84"/>
                    <a:gd name="T32" fmla="*/ 79 w 209"/>
                    <a:gd name="T33" fmla="*/ 78 h 84"/>
                    <a:gd name="T34" fmla="*/ 44 w 209"/>
                    <a:gd name="T35" fmla="*/ 78 h 84"/>
                    <a:gd name="T36" fmla="*/ 44 w 209"/>
                    <a:gd name="T37" fmla="*/ 72 h 84"/>
                    <a:gd name="T38" fmla="*/ 44 w 209"/>
                    <a:gd name="T39" fmla="*/ 55 h 84"/>
                    <a:gd name="T40" fmla="*/ 44 w 209"/>
                    <a:gd name="T41" fmla="*/ 43 h 84"/>
                    <a:gd name="T42" fmla="*/ 44 w 209"/>
                    <a:gd name="T43" fmla="*/ 43 h 84"/>
                    <a:gd name="T44" fmla="*/ 24 w 209"/>
                    <a:gd name="T45" fmla="*/ 43 h 84"/>
                    <a:gd name="T46" fmla="*/ 6 w 209"/>
                    <a:gd name="T47" fmla="*/ 49 h 84"/>
                    <a:gd name="T48" fmla="*/ 0 w 209"/>
                    <a:gd name="T49" fmla="*/ 49 h 84"/>
                    <a:gd name="T50" fmla="*/ 0 w 209"/>
                    <a:gd name="T51" fmla="*/ 49 h 84"/>
                    <a:gd name="T52" fmla="*/ 6 w 209"/>
                    <a:gd name="T53" fmla="*/ 43 h 84"/>
                    <a:gd name="T54" fmla="*/ 18 w 209"/>
                    <a:gd name="T55" fmla="*/ 23 h 84"/>
                    <a:gd name="T56" fmla="*/ 38 w 209"/>
                    <a:gd name="T57" fmla="*/ 6 h 84"/>
                    <a:gd name="T58" fmla="*/ 38 w 209"/>
                    <a:gd name="T59" fmla="*/ 6 h 84"/>
                    <a:gd name="T60" fmla="*/ 61 w 209"/>
                    <a:gd name="T61" fmla="*/ 0 h 84"/>
                    <a:gd name="T62" fmla="*/ 116 w 209"/>
                    <a:gd name="T63" fmla="*/ 12 h 84"/>
                    <a:gd name="T64" fmla="*/ 209 w 209"/>
                    <a:gd name="T65"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84">
                      <a:moveTo>
                        <a:pt x="209" y="78"/>
                      </a:moveTo>
                      <a:lnTo>
                        <a:pt x="203" y="78"/>
                      </a:lnTo>
                      <a:lnTo>
                        <a:pt x="189" y="84"/>
                      </a:lnTo>
                      <a:lnTo>
                        <a:pt x="177" y="78"/>
                      </a:lnTo>
                      <a:lnTo>
                        <a:pt x="177" y="78"/>
                      </a:lnTo>
                      <a:lnTo>
                        <a:pt x="166" y="78"/>
                      </a:lnTo>
                      <a:lnTo>
                        <a:pt x="148" y="67"/>
                      </a:lnTo>
                      <a:lnTo>
                        <a:pt x="134" y="55"/>
                      </a:lnTo>
                      <a:lnTo>
                        <a:pt x="134" y="55"/>
                      </a:lnTo>
                      <a:lnTo>
                        <a:pt x="116" y="43"/>
                      </a:lnTo>
                      <a:lnTo>
                        <a:pt x="105" y="35"/>
                      </a:lnTo>
                      <a:lnTo>
                        <a:pt x="99" y="35"/>
                      </a:lnTo>
                      <a:lnTo>
                        <a:pt x="99" y="35"/>
                      </a:lnTo>
                      <a:lnTo>
                        <a:pt x="85" y="55"/>
                      </a:lnTo>
                      <a:lnTo>
                        <a:pt x="79" y="72"/>
                      </a:lnTo>
                      <a:lnTo>
                        <a:pt x="79" y="78"/>
                      </a:lnTo>
                      <a:lnTo>
                        <a:pt x="79" y="78"/>
                      </a:lnTo>
                      <a:lnTo>
                        <a:pt x="44" y="78"/>
                      </a:lnTo>
                      <a:lnTo>
                        <a:pt x="44" y="72"/>
                      </a:lnTo>
                      <a:lnTo>
                        <a:pt x="44" y="55"/>
                      </a:lnTo>
                      <a:lnTo>
                        <a:pt x="44" y="43"/>
                      </a:lnTo>
                      <a:lnTo>
                        <a:pt x="44" y="43"/>
                      </a:lnTo>
                      <a:lnTo>
                        <a:pt x="24" y="43"/>
                      </a:lnTo>
                      <a:lnTo>
                        <a:pt x="6" y="49"/>
                      </a:lnTo>
                      <a:lnTo>
                        <a:pt x="0" y="49"/>
                      </a:lnTo>
                      <a:lnTo>
                        <a:pt x="0" y="49"/>
                      </a:lnTo>
                      <a:lnTo>
                        <a:pt x="6" y="43"/>
                      </a:lnTo>
                      <a:lnTo>
                        <a:pt x="18" y="23"/>
                      </a:lnTo>
                      <a:lnTo>
                        <a:pt x="38" y="6"/>
                      </a:lnTo>
                      <a:lnTo>
                        <a:pt x="38" y="6"/>
                      </a:lnTo>
                      <a:lnTo>
                        <a:pt x="61" y="0"/>
                      </a:lnTo>
                      <a:lnTo>
                        <a:pt x="116" y="12"/>
                      </a:lnTo>
                      <a:lnTo>
                        <a:pt x="209"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096" name="Freeform 32"/>
                <p:cNvSpPr>
                  <a:spLocks/>
                </p:cNvSpPr>
                <p:nvPr/>
              </p:nvSpPr>
              <p:spPr bwMode="auto">
                <a:xfrm>
                  <a:off x="3399" y="1906"/>
                  <a:ext cx="6" cy="20"/>
                </a:xfrm>
                <a:custGeom>
                  <a:avLst/>
                  <a:gdLst>
                    <a:gd name="T0" fmla="*/ 6 w 6"/>
                    <a:gd name="T1" fmla="*/ 12 h 20"/>
                    <a:gd name="T2" fmla="*/ 6 w 6"/>
                    <a:gd name="T3" fmla="*/ 12 h 20"/>
                    <a:gd name="T4" fmla="*/ 6 w 6"/>
                    <a:gd name="T5" fmla="*/ 6 h 20"/>
                    <a:gd name="T6" fmla="*/ 6 w 6"/>
                    <a:gd name="T7" fmla="*/ 0 h 20"/>
                    <a:gd name="T8" fmla="*/ 6 w 6"/>
                    <a:gd name="T9" fmla="*/ 0 h 20"/>
                    <a:gd name="T10" fmla="*/ 6 w 6"/>
                    <a:gd name="T11" fmla="*/ 0 h 20"/>
                    <a:gd name="T12" fmla="*/ 0 w 6"/>
                    <a:gd name="T13" fmla="*/ 6 h 20"/>
                    <a:gd name="T14" fmla="*/ 0 w 6"/>
                    <a:gd name="T15" fmla="*/ 6 h 20"/>
                    <a:gd name="T16" fmla="*/ 0 w 6"/>
                    <a:gd name="T17" fmla="*/ 6 h 20"/>
                    <a:gd name="T18" fmla="*/ 0 w 6"/>
                    <a:gd name="T19" fmla="*/ 20 h 20"/>
                    <a:gd name="T20" fmla="*/ 0 w 6"/>
                    <a:gd name="T21" fmla="*/ 20 h 20"/>
                    <a:gd name="T22" fmla="*/ 0 w 6"/>
                    <a:gd name="T23" fmla="*/ 20 h 20"/>
                    <a:gd name="T24" fmla="*/ 6 w 6"/>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0">
                      <a:moveTo>
                        <a:pt x="6" y="12"/>
                      </a:moveTo>
                      <a:lnTo>
                        <a:pt x="6" y="12"/>
                      </a:lnTo>
                      <a:lnTo>
                        <a:pt x="6" y="6"/>
                      </a:lnTo>
                      <a:lnTo>
                        <a:pt x="6" y="0"/>
                      </a:lnTo>
                      <a:lnTo>
                        <a:pt x="6" y="0"/>
                      </a:lnTo>
                      <a:lnTo>
                        <a:pt x="6" y="0"/>
                      </a:lnTo>
                      <a:lnTo>
                        <a:pt x="0" y="6"/>
                      </a:lnTo>
                      <a:lnTo>
                        <a:pt x="0" y="6"/>
                      </a:lnTo>
                      <a:lnTo>
                        <a:pt x="0" y="6"/>
                      </a:lnTo>
                      <a:lnTo>
                        <a:pt x="0" y="20"/>
                      </a:lnTo>
                      <a:lnTo>
                        <a:pt x="0" y="20"/>
                      </a:lnTo>
                      <a:lnTo>
                        <a:pt x="0" y="20"/>
                      </a:lnTo>
                      <a:lnTo>
                        <a:pt x="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097" name="Freeform 33"/>
                <p:cNvSpPr>
                  <a:spLocks/>
                </p:cNvSpPr>
                <p:nvPr/>
              </p:nvSpPr>
              <p:spPr bwMode="auto">
                <a:xfrm>
                  <a:off x="3413" y="1906"/>
                  <a:ext cx="6" cy="20"/>
                </a:xfrm>
                <a:custGeom>
                  <a:avLst/>
                  <a:gdLst>
                    <a:gd name="T0" fmla="*/ 6 w 6"/>
                    <a:gd name="T1" fmla="*/ 20 h 20"/>
                    <a:gd name="T2" fmla="*/ 6 w 6"/>
                    <a:gd name="T3" fmla="*/ 20 h 20"/>
                    <a:gd name="T4" fmla="*/ 6 w 6"/>
                    <a:gd name="T5" fmla="*/ 6 h 20"/>
                    <a:gd name="T6" fmla="*/ 6 w 6"/>
                    <a:gd name="T7" fmla="*/ 0 h 20"/>
                    <a:gd name="T8" fmla="*/ 6 w 6"/>
                    <a:gd name="T9" fmla="*/ 0 h 20"/>
                    <a:gd name="T10" fmla="*/ 6 w 6"/>
                    <a:gd name="T11" fmla="*/ 0 h 20"/>
                    <a:gd name="T12" fmla="*/ 0 w 6"/>
                    <a:gd name="T13" fmla="*/ 0 h 20"/>
                    <a:gd name="T14" fmla="*/ 0 w 6"/>
                    <a:gd name="T15" fmla="*/ 0 h 20"/>
                    <a:gd name="T16" fmla="*/ 0 w 6"/>
                    <a:gd name="T17" fmla="*/ 0 h 20"/>
                    <a:gd name="T18" fmla="*/ 0 w 6"/>
                    <a:gd name="T19" fmla="*/ 6 h 20"/>
                    <a:gd name="T20" fmla="*/ 0 w 6"/>
                    <a:gd name="T21" fmla="*/ 12 h 20"/>
                    <a:gd name="T22" fmla="*/ 0 w 6"/>
                    <a:gd name="T23" fmla="*/ 12 h 20"/>
                    <a:gd name="T24" fmla="*/ 0 w 6"/>
                    <a:gd name="T25" fmla="*/ 12 h 20"/>
                    <a:gd name="T26" fmla="*/ 0 w 6"/>
                    <a:gd name="T27" fmla="*/ 12 h 20"/>
                    <a:gd name="T28" fmla="*/ 0 w 6"/>
                    <a:gd name="T29" fmla="*/ 20 h 20"/>
                    <a:gd name="T30" fmla="*/ 6 w 6"/>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0">
                      <a:moveTo>
                        <a:pt x="6" y="20"/>
                      </a:moveTo>
                      <a:lnTo>
                        <a:pt x="6" y="20"/>
                      </a:lnTo>
                      <a:lnTo>
                        <a:pt x="6" y="6"/>
                      </a:lnTo>
                      <a:lnTo>
                        <a:pt x="6" y="0"/>
                      </a:lnTo>
                      <a:lnTo>
                        <a:pt x="6" y="0"/>
                      </a:lnTo>
                      <a:lnTo>
                        <a:pt x="6" y="0"/>
                      </a:lnTo>
                      <a:lnTo>
                        <a:pt x="0" y="0"/>
                      </a:lnTo>
                      <a:lnTo>
                        <a:pt x="0" y="0"/>
                      </a:lnTo>
                      <a:lnTo>
                        <a:pt x="0" y="0"/>
                      </a:lnTo>
                      <a:lnTo>
                        <a:pt x="0" y="6"/>
                      </a:lnTo>
                      <a:lnTo>
                        <a:pt x="0" y="12"/>
                      </a:lnTo>
                      <a:lnTo>
                        <a:pt x="0" y="12"/>
                      </a:lnTo>
                      <a:lnTo>
                        <a:pt x="0" y="12"/>
                      </a:lnTo>
                      <a:lnTo>
                        <a:pt x="0" y="12"/>
                      </a:lnTo>
                      <a:lnTo>
                        <a:pt x="0" y="20"/>
                      </a:lnTo>
                      <a:lnTo>
                        <a:pt x="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098" name="Freeform 34"/>
                <p:cNvSpPr>
                  <a:spLocks/>
                </p:cNvSpPr>
                <p:nvPr/>
              </p:nvSpPr>
              <p:spPr bwMode="auto">
                <a:xfrm>
                  <a:off x="4734" y="1926"/>
                  <a:ext cx="6" cy="41"/>
                </a:xfrm>
                <a:custGeom>
                  <a:avLst/>
                  <a:gdLst>
                    <a:gd name="T0" fmla="*/ 6 w 6"/>
                    <a:gd name="T1" fmla="*/ 0 h 41"/>
                    <a:gd name="T2" fmla="*/ 6 w 6"/>
                    <a:gd name="T3" fmla="*/ 12 h 41"/>
                    <a:gd name="T4" fmla="*/ 0 w 6"/>
                    <a:gd name="T5" fmla="*/ 29 h 41"/>
                    <a:gd name="T6" fmla="*/ 0 w 6"/>
                    <a:gd name="T7" fmla="*/ 41 h 41"/>
                    <a:gd name="T8" fmla="*/ 0 w 6"/>
                    <a:gd name="T9" fmla="*/ 41 h 41"/>
                    <a:gd name="T10" fmla="*/ 0 w 6"/>
                    <a:gd name="T11" fmla="*/ 41 h 41"/>
                    <a:gd name="T12" fmla="*/ 0 w 6"/>
                    <a:gd name="T13" fmla="*/ 35 h 41"/>
                    <a:gd name="T14" fmla="*/ 0 w 6"/>
                    <a:gd name="T15" fmla="*/ 18 h 41"/>
                    <a:gd name="T16" fmla="*/ 0 w 6"/>
                    <a:gd name="T17" fmla="*/ 0 h 41"/>
                    <a:gd name="T18" fmla="*/ 0 w 6"/>
                    <a:gd name="T19" fmla="*/ 0 h 41"/>
                    <a:gd name="T20" fmla="*/ 0 w 6"/>
                    <a:gd name="T21" fmla="*/ 0 h 41"/>
                    <a:gd name="T22" fmla="*/ 0 w 6"/>
                    <a:gd name="T23" fmla="*/ 0 h 41"/>
                    <a:gd name="T24" fmla="*/ 6 w 6"/>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1">
                      <a:moveTo>
                        <a:pt x="6" y="0"/>
                      </a:moveTo>
                      <a:lnTo>
                        <a:pt x="6" y="12"/>
                      </a:lnTo>
                      <a:lnTo>
                        <a:pt x="0" y="29"/>
                      </a:lnTo>
                      <a:lnTo>
                        <a:pt x="0" y="41"/>
                      </a:lnTo>
                      <a:lnTo>
                        <a:pt x="0" y="41"/>
                      </a:lnTo>
                      <a:lnTo>
                        <a:pt x="0" y="41"/>
                      </a:lnTo>
                      <a:lnTo>
                        <a:pt x="0" y="35"/>
                      </a:lnTo>
                      <a:lnTo>
                        <a:pt x="0" y="18"/>
                      </a:lnTo>
                      <a:lnTo>
                        <a:pt x="0" y="0"/>
                      </a:lnTo>
                      <a:lnTo>
                        <a:pt x="0" y="0"/>
                      </a:lnTo>
                      <a:lnTo>
                        <a:pt x="0" y="0"/>
                      </a:lnTo>
                      <a:lnTo>
                        <a:pt x="0" y="0"/>
                      </a:lnTo>
                      <a:lnTo>
                        <a:pt x="6"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099" name="Freeform 35"/>
                <p:cNvSpPr>
                  <a:spLocks/>
                </p:cNvSpPr>
                <p:nvPr/>
              </p:nvSpPr>
              <p:spPr bwMode="auto">
                <a:xfrm>
                  <a:off x="4569" y="1900"/>
                  <a:ext cx="207" cy="67"/>
                </a:xfrm>
                <a:custGeom>
                  <a:avLst/>
                  <a:gdLst>
                    <a:gd name="T0" fmla="*/ 201 w 207"/>
                    <a:gd name="T1" fmla="*/ 12 h 67"/>
                    <a:gd name="T2" fmla="*/ 201 w 207"/>
                    <a:gd name="T3" fmla="*/ 18 h 67"/>
                    <a:gd name="T4" fmla="*/ 207 w 207"/>
                    <a:gd name="T5" fmla="*/ 26 h 67"/>
                    <a:gd name="T6" fmla="*/ 201 w 207"/>
                    <a:gd name="T7" fmla="*/ 32 h 67"/>
                    <a:gd name="T8" fmla="*/ 201 w 207"/>
                    <a:gd name="T9" fmla="*/ 32 h 67"/>
                    <a:gd name="T10" fmla="*/ 189 w 207"/>
                    <a:gd name="T11" fmla="*/ 38 h 67"/>
                    <a:gd name="T12" fmla="*/ 171 w 207"/>
                    <a:gd name="T13" fmla="*/ 38 h 67"/>
                    <a:gd name="T14" fmla="*/ 165 w 207"/>
                    <a:gd name="T15" fmla="*/ 38 h 67"/>
                    <a:gd name="T16" fmla="*/ 165 w 207"/>
                    <a:gd name="T17" fmla="*/ 38 h 67"/>
                    <a:gd name="T18" fmla="*/ 158 w 207"/>
                    <a:gd name="T19" fmla="*/ 38 h 67"/>
                    <a:gd name="T20" fmla="*/ 146 w 207"/>
                    <a:gd name="T21" fmla="*/ 38 h 67"/>
                    <a:gd name="T22" fmla="*/ 140 w 207"/>
                    <a:gd name="T23" fmla="*/ 32 h 67"/>
                    <a:gd name="T24" fmla="*/ 140 w 207"/>
                    <a:gd name="T25" fmla="*/ 32 h 67"/>
                    <a:gd name="T26" fmla="*/ 134 w 207"/>
                    <a:gd name="T27" fmla="*/ 38 h 67"/>
                    <a:gd name="T28" fmla="*/ 140 w 207"/>
                    <a:gd name="T29" fmla="*/ 55 h 67"/>
                    <a:gd name="T30" fmla="*/ 140 w 207"/>
                    <a:gd name="T31" fmla="*/ 61 h 67"/>
                    <a:gd name="T32" fmla="*/ 140 w 207"/>
                    <a:gd name="T33" fmla="*/ 61 h 67"/>
                    <a:gd name="T34" fmla="*/ 128 w 207"/>
                    <a:gd name="T35" fmla="*/ 61 h 67"/>
                    <a:gd name="T36" fmla="*/ 110 w 207"/>
                    <a:gd name="T37" fmla="*/ 67 h 67"/>
                    <a:gd name="T38" fmla="*/ 97 w 207"/>
                    <a:gd name="T39" fmla="*/ 61 h 67"/>
                    <a:gd name="T40" fmla="*/ 97 w 207"/>
                    <a:gd name="T41" fmla="*/ 61 h 67"/>
                    <a:gd name="T42" fmla="*/ 85 w 207"/>
                    <a:gd name="T43" fmla="*/ 50 h 67"/>
                    <a:gd name="T44" fmla="*/ 73 w 207"/>
                    <a:gd name="T45" fmla="*/ 50 h 67"/>
                    <a:gd name="T46" fmla="*/ 67 w 207"/>
                    <a:gd name="T47" fmla="*/ 50 h 67"/>
                    <a:gd name="T48" fmla="*/ 67 w 207"/>
                    <a:gd name="T49" fmla="*/ 50 h 67"/>
                    <a:gd name="T50" fmla="*/ 61 w 207"/>
                    <a:gd name="T51" fmla="*/ 55 h 67"/>
                    <a:gd name="T52" fmla="*/ 55 w 207"/>
                    <a:gd name="T53" fmla="*/ 61 h 67"/>
                    <a:gd name="T54" fmla="*/ 41 w 207"/>
                    <a:gd name="T55" fmla="*/ 61 h 67"/>
                    <a:gd name="T56" fmla="*/ 41 w 207"/>
                    <a:gd name="T57" fmla="*/ 61 h 67"/>
                    <a:gd name="T58" fmla="*/ 18 w 207"/>
                    <a:gd name="T59" fmla="*/ 61 h 67"/>
                    <a:gd name="T60" fmla="*/ 6 w 207"/>
                    <a:gd name="T61" fmla="*/ 61 h 67"/>
                    <a:gd name="T62" fmla="*/ 0 w 207"/>
                    <a:gd name="T63" fmla="*/ 61 h 67"/>
                    <a:gd name="T64" fmla="*/ 0 w 207"/>
                    <a:gd name="T65" fmla="*/ 61 h 67"/>
                    <a:gd name="T66" fmla="*/ 6 w 207"/>
                    <a:gd name="T67" fmla="*/ 55 h 67"/>
                    <a:gd name="T68" fmla="*/ 30 w 207"/>
                    <a:gd name="T69" fmla="*/ 44 h 67"/>
                    <a:gd name="T70" fmla="*/ 61 w 207"/>
                    <a:gd name="T71" fmla="*/ 26 h 67"/>
                    <a:gd name="T72" fmla="*/ 102 w 207"/>
                    <a:gd name="T73" fmla="*/ 6 h 67"/>
                    <a:gd name="T74" fmla="*/ 152 w 207"/>
                    <a:gd name="T75" fmla="*/ 0 h 67"/>
                    <a:gd name="T76" fmla="*/ 201 w 207"/>
                    <a:gd name="T7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 h="67">
                      <a:moveTo>
                        <a:pt x="201" y="12"/>
                      </a:moveTo>
                      <a:lnTo>
                        <a:pt x="201" y="18"/>
                      </a:lnTo>
                      <a:lnTo>
                        <a:pt x="207" y="26"/>
                      </a:lnTo>
                      <a:lnTo>
                        <a:pt x="201" y="32"/>
                      </a:lnTo>
                      <a:lnTo>
                        <a:pt x="201" y="32"/>
                      </a:lnTo>
                      <a:lnTo>
                        <a:pt x="189" y="38"/>
                      </a:lnTo>
                      <a:lnTo>
                        <a:pt x="171" y="38"/>
                      </a:lnTo>
                      <a:lnTo>
                        <a:pt x="165" y="38"/>
                      </a:lnTo>
                      <a:lnTo>
                        <a:pt x="165" y="38"/>
                      </a:lnTo>
                      <a:lnTo>
                        <a:pt x="158" y="38"/>
                      </a:lnTo>
                      <a:lnTo>
                        <a:pt x="146" y="38"/>
                      </a:lnTo>
                      <a:lnTo>
                        <a:pt x="140" y="32"/>
                      </a:lnTo>
                      <a:lnTo>
                        <a:pt x="140" y="32"/>
                      </a:lnTo>
                      <a:lnTo>
                        <a:pt x="134" y="38"/>
                      </a:lnTo>
                      <a:lnTo>
                        <a:pt x="140" y="55"/>
                      </a:lnTo>
                      <a:lnTo>
                        <a:pt x="140" y="61"/>
                      </a:lnTo>
                      <a:lnTo>
                        <a:pt x="140" y="61"/>
                      </a:lnTo>
                      <a:lnTo>
                        <a:pt x="128" y="61"/>
                      </a:lnTo>
                      <a:lnTo>
                        <a:pt x="110" y="67"/>
                      </a:lnTo>
                      <a:lnTo>
                        <a:pt x="97" y="61"/>
                      </a:lnTo>
                      <a:lnTo>
                        <a:pt x="97" y="61"/>
                      </a:lnTo>
                      <a:lnTo>
                        <a:pt x="85" y="50"/>
                      </a:lnTo>
                      <a:lnTo>
                        <a:pt x="73" y="50"/>
                      </a:lnTo>
                      <a:lnTo>
                        <a:pt x="67" y="50"/>
                      </a:lnTo>
                      <a:lnTo>
                        <a:pt x="67" y="50"/>
                      </a:lnTo>
                      <a:lnTo>
                        <a:pt x="61" y="55"/>
                      </a:lnTo>
                      <a:lnTo>
                        <a:pt x="55" y="61"/>
                      </a:lnTo>
                      <a:lnTo>
                        <a:pt x="41" y="61"/>
                      </a:lnTo>
                      <a:lnTo>
                        <a:pt x="41" y="61"/>
                      </a:lnTo>
                      <a:lnTo>
                        <a:pt x="18" y="61"/>
                      </a:lnTo>
                      <a:lnTo>
                        <a:pt x="6" y="61"/>
                      </a:lnTo>
                      <a:lnTo>
                        <a:pt x="0" y="61"/>
                      </a:lnTo>
                      <a:lnTo>
                        <a:pt x="0" y="61"/>
                      </a:lnTo>
                      <a:lnTo>
                        <a:pt x="6" y="55"/>
                      </a:lnTo>
                      <a:lnTo>
                        <a:pt x="30" y="44"/>
                      </a:lnTo>
                      <a:lnTo>
                        <a:pt x="61" y="26"/>
                      </a:lnTo>
                      <a:lnTo>
                        <a:pt x="102" y="6"/>
                      </a:lnTo>
                      <a:lnTo>
                        <a:pt x="152" y="0"/>
                      </a:lnTo>
                      <a:lnTo>
                        <a:pt x="20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00" name="Freeform 36"/>
                <p:cNvSpPr>
                  <a:spLocks/>
                </p:cNvSpPr>
                <p:nvPr/>
              </p:nvSpPr>
              <p:spPr bwMode="auto">
                <a:xfrm>
                  <a:off x="4734" y="1912"/>
                  <a:ext cx="6" cy="26"/>
                </a:xfrm>
                <a:custGeom>
                  <a:avLst/>
                  <a:gdLst>
                    <a:gd name="T0" fmla="*/ 6 w 6"/>
                    <a:gd name="T1" fmla="*/ 26 h 26"/>
                    <a:gd name="T2" fmla="*/ 6 w 6"/>
                    <a:gd name="T3" fmla="*/ 20 h 26"/>
                    <a:gd name="T4" fmla="*/ 6 w 6"/>
                    <a:gd name="T5" fmla="*/ 14 h 26"/>
                    <a:gd name="T6" fmla="*/ 6 w 6"/>
                    <a:gd name="T7" fmla="*/ 0 h 26"/>
                    <a:gd name="T8" fmla="*/ 6 w 6"/>
                    <a:gd name="T9" fmla="*/ 0 h 26"/>
                    <a:gd name="T10" fmla="*/ 0 w 6"/>
                    <a:gd name="T11" fmla="*/ 0 h 26"/>
                    <a:gd name="T12" fmla="*/ 0 w 6"/>
                    <a:gd name="T13" fmla="*/ 0 h 26"/>
                    <a:gd name="T14" fmla="*/ 0 w 6"/>
                    <a:gd name="T15" fmla="*/ 0 h 26"/>
                    <a:gd name="T16" fmla="*/ 0 w 6"/>
                    <a:gd name="T17" fmla="*/ 0 h 26"/>
                    <a:gd name="T18" fmla="*/ 0 w 6"/>
                    <a:gd name="T19" fmla="*/ 6 h 26"/>
                    <a:gd name="T20" fmla="*/ 0 w 6"/>
                    <a:gd name="T21" fmla="*/ 20 h 26"/>
                    <a:gd name="T22" fmla="*/ 0 w 6"/>
                    <a:gd name="T23" fmla="*/ 26 h 26"/>
                    <a:gd name="T24" fmla="*/ 0 w 6"/>
                    <a:gd name="T25" fmla="*/ 26 h 26"/>
                    <a:gd name="T26" fmla="*/ 0 w 6"/>
                    <a:gd name="T27" fmla="*/ 26 h 26"/>
                    <a:gd name="T28" fmla="*/ 0 w 6"/>
                    <a:gd name="T29" fmla="*/ 26 h 26"/>
                    <a:gd name="T30" fmla="*/ 6 w 6"/>
                    <a:gd name="T3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6">
                      <a:moveTo>
                        <a:pt x="6" y="26"/>
                      </a:moveTo>
                      <a:lnTo>
                        <a:pt x="6" y="20"/>
                      </a:lnTo>
                      <a:lnTo>
                        <a:pt x="6" y="14"/>
                      </a:lnTo>
                      <a:lnTo>
                        <a:pt x="6" y="0"/>
                      </a:lnTo>
                      <a:lnTo>
                        <a:pt x="6" y="0"/>
                      </a:lnTo>
                      <a:lnTo>
                        <a:pt x="0" y="0"/>
                      </a:lnTo>
                      <a:lnTo>
                        <a:pt x="0" y="0"/>
                      </a:lnTo>
                      <a:lnTo>
                        <a:pt x="0" y="0"/>
                      </a:lnTo>
                      <a:lnTo>
                        <a:pt x="0" y="0"/>
                      </a:lnTo>
                      <a:lnTo>
                        <a:pt x="0" y="6"/>
                      </a:lnTo>
                      <a:lnTo>
                        <a:pt x="0" y="20"/>
                      </a:lnTo>
                      <a:lnTo>
                        <a:pt x="0" y="26"/>
                      </a:lnTo>
                      <a:lnTo>
                        <a:pt x="0" y="26"/>
                      </a:lnTo>
                      <a:lnTo>
                        <a:pt x="0" y="26"/>
                      </a:lnTo>
                      <a:lnTo>
                        <a:pt x="0" y="26"/>
                      </a:lnTo>
                      <a:lnTo>
                        <a:pt x="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01" name="Freeform 37"/>
                <p:cNvSpPr>
                  <a:spLocks/>
                </p:cNvSpPr>
                <p:nvPr/>
              </p:nvSpPr>
              <p:spPr bwMode="auto">
                <a:xfrm>
                  <a:off x="4782" y="1779"/>
                  <a:ext cx="147" cy="188"/>
                </a:xfrm>
                <a:custGeom>
                  <a:avLst/>
                  <a:gdLst>
                    <a:gd name="T0" fmla="*/ 123 w 147"/>
                    <a:gd name="T1" fmla="*/ 11 h 188"/>
                    <a:gd name="T2" fmla="*/ 129 w 147"/>
                    <a:gd name="T3" fmla="*/ 23 h 188"/>
                    <a:gd name="T4" fmla="*/ 135 w 147"/>
                    <a:gd name="T5" fmla="*/ 29 h 188"/>
                    <a:gd name="T6" fmla="*/ 135 w 147"/>
                    <a:gd name="T7" fmla="*/ 43 h 188"/>
                    <a:gd name="T8" fmla="*/ 135 w 147"/>
                    <a:gd name="T9" fmla="*/ 55 h 188"/>
                    <a:gd name="T10" fmla="*/ 135 w 147"/>
                    <a:gd name="T11" fmla="*/ 60 h 188"/>
                    <a:gd name="T12" fmla="*/ 141 w 147"/>
                    <a:gd name="T13" fmla="*/ 72 h 188"/>
                    <a:gd name="T14" fmla="*/ 135 w 147"/>
                    <a:gd name="T15" fmla="*/ 92 h 188"/>
                    <a:gd name="T16" fmla="*/ 141 w 147"/>
                    <a:gd name="T17" fmla="*/ 104 h 188"/>
                    <a:gd name="T18" fmla="*/ 141 w 147"/>
                    <a:gd name="T19" fmla="*/ 110 h 188"/>
                    <a:gd name="T20" fmla="*/ 141 w 147"/>
                    <a:gd name="T21" fmla="*/ 116 h 188"/>
                    <a:gd name="T22" fmla="*/ 147 w 147"/>
                    <a:gd name="T23" fmla="*/ 133 h 188"/>
                    <a:gd name="T24" fmla="*/ 129 w 147"/>
                    <a:gd name="T25" fmla="*/ 147 h 188"/>
                    <a:gd name="T26" fmla="*/ 123 w 147"/>
                    <a:gd name="T27" fmla="*/ 159 h 188"/>
                    <a:gd name="T28" fmla="*/ 118 w 147"/>
                    <a:gd name="T29" fmla="*/ 165 h 188"/>
                    <a:gd name="T30" fmla="*/ 86 w 147"/>
                    <a:gd name="T31" fmla="*/ 176 h 188"/>
                    <a:gd name="T32" fmla="*/ 68 w 147"/>
                    <a:gd name="T33" fmla="*/ 188 h 188"/>
                    <a:gd name="T34" fmla="*/ 0 w 147"/>
                    <a:gd name="T35" fmla="*/ 188 h 188"/>
                    <a:gd name="T36" fmla="*/ 49 w 147"/>
                    <a:gd name="T37" fmla="*/ 182 h 188"/>
                    <a:gd name="T38" fmla="*/ 55 w 147"/>
                    <a:gd name="T39" fmla="*/ 176 h 188"/>
                    <a:gd name="T40" fmla="*/ 74 w 147"/>
                    <a:gd name="T41" fmla="*/ 176 h 188"/>
                    <a:gd name="T42" fmla="*/ 92 w 147"/>
                    <a:gd name="T43" fmla="*/ 165 h 188"/>
                    <a:gd name="T44" fmla="*/ 98 w 147"/>
                    <a:gd name="T45" fmla="*/ 153 h 188"/>
                    <a:gd name="T46" fmla="*/ 80 w 147"/>
                    <a:gd name="T47" fmla="*/ 153 h 188"/>
                    <a:gd name="T48" fmla="*/ 74 w 147"/>
                    <a:gd name="T49" fmla="*/ 153 h 188"/>
                    <a:gd name="T50" fmla="*/ 80 w 147"/>
                    <a:gd name="T51" fmla="*/ 147 h 188"/>
                    <a:gd name="T52" fmla="*/ 110 w 147"/>
                    <a:gd name="T53" fmla="*/ 147 h 188"/>
                    <a:gd name="T54" fmla="*/ 123 w 147"/>
                    <a:gd name="T55" fmla="*/ 133 h 188"/>
                    <a:gd name="T56" fmla="*/ 129 w 147"/>
                    <a:gd name="T57" fmla="*/ 127 h 188"/>
                    <a:gd name="T58" fmla="*/ 129 w 147"/>
                    <a:gd name="T59" fmla="*/ 121 h 188"/>
                    <a:gd name="T60" fmla="*/ 123 w 147"/>
                    <a:gd name="T61" fmla="*/ 104 h 188"/>
                    <a:gd name="T62" fmla="*/ 98 w 147"/>
                    <a:gd name="T63" fmla="*/ 98 h 188"/>
                    <a:gd name="T64" fmla="*/ 118 w 147"/>
                    <a:gd name="T65" fmla="*/ 98 h 188"/>
                    <a:gd name="T66" fmla="*/ 129 w 147"/>
                    <a:gd name="T67" fmla="*/ 84 h 188"/>
                    <a:gd name="T68" fmla="*/ 129 w 147"/>
                    <a:gd name="T69" fmla="*/ 78 h 188"/>
                    <a:gd name="T70" fmla="*/ 129 w 147"/>
                    <a:gd name="T71" fmla="*/ 66 h 188"/>
                    <a:gd name="T72" fmla="*/ 123 w 147"/>
                    <a:gd name="T73" fmla="*/ 60 h 188"/>
                    <a:gd name="T74" fmla="*/ 86 w 147"/>
                    <a:gd name="T75" fmla="*/ 60 h 188"/>
                    <a:gd name="T76" fmla="*/ 110 w 147"/>
                    <a:gd name="T77" fmla="*/ 55 h 188"/>
                    <a:gd name="T78" fmla="*/ 123 w 147"/>
                    <a:gd name="T79" fmla="*/ 49 h 188"/>
                    <a:gd name="T80" fmla="*/ 118 w 147"/>
                    <a:gd name="T81" fmla="*/ 43 h 188"/>
                    <a:gd name="T82" fmla="*/ 68 w 147"/>
                    <a:gd name="T83" fmla="*/ 29 h 188"/>
                    <a:gd name="T84" fmla="*/ 13 w 147"/>
                    <a:gd name="T85" fmla="*/ 29 h 188"/>
                    <a:gd name="T86" fmla="*/ 13 w 147"/>
                    <a:gd name="T87" fmla="*/ 23 h 188"/>
                    <a:gd name="T88" fmla="*/ 55 w 147"/>
                    <a:gd name="T89" fmla="*/ 23 h 188"/>
                    <a:gd name="T90" fmla="*/ 104 w 147"/>
                    <a:gd name="T91" fmla="*/ 29 h 188"/>
                    <a:gd name="T92" fmla="*/ 118 w 147"/>
                    <a:gd name="T93" fmla="*/ 23 h 188"/>
                    <a:gd name="T94" fmla="*/ 110 w 147"/>
                    <a:gd name="T95" fmla="*/ 17 h 188"/>
                    <a:gd name="T96" fmla="*/ 104 w 147"/>
                    <a:gd name="T97" fmla="*/ 11 h 188"/>
                    <a:gd name="T98" fmla="*/ 68 w 147"/>
                    <a:gd name="T9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 h="188">
                      <a:moveTo>
                        <a:pt x="110" y="0"/>
                      </a:moveTo>
                      <a:lnTo>
                        <a:pt x="118" y="5"/>
                      </a:lnTo>
                      <a:lnTo>
                        <a:pt x="123" y="11"/>
                      </a:lnTo>
                      <a:lnTo>
                        <a:pt x="129" y="17"/>
                      </a:lnTo>
                      <a:lnTo>
                        <a:pt x="129" y="17"/>
                      </a:lnTo>
                      <a:lnTo>
                        <a:pt x="129" y="23"/>
                      </a:lnTo>
                      <a:lnTo>
                        <a:pt x="129" y="29"/>
                      </a:lnTo>
                      <a:lnTo>
                        <a:pt x="135" y="29"/>
                      </a:lnTo>
                      <a:lnTo>
                        <a:pt x="135" y="29"/>
                      </a:lnTo>
                      <a:lnTo>
                        <a:pt x="135" y="37"/>
                      </a:lnTo>
                      <a:lnTo>
                        <a:pt x="135" y="43"/>
                      </a:lnTo>
                      <a:lnTo>
                        <a:pt x="135" y="43"/>
                      </a:lnTo>
                      <a:lnTo>
                        <a:pt x="135" y="43"/>
                      </a:lnTo>
                      <a:lnTo>
                        <a:pt x="129" y="49"/>
                      </a:lnTo>
                      <a:lnTo>
                        <a:pt x="135" y="55"/>
                      </a:lnTo>
                      <a:lnTo>
                        <a:pt x="135" y="55"/>
                      </a:lnTo>
                      <a:lnTo>
                        <a:pt x="135" y="55"/>
                      </a:lnTo>
                      <a:lnTo>
                        <a:pt x="135" y="60"/>
                      </a:lnTo>
                      <a:lnTo>
                        <a:pt x="135" y="66"/>
                      </a:lnTo>
                      <a:lnTo>
                        <a:pt x="141" y="72"/>
                      </a:lnTo>
                      <a:lnTo>
                        <a:pt x="141" y="72"/>
                      </a:lnTo>
                      <a:lnTo>
                        <a:pt x="135" y="78"/>
                      </a:lnTo>
                      <a:lnTo>
                        <a:pt x="135" y="84"/>
                      </a:lnTo>
                      <a:lnTo>
                        <a:pt x="135" y="92"/>
                      </a:lnTo>
                      <a:lnTo>
                        <a:pt x="135" y="92"/>
                      </a:lnTo>
                      <a:lnTo>
                        <a:pt x="135" y="98"/>
                      </a:lnTo>
                      <a:lnTo>
                        <a:pt x="141" y="104"/>
                      </a:lnTo>
                      <a:lnTo>
                        <a:pt x="141" y="104"/>
                      </a:lnTo>
                      <a:lnTo>
                        <a:pt x="141" y="104"/>
                      </a:lnTo>
                      <a:lnTo>
                        <a:pt x="141" y="110"/>
                      </a:lnTo>
                      <a:lnTo>
                        <a:pt x="141" y="116"/>
                      </a:lnTo>
                      <a:lnTo>
                        <a:pt x="141" y="116"/>
                      </a:lnTo>
                      <a:lnTo>
                        <a:pt x="141" y="116"/>
                      </a:lnTo>
                      <a:lnTo>
                        <a:pt x="141" y="121"/>
                      </a:lnTo>
                      <a:lnTo>
                        <a:pt x="147" y="127"/>
                      </a:lnTo>
                      <a:lnTo>
                        <a:pt x="147" y="133"/>
                      </a:lnTo>
                      <a:lnTo>
                        <a:pt x="147" y="133"/>
                      </a:lnTo>
                      <a:lnTo>
                        <a:pt x="141" y="139"/>
                      </a:lnTo>
                      <a:lnTo>
                        <a:pt x="129" y="147"/>
                      </a:lnTo>
                      <a:lnTo>
                        <a:pt x="129" y="153"/>
                      </a:lnTo>
                      <a:lnTo>
                        <a:pt x="129" y="153"/>
                      </a:lnTo>
                      <a:lnTo>
                        <a:pt x="123" y="159"/>
                      </a:lnTo>
                      <a:lnTo>
                        <a:pt x="118" y="165"/>
                      </a:lnTo>
                      <a:lnTo>
                        <a:pt x="118" y="165"/>
                      </a:lnTo>
                      <a:lnTo>
                        <a:pt x="118" y="165"/>
                      </a:lnTo>
                      <a:lnTo>
                        <a:pt x="110" y="171"/>
                      </a:lnTo>
                      <a:lnTo>
                        <a:pt x="98" y="176"/>
                      </a:lnTo>
                      <a:lnTo>
                        <a:pt x="86" y="176"/>
                      </a:lnTo>
                      <a:lnTo>
                        <a:pt x="86" y="176"/>
                      </a:lnTo>
                      <a:lnTo>
                        <a:pt x="74" y="182"/>
                      </a:lnTo>
                      <a:lnTo>
                        <a:pt x="68" y="188"/>
                      </a:lnTo>
                      <a:lnTo>
                        <a:pt x="68" y="188"/>
                      </a:lnTo>
                      <a:lnTo>
                        <a:pt x="68" y="188"/>
                      </a:lnTo>
                      <a:lnTo>
                        <a:pt x="0" y="188"/>
                      </a:lnTo>
                      <a:lnTo>
                        <a:pt x="13" y="188"/>
                      </a:lnTo>
                      <a:lnTo>
                        <a:pt x="31" y="188"/>
                      </a:lnTo>
                      <a:lnTo>
                        <a:pt x="49" y="182"/>
                      </a:lnTo>
                      <a:lnTo>
                        <a:pt x="49" y="182"/>
                      </a:lnTo>
                      <a:lnTo>
                        <a:pt x="49" y="182"/>
                      </a:lnTo>
                      <a:lnTo>
                        <a:pt x="55" y="176"/>
                      </a:lnTo>
                      <a:lnTo>
                        <a:pt x="63" y="176"/>
                      </a:lnTo>
                      <a:lnTo>
                        <a:pt x="63" y="176"/>
                      </a:lnTo>
                      <a:lnTo>
                        <a:pt x="74" y="176"/>
                      </a:lnTo>
                      <a:lnTo>
                        <a:pt x="86" y="171"/>
                      </a:lnTo>
                      <a:lnTo>
                        <a:pt x="92" y="165"/>
                      </a:lnTo>
                      <a:lnTo>
                        <a:pt x="92" y="165"/>
                      </a:lnTo>
                      <a:lnTo>
                        <a:pt x="92" y="165"/>
                      </a:lnTo>
                      <a:lnTo>
                        <a:pt x="98" y="159"/>
                      </a:lnTo>
                      <a:lnTo>
                        <a:pt x="98" y="153"/>
                      </a:lnTo>
                      <a:lnTo>
                        <a:pt x="98" y="153"/>
                      </a:lnTo>
                      <a:lnTo>
                        <a:pt x="92" y="153"/>
                      </a:lnTo>
                      <a:lnTo>
                        <a:pt x="80" y="153"/>
                      </a:lnTo>
                      <a:lnTo>
                        <a:pt x="80" y="153"/>
                      </a:lnTo>
                      <a:lnTo>
                        <a:pt x="80" y="153"/>
                      </a:lnTo>
                      <a:lnTo>
                        <a:pt x="74" y="153"/>
                      </a:lnTo>
                      <a:lnTo>
                        <a:pt x="68" y="153"/>
                      </a:lnTo>
                      <a:lnTo>
                        <a:pt x="80" y="147"/>
                      </a:lnTo>
                      <a:lnTo>
                        <a:pt x="80" y="147"/>
                      </a:lnTo>
                      <a:lnTo>
                        <a:pt x="92" y="147"/>
                      </a:lnTo>
                      <a:lnTo>
                        <a:pt x="104" y="147"/>
                      </a:lnTo>
                      <a:lnTo>
                        <a:pt x="110" y="147"/>
                      </a:lnTo>
                      <a:lnTo>
                        <a:pt x="110" y="147"/>
                      </a:lnTo>
                      <a:lnTo>
                        <a:pt x="118" y="139"/>
                      </a:lnTo>
                      <a:lnTo>
                        <a:pt x="123" y="133"/>
                      </a:lnTo>
                      <a:lnTo>
                        <a:pt x="129" y="127"/>
                      </a:lnTo>
                      <a:lnTo>
                        <a:pt x="129" y="127"/>
                      </a:lnTo>
                      <a:lnTo>
                        <a:pt x="129" y="127"/>
                      </a:lnTo>
                      <a:lnTo>
                        <a:pt x="129" y="127"/>
                      </a:lnTo>
                      <a:lnTo>
                        <a:pt x="129" y="121"/>
                      </a:lnTo>
                      <a:lnTo>
                        <a:pt x="129" y="121"/>
                      </a:lnTo>
                      <a:lnTo>
                        <a:pt x="123" y="116"/>
                      </a:lnTo>
                      <a:lnTo>
                        <a:pt x="123" y="110"/>
                      </a:lnTo>
                      <a:lnTo>
                        <a:pt x="123" y="104"/>
                      </a:lnTo>
                      <a:lnTo>
                        <a:pt x="123" y="104"/>
                      </a:lnTo>
                      <a:lnTo>
                        <a:pt x="110" y="104"/>
                      </a:lnTo>
                      <a:lnTo>
                        <a:pt x="98" y="98"/>
                      </a:lnTo>
                      <a:lnTo>
                        <a:pt x="92" y="98"/>
                      </a:lnTo>
                      <a:lnTo>
                        <a:pt x="92" y="98"/>
                      </a:lnTo>
                      <a:lnTo>
                        <a:pt x="118" y="98"/>
                      </a:lnTo>
                      <a:lnTo>
                        <a:pt x="118" y="98"/>
                      </a:lnTo>
                      <a:lnTo>
                        <a:pt x="123" y="92"/>
                      </a:lnTo>
                      <a:lnTo>
                        <a:pt x="129" y="84"/>
                      </a:lnTo>
                      <a:lnTo>
                        <a:pt x="129" y="84"/>
                      </a:lnTo>
                      <a:lnTo>
                        <a:pt x="129" y="84"/>
                      </a:lnTo>
                      <a:lnTo>
                        <a:pt x="129" y="78"/>
                      </a:lnTo>
                      <a:lnTo>
                        <a:pt x="135" y="72"/>
                      </a:lnTo>
                      <a:lnTo>
                        <a:pt x="135" y="72"/>
                      </a:lnTo>
                      <a:lnTo>
                        <a:pt x="129" y="66"/>
                      </a:lnTo>
                      <a:lnTo>
                        <a:pt x="129" y="60"/>
                      </a:lnTo>
                      <a:lnTo>
                        <a:pt x="123" y="60"/>
                      </a:lnTo>
                      <a:lnTo>
                        <a:pt x="123" y="60"/>
                      </a:lnTo>
                      <a:lnTo>
                        <a:pt x="110" y="60"/>
                      </a:lnTo>
                      <a:lnTo>
                        <a:pt x="92" y="60"/>
                      </a:lnTo>
                      <a:lnTo>
                        <a:pt x="86" y="60"/>
                      </a:lnTo>
                      <a:lnTo>
                        <a:pt x="86" y="60"/>
                      </a:lnTo>
                      <a:lnTo>
                        <a:pt x="92" y="60"/>
                      </a:lnTo>
                      <a:lnTo>
                        <a:pt x="110" y="55"/>
                      </a:lnTo>
                      <a:lnTo>
                        <a:pt x="123" y="49"/>
                      </a:lnTo>
                      <a:lnTo>
                        <a:pt x="123" y="49"/>
                      </a:lnTo>
                      <a:lnTo>
                        <a:pt x="123" y="49"/>
                      </a:lnTo>
                      <a:lnTo>
                        <a:pt x="118" y="43"/>
                      </a:lnTo>
                      <a:lnTo>
                        <a:pt x="118" y="43"/>
                      </a:lnTo>
                      <a:lnTo>
                        <a:pt x="118" y="43"/>
                      </a:lnTo>
                      <a:lnTo>
                        <a:pt x="98" y="43"/>
                      </a:lnTo>
                      <a:lnTo>
                        <a:pt x="80" y="37"/>
                      </a:lnTo>
                      <a:lnTo>
                        <a:pt x="68" y="29"/>
                      </a:lnTo>
                      <a:lnTo>
                        <a:pt x="68" y="29"/>
                      </a:lnTo>
                      <a:lnTo>
                        <a:pt x="43" y="29"/>
                      </a:lnTo>
                      <a:lnTo>
                        <a:pt x="13" y="29"/>
                      </a:lnTo>
                      <a:lnTo>
                        <a:pt x="0" y="23"/>
                      </a:lnTo>
                      <a:lnTo>
                        <a:pt x="0" y="23"/>
                      </a:lnTo>
                      <a:lnTo>
                        <a:pt x="13" y="23"/>
                      </a:lnTo>
                      <a:lnTo>
                        <a:pt x="37" y="23"/>
                      </a:lnTo>
                      <a:lnTo>
                        <a:pt x="55" y="23"/>
                      </a:lnTo>
                      <a:lnTo>
                        <a:pt x="55" y="23"/>
                      </a:lnTo>
                      <a:lnTo>
                        <a:pt x="68" y="29"/>
                      </a:lnTo>
                      <a:lnTo>
                        <a:pt x="92" y="29"/>
                      </a:lnTo>
                      <a:lnTo>
                        <a:pt x="104" y="29"/>
                      </a:lnTo>
                      <a:lnTo>
                        <a:pt x="104" y="29"/>
                      </a:lnTo>
                      <a:lnTo>
                        <a:pt x="110" y="29"/>
                      </a:lnTo>
                      <a:lnTo>
                        <a:pt x="118" y="23"/>
                      </a:lnTo>
                      <a:lnTo>
                        <a:pt x="118" y="17"/>
                      </a:lnTo>
                      <a:lnTo>
                        <a:pt x="118" y="17"/>
                      </a:lnTo>
                      <a:lnTo>
                        <a:pt x="110" y="17"/>
                      </a:lnTo>
                      <a:lnTo>
                        <a:pt x="104" y="11"/>
                      </a:lnTo>
                      <a:lnTo>
                        <a:pt x="104" y="11"/>
                      </a:lnTo>
                      <a:lnTo>
                        <a:pt x="104" y="11"/>
                      </a:lnTo>
                      <a:lnTo>
                        <a:pt x="92" y="11"/>
                      </a:lnTo>
                      <a:lnTo>
                        <a:pt x="80" y="5"/>
                      </a:lnTo>
                      <a:lnTo>
                        <a:pt x="68" y="0"/>
                      </a:lnTo>
                      <a:lnTo>
                        <a:pt x="68" y="0"/>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02" name="Freeform 38"/>
                <p:cNvSpPr>
                  <a:spLocks/>
                </p:cNvSpPr>
                <p:nvPr/>
              </p:nvSpPr>
              <p:spPr bwMode="auto">
                <a:xfrm>
                  <a:off x="3216" y="1779"/>
                  <a:ext cx="484" cy="182"/>
                </a:xfrm>
                <a:custGeom>
                  <a:avLst/>
                  <a:gdLst>
                    <a:gd name="T0" fmla="*/ 244 w 484"/>
                    <a:gd name="T1" fmla="*/ 0 h 182"/>
                    <a:gd name="T2" fmla="*/ 79 w 484"/>
                    <a:gd name="T3" fmla="*/ 0 h 182"/>
                    <a:gd name="T4" fmla="*/ 43 w 484"/>
                    <a:gd name="T5" fmla="*/ 0 h 182"/>
                    <a:gd name="T6" fmla="*/ 24 w 484"/>
                    <a:gd name="T7" fmla="*/ 17 h 182"/>
                    <a:gd name="T8" fmla="*/ 12 w 484"/>
                    <a:gd name="T9" fmla="*/ 49 h 182"/>
                    <a:gd name="T10" fmla="*/ 6 w 484"/>
                    <a:gd name="T11" fmla="*/ 66 h 182"/>
                    <a:gd name="T12" fmla="*/ 6 w 484"/>
                    <a:gd name="T13" fmla="*/ 84 h 182"/>
                    <a:gd name="T14" fmla="*/ 18 w 484"/>
                    <a:gd name="T15" fmla="*/ 110 h 182"/>
                    <a:gd name="T16" fmla="*/ 12 w 484"/>
                    <a:gd name="T17" fmla="*/ 127 h 182"/>
                    <a:gd name="T18" fmla="*/ 12 w 484"/>
                    <a:gd name="T19" fmla="*/ 139 h 182"/>
                    <a:gd name="T20" fmla="*/ 24 w 484"/>
                    <a:gd name="T21" fmla="*/ 171 h 182"/>
                    <a:gd name="T22" fmla="*/ 31 w 484"/>
                    <a:gd name="T23" fmla="*/ 176 h 182"/>
                    <a:gd name="T24" fmla="*/ 92 w 484"/>
                    <a:gd name="T25" fmla="*/ 182 h 182"/>
                    <a:gd name="T26" fmla="*/ 49 w 484"/>
                    <a:gd name="T27" fmla="*/ 171 h 182"/>
                    <a:gd name="T28" fmla="*/ 43 w 484"/>
                    <a:gd name="T29" fmla="*/ 165 h 182"/>
                    <a:gd name="T30" fmla="*/ 55 w 484"/>
                    <a:gd name="T31" fmla="*/ 159 h 182"/>
                    <a:gd name="T32" fmla="*/ 61 w 484"/>
                    <a:gd name="T33" fmla="*/ 153 h 182"/>
                    <a:gd name="T34" fmla="*/ 98 w 484"/>
                    <a:gd name="T35" fmla="*/ 153 h 182"/>
                    <a:gd name="T36" fmla="*/ 61 w 484"/>
                    <a:gd name="T37" fmla="*/ 147 h 182"/>
                    <a:gd name="T38" fmla="*/ 43 w 484"/>
                    <a:gd name="T39" fmla="*/ 133 h 182"/>
                    <a:gd name="T40" fmla="*/ 67 w 484"/>
                    <a:gd name="T41" fmla="*/ 127 h 182"/>
                    <a:gd name="T42" fmla="*/ 104 w 484"/>
                    <a:gd name="T43" fmla="*/ 127 h 182"/>
                    <a:gd name="T44" fmla="*/ 55 w 484"/>
                    <a:gd name="T45" fmla="*/ 121 h 182"/>
                    <a:gd name="T46" fmla="*/ 43 w 484"/>
                    <a:gd name="T47" fmla="*/ 116 h 182"/>
                    <a:gd name="T48" fmla="*/ 49 w 484"/>
                    <a:gd name="T49" fmla="*/ 116 h 182"/>
                    <a:gd name="T50" fmla="*/ 61 w 484"/>
                    <a:gd name="T51" fmla="*/ 110 h 182"/>
                    <a:gd name="T52" fmla="*/ 43 w 484"/>
                    <a:gd name="T53" fmla="*/ 104 h 182"/>
                    <a:gd name="T54" fmla="*/ 61 w 484"/>
                    <a:gd name="T55" fmla="*/ 98 h 182"/>
                    <a:gd name="T56" fmla="*/ 116 w 484"/>
                    <a:gd name="T57" fmla="*/ 98 h 182"/>
                    <a:gd name="T58" fmla="*/ 98 w 484"/>
                    <a:gd name="T59" fmla="*/ 92 h 182"/>
                    <a:gd name="T60" fmla="*/ 43 w 484"/>
                    <a:gd name="T61" fmla="*/ 92 h 182"/>
                    <a:gd name="T62" fmla="*/ 31 w 484"/>
                    <a:gd name="T63" fmla="*/ 78 h 182"/>
                    <a:gd name="T64" fmla="*/ 43 w 484"/>
                    <a:gd name="T65" fmla="*/ 66 h 182"/>
                    <a:gd name="T66" fmla="*/ 67 w 484"/>
                    <a:gd name="T67" fmla="*/ 72 h 182"/>
                    <a:gd name="T68" fmla="*/ 110 w 484"/>
                    <a:gd name="T69" fmla="*/ 66 h 182"/>
                    <a:gd name="T70" fmla="*/ 183 w 484"/>
                    <a:gd name="T71" fmla="*/ 60 h 182"/>
                    <a:gd name="T72" fmla="*/ 104 w 484"/>
                    <a:gd name="T73" fmla="*/ 60 h 182"/>
                    <a:gd name="T74" fmla="*/ 61 w 484"/>
                    <a:gd name="T75" fmla="*/ 60 h 182"/>
                    <a:gd name="T76" fmla="*/ 73 w 484"/>
                    <a:gd name="T77" fmla="*/ 55 h 182"/>
                    <a:gd name="T78" fmla="*/ 87 w 484"/>
                    <a:gd name="T79" fmla="*/ 49 h 182"/>
                    <a:gd name="T80" fmla="*/ 87 w 484"/>
                    <a:gd name="T81" fmla="*/ 43 h 182"/>
                    <a:gd name="T82" fmla="*/ 122 w 484"/>
                    <a:gd name="T83" fmla="*/ 43 h 182"/>
                    <a:gd name="T84" fmla="*/ 122 w 484"/>
                    <a:gd name="T85" fmla="*/ 43 h 182"/>
                    <a:gd name="T86" fmla="*/ 73 w 484"/>
                    <a:gd name="T87" fmla="*/ 37 h 182"/>
                    <a:gd name="T88" fmla="*/ 67 w 484"/>
                    <a:gd name="T89" fmla="*/ 29 h 182"/>
                    <a:gd name="T90" fmla="*/ 128 w 484"/>
                    <a:gd name="T91" fmla="*/ 23 h 182"/>
                    <a:gd name="T92" fmla="*/ 177 w 484"/>
                    <a:gd name="T93" fmla="*/ 23 h 182"/>
                    <a:gd name="T94" fmla="*/ 232 w 484"/>
                    <a:gd name="T95" fmla="*/ 23 h 182"/>
                    <a:gd name="T96" fmla="*/ 307 w 484"/>
                    <a:gd name="T97" fmla="*/ 11 h 182"/>
                    <a:gd name="T98" fmla="*/ 342 w 484"/>
                    <a:gd name="T99" fmla="*/ 11 h 182"/>
                    <a:gd name="T100" fmla="*/ 423 w 484"/>
                    <a:gd name="T101" fmla="*/ 17 h 182"/>
                    <a:gd name="T102" fmla="*/ 380 w 484"/>
                    <a:gd name="T103" fmla="*/ 11 h 182"/>
                    <a:gd name="T104" fmla="*/ 391 w 484"/>
                    <a:gd name="T105" fmla="*/ 5 h 182"/>
                    <a:gd name="T106" fmla="*/ 484 w 484"/>
                    <a:gd name="T10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4" h="182">
                      <a:moveTo>
                        <a:pt x="397" y="0"/>
                      </a:moveTo>
                      <a:lnTo>
                        <a:pt x="354" y="0"/>
                      </a:lnTo>
                      <a:lnTo>
                        <a:pt x="287" y="0"/>
                      </a:lnTo>
                      <a:lnTo>
                        <a:pt x="244" y="0"/>
                      </a:lnTo>
                      <a:lnTo>
                        <a:pt x="244" y="0"/>
                      </a:lnTo>
                      <a:lnTo>
                        <a:pt x="203" y="0"/>
                      </a:lnTo>
                      <a:lnTo>
                        <a:pt x="122" y="0"/>
                      </a:lnTo>
                      <a:lnTo>
                        <a:pt x="79" y="0"/>
                      </a:lnTo>
                      <a:lnTo>
                        <a:pt x="79" y="0"/>
                      </a:lnTo>
                      <a:lnTo>
                        <a:pt x="67" y="0"/>
                      </a:lnTo>
                      <a:lnTo>
                        <a:pt x="55" y="0"/>
                      </a:lnTo>
                      <a:lnTo>
                        <a:pt x="43" y="0"/>
                      </a:lnTo>
                      <a:lnTo>
                        <a:pt x="43" y="0"/>
                      </a:lnTo>
                      <a:lnTo>
                        <a:pt x="37" y="0"/>
                      </a:lnTo>
                      <a:lnTo>
                        <a:pt x="31" y="5"/>
                      </a:lnTo>
                      <a:lnTo>
                        <a:pt x="24" y="17"/>
                      </a:lnTo>
                      <a:lnTo>
                        <a:pt x="24" y="17"/>
                      </a:lnTo>
                      <a:lnTo>
                        <a:pt x="18" y="29"/>
                      </a:lnTo>
                      <a:lnTo>
                        <a:pt x="12" y="43"/>
                      </a:lnTo>
                      <a:lnTo>
                        <a:pt x="12" y="49"/>
                      </a:lnTo>
                      <a:lnTo>
                        <a:pt x="12" y="49"/>
                      </a:lnTo>
                      <a:lnTo>
                        <a:pt x="6" y="60"/>
                      </a:lnTo>
                      <a:lnTo>
                        <a:pt x="6" y="66"/>
                      </a:lnTo>
                      <a:lnTo>
                        <a:pt x="6" y="66"/>
                      </a:lnTo>
                      <a:lnTo>
                        <a:pt x="6" y="66"/>
                      </a:lnTo>
                      <a:lnTo>
                        <a:pt x="6" y="72"/>
                      </a:lnTo>
                      <a:lnTo>
                        <a:pt x="0" y="78"/>
                      </a:lnTo>
                      <a:lnTo>
                        <a:pt x="6" y="84"/>
                      </a:lnTo>
                      <a:lnTo>
                        <a:pt x="6" y="84"/>
                      </a:lnTo>
                      <a:lnTo>
                        <a:pt x="6" y="92"/>
                      </a:lnTo>
                      <a:lnTo>
                        <a:pt x="12" y="104"/>
                      </a:lnTo>
                      <a:lnTo>
                        <a:pt x="18" y="110"/>
                      </a:lnTo>
                      <a:lnTo>
                        <a:pt x="18" y="110"/>
                      </a:lnTo>
                      <a:lnTo>
                        <a:pt x="12" y="116"/>
                      </a:lnTo>
                      <a:lnTo>
                        <a:pt x="12" y="121"/>
                      </a:lnTo>
                      <a:lnTo>
                        <a:pt x="12" y="127"/>
                      </a:lnTo>
                      <a:lnTo>
                        <a:pt x="12" y="127"/>
                      </a:lnTo>
                      <a:lnTo>
                        <a:pt x="12" y="133"/>
                      </a:lnTo>
                      <a:lnTo>
                        <a:pt x="6" y="139"/>
                      </a:lnTo>
                      <a:lnTo>
                        <a:pt x="12" y="139"/>
                      </a:lnTo>
                      <a:lnTo>
                        <a:pt x="12" y="139"/>
                      </a:lnTo>
                      <a:lnTo>
                        <a:pt x="18" y="153"/>
                      </a:lnTo>
                      <a:lnTo>
                        <a:pt x="18" y="165"/>
                      </a:lnTo>
                      <a:lnTo>
                        <a:pt x="24" y="171"/>
                      </a:lnTo>
                      <a:lnTo>
                        <a:pt x="24" y="171"/>
                      </a:lnTo>
                      <a:lnTo>
                        <a:pt x="24" y="176"/>
                      </a:lnTo>
                      <a:lnTo>
                        <a:pt x="24" y="176"/>
                      </a:lnTo>
                      <a:lnTo>
                        <a:pt x="31" y="176"/>
                      </a:lnTo>
                      <a:lnTo>
                        <a:pt x="31" y="176"/>
                      </a:lnTo>
                      <a:lnTo>
                        <a:pt x="37" y="176"/>
                      </a:lnTo>
                      <a:lnTo>
                        <a:pt x="55" y="182"/>
                      </a:lnTo>
                      <a:lnTo>
                        <a:pt x="92" y="182"/>
                      </a:lnTo>
                      <a:lnTo>
                        <a:pt x="92" y="182"/>
                      </a:lnTo>
                      <a:lnTo>
                        <a:pt x="79" y="182"/>
                      </a:lnTo>
                      <a:lnTo>
                        <a:pt x="61" y="176"/>
                      </a:lnTo>
                      <a:lnTo>
                        <a:pt x="49" y="171"/>
                      </a:lnTo>
                      <a:lnTo>
                        <a:pt x="49" y="171"/>
                      </a:lnTo>
                      <a:lnTo>
                        <a:pt x="43" y="171"/>
                      </a:lnTo>
                      <a:lnTo>
                        <a:pt x="43" y="171"/>
                      </a:lnTo>
                      <a:lnTo>
                        <a:pt x="43" y="165"/>
                      </a:lnTo>
                      <a:lnTo>
                        <a:pt x="43" y="165"/>
                      </a:lnTo>
                      <a:lnTo>
                        <a:pt x="49" y="165"/>
                      </a:lnTo>
                      <a:lnTo>
                        <a:pt x="55" y="159"/>
                      </a:lnTo>
                      <a:lnTo>
                        <a:pt x="55" y="159"/>
                      </a:lnTo>
                      <a:lnTo>
                        <a:pt x="55" y="159"/>
                      </a:lnTo>
                      <a:lnTo>
                        <a:pt x="55" y="159"/>
                      </a:lnTo>
                      <a:lnTo>
                        <a:pt x="55" y="153"/>
                      </a:lnTo>
                      <a:lnTo>
                        <a:pt x="61" y="153"/>
                      </a:lnTo>
                      <a:lnTo>
                        <a:pt x="61" y="153"/>
                      </a:lnTo>
                      <a:lnTo>
                        <a:pt x="73" y="153"/>
                      </a:lnTo>
                      <a:lnTo>
                        <a:pt x="87" y="153"/>
                      </a:lnTo>
                      <a:lnTo>
                        <a:pt x="98" y="153"/>
                      </a:lnTo>
                      <a:lnTo>
                        <a:pt x="98" y="153"/>
                      </a:lnTo>
                      <a:lnTo>
                        <a:pt x="87" y="153"/>
                      </a:lnTo>
                      <a:lnTo>
                        <a:pt x="67" y="153"/>
                      </a:lnTo>
                      <a:lnTo>
                        <a:pt x="61" y="147"/>
                      </a:lnTo>
                      <a:lnTo>
                        <a:pt x="61" y="147"/>
                      </a:lnTo>
                      <a:lnTo>
                        <a:pt x="49" y="147"/>
                      </a:lnTo>
                      <a:lnTo>
                        <a:pt x="43" y="139"/>
                      </a:lnTo>
                      <a:lnTo>
                        <a:pt x="43" y="133"/>
                      </a:lnTo>
                      <a:lnTo>
                        <a:pt x="43" y="133"/>
                      </a:lnTo>
                      <a:lnTo>
                        <a:pt x="49" y="133"/>
                      </a:lnTo>
                      <a:lnTo>
                        <a:pt x="55" y="127"/>
                      </a:lnTo>
                      <a:lnTo>
                        <a:pt x="67" y="127"/>
                      </a:lnTo>
                      <a:lnTo>
                        <a:pt x="67" y="127"/>
                      </a:lnTo>
                      <a:lnTo>
                        <a:pt x="79" y="127"/>
                      </a:lnTo>
                      <a:lnTo>
                        <a:pt x="92" y="127"/>
                      </a:lnTo>
                      <a:lnTo>
                        <a:pt x="104" y="127"/>
                      </a:lnTo>
                      <a:lnTo>
                        <a:pt x="104" y="127"/>
                      </a:lnTo>
                      <a:lnTo>
                        <a:pt x="92" y="127"/>
                      </a:lnTo>
                      <a:lnTo>
                        <a:pt x="67" y="127"/>
                      </a:lnTo>
                      <a:lnTo>
                        <a:pt x="55" y="121"/>
                      </a:lnTo>
                      <a:lnTo>
                        <a:pt x="55" y="121"/>
                      </a:lnTo>
                      <a:lnTo>
                        <a:pt x="49" y="121"/>
                      </a:lnTo>
                      <a:lnTo>
                        <a:pt x="43" y="121"/>
                      </a:lnTo>
                      <a:lnTo>
                        <a:pt x="43" y="116"/>
                      </a:lnTo>
                      <a:lnTo>
                        <a:pt x="43" y="116"/>
                      </a:lnTo>
                      <a:lnTo>
                        <a:pt x="43" y="116"/>
                      </a:lnTo>
                      <a:lnTo>
                        <a:pt x="49" y="116"/>
                      </a:lnTo>
                      <a:lnTo>
                        <a:pt x="49" y="116"/>
                      </a:lnTo>
                      <a:lnTo>
                        <a:pt x="49" y="116"/>
                      </a:lnTo>
                      <a:lnTo>
                        <a:pt x="55" y="116"/>
                      </a:lnTo>
                      <a:lnTo>
                        <a:pt x="61" y="116"/>
                      </a:lnTo>
                      <a:lnTo>
                        <a:pt x="61" y="110"/>
                      </a:lnTo>
                      <a:lnTo>
                        <a:pt x="61" y="110"/>
                      </a:lnTo>
                      <a:lnTo>
                        <a:pt x="55" y="110"/>
                      </a:lnTo>
                      <a:lnTo>
                        <a:pt x="49" y="110"/>
                      </a:lnTo>
                      <a:lnTo>
                        <a:pt x="43" y="104"/>
                      </a:lnTo>
                      <a:lnTo>
                        <a:pt x="43" y="104"/>
                      </a:lnTo>
                      <a:lnTo>
                        <a:pt x="43" y="104"/>
                      </a:lnTo>
                      <a:lnTo>
                        <a:pt x="55" y="104"/>
                      </a:lnTo>
                      <a:lnTo>
                        <a:pt x="61" y="98"/>
                      </a:lnTo>
                      <a:lnTo>
                        <a:pt x="61" y="98"/>
                      </a:lnTo>
                      <a:lnTo>
                        <a:pt x="73" y="98"/>
                      </a:lnTo>
                      <a:lnTo>
                        <a:pt x="98" y="98"/>
                      </a:lnTo>
                      <a:lnTo>
                        <a:pt x="116" y="98"/>
                      </a:lnTo>
                      <a:lnTo>
                        <a:pt x="116" y="98"/>
                      </a:lnTo>
                      <a:lnTo>
                        <a:pt x="116" y="98"/>
                      </a:lnTo>
                      <a:lnTo>
                        <a:pt x="116" y="98"/>
                      </a:lnTo>
                      <a:lnTo>
                        <a:pt x="98" y="92"/>
                      </a:lnTo>
                      <a:lnTo>
                        <a:pt x="98" y="92"/>
                      </a:lnTo>
                      <a:lnTo>
                        <a:pt x="73" y="92"/>
                      </a:lnTo>
                      <a:lnTo>
                        <a:pt x="55" y="92"/>
                      </a:lnTo>
                      <a:lnTo>
                        <a:pt x="43" y="92"/>
                      </a:lnTo>
                      <a:lnTo>
                        <a:pt x="43" y="92"/>
                      </a:lnTo>
                      <a:lnTo>
                        <a:pt x="37" y="92"/>
                      </a:lnTo>
                      <a:lnTo>
                        <a:pt x="31" y="84"/>
                      </a:lnTo>
                      <a:lnTo>
                        <a:pt x="31" y="78"/>
                      </a:lnTo>
                      <a:lnTo>
                        <a:pt x="31" y="78"/>
                      </a:lnTo>
                      <a:lnTo>
                        <a:pt x="31" y="72"/>
                      </a:lnTo>
                      <a:lnTo>
                        <a:pt x="37" y="66"/>
                      </a:lnTo>
                      <a:lnTo>
                        <a:pt x="43" y="66"/>
                      </a:lnTo>
                      <a:lnTo>
                        <a:pt x="43" y="66"/>
                      </a:lnTo>
                      <a:lnTo>
                        <a:pt x="49" y="72"/>
                      </a:lnTo>
                      <a:lnTo>
                        <a:pt x="55" y="72"/>
                      </a:lnTo>
                      <a:lnTo>
                        <a:pt x="67" y="72"/>
                      </a:lnTo>
                      <a:lnTo>
                        <a:pt x="67" y="72"/>
                      </a:lnTo>
                      <a:lnTo>
                        <a:pt x="79" y="72"/>
                      </a:lnTo>
                      <a:lnTo>
                        <a:pt x="98" y="66"/>
                      </a:lnTo>
                      <a:lnTo>
                        <a:pt x="110" y="66"/>
                      </a:lnTo>
                      <a:lnTo>
                        <a:pt x="110" y="66"/>
                      </a:lnTo>
                      <a:lnTo>
                        <a:pt x="142" y="66"/>
                      </a:lnTo>
                      <a:lnTo>
                        <a:pt x="177" y="66"/>
                      </a:lnTo>
                      <a:lnTo>
                        <a:pt x="183" y="60"/>
                      </a:lnTo>
                      <a:lnTo>
                        <a:pt x="183" y="60"/>
                      </a:lnTo>
                      <a:lnTo>
                        <a:pt x="153" y="60"/>
                      </a:lnTo>
                      <a:lnTo>
                        <a:pt x="122" y="60"/>
                      </a:lnTo>
                      <a:lnTo>
                        <a:pt x="104" y="60"/>
                      </a:lnTo>
                      <a:lnTo>
                        <a:pt x="104" y="60"/>
                      </a:lnTo>
                      <a:lnTo>
                        <a:pt x="92" y="66"/>
                      </a:lnTo>
                      <a:lnTo>
                        <a:pt x="67" y="60"/>
                      </a:lnTo>
                      <a:lnTo>
                        <a:pt x="61" y="60"/>
                      </a:lnTo>
                      <a:lnTo>
                        <a:pt x="61" y="60"/>
                      </a:lnTo>
                      <a:lnTo>
                        <a:pt x="61" y="60"/>
                      </a:lnTo>
                      <a:lnTo>
                        <a:pt x="67" y="55"/>
                      </a:lnTo>
                      <a:lnTo>
                        <a:pt x="73" y="55"/>
                      </a:lnTo>
                      <a:lnTo>
                        <a:pt x="73" y="55"/>
                      </a:lnTo>
                      <a:lnTo>
                        <a:pt x="79" y="55"/>
                      </a:lnTo>
                      <a:lnTo>
                        <a:pt x="87" y="55"/>
                      </a:lnTo>
                      <a:lnTo>
                        <a:pt x="87" y="49"/>
                      </a:lnTo>
                      <a:lnTo>
                        <a:pt x="87" y="49"/>
                      </a:lnTo>
                      <a:lnTo>
                        <a:pt x="79" y="49"/>
                      </a:lnTo>
                      <a:lnTo>
                        <a:pt x="79" y="49"/>
                      </a:lnTo>
                      <a:lnTo>
                        <a:pt x="87" y="43"/>
                      </a:lnTo>
                      <a:lnTo>
                        <a:pt x="87" y="43"/>
                      </a:lnTo>
                      <a:lnTo>
                        <a:pt x="92" y="43"/>
                      </a:lnTo>
                      <a:lnTo>
                        <a:pt x="110" y="43"/>
                      </a:lnTo>
                      <a:lnTo>
                        <a:pt x="122" y="43"/>
                      </a:lnTo>
                      <a:lnTo>
                        <a:pt x="122" y="43"/>
                      </a:lnTo>
                      <a:lnTo>
                        <a:pt x="128" y="43"/>
                      </a:lnTo>
                      <a:lnTo>
                        <a:pt x="134" y="43"/>
                      </a:lnTo>
                      <a:lnTo>
                        <a:pt x="122" y="43"/>
                      </a:lnTo>
                      <a:lnTo>
                        <a:pt x="122" y="43"/>
                      </a:lnTo>
                      <a:lnTo>
                        <a:pt x="104" y="43"/>
                      </a:lnTo>
                      <a:lnTo>
                        <a:pt x="87" y="43"/>
                      </a:lnTo>
                      <a:lnTo>
                        <a:pt x="73" y="37"/>
                      </a:lnTo>
                      <a:lnTo>
                        <a:pt x="73" y="37"/>
                      </a:lnTo>
                      <a:lnTo>
                        <a:pt x="61" y="37"/>
                      </a:lnTo>
                      <a:lnTo>
                        <a:pt x="61" y="37"/>
                      </a:lnTo>
                      <a:lnTo>
                        <a:pt x="67" y="29"/>
                      </a:lnTo>
                      <a:lnTo>
                        <a:pt x="67" y="29"/>
                      </a:lnTo>
                      <a:lnTo>
                        <a:pt x="79" y="29"/>
                      </a:lnTo>
                      <a:lnTo>
                        <a:pt x="104" y="23"/>
                      </a:lnTo>
                      <a:lnTo>
                        <a:pt x="128" y="23"/>
                      </a:lnTo>
                      <a:lnTo>
                        <a:pt x="128" y="23"/>
                      </a:lnTo>
                      <a:lnTo>
                        <a:pt x="153" y="23"/>
                      </a:lnTo>
                      <a:lnTo>
                        <a:pt x="165" y="23"/>
                      </a:lnTo>
                      <a:lnTo>
                        <a:pt x="177" y="23"/>
                      </a:lnTo>
                      <a:lnTo>
                        <a:pt x="177" y="23"/>
                      </a:lnTo>
                      <a:lnTo>
                        <a:pt x="197" y="29"/>
                      </a:lnTo>
                      <a:lnTo>
                        <a:pt x="220" y="23"/>
                      </a:lnTo>
                      <a:lnTo>
                        <a:pt x="232" y="23"/>
                      </a:lnTo>
                      <a:lnTo>
                        <a:pt x="232" y="23"/>
                      </a:lnTo>
                      <a:lnTo>
                        <a:pt x="252" y="23"/>
                      </a:lnTo>
                      <a:lnTo>
                        <a:pt x="281" y="11"/>
                      </a:lnTo>
                      <a:lnTo>
                        <a:pt x="307" y="11"/>
                      </a:lnTo>
                      <a:lnTo>
                        <a:pt x="307" y="11"/>
                      </a:lnTo>
                      <a:lnTo>
                        <a:pt x="319" y="11"/>
                      </a:lnTo>
                      <a:lnTo>
                        <a:pt x="330" y="11"/>
                      </a:lnTo>
                      <a:lnTo>
                        <a:pt x="342" y="11"/>
                      </a:lnTo>
                      <a:lnTo>
                        <a:pt x="342" y="11"/>
                      </a:lnTo>
                      <a:lnTo>
                        <a:pt x="368" y="17"/>
                      </a:lnTo>
                      <a:lnTo>
                        <a:pt x="409" y="17"/>
                      </a:lnTo>
                      <a:lnTo>
                        <a:pt x="423" y="17"/>
                      </a:lnTo>
                      <a:lnTo>
                        <a:pt x="423" y="17"/>
                      </a:lnTo>
                      <a:lnTo>
                        <a:pt x="403" y="17"/>
                      </a:lnTo>
                      <a:lnTo>
                        <a:pt x="391" y="11"/>
                      </a:lnTo>
                      <a:lnTo>
                        <a:pt x="380" y="11"/>
                      </a:lnTo>
                      <a:lnTo>
                        <a:pt x="380" y="11"/>
                      </a:lnTo>
                      <a:lnTo>
                        <a:pt x="374" y="11"/>
                      </a:lnTo>
                      <a:lnTo>
                        <a:pt x="374" y="11"/>
                      </a:lnTo>
                      <a:lnTo>
                        <a:pt x="391" y="5"/>
                      </a:lnTo>
                      <a:lnTo>
                        <a:pt x="391" y="5"/>
                      </a:lnTo>
                      <a:lnTo>
                        <a:pt x="429" y="5"/>
                      </a:lnTo>
                      <a:lnTo>
                        <a:pt x="464" y="0"/>
                      </a:lnTo>
                      <a:lnTo>
                        <a:pt x="484" y="0"/>
                      </a:lnTo>
                      <a:lnTo>
                        <a:pt x="484" y="0"/>
                      </a:lnTo>
                      <a:lnTo>
                        <a:pt x="3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03" name="Freeform 39"/>
                <p:cNvSpPr>
                  <a:spLocks/>
                </p:cNvSpPr>
                <p:nvPr/>
              </p:nvSpPr>
              <p:spPr bwMode="auto">
                <a:xfrm>
                  <a:off x="4054" y="1834"/>
                  <a:ext cx="405" cy="11"/>
                </a:xfrm>
                <a:custGeom>
                  <a:avLst/>
                  <a:gdLst>
                    <a:gd name="T0" fmla="*/ 405 w 405"/>
                    <a:gd name="T1" fmla="*/ 11 h 11"/>
                    <a:gd name="T2" fmla="*/ 379 w 405"/>
                    <a:gd name="T3" fmla="*/ 11 h 11"/>
                    <a:gd name="T4" fmla="*/ 330 w 405"/>
                    <a:gd name="T5" fmla="*/ 11 h 11"/>
                    <a:gd name="T6" fmla="*/ 281 w 405"/>
                    <a:gd name="T7" fmla="*/ 5 h 11"/>
                    <a:gd name="T8" fmla="*/ 281 w 405"/>
                    <a:gd name="T9" fmla="*/ 5 h 11"/>
                    <a:gd name="T10" fmla="*/ 246 w 405"/>
                    <a:gd name="T11" fmla="*/ 5 h 11"/>
                    <a:gd name="T12" fmla="*/ 232 w 405"/>
                    <a:gd name="T13" fmla="*/ 0 h 11"/>
                    <a:gd name="T14" fmla="*/ 220 w 405"/>
                    <a:gd name="T15" fmla="*/ 0 h 11"/>
                    <a:gd name="T16" fmla="*/ 220 w 405"/>
                    <a:gd name="T17" fmla="*/ 0 h 11"/>
                    <a:gd name="T18" fmla="*/ 185 w 405"/>
                    <a:gd name="T19" fmla="*/ 5 h 11"/>
                    <a:gd name="T20" fmla="*/ 122 w 405"/>
                    <a:gd name="T21" fmla="*/ 5 h 11"/>
                    <a:gd name="T22" fmla="*/ 86 w 405"/>
                    <a:gd name="T23" fmla="*/ 5 h 11"/>
                    <a:gd name="T24" fmla="*/ 86 w 405"/>
                    <a:gd name="T25" fmla="*/ 5 h 11"/>
                    <a:gd name="T26" fmla="*/ 55 w 405"/>
                    <a:gd name="T27" fmla="*/ 5 h 11"/>
                    <a:gd name="T28" fmla="*/ 20 w 405"/>
                    <a:gd name="T29" fmla="*/ 0 h 11"/>
                    <a:gd name="T30" fmla="*/ 0 w 405"/>
                    <a:gd name="T31" fmla="*/ 0 h 11"/>
                    <a:gd name="T32" fmla="*/ 0 w 405"/>
                    <a:gd name="T33" fmla="*/ 0 h 11"/>
                    <a:gd name="T34" fmla="*/ 25 w 405"/>
                    <a:gd name="T35" fmla="*/ 5 h 11"/>
                    <a:gd name="T36" fmla="*/ 81 w 405"/>
                    <a:gd name="T37" fmla="*/ 11 h 11"/>
                    <a:gd name="T38" fmla="*/ 116 w 405"/>
                    <a:gd name="T39" fmla="*/ 11 h 11"/>
                    <a:gd name="T40" fmla="*/ 116 w 405"/>
                    <a:gd name="T41" fmla="*/ 11 h 11"/>
                    <a:gd name="T42" fmla="*/ 147 w 405"/>
                    <a:gd name="T43" fmla="*/ 11 h 11"/>
                    <a:gd name="T44" fmla="*/ 197 w 405"/>
                    <a:gd name="T45" fmla="*/ 5 h 11"/>
                    <a:gd name="T46" fmla="*/ 232 w 405"/>
                    <a:gd name="T47" fmla="*/ 5 h 11"/>
                    <a:gd name="T48" fmla="*/ 232 w 405"/>
                    <a:gd name="T49" fmla="*/ 5 h 11"/>
                    <a:gd name="T50" fmla="*/ 263 w 405"/>
                    <a:gd name="T51" fmla="*/ 11 h 11"/>
                    <a:gd name="T52" fmla="*/ 307 w 405"/>
                    <a:gd name="T53" fmla="*/ 11 h 11"/>
                    <a:gd name="T54" fmla="*/ 336 w 405"/>
                    <a:gd name="T55" fmla="*/ 11 h 11"/>
                    <a:gd name="T56" fmla="*/ 336 w 405"/>
                    <a:gd name="T57" fmla="*/ 11 h 11"/>
                    <a:gd name="T58" fmla="*/ 362 w 405"/>
                    <a:gd name="T59" fmla="*/ 11 h 11"/>
                    <a:gd name="T60" fmla="*/ 385 w 405"/>
                    <a:gd name="T61" fmla="*/ 11 h 11"/>
                    <a:gd name="T62" fmla="*/ 405 w 405"/>
                    <a:gd name="T6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11">
                      <a:moveTo>
                        <a:pt x="405" y="11"/>
                      </a:moveTo>
                      <a:lnTo>
                        <a:pt x="379" y="11"/>
                      </a:lnTo>
                      <a:lnTo>
                        <a:pt x="330" y="11"/>
                      </a:lnTo>
                      <a:lnTo>
                        <a:pt x="281" y="5"/>
                      </a:lnTo>
                      <a:lnTo>
                        <a:pt x="281" y="5"/>
                      </a:lnTo>
                      <a:lnTo>
                        <a:pt x="246" y="5"/>
                      </a:lnTo>
                      <a:lnTo>
                        <a:pt x="232" y="0"/>
                      </a:lnTo>
                      <a:lnTo>
                        <a:pt x="220" y="0"/>
                      </a:lnTo>
                      <a:lnTo>
                        <a:pt x="220" y="0"/>
                      </a:lnTo>
                      <a:lnTo>
                        <a:pt x="185" y="5"/>
                      </a:lnTo>
                      <a:lnTo>
                        <a:pt x="122" y="5"/>
                      </a:lnTo>
                      <a:lnTo>
                        <a:pt x="86" y="5"/>
                      </a:lnTo>
                      <a:lnTo>
                        <a:pt x="86" y="5"/>
                      </a:lnTo>
                      <a:lnTo>
                        <a:pt x="55" y="5"/>
                      </a:lnTo>
                      <a:lnTo>
                        <a:pt x="20" y="0"/>
                      </a:lnTo>
                      <a:lnTo>
                        <a:pt x="0" y="0"/>
                      </a:lnTo>
                      <a:lnTo>
                        <a:pt x="0" y="0"/>
                      </a:lnTo>
                      <a:lnTo>
                        <a:pt x="25" y="5"/>
                      </a:lnTo>
                      <a:lnTo>
                        <a:pt x="81" y="11"/>
                      </a:lnTo>
                      <a:lnTo>
                        <a:pt x="116" y="11"/>
                      </a:lnTo>
                      <a:lnTo>
                        <a:pt x="116" y="11"/>
                      </a:lnTo>
                      <a:lnTo>
                        <a:pt x="147" y="11"/>
                      </a:lnTo>
                      <a:lnTo>
                        <a:pt x="197" y="5"/>
                      </a:lnTo>
                      <a:lnTo>
                        <a:pt x="232" y="5"/>
                      </a:lnTo>
                      <a:lnTo>
                        <a:pt x="232" y="5"/>
                      </a:lnTo>
                      <a:lnTo>
                        <a:pt x="263" y="11"/>
                      </a:lnTo>
                      <a:lnTo>
                        <a:pt x="307" y="11"/>
                      </a:lnTo>
                      <a:lnTo>
                        <a:pt x="336" y="11"/>
                      </a:lnTo>
                      <a:lnTo>
                        <a:pt x="336" y="11"/>
                      </a:lnTo>
                      <a:lnTo>
                        <a:pt x="362" y="11"/>
                      </a:lnTo>
                      <a:lnTo>
                        <a:pt x="385" y="11"/>
                      </a:lnTo>
                      <a:lnTo>
                        <a:pt x="405" y="1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04" name="Freeform 40"/>
                <p:cNvSpPr>
                  <a:spLocks/>
                </p:cNvSpPr>
                <p:nvPr/>
              </p:nvSpPr>
              <p:spPr bwMode="auto">
                <a:xfrm>
                  <a:off x="3767" y="1900"/>
                  <a:ext cx="655" cy="44"/>
                </a:xfrm>
                <a:custGeom>
                  <a:avLst/>
                  <a:gdLst>
                    <a:gd name="T0" fmla="*/ 629 w 655"/>
                    <a:gd name="T1" fmla="*/ 18 h 44"/>
                    <a:gd name="T2" fmla="*/ 550 w 655"/>
                    <a:gd name="T3" fmla="*/ 12 h 44"/>
                    <a:gd name="T4" fmla="*/ 519 w 655"/>
                    <a:gd name="T5" fmla="*/ 12 h 44"/>
                    <a:gd name="T6" fmla="*/ 478 w 655"/>
                    <a:gd name="T7" fmla="*/ 12 h 44"/>
                    <a:gd name="T8" fmla="*/ 452 w 655"/>
                    <a:gd name="T9" fmla="*/ 12 h 44"/>
                    <a:gd name="T10" fmla="*/ 373 w 655"/>
                    <a:gd name="T11" fmla="*/ 12 h 44"/>
                    <a:gd name="T12" fmla="*/ 348 w 655"/>
                    <a:gd name="T13" fmla="*/ 12 h 44"/>
                    <a:gd name="T14" fmla="*/ 299 w 655"/>
                    <a:gd name="T15" fmla="*/ 12 h 44"/>
                    <a:gd name="T16" fmla="*/ 281 w 655"/>
                    <a:gd name="T17" fmla="*/ 12 h 44"/>
                    <a:gd name="T18" fmla="*/ 232 w 655"/>
                    <a:gd name="T19" fmla="*/ 6 h 44"/>
                    <a:gd name="T20" fmla="*/ 202 w 655"/>
                    <a:gd name="T21" fmla="*/ 6 h 44"/>
                    <a:gd name="T22" fmla="*/ 159 w 655"/>
                    <a:gd name="T23" fmla="*/ 0 h 44"/>
                    <a:gd name="T24" fmla="*/ 141 w 655"/>
                    <a:gd name="T25" fmla="*/ 6 h 44"/>
                    <a:gd name="T26" fmla="*/ 92 w 655"/>
                    <a:gd name="T27" fmla="*/ 6 h 44"/>
                    <a:gd name="T28" fmla="*/ 55 w 655"/>
                    <a:gd name="T29" fmla="*/ 12 h 44"/>
                    <a:gd name="T30" fmla="*/ 0 w 655"/>
                    <a:gd name="T31" fmla="*/ 6 h 44"/>
                    <a:gd name="T32" fmla="*/ 23 w 655"/>
                    <a:gd name="T33" fmla="*/ 12 h 44"/>
                    <a:gd name="T34" fmla="*/ 110 w 655"/>
                    <a:gd name="T35" fmla="*/ 18 h 44"/>
                    <a:gd name="T36" fmla="*/ 133 w 655"/>
                    <a:gd name="T37" fmla="*/ 12 h 44"/>
                    <a:gd name="T38" fmla="*/ 189 w 655"/>
                    <a:gd name="T39" fmla="*/ 6 h 44"/>
                    <a:gd name="T40" fmla="*/ 208 w 655"/>
                    <a:gd name="T41" fmla="*/ 6 h 44"/>
                    <a:gd name="T42" fmla="*/ 238 w 655"/>
                    <a:gd name="T43" fmla="*/ 6 h 44"/>
                    <a:gd name="T44" fmla="*/ 257 w 655"/>
                    <a:gd name="T45" fmla="*/ 12 h 44"/>
                    <a:gd name="T46" fmla="*/ 312 w 655"/>
                    <a:gd name="T47" fmla="*/ 18 h 44"/>
                    <a:gd name="T48" fmla="*/ 336 w 655"/>
                    <a:gd name="T49" fmla="*/ 26 h 44"/>
                    <a:gd name="T50" fmla="*/ 409 w 655"/>
                    <a:gd name="T51" fmla="*/ 26 h 44"/>
                    <a:gd name="T52" fmla="*/ 428 w 655"/>
                    <a:gd name="T53" fmla="*/ 38 h 44"/>
                    <a:gd name="T54" fmla="*/ 489 w 655"/>
                    <a:gd name="T55" fmla="*/ 44 h 44"/>
                    <a:gd name="T56" fmla="*/ 478 w 655"/>
                    <a:gd name="T57" fmla="*/ 44 h 44"/>
                    <a:gd name="T58" fmla="*/ 428 w 655"/>
                    <a:gd name="T59" fmla="*/ 32 h 44"/>
                    <a:gd name="T60" fmla="*/ 428 w 655"/>
                    <a:gd name="T61" fmla="*/ 26 h 44"/>
                    <a:gd name="T62" fmla="*/ 446 w 655"/>
                    <a:gd name="T63" fmla="*/ 26 h 44"/>
                    <a:gd name="T64" fmla="*/ 495 w 655"/>
                    <a:gd name="T65" fmla="*/ 26 h 44"/>
                    <a:gd name="T66" fmla="*/ 440 w 655"/>
                    <a:gd name="T67" fmla="*/ 26 h 44"/>
                    <a:gd name="T68" fmla="*/ 464 w 655"/>
                    <a:gd name="T69" fmla="*/ 18 h 44"/>
                    <a:gd name="T70" fmla="*/ 484 w 655"/>
                    <a:gd name="T71" fmla="*/ 18 h 44"/>
                    <a:gd name="T72" fmla="*/ 545 w 655"/>
                    <a:gd name="T73" fmla="*/ 18 h 44"/>
                    <a:gd name="T74" fmla="*/ 582 w 655"/>
                    <a:gd name="T75" fmla="*/ 18 h 44"/>
                    <a:gd name="T76" fmla="*/ 655 w 655"/>
                    <a:gd name="T77"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5" h="44">
                      <a:moveTo>
                        <a:pt x="655" y="12"/>
                      </a:moveTo>
                      <a:lnTo>
                        <a:pt x="629" y="18"/>
                      </a:lnTo>
                      <a:lnTo>
                        <a:pt x="588" y="18"/>
                      </a:lnTo>
                      <a:lnTo>
                        <a:pt x="550" y="12"/>
                      </a:lnTo>
                      <a:lnTo>
                        <a:pt x="550" y="12"/>
                      </a:lnTo>
                      <a:lnTo>
                        <a:pt x="519" y="12"/>
                      </a:lnTo>
                      <a:lnTo>
                        <a:pt x="489" y="12"/>
                      </a:lnTo>
                      <a:lnTo>
                        <a:pt x="478" y="12"/>
                      </a:lnTo>
                      <a:lnTo>
                        <a:pt x="478" y="12"/>
                      </a:lnTo>
                      <a:lnTo>
                        <a:pt x="452" y="12"/>
                      </a:lnTo>
                      <a:lnTo>
                        <a:pt x="409" y="12"/>
                      </a:lnTo>
                      <a:lnTo>
                        <a:pt x="373" y="12"/>
                      </a:lnTo>
                      <a:lnTo>
                        <a:pt x="373" y="12"/>
                      </a:lnTo>
                      <a:lnTo>
                        <a:pt x="348" y="12"/>
                      </a:lnTo>
                      <a:lnTo>
                        <a:pt x="318" y="12"/>
                      </a:lnTo>
                      <a:lnTo>
                        <a:pt x="299" y="12"/>
                      </a:lnTo>
                      <a:lnTo>
                        <a:pt x="299" y="12"/>
                      </a:lnTo>
                      <a:lnTo>
                        <a:pt x="281" y="12"/>
                      </a:lnTo>
                      <a:lnTo>
                        <a:pt x="257" y="6"/>
                      </a:lnTo>
                      <a:lnTo>
                        <a:pt x="232" y="6"/>
                      </a:lnTo>
                      <a:lnTo>
                        <a:pt x="232" y="6"/>
                      </a:lnTo>
                      <a:lnTo>
                        <a:pt x="202" y="6"/>
                      </a:lnTo>
                      <a:lnTo>
                        <a:pt x="177" y="0"/>
                      </a:lnTo>
                      <a:lnTo>
                        <a:pt x="159" y="0"/>
                      </a:lnTo>
                      <a:lnTo>
                        <a:pt x="159" y="0"/>
                      </a:lnTo>
                      <a:lnTo>
                        <a:pt x="141" y="6"/>
                      </a:lnTo>
                      <a:lnTo>
                        <a:pt x="116" y="6"/>
                      </a:lnTo>
                      <a:lnTo>
                        <a:pt x="92" y="6"/>
                      </a:lnTo>
                      <a:lnTo>
                        <a:pt x="92" y="6"/>
                      </a:lnTo>
                      <a:lnTo>
                        <a:pt x="55" y="12"/>
                      </a:lnTo>
                      <a:lnTo>
                        <a:pt x="17" y="6"/>
                      </a:lnTo>
                      <a:lnTo>
                        <a:pt x="0" y="6"/>
                      </a:lnTo>
                      <a:lnTo>
                        <a:pt x="0" y="6"/>
                      </a:lnTo>
                      <a:lnTo>
                        <a:pt x="23" y="12"/>
                      </a:lnTo>
                      <a:lnTo>
                        <a:pt x="72" y="18"/>
                      </a:lnTo>
                      <a:lnTo>
                        <a:pt x="110" y="18"/>
                      </a:lnTo>
                      <a:lnTo>
                        <a:pt x="110" y="18"/>
                      </a:lnTo>
                      <a:lnTo>
                        <a:pt x="133" y="12"/>
                      </a:lnTo>
                      <a:lnTo>
                        <a:pt x="159" y="6"/>
                      </a:lnTo>
                      <a:lnTo>
                        <a:pt x="189" y="6"/>
                      </a:lnTo>
                      <a:lnTo>
                        <a:pt x="189" y="6"/>
                      </a:lnTo>
                      <a:lnTo>
                        <a:pt x="208" y="6"/>
                      </a:lnTo>
                      <a:lnTo>
                        <a:pt x="226" y="6"/>
                      </a:lnTo>
                      <a:lnTo>
                        <a:pt x="238" y="6"/>
                      </a:lnTo>
                      <a:lnTo>
                        <a:pt x="238" y="6"/>
                      </a:lnTo>
                      <a:lnTo>
                        <a:pt x="257" y="12"/>
                      </a:lnTo>
                      <a:lnTo>
                        <a:pt x="293" y="18"/>
                      </a:lnTo>
                      <a:lnTo>
                        <a:pt x="312" y="18"/>
                      </a:lnTo>
                      <a:lnTo>
                        <a:pt x="312" y="18"/>
                      </a:lnTo>
                      <a:lnTo>
                        <a:pt x="336" y="26"/>
                      </a:lnTo>
                      <a:lnTo>
                        <a:pt x="379" y="26"/>
                      </a:lnTo>
                      <a:lnTo>
                        <a:pt x="409" y="26"/>
                      </a:lnTo>
                      <a:lnTo>
                        <a:pt x="409" y="26"/>
                      </a:lnTo>
                      <a:lnTo>
                        <a:pt x="428" y="38"/>
                      </a:lnTo>
                      <a:lnTo>
                        <a:pt x="458" y="44"/>
                      </a:lnTo>
                      <a:lnTo>
                        <a:pt x="489" y="44"/>
                      </a:lnTo>
                      <a:lnTo>
                        <a:pt x="489" y="44"/>
                      </a:lnTo>
                      <a:lnTo>
                        <a:pt x="478" y="44"/>
                      </a:lnTo>
                      <a:lnTo>
                        <a:pt x="446" y="38"/>
                      </a:lnTo>
                      <a:lnTo>
                        <a:pt x="428" y="32"/>
                      </a:lnTo>
                      <a:lnTo>
                        <a:pt x="428" y="32"/>
                      </a:lnTo>
                      <a:lnTo>
                        <a:pt x="428" y="26"/>
                      </a:lnTo>
                      <a:lnTo>
                        <a:pt x="440" y="26"/>
                      </a:lnTo>
                      <a:lnTo>
                        <a:pt x="446" y="26"/>
                      </a:lnTo>
                      <a:lnTo>
                        <a:pt x="446" y="26"/>
                      </a:lnTo>
                      <a:lnTo>
                        <a:pt x="495" y="26"/>
                      </a:lnTo>
                      <a:lnTo>
                        <a:pt x="440" y="26"/>
                      </a:lnTo>
                      <a:lnTo>
                        <a:pt x="440" y="26"/>
                      </a:lnTo>
                      <a:lnTo>
                        <a:pt x="452" y="18"/>
                      </a:lnTo>
                      <a:lnTo>
                        <a:pt x="464" y="18"/>
                      </a:lnTo>
                      <a:lnTo>
                        <a:pt x="464" y="18"/>
                      </a:lnTo>
                      <a:lnTo>
                        <a:pt x="484" y="18"/>
                      </a:lnTo>
                      <a:lnTo>
                        <a:pt x="513" y="18"/>
                      </a:lnTo>
                      <a:lnTo>
                        <a:pt x="545" y="18"/>
                      </a:lnTo>
                      <a:lnTo>
                        <a:pt x="545" y="18"/>
                      </a:lnTo>
                      <a:lnTo>
                        <a:pt x="582" y="18"/>
                      </a:lnTo>
                      <a:lnTo>
                        <a:pt x="629" y="18"/>
                      </a:lnTo>
                      <a:lnTo>
                        <a:pt x="655" y="12"/>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05" name="Freeform 41"/>
                <p:cNvSpPr>
                  <a:spLocks/>
                </p:cNvSpPr>
                <p:nvPr/>
              </p:nvSpPr>
              <p:spPr bwMode="auto">
                <a:xfrm>
                  <a:off x="3442" y="1834"/>
                  <a:ext cx="197" cy="17"/>
                </a:xfrm>
                <a:custGeom>
                  <a:avLst/>
                  <a:gdLst>
                    <a:gd name="T0" fmla="*/ 0 w 197"/>
                    <a:gd name="T1" fmla="*/ 0 h 17"/>
                    <a:gd name="T2" fmla="*/ 12 w 197"/>
                    <a:gd name="T3" fmla="*/ 0 h 17"/>
                    <a:gd name="T4" fmla="*/ 43 w 197"/>
                    <a:gd name="T5" fmla="*/ 0 h 17"/>
                    <a:gd name="T6" fmla="*/ 81 w 197"/>
                    <a:gd name="T7" fmla="*/ 5 h 17"/>
                    <a:gd name="T8" fmla="*/ 81 w 197"/>
                    <a:gd name="T9" fmla="*/ 5 h 17"/>
                    <a:gd name="T10" fmla="*/ 116 w 197"/>
                    <a:gd name="T11" fmla="*/ 11 h 17"/>
                    <a:gd name="T12" fmla="*/ 165 w 197"/>
                    <a:gd name="T13" fmla="*/ 17 h 17"/>
                    <a:gd name="T14" fmla="*/ 197 w 197"/>
                    <a:gd name="T15" fmla="*/ 17 h 17"/>
                    <a:gd name="T16" fmla="*/ 197 w 197"/>
                    <a:gd name="T17" fmla="*/ 17 h 17"/>
                    <a:gd name="T18" fmla="*/ 171 w 197"/>
                    <a:gd name="T19" fmla="*/ 17 h 17"/>
                    <a:gd name="T20" fmla="*/ 116 w 197"/>
                    <a:gd name="T21" fmla="*/ 17 h 17"/>
                    <a:gd name="T22" fmla="*/ 73 w 197"/>
                    <a:gd name="T23" fmla="*/ 11 h 17"/>
                    <a:gd name="T24" fmla="*/ 73 w 197"/>
                    <a:gd name="T25" fmla="*/ 11 h 17"/>
                    <a:gd name="T26" fmla="*/ 49 w 197"/>
                    <a:gd name="T27" fmla="*/ 11 h 17"/>
                    <a:gd name="T28" fmla="*/ 26 w 197"/>
                    <a:gd name="T29" fmla="*/ 5 h 17"/>
                    <a:gd name="T30" fmla="*/ 0 w 197"/>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7">
                      <a:moveTo>
                        <a:pt x="0" y="0"/>
                      </a:moveTo>
                      <a:lnTo>
                        <a:pt x="12" y="0"/>
                      </a:lnTo>
                      <a:lnTo>
                        <a:pt x="43" y="0"/>
                      </a:lnTo>
                      <a:lnTo>
                        <a:pt x="81" y="5"/>
                      </a:lnTo>
                      <a:lnTo>
                        <a:pt x="81" y="5"/>
                      </a:lnTo>
                      <a:lnTo>
                        <a:pt x="116" y="11"/>
                      </a:lnTo>
                      <a:lnTo>
                        <a:pt x="165" y="17"/>
                      </a:lnTo>
                      <a:lnTo>
                        <a:pt x="197" y="17"/>
                      </a:lnTo>
                      <a:lnTo>
                        <a:pt x="197" y="17"/>
                      </a:lnTo>
                      <a:lnTo>
                        <a:pt x="171" y="17"/>
                      </a:lnTo>
                      <a:lnTo>
                        <a:pt x="116" y="17"/>
                      </a:lnTo>
                      <a:lnTo>
                        <a:pt x="73" y="11"/>
                      </a:lnTo>
                      <a:lnTo>
                        <a:pt x="73" y="11"/>
                      </a:lnTo>
                      <a:lnTo>
                        <a:pt x="49" y="11"/>
                      </a:lnTo>
                      <a:lnTo>
                        <a:pt x="26" y="5"/>
                      </a:lnTo>
                      <a:lnTo>
                        <a:pt x="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06" name="Freeform 42"/>
                <p:cNvSpPr>
                  <a:spLocks/>
                </p:cNvSpPr>
                <p:nvPr/>
              </p:nvSpPr>
              <p:spPr bwMode="auto">
                <a:xfrm>
                  <a:off x="3828" y="1808"/>
                  <a:ext cx="177" cy="8"/>
                </a:xfrm>
                <a:custGeom>
                  <a:avLst/>
                  <a:gdLst>
                    <a:gd name="T0" fmla="*/ 177 w 177"/>
                    <a:gd name="T1" fmla="*/ 8 h 8"/>
                    <a:gd name="T2" fmla="*/ 141 w 177"/>
                    <a:gd name="T3" fmla="*/ 8 h 8"/>
                    <a:gd name="T4" fmla="*/ 80 w 177"/>
                    <a:gd name="T5" fmla="*/ 0 h 8"/>
                    <a:gd name="T6" fmla="*/ 37 w 177"/>
                    <a:gd name="T7" fmla="*/ 0 h 8"/>
                    <a:gd name="T8" fmla="*/ 37 w 177"/>
                    <a:gd name="T9" fmla="*/ 0 h 8"/>
                    <a:gd name="T10" fmla="*/ 25 w 177"/>
                    <a:gd name="T11" fmla="*/ 8 h 8"/>
                    <a:gd name="T12" fmla="*/ 6 w 177"/>
                    <a:gd name="T13" fmla="*/ 8 h 8"/>
                    <a:gd name="T14" fmla="*/ 0 w 177"/>
                    <a:gd name="T15" fmla="*/ 8 h 8"/>
                    <a:gd name="T16" fmla="*/ 0 w 177"/>
                    <a:gd name="T17" fmla="*/ 8 h 8"/>
                    <a:gd name="T18" fmla="*/ 6 w 177"/>
                    <a:gd name="T19" fmla="*/ 8 h 8"/>
                    <a:gd name="T20" fmla="*/ 37 w 177"/>
                    <a:gd name="T21" fmla="*/ 8 h 8"/>
                    <a:gd name="T22" fmla="*/ 55 w 177"/>
                    <a:gd name="T23" fmla="*/ 8 h 8"/>
                    <a:gd name="T24" fmla="*/ 55 w 177"/>
                    <a:gd name="T25" fmla="*/ 8 h 8"/>
                    <a:gd name="T26" fmla="*/ 86 w 177"/>
                    <a:gd name="T27" fmla="*/ 8 h 8"/>
                    <a:gd name="T28" fmla="*/ 147 w 177"/>
                    <a:gd name="T29" fmla="*/ 8 h 8"/>
                    <a:gd name="T30" fmla="*/ 177 w 177"/>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8">
                      <a:moveTo>
                        <a:pt x="177" y="8"/>
                      </a:moveTo>
                      <a:lnTo>
                        <a:pt x="141" y="8"/>
                      </a:lnTo>
                      <a:lnTo>
                        <a:pt x="80" y="0"/>
                      </a:lnTo>
                      <a:lnTo>
                        <a:pt x="37" y="0"/>
                      </a:lnTo>
                      <a:lnTo>
                        <a:pt x="37" y="0"/>
                      </a:lnTo>
                      <a:lnTo>
                        <a:pt x="25" y="8"/>
                      </a:lnTo>
                      <a:lnTo>
                        <a:pt x="6" y="8"/>
                      </a:lnTo>
                      <a:lnTo>
                        <a:pt x="0" y="8"/>
                      </a:lnTo>
                      <a:lnTo>
                        <a:pt x="0" y="8"/>
                      </a:lnTo>
                      <a:lnTo>
                        <a:pt x="6" y="8"/>
                      </a:lnTo>
                      <a:lnTo>
                        <a:pt x="37" y="8"/>
                      </a:lnTo>
                      <a:lnTo>
                        <a:pt x="55" y="8"/>
                      </a:lnTo>
                      <a:lnTo>
                        <a:pt x="55" y="8"/>
                      </a:lnTo>
                      <a:lnTo>
                        <a:pt x="86" y="8"/>
                      </a:lnTo>
                      <a:lnTo>
                        <a:pt x="147" y="8"/>
                      </a:lnTo>
                      <a:lnTo>
                        <a:pt x="177" y="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07" name="Freeform 43"/>
                <p:cNvSpPr>
                  <a:spLocks/>
                </p:cNvSpPr>
                <p:nvPr/>
              </p:nvSpPr>
              <p:spPr bwMode="auto">
                <a:xfrm>
                  <a:off x="4593" y="1822"/>
                  <a:ext cx="171" cy="17"/>
                </a:xfrm>
                <a:custGeom>
                  <a:avLst/>
                  <a:gdLst>
                    <a:gd name="T0" fmla="*/ 171 w 171"/>
                    <a:gd name="T1" fmla="*/ 12 h 17"/>
                    <a:gd name="T2" fmla="*/ 147 w 171"/>
                    <a:gd name="T3" fmla="*/ 12 h 17"/>
                    <a:gd name="T4" fmla="*/ 110 w 171"/>
                    <a:gd name="T5" fmla="*/ 6 h 17"/>
                    <a:gd name="T6" fmla="*/ 86 w 171"/>
                    <a:gd name="T7" fmla="*/ 0 h 17"/>
                    <a:gd name="T8" fmla="*/ 86 w 171"/>
                    <a:gd name="T9" fmla="*/ 0 h 17"/>
                    <a:gd name="T10" fmla="*/ 73 w 171"/>
                    <a:gd name="T11" fmla="*/ 6 h 17"/>
                    <a:gd name="T12" fmla="*/ 55 w 171"/>
                    <a:gd name="T13" fmla="*/ 12 h 17"/>
                    <a:gd name="T14" fmla="*/ 43 w 171"/>
                    <a:gd name="T15" fmla="*/ 12 h 17"/>
                    <a:gd name="T16" fmla="*/ 43 w 171"/>
                    <a:gd name="T17" fmla="*/ 12 h 17"/>
                    <a:gd name="T18" fmla="*/ 17 w 171"/>
                    <a:gd name="T19" fmla="*/ 12 h 17"/>
                    <a:gd name="T20" fmla="*/ 6 w 171"/>
                    <a:gd name="T21" fmla="*/ 12 h 17"/>
                    <a:gd name="T22" fmla="*/ 0 w 171"/>
                    <a:gd name="T23" fmla="*/ 12 h 17"/>
                    <a:gd name="T24" fmla="*/ 0 w 171"/>
                    <a:gd name="T25" fmla="*/ 12 h 17"/>
                    <a:gd name="T26" fmla="*/ 12 w 171"/>
                    <a:gd name="T27" fmla="*/ 12 h 17"/>
                    <a:gd name="T28" fmla="*/ 43 w 171"/>
                    <a:gd name="T29" fmla="*/ 17 h 17"/>
                    <a:gd name="T30" fmla="*/ 73 w 171"/>
                    <a:gd name="T31" fmla="*/ 12 h 17"/>
                    <a:gd name="T32" fmla="*/ 73 w 171"/>
                    <a:gd name="T33" fmla="*/ 12 h 17"/>
                    <a:gd name="T34" fmla="*/ 86 w 171"/>
                    <a:gd name="T35" fmla="*/ 12 h 17"/>
                    <a:gd name="T36" fmla="*/ 92 w 171"/>
                    <a:gd name="T37" fmla="*/ 6 h 17"/>
                    <a:gd name="T38" fmla="*/ 110 w 171"/>
                    <a:gd name="T39" fmla="*/ 6 h 17"/>
                    <a:gd name="T40" fmla="*/ 110 w 171"/>
                    <a:gd name="T41" fmla="*/ 6 h 17"/>
                    <a:gd name="T42" fmla="*/ 128 w 171"/>
                    <a:gd name="T43" fmla="*/ 12 h 17"/>
                    <a:gd name="T44" fmla="*/ 159 w 171"/>
                    <a:gd name="T45" fmla="*/ 12 h 17"/>
                    <a:gd name="T46" fmla="*/ 171 w 171"/>
                    <a:gd name="T4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17">
                      <a:moveTo>
                        <a:pt x="171" y="12"/>
                      </a:moveTo>
                      <a:lnTo>
                        <a:pt x="147" y="12"/>
                      </a:lnTo>
                      <a:lnTo>
                        <a:pt x="110" y="6"/>
                      </a:lnTo>
                      <a:lnTo>
                        <a:pt x="86" y="0"/>
                      </a:lnTo>
                      <a:lnTo>
                        <a:pt x="86" y="0"/>
                      </a:lnTo>
                      <a:lnTo>
                        <a:pt x="73" y="6"/>
                      </a:lnTo>
                      <a:lnTo>
                        <a:pt x="55" y="12"/>
                      </a:lnTo>
                      <a:lnTo>
                        <a:pt x="43" y="12"/>
                      </a:lnTo>
                      <a:lnTo>
                        <a:pt x="43" y="12"/>
                      </a:lnTo>
                      <a:lnTo>
                        <a:pt x="17" y="12"/>
                      </a:lnTo>
                      <a:lnTo>
                        <a:pt x="6" y="12"/>
                      </a:lnTo>
                      <a:lnTo>
                        <a:pt x="0" y="12"/>
                      </a:lnTo>
                      <a:lnTo>
                        <a:pt x="0" y="12"/>
                      </a:lnTo>
                      <a:lnTo>
                        <a:pt x="12" y="12"/>
                      </a:lnTo>
                      <a:lnTo>
                        <a:pt x="43" y="17"/>
                      </a:lnTo>
                      <a:lnTo>
                        <a:pt x="73" y="12"/>
                      </a:lnTo>
                      <a:lnTo>
                        <a:pt x="73" y="12"/>
                      </a:lnTo>
                      <a:lnTo>
                        <a:pt x="86" y="12"/>
                      </a:lnTo>
                      <a:lnTo>
                        <a:pt x="92" y="6"/>
                      </a:lnTo>
                      <a:lnTo>
                        <a:pt x="110" y="6"/>
                      </a:lnTo>
                      <a:lnTo>
                        <a:pt x="110" y="6"/>
                      </a:lnTo>
                      <a:lnTo>
                        <a:pt x="128" y="12"/>
                      </a:lnTo>
                      <a:lnTo>
                        <a:pt x="159" y="12"/>
                      </a:lnTo>
                      <a:lnTo>
                        <a:pt x="171" y="12"/>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08" name="Freeform 44"/>
                <p:cNvSpPr>
                  <a:spLocks/>
                </p:cNvSpPr>
                <p:nvPr/>
              </p:nvSpPr>
              <p:spPr bwMode="auto">
                <a:xfrm>
                  <a:off x="3987" y="1356"/>
                  <a:ext cx="183" cy="330"/>
                </a:xfrm>
                <a:custGeom>
                  <a:avLst/>
                  <a:gdLst>
                    <a:gd name="T0" fmla="*/ 183 w 183"/>
                    <a:gd name="T1" fmla="*/ 75 h 330"/>
                    <a:gd name="T2" fmla="*/ 183 w 183"/>
                    <a:gd name="T3" fmla="*/ 122 h 330"/>
                    <a:gd name="T4" fmla="*/ 177 w 183"/>
                    <a:gd name="T5" fmla="*/ 202 h 330"/>
                    <a:gd name="T6" fmla="*/ 177 w 183"/>
                    <a:gd name="T7" fmla="*/ 147 h 330"/>
                    <a:gd name="T8" fmla="*/ 177 w 183"/>
                    <a:gd name="T9" fmla="*/ 122 h 330"/>
                    <a:gd name="T10" fmla="*/ 165 w 183"/>
                    <a:gd name="T11" fmla="*/ 153 h 330"/>
                    <a:gd name="T12" fmla="*/ 159 w 183"/>
                    <a:gd name="T13" fmla="*/ 214 h 330"/>
                    <a:gd name="T14" fmla="*/ 165 w 183"/>
                    <a:gd name="T15" fmla="*/ 122 h 330"/>
                    <a:gd name="T16" fmla="*/ 165 w 183"/>
                    <a:gd name="T17" fmla="*/ 75 h 330"/>
                    <a:gd name="T18" fmla="*/ 153 w 183"/>
                    <a:gd name="T19" fmla="*/ 49 h 330"/>
                    <a:gd name="T20" fmla="*/ 148 w 183"/>
                    <a:gd name="T21" fmla="*/ 49 h 330"/>
                    <a:gd name="T22" fmla="*/ 142 w 183"/>
                    <a:gd name="T23" fmla="*/ 75 h 330"/>
                    <a:gd name="T24" fmla="*/ 128 w 183"/>
                    <a:gd name="T25" fmla="*/ 55 h 330"/>
                    <a:gd name="T26" fmla="*/ 122 w 183"/>
                    <a:gd name="T27" fmla="*/ 43 h 330"/>
                    <a:gd name="T28" fmla="*/ 110 w 183"/>
                    <a:gd name="T29" fmla="*/ 55 h 330"/>
                    <a:gd name="T30" fmla="*/ 110 w 183"/>
                    <a:gd name="T31" fmla="*/ 80 h 330"/>
                    <a:gd name="T32" fmla="*/ 110 w 183"/>
                    <a:gd name="T33" fmla="*/ 165 h 330"/>
                    <a:gd name="T34" fmla="*/ 110 w 183"/>
                    <a:gd name="T35" fmla="*/ 251 h 330"/>
                    <a:gd name="T36" fmla="*/ 104 w 183"/>
                    <a:gd name="T37" fmla="*/ 165 h 330"/>
                    <a:gd name="T38" fmla="*/ 104 w 183"/>
                    <a:gd name="T39" fmla="*/ 80 h 330"/>
                    <a:gd name="T40" fmla="*/ 92 w 183"/>
                    <a:gd name="T41" fmla="*/ 67 h 330"/>
                    <a:gd name="T42" fmla="*/ 79 w 183"/>
                    <a:gd name="T43" fmla="*/ 55 h 330"/>
                    <a:gd name="T44" fmla="*/ 73 w 183"/>
                    <a:gd name="T45" fmla="*/ 80 h 330"/>
                    <a:gd name="T46" fmla="*/ 73 w 183"/>
                    <a:gd name="T47" fmla="*/ 177 h 330"/>
                    <a:gd name="T48" fmla="*/ 73 w 183"/>
                    <a:gd name="T49" fmla="*/ 226 h 330"/>
                    <a:gd name="T50" fmla="*/ 67 w 183"/>
                    <a:gd name="T51" fmla="*/ 269 h 330"/>
                    <a:gd name="T52" fmla="*/ 67 w 183"/>
                    <a:gd name="T53" fmla="*/ 330 h 330"/>
                    <a:gd name="T54" fmla="*/ 67 w 183"/>
                    <a:gd name="T55" fmla="*/ 257 h 330"/>
                    <a:gd name="T56" fmla="*/ 67 w 183"/>
                    <a:gd name="T57" fmla="*/ 191 h 330"/>
                    <a:gd name="T58" fmla="*/ 67 w 183"/>
                    <a:gd name="T59" fmla="*/ 92 h 330"/>
                    <a:gd name="T60" fmla="*/ 55 w 183"/>
                    <a:gd name="T61" fmla="*/ 67 h 330"/>
                    <a:gd name="T62" fmla="*/ 43 w 183"/>
                    <a:gd name="T63" fmla="*/ 61 h 330"/>
                    <a:gd name="T64" fmla="*/ 37 w 183"/>
                    <a:gd name="T65" fmla="*/ 92 h 330"/>
                    <a:gd name="T66" fmla="*/ 43 w 183"/>
                    <a:gd name="T67" fmla="*/ 130 h 330"/>
                    <a:gd name="T68" fmla="*/ 37 w 183"/>
                    <a:gd name="T69" fmla="*/ 185 h 330"/>
                    <a:gd name="T70" fmla="*/ 37 w 183"/>
                    <a:gd name="T71" fmla="*/ 240 h 330"/>
                    <a:gd name="T72" fmla="*/ 37 w 183"/>
                    <a:gd name="T73" fmla="*/ 263 h 330"/>
                    <a:gd name="T74" fmla="*/ 37 w 183"/>
                    <a:gd name="T75" fmla="*/ 177 h 330"/>
                    <a:gd name="T76" fmla="*/ 37 w 183"/>
                    <a:gd name="T77" fmla="*/ 104 h 330"/>
                    <a:gd name="T78" fmla="*/ 31 w 183"/>
                    <a:gd name="T79" fmla="*/ 67 h 330"/>
                    <a:gd name="T80" fmla="*/ 31 w 183"/>
                    <a:gd name="T81" fmla="*/ 49 h 330"/>
                    <a:gd name="T82" fmla="*/ 18 w 183"/>
                    <a:gd name="T83" fmla="*/ 49 h 330"/>
                    <a:gd name="T84" fmla="*/ 6 w 183"/>
                    <a:gd name="T85" fmla="*/ 55 h 330"/>
                    <a:gd name="T86" fmla="*/ 0 w 183"/>
                    <a:gd name="T87" fmla="*/ 92 h 330"/>
                    <a:gd name="T88" fmla="*/ 6 w 183"/>
                    <a:gd name="T89" fmla="*/ 31 h 330"/>
                    <a:gd name="T90" fmla="*/ 18 w 183"/>
                    <a:gd name="T91" fmla="*/ 25 h 330"/>
                    <a:gd name="T92" fmla="*/ 37 w 183"/>
                    <a:gd name="T93" fmla="*/ 12 h 330"/>
                    <a:gd name="T94" fmla="*/ 49 w 183"/>
                    <a:gd name="T95" fmla="*/ 12 h 330"/>
                    <a:gd name="T96" fmla="*/ 61 w 183"/>
                    <a:gd name="T97" fmla="*/ 0 h 330"/>
                    <a:gd name="T98" fmla="*/ 79 w 183"/>
                    <a:gd name="T99" fmla="*/ 0 h 330"/>
                    <a:gd name="T100" fmla="*/ 104 w 183"/>
                    <a:gd name="T101" fmla="*/ 0 h 330"/>
                    <a:gd name="T102" fmla="*/ 134 w 183"/>
                    <a:gd name="T103" fmla="*/ 12 h 330"/>
                    <a:gd name="T104" fmla="*/ 165 w 183"/>
                    <a:gd name="T105" fmla="*/ 31 h 330"/>
                    <a:gd name="T106" fmla="*/ 177 w 183"/>
                    <a:gd name="T107" fmla="*/ 5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330">
                      <a:moveTo>
                        <a:pt x="177" y="55"/>
                      </a:moveTo>
                      <a:lnTo>
                        <a:pt x="177" y="61"/>
                      </a:lnTo>
                      <a:lnTo>
                        <a:pt x="177" y="67"/>
                      </a:lnTo>
                      <a:lnTo>
                        <a:pt x="183" y="75"/>
                      </a:lnTo>
                      <a:lnTo>
                        <a:pt x="183" y="75"/>
                      </a:lnTo>
                      <a:lnTo>
                        <a:pt x="183" y="86"/>
                      </a:lnTo>
                      <a:lnTo>
                        <a:pt x="183" y="110"/>
                      </a:lnTo>
                      <a:lnTo>
                        <a:pt x="183" y="122"/>
                      </a:lnTo>
                      <a:lnTo>
                        <a:pt x="183" y="122"/>
                      </a:lnTo>
                      <a:lnTo>
                        <a:pt x="177" y="147"/>
                      </a:lnTo>
                      <a:lnTo>
                        <a:pt x="177" y="185"/>
                      </a:lnTo>
                      <a:lnTo>
                        <a:pt x="177" y="202"/>
                      </a:lnTo>
                      <a:lnTo>
                        <a:pt x="177" y="202"/>
                      </a:lnTo>
                      <a:lnTo>
                        <a:pt x="177" y="191"/>
                      </a:lnTo>
                      <a:lnTo>
                        <a:pt x="177" y="165"/>
                      </a:lnTo>
                      <a:lnTo>
                        <a:pt x="177" y="147"/>
                      </a:lnTo>
                      <a:lnTo>
                        <a:pt x="177" y="147"/>
                      </a:lnTo>
                      <a:lnTo>
                        <a:pt x="177" y="135"/>
                      </a:lnTo>
                      <a:lnTo>
                        <a:pt x="177" y="130"/>
                      </a:lnTo>
                      <a:lnTo>
                        <a:pt x="177" y="122"/>
                      </a:lnTo>
                      <a:lnTo>
                        <a:pt x="177" y="122"/>
                      </a:lnTo>
                      <a:lnTo>
                        <a:pt x="171" y="130"/>
                      </a:lnTo>
                      <a:lnTo>
                        <a:pt x="165" y="141"/>
                      </a:lnTo>
                      <a:lnTo>
                        <a:pt x="165" y="153"/>
                      </a:lnTo>
                      <a:lnTo>
                        <a:pt x="165" y="153"/>
                      </a:lnTo>
                      <a:lnTo>
                        <a:pt x="159" y="171"/>
                      </a:lnTo>
                      <a:lnTo>
                        <a:pt x="159" y="202"/>
                      </a:lnTo>
                      <a:lnTo>
                        <a:pt x="159" y="214"/>
                      </a:lnTo>
                      <a:lnTo>
                        <a:pt x="159" y="214"/>
                      </a:lnTo>
                      <a:lnTo>
                        <a:pt x="159" y="196"/>
                      </a:lnTo>
                      <a:lnTo>
                        <a:pt x="159" y="153"/>
                      </a:lnTo>
                      <a:lnTo>
                        <a:pt x="165" y="122"/>
                      </a:lnTo>
                      <a:lnTo>
                        <a:pt x="165" y="122"/>
                      </a:lnTo>
                      <a:lnTo>
                        <a:pt x="165" y="104"/>
                      </a:lnTo>
                      <a:lnTo>
                        <a:pt x="165" y="86"/>
                      </a:lnTo>
                      <a:lnTo>
                        <a:pt x="165" y="75"/>
                      </a:lnTo>
                      <a:lnTo>
                        <a:pt x="165" y="75"/>
                      </a:lnTo>
                      <a:lnTo>
                        <a:pt x="159" y="67"/>
                      </a:lnTo>
                      <a:lnTo>
                        <a:pt x="159" y="55"/>
                      </a:lnTo>
                      <a:lnTo>
                        <a:pt x="153" y="49"/>
                      </a:lnTo>
                      <a:lnTo>
                        <a:pt x="153" y="49"/>
                      </a:lnTo>
                      <a:lnTo>
                        <a:pt x="148" y="43"/>
                      </a:lnTo>
                      <a:lnTo>
                        <a:pt x="148" y="43"/>
                      </a:lnTo>
                      <a:lnTo>
                        <a:pt x="148" y="49"/>
                      </a:lnTo>
                      <a:lnTo>
                        <a:pt x="148" y="49"/>
                      </a:lnTo>
                      <a:lnTo>
                        <a:pt x="148" y="61"/>
                      </a:lnTo>
                      <a:lnTo>
                        <a:pt x="142" y="67"/>
                      </a:lnTo>
                      <a:lnTo>
                        <a:pt x="142" y="75"/>
                      </a:lnTo>
                      <a:lnTo>
                        <a:pt x="142" y="75"/>
                      </a:lnTo>
                      <a:lnTo>
                        <a:pt x="134" y="75"/>
                      </a:lnTo>
                      <a:lnTo>
                        <a:pt x="128" y="67"/>
                      </a:lnTo>
                      <a:lnTo>
                        <a:pt x="128" y="55"/>
                      </a:lnTo>
                      <a:lnTo>
                        <a:pt x="128" y="55"/>
                      </a:lnTo>
                      <a:lnTo>
                        <a:pt x="128" y="49"/>
                      </a:lnTo>
                      <a:lnTo>
                        <a:pt x="122" y="43"/>
                      </a:lnTo>
                      <a:lnTo>
                        <a:pt x="122" y="43"/>
                      </a:lnTo>
                      <a:lnTo>
                        <a:pt x="122" y="43"/>
                      </a:lnTo>
                      <a:lnTo>
                        <a:pt x="116" y="49"/>
                      </a:lnTo>
                      <a:lnTo>
                        <a:pt x="116" y="55"/>
                      </a:lnTo>
                      <a:lnTo>
                        <a:pt x="110" y="55"/>
                      </a:lnTo>
                      <a:lnTo>
                        <a:pt x="110" y="55"/>
                      </a:lnTo>
                      <a:lnTo>
                        <a:pt x="110" y="61"/>
                      </a:lnTo>
                      <a:lnTo>
                        <a:pt x="110" y="75"/>
                      </a:lnTo>
                      <a:lnTo>
                        <a:pt x="110" y="80"/>
                      </a:lnTo>
                      <a:lnTo>
                        <a:pt x="110" y="80"/>
                      </a:lnTo>
                      <a:lnTo>
                        <a:pt x="110" y="104"/>
                      </a:lnTo>
                      <a:lnTo>
                        <a:pt x="110" y="141"/>
                      </a:lnTo>
                      <a:lnTo>
                        <a:pt x="110" y="165"/>
                      </a:lnTo>
                      <a:lnTo>
                        <a:pt x="110" y="165"/>
                      </a:lnTo>
                      <a:lnTo>
                        <a:pt x="104" y="196"/>
                      </a:lnTo>
                      <a:lnTo>
                        <a:pt x="110" y="232"/>
                      </a:lnTo>
                      <a:lnTo>
                        <a:pt x="110" y="251"/>
                      </a:lnTo>
                      <a:lnTo>
                        <a:pt x="110" y="251"/>
                      </a:lnTo>
                      <a:lnTo>
                        <a:pt x="104" y="232"/>
                      </a:lnTo>
                      <a:lnTo>
                        <a:pt x="104" y="196"/>
                      </a:lnTo>
                      <a:lnTo>
                        <a:pt x="104" y="165"/>
                      </a:lnTo>
                      <a:lnTo>
                        <a:pt x="104" y="165"/>
                      </a:lnTo>
                      <a:lnTo>
                        <a:pt x="104" y="141"/>
                      </a:lnTo>
                      <a:lnTo>
                        <a:pt x="104" y="104"/>
                      </a:lnTo>
                      <a:lnTo>
                        <a:pt x="104" y="80"/>
                      </a:lnTo>
                      <a:lnTo>
                        <a:pt x="104" y="80"/>
                      </a:lnTo>
                      <a:lnTo>
                        <a:pt x="98" y="75"/>
                      </a:lnTo>
                      <a:lnTo>
                        <a:pt x="92" y="75"/>
                      </a:lnTo>
                      <a:lnTo>
                        <a:pt x="92" y="67"/>
                      </a:lnTo>
                      <a:lnTo>
                        <a:pt x="92" y="67"/>
                      </a:lnTo>
                      <a:lnTo>
                        <a:pt x="87" y="67"/>
                      </a:lnTo>
                      <a:lnTo>
                        <a:pt x="87" y="61"/>
                      </a:lnTo>
                      <a:lnTo>
                        <a:pt x="79" y="55"/>
                      </a:lnTo>
                      <a:lnTo>
                        <a:pt x="79" y="55"/>
                      </a:lnTo>
                      <a:lnTo>
                        <a:pt x="73" y="61"/>
                      </a:lnTo>
                      <a:lnTo>
                        <a:pt x="73" y="75"/>
                      </a:lnTo>
                      <a:lnTo>
                        <a:pt x="73" y="80"/>
                      </a:lnTo>
                      <a:lnTo>
                        <a:pt x="73" y="80"/>
                      </a:lnTo>
                      <a:lnTo>
                        <a:pt x="73" y="104"/>
                      </a:lnTo>
                      <a:lnTo>
                        <a:pt x="73" y="147"/>
                      </a:lnTo>
                      <a:lnTo>
                        <a:pt x="73" y="177"/>
                      </a:lnTo>
                      <a:lnTo>
                        <a:pt x="73" y="177"/>
                      </a:lnTo>
                      <a:lnTo>
                        <a:pt x="73" y="196"/>
                      </a:lnTo>
                      <a:lnTo>
                        <a:pt x="73" y="214"/>
                      </a:lnTo>
                      <a:lnTo>
                        <a:pt x="73" y="226"/>
                      </a:lnTo>
                      <a:lnTo>
                        <a:pt x="73" y="226"/>
                      </a:lnTo>
                      <a:lnTo>
                        <a:pt x="73" y="246"/>
                      </a:lnTo>
                      <a:lnTo>
                        <a:pt x="67" y="257"/>
                      </a:lnTo>
                      <a:lnTo>
                        <a:pt x="67" y="269"/>
                      </a:lnTo>
                      <a:lnTo>
                        <a:pt x="67" y="269"/>
                      </a:lnTo>
                      <a:lnTo>
                        <a:pt x="67" y="287"/>
                      </a:lnTo>
                      <a:lnTo>
                        <a:pt x="67" y="318"/>
                      </a:lnTo>
                      <a:lnTo>
                        <a:pt x="67" y="330"/>
                      </a:lnTo>
                      <a:lnTo>
                        <a:pt x="67" y="330"/>
                      </a:lnTo>
                      <a:lnTo>
                        <a:pt x="67" y="324"/>
                      </a:lnTo>
                      <a:lnTo>
                        <a:pt x="67" y="287"/>
                      </a:lnTo>
                      <a:lnTo>
                        <a:pt x="67" y="257"/>
                      </a:lnTo>
                      <a:lnTo>
                        <a:pt x="67" y="257"/>
                      </a:lnTo>
                      <a:lnTo>
                        <a:pt x="67" y="232"/>
                      </a:lnTo>
                      <a:lnTo>
                        <a:pt x="67" y="208"/>
                      </a:lnTo>
                      <a:lnTo>
                        <a:pt x="67" y="191"/>
                      </a:lnTo>
                      <a:lnTo>
                        <a:pt x="67" y="191"/>
                      </a:lnTo>
                      <a:lnTo>
                        <a:pt x="67" y="165"/>
                      </a:lnTo>
                      <a:lnTo>
                        <a:pt x="67" y="122"/>
                      </a:lnTo>
                      <a:lnTo>
                        <a:pt x="67" y="92"/>
                      </a:lnTo>
                      <a:lnTo>
                        <a:pt x="67" y="92"/>
                      </a:lnTo>
                      <a:lnTo>
                        <a:pt x="61" y="86"/>
                      </a:lnTo>
                      <a:lnTo>
                        <a:pt x="55" y="75"/>
                      </a:lnTo>
                      <a:lnTo>
                        <a:pt x="55" y="67"/>
                      </a:lnTo>
                      <a:lnTo>
                        <a:pt x="55" y="67"/>
                      </a:lnTo>
                      <a:lnTo>
                        <a:pt x="49" y="61"/>
                      </a:lnTo>
                      <a:lnTo>
                        <a:pt x="49" y="61"/>
                      </a:lnTo>
                      <a:lnTo>
                        <a:pt x="43" y="61"/>
                      </a:lnTo>
                      <a:lnTo>
                        <a:pt x="43" y="61"/>
                      </a:lnTo>
                      <a:lnTo>
                        <a:pt x="37" y="67"/>
                      </a:lnTo>
                      <a:lnTo>
                        <a:pt x="37" y="80"/>
                      </a:lnTo>
                      <a:lnTo>
                        <a:pt x="37" y="92"/>
                      </a:lnTo>
                      <a:lnTo>
                        <a:pt x="37" y="92"/>
                      </a:lnTo>
                      <a:lnTo>
                        <a:pt x="37" y="104"/>
                      </a:lnTo>
                      <a:lnTo>
                        <a:pt x="37" y="116"/>
                      </a:lnTo>
                      <a:lnTo>
                        <a:pt x="43" y="130"/>
                      </a:lnTo>
                      <a:lnTo>
                        <a:pt x="43" y="130"/>
                      </a:lnTo>
                      <a:lnTo>
                        <a:pt x="43" y="147"/>
                      </a:lnTo>
                      <a:lnTo>
                        <a:pt x="37" y="165"/>
                      </a:lnTo>
                      <a:lnTo>
                        <a:pt x="37" y="185"/>
                      </a:lnTo>
                      <a:lnTo>
                        <a:pt x="37" y="185"/>
                      </a:lnTo>
                      <a:lnTo>
                        <a:pt x="37" y="208"/>
                      </a:lnTo>
                      <a:lnTo>
                        <a:pt x="37" y="226"/>
                      </a:lnTo>
                      <a:lnTo>
                        <a:pt x="37" y="240"/>
                      </a:lnTo>
                      <a:lnTo>
                        <a:pt x="37" y="240"/>
                      </a:lnTo>
                      <a:lnTo>
                        <a:pt x="37" y="251"/>
                      </a:lnTo>
                      <a:lnTo>
                        <a:pt x="37" y="257"/>
                      </a:lnTo>
                      <a:lnTo>
                        <a:pt x="37" y="263"/>
                      </a:lnTo>
                      <a:lnTo>
                        <a:pt x="37" y="263"/>
                      </a:lnTo>
                      <a:lnTo>
                        <a:pt x="37" y="246"/>
                      </a:lnTo>
                      <a:lnTo>
                        <a:pt x="37" y="208"/>
                      </a:lnTo>
                      <a:lnTo>
                        <a:pt x="37" y="177"/>
                      </a:lnTo>
                      <a:lnTo>
                        <a:pt x="37" y="177"/>
                      </a:lnTo>
                      <a:lnTo>
                        <a:pt x="37" y="159"/>
                      </a:lnTo>
                      <a:lnTo>
                        <a:pt x="37" y="130"/>
                      </a:lnTo>
                      <a:lnTo>
                        <a:pt x="37" y="104"/>
                      </a:lnTo>
                      <a:lnTo>
                        <a:pt x="37" y="104"/>
                      </a:lnTo>
                      <a:lnTo>
                        <a:pt x="31" y="92"/>
                      </a:lnTo>
                      <a:lnTo>
                        <a:pt x="31" y="80"/>
                      </a:lnTo>
                      <a:lnTo>
                        <a:pt x="31" y="67"/>
                      </a:lnTo>
                      <a:lnTo>
                        <a:pt x="31" y="67"/>
                      </a:lnTo>
                      <a:lnTo>
                        <a:pt x="31" y="61"/>
                      </a:lnTo>
                      <a:lnTo>
                        <a:pt x="31" y="55"/>
                      </a:lnTo>
                      <a:lnTo>
                        <a:pt x="31" y="49"/>
                      </a:lnTo>
                      <a:lnTo>
                        <a:pt x="31" y="49"/>
                      </a:lnTo>
                      <a:lnTo>
                        <a:pt x="24" y="49"/>
                      </a:lnTo>
                      <a:lnTo>
                        <a:pt x="18" y="49"/>
                      </a:lnTo>
                      <a:lnTo>
                        <a:pt x="18" y="49"/>
                      </a:lnTo>
                      <a:lnTo>
                        <a:pt x="18" y="49"/>
                      </a:lnTo>
                      <a:lnTo>
                        <a:pt x="12" y="49"/>
                      </a:lnTo>
                      <a:lnTo>
                        <a:pt x="6" y="55"/>
                      </a:lnTo>
                      <a:lnTo>
                        <a:pt x="6" y="55"/>
                      </a:lnTo>
                      <a:lnTo>
                        <a:pt x="6" y="55"/>
                      </a:lnTo>
                      <a:lnTo>
                        <a:pt x="0" y="67"/>
                      </a:lnTo>
                      <a:lnTo>
                        <a:pt x="0" y="80"/>
                      </a:lnTo>
                      <a:lnTo>
                        <a:pt x="0" y="92"/>
                      </a:lnTo>
                      <a:lnTo>
                        <a:pt x="0" y="92"/>
                      </a:lnTo>
                      <a:lnTo>
                        <a:pt x="0" y="86"/>
                      </a:lnTo>
                      <a:lnTo>
                        <a:pt x="0" y="61"/>
                      </a:lnTo>
                      <a:lnTo>
                        <a:pt x="6" y="31"/>
                      </a:lnTo>
                      <a:lnTo>
                        <a:pt x="6" y="31"/>
                      </a:lnTo>
                      <a:lnTo>
                        <a:pt x="6" y="31"/>
                      </a:lnTo>
                      <a:lnTo>
                        <a:pt x="12" y="31"/>
                      </a:lnTo>
                      <a:lnTo>
                        <a:pt x="18" y="25"/>
                      </a:lnTo>
                      <a:lnTo>
                        <a:pt x="18" y="25"/>
                      </a:lnTo>
                      <a:lnTo>
                        <a:pt x="24" y="25"/>
                      </a:lnTo>
                      <a:lnTo>
                        <a:pt x="31" y="19"/>
                      </a:lnTo>
                      <a:lnTo>
                        <a:pt x="37" y="12"/>
                      </a:lnTo>
                      <a:lnTo>
                        <a:pt x="37" y="12"/>
                      </a:lnTo>
                      <a:lnTo>
                        <a:pt x="43" y="12"/>
                      </a:lnTo>
                      <a:lnTo>
                        <a:pt x="43" y="12"/>
                      </a:lnTo>
                      <a:lnTo>
                        <a:pt x="49" y="12"/>
                      </a:lnTo>
                      <a:lnTo>
                        <a:pt x="49" y="12"/>
                      </a:lnTo>
                      <a:lnTo>
                        <a:pt x="49" y="12"/>
                      </a:lnTo>
                      <a:lnTo>
                        <a:pt x="55" y="6"/>
                      </a:lnTo>
                      <a:lnTo>
                        <a:pt x="61" y="0"/>
                      </a:lnTo>
                      <a:lnTo>
                        <a:pt x="61" y="0"/>
                      </a:lnTo>
                      <a:lnTo>
                        <a:pt x="67" y="0"/>
                      </a:lnTo>
                      <a:lnTo>
                        <a:pt x="73" y="0"/>
                      </a:lnTo>
                      <a:lnTo>
                        <a:pt x="79" y="0"/>
                      </a:lnTo>
                      <a:lnTo>
                        <a:pt x="79" y="0"/>
                      </a:lnTo>
                      <a:lnTo>
                        <a:pt x="87" y="0"/>
                      </a:lnTo>
                      <a:lnTo>
                        <a:pt x="98" y="0"/>
                      </a:lnTo>
                      <a:lnTo>
                        <a:pt x="104" y="0"/>
                      </a:lnTo>
                      <a:lnTo>
                        <a:pt x="104" y="0"/>
                      </a:lnTo>
                      <a:lnTo>
                        <a:pt x="110" y="6"/>
                      </a:lnTo>
                      <a:lnTo>
                        <a:pt x="122" y="12"/>
                      </a:lnTo>
                      <a:lnTo>
                        <a:pt x="134" y="12"/>
                      </a:lnTo>
                      <a:lnTo>
                        <a:pt x="134" y="12"/>
                      </a:lnTo>
                      <a:lnTo>
                        <a:pt x="142" y="19"/>
                      </a:lnTo>
                      <a:lnTo>
                        <a:pt x="153" y="25"/>
                      </a:lnTo>
                      <a:lnTo>
                        <a:pt x="165" y="31"/>
                      </a:lnTo>
                      <a:lnTo>
                        <a:pt x="165" y="31"/>
                      </a:lnTo>
                      <a:lnTo>
                        <a:pt x="165" y="37"/>
                      </a:lnTo>
                      <a:lnTo>
                        <a:pt x="171" y="49"/>
                      </a:lnTo>
                      <a:lnTo>
                        <a:pt x="177"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09" name="Freeform 45"/>
                <p:cNvSpPr>
                  <a:spLocks/>
                </p:cNvSpPr>
                <p:nvPr/>
              </p:nvSpPr>
              <p:spPr bwMode="auto">
                <a:xfrm>
                  <a:off x="4121" y="1442"/>
                  <a:ext cx="8" cy="116"/>
                </a:xfrm>
                <a:custGeom>
                  <a:avLst/>
                  <a:gdLst>
                    <a:gd name="T0" fmla="*/ 0 w 8"/>
                    <a:gd name="T1" fmla="*/ 0 h 116"/>
                    <a:gd name="T2" fmla="*/ 0 w 8"/>
                    <a:gd name="T3" fmla="*/ 6 h 116"/>
                    <a:gd name="T4" fmla="*/ 0 w 8"/>
                    <a:gd name="T5" fmla="*/ 24 h 116"/>
                    <a:gd name="T6" fmla="*/ 0 w 8"/>
                    <a:gd name="T7" fmla="*/ 36 h 116"/>
                    <a:gd name="T8" fmla="*/ 0 w 8"/>
                    <a:gd name="T9" fmla="*/ 36 h 116"/>
                    <a:gd name="T10" fmla="*/ 0 w 8"/>
                    <a:gd name="T11" fmla="*/ 55 h 116"/>
                    <a:gd name="T12" fmla="*/ 0 w 8"/>
                    <a:gd name="T13" fmla="*/ 85 h 116"/>
                    <a:gd name="T14" fmla="*/ 0 w 8"/>
                    <a:gd name="T15" fmla="*/ 105 h 116"/>
                    <a:gd name="T16" fmla="*/ 0 w 8"/>
                    <a:gd name="T17" fmla="*/ 105 h 116"/>
                    <a:gd name="T18" fmla="*/ 0 w 8"/>
                    <a:gd name="T19" fmla="*/ 110 h 116"/>
                    <a:gd name="T20" fmla="*/ 0 w 8"/>
                    <a:gd name="T21" fmla="*/ 116 h 116"/>
                    <a:gd name="T22" fmla="*/ 0 w 8"/>
                    <a:gd name="T23" fmla="*/ 116 h 116"/>
                    <a:gd name="T24" fmla="*/ 0 w 8"/>
                    <a:gd name="T25" fmla="*/ 116 h 116"/>
                    <a:gd name="T26" fmla="*/ 0 w 8"/>
                    <a:gd name="T27" fmla="*/ 105 h 116"/>
                    <a:gd name="T28" fmla="*/ 0 w 8"/>
                    <a:gd name="T29" fmla="*/ 79 h 116"/>
                    <a:gd name="T30" fmla="*/ 8 w 8"/>
                    <a:gd name="T31" fmla="*/ 49 h 116"/>
                    <a:gd name="T32" fmla="*/ 8 w 8"/>
                    <a:gd name="T33" fmla="*/ 49 h 116"/>
                    <a:gd name="T34" fmla="*/ 0 w 8"/>
                    <a:gd name="T35" fmla="*/ 24 h 116"/>
                    <a:gd name="T36" fmla="*/ 0 w 8"/>
                    <a:gd name="T37" fmla="*/ 6 h 116"/>
                    <a:gd name="T38" fmla="*/ 0 w 8"/>
                    <a:gd name="T3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16">
                      <a:moveTo>
                        <a:pt x="0" y="0"/>
                      </a:moveTo>
                      <a:lnTo>
                        <a:pt x="0" y="6"/>
                      </a:lnTo>
                      <a:lnTo>
                        <a:pt x="0" y="24"/>
                      </a:lnTo>
                      <a:lnTo>
                        <a:pt x="0" y="36"/>
                      </a:lnTo>
                      <a:lnTo>
                        <a:pt x="0" y="36"/>
                      </a:lnTo>
                      <a:lnTo>
                        <a:pt x="0" y="55"/>
                      </a:lnTo>
                      <a:lnTo>
                        <a:pt x="0" y="85"/>
                      </a:lnTo>
                      <a:lnTo>
                        <a:pt x="0" y="105"/>
                      </a:lnTo>
                      <a:lnTo>
                        <a:pt x="0" y="105"/>
                      </a:lnTo>
                      <a:lnTo>
                        <a:pt x="0" y="110"/>
                      </a:lnTo>
                      <a:lnTo>
                        <a:pt x="0" y="116"/>
                      </a:lnTo>
                      <a:lnTo>
                        <a:pt x="0" y="116"/>
                      </a:lnTo>
                      <a:lnTo>
                        <a:pt x="0" y="116"/>
                      </a:lnTo>
                      <a:lnTo>
                        <a:pt x="0" y="105"/>
                      </a:lnTo>
                      <a:lnTo>
                        <a:pt x="0" y="79"/>
                      </a:lnTo>
                      <a:lnTo>
                        <a:pt x="8" y="49"/>
                      </a:lnTo>
                      <a:lnTo>
                        <a:pt x="8" y="49"/>
                      </a:lnTo>
                      <a:lnTo>
                        <a:pt x="0" y="24"/>
                      </a:lnTo>
                      <a:lnTo>
                        <a:pt x="0" y="6"/>
                      </a:lnTo>
                      <a:lnTo>
                        <a:pt x="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10" name="Freeform 46"/>
                <p:cNvSpPr>
                  <a:spLocks/>
                </p:cNvSpPr>
                <p:nvPr/>
              </p:nvSpPr>
              <p:spPr bwMode="auto">
                <a:xfrm>
                  <a:off x="4085" y="3393"/>
                  <a:ext cx="6" cy="342"/>
                </a:xfrm>
                <a:custGeom>
                  <a:avLst/>
                  <a:gdLst>
                    <a:gd name="T0" fmla="*/ 6 w 6"/>
                    <a:gd name="T1" fmla="*/ 6 h 342"/>
                    <a:gd name="T2" fmla="*/ 6 w 6"/>
                    <a:gd name="T3" fmla="*/ 25 h 342"/>
                    <a:gd name="T4" fmla="*/ 6 w 6"/>
                    <a:gd name="T5" fmla="*/ 55 h 342"/>
                    <a:gd name="T6" fmla="*/ 6 w 6"/>
                    <a:gd name="T7" fmla="*/ 74 h 342"/>
                    <a:gd name="T8" fmla="*/ 6 w 6"/>
                    <a:gd name="T9" fmla="*/ 74 h 342"/>
                    <a:gd name="T10" fmla="*/ 6 w 6"/>
                    <a:gd name="T11" fmla="*/ 98 h 342"/>
                    <a:gd name="T12" fmla="*/ 6 w 6"/>
                    <a:gd name="T13" fmla="*/ 129 h 342"/>
                    <a:gd name="T14" fmla="*/ 6 w 6"/>
                    <a:gd name="T15" fmla="*/ 147 h 342"/>
                    <a:gd name="T16" fmla="*/ 6 w 6"/>
                    <a:gd name="T17" fmla="*/ 147 h 342"/>
                    <a:gd name="T18" fmla="*/ 6 w 6"/>
                    <a:gd name="T19" fmla="*/ 208 h 342"/>
                    <a:gd name="T20" fmla="*/ 0 w 6"/>
                    <a:gd name="T21" fmla="*/ 306 h 342"/>
                    <a:gd name="T22" fmla="*/ 0 w 6"/>
                    <a:gd name="T23" fmla="*/ 342 h 342"/>
                    <a:gd name="T24" fmla="*/ 0 w 6"/>
                    <a:gd name="T25" fmla="*/ 342 h 342"/>
                    <a:gd name="T26" fmla="*/ 0 w 6"/>
                    <a:gd name="T27" fmla="*/ 269 h 342"/>
                    <a:gd name="T28" fmla="*/ 0 w 6"/>
                    <a:gd name="T29" fmla="*/ 159 h 342"/>
                    <a:gd name="T30" fmla="*/ 0 w 6"/>
                    <a:gd name="T31" fmla="*/ 92 h 342"/>
                    <a:gd name="T32" fmla="*/ 0 w 6"/>
                    <a:gd name="T33" fmla="*/ 92 h 342"/>
                    <a:gd name="T34" fmla="*/ 0 w 6"/>
                    <a:gd name="T35" fmla="*/ 67 h 342"/>
                    <a:gd name="T36" fmla="*/ 0 w 6"/>
                    <a:gd name="T37" fmla="*/ 31 h 342"/>
                    <a:gd name="T38" fmla="*/ 0 w 6"/>
                    <a:gd name="T39" fmla="*/ 0 h 342"/>
                    <a:gd name="T40" fmla="*/ 0 w 6"/>
                    <a:gd name="T41" fmla="*/ 0 h 342"/>
                    <a:gd name="T42" fmla="*/ 0 w 6"/>
                    <a:gd name="T43" fmla="*/ 0 h 342"/>
                    <a:gd name="T44" fmla="*/ 0 w 6"/>
                    <a:gd name="T45" fmla="*/ 6 h 342"/>
                    <a:gd name="T46" fmla="*/ 6 w 6"/>
                    <a:gd name="T47" fmla="*/ 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342">
                      <a:moveTo>
                        <a:pt x="6" y="6"/>
                      </a:moveTo>
                      <a:lnTo>
                        <a:pt x="6" y="25"/>
                      </a:lnTo>
                      <a:lnTo>
                        <a:pt x="6" y="55"/>
                      </a:lnTo>
                      <a:lnTo>
                        <a:pt x="6" y="74"/>
                      </a:lnTo>
                      <a:lnTo>
                        <a:pt x="6" y="74"/>
                      </a:lnTo>
                      <a:lnTo>
                        <a:pt x="6" y="98"/>
                      </a:lnTo>
                      <a:lnTo>
                        <a:pt x="6" y="129"/>
                      </a:lnTo>
                      <a:lnTo>
                        <a:pt x="6" y="147"/>
                      </a:lnTo>
                      <a:lnTo>
                        <a:pt x="6" y="147"/>
                      </a:lnTo>
                      <a:lnTo>
                        <a:pt x="6" y="208"/>
                      </a:lnTo>
                      <a:lnTo>
                        <a:pt x="0" y="306"/>
                      </a:lnTo>
                      <a:lnTo>
                        <a:pt x="0" y="342"/>
                      </a:lnTo>
                      <a:lnTo>
                        <a:pt x="0" y="342"/>
                      </a:lnTo>
                      <a:lnTo>
                        <a:pt x="0" y="269"/>
                      </a:lnTo>
                      <a:lnTo>
                        <a:pt x="0" y="159"/>
                      </a:lnTo>
                      <a:lnTo>
                        <a:pt x="0" y="92"/>
                      </a:lnTo>
                      <a:lnTo>
                        <a:pt x="0" y="92"/>
                      </a:lnTo>
                      <a:lnTo>
                        <a:pt x="0" y="67"/>
                      </a:lnTo>
                      <a:lnTo>
                        <a:pt x="0" y="31"/>
                      </a:lnTo>
                      <a:lnTo>
                        <a:pt x="0" y="0"/>
                      </a:lnTo>
                      <a:lnTo>
                        <a:pt x="0" y="0"/>
                      </a:lnTo>
                      <a:lnTo>
                        <a:pt x="0" y="0"/>
                      </a:lnTo>
                      <a:lnTo>
                        <a:pt x="0" y="6"/>
                      </a:lnTo>
                      <a:lnTo>
                        <a:pt x="6" y="6"/>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11" name="Freeform 47"/>
                <p:cNvSpPr>
                  <a:spLocks/>
                </p:cNvSpPr>
                <p:nvPr/>
              </p:nvSpPr>
              <p:spPr bwMode="auto">
                <a:xfrm>
                  <a:off x="3987" y="2819"/>
                  <a:ext cx="171" cy="593"/>
                </a:xfrm>
                <a:custGeom>
                  <a:avLst/>
                  <a:gdLst>
                    <a:gd name="T0" fmla="*/ 171 w 171"/>
                    <a:gd name="T1" fmla="*/ 0 h 593"/>
                    <a:gd name="T2" fmla="*/ 171 w 171"/>
                    <a:gd name="T3" fmla="*/ 17 h 593"/>
                    <a:gd name="T4" fmla="*/ 171 w 171"/>
                    <a:gd name="T5" fmla="*/ 49 h 593"/>
                    <a:gd name="T6" fmla="*/ 171 w 171"/>
                    <a:gd name="T7" fmla="*/ 78 h 593"/>
                    <a:gd name="T8" fmla="*/ 171 w 171"/>
                    <a:gd name="T9" fmla="*/ 78 h 593"/>
                    <a:gd name="T10" fmla="*/ 165 w 171"/>
                    <a:gd name="T11" fmla="*/ 110 h 593"/>
                    <a:gd name="T12" fmla="*/ 165 w 171"/>
                    <a:gd name="T13" fmla="*/ 139 h 593"/>
                    <a:gd name="T14" fmla="*/ 165 w 171"/>
                    <a:gd name="T15" fmla="*/ 153 h 593"/>
                    <a:gd name="T16" fmla="*/ 165 w 171"/>
                    <a:gd name="T17" fmla="*/ 153 h 593"/>
                    <a:gd name="T18" fmla="*/ 165 w 171"/>
                    <a:gd name="T19" fmla="*/ 84 h 593"/>
                    <a:gd name="T20" fmla="*/ 159 w 171"/>
                    <a:gd name="T21" fmla="*/ 98 h 593"/>
                    <a:gd name="T22" fmla="*/ 159 w 171"/>
                    <a:gd name="T23" fmla="*/ 116 h 593"/>
                    <a:gd name="T24" fmla="*/ 159 w 171"/>
                    <a:gd name="T25" fmla="*/ 133 h 593"/>
                    <a:gd name="T26" fmla="*/ 159 w 171"/>
                    <a:gd name="T27" fmla="*/ 133 h 593"/>
                    <a:gd name="T28" fmla="*/ 159 w 171"/>
                    <a:gd name="T29" fmla="*/ 159 h 593"/>
                    <a:gd name="T30" fmla="*/ 159 w 171"/>
                    <a:gd name="T31" fmla="*/ 182 h 593"/>
                    <a:gd name="T32" fmla="*/ 153 w 171"/>
                    <a:gd name="T33" fmla="*/ 208 h 593"/>
                    <a:gd name="T34" fmla="*/ 153 w 171"/>
                    <a:gd name="T35" fmla="*/ 208 h 593"/>
                    <a:gd name="T36" fmla="*/ 142 w 171"/>
                    <a:gd name="T37" fmla="*/ 237 h 593"/>
                    <a:gd name="T38" fmla="*/ 134 w 171"/>
                    <a:gd name="T39" fmla="*/ 275 h 593"/>
                    <a:gd name="T40" fmla="*/ 128 w 171"/>
                    <a:gd name="T41" fmla="*/ 298 h 593"/>
                    <a:gd name="T42" fmla="*/ 128 w 171"/>
                    <a:gd name="T43" fmla="*/ 298 h 593"/>
                    <a:gd name="T44" fmla="*/ 122 w 171"/>
                    <a:gd name="T45" fmla="*/ 324 h 593"/>
                    <a:gd name="T46" fmla="*/ 122 w 171"/>
                    <a:gd name="T47" fmla="*/ 342 h 593"/>
                    <a:gd name="T48" fmla="*/ 128 w 171"/>
                    <a:gd name="T49" fmla="*/ 353 h 593"/>
                    <a:gd name="T50" fmla="*/ 128 w 171"/>
                    <a:gd name="T51" fmla="*/ 353 h 593"/>
                    <a:gd name="T52" fmla="*/ 128 w 171"/>
                    <a:gd name="T53" fmla="*/ 403 h 593"/>
                    <a:gd name="T54" fmla="*/ 128 w 171"/>
                    <a:gd name="T55" fmla="*/ 475 h 593"/>
                    <a:gd name="T56" fmla="*/ 128 w 171"/>
                    <a:gd name="T57" fmla="*/ 525 h 593"/>
                    <a:gd name="T58" fmla="*/ 128 w 171"/>
                    <a:gd name="T59" fmla="*/ 525 h 593"/>
                    <a:gd name="T60" fmla="*/ 128 w 171"/>
                    <a:gd name="T61" fmla="*/ 544 h 593"/>
                    <a:gd name="T62" fmla="*/ 128 w 171"/>
                    <a:gd name="T63" fmla="*/ 562 h 593"/>
                    <a:gd name="T64" fmla="*/ 122 w 171"/>
                    <a:gd name="T65" fmla="*/ 574 h 593"/>
                    <a:gd name="T66" fmla="*/ 122 w 171"/>
                    <a:gd name="T67" fmla="*/ 574 h 593"/>
                    <a:gd name="T68" fmla="*/ 122 w 171"/>
                    <a:gd name="T69" fmla="*/ 580 h 593"/>
                    <a:gd name="T70" fmla="*/ 116 w 171"/>
                    <a:gd name="T71" fmla="*/ 593 h 593"/>
                    <a:gd name="T72" fmla="*/ 110 w 171"/>
                    <a:gd name="T73" fmla="*/ 593 h 593"/>
                    <a:gd name="T74" fmla="*/ 110 w 171"/>
                    <a:gd name="T75" fmla="*/ 593 h 593"/>
                    <a:gd name="T76" fmla="*/ 104 w 171"/>
                    <a:gd name="T77" fmla="*/ 585 h 593"/>
                    <a:gd name="T78" fmla="*/ 92 w 171"/>
                    <a:gd name="T79" fmla="*/ 574 h 593"/>
                    <a:gd name="T80" fmla="*/ 92 w 171"/>
                    <a:gd name="T81" fmla="*/ 568 h 593"/>
                    <a:gd name="T82" fmla="*/ 92 w 171"/>
                    <a:gd name="T83" fmla="*/ 568 h 593"/>
                    <a:gd name="T84" fmla="*/ 87 w 171"/>
                    <a:gd name="T85" fmla="*/ 562 h 593"/>
                    <a:gd name="T86" fmla="*/ 73 w 171"/>
                    <a:gd name="T87" fmla="*/ 562 h 593"/>
                    <a:gd name="T88" fmla="*/ 61 w 171"/>
                    <a:gd name="T89" fmla="*/ 550 h 593"/>
                    <a:gd name="T90" fmla="*/ 61 w 171"/>
                    <a:gd name="T91" fmla="*/ 550 h 593"/>
                    <a:gd name="T92" fmla="*/ 55 w 171"/>
                    <a:gd name="T93" fmla="*/ 538 h 593"/>
                    <a:gd name="T94" fmla="*/ 49 w 171"/>
                    <a:gd name="T95" fmla="*/ 519 h 593"/>
                    <a:gd name="T96" fmla="*/ 55 w 171"/>
                    <a:gd name="T97" fmla="*/ 489 h 593"/>
                    <a:gd name="T98" fmla="*/ 55 w 171"/>
                    <a:gd name="T99" fmla="*/ 489 h 593"/>
                    <a:gd name="T100" fmla="*/ 55 w 171"/>
                    <a:gd name="T101" fmla="*/ 464 h 593"/>
                    <a:gd name="T102" fmla="*/ 61 w 171"/>
                    <a:gd name="T103" fmla="*/ 403 h 593"/>
                    <a:gd name="T104" fmla="*/ 55 w 171"/>
                    <a:gd name="T105" fmla="*/ 348 h 593"/>
                    <a:gd name="T106" fmla="*/ 55 w 171"/>
                    <a:gd name="T107" fmla="*/ 348 h 593"/>
                    <a:gd name="T108" fmla="*/ 31 w 171"/>
                    <a:gd name="T109" fmla="*/ 281 h 593"/>
                    <a:gd name="T110" fmla="*/ 12 w 171"/>
                    <a:gd name="T111" fmla="*/ 177 h 593"/>
                    <a:gd name="T112" fmla="*/ 0 w 171"/>
                    <a:gd name="T113" fmla="*/ 110 h 593"/>
                    <a:gd name="T114" fmla="*/ 0 w 171"/>
                    <a:gd name="T115" fmla="*/ 110 h 593"/>
                    <a:gd name="T116" fmla="*/ 0 w 171"/>
                    <a:gd name="T117" fmla="*/ 66 h 593"/>
                    <a:gd name="T118" fmla="*/ 0 w 171"/>
                    <a:gd name="T119" fmla="*/ 23 h 593"/>
                    <a:gd name="T120" fmla="*/ 0 w 171"/>
                    <a:gd name="T121" fmla="*/ 0 h 593"/>
                    <a:gd name="T122" fmla="*/ 0 w 171"/>
                    <a:gd name="T123" fmla="*/ 0 h 593"/>
                    <a:gd name="T124" fmla="*/ 171 w 171"/>
                    <a:gd name="T125"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593">
                      <a:moveTo>
                        <a:pt x="171" y="0"/>
                      </a:moveTo>
                      <a:lnTo>
                        <a:pt x="171" y="17"/>
                      </a:lnTo>
                      <a:lnTo>
                        <a:pt x="171" y="49"/>
                      </a:lnTo>
                      <a:lnTo>
                        <a:pt x="171" y="78"/>
                      </a:lnTo>
                      <a:lnTo>
                        <a:pt x="171" y="78"/>
                      </a:lnTo>
                      <a:lnTo>
                        <a:pt x="165" y="110"/>
                      </a:lnTo>
                      <a:lnTo>
                        <a:pt x="165" y="139"/>
                      </a:lnTo>
                      <a:lnTo>
                        <a:pt x="165" y="153"/>
                      </a:lnTo>
                      <a:lnTo>
                        <a:pt x="165" y="153"/>
                      </a:lnTo>
                      <a:lnTo>
                        <a:pt x="165" y="84"/>
                      </a:lnTo>
                      <a:lnTo>
                        <a:pt x="159" y="98"/>
                      </a:lnTo>
                      <a:lnTo>
                        <a:pt x="159" y="116"/>
                      </a:lnTo>
                      <a:lnTo>
                        <a:pt x="159" y="133"/>
                      </a:lnTo>
                      <a:lnTo>
                        <a:pt x="159" y="133"/>
                      </a:lnTo>
                      <a:lnTo>
                        <a:pt x="159" y="159"/>
                      </a:lnTo>
                      <a:lnTo>
                        <a:pt x="159" y="182"/>
                      </a:lnTo>
                      <a:lnTo>
                        <a:pt x="153" y="208"/>
                      </a:lnTo>
                      <a:lnTo>
                        <a:pt x="153" y="208"/>
                      </a:lnTo>
                      <a:lnTo>
                        <a:pt x="142" y="237"/>
                      </a:lnTo>
                      <a:lnTo>
                        <a:pt x="134" y="275"/>
                      </a:lnTo>
                      <a:lnTo>
                        <a:pt x="128" y="298"/>
                      </a:lnTo>
                      <a:lnTo>
                        <a:pt x="128" y="298"/>
                      </a:lnTo>
                      <a:lnTo>
                        <a:pt x="122" y="324"/>
                      </a:lnTo>
                      <a:lnTo>
                        <a:pt x="122" y="342"/>
                      </a:lnTo>
                      <a:lnTo>
                        <a:pt x="128" y="353"/>
                      </a:lnTo>
                      <a:lnTo>
                        <a:pt x="128" y="353"/>
                      </a:lnTo>
                      <a:lnTo>
                        <a:pt x="128" y="403"/>
                      </a:lnTo>
                      <a:lnTo>
                        <a:pt x="128" y="475"/>
                      </a:lnTo>
                      <a:lnTo>
                        <a:pt x="128" y="525"/>
                      </a:lnTo>
                      <a:lnTo>
                        <a:pt x="128" y="525"/>
                      </a:lnTo>
                      <a:lnTo>
                        <a:pt x="128" y="544"/>
                      </a:lnTo>
                      <a:lnTo>
                        <a:pt x="128" y="562"/>
                      </a:lnTo>
                      <a:lnTo>
                        <a:pt x="122" y="574"/>
                      </a:lnTo>
                      <a:lnTo>
                        <a:pt x="122" y="574"/>
                      </a:lnTo>
                      <a:lnTo>
                        <a:pt x="122" y="580"/>
                      </a:lnTo>
                      <a:lnTo>
                        <a:pt x="116" y="593"/>
                      </a:lnTo>
                      <a:lnTo>
                        <a:pt x="110" y="593"/>
                      </a:lnTo>
                      <a:lnTo>
                        <a:pt x="110" y="593"/>
                      </a:lnTo>
                      <a:lnTo>
                        <a:pt x="104" y="585"/>
                      </a:lnTo>
                      <a:lnTo>
                        <a:pt x="92" y="574"/>
                      </a:lnTo>
                      <a:lnTo>
                        <a:pt x="92" y="568"/>
                      </a:lnTo>
                      <a:lnTo>
                        <a:pt x="92" y="568"/>
                      </a:lnTo>
                      <a:lnTo>
                        <a:pt x="87" y="562"/>
                      </a:lnTo>
                      <a:lnTo>
                        <a:pt x="73" y="562"/>
                      </a:lnTo>
                      <a:lnTo>
                        <a:pt x="61" y="550"/>
                      </a:lnTo>
                      <a:lnTo>
                        <a:pt x="61" y="550"/>
                      </a:lnTo>
                      <a:lnTo>
                        <a:pt x="55" y="538"/>
                      </a:lnTo>
                      <a:lnTo>
                        <a:pt x="49" y="519"/>
                      </a:lnTo>
                      <a:lnTo>
                        <a:pt x="55" y="489"/>
                      </a:lnTo>
                      <a:lnTo>
                        <a:pt x="55" y="489"/>
                      </a:lnTo>
                      <a:lnTo>
                        <a:pt x="55" y="464"/>
                      </a:lnTo>
                      <a:lnTo>
                        <a:pt x="61" y="403"/>
                      </a:lnTo>
                      <a:lnTo>
                        <a:pt x="55" y="348"/>
                      </a:lnTo>
                      <a:lnTo>
                        <a:pt x="55" y="348"/>
                      </a:lnTo>
                      <a:lnTo>
                        <a:pt x="31" y="281"/>
                      </a:lnTo>
                      <a:lnTo>
                        <a:pt x="12" y="177"/>
                      </a:lnTo>
                      <a:lnTo>
                        <a:pt x="0" y="110"/>
                      </a:lnTo>
                      <a:lnTo>
                        <a:pt x="0" y="110"/>
                      </a:lnTo>
                      <a:lnTo>
                        <a:pt x="0" y="66"/>
                      </a:lnTo>
                      <a:lnTo>
                        <a:pt x="0" y="23"/>
                      </a:lnTo>
                      <a:lnTo>
                        <a:pt x="0" y="0"/>
                      </a:lnTo>
                      <a:lnTo>
                        <a:pt x="0" y="0"/>
                      </a:lnTo>
                      <a:lnTo>
                        <a:pt x="1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12" name="Freeform 48"/>
                <p:cNvSpPr>
                  <a:spLocks/>
                </p:cNvSpPr>
                <p:nvPr/>
              </p:nvSpPr>
              <p:spPr bwMode="auto">
                <a:xfrm>
                  <a:off x="4085" y="3320"/>
                  <a:ext cx="12" cy="79"/>
                </a:xfrm>
                <a:custGeom>
                  <a:avLst/>
                  <a:gdLst>
                    <a:gd name="T0" fmla="*/ 6 w 12"/>
                    <a:gd name="T1" fmla="*/ 79 h 79"/>
                    <a:gd name="T2" fmla="*/ 6 w 12"/>
                    <a:gd name="T3" fmla="*/ 61 h 79"/>
                    <a:gd name="T4" fmla="*/ 6 w 12"/>
                    <a:gd name="T5" fmla="*/ 29 h 79"/>
                    <a:gd name="T6" fmla="*/ 12 w 12"/>
                    <a:gd name="T7" fmla="*/ 12 h 79"/>
                    <a:gd name="T8" fmla="*/ 12 w 12"/>
                    <a:gd name="T9" fmla="*/ 12 h 79"/>
                    <a:gd name="T10" fmla="*/ 6 w 12"/>
                    <a:gd name="T11" fmla="*/ 12 h 79"/>
                    <a:gd name="T12" fmla="*/ 0 w 12"/>
                    <a:gd name="T13" fmla="*/ 6 h 79"/>
                    <a:gd name="T14" fmla="*/ 0 w 12"/>
                    <a:gd name="T15" fmla="*/ 0 h 79"/>
                    <a:gd name="T16" fmla="*/ 0 w 12"/>
                    <a:gd name="T17" fmla="*/ 0 h 79"/>
                    <a:gd name="T18" fmla="*/ 0 w 12"/>
                    <a:gd name="T19" fmla="*/ 24 h 79"/>
                    <a:gd name="T20" fmla="*/ 0 w 12"/>
                    <a:gd name="T21" fmla="*/ 61 h 79"/>
                    <a:gd name="T22" fmla="*/ 0 w 12"/>
                    <a:gd name="T23" fmla="*/ 79 h 79"/>
                    <a:gd name="T24" fmla="*/ 0 w 12"/>
                    <a:gd name="T25" fmla="*/ 79 h 79"/>
                    <a:gd name="T26" fmla="*/ 0 w 12"/>
                    <a:gd name="T27" fmla="*/ 79 h 79"/>
                    <a:gd name="T28" fmla="*/ 0 w 12"/>
                    <a:gd name="T29" fmla="*/ 79 h 79"/>
                    <a:gd name="T30" fmla="*/ 6 w 12"/>
                    <a:gd name="T3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79">
                      <a:moveTo>
                        <a:pt x="6" y="79"/>
                      </a:moveTo>
                      <a:lnTo>
                        <a:pt x="6" y="61"/>
                      </a:lnTo>
                      <a:lnTo>
                        <a:pt x="6" y="29"/>
                      </a:lnTo>
                      <a:lnTo>
                        <a:pt x="12" y="12"/>
                      </a:lnTo>
                      <a:lnTo>
                        <a:pt x="12" y="12"/>
                      </a:lnTo>
                      <a:lnTo>
                        <a:pt x="6" y="12"/>
                      </a:lnTo>
                      <a:lnTo>
                        <a:pt x="0" y="6"/>
                      </a:lnTo>
                      <a:lnTo>
                        <a:pt x="0" y="0"/>
                      </a:lnTo>
                      <a:lnTo>
                        <a:pt x="0" y="0"/>
                      </a:lnTo>
                      <a:lnTo>
                        <a:pt x="0" y="24"/>
                      </a:lnTo>
                      <a:lnTo>
                        <a:pt x="0" y="61"/>
                      </a:lnTo>
                      <a:lnTo>
                        <a:pt x="0" y="79"/>
                      </a:lnTo>
                      <a:lnTo>
                        <a:pt x="0" y="79"/>
                      </a:lnTo>
                      <a:lnTo>
                        <a:pt x="0" y="79"/>
                      </a:lnTo>
                      <a:lnTo>
                        <a:pt x="0" y="79"/>
                      </a:lnTo>
                      <a:lnTo>
                        <a:pt x="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13" name="Freeform 49"/>
                <p:cNvSpPr>
                  <a:spLocks/>
                </p:cNvSpPr>
                <p:nvPr/>
              </p:nvSpPr>
              <p:spPr bwMode="auto">
                <a:xfrm>
                  <a:off x="3999" y="3112"/>
                  <a:ext cx="19" cy="176"/>
                </a:xfrm>
                <a:custGeom>
                  <a:avLst/>
                  <a:gdLst>
                    <a:gd name="T0" fmla="*/ 6 w 19"/>
                    <a:gd name="T1" fmla="*/ 0 h 176"/>
                    <a:gd name="T2" fmla="*/ 6 w 19"/>
                    <a:gd name="T3" fmla="*/ 17 h 176"/>
                    <a:gd name="T4" fmla="*/ 0 w 19"/>
                    <a:gd name="T5" fmla="*/ 60 h 176"/>
                    <a:gd name="T6" fmla="*/ 6 w 19"/>
                    <a:gd name="T7" fmla="*/ 86 h 176"/>
                    <a:gd name="T8" fmla="*/ 6 w 19"/>
                    <a:gd name="T9" fmla="*/ 86 h 176"/>
                    <a:gd name="T10" fmla="*/ 6 w 19"/>
                    <a:gd name="T11" fmla="*/ 116 h 176"/>
                    <a:gd name="T12" fmla="*/ 6 w 19"/>
                    <a:gd name="T13" fmla="*/ 159 h 176"/>
                    <a:gd name="T14" fmla="*/ 6 w 19"/>
                    <a:gd name="T15" fmla="*/ 176 h 176"/>
                    <a:gd name="T16" fmla="*/ 6 w 19"/>
                    <a:gd name="T17" fmla="*/ 176 h 176"/>
                    <a:gd name="T18" fmla="*/ 6 w 19"/>
                    <a:gd name="T19" fmla="*/ 165 h 176"/>
                    <a:gd name="T20" fmla="*/ 12 w 19"/>
                    <a:gd name="T21" fmla="*/ 127 h 176"/>
                    <a:gd name="T22" fmla="*/ 19 w 19"/>
                    <a:gd name="T23" fmla="*/ 98 h 176"/>
                    <a:gd name="T24" fmla="*/ 19 w 19"/>
                    <a:gd name="T25" fmla="*/ 98 h 176"/>
                    <a:gd name="T26" fmla="*/ 12 w 19"/>
                    <a:gd name="T27" fmla="*/ 60 h 176"/>
                    <a:gd name="T28" fmla="*/ 6 w 19"/>
                    <a:gd name="T29" fmla="*/ 25 h 176"/>
                    <a:gd name="T30" fmla="*/ 6 w 19"/>
                    <a:gd name="T3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76">
                      <a:moveTo>
                        <a:pt x="6" y="0"/>
                      </a:moveTo>
                      <a:lnTo>
                        <a:pt x="6" y="17"/>
                      </a:lnTo>
                      <a:lnTo>
                        <a:pt x="0" y="60"/>
                      </a:lnTo>
                      <a:lnTo>
                        <a:pt x="6" y="86"/>
                      </a:lnTo>
                      <a:lnTo>
                        <a:pt x="6" y="86"/>
                      </a:lnTo>
                      <a:lnTo>
                        <a:pt x="6" y="116"/>
                      </a:lnTo>
                      <a:lnTo>
                        <a:pt x="6" y="159"/>
                      </a:lnTo>
                      <a:lnTo>
                        <a:pt x="6" y="176"/>
                      </a:lnTo>
                      <a:lnTo>
                        <a:pt x="6" y="176"/>
                      </a:lnTo>
                      <a:lnTo>
                        <a:pt x="6" y="165"/>
                      </a:lnTo>
                      <a:lnTo>
                        <a:pt x="12" y="127"/>
                      </a:lnTo>
                      <a:lnTo>
                        <a:pt x="19" y="98"/>
                      </a:lnTo>
                      <a:lnTo>
                        <a:pt x="19" y="98"/>
                      </a:lnTo>
                      <a:lnTo>
                        <a:pt x="12" y="60"/>
                      </a:lnTo>
                      <a:lnTo>
                        <a:pt x="6" y="25"/>
                      </a:lnTo>
                      <a:lnTo>
                        <a:pt x="6"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14" name="Freeform 50"/>
                <p:cNvSpPr>
                  <a:spLocks/>
                </p:cNvSpPr>
                <p:nvPr/>
              </p:nvSpPr>
              <p:spPr bwMode="auto">
                <a:xfrm>
                  <a:off x="4011" y="3326"/>
                  <a:ext cx="7" cy="464"/>
                </a:xfrm>
                <a:custGeom>
                  <a:avLst/>
                  <a:gdLst>
                    <a:gd name="T0" fmla="*/ 7 w 7"/>
                    <a:gd name="T1" fmla="*/ 0 h 464"/>
                    <a:gd name="T2" fmla="*/ 7 w 7"/>
                    <a:gd name="T3" fmla="*/ 18 h 464"/>
                    <a:gd name="T4" fmla="*/ 7 w 7"/>
                    <a:gd name="T5" fmla="*/ 55 h 464"/>
                    <a:gd name="T6" fmla="*/ 7 w 7"/>
                    <a:gd name="T7" fmla="*/ 92 h 464"/>
                    <a:gd name="T8" fmla="*/ 7 w 7"/>
                    <a:gd name="T9" fmla="*/ 92 h 464"/>
                    <a:gd name="T10" fmla="*/ 7 w 7"/>
                    <a:gd name="T11" fmla="*/ 128 h 464"/>
                    <a:gd name="T12" fmla="*/ 7 w 7"/>
                    <a:gd name="T13" fmla="*/ 165 h 464"/>
                    <a:gd name="T14" fmla="*/ 7 w 7"/>
                    <a:gd name="T15" fmla="*/ 189 h 464"/>
                    <a:gd name="T16" fmla="*/ 7 w 7"/>
                    <a:gd name="T17" fmla="*/ 189 h 464"/>
                    <a:gd name="T18" fmla="*/ 7 w 7"/>
                    <a:gd name="T19" fmla="*/ 275 h 464"/>
                    <a:gd name="T20" fmla="*/ 7 w 7"/>
                    <a:gd name="T21" fmla="*/ 403 h 464"/>
                    <a:gd name="T22" fmla="*/ 7 w 7"/>
                    <a:gd name="T23" fmla="*/ 464 h 464"/>
                    <a:gd name="T24" fmla="*/ 7 w 7"/>
                    <a:gd name="T25" fmla="*/ 464 h 464"/>
                    <a:gd name="T26" fmla="*/ 7 w 7"/>
                    <a:gd name="T27" fmla="*/ 391 h 464"/>
                    <a:gd name="T28" fmla="*/ 0 w 7"/>
                    <a:gd name="T29" fmla="*/ 244 h 464"/>
                    <a:gd name="T30" fmla="*/ 0 w 7"/>
                    <a:gd name="T31" fmla="*/ 159 h 464"/>
                    <a:gd name="T32" fmla="*/ 0 w 7"/>
                    <a:gd name="T33" fmla="*/ 159 h 464"/>
                    <a:gd name="T34" fmla="*/ 0 w 7"/>
                    <a:gd name="T35" fmla="*/ 128 h 464"/>
                    <a:gd name="T36" fmla="*/ 0 w 7"/>
                    <a:gd name="T37" fmla="*/ 73 h 464"/>
                    <a:gd name="T38" fmla="*/ 7 w 7"/>
                    <a:gd name="T39"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464">
                      <a:moveTo>
                        <a:pt x="7" y="0"/>
                      </a:moveTo>
                      <a:lnTo>
                        <a:pt x="7" y="18"/>
                      </a:lnTo>
                      <a:lnTo>
                        <a:pt x="7" y="55"/>
                      </a:lnTo>
                      <a:lnTo>
                        <a:pt x="7" y="92"/>
                      </a:lnTo>
                      <a:lnTo>
                        <a:pt x="7" y="92"/>
                      </a:lnTo>
                      <a:lnTo>
                        <a:pt x="7" y="128"/>
                      </a:lnTo>
                      <a:lnTo>
                        <a:pt x="7" y="165"/>
                      </a:lnTo>
                      <a:lnTo>
                        <a:pt x="7" y="189"/>
                      </a:lnTo>
                      <a:lnTo>
                        <a:pt x="7" y="189"/>
                      </a:lnTo>
                      <a:lnTo>
                        <a:pt x="7" y="275"/>
                      </a:lnTo>
                      <a:lnTo>
                        <a:pt x="7" y="403"/>
                      </a:lnTo>
                      <a:lnTo>
                        <a:pt x="7" y="464"/>
                      </a:lnTo>
                      <a:lnTo>
                        <a:pt x="7" y="464"/>
                      </a:lnTo>
                      <a:lnTo>
                        <a:pt x="7" y="391"/>
                      </a:lnTo>
                      <a:lnTo>
                        <a:pt x="0" y="244"/>
                      </a:lnTo>
                      <a:lnTo>
                        <a:pt x="0" y="159"/>
                      </a:lnTo>
                      <a:lnTo>
                        <a:pt x="0" y="159"/>
                      </a:lnTo>
                      <a:lnTo>
                        <a:pt x="0" y="128"/>
                      </a:lnTo>
                      <a:lnTo>
                        <a:pt x="0" y="73"/>
                      </a:lnTo>
                      <a:lnTo>
                        <a:pt x="7"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15" name="Freeform 51"/>
                <p:cNvSpPr>
                  <a:spLocks/>
                </p:cNvSpPr>
                <p:nvPr/>
              </p:nvSpPr>
              <p:spPr bwMode="auto">
                <a:xfrm>
                  <a:off x="4115" y="3332"/>
                  <a:ext cx="31" cy="483"/>
                </a:xfrm>
                <a:custGeom>
                  <a:avLst/>
                  <a:gdLst>
                    <a:gd name="T0" fmla="*/ 20 w 31"/>
                    <a:gd name="T1" fmla="*/ 0 h 483"/>
                    <a:gd name="T2" fmla="*/ 20 w 31"/>
                    <a:gd name="T3" fmla="*/ 31 h 483"/>
                    <a:gd name="T4" fmla="*/ 20 w 31"/>
                    <a:gd name="T5" fmla="*/ 98 h 483"/>
                    <a:gd name="T6" fmla="*/ 25 w 31"/>
                    <a:gd name="T7" fmla="*/ 153 h 483"/>
                    <a:gd name="T8" fmla="*/ 25 w 31"/>
                    <a:gd name="T9" fmla="*/ 153 h 483"/>
                    <a:gd name="T10" fmla="*/ 25 w 31"/>
                    <a:gd name="T11" fmla="*/ 220 h 483"/>
                    <a:gd name="T12" fmla="*/ 31 w 31"/>
                    <a:gd name="T13" fmla="*/ 330 h 483"/>
                    <a:gd name="T14" fmla="*/ 31 w 31"/>
                    <a:gd name="T15" fmla="*/ 403 h 483"/>
                    <a:gd name="T16" fmla="*/ 31 w 31"/>
                    <a:gd name="T17" fmla="*/ 403 h 483"/>
                    <a:gd name="T18" fmla="*/ 25 w 31"/>
                    <a:gd name="T19" fmla="*/ 342 h 483"/>
                    <a:gd name="T20" fmla="*/ 25 w 31"/>
                    <a:gd name="T21" fmla="*/ 226 h 483"/>
                    <a:gd name="T22" fmla="*/ 20 w 31"/>
                    <a:gd name="T23" fmla="*/ 153 h 483"/>
                    <a:gd name="T24" fmla="*/ 20 w 31"/>
                    <a:gd name="T25" fmla="*/ 153 h 483"/>
                    <a:gd name="T26" fmla="*/ 14 w 31"/>
                    <a:gd name="T27" fmla="*/ 214 h 483"/>
                    <a:gd name="T28" fmla="*/ 6 w 31"/>
                    <a:gd name="T29" fmla="*/ 336 h 483"/>
                    <a:gd name="T30" fmla="*/ 6 w 31"/>
                    <a:gd name="T31" fmla="*/ 417 h 483"/>
                    <a:gd name="T32" fmla="*/ 6 w 31"/>
                    <a:gd name="T33" fmla="*/ 417 h 483"/>
                    <a:gd name="T34" fmla="*/ 0 w 31"/>
                    <a:gd name="T35" fmla="*/ 446 h 483"/>
                    <a:gd name="T36" fmla="*/ 0 w 31"/>
                    <a:gd name="T37" fmla="*/ 478 h 483"/>
                    <a:gd name="T38" fmla="*/ 0 w 31"/>
                    <a:gd name="T39" fmla="*/ 483 h 483"/>
                    <a:gd name="T40" fmla="*/ 0 w 31"/>
                    <a:gd name="T41" fmla="*/ 483 h 483"/>
                    <a:gd name="T42" fmla="*/ 0 w 31"/>
                    <a:gd name="T43" fmla="*/ 466 h 483"/>
                    <a:gd name="T44" fmla="*/ 0 w 31"/>
                    <a:gd name="T45" fmla="*/ 434 h 483"/>
                    <a:gd name="T46" fmla="*/ 0 w 31"/>
                    <a:gd name="T47" fmla="*/ 403 h 483"/>
                    <a:gd name="T48" fmla="*/ 0 w 31"/>
                    <a:gd name="T49" fmla="*/ 403 h 483"/>
                    <a:gd name="T50" fmla="*/ 0 w 31"/>
                    <a:gd name="T51" fmla="*/ 336 h 483"/>
                    <a:gd name="T52" fmla="*/ 0 w 31"/>
                    <a:gd name="T53" fmla="*/ 232 h 483"/>
                    <a:gd name="T54" fmla="*/ 6 w 31"/>
                    <a:gd name="T55" fmla="*/ 165 h 483"/>
                    <a:gd name="T56" fmla="*/ 6 w 31"/>
                    <a:gd name="T57" fmla="*/ 165 h 483"/>
                    <a:gd name="T58" fmla="*/ 14 w 31"/>
                    <a:gd name="T59" fmla="*/ 110 h 483"/>
                    <a:gd name="T60" fmla="*/ 20 w 31"/>
                    <a:gd name="T61" fmla="*/ 37 h 483"/>
                    <a:gd name="T62" fmla="*/ 20 w 31"/>
                    <a:gd name="T6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483">
                      <a:moveTo>
                        <a:pt x="20" y="0"/>
                      </a:moveTo>
                      <a:lnTo>
                        <a:pt x="20" y="31"/>
                      </a:lnTo>
                      <a:lnTo>
                        <a:pt x="20" y="98"/>
                      </a:lnTo>
                      <a:lnTo>
                        <a:pt x="25" y="153"/>
                      </a:lnTo>
                      <a:lnTo>
                        <a:pt x="25" y="153"/>
                      </a:lnTo>
                      <a:lnTo>
                        <a:pt x="25" y="220"/>
                      </a:lnTo>
                      <a:lnTo>
                        <a:pt x="31" y="330"/>
                      </a:lnTo>
                      <a:lnTo>
                        <a:pt x="31" y="403"/>
                      </a:lnTo>
                      <a:lnTo>
                        <a:pt x="31" y="403"/>
                      </a:lnTo>
                      <a:lnTo>
                        <a:pt x="25" y="342"/>
                      </a:lnTo>
                      <a:lnTo>
                        <a:pt x="25" y="226"/>
                      </a:lnTo>
                      <a:lnTo>
                        <a:pt x="20" y="153"/>
                      </a:lnTo>
                      <a:lnTo>
                        <a:pt x="20" y="153"/>
                      </a:lnTo>
                      <a:lnTo>
                        <a:pt x="14" y="214"/>
                      </a:lnTo>
                      <a:lnTo>
                        <a:pt x="6" y="336"/>
                      </a:lnTo>
                      <a:lnTo>
                        <a:pt x="6" y="417"/>
                      </a:lnTo>
                      <a:lnTo>
                        <a:pt x="6" y="417"/>
                      </a:lnTo>
                      <a:lnTo>
                        <a:pt x="0" y="446"/>
                      </a:lnTo>
                      <a:lnTo>
                        <a:pt x="0" y="478"/>
                      </a:lnTo>
                      <a:lnTo>
                        <a:pt x="0" y="483"/>
                      </a:lnTo>
                      <a:lnTo>
                        <a:pt x="0" y="483"/>
                      </a:lnTo>
                      <a:lnTo>
                        <a:pt x="0" y="466"/>
                      </a:lnTo>
                      <a:lnTo>
                        <a:pt x="0" y="434"/>
                      </a:lnTo>
                      <a:lnTo>
                        <a:pt x="0" y="403"/>
                      </a:lnTo>
                      <a:lnTo>
                        <a:pt x="0" y="403"/>
                      </a:lnTo>
                      <a:lnTo>
                        <a:pt x="0" y="336"/>
                      </a:lnTo>
                      <a:lnTo>
                        <a:pt x="0" y="232"/>
                      </a:lnTo>
                      <a:lnTo>
                        <a:pt x="6" y="165"/>
                      </a:lnTo>
                      <a:lnTo>
                        <a:pt x="6" y="165"/>
                      </a:lnTo>
                      <a:lnTo>
                        <a:pt x="14" y="110"/>
                      </a:lnTo>
                      <a:lnTo>
                        <a:pt x="20" y="37"/>
                      </a:lnTo>
                      <a:lnTo>
                        <a:pt x="2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16" name="Freeform 52"/>
                <p:cNvSpPr>
                  <a:spLocks/>
                </p:cNvSpPr>
                <p:nvPr/>
              </p:nvSpPr>
              <p:spPr bwMode="auto">
                <a:xfrm>
                  <a:off x="4135" y="3056"/>
                  <a:ext cx="11" cy="136"/>
                </a:xfrm>
                <a:custGeom>
                  <a:avLst/>
                  <a:gdLst>
                    <a:gd name="T0" fmla="*/ 11 w 11"/>
                    <a:gd name="T1" fmla="*/ 0 h 136"/>
                    <a:gd name="T2" fmla="*/ 5 w 11"/>
                    <a:gd name="T3" fmla="*/ 18 h 136"/>
                    <a:gd name="T4" fmla="*/ 0 w 11"/>
                    <a:gd name="T5" fmla="*/ 50 h 136"/>
                    <a:gd name="T6" fmla="*/ 0 w 11"/>
                    <a:gd name="T7" fmla="*/ 73 h 136"/>
                    <a:gd name="T8" fmla="*/ 0 w 11"/>
                    <a:gd name="T9" fmla="*/ 73 h 136"/>
                    <a:gd name="T10" fmla="*/ 0 w 11"/>
                    <a:gd name="T11" fmla="*/ 93 h 136"/>
                    <a:gd name="T12" fmla="*/ 5 w 11"/>
                    <a:gd name="T13" fmla="*/ 116 h 136"/>
                    <a:gd name="T14" fmla="*/ 5 w 11"/>
                    <a:gd name="T15" fmla="*/ 136 h 136"/>
                    <a:gd name="T16" fmla="*/ 5 w 11"/>
                    <a:gd name="T17" fmla="*/ 136 h 136"/>
                    <a:gd name="T18" fmla="*/ 5 w 11"/>
                    <a:gd name="T19" fmla="*/ 128 h 136"/>
                    <a:gd name="T20" fmla="*/ 5 w 11"/>
                    <a:gd name="T21" fmla="*/ 99 h 136"/>
                    <a:gd name="T22" fmla="*/ 5 w 11"/>
                    <a:gd name="T23" fmla="*/ 73 h 136"/>
                    <a:gd name="T24" fmla="*/ 5 w 11"/>
                    <a:gd name="T25" fmla="*/ 73 h 136"/>
                    <a:gd name="T26" fmla="*/ 5 w 11"/>
                    <a:gd name="T27" fmla="*/ 50 h 136"/>
                    <a:gd name="T28" fmla="*/ 11 w 11"/>
                    <a:gd name="T29" fmla="*/ 18 h 136"/>
                    <a:gd name="T30" fmla="*/ 11 w 11"/>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36">
                      <a:moveTo>
                        <a:pt x="11" y="0"/>
                      </a:moveTo>
                      <a:lnTo>
                        <a:pt x="5" y="18"/>
                      </a:lnTo>
                      <a:lnTo>
                        <a:pt x="0" y="50"/>
                      </a:lnTo>
                      <a:lnTo>
                        <a:pt x="0" y="73"/>
                      </a:lnTo>
                      <a:lnTo>
                        <a:pt x="0" y="73"/>
                      </a:lnTo>
                      <a:lnTo>
                        <a:pt x="0" y="93"/>
                      </a:lnTo>
                      <a:lnTo>
                        <a:pt x="5" y="116"/>
                      </a:lnTo>
                      <a:lnTo>
                        <a:pt x="5" y="136"/>
                      </a:lnTo>
                      <a:lnTo>
                        <a:pt x="5" y="136"/>
                      </a:lnTo>
                      <a:lnTo>
                        <a:pt x="5" y="128"/>
                      </a:lnTo>
                      <a:lnTo>
                        <a:pt x="5" y="99"/>
                      </a:lnTo>
                      <a:lnTo>
                        <a:pt x="5" y="73"/>
                      </a:lnTo>
                      <a:lnTo>
                        <a:pt x="5" y="73"/>
                      </a:lnTo>
                      <a:lnTo>
                        <a:pt x="5" y="50"/>
                      </a:lnTo>
                      <a:lnTo>
                        <a:pt x="11" y="18"/>
                      </a:lnTo>
                      <a:lnTo>
                        <a:pt x="11"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17" name="Freeform 53"/>
                <p:cNvSpPr>
                  <a:spLocks/>
                </p:cNvSpPr>
                <p:nvPr/>
              </p:nvSpPr>
              <p:spPr bwMode="auto">
                <a:xfrm>
                  <a:off x="4569" y="1802"/>
                  <a:ext cx="336" cy="14"/>
                </a:xfrm>
                <a:custGeom>
                  <a:avLst/>
                  <a:gdLst>
                    <a:gd name="T0" fmla="*/ 336 w 336"/>
                    <a:gd name="T1" fmla="*/ 14 h 14"/>
                    <a:gd name="T2" fmla="*/ 331 w 336"/>
                    <a:gd name="T3" fmla="*/ 14 h 14"/>
                    <a:gd name="T4" fmla="*/ 317 w 336"/>
                    <a:gd name="T5" fmla="*/ 14 h 14"/>
                    <a:gd name="T6" fmla="*/ 311 w 336"/>
                    <a:gd name="T7" fmla="*/ 14 h 14"/>
                    <a:gd name="T8" fmla="*/ 311 w 336"/>
                    <a:gd name="T9" fmla="*/ 14 h 14"/>
                    <a:gd name="T10" fmla="*/ 276 w 336"/>
                    <a:gd name="T11" fmla="*/ 14 h 14"/>
                    <a:gd name="T12" fmla="*/ 220 w 336"/>
                    <a:gd name="T13" fmla="*/ 6 h 14"/>
                    <a:gd name="T14" fmla="*/ 171 w 336"/>
                    <a:gd name="T15" fmla="*/ 0 h 14"/>
                    <a:gd name="T16" fmla="*/ 171 w 336"/>
                    <a:gd name="T17" fmla="*/ 0 h 14"/>
                    <a:gd name="T18" fmla="*/ 110 w 336"/>
                    <a:gd name="T19" fmla="*/ 0 h 14"/>
                    <a:gd name="T20" fmla="*/ 36 w 336"/>
                    <a:gd name="T21" fmla="*/ 0 h 14"/>
                    <a:gd name="T22" fmla="*/ 0 w 33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14">
                      <a:moveTo>
                        <a:pt x="336" y="14"/>
                      </a:moveTo>
                      <a:lnTo>
                        <a:pt x="331" y="14"/>
                      </a:lnTo>
                      <a:lnTo>
                        <a:pt x="317" y="14"/>
                      </a:lnTo>
                      <a:lnTo>
                        <a:pt x="311" y="14"/>
                      </a:lnTo>
                      <a:lnTo>
                        <a:pt x="311" y="14"/>
                      </a:lnTo>
                      <a:lnTo>
                        <a:pt x="276" y="14"/>
                      </a:lnTo>
                      <a:lnTo>
                        <a:pt x="220" y="6"/>
                      </a:lnTo>
                      <a:lnTo>
                        <a:pt x="171" y="0"/>
                      </a:lnTo>
                      <a:lnTo>
                        <a:pt x="171" y="0"/>
                      </a:lnTo>
                      <a:lnTo>
                        <a:pt x="110" y="0"/>
                      </a:lnTo>
                      <a:lnTo>
                        <a:pt x="3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18" name="Freeform 54"/>
                <p:cNvSpPr>
                  <a:spLocks/>
                </p:cNvSpPr>
                <p:nvPr/>
              </p:nvSpPr>
              <p:spPr bwMode="auto">
                <a:xfrm>
                  <a:off x="4734" y="1822"/>
                  <a:ext cx="134" cy="6"/>
                </a:xfrm>
                <a:custGeom>
                  <a:avLst/>
                  <a:gdLst>
                    <a:gd name="T0" fmla="*/ 134 w 134"/>
                    <a:gd name="T1" fmla="*/ 6 h 6"/>
                    <a:gd name="T2" fmla="*/ 116 w 134"/>
                    <a:gd name="T3" fmla="*/ 6 h 6"/>
                    <a:gd name="T4" fmla="*/ 91 w 134"/>
                    <a:gd name="T5" fmla="*/ 6 h 6"/>
                    <a:gd name="T6" fmla="*/ 67 w 134"/>
                    <a:gd name="T7" fmla="*/ 6 h 6"/>
                    <a:gd name="T8" fmla="*/ 67 w 134"/>
                    <a:gd name="T9" fmla="*/ 6 h 6"/>
                    <a:gd name="T10" fmla="*/ 48 w 134"/>
                    <a:gd name="T11" fmla="*/ 6 h 6"/>
                    <a:gd name="T12" fmla="*/ 18 w 134"/>
                    <a:gd name="T13" fmla="*/ 0 h 6"/>
                    <a:gd name="T14" fmla="*/ 0 w 13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6">
                      <a:moveTo>
                        <a:pt x="134" y="6"/>
                      </a:moveTo>
                      <a:lnTo>
                        <a:pt x="116" y="6"/>
                      </a:lnTo>
                      <a:lnTo>
                        <a:pt x="91" y="6"/>
                      </a:lnTo>
                      <a:lnTo>
                        <a:pt x="67" y="6"/>
                      </a:lnTo>
                      <a:lnTo>
                        <a:pt x="67" y="6"/>
                      </a:lnTo>
                      <a:lnTo>
                        <a:pt x="48" y="6"/>
                      </a:lnTo>
                      <a:lnTo>
                        <a:pt x="18"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19" name="Freeform 55"/>
                <p:cNvSpPr>
                  <a:spLocks/>
                </p:cNvSpPr>
                <p:nvPr/>
              </p:nvSpPr>
              <p:spPr bwMode="auto">
                <a:xfrm>
                  <a:off x="4636" y="1857"/>
                  <a:ext cx="264" cy="6"/>
                </a:xfrm>
                <a:custGeom>
                  <a:avLst/>
                  <a:gdLst>
                    <a:gd name="T0" fmla="*/ 264 w 264"/>
                    <a:gd name="T1" fmla="*/ 0 h 6"/>
                    <a:gd name="T2" fmla="*/ 250 w 264"/>
                    <a:gd name="T3" fmla="*/ 0 h 6"/>
                    <a:gd name="T4" fmla="*/ 220 w 264"/>
                    <a:gd name="T5" fmla="*/ 6 h 6"/>
                    <a:gd name="T6" fmla="*/ 201 w 264"/>
                    <a:gd name="T7" fmla="*/ 0 h 6"/>
                    <a:gd name="T8" fmla="*/ 201 w 264"/>
                    <a:gd name="T9" fmla="*/ 0 h 6"/>
                    <a:gd name="T10" fmla="*/ 183 w 264"/>
                    <a:gd name="T11" fmla="*/ 0 h 6"/>
                    <a:gd name="T12" fmla="*/ 153 w 264"/>
                    <a:gd name="T13" fmla="*/ 0 h 6"/>
                    <a:gd name="T14" fmla="*/ 122 w 264"/>
                    <a:gd name="T15" fmla="*/ 0 h 6"/>
                    <a:gd name="T16" fmla="*/ 122 w 264"/>
                    <a:gd name="T17" fmla="*/ 0 h 6"/>
                    <a:gd name="T18" fmla="*/ 79 w 264"/>
                    <a:gd name="T19" fmla="*/ 0 h 6"/>
                    <a:gd name="T20" fmla="*/ 24 w 264"/>
                    <a:gd name="T21" fmla="*/ 0 h 6"/>
                    <a:gd name="T22" fmla="*/ 0 w 26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6">
                      <a:moveTo>
                        <a:pt x="264" y="0"/>
                      </a:moveTo>
                      <a:lnTo>
                        <a:pt x="250" y="0"/>
                      </a:lnTo>
                      <a:lnTo>
                        <a:pt x="220" y="6"/>
                      </a:lnTo>
                      <a:lnTo>
                        <a:pt x="201" y="0"/>
                      </a:lnTo>
                      <a:lnTo>
                        <a:pt x="201" y="0"/>
                      </a:lnTo>
                      <a:lnTo>
                        <a:pt x="183" y="0"/>
                      </a:lnTo>
                      <a:lnTo>
                        <a:pt x="153" y="0"/>
                      </a:lnTo>
                      <a:lnTo>
                        <a:pt x="122" y="0"/>
                      </a:lnTo>
                      <a:lnTo>
                        <a:pt x="122" y="0"/>
                      </a:lnTo>
                      <a:lnTo>
                        <a:pt x="79" y="0"/>
                      </a:lnTo>
                      <a:lnTo>
                        <a:pt x="24"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20" name="Freeform 56"/>
                <p:cNvSpPr>
                  <a:spLocks/>
                </p:cNvSpPr>
                <p:nvPr/>
              </p:nvSpPr>
              <p:spPr bwMode="auto">
                <a:xfrm>
                  <a:off x="4433" y="1822"/>
                  <a:ext cx="197" cy="6"/>
                </a:xfrm>
                <a:custGeom>
                  <a:avLst/>
                  <a:gdLst>
                    <a:gd name="T0" fmla="*/ 197 w 197"/>
                    <a:gd name="T1" fmla="*/ 0 h 6"/>
                    <a:gd name="T2" fmla="*/ 177 w 197"/>
                    <a:gd name="T3" fmla="*/ 0 h 6"/>
                    <a:gd name="T4" fmla="*/ 136 w 197"/>
                    <a:gd name="T5" fmla="*/ 6 h 6"/>
                    <a:gd name="T6" fmla="*/ 105 w 197"/>
                    <a:gd name="T7" fmla="*/ 6 h 6"/>
                    <a:gd name="T8" fmla="*/ 105 w 197"/>
                    <a:gd name="T9" fmla="*/ 6 h 6"/>
                    <a:gd name="T10" fmla="*/ 67 w 197"/>
                    <a:gd name="T11" fmla="*/ 6 h 6"/>
                    <a:gd name="T12" fmla="*/ 26 w 197"/>
                    <a:gd name="T13" fmla="*/ 6 h 6"/>
                    <a:gd name="T14" fmla="*/ 0 w 19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6">
                      <a:moveTo>
                        <a:pt x="197" y="0"/>
                      </a:moveTo>
                      <a:lnTo>
                        <a:pt x="177" y="0"/>
                      </a:lnTo>
                      <a:lnTo>
                        <a:pt x="136" y="6"/>
                      </a:lnTo>
                      <a:lnTo>
                        <a:pt x="105" y="6"/>
                      </a:lnTo>
                      <a:lnTo>
                        <a:pt x="105" y="6"/>
                      </a:lnTo>
                      <a:lnTo>
                        <a:pt x="67" y="6"/>
                      </a:lnTo>
                      <a:lnTo>
                        <a:pt x="26"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21" name="Freeform 57"/>
                <p:cNvSpPr>
                  <a:spLocks/>
                </p:cNvSpPr>
                <p:nvPr/>
              </p:nvSpPr>
              <p:spPr bwMode="auto">
                <a:xfrm>
                  <a:off x="4544" y="1877"/>
                  <a:ext cx="373" cy="6"/>
                </a:xfrm>
                <a:custGeom>
                  <a:avLst/>
                  <a:gdLst>
                    <a:gd name="T0" fmla="*/ 373 w 373"/>
                    <a:gd name="T1" fmla="*/ 6 h 6"/>
                    <a:gd name="T2" fmla="*/ 367 w 373"/>
                    <a:gd name="T3" fmla="*/ 6 h 6"/>
                    <a:gd name="T4" fmla="*/ 361 w 373"/>
                    <a:gd name="T5" fmla="*/ 6 h 6"/>
                    <a:gd name="T6" fmla="*/ 356 w 373"/>
                    <a:gd name="T7" fmla="*/ 0 h 6"/>
                    <a:gd name="T8" fmla="*/ 356 w 373"/>
                    <a:gd name="T9" fmla="*/ 0 h 6"/>
                    <a:gd name="T10" fmla="*/ 336 w 373"/>
                    <a:gd name="T11" fmla="*/ 0 h 6"/>
                    <a:gd name="T12" fmla="*/ 318 w 373"/>
                    <a:gd name="T13" fmla="*/ 0 h 6"/>
                    <a:gd name="T14" fmla="*/ 301 w 373"/>
                    <a:gd name="T15" fmla="*/ 0 h 6"/>
                    <a:gd name="T16" fmla="*/ 301 w 373"/>
                    <a:gd name="T17" fmla="*/ 0 h 6"/>
                    <a:gd name="T18" fmla="*/ 269 w 373"/>
                    <a:gd name="T19" fmla="*/ 0 h 6"/>
                    <a:gd name="T20" fmla="*/ 232 w 373"/>
                    <a:gd name="T21" fmla="*/ 6 h 6"/>
                    <a:gd name="T22" fmla="*/ 208 w 373"/>
                    <a:gd name="T23" fmla="*/ 6 h 6"/>
                    <a:gd name="T24" fmla="*/ 208 w 373"/>
                    <a:gd name="T25" fmla="*/ 6 h 6"/>
                    <a:gd name="T26" fmla="*/ 177 w 373"/>
                    <a:gd name="T27" fmla="*/ 6 h 6"/>
                    <a:gd name="T28" fmla="*/ 127 w 373"/>
                    <a:gd name="T29" fmla="*/ 6 h 6"/>
                    <a:gd name="T30" fmla="*/ 98 w 373"/>
                    <a:gd name="T31" fmla="*/ 6 h 6"/>
                    <a:gd name="T32" fmla="*/ 98 w 373"/>
                    <a:gd name="T33" fmla="*/ 6 h 6"/>
                    <a:gd name="T34" fmla="*/ 66 w 373"/>
                    <a:gd name="T35" fmla="*/ 6 h 6"/>
                    <a:gd name="T36" fmla="*/ 25 w 373"/>
                    <a:gd name="T37" fmla="*/ 6 h 6"/>
                    <a:gd name="T38" fmla="*/ 0 w 373"/>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3" h="6">
                      <a:moveTo>
                        <a:pt x="373" y="6"/>
                      </a:moveTo>
                      <a:lnTo>
                        <a:pt x="367" y="6"/>
                      </a:lnTo>
                      <a:lnTo>
                        <a:pt x="361" y="6"/>
                      </a:lnTo>
                      <a:lnTo>
                        <a:pt x="356" y="0"/>
                      </a:lnTo>
                      <a:lnTo>
                        <a:pt x="356" y="0"/>
                      </a:lnTo>
                      <a:lnTo>
                        <a:pt x="336" y="0"/>
                      </a:lnTo>
                      <a:lnTo>
                        <a:pt x="318" y="0"/>
                      </a:lnTo>
                      <a:lnTo>
                        <a:pt x="301" y="0"/>
                      </a:lnTo>
                      <a:lnTo>
                        <a:pt x="301" y="0"/>
                      </a:lnTo>
                      <a:lnTo>
                        <a:pt x="269" y="0"/>
                      </a:lnTo>
                      <a:lnTo>
                        <a:pt x="232" y="6"/>
                      </a:lnTo>
                      <a:lnTo>
                        <a:pt x="208" y="6"/>
                      </a:lnTo>
                      <a:lnTo>
                        <a:pt x="208" y="6"/>
                      </a:lnTo>
                      <a:lnTo>
                        <a:pt x="177" y="6"/>
                      </a:lnTo>
                      <a:lnTo>
                        <a:pt x="127" y="6"/>
                      </a:lnTo>
                      <a:lnTo>
                        <a:pt x="98" y="6"/>
                      </a:lnTo>
                      <a:lnTo>
                        <a:pt x="98" y="6"/>
                      </a:lnTo>
                      <a:lnTo>
                        <a:pt x="66" y="6"/>
                      </a:lnTo>
                      <a:lnTo>
                        <a:pt x="25"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22" name="Freeform 58"/>
                <p:cNvSpPr>
                  <a:spLocks/>
                </p:cNvSpPr>
                <p:nvPr/>
              </p:nvSpPr>
              <p:spPr bwMode="auto">
                <a:xfrm>
                  <a:off x="4801" y="1918"/>
                  <a:ext cx="116" cy="14"/>
                </a:xfrm>
                <a:custGeom>
                  <a:avLst/>
                  <a:gdLst>
                    <a:gd name="T0" fmla="*/ 116 w 116"/>
                    <a:gd name="T1" fmla="*/ 0 h 14"/>
                    <a:gd name="T2" fmla="*/ 110 w 116"/>
                    <a:gd name="T3" fmla="*/ 8 h 14"/>
                    <a:gd name="T4" fmla="*/ 104 w 116"/>
                    <a:gd name="T5" fmla="*/ 8 h 14"/>
                    <a:gd name="T6" fmla="*/ 91 w 116"/>
                    <a:gd name="T7" fmla="*/ 8 h 14"/>
                    <a:gd name="T8" fmla="*/ 91 w 116"/>
                    <a:gd name="T9" fmla="*/ 8 h 14"/>
                    <a:gd name="T10" fmla="*/ 79 w 116"/>
                    <a:gd name="T11" fmla="*/ 14 h 14"/>
                    <a:gd name="T12" fmla="*/ 73 w 116"/>
                    <a:gd name="T13" fmla="*/ 8 h 14"/>
                    <a:gd name="T14" fmla="*/ 67 w 116"/>
                    <a:gd name="T15" fmla="*/ 8 h 14"/>
                    <a:gd name="T16" fmla="*/ 67 w 116"/>
                    <a:gd name="T17" fmla="*/ 8 h 14"/>
                    <a:gd name="T18" fmla="*/ 55 w 116"/>
                    <a:gd name="T19" fmla="*/ 14 h 14"/>
                    <a:gd name="T20" fmla="*/ 44 w 116"/>
                    <a:gd name="T21" fmla="*/ 14 h 14"/>
                    <a:gd name="T22" fmla="*/ 36 w 116"/>
                    <a:gd name="T23" fmla="*/ 14 h 14"/>
                    <a:gd name="T24" fmla="*/ 36 w 116"/>
                    <a:gd name="T25" fmla="*/ 14 h 14"/>
                    <a:gd name="T26" fmla="*/ 24 w 116"/>
                    <a:gd name="T27" fmla="*/ 14 h 14"/>
                    <a:gd name="T28" fmla="*/ 6 w 116"/>
                    <a:gd name="T29" fmla="*/ 14 h 14"/>
                    <a:gd name="T30" fmla="*/ 0 w 116"/>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4">
                      <a:moveTo>
                        <a:pt x="116" y="0"/>
                      </a:moveTo>
                      <a:lnTo>
                        <a:pt x="110" y="8"/>
                      </a:lnTo>
                      <a:lnTo>
                        <a:pt x="104" y="8"/>
                      </a:lnTo>
                      <a:lnTo>
                        <a:pt x="91" y="8"/>
                      </a:lnTo>
                      <a:lnTo>
                        <a:pt x="91" y="8"/>
                      </a:lnTo>
                      <a:lnTo>
                        <a:pt x="79" y="14"/>
                      </a:lnTo>
                      <a:lnTo>
                        <a:pt x="73" y="8"/>
                      </a:lnTo>
                      <a:lnTo>
                        <a:pt x="67" y="8"/>
                      </a:lnTo>
                      <a:lnTo>
                        <a:pt x="67" y="8"/>
                      </a:lnTo>
                      <a:lnTo>
                        <a:pt x="55" y="14"/>
                      </a:lnTo>
                      <a:lnTo>
                        <a:pt x="44" y="14"/>
                      </a:lnTo>
                      <a:lnTo>
                        <a:pt x="36" y="14"/>
                      </a:lnTo>
                      <a:lnTo>
                        <a:pt x="36" y="14"/>
                      </a:lnTo>
                      <a:lnTo>
                        <a:pt x="24" y="14"/>
                      </a:lnTo>
                      <a:lnTo>
                        <a:pt x="6" y="14"/>
                      </a:lnTo>
                      <a:lnTo>
                        <a:pt x="0"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23" name="Freeform 59"/>
                <p:cNvSpPr>
                  <a:spLocks/>
                </p:cNvSpPr>
                <p:nvPr/>
              </p:nvSpPr>
              <p:spPr bwMode="auto">
                <a:xfrm>
                  <a:off x="4477" y="1906"/>
                  <a:ext cx="397" cy="12"/>
                </a:xfrm>
                <a:custGeom>
                  <a:avLst/>
                  <a:gdLst>
                    <a:gd name="T0" fmla="*/ 397 w 397"/>
                    <a:gd name="T1" fmla="*/ 0 h 12"/>
                    <a:gd name="T2" fmla="*/ 360 w 397"/>
                    <a:gd name="T3" fmla="*/ 0 h 12"/>
                    <a:gd name="T4" fmla="*/ 293 w 397"/>
                    <a:gd name="T5" fmla="*/ 0 h 12"/>
                    <a:gd name="T6" fmla="*/ 244 w 397"/>
                    <a:gd name="T7" fmla="*/ 0 h 12"/>
                    <a:gd name="T8" fmla="*/ 244 w 397"/>
                    <a:gd name="T9" fmla="*/ 0 h 12"/>
                    <a:gd name="T10" fmla="*/ 214 w 397"/>
                    <a:gd name="T11" fmla="*/ 6 h 12"/>
                    <a:gd name="T12" fmla="*/ 171 w 397"/>
                    <a:gd name="T13" fmla="*/ 12 h 12"/>
                    <a:gd name="T14" fmla="*/ 147 w 397"/>
                    <a:gd name="T15" fmla="*/ 12 h 12"/>
                    <a:gd name="T16" fmla="*/ 147 w 397"/>
                    <a:gd name="T17" fmla="*/ 12 h 12"/>
                    <a:gd name="T18" fmla="*/ 110 w 397"/>
                    <a:gd name="T19" fmla="*/ 12 h 12"/>
                    <a:gd name="T20" fmla="*/ 43 w 397"/>
                    <a:gd name="T21" fmla="*/ 12 h 12"/>
                    <a:gd name="T22" fmla="*/ 0 w 397"/>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12">
                      <a:moveTo>
                        <a:pt x="397" y="0"/>
                      </a:moveTo>
                      <a:lnTo>
                        <a:pt x="360" y="0"/>
                      </a:lnTo>
                      <a:lnTo>
                        <a:pt x="293" y="0"/>
                      </a:lnTo>
                      <a:lnTo>
                        <a:pt x="244" y="0"/>
                      </a:lnTo>
                      <a:lnTo>
                        <a:pt x="244" y="0"/>
                      </a:lnTo>
                      <a:lnTo>
                        <a:pt x="214" y="6"/>
                      </a:lnTo>
                      <a:lnTo>
                        <a:pt x="171" y="12"/>
                      </a:lnTo>
                      <a:lnTo>
                        <a:pt x="147" y="12"/>
                      </a:lnTo>
                      <a:lnTo>
                        <a:pt x="147" y="12"/>
                      </a:lnTo>
                      <a:lnTo>
                        <a:pt x="110" y="12"/>
                      </a:lnTo>
                      <a:lnTo>
                        <a:pt x="43"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24" name="Freeform 60"/>
                <p:cNvSpPr>
                  <a:spLocks/>
                </p:cNvSpPr>
                <p:nvPr/>
              </p:nvSpPr>
              <p:spPr bwMode="auto">
                <a:xfrm>
                  <a:off x="4256" y="1802"/>
                  <a:ext cx="258" cy="1"/>
                </a:xfrm>
                <a:custGeom>
                  <a:avLst/>
                  <a:gdLst>
                    <a:gd name="T0" fmla="*/ 258 w 258"/>
                    <a:gd name="T1" fmla="*/ 227 w 258"/>
                    <a:gd name="T2" fmla="*/ 177 w 258"/>
                    <a:gd name="T3" fmla="*/ 140 w 258"/>
                    <a:gd name="T4" fmla="*/ 140 w 258"/>
                    <a:gd name="T5" fmla="*/ 105 w 258"/>
                    <a:gd name="T6" fmla="*/ 44 w 258"/>
                    <a:gd name="T7" fmla="*/ 0 w 258"/>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58">
                      <a:moveTo>
                        <a:pt x="258" y="0"/>
                      </a:moveTo>
                      <a:lnTo>
                        <a:pt x="227" y="0"/>
                      </a:lnTo>
                      <a:lnTo>
                        <a:pt x="177" y="0"/>
                      </a:lnTo>
                      <a:lnTo>
                        <a:pt x="140" y="0"/>
                      </a:lnTo>
                      <a:lnTo>
                        <a:pt x="140" y="0"/>
                      </a:lnTo>
                      <a:lnTo>
                        <a:pt x="105" y="0"/>
                      </a:lnTo>
                      <a:lnTo>
                        <a:pt x="44"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25" name="Freeform 61"/>
                <p:cNvSpPr>
                  <a:spLocks/>
                </p:cNvSpPr>
                <p:nvPr/>
              </p:nvSpPr>
              <p:spPr bwMode="auto">
                <a:xfrm>
                  <a:off x="4335" y="1883"/>
                  <a:ext cx="185" cy="17"/>
                </a:xfrm>
                <a:custGeom>
                  <a:avLst/>
                  <a:gdLst>
                    <a:gd name="T0" fmla="*/ 185 w 185"/>
                    <a:gd name="T1" fmla="*/ 17 h 17"/>
                    <a:gd name="T2" fmla="*/ 171 w 185"/>
                    <a:gd name="T3" fmla="*/ 17 h 17"/>
                    <a:gd name="T4" fmla="*/ 154 w 185"/>
                    <a:gd name="T5" fmla="*/ 17 h 17"/>
                    <a:gd name="T6" fmla="*/ 130 w 185"/>
                    <a:gd name="T7" fmla="*/ 12 h 17"/>
                    <a:gd name="T8" fmla="*/ 130 w 185"/>
                    <a:gd name="T9" fmla="*/ 12 h 17"/>
                    <a:gd name="T10" fmla="*/ 104 w 185"/>
                    <a:gd name="T11" fmla="*/ 6 h 17"/>
                    <a:gd name="T12" fmla="*/ 81 w 185"/>
                    <a:gd name="T13" fmla="*/ 6 h 17"/>
                    <a:gd name="T14" fmla="*/ 55 w 185"/>
                    <a:gd name="T15" fmla="*/ 6 h 17"/>
                    <a:gd name="T16" fmla="*/ 55 w 185"/>
                    <a:gd name="T17" fmla="*/ 6 h 17"/>
                    <a:gd name="T18" fmla="*/ 32 w 185"/>
                    <a:gd name="T19" fmla="*/ 6 h 17"/>
                    <a:gd name="T20" fmla="*/ 6 w 185"/>
                    <a:gd name="T21" fmla="*/ 0 h 17"/>
                    <a:gd name="T22" fmla="*/ 0 w 185"/>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7">
                      <a:moveTo>
                        <a:pt x="185" y="17"/>
                      </a:moveTo>
                      <a:lnTo>
                        <a:pt x="171" y="17"/>
                      </a:lnTo>
                      <a:lnTo>
                        <a:pt x="154" y="17"/>
                      </a:lnTo>
                      <a:lnTo>
                        <a:pt x="130" y="12"/>
                      </a:lnTo>
                      <a:lnTo>
                        <a:pt x="130" y="12"/>
                      </a:lnTo>
                      <a:lnTo>
                        <a:pt x="104" y="6"/>
                      </a:lnTo>
                      <a:lnTo>
                        <a:pt x="81" y="6"/>
                      </a:lnTo>
                      <a:lnTo>
                        <a:pt x="55" y="6"/>
                      </a:lnTo>
                      <a:lnTo>
                        <a:pt x="55" y="6"/>
                      </a:lnTo>
                      <a:lnTo>
                        <a:pt x="32" y="6"/>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26" name="Freeform 62"/>
                <p:cNvSpPr>
                  <a:spLocks/>
                </p:cNvSpPr>
                <p:nvPr/>
              </p:nvSpPr>
              <p:spPr bwMode="auto">
                <a:xfrm>
                  <a:off x="4207" y="1871"/>
                  <a:ext cx="270" cy="18"/>
                </a:xfrm>
                <a:custGeom>
                  <a:avLst/>
                  <a:gdLst>
                    <a:gd name="T0" fmla="*/ 270 w 270"/>
                    <a:gd name="T1" fmla="*/ 0 h 18"/>
                    <a:gd name="T2" fmla="*/ 252 w 270"/>
                    <a:gd name="T3" fmla="*/ 6 h 18"/>
                    <a:gd name="T4" fmla="*/ 226 w 270"/>
                    <a:gd name="T5" fmla="*/ 6 h 18"/>
                    <a:gd name="T6" fmla="*/ 197 w 270"/>
                    <a:gd name="T7" fmla="*/ 6 h 18"/>
                    <a:gd name="T8" fmla="*/ 197 w 270"/>
                    <a:gd name="T9" fmla="*/ 6 h 18"/>
                    <a:gd name="T10" fmla="*/ 154 w 270"/>
                    <a:gd name="T11" fmla="*/ 6 h 18"/>
                    <a:gd name="T12" fmla="*/ 105 w 270"/>
                    <a:gd name="T13" fmla="*/ 6 h 18"/>
                    <a:gd name="T14" fmla="*/ 61 w 270"/>
                    <a:gd name="T15" fmla="*/ 12 h 18"/>
                    <a:gd name="T16" fmla="*/ 61 w 270"/>
                    <a:gd name="T17" fmla="*/ 12 h 18"/>
                    <a:gd name="T18" fmla="*/ 32 w 270"/>
                    <a:gd name="T19" fmla="*/ 18 h 18"/>
                    <a:gd name="T20" fmla="*/ 6 w 270"/>
                    <a:gd name="T21" fmla="*/ 12 h 18"/>
                    <a:gd name="T22" fmla="*/ 0 w 270"/>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18">
                      <a:moveTo>
                        <a:pt x="270" y="0"/>
                      </a:moveTo>
                      <a:lnTo>
                        <a:pt x="252" y="6"/>
                      </a:lnTo>
                      <a:lnTo>
                        <a:pt x="226" y="6"/>
                      </a:lnTo>
                      <a:lnTo>
                        <a:pt x="197" y="6"/>
                      </a:lnTo>
                      <a:lnTo>
                        <a:pt x="197" y="6"/>
                      </a:lnTo>
                      <a:lnTo>
                        <a:pt x="154" y="6"/>
                      </a:lnTo>
                      <a:lnTo>
                        <a:pt x="105" y="6"/>
                      </a:lnTo>
                      <a:lnTo>
                        <a:pt x="61" y="12"/>
                      </a:lnTo>
                      <a:lnTo>
                        <a:pt x="61" y="12"/>
                      </a:lnTo>
                      <a:lnTo>
                        <a:pt x="32" y="18"/>
                      </a:lnTo>
                      <a:lnTo>
                        <a:pt x="6"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27" name="Freeform 63"/>
                <p:cNvSpPr>
                  <a:spLocks/>
                </p:cNvSpPr>
                <p:nvPr/>
              </p:nvSpPr>
              <p:spPr bwMode="auto">
                <a:xfrm>
                  <a:off x="3596" y="1877"/>
                  <a:ext cx="299" cy="12"/>
                </a:xfrm>
                <a:custGeom>
                  <a:avLst/>
                  <a:gdLst>
                    <a:gd name="T0" fmla="*/ 299 w 299"/>
                    <a:gd name="T1" fmla="*/ 0 h 12"/>
                    <a:gd name="T2" fmla="*/ 263 w 299"/>
                    <a:gd name="T3" fmla="*/ 0 h 12"/>
                    <a:gd name="T4" fmla="*/ 188 w 299"/>
                    <a:gd name="T5" fmla="*/ 0 h 12"/>
                    <a:gd name="T6" fmla="*/ 139 w 299"/>
                    <a:gd name="T7" fmla="*/ 0 h 12"/>
                    <a:gd name="T8" fmla="*/ 139 w 299"/>
                    <a:gd name="T9" fmla="*/ 0 h 12"/>
                    <a:gd name="T10" fmla="*/ 110 w 299"/>
                    <a:gd name="T11" fmla="*/ 6 h 12"/>
                    <a:gd name="T12" fmla="*/ 55 w 299"/>
                    <a:gd name="T13" fmla="*/ 12 h 12"/>
                    <a:gd name="T14" fmla="*/ 0 w 29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2">
                      <a:moveTo>
                        <a:pt x="299" y="0"/>
                      </a:moveTo>
                      <a:lnTo>
                        <a:pt x="263" y="0"/>
                      </a:lnTo>
                      <a:lnTo>
                        <a:pt x="188" y="0"/>
                      </a:lnTo>
                      <a:lnTo>
                        <a:pt x="139" y="0"/>
                      </a:lnTo>
                      <a:lnTo>
                        <a:pt x="139" y="0"/>
                      </a:lnTo>
                      <a:lnTo>
                        <a:pt x="110" y="6"/>
                      </a:lnTo>
                      <a:lnTo>
                        <a:pt x="55"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28" name="Freeform 64"/>
                <p:cNvSpPr>
                  <a:spLocks/>
                </p:cNvSpPr>
                <p:nvPr/>
              </p:nvSpPr>
              <p:spPr bwMode="auto">
                <a:xfrm>
                  <a:off x="3674" y="1857"/>
                  <a:ext cx="93" cy="14"/>
                </a:xfrm>
                <a:custGeom>
                  <a:avLst/>
                  <a:gdLst>
                    <a:gd name="T0" fmla="*/ 93 w 93"/>
                    <a:gd name="T1" fmla="*/ 0 h 14"/>
                    <a:gd name="T2" fmla="*/ 81 w 93"/>
                    <a:gd name="T3" fmla="*/ 0 h 14"/>
                    <a:gd name="T4" fmla="*/ 61 w 93"/>
                    <a:gd name="T5" fmla="*/ 6 h 14"/>
                    <a:gd name="T6" fmla="*/ 44 w 93"/>
                    <a:gd name="T7" fmla="*/ 6 h 14"/>
                    <a:gd name="T8" fmla="*/ 44 w 93"/>
                    <a:gd name="T9" fmla="*/ 6 h 14"/>
                    <a:gd name="T10" fmla="*/ 20 w 93"/>
                    <a:gd name="T11" fmla="*/ 14 h 14"/>
                    <a:gd name="T12" fmla="*/ 6 w 93"/>
                    <a:gd name="T13" fmla="*/ 14 h 14"/>
                    <a:gd name="T14" fmla="*/ 0 w 9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4">
                      <a:moveTo>
                        <a:pt x="93" y="0"/>
                      </a:moveTo>
                      <a:lnTo>
                        <a:pt x="81" y="0"/>
                      </a:lnTo>
                      <a:lnTo>
                        <a:pt x="61" y="6"/>
                      </a:lnTo>
                      <a:lnTo>
                        <a:pt x="44" y="6"/>
                      </a:lnTo>
                      <a:lnTo>
                        <a:pt x="44" y="6"/>
                      </a:lnTo>
                      <a:lnTo>
                        <a:pt x="20" y="14"/>
                      </a:lnTo>
                      <a:lnTo>
                        <a:pt x="6" y="14"/>
                      </a:lnTo>
                      <a:lnTo>
                        <a:pt x="0"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29" name="Freeform 65"/>
                <p:cNvSpPr>
                  <a:spLocks/>
                </p:cNvSpPr>
                <p:nvPr/>
              </p:nvSpPr>
              <p:spPr bwMode="auto">
                <a:xfrm>
                  <a:off x="3491" y="1822"/>
                  <a:ext cx="232" cy="6"/>
                </a:xfrm>
                <a:custGeom>
                  <a:avLst/>
                  <a:gdLst>
                    <a:gd name="T0" fmla="*/ 232 w 232"/>
                    <a:gd name="T1" fmla="*/ 6 h 6"/>
                    <a:gd name="T2" fmla="*/ 215 w 232"/>
                    <a:gd name="T3" fmla="*/ 6 h 6"/>
                    <a:gd name="T4" fmla="*/ 171 w 232"/>
                    <a:gd name="T5" fmla="*/ 6 h 6"/>
                    <a:gd name="T6" fmla="*/ 142 w 232"/>
                    <a:gd name="T7" fmla="*/ 0 h 6"/>
                    <a:gd name="T8" fmla="*/ 142 w 232"/>
                    <a:gd name="T9" fmla="*/ 0 h 6"/>
                    <a:gd name="T10" fmla="*/ 93 w 232"/>
                    <a:gd name="T11" fmla="*/ 0 h 6"/>
                    <a:gd name="T12" fmla="*/ 32 w 232"/>
                    <a:gd name="T13" fmla="*/ 0 h 6"/>
                    <a:gd name="T14" fmla="*/ 0 w 23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6">
                      <a:moveTo>
                        <a:pt x="232" y="6"/>
                      </a:moveTo>
                      <a:lnTo>
                        <a:pt x="215" y="6"/>
                      </a:lnTo>
                      <a:lnTo>
                        <a:pt x="171" y="6"/>
                      </a:lnTo>
                      <a:lnTo>
                        <a:pt x="142" y="0"/>
                      </a:lnTo>
                      <a:lnTo>
                        <a:pt x="142" y="0"/>
                      </a:lnTo>
                      <a:lnTo>
                        <a:pt x="93" y="0"/>
                      </a:lnTo>
                      <a:lnTo>
                        <a:pt x="32"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30" name="Freeform 66"/>
                <p:cNvSpPr>
                  <a:spLocks/>
                </p:cNvSpPr>
                <p:nvPr/>
              </p:nvSpPr>
              <p:spPr bwMode="auto">
                <a:xfrm>
                  <a:off x="3240" y="1808"/>
                  <a:ext cx="141" cy="20"/>
                </a:xfrm>
                <a:custGeom>
                  <a:avLst/>
                  <a:gdLst>
                    <a:gd name="T0" fmla="*/ 0 w 141"/>
                    <a:gd name="T1" fmla="*/ 0 h 20"/>
                    <a:gd name="T2" fmla="*/ 0 w 141"/>
                    <a:gd name="T3" fmla="*/ 8 h 20"/>
                    <a:gd name="T4" fmla="*/ 0 w 141"/>
                    <a:gd name="T5" fmla="*/ 8 h 20"/>
                    <a:gd name="T6" fmla="*/ 0 w 141"/>
                    <a:gd name="T7" fmla="*/ 8 h 20"/>
                    <a:gd name="T8" fmla="*/ 0 w 141"/>
                    <a:gd name="T9" fmla="*/ 8 h 20"/>
                    <a:gd name="T10" fmla="*/ 0 w 141"/>
                    <a:gd name="T11" fmla="*/ 14 h 20"/>
                    <a:gd name="T12" fmla="*/ 7 w 141"/>
                    <a:gd name="T13" fmla="*/ 20 h 20"/>
                    <a:gd name="T14" fmla="*/ 13 w 141"/>
                    <a:gd name="T15" fmla="*/ 20 h 20"/>
                    <a:gd name="T16" fmla="*/ 13 w 141"/>
                    <a:gd name="T17" fmla="*/ 20 h 20"/>
                    <a:gd name="T18" fmla="*/ 13 w 141"/>
                    <a:gd name="T19" fmla="*/ 20 h 20"/>
                    <a:gd name="T20" fmla="*/ 19 w 141"/>
                    <a:gd name="T21" fmla="*/ 20 h 20"/>
                    <a:gd name="T22" fmla="*/ 25 w 141"/>
                    <a:gd name="T23" fmla="*/ 14 h 20"/>
                    <a:gd name="T24" fmla="*/ 25 w 141"/>
                    <a:gd name="T25" fmla="*/ 14 h 20"/>
                    <a:gd name="T26" fmla="*/ 55 w 141"/>
                    <a:gd name="T27" fmla="*/ 14 h 20"/>
                    <a:gd name="T28" fmla="*/ 104 w 141"/>
                    <a:gd name="T29" fmla="*/ 14 h 20"/>
                    <a:gd name="T30" fmla="*/ 141 w 141"/>
                    <a:gd name="T3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20">
                      <a:moveTo>
                        <a:pt x="0" y="0"/>
                      </a:moveTo>
                      <a:lnTo>
                        <a:pt x="0" y="8"/>
                      </a:lnTo>
                      <a:lnTo>
                        <a:pt x="0" y="8"/>
                      </a:lnTo>
                      <a:lnTo>
                        <a:pt x="0" y="8"/>
                      </a:lnTo>
                      <a:lnTo>
                        <a:pt x="0" y="8"/>
                      </a:lnTo>
                      <a:lnTo>
                        <a:pt x="0" y="14"/>
                      </a:lnTo>
                      <a:lnTo>
                        <a:pt x="7" y="20"/>
                      </a:lnTo>
                      <a:lnTo>
                        <a:pt x="13" y="20"/>
                      </a:lnTo>
                      <a:lnTo>
                        <a:pt x="13" y="20"/>
                      </a:lnTo>
                      <a:lnTo>
                        <a:pt x="13" y="20"/>
                      </a:lnTo>
                      <a:lnTo>
                        <a:pt x="19" y="20"/>
                      </a:lnTo>
                      <a:lnTo>
                        <a:pt x="25" y="14"/>
                      </a:lnTo>
                      <a:lnTo>
                        <a:pt x="25" y="14"/>
                      </a:lnTo>
                      <a:lnTo>
                        <a:pt x="55" y="14"/>
                      </a:lnTo>
                      <a:lnTo>
                        <a:pt x="104" y="14"/>
                      </a:lnTo>
                      <a:lnTo>
                        <a:pt x="141"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31" name="Freeform 67"/>
                <p:cNvSpPr>
                  <a:spLocks/>
                </p:cNvSpPr>
                <p:nvPr/>
              </p:nvSpPr>
              <p:spPr bwMode="auto">
                <a:xfrm>
                  <a:off x="3240" y="1839"/>
                  <a:ext cx="184" cy="6"/>
                </a:xfrm>
                <a:custGeom>
                  <a:avLst/>
                  <a:gdLst>
                    <a:gd name="T0" fmla="*/ 184 w 184"/>
                    <a:gd name="T1" fmla="*/ 6 h 6"/>
                    <a:gd name="T2" fmla="*/ 179 w 184"/>
                    <a:gd name="T3" fmla="*/ 6 h 6"/>
                    <a:gd name="T4" fmla="*/ 153 w 184"/>
                    <a:gd name="T5" fmla="*/ 6 h 6"/>
                    <a:gd name="T6" fmla="*/ 124 w 184"/>
                    <a:gd name="T7" fmla="*/ 0 h 6"/>
                    <a:gd name="T8" fmla="*/ 124 w 184"/>
                    <a:gd name="T9" fmla="*/ 0 h 6"/>
                    <a:gd name="T10" fmla="*/ 86 w 184"/>
                    <a:gd name="T11" fmla="*/ 6 h 6"/>
                    <a:gd name="T12" fmla="*/ 55 w 184"/>
                    <a:gd name="T13" fmla="*/ 6 h 6"/>
                    <a:gd name="T14" fmla="*/ 43 w 184"/>
                    <a:gd name="T15" fmla="*/ 6 h 6"/>
                    <a:gd name="T16" fmla="*/ 43 w 184"/>
                    <a:gd name="T17" fmla="*/ 6 h 6"/>
                    <a:gd name="T18" fmla="*/ 31 w 184"/>
                    <a:gd name="T19" fmla="*/ 6 h 6"/>
                    <a:gd name="T20" fmla="*/ 25 w 184"/>
                    <a:gd name="T21" fmla="*/ 6 h 6"/>
                    <a:gd name="T22" fmla="*/ 19 w 184"/>
                    <a:gd name="T23" fmla="*/ 6 h 6"/>
                    <a:gd name="T24" fmla="*/ 19 w 184"/>
                    <a:gd name="T25" fmla="*/ 6 h 6"/>
                    <a:gd name="T26" fmla="*/ 13 w 184"/>
                    <a:gd name="T27" fmla="*/ 6 h 6"/>
                    <a:gd name="T28" fmla="*/ 0 w 184"/>
                    <a:gd name="T29" fmla="*/ 0 h 6"/>
                    <a:gd name="T30" fmla="*/ 0 w 18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6">
                      <a:moveTo>
                        <a:pt x="184" y="6"/>
                      </a:moveTo>
                      <a:lnTo>
                        <a:pt x="179" y="6"/>
                      </a:lnTo>
                      <a:lnTo>
                        <a:pt x="153" y="6"/>
                      </a:lnTo>
                      <a:lnTo>
                        <a:pt x="124" y="0"/>
                      </a:lnTo>
                      <a:lnTo>
                        <a:pt x="124" y="0"/>
                      </a:lnTo>
                      <a:lnTo>
                        <a:pt x="86" y="6"/>
                      </a:lnTo>
                      <a:lnTo>
                        <a:pt x="55" y="6"/>
                      </a:lnTo>
                      <a:lnTo>
                        <a:pt x="43" y="6"/>
                      </a:lnTo>
                      <a:lnTo>
                        <a:pt x="43" y="6"/>
                      </a:lnTo>
                      <a:lnTo>
                        <a:pt x="31" y="6"/>
                      </a:lnTo>
                      <a:lnTo>
                        <a:pt x="25" y="6"/>
                      </a:lnTo>
                      <a:lnTo>
                        <a:pt x="19" y="6"/>
                      </a:lnTo>
                      <a:lnTo>
                        <a:pt x="19" y="6"/>
                      </a:lnTo>
                      <a:lnTo>
                        <a:pt x="13"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32" name="Line 68"/>
                <p:cNvSpPr>
                  <a:spLocks noChangeShapeType="1"/>
                </p:cNvSpPr>
                <p:nvPr/>
              </p:nvSpPr>
              <p:spPr bwMode="auto">
                <a:xfrm flipH="1">
                  <a:off x="3303" y="1863"/>
                  <a:ext cx="6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4133" name="Freeform 69"/>
                <p:cNvSpPr>
                  <a:spLocks/>
                </p:cNvSpPr>
                <p:nvPr/>
              </p:nvSpPr>
              <p:spPr bwMode="auto">
                <a:xfrm>
                  <a:off x="3234" y="1863"/>
                  <a:ext cx="185" cy="20"/>
                </a:xfrm>
                <a:custGeom>
                  <a:avLst/>
                  <a:gdLst>
                    <a:gd name="T0" fmla="*/ 185 w 185"/>
                    <a:gd name="T1" fmla="*/ 20 h 20"/>
                    <a:gd name="T2" fmla="*/ 153 w 185"/>
                    <a:gd name="T3" fmla="*/ 20 h 20"/>
                    <a:gd name="T4" fmla="*/ 104 w 185"/>
                    <a:gd name="T5" fmla="*/ 14 h 20"/>
                    <a:gd name="T6" fmla="*/ 74 w 185"/>
                    <a:gd name="T7" fmla="*/ 14 h 20"/>
                    <a:gd name="T8" fmla="*/ 74 w 185"/>
                    <a:gd name="T9" fmla="*/ 14 h 20"/>
                    <a:gd name="T10" fmla="*/ 55 w 185"/>
                    <a:gd name="T11" fmla="*/ 14 h 20"/>
                    <a:gd name="T12" fmla="*/ 31 w 185"/>
                    <a:gd name="T13" fmla="*/ 14 h 20"/>
                    <a:gd name="T14" fmla="*/ 19 w 185"/>
                    <a:gd name="T15" fmla="*/ 8 h 20"/>
                    <a:gd name="T16" fmla="*/ 19 w 185"/>
                    <a:gd name="T17" fmla="*/ 8 h 20"/>
                    <a:gd name="T18" fmla="*/ 13 w 185"/>
                    <a:gd name="T19" fmla="*/ 8 h 20"/>
                    <a:gd name="T20" fmla="*/ 0 w 185"/>
                    <a:gd name="T21" fmla="*/ 8 h 20"/>
                    <a:gd name="T22" fmla="*/ 0 w 185"/>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20">
                      <a:moveTo>
                        <a:pt x="185" y="20"/>
                      </a:moveTo>
                      <a:lnTo>
                        <a:pt x="153" y="20"/>
                      </a:lnTo>
                      <a:lnTo>
                        <a:pt x="104" y="14"/>
                      </a:lnTo>
                      <a:lnTo>
                        <a:pt x="74" y="14"/>
                      </a:lnTo>
                      <a:lnTo>
                        <a:pt x="74" y="14"/>
                      </a:lnTo>
                      <a:lnTo>
                        <a:pt x="55" y="14"/>
                      </a:lnTo>
                      <a:lnTo>
                        <a:pt x="31" y="14"/>
                      </a:lnTo>
                      <a:lnTo>
                        <a:pt x="19" y="8"/>
                      </a:lnTo>
                      <a:lnTo>
                        <a:pt x="19" y="8"/>
                      </a:lnTo>
                      <a:lnTo>
                        <a:pt x="13"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34" name="Freeform 70"/>
                <p:cNvSpPr>
                  <a:spLocks/>
                </p:cNvSpPr>
                <p:nvPr/>
              </p:nvSpPr>
              <p:spPr bwMode="auto">
                <a:xfrm>
                  <a:off x="3723" y="1779"/>
                  <a:ext cx="490" cy="23"/>
                </a:xfrm>
                <a:custGeom>
                  <a:avLst/>
                  <a:gdLst>
                    <a:gd name="T0" fmla="*/ 0 w 490"/>
                    <a:gd name="T1" fmla="*/ 0 h 23"/>
                    <a:gd name="T2" fmla="*/ 32 w 490"/>
                    <a:gd name="T3" fmla="*/ 5 h 23"/>
                    <a:gd name="T4" fmla="*/ 81 w 490"/>
                    <a:gd name="T5" fmla="*/ 5 h 23"/>
                    <a:gd name="T6" fmla="*/ 122 w 490"/>
                    <a:gd name="T7" fmla="*/ 11 h 23"/>
                    <a:gd name="T8" fmla="*/ 122 w 490"/>
                    <a:gd name="T9" fmla="*/ 11 h 23"/>
                    <a:gd name="T10" fmla="*/ 185 w 490"/>
                    <a:gd name="T11" fmla="*/ 17 h 23"/>
                    <a:gd name="T12" fmla="*/ 276 w 490"/>
                    <a:gd name="T13" fmla="*/ 23 h 23"/>
                    <a:gd name="T14" fmla="*/ 337 w 490"/>
                    <a:gd name="T15" fmla="*/ 23 h 23"/>
                    <a:gd name="T16" fmla="*/ 337 w 490"/>
                    <a:gd name="T17" fmla="*/ 23 h 23"/>
                    <a:gd name="T18" fmla="*/ 380 w 490"/>
                    <a:gd name="T19" fmla="*/ 17 h 23"/>
                    <a:gd name="T20" fmla="*/ 447 w 490"/>
                    <a:gd name="T21" fmla="*/ 11 h 23"/>
                    <a:gd name="T22" fmla="*/ 490 w 490"/>
                    <a:gd name="T23"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 h="23">
                      <a:moveTo>
                        <a:pt x="0" y="0"/>
                      </a:moveTo>
                      <a:lnTo>
                        <a:pt x="32" y="5"/>
                      </a:lnTo>
                      <a:lnTo>
                        <a:pt x="81" y="5"/>
                      </a:lnTo>
                      <a:lnTo>
                        <a:pt x="122" y="11"/>
                      </a:lnTo>
                      <a:lnTo>
                        <a:pt x="122" y="11"/>
                      </a:lnTo>
                      <a:lnTo>
                        <a:pt x="185" y="17"/>
                      </a:lnTo>
                      <a:lnTo>
                        <a:pt x="276" y="23"/>
                      </a:lnTo>
                      <a:lnTo>
                        <a:pt x="337" y="23"/>
                      </a:lnTo>
                      <a:lnTo>
                        <a:pt x="337" y="23"/>
                      </a:lnTo>
                      <a:lnTo>
                        <a:pt x="380" y="17"/>
                      </a:lnTo>
                      <a:lnTo>
                        <a:pt x="447" y="11"/>
                      </a:lnTo>
                      <a:lnTo>
                        <a:pt x="49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35" name="Freeform 71"/>
                <p:cNvSpPr>
                  <a:spLocks/>
                </p:cNvSpPr>
                <p:nvPr/>
              </p:nvSpPr>
              <p:spPr bwMode="auto">
                <a:xfrm>
                  <a:off x="3889" y="1834"/>
                  <a:ext cx="240" cy="17"/>
                </a:xfrm>
                <a:custGeom>
                  <a:avLst/>
                  <a:gdLst>
                    <a:gd name="T0" fmla="*/ 240 w 240"/>
                    <a:gd name="T1" fmla="*/ 17 h 17"/>
                    <a:gd name="T2" fmla="*/ 220 w 240"/>
                    <a:gd name="T3" fmla="*/ 17 h 17"/>
                    <a:gd name="T4" fmla="*/ 190 w 240"/>
                    <a:gd name="T5" fmla="*/ 5 h 17"/>
                    <a:gd name="T6" fmla="*/ 153 w 240"/>
                    <a:gd name="T7" fmla="*/ 0 h 17"/>
                    <a:gd name="T8" fmla="*/ 153 w 240"/>
                    <a:gd name="T9" fmla="*/ 0 h 17"/>
                    <a:gd name="T10" fmla="*/ 98 w 240"/>
                    <a:gd name="T11" fmla="*/ 0 h 17"/>
                    <a:gd name="T12" fmla="*/ 31 w 240"/>
                    <a:gd name="T13" fmla="*/ 0 h 17"/>
                    <a:gd name="T14" fmla="*/ 0 w 24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7">
                      <a:moveTo>
                        <a:pt x="240" y="17"/>
                      </a:moveTo>
                      <a:lnTo>
                        <a:pt x="220" y="17"/>
                      </a:lnTo>
                      <a:lnTo>
                        <a:pt x="190" y="5"/>
                      </a:lnTo>
                      <a:lnTo>
                        <a:pt x="153" y="0"/>
                      </a:lnTo>
                      <a:lnTo>
                        <a:pt x="153" y="0"/>
                      </a:lnTo>
                      <a:lnTo>
                        <a:pt x="98" y="0"/>
                      </a:lnTo>
                      <a:lnTo>
                        <a:pt x="3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36" name="Freeform 72"/>
                <p:cNvSpPr>
                  <a:spLocks/>
                </p:cNvSpPr>
                <p:nvPr/>
              </p:nvSpPr>
              <p:spPr bwMode="auto">
                <a:xfrm>
                  <a:off x="4085" y="1362"/>
                  <a:ext cx="12" cy="141"/>
                </a:xfrm>
                <a:custGeom>
                  <a:avLst/>
                  <a:gdLst>
                    <a:gd name="T0" fmla="*/ 0 w 12"/>
                    <a:gd name="T1" fmla="*/ 0 h 141"/>
                    <a:gd name="T2" fmla="*/ 0 w 12"/>
                    <a:gd name="T3" fmla="*/ 13 h 141"/>
                    <a:gd name="T4" fmla="*/ 6 w 12"/>
                    <a:gd name="T5" fmla="*/ 25 h 141"/>
                    <a:gd name="T6" fmla="*/ 6 w 12"/>
                    <a:gd name="T7" fmla="*/ 37 h 141"/>
                    <a:gd name="T8" fmla="*/ 6 w 12"/>
                    <a:gd name="T9" fmla="*/ 37 h 141"/>
                    <a:gd name="T10" fmla="*/ 6 w 12"/>
                    <a:gd name="T11" fmla="*/ 74 h 141"/>
                    <a:gd name="T12" fmla="*/ 12 w 12"/>
                    <a:gd name="T13" fmla="*/ 116 h 141"/>
                    <a:gd name="T14" fmla="*/ 12 w 12"/>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1">
                      <a:moveTo>
                        <a:pt x="0" y="0"/>
                      </a:moveTo>
                      <a:lnTo>
                        <a:pt x="0" y="13"/>
                      </a:lnTo>
                      <a:lnTo>
                        <a:pt x="6" y="25"/>
                      </a:lnTo>
                      <a:lnTo>
                        <a:pt x="6" y="37"/>
                      </a:lnTo>
                      <a:lnTo>
                        <a:pt x="6" y="37"/>
                      </a:lnTo>
                      <a:lnTo>
                        <a:pt x="6" y="74"/>
                      </a:lnTo>
                      <a:lnTo>
                        <a:pt x="12" y="116"/>
                      </a:lnTo>
                      <a:lnTo>
                        <a:pt x="12" y="14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37" name="Freeform 73"/>
                <p:cNvSpPr>
                  <a:spLocks/>
                </p:cNvSpPr>
                <p:nvPr/>
              </p:nvSpPr>
              <p:spPr bwMode="auto">
                <a:xfrm>
                  <a:off x="4121" y="1399"/>
                  <a:ext cx="8" cy="252"/>
                </a:xfrm>
                <a:custGeom>
                  <a:avLst/>
                  <a:gdLst>
                    <a:gd name="T0" fmla="*/ 0 w 8"/>
                    <a:gd name="T1" fmla="*/ 0 h 252"/>
                    <a:gd name="T2" fmla="*/ 0 w 8"/>
                    <a:gd name="T3" fmla="*/ 12 h 252"/>
                    <a:gd name="T4" fmla="*/ 0 w 8"/>
                    <a:gd name="T5" fmla="*/ 37 h 252"/>
                    <a:gd name="T6" fmla="*/ 8 w 8"/>
                    <a:gd name="T7" fmla="*/ 61 h 252"/>
                    <a:gd name="T8" fmla="*/ 8 w 8"/>
                    <a:gd name="T9" fmla="*/ 61 h 252"/>
                    <a:gd name="T10" fmla="*/ 0 w 8"/>
                    <a:gd name="T11" fmla="*/ 98 h 252"/>
                    <a:gd name="T12" fmla="*/ 0 w 8"/>
                    <a:gd name="T13" fmla="*/ 153 h 252"/>
                    <a:gd name="T14" fmla="*/ 0 w 8"/>
                    <a:gd name="T15" fmla="*/ 189 h 252"/>
                    <a:gd name="T16" fmla="*/ 0 w 8"/>
                    <a:gd name="T17" fmla="*/ 189 h 252"/>
                    <a:gd name="T18" fmla="*/ 0 w 8"/>
                    <a:gd name="T19" fmla="*/ 214 h 252"/>
                    <a:gd name="T20" fmla="*/ 0 w 8"/>
                    <a:gd name="T21" fmla="*/ 238 h 252"/>
                    <a:gd name="T22" fmla="*/ 0 w 8"/>
                    <a:gd name="T23"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52">
                      <a:moveTo>
                        <a:pt x="0" y="0"/>
                      </a:moveTo>
                      <a:lnTo>
                        <a:pt x="0" y="12"/>
                      </a:lnTo>
                      <a:lnTo>
                        <a:pt x="0" y="37"/>
                      </a:lnTo>
                      <a:lnTo>
                        <a:pt x="8" y="61"/>
                      </a:lnTo>
                      <a:lnTo>
                        <a:pt x="8" y="61"/>
                      </a:lnTo>
                      <a:lnTo>
                        <a:pt x="0" y="98"/>
                      </a:lnTo>
                      <a:lnTo>
                        <a:pt x="0" y="153"/>
                      </a:lnTo>
                      <a:lnTo>
                        <a:pt x="0" y="189"/>
                      </a:lnTo>
                      <a:lnTo>
                        <a:pt x="0" y="189"/>
                      </a:lnTo>
                      <a:lnTo>
                        <a:pt x="0" y="214"/>
                      </a:lnTo>
                      <a:lnTo>
                        <a:pt x="0" y="238"/>
                      </a:lnTo>
                      <a:lnTo>
                        <a:pt x="0" y="25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38" name="Freeform 74"/>
                <p:cNvSpPr>
                  <a:spLocks/>
                </p:cNvSpPr>
                <p:nvPr/>
              </p:nvSpPr>
              <p:spPr bwMode="auto">
                <a:xfrm>
                  <a:off x="4146" y="1596"/>
                  <a:ext cx="1" cy="133"/>
                </a:xfrm>
                <a:custGeom>
                  <a:avLst/>
                  <a:gdLst>
                    <a:gd name="T0" fmla="*/ 0 h 133"/>
                    <a:gd name="T1" fmla="*/ 23 h 133"/>
                    <a:gd name="T2" fmla="*/ 67 h 133"/>
                    <a:gd name="T3" fmla="*/ 96 h 133"/>
                    <a:gd name="T4" fmla="*/ 96 h 133"/>
                    <a:gd name="T5" fmla="*/ 116 h 133"/>
                    <a:gd name="T6" fmla="*/ 127 h 133"/>
                    <a:gd name="T7" fmla="*/ 133 h 13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33">
                      <a:moveTo>
                        <a:pt x="0" y="0"/>
                      </a:moveTo>
                      <a:lnTo>
                        <a:pt x="0" y="23"/>
                      </a:lnTo>
                      <a:lnTo>
                        <a:pt x="0" y="67"/>
                      </a:lnTo>
                      <a:lnTo>
                        <a:pt x="0" y="96"/>
                      </a:lnTo>
                      <a:lnTo>
                        <a:pt x="0" y="96"/>
                      </a:lnTo>
                      <a:lnTo>
                        <a:pt x="0" y="116"/>
                      </a:lnTo>
                      <a:lnTo>
                        <a:pt x="0" y="127"/>
                      </a:lnTo>
                      <a:lnTo>
                        <a:pt x="0" y="1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39" name="Freeform 75"/>
                <p:cNvSpPr>
                  <a:spLocks/>
                </p:cNvSpPr>
                <p:nvPr/>
              </p:nvSpPr>
              <p:spPr bwMode="auto">
                <a:xfrm>
                  <a:off x="4054" y="1368"/>
                  <a:ext cx="6" cy="104"/>
                </a:xfrm>
                <a:custGeom>
                  <a:avLst/>
                  <a:gdLst>
                    <a:gd name="T0" fmla="*/ 6 w 6"/>
                    <a:gd name="T1" fmla="*/ 0 h 104"/>
                    <a:gd name="T2" fmla="*/ 0 w 6"/>
                    <a:gd name="T3" fmla="*/ 7 h 104"/>
                    <a:gd name="T4" fmla="*/ 0 w 6"/>
                    <a:gd name="T5" fmla="*/ 19 h 104"/>
                    <a:gd name="T6" fmla="*/ 0 w 6"/>
                    <a:gd name="T7" fmla="*/ 25 h 104"/>
                    <a:gd name="T8" fmla="*/ 0 w 6"/>
                    <a:gd name="T9" fmla="*/ 25 h 104"/>
                    <a:gd name="T10" fmla="*/ 0 w 6"/>
                    <a:gd name="T11" fmla="*/ 37 h 104"/>
                    <a:gd name="T12" fmla="*/ 6 w 6"/>
                    <a:gd name="T13" fmla="*/ 43 h 104"/>
                    <a:gd name="T14" fmla="*/ 6 w 6"/>
                    <a:gd name="T15" fmla="*/ 49 h 104"/>
                    <a:gd name="T16" fmla="*/ 6 w 6"/>
                    <a:gd name="T17" fmla="*/ 49 h 104"/>
                    <a:gd name="T18" fmla="*/ 6 w 6"/>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4">
                      <a:moveTo>
                        <a:pt x="6" y="0"/>
                      </a:moveTo>
                      <a:lnTo>
                        <a:pt x="0" y="7"/>
                      </a:lnTo>
                      <a:lnTo>
                        <a:pt x="0" y="19"/>
                      </a:lnTo>
                      <a:lnTo>
                        <a:pt x="0" y="25"/>
                      </a:lnTo>
                      <a:lnTo>
                        <a:pt x="0" y="25"/>
                      </a:lnTo>
                      <a:lnTo>
                        <a:pt x="0" y="37"/>
                      </a:lnTo>
                      <a:lnTo>
                        <a:pt x="6" y="43"/>
                      </a:lnTo>
                      <a:lnTo>
                        <a:pt x="6" y="49"/>
                      </a:lnTo>
                      <a:lnTo>
                        <a:pt x="6" y="49"/>
                      </a:lnTo>
                      <a:lnTo>
                        <a:pt x="6" y="10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40" name="Freeform 76"/>
                <p:cNvSpPr>
                  <a:spLocks/>
                </p:cNvSpPr>
                <p:nvPr/>
              </p:nvSpPr>
              <p:spPr bwMode="auto">
                <a:xfrm>
                  <a:off x="4024" y="1375"/>
                  <a:ext cx="18" cy="111"/>
                </a:xfrm>
                <a:custGeom>
                  <a:avLst/>
                  <a:gdLst>
                    <a:gd name="T0" fmla="*/ 18 w 18"/>
                    <a:gd name="T1" fmla="*/ 0 h 111"/>
                    <a:gd name="T2" fmla="*/ 12 w 18"/>
                    <a:gd name="T3" fmla="*/ 6 h 111"/>
                    <a:gd name="T4" fmla="*/ 6 w 18"/>
                    <a:gd name="T5" fmla="*/ 12 h 111"/>
                    <a:gd name="T6" fmla="*/ 6 w 18"/>
                    <a:gd name="T7" fmla="*/ 18 h 111"/>
                    <a:gd name="T8" fmla="*/ 6 w 18"/>
                    <a:gd name="T9" fmla="*/ 18 h 111"/>
                    <a:gd name="T10" fmla="*/ 0 w 18"/>
                    <a:gd name="T11" fmla="*/ 30 h 111"/>
                    <a:gd name="T12" fmla="*/ 0 w 18"/>
                    <a:gd name="T13" fmla="*/ 42 h 111"/>
                    <a:gd name="T14" fmla="*/ 0 w 18"/>
                    <a:gd name="T15" fmla="*/ 56 h 111"/>
                    <a:gd name="T16" fmla="*/ 0 w 18"/>
                    <a:gd name="T17" fmla="*/ 56 h 111"/>
                    <a:gd name="T18" fmla="*/ 0 w 18"/>
                    <a:gd name="T19" fmla="*/ 79 h 111"/>
                    <a:gd name="T20" fmla="*/ 0 w 18"/>
                    <a:gd name="T21" fmla="*/ 97 h 111"/>
                    <a:gd name="T22" fmla="*/ 0 w 18"/>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1">
                      <a:moveTo>
                        <a:pt x="18" y="0"/>
                      </a:moveTo>
                      <a:lnTo>
                        <a:pt x="12" y="6"/>
                      </a:lnTo>
                      <a:lnTo>
                        <a:pt x="6" y="12"/>
                      </a:lnTo>
                      <a:lnTo>
                        <a:pt x="6" y="18"/>
                      </a:lnTo>
                      <a:lnTo>
                        <a:pt x="6" y="18"/>
                      </a:lnTo>
                      <a:lnTo>
                        <a:pt x="0" y="30"/>
                      </a:lnTo>
                      <a:lnTo>
                        <a:pt x="0" y="42"/>
                      </a:lnTo>
                      <a:lnTo>
                        <a:pt x="0" y="56"/>
                      </a:lnTo>
                      <a:lnTo>
                        <a:pt x="0" y="56"/>
                      </a:lnTo>
                      <a:lnTo>
                        <a:pt x="0" y="79"/>
                      </a:lnTo>
                      <a:lnTo>
                        <a:pt x="0" y="97"/>
                      </a:lnTo>
                      <a:lnTo>
                        <a:pt x="0" y="1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41" name="Freeform 77"/>
                <p:cNvSpPr>
                  <a:spLocks/>
                </p:cNvSpPr>
                <p:nvPr/>
              </p:nvSpPr>
              <p:spPr bwMode="auto">
                <a:xfrm>
                  <a:off x="4005" y="1387"/>
                  <a:ext cx="13" cy="140"/>
                </a:xfrm>
                <a:custGeom>
                  <a:avLst/>
                  <a:gdLst>
                    <a:gd name="T0" fmla="*/ 13 w 13"/>
                    <a:gd name="T1" fmla="*/ 0 h 140"/>
                    <a:gd name="T2" fmla="*/ 6 w 13"/>
                    <a:gd name="T3" fmla="*/ 6 h 140"/>
                    <a:gd name="T4" fmla="*/ 0 w 13"/>
                    <a:gd name="T5" fmla="*/ 24 h 140"/>
                    <a:gd name="T6" fmla="*/ 0 w 13"/>
                    <a:gd name="T7" fmla="*/ 36 h 140"/>
                    <a:gd name="T8" fmla="*/ 0 w 13"/>
                    <a:gd name="T9" fmla="*/ 36 h 140"/>
                    <a:gd name="T10" fmla="*/ 0 w 13"/>
                    <a:gd name="T11" fmla="*/ 67 h 140"/>
                    <a:gd name="T12" fmla="*/ 0 w 13"/>
                    <a:gd name="T13" fmla="*/ 110 h 140"/>
                    <a:gd name="T14" fmla="*/ 0 w 13"/>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0">
                      <a:moveTo>
                        <a:pt x="13" y="0"/>
                      </a:moveTo>
                      <a:lnTo>
                        <a:pt x="6" y="6"/>
                      </a:lnTo>
                      <a:lnTo>
                        <a:pt x="0" y="24"/>
                      </a:lnTo>
                      <a:lnTo>
                        <a:pt x="0" y="36"/>
                      </a:lnTo>
                      <a:lnTo>
                        <a:pt x="0" y="36"/>
                      </a:lnTo>
                      <a:lnTo>
                        <a:pt x="0" y="67"/>
                      </a:lnTo>
                      <a:lnTo>
                        <a:pt x="0" y="110"/>
                      </a:lnTo>
                      <a:lnTo>
                        <a:pt x="0" y="14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42" name="Freeform 78"/>
                <p:cNvSpPr>
                  <a:spLocks/>
                </p:cNvSpPr>
                <p:nvPr/>
              </p:nvSpPr>
              <p:spPr bwMode="auto">
                <a:xfrm>
                  <a:off x="3999" y="1596"/>
                  <a:ext cx="6" cy="116"/>
                </a:xfrm>
                <a:custGeom>
                  <a:avLst/>
                  <a:gdLst>
                    <a:gd name="T0" fmla="*/ 0 w 6"/>
                    <a:gd name="T1" fmla="*/ 116 h 116"/>
                    <a:gd name="T2" fmla="*/ 0 w 6"/>
                    <a:gd name="T3" fmla="*/ 90 h 116"/>
                    <a:gd name="T4" fmla="*/ 0 w 6"/>
                    <a:gd name="T5" fmla="*/ 41 h 116"/>
                    <a:gd name="T6" fmla="*/ 6 w 6"/>
                    <a:gd name="T7" fmla="*/ 0 h 116"/>
                  </a:gdLst>
                  <a:ahLst/>
                  <a:cxnLst>
                    <a:cxn ang="0">
                      <a:pos x="T0" y="T1"/>
                    </a:cxn>
                    <a:cxn ang="0">
                      <a:pos x="T2" y="T3"/>
                    </a:cxn>
                    <a:cxn ang="0">
                      <a:pos x="T4" y="T5"/>
                    </a:cxn>
                    <a:cxn ang="0">
                      <a:pos x="T6" y="T7"/>
                    </a:cxn>
                  </a:cxnLst>
                  <a:rect l="0" t="0" r="r" b="b"/>
                  <a:pathLst>
                    <a:path w="6" h="116">
                      <a:moveTo>
                        <a:pt x="0" y="116"/>
                      </a:moveTo>
                      <a:lnTo>
                        <a:pt x="0" y="90"/>
                      </a:lnTo>
                      <a:lnTo>
                        <a:pt x="0" y="4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43" name="Freeform 79"/>
                <p:cNvSpPr>
                  <a:spLocks/>
                </p:cNvSpPr>
                <p:nvPr/>
              </p:nvSpPr>
              <p:spPr bwMode="auto">
                <a:xfrm>
                  <a:off x="4060" y="3375"/>
                  <a:ext cx="14" cy="385"/>
                </a:xfrm>
                <a:custGeom>
                  <a:avLst/>
                  <a:gdLst>
                    <a:gd name="T0" fmla="*/ 14 w 14"/>
                    <a:gd name="T1" fmla="*/ 0 h 385"/>
                    <a:gd name="T2" fmla="*/ 6 w 14"/>
                    <a:gd name="T3" fmla="*/ 18 h 385"/>
                    <a:gd name="T4" fmla="*/ 6 w 14"/>
                    <a:gd name="T5" fmla="*/ 55 h 385"/>
                    <a:gd name="T6" fmla="*/ 6 w 14"/>
                    <a:gd name="T7" fmla="*/ 79 h 385"/>
                    <a:gd name="T8" fmla="*/ 6 w 14"/>
                    <a:gd name="T9" fmla="*/ 79 h 385"/>
                    <a:gd name="T10" fmla="*/ 6 w 14"/>
                    <a:gd name="T11" fmla="*/ 165 h 385"/>
                    <a:gd name="T12" fmla="*/ 0 w 14"/>
                    <a:gd name="T13" fmla="*/ 299 h 385"/>
                    <a:gd name="T14" fmla="*/ 0 w 14"/>
                    <a:gd name="T15" fmla="*/ 385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85">
                      <a:moveTo>
                        <a:pt x="14" y="0"/>
                      </a:moveTo>
                      <a:lnTo>
                        <a:pt x="6" y="18"/>
                      </a:lnTo>
                      <a:lnTo>
                        <a:pt x="6" y="55"/>
                      </a:lnTo>
                      <a:lnTo>
                        <a:pt x="6" y="79"/>
                      </a:lnTo>
                      <a:lnTo>
                        <a:pt x="6" y="79"/>
                      </a:lnTo>
                      <a:lnTo>
                        <a:pt x="6" y="165"/>
                      </a:lnTo>
                      <a:lnTo>
                        <a:pt x="0" y="299"/>
                      </a:lnTo>
                      <a:lnTo>
                        <a:pt x="0" y="38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44" name="Freeform 80"/>
                <p:cNvSpPr>
                  <a:spLocks/>
                </p:cNvSpPr>
                <p:nvPr/>
              </p:nvSpPr>
              <p:spPr bwMode="auto">
                <a:xfrm>
                  <a:off x="4091" y="3454"/>
                  <a:ext cx="6" cy="336"/>
                </a:xfrm>
                <a:custGeom>
                  <a:avLst/>
                  <a:gdLst>
                    <a:gd name="T0" fmla="*/ 6 w 6"/>
                    <a:gd name="T1" fmla="*/ 0 h 336"/>
                    <a:gd name="T2" fmla="*/ 6 w 6"/>
                    <a:gd name="T3" fmla="*/ 19 h 336"/>
                    <a:gd name="T4" fmla="*/ 6 w 6"/>
                    <a:gd name="T5" fmla="*/ 43 h 336"/>
                    <a:gd name="T6" fmla="*/ 6 w 6"/>
                    <a:gd name="T7" fmla="*/ 68 h 336"/>
                    <a:gd name="T8" fmla="*/ 6 w 6"/>
                    <a:gd name="T9" fmla="*/ 68 h 336"/>
                    <a:gd name="T10" fmla="*/ 6 w 6"/>
                    <a:gd name="T11" fmla="*/ 135 h 336"/>
                    <a:gd name="T12" fmla="*/ 0 w 6"/>
                    <a:gd name="T13" fmla="*/ 257 h 336"/>
                    <a:gd name="T14" fmla="*/ 0 w 6"/>
                    <a:gd name="T15" fmla="*/ 336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36">
                      <a:moveTo>
                        <a:pt x="6" y="0"/>
                      </a:moveTo>
                      <a:lnTo>
                        <a:pt x="6" y="19"/>
                      </a:lnTo>
                      <a:lnTo>
                        <a:pt x="6" y="43"/>
                      </a:lnTo>
                      <a:lnTo>
                        <a:pt x="6" y="68"/>
                      </a:lnTo>
                      <a:lnTo>
                        <a:pt x="6" y="68"/>
                      </a:lnTo>
                      <a:lnTo>
                        <a:pt x="6" y="135"/>
                      </a:lnTo>
                      <a:lnTo>
                        <a:pt x="0" y="257"/>
                      </a:lnTo>
                      <a:lnTo>
                        <a:pt x="0" y="33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45" name="Freeform 81"/>
                <p:cNvSpPr>
                  <a:spLocks/>
                </p:cNvSpPr>
                <p:nvPr/>
              </p:nvSpPr>
              <p:spPr bwMode="auto">
                <a:xfrm>
                  <a:off x="3993" y="3349"/>
                  <a:ext cx="6" cy="435"/>
                </a:xfrm>
                <a:custGeom>
                  <a:avLst/>
                  <a:gdLst>
                    <a:gd name="T0" fmla="*/ 6 w 6"/>
                    <a:gd name="T1" fmla="*/ 0 h 435"/>
                    <a:gd name="T2" fmla="*/ 6 w 6"/>
                    <a:gd name="T3" fmla="*/ 20 h 435"/>
                    <a:gd name="T4" fmla="*/ 6 w 6"/>
                    <a:gd name="T5" fmla="*/ 50 h 435"/>
                    <a:gd name="T6" fmla="*/ 6 w 6"/>
                    <a:gd name="T7" fmla="*/ 69 h 435"/>
                    <a:gd name="T8" fmla="*/ 6 w 6"/>
                    <a:gd name="T9" fmla="*/ 69 h 435"/>
                    <a:gd name="T10" fmla="*/ 6 w 6"/>
                    <a:gd name="T11" fmla="*/ 154 h 435"/>
                    <a:gd name="T12" fmla="*/ 0 w 6"/>
                    <a:gd name="T13" fmla="*/ 301 h 435"/>
                    <a:gd name="T14" fmla="*/ 6 w 6"/>
                    <a:gd name="T15" fmla="*/ 386 h 435"/>
                    <a:gd name="T16" fmla="*/ 6 w 6"/>
                    <a:gd name="T17" fmla="*/ 386 h 435"/>
                    <a:gd name="T18" fmla="*/ 6 w 6"/>
                    <a:gd name="T19" fmla="*/ 411 h 435"/>
                    <a:gd name="T20" fmla="*/ 6 w 6"/>
                    <a:gd name="T21" fmla="*/ 429 h 435"/>
                    <a:gd name="T22" fmla="*/ 6 w 6"/>
                    <a:gd name="T23"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35">
                      <a:moveTo>
                        <a:pt x="6" y="0"/>
                      </a:moveTo>
                      <a:lnTo>
                        <a:pt x="6" y="20"/>
                      </a:lnTo>
                      <a:lnTo>
                        <a:pt x="6" y="50"/>
                      </a:lnTo>
                      <a:lnTo>
                        <a:pt x="6" y="69"/>
                      </a:lnTo>
                      <a:lnTo>
                        <a:pt x="6" y="69"/>
                      </a:lnTo>
                      <a:lnTo>
                        <a:pt x="6" y="154"/>
                      </a:lnTo>
                      <a:lnTo>
                        <a:pt x="0" y="301"/>
                      </a:lnTo>
                      <a:lnTo>
                        <a:pt x="6" y="386"/>
                      </a:lnTo>
                      <a:lnTo>
                        <a:pt x="6" y="386"/>
                      </a:lnTo>
                      <a:lnTo>
                        <a:pt x="6" y="411"/>
                      </a:lnTo>
                      <a:lnTo>
                        <a:pt x="6" y="429"/>
                      </a:lnTo>
                      <a:lnTo>
                        <a:pt x="6" y="43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46" name="Freeform 82"/>
                <p:cNvSpPr>
                  <a:spLocks/>
                </p:cNvSpPr>
                <p:nvPr/>
              </p:nvSpPr>
              <p:spPr bwMode="auto">
                <a:xfrm>
                  <a:off x="4140" y="3222"/>
                  <a:ext cx="6" cy="122"/>
                </a:xfrm>
                <a:custGeom>
                  <a:avLst/>
                  <a:gdLst>
                    <a:gd name="T0" fmla="*/ 6 w 6"/>
                    <a:gd name="T1" fmla="*/ 0 h 122"/>
                    <a:gd name="T2" fmla="*/ 0 w 6"/>
                    <a:gd name="T3" fmla="*/ 25 h 122"/>
                    <a:gd name="T4" fmla="*/ 0 w 6"/>
                    <a:gd name="T5" fmla="*/ 80 h 122"/>
                    <a:gd name="T6" fmla="*/ 0 w 6"/>
                    <a:gd name="T7" fmla="*/ 122 h 122"/>
                  </a:gdLst>
                  <a:ahLst/>
                  <a:cxnLst>
                    <a:cxn ang="0">
                      <a:pos x="T0" y="T1"/>
                    </a:cxn>
                    <a:cxn ang="0">
                      <a:pos x="T2" y="T3"/>
                    </a:cxn>
                    <a:cxn ang="0">
                      <a:pos x="T4" y="T5"/>
                    </a:cxn>
                    <a:cxn ang="0">
                      <a:pos x="T6" y="T7"/>
                    </a:cxn>
                  </a:cxnLst>
                  <a:rect l="0" t="0" r="r" b="b"/>
                  <a:pathLst>
                    <a:path w="6" h="122">
                      <a:moveTo>
                        <a:pt x="6" y="0"/>
                      </a:moveTo>
                      <a:lnTo>
                        <a:pt x="0" y="25"/>
                      </a:lnTo>
                      <a:lnTo>
                        <a:pt x="0" y="80"/>
                      </a:lnTo>
                      <a:lnTo>
                        <a:pt x="0" y="12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47" name="Freeform 83"/>
                <p:cNvSpPr>
                  <a:spLocks/>
                </p:cNvSpPr>
                <p:nvPr/>
              </p:nvSpPr>
              <p:spPr bwMode="auto">
                <a:xfrm>
                  <a:off x="4140" y="3001"/>
                  <a:ext cx="1" cy="142"/>
                </a:xfrm>
                <a:custGeom>
                  <a:avLst/>
                  <a:gdLst>
                    <a:gd name="T0" fmla="*/ 0 h 142"/>
                    <a:gd name="T1" fmla="*/ 18 h 142"/>
                    <a:gd name="T2" fmla="*/ 50 h 142"/>
                    <a:gd name="T3" fmla="*/ 81 h 142"/>
                    <a:gd name="T4" fmla="*/ 81 h 142"/>
                    <a:gd name="T5" fmla="*/ 111 h 142"/>
                    <a:gd name="T6" fmla="*/ 136 h 142"/>
                    <a:gd name="T7" fmla="*/ 142 h 14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42">
                      <a:moveTo>
                        <a:pt x="0" y="0"/>
                      </a:moveTo>
                      <a:lnTo>
                        <a:pt x="0" y="18"/>
                      </a:lnTo>
                      <a:lnTo>
                        <a:pt x="0" y="50"/>
                      </a:lnTo>
                      <a:lnTo>
                        <a:pt x="0" y="81"/>
                      </a:lnTo>
                      <a:lnTo>
                        <a:pt x="0" y="81"/>
                      </a:lnTo>
                      <a:lnTo>
                        <a:pt x="0" y="111"/>
                      </a:lnTo>
                      <a:lnTo>
                        <a:pt x="0" y="136"/>
                      </a:lnTo>
                      <a:lnTo>
                        <a:pt x="0" y="14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48" name="Freeform 84"/>
                <p:cNvSpPr>
                  <a:spLocks/>
                </p:cNvSpPr>
                <p:nvPr/>
              </p:nvSpPr>
              <p:spPr bwMode="auto">
                <a:xfrm>
                  <a:off x="3969" y="1767"/>
                  <a:ext cx="215" cy="214"/>
                </a:xfrm>
                <a:custGeom>
                  <a:avLst/>
                  <a:gdLst>
                    <a:gd name="T0" fmla="*/ 12 w 215"/>
                    <a:gd name="T1" fmla="*/ 0 h 214"/>
                    <a:gd name="T2" fmla="*/ 18 w 215"/>
                    <a:gd name="T3" fmla="*/ 12 h 214"/>
                    <a:gd name="T4" fmla="*/ 36 w 215"/>
                    <a:gd name="T5" fmla="*/ 29 h 214"/>
                    <a:gd name="T6" fmla="*/ 55 w 215"/>
                    <a:gd name="T7" fmla="*/ 55 h 214"/>
                    <a:gd name="T8" fmla="*/ 85 w 215"/>
                    <a:gd name="T9" fmla="*/ 84 h 214"/>
                    <a:gd name="T10" fmla="*/ 116 w 215"/>
                    <a:gd name="T11" fmla="*/ 122 h 214"/>
                    <a:gd name="T12" fmla="*/ 146 w 215"/>
                    <a:gd name="T13" fmla="*/ 151 h 214"/>
                    <a:gd name="T14" fmla="*/ 177 w 215"/>
                    <a:gd name="T15" fmla="*/ 183 h 214"/>
                    <a:gd name="T16" fmla="*/ 215 w 215"/>
                    <a:gd name="T17" fmla="*/ 206 h 214"/>
                    <a:gd name="T18" fmla="*/ 215 w 215"/>
                    <a:gd name="T19" fmla="*/ 206 h 214"/>
                    <a:gd name="T20" fmla="*/ 215 w 215"/>
                    <a:gd name="T21" fmla="*/ 214 h 214"/>
                    <a:gd name="T22" fmla="*/ 215 w 215"/>
                    <a:gd name="T23" fmla="*/ 214 h 214"/>
                    <a:gd name="T24" fmla="*/ 207 w 215"/>
                    <a:gd name="T25" fmla="*/ 214 h 214"/>
                    <a:gd name="T26" fmla="*/ 207 w 215"/>
                    <a:gd name="T27" fmla="*/ 214 h 214"/>
                    <a:gd name="T28" fmla="*/ 195 w 215"/>
                    <a:gd name="T29" fmla="*/ 206 h 214"/>
                    <a:gd name="T30" fmla="*/ 166 w 215"/>
                    <a:gd name="T31" fmla="*/ 177 h 214"/>
                    <a:gd name="T32" fmla="*/ 116 w 215"/>
                    <a:gd name="T33" fmla="*/ 133 h 214"/>
                    <a:gd name="T34" fmla="*/ 61 w 215"/>
                    <a:gd name="T35" fmla="*/ 78 h 214"/>
                    <a:gd name="T36" fmla="*/ 0 w 215"/>
                    <a:gd name="T37" fmla="*/ 6 h 214"/>
                    <a:gd name="T38" fmla="*/ 0 w 215"/>
                    <a:gd name="T39" fmla="*/ 6 h 214"/>
                    <a:gd name="T40" fmla="*/ 0 w 215"/>
                    <a:gd name="T41" fmla="*/ 6 h 214"/>
                    <a:gd name="T42" fmla="*/ 6 w 215"/>
                    <a:gd name="T43" fmla="*/ 0 h 214"/>
                    <a:gd name="T44" fmla="*/ 12 w 215"/>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14">
                      <a:moveTo>
                        <a:pt x="12" y="0"/>
                      </a:moveTo>
                      <a:lnTo>
                        <a:pt x="18" y="12"/>
                      </a:lnTo>
                      <a:lnTo>
                        <a:pt x="36" y="29"/>
                      </a:lnTo>
                      <a:lnTo>
                        <a:pt x="55" y="55"/>
                      </a:lnTo>
                      <a:lnTo>
                        <a:pt x="85" y="84"/>
                      </a:lnTo>
                      <a:lnTo>
                        <a:pt x="116" y="122"/>
                      </a:lnTo>
                      <a:lnTo>
                        <a:pt x="146" y="151"/>
                      </a:lnTo>
                      <a:lnTo>
                        <a:pt x="177" y="183"/>
                      </a:lnTo>
                      <a:lnTo>
                        <a:pt x="215" y="206"/>
                      </a:lnTo>
                      <a:lnTo>
                        <a:pt x="215" y="206"/>
                      </a:lnTo>
                      <a:lnTo>
                        <a:pt x="215" y="214"/>
                      </a:lnTo>
                      <a:lnTo>
                        <a:pt x="215" y="214"/>
                      </a:lnTo>
                      <a:lnTo>
                        <a:pt x="207" y="214"/>
                      </a:lnTo>
                      <a:lnTo>
                        <a:pt x="207" y="214"/>
                      </a:lnTo>
                      <a:lnTo>
                        <a:pt x="195" y="206"/>
                      </a:lnTo>
                      <a:lnTo>
                        <a:pt x="166" y="177"/>
                      </a:lnTo>
                      <a:lnTo>
                        <a:pt x="116" y="133"/>
                      </a:lnTo>
                      <a:lnTo>
                        <a:pt x="61" y="78"/>
                      </a:lnTo>
                      <a:lnTo>
                        <a:pt x="0" y="6"/>
                      </a:lnTo>
                      <a:lnTo>
                        <a:pt x="0" y="6"/>
                      </a:lnTo>
                      <a:lnTo>
                        <a:pt x="0" y="6"/>
                      </a:lnTo>
                      <a:lnTo>
                        <a:pt x="6" y="0"/>
                      </a:lnTo>
                      <a:lnTo>
                        <a:pt x="12"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49" name="Freeform 85"/>
                <p:cNvSpPr>
                  <a:spLocks/>
                </p:cNvSpPr>
                <p:nvPr/>
              </p:nvSpPr>
              <p:spPr bwMode="auto">
                <a:xfrm>
                  <a:off x="3963" y="1773"/>
                  <a:ext cx="213" cy="208"/>
                </a:xfrm>
                <a:custGeom>
                  <a:avLst/>
                  <a:gdLst>
                    <a:gd name="T0" fmla="*/ 6 w 213"/>
                    <a:gd name="T1" fmla="*/ 0 h 208"/>
                    <a:gd name="T2" fmla="*/ 12 w 213"/>
                    <a:gd name="T3" fmla="*/ 11 h 208"/>
                    <a:gd name="T4" fmla="*/ 30 w 213"/>
                    <a:gd name="T5" fmla="*/ 29 h 208"/>
                    <a:gd name="T6" fmla="*/ 55 w 213"/>
                    <a:gd name="T7" fmla="*/ 55 h 208"/>
                    <a:gd name="T8" fmla="*/ 79 w 213"/>
                    <a:gd name="T9" fmla="*/ 84 h 208"/>
                    <a:gd name="T10" fmla="*/ 111 w 213"/>
                    <a:gd name="T11" fmla="*/ 116 h 208"/>
                    <a:gd name="T12" fmla="*/ 146 w 213"/>
                    <a:gd name="T13" fmla="*/ 145 h 208"/>
                    <a:gd name="T14" fmla="*/ 177 w 213"/>
                    <a:gd name="T15" fmla="*/ 177 h 208"/>
                    <a:gd name="T16" fmla="*/ 213 w 213"/>
                    <a:gd name="T17" fmla="*/ 200 h 208"/>
                    <a:gd name="T18" fmla="*/ 213 w 213"/>
                    <a:gd name="T19" fmla="*/ 200 h 208"/>
                    <a:gd name="T20" fmla="*/ 213 w 213"/>
                    <a:gd name="T21" fmla="*/ 208 h 208"/>
                    <a:gd name="T22" fmla="*/ 213 w 213"/>
                    <a:gd name="T23" fmla="*/ 208 h 208"/>
                    <a:gd name="T24" fmla="*/ 207 w 213"/>
                    <a:gd name="T25" fmla="*/ 208 h 208"/>
                    <a:gd name="T26" fmla="*/ 207 w 213"/>
                    <a:gd name="T27" fmla="*/ 208 h 208"/>
                    <a:gd name="T28" fmla="*/ 195 w 213"/>
                    <a:gd name="T29" fmla="*/ 200 h 208"/>
                    <a:gd name="T30" fmla="*/ 158 w 213"/>
                    <a:gd name="T31" fmla="*/ 171 h 208"/>
                    <a:gd name="T32" fmla="*/ 116 w 213"/>
                    <a:gd name="T33" fmla="*/ 127 h 208"/>
                    <a:gd name="T34" fmla="*/ 55 w 213"/>
                    <a:gd name="T35" fmla="*/ 72 h 208"/>
                    <a:gd name="T36" fmla="*/ 0 w 213"/>
                    <a:gd name="T37" fmla="*/ 0 h 208"/>
                    <a:gd name="T38" fmla="*/ 0 w 213"/>
                    <a:gd name="T39" fmla="*/ 0 h 208"/>
                    <a:gd name="T40" fmla="*/ 0 w 213"/>
                    <a:gd name="T41" fmla="*/ 0 h 208"/>
                    <a:gd name="T42" fmla="*/ 0 w 213"/>
                    <a:gd name="T43" fmla="*/ 0 h 208"/>
                    <a:gd name="T44" fmla="*/ 6 w 213"/>
                    <a:gd name="T4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08">
                      <a:moveTo>
                        <a:pt x="6" y="0"/>
                      </a:moveTo>
                      <a:lnTo>
                        <a:pt x="12" y="11"/>
                      </a:lnTo>
                      <a:lnTo>
                        <a:pt x="30" y="29"/>
                      </a:lnTo>
                      <a:lnTo>
                        <a:pt x="55" y="55"/>
                      </a:lnTo>
                      <a:lnTo>
                        <a:pt x="79" y="84"/>
                      </a:lnTo>
                      <a:lnTo>
                        <a:pt x="111" y="116"/>
                      </a:lnTo>
                      <a:lnTo>
                        <a:pt x="146" y="145"/>
                      </a:lnTo>
                      <a:lnTo>
                        <a:pt x="177" y="177"/>
                      </a:lnTo>
                      <a:lnTo>
                        <a:pt x="213" y="200"/>
                      </a:lnTo>
                      <a:lnTo>
                        <a:pt x="213" y="200"/>
                      </a:lnTo>
                      <a:lnTo>
                        <a:pt x="213" y="208"/>
                      </a:lnTo>
                      <a:lnTo>
                        <a:pt x="213" y="208"/>
                      </a:lnTo>
                      <a:lnTo>
                        <a:pt x="207" y="208"/>
                      </a:lnTo>
                      <a:lnTo>
                        <a:pt x="207" y="208"/>
                      </a:lnTo>
                      <a:lnTo>
                        <a:pt x="195" y="200"/>
                      </a:lnTo>
                      <a:lnTo>
                        <a:pt x="158" y="171"/>
                      </a:lnTo>
                      <a:lnTo>
                        <a:pt x="116" y="127"/>
                      </a:lnTo>
                      <a:lnTo>
                        <a:pt x="55" y="72"/>
                      </a:lnTo>
                      <a:lnTo>
                        <a:pt x="0" y="0"/>
                      </a:lnTo>
                      <a:lnTo>
                        <a:pt x="0" y="0"/>
                      </a:lnTo>
                      <a:lnTo>
                        <a:pt x="0" y="0"/>
                      </a:lnTo>
                      <a:lnTo>
                        <a:pt x="0" y="0"/>
                      </a:lnTo>
                      <a:lnTo>
                        <a:pt x="6"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50" name="Freeform 86"/>
                <p:cNvSpPr>
                  <a:spLocks/>
                </p:cNvSpPr>
                <p:nvPr/>
              </p:nvSpPr>
              <p:spPr bwMode="auto">
                <a:xfrm>
                  <a:off x="3963" y="1767"/>
                  <a:ext cx="213" cy="214"/>
                </a:xfrm>
                <a:custGeom>
                  <a:avLst/>
                  <a:gdLst>
                    <a:gd name="T0" fmla="*/ 207 w 213"/>
                    <a:gd name="T1" fmla="*/ 0 h 214"/>
                    <a:gd name="T2" fmla="*/ 201 w 213"/>
                    <a:gd name="T3" fmla="*/ 12 h 214"/>
                    <a:gd name="T4" fmla="*/ 183 w 213"/>
                    <a:gd name="T5" fmla="*/ 29 h 214"/>
                    <a:gd name="T6" fmla="*/ 158 w 213"/>
                    <a:gd name="T7" fmla="*/ 55 h 214"/>
                    <a:gd name="T8" fmla="*/ 134 w 213"/>
                    <a:gd name="T9" fmla="*/ 84 h 214"/>
                    <a:gd name="T10" fmla="*/ 103 w 213"/>
                    <a:gd name="T11" fmla="*/ 122 h 214"/>
                    <a:gd name="T12" fmla="*/ 67 w 213"/>
                    <a:gd name="T13" fmla="*/ 151 h 214"/>
                    <a:gd name="T14" fmla="*/ 30 w 213"/>
                    <a:gd name="T15" fmla="*/ 183 h 214"/>
                    <a:gd name="T16" fmla="*/ 0 w 213"/>
                    <a:gd name="T17" fmla="*/ 206 h 214"/>
                    <a:gd name="T18" fmla="*/ 0 w 213"/>
                    <a:gd name="T19" fmla="*/ 206 h 214"/>
                    <a:gd name="T20" fmla="*/ 0 w 213"/>
                    <a:gd name="T21" fmla="*/ 214 h 214"/>
                    <a:gd name="T22" fmla="*/ 0 w 213"/>
                    <a:gd name="T23" fmla="*/ 214 h 214"/>
                    <a:gd name="T24" fmla="*/ 12 w 213"/>
                    <a:gd name="T25" fmla="*/ 214 h 214"/>
                    <a:gd name="T26" fmla="*/ 12 w 213"/>
                    <a:gd name="T27" fmla="*/ 214 h 214"/>
                    <a:gd name="T28" fmla="*/ 24 w 213"/>
                    <a:gd name="T29" fmla="*/ 206 h 214"/>
                    <a:gd name="T30" fmla="*/ 55 w 213"/>
                    <a:gd name="T31" fmla="*/ 177 h 214"/>
                    <a:gd name="T32" fmla="*/ 97 w 213"/>
                    <a:gd name="T33" fmla="*/ 133 h 214"/>
                    <a:gd name="T34" fmla="*/ 152 w 213"/>
                    <a:gd name="T35" fmla="*/ 78 h 214"/>
                    <a:gd name="T36" fmla="*/ 213 w 213"/>
                    <a:gd name="T37" fmla="*/ 6 h 214"/>
                    <a:gd name="T38" fmla="*/ 213 w 213"/>
                    <a:gd name="T39" fmla="*/ 6 h 214"/>
                    <a:gd name="T40" fmla="*/ 213 w 213"/>
                    <a:gd name="T41" fmla="*/ 6 h 214"/>
                    <a:gd name="T42" fmla="*/ 207 w 213"/>
                    <a:gd name="T43" fmla="*/ 0 h 214"/>
                    <a:gd name="T44" fmla="*/ 207 w 213"/>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14">
                      <a:moveTo>
                        <a:pt x="207" y="0"/>
                      </a:moveTo>
                      <a:lnTo>
                        <a:pt x="201" y="12"/>
                      </a:lnTo>
                      <a:lnTo>
                        <a:pt x="183" y="29"/>
                      </a:lnTo>
                      <a:lnTo>
                        <a:pt x="158" y="55"/>
                      </a:lnTo>
                      <a:lnTo>
                        <a:pt x="134" y="84"/>
                      </a:lnTo>
                      <a:lnTo>
                        <a:pt x="103" y="122"/>
                      </a:lnTo>
                      <a:lnTo>
                        <a:pt x="67" y="151"/>
                      </a:lnTo>
                      <a:lnTo>
                        <a:pt x="30" y="183"/>
                      </a:lnTo>
                      <a:lnTo>
                        <a:pt x="0" y="206"/>
                      </a:lnTo>
                      <a:lnTo>
                        <a:pt x="0" y="206"/>
                      </a:lnTo>
                      <a:lnTo>
                        <a:pt x="0" y="214"/>
                      </a:lnTo>
                      <a:lnTo>
                        <a:pt x="0" y="214"/>
                      </a:lnTo>
                      <a:lnTo>
                        <a:pt x="12" y="214"/>
                      </a:lnTo>
                      <a:lnTo>
                        <a:pt x="12" y="214"/>
                      </a:lnTo>
                      <a:lnTo>
                        <a:pt x="24" y="206"/>
                      </a:lnTo>
                      <a:lnTo>
                        <a:pt x="55" y="177"/>
                      </a:lnTo>
                      <a:lnTo>
                        <a:pt x="97" y="133"/>
                      </a:lnTo>
                      <a:lnTo>
                        <a:pt x="152" y="78"/>
                      </a:lnTo>
                      <a:lnTo>
                        <a:pt x="213" y="6"/>
                      </a:lnTo>
                      <a:lnTo>
                        <a:pt x="213" y="6"/>
                      </a:lnTo>
                      <a:lnTo>
                        <a:pt x="213" y="6"/>
                      </a:lnTo>
                      <a:lnTo>
                        <a:pt x="207" y="0"/>
                      </a:lnTo>
                      <a:lnTo>
                        <a:pt x="207"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51" name="Freeform 87"/>
                <p:cNvSpPr>
                  <a:spLocks/>
                </p:cNvSpPr>
                <p:nvPr/>
              </p:nvSpPr>
              <p:spPr bwMode="auto">
                <a:xfrm>
                  <a:off x="3975" y="1767"/>
                  <a:ext cx="215" cy="214"/>
                </a:xfrm>
                <a:custGeom>
                  <a:avLst/>
                  <a:gdLst>
                    <a:gd name="T0" fmla="*/ 201 w 215"/>
                    <a:gd name="T1" fmla="*/ 6 h 214"/>
                    <a:gd name="T2" fmla="*/ 189 w 215"/>
                    <a:gd name="T3" fmla="*/ 17 h 214"/>
                    <a:gd name="T4" fmla="*/ 177 w 215"/>
                    <a:gd name="T5" fmla="*/ 35 h 214"/>
                    <a:gd name="T6" fmla="*/ 154 w 215"/>
                    <a:gd name="T7" fmla="*/ 61 h 214"/>
                    <a:gd name="T8" fmla="*/ 128 w 215"/>
                    <a:gd name="T9" fmla="*/ 90 h 214"/>
                    <a:gd name="T10" fmla="*/ 99 w 215"/>
                    <a:gd name="T11" fmla="*/ 122 h 214"/>
                    <a:gd name="T12" fmla="*/ 67 w 215"/>
                    <a:gd name="T13" fmla="*/ 151 h 214"/>
                    <a:gd name="T14" fmla="*/ 30 w 215"/>
                    <a:gd name="T15" fmla="*/ 183 h 214"/>
                    <a:gd name="T16" fmla="*/ 0 w 215"/>
                    <a:gd name="T17" fmla="*/ 206 h 214"/>
                    <a:gd name="T18" fmla="*/ 0 w 215"/>
                    <a:gd name="T19" fmla="*/ 206 h 214"/>
                    <a:gd name="T20" fmla="*/ 0 w 215"/>
                    <a:gd name="T21" fmla="*/ 214 h 214"/>
                    <a:gd name="T22" fmla="*/ 0 w 215"/>
                    <a:gd name="T23" fmla="*/ 214 h 214"/>
                    <a:gd name="T24" fmla="*/ 6 w 215"/>
                    <a:gd name="T25" fmla="*/ 214 h 214"/>
                    <a:gd name="T26" fmla="*/ 6 w 215"/>
                    <a:gd name="T27" fmla="*/ 214 h 214"/>
                    <a:gd name="T28" fmla="*/ 18 w 215"/>
                    <a:gd name="T29" fmla="*/ 206 h 214"/>
                    <a:gd name="T30" fmla="*/ 49 w 215"/>
                    <a:gd name="T31" fmla="*/ 177 h 214"/>
                    <a:gd name="T32" fmla="*/ 99 w 215"/>
                    <a:gd name="T33" fmla="*/ 133 h 214"/>
                    <a:gd name="T34" fmla="*/ 154 w 215"/>
                    <a:gd name="T35" fmla="*/ 78 h 214"/>
                    <a:gd name="T36" fmla="*/ 215 w 215"/>
                    <a:gd name="T37" fmla="*/ 6 h 214"/>
                    <a:gd name="T38" fmla="*/ 215 w 215"/>
                    <a:gd name="T39" fmla="*/ 6 h 214"/>
                    <a:gd name="T40" fmla="*/ 215 w 215"/>
                    <a:gd name="T41" fmla="*/ 6 h 214"/>
                    <a:gd name="T42" fmla="*/ 209 w 215"/>
                    <a:gd name="T43" fmla="*/ 0 h 214"/>
                    <a:gd name="T44" fmla="*/ 201 w 215"/>
                    <a:gd name="T45" fmla="*/ 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14">
                      <a:moveTo>
                        <a:pt x="201" y="6"/>
                      </a:moveTo>
                      <a:lnTo>
                        <a:pt x="189" y="17"/>
                      </a:lnTo>
                      <a:lnTo>
                        <a:pt x="177" y="35"/>
                      </a:lnTo>
                      <a:lnTo>
                        <a:pt x="154" y="61"/>
                      </a:lnTo>
                      <a:lnTo>
                        <a:pt x="128" y="90"/>
                      </a:lnTo>
                      <a:lnTo>
                        <a:pt x="99" y="122"/>
                      </a:lnTo>
                      <a:lnTo>
                        <a:pt x="67" y="151"/>
                      </a:lnTo>
                      <a:lnTo>
                        <a:pt x="30" y="183"/>
                      </a:lnTo>
                      <a:lnTo>
                        <a:pt x="0" y="206"/>
                      </a:lnTo>
                      <a:lnTo>
                        <a:pt x="0" y="206"/>
                      </a:lnTo>
                      <a:lnTo>
                        <a:pt x="0" y="214"/>
                      </a:lnTo>
                      <a:lnTo>
                        <a:pt x="0" y="214"/>
                      </a:lnTo>
                      <a:lnTo>
                        <a:pt x="6" y="214"/>
                      </a:lnTo>
                      <a:lnTo>
                        <a:pt x="6" y="214"/>
                      </a:lnTo>
                      <a:lnTo>
                        <a:pt x="18" y="206"/>
                      </a:lnTo>
                      <a:lnTo>
                        <a:pt x="49" y="177"/>
                      </a:lnTo>
                      <a:lnTo>
                        <a:pt x="99" y="133"/>
                      </a:lnTo>
                      <a:lnTo>
                        <a:pt x="154" y="78"/>
                      </a:lnTo>
                      <a:lnTo>
                        <a:pt x="215" y="6"/>
                      </a:lnTo>
                      <a:lnTo>
                        <a:pt x="215" y="6"/>
                      </a:lnTo>
                      <a:lnTo>
                        <a:pt x="215" y="6"/>
                      </a:lnTo>
                      <a:lnTo>
                        <a:pt x="209" y="0"/>
                      </a:lnTo>
                      <a:lnTo>
                        <a:pt x="201" y="6"/>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52" name="Freeform 88"/>
                <p:cNvSpPr>
                  <a:spLocks/>
                </p:cNvSpPr>
                <p:nvPr/>
              </p:nvSpPr>
              <p:spPr bwMode="auto">
                <a:xfrm>
                  <a:off x="4048" y="2671"/>
                  <a:ext cx="142" cy="655"/>
                </a:xfrm>
                <a:custGeom>
                  <a:avLst/>
                  <a:gdLst>
                    <a:gd name="T0" fmla="*/ 136 w 142"/>
                    <a:gd name="T1" fmla="*/ 81 h 655"/>
                    <a:gd name="T2" fmla="*/ 116 w 142"/>
                    <a:gd name="T3" fmla="*/ 153 h 655"/>
                    <a:gd name="T4" fmla="*/ 110 w 142"/>
                    <a:gd name="T5" fmla="*/ 171 h 655"/>
                    <a:gd name="T6" fmla="*/ 98 w 142"/>
                    <a:gd name="T7" fmla="*/ 203 h 655"/>
                    <a:gd name="T8" fmla="*/ 92 w 142"/>
                    <a:gd name="T9" fmla="*/ 214 h 655"/>
                    <a:gd name="T10" fmla="*/ 87 w 142"/>
                    <a:gd name="T11" fmla="*/ 252 h 655"/>
                    <a:gd name="T12" fmla="*/ 87 w 142"/>
                    <a:gd name="T13" fmla="*/ 275 h 655"/>
                    <a:gd name="T14" fmla="*/ 87 w 142"/>
                    <a:gd name="T15" fmla="*/ 325 h 655"/>
                    <a:gd name="T16" fmla="*/ 81 w 142"/>
                    <a:gd name="T17" fmla="*/ 348 h 655"/>
                    <a:gd name="T18" fmla="*/ 61 w 142"/>
                    <a:gd name="T19" fmla="*/ 397 h 655"/>
                    <a:gd name="T20" fmla="*/ 55 w 142"/>
                    <a:gd name="T21" fmla="*/ 417 h 655"/>
                    <a:gd name="T22" fmla="*/ 55 w 142"/>
                    <a:gd name="T23" fmla="*/ 446 h 655"/>
                    <a:gd name="T24" fmla="*/ 49 w 142"/>
                    <a:gd name="T25" fmla="*/ 501 h 655"/>
                    <a:gd name="T26" fmla="*/ 37 w 142"/>
                    <a:gd name="T27" fmla="*/ 649 h 655"/>
                    <a:gd name="T28" fmla="*/ 31 w 142"/>
                    <a:gd name="T29" fmla="*/ 649 h 655"/>
                    <a:gd name="T30" fmla="*/ 18 w 142"/>
                    <a:gd name="T31" fmla="*/ 649 h 655"/>
                    <a:gd name="T32" fmla="*/ 12 w 142"/>
                    <a:gd name="T33" fmla="*/ 649 h 655"/>
                    <a:gd name="T34" fmla="*/ 6 w 142"/>
                    <a:gd name="T35" fmla="*/ 649 h 655"/>
                    <a:gd name="T36" fmla="*/ 0 w 142"/>
                    <a:gd name="T37" fmla="*/ 649 h 655"/>
                    <a:gd name="T38" fmla="*/ 6 w 142"/>
                    <a:gd name="T39" fmla="*/ 631 h 655"/>
                    <a:gd name="T40" fmla="*/ 6 w 142"/>
                    <a:gd name="T41" fmla="*/ 631 h 655"/>
                    <a:gd name="T42" fmla="*/ 6 w 142"/>
                    <a:gd name="T43" fmla="*/ 606 h 655"/>
                    <a:gd name="T44" fmla="*/ 6 w 142"/>
                    <a:gd name="T45" fmla="*/ 594 h 655"/>
                    <a:gd name="T46" fmla="*/ 12 w 142"/>
                    <a:gd name="T47" fmla="*/ 568 h 655"/>
                    <a:gd name="T48" fmla="*/ 12 w 142"/>
                    <a:gd name="T49" fmla="*/ 472 h 655"/>
                    <a:gd name="T50" fmla="*/ 12 w 142"/>
                    <a:gd name="T51" fmla="*/ 191 h 655"/>
                    <a:gd name="T52" fmla="*/ 12 w 142"/>
                    <a:gd name="T53" fmla="*/ 148 h 655"/>
                    <a:gd name="T54" fmla="*/ 37 w 142"/>
                    <a:gd name="T55" fmla="*/ 49 h 655"/>
                    <a:gd name="T56" fmla="*/ 43 w 142"/>
                    <a:gd name="T57" fmla="*/ 43 h 655"/>
                    <a:gd name="T58" fmla="*/ 81 w 142"/>
                    <a:gd name="T59" fmla="*/ 12 h 655"/>
                    <a:gd name="T60" fmla="*/ 122 w 142"/>
                    <a:gd name="T61" fmla="*/ 0 h 655"/>
                    <a:gd name="T62" fmla="*/ 142 w 142"/>
                    <a:gd name="T63" fmla="*/ 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655">
                      <a:moveTo>
                        <a:pt x="142" y="55"/>
                      </a:moveTo>
                      <a:lnTo>
                        <a:pt x="136" y="81"/>
                      </a:lnTo>
                      <a:lnTo>
                        <a:pt x="122" y="122"/>
                      </a:lnTo>
                      <a:lnTo>
                        <a:pt x="116" y="153"/>
                      </a:lnTo>
                      <a:lnTo>
                        <a:pt x="116" y="153"/>
                      </a:lnTo>
                      <a:lnTo>
                        <a:pt x="110" y="171"/>
                      </a:lnTo>
                      <a:lnTo>
                        <a:pt x="104" y="191"/>
                      </a:lnTo>
                      <a:lnTo>
                        <a:pt x="98" y="203"/>
                      </a:lnTo>
                      <a:lnTo>
                        <a:pt x="98" y="203"/>
                      </a:lnTo>
                      <a:lnTo>
                        <a:pt x="92" y="214"/>
                      </a:lnTo>
                      <a:lnTo>
                        <a:pt x="87" y="238"/>
                      </a:lnTo>
                      <a:lnTo>
                        <a:pt x="87" y="252"/>
                      </a:lnTo>
                      <a:lnTo>
                        <a:pt x="87" y="252"/>
                      </a:lnTo>
                      <a:lnTo>
                        <a:pt x="87" y="275"/>
                      </a:lnTo>
                      <a:lnTo>
                        <a:pt x="87" y="301"/>
                      </a:lnTo>
                      <a:lnTo>
                        <a:pt x="87" y="325"/>
                      </a:lnTo>
                      <a:lnTo>
                        <a:pt x="87" y="325"/>
                      </a:lnTo>
                      <a:lnTo>
                        <a:pt x="81" y="348"/>
                      </a:lnTo>
                      <a:lnTo>
                        <a:pt x="67" y="380"/>
                      </a:lnTo>
                      <a:lnTo>
                        <a:pt x="61" y="397"/>
                      </a:lnTo>
                      <a:lnTo>
                        <a:pt x="61" y="397"/>
                      </a:lnTo>
                      <a:lnTo>
                        <a:pt x="55" y="417"/>
                      </a:lnTo>
                      <a:lnTo>
                        <a:pt x="55" y="435"/>
                      </a:lnTo>
                      <a:lnTo>
                        <a:pt x="55" y="446"/>
                      </a:lnTo>
                      <a:lnTo>
                        <a:pt x="55" y="446"/>
                      </a:lnTo>
                      <a:lnTo>
                        <a:pt x="49" y="501"/>
                      </a:lnTo>
                      <a:lnTo>
                        <a:pt x="43" y="600"/>
                      </a:lnTo>
                      <a:lnTo>
                        <a:pt x="37" y="649"/>
                      </a:lnTo>
                      <a:lnTo>
                        <a:pt x="37" y="649"/>
                      </a:lnTo>
                      <a:lnTo>
                        <a:pt x="31" y="649"/>
                      </a:lnTo>
                      <a:lnTo>
                        <a:pt x="18" y="655"/>
                      </a:lnTo>
                      <a:lnTo>
                        <a:pt x="18" y="649"/>
                      </a:lnTo>
                      <a:lnTo>
                        <a:pt x="18" y="649"/>
                      </a:lnTo>
                      <a:lnTo>
                        <a:pt x="12" y="649"/>
                      </a:lnTo>
                      <a:lnTo>
                        <a:pt x="12" y="649"/>
                      </a:lnTo>
                      <a:lnTo>
                        <a:pt x="6" y="649"/>
                      </a:lnTo>
                      <a:lnTo>
                        <a:pt x="6" y="649"/>
                      </a:lnTo>
                      <a:lnTo>
                        <a:pt x="0" y="649"/>
                      </a:lnTo>
                      <a:lnTo>
                        <a:pt x="0" y="643"/>
                      </a:lnTo>
                      <a:lnTo>
                        <a:pt x="6" y="631"/>
                      </a:lnTo>
                      <a:lnTo>
                        <a:pt x="6" y="631"/>
                      </a:lnTo>
                      <a:lnTo>
                        <a:pt x="6" y="631"/>
                      </a:lnTo>
                      <a:lnTo>
                        <a:pt x="0" y="623"/>
                      </a:lnTo>
                      <a:lnTo>
                        <a:pt x="6" y="606"/>
                      </a:lnTo>
                      <a:lnTo>
                        <a:pt x="6" y="606"/>
                      </a:lnTo>
                      <a:lnTo>
                        <a:pt x="6" y="594"/>
                      </a:lnTo>
                      <a:lnTo>
                        <a:pt x="6" y="582"/>
                      </a:lnTo>
                      <a:lnTo>
                        <a:pt x="12" y="568"/>
                      </a:lnTo>
                      <a:lnTo>
                        <a:pt x="12" y="568"/>
                      </a:lnTo>
                      <a:lnTo>
                        <a:pt x="12" y="472"/>
                      </a:lnTo>
                      <a:lnTo>
                        <a:pt x="12" y="301"/>
                      </a:lnTo>
                      <a:lnTo>
                        <a:pt x="12" y="191"/>
                      </a:lnTo>
                      <a:lnTo>
                        <a:pt x="12" y="191"/>
                      </a:lnTo>
                      <a:lnTo>
                        <a:pt x="12" y="148"/>
                      </a:lnTo>
                      <a:lnTo>
                        <a:pt x="26" y="87"/>
                      </a:lnTo>
                      <a:lnTo>
                        <a:pt x="37" y="49"/>
                      </a:lnTo>
                      <a:lnTo>
                        <a:pt x="37" y="49"/>
                      </a:lnTo>
                      <a:lnTo>
                        <a:pt x="43" y="43"/>
                      </a:lnTo>
                      <a:lnTo>
                        <a:pt x="61" y="26"/>
                      </a:lnTo>
                      <a:lnTo>
                        <a:pt x="81" y="12"/>
                      </a:lnTo>
                      <a:lnTo>
                        <a:pt x="104" y="0"/>
                      </a:lnTo>
                      <a:lnTo>
                        <a:pt x="122" y="0"/>
                      </a:lnTo>
                      <a:lnTo>
                        <a:pt x="136" y="18"/>
                      </a:lnTo>
                      <a:lnTo>
                        <a:pt x="142" y="55"/>
                      </a:lnTo>
                      <a:close/>
                    </a:path>
                  </a:pathLst>
                </a:custGeom>
                <a:solidFill>
                  <a:srgbClr val="F9BA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53" name="Freeform 89"/>
                <p:cNvSpPr>
                  <a:spLocks/>
                </p:cNvSpPr>
                <p:nvPr/>
              </p:nvSpPr>
              <p:spPr bwMode="auto">
                <a:xfrm>
                  <a:off x="4054" y="3253"/>
                  <a:ext cx="25" cy="67"/>
                </a:xfrm>
                <a:custGeom>
                  <a:avLst/>
                  <a:gdLst>
                    <a:gd name="T0" fmla="*/ 6 w 25"/>
                    <a:gd name="T1" fmla="*/ 0 h 67"/>
                    <a:gd name="T2" fmla="*/ 6 w 25"/>
                    <a:gd name="T3" fmla="*/ 12 h 67"/>
                    <a:gd name="T4" fmla="*/ 6 w 25"/>
                    <a:gd name="T5" fmla="*/ 18 h 67"/>
                    <a:gd name="T6" fmla="*/ 6 w 25"/>
                    <a:gd name="T7" fmla="*/ 24 h 67"/>
                    <a:gd name="T8" fmla="*/ 6 w 25"/>
                    <a:gd name="T9" fmla="*/ 24 h 67"/>
                    <a:gd name="T10" fmla="*/ 6 w 25"/>
                    <a:gd name="T11" fmla="*/ 24 h 67"/>
                    <a:gd name="T12" fmla="*/ 6 w 25"/>
                    <a:gd name="T13" fmla="*/ 30 h 67"/>
                    <a:gd name="T14" fmla="*/ 6 w 25"/>
                    <a:gd name="T15" fmla="*/ 35 h 67"/>
                    <a:gd name="T16" fmla="*/ 6 w 25"/>
                    <a:gd name="T17" fmla="*/ 41 h 67"/>
                    <a:gd name="T18" fmla="*/ 6 w 25"/>
                    <a:gd name="T19" fmla="*/ 41 h 67"/>
                    <a:gd name="T20" fmla="*/ 6 w 25"/>
                    <a:gd name="T21" fmla="*/ 49 h 67"/>
                    <a:gd name="T22" fmla="*/ 0 w 25"/>
                    <a:gd name="T23" fmla="*/ 55 h 67"/>
                    <a:gd name="T24" fmla="*/ 6 w 25"/>
                    <a:gd name="T25" fmla="*/ 55 h 67"/>
                    <a:gd name="T26" fmla="*/ 6 w 25"/>
                    <a:gd name="T27" fmla="*/ 55 h 67"/>
                    <a:gd name="T28" fmla="*/ 6 w 25"/>
                    <a:gd name="T29" fmla="*/ 61 h 67"/>
                    <a:gd name="T30" fmla="*/ 12 w 25"/>
                    <a:gd name="T31" fmla="*/ 61 h 67"/>
                    <a:gd name="T32" fmla="*/ 12 w 25"/>
                    <a:gd name="T33" fmla="*/ 61 h 67"/>
                    <a:gd name="T34" fmla="*/ 12 w 25"/>
                    <a:gd name="T35" fmla="*/ 61 h 67"/>
                    <a:gd name="T36" fmla="*/ 12 w 25"/>
                    <a:gd name="T37" fmla="*/ 61 h 67"/>
                    <a:gd name="T38" fmla="*/ 12 w 25"/>
                    <a:gd name="T39" fmla="*/ 67 h 67"/>
                    <a:gd name="T40" fmla="*/ 12 w 25"/>
                    <a:gd name="T41" fmla="*/ 67 h 67"/>
                    <a:gd name="T42" fmla="*/ 12 w 25"/>
                    <a:gd name="T43" fmla="*/ 67 h 67"/>
                    <a:gd name="T44" fmla="*/ 12 w 25"/>
                    <a:gd name="T45" fmla="*/ 67 h 67"/>
                    <a:gd name="T46" fmla="*/ 20 w 25"/>
                    <a:gd name="T47" fmla="*/ 67 h 67"/>
                    <a:gd name="T48" fmla="*/ 25 w 25"/>
                    <a:gd name="T49" fmla="*/ 61 h 67"/>
                    <a:gd name="T50" fmla="*/ 25 w 25"/>
                    <a:gd name="T51" fmla="*/ 61 h 67"/>
                    <a:gd name="T52" fmla="*/ 25 w 25"/>
                    <a:gd name="T53" fmla="*/ 41 h 67"/>
                    <a:gd name="T54" fmla="*/ 12 w 25"/>
                    <a:gd name="T55" fmla="*/ 18 h 67"/>
                    <a:gd name="T56" fmla="*/ 6 w 25"/>
                    <a:gd name="T5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67">
                      <a:moveTo>
                        <a:pt x="6" y="0"/>
                      </a:moveTo>
                      <a:lnTo>
                        <a:pt x="6" y="12"/>
                      </a:lnTo>
                      <a:lnTo>
                        <a:pt x="6" y="18"/>
                      </a:lnTo>
                      <a:lnTo>
                        <a:pt x="6" y="24"/>
                      </a:lnTo>
                      <a:lnTo>
                        <a:pt x="6" y="24"/>
                      </a:lnTo>
                      <a:lnTo>
                        <a:pt x="6" y="24"/>
                      </a:lnTo>
                      <a:lnTo>
                        <a:pt x="6" y="30"/>
                      </a:lnTo>
                      <a:lnTo>
                        <a:pt x="6" y="35"/>
                      </a:lnTo>
                      <a:lnTo>
                        <a:pt x="6" y="41"/>
                      </a:lnTo>
                      <a:lnTo>
                        <a:pt x="6" y="41"/>
                      </a:lnTo>
                      <a:lnTo>
                        <a:pt x="6" y="49"/>
                      </a:lnTo>
                      <a:lnTo>
                        <a:pt x="0" y="55"/>
                      </a:lnTo>
                      <a:lnTo>
                        <a:pt x="6" y="55"/>
                      </a:lnTo>
                      <a:lnTo>
                        <a:pt x="6" y="55"/>
                      </a:lnTo>
                      <a:lnTo>
                        <a:pt x="6" y="61"/>
                      </a:lnTo>
                      <a:lnTo>
                        <a:pt x="12" y="61"/>
                      </a:lnTo>
                      <a:lnTo>
                        <a:pt x="12" y="61"/>
                      </a:lnTo>
                      <a:lnTo>
                        <a:pt x="12" y="61"/>
                      </a:lnTo>
                      <a:lnTo>
                        <a:pt x="12" y="61"/>
                      </a:lnTo>
                      <a:lnTo>
                        <a:pt x="12" y="67"/>
                      </a:lnTo>
                      <a:lnTo>
                        <a:pt x="12" y="67"/>
                      </a:lnTo>
                      <a:lnTo>
                        <a:pt x="12" y="67"/>
                      </a:lnTo>
                      <a:lnTo>
                        <a:pt x="12" y="67"/>
                      </a:lnTo>
                      <a:lnTo>
                        <a:pt x="20" y="67"/>
                      </a:lnTo>
                      <a:lnTo>
                        <a:pt x="25" y="61"/>
                      </a:lnTo>
                      <a:lnTo>
                        <a:pt x="25" y="61"/>
                      </a:lnTo>
                      <a:lnTo>
                        <a:pt x="25" y="41"/>
                      </a:lnTo>
                      <a:lnTo>
                        <a:pt x="12" y="18"/>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54" name="Freeform 90"/>
                <p:cNvSpPr>
                  <a:spLocks/>
                </p:cNvSpPr>
                <p:nvPr/>
              </p:nvSpPr>
              <p:spPr bwMode="auto">
                <a:xfrm>
                  <a:off x="4115" y="2604"/>
                  <a:ext cx="55" cy="244"/>
                </a:xfrm>
                <a:custGeom>
                  <a:avLst/>
                  <a:gdLst>
                    <a:gd name="T0" fmla="*/ 55 w 55"/>
                    <a:gd name="T1" fmla="*/ 177 h 244"/>
                    <a:gd name="T2" fmla="*/ 49 w 55"/>
                    <a:gd name="T3" fmla="*/ 189 h 244"/>
                    <a:gd name="T4" fmla="*/ 49 w 55"/>
                    <a:gd name="T5" fmla="*/ 215 h 244"/>
                    <a:gd name="T6" fmla="*/ 37 w 55"/>
                    <a:gd name="T7" fmla="*/ 238 h 244"/>
                    <a:gd name="T8" fmla="*/ 37 w 55"/>
                    <a:gd name="T9" fmla="*/ 238 h 244"/>
                    <a:gd name="T10" fmla="*/ 31 w 55"/>
                    <a:gd name="T11" fmla="*/ 244 h 244"/>
                    <a:gd name="T12" fmla="*/ 31 w 55"/>
                    <a:gd name="T13" fmla="*/ 244 h 244"/>
                    <a:gd name="T14" fmla="*/ 37 w 55"/>
                    <a:gd name="T15" fmla="*/ 232 h 244"/>
                    <a:gd name="T16" fmla="*/ 37 w 55"/>
                    <a:gd name="T17" fmla="*/ 232 h 244"/>
                    <a:gd name="T18" fmla="*/ 37 w 55"/>
                    <a:gd name="T19" fmla="*/ 220 h 244"/>
                    <a:gd name="T20" fmla="*/ 43 w 55"/>
                    <a:gd name="T21" fmla="*/ 209 h 244"/>
                    <a:gd name="T22" fmla="*/ 43 w 55"/>
                    <a:gd name="T23" fmla="*/ 195 h 244"/>
                    <a:gd name="T24" fmla="*/ 43 w 55"/>
                    <a:gd name="T25" fmla="*/ 195 h 244"/>
                    <a:gd name="T26" fmla="*/ 43 w 55"/>
                    <a:gd name="T27" fmla="*/ 183 h 244"/>
                    <a:gd name="T28" fmla="*/ 43 w 55"/>
                    <a:gd name="T29" fmla="*/ 154 h 244"/>
                    <a:gd name="T30" fmla="*/ 37 w 55"/>
                    <a:gd name="T31" fmla="*/ 128 h 244"/>
                    <a:gd name="T32" fmla="*/ 37 w 55"/>
                    <a:gd name="T33" fmla="*/ 128 h 244"/>
                    <a:gd name="T34" fmla="*/ 31 w 55"/>
                    <a:gd name="T35" fmla="*/ 116 h 244"/>
                    <a:gd name="T36" fmla="*/ 25 w 55"/>
                    <a:gd name="T37" fmla="*/ 104 h 244"/>
                    <a:gd name="T38" fmla="*/ 25 w 55"/>
                    <a:gd name="T39" fmla="*/ 122 h 244"/>
                    <a:gd name="T40" fmla="*/ 25 w 55"/>
                    <a:gd name="T41" fmla="*/ 122 h 244"/>
                    <a:gd name="T42" fmla="*/ 25 w 55"/>
                    <a:gd name="T43" fmla="*/ 154 h 244"/>
                    <a:gd name="T44" fmla="*/ 20 w 55"/>
                    <a:gd name="T45" fmla="*/ 171 h 244"/>
                    <a:gd name="T46" fmla="*/ 20 w 55"/>
                    <a:gd name="T47" fmla="*/ 183 h 244"/>
                    <a:gd name="T48" fmla="*/ 20 w 55"/>
                    <a:gd name="T49" fmla="*/ 183 h 244"/>
                    <a:gd name="T50" fmla="*/ 14 w 55"/>
                    <a:gd name="T51" fmla="*/ 195 h 244"/>
                    <a:gd name="T52" fmla="*/ 0 w 55"/>
                    <a:gd name="T53" fmla="*/ 209 h 244"/>
                    <a:gd name="T54" fmla="*/ 0 w 55"/>
                    <a:gd name="T55" fmla="*/ 215 h 244"/>
                    <a:gd name="T56" fmla="*/ 0 w 55"/>
                    <a:gd name="T57" fmla="*/ 215 h 244"/>
                    <a:gd name="T58" fmla="*/ 0 w 55"/>
                    <a:gd name="T59" fmla="*/ 203 h 244"/>
                    <a:gd name="T60" fmla="*/ 6 w 55"/>
                    <a:gd name="T61" fmla="*/ 177 h 244"/>
                    <a:gd name="T62" fmla="*/ 14 w 55"/>
                    <a:gd name="T63" fmla="*/ 148 h 244"/>
                    <a:gd name="T64" fmla="*/ 14 w 55"/>
                    <a:gd name="T65" fmla="*/ 148 h 244"/>
                    <a:gd name="T66" fmla="*/ 6 w 55"/>
                    <a:gd name="T67" fmla="*/ 104 h 244"/>
                    <a:gd name="T68" fmla="*/ 0 w 55"/>
                    <a:gd name="T69" fmla="*/ 38 h 244"/>
                    <a:gd name="T70" fmla="*/ 0 w 55"/>
                    <a:gd name="T71" fmla="*/ 0 h 244"/>
                    <a:gd name="T72" fmla="*/ 0 w 55"/>
                    <a:gd name="T73" fmla="*/ 0 h 244"/>
                    <a:gd name="T74" fmla="*/ 6 w 55"/>
                    <a:gd name="T75" fmla="*/ 6 h 244"/>
                    <a:gd name="T76" fmla="*/ 14 w 55"/>
                    <a:gd name="T77" fmla="*/ 18 h 244"/>
                    <a:gd name="T78" fmla="*/ 20 w 55"/>
                    <a:gd name="T79" fmla="*/ 30 h 244"/>
                    <a:gd name="T80" fmla="*/ 20 w 55"/>
                    <a:gd name="T81" fmla="*/ 30 h 244"/>
                    <a:gd name="T82" fmla="*/ 31 w 55"/>
                    <a:gd name="T83" fmla="*/ 61 h 244"/>
                    <a:gd name="T84" fmla="*/ 49 w 55"/>
                    <a:gd name="T85" fmla="*/ 116 h 244"/>
                    <a:gd name="T86" fmla="*/ 55 w 55"/>
                    <a:gd name="T87" fmla="*/ 17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244">
                      <a:moveTo>
                        <a:pt x="55" y="177"/>
                      </a:moveTo>
                      <a:lnTo>
                        <a:pt x="49" y="189"/>
                      </a:lnTo>
                      <a:lnTo>
                        <a:pt x="49" y="215"/>
                      </a:lnTo>
                      <a:lnTo>
                        <a:pt x="37" y="238"/>
                      </a:lnTo>
                      <a:lnTo>
                        <a:pt x="37" y="238"/>
                      </a:lnTo>
                      <a:lnTo>
                        <a:pt x="31" y="244"/>
                      </a:lnTo>
                      <a:lnTo>
                        <a:pt x="31" y="244"/>
                      </a:lnTo>
                      <a:lnTo>
                        <a:pt x="37" y="232"/>
                      </a:lnTo>
                      <a:lnTo>
                        <a:pt x="37" y="232"/>
                      </a:lnTo>
                      <a:lnTo>
                        <a:pt x="37" y="220"/>
                      </a:lnTo>
                      <a:lnTo>
                        <a:pt x="43" y="209"/>
                      </a:lnTo>
                      <a:lnTo>
                        <a:pt x="43" y="195"/>
                      </a:lnTo>
                      <a:lnTo>
                        <a:pt x="43" y="195"/>
                      </a:lnTo>
                      <a:lnTo>
                        <a:pt x="43" y="183"/>
                      </a:lnTo>
                      <a:lnTo>
                        <a:pt x="43" y="154"/>
                      </a:lnTo>
                      <a:lnTo>
                        <a:pt x="37" y="128"/>
                      </a:lnTo>
                      <a:lnTo>
                        <a:pt x="37" y="128"/>
                      </a:lnTo>
                      <a:lnTo>
                        <a:pt x="31" y="116"/>
                      </a:lnTo>
                      <a:lnTo>
                        <a:pt x="25" y="104"/>
                      </a:lnTo>
                      <a:lnTo>
                        <a:pt x="25" y="122"/>
                      </a:lnTo>
                      <a:lnTo>
                        <a:pt x="25" y="122"/>
                      </a:lnTo>
                      <a:lnTo>
                        <a:pt x="25" y="154"/>
                      </a:lnTo>
                      <a:lnTo>
                        <a:pt x="20" y="171"/>
                      </a:lnTo>
                      <a:lnTo>
                        <a:pt x="20" y="183"/>
                      </a:lnTo>
                      <a:lnTo>
                        <a:pt x="20" y="183"/>
                      </a:lnTo>
                      <a:lnTo>
                        <a:pt x="14" y="195"/>
                      </a:lnTo>
                      <a:lnTo>
                        <a:pt x="0" y="209"/>
                      </a:lnTo>
                      <a:lnTo>
                        <a:pt x="0" y="215"/>
                      </a:lnTo>
                      <a:lnTo>
                        <a:pt x="0" y="215"/>
                      </a:lnTo>
                      <a:lnTo>
                        <a:pt x="0" y="203"/>
                      </a:lnTo>
                      <a:lnTo>
                        <a:pt x="6" y="177"/>
                      </a:lnTo>
                      <a:lnTo>
                        <a:pt x="14" y="148"/>
                      </a:lnTo>
                      <a:lnTo>
                        <a:pt x="14" y="148"/>
                      </a:lnTo>
                      <a:lnTo>
                        <a:pt x="6" y="104"/>
                      </a:lnTo>
                      <a:lnTo>
                        <a:pt x="0" y="38"/>
                      </a:lnTo>
                      <a:lnTo>
                        <a:pt x="0" y="0"/>
                      </a:lnTo>
                      <a:lnTo>
                        <a:pt x="0" y="0"/>
                      </a:lnTo>
                      <a:lnTo>
                        <a:pt x="6" y="6"/>
                      </a:lnTo>
                      <a:lnTo>
                        <a:pt x="14" y="18"/>
                      </a:lnTo>
                      <a:lnTo>
                        <a:pt x="20" y="30"/>
                      </a:lnTo>
                      <a:lnTo>
                        <a:pt x="20" y="30"/>
                      </a:lnTo>
                      <a:lnTo>
                        <a:pt x="31" y="61"/>
                      </a:lnTo>
                      <a:lnTo>
                        <a:pt x="49" y="116"/>
                      </a:lnTo>
                      <a:lnTo>
                        <a:pt x="55" y="17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55" name="Freeform 91"/>
                <p:cNvSpPr>
                  <a:spLocks/>
                </p:cNvSpPr>
                <p:nvPr/>
              </p:nvSpPr>
              <p:spPr bwMode="auto">
                <a:xfrm>
                  <a:off x="3320" y="1845"/>
                  <a:ext cx="1499" cy="1493"/>
                </a:xfrm>
                <a:custGeom>
                  <a:avLst/>
                  <a:gdLst>
                    <a:gd name="T0" fmla="*/ 49 w 1499"/>
                    <a:gd name="T1" fmla="*/ 18 h 1493"/>
                    <a:gd name="T2" fmla="*/ 0 w 1499"/>
                    <a:gd name="T3" fmla="*/ 67 h 1493"/>
                    <a:gd name="T4" fmla="*/ 30 w 1499"/>
                    <a:gd name="T5" fmla="*/ 50 h 1493"/>
                    <a:gd name="T6" fmla="*/ 12 w 1499"/>
                    <a:gd name="T7" fmla="*/ 87 h 1493"/>
                    <a:gd name="T8" fmla="*/ 24 w 1499"/>
                    <a:gd name="T9" fmla="*/ 99 h 1493"/>
                    <a:gd name="T10" fmla="*/ 44 w 1499"/>
                    <a:gd name="T11" fmla="*/ 87 h 1493"/>
                    <a:gd name="T12" fmla="*/ 55 w 1499"/>
                    <a:gd name="T13" fmla="*/ 73 h 1493"/>
                    <a:gd name="T14" fmla="*/ 67 w 1499"/>
                    <a:gd name="T15" fmla="*/ 81 h 1493"/>
                    <a:gd name="T16" fmla="*/ 93 w 1499"/>
                    <a:gd name="T17" fmla="*/ 61 h 1493"/>
                    <a:gd name="T18" fmla="*/ 140 w 1499"/>
                    <a:gd name="T19" fmla="*/ 55 h 1493"/>
                    <a:gd name="T20" fmla="*/ 238 w 1499"/>
                    <a:gd name="T21" fmla="*/ 116 h 1493"/>
                    <a:gd name="T22" fmla="*/ 348 w 1499"/>
                    <a:gd name="T23" fmla="*/ 154 h 1493"/>
                    <a:gd name="T24" fmla="*/ 478 w 1499"/>
                    <a:gd name="T25" fmla="*/ 221 h 1493"/>
                    <a:gd name="T26" fmla="*/ 594 w 1499"/>
                    <a:gd name="T27" fmla="*/ 307 h 1493"/>
                    <a:gd name="T28" fmla="*/ 636 w 1499"/>
                    <a:gd name="T29" fmla="*/ 386 h 1493"/>
                    <a:gd name="T30" fmla="*/ 655 w 1499"/>
                    <a:gd name="T31" fmla="*/ 466 h 1493"/>
                    <a:gd name="T32" fmla="*/ 649 w 1499"/>
                    <a:gd name="T33" fmla="*/ 551 h 1493"/>
                    <a:gd name="T34" fmla="*/ 649 w 1499"/>
                    <a:gd name="T35" fmla="*/ 948 h 1493"/>
                    <a:gd name="T36" fmla="*/ 673 w 1499"/>
                    <a:gd name="T37" fmla="*/ 1052 h 1493"/>
                    <a:gd name="T38" fmla="*/ 704 w 1499"/>
                    <a:gd name="T39" fmla="*/ 1188 h 1493"/>
                    <a:gd name="T40" fmla="*/ 722 w 1499"/>
                    <a:gd name="T41" fmla="*/ 1272 h 1493"/>
                    <a:gd name="T42" fmla="*/ 734 w 1499"/>
                    <a:gd name="T43" fmla="*/ 1353 h 1493"/>
                    <a:gd name="T44" fmla="*/ 740 w 1499"/>
                    <a:gd name="T45" fmla="*/ 1443 h 1493"/>
                    <a:gd name="T46" fmla="*/ 754 w 1499"/>
                    <a:gd name="T47" fmla="*/ 1475 h 1493"/>
                    <a:gd name="T48" fmla="*/ 777 w 1499"/>
                    <a:gd name="T49" fmla="*/ 1487 h 1493"/>
                    <a:gd name="T50" fmla="*/ 801 w 1499"/>
                    <a:gd name="T51" fmla="*/ 1487 h 1493"/>
                    <a:gd name="T52" fmla="*/ 809 w 1499"/>
                    <a:gd name="T53" fmla="*/ 1463 h 1493"/>
                    <a:gd name="T54" fmla="*/ 809 w 1499"/>
                    <a:gd name="T55" fmla="*/ 1414 h 1493"/>
                    <a:gd name="T56" fmla="*/ 795 w 1499"/>
                    <a:gd name="T57" fmla="*/ 1327 h 1493"/>
                    <a:gd name="T58" fmla="*/ 777 w 1499"/>
                    <a:gd name="T59" fmla="*/ 1261 h 1493"/>
                    <a:gd name="T60" fmla="*/ 777 w 1499"/>
                    <a:gd name="T61" fmla="*/ 1127 h 1493"/>
                    <a:gd name="T62" fmla="*/ 754 w 1499"/>
                    <a:gd name="T63" fmla="*/ 954 h 1493"/>
                    <a:gd name="T64" fmla="*/ 844 w 1499"/>
                    <a:gd name="T65" fmla="*/ 667 h 1493"/>
                    <a:gd name="T66" fmla="*/ 870 w 1499"/>
                    <a:gd name="T67" fmla="*/ 521 h 1493"/>
                    <a:gd name="T68" fmla="*/ 870 w 1499"/>
                    <a:gd name="T69" fmla="*/ 411 h 1493"/>
                    <a:gd name="T70" fmla="*/ 887 w 1499"/>
                    <a:gd name="T71" fmla="*/ 348 h 1493"/>
                    <a:gd name="T72" fmla="*/ 925 w 1499"/>
                    <a:gd name="T73" fmla="*/ 270 h 1493"/>
                    <a:gd name="T74" fmla="*/ 1119 w 1499"/>
                    <a:gd name="T75" fmla="*/ 183 h 1493"/>
                    <a:gd name="T76" fmla="*/ 1212 w 1499"/>
                    <a:gd name="T77" fmla="*/ 154 h 1493"/>
                    <a:gd name="T78" fmla="*/ 1334 w 1499"/>
                    <a:gd name="T79" fmla="*/ 81 h 1493"/>
                    <a:gd name="T80" fmla="*/ 1401 w 1499"/>
                    <a:gd name="T81" fmla="*/ 73 h 1493"/>
                    <a:gd name="T82" fmla="*/ 1444 w 1499"/>
                    <a:gd name="T83" fmla="*/ 81 h 1493"/>
                    <a:gd name="T84" fmla="*/ 1456 w 1499"/>
                    <a:gd name="T85" fmla="*/ 99 h 1493"/>
                    <a:gd name="T86" fmla="*/ 1469 w 1499"/>
                    <a:gd name="T87" fmla="*/ 87 h 1493"/>
                    <a:gd name="T88" fmla="*/ 1487 w 1499"/>
                    <a:gd name="T89" fmla="*/ 87 h 1493"/>
                    <a:gd name="T90" fmla="*/ 1499 w 1499"/>
                    <a:gd name="T91" fmla="*/ 81 h 1493"/>
                    <a:gd name="T92" fmla="*/ 1499 w 1499"/>
                    <a:gd name="T93" fmla="*/ 61 h 1493"/>
                    <a:gd name="T94" fmla="*/ 1462 w 1499"/>
                    <a:gd name="T95" fmla="*/ 18 h 1493"/>
                    <a:gd name="T96" fmla="*/ 1395 w 1499"/>
                    <a:gd name="T97" fmla="*/ 0 h 1493"/>
                    <a:gd name="T98" fmla="*/ 1310 w 1499"/>
                    <a:gd name="T99" fmla="*/ 32 h 1493"/>
                    <a:gd name="T100" fmla="*/ 1163 w 1499"/>
                    <a:gd name="T101" fmla="*/ 81 h 1493"/>
                    <a:gd name="T102" fmla="*/ 1029 w 1499"/>
                    <a:gd name="T103" fmla="*/ 128 h 1493"/>
                    <a:gd name="T104" fmla="*/ 911 w 1499"/>
                    <a:gd name="T105" fmla="*/ 166 h 1493"/>
                    <a:gd name="T106" fmla="*/ 722 w 1499"/>
                    <a:gd name="T107" fmla="*/ 191 h 1493"/>
                    <a:gd name="T108" fmla="*/ 569 w 1499"/>
                    <a:gd name="T109" fmla="*/ 160 h 1493"/>
                    <a:gd name="T110" fmla="*/ 386 w 1499"/>
                    <a:gd name="T111" fmla="*/ 93 h 1493"/>
                    <a:gd name="T112" fmla="*/ 226 w 1499"/>
                    <a:gd name="T113" fmla="*/ 38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9" h="1493">
                      <a:moveTo>
                        <a:pt x="128" y="0"/>
                      </a:moveTo>
                      <a:lnTo>
                        <a:pt x="110" y="0"/>
                      </a:lnTo>
                      <a:lnTo>
                        <a:pt x="93" y="0"/>
                      </a:lnTo>
                      <a:lnTo>
                        <a:pt x="79" y="0"/>
                      </a:lnTo>
                      <a:lnTo>
                        <a:pt x="79" y="0"/>
                      </a:lnTo>
                      <a:lnTo>
                        <a:pt x="67" y="6"/>
                      </a:lnTo>
                      <a:lnTo>
                        <a:pt x="55" y="12"/>
                      </a:lnTo>
                      <a:lnTo>
                        <a:pt x="49" y="18"/>
                      </a:lnTo>
                      <a:lnTo>
                        <a:pt x="49" y="18"/>
                      </a:lnTo>
                      <a:lnTo>
                        <a:pt x="38" y="26"/>
                      </a:lnTo>
                      <a:lnTo>
                        <a:pt x="30" y="32"/>
                      </a:lnTo>
                      <a:lnTo>
                        <a:pt x="24" y="38"/>
                      </a:lnTo>
                      <a:lnTo>
                        <a:pt x="24" y="38"/>
                      </a:lnTo>
                      <a:lnTo>
                        <a:pt x="18" y="50"/>
                      </a:lnTo>
                      <a:lnTo>
                        <a:pt x="6" y="61"/>
                      </a:lnTo>
                      <a:lnTo>
                        <a:pt x="0" y="67"/>
                      </a:lnTo>
                      <a:lnTo>
                        <a:pt x="0" y="67"/>
                      </a:lnTo>
                      <a:lnTo>
                        <a:pt x="0" y="73"/>
                      </a:lnTo>
                      <a:lnTo>
                        <a:pt x="6" y="73"/>
                      </a:lnTo>
                      <a:lnTo>
                        <a:pt x="12" y="73"/>
                      </a:lnTo>
                      <a:lnTo>
                        <a:pt x="12" y="73"/>
                      </a:lnTo>
                      <a:lnTo>
                        <a:pt x="18" y="67"/>
                      </a:lnTo>
                      <a:lnTo>
                        <a:pt x="24" y="55"/>
                      </a:lnTo>
                      <a:lnTo>
                        <a:pt x="30" y="50"/>
                      </a:lnTo>
                      <a:lnTo>
                        <a:pt x="30" y="50"/>
                      </a:lnTo>
                      <a:lnTo>
                        <a:pt x="30" y="55"/>
                      </a:lnTo>
                      <a:lnTo>
                        <a:pt x="24" y="61"/>
                      </a:lnTo>
                      <a:lnTo>
                        <a:pt x="24" y="67"/>
                      </a:lnTo>
                      <a:lnTo>
                        <a:pt x="24" y="67"/>
                      </a:lnTo>
                      <a:lnTo>
                        <a:pt x="18" y="73"/>
                      </a:lnTo>
                      <a:lnTo>
                        <a:pt x="12" y="81"/>
                      </a:lnTo>
                      <a:lnTo>
                        <a:pt x="12" y="87"/>
                      </a:lnTo>
                      <a:lnTo>
                        <a:pt x="12" y="87"/>
                      </a:lnTo>
                      <a:lnTo>
                        <a:pt x="12" y="93"/>
                      </a:lnTo>
                      <a:lnTo>
                        <a:pt x="18" y="93"/>
                      </a:lnTo>
                      <a:lnTo>
                        <a:pt x="24" y="87"/>
                      </a:lnTo>
                      <a:lnTo>
                        <a:pt x="24" y="87"/>
                      </a:lnTo>
                      <a:lnTo>
                        <a:pt x="24" y="93"/>
                      </a:lnTo>
                      <a:lnTo>
                        <a:pt x="24" y="93"/>
                      </a:lnTo>
                      <a:lnTo>
                        <a:pt x="24" y="99"/>
                      </a:lnTo>
                      <a:lnTo>
                        <a:pt x="24" y="99"/>
                      </a:lnTo>
                      <a:lnTo>
                        <a:pt x="24" y="105"/>
                      </a:lnTo>
                      <a:lnTo>
                        <a:pt x="30" y="105"/>
                      </a:lnTo>
                      <a:lnTo>
                        <a:pt x="38" y="105"/>
                      </a:lnTo>
                      <a:lnTo>
                        <a:pt x="38" y="105"/>
                      </a:lnTo>
                      <a:lnTo>
                        <a:pt x="38" y="105"/>
                      </a:lnTo>
                      <a:lnTo>
                        <a:pt x="38" y="99"/>
                      </a:lnTo>
                      <a:lnTo>
                        <a:pt x="44" y="87"/>
                      </a:lnTo>
                      <a:lnTo>
                        <a:pt x="44" y="87"/>
                      </a:lnTo>
                      <a:lnTo>
                        <a:pt x="44" y="87"/>
                      </a:lnTo>
                      <a:lnTo>
                        <a:pt x="44" y="87"/>
                      </a:lnTo>
                      <a:lnTo>
                        <a:pt x="49" y="81"/>
                      </a:lnTo>
                      <a:lnTo>
                        <a:pt x="49" y="81"/>
                      </a:lnTo>
                      <a:lnTo>
                        <a:pt x="49" y="81"/>
                      </a:lnTo>
                      <a:lnTo>
                        <a:pt x="55" y="73"/>
                      </a:lnTo>
                      <a:lnTo>
                        <a:pt x="55" y="73"/>
                      </a:lnTo>
                      <a:lnTo>
                        <a:pt x="55" y="73"/>
                      </a:lnTo>
                      <a:lnTo>
                        <a:pt x="55" y="81"/>
                      </a:lnTo>
                      <a:lnTo>
                        <a:pt x="55" y="93"/>
                      </a:lnTo>
                      <a:lnTo>
                        <a:pt x="55" y="99"/>
                      </a:lnTo>
                      <a:lnTo>
                        <a:pt x="55" y="99"/>
                      </a:lnTo>
                      <a:lnTo>
                        <a:pt x="61" y="99"/>
                      </a:lnTo>
                      <a:lnTo>
                        <a:pt x="61" y="93"/>
                      </a:lnTo>
                      <a:lnTo>
                        <a:pt x="67" y="81"/>
                      </a:lnTo>
                      <a:lnTo>
                        <a:pt x="67" y="81"/>
                      </a:lnTo>
                      <a:lnTo>
                        <a:pt x="67" y="81"/>
                      </a:lnTo>
                      <a:lnTo>
                        <a:pt x="73" y="81"/>
                      </a:lnTo>
                      <a:lnTo>
                        <a:pt x="85" y="73"/>
                      </a:lnTo>
                      <a:lnTo>
                        <a:pt x="85" y="73"/>
                      </a:lnTo>
                      <a:lnTo>
                        <a:pt x="85" y="67"/>
                      </a:lnTo>
                      <a:lnTo>
                        <a:pt x="85" y="67"/>
                      </a:lnTo>
                      <a:lnTo>
                        <a:pt x="93" y="61"/>
                      </a:lnTo>
                      <a:lnTo>
                        <a:pt x="93" y="61"/>
                      </a:lnTo>
                      <a:lnTo>
                        <a:pt x="99" y="67"/>
                      </a:lnTo>
                      <a:lnTo>
                        <a:pt x="104" y="67"/>
                      </a:lnTo>
                      <a:lnTo>
                        <a:pt x="116" y="61"/>
                      </a:lnTo>
                      <a:lnTo>
                        <a:pt x="116" y="61"/>
                      </a:lnTo>
                      <a:lnTo>
                        <a:pt x="122" y="55"/>
                      </a:lnTo>
                      <a:lnTo>
                        <a:pt x="134" y="55"/>
                      </a:lnTo>
                      <a:lnTo>
                        <a:pt x="140" y="55"/>
                      </a:lnTo>
                      <a:lnTo>
                        <a:pt x="140" y="55"/>
                      </a:lnTo>
                      <a:lnTo>
                        <a:pt x="148" y="55"/>
                      </a:lnTo>
                      <a:lnTo>
                        <a:pt x="160" y="61"/>
                      </a:lnTo>
                      <a:lnTo>
                        <a:pt x="171" y="67"/>
                      </a:lnTo>
                      <a:lnTo>
                        <a:pt x="171" y="67"/>
                      </a:lnTo>
                      <a:lnTo>
                        <a:pt x="189" y="81"/>
                      </a:lnTo>
                      <a:lnTo>
                        <a:pt x="221" y="105"/>
                      </a:lnTo>
                      <a:lnTo>
                        <a:pt x="238" y="116"/>
                      </a:lnTo>
                      <a:lnTo>
                        <a:pt x="238" y="116"/>
                      </a:lnTo>
                      <a:lnTo>
                        <a:pt x="258" y="128"/>
                      </a:lnTo>
                      <a:lnTo>
                        <a:pt x="287" y="142"/>
                      </a:lnTo>
                      <a:lnTo>
                        <a:pt x="319" y="148"/>
                      </a:lnTo>
                      <a:lnTo>
                        <a:pt x="319" y="148"/>
                      </a:lnTo>
                      <a:lnTo>
                        <a:pt x="337" y="154"/>
                      </a:lnTo>
                      <a:lnTo>
                        <a:pt x="342" y="154"/>
                      </a:lnTo>
                      <a:lnTo>
                        <a:pt x="348" y="154"/>
                      </a:lnTo>
                      <a:lnTo>
                        <a:pt x="348" y="154"/>
                      </a:lnTo>
                      <a:lnTo>
                        <a:pt x="348" y="160"/>
                      </a:lnTo>
                      <a:lnTo>
                        <a:pt x="360" y="166"/>
                      </a:lnTo>
                      <a:lnTo>
                        <a:pt x="374" y="166"/>
                      </a:lnTo>
                      <a:lnTo>
                        <a:pt x="374" y="166"/>
                      </a:lnTo>
                      <a:lnTo>
                        <a:pt x="392" y="183"/>
                      </a:lnTo>
                      <a:lnTo>
                        <a:pt x="435" y="203"/>
                      </a:lnTo>
                      <a:lnTo>
                        <a:pt x="478" y="221"/>
                      </a:lnTo>
                      <a:lnTo>
                        <a:pt x="478" y="221"/>
                      </a:lnTo>
                      <a:lnTo>
                        <a:pt x="514" y="232"/>
                      </a:lnTo>
                      <a:lnTo>
                        <a:pt x="539" y="246"/>
                      </a:lnTo>
                      <a:lnTo>
                        <a:pt x="557" y="258"/>
                      </a:lnTo>
                      <a:lnTo>
                        <a:pt x="557" y="258"/>
                      </a:lnTo>
                      <a:lnTo>
                        <a:pt x="569" y="276"/>
                      </a:lnTo>
                      <a:lnTo>
                        <a:pt x="580" y="293"/>
                      </a:lnTo>
                      <a:lnTo>
                        <a:pt x="594" y="307"/>
                      </a:lnTo>
                      <a:lnTo>
                        <a:pt x="594" y="307"/>
                      </a:lnTo>
                      <a:lnTo>
                        <a:pt x="600" y="325"/>
                      </a:lnTo>
                      <a:lnTo>
                        <a:pt x="612" y="342"/>
                      </a:lnTo>
                      <a:lnTo>
                        <a:pt x="624" y="356"/>
                      </a:lnTo>
                      <a:lnTo>
                        <a:pt x="624" y="356"/>
                      </a:lnTo>
                      <a:lnTo>
                        <a:pt x="636" y="368"/>
                      </a:lnTo>
                      <a:lnTo>
                        <a:pt x="636" y="374"/>
                      </a:lnTo>
                      <a:lnTo>
                        <a:pt x="636" y="386"/>
                      </a:lnTo>
                      <a:lnTo>
                        <a:pt x="643" y="392"/>
                      </a:lnTo>
                      <a:lnTo>
                        <a:pt x="643" y="392"/>
                      </a:lnTo>
                      <a:lnTo>
                        <a:pt x="643" y="411"/>
                      </a:lnTo>
                      <a:lnTo>
                        <a:pt x="643" y="429"/>
                      </a:lnTo>
                      <a:lnTo>
                        <a:pt x="649" y="441"/>
                      </a:lnTo>
                      <a:lnTo>
                        <a:pt x="649" y="441"/>
                      </a:lnTo>
                      <a:lnTo>
                        <a:pt x="649" y="453"/>
                      </a:lnTo>
                      <a:lnTo>
                        <a:pt x="655" y="466"/>
                      </a:lnTo>
                      <a:lnTo>
                        <a:pt x="661" y="478"/>
                      </a:lnTo>
                      <a:lnTo>
                        <a:pt x="661" y="478"/>
                      </a:lnTo>
                      <a:lnTo>
                        <a:pt x="661" y="490"/>
                      </a:lnTo>
                      <a:lnTo>
                        <a:pt x="661" y="502"/>
                      </a:lnTo>
                      <a:lnTo>
                        <a:pt x="661" y="514"/>
                      </a:lnTo>
                      <a:lnTo>
                        <a:pt x="661" y="514"/>
                      </a:lnTo>
                      <a:lnTo>
                        <a:pt x="655" y="533"/>
                      </a:lnTo>
                      <a:lnTo>
                        <a:pt x="649" y="551"/>
                      </a:lnTo>
                      <a:lnTo>
                        <a:pt x="643" y="563"/>
                      </a:lnTo>
                      <a:lnTo>
                        <a:pt x="643" y="563"/>
                      </a:lnTo>
                      <a:lnTo>
                        <a:pt x="636" y="618"/>
                      </a:lnTo>
                      <a:lnTo>
                        <a:pt x="624" y="747"/>
                      </a:lnTo>
                      <a:lnTo>
                        <a:pt x="636" y="899"/>
                      </a:lnTo>
                      <a:lnTo>
                        <a:pt x="636" y="899"/>
                      </a:lnTo>
                      <a:lnTo>
                        <a:pt x="636" y="919"/>
                      </a:lnTo>
                      <a:lnTo>
                        <a:pt x="649" y="948"/>
                      </a:lnTo>
                      <a:lnTo>
                        <a:pt x="655" y="974"/>
                      </a:lnTo>
                      <a:lnTo>
                        <a:pt x="655" y="974"/>
                      </a:lnTo>
                      <a:lnTo>
                        <a:pt x="661" y="985"/>
                      </a:lnTo>
                      <a:lnTo>
                        <a:pt x="667" y="1003"/>
                      </a:lnTo>
                      <a:lnTo>
                        <a:pt x="673" y="1023"/>
                      </a:lnTo>
                      <a:lnTo>
                        <a:pt x="673" y="1023"/>
                      </a:lnTo>
                      <a:lnTo>
                        <a:pt x="673" y="1040"/>
                      </a:lnTo>
                      <a:lnTo>
                        <a:pt x="673" y="1052"/>
                      </a:lnTo>
                      <a:lnTo>
                        <a:pt x="673" y="1064"/>
                      </a:lnTo>
                      <a:lnTo>
                        <a:pt x="673" y="1064"/>
                      </a:lnTo>
                      <a:lnTo>
                        <a:pt x="673" y="1090"/>
                      </a:lnTo>
                      <a:lnTo>
                        <a:pt x="679" y="1113"/>
                      </a:lnTo>
                      <a:lnTo>
                        <a:pt x="685" y="1139"/>
                      </a:lnTo>
                      <a:lnTo>
                        <a:pt x="685" y="1139"/>
                      </a:lnTo>
                      <a:lnTo>
                        <a:pt x="691" y="1162"/>
                      </a:lnTo>
                      <a:lnTo>
                        <a:pt x="704" y="1188"/>
                      </a:lnTo>
                      <a:lnTo>
                        <a:pt x="710" y="1200"/>
                      </a:lnTo>
                      <a:lnTo>
                        <a:pt x="710" y="1200"/>
                      </a:lnTo>
                      <a:lnTo>
                        <a:pt x="716" y="1211"/>
                      </a:lnTo>
                      <a:lnTo>
                        <a:pt x="716" y="1229"/>
                      </a:lnTo>
                      <a:lnTo>
                        <a:pt x="722" y="1249"/>
                      </a:lnTo>
                      <a:lnTo>
                        <a:pt x="722" y="1249"/>
                      </a:lnTo>
                      <a:lnTo>
                        <a:pt x="722" y="1261"/>
                      </a:lnTo>
                      <a:lnTo>
                        <a:pt x="722" y="1272"/>
                      </a:lnTo>
                      <a:lnTo>
                        <a:pt x="728" y="1278"/>
                      </a:lnTo>
                      <a:lnTo>
                        <a:pt x="728" y="1278"/>
                      </a:lnTo>
                      <a:lnTo>
                        <a:pt x="728" y="1292"/>
                      </a:lnTo>
                      <a:lnTo>
                        <a:pt x="734" y="1310"/>
                      </a:lnTo>
                      <a:lnTo>
                        <a:pt x="734" y="1322"/>
                      </a:lnTo>
                      <a:lnTo>
                        <a:pt x="734" y="1322"/>
                      </a:lnTo>
                      <a:lnTo>
                        <a:pt x="734" y="1333"/>
                      </a:lnTo>
                      <a:lnTo>
                        <a:pt x="734" y="1353"/>
                      </a:lnTo>
                      <a:lnTo>
                        <a:pt x="740" y="1365"/>
                      </a:lnTo>
                      <a:lnTo>
                        <a:pt x="740" y="1365"/>
                      </a:lnTo>
                      <a:lnTo>
                        <a:pt x="740" y="1383"/>
                      </a:lnTo>
                      <a:lnTo>
                        <a:pt x="740" y="1408"/>
                      </a:lnTo>
                      <a:lnTo>
                        <a:pt x="740" y="1426"/>
                      </a:lnTo>
                      <a:lnTo>
                        <a:pt x="740" y="1426"/>
                      </a:lnTo>
                      <a:lnTo>
                        <a:pt x="740" y="1432"/>
                      </a:lnTo>
                      <a:lnTo>
                        <a:pt x="740" y="1443"/>
                      </a:lnTo>
                      <a:lnTo>
                        <a:pt x="740" y="1443"/>
                      </a:lnTo>
                      <a:lnTo>
                        <a:pt x="740" y="1443"/>
                      </a:lnTo>
                      <a:lnTo>
                        <a:pt x="740" y="1457"/>
                      </a:lnTo>
                      <a:lnTo>
                        <a:pt x="746" y="1463"/>
                      </a:lnTo>
                      <a:lnTo>
                        <a:pt x="754" y="1469"/>
                      </a:lnTo>
                      <a:lnTo>
                        <a:pt x="754" y="1469"/>
                      </a:lnTo>
                      <a:lnTo>
                        <a:pt x="754" y="1469"/>
                      </a:lnTo>
                      <a:lnTo>
                        <a:pt x="754" y="1475"/>
                      </a:lnTo>
                      <a:lnTo>
                        <a:pt x="759" y="1481"/>
                      </a:lnTo>
                      <a:lnTo>
                        <a:pt x="759" y="1481"/>
                      </a:lnTo>
                      <a:lnTo>
                        <a:pt x="759" y="1481"/>
                      </a:lnTo>
                      <a:lnTo>
                        <a:pt x="765" y="1481"/>
                      </a:lnTo>
                      <a:lnTo>
                        <a:pt x="771" y="1481"/>
                      </a:lnTo>
                      <a:lnTo>
                        <a:pt x="771" y="1481"/>
                      </a:lnTo>
                      <a:lnTo>
                        <a:pt x="771" y="1487"/>
                      </a:lnTo>
                      <a:lnTo>
                        <a:pt x="777" y="1487"/>
                      </a:lnTo>
                      <a:lnTo>
                        <a:pt x="783" y="1487"/>
                      </a:lnTo>
                      <a:lnTo>
                        <a:pt x="783" y="1487"/>
                      </a:lnTo>
                      <a:lnTo>
                        <a:pt x="783" y="1493"/>
                      </a:lnTo>
                      <a:lnTo>
                        <a:pt x="789" y="1493"/>
                      </a:lnTo>
                      <a:lnTo>
                        <a:pt x="795" y="1487"/>
                      </a:lnTo>
                      <a:lnTo>
                        <a:pt x="795" y="1487"/>
                      </a:lnTo>
                      <a:lnTo>
                        <a:pt x="795" y="1487"/>
                      </a:lnTo>
                      <a:lnTo>
                        <a:pt x="801" y="1487"/>
                      </a:lnTo>
                      <a:lnTo>
                        <a:pt x="809" y="1481"/>
                      </a:lnTo>
                      <a:lnTo>
                        <a:pt x="809" y="1481"/>
                      </a:lnTo>
                      <a:lnTo>
                        <a:pt x="809" y="1481"/>
                      </a:lnTo>
                      <a:lnTo>
                        <a:pt x="815" y="1475"/>
                      </a:lnTo>
                      <a:lnTo>
                        <a:pt x="815" y="1469"/>
                      </a:lnTo>
                      <a:lnTo>
                        <a:pt x="815" y="1469"/>
                      </a:lnTo>
                      <a:lnTo>
                        <a:pt x="809" y="1463"/>
                      </a:lnTo>
                      <a:lnTo>
                        <a:pt x="809" y="1463"/>
                      </a:lnTo>
                      <a:lnTo>
                        <a:pt x="815" y="1457"/>
                      </a:lnTo>
                      <a:lnTo>
                        <a:pt x="815" y="1457"/>
                      </a:lnTo>
                      <a:lnTo>
                        <a:pt x="815" y="1457"/>
                      </a:lnTo>
                      <a:lnTo>
                        <a:pt x="815" y="1443"/>
                      </a:lnTo>
                      <a:lnTo>
                        <a:pt x="815" y="1432"/>
                      </a:lnTo>
                      <a:lnTo>
                        <a:pt x="815" y="1432"/>
                      </a:lnTo>
                      <a:lnTo>
                        <a:pt x="815" y="1426"/>
                      </a:lnTo>
                      <a:lnTo>
                        <a:pt x="809" y="1414"/>
                      </a:lnTo>
                      <a:lnTo>
                        <a:pt x="801" y="1394"/>
                      </a:lnTo>
                      <a:lnTo>
                        <a:pt x="801" y="1394"/>
                      </a:lnTo>
                      <a:lnTo>
                        <a:pt x="795" y="1383"/>
                      </a:lnTo>
                      <a:lnTo>
                        <a:pt x="795" y="1365"/>
                      </a:lnTo>
                      <a:lnTo>
                        <a:pt x="795" y="1347"/>
                      </a:lnTo>
                      <a:lnTo>
                        <a:pt x="795" y="1347"/>
                      </a:lnTo>
                      <a:lnTo>
                        <a:pt x="795" y="1339"/>
                      </a:lnTo>
                      <a:lnTo>
                        <a:pt x="795" y="1327"/>
                      </a:lnTo>
                      <a:lnTo>
                        <a:pt x="795" y="1310"/>
                      </a:lnTo>
                      <a:lnTo>
                        <a:pt x="795" y="1310"/>
                      </a:lnTo>
                      <a:lnTo>
                        <a:pt x="789" y="1298"/>
                      </a:lnTo>
                      <a:lnTo>
                        <a:pt x="783" y="1284"/>
                      </a:lnTo>
                      <a:lnTo>
                        <a:pt x="783" y="1272"/>
                      </a:lnTo>
                      <a:lnTo>
                        <a:pt x="783" y="1272"/>
                      </a:lnTo>
                      <a:lnTo>
                        <a:pt x="783" y="1267"/>
                      </a:lnTo>
                      <a:lnTo>
                        <a:pt x="777" y="1261"/>
                      </a:lnTo>
                      <a:lnTo>
                        <a:pt x="777" y="1255"/>
                      </a:lnTo>
                      <a:lnTo>
                        <a:pt x="777" y="1255"/>
                      </a:lnTo>
                      <a:lnTo>
                        <a:pt x="777" y="1237"/>
                      </a:lnTo>
                      <a:lnTo>
                        <a:pt x="777" y="1206"/>
                      </a:lnTo>
                      <a:lnTo>
                        <a:pt x="777" y="1188"/>
                      </a:lnTo>
                      <a:lnTo>
                        <a:pt x="777" y="1188"/>
                      </a:lnTo>
                      <a:lnTo>
                        <a:pt x="777" y="1168"/>
                      </a:lnTo>
                      <a:lnTo>
                        <a:pt x="777" y="1127"/>
                      </a:lnTo>
                      <a:lnTo>
                        <a:pt x="777" y="1090"/>
                      </a:lnTo>
                      <a:lnTo>
                        <a:pt x="777" y="1090"/>
                      </a:lnTo>
                      <a:lnTo>
                        <a:pt x="765" y="1064"/>
                      </a:lnTo>
                      <a:lnTo>
                        <a:pt x="754" y="1035"/>
                      </a:lnTo>
                      <a:lnTo>
                        <a:pt x="754" y="1017"/>
                      </a:lnTo>
                      <a:lnTo>
                        <a:pt x="754" y="1017"/>
                      </a:lnTo>
                      <a:lnTo>
                        <a:pt x="754" y="991"/>
                      </a:lnTo>
                      <a:lnTo>
                        <a:pt x="754" y="954"/>
                      </a:lnTo>
                      <a:lnTo>
                        <a:pt x="754" y="936"/>
                      </a:lnTo>
                      <a:lnTo>
                        <a:pt x="754" y="936"/>
                      </a:lnTo>
                      <a:lnTo>
                        <a:pt x="754" y="924"/>
                      </a:lnTo>
                      <a:lnTo>
                        <a:pt x="765" y="893"/>
                      </a:lnTo>
                      <a:lnTo>
                        <a:pt x="783" y="844"/>
                      </a:lnTo>
                      <a:lnTo>
                        <a:pt x="809" y="783"/>
                      </a:lnTo>
                      <a:lnTo>
                        <a:pt x="826" y="728"/>
                      </a:lnTo>
                      <a:lnTo>
                        <a:pt x="844" y="667"/>
                      </a:lnTo>
                      <a:lnTo>
                        <a:pt x="864" y="618"/>
                      </a:lnTo>
                      <a:lnTo>
                        <a:pt x="875" y="582"/>
                      </a:lnTo>
                      <a:lnTo>
                        <a:pt x="881" y="557"/>
                      </a:lnTo>
                      <a:lnTo>
                        <a:pt x="881" y="557"/>
                      </a:lnTo>
                      <a:lnTo>
                        <a:pt x="875" y="545"/>
                      </a:lnTo>
                      <a:lnTo>
                        <a:pt x="870" y="533"/>
                      </a:lnTo>
                      <a:lnTo>
                        <a:pt x="870" y="521"/>
                      </a:lnTo>
                      <a:lnTo>
                        <a:pt x="870" y="521"/>
                      </a:lnTo>
                      <a:lnTo>
                        <a:pt x="864" y="514"/>
                      </a:lnTo>
                      <a:lnTo>
                        <a:pt x="864" y="490"/>
                      </a:lnTo>
                      <a:lnTo>
                        <a:pt x="864" y="466"/>
                      </a:lnTo>
                      <a:lnTo>
                        <a:pt x="864" y="466"/>
                      </a:lnTo>
                      <a:lnTo>
                        <a:pt x="864" y="441"/>
                      </a:lnTo>
                      <a:lnTo>
                        <a:pt x="864" y="429"/>
                      </a:lnTo>
                      <a:lnTo>
                        <a:pt x="870" y="411"/>
                      </a:lnTo>
                      <a:lnTo>
                        <a:pt x="870" y="411"/>
                      </a:lnTo>
                      <a:lnTo>
                        <a:pt x="875" y="392"/>
                      </a:lnTo>
                      <a:lnTo>
                        <a:pt x="875" y="386"/>
                      </a:lnTo>
                      <a:lnTo>
                        <a:pt x="881" y="374"/>
                      </a:lnTo>
                      <a:lnTo>
                        <a:pt x="881" y="374"/>
                      </a:lnTo>
                      <a:lnTo>
                        <a:pt x="881" y="368"/>
                      </a:lnTo>
                      <a:lnTo>
                        <a:pt x="881" y="362"/>
                      </a:lnTo>
                      <a:lnTo>
                        <a:pt x="887" y="348"/>
                      </a:lnTo>
                      <a:lnTo>
                        <a:pt x="887" y="348"/>
                      </a:lnTo>
                      <a:lnTo>
                        <a:pt x="887" y="342"/>
                      </a:lnTo>
                      <a:lnTo>
                        <a:pt x="899" y="325"/>
                      </a:lnTo>
                      <a:lnTo>
                        <a:pt x="911" y="293"/>
                      </a:lnTo>
                      <a:lnTo>
                        <a:pt x="911" y="293"/>
                      </a:lnTo>
                      <a:lnTo>
                        <a:pt x="911" y="287"/>
                      </a:lnTo>
                      <a:lnTo>
                        <a:pt x="919" y="276"/>
                      </a:lnTo>
                      <a:lnTo>
                        <a:pt x="925" y="270"/>
                      </a:lnTo>
                      <a:lnTo>
                        <a:pt x="925" y="270"/>
                      </a:lnTo>
                      <a:lnTo>
                        <a:pt x="925" y="264"/>
                      </a:lnTo>
                      <a:lnTo>
                        <a:pt x="936" y="264"/>
                      </a:lnTo>
                      <a:lnTo>
                        <a:pt x="942" y="258"/>
                      </a:lnTo>
                      <a:lnTo>
                        <a:pt x="942" y="258"/>
                      </a:lnTo>
                      <a:lnTo>
                        <a:pt x="980" y="246"/>
                      </a:lnTo>
                      <a:lnTo>
                        <a:pt x="1058" y="221"/>
                      </a:lnTo>
                      <a:lnTo>
                        <a:pt x="1119" y="183"/>
                      </a:lnTo>
                      <a:lnTo>
                        <a:pt x="1119" y="183"/>
                      </a:lnTo>
                      <a:lnTo>
                        <a:pt x="1145" y="171"/>
                      </a:lnTo>
                      <a:lnTo>
                        <a:pt x="1151" y="166"/>
                      </a:lnTo>
                      <a:lnTo>
                        <a:pt x="1163" y="166"/>
                      </a:lnTo>
                      <a:lnTo>
                        <a:pt x="1163" y="166"/>
                      </a:lnTo>
                      <a:lnTo>
                        <a:pt x="1174" y="166"/>
                      </a:lnTo>
                      <a:lnTo>
                        <a:pt x="1194" y="160"/>
                      </a:lnTo>
                      <a:lnTo>
                        <a:pt x="1212" y="154"/>
                      </a:lnTo>
                      <a:lnTo>
                        <a:pt x="1212" y="154"/>
                      </a:lnTo>
                      <a:lnTo>
                        <a:pt x="1230" y="148"/>
                      </a:lnTo>
                      <a:lnTo>
                        <a:pt x="1255" y="128"/>
                      </a:lnTo>
                      <a:lnTo>
                        <a:pt x="1273" y="116"/>
                      </a:lnTo>
                      <a:lnTo>
                        <a:pt x="1273" y="116"/>
                      </a:lnTo>
                      <a:lnTo>
                        <a:pt x="1285" y="105"/>
                      </a:lnTo>
                      <a:lnTo>
                        <a:pt x="1316" y="93"/>
                      </a:lnTo>
                      <a:lnTo>
                        <a:pt x="1334" y="81"/>
                      </a:lnTo>
                      <a:lnTo>
                        <a:pt x="1334" y="81"/>
                      </a:lnTo>
                      <a:lnTo>
                        <a:pt x="1346" y="73"/>
                      </a:lnTo>
                      <a:lnTo>
                        <a:pt x="1365" y="73"/>
                      </a:lnTo>
                      <a:lnTo>
                        <a:pt x="1377" y="67"/>
                      </a:lnTo>
                      <a:lnTo>
                        <a:pt x="1377" y="67"/>
                      </a:lnTo>
                      <a:lnTo>
                        <a:pt x="1383" y="73"/>
                      </a:lnTo>
                      <a:lnTo>
                        <a:pt x="1389" y="73"/>
                      </a:lnTo>
                      <a:lnTo>
                        <a:pt x="1401" y="73"/>
                      </a:lnTo>
                      <a:lnTo>
                        <a:pt x="1401" y="73"/>
                      </a:lnTo>
                      <a:lnTo>
                        <a:pt x="1414" y="73"/>
                      </a:lnTo>
                      <a:lnTo>
                        <a:pt x="1420" y="73"/>
                      </a:lnTo>
                      <a:lnTo>
                        <a:pt x="1432" y="73"/>
                      </a:lnTo>
                      <a:lnTo>
                        <a:pt x="1432" y="73"/>
                      </a:lnTo>
                      <a:lnTo>
                        <a:pt x="1438" y="73"/>
                      </a:lnTo>
                      <a:lnTo>
                        <a:pt x="1438" y="81"/>
                      </a:lnTo>
                      <a:lnTo>
                        <a:pt x="1444" y="81"/>
                      </a:lnTo>
                      <a:lnTo>
                        <a:pt x="1444" y="81"/>
                      </a:lnTo>
                      <a:lnTo>
                        <a:pt x="1444" y="87"/>
                      </a:lnTo>
                      <a:lnTo>
                        <a:pt x="1444" y="93"/>
                      </a:lnTo>
                      <a:lnTo>
                        <a:pt x="1444" y="99"/>
                      </a:lnTo>
                      <a:lnTo>
                        <a:pt x="1444" y="99"/>
                      </a:lnTo>
                      <a:lnTo>
                        <a:pt x="1444" y="105"/>
                      </a:lnTo>
                      <a:lnTo>
                        <a:pt x="1450" y="105"/>
                      </a:lnTo>
                      <a:lnTo>
                        <a:pt x="1456" y="99"/>
                      </a:lnTo>
                      <a:lnTo>
                        <a:pt x="1456" y="99"/>
                      </a:lnTo>
                      <a:lnTo>
                        <a:pt x="1456" y="87"/>
                      </a:lnTo>
                      <a:lnTo>
                        <a:pt x="1462" y="81"/>
                      </a:lnTo>
                      <a:lnTo>
                        <a:pt x="1462" y="73"/>
                      </a:lnTo>
                      <a:lnTo>
                        <a:pt x="1462" y="73"/>
                      </a:lnTo>
                      <a:lnTo>
                        <a:pt x="1456" y="67"/>
                      </a:lnTo>
                      <a:lnTo>
                        <a:pt x="1469" y="73"/>
                      </a:lnTo>
                      <a:lnTo>
                        <a:pt x="1469" y="81"/>
                      </a:lnTo>
                      <a:lnTo>
                        <a:pt x="1469" y="87"/>
                      </a:lnTo>
                      <a:lnTo>
                        <a:pt x="1475" y="93"/>
                      </a:lnTo>
                      <a:lnTo>
                        <a:pt x="1475" y="93"/>
                      </a:lnTo>
                      <a:lnTo>
                        <a:pt x="1475" y="99"/>
                      </a:lnTo>
                      <a:lnTo>
                        <a:pt x="1481" y="99"/>
                      </a:lnTo>
                      <a:lnTo>
                        <a:pt x="1487" y="99"/>
                      </a:lnTo>
                      <a:lnTo>
                        <a:pt x="1487" y="99"/>
                      </a:lnTo>
                      <a:lnTo>
                        <a:pt x="1487" y="99"/>
                      </a:lnTo>
                      <a:lnTo>
                        <a:pt x="1487" y="87"/>
                      </a:lnTo>
                      <a:lnTo>
                        <a:pt x="1487" y="81"/>
                      </a:lnTo>
                      <a:lnTo>
                        <a:pt x="1487" y="81"/>
                      </a:lnTo>
                      <a:lnTo>
                        <a:pt x="1487" y="81"/>
                      </a:lnTo>
                      <a:lnTo>
                        <a:pt x="1493" y="87"/>
                      </a:lnTo>
                      <a:lnTo>
                        <a:pt x="1499" y="81"/>
                      </a:lnTo>
                      <a:lnTo>
                        <a:pt x="1499" y="81"/>
                      </a:lnTo>
                      <a:lnTo>
                        <a:pt x="1499" y="81"/>
                      </a:lnTo>
                      <a:lnTo>
                        <a:pt x="1499" y="81"/>
                      </a:lnTo>
                      <a:lnTo>
                        <a:pt x="1499" y="73"/>
                      </a:lnTo>
                      <a:lnTo>
                        <a:pt x="1499" y="73"/>
                      </a:lnTo>
                      <a:lnTo>
                        <a:pt x="1493" y="67"/>
                      </a:lnTo>
                      <a:lnTo>
                        <a:pt x="1493" y="61"/>
                      </a:lnTo>
                      <a:lnTo>
                        <a:pt x="1493" y="61"/>
                      </a:lnTo>
                      <a:lnTo>
                        <a:pt x="1493" y="61"/>
                      </a:lnTo>
                      <a:lnTo>
                        <a:pt x="1493" y="61"/>
                      </a:lnTo>
                      <a:lnTo>
                        <a:pt x="1499" y="61"/>
                      </a:lnTo>
                      <a:lnTo>
                        <a:pt x="1499" y="55"/>
                      </a:lnTo>
                      <a:lnTo>
                        <a:pt x="1499" y="55"/>
                      </a:lnTo>
                      <a:lnTo>
                        <a:pt x="1493" y="50"/>
                      </a:lnTo>
                      <a:lnTo>
                        <a:pt x="1487" y="38"/>
                      </a:lnTo>
                      <a:lnTo>
                        <a:pt x="1481" y="26"/>
                      </a:lnTo>
                      <a:lnTo>
                        <a:pt x="1481" y="26"/>
                      </a:lnTo>
                      <a:lnTo>
                        <a:pt x="1475" y="26"/>
                      </a:lnTo>
                      <a:lnTo>
                        <a:pt x="1462" y="18"/>
                      </a:lnTo>
                      <a:lnTo>
                        <a:pt x="1444" y="6"/>
                      </a:lnTo>
                      <a:lnTo>
                        <a:pt x="1444" y="6"/>
                      </a:lnTo>
                      <a:lnTo>
                        <a:pt x="1432" y="0"/>
                      </a:lnTo>
                      <a:lnTo>
                        <a:pt x="1420" y="0"/>
                      </a:lnTo>
                      <a:lnTo>
                        <a:pt x="1414" y="0"/>
                      </a:lnTo>
                      <a:lnTo>
                        <a:pt x="1414" y="0"/>
                      </a:lnTo>
                      <a:lnTo>
                        <a:pt x="1401" y="0"/>
                      </a:lnTo>
                      <a:lnTo>
                        <a:pt x="1395" y="0"/>
                      </a:lnTo>
                      <a:lnTo>
                        <a:pt x="1389" y="0"/>
                      </a:lnTo>
                      <a:lnTo>
                        <a:pt x="1389" y="0"/>
                      </a:lnTo>
                      <a:lnTo>
                        <a:pt x="1383" y="0"/>
                      </a:lnTo>
                      <a:lnTo>
                        <a:pt x="1365" y="6"/>
                      </a:lnTo>
                      <a:lnTo>
                        <a:pt x="1351" y="12"/>
                      </a:lnTo>
                      <a:lnTo>
                        <a:pt x="1351" y="12"/>
                      </a:lnTo>
                      <a:lnTo>
                        <a:pt x="1340" y="18"/>
                      </a:lnTo>
                      <a:lnTo>
                        <a:pt x="1310" y="32"/>
                      </a:lnTo>
                      <a:lnTo>
                        <a:pt x="1290" y="44"/>
                      </a:lnTo>
                      <a:lnTo>
                        <a:pt x="1290" y="44"/>
                      </a:lnTo>
                      <a:lnTo>
                        <a:pt x="1267" y="50"/>
                      </a:lnTo>
                      <a:lnTo>
                        <a:pt x="1230" y="55"/>
                      </a:lnTo>
                      <a:lnTo>
                        <a:pt x="1206" y="61"/>
                      </a:lnTo>
                      <a:lnTo>
                        <a:pt x="1206" y="61"/>
                      </a:lnTo>
                      <a:lnTo>
                        <a:pt x="1186" y="67"/>
                      </a:lnTo>
                      <a:lnTo>
                        <a:pt x="1163" y="81"/>
                      </a:lnTo>
                      <a:lnTo>
                        <a:pt x="1151" y="93"/>
                      </a:lnTo>
                      <a:lnTo>
                        <a:pt x="1151" y="93"/>
                      </a:lnTo>
                      <a:lnTo>
                        <a:pt x="1139" y="99"/>
                      </a:lnTo>
                      <a:lnTo>
                        <a:pt x="1125" y="105"/>
                      </a:lnTo>
                      <a:lnTo>
                        <a:pt x="1119" y="105"/>
                      </a:lnTo>
                      <a:lnTo>
                        <a:pt x="1119" y="105"/>
                      </a:lnTo>
                      <a:lnTo>
                        <a:pt x="1090" y="110"/>
                      </a:lnTo>
                      <a:lnTo>
                        <a:pt x="1029" y="128"/>
                      </a:lnTo>
                      <a:lnTo>
                        <a:pt x="960" y="160"/>
                      </a:lnTo>
                      <a:lnTo>
                        <a:pt x="960" y="160"/>
                      </a:lnTo>
                      <a:lnTo>
                        <a:pt x="954" y="166"/>
                      </a:lnTo>
                      <a:lnTo>
                        <a:pt x="948" y="166"/>
                      </a:lnTo>
                      <a:lnTo>
                        <a:pt x="942" y="166"/>
                      </a:lnTo>
                      <a:lnTo>
                        <a:pt x="942" y="166"/>
                      </a:lnTo>
                      <a:lnTo>
                        <a:pt x="931" y="166"/>
                      </a:lnTo>
                      <a:lnTo>
                        <a:pt x="911" y="166"/>
                      </a:lnTo>
                      <a:lnTo>
                        <a:pt x="887" y="166"/>
                      </a:lnTo>
                      <a:lnTo>
                        <a:pt x="887" y="166"/>
                      </a:lnTo>
                      <a:lnTo>
                        <a:pt x="864" y="171"/>
                      </a:lnTo>
                      <a:lnTo>
                        <a:pt x="850" y="177"/>
                      </a:lnTo>
                      <a:lnTo>
                        <a:pt x="838" y="177"/>
                      </a:lnTo>
                      <a:lnTo>
                        <a:pt x="838" y="177"/>
                      </a:lnTo>
                      <a:lnTo>
                        <a:pt x="795" y="183"/>
                      </a:lnTo>
                      <a:lnTo>
                        <a:pt x="722" y="191"/>
                      </a:lnTo>
                      <a:lnTo>
                        <a:pt x="673" y="191"/>
                      </a:lnTo>
                      <a:lnTo>
                        <a:pt x="673" y="191"/>
                      </a:lnTo>
                      <a:lnTo>
                        <a:pt x="655" y="177"/>
                      </a:lnTo>
                      <a:lnTo>
                        <a:pt x="630" y="166"/>
                      </a:lnTo>
                      <a:lnTo>
                        <a:pt x="606" y="160"/>
                      </a:lnTo>
                      <a:lnTo>
                        <a:pt x="606" y="160"/>
                      </a:lnTo>
                      <a:lnTo>
                        <a:pt x="580" y="160"/>
                      </a:lnTo>
                      <a:lnTo>
                        <a:pt x="569" y="160"/>
                      </a:lnTo>
                      <a:lnTo>
                        <a:pt x="563" y="160"/>
                      </a:lnTo>
                      <a:lnTo>
                        <a:pt x="563" y="160"/>
                      </a:lnTo>
                      <a:lnTo>
                        <a:pt x="539" y="148"/>
                      </a:lnTo>
                      <a:lnTo>
                        <a:pt x="484" y="116"/>
                      </a:lnTo>
                      <a:lnTo>
                        <a:pt x="409" y="99"/>
                      </a:lnTo>
                      <a:lnTo>
                        <a:pt x="409" y="99"/>
                      </a:lnTo>
                      <a:lnTo>
                        <a:pt x="398" y="99"/>
                      </a:lnTo>
                      <a:lnTo>
                        <a:pt x="386" y="93"/>
                      </a:lnTo>
                      <a:lnTo>
                        <a:pt x="380" y="87"/>
                      </a:lnTo>
                      <a:lnTo>
                        <a:pt x="380" y="87"/>
                      </a:lnTo>
                      <a:lnTo>
                        <a:pt x="360" y="73"/>
                      </a:lnTo>
                      <a:lnTo>
                        <a:pt x="325" y="61"/>
                      </a:lnTo>
                      <a:lnTo>
                        <a:pt x="287" y="50"/>
                      </a:lnTo>
                      <a:lnTo>
                        <a:pt x="287" y="50"/>
                      </a:lnTo>
                      <a:lnTo>
                        <a:pt x="250" y="44"/>
                      </a:lnTo>
                      <a:lnTo>
                        <a:pt x="226" y="38"/>
                      </a:lnTo>
                      <a:lnTo>
                        <a:pt x="215" y="26"/>
                      </a:lnTo>
                      <a:lnTo>
                        <a:pt x="215" y="26"/>
                      </a:lnTo>
                      <a:lnTo>
                        <a:pt x="189" y="18"/>
                      </a:lnTo>
                      <a:lnTo>
                        <a:pt x="160" y="12"/>
                      </a:lnTo>
                      <a:lnTo>
                        <a:pt x="128" y="0"/>
                      </a:lnTo>
                      <a:close/>
                    </a:path>
                  </a:pathLst>
                </a:custGeom>
                <a:solidFill>
                  <a:srgbClr val="F9BA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56" name="Freeform 92"/>
                <p:cNvSpPr>
                  <a:spLocks/>
                </p:cNvSpPr>
                <p:nvPr/>
              </p:nvSpPr>
              <p:spPr bwMode="auto">
                <a:xfrm>
                  <a:off x="3358" y="1871"/>
                  <a:ext cx="47" cy="47"/>
                </a:xfrm>
                <a:custGeom>
                  <a:avLst/>
                  <a:gdLst>
                    <a:gd name="T0" fmla="*/ 47 w 47"/>
                    <a:gd name="T1" fmla="*/ 0 h 47"/>
                    <a:gd name="T2" fmla="*/ 47 w 47"/>
                    <a:gd name="T3" fmla="*/ 6 h 47"/>
                    <a:gd name="T4" fmla="*/ 47 w 47"/>
                    <a:gd name="T5" fmla="*/ 6 h 47"/>
                    <a:gd name="T6" fmla="*/ 47 w 47"/>
                    <a:gd name="T7" fmla="*/ 12 h 47"/>
                    <a:gd name="T8" fmla="*/ 47 w 47"/>
                    <a:gd name="T9" fmla="*/ 12 h 47"/>
                    <a:gd name="T10" fmla="*/ 41 w 47"/>
                    <a:gd name="T11" fmla="*/ 18 h 47"/>
                    <a:gd name="T12" fmla="*/ 35 w 47"/>
                    <a:gd name="T13" fmla="*/ 24 h 47"/>
                    <a:gd name="T14" fmla="*/ 35 w 47"/>
                    <a:gd name="T15" fmla="*/ 29 h 47"/>
                    <a:gd name="T16" fmla="*/ 35 w 47"/>
                    <a:gd name="T17" fmla="*/ 29 h 47"/>
                    <a:gd name="T18" fmla="*/ 29 w 47"/>
                    <a:gd name="T19" fmla="*/ 35 h 47"/>
                    <a:gd name="T20" fmla="*/ 23 w 47"/>
                    <a:gd name="T21" fmla="*/ 41 h 47"/>
                    <a:gd name="T22" fmla="*/ 23 w 47"/>
                    <a:gd name="T23" fmla="*/ 41 h 47"/>
                    <a:gd name="T24" fmla="*/ 23 w 47"/>
                    <a:gd name="T25" fmla="*/ 41 h 47"/>
                    <a:gd name="T26" fmla="*/ 17 w 47"/>
                    <a:gd name="T27" fmla="*/ 47 h 47"/>
                    <a:gd name="T28" fmla="*/ 17 w 47"/>
                    <a:gd name="T29" fmla="*/ 47 h 47"/>
                    <a:gd name="T30" fmla="*/ 17 w 47"/>
                    <a:gd name="T31" fmla="*/ 47 h 47"/>
                    <a:gd name="T32" fmla="*/ 17 w 47"/>
                    <a:gd name="T33" fmla="*/ 47 h 47"/>
                    <a:gd name="T34" fmla="*/ 17 w 47"/>
                    <a:gd name="T35" fmla="*/ 47 h 47"/>
                    <a:gd name="T36" fmla="*/ 17 w 47"/>
                    <a:gd name="T37" fmla="*/ 41 h 47"/>
                    <a:gd name="T38" fmla="*/ 23 w 47"/>
                    <a:gd name="T39" fmla="*/ 35 h 47"/>
                    <a:gd name="T40" fmla="*/ 29 w 47"/>
                    <a:gd name="T41" fmla="*/ 29 h 47"/>
                    <a:gd name="T42" fmla="*/ 29 w 47"/>
                    <a:gd name="T43" fmla="*/ 29 h 47"/>
                    <a:gd name="T44" fmla="*/ 29 w 47"/>
                    <a:gd name="T45" fmla="*/ 29 h 47"/>
                    <a:gd name="T46" fmla="*/ 29 w 47"/>
                    <a:gd name="T47" fmla="*/ 29 h 47"/>
                    <a:gd name="T48" fmla="*/ 29 w 47"/>
                    <a:gd name="T49" fmla="*/ 24 h 47"/>
                    <a:gd name="T50" fmla="*/ 29 w 47"/>
                    <a:gd name="T51" fmla="*/ 24 h 47"/>
                    <a:gd name="T52" fmla="*/ 23 w 47"/>
                    <a:gd name="T53" fmla="*/ 24 h 47"/>
                    <a:gd name="T54" fmla="*/ 23 w 47"/>
                    <a:gd name="T55" fmla="*/ 24 h 47"/>
                    <a:gd name="T56" fmla="*/ 23 w 47"/>
                    <a:gd name="T57" fmla="*/ 18 h 47"/>
                    <a:gd name="T58" fmla="*/ 23 w 47"/>
                    <a:gd name="T59" fmla="*/ 18 h 47"/>
                    <a:gd name="T60" fmla="*/ 23 w 47"/>
                    <a:gd name="T61" fmla="*/ 18 h 47"/>
                    <a:gd name="T62" fmla="*/ 23 w 47"/>
                    <a:gd name="T63" fmla="*/ 12 h 47"/>
                    <a:gd name="T64" fmla="*/ 29 w 47"/>
                    <a:gd name="T65" fmla="*/ 6 h 47"/>
                    <a:gd name="T66" fmla="*/ 29 w 47"/>
                    <a:gd name="T67" fmla="*/ 6 h 47"/>
                    <a:gd name="T68" fmla="*/ 23 w 47"/>
                    <a:gd name="T69" fmla="*/ 6 h 47"/>
                    <a:gd name="T70" fmla="*/ 17 w 47"/>
                    <a:gd name="T71" fmla="*/ 12 h 47"/>
                    <a:gd name="T72" fmla="*/ 17 w 47"/>
                    <a:gd name="T73" fmla="*/ 12 h 47"/>
                    <a:gd name="T74" fmla="*/ 17 w 47"/>
                    <a:gd name="T75" fmla="*/ 12 h 47"/>
                    <a:gd name="T76" fmla="*/ 11 w 47"/>
                    <a:gd name="T77" fmla="*/ 18 h 47"/>
                    <a:gd name="T78" fmla="*/ 6 w 47"/>
                    <a:gd name="T79" fmla="*/ 18 h 47"/>
                    <a:gd name="T80" fmla="*/ 0 w 47"/>
                    <a:gd name="T81" fmla="*/ 24 h 47"/>
                    <a:gd name="T82" fmla="*/ 0 w 47"/>
                    <a:gd name="T83" fmla="*/ 24 h 47"/>
                    <a:gd name="T84" fmla="*/ 0 w 47"/>
                    <a:gd name="T85" fmla="*/ 24 h 47"/>
                    <a:gd name="T86" fmla="*/ 6 w 47"/>
                    <a:gd name="T87" fmla="*/ 18 h 47"/>
                    <a:gd name="T88" fmla="*/ 11 w 47"/>
                    <a:gd name="T89" fmla="*/ 12 h 47"/>
                    <a:gd name="T90" fmla="*/ 11 w 47"/>
                    <a:gd name="T91" fmla="*/ 12 h 47"/>
                    <a:gd name="T92" fmla="*/ 11 w 47"/>
                    <a:gd name="T93" fmla="*/ 12 h 47"/>
                    <a:gd name="T94" fmla="*/ 17 w 47"/>
                    <a:gd name="T95" fmla="*/ 6 h 47"/>
                    <a:gd name="T96" fmla="*/ 23 w 47"/>
                    <a:gd name="T97" fmla="*/ 6 h 47"/>
                    <a:gd name="T98" fmla="*/ 23 w 47"/>
                    <a:gd name="T99" fmla="*/ 6 h 47"/>
                    <a:gd name="T100" fmla="*/ 29 w 47"/>
                    <a:gd name="T101" fmla="*/ 6 h 47"/>
                    <a:gd name="T102" fmla="*/ 35 w 47"/>
                    <a:gd name="T103" fmla="*/ 6 h 47"/>
                    <a:gd name="T104" fmla="*/ 35 w 47"/>
                    <a:gd name="T105" fmla="*/ 6 h 47"/>
                    <a:gd name="T106" fmla="*/ 35 w 47"/>
                    <a:gd name="T107" fmla="*/ 6 h 47"/>
                    <a:gd name="T108" fmla="*/ 35 w 47"/>
                    <a:gd name="T109" fmla="*/ 6 h 47"/>
                    <a:gd name="T110" fmla="*/ 41 w 47"/>
                    <a:gd name="T111" fmla="*/ 12 h 47"/>
                    <a:gd name="T112" fmla="*/ 41 w 47"/>
                    <a:gd name="T113" fmla="*/ 6 h 47"/>
                    <a:gd name="T114" fmla="*/ 41 w 47"/>
                    <a:gd name="T115" fmla="*/ 6 h 47"/>
                    <a:gd name="T116" fmla="*/ 41 w 47"/>
                    <a:gd name="T117" fmla="*/ 0 h 47"/>
                    <a:gd name="T118" fmla="*/ 41 w 47"/>
                    <a:gd name="T119" fmla="*/ 0 h 47"/>
                    <a:gd name="T120" fmla="*/ 47 w 47"/>
                    <a:gd name="T1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 h="47">
                      <a:moveTo>
                        <a:pt x="47" y="0"/>
                      </a:moveTo>
                      <a:lnTo>
                        <a:pt x="47" y="6"/>
                      </a:lnTo>
                      <a:lnTo>
                        <a:pt x="47" y="6"/>
                      </a:lnTo>
                      <a:lnTo>
                        <a:pt x="47" y="12"/>
                      </a:lnTo>
                      <a:lnTo>
                        <a:pt x="47" y="12"/>
                      </a:lnTo>
                      <a:lnTo>
                        <a:pt x="41" y="18"/>
                      </a:lnTo>
                      <a:lnTo>
                        <a:pt x="35" y="24"/>
                      </a:lnTo>
                      <a:lnTo>
                        <a:pt x="35" y="29"/>
                      </a:lnTo>
                      <a:lnTo>
                        <a:pt x="35" y="29"/>
                      </a:lnTo>
                      <a:lnTo>
                        <a:pt x="29" y="35"/>
                      </a:lnTo>
                      <a:lnTo>
                        <a:pt x="23" y="41"/>
                      </a:lnTo>
                      <a:lnTo>
                        <a:pt x="23" y="41"/>
                      </a:lnTo>
                      <a:lnTo>
                        <a:pt x="23" y="41"/>
                      </a:lnTo>
                      <a:lnTo>
                        <a:pt x="17" y="47"/>
                      </a:lnTo>
                      <a:lnTo>
                        <a:pt x="17" y="47"/>
                      </a:lnTo>
                      <a:lnTo>
                        <a:pt x="17" y="47"/>
                      </a:lnTo>
                      <a:lnTo>
                        <a:pt x="17" y="47"/>
                      </a:lnTo>
                      <a:lnTo>
                        <a:pt x="17" y="47"/>
                      </a:lnTo>
                      <a:lnTo>
                        <a:pt x="17" y="41"/>
                      </a:lnTo>
                      <a:lnTo>
                        <a:pt x="23" y="35"/>
                      </a:lnTo>
                      <a:lnTo>
                        <a:pt x="29" y="29"/>
                      </a:lnTo>
                      <a:lnTo>
                        <a:pt x="29" y="29"/>
                      </a:lnTo>
                      <a:lnTo>
                        <a:pt x="29" y="29"/>
                      </a:lnTo>
                      <a:lnTo>
                        <a:pt x="29" y="29"/>
                      </a:lnTo>
                      <a:lnTo>
                        <a:pt x="29" y="24"/>
                      </a:lnTo>
                      <a:lnTo>
                        <a:pt x="29" y="24"/>
                      </a:lnTo>
                      <a:lnTo>
                        <a:pt x="23" y="24"/>
                      </a:lnTo>
                      <a:lnTo>
                        <a:pt x="23" y="24"/>
                      </a:lnTo>
                      <a:lnTo>
                        <a:pt x="23" y="18"/>
                      </a:lnTo>
                      <a:lnTo>
                        <a:pt x="23" y="18"/>
                      </a:lnTo>
                      <a:lnTo>
                        <a:pt x="23" y="18"/>
                      </a:lnTo>
                      <a:lnTo>
                        <a:pt x="23" y="12"/>
                      </a:lnTo>
                      <a:lnTo>
                        <a:pt x="29" y="6"/>
                      </a:lnTo>
                      <a:lnTo>
                        <a:pt x="29" y="6"/>
                      </a:lnTo>
                      <a:lnTo>
                        <a:pt x="23" y="6"/>
                      </a:lnTo>
                      <a:lnTo>
                        <a:pt x="17" y="12"/>
                      </a:lnTo>
                      <a:lnTo>
                        <a:pt x="17" y="12"/>
                      </a:lnTo>
                      <a:lnTo>
                        <a:pt x="17" y="12"/>
                      </a:lnTo>
                      <a:lnTo>
                        <a:pt x="11" y="18"/>
                      </a:lnTo>
                      <a:lnTo>
                        <a:pt x="6" y="18"/>
                      </a:lnTo>
                      <a:lnTo>
                        <a:pt x="0" y="24"/>
                      </a:lnTo>
                      <a:lnTo>
                        <a:pt x="0" y="24"/>
                      </a:lnTo>
                      <a:lnTo>
                        <a:pt x="0" y="24"/>
                      </a:lnTo>
                      <a:lnTo>
                        <a:pt x="6" y="18"/>
                      </a:lnTo>
                      <a:lnTo>
                        <a:pt x="11" y="12"/>
                      </a:lnTo>
                      <a:lnTo>
                        <a:pt x="11" y="12"/>
                      </a:lnTo>
                      <a:lnTo>
                        <a:pt x="11" y="12"/>
                      </a:lnTo>
                      <a:lnTo>
                        <a:pt x="17" y="6"/>
                      </a:lnTo>
                      <a:lnTo>
                        <a:pt x="23" y="6"/>
                      </a:lnTo>
                      <a:lnTo>
                        <a:pt x="23" y="6"/>
                      </a:lnTo>
                      <a:lnTo>
                        <a:pt x="29" y="6"/>
                      </a:lnTo>
                      <a:lnTo>
                        <a:pt x="35" y="6"/>
                      </a:lnTo>
                      <a:lnTo>
                        <a:pt x="35" y="6"/>
                      </a:lnTo>
                      <a:lnTo>
                        <a:pt x="35" y="6"/>
                      </a:lnTo>
                      <a:lnTo>
                        <a:pt x="35" y="6"/>
                      </a:lnTo>
                      <a:lnTo>
                        <a:pt x="41" y="12"/>
                      </a:lnTo>
                      <a:lnTo>
                        <a:pt x="41" y="6"/>
                      </a:lnTo>
                      <a:lnTo>
                        <a:pt x="41" y="6"/>
                      </a:lnTo>
                      <a:lnTo>
                        <a:pt x="41" y="0"/>
                      </a:lnTo>
                      <a:lnTo>
                        <a:pt x="41" y="0"/>
                      </a:lnTo>
                      <a:lnTo>
                        <a:pt x="4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57" name="Freeform 93"/>
                <p:cNvSpPr>
                  <a:spLocks/>
                </p:cNvSpPr>
                <p:nvPr/>
              </p:nvSpPr>
              <p:spPr bwMode="auto">
                <a:xfrm>
                  <a:off x="3387" y="1883"/>
                  <a:ext cx="12" cy="17"/>
                </a:xfrm>
                <a:custGeom>
                  <a:avLst/>
                  <a:gdLst>
                    <a:gd name="T0" fmla="*/ 12 w 12"/>
                    <a:gd name="T1" fmla="*/ 0 h 17"/>
                    <a:gd name="T2" fmla="*/ 12 w 12"/>
                    <a:gd name="T3" fmla="*/ 0 h 17"/>
                    <a:gd name="T4" fmla="*/ 12 w 12"/>
                    <a:gd name="T5" fmla="*/ 0 h 17"/>
                    <a:gd name="T6" fmla="*/ 12 w 12"/>
                    <a:gd name="T7" fmla="*/ 0 h 17"/>
                    <a:gd name="T8" fmla="*/ 12 w 12"/>
                    <a:gd name="T9" fmla="*/ 0 h 17"/>
                    <a:gd name="T10" fmla="*/ 6 w 12"/>
                    <a:gd name="T11" fmla="*/ 0 h 17"/>
                    <a:gd name="T12" fmla="*/ 6 w 12"/>
                    <a:gd name="T13" fmla="*/ 0 h 17"/>
                    <a:gd name="T14" fmla="*/ 6 w 12"/>
                    <a:gd name="T15" fmla="*/ 0 h 17"/>
                    <a:gd name="T16" fmla="*/ 6 w 12"/>
                    <a:gd name="T17" fmla="*/ 0 h 17"/>
                    <a:gd name="T18" fmla="*/ 0 w 12"/>
                    <a:gd name="T19" fmla="*/ 6 h 17"/>
                    <a:gd name="T20" fmla="*/ 0 w 12"/>
                    <a:gd name="T21" fmla="*/ 6 h 17"/>
                    <a:gd name="T22" fmla="*/ 0 w 12"/>
                    <a:gd name="T23" fmla="*/ 6 h 17"/>
                    <a:gd name="T24" fmla="*/ 0 w 12"/>
                    <a:gd name="T25" fmla="*/ 6 h 17"/>
                    <a:gd name="T26" fmla="*/ 0 w 12"/>
                    <a:gd name="T27" fmla="*/ 12 h 17"/>
                    <a:gd name="T28" fmla="*/ 0 w 12"/>
                    <a:gd name="T29" fmla="*/ 12 h 17"/>
                    <a:gd name="T30" fmla="*/ 6 w 12"/>
                    <a:gd name="T31" fmla="*/ 12 h 17"/>
                    <a:gd name="T32" fmla="*/ 6 w 12"/>
                    <a:gd name="T33" fmla="*/ 12 h 17"/>
                    <a:gd name="T34" fmla="*/ 6 w 12"/>
                    <a:gd name="T35" fmla="*/ 17 h 17"/>
                    <a:gd name="T36" fmla="*/ 6 w 12"/>
                    <a:gd name="T37" fmla="*/ 17 h 17"/>
                    <a:gd name="T38" fmla="*/ 6 w 12"/>
                    <a:gd name="T39" fmla="*/ 17 h 17"/>
                    <a:gd name="T40" fmla="*/ 6 w 12"/>
                    <a:gd name="T41" fmla="*/ 17 h 17"/>
                    <a:gd name="T42" fmla="*/ 6 w 12"/>
                    <a:gd name="T43" fmla="*/ 17 h 17"/>
                    <a:gd name="T44" fmla="*/ 6 w 12"/>
                    <a:gd name="T45" fmla="*/ 12 h 17"/>
                    <a:gd name="T46" fmla="*/ 6 w 12"/>
                    <a:gd name="T47" fmla="*/ 6 h 17"/>
                    <a:gd name="T48" fmla="*/ 6 w 12"/>
                    <a:gd name="T49" fmla="*/ 6 h 17"/>
                    <a:gd name="T50" fmla="*/ 6 w 12"/>
                    <a:gd name="T51" fmla="*/ 6 h 17"/>
                    <a:gd name="T52" fmla="*/ 12 w 12"/>
                    <a:gd name="T53" fmla="*/ 6 h 17"/>
                    <a:gd name="T54" fmla="*/ 12 w 12"/>
                    <a:gd name="T5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7">
                      <a:moveTo>
                        <a:pt x="12" y="0"/>
                      </a:moveTo>
                      <a:lnTo>
                        <a:pt x="12" y="0"/>
                      </a:lnTo>
                      <a:lnTo>
                        <a:pt x="12" y="0"/>
                      </a:lnTo>
                      <a:lnTo>
                        <a:pt x="12" y="0"/>
                      </a:lnTo>
                      <a:lnTo>
                        <a:pt x="12" y="0"/>
                      </a:lnTo>
                      <a:lnTo>
                        <a:pt x="6" y="0"/>
                      </a:lnTo>
                      <a:lnTo>
                        <a:pt x="6" y="0"/>
                      </a:lnTo>
                      <a:lnTo>
                        <a:pt x="6" y="0"/>
                      </a:lnTo>
                      <a:lnTo>
                        <a:pt x="6" y="0"/>
                      </a:lnTo>
                      <a:lnTo>
                        <a:pt x="0" y="6"/>
                      </a:lnTo>
                      <a:lnTo>
                        <a:pt x="0" y="6"/>
                      </a:lnTo>
                      <a:lnTo>
                        <a:pt x="0" y="6"/>
                      </a:lnTo>
                      <a:lnTo>
                        <a:pt x="0" y="6"/>
                      </a:lnTo>
                      <a:lnTo>
                        <a:pt x="0" y="12"/>
                      </a:lnTo>
                      <a:lnTo>
                        <a:pt x="0" y="12"/>
                      </a:lnTo>
                      <a:lnTo>
                        <a:pt x="6" y="12"/>
                      </a:lnTo>
                      <a:lnTo>
                        <a:pt x="6" y="12"/>
                      </a:lnTo>
                      <a:lnTo>
                        <a:pt x="6" y="17"/>
                      </a:lnTo>
                      <a:lnTo>
                        <a:pt x="6" y="17"/>
                      </a:lnTo>
                      <a:lnTo>
                        <a:pt x="6" y="17"/>
                      </a:lnTo>
                      <a:lnTo>
                        <a:pt x="6" y="17"/>
                      </a:lnTo>
                      <a:lnTo>
                        <a:pt x="6" y="17"/>
                      </a:lnTo>
                      <a:lnTo>
                        <a:pt x="6" y="12"/>
                      </a:lnTo>
                      <a:lnTo>
                        <a:pt x="6" y="6"/>
                      </a:lnTo>
                      <a:lnTo>
                        <a:pt x="6" y="6"/>
                      </a:lnTo>
                      <a:lnTo>
                        <a:pt x="6" y="6"/>
                      </a:lnTo>
                      <a:lnTo>
                        <a:pt x="12" y="6"/>
                      </a:lnTo>
                      <a:lnTo>
                        <a:pt x="12"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58" name="Freeform 94"/>
                <p:cNvSpPr>
                  <a:spLocks/>
                </p:cNvSpPr>
                <p:nvPr/>
              </p:nvSpPr>
              <p:spPr bwMode="auto">
                <a:xfrm>
                  <a:off x="3969" y="2592"/>
                  <a:ext cx="55" cy="105"/>
                </a:xfrm>
                <a:custGeom>
                  <a:avLst/>
                  <a:gdLst>
                    <a:gd name="T0" fmla="*/ 55 w 55"/>
                    <a:gd name="T1" fmla="*/ 105 h 105"/>
                    <a:gd name="T2" fmla="*/ 49 w 55"/>
                    <a:gd name="T3" fmla="*/ 97 h 105"/>
                    <a:gd name="T4" fmla="*/ 42 w 55"/>
                    <a:gd name="T5" fmla="*/ 85 h 105"/>
                    <a:gd name="T6" fmla="*/ 42 w 55"/>
                    <a:gd name="T7" fmla="*/ 73 h 105"/>
                    <a:gd name="T8" fmla="*/ 42 w 55"/>
                    <a:gd name="T9" fmla="*/ 73 h 105"/>
                    <a:gd name="T10" fmla="*/ 42 w 55"/>
                    <a:gd name="T11" fmla="*/ 67 h 105"/>
                    <a:gd name="T12" fmla="*/ 36 w 55"/>
                    <a:gd name="T13" fmla="*/ 61 h 105"/>
                    <a:gd name="T14" fmla="*/ 36 w 55"/>
                    <a:gd name="T15" fmla="*/ 56 h 105"/>
                    <a:gd name="T16" fmla="*/ 36 w 55"/>
                    <a:gd name="T17" fmla="*/ 56 h 105"/>
                    <a:gd name="T18" fmla="*/ 24 w 55"/>
                    <a:gd name="T19" fmla="*/ 67 h 105"/>
                    <a:gd name="T20" fmla="*/ 12 w 55"/>
                    <a:gd name="T21" fmla="*/ 85 h 105"/>
                    <a:gd name="T22" fmla="*/ 0 w 55"/>
                    <a:gd name="T23" fmla="*/ 97 h 105"/>
                    <a:gd name="T24" fmla="*/ 0 w 55"/>
                    <a:gd name="T25" fmla="*/ 97 h 105"/>
                    <a:gd name="T26" fmla="*/ 6 w 55"/>
                    <a:gd name="T27" fmla="*/ 91 h 105"/>
                    <a:gd name="T28" fmla="*/ 18 w 55"/>
                    <a:gd name="T29" fmla="*/ 61 h 105"/>
                    <a:gd name="T30" fmla="*/ 30 w 55"/>
                    <a:gd name="T31" fmla="*/ 30 h 105"/>
                    <a:gd name="T32" fmla="*/ 30 w 55"/>
                    <a:gd name="T33" fmla="*/ 30 h 105"/>
                    <a:gd name="T34" fmla="*/ 30 w 55"/>
                    <a:gd name="T35" fmla="*/ 18 h 105"/>
                    <a:gd name="T36" fmla="*/ 36 w 55"/>
                    <a:gd name="T37" fmla="*/ 6 h 105"/>
                    <a:gd name="T38" fmla="*/ 42 w 55"/>
                    <a:gd name="T39" fmla="*/ 0 h 105"/>
                    <a:gd name="T40" fmla="*/ 42 w 55"/>
                    <a:gd name="T41" fmla="*/ 0 h 105"/>
                    <a:gd name="T42" fmla="*/ 49 w 55"/>
                    <a:gd name="T43" fmla="*/ 36 h 105"/>
                    <a:gd name="T44" fmla="*/ 55 w 55"/>
                    <a:gd name="T45" fmla="*/ 79 h 105"/>
                    <a:gd name="T46" fmla="*/ 55 w 55"/>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105">
                      <a:moveTo>
                        <a:pt x="55" y="105"/>
                      </a:moveTo>
                      <a:lnTo>
                        <a:pt x="49" y="97"/>
                      </a:lnTo>
                      <a:lnTo>
                        <a:pt x="42" y="85"/>
                      </a:lnTo>
                      <a:lnTo>
                        <a:pt x="42" y="73"/>
                      </a:lnTo>
                      <a:lnTo>
                        <a:pt x="42" y="73"/>
                      </a:lnTo>
                      <a:lnTo>
                        <a:pt x="42" y="67"/>
                      </a:lnTo>
                      <a:lnTo>
                        <a:pt x="36" y="61"/>
                      </a:lnTo>
                      <a:lnTo>
                        <a:pt x="36" y="56"/>
                      </a:lnTo>
                      <a:lnTo>
                        <a:pt x="36" y="56"/>
                      </a:lnTo>
                      <a:lnTo>
                        <a:pt x="24" y="67"/>
                      </a:lnTo>
                      <a:lnTo>
                        <a:pt x="12" y="85"/>
                      </a:lnTo>
                      <a:lnTo>
                        <a:pt x="0" y="97"/>
                      </a:lnTo>
                      <a:lnTo>
                        <a:pt x="0" y="97"/>
                      </a:lnTo>
                      <a:lnTo>
                        <a:pt x="6" y="91"/>
                      </a:lnTo>
                      <a:lnTo>
                        <a:pt x="18" y="61"/>
                      </a:lnTo>
                      <a:lnTo>
                        <a:pt x="30" y="30"/>
                      </a:lnTo>
                      <a:lnTo>
                        <a:pt x="30" y="30"/>
                      </a:lnTo>
                      <a:lnTo>
                        <a:pt x="30" y="18"/>
                      </a:lnTo>
                      <a:lnTo>
                        <a:pt x="36" y="6"/>
                      </a:lnTo>
                      <a:lnTo>
                        <a:pt x="42" y="0"/>
                      </a:lnTo>
                      <a:lnTo>
                        <a:pt x="42" y="0"/>
                      </a:lnTo>
                      <a:lnTo>
                        <a:pt x="49" y="36"/>
                      </a:lnTo>
                      <a:lnTo>
                        <a:pt x="55" y="79"/>
                      </a:lnTo>
                      <a:lnTo>
                        <a:pt x="55" y="10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59" name="Freeform 95"/>
                <p:cNvSpPr>
                  <a:spLocks/>
                </p:cNvSpPr>
                <p:nvPr/>
              </p:nvSpPr>
              <p:spPr bwMode="auto">
                <a:xfrm>
                  <a:off x="3950" y="2036"/>
                  <a:ext cx="240" cy="146"/>
                </a:xfrm>
                <a:custGeom>
                  <a:avLst/>
                  <a:gdLst>
                    <a:gd name="T0" fmla="*/ 234 w 240"/>
                    <a:gd name="T1" fmla="*/ 6 h 146"/>
                    <a:gd name="T2" fmla="*/ 196 w 240"/>
                    <a:gd name="T3" fmla="*/ 41 h 146"/>
                    <a:gd name="T4" fmla="*/ 196 w 240"/>
                    <a:gd name="T5" fmla="*/ 55 h 146"/>
                    <a:gd name="T6" fmla="*/ 190 w 240"/>
                    <a:gd name="T7" fmla="*/ 73 h 146"/>
                    <a:gd name="T8" fmla="*/ 185 w 240"/>
                    <a:gd name="T9" fmla="*/ 85 h 146"/>
                    <a:gd name="T10" fmla="*/ 171 w 240"/>
                    <a:gd name="T11" fmla="*/ 102 h 146"/>
                    <a:gd name="T12" fmla="*/ 171 w 240"/>
                    <a:gd name="T13" fmla="*/ 91 h 146"/>
                    <a:gd name="T14" fmla="*/ 171 w 240"/>
                    <a:gd name="T15" fmla="*/ 73 h 146"/>
                    <a:gd name="T16" fmla="*/ 159 w 240"/>
                    <a:gd name="T17" fmla="*/ 91 h 146"/>
                    <a:gd name="T18" fmla="*/ 147 w 240"/>
                    <a:gd name="T19" fmla="*/ 116 h 146"/>
                    <a:gd name="T20" fmla="*/ 141 w 240"/>
                    <a:gd name="T21" fmla="*/ 128 h 146"/>
                    <a:gd name="T22" fmla="*/ 124 w 240"/>
                    <a:gd name="T23" fmla="*/ 140 h 146"/>
                    <a:gd name="T24" fmla="*/ 110 w 240"/>
                    <a:gd name="T25" fmla="*/ 146 h 146"/>
                    <a:gd name="T26" fmla="*/ 92 w 240"/>
                    <a:gd name="T27" fmla="*/ 128 h 146"/>
                    <a:gd name="T28" fmla="*/ 80 w 240"/>
                    <a:gd name="T29" fmla="*/ 116 h 146"/>
                    <a:gd name="T30" fmla="*/ 68 w 240"/>
                    <a:gd name="T31" fmla="*/ 96 h 146"/>
                    <a:gd name="T32" fmla="*/ 61 w 240"/>
                    <a:gd name="T33" fmla="*/ 96 h 146"/>
                    <a:gd name="T34" fmla="*/ 49 w 240"/>
                    <a:gd name="T35" fmla="*/ 73 h 146"/>
                    <a:gd name="T36" fmla="*/ 43 w 240"/>
                    <a:gd name="T37" fmla="*/ 61 h 146"/>
                    <a:gd name="T38" fmla="*/ 25 w 240"/>
                    <a:gd name="T39" fmla="*/ 24 h 146"/>
                    <a:gd name="T40" fmla="*/ 19 w 240"/>
                    <a:gd name="T41" fmla="*/ 18 h 146"/>
                    <a:gd name="T42" fmla="*/ 0 w 240"/>
                    <a:gd name="T43" fmla="*/ 0 h 146"/>
                    <a:gd name="T44" fmla="*/ 0 w 240"/>
                    <a:gd name="T45" fmla="*/ 0 h 146"/>
                    <a:gd name="T46" fmla="*/ 19 w 240"/>
                    <a:gd name="T47" fmla="*/ 6 h 146"/>
                    <a:gd name="T48" fmla="*/ 25 w 240"/>
                    <a:gd name="T49" fmla="*/ 18 h 146"/>
                    <a:gd name="T50" fmla="*/ 31 w 240"/>
                    <a:gd name="T51" fmla="*/ 18 h 146"/>
                    <a:gd name="T52" fmla="*/ 49 w 240"/>
                    <a:gd name="T53" fmla="*/ 18 h 146"/>
                    <a:gd name="T54" fmla="*/ 98 w 240"/>
                    <a:gd name="T55" fmla="*/ 12 h 146"/>
                    <a:gd name="T56" fmla="*/ 124 w 240"/>
                    <a:gd name="T57" fmla="*/ 18 h 146"/>
                    <a:gd name="T58" fmla="*/ 202 w 240"/>
                    <a:gd name="T59" fmla="*/ 18 h 146"/>
                    <a:gd name="T60" fmla="*/ 208 w 240"/>
                    <a:gd name="T61" fmla="*/ 12 h 146"/>
                    <a:gd name="T62" fmla="*/ 240 w 240"/>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146">
                      <a:moveTo>
                        <a:pt x="240" y="0"/>
                      </a:moveTo>
                      <a:lnTo>
                        <a:pt x="234" y="6"/>
                      </a:lnTo>
                      <a:lnTo>
                        <a:pt x="214" y="18"/>
                      </a:lnTo>
                      <a:lnTo>
                        <a:pt x="196" y="41"/>
                      </a:lnTo>
                      <a:lnTo>
                        <a:pt x="196" y="41"/>
                      </a:lnTo>
                      <a:lnTo>
                        <a:pt x="196" y="55"/>
                      </a:lnTo>
                      <a:lnTo>
                        <a:pt x="190" y="67"/>
                      </a:lnTo>
                      <a:lnTo>
                        <a:pt x="190" y="73"/>
                      </a:lnTo>
                      <a:lnTo>
                        <a:pt x="190" y="73"/>
                      </a:lnTo>
                      <a:lnTo>
                        <a:pt x="185" y="85"/>
                      </a:lnTo>
                      <a:lnTo>
                        <a:pt x="171" y="96"/>
                      </a:lnTo>
                      <a:lnTo>
                        <a:pt x="171" y="102"/>
                      </a:lnTo>
                      <a:lnTo>
                        <a:pt x="171" y="102"/>
                      </a:lnTo>
                      <a:lnTo>
                        <a:pt x="171" y="91"/>
                      </a:lnTo>
                      <a:lnTo>
                        <a:pt x="171" y="79"/>
                      </a:lnTo>
                      <a:lnTo>
                        <a:pt x="171" y="73"/>
                      </a:lnTo>
                      <a:lnTo>
                        <a:pt x="171" y="73"/>
                      </a:lnTo>
                      <a:lnTo>
                        <a:pt x="159" y="91"/>
                      </a:lnTo>
                      <a:lnTo>
                        <a:pt x="153" y="102"/>
                      </a:lnTo>
                      <a:lnTo>
                        <a:pt x="147" y="116"/>
                      </a:lnTo>
                      <a:lnTo>
                        <a:pt x="147" y="116"/>
                      </a:lnTo>
                      <a:lnTo>
                        <a:pt x="141" y="128"/>
                      </a:lnTo>
                      <a:lnTo>
                        <a:pt x="129" y="134"/>
                      </a:lnTo>
                      <a:lnTo>
                        <a:pt x="124" y="140"/>
                      </a:lnTo>
                      <a:lnTo>
                        <a:pt x="124" y="140"/>
                      </a:lnTo>
                      <a:lnTo>
                        <a:pt x="110" y="146"/>
                      </a:lnTo>
                      <a:lnTo>
                        <a:pt x="104" y="140"/>
                      </a:lnTo>
                      <a:lnTo>
                        <a:pt x="92" y="128"/>
                      </a:lnTo>
                      <a:lnTo>
                        <a:pt x="92" y="128"/>
                      </a:lnTo>
                      <a:lnTo>
                        <a:pt x="80" y="116"/>
                      </a:lnTo>
                      <a:lnTo>
                        <a:pt x="68" y="102"/>
                      </a:lnTo>
                      <a:lnTo>
                        <a:pt x="68" y="96"/>
                      </a:lnTo>
                      <a:lnTo>
                        <a:pt x="68" y="96"/>
                      </a:lnTo>
                      <a:lnTo>
                        <a:pt x="61" y="96"/>
                      </a:lnTo>
                      <a:lnTo>
                        <a:pt x="55" y="85"/>
                      </a:lnTo>
                      <a:lnTo>
                        <a:pt x="49" y="73"/>
                      </a:lnTo>
                      <a:lnTo>
                        <a:pt x="49" y="73"/>
                      </a:lnTo>
                      <a:lnTo>
                        <a:pt x="43" y="61"/>
                      </a:lnTo>
                      <a:lnTo>
                        <a:pt x="31" y="35"/>
                      </a:lnTo>
                      <a:lnTo>
                        <a:pt x="25" y="24"/>
                      </a:lnTo>
                      <a:lnTo>
                        <a:pt x="25" y="24"/>
                      </a:lnTo>
                      <a:lnTo>
                        <a:pt x="19" y="18"/>
                      </a:lnTo>
                      <a:lnTo>
                        <a:pt x="6" y="6"/>
                      </a:lnTo>
                      <a:lnTo>
                        <a:pt x="0" y="0"/>
                      </a:lnTo>
                      <a:lnTo>
                        <a:pt x="0" y="0"/>
                      </a:lnTo>
                      <a:lnTo>
                        <a:pt x="0" y="0"/>
                      </a:lnTo>
                      <a:lnTo>
                        <a:pt x="6" y="6"/>
                      </a:lnTo>
                      <a:lnTo>
                        <a:pt x="19" y="6"/>
                      </a:lnTo>
                      <a:lnTo>
                        <a:pt x="19" y="6"/>
                      </a:lnTo>
                      <a:lnTo>
                        <a:pt x="25" y="18"/>
                      </a:lnTo>
                      <a:lnTo>
                        <a:pt x="25" y="24"/>
                      </a:lnTo>
                      <a:lnTo>
                        <a:pt x="31" y="18"/>
                      </a:lnTo>
                      <a:lnTo>
                        <a:pt x="31" y="18"/>
                      </a:lnTo>
                      <a:lnTo>
                        <a:pt x="49" y="18"/>
                      </a:lnTo>
                      <a:lnTo>
                        <a:pt x="80" y="12"/>
                      </a:lnTo>
                      <a:lnTo>
                        <a:pt x="98" y="12"/>
                      </a:lnTo>
                      <a:lnTo>
                        <a:pt x="98" y="12"/>
                      </a:lnTo>
                      <a:lnTo>
                        <a:pt x="124" y="18"/>
                      </a:lnTo>
                      <a:lnTo>
                        <a:pt x="171" y="18"/>
                      </a:lnTo>
                      <a:lnTo>
                        <a:pt x="202" y="18"/>
                      </a:lnTo>
                      <a:lnTo>
                        <a:pt x="202" y="18"/>
                      </a:lnTo>
                      <a:lnTo>
                        <a:pt x="208" y="12"/>
                      </a:lnTo>
                      <a:lnTo>
                        <a:pt x="226" y="6"/>
                      </a:lnTo>
                      <a:lnTo>
                        <a:pt x="24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60" name="Freeform 96"/>
                <p:cNvSpPr>
                  <a:spLocks/>
                </p:cNvSpPr>
                <p:nvPr/>
              </p:nvSpPr>
              <p:spPr bwMode="auto">
                <a:xfrm>
                  <a:off x="3999" y="2011"/>
                  <a:ext cx="141" cy="159"/>
                </a:xfrm>
                <a:custGeom>
                  <a:avLst/>
                  <a:gdLst>
                    <a:gd name="T0" fmla="*/ 141 w 141"/>
                    <a:gd name="T1" fmla="*/ 37 h 159"/>
                    <a:gd name="T2" fmla="*/ 136 w 141"/>
                    <a:gd name="T3" fmla="*/ 55 h 159"/>
                    <a:gd name="T4" fmla="*/ 130 w 141"/>
                    <a:gd name="T5" fmla="*/ 80 h 159"/>
                    <a:gd name="T6" fmla="*/ 122 w 141"/>
                    <a:gd name="T7" fmla="*/ 98 h 159"/>
                    <a:gd name="T8" fmla="*/ 122 w 141"/>
                    <a:gd name="T9" fmla="*/ 98 h 159"/>
                    <a:gd name="T10" fmla="*/ 116 w 141"/>
                    <a:gd name="T11" fmla="*/ 110 h 159"/>
                    <a:gd name="T12" fmla="*/ 104 w 141"/>
                    <a:gd name="T13" fmla="*/ 121 h 159"/>
                    <a:gd name="T14" fmla="*/ 98 w 141"/>
                    <a:gd name="T15" fmla="*/ 127 h 159"/>
                    <a:gd name="T16" fmla="*/ 98 w 141"/>
                    <a:gd name="T17" fmla="*/ 127 h 159"/>
                    <a:gd name="T18" fmla="*/ 92 w 141"/>
                    <a:gd name="T19" fmla="*/ 141 h 159"/>
                    <a:gd name="T20" fmla="*/ 86 w 141"/>
                    <a:gd name="T21" fmla="*/ 147 h 159"/>
                    <a:gd name="T22" fmla="*/ 80 w 141"/>
                    <a:gd name="T23" fmla="*/ 153 h 159"/>
                    <a:gd name="T24" fmla="*/ 80 w 141"/>
                    <a:gd name="T25" fmla="*/ 153 h 159"/>
                    <a:gd name="T26" fmla="*/ 67 w 141"/>
                    <a:gd name="T27" fmla="*/ 159 h 159"/>
                    <a:gd name="T28" fmla="*/ 55 w 141"/>
                    <a:gd name="T29" fmla="*/ 153 h 159"/>
                    <a:gd name="T30" fmla="*/ 43 w 141"/>
                    <a:gd name="T31" fmla="*/ 147 h 159"/>
                    <a:gd name="T32" fmla="*/ 43 w 141"/>
                    <a:gd name="T33" fmla="*/ 147 h 159"/>
                    <a:gd name="T34" fmla="*/ 37 w 141"/>
                    <a:gd name="T35" fmla="*/ 141 h 159"/>
                    <a:gd name="T36" fmla="*/ 31 w 141"/>
                    <a:gd name="T37" fmla="*/ 127 h 159"/>
                    <a:gd name="T38" fmla="*/ 25 w 141"/>
                    <a:gd name="T39" fmla="*/ 121 h 159"/>
                    <a:gd name="T40" fmla="*/ 25 w 141"/>
                    <a:gd name="T41" fmla="*/ 121 h 159"/>
                    <a:gd name="T42" fmla="*/ 19 w 141"/>
                    <a:gd name="T43" fmla="*/ 116 h 159"/>
                    <a:gd name="T44" fmla="*/ 12 w 141"/>
                    <a:gd name="T45" fmla="*/ 98 h 159"/>
                    <a:gd name="T46" fmla="*/ 6 w 141"/>
                    <a:gd name="T47" fmla="*/ 80 h 159"/>
                    <a:gd name="T48" fmla="*/ 6 w 141"/>
                    <a:gd name="T49" fmla="*/ 80 h 159"/>
                    <a:gd name="T50" fmla="*/ 0 w 141"/>
                    <a:gd name="T51" fmla="*/ 60 h 159"/>
                    <a:gd name="T52" fmla="*/ 0 w 141"/>
                    <a:gd name="T53" fmla="*/ 37 h 159"/>
                    <a:gd name="T54" fmla="*/ 0 w 141"/>
                    <a:gd name="T55" fmla="*/ 25 h 159"/>
                    <a:gd name="T56" fmla="*/ 0 w 141"/>
                    <a:gd name="T57" fmla="*/ 25 h 159"/>
                    <a:gd name="T58" fmla="*/ 25 w 141"/>
                    <a:gd name="T59" fmla="*/ 17 h 159"/>
                    <a:gd name="T60" fmla="*/ 75 w 141"/>
                    <a:gd name="T61" fmla="*/ 0 h 159"/>
                    <a:gd name="T62" fmla="*/ 122 w 141"/>
                    <a:gd name="T63" fmla="*/ 0 h 159"/>
                    <a:gd name="T64" fmla="*/ 141 w 141"/>
                    <a:gd name="T65" fmla="*/ 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159">
                      <a:moveTo>
                        <a:pt x="141" y="37"/>
                      </a:moveTo>
                      <a:lnTo>
                        <a:pt x="136" y="55"/>
                      </a:lnTo>
                      <a:lnTo>
                        <a:pt x="130" y="80"/>
                      </a:lnTo>
                      <a:lnTo>
                        <a:pt x="122" y="98"/>
                      </a:lnTo>
                      <a:lnTo>
                        <a:pt x="122" y="98"/>
                      </a:lnTo>
                      <a:lnTo>
                        <a:pt x="116" y="110"/>
                      </a:lnTo>
                      <a:lnTo>
                        <a:pt x="104" y="121"/>
                      </a:lnTo>
                      <a:lnTo>
                        <a:pt x="98" y="127"/>
                      </a:lnTo>
                      <a:lnTo>
                        <a:pt x="98" y="127"/>
                      </a:lnTo>
                      <a:lnTo>
                        <a:pt x="92" y="141"/>
                      </a:lnTo>
                      <a:lnTo>
                        <a:pt x="86" y="147"/>
                      </a:lnTo>
                      <a:lnTo>
                        <a:pt x="80" y="153"/>
                      </a:lnTo>
                      <a:lnTo>
                        <a:pt x="80" y="153"/>
                      </a:lnTo>
                      <a:lnTo>
                        <a:pt x="67" y="159"/>
                      </a:lnTo>
                      <a:lnTo>
                        <a:pt x="55" y="153"/>
                      </a:lnTo>
                      <a:lnTo>
                        <a:pt x="43" y="147"/>
                      </a:lnTo>
                      <a:lnTo>
                        <a:pt x="43" y="147"/>
                      </a:lnTo>
                      <a:lnTo>
                        <a:pt x="37" y="141"/>
                      </a:lnTo>
                      <a:lnTo>
                        <a:pt x="31" y="127"/>
                      </a:lnTo>
                      <a:lnTo>
                        <a:pt x="25" y="121"/>
                      </a:lnTo>
                      <a:lnTo>
                        <a:pt x="25" y="121"/>
                      </a:lnTo>
                      <a:lnTo>
                        <a:pt x="19" y="116"/>
                      </a:lnTo>
                      <a:lnTo>
                        <a:pt x="12" y="98"/>
                      </a:lnTo>
                      <a:lnTo>
                        <a:pt x="6" y="80"/>
                      </a:lnTo>
                      <a:lnTo>
                        <a:pt x="6" y="80"/>
                      </a:lnTo>
                      <a:lnTo>
                        <a:pt x="0" y="60"/>
                      </a:lnTo>
                      <a:lnTo>
                        <a:pt x="0" y="37"/>
                      </a:lnTo>
                      <a:lnTo>
                        <a:pt x="0" y="25"/>
                      </a:lnTo>
                      <a:lnTo>
                        <a:pt x="0" y="25"/>
                      </a:lnTo>
                      <a:lnTo>
                        <a:pt x="25" y="17"/>
                      </a:lnTo>
                      <a:lnTo>
                        <a:pt x="75" y="0"/>
                      </a:lnTo>
                      <a:lnTo>
                        <a:pt x="122" y="0"/>
                      </a:lnTo>
                      <a:lnTo>
                        <a:pt x="141" y="37"/>
                      </a:lnTo>
                      <a:close/>
                    </a:path>
                  </a:pathLst>
                </a:custGeom>
                <a:solidFill>
                  <a:srgbClr val="F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61" name="Freeform 97"/>
                <p:cNvSpPr>
                  <a:spLocks/>
                </p:cNvSpPr>
                <p:nvPr/>
              </p:nvSpPr>
              <p:spPr bwMode="auto">
                <a:xfrm>
                  <a:off x="4042" y="2109"/>
                  <a:ext cx="37" cy="18"/>
                </a:xfrm>
                <a:custGeom>
                  <a:avLst/>
                  <a:gdLst>
                    <a:gd name="T0" fmla="*/ 37 w 37"/>
                    <a:gd name="T1" fmla="*/ 0 h 18"/>
                    <a:gd name="T2" fmla="*/ 37 w 37"/>
                    <a:gd name="T3" fmla="*/ 0 h 18"/>
                    <a:gd name="T4" fmla="*/ 37 w 37"/>
                    <a:gd name="T5" fmla="*/ 6 h 18"/>
                    <a:gd name="T6" fmla="*/ 32 w 37"/>
                    <a:gd name="T7" fmla="*/ 6 h 18"/>
                    <a:gd name="T8" fmla="*/ 32 w 37"/>
                    <a:gd name="T9" fmla="*/ 6 h 18"/>
                    <a:gd name="T10" fmla="*/ 24 w 37"/>
                    <a:gd name="T11" fmla="*/ 12 h 18"/>
                    <a:gd name="T12" fmla="*/ 24 w 37"/>
                    <a:gd name="T13" fmla="*/ 12 h 18"/>
                    <a:gd name="T14" fmla="*/ 24 w 37"/>
                    <a:gd name="T15" fmla="*/ 12 h 18"/>
                    <a:gd name="T16" fmla="*/ 24 w 37"/>
                    <a:gd name="T17" fmla="*/ 12 h 18"/>
                    <a:gd name="T18" fmla="*/ 18 w 37"/>
                    <a:gd name="T19" fmla="*/ 18 h 18"/>
                    <a:gd name="T20" fmla="*/ 18 w 37"/>
                    <a:gd name="T21" fmla="*/ 18 h 18"/>
                    <a:gd name="T22" fmla="*/ 18 w 37"/>
                    <a:gd name="T23" fmla="*/ 12 h 18"/>
                    <a:gd name="T24" fmla="*/ 18 w 37"/>
                    <a:gd name="T25" fmla="*/ 12 h 18"/>
                    <a:gd name="T26" fmla="*/ 6 w 37"/>
                    <a:gd name="T27" fmla="*/ 6 h 18"/>
                    <a:gd name="T28" fmla="*/ 6 w 37"/>
                    <a:gd name="T29" fmla="*/ 6 h 18"/>
                    <a:gd name="T30" fmla="*/ 6 w 37"/>
                    <a:gd name="T31" fmla="*/ 6 h 18"/>
                    <a:gd name="T32" fmla="*/ 6 w 37"/>
                    <a:gd name="T33" fmla="*/ 0 h 18"/>
                    <a:gd name="T34" fmla="*/ 6 w 37"/>
                    <a:gd name="T35" fmla="*/ 0 h 18"/>
                    <a:gd name="T36" fmla="*/ 6 w 37"/>
                    <a:gd name="T37" fmla="*/ 0 h 18"/>
                    <a:gd name="T38" fmla="*/ 0 w 37"/>
                    <a:gd name="T39" fmla="*/ 6 h 18"/>
                    <a:gd name="T40" fmla="*/ 6 w 37"/>
                    <a:gd name="T41" fmla="*/ 6 h 18"/>
                    <a:gd name="T42" fmla="*/ 6 w 37"/>
                    <a:gd name="T43" fmla="*/ 6 h 18"/>
                    <a:gd name="T44" fmla="*/ 6 w 37"/>
                    <a:gd name="T45" fmla="*/ 12 h 18"/>
                    <a:gd name="T46" fmla="*/ 12 w 37"/>
                    <a:gd name="T47" fmla="*/ 18 h 18"/>
                    <a:gd name="T48" fmla="*/ 24 w 37"/>
                    <a:gd name="T49" fmla="*/ 18 h 18"/>
                    <a:gd name="T50" fmla="*/ 24 w 37"/>
                    <a:gd name="T51" fmla="*/ 18 h 18"/>
                    <a:gd name="T52" fmla="*/ 24 w 37"/>
                    <a:gd name="T53" fmla="*/ 18 h 18"/>
                    <a:gd name="T54" fmla="*/ 32 w 37"/>
                    <a:gd name="T55" fmla="*/ 12 h 18"/>
                    <a:gd name="T56" fmla="*/ 32 w 37"/>
                    <a:gd name="T57" fmla="*/ 6 h 18"/>
                    <a:gd name="T58" fmla="*/ 32 w 37"/>
                    <a:gd name="T59" fmla="*/ 6 h 18"/>
                    <a:gd name="T60" fmla="*/ 32 w 37"/>
                    <a:gd name="T61" fmla="*/ 6 h 18"/>
                    <a:gd name="T62" fmla="*/ 37 w 37"/>
                    <a:gd name="T63" fmla="*/ 6 h 18"/>
                    <a:gd name="T64" fmla="*/ 37 w 37"/>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18">
                      <a:moveTo>
                        <a:pt x="37" y="0"/>
                      </a:moveTo>
                      <a:lnTo>
                        <a:pt x="37" y="0"/>
                      </a:lnTo>
                      <a:lnTo>
                        <a:pt x="37" y="6"/>
                      </a:lnTo>
                      <a:lnTo>
                        <a:pt x="32" y="6"/>
                      </a:lnTo>
                      <a:lnTo>
                        <a:pt x="32" y="6"/>
                      </a:lnTo>
                      <a:lnTo>
                        <a:pt x="24" y="12"/>
                      </a:lnTo>
                      <a:lnTo>
                        <a:pt x="24" y="12"/>
                      </a:lnTo>
                      <a:lnTo>
                        <a:pt x="24" y="12"/>
                      </a:lnTo>
                      <a:lnTo>
                        <a:pt x="24" y="12"/>
                      </a:lnTo>
                      <a:lnTo>
                        <a:pt x="18" y="18"/>
                      </a:lnTo>
                      <a:lnTo>
                        <a:pt x="18" y="18"/>
                      </a:lnTo>
                      <a:lnTo>
                        <a:pt x="18" y="12"/>
                      </a:lnTo>
                      <a:lnTo>
                        <a:pt x="18" y="12"/>
                      </a:lnTo>
                      <a:lnTo>
                        <a:pt x="6" y="6"/>
                      </a:lnTo>
                      <a:lnTo>
                        <a:pt x="6" y="6"/>
                      </a:lnTo>
                      <a:lnTo>
                        <a:pt x="6" y="6"/>
                      </a:lnTo>
                      <a:lnTo>
                        <a:pt x="6" y="0"/>
                      </a:lnTo>
                      <a:lnTo>
                        <a:pt x="6" y="0"/>
                      </a:lnTo>
                      <a:lnTo>
                        <a:pt x="6" y="0"/>
                      </a:lnTo>
                      <a:lnTo>
                        <a:pt x="0" y="6"/>
                      </a:lnTo>
                      <a:lnTo>
                        <a:pt x="6" y="6"/>
                      </a:lnTo>
                      <a:lnTo>
                        <a:pt x="6" y="6"/>
                      </a:lnTo>
                      <a:lnTo>
                        <a:pt x="6" y="12"/>
                      </a:lnTo>
                      <a:lnTo>
                        <a:pt x="12" y="18"/>
                      </a:lnTo>
                      <a:lnTo>
                        <a:pt x="24" y="18"/>
                      </a:lnTo>
                      <a:lnTo>
                        <a:pt x="24" y="18"/>
                      </a:lnTo>
                      <a:lnTo>
                        <a:pt x="24" y="18"/>
                      </a:lnTo>
                      <a:lnTo>
                        <a:pt x="32" y="12"/>
                      </a:lnTo>
                      <a:lnTo>
                        <a:pt x="32" y="6"/>
                      </a:lnTo>
                      <a:lnTo>
                        <a:pt x="32" y="6"/>
                      </a:lnTo>
                      <a:lnTo>
                        <a:pt x="32" y="6"/>
                      </a:lnTo>
                      <a:lnTo>
                        <a:pt x="37" y="6"/>
                      </a:lnTo>
                      <a:lnTo>
                        <a:pt x="3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62" name="Freeform 98"/>
                <p:cNvSpPr>
                  <a:spLocks/>
                </p:cNvSpPr>
                <p:nvPr/>
              </p:nvSpPr>
              <p:spPr bwMode="auto">
                <a:xfrm>
                  <a:off x="4103" y="2060"/>
                  <a:ext cx="32" cy="61"/>
                </a:xfrm>
                <a:custGeom>
                  <a:avLst/>
                  <a:gdLst>
                    <a:gd name="T0" fmla="*/ 18 w 32"/>
                    <a:gd name="T1" fmla="*/ 17 h 61"/>
                    <a:gd name="T2" fmla="*/ 18 w 32"/>
                    <a:gd name="T3" fmla="*/ 23 h 61"/>
                    <a:gd name="T4" fmla="*/ 18 w 32"/>
                    <a:gd name="T5" fmla="*/ 31 h 61"/>
                    <a:gd name="T6" fmla="*/ 12 w 32"/>
                    <a:gd name="T7" fmla="*/ 37 h 61"/>
                    <a:gd name="T8" fmla="*/ 12 w 32"/>
                    <a:gd name="T9" fmla="*/ 37 h 61"/>
                    <a:gd name="T10" fmla="*/ 6 w 32"/>
                    <a:gd name="T11" fmla="*/ 43 h 61"/>
                    <a:gd name="T12" fmla="*/ 0 w 32"/>
                    <a:gd name="T13" fmla="*/ 49 h 61"/>
                    <a:gd name="T14" fmla="*/ 0 w 32"/>
                    <a:gd name="T15" fmla="*/ 55 h 61"/>
                    <a:gd name="T16" fmla="*/ 0 w 32"/>
                    <a:gd name="T17" fmla="*/ 55 h 61"/>
                    <a:gd name="T18" fmla="*/ 0 w 32"/>
                    <a:gd name="T19" fmla="*/ 61 h 61"/>
                    <a:gd name="T20" fmla="*/ 0 w 32"/>
                    <a:gd name="T21" fmla="*/ 61 h 61"/>
                    <a:gd name="T22" fmla="*/ 6 w 32"/>
                    <a:gd name="T23" fmla="*/ 55 h 61"/>
                    <a:gd name="T24" fmla="*/ 6 w 32"/>
                    <a:gd name="T25" fmla="*/ 55 h 61"/>
                    <a:gd name="T26" fmla="*/ 6 w 32"/>
                    <a:gd name="T27" fmla="*/ 55 h 61"/>
                    <a:gd name="T28" fmla="*/ 6 w 32"/>
                    <a:gd name="T29" fmla="*/ 49 h 61"/>
                    <a:gd name="T30" fmla="*/ 12 w 32"/>
                    <a:gd name="T31" fmla="*/ 43 h 61"/>
                    <a:gd name="T32" fmla="*/ 12 w 32"/>
                    <a:gd name="T33" fmla="*/ 43 h 61"/>
                    <a:gd name="T34" fmla="*/ 12 w 32"/>
                    <a:gd name="T35" fmla="*/ 43 h 61"/>
                    <a:gd name="T36" fmla="*/ 18 w 32"/>
                    <a:gd name="T37" fmla="*/ 43 h 61"/>
                    <a:gd name="T38" fmla="*/ 26 w 32"/>
                    <a:gd name="T39" fmla="*/ 37 h 61"/>
                    <a:gd name="T40" fmla="*/ 26 w 32"/>
                    <a:gd name="T41" fmla="*/ 37 h 61"/>
                    <a:gd name="T42" fmla="*/ 26 w 32"/>
                    <a:gd name="T43" fmla="*/ 31 h 61"/>
                    <a:gd name="T44" fmla="*/ 26 w 32"/>
                    <a:gd name="T45" fmla="*/ 17 h 61"/>
                    <a:gd name="T46" fmla="*/ 32 w 32"/>
                    <a:gd name="T47" fmla="*/ 6 h 61"/>
                    <a:gd name="T48" fmla="*/ 32 w 32"/>
                    <a:gd name="T49" fmla="*/ 6 h 61"/>
                    <a:gd name="T50" fmla="*/ 32 w 32"/>
                    <a:gd name="T51" fmla="*/ 0 h 61"/>
                    <a:gd name="T52" fmla="*/ 26 w 32"/>
                    <a:gd name="T53" fmla="*/ 6 h 61"/>
                    <a:gd name="T54" fmla="*/ 26 w 32"/>
                    <a:gd name="T55" fmla="*/ 6 h 61"/>
                    <a:gd name="T56" fmla="*/ 26 w 32"/>
                    <a:gd name="T57" fmla="*/ 6 h 61"/>
                    <a:gd name="T58" fmla="*/ 26 w 32"/>
                    <a:gd name="T59" fmla="*/ 11 h 61"/>
                    <a:gd name="T60" fmla="*/ 18 w 32"/>
                    <a:gd name="T61" fmla="*/ 11 h 61"/>
                    <a:gd name="T62" fmla="*/ 18 w 32"/>
                    <a:gd name="T63"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61">
                      <a:moveTo>
                        <a:pt x="18" y="17"/>
                      </a:moveTo>
                      <a:lnTo>
                        <a:pt x="18" y="23"/>
                      </a:lnTo>
                      <a:lnTo>
                        <a:pt x="18" y="31"/>
                      </a:lnTo>
                      <a:lnTo>
                        <a:pt x="12" y="37"/>
                      </a:lnTo>
                      <a:lnTo>
                        <a:pt x="12" y="37"/>
                      </a:lnTo>
                      <a:lnTo>
                        <a:pt x="6" y="43"/>
                      </a:lnTo>
                      <a:lnTo>
                        <a:pt x="0" y="49"/>
                      </a:lnTo>
                      <a:lnTo>
                        <a:pt x="0" y="55"/>
                      </a:lnTo>
                      <a:lnTo>
                        <a:pt x="0" y="55"/>
                      </a:lnTo>
                      <a:lnTo>
                        <a:pt x="0" y="61"/>
                      </a:lnTo>
                      <a:lnTo>
                        <a:pt x="0" y="61"/>
                      </a:lnTo>
                      <a:lnTo>
                        <a:pt x="6" y="55"/>
                      </a:lnTo>
                      <a:lnTo>
                        <a:pt x="6" y="55"/>
                      </a:lnTo>
                      <a:lnTo>
                        <a:pt x="6" y="55"/>
                      </a:lnTo>
                      <a:lnTo>
                        <a:pt x="6" y="49"/>
                      </a:lnTo>
                      <a:lnTo>
                        <a:pt x="12" y="43"/>
                      </a:lnTo>
                      <a:lnTo>
                        <a:pt x="12" y="43"/>
                      </a:lnTo>
                      <a:lnTo>
                        <a:pt x="12" y="43"/>
                      </a:lnTo>
                      <a:lnTo>
                        <a:pt x="18" y="43"/>
                      </a:lnTo>
                      <a:lnTo>
                        <a:pt x="26" y="37"/>
                      </a:lnTo>
                      <a:lnTo>
                        <a:pt x="26" y="37"/>
                      </a:lnTo>
                      <a:lnTo>
                        <a:pt x="26" y="31"/>
                      </a:lnTo>
                      <a:lnTo>
                        <a:pt x="26" y="17"/>
                      </a:lnTo>
                      <a:lnTo>
                        <a:pt x="32" y="6"/>
                      </a:lnTo>
                      <a:lnTo>
                        <a:pt x="32" y="6"/>
                      </a:lnTo>
                      <a:lnTo>
                        <a:pt x="32" y="0"/>
                      </a:lnTo>
                      <a:lnTo>
                        <a:pt x="26" y="6"/>
                      </a:lnTo>
                      <a:lnTo>
                        <a:pt x="26" y="6"/>
                      </a:lnTo>
                      <a:lnTo>
                        <a:pt x="26" y="6"/>
                      </a:lnTo>
                      <a:lnTo>
                        <a:pt x="26" y="11"/>
                      </a:lnTo>
                      <a:lnTo>
                        <a:pt x="18" y="11"/>
                      </a:lnTo>
                      <a:lnTo>
                        <a:pt x="18" y="1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63" name="Freeform 99"/>
                <p:cNvSpPr>
                  <a:spLocks/>
                </p:cNvSpPr>
                <p:nvPr/>
              </p:nvSpPr>
              <p:spPr bwMode="auto">
                <a:xfrm>
                  <a:off x="4115" y="2066"/>
                  <a:ext cx="20" cy="37"/>
                </a:xfrm>
                <a:custGeom>
                  <a:avLst/>
                  <a:gdLst>
                    <a:gd name="T0" fmla="*/ 20 w 20"/>
                    <a:gd name="T1" fmla="*/ 0 h 37"/>
                    <a:gd name="T2" fmla="*/ 20 w 20"/>
                    <a:gd name="T3" fmla="*/ 5 h 37"/>
                    <a:gd name="T4" fmla="*/ 14 w 20"/>
                    <a:gd name="T5" fmla="*/ 17 h 37"/>
                    <a:gd name="T6" fmla="*/ 14 w 20"/>
                    <a:gd name="T7" fmla="*/ 25 h 37"/>
                    <a:gd name="T8" fmla="*/ 14 w 20"/>
                    <a:gd name="T9" fmla="*/ 25 h 37"/>
                    <a:gd name="T10" fmla="*/ 6 w 20"/>
                    <a:gd name="T11" fmla="*/ 31 h 37"/>
                    <a:gd name="T12" fmla="*/ 0 w 20"/>
                    <a:gd name="T13" fmla="*/ 37 h 37"/>
                    <a:gd name="T14" fmla="*/ 0 w 20"/>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7">
                      <a:moveTo>
                        <a:pt x="20" y="0"/>
                      </a:moveTo>
                      <a:lnTo>
                        <a:pt x="20" y="5"/>
                      </a:lnTo>
                      <a:lnTo>
                        <a:pt x="14" y="17"/>
                      </a:lnTo>
                      <a:lnTo>
                        <a:pt x="14" y="25"/>
                      </a:lnTo>
                      <a:lnTo>
                        <a:pt x="14" y="25"/>
                      </a:lnTo>
                      <a:lnTo>
                        <a:pt x="6" y="31"/>
                      </a:lnTo>
                      <a:lnTo>
                        <a:pt x="0" y="37"/>
                      </a:lnTo>
                      <a:lnTo>
                        <a:pt x="0" y="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64" name="Freeform 100"/>
                <p:cNvSpPr>
                  <a:spLocks/>
                </p:cNvSpPr>
                <p:nvPr/>
              </p:nvSpPr>
              <p:spPr bwMode="auto">
                <a:xfrm>
                  <a:off x="4005" y="2077"/>
                  <a:ext cx="130" cy="93"/>
                </a:xfrm>
                <a:custGeom>
                  <a:avLst/>
                  <a:gdLst>
                    <a:gd name="T0" fmla="*/ 116 w 130"/>
                    <a:gd name="T1" fmla="*/ 38 h 93"/>
                    <a:gd name="T2" fmla="*/ 104 w 130"/>
                    <a:gd name="T3" fmla="*/ 55 h 93"/>
                    <a:gd name="T4" fmla="*/ 98 w 130"/>
                    <a:gd name="T5" fmla="*/ 69 h 93"/>
                    <a:gd name="T6" fmla="*/ 80 w 130"/>
                    <a:gd name="T7" fmla="*/ 87 h 93"/>
                    <a:gd name="T8" fmla="*/ 69 w 130"/>
                    <a:gd name="T9" fmla="*/ 93 h 93"/>
                    <a:gd name="T10" fmla="*/ 37 w 130"/>
                    <a:gd name="T11" fmla="*/ 81 h 93"/>
                    <a:gd name="T12" fmla="*/ 19 w 130"/>
                    <a:gd name="T13" fmla="*/ 55 h 93"/>
                    <a:gd name="T14" fmla="*/ 6 w 130"/>
                    <a:gd name="T15" fmla="*/ 38 h 93"/>
                    <a:gd name="T16" fmla="*/ 0 w 130"/>
                    <a:gd name="T17" fmla="*/ 26 h 93"/>
                    <a:gd name="T18" fmla="*/ 0 w 130"/>
                    <a:gd name="T19" fmla="*/ 14 h 93"/>
                    <a:gd name="T20" fmla="*/ 6 w 130"/>
                    <a:gd name="T21" fmla="*/ 26 h 93"/>
                    <a:gd name="T22" fmla="*/ 6 w 130"/>
                    <a:gd name="T23" fmla="*/ 32 h 93"/>
                    <a:gd name="T24" fmla="*/ 13 w 130"/>
                    <a:gd name="T25" fmla="*/ 32 h 93"/>
                    <a:gd name="T26" fmla="*/ 13 w 130"/>
                    <a:gd name="T27" fmla="*/ 32 h 93"/>
                    <a:gd name="T28" fmla="*/ 13 w 130"/>
                    <a:gd name="T29" fmla="*/ 38 h 93"/>
                    <a:gd name="T30" fmla="*/ 13 w 130"/>
                    <a:gd name="T31" fmla="*/ 38 h 93"/>
                    <a:gd name="T32" fmla="*/ 19 w 130"/>
                    <a:gd name="T33" fmla="*/ 38 h 93"/>
                    <a:gd name="T34" fmla="*/ 19 w 130"/>
                    <a:gd name="T35" fmla="*/ 44 h 93"/>
                    <a:gd name="T36" fmla="*/ 19 w 130"/>
                    <a:gd name="T37" fmla="*/ 50 h 93"/>
                    <a:gd name="T38" fmla="*/ 19 w 130"/>
                    <a:gd name="T39" fmla="*/ 50 h 93"/>
                    <a:gd name="T40" fmla="*/ 25 w 130"/>
                    <a:gd name="T41" fmla="*/ 44 h 93"/>
                    <a:gd name="T42" fmla="*/ 31 w 130"/>
                    <a:gd name="T43" fmla="*/ 44 h 93"/>
                    <a:gd name="T44" fmla="*/ 37 w 130"/>
                    <a:gd name="T45" fmla="*/ 38 h 93"/>
                    <a:gd name="T46" fmla="*/ 43 w 130"/>
                    <a:gd name="T47" fmla="*/ 38 h 93"/>
                    <a:gd name="T48" fmla="*/ 49 w 130"/>
                    <a:gd name="T49" fmla="*/ 44 h 93"/>
                    <a:gd name="T50" fmla="*/ 55 w 130"/>
                    <a:gd name="T51" fmla="*/ 44 h 93"/>
                    <a:gd name="T52" fmla="*/ 61 w 130"/>
                    <a:gd name="T53" fmla="*/ 50 h 93"/>
                    <a:gd name="T54" fmla="*/ 69 w 130"/>
                    <a:gd name="T55" fmla="*/ 44 h 93"/>
                    <a:gd name="T56" fmla="*/ 69 w 130"/>
                    <a:gd name="T57" fmla="*/ 44 h 93"/>
                    <a:gd name="T58" fmla="*/ 74 w 130"/>
                    <a:gd name="T59" fmla="*/ 38 h 93"/>
                    <a:gd name="T60" fmla="*/ 80 w 130"/>
                    <a:gd name="T61" fmla="*/ 44 h 93"/>
                    <a:gd name="T62" fmla="*/ 86 w 130"/>
                    <a:gd name="T63" fmla="*/ 44 h 93"/>
                    <a:gd name="T64" fmla="*/ 92 w 130"/>
                    <a:gd name="T65" fmla="*/ 50 h 93"/>
                    <a:gd name="T66" fmla="*/ 92 w 130"/>
                    <a:gd name="T67" fmla="*/ 50 h 93"/>
                    <a:gd name="T68" fmla="*/ 98 w 130"/>
                    <a:gd name="T69" fmla="*/ 50 h 93"/>
                    <a:gd name="T70" fmla="*/ 104 w 130"/>
                    <a:gd name="T71" fmla="*/ 44 h 93"/>
                    <a:gd name="T72" fmla="*/ 104 w 130"/>
                    <a:gd name="T73" fmla="*/ 44 h 93"/>
                    <a:gd name="T74" fmla="*/ 104 w 130"/>
                    <a:gd name="T75" fmla="*/ 38 h 93"/>
                    <a:gd name="T76" fmla="*/ 104 w 130"/>
                    <a:gd name="T77" fmla="*/ 38 h 93"/>
                    <a:gd name="T78" fmla="*/ 110 w 130"/>
                    <a:gd name="T79" fmla="*/ 38 h 93"/>
                    <a:gd name="T80" fmla="*/ 116 w 130"/>
                    <a:gd name="T81" fmla="*/ 32 h 93"/>
                    <a:gd name="T82" fmla="*/ 116 w 130"/>
                    <a:gd name="T83" fmla="*/ 26 h 93"/>
                    <a:gd name="T84" fmla="*/ 124 w 130"/>
                    <a:gd name="T85" fmla="*/ 20 h 93"/>
                    <a:gd name="T86" fmla="*/ 124 w 130"/>
                    <a:gd name="T87" fmla="*/ 20 h 93"/>
                    <a:gd name="T88" fmla="*/ 124 w 130"/>
                    <a:gd name="T89" fmla="*/ 6 h 93"/>
                    <a:gd name="T90" fmla="*/ 130 w 130"/>
                    <a:gd name="T91" fmla="*/ 0 h 93"/>
                    <a:gd name="T92" fmla="*/ 130 w 130"/>
                    <a:gd name="T93" fmla="*/ 0 h 93"/>
                    <a:gd name="T94" fmla="*/ 130 w 130"/>
                    <a:gd name="T95" fmla="*/ 0 h 93"/>
                    <a:gd name="T96" fmla="*/ 124 w 130"/>
                    <a:gd name="T97" fmla="*/ 2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93">
                      <a:moveTo>
                        <a:pt x="124" y="32"/>
                      </a:moveTo>
                      <a:lnTo>
                        <a:pt x="116" y="38"/>
                      </a:lnTo>
                      <a:lnTo>
                        <a:pt x="104" y="50"/>
                      </a:lnTo>
                      <a:lnTo>
                        <a:pt x="104" y="55"/>
                      </a:lnTo>
                      <a:lnTo>
                        <a:pt x="104" y="55"/>
                      </a:lnTo>
                      <a:lnTo>
                        <a:pt x="98" y="69"/>
                      </a:lnTo>
                      <a:lnTo>
                        <a:pt x="86" y="81"/>
                      </a:lnTo>
                      <a:lnTo>
                        <a:pt x="80" y="87"/>
                      </a:lnTo>
                      <a:lnTo>
                        <a:pt x="80" y="87"/>
                      </a:lnTo>
                      <a:lnTo>
                        <a:pt x="69" y="93"/>
                      </a:lnTo>
                      <a:lnTo>
                        <a:pt x="55" y="93"/>
                      </a:lnTo>
                      <a:lnTo>
                        <a:pt x="37" y="81"/>
                      </a:lnTo>
                      <a:lnTo>
                        <a:pt x="37" y="81"/>
                      </a:lnTo>
                      <a:lnTo>
                        <a:pt x="19" y="55"/>
                      </a:lnTo>
                      <a:lnTo>
                        <a:pt x="13" y="50"/>
                      </a:lnTo>
                      <a:lnTo>
                        <a:pt x="6" y="38"/>
                      </a:lnTo>
                      <a:lnTo>
                        <a:pt x="0" y="26"/>
                      </a:lnTo>
                      <a:lnTo>
                        <a:pt x="0" y="26"/>
                      </a:lnTo>
                      <a:lnTo>
                        <a:pt x="0" y="6"/>
                      </a:lnTo>
                      <a:lnTo>
                        <a:pt x="0" y="14"/>
                      </a:lnTo>
                      <a:lnTo>
                        <a:pt x="0" y="20"/>
                      </a:lnTo>
                      <a:lnTo>
                        <a:pt x="6" y="26"/>
                      </a:lnTo>
                      <a:lnTo>
                        <a:pt x="6" y="26"/>
                      </a:lnTo>
                      <a:lnTo>
                        <a:pt x="6" y="32"/>
                      </a:lnTo>
                      <a:lnTo>
                        <a:pt x="13" y="32"/>
                      </a:lnTo>
                      <a:lnTo>
                        <a:pt x="13" y="32"/>
                      </a:lnTo>
                      <a:lnTo>
                        <a:pt x="13" y="32"/>
                      </a:lnTo>
                      <a:lnTo>
                        <a:pt x="13" y="32"/>
                      </a:lnTo>
                      <a:lnTo>
                        <a:pt x="13" y="38"/>
                      </a:lnTo>
                      <a:lnTo>
                        <a:pt x="13" y="38"/>
                      </a:lnTo>
                      <a:lnTo>
                        <a:pt x="13" y="38"/>
                      </a:lnTo>
                      <a:lnTo>
                        <a:pt x="13" y="38"/>
                      </a:lnTo>
                      <a:lnTo>
                        <a:pt x="13" y="38"/>
                      </a:lnTo>
                      <a:lnTo>
                        <a:pt x="19" y="38"/>
                      </a:lnTo>
                      <a:lnTo>
                        <a:pt x="19" y="38"/>
                      </a:lnTo>
                      <a:lnTo>
                        <a:pt x="19" y="44"/>
                      </a:lnTo>
                      <a:lnTo>
                        <a:pt x="19" y="44"/>
                      </a:lnTo>
                      <a:lnTo>
                        <a:pt x="19" y="50"/>
                      </a:lnTo>
                      <a:lnTo>
                        <a:pt x="19" y="50"/>
                      </a:lnTo>
                      <a:lnTo>
                        <a:pt x="19" y="50"/>
                      </a:lnTo>
                      <a:lnTo>
                        <a:pt x="25" y="50"/>
                      </a:lnTo>
                      <a:lnTo>
                        <a:pt x="25" y="44"/>
                      </a:lnTo>
                      <a:lnTo>
                        <a:pt x="31" y="44"/>
                      </a:lnTo>
                      <a:lnTo>
                        <a:pt x="31" y="44"/>
                      </a:lnTo>
                      <a:lnTo>
                        <a:pt x="37" y="44"/>
                      </a:lnTo>
                      <a:lnTo>
                        <a:pt x="37" y="38"/>
                      </a:lnTo>
                      <a:lnTo>
                        <a:pt x="43" y="38"/>
                      </a:lnTo>
                      <a:lnTo>
                        <a:pt x="43" y="38"/>
                      </a:lnTo>
                      <a:lnTo>
                        <a:pt x="43" y="44"/>
                      </a:lnTo>
                      <a:lnTo>
                        <a:pt x="49" y="44"/>
                      </a:lnTo>
                      <a:lnTo>
                        <a:pt x="55" y="44"/>
                      </a:lnTo>
                      <a:lnTo>
                        <a:pt x="55" y="44"/>
                      </a:lnTo>
                      <a:lnTo>
                        <a:pt x="55" y="50"/>
                      </a:lnTo>
                      <a:lnTo>
                        <a:pt x="61" y="50"/>
                      </a:lnTo>
                      <a:lnTo>
                        <a:pt x="69" y="44"/>
                      </a:lnTo>
                      <a:lnTo>
                        <a:pt x="69" y="44"/>
                      </a:lnTo>
                      <a:lnTo>
                        <a:pt x="69" y="44"/>
                      </a:lnTo>
                      <a:lnTo>
                        <a:pt x="69" y="44"/>
                      </a:lnTo>
                      <a:lnTo>
                        <a:pt x="74" y="38"/>
                      </a:lnTo>
                      <a:lnTo>
                        <a:pt x="74" y="38"/>
                      </a:lnTo>
                      <a:lnTo>
                        <a:pt x="74" y="38"/>
                      </a:lnTo>
                      <a:lnTo>
                        <a:pt x="80" y="44"/>
                      </a:lnTo>
                      <a:lnTo>
                        <a:pt x="86" y="44"/>
                      </a:lnTo>
                      <a:lnTo>
                        <a:pt x="86" y="44"/>
                      </a:lnTo>
                      <a:lnTo>
                        <a:pt x="86" y="44"/>
                      </a:lnTo>
                      <a:lnTo>
                        <a:pt x="92" y="50"/>
                      </a:lnTo>
                      <a:lnTo>
                        <a:pt x="92" y="50"/>
                      </a:lnTo>
                      <a:lnTo>
                        <a:pt x="92" y="50"/>
                      </a:lnTo>
                      <a:lnTo>
                        <a:pt x="92" y="50"/>
                      </a:lnTo>
                      <a:lnTo>
                        <a:pt x="98" y="50"/>
                      </a:lnTo>
                      <a:lnTo>
                        <a:pt x="104" y="44"/>
                      </a:lnTo>
                      <a:lnTo>
                        <a:pt x="104" y="44"/>
                      </a:lnTo>
                      <a:lnTo>
                        <a:pt x="104" y="44"/>
                      </a:lnTo>
                      <a:lnTo>
                        <a:pt x="104" y="44"/>
                      </a:lnTo>
                      <a:lnTo>
                        <a:pt x="104" y="38"/>
                      </a:lnTo>
                      <a:lnTo>
                        <a:pt x="104" y="38"/>
                      </a:lnTo>
                      <a:lnTo>
                        <a:pt x="104" y="38"/>
                      </a:lnTo>
                      <a:lnTo>
                        <a:pt x="104" y="38"/>
                      </a:lnTo>
                      <a:lnTo>
                        <a:pt x="110" y="38"/>
                      </a:lnTo>
                      <a:lnTo>
                        <a:pt x="110" y="38"/>
                      </a:lnTo>
                      <a:lnTo>
                        <a:pt x="110" y="38"/>
                      </a:lnTo>
                      <a:lnTo>
                        <a:pt x="116" y="32"/>
                      </a:lnTo>
                      <a:lnTo>
                        <a:pt x="116" y="26"/>
                      </a:lnTo>
                      <a:lnTo>
                        <a:pt x="116" y="26"/>
                      </a:lnTo>
                      <a:lnTo>
                        <a:pt x="116" y="26"/>
                      </a:lnTo>
                      <a:lnTo>
                        <a:pt x="124" y="20"/>
                      </a:lnTo>
                      <a:lnTo>
                        <a:pt x="124" y="20"/>
                      </a:lnTo>
                      <a:lnTo>
                        <a:pt x="124" y="20"/>
                      </a:lnTo>
                      <a:lnTo>
                        <a:pt x="124" y="14"/>
                      </a:lnTo>
                      <a:lnTo>
                        <a:pt x="124" y="6"/>
                      </a:lnTo>
                      <a:lnTo>
                        <a:pt x="130" y="0"/>
                      </a:lnTo>
                      <a:lnTo>
                        <a:pt x="130" y="0"/>
                      </a:lnTo>
                      <a:lnTo>
                        <a:pt x="130" y="0"/>
                      </a:lnTo>
                      <a:lnTo>
                        <a:pt x="130" y="0"/>
                      </a:lnTo>
                      <a:lnTo>
                        <a:pt x="130" y="0"/>
                      </a:lnTo>
                      <a:lnTo>
                        <a:pt x="130" y="0"/>
                      </a:lnTo>
                      <a:lnTo>
                        <a:pt x="130" y="14"/>
                      </a:lnTo>
                      <a:lnTo>
                        <a:pt x="124" y="26"/>
                      </a:lnTo>
                      <a:lnTo>
                        <a:pt x="12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65" name="Freeform 101"/>
                <p:cNvSpPr>
                  <a:spLocks/>
                </p:cNvSpPr>
                <p:nvPr/>
              </p:nvSpPr>
              <p:spPr bwMode="auto">
                <a:xfrm>
                  <a:off x="4030" y="2121"/>
                  <a:ext cx="67" cy="37"/>
                </a:xfrm>
                <a:custGeom>
                  <a:avLst/>
                  <a:gdLst>
                    <a:gd name="T0" fmla="*/ 44 w 67"/>
                    <a:gd name="T1" fmla="*/ 6 h 37"/>
                    <a:gd name="T2" fmla="*/ 55 w 67"/>
                    <a:gd name="T3" fmla="*/ 6 h 37"/>
                    <a:gd name="T4" fmla="*/ 55 w 67"/>
                    <a:gd name="T5" fmla="*/ 6 h 37"/>
                    <a:gd name="T6" fmla="*/ 67 w 67"/>
                    <a:gd name="T7" fmla="*/ 11 h 37"/>
                    <a:gd name="T8" fmla="*/ 67 w 67"/>
                    <a:gd name="T9" fmla="*/ 17 h 37"/>
                    <a:gd name="T10" fmla="*/ 61 w 67"/>
                    <a:gd name="T11" fmla="*/ 17 h 37"/>
                    <a:gd name="T12" fmla="*/ 61 w 67"/>
                    <a:gd name="T13" fmla="*/ 25 h 37"/>
                    <a:gd name="T14" fmla="*/ 55 w 67"/>
                    <a:gd name="T15" fmla="*/ 25 h 37"/>
                    <a:gd name="T16" fmla="*/ 55 w 67"/>
                    <a:gd name="T17" fmla="*/ 25 h 37"/>
                    <a:gd name="T18" fmla="*/ 55 w 67"/>
                    <a:gd name="T19" fmla="*/ 25 h 37"/>
                    <a:gd name="T20" fmla="*/ 55 w 67"/>
                    <a:gd name="T21" fmla="*/ 25 h 37"/>
                    <a:gd name="T22" fmla="*/ 55 w 67"/>
                    <a:gd name="T23" fmla="*/ 31 h 37"/>
                    <a:gd name="T24" fmla="*/ 49 w 67"/>
                    <a:gd name="T25" fmla="*/ 37 h 37"/>
                    <a:gd name="T26" fmla="*/ 49 w 67"/>
                    <a:gd name="T27" fmla="*/ 37 h 37"/>
                    <a:gd name="T28" fmla="*/ 49 w 67"/>
                    <a:gd name="T29" fmla="*/ 31 h 37"/>
                    <a:gd name="T30" fmla="*/ 44 w 67"/>
                    <a:gd name="T31" fmla="*/ 31 h 37"/>
                    <a:gd name="T32" fmla="*/ 36 w 67"/>
                    <a:gd name="T33" fmla="*/ 31 h 37"/>
                    <a:gd name="T34" fmla="*/ 36 w 67"/>
                    <a:gd name="T35" fmla="*/ 25 h 37"/>
                    <a:gd name="T36" fmla="*/ 36 w 67"/>
                    <a:gd name="T37" fmla="*/ 25 h 37"/>
                    <a:gd name="T38" fmla="*/ 36 w 67"/>
                    <a:gd name="T39" fmla="*/ 25 h 37"/>
                    <a:gd name="T40" fmla="*/ 30 w 67"/>
                    <a:gd name="T41" fmla="*/ 25 h 37"/>
                    <a:gd name="T42" fmla="*/ 24 w 67"/>
                    <a:gd name="T43" fmla="*/ 31 h 37"/>
                    <a:gd name="T44" fmla="*/ 24 w 67"/>
                    <a:gd name="T45" fmla="*/ 31 h 37"/>
                    <a:gd name="T46" fmla="*/ 24 w 67"/>
                    <a:gd name="T47" fmla="*/ 37 h 37"/>
                    <a:gd name="T48" fmla="*/ 24 w 67"/>
                    <a:gd name="T49" fmla="*/ 31 h 37"/>
                    <a:gd name="T50" fmla="*/ 18 w 67"/>
                    <a:gd name="T51" fmla="*/ 31 h 37"/>
                    <a:gd name="T52" fmla="*/ 18 w 67"/>
                    <a:gd name="T53" fmla="*/ 31 h 37"/>
                    <a:gd name="T54" fmla="*/ 12 w 67"/>
                    <a:gd name="T55" fmla="*/ 31 h 37"/>
                    <a:gd name="T56" fmla="*/ 12 w 67"/>
                    <a:gd name="T57" fmla="*/ 25 h 37"/>
                    <a:gd name="T58" fmla="*/ 12 w 67"/>
                    <a:gd name="T59" fmla="*/ 25 h 37"/>
                    <a:gd name="T60" fmla="*/ 12 w 67"/>
                    <a:gd name="T61" fmla="*/ 17 h 37"/>
                    <a:gd name="T62" fmla="*/ 6 w 67"/>
                    <a:gd name="T63" fmla="*/ 17 h 37"/>
                    <a:gd name="T64" fmla="*/ 6 w 67"/>
                    <a:gd name="T65" fmla="*/ 17 h 37"/>
                    <a:gd name="T66" fmla="*/ 6 w 67"/>
                    <a:gd name="T67" fmla="*/ 17 h 37"/>
                    <a:gd name="T68" fmla="*/ 0 w 67"/>
                    <a:gd name="T69" fmla="*/ 17 h 37"/>
                    <a:gd name="T70" fmla="*/ 0 w 67"/>
                    <a:gd name="T71" fmla="*/ 11 h 37"/>
                    <a:gd name="T72" fmla="*/ 6 w 67"/>
                    <a:gd name="T73" fmla="*/ 6 h 37"/>
                    <a:gd name="T74" fmla="*/ 6 w 67"/>
                    <a:gd name="T75" fmla="*/ 6 h 37"/>
                    <a:gd name="T76" fmla="*/ 18 w 67"/>
                    <a:gd name="T77" fmla="*/ 0 h 37"/>
                    <a:gd name="T78" fmla="*/ 24 w 67"/>
                    <a:gd name="T79" fmla="*/ 0 h 37"/>
                    <a:gd name="T80" fmla="*/ 30 w 67"/>
                    <a:gd name="T8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37">
                      <a:moveTo>
                        <a:pt x="44" y="0"/>
                      </a:moveTo>
                      <a:lnTo>
                        <a:pt x="44" y="6"/>
                      </a:lnTo>
                      <a:lnTo>
                        <a:pt x="49" y="6"/>
                      </a:lnTo>
                      <a:lnTo>
                        <a:pt x="55" y="6"/>
                      </a:lnTo>
                      <a:lnTo>
                        <a:pt x="55" y="6"/>
                      </a:lnTo>
                      <a:lnTo>
                        <a:pt x="55" y="6"/>
                      </a:lnTo>
                      <a:lnTo>
                        <a:pt x="61" y="11"/>
                      </a:lnTo>
                      <a:lnTo>
                        <a:pt x="67" y="11"/>
                      </a:lnTo>
                      <a:lnTo>
                        <a:pt x="67" y="11"/>
                      </a:lnTo>
                      <a:lnTo>
                        <a:pt x="67" y="17"/>
                      </a:lnTo>
                      <a:lnTo>
                        <a:pt x="61" y="17"/>
                      </a:lnTo>
                      <a:lnTo>
                        <a:pt x="61" y="17"/>
                      </a:lnTo>
                      <a:lnTo>
                        <a:pt x="61" y="17"/>
                      </a:lnTo>
                      <a:lnTo>
                        <a:pt x="61" y="25"/>
                      </a:lnTo>
                      <a:lnTo>
                        <a:pt x="55" y="25"/>
                      </a:lnTo>
                      <a:lnTo>
                        <a:pt x="55" y="25"/>
                      </a:lnTo>
                      <a:lnTo>
                        <a:pt x="55" y="25"/>
                      </a:lnTo>
                      <a:lnTo>
                        <a:pt x="55" y="25"/>
                      </a:lnTo>
                      <a:lnTo>
                        <a:pt x="55" y="25"/>
                      </a:lnTo>
                      <a:lnTo>
                        <a:pt x="55" y="25"/>
                      </a:lnTo>
                      <a:lnTo>
                        <a:pt x="55" y="25"/>
                      </a:lnTo>
                      <a:lnTo>
                        <a:pt x="55" y="25"/>
                      </a:lnTo>
                      <a:lnTo>
                        <a:pt x="55" y="31"/>
                      </a:lnTo>
                      <a:lnTo>
                        <a:pt x="55" y="31"/>
                      </a:lnTo>
                      <a:lnTo>
                        <a:pt x="55" y="31"/>
                      </a:lnTo>
                      <a:lnTo>
                        <a:pt x="49" y="37"/>
                      </a:lnTo>
                      <a:lnTo>
                        <a:pt x="49" y="37"/>
                      </a:lnTo>
                      <a:lnTo>
                        <a:pt x="49" y="37"/>
                      </a:lnTo>
                      <a:lnTo>
                        <a:pt x="49" y="37"/>
                      </a:lnTo>
                      <a:lnTo>
                        <a:pt x="49" y="31"/>
                      </a:lnTo>
                      <a:lnTo>
                        <a:pt x="44" y="37"/>
                      </a:lnTo>
                      <a:lnTo>
                        <a:pt x="44" y="31"/>
                      </a:lnTo>
                      <a:lnTo>
                        <a:pt x="44" y="31"/>
                      </a:lnTo>
                      <a:lnTo>
                        <a:pt x="36" y="31"/>
                      </a:lnTo>
                      <a:lnTo>
                        <a:pt x="36" y="25"/>
                      </a:lnTo>
                      <a:lnTo>
                        <a:pt x="36" y="25"/>
                      </a:lnTo>
                      <a:lnTo>
                        <a:pt x="36" y="25"/>
                      </a:lnTo>
                      <a:lnTo>
                        <a:pt x="36" y="25"/>
                      </a:lnTo>
                      <a:lnTo>
                        <a:pt x="36" y="25"/>
                      </a:lnTo>
                      <a:lnTo>
                        <a:pt x="36" y="25"/>
                      </a:lnTo>
                      <a:lnTo>
                        <a:pt x="36" y="25"/>
                      </a:lnTo>
                      <a:lnTo>
                        <a:pt x="30" y="25"/>
                      </a:lnTo>
                      <a:lnTo>
                        <a:pt x="30" y="31"/>
                      </a:lnTo>
                      <a:lnTo>
                        <a:pt x="24" y="31"/>
                      </a:lnTo>
                      <a:lnTo>
                        <a:pt x="24" y="31"/>
                      </a:lnTo>
                      <a:lnTo>
                        <a:pt x="24" y="31"/>
                      </a:lnTo>
                      <a:lnTo>
                        <a:pt x="24" y="37"/>
                      </a:lnTo>
                      <a:lnTo>
                        <a:pt x="24" y="37"/>
                      </a:lnTo>
                      <a:lnTo>
                        <a:pt x="24" y="31"/>
                      </a:lnTo>
                      <a:lnTo>
                        <a:pt x="24" y="31"/>
                      </a:lnTo>
                      <a:lnTo>
                        <a:pt x="18" y="31"/>
                      </a:lnTo>
                      <a:lnTo>
                        <a:pt x="18" y="31"/>
                      </a:lnTo>
                      <a:lnTo>
                        <a:pt x="18" y="31"/>
                      </a:lnTo>
                      <a:lnTo>
                        <a:pt x="18" y="31"/>
                      </a:lnTo>
                      <a:lnTo>
                        <a:pt x="18" y="31"/>
                      </a:lnTo>
                      <a:lnTo>
                        <a:pt x="12" y="31"/>
                      </a:lnTo>
                      <a:lnTo>
                        <a:pt x="12" y="31"/>
                      </a:lnTo>
                      <a:lnTo>
                        <a:pt x="12" y="25"/>
                      </a:lnTo>
                      <a:lnTo>
                        <a:pt x="12" y="25"/>
                      </a:lnTo>
                      <a:lnTo>
                        <a:pt x="12" y="25"/>
                      </a:lnTo>
                      <a:lnTo>
                        <a:pt x="12" y="17"/>
                      </a:lnTo>
                      <a:lnTo>
                        <a:pt x="12" y="17"/>
                      </a:lnTo>
                      <a:lnTo>
                        <a:pt x="12" y="17"/>
                      </a:lnTo>
                      <a:lnTo>
                        <a:pt x="6" y="17"/>
                      </a:lnTo>
                      <a:lnTo>
                        <a:pt x="6" y="17"/>
                      </a:lnTo>
                      <a:lnTo>
                        <a:pt x="6" y="17"/>
                      </a:lnTo>
                      <a:lnTo>
                        <a:pt x="6" y="17"/>
                      </a:lnTo>
                      <a:lnTo>
                        <a:pt x="6" y="17"/>
                      </a:lnTo>
                      <a:lnTo>
                        <a:pt x="0" y="17"/>
                      </a:lnTo>
                      <a:lnTo>
                        <a:pt x="0" y="17"/>
                      </a:lnTo>
                      <a:lnTo>
                        <a:pt x="0" y="11"/>
                      </a:lnTo>
                      <a:lnTo>
                        <a:pt x="0" y="11"/>
                      </a:lnTo>
                      <a:lnTo>
                        <a:pt x="0" y="11"/>
                      </a:lnTo>
                      <a:lnTo>
                        <a:pt x="6" y="6"/>
                      </a:lnTo>
                      <a:lnTo>
                        <a:pt x="6" y="6"/>
                      </a:lnTo>
                      <a:lnTo>
                        <a:pt x="6" y="6"/>
                      </a:lnTo>
                      <a:lnTo>
                        <a:pt x="12" y="6"/>
                      </a:lnTo>
                      <a:lnTo>
                        <a:pt x="18" y="0"/>
                      </a:lnTo>
                      <a:lnTo>
                        <a:pt x="24" y="0"/>
                      </a:lnTo>
                      <a:lnTo>
                        <a:pt x="24" y="0"/>
                      </a:lnTo>
                      <a:lnTo>
                        <a:pt x="24" y="6"/>
                      </a:lnTo>
                      <a:lnTo>
                        <a:pt x="30" y="6"/>
                      </a:lnTo>
                      <a:lnTo>
                        <a:pt x="44" y="0"/>
                      </a:lnTo>
                      <a:close/>
                    </a:path>
                  </a:pathLst>
                </a:custGeom>
                <a:solidFill>
                  <a:srgbClr val="F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66" name="Freeform 102"/>
                <p:cNvSpPr>
                  <a:spLocks/>
                </p:cNvSpPr>
                <p:nvPr/>
              </p:nvSpPr>
              <p:spPr bwMode="auto">
                <a:xfrm>
                  <a:off x="4054" y="2132"/>
                  <a:ext cx="20" cy="6"/>
                </a:xfrm>
                <a:custGeom>
                  <a:avLst/>
                  <a:gdLst>
                    <a:gd name="T0" fmla="*/ 20 w 20"/>
                    <a:gd name="T1" fmla="*/ 0 h 6"/>
                    <a:gd name="T2" fmla="*/ 20 w 20"/>
                    <a:gd name="T3" fmla="*/ 0 h 6"/>
                    <a:gd name="T4" fmla="*/ 12 w 20"/>
                    <a:gd name="T5" fmla="*/ 0 h 6"/>
                    <a:gd name="T6" fmla="*/ 12 w 20"/>
                    <a:gd name="T7" fmla="*/ 0 h 6"/>
                    <a:gd name="T8" fmla="*/ 12 w 20"/>
                    <a:gd name="T9" fmla="*/ 0 h 6"/>
                    <a:gd name="T10" fmla="*/ 6 w 20"/>
                    <a:gd name="T11" fmla="*/ 0 h 6"/>
                    <a:gd name="T12" fmla="*/ 6 w 20"/>
                    <a:gd name="T13" fmla="*/ 0 h 6"/>
                    <a:gd name="T14" fmla="*/ 0 w 20"/>
                    <a:gd name="T15" fmla="*/ 0 h 6"/>
                    <a:gd name="T16" fmla="*/ 0 w 20"/>
                    <a:gd name="T17" fmla="*/ 0 h 6"/>
                    <a:gd name="T18" fmla="*/ 0 w 20"/>
                    <a:gd name="T19" fmla="*/ 0 h 6"/>
                    <a:gd name="T20" fmla="*/ 0 w 20"/>
                    <a:gd name="T21" fmla="*/ 0 h 6"/>
                    <a:gd name="T22" fmla="*/ 0 w 20"/>
                    <a:gd name="T23" fmla="*/ 0 h 6"/>
                    <a:gd name="T24" fmla="*/ 0 w 20"/>
                    <a:gd name="T25" fmla="*/ 0 h 6"/>
                    <a:gd name="T26" fmla="*/ 0 w 20"/>
                    <a:gd name="T27" fmla="*/ 6 h 6"/>
                    <a:gd name="T28" fmla="*/ 0 w 20"/>
                    <a:gd name="T29" fmla="*/ 6 h 6"/>
                    <a:gd name="T30" fmla="*/ 6 w 20"/>
                    <a:gd name="T31" fmla="*/ 6 h 6"/>
                    <a:gd name="T32" fmla="*/ 6 w 20"/>
                    <a:gd name="T33" fmla="*/ 6 h 6"/>
                    <a:gd name="T34" fmla="*/ 6 w 20"/>
                    <a:gd name="T35" fmla="*/ 6 h 6"/>
                    <a:gd name="T36" fmla="*/ 12 w 20"/>
                    <a:gd name="T37" fmla="*/ 6 h 6"/>
                    <a:gd name="T38" fmla="*/ 20 w 20"/>
                    <a:gd name="T39" fmla="*/ 6 h 6"/>
                    <a:gd name="T40" fmla="*/ 20 w 20"/>
                    <a:gd name="T41" fmla="*/ 6 h 6"/>
                    <a:gd name="T42" fmla="*/ 20 w 20"/>
                    <a:gd name="T43" fmla="*/ 6 h 6"/>
                    <a:gd name="T44" fmla="*/ 20 w 20"/>
                    <a:gd name="T45" fmla="*/ 0 h 6"/>
                    <a:gd name="T46" fmla="*/ 20 w 20"/>
                    <a:gd name="T4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6">
                      <a:moveTo>
                        <a:pt x="20" y="0"/>
                      </a:moveTo>
                      <a:lnTo>
                        <a:pt x="20" y="0"/>
                      </a:lnTo>
                      <a:lnTo>
                        <a:pt x="12" y="0"/>
                      </a:lnTo>
                      <a:lnTo>
                        <a:pt x="12" y="0"/>
                      </a:lnTo>
                      <a:lnTo>
                        <a:pt x="12" y="0"/>
                      </a:lnTo>
                      <a:lnTo>
                        <a:pt x="6" y="0"/>
                      </a:lnTo>
                      <a:lnTo>
                        <a:pt x="6" y="0"/>
                      </a:lnTo>
                      <a:lnTo>
                        <a:pt x="0" y="0"/>
                      </a:lnTo>
                      <a:lnTo>
                        <a:pt x="0" y="0"/>
                      </a:lnTo>
                      <a:lnTo>
                        <a:pt x="0" y="0"/>
                      </a:lnTo>
                      <a:lnTo>
                        <a:pt x="0" y="0"/>
                      </a:lnTo>
                      <a:lnTo>
                        <a:pt x="0" y="0"/>
                      </a:lnTo>
                      <a:lnTo>
                        <a:pt x="0" y="0"/>
                      </a:lnTo>
                      <a:lnTo>
                        <a:pt x="0" y="6"/>
                      </a:lnTo>
                      <a:lnTo>
                        <a:pt x="0" y="6"/>
                      </a:lnTo>
                      <a:lnTo>
                        <a:pt x="6" y="6"/>
                      </a:lnTo>
                      <a:lnTo>
                        <a:pt x="6" y="6"/>
                      </a:lnTo>
                      <a:lnTo>
                        <a:pt x="6" y="6"/>
                      </a:lnTo>
                      <a:lnTo>
                        <a:pt x="12" y="6"/>
                      </a:lnTo>
                      <a:lnTo>
                        <a:pt x="20" y="6"/>
                      </a:lnTo>
                      <a:lnTo>
                        <a:pt x="20" y="6"/>
                      </a:lnTo>
                      <a:lnTo>
                        <a:pt x="20" y="6"/>
                      </a:lnTo>
                      <a:lnTo>
                        <a:pt x="20" y="0"/>
                      </a:lnTo>
                      <a:lnTo>
                        <a:pt x="2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67" name="Freeform 103"/>
                <p:cNvSpPr>
                  <a:spLocks/>
                </p:cNvSpPr>
                <p:nvPr/>
              </p:nvSpPr>
              <p:spPr bwMode="auto">
                <a:xfrm>
                  <a:off x="4018" y="2060"/>
                  <a:ext cx="36" cy="17"/>
                </a:xfrm>
                <a:custGeom>
                  <a:avLst/>
                  <a:gdLst>
                    <a:gd name="T0" fmla="*/ 36 w 36"/>
                    <a:gd name="T1" fmla="*/ 11 h 17"/>
                    <a:gd name="T2" fmla="*/ 30 w 36"/>
                    <a:gd name="T3" fmla="*/ 11 h 17"/>
                    <a:gd name="T4" fmla="*/ 24 w 36"/>
                    <a:gd name="T5" fmla="*/ 11 h 17"/>
                    <a:gd name="T6" fmla="*/ 18 w 36"/>
                    <a:gd name="T7" fmla="*/ 6 h 17"/>
                    <a:gd name="T8" fmla="*/ 18 w 36"/>
                    <a:gd name="T9" fmla="*/ 6 h 17"/>
                    <a:gd name="T10" fmla="*/ 12 w 36"/>
                    <a:gd name="T11" fmla="*/ 6 h 17"/>
                    <a:gd name="T12" fmla="*/ 6 w 36"/>
                    <a:gd name="T13" fmla="*/ 0 h 17"/>
                    <a:gd name="T14" fmla="*/ 6 w 36"/>
                    <a:gd name="T15" fmla="*/ 0 h 17"/>
                    <a:gd name="T16" fmla="*/ 6 w 36"/>
                    <a:gd name="T17" fmla="*/ 0 h 17"/>
                    <a:gd name="T18" fmla="*/ 0 w 36"/>
                    <a:gd name="T19" fmla="*/ 0 h 17"/>
                    <a:gd name="T20" fmla="*/ 0 w 36"/>
                    <a:gd name="T21" fmla="*/ 0 h 17"/>
                    <a:gd name="T22" fmla="*/ 6 w 36"/>
                    <a:gd name="T23" fmla="*/ 6 h 17"/>
                    <a:gd name="T24" fmla="*/ 12 w 36"/>
                    <a:gd name="T25" fmla="*/ 6 h 17"/>
                    <a:gd name="T26" fmla="*/ 12 w 36"/>
                    <a:gd name="T27" fmla="*/ 6 h 17"/>
                    <a:gd name="T28" fmla="*/ 12 w 36"/>
                    <a:gd name="T29" fmla="*/ 11 h 17"/>
                    <a:gd name="T30" fmla="*/ 24 w 36"/>
                    <a:gd name="T31" fmla="*/ 11 h 17"/>
                    <a:gd name="T32" fmla="*/ 30 w 36"/>
                    <a:gd name="T33" fmla="*/ 11 h 17"/>
                    <a:gd name="T34" fmla="*/ 30 w 36"/>
                    <a:gd name="T35" fmla="*/ 11 h 17"/>
                    <a:gd name="T36" fmla="*/ 30 w 36"/>
                    <a:gd name="T37" fmla="*/ 17 h 17"/>
                    <a:gd name="T38" fmla="*/ 36 w 36"/>
                    <a:gd name="T39" fmla="*/ 17 h 17"/>
                    <a:gd name="T40" fmla="*/ 36 w 36"/>
                    <a:gd name="T4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17">
                      <a:moveTo>
                        <a:pt x="36" y="11"/>
                      </a:moveTo>
                      <a:lnTo>
                        <a:pt x="30" y="11"/>
                      </a:lnTo>
                      <a:lnTo>
                        <a:pt x="24" y="11"/>
                      </a:lnTo>
                      <a:lnTo>
                        <a:pt x="18" y="6"/>
                      </a:lnTo>
                      <a:lnTo>
                        <a:pt x="18" y="6"/>
                      </a:lnTo>
                      <a:lnTo>
                        <a:pt x="12" y="6"/>
                      </a:lnTo>
                      <a:lnTo>
                        <a:pt x="6" y="0"/>
                      </a:lnTo>
                      <a:lnTo>
                        <a:pt x="6" y="0"/>
                      </a:lnTo>
                      <a:lnTo>
                        <a:pt x="6" y="0"/>
                      </a:lnTo>
                      <a:lnTo>
                        <a:pt x="0" y="0"/>
                      </a:lnTo>
                      <a:lnTo>
                        <a:pt x="0" y="0"/>
                      </a:lnTo>
                      <a:lnTo>
                        <a:pt x="6" y="6"/>
                      </a:lnTo>
                      <a:lnTo>
                        <a:pt x="12" y="6"/>
                      </a:lnTo>
                      <a:lnTo>
                        <a:pt x="12" y="6"/>
                      </a:lnTo>
                      <a:lnTo>
                        <a:pt x="12" y="11"/>
                      </a:lnTo>
                      <a:lnTo>
                        <a:pt x="24" y="11"/>
                      </a:lnTo>
                      <a:lnTo>
                        <a:pt x="30" y="11"/>
                      </a:lnTo>
                      <a:lnTo>
                        <a:pt x="30" y="11"/>
                      </a:lnTo>
                      <a:lnTo>
                        <a:pt x="30" y="17"/>
                      </a:lnTo>
                      <a:lnTo>
                        <a:pt x="36" y="17"/>
                      </a:lnTo>
                      <a:lnTo>
                        <a:pt x="3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68" name="Freeform 104"/>
                <p:cNvSpPr>
                  <a:spLocks/>
                </p:cNvSpPr>
                <p:nvPr/>
              </p:nvSpPr>
              <p:spPr bwMode="auto">
                <a:xfrm>
                  <a:off x="4074" y="2060"/>
                  <a:ext cx="35" cy="17"/>
                </a:xfrm>
                <a:custGeom>
                  <a:avLst/>
                  <a:gdLst>
                    <a:gd name="T0" fmla="*/ 0 w 35"/>
                    <a:gd name="T1" fmla="*/ 11 h 17"/>
                    <a:gd name="T2" fmla="*/ 0 w 35"/>
                    <a:gd name="T3" fmla="*/ 11 h 17"/>
                    <a:gd name="T4" fmla="*/ 11 w 35"/>
                    <a:gd name="T5" fmla="*/ 11 h 17"/>
                    <a:gd name="T6" fmla="*/ 17 w 35"/>
                    <a:gd name="T7" fmla="*/ 6 h 17"/>
                    <a:gd name="T8" fmla="*/ 17 w 35"/>
                    <a:gd name="T9" fmla="*/ 6 h 17"/>
                    <a:gd name="T10" fmla="*/ 23 w 35"/>
                    <a:gd name="T11" fmla="*/ 6 h 17"/>
                    <a:gd name="T12" fmla="*/ 23 w 35"/>
                    <a:gd name="T13" fmla="*/ 6 h 17"/>
                    <a:gd name="T14" fmla="*/ 29 w 35"/>
                    <a:gd name="T15" fmla="*/ 6 h 17"/>
                    <a:gd name="T16" fmla="*/ 29 w 35"/>
                    <a:gd name="T17" fmla="*/ 6 h 17"/>
                    <a:gd name="T18" fmla="*/ 35 w 35"/>
                    <a:gd name="T19" fmla="*/ 0 h 17"/>
                    <a:gd name="T20" fmla="*/ 29 w 35"/>
                    <a:gd name="T21" fmla="*/ 6 h 17"/>
                    <a:gd name="T22" fmla="*/ 23 w 35"/>
                    <a:gd name="T23" fmla="*/ 6 h 17"/>
                    <a:gd name="T24" fmla="*/ 23 w 35"/>
                    <a:gd name="T25" fmla="*/ 6 h 17"/>
                    <a:gd name="T26" fmla="*/ 23 w 35"/>
                    <a:gd name="T27" fmla="*/ 6 h 17"/>
                    <a:gd name="T28" fmla="*/ 17 w 35"/>
                    <a:gd name="T29" fmla="*/ 11 h 17"/>
                    <a:gd name="T30" fmla="*/ 11 w 35"/>
                    <a:gd name="T31" fmla="*/ 11 h 17"/>
                    <a:gd name="T32" fmla="*/ 5 w 35"/>
                    <a:gd name="T33" fmla="*/ 11 h 17"/>
                    <a:gd name="T34" fmla="*/ 5 w 35"/>
                    <a:gd name="T35" fmla="*/ 11 h 17"/>
                    <a:gd name="T36" fmla="*/ 0 w 35"/>
                    <a:gd name="T37" fmla="*/ 17 h 17"/>
                    <a:gd name="T38" fmla="*/ 0 w 35"/>
                    <a:gd name="T39" fmla="*/ 17 h 17"/>
                    <a:gd name="T40" fmla="*/ 0 w 35"/>
                    <a:gd name="T4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7">
                      <a:moveTo>
                        <a:pt x="0" y="11"/>
                      </a:moveTo>
                      <a:lnTo>
                        <a:pt x="0" y="11"/>
                      </a:lnTo>
                      <a:lnTo>
                        <a:pt x="11" y="11"/>
                      </a:lnTo>
                      <a:lnTo>
                        <a:pt x="17" y="6"/>
                      </a:lnTo>
                      <a:lnTo>
                        <a:pt x="17" y="6"/>
                      </a:lnTo>
                      <a:lnTo>
                        <a:pt x="23" y="6"/>
                      </a:lnTo>
                      <a:lnTo>
                        <a:pt x="23" y="6"/>
                      </a:lnTo>
                      <a:lnTo>
                        <a:pt x="29" y="6"/>
                      </a:lnTo>
                      <a:lnTo>
                        <a:pt x="29" y="6"/>
                      </a:lnTo>
                      <a:lnTo>
                        <a:pt x="35" y="0"/>
                      </a:lnTo>
                      <a:lnTo>
                        <a:pt x="29" y="6"/>
                      </a:lnTo>
                      <a:lnTo>
                        <a:pt x="23" y="6"/>
                      </a:lnTo>
                      <a:lnTo>
                        <a:pt x="23" y="6"/>
                      </a:lnTo>
                      <a:lnTo>
                        <a:pt x="23" y="6"/>
                      </a:lnTo>
                      <a:lnTo>
                        <a:pt x="17" y="11"/>
                      </a:lnTo>
                      <a:lnTo>
                        <a:pt x="11" y="11"/>
                      </a:lnTo>
                      <a:lnTo>
                        <a:pt x="5" y="11"/>
                      </a:lnTo>
                      <a:lnTo>
                        <a:pt x="5" y="11"/>
                      </a:lnTo>
                      <a:lnTo>
                        <a:pt x="0" y="17"/>
                      </a:lnTo>
                      <a:lnTo>
                        <a:pt x="0" y="17"/>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69" name="Freeform 105"/>
                <p:cNvSpPr>
                  <a:spLocks/>
                </p:cNvSpPr>
                <p:nvPr/>
              </p:nvSpPr>
              <p:spPr bwMode="auto">
                <a:xfrm>
                  <a:off x="4066" y="2066"/>
                  <a:ext cx="43" cy="43"/>
                </a:xfrm>
                <a:custGeom>
                  <a:avLst/>
                  <a:gdLst>
                    <a:gd name="T0" fmla="*/ 0 w 43"/>
                    <a:gd name="T1" fmla="*/ 43 h 43"/>
                    <a:gd name="T2" fmla="*/ 0 w 43"/>
                    <a:gd name="T3" fmla="*/ 37 h 43"/>
                    <a:gd name="T4" fmla="*/ 0 w 43"/>
                    <a:gd name="T5" fmla="*/ 31 h 43"/>
                    <a:gd name="T6" fmla="*/ 0 w 43"/>
                    <a:gd name="T7" fmla="*/ 17 h 43"/>
                    <a:gd name="T8" fmla="*/ 0 w 43"/>
                    <a:gd name="T9" fmla="*/ 17 h 43"/>
                    <a:gd name="T10" fmla="*/ 0 w 43"/>
                    <a:gd name="T11" fmla="*/ 17 h 43"/>
                    <a:gd name="T12" fmla="*/ 0 w 43"/>
                    <a:gd name="T13" fmla="*/ 17 h 43"/>
                    <a:gd name="T14" fmla="*/ 8 w 43"/>
                    <a:gd name="T15" fmla="*/ 11 h 43"/>
                    <a:gd name="T16" fmla="*/ 8 w 43"/>
                    <a:gd name="T17" fmla="*/ 11 h 43"/>
                    <a:gd name="T18" fmla="*/ 8 w 43"/>
                    <a:gd name="T19" fmla="*/ 11 h 43"/>
                    <a:gd name="T20" fmla="*/ 13 w 43"/>
                    <a:gd name="T21" fmla="*/ 5 h 43"/>
                    <a:gd name="T22" fmla="*/ 19 w 43"/>
                    <a:gd name="T23" fmla="*/ 5 h 43"/>
                    <a:gd name="T24" fmla="*/ 19 w 43"/>
                    <a:gd name="T25" fmla="*/ 5 h 43"/>
                    <a:gd name="T26" fmla="*/ 25 w 43"/>
                    <a:gd name="T27" fmla="*/ 5 h 43"/>
                    <a:gd name="T28" fmla="*/ 31 w 43"/>
                    <a:gd name="T29" fmla="*/ 5 h 43"/>
                    <a:gd name="T30" fmla="*/ 37 w 43"/>
                    <a:gd name="T31" fmla="*/ 0 h 43"/>
                    <a:gd name="T32" fmla="*/ 37 w 43"/>
                    <a:gd name="T33" fmla="*/ 0 h 43"/>
                    <a:gd name="T34" fmla="*/ 43 w 43"/>
                    <a:gd name="T35" fmla="*/ 0 h 43"/>
                    <a:gd name="T36" fmla="*/ 43 w 43"/>
                    <a:gd name="T37" fmla="*/ 0 h 43"/>
                    <a:gd name="T38" fmla="*/ 43 w 43"/>
                    <a:gd name="T39" fmla="*/ 0 h 43"/>
                    <a:gd name="T40" fmla="*/ 43 w 43"/>
                    <a:gd name="T41" fmla="*/ 0 h 43"/>
                    <a:gd name="T42" fmla="*/ 37 w 43"/>
                    <a:gd name="T43" fmla="*/ 5 h 43"/>
                    <a:gd name="T44" fmla="*/ 37 w 43"/>
                    <a:gd name="T45" fmla="*/ 5 h 43"/>
                    <a:gd name="T46" fmla="*/ 37 w 43"/>
                    <a:gd name="T47" fmla="*/ 5 h 43"/>
                    <a:gd name="T48" fmla="*/ 37 w 43"/>
                    <a:gd name="T49" fmla="*/ 5 h 43"/>
                    <a:gd name="T50" fmla="*/ 31 w 43"/>
                    <a:gd name="T51" fmla="*/ 11 h 43"/>
                    <a:gd name="T52" fmla="*/ 25 w 43"/>
                    <a:gd name="T53" fmla="*/ 11 h 43"/>
                    <a:gd name="T54" fmla="*/ 19 w 43"/>
                    <a:gd name="T55" fmla="*/ 11 h 43"/>
                    <a:gd name="T56" fmla="*/ 19 w 43"/>
                    <a:gd name="T57" fmla="*/ 11 h 43"/>
                    <a:gd name="T58" fmla="*/ 13 w 43"/>
                    <a:gd name="T59" fmla="*/ 17 h 43"/>
                    <a:gd name="T60" fmla="*/ 13 w 43"/>
                    <a:gd name="T61" fmla="*/ 17 h 43"/>
                    <a:gd name="T62" fmla="*/ 13 w 43"/>
                    <a:gd name="T63" fmla="*/ 17 h 43"/>
                    <a:gd name="T64" fmla="*/ 13 w 43"/>
                    <a:gd name="T65" fmla="*/ 17 h 43"/>
                    <a:gd name="T66" fmla="*/ 8 w 43"/>
                    <a:gd name="T67" fmla="*/ 25 h 43"/>
                    <a:gd name="T68" fmla="*/ 8 w 43"/>
                    <a:gd name="T69" fmla="*/ 25 h 43"/>
                    <a:gd name="T70" fmla="*/ 8 w 43"/>
                    <a:gd name="T71" fmla="*/ 25 h 43"/>
                    <a:gd name="T72" fmla="*/ 8 w 43"/>
                    <a:gd name="T73" fmla="*/ 25 h 43"/>
                    <a:gd name="T74" fmla="*/ 8 w 43"/>
                    <a:gd name="T75" fmla="*/ 31 h 43"/>
                    <a:gd name="T76" fmla="*/ 8 w 43"/>
                    <a:gd name="T77" fmla="*/ 37 h 43"/>
                    <a:gd name="T78" fmla="*/ 8 w 43"/>
                    <a:gd name="T79" fmla="*/ 37 h 43"/>
                    <a:gd name="T80" fmla="*/ 8 w 43"/>
                    <a:gd name="T81" fmla="*/ 37 h 43"/>
                    <a:gd name="T82" fmla="*/ 0 w 43"/>
                    <a:gd name="T83" fmla="*/ 43 h 43"/>
                    <a:gd name="T84" fmla="*/ 0 w 43"/>
                    <a:gd name="T85" fmla="*/ 43 h 43"/>
                    <a:gd name="T86" fmla="*/ 0 w 43"/>
                    <a:gd name="T8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43">
                      <a:moveTo>
                        <a:pt x="0" y="43"/>
                      </a:moveTo>
                      <a:lnTo>
                        <a:pt x="0" y="37"/>
                      </a:lnTo>
                      <a:lnTo>
                        <a:pt x="0" y="31"/>
                      </a:lnTo>
                      <a:lnTo>
                        <a:pt x="0" y="17"/>
                      </a:lnTo>
                      <a:lnTo>
                        <a:pt x="0" y="17"/>
                      </a:lnTo>
                      <a:lnTo>
                        <a:pt x="0" y="17"/>
                      </a:lnTo>
                      <a:lnTo>
                        <a:pt x="0" y="17"/>
                      </a:lnTo>
                      <a:lnTo>
                        <a:pt x="8" y="11"/>
                      </a:lnTo>
                      <a:lnTo>
                        <a:pt x="8" y="11"/>
                      </a:lnTo>
                      <a:lnTo>
                        <a:pt x="8" y="11"/>
                      </a:lnTo>
                      <a:lnTo>
                        <a:pt x="13" y="5"/>
                      </a:lnTo>
                      <a:lnTo>
                        <a:pt x="19" y="5"/>
                      </a:lnTo>
                      <a:lnTo>
                        <a:pt x="19" y="5"/>
                      </a:lnTo>
                      <a:lnTo>
                        <a:pt x="25" y="5"/>
                      </a:lnTo>
                      <a:lnTo>
                        <a:pt x="31" y="5"/>
                      </a:lnTo>
                      <a:lnTo>
                        <a:pt x="37" y="0"/>
                      </a:lnTo>
                      <a:lnTo>
                        <a:pt x="37" y="0"/>
                      </a:lnTo>
                      <a:lnTo>
                        <a:pt x="43" y="0"/>
                      </a:lnTo>
                      <a:lnTo>
                        <a:pt x="43" y="0"/>
                      </a:lnTo>
                      <a:lnTo>
                        <a:pt x="43" y="0"/>
                      </a:lnTo>
                      <a:lnTo>
                        <a:pt x="43" y="0"/>
                      </a:lnTo>
                      <a:lnTo>
                        <a:pt x="37" y="5"/>
                      </a:lnTo>
                      <a:lnTo>
                        <a:pt x="37" y="5"/>
                      </a:lnTo>
                      <a:lnTo>
                        <a:pt x="37" y="5"/>
                      </a:lnTo>
                      <a:lnTo>
                        <a:pt x="37" y="5"/>
                      </a:lnTo>
                      <a:lnTo>
                        <a:pt x="31" y="11"/>
                      </a:lnTo>
                      <a:lnTo>
                        <a:pt x="25" y="11"/>
                      </a:lnTo>
                      <a:lnTo>
                        <a:pt x="19" y="11"/>
                      </a:lnTo>
                      <a:lnTo>
                        <a:pt x="19" y="11"/>
                      </a:lnTo>
                      <a:lnTo>
                        <a:pt x="13" y="17"/>
                      </a:lnTo>
                      <a:lnTo>
                        <a:pt x="13" y="17"/>
                      </a:lnTo>
                      <a:lnTo>
                        <a:pt x="13" y="17"/>
                      </a:lnTo>
                      <a:lnTo>
                        <a:pt x="13" y="17"/>
                      </a:lnTo>
                      <a:lnTo>
                        <a:pt x="8" y="25"/>
                      </a:lnTo>
                      <a:lnTo>
                        <a:pt x="8" y="25"/>
                      </a:lnTo>
                      <a:lnTo>
                        <a:pt x="8" y="25"/>
                      </a:lnTo>
                      <a:lnTo>
                        <a:pt x="8" y="25"/>
                      </a:lnTo>
                      <a:lnTo>
                        <a:pt x="8" y="31"/>
                      </a:lnTo>
                      <a:lnTo>
                        <a:pt x="8" y="37"/>
                      </a:lnTo>
                      <a:lnTo>
                        <a:pt x="8" y="37"/>
                      </a:lnTo>
                      <a:lnTo>
                        <a:pt x="8" y="37"/>
                      </a:lnTo>
                      <a:lnTo>
                        <a:pt x="0" y="43"/>
                      </a:lnTo>
                      <a:lnTo>
                        <a:pt x="0" y="43"/>
                      </a:lnTo>
                      <a:lnTo>
                        <a:pt x="0" y="4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70" name="Freeform 106"/>
                <p:cNvSpPr>
                  <a:spLocks/>
                </p:cNvSpPr>
                <p:nvPr/>
              </p:nvSpPr>
              <p:spPr bwMode="auto">
                <a:xfrm>
                  <a:off x="4018" y="2066"/>
                  <a:ext cx="36" cy="31"/>
                </a:xfrm>
                <a:custGeom>
                  <a:avLst/>
                  <a:gdLst>
                    <a:gd name="T0" fmla="*/ 36 w 36"/>
                    <a:gd name="T1" fmla="*/ 25 h 31"/>
                    <a:gd name="T2" fmla="*/ 36 w 36"/>
                    <a:gd name="T3" fmla="*/ 25 h 31"/>
                    <a:gd name="T4" fmla="*/ 36 w 36"/>
                    <a:gd name="T5" fmla="*/ 17 h 31"/>
                    <a:gd name="T6" fmla="*/ 36 w 36"/>
                    <a:gd name="T7" fmla="*/ 11 h 31"/>
                    <a:gd name="T8" fmla="*/ 36 w 36"/>
                    <a:gd name="T9" fmla="*/ 11 h 31"/>
                    <a:gd name="T10" fmla="*/ 30 w 36"/>
                    <a:gd name="T11" fmla="*/ 11 h 31"/>
                    <a:gd name="T12" fmla="*/ 24 w 36"/>
                    <a:gd name="T13" fmla="*/ 11 h 31"/>
                    <a:gd name="T14" fmla="*/ 18 w 36"/>
                    <a:gd name="T15" fmla="*/ 5 h 31"/>
                    <a:gd name="T16" fmla="*/ 18 w 36"/>
                    <a:gd name="T17" fmla="*/ 5 h 31"/>
                    <a:gd name="T18" fmla="*/ 12 w 36"/>
                    <a:gd name="T19" fmla="*/ 5 h 31"/>
                    <a:gd name="T20" fmla="*/ 6 w 36"/>
                    <a:gd name="T21" fmla="*/ 5 h 31"/>
                    <a:gd name="T22" fmla="*/ 0 w 36"/>
                    <a:gd name="T23" fmla="*/ 0 h 31"/>
                    <a:gd name="T24" fmla="*/ 0 w 36"/>
                    <a:gd name="T25" fmla="*/ 0 h 31"/>
                    <a:gd name="T26" fmla="*/ 0 w 36"/>
                    <a:gd name="T27" fmla="*/ 0 h 31"/>
                    <a:gd name="T28" fmla="*/ 0 w 36"/>
                    <a:gd name="T29" fmla="*/ 0 h 31"/>
                    <a:gd name="T30" fmla="*/ 0 w 36"/>
                    <a:gd name="T31" fmla="*/ 0 h 31"/>
                    <a:gd name="T32" fmla="*/ 0 w 36"/>
                    <a:gd name="T33" fmla="*/ 0 h 31"/>
                    <a:gd name="T34" fmla="*/ 6 w 36"/>
                    <a:gd name="T35" fmla="*/ 5 h 31"/>
                    <a:gd name="T36" fmla="*/ 12 w 36"/>
                    <a:gd name="T37" fmla="*/ 11 h 31"/>
                    <a:gd name="T38" fmla="*/ 18 w 36"/>
                    <a:gd name="T39" fmla="*/ 11 h 31"/>
                    <a:gd name="T40" fmla="*/ 18 w 36"/>
                    <a:gd name="T41" fmla="*/ 11 h 31"/>
                    <a:gd name="T42" fmla="*/ 24 w 36"/>
                    <a:gd name="T43" fmla="*/ 17 h 31"/>
                    <a:gd name="T44" fmla="*/ 30 w 36"/>
                    <a:gd name="T45" fmla="*/ 17 h 31"/>
                    <a:gd name="T46" fmla="*/ 36 w 36"/>
                    <a:gd name="T47" fmla="*/ 17 h 31"/>
                    <a:gd name="T48" fmla="*/ 36 w 36"/>
                    <a:gd name="T49" fmla="*/ 17 h 31"/>
                    <a:gd name="T50" fmla="*/ 30 w 36"/>
                    <a:gd name="T51" fmla="*/ 25 h 31"/>
                    <a:gd name="T52" fmla="*/ 30 w 36"/>
                    <a:gd name="T53" fmla="*/ 31 h 31"/>
                    <a:gd name="T54" fmla="*/ 36 w 36"/>
                    <a:gd name="T55"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31">
                      <a:moveTo>
                        <a:pt x="36" y="25"/>
                      </a:moveTo>
                      <a:lnTo>
                        <a:pt x="36" y="25"/>
                      </a:lnTo>
                      <a:lnTo>
                        <a:pt x="36" y="17"/>
                      </a:lnTo>
                      <a:lnTo>
                        <a:pt x="36" y="11"/>
                      </a:lnTo>
                      <a:lnTo>
                        <a:pt x="36" y="11"/>
                      </a:lnTo>
                      <a:lnTo>
                        <a:pt x="30" y="11"/>
                      </a:lnTo>
                      <a:lnTo>
                        <a:pt x="24" y="11"/>
                      </a:lnTo>
                      <a:lnTo>
                        <a:pt x="18" y="5"/>
                      </a:lnTo>
                      <a:lnTo>
                        <a:pt x="18" y="5"/>
                      </a:lnTo>
                      <a:lnTo>
                        <a:pt x="12" y="5"/>
                      </a:lnTo>
                      <a:lnTo>
                        <a:pt x="6" y="5"/>
                      </a:lnTo>
                      <a:lnTo>
                        <a:pt x="0" y="0"/>
                      </a:lnTo>
                      <a:lnTo>
                        <a:pt x="0" y="0"/>
                      </a:lnTo>
                      <a:lnTo>
                        <a:pt x="0" y="0"/>
                      </a:lnTo>
                      <a:lnTo>
                        <a:pt x="0" y="0"/>
                      </a:lnTo>
                      <a:lnTo>
                        <a:pt x="0" y="0"/>
                      </a:lnTo>
                      <a:lnTo>
                        <a:pt x="0" y="0"/>
                      </a:lnTo>
                      <a:lnTo>
                        <a:pt x="6" y="5"/>
                      </a:lnTo>
                      <a:lnTo>
                        <a:pt x="12" y="11"/>
                      </a:lnTo>
                      <a:lnTo>
                        <a:pt x="18" y="11"/>
                      </a:lnTo>
                      <a:lnTo>
                        <a:pt x="18" y="11"/>
                      </a:lnTo>
                      <a:lnTo>
                        <a:pt x="24" y="17"/>
                      </a:lnTo>
                      <a:lnTo>
                        <a:pt x="30" y="17"/>
                      </a:lnTo>
                      <a:lnTo>
                        <a:pt x="36" y="17"/>
                      </a:lnTo>
                      <a:lnTo>
                        <a:pt x="36" y="17"/>
                      </a:lnTo>
                      <a:lnTo>
                        <a:pt x="30" y="25"/>
                      </a:lnTo>
                      <a:lnTo>
                        <a:pt x="30" y="31"/>
                      </a:lnTo>
                      <a:lnTo>
                        <a:pt x="36" y="2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71" name="Freeform 107"/>
                <p:cNvSpPr>
                  <a:spLocks/>
                </p:cNvSpPr>
                <p:nvPr/>
              </p:nvSpPr>
              <p:spPr bwMode="auto">
                <a:xfrm>
                  <a:off x="4005" y="2077"/>
                  <a:ext cx="19" cy="38"/>
                </a:xfrm>
                <a:custGeom>
                  <a:avLst/>
                  <a:gdLst>
                    <a:gd name="T0" fmla="*/ 0 w 19"/>
                    <a:gd name="T1" fmla="*/ 0 h 38"/>
                    <a:gd name="T2" fmla="*/ 0 w 19"/>
                    <a:gd name="T3" fmla="*/ 6 h 38"/>
                    <a:gd name="T4" fmla="*/ 0 w 19"/>
                    <a:gd name="T5" fmla="*/ 14 h 38"/>
                    <a:gd name="T6" fmla="*/ 6 w 19"/>
                    <a:gd name="T7" fmla="*/ 20 h 38"/>
                    <a:gd name="T8" fmla="*/ 6 w 19"/>
                    <a:gd name="T9" fmla="*/ 20 h 38"/>
                    <a:gd name="T10" fmla="*/ 13 w 19"/>
                    <a:gd name="T11" fmla="*/ 26 h 38"/>
                    <a:gd name="T12" fmla="*/ 13 w 19"/>
                    <a:gd name="T13" fmla="*/ 32 h 38"/>
                    <a:gd name="T14" fmla="*/ 19 w 19"/>
                    <a:gd name="T15" fmla="*/ 32 h 38"/>
                    <a:gd name="T16" fmla="*/ 19 w 19"/>
                    <a:gd name="T17" fmla="*/ 32 h 38"/>
                    <a:gd name="T18" fmla="*/ 19 w 19"/>
                    <a:gd name="T19" fmla="*/ 38 h 38"/>
                    <a:gd name="T20" fmla="*/ 19 w 19"/>
                    <a:gd name="T21" fmla="*/ 38 h 38"/>
                    <a:gd name="T22" fmla="*/ 13 w 19"/>
                    <a:gd name="T23" fmla="*/ 32 h 38"/>
                    <a:gd name="T24" fmla="*/ 13 w 19"/>
                    <a:gd name="T25" fmla="*/ 32 h 38"/>
                    <a:gd name="T26" fmla="*/ 6 w 19"/>
                    <a:gd name="T27" fmla="*/ 26 h 38"/>
                    <a:gd name="T28" fmla="*/ 0 w 19"/>
                    <a:gd name="T29" fmla="*/ 20 h 38"/>
                    <a:gd name="T30" fmla="*/ 0 w 19"/>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8">
                      <a:moveTo>
                        <a:pt x="0" y="0"/>
                      </a:moveTo>
                      <a:lnTo>
                        <a:pt x="0" y="6"/>
                      </a:lnTo>
                      <a:lnTo>
                        <a:pt x="0" y="14"/>
                      </a:lnTo>
                      <a:lnTo>
                        <a:pt x="6" y="20"/>
                      </a:lnTo>
                      <a:lnTo>
                        <a:pt x="6" y="20"/>
                      </a:lnTo>
                      <a:lnTo>
                        <a:pt x="13" y="26"/>
                      </a:lnTo>
                      <a:lnTo>
                        <a:pt x="13" y="32"/>
                      </a:lnTo>
                      <a:lnTo>
                        <a:pt x="19" y="32"/>
                      </a:lnTo>
                      <a:lnTo>
                        <a:pt x="19" y="32"/>
                      </a:lnTo>
                      <a:lnTo>
                        <a:pt x="19" y="38"/>
                      </a:lnTo>
                      <a:lnTo>
                        <a:pt x="19" y="38"/>
                      </a:lnTo>
                      <a:lnTo>
                        <a:pt x="13" y="32"/>
                      </a:lnTo>
                      <a:lnTo>
                        <a:pt x="13" y="32"/>
                      </a:lnTo>
                      <a:lnTo>
                        <a:pt x="6" y="26"/>
                      </a:lnTo>
                      <a:lnTo>
                        <a:pt x="0" y="20"/>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72" name="Freeform 108"/>
                <p:cNvSpPr>
                  <a:spLocks/>
                </p:cNvSpPr>
                <p:nvPr/>
              </p:nvSpPr>
              <p:spPr bwMode="auto">
                <a:xfrm>
                  <a:off x="3718" y="2022"/>
                  <a:ext cx="196" cy="130"/>
                </a:xfrm>
                <a:custGeom>
                  <a:avLst/>
                  <a:gdLst>
                    <a:gd name="T0" fmla="*/ 196 w 196"/>
                    <a:gd name="T1" fmla="*/ 130 h 130"/>
                    <a:gd name="T2" fmla="*/ 190 w 196"/>
                    <a:gd name="T3" fmla="*/ 124 h 130"/>
                    <a:gd name="T4" fmla="*/ 177 w 196"/>
                    <a:gd name="T5" fmla="*/ 99 h 130"/>
                    <a:gd name="T6" fmla="*/ 171 w 196"/>
                    <a:gd name="T7" fmla="*/ 75 h 130"/>
                    <a:gd name="T8" fmla="*/ 171 w 196"/>
                    <a:gd name="T9" fmla="*/ 75 h 130"/>
                    <a:gd name="T10" fmla="*/ 165 w 196"/>
                    <a:gd name="T11" fmla="*/ 61 h 130"/>
                    <a:gd name="T12" fmla="*/ 153 w 196"/>
                    <a:gd name="T13" fmla="*/ 49 h 130"/>
                    <a:gd name="T14" fmla="*/ 147 w 196"/>
                    <a:gd name="T15" fmla="*/ 32 h 130"/>
                    <a:gd name="T16" fmla="*/ 147 w 196"/>
                    <a:gd name="T17" fmla="*/ 32 h 130"/>
                    <a:gd name="T18" fmla="*/ 147 w 196"/>
                    <a:gd name="T19" fmla="*/ 32 h 130"/>
                    <a:gd name="T20" fmla="*/ 147 w 196"/>
                    <a:gd name="T21" fmla="*/ 38 h 130"/>
                    <a:gd name="T22" fmla="*/ 147 w 196"/>
                    <a:gd name="T23" fmla="*/ 44 h 130"/>
                    <a:gd name="T24" fmla="*/ 147 w 196"/>
                    <a:gd name="T25" fmla="*/ 44 h 130"/>
                    <a:gd name="T26" fmla="*/ 141 w 196"/>
                    <a:gd name="T27" fmla="*/ 49 h 130"/>
                    <a:gd name="T28" fmla="*/ 141 w 196"/>
                    <a:gd name="T29" fmla="*/ 49 h 130"/>
                    <a:gd name="T30" fmla="*/ 135 w 196"/>
                    <a:gd name="T31" fmla="*/ 49 h 130"/>
                    <a:gd name="T32" fmla="*/ 135 w 196"/>
                    <a:gd name="T33" fmla="*/ 49 h 130"/>
                    <a:gd name="T34" fmla="*/ 116 w 196"/>
                    <a:gd name="T35" fmla="*/ 49 h 130"/>
                    <a:gd name="T36" fmla="*/ 98 w 196"/>
                    <a:gd name="T37" fmla="*/ 38 h 130"/>
                    <a:gd name="T38" fmla="*/ 80 w 196"/>
                    <a:gd name="T39" fmla="*/ 32 h 130"/>
                    <a:gd name="T40" fmla="*/ 80 w 196"/>
                    <a:gd name="T41" fmla="*/ 32 h 130"/>
                    <a:gd name="T42" fmla="*/ 66 w 196"/>
                    <a:gd name="T43" fmla="*/ 32 h 130"/>
                    <a:gd name="T44" fmla="*/ 55 w 196"/>
                    <a:gd name="T45" fmla="*/ 26 h 130"/>
                    <a:gd name="T46" fmla="*/ 43 w 196"/>
                    <a:gd name="T47" fmla="*/ 20 h 130"/>
                    <a:gd name="T48" fmla="*/ 43 w 196"/>
                    <a:gd name="T49" fmla="*/ 20 h 130"/>
                    <a:gd name="T50" fmla="*/ 31 w 196"/>
                    <a:gd name="T51" fmla="*/ 20 h 130"/>
                    <a:gd name="T52" fmla="*/ 5 w 196"/>
                    <a:gd name="T53" fmla="*/ 6 h 130"/>
                    <a:gd name="T54" fmla="*/ 0 w 196"/>
                    <a:gd name="T55" fmla="*/ 0 h 130"/>
                    <a:gd name="T56" fmla="*/ 0 w 196"/>
                    <a:gd name="T57" fmla="*/ 0 h 130"/>
                    <a:gd name="T58" fmla="*/ 5 w 196"/>
                    <a:gd name="T59" fmla="*/ 6 h 130"/>
                    <a:gd name="T60" fmla="*/ 31 w 196"/>
                    <a:gd name="T61" fmla="*/ 20 h 130"/>
                    <a:gd name="T62" fmla="*/ 55 w 196"/>
                    <a:gd name="T63" fmla="*/ 32 h 130"/>
                    <a:gd name="T64" fmla="*/ 55 w 196"/>
                    <a:gd name="T65" fmla="*/ 32 h 130"/>
                    <a:gd name="T66" fmla="*/ 66 w 196"/>
                    <a:gd name="T67" fmla="*/ 38 h 130"/>
                    <a:gd name="T68" fmla="*/ 98 w 196"/>
                    <a:gd name="T69" fmla="*/ 44 h 130"/>
                    <a:gd name="T70" fmla="*/ 121 w 196"/>
                    <a:gd name="T71" fmla="*/ 49 h 130"/>
                    <a:gd name="T72" fmla="*/ 121 w 196"/>
                    <a:gd name="T73" fmla="*/ 49 h 130"/>
                    <a:gd name="T74" fmla="*/ 135 w 196"/>
                    <a:gd name="T75" fmla="*/ 61 h 130"/>
                    <a:gd name="T76" fmla="*/ 165 w 196"/>
                    <a:gd name="T77" fmla="*/ 87 h 130"/>
                    <a:gd name="T78" fmla="*/ 196 w 196"/>
                    <a:gd name="T7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30">
                      <a:moveTo>
                        <a:pt x="196" y="130"/>
                      </a:moveTo>
                      <a:lnTo>
                        <a:pt x="190" y="124"/>
                      </a:lnTo>
                      <a:lnTo>
                        <a:pt x="177" y="99"/>
                      </a:lnTo>
                      <a:lnTo>
                        <a:pt x="171" y="75"/>
                      </a:lnTo>
                      <a:lnTo>
                        <a:pt x="171" y="75"/>
                      </a:lnTo>
                      <a:lnTo>
                        <a:pt x="165" y="61"/>
                      </a:lnTo>
                      <a:lnTo>
                        <a:pt x="153" y="49"/>
                      </a:lnTo>
                      <a:lnTo>
                        <a:pt x="147" y="32"/>
                      </a:lnTo>
                      <a:lnTo>
                        <a:pt x="147" y="32"/>
                      </a:lnTo>
                      <a:lnTo>
                        <a:pt x="147" y="32"/>
                      </a:lnTo>
                      <a:lnTo>
                        <a:pt x="147" y="38"/>
                      </a:lnTo>
                      <a:lnTo>
                        <a:pt x="147" y="44"/>
                      </a:lnTo>
                      <a:lnTo>
                        <a:pt x="147" y="44"/>
                      </a:lnTo>
                      <a:lnTo>
                        <a:pt x="141" y="49"/>
                      </a:lnTo>
                      <a:lnTo>
                        <a:pt x="141" y="49"/>
                      </a:lnTo>
                      <a:lnTo>
                        <a:pt x="135" y="49"/>
                      </a:lnTo>
                      <a:lnTo>
                        <a:pt x="135" y="49"/>
                      </a:lnTo>
                      <a:lnTo>
                        <a:pt x="116" y="49"/>
                      </a:lnTo>
                      <a:lnTo>
                        <a:pt x="98" y="38"/>
                      </a:lnTo>
                      <a:lnTo>
                        <a:pt x="80" y="32"/>
                      </a:lnTo>
                      <a:lnTo>
                        <a:pt x="80" y="32"/>
                      </a:lnTo>
                      <a:lnTo>
                        <a:pt x="66" y="32"/>
                      </a:lnTo>
                      <a:lnTo>
                        <a:pt x="55" y="26"/>
                      </a:lnTo>
                      <a:lnTo>
                        <a:pt x="43" y="20"/>
                      </a:lnTo>
                      <a:lnTo>
                        <a:pt x="43" y="20"/>
                      </a:lnTo>
                      <a:lnTo>
                        <a:pt x="31" y="20"/>
                      </a:lnTo>
                      <a:lnTo>
                        <a:pt x="5" y="6"/>
                      </a:lnTo>
                      <a:lnTo>
                        <a:pt x="0" y="0"/>
                      </a:lnTo>
                      <a:lnTo>
                        <a:pt x="0" y="0"/>
                      </a:lnTo>
                      <a:lnTo>
                        <a:pt x="5" y="6"/>
                      </a:lnTo>
                      <a:lnTo>
                        <a:pt x="31" y="20"/>
                      </a:lnTo>
                      <a:lnTo>
                        <a:pt x="55" y="32"/>
                      </a:lnTo>
                      <a:lnTo>
                        <a:pt x="55" y="32"/>
                      </a:lnTo>
                      <a:lnTo>
                        <a:pt x="66" y="38"/>
                      </a:lnTo>
                      <a:lnTo>
                        <a:pt x="98" y="44"/>
                      </a:lnTo>
                      <a:lnTo>
                        <a:pt x="121" y="49"/>
                      </a:lnTo>
                      <a:lnTo>
                        <a:pt x="121" y="49"/>
                      </a:lnTo>
                      <a:lnTo>
                        <a:pt x="135" y="61"/>
                      </a:lnTo>
                      <a:lnTo>
                        <a:pt x="165" y="87"/>
                      </a:lnTo>
                      <a:lnTo>
                        <a:pt x="196" y="13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73" name="Freeform 109"/>
                <p:cNvSpPr>
                  <a:spLocks/>
                </p:cNvSpPr>
                <p:nvPr/>
              </p:nvSpPr>
              <p:spPr bwMode="auto">
                <a:xfrm>
                  <a:off x="4219" y="2042"/>
                  <a:ext cx="197" cy="116"/>
                </a:xfrm>
                <a:custGeom>
                  <a:avLst/>
                  <a:gdLst>
                    <a:gd name="T0" fmla="*/ 75 w 197"/>
                    <a:gd name="T1" fmla="*/ 12 h 116"/>
                    <a:gd name="T2" fmla="*/ 67 w 197"/>
                    <a:gd name="T3" fmla="*/ 18 h 116"/>
                    <a:gd name="T4" fmla="*/ 61 w 197"/>
                    <a:gd name="T5" fmla="*/ 24 h 116"/>
                    <a:gd name="T6" fmla="*/ 55 w 197"/>
                    <a:gd name="T7" fmla="*/ 29 h 116"/>
                    <a:gd name="T8" fmla="*/ 55 w 197"/>
                    <a:gd name="T9" fmla="*/ 29 h 116"/>
                    <a:gd name="T10" fmla="*/ 43 w 197"/>
                    <a:gd name="T11" fmla="*/ 41 h 116"/>
                    <a:gd name="T12" fmla="*/ 26 w 197"/>
                    <a:gd name="T13" fmla="*/ 55 h 116"/>
                    <a:gd name="T14" fmla="*/ 20 w 197"/>
                    <a:gd name="T15" fmla="*/ 61 h 116"/>
                    <a:gd name="T16" fmla="*/ 20 w 197"/>
                    <a:gd name="T17" fmla="*/ 61 h 116"/>
                    <a:gd name="T18" fmla="*/ 12 w 197"/>
                    <a:gd name="T19" fmla="*/ 79 h 116"/>
                    <a:gd name="T20" fmla="*/ 6 w 197"/>
                    <a:gd name="T21" fmla="*/ 104 h 116"/>
                    <a:gd name="T22" fmla="*/ 0 w 197"/>
                    <a:gd name="T23" fmla="*/ 116 h 116"/>
                    <a:gd name="T24" fmla="*/ 0 w 197"/>
                    <a:gd name="T25" fmla="*/ 116 h 116"/>
                    <a:gd name="T26" fmla="*/ 6 w 197"/>
                    <a:gd name="T27" fmla="*/ 110 h 116"/>
                    <a:gd name="T28" fmla="*/ 12 w 197"/>
                    <a:gd name="T29" fmla="*/ 85 h 116"/>
                    <a:gd name="T30" fmla="*/ 20 w 197"/>
                    <a:gd name="T31" fmla="*/ 73 h 116"/>
                    <a:gd name="T32" fmla="*/ 20 w 197"/>
                    <a:gd name="T33" fmla="*/ 73 h 116"/>
                    <a:gd name="T34" fmla="*/ 26 w 197"/>
                    <a:gd name="T35" fmla="*/ 67 h 116"/>
                    <a:gd name="T36" fmla="*/ 32 w 197"/>
                    <a:gd name="T37" fmla="*/ 61 h 116"/>
                    <a:gd name="T38" fmla="*/ 49 w 197"/>
                    <a:gd name="T39" fmla="*/ 55 h 116"/>
                    <a:gd name="T40" fmla="*/ 49 w 197"/>
                    <a:gd name="T41" fmla="*/ 55 h 116"/>
                    <a:gd name="T42" fmla="*/ 87 w 197"/>
                    <a:gd name="T43" fmla="*/ 41 h 116"/>
                    <a:gd name="T44" fmla="*/ 148 w 197"/>
                    <a:gd name="T45" fmla="*/ 24 h 116"/>
                    <a:gd name="T46" fmla="*/ 197 w 197"/>
                    <a:gd name="T47" fmla="*/ 0 h 116"/>
                    <a:gd name="T48" fmla="*/ 197 w 197"/>
                    <a:gd name="T49" fmla="*/ 0 h 116"/>
                    <a:gd name="T50" fmla="*/ 171 w 197"/>
                    <a:gd name="T51" fmla="*/ 12 h 116"/>
                    <a:gd name="T52" fmla="*/ 136 w 197"/>
                    <a:gd name="T53" fmla="*/ 24 h 116"/>
                    <a:gd name="T54" fmla="*/ 104 w 197"/>
                    <a:gd name="T55" fmla="*/ 29 h 116"/>
                    <a:gd name="T56" fmla="*/ 104 w 197"/>
                    <a:gd name="T57" fmla="*/ 29 h 116"/>
                    <a:gd name="T58" fmla="*/ 87 w 197"/>
                    <a:gd name="T59" fmla="*/ 29 h 116"/>
                    <a:gd name="T60" fmla="*/ 67 w 197"/>
                    <a:gd name="T61" fmla="*/ 29 h 116"/>
                    <a:gd name="T62" fmla="*/ 67 w 197"/>
                    <a:gd name="T63" fmla="*/ 24 h 116"/>
                    <a:gd name="T64" fmla="*/ 67 w 197"/>
                    <a:gd name="T65" fmla="*/ 24 h 116"/>
                    <a:gd name="T66" fmla="*/ 75 w 197"/>
                    <a:gd name="T67" fmla="*/ 18 h 116"/>
                    <a:gd name="T68" fmla="*/ 75 w 197"/>
                    <a:gd name="T69" fmla="*/ 18 h 116"/>
                    <a:gd name="T70" fmla="*/ 75 w 197"/>
                    <a:gd name="T71" fmla="*/ 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116">
                      <a:moveTo>
                        <a:pt x="75" y="12"/>
                      </a:moveTo>
                      <a:lnTo>
                        <a:pt x="67" y="18"/>
                      </a:lnTo>
                      <a:lnTo>
                        <a:pt x="61" y="24"/>
                      </a:lnTo>
                      <a:lnTo>
                        <a:pt x="55" y="29"/>
                      </a:lnTo>
                      <a:lnTo>
                        <a:pt x="55" y="29"/>
                      </a:lnTo>
                      <a:lnTo>
                        <a:pt x="43" y="41"/>
                      </a:lnTo>
                      <a:lnTo>
                        <a:pt x="26" y="55"/>
                      </a:lnTo>
                      <a:lnTo>
                        <a:pt x="20" y="61"/>
                      </a:lnTo>
                      <a:lnTo>
                        <a:pt x="20" y="61"/>
                      </a:lnTo>
                      <a:lnTo>
                        <a:pt x="12" y="79"/>
                      </a:lnTo>
                      <a:lnTo>
                        <a:pt x="6" y="104"/>
                      </a:lnTo>
                      <a:lnTo>
                        <a:pt x="0" y="116"/>
                      </a:lnTo>
                      <a:lnTo>
                        <a:pt x="0" y="116"/>
                      </a:lnTo>
                      <a:lnTo>
                        <a:pt x="6" y="110"/>
                      </a:lnTo>
                      <a:lnTo>
                        <a:pt x="12" y="85"/>
                      </a:lnTo>
                      <a:lnTo>
                        <a:pt x="20" y="73"/>
                      </a:lnTo>
                      <a:lnTo>
                        <a:pt x="20" y="73"/>
                      </a:lnTo>
                      <a:lnTo>
                        <a:pt x="26" y="67"/>
                      </a:lnTo>
                      <a:lnTo>
                        <a:pt x="32" y="61"/>
                      </a:lnTo>
                      <a:lnTo>
                        <a:pt x="49" y="55"/>
                      </a:lnTo>
                      <a:lnTo>
                        <a:pt x="49" y="55"/>
                      </a:lnTo>
                      <a:lnTo>
                        <a:pt x="87" y="41"/>
                      </a:lnTo>
                      <a:lnTo>
                        <a:pt x="148" y="24"/>
                      </a:lnTo>
                      <a:lnTo>
                        <a:pt x="197" y="0"/>
                      </a:lnTo>
                      <a:lnTo>
                        <a:pt x="197" y="0"/>
                      </a:lnTo>
                      <a:lnTo>
                        <a:pt x="171" y="12"/>
                      </a:lnTo>
                      <a:lnTo>
                        <a:pt x="136" y="24"/>
                      </a:lnTo>
                      <a:lnTo>
                        <a:pt x="104" y="29"/>
                      </a:lnTo>
                      <a:lnTo>
                        <a:pt x="104" y="29"/>
                      </a:lnTo>
                      <a:lnTo>
                        <a:pt x="87" y="29"/>
                      </a:lnTo>
                      <a:lnTo>
                        <a:pt x="67" y="29"/>
                      </a:lnTo>
                      <a:lnTo>
                        <a:pt x="67" y="24"/>
                      </a:lnTo>
                      <a:lnTo>
                        <a:pt x="67" y="24"/>
                      </a:lnTo>
                      <a:lnTo>
                        <a:pt x="75" y="18"/>
                      </a:lnTo>
                      <a:lnTo>
                        <a:pt x="75" y="18"/>
                      </a:lnTo>
                      <a:lnTo>
                        <a:pt x="7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74" name="Freeform 110"/>
                <p:cNvSpPr>
                  <a:spLocks/>
                </p:cNvSpPr>
                <p:nvPr/>
              </p:nvSpPr>
              <p:spPr bwMode="auto">
                <a:xfrm>
                  <a:off x="4465" y="1961"/>
                  <a:ext cx="55" cy="20"/>
                </a:xfrm>
                <a:custGeom>
                  <a:avLst/>
                  <a:gdLst>
                    <a:gd name="T0" fmla="*/ 0 w 55"/>
                    <a:gd name="T1" fmla="*/ 6 h 20"/>
                    <a:gd name="T2" fmla="*/ 6 w 55"/>
                    <a:gd name="T3" fmla="*/ 6 h 20"/>
                    <a:gd name="T4" fmla="*/ 18 w 55"/>
                    <a:gd name="T5" fmla="*/ 12 h 20"/>
                    <a:gd name="T6" fmla="*/ 29 w 55"/>
                    <a:gd name="T7" fmla="*/ 6 h 20"/>
                    <a:gd name="T8" fmla="*/ 29 w 55"/>
                    <a:gd name="T9" fmla="*/ 6 h 20"/>
                    <a:gd name="T10" fmla="*/ 35 w 55"/>
                    <a:gd name="T11" fmla="*/ 6 h 20"/>
                    <a:gd name="T12" fmla="*/ 49 w 55"/>
                    <a:gd name="T13" fmla="*/ 0 h 20"/>
                    <a:gd name="T14" fmla="*/ 55 w 55"/>
                    <a:gd name="T15" fmla="*/ 0 h 20"/>
                    <a:gd name="T16" fmla="*/ 55 w 55"/>
                    <a:gd name="T17" fmla="*/ 0 h 20"/>
                    <a:gd name="T18" fmla="*/ 35 w 55"/>
                    <a:gd name="T19" fmla="*/ 12 h 20"/>
                    <a:gd name="T20" fmla="*/ 18 w 55"/>
                    <a:gd name="T21" fmla="*/ 20 h 20"/>
                    <a:gd name="T22" fmla="*/ 6 w 55"/>
                    <a:gd name="T23" fmla="*/ 20 h 20"/>
                    <a:gd name="T24" fmla="*/ 6 w 55"/>
                    <a:gd name="T25" fmla="*/ 20 h 20"/>
                    <a:gd name="T26" fmla="*/ 6 w 55"/>
                    <a:gd name="T27" fmla="*/ 20 h 20"/>
                    <a:gd name="T28" fmla="*/ 0 w 55"/>
                    <a:gd name="T29" fmla="*/ 12 h 20"/>
                    <a:gd name="T30" fmla="*/ 0 w 55"/>
                    <a:gd name="T3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0">
                      <a:moveTo>
                        <a:pt x="0" y="6"/>
                      </a:moveTo>
                      <a:lnTo>
                        <a:pt x="6" y="6"/>
                      </a:lnTo>
                      <a:lnTo>
                        <a:pt x="18" y="12"/>
                      </a:lnTo>
                      <a:lnTo>
                        <a:pt x="29" y="6"/>
                      </a:lnTo>
                      <a:lnTo>
                        <a:pt x="29" y="6"/>
                      </a:lnTo>
                      <a:lnTo>
                        <a:pt x="35" y="6"/>
                      </a:lnTo>
                      <a:lnTo>
                        <a:pt x="49" y="0"/>
                      </a:lnTo>
                      <a:lnTo>
                        <a:pt x="55" y="0"/>
                      </a:lnTo>
                      <a:lnTo>
                        <a:pt x="55" y="0"/>
                      </a:lnTo>
                      <a:lnTo>
                        <a:pt x="35" y="12"/>
                      </a:lnTo>
                      <a:lnTo>
                        <a:pt x="18" y="20"/>
                      </a:lnTo>
                      <a:lnTo>
                        <a:pt x="6" y="20"/>
                      </a:lnTo>
                      <a:lnTo>
                        <a:pt x="6" y="20"/>
                      </a:lnTo>
                      <a:lnTo>
                        <a:pt x="6" y="20"/>
                      </a:lnTo>
                      <a:lnTo>
                        <a:pt x="0" y="12"/>
                      </a:lnTo>
                      <a:lnTo>
                        <a:pt x="0"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75" name="Freeform 111"/>
                <p:cNvSpPr>
                  <a:spLocks/>
                </p:cNvSpPr>
                <p:nvPr/>
              </p:nvSpPr>
              <p:spPr bwMode="auto">
                <a:xfrm>
                  <a:off x="3963" y="2213"/>
                  <a:ext cx="61" cy="24"/>
                </a:xfrm>
                <a:custGeom>
                  <a:avLst/>
                  <a:gdLst>
                    <a:gd name="T0" fmla="*/ 0 w 61"/>
                    <a:gd name="T1" fmla="*/ 6 h 24"/>
                    <a:gd name="T2" fmla="*/ 6 w 61"/>
                    <a:gd name="T3" fmla="*/ 12 h 24"/>
                    <a:gd name="T4" fmla="*/ 18 w 61"/>
                    <a:gd name="T5" fmla="*/ 18 h 24"/>
                    <a:gd name="T6" fmla="*/ 48 w 61"/>
                    <a:gd name="T7" fmla="*/ 18 h 24"/>
                    <a:gd name="T8" fmla="*/ 48 w 61"/>
                    <a:gd name="T9" fmla="*/ 18 h 24"/>
                    <a:gd name="T10" fmla="*/ 55 w 61"/>
                    <a:gd name="T11" fmla="*/ 18 h 24"/>
                    <a:gd name="T12" fmla="*/ 61 w 61"/>
                    <a:gd name="T13" fmla="*/ 18 h 24"/>
                    <a:gd name="T14" fmla="*/ 61 w 61"/>
                    <a:gd name="T15" fmla="*/ 18 h 24"/>
                    <a:gd name="T16" fmla="*/ 61 w 61"/>
                    <a:gd name="T17" fmla="*/ 18 h 24"/>
                    <a:gd name="T18" fmla="*/ 48 w 61"/>
                    <a:gd name="T19" fmla="*/ 24 h 24"/>
                    <a:gd name="T20" fmla="*/ 30 w 61"/>
                    <a:gd name="T21" fmla="*/ 24 h 24"/>
                    <a:gd name="T22" fmla="*/ 18 w 61"/>
                    <a:gd name="T23" fmla="*/ 18 h 24"/>
                    <a:gd name="T24" fmla="*/ 18 w 61"/>
                    <a:gd name="T25" fmla="*/ 18 h 24"/>
                    <a:gd name="T26" fmla="*/ 6 w 61"/>
                    <a:gd name="T27" fmla="*/ 18 h 24"/>
                    <a:gd name="T28" fmla="*/ 0 w 61"/>
                    <a:gd name="T29" fmla="*/ 18 h 24"/>
                    <a:gd name="T30" fmla="*/ 0 w 61"/>
                    <a:gd name="T31" fmla="*/ 18 h 24"/>
                    <a:gd name="T32" fmla="*/ 0 w 61"/>
                    <a:gd name="T33" fmla="*/ 18 h 24"/>
                    <a:gd name="T34" fmla="*/ 0 w 61"/>
                    <a:gd name="T35" fmla="*/ 0 h 24"/>
                    <a:gd name="T36" fmla="*/ 0 w 61"/>
                    <a:gd name="T3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24">
                      <a:moveTo>
                        <a:pt x="0" y="6"/>
                      </a:moveTo>
                      <a:lnTo>
                        <a:pt x="6" y="12"/>
                      </a:lnTo>
                      <a:lnTo>
                        <a:pt x="18" y="18"/>
                      </a:lnTo>
                      <a:lnTo>
                        <a:pt x="48" y="18"/>
                      </a:lnTo>
                      <a:lnTo>
                        <a:pt x="48" y="18"/>
                      </a:lnTo>
                      <a:lnTo>
                        <a:pt x="55" y="18"/>
                      </a:lnTo>
                      <a:lnTo>
                        <a:pt x="61" y="18"/>
                      </a:lnTo>
                      <a:lnTo>
                        <a:pt x="61" y="18"/>
                      </a:lnTo>
                      <a:lnTo>
                        <a:pt x="61" y="18"/>
                      </a:lnTo>
                      <a:lnTo>
                        <a:pt x="48" y="24"/>
                      </a:lnTo>
                      <a:lnTo>
                        <a:pt x="30" y="24"/>
                      </a:lnTo>
                      <a:lnTo>
                        <a:pt x="18" y="18"/>
                      </a:lnTo>
                      <a:lnTo>
                        <a:pt x="18" y="18"/>
                      </a:lnTo>
                      <a:lnTo>
                        <a:pt x="6" y="18"/>
                      </a:lnTo>
                      <a:lnTo>
                        <a:pt x="0" y="18"/>
                      </a:lnTo>
                      <a:lnTo>
                        <a:pt x="0" y="18"/>
                      </a:lnTo>
                      <a:lnTo>
                        <a:pt x="0" y="18"/>
                      </a:lnTo>
                      <a:lnTo>
                        <a:pt x="0" y="0"/>
                      </a:lnTo>
                      <a:lnTo>
                        <a:pt x="0"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76" name="Freeform 112"/>
                <p:cNvSpPr>
                  <a:spLocks/>
                </p:cNvSpPr>
                <p:nvPr/>
              </p:nvSpPr>
              <p:spPr bwMode="auto">
                <a:xfrm>
                  <a:off x="3969" y="2262"/>
                  <a:ext cx="18" cy="30"/>
                </a:xfrm>
                <a:custGeom>
                  <a:avLst/>
                  <a:gdLst>
                    <a:gd name="T0" fmla="*/ 0 w 18"/>
                    <a:gd name="T1" fmla="*/ 0 h 30"/>
                    <a:gd name="T2" fmla="*/ 0 w 18"/>
                    <a:gd name="T3" fmla="*/ 6 h 30"/>
                    <a:gd name="T4" fmla="*/ 6 w 18"/>
                    <a:gd name="T5" fmla="*/ 18 h 30"/>
                    <a:gd name="T6" fmla="*/ 18 w 18"/>
                    <a:gd name="T7" fmla="*/ 24 h 30"/>
                    <a:gd name="T8" fmla="*/ 18 w 18"/>
                    <a:gd name="T9" fmla="*/ 24 h 30"/>
                    <a:gd name="T10" fmla="*/ 18 w 18"/>
                    <a:gd name="T11" fmla="*/ 30 h 30"/>
                    <a:gd name="T12" fmla="*/ 18 w 18"/>
                    <a:gd name="T13" fmla="*/ 30 h 30"/>
                    <a:gd name="T14" fmla="*/ 12 w 18"/>
                    <a:gd name="T15" fmla="*/ 30 h 30"/>
                    <a:gd name="T16" fmla="*/ 12 w 18"/>
                    <a:gd name="T17" fmla="*/ 30 h 30"/>
                    <a:gd name="T18" fmla="*/ 6 w 18"/>
                    <a:gd name="T19" fmla="*/ 18 h 30"/>
                    <a:gd name="T20" fmla="*/ 0 w 18"/>
                    <a:gd name="T21" fmla="*/ 6 h 30"/>
                    <a:gd name="T22" fmla="*/ 0 w 18"/>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0">
                      <a:moveTo>
                        <a:pt x="0" y="0"/>
                      </a:moveTo>
                      <a:lnTo>
                        <a:pt x="0" y="6"/>
                      </a:lnTo>
                      <a:lnTo>
                        <a:pt x="6" y="18"/>
                      </a:lnTo>
                      <a:lnTo>
                        <a:pt x="18" y="24"/>
                      </a:lnTo>
                      <a:lnTo>
                        <a:pt x="18" y="24"/>
                      </a:lnTo>
                      <a:lnTo>
                        <a:pt x="18" y="30"/>
                      </a:lnTo>
                      <a:lnTo>
                        <a:pt x="18" y="30"/>
                      </a:lnTo>
                      <a:lnTo>
                        <a:pt x="12" y="30"/>
                      </a:lnTo>
                      <a:lnTo>
                        <a:pt x="12" y="30"/>
                      </a:lnTo>
                      <a:lnTo>
                        <a:pt x="6" y="18"/>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77" name="Freeform 113"/>
                <p:cNvSpPr>
                  <a:spLocks/>
                </p:cNvSpPr>
                <p:nvPr/>
              </p:nvSpPr>
              <p:spPr bwMode="auto">
                <a:xfrm>
                  <a:off x="3981" y="2303"/>
                  <a:ext cx="12" cy="26"/>
                </a:xfrm>
                <a:custGeom>
                  <a:avLst/>
                  <a:gdLst>
                    <a:gd name="T0" fmla="*/ 0 w 12"/>
                    <a:gd name="T1" fmla="*/ 0 h 26"/>
                    <a:gd name="T2" fmla="*/ 0 w 12"/>
                    <a:gd name="T3" fmla="*/ 8 h 26"/>
                    <a:gd name="T4" fmla="*/ 6 w 12"/>
                    <a:gd name="T5" fmla="*/ 14 h 26"/>
                    <a:gd name="T6" fmla="*/ 12 w 12"/>
                    <a:gd name="T7" fmla="*/ 20 h 26"/>
                    <a:gd name="T8" fmla="*/ 12 w 12"/>
                    <a:gd name="T9" fmla="*/ 20 h 26"/>
                    <a:gd name="T10" fmla="*/ 12 w 12"/>
                    <a:gd name="T11" fmla="*/ 26 h 26"/>
                    <a:gd name="T12" fmla="*/ 12 w 12"/>
                    <a:gd name="T13" fmla="*/ 26 h 26"/>
                    <a:gd name="T14" fmla="*/ 6 w 12"/>
                    <a:gd name="T15" fmla="*/ 20 h 26"/>
                    <a:gd name="T16" fmla="*/ 6 w 12"/>
                    <a:gd name="T17" fmla="*/ 20 h 26"/>
                    <a:gd name="T18" fmla="*/ 0 w 12"/>
                    <a:gd name="T19" fmla="*/ 14 h 26"/>
                    <a:gd name="T20" fmla="*/ 0 w 12"/>
                    <a:gd name="T21" fmla="*/ 8 h 26"/>
                    <a:gd name="T22" fmla="*/ 0 w 12"/>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6">
                      <a:moveTo>
                        <a:pt x="0" y="0"/>
                      </a:moveTo>
                      <a:lnTo>
                        <a:pt x="0" y="8"/>
                      </a:lnTo>
                      <a:lnTo>
                        <a:pt x="6" y="14"/>
                      </a:lnTo>
                      <a:lnTo>
                        <a:pt x="12" y="20"/>
                      </a:lnTo>
                      <a:lnTo>
                        <a:pt x="12" y="20"/>
                      </a:lnTo>
                      <a:lnTo>
                        <a:pt x="12" y="26"/>
                      </a:lnTo>
                      <a:lnTo>
                        <a:pt x="12" y="26"/>
                      </a:lnTo>
                      <a:lnTo>
                        <a:pt x="6" y="20"/>
                      </a:lnTo>
                      <a:lnTo>
                        <a:pt x="6" y="20"/>
                      </a:lnTo>
                      <a:lnTo>
                        <a:pt x="0" y="14"/>
                      </a:lnTo>
                      <a:lnTo>
                        <a:pt x="0" y="8"/>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78" name="Freeform 114"/>
                <p:cNvSpPr>
                  <a:spLocks/>
                </p:cNvSpPr>
                <p:nvPr/>
              </p:nvSpPr>
              <p:spPr bwMode="auto">
                <a:xfrm>
                  <a:off x="4135" y="2176"/>
                  <a:ext cx="78" cy="49"/>
                </a:xfrm>
                <a:custGeom>
                  <a:avLst/>
                  <a:gdLst>
                    <a:gd name="T0" fmla="*/ 78 w 78"/>
                    <a:gd name="T1" fmla="*/ 0 h 49"/>
                    <a:gd name="T2" fmla="*/ 72 w 78"/>
                    <a:gd name="T3" fmla="*/ 6 h 49"/>
                    <a:gd name="T4" fmla="*/ 55 w 78"/>
                    <a:gd name="T5" fmla="*/ 25 h 49"/>
                    <a:gd name="T6" fmla="*/ 41 w 78"/>
                    <a:gd name="T7" fmla="*/ 37 h 49"/>
                    <a:gd name="T8" fmla="*/ 41 w 78"/>
                    <a:gd name="T9" fmla="*/ 37 h 49"/>
                    <a:gd name="T10" fmla="*/ 17 w 78"/>
                    <a:gd name="T11" fmla="*/ 43 h 49"/>
                    <a:gd name="T12" fmla="*/ 5 w 78"/>
                    <a:gd name="T13" fmla="*/ 49 h 49"/>
                    <a:gd name="T14" fmla="*/ 0 w 78"/>
                    <a:gd name="T15" fmla="*/ 49 h 49"/>
                    <a:gd name="T16" fmla="*/ 0 w 78"/>
                    <a:gd name="T17" fmla="*/ 49 h 49"/>
                    <a:gd name="T18" fmla="*/ 0 w 78"/>
                    <a:gd name="T19" fmla="*/ 49 h 49"/>
                    <a:gd name="T20" fmla="*/ 0 w 78"/>
                    <a:gd name="T21" fmla="*/ 49 h 49"/>
                    <a:gd name="T22" fmla="*/ 11 w 78"/>
                    <a:gd name="T23" fmla="*/ 49 h 49"/>
                    <a:gd name="T24" fmla="*/ 11 w 78"/>
                    <a:gd name="T25" fmla="*/ 49 h 49"/>
                    <a:gd name="T26" fmla="*/ 23 w 78"/>
                    <a:gd name="T27" fmla="*/ 49 h 49"/>
                    <a:gd name="T28" fmla="*/ 41 w 78"/>
                    <a:gd name="T29" fmla="*/ 43 h 49"/>
                    <a:gd name="T30" fmla="*/ 55 w 78"/>
                    <a:gd name="T31" fmla="*/ 37 h 49"/>
                    <a:gd name="T32" fmla="*/ 55 w 78"/>
                    <a:gd name="T33" fmla="*/ 37 h 49"/>
                    <a:gd name="T34" fmla="*/ 60 w 78"/>
                    <a:gd name="T35" fmla="*/ 37 h 49"/>
                    <a:gd name="T36" fmla="*/ 60 w 78"/>
                    <a:gd name="T37" fmla="*/ 37 h 49"/>
                    <a:gd name="T38" fmla="*/ 66 w 78"/>
                    <a:gd name="T39" fmla="*/ 37 h 49"/>
                    <a:gd name="T40" fmla="*/ 66 w 78"/>
                    <a:gd name="T41" fmla="*/ 37 h 49"/>
                    <a:gd name="T42" fmla="*/ 66 w 78"/>
                    <a:gd name="T43" fmla="*/ 37 h 49"/>
                    <a:gd name="T44" fmla="*/ 66 w 78"/>
                    <a:gd name="T45" fmla="*/ 25 h 49"/>
                    <a:gd name="T46" fmla="*/ 66 w 78"/>
                    <a:gd name="T47" fmla="*/ 17 h 49"/>
                    <a:gd name="T48" fmla="*/ 66 w 78"/>
                    <a:gd name="T49" fmla="*/ 17 h 49"/>
                    <a:gd name="T50" fmla="*/ 72 w 78"/>
                    <a:gd name="T51" fmla="*/ 11 h 49"/>
                    <a:gd name="T52" fmla="*/ 72 w 78"/>
                    <a:gd name="T53" fmla="*/ 6 h 49"/>
                    <a:gd name="T54" fmla="*/ 78 w 78"/>
                    <a:gd name="T5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9">
                      <a:moveTo>
                        <a:pt x="78" y="0"/>
                      </a:moveTo>
                      <a:lnTo>
                        <a:pt x="72" y="6"/>
                      </a:lnTo>
                      <a:lnTo>
                        <a:pt x="55" y="25"/>
                      </a:lnTo>
                      <a:lnTo>
                        <a:pt x="41" y="37"/>
                      </a:lnTo>
                      <a:lnTo>
                        <a:pt x="41" y="37"/>
                      </a:lnTo>
                      <a:lnTo>
                        <a:pt x="17" y="43"/>
                      </a:lnTo>
                      <a:lnTo>
                        <a:pt x="5" y="49"/>
                      </a:lnTo>
                      <a:lnTo>
                        <a:pt x="0" y="49"/>
                      </a:lnTo>
                      <a:lnTo>
                        <a:pt x="0" y="49"/>
                      </a:lnTo>
                      <a:lnTo>
                        <a:pt x="0" y="49"/>
                      </a:lnTo>
                      <a:lnTo>
                        <a:pt x="0" y="49"/>
                      </a:lnTo>
                      <a:lnTo>
                        <a:pt x="11" y="49"/>
                      </a:lnTo>
                      <a:lnTo>
                        <a:pt x="11" y="49"/>
                      </a:lnTo>
                      <a:lnTo>
                        <a:pt x="23" y="49"/>
                      </a:lnTo>
                      <a:lnTo>
                        <a:pt x="41" y="43"/>
                      </a:lnTo>
                      <a:lnTo>
                        <a:pt x="55" y="37"/>
                      </a:lnTo>
                      <a:lnTo>
                        <a:pt x="55" y="37"/>
                      </a:lnTo>
                      <a:lnTo>
                        <a:pt x="60" y="37"/>
                      </a:lnTo>
                      <a:lnTo>
                        <a:pt x="60" y="37"/>
                      </a:lnTo>
                      <a:lnTo>
                        <a:pt x="66" y="37"/>
                      </a:lnTo>
                      <a:lnTo>
                        <a:pt x="66" y="37"/>
                      </a:lnTo>
                      <a:lnTo>
                        <a:pt x="66" y="37"/>
                      </a:lnTo>
                      <a:lnTo>
                        <a:pt x="66" y="25"/>
                      </a:lnTo>
                      <a:lnTo>
                        <a:pt x="66" y="17"/>
                      </a:lnTo>
                      <a:lnTo>
                        <a:pt x="66" y="17"/>
                      </a:lnTo>
                      <a:lnTo>
                        <a:pt x="72" y="11"/>
                      </a:lnTo>
                      <a:lnTo>
                        <a:pt x="72" y="6"/>
                      </a:lnTo>
                      <a:lnTo>
                        <a:pt x="7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79" name="Freeform 115"/>
                <p:cNvSpPr>
                  <a:spLocks/>
                </p:cNvSpPr>
                <p:nvPr/>
              </p:nvSpPr>
              <p:spPr bwMode="auto">
                <a:xfrm>
                  <a:off x="4158" y="2256"/>
                  <a:ext cx="32" cy="24"/>
                </a:xfrm>
                <a:custGeom>
                  <a:avLst/>
                  <a:gdLst>
                    <a:gd name="T0" fmla="*/ 32 w 32"/>
                    <a:gd name="T1" fmla="*/ 0 h 24"/>
                    <a:gd name="T2" fmla="*/ 26 w 32"/>
                    <a:gd name="T3" fmla="*/ 0 h 24"/>
                    <a:gd name="T4" fmla="*/ 18 w 32"/>
                    <a:gd name="T5" fmla="*/ 12 h 24"/>
                    <a:gd name="T6" fmla="*/ 6 w 32"/>
                    <a:gd name="T7" fmla="*/ 18 h 24"/>
                    <a:gd name="T8" fmla="*/ 6 w 32"/>
                    <a:gd name="T9" fmla="*/ 18 h 24"/>
                    <a:gd name="T10" fmla="*/ 0 w 32"/>
                    <a:gd name="T11" fmla="*/ 24 h 24"/>
                    <a:gd name="T12" fmla="*/ 6 w 32"/>
                    <a:gd name="T13" fmla="*/ 24 h 24"/>
                    <a:gd name="T14" fmla="*/ 12 w 32"/>
                    <a:gd name="T15" fmla="*/ 24 h 24"/>
                    <a:gd name="T16" fmla="*/ 12 w 32"/>
                    <a:gd name="T17" fmla="*/ 24 h 24"/>
                    <a:gd name="T18" fmla="*/ 18 w 32"/>
                    <a:gd name="T19" fmla="*/ 24 h 24"/>
                    <a:gd name="T20" fmla="*/ 26 w 32"/>
                    <a:gd name="T21" fmla="*/ 12 h 24"/>
                    <a:gd name="T22" fmla="*/ 32 w 3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4">
                      <a:moveTo>
                        <a:pt x="32" y="0"/>
                      </a:moveTo>
                      <a:lnTo>
                        <a:pt x="26" y="0"/>
                      </a:lnTo>
                      <a:lnTo>
                        <a:pt x="18" y="12"/>
                      </a:lnTo>
                      <a:lnTo>
                        <a:pt x="6" y="18"/>
                      </a:lnTo>
                      <a:lnTo>
                        <a:pt x="6" y="18"/>
                      </a:lnTo>
                      <a:lnTo>
                        <a:pt x="0" y="24"/>
                      </a:lnTo>
                      <a:lnTo>
                        <a:pt x="6" y="24"/>
                      </a:lnTo>
                      <a:lnTo>
                        <a:pt x="12" y="24"/>
                      </a:lnTo>
                      <a:lnTo>
                        <a:pt x="12" y="24"/>
                      </a:lnTo>
                      <a:lnTo>
                        <a:pt x="18" y="24"/>
                      </a:lnTo>
                      <a:lnTo>
                        <a:pt x="26" y="12"/>
                      </a:lnTo>
                      <a:lnTo>
                        <a:pt x="32"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80" name="Freeform 116"/>
                <p:cNvSpPr>
                  <a:spLocks/>
                </p:cNvSpPr>
                <p:nvPr/>
              </p:nvSpPr>
              <p:spPr bwMode="auto">
                <a:xfrm>
                  <a:off x="4158" y="2298"/>
                  <a:ext cx="18" cy="19"/>
                </a:xfrm>
                <a:custGeom>
                  <a:avLst/>
                  <a:gdLst>
                    <a:gd name="T0" fmla="*/ 18 w 18"/>
                    <a:gd name="T1" fmla="*/ 0 h 19"/>
                    <a:gd name="T2" fmla="*/ 18 w 18"/>
                    <a:gd name="T3" fmla="*/ 5 h 19"/>
                    <a:gd name="T4" fmla="*/ 12 w 18"/>
                    <a:gd name="T5" fmla="*/ 5 h 19"/>
                    <a:gd name="T6" fmla="*/ 6 w 18"/>
                    <a:gd name="T7" fmla="*/ 13 h 19"/>
                    <a:gd name="T8" fmla="*/ 6 w 18"/>
                    <a:gd name="T9" fmla="*/ 13 h 19"/>
                    <a:gd name="T10" fmla="*/ 0 w 18"/>
                    <a:gd name="T11" fmla="*/ 19 h 19"/>
                    <a:gd name="T12" fmla="*/ 6 w 18"/>
                    <a:gd name="T13" fmla="*/ 19 h 19"/>
                    <a:gd name="T14" fmla="*/ 12 w 18"/>
                    <a:gd name="T15" fmla="*/ 19 h 19"/>
                    <a:gd name="T16" fmla="*/ 12 w 18"/>
                    <a:gd name="T17" fmla="*/ 19 h 19"/>
                    <a:gd name="T18" fmla="*/ 18 w 18"/>
                    <a:gd name="T19" fmla="*/ 13 h 19"/>
                    <a:gd name="T20" fmla="*/ 18 w 18"/>
                    <a:gd name="T21" fmla="*/ 5 h 19"/>
                    <a:gd name="T22" fmla="*/ 18 w 18"/>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9">
                      <a:moveTo>
                        <a:pt x="18" y="0"/>
                      </a:moveTo>
                      <a:lnTo>
                        <a:pt x="18" y="5"/>
                      </a:lnTo>
                      <a:lnTo>
                        <a:pt x="12" y="5"/>
                      </a:lnTo>
                      <a:lnTo>
                        <a:pt x="6" y="13"/>
                      </a:lnTo>
                      <a:lnTo>
                        <a:pt x="6" y="13"/>
                      </a:lnTo>
                      <a:lnTo>
                        <a:pt x="0" y="19"/>
                      </a:lnTo>
                      <a:lnTo>
                        <a:pt x="6" y="19"/>
                      </a:lnTo>
                      <a:lnTo>
                        <a:pt x="12" y="19"/>
                      </a:lnTo>
                      <a:lnTo>
                        <a:pt x="12" y="19"/>
                      </a:lnTo>
                      <a:lnTo>
                        <a:pt x="18" y="13"/>
                      </a:lnTo>
                      <a:lnTo>
                        <a:pt x="18" y="5"/>
                      </a:lnTo>
                      <a:lnTo>
                        <a:pt x="1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81" name="Freeform 117"/>
                <p:cNvSpPr>
                  <a:spLocks/>
                </p:cNvSpPr>
                <p:nvPr/>
              </p:nvSpPr>
              <p:spPr bwMode="auto">
                <a:xfrm>
                  <a:off x="4158" y="2335"/>
                  <a:ext cx="26" cy="49"/>
                </a:xfrm>
                <a:custGeom>
                  <a:avLst/>
                  <a:gdLst>
                    <a:gd name="T0" fmla="*/ 18 w 26"/>
                    <a:gd name="T1" fmla="*/ 0 h 49"/>
                    <a:gd name="T2" fmla="*/ 18 w 26"/>
                    <a:gd name="T3" fmla="*/ 6 h 49"/>
                    <a:gd name="T4" fmla="*/ 12 w 26"/>
                    <a:gd name="T5" fmla="*/ 18 h 49"/>
                    <a:gd name="T6" fmla="*/ 12 w 26"/>
                    <a:gd name="T7" fmla="*/ 31 h 49"/>
                    <a:gd name="T8" fmla="*/ 12 w 26"/>
                    <a:gd name="T9" fmla="*/ 31 h 49"/>
                    <a:gd name="T10" fmla="*/ 6 w 26"/>
                    <a:gd name="T11" fmla="*/ 43 h 49"/>
                    <a:gd name="T12" fmla="*/ 0 w 26"/>
                    <a:gd name="T13" fmla="*/ 49 h 49"/>
                    <a:gd name="T14" fmla="*/ 6 w 26"/>
                    <a:gd name="T15" fmla="*/ 49 h 49"/>
                    <a:gd name="T16" fmla="*/ 6 w 26"/>
                    <a:gd name="T17" fmla="*/ 49 h 49"/>
                    <a:gd name="T18" fmla="*/ 6 w 26"/>
                    <a:gd name="T19" fmla="*/ 43 h 49"/>
                    <a:gd name="T20" fmla="*/ 12 w 26"/>
                    <a:gd name="T21" fmla="*/ 37 h 49"/>
                    <a:gd name="T22" fmla="*/ 18 w 26"/>
                    <a:gd name="T23" fmla="*/ 31 h 49"/>
                    <a:gd name="T24" fmla="*/ 18 w 26"/>
                    <a:gd name="T25" fmla="*/ 31 h 49"/>
                    <a:gd name="T26" fmla="*/ 18 w 26"/>
                    <a:gd name="T27" fmla="*/ 31 h 49"/>
                    <a:gd name="T28" fmla="*/ 18 w 26"/>
                    <a:gd name="T29" fmla="*/ 37 h 49"/>
                    <a:gd name="T30" fmla="*/ 26 w 26"/>
                    <a:gd name="T31" fmla="*/ 37 h 49"/>
                    <a:gd name="T32" fmla="*/ 26 w 26"/>
                    <a:gd name="T33" fmla="*/ 37 h 49"/>
                    <a:gd name="T34" fmla="*/ 26 w 26"/>
                    <a:gd name="T35" fmla="*/ 31 h 49"/>
                    <a:gd name="T36" fmla="*/ 18 w 26"/>
                    <a:gd name="T37" fmla="*/ 18 h 49"/>
                    <a:gd name="T38" fmla="*/ 18 w 26"/>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49">
                      <a:moveTo>
                        <a:pt x="18" y="0"/>
                      </a:moveTo>
                      <a:lnTo>
                        <a:pt x="18" y="6"/>
                      </a:lnTo>
                      <a:lnTo>
                        <a:pt x="12" y="18"/>
                      </a:lnTo>
                      <a:lnTo>
                        <a:pt x="12" y="31"/>
                      </a:lnTo>
                      <a:lnTo>
                        <a:pt x="12" y="31"/>
                      </a:lnTo>
                      <a:lnTo>
                        <a:pt x="6" y="43"/>
                      </a:lnTo>
                      <a:lnTo>
                        <a:pt x="0" y="49"/>
                      </a:lnTo>
                      <a:lnTo>
                        <a:pt x="6" y="49"/>
                      </a:lnTo>
                      <a:lnTo>
                        <a:pt x="6" y="49"/>
                      </a:lnTo>
                      <a:lnTo>
                        <a:pt x="6" y="43"/>
                      </a:lnTo>
                      <a:lnTo>
                        <a:pt x="12" y="37"/>
                      </a:lnTo>
                      <a:lnTo>
                        <a:pt x="18" y="31"/>
                      </a:lnTo>
                      <a:lnTo>
                        <a:pt x="18" y="31"/>
                      </a:lnTo>
                      <a:lnTo>
                        <a:pt x="18" y="31"/>
                      </a:lnTo>
                      <a:lnTo>
                        <a:pt x="18" y="37"/>
                      </a:lnTo>
                      <a:lnTo>
                        <a:pt x="26" y="37"/>
                      </a:lnTo>
                      <a:lnTo>
                        <a:pt x="26" y="37"/>
                      </a:lnTo>
                      <a:lnTo>
                        <a:pt x="26" y="31"/>
                      </a:lnTo>
                      <a:lnTo>
                        <a:pt x="18" y="18"/>
                      </a:lnTo>
                      <a:lnTo>
                        <a:pt x="1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82" name="Freeform 118"/>
                <p:cNvSpPr>
                  <a:spLocks/>
                </p:cNvSpPr>
                <p:nvPr/>
              </p:nvSpPr>
              <p:spPr bwMode="auto">
                <a:xfrm>
                  <a:off x="3981" y="2347"/>
                  <a:ext cx="24" cy="61"/>
                </a:xfrm>
                <a:custGeom>
                  <a:avLst/>
                  <a:gdLst>
                    <a:gd name="T0" fmla="*/ 6 w 24"/>
                    <a:gd name="T1" fmla="*/ 0 h 61"/>
                    <a:gd name="T2" fmla="*/ 6 w 24"/>
                    <a:gd name="T3" fmla="*/ 6 h 61"/>
                    <a:gd name="T4" fmla="*/ 0 w 24"/>
                    <a:gd name="T5" fmla="*/ 25 h 61"/>
                    <a:gd name="T6" fmla="*/ 0 w 24"/>
                    <a:gd name="T7" fmla="*/ 37 h 61"/>
                    <a:gd name="T8" fmla="*/ 0 w 24"/>
                    <a:gd name="T9" fmla="*/ 37 h 61"/>
                    <a:gd name="T10" fmla="*/ 0 w 24"/>
                    <a:gd name="T11" fmla="*/ 43 h 61"/>
                    <a:gd name="T12" fmla="*/ 6 w 24"/>
                    <a:gd name="T13" fmla="*/ 43 h 61"/>
                    <a:gd name="T14" fmla="*/ 12 w 24"/>
                    <a:gd name="T15" fmla="*/ 43 h 61"/>
                    <a:gd name="T16" fmla="*/ 12 w 24"/>
                    <a:gd name="T17" fmla="*/ 43 h 61"/>
                    <a:gd name="T18" fmla="*/ 18 w 24"/>
                    <a:gd name="T19" fmla="*/ 55 h 61"/>
                    <a:gd name="T20" fmla="*/ 24 w 24"/>
                    <a:gd name="T21" fmla="*/ 61 h 61"/>
                    <a:gd name="T22" fmla="*/ 24 w 24"/>
                    <a:gd name="T23" fmla="*/ 55 h 61"/>
                    <a:gd name="T24" fmla="*/ 24 w 24"/>
                    <a:gd name="T25" fmla="*/ 55 h 61"/>
                    <a:gd name="T26" fmla="*/ 18 w 24"/>
                    <a:gd name="T27" fmla="*/ 49 h 61"/>
                    <a:gd name="T28" fmla="*/ 12 w 24"/>
                    <a:gd name="T29" fmla="*/ 43 h 61"/>
                    <a:gd name="T30" fmla="*/ 12 w 24"/>
                    <a:gd name="T31" fmla="*/ 31 h 61"/>
                    <a:gd name="T32" fmla="*/ 12 w 24"/>
                    <a:gd name="T33" fmla="*/ 31 h 61"/>
                    <a:gd name="T34" fmla="*/ 6 w 24"/>
                    <a:gd name="T35" fmla="*/ 19 h 61"/>
                    <a:gd name="T36" fmla="*/ 6 w 24"/>
                    <a:gd name="T37" fmla="*/ 6 h 61"/>
                    <a:gd name="T38" fmla="*/ 6 w 24"/>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61">
                      <a:moveTo>
                        <a:pt x="6" y="0"/>
                      </a:moveTo>
                      <a:lnTo>
                        <a:pt x="6" y="6"/>
                      </a:lnTo>
                      <a:lnTo>
                        <a:pt x="0" y="25"/>
                      </a:lnTo>
                      <a:lnTo>
                        <a:pt x="0" y="37"/>
                      </a:lnTo>
                      <a:lnTo>
                        <a:pt x="0" y="37"/>
                      </a:lnTo>
                      <a:lnTo>
                        <a:pt x="0" y="43"/>
                      </a:lnTo>
                      <a:lnTo>
                        <a:pt x="6" y="43"/>
                      </a:lnTo>
                      <a:lnTo>
                        <a:pt x="12" y="43"/>
                      </a:lnTo>
                      <a:lnTo>
                        <a:pt x="12" y="43"/>
                      </a:lnTo>
                      <a:lnTo>
                        <a:pt x="18" y="55"/>
                      </a:lnTo>
                      <a:lnTo>
                        <a:pt x="24" y="61"/>
                      </a:lnTo>
                      <a:lnTo>
                        <a:pt x="24" y="55"/>
                      </a:lnTo>
                      <a:lnTo>
                        <a:pt x="24" y="55"/>
                      </a:lnTo>
                      <a:lnTo>
                        <a:pt x="18" y="49"/>
                      </a:lnTo>
                      <a:lnTo>
                        <a:pt x="12" y="43"/>
                      </a:lnTo>
                      <a:lnTo>
                        <a:pt x="12" y="31"/>
                      </a:lnTo>
                      <a:lnTo>
                        <a:pt x="12" y="31"/>
                      </a:lnTo>
                      <a:lnTo>
                        <a:pt x="6" y="19"/>
                      </a:lnTo>
                      <a:lnTo>
                        <a:pt x="6" y="6"/>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83" name="Freeform 119"/>
                <p:cNvSpPr>
                  <a:spLocks/>
                </p:cNvSpPr>
                <p:nvPr/>
              </p:nvSpPr>
              <p:spPr bwMode="auto">
                <a:xfrm>
                  <a:off x="4060" y="2414"/>
                  <a:ext cx="31" cy="13"/>
                </a:xfrm>
                <a:custGeom>
                  <a:avLst/>
                  <a:gdLst>
                    <a:gd name="T0" fmla="*/ 25 w 31"/>
                    <a:gd name="T1" fmla="*/ 7 h 13"/>
                    <a:gd name="T2" fmla="*/ 19 w 31"/>
                    <a:gd name="T3" fmla="*/ 0 h 13"/>
                    <a:gd name="T4" fmla="*/ 19 w 31"/>
                    <a:gd name="T5" fmla="*/ 0 h 13"/>
                    <a:gd name="T6" fmla="*/ 14 w 31"/>
                    <a:gd name="T7" fmla="*/ 0 h 13"/>
                    <a:gd name="T8" fmla="*/ 14 w 31"/>
                    <a:gd name="T9" fmla="*/ 0 h 13"/>
                    <a:gd name="T10" fmla="*/ 6 w 31"/>
                    <a:gd name="T11" fmla="*/ 7 h 13"/>
                    <a:gd name="T12" fmla="*/ 0 w 31"/>
                    <a:gd name="T13" fmla="*/ 13 h 13"/>
                    <a:gd name="T14" fmla="*/ 6 w 31"/>
                    <a:gd name="T15" fmla="*/ 7 h 13"/>
                    <a:gd name="T16" fmla="*/ 6 w 31"/>
                    <a:gd name="T17" fmla="*/ 7 h 13"/>
                    <a:gd name="T18" fmla="*/ 6 w 31"/>
                    <a:gd name="T19" fmla="*/ 7 h 13"/>
                    <a:gd name="T20" fmla="*/ 14 w 31"/>
                    <a:gd name="T21" fmla="*/ 7 h 13"/>
                    <a:gd name="T22" fmla="*/ 19 w 31"/>
                    <a:gd name="T23" fmla="*/ 7 h 13"/>
                    <a:gd name="T24" fmla="*/ 19 w 31"/>
                    <a:gd name="T25" fmla="*/ 7 h 13"/>
                    <a:gd name="T26" fmla="*/ 19 w 31"/>
                    <a:gd name="T27" fmla="*/ 13 h 13"/>
                    <a:gd name="T28" fmla="*/ 19 w 31"/>
                    <a:gd name="T29" fmla="*/ 13 h 13"/>
                    <a:gd name="T30" fmla="*/ 25 w 31"/>
                    <a:gd name="T31" fmla="*/ 13 h 13"/>
                    <a:gd name="T32" fmla="*/ 25 w 31"/>
                    <a:gd name="T33" fmla="*/ 13 h 13"/>
                    <a:gd name="T34" fmla="*/ 25 w 31"/>
                    <a:gd name="T35" fmla="*/ 7 h 13"/>
                    <a:gd name="T36" fmla="*/ 31 w 31"/>
                    <a:gd name="T37" fmla="*/ 7 h 13"/>
                    <a:gd name="T38" fmla="*/ 31 w 31"/>
                    <a:gd name="T39" fmla="*/ 7 h 13"/>
                    <a:gd name="T40" fmla="*/ 31 w 31"/>
                    <a:gd name="T41" fmla="*/ 7 h 13"/>
                    <a:gd name="T42" fmla="*/ 25 w 31"/>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13">
                      <a:moveTo>
                        <a:pt x="25" y="7"/>
                      </a:moveTo>
                      <a:lnTo>
                        <a:pt x="19" y="0"/>
                      </a:lnTo>
                      <a:lnTo>
                        <a:pt x="19" y="0"/>
                      </a:lnTo>
                      <a:lnTo>
                        <a:pt x="14" y="0"/>
                      </a:lnTo>
                      <a:lnTo>
                        <a:pt x="14" y="0"/>
                      </a:lnTo>
                      <a:lnTo>
                        <a:pt x="6" y="7"/>
                      </a:lnTo>
                      <a:lnTo>
                        <a:pt x="0" y="13"/>
                      </a:lnTo>
                      <a:lnTo>
                        <a:pt x="6" y="7"/>
                      </a:lnTo>
                      <a:lnTo>
                        <a:pt x="6" y="7"/>
                      </a:lnTo>
                      <a:lnTo>
                        <a:pt x="6" y="7"/>
                      </a:lnTo>
                      <a:lnTo>
                        <a:pt x="14" y="7"/>
                      </a:lnTo>
                      <a:lnTo>
                        <a:pt x="19" y="7"/>
                      </a:lnTo>
                      <a:lnTo>
                        <a:pt x="19" y="7"/>
                      </a:lnTo>
                      <a:lnTo>
                        <a:pt x="19" y="13"/>
                      </a:lnTo>
                      <a:lnTo>
                        <a:pt x="19" y="13"/>
                      </a:lnTo>
                      <a:lnTo>
                        <a:pt x="25" y="13"/>
                      </a:lnTo>
                      <a:lnTo>
                        <a:pt x="25" y="13"/>
                      </a:lnTo>
                      <a:lnTo>
                        <a:pt x="25" y="7"/>
                      </a:lnTo>
                      <a:lnTo>
                        <a:pt x="31" y="7"/>
                      </a:lnTo>
                      <a:lnTo>
                        <a:pt x="31" y="7"/>
                      </a:lnTo>
                      <a:lnTo>
                        <a:pt x="31" y="7"/>
                      </a:lnTo>
                      <a:lnTo>
                        <a:pt x="25" y="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84" name="Freeform 120"/>
                <p:cNvSpPr>
                  <a:spLocks/>
                </p:cNvSpPr>
                <p:nvPr/>
              </p:nvSpPr>
              <p:spPr bwMode="auto">
                <a:xfrm>
                  <a:off x="3619" y="1944"/>
                  <a:ext cx="55" cy="29"/>
                </a:xfrm>
                <a:custGeom>
                  <a:avLst/>
                  <a:gdLst>
                    <a:gd name="T0" fmla="*/ 55 w 55"/>
                    <a:gd name="T1" fmla="*/ 6 h 29"/>
                    <a:gd name="T2" fmla="*/ 49 w 55"/>
                    <a:gd name="T3" fmla="*/ 6 h 29"/>
                    <a:gd name="T4" fmla="*/ 38 w 55"/>
                    <a:gd name="T5" fmla="*/ 6 h 29"/>
                    <a:gd name="T6" fmla="*/ 26 w 55"/>
                    <a:gd name="T7" fmla="*/ 6 h 29"/>
                    <a:gd name="T8" fmla="*/ 26 w 55"/>
                    <a:gd name="T9" fmla="*/ 6 h 29"/>
                    <a:gd name="T10" fmla="*/ 14 w 55"/>
                    <a:gd name="T11" fmla="*/ 6 h 29"/>
                    <a:gd name="T12" fmla="*/ 0 w 55"/>
                    <a:gd name="T13" fmla="*/ 0 h 29"/>
                    <a:gd name="T14" fmla="*/ 0 w 55"/>
                    <a:gd name="T15" fmla="*/ 0 h 29"/>
                    <a:gd name="T16" fmla="*/ 0 w 55"/>
                    <a:gd name="T17" fmla="*/ 0 h 29"/>
                    <a:gd name="T18" fmla="*/ 14 w 55"/>
                    <a:gd name="T19" fmla="*/ 6 h 29"/>
                    <a:gd name="T20" fmla="*/ 32 w 55"/>
                    <a:gd name="T21" fmla="*/ 11 h 29"/>
                    <a:gd name="T22" fmla="*/ 43 w 55"/>
                    <a:gd name="T23" fmla="*/ 29 h 29"/>
                    <a:gd name="T24" fmla="*/ 43 w 55"/>
                    <a:gd name="T25" fmla="*/ 29 h 29"/>
                    <a:gd name="T26" fmla="*/ 43 w 55"/>
                    <a:gd name="T27" fmla="*/ 23 h 29"/>
                    <a:gd name="T28" fmla="*/ 43 w 55"/>
                    <a:gd name="T29" fmla="*/ 11 h 29"/>
                    <a:gd name="T30" fmla="*/ 55 w 55"/>
                    <a:gd name="T3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9">
                      <a:moveTo>
                        <a:pt x="55" y="6"/>
                      </a:moveTo>
                      <a:lnTo>
                        <a:pt x="49" y="6"/>
                      </a:lnTo>
                      <a:lnTo>
                        <a:pt x="38" y="6"/>
                      </a:lnTo>
                      <a:lnTo>
                        <a:pt x="26" y="6"/>
                      </a:lnTo>
                      <a:lnTo>
                        <a:pt x="26" y="6"/>
                      </a:lnTo>
                      <a:lnTo>
                        <a:pt x="14" y="6"/>
                      </a:lnTo>
                      <a:lnTo>
                        <a:pt x="0" y="0"/>
                      </a:lnTo>
                      <a:lnTo>
                        <a:pt x="0" y="0"/>
                      </a:lnTo>
                      <a:lnTo>
                        <a:pt x="0" y="0"/>
                      </a:lnTo>
                      <a:lnTo>
                        <a:pt x="14" y="6"/>
                      </a:lnTo>
                      <a:lnTo>
                        <a:pt x="32" y="11"/>
                      </a:lnTo>
                      <a:lnTo>
                        <a:pt x="43" y="29"/>
                      </a:lnTo>
                      <a:lnTo>
                        <a:pt x="43" y="29"/>
                      </a:lnTo>
                      <a:lnTo>
                        <a:pt x="43" y="23"/>
                      </a:lnTo>
                      <a:lnTo>
                        <a:pt x="43" y="11"/>
                      </a:lnTo>
                      <a:lnTo>
                        <a:pt x="55"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85" name="Freeform 121"/>
                <p:cNvSpPr>
                  <a:spLocks/>
                </p:cNvSpPr>
                <p:nvPr/>
              </p:nvSpPr>
              <p:spPr bwMode="auto">
                <a:xfrm>
                  <a:off x="3515" y="1883"/>
                  <a:ext cx="75" cy="12"/>
                </a:xfrm>
                <a:custGeom>
                  <a:avLst/>
                  <a:gdLst>
                    <a:gd name="T0" fmla="*/ 75 w 75"/>
                    <a:gd name="T1" fmla="*/ 12 h 12"/>
                    <a:gd name="T2" fmla="*/ 69 w 75"/>
                    <a:gd name="T3" fmla="*/ 12 h 12"/>
                    <a:gd name="T4" fmla="*/ 55 w 75"/>
                    <a:gd name="T5" fmla="*/ 12 h 12"/>
                    <a:gd name="T6" fmla="*/ 43 w 75"/>
                    <a:gd name="T7" fmla="*/ 12 h 12"/>
                    <a:gd name="T8" fmla="*/ 43 w 75"/>
                    <a:gd name="T9" fmla="*/ 12 h 12"/>
                    <a:gd name="T10" fmla="*/ 26 w 75"/>
                    <a:gd name="T11" fmla="*/ 6 h 12"/>
                    <a:gd name="T12" fmla="*/ 8 w 75"/>
                    <a:gd name="T13" fmla="*/ 6 h 12"/>
                    <a:gd name="T14" fmla="*/ 0 w 75"/>
                    <a:gd name="T15" fmla="*/ 0 h 12"/>
                    <a:gd name="T16" fmla="*/ 0 w 75"/>
                    <a:gd name="T17" fmla="*/ 0 h 12"/>
                    <a:gd name="T18" fmla="*/ 8 w 75"/>
                    <a:gd name="T19" fmla="*/ 0 h 12"/>
                    <a:gd name="T20" fmla="*/ 20 w 75"/>
                    <a:gd name="T21" fmla="*/ 6 h 12"/>
                    <a:gd name="T22" fmla="*/ 37 w 75"/>
                    <a:gd name="T23" fmla="*/ 6 h 12"/>
                    <a:gd name="T24" fmla="*/ 37 w 75"/>
                    <a:gd name="T25" fmla="*/ 6 h 12"/>
                    <a:gd name="T26" fmla="*/ 49 w 75"/>
                    <a:gd name="T27" fmla="*/ 6 h 12"/>
                    <a:gd name="T28" fmla="*/ 63 w 75"/>
                    <a:gd name="T29" fmla="*/ 12 h 12"/>
                    <a:gd name="T30" fmla="*/ 75 w 7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2">
                      <a:moveTo>
                        <a:pt x="75" y="12"/>
                      </a:moveTo>
                      <a:lnTo>
                        <a:pt x="69" y="12"/>
                      </a:lnTo>
                      <a:lnTo>
                        <a:pt x="55" y="12"/>
                      </a:lnTo>
                      <a:lnTo>
                        <a:pt x="43" y="12"/>
                      </a:lnTo>
                      <a:lnTo>
                        <a:pt x="43" y="12"/>
                      </a:lnTo>
                      <a:lnTo>
                        <a:pt x="26" y="6"/>
                      </a:lnTo>
                      <a:lnTo>
                        <a:pt x="8" y="6"/>
                      </a:lnTo>
                      <a:lnTo>
                        <a:pt x="0" y="0"/>
                      </a:lnTo>
                      <a:lnTo>
                        <a:pt x="0" y="0"/>
                      </a:lnTo>
                      <a:lnTo>
                        <a:pt x="8" y="0"/>
                      </a:lnTo>
                      <a:lnTo>
                        <a:pt x="20" y="6"/>
                      </a:lnTo>
                      <a:lnTo>
                        <a:pt x="37" y="6"/>
                      </a:lnTo>
                      <a:lnTo>
                        <a:pt x="37" y="6"/>
                      </a:lnTo>
                      <a:lnTo>
                        <a:pt x="49" y="6"/>
                      </a:lnTo>
                      <a:lnTo>
                        <a:pt x="63" y="12"/>
                      </a:lnTo>
                      <a:lnTo>
                        <a:pt x="7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86" name="Freeform 122"/>
                <p:cNvSpPr>
                  <a:spLocks/>
                </p:cNvSpPr>
                <p:nvPr/>
              </p:nvSpPr>
              <p:spPr bwMode="auto">
                <a:xfrm>
                  <a:off x="3381" y="1871"/>
                  <a:ext cx="134" cy="55"/>
                </a:xfrm>
                <a:custGeom>
                  <a:avLst/>
                  <a:gdLst>
                    <a:gd name="T0" fmla="*/ 122 w 134"/>
                    <a:gd name="T1" fmla="*/ 29 h 55"/>
                    <a:gd name="T2" fmla="*/ 93 w 134"/>
                    <a:gd name="T3" fmla="*/ 18 h 55"/>
                    <a:gd name="T4" fmla="*/ 79 w 134"/>
                    <a:gd name="T5" fmla="*/ 18 h 55"/>
                    <a:gd name="T6" fmla="*/ 73 w 134"/>
                    <a:gd name="T7" fmla="*/ 6 h 55"/>
                    <a:gd name="T8" fmla="*/ 73 w 134"/>
                    <a:gd name="T9" fmla="*/ 6 h 55"/>
                    <a:gd name="T10" fmla="*/ 67 w 134"/>
                    <a:gd name="T11" fmla="*/ 0 h 55"/>
                    <a:gd name="T12" fmla="*/ 67 w 134"/>
                    <a:gd name="T13" fmla="*/ 0 h 55"/>
                    <a:gd name="T14" fmla="*/ 73 w 134"/>
                    <a:gd name="T15" fmla="*/ 12 h 55"/>
                    <a:gd name="T16" fmla="*/ 73 w 134"/>
                    <a:gd name="T17" fmla="*/ 18 h 55"/>
                    <a:gd name="T18" fmla="*/ 67 w 134"/>
                    <a:gd name="T19" fmla="*/ 18 h 55"/>
                    <a:gd name="T20" fmla="*/ 67 w 134"/>
                    <a:gd name="T21" fmla="*/ 12 h 55"/>
                    <a:gd name="T22" fmla="*/ 61 w 134"/>
                    <a:gd name="T23" fmla="*/ 6 h 55"/>
                    <a:gd name="T24" fmla="*/ 61 w 134"/>
                    <a:gd name="T25" fmla="*/ 6 h 55"/>
                    <a:gd name="T26" fmla="*/ 61 w 134"/>
                    <a:gd name="T27" fmla="*/ 18 h 55"/>
                    <a:gd name="T28" fmla="*/ 55 w 134"/>
                    <a:gd name="T29" fmla="*/ 24 h 55"/>
                    <a:gd name="T30" fmla="*/ 43 w 134"/>
                    <a:gd name="T31" fmla="*/ 29 h 55"/>
                    <a:gd name="T32" fmla="*/ 32 w 134"/>
                    <a:gd name="T33" fmla="*/ 29 h 55"/>
                    <a:gd name="T34" fmla="*/ 24 w 134"/>
                    <a:gd name="T35" fmla="*/ 35 h 55"/>
                    <a:gd name="T36" fmla="*/ 18 w 134"/>
                    <a:gd name="T37" fmla="*/ 41 h 55"/>
                    <a:gd name="T38" fmla="*/ 6 w 134"/>
                    <a:gd name="T39" fmla="*/ 47 h 55"/>
                    <a:gd name="T40" fmla="*/ 0 w 134"/>
                    <a:gd name="T41" fmla="*/ 55 h 55"/>
                    <a:gd name="T42" fmla="*/ 0 w 134"/>
                    <a:gd name="T43" fmla="*/ 55 h 55"/>
                    <a:gd name="T44" fmla="*/ 0 w 134"/>
                    <a:gd name="T45" fmla="*/ 55 h 55"/>
                    <a:gd name="T46" fmla="*/ 6 w 134"/>
                    <a:gd name="T47" fmla="*/ 55 h 55"/>
                    <a:gd name="T48" fmla="*/ 12 w 134"/>
                    <a:gd name="T49" fmla="*/ 55 h 55"/>
                    <a:gd name="T50" fmla="*/ 24 w 134"/>
                    <a:gd name="T51" fmla="*/ 41 h 55"/>
                    <a:gd name="T52" fmla="*/ 24 w 134"/>
                    <a:gd name="T53" fmla="*/ 41 h 55"/>
                    <a:gd name="T54" fmla="*/ 43 w 134"/>
                    <a:gd name="T55" fmla="*/ 35 h 55"/>
                    <a:gd name="T56" fmla="*/ 43 w 134"/>
                    <a:gd name="T57" fmla="*/ 35 h 55"/>
                    <a:gd name="T58" fmla="*/ 55 w 134"/>
                    <a:gd name="T59" fmla="*/ 35 h 55"/>
                    <a:gd name="T60" fmla="*/ 55 w 134"/>
                    <a:gd name="T61" fmla="*/ 35 h 55"/>
                    <a:gd name="T62" fmla="*/ 79 w 134"/>
                    <a:gd name="T63" fmla="*/ 24 h 55"/>
                    <a:gd name="T64" fmla="*/ 87 w 134"/>
                    <a:gd name="T65" fmla="*/ 29 h 55"/>
                    <a:gd name="T66" fmla="*/ 122 w 134"/>
                    <a:gd name="T67" fmla="*/ 47 h 55"/>
                    <a:gd name="T68" fmla="*/ 116 w 134"/>
                    <a:gd name="T69" fmla="*/ 41 h 55"/>
                    <a:gd name="T70" fmla="*/ 99 w 134"/>
                    <a:gd name="T71" fmla="*/ 29 h 55"/>
                    <a:gd name="T72" fmla="*/ 93 w 134"/>
                    <a:gd name="T73" fmla="*/ 29 h 55"/>
                    <a:gd name="T74" fmla="*/ 99 w 134"/>
                    <a:gd name="T75" fmla="*/ 24 h 55"/>
                    <a:gd name="T76" fmla="*/ 110 w 134"/>
                    <a:gd name="T77" fmla="*/ 29 h 55"/>
                    <a:gd name="T78" fmla="*/ 134 w 134"/>
                    <a:gd name="T79"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 h="55">
                      <a:moveTo>
                        <a:pt x="134" y="35"/>
                      </a:moveTo>
                      <a:lnTo>
                        <a:pt x="122" y="29"/>
                      </a:lnTo>
                      <a:lnTo>
                        <a:pt x="104" y="24"/>
                      </a:lnTo>
                      <a:lnTo>
                        <a:pt x="93" y="18"/>
                      </a:lnTo>
                      <a:lnTo>
                        <a:pt x="93" y="18"/>
                      </a:lnTo>
                      <a:lnTo>
                        <a:pt x="79" y="18"/>
                      </a:lnTo>
                      <a:lnTo>
                        <a:pt x="73" y="12"/>
                      </a:lnTo>
                      <a:lnTo>
                        <a:pt x="73" y="6"/>
                      </a:lnTo>
                      <a:lnTo>
                        <a:pt x="73" y="6"/>
                      </a:lnTo>
                      <a:lnTo>
                        <a:pt x="73" y="6"/>
                      </a:lnTo>
                      <a:lnTo>
                        <a:pt x="67" y="6"/>
                      </a:lnTo>
                      <a:lnTo>
                        <a:pt x="67" y="0"/>
                      </a:lnTo>
                      <a:lnTo>
                        <a:pt x="67" y="0"/>
                      </a:lnTo>
                      <a:lnTo>
                        <a:pt x="67" y="0"/>
                      </a:lnTo>
                      <a:lnTo>
                        <a:pt x="67" y="6"/>
                      </a:lnTo>
                      <a:lnTo>
                        <a:pt x="73" y="12"/>
                      </a:lnTo>
                      <a:lnTo>
                        <a:pt x="73" y="12"/>
                      </a:lnTo>
                      <a:lnTo>
                        <a:pt x="73" y="18"/>
                      </a:lnTo>
                      <a:lnTo>
                        <a:pt x="67" y="18"/>
                      </a:lnTo>
                      <a:lnTo>
                        <a:pt x="67" y="18"/>
                      </a:lnTo>
                      <a:lnTo>
                        <a:pt x="67" y="18"/>
                      </a:lnTo>
                      <a:lnTo>
                        <a:pt x="67" y="12"/>
                      </a:lnTo>
                      <a:lnTo>
                        <a:pt x="61" y="12"/>
                      </a:lnTo>
                      <a:lnTo>
                        <a:pt x="61" y="6"/>
                      </a:lnTo>
                      <a:lnTo>
                        <a:pt x="61" y="6"/>
                      </a:lnTo>
                      <a:lnTo>
                        <a:pt x="61" y="6"/>
                      </a:lnTo>
                      <a:lnTo>
                        <a:pt x="61" y="12"/>
                      </a:lnTo>
                      <a:lnTo>
                        <a:pt x="61" y="18"/>
                      </a:lnTo>
                      <a:lnTo>
                        <a:pt x="61" y="18"/>
                      </a:lnTo>
                      <a:lnTo>
                        <a:pt x="55" y="24"/>
                      </a:lnTo>
                      <a:lnTo>
                        <a:pt x="49" y="29"/>
                      </a:lnTo>
                      <a:lnTo>
                        <a:pt x="43" y="29"/>
                      </a:lnTo>
                      <a:lnTo>
                        <a:pt x="43" y="29"/>
                      </a:lnTo>
                      <a:lnTo>
                        <a:pt x="32" y="29"/>
                      </a:lnTo>
                      <a:lnTo>
                        <a:pt x="24" y="35"/>
                      </a:lnTo>
                      <a:lnTo>
                        <a:pt x="24" y="35"/>
                      </a:lnTo>
                      <a:lnTo>
                        <a:pt x="24" y="35"/>
                      </a:lnTo>
                      <a:lnTo>
                        <a:pt x="18" y="41"/>
                      </a:lnTo>
                      <a:lnTo>
                        <a:pt x="12" y="47"/>
                      </a:lnTo>
                      <a:lnTo>
                        <a:pt x="6" y="47"/>
                      </a:lnTo>
                      <a:lnTo>
                        <a:pt x="6" y="47"/>
                      </a:lnTo>
                      <a:lnTo>
                        <a:pt x="0" y="55"/>
                      </a:lnTo>
                      <a:lnTo>
                        <a:pt x="0" y="55"/>
                      </a:lnTo>
                      <a:lnTo>
                        <a:pt x="0" y="55"/>
                      </a:lnTo>
                      <a:lnTo>
                        <a:pt x="0" y="55"/>
                      </a:lnTo>
                      <a:lnTo>
                        <a:pt x="0" y="55"/>
                      </a:lnTo>
                      <a:lnTo>
                        <a:pt x="0" y="55"/>
                      </a:lnTo>
                      <a:lnTo>
                        <a:pt x="6" y="55"/>
                      </a:lnTo>
                      <a:lnTo>
                        <a:pt x="6" y="55"/>
                      </a:lnTo>
                      <a:lnTo>
                        <a:pt x="12" y="55"/>
                      </a:lnTo>
                      <a:lnTo>
                        <a:pt x="18" y="47"/>
                      </a:lnTo>
                      <a:lnTo>
                        <a:pt x="24" y="41"/>
                      </a:lnTo>
                      <a:lnTo>
                        <a:pt x="24" y="41"/>
                      </a:lnTo>
                      <a:lnTo>
                        <a:pt x="24" y="41"/>
                      </a:lnTo>
                      <a:lnTo>
                        <a:pt x="32" y="35"/>
                      </a:lnTo>
                      <a:lnTo>
                        <a:pt x="43" y="35"/>
                      </a:lnTo>
                      <a:lnTo>
                        <a:pt x="43" y="35"/>
                      </a:lnTo>
                      <a:lnTo>
                        <a:pt x="43" y="35"/>
                      </a:lnTo>
                      <a:lnTo>
                        <a:pt x="49" y="35"/>
                      </a:lnTo>
                      <a:lnTo>
                        <a:pt x="55" y="35"/>
                      </a:lnTo>
                      <a:lnTo>
                        <a:pt x="55" y="35"/>
                      </a:lnTo>
                      <a:lnTo>
                        <a:pt x="55" y="35"/>
                      </a:lnTo>
                      <a:lnTo>
                        <a:pt x="67" y="29"/>
                      </a:lnTo>
                      <a:lnTo>
                        <a:pt x="79" y="24"/>
                      </a:lnTo>
                      <a:lnTo>
                        <a:pt x="79" y="24"/>
                      </a:lnTo>
                      <a:lnTo>
                        <a:pt x="87" y="29"/>
                      </a:lnTo>
                      <a:lnTo>
                        <a:pt x="99" y="35"/>
                      </a:lnTo>
                      <a:lnTo>
                        <a:pt x="122" y="47"/>
                      </a:lnTo>
                      <a:lnTo>
                        <a:pt x="122" y="47"/>
                      </a:lnTo>
                      <a:lnTo>
                        <a:pt x="116" y="41"/>
                      </a:lnTo>
                      <a:lnTo>
                        <a:pt x="104" y="35"/>
                      </a:lnTo>
                      <a:lnTo>
                        <a:pt x="99" y="29"/>
                      </a:lnTo>
                      <a:lnTo>
                        <a:pt x="99" y="29"/>
                      </a:lnTo>
                      <a:lnTo>
                        <a:pt x="93" y="29"/>
                      </a:lnTo>
                      <a:lnTo>
                        <a:pt x="93" y="24"/>
                      </a:lnTo>
                      <a:lnTo>
                        <a:pt x="99" y="24"/>
                      </a:lnTo>
                      <a:lnTo>
                        <a:pt x="99" y="24"/>
                      </a:lnTo>
                      <a:lnTo>
                        <a:pt x="110" y="29"/>
                      </a:lnTo>
                      <a:lnTo>
                        <a:pt x="122" y="29"/>
                      </a:lnTo>
                      <a:lnTo>
                        <a:pt x="134" y="3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87" name="Freeform 123"/>
                <p:cNvSpPr>
                  <a:spLocks/>
                </p:cNvSpPr>
                <p:nvPr/>
              </p:nvSpPr>
              <p:spPr bwMode="auto">
                <a:xfrm>
                  <a:off x="3413" y="1895"/>
                  <a:ext cx="41" cy="11"/>
                </a:xfrm>
                <a:custGeom>
                  <a:avLst/>
                  <a:gdLst>
                    <a:gd name="T0" fmla="*/ 35 w 41"/>
                    <a:gd name="T1" fmla="*/ 0 h 11"/>
                    <a:gd name="T2" fmla="*/ 29 w 41"/>
                    <a:gd name="T3" fmla="*/ 5 h 11"/>
                    <a:gd name="T4" fmla="*/ 23 w 41"/>
                    <a:gd name="T5" fmla="*/ 11 h 11"/>
                    <a:gd name="T6" fmla="*/ 17 w 41"/>
                    <a:gd name="T7" fmla="*/ 11 h 11"/>
                    <a:gd name="T8" fmla="*/ 17 w 41"/>
                    <a:gd name="T9" fmla="*/ 11 h 11"/>
                    <a:gd name="T10" fmla="*/ 11 w 41"/>
                    <a:gd name="T11" fmla="*/ 11 h 11"/>
                    <a:gd name="T12" fmla="*/ 6 w 41"/>
                    <a:gd name="T13" fmla="*/ 11 h 11"/>
                    <a:gd name="T14" fmla="*/ 0 w 41"/>
                    <a:gd name="T15" fmla="*/ 11 h 11"/>
                    <a:gd name="T16" fmla="*/ 0 w 41"/>
                    <a:gd name="T17" fmla="*/ 11 h 11"/>
                    <a:gd name="T18" fmla="*/ 0 w 41"/>
                    <a:gd name="T19" fmla="*/ 11 h 11"/>
                    <a:gd name="T20" fmla="*/ 0 w 41"/>
                    <a:gd name="T21" fmla="*/ 11 h 11"/>
                    <a:gd name="T22" fmla="*/ 0 w 41"/>
                    <a:gd name="T23" fmla="*/ 11 h 11"/>
                    <a:gd name="T24" fmla="*/ 0 w 41"/>
                    <a:gd name="T25" fmla="*/ 11 h 11"/>
                    <a:gd name="T26" fmla="*/ 0 w 41"/>
                    <a:gd name="T27" fmla="*/ 11 h 11"/>
                    <a:gd name="T28" fmla="*/ 6 w 41"/>
                    <a:gd name="T29" fmla="*/ 11 h 11"/>
                    <a:gd name="T30" fmla="*/ 11 w 41"/>
                    <a:gd name="T31" fmla="*/ 11 h 11"/>
                    <a:gd name="T32" fmla="*/ 11 w 41"/>
                    <a:gd name="T33" fmla="*/ 11 h 11"/>
                    <a:gd name="T34" fmla="*/ 11 w 41"/>
                    <a:gd name="T35" fmla="*/ 11 h 11"/>
                    <a:gd name="T36" fmla="*/ 17 w 41"/>
                    <a:gd name="T37" fmla="*/ 11 h 11"/>
                    <a:gd name="T38" fmla="*/ 23 w 41"/>
                    <a:gd name="T39" fmla="*/ 5 h 11"/>
                    <a:gd name="T40" fmla="*/ 23 w 41"/>
                    <a:gd name="T41" fmla="*/ 5 h 11"/>
                    <a:gd name="T42" fmla="*/ 29 w 41"/>
                    <a:gd name="T43" fmla="*/ 5 h 11"/>
                    <a:gd name="T44" fmla="*/ 35 w 41"/>
                    <a:gd name="T45" fmla="*/ 0 h 11"/>
                    <a:gd name="T46" fmla="*/ 41 w 41"/>
                    <a:gd name="T47" fmla="*/ 0 h 11"/>
                    <a:gd name="T48" fmla="*/ 41 w 41"/>
                    <a:gd name="T49" fmla="*/ 0 h 11"/>
                    <a:gd name="T50" fmla="*/ 35 w 41"/>
                    <a:gd name="T5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1">
                      <a:moveTo>
                        <a:pt x="35" y="0"/>
                      </a:moveTo>
                      <a:lnTo>
                        <a:pt x="29" y="5"/>
                      </a:lnTo>
                      <a:lnTo>
                        <a:pt x="23" y="11"/>
                      </a:lnTo>
                      <a:lnTo>
                        <a:pt x="17" y="11"/>
                      </a:lnTo>
                      <a:lnTo>
                        <a:pt x="17" y="11"/>
                      </a:lnTo>
                      <a:lnTo>
                        <a:pt x="11" y="11"/>
                      </a:lnTo>
                      <a:lnTo>
                        <a:pt x="6" y="11"/>
                      </a:lnTo>
                      <a:lnTo>
                        <a:pt x="0" y="11"/>
                      </a:lnTo>
                      <a:lnTo>
                        <a:pt x="0" y="11"/>
                      </a:lnTo>
                      <a:lnTo>
                        <a:pt x="0" y="11"/>
                      </a:lnTo>
                      <a:lnTo>
                        <a:pt x="0" y="11"/>
                      </a:lnTo>
                      <a:lnTo>
                        <a:pt x="0" y="11"/>
                      </a:lnTo>
                      <a:lnTo>
                        <a:pt x="0" y="11"/>
                      </a:lnTo>
                      <a:lnTo>
                        <a:pt x="0" y="11"/>
                      </a:lnTo>
                      <a:lnTo>
                        <a:pt x="6" y="11"/>
                      </a:lnTo>
                      <a:lnTo>
                        <a:pt x="11" y="11"/>
                      </a:lnTo>
                      <a:lnTo>
                        <a:pt x="11" y="11"/>
                      </a:lnTo>
                      <a:lnTo>
                        <a:pt x="11" y="11"/>
                      </a:lnTo>
                      <a:lnTo>
                        <a:pt x="17" y="11"/>
                      </a:lnTo>
                      <a:lnTo>
                        <a:pt x="23" y="5"/>
                      </a:lnTo>
                      <a:lnTo>
                        <a:pt x="23" y="5"/>
                      </a:lnTo>
                      <a:lnTo>
                        <a:pt x="29" y="5"/>
                      </a:lnTo>
                      <a:lnTo>
                        <a:pt x="35" y="0"/>
                      </a:lnTo>
                      <a:lnTo>
                        <a:pt x="41" y="0"/>
                      </a:lnTo>
                      <a:lnTo>
                        <a:pt x="41" y="0"/>
                      </a:lnTo>
                      <a:lnTo>
                        <a:pt x="35"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88" name="Freeform 124"/>
                <p:cNvSpPr>
                  <a:spLocks/>
                </p:cNvSpPr>
                <p:nvPr/>
              </p:nvSpPr>
              <p:spPr bwMode="auto">
                <a:xfrm>
                  <a:off x="3375" y="1877"/>
                  <a:ext cx="73" cy="49"/>
                </a:xfrm>
                <a:custGeom>
                  <a:avLst/>
                  <a:gdLst>
                    <a:gd name="T0" fmla="*/ 30 w 73"/>
                    <a:gd name="T1" fmla="*/ 0 h 49"/>
                    <a:gd name="T2" fmla="*/ 30 w 73"/>
                    <a:gd name="T3" fmla="*/ 0 h 49"/>
                    <a:gd name="T4" fmla="*/ 24 w 73"/>
                    <a:gd name="T5" fmla="*/ 6 h 49"/>
                    <a:gd name="T6" fmla="*/ 24 w 73"/>
                    <a:gd name="T7" fmla="*/ 6 h 49"/>
                    <a:gd name="T8" fmla="*/ 24 w 73"/>
                    <a:gd name="T9" fmla="*/ 6 h 49"/>
                    <a:gd name="T10" fmla="*/ 18 w 73"/>
                    <a:gd name="T11" fmla="*/ 12 h 49"/>
                    <a:gd name="T12" fmla="*/ 18 w 73"/>
                    <a:gd name="T13" fmla="*/ 18 h 49"/>
                    <a:gd name="T14" fmla="*/ 18 w 73"/>
                    <a:gd name="T15" fmla="*/ 23 h 49"/>
                    <a:gd name="T16" fmla="*/ 18 w 73"/>
                    <a:gd name="T17" fmla="*/ 23 h 49"/>
                    <a:gd name="T18" fmla="*/ 12 w 73"/>
                    <a:gd name="T19" fmla="*/ 29 h 49"/>
                    <a:gd name="T20" fmla="*/ 6 w 73"/>
                    <a:gd name="T21" fmla="*/ 29 h 49"/>
                    <a:gd name="T22" fmla="*/ 6 w 73"/>
                    <a:gd name="T23" fmla="*/ 29 h 49"/>
                    <a:gd name="T24" fmla="*/ 6 w 73"/>
                    <a:gd name="T25" fmla="*/ 29 h 49"/>
                    <a:gd name="T26" fmla="*/ 6 w 73"/>
                    <a:gd name="T27" fmla="*/ 35 h 49"/>
                    <a:gd name="T28" fmla="*/ 0 w 73"/>
                    <a:gd name="T29" fmla="*/ 35 h 49"/>
                    <a:gd name="T30" fmla="*/ 0 w 73"/>
                    <a:gd name="T31" fmla="*/ 41 h 49"/>
                    <a:gd name="T32" fmla="*/ 0 w 73"/>
                    <a:gd name="T33" fmla="*/ 41 h 49"/>
                    <a:gd name="T34" fmla="*/ 0 w 73"/>
                    <a:gd name="T35" fmla="*/ 49 h 49"/>
                    <a:gd name="T36" fmla="*/ 0 w 73"/>
                    <a:gd name="T37" fmla="*/ 49 h 49"/>
                    <a:gd name="T38" fmla="*/ 6 w 73"/>
                    <a:gd name="T39" fmla="*/ 49 h 49"/>
                    <a:gd name="T40" fmla="*/ 6 w 73"/>
                    <a:gd name="T41" fmla="*/ 49 h 49"/>
                    <a:gd name="T42" fmla="*/ 12 w 73"/>
                    <a:gd name="T43" fmla="*/ 49 h 49"/>
                    <a:gd name="T44" fmla="*/ 24 w 73"/>
                    <a:gd name="T45" fmla="*/ 41 h 49"/>
                    <a:gd name="T46" fmla="*/ 38 w 73"/>
                    <a:gd name="T47" fmla="*/ 29 h 49"/>
                    <a:gd name="T48" fmla="*/ 38 w 73"/>
                    <a:gd name="T49" fmla="*/ 29 h 49"/>
                    <a:gd name="T50" fmla="*/ 38 w 73"/>
                    <a:gd name="T51" fmla="*/ 29 h 49"/>
                    <a:gd name="T52" fmla="*/ 38 w 73"/>
                    <a:gd name="T53" fmla="*/ 29 h 49"/>
                    <a:gd name="T54" fmla="*/ 44 w 73"/>
                    <a:gd name="T55" fmla="*/ 29 h 49"/>
                    <a:gd name="T56" fmla="*/ 44 w 73"/>
                    <a:gd name="T57" fmla="*/ 29 h 49"/>
                    <a:gd name="T58" fmla="*/ 49 w 73"/>
                    <a:gd name="T59" fmla="*/ 29 h 49"/>
                    <a:gd name="T60" fmla="*/ 55 w 73"/>
                    <a:gd name="T61" fmla="*/ 29 h 49"/>
                    <a:gd name="T62" fmla="*/ 67 w 73"/>
                    <a:gd name="T63" fmla="*/ 18 h 49"/>
                    <a:gd name="T64" fmla="*/ 67 w 73"/>
                    <a:gd name="T65" fmla="*/ 18 h 49"/>
                    <a:gd name="T66" fmla="*/ 67 w 73"/>
                    <a:gd name="T67" fmla="*/ 18 h 49"/>
                    <a:gd name="T68" fmla="*/ 67 w 73"/>
                    <a:gd name="T69" fmla="*/ 18 h 49"/>
                    <a:gd name="T70" fmla="*/ 73 w 73"/>
                    <a:gd name="T7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49">
                      <a:moveTo>
                        <a:pt x="30" y="0"/>
                      </a:moveTo>
                      <a:lnTo>
                        <a:pt x="30" y="0"/>
                      </a:lnTo>
                      <a:lnTo>
                        <a:pt x="24" y="6"/>
                      </a:lnTo>
                      <a:lnTo>
                        <a:pt x="24" y="6"/>
                      </a:lnTo>
                      <a:lnTo>
                        <a:pt x="24" y="6"/>
                      </a:lnTo>
                      <a:lnTo>
                        <a:pt x="18" y="12"/>
                      </a:lnTo>
                      <a:lnTo>
                        <a:pt x="18" y="18"/>
                      </a:lnTo>
                      <a:lnTo>
                        <a:pt x="18" y="23"/>
                      </a:lnTo>
                      <a:lnTo>
                        <a:pt x="18" y="23"/>
                      </a:lnTo>
                      <a:lnTo>
                        <a:pt x="12" y="29"/>
                      </a:lnTo>
                      <a:lnTo>
                        <a:pt x="6" y="29"/>
                      </a:lnTo>
                      <a:lnTo>
                        <a:pt x="6" y="29"/>
                      </a:lnTo>
                      <a:lnTo>
                        <a:pt x="6" y="29"/>
                      </a:lnTo>
                      <a:lnTo>
                        <a:pt x="6" y="35"/>
                      </a:lnTo>
                      <a:lnTo>
                        <a:pt x="0" y="35"/>
                      </a:lnTo>
                      <a:lnTo>
                        <a:pt x="0" y="41"/>
                      </a:lnTo>
                      <a:lnTo>
                        <a:pt x="0" y="41"/>
                      </a:lnTo>
                      <a:lnTo>
                        <a:pt x="0" y="49"/>
                      </a:lnTo>
                      <a:lnTo>
                        <a:pt x="0" y="49"/>
                      </a:lnTo>
                      <a:lnTo>
                        <a:pt x="6" y="49"/>
                      </a:lnTo>
                      <a:lnTo>
                        <a:pt x="6" y="49"/>
                      </a:lnTo>
                      <a:lnTo>
                        <a:pt x="12" y="49"/>
                      </a:lnTo>
                      <a:lnTo>
                        <a:pt x="24" y="41"/>
                      </a:lnTo>
                      <a:lnTo>
                        <a:pt x="38" y="29"/>
                      </a:lnTo>
                      <a:lnTo>
                        <a:pt x="38" y="29"/>
                      </a:lnTo>
                      <a:lnTo>
                        <a:pt x="38" y="29"/>
                      </a:lnTo>
                      <a:lnTo>
                        <a:pt x="38" y="29"/>
                      </a:lnTo>
                      <a:lnTo>
                        <a:pt x="44" y="29"/>
                      </a:lnTo>
                      <a:lnTo>
                        <a:pt x="44" y="29"/>
                      </a:lnTo>
                      <a:lnTo>
                        <a:pt x="49" y="29"/>
                      </a:lnTo>
                      <a:lnTo>
                        <a:pt x="55" y="29"/>
                      </a:lnTo>
                      <a:lnTo>
                        <a:pt x="67" y="18"/>
                      </a:lnTo>
                      <a:lnTo>
                        <a:pt x="67" y="18"/>
                      </a:lnTo>
                      <a:lnTo>
                        <a:pt x="67" y="18"/>
                      </a:lnTo>
                      <a:lnTo>
                        <a:pt x="67" y="18"/>
                      </a:lnTo>
                      <a:lnTo>
                        <a:pt x="73"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89" name="Freeform 125"/>
                <p:cNvSpPr>
                  <a:spLocks/>
                </p:cNvSpPr>
                <p:nvPr/>
              </p:nvSpPr>
              <p:spPr bwMode="auto">
                <a:xfrm>
                  <a:off x="3350" y="1900"/>
                  <a:ext cx="19" cy="44"/>
                </a:xfrm>
                <a:custGeom>
                  <a:avLst/>
                  <a:gdLst>
                    <a:gd name="T0" fmla="*/ 0 w 19"/>
                    <a:gd name="T1" fmla="*/ 32 h 44"/>
                    <a:gd name="T2" fmla="*/ 0 w 19"/>
                    <a:gd name="T3" fmla="*/ 32 h 44"/>
                    <a:gd name="T4" fmla="*/ 0 w 19"/>
                    <a:gd name="T5" fmla="*/ 26 h 44"/>
                    <a:gd name="T6" fmla="*/ 8 w 19"/>
                    <a:gd name="T7" fmla="*/ 18 h 44"/>
                    <a:gd name="T8" fmla="*/ 8 w 19"/>
                    <a:gd name="T9" fmla="*/ 18 h 44"/>
                    <a:gd name="T10" fmla="*/ 8 w 19"/>
                    <a:gd name="T11" fmla="*/ 12 h 44"/>
                    <a:gd name="T12" fmla="*/ 14 w 19"/>
                    <a:gd name="T13" fmla="*/ 12 h 44"/>
                    <a:gd name="T14" fmla="*/ 14 w 19"/>
                    <a:gd name="T15" fmla="*/ 6 h 44"/>
                    <a:gd name="T16" fmla="*/ 14 w 19"/>
                    <a:gd name="T17" fmla="*/ 6 h 44"/>
                    <a:gd name="T18" fmla="*/ 14 w 19"/>
                    <a:gd name="T19" fmla="*/ 6 h 44"/>
                    <a:gd name="T20" fmla="*/ 19 w 19"/>
                    <a:gd name="T21" fmla="*/ 0 h 44"/>
                    <a:gd name="T22" fmla="*/ 19 w 19"/>
                    <a:gd name="T23" fmla="*/ 0 h 44"/>
                    <a:gd name="T24" fmla="*/ 19 w 19"/>
                    <a:gd name="T25" fmla="*/ 0 h 44"/>
                    <a:gd name="T26" fmla="*/ 19 w 19"/>
                    <a:gd name="T27" fmla="*/ 6 h 44"/>
                    <a:gd name="T28" fmla="*/ 14 w 19"/>
                    <a:gd name="T29" fmla="*/ 6 h 44"/>
                    <a:gd name="T30" fmla="*/ 14 w 19"/>
                    <a:gd name="T31" fmla="*/ 12 h 44"/>
                    <a:gd name="T32" fmla="*/ 14 w 19"/>
                    <a:gd name="T33" fmla="*/ 12 h 44"/>
                    <a:gd name="T34" fmla="*/ 8 w 19"/>
                    <a:gd name="T35" fmla="*/ 18 h 44"/>
                    <a:gd name="T36" fmla="*/ 8 w 19"/>
                    <a:gd name="T37" fmla="*/ 26 h 44"/>
                    <a:gd name="T38" fmla="*/ 8 w 19"/>
                    <a:gd name="T39" fmla="*/ 32 h 44"/>
                    <a:gd name="T40" fmla="*/ 8 w 19"/>
                    <a:gd name="T41" fmla="*/ 32 h 44"/>
                    <a:gd name="T42" fmla="*/ 8 w 19"/>
                    <a:gd name="T43" fmla="*/ 38 h 44"/>
                    <a:gd name="T44" fmla="*/ 0 w 19"/>
                    <a:gd name="T45" fmla="*/ 44 h 44"/>
                    <a:gd name="T46" fmla="*/ 0 w 19"/>
                    <a:gd name="T47" fmla="*/ 44 h 44"/>
                    <a:gd name="T48" fmla="*/ 0 w 19"/>
                    <a:gd name="T49" fmla="*/ 44 h 44"/>
                    <a:gd name="T50" fmla="*/ 0 w 19"/>
                    <a:gd name="T51" fmla="*/ 44 h 44"/>
                    <a:gd name="T52" fmla="*/ 0 w 19"/>
                    <a:gd name="T53" fmla="*/ 44 h 44"/>
                    <a:gd name="T54" fmla="*/ 0 w 19"/>
                    <a:gd name="T55" fmla="*/ 44 h 44"/>
                    <a:gd name="T56" fmla="*/ 0 w 19"/>
                    <a:gd name="T57" fmla="*/ 44 h 44"/>
                    <a:gd name="T58" fmla="*/ 0 w 19"/>
                    <a:gd name="T59" fmla="*/ 44 h 44"/>
                    <a:gd name="T60" fmla="*/ 0 w 19"/>
                    <a:gd name="T61" fmla="*/ 38 h 44"/>
                    <a:gd name="T62" fmla="*/ 0 w 19"/>
                    <a:gd name="T63"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44">
                      <a:moveTo>
                        <a:pt x="0" y="32"/>
                      </a:moveTo>
                      <a:lnTo>
                        <a:pt x="0" y="32"/>
                      </a:lnTo>
                      <a:lnTo>
                        <a:pt x="0" y="26"/>
                      </a:lnTo>
                      <a:lnTo>
                        <a:pt x="8" y="18"/>
                      </a:lnTo>
                      <a:lnTo>
                        <a:pt x="8" y="18"/>
                      </a:lnTo>
                      <a:lnTo>
                        <a:pt x="8" y="12"/>
                      </a:lnTo>
                      <a:lnTo>
                        <a:pt x="14" y="12"/>
                      </a:lnTo>
                      <a:lnTo>
                        <a:pt x="14" y="6"/>
                      </a:lnTo>
                      <a:lnTo>
                        <a:pt x="14" y="6"/>
                      </a:lnTo>
                      <a:lnTo>
                        <a:pt x="14" y="6"/>
                      </a:lnTo>
                      <a:lnTo>
                        <a:pt x="19" y="0"/>
                      </a:lnTo>
                      <a:lnTo>
                        <a:pt x="19" y="0"/>
                      </a:lnTo>
                      <a:lnTo>
                        <a:pt x="19" y="0"/>
                      </a:lnTo>
                      <a:lnTo>
                        <a:pt x="19" y="6"/>
                      </a:lnTo>
                      <a:lnTo>
                        <a:pt x="14" y="6"/>
                      </a:lnTo>
                      <a:lnTo>
                        <a:pt x="14" y="12"/>
                      </a:lnTo>
                      <a:lnTo>
                        <a:pt x="14" y="12"/>
                      </a:lnTo>
                      <a:lnTo>
                        <a:pt x="8" y="18"/>
                      </a:lnTo>
                      <a:lnTo>
                        <a:pt x="8" y="26"/>
                      </a:lnTo>
                      <a:lnTo>
                        <a:pt x="8" y="32"/>
                      </a:lnTo>
                      <a:lnTo>
                        <a:pt x="8" y="32"/>
                      </a:lnTo>
                      <a:lnTo>
                        <a:pt x="8" y="38"/>
                      </a:lnTo>
                      <a:lnTo>
                        <a:pt x="0" y="44"/>
                      </a:lnTo>
                      <a:lnTo>
                        <a:pt x="0" y="44"/>
                      </a:lnTo>
                      <a:lnTo>
                        <a:pt x="0" y="44"/>
                      </a:lnTo>
                      <a:lnTo>
                        <a:pt x="0" y="44"/>
                      </a:lnTo>
                      <a:lnTo>
                        <a:pt x="0" y="44"/>
                      </a:lnTo>
                      <a:lnTo>
                        <a:pt x="0" y="44"/>
                      </a:lnTo>
                      <a:lnTo>
                        <a:pt x="0" y="44"/>
                      </a:lnTo>
                      <a:lnTo>
                        <a:pt x="0" y="44"/>
                      </a:lnTo>
                      <a:lnTo>
                        <a:pt x="0" y="38"/>
                      </a:lnTo>
                      <a:lnTo>
                        <a:pt x="0" y="3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90" name="Freeform 126"/>
                <p:cNvSpPr>
                  <a:spLocks/>
                </p:cNvSpPr>
                <p:nvPr/>
              </p:nvSpPr>
              <p:spPr bwMode="auto">
                <a:xfrm>
                  <a:off x="4727" y="1863"/>
                  <a:ext cx="55" cy="49"/>
                </a:xfrm>
                <a:custGeom>
                  <a:avLst/>
                  <a:gdLst>
                    <a:gd name="T0" fmla="*/ 0 w 55"/>
                    <a:gd name="T1" fmla="*/ 0 h 49"/>
                    <a:gd name="T2" fmla="*/ 7 w 55"/>
                    <a:gd name="T3" fmla="*/ 8 h 49"/>
                    <a:gd name="T4" fmla="*/ 13 w 55"/>
                    <a:gd name="T5" fmla="*/ 14 h 49"/>
                    <a:gd name="T6" fmla="*/ 25 w 55"/>
                    <a:gd name="T7" fmla="*/ 20 h 49"/>
                    <a:gd name="T8" fmla="*/ 25 w 55"/>
                    <a:gd name="T9" fmla="*/ 26 h 49"/>
                    <a:gd name="T10" fmla="*/ 37 w 55"/>
                    <a:gd name="T11" fmla="*/ 32 h 49"/>
                    <a:gd name="T12" fmla="*/ 37 w 55"/>
                    <a:gd name="T13" fmla="*/ 37 h 49"/>
                    <a:gd name="T14" fmla="*/ 43 w 55"/>
                    <a:gd name="T15" fmla="*/ 43 h 49"/>
                    <a:gd name="T16" fmla="*/ 43 w 55"/>
                    <a:gd name="T17" fmla="*/ 43 h 49"/>
                    <a:gd name="T18" fmla="*/ 43 w 55"/>
                    <a:gd name="T19" fmla="*/ 37 h 49"/>
                    <a:gd name="T20" fmla="*/ 43 w 55"/>
                    <a:gd name="T21" fmla="*/ 37 h 49"/>
                    <a:gd name="T22" fmla="*/ 49 w 55"/>
                    <a:gd name="T23" fmla="*/ 43 h 49"/>
                    <a:gd name="T24" fmla="*/ 49 w 55"/>
                    <a:gd name="T25" fmla="*/ 49 h 49"/>
                    <a:gd name="T26" fmla="*/ 55 w 55"/>
                    <a:gd name="T27" fmla="*/ 49 h 49"/>
                    <a:gd name="T28" fmla="*/ 49 w 55"/>
                    <a:gd name="T29" fmla="*/ 49 h 49"/>
                    <a:gd name="T30" fmla="*/ 43 w 55"/>
                    <a:gd name="T31" fmla="*/ 32 h 49"/>
                    <a:gd name="T32" fmla="*/ 37 w 55"/>
                    <a:gd name="T33" fmla="*/ 32 h 49"/>
                    <a:gd name="T34" fmla="*/ 37 w 55"/>
                    <a:gd name="T35" fmla="*/ 26 h 49"/>
                    <a:gd name="T36" fmla="*/ 37 w 55"/>
                    <a:gd name="T37" fmla="*/ 26 h 49"/>
                    <a:gd name="T38" fmla="*/ 43 w 55"/>
                    <a:gd name="T39" fmla="*/ 26 h 49"/>
                    <a:gd name="T40" fmla="*/ 49 w 55"/>
                    <a:gd name="T41" fmla="*/ 32 h 49"/>
                    <a:gd name="T42" fmla="*/ 55 w 55"/>
                    <a:gd name="T43" fmla="*/ 32 h 49"/>
                    <a:gd name="T44" fmla="*/ 49 w 55"/>
                    <a:gd name="T45" fmla="*/ 32 h 49"/>
                    <a:gd name="T46" fmla="*/ 37 w 55"/>
                    <a:gd name="T47" fmla="*/ 26 h 49"/>
                    <a:gd name="T48" fmla="*/ 31 w 55"/>
                    <a:gd name="T49" fmla="*/ 26 h 49"/>
                    <a:gd name="T50" fmla="*/ 31 w 55"/>
                    <a:gd name="T51" fmla="*/ 20 h 49"/>
                    <a:gd name="T52" fmla="*/ 25 w 55"/>
                    <a:gd name="T53" fmla="*/ 20 h 49"/>
                    <a:gd name="T54" fmla="*/ 25 w 55"/>
                    <a:gd name="T55" fmla="*/ 14 h 49"/>
                    <a:gd name="T56" fmla="*/ 31 w 55"/>
                    <a:gd name="T57" fmla="*/ 14 h 49"/>
                    <a:gd name="T58" fmla="*/ 37 w 55"/>
                    <a:gd name="T59" fmla="*/ 14 h 49"/>
                    <a:gd name="T60" fmla="*/ 37 w 55"/>
                    <a:gd name="T61" fmla="*/ 14 h 49"/>
                    <a:gd name="T62" fmla="*/ 49 w 55"/>
                    <a:gd name="T63" fmla="*/ 14 h 49"/>
                    <a:gd name="T64" fmla="*/ 43 w 55"/>
                    <a:gd name="T65" fmla="*/ 14 h 49"/>
                    <a:gd name="T66" fmla="*/ 31 w 55"/>
                    <a:gd name="T67" fmla="*/ 8 h 49"/>
                    <a:gd name="T68" fmla="*/ 25 w 55"/>
                    <a:gd name="T69" fmla="*/ 8 h 49"/>
                    <a:gd name="T70" fmla="*/ 25 w 55"/>
                    <a:gd name="T71" fmla="*/ 0 h 49"/>
                    <a:gd name="T72" fmla="*/ 25 w 55"/>
                    <a:gd name="T73" fmla="*/ 8 h 49"/>
                    <a:gd name="T74" fmla="*/ 25 w 55"/>
                    <a:gd name="T75" fmla="*/ 8 h 49"/>
                    <a:gd name="T76" fmla="*/ 19 w 55"/>
                    <a:gd name="T77" fmla="*/ 8 h 49"/>
                    <a:gd name="T78" fmla="*/ 13 w 55"/>
                    <a:gd name="T79" fmla="*/ 0 h 49"/>
                    <a:gd name="T80" fmla="*/ 13 w 55"/>
                    <a:gd name="T81" fmla="*/ 8 h 49"/>
                    <a:gd name="T82" fmla="*/ 19 w 55"/>
                    <a:gd name="T83" fmla="*/ 8 h 49"/>
                    <a:gd name="T84" fmla="*/ 13 w 55"/>
                    <a:gd name="T85" fmla="*/ 8 h 49"/>
                    <a:gd name="T86" fmla="*/ 0 w 55"/>
                    <a:gd name="T8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9">
                      <a:moveTo>
                        <a:pt x="0" y="0"/>
                      </a:moveTo>
                      <a:lnTo>
                        <a:pt x="0" y="0"/>
                      </a:lnTo>
                      <a:lnTo>
                        <a:pt x="0" y="8"/>
                      </a:lnTo>
                      <a:lnTo>
                        <a:pt x="7" y="8"/>
                      </a:lnTo>
                      <a:lnTo>
                        <a:pt x="7" y="8"/>
                      </a:lnTo>
                      <a:lnTo>
                        <a:pt x="13" y="14"/>
                      </a:lnTo>
                      <a:lnTo>
                        <a:pt x="19" y="20"/>
                      </a:lnTo>
                      <a:lnTo>
                        <a:pt x="25" y="20"/>
                      </a:lnTo>
                      <a:lnTo>
                        <a:pt x="25" y="20"/>
                      </a:lnTo>
                      <a:lnTo>
                        <a:pt x="25" y="26"/>
                      </a:lnTo>
                      <a:lnTo>
                        <a:pt x="31" y="32"/>
                      </a:lnTo>
                      <a:lnTo>
                        <a:pt x="37" y="32"/>
                      </a:lnTo>
                      <a:lnTo>
                        <a:pt x="37" y="32"/>
                      </a:lnTo>
                      <a:lnTo>
                        <a:pt x="37" y="37"/>
                      </a:lnTo>
                      <a:lnTo>
                        <a:pt x="43" y="43"/>
                      </a:lnTo>
                      <a:lnTo>
                        <a:pt x="43" y="43"/>
                      </a:lnTo>
                      <a:lnTo>
                        <a:pt x="43" y="43"/>
                      </a:lnTo>
                      <a:lnTo>
                        <a:pt x="43" y="43"/>
                      </a:lnTo>
                      <a:lnTo>
                        <a:pt x="43" y="43"/>
                      </a:lnTo>
                      <a:lnTo>
                        <a:pt x="43" y="37"/>
                      </a:lnTo>
                      <a:lnTo>
                        <a:pt x="43" y="37"/>
                      </a:lnTo>
                      <a:lnTo>
                        <a:pt x="43" y="37"/>
                      </a:lnTo>
                      <a:lnTo>
                        <a:pt x="43" y="43"/>
                      </a:lnTo>
                      <a:lnTo>
                        <a:pt x="49" y="43"/>
                      </a:lnTo>
                      <a:lnTo>
                        <a:pt x="49" y="43"/>
                      </a:lnTo>
                      <a:lnTo>
                        <a:pt x="49" y="49"/>
                      </a:lnTo>
                      <a:lnTo>
                        <a:pt x="49" y="49"/>
                      </a:lnTo>
                      <a:lnTo>
                        <a:pt x="55" y="49"/>
                      </a:lnTo>
                      <a:lnTo>
                        <a:pt x="55" y="49"/>
                      </a:lnTo>
                      <a:lnTo>
                        <a:pt x="49" y="49"/>
                      </a:lnTo>
                      <a:lnTo>
                        <a:pt x="49" y="37"/>
                      </a:lnTo>
                      <a:lnTo>
                        <a:pt x="43" y="32"/>
                      </a:lnTo>
                      <a:lnTo>
                        <a:pt x="43" y="32"/>
                      </a:lnTo>
                      <a:lnTo>
                        <a:pt x="37" y="32"/>
                      </a:lnTo>
                      <a:lnTo>
                        <a:pt x="37" y="26"/>
                      </a:lnTo>
                      <a:lnTo>
                        <a:pt x="37" y="26"/>
                      </a:lnTo>
                      <a:lnTo>
                        <a:pt x="37" y="26"/>
                      </a:lnTo>
                      <a:lnTo>
                        <a:pt x="37" y="26"/>
                      </a:lnTo>
                      <a:lnTo>
                        <a:pt x="43" y="26"/>
                      </a:lnTo>
                      <a:lnTo>
                        <a:pt x="43" y="26"/>
                      </a:lnTo>
                      <a:lnTo>
                        <a:pt x="43" y="26"/>
                      </a:lnTo>
                      <a:lnTo>
                        <a:pt x="49" y="32"/>
                      </a:lnTo>
                      <a:lnTo>
                        <a:pt x="49" y="32"/>
                      </a:lnTo>
                      <a:lnTo>
                        <a:pt x="55" y="32"/>
                      </a:lnTo>
                      <a:lnTo>
                        <a:pt x="55" y="32"/>
                      </a:lnTo>
                      <a:lnTo>
                        <a:pt x="49" y="32"/>
                      </a:lnTo>
                      <a:lnTo>
                        <a:pt x="43" y="26"/>
                      </a:lnTo>
                      <a:lnTo>
                        <a:pt x="37" y="26"/>
                      </a:lnTo>
                      <a:lnTo>
                        <a:pt x="37" y="26"/>
                      </a:lnTo>
                      <a:lnTo>
                        <a:pt x="31" y="26"/>
                      </a:lnTo>
                      <a:lnTo>
                        <a:pt x="31" y="20"/>
                      </a:lnTo>
                      <a:lnTo>
                        <a:pt x="31" y="20"/>
                      </a:lnTo>
                      <a:lnTo>
                        <a:pt x="31" y="20"/>
                      </a:lnTo>
                      <a:lnTo>
                        <a:pt x="25" y="20"/>
                      </a:lnTo>
                      <a:lnTo>
                        <a:pt x="25" y="14"/>
                      </a:lnTo>
                      <a:lnTo>
                        <a:pt x="25" y="14"/>
                      </a:lnTo>
                      <a:lnTo>
                        <a:pt x="25" y="14"/>
                      </a:lnTo>
                      <a:lnTo>
                        <a:pt x="31" y="14"/>
                      </a:lnTo>
                      <a:lnTo>
                        <a:pt x="31" y="14"/>
                      </a:lnTo>
                      <a:lnTo>
                        <a:pt x="37" y="14"/>
                      </a:lnTo>
                      <a:lnTo>
                        <a:pt x="37" y="14"/>
                      </a:lnTo>
                      <a:lnTo>
                        <a:pt x="37" y="14"/>
                      </a:lnTo>
                      <a:lnTo>
                        <a:pt x="43" y="14"/>
                      </a:lnTo>
                      <a:lnTo>
                        <a:pt x="49" y="14"/>
                      </a:lnTo>
                      <a:lnTo>
                        <a:pt x="49" y="14"/>
                      </a:lnTo>
                      <a:lnTo>
                        <a:pt x="43" y="14"/>
                      </a:lnTo>
                      <a:lnTo>
                        <a:pt x="37" y="14"/>
                      </a:lnTo>
                      <a:lnTo>
                        <a:pt x="31" y="8"/>
                      </a:lnTo>
                      <a:lnTo>
                        <a:pt x="31" y="8"/>
                      </a:lnTo>
                      <a:lnTo>
                        <a:pt x="25" y="8"/>
                      </a:lnTo>
                      <a:lnTo>
                        <a:pt x="25" y="0"/>
                      </a:lnTo>
                      <a:lnTo>
                        <a:pt x="25" y="0"/>
                      </a:lnTo>
                      <a:lnTo>
                        <a:pt x="25" y="0"/>
                      </a:lnTo>
                      <a:lnTo>
                        <a:pt x="25" y="8"/>
                      </a:lnTo>
                      <a:lnTo>
                        <a:pt x="25" y="8"/>
                      </a:lnTo>
                      <a:lnTo>
                        <a:pt x="25" y="8"/>
                      </a:lnTo>
                      <a:lnTo>
                        <a:pt x="25" y="8"/>
                      </a:lnTo>
                      <a:lnTo>
                        <a:pt x="19" y="8"/>
                      </a:lnTo>
                      <a:lnTo>
                        <a:pt x="13" y="0"/>
                      </a:lnTo>
                      <a:lnTo>
                        <a:pt x="13" y="0"/>
                      </a:lnTo>
                      <a:lnTo>
                        <a:pt x="13" y="0"/>
                      </a:lnTo>
                      <a:lnTo>
                        <a:pt x="13" y="8"/>
                      </a:lnTo>
                      <a:lnTo>
                        <a:pt x="19" y="8"/>
                      </a:lnTo>
                      <a:lnTo>
                        <a:pt x="19" y="8"/>
                      </a:lnTo>
                      <a:lnTo>
                        <a:pt x="19" y="8"/>
                      </a:lnTo>
                      <a:lnTo>
                        <a:pt x="13" y="8"/>
                      </a:lnTo>
                      <a:lnTo>
                        <a:pt x="0" y="8"/>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91" name="Freeform 127"/>
                <p:cNvSpPr>
                  <a:spLocks/>
                </p:cNvSpPr>
                <p:nvPr/>
              </p:nvSpPr>
              <p:spPr bwMode="auto">
                <a:xfrm>
                  <a:off x="4782" y="1883"/>
                  <a:ext cx="31" cy="43"/>
                </a:xfrm>
                <a:custGeom>
                  <a:avLst/>
                  <a:gdLst>
                    <a:gd name="T0" fmla="*/ 25 w 31"/>
                    <a:gd name="T1" fmla="*/ 23 h 43"/>
                    <a:gd name="T2" fmla="*/ 25 w 31"/>
                    <a:gd name="T3" fmla="*/ 23 h 43"/>
                    <a:gd name="T4" fmla="*/ 19 w 31"/>
                    <a:gd name="T5" fmla="*/ 17 h 43"/>
                    <a:gd name="T6" fmla="*/ 13 w 31"/>
                    <a:gd name="T7" fmla="*/ 12 h 43"/>
                    <a:gd name="T8" fmla="*/ 13 w 31"/>
                    <a:gd name="T9" fmla="*/ 12 h 43"/>
                    <a:gd name="T10" fmla="*/ 7 w 31"/>
                    <a:gd name="T11" fmla="*/ 6 h 43"/>
                    <a:gd name="T12" fmla="*/ 7 w 31"/>
                    <a:gd name="T13" fmla="*/ 6 h 43"/>
                    <a:gd name="T14" fmla="*/ 7 w 31"/>
                    <a:gd name="T15" fmla="*/ 0 h 43"/>
                    <a:gd name="T16" fmla="*/ 7 w 31"/>
                    <a:gd name="T17" fmla="*/ 0 h 43"/>
                    <a:gd name="T18" fmla="*/ 0 w 31"/>
                    <a:gd name="T19" fmla="*/ 6 h 43"/>
                    <a:gd name="T20" fmla="*/ 7 w 31"/>
                    <a:gd name="T21" fmla="*/ 6 h 43"/>
                    <a:gd name="T22" fmla="*/ 7 w 31"/>
                    <a:gd name="T23" fmla="*/ 12 h 43"/>
                    <a:gd name="T24" fmla="*/ 7 w 31"/>
                    <a:gd name="T25" fmla="*/ 12 h 43"/>
                    <a:gd name="T26" fmla="*/ 7 w 31"/>
                    <a:gd name="T27" fmla="*/ 17 h 43"/>
                    <a:gd name="T28" fmla="*/ 13 w 31"/>
                    <a:gd name="T29" fmla="*/ 17 h 43"/>
                    <a:gd name="T30" fmla="*/ 13 w 31"/>
                    <a:gd name="T31" fmla="*/ 17 h 43"/>
                    <a:gd name="T32" fmla="*/ 13 w 31"/>
                    <a:gd name="T33" fmla="*/ 17 h 43"/>
                    <a:gd name="T34" fmla="*/ 7 w 31"/>
                    <a:gd name="T35" fmla="*/ 17 h 43"/>
                    <a:gd name="T36" fmla="*/ 7 w 31"/>
                    <a:gd name="T37" fmla="*/ 17 h 43"/>
                    <a:gd name="T38" fmla="*/ 7 w 31"/>
                    <a:gd name="T39" fmla="*/ 12 h 43"/>
                    <a:gd name="T40" fmla="*/ 7 w 31"/>
                    <a:gd name="T41" fmla="*/ 12 h 43"/>
                    <a:gd name="T42" fmla="*/ 7 w 31"/>
                    <a:gd name="T43" fmla="*/ 17 h 43"/>
                    <a:gd name="T44" fmla="*/ 7 w 31"/>
                    <a:gd name="T45" fmla="*/ 17 h 43"/>
                    <a:gd name="T46" fmla="*/ 13 w 31"/>
                    <a:gd name="T47" fmla="*/ 23 h 43"/>
                    <a:gd name="T48" fmla="*/ 13 w 31"/>
                    <a:gd name="T49" fmla="*/ 23 h 43"/>
                    <a:gd name="T50" fmla="*/ 13 w 31"/>
                    <a:gd name="T51" fmla="*/ 29 h 43"/>
                    <a:gd name="T52" fmla="*/ 19 w 31"/>
                    <a:gd name="T53" fmla="*/ 35 h 43"/>
                    <a:gd name="T54" fmla="*/ 19 w 31"/>
                    <a:gd name="T55" fmla="*/ 35 h 43"/>
                    <a:gd name="T56" fmla="*/ 19 w 31"/>
                    <a:gd name="T57" fmla="*/ 35 h 43"/>
                    <a:gd name="T58" fmla="*/ 19 w 31"/>
                    <a:gd name="T59" fmla="*/ 43 h 43"/>
                    <a:gd name="T60" fmla="*/ 25 w 31"/>
                    <a:gd name="T61" fmla="*/ 43 h 43"/>
                    <a:gd name="T62" fmla="*/ 31 w 31"/>
                    <a:gd name="T63" fmla="*/ 43 h 43"/>
                    <a:gd name="T64" fmla="*/ 31 w 31"/>
                    <a:gd name="T65" fmla="*/ 43 h 43"/>
                    <a:gd name="T66" fmla="*/ 31 w 31"/>
                    <a:gd name="T67" fmla="*/ 43 h 43"/>
                    <a:gd name="T68" fmla="*/ 25 w 31"/>
                    <a:gd name="T69" fmla="*/ 43 h 43"/>
                    <a:gd name="T70" fmla="*/ 25 w 31"/>
                    <a:gd name="T71" fmla="*/ 35 h 43"/>
                    <a:gd name="T72" fmla="*/ 25 w 31"/>
                    <a:gd name="T73" fmla="*/ 35 h 43"/>
                    <a:gd name="T74" fmla="*/ 19 w 31"/>
                    <a:gd name="T75" fmla="*/ 29 h 43"/>
                    <a:gd name="T76" fmla="*/ 13 w 31"/>
                    <a:gd name="T77" fmla="*/ 29 h 43"/>
                    <a:gd name="T78" fmla="*/ 13 w 31"/>
                    <a:gd name="T79" fmla="*/ 23 h 43"/>
                    <a:gd name="T80" fmla="*/ 13 w 31"/>
                    <a:gd name="T81" fmla="*/ 23 h 43"/>
                    <a:gd name="T82" fmla="*/ 13 w 31"/>
                    <a:gd name="T83" fmla="*/ 23 h 43"/>
                    <a:gd name="T84" fmla="*/ 13 w 31"/>
                    <a:gd name="T85" fmla="*/ 17 h 43"/>
                    <a:gd name="T86" fmla="*/ 13 w 31"/>
                    <a:gd name="T87" fmla="*/ 17 h 43"/>
                    <a:gd name="T88" fmla="*/ 13 w 31"/>
                    <a:gd name="T89" fmla="*/ 17 h 43"/>
                    <a:gd name="T90" fmla="*/ 13 w 31"/>
                    <a:gd name="T91" fmla="*/ 17 h 43"/>
                    <a:gd name="T92" fmla="*/ 19 w 31"/>
                    <a:gd name="T93" fmla="*/ 23 h 43"/>
                    <a:gd name="T94" fmla="*/ 25 w 31"/>
                    <a:gd name="T95"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 h="43">
                      <a:moveTo>
                        <a:pt x="25" y="23"/>
                      </a:moveTo>
                      <a:lnTo>
                        <a:pt x="25" y="23"/>
                      </a:lnTo>
                      <a:lnTo>
                        <a:pt x="19" y="17"/>
                      </a:lnTo>
                      <a:lnTo>
                        <a:pt x="13" y="12"/>
                      </a:lnTo>
                      <a:lnTo>
                        <a:pt x="13" y="12"/>
                      </a:lnTo>
                      <a:lnTo>
                        <a:pt x="7" y="6"/>
                      </a:lnTo>
                      <a:lnTo>
                        <a:pt x="7" y="6"/>
                      </a:lnTo>
                      <a:lnTo>
                        <a:pt x="7" y="0"/>
                      </a:lnTo>
                      <a:lnTo>
                        <a:pt x="7" y="0"/>
                      </a:lnTo>
                      <a:lnTo>
                        <a:pt x="0" y="6"/>
                      </a:lnTo>
                      <a:lnTo>
                        <a:pt x="7" y="6"/>
                      </a:lnTo>
                      <a:lnTo>
                        <a:pt x="7" y="12"/>
                      </a:lnTo>
                      <a:lnTo>
                        <a:pt x="7" y="12"/>
                      </a:lnTo>
                      <a:lnTo>
                        <a:pt x="7" y="17"/>
                      </a:lnTo>
                      <a:lnTo>
                        <a:pt x="13" y="17"/>
                      </a:lnTo>
                      <a:lnTo>
                        <a:pt x="13" y="17"/>
                      </a:lnTo>
                      <a:lnTo>
                        <a:pt x="13" y="17"/>
                      </a:lnTo>
                      <a:lnTo>
                        <a:pt x="7" y="17"/>
                      </a:lnTo>
                      <a:lnTo>
                        <a:pt x="7" y="17"/>
                      </a:lnTo>
                      <a:lnTo>
                        <a:pt x="7" y="12"/>
                      </a:lnTo>
                      <a:lnTo>
                        <a:pt x="7" y="12"/>
                      </a:lnTo>
                      <a:lnTo>
                        <a:pt x="7" y="17"/>
                      </a:lnTo>
                      <a:lnTo>
                        <a:pt x="7" y="17"/>
                      </a:lnTo>
                      <a:lnTo>
                        <a:pt x="13" y="23"/>
                      </a:lnTo>
                      <a:lnTo>
                        <a:pt x="13" y="23"/>
                      </a:lnTo>
                      <a:lnTo>
                        <a:pt x="13" y="29"/>
                      </a:lnTo>
                      <a:lnTo>
                        <a:pt x="19" y="35"/>
                      </a:lnTo>
                      <a:lnTo>
                        <a:pt x="19" y="35"/>
                      </a:lnTo>
                      <a:lnTo>
                        <a:pt x="19" y="35"/>
                      </a:lnTo>
                      <a:lnTo>
                        <a:pt x="19" y="43"/>
                      </a:lnTo>
                      <a:lnTo>
                        <a:pt x="25" y="43"/>
                      </a:lnTo>
                      <a:lnTo>
                        <a:pt x="31" y="43"/>
                      </a:lnTo>
                      <a:lnTo>
                        <a:pt x="31" y="43"/>
                      </a:lnTo>
                      <a:lnTo>
                        <a:pt x="31" y="43"/>
                      </a:lnTo>
                      <a:lnTo>
                        <a:pt x="25" y="43"/>
                      </a:lnTo>
                      <a:lnTo>
                        <a:pt x="25" y="35"/>
                      </a:lnTo>
                      <a:lnTo>
                        <a:pt x="25" y="35"/>
                      </a:lnTo>
                      <a:lnTo>
                        <a:pt x="19" y="29"/>
                      </a:lnTo>
                      <a:lnTo>
                        <a:pt x="13" y="29"/>
                      </a:lnTo>
                      <a:lnTo>
                        <a:pt x="13" y="23"/>
                      </a:lnTo>
                      <a:lnTo>
                        <a:pt x="13" y="23"/>
                      </a:lnTo>
                      <a:lnTo>
                        <a:pt x="13" y="23"/>
                      </a:lnTo>
                      <a:lnTo>
                        <a:pt x="13" y="17"/>
                      </a:lnTo>
                      <a:lnTo>
                        <a:pt x="13" y="17"/>
                      </a:lnTo>
                      <a:lnTo>
                        <a:pt x="13" y="17"/>
                      </a:lnTo>
                      <a:lnTo>
                        <a:pt x="13" y="17"/>
                      </a:lnTo>
                      <a:lnTo>
                        <a:pt x="19" y="23"/>
                      </a:lnTo>
                      <a:lnTo>
                        <a:pt x="25" y="2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92" name="Freeform 128"/>
                <p:cNvSpPr>
                  <a:spLocks/>
                </p:cNvSpPr>
                <p:nvPr/>
              </p:nvSpPr>
              <p:spPr bwMode="auto">
                <a:xfrm>
                  <a:off x="4789" y="1912"/>
                  <a:ext cx="12" cy="32"/>
                </a:xfrm>
                <a:custGeom>
                  <a:avLst/>
                  <a:gdLst>
                    <a:gd name="T0" fmla="*/ 0 w 12"/>
                    <a:gd name="T1" fmla="*/ 0 h 32"/>
                    <a:gd name="T2" fmla="*/ 0 w 12"/>
                    <a:gd name="T3" fmla="*/ 6 h 32"/>
                    <a:gd name="T4" fmla="*/ 0 w 12"/>
                    <a:gd name="T5" fmla="*/ 14 h 32"/>
                    <a:gd name="T6" fmla="*/ 6 w 12"/>
                    <a:gd name="T7" fmla="*/ 14 h 32"/>
                    <a:gd name="T8" fmla="*/ 6 w 12"/>
                    <a:gd name="T9" fmla="*/ 14 h 32"/>
                    <a:gd name="T10" fmla="*/ 6 w 12"/>
                    <a:gd name="T11" fmla="*/ 20 h 32"/>
                    <a:gd name="T12" fmla="*/ 6 w 12"/>
                    <a:gd name="T13" fmla="*/ 26 h 32"/>
                    <a:gd name="T14" fmla="*/ 12 w 12"/>
                    <a:gd name="T15" fmla="*/ 32 h 32"/>
                    <a:gd name="T16" fmla="*/ 12 w 12"/>
                    <a:gd name="T17" fmla="*/ 32 h 32"/>
                    <a:gd name="T18" fmla="*/ 12 w 12"/>
                    <a:gd name="T19" fmla="*/ 32 h 32"/>
                    <a:gd name="T20" fmla="*/ 6 w 12"/>
                    <a:gd name="T21" fmla="*/ 26 h 32"/>
                    <a:gd name="T22" fmla="*/ 6 w 12"/>
                    <a:gd name="T23" fmla="*/ 20 h 32"/>
                    <a:gd name="T24" fmla="*/ 6 w 12"/>
                    <a:gd name="T25" fmla="*/ 20 h 32"/>
                    <a:gd name="T26" fmla="*/ 0 w 12"/>
                    <a:gd name="T27" fmla="*/ 6 h 32"/>
                    <a:gd name="T28" fmla="*/ 0 w 12"/>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32">
                      <a:moveTo>
                        <a:pt x="0" y="0"/>
                      </a:moveTo>
                      <a:lnTo>
                        <a:pt x="0" y="6"/>
                      </a:lnTo>
                      <a:lnTo>
                        <a:pt x="0" y="14"/>
                      </a:lnTo>
                      <a:lnTo>
                        <a:pt x="6" y="14"/>
                      </a:lnTo>
                      <a:lnTo>
                        <a:pt x="6" y="14"/>
                      </a:lnTo>
                      <a:lnTo>
                        <a:pt x="6" y="20"/>
                      </a:lnTo>
                      <a:lnTo>
                        <a:pt x="6" y="26"/>
                      </a:lnTo>
                      <a:lnTo>
                        <a:pt x="12" y="32"/>
                      </a:lnTo>
                      <a:lnTo>
                        <a:pt x="12" y="32"/>
                      </a:lnTo>
                      <a:lnTo>
                        <a:pt x="12" y="32"/>
                      </a:lnTo>
                      <a:lnTo>
                        <a:pt x="6" y="26"/>
                      </a:lnTo>
                      <a:lnTo>
                        <a:pt x="6" y="20"/>
                      </a:lnTo>
                      <a:lnTo>
                        <a:pt x="6" y="20"/>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93" name="Freeform 129"/>
                <p:cNvSpPr>
                  <a:spLocks/>
                </p:cNvSpPr>
                <p:nvPr/>
              </p:nvSpPr>
              <p:spPr bwMode="auto">
                <a:xfrm>
                  <a:off x="4636" y="1889"/>
                  <a:ext cx="134" cy="37"/>
                </a:xfrm>
                <a:custGeom>
                  <a:avLst/>
                  <a:gdLst>
                    <a:gd name="T0" fmla="*/ 128 w 134"/>
                    <a:gd name="T1" fmla="*/ 23 h 37"/>
                    <a:gd name="T2" fmla="*/ 110 w 134"/>
                    <a:gd name="T3" fmla="*/ 17 h 37"/>
                    <a:gd name="T4" fmla="*/ 104 w 134"/>
                    <a:gd name="T5" fmla="*/ 17 h 37"/>
                    <a:gd name="T6" fmla="*/ 98 w 134"/>
                    <a:gd name="T7" fmla="*/ 11 h 37"/>
                    <a:gd name="T8" fmla="*/ 91 w 134"/>
                    <a:gd name="T9" fmla="*/ 11 h 37"/>
                    <a:gd name="T10" fmla="*/ 85 w 134"/>
                    <a:gd name="T11" fmla="*/ 6 h 37"/>
                    <a:gd name="T12" fmla="*/ 79 w 134"/>
                    <a:gd name="T13" fmla="*/ 6 h 37"/>
                    <a:gd name="T14" fmla="*/ 73 w 134"/>
                    <a:gd name="T15" fmla="*/ 0 h 37"/>
                    <a:gd name="T16" fmla="*/ 67 w 134"/>
                    <a:gd name="T17" fmla="*/ 0 h 37"/>
                    <a:gd name="T18" fmla="*/ 73 w 134"/>
                    <a:gd name="T19" fmla="*/ 6 h 37"/>
                    <a:gd name="T20" fmla="*/ 73 w 134"/>
                    <a:gd name="T21" fmla="*/ 11 h 37"/>
                    <a:gd name="T22" fmla="*/ 67 w 134"/>
                    <a:gd name="T23" fmla="*/ 11 h 37"/>
                    <a:gd name="T24" fmla="*/ 61 w 134"/>
                    <a:gd name="T25" fmla="*/ 11 h 37"/>
                    <a:gd name="T26" fmla="*/ 61 w 134"/>
                    <a:gd name="T27" fmla="*/ 11 h 37"/>
                    <a:gd name="T28" fmla="*/ 55 w 134"/>
                    <a:gd name="T29" fmla="*/ 11 h 37"/>
                    <a:gd name="T30" fmla="*/ 49 w 134"/>
                    <a:gd name="T31" fmla="*/ 6 h 37"/>
                    <a:gd name="T32" fmla="*/ 49 w 134"/>
                    <a:gd name="T33" fmla="*/ 11 h 37"/>
                    <a:gd name="T34" fmla="*/ 49 w 134"/>
                    <a:gd name="T35" fmla="*/ 11 h 37"/>
                    <a:gd name="T36" fmla="*/ 35 w 134"/>
                    <a:gd name="T37" fmla="*/ 17 h 37"/>
                    <a:gd name="T38" fmla="*/ 18 w 134"/>
                    <a:gd name="T39" fmla="*/ 17 h 37"/>
                    <a:gd name="T40" fmla="*/ 6 w 134"/>
                    <a:gd name="T41" fmla="*/ 23 h 37"/>
                    <a:gd name="T42" fmla="*/ 0 w 134"/>
                    <a:gd name="T43" fmla="*/ 29 h 37"/>
                    <a:gd name="T44" fmla="*/ 12 w 134"/>
                    <a:gd name="T45" fmla="*/ 29 h 37"/>
                    <a:gd name="T46" fmla="*/ 30 w 134"/>
                    <a:gd name="T47" fmla="*/ 23 h 37"/>
                    <a:gd name="T48" fmla="*/ 30 w 134"/>
                    <a:gd name="T49" fmla="*/ 23 h 37"/>
                    <a:gd name="T50" fmla="*/ 30 w 134"/>
                    <a:gd name="T51" fmla="*/ 29 h 37"/>
                    <a:gd name="T52" fmla="*/ 24 w 134"/>
                    <a:gd name="T53" fmla="*/ 29 h 37"/>
                    <a:gd name="T54" fmla="*/ 18 w 134"/>
                    <a:gd name="T55" fmla="*/ 37 h 37"/>
                    <a:gd name="T56" fmla="*/ 24 w 134"/>
                    <a:gd name="T57" fmla="*/ 37 h 37"/>
                    <a:gd name="T58" fmla="*/ 61 w 134"/>
                    <a:gd name="T59" fmla="*/ 17 h 37"/>
                    <a:gd name="T60" fmla="*/ 67 w 134"/>
                    <a:gd name="T61" fmla="*/ 23 h 37"/>
                    <a:gd name="T62" fmla="*/ 85 w 134"/>
                    <a:gd name="T63" fmla="*/ 29 h 37"/>
                    <a:gd name="T64" fmla="*/ 98 w 134"/>
                    <a:gd name="T65" fmla="*/ 29 h 37"/>
                    <a:gd name="T66" fmla="*/ 116 w 134"/>
                    <a:gd name="T67" fmla="*/ 23 h 37"/>
                    <a:gd name="T68" fmla="*/ 116 w 134"/>
                    <a:gd name="T69" fmla="*/ 23 h 37"/>
                    <a:gd name="T70" fmla="*/ 122 w 134"/>
                    <a:gd name="T71" fmla="*/ 29 h 37"/>
                    <a:gd name="T72" fmla="*/ 122 w 134"/>
                    <a:gd name="T73" fmla="*/ 29 h 37"/>
                    <a:gd name="T74" fmla="*/ 134 w 134"/>
                    <a:gd name="T75" fmla="*/ 29 h 37"/>
                    <a:gd name="T76" fmla="*/ 134 w 134"/>
                    <a:gd name="T77" fmla="*/ 29 h 37"/>
                    <a:gd name="T78" fmla="*/ 134 w 134"/>
                    <a:gd name="T7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 h="37">
                      <a:moveTo>
                        <a:pt x="134" y="23"/>
                      </a:moveTo>
                      <a:lnTo>
                        <a:pt x="128" y="23"/>
                      </a:lnTo>
                      <a:lnTo>
                        <a:pt x="116" y="23"/>
                      </a:lnTo>
                      <a:lnTo>
                        <a:pt x="110" y="17"/>
                      </a:lnTo>
                      <a:lnTo>
                        <a:pt x="110" y="17"/>
                      </a:lnTo>
                      <a:lnTo>
                        <a:pt x="104" y="17"/>
                      </a:lnTo>
                      <a:lnTo>
                        <a:pt x="104" y="11"/>
                      </a:lnTo>
                      <a:lnTo>
                        <a:pt x="98" y="11"/>
                      </a:lnTo>
                      <a:lnTo>
                        <a:pt x="98" y="11"/>
                      </a:lnTo>
                      <a:lnTo>
                        <a:pt x="91" y="11"/>
                      </a:lnTo>
                      <a:lnTo>
                        <a:pt x="85" y="6"/>
                      </a:lnTo>
                      <a:lnTo>
                        <a:pt x="85" y="6"/>
                      </a:lnTo>
                      <a:lnTo>
                        <a:pt x="85" y="6"/>
                      </a:lnTo>
                      <a:lnTo>
                        <a:pt x="79" y="6"/>
                      </a:lnTo>
                      <a:lnTo>
                        <a:pt x="73" y="6"/>
                      </a:lnTo>
                      <a:lnTo>
                        <a:pt x="73" y="0"/>
                      </a:lnTo>
                      <a:lnTo>
                        <a:pt x="73" y="0"/>
                      </a:lnTo>
                      <a:lnTo>
                        <a:pt x="67" y="0"/>
                      </a:lnTo>
                      <a:lnTo>
                        <a:pt x="67" y="6"/>
                      </a:lnTo>
                      <a:lnTo>
                        <a:pt x="73" y="6"/>
                      </a:lnTo>
                      <a:lnTo>
                        <a:pt x="73" y="6"/>
                      </a:lnTo>
                      <a:lnTo>
                        <a:pt x="73" y="11"/>
                      </a:lnTo>
                      <a:lnTo>
                        <a:pt x="67" y="11"/>
                      </a:lnTo>
                      <a:lnTo>
                        <a:pt x="67" y="11"/>
                      </a:lnTo>
                      <a:lnTo>
                        <a:pt x="67" y="11"/>
                      </a:lnTo>
                      <a:lnTo>
                        <a:pt x="61" y="11"/>
                      </a:lnTo>
                      <a:lnTo>
                        <a:pt x="61" y="11"/>
                      </a:lnTo>
                      <a:lnTo>
                        <a:pt x="61" y="11"/>
                      </a:lnTo>
                      <a:lnTo>
                        <a:pt x="61" y="11"/>
                      </a:lnTo>
                      <a:lnTo>
                        <a:pt x="55" y="11"/>
                      </a:lnTo>
                      <a:lnTo>
                        <a:pt x="49" y="6"/>
                      </a:lnTo>
                      <a:lnTo>
                        <a:pt x="49" y="6"/>
                      </a:lnTo>
                      <a:lnTo>
                        <a:pt x="49" y="6"/>
                      </a:lnTo>
                      <a:lnTo>
                        <a:pt x="49" y="11"/>
                      </a:lnTo>
                      <a:lnTo>
                        <a:pt x="49" y="11"/>
                      </a:lnTo>
                      <a:lnTo>
                        <a:pt x="49" y="11"/>
                      </a:lnTo>
                      <a:lnTo>
                        <a:pt x="49" y="11"/>
                      </a:lnTo>
                      <a:lnTo>
                        <a:pt x="35" y="17"/>
                      </a:lnTo>
                      <a:lnTo>
                        <a:pt x="30" y="17"/>
                      </a:lnTo>
                      <a:lnTo>
                        <a:pt x="18" y="17"/>
                      </a:lnTo>
                      <a:lnTo>
                        <a:pt x="18" y="17"/>
                      </a:lnTo>
                      <a:lnTo>
                        <a:pt x="6" y="23"/>
                      </a:lnTo>
                      <a:lnTo>
                        <a:pt x="0" y="29"/>
                      </a:lnTo>
                      <a:lnTo>
                        <a:pt x="0" y="29"/>
                      </a:lnTo>
                      <a:lnTo>
                        <a:pt x="0" y="29"/>
                      </a:lnTo>
                      <a:lnTo>
                        <a:pt x="12" y="29"/>
                      </a:lnTo>
                      <a:lnTo>
                        <a:pt x="18" y="23"/>
                      </a:lnTo>
                      <a:lnTo>
                        <a:pt x="30" y="23"/>
                      </a:lnTo>
                      <a:lnTo>
                        <a:pt x="30" y="23"/>
                      </a:lnTo>
                      <a:lnTo>
                        <a:pt x="30" y="23"/>
                      </a:lnTo>
                      <a:lnTo>
                        <a:pt x="30" y="29"/>
                      </a:lnTo>
                      <a:lnTo>
                        <a:pt x="30" y="29"/>
                      </a:lnTo>
                      <a:lnTo>
                        <a:pt x="30" y="29"/>
                      </a:lnTo>
                      <a:lnTo>
                        <a:pt x="24" y="29"/>
                      </a:lnTo>
                      <a:lnTo>
                        <a:pt x="18" y="37"/>
                      </a:lnTo>
                      <a:lnTo>
                        <a:pt x="18" y="37"/>
                      </a:lnTo>
                      <a:lnTo>
                        <a:pt x="18" y="37"/>
                      </a:lnTo>
                      <a:lnTo>
                        <a:pt x="24" y="37"/>
                      </a:lnTo>
                      <a:lnTo>
                        <a:pt x="49" y="23"/>
                      </a:lnTo>
                      <a:lnTo>
                        <a:pt x="61" y="17"/>
                      </a:lnTo>
                      <a:lnTo>
                        <a:pt x="61" y="17"/>
                      </a:lnTo>
                      <a:lnTo>
                        <a:pt x="67" y="23"/>
                      </a:lnTo>
                      <a:lnTo>
                        <a:pt x="73" y="29"/>
                      </a:lnTo>
                      <a:lnTo>
                        <a:pt x="85" y="29"/>
                      </a:lnTo>
                      <a:lnTo>
                        <a:pt x="85" y="29"/>
                      </a:lnTo>
                      <a:lnTo>
                        <a:pt x="98" y="29"/>
                      </a:lnTo>
                      <a:lnTo>
                        <a:pt x="104" y="29"/>
                      </a:lnTo>
                      <a:lnTo>
                        <a:pt x="116" y="23"/>
                      </a:lnTo>
                      <a:lnTo>
                        <a:pt x="116" y="23"/>
                      </a:lnTo>
                      <a:lnTo>
                        <a:pt x="116" y="23"/>
                      </a:lnTo>
                      <a:lnTo>
                        <a:pt x="116" y="29"/>
                      </a:lnTo>
                      <a:lnTo>
                        <a:pt x="122" y="29"/>
                      </a:lnTo>
                      <a:lnTo>
                        <a:pt x="122" y="29"/>
                      </a:lnTo>
                      <a:lnTo>
                        <a:pt x="122" y="29"/>
                      </a:lnTo>
                      <a:lnTo>
                        <a:pt x="128" y="37"/>
                      </a:lnTo>
                      <a:lnTo>
                        <a:pt x="134" y="29"/>
                      </a:lnTo>
                      <a:lnTo>
                        <a:pt x="134" y="29"/>
                      </a:lnTo>
                      <a:lnTo>
                        <a:pt x="134" y="29"/>
                      </a:lnTo>
                      <a:lnTo>
                        <a:pt x="134" y="29"/>
                      </a:lnTo>
                      <a:lnTo>
                        <a:pt x="134" y="2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94" name="Freeform 130"/>
                <p:cNvSpPr>
                  <a:spLocks/>
                </p:cNvSpPr>
                <p:nvPr/>
              </p:nvSpPr>
              <p:spPr bwMode="auto">
                <a:xfrm>
                  <a:off x="4709" y="1895"/>
                  <a:ext cx="37" cy="11"/>
                </a:xfrm>
                <a:custGeom>
                  <a:avLst/>
                  <a:gdLst>
                    <a:gd name="T0" fmla="*/ 12 w 37"/>
                    <a:gd name="T1" fmla="*/ 0 h 11"/>
                    <a:gd name="T2" fmla="*/ 6 w 37"/>
                    <a:gd name="T3" fmla="*/ 0 h 11"/>
                    <a:gd name="T4" fmla="*/ 6 w 37"/>
                    <a:gd name="T5" fmla="*/ 5 h 11"/>
                    <a:gd name="T6" fmla="*/ 6 w 37"/>
                    <a:gd name="T7" fmla="*/ 5 h 11"/>
                    <a:gd name="T8" fmla="*/ 6 w 37"/>
                    <a:gd name="T9" fmla="*/ 5 h 11"/>
                    <a:gd name="T10" fmla="*/ 0 w 37"/>
                    <a:gd name="T11" fmla="*/ 5 h 11"/>
                    <a:gd name="T12" fmla="*/ 0 w 37"/>
                    <a:gd name="T13" fmla="*/ 11 h 11"/>
                    <a:gd name="T14" fmla="*/ 0 w 37"/>
                    <a:gd name="T15" fmla="*/ 11 h 11"/>
                    <a:gd name="T16" fmla="*/ 0 w 37"/>
                    <a:gd name="T17" fmla="*/ 11 h 11"/>
                    <a:gd name="T18" fmla="*/ 0 w 37"/>
                    <a:gd name="T19" fmla="*/ 11 h 11"/>
                    <a:gd name="T20" fmla="*/ 6 w 37"/>
                    <a:gd name="T21" fmla="*/ 11 h 11"/>
                    <a:gd name="T22" fmla="*/ 18 w 37"/>
                    <a:gd name="T23" fmla="*/ 11 h 11"/>
                    <a:gd name="T24" fmla="*/ 18 w 37"/>
                    <a:gd name="T25" fmla="*/ 11 h 11"/>
                    <a:gd name="T26" fmla="*/ 25 w 37"/>
                    <a:gd name="T27" fmla="*/ 11 h 11"/>
                    <a:gd name="T28" fmla="*/ 31 w 37"/>
                    <a:gd name="T29" fmla="*/ 11 h 11"/>
                    <a:gd name="T30" fmla="*/ 37 w 37"/>
                    <a:gd name="T31" fmla="*/ 11 h 11"/>
                    <a:gd name="T32" fmla="*/ 37 w 37"/>
                    <a:gd name="T33" fmla="*/ 11 h 11"/>
                    <a:gd name="T34" fmla="*/ 37 w 37"/>
                    <a:gd name="T35" fmla="*/ 11 h 11"/>
                    <a:gd name="T36" fmla="*/ 31 w 37"/>
                    <a:gd name="T37" fmla="*/ 11 h 11"/>
                    <a:gd name="T38" fmla="*/ 31 w 37"/>
                    <a:gd name="T39" fmla="*/ 5 h 11"/>
                    <a:gd name="T40" fmla="*/ 31 w 37"/>
                    <a:gd name="T41" fmla="*/ 5 h 11"/>
                    <a:gd name="T42" fmla="*/ 25 w 37"/>
                    <a:gd name="T43" fmla="*/ 5 h 11"/>
                    <a:gd name="T44" fmla="*/ 18 w 37"/>
                    <a:gd name="T45" fmla="*/ 0 h 11"/>
                    <a:gd name="T46" fmla="*/ 12 w 37"/>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11">
                      <a:moveTo>
                        <a:pt x="12" y="0"/>
                      </a:moveTo>
                      <a:lnTo>
                        <a:pt x="6" y="0"/>
                      </a:lnTo>
                      <a:lnTo>
                        <a:pt x="6" y="5"/>
                      </a:lnTo>
                      <a:lnTo>
                        <a:pt x="6" y="5"/>
                      </a:lnTo>
                      <a:lnTo>
                        <a:pt x="6" y="5"/>
                      </a:lnTo>
                      <a:lnTo>
                        <a:pt x="0" y="5"/>
                      </a:lnTo>
                      <a:lnTo>
                        <a:pt x="0" y="11"/>
                      </a:lnTo>
                      <a:lnTo>
                        <a:pt x="0" y="11"/>
                      </a:lnTo>
                      <a:lnTo>
                        <a:pt x="0" y="11"/>
                      </a:lnTo>
                      <a:lnTo>
                        <a:pt x="0" y="11"/>
                      </a:lnTo>
                      <a:lnTo>
                        <a:pt x="6" y="11"/>
                      </a:lnTo>
                      <a:lnTo>
                        <a:pt x="18" y="11"/>
                      </a:lnTo>
                      <a:lnTo>
                        <a:pt x="18" y="11"/>
                      </a:lnTo>
                      <a:lnTo>
                        <a:pt x="25" y="11"/>
                      </a:lnTo>
                      <a:lnTo>
                        <a:pt x="31" y="11"/>
                      </a:lnTo>
                      <a:lnTo>
                        <a:pt x="37" y="11"/>
                      </a:lnTo>
                      <a:lnTo>
                        <a:pt x="37" y="11"/>
                      </a:lnTo>
                      <a:lnTo>
                        <a:pt x="37" y="11"/>
                      </a:lnTo>
                      <a:lnTo>
                        <a:pt x="31" y="11"/>
                      </a:lnTo>
                      <a:lnTo>
                        <a:pt x="31" y="5"/>
                      </a:lnTo>
                      <a:lnTo>
                        <a:pt x="31" y="5"/>
                      </a:lnTo>
                      <a:lnTo>
                        <a:pt x="25" y="5"/>
                      </a:lnTo>
                      <a:lnTo>
                        <a:pt x="18" y="0"/>
                      </a:lnTo>
                      <a:lnTo>
                        <a:pt x="12"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95" name="Freeform 131"/>
                <p:cNvSpPr>
                  <a:spLocks/>
                </p:cNvSpPr>
                <p:nvPr/>
              </p:nvSpPr>
              <p:spPr bwMode="auto">
                <a:xfrm>
                  <a:off x="4685" y="1895"/>
                  <a:ext cx="30" cy="11"/>
                </a:xfrm>
                <a:custGeom>
                  <a:avLst/>
                  <a:gdLst>
                    <a:gd name="T0" fmla="*/ 30 w 30"/>
                    <a:gd name="T1" fmla="*/ 0 h 11"/>
                    <a:gd name="T2" fmla="*/ 30 w 30"/>
                    <a:gd name="T3" fmla="*/ 5 h 11"/>
                    <a:gd name="T4" fmla="*/ 24 w 30"/>
                    <a:gd name="T5" fmla="*/ 5 h 11"/>
                    <a:gd name="T6" fmla="*/ 24 w 30"/>
                    <a:gd name="T7" fmla="*/ 5 h 11"/>
                    <a:gd name="T8" fmla="*/ 24 w 30"/>
                    <a:gd name="T9" fmla="*/ 5 h 11"/>
                    <a:gd name="T10" fmla="*/ 18 w 30"/>
                    <a:gd name="T11" fmla="*/ 11 h 11"/>
                    <a:gd name="T12" fmla="*/ 18 w 30"/>
                    <a:gd name="T13" fmla="*/ 11 h 11"/>
                    <a:gd name="T14" fmla="*/ 12 w 30"/>
                    <a:gd name="T15" fmla="*/ 5 h 11"/>
                    <a:gd name="T16" fmla="*/ 12 w 30"/>
                    <a:gd name="T17" fmla="*/ 5 h 11"/>
                    <a:gd name="T18" fmla="*/ 6 w 30"/>
                    <a:gd name="T19" fmla="*/ 5 h 11"/>
                    <a:gd name="T20" fmla="*/ 0 w 30"/>
                    <a:gd name="T21" fmla="*/ 5 h 11"/>
                    <a:gd name="T22" fmla="*/ 0 w 30"/>
                    <a:gd name="T2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1">
                      <a:moveTo>
                        <a:pt x="30" y="0"/>
                      </a:moveTo>
                      <a:lnTo>
                        <a:pt x="30" y="5"/>
                      </a:lnTo>
                      <a:lnTo>
                        <a:pt x="24" y="5"/>
                      </a:lnTo>
                      <a:lnTo>
                        <a:pt x="24" y="5"/>
                      </a:lnTo>
                      <a:lnTo>
                        <a:pt x="24" y="5"/>
                      </a:lnTo>
                      <a:lnTo>
                        <a:pt x="18" y="11"/>
                      </a:lnTo>
                      <a:lnTo>
                        <a:pt x="18" y="11"/>
                      </a:lnTo>
                      <a:lnTo>
                        <a:pt x="12" y="5"/>
                      </a:lnTo>
                      <a:lnTo>
                        <a:pt x="12" y="5"/>
                      </a:lnTo>
                      <a:lnTo>
                        <a:pt x="6" y="5"/>
                      </a:lnTo>
                      <a:lnTo>
                        <a:pt x="0" y="5"/>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196" name="Freeform 132"/>
                <p:cNvSpPr>
                  <a:spLocks/>
                </p:cNvSpPr>
                <p:nvPr/>
              </p:nvSpPr>
              <p:spPr bwMode="auto">
                <a:xfrm>
                  <a:off x="4042" y="2303"/>
                  <a:ext cx="37" cy="38"/>
                </a:xfrm>
                <a:custGeom>
                  <a:avLst/>
                  <a:gdLst>
                    <a:gd name="T0" fmla="*/ 37 w 37"/>
                    <a:gd name="T1" fmla="*/ 0 h 38"/>
                    <a:gd name="T2" fmla="*/ 32 w 37"/>
                    <a:gd name="T3" fmla="*/ 8 h 38"/>
                    <a:gd name="T4" fmla="*/ 18 w 37"/>
                    <a:gd name="T5" fmla="*/ 8 h 38"/>
                    <a:gd name="T6" fmla="*/ 12 w 37"/>
                    <a:gd name="T7" fmla="*/ 14 h 38"/>
                    <a:gd name="T8" fmla="*/ 12 w 37"/>
                    <a:gd name="T9" fmla="*/ 14 h 38"/>
                    <a:gd name="T10" fmla="*/ 6 w 37"/>
                    <a:gd name="T11" fmla="*/ 26 h 38"/>
                    <a:gd name="T12" fmla="*/ 0 w 37"/>
                    <a:gd name="T13" fmla="*/ 38 h 38"/>
                    <a:gd name="T14" fmla="*/ 0 w 37"/>
                    <a:gd name="T15" fmla="*/ 38 h 38"/>
                    <a:gd name="T16" fmla="*/ 0 w 37"/>
                    <a:gd name="T17" fmla="*/ 38 h 38"/>
                    <a:gd name="T18" fmla="*/ 0 w 37"/>
                    <a:gd name="T19" fmla="*/ 38 h 38"/>
                    <a:gd name="T20" fmla="*/ 0 w 37"/>
                    <a:gd name="T21" fmla="*/ 26 h 38"/>
                    <a:gd name="T22" fmla="*/ 6 w 37"/>
                    <a:gd name="T23" fmla="*/ 14 h 38"/>
                    <a:gd name="T24" fmla="*/ 6 w 37"/>
                    <a:gd name="T25" fmla="*/ 14 h 38"/>
                    <a:gd name="T26" fmla="*/ 12 w 37"/>
                    <a:gd name="T27" fmla="*/ 8 h 38"/>
                    <a:gd name="T28" fmla="*/ 24 w 37"/>
                    <a:gd name="T29" fmla="*/ 0 h 38"/>
                    <a:gd name="T30" fmla="*/ 37 w 37"/>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38">
                      <a:moveTo>
                        <a:pt x="37" y="0"/>
                      </a:moveTo>
                      <a:lnTo>
                        <a:pt x="32" y="8"/>
                      </a:lnTo>
                      <a:lnTo>
                        <a:pt x="18" y="8"/>
                      </a:lnTo>
                      <a:lnTo>
                        <a:pt x="12" y="14"/>
                      </a:lnTo>
                      <a:lnTo>
                        <a:pt x="12" y="14"/>
                      </a:lnTo>
                      <a:lnTo>
                        <a:pt x="6" y="26"/>
                      </a:lnTo>
                      <a:lnTo>
                        <a:pt x="0" y="38"/>
                      </a:lnTo>
                      <a:lnTo>
                        <a:pt x="0" y="38"/>
                      </a:lnTo>
                      <a:lnTo>
                        <a:pt x="0" y="38"/>
                      </a:lnTo>
                      <a:lnTo>
                        <a:pt x="0" y="38"/>
                      </a:lnTo>
                      <a:lnTo>
                        <a:pt x="0" y="26"/>
                      </a:lnTo>
                      <a:lnTo>
                        <a:pt x="6" y="14"/>
                      </a:lnTo>
                      <a:lnTo>
                        <a:pt x="6" y="14"/>
                      </a:lnTo>
                      <a:lnTo>
                        <a:pt x="12" y="8"/>
                      </a:lnTo>
                      <a:lnTo>
                        <a:pt x="24" y="0"/>
                      </a:lnTo>
                      <a:lnTo>
                        <a:pt x="3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97" name="Freeform 133"/>
                <p:cNvSpPr>
                  <a:spLocks/>
                </p:cNvSpPr>
                <p:nvPr/>
              </p:nvSpPr>
              <p:spPr bwMode="auto">
                <a:xfrm>
                  <a:off x="4011" y="2744"/>
                  <a:ext cx="63" cy="141"/>
                </a:xfrm>
                <a:custGeom>
                  <a:avLst/>
                  <a:gdLst>
                    <a:gd name="T0" fmla="*/ 25 w 63"/>
                    <a:gd name="T1" fmla="*/ 0 h 141"/>
                    <a:gd name="T2" fmla="*/ 25 w 63"/>
                    <a:gd name="T3" fmla="*/ 14 h 141"/>
                    <a:gd name="T4" fmla="*/ 31 w 63"/>
                    <a:gd name="T5" fmla="*/ 25 h 141"/>
                    <a:gd name="T6" fmla="*/ 37 w 63"/>
                    <a:gd name="T7" fmla="*/ 31 h 141"/>
                    <a:gd name="T8" fmla="*/ 37 w 63"/>
                    <a:gd name="T9" fmla="*/ 31 h 141"/>
                    <a:gd name="T10" fmla="*/ 37 w 63"/>
                    <a:gd name="T11" fmla="*/ 43 h 141"/>
                    <a:gd name="T12" fmla="*/ 43 w 63"/>
                    <a:gd name="T13" fmla="*/ 63 h 141"/>
                    <a:gd name="T14" fmla="*/ 43 w 63"/>
                    <a:gd name="T15" fmla="*/ 75 h 141"/>
                    <a:gd name="T16" fmla="*/ 43 w 63"/>
                    <a:gd name="T17" fmla="*/ 75 h 141"/>
                    <a:gd name="T18" fmla="*/ 43 w 63"/>
                    <a:gd name="T19" fmla="*/ 86 h 141"/>
                    <a:gd name="T20" fmla="*/ 43 w 63"/>
                    <a:gd name="T21" fmla="*/ 92 h 141"/>
                    <a:gd name="T22" fmla="*/ 43 w 63"/>
                    <a:gd name="T23" fmla="*/ 98 h 141"/>
                    <a:gd name="T24" fmla="*/ 43 w 63"/>
                    <a:gd name="T25" fmla="*/ 98 h 141"/>
                    <a:gd name="T26" fmla="*/ 37 w 63"/>
                    <a:gd name="T27" fmla="*/ 110 h 141"/>
                    <a:gd name="T28" fmla="*/ 37 w 63"/>
                    <a:gd name="T29" fmla="*/ 124 h 141"/>
                    <a:gd name="T30" fmla="*/ 31 w 63"/>
                    <a:gd name="T31" fmla="*/ 130 h 141"/>
                    <a:gd name="T32" fmla="*/ 31 w 63"/>
                    <a:gd name="T33" fmla="*/ 130 h 141"/>
                    <a:gd name="T34" fmla="*/ 19 w 63"/>
                    <a:gd name="T35" fmla="*/ 136 h 141"/>
                    <a:gd name="T36" fmla="*/ 13 w 63"/>
                    <a:gd name="T37" fmla="*/ 136 h 141"/>
                    <a:gd name="T38" fmla="*/ 13 w 63"/>
                    <a:gd name="T39" fmla="*/ 130 h 141"/>
                    <a:gd name="T40" fmla="*/ 13 w 63"/>
                    <a:gd name="T41" fmla="*/ 130 h 141"/>
                    <a:gd name="T42" fmla="*/ 0 w 63"/>
                    <a:gd name="T43" fmla="*/ 130 h 141"/>
                    <a:gd name="T44" fmla="*/ 0 w 63"/>
                    <a:gd name="T45" fmla="*/ 124 h 141"/>
                    <a:gd name="T46" fmla="*/ 0 w 63"/>
                    <a:gd name="T47" fmla="*/ 124 h 141"/>
                    <a:gd name="T48" fmla="*/ 0 w 63"/>
                    <a:gd name="T49" fmla="*/ 124 h 141"/>
                    <a:gd name="T50" fmla="*/ 0 w 63"/>
                    <a:gd name="T51" fmla="*/ 130 h 141"/>
                    <a:gd name="T52" fmla="*/ 7 w 63"/>
                    <a:gd name="T53" fmla="*/ 136 h 141"/>
                    <a:gd name="T54" fmla="*/ 13 w 63"/>
                    <a:gd name="T55" fmla="*/ 136 h 141"/>
                    <a:gd name="T56" fmla="*/ 13 w 63"/>
                    <a:gd name="T57" fmla="*/ 136 h 141"/>
                    <a:gd name="T58" fmla="*/ 19 w 63"/>
                    <a:gd name="T59" fmla="*/ 141 h 141"/>
                    <a:gd name="T60" fmla="*/ 25 w 63"/>
                    <a:gd name="T61" fmla="*/ 141 h 141"/>
                    <a:gd name="T62" fmla="*/ 31 w 63"/>
                    <a:gd name="T63" fmla="*/ 136 h 141"/>
                    <a:gd name="T64" fmla="*/ 31 w 63"/>
                    <a:gd name="T65" fmla="*/ 136 h 141"/>
                    <a:gd name="T66" fmla="*/ 37 w 63"/>
                    <a:gd name="T67" fmla="*/ 130 h 141"/>
                    <a:gd name="T68" fmla="*/ 37 w 63"/>
                    <a:gd name="T69" fmla="*/ 130 h 141"/>
                    <a:gd name="T70" fmla="*/ 43 w 63"/>
                    <a:gd name="T71" fmla="*/ 130 h 141"/>
                    <a:gd name="T72" fmla="*/ 43 w 63"/>
                    <a:gd name="T73" fmla="*/ 130 h 141"/>
                    <a:gd name="T74" fmla="*/ 43 w 63"/>
                    <a:gd name="T75" fmla="*/ 136 h 141"/>
                    <a:gd name="T76" fmla="*/ 43 w 63"/>
                    <a:gd name="T77" fmla="*/ 141 h 141"/>
                    <a:gd name="T78" fmla="*/ 43 w 63"/>
                    <a:gd name="T79" fmla="*/ 141 h 141"/>
                    <a:gd name="T80" fmla="*/ 43 w 63"/>
                    <a:gd name="T81" fmla="*/ 141 h 141"/>
                    <a:gd name="T82" fmla="*/ 43 w 63"/>
                    <a:gd name="T83" fmla="*/ 141 h 141"/>
                    <a:gd name="T84" fmla="*/ 43 w 63"/>
                    <a:gd name="T85" fmla="*/ 130 h 141"/>
                    <a:gd name="T86" fmla="*/ 49 w 63"/>
                    <a:gd name="T87" fmla="*/ 124 h 141"/>
                    <a:gd name="T88" fmla="*/ 49 w 63"/>
                    <a:gd name="T89" fmla="*/ 124 h 141"/>
                    <a:gd name="T90" fmla="*/ 49 w 63"/>
                    <a:gd name="T91" fmla="*/ 118 h 141"/>
                    <a:gd name="T92" fmla="*/ 49 w 63"/>
                    <a:gd name="T93" fmla="*/ 118 h 141"/>
                    <a:gd name="T94" fmla="*/ 49 w 63"/>
                    <a:gd name="T95" fmla="*/ 110 h 141"/>
                    <a:gd name="T96" fmla="*/ 49 w 63"/>
                    <a:gd name="T97" fmla="*/ 110 h 141"/>
                    <a:gd name="T98" fmla="*/ 49 w 63"/>
                    <a:gd name="T99" fmla="*/ 104 h 141"/>
                    <a:gd name="T100" fmla="*/ 55 w 63"/>
                    <a:gd name="T101" fmla="*/ 98 h 141"/>
                    <a:gd name="T102" fmla="*/ 63 w 63"/>
                    <a:gd name="T103" fmla="*/ 86 h 141"/>
                    <a:gd name="T104" fmla="*/ 63 w 63"/>
                    <a:gd name="T105" fmla="*/ 86 h 141"/>
                    <a:gd name="T106" fmla="*/ 63 w 63"/>
                    <a:gd name="T107" fmla="*/ 69 h 141"/>
                    <a:gd name="T108" fmla="*/ 63 w 63"/>
                    <a:gd name="T109" fmla="*/ 49 h 141"/>
                    <a:gd name="T110" fmla="*/ 63 w 63"/>
                    <a:gd name="T111" fmla="*/ 37 h 141"/>
                    <a:gd name="T112" fmla="*/ 63 w 63"/>
                    <a:gd name="T113" fmla="*/ 37 h 141"/>
                    <a:gd name="T114" fmla="*/ 25 w 63"/>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 h="141">
                      <a:moveTo>
                        <a:pt x="25" y="0"/>
                      </a:moveTo>
                      <a:lnTo>
                        <a:pt x="25" y="14"/>
                      </a:lnTo>
                      <a:lnTo>
                        <a:pt x="31" y="25"/>
                      </a:lnTo>
                      <a:lnTo>
                        <a:pt x="37" y="31"/>
                      </a:lnTo>
                      <a:lnTo>
                        <a:pt x="37" y="31"/>
                      </a:lnTo>
                      <a:lnTo>
                        <a:pt x="37" y="43"/>
                      </a:lnTo>
                      <a:lnTo>
                        <a:pt x="43" y="63"/>
                      </a:lnTo>
                      <a:lnTo>
                        <a:pt x="43" y="75"/>
                      </a:lnTo>
                      <a:lnTo>
                        <a:pt x="43" y="75"/>
                      </a:lnTo>
                      <a:lnTo>
                        <a:pt x="43" y="86"/>
                      </a:lnTo>
                      <a:lnTo>
                        <a:pt x="43" y="92"/>
                      </a:lnTo>
                      <a:lnTo>
                        <a:pt x="43" y="98"/>
                      </a:lnTo>
                      <a:lnTo>
                        <a:pt x="43" y="98"/>
                      </a:lnTo>
                      <a:lnTo>
                        <a:pt x="37" y="110"/>
                      </a:lnTo>
                      <a:lnTo>
                        <a:pt x="37" y="124"/>
                      </a:lnTo>
                      <a:lnTo>
                        <a:pt x="31" y="130"/>
                      </a:lnTo>
                      <a:lnTo>
                        <a:pt x="31" y="130"/>
                      </a:lnTo>
                      <a:lnTo>
                        <a:pt x="19" y="136"/>
                      </a:lnTo>
                      <a:lnTo>
                        <a:pt x="13" y="136"/>
                      </a:lnTo>
                      <a:lnTo>
                        <a:pt x="13" y="130"/>
                      </a:lnTo>
                      <a:lnTo>
                        <a:pt x="13" y="130"/>
                      </a:lnTo>
                      <a:lnTo>
                        <a:pt x="0" y="130"/>
                      </a:lnTo>
                      <a:lnTo>
                        <a:pt x="0" y="124"/>
                      </a:lnTo>
                      <a:lnTo>
                        <a:pt x="0" y="124"/>
                      </a:lnTo>
                      <a:lnTo>
                        <a:pt x="0" y="124"/>
                      </a:lnTo>
                      <a:lnTo>
                        <a:pt x="0" y="130"/>
                      </a:lnTo>
                      <a:lnTo>
                        <a:pt x="7" y="136"/>
                      </a:lnTo>
                      <a:lnTo>
                        <a:pt x="13" y="136"/>
                      </a:lnTo>
                      <a:lnTo>
                        <a:pt x="13" y="136"/>
                      </a:lnTo>
                      <a:lnTo>
                        <a:pt x="19" y="141"/>
                      </a:lnTo>
                      <a:lnTo>
                        <a:pt x="25" y="141"/>
                      </a:lnTo>
                      <a:lnTo>
                        <a:pt x="31" y="136"/>
                      </a:lnTo>
                      <a:lnTo>
                        <a:pt x="31" y="136"/>
                      </a:lnTo>
                      <a:lnTo>
                        <a:pt x="37" y="130"/>
                      </a:lnTo>
                      <a:lnTo>
                        <a:pt x="37" y="130"/>
                      </a:lnTo>
                      <a:lnTo>
                        <a:pt x="43" y="130"/>
                      </a:lnTo>
                      <a:lnTo>
                        <a:pt x="43" y="130"/>
                      </a:lnTo>
                      <a:lnTo>
                        <a:pt x="43" y="136"/>
                      </a:lnTo>
                      <a:lnTo>
                        <a:pt x="43" y="141"/>
                      </a:lnTo>
                      <a:lnTo>
                        <a:pt x="43" y="141"/>
                      </a:lnTo>
                      <a:lnTo>
                        <a:pt x="43" y="141"/>
                      </a:lnTo>
                      <a:lnTo>
                        <a:pt x="43" y="141"/>
                      </a:lnTo>
                      <a:lnTo>
                        <a:pt x="43" y="130"/>
                      </a:lnTo>
                      <a:lnTo>
                        <a:pt x="49" y="124"/>
                      </a:lnTo>
                      <a:lnTo>
                        <a:pt x="49" y="124"/>
                      </a:lnTo>
                      <a:lnTo>
                        <a:pt x="49" y="118"/>
                      </a:lnTo>
                      <a:lnTo>
                        <a:pt x="49" y="118"/>
                      </a:lnTo>
                      <a:lnTo>
                        <a:pt x="49" y="110"/>
                      </a:lnTo>
                      <a:lnTo>
                        <a:pt x="49" y="110"/>
                      </a:lnTo>
                      <a:lnTo>
                        <a:pt x="49" y="104"/>
                      </a:lnTo>
                      <a:lnTo>
                        <a:pt x="55" y="98"/>
                      </a:lnTo>
                      <a:lnTo>
                        <a:pt x="63" y="86"/>
                      </a:lnTo>
                      <a:lnTo>
                        <a:pt x="63" y="86"/>
                      </a:lnTo>
                      <a:lnTo>
                        <a:pt x="63" y="69"/>
                      </a:lnTo>
                      <a:lnTo>
                        <a:pt x="63" y="49"/>
                      </a:lnTo>
                      <a:lnTo>
                        <a:pt x="63" y="37"/>
                      </a:lnTo>
                      <a:lnTo>
                        <a:pt x="63" y="37"/>
                      </a:lnTo>
                      <a:lnTo>
                        <a:pt x="25"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98" name="Freeform 134"/>
                <p:cNvSpPr>
                  <a:spLocks/>
                </p:cNvSpPr>
                <p:nvPr/>
              </p:nvSpPr>
              <p:spPr bwMode="auto">
                <a:xfrm>
                  <a:off x="3993" y="2836"/>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0 h 12"/>
                    <a:gd name="T24" fmla="*/ 0 w 12"/>
                    <a:gd name="T25" fmla="*/ 0 h 12"/>
                    <a:gd name="T26" fmla="*/ 0 w 12"/>
                    <a:gd name="T27" fmla="*/ 6 h 12"/>
                    <a:gd name="T28" fmla="*/ 6 w 12"/>
                    <a:gd name="T29" fmla="*/ 12 h 12"/>
                    <a:gd name="T30" fmla="*/ 12 w 12"/>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2" y="12"/>
                      </a:moveTo>
                      <a:lnTo>
                        <a:pt x="12" y="12"/>
                      </a:lnTo>
                      <a:lnTo>
                        <a:pt x="12" y="6"/>
                      </a:lnTo>
                      <a:lnTo>
                        <a:pt x="12" y="0"/>
                      </a:lnTo>
                      <a:lnTo>
                        <a:pt x="12" y="0"/>
                      </a:lnTo>
                      <a:lnTo>
                        <a:pt x="12" y="0"/>
                      </a:lnTo>
                      <a:lnTo>
                        <a:pt x="6" y="0"/>
                      </a:lnTo>
                      <a:lnTo>
                        <a:pt x="6" y="0"/>
                      </a:lnTo>
                      <a:lnTo>
                        <a:pt x="6" y="0"/>
                      </a:lnTo>
                      <a:lnTo>
                        <a:pt x="0" y="0"/>
                      </a:lnTo>
                      <a:lnTo>
                        <a:pt x="0" y="0"/>
                      </a:lnTo>
                      <a:lnTo>
                        <a:pt x="0" y="0"/>
                      </a:lnTo>
                      <a:lnTo>
                        <a:pt x="0" y="0"/>
                      </a:lnTo>
                      <a:lnTo>
                        <a:pt x="0" y="6"/>
                      </a:lnTo>
                      <a:lnTo>
                        <a:pt x="6" y="12"/>
                      </a:lnTo>
                      <a:lnTo>
                        <a:pt x="12"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199" name="Freeform 135"/>
                <p:cNvSpPr>
                  <a:spLocks/>
                </p:cNvSpPr>
                <p:nvPr/>
              </p:nvSpPr>
              <p:spPr bwMode="auto">
                <a:xfrm>
                  <a:off x="4079" y="2996"/>
                  <a:ext cx="18" cy="78"/>
                </a:xfrm>
                <a:custGeom>
                  <a:avLst/>
                  <a:gdLst>
                    <a:gd name="T0" fmla="*/ 18 w 18"/>
                    <a:gd name="T1" fmla="*/ 17 h 78"/>
                    <a:gd name="T2" fmla="*/ 18 w 18"/>
                    <a:gd name="T3" fmla="*/ 17 h 78"/>
                    <a:gd name="T4" fmla="*/ 12 w 18"/>
                    <a:gd name="T5" fmla="*/ 23 h 78"/>
                    <a:gd name="T6" fmla="*/ 12 w 18"/>
                    <a:gd name="T7" fmla="*/ 17 h 78"/>
                    <a:gd name="T8" fmla="*/ 12 w 18"/>
                    <a:gd name="T9" fmla="*/ 17 h 78"/>
                    <a:gd name="T10" fmla="*/ 6 w 18"/>
                    <a:gd name="T11" fmla="*/ 11 h 78"/>
                    <a:gd name="T12" fmla="*/ 0 w 18"/>
                    <a:gd name="T13" fmla="*/ 0 h 78"/>
                    <a:gd name="T14" fmla="*/ 0 w 18"/>
                    <a:gd name="T15" fmla="*/ 0 h 78"/>
                    <a:gd name="T16" fmla="*/ 0 w 18"/>
                    <a:gd name="T17" fmla="*/ 0 h 78"/>
                    <a:gd name="T18" fmla="*/ 0 w 18"/>
                    <a:gd name="T19" fmla="*/ 11 h 78"/>
                    <a:gd name="T20" fmla="*/ 0 w 18"/>
                    <a:gd name="T21" fmla="*/ 31 h 78"/>
                    <a:gd name="T22" fmla="*/ 6 w 18"/>
                    <a:gd name="T23" fmla="*/ 43 h 78"/>
                    <a:gd name="T24" fmla="*/ 6 w 18"/>
                    <a:gd name="T25" fmla="*/ 43 h 78"/>
                    <a:gd name="T26" fmla="*/ 6 w 18"/>
                    <a:gd name="T27" fmla="*/ 55 h 78"/>
                    <a:gd name="T28" fmla="*/ 6 w 18"/>
                    <a:gd name="T29" fmla="*/ 72 h 78"/>
                    <a:gd name="T30" fmla="*/ 12 w 18"/>
                    <a:gd name="T31" fmla="*/ 78 h 78"/>
                    <a:gd name="T32" fmla="*/ 12 w 18"/>
                    <a:gd name="T33" fmla="*/ 78 h 78"/>
                    <a:gd name="T34" fmla="*/ 12 w 18"/>
                    <a:gd name="T35" fmla="*/ 72 h 78"/>
                    <a:gd name="T36" fmla="*/ 12 w 18"/>
                    <a:gd name="T37" fmla="*/ 55 h 78"/>
                    <a:gd name="T38" fmla="*/ 12 w 18"/>
                    <a:gd name="T39" fmla="*/ 37 h 78"/>
                    <a:gd name="T40" fmla="*/ 12 w 18"/>
                    <a:gd name="T41" fmla="*/ 37 h 78"/>
                    <a:gd name="T42" fmla="*/ 12 w 18"/>
                    <a:gd name="T43" fmla="*/ 31 h 78"/>
                    <a:gd name="T44" fmla="*/ 18 w 18"/>
                    <a:gd name="T45" fmla="*/ 23 h 78"/>
                    <a:gd name="T46" fmla="*/ 18 w 18"/>
                    <a:gd name="T47"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78">
                      <a:moveTo>
                        <a:pt x="18" y="17"/>
                      </a:moveTo>
                      <a:lnTo>
                        <a:pt x="18" y="17"/>
                      </a:lnTo>
                      <a:lnTo>
                        <a:pt x="12" y="23"/>
                      </a:lnTo>
                      <a:lnTo>
                        <a:pt x="12" y="17"/>
                      </a:lnTo>
                      <a:lnTo>
                        <a:pt x="12" y="17"/>
                      </a:lnTo>
                      <a:lnTo>
                        <a:pt x="6" y="11"/>
                      </a:lnTo>
                      <a:lnTo>
                        <a:pt x="0" y="0"/>
                      </a:lnTo>
                      <a:lnTo>
                        <a:pt x="0" y="0"/>
                      </a:lnTo>
                      <a:lnTo>
                        <a:pt x="0" y="0"/>
                      </a:lnTo>
                      <a:lnTo>
                        <a:pt x="0" y="11"/>
                      </a:lnTo>
                      <a:lnTo>
                        <a:pt x="0" y="31"/>
                      </a:lnTo>
                      <a:lnTo>
                        <a:pt x="6" y="43"/>
                      </a:lnTo>
                      <a:lnTo>
                        <a:pt x="6" y="43"/>
                      </a:lnTo>
                      <a:lnTo>
                        <a:pt x="6" y="55"/>
                      </a:lnTo>
                      <a:lnTo>
                        <a:pt x="6" y="72"/>
                      </a:lnTo>
                      <a:lnTo>
                        <a:pt x="12" y="78"/>
                      </a:lnTo>
                      <a:lnTo>
                        <a:pt x="12" y="78"/>
                      </a:lnTo>
                      <a:lnTo>
                        <a:pt x="12" y="72"/>
                      </a:lnTo>
                      <a:lnTo>
                        <a:pt x="12" y="55"/>
                      </a:lnTo>
                      <a:lnTo>
                        <a:pt x="12" y="37"/>
                      </a:lnTo>
                      <a:lnTo>
                        <a:pt x="12" y="37"/>
                      </a:lnTo>
                      <a:lnTo>
                        <a:pt x="12" y="31"/>
                      </a:lnTo>
                      <a:lnTo>
                        <a:pt x="18" y="23"/>
                      </a:lnTo>
                      <a:lnTo>
                        <a:pt x="18" y="1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00" name="Freeform 136"/>
                <p:cNvSpPr>
                  <a:spLocks/>
                </p:cNvSpPr>
                <p:nvPr/>
              </p:nvSpPr>
              <p:spPr bwMode="auto">
                <a:xfrm>
                  <a:off x="4030" y="2978"/>
                  <a:ext cx="36" cy="220"/>
                </a:xfrm>
                <a:custGeom>
                  <a:avLst/>
                  <a:gdLst>
                    <a:gd name="T0" fmla="*/ 6 w 36"/>
                    <a:gd name="T1" fmla="*/ 0 h 220"/>
                    <a:gd name="T2" fmla="*/ 6 w 36"/>
                    <a:gd name="T3" fmla="*/ 18 h 220"/>
                    <a:gd name="T4" fmla="*/ 12 w 36"/>
                    <a:gd name="T5" fmla="*/ 55 h 220"/>
                    <a:gd name="T6" fmla="*/ 24 w 36"/>
                    <a:gd name="T7" fmla="*/ 78 h 220"/>
                    <a:gd name="T8" fmla="*/ 24 w 36"/>
                    <a:gd name="T9" fmla="*/ 78 h 220"/>
                    <a:gd name="T10" fmla="*/ 24 w 36"/>
                    <a:gd name="T11" fmla="*/ 84 h 220"/>
                    <a:gd name="T12" fmla="*/ 24 w 36"/>
                    <a:gd name="T13" fmla="*/ 96 h 220"/>
                    <a:gd name="T14" fmla="*/ 30 w 36"/>
                    <a:gd name="T15" fmla="*/ 96 h 220"/>
                    <a:gd name="T16" fmla="*/ 30 w 36"/>
                    <a:gd name="T17" fmla="*/ 96 h 220"/>
                    <a:gd name="T18" fmla="*/ 30 w 36"/>
                    <a:gd name="T19" fmla="*/ 110 h 220"/>
                    <a:gd name="T20" fmla="*/ 30 w 36"/>
                    <a:gd name="T21" fmla="*/ 122 h 220"/>
                    <a:gd name="T22" fmla="*/ 30 w 36"/>
                    <a:gd name="T23" fmla="*/ 134 h 220"/>
                    <a:gd name="T24" fmla="*/ 30 w 36"/>
                    <a:gd name="T25" fmla="*/ 134 h 220"/>
                    <a:gd name="T26" fmla="*/ 30 w 36"/>
                    <a:gd name="T27" fmla="*/ 145 h 220"/>
                    <a:gd name="T28" fmla="*/ 36 w 36"/>
                    <a:gd name="T29" fmla="*/ 171 h 220"/>
                    <a:gd name="T30" fmla="*/ 36 w 36"/>
                    <a:gd name="T31" fmla="*/ 183 h 220"/>
                    <a:gd name="T32" fmla="*/ 36 w 36"/>
                    <a:gd name="T33" fmla="*/ 183 h 220"/>
                    <a:gd name="T34" fmla="*/ 36 w 36"/>
                    <a:gd name="T35" fmla="*/ 194 h 220"/>
                    <a:gd name="T36" fmla="*/ 36 w 36"/>
                    <a:gd name="T37" fmla="*/ 214 h 220"/>
                    <a:gd name="T38" fmla="*/ 36 w 36"/>
                    <a:gd name="T39" fmla="*/ 220 h 220"/>
                    <a:gd name="T40" fmla="*/ 36 w 36"/>
                    <a:gd name="T41" fmla="*/ 220 h 220"/>
                    <a:gd name="T42" fmla="*/ 30 w 36"/>
                    <a:gd name="T43" fmla="*/ 220 h 220"/>
                    <a:gd name="T44" fmla="*/ 30 w 36"/>
                    <a:gd name="T45" fmla="*/ 206 h 220"/>
                    <a:gd name="T46" fmla="*/ 30 w 36"/>
                    <a:gd name="T47" fmla="*/ 189 h 220"/>
                    <a:gd name="T48" fmla="*/ 30 w 36"/>
                    <a:gd name="T49" fmla="*/ 189 h 220"/>
                    <a:gd name="T50" fmla="*/ 24 w 36"/>
                    <a:gd name="T51" fmla="*/ 177 h 220"/>
                    <a:gd name="T52" fmla="*/ 24 w 36"/>
                    <a:gd name="T53" fmla="*/ 165 h 220"/>
                    <a:gd name="T54" fmla="*/ 24 w 36"/>
                    <a:gd name="T55" fmla="*/ 151 h 220"/>
                    <a:gd name="T56" fmla="*/ 24 w 36"/>
                    <a:gd name="T57" fmla="*/ 151 h 220"/>
                    <a:gd name="T58" fmla="*/ 18 w 36"/>
                    <a:gd name="T59" fmla="*/ 139 h 220"/>
                    <a:gd name="T60" fmla="*/ 18 w 36"/>
                    <a:gd name="T61" fmla="*/ 128 h 220"/>
                    <a:gd name="T62" fmla="*/ 18 w 36"/>
                    <a:gd name="T63" fmla="*/ 116 h 220"/>
                    <a:gd name="T64" fmla="*/ 18 w 36"/>
                    <a:gd name="T65" fmla="*/ 116 h 220"/>
                    <a:gd name="T66" fmla="*/ 18 w 36"/>
                    <a:gd name="T67" fmla="*/ 110 h 220"/>
                    <a:gd name="T68" fmla="*/ 12 w 36"/>
                    <a:gd name="T69" fmla="*/ 104 h 220"/>
                    <a:gd name="T70" fmla="*/ 12 w 36"/>
                    <a:gd name="T71" fmla="*/ 90 h 220"/>
                    <a:gd name="T72" fmla="*/ 12 w 36"/>
                    <a:gd name="T73" fmla="*/ 90 h 220"/>
                    <a:gd name="T74" fmla="*/ 12 w 36"/>
                    <a:gd name="T75" fmla="*/ 84 h 220"/>
                    <a:gd name="T76" fmla="*/ 12 w 36"/>
                    <a:gd name="T77" fmla="*/ 78 h 220"/>
                    <a:gd name="T78" fmla="*/ 12 w 36"/>
                    <a:gd name="T79" fmla="*/ 67 h 220"/>
                    <a:gd name="T80" fmla="*/ 12 w 36"/>
                    <a:gd name="T81" fmla="*/ 67 h 220"/>
                    <a:gd name="T82" fmla="*/ 6 w 36"/>
                    <a:gd name="T83" fmla="*/ 41 h 220"/>
                    <a:gd name="T84" fmla="*/ 0 w 36"/>
                    <a:gd name="T85" fmla="*/ 6 h 220"/>
                    <a:gd name="T86" fmla="*/ 6 w 36"/>
                    <a:gd name="T8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220">
                      <a:moveTo>
                        <a:pt x="6" y="0"/>
                      </a:moveTo>
                      <a:lnTo>
                        <a:pt x="6" y="18"/>
                      </a:lnTo>
                      <a:lnTo>
                        <a:pt x="12" y="55"/>
                      </a:lnTo>
                      <a:lnTo>
                        <a:pt x="24" y="78"/>
                      </a:lnTo>
                      <a:lnTo>
                        <a:pt x="24" y="78"/>
                      </a:lnTo>
                      <a:lnTo>
                        <a:pt x="24" y="84"/>
                      </a:lnTo>
                      <a:lnTo>
                        <a:pt x="24" y="96"/>
                      </a:lnTo>
                      <a:lnTo>
                        <a:pt x="30" y="96"/>
                      </a:lnTo>
                      <a:lnTo>
                        <a:pt x="30" y="96"/>
                      </a:lnTo>
                      <a:lnTo>
                        <a:pt x="30" y="110"/>
                      </a:lnTo>
                      <a:lnTo>
                        <a:pt x="30" y="122"/>
                      </a:lnTo>
                      <a:lnTo>
                        <a:pt x="30" y="134"/>
                      </a:lnTo>
                      <a:lnTo>
                        <a:pt x="30" y="134"/>
                      </a:lnTo>
                      <a:lnTo>
                        <a:pt x="30" y="145"/>
                      </a:lnTo>
                      <a:lnTo>
                        <a:pt x="36" y="171"/>
                      </a:lnTo>
                      <a:lnTo>
                        <a:pt x="36" y="183"/>
                      </a:lnTo>
                      <a:lnTo>
                        <a:pt x="36" y="183"/>
                      </a:lnTo>
                      <a:lnTo>
                        <a:pt x="36" y="194"/>
                      </a:lnTo>
                      <a:lnTo>
                        <a:pt x="36" y="214"/>
                      </a:lnTo>
                      <a:lnTo>
                        <a:pt x="36" y="220"/>
                      </a:lnTo>
                      <a:lnTo>
                        <a:pt x="36" y="220"/>
                      </a:lnTo>
                      <a:lnTo>
                        <a:pt x="30" y="220"/>
                      </a:lnTo>
                      <a:lnTo>
                        <a:pt x="30" y="206"/>
                      </a:lnTo>
                      <a:lnTo>
                        <a:pt x="30" y="189"/>
                      </a:lnTo>
                      <a:lnTo>
                        <a:pt x="30" y="189"/>
                      </a:lnTo>
                      <a:lnTo>
                        <a:pt x="24" y="177"/>
                      </a:lnTo>
                      <a:lnTo>
                        <a:pt x="24" y="165"/>
                      </a:lnTo>
                      <a:lnTo>
                        <a:pt x="24" y="151"/>
                      </a:lnTo>
                      <a:lnTo>
                        <a:pt x="24" y="151"/>
                      </a:lnTo>
                      <a:lnTo>
                        <a:pt x="18" y="139"/>
                      </a:lnTo>
                      <a:lnTo>
                        <a:pt x="18" y="128"/>
                      </a:lnTo>
                      <a:lnTo>
                        <a:pt x="18" y="116"/>
                      </a:lnTo>
                      <a:lnTo>
                        <a:pt x="18" y="116"/>
                      </a:lnTo>
                      <a:lnTo>
                        <a:pt x="18" y="110"/>
                      </a:lnTo>
                      <a:lnTo>
                        <a:pt x="12" y="104"/>
                      </a:lnTo>
                      <a:lnTo>
                        <a:pt x="12" y="90"/>
                      </a:lnTo>
                      <a:lnTo>
                        <a:pt x="12" y="90"/>
                      </a:lnTo>
                      <a:lnTo>
                        <a:pt x="12" y="84"/>
                      </a:lnTo>
                      <a:lnTo>
                        <a:pt x="12" y="78"/>
                      </a:lnTo>
                      <a:lnTo>
                        <a:pt x="12" y="67"/>
                      </a:lnTo>
                      <a:lnTo>
                        <a:pt x="12" y="67"/>
                      </a:lnTo>
                      <a:lnTo>
                        <a:pt x="6" y="41"/>
                      </a:lnTo>
                      <a:lnTo>
                        <a:pt x="0" y="6"/>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01" name="Freeform 137"/>
                <p:cNvSpPr>
                  <a:spLocks/>
                </p:cNvSpPr>
                <p:nvPr/>
              </p:nvSpPr>
              <p:spPr bwMode="auto">
                <a:xfrm>
                  <a:off x="4030" y="2891"/>
                  <a:ext cx="12" cy="6"/>
                </a:xfrm>
                <a:custGeom>
                  <a:avLst/>
                  <a:gdLst>
                    <a:gd name="T0" fmla="*/ 0 w 12"/>
                    <a:gd name="T1" fmla="*/ 0 h 6"/>
                    <a:gd name="T2" fmla="*/ 0 w 12"/>
                    <a:gd name="T3" fmla="*/ 6 h 6"/>
                    <a:gd name="T4" fmla="*/ 6 w 12"/>
                    <a:gd name="T5" fmla="*/ 6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6 w 12"/>
                    <a:gd name="T19" fmla="*/ 6 h 6"/>
                    <a:gd name="T20" fmla="*/ 0 w 12"/>
                    <a:gd name="T21" fmla="*/ 6 h 6"/>
                    <a:gd name="T22" fmla="*/ 0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0" y="0"/>
                      </a:moveTo>
                      <a:lnTo>
                        <a:pt x="0" y="6"/>
                      </a:lnTo>
                      <a:lnTo>
                        <a:pt x="6" y="6"/>
                      </a:lnTo>
                      <a:lnTo>
                        <a:pt x="12" y="0"/>
                      </a:lnTo>
                      <a:lnTo>
                        <a:pt x="12" y="0"/>
                      </a:lnTo>
                      <a:lnTo>
                        <a:pt x="12" y="0"/>
                      </a:lnTo>
                      <a:lnTo>
                        <a:pt x="12" y="6"/>
                      </a:lnTo>
                      <a:lnTo>
                        <a:pt x="12" y="6"/>
                      </a:lnTo>
                      <a:lnTo>
                        <a:pt x="12" y="6"/>
                      </a:lnTo>
                      <a:lnTo>
                        <a:pt x="6" y="6"/>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02" name="Freeform 138"/>
                <p:cNvSpPr>
                  <a:spLocks/>
                </p:cNvSpPr>
                <p:nvPr/>
              </p:nvSpPr>
              <p:spPr bwMode="auto">
                <a:xfrm>
                  <a:off x="4091" y="2854"/>
                  <a:ext cx="44" cy="37"/>
                </a:xfrm>
                <a:custGeom>
                  <a:avLst/>
                  <a:gdLst>
                    <a:gd name="T0" fmla="*/ 44 w 44"/>
                    <a:gd name="T1" fmla="*/ 0 h 37"/>
                    <a:gd name="T2" fmla="*/ 44 w 44"/>
                    <a:gd name="T3" fmla="*/ 8 h 37"/>
                    <a:gd name="T4" fmla="*/ 38 w 44"/>
                    <a:gd name="T5" fmla="*/ 14 h 37"/>
                    <a:gd name="T6" fmla="*/ 30 w 44"/>
                    <a:gd name="T7" fmla="*/ 20 h 37"/>
                    <a:gd name="T8" fmla="*/ 30 w 44"/>
                    <a:gd name="T9" fmla="*/ 20 h 37"/>
                    <a:gd name="T10" fmla="*/ 24 w 44"/>
                    <a:gd name="T11" fmla="*/ 26 h 37"/>
                    <a:gd name="T12" fmla="*/ 18 w 44"/>
                    <a:gd name="T13" fmla="*/ 26 h 37"/>
                    <a:gd name="T14" fmla="*/ 12 w 44"/>
                    <a:gd name="T15" fmla="*/ 26 h 37"/>
                    <a:gd name="T16" fmla="*/ 12 w 44"/>
                    <a:gd name="T17" fmla="*/ 26 h 37"/>
                    <a:gd name="T18" fmla="*/ 6 w 44"/>
                    <a:gd name="T19" fmla="*/ 26 h 37"/>
                    <a:gd name="T20" fmla="*/ 0 w 44"/>
                    <a:gd name="T21" fmla="*/ 20 h 37"/>
                    <a:gd name="T22" fmla="*/ 0 w 44"/>
                    <a:gd name="T23" fmla="*/ 20 h 37"/>
                    <a:gd name="T24" fmla="*/ 0 w 44"/>
                    <a:gd name="T25" fmla="*/ 20 h 37"/>
                    <a:gd name="T26" fmla="*/ 6 w 44"/>
                    <a:gd name="T27" fmla="*/ 26 h 37"/>
                    <a:gd name="T28" fmla="*/ 12 w 44"/>
                    <a:gd name="T29" fmla="*/ 31 h 37"/>
                    <a:gd name="T30" fmla="*/ 18 w 44"/>
                    <a:gd name="T31" fmla="*/ 31 h 37"/>
                    <a:gd name="T32" fmla="*/ 18 w 44"/>
                    <a:gd name="T33" fmla="*/ 31 h 37"/>
                    <a:gd name="T34" fmla="*/ 24 w 44"/>
                    <a:gd name="T35" fmla="*/ 31 h 37"/>
                    <a:gd name="T36" fmla="*/ 24 w 44"/>
                    <a:gd name="T37" fmla="*/ 31 h 37"/>
                    <a:gd name="T38" fmla="*/ 30 w 44"/>
                    <a:gd name="T39" fmla="*/ 31 h 37"/>
                    <a:gd name="T40" fmla="*/ 30 w 44"/>
                    <a:gd name="T41" fmla="*/ 31 h 37"/>
                    <a:gd name="T42" fmla="*/ 24 w 44"/>
                    <a:gd name="T43" fmla="*/ 37 h 37"/>
                    <a:gd name="T44" fmla="*/ 18 w 44"/>
                    <a:gd name="T45" fmla="*/ 37 h 37"/>
                    <a:gd name="T46" fmla="*/ 18 w 44"/>
                    <a:gd name="T47" fmla="*/ 37 h 37"/>
                    <a:gd name="T48" fmla="*/ 18 w 44"/>
                    <a:gd name="T49" fmla="*/ 37 h 37"/>
                    <a:gd name="T50" fmla="*/ 18 w 44"/>
                    <a:gd name="T51" fmla="*/ 37 h 37"/>
                    <a:gd name="T52" fmla="*/ 24 w 44"/>
                    <a:gd name="T53" fmla="*/ 37 h 37"/>
                    <a:gd name="T54" fmla="*/ 30 w 44"/>
                    <a:gd name="T55" fmla="*/ 37 h 37"/>
                    <a:gd name="T56" fmla="*/ 30 w 44"/>
                    <a:gd name="T57" fmla="*/ 37 h 37"/>
                    <a:gd name="T58" fmla="*/ 30 w 44"/>
                    <a:gd name="T59" fmla="*/ 31 h 37"/>
                    <a:gd name="T60" fmla="*/ 30 w 44"/>
                    <a:gd name="T61" fmla="*/ 26 h 37"/>
                    <a:gd name="T62" fmla="*/ 38 w 44"/>
                    <a:gd name="T63" fmla="*/ 26 h 37"/>
                    <a:gd name="T64" fmla="*/ 38 w 44"/>
                    <a:gd name="T65" fmla="*/ 26 h 37"/>
                    <a:gd name="T66" fmla="*/ 38 w 44"/>
                    <a:gd name="T67" fmla="*/ 20 h 37"/>
                    <a:gd name="T68" fmla="*/ 44 w 44"/>
                    <a:gd name="T69" fmla="*/ 8 h 37"/>
                    <a:gd name="T70" fmla="*/ 44 w 44"/>
                    <a:gd name="T7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37">
                      <a:moveTo>
                        <a:pt x="44" y="0"/>
                      </a:moveTo>
                      <a:lnTo>
                        <a:pt x="44" y="8"/>
                      </a:lnTo>
                      <a:lnTo>
                        <a:pt x="38" y="14"/>
                      </a:lnTo>
                      <a:lnTo>
                        <a:pt x="30" y="20"/>
                      </a:lnTo>
                      <a:lnTo>
                        <a:pt x="30" y="20"/>
                      </a:lnTo>
                      <a:lnTo>
                        <a:pt x="24" y="26"/>
                      </a:lnTo>
                      <a:lnTo>
                        <a:pt x="18" y="26"/>
                      </a:lnTo>
                      <a:lnTo>
                        <a:pt x="12" y="26"/>
                      </a:lnTo>
                      <a:lnTo>
                        <a:pt x="12" y="26"/>
                      </a:lnTo>
                      <a:lnTo>
                        <a:pt x="6" y="26"/>
                      </a:lnTo>
                      <a:lnTo>
                        <a:pt x="0" y="20"/>
                      </a:lnTo>
                      <a:lnTo>
                        <a:pt x="0" y="20"/>
                      </a:lnTo>
                      <a:lnTo>
                        <a:pt x="0" y="20"/>
                      </a:lnTo>
                      <a:lnTo>
                        <a:pt x="6" y="26"/>
                      </a:lnTo>
                      <a:lnTo>
                        <a:pt x="12" y="31"/>
                      </a:lnTo>
                      <a:lnTo>
                        <a:pt x="18" y="31"/>
                      </a:lnTo>
                      <a:lnTo>
                        <a:pt x="18" y="31"/>
                      </a:lnTo>
                      <a:lnTo>
                        <a:pt x="24" y="31"/>
                      </a:lnTo>
                      <a:lnTo>
                        <a:pt x="24" y="31"/>
                      </a:lnTo>
                      <a:lnTo>
                        <a:pt x="30" y="31"/>
                      </a:lnTo>
                      <a:lnTo>
                        <a:pt x="30" y="31"/>
                      </a:lnTo>
                      <a:lnTo>
                        <a:pt x="24" y="37"/>
                      </a:lnTo>
                      <a:lnTo>
                        <a:pt x="18" y="37"/>
                      </a:lnTo>
                      <a:lnTo>
                        <a:pt x="18" y="37"/>
                      </a:lnTo>
                      <a:lnTo>
                        <a:pt x="18" y="37"/>
                      </a:lnTo>
                      <a:lnTo>
                        <a:pt x="18" y="37"/>
                      </a:lnTo>
                      <a:lnTo>
                        <a:pt x="24" y="37"/>
                      </a:lnTo>
                      <a:lnTo>
                        <a:pt x="30" y="37"/>
                      </a:lnTo>
                      <a:lnTo>
                        <a:pt x="30" y="37"/>
                      </a:lnTo>
                      <a:lnTo>
                        <a:pt x="30" y="31"/>
                      </a:lnTo>
                      <a:lnTo>
                        <a:pt x="30" y="26"/>
                      </a:lnTo>
                      <a:lnTo>
                        <a:pt x="38" y="26"/>
                      </a:lnTo>
                      <a:lnTo>
                        <a:pt x="38" y="26"/>
                      </a:lnTo>
                      <a:lnTo>
                        <a:pt x="38" y="20"/>
                      </a:lnTo>
                      <a:lnTo>
                        <a:pt x="44" y="8"/>
                      </a:lnTo>
                      <a:lnTo>
                        <a:pt x="4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03" name="Freeform 139"/>
                <p:cNvSpPr>
                  <a:spLocks/>
                </p:cNvSpPr>
                <p:nvPr/>
              </p:nvSpPr>
              <p:spPr bwMode="auto">
                <a:xfrm>
                  <a:off x="4121" y="2897"/>
                  <a:ext cx="14" cy="43"/>
                </a:xfrm>
                <a:custGeom>
                  <a:avLst/>
                  <a:gdLst>
                    <a:gd name="T0" fmla="*/ 14 w 14"/>
                    <a:gd name="T1" fmla="*/ 0 h 43"/>
                    <a:gd name="T2" fmla="*/ 8 w 14"/>
                    <a:gd name="T3" fmla="*/ 6 h 43"/>
                    <a:gd name="T4" fmla="*/ 0 w 14"/>
                    <a:gd name="T5" fmla="*/ 20 h 43"/>
                    <a:gd name="T6" fmla="*/ 0 w 14"/>
                    <a:gd name="T7" fmla="*/ 26 h 43"/>
                    <a:gd name="T8" fmla="*/ 0 w 14"/>
                    <a:gd name="T9" fmla="*/ 26 h 43"/>
                    <a:gd name="T10" fmla="*/ 0 w 14"/>
                    <a:gd name="T11" fmla="*/ 38 h 43"/>
                    <a:gd name="T12" fmla="*/ 0 w 14"/>
                    <a:gd name="T13" fmla="*/ 43 h 43"/>
                    <a:gd name="T14" fmla="*/ 0 w 14"/>
                    <a:gd name="T15" fmla="*/ 43 h 43"/>
                    <a:gd name="T16" fmla="*/ 0 w 14"/>
                    <a:gd name="T17" fmla="*/ 43 h 43"/>
                    <a:gd name="T18" fmla="*/ 0 w 14"/>
                    <a:gd name="T19" fmla="*/ 38 h 43"/>
                    <a:gd name="T20" fmla="*/ 8 w 14"/>
                    <a:gd name="T21" fmla="*/ 32 h 43"/>
                    <a:gd name="T22" fmla="*/ 8 w 14"/>
                    <a:gd name="T23" fmla="*/ 26 h 43"/>
                    <a:gd name="T24" fmla="*/ 8 w 14"/>
                    <a:gd name="T25" fmla="*/ 26 h 43"/>
                    <a:gd name="T26" fmla="*/ 8 w 14"/>
                    <a:gd name="T27" fmla="*/ 20 h 43"/>
                    <a:gd name="T28" fmla="*/ 8 w 14"/>
                    <a:gd name="T29" fmla="*/ 12 h 43"/>
                    <a:gd name="T30" fmla="*/ 14 w 1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43">
                      <a:moveTo>
                        <a:pt x="14" y="0"/>
                      </a:moveTo>
                      <a:lnTo>
                        <a:pt x="8" y="6"/>
                      </a:lnTo>
                      <a:lnTo>
                        <a:pt x="0" y="20"/>
                      </a:lnTo>
                      <a:lnTo>
                        <a:pt x="0" y="26"/>
                      </a:lnTo>
                      <a:lnTo>
                        <a:pt x="0" y="26"/>
                      </a:lnTo>
                      <a:lnTo>
                        <a:pt x="0" y="38"/>
                      </a:lnTo>
                      <a:lnTo>
                        <a:pt x="0" y="43"/>
                      </a:lnTo>
                      <a:lnTo>
                        <a:pt x="0" y="43"/>
                      </a:lnTo>
                      <a:lnTo>
                        <a:pt x="0" y="43"/>
                      </a:lnTo>
                      <a:lnTo>
                        <a:pt x="0" y="38"/>
                      </a:lnTo>
                      <a:lnTo>
                        <a:pt x="8" y="32"/>
                      </a:lnTo>
                      <a:lnTo>
                        <a:pt x="8" y="26"/>
                      </a:lnTo>
                      <a:lnTo>
                        <a:pt x="8" y="26"/>
                      </a:lnTo>
                      <a:lnTo>
                        <a:pt x="8" y="20"/>
                      </a:lnTo>
                      <a:lnTo>
                        <a:pt x="8" y="12"/>
                      </a:lnTo>
                      <a:lnTo>
                        <a:pt x="1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04" name="Freeform 140"/>
                <p:cNvSpPr>
                  <a:spLocks/>
                </p:cNvSpPr>
                <p:nvPr/>
              </p:nvSpPr>
              <p:spPr bwMode="auto">
                <a:xfrm>
                  <a:off x="3932" y="2378"/>
                  <a:ext cx="299" cy="490"/>
                </a:xfrm>
                <a:custGeom>
                  <a:avLst/>
                  <a:gdLst>
                    <a:gd name="T0" fmla="*/ 275 w 299"/>
                    <a:gd name="T1" fmla="*/ 6 h 490"/>
                    <a:gd name="T2" fmla="*/ 281 w 299"/>
                    <a:gd name="T3" fmla="*/ 30 h 490"/>
                    <a:gd name="T4" fmla="*/ 293 w 299"/>
                    <a:gd name="T5" fmla="*/ 55 h 490"/>
                    <a:gd name="T6" fmla="*/ 293 w 299"/>
                    <a:gd name="T7" fmla="*/ 85 h 490"/>
                    <a:gd name="T8" fmla="*/ 293 w 299"/>
                    <a:gd name="T9" fmla="*/ 116 h 490"/>
                    <a:gd name="T10" fmla="*/ 293 w 299"/>
                    <a:gd name="T11" fmla="*/ 134 h 490"/>
                    <a:gd name="T12" fmla="*/ 293 w 299"/>
                    <a:gd name="T13" fmla="*/ 159 h 490"/>
                    <a:gd name="T14" fmla="*/ 293 w 299"/>
                    <a:gd name="T15" fmla="*/ 209 h 490"/>
                    <a:gd name="T16" fmla="*/ 287 w 299"/>
                    <a:gd name="T17" fmla="*/ 275 h 490"/>
                    <a:gd name="T18" fmla="*/ 281 w 299"/>
                    <a:gd name="T19" fmla="*/ 287 h 490"/>
                    <a:gd name="T20" fmla="*/ 269 w 299"/>
                    <a:gd name="T21" fmla="*/ 336 h 490"/>
                    <a:gd name="T22" fmla="*/ 263 w 299"/>
                    <a:gd name="T23" fmla="*/ 360 h 490"/>
                    <a:gd name="T24" fmla="*/ 258 w 299"/>
                    <a:gd name="T25" fmla="*/ 397 h 490"/>
                    <a:gd name="T26" fmla="*/ 244 w 299"/>
                    <a:gd name="T27" fmla="*/ 421 h 490"/>
                    <a:gd name="T28" fmla="*/ 232 w 299"/>
                    <a:gd name="T29" fmla="*/ 452 h 490"/>
                    <a:gd name="T30" fmla="*/ 232 w 299"/>
                    <a:gd name="T31" fmla="*/ 354 h 490"/>
                    <a:gd name="T32" fmla="*/ 189 w 299"/>
                    <a:gd name="T33" fmla="*/ 256 h 490"/>
                    <a:gd name="T34" fmla="*/ 197 w 299"/>
                    <a:gd name="T35" fmla="*/ 311 h 490"/>
                    <a:gd name="T36" fmla="*/ 197 w 299"/>
                    <a:gd name="T37" fmla="*/ 409 h 490"/>
                    <a:gd name="T38" fmla="*/ 165 w 299"/>
                    <a:gd name="T39" fmla="*/ 464 h 490"/>
                    <a:gd name="T40" fmla="*/ 147 w 299"/>
                    <a:gd name="T41" fmla="*/ 484 h 490"/>
                    <a:gd name="T42" fmla="*/ 142 w 299"/>
                    <a:gd name="T43" fmla="*/ 441 h 490"/>
                    <a:gd name="T44" fmla="*/ 128 w 299"/>
                    <a:gd name="T45" fmla="*/ 403 h 490"/>
                    <a:gd name="T46" fmla="*/ 92 w 299"/>
                    <a:gd name="T47" fmla="*/ 342 h 490"/>
                    <a:gd name="T48" fmla="*/ 86 w 299"/>
                    <a:gd name="T49" fmla="*/ 281 h 490"/>
                    <a:gd name="T50" fmla="*/ 79 w 299"/>
                    <a:gd name="T51" fmla="*/ 226 h 490"/>
                    <a:gd name="T52" fmla="*/ 67 w 299"/>
                    <a:gd name="T53" fmla="*/ 264 h 490"/>
                    <a:gd name="T54" fmla="*/ 37 w 299"/>
                    <a:gd name="T55" fmla="*/ 325 h 490"/>
                    <a:gd name="T56" fmla="*/ 31 w 299"/>
                    <a:gd name="T57" fmla="*/ 380 h 490"/>
                    <a:gd name="T58" fmla="*/ 18 w 299"/>
                    <a:gd name="T59" fmla="*/ 360 h 490"/>
                    <a:gd name="T60" fmla="*/ 12 w 299"/>
                    <a:gd name="T61" fmla="*/ 330 h 490"/>
                    <a:gd name="T62" fmla="*/ 12 w 299"/>
                    <a:gd name="T63" fmla="*/ 305 h 490"/>
                    <a:gd name="T64" fmla="*/ 12 w 299"/>
                    <a:gd name="T65" fmla="*/ 275 h 490"/>
                    <a:gd name="T66" fmla="*/ 12 w 299"/>
                    <a:gd name="T67" fmla="*/ 238 h 490"/>
                    <a:gd name="T68" fmla="*/ 6 w 299"/>
                    <a:gd name="T69" fmla="*/ 220 h 490"/>
                    <a:gd name="T70" fmla="*/ 0 w 299"/>
                    <a:gd name="T71" fmla="*/ 183 h 490"/>
                    <a:gd name="T72" fmla="*/ 6 w 299"/>
                    <a:gd name="T73" fmla="*/ 159 h 490"/>
                    <a:gd name="T74" fmla="*/ 12 w 299"/>
                    <a:gd name="T75" fmla="*/ 110 h 490"/>
                    <a:gd name="T76" fmla="*/ 12 w 299"/>
                    <a:gd name="T77" fmla="*/ 98 h 490"/>
                    <a:gd name="T78" fmla="*/ 12 w 299"/>
                    <a:gd name="T79" fmla="*/ 73 h 490"/>
                    <a:gd name="T80" fmla="*/ 18 w 299"/>
                    <a:gd name="T81" fmla="*/ 55 h 490"/>
                    <a:gd name="T82" fmla="*/ 24 w 299"/>
                    <a:gd name="T83" fmla="*/ 43 h 490"/>
                    <a:gd name="T84" fmla="*/ 37 w 299"/>
                    <a:gd name="T85" fmla="*/ 18 h 490"/>
                    <a:gd name="T86" fmla="*/ 43 w 299"/>
                    <a:gd name="T87" fmla="*/ 36 h 490"/>
                    <a:gd name="T88" fmla="*/ 73 w 299"/>
                    <a:gd name="T89" fmla="*/ 73 h 490"/>
                    <a:gd name="T90" fmla="*/ 86 w 299"/>
                    <a:gd name="T91" fmla="*/ 79 h 490"/>
                    <a:gd name="T92" fmla="*/ 98 w 299"/>
                    <a:gd name="T93" fmla="*/ 73 h 490"/>
                    <a:gd name="T94" fmla="*/ 116 w 299"/>
                    <a:gd name="T95" fmla="*/ 73 h 490"/>
                    <a:gd name="T96" fmla="*/ 134 w 299"/>
                    <a:gd name="T97" fmla="*/ 67 h 490"/>
                    <a:gd name="T98" fmla="*/ 147 w 299"/>
                    <a:gd name="T99" fmla="*/ 67 h 490"/>
                    <a:gd name="T100" fmla="*/ 171 w 299"/>
                    <a:gd name="T101" fmla="*/ 67 h 490"/>
                    <a:gd name="T102" fmla="*/ 189 w 299"/>
                    <a:gd name="T103" fmla="*/ 67 h 490"/>
                    <a:gd name="T104" fmla="*/ 258 w 299"/>
                    <a:gd name="T105" fmla="*/ 24 h 490"/>
                    <a:gd name="T106" fmla="*/ 263 w 299"/>
                    <a:gd name="T10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9" h="490">
                      <a:moveTo>
                        <a:pt x="263" y="0"/>
                      </a:moveTo>
                      <a:lnTo>
                        <a:pt x="263" y="0"/>
                      </a:lnTo>
                      <a:lnTo>
                        <a:pt x="269" y="0"/>
                      </a:lnTo>
                      <a:lnTo>
                        <a:pt x="275" y="6"/>
                      </a:lnTo>
                      <a:lnTo>
                        <a:pt x="275" y="6"/>
                      </a:lnTo>
                      <a:lnTo>
                        <a:pt x="275" y="18"/>
                      </a:lnTo>
                      <a:lnTo>
                        <a:pt x="275" y="24"/>
                      </a:lnTo>
                      <a:lnTo>
                        <a:pt x="281" y="30"/>
                      </a:lnTo>
                      <a:lnTo>
                        <a:pt x="281" y="30"/>
                      </a:lnTo>
                      <a:lnTo>
                        <a:pt x="281" y="36"/>
                      </a:lnTo>
                      <a:lnTo>
                        <a:pt x="287" y="43"/>
                      </a:lnTo>
                      <a:lnTo>
                        <a:pt x="293" y="55"/>
                      </a:lnTo>
                      <a:lnTo>
                        <a:pt x="293" y="55"/>
                      </a:lnTo>
                      <a:lnTo>
                        <a:pt x="287" y="67"/>
                      </a:lnTo>
                      <a:lnTo>
                        <a:pt x="287" y="79"/>
                      </a:lnTo>
                      <a:lnTo>
                        <a:pt x="293" y="85"/>
                      </a:lnTo>
                      <a:lnTo>
                        <a:pt x="293" y="85"/>
                      </a:lnTo>
                      <a:lnTo>
                        <a:pt x="293" y="98"/>
                      </a:lnTo>
                      <a:lnTo>
                        <a:pt x="293" y="110"/>
                      </a:lnTo>
                      <a:lnTo>
                        <a:pt x="293" y="116"/>
                      </a:lnTo>
                      <a:lnTo>
                        <a:pt x="293" y="116"/>
                      </a:lnTo>
                      <a:lnTo>
                        <a:pt x="293" y="128"/>
                      </a:lnTo>
                      <a:lnTo>
                        <a:pt x="293" y="134"/>
                      </a:lnTo>
                      <a:lnTo>
                        <a:pt x="293" y="134"/>
                      </a:lnTo>
                      <a:lnTo>
                        <a:pt x="293" y="134"/>
                      </a:lnTo>
                      <a:lnTo>
                        <a:pt x="287" y="140"/>
                      </a:lnTo>
                      <a:lnTo>
                        <a:pt x="287" y="154"/>
                      </a:lnTo>
                      <a:lnTo>
                        <a:pt x="293" y="159"/>
                      </a:lnTo>
                      <a:lnTo>
                        <a:pt x="293" y="159"/>
                      </a:lnTo>
                      <a:lnTo>
                        <a:pt x="293" y="171"/>
                      </a:lnTo>
                      <a:lnTo>
                        <a:pt x="299" y="189"/>
                      </a:lnTo>
                      <a:lnTo>
                        <a:pt x="293" y="209"/>
                      </a:lnTo>
                      <a:lnTo>
                        <a:pt x="293" y="209"/>
                      </a:lnTo>
                      <a:lnTo>
                        <a:pt x="293" y="226"/>
                      </a:lnTo>
                      <a:lnTo>
                        <a:pt x="293" y="256"/>
                      </a:lnTo>
                      <a:lnTo>
                        <a:pt x="287" y="275"/>
                      </a:lnTo>
                      <a:lnTo>
                        <a:pt x="287" y="275"/>
                      </a:lnTo>
                      <a:lnTo>
                        <a:pt x="281" y="281"/>
                      </a:lnTo>
                      <a:lnTo>
                        <a:pt x="281" y="281"/>
                      </a:lnTo>
                      <a:lnTo>
                        <a:pt x="281" y="287"/>
                      </a:lnTo>
                      <a:lnTo>
                        <a:pt x="281" y="287"/>
                      </a:lnTo>
                      <a:lnTo>
                        <a:pt x="281" y="299"/>
                      </a:lnTo>
                      <a:lnTo>
                        <a:pt x="275" y="325"/>
                      </a:lnTo>
                      <a:lnTo>
                        <a:pt x="269" y="336"/>
                      </a:lnTo>
                      <a:lnTo>
                        <a:pt x="269" y="336"/>
                      </a:lnTo>
                      <a:lnTo>
                        <a:pt x="269" y="342"/>
                      </a:lnTo>
                      <a:lnTo>
                        <a:pt x="263" y="354"/>
                      </a:lnTo>
                      <a:lnTo>
                        <a:pt x="263" y="360"/>
                      </a:lnTo>
                      <a:lnTo>
                        <a:pt x="263" y="360"/>
                      </a:lnTo>
                      <a:lnTo>
                        <a:pt x="263" y="374"/>
                      </a:lnTo>
                      <a:lnTo>
                        <a:pt x="258" y="386"/>
                      </a:lnTo>
                      <a:lnTo>
                        <a:pt x="258" y="397"/>
                      </a:lnTo>
                      <a:lnTo>
                        <a:pt x="258" y="397"/>
                      </a:lnTo>
                      <a:lnTo>
                        <a:pt x="252" y="409"/>
                      </a:lnTo>
                      <a:lnTo>
                        <a:pt x="244" y="415"/>
                      </a:lnTo>
                      <a:lnTo>
                        <a:pt x="244" y="421"/>
                      </a:lnTo>
                      <a:lnTo>
                        <a:pt x="244" y="421"/>
                      </a:lnTo>
                      <a:lnTo>
                        <a:pt x="238" y="435"/>
                      </a:lnTo>
                      <a:lnTo>
                        <a:pt x="238" y="446"/>
                      </a:lnTo>
                      <a:lnTo>
                        <a:pt x="232" y="452"/>
                      </a:lnTo>
                      <a:lnTo>
                        <a:pt x="232" y="452"/>
                      </a:lnTo>
                      <a:lnTo>
                        <a:pt x="232" y="435"/>
                      </a:lnTo>
                      <a:lnTo>
                        <a:pt x="232" y="397"/>
                      </a:lnTo>
                      <a:lnTo>
                        <a:pt x="232" y="354"/>
                      </a:lnTo>
                      <a:lnTo>
                        <a:pt x="232" y="354"/>
                      </a:lnTo>
                      <a:lnTo>
                        <a:pt x="214" y="319"/>
                      </a:lnTo>
                      <a:lnTo>
                        <a:pt x="203" y="281"/>
                      </a:lnTo>
                      <a:lnTo>
                        <a:pt x="189" y="256"/>
                      </a:lnTo>
                      <a:lnTo>
                        <a:pt x="189" y="256"/>
                      </a:lnTo>
                      <a:lnTo>
                        <a:pt x="189" y="270"/>
                      </a:lnTo>
                      <a:lnTo>
                        <a:pt x="189" y="293"/>
                      </a:lnTo>
                      <a:lnTo>
                        <a:pt x="197" y="311"/>
                      </a:lnTo>
                      <a:lnTo>
                        <a:pt x="197" y="311"/>
                      </a:lnTo>
                      <a:lnTo>
                        <a:pt x="197" y="336"/>
                      </a:lnTo>
                      <a:lnTo>
                        <a:pt x="197" y="374"/>
                      </a:lnTo>
                      <a:lnTo>
                        <a:pt x="197" y="409"/>
                      </a:lnTo>
                      <a:lnTo>
                        <a:pt x="197" y="409"/>
                      </a:lnTo>
                      <a:lnTo>
                        <a:pt x="183" y="435"/>
                      </a:lnTo>
                      <a:lnTo>
                        <a:pt x="177" y="452"/>
                      </a:lnTo>
                      <a:lnTo>
                        <a:pt x="165" y="464"/>
                      </a:lnTo>
                      <a:lnTo>
                        <a:pt x="165" y="464"/>
                      </a:lnTo>
                      <a:lnTo>
                        <a:pt x="159" y="476"/>
                      </a:lnTo>
                      <a:lnTo>
                        <a:pt x="153" y="490"/>
                      </a:lnTo>
                      <a:lnTo>
                        <a:pt x="147" y="484"/>
                      </a:lnTo>
                      <a:lnTo>
                        <a:pt x="147" y="484"/>
                      </a:lnTo>
                      <a:lnTo>
                        <a:pt x="142" y="470"/>
                      </a:lnTo>
                      <a:lnTo>
                        <a:pt x="142" y="452"/>
                      </a:lnTo>
                      <a:lnTo>
                        <a:pt x="142" y="441"/>
                      </a:lnTo>
                      <a:lnTo>
                        <a:pt x="142" y="441"/>
                      </a:lnTo>
                      <a:lnTo>
                        <a:pt x="134" y="429"/>
                      </a:lnTo>
                      <a:lnTo>
                        <a:pt x="128" y="415"/>
                      </a:lnTo>
                      <a:lnTo>
                        <a:pt x="128" y="403"/>
                      </a:lnTo>
                      <a:lnTo>
                        <a:pt x="128" y="403"/>
                      </a:lnTo>
                      <a:lnTo>
                        <a:pt x="116" y="391"/>
                      </a:lnTo>
                      <a:lnTo>
                        <a:pt x="104" y="366"/>
                      </a:lnTo>
                      <a:lnTo>
                        <a:pt x="92" y="342"/>
                      </a:lnTo>
                      <a:lnTo>
                        <a:pt x="92" y="342"/>
                      </a:lnTo>
                      <a:lnTo>
                        <a:pt x="86" y="319"/>
                      </a:lnTo>
                      <a:lnTo>
                        <a:pt x="86" y="293"/>
                      </a:lnTo>
                      <a:lnTo>
                        <a:pt x="86" y="281"/>
                      </a:lnTo>
                      <a:lnTo>
                        <a:pt x="86" y="281"/>
                      </a:lnTo>
                      <a:lnTo>
                        <a:pt x="86" y="270"/>
                      </a:lnTo>
                      <a:lnTo>
                        <a:pt x="79" y="244"/>
                      </a:lnTo>
                      <a:lnTo>
                        <a:pt x="79" y="226"/>
                      </a:lnTo>
                      <a:lnTo>
                        <a:pt x="79" y="226"/>
                      </a:lnTo>
                      <a:lnTo>
                        <a:pt x="79" y="232"/>
                      </a:lnTo>
                      <a:lnTo>
                        <a:pt x="73" y="250"/>
                      </a:lnTo>
                      <a:lnTo>
                        <a:pt x="67" y="264"/>
                      </a:lnTo>
                      <a:lnTo>
                        <a:pt x="67" y="264"/>
                      </a:lnTo>
                      <a:lnTo>
                        <a:pt x="55" y="287"/>
                      </a:lnTo>
                      <a:lnTo>
                        <a:pt x="43" y="311"/>
                      </a:lnTo>
                      <a:lnTo>
                        <a:pt x="37" y="325"/>
                      </a:lnTo>
                      <a:lnTo>
                        <a:pt x="37" y="325"/>
                      </a:lnTo>
                      <a:lnTo>
                        <a:pt x="31" y="336"/>
                      </a:lnTo>
                      <a:lnTo>
                        <a:pt x="24" y="354"/>
                      </a:lnTo>
                      <a:lnTo>
                        <a:pt x="31" y="380"/>
                      </a:lnTo>
                      <a:lnTo>
                        <a:pt x="31" y="380"/>
                      </a:lnTo>
                      <a:lnTo>
                        <a:pt x="24" y="380"/>
                      </a:lnTo>
                      <a:lnTo>
                        <a:pt x="18" y="374"/>
                      </a:lnTo>
                      <a:lnTo>
                        <a:pt x="18" y="360"/>
                      </a:lnTo>
                      <a:lnTo>
                        <a:pt x="18" y="360"/>
                      </a:lnTo>
                      <a:lnTo>
                        <a:pt x="12" y="348"/>
                      </a:lnTo>
                      <a:lnTo>
                        <a:pt x="12" y="336"/>
                      </a:lnTo>
                      <a:lnTo>
                        <a:pt x="12" y="330"/>
                      </a:lnTo>
                      <a:lnTo>
                        <a:pt x="12" y="330"/>
                      </a:lnTo>
                      <a:lnTo>
                        <a:pt x="12" y="325"/>
                      </a:lnTo>
                      <a:lnTo>
                        <a:pt x="12" y="311"/>
                      </a:lnTo>
                      <a:lnTo>
                        <a:pt x="12" y="305"/>
                      </a:lnTo>
                      <a:lnTo>
                        <a:pt x="12" y="305"/>
                      </a:lnTo>
                      <a:lnTo>
                        <a:pt x="12" y="299"/>
                      </a:lnTo>
                      <a:lnTo>
                        <a:pt x="6" y="287"/>
                      </a:lnTo>
                      <a:lnTo>
                        <a:pt x="12" y="275"/>
                      </a:lnTo>
                      <a:lnTo>
                        <a:pt x="12" y="275"/>
                      </a:lnTo>
                      <a:lnTo>
                        <a:pt x="12" y="264"/>
                      </a:lnTo>
                      <a:lnTo>
                        <a:pt x="12" y="250"/>
                      </a:lnTo>
                      <a:lnTo>
                        <a:pt x="12" y="238"/>
                      </a:lnTo>
                      <a:lnTo>
                        <a:pt x="12" y="238"/>
                      </a:lnTo>
                      <a:lnTo>
                        <a:pt x="6" y="232"/>
                      </a:lnTo>
                      <a:lnTo>
                        <a:pt x="6" y="226"/>
                      </a:lnTo>
                      <a:lnTo>
                        <a:pt x="6" y="220"/>
                      </a:lnTo>
                      <a:lnTo>
                        <a:pt x="6" y="220"/>
                      </a:lnTo>
                      <a:lnTo>
                        <a:pt x="0" y="209"/>
                      </a:lnTo>
                      <a:lnTo>
                        <a:pt x="0" y="195"/>
                      </a:lnTo>
                      <a:lnTo>
                        <a:pt x="0" y="183"/>
                      </a:lnTo>
                      <a:lnTo>
                        <a:pt x="0" y="183"/>
                      </a:lnTo>
                      <a:lnTo>
                        <a:pt x="6" y="171"/>
                      </a:lnTo>
                      <a:lnTo>
                        <a:pt x="6" y="165"/>
                      </a:lnTo>
                      <a:lnTo>
                        <a:pt x="6" y="159"/>
                      </a:lnTo>
                      <a:lnTo>
                        <a:pt x="6" y="159"/>
                      </a:lnTo>
                      <a:lnTo>
                        <a:pt x="0" y="146"/>
                      </a:lnTo>
                      <a:lnTo>
                        <a:pt x="6" y="128"/>
                      </a:lnTo>
                      <a:lnTo>
                        <a:pt x="12" y="110"/>
                      </a:lnTo>
                      <a:lnTo>
                        <a:pt x="12" y="110"/>
                      </a:lnTo>
                      <a:lnTo>
                        <a:pt x="12" y="110"/>
                      </a:lnTo>
                      <a:lnTo>
                        <a:pt x="6" y="104"/>
                      </a:lnTo>
                      <a:lnTo>
                        <a:pt x="12" y="98"/>
                      </a:lnTo>
                      <a:lnTo>
                        <a:pt x="12" y="98"/>
                      </a:lnTo>
                      <a:lnTo>
                        <a:pt x="12" y="91"/>
                      </a:lnTo>
                      <a:lnTo>
                        <a:pt x="12" y="85"/>
                      </a:lnTo>
                      <a:lnTo>
                        <a:pt x="12" y="73"/>
                      </a:lnTo>
                      <a:lnTo>
                        <a:pt x="12" y="73"/>
                      </a:lnTo>
                      <a:lnTo>
                        <a:pt x="18" y="67"/>
                      </a:lnTo>
                      <a:lnTo>
                        <a:pt x="18" y="61"/>
                      </a:lnTo>
                      <a:lnTo>
                        <a:pt x="18" y="55"/>
                      </a:lnTo>
                      <a:lnTo>
                        <a:pt x="18" y="55"/>
                      </a:lnTo>
                      <a:lnTo>
                        <a:pt x="18" y="49"/>
                      </a:lnTo>
                      <a:lnTo>
                        <a:pt x="24" y="49"/>
                      </a:lnTo>
                      <a:lnTo>
                        <a:pt x="24" y="43"/>
                      </a:lnTo>
                      <a:lnTo>
                        <a:pt x="24" y="43"/>
                      </a:lnTo>
                      <a:lnTo>
                        <a:pt x="24" y="36"/>
                      </a:lnTo>
                      <a:lnTo>
                        <a:pt x="31" y="24"/>
                      </a:lnTo>
                      <a:lnTo>
                        <a:pt x="37" y="18"/>
                      </a:lnTo>
                      <a:lnTo>
                        <a:pt x="37" y="18"/>
                      </a:lnTo>
                      <a:lnTo>
                        <a:pt x="37" y="24"/>
                      </a:lnTo>
                      <a:lnTo>
                        <a:pt x="37" y="30"/>
                      </a:lnTo>
                      <a:lnTo>
                        <a:pt x="43" y="36"/>
                      </a:lnTo>
                      <a:lnTo>
                        <a:pt x="43" y="36"/>
                      </a:lnTo>
                      <a:lnTo>
                        <a:pt x="49" y="49"/>
                      </a:lnTo>
                      <a:lnTo>
                        <a:pt x="61" y="67"/>
                      </a:lnTo>
                      <a:lnTo>
                        <a:pt x="73" y="73"/>
                      </a:lnTo>
                      <a:lnTo>
                        <a:pt x="73" y="73"/>
                      </a:lnTo>
                      <a:lnTo>
                        <a:pt x="79" y="79"/>
                      </a:lnTo>
                      <a:lnTo>
                        <a:pt x="79" y="79"/>
                      </a:lnTo>
                      <a:lnTo>
                        <a:pt x="86" y="79"/>
                      </a:lnTo>
                      <a:lnTo>
                        <a:pt x="86" y="79"/>
                      </a:lnTo>
                      <a:lnTo>
                        <a:pt x="86" y="79"/>
                      </a:lnTo>
                      <a:lnTo>
                        <a:pt x="92" y="79"/>
                      </a:lnTo>
                      <a:lnTo>
                        <a:pt x="98" y="73"/>
                      </a:lnTo>
                      <a:lnTo>
                        <a:pt x="98" y="73"/>
                      </a:lnTo>
                      <a:lnTo>
                        <a:pt x="104" y="73"/>
                      </a:lnTo>
                      <a:lnTo>
                        <a:pt x="110" y="73"/>
                      </a:lnTo>
                      <a:lnTo>
                        <a:pt x="116" y="73"/>
                      </a:lnTo>
                      <a:lnTo>
                        <a:pt x="116" y="73"/>
                      </a:lnTo>
                      <a:lnTo>
                        <a:pt x="116" y="67"/>
                      </a:lnTo>
                      <a:lnTo>
                        <a:pt x="122" y="67"/>
                      </a:lnTo>
                      <a:lnTo>
                        <a:pt x="134" y="67"/>
                      </a:lnTo>
                      <a:lnTo>
                        <a:pt x="134" y="67"/>
                      </a:lnTo>
                      <a:lnTo>
                        <a:pt x="142" y="73"/>
                      </a:lnTo>
                      <a:lnTo>
                        <a:pt x="147" y="73"/>
                      </a:lnTo>
                      <a:lnTo>
                        <a:pt x="147" y="67"/>
                      </a:lnTo>
                      <a:lnTo>
                        <a:pt x="147" y="67"/>
                      </a:lnTo>
                      <a:lnTo>
                        <a:pt x="153" y="67"/>
                      </a:lnTo>
                      <a:lnTo>
                        <a:pt x="159" y="67"/>
                      </a:lnTo>
                      <a:lnTo>
                        <a:pt x="171" y="67"/>
                      </a:lnTo>
                      <a:lnTo>
                        <a:pt x="171" y="67"/>
                      </a:lnTo>
                      <a:lnTo>
                        <a:pt x="177" y="73"/>
                      </a:lnTo>
                      <a:lnTo>
                        <a:pt x="177" y="73"/>
                      </a:lnTo>
                      <a:lnTo>
                        <a:pt x="189" y="67"/>
                      </a:lnTo>
                      <a:lnTo>
                        <a:pt x="189" y="67"/>
                      </a:lnTo>
                      <a:lnTo>
                        <a:pt x="203" y="61"/>
                      </a:lnTo>
                      <a:lnTo>
                        <a:pt x="232" y="49"/>
                      </a:lnTo>
                      <a:lnTo>
                        <a:pt x="258" y="24"/>
                      </a:lnTo>
                      <a:lnTo>
                        <a:pt x="258" y="24"/>
                      </a:lnTo>
                      <a:lnTo>
                        <a:pt x="258" y="24"/>
                      </a:lnTo>
                      <a:lnTo>
                        <a:pt x="263" y="12"/>
                      </a:lnTo>
                      <a:lnTo>
                        <a:pt x="263"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05" name="Freeform 141"/>
                <p:cNvSpPr>
                  <a:spLocks/>
                </p:cNvSpPr>
                <p:nvPr/>
              </p:nvSpPr>
              <p:spPr bwMode="auto">
                <a:xfrm>
                  <a:off x="4097" y="2457"/>
                  <a:ext cx="93" cy="171"/>
                </a:xfrm>
                <a:custGeom>
                  <a:avLst/>
                  <a:gdLst>
                    <a:gd name="T0" fmla="*/ 12 w 93"/>
                    <a:gd name="T1" fmla="*/ 0 h 171"/>
                    <a:gd name="T2" fmla="*/ 18 w 93"/>
                    <a:gd name="T3" fmla="*/ 6 h 171"/>
                    <a:gd name="T4" fmla="*/ 32 w 93"/>
                    <a:gd name="T5" fmla="*/ 12 h 171"/>
                    <a:gd name="T6" fmla="*/ 55 w 93"/>
                    <a:gd name="T7" fmla="*/ 12 h 171"/>
                    <a:gd name="T8" fmla="*/ 61 w 93"/>
                    <a:gd name="T9" fmla="*/ 19 h 171"/>
                    <a:gd name="T10" fmla="*/ 93 w 93"/>
                    <a:gd name="T11" fmla="*/ 25 h 171"/>
                    <a:gd name="T12" fmla="*/ 79 w 93"/>
                    <a:gd name="T13" fmla="*/ 25 h 171"/>
                    <a:gd name="T14" fmla="*/ 55 w 93"/>
                    <a:gd name="T15" fmla="*/ 19 h 171"/>
                    <a:gd name="T16" fmla="*/ 43 w 93"/>
                    <a:gd name="T17" fmla="*/ 19 h 171"/>
                    <a:gd name="T18" fmla="*/ 38 w 93"/>
                    <a:gd name="T19" fmla="*/ 19 h 171"/>
                    <a:gd name="T20" fmla="*/ 43 w 93"/>
                    <a:gd name="T21" fmla="*/ 25 h 171"/>
                    <a:gd name="T22" fmla="*/ 61 w 93"/>
                    <a:gd name="T23" fmla="*/ 37 h 171"/>
                    <a:gd name="T24" fmla="*/ 67 w 93"/>
                    <a:gd name="T25" fmla="*/ 49 h 171"/>
                    <a:gd name="T26" fmla="*/ 93 w 93"/>
                    <a:gd name="T27" fmla="*/ 80 h 171"/>
                    <a:gd name="T28" fmla="*/ 79 w 93"/>
                    <a:gd name="T29" fmla="*/ 67 h 171"/>
                    <a:gd name="T30" fmla="*/ 38 w 93"/>
                    <a:gd name="T31" fmla="*/ 25 h 171"/>
                    <a:gd name="T32" fmla="*/ 24 w 93"/>
                    <a:gd name="T33" fmla="*/ 25 h 171"/>
                    <a:gd name="T34" fmla="*/ 24 w 93"/>
                    <a:gd name="T35" fmla="*/ 31 h 171"/>
                    <a:gd name="T36" fmla="*/ 24 w 93"/>
                    <a:gd name="T37" fmla="*/ 37 h 171"/>
                    <a:gd name="T38" fmla="*/ 32 w 93"/>
                    <a:gd name="T39" fmla="*/ 43 h 171"/>
                    <a:gd name="T40" fmla="*/ 38 w 93"/>
                    <a:gd name="T41" fmla="*/ 55 h 171"/>
                    <a:gd name="T42" fmla="*/ 49 w 93"/>
                    <a:gd name="T43" fmla="*/ 75 h 171"/>
                    <a:gd name="T44" fmla="*/ 61 w 93"/>
                    <a:gd name="T45" fmla="*/ 86 h 171"/>
                    <a:gd name="T46" fmla="*/ 87 w 93"/>
                    <a:gd name="T47" fmla="*/ 122 h 171"/>
                    <a:gd name="T48" fmla="*/ 79 w 93"/>
                    <a:gd name="T49" fmla="*/ 122 h 171"/>
                    <a:gd name="T50" fmla="*/ 67 w 93"/>
                    <a:gd name="T51" fmla="*/ 104 h 171"/>
                    <a:gd name="T52" fmla="*/ 55 w 93"/>
                    <a:gd name="T53" fmla="*/ 92 h 171"/>
                    <a:gd name="T54" fmla="*/ 38 w 93"/>
                    <a:gd name="T55" fmla="*/ 67 h 171"/>
                    <a:gd name="T56" fmla="*/ 32 w 93"/>
                    <a:gd name="T57" fmla="*/ 61 h 171"/>
                    <a:gd name="T58" fmla="*/ 24 w 93"/>
                    <a:gd name="T59" fmla="*/ 37 h 171"/>
                    <a:gd name="T60" fmla="*/ 18 w 93"/>
                    <a:gd name="T61" fmla="*/ 31 h 171"/>
                    <a:gd name="T62" fmla="*/ 12 w 93"/>
                    <a:gd name="T63" fmla="*/ 25 h 171"/>
                    <a:gd name="T64" fmla="*/ 6 w 93"/>
                    <a:gd name="T65" fmla="*/ 37 h 171"/>
                    <a:gd name="T66" fmla="*/ 6 w 93"/>
                    <a:gd name="T67" fmla="*/ 55 h 171"/>
                    <a:gd name="T68" fmla="*/ 6 w 93"/>
                    <a:gd name="T69" fmla="*/ 67 h 171"/>
                    <a:gd name="T70" fmla="*/ 12 w 93"/>
                    <a:gd name="T71" fmla="*/ 104 h 171"/>
                    <a:gd name="T72" fmla="*/ 18 w 93"/>
                    <a:gd name="T73" fmla="*/ 116 h 171"/>
                    <a:gd name="T74" fmla="*/ 32 w 93"/>
                    <a:gd name="T75" fmla="*/ 135 h 171"/>
                    <a:gd name="T76" fmla="*/ 32 w 93"/>
                    <a:gd name="T77" fmla="*/ 147 h 171"/>
                    <a:gd name="T78" fmla="*/ 43 w 93"/>
                    <a:gd name="T79" fmla="*/ 165 h 171"/>
                    <a:gd name="T80" fmla="*/ 43 w 93"/>
                    <a:gd name="T81" fmla="*/ 171 h 171"/>
                    <a:gd name="T82" fmla="*/ 38 w 93"/>
                    <a:gd name="T83" fmla="*/ 159 h 171"/>
                    <a:gd name="T84" fmla="*/ 32 w 93"/>
                    <a:gd name="T85" fmla="*/ 147 h 171"/>
                    <a:gd name="T86" fmla="*/ 18 w 93"/>
                    <a:gd name="T87" fmla="*/ 135 h 171"/>
                    <a:gd name="T88" fmla="*/ 12 w 93"/>
                    <a:gd name="T89" fmla="*/ 130 h 171"/>
                    <a:gd name="T90" fmla="*/ 6 w 93"/>
                    <a:gd name="T91" fmla="*/ 116 h 171"/>
                    <a:gd name="T92" fmla="*/ 0 w 93"/>
                    <a:gd name="T93" fmla="*/ 98 h 171"/>
                    <a:gd name="T94" fmla="*/ 0 w 93"/>
                    <a:gd name="T95" fmla="*/ 31 h 171"/>
                    <a:gd name="T96" fmla="*/ 6 w 93"/>
                    <a:gd name="T97" fmla="*/ 12 h 171"/>
                    <a:gd name="T98" fmla="*/ 12 w 93"/>
                    <a:gd name="T9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171">
                      <a:moveTo>
                        <a:pt x="12" y="0"/>
                      </a:moveTo>
                      <a:lnTo>
                        <a:pt x="12" y="0"/>
                      </a:lnTo>
                      <a:lnTo>
                        <a:pt x="12" y="6"/>
                      </a:lnTo>
                      <a:lnTo>
                        <a:pt x="18" y="6"/>
                      </a:lnTo>
                      <a:lnTo>
                        <a:pt x="18" y="6"/>
                      </a:lnTo>
                      <a:lnTo>
                        <a:pt x="32" y="12"/>
                      </a:lnTo>
                      <a:lnTo>
                        <a:pt x="43" y="12"/>
                      </a:lnTo>
                      <a:lnTo>
                        <a:pt x="55" y="12"/>
                      </a:lnTo>
                      <a:lnTo>
                        <a:pt x="55" y="12"/>
                      </a:lnTo>
                      <a:lnTo>
                        <a:pt x="61" y="19"/>
                      </a:lnTo>
                      <a:lnTo>
                        <a:pt x="79" y="19"/>
                      </a:lnTo>
                      <a:lnTo>
                        <a:pt x="93" y="25"/>
                      </a:lnTo>
                      <a:lnTo>
                        <a:pt x="93" y="25"/>
                      </a:lnTo>
                      <a:lnTo>
                        <a:pt x="79" y="25"/>
                      </a:lnTo>
                      <a:lnTo>
                        <a:pt x="67" y="19"/>
                      </a:lnTo>
                      <a:lnTo>
                        <a:pt x="55" y="19"/>
                      </a:lnTo>
                      <a:lnTo>
                        <a:pt x="55" y="19"/>
                      </a:lnTo>
                      <a:lnTo>
                        <a:pt x="43" y="19"/>
                      </a:lnTo>
                      <a:lnTo>
                        <a:pt x="38" y="19"/>
                      </a:lnTo>
                      <a:lnTo>
                        <a:pt x="38" y="19"/>
                      </a:lnTo>
                      <a:lnTo>
                        <a:pt x="38" y="19"/>
                      </a:lnTo>
                      <a:lnTo>
                        <a:pt x="43" y="25"/>
                      </a:lnTo>
                      <a:lnTo>
                        <a:pt x="55" y="31"/>
                      </a:lnTo>
                      <a:lnTo>
                        <a:pt x="61" y="37"/>
                      </a:lnTo>
                      <a:lnTo>
                        <a:pt x="61" y="37"/>
                      </a:lnTo>
                      <a:lnTo>
                        <a:pt x="67" y="49"/>
                      </a:lnTo>
                      <a:lnTo>
                        <a:pt x="79" y="61"/>
                      </a:lnTo>
                      <a:lnTo>
                        <a:pt x="93" y="80"/>
                      </a:lnTo>
                      <a:lnTo>
                        <a:pt x="93" y="80"/>
                      </a:lnTo>
                      <a:lnTo>
                        <a:pt x="79" y="67"/>
                      </a:lnTo>
                      <a:lnTo>
                        <a:pt x="55" y="43"/>
                      </a:lnTo>
                      <a:lnTo>
                        <a:pt x="38" y="25"/>
                      </a:lnTo>
                      <a:lnTo>
                        <a:pt x="38" y="25"/>
                      </a:lnTo>
                      <a:lnTo>
                        <a:pt x="24" y="25"/>
                      </a:lnTo>
                      <a:lnTo>
                        <a:pt x="24" y="25"/>
                      </a:lnTo>
                      <a:lnTo>
                        <a:pt x="24" y="31"/>
                      </a:lnTo>
                      <a:lnTo>
                        <a:pt x="24" y="31"/>
                      </a:lnTo>
                      <a:lnTo>
                        <a:pt x="24" y="37"/>
                      </a:lnTo>
                      <a:lnTo>
                        <a:pt x="32" y="37"/>
                      </a:lnTo>
                      <a:lnTo>
                        <a:pt x="32" y="43"/>
                      </a:lnTo>
                      <a:lnTo>
                        <a:pt x="32" y="43"/>
                      </a:lnTo>
                      <a:lnTo>
                        <a:pt x="38" y="55"/>
                      </a:lnTo>
                      <a:lnTo>
                        <a:pt x="43" y="67"/>
                      </a:lnTo>
                      <a:lnTo>
                        <a:pt x="49" y="75"/>
                      </a:lnTo>
                      <a:lnTo>
                        <a:pt x="49" y="75"/>
                      </a:lnTo>
                      <a:lnTo>
                        <a:pt x="61" y="86"/>
                      </a:lnTo>
                      <a:lnTo>
                        <a:pt x="73" y="110"/>
                      </a:lnTo>
                      <a:lnTo>
                        <a:pt x="87" y="122"/>
                      </a:lnTo>
                      <a:lnTo>
                        <a:pt x="87" y="122"/>
                      </a:lnTo>
                      <a:lnTo>
                        <a:pt x="79" y="122"/>
                      </a:lnTo>
                      <a:lnTo>
                        <a:pt x="73" y="110"/>
                      </a:lnTo>
                      <a:lnTo>
                        <a:pt x="67" y="104"/>
                      </a:lnTo>
                      <a:lnTo>
                        <a:pt x="67" y="104"/>
                      </a:lnTo>
                      <a:lnTo>
                        <a:pt x="55" y="92"/>
                      </a:lnTo>
                      <a:lnTo>
                        <a:pt x="43" y="80"/>
                      </a:lnTo>
                      <a:lnTo>
                        <a:pt x="38" y="67"/>
                      </a:lnTo>
                      <a:lnTo>
                        <a:pt x="38" y="67"/>
                      </a:lnTo>
                      <a:lnTo>
                        <a:pt x="32" y="61"/>
                      </a:lnTo>
                      <a:lnTo>
                        <a:pt x="24" y="49"/>
                      </a:lnTo>
                      <a:lnTo>
                        <a:pt x="24" y="37"/>
                      </a:lnTo>
                      <a:lnTo>
                        <a:pt x="24" y="37"/>
                      </a:lnTo>
                      <a:lnTo>
                        <a:pt x="18" y="31"/>
                      </a:lnTo>
                      <a:lnTo>
                        <a:pt x="12" y="25"/>
                      </a:lnTo>
                      <a:lnTo>
                        <a:pt x="12" y="25"/>
                      </a:lnTo>
                      <a:lnTo>
                        <a:pt x="12" y="25"/>
                      </a:lnTo>
                      <a:lnTo>
                        <a:pt x="6" y="37"/>
                      </a:lnTo>
                      <a:lnTo>
                        <a:pt x="6" y="49"/>
                      </a:lnTo>
                      <a:lnTo>
                        <a:pt x="6" y="55"/>
                      </a:lnTo>
                      <a:lnTo>
                        <a:pt x="6" y="55"/>
                      </a:lnTo>
                      <a:lnTo>
                        <a:pt x="6" y="67"/>
                      </a:lnTo>
                      <a:lnTo>
                        <a:pt x="6" y="86"/>
                      </a:lnTo>
                      <a:lnTo>
                        <a:pt x="12" y="104"/>
                      </a:lnTo>
                      <a:lnTo>
                        <a:pt x="12" y="104"/>
                      </a:lnTo>
                      <a:lnTo>
                        <a:pt x="18" y="116"/>
                      </a:lnTo>
                      <a:lnTo>
                        <a:pt x="24" y="130"/>
                      </a:lnTo>
                      <a:lnTo>
                        <a:pt x="32" y="135"/>
                      </a:lnTo>
                      <a:lnTo>
                        <a:pt x="32" y="135"/>
                      </a:lnTo>
                      <a:lnTo>
                        <a:pt x="32" y="147"/>
                      </a:lnTo>
                      <a:lnTo>
                        <a:pt x="38" y="153"/>
                      </a:lnTo>
                      <a:lnTo>
                        <a:pt x="43" y="165"/>
                      </a:lnTo>
                      <a:lnTo>
                        <a:pt x="43" y="165"/>
                      </a:lnTo>
                      <a:lnTo>
                        <a:pt x="43" y="171"/>
                      </a:lnTo>
                      <a:lnTo>
                        <a:pt x="43" y="171"/>
                      </a:lnTo>
                      <a:lnTo>
                        <a:pt x="38" y="159"/>
                      </a:lnTo>
                      <a:lnTo>
                        <a:pt x="38" y="159"/>
                      </a:lnTo>
                      <a:lnTo>
                        <a:pt x="32" y="147"/>
                      </a:lnTo>
                      <a:lnTo>
                        <a:pt x="24" y="141"/>
                      </a:lnTo>
                      <a:lnTo>
                        <a:pt x="18" y="135"/>
                      </a:lnTo>
                      <a:lnTo>
                        <a:pt x="18" y="135"/>
                      </a:lnTo>
                      <a:lnTo>
                        <a:pt x="12" y="130"/>
                      </a:lnTo>
                      <a:lnTo>
                        <a:pt x="6" y="122"/>
                      </a:lnTo>
                      <a:lnTo>
                        <a:pt x="6" y="116"/>
                      </a:lnTo>
                      <a:lnTo>
                        <a:pt x="6" y="116"/>
                      </a:lnTo>
                      <a:lnTo>
                        <a:pt x="0" y="98"/>
                      </a:lnTo>
                      <a:lnTo>
                        <a:pt x="0" y="67"/>
                      </a:lnTo>
                      <a:lnTo>
                        <a:pt x="0" y="31"/>
                      </a:lnTo>
                      <a:lnTo>
                        <a:pt x="0" y="31"/>
                      </a:lnTo>
                      <a:lnTo>
                        <a:pt x="6" y="12"/>
                      </a:lnTo>
                      <a:lnTo>
                        <a:pt x="6" y="0"/>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06" name="Freeform 142"/>
                <p:cNvSpPr>
                  <a:spLocks/>
                </p:cNvSpPr>
                <p:nvPr/>
              </p:nvSpPr>
              <p:spPr bwMode="auto">
                <a:xfrm>
                  <a:off x="4195" y="2482"/>
                  <a:ext cx="24" cy="24"/>
                </a:xfrm>
                <a:custGeom>
                  <a:avLst/>
                  <a:gdLst>
                    <a:gd name="T0" fmla="*/ 24 w 24"/>
                    <a:gd name="T1" fmla="*/ 12 h 24"/>
                    <a:gd name="T2" fmla="*/ 18 w 24"/>
                    <a:gd name="T3" fmla="*/ 12 h 24"/>
                    <a:gd name="T4" fmla="*/ 12 w 24"/>
                    <a:gd name="T5" fmla="*/ 6 h 24"/>
                    <a:gd name="T6" fmla="*/ 6 w 24"/>
                    <a:gd name="T7" fmla="*/ 0 h 24"/>
                    <a:gd name="T8" fmla="*/ 6 w 24"/>
                    <a:gd name="T9" fmla="*/ 0 h 24"/>
                    <a:gd name="T10" fmla="*/ 0 w 24"/>
                    <a:gd name="T11" fmla="*/ 0 h 24"/>
                    <a:gd name="T12" fmla="*/ 6 w 24"/>
                    <a:gd name="T13" fmla="*/ 6 h 24"/>
                    <a:gd name="T14" fmla="*/ 12 w 24"/>
                    <a:gd name="T15" fmla="*/ 6 h 24"/>
                    <a:gd name="T16" fmla="*/ 12 w 24"/>
                    <a:gd name="T17" fmla="*/ 6 h 24"/>
                    <a:gd name="T18" fmla="*/ 12 w 24"/>
                    <a:gd name="T19" fmla="*/ 12 h 24"/>
                    <a:gd name="T20" fmla="*/ 18 w 24"/>
                    <a:gd name="T21" fmla="*/ 18 h 24"/>
                    <a:gd name="T22" fmla="*/ 24 w 24"/>
                    <a:gd name="T23" fmla="*/ 24 h 24"/>
                    <a:gd name="T24" fmla="*/ 24 w 24"/>
                    <a:gd name="T25" fmla="*/ 24 h 24"/>
                    <a:gd name="T26" fmla="*/ 24 w 24"/>
                    <a:gd name="T27" fmla="*/ 24 h 24"/>
                    <a:gd name="T28" fmla="*/ 24 w 24"/>
                    <a:gd name="T29" fmla="*/ 18 h 24"/>
                    <a:gd name="T30" fmla="*/ 24 w 24"/>
                    <a:gd name="T3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4">
                      <a:moveTo>
                        <a:pt x="24" y="12"/>
                      </a:moveTo>
                      <a:lnTo>
                        <a:pt x="18" y="12"/>
                      </a:lnTo>
                      <a:lnTo>
                        <a:pt x="12" y="6"/>
                      </a:lnTo>
                      <a:lnTo>
                        <a:pt x="6" y="0"/>
                      </a:lnTo>
                      <a:lnTo>
                        <a:pt x="6" y="0"/>
                      </a:lnTo>
                      <a:lnTo>
                        <a:pt x="0" y="0"/>
                      </a:lnTo>
                      <a:lnTo>
                        <a:pt x="6" y="6"/>
                      </a:lnTo>
                      <a:lnTo>
                        <a:pt x="12" y="6"/>
                      </a:lnTo>
                      <a:lnTo>
                        <a:pt x="12" y="6"/>
                      </a:lnTo>
                      <a:lnTo>
                        <a:pt x="12" y="12"/>
                      </a:lnTo>
                      <a:lnTo>
                        <a:pt x="18" y="18"/>
                      </a:lnTo>
                      <a:lnTo>
                        <a:pt x="24" y="24"/>
                      </a:lnTo>
                      <a:lnTo>
                        <a:pt x="24" y="24"/>
                      </a:lnTo>
                      <a:lnTo>
                        <a:pt x="24" y="24"/>
                      </a:lnTo>
                      <a:lnTo>
                        <a:pt x="24" y="18"/>
                      </a:lnTo>
                      <a:lnTo>
                        <a:pt x="24" y="1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07" name="Freeform 143"/>
                <p:cNvSpPr>
                  <a:spLocks/>
                </p:cNvSpPr>
                <p:nvPr/>
              </p:nvSpPr>
              <p:spPr bwMode="auto">
                <a:xfrm>
                  <a:off x="4201" y="2549"/>
                  <a:ext cx="24" cy="43"/>
                </a:xfrm>
                <a:custGeom>
                  <a:avLst/>
                  <a:gdLst>
                    <a:gd name="T0" fmla="*/ 24 w 24"/>
                    <a:gd name="T1" fmla="*/ 30 h 43"/>
                    <a:gd name="T2" fmla="*/ 18 w 24"/>
                    <a:gd name="T3" fmla="*/ 24 h 43"/>
                    <a:gd name="T4" fmla="*/ 12 w 24"/>
                    <a:gd name="T5" fmla="*/ 12 h 43"/>
                    <a:gd name="T6" fmla="*/ 6 w 24"/>
                    <a:gd name="T7" fmla="*/ 0 h 43"/>
                    <a:gd name="T8" fmla="*/ 6 w 24"/>
                    <a:gd name="T9" fmla="*/ 0 h 43"/>
                    <a:gd name="T10" fmla="*/ 0 w 24"/>
                    <a:gd name="T11" fmla="*/ 0 h 43"/>
                    <a:gd name="T12" fmla="*/ 0 w 24"/>
                    <a:gd name="T13" fmla="*/ 0 h 43"/>
                    <a:gd name="T14" fmla="*/ 6 w 24"/>
                    <a:gd name="T15" fmla="*/ 6 h 43"/>
                    <a:gd name="T16" fmla="*/ 6 w 24"/>
                    <a:gd name="T17" fmla="*/ 6 h 43"/>
                    <a:gd name="T18" fmla="*/ 12 w 24"/>
                    <a:gd name="T19" fmla="*/ 18 h 43"/>
                    <a:gd name="T20" fmla="*/ 18 w 24"/>
                    <a:gd name="T21" fmla="*/ 38 h 43"/>
                    <a:gd name="T22" fmla="*/ 24 w 24"/>
                    <a:gd name="T23" fmla="*/ 43 h 43"/>
                    <a:gd name="T24" fmla="*/ 24 w 24"/>
                    <a:gd name="T25" fmla="*/ 43 h 43"/>
                    <a:gd name="T26" fmla="*/ 24 w 24"/>
                    <a:gd name="T27" fmla="*/ 43 h 43"/>
                    <a:gd name="T28" fmla="*/ 24 w 24"/>
                    <a:gd name="T29" fmla="*/ 38 h 43"/>
                    <a:gd name="T30" fmla="*/ 24 w 24"/>
                    <a:gd name="T31"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3">
                      <a:moveTo>
                        <a:pt x="24" y="30"/>
                      </a:moveTo>
                      <a:lnTo>
                        <a:pt x="18" y="24"/>
                      </a:lnTo>
                      <a:lnTo>
                        <a:pt x="12" y="12"/>
                      </a:lnTo>
                      <a:lnTo>
                        <a:pt x="6" y="0"/>
                      </a:lnTo>
                      <a:lnTo>
                        <a:pt x="6" y="0"/>
                      </a:lnTo>
                      <a:lnTo>
                        <a:pt x="0" y="0"/>
                      </a:lnTo>
                      <a:lnTo>
                        <a:pt x="0" y="0"/>
                      </a:lnTo>
                      <a:lnTo>
                        <a:pt x="6" y="6"/>
                      </a:lnTo>
                      <a:lnTo>
                        <a:pt x="6" y="6"/>
                      </a:lnTo>
                      <a:lnTo>
                        <a:pt x="12" y="18"/>
                      </a:lnTo>
                      <a:lnTo>
                        <a:pt x="18" y="38"/>
                      </a:lnTo>
                      <a:lnTo>
                        <a:pt x="24" y="43"/>
                      </a:lnTo>
                      <a:lnTo>
                        <a:pt x="24" y="43"/>
                      </a:lnTo>
                      <a:lnTo>
                        <a:pt x="24" y="43"/>
                      </a:lnTo>
                      <a:lnTo>
                        <a:pt x="24" y="38"/>
                      </a:lnTo>
                      <a:lnTo>
                        <a:pt x="24" y="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08" name="Freeform 144"/>
                <p:cNvSpPr>
                  <a:spLocks/>
                </p:cNvSpPr>
                <p:nvPr/>
              </p:nvSpPr>
              <p:spPr bwMode="auto">
                <a:xfrm>
                  <a:off x="4195" y="2598"/>
                  <a:ext cx="24" cy="61"/>
                </a:xfrm>
                <a:custGeom>
                  <a:avLst/>
                  <a:gdLst>
                    <a:gd name="T0" fmla="*/ 0 w 24"/>
                    <a:gd name="T1" fmla="*/ 0 h 61"/>
                    <a:gd name="T2" fmla="*/ 6 w 24"/>
                    <a:gd name="T3" fmla="*/ 12 h 61"/>
                    <a:gd name="T4" fmla="*/ 12 w 24"/>
                    <a:gd name="T5" fmla="*/ 30 h 61"/>
                    <a:gd name="T6" fmla="*/ 24 w 24"/>
                    <a:gd name="T7" fmla="*/ 50 h 61"/>
                    <a:gd name="T8" fmla="*/ 24 w 24"/>
                    <a:gd name="T9" fmla="*/ 50 h 61"/>
                    <a:gd name="T10" fmla="*/ 18 w 24"/>
                    <a:gd name="T11" fmla="*/ 55 h 61"/>
                    <a:gd name="T12" fmla="*/ 18 w 24"/>
                    <a:gd name="T13" fmla="*/ 61 h 61"/>
                    <a:gd name="T14" fmla="*/ 18 w 24"/>
                    <a:gd name="T15" fmla="*/ 61 h 61"/>
                    <a:gd name="T16" fmla="*/ 18 w 24"/>
                    <a:gd name="T17" fmla="*/ 61 h 61"/>
                    <a:gd name="T18" fmla="*/ 18 w 24"/>
                    <a:gd name="T19" fmla="*/ 55 h 61"/>
                    <a:gd name="T20" fmla="*/ 12 w 24"/>
                    <a:gd name="T21" fmla="*/ 50 h 61"/>
                    <a:gd name="T22" fmla="*/ 12 w 24"/>
                    <a:gd name="T23" fmla="*/ 36 h 61"/>
                    <a:gd name="T24" fmla="*/ 12 w 24"/>
                    <a:gd name="T25" fmla="*/ 36 h 61"/>
                    <a:gd name="T26" fmla="*/ 6 w 24"/>
                    <a:gd name="T27" fmla="*/ 24 h 61"/>
                    <a:gd name="T28" fmla="*/ 0 w 24"/>
                    <a:gd name="T29" fmla="*/ 12 h 61"/>
                    <a:gd name="T30" fmla="*/ 0 w 24"/>
                    <a:gd name="T3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61">
                      <a:moveTo>
                        <a:pt x="0" y="0"/>
                      </a:moveTo>
                      <a:lnTo>
                        <a:pt x="6" y="12"/>
                      </a:lnTo>
                      <a:lnTo>
                        <a:pt x="12" y="30"/>
                      </a:lnTo>
                      <a:lnTo>
                        <a:pt x="24" y="50"/>
                      </a:lnTo>
                      <a:lnTo>
                        <a:pt x="24" y="50"/>
                      </a:lnTo>
                      <a:lnTo>
                        <a:pt x="18" y="55"/>
                      </a:lnTo>
                      <a:lnTo>
                        <a:pt x="18" y="61"/>
                      </a:lnTo>
                      <a:lnTo>
                        <a:pt x="18" y="61"/>
                      </a:lnTo>
                      <a:lnTo>
                        <a:pt x="18" y="61"/>
                      </a:lnTo>
                      <a:lnTo>
                        <a:pt x="18" y="55"/>
                      </a:lnTo>
                      <a:lnTo>
                        <a:pt x="12" y="50"/>
                      </a:lnTo>
                      <a:lnTo>
                        <a:pt x="12" y="36"/>
                      </a:lnTo>
                      <a:lnTo>
                        <a:pt x="12" y="36"/>
                      </a:lnTo>
                      <a:lnTo>
                        <a:pt x="6" y="24"/>
                      </a:lnTo>
                      <a:lnTo>
                        <a:pt x="0" y="12"/>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09" name="Freeform 145"/>
                <p:cNvSpPr>
                  <a:spLocks/>
                </p:cNvSpPr>
                <p:nvPr/>
              </p:nvSpPr>
              <p:spPr bwMode="auto">
                <a:xfrm>
                  <a:off x="4164" y="2622"/>
                  <a:ext cx="43" cy="110"/>
                </a:xfrm>
                <a:custGeom>
                  <a:avLst/>
                  <a:gdLst>
                    <a:gd name="T0" fmla="*/ 31 w 43"/>
                    <a:gd name="T1" fmla="*/ 110 h 110"/>
                    <a:gd name="T2" fmla="*/ 31 w 43"/>
                    <a:gd name="T3" fmla="*/ 110 h 110"/>
                    <a:gd name="T4" fmla="*/ 31 w 43"/>
                    <a:gd name="T5" fmla="*/ 98 h 110"/>
                    <a:gd name="T6" fmla="*/ 31 w 43"/>
                    <a:gd name="T7" fmla="*/ 86 h 110"/>
                    <a:gd name="T8" fmla="*/ 31 w 43"/>
                    <a:gd name="T9" fmla="*/ 86 h 110"/>
                    <a:gd name="T10" fmla="*/ 26 w 43"/>
                    <a:gd name="T11" fmla="*/ 75 h 110"/>
                    <a:gd name="T12" fmla="*/ 20 w 43"/>
                    <a:gd name="T13" fmla="*/ 55 h 110"/>
                    <a:gd name="T14" fmla="*/ 20 w 43"/>
                    <a:gd name="T15" fmla="*/ 37 h 110"/>
                    <a:gd name="T16" fmla="*/ 20 w 43"/>
                    <a:gd name="T17" fmla="*/ 37 h 110"/>
                    <a:gd name="T18" fmla="*/ 6 w 43"/>
                    <a:gd name="T19" fmla="*/ 26 h 110"/>
                    <a:gd name="T20" fmla="*/ 0 w 43"/>
                    <a:gd name="T21" fmla="*/ 12 h 110"/>
                    <a:gd name="T22" fmla="*/ 0 w 43"/>
                    <a:gd name="T23" fmla="*/ 0 h 110"/>
                    <a:gd name="T24" fmla="*/ 0 w 43"/>
                    <a:gd name="T25" fmla="*/ 0 h 110"/>
                    <a:gd name="T26" fmla="*/ 0 w 43"/>
                    <a:gd name="T27" fmla="*/ 6 h 110"/>
                    <a:gd name="T28" fmla="*/ 6 w 43"/>
                    <a:gd name="T29" fmla="*/ 26 h 110"/>
                    <a:gd name="T30" fmla="*/ 20 w 43"/>
                    <a:gd name="T31" fmla="*/ 31 h 110"/>
                    <a:gd name="T32" fmla="*/ 20 w 43"/>
                    <a:gd name="T33" fmla="*/ 31 h 110"/>
                    <a:gd name="T34" fmla="*/ 20 w 43"/>
                    <a:gd name="T35" fmla="*/ 37 h 110"/>
                    <a:gd name="T36" fmla="*/ 26 w 43"/>
                    <a:gd name="T37" fmla="*/ 49 h 110"/>
                    <a:gd name="T38" fmla="*/ 31 w 43"/>
                    <a:gd name="T39" fmla="*/ 61 h 110"/>
                    <a:gd name="T40" fmla="*/ 31 w 43"/>
                    <a:gd name="T41" fmla="*/ 61 h 110"/>
                    <a:gd name="T42" fmla="*/ 31 w 43"/>
                    <a:gd name="T43" fmla="*/ 75 h 110"/>
                    <a:gd name="T44" fmla="*/ 37 w 43"/>
                    <a:gd name="T45" fmla="*/ 86 h 110"/>
                    <a:gd name="T46" fmla="*/ 43 w 43"/>
                    <a:gd name="T47" fmla="*/ 86 h 110"/>
                    <a:gd name="T48" fmla="*/ 43 w 43"/>
                    <a:gd name="T49" fmla="*/ 86 h 110"/>
                    <a:gd name="T50" fmla="*/ 37 w 43"/>
                    <a:gd name="T51" fmla="*/ 92 h 110"/>
                    <a:gd name="T52" fmla="*/ 31 w 43"/>
                    <a:gd name="T53" fmla="*/ 98 h 110"/>
                    <a:gd name="T54" fmla="*/ 31 w 43"/>
                    <a:gd name="T5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110">
                      <a:moveTo>
                        <a:pt x="31" y="110"/>
                      </a:moveTo>
                      <a:lnTo>
                        <a:pt x="31" y="110"/>
                      </a:lnTo>
                      <a:lnTo>
                        <a:pt x="31" y="98"/>
                      </a:lnTo>
                      <a:lnTo>
                        <a:pt x="31" y="86"/>
                      </a:lnTo>
                      <a:lnTo>
                        <a:pt x="31" y="86"/>
                      </a:lnTo>
                      <a:lnTo>
                        <a:pt x="26" y="75"/>
                      </a:lnTo>
                      <a:lnTo>
                        <a:pt x="20" y="55"/>
                      </a:lnTo>
                      <a:lnTo>
                        <a:pt x="20" y="37"/>
                      </a:lnTo>
                      <a:lnTo>
                        <a:pt x="20" y="37"/>
                      </a:lnTo>
                      <a:lnTo>
                        <a:pt x="6" y="26"/>
                      </a:lnTo>
                      <a:lnTo>
                        <a:pt x="0" y="12"/>
                      </a:lnTo>
                      <a:lnTo>
                        <a:pt x="0" y="0"/>
                      </a:lnTo>
                      <a:lnTo>
                        <a:pt x="0" y="0"/>
                      </a:lnTo>
                      <a:lnTo>
                        <a:pt x="0" y="6"/>
                      </a:lnTo>
                      <a:lnTo>
                        <a:pt x="6" y="26"/>
                      </a:lnTo>
                      <a:lnTo>
                        <a:pt x="20" y="31"/>
                      </a:lnTo>
                      <a:lnTo>
                        <a:pt x="20" y="31"/>
                      </a:lnTo>
                      <a:lnTo>
                        <a:pt x="20" y="37"/>
                      </a:lnTo>
                      <a:lnTo>
                        <a:pt x="26" y="49"/>
                      </a:lnTo>
                      <a:lnTo>
                        <a:pt x="31" y="61"/>
                      </a:lnTo>
                      <a:lnTo>
                        <a:pt x="31" y="61"/>
                      </a:lnTo>
                      <a:lnTo>
                        <a:pt x="31" y="75"/>
                      </a:lnTo>
                      <a:lnTo>
                        <a:pt x="37" y="86"/>
                      </a:lnTo>
                      <a:lnTo>
                        <a:pt x="43" y="86"/>
                      </a:lnTo>
                      <a:lnTo>
                        <a:pt x="43" y="86"/>
                      </a:lnTo>
                      <a:lnTo>
                        <a:pt x="37" y="92"/>
                      </a:lnTo>
                      <a:lnTo>
                        <a:pt x="31" y="98"/>
                      </a:lnTo>
                      <a:lnTo>
                        <a:pt x="31" y="11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10" name="Freeform 146"/>
                <p:cNvSpPr>
                  <a:spLocks/>
                </p:cNvSpPr>
                <p:nvPr/>
              </p:nvSpPr>
              <p:spPr bwMode="auto">
                <a:xfrm>
                  <a:off x="4109" y="2579"/>
                  <a:ext cx="12" cy="55"/>
                </a:xfrm>
                <a:custGeom>
                  <a:avLst/>
                  <a:gdLst>
                    <a:gd name="T0" fmla="*/ 0 w 12"/>
                    <a:gd name="T1" fmla="*/ 0 h 55"/>
                    <a:gd name="T2" fmla="*/ 12 w 12"/>
                    <a:gd name="T3" fmla="*/ 55 h 55"/>
                    <a:gd name="T4" fmla="*/ 6 w 12"/>
                    <a:gd name="T5" fmla="*/ 43 h 55"/>
                    <a:gd name="T6" fmla="*/ 6 w 12"/>
                    <a:gd name="T7" fmla="*/ 25 h 55"/>
                    <a:gd name="T8" fmla="*/ 6 w 12"/>
                    <a:gd name="T9" fmla="*/ 8 h 55"/>
                    <a:gd name="T10" fmla="*/ 6 w 12"/>
                    <a:gd name="T11" fmla="*/ 8 h 55"/>
                    <a:gd name="T12" fmla="*/ 0 w 12"/>
                    <a:gd name="T13" fmla="*/ 8 h 55"/>
                    <a:gd name="T14" fmla="*/ 0 w 12"/>
                    <a:gd name="T15" fmla="*/ 0 h 55"/>
                    <a:gd name="T16" fmla="*/ 0 w 12"/>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5">
                      <a:moveTo>
                        <a:pt x="0" y="0"/>
                      </a:moveTo>
                      <a:lnTo>
                        <a:pt x="12" y="55"/>
                      </a:lnTo>
                      <a:lnTo>
                        <a:pt x="6" y="43"/>
                      </a:lnTo>
                      <a:lnTo>
                        <a:pt x="6" y="25"/>
                      </a:lnTo>
                      <a:lnTo>
                        <a:pt x="6" y="8"/>
                      </a:lnTo>
                      <a:lnTo>
                        <a:pt x="6" y="8"/>
                      </a:lnTo>
                      <a:lnTo>
                        <a:pt x="0" y="8"/>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11" name="Freeform 147"/>
                <p:cNvSpPr>
                  <a:spLocks/>
                </p:cNvSpPr>
                <p:nvPr/>
              </p:nvSpPr>
              <p:spPr bwMode="auto">
                <a:xfrm>
                  <a:off x="4048" y="2451"/>
                  <a:ext cx="26" cy="153"/>
                </a:xfrm>
                <a:custGeom>
                  <a:avLst/>
                  <a:gdLst>
                    <a:gd name="T0" fmla="*/ 26 w 26"/>
                    <a:gd name="T1" fmla="*/ 0 h 153"/>
                    <a:gd name="T2" fmla="*/ 18 w 26"/>
                    <a:gd name="T3" fmla="*/ 18 h 153"/>
                    <a:gd name="T4" fmla="*/ 6 w 26"/>
                    <a:gd name="T5" fmla="*/ 37 h 153"/>
                    <a:gd name="T6" fmla="*/ 6 w 26"/>
                    <a:gd name="T7" fmla="*/ 55 h 153"/>
                    <a:gd name="T8" fmla="*/ 6 w 26"/>
                    <a:gd name="T9" fmla="*/ 55 h 153"/>
                    <a:gd name="T10" fmla="*/ 6 w 26"/>
                    <a:gd name="T11" fmla="*/ 81 h 153"/>
                    <a:gd name="T12" fmla="*/ 6 w 26"/>
                    <a:gd name="T13" fmla="*/ 110 h 153"/>
                    <a:gd name="T14" fmla="*/ 12 w 26"/>
                    <a:gd name="T15" fmla="*/ 128 h 153"/>
                    <a:gd name="T16" fmla="*/ 12 w 26"/>
                    <a:gd name="T17" fmla="*/ 128 h 153"/>
                    <a:gd name="T18" fmla="*/ 12 w 26"/>
                    <a:gd name="T19" fmla="*/ 147 h 153"/>
                    <a:gd name="T20" fmla="*/ 12 w 26"/>
                    <a:gd name="T21" fmla="*/ 153 h 153"/>
                    <a:gd name="T22" fmla="*/ 12 w 26"/>
                    <a:gd name="T23" fmla="*/ 141 h 153"/>
                    <a:gd name="T24" fmla="*/ 12 w 26"/>
                    <a:gd name="T25" fmla="*/ 141 h 153"/>
                    <a:gd name="T26" fmla="*/ 6 w 26"/>
                    <a:gd name="T27" fmla="*/ 110 h 153"/>
                    <a:gd name="T28" fmla="*/ 0 w 26"/>
                    <a:gd name="T29" fmla="*/ 73 h 153"/>
                    <a:gd name="T30" fmla="*/ 6 w 26"/>
                    <a:gd name="T31" fmla="*/ 37 h 153"/>
                    <a:gd name="T32" fmla="*/ 6 w 26"/>
                    <a:gd name="T33" fmla="*/ 37 h 153"/>
                    <a:gd name="T34" fmla="*/ 12 w 26"/>
                    <a:gd name="T35" fmla="*/ 12 h 153"/>
                    <a:gd name="T36" fmla="*/ 18 w 26"/>
                    <a:gd name="T37" fmla="*/ 6 h 153"/>
                    <a:gd name="T38" fmla="*/ 26 w 26"/>
                    <a:gd name="T3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53">
                      <a:moveTo>
                        <a:pt x="26" y="0"/>
                      </a:moveTo>
                      <a:lnTo>
                        <a:pt x="18" y="18"/>
                      </a:lnTo>
                      <a:lnTo>
                        <a:pt x="6" y="37"/>
                      </a:lnTo>
                      <a:lnTo>
                        <a:pt x="6" y="55"/>
                      </a:lnTo>
                      <a:lnTo>
                        <a:pt x="6" y="55"/>
                      </a:lnTo>
                      <a:lnTo>
                        <a:pt x="6" y="81"/>
                      </a:lnTo>
                      <a:lnTo>
                        <a:pt x="6" y="110"/>
                      </a:lnTo>
                      <a:lnTo>
                        <a:pt x="12" y="128"/>
                      </a:lnTo>
                      <a:lnTo>
                        <a:pt x="12" y="128"/>
                      </a:lnTo>
                      <a:lnTo>
                        <a:pt x="12" y="147"/>
                      </a:lnTo>
                      <a:lnTo>
                        <a:pt x="12" y="153"/>
                      </a:lnTo>
                      <a:lnTo>
                        <a:pt x="12" y="141"/>
                      </a:lnTo>
                      <a:lnTo>
                        <a:pt x="12" y="141"/>
                      </a:lnTo>
                      <a:lnTo>
                        <a:pt x="6" y="110"/>
                      </a:lnTo>
                      <a:lnTo>
                        <a:pt x="0" y="73"/>
                      </a:lnTo>
                      <a:lnTo>
                        <a:pt x="6" y="37"/>
                      </a:lnTo>
                      <a:lnTo>
                        <a:pt x="6" y="37"/>
                      </a:lnTo>
                      <a:lnTo>
                        <a:pt x="12" y="12"/>
                      </a:lnTo>
                      <a:lnTo>
                        <a:pt x="18" y="6"/>
                      </a:lnTo>
                      <a:lnTo>
                        <a:pt x="2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12" name="Freeform 148"/>
                <p:cNvSpPr>
                  <a:spLocks/>
                </p:cNvSpPr>
                <p:nvPr/>
              </p:nvSpPr>
              <p:spPr bwMode="auto">
                <a:xfrm>
                  <a:off x="4011" y="2451"/>
                  <a:ext cx="31" cy="136"/>
                </a:xfrm>
                <a:custGeom>
                  <a:avLst/>
                  <a:gdLst>
                    <a:gd name="T0" fmla="*/ 31 w 31"/>
                    <a:gd name="T1" fmla="*/ 0 h 136"/>
                    <a:gd name="T2" fmla="*/ 25 w 31"/>
                    <a:gd name="T3" fmla="*/ 6 h 136"/>
                    <a:gd name="T4" fmla="*/ 19 w 31"/>
                    <a:gd name="T5" fmla="*/ 18 h 136"/>
                    <a:gd name="T6" fmla="*/ 19 w 31"/>
                    <a:gd name="T7" fmla="*/ 31 h 136"/>
                    <a:gd name="T8" fmla="*/ 19 w 31"/>
                    <a:gd name="T9" fmla="*/ 31 h 136"/>
                    <a:gd name="T10" fmla="*/ 13 w 31"/>
                    <a:gd name="T11" fmla="*/ 55 h 136"/>
                    <a:gd name="T12" fmla="*/ 7 w 31"/>
                    <a:gd name="T13" fmla="*/ 81 h 136"/>
                    <a:gd name="T14" fmla="*/ 13 w 31"/>
                    <a:gd name="T15" fmla="*/ 104 h 136"/>
                    <a:gd name="T16" fmla="*/ 13 w 31"/>
                    <a:gd name="T17" fmla="*/ 104 h 136"/>
                    <a:gd name="T18" fmla="*/ 13 w 31"/>
                    <a:gd name="T19" fmla="*/ 122 h 136"/>
                    <a:gd name="T20" fmla="*/ 13 w 31"/>
                    <a:gd name="T21" fmla="*/ 136 h 136"/>
                    <a:gd name="T22" fmla="*/ 13 w 31"/>
                    <a:gd name="T23" fmla="*/ 136 h 136"/>
                    <a:gd name="T24" fmla="*/ 13 w 31"/>
                    <a:gd name="T25" fmla="*/ 136 h 136"/>
                    <a:gd name="T26" fmla="*/ 7 w 31"/>
                    <a:gd name="T27" fmla="*/ 110 h 136"/>
                    <a:gd name="T28" fmla="*/ 0 w 31"/>
                    <a:gd name="T29" fmla="*/ 81 h 136"/>
                    <a:gd name="T30" fmla="*/ 7 w 31"/>
                    <a:gd name="T31" fmla="*/ 55 h 136"/>
                    <a:gd name="T32" fmla="*/ 7 w 31"/>
                    <a:gd name="T33" fmla="*/ 55 h 136"/>
                    <a:gd name="T34" fmla="*/ 13 w 31"/>
                    <a:gd name="T35" fmla="*/ 31 h 136"/>
                    <a:gd name="T36" fmla="*/ 25 w 31"/>
                    <a:gd name="T37" fmla="*/ 6 h 136"/>
                    <a:gd name="T38" fmla="*/ 31 w 31"/>
                    <a:gd name="T3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36">
                      <a:moveTo>
                        <a:pt x="31" y="0"/>
                      </a:moveTo>
                      <a:lnTo>
                        <a:pt x="25" y="6"/>
                      </a:lnTo>
                      <a:lnTo>
                        <a:pt x="19" y="18"/>
                      </a:lnTo>
                      <a:lnTo>
                        <a:pt x="19" y="31"/>
                      </a:lnTo>
                      <a:lnTo>
                        <a:pt x="19" y="31"/>
                      </a:lnTo>
                      <a:lnTo>
                        <a:pt x="13" y="55"/>
                      </a:lnTo>
                      <a:lnTo>
                        <a:pt x="7" y="81"/>
                      </a:lnTo>
                      <a:lnTo>
                        <a:pt x="13" y="104"/>
                      </a:lnTo>
                      <a:lnTo>
                        <a:pt x="13" y="104"/>
                      </a:lnTo>
                      <a:lnTo>
                        <a:pt x="13" y="122"/>
                      </a:lnTo>
                      <a:lnTo>
                        <a:pt x="13" y="136"/>
                      </a:lnTo>
                      <a:lnTo>
                        <a:pt x="13" y="136"/>
                      </a:lnTo>
                      <a:lnTo>
                        <a:pt x="13" y="136"/>
                      </a:lnTo>
                      <a:lnTo>
                        <a:pt x="7" y="110"/>
                      </a:lnTo>
                      <a:lnTo>
                        <a:pt x="0" y="81"/>
                      </a:lnTo>
                      <a:lnTo>
                        <a:pt x="7" y="55"/>
                      </a:lnTo>
                      <a:lnTo>
                        <a:pt x="7" y="55"/>
                      </a:lnTo>
                      <a:lnTo>
                        <a:pt x="13" y="31"/>
                      </a:lnTo>
                      <a:lnTo>
                        <a:pt x="25" y="6"/>
                      </a:lnTo>
                      <a:lnTo>
                        <a:pt x="3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13" name="Freeform 149"/>
                <p:cNvSpPr>
                  <a:spLocks/>
                </p:cNvSpPr>
                <p:nvPr/>
              </p:nvSpPr>
              <p:spPr bwMode="auto">
                <a:xfrm>
                  <a:off x="3950" y="2463"/>
                  <a:ext cx="68" cy="196"/>
                </a:xfrm>
                <a:custGeom>
                  <a:avLst/>
                  <a:gdLst>
                    <a:gd name="T0" fmla="*/ 61 w 68"/>
                    <a:gd name="T1" fmla="*/ 6 h 196"/>
                    <a:gd name="T2" fmla="*/ 55 w 68"/>
                    <a:gd name="T3" fmla="*/ 25 h 196"/>
                    <a:gd name="T4" fmla="*/ 55 w 68"/>
                    <a:gd name="T5" fmla="*/ 31 h 196"/>
                    <a:gd name="T6" fmla="*/ 49 w 68"/>
                    <a:gd name="T7" fmla="*/ 55 h 196"/>
                    <a:gd name="T8" fmla="*/ 49 w 68"/>
                    <a:gd name="T9" fmla="*/ 74 h 196"/>
                    <a:gd name="T10" fmla="*/ 49 w 68"/>
                    <a:gd name="T11" fmla="*/ 110 h 196"/>
                    <a:gd name="T12" fmla="*/ 55 w 68"/>
                    <a:gd name="T13" fmla="*/ 124 h 196"/>
                    <a:gd name="T14" fmla="*/ 61 w 68"/>
                    <a:gd name="T15" fmla="*/ 141 h 196"/>
                    <a:gd name="T16" fmla="*/ 61 w 68"/>
                    <a:gd name="T17" fmla="*/ 147 h 196"/>
                    <a:gd name="T18" fmla="*/ 55 w 68"/>
                    <a:gd name="T19" fmla="*/ 153 h 196"/>
                    <a:gd name="T20" fmla="*/ 55 w 68"/>
                    <a:gd name="T21" fmla="*/ 159 h 196"/>
                    <a:gd name="T22" fmla="*/ 49 w 68"/>
                    <a:gd name="T23" fmla="*/ 171 h 196"/>
                    <a:gd name="T24" fmla="*/ 43 w 68"/>
                    <a:gd name="T25" fmla="*/ 185 h 196"/>
                    <a:gd name="T26" fmla="*/ 31 w 68"/>
                    <a:gd name="T27" fmla="*/ 190 h 196"/>
                    <a:gd name="T28" fmla="*/ 37 w 68"/>
                    <a:gd name="T29" fmla="*/ 185 h 196"/>
                    <a:gd name="T30" fmla="*/ 49 w 68"/>
                    <a:gd name="T31" fmla="*/ 153 h 196"/>
                    <a:gd name="T32" fmla="*/ 49 w 68"/>
                    <a:gd name="T33" fmla="*/ 147 h 196"/>
                    <a:gd name="T34" fmla="*/ 49 w 68"/>
                    <a:gd name="T35" fmla="*/ 135 h 196"/>
                    <a:gd name="T36" fmla="*/ 49 w 68"/>
                    <a:gd name="T37" fmla="*/ 141 h 196"/>
                    <a:gd name="T38" fmla="*/ 43 w 68"/>
                    <a:gd name="T39" fmla="*/ 153 h 196"/>
                    <a:gd name="T40" fmla="*/ 37 w 68"/>
                    <a:gd name="T41" fmla="*/ 159 h 196"/>
                    <a:gd name="T42" fmla="*/ 37 w 68"/>
                    <a:gd name="T43" fmla="*/ 159 h 196"/>
                    <a:gd name="T44" fmla="*/ 37 w 68"/>
                    <a:gd name="T45" fmla="*/ 159 h 196"/>
                    <a:gd name="T46" fmla="*/ 43 w 68"/>
                    <a:gd name="T47" fmla="*/ 141 h 196"/>
                    <a:gd name="T48" fmla="*/ 43 w 68"/>
                    <a:gd name="T49" fmla="*/ 135 h 196"/>
                    <a:gd name="T50" fmla="*/ 49 w 68"/>
                    <a:gd name="T51" fmla="*/ 129 h 196"/>
                    <a:gd name="T52" fmla="*/ 43 w 68"/>
                    <a:gd name="T53" fmla="*/ 129 h 196"/>
                    <a:gd name="T54" fmla="*/ 43 w 68"/>
                    <a:gd name="T55" fmla="*/ 124 h 196"/>
                    <a:gd name="T56" fmla="*/ 43 w 68"/>
                    <a:gd name="T57" fmla="*/ 116 h 196"/>
                    <a:gd name="T58" fmla="*/ 49 w 68"/>
                    <a:gd name="T59" fmla="*/ 98 h 196"/>
                    <a:gd name="T60" fmla="*/ 43 w 68"/>
                    <a:gd name="T61" fmla="*/ 86 h 196"/>
                    <a:gd name="T62" fmla="*/ 49 w 68"/>
                    <a:gd name="T63" fmla="*/ 49 h 196"/>
                    <a:gd name="T64" fmla="*/ 49 w 68"/>
                    <a:gd name="T65" fmla="*/ 43 h 196"/>
                    <a:gd name="T66" fmla="*/ 43 w 68"/>
                    <a:gd name="T67" fmla="*/ 37 h 196"/>
                    <a:gd name="T68" fmla="*/ 37 w 68"/>
                    <a:gd name="T69" fmla="*/ 43 h 196"/>
                    <a:gd name="T70" fmla="*/ 25 w 68"/>
                    <a:gd name="T71" fmla="*/ 43 h 196"/>
                    <a:gd name="T72" fmla="*/ 19 w 68"/>
                    <a:gd name="T73" fmla="*/ 43 h 196"/>
                    <a:gd name="T74" fmla="*/ 25 w 68"/>
                    <a:gd name="T75" fmla="*/ 43 h 196"/>
                    <a:gd name="T76" fmla="*/ 31 w 68"/>
                    <a:gd name="T77" fmla="*/ 43 h 196"/>
                    <a:gd name="T78" fmla="*/ 43 w 68"/>
                    <a:gd name="T79" fmla="*/ 37 h 196"/>
                    <a:gd name="T80" fmla="*/ 43 w 68"/>
                    <a:gd name="T81" fmla="*/ 37 h 196"/>
                    <a:gd name="T82" fmla="*/ 43 w 68"/>
                    <a:gd name="T83" fmla="*/ 31 h 196"/>
                    <a:gd name="T84" fmla="*/ 31 w 68"/>
                    <a:gd name="T85" fmla="*/ 31 h 196"/>
                    <a:gd name="T86" fmla="*/ 13 w 68"/>
                    <a:gd name="T87" fmla="*/ 31 h 196"/>
                    <a:gd name="T88" fmla="*/ 6 w 68"/>
                    <a:gd name="T89" fmla="*/ 31 h 196"/>
                    <a:gd name="T90" fmla="*/ 6 w 68"/>
                    <a:gd name="T91" fmla="*/ 25 h 196"/>
                    <a:gd name="T92" fmla="*/ 19 w 68"/>
                    <a:gd name="T93" fmla="*/ 25 h 196"/>
                    <a:gd name="T94" fmla="*/ 43 w 68"/>
                    <a:gd name="T95" fmla="*/ 25 h 196"/>
                    <a:gd name="T96" fmla="*/ 49 w 68"/>
                    <a:gd name="T97" fmla="*/ 25 h 196"/>
                    <a:gd name="T98" fmla="*/ 55 w 68"/>
                    <a:gd name="T99" fmla="*/ 19 h 196"/>
                    <a:gd name="T100" fmla="*/ 68 w 68"/>
                    <a:gd name="T10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96">
                      <a:moveTo>
                        <a:pt x="68" y="0"/>
                      </a:moveTo>
                      <a:lnTo>
                        <a:pt x="61" y="6"/>
                      </a:lnTo>
                      <a:lnTo>
                        <a:pt x="55" y="19"/>
                      </a:lnTo>
                      <a:lnTo>
                        <a:pt x="55" y="25"/>
                      </a:lnTo>
                      <a:lnTo>
                        <a:pt x="55" y="25"/>
                      </a:lnTo>
                      <a:lnTo>
                        <a:pt x="55" y="31"/>
                      </a:lnTo>
                      <a:lnTo>
                        <a:pt x="49" y="43"/>
                      </a:lnTo>
                      <a:lnTo>
                        <a:pt x="49" y="55"/>
                      </a:lnTo>
                      <a:lnTo>
                        <a:pt x="49" y="55"/>
                      </a:lnTo>
                      <a:lnTo>
                        <a:pt x="49" y="74"/>
                      </a:lnTo>
                      <a:lnTo>
                        <a:pt x="49" y="98"/>
                      </a:lnTo>
                      <a:lnTo>
                        <a:pt x="49" y="110"/>
                      </a:lnTo>
                      <a:lnTo>
                        <a:pt x="49" y="110"/>
                      </a:lnTo>
                      <a:lnTo>
                        <a:pt x="55" y="124"/>
                      </a:lnTo>
                      <a:lnTo>
                        <a:pt x="55" y="135"/>
                      </a:lnTo>
                      <a:lnTo>
                        <a:pt x="61" y="141"/>
                      </a:lnTo>
                      <a:lnTo>
                        <a:pt x="61" y="141"/>
                      </a:lnTo>
                      <a:lnTo>
                        <a:pt x="61" y="147"/>
                      </a:lnTo>
                      <a:lnTo>
                        <a:pt x="55" y="153"/>
                      </a:lnTo>
                      <a:lnTo>
                        <a:pt x="55" y="153"/>
                      </a:lnTo>
                      <a:lnTo>
                        <a:pt x="55" y="153"/>
                      </a:lnTo>
                      <a:lnTo>
                        <a:pt x="55" y="159"/>
                      </a:lnTo>
                      <a:lnTo>
                        <a:pt x="49" y="165"/>
                      </a:lnTo>
                      <a:lnTo>
                        <a:pt x="49" y="171"/>
                      </a:lnTo>
                      <a:lnTo>
                        <a:pt x="49" y="171"/>
                      </a:lnTo>
                      <a:lnTo>
                        <a:pt x="43" y="185"/>
                      </a:lnTo>
                      <a:lnTo>
                        <a:pt x="31" y="196"/>
                      </a:lnTo>
                      <a:lnTo>
                        <a:pt x="31" y="190"/>
                      </a:lnTo>
                      <a:lnTo>
                        <a:pt x="31" y="190"/>
                      </a:lnTo>
                      <a:lnTo>
                        <a:pt x="37" y="185"/>
                      </a:lnTo>
                      <a:lnTo>
                        <a:pt x="43" y="165"/>
                      </a:lnTo>
                      <a:lnTo>
                        <a:pt x="49" y="153"/>
                      </a:lnTo>
                      <a:lnTo>
                        <a:pt x="49" y="153"/>
                      </a:lnTo>
                      <a:lnTo>
                        <a:pt x="49" y="147"/>
                      </a:lnTo>
                      <a:lnTo>
                        <a:pt x="49" y="141"/>
                      </a:lnTo>
                      <a:lnTo>
                        <a:pt x="49" y="135"/>
                      </a:lnTo>
                      <a:lnTo>
                        <a:pt x="49" y="135"/>
                      </a:lnTo>
                      <a:lnTo>
                        <a:pt x="49" y="141"/>
                      </a:lnTo>
                      <a:lnTo>
                        <a:pt x="43" y="147"/>
                      </a:lnTo>
                      <a:lnTo>
                        <a:pt x="43" y="153"/>
                      </a:lnTo>
                      <a:lnTo>
                        <a:pt x="43" y="153"/>
                      </a:lnTo>
                      <a:lnTo>
                        <a:pt x="37" y="159"/>
                      </a:lnTo>
                      <a:lnTo>
                        <a:pt x="37" y="159"/>
                      </a:lnTo>
                      <a:lnTo>
                        <a:pt x="37" y="159"/>
                      </a:lnTo>
                      <a:lnTo>
                        <a:pt x="37" y="159"/>
                      </a:lnTo>
                      <a:lnTo>
                        <a:pt x="37" y="159"/>
                      </a:lnTo>
                      <a:lnTo>
                        <a:pt x="37" y="153"/>
                      </a:lnTo>
                      <a:lnTo>
                        <a:pt x="43" y="141"/>
                      </a:lnTo>
                      <a:lnTo>
                        <a:pt x="43" y="141"/>
                      </a:lnTo>
                      <a:lnTo>
                        <a:pt x="43" y="135"/>
                      </a:lnTo>
                      <a:lnTo>
                        <a:pt x="49" y="129"/>
                      </a:lnTo>
                      <a:lnTo>
                        <a:pt x="49" y="129"/>
                      </a:lnTo>
                      <a:lnTo>
                        <a:pt x="49" y="129"/>
                      </a:lnTo>
                      <a:lnTo>
                        <a:pt x="43" y="129"/>
                      </a:lnTo>
                      <a:lnTo>
                        <a:pt x="43" y="129"/>
                      </a:lnTo>
                      <a:lnTo>
                        <a:pt x="43" y="124"/>
                      </a:lnTo>
                      <a:lnTo>
                        <a:pt x="43" y="124"/>
                      </a:lnTo>
                      <a:lnTo>
                        <a:pt x="43" y="116"/>
                      </a:lnTo>
                      <a:lnTo>
                        <a:pt x="43" y="110"/>
                      </a:lnTo>
                      <a:lnTo>
                        <a:pt x="49" y="98"/>
                      </a:lnTo>
                      <a:lnTo>
                        <a:pt x="49" y="98"/>
                      </a:lnTo>
                      <a:lnTo>
                        <a:pt x="43" y="86"/>
                      </a:lnTo>
                      <a:lnTo>
                        <a:pt x="43" y="69"/>
                      </a:lnTo>
                      <a:lnTo>
                        <a:pt x="49" y="49"/>
                      </a:lnTo>
                      <a:lnTo>
                        <a:pt x="49" y="49"/>
                      </a:lnTo>
                      <a:lnTo>
                        <a:pt x="49" y="43"/>
                      </a:lnTo>
                      <a:lnTo>
                        <a:pt x="43" y="37"/>
                      </a:lnTo>
                      <a:lnTo>
                        <a:pt x="43" y="37"/>
                      </a:lnTo>
                      <a:lnTo>
                        <a:pt x="43" y="37"/>
                      </a:lnTo>
                      <a:lnTo>
                        <a:pt x="37" y="43"/>
                      </a:lnTo>
                      <a:lnTo>
                        <a:pt x="31" y="43"/>
                      </a:lnTo>
                      <a:lnTo>
                        <a:pt x="25" y="43"/>
                      </a:lnTo>
                      <a:lnTo>
                        <a:pt x="25" y="43"/>
                      </a:lnTo>
                      <a:lnTo>
                        <a:pt x="19" y="43"/>
                      </a:lnTo>
                      <a:lnTo>
                        <a:pt x="19" y="43"/>
                      </a:lnTo>
                      <a:lnTo>
                        <a:pt x="25" y="43"/>
                      </a:lnTo>
                      <a:lnTo>
                        <a:pt x="25" y="43"/>
                      </a:lnTo>
                      <a:lnTo>
                        <a:pt x="31" y="43"/>
                      </a:lnTo>
                      <a:lnTo>
                        <a:pt x="37" y="37"/>
                      </a:lnTo>
                      <a:lnTo>
                        <a:pt x="43" y="37"/>
                      </a:lnTo>
                      <a:lnTo>
                        <a:pt x="43" y="37"/>
                      </a:lnTo>
                      <a:lnTo>
                        <a:pt x="43" y="37"/>
                      </a:lnTo>
                      <a:lnTo>
                        <a:pt x="43" y="31"/>
                      </a:lnTo>
                      <a:lnTo>
                        <a:pt x="43" y="31"/>
                      </a:lnTo>
                      <a:lnTo>
                        <a:pt x="43" y="31"/>
                      </a:lnTo>
                      <a:lnTo>
                        <a:pt x="31" y="31"/>
                      </a:lnTo>
                      <a:lnTo>
                        <a:pt x="19" y="31"/>
                      </a:lnTo>
                      <a:lnTo>
                        <a:pt x="13" y="31"/>
                      </a:lnTo>
                      <a:lnTo>
                        <a:pt x="13" y="31"/>
                      </a:lnTo>
                      <a:lnTo>
                        <a:pt x="6" y="31"/>
                      </a:lnTo>
                      <a:lnTo>
                        <a:pt x="0" y="25"/>
                      </a:lnTo>
                      <a:lnTo>
                        <a:pt x="6" y="25"/>
                      </a:lnTo>
                      <a:lnTo>
                        <a:pt x="6" y="25"/>
                      </a:lnTo>
                      <a:lnTo>
                        <a:pt x="19" y="25"/>
                      </a:lnTo>
                      <a:lnTo>
                        <a:pt x="31" y="25"/>
                      </a:lnTo>
                      <a:lnTo>
                        <a:pt x="43" y="25"/>
                      </a:lnTo>
                      <a:lnTo>
                        <a:pt x="43" y="25"/>
                      </a:lnTo>
                      <a:lnTo>
                        <a:pt x="49" y="25"/>
                      </a:lnTo>
                      <a:lnTo>
                        <a:pt x="49" y="19"/>
                      </a:lnTo>
                      <a:lnTo>
                        <a:pt x="55" y="19"/>
                      </a:lnTo>
                      <a:lnTo>
                        <a:pt x="55" y="19"/>
                      </a:lnTo>
                      <a:lnTo>
                        <a:pt x="68"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14" name="Freeform 150"/>
                <p:cNvSpPr>
                  <a:spLocks/>
                </p:cNvSpPr>
                <p:nvPr/>
              </p:nvSpPr>
              <p:spPr bwMode="auto">
                <a:xfrm>
                  <a:off x="3950" y="2439"/>
                  <a:ext cx="31" cy="30"/>
                </a:xfrm>
                <a:custGeom>
                  <a:avLst/>
                  <a:gdLst>
                    <a:gd name="T0" fmla="*/ 0 w 31"/>
                    <a:gd name="T1" fmla="*/ 0 h 30"/>
                    <a:gd name="T2" fmla="*/ 6 w 31"/>
                    <a:gd name="T3" fmla="*/ 6 h 30"/>
                    <a:gd name="T4" fmla="*/ 13 w 31"/>
                    <a:gd name="T5" fmla="*/ 18 h 30"/>
                    <a:gd name="T6" fmla="*/ 25 w 31"/>
                    <a:gd name="T7" fmla="*/ 24 h 30"/>
                    <a:gd name="T8" fmla="*/ 25 w 31"/>
                    <a:gd name="T9" fmla="*/ 24 h 30"/>
                    <a:gd name="T10" fmla="*/ 25 w 31"/>
                    <a:gd name="T11" fmla="*/ 30 h 30"/>
                    <a:gd name="T12" fmla="*/ 31 w 31"/>
                    <a:gd name="T13" fmla="*/ 30 h 30"/>
                    <a:gd name="T14" fmla="*/ 31 w 31"/>
                    <a:gd name="T15" fmla="*/ 30 h 30"/>
                    <a:gd name="T16" fmla="*/ 31 w 31"/>
                    <a:gd name="T17" fmla="*/ 30 h 30"/>
                    <a:gd name="T18" fmla="*/ 19 w 31"/>
                    <a:gd name="T19" fmla="*/ 24 h 30"/>
                    <a:gd name="T20" fmla="*/ 6 w 31"/>
                    <a:gd name="T21" fmla="*/ 12 h 30"/>
                    <a:gd name="T22" fmla="*/ 0 w 31"/>
                    <a:gd name="T23" fmla="*/ 6 h 30"/>
                    <a:gd name="T24" fmla="*/ 0 w 31"/>
                    <a:gd name="T25" fmla="*/ 6 h 30"/>
                    <a:gd name="T26" fmla="*/ 0 w 31"/>
                    <a:gd name="T27" fmla="*/ 6 h 30"/>
                    <a:gd name="T28" fmla="*/ 0 w 31"/>
                    <a:gd name="T29" fmla="*/ 6 h 30"/>
                    <a:gd name="T30" fmla="*/ 0 w 31"/>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0">
                      <a:moveTo>
                        <a:pt x="0" y="0"/>
                      </a:moveTo>
                      <a:lnTo>
                        <a:pt x="6" y="6"/>
                      </a:lnTo>
                      <a:lnTo>
                        <a:pt x="13" y="18"/>
                      </a:lnTo>
                      <a:lnTo>
                        <a:pt x="25" y="24"/>
                      </a:lnTo>
                      <a:lnTo>
                        <a:pt x="25" y="24"/>
                      </a:lnTo>
                      <a:lnTo>
                        <a:pt x="25" y="30"/>
                      </a:lnTo>
                      <a:lnTo>
                        <a:pt x="31" y="30"/>
                      </a:lnTo>
                      <a:lnTo>
                        <a:pt x="31" y="30"/>
                      </a:lnTo>
                      <a:lnTo>
                        <a:pt x="31" y="30"/>
                      </a:lnTo>
                      <a:lnTo>
                        <a:pt x="19" y="24"/>
                      </a:lnTo>
                      <a:lnTo>
                        <a:pt x="6" y="12"/>
                      </a:lnTo>
                      <a:lnTo>
                        <a:pt x="0" y="6"/>
                      </a:lnTo>
                      <a:lnTo>
                        <a:pt x="0" y="6"/>
                      </a:lnTo>
                      <a:lnTo>
                        <a:pt x="0" y="6"/>
                      </a:lnTo>
                      <a:lnTo>
                        <a:pt x="0" y="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15" name="Freeform 151"/>
                <p:cNvSpPr>
                  <a:spLocks/>
                </p:cNvSpPr>
                <p:nvPr/>
              </p:nvSpPr>
              <p:spPr bwMode="auto">
                <a:xfrm>
                  <a:off x="3950" y="2469"/>
                  <a:ext cx="13" cy="13"/>
                </a:xfrm>
                <a:custGeom>
                  <a:avLst/>
                  <a:gdLst>
                    <a:gd name="T0" fmla="*/ 0 w 13"/>
                    <a:gd name="T1" fmla="*/ 0 h 13"/>
                    <a:gd name="T2" fmla="*/ 0 w 13"/>
                    <a:gd name="T3" fmla="*/ 0 h 13"/>
                    <a:gd name="T4" fmla="*/ 0 w 13"/>
                    <a:gd name="T5" fmla="*/ 7 h 13"/>
                    <a:gd name="T6" fmla="*/ 6 w 13"/>
                    <a:gd name="T7" fmla="*/ 7 h 13"/>
                    <a:gd name="T8" fmla="*/ 6 w 13"/>
                    <a:gd name="T9" fmla="*/ 7 h 13"/>
                    <a:gd name="T10" fmla="*/ 13 w 13"/>
                    <a:gd name="T11" fmla="*/ 7 h 13"/>
                    <a:gd name="T12" fmla="*/ 13 w 13"/>
                    <a:gd name="T13" fmla="*/ 7 h 13"/>
                    <a:gd name="T14" fmla="*/ 13 w 13"/>
                    <a:gd name="T15" fmla="*/ 7 h 13"/>
                    <a:gd name="T16" fmla="*/ 13 w 13"/>
                    <a:gd name="T17" fmla="*/ 7 h 13"/>
                    <a:gd name="T18" fmla="*/ 6 w 13"/>
                    <a:gd name="T19" fmla="*/ 13 h 13"/>
                    <a:gd name="T20" fmla="*/ 0 w 13"/>
                    <a:gd name="T21" fmla="*/ 7 h 13"/>
                    <a:gd name="T22" fmla="*/ 0 w 13"/>
                    <a:gd name="T23" fmla="*/ 7 h 13"/>
                    <a:gd name="T24" fmla="*/ 0 w 13"/>
                    <a:gd name="T25" fmla="*/ 7 h 13"/>
                    <a:gd name="T26" fmla="*/ 0 w 13"/>
                    <a:gd name="T27" fmla="*/ 7 h 13"/>
                    <a:gd name="T28" fmla="*/ 0 w 13"/>
                    <a:gd name="T29" fmla="*/ 7 h 13"/>
                    <a:gd name="T30" fmla="*/ 0 w 13"/>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0" y="0"/>
                      </a:moveTo>
                      <a:lnTo>
                        <a:pt x="0" y="0"/>
                      </a:lnTo>
                      <a:lnTo>
                        <a:pt x="0" y="7"/>
                      </a:lnTo>
                      <a:lnTo>
                        <a:pt x="6" y="7"/>
                      </a:lnTo>
                      <a:lnTo>
                        <a:pt x="6" y="7"/>
                      </a:lnTo>
                      <a:lnTo>
                        <a:pt x="13" y="7"/>
                      </a:lnTo>
                      <a:lnTo>
                        <a:pt x="13" y="7"/>
                      </a:lnTo>
                      <a:lnTo>
                        <a:pt x="13" y="7"/>
                      </a:lnTo>
                      <a:lnTo>
                        <a:pt x="13" y="7"/>
                      </a:lnTo>
                      <a:lnTo>
                        <a:pt x="6" y="13"/>
                      </a:lnTo>
                      <a:lnTo>
                        <a:pt x="0" y="7"/>
                      </a:lnTo>
                      <a:lnTo>
                        <a:pt x="0" y="7"/>
                      </a:lnTo>
                      <a:lnTo>
                        <a:pt x="0" y="7"/>
                      </a:lnTo>
                      <a:lnTo>
                        <a:pt x="0" y="7"/>
                      </a:lnTo>
                      <a:lnTo>
                        <a:pt x="0" y="7"/>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16" name="Freeform 152"/>
                <p:cNvSpPr>
                  <a:spLocks/>
                </p:cNvSpPr>
                <p:nvPr/>
              </p:nvSpPr>
              <p:spPr bwMode="auto">
                <a:xfrm>
                  <a:off x="4190" y="2396"/>
                  <a:ext cx="23" cy="37"/>
                </a:xfrm>
                <a:custGeom>
                  <a:avLst/>
                  <a:gdLst>
                    <a:gd name="T0" fmla="*/ 17 w 23"/>
                    <a:gd name="T1" fmla="*/ 0 h 37"/>
                    <a:gd name="T2" fmla="*/ 17 w 23"/>
                    <a:gd name="T3" fmla="*/ 6 h 37"/>
                    <a:gd name="T4" fmla="*/ 11 w 23"/>
                    <a:gd name="T5" fmla="*/ 18 h 37"/>
                    <a:gd name="T6" fmla="*/ 5 w 23"/>
                    <a:gd name="T7" fmla="*/ 31 h 37"/>
                    <a:gd name="T8" fmla="*/ 5 w 23"/>
                    <a:gd name="T9" fmla="*/ 31 h 37"/>
                    <a:gd name="T10" fmla="*/ 0 w 23"/>
                    <a:gd name="T11" fmla="*/ 37 h 37"/>
                    <a:gd name="T12" fmla="*/ 0 w 23"/>
                    <a:gd name="T13" fmla="*/ 37 h 37"/>
                    <a:gd name="T14" fmla="*/ 5 w 23"/>
                    <a:gd name="T15" fmla="*/ 37 h 37"/>
                    <a:gd name="T16" fmla="*/ 5 w 23"/>
                    <a:gd name="T17" fmla="*/ 37 h 37"/>
                    <a:gd name="T18" fmla="*/ 11 w 23"/>
                    <a:gd name="T19" fmla="*/ 31 h 37"/>
                    <a:gd name="T20" fmla="*/ 17 w 23"/>
                    <a:gd name="T21" fmla="*/ 18 h 37"/>
                    <a:gd name="T22" fmla="*/ 23 w 23"/>
                    <a:gd name="T23" fmla="*/ 12 h 37"/>
                    <a:gd name="T24" fmla="*/ 23 w 23"/>
                    <a:gd name="T25" fmla="*/ 12 h 37"/>
                    <a:gd name="T26" fmla="*/ 17 w 23"/>
                    <a:gd name="T27" fmla="*/ 12 h 37"/>
                    <a:gd name="T28" fmla="*/ 17 w 23"/>
                    <a:gd name="T29" fmla="*/ 6 h 37"/>
                    <a:gd name="T30" fmla="*/ 17 w 23"/>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7">
                      <a:moveTo>
                        <a:pt x="17" y="0"/>
                      </a:moveTo>
                      <a:lnTo>
                        <a:pt x="17" y="6"/>
                      </a:lnTo>
                      <a:lnTo>
                        <a:pt x="11" y="18"/>
                      </a:lnTo>
                      <a:lnTo>
                        <a:pt x="5" y="31"/>
                      </a:lnTo>
                      <a:lnTo>
                        <a:pt x="5" y="31"/>
                      </a:lnTo>
                      <a:lnTo>
                        <a:pt x="0" y="37"/>
                      </a:lnTo>
                      <a:lnTo>
                        <a:pt x="0" y="37"/>
                      </a:lnTo>
                      <a:lnTo>
                        <a:pt x="5" y="37"/>
                      </a:lnTo>
                      <a:lnTo>
                        <a:pt x="5" y="37"/>
                      </a:lnTo>
                      <a:lnTo>
                        <a:pt x="11" y="31"/>
                      </a:lnTo>
                      <a:lnTo>
                        <a:pt x="17" y="18"/>
                      </a:lnTo>
                      <a:lnTo>
                        <a:pt x="23" y="12"/>
                      </a:lnTo>
                      <a:lnTo>
                        <a:pt x="23" y="12"/>
                      </a:lnTo>
                      <a:lnTo>
                        <a:pt x="17" y="12"/>
                      </a:lnTo>
                      <a:lnTo>
                        <a:pt x="17" y="6"/>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17" name="Freeform 153"/>
                <p:cNvSpPr>
                  <a:spLocks/>
                </p:cNvSpPr>
                <p:nvPr/>
              </p:nvSpPr>
              <p:spPr bwMode="auto">
                <a:xfrm>
                  <a:off x="3944" y="2610"/>
                  <a:ext cx="19" cy="67"/>
                </a:xfrm>
                <a:custGeom>
                  <a:avLst/>
                  <a:gdLst>
                    <a:gd name="T0" fmla="*/ 0 w 19"/>
                    <a:gd name="T1" fmla="*/ 67 h 67"/>
                    <a:gd name="T2" fmla="*/ 0 w 19"/>
                    <a:gd name="T3" fmla="*/ 67 h 67"/>
                    <a:gd name="T4" fmla="*/ 6 w 19"/>
                    <a:gd name="T5" fmla="*/ 61 h 67"/>
                    <a:gd name="T6" fmla="*/ 12 w 19"/>
                    <a:gd name="T7" fmla="*/ 49 h 67"/>
                    <a:gd name="T8" fmla="*/ 12 w 19"/>
                    <a:gd name="T9" fmla="*/ 49 h 67"/>
                    <a:gd name="T10" fmla="*/ 12 w 19"/>
                    <a:gd name="T11" fmla="*/ 43 h 67"/>
                    <a:gd name="T12" fmla="*/ 19 w 19"/>
                    <a:gd name="T13" fmla="*/ 32 h 67"/>
                    <a:gd name="T14" fmla="*/ 19 w 19"/>
                    <a:gd name="T15" fmla="*/ 18 h 67"/>
                    <a:gd name="T16" fmla="*/ 19 w 19"/>
                    <a:gd name="T17" fmla="*/ 18 h 67"/>
                    <a:gd name="T18" fmla="*/ 19 w 19"/>
                    <a:gd name="T19" fmla="*/ 6 h 67"/>
                    <a:gd name="T20" fmla="*/ 19 w 19"/>
                    <a:gd name="T21" fmla="*/ 0 h 67"/>
                    <a:gd name="T22" fmla="*/ 19 w 19"/>
                    <a:gd name="T23" fmla="*/ 6 h 67"/>
                    <a:gd name="T24" fmla="*/ 19 w 19"/>
                    <a:gd name="T25" fmla="*/ 6 h 67"/>
                    <a:gd name="T26" fmla="*/ 12 w 19"/>
                    <a:gd name="T27" fmla="*/ 18 h 67"/>
                    <a:gd name="T28" fmla="*/ 12 w 19"/>
                    <a:gd name="T29" fmla="*/ 32 h 67"/>
                    <a:gd name="T30" fmla="*/ 12 w 19"/>
                    <a:gd name="T31" fmla="*/ 38 h 67"/>
                    <a:gd name="T32" fmla="*/ 12 w 19"/>
                    <a:gd name="T33" fmla="*/ 38 h 67"/>
                    <a:gd name="T34" fmla="*/ 6 w 19"/>
                    <a:gd name="T35" fmla="*/ 43 h 67"/>
                    <a:gd name="T36" fmla="*/ 0 w 19"/>
                    <a:gd name="T37" fmla="*/ 55 h 67"/>
                    <a:gd name="T38" fmla="*/ 0 w 19"/>
                    <a:gd name="T39" fmla="*/ 55 h 67"/>
                    <a:gd name="T40" fmla="*/ 0 w 19"/>
                    <a:gd name="T41" fmla="*/ 55 h 67"/>
                    <a:gd name="T42" fmla="*/ 0 w 19"/>
                    <a:gd name="T43" fmla="*/ 61 h 67"/>
                    <a:gd name="T44" fmla="*/ 0 w 19"/>
                    <a:gd name="T45" fmla="*/ 61 h 67"/>
                    <a:gd name="T46" fmla="*/ 0 w 19"/>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67">
                      <a:moveTo>
                        <a:pt x="0" y="67"/>
                      </a:moveTo>
                      <a:lnTo>
                        <a:pt x="0" y="67"/>
                      </a:lnTo>
                      <a:lnTo>
                        <a:pt x="6" y="61"/>
                      </a:lnTo>
                      <a:lnTo>
                        <a:pt x="12" y="49"/>
                      </a:lnTo>
                      <a:lnTo>
                        <a:pt x="12" y="49"/>
                      </a:lnTo>
                      <a:lnTo>
                        <a:pt x="12" y="43"/>
                      </a:lnTo>
                      <a:lnTo>
                        <a:pt x="19" y="32"/>
                      </a:lnTo>
                      <a:lnTo>
                        <a:pt x="19" y="18"/>
                      </a:lnTo>
                      <a:lnTo>
                        <a:pt x="19" y="18"/>
                      </a:lnTo>
                      <a:lnTo>
                        <a:pt x="19" y="6"/>
                      </a:lnTo>
                      <a:lnTo>
                        <a:pt x="19" y="0"/>
                      </a:lnTo>
                      <a:lnTo>
                        <a:pt x="19" y="6"/>
                      </a:lnTo>
                      <a:lnTo>
                        <a:pt x="19" y="6"/>
                      </a:lnTo>
                      <a:lnTo>
                        <a:pt x="12" y="18"/>
                      </a:lnTo>
                      <a:lnTo>
                        <a:pt x="12" y="32"/>
                      </a:lnTo>
                      <a:lnTo>
                        <a:pt x="12" y="38"/>
                      </a:lnTo>
                      <a:lnTo>
                        <a:pt x="12" y="38"/>
                      </a:lnTo>
                      <a:lnTo>
                        <a:pt x="6" y="43"/>
                      </a:lnTo>
                      <a:lnTo>
                        <a:pt x="0" y="55"/>
                      </a:lnTo>
                      <a:lnTo>
                        <a:pt x="0" y="55"/>
                      </a:lnTo>
                      <a:lnTo>
                        <a:pt x="0" y="55"/>
                      </a:lnTo>
                      <a:lnTo>
                        <a:pt x="0" y="61"/>
                      </a:lnTo>
                      <a:lnTo>
                        <a:pt x="0" y="61"/>
                      </a:lnTo>
                      <a:lnTo>
                        <a:pt x="0" y="6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18" name="Freeform 154"/>
                <p:cNvSpPr>
                  <a:spLocks/>
                </p:cNvSpPr>
                <p:nvPr/>
              </p:nvSpPr>
              <p:spPr bwMode="auto">
                <a:xfrm>
                  <a:off x="3944" y="2587"/>
                  <a:ext cx="19" cy="47"/>
                </a:xfrm>
                <a:custGeom>
                  <a:avLst/>
                  <a:gdLst>
                    <a:gd name="T0" fmla="*/ 19 w 19"/>
                    <a:gd name="T1" fmla="*/ 0 h 47"/>
                    <a:gd name="T2" fmla="*/ 12 w 19"/>
                    <a:gd name="T3" fmla="*/ 5 h 47"/>
                    <a:gd name="T4" fmla="*/ 6 w 19"/>
                    <a:gd name="T5" fmla="*/ 17 h 47"/>
                    <a:gd name="T6" fmla="*/ 6 w 19"/>
                    <a:gd name="T7" fmla="*/ 23 h 47"/>
                    <a:gd name="T8" fmla="*/ 6 w 19"/>
                    <a:gd name="T9" fmla="*/ 23 h 47"/>
                    <a:gd name="T10" fmla="*/ 0 w 19"/>
                    <a:gd name="T11" fmla="*/ 35 h 47"/>
                    <a:gd name="T12" fmla="*/ 0 w 19"/>
                    <a:gd name="T13" fmla="*/ 47 h 47"/>
                    <a:gd name="T14" fmla="*/ 0 w 19"/>
                    <a:gd name="T15" fmla="*/ 47 h 47"/>
                    <a:gd name="T16" fmla="*/ 0 w 19"/>
                    <a:gd name="T17" fmla="*/ 47 h 47"/>
                    <a:gd name="T18" fmla="*/ 0 w 19"/>
                    <a:gd name="T19" fmla="*/ 47 h 47"/>
                    <a:gd name="T20" fmla="*/ 0 w 19"/>
                    <a:gd name="T21" fmla="*/ 41 h 47"/>
                    <a:gd name="T22" fmla="*/ 0 w 19"/>
                    <a:gd name="T23" fmla="*/ 35 h 47"/>
                    <a:gd name="T24" fmla="*/ 0 w 19"/>
                    <a:gd name="T25" fmla="*/ 35 h 47"/>
                    <a:gd name="T26" fmla="*/ 0 w 19"/>
                    <a:gd name="T27" fmla="*/ 29 h 47"/>
                    <a:gd name="T28" fmla="*/ 0 w 19"/>
                    <a:gd name="T29" fmla="*/ 23 h 47"/>
                    <a:gd name="T30" fmla="*/ 6 w 19"/>
                    <a:gd name="T31" fmla="*/ 17 h 47"/>
                    <a:gd name="T32" fmla="*/ 6 w 19"/>
                    <a:gd name="T33" fmla="*/ 17 h 47"/>
                    <a:gd name="T34" fmla="*/ 6 w 19"/>
                    <a:gd name="T35" fmla="*/ 17 h 47"/>
                    <a:gd name="T36" fmla="*/ 6 w 19"/>
                    <a:gd name="T37" fmla="*/ 11 h 47"/>
                    <a:gd name="T38" fmla="*/ 12 w 19"/>
                    <a:gd name="T39" fmla="*/ 5 h 47"/>
                    <a:gd name="T40" fmla="*/ 12 w 19"/>
                    <a:gd name="T41" fmla="*/ 5 h 47"/>
                    <a:gd name="T42" fmla="*/ 19 w 19"/>
                    <a:gd name="T43" fmla="*/ 5 h 47"/>
                    <a:gd name="T44" fmla="*/ 19 w 19"/>
                    <a:gd name="T45" fmla="*/ 0 h 47"/>
                    <a:gd name="T46" fmla="*/ 19 w 19"/>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47">
                      <a:moveTo>
                        <a:pt x="19" y="0"/>
                      </a:moveTo>
                      <a:lnTo>
                        <a:pt x="12" y="5"/>
                      </a:lnTo>
                      <a:lnTo>
                        <a:pt x="6" y="17"/>
                      </a:lnTo>
                      <a:lnTo>
                        <a:pt x="6" y="23"/>
                      </a:lnTo>
                      <a:lnTo>
                        <a:pt x="6" y="23"/>
                      </a:lnTo>
                      <a:lnTo>
                        <a:pt x="0" y="35"/>
                      </a:lnTo>
                      <a:lnTo>
                        <a:pt x="0" y="47"/>
                      </a:lnTo>
                      <a:lnTo>
                        <a:pt x="0" y="47"/>
                      </a:lnTo>
                      <a:lnTo>
                        <a:pt x="0" y="47"/>
                      </a:lnTo>
                      <a:lnTo>
                        <a:pt x="0" y="47"/>
                      </a:lnTo>
                      <a:lnTo>
                        <a:pt x="0" y="41"/>
                      </a:lnTo>
                      <a:lnTo>
                        <a:pt x="0" y="35"/>
                      </a:lnTo>
                      <a:lnTo>
                        <a:pt x="0" y="35"/>
                      </a:lnTo>
                      <a:lnTo>
                        <a:pt x="0" y="29"/>
                      </a:lnTo>
                      <a:lnTo>
                        <a:pt x="0" y="23"/>
                      </a:lnTo>
                      <a:lnTo>
                        <a:pt x="6" y="17"/>
                      </a:lnTo>
                      <a:lnTo>
                        <a:pt x="6" y="17"/>
                      </a:lnTo>
                      <a:lnTo>
                        <a:pt x="6" y="17"/>
                      </a:lnTo>
                      <a:lnTo>
                        <a:pt x="6" y="11"/>
                      </a:lnTo>
                      <a:lnTo>
                        <a:pt x="12" y="5"/>
                      </a:lnTo>
                      <a:lnTo>
                        <a:pt x="12" y="5"/>
                      </a:lnTo>
                      <a:lnTo>
                        <a:pt x="19" y="5"/>
                      </a:lnTo>
                      <a:lnTo>
                        <a:pt x="19" y="0"/>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19" name="Freeform 155"/>
                <p:cNvSpPr>
                  <a:spLocks/>
                </p:cNvSpPr>
                <p:nvPr/>
              </p:nvSpPr>
              <p:spPr bwMode="auto">
                <a:xfrm>
                  <a:off x="3944" y="2567"/>
                  <a:ext cx="12" cy="37"/>
                </a:xfrm>
                <a:custGeom>
                  <a:avLst/>
                  <a:gdLst>
                    <a:gd name="T0" fmla="*/ 0 w 12"/>
                    <a:gd name="T1" fmla="*/ 37 h 37"/>
                    <a:gd name="T2" fmla="*/ 0 w 12"/>
                    <a:gd name="T3" fmla="*/ 37 h 37"/>
                    <a:gd name="T4" fmla="*/ 0 w 12"/>
                    <a:gd name="T5" fmla="*/ 25 h 37"/>
                    <a:gd name="T6" fmla="*/ 6 w 12"/>
                    <a:gd name="T7" fmla="*/ 20 h 37"/>
                    <a:gd name="T8" fmla="*/ 6 w 12"/>
                    <a:gd name="T9" fmla="*/ 20 h 37"/>
                    <a:gd name="T10" fmla="*/ 6 w 12"/>
                    <a:gd name="T11" fmla="*/ 12 h 37"/>
                    <a:gd name="T12" fmla="*/ 12 w 12"/>
                    <a:gd name="T13" fmla="*/ 6 h 37"/>
                    <a:gd name="T14" fmla="*/ 12 w 12"/>
                    <a:gd name="T15" fmla="*/ 0 h 37"/>
                    <a:gd name="T16" fmla="*/ 12 w 12"/>
                    <a:gd name="T17" fmla="*/ 0 h 37"/>
                    <a:gd name="T18" fmla="*/ 6 w 12"/>
                    <a:gd name="T19" fmla="*/ 6 h 37"/>
                    <a:gd name="T20" fmla="*/ 6 w 12"/>
                    <a:gd name="T21" fmla="*/ 12 h 37"/>
                    <a:gd name="T22" fmla="*/ 6 w 12"/>
                    <a:gd name="T23" fmla="*/ 20 h 37"/>
                    <a:gd name="T24" fmla="*/ 6 w 12"/>
                    <a:gd name="T25" fmla="*/ 20 h 37"/>
                    <a:gd name="T26" fmla="*/ 0 w 12"/>
                    <a:gd name="T27" fmla="*/ 25 h 37"/>
                    <a:gd name="T28" fmla="*/ 0 w 12"/>
                    <a:gd name="T29" fmla="*/ 31 h 37"/>
                    <a:gd name="T30" fmla="*/ 0 w 12"/>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37">
                      <a:moveTo>
                        <a:pt x="0" y="37"/>
                      </a:moveTo>
                      <a:lnTo>
                        <a:pt x="0" y="37"/>
                      </a:lnTo>
                      <a:lnTo>
                        <a:pt x="0" y="25"/>
                      </a:lnTo>
                      <a:lnTo>
                        <a:pt x="6" y="20"/>
                      </a:lnTo>
                      <a:lnTo>
                        <a:pt x="6" y="20"/>
                      </a:lnTo>
                      <a:lnTo>
                        <a:pt x="6" y="12"/>
                      </a:lnTo>
                      <a:lnTo>
                        <a:pt x="12" y="6"/>
                      </a:lnTo>
                      <a:lnTo>
                        <a:pt x="12" y="0"/>
                      </a:lnTo>
                      <a:lnTo>
                        <a:pt x="12" y="0"/>
                      </a:lnTo>
                      <a:lnTo>
                        <a:pt x="6" y="6"/>
                      </a:lnTo>
                      <a:lnTo>
                        <a:pt x="6" y="12"/>
                      </a:lnTo>
                      <a:lnTo>
                        <a:pt x="6" y="20"/>
                      </a:lnTo>
                      <a:lnTo>
                        <a:pt x="6" y="20"/>
                      </a:lnTo>
                      <a:lnTo>
                        <a:pt x="0" y="25"/>
                      </a:lnTo>
                      <a:lnTo>
                        <a:pt x="0" y="31"/>
                      </a:lnTo>
                      <a:lnTo>
                        <a:pt x="0" y="3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20" name="Freeform 156"/>
                <p:cNvSpPr>
                  <a:spLocks/>
                </p:cNvSpPr>
                <p:nvPr/>
              </p:nvSpPr>
              <p:spPr bwMode="auto">
                <a:xfrm>
                  <a:off x="3938" y="2518"/>
                  <a:ext cx="25" cy="31"/>
                </a:xfrm>
                <a:custGeom>
                  <a:avLst/>
                  <a:gdLst>
                    <a:gd name="T0" fmla="*/ 25 w 25"/>
                    <a:gd name="T1" fmla="*/ 0 h 31"/>
                    <a:gd name="T2" fmla="*/ 18 w 25"/>
                    <a:gd name="T3" fmla="*/ 6 h 31"/>
                    <a:gd name="T4" fmla="*/ 18 w 25"/>
                    <a:gd name="T5" fmla="*/ 14 h 31"/>
                    <a:gd name="T6" fmla="*/ 12 w 25"/>
                    <a:gd name="T7" fmla="*/ 19 h 31"/>
                    <a:gd name="T8" fmla="*/ 12 w 25"/>
                    <a:gd name="T9" fmla="*/ 19 h 31"/>
                    <a:gd name="T10" fmla="*/ 6 w 25"/>
                    <a:gd name="T11" fmla="*/ 25 h 31"/>
                    <a:gd name="T12" fmla="*/ 0 w 25"/>
                    <a:gd name="T13" fmla="*/ 31 h 31"/>
                    <a:gd name="T14" fmla="*/ 0 w 25"/>
                    <a:gd name="T15" fmla="*/ 31 h 31"/>
                    <a:gd name="T16" fmla="*/ 0 w 25"/>
                    <a:gd name="T17" fmla="*/ 31 h 31"/>
                    <a:gd name="T18" fmla="*/ 0 w 25"/>
                    <a:gd name="T19" fmla="*/ 31 h 31"/>
                    <a:gd name="T20" fmla="*/ 6 w 25"/>
                    <a:gd name="T21" fmla="*/ 25 h 31"/>
                    <a:gd name="T22" fmla="*/ 6 w 25"/>
                    <a:gd name="T23" fmla="*/ 19 h 31"/>
                    <a:gd name="T24" fmla="*/ 6 w 25"/>
                    <a:gd name="T25" fmla="*/ 19 h 31"/>
                    <a:gd name="T26" fmla="*/ 12 w 25"/>
                    <a:gd name="T27" fmla="*/ 14 h 31"/>
                    <a:gd name="T28" fmla="*/ 18 w 25"/>
                    <a:gd name="T29" fmla="*/ 6 h 31"/>
                    <a:gd name="T30" fmla="*/ 25 w 25"/>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0"/>
                      </a:moveTo>
                      <a:lnTo>
                        <a:pt x="18" y="6"/>
                      </a:lnTo>
                      <a:lnTo>
                        <a:pt x="18" y="14"/>
                      </a:lnTo>
                      <a:lnTo>
                        <a:pt x="12" y="19"/>
                      </a:lnTo>
                      <a:lnTo>
                        <a:pt x="12" y="19"/>
                      </a:lnTo>
                      <a:lnTo>
                        <a:pt x="6" y="25"/>
                      </a:lnTo>
                      <a:lnTo>
                        <a:pt x="0" y="31"/>
                      </a:lnTo>
                      <a:lnTo>
                        <a:pt x="0" y="31"/>
                      </a:lnTo>
                      <a:lnTo>
                        <a:pt x="0" y="31"/>
                      </a:lnTo>
                      <a:lnTo>
                        <a:pt x="0" y="31"/>
                      </a:lnTo>
                      <a:lnTo>
                        <a:pt x="6" y="25"/>
                      </a:lnTo>
                      <a:lnTo>
                        <a:pt x="6" y="19"/>
                      </a:lnTo>
                      <a:lnTo>
                        <a:pt x="6" y="19"/>
                      </a:lnTo>
                      <a:lnTo>
                        <a:pt x="12" y="14"/>
                      </a:lnTo>
                      <a:lnTo>
                        <a:pt x="18" y="6"/>
                      </a:lnTo>
                      <a:lnTo>
                        <a:pt x="2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21" name="Freeform 157"/>
                <p:cNvSpPr>
                  <a:spLocks/>
                </p:cNvSpPr>
                <p:nvPr/>
              </p:nvSpPr>
              <p:spPr bwMode="auto">
                <a:xfrm>
                  <a:off x="4030" y="2622"/>
                  <a:ext cx="30" cy="104"/>
                </a:xfrm>
                <a:custGeom>
                  <a:avLst/>
                  <a:gdLst>
                    <a:gd name="T0" fmla="*/ 0 w 30"/>
                    <a:gd name="T1" fmla="*/ 0 h 104"/>
                    <a:gd name="T2" fmla="*/ 0 w 30"/>
                    <a:gd name="T3" fmla="*/ 12 h 104"/>
                    <a:gd name="T4" fmla="*/ 6 w 30"/>
                    <a:gd name="T5" fmla="*/ 31 h 104"/>
                    <a:gd name="T6" fmla="*/ 12 w 30"/>
                    <a:gd name="T7" fmla="*/ 43 h 104"/>
                    <a:gd name="T8" fmla="*/ 12 w 30"/>
                    <a:gd name="T9" fmla="*/ 43 h 104"/>
                    <a:gd name="T10" fmla="*/ 18 w 30"/>
                    <a:gd name="T11" fmla="*/ 55 h 104"/>
                    <a:gd name="T12" fmla="*/ 24 w 30"/>
                    <a:gd name="T13" fmla="*/ 75 h 104"/>
                    <a:gd name="T14" fmla="*/ 30 w 30"/>
                    <a:gd name="T15" fmla="*/ 86 h 104"/>
                    <a:gd name="T16" fmla="*/ 30 w 30"/>
                    <a:gd name="T17" fmla="*/ 86 h 104"/>
                    <a:gd name="T18" fmla="*/ 30 w 30"/>
                    <a:gd name="T19" fmla="*/ 98 h 104"/>
                    <a:gd name="T20" fmla="*/ 30 w 30"/>
                    <a:gd name="T21" fmla="*/ 104 h 104"/>
                    <a:gd name="T22" fmla="*/ 30 w 30"/>
                    <a:gd name="T23" fmla="*/ 98 h 104"/>
                    <a:gd name="T24" fmla="*/ 30 w 30"/>
                    <a:gd name="T25" fmla="*/ 98 h 104"/>
                    <a:gd name="T26" fmla="*/ 24 w 30"/>
                    <a:gd name="T27" fmla="*/ 86 h 104"/>
                    <a:gd name="T28" fmla="*/ 18 w 30"/>
                    <a:gd name="T29" fmla="*/ 75 h 104"/>
                    <a:gd name="T30" fmla="*/ 12 w 30"/>
                    <a:gd name="T31" fmla="*/ 67 h 104"/>
                    <a:gd name="T32" fmla="*/ 12 w 30"/>
                    <a:gd name="T33" fmla="*/ 67 h 104"/>
                    <a:gd name="T34" fmla="*/ 6 w 30"/>
                    <a:gd name="T35" fmla="*/ 49 h 104"/>
                    <a:gd name="T36" fmla="*/ 0 w 30"/>
                    <a:gd name="T37" fmla="*/ 20 h 104"/>
                    <a:gd name="T38" fmla="*/ 0 w 30"/>
                    <a:gd name="T3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04">
                      <a:moveTo>
                        <a:pt x="0" y="0"/>
                      </a:moveTo>
                      <a:lnTo>
                        <a:pt x="0" y="12"/>
                      </a:lnTo>
                      <a:lnTo>
                        <a:pt x="6" y="31"/>
                      </a:lnTo>
                      <a:lnTo>
                        <a:pt x="12" y="43"/>
                      </a:lnTo>
                      <a:lnTo>
                        <a:pt x="12" y="43"/>
                      </a:lnTo>
                      <a:lnTo>
                        <a:pt x="18" y="55"/>
                      </a:lnTo>
                      <a:lnTo>
                        <a:pt x="24" y="75"/>
                      </a:lnTo>
                      <a:lnTo>
                        <a:pt x="30" y="86"/>
                      </a:lnTo>
                      <a:lnTo>
                        <a:pt x="30" y="86"/>
                      </a:lnTo>
                      <a:lnTo>
                        <a:pt x="30" y="98"/>
                      </a:lnTo>
                      <a:lnTo>
                        <a:pt x="30" y="104"/>
                      </a:lnTo>
                      <a:lnTo>
                        <a:pt x="30" y="98"/>
                      </a:lnTo>
                      <a:lnTo>
                        <a:pt x="30" y="98"/>
                      </a:lnTo>
                      <a:lnTo>
                        <a:pt x="24" y="86"/>
                      </a:lnTo>
                      <a:lnTo>
                        <a:pt x="18" y="75"/>
                      </a:lnTo>
                      <a:lnTo>
                        <a:pt x="12" y="67"/>
                      </a:lnTo>
                      <a:lnTo>
                        <a:pt x="12" y="67"/>
                      </a:lnTo>
                      <a:lnTo>
                        <a:pt x="6" y="49"/>
                      </a:lnTo>
                      <a:lnTo>
                        <a:pt x="0" y="2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22" name="Freeform 158"/>
                <p:cNvSpPr>
                  <a:spLocks/>
                </p:cNvSpPr>
                <p:nvPr/>
              </p:nvSpPr>
              <p:spPr bwMode="auto">
                <a:xfrm>
                  <a:off x="3981" y="1918"/>
                  <a:ext cx="183" cy="240"/>
                </a:xfrm>
                <a:custGeom>
                  <a:avLst/>
                  <a:gdLst>
                    <a:gd name="T0" fmla="*/ 134 w 183"/>
                    <a:gd name="T1" fmla="*/ 8 h 240"/>
                    <a:gd name="T2" fmla="*/ 159 w 183"/>
                    <a:gd name="T3" fmla="*/ 37 h 240"/>
                    <a:gd name="T4" fmla="*/ 171 w 183"/>
                    <a:gd name="T5" fmla="*/ 69 h 240"/>
                    <a:gd name="T6" fmla="*/ 183 w 183"/>
                    <a:gd name="T7" fmla="*/ 93 h 240"/>
                    <a:gd name="T8" fmla="*/ 177 w 183"/>
                    <a:gd name="T9" fmla="*/ 118 h 240"/>
                    <a:gd name="T10" fmla="*/ 171 w 183"/>
                    <a:gd name="T11" fmla="*/ 148 h 240"/>
                    <a:gd name="T12" fmla="*/ 171 w 183"/>
                    <a:gd name="T13" fmla="*/ 136 h 240"/>
                    <a:gd name="T14" fmla="*/ 165 w 183"/>
                    <a:gd name="T15" fmla="*/ 142 h 240"/>
                    <a:gd name="T16" fmla="*/ 165 w 183"/>
                    <a:gd name="T17" fmla="*/ 173 h 240"/>
                    <a:gd name="T18" fmla="*/ 154 w 183"/>
                    <a:gd name="T19" fmla="*/ 209 h 240"/>
                    <a:gd name="T20" fmla="*/ 148 w 183"/>
                    <a:gd name="T21" fmla="*/ 220 h 240"/>
                    <a:gd name="T22" fmla="*/ 148 w 183"/>
                    <a:gd name="T23" fmla="*/ 214 h 240"/>
                    <a:gd name="T24" fmla="*/ 140 w 183"/>
                    <a:gd name="T25" fmla="*/ 240 h 240"/>
                    <a:gd name="T26" fmla="*/ 148 w 183"/>
                    <a:gd name="T27" fmla="*/ 209 h 240"/>
                    <a:gd name="T28" fmla="*/ 148 w 183"/>
                    <a:gd name="T29" fmla="*/ 191 h 240"/>
                    <a:gd name="T30" fmla="*/ 154 w 183"/>
                    <a:gd name="T31" fmla="*/ 153 h 240"/>
                    <a:gd name="T32" fmla="*/ 154 w 183"/>
                    <a:gd name="T33" fmla="*/ 136 h 240"/>
                    <a:gd name="T34" fmla="*/ 154 w 183"/>
                    <a:gd name="T35" fmla="*/ 130 h 240"/>
                    <a:gd name="T36" fmla="*/ 148 w 183"/>
                    <a:gd name="T37" fmla="*/ 136 h 240"/>
                    <a:gd name="T38" fmla="*/ 140 w 183"/>
                    <a:gd name="T39" fmla="*/ 124 h 240"/>
                    <a:gd name="T40" fmla="*/ 140 w 183"/>
                    <a:gd name="T41" fmla="*/ 130 h 240"/>
                    <a:gd name="T42" fmla="*/ 140 w 183"/>
                    <a:gd name="T43" fmla="*/ 124 h 240"/>
                    <a:gd name="T44" fmla="*/ 128 w 183"/>
                    <a:gd name="T45" fmla="*/ 124 h 240"/>
                    <a:gd name="T46" fmla="*/ 122 w 183"/>
                    <a:gd name="T47" fmla="*/ 130 h 240"/>
                    <a:gd name="T48" fmla="*/ 116 w 183"/>
                    <a:gd name="T49" fmla="*/ 136 h 240"/>
                    <a:gd name="T50" fmla="*/ 98 w 183"/>
                    <a:gd name="T51" fmla="*/ 136 h 240"/>
                    <a:gd name="T52" fmla="*/ 116 w 183"/>
                    <a:gd name="T53" fmla="*/ 142 h 240"/>
                    <a:gd name="T54" fmla="*/ 85 w 183"/>
                    <a:gd name="T55" fmla="*/ 136 h 240"/>
                    <a:gd name="T56" fmla="*/ 104 w 183"/>
                    <a:gd name="T57" fmla="*/ 153 h 240"/>
                    <a:gd name="T58" fmla="*/ 93 w 183"/>
                    <a:gd name="T59" fmla="*/ 148 h 240"/>
                    <a:gd name="T60" fmla="*/ 79 w 183"/>
                    <a:gd name="T61" fmla="*/ 142 h 240"/>
                    <a:gd name="T62" fmla="*/ 61 w 183"/>
                    <a:gd name="T63" fmla="*/ 148 h 240"/>
                    <a:gd name="T64" fmla="*/ 49 w 183"/>
                    <a:gd name="T65" fmla="*/ 136 h 240"/>
                    <a:gd name="T66" fmla="*/ 30 w 183"/>
                    <a:gd name="T67" fmla="*/ 118 h 240"/>
                    <a:gd name="T68" fmla="*/ 24 w 183"/>
                    <a:gd name="T69" fmla="*/ 124 h 240"/>
                    <a:gd name="T70" fmla="*/ 24 w 183"/>
                    <a:gd name="T71" fmla="*/ 148 h 240"/>
                    <a:gd name="T72" fmla="*/ 18 w 183"/>
                    <a:gd name="T73" fmla="*/ 148 h 240"/>
                    <a:gd name="T74" fmla="*/ 24 w 183"/>
                    <a:gd name="T75" fmla="*/ 173 h 240"/>
                    <a:gd name="T76" fmla="*/ 24 w 183"/>
                    <a:gd name="T77" fmla="*/ 191 h 240"/>
                    <a:gd name="T78" fmla="*/ 24 w 183"/>
                    <a:gd name="T79" fmla="*/ 209 h 240"/>
                    <a:gd name="T80" fmla="*/ 24 w 183"/>
                    <a:gd name="T81" fmla="*/ 220 h 240"/>
                    <a:gd name="T82" fmla="*/ 18 w 183"/>
                    <a:gd name="T83" fmla="*/ 197 h 240"/>
                    <a:gd name="T84" fmla="*/ 12 w 183"/>
                    <a:gd name="T85" fmla="*/ 185 h 240"/>
                    <a:gd name="T86" fmla="*/ 12 w 183"/>
                    <a:gd name="T87" fmla="*/ 165 h 240"/>
                    <a:gd name="T88" fmla="*/ 6 w 183"/>
                    <a:gd name="T89" fmla="*/ 173 h 240"/>
                    <a:gd name="T90" fmla="*/ 6 w 183"/>
                    <a:gd name="T91" fmla="*/ 179 h 240"/>
                    <a:gd name="T92" fmla="*/ 6 w 183"/>
                    <a:gd name="T93" fmla="*/ 130 h 240"/>
                    <a:gd name="T94" fmla="*/ 0 w 183"/>
                    <a:gd name="T95" fmla="*/ 136 h 240"/>
                    <a:gd name="T96" fmla="*/ 0 w 183"/>
                    <a:gd name="T97" fmla="*/ 110 h 240"/>
                    <a:gd name="T98" fmla="*/ 6 w 183"/>
                    <a:gd name="T99" fmla="*/ 87 h 240"/>
                    <a:gd name="T100" fmla="*/ 6 w 183"/>
                    <a:gd name="T101" fmla="*/ 55 h 240"/>
                    <a:gd name="T102" fmla="*/ 24 w 183"/>
                    <a:gd name="T103" fmla="*/ 32 h 240"/>
                    <a:gd name="T104" fmla="*/ 24 w 183"/>
                    <a:gd name="T105" fmla="*/ 26 h 240"/>
                    <a:gd name="T106" fmla="*/ 61 w 183"/>
                    <a:gd name="T107" fmla="*/ 8 h 240"/>
                    <a:gd name="T108" fmla="*/ 79 w 183"/>
                    <a:gd name="T109" fmla="*/ 8 h 240"/>
                    <a:gd name="T110" fmla="*/ 85 w 183"/>
                    <a:gd name="T111"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3" h="240">
                      <a:moveTo>
                        <a:pt x="93" y="8"/>
                      </a:moveTo>
                      <a:lnTo>
                        <a:pt x="104" y="8"/>
                      </a:lnTo>
                      <a:lnTo>
                        <a:pt x="122" y="8"/>
                      </a:lnTo>
                      <a:lnTo>
                        <a:pt x="134" y="8"/>
                      </a:lnTo>
                      <a:lnTo>
                        <a:pt x="134" y="8"/>
                      </a:lnTo>
                      <a:lnTo>
                        <a:pt x="140" y="20"/>
                      </a:lnTo>
                      <a:lnTo>
                        <a:pt x="154" y="26"/>
                      </a:lnTo>
                      <a:lnTo>
                        <a:pt x="159" y="26"/>
                      </a:lnTo>
                      <a:lnTo>
                        <a:pt x="159" y="26"/>
                      </a:lnTo>
                      <a:lnTo>
                        <a:pt x="159" y="37"/>
                      </a:lnTo>
                      <a:lnTo>
                        <a:pt x="165" y="49"/>
                      </a:lnTo>
                      <a:lnTo>
                        <a:pt x="165" y="55"/>
                      </a:lnTo>
                      <a:lnTo>
                        <a:pt x="165" y="55"/>
                      </a:lnTo>
                      <a:lnTo>
                        <a:pt x="165" y="63"/>
                      </a:lnTo>
                      <a:lnTo>
                        <a:pt x="171" y="69"/>
                      </a:lnTo>
                      <a:lnTo>
                        <a:pt x="177" y="75"/>
                      </a:lnTo>
                      <a:lnTo>
                        <a:pt x="177" y="75"/>
                      </a:lnTo>
                      <a:lnTo>
                        <a:pt x="177" y="81"/>
                      </a:lnTo>
                      <a:lnTo>
                        <a:pt x="177" y="87"/>
                      </a:lnTo>
                      <a:lnTo>
                        <a:pt x="183" y="93"/>
                      </a:lnTo>
                      <a:lnTo>
                        <a:pt x="183" y="93"/>
                      </a:lnTo>
                      <a:lnTo>
                        <a:pt x="177" y="98"/>
                      </a:lnTo>
                      <a:lnTo>
                        <a:pt x="177" y="110"/>
                      </a:lnTo>
                      <a:lnTo>
                        <a:pt x="177" y="118"/>
                      </a:lnTo>
                      <a:lnTo>
                        <a:pt x="177" y="118"/>
                      </a:lnTo>
                      <a:lnTo>
                        <a:pt x="171" y="130"/>
                      </a:lnTo>
                      <a:lnTo>
                        <a:pt x="171" y="142"/>
                      </a:lnTo>
                      <a:lnTo>
                        <a:pt x="171" y="142"/>
                      </a:lnTo>
                      <a:lnTo>
                        <a:pt x="171" y="142"/>
                      </a:lnTo>
                      <a:lnTo>
                        <a:pt x="171" y="148"/>
                      </a:lnTo>
                      <a:lnTo>
                        <a:pt x="171" y="148"/>
                      </a:lnTo>
                      <a:lnTo>
                        <a:pt x="171" y="142"/>
                      </a:lnTo>
                      <a:lnTo>
                        <a:pt x="171" y="136"/>
                      </a:lnTo>
                      <a:lnTo>
                        <a:pt x="171" y="136"/>
                      </a:lnTo>
                      <a:lnTo>
                        <a:pt x="171" y="136"/>
                      </a:lnTo>
                      <a:lnTo>
                        <a:pt x="171" y="136"/>
                      </a:lnTo>
                      <a:lnTo>
                        <a:pt x="171" y="136"/>
                      </a:lnTo>
                      <a:lnTo>
                        <a:pt x="171" y="136"/>
                      </a:lnTo>
                      <a:lnTo>
                        <a:pt x="171" y="142"/>
                      </a:lnTo>
                      <a:lnTo>
                        <a:pt x="165" y="142"/>
                      </a:lnTo>
                      <a:lnTo>
                        <a:pt x="165" y="148"/>
                      </a:lnTo>
                      <a:lnTo>
                        <a:pt x="165" y="148"/>
                      </a:lnTo>
                      <a:lnTo>
                        <a:pt x="165" y="153"/>
                      </a:lnTo>
                      <a:lnTo>
                        <a:pt x="165" y="165"/>
                      </a:lnTo>
                      <a:lnTo>
                        <a:pt x="165" y="173"/>
                      </a:lnTo>
                      <a:lnTo>
                        <a:pt x="165" y="173"/>
                      </a:lnTo>
                      <a:lnTo>
                        <a:pt x="165" y="185"/>
                      </a:lnTo>
                      <a:lnTo>
                        <a:pt x="159" y="203"/>
                      </a:lnTo>
                      <a:lnTo>
                        <a:pt x="154" y="209"/>
                      </a:lnTo>
                      <a:lnTo>
                        <a:pt x="154" y="209"/>
                      </a:lnTo>
                      <a:lnTo>
                        <a:pt x="148" y="214"/>
                      </a:lnTo>
                      <a:lnTo>
                        <a:pt x="148" y="228"/>
                      </a:lnTo>
                      <a:lnTo>
                        <a:pt x="148" y="228"/>
                      </a:lnTo>
                      <a:lnTo>
                        <a:pt x="148" y="228"/>
                      </a:lnTo>
                      <a:lnTo>
                        <a:pt x="148" y="220"/>
                      </a:lnTo>
                      <a:lnTo>
                        <a:pt x="148" y="209"/>
                      </a:lnTo>
                      <a:lnTo>
                        <a:pt x="154" y="197"/>
                      </a:lnTo>
                      <a:lnTo>
                        <a:pt x="154" y="197"/>
                      </a:lnTo>
                      <a:lnTo>
                        <a:pt x="148" y="203"/>
                      </a:lnTo>
                      <a:lnTo>
                        <a:pt x="148" y="214"/>
                      </a:lnTo>
                      <a:lnTo>
                        <a:pt x="148" y="220"/>
                      </a:lnTo>
                      <a:lnTo>
                        <a:pt x="148" y="220"/>
                      </a:lnTo>
                      <a:lnTo>
                        <a:pt x="140" y="234"/>
                      </a:lnTo>
                      <a:lnTo>
                        <a:pt x="140" y="240"/>
                      </a:lnTo>
                      <a:lnTo>
                        <a:pt x="140" y="240"/>
                      </a:lnTo>
                      <a:lnTo>
                        <a:pt x="140" y="240"/>
                      </a:lnTo>
                      <a:lnTo>
                        <a:pt x="140" y="234"/>
                      </a:lnTo>
                      <a:lnTo>
                        <a:pt x="140" y="220"/>
                      </a:lnTo>
                      <a:lnTo>
                        <a:pt x="148" y="209"/>
                      </a:lnTo>
                      <a:lnTo>
                        <a:pt x="148" y="209"/>
                      </a:lnTo>
                      <a:lnTo>
                        <a:pt x="148" y="209"/>
                      </a:lnTo>
                      <a:lnTo>
                        <a:pt x="148" y="203"/>
                      </a:lnTo>
                      <a:lnTo>
                        <a:pt x="148" y="197"/>
                      </a:lnTo>
                      <a:lnTo>
                        <a:pt x="148" y="197"/>
                      </a:lnTo>
                      <a:lnTo>
                        <a:pt x="148" y="191"/>
                      </a:lnTo>
                      <a:lnTo>
                        <a:pt x="154" y="185"/>
                      </a:lnTo>
                      <a:lnTo>
                        <a:pt x="154" y="179"/>
                      </a:lnTo>
                      <a:lnTo>
                        <a:pt x="154" y="179"/>
                      </a:lnTo>
                      <a:lnTo>
                        <a:pt x="154" y="165"/>
                      </a:lnTo>
                      <a:lnTo>
                        <a:pt x="154" y="153"/>
                      </a:lnTo>
                      <a:lnTo>
                        <a:pt x="154" y="148"/>
                      </a:lnTo>
                      <a:lnTo>
                        <a:pt x="154" y="148"/>
                      </a:lnTo>
                      <a:lnTo>
                        <a:pt x="154" y="148"/>
                      </a:lnTo>
                      <a:lnTo>
                        <a:pt x="154" y="142"/>
                      </a:lnTo>
                      <a:lnTo>
                        <a:pt x="154" y="136"/>
                      </a:lnTo>
                      <a:lnTo>
                        <a:pt x="154" y="136"/>
                      </a:lnTo>
                      <a:lnTo>
                        <a:pt x="154" y="136"/>
                      </a:lnTo>
                      <a:lnTo>
                        <a:pt x="154" y="136"/>
                      </a:lnTo>
                      <a:lnTo>
                        <a:pt x="154" y="130"/>
                      </a:lnTo>
                      <a:lnTo>
                        <a:pt x="154" y="130"/>
                      </a:lnTo>
                      <a:lnTo>
                        <a:pt x="148" y="148"/>
                      </a:lnTo>
                      <a:lnTo>
                        <a:pt x="148" y="148"/>
                      </a:lnTo>
                      <a:lnTo>
                        <a:pt x="148" y="142"/>
                      </a:lnTo>
                      <a:lnTo>
                        <a:pt x="148" y="136"/>
                      </a:lnTo>
                      <a:lnTo>
                        <a:pt x="148" y="136"/>
                      </a:lnTo>
                      <a:lnTo>
                        <a:pt x="148" y="136"/>
                      </a:lnTo>
                      <a:lnTo>
                        <a:pt x="148" y="130"/>
                      </a:lnTo>
                      <a:lnTo>
                        <a:pt x="148" y="124"/>
                      </a:lnTo>
                      <a:lnTo>
                        <a:pt x="148" y="124"/>
                      </a:lnTo>
                      <a:lnTo>
                        <a:pt x="140" y="124"/>
                      </a:lnTo>
                      <a:lnTo>
                        <a:pt x="140" y="124"/>
                      </a:lnTo>
                      <a:lnTo>
                        <a:pt x="140" y="124"/>
                      </a:lnTo>
                      <a:lnTo>
                        <a:pt x="140" y="124"/>
                      </a:lnTo>
                      <a:lnTo>
                        <a:pt x="140" y="124"/>
                      </a:lnTo>
                      <a:lnTo>
                        <a:pt x="140" y="130"/>
                      </a:lnTo>
                      <a:lnTo>
                        <a:pt x="148" y="130"/>
                      </a:lnTo>
                      <a:lnTo>
                        <a:pt x="148" y="130"/>
                      </a:lnTo>
                      <a:lnTo>
                        <a:pt x="140" y="130"/>
                      </a:lnTo>
                      <a:lnTo>
                        <a:pt x="140" y="130"/>
                      </a:lnTo>
                      <a:lnTo>
                        <a:pt x="140" y="124"/>
                      </a:lnTo>
                      <a:lnTo>
                        <a:pt x="140" y="124"/>
                      </a:lnTo>
                      <a:lnTo>
                        <a:pt x="134" y="124"/>
                      </a:lnTo>
                      <a:lnTo>
                        <a:pt x="128" y="124"/>
                      </a:lnTo>
                      <a:lnTo>
                        <a:pt x="128" y="124"/>
                      </a:lnTo>
                      <a:lnTo>
                        <a:pt x="128" y="124"/>
                      </a:lnTo>
                      <a:lnTo>
                        <a:pt x="128" y="124"/>
                      </a:lnTo>
                      <a:lnTo>
                        <a:pt x="128" y="124"/>
                      </a:lnTo>
                      <a:lnTo>
                        <a:pt x="128" y="124"/>
                      </a:lnTo>
                      <a:lnTo>
                        <a:pt x="128" y="124"/>
                      </a:lnTo>
                      <a:lnTo>
                        <a:pt x="122" y="130"/>
                      </a:lnTo>
                      <a:lnTo>
                        <a:pt x="122" y="136"/>
                      </a:lnTo>
                      <a:lnTo>
                        <a:pt x="134" y="142"/>
                      </a:lnTo>
                      <a:lnTo>
                        <a:pt x="134" y="142"/>
                      </a:lnTo>
                      <a:lnTo>
                        <a:pt x="128" y="142"/>
                      </a:lnTo>
                      <a:lnTo>
                        <a:pt x="116" y="136"/>
                      </a:lnTo>
                      <a:lnTo>
                        <a:pt x="110" y="136"/>
                      </a:lnTo>
                      <a:lnTo>
                        <a:pt x="110" y="136"/>
                      </a:lnTo>
                      <a:lnTo>
                        <a:pt x="104" y="136"/>
                      </a:lnTo>
                      <a:lnTo>
                        <a:pt x="98" y="136"/>
                      </a:lnTo>
                      <a:lnTo>
                        <a:pt x="98" y="136"/>
                      </a:lnTo>
                      <a:lnTo>
                        <a:pt x="98" y="136"/>
                      </a:lnTo>
                      <a:lnTo>
                        <a:pt x="98" y="142"/>
                      </a:lnTo>
                      <a:lnTo>
                        <a:pt x="110" y="142"/>
                      </a:lnTo>
                      <a:lnTo>
                        <a:pt x="116" y="142"/>
                      </a:lnTo>
                      <a:lnTo>
                        <a:pt x="116" y="142"/>
                      </a:lnTo>
                      <a:lnTo>
                        <a:pt x="110" y="142"/>
                      </a:lnTo>
                      <a:lnTo>
                        <a:pt x="98" y="142"/>
                      </a:lnTo>
                      <a:lnTo>
                        <a:pt x="93" y="136"/>
                      </a:lnTo>
                      <a:lnTo>
                        <a:pt x="93" y="136"/>
                      </a:lnTo>
                      <a:lnTo>
                        <a:pt x="85" y="136"/>
                      </a:lnTo>
                      <a:lnTo>
                        <a:pt x="85" y="142"/>
                      </a:lnTo>
                      <a:lnTo>
                        <a:pt x="93" y="142"/>
                      </a:lnTo>
                      <a:lnTo>
                        <a:pt x="93" y="142"/>
                      </a:lnTo>
                      <a:lnTo>
                        <a:pt x="98" y="148"/>
                      </a:lnTo>
                      <a:lnTo>
                        <a:pt x="104" y="153"/>
                      </a:lnTo>
                      <a:lnTo>
                        <a:pt x="110" y="153"/>
                      </a:lnTo>
                      <a:lnTo>
                        <a:pt x="110" y="153"/>
                      </a:lnTo>
                      <a:lnTo>
                        <a:pt x="104" y="153"/>
                      </a:lnTo>
                      <a:lnTo>
                        <a:pt x="98" y="153"/>
                      </a:lnTo>
                      <a:lnTo>
                        <a:pt x="93" y="148"/>
                      </a:lnTo>
                      <a:lnTo>
                        <a:pt x="93" y="148"/>
                      </a:lnTo>
                      <a:lnTo>
                        <a:pt x="85" y="148"/>
                      </a:lnTo>
                      <a:lnTo>
                        <a:pt x="79" y="142"/>
                      </a:lnTo>
                      <a:lnTo>
                        <a:pt x="79" y="142"/>
                      </a:lnTo>
                      <a:lnTo>
                        <a:pt x="79" y="142"/>
                      </a:lnTo>
                      <a:lnTo>
                        <a:pt x="73" y="142"/>
                      </a:lnTo>
                      <a:lnTo>
                        <a:pt x="67" y="136"/>
                      </a:lnTo>
                      <a:lnTo>
                        <a:pt x="67" y="136"/>
                      </a:lnTo>
                      <a:lnTo>
                        <a:pt x="67" y="136"/>
                      </a:lnTo>
                      <a:lnTo>
                        <a:pt x="61" y="148"/>
                      </a:lnTo>
                      <a:lnTo>
                        <a:pt x="73" y="153"/>
                      </a:lnTo>
                      <a:lnTo>
                        <a:pt x="79" y="159"/>
                      </a:lnTo>
                      <a:lnTo>
                        <a:pt x="79" y="159"/>
                      </a:lnTo>
                      <a:lnTo>
                        <a:pt x="61" y="153"/>
                      </a:lnTo>
                      <a:lnTo>
                        <a:pt x="49" y="136"/>
                      </a:lnTo>
                      <a:lnTo>
                        <a:pt x="43" y="130"/>
                      </a:lnTo>
                      <a:lnTo>
                        <a:pt x="43" y="130"/>
                      </a:lnTo>
                      <a:lnTo>
                        <a:pt x="37" y="130"/>
                      </a:lnTo>
                      <a:lnTo>
                        <a:pt x="30" y="124"/>
                      </a:lnTo>
                      <a:lnTo>
                        <a:pt x="30" y="118"/>
                      </a:lnTo>
                      <a:lnTo>
                        <a:pt x="30" y="118"/>
                      </a:lnTo>
                      <a:lnTo>
                        <a:pt x="30" y="118"/>
                      </a:lnTo>
                      <a:lnTo>
                        <a:pt x="24" y="124"/>
                      </a:lnTo>
                      <a:lnTo>
                        <a:pt x="24" y="124"/>
                      </a:lnTo>
                      <a:lnTo>
                        <a:pt x="24" y="124"/>
                      </a:lnTo>
                      <a:lnTo>
                        <a:pt x="18" y="130"/>
                      </a:lnTo>
                      <a:lnTo>
                        <a:pt x="18" y="136"/>
                      </a:lnTo>
                      <a:lnTo>
                        <a:pt x="24" y="142"/>
                      </a:lnTo>
                      <a:lnTo>
                        <a:pt x="24" y="142"/>
                      </a:lnTo>
                      <a:lnTo>
                        <a:pt x="24" y="148"/>
                      </a:lnTo>
                      <a:lnTo>
                        <a:pt x="24" y="148"/>
                      </a:lnTo>
                      <a:lnTo>
                        <a:pt x="24" y="148"/>
                      </a:lnTo>
                      <a:lnTo>
                        <a:pt x="24" y="148"/>
                      </a:lnTo>
                      <a:lnTo>
                        <a:pt x="18" y="142"/>
                      </a:lnTo>
                      <a:lnTo>
                        <a:pt x="18" y="148"/>
                      </a:lnTo>
                      <a:lnTo>
                        <a:pt x="18" y="153"/>
                      </a:lnTo>
                      <a:lnTo>
                        <a:pt x="24" y="159"/>
                      </a:lnTo>
                      <a:lnTo>
                        <a:pt x="24" y="159"/>
                      </a:lnTo>
                      <a:lnTo>
                        <a:pt x="24" y="165"/>
                      </a:lnTo>
                      <a:lnTo>
                        <a:pt x="24" y="173"/>
                      </a:lnTo>
                      <a:lnTo>
                        <a:pt x="24" y="173"/>
                      </a:lnTo>
                      <a:lnTo>
                        <a:pt x="24" y="173"/>
                      </a:lnTo>
                      <a:lnTo>
                        <a:pt x="24" y="179"/>
                      </a:lnTo>
                      <a:lnTo>
                        <a:pt x="24" y="185"/>
                      </a:lnTo>
                      <a:lnTo>
                        <a:pt x="24" y="191"/>
                      </a:lnTo>
                      <a:lnTo>
                        <a:pt x="24" y="191"/>
                      </a:lnTo>
                      <a:lnTo>
                        <a:pt x="24" y="197"/>
                      </a:lnTo>
                      <a:lnTo>
                        <a:pt x="24" y="203"/>
                      </a:lnTo>
                      <a:lnTo>
                        <a:pt x="24" y="209"/>
                      </a:lnTo>
                      <a:lnTo>
                        <a:pt x="24" y="209"/>
                      </a:lnTo>
                      <a:lnTo>
                        <a:pt x="24" y="214"/>
                      </a:lnTo>
                      <a:lnTo>
                        <a:pt x="24" y="220"/>
                      </a:lnTo>
                      <a:lnTo>
                        <a:pt x="30" y="228"/>
                      </a:lnTo>
                      <a:lnTo>
                        <a:pt x="30" y="228"/>
                      </a:lnTo>
                      <a:lnTo>
                        <a:pt x="24" y="220"/>
                      </a:lnTo>
                      <a:lnTo>
                        <a:pt x="18" y="209"/>
                      </a:lnTo>
                      <a:lnTo>
                        <a:pt x="18" y="191"/>
                      </a:lnTo>
                      <a:lnTo>
                        <a:pt x="18" y="191"/>
                      </a:lnTo>
                      <a:lnTo>
                        <a:pt x="18" y="197"/>
                      </a:lnTo>
                      <a:lnTo>
                        <a:pt x="18" y="197"/>
                      </a:lnTo>
                      <a:lnTo>
                        <a:pt x="18" y="203"/>
                      </a:lnTo>
                      <a:lnTo>
                        <a:pt x="18" y="203"/>
                      </a:lnTo>
                      <a:lnTo>
                        <a:pt x="18" y="203"/>
                      </a:lnTo>
                      <a:lnTo>
                        <a:pt x="12" y="197"/>
                      </a:lnTo>
                      <a:lnTo>
                        <a:pt x="12" y="185"/>
                      </a:lnTo>
                      <a:lnTo>
                        <a:pt x="12" y="185"/>
                      </a:lnTo>
                      <a:lnTo>
                        <a:pt x="12" y="179"/>
                      </a:lnTo>
                      <a:lnTo>
                        <a:pt x="12" y="173"/>
                      </a:lnTo>
                      <a:lnTo>
                        <a:pt x="12" y="165"/>
                      </a:lnTo>
                      <a:lnTo>
                        <a:pt x="12" y="165"/>
                      </a:lnTo>
                      <a:lnTo>
                        <a:pt x="6" y="153"/>
                      </a:lnTo>
                      <a:lnTo>
                        <a:pt x="6" y="159"/>
                      </a:lnTo>
                      <a:lnTo>
                        <a:pt x="6" y="165"/>
                      </a:lnTo>
                      <a:lnTo>
                        <a:pt x="6" y="173"/>
                      </a:lnTo>
                      <a:lnTo>
                        <a:pt x="6" y="173"/>
                      </a:lnTo>
                      <a:lnTo>
                        <a:pt x="6" y="179"/>
                      </a:lnTo>
                      <a:lnTo>
                        <a:pt x="6" y="179"/>
                      </a:lnTo>
                      <a:lnTo>
                        <a:pt x="6" y="179"/>
                      </a:lnTo>
                      <a:lnTo>
                        <a:pt x="6" y="179"/>
                      </a:lnTo>
                      <a:lnTo>
                        <a:pt x="6" y="179"/>
                      </a:lnTo>
                      <a:lnTo>
                        <a:pt x="6" y="165"/>
                      </a:lnTo>
                      <a:lnTo>
                        <a:pt x="6" y="148"/>
                      </a:lnTo>
                      <a:lnTo>
                        <a:pt x="6" y="148"/>
                      </a:lnTo>
                      <a:lnTo>
                        <a:pt x="6" y="136"/>
                      </a:lnTo>
                      <a:lnTo>
                        <a:pt x="6" y="130"/>
                      </a:lnTo>
                      <a:lnTo>
                        <a:pt x="6" y="124"/>
                      </a:lnTo>
                      <a:lnTo>
                        <a:pt x="6" y="124"/>
                      </a:lnTo>
                      <a:lnTo>
                        <a:pt x="6" y="142"/>
                      </a:lnTo>
                      <a:lnTo>
                        <a:pt x="6" y="142"/>
                      </a:lnTo>
                      <a:lnTo>
                        <a:pt x="0" y="136"/>
                      </a:lnTo>
                      <a:lnTo>
                        <a:pt x="0" y="130"/>
                      </a:lnTo>
                      <a:lnTo>
                        <a:pt x="0" y="130"/>
                      </a:lnTo>
                      <a:lnTo>
                        <a:pt x="0" y="130"/>
                      </a:lnTo>
                      <a:lnTo>
                        <a:pt x="0" y="118"/>
                      </a:lnTo>
                      <a:lnTo>
                        <a:pt x="0" y="110"/>
                      </a:lnTo>
                      <a:lnTo>
                        <a:pt x="0" y="110"/>
                      </a:lnTo>
                      <a:lnTo>
                        <a:pt x="0" y="104"/>
                      </a:lnTo>
                      <a:lnTo>
                        <a:pt x="6" y="93"/>
                      </a:lnTo>
                      <a:lnTo>
                        <a:pt x="6" y="87"/>
                      </a:lnTo>
                      <a:lnTo>
                        <a:pt x="6" y="87"/>
                      </a:lnTo>
                      <a:lnTo>
                        <a:pt x="6" y="87"/>
                      </a:lnTo>
                      <a:lnTo>
                        <a:pt x="6" y="81"/>
                      </a:lnTo>
                      <a:lnTo>
                        <a:pt x="6" y="63"/>
                      </a:lnTo>
                      <a:lnTo>
                        <a:pt x="6" y="63"/>
                      </a:lnTo>
                      <a:lnTo>
                        <a:pt x="6" y="55"/>
                      </a:lnTo>
                      <a:lnTo>
                        <a:pt x="12" y="43"/>
                      </a:lnTo>
                      <a:lnTo>
                        <a:pt x="18" y="37"/>
                      </a:lnTo>
                      <a:lnTo>
                        <a:pt x="18" y="37"/>
                      </a:lnTo>
                      <a:lnTo>
                        <a:pt x="18" y="32"/>
                      </a:lnTo>
                      <a:lnTo>
                        <a:pt x="24" y="32"/>
                      </a:lnTo>
                      <a:lnTo>
                        <a:pt x="24" y="26"/>
                      </a:lnTo>
                      <a:lnTo>
                        <a:pt x="24" y="26"/>
                      </a:lnTo>
                      <a:lnTo>
                        <a:pt x="18" y="32"/>
                      </a:lnTo>
                      <a:lnTo>
                        <a:pt x="18" y="32"/>
                      </a:lnTo>
                      <a:lnTo>
                        <a:pt x="24" y="26"/>
                      </a:lnTo>
                      <a:lnTo>
                        <a:pt x="30" y="20"/>
                      </a:lnTo>
                      <a:lnTo>
                        <a:pt x="30" y="20"/>
                      </a:lnTo>
                      <a:lnTo>
                        <a:pt x="37" y="14"/>
                      </a:lnTo>
                      <a:lnTo>
                        <a:pt x="49" y="14"/>
                      </a:lnTo>
                      <a:lnTo>
                        <a:pt x="61" y="8"/>
                      </a:lnTo>
                      <a:lnTo>
                        <a:pt x="61" y="8"/>
                      </a:lnTo>
                      <a:lnTo>
                        <a:pt x="67" y="8"/>
                      </a:lnTo>
                      <a:lnTo>
                        <a:pt x="73" y="8"/>
                      </a:lnTo>
                      <a:lnTo>
                        <a:pt x="79" y="8"/>
                      </a:lnTo>
                      <a:lnTo>
                        <a:pt x="79" y="8"/>
                      </a:lnTo>
                      <a:lnTo>
                        <a:pt x="73" y="0"/>
                      </a:lnTo>
                      <a:lnTo>
                        <a:pt x="73" y="0"/>
                      </a:lnTo>
                      <a:lnTo>
                        <a:pt x="79" y="8"/>
                      </a:lnTo>
                      <a:lnTo>
                        <a:pt x="85" y="8"/>
                      </a:lnTo>
                      <a:lnTo>
                        <a:pt x="85" y="8"/>
                      </a:lnTo>
                      <a:lnTo>
                        <a:pt x="85" y="8"/>
                      </a:lnTo>
                      <a:lnTo>
                        <a:pt x="93" y="8"/>
                      </a:lnTo>
                      <a:lnTo>
                        <a:pt x="93" y="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23" name="Freeform 159"/>
                <p:cNvSpPr>
                  <a:spLocks/>
                </p:cNvSpPr>
                <p:nvPr/>
              </p:nvSpPr>
              <p:spPr bwMode="auto">
                <a:xfrm>
                  <a:off x="3987" y="1967"/>
                  <a:ext cx="171" cy="93"/>
                </a:xfrm>
                <a:custGeom>
                  <a:avLst/>
                  <a:gdLst>
                    <a:gd name="T0" fmla="*/ 159 w 171"/>
                    <a:gd name="T1" fmla="*/ 26 h 93"/>
                    <a:gd name="T2" fmla="*/ 171 w 171"/>
                    <a:gd name="T3" fmla="*/ 20 h 93"/>
                    <a:gd name="T4" fmla="*/ 165 w 171"/>
                    <a:gd name="T5" fmla="*/ 38 h 93"/>
                    <a:gd name="T6" fmla="*/ 159 w 171"/>
                    <a:gd name="T7" fmla="*/ 55 h 93"/>
                    <a:gd name="T8" fmla="*/ 159 w 171"/>
                    <a:gd name="T9" fmla="*/ 49 h 93"/>
                    <a:gd name="T10" fmla="*/ 148 w 171"/>
                    <a:gd name="T11" fmla="*/ 69 h 93"/>
                    <a:gd name="T12" fmla="*/ 142 w 171"/>
                    <a:gd name="T13" fmla="*/ 75 h 93"/>
                    <a:gd name="T14" fmla="*/ 148 w 171"/>
                    <a:gd name="T15" fmla="*/ 75 h 93"/>
                    <a:gd name="T16" fmla="*/ 134 w 171"/>
                    <a:gd name="T17" fmla="*/ 75 h 93"/>
                    <a:gd name="T18" fmla="*/ 116 w 171"/>
                    <a:gd name="T19" fmla="*/ 87 h 93"/>
                    <a:gd name="T20" fmla="*/ 116 w 171"/>
                    <a:gd name="T21" fmla="*/ 81 h 93"/>
                    <a:gd name="T22" fmla="*/ 104 w 171"/>
                    <a:gd name="T23" fmla="*/ 87 h 93"/>
                    <a:gd name="T24" fmla="*/ 98 w 171"/>
                    <a:gd name="T25" fmla="*/ 87 h 93"/>
                    <a:gd name="T26" fmla="*/ 110 w 171"/>
                    <a:gd name="T27" fmla="*/ 93 h 93"/>
                    <a:gd name="T28" fmla="*/ 92 w 171"/>
                    <a:gd name="T29" fmla="*/ 87 h 93"/>
                    <a:gd name="T30" fmla="*/ 73 w 171"/>
                    <a:gd name="T31" fmla="*/ 87 h 93"/>
                    <a:gd name="T32" fmla="*/ 67 w 171"/>
                    <a:gd name="T33" fmla="*/ 93 h 93"/>
                    <a:gd name="T34" fmla="*/ 55 w 171"/>
                    <a:gd name="T35" fmla="*/ 87 h 93"/>
                    <a:gd name="T36" fmla="*/ 49 w 171"/>
                    <a:gd name="T37" fmla="*/ 93 h 93"/>
                    <a:gd name="T38" fmla="*/ 37 w 171"/>
                    <a:gd name="T39" fmla="*/ 81 h 93"/>
                    <a:gd name="T40" fmla="*/ 24 w 171"/>
                    <a:gd name="T41" fmla="*/ 81 h 93"/>
                    <a:gd name="T42" fmla="*/ 24 w 171"/>
                    <a:gd name="T43" fmla="*/ 75 h 93"/>
                    <a:gd name="T44" fmla="*/ 18 w 171"/>
                    <a:gd name="T45" fmla="*/ 69 h 93"/>
                    <a:gd name="T46" fmla="*/ 6 w 171"/>
                    <a:gd name="T47" fmla="*/ 55 h 93"/>
                    <a:gd name="T48" fmla="*/ 12 w 171"/>
                    <a:gd name="T49" fmla="*/ 55 h 93"/>
                    <a:gd name="T50" fmla="*/ 6 w 171"/>
                    <a:gd name="T51" fmla="*/ 49 h 93"/>
                    <a:gd name="T52" fmla="*/ 0 w 171"/>
                    <a:gd name="T53" fmla="*/ 26 h 93"/>
                    <a:gd name="T54" fmla="*/ 0 w 171"/>
                    <a:gd name="T55" fmla="*/ 32 h 93"/>
                    <a:gd name="T56" fmla="*/ 6 w 171"/>
                    <a:gd name="T57" fmla="*/ 49 h 93"/>
                    <a:gd name="T58" fmla="*/ 12 w 171"/>
                    <a:gd name="T59" fmla="*/ 38 h 93"/>
                    <a:gd name="T60" fmla="*/ 12 w 171"/>
                    <a:gd name="T61" fmla="*/ 49 h 93"/>
                    <a:gd name="T62" fmla="*/ 24 w 171"/>
                    <a:gd name="T63" fmla="*/ 61 h 93"/>
                    <a:gd name="T64" fmla="*/ 31 w 171"/>
                    <a:gd name="T65" fmla="*/ 61 h 93"/>
                    <a:gd name="T66" fmla="*/ 37 w 171"/>
                    <a:gd name="T67" fmla="*/ 69 h 93"/>
                    <a:gd name="T68" fmla="*/ 43 w 171"/>
                    <a:gd name="T69" fmla="*/ 75 h 93"/>
                    <a:gd name="T70" fmla="*/ 49 w 171"/>
                    <a:gd name="T71" fmla="*/ 69 h 93"/>
                    <a:gd name="T72" fmla="*/ 61 w 171"/>
                    <a:gd name="T73" fmla="*/ 81 h 93"/>
                    <a:gd name="T74" fmla="*/ 73 w 171"/>
                    <a:gd name="T75" fmla="*/ 81 h 93"/>
                    <a:gd name="T76" fmla="*/ 79 w 171"/>
                    <a:gd name="T77" fmla="*/ 81 h 93"/>
                    <a:gd name="T78" fmla="*/ 92 w 171"/>
                    <a:gd name="T79" fmla="*/ 81 h 93"/>
                    <a:gd name="T80" fmla="*/ 98 w 171"/>
                    <a:gd name="T81" fmla="*/ 81 h 93"/>
                    <a:gd name="T82" fmla="*/ 110 w 171"/>
                    <a:gd name="T83" fmla="*/ 75 h 93"/>
                    <a:gd name="T84" fmla="*/ 122 w 171"/>
                    <a:gd name="T85" fmla="*/ 69 h 93"/>
                    <a:gd name="T86" fmla="*/ 134 w 171"/>
                    <a:gd name="T87" fmla="*/ 61 h 93"/>
                    <a:gd name="T88" fmla="*/ 148 w 171"/>
                    <a:gd name="T89" fmla="*/ 55 h 93"/>
                    <a:gd name="T90" fmla="*/ 153 w 171"/>
                    <a:gd name="T91" fmla="*/ 49 h 93"/>
                    <a:gd name="T92" fmla="*/ 153 w 171"/>
                    <a:gd name="T93" fmla="*/ 49 h 93"/>
                    <a:gd name="T94" fmla="*/ 159 w 171"/>
                    <a:gd name="T95" fmla="*/ 38 h 93"/>
                    <a:gd name="T96" fmla="*/ 159 w 171"/>
                    <a:gd name="T97" fmla="*/ 20 h 93"/>
                    <a:gd name="T98" fmla="*/ 159 w 171"/>
                    <a:gd name="T99" fmla="*/ 0 h 93"/>
                    <a:gd name="T100" fmla="*/ 171 w 171"/>
                    <a:gd name="T101" fmla="*/ 6 h 93"/>
                    <a:gd name="T102" fmla="*/ 165 w 171"/>
                    <a:gd name="T103"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93">
                      <a:moveTo>
                        <a:pt x="165" y="14"/>
                      </a:moveTo>
                      <a:lnTo>
                        <a:pt x="165" y="20"/>
                      </a:lnTo>
                      <a:lnTo>
                        <a:pt x="159" y="20"/>
                      </a:lnTo>
                      <a:lnTo>
                        <a:pt x="159" y="26"/>
                      </a:lnTo>
                      <a:lnTo>
                        <a:pt x="159" y="26"/>
                      </a:lnTo>
                      <a:lnTo>
                        <a:pt x="159" y="26"/>
                      </a:lnTo>
                      <a:lnTo>
                        <a:pt x="165" y="26"/>
                      </a:lnTo>
                      <a:lnTo>
                        <a:pt x="171" y="20"/>
                      </a:lnTo>
                      <a:lnTo>
                        <a:pt x="171" y="20"/>
                      </a:lnTo>
                      <a:lnTo>
                        <a:pt x="165" y="32"/>
                      </a:lnTo>
                      <a:lnTo>
                        <a:pt x="165" y="32"/>
                      </a:lnTo>
                      <a:lnTo>
                        <a:pt x="165" y="38"/>
                      </a:lnTo>
                      <a:lnTo>
                        <a:pt x="165" y="38"/>
                      </a:lnTo>
                      <a:lnTo>
                        <a:pt x="165" y="38"/>
                      </a:lnTo>
                      <a:lnTo>
                        <a:pt x="159" y="44"/>
                      </a:lnTo>
                      <a:lnTo>
                        <a:pt x="159" y="55"/>
                      </a:lnTo>
                      <a:lnTo>
                        <a:pt x="159" y="55"/>
                      </a:lnTo>
                      <a:lnTo>
                        <a:pt x="159" y="55"/>
                      </a:lnTo>
                      <a:lnTo>
                        <a:pt x="159" y="44"/>
                      </a:lnTo>
                      <a:lnTo>
                        <a:pt x="159" y="49"/>
                      </a:lnTo>
                      <a:lnTo>
                        <a:pt x="153" y="55"/>
                      </a:lnTo>
                      <a:lnTo>
                        <a:pt x="153" y="61"/>
                      </a:lnTo>
                      <a:lnTo>
                        <a:pt x="153" y="61"/>
                      </a:lnTo>
                      <a:lnTo>
                        <a:pt x="148" y="69"/>
                      </a:lnTo>
                      <a:lnTo>
                        <a:pt x="142" y="69"/>
                      </a:lnTo>
                      <a:lnTo>
                        <a:pt x="142" y="69"/>
                      </a:lnTo>
                      <a:lnTo>
                        <a:pt x="142" y="69"/>
                      </a:lnTo>
                      <a:lnTo>
                        <a:pt x="142" y="75"/>
                      </a:lnTo>
                      <a:lnTo>
                        <a:pt x="148" y="75"/>
                      </a:lnTo>
                      <a:lnTo>
                        <a:pt x="148" y="75"/>
                      </a:lnTo>
                      <a:lnTo>
                        <a:pt x="148" y="75"/>
                      </a:lnTo>
                      <a:lnTo>
                        <a:pt x="148" y="75"/>
                      </a:lnTo>
                      <a:lnTo>
                        <a:pt x="142" y="75"/>
                      </a:lnTo>
                      <a:lnTo>
                        <a:pt x="142" y="69"/>
                      </a:lnTo>
                      <a:lnTo>
                        <a:pt x="142" y="69"/>
                      </a:lnTo>
                      <a:lnTo>
                        <a:pt x="134" y="75"/>
                      </a:lnTo>
                      <a:lnTo>
                        <a:pt x="128" y="75"/>
                      </a:lnTo>
                      <a:lnTo>
                        <a:pt x="122" y="75"/>
                      </a:lnTo>
                      <a:lnTo>
                        <a:pt x="122" y="75"/>
                      </a:lnTo>
                      <a:lnTo>
                        <a:pt x="116" y="87"/>
                      </a:lnTo>
                      <a:lnTo>
                        <a:pt x="116" y="87"/>
                      </a:lnTo>
                      <a:lnTo>
                        <a:pt x="116" y="87"/>
                      </a:lnTo>
                      <a:lnTo>
                        <a:pt x="116" y="81"/>
                      </a:lnTo>
                      <a:lnTo>
                        <a:pt x="116" y="81"/>
                      </a:lnTo>
                      <a:lnTo>
                        <a:pt x="110" y="81"/>
                      </a:lnTo>
                      <a:lnTo>
                        <a:pt x="104" y="87"/>
                      </a:lnTo>
                      <a:lnTo>
                        <a:pt x="104" y="87"/>
                      </a:lnTo>
                      <a:lnTo>
                        <a:pt x="104" y="87"/>
                      </a:lnTo>
                      <a:lnTo>
                        <a:pt x="98" y="87"/>
                      </a:lnTo>
                      <a:lnTo>
                        <a:pt x="98" y="87"/>
                      </a:lnTo>
                      <a:lnTo>
                        <a:pt x="98" y="87"/>
                      </a:lnTo>
                      <a:lnTo>
                        <a:pt x="98" y="87"/>
                      </a:lnTo>
                      <a:lnTo>
                        <a:pt x="104" y="93"/>
                      </a:lnTo>
                      <a:lnTo>
                        <a:pt x="104" y="93"/>
                      </a:lnTo>
                      <a:lnTo>
                        <a:pt x="110" y="93"/>
                      </a:lnTo>
                      <a:lnTo>
                        <a:pt x="110" y="93"/>
                      </a:lnTo>
                      <a:lnTo>
                        <a:pt x="104" y="93"/>
                      </a:lnTo>
                      <a:lnTo>
                        <a:pt x="98" y="93"/>
                      </a:lnTo>
                      <a:lnTo>
                        <a:pt x="92" y="87"/>
                      </a:lnTo>
                      <a:lnTo>
                        <a:pt x="92" y="87"/>
                      </a:lnTo>
                      <a:lnTo>
                        <a:pt x="87" y="87"/>
                      </a:lnTo>
                      <a:lnTo>
                        <a:pt x="79" y="87"/>
                      </a:lnTo>
                      <a:lnTo>
                        <a:pt x="73" y="87"/>
                      </a:lnTo>
                      <a:lnTo>
                        <a:pt x="73" y="87"/>
                      </a:lnTo>
                      <a:lnTo>
                        <a:pt x="67" y="93"/>
                      </a:lnTo>
                      <a:lnTo>
                        <a:pt x="67" y="93"/>
                      </a:lnTo>
                      <a:lnTo>
                        <a:pt x="67" y="93"/>
                      </a:lnTo>
                      <a:lnTo>
                        <a:pt x="67" y="93"/>
                      </a:lnTo>
                      <a:lnTo>
                        <a:pt x="67" y="87"/>
                      </a:lnTo>
                      <a:lnTo>
                        <a:pt x="61" y="87"/>
                      </a:lnTo>
                      <a:lnTo>
                        <a:pt x="55" y="87"/>
                      </a:lnTo>
                      <a:lnTo>
                        <a:pt x="55" y="87"/>
                      </a:lnTo>
                      <a:lnTo>
                        <a:pt x="55" y="87"/>
                      </a:lnTo>
                      <a:lnTo>
                        <a:pt x="49" y="87"/>
                      </a:lnTo>
                      <a:lnTo>
                        <a:pt x="49" y="93"/>
                      </a:lnTo>
                      <a:lnTo>
                        <a:pt x="49" y="93"/>
                      </a:lnTo>
                      <a:lnTo>
                        <a:pt x="49" y="93"/>
                      </a:lnTo>
                      <a:lnTo>
                        <a:pt x="49" y="87"/>
                      </a:lnTo>
                      <a:lnTo>
                        <a:pt x="43" y="87"/>
                      </a:lnTo>
                      <a:lnTo>
                        <a:pt x="37" y="81"/>
                      </a:lnTo>
                      <a:lnTo>
                        <a:pt x="37" y="75"/>
                      </a:lnTo>
                      <a:lnTo>
                        <a:pt x="37" y="75"/>
                      </a:lnTo>
                      <a:lnTo>
                        <a:pt x="31" y="81"/>
                      </a:lnTo>
                      <a:lnTo>
                        <a:pt x="24" y="81"/>
                      </a:lnTo>
                      <a:lnTo>
                        <a:pt x="24" y="81"/>
                      </a:lnTo>
                      <a:lnTo>
                        <a:pt x="24" y="81"/>
                      </a:lnTo>
                      <a:lnTo>
                        <a:pt x="31" y="75"/>
                      </a:lnTo>
                      <a:lnTo>
                        <a:pt x="24" y="75"/>
                      </a:lnTo>
                      <a:lnTo>
                        <a:pt x="24" y="69"/>
                      </a:lnTo>
                      <a:lnTo>
                        <a:pt x="24" y="69"/>
                      </a:lnTo>
                      <a:lnTo>
                        <a:pt x="24" y="69"/>
                      </a:lnTo>
                      <a:lnTo>
                        <a:pt x="18" y="69"/>
                      </a:lnTo>
                      <a:lnTo>
                        <a:pt x="12" y="61"/>
                      </a:lnTo>
                      <a:lnTo>
                        <a:pt x="12" y="61"/>
                      </a:lnTo>
                      <a:lnTo>
                        <a:pt x="12" y="61"/>
                      </a:lnTo>
                      <a:lnTo>
                        <a:pt x="6" y="55"/>
                      </a:lnTo>
                      <a:lnTo>
                        <a:pt x="0" y="55"/>
                      </a:lnTo>
                      <a:lnTo>
                        <a:pt x="0" y="49"/>
                      </a:lnTo>
                      <a:lnTo>
                        <a:pt x="0" y="49"/>
                      </a:lnTo>
                      <a:lnTo>
                        <a:pt x="12" y="55"/>
                      </a:lnTo>
                      <a:lnTo>
                        <a:pt x="12" y="55"/>
                      </a:lnTo>
                      <a:lnTo>
                        <a:pt x="6" y="55"/>
                      </a:lnTo>
                      <a:lnTo>
                        <a:pt x="6" y="49"/>
                      </a:lnTo>
                      <a:lnTo>
                        <a:pt x="6" y="49"/>
                      </a:lnTo>
                      <a:lnTo>
                        <a:pt x="0" y="38"/>
                      </a:lnTo>
                      <a:lnTo>
                        <a:pt x="0" y="32"/>
                      </a:lnTo>
                      <a:lnTo>
                        <a:pt x="0" y="26"/>
                      </a:lnTo>
                      <a:lnTo>
                        <a:pt x="0" y="26"/>
                      </a:lnTo>
                      <a:lnTo>
                        <a:pt x="0" y="26"/>
                      </a:lnTo>
                      <a:lnTo>
                        <a:pt x="0" y="26"/>
                      </a:lnTo>
                      <a:lnTo>
                        <a:pt x="0" y="32"/>
                      </a:lnTo>
                      <a:lnTo>
                        <a:pt x="0" y="32"/>
                      </a:lnTo>
                      <a:lnTo>
                        <a:pt x="0" y="38"/>
                      </a:lnTo>
                      <a:lnTo>
                        <a:pt x="6" y="44"/>
                      </a:lnTo>
                      <a:lnTo>
                        <a:pt x="6" y="49"/>
                      </a:lnTo>
                      <a:lnTo>
                        <a:pt x="6" y="49"/>
                      </a:lnTo>
                      <a:lnTo>
                        <a:pt x="6" y="49"/>
                      </a:lnTo>
                      <a:lnTo>
                        <a:pt x="12" y="44"/>
                      </a:lnTo>
                      <a:lnTo>
                        <a:pt x="12" y="38"/>
                      </a:lnTo>
                      <a:lnTo>
                        <a:pt x="12" y="38"/>
                      </a:lnTo>
                      <a:lnTo>
                        <a:pt x="12" y="44"/>
                      </a:lnTo>
                      <a:lnTo>
                        <a:pt x="12" y="49"/>
                      </a:lnTo>
                      <a:lnTo>
                        <a:pt x="12" y="49"/>
                      </a:lnTo>
                      <a:lnTo>
                        <a:pt x="12" y="49"/>
                      </a:lnTo>
                      <a:lnTo>
                        <a:pt x="18" y="55"/>
                      </a:lnTo>
                      <a:lnTo>
                        <a:pt x="18" y="61"/>
                      </a:lnTo>
                      <a:lnTo>
                        <a:pt x="24" y="61"/>
                      </a:lnTo>
                      <a:lnTo>
                        <a:pt x="24" y="61"/>
                      </a:lnTo>
                      <a:lnTo>
                        <a:pt x="24" y="49"/>
                      </a:lnTo>
                      <a:lnTo>
                        <a:pt x="24" y="55"/>
                      </a:lnTo>
                      <a:lnTo>
                        <a:pt x="24" y="61"/>
                      </a:lnTo>
                      <a:lnTo>
                        <a:pt x="31" y="61"/>
                      </a:lnTo>
                      <a:lnTo>
                        <a:pt x="31" y="61"/>
                      </a:lnTo>
                      <a:lnTo>
                        <a:pt x="31" y="69"/>
                      </a:lnTo>
                      <a:lnTo>
                        <a:pt x="37" y="69"/>
                      </a:lnTo>
                      <a:lnTo>
                        <a:pt x="37" y="69"/>
                      </a:lnTo>
                      <a:lnTo>
                        <a:pt x="37" y="69"/>
                      </a:lnTo>
                      <a:lnTo>
                        <a:pt x="43" y="69"/>
                      </a:lnTo>
                      <a:lnTo>
                        <a:pt x="43" y="75"/>
                      </a:lnTo>
                      <a:lnTo>
                        <a:pt x="43" y="75"/>
                      </a:lnTo>
                      <a:lnTo>
                        <a:pt x="49" y="81"/>
                      </a:lnTo>
                      <a:lnTo>
                        <a:pt x="55" y="81"/>
                      </a:lnTo>
                      <a:lnTo>
                        <a:pt x="55" y="81"/>
                      </a:lnTo>
                      <a:lnTo>
                        <a:pt x="49" y="69"/>
                      </a:lnTo>
                      <a:lnTo>
                        <a:pt x="55" y="81"/>
                      </a:lnTo>
                      <a:lnTo>
                        <a:pt x="55" y="81"/>
                      </a:lnTo>
                      <a:lnTo>
                        <a:pt x="55" y="81"/>
                      </a:lnTo>
                      <a:lnTo>
                        <a:pt x="61" y="81"/>
                      </a:lnTo>
                      <a:lnTo>
                        <a:pt x="61" y="81"/>
                      </a:lnTo>
                      <a:lnTo>
                        <a:pt x="67" y="81"/>
                      </a:lnTo>
                      <a:lnTo>
                        <a:pt x="67" y="81"/>
                      </a:lnTo>
                      <a:lnTo>
                        <a:pt x="73" y="81"/>
                      </a:lnTo>
                      <a:lnTo>
                        <a:pt x="73" y="81"/>
                      </a:lnTo>
                      <a:lnTo>
                        <a:pt x="79" y="75"/>
                      </a:lnTo>
                      <a:lnTo>
                        <a:pt x="79" y="81"/>
                      </a:lnTo>
                      <a:lnTo>
                        <a:pt x="79" y="81"/>
                      </a:lnTo>
                      <a:lnTo>
                        <a:pt x="87" y="81"/>
                      </a:lnTo>
                      <a:lnTo>
                        <a:pt x="92" y="81"/>
                      </a:lnTo>
                      <a:lnTo>
                        <a:pt x="92" y="81"/>
                      </a:lnTo>
                      <a:lnTo>
                        <a:pt x="92" y="81"/>
                      </a:lnTo>
                      <a:lnTo>
                        <a:pt x="98" y="81"/>
                      </a:lnTo>
                      <a:lnTo>
                        <a:pt x="104" y="75"/>
                      </a:lnTo>
                      <a:lnTo>
                        <a:pt x="104" y="75"/>
                      </a:lnTo>
                      <a:lnTo>
                        <a:pt x="98" y="81"/>
                      </a:lnTo>
                      <a:lnTo>
                        <a:pt x="98" y="81"/>
                      </a:lnTo>
                      <a:lnTo>
                        <a:pt x="104" y="81"/>
                      </a:lnTo>
                      <a:lnTo>
                        <a:pt x="110" y="75"/>
                      </a:lnTo>
                      <a:lnTo>
                        <a:pt x="110" y="75"/>
                      </a:lnTo>
                      <a:lnTo>
                        <a:pt x="116" y="75"/>
                      </a:lnTo>
                      <a:lnTo>
                        <a:pt x="116" y="75"/>
                      </a:lnTo>
                      <a:lnTo>
                        <a:pt x="122" y="69"/>
                      </a:lnTo>
                      <a:lnTo>
                        <a:pt x="122" y="69"/>
                      </a:lnTo>
                      <a:lnTo>
                        <a:pt x="122" y="69"/>
                      </a:lnTo>
                      <a:lnTo>
                        <a:pt x="122" y="69"/>
                      </a:lnTo>
                      <a:lnTo>
                        <a:pt x="128" y="69"/>
                      </a:lnTo>
                      <a:lnTo>
                        <a:pt x="134" y="61"/>
                      </a:lnTo>
                      <a:lnTo>
                        <a:pt x="134" y="69"/>
                      </a:lnTo>
                      <a:lnTo>
                        <a:pt x="134" y="69"/>
                      </a:lnTo>
                      <a:lnTo>
                        <a:pt x="142" y="61"/>
                      </a:lnTo>
                      <a:lnTo>
                        <a:pt x="148" y="55"/>
                      </a:lnTo>
                      <a:lnTo>
                        <a:pt x="148" y="55"/>
                      </a:lnTo>
                      <a:lnTo>
                        <a:pt x="148" y="55"/>
                      </a:lnTo>
                      <a:lnTo>
                        <a:pt x="153" y="49"/>
                      </a:lnTo>
                      <a:lnTo>
                        <a:pt x="153" y="49"/>
                      </a:lnTo>
                      <a:lnTo>
                        <a:pt x="153" y="49"/>
                      </a:lnTo>
                      <a:lnTo>
                        <a:pt x="148" y="49"/>
                      </a:lnTo>
                      <a:lnTo>
                        <a:pt x="148" y="49"/>
                      </a:lnTo>
                      <a:lnTo>
                        <a:pt x="153" y="49"/>
                      </a:lnTo>
                      <a:lnTo>
                        <a:pt x="153" y="44"/>
                      </a:lnTo>
                      <a:lnTo>
                        <a:pt x="153" y="44"/>
                      </a:lnTo>
                      <a:lnTo>
                        <a:pt x="153" y="38"/>
                      </a:lnTo>
                      <a:lnTo>
                        <a:pt x="159" y="38"/>
                      </a:lnTo>
                      <a:lnTo>
                        <a:pt x="159" y="32"/>
                      </a:lnTo>
                      <a:lnTo>
                        <a:pt x="159" y="32"/>
                      </a:lnTo>
                      <a:lnTo>
                        <a:pt x="159" y="20"/>
                      </a:lnTo>
                      <a:lnTo>
                        <a:pt x="159" y="20"/>
                      </a:lnTo>
                      <a:lnTo>
                        <a:pt x="159" y="6"/>
                      </a:lnTo>
                      <a:lnTo>
                        <a:pt x="159" y="6"/>
                      </a:lnTo>
                      <a:lnTo>
                        <a:pt x="159" y="6"/>
                      </a:lnTo>
                      <a:lnTo>
                        <a:pt x="159" y="0"/>
                      </a:lnTo>
                      <a:lnTo>
                        <a:pt x="159" y="0"/>
                      </a:lnTo>
                      <a:lnTo>
                        <a:pt x="159" y="0"/>
                      </a:lnTo>
                      <a:lnTo>
                        <a:pt x="165" y="6"/>
                      </a:lnTo>
                      <a:lnTo>
                        <a:pt x="171" y="6"/>
                      </a:lnTo>
                      <a:lnTo>
                        <a:pt x="171" y="6"/>
                      </a:lnTo>
                      <a:lnTo>
                        <a:pt x="165" y="6"/>
                      </a:lnTo>
                      <a:lnTo>
                        <a:pt x="165" y="6"/>
                      </a:lnTo>
                      <a:lnTo>
                        <a:pt x="165"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24" name="Freeform 160"/>
                <p:cNvSpPr>
                  <a:spLocks/>
                </p:cNvSpPr>
                <p:nvPr/>
              </p:nvSpPr>
              <p:spPr bwMode="auto">
                <a:xfrm>
                  <a:off x="3993" y="1926"/>
                  <a:ext cx="153" cy="102"/>
                </a:xfrm>
                <a:custGeom>
                  <a:avLst/>
                  <a:gdLst>
                    <a:gd name="T0" fmla="*/ 43 w 153"/>
                    <a:gd name="T1" fmla="*/ 6 h 102"/>
                    <a:gd name="T2" fmla="*/ 25 w 153"/>
                    <a:gd name="T3" fmla="*/ 12 h 102"/>
                    <a:gd name="T4" fmla="*/ 12 w 153"/>
                    <a:gd name="T5" fmla="*/ 18 h 102"/>
                    <a:gd name="T6" fmla="*/ 18 w 153"/>
                    <a:gd name="T7" fmla="*/ 24 h 102"/>
                    <a:gd name="T8" fmla="*/ 6 w 153"/>
                    <a:gd name="T9" fmla="*/ 29 h 102"/>
                    <a:gd name="T10" fmla="*/ 0 w 153"/>
                    <a:gd name="T11" fmla="*/ 47 h 102"/>
                    <a:gd name="T12" fmla="*/ 0 w 153"/>
                    <a:gd name="T13" fmla="*/ 61 h 102"/>
                    <a:gd name="T14" fmla="*/ 6 w 153"/>
                    <a:gd name="T15" fmla="*/ 55 h 102"/>
                    <a:gd name="T16" fmla="*/ 6 w 153"/>
                    <a:gd name="T17" fmla="*/ 41 h 102"/>
                    <a:gd name="T18" fmla="*/ 6 w 153"/>
                    <a:gd name="T19" fmla="*/ 61 h 102"/>
                    <a:gd name="T20" fmla="*/ 12 w 153"/>
                    <a:gd name="T21" fmla="*/ 67 h 102"/>
                    <a:gd name="T22" fmla="*/ 12 w 153"/>
                    <a:gd name="T23" fmla="*/ 73 h 102"/>
                    <a:gd name="T24" fmla="*/ 18 w 153"/>
                    <a:gd name="T25" fmla="*/ 61 h 102"/>
                    <a:gd name="T26" fmla="*/ 18 w 153"/>
                    <a:gd name="T27" fmla="*/ 73 h 102"/>
                    <a:gd name="T28" fmla="*/ 25 w 153"/>
                    <a:gd name="T29" fmla="*/ 85 h 102"/>
                    <a:gd name="T30" fmla="*/ 31 w 153"/>
                    <a:gd name="T31" fmla="*/ 96 h 102"/>
                    <a:gd name="T32" fmla="*/ 37 w 153"/>
                    <a:gd name="T33" fmla="*/ 96 h 102"/>
                    <a:gd name="T34" fmla="*/ 55 w 153"/>
                    <a:gd name="T35" fmla="*/ 102 h 102"/>
                    <a:gd name="T36" fmla="*/ 49 w 153"/>
                    <a:gd name="T37" fmla="*/ 90 h 102"/>
                    <a:gd name="T38" fmla="*/ 55 w 153"/>
                    <a:gd name="T39" fmla="*/ 85 h 102"/>
                    <a:gd name="T40" fmla="*/ 61 w 153"/>
                    <a:gd name="T41" fmla="*/ 90 h 102"/>
                    <a:gd name="T42" fmla="*/ 67 w 153"/>
                    <a:gd name="T43" fmla="*/ 96 h 102"/>
                    <a:gd name="T44" fmla="*/ 73 w 153"/>
                    <a:gd name="T45" fmla="*/ 102 h 102"/>
                    <a:gd name="T46" fmla="*/ 73 w 153"/>
                    <a:gd name="T47" fmla="*/ 96 h 102"/>
                    <a:gd name="T48" fmla="*/ 81 w 153"/>
                    <a:gd name="T49" fmla="*/ 102 h 102"/>
                    <a:gd name="T50" fmla="*/ 86 w 153"/>
                    <a:gd name="T51" fmla="*/ 102 h 102"/>
                    <a:gd name="T52" fmla="*/ 92 w 153"/>
                    <a:gd name="T53" fmla="*/ 96 h 102"/>
                    <a:gd name="T54" fmla="*/ 86 w 153"/>
                    <a:gd name="T55" fmla="*/ 90 h 102"/>
                    <a:gd name="T56" fmla="*/ 98 w 153"/>
                    <a:gd name="T57" fmla="*/ 102 h 102"/>
                    <a:gd name="T58" fmla="*/ 110 w 153"/>
                    <a:gd name="T59" fmla="*/ 102 h 102"/>
                    <a:gd name="T60" fmla="*/ 116 w 153"/>
                    <a:gd name="T61" fmla="*/ 102 h 102"/>
                    <a:gd name="T62" fmla="*/ 110 w 153"/>
                    <a:gd name="T63" fmla="*/ 96 h 102"/>
                    <a:gd name="T64" fmla="*/ 116 w 153"/>
                    <a:gd name="T65" fmla="*/ 90 h 102"/>
                    <a:gd name="T66" fmla="*/ 116 w 153"/>
                    <a:gd name="T67" fmla="*/ 85 h 102"/>
                    <a:gd name="T68" fmla="*/ 122 w 153"/>
                    <a:gd name="T69" fmla="*/ 96 h 102"/>
                    <a:gd name="T70" fmla="*/ 128 w 153"/>
                    <a:gd name="T71" fmla="*/ 90 h 102"/>
                    <a:gd name="T72" fmla="*/ 128 w 153"/>
                    <a:gd name="T73" fmla="*/ 79 h 102"/>
                    <a:gd name="T74" fmla="*/ 128 w 153"/>
                    <a:gd name="T75" fmla="*/ 96 h 102"/>
                    <a:gd name="T76" fmla="*/ 136 w 153"/>
                    <a:gd name="T77" fmla="*/ 90 h 102"/>
                    <a:gd name="T78" fmla="*/ 142 w 153"/>
                    <a:gd name="T79" fmla="*/ 79 h 102"/>
                    <a:gd name="T80" fmla="*/ 142 w 153"/>
                    <a:gd name="T81" fmla="*/ 73 h 102"/>
                    <a:gd name="T82" fmla="*/ 142 w 153"/>
                    <a:gd name="T83" fmla="*/ 67 h 102"/>
                    <a:gd name="T84" fmla="*/ 142 w 153"/>
                    <a:gd name="T85" fmla="*/ 55 h 102"/>
                    <a:gd name="T86" fmla="*/ 147 w 153"/>
                    <a:gd name="T87" fmla="*/ 67 h 102"/>
                    <a:gd name="T88" fmla="*/ 147 w 153"/>
                    <a:gd name="T89" fmla="*/ 73 h 102"/>
                    <a:gd name="T90" fmla="*/ 147 w 153"/>
                    <a:gd name="T91" fmla="*/ 55 h 102"/>
                    <a:gd name="T92" fmla="*/ 147 w 153"/>
                    <a:gd name="T93" fmla="*/ 41 h 102"/>
                    <a:gd name="T94" fmla="*/ 153 w 153"/>
                    <a:gd name="T95" fmla="*/ 41 h 102"/>
                    <a:gd name="T96" fmla="*/ 142 w 153"/>
                    <a:gd name="T97" fmla="*/ 24 h 102"/>
                    <a:gd name="T98" fmla="*/ 128 w 153"/>
                    <a:gd name="T99" fmla="*/ 12 h 102"/>
                    <a:gd name="T100" fmla="*/ 110 w 153"/>
                    <a:gd name="T101" fmla="*/ 0 h 102"/>
                    <a:gd name="T102" fmla="*/ 98 w 153"/>
                    <a:gd name="T103" fmla="*/ 0 h 102"/>
                    <a:gd name="T104" fmla="*/ 81 w 153"/>
                    <a:gd name="T105" fmla="*/ 12 h 102"/>
                    <a:gd name="T106" fmla="*/ 61 w 153"/>
                    <a:gd name="T107"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3" h="102">
                      <a:moveTo>
                        <a:pt x="55" y="6"/>
                      </a:moveTo>
                      <a:lnTo>
                        <a:pt x="49" y="6"/>
                      </a:lnTo>
                      <a:lnTo>
                        <a:pt x="43" y="6"/>
                      </a:lnTo>
                      <a:lnTo>
                        <a:pt x="43" y="6"/>
                      </a:lnTo>
                      <a:lnTo>
                        <a:pt x="43" y="6"/>
                      </a:lnTo>
                      <a:lnTo>
                        <a:pt x="37" y="6"/>
                      </a:lnTo>
                      <a:lnTo>
                        <a:pt x="25" y="12"/>
                      </a:lnTo>
                      <a:lnTo>
                        <a:pt x="25" y="12"/>
                      </a:lnTo>
                      <a:lnTo>
                        <a:pt x="25" y="12"/>
                      </a:lnTo>
                      <a:lnTo>
                        <a:pt x="18" y="18"/>
                      </a:lnTo>
                      <a:lnTo>
                        <a:pt x="12" y="18"/>
                      </a:lnTo>
                      <a:lnTo>
                        <a:pt x="12" y="18"/>
                      </a:lnTo>
                      <a:lnTo>
                        <a:pt x="12" y="18"/>
                      </a:lnTo>
                      <a:lnTo>
                        <a:pt x="12" y="24"/>
                      </a:lnTo>
                      <a:lnTo>
                        <a:pt x="18" y="24"/>
                      </a:lnTo>
                      <a:lnTo>
                        <a:pt x="18" y="24"/>
                      </a:lnTo>
                      <a:lnTo>
                        <a:pt x="18" y="24"/>
                      </a:lnTo>
                      <a:lnTo>
                        <a:pt x="12" y="24"/>
                      </a:lnTo>
                      <a:lnTo>
                        <a:pt x="6" y="29"/>
                      </a:lnTo>
                      <a:lnTo>
                        <a:pt x="6" y="29"/>
                      </a:lnTo>
                      <a:lnTo>
                        <a:pt x="6" y="29"/>
                      </a:lnTo>
                      <a:lnTo>
                        <a:pt x="0" y="35"/>
                      </a:lnTo>
                      <a:lnTo>
                        <a:pt x="0" y="41"/>
                      </a:lnTo>
                      <a:lnTo>
                        <a:pt x="0" y="47"/>
                      </a:lnTo>
                      <a:lnTo>
                        <a:pt x="0" y="47"/>
                      </a:lnTo>
                      <a:lnTo>
                        <a:pt x="0" y="55"/>
                      </a:lnTo>
                      <a:lnTo>
                        <a:pt x="0" y="61"/>
                      </a:lnTo>
                      <a:lnTo>
                        <a:pt x="0" y="61"/>
                      </a:lnTo>
                      <a:lnTo>
                        <a:pt x="0" y="61"/>
                      </a:lnTo>
                      <a:lnTo>
                        <a:pt x="0" y="61"/>
                      </a:lnTo>
                      <a:lnTo>
                        <a:pt x="0" y="61"/>
                      </a:lnTo>
                      <a:lnTo>
                        <a:pt x="6" y="55"/>
                      </a:lnTo>
                      <a:lnTo>
                        <a:pt x="6" y="55"/>
                      </a:lnTo>
                      <a:lnTo>
                        <a:pt x="0" y="55"/>
                      </a:lnTo>
                      <a:lnTo>
                        <a:pt x="6" y="47"/>
                      </a:lnTo>
                      <a:lnTo>
                        <a:pt x="6" y="41"/>
                      </a:lnTo>
                      <a:lnTo>
                        <a:pt x="6" y="41"/>
                      </a:lnTo>
                      <a:lnTo>
                        <a:pt x="6" y="47"/>
                      </a:lnTo>
                      <a:lnTo>
                        <a:pt x="6" y="55"/>
                      </a:lnTo>
                      <a:lnTo>
                        <a:pt x="6" y="61"/>
                      </a:lnTo>
                      <a:lnTo>
                        <a:pt x="6" y="61"/>
                      </a:lnTo>
                      <a:lnTo>
                        <a:pt x="6" y="67"/>
                      </a:lnTo>
                      <a:lnTo>
                        <a:pt x="6" y="67"/>
                      </a:lnTo>
                      <a:lnTo>
                        <a:pt x="12" y="67"/>
                      </a:lnTo>
                      <a:lnTo>
                        <a:pt x="12" y="67"/>
                      </a:lnTo>
                      <a:lnTo>
                        <a:pt x="12" y="73"/>
                      </a:lnTo>
                      <a:lnTo>
                        <a:pt x="12" y="79"/>
                      </a:lnTo>
                      <a:lnTo>
                        <a:pt x="12" y="73"/>
                      </a:lnTo>
                      <a:lnTo>
                        <a:pt x="12" y="73"/>
                      </a:lnTo>
                      <a:lnTo>
                        <a:pt x="12" y="73"/>
                      </a:lnTo>
                      <a:lnTo>
                        <a:pt x="18" y="67"/>
                      </a:lnTo>
                      <a:lnTo>
                        <a:pt x="18" y="61"/>
                      </a:lnTo>
                      <a:lnTo>
                        <a:pt x="18" y="61"/>
                      </a:lnTo>
                      <a:lnTo>
                        <a:pt x="18" y="61"/>
                      </a:lnTo>
                      <a:lnTo>
                        <a:pt x="18" y="67"/>
                      </a:lnTo>
                      <a:lnTo>
                        <a:pt x="18" y="73"/>
                      </a:lnTo>
                      <a:lnTo>
                        <a:pt x="18" y="73"/>
                      </a:lnTo>
                      <a:lnTo>
                        <a:pt x="18" y="79"/>
                      </a:lnTo>
                      <a:lnTo>
                        <a:pt x="25" y="85"/>
                      </a:lnTo>
                      <a:lnTo>
                        <a:pt x="25" y="85"/>
                      </a:lnTo>
                      <a:lnTo>
                        <a:pt x="25" y="85"/>
                      </a:lnTo>
                      <a:lnTo>
                        <a:pt x="25" y="90"/>
                      </a:lnTo>
                      <a:lnTo>
                        <a:pt x="25" y="96"/>
                      </a:lnTo>
                      <a:lnTo>
                        <a:pt x="31" y="96"/>
                      </a:lnTo>
                      <a:lnTo>
                        <a:pt x="31" y="96"/>
                      </a:lnTo>
                      <a:lnTo>
                        <a:pt x="31" y="96"/>
                      </a:lnTo>
                      <a:lnTo>
                        <a:pt x="37" y="96"/>
                      </a:lnTo>
                      <a:lnTo>
                        <a:pt x="37" y="96"/>
                      </a:lnTo>
                      <a:lnTo>
                        <a:pt x="37" y="96"/>
                      </a:lnTo>
                      <a:lnTo>
                        <a:pt x="43" y="102"/>
                      </a:lnTo>
                      <a:lnTo>
                        <a:pt x="49" y="102"/>
                      </a:lnTo>
                      <a:lnTo>
                        <a:pt x="55" y="102"/>
                      </a:lnTo>
                      <a:lnTo>
                        <a:pt x="55" y="102"/>
                      </a:lnTo>
                      <a:lnTo>
                        <a:pt x="55" y="102"/>
                      </a:lnTo>
                      <a:lnTo>
                        <a:pt x="49" y="96"/>
                      </a:lnTo>
                      <a:lnTo>
                        <a:pt x="49" y="90"/>
                      </a:lnTo>
                      <a:lnTo>
                        <a:pt x="49" y="90"/>
                      </a:lnTo>
                      <a:lnTo>
                        <a:pt x="49" y="90"/>
                      </a:lnTo>
                      <a:lnTo>
                        <a:pt x="55" y="85"/>
                      </a:lnTo>
                      <a:lnTo>
                        <a:pt x="55" y="85"/>
                      </a:lnTo>
                      <a:lnTo>
                        <a:pt x="55" y="85"/>
                      </a:lnTo>
                      <a:lnTo>
                        <a:pt x="55" y="85"/>
                      </a:lnTo>
                      <a:lnTo>
                        <a:pt x="55" y="90"/>
                      </a:lnTo>
                      <a:lnTo>
                        <a:pt x="61" y="90"/>
                      </a:lnTo>
                      <a:lnTo>
                        <a:pt x="61" y="90"/>
                      </a:lnTo>
                      <a:lnTo>
                        <a:pt x="61" y="96"/>
                      </a:lnTo>
                      <a:lnTo>
                        <a:pt x="61" y="96"/>
                      </a:lnTo>
                      <a:lnTo>
                        <a:pt x="67" y="96"/>
                      </a:lnTo>
                      <a:lnTo>
                        <a:pt x="67" y="96"/>
                      </a:lnTo>
                      <a:lnTo>
                        <a:pt x="67" y="102"/>
                      </a:lnTo>
                      <a:lnTo>
                        <a:pt x="73" y="102"/>
                      </a:lnTo>
                      <a:lnTo>
                        <a:pt x="73" y="102"/>
                      </a:lnTo>
                      <a:lnTo>
                        <a:pt x="73" y="102"/>
                      </a:lnTo>
                      <a:lnTo>
                        <a:pt x="67" y="85"/>
                      </a:lnTo>
                      <a:lnTo>
                        <a:pt x="73" y="90"/>
                      </a:lnTo>
                      <a:lnTo>
                        <a:pt x="73" y="96"/>
                      </a:lnTo>
                      <a:lnTo>
                        <a:pt x="81" y="96"/>
                      </a:lnTo>
                      <a:lnTo>
                        <a:pt x="81" y="96"/>
                      </a:lnTo>
                      <a:lnTo>
                        <a:pt x="81" y="102"/>
                      </a:lnTo>
                      <a:lnTo>
                        <a:pt x="81" y="102"/>
                      </a:lnTo>
                      <a:lnTo>
                        <a:pt x="86" y="102"/>
                      </a:lnTo>
                      <a:lnTo>
                        <a:pt x="86" y="102"/>
                      </a:lnTo>
                      <a:lnTo>
                        <a:pt x="86" y="102"/>
                      </a:lnTo>
                      <a:lnTo>
                        <a:pt x="86" y="102"/>
                      </a:lnTo>
                      <a:lnTo>
                        <a:pt x="92" y="102"/>
                      </a:lnTo>
                      <a:lnTo>
                        <a:pt x="92" y="102"/>
                      </a:lnTo>
                      <a:lnTo>
                        <a:pt x="98" y="102"/>
                      </a:lnTo>
                      <a:lnTo>
                        <a:pt x="92" y="96"/>
                      </a:lnTo>
                      <a:lnTo>
                        <a:pt x="86" y="96"/>
                      </a:lnTo>
                      <a:lnTo>
                        <a:pt x="86" y="90"/>
                      </a:lnTo>
                      <a:lnTo>
                        <a:pt x="86" y="90"/>
                      </a:lnTo>
                      <a:lnTo>
                        <a:pt x="86" y="90"/>
                      </a:lnTo>
                      <a:lnTo>
                        <a:pt x="92" y="96"/>
                      </a:lnTo>
                      <a:lnTo>
                        <a:pt x="92" y="96"/>
                      </a:lnTo>
                      <a:lnTo>
                        <a:pt x="92" y="96"/>
                      </a:lnTo>
                      <a:lnTo>
                        <a:pt x="98" y="102"/>
                      </a:lnTo>
                      <a:lnTo>
                        <a:pt x="98" y="102"/>
                      </a:lnTo>
                      <a:lnTo>
                        <a:pt x="104" y="102"/>
                      </a:lnTo>
                      <a:lnTo>
                        <a:pt x="104" y="102"/>
                      </a:lnTo>
                      <a:lnTo>
                        <a:pt x="110" y="102"/>
                      </a:lnTo>
                      <a:lnTo>
                        <a:pt x="116" y="102"/>
                      </a:lnTo>
                      <a:lnTo>
                        <a:pt x="116" y="102"/>
                      </a:lnTo>
                      <a:lnTo>
                        <a:pt x="116" y="102"/>
                      </a:lnTo>
                      <a:lnTo>
                        <a:pt x="116" y="102"/>
                      </a:lnTo>
                      <a:lnTo>
                        <a:pt x="110" y="96"/>
                      </a:lnTo>
                      <a:lnTo>
                        <a:pt x="110" y="90"/>
                      </a:lnTo>
                      <a:lnTo>
                        <a:pt x="110" y="90"/>
                      </a:lnTo>
                      <a:lnTo>
                        <a:pt x="110" y="96"/>
                      </a:lnTo>
                      <a:lnTo>
                        <a:pt x="116" y="96"/>
                      </a:lnTo>
                      <a:lnTo>
                        <a:pt x="116" y="96"/>
                      </a:lnTo>
                      <a:lnTo>
                        <a:pt x="116" y="96"/>
                      </a:lnTo>
                      <a:lnTo>
                        <a:pt x="116" y="90"/>
                      </a:lnTo>
                      <a:lnTo>
                        <a:pt x="116" y="85"/>
                      </a:lnTo>
                      <a:lnTo>
                        <a:pt x="116" y="79"/>
                      </a:lnTo>
                      <a:lnTo>
                        <a:pt x="116" y="79"/>
                      </a:lnTo>
                      <a:lnTo>
                        <a:pt x="116" y="85"/>
                      </a:lnTo>
                      <a:lnTo>
                        <a:pt x="116" y="90"/>
                      </a:lnTo>
                      <a:lnTo>
                        <a:pt x="122" y="96"/>
                      </a:lnTo>
                      <a:lnTo>
                        <a:pt x="122" y="96"/>
                      </a:lnTo>
                      <a:lnTo>
                        <a:pt x="122" y="96"/>
                      </a:lnTo>
                      <a:lnTo>
                        <a:pt x="122" y="96"/>
                      </a:lnTo>
                      <a:lnTo>
                        <a:pt x="122" y="90"/>
                      </a:lnTo>
                      <a:lnTo>
                        <a:pt x="122" y="90"/>
                      </a:lnTo>
                      <a:lnTo>
                        <a:pt x="128" y="90"/>
                      </a:lnTo>
                      <a:lnTo>
                        <a:pt x="128" y="79"/>
                      </a:lnTo>
                      <a:lnTo>
                        <a:pt x="128" y="73"/>
                      </a:lnTo>
                      <a:lnTo>
                        <a:pt x="128" y="73"/>
                      </a:lnTo>
                      <a:lnTo>
                        <a:pt x="128" y="79"/>
                      </a:lnTo>
                      <a:lnTo>
                        <a:pt x="128" y="90"/>
                      </a:lnTo>
                      <a:lnTo>
                        <a:pt x="128" y="90"/>
                      </a:lnTo>
                      <a:lnTo>
                        <a:pt x="128" y="90"/>
                      </a:lnTo>
                      <a:lnTo>
                        <a:pt x="128" y="96"/>
                      </a:lnTo>
                      <a:lnTo>
                        <a:pt x="136" y="90"/>
                      </a:lnTo>
                      <a:lnTo>
                        <a:pt x="136" y="90"/>
                      </a:lnTo>
                      <a:lnTo>
                        <a:pt x="136" y="90"/>
                      </a:lnTo>
                      <a:lnTo>
                        <a:pt x="136" y="90"/>
                      </a:lnTo>
                      <a:lnTo>
                        <a:pt x="136" y="90"/>
                      </a:lnTo>
                      <a:lnTo>
                        <a:pt x="142" y="85"/>
                      </a:lnTo>
                      <a:lnTo>
                        <a:pt x="142" y="85"/>
                      </a:lnTo>
                      <a:lnTo>
                        <a:pt x="142" y="79"/>
                      </a:lnTo>
                      <a:lnTo>
                        <a:pt x="136" y="73"/>
                      </a:lnTo>
                      <a:lnTo>
                        <a:pt x="142" y="67"/>
                      </a:lnTo>
                      <a:lnTo>
                        <a:pt x="142" y="67"/>
                      </a:lnTo>
                      <a:lnTo>
                        <a:pt x="142" y="73"/>
                      </a:lnTo>
                      <a:lnTo>
                        <a:pt x="142" y="79"/>
                      </a:lnTo>
                      <a:lnTo>
                        <a:pt x="142" y="79"/>
                      </a:lnTo>
                      <a:lnTo>
                        <a:pt x="142" y="79"/>
                      </a:lnTo>
                      <a:lnTo>
                        <a:pt x="142" y="67"/>
                      </a:lnTo>
                      <a:lnTo>
                        <a:pt x="142" y="61"/>
                      </a:lnTo>
                      <a:lnTo>
                        <a:pt x="142" y="55"/>
                      </a:lnTo>
                      <a:lnTo>
                        <a:pt x="142" y="55"/>
                      </a:lnTo>
                      <a:lnTo>
                        <a:pt x="142" y="55"/>
                      </a:lnTo>
                      <a:lnTo>
                        <a:pt x="142" y="61"/>
                      </a:lnTo>
                      <a:lnTo>
                        <a:pt x="147" y="61"/>
                      </a:lnTo>
                      <a:lnTo>
                        <a:pt x="147" y="61"/>
                      </a:lnTo>
                      <a:lnTo>
                        <a:pt x="147" y="67"/>
                      </a:lnTo>
                      <a:lnTo>
                        <a:pt x="147" y="73"/>
                      </a:lnTo>
                      <a:lnTo>
                        <a:pt x="147" y="73"/>
                      </a:lnTo>
                      <a:lnTo>
                        <a:pt x="147" y="73"/>
                      </a:lnTo>
                      <a:lnTo>
                        <a:pt x="147" y="73"/>
                      </a:lnTo>
                      <a:lnTo>
                        <a:pt x="147" y="73"/>
                      </a:lnTo>
                      <a:lnTo>
                        <a:pt x="147" y="67"/>
                      </a:lnTo>
                      <a:lnTo>
                        <a:pt x="147" y="67"/>
                      </a:lnTo>
                      <a:lnTo>
                        <a:pt x="147" y="55"/>
                      </a:lnTo>
                      <a:lnTo>
                        <a:pt x="147" y="41"/>
                      </a:lnTo>
                      <a:lnTo>
                        <a:pt x="147" y="35"/>
                      </a:lnTo>
                      <a:lnTo>
                        <a:pt x="147" y="35"/>
                      </a:lnTo>
                      <a:lnTo>
                        <a:pt x="147" y="41"/>
                      </a:lnTo>
                      <a:lnTo>
                        <a:pt x="153" y="41"/>
                      </a:lnTo>
                      <a:lnTo>
                        <a:pt x="153" y="41"/>
                      </a:lnTo>
                      <a:lnTo>
                        <a:pt x="153" y="41"/>
                      </a:lnTo>
                      <a:lnTo>
                        <a:pt x="153" y="41"/>
                      </a:lnTo>
                      <a:lnTo>
                        <a:pt x="147" y="35"/>
                      </a:lnTo>
                      <a:lnTo>
                        <a:pt x="147" y="29"/>
                      </a:lnTo>
                      <a:lnTo>
                        <a:pt x="147" y="29"/>
                      </a:lnTo>
                      <a:lnTo>
                        <a:pt x="142" y="24"/>
                      </a:lnTo>
                      <a:lnTo>
                        <a:pt x="142" y="18"/>
                      </a:lnTo>
                      <a:lnTo>
                        <a:pt x="136" y="12"/>
                      </a:lnTo>
                      <a:lnTo>
                        <a:pt x="136" y="12"/>
                      </a:lnTo>
                      <a:lnTo>
                        <a:pt x="128" y="12"/>
                      </a:lnTo>
                      <a:lnTo>
                        <a:pt x="122" y="6"/>
                      </a:lnTo>
                      <a:lnTo>
                        <a:pt x="116" y="0"/>
                      </a:lnTo>
                      <a:lnTo>
                        <a:pt x="116" y="0"/>
                      </a:lnTo>
                      <a:lnTo>
                        <a:pt x="110" y="0"/>
                      </a:lnTo>
                      <a:lnTo>
                        <a:pt x="110" y="0"/>
                      </a:lnTo>
                      <a:lnTo>
                        <a:pt x="104" y="0"/>
                      </a:lnTo>
                      <a:lnTo>
                        <a:pt x="104" y="0"/>
                      </a:lnTo>
                      <a:lnTo>
                        <a:pt x="98" y="0"/>
                      </a:lnTo>
                      <a:lnTo>
                        <a:pt x="92" y="6"/>
                      </a:lnTo>
                      <a:lnTo>
                        <a:pt x="92" y="6"/>
                      </a:lnTo>
                      <a:lnTo>
                        <a:pt x="92" y="6"/>
                      </a:lnTo>
                      <a:lnTo>
                        <a:pt x="81" y="12"/>
                      </a:lnTo>
                      <a:lnTo>
                        <a:pt x="67" y="12"/>
                      </a:lnTo>
                      <a:lnTo>
                        <a:pt x="61" y="6"/>
                      </a:lnTo>
                      <a:lnTo>
                        <a:pt x="61" y="6"/>
                      </a:lnTo>
                      <a:lnTo>
                        <a:pt x="61" y="6"/>
                      </a:lnTo>
                      <a:lnTo>
                        <a:pt x="55" y="6"/>
                      </a:lnTo>
                      <a:lnTo>
                        <a:pt x="55" y="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25" name="Freeform 161"/>
                <p:cNvSpPr>
                  <a:spLocks/>
                </p:cNvSpPr>
                <p:nvPr/>
              </p:nvSpPr>
              <p:spPr bwMode="auto">
                <a:xfrm>
                  <a:off x="4024" y="1932"/>
                  <a:ext cx="91" cy="67"/>
                </a:xfrm>
                <a:custGeom>
                  <a:avLst/>
                  <a:gdLst>
                    <a:gd name="T0" fmla="*/ 79 w 91"/>
                    <a:gd name="T1" fmla="*/ 0 h 67"/>
                    <a:gd name="T2" fmla="*/ 91 w 91"/>
                    <a:gd name="T3" fmla="*/ 6 h 67"/>
                    <a:gd name="T4" fmla="*/ 73 w 91"/>
                    <a:gd name="T5" fmla="*/ 6 h 67"/>
                    <a:gd name="T6" fmla="*/ 61 w 91"/>
                    <a:gd name="T7" fmla="*/ 6 h 67"/>
                    <a:gd name="T8" fmla="*/ 67 w 91"/>
                    <a:gd name="T9" fmla="*/ 12 h 67"/>
                    <a:gd name="T10" fmla="*/ 79 w 91"/>
                    <a:gd name="T11" fmla="*/ 18 h 67"/>
                    <a:gd name="T12" fmla="*/ 67 w 91"/>
                    <a:gd name="T13" fmla="*/ 12 h 67"/>
                    <a:gd name="T14" fmla="*/ 61 w 91"/>
                    <a:gd name="T15" fmla="*/ 12 h 67"/>
                    <a:gd name="T16" fmla="*/ 67 w 91"/>
                    <a:gd name="T17" fmla="*/ 18 h 67"/>
                    <a:gd name="T18" fmla="*/ 85 w 91"/>
                    <a:gd name="T19" fmla="*/ 29 h 67"/>
                    <a:gd name="T20" fmla="*/ 67 w 91"/>
                    <a:gd name="T21" fmla="*/ 23 h 67"/>
                    <a:gd name="T22" fmla="*/ 61 w 91"/>
                    <a:gd name="T23" fmla="*/ 29 h 67"/>
                    <a:gd name="T24" fmla="*/ 73 w 91"/>
                    <a:gd name="T25" fmla="*/ 55 h 67"/>
                    <a:gd name="T26" fmla="*/ 73 w 91"/>
                    <a:gd name="T27" fmla="*/ 61 h 67"/>
                    <a:gd name="T28" fmla="*/ 67 w 91"/>
                    <a:gd name="T29" fmla="*/ 49 h 67"/>
                    <a:gd name="T30" fmla="*/ 55 w 91"/>
                    <a:gd name="T31" fmla="*/ 35 h 67"/>
                    <a:gd name="T32" fmla="*/ 50 w 91"/>
                    <a:gd name="T33" fmla="*/ 35 h 67"/>
                    <a:gd name="T34" fmla="*/ 55 w 91"/>
                    <a:gd name="T35" fmla="*/ 61 h 67"/>
                    <a:gd name="T36" fmla="*/ 61 w 91"/>
                    <a:gd name="T37" fmla="*/ 67 h 67"/>
                    <a:gd name="T38" fmla="*/ 55 w 91"/>
                    <a:gd name="T39" fmla="*/ 61 h 67"/>
                    <a:gd name="T40" fmla="*/ 42 w 91"/>
                    <a:gd name="T41" fmla="*/ 41 h 67"/>
                    <a:gd name="T42" fmla="*/ 42 w 91"/>
                    <a:gd name="T43" fmla="*/ 35 h 67"/>
                    <a:gd name="T44" fmla="*/ 30 w 91"/>
                    <a:gd name="T45" fmla="*/ 41 h 67"/>
                    <a:gd name="T46" fmla="*/ 30 w 91"/>
                    <a:gd name="T47" fmla="*/ 61 h 67"/>
                    <a:gd name="T48" fmla="*/ 30 w 91"/>
                    <a:gd name="T49" fmla="*/ 41 h 67"/>
                    <a:gd name="T50" fmla="*/ 30 w 91"/>
                    <a:gd name="T51" fmla="*/ 29 h 67"/>
                    <a:gd name="T52" fmla="*/ 24 w 91"/>
                    <a:gd name="T53" fmla="*/ 35 h 67"/>
                    <a:gd name="T54" fmla="*/ 12 w 91"/>
                    <a:gd name="T55" fmla="*/ 49 h 67"/>
                    <a:gd name="T56" fmla="*/ 12 w 91"/>
                    <a:gd name="T57" fmla="*/ 61 h 67"/>
                    <a:gd name="T58" fmla="*/ 12 w 91"/>
                    <a:gd name="T59" fmla="*/ 35 h 67"/>
                    <a:gd name="T60" fmla="*/ 24 w 91"/>
                    <a:gd name="T61" fmla="*/ 29 h 67"/>
                    <a:gd name="T62" fmla="*/ 6 w 91"/>
                    <a:gd name="T63" fmla="*/ 35 h 67"/>
                    <a:gd name="T64" fmla="*/ 18 w 91"/>
                    <a:gd name="T65" fmla="*/ 23 h 67"/>
                    <a:gd name="T66" fmla="*/ 24 w 91"/>
                    <a:gd name="T67" fmla="*/ 23 h 67"/>
                    <a:gd name="T68" fmla="*/ 24 w 91"/>
                    <a:gd name="T69" fmla="*/ 18 h 67"/>
                    <a:gd name="T70" fmla="*/ 18 w 91"/>
                    <a:gd name="T71" fmla="*/ 18 h 67"/>
                    <a:gd name="T72" fmla="*/ 0 w 91"/>
                    <a:gd name="T73" fmla="*/ 18 h 67"/>
                    <a:gd name="T74" fmla="*/ 12 w 91"/>
                    <a:gd name="T75" fmla="*/ 18 h 67"/>
                    <a:gd name="T76" fmla="*/ 24 w 91"/>
                    <a:gd name="T77" fmla="*/ 12 h 67"/>
                    <a:gd name="T78" fmla="*/ 30 w 91"/>
                    <a:gd name="T79" fmla="*/ 12 h 67"/>
                    <a:gd name="T80" fmla="*/ 18 w 91"/>
                    <a:gd name="T81" fmla="*/ 6 h 67"/>
                    <a:gd name="T82" fmla="*/ 12 w 91"/>
                    <a:gd name="T83" fmla="*/ 6 h 67"/>
                    <a:gd name="T84" fmla="*/ 18 w 91"/>
                    <a:gd name="T85" fmla="*/ 6 h 67"/>
                    <a:gd name="T86" fmla="*/ 24 w 91"/>
                    <a:gd name="T87" fmla="*/ 6 h 67"/>
                    <a:gd name="T88" fmla="*/ 30 w 91"/>
                    <a:gd name="T89" fmla="*/ 6 h 67"/>
                    <a:gd name="T90" fmla="*/ 30 w 91"/>
                    <a:gd name="T91" fmla="*/ 0 h 67"/>
                    <a:gd name="T92" fmla="*/ 36 w 91"/>
                    <a:gd name="T93" fmla="*/ 0 h 67"/>
                    <a:gd name="T94" fmla="*/ 50 w 91"/>
                    <a:gd name="T9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67">
                      <a:moveTo>
                        <a:pt x="55" y="0"/>
                      </a:moveTo>
                      <a:lnTo>
                        <a:pt x="55" y="0"/>
                      </a:lnTo>
                      <a:lnTo>
                        <a:pt x="67" y="0"/>
                      </a:lnTo>
                      <a:lnTo>
                        <a:pt x="79" y="0"/>
                      </a:lnTo>
                      <a:lnTo>
                        <a:pt x="79" y="0"/>
                      </a:lnTo>
                      <a:lnTo>
                        <a:pt x="85" y="6"/>
                      </a:lnTo>
                      <a:lnTo>
                        <a:pt x="91" y="6"/>
                      </a:lnTo>
                      <a:lnTo>
                        <a:pt x="91" y="6"/>
                      </a:lnTo>
                      <a:lnTo>
                        <a:pt x="91" y="6"/>
                      </a:lnTo>
                      <a:lnTo>
                        <a:pt x="85" y="6"/>
                      </a:lnTo>
                      <a:lnTo>
                        <a:pt x="79" y="6"/>
                      </a:lnTo>
                      <a:lnTo>
                        <a:pt x="73" y="6"/>
                      </a:lnTo>
                      <a:lnTo>
                        <a:pt x="73" y="6"/>
                      </a:lnTo>
                      <a:lnTo>
                        <a:pt x="67" y="6"/>
                      </a:lnTo>
                      <a:lnTo>
                        <a:pt x="61" y="6"/>
                      </a:lnTo>
                      <a:lnTo>
                        <a:pt x="61" y="6"/>
                      </a:lnTo>
                      <a:lnTo>
                        <a:pt x="61" y="6"/>
                      </a:lnTo>
                      <a:lnTo>
                        <a:pt x="61" y="6"/>
                      </a:lnTo>
                      <a:lnTo>
                        <a:pt x="67" y="12"/>
                      </a:lnTo>
                      <a:lnTo>
                        <a:pt x="67" y="12"/>
                      </a:lnTo>
                      <a:lnTo>
                        <a:pt x="67" y="12"/>
                      </a:lnTo>
                      <a:lnTo>
                        <a:pt x="73" y="12"/>
                      </a:lnTo>
                      <a:lnTo>
                        <a:pt x="73" y="18"/>
                      </a:lnTo>
                      <a:lnTo>
                        <a:pt x="79" y="18"/>
                      </a:lnTo>
                      <a:lnTo>
                        <a:pt x="79" y="18"/>
                      </a:lnTo>
                      <a:lnTo>
                        <a:pt x="73" y="18"/>
                      </a:lnTo>
                      <a:lnTo>
                        <a:pt x="67" y="12"/>
                      </a:lnTo>
                      <a:lnTo>
                        <a:pt x="67" y="12"/>
                      </a:lnTo>
                      <a:lnTo>
                        <a:pt x="67" y="12"/>
                      </a:lnTo>
                      <a:lnTo>
                        <a:pt x="61" y="12"/>
                      </a:lnTo>
                      <a:lnTo>
                        <a:pt x="61" y="12"/>
                      </a:lnTo>
                      <a:lnTo>
                        <a:pt x="61" y="12"/>
                      </a:lnTo>
                      <a:lnTo>
                        <a:pt x="61" y="12"/>
                      </a:lnTo>
                      <a:lnTo>
                        <a:pt x="61" y="18"/>
                      </a:lnTo>
                      <a:lnTo>
                        <a:pt x="61" y="18"/>
                      </a:lnTo>
                      <a:lnTo>
                        <a:pt x="67" y="18"/>
                      </a:lnTo>
                      <a:lnTo>
                        <a:pt x="67" y="18"/>
                      </a:lnTo>
                      <a:lnTo>
                        <a:pt x="67" y="23"/>
                      </a:lnTo>
                      <a:lnTo>
                        <a:pt x="79" y="23"/>
                      </a:lnTo>
                      <a:lnTo>
                        <a:pt x="85" y="29"/>
                      </a:lnTo>
                      <a:lnTo>
                        <a:pt x="85" y="29"/>
                      </a:lnTo>
                      <a:lnTo>
                        <a:pt x="79" y="29"/>
                      </a:lnTo>
                      <a:lnTo>
                        <a:pt x="73" y="29"/>
                      </a:lnTo>
                      <a:lnTo>
                        <a:pt x="67" y="23"/>
                      </a:lnTo>
                      <a:lnTo>
                        <a:pt x="67" y="23"/>
                      </a:lnTo>
                      <a:lnTo>
                        <a:pt x="61" y="23"/>
                      </a:lnTo>
                      <a:lnTo>
                        <a:pt x="61" y="29"/>
                      </a:lnTo>
                      <a:lnTo>
                        <a:pt x="61" y="29"/>
                      </a:lnTo>
                      <a:lnTo>
                        <a:pt x="61" y="29"/>
                      </a:lnTo>
                      <a:lnTo>
                        <a:pt x="61" y="35"/>
                      </a:lnTo>
                      <a:lnTo>
                        <a:pt x="67" y="49"/>
                      </a:lnTo>
                      <a:lnTo>
                        <a:pt x="73" y="55"/>
                      </a:lnTo>
                      <a:lnTo>
                        <a:pt x="73" y="55"/>
                      </a:lnTo>
                      <a:lnTo>
                        <a:pt x="73" y="61"/>
                      </a:lnTo>
                      <a:lnTo>
                        <a:pt x="73" y="61"/>
                      </a:lnTo>
                      <a:lnTo>
                        <a:pt x="73" y="61"/>
                      </a:lnTo>
                      <a:lnTo>
                        <a:pt x="73" y="61"/>
                      </a:lnTo>
                      <a:lnTo>
                        <a:pt x="73" y="61"/>
                      </a:lnTo>
                      <a:lnTo>
                        <a:pt x="67" y="55"/>
                      </a:lnTo>
                      <a:lnTo>
                        <a:pt x="67" y="49"/>
                      </a:lnTo>
                      <a:lnTo>
                        <a:pt x="67" y="49"/>
                      </a:lnTo>
                      <a:lnTo>
                        <a:pt x="61" y="49"/>
                      </a:lnTo>
                      <a:lnTo>
                        <a:pt x="61" y="41"/>
                      </a:lnTo>
                      <a:lnTo>
                        <a:pt x="55" y="35"/>
                      </a:lnTo>
                      <a:lnTo>
                        <a:pt x="55" y="35"/>
                      </a:lnTo>
                      <a:lnTo>
                        <a:pt x="50" y="35"/>
                      </a:lnTo>
                      <a:lnTo>
                        <a:pt x="50" y="35"/>
                      </a:lnTo>
                      <a:lnTo>
                        <a:pt x="50" y="35"/>
                      </a:lnTo>
                      <a:lnTo>
                        <a:pt x="50" y="35"/>
                      </a:lnTo>
                      <a:lnTo>
                        <a:pt x="50" y="41"/>
                      </a:lnTo>
                      <a:lnTo>
                        <a:pt x="50" y="49"/>
                      </a:lnTo>
                      <a:lnTo>
                        <a:pt x="55" y="61"/>
                      </a:lnTo>
                      <a:lnTo>
                        <a:pt x="55" y="61"/>
                      </a:lnTo>
                      <a:lnTo>
                        <a:pt x="55" y="67"/>
                      </a:lnTo>
                      <a:lnTo>
                        <a:pt x="61" y="67"/>
                      </a:lnTo>
                      <a:lnTo>
                        <a:pt x="61" y="67"/>
                      </a:lnTo>
                      <a:lnTo>
                        <a:pt x="61" y="67"/>
                      </a:lnTo>
                      <a:lnTo>
                        <a:pt x="55" y="67"/>
                      </a:lnTo>
                      <a:lnTo>
                        <a:pt x="55" y="67"/>
                      </a:lnTo>
                      <a:lnTo>
                        <a:pt x="55" y="61"/>
                      </a:lnTo>
                      <a:lnTo>
                        <a:pt x="55" y="61"/>
                      </a:lnTo>
                      <a:lnTo>
                        <a:pt x="50" y="61"/>
                      </a:lnTo>
                      <a:lnTo>
                        <a:pt x="42" y="55"/>
                      </a:lnTo>
                      <a:lnTo>
                        <a:pt x="42" y="41"/>
                      </a:lnTo>
                      <a:lnTo>
                        <a:pt x="42" y="41"/>
                      </a:lnTo>
                      <a:lnTo>
                        <a:pt x="42" y="41"/>
                      </a:lnTo>
                      <a:lnTo>
                        <a:pt x="42" y="35"/>
                      </a:lnTo>
                      <a:lnTo>
                        <a:pt x="42" y="35"/>
                      </a:lnTo>
                      <a:lnTo>
                        <a:pt x="42" y="35"/>
                      </a:lnTo>
                      <a:lnTo>
                        <a:pt x="36" y="35"/>
                      </a:lnTo>
                      <a:lnTo>
                        <a:pt x="36" y="41"/>
                      </a:lnTo>
                      <a:lnTo>
                        <a:pt x="30" y="41"/>
                      </a:lnTo>
                      <a:lnTo>
                        <a:pt x="30" y="41"/>
                      </a:lnTo>
                      <a:lnTo>
                        <a:pt x="24" y="49"/>
                      </a:lnTo>
                      <a:lnTo>
                        <a:pt x="24" y="61"/>
                      </a:lnTo>
                      <a:lnTo>
                        <a:pt x="30" y="61"/>
                      </a:lnTo>
                      <a:lnTo>
                        <a:pt x="30" y="61"/>
                      </a:lnTo>
                      <a:lnTo>
                        <a:pt x="24" y="61"/>
                      </a:lnTo>
                      <a:lnTo>
                        <a:pt x="24" y="49"/>
                      </a:lnTo>
                      <a:lnTo>
                        <a:pt x="30" y="41"/>
                      </a:lnTo>
                      <a:lnTo>
                        <a:pt x="30" y="41"/>
                      </a:lnTo>
                      <a:lnTo>
                        <a:pt x="30" y="41"/>
                      </a:lnTo>
                      <a:lnTo>
                        <a:pt x="30" y="35"/>
                      </a:lnTo>
                      <a:lnTo>
                        <a:pt x="30" y="29"/>
                      </a:lnTo>
                      <a:lnTo>
                        <a:pt x="30" y="29"/>
                      </a:lnTo>
                      <a:lnTo>
                        <a:pt x="30" y="29"/>
                      </a:lnTo>
                      <a:lnTo>
                        <a:pt x="24" y="35"/>
                      </a:lnTo>
                      <a:lnTo>
                        <a:pt x="24" y="35"/>
                      </a:lnTo>
                      <a:lnTo>
                        <a:pt x="24" y="35"/>
                      </a:lnTo>
                      <a:lnTo>
                        <a:pt x="18" y="41"/>
                      </a:lnTo>
                      <a:lnTo>
                        <a:pt x="12" y="49"/>
                      </a:lnTo>
                      <a:lnTo>
                        <a:pt x="12" y="49"/>
                      </a:lnTo>
                      <a:lnTo>
                        <a:pt x="12" y="49"/>
                      </a:lnTo>
                      <a:lnTo>
                        <a:pt x="12" y="55"/>
                      </a:lnTo>
                      <a:lnTo>
                        <a:pt x="12" y="61"/>
                      </a:lnTo>
                      <a:lnTo>
                        <a:pt x="12" y="61"/>
                      </a:lnTo>
                      <a:lnTo>
                        <a:pt x="12" y="61"/>
                      </a:lnTo>
                      <a:lnTo>
                        <a:pt x="12" y="61"/>
                      </a:lnTo>
                      <a:lnTo>
                        <a:pt x="6" y="49"/>
                      </a:lnTo>
                      <a:lnTo>
                        <a:pt x="12" y="35"/>
                      </a:lnTo>
                      <a:lnTo>
                        <a:pt x="12" y="35"/>
                      </a:lnTo>
                      <a:lnTo>
                        <a:pt x="12" y="35"/>
                      </a:lnTo>
                      <a:lnTo>
                        <a:pt x="18" y="29"/>
                      </a:lnTo>
                      <a:lnTo>
                        <a:pt x="24" y="29"/>
                      </a:lnTo>
                      <a:lnTo>
                        <a:pt x="24" y="29"/>
                      </a:lnTo>
                      <a:lnTo>
                        <a:pt x="18" y="29"/>
                      </a:lnTo>
                      <a:lnTo>
                        <a:pt x="12" y="29"/>
                      </a:lnTo>
                      <a:lnTo>
                        <a:pt x="6" y="35"/>
                      </a:lnTo>
                      <a:lnTo>
                        <a:pt x="6" y="35"/>
                      </a:lnTo>
                      <a:lnTo>
                        <a:pt x="6" y="35"/>
                      </a:lnTo>
                      <a:lnTo>
                        <a:pt x="12" y="29"/>
                      </a:lnTo>
                      <a:lnTo>
                        <a:pt x="18" y="23"/>
                      </a:lnTo>
                      <a:lnTo>
                        <a:pt x="18" y="23"/>
                      </a:lnTo>
                      <a:lnTo>
                        <a:pt x="18" y="23"/>
                      </a:lnTo>
                      <a:lnTo>
                        <a:pt x="24" y="23"/>
                      </a:lnTo>
                      <a:lnTo>
                        <a:pt x="24" y="23"/>
                      </a:lnTo>
                      <a:lnTo>
                        <a:pt x="24" y="23"/>
                      </a:lnTo>
                      <a:lnTo>
                        <a:pt x="24" y="23"/>
                      </a:lnTo>
                      <a:lnTo>
                        <a:pt x="24" y="18"/>
                      </a:lnTo>
                      <a:lnTo>
                        <a:pt x="24" y="18"/>
                      </a:lnTo>
                      <a:lnTo>
                        <a:pt x="24" y="18"/>
                      </a:lnTo>
                      <a:lnTo>
                        <a:pt x="18" y="18"/>
                      </a:lnTo>
                      <a:lnTo>
                        <a:pt x="18" y="18"/>
                      </a:lnTo>
                      <a:lnTo>
                        <a:pt x="18" y="18"/>
                      </a:lnTo>
                      <a:lnTo>
                        <a:pt x="18" y="18"/>
                      </a:lnTo>
                      <a:lnTo>
                        <a:pt x="12" y="18"/>
                      </a:lnTo>
                      <a:lnTo>
                        <a:pt x="6" y="18"/>
                      </a:lnTo>
                      <a:lnTo>
                        <a:pt x="0" y="18"/>
                      </a:lnTo>
                      <a:lnTo>
                        <a:pt x="0" y="18"/>
                      </a:lnTo>
                      <a:lnTo>
                        <a:pt x="0" y="18"/>
                      </a:lnTo>
                      <a:lnTo>
                        <a:pt x="6" y="18"/>
                      </a:lnTo>
                      <a:lnTo>
                        <a:pt x="12" y="18"/>
                      </a:lnTo>
                      <a:lnTo>
                        <a:pt x="12" y="18"/>
                      </a:lnTo>
                      <a:lnTo>
                        <a:pt x="18" y="18"/>
                      </a:lnTo>
                      <a:lnTo>
                        <a:pt x="18" y="12"/>
                      </a:lnTo>
                      <a:lnTo>
                        <a:pt x="24" y="12"/>
                      </a:lnTo>
                      <a:lnTo>
                        <a:pt x="24" y="12"/>
                      </a:lnTo>
                      <a:lnTo>
                        <a:pt x="24" y="12"/>
                      </a:lnTo>
                      <a:lnTo>
                        <a:pt x="24" y="12"/>
                      </a:lnTo>
                      <a:lnTo>
                        <a:pt x="30" y="12"/>
                      </a:lnTo>
                      <a:lnTo>
                        <a:pt x="30" y="12"/>
                      </a:lnTo>
                      <a:lnTo>
                        <a:pt x="24" y="12"/>
                      </a:lnTo>
                      <a:lnTo>
                        <a:pt x="18" y="12"/>
                      </a:lnTo>
                      <a:lnTo>
                        <a:pt x="18" y="6"/>
                      </a:lnTo>
                      <a:lnTo>
                        <a:pt x="18" y="6"/>
                      </a:lnTo>
                      <a:lnTo>
                        <a:pt x="12" y="6"/>
                      </a:lnTo>
                      <a:lnTo>
                        <a:pt x="12" y="6"/>
                      </a:lnTo>
                      <a:lnTo>
                        <a:pt x="12" y="6"/>
                      </a:lnTo>
                      <a:lnTo>
                        <a:pt x="12" y="6"/>
                      </a:lnTo>
                      <a:lnTo>
                        <a:pt x="12" y="6"/>
                      </a:lnTo>
                      <a:lnTo>
                        <a:pt x="12" y="6"/>
                      </a:lnTo>
                      <a:lnTo>
                        <a:pt x="18" y="6"/>
                      </a:lnTo>
                      <a:lnTo>
                        <a:pt x="18" y="6"/>
                      </a:lnTo>
                      <a:lnTo>
                        <a:pt x="18" y="6"/>
                      </a:lnTo>
                      <a:lnTo>
                        <a:pt x="24" y="6"/>
                      </a:lnTo>
                      <a:lnTo>
                        <a:pt x="24" y="6"/>
                      </a:lnTo>
                      <a:lnTo>
                        <a:pt x="24" y="6"/>
                      </a:lnTo>
                      <a:lnTo>
                        <a:pt x="24" y="6"/>
                      </a:lnTo>
                      <a:lnTo>
                        <a:pt x="30" y="6"/>
                      </a:lnTo>
                      <a:lnTo>
                        <a:pt x="30" y="6"/>
                      </a:lnTo>
                      <a:lnTo>
                        <a:pt x="30" y="6"/>
                      </a:lnTo>
                      <a:lnTo>
                        <a:pt x="24" y="0"/>
                      </a:lnTo>
                      <a:lnTo>
                        <a:pt x="24" y="0"/>
                      </a:lnTo>
                      <a:lnTo>
                        <a:pt x="30" y="0"/>
                      </a:lnTo>
                      <a:lnTo>
                        <a:pt x="36" y="0"/>
                      </a:lnTo>
                      <a:lnTo>
                        <a:pt x="36" y="0"/>
                      </a:lnTo>
                      <a:lnTo>
                        <a:pt x="36" y="0"/>
                      </a:lnTo>
                      <a:lnTo>
                        <a:pt x="36" y="0"/>
                      </a:lnTo>
                      <a:lnTo>
                        <a:pt x="42" y="0"/>
                      </a:lnTo>
                      <a:lnTo>
                        <a:pt x="42" y="0"/>
                      </a:lnTo>
                      <a:lnTo>
                        <a:pt x="42" y="0"/>
                      </a:lnTo>
                      <a:lnTo>
                        <a:pt x="50" y="0"/>
                      </a:lnTo>
                      <a:lnTo>
                        <a:pt x="55"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26" name="Freeform 162"/>
                <p:cNvSpPr>
                  <a:spLocks/>
                </p:cNvSpPr>
                <p:nvPr/>
              </p:nvSpPr>
              <p:spPr bwMode="auto">
                <a:xfrm>
                  <a:off x="4660" y="1773"/>
                  <a:ext cx="37" cy="200"/>
                </a:xfrm>
                <a:custGeom>
                  <a:avLst/>
                  <a:gdLst>
                    <a:gd name="T0" fmla="*/ 19 w 37"/>
                    <a:gd name="T1" fmla="*/ 0 h 200"/>
                    <a:gd name="T2" fmla="*/ 11 w 37"/>
                    <a:gd name="T3" fmla="*/ 0 h 200"/>
                    <a:gd name="T4" fmla="*/ 6 w 37"/>
                    <a:gd name="T5" fmla="*/ 0 h 200"/>
                    <a:gd name="T6" fmla="*/ 6 w 37"/>
                    <a:gd name="T7" fmla="*/ 6 h 200"/>
                    <a:gd name="T8" fmla="*/ 6 w 37"/>
                    <a:gd name="T9" fmla="*/ 6 h 200"/>
                    <a:gd name="T10" fmla="*/ 0 w 37"/>
                    <a:gd name="T11" fmla="*/ 29 h 200"/>
                    <a:gd name="T12" fmla="*/ 0 w 37"/>
                    <a:gd name="T13" fmla="*/ 61 h 200"/>
                    <a:gd name="T14" fmla="*/ 0 w 37"/>
                    <a:gd name="T15" fmla="*/ 84 h 200"/>
                    <a:gd name="T16" fmla="*/ 0 w 37"/>
                    <a:gd name="T17" fmla="*/ 84 h 200"/>
                    <a:gd name="T18" fmla="*/ 0 w 37"/>
                    <a:gd name="T19" fmla="*/ 104 h 200"/>
                    <a:gd name="T20" fmla="*/ 6 w 37"/>
                    <a:gd name="T21" fmla="*/ 127 h 200"/>
                    <a:gd name="T22" fmla="*/ 11 w 37"/>
                    <a:gd name="T23" fmla="*/ 145 h 200"/>
                    <a:gd name="T24" fmla="*/ 11 w 37"/>
                    <a:gd name="T25" fmla="*/ 145 h 200"/>
                    <a:gd name="T26" fmla="*/ 11 w 37"/>
                    <a:gd name="T27" fmla="*/ 165 h 200"/>
                    <a:gd name="T28" fmla="*/ 19 w 37"/>
                    <a:gd name="T29" fmla="*/ 177 h 200"/>
                    <a:gd name="T30" fmla="*/ 19 w 37"/>
                    <a:gd name="T31" fmla="*/ 182 h 200"/>
                    <a:gd name="T32" fmla="*/ 19 w 37"/>
                    <a:gd name="T33" fmla="*/ 182 h 200"/>
                    <a:gd name="T34" fmla="*/ 19 w 37"/>
                    <a:gd name="T35" fmla="*/ 188 h 200"/>
                    <a:gd name="T36" fmla="*/ 25 w 37"/>
                    <a:gd name="T37" fmla="*/ 194 h 200"/>
                    <a:gd name="T38" fmla="*/ 25 w 37"/>
                    <a:gd name="T39" fmla="*/ 194 h 200"/>
                    <a:gd name="T40" fmla="*/ 25 w 37"/>
                    <a:gd name="T41" fmla="*/ 194 h 200"/>
                    <a:gd name="T42" fmla="*/ 25 w 37"/>
                    <a:gd name="T43" fmla="*/ 200 h 200"/>
                    <a:gd name="T44" fmla="*/ 31 w 37"/>
                    <a:gd name="T45" fmla="*/ 200 h 200"/>
                    <a:gd name="T46" fmla="*/ 37 w 37"/>
                    <a:gd name="T47" fmla="*/ 200 h 200"/>
                    <a:gd name="T48" fmla="*/ 37 w 37"/>
                    <a:gd name="T49" fmla="*/ 200 h 200"/>
                    <a:gd name="T50" fmla="*/ 31 w 37"/>
                    <a:gd name="T51" fmla="*/ 177 h 200"/>
                    <a:gd name="T52" fmla="*/ 25 w 37"/>
                    <a:gd name="T53" fmla="*/ 127 h 200"/>
                    <a:gd name="T54" fmla="*/ 19 w 37"/>
                    <a:gd name="T55" fmla="*/ 98 h 200"/>
                    <a:gd name="T56" fmla="*/ 19 w 37"/>
                    <a:gd name="T57" fmla="*/ 98 h 200"/>
                    <a:gd name="T58" fmla="*/ 19 w 37"/>
                    <a:gd name="T59" fmla="*/ 66 h 200"/>
                    <a:gd name="T60" fmla="*/ 19 w 37"/>
                    <a:gd name="T61" fmla="*/ 23 h 200"/>
                    <a:gd name="T62" fmla="*/ 19 w 37"/>
                    <a:gd name="T6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200">
                      <a:moveTo>
                        <a:pt x="19" y="0"/>
                      </a:moveTo>
                      <a:lnTo>
                        <a:pt x="11" y="0"/>
                      </a:lnTo>
                      <a:lnTo>
                        <a:pt x="6" y="0"/>
                      </a:lnTo>
                      <a:lnTo>
                        <a:pt x="6" y="6"/>
                      </a:lnTo>
                      <a:lnTo>
                        <a:pt x="6" y="6"/>
                      </a:lnTo>
                      <a:lnTo>
                        <a:pt x="0" y="29"/>
                      </a:lnTo>
                      <a:lnTo>
                        <a:pt x="0" y="61"/>
                      </a:lnTo>
                      <a:lnTo>
                        <a:pt x="0" y="84"/>
                      </a:lnTo>
                      <a:lnTo>
                        <a:pt x="0" y="84"/>
                      </a:lnTo>
                      <a:lnTo>
                        <a:pt x="0" y="104"/>
                      </a:lnTo>
                      <a:lnTo>
                        <a:pt x="6" y="127"/>
                      </a:lnTo>
                      <a:lnTo>
                        <a:pt x="11" y="145"/>
                      </a:lnTo>
                      <a:lnTo>
                        <a:pt x="11" y="145"/>
                      </a:lnTo>
                      <a:lnTo>
                        <a:pt x="11" y="165"/>
                      </a:lnTo>
                      <a:lnTo>
                        <a:pt x="19" y="177"/>
                      </a:lnTo>
                      <a:lnTo>
                        <a:pt x="19" y="182"/>
                      </a:lnTo>
                      <a:lnTo>
                        <a:pt x="19" y="182"/>
                      </a:lnTo>
                      <a:lnTo>
                        <a:pt x="19" y="188"/>
                      </a:lnTo>
                      <a:lnTo>
                        <a:pt x="25" y="194"/>
                      </a:lnTo>
                      <a:lnTo>
                        <a:pt x="25" y="194"/>
                      </a:lnTo>
                      <a:lnTo>
                        <a:pt x="25" y="194"/>
                      </a:lnTo>
                      <a:lnTo>
                        <a:pt x="25" y="200"/>
                      </a:lnTo>
                      <a:lnTo>
                        <a:pt x="31" y="200"/>
                      </a:lnTo>
                      <a:lnTo>
                        <a:pt x="37" y="200"/>
                      </a:lnTo>
                      <a:lnTo>
                        <a:pt x="37" y="200"/>
                      </a:lnTo>
                      <a:lnTo>
                        <a:pt x="31" y="177"/>
                      </a:lnTo>
                      <a:lnTo>
                        <a:pt x="25" y="127"/>
                      </a:lnTo>
                      <a:lnTo>
                        <a:pt x="19" y="98"/>
                      </a:lnTo>
                      <a:lnTo>
                        <a:pt x="19" y="98"/>
                      </a:lnTo>
                      <a:lnTo>
                        <a:pt x="19" y="66"/>
                      </a:lnTo>
                      <a:lnTo>
                        <a:pt x="19" y="23"/>
                      </a:lnTo>
                      <a:lnTo>
                        <a:pt x="19"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27" name="Freeform 163"/>
                <p:cNvSpPr>
                  <a:spLocks/>
                </p:cNvSpPr>
                <p:nvPr/>
              </p:nvSpPr>
              <p:spPr bwMode="auto">
                <a:xfrm>
                  <a:off x="4671" y="1773"/>
                  <a:ext cx="38" cy="200"/>
                </a:xfrm>
                <a:custGeom>
                  <a:avLst/>
                  <a:gdLst>
                    <a:gd name="T0" fmla="*/ 14 w 38"/>
                    <a:gd name="T1" fmla="*/ 0 h 200"/>
                    <a:gd name="T2" fmla="*/ 14 w 38"/>
                    <a:gd name="T3" fmla="*/ 29 h 200"/>
                    <a:gd name="T4" fmla="*/ 14 w 38"/>
                    <a:gd name="T5" fmla="*/ 84 h 200"/>
                    <a:gd name="T6" fmla="*/ 26 w 38"/>
                    <a:gd name="T7" fmla="*/ 145 h 200"/>
                    <a:gd name="T8" fmla="*/ 26 w 38"/>
                    <a:gd name="T9" fmla="*/ 145 h 200"/>
                    <a:gd name="T10" fmla="*/ 32 w 38"/>
                    <a:gd name="T11" fmla="*/ 177 h 200"/>
                    <a:gd name="T12" fmla="*/ 32 w 38"/>
                    <a:gd name="T13" fmla="*/ 194 h 200"/>
                    <a:gd name="T14" fmla="*/ 38 w 38"/>
                    <a:gd name="T15" fmla="*/ 194 h 200"/>
                    <a:gd name="T16" fmla="*/ 38 w 38"/>
                    <a:gd name="T17" fmla="*/ 194 h 200"/>
                    <a:gd name="T18" fmla="*/ 32 w 38"/>
                    <a:gd name="T19" fmla="*/ 200 h 200"/>
                    <a:gd name="T20" fmla="*/ 32 w 38"/>
                    <a:gd name="T21" fmla="*/ 200 h 200"/>
                    <a:gd name="T22" fmla="*/ 26 w 38"/>
                    <a:gd name="T23" fmla="*/ 194 h 200"/>
                    <a:gd name="T24" fmla="*/ 26 w 38"/>
                    <a:gd name="T25" fmla="*/ 194 h 200"/>
                    <a:gd name="T26" fmla="*/ 14 w 38"/>
                    <a:gd name="T27" fmla="*/ 165 h 200"/>
                    <a:gd name="T28" fmla="*/ 8 w 38"/>
                    <a:gd name="T29" fmla="*/ 116 h 200"/>
                    <a:gd name="T30" fmla="*/ 0 w 38"/>
                    <a:gd name="T31" fmla="*/ 72 h 200"/>
                    <a:gd name="T32" fmla="*/ 0 w 38"/>
                    <a:gd name="T33" fmla="*/ 72 h 200"/>
                    <a:gd name="T34" fmla="*/ 0 w 38"/>
                    <a:gd name="T35" fmla="*/ 43 h 200"/>
                    <a:gd name="T36" fmla="*/ 0 w 38"/>
                    <a:gd name="T37" fmla="*/ 17 h 200"/>
                    <a:gd name="T38" fmla="*/ 0 w 38"/>
                    <a:gd name="T39" fmla="*/ 6 h 200"/>
                    <a:gd name="T40" fmla="*/ 0 w 38"/>
                    <a:gd name="T41" fmla="*/ 6 h 200"/>
                    <a:gd name="T42" fmla="*/ 0 w 38"/>
                    <a:gd name="T43" fmla="*/ 6 h 200"/>
                    <a:gd name="T44" fmla="*/ 8 w 38"/>
                    <a:gd name="T45" fmla="*/ 0 h 200"/>
                    <a:gd name="T46" fmla="*/ 14 w 38"/>
                    <a:gd name="T4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200">
                      <a:moveTo>
                        <a:pt x="14" y="0"/>
                      </a:moveTo>
                      <a:lnTo>
                        <a:pt x="14" y="29"/>
                      </a:lnTo>
                      <a:lnTo>
                        <a:pt x="14" y="84"/>
                      </a:lnTo>
                      <a:lnTo>
                        <a:pt x="26" y="145"/>
                      </a:lnTo>
                      <a:lnTo>
                        <a:pt x="26" y="145"/>
                      </a:lnTo>
                      <a:lnTo>
                        <a:pt x="32" y="177"/>
                      </a:lnTo>
                      <a:lnTo>
                        <a:pt x="32" y="194"/>
                      </a:lnTo>
                      <a:lnTo>
                        <a:pt x="38" y="194"/>
                      </a:lnTo>
                      <a:lnTo>
                        <a:pt x="38" y="194"/>
                      </a:lnTo>
                      <a:lnTo>
                        <a:pt x="32" y="200"/>
                      </a:lnTo>
                      <a:lnTo>
                        <a:pt x="32" y="200"/>
                      </a:lnTo>
                      <a:lnTo>
                        <a:pt x="26" y="194"/>
                      </a:lnTo>
                      <a:lnTo>
                        <a:pt x="26" y="194"/>
                      </a:lnTo>
                      <a:lnTo>
                        <a:pt x="14" y="165"/>
                      </a:lnTo>
                      <a:lnTo>
                        <a:pt x="8" y="116"/>
                      </a:lnTo>
                      <a:lnTo>
                        <a:pt x="0" y="72"/>
                      </a:lnTo>
                      <a:lnTo>
                        <a:pt x="0" y="72"/>
                      </a:lnTo>
                      <a:lnTo>
                        <a:pt x="0" y="43"/>
                      </a:lnTo>
                      <a:lnTo>
                        <a:pt x="0" y="17"/>
                      </a:lnTo>
                      <a:lnTo>
                        <a:pt x="0" y="6"/>
                      </a:lnTo>
                      <a:lnTo>
                        <a:pt x="0" y="6"/>
                      </a:lnTo>
                      <a:lnTo>
                        <a:pt x="0" y="6"/>
                      </a:lnTo>
                      <a:lnTo>
                        <a:pt x="8" y="0"/>
                      </a:lnTo>
                      <a:lnTo>
                        <a:pt x="14"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28" name="Freeform 164"/>
                <p:cNvSpPr>
                  <a:spLocks/>
                </p:cNvSpPr>
                <p:nvPr/>
              </p:nvSpPr>
              <p:spPr bwMode="auto">
                <a:xfrm>
                  <a:off x="3430" y="1767"/>
                  <a:ext cx="61" cy="206"/>
                </a:xfrm>
                <a:custGeom>
                  <a:avLst/>
                  <a:gdLst>
                    <a:gd name="T0" fmla="*/ 61 w 61"/>
                    <a:gd name="T1" fmla="*/ 6 h 206"/>
                    <a:gd name="T2" fmla="*/ 55 w 61"/>
                    <a:gd name="T3" fmla="*/ 29 h 206"/>
                    <a:gd name="T4" fmla="*/ 50 w 61"/>
                    <a:gd name="T5" fmla="*/ 67 h 206"/>
                    <a:gd name="T6" fmla="*/ 50 w 61"/>
                    <a:gd name="T7" fmla="*/ 96 h 206"/>
                    <a:gd name="T8" fmla="*/ 50 w 61"/>
                    <a:gd name="T9" fmla="*/ 96 h 206"/>
                    <a:gd name="T10" fmla="*/ 44 w 61"/>
                    <a:gd name="T11" fmla="*/ 116 h 206"/>
                    <a:gd name="T12" fmla="*/ 38 w 61"/>
                    <a:gd name="T13" fmla="*/ 133 h 206"/>
                    <a:gd name="T14" fmla="*/ 30 w 61"/>
                    <a:gd name="T15" fmla="*/ 145 h 206"/>
                    <a:gd name="T16" fmla="*/ 30 w 61"/>
                    <a:gd name="T17" fmla="*/ 145 h 206"/>
                    <a:gd name="T18" fmla="*/ 24 w 61"/>
                    <a:gd name="T19" fmla="*/ 165 h 206"/>
                    <a:gd name="T20" fmla="*/ 12 w 61"/>
                    <a:gd name="T21" fmla="*/ 188 h 206"/>
                    <a:gd name="T22" fmla="*/ 12 w 61"/>
                    <a:gd name="T23" fmla="*/ 200 h 206"/>
                    <a:gd name="T24" fmla="*/ 12 w 61"/>
                    <a:gd name="T25" fmla="*/ 200 h 206"/>
                    <a:gd name="T26" fmla="*/ 6 w 61"/>
                    <a:gd name="T27" fmla="*/ 200 h 206"/>
                    <a:gd name="T28" fmla="*/ 0 w 61"/>
                    <a:gd name="T29" fmla="*/ 206 h 206"/>
                    <a:gd name="T30" fmla="*/ 0 w 61"/>
                    <a:gd name="T31" fmla="*/ 200 h 206"/>
                    <a:gd name="T32" fmla="*/ 0 w 61"/>
                    <a:gd name="T33" fmla="*/ 200 h 206"/>
                    <a:gd name="T34" fmla="*/ 6 w 61"/>
                    <a:gd name="T35" fmla="*/ 183 h 206"/>
                    <a:gd name="T36" fmla="*/ 18 w 61"/>
                    <a:gd name="T37" fmla="*/ 145 h 206"/>
                    <a:gd name="T38" fmla="*/ 30 w 61"/>
                    <a:gd name="T39" fmla="*/ 110 h 206"/>
                    <a:gd name="T40" fmla="*/ 30 w 61"/>
                    <a:gd name="T41" fmla="*/ 110 h 206"/>
                    <a:gd name="T42" fmla="*/ 38 w 61"/>
                    <a:gd name="T43" fmla="*/ 84 h 206"/>
                    <a:gd name="T44" fmla="*/ 38 w 61"/>
                    <a:gd name="T45" fmla="*/ 67 h 206"/>
                    <a:gd name="T46" fmla="*/ 44 w 61"/>
                    <a:gd name="T47" fmla="*/ 55 h 206"/>
                    <a:gd name="T48" fmla="*/ 44 w 61"/>
                    <a:gd name="T49" fmla="*/ 55 h 206"/>
                    <a:gd name="T50" fmla="*/ 44 w 61"/>
                    <a:gd name="T51" fmla="*/ 41 h 206"/>
                    <a:gd name="T52" fmla="*/ 50 w 61"/>
                    <a:gd name="T53" fmla="*/ 17 h 206"/>
                    <a:gd name="T54" fmla="*/ 50 w 61"/>
                    <a:gd name="T55" fmla="*/ 6 h 206"/>
                    <a:gd name="T56" fmla="*/ 50 w 61"/>
                    <a:gd name="T57" fmla="*/ 6 h 206"/>
                    <a:gd name="T58" fmla="*/ 50 w 61"/>
                    <a:gd name="T59" fmla="*/ 6 h 206"/>
                    <a:gd name="T60" fmla="*/ 55 w 61"/>
                    <a:gd name="T61" fmla="*/ 0 h 206"/>
                    <a:gd name="T62" fmla="*/ 61 w 61"/>
                    <a:gd name="T63" fmla="*/ 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206">
                      <a:moveTo>
                        <a:pt x="61" y="6"/>
                      </a:moveTo>
                      <a:lnTo>
                        <a:pt x="55" y="29"/>
                      </a:lnTo>
                      <a:lnTo>
                        <a:pt x="50" y="67"/>
                      </a:lnTo>
                      <a:lnTo>
                        <a:pt x="50" y="96"/>
                      </a:lnTo>
                      <a:lnTo>
                        <a:pt x="50" y="96"/>
                      </a:lnTo>
                      <a:lnTo>
                        <a:pt x="44" y="116"/>
                      </a:lnTo>
                      <a:lnTo>
                        <a:pt x="38" y="133"/>
                      </a:lnTo>
                      <a:lnTo>
                        <a:pt x="30" y="145"/>
                      </a:lnTo>
                      <a:lnTo>
                        <a:pt x="30" y="145"/>
                      </a:lnTo>
                      <a:lnTo>
                        <a:pt x="24" y="165"/>
                      </a:lnTo>
                      <a:lnTo>
                        <a:pt x="12" y="188"/>
                      </a:lnTo>
                      <a:lnTo>
                        <a:pt x="12" y="200"/>
                      </a:lnTo>
                      <a:lnTo>
                        <a:pt x="12" y="200"/>
                      </a:lnTo>
                      <a:lnTo>
                        <a:pt x="6" y="200"/>
                      </a:lnTo>
                      <a:lnTo>
                        <a:pt x="0" y="206"/>
                      </a:lnTo>
                      <a:lnTo>
                        <a:pt x="0" y="200"/>
                      </a:lnTo>
                      <a:lnTo>
                        <a:pt x="0" y="200"/>
                      </a:lnTo>
                      <a:lnTo>
                        <a:pt x="6" y="183"/>
                      </a:lnTo>
                      <a:lnTo>
                        <a:pt x="18" y="145"/>
                      </a:lnTo>
                      <a:lnTo>
                        <a:pt x="30" y="110"/>
                      </a:lnTo>
                      <a:lnTo>
                        <a:pt x="30" y="110"/>
                      </a:lnTo>
                      <a:lnTo>
                        <a:pt x="38" y="84"/>
                      </a:lnTo>
                      <a:lnTo>
                        <a:pt x="38" y="67"/>
                      </a:lnTo>
                      <a:lnTo>
                        <a:pt x="44" y="55"/>
                      </a:lnTo>
                      <a:lnTo>
                        <a:pt x="44" y="55"/>
                      </a:lnTo>
                      <a:lnTo>
                        <a:pt x="44" y="41"/>
                      </a:lnTo>
                      <a:lnTo>
                        <a:pt x="50" y="17"/>
                      </a:lnTo>
                      <a:lnTo>
                        <a:pt x="50" y="6"/>
                      </a:lnTo>
                      <a:lnTo>
                        <a:pt x="50" y="6"/>
                      </a:lnTo>
                      <a:lnTo>
                        <a:pt x="50" y="6"/>
                      </a:lnTo>
                      <a:lnTo>
                        <a:pt x="55" y="0"/>
                      </a:lnTo>
                      <a:lnTo>
                        <a:pt x="61" y="6"/>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29" name="Freeform 165"/>
                <p:cNvSpPr>
                  <a:spLocks/>
                </p:cNvSpPr>
                <p:nvPr/>
              </p:nvSpPr>
              <p:spPr bwMode="auto">
                <a:xfrm>
                  <a:off x="3419" y="1773"/>
                  <a:ext cx="55" cy="200"/>
                </a:xfrm>
                <a:custGeom>
                  <a:avLst/>
                  <a:gdLst>
                    <a:gd name="T0" fmla="*/ 55 w 55"/>
                    <a:gd name="T1" fmla="*/ 0 h 200"/>
                    <a:gd name="T2" fmla="*/ 55 w 55"/>
                    <a:gd name="T3" fmla="*/ 23 h 200"/>
                    <a:gd name="T4" fmla="*/ 49 w 55"/>
                    <a:gd name="T5" fmla="*/ 66 h 200"/>
                    <a:gd name="T6" fmla="*/ 41 w 55"/>
                    <a:gd name="T7" fmla="*/ 98 h 200"/>
                    <a:gd name="T8" fmla="*/ 41 w 55"/>
                    <a:gd name="T9" fmla="*/ 98 h 200"/>
                    <a:gd name="T10" fmla="*/ 29 w 55"/>
                    <a:gd name="T11" fmla="*/ 127 h 200"/>
                    <a:gd name="T12" fmla="*/ 17 w 55"/>
                    <a:gd name="T13" fmla="*/ 171 h 200"/>
                    <a:gd name="T14" fmla="*/ 5 w 55"/>
                    <a:gd name="T15" fmla="*/ 194 h 200"/>
                    <a:gd name="T16" fmla="*/ 5 w 55"/>
                    <a:gd name="T17" fmla="*/ 194 h 200"/>
                    <a:gd name="T18" fmla="*/ 0 w 55"/>
                    <a:gd name="T19" fmla="*/ 200 h 200"/>
                    <a:gd name="T20" fmla="*/ 0 w 55"/>
                    <a:gd name="T21" fmla="*/ 200 h 200"/>
                    <a:gd name="T22" fmla="*/ 0 w 55"/>
                    <a:gd name="T23" fmla="*/ 194 h 200"/>
                    <a:gd name="T24" fmla="*/ 0 w 55"/>
                    <a:gd name="T25" fmla="*/ 194 h 200"/>
                    <a:gd name="T26" fmla="*/ 5 w 55"/>
                    <a:gd name="T27" fmla="*/ 177 h 200"/>
                    <a:gd name="T28" fmla="*/ 23 w 55"/>
                    <a:gd name="T29" fmla="*/ 127 h 200"/>
                    <a:gd name="T30" fmla="*/ 35 w 55"/>
                    <a:gd name="T31" fmla="*/ 90 h 200"/>
                    <a:gd name="T32" fmla="*/ 35 w 55"/>
                    <a:gd name="T33" fmla="*/ 90 h 200"/>
                    <a:gd name="T34" fmla="*/ 35 w 55"/>
                    <a:gd name="T35" fmla="*/ 61 h 200"/>
                    <a:gd name="T36" fmla="*/ 41 w 55"/>
                    <a:gd name="T37" fmla="*/ 17 h 200"/>
                    <a:gd name="T38" fmla="*/ 41 w 55"/>
                    <a:gd name="T39" fmla="*/ 0 h 200"/>
                    <a:gd name="T40" fmla="*/ 41 w 55"/>
                    <a:gd name="T41" fmla="*/ 0 h 200"/>
                    <a:gd name="T42" fmla="*/ 41 w 55"/>
                    <a:gd name="T43" fmla="*/ 0 h 200"/>
                    <a:gd name="T44" fmla="*/ 49 w 55"/>
                    <a:gd name="T45" fmla="*/ 0 h 200"/>
                    <a:gd name="T46" fmla="*/ 55 w 55"/>
                    <a:gd name="T4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200">
                      <a:moveTo>
                        <a:pt x="55" y="0"/>
                      </a:moveTo>
                      <a:lnTo>
                        <a:pt x="55" y="23"/>
                      </a:lnTo>
                      <a:lnTo>
                        <a:pt x="49" y="66"/>
                      </a:lnTo>
                      <a:lnTo>
                        <a:pt x="41" y="98"/>
                      </a:lnTo>
                      <a:lnTo>
                        <a:pt x="41" y="98"/>
                      </a:lnTo>
                      <a:lnTo>
                        <a:pt x="29" y="127"/>
                      </a:lnTo>
                      <a:lnTo>
                        <a:pt x="17" y="171"/>
                      </a:lnTo>
                      <a:lnTo>
                        <a:pt x="5" y="194"/>
                      </a:lnTo>
                      <a:lnTo>
                        <a:pt x="5" y="194"/>
                      </a:lnTo>
                      <a:lnTo>
                        <a:pt x="0" y="200"/>
                      </a:lnTo>
                      <a:lnTo>
                        <a:pt x="0" y="200"/>
                      </a:lnTo>
                      <a:lnTo>
                        <a:pt x="0" y="194"/>
                      </a:lnTo>
                      <a:lnTo>
                        <a:pt x="0" y="194"/>
                      </a:lnTo>
                      <a:lnTo>
                        <a:pt x="5" y="177"/>
                      </a:lnTo>
                      <a:lnTo>
                        <a:pt x="23" y="127"/>
                      </a:lnTo>
                      <a:lnTo>
                        <a:pt x="35" y="90"/>
                      </a:lnTo>
                      <a:lnTo>
                        <a:pt x="35" y="90"/>
                      </a:lnTo>
                      <a:lnTo>
                        <a:pt x="35" y="61"/>
                      </a:lnTo>
                      <a:lnTo>
                        <a:pt x="41" y="17"/>
                      </a:lnTo>
                      <a:lnTo>
                        <a:pt x="41" y="0"/>
                      </a:lnTo>
                      <a:lnTo>
                        <a:pt x="41" y="0"/>
                      </a:lnTo>
                      <a:lnTo>
                        <a:pt x="41" y="0"/>
                      </a:lnTo>
                      <a:lnTo>
                        <a:pt x="49" y="0"/>
                      </a:lnTo>
                      <a:lnTo>
                        <a:pt x="55"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30" name="Freeform 166"/>
                <p:cNvSpPr>
                  <a:spLocks/>
                </p:cNvSpPr>
                <p:nvPr/>
              </p:nvSpPr>
              <p:spPr bwMode="auto">
                <a:xfrm>
                  <a:off x="4074" y="2193"/>
                  <a:ext cx="23" cy="8"/>
                </a:xfrm>
                <a:custGeom>
                  <a:avLst/>
                  <a:gdLst>
                    <a:gd name="T0" fmla="*/ 5 w 23"/>
                    <a:gd name="T1" fmla="*/ 0 h 8"/>
                    <a:gd name="T2" fmla="*/ 5 w 23"/>
                    <a:gd name="T3" fmla="*/ 0 h 8"/>
                    <a:gd name="T4" fmla="*/ 17 w 23"/>
                    <a:gd name="T5" fmla="*/ 8 h 8"/>
                    <a:gd name="T6" fmla="*/ 23 w 23"/>
                    <a:gd name="T7" fmla="*/ 8 h 8"/>
                    <a:gd name="T8" fmla="*/ 23 w 23"/>
                    <a:gd name="T9" fmla="*/ 8 h 8"/>
                    <a:gd name="T10" fmla="*/ 23 w 23"/>
                    <a:gd name="T11" fmla="*/ 8 h 8"/>
                    <a:gd name="T12" fmla="*/ 23 w 23"/>
                    <a:gd name="T13" fmla="*/ 8 h 8"/>
                    <a:gd name="T14" fmla="*/ 17 w 23"/>
                    <a:gd name="T15" fmla="*/ 8 h 8"/>
                    <a:gd name="T16" fmla="*/ 17 w 23"/>
                    <a:gd name="T17" fmla="*/ 8 h 8"/>
                    <a:gd name="T18" fmla="*/ 11 w 23"/>
                    <a:gd name="T19" fmla="*/ 8 h 8"/>
                    <a:gd name="T20" fmla="*/ 5 w 23"/>
                    <a:gd name="T21" fmla="*/ 8 h 8"/>
                    <a:gd name="T22" fmla="*/ 5 w 23"/>
                    <a:gd name="T23" fmla="*/ 8 h 8"/>
                    <a:gd name="T24" fmla="*/ 5 w 23"/>
                    <a:gd name="T25" fmla="*/ 8 h 8"/>
                    <a:gd name="T26" fmla="*/ 5 w 23"/>
                    <a:gd name="T27" fmla="*/ 8 h 8"/>
                    <a:gd name="T28" fmla="*/ 0 w 23"/>
                    <a:gd name="T29" fmla="*/ 8 h 8"/>
                    <a:gd name="T30" fmla="*/ 5 w 23"/>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8">
                      <a:moveTo>
                        <a:pt x="5" y="0"/>
                      </a:moveTo>
                      <a:lnTo>
                        <a:pt x="5" y="0"/>
                      </a:lnTo>
                      <a:lnTo>
                        <a:pt x="17" y="8"/>
                      </a:lnTo>
                      <a:lnTo>
                        <a:pt x="23" y="8"/>
                      </a:lnTo>
                      <a:lnTo>
                        <a:pt x="23" y="8"/>
                      </a:lnTo>
                      <a:lnTo>
                        <a:pt x="23" y="8"/>
                      </a:lnTo>
                      <a:lnTo>
                        <a:pt x="23" y="8"/>
                      </a:lnTo>
                      <a:lnTo>
                        <a:pt x="17" y="8"/>
                      </a:lnTo>
                      <a:lnTo>
                        <a:pt x="17" y="8"/>
                      </a:lnTo>
                      <a:lnTo>
                        <a:pt x="11" y="8"/>
                      </a:lnTo>
                      <a:lnTo>
                        <a:pt x="5" y="8"/>
                      </a:lnTo>
                      <a:lnTo>
                        <a:pt x="5" y="8"/>
                      </a:lnTo>
                      <a:lnTo>
                        <a:pt x="5" y="8"/>
                      </a:lnTo>
                      <a:lnTo>
                        <a:pt x="5" y="8"/>
                      </a:lnTo>
                      <a:lnTo>
                        <a:pt x="0" y="8"/>
                      </a:lnTo>
                      <a:lnTo>
                        <a:pt x="5"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31" name="Freeform 167"/>
                <p:cNvSpPr>
                  <a:spLocks/>
                </p:cNvSpPr>
                <p:nvPr/>
              </p:nvSpPr>
              <p:spPr bwMode="auto">
                <a:xfrm>
                  <a:off x="4079" y="2182"/>
                  <a:ext cx="12" cy="1"/>
                </a:xfrm>
                <a:custGeom>
                  <a:avLst/>
                  <a:gdLst>
                    <a:gd name="T0" fmla="*/ 0 w 12"/>
                    <a:gd name="T1" fmla="*/ 0 w 12"/>
                    <a:gd name="T2" fmla="*/ 6 w 12"/>
                    <a:gd name="T3" fmla="*/ 12 w 12"/>
                    <a:gd name="T4" fmla="*/ 12 w 12"/>
                    <a:gd name="T5" fmla="*/ 12 w 12"/>
                    <a:gd name="T6" fmla="*/ 12 w 12"/>
                    <a:gd name="T7" fmla="*/ 12 w 12"/>
                    <a:gd name="T8" fmla="*/ 12 w 12"/>
                    <a:gd name="T9" fmla="*/ 0 w 12"/>
                    <a:gd name="T10" fmla="*/ 0 w 12"/>
                    <a:gd name="T11" fmla="*/ 0 w 1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2">
                      <a:moveTo>
                        <a:pt x="0" y="0"/>
                      </a:moveTo>
                      <a:lnTo>
                        <a:pt x="0" y="0"/>
                      </a:lnTo>
                      <a:lnTo>
                        <a:pt x="6" y="0"/>
                      </a:lnTo>
                      <a:lnTo>
                        <a:pt x="12" y="0"/>
                      </a:lnTo>
                      <a:lnTo>
                        <a:pt x="12" y="0"/>
                      </a:lnTo>
                      <a:lnTo>
                        <a:pt x="12" y="0"/>
                      </a:lnTo>
                      <a:lnTo>
                        <a:pt x="12" y="0"/>
                      </a:lnTo>
                      <a:lnTo>
                        <a:pt x="12" y="0"/>
                      </a:lnTo>
                      <a:lnTo>
                        <a:pt x="12" y="0"/>
                      </a:lnTo>
                      <a:lnTo>
                        <a:pt x="0" y="0"/>
                      </a:lnTo>
                      <a:lnTo>
                        <a:pt x="0" y="0"/>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32" name="Freeform 168"/>
                <p:cNvSpPr>
                  <a:spLocks/>
                </p:cNvSpPr>
                <p:nvPr/>
              </p:nvSpPr>
              <p:spPr bwMode="auto">
                <a:xfrm>
                  <a:off x="4042" y="2187"/>
                  <a:ext cx="24" cy="6"/>
                </a:xfrm>
                <a:custGeom>
                  <a:avLst/>
                  <a:gdLst>
                    <a:gd name="T0" fmla="*/ 24 w 24"/>
                    <a:gd name="T1" fmla="*/ 0 h 6"/>
                    <a:gd name="T2" fmla="*/ 18 w 24"/>
                    <a:gd name="T3" fmla="*/ 0 h 6"/>
                    <a:gd name="T4" fmla="*/ 18 w 24"/>
                    <a:gd name="T5" fmla="*/ 6 h 6"/>
                    <a:gd name="T6" fmla="*/ 12 w 24"/>
                    <a:gd name="T7" fmla="*/ 6 h 6"/>
                    <a:gd name="T8" fmla="*/ 12 w 24"/>
                    <a:gd name="T9" fmla="*/ 6 h 6"/>
                    <a:gd name="T10" fmla="*/ 6 w 24"/>
                    <a:gd name="T11" fmla="*/ 6 h 6"/>
                    <a:gd name="T12" fmla="*/ 0 w 24"/>
                    <a:gd name="T13" fmla="*/ 6 h 6"/>
                    <a:gd name="T14" fmla="*/ 0 w 24"/>
                    <a:gd name="T15" fmla="*/ 6 h 6"/>
                    <a:gd name="T16" fmla="*/ 0 w 24"/>
                    <a:gd name="T17" fmla="*/ 6 h 6"/>
                    <a:gd name="T18" fmla="*/ 6 w 24"/>
                    <a:gd name="T19" fmla="*/ 6 h 6"/>
                    <a:gd name="T20" fmla="*/ 12 w 24"/>
                    <a:gd name="T21" fmla="*/ 6 h 6"/>
                    <a:gd name="T22" fmla="*/ 18 w 24"/>
                    <a:gd name="T23" fmla="*/ 6 h 6"/>
                    <a:gd name="T24" fmla="*/ 18 w 24"/>
                    <a:gd name="T25" fmla="*/ 6 h 6"/>
                    <a:gd name="T26" fmla="*/ 18 w 24"/>
                    <a:gd name="T27" fmla="*/ 6 h 6"/>
                    <a:gd name="T28" fmla="*/ 24 w 24"/>
                    <a:gd name="T29" fmla="*/ 6 h 6"/>
                    <a:gd name="T30" fmla="*/ 24 w 2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6">
                      <a:moveTo>
                        <a:pt x="24" y="0"/>
                      </a:moveTo>
                      <a:lnTo>
                        <a:pt x="18" y="0"/>
                      </a:lnTo>
                      <a:lnTo>
                        <a:pt x="18" y="6"/>
                      </a:lnTo>
                      <a:lnTo>
                        <a:pt x="12" y="6"/>
                      </a:lnTo>
                      <a:lnTo>
                        <a:pt x="12" y="6"/>
                      </a:lnTo>
                      <a:lnTo>
                        <a:pt x="6" y="6"/>
                      </a:lnTo>
                      <a:lnTo>
                        <a:pt x="0" y="6"/>
                      </a:lnTo>
                      <a:lnTo>
                        <a:pt x="0" y="6"/>
                      </a:lnTo>
                      <a:lnTo>
                        <a:pt x="0" y="6"/>
                      </a:lnTo>
                      <a:lnTo>
                        <a:pt x="6" y="6"/>
                      </a:lnTo>
                      <a:lnTo>
                        <a:pt x="12" y="6"/>
                      </a:lnTo>
                      <a:lnTo>
                        <a:pt x="18" y="6"/>
                      </a:lnTo>
                      <a:lnTo>
                        <a:pt x="18" y="6"/>
                      </a:lnTo>
                      <a:lnTo>
                        <a:pt x="18" y="6"/>
                      </a:lnTo>
                      <a:lnTo>
                        <a:pt x="24" y="6"/>
                      </a:lnTo>
                      <a:lnTo>
                        <a:pt x="2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33" name="Freeform 169"/>
                <p:cNvSpPr>
                  <a:spLocks/>
                </p:cNvSpPr>
                <p:nvPr/>
              </p:nvSpPr>
              <p:spPr bwMode="auto">
                <a:xfrm>
                  <a:off x="3871" y="2077"/>
                  <a:ext cx="24" cy="44"/>
                </a:xfrm>
                <a:custGeom>
                  <a:avLst/>
                  <a:gdLst>
                    <a:gd name="T0" fmla="*/ 24 w 24"/>
                    <a:gd name="T1" fmla="*/ 44 h 44"/>
                    <a:gd name="T2" fmla="*/ 18 w 24"/>
                    <a:gd name="T3" fmla="*/ 38 h 44"/>
                    <a:gd name="T4" fmla="*/ 12 w 24"/>
                    <a:gd name="T5" fmla="*/ 26 h 44"/>
                    <a:gd name="T6" fmla="*/ 6 w 24"/>
                    <a:gd name="T7" fmla="*/ 14 h 44"/>
                    <a:gd name="T8" fmla="*/ 6 w 24"/>
                    <a:gd name="T9" fmla="*/ 14 h 44"/>
                    <a:gd name="T10" fmla="*/ 0 w 24"/>
                    <a:gd name="T11" fmla="*/ 6 h 44"/>
                    <a:gd name="T12" fmla="*/ 0 w 24"/>
                    <a:gd name="T13" fmla="*/ 0 h 44"/>
                    <a:gd name="T14" fmla="*/ 0 w 24"/>
                    <a:gd name="T15" fmla="*/ 0 h 44"/>
                    <a:gd name="T16" fmla="*/ 0 w 24"/>
                    <a:gd name="T17" fmla="*/ 0 h 44"/>
                    <a:gd name="T18" fmla="*/ 0 w 24"/>
                    <a:gd name="T19" fmla="*/ 6 h 44"/>
                    <a:gd name="T20" fmla="*/ 0 w 24"/>
                    <a:gd name="T21" fmla="*/ 14 h 44"/>
                    <a:gd name="T22" fmla="*/ 0 w 24"/>
                    <a:gd name="T23" fmla="*/ 14 h 44"/>
                    <a:gd name="T24" fmla="*/ 0 w 24"/>
                    <a:gd name="T25" fmla="*/ 14 h 44"/>
                    <a:gd name="T26" fmla="*/ 0 w 24"/>
                    <a:gd name="T27" fmla="*/ 26 h 44"/>
                    <a:gd name="T28" fmla="*/ 18 w 24"/>
                    <a:gd name="T29" fmla="*/ 38 h 44"/>
                    <a:gd name="T30" fmla="*/ 24 w 24"/>
                    <a:gd name="T3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4">
                      <a:moveTo>
                        <a:pt x="24" y="44"/>
                      </a:moveTo>
                      <a:lnTo>
                        <a:pt x="18" y="38"/>
                      </a:lnTo>
                      <a:lnTo>
                        <a:pt x="12" y="26"/>
                      </a:lnTo>
                      <a:lnTo>
                        <a:pt x="6" y="14"/>
                      </a:lnTo>
                      <a:lnTo>
                        <a:pt x="6" y="14"/>
                      </a:lnTo>
                      <a:lnTo>
                        <a:pt x="0" y="6"/>
                      </a:lnTo>
                      <a:lnTo>
                        <a:pt x="0" y="0"/>
                      </a:lnTo>
                      <a:lnTo>
                        <a:pt x="0" y="0"/>
                      </a:lnTo>
                      <a:lnTo>
                        <a:pt x="0" y="0"/>
                      </a:lnTo>
                      <a:lnTo>
                        <a:pt x="0" y="6"/>
                      </a:lnTo>
                      <a:lnTo>
                        <a:pt x="0" y="14"/>
                      </a:lnTo>
                      <a:lnTo>
                        <a:pt x="0" y="14"/>
                      </a:lnTo>
                      <a:lnTo>
                        <a:pt x="0" y="14"/>
                      </a:lnTo>
                      <a:lnTo>
                        <a:pt x="0" y="26"/>
                      </a:lnTo>
                      <a:lnTo>
                        <a:pt x="18" y="38"/>
                      </a:lnTo>
                      <a:lnTo>
                        <a:pt x="24" y="44"/>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34" name="Freeform 170"/>
                <p:cNvSpPr>
                  <a:spLocks/>
                </p:cNvSpPr>
                <p:nvPr/>
              </p:nvSpPr>
              <p:spPr bwMode="auto">
                <a:xfrm>
                  <a:off x="4251" y="2071"/>
                  <a:ext cx="49" cy="32"/>
                </a:xfrm>
                <a:custGeom>
                  <a:avLst/>
                  <a:gdLst>
                    <a:gd name="T0" fmla="*/ 29 w 49"/>
                    <a:gd name="T1" fmla="*/ 0 h 32"/>
                    <a:gd name="T2" fmla="*/ 17 w 49"/>
                    <a:gd name="T3" fmla="*/ 6 h 32"/>
                    <a:gd name="T4" fmla="*/ 5 w 49"/>
                    <a:gd name="T5" fmla="*/ 26 h 32"/>
                    <a:gd name="T6" fmla="*/ 0 w 49"/>
                    <a:gd name="T7" fmla="*/ 32 h 32"/>
                    <a:gd name="T8" fmla="*/ 0 w 49"/>
                    <a:gd name="T9" fmla="*/ 32 h 32"/>
                    <a:gd name="T10" fmla="*/ 0 w 49"/>
                    <a:gd name="T11" fmla="*/ 32 h 32"/>
                    <a:gd name="T12" fmla="*/ 5 w 49"/>
                    <a:gd name="T13" fmla="*/ 32 h 32"/>
                    <a:gd name="T14" fmla="*/ 29 w 49"/>
                    <a:gd name="T15" fmla="*/ 26 h 32"/>
                    <a:gd name="T16" fmla="*/ 29 w 49"/>
                    <a:gd name="T17" fmla="*/ 26 h 32"/>
                    <a:gd name="T18" fmla="*/ 49 w 49"/>
                    <a:gd name="T19" fmla="*/ 20 h 32"/>
                    <a:gd name="T20" fmla="*/ 43 w 49"/>
                    <a:gd name="T21" fmla="*/ 20 h 32"/>
                    <a:gd name="T22" fmla="*/ 29 w 49"/>
                    <a:gd name="T23" fmla="*/ 20 h 32"/>
                    <a:gd name="T24" fmla="*/ 29 w 49"/>
                    <a:gd name="T25" fmla="*/ 12 h 32"/>
                    <a:gd name="T26" fmla="*/ 29 w 49"/>
                    <a:gd name="T27" fmla="*/ 12 h 32"/>
                    <a:gd name="T28" fmla="*/ 23 w 49"/>
                    <a:gd name="T29" fmla="*/ 12 h 32"/>
                    <a:gd name="T30" fmla="*/ 29 w 49"/>
                    <a:gd name="T31" fmla="*/ 6 h 32"/>
                    <a:gd name="T32" fmla="*/ 29 w 49"/>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2">
                      <a:moveTo>
                        <a:pt x="29" y="0"/>
                      </a:moveTo>
                      <a:lnTo>
                        <a:pt x="17" y="6"/>
                      </a:lnTo>
                      <a:lnTo>
                        <a:pt x="5" y="26"/>
                      </a:lnTo>
                      <a:lnTo>
                        <a:pt x="0" y="32"/>
                      </a:lnTo>
                      <a:lnTo>
                        <a:pt x="0" y="32"/>
                      </a:lnTo>
                      <a:lnTo>
                        <a:pt x="0" y="32"/>
                      </a:lnTo>
                      <a:lnTo>
                        <a:pt x="5" y="32"/>
                      </a:lnTo>
                      <a:lnTo>
                        <a:pt x="29" y="26"/>
                      </a:lnTo>
                      <a:lnTo>
                        <a:pt x="29" y="26"/>
                      </a:lnTo>
                      <a:lnTo>
                        <a:pt x="49" y="20"/>
                      </a:lnTo>
                      <a:lnTo>
                        <a:pt x="43" y="20"/>
                      </a:lnTo>
                      <a:lnTo>
                        <a:pt x="29" y="20"/>
                      </a:lnTo>
                      <a:lnTo>
                        <a:pt x="29" y="12"/>
                      </a:lnTo>
                      <a:lnTo>
                        <a:pt x="29" y="12"/>
                      </a:lnTo>
                      <a:lnTo>
                        <a:pt x="23" y="12"/>
                      </a:lnTo>
                      <a:lnTo>
                        <a:pt x="29" y="6"/>
                      </a:lnTo>
                      <a:lnTo>
                        <a:pt x="29"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35" name="Freeform 171"/>
                <p:cNvSpPr>
                  <a:spLocks/>
                </p:cNvSpPr>
                <p:nvPr/>
              </p:nvSpPr>
              <p:spPr bwMode="auto">
                <a:xfrm>
                  <a:off x="4109" y="3302"/>
                  <a:ext cx="12" cy="30"/>
                </a:xfrm>
                <a:custGeom>
                  <a:avLst/>
                  <a:gdLst>
                    <a:gd name="T0" fmla="*/ 12 w 12"/>
                    <a:gd name="T1" fmla="*/ 30 h 30"/>
                    <a:gd name="T2" fmla="*/ 12 w 12"/>
                    <a:gd name="T3" fmla="*/ 30 h 30"/>
                    <a:gd name="T4" fmla="*/ 6 w 12"/>
                    <a:gd name="T5" fmla="*/ 30 h 30"/>
                    <a:gd name="T6" fmla="*/ 6 w 12"/>
                    <a:gd name="T7" fmla="*/ 24 h 30"/>
                    <a:gd name="T8" fmla="*/ 6 w 12"/>
                    <a:gd name="T9" fmla="*/ 24 h 30"/>
                    <a:gd name="T10" fmla="*/ 6 w 12"/>
                    <a:gd name="T11" fmla="*/ 18 h 30"/>
                    <a:gd name="T12" fmla="*/ 6 w 12"/>
                    <a:gd name="T13" fmla="*/ 18 h 30"/>
                    <a:gd name="T14" fmla="*/ 6 w 12"/>
                    <a:gd name="T15" fmla="*/ 12 h 30"/>
                    <a:gd name="T16" fmla="*/ 6 w 12"/>
                    <a:gd name="T17" fmla="*/ 12 h 30"/>
                    <a:gd name="T18" fmla="*/ 0 w 12"/>
                    <a:gd name="T19" fmla="*/ 12 h 30"/>
                    <a:gd name="T20" fmla="*/ 0 w 12"/>
                    <a:gd name="T21" fmla="*/ 6 h 30"/>
                    <a:gd name="T22" fmla="*/ 0 w 12"/>
                    <a:gd name="T23" fmla="*/ 0 h 30"/>
                    <a:gd name="T24" fmla="*/ 0 w 12"/>
                    <a:gd name="T25" fmla="*/ 0 h 30"/>
                    <a:gd name="T26" fmla="*/ 0 w 12"/>
                    <a:gd name="T27" fmla="*/ 0 h 30"/>
                    <a:gd name="T28" fmla="*/ 0 w 12"/>
                    <a:gd name="T29" fmla="*/ 6 h 30"/>
                    <a:gd name="T30" fmla="*/ 0 w 12"/>
                    <a:gd name="T31" fmla="*/ 6 h 30"/>
                    <a:gd name="T32" fmla="*/ 0 w 12"/>
                    <a:gd name="T33" fmla="*/ 6 h 30"/>
                    <a:gd name="T34" fmla="*/ 0 w 12"/>
                    <a:gd name="T35" fmla="*/ 6 h 30"/>
                    <a:gd name="T36" fmla="*/ 0 w 12"/>
                    <a:gd name="T37" fmla="*/ 12 h 30"/>
                    <a:gd name="T38" fmla="*/ 0 w 12"/>
                    <a:gd name="T39" fmla="*/ 12 h 30"/>
                    <a:gd name="T40" fmla="*/ 0 w 12"/>
                    <a:gd name="T41" fmla="*/ 12 h 30"/>
                    <a:gd name="T42" fmla="*/ 0 w 12"/>
                    <a:gd name="T43" fmla="*/ 18 h 30"/>
                    <a:gd name="T44" fmla="*/ 6 w 12"/>
                    <a:gd name="T45" fmla="*/ 24 h 30"/>
                    <a:gd name="T46" fmla="*/ 6 w 12"/>
                    <a:gd name="T47" fmla="*/ 30 h 30"/>
                    <a:gd name="T48" fmla="*/ 6 w 12"/>
                    <a:gd name="T49" fmla="*/ 30 h 30"/>
                    <a:gd name="T50" fmla="*/ 6 w 12"/>
                    <a:gd name="T51" fmla="*/ 30 h 30"/>
                    <a:gd name="T52" fmla="*/ 6 w 12"/>
                    <a:gd name="T53" fmla="*/ 30 h 30"/>
                    <a:gd name="T54" fmla="*/ 12 w 12"/>
                    <a:gd name="T5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30">
                      <a:moveTo>
                        <a:pt x="12" y="30"/>
                      </a:moveTo>
                      <a:lnTo>
                        <a:pt x="12" y="30"/>
                      </a:lnTo>
                      <a:lnTo>
                        <a:pt x="6" y="30"/>
                      </a:lnTo>
                      <a:lnTo>
                        <a:pt x="6" y="24"/>
                      </a:lnTo>
                      <a:lnTo>
                        <a:pt x="6" y="24"/>
                      </a:lnTo>
                      <a:lnTo>
                        <a:pt x="6" y="18"/>
                      </a:lnTo>
                      <a:lnTo>
                        <a:pt x="6" y="18"/>
                      </a:lnTo>
                      <a:lnTo>
                        <a:pt x="6" y="12"/>
                      </a:lnTo>
                      <a:lnTo>
                        <a:pt x="6" y="12"/>
                      </a:lnTo>
                      <a:lnTo>
                        <a:pt x="0" y="12"/>
                      </a:lnTo>
                      <a:lnTo>
                        <a:pt x="0" y="6"/>
                      </a:lnTo>
                      <a:lnTo>
                        <a:pt x="0" y="0"/>
                      </a:lnTo>
                      <a:lnTo>
                        <a:pt x="0" y="0"/>
                      </a:lnTo>
                      <a:lnTo>
                        <a:pt x="0" y="0"/>
                      </a:lnTo>
                      <a:lnTo>
                        <a:pt x="0" y="6"/>
                      </a:lnTo>
                      <a:lnTo>
                        <a:pt x="0" y="6"/>
                      </a:lnTo>
                      <a:lnTo>
                        <a:pt x="0" y="6"/>
                      </a:lnTo>
                      <a:lnTo>
                        <a:pt x="0" y="6"/>
                      </a:lnTo>
                      <a:lnTo>
                        <a:pt x="0" y="12"/>
                      </a:lnTo>
                      <a:lnTo>
                        <a:pt x="0" y="12"/>
                      </a:lnTo>
                      <a:lnTo>
                        <a:pt x="0" y="12"/>
                      </a:lnTo>
                      <a:lnTo>
                        <a:pt x="0" y="18"/>
                      </a:lnTo>
                      <a:lnTo>
                        <a:pt x="6" y="24"/>
                      </a:lnTo>
                      <a:lnTo>
                        <a:pt x="6" y="30"/>
                      </a:lnTo>
                      <a:lnTo>
                        <a:pt x="6" y="30"/>
                      </a:lnTo>
                      <a:lnTo>
                        <a:pt x="6" y="30"/>
                      </a:lnTo>
                      <a:lnTo>
                        <a:pt x="6" y="30"/>
                      </a:lnTo>
                      <a:lnTo>
                        <a:pt x="12" y="3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36" name="Freeform 172"/>
                <p:cNvSpPr>
                  <a:spLocks/>
                </p:cNvSpPr>
                <p:nvPr/>
              </p:nvSpPr>
              <p:spPr bwMode="auto">
                <a:xfrm>
                  <a:off x="4097" y="3308"/>
                  <a:ext cx="6" cy="24"/>
                </a:xfrm>
                <a:custGeom>
                  <a:avLst/>
                  <a:gdLst>
                    <a:gd name="T0" fmla="*/ 6 w 6"/>
                    <a:gd name="T1" fmla="*/ 24 h 24"/>
                    <a:gd name="T2" fmla="*/ 0 w 6"/>
                    <a:gd name="T3" fmla="*/ 12 h 24"/>
                    <a:gd name="T4" fmla="*/ 0 w 6"/>
                    <a:gd name="T5" fmla="*/ 12 h 24"/>
                    <a:gd name="T6" fmla="*/ 0 w 6"/>
                    <a:gd name="T7" fmla="*/ 6 h 24"/>
                    <a:gd name="T8" fmla="*/ 0 w 6"/>
                    <a:gd name="T9" fmla="*/ 6 h 24"/>
                    <a:gd name="T10" fmla="*/ 0 w 6"/>
                    <a:gd name="T11" fmla="*/ 6 h 24"/>
                    <a:gd name="T12" fmla="*/ 0 w 6"/>
                    <a:gd name="T13" fmla="*/ 6 h 24"/>
                    <a:gd name="T14" fmla="*/ 0 w 6"/>
                    <a:gd name="T15" fmla="*/ 0 h 24"/>
                    <a:gd name="T16" fmla="*/ 0 w 6"/>
                    <a:gd name="T17" fmla="*/ 0 h 24"/>
                    <a:gd name="T18" fmla="*/ 0 w 6"/>
                    <a:gd name="T19" fmla="*/ 0 h 24"/>
                    <a:gd name="T20" fmla="*/ 0 w 6"/>
                    <a:gd name="T21" fmla="*/ 6 h 24"/>
                    <a:gd name="T22" fmla="*/ 0 w 6"/>
                    <a:gd name="T23" fmla="*/ 6 h 24"/>
                    <a:gd name="T24" fmla="*/ 0 w 6"/>
                    <a:gd name="T25" fmla="*/ 6 h 24"/>
                    <a:gd name="T26" fmla="*/ 0 w 6"/>
                    <a:gd name="T27" fmla="*/ 6 h 24"/>
                    <a:gd name="T28" fmla="*/ 0 w 6"/>
                    <a:gd name="T29" fmla="*/ 12 h 24"/>
                    <a:gd name="T30" fmla="*/ 0 w 6"/>
                    <a:gd name="T31" fmla="*/ 18 h 24"/>
                    <a:gd name="T32" fmla="*/ 6 w 6"/>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4">
                      <a:moveTo>
                        <a:pt x="6" y="24"/>
                      </a:moveTo>
                      <a:lnTo>
                        <a:pt x="0" y="12"/>
                      </a:lnTo>
                      <a:lnTo>
                        <a:pt x="0" y="12"/>
                      </a:lnTo>
                      <a:lnTo>
                        <a:pt x="0" y="6"/>
                      </a:lnTo>
                      <a:lnTo>
                        <a:pt x="0" y="6"/>
                      </a:lnTo>
                      <a:lnTo>
                        <a:pt x="0" y="6"/>
                      </a:lnTo>
                      <a:lnTo>
                        <a:pt x="0" y="6"/>
                      </a:lnTo>
                      <a:lnTo>
                        <a:pt x="0" y="0"/>
                      </a:lnTo>
                      <a:lnTo>
                        <a:pt x="0" y="0"/>
                      </a:lnTo>
                      <a:lnTo>
                        <a:pt x="0" y="0"/>
                      </a:lnTo>
                      <a:lnTo>
                        <a:pt x="0" y="6"/>
                      </a:lnTo>
                      <a:lnTo>
                        <a:pt x="0" y="6"/>
                      </a:lnTo>
                      <a:lnTo>
                        <a:pt x="0" y="6"/>
                      </a:lnTo>
                      <a:lnTo>
                        <a:pt x="0" y="6"/>
                      </a:lnTo>
                      <a:lnTo>
                        <a:pt x="0" y="12"/>
                      </a:lnTo>
                      <a:lnTo>
                        <a:pt x="0" y="18"/>
                      </a:lnTo>
                      <a:lnTo>
                        <a:pt x="6" y="24"/>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37" name="Freeform 173"/>
                <p:cNvSpPr>
                  <a:spLocks/>
                </p:cNvSpPr>
                <p:nvPr/>
              </p:nvSpPr>
              <p:spPr bwMode="auto">
                <a:xfrm>
                  <a:off x="4079" y="3308"/>
                  <a:ext cx="12" cy="18"/>
                </a:xfrm>
                <a:custGeom>
                  <a:avLst/>
                  <a:gdLst>
                    <a:gd name="T0" fmla="*/ 12 w 12"/>
                    <a:gd name="T1" fmla="*/ 18 h 18"/>
                    <a:gd name="T2" fmla="*/ 12 w 12"/>
                    <a:gd name="T3" fmla="*/ 18 h 18"/>
                    <a:gd name="T4" fmla="*/ 6 w 12"/>
                    <a:gd name="T5" fmla="*/ 18 h 18"/>
                    <a:gd name="T6" fmla="*/ 6 w 12"/>
                    <a:gd name="T7" fmla="*/ 12 h 18"/>
                    <a:gd name="T8" fmla="*/ 6 w 12"/>
                    <a:gd name="T9" fmla="*/ 12 h 18"/>
                    <a:gd name="T10" fmla="*/ 6 w 12"/>
                    <a:gd name="T11" fmla="*/ 6 h 18"/>
                    <a:gd name="T12" fmla="*/ 6 w 12"/>
                    <a:gd name="T13" fmla="*/ 6 h 18"/>
                    <a:gd name="T14" fmla="*/ 6 w 12"/>
                    <a:gd name="T15" fmla="*/ 0 h 18"/>
                    <a:gd name="T16" fmla="*/ 6 w 12"/>
                    <a:gd name="T17" fmla="*/ 0 h 18"/>
                    <a:gd name="T18" fmla="*/ 6 w 12"/>
                    <a:gd name="T19" fmla="*/ 0 h 18"/>
                    <a:gd name="T20" fmla="*/ 0 w 12"/>
                    <a:gd name="T21" fmla="*/ 0 h 18"/>
                    <a:gd name="T22" fmla="*/ 6 w 12"/>
                    <a:gd name="T23" fmla="*/ 0 h 18"/>
                    <a:gd name="T24" fmla="*/ 6 w 12"/>
                    <a:gd name="T25" fmla="*/ 0 h 18"/>
                    <a:gd name="T26" fmla="*/ 6 w 12"/>
                    <a:gd name="T27" fmla="*/ 6 h 18"/>
                    <a:gd name="T28" fmla="*/ 6 w 12"/>
                    <a:gd name="T29" fmla="*/ 12 h 18"/>
                    <a:gd name="T30" fmla="*/ 6 w 12"/>
                    <a:gd name="T31" fmla="*/ 12 h 18"/>
                    <a:gd name="T32" fmla="*/ 6 w 12"/>
                    <a:gd name="T33" fmla="*/ 12 h 18"/>
                    <a:gd name="T34" fmla="*/ 12 w 12"/>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12" y="18"/>
                      </a:moveTo>
                      <a:lnTo>
                        <a:pt x="12" y="18"/>
                      </a:lnTo>
                      <a:lnTo>
                        <a:pt x="6" y="18"/>
                      </a:lnTo>
                      <a:lnTo>
                        <a:pt x="6" y="12"/>
                      </a:lnTo>
                      <a:lnTo>
                        <a:pt x="6" y="12"/>
                      </a:lnTo>
                      <a:lnTo>
                        <a:pt x="6" y="6"/>
                      </a:lnTo>
                      <a:lnTo>
                        <a:pt x="6" y="6"/>
                      </a:lnTo>
                      <a:lnTo>
                        <a:pt x="6" y="0"/>
                      </a:lnTo>
                      <a:lnTo>
                        <a:pt x="6" y="0"/>
                      </a:lnTo>
                      <a:lnTo>
                        <a:pt x="6" y="0"/>
                      </a:lnTo>
                      <a:lnTo>
                        <a:pt x="0" y="0"/>
                      </a:lnTo>
                      <a:lnTo>
                        <a:pt x="6" y="0"/>
                      </a:lnTo>
                      <a:lnTo>
                        <a:pt x="6" y="0"/>
                      </a:lnTo>
                      <a:lnTo>
                        <a:pt x="6" y="6"/>
                      </a:lnTo>
                      <a:lnTo>
                        <a:pt x="6" y="12"/>
                      </a:lnTo>
                      <a:lnTo>
                        <a:pt x="6" y="12"/>
                      </a:lnTo>
                      <a:lnTo>
                        <a:pt x="6" y="12"/>
                      </a:lnTo>
                      <a:lnTo>
                        <a:pt x="12" y="18"/>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38" name="Freeform 174"/>
                <p:cNvSpPr>
                  <a:spLocks/>
                </p:cNvSpPr>
                <p:nvPr/>
              </p:nvSpPr>
              <p:spPr bwMode="auto">
                <a:xfrm>
                  <a:off x="4074" y="3302"/>
                  <a:ext cx="5" cy="12"/>
                </a:xfrm>
                <a:custGeom>
                  <a:avLst/>
                  <a:gdLst>
                    <a:gd name="T0" fmla="*/ 5 w 5"/>
                    <a:gd name="T1" fmla="*/ 12 h 12"/>
                    <a:gd name="T2" fmla="*/ 5 w 5"/>
                    <a:gd name="T3" fmla="*/ 12 h 12"/>
                    <a:gd name="T4" fmla="*/ 5 w 5"/>
                    <a:gd name="T5" fmla="*/ 12 h 12"/>
                    <a:gd name="T6" fmla="*/ 5 w 5"/>
                    <a:gd name="T7" fmla="*/ 6 h 12"/>
                    <a:gd name="T8" fmla="*/ 5 w 5"/>
                    <a:gd name="T9" fmla="*/ 6 h 12"/>
                    <a:gd name="T10" fmla="*/ 0 w 5"/>
                    <a:gd name="T11" fmla="*/ 6 h 12"/>
                    <a:gd name="T12" fmla="*/ 0 w 5"/>
                    <a:gd name="T13" fmla="*/ 0 h 12"/>
                    <a:gd name="T14" fmla="*/ 0 w 5"/>
                    <a:gd name="T15" fmla="*/ 0 h 12"/>
                    <a:gd name="T16" fmla="*/ 0 w 5"/>
                    <a:gd name="T17" fmla="*/ 0 h 12"/>
                    <a:gd name="T18" fmla="*/ 0 w 5"/>
                    <a:gd name="T19" fmla="*/ 6 h 12"/>
                    <a:gd name="T20" fmla="*/ 0 w 5"/>
                    <a:gd name="T21" fmla="*/ 6 h 12"/>
                    <a:gd name="T22" fmla="*/ 0 w 5"/>
                    <a:gd name="T23" fmla="*/ 6 h 12"/>
                    <a:gd name="T24" fmla="*/ 0 w 5"/>
                    <a:gd name="T25" fmla="*/ 6 h 12"/>
                    <a:gd name="T26" fmla="*/ 0 w 5"/>
                    <a:gd name="T27" fmla="*/ 12 h 12"/>
                    <a:gd name="T28" fmla="*/ 0 w 5"/>
                    <a:gd name="T29" fmla="*/ 12 h 12"/>
                    <a:gd name="T30" fmla="*/ 5 w 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2">
                      <a:moveTo>
                        <a:pt x="5" y="12"/>
                      </a:moveTo>
                      <a:lnTo>
                        <a:pt x="5" y="12"/>
                      </a:lnTo>
                      <a:lnTo>
                        <a:pt x="5" y="12"/>
                      </a:lnTo>
                      <a:lnTo>
                        <a:pt x="5" y="6"/>
                      </a:lnTo>
                      <a:lnTo>
                        <a:pt x="5" y="6"/>
                      </a:lnTo>
                      <a:lnTo>
                        <a:pt x="0" y="6"/>
                      </a:lnTo>
                      <a:lnTo>
                        <a:pt x="0" y="0"/>
                      </a:lnTo>
                      <a:lnTo>
                        <a:pt x="0" y="0"/>
                      </a:lnTo>
                      <a:lnTo>
                        <a:pt x="0" y="0"/>
                      </a:lnTo>
                      <a:lnTo>
                        <a:pt x="0" y="6"/>
                      </a:lnTo>
                      <a:lnTo>
                        <a:pt x="0" y="6"/>
                      </a:lnTo>
                      <a:lnTo>
                        <a:pt x="0" y="6"/>
                      </a:lnTo>
                      <a:lnTo>
                        <a:pt x="0" y="6"/>
                      </a:lnTo>
                      <a:lnTo>
                        <a:pt x="0" y="12"/>
                      </a:lnTo>
                      <a:lnTo>
                        <a:pt x="0" y="12"/>
                      </a:lnTo>
                      <a:lnTo>
                        <a:pt x="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39" name="Freeform 175"/>
                <p:cNvSpPr>
                  <a:spLocks/>
                </p:cNvSpPr>
                <p:nvPr/>
              </p:nvSpPr>
              <p:spPr bwMode="auto">
                <a:xfrm>
                  <a:off x="4245" y="2066"/>
                  <a:ext cx="41" cy="49"/>
                </a:xfrm>
                <a:custGeom>
                  <a:avLst/>
                  <a:gdLst>
                    <a:gd name="T0" fmla="*/ 0 w 41"/>
                    <a:gd name="T1" fmla="*/ 49 h 49"/>
                    <a:gd name="T2" fmla="*/ 0 w 41"/>
                    <a:gd name="T3" fmla="*/ 43 h 49"/>
                    <a:gd name="T4" fmla="*/ 6 w 41"/>
                    <a:gd name="T5" fmla="*/ 31 h 49"/>
                    <a:gd name="T6" fmla="*/ 17 w 41"/>
                    <a:gd name="T7" fmla="*/ 25 h 49"/>
                    <a:gd name="T8" fmla="*/ 17 w 41"/>
                    <a:gd name="T9" fmla="*/ 25 h 49"/>
                    <a:gd name="T10" fmla="*/ 29 w 41"/>
                    <a:gd name="T11" fmla="*/ 17 h 49"/>
                    <a:gd name="T12" fmla="*/ 35 w 41"/>
                    <a:gd name="T13" fmla="*/ 5 h 49"/>
                    <a:gd name="T14" fmla="*/ 41 w 41"/>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9">
                      <a:moveTo>
                        <a:pt x="0" y="49"/>
                      </a:moveTo>
                      <a:lnTo>
                        <a:pt x="0" y="43"/>
                      </a:lnTo>
                      <a:lnTo>
                        <a:pt x="6" y="31"/>
                      </a:lnTo>
                      <a:lnTo>
                        <a:pt x="17" y="25"/>
                      </a:lnTo>
                      <a:lnTo>
                        <a:pt x="17" y="25"/>
                      </a:lnTo>
                      <a:lnTo>
                        <a:pt x="29" y="17"/>
                      </a:lnTo>
                      <a:lnTo>
                        <a:pt x="35" y="5"/>
                      </a:lnTo>
                      <a:lnTo>
                        <a:pt x="4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40" name="Freeform 176"/>
                <p:cNvSpPr>
                  <a:spLocks/>
                </p:cNvSpPr>
                <p:nvPr/>
              </p:nvSpPr>
              <p:spPr bwMode="auto">
                <a:xfrm>
                  <a:off x="4184" y="2201"/>
                  <a:ext cx="17" cy="12"/>
                </a:xfrm>
                <a:custGeom>
                  <a:avLst/>
                  <a:gdLst>
                    <a:gd name="T0" fmla="*/ 17 w 17"/>
                    <a:gd name="T1" fmla="*/ 0 h 12"/>
                    <a:gd name="T2" fmla="*/ 11 w 17"/>
                    <a:gd name="T3" fmla="*/ 6 h 12"/>
                    <a:gd name="T4" fmla="*/ 6 w 17"/>
                    <a:gd name="T5" fmla="*/ 6 h 12"/>
                    <a:gd name="T6" fmla="*/ 0 w 17"/>
                    <a:gd name="T7" fmla="*/ 12 h 12"/>
                  </a:gdLst>
                  <a:ahLst/>
                  <a:cxnLst>
                    <a:cxn ang="0">
                      <a:pos x="T0" y="T1"/>
                    </a:cxn>
                    <a:cxn ang="0">
                      <a:pos x="T2" y="T3"/>
                    </a:cxn>
                    <a:cxn ang="0">
                      <a:pos x="T4" y="T5"/>
                    </a:cxn>
                    <a:cxn ang="0">
                      <a:pos x="T6" y="T7"/>
                    </a:cxn>
                  </a:cxnLst>
                  <a:rect l="0" t="0" r="r" b="b"/>
                  <a:pathLst>
                    <a:path w="17" h="12">
                      <a:moveTo>
                        <a:pt x="17" y="0"/>
                      </a:moveTo>
                      <a:lnTo>
                        <a:pt x="11" y="6"/>
                      </a:lnTo>
                      <a:lnTo>
                        <a:pt x="6" y="6"/>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41" name="Freeform 177"/>
                <p:cNvSpPr>
                  <a:spLocks/>
                </p:cNvSpPr>
                <p:nvPr/>
              </p:nvSpPr>
              <p:spPr bwMode="auto">
                <a:xfrm>
                  <a:off x="3956" y="2213"/>
                  <a:ext cx="31" cy="12"/>
                </a:xfrm>
                <a:custGeom>
                  <a:avLst/>
                  <a:gdLst>
                    <a:gd name="T0" fmla="*/ 0 w 31"/>
                    <a:gd name="T1" fmla="*/ 0 h 12"/>
                    <a:gd name="T2" fmla="*/ 0 w 31"/>
                    <a:gd name="T3" fmla="*/ 6 h 12"/>
                    <a:gd name="T4" fmla="*/ 13 w 31"/>
                    <a:gd name="T5" fmla="*/ 12 h 12"/>
                    <a:gd name="T6" fmla="*/ 31 w 31"/>
                    <a:gd name="T7" fmla="*/ 12 h 12"/>
                  </a:gdLst>
                  <a:ahLst/>
                  <a:cxnLst>
                    <a:cxn ang="0">
                      <a:pos x="T0" y="T1"/>
                    </a:cxn>
                    <a:cxn ang="0">
                      <a:pos x="T2" y="T3"/>
                    </a:cxn>
                    <a:cxn ang="0">
                      <a:pos x="T4" y="T5"/>
                    </a:cxn>
                    <a:cxn ang="0">
                      <a:pos x="T6" y="T7"/>
                    </a:cxn>
                  </a:cxnLst>
                  <a:rect l="0" t="0" r="r" b="b"/>
                  <a:pathLst>
                    <a:path w="31" h="12">
                      <a:moveTo>
                        <a:pt x="0" y="0"/>
                      </a:moveTo>
                      <a:lnTo>
                        <a:pt x="0" y="6"/>
                      </a:lnTo>
                      <a:lnTo>
                        <a:pt x="13" y="12"/>
                      </a:lnTo>
                      <a:lnTo>
                        <a:pt x="31"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42" name="Freeform 178"/>
                <p:cNvSpPr>
                  <a:spLocks/>
                </p:cNvSpPr>
                <p:nvPr/>
              </p:nvSpPr>
              <p:spPr bwMode="auto">
                <a:xfrm>
                  <a:off x="4066" y="2066"/>
                  <a:ext cx="43" cy="37"/>
                </a:xfrm>
                <a:custGeom>
                  <a:avLst/>
                  <a:gdLst>
                    <a:gd name="T0" fmla="*/ 43 w 43"/>
                    <a:gd name="T1" fmla="*/ 0 h 37"/>
                    <a:gd name="T2" fmla="*/ 37 w 43"/>
                    <a:gd name="T3" fmla="*/ 5 h 37"/>
                    <a:gd name="T4" fmla="*/ 31 w 43"/>
                    <a:gd name="T5" fmla="*/ 5 h 37"/>
                    <a:gd name="T6" fmla="*/ 25 w 43"/>
                    <a:gd name="T7" fmla="*/ 5 h 37"/>
                    <a:gd name="T8" fmla="*/ 25 w 43"/>
                    <a:gd name="T9" fmla="*/ 5 h 37"/>
                    <a:gd name="T10" fmla="*/ 13 w 43"/>
                    <a:gd name="T11" fmla="*/ 11 h 37"/>
                    <a:gd name="T12" fmla="*/ 8 w 43"/>
                    <a:gd name="T13" fmla="*/ 11 h 37"/>
                    <a:gd name="T14" fmla="*/ 8 w 43"/>
                    <a:gd name="T15" fmla="*/ 11 h 37"/>
                    <a:gd name="T16" fmla="*/ 8 w 43"/>
                    <a:gd name="T17" fmla="*/ 11 h 37"/>
                    <a:gd name="T18" fmla="*/ 8 w 43"/>
                    <a:gd name="T19" fmla="*/ 17 h 37"/>
                    <a:gd name="T20" fmla="*/ 0 w 43"/>
                    <a:gd name="T21" fmla="*/ 25 h 37"/>
                    <a:gd name="T22" fmla="*/ 8 w 43"/>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7">
                      <a:moveTo>
                        <a:pt x="43" y="0"/>
                      </a:moveTo>
                      <a:lnTo>
                        <a:pt x="37" y="5"/>
                      </a:lnTo>
                      <a:lnTo>
                        <a:pt x="31" y="5"/>
                      </a:lnTo>
                      <a:lnTo>
                        <a:pt x="25" y="5"/>
                      </a:lnTo>
                      <a:lnTo>
                        <a:pt x="25" y="5"/>
                      </a:lnTo>
                      <a:lnTo>
                        <a:pt x="13" y="11"/>
                      </a:lnTo>
                      <a:lnTo>
                        <a:pt x="8" y="11"/>
                      </a:lnTo>
                      <a:lnTo>
                        <a:pt x="8" y="11"/>
                      </a:lnTo>
                      <a:lnTo>
                        <a:pt x="8" y="11"/>
                      </a:lnTo>
                      <a:lnTo>
                        <a:pt x="8" y="17"/>
                      </a:lnTo>
                      <a:lnTo>
                        <a:pt x="0" y="25"/>
                      </a:lnTo>
                      <a:lnTo>
                        <a:pt x="8" y="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43" name="Freeform 179"/>
                <p:cNvSpPr>
                  <a:spLocks/>
                </p:cNvSpPr>
                <p:nvPr/>
              </p:nvSpPr>
              <p:spPr bwMode="auto">
                <a:xfrm>
                  <a:off x="4079" y="2077"/>
                  <a:ext cx="18" cy="1"/>
                </a:xfrm>
                <a:custGeom>
                  <a:avLst/>
                  <a:gdLst>
                    <a:gd name="T0" fmla="*/ 18 w 18"/>
                    <a:gd name="T1" fmla="*/ 12 w 18"/>
                    <a:gd name="T2" fmla="*/ 6 w 18"/>
                    <a:gd name="T3" fmla="*/ 0 w 18"/>
                  </a:gdLst>
                  <a:ahLst/>
                  <a:cxnLst>
                    <a:cxn ang="0">
                      <a:pos x="T0" y="0"/>
                    </a:cxn>
                    <a:cxn ang="0">
                      <a:pos x="T1" y="0"/>
                    </a:cxn>
                    <a:cxn ang="0">
                      <a:pos x="T2" y="0"/>
                    </a:cxn>
                    <a:cxn ang="0">
                      <a:pos x="T3" y="0"/>
                    </a:cxn>
                  </a:cxnLst>
                  <a:rect l="0" t="0" r="r" b="b"/>
                  <a:pathLst>
                    <a:path w="18">
                      <a:moveTo>
                        <a:pt x="18" y="0"/>
                      </a:moveTo>
                      <a:lnTo>
                        <a:pt x="12" y="0"/>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44" name="Freeform 180"/>
                <p:cNvSpPr>
                  <a:spLocks/>
                </p:cNvSpPr>
                <p:nvPr/>
              </p:nvSpPr>
              <p:spPr bwMode="auto">
                <a:xfrm>
                  <a:off x="4079" y="2109"/>
                  <a:ext cx="1" cy="6"/>
                </a:xfrm>
                <a:custGeom>
                  <a:avLst/>
                  <a:gdLst>
                    <a:gd name="T0" fmla="*/ 0 h 6"/>
                    <a:gd name="T1" fmla="*/ 0 h 6"/>
                    <a:gd name="T2" fmla="*/ 6 h 6"/>
                    <a:gd name="T3" fmla="*/ 6 h 6"/>
                  </a:gdLst>
                  <a:ahLst/>
                  <a:cxnLst>
                    <a:cxn ang="0">
                      <a:pos x="0" y="T0"/>
                    </a:cxn>
                    <a:cxn ang="0">
                      <a:pos x="0" y="T1"/>
                    </a:cxn>
                    <a:cxn ang="0">
                      <a:pos x="0" y="T2"/>
                    </a:cxn>
                    <a:cxn ang="0">
                      <a:pos x="0" y="T3"/>
                    </a:cxn>
                  </a:cxnLst>
                  <a:rect l="0" t="0" r="r" b="b"/>
                  <a:pathLst>
                    <a:path h="6">
                      <a:moveTo>
                        <a:pt x="0" y="0"/>
                      </a:moveTo>
                      <a:lnTo>
                        <a:pt x="0" y="0"/>
                      </a:lnTo>
                      <a:lnTo>
                        <a:pt x="0"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45" name="Freeform 181"/>
                <p:cNvSpPr>
                  <a:spLocks/>
                </p:cNvSpPr>
                <p:nvPr/>
              </p:nvSpPr>
              <p:spPr bwMode="auto">
                <a:xfrm>
                  <a:off x="4042" y="2109"/>
                  <a:ext cx="6" cy="6"/>
                </a:xfrm>
                <a:custGeom>
                  <a:avLst/>
                  <a:gdLst>
                    <a:gd name="T0" fmla="*/ 6 w 6"/>
                    <a:gd name="T1" fmla="*/ 0 h 6"/>
                    <a:gd name="T2" fmla="*/ 6 w 6"/>
                    <a:gd name="T3" fmla="*/ 0 h 6"/>
                    <a:gd name="T4" fmla="*/ 0 w 6"/>
                    <a:gd name="T5" fmla="*/ 6 h 6"/>
                    <a:gd name="T6" fmla="*/ 6 w 6"/>
                    <a:gd name="T7" fmla="*/ 6 h 6"/>
                  </a:gdLst>
                  <a:ahLst/>
                  <a:cxnLst>
                    <a:cxn ang="0">
                      <a:pos x="T0" y="T1"/>
                    </a:cxn>
                    <a:cxn ang="0">
                      <a:pos x="T2" y="T3"/>
                    </a:cxn>
                    <a:cxn ang="0">
                      <a:pos x="T4" y="T5"/>
                    </a:cxn>
                    <a:cxn ang="0">
                      <a:pos x="T6" y="T7"/>
                    </a:cxn>
                  </a:cxnLst>
                  <a:rect l="0" t="0" r="r" b="b"/>
                  <a:pathLst>
                    <a:path w="6" h="6">
                      <a:moveTo>
                        <a:pt x="6" y="0"/>
                      </a:moveTo>
                      <a:lnTo>
                        <a:pt x="6" y="0"/>
                      </a:lnTo>
                      <a:lnTo>
                        <a:pt x="0" y="6"/>
                      </a:lnTo>
                      <a:lnTo>
                        <a:pt x="6"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46" name="Freeform 182"/>
                <p:cNvSpPr>
                  <a:spLocks/>
                </p:cNvSpPr>
                <p:nvPr/>
              </p:nvSpPr>
              <p:spPr bwMode="auto">
                <a:xfrm>
                  <a:off x="4054" y="2132"/>
                  <a:ext cx="25" cy="1"/>
                </a:xfrm>
                <a:custGeom>
                  <a:avLst/>
                  <a:gdLst>
                    <a:gd name="T0" fmla="*/ 25 w 25"/>
                    <a:gd name="T1" fmla="*/ 20 w 25"/>
                    <a:gd name="T2" fmla="*/ 20 w 25"/>
                    <a:gd name="T3" fmla="*/ 12 w 25"/>
                    <a:gd name="T4" fmla="*/ 12 w 25"/>
                    <a:gd name="T5" fmla="*/ 6 w 25"/>
                    <a:gd name="T6" fmla="*/ 0 w 25"/>
                    <a:gd name="T7" fmla="*/ 0 w 25"/>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5">
                      <a:moveTo>
                        <a:pt x="25" y="0"/>
                      </a:moveTo>
                      <a:lnTo>
                        <a:pt x="20" y="0"/>
                      </a:lnTo>
                      <a:lnTo>
                        <a:pt x="20" y="0"/>
                      </a:lnTo>
                      <a:lnTo>
                        <a:pt x="12" y="0"/>
                      </a:lnTo>
                      <a:lnTo>
                        <a:pt x="12" y="0"/>
                      </a:lnTo>
                      <a:lnTo>
                        <a:pt x="6" y="0"/>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47" name="Freeform 183"/>
                <p:cNvSpPr>
                  <a:spLocks/>
                </p:cNvSpPr>
                <p:nvPr/>
              </p:nvSpPr>
              <p:spPr bwMode="auto">
                <a:xfrm>
                  <a:off x="4005" y="2077"/>
                  <a:ext cx="13" cy="26"/>
                </a:xfrm>
                <a:custGeom>
                  <a:avLst/>
                  <a:gdLst>
                    <a:gd name="T0" fmla="*/ 0 w 13"/>
                    <a:gd name="T1" fmla="*/ 0 h 26"/>
                    <a:gd name="T2" fmla="*/ 0 w 13"/>
                    <a:gd name="T3" fmla="*/ 6 h 26"/>
                    <a:gd name="T4" fmla="*/ 0 w 13"/>
                    <a:gd name="T5" fmla="*/ 14 h 26"/>
                    <a:gd name="T6" fmla="*/ 6 w 13"/>
                    <a:gd name="T7" fmla="*/ 14 h 26"/>
                    <a:gd name="T8" fmla="*/ 6 w 13"/>
                    <a:gd name="T9" fmla="*/ 14 h 26"/>
                    <a:gd name="T10" fmla="*/ 6 w 13"/>
                    <a:gd name="T11" fmla="*/ 20 h 26"/>
                    <a:gd name="T12" fmla="*/ 6 w 13"/>
                    <a:gd name="T13" fmla="*/ 26 h 26"/>
                    <a:gd name="T14" fmla="*/ 13 w 13"/>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6">
                      <a:moveTo>
                        <a:pt x="0" y="0"/>
                      </a:moveTo>
                      <a:lnTo>
                        <a:pt x="0" y="6"/>
                      </a:lnTo>
                      <a:lnTo>
                        <a:pt x="0" y="14"/>
                      </a:lnTo>
                      <a:lnTo>
                        <a:pt x="6" y="14"/>
                      </a:lnTo>
                      <a:lnTo>
                        <a:pt x="6" y="14"/>
                      </a:lnTo>
                      <a:lnTo>
                        <a:pt x="6" y="20"/>
                      </a:lnTo>
                      <a:lnTo>
                        <a:pt x="6" y="26"/>
                      </a:lnTo>
                      <a:lnTo>
                        <a:pt x="13"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48" name="Freeform 184"/>
                <p:cNvSpPr>
                  <a:spLocks/>
                </p:cNvSpPr>
                <p:nvPr/>
              </p:nvSpPr>
              <p:spPr bwMode="auto">
                <a:xfrm>
                  <a:off x="4024" y="2066"/>
                  <a:ext cx="30" cy="17"/>
                </a:xfrm>
                <a:custGeom>
                  <a:avLst/>
                  <a:gdLst>
                    <a:gd name="T0" fmla="*/ 30 w 30"/>
                    <a:gd name="T1" fmla="*/ 17 h 17"/>
                    <a:gd name="T2" fmla="*/ 30 w 30"/>
                    <a:gd name="T3" fmla="*/ 17 h 17"/>
                    <a:gd name="T4" fmla="*/ 24 w 30"/>
                    <a:gd name="T5" fmla="*/ 11 h 17"/>
                    <a:gd name="T6" fmla="*/ 24 w 30"/>
                    <a:gd name="T7" fmla="*/ 11 h 17"/>
                    <a:gd name="T8" fmla="*/ 24 w 30"/>
                    <a:gd name="T9" fmla="*/ 11 h 17"/>
                    <a:gd name="T10" fmla="*/ 18 w 30"/>
                    <a:gd name="T11" fmla="*/ 11 h 17"/>
                    <a:gd name="T12" fmla="*/ 6 w 30"/>
                    <a:gd name="T13" fmla="*/ 5 h 17"/>
                    <a:gd name="T14" fmla="*/ 0 w 3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7">
                      <a:moveTo>
                        <a:pt x="30" y="17"/>
                      </a:moveTo>
                      <a:lnTo>
                        <a:pt x="30" y="17"/>
                      </a:lnTo>
                      <a:lnTo>
                        <a:pt x="24" y="11"/>
                      </a:lnTo>
                      <a:lnTo>
                        <a:pt x="24" y="11"/>
                      </a:lnTo>
                      <a:lnTo>
                        <a:pt x="24" y="11"/>
                      </a:lnTo>
                      <a:lnTo>
                        <a:pt x="18" y="11"/>
                      </a:lnTo>
                      <a:lnTo>
                        <a:pt x="6"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49" name="Freeform 185"/>
                <p:cNvSpPr>
                  <a:spLocks/>
                </p:cNvSpPr>
                <p:nvPr/>
              </p:nvSpPr>
              <p:spPr bwMode="auto">
                <a:xfrm>
                  <a:off x="4030" y="2077"/>
                  <a:ext cx="18" cy="6"/>
                </a:xfrm>
                <a:custGeom>
                  <a:avLst/>
                  <a:gdLst>
                    <a:gd name="T0" fmla="*/ 18 w 18"/>
                    <a:gd name="T1" fmla="*/ 0 h 6"/>
                    <a:gd name="T2" fmla="*/ 12 w 18"/>
                    <a:gd name="T3" fmla="*/ 0 h 6"/>
                    <a:gd name="T4" fmla="*/ 6 w 18"/>
                    <a:gd name="T5" fmla="*/ 6 h 6"/>
                    <a:gd name="T6" fmla="*/ 0 w 18"/>
                    <a:gd name="T7" fmla="*/ 0 h 6"/>
                  </a:gdLst>
                  <a:ahLst/>
                  <a:cxnLst>
                    <a:cxn ang="0">
                      <a:pos x="T0" y="T1"/>
                    </a:cxn>
                    <a:cxn ang="0">
                      <a:pos x="T2" y="T3"/>
                    </a:cxn>
                    <a:cxn ang="0">
                      <a:pos x="T4" y="T5"/>
                    </a:cxn>
                    <a:cxn ang="0">
                      <a:pos x="T6" y="T7"/>
                    </a:cxn>
                  </a:cxnLst>
                  <a:rect l="0" t="0" r="r" b="b"/>
                  <a:pathLst>
                    <a:path w="18" h="6">
                      <a:moveTo>
                        <a:pt x="18" y="0"/>
                      </a:moveTo>
                      <a:lnTo>
                        <a:pt x="12" y="0"/>
                      </a:lnTo>
                      <a:lnTo>
                        <a:pt x="6"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50" name="Freeform 186"/>
                <p:cNvSpPr>
                  <a:spLocks/>
                </p:cNvSpPr>
                <p:nvPr/>
              </p:nvSpPr>
              <p:spPr bwMode="auto">
                <a:xfrm>
                  <a:off x="3871" y="2071"/>
                  <a:ext cx="29" cy="61"/>
                </a:xfrm>
                <a:custGeom>
                  <a:avLst/>
                  <a:gdLst>
                    <a:gd name="T0" fmla="*/ 29 w 29"/>
                    <a:gd name="T1" fmla="*/ 61 h 61"/>
                    <a:gd name="T2" fmla="*/ 24 w 29"/>
                    <a:gd name="T3" fmla="*/ 50 h 61"/>
                    <a:gd name="T4" fmla="*/ 12 w 29"/>
                    <a:gd name="T5" fmla="*/ 32 h 61"/>
                    <a:gd name="T6" fmla="*/ 6 w 29"/>
                    <a:gd name="T7" fmla="*/ 12 h 61"/>
                    <a:gd name="T8" fmla="*/ 6 w 29"/>
                    <a:gd name="T9" fmla="*/ 12 h 61"/>
                    <a:gd name="T10" fmla="*/ 0 w 29"/>
                    <a:gd name="T11" fmla="*/ 12 h 61"/>
                    <a:gd name="T12" fmla="*/ 0 w 29"/>
                    <a:gd name="T13" fmla="*/ 6 h 61"/>
                    <a:gd name="T14" fmla="*/ 0 w 29"/>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1">
                      <a:moveTo>
                        <a:pt x="29" y="61"/>
                      </a:moveTo>
                      <a:lnTo>
                        <a:pt x="24" y="50"/>
                      </a:lnTo>
                      <a:lnTo>
                        <a:pt x="12" y="32"/>
                      </a:lnTo>
                      <a:lnTo>
                        <a:pt x="6" y="12"/>
                      </a:lnTo>
                      <a:lnTo>
                        <a:pt x="6" y="12"/>
                      </a:ln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51" name="Freeform 187"/>
                <p:cNvSpPr>
                  <a:spLocks/>
                </p:cNvSpPr>
                <p:nvPr/>
              </p:nvSpPr>
              <p:spPr bwMode="auto">
                <a:xfrm>
                  <a:off x="4709" y="1871"/>
                  <a:ext cx="61" cy="41"/>
                </a:xfrm>
                <a:custGeom>
                  <a:avLst/>
                  <a:gdLst>
                    <a:gd name="T0" fmla="*/ 25 w 61"/>
                    <a:gd name="T1" fmla="*/ 0 h 41"/>
                    <a:gd name="T2" fmla="*/ 25 w 61"/>
                    <a:gd name="T3" fmla="*/ 0 h 41"/>
                    <a:gd name="T4" fmla="*/ 31 w 61"/>
                    <a:gd name="T5" fmla="*/ 6 h 41"/>
                    <a:gd name="T6" fmla="*/ 37 w 61"/>
                    <a:gd name="T7" fmla="*/ 6 h 41"/>
                    <a:gd name="T8" fmla="*/ 37 w 61"/>
                    <a:gd name="T9" fmla="*/ 6 h 41"/>
                    <a:gd name="T10" fmla="*/ 37 w 61"/>
                    <a:gd name="T11" fmla="*/ 12 h 41"/>
                    <a:gd name="T12" fmla="*/ 43 w 61"/>
                    <a:gd name="T13" fmla="*/ 12 h 41"/>
                    <a:gd name="T14" fmla="*/ 43 w 61"/>
                    <a:gd name="T15" fmla="*/ 12 h 41"/>
                    <a:gd name="T16" fmla="*/ 43 w 61"/>
                    <a:gd name="T17" fmla="*/ 12 h 41"/>
                    <a:gd name="T18" fmla="*/ 49 w 61"/>
                    <a:gd name="T19" fmla="*/ 18 h 41"/>
                    <a:gd name="T20" fmla="*/ 55 w 61"/>
                    <a:gd name="T21" fmla="*/ 29 h 41"/>
                    <a:gd name="T22" fmla="*/ 61 w 61"/>
                    <a:gd name="T23" fmla="*/ 29 h 41"/>
                    <a:gd name="T24" fmla="*/ 61 w 61"/>
                    <a:gd name="T25" fmla="*/ 29 h 41"/>
                    <a:gd name="T26" fmla="*/ 61 w 61"/>
                    <a:gd name="T27" fmla="*/ 35 h 41"/>
                    <a:gd name="T28" fmla="*/ 61 w 61"/>
                    <a:gd name="T29" fmla="*/ 41 h 41"/>
                    <a:gd name="T30" fmla="*/ 55 w 61"/>
                    <a:gd name="T31" fmla="*/ 41 h 41"/>
                    <a:gd name="T32" fmla="*/ 55 w 61"/>
                    <a:gd name="T33" fmla="*/ 41 h 41"/>
                    <a:gd name="T34" fmla="*/ 43 w 61"/>
                    <a:gd name="T35" fmla="*/ 41 h 41"/>
                    <a:gd name="T36" fmla="*/ 37 w 61"/>
                    <a:gd name="T37" fmla="*/ 35 h 41"/>
                    <a:gd name="T38" fmla="*/ 31 w 61"/>
                    <a:gd name="T39" fmla="*/ 29 h 41"/>
                    <a:gd name="T40" fmla="*/ 31 w 61"/>
                    <a:gd name="T41" fmla="*/ 29 h 41"/>
                    <a:gd name="T42" fmla="*/ 25 w 61"/>
                    <a:gd name="T43" fmla="*/ 29 h 41"/>
                    <a:gd name="T44" fmla="*/ 18 w 61"/>
                    <a:gd name="T45" fmla="*/ 29 h 41"/>
                    <a:gd name="T46" fmla="*/ 12 w 61"/>
                    <a:gd name="T47" fmla="*/ 24 h 41"/>
                    <a:gd name="T48" fmla="*/ 12 w 61"/>
                    <a:gd name="T49" fmla="*/ 24 h 41"/>
                    <a:gd name="T50" fmla="*/ 6 w 61"/>
                    <a:gd name="T51" fmla="*/ 24 h 41"/>
                    <a:gd name="T52" fmla="*/ 0 w 61"/>
                    <a:gd name="T53" fmla="*/ 24 h 41"/>
                    <a:gd name="T54" fmla="*/ 0 w 61"/>
                    <a:gd name="T55"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41">
                      <a:moveTo>
                        <a:pt x="25" y="0"/>
                      </a:moveTo>
                      <a:lnTo>
                        <a:pt x="25" y="0"/>
                      </a:lnTo>
                      <a:lnTo>
                        <a:pt x="31" y="6"/>
                      </a:lnTo>
                      <a:lnTo>
                        <a:pt x="37" y="6"/>
                      </a:lnTo>
                      <a:lnTo>
                        <a:pt x="37" y="6"/>
                      </a:lnTo>
                      <a:lnTo>
                        <a:pt x="37" y="12"/>
                      </a:lnTo>
                      <a:lnTo>
                        <a:pt x="43" y="12"/>
                      </a:lnTo>
                      <a:lnTo>
                        <a:pt x="43" y="12"/>
                      </a:lnTo>
                      <a:lnTo>
                        <a:pt x="43" y="12"/>
                      </a:lnTo>
                      <a:lnTo>
                        <a:pt x="49" y="18"/>
                      </a:lnTo>
                      <a:lnTo>
                        <a:pt x="55" y="29"/>
                      </a:lnTo>
                      <a:lnTo>
                        <a:pt x="61" y="29"/>
                      </a:lnTo>
                      <a:lnTo>
                        <a:pt x="61" y="29"/>
                      </a:lnTo>
                      <a:lnTo>
                        <a:pt x="61" y="35"/>
                      </a:lnTo>
                      <a:lnTo>
                        <a:pt x="61" y="41"/>
                      </a:lnTo>
                      <a:lnTo>
                        <a:pt x="55" y="41"/>
                      </a:lnTo>
                      <a:lnTo>
                        <a:pt x="55" y="41"/>
                      </a:lnTo>
                      <a:lnTo>
                        <a:pt x="43" y="41"/>
                      </a:lnTo>
                      <a:lnTo>
                        <a:pt x="37" y="35"/>
                      </a:lnTo>
                      <a:lnTo>
                        <a:pt x="31" y="29"/>
                      </a:lnTo>
                      <a:lnTo>
                        <a:pt x="31" y="29"/>
                      </a:lnTo>
                      <a:lnTo>
                        <a:pt x="25" y="29"/>
                      </a:lnTo>
                      <a:lnTo>
                        <a:pt x="18" y="29"/>
                      </a:lnTo>
                      <a:lnTo>
                        <a:pt x="12" y="24"/>
                      </a:lnTo>
                      <a:lnTo>
                        <a:pt x="12" y="24"/>
                      </a:lnTo>
                      <a:lnTo>
                        <a:pt x="6" y="24"/>
                      </a:lnTo>
                      <a:lnTo>
                        <a:pt x="0" y="24"/>
                      </a:lnTo>
                      <a:lnTo>
                        <a:pt x="0" y="2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52" name="Freeform 188"/>
                <p:cNvSpPr>
                  <a:spLocks/>
                </p:cNvSpPr>
                <p:nvPr/>
              </p:nvSpPr>
              <p:spPr bwMode="auto">
                <a:xfrm>
                  <a:off x="4758" y="1871"/>
                  <a:ext cx="55" cy="35"/>
                </a:xfrm>
                <a:custGeom>
                  <a:avLst/>
                  <a:gdLst>
                    <a:gd name="T0" fmla="*/ 55 w 55"/>
                    <a:gd name="T1" fmla="*/ 35 h 35"/>
                    <a:gd name="T2" fmla="*/ 49 w 55"/>
                    <a:gd name="T3" fmla="*/ 35 h 35"/>
                    <a:gd name="T4" fmla="*/ 43 w 55"/>
                    <a:gd name="T5" fmla="*/ 35 h 35"/>
                    <a:gd name="T6" fmla="*/ 43 w 55"/>
                    <a:gd name="T7" fmla="*/ 29 h 35"/>
                    <a:gd name="T8" fmla="*/ 43 w 55"/>
                    <a:gd name="T9" fmla="*/ 29 h 35"/>
                    <a:gd name="T10" fmla="*/ 37 w 55"/>
                    <a:gd name="T11" fmla="*/ 24 h 35"/>
                    <a:gd name="T12" fmla="*/ 31 w 55"/>
                    <a:gd name="T13" fmla="*/ 24 h 35"/>
                    <a:gd name="T14" fmla="*/ 31 w 55"/>
                    <a:gd name="T15" fmla="*/ 18 h 35"/>
                    <a:gd name="T16" fmla="*/ 31 w 55"/>
                    <a:gd name="T17" fmla="*/ 18 h 35"/>
                    <a:gd name="T18" fmla="*/ 24 w 55"/>
                    <a:gd name="T19" fmla="*/ 18 h 35"/>
                    <a:gd name="T20" fmla="*/ 18 w 55"/>
                    <a:gd name="T21" fmla="*/ 12 h 35"/>
                    <a:gd name="T22" fmla="*/ 12 w 55"/>
                    <a:gd name="T23" fmla="*/ 6 h 35"/>
                    <a:gd name="T24" fmla="*/ 12 w 55"/>
                    <a:gd name="T25" fmla="*/ 6 h 35"/>
                    <a:gd name="T26" fmla="*/ 6 w 55"/>
                    <a:gd name="T27" fmla="*/ 6 h 35"/>
                    <a:gd name="T28" fmla="*/ 6 w 55"/>
                    <a:gd name="T29" fmla="*/ 6 h 35"/>
                    <a:gd name="T30" fmla="*/ 0 w 55"/>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35">
                      <a:moveTo>
                        <a:pt x="55" y="35"/>
                      </a:moveTo>
                      <a:lnTo>
                        <a:pt x="49" y="35"/>
                      </a:lnTo>
                      <a:lnTo>
                        <a:pt x="43" y="35"/>
                      </a:lnTo>
                      <a:lnTo>
                        <a:pt x="43" y="29"/>
                      </a:lnTo>
                      <a:lnTo>
                        <a:pt x="43" y="29"/>
                      </a:lnTo>
                      <a:lnTo>
                        <a:pt x="37" y="24"/>
                      </a:lnTo>
                      <a:lnTo>
                        <a:pt x="31" y="24"/>
                      </a:lnTo>
                      <a:lnTo>
                        <a:pt x="31" y="18"/>
                      </a:lnTo>
                      <a:lnTo>
                        <a:pt x="31" y="18"/>
                      </a:lnTo>
                      <a:lnTo>
                        <a:pt x="24" y="18"/>
                      </a:lnTo>
                      <a:lnTo>
                        <a:pt x="18" y="12"/>
                      </a:lnTo>
                      <a:lnTo>
                        <a:pt x="12" y="6"/>
                      </a:lnTo>
                      <a:lnTo>
                        <a:pt x="12" y="6"/>
                      </a:lnTo>
                      <a:lnTo>
                        <a:pt x="6" y="6"/>
                      </a:lnTo>
                      <a:lnTo>
                        <a:pt x="6"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53" name="Freeform 189"/>
                <p:cNvSpPr>
                  <a:spLocks/>
                </p:cNvSpPr>
                <p:nvPr/>
              </p:nvSpPr>
              <p:spPr bwMode="auto">
                <a:xfrm>
                  <a:off x="4789" y="1877"/>
                  <a:ext cx="1" cy="6"/>
                </a:xfrm>
                <a:custGeom>
                  <a:avLst/>
                  <a:gdLst>
                    <a:gd name="T0" fmla="*/ 6 h 6"/>
                    <a:gd name="T1" fmla="*/ 6 h 6"/>
                    <a:gd name="T2" fmla="*/ 6 h 6"/>
                    <a:gd name="T3" fmla="*/ 0 h 6"/>
                  </a:gdLst>
                  <a:ahLst/>
                  <a:cxnLst>
                    <a:cxn ang="0">
                      <a:pos x="0" y="T0"/>
                    </a:cxn>
                    <a:cxn ang="0">
                      <a:pos x="0" y="T1"/>
                    </a:cxn>
                    <a:cxn ang="0">
                      <a:pos x="0" y="T2"/>
                    </a:cxn>
                    <a:cxn ang="0">
                      <a:pos x="0" y="T3"/>
                    </a:cxn>
                  </a:cxnLst>
                  <a:rect l="0" t="0" r="r" b="b"/>
                  <a:pathLst>
                    <a:path h="6">
                      <a:moveTo>
                        <a:pt x="0" y="6"/>
                      </a:moveTo>
                      <a:lnTo>
                        <a:pt x="0"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54" name="Freeform 190"/>
                <p:cNvSpPr>
                  <a:spLocks/>
                </p:cNvSpPr>
                <p:nvPr/>
              </p:nvSpPr>
              <p:spPr bwMode="auto">
                <a:xfrm>
                  <a:off x="4752" y="1863"/>
                  <a:ext cx="6" cy="8"/>
                </a:xfrm>
                <a:custGeom>
                  <a:avLst/>
                  <a:gdLst>
                    <a:gd name="T0" fmla="*/ 6 w 6"/>
                    <a:gd name="T1" fmla="*/ 8 h 8"/>
                    <a:gd name="T2" fmla="*/ 6 w 6"/>
                    <a:gd name="T3" fmla="*/ 8 h 8"/>
                    <a:gd name="T4" fmla="*/ 0 w 6"/>
                    <a:gd name="T5" fmla="*/ 8 h 8"/>
                    <a:gd name="T6" fmla="*/ 0 w 6"/>
                    <a:gd name="T7" fmla="*/ 0 h 8"/>
                  </a:gdLst>
                  <a:ahLst/>
                  <a:cxnLst>
                    <a:cxn ang="0">
                      <a:pos x="T0" y="T1"/>
                    </a:cxn>
                    <a:cxn ang="0">
                      <a:pos x="T2" y="T3"/>
                    </a:cxn>
                    <a:cxn ang="0">
                      <a:pos x="T4" y="T5"/>
                    </a:cxn>
                    <a:cxn ang="0">
                      <a:pos x="T6" y="T7"/>
                    </a:cxn>
                  </a:cxnLst>
                  <a:rect l="0" t="0" r="r" b="b"/>
                  <a:pathLst>
                    <a:path w="6" h="8">
                      <a:moveTo>
                        <a:pt x="6" y="8"/>
                      </a:moveTo>
                      <a:lnTo>
                        <a:pt x="6"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55" name="Freeform 191"/>
                <p:cNvSpPr>
                  <a:spLocks/>
                </p:cNvSpPr>
                <p:nvPr/>
              </p:nvSpPr>
              <p:spPr bwMode="auto">
                <a:xfrm>
                  <a:off x="4758" y="1889"/>
                  <a:ext cx="49" cy="37"/>
                </a:xfrm>
                <a:custGeom>
                  <a:avLst/>
                  <a:gdLst>
                    <a:gd name="T0" fmla="*/ 49 w 49"/>
                    <a:gd name="T1" fmla="*/ 37 h 37"/>
                    <a:gd name="T2" fmla="*/ 43 w 49"/>
                    <a:gd name="T3" fmla="*/ 37 h 37"/>
                    <a:gd name="T4" fmla="*/ 43 w 49"/>
                    <a:gd name="T5" fmla="*/ 29 h 37"/>
                    <a:gd name="T6" fmla="*/ 43 w 49"/>
                    <a:gd name="T7" fmla="*/ 23 h 37"/>
                    <a:gd name="T8" fmla="*/ 43 w 49"/>
                    <a:gd name="T9" fmla="*/ 23 h 37"/>
                    <a:gd name="T10" fmla="*/ 37 w 49"/>
                    <a:gd name="T11" fmla="*/ 17 h 37"/>
                    <a:gd name="T12" fmla="*/ 31 w 49"/>
                    <a:gd name="T13" fmla="*/ 17 h 37"/>
                    <a:gd name="T14" fmla="*/ 31 w 49"/>
                    <a:gd name="T15" fmla="*/ 11 h 37"/>
                    <a:gd name="T16" fmla="*/ 31 w 49"/>
                    <a:gd name="T17" fmla="*/ 11 h 37"/>
                    <a:gd name="T18" fmla="*/ 31 w 49"/>
                    <a:gd name="T19" fmla="*/ 11 h 37"/>
                    <a:gd name="T20" fmla="*/ 24 w 49"/>
                    <a:gd name="T21" fmla="*/ 11 h 37"/>
                    <a:gd name="T22" fmla="*/ 24 w 49"/>
                    <a:gd name="T23" fmla="*/ 6 h 37"/>
                    <a:gd name="T24" fmla="*/ 24 w 49"/>
                    <a:gd name="T25" fmla="*/ 6 h 37"/>
                    <a:gd name="T26" fmla="*/ 18 w 49"/>
                    <a:gd name="T27" fmla="*/ 6 h 37"/>
                    <a:gd name="T28" fmla="*/ 6 w 49"/>
                    <a:gd name="T29" fmla="*/ 0 h 37"/>
                    <a:gd name="T30" fmla="*/ 0 w 49"/>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7">
                      <a:moveTo>
                        <a:pt x="49" y="37"/>
                      </a:moveTo>
                      <a:lnTo>
                        <a:pt x="43" y="37"/>
                      </a:lnTo>
                      <a:lnTo>
                        <a:pt x="43" y="29"/>
                      </a:lnTo>
                      <a:lnTo>
                        <a:pt x="43" y="23"/>
                      </a:lnTo>
                      <a:lnTo>
                        <a:pt x="43" y="23"/>
                      </a:lnTo>
                      <a:lnTo>
                        <a:pt x="37" y="17"/>
                      </a:lnTo>
                      <a:lnTo>
                        <a:pt x="31" y="17"/>
                      </a:lnTo>
                      <a:lnTo>
                        <a:pt x="31" y="11"/>
                      </a:lnTo>
                      <a:lnTo>
                        <a:pt x="31" y="11"/>
                      </a:lnTo>
                      <a:lnTo>
                        <a:pt x="31" y="11"/>
                      </a:lnTo>
                      <a:lnTo>
                        <a:pt x="24" y="11"/>
                      </a:lnTo>
                      <a:lnTo>
                        <a:pt x="24" y="6"/>
                      </a:lnTo>
                      <a:lnTo>
                        <a:pt x="24" y="6"/>
                      </a:lnTo>
                      <a:lnTo>
                        <a:pt x="18" y="6"/>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56" name="Freeform 192"/>
                <p:cNvSpPr>
                  <a:spLocks/>
                </p:cNvSpPr>
                <p:nvPr/>
              </p:nvSpPr>
              <p:spPr bwMode="auto">
                <a:xfrm>
                  <a:off x="4789" y="1895"/>
                  <a:ext cx="1" cy="5"/>
                </a:xfrm>
                <a:custGeom>
                  <a:avLst/>
                  <a:gdLst>
                    <a:gd name="T0" fmla="*/ 5 h 5"/>
                    <a:gd name="T1" fmla="*/ 5 h 5"/>
                    <a:gd name="T2" fmla="*/ 5 h 5"/>
                    <a:gd name="T3" fmla="*/ 0 h 5"/>
                  </a:gdLst>
                  <a:ahLst/>
                  <a:cxnLst>
                    <a:cxn ang="0">
                      <a:pos x="0" y="T0"/>
                    </a:cxn>
                    <a:cxn ang="0">
                      <a:pos x="0" y="T1"/>
                    </a:cxn>
                    <a:cxn ang="0">
                      <a:pos x="0" y="T2"/>
                    </a:cxn>
                    <a:cxn ang="0">
                      <a:pos x="0" y="T3"/>
                    </a:cxn>
                  </a:cxnLst>
                  <a:rect l="0" t="0" r="r" b="b"/>
                  <a:pathLst>
                    <a:path h="5">
                      <a:moveTo>
                        <a:pt x="0" y="5"/>
                      </a:moveTo>
                      <a:lnTo>
                        <a:pt x="0" y="5"/>
                      </a:lnTo>
                      <a:lnTo>
                        <a:pt x="0"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57" name="Freeform 193"/>
                <p:cNvSpPr>
                  <a:spLocks/>
                </p:cNvSpPr>
                <p:nvPr/>
              </p:nvSpPr>
              <p:spPr bwMode="auto">
                <a:xfrm>
                  <a:off x="4789" y="1906"/>
                  <a:ext cx="1" cy="12"/>
                </a:xfrm>
                <a:custGeom>
                  <a:avLst/>
                  <a:gdLst>
                    <a:gd name="T0" fmla="*/ 12 h 12"/>
                    <a:gd name="T1" fmla="*/ 12 h 12"/>
                    <a:gd name="T2" fmla="*/ 6 h 12"/>
                    <a:gd name="T3" fmla="*/ 0 h 12"/>
                  </a:gdLst>
                  <a:ahLst/>
                  <a:cxnLst>
                    <a:cxn ang="0">
                      <a:pos x="0" y="T0"/>
                    </a:cxn>
                    <a:cxn ang="0">
                      <a:pos x="0" y="T1"/>
                    </a:cxn>
                    <a:cxn ang="0">
                      <a:pos x="0" y="T2"/>
                    </a:cxn>
                    <a:cxn ang="0">
                      <a:pos x="0" y="T3"/>
                    </a:cxn>
                  </a:cxnLst>
                  <a:rect l="0" t="0" r="r" b="b"/>
                  <a:pathLst>
                    <a:path h="12">
                      <a:moveTo>
                        <a:pt x="0" y="12"/>
                      </a:move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58" name="Freeform 194"/>
                <p:cNvSpPr>
                  <a:spLocks/>
                </p:cNvSpPr>
                <p:nvPr/>
              </p:nvSpPr>
              <p:spPr bwMode="auto">
                <a:xfrm>
                  <a:off x="4764" y="1918"/>
                  <a:ext cx="12" cy="8"/>
                </a:xfrm>
                <a:custGeom>
                  <a:avLst/>
                  <a:gdLst>
                    <a:gd name="T0" fmla="*/ 0 w 12"/>
                    <a:gd name="T1" fmla="*/ 8 h 8"/>
                    <a:gd name="T2" fmla="*/ 0 w 12"/>
                    <a:gd name="T3" fmla="*/ 8 h 8"/>
                    <a:gd name="T4" fmla="*/ 6 w 12"/>
                    <a:gd name="T5" fmla="*/ 0 h 8"/>
                    <a:gd name="T6" fmla="*/ 12 w 12"/>
                    <a:gd name="T7" fmla="*/ 0 h 8"/>
                  </a:gdLst>
                  <a:ahLst/>
                  <a:cxnLst>
                    <a:cxn ang="0">
                      <a:pos x="T0" y="T1"/>
                    </a:cxn>
                    <a:cxn ang="0">
                      <a:pos x="T2" y="T3"/>
                    </a:cxn>
                    <a:cxn ang="0">
                      <a:pos x="T4" y="T5"/>
                    </a:cxn>
                    <a:cxn ang="0">
                      <a:pos x="T6" y="T7"/>
                    </a:cxn>
                  </a:cxnLst>
                  <a:rect l="0" t="0" r="r" b="b"/>
                  <a:pathLst>
                    <a:path w="12" h="8">
                      <a:moveTo>
                        <a:pt x="0" y="8"/>
                      </a:moveTo>
                      <a:lnTo>
                        <a:pt x="0" y="8"/>
                      </a:lnTo>
                      <a:lnTo>
                        <a:pt x="6" y="0"/>
                      </a:lnTo>
                      <a:lnTo>
                        <a:pt x="1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59" name="Freeform 195"/>
                <p:cNvSpPr>
                  <a:spLocks/>
                </p:cNvSpPr>
                <p:nvPr/>
              </p:nvSpPr>
              <p:spPr bwMode="auto">
                <a:xfrm>
                  <a:off x="3350" y="1877"/>
                  <a:ext cx="31" cy="18"/>
                </a:xfrm>
                <a:custGeom>
                  <a:avLst/>
                  <a:gdLst>
                    <a:gd name="T0" fmla="*/ 0 w 31"/>
                    <a:gd name="T1" fmla="*/ 18 h 18"/>
                    <a:gd name="T2" fmla="*/ 0 w 31"/>
                    <a:gd name="T3" fmla="*/ 18 h 18"/>
                    <a:gd name="T4" fmla="*/ 8 w 31"/>
                    <a:gd name="T5" fmla="*/ 18 h 18"/>
                    <a:gd name="T6" fmla="*/ 14 w 31"/>
                    <a:gd name="T7" fmla="*/ 12 h 18"/>
                    <a:gd name="T8" fmla="*/ 14 w 31"/>
                    <a:gd name="T9" fmla="*/ 12 h 18"/>
                    <a:gd name="T10" fmla="*/ 14 w 31"/>
                    <a:gd name="T11" fmla="*/ 12 h 18"/>
                    <a:gd name="T12" fmla="*/ 25 w 31"/>
                    <a:gd name="T13" fmla="*/ 6 h 18"/>
                    <a:gd name="T14" fmla="*/ 31 w 3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8">
                      <a:moveTo>
                        <a:pt x="0" y="18"/>
                      </a:moveTo>
                      <a:lnTo>
                        <a:pt x="0" y="18"/>
                      </a:lnTo>
                      <a:lnTo>
                        <a:pt x="8" y="18"/>
                      </a:lnTo>
                      <a:lnTo>
                        <a:pt x="14" y="12"/>
                      </a:lnTo>
                      <a:lnTo>
                        <a:pt x="14" y="12"/>
                      </a:lnTo>
                      <a:lnTo>
                        <a:pt x="14" y="12"/>
                      </a:lnTo>
                      <a:lnTo>
                        <a:pt x="25" y="6"/>
                      </a:lnTo>
                      <a:lnTo>
                        <a:pt x="3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60" name="Freeform 196"/>
                <p:cNvSpPr>
                  <a:spLocks/>
                </p:cNvSpPr>
                <p:nvPr/>
              </p:nvSpPr>
              <p:spPr bwMode="auto">
                <a:xfrm>
                  <a:off x="3350" y="1889"/>
                  <a:ext cx="8" cy="6"/>
                </a:xfrm>
                <a:custGeom>
                  <a:avLst/>
                  <a:gdLst>
                    <a:gd name="T0" fmla="*/ 8 w 8"/>
                    <a:gd name="T1" fmla="*/ 6 h 6"/>
                    <a:gd name="T2" fmla="*/ 8 w 8"/>
                    <a:gd name="T3" fmla="*/ 6 h 6"/>
                    <a:gd name="T4" fmla="*/ 0 w 8"/>
                    <a:gd name="T5" fmla="*/ 6 h 6"/>
                    <a:gd name="T6" fmla="*/ 0 w 8"/>
                    <a:gd name="T7" fmla="*/ 0 h 6"/>
                  </a:gdLst>
                  <a:ahLst/>
                  <a:cxnLst>
                    <a:cxn ang="0">
                      <a:pos x="T0" y="T1"/>
                    </a:cxn>
                    <a:cxn ang="0">
                      <a:pos x="T2" y="T3"/>
                    </a:cxn>
                    <a:cxn ang="0">
                      <a:pos x="T4" y="T5"/>
                    </a:cxn>
                    <a:cxn ang="0">
                      <a:pos x="T6" y="T7"/>
                    </a:cxn>
                  </a:cxnLst>
                  <a:rect l="0" t="0" r="r" b="b"/>
                  <a:pathLst>
                    <a:path w="8" h="6">
                      <a:moveTo>
                        <a:pt x="8" y="6"/>
                      </a:moveTo>
                      <a:lnTo>
                        <a:pt x="8"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61" name="Freeform 197"/>
                <p:cNvSpPr>
                  <a:spLocks/>
                </p:cNvSpPr>
                <p:nvPr/>
              </p:nvSpPr>
              <p:spPr bwMode="auto">
                <a:xfrm>
                  <a:off x="3344" y="1895"/>
                  <a:ext cx="37" cy="37"/>
                </a:xfrm>
                <a:custGeom>
                  <a:avLst/>
                  <a:gdLst>
                    <a:gd name="T0" fmla="*/ 0 w 37"/>
                    <a:gd name="T1" fmla="*/ 37 h 37"/>
                    <a:gd name="T2" fmla="*/ 0 w 37"/>
                    <a:gd name="T3" fmla="*/ 37 h 37"/>
                    <a:gd name="T4" fmla="*/ 6 w 37"/>
                    <a:gd name="T5" fmla="*/ 31 h 37"/>
                    <a:gd name="T6" fmla="*/ 14 w 37"/>
                    <a:gd name="T7" fmla="*/ 23 h 37"/>
                    <a:gd name="T8" fmla="*/ 14 w 37"/>
                    <a:gd name="T9" fmla="*/ 23 h 37"/>
                    <a:gd name="T10" fmla="*/ 20 w 37"/>
                    <a:gd name="T11" fmla="*/ 17 h 37"/>
                    <a:gd name="T12" fmla="*/ 25 w 37"/>
                    <a:gd name="T13" fmla="*/ 11 h 37"/>
                    <a:gd name="T14" fmla="*/ 31 w 37"/>
                    <a:gd name="T15" fmla="*/ 0 h 37"/>
                    <a:gd name="T16" fmla="*/ 31 w 37"/>
                    <a:gd name="T17" fmla="*/ 0 h 37"/>
                    <a:gd name="T18" fmla="*/ 31 w 37"/>
                    <a:gd name="T19" fmla="*/ 0 h 37"/>
                    <a:gd name="T20" fmla="*/ 37 w 37"/>
                    <a:gd name="T21" fmla="*/ 0 h 37"/>
                    <a:gd name="T22" fmla="*/ 37 w 37"/>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0" y="37"/>
                      </a:moveTo>
                      <a:lnTo>
                        <a:pt x="0" y="37"/>
                      </a:lnTo>
                      <a:lnTo>
                        <a:pt x="6" y="31"/>
                      </a:lnTo>
                      <a:lnTo>
                        <a:pt x="14" y="23"/>
                      </a:lnTo>
                      <a:lnTo>
                        <a:pt x="14" y="23"/>
                      </a:lnTo>
                      <a:lnTo>
                        <a:pt x="20" y="17"/>
                      </a:lnTo>
                      <a:lnTo>
                        <a:pt x="25" y="11"/>
                      </a:lnTo>
                      <a:lnTo>
                        <a:pt x="31" y="0"/>
                      </a:lnTo>
                      <a:lnTo>
                        <a:pt x="31" y="0"/>
                      </a:lnTo>
                      <a:lnTo>
                        <a:pt x="31" y="0"/>
                      </a:lnTo>
                      <a:lnTo>
                        <a:pt x="37" y="0"/>
                      </a:lnTo>
                      <a:lnTo>
                        <a:pt x="3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62" name="Freeform 198"/>
                <p:cNvSpPr>
                  <a:spLocks/>
                </p:cNvSpPr>
                <p:nvPr/>
              </p:nvSpPr>
              <p:spPr bwMode="auto">
                <a:xfrm>
                  <a:off x="3369" y="1895"/>
                  <a:ext cx="1" cy="11"/>
                </a:xfrm>
                <a:custGeom>
                  <a:avLst/>
                  <a:gdLst>
                    <a:gd name="T0" fmla="*/ 11 h 11"/>
                    <a:gd name="T1" fmla="*/ 11 h 11"/>
                    <a:gd name="T2" fmla="*/ 5 h 11"/>
                    <a:gd name="T3" fmla="*/ 0 h 11"/>
                  </a:gdLst>
                  <a:ahLst/>
                  <a:cxnLst>
                    <a:cxn ang="0">
                      <a:pos x="0" y="T0"/>
                    </a:cxn>
                    <a:cxn ang="0">
                      <a:pos x="0" y="T1"/>
                    </a:cxn>
                    <a:cxn ang="0">
                      <a:pos x="0" y="T2"/>
                    </a:cxn>
                    <a:cxn ang="0">
                      <a:pos x="0" y="T3"/>
                    </a:cxn>
                  </a:cxnLst>
                  <a:rect l="0" t="0" r="r" b="b"/>
                  <a:pathLst>
                    <a:path h="11">
                      <a:moveTo>
                        <a:pt x="0" y="11"/>
                      </a:moveTo>
                      <a:lnTo>
                        <a:pt x="0" y="11"/>
                      </a:lnTo>
                      <a:lnTo>
                        <a:pt x="0"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63" name="Freeform 199"/>
                <p:cNvSpPr>
                  <a:spLocks/>
                </p:cNvSpPr>
                <p:nvPr/>
              </p:nvSpPr>
              <p:spPr bwMode="auto">
                <a:xfrm>
                  <a:off x="4074" y="2414"/>
                  <a:ext cx="11" cy="7"/>
                </a:xfrm>
                <a:custGeom>
                  <a:avLst/>
                  <a:gdLst>
                    <a:gd name="T0" fmla="*/ 11 w 11"/>
                    <a:gd name="T1" fmla="*/ 7 h 7"/>
                    <a:gd name="T2" fmla="*/ 11 w 11"/>
                    <a:gd name="T3" fmla="*/ 7 h 7"/>
                    <a:gd name="T4" fmla="*/ 5 w 11"/>
                    <a:gd name="T5" fmla="*/ 0 h 7"/>
                    <a:gd name="T6" fmla="*/ 0 w 11"/>
                    <a:gd name="T7" fmla="*/ 0 h 7"/>
                  </a:gdLst>
                  <a:ahLst/>
                  <a:cxnLst>
                    <a:cxn ang="0">
                      <a:pos x="T0" y="T1"/>
                    </a:cxn>
                    <a:cxn ang="0">
                      <a:pos x="T2" y="T3"/>
                    </a:cxn>
                    <a:cxn ang="0">
                      <a:pos x="T4" y="T5"/>
                    </a:cxn>
                    <a:cxn ang="0">
                      <a:pos x="T6" y="T7"/>
                    </a:cxn>
                  </a:cxnLst>
                  <a:rect l="0" t="0" r="r" b="b"/>
                  <a:pathLst>
                    <a:path w="11" h="7">
                      <a:moveTo>
                        <a:pt x="11" y="7"/>
                      </a:moveTo>
                      <a:lnTo>
                        <a:pt x="11" y="7"/>
                      </a:lnTo>
                      <a:lnTo>
                        <a:pt x="5"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64" name="Line 200"/>
                <p:cNvSpPr>
                  <a:spLocks noChangeShapeType="1"/>
                </p:cNvSpPr>
                <p:nvPr/>
              </p:nvSpPr>
              <p:spPr bwMode="auto">
                <a:xfrm>
                  <a:off x="4079" y="2414"/>
                  <a:ext cx="1"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4265" name="Freeform 201"/>
                <p:cNvSpPr>
                  <a:spLocks/>
                </p:cNvSpPr>
                <p:nvPr/>
              </p:nvSpPr>
              <p:spPr bwMode="auto">
                <a:xfrm>
                  <a:off x="4109" y="3308"/>
                  <a:ext cx="6" cy="24"/>
                </a:xfrm>
                <a:custGeom>
                  <a:avLst/>
                  <a:gdLst>
                    <a:gd name="T0" fmla="*/ 6 w 6"/>
                    <a:gd name="T1" fmla="*/ 24 h 24"/>
                    <a:gd name="T2" fmla="*/ 6 w 6"/>
                    <a:gd name="T3" fmla="*/ 24 h 24"/>
                    <a:gd name="T4" fmla="*/ 6 w 6"/>
                    <a:gd name="T5" fmla="*/ 18 h 24"/>
                    <a:gd name="T6" fmla="*/ 6 w 6"/>
                    <a:gd name="T7" fmla="*/ 12 h 24"/>
                    <a:gd name="T8" fmla="*/ 6 w 6"/>
                    <a:gd name="T9" fmla="*/ 12 h 24"/>
                    <a:gd name="T10" fmla="*/ 6 w 6"/>
                    <a:gd name="T11" fmla="*/ 12 h 24"/>
                    <a:gd name="T12" fmla="*/ 0 w 6"/>
                    <a:gd name="T13" fmla="*/ 12 h 24"/>
                    <a:gd name="T14" fmla="*/ 0 w 6"/>
                    <a:gd name="T15" fmla="*/ 6 h 24"/>
                    <a:gd name="T16" fmla="*/ 0 w 6"/>
                    <a:gd name="T17" fmla="*/ 6 h 24"/>
                    <a:gd name="T18" fmla="*/ 0 w 6"/>
                    <a:gd name="T19" fmla="*/ 6 h 24"/>
                    <a:gd name="T20" fmla="*/ 0 w 6"/>
                    <a:gd name="T21" fmla="*/ 0 h 24"/>
                    <a:gd name="T22" fmla="*/ 0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6" y="24"/>
                      </a:moveTo>
                      <a:lnTo>
                        <a:pt x="6" y="24"/>
                      </a:lnTo>
                      <a:lnTo>
                        <a:pt x="6" y="18"/>
                      </a:lnTo>
                      <a:lnTo>
                        <a:pt x="6" y="12"/>
                      </a:lnTo>
                      <a:lnTo>
                        <a:pt x="6" y="12"/>
                      </a:lnTo>
                      <a:lnTo>
                        <a:pt x="6" y="12"/>
                      </a:lnTo>
                      <a:lnTo>
                        <a:pt x="0" y="12"/>
                      </a:lnTo>
                      <a:lnTo>
                        <a:pt x="0" y="6"/>
                      </a:lnTo>
                      <a:lnTo>
                        <a:pt x="0"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66" name="Freeform 202"/>
                <p:cNvSpPr>
                  <a:spLocks/>
                </p:cNvSpPr>
                <p:nvPr/>
              </p:nvSpPr>
              <p:spPr bwMode="auto">
                <a:xfrm>
                  <a:off x="4097" y="3314"/>
                  <a:ext cx="6" cy="18"/>
                </a:xfrm>
                <a:custGeom>
                  <a:avLst/>
                  <a:gdLst>
                    <a:gd name="T0" fmla="*/ 6 w 6"/>
                    <a:gd name="T1" fmla="*/ 18 h 18"/>
                    <a:gd name="T2" fmla="*/ 6 w 6"/>
                    <a:gd name="T3" fmla="*/ 18 h 18"/>
                    <a:gd name="T4" fmla="*/ 0 w 6"/>
                    <a:gd name="T5" fmla="*/ 12 h 18"/>
                    <a:gd name="T6" fmla="*/ 0 w 6"/>
                    <a:gd name="T7" fmla="*/ 6 h 18"/>
                    <a:gd name="T8" fmla="*/ 0 w 6"/>
                    <a:gd name="T9" fmla="*/ 6 h 18"/>
                    <a:gd name="T10" fmla="*/ 0 w 6"/>
                    <a:gd name="T11" fmla="*/ 6 h 18"/>
                    <a:gd name="T12" fmla="*/ 0 w 6"/>
                    <a:gd name="T13" fmla="*/ 6 h 18"/>
                    <a:gd name="T14" fmla="*/ 0 w 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6" y="18"/>
                      </a:moveTo>
                      <a:lnTo>
                        <a:pt x="6" y="18"/>
                      </a:lnTo>
                      <a:lnTo>
                        <a:pt x="0" y="12"/>
                      </a:lnTo>
                      <a:lnTo>
                        <a:pt x="0" y="6"/>
                      </a:lnTo>
                      <a:lnTo>
                        <a:pt x="0" y="6"/>
                      </a:lnTo>
                      <a:lnTo>
                        <a:pt x="0"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67" name="Freeform 203"/>
                <p:cNvSpPr>
                  <a:spLocks/>
                </p:cNvSpPr>
                <p:nvPr/>
              </p:nvSpPr>
              <p:spPr bwMode="auto">
                <a:xfrm>
                  <a:off x="4085" y="3314"/>
                  <a:ext cx="6" cy="12"/>
                </a:xfrm>
                <a:custGeom>
                  <a:avLst/>
                  <a:gdLst>
                    <a:gd name="T0" fmla="*/ 6 w 6"/>
                    <a:gd name="T1" fmla="*/ 12 h 12"/>
                    <a:gd name="T2" fmla="*/ 6 w 6"/>
                    <a:gd name="T3" fmla="*/ 12 h 12"/>
                    <a:gd name="T4" fmla="*/ 0 w 6"/>
                    <a:gd name="T5" fmla="*/ 6 h 12"/>
                    <a:gd name="T6" fmla="*/ 0 w 6"/>
                    <a:gd name="T7" fmla="*/ 6 h 12"/>
                    <a:gd name="T8" fmla="*/ 0 w 6"/>
                    <a:gd name="T9" fmla="*/ 6 h 12"/>
                    <a:gd name="T10" fmla="*/ 0 w 6"/>
                    <a:gd name="T11" fmla="*/ 6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6" y="12"/>
                      </a:moveTo>
                      <a:lnTo>
                        <a:pt x="6" y="12"/>
                      </a:lnTo>
                      <a:lnTo>
                        <a:pt x="0" y="6"/>
                      </a:lnTo>
                      <a:lnTo>
                        <a:pt x="0" y="6"/>
                      </a:lnTo>
                      <a:lnTo>
                        <a:pt x="0"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68" name="Freeform 204"/>
                <p:cNvSpPr>
                  <a:spLocks/>
                </p:cNvSpPr>
                <p:nvPr/>
              </p:nvSpPr>
              <p:spPr bwMode="auto">
                <a:xfrm>
                  <a:off x="4074" y="3308"/>
                  <a:ext cx="5" cy="6"/>
                </a:xfrm>
                <a:custGeom>
                  <a:avLst/>
                  <a:gdLst>
                    <a:gd name="T0" fmla="*/ 5 w 5"/>
                    <a:gd name="T1" fmla="*/ 6 h 6"/>
                    <a:gd name="T2" fmla="*/ 5 w 5"/>
                    <a:gd name="T3" fmla="*/ 6 h 6"/>
                    <a:gd name="T4" fmla="*/ 0 w 5"/>
                    <a:gd name="T5" fmla="*/ 6 h 6"/>
                    <a:gd name="T6" fmla="*/ 0 w 5"/>
                    <a:gd name="T7" fmla="*/ 0 h 6"/>
                  </a:gdLst>
                  <a:ahLst/>
                  <a:cxnLst>
                    <a:cxn ang="0">
                      <a:pos x="T0" y="T1"/>
                    </a:cxn>
                    <a:cxn ang="0">
                      <a:pos x="T2" y="T3"/>
                    </a:cxn>
                    <a:cxn ang="0">
                      <a:pos x="T4" y="T5"/>
                    </a:cxn>
                    <a:cxn ang="0">
                      <a:pos x="T6" y="T7"/>
                    </a:cxn>
                  </a:cxnLst>
                  <a:rect l="0" t="0" r="r" b="b"/>
                  <a:pathLst>
                    <a:path w="5" h="6">
                      <a:moveTo>
                        <a:pt x="5" y="6"/>
                      </a:moveTo>
                      <a:lnTo>
                        <a:pt x="5"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69" name="Freeform 205"/>
                <p:cNvSpPr>
                  <a:spLocks/>
                </p:cNvSpPr>
                <p:nvPr/>
              </p:nvSpPr>
              <p:spPr bwMode="auto">
                <a:xfrm>
                  <a:off x="4066" y="3308"/>
                  <a:ext cx="1" cy="12"/>
                </a:xfrm>
                <a:custGeom>
                  <a:avLst/>
                  <a:gdLst>
                    <a:gd name="T0" fmla="*/ 12 h 12"/>
                    <a:gd name="T1" fmla="*/ 12 h 12"/>
                    <a:gd name="T2" fmla="*/ 6 h 12"/>
                    <a:gd name="T3" fmla="*/ 0 h 12"/>
                  </a:gdLst>
                  <a:ahLst/>
                  <a:cxnLst>
                    <a:cxn ang="0">
                      <a:pos x="0" y="T0"/>
                    </a:cxn>
                    <a:cxn ang="0">
                      <a:pos x="0" y="T1"/>
                    </a:cxn>
                    <a:cxn ang="0">
                      <a:pos x="0" y="T2"/>
                    </a:cxn>
                    <a:cxn ang="0">
                      <a:pos x="0" y="T3"/>
                    </a:cxn>
                  </a:cxnLst>
                  <a:rect l="0" t="0" r="r" b="b"/>
                  <a:pathLst>
                    <a:path h="12">
                      <a:moveTo>
                        <a:pt x="0" y="12"/>
                      </a:move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70" name="Line 206"/>
                <p:cNvSpPr>
                  <a:spLocks noChangeShapeType="1"/>
                </p:cNvSpPr>
                <p:nvPr/>
              </p:nvSpPr>
              <p:spPr bwMode="auto">
                <a:xfrm flipV="1">
                  <a:off x="4054" y="3294"/>
                  <a:ext cx="1"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4271" name="Freeform 207"/>
                <p:cNvSpPr>
                  <a:spLocks/>
                </p:cNvSpPr>
                <p:nvPr/>
              </p:nvSpPr>
              <p:spPr bwMode="auto">
                <a:xfrm>
                  <a:off x="4268" y="2016"/>
                  <a:ext cx="18" cy="20"/>
                </a:xfrm>
                <a:custGeom>
                  <a:avLst/>
                  <a:gdLst>
                    <a:gd name="T0" fmla="*/ 0 w 18"/>
                    <a:gd name="T1" fmla="*/ 0 h 20"/>
                    <a:gd name="T2" fmla="*/ 6 w 18"/>
                    <a:gd name="T3" fmla="*/ 0 h 20"/>
                    <a:gd name="T4" fmla="*/ 12 w 18"/>
                    <a:gd name="T5" fmla="*/ 12 h 20"/>
                    <a:gd name="T6" fmla="*/ 18 w 18"/>
                    <a:gd name="T7" fmla="*/ 20 h 20"/>
                  </a:gdLst>
                  <a:ahLst/>
                  <a:cxnLst>
                    <a:cxn ang="0">
                      <a:pos x="T0" y="T1"/>
                    </a:cxn>
                    <a:cxn ang="0">
                      <a:pos x="T2" y="T3"/>
                    </a:cxn>
                    <a:cxn ang="0">
                      <a:pos x="T4" y="T5"/>
                    </a:cxn>
                    <a:cxn ang="0">
                      <a:pos x="T6" y="T7"/>
                    </a:cxn>
                  </a:cxnLst>
                  <a:rect l="0" t="0" r="r" b="b"/>
                  <a:pathLst>
                    <a:path w="18" h="20">
                      <a:moveTo>
                        <a:pt x="0" y="0"/>
                      </a:moveTo>
                      <a:lnTo>
                        <a:pt x="6" y="0"/>
                      </a:lnTo>
                      <a:lnTo>
                        <a:pt x="12" y="12"/>
                      </a:lnTo>
                      <a:lnTo>
                        <a:pt x="18"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72" name="Freeform 208"/>
                <p:cNvSpPr>
                  <a:spLocks/>
                </p:cNvSpPr>
                <p:nvPr/>
              </p:nvSpPr>
              <p:spPr bwMode="auto">
                <a:xfrm>
                  <a:off x="4471" y="1973"/>
                  <a:ext cx="1" cy="26"/>
                </a:xfrm>
                <a:custGeom>
                  <a:avLst/>
                  <a:gdLst>
                    <a:gd name="T0" fmla="*/ 0 h 26"/>
                    <a:gd name="T1" fmla="*/ 8 h 26"/>
                    <a:gd name="T2" fmla="*/ 14 h 26"/>
                    <a:gd name="T3" fmla="*/ 26 h 26"/>
                  </a:gdLst>
                  <a:ahLst/>
                  <a:cxnLst>
                    <a:cxn ang="0">
                      <a:pos x="0" y="T0"/>
                    </a:cxn>
                    <a:cxn ang="0">
                      <a:pos x="0" y="T1"/>
                    </a:cxn>
                    <a:cxn ang="0">
                      <a:pos x="0" y="T2"/>
                    </a:cxn>
                    <a:cxn ang="0">
                      <a:pos x="0" y="T3"/>
                    </a:cxn>
                  </a:cxnLst>
                  <a:rect l="0" t="0" r="r" b="b"/>
                  <a:pathLst>
                    <a:path h="26">
                      <a:moveTo>
                        <a:pt x="0" y="0"/>
                      </a:moveTo>
                      <a:lnTo>
                        <a:pt x="0" y="8"/>
                      </a:lnTo>
                      <a:lnTo>
                        <a:pt x="0" y="14"/>
                      </a:lnTo>
                      <a:lnTo>
                        <a:pt x="0"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73" name="Freeform 209"/>
                <p:cNvSpPr>
                  <a:spLocks/>
                </p:cNvSpPr>
                <p:nvPr/>
              </p:nvSpPr>
              <p:spPr bwMode="auto">
                <a:xfrm>
                  <a:off x="4036" y="2213"/>
                  <a:ext cx="30" cy="6"/>
                </a:xfrm>
                <a:custGeom>
                  <a:avLst/>
                  <a:gdLst>
                    <a:gd name="T0" fmla="*/ 30 w 30"/>
                    <a:gd name="T1" fmla="*/ 0 h 6"/>
                    <a:gd name="T2" fmla="*/ 24 w 30"/>
                    <a:gd name="T3" fmla="*/ 6 h 6"/>
                    <a:gd name="T4" fmla="*/ 12 w 30"/>
                    <a:gd name="T5" fmla="*/ 6 h 6"/>
                    <a:gd name="T6" fmla="*/ 0 w 30"/>
                    <a:gd name="T7" fmla="*/ 6 h 6"/>
                  </a:gdLst>
                  <a:ahLst/>
                  <a:cxnLst>
                    <a:cxn ang="0">
                      <a:pos x="T0" y="T1"/>
                    </a:cxn>
                    <a:cxn ang="0">
                      <a:pos x="T2" y="T3"/>
                    </a:cxn>
                    <a:cxn ang="0">
                      <a:pos x="T4" y="T5"/>
                    </a:cxn>
                    <a:cxn ang="0">
                      <a:pos x="T6" y="T7"/>
                    </a:cxn>
                  </a:cxnLst>
                  <a:rect l="0" t="0" r="r" b="b"/>
                  <a:pathLst>
                    <a:path w="30" h="6">
                      <a:moveTo>
                        <a:pt x="30" y="0"/>
                      </a:moveTo>
                      <a:lnTo>
                        <a:pt x="24" y="6"/>
                      </a:lnTo>
                      <a:lnTo>
                        <a:pt x="12"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74" name="Freeform 210"/>
                <p:cNvSpPr>
                  <a:spLocks/>
                </p:cNvSpPr>
                <p:nvPr/>
              </p:nvSpPr>
              <p:spPr bwMode="auto">
                <a:xfrm>
                  <a:off x="4103" y="2176"/>
                  <a:ext cx="26" cy="1"/>
                </a:xfrm>
                <a:custGeom>
                  <a:avLst/>
                  <a:gdLst>
                    <a:gd name="T0" fmla="*/ 0 w 26"/>
                    <a:gd name="T1" fmla="*/ 0 w 26"/>
                    <a:gd name="T2" fmla="*/ 12 w 26"/>
                    <a:gd name="T3" fmla="*/ 26 w 26"/>
                  </a:gdLst>
                  <a:ahLst/>
                  <a:cxnLst>
                    <a:cxn ang="0">
                      <a:pos x="T0" y="0"/>
                    </a:cxn>
                    <a:cxn ang="0">
                      <a:pos x="T1" y="0"/>
                    </a:cxn>
                    <a:cxn ang="0">
                      <a:pos x="T2" y="0"/>
                    </a:cxn>
                    <a:cxn ang="0">
                      <a:pos x="T3" y="0"/>
                    </a:cxn>
                  </a:cxnLst>
                  <a:rect l="0" t="0" r="r" b="b"/>
                  <a:pathLst>
                    <a:path w="26">
                      <a:moveTo>
                        <a:pt x="0" y="0"/>
                      </a:moveTo>
                      <a:lnTo>
                        <a:pt x="0" y="0"/>
                      </a:lnTo>
                      <a:lnTo>
                        <a:pt x="12" y="0"/>
                      </a:lnTo>
                      <a:lnTo>
                        <a:pt x="2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75" name="Freeform 211"/>
                <p:cNvSpPr>
                  <a:spLocks/>
                </p:cNvSpPr>
                <p:nvPr/>
              </p:nvSpPr>
              <p:spPr bwMode="auto">
                <a:xfrm>
                  <a:off x="4103" y="2201"/>
                  <a:ext cx="32" cy="6"/>
                </a:xfrm>
                <a:custGeom>
                  <a:avLst/>
                  <a:gdLst>
                    <a:gd name="T0" fmla="*/ 0 w 32"/>
                    <a:gd name="T1" fmla="*/ 0 h 6"/>
                    <a:gd name="T2" fmla="*/ 6 w 32"/>
                    <a:gd name="T3" fmla="*/ 0 h 6"/>
                    <a:gd name="T4" fmla="*/ 18 w 32"/>
                    <a:gd name="T5" fmla="*/ 6 h 6"/>
                    <a:gd name="T6" fmla="*/ 32 w 32"/>
                    <a:gd name="T7" fmla="*/ 6 h 6"/>
                  </a:gdLst>
                  <a:ahLst/>
                  <a:cxnLst>
                    <a:cxn ang="0">
                      <a:pos x="T0" y="T1"/>
                    </a:cxn>
                    <a:cxn ang="0">
                      <a:pos x="T2" y="T3"/>
                    </a:cxn>
                    <a:cxn ang="0">
                      <a:pos x="T4" y="T5"/>
                    </a:cxn>
                    <a:cxn ang="0">
                      <a:pos x="T6" y="T7"/>
                    </a:cxn>
                  </a:cxnLst>
                  <a:rect l="0" t="0" r="r" b="b"/>
                  <a:pathLst>
                    <a:path w="32" h="6">
                      <a:moveTo>
                        <a:pt x="0" y="0"/>
                      </a:moveTo>
                      <a:lnTo>
                        <a:pt x="6" y="0"/>
                      </a:lnTo>
                      <a:lnTo>
                        <a:pt x="18" y="6"/>
                      </a:lnTo>
                      <a:lnTo>
                        <a:pt x="32"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76" name="Freeform 212"/>
                <p:cNvSpPr>
                  <a:spLocks/>
                </p:cNvSpPr>
                <p:nvPr/>
              </p:nvSpPr>
              <p:spPr bwMode="auto">
                <a:xfrm>
                  <a:off x="3859" y="2016"/>
                  <a:ext cx="24" cy="26"/>
                </a:xfrm>
                <a:custGeom>
                  <a:avLst/>
                  <a:gdLst>
                    <a:gd name="T0" fmla="*/ 24 w 24"/>
                    <a:gd name="T1" fmla="*/ 0 h 26"/>
                    <a:gd name="T2" fmla="*/ 18 w 24"/>
                    <a:gd name="T3" fmla="*/ 0 h 26"/>
                    <a:gd name="T4" fmla="*/ 12 w 24"/>
                    <a:gd name="T5" fmla="*/ 6 h 26"/>
                    <a:gd name="T6" fmla="*/ 6 w 24"/>
                    <a:gd name="T7" fmla="*/ 6 h 26"/>
                    <a:gd name="T8" fmla="*/ 6 w 24"/>
                    <a:gd name="T9" fmla="*/ 6 h 26"/>
                    <a:gd name="T10" fmla="*/ 6 w 24"/>
                    <a:gd name="T11" fmla="*/ 12 h 26"/>
                    <a:gd name="T12" fmla="*/ 0 w 24"/>
                    <a:gd name="T13" fmla="*/ 20 h 26"/>
                    <a:gd name="T14" fmla="*/ 6 w 2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6">
                      <a:moveTo>
                        <a:pt x="24" y="0"/>
                      </a:moveTo>
                      <a:lnTo>
                        <a:pt x="18" y="0"/>
                      </a:lnTo>
                      <a:lnTo>
                        <a:pt x="12" y="6"/>
                      </a:lnTo>
                      <a:lnTo>
                        <a:pt x="6" y="6"/>
                      </a:lnTo>
                      <a:lnTo>
                        <a:pt x="6" y="6"/>
                      </a:lnTo>
                      <a:lnTo>
                        <a:pt x="6" y="12"/>
                      </a:lnTo>
                      <a:lnTo>
                        <a:pt x="0" y="20"/>
                      </a:lnTo>
                      <a:lnTo>
                        <a:pt x="6"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77" name="Freeform 213"/>
                <p:cNvSpPr>
                  <a:spLocks/>
                </p:cNvSpPr>
                <p:nvPr/>
              </p:nvSpPr>
              <p:spPr bwMode="auto">
                <a:xfrm>
                  <a:off x="3865" y="2005"/>
                  <a:ext cx="12" cy="11"/>
                </a:xfrm>
                <a:custGeom>
                  <a:avLst/>
                  <a:gdLst>
                    <a:gd name="T0" fmla="*/ 12 w 12"/>
                    <a:gd name="T1" fmla="*/ 0 h 11"/>
                    <a:gd name="T2" fmla="*/ 6 w 12"/>
                    <a:gd name="T3" fmla="*/ 6 h 11"/>
                    <a:gd name="T4" fmla="*/ 0 w 12"/>
                    <a:gd name="T5" fmla="*/ 6 h 11"/>
                    <a:gd name="T6" fmla="*/ 0 w 12"/>
                    <a:gd name="T7" fmla="*/ 11 h 11"/>
                  </a:gdLst>
                  <a:ahLst/>
                  <a:cxnLst>
                    <a:cxn ang="0">
                      <a:pos x="T0" y="T1"/>
                    </a:cxn>
                    <a:cxn ang="0">
                      <a:pos x="T2" y="T3"/>
                    </a:cxn>
                    <a:cxn ang="0">
                      <a:pos x="T4" y="T5"/>
                    </a:cxn>
                    <a:cxn ang="0">
                      <a:pos x="T6" y="T7"/>
                    </a:cxn>
                  </a:cxnLst>
                  <a:rect l="0" t="0" r="r" b="b"/>
                  <a:pathLst>
                    <a:path w="12" h="11">
                      <a:moveTo>
                        <a:pt x="12" y="0"/>
                      </a:moveTo>
                      <a:lnTo>
                        <a:pt x="6" y="6"/>
                      </a:lnTo>
                      <a:lnTo>
                        <a:pt x="0" y="6"/>
                      </a:lnTo>
                      <a:lnTo>
                        <a:pt x="0"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78" name="Freeform 214"/>
                <p:cNvSpPr>
                  <a:spLocks/>
                </p:cNvSpPr>
                <p:nvPr/>
              </p:nvSpPr>
              <p:spPr bwMode="auto">
                <a:xfrm>
                  <a:off x="3662" y="1944"/>
                  <a:ext cx="18" cy="17"/>
                </a:xfrm>
                <a:custGeom>
                  <a:avLst/>
                  <a:gdLst>
                    <a:gd name="T0" fmla="*/ 18 w 18"/>
                    <a:gd name="T1" fmla="*/ 0 h 17"/>
                    <a:gd name="T2" fmla="*/ 12 w 18"/>
                    <a:gd name="T3" fmla="*/ 6 h 17"/>
                    <a:gd name="T4" fmla="*/ 0 w 18"/>
                    <a:gd name="T5" fmla="*/ 11 h 17"/>
                    <a:gd name="T6" fmla="*/ 0 w 18"/>
                    <a:gd name="T7" fmla="*/ 17 h 17"/>
                  </a:gdLst>
                  <a:ahLst/>
                  <a:cxnLst>
                    <a:cxn ang="0">
                      <a:pos x="T0" y="T1"/>
                    </a:cxn>
                    <a:cxn ang="0">
                      <a:pos x="T2" y="T3"/>
                    </a:cxn>
                    <a:cxn ang="0">
                      <a:pos x="T4" y="T5"/>
                    </a:cxn>
                    <a:cxn ang="0">
                      <a:pos x="T6" y="T7"/>
                    </a:cxn>
                  </a:cxnLst>
                  <a:rect l="0" t="0" r="r" b="b"/>
                  <a:pathLst>
                    <a:path w="18" h="17">
                      <a:moveTo>
                        <a:pt x="18" y="0"/>
                      </a:moveTo>
                      <a:lnTo>
                        <a:pt x="12" y="6"/>
                      </a:lnTo>
                      <a:lnTo>
                        <a:pt x="0" y="11"/>
                      </a:lnTo>
                      <a:lnTo>
                        <a:pt x="0" y="1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79" name="Freeform 215"/>
                <p:cNvSpPr>
                  <a:spLocks/>
                </p:cNvSpPr>
                <p:nvPr/>
              </p:nvSpPr>
              <p:spPr bwMode="auto">
                <a:xfrm>
                  <a:off x="3491" y="1900"/>
                  <a:ext cx="61" cy="32"/>
                </a:xfrm>
                <a:custGeom>
                  <a:avLst/>
                  <a:gdLst>
                    <a:gd name="T0" fmla="*/ 0 w 61"/>
                    <a:gd name="T1" fmla="*/ 0 h 32"/>
                    <a:gd name="T2" fmla="*/ 6 w 61"/>
                    <a:gd name="T3" fmla="*/ 6 h 32"/>
                    <a:gd name="T4" fmla="*/ 24 w 61"/>
                    <a:gd name="T5" fmla="*/ 12 h 32"/>
                    <a:gd name="T6" fmla="*/ 44 w 61"/>
                    <a:gd name="T7" fmla="*/ 18 h 32"/>
                    <a:gd name="T8" fmla="*/ 44 w 61"/>
                    <a:gd name="T9" fmla="*/ 18 h 32"/>
                    <a:gd name="T10" fmla="*/ 50 w 61"/>
                    <a:gd name="T11" fmla="*/ 26 h 32"/>
                    <a:gd name="T12" fmla="*/ 55 w 61"/>
                    <a:gd name="T13" fmla="*/ 32 h 32"/>
                    <a:gd name="T14" fmla="*/ 61 w 61"/>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2">
                      <a:moveTo>
                        <a:pt x="0" y="0"/>
                      </a:moveTo>
                      <a:lnTo>
                        <a:pt x="6" y="6"/>
                      </a:lnTo>
                      <a:lnTo>
                        <a:pt x="24" y="12"/>
                      </a:lnTo>
                      <a:lnTo>
                        <a:pt x="44" y="18"/>
                      </a:lnTo>
                      <a:lnTo>
                        <a:pt x="44" y="18"/>
                      </a:lnTo>
                      <a:lnTo>
                        <a:pt x="50" y="26"/>
                      </a:lnTo>
                      <a:lnTo>
                        <a:pt x="55" y="32"/>
                      </a:lnTo>
                      <a:lnTo>
                        <a:pt x="61" y="3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80" name="Freeform 216"/>
                <p:cNvSpPr>
                  <a:spLocks/>
                </p:cNvSpPr>
                <p:nvPr/>
              </p:nvSpPr>
              <p:spPr bwMode="auto">
                <a:xfrm>
                  <a:off x="3981" y="2286"/>
                  <a:ext cx="24" cy="12"/>
                </a:xfrm>
                <a:custGeom>
                  <a:avLst/>
                  <a:gdLst>
                    <a:gd name="T0" fmla="*/ 0 w 24"/>
                    <a:gd name="T1" fmla="*/ 0 h 12"/>
                    <a:gd name="T2" fmla="*/ 0 w 24"/>
                    <a:gd name="T3" fmla="*/ 6 h 12"/>
                    <a:gd name="T4" fmla="*/ 12 w 24"/>
                    <a:gd name="T5" fmla="*/ 12 h 12"/>
                    <a:gd name="T6" fmla="*/ 24 w 24"/>
                    <a:gd name="T7" fmla="*/ 12 h 12"/>
                  </a:gdLst>
                  <a:ahLst/>
                  <a:cxnLst>
                    <a:cxn ang="0">
                      <a:pos x="T0" y="T1"/>
                    </a:cxn>
                    <a:cxn ang="0">
                      <a:pos x="T2" y="T3"/>
                    </a:cxn>
                    <a:cxn ang="0">
                      <a:pos x="T4" y="T5"/>
                    </a:cxn>
                    <a:cxn ang="0">
                      <a:pos x="T6" y="T7"/>
                    </a:cxn>
                  </a:cxnLst>
                  <a:rect l="0" t="0" r="r" b="b"/>
                  <a:pathLst>
                    <a:path w="24" h="12">
                      <a:moveTo>
                        <a:pt x="0" y="0"/>
                      </a:moveTo>
                      <a:lnTo>
                        <a:pt x="0" y="6"/>
                      </a:lnTo>
                      <a:lnTo>
                        <a:pt x="12" y="12"/>
                      </a:lnTo>
                      <a:lnTo>
                        <a:pt x="24"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81" name="Freeform 217"/>
                <p:cNvSpPr>
                  <a:spLocks/>
                </p:cNvSpPr>
                <p:nvPr/>
              </p:nvSpPr>
              <p:spPr bwMode="auto">
                <a:xfrm>
                  <a:off x="3987" y="2317"/>
                  <a:ext cx="18" cy="12"/>
                </a:xfrm>
                <a:custGeom>
                  <a:avLst/>
                  <a:gdLst>
                    <a:gd name="T0" fmla="*/ 0 w 18"/>
                    <a:gd name="T1" fmla="*/ 0 h 12"/>
                    <a:gd name="T2" fmla="*/ 0 w 18"/>
                    <a:gd name="T3" fmla="*/ 6 h 12"/>
                    <a:gd name="T4" fmla="*/ 6 w 18"/>
                    <a:gd name="T5" fmla="*/ 12 h 12"/>
                    <a:gd name="T6" fmla="*/ 18 w 18"/>
                    <a:gd name="T7" fmla="*/ 12 h 12"/>
                  </a:gdLst>
                  <a:ahLst/>
                  <a:cxnLst>
                    <a:cxn ang="0">
                      <a:pos x="T0" y="T1"/>
                    </a:cxn>
                    <a:cxn ang="0">
                      <a:pos x="T2" y="T3"/>
                    </a:cxn>
                    <a:cxn ang="0">
                      <a:pos x="T4" y="T5"/>
                    </a:cxn>
                    <a:cxn ang="0">
                      <a:pos x="T6" y="T7"/>
                    </a:cxn>
                  </a:cxnLst>
                  <a:rect l="0" t="0" r="r" b="b"/>
                  <a:pathLst>
                    <a:path w="18" h="12">
                      <a:moveTo>
                        <a:pt x="0" y="0"/>
                      </a:moveTo>
                      <a:lnTo>
                        <a:pt x="0" y="6"/>
                      </a:lnTo>
                      <a:lnTo>
                        <a:pt x="6" y="12"/>
                      </a:lnTo>
                      <a:lnTo>
                        <a:pt x="18"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82" name="Freeform 218"/>
                <p:cNvSpPr>
                  <a:spLocks/>
                </p:cNvSpPr>
                <p:nvPr/>
              </p:nvSpPr>
              <p:spPr bwMode="auto">
                <a:xfrm>
                  <a:off x="4146" y="2262"/>
                  <a:ext cx="38" cy="24"/>
                </a:xfrm>
                <a:custGeom>
                  <a:avLst/>
                  <a:gdLst>
                    <a:gd name="T0" fmla="*/ 38 w 38"/>
                    <a:gd name="T1" fmla="*/ 0 h 24"/>
                    <a:gd name="T2" fmla="*/ 30 w 38"/>
                    <a:gd name="T3" fmla="*/ 6 h 24"/>
                    <a:gd name="T4" fmla="*/ 18 w 38"/>
                    <a:gd name="T5" fmla="*/ 18 h 24"/>
                    <a:gd name="T6" fmla="*/ 0 w 38"/>
                    <a:gd name="T7" fmla="*/ 24 h 24"/>
                  </a:gdLst>
                  <a:ahLst/>
                  <a:cxnLst>
                    <a:cxn ang="0">
                      <a:pos x="T0" y="T1"/>
                    </a:cxn>
                    <a:cxn ang="0">
                      <a:pos x="T2" y="T3"/>
                    </a:cxn>
                    <a:cxn ang="0">
                      <a:pos x="T4" y="T5"/>
                    </a:cxn>
                    <a:cxn ang="0">
                      <a:pos x="T6" y="T7"/>
                    </a:cxn>
                  </a:cxnLst>
                  <a:rect l="0" t="0" r="r" b="b"/>
                  <a:pathLst>
                    <a:path w="38" h="24">
                      <a:moveTo>
                        <a:pt x="38" y="0"/>
                      </a:moveTo>
                      <a:lnTo>
                        <a:pt x="30" y="6"/>
                      </a:lnTo>
                      <a:lnTo>
                        <a:pt x="18" y="18"/>
                      </a:lnTo>
                      <a:lnTo>
                        <a:pt x="0" y="2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83" name="Freeform 219"/>
                <p:cNvSpPr>
                  <a:spLocks/>
                </p:cNvSpPr>
                <p:nvPr/>
              </p:nvSpPr>
              <p:spPr bwMode="auto">
                <a:xfrm>
                  <a:off x="4146" y="2298"/>
                  <a:ext cx="30" cy="25"/>
                </a:xfrm>
                <a:custGeom>
                  <a:avLst/>
                  <a:gdLst>
                    <a:gd name="T0" fmla="*/ 30 w 30"/>
                    <a:gd name="T1" fmla="*/ 0 h 25"/>
                    <a:gd name="T2" fmla="*/ 24 w 30"/>
                    <a:gd name="T3" fmla="*/ 5 h 25"/>
                    <a:gd name="T4" fmla="*/ 12 w 30"/>
                    <a:gd name="T5" fmla="*/ 19 h 25"/>
                    <a:gd name="T6" fmla="*/ 0 w 30"/>
                    <a:gd name="T7" fmla="*/ 25 h 25"/>
                  </a:gdLst>
                  <a:ahLst/>
                  <a:cxnLst>
                    <a:cxn ang="0">
                      <a:pos x="T0" y="T1"/>
                    </a:cxn>
                    <a:cxn ang="0">
                      <a:pos x="T2" y="T3"/>
                    </a:cxn>
                    <a:cxn ang="0">
                      <a:pos x="T4" y="T5"/>
                    </a:cxn>
                    <a:cxn ang="0">
                      <a:pos x="T6" y="T7"/>
                    </a:cxn>
                  </a:cxnLst>
                  <a:rect l="0" t="0" r="r" b="b"/>
                  <a:pathLst>
                    <a:path w="30" h="25">
                      <a:moveTo>
                        <a:pt x="30" y="0"/>
                      </a:moveTo>
                      <a:lnTo>
                        <a:pt x="24" y="5"/>
                      </a:lnTo>
                      <a:lnTo>
                        <a:pt x="12" y="19"/>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84" name="Freeform 220"/>
                <p:cNvSpPr>
                  <a:spLocks/>
                </p:cNvSpPr>
                <p:nvPr/>
              </p:nvSpPr>
              <p:spPr bwMode="auto">
                <a:xfrm>
                  <a:off x="4176" y="2225"/>
                  <a:ext cx="14" cy="18"/>
                </a:xfrm>
                <a:custGeom>
                  <a:avLst/>
                  <a:gdLst>
                    <a:gd name="T0" fmla="*/ 14 w 14"/>
                    <a:gd name="T1" fmla="*/ 0 h 18"/>
                    <a:gd name="T2" fmla="*/ 14 w 14"/>
                    <a:gd name="T3" fmla="*/ 6 h 18"/>
                    <a:gd name="T4" fmla="*/ 8 w 14"/>
                    <a:gd name="T5" fmla="*/ 12 h 18"/>
                    <a:gd name="T6" fmla="*/ 0 w 14"/>
                    <a:gd name="T7" fmla="*/ 18 h 18"/>
                  </a:gdLst>
                  <a:ahLst/>
                  <a:cxnLst>
                    <a:cxn ang="0">
                      <a:pos x="T0" y="T1"/>
                    </a:cxn>
                    <a:cxn ang="0">
                      <a:pos x="T2" y="T3"/>
                    </a:cxn>
                    <a:cxn ang="0">
                      <a:pos x="T4" y="T5"/>
                    </a:cxn>
                    <a:cxn ang="0">
                      <a:pos x="T6" y="T7"/>
                    </a:cxn>
                  </a:cxnLst>
                  <a:rect l="0" t="0" r="r" b="b"/>
                  <a:pathLst>
                    <a:path w="14" h="18">
                      <a:moveTo>
                        <a:pt x="14" y="0"/>
                      </a:moveTo>
                      <a:lnTo>
                        <a:pt x="14" y="6"/>
                      </a:lnTo>
                      <a:lnTo>
                        <a:pt x="8"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85" name="Freeform 221"/>
                <p:cNvSpPr>
                  <a:spLocks/>
                </p:cNvSpPr>
                <p:nvPr/>
              </p:nvSpPr>
              <p:spPr bwMode="auto">
                <a:xfrm>
                  <a:off x="3969" y="2237"/>
                  <a:ext cx="12" cy="11"/>
                </a:xfrm>
                <a:custGeom>
                  <a:avLst/>
                  <a:gdLst>
                    <a:gd name="T0" fmla="*/ 0 w 12"/>
                    <a:gd name="T1" fmla="*/ 0 h 11"/>
                    <a:gd name="T2" fmla="*/ 0 w 12"/>
                    <a:gd name="T3" fmla="*/ 6 h 11"/>
                    <a:gd name="T4" fmla="*/ 6 w 12"/>
                    <a:gd name="T5" fmla="*/ 11 h 11"/>
                    <a:gd name="T6" fmla="*/ 12 w 12"/>
                    <a:gd name="T7" fmla="*/ 11 h 11"/>
                  </a:gdLst>
                  <a:ahLst/>
                  <a:cxnLst>
                    <a:cxn ang="0">
                      <a:pos x="T0" y="T1"/>
                    </a:cxn>
                    <a:cxn ang="0">
                      <a:pos x="T2" y="T3"/>
                    </a:cxn>
                    <a:cxn ang="0">
                      <a:pos x="T4" y="T5"/>
                    </a:cxn>
                    <a:cxn ang="0">
                      <a:pos x="T6" y="T7"/>
                    </a:cxn>
                  </a:cxnLst>
                  <a:rect l="0" t="0" r="r" b="b"/>
                  <a:pathLst>
                    <a:path w="12" h="11">
                      <a:moveTo>
                        <a:pt x="0" y="0"/>
                      </a:moveTo>
                      <a:lnTo>
                        <a:pt x="0" y="6"/>
                      </a:lnTo>
                      <a:lnTo>
                        <a:pt x="6" y="11"/>
                      </a:lnTo>
                      <a:lnTo>
                        <a:pt x="12"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86" name="Freeform 222"/>
                <p:cNvSpPr>
                  <a:spLocks/>
                </p:cNvSpPr>
                <p:nvPr/>
              </p:nvSpPr>
              <p:spPr bwMode="auto">
                <a:xfrm>
                  <a:off x="4066" y="2298"/>
                  <a:ext cx="19" cy="5"/>
                </a:xfrm>
                <a:custGeom>
                  <a:avLst/>
                  <a:gdLst>
                    <a:gd name="T0" fmla="*/ 19 w 19"/>
                    <a:gd name="T1" fmla="*/ 0 h 5"/>
                    <a:gd name="T2" fmla="*/ 13 w 19"/>
                    <a:gd name="T3" fmla="*/ 0 h 5"/>
                    <a:gd name="T4" fmla="*/ 8 w 19"/>
                    <a:gd name="T5" fmla="*/ 5 h 5"/>
                    <a:gd name="T6" fmla="*/ 0 w 19"/>
                    <a:gd name="T7" fmla="*/ 5 h 5"/>
                  </a:gdLst>
                  <a:ahLst/>
                  <a:cxnLst>
                    <a:cxn ang="0">
                      <a:pos x="T0" y="T1"/>
                    </a:cxn>
                    <a:cxn ang="0">
                      <a:pos x="T2" y="T3"/>
                    </a:cxn>
                    <a:cxn ang="0">
                      <a:pos x="T4" y="T5"/>
                    </a:cxn>
                    <a:cxn ang="0">
                      <a:pos x="T6" y="T7"/>
                    </a:cxn>
                  </a:cxnLst>
                  <a:rect l="0" t="0" r="r" b="b"/>
                  <a:pathLst>
                    <a:path w="19" h="5">
                      <a:moveTo>
                        <a:pt x="19" y="0"/>
                      </a:moveTo>
                      <a:lnTo>
                        <a:pt x="13" y="0"/>
                      </a:lnTo>
                      <a:lnTo>
                        <a:pt x="8" y="5"/>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87" name="Freeform 223"/>
                <p:cNvSpPr>
                  <a:spLocks/>
                </p:cNvSpPr>
                <p:nvPr/>
              </p:nvSpPr>
              <p:spPr bwMode="auto">
                <a:xfrm>
                  <a:off x="4036" y="2854"/>
                  <a:ext cx="24" cy="26"/>
                </a:xfrm>
                <a:custGeom>
                  <a:avLst/>
                  <a:gdLst>
                    <a:gd name="T0" fmla="*/ 24 w 24"/>
                    <a:gd name="T1" fmla="*/ 0 h 26"/>
                    <a:gd name="T2" fmla="*/ 18 w 24"/>
                    <a:gd name="T3" fmla="*/ 8 h 26"/>
                    <a:gd name="T4" fmla="*/ 12 w 24"/>
                    <a:gd name="T5" fmla="*/ 20 h 26"/>
                    <a:gd name="T6" fmla="*/ 0 w 24"/>
                    <a:gd name="T7" fmla="*/ 26 h 26"/>
                  </a:gdLst>
                  <a:ahLst/>
                  <a:cxnLst>
                    <a:cxn ang="0">
                      <a:pos x="T0" y="T1"/>
                    </a:cxn>
                    <a:cxn ang="0">
                      <a:pos x="T2" y="T3"/>
                    </a:cxn>
                    <a:cxn ang="0">
                      <a:pos x="T4" y="T5"/>
                    </a:cxn>
                    <a:cxn ang="0">
                      <a:pos x="T6" y="T7"/>
                    </a:cxn>
                  </a:cxnLst>
                  <a:rect l="0" t="0" r="r" b="b"/>
                  <a:pathLst>
                    <a:path w="24" h="26">
                      <a:moveTo>
                        <a:pt x="24" y="0"/>
                      </a:moveTo>
                      <a:lnTo>
                        <a:pt x="18" y="8"/>
                      </a:lnTo>
                      <a:lnTo>
                        <a:pt x="12" y="20"/>
                      </a:lnTo>
                      <a:lnTo>
                        <a:pt x="0"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88" name="Freeform 224"/>
                <p:cNvSpPr>
                  <a:spLocks/>
                </p:cNvSpPr>
                <p:nvPr/>
              </p:nvSpPr>
              <p:spPr bwMode="auto">
                <a:xfrm>
                  <a:off x="4103" y="2868"/>
                  <a:ext cx="32" cy="12"/>
                </a:xfrm>
                <a:custGeom>
                  <a:avLst/>
                  <a:gdLst>
                    <a:gd name="T0" fmla="*/ 32 w 32"/>
                    <a:gd name="T1" fmla="*/ 0 h 12"/>
                    <a:gd name="T2" fmla="*/ 26 w 32"/>
                    <a:gd name="T3" fmla="*/ 6 h 12"/>
                    <a:gd name="T4" fmla="*/ 12 w 32"/>
                    <a:gd name="T5" fmla="*/ 12 h 12"/>
                    <a:gd name="T6" fmla="*/ 0 w 32"/>
                    <a:gd name="T7" fmla="*/ 12 h 12"/>
                  </a:gdLst>
                  <a:ahLst/>
                  <a:cxnLst>
                    <a:cxn ang="0">
                      <a:pos x="T0" y="T1"/>
                    </a:cxn>
                    <a:cxn ang="0">
                      <a:pos x="T2" y="T3"/>
                    </a:cxn>
                    <a:cxn ang="0">
                      <a:pos x="T4" y="T5"/>
                    </a:cxn>
                    <a:cxn ang="0">
                      <a:pos x="T6" y="T7"/>
                    </a:cxn>
                  </a:cxnLst>
                  <a:rect l="0" t="0" r="r" b="b"/>
                  <a:pathLst>
                    <a:path w="32" h="12">
                      <a:moveTo>
                        <a:pt x="32" y="0"/>
                      </a:moveTo>
                      <a:lnTo>
                        <a:pt x="26" y="6"/>
                      </a:lnTo>
                      <a:lnTo>
                        <a:pt x="12"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84289" name="Freeform 225"/>
              <p:cNvSpPr>
                <a:spLocks/>
              </p:cNvSpPr>
              <p:nvPr/>
            </p:nvSpPr>
            <p:spPr bwMode="auto">
              <a:xfrm>
                <a:off x="2320" y="3039"/>
                <a:ext cx="1" cy="49"/>
              </a:xfrm>
              <a:custGeom>
                <a:avLst/>
                <a:gdLst>
                  <a:gd name="T0" fmla="*/ 0 h 49"/>
                  <a:gd name="T1" fmla="*/ 12 h 49"/>
                  <a:gd name="T2" fmla="*/ 35 h 49"/>
                  <a:gd name="T3" fmla="*/ 49 h 49"/>
                </a:gdLst>
                <a:ahLst/>
                <a:cxnLst>
                  <a:cxn ang="0">
                    <a:pos x="0" y="T0"/>
                  </a:cxn>
                  <a:cxn ang="0">
                    <a:pos x="0" y="T1"/>
                  </a:cxn>
                  <a:cxn ang="0">
                    <a:pos x="0" y="T2"/>
                  </a:cxn>
                  <a:cxn ang="0">
                    <a:pos x="0" y="T3"/>
                  </a:cxn>
                </a:cxnLst>
                <a:rect l="0" t="0" r="r" b="b"/>
                <a:pathLst>
                  <a:path h="49">
                    <a:moveTo>
                      <a:pt x="0" y="0"/>
                    </a:moveTo>
                    <a:lnTo>
                      <a:pt x="0" y="12"/>
                    </a:lnTo>
                    <a:lnTo>
                      <a:pt x="0" y="35"/>
                    </a:lnTo>
                    <a:lnTo>
                      <a:pt x="0"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90" name="Freeform 226"/>
              <p:cNvSpPr>
                <a:spLocks/>
              </p:cNvSpPr>
              <p:nvPr/>
            </p:nvSpPr>
            <p:spPr bwMode="auto">
              <a:xfrm>
                <a:off x="2363" y="3094"/>
                <a:ext cx="12" cy="43"/>
              </a:xfrm>
              <a:custGeom>
                <a:avLst/>
                <a:gdLst>
                  <a:gd name="T0" fmla="*/ 12 w 12"/>
                  <a:gd name="T1" fmla="*/ 43 h 43"/>
                  <a:gd name="T2" fmla="*/ 12 w 12"/>
                  <a:gd name="T3" fmla="*/ 43 h 43"/>
                  <a:gd name="T4" fmla="*/ 12 w 12"/>
                  <a:gd name="T5" fmla="*/ 29 h 43"/>
                  <a:gd name="T6" fmla="*/ 12 w 12"/>
                  <a:gd name="T7" fmla="*/ 23 h 43"/>
                  <a:gd name="T8" fmla="*/ 12 w 12"/>
                  <a:gd name="T9" fmla="*/ 23 h 43"/>
                  <a:gd name="T10" fmla="*/ 12 w 12"/>
                  <a:gd name="T11" fmla="*/ 18 h 43"/>
                  <a:gd name="T12" fmla="*/ 6 w 12"/>
                  <a:gd name="T13" fmla="*/ 12 h 43"/>
                  <a:gd name="T14" fmla="*/ 6 w 12"/>
                  <a:gd name="T15" fmla="*/ 6 h 43"/>
                  <a:gd name="T16" fmla="*/ 6 w 12"/>
                  <a:gd name="T17" fmla="*/ 6 h 43"/>
                  <a:gd name="T18" fmla="*/ 0 w 12"/>
                  <a:gd name="T19" fmla="*/ 6 h 43"/>
                  <a:gd name="T20" fmla="*/ 0 w 12"/>
                  <a:gd name="T21" fmla="*/ 0 h 43"/>
                  <a:gd name="T22" fmla="*/ 0 w 12"/>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12" y="43"/>
                    </a:moveTo>
                    <a:lnTo>
                      <a:pt x="12" y="43"/>
                    </a:lnTo>
                    <a:lnTo>
                      <a:pt x="12" y="29"/>
                    </a:lnTo>
                    <a:lnTo>
                      <a:pt x="12" y="23"/>
                    </a:lnTo>
                    <a:lnTo>
                      <a:pt x="12" y="23"/>
                    </a:lnTo>
                    <a:lnTo>
                      <a:pt x="12" y="18"/>
                    </a:lnTo>
                    <a:lnTo>
                      <a:pt x="6" y="12"/>
                    </a:lnTo>
                    <a:lnTo>
                      <a:pt x="6" y="6"/>
                    </a:lnTo>
                    <a:lnTo>
                      <a:pt x="6"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291" name="Freeform 227"/>
              <p:cNvSpPr>
                <a:spLocks/>
              </p:cNvSpPr>
              <p:nvPr/>
            </p:nvSpPr>
            <p:spPr bwMode="auto">
              <a:xfrm>
                <a:off x="2436" y="2097"/>
                <a:ext cx="49" cy="35"/>
              </a:xfrm>
              <a:custGeom>
                <a:avLst/>
                <a:gdLst>
                  <a:gd name="T0" fmla="*/ 0 w 49"/>
                  <a:gd name="T1" fmla="*/ 0 h 35"/>
                  <a:gd name="T2" fmla="*/ 12 w 49"/>
                  <a:gd name="T3" fmla="*/ 0 h 35"/>
                  <a:gd name="T4" fmla="*/ 31 w 49"/>
                  <a:gd name="T5" fmla="*/ 6 h 35"/>
                  <a:gd name="T6" fmla="*/ 43 w 49"/>
                  <a:gd name="T7" fmla="*/ 12 h 35"/>
                  <a:gd name="T8" fmla="*/ 43 w 49"/>
                  <a:gd name="T9" fmla="*/ 12 h 35"/>
                  <a:gd name="T10" fmla="*/ 49 w 49"/>
                  <a:gd name="T11" fmla="*/ 24 h 35"/>
                  <a:gd name="T12" fmla="*/ 43 w 49"/>
                  <a:gd name="T13" fmla="*/ 35 h 35"/>
                  <a:gd name="T14" fmla="*/ 37 w 49"/>
                  <a:gd name="T15" fmla="*/ 35 h 35"/>
                  <a:gd name="T16" fmla="*/ 37 w 49"/>
                  <a:gd name="T17" fmla="*/ 35 h 35"/>
                  <a:gd name="T18" fmla="*/ 20 w 49"/>
                  <a:gd name="T19" fmla="*/ 24 h 35"/>
                  <a:gd name="T20" fmla="*/ 0 w 49"/>
                  <a:gd name="T21" fmla="*/ 12 h 35"/>
                  <a:gd name="T22" fmla="*/ 0 w 49"/>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5">
                    <a:moveTo>
                      <a:pt x="0" y="0"/>
                    </a:moveTo>
                    <a:lnTo>
                      <a:pt x="12" y="0"/>
                    </a:lnTo>
                    <a:lnTo>
                      <a:pt x="31" y="6"/>
                    </a:lnTo>
                    <a:lnTo>
                      <a:pt x="43" y="12"/>
                    </a:lnTo>
                    <a:lnTo>
                      <a:pt x="43" y="12"/>
                    </a:lnTo>
                    <a:lnTo>
                      <a:pt x="49" y="24"/>
                    </a:lnTo>
                    <a:lnTo>
                      <a:pt x="43" y="35"/>
                    </a:lnTo>
                    <a:lnTo>
                      <a:pt x="37" y="35"/>
                    </a:lnTo>
                    <a:lnTo>
                      <a:pt x="37" y="35"/>
                    </a:lnTo>
                    <a:lnTo>
                      <a:pt x="20" y="24"/>
                    </a:lnTo>
                    <a:lnTo>
                      <a:pt x="0" y="12"/>
                    </a:lnTo>
                    <a:lnTo>
                      <a:pt x="0" y="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92" name="Freeform 228"/>
              <p:cNvSpPr>
                <a:spLocks/>
              </p:cNvSpPr>
              <p:nvPr/>
            </p:nvSpPr>
            <p:spPr bwMode="auto">
              <a:xfrm>
                <a:off x="2186" y="2103"/>
                <a:ext cx="55" cy="49"/>
              </a:xfrm>
              <a:custGeom>
                <a:avLst/>
                <a:gdLst>
                  <a:gd name="T0" fmla="*/ 55 w 55"/>
                  <a:gd name="T1" fmla="*/ 0 h 49"/>
                  <a:gd name="T2" fmla="*/ 49 w 55"/>
                  <a:gd name="T3" fmla="*/ 6 h 49"/>
                  <a:gd name="T4" fmla="*/ 30 w 55"/>
                  <a:gd name="T5" fmla="*/ 6 h 49"/>
                  <a:gd name="T6" fmla="*/ 12 w 55"/>
                  <a:gd name="T7" fmla="*/ 6 h 49"/>
                  <a:gd name="T8" fmla="*/ 12 w 55"/>
                  <a:gd name="T9" fmla="*/ 6 h 49"/>
                  <a:gd name="T10" fmla="*/ 0 w 55"/>
                  <a:gd name="T11" fmla="*/ 12 h 49"/>
                  <a:gd name="T12" fmla="*/ 0 w 55"/>
                  <a:gd name="T13" fmla="*/ 12 h 49"/>
                  <a:gd name="T14" fmla="*/ 0 w 55"/>
                  <a:gd name="T15" fmla="*/ 18 h 49"/>
                  <a:gd name="T16" fmla="*/ 0 w 55"/>
                  <a:gd name="T17" fmla="*/ 18 h 49"/>
                  <a:gd name="T18" fmla="*/ 6 w 55"/>
                  <a:gd name="T19" fmla="*/ 35 h 49"/>
                  <a:gd name="T20" fmla="*/ 18 w 55"/>
                  <a:gd name="T21" fmla="*/ 49 h 49"/>
                  <a:gd name="T22" fmla="*/ 24 w 55"/>
                  <a:gd name="T23" fmla="*/ 43 h 49"/>
                  <a:gd name="T24" fmla="*/ 24 w 55"/>
                  <a:gd name="T25" fmla="*/ 43 h 49"/>
                  <a:gd name="T26" fmla="*/ 36 w 55"/>
                  <a:gd name="T27" fmla="*/ 29 h 49"/>
                  <a:gd name="T28" fmla="*/ 55 w 55"/>
                  <a:gd name="T29" fmla="*/ 12 h 49"/>
                  <a:gd name="T30" fmla="*/ 55 w 55"/>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9">
                    <a:moveTo>
                      <a:pt x="55" y="0"/>
                    </a:moveTo>
                    <a:lnTo>
                      <a:pt x="49" y="6"/>
                    </a:lnTo>
                    <a:lnTo>
                      <a:pt x="30" y="6"/>
                    </a:lnTo>
                    <a:lnTo>
                      <a:pt x="12" y="6"/>
                    </a:lnTo>
                    <a:lnTo>
                      <a:pt x="12" y="6"/>
                    </a:lnTo>
                    <a:lnTo>
                      <a:pt x="0" y="12"/>
                    </a:lnTo>
                    <a:lnTo>
                      <a:pt x="0" y="12"/>
                    </a:lnTo>
                    <a:lnTo>
                      <a:pt x="0" y="18"/>
                    </a:lnTo>
                    <a:lnTo>
                      <a:pt x="0" y="18"/>
                    </a:lnTo>
                    <a:lnTo>
                      <a:pt x="6" y="35"/>
                    </a:lnTo>
                    <a:lnTo>
                      <a:pt x="18" y="49"/>
                    </a:lnTo>
                    <a:lnTo>
                      <a:pt x="24" y="43"/>
                    </a:lnTo>
                    <a:lnTo>
                      <a:pt x="24" y="43"/>
                    </a:lnTo>
                    <a:lnTo>
                      <a:pt x="36" y="29"/>
                    </a:lnTo>
                    <a:lnTo>
                      <a:pt x="55" y="12"/>
                    </a:lnTo>
                    <a:lnTo>
                      <a:pt x="55" y="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93" name="Freeform 229"/>
              <p:cNvSpPr>
                <a:spLocks/>
              </p:cNvSpPr>
              <p:nvPr/>
            </p:nvSpPr>
            <p:spPr bwMode="auto">
              <a:xfrm>
                <a:off x="2320" y="2219"/>
                <a:ext cx="61" cy="37"/>
              </a:xfrm>
              <a:custGeom>
                <a:avLst/>
                <a:gdLst>
                  <a:gd name="T0" fmla="*/ 61 w 61"/>
                  <a:gd name="T1" fmla="*/ 6 h 37"/>
                  <a:gd name="T2" fmla="*/ 55 w 61"/>
                  <a:gd name="T3" fmla="*/ 6 h 37"/>
                  <a:gd name="T4" fmla="*/ 43 w 61"/>
                  <a:gd name="T5" fmla="*/ 6 h 37"/>
                  <a:gd name="T6" fmla="*/ 31 w 61"/>
                  <a:gd name="T7" fmla="*/ 0 h 37"/>
                  <a:gd name="T8" fmla="*/ 31 w 61"/>
                  <a:gd name="T9" fmla="*/ 0 h 37"/>
                  <a:gd name="T10" fmla="*/ 26 w 61"/>
                  <a:gd name="T11" fmla="*/ 0 h 37"/>
                  <a:gd name="T12" fmla="*/ 12 w 61"/>
                  <a:gd name="T13" fmla="*/ 6 h 37"/>
                  <a:gd name="T14" fmla="*/ 6 w 61"/>
                  <a:gd name="T15" fmla="*/ 6 h 37"/>
                  <a:gd name="T16" fmla="*/ 6 w 61"/>
                  <a:gd name="T17" fmla="*/ 6 h 37"/>
                  <a:gd name="T18" fmla="*/ 0 w 61"/>
                  <a:gd name="T19" fmla="*/ 12 h 37"/>
                  <a:gd name="T20" fmla="*/ 0 w 61"/>
                  <a:gd name="T21" fmla="*/ 18 h 37"/>
                  <a:gd name="T22" fmla="*/ 12 w 61"/>
                  <a:gd name="T23" fmla="*/ 18 h 37"/>
                  <a:gd name="T24" fmla="*/ 12 w 61"/>
                  <a:gd name="T25" fmla="*/ 18 h 37"/>
                  <a:gd name="T26" fmla="*/ 18 w 61"/>
                  <a:gd name="T27" fmla="*/ 18 h 37"/>
                  <a:gd name="T28" fmla="*/ 26 w 61"/>
                  <a:gd name="T29" fmla="*/ 24 h 37"/>
                  <a:gd name="T30" fmla="*/ 26 w 61"/>
                  <a:gd name="T31" fmla="*/ 24 h 37"/>
                  <a:gd name="T32" fmla="*/ 26 w 61"/>
                  <a:gd name="T33" fmla="*/ 24 h 37"/>
                  <a:gd name="T34" fmla="*/ 26 w 61"/>
                  <a:gd name="T35" fmla="*/ 29 h 37"/>
                  <a:gd name="T36" fmla="*/ 31 w 61"/>
                  <a:gd name="T37" fmla="*/ 37 h 37"/>
                  <a:gd name="T38" fmla="*/ 31 w 61"/>
                  <a:gd name="T39" fmla="*/ 37 h 37"/>
                  <a:gd name="T40" fmla="*/ 31 w 61"/>
                  <a:gd name="T41" fmla="*/ 37 h 37"/>
                  <a:gd name="T42" fmla="*/ 31 w 61"/>
                  <a:gd name="T43" fmla="*/ 29 h 37"/>
                  <a:gd name="T44" fmla="*/ 37 w 61"/>
                  <a:gd name="T45" fmla="*/ 24 h 37"/>
                  <a:gd name="T46" fmla="*/ 43 w 61"/>
                  <a:gd name="T47" fmla="*/ 18 h 37"/>
                  <a:gd name="T48" fmla="*/ 43 w 61"/>
                  <a:gd name="T49" fmla="*/ 18 h 37"/>
                  <a:gd name="T50" fmla="*/ 55 w 61"/>
                  <a:gd name="T51" fmla="*/ 18 h 37"/>
                  <a:gd name="T52" fmla="*/ 61 w 61"/>
                  <a:gd name="T53" fmla="*/ 12 h 37"/>
                  <a:gd name="T54" fmla="*/ 61 w 61"/>
                  <a:gd name="T5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37">
                    <a:moveTo>
                      <a:pt x="61" y="6"/>
                    </a:moveTo>
                    <a:lnTo>
                      <a:pt x="55" y="6"/>
                    </a:lnTo>
                    <a:lnTo>
                      <a:pt x="43" y="6"/>
                    </a:lnTo>
                    <a:lnTo>
                      <a:pt x="31" y="0"/>
                    </a:lnTo>
                    <a:lnTo>
                      <a:pt x="31" y="0"/>
                    </a:lnTo>
                    <a:lnTo>
                      <a:pt x="26" y="0"/>
                    </a:lnTo>
                    <a:lnTo>
                      <a:pt x="12" y="6"/>
                    </a:lnTo>
                    <a:lnTo>
                      <a:pt x="6" y="6"/>
                    </a:lnTo>
                    <a:lnTo>
                      <a:pt x="6" y="6"/>
                    </a:lnTo>
                    <a:lnTo>
                      <a:pt x="0" y="12"/>
                    </a:lnTo>
                    <a:lnTo>
                      <a:pt x="0" y="18"/>
                    </a:lnTo>
                    <a:lnTo>
                      <a:pt x="12" y="18"/>
                    </a:lnTo>
                    <a:lnTo>
                      <a:pt x="12" y="18"/>
                    </a:lnTo>
                    <a:lnTo>
                      <a:pt x="18" y="18"/>
                    </a:lnTo>
                    <a:lnTo>
                      <a:pt x="26" y="24"/>
                    </a:lnTo>
                    <a:lnTo>
                      <a:pt x="26" y="24"/>
                    </a:lnTo>
                    <a:lnTo>
                      <a:pt x="26" y="24"/>
                    </a:lnTo>
                    <a:lnTo>
                      <a:pt x="26" y="29"/>
                    </a:lnTo>
                    <a:lnTo>
                      <a:pt x="31" y="37"/>
                    </a:lnTo>
                    <a:lnTo>
                      <a:pt x="31" y="37"/>
                    </a:lnTo>
                    <a:lnTo>
                      <a:pt x="31" y="37"/>
                    </a:lnTo>
                    <a:lnTo>
                      <a:pt x="31" y="29"/>
                    </a:lnTo>
                    <a:lnTo>
                      <a:pt x="37" y="24"/>
                    </a:lnTo>
                    <a:lnTo>
                      <a:pt x="43" y="18"/>
                    </a:lnTo>
                    <a:lnTo>
                      <a:pt x="43" y="18"/>
                    </a:lnTo>
                    <a:lnTo>
                      <a:pt x="55" y="18"/>
                    </a:lnTo>
                    <a:lnTo>
                      <a:pt x="61" y="12"/>
                    </a:lnTo>
                    <a:lnTo>
                      <a:pt x="61" y="6"/>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94" name="Freeform 230"/>
              <p:cNvSpPr>
                <a:spLocks/>
              </p:cNvSpPr>
              <p:nvPr/>
            </p:nvSpPr>
            <p:spPr bwMode="auto">
              <a:xfrm>
                <a:off x="1665" y="1863"/>
                <a:ext cx="37" cy="20"/>
              </a:xfrm>
              <a:custGeom>
                <a:avLst/>
                <a:gdLst>
                  <a:gd name="T0" fmla="*/ 12 w 37"/>
                  <a:gd name="T1" fmla="*/ 20 h 20"/>
                  <a:gd name="T2" fmla="*/ 20 w 37"/>
                  <a:gd name="T3" fmla="*/ 14 h 20"/>
                  <a:gd name="T4" fmla="*/ 31 w 37"/>
                  <a:gd name="T5" fmla="*/ 14 h 20"/>
                  <a:gd name="T6" fmla="*/ 37 w 37"/>
                  <a:gd name="T7" fmla="*/ 8 h 20"/>
                  <a:gd name="T8" fmla="*/ 37 w 37"/>
                  <a:gd name="T9" fmla="*/ 8 h 20"/>
                  <a:gd name="T10" fmla="*/ 37 w 37"/>
                  <a:gd name="T11" fmla="*/ 8 h 20"/>
                  <a:gd name="T12" fmla="*/ 37 w 37"/>
                  <a:gd name="T13" fmla="*/ 0 h 20"/>
                  <a:gd name="T14" fmla="*/ 31 w 37"/>
                  <a:gd name="T15" fmla="*/ 0 h 20"/>
                  <a:gd name="T16" fmla="*/ 31 w 37"/>
                  <a:gd name="T17" fmla="*/ 0 h 20"/>
                  <a:gd name="T18" fmla="*/ 20 w 37"/>
                  <a:gd name="T19" fmla="*/ 0 h 20"/>
                  <a:gd name="T20" fmla="*/ 6 w 37"/>
                  <a:gd name="T21" fmla="*/ 0 h 20"/>
                  <a:gd name="T22" fmla="*/ 0 w 37"/>
                  <a:gd name="T23" fmla="*/ 0 h 20"/>
                  <a:gd name="T24" fmla="*/ 0 w 37"/>
                  <a:gd name="T25" fmla="*/ 0 h 20"/>
                  <a:gd name="T26" fmla="*/ 0 w 37"/>
                  <a:gd name="T27" fmla="*/ 8 h 20"/>
                  <a:gd name="T28" fmla="*/ 6 w 37"/>
                  <a:gd name="T29" fmla="*/ 8 h 20"/>
                  <a:gd name="T30" fmla="*/ 12 w 37"/>
                  <a:gd name="T31" fmla="*/ 8 h 20"/>
                  <a:gd name="T32" fmla="*/ 12 w 37"/>
                  <a:gd name="T33" fmla="*/ 8 h 20"/>
                  <a:gd name="T34" fmla="*/ 12 w 37"/>
                  <a:gd name="T35" fmla="*/ 14 h 20"/>
                  <a:gd name="T36" fmla="*/ 12 w 37"/>
                  <a:gd name="T37" fmla="*/ 20 h 20"/>
                  <a:gd name="T38" fmla="*/ 12 w 37"/>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20">
                    <a:moveTo>
                      <a:pt x="12" y="20"/>
                    </a:moveTo>
                    <a:lnTo>
                      <a:pt x="20" y="14"/>
                    </a:lnTo>
                    <a:lnTo>
                      <a:pt x="31" y="14"/>
                    </a:lnTo>
                    <a:lnTo>
                      <a:pt x="37" y="8"/>
                    </a:lnTo>
                    <a:lnTo>
                      <a:pt x="37" y="8"/>
                    </a:lnTo>
                    <a:lnTo>
                      <a:pt x="37" y="8"/>
                    </a:lnTo>
                    <a:lnTo>
                      <a:pt x="37" y="0"/>
                    </a:lnTo>
                    <a:lnTo>
                      <a:pt x="31" y="0"/>
                    </a:lnTo>
                    <a:lnTo>
                      <a:pt x="31" y="0"/>
                    </a:lnTo>
                    <a:lnTo>
                      <a:pt x="20" y="0"/>
                    </a:lnTo>
                    <a:lnTo>
                      <a:pt x="6" y="0"/>
                    </a:lnTo>
                    <a:lnTo>
                      <a:pt x="0" y="0"/>
                    </a:lnTo>
                    <a:lnTo>
                      <a:pt x="0" y="0"/>
                    </a:lnTo>
                    <a:lnTo>
                      <a:pt x="0" y="8"/>
                    </a:lnTo>
                    <a:lnTo>
                      <a:pt x="6" y="8"/>
                    </a:lnTo>
                    <a:lnTo>
                      <a:pt x="12" y="8"/>
                    </a:lnTo>
                    <a:lnTo>
                      <a:pt x="12" y="8"/>
                    </a:lnTo>
                    <a:lnTo>
                      <a:pt x="12" y="14"/>
                    </a:lnTo>
                    <a:lnTo>
                      <a:pt x="12" y="20"/>
                    </a:lnTo>
                    <a:lnTo>
                      <a:pt x="12" y="2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95" name="Freeform 231"/>
              <p:cNvSpPr>
                <a:spLocks/>
              </p:cNvSpPr>
              <p:nvPr/>
            </p:nvSpPr>
            <p:spPr bwMode="auto">
              <a:xfrm>
                <a:off x="2969" y="1857"/>
                <a:ext cx="24" cy="14"/>
              </a:xfrm>
              <a:custGeom>
                <a:avLst/>
                <a:gdLst>
                  <a:gd name="T0" fmla="*/ 24 w 24"/>
                  <a:gd name="T1" fmla="*/ 6 h 14"/>
                  <a:gd name="T2" fmla="*/ 18 w 24"/>
                  <a:gd name="T3" fmla="*/ 6 h 14"/>
                  <a:gd name="T4" fmla="*/ 12 w 24"/>
                  <a:gd name="T5" fmla="*/ 14 h 14"/>
                  <a:gd name="T6" fmla="*/ 6 w 24"/>
                  <a:gd name="T7" fmla="*/ 14 h 14"/>
                  <a:gd name="T8" fmla="*/ 6 w 24"/>
                  <a:gd name="T9" fmla="*/ 14 h 14"/>
                  <a:gd name="T10" fmla="*/ 0 w 24"/>
                  <a:gd name="T11" fmla="*/ 14 h 14"/>
                  <a:gd name="T12" fmla="*/ 0 w 24"/>
                  <a:gd name="T13" fmla="*/ 6 h 14"/>
                  <a:gd name="T14" fmla="*/ 0 w 24"/>
                  <a:gd name="T15" fmla="*/ 0 h 14"/>
                  <a:gd name="T16" fmla="*/ 0 w 24"/>
                  <a:gd name="T17" fmla="*/ 0 h 14"/>
                  <a:gd name="T18" fmla="*/ 12 w 24"/>
                  <a:gd name="T19" fmla="*/ 0 h 14"/>
                  <a:gd name="T20" fmla="*/ 18 w 24"/>
                  <a:gd name="T21" fmla="*/ 0 h 14"/>
                  <a:gd name="T22" fmla="*/ 24 w 24"/>
                  <a:gd name="T2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4">
                    <a:moveTo>
                      <a:pt x="24" y="6"/>
                    </a:moveTo>
                    <a:lnTo>
                      <a:pt x="18" y="6"/>
                    </a:lnTo>
                    <a:lnTo>
                      <a:pt x="12" y="14"/>
                    </a:lnTo>
                    <a:lnTo>
                      <a:pt x="6" y="14"/>
                    </a:lnTo>
                    <a:lnTo>
                      <a:pt x="6" y="14"/>
                    </a:lnTo>
                    <a:lnTo>
                      <a:pt x="0" y="14"/>
                    </a:lnTo>
                    <a:lnTo>
                      <a:pt x="0" y="6"/>
                    </a:lnTo>
                    <a:lnTo>
                      <a:pt x="0" y="0"/>
                    </a:lnTo>
                    <a:lnTo>
                      <a:pt x="0" y="0"/>
                    </a:lnTo>
                    <a:lnTo>
                      <a:pt x="12" y="0"/>
                    </a:lnTo>
                    <a:lnTo>
                      <a:pt x="18" y="0"/>
                    </a:lnTo>
                    <a:lnTo>
                      <a:pt x="24" y="6"/>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96" name="Freeform 232"/>
              <p:cNvSpPr>
                <a:spLocks/>
              </p:cNvSpPr>
              <p:nvPr/>
            </p:nvSpPr>
            <p:spPr bwMode="auto">
              <a:xfrm>
                <a:off x="1647" y="1912"/>
                <a:ext cx="12" cy="14"/>
              </a:xfrm>
              <a:custGeom>
                <a:avLst/>
                <a:gdLst>
                  <a:gd name="T0" fmla="*/ 6 w 12"/>
                  <a:gd name="T1" fmla="*/ 0 h 14"/>
                  <a:gd name="T2" fmla="*/ 6 w 12"/>
                  <a:gd name="T3" fmla="*/ 0 h 14"/>
                  <a:gd name="T4" fmla="*/ 12 w 12"/>
                  <a:gd name="T5" fmla="*/ 6 h 14"/>
                  <a:gd name="T6" fmla="*/ 12 w 12"/>
                  <a:gd name="T7" fmla="*/ 6 h 14"/>
                  <a:gd name="T8" fmla="*/ 12 w 12"/>
                  <a:gd name="T9" fmla="*/ 6 h 14"/>
                  <a:gd name="T10" fmla="*/ 12 w 12"/>
                  <a:gd name="T11" fmla="*/ 14 h 14"/>
                  <a:gd name="T12" fmla="*/ 6 w 12"/>
                  <a:gd name="T13" fmla="*/ 14 h 14"/>
                  <a:gd name="T14" fmla="*/ 6 w 12"/>
                  <a:gd name="T15" fmla="*/ 14 h 14"/>
                  <a:gd name="T16" fmla="*/ 6 w 12"/>
                  <a:gd name="T17" fmla="*/ 14 h 14"/>
                  <a:gd name="T18" fmla="*/ 0 w 12"/>
                  <a:gd name="T19" fmla="*/ 14 h 14"/>
                  <a:gd name="T20" fmla="*/ 0 w 12"/>
                  <a:gd name="T21" fmla="*/ 6 h 14"/>
                  <a:gd name="T22" fmla="*/ 0 w 12"/>
                  <a:gd name="T23" fmla="*/ 6 h 14"/>
                  <a:gd name="T24" fmla="*/ 0 w 12"/>
                  <a:gd name="T25" fmla="*/ 6 h 14"/>
                  <a:gd name="T26" fmla="*/ 0 w 12"/>
                  <a:gd name="T27" fmla="*/ 6 h 14"/>
                  <a:gd name="T28" fmla="*/ 6 w 12"/>
                  <a:gd name="T29" fmla="*/ 0 h 14"/>
                  <a:gd name="T30" fmla="*/ 6 w 12"/>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6" y="0"/>
                    </a:moveTo>
                    <a:lnTo>
                      <a:pt x="6" y="0"/>
                    </a:lnTo>
                    <a:lnTo>
                      <a:pt x="12" y="6"/>
                    </a:lnTo>
                    <a:lnTo>
                      <a:pt x="12" y="6"/>
                    </a:lnTo>
                    <a:lnTo>
                      <a:pt x="12" y="6"/>
                    </a:lnTo>
                    <a:lnTo>
                      <a:pt x="12" y="14"/>
                    </a:lnTo>
                    <a:lnTo>
                      <a:pt x="6" y="14"/>
                    </a:lnTo>
                    <a:lnTo>
                      <a:pt x="6" y="14"/>
                    </a:lnTo>
                    <a:lnTo>
                      <a:pt x="6" y="14"/>
                    </a:lnTo>
                    <a:lnTo>
                      <a:pt x="0" y="14"/>
                    </a:lnTo>
                    <a:lnTo>
                      <a:pt x="0" y="6"/>
                    </a:lnTo>
                    <a:lnTo>
                      <a:pt x="0" y="6"/>
                    </a:lnTo>
                    <a:lnTo>
                      <a:pt x="0" y="6"/>
                    </a:lnTo>
                    <a:lnTo>
                      <a:pt x="0" y="6"/>
                    </a:lnTo>
                    <a:lnTo>
                      <a:pt x="6" y="0"/>
                    </a:lnTo>
                    <a:lnTo>
                      <a:pt x="6"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97" name="Freeform 233"/>
              <p:cNvSpPr>
                <a:spLocks/>
              </p:cNvSpPr>
              <p:nvPr/>
            </p:nvSpPr>
            <p:spPr bwMode="auto">
              <a:xfrm>
                <a:off x="3024" y="1895"/>
                <a:ext cx="18" cy="11"/>
              </a:xfrm>
              <a:custGeom>
                <a:avLst/>
                <a:gdLst>
                  <a:gd name="T0" fmla="*/ 12 w 18"/>
                  <a:gd name="T1" fmla="*/ 0 h 11"/>
                  <a:gd name="T2" fmla="*/ 6 w 18"/>
                  <a:gd name="T3" fmla="*/ 0 h 11"/>
                  <a:gd name="T4" fmla="*/ 0 w 18"/>
                  <a:gd name="T5" fmla="*/ 5 h 11"/>
                  <a:gd name="T6" fmla="*/ 0 w 18"/>
                  <a:gd name="T7" fmla="*/ 5 h 11"/>
                  <a:gd name="T8" fmla="*/ 0 w 18"/>
                  <a:gd name="T9" fmla="*/ 5 h 11"/>
                  <a:gd name="T10" fmla="*/ 0 w 18"/>
                  <a:gd name="T11" fmla="*/ 11 h 11"/>
                  <a:gd name="T12" fmla="*/ 6 w 18"/>
                  <a:gd name="T13" fmla="*/ 11 h 11"/>
                  <a:gd name="T14" fmla="*/ 12 w 18"/>
                  <a:gd name="T15" fmla="*/ 11 h 11"/>
                  <a:gd name="T16" fmla="*/ 12 w 18"/>
                  <a:gd name="T17" fmla="*/ 11 h 11"/>
                  <a:gd name="T18" fmla="*/ 18 w 18"/>
                  <a:gd name="T19" fmla="*/ 11 h 11"/>
                  <a:gd name="T20" fmla="*/ 18 w 18"/>
                  <a:gd name="T21" fmla="*/ 11 h 11"/>
                  <a:gd name="T22" fmla="*/ 18 w 18"/>
                  <a:gd name="T23" fmla="*/ 11 h 11"/>
                  <a:gd name="T24" fmla="*/ 18 w 18"/>
                  <a:gd name="T25" fmla="*/ 11 h 11"/>
                  <a:gd name="T26" fmla="*/ 18 w 18"/>
                  <a:gd name="T27" fmla="*/ 11 h 11"/>
                  <a:gd name="T28" fmla="*/ 12 w 18"/>
                  <a:gd name="T29" fmla="*/ 5 h 11"/>
                  <a:gd name="T30" fmla="*/ 12 w 18"/>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1">
                    <a:moveTo>
                      <a:pt x="12" y="0"/>
                    </a:moveTo>
                    <a:lnTo>
                      <a:pt x="6" y="0"/>
                    </a:lnTo>
                    <a:lnTo>
                      <a:pt x="0" y="5"/>
                    </a:lnTo>
                    <a:lnTo>
                      <a:pt x="0" y="5"/>
                    </a:lnTo>
                    <a:lnTo>
                      <a:pt x="0" y="5"/>
                    </a:lnTo>
                    <a:lnTo>
                      <a:pt x="0" y="11"/>
                    </a:lnTo>
                    <a:lnTo>
                      <a:pt x="6" y="11"/>
                    </a:lnTo>
                    <a:lnTo>
                      <a:pt x="12" y="11"/>
                    </a:lnTo>
                    <a:lnTo>
                      <a:pt x="12" y="11"/>
                    </a:lnTo>
                    <a:lnTo>
                      <a:pt x="18" y="11"/>
                    </a:lnTo>
                    <a:lnTo>
                      <a:pt x="18" y="11"/>
                    </a:lnTo>
                    <a:lnTo>
                      <a:pt x="18" y="11"/>
                    </a:lnTo>
                    <a:lnTo>
                      <a:pt x="18" y="11"/>
                    </a:lnTo>
                    <a:lnTo>
                      <a:pt x="18" y="11"/>
                    </a:lnTo>
                    <a:lnTo>
                      <a:pt x="12" y="5"/>
                    </a:lnTo>
                    <a:lnTo>
                      <a:pt x="12"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98" name="Freeform 234"/>
              <p:cNvSpPr>
                <a:spLocks/>
              </p:cNvSpPr>
              <p:nvPr/>
            </p:nvSpPr>
            <p:spPr bwMode="auto">
              <a:xfrm>
                <a:off x="2387" y="3320"/>
                <a:ext cx="14" cy="6"/>
              </a:xfrm>
              <a:custGeom>
                <a:avLst/>
                <a:gdLst>
                  <a:gd name="T0" fmla="*/ 14 w 14"/>
                  <a:gd name="T1" fmla="*/ 0 h 6"/>
                  <a:gd name="T2" fmla="*/ 6 w 14"/>
                  <a:gd name="T3" fmla="*/ 0 h 6"/>
                  <a:gd name="T4" fmla="*/ 6 w 14"/>
                  <a:gd name="T5" fmla="*/ 0 h 6"/>
                  <a:gd name="T6" fmla="*/ 0 w 14"/>
                  <a:gd name="T7" fmla="*/ 0 h 6"/>
                  <a:gd name="T8" fmla="*/ 0 w 14"/>
                  <a:gd name="T9" fmla="*/ 0 h 6"/>
                  <a:gd name="T10" fmla="*/ 0 w 14"/>
                  <a:gd name="T11" fmla="*/ 6 h 6"/>
                  <a:gd name="T12" fmla="*/ 0 w 14"/>
                  <a:gd name="T13" fmla="*/ 6 h 6"/>
                  <a:gd name="T14" fmla="*/ 6 w 14"/>
                  <a:gd name="T15" fmla="*/ 6 h 6"/>
                  <a:gd name="T16" fmla="*/ 6 w 14"/>
                  <a:gd name="T17" fmla="*/ 6 h 6"/>
                  <a:gd name="T18" fmla="*/ 6 w 14"/>
                  <a:gd name="T19" fmla="*/ 6 h 6"/>
                  <a:gd name="T20" fmla="*/ 6 w 14"/>
                  <a:gd name="T21" fmla="*/ 6 h 6"/>
                  <a:gd name="T22" fmla="*/ 14 w 14"/>
                  <a:gd name="T23" fmla="*/ 6 h 6"/>
                  <a:gd name="T24" fmla="*/ 14 w 14"/>
                  <a:gd name="T25" fmla="*/ 6 h 6"/>
                  <a:gd name="T26" fmla="*/ 14 w 14"/>
                  <a:gd name="T27" fmla="*/ 6 h 6"/>
                  <a:gd name="T28" fmla="*/ 14 w 14"/>
                  <a:gd name="T29" fmla="*/ 0 h 6"/>
                  <a:gd name="T30" fmla="*/ 14 w 1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6">
                    <a:moveTo>
                      <a:pt x="14" y="0"/>
                    </a:moveTo>
                    <a:lnTo>
                      <a:pt x="6" y="0"/>
                    </a:lnTo>
                    <a:lnTo>
                      <a:pt x="6" y="0"/>
                    </a:lnTo>
                    <a:lnTo>
                      <a:pt x="0" y="0"/>
                    </a:lnTo>
                    <a:lnTo>
                      <a:pt x="0" y="0"/>
                    </a:lnTo>
                    <a:lnTo>
                      <a:pt x="0" y="6"/>
                    </a:lnTo>
                    <a:lnTo>
                      <a:pt x="0" y="6"/>
                    </a:lnTo>
                    <a:lnTo>
                      <a:pt x="6" y="6"/>
                    </a:lnTo>
                    <a:lnTo>
                      <a:pt x="6" y="6"/>
                    </a:lnTo>
                    <a:lnTo>
                      <a:pt x="6" y="6"/>
                    </a:lnTo>
                    <a:lnTo>
                      <a:pt x="6" y="6"/>
                    </a:lnTo>
                    <a:lnTo>
                      <a:pt x="14" y="6"/>
                    </a:lnTo>
                    <a:lnTo>
                      <a:pt x="14" y="6"/>
                    </a:lnTo>
                    <a:lnTo>
                      <a:pt x="14" y="6"/>
                    </a:lnTo>
                    <a:lnTo>
                      <a:pt x="14" y="0"/>
                    </a:lnTo>
                    <a:lnTo>
                      <a:pt x="14"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299" name="Freeform 235"/>
              <p:cNvSpPr>
                <a:spLocks/>
              </p:cNvSpPr>
              <p:nvPr/>
            </p:nvSpPr>
            <p:spPr bwMode="auto">
              <a:xfrm>
                <a:off x="2375" y="3326"/>
                <a:ext cx="12" cy="12"/>
              </a:xfrm>
              <a:custGeom>
                <a:avLst/>
                <a:gdLst>
                  <a:gd name="T0" fmla="*/ 12 w 12"/>
                  <a:gd name="T1" fmla="*/ 0 h 12"/>
                  <a:gd name="T2" fmla="*/ 6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6 w 12"/>
                  <a:gd name="T15" fmla="*/ 6 h 12"/>
                  <a:gd name="T16" fmla="*/ 6 w 12"/>
                  <a:gd name="T17" fmla="*/ 6 h 12"/>
                  <a:gd name="T18" fmla="*/ 6 w 12"/>
                  <a:gd name="T19" fmla="*/ 12 h 12"/>
                  <a:gd name="T20" fmla="*/ 6 w 12"/>
                  <a:gd name="T21" fmla="*/ 12 h 12"/>
                  <a:gd name="T22" fmla="*/ 12 w 12"/>
                  <a:gd name="T23" fmla="*/ 6 h 12"/>
                  <a:gd name="T24" fmla="*/ 12 w 12"/>
                  <a:gd name="T25" fmla="*/ 6 h 12"/>
                  <a:gd name="T26" fmla="*/ 12 w 12"/>
                  <a:gd name="T27" fmla="*/ 6 h 12"/>
                  <a:gd name="T28" fmla="*/ 12 w 12"/>
                  <a:gd name="T29" fmla="*/ 0 h 12"/>
                  <a:gd name="T30" fmla="*/ 12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2" y="0"/>
                    </a:moveTo>
                    <a:lnTo>
                      <a:pt x="6" y="0"/>
                    </a:lnTo>
                    <a:lnTo>
                      <a:pt x="6" y="0"/>
                    </a:lnTo>
                    <a:lnTo>
                      <a:pt x="6" y="0"/>
                    </a:lnTo>
                    <a:lnTo>
                      <a:pt x="6" y="0"/>
                    </a:lnTo>
                    <a:lnTo>
                      <a:pt x="0" y="0"/>
                    </a:lnTo>
                    <a:lnTo>
                      <a:pt x="0" y="6"/>
                    </a:lnTo>
                    <a:lnTo>
                      <a:pt x="6" y="6"/>
                    </a:lnTo>
                    <a:lnTo>
                      <a:pt x="6" y="6"/>
                    </a:lnTo>
                    <a:lnTo>
                      <a:pt x="6" y="12"/>
                    </a:lnTo>
                    <a:lnTo>
                      <a:pt x="6" y="12"/>
                    </a:lnTo>
                    <a:lnTo>
                      <a:pt x="12" y="6"/>
                    </a:lnTo>
                    <a:lnTo>
                      <a:pt x="12" y="6"/>
                    </a:lnTo>
                    <a:lnTo>
                      <a:pt x="12" y="6"/>
                    </a:lnTo>
                    <a:lnTo>
                      <a:pt x="12" y="0"/>
                    </a:lnTo>
                    <a:lnTo>
                      <a:pt x="12"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300" name="Freeform 236"/>
              <p:cNvSpPr>
                <a:spLocks/>
              </p:cNvSpPr>
              <p:nvPr/>
            </p:nvSpPr>
            <p:spPr bwMode="auto">
              <a:xfrm>
                <a:off x="2351" y="3320"/>
                <a:ext cx="6" cy="6"/>
              </a:xfrm>
              <a:custGeom>
                <a:avLst/>
                <a:gdLst>
                  <a:gd name="T0" fmla="*/ 6 w 6"/>
                  <a:gd name="T1" fmla="*/ 6 h 6"/>
                  <a:gd name="T2" fmla="*/ 6 w 6"/>
                  <a:gd name="T3" fmla="*/ 6 h 6"/>
                  <a:gd name="T4" fmla="*/ 6 w 6"/>
                  <a:gd name="T5" fmla="*/ 6 h 6"/>
                  <a:gd name="T6" fmla="*/ 6 w 6"/>
                  <a:gd name="T7" fmla="*/ 6 h 6"/>
                  <a:gd name="T8" fmla="*/ 6 w 6"/>
                  <a:gd name="T9" fmla="*/ 6 h 6"/>
                  <a:gd name="T10" fmla="*/ 6 w 6"/>
                  <a:gd name="T11" fmla="*/ 6 h 6"/>
                  <a:gd name="T12" fmla="*/ 0 w 6"/>
                  <a:gd name="T13" fmla="*/ 6 h 6"/>
                  <a:gd name="T14" fmla="*/ 0 w 6"/>
                  <a:gd name="T15" fmla="*/ 0 h 6"/>
                  <a:gd name="T16" fmla="*/ 0 w 6"/>
                  <a:gd name="T17" fmla="*/ 0 h 6"/>
                  <a:gd name="T18" fmla="*/ 0 w 6"/>
                  <a:gd name="T19" fmla="*/ 0 h 6"/>
                  <a:gd name="T20" fmla="*/ 0 w 6"/>
                  <a:gd name="T21" fmla="*/ 0 h 6"/>
                  <a:gd name="T22" fmla="*/ 6 w 6"/>
                  <a:gd name="T23" fmla="*/ 0 h 6"/>
                  <a:gd name="T24" fmla="*/ 6 w 6"/>
                  <a:gd name="T25" fmla="*/ 0 h 6"/>
                  <a:gd name="T26" fmla="*/ 6 w 6"/>
                  <a:gd name="T27" fmla="*/ 6 h 6"/>
                  <a:gd name="T28" fmla="*/ 6 w 6"/>
                  <a:gd name="T29" fmla="*/ 6 h 6"/>
                  <a:gd name="T30" fmla="*/ 6 w 6"/>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6"/>
                    </a:moveTo>
                    <a:lnTo>
                      <a:pt x="6" y="6"/>
                    </a:lnTo>
                    <a:lnTo>
                      <a:pt x="6" y="6"/>
                    </a:lnTo>
                    <a:lnTo>
                      <a:pt x="6" y="6"/>
                    </a:lnTo>
                    <a:lnTo>
                      <a:pt x="6" y="6"/>
                    </a:lnTo>
                    <a:lnTo>
                      <a:pt x="6" y="6"/>
                    </a:lnTo>
                    <a:lnTo>
                      <a:pt x="0" y="6"/>
                    </a:lnTo>
                    <a:lnTo>
                      <a:pt x="0" y="0"/>
                    </a:lnTo>
                    <a:lnTo>
                      <a:pt x="0" y="0"/>
                    </a:lnTo>
                    <a:lnTo>
                      <a:pt x="0" y="0"/>
                    </a:lnTo>
                    <a:lnTo>
                      <a:pt x="0" y="0"/>
                    </a:lnTo>
                    <a:lnTo>
                      <a:pt x="6" y="0"/>
                    </a:lnTo>
                    <a:lnTo>
                      <a:pt x="6" y="0"/>
                    </a:lnTo>
                    <a:lnTo>
                      <a:pt x="6" y="6"/>
                    </a:lnTo>
                    <a:lnTo>
                      <a:pt x="6" y="6"/>
                    </a:lnTo>
                    <a:lnTo>
                      <a:pt x="6" y="6"/>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301" name="Freeform 237"/>
              <p:cNvSpPr>
                <a:spLocks/>
              </p:cNvSpPr>
              <p:nvPr/>
            </p:nvSpPr>
            <p:spPr bwMode="auto">
              <a:xfrm>
                <a:off x="2338" y="3308"/>
                <a:ext cx="8" cy="6"/>
              </a:xfrm>
              <a:custGeom>
                <a:avLst/>
                <a:gdLst>
                  <a:gd name="T0" fmla="*/ 0 w 8"/>
                  <a:gd name="T1" fmla="*/ 0 h 6"/>
                  <a:gd name="T2" fmla="*/ 0 w 8"/>
                  <a:gd name="T3" fmla="*/ 0 h 6"/>
                  <a:gd name="T4" fmla="*/ 0 w 8"/>
                  <a:gd name="T5" fmla="*/ 0 h 6"/>
                  <a:gd name="T6" fmla="*/ 8 w 8"/>
                  <a:gd name="T7" fmla="*/ 0 h 6"/>
                  <a:gd name="T8" fmla="*/ 8 w 8"/>
                  <a:gd name="T9" fmla="*/ 0 h 6"/>
                  <a:gd name="T10" fmla="*/ 8 w 8"/>
                  <a:gd name="T11" fmla="*/ 6 h 6"/>
                  <a:gd name="T12" fmla="*/ 8 w 8"/>
                  <a:gd name="T13" fmla="*/ 6 h 6"/>
                  <a:gd name="T14" fmla="*/ 8 w 8"/>
                  <a:gd name="T15" fmla="*/ 6 h 6"/>
                  <a:gd name="T16" fmla="*/ 8 w 8"/>
                  <a:gd name="T17" fmla="*/ 6 h 6"/>
                  <a:gd name="T18" fmla="*/ 8 w 8"/>
                  <a:gd name="T19" fmla="*/ 6 h 6"/>
                  <a:gd name="T20" fmla="*/ 0 w 8"/>
                  <a:gd name="T21" fmla="*/ 6 h 6"/>
                  <a:gd name="T22" fmla="*/ 0 w 8"/>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0"/>
                    </a:moveTo>
                    <a:lnTo>
                      <a:pt x="0" y="0"/>
                    </a:lnTo>
                    <a:lnTo>
                      <a:pt x="0" y="0"/>
                    </a:lnTo>
                    <a:lnTo>
                      <a:pt x="8" y="0"/>
                    </a:lnTo>
                    <a:lnTo>
                      <a:pt x="8" y="0"/>
                    </a:lnTo>
                    <a:lnTo>
                      <a:pt x="8" y="6"/>
                    </a:lnTo>
                    <a:lnTo>
                      <a:pt x="8" y="6"/>
                    </a:lnTo>
                    <a:lnTo>
                      <a:pt x="8" y="6"/>
                    </a:lnTo>
                    <a:lnTo>
                      <a:pt x="8" y="6"/>
                    </a:lnTo>
                    <a:lnTo>
                      <a:pt x="8" y="6"/>
                    </a:lnTo>
                    <a:lnTo>
                      <a:pt x="0" y="6"/>
                    </a:lnTo>
                    <a:lnTo>
                      <a:pt x="0"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302" name="Freeform 238"/>
              <p:cNvSpPr>
                <a:spLocks/>
              </p:cNvSpPr>
              <p:nvPr/>
            </p:nvSpPr>
            <p:spPr bwMode="auto">
              <a:xfrm>
                <a:off x="2326" y="3308"/>
                <a:ext cx="12" cy="12"/>
              </a:xfrm>
              <a:custGeom>
                <a:avLst/>
                <a:gdLst>
                  <a:gd name="T0" fmla="*/ 0 w 12"/>
                  <a:gd name="T1" fmla="*/ 0 h 12"/>
                  <a:gd name="T2" fmla="*/ 0 w 12"/>
                  <a:gd name="T3" fmla="*/ 0 h 12"/>
                  <a:gd name="T4" fmla="*/ 6 w 12"/>
                  <a:gd name="T5" fmla="*/ 0 h 12"/>
                  <a:gd name="T6" fmla="*/ 12 w 12"/>
                  <a:gd name="T7" fmla="*/ 0 h 12"/>
                  <a:gd name="T8" fmla="*/ 12 w 12"/>
                  <a:gd name="T9" fmla="*/ 0 h 12"/>
                  <a:gd name="T10" fmla="*/ 6 w 12"/>
                  <a:gd name="T11" fmla="*/ 6 h 12"/>
                  <a:gd name="T12" fmla="*/ 6 w 12"/>
                  <a:gd name="T13" fmla="*/ 12 h 12"/>
                  <a:gd name="T14" fmla="*/ 6 w 12"/>
                  <a:gd name="T15" fmla="*/ 12 h 12"/>
                  <a:gd name="T16" fmla="*/ 6 w 12"/>
                  <a:gd name="T17" fmla="*/ 12 h 12"/>
                  <a:gd name="T18" fmla="*/ 6 w 12"/>
                  <a:gd name="T19" fmla="*/ 12 h 12"/>
                  <a:gd name="T20" fmla="*/ 0 w 12"/>
                  <a:gd name="T21" fmla="*/ 12 h 12"/>
                  <a:gd name="T22" fmla="*/ 0 w 12"/>
                  <a:gd name="T23" fmla="*/ 6 h 12"/>
                  <a:gd name="T24" fmla="*/ 0 w 12"/>
                  <a:gd name="T25" fmla="*/ 6 h 12"/>
                  <a:gd name="T26" fmla="*/ 0 w 12"/>
                  <a:gd name="T27" fmla="*/ 6 h 12"/>
                  <a:gd name="T28" fmla="*/ 0 w 12"/>
                  <a:gd name="T29" fmla="*/ 6 h 12"/>
                  <a:gd name="T30" fmla="*/ 0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0" y="0"/>
                    </a:moveTo>
                    <a:lnTo>
                      <a:pt x="0" y="0"/>
                    </a:lnTo>
                    <a:lnTo>
                      <a:pt x="6" y="0"/>
                    </a:lnTo>
                    <a:lnTo>
                      <a:pt x="12" y="0"/>
                    </a:lnTo>
                    <a:lnTo>
                      <a:pt x="12" y="0"/>
                    </a:lnTo>
                    <a:lnTo>
                      <a:pt x="6" y="6"/>
                    </a:lnTo>
                    <a:lnTo>
                      <a:pt x="6" y="12"/>
                    </a:lnTo>
                    <a:lnTo>
                      <a:pt x="6" y="12"/>
                    </a:lnTo>
                    <a:lnTo>
                      <a:pt x="6" y="12"/>
                    </a:lnTo>
                    <a:lnTo>
                      <a:pt x="6" y="12"/>
                    </a:lnTo>
                    <a:lnTo>
                      <a:pt x="0" y="12"/>
                    </a:lnTo>
                    <a:lnTo>
                      <a:pt x="0" y="6"/>
                    </a:lnTo>
                    <a:lnTo>
                      <a:pt x="0" y="6"/>
                    </a:lnTo>
                    <a:lnTo>
                      <a:pt x="0" y="6"/>
                    </a:lnTo>
                    <a:lnTo>
                      <a:pt x="0" y="6"/>
                    </a:lnTo>
                    <a:lnTo>
                      <a:pt x="0"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303" name="Freeform 239"/>
              <p:cNvSpPr>
                <a:spLocks/>
              </p:cNvSpPr>
              <p:nvPr/>
            </p:nvSpPr>
            <p:spPr bwMode="auto">
              <a:xfrm>
                <a:off x="2381" y="2463"/>
                <a:ext cx="49" cy="6"/>
              </a:xfrm>
              <a:custGeom>
                <a:avLst/>
                <a:gdLst>
                  <a:gd name="T0" fmla="*/ 0 w 49"/>
                  <a:gd name="T1" fmla="*/ 0 h 6"/>
                  <a:gd name="T2" fmla="*/ 0 w 49"/>
                  <a:gd name="T3" fmla="*/ 0 h 6"/>
                  <a:gd name="T4" fmla="*/ 6 w 49"/>
                  <a:gd name="T5" fmla="*/ 6 h 6"/>
                  <a:gd name="T6" fmla="*/ 26 w 49"/>
                  <a:gd name="T7" fmla="*/ 6 h 6"/>
                  <a:gd name="T8" fmla="*/ 26 w 49"/>
                  <a:gd name="T9" fmla="*/ 6 h 6"/>
                  <a:gd name="T10" fmla="*/ 31 w 49"/>
                  <a:gd name="T11" fmla="*/ 6 h 6"/>
                  <a:gd name="T12" fmla="*/ 43 w 49"/>
                  <a:gd name="T13" fmla="*/ 6 h 6"/>
                  <a:gd name="T14" fmla="*/ 49 w 49"/>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6">
                    <a:moveTo>
                      <a:pt x="0" y="0"/>
                    </a:moveTo>
                    <a:lnTo>
                      <a:pt x="0" y="0"/>
                    </a:lnTo>
                    <a:lnTo>
                      <a:pt x="6" y="6"/>
                    </a:lnTo>
                    <a:lnTo>
                      <a:pt x="26" y="6"/>
                    </a:lnTo>
                    <a:lnTo>
                      <a:pt x="26" y="6"/>
                    </a:lnTo>
                    <a:lnTo>
                      <a:pt x="31" y="6"/>
                    </a:lnTo>
                    <a:lnTo>
                      <a:pt x="43" y="6"/>
                    </a:lnTo>
                    <a:lnTo>
                      <a:pt x="49"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04" name="Freeform 240"/>
              <p:cNvSpPr>
                <a:spLocks/>
              </p:cNvSpPr>
              <p:nvPr/>
            </p:nvSpPr>
            <p:spPr bwMode="auto">
              <a:xfrm>
                <a:off x="2387" y="2469"/>
                <a:ext cx="43" cy="25"/>
              </a:xfrm>
              <a:custGeom>
                <a:avLst/>
                <a:gdLst>
                  <a:gd name="T0" fmla="*/ 0 w 43"/>
                  <a:gd name="T1" fmla="*/ 0 h 25"/>
                  <a:gd name="T2" fmla="*/ 0 w 43"/>
                  <a:gd name="T3" fmla="*/ 7 h 25"/>
                  <a:gd name="T4" fmla="*/ 6 w 43"/>
                  <a:gd name="T5" fmla="*/ 7 h 25"/>
                  <a:gd name="T6" fmla="*/ 14 w 43"/>
                  <a:gd name="T7" fmla="*/ 7 h 25"/>
                  <a:gd name="T8" fmla="*/ 14 w 43"/>
                  <a:gd name="T9" fmla="*/ 7 h 25"/>
                  <a:gd name="T10" fmla="*/ 20 w 43"/>
                  <a:gd name="T11" fmla="*/ 13 h 25"/>
                  <a:gd name="T12" fmla="*/ 31 w 43"/>
                  <a:gd name="T13" fmla="*/ 19 h 25"/>
                  <a:gd name="T14" fmla="*/ 43 w 4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5">
                    <a:moveTo>
                      <a:pt x="0" y="0"/>
                    </a:moveTo>
                    <a:lnTo>
                      <a:pt x="0" y="7"/>
                    </a:lnTo>
                    <a:lnTo>
                      <a:pt x="6" y="7"/>
                    </a:lnTo>
                    <a:lnTo>
                      <a:pt x="14" y="7"/>
                    </a:lnTo>
                    <a:lnTo>
                      <a:pt x="14" y="7"/>
                    </a:lnTo>
                    <a:lnTo>
                      <a:pt x="20" y="13"/>
                    </a:lnTo>
                    <a:lnTo>
                      <a:pt x="31" y="19"/>
                    </a:lnTo>
                    <a:lnTo>
                      <a:pt x="43"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05" name="Freeform 241"/>
              <p:cNvSpPr>
                <a:spLocks/>
              </p:cNvSpPr>
              <p:nvPr/>
            </p:nvSpPr>
            <p:spPr bwMode="auto">
              <a:xfrm>
                <a:off x="2381" y="2469"/>
                <a:ext cx="31" cy="55"/>
              </a:xfrm>
              <a:custGeom>
                <a:avLst/>
                <a:gdLst>
                  <a:gd name="T0" fmla="*/ 0 w 31"/>
                  <a:gd name="T1" fmla="*/ 0 h 55"/>
                  <a:gd name="T2" fmla="*/ 0 w 31"/>
                  <a:gd name="T3" fmla="*/ 7 h 55"/>
                  <a:gd name="T4" fmla="*/ 6 w 31"/>
                  <a:gd name="T5" fmla="*/ 13 h 55"/>
                  <a:gd name="T6" fmla="*/ 12 w 31"/>
                  <a:gd name="T7" fmla="*/ 19 h 55"/>
                  <a:gd name="T8" fmla="*/ 12 w 31"/>
                  <a:gd name="T9" fmla="*/ 19 h 55"/>
                  <a:gd name="T10" fmla="*/ 12 w 31"/>
                  <a:gd name="T11" fmla="*/ 25 h 55"/>
                  <a:gd name="T12" fmla="*/ 12 w 31"/>
                  <a:gd name="T13" fmla="*/ 31 h 55"/>
                  <a:gd name="T14" fmla="*/ 20 w 31"/>
                  <a:gd name="T15" fmla="*/ 31 h 55"/>
                  <a:gd name="T16" fmla="*/ 20 w 31"/>
                  <a:gd name="T17" fmla="*/ 31 h 55"/>
                  <a:gd name="T18" fmla="*/ 20 w 31"/>
                  <a:gd name="T19" fmla="*/ 37 h 55"/>
                  <a:gd name="T20" fmla="*/ 20 w 31"/>
                  <a:gd name="T21" fmla="*/ 43 h 55"/>
                  <a:gd name="T22" fmla="*/ 26 w 31"/>
                  <a:gd name="T23" fmla="*/ 43 h 55"/>
                  <a:gd name="T24" fmla="*/ 26 w 31"/>
                  <a:gd name="T25" fmla="*/ 43 h 55"/>
                  <a:gd name="T26" fmla="*/ 26 w 31"/>
                  <a:gd name="T27" fmla="*/ 49 h 55"/>
                  <a:gd name="T28" fmla="*/ 31 w 31"/>
                  <a:gd name="T29" fmla="*/ 55 h 55"/>
                  <a:gd name="T30" fmla="*/ 31 w 31"/>
                  <a:gd name="T3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5">
                    <a:moveTo>
                      <a:pt x="0" y="0"/>
                    </a:moveTo>
                    <a:lnTo>
                      <a:pt x="0" y="7"/>
                    </a:lnTo>
                    <a:lnTo>
                      <a:pt x="6" y="13"/>
                    </a:lnTo>
                    <a:lnTo>
                      <a:pt x="12" y="19"/>
                    </a:lnTo>
                    <a:lnTo>
                      <a:pt x="12" y="19"/>
                    </a:lnTo>
                    <a:lnTo>
                      <a:pt x="12" y="25"/>
                    </a:lnTo>
                    <a:lnTo>
                      <a:pt x="12" y="31"/>
                    </a:lnTo>
                    <a:lnTo>
                      <a:pt x="20" y="31"/>
                    </a:lnTo>
                    <a:lnTo>
                      <a:pt x="20" y="31"/>
                    </a:lnTo>
                    <a:lnTo>
                      <a:pt x="20" y="37"/>
                    </a:lnTo>
                    <a:lnTo>
                      <a:pt x="20" y="43"/>
                    </a:lnTo>
                    <a:lnTo>
                      <a:pt x="26" y="43"/>
                    </a:lnTo>
                    <a:lnTo>
                      <a:pt x="26" y="43"/>
                    </a:lnTo>
                    <a:lnTo>
                      <a:pt x="26" y="49"/>
                    </a:lnTo>
                    <a:lnTo>
                      <a:pt x="31" y="55"/>
                    </a:lnTo>
                    <a:lnTo>
                      <a:pt x="31" y="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06" name="Freeform 242"/>
              <p:cNvSpPr>
                <a:spLocks/>
              </p:cNvSpPr>
              <p:nvPr/>
            </p:nvSpPr>
            <p:spPr bwMode="auto">
              <a:xfrm>
                <a:off x="2375" y="2451"/>
                <a:ext cx="18" cy="183"/>
              </a:xfrm>
              <a:custGeom>
                <a:avLst/>
                <a:gdLst>
                  <a:gd name="T0" fmla="*/ 6 w 18"/>
                  <a:gd name="T1" fmla="*/ 0 h 183"/>
                  <a:gd name="T2" fmla="*/ 0 w 18"/>
                  <a:gd name="T3" fmla="*/ 6 h 183"/>
                  <a:gd name="T4" fmla="*/ 0 w 18"/>
                  <a:gd name="T5" fmla="*/ 25 h 183"/>
                  <a:gd name="T6" fmla="*/ 0 w 18"/>
                  <a:gd name="T7" fmla="*/ 37 h 183"/>
                  <a:gd name="T8" fmla="*/ 0 w 18"/>
                  <a:gd name="T9" fmla="*/ 37 h 183"/>
                  <a:gd name="T10" fmla="*/ 0 w 18"/>
                  <a:gd name="T11" fmla="*/ 67 h 183"/>
                  <a:gd name="T12" fmla="*/ 0 w 18"/>
                  <a:gd name="T13" fmla="*/ 98 h 183"/>
                  <a:gd name="T14" fmla="*/ 6 w 18"/>
                  <a:gd name="T15" fmla="*/ 116 h 183"/>
                  <a:gd name="T16" fmla="*/ 6 w 18"/>
                  <a:gd name="T17" fmla="*/ 116 h 183"/>
                  <a:gd name="T18" fmla="*/ 6 w 18"/>
                  <a:gd name="T19" fmla="*/ 141 h 183"/>
                  <a:gd name="T20" fmla="*/ 12 w 18"/>
                  <a:gd name="T21" fmla="*/ 165 h 183"/>
                  <a:gd name="T22" fmla="*/ 18 w 18"/>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3">
                    <a:moveTo>
                      <a:pt x="6" y="0"/>
                    </a:moveTo>
                    <a:lnTo>
                      <a:pt x="0" y="6"/>
                    </a:lnTo>
                    <a:lnTo>
                      <a:pt x="0" y="25"/>
                    </a:lnTo>
                    <a:lnTo>
                      <a:pt x="0" y="37"/>
                    </a:lnTo>
                    <a:lnTo>
                      <a:pt x="0" y="37"/>
                    </a:lnTo>
                    <a:lnTo>
                      <a:pt x="0" y="67"/>
                    </a:lnTo>
                    <a:lnTo>
                      <a:pt x="0" y="98"/>
                    </a:lnTo>
                    <a:lnTo>
                      <a:pt x="6" y="116"/>
                    </a:lnTo>
                    <a:lnTo>
                      <a:pt x="6" y="116"/>
                    </a:lnTo>
                    <a:lnTo>
                      <a:pt x="6" y="141"/>
                    </a:lnTo>
                    <a:lnTo>
                      <a:pt x="12" y="165"/>
                    </a:lnTo>
                    <a:lnTo>
                      <a:pt x="18" y="18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07" name="Freeform 243"/>
              <p:cNvSpPr>
                <a:spLocks/>
              </p:cNvSpPr>
              <p:nvPr/>
            </p:nvSpPr>
            <p:spPr bwMode="auto">
              <a:xfrm>
                <a:off x="2375" y="2549"/>
                <a:ext cx="26" cy="49"/>
              </a:xfrm>
              <a:custGeom>
                <a:avLst/>
                <a:gdLst>
                  <a:gd name="T0" fmla="*/ 0 w 26"/>
                  <a:gd name="T1" fmla="*/ 0 h 49"/>
                  <a:gd name="T2" fmla="*/ 0 w 26"/>
                  <a:gd name="T3" fmla="*/ 12 h 49"/>
                  <a:gd name="T4" fmla="*/ 6 w 26"/>
                  <a:gd name="T5" fmla="*/ 24 h 49"/>
                  <a:gd name="T6" fmla="*/ 18 w 26"/>
                  <a:gd name="T7" fmla="*/ 38 h 49"/>
                  <a:gd name="T8" fmla="*/ 18 w 26"/>
                  <a:gd name="T9" fmla="*/ 38 h 49"/>
                  <a:gd name="T10" fmla="*/ 18 w 26"/>
                  <a:gd name="T11" fmla="*/ 43 h 49"/>
                  <a:gd name="T12" fmla="*/ 26 w 26"/>
                  <a:gd name="T13" fmla="*/ 49 h 49"/>
                  <a:gd name="T14" fmla="*/ 26 w 26"/>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9">
                    <a:moveTo>
                      <a:pt x="0" y="0"/>
                    </a:moveTo>
                    <a:lnTo>
                      <a:pt x="0" y="12"/>
                    </a:lnTo>
                    <a:lnTo>
                      <a:pt x="6" y="24"/>
                    </a:lnTo>
                    <a:lnTo>
                      <a:pt x="18" y="38"/>
                    </a:lnTo>
                    <a:lnTo>
                      <a:pt x="18" y="38"/>
                    </a:lnTo>
                    <a:lnTo>
                      <a:pt x="18" y="43"/>
                    </a:lnTo>
                    <a:lnTo>
                      <a:pt x="26" y="49"/>
                    </a:lnTo>
                    <a:lnTo>
                      <a:pt x="26"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08" name="Freeform 244"/>
              <p:cNvSpPr>
                <a:spLocks/>
              </p:cNvSpPr>
              <p:nvPr/>
            </p:nvSpPr>
            <p:spPr bwMode="auto">
              <a:xfrm>
                <a:off x="2473" y="2396"/>
                <a:ext cx="6" cy="18"/>
              </a:xfrm>
              <a:custGeom>
                <a:avLst/>
                <a:gdLst>
                  <a:gd name="T0" fmla="*/ 6 w 6"/>
                  <a:gd name="T1" fmla="*/ 0 h 18"/>
                  <a:gd name="T2" fmla="*/ 6 w 6"/>
                  <a:gd name="T3" fmla="*/ 6 h 18"/>
                  <a:gd name="T4" fmla="*/ 0 w 6"/>
                  <a:gd name="T5" fmla="*/ 12 h 18"/>
                  <a:gd name="T6" fmla="*/ 0 w 6"/>
                  <a:gd name="T7" fmla="*/ 18 h 18"/>
                </a:gdLst>
                <a:ahLst/>
                <a:cxnLst>
                  <a:cxn ang="0">
                    <a:pos x="T0" y="T1"/>
                  </a:cxn>
                  <a:cxn ang="0">
                    <a:pos x="T2" y="T3"/>
                  </a:cxn>
                  <a:cxn ang="0">
                    <a:pos x="T4" y="T5"/>
                  </a:cxn>
                  <a:cxn ang="0">
                    <a:pos x="T6" y="T7"/>
                  </a:cxn>
                </a:cxnLst>
                <a:rect l="0" t="0" r="r" b="b"/>
                <a:pathLst>
                  <a:path w="6" h="18">
                    <a:moveTo>
                      <a:pt x="6" y="0"/>
                    </a:moveTo>
                    <a:lnTo>
                      <a:pt x="6" y="6"/>
                    </a:lnTo>
                    <a:lnTo>
                      <a:pt x="0"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09" name="Freeform 245"/>
              <p:cNvSpPr>
                <a:spLocks/>
              </p:cNvSpPr>
              <p:nvPr/>
            </p:nvSpPr>
            <p:spPr bwMode="auto">
              <a:xfrm>
                <a:off x="2326" y="2457"/>
                <a:ext cx="20" cy="55"/>
              </a:xfrm>
              <a:custGeom>
                <a:avLst/>
                <a:gdLst>
                  <a:gd name="T0" fmla="*/ 20 w 20"/>
                  <a:gd name="T1" fmla="*/ 0 h 55"/>
                  <a:gd name="T2" fmla="*/ 12 w 20"/>
                  <a:gd name="T3" fmla="*/ 6 h 55"/>
                  <a:gd name="T4" fmla="*/ 6 w 20"/>
                  <a:gd name="T5" fmla="*/ 25 h 55"/>
                  <a:gd name="T6" fmla="*/ 0 w 20"/>
                  <a:gd name="T7" fmla="*/ 55 h 55"/>
                </a:gdLst>
                <a:ahLst/>
                <a:cxnLst>
                  <a:cxn ang="0">
                    <a:pos x="T0" y="T1"/>
                  </a:cxn>
                  <a:cxn ang="0">
                    <a:pos x="T2" y="T3"/>
                  </a:cxn>
                  <a:cxn ang="0">
                    <a:pos x="T4" y="T5"/>
                  </a:cxn>
                  <a:cxn ang="0">
                    <a:pos x="T6" y="T7"/>
                  </a:cxn>
                </a:cxnLst>
                <a:rect l="0" t="0" r="r" b="b"/>
                <a:pathLst>
                  <a:path w="20" h="55">
                    <a:moveTo>
                      <a:pt x="20" y="0"/>
                    </a:moveTo>
                    <a:lnTo>
                      <a:pt x="12" y="6"/>
                    </a:lnTo>
                    <a:lnTo>
                      <a:pt x="6" y="25"/>
                    </a:lnTo>
                    <a:lnTo>
                      <a:pt x="0" y="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10" name="Freeform 246"/>
              <p:cNvSpPr>
                <a:spLocks/>
              </p:cNvSpPr>
              <p:nvPr/>
            </p:nvSpPr>
            <p:spPr bwMode="auto">
              <a:xfrm>
                <a:off x="2290" y="2457"/>
                <a:ext cx="24" cy="49"/>
              </a:xfrm>
              <a:custGeom>
                <a:avLst/>
                <a:gdLst>
                  <a:gd name="T0" fmla="*/ 24 w 24"/>
                  <a:gd name="T1" fmla="*/ 0 h 49"/>
                  <a:gd name="T2" fmla="*/ 18 w 24"/>
                  <a:gd name="T3" fmla="*/ 12 h 49"/>
                  <a:gd name="T4" fmla="*/ 6 w 24"/>
                  <a:gd name="T5" fmla="*/ 31 h 49"/>
                  <a:gd name="T6" fmla="*/ 0 w 24"/>
                  <a:gd name="T7" fmla="*/ 49 h 49"/>
                </a:gdLst>
                <a:ahLst/>
                <a:cxnLst>
                  <a:cxn ang="0">
                    <a:pos x="T0" y="T1"/>
                  </a:cxn>
                  <a:cxn ang="0">
                    <a:pos x="T2" y="T3"/>
                  </a:cxn>
                  <a:cxn ang="0">
                    <a:pos x="T4" y="T5"/>
                  </a:cxn>
                  <a:cxn ang="0">
                    <a:pos x="T6" y="T7"/>
                  </a:cxn>
                </a:cxnLst>
                <a:rect l="0" t="0" r="r" b="b"/>
                <a:pathLst>
                  <a:path w="24" h="49">
                    <a:moveTo>
                      <a:pt x="24" y="0"/>
                    </a:moveTo>
                    <a:lnTo>
                      <a:pt x="18" y="12"/>
                    </a:lnTo>
                    <a:lnTo>
                      <a:pt x="6" y="31"/>
                    </a:lnTo>
                    <a:lnTo>
                      <a:pt x="0"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11" name="Freeform 247"/>
              <p:cNvSpPr>
                <a:spLocks/>
              </p:cNvSpPr>
              <p:nvPr/>
            </p:nvSpPr>
            <p:spPr bwMode="auto">
              <a:xfrm>
                <a:off x="2271" y="2463"/>
                <a:ext cx="19" cy="220"/>
              </a:xfrm>
              <a:custGeom>
                <a:avLst/>
                <a:gdLst>
                  <a:gd name="T0" fmla="*/ 19 w 19"/>
                  <a:gd name="T1" fmla="*/ 0 h 220"/>
                  <a:gd name="T2" fmla="*/ 12 w 19"/>
                  <a:gd name="T3" fmla="*/ 13 h 220"/>
                  <a:gd name="T4" fmla="*/ 0 w 19"/>
                  <a:gd name="T5" fmla="*/ 55 h 220"/>
                  <a:gd name="T6" fmla="*/ 0 w 19"/>
                  <a:gd name="T7" fmla="*/ 116 h 220"/>
                  <a:gd name="T8" fmla="*/ 0 w 19"/>
                  <a:gd name="T9" fmla="*/ 116 h 220"/>
                  <a:gd name="T10" fmla="*/ 0 w 19"/>
                  <a:gd name="T11" fmla="*/ 129 h 220"/>
                  <a:gd name="T12" fmla="*/ 6 w 19"/>
                  <a:gd name="T13" fmla="*/ 147 h 220"/>
                  <a:gd name="T14" fmla="*/ 12 w 19"/>
                  <a:gd name="T15" fmla="*/ 165 h 220"/>
                  <a:gd name="T16" fmla="*/ 12 w 19"/>
                  <a:gd name="T17" fmla="*/ 165 h 220"/>
                  <a:gd name="T18" fmla="*/ 12 w 19"/>
                  <a:gd name="T19" fmla="*/ 185 h 220"/>
                  <a:gd name="T20" fmla="*/ 19 w 19"/>
                  <a:gd name="T21" fmla="*/ 208 h 220"/>
                  <a:gd name="T22" fmla="*/ 19 w 19"/>
                  <a:gd name="T2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20">
                    <a:moveTo>
                      <a:pt x="19" y="0"/>
                    </a:moveTo>
                    <a:lnTo>
                      <a:pt x="12" y="13"/>
                    </a:lnTo>
                    <a:lnTo>
                      <a:pt x="0" y="55"/>
                    </a:lnTo>
                    <a:lnTo>
                      <a:pt x="0" y="116"/>
                    </a:lnTo>
                    <a:lnTo>
                      <a:pt x="0" y="116"/>
                    </a:lnTo>
                    <a:lnTo>
                      <a:pt x="0" y="129"/>
                    </a:lnTo>
                    <a:lnTo>
                      <a:pt x="6" y="147"/>
                    </a:lnTo>
                    <a:lnTo>
                      <a:pt x="12" y="165"/>
                    </a:lnTo>
                    <a:lnTo>
                      <a:pt x="12" y="165"/>
                    </a:lnTo>
                    <a:lnTo>
                      <a:pt x="12" y="185"/>
                    </a:lnTo>
                    <a:lnTo>
                      <a:pt x="19" y="208"/>
                    </a:lnTo>
                    <a:lnTo>
                      <a:pt x="19" y="2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12" name="Freeform 248"/>
              <p:cNvSpPr>
                <a:spLocks/>
              </p:cNvSpPr>
              <p:nvPr/>
            </p:nvSpPr>
            <p:spPr bwMode="auto">
              <a:xfrm>
                <a:off x="2235" y="2488"/>
                <a:ext cx="42" cy="6"/>
              </a:xfrm>
              <a:custGeom>
                <a:avLst/>
                <a:gdLst>
                  <a:gd name="T0" fmla="*/ 42 w 42"/>
                  <a:gd name="T1" fmla="*/ 0 h 6"/>
                  <a:gd name="T2" fmla="*/ 36 w 42"/>
                  <a:gd name="T3" fmla="*/ 0 h 6"/>
                  <a:gd name="T4" fmla="*/ 18 w 42"/>
                  <a:gd name="T5" fmla="*/ 6 h 6"/>
                  <a:gd name="T6" fmla="*/ 0 w 42"/>
                  <a:gd name="T7" fmla="*/ 0 h 6"/>
                </a:gdLst>
                <a:ahLst/>
                <a:cxnLst>
                  <a:cxn ang="0">
                    <a:pos x="T0" y="T1"/>
                  </a:cxn>
                  <a:cxn ang="0">
                    <a:pos x="T2" y="T3"/>
                  </a:cxn>
                  <a:cxn ang="0">
                    <a:pos x="T4" y="T5"/>
                  </a:cxn>
                  <a:cxn ang="0">
                    <a:pos x="T6" y="T7"/>
                  </a:cxn>
                </a:cxnLst>
                <a:rect l="0" t="0" r="r" b="b"/>
                <a:pathLst>
                  <a:path w="42" h="6">
                    <a:moveTo>
                      <a:pt x="42" y="0"/>
                    </a:moveTo>
                    <a:lnTo>
                      <a:pt x="36" y="0"/>
                    </a:lnTo>
                    <a:lnTo>
                      <a:pt x="18"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13" name="Freeform 249"/>
              <p:cNvSpPr>
                <a:spLocks/>
              </p:cNvSpPr>
              <p:nvPr/>
            </p:nvSpPr>
            <p:spPr bwMode="auto">
              <a:xfrm>
                <a:off x="2253" y="2494"/>
                <a:ext cx="24" cy="12"/>
              </a:xfrm>
              <a:custGeom>
                <a:avLst/>
                <a:gdLst>
                  <a:gd name="T0" fmla="*/ 24 w 24"/>
                  <a:gd name="T1" fmla="*/ 0 h 12"/>
                  <a:gd name="T2" fmla="*/ 18 w 24"/>
                  <a:gd name="T3" fmla="*/ 6 h 12"/>
                  <a:gd name="T4" fmla="*/ 12 w 24"/>
                  <a:gd name="T5" fmla="*/ 12 h 12"/>
                  <a:gd name="T6" fmla="*/ 0 w 24"/>
                  <a:gd name="T7" fmla="*/ 12 h 12"/>
                </a:gdLst>
                <a:ahLst/>
                <a:cxnLst>
                  <a:cxn ang="0">
                    <a:pos x="T0" y="T1"/>
                  </a:cxn>
                  <a:cxn ang="0">
                    <a:pos x="T2" y="T3"/>
                  </a:cxn>
                  <a:cxn ang="0">
                    <a:pos x="T4" y="T5"/>
                  </a:cxn>
                  <a:cxn ang="0">
                    <a:pos x="T6" y="T7"/>
                  </a:cxn>
                </a:cxnLst>
                <a:rect l="0" t="0" r="r" b="b"/>
                <a:pathLst>
                  <a:path w="24" h="12">
                    <a:moveTo>
                      <a:pt x="24" y="0"/>
                    </a:moveTo>
                    <a:lnTo>
                      <a:pt x="18" y="6"/>
                    </a:lnTo>
                    <a:lnTo>
                      <a:pt x="12"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14" name="Freeform 250"/>
              <p:cNvSpPr>
                <a:spLocks/>
              </p:cNvSpPr>
              <p:nvPr/>
            </p:nvSpPr>
            <p:spPr bwMode="auto">
              <a:xfrm>
                <a:off x="2228" y="2421"/>
                <a:ext cx="13" cy="18"/>
              </a:xfrm>
              <a:custGeom>
                <a:avLst/>
                <a:gdLst>
                  <a:gd name="T0" fmla="*/ 0 w 13"/>
                  <a:gd name="T1" fmla="*/ 0 h 18"/>
                  <a:gd name="T2" fmla="*/ 0 w 13"/>
                  <a:gd name="T3" fmla="*/ 6 h 18"/>
                  <a:gd name="T4" fmla="*/ 0 w 13"/>
                  <a:gd name="T5" fmla="*/ 12 h 18"/>
                  <a:gd name="T6" fmla="*/ 13 w 13"/>
                  <a:gd name="T7" fmla="*/ 18 h 18"/>
                </a:gdLst>
                <a:ahLst/>
                <a:cxnLst>
                  <a:cxn ang="0">
                    <a:pos x="T0" y="T1"/>
                  </a:cxn>
                  <a:cxn ang="0">
                    <a:pos x="T2" y="T3"/>
                  </a:cxn>
                  <a:cxn ang="0">
                    <a:pos x="T4" y="T5"/>
                  </a:cxn>
                  <a:cxn ang="0">
                    <a:pos x="T6" y="T7"/>
                  </a:cxn>
                </a:cxnLst>
                <a:rect l="0" t="0" r="r" b="b"/>
                <a:pathLst>
                  <a:path w="13" h="18">
                    <a:moveTo>
                      <a:pt x="0" y="0"/>
                    </a:moveTo>
                    <a:lnTo>
                      <a:pt x="0" y="6"/>
                    </a:lnTo>
                    <a:lnTo>
                      <a:pt x="0" y="12"/>
                    </a:lnTo>
                    <a:lnTo>
                      <a:pt x="13"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15" name="Freeform 251"/>
              <p:cNvSpPr>
                <a:spLocks/>
              </p:cNvSpPr>
              <p:nvPr/>
            </p:nvSpPr>
            <p:spPr bwMode="auto">
              <a:xfrm>
                <a:off x="2216" y="2598"/>
                <a:ext cx="12" cy="30"/>
              </a:xfrm>
              <a:custGeom>
                <a:avLst/>
                <a:gdLst>
                  <a:gd name="T0" fmla="*/ 12 w 12"/>
                  <a:gd name="T1" fmla="*/ 0 h 30"/>
                  <a:gd name="T2" fmla="*/ 6 w 12"/>
                  <a:gd name="T3" fmla="*/ 6 h 30"/>
                  <a:gd name="T4" fmla="*/ 0 w 12"/>
                  <a:gd name="T5" fmla="*/ 18 h 30"/>
                  <a:gd name="T6" fmla="*/ 0 w 12"/>
                  <a:gd name="T7" fmla="*/ 30 h 30"/>
                </a:gdLst>
                <a:ahLst/>
                <a:cxnLst>
                  <a:cxn ang="0">
                    <a:pos x="T0" y="T1"/>
                  </a:cxn>
                  <a:cxn ang="0">
                    <a:pos x="T2" y="T3"/>
                  </a:cxn>
                  <a:cxn ang="0">
                    <a:pos x="T4" y="T5"/>
                  </a:cxn>
                  <a:cxn ang="0">
                    <a:pos x="T6" y="T7"/>
                  </a:cxn>
                </a:cxnLst>
                <a:rect l="0" t="0" r="r" b="b"/>
                <a:pathLst>
                  <a:path w="12" h="30">
                    <a:moveTo>
                      <a:pt x="12" y="0"/>
                    </a:moveTo>
                    <a:lnTo>
                      <a:pt x="6" y="6"/>
                    </a:lnTo>
                    <a:lnTo>
                      <a:pt x="0" y="18"/>
                    </a:lnTo>
                    <a:lnTo>
                      <a:pt x="0" y="3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16" name="Freeform 252"/>
              <p:cNvSpPr>
                <a:spLocks/>
              </p:cNvSpPr>
              <p:nvPr/>
            </p:nvSpPr>
            <p:spPr bwMode="auto">
              <a:xfrm>
                <a:off x="2265" y="2592"/>
                <a:ext cx="12" cy="18"/>
              </a:xfrm>
              <a:custGeom>
                <a:avLst/>
                <a:gdLst>
                  <a:gd name="T0" fmla="*/ 12 w 12"/>
                  <a:gd name="T1" fmla="*/ 0 h 18"/>
                  <a:gd name="T2" fmla="*/ 6 w 12"/>
                  <a:gd name="T3" fmla="*/ 6 h 18"/>
                  <a:gd name="T4" fmla="*/ 6 w 12"/>
                  <a:gd name="T5" fmla="*/ 12 h 18"/>
                  <a:gd name="T6" fmla="*/ 0 w 12"/>
                  <a:gd name="T7" fmla="*/ 18 h 18"/>
                </a:gdLst>
                <a:ahLst/>
                <a:cxnLst>
                  <a:cxn ang="0">
                    <a:pos x="T0" y="T1"/>
                  </a:cxn>
                  <a:cxn ang="0">
                    <a:pos x="T2" y="T3"/>
                  </a:cxn>
                  <a:cxn ang="0">
                    <a:pos x="T4" y="T5"/>
                  </a:cxn>
                  <a:cxn ang="0">
                    <a:pos x="T6" y="T7"/>
                  </a:cxn>
                </a:cxnLst>
                <a:rect l="0" t="0" r="r" b="b"/>
                <a:pathLst>
                  <a:path w="12" h="18">
                    <a:moveTo>
                      <a:pt x="12" y="0"/>
                    </a:moveTo>
                    <a:lnTo>
                      <a:pt x="6" y="6"/>
                    </a:lnTo>
                    <a:lnTo>
                      <a:pt x="6"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17" name="Freeform 253"/>
              <p:cNvSpPr>
                <a:spLocks/>
              </p:cNvSpPr>
              <p:nvPr/>
            </p:nvSpPr>
            <p:spPr bwMode="auto">
              <a:xfrm>
                <a:off x="2210" y="2532"/>
                <a:ext cx="18" cy="17"/>
              </a:xfrm>
              <a:custGeom>
                <a:avLst/>
                <a:gdLst>
                  <a:gd name="T0" fmla="*/ 0 w 18"/>
                  <a:gd name="T1" fmla="*/ 17 h 17"/>
                  <a:gd name="T2" fmla="*/ 0 w 18"/>
                  <a:gd name="T3" fmla="*/ 17 h 17"/>
                  <a:gd name="T4" fmla="*/ 6 w 18"/>
                  <a:gd name="T5" fmla="*/ 5 h 17"/>
                  <a:gd name="T6" fmla="*/ 18 w 18"/>
                  <a:gd name="T7" fmla="*/ 0 h 17"/>
                </a:gdLst>
                <a:ahLst/>
                <a:cxnLst>
                  <a:cxn ang="0">
                    <a:pos x="T0" y="T1"/>
                  </a:cxn>
                  <a:cxn ang="0">
                    <a:pos x="T2" y="T3"/>
                  </a:cxn>
                  <a:cxn ang="0">
                    <a:pos x="T4" y="T5"/>
                  </a:cxn>
                  <a:cxn ang="0">
                    <a:pos x="T6" y="T7"/>
                  </a:cxn>
                </a:cxnLst>
                <a:rect l="0" t="0" r="r" b="b"/>
                <a:pathLst>
                  <a:path w="18" h="17">
                    <a:moveTo>
                      <a:pt x="0" y="17"/>
                    </a:moveTo>
                    <a:lnTo>
                      <a:pt x="0" y="17"/>
                    </a:lnTo>
                    <a:lnTo>
                      <a:pt x="6" y="5"/>
                    </a:lnTo>
                    <a:lnTo>
                      <a:pt x="1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4318" name="Freeform 254"/>
              <p:cNvSpPr>
                <a:spLocks/>
              </p:cNvSpPr>
              <p:nvPr/>
            </p:nvSpPr>
            <p:spPr bwMode="auto">
              <a:xfrm>
                <a:off x="1685" y="1906"/>
                <a:ext cx="6" cy="6"/>
              </a:xfrm>
              <a:custGeom>
                <a:avLst/>
                <a:gdLst>
                  <a:gd name="T0" fmla="*/ 6 w 6"/>
                  <a:gd name="T1" fmla="*/ 0 h 6"/>
                  <a:gd name="T2" fmla="*/ 6 w 6"/>
                  <a:gd name="T3" fmla="*/ 0 h 6"/>
                  <a:gd name="T4" fmla="*/ 6 w 6"/>
                  <a:gd name="T5" fmla="*/ 0 h 6"/>
                  <a:gd name="T6" fmla="*/ 6 w 6"/>
                  <a:gd name="T7" fmla="*/ 0 h 6"/>
                  <a:gd name="T8" fmla="*/ 6 w 6"/>
                  <a:gd name="T9" fmla="*/ 0 h 6"/>
                  <a:gd name="T10" fmla="*/ 6 w 6"/>
                  <a:gd name="T11" fmla="*/ 0 h 6"/>
                  <a:gd name="T12" fmla="*/ 6 w 6"/>
                  <a:gd name="T13" fmla="*/ 0 h 6"/>
                  <a:gd name="T14" fmla="*/ 6 w 6"/>
                  <a:gd name="T15" fmla="*/ 0 h 6"/>
                  <a:gd name="T16" fmla="*/ 6 w 6"/>
                  <a:gd name="T17" fmla="*/ 0 h 6"/>
                  <a:gd name="T18" fmla="*/ 6 w 6"/>
                  <a:gd name="T19" fmla="*/ 0 h 6"/>
                  <a:gd name="T20" fmla="*/ 0 w 6"/>
                  <a:gd name="T21" fmla="*/ 0 h 6"/>
                  <a:gd name="T22" fmla="*/ 0 w 6"/>
                  <a:gd name="T23" fmla="*/ 0 h 6"/>
                  <a:gd name="T24" fmla="*/ 0 w 6"/>
                  <a:gd name="T25" fmla="*/ 0 h 6"/>
                  <a:gd name="T26" fmla="*/ 0 w 6"/>
                  <a:gd name="T27" fmla="*/ 0 h 6"/>
                  <a:gd name="T28" fmla="*/ 0 w 6"/>
                  <a:gd name="T29" fmla="*/ 6 h 6"/>
                  <a:gd name="T30" fmla="*/ 0 w 6"/>
                  <a:gd name="T31" fmla="*/ 6 h 6"/>
                  <a:gd name="T32" fmla="*/ 0 w 6"/>
                  <a:gd name="T33" fmla="*/ 6 h 6"/>
                  <a:gd name="T34" fmla="*/ 0 w 6"/>
                  <a:gd name="T35" fmla="*/ 6 h 6"/>
                  <a:gd name="T36" fmla="*/ 6 w 6"/>
                  <a:gd name="T37" fmla="*/ 0 h 6"/>
                  <a:gd name="T38" fmla="*/ 6 w 6"/>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6">
                    <a:moveTo>
                      <a:pt x="6" y="0"/>
                    </a:moveTo>
                    <a:lnTo>
                      <a:pt x="6" y="0"/>
                    </a:lnTo>
                    <a:lnTo>
                      <a:pt x="6" y="0"/>
                    </a:lnTo>
                    <a:lnTo>
                      <a:pt x="6" y="0"/>
                    </a:lnTo>
                    <a:lnTo>
                      <a:pt x="6" y="0"/>
                    </a:lnTo>
                    <a:lnTo>
                      <a:pt x="6" y="0"/>
                    </a:lnTo>
                    <a:lnTo>
                      <a:pt x="6" y="0"/>
                    </a:lnTo>
                    <a:lnTo>
                      <a:pt x="6" y="0"/>
                    </a:lnTo>
                    <a:lnTo>
                      <a:pt x="6" y="0"/>
                    </a:lnTo>
                    <a:lnTo>
                      <a:pt x="6" y="0"/>
                    </a:lnTo>
                    <a:lnTo>
                      <a:pt x="0" y="0"/>
                    </a:lnTo>
                    <a:lnTo>
                      <a:pt x="0" y="0"/>
                    </a:lnTo>
                    <a:lnTo>
                      <a:pt x="0" y="0"/>
                    </a:lnTo>
                    <a:lnTo>
                      <a:pt x="0" y="0"/>
                    </a:lnTo>
                    <a:lnTo>
                      <a:pt x="0" y="6"/>
                    </a:lnTo>
                    <a:lnTo>
                      <a:pt x="0" y="6"/>
                    </a:lnTo>
                    <a:lnTo>
                      <a:pt x="0" y="6"/>
                    </a:lnTo>
                    <a:lnTo>
                      <a:pt x="0" y="6"/>
                    </a:lnTo>
                    <a:lnTo>
                      <a:pt x="6" y="0"/>
                    </a:lnTo>
                    <a:lnTo>
                      <a:pt x="6" y="0"/>
                    </a:lnTo>
                    <a:close/>
                  </a:path>
                </a:pathLst>
              </a:custGeom>
              <a:solidFill>
                <a:srgbClr val="B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319" name="Freeform 255"/>
              <p:cNvSpPr>
                <a:spLocks/>
              </p:cNvSpPr>
              <p:nvPr/>
            </p:nvSpPr>
            <p:spPr bwMode="auto">
              <a:xfrm>
                <a:off x="2999" y="1895"/>
                <a:ext cx="19" cy="17"/>
              </a:xfrm>
              <a:custGeom>
                <a:avLst/>
                <a:gdLst>
                  <a:gd name="T0" fmla="*/ 13 w 19"/>
                  <a:gd name="T1" fmla="*/ 17 h 17"/>
                  <a:gd name="T2" fmla="*/ 13 w 19"/>
                  <a:gd name="T3" fmla="*/ 17 h 17"/>
                  <a:gd name="T4" fmla="*/ 13 w 19"/>
                  <a:gd name="T5" fmla="*/ 17 h 17"/>
                  <a:gd name="T6" fmla="*/ 19 w 19"/>
                  <a:gd name="T7" fmla="*/ 11 h 17"/>
                  <a:gd name="T8" fmla="*/ 19 w 19"/>
                  <a:gd name="T9" fmla="*/ 11 h 17"/>
                  <a:gd name="T10" fmla="*/ 19 w 19"/>
                  <a:gd name="T11" fmla="*/ 11 h 17"/>
                  <a:gd name="T12" fmla="*/ 19 w 19"/>
                  <a:gd name="T13" fmla="*/ 11 h 17"/>
                  <a:gd name="T14" fmla="*/ 19 w 19"/>
                  <a:gd name="T15" fmla="*/ 11 h 17"/>
                  <a:gd name="T16" fmla="*/ 19 w 19"/>
                  <a:gd name="T17" fmla="*/ 11 h 17"/>
                  <a:gd name="T18" fmla="*/ 19 w 19"/>
                  <a:gd name="T19" fmla="*/ 11 h 17"/>
                  <a:gd name="T20" fmla="*/ 13 w 19"/>
                  <a:gd name="T21" fmla="*/ 11 h 17"/>
                  <a:gd name="T22" fmla="*/ 7 w 19"/>
                  <a:gd name="T23" fmla="*/ 5 h 17"/>
                  <a:gd name="T24" fmla="*/ 7 w 19"/>
                  <a:gd name="T25" fmla="*/ 5 h 17"/>
                  <a:gd name="T26" fmla="*/ 0 w 19"/>
                  <a:gd name="T27" fmla="*/ 5 h 17"/>
                  <a:gd name="T28" fmla="*/ 0 w 19"/>
                  <a:gd name="T29" fmla="*/ 0 h 17"/>
                  <a:gd name="T30" fmla="*/ 0 w 19"/>
                  <a:gd name="T31" fmla="*/ 0 h 17"/>
                  <a:gd name="T32" fmla="*/ 0 w 19"/>
                  <a:gd name="T33" fmla="*/ 0 h 17"/>
                  <a:gd name="T34" fmla="*/ 0 w 19"/>
                  <a:gd name="T35" fmla="*/ 11 h 17"/>
                  <a:gd name="T36" fmla="*/ 0 w 19"/>
                  <a:gd name="T37" fmla="*/ 17 h 17"/>
                  <a:gd name="T38" fmla="*/ 7 w 19"/>
                  <a:gd name="T39" fmla="*/ 17 h 17"/>
                  <a:gd name="T40" fmla="*/ 7 w 19"/>
                  <a:gd name="T41" fmla="*/ 17 h 17"/>
                  <a:gd name="T42" fmla="*/ 7 w 19"/>
                  <a:gd name="T43" fmla="*/ 17 h 17"/>
                  <a:gd name="T44" fmla="*/ 13 w 19"/>
                  <a:gd name="T45" fmla="*/ 17 h 17"/>
                  <a:gd name="T46" fmla="*/ 13 w 19"/>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17">
                    <a:moveTo>
                      <a:pt x="13" y="17"/>
                    </a:moveTo>
                    <a:lnTo>
                      <a:pt x="13" y="17"/>
                    </a:lnTo>
                    <a:lnTo>
                      <a:pt x="13" y="17"/>
                    </a:lnTo>
                    <a:lnTo>
                      <a:pt x="19" y="11"/>
                    </a:lnTo>
                    <a:lnTo>
                      <a:pt x="19" y="11"/>
                    </a:lnTo>
                    <a:lnTo>
                      <a:pt x="19" y="11"/>
                    </a:lnTo>
                    <a:lnTo>
                      <a:pt x="19" y="11"/>
                    </a:lnTo>
                    <a:lnTo>
                      <a:pt x="19" y="11"/>
                    </a:lnTo>
                    <a:lnTo>
                      <a:pt x="19" y="11"/>
                    </a:lnTo>
                    <a:lnTo>
                      <a:pt x="19" y="11"/>
                    </a:lnTo>
                    <a:lnTo>
                      <a:pt x="13" y="11"/>
                    </a:lnTo>
                    <a:lnTo>
                      <a:pt x="7" y="5"/>
                    </a:lnTo>
                    <a:lnTo>
                      <a:pt x="7" y="5"/>
                    </a:lnTo>
                    <a:lnTo>
                      <a:pt x="0" y="5"/>
                    </a:lnTo>
                    <a:lnTo>
                      <a:pt x="0" y="0"/>
                    </a:lnTo>
                    <a:lnTo>
                      <a:pt x="0" y="0"/>
                    </a:lnTo>
                    <a:lnTo>
                      <a:pt x="0" y="0"/>
                    </a:lnTo>
                    <a:lnTo>
                      <a:pt x="0" y="11"/>
                    </a:lnTo>
                    <a:lnTo>
                      <a:pt x="0" y="17"/>
                    </a:lnTo>
                    <a:lnTo>
                      <a:pt x="7" y="17"/>
                    </a:lnTo>
                    <a:lnTo>
                      <a:pt x="7" y="17"/>
                    </a:lnTo>
                    <a:lnTo>
                      <a:pt x="7" y="17"/>
                    </a:lnTo>
                    <a:lnTo>
                      <a:pt x="13" y="17"/>
                    </a:lnTo>
                    <a:lnTo>
                      <a:pt x="13" y="17"/>
                    </a:lnTo>
                    <a:close/>
                  </a:path>
                </a:pathLst>
              </a:custGeom>
              <a:solidFill>
                <a:srgbClr val="B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320" name="Freeform 256"/>
              <p:cNvSpPr>
                <a:spLocks/>
              </p:cNvSpPr>
              <p:nvPr/>
            </p:nvSpPr>
            <p:spPr bwMode="auto">
              <a:xfrm>
                <a:off x="2351" y="3210"/>
                <a:ext cx="24" cy="122"/>
              </a:xfrm>
              <a:custGeom>
                <a:avLst/>
                <a:gdLst>
                  <a:gd name="T0" fmla="*/ 0 w 24"/>
                  <a:gd name="T1" fmla="*/ 0 h 122"/>
                  <a:gd name="T2" fmla="*/ 6 w 24"/>
                  <a:gd name="T3" fmla="*/ 0 h 122"/>
                  <a:gd name="T4" fmla="*/ 12 w 24"/>
                  <a:gd name="T5" fmla="*/ 0 h 122"/>
                  <a:gd name="T6" fmla="*/ 12 w 24"/>
                  <a:gd name="T7" fmla="*/ 12 h 122"/>
                  <a:gd name="T8" fmla="*/ 12 w 24"/>
                  <a:gd name="T9" fmla="*/ 12 h 122"/>
                  <a:gd name="T10" fmla="*/ 12 w 24"/>
                  <a:gd name="T11" fmla="*/ 18 h 122"/>
                  <a:gd name="T12" fmla="*/ 12 w 24"/>
                  <a:gd name="T13" fmla="*/ 37 h 122"/>
                  <a:gd name="T14" fmla="*/ 18 w 24"/>
                  <a:gd name="T15" fmla="*/ 49 h 122"/>
                  <a:gd name="T16" fmla="*/ 18 w 24"/>
                  <a:gd name="T17" fmla="*/ 49 h 122"/>
                  <a:gd name="T18" fmla="*/ 12 w 24"/>
                  <a:gd name="T19" fmla="*/ 61 h 122"/>
                  <a:gd name="T20" fmla="*/ 12 w 24"/>
                  <a:gd name="T21" fmla="*/ 73 h 122"/>
                  <a:gd name="T22" fmla="*/ 12 w 24"/>
                  <a:gd name="T23" fmla="*/ 84 h 122"/>
                  <a:gd name="T24" fmla="*/ 12 w 24"/>
                  <a:gd name="T25" fmla="*/ 84 h 122"/>
                  <a:gd name="T26" fmla="*/ 12 w 24"/>
                  <a:gd name="T27" fmla="*/ 98 h 122"/>
                  <a:gd name="T28" fmla="*/ 12 w 24"/>
                  <a:gd name="T29" fmla="*/ 110 h 122"/>
                  <a:gd name="T30" fmla="*/ 18 w 24"/>
                  <a:gd name="T31" fmla="*/ 116 h 122"/>
                  <a:gd name="T32" fmla="*/ 18 w 24"/>
                  <a:gd name="T33" fmla="*/ 116 h 122"/>
                  <a:gd name="T34" fmla="*/ 18 w 24"/>
                  <a:gd name="T35" fmla="*/ 122 h 122"/>
                  <a:gd name="T36" fmla="*/ 24 w 24"/>
                  <a:gd name="T37" fmla="*/ 122 h 122"/>
                  <a:gd name="T38" fmla="*/ 24 w 24"/>
                  <a:gd name="T39" fmla="*/ 122 h 122"/>
                  <a:gd name="T40" fmla="*/ 24 w 24"/>
                  <a:gd name="T41" fmla="*/ 122 h 122"/>
                  <a:gd name="T42" fmla="*/ 18 w 24"/>
                  <a:gd name="T43" fmla="*/ 122 h 122"/>
                  <a:gd name="T44" fmla="*/ 18 w 24"/>
                  <a:gd name="T45" fmla="*/ 122 h 122"/>
                  <a:gd name="T46" fmla="*/ 12 w 24"/>
                  <a:gd name="T47" fmla="*/ 116 h 122"/>
                  <a:gd name="T48" fmla="*/ 12 w 24"/>
                  <a:gd name="T49" fmla="*/ 116 h 122"/>
                  <a:gd name="T50" fmla="*/ 12 w 24"/>
                  <a:gd name="T51" fmla="*/ 116 h 122"/>
                  <a:gd name="T52" fmla="*/ 12 w 24"/>
                  <a:gd name="T53" fmla="*/ 104 h 122"/>
                  <a:gd name="T54" fmla="*/ 12 w 24"/>
                  <a:gd name="T55" fmla="*/ 67 h 122"/>
                  <a:gd name="T56" fmla="*/ 12 w 24"/>
                  <a:gd name="T57" fmla="*/ 67 h 122"/>
                  <a:gd name="T58" fmla="*/ 6 w 24"/>
                  <a:gd name="T59" fmla="*/ 37 h 122"/>
                  <a:gd name="T60" fmla="*/ 6 w 24"/>
                  <a:gd name="T61" fmla="*/ 23 h 122"/>
                  <a:gd name="T62" fmla="*/ 6 w 24"/>
                  <a:gd name="T63" fmla="*/ 18 h 122"/>
                  <a:gd name="T64" fmla="*/ 6 w 24"/>
                  <a:gd name="T65" fmla="*/ 18 h 122"/>
                  <a:gd name="T66" fmla="*/ 6 w 24"/>
                  <a:gd name="T67" fmla="*/ 18 h 122"/>
                  <a:gd name="T68" fmla="*/ 0 w 24"/>
                  <a:gd name="T69" fmla="*/ 23 h 122"/>
                  <a:gd name="T70" fmla="*/ 0 w 24"/>
                  <a:gd name="T71" fmla="*/ 29 h 122"/>
                  <a:gd name="T72" fmla="*/ 0 w 24"/>
                  <a:gd name="T73" fmla="*/ 29 h 122"/>
                  <a:gd name="T74" fmla="*/ 0 w 24"/>
                  <a:gd name="T75" fmla="*/ 43 h 122"/>
                  <a:gd name="T76" fmla="*/ 0 w 24"/>
                  <a:gd name="T77" fmla="*/ 55 h 122"/>
                  <a:gd name="T78" fmla="*/ 0 w 24"/>
                  <a:gd name="T79" fmla="*/ 61 h 122"/>
                  <a:gd name="T80" fmla="*/ 0 w 24"/>
                  <a:gd name="T81" fmla="*/ 61 h 122"/>
                  <a:gd name="T82" fmla="*/ 0 w 24"/>
                  <a:gd name="T83" fmla="*/ 67 h 122"/>
                  <a:gd name="T84" fmla="*/ 0 w 24"/>
                  <a:gd name="T85" fmla="*/ 67 h 122"/>
                  <a:gd name="T86" fmla="*/ 0 w 24"/>
                  <a:gd name="T87" fmla="*/ 61 h 122"/>
                  <a:gd name="T88" fmla="*/ 0 w 24"/>
                  <a:gd name="T89" fmla="*/ 61 h 122"/>
                  <a:gd name="T90" fmla="*/ 0 w 24"/>
                  <a:gd name="T91" fmla="*/ 61 h 122"/>
                  <a:gd name="T92" fmla="*/ 0 w 24"/>
                  <a:gd name="T93" fmla="*/ 55 h 122"/>
                  <a:gd name="T94" fmla="*/ 0 w 24"/>
                  <a:gd name="T95" fmla="*/ 43 h 122"/>
                  <a:gd name="T96" fmla="*/ 0 w 24"/>
                  <a:gd name="T97" fmla="*/ 43 h 122"/>
                  <a:gd name="T98" fmla="*/ 0 w 24"/>
                  <a:gd name="T99" fmla="*/ 29 h 122"/>
                  <a:gd name="T100" fmla="*/ 0 w 24"/>
                  <a:gd name="T101" fmla="*/ 18 h 122"/>
                  <a:gd name="T102" fmla="*/ 0 w 24"/>
                  <a:gd name="T103" fmla="*/ 12 h 122"/>
                  <a:gd name="T104" fmla="*/ 0 w 24"/>
                  <a:gd name="T105" fmla="*/ 12 h 122"/>
                  <a:gd name="T106" fmla="*/ 0 w 24"/>
                  <a:gd name="T107" fmla="*/ 12 h 122"/>
                  <a:gd name="T108" fmla="*/ 0 w 24"/>
                  <a:gd name="T109" fmla="*/ 6 h 122"/>
                  <a:gd name="T110" fmla="*/ 0 w 24"/>
                  <a:gd name="T11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122">
                    <a:moveTo>
                      <a:pt x="0" y="0"/>
                    </a:moveTo>
                    <a:lnTo>
                      <a:pt x="6" y="0"/>
                    </a:lnTo>
                    <a:lnTo>
                      <a:pt x="12" y="0"/>
                    </a:lnTo>
                    <a:lnTo>
                      <a:pt x="12" y="12"/>
                    </a:lnTo>
                    <a:lnTo>
                      <a:pt x="12" y="12"/>
                    </a:lnTo>
                    <a:lnTo>
                      <a:pt x="12" y="18"/>
                    </a:lnTo>
                    <a:lnTo>
                      <a:pt x="12" y="37"/>
                    </a:lnTo>
                    <a:lnTo>
                      <a:pt x="18" y="49"/>
                    </a:lnTo>
                    <a:lnTo>
                      <a:pt x="18" y="49"/>
                    </a:lnTo>
                    <a:lnTo>
                      <a:pt x="12" y="61"/>
                    </a:lnTo>
                    <a:lnTo>
                      <a:pt x="12" y="73"/>
                    </a:lnTo>
                    <a:lnTo>
                      <a:pt x="12" y="84"/>
                    </a:lnTo>
                    <a:lnTo>
                      <a:pt x="12" y="84"/>
                    </a:lnTo>
                    <a:lnTo>
                      <a:pt x="12" y="98"/>
                    </a:lnTo>
                    <a:lnTo>
                      <a:pt x="12" y="110"/>
                    </a:lnTo>
                    <a:lnTo>
                      <a:pt x="18" y="116"/>
                    </a:lnTo>
                    <a:lnTo>
                      <a:pt x="18" y="116"/>
                    </a:lnTo>
                    <a:lnTo>
                      <a:pt x="18" y="122"/>
                    </a:lnTo>
                    <a:lnTo>
                      <a:pt x="24" y="122"/>
                    </a:lnTo>
                    <a:lnTo>
                      <a:pt x="24" y="122"/>
                    </a:lnTo>
                    <a:lnTo>
                      <a:pt x="24" y="122"/>
                    </a:lnTo>
                    <a:lnTo>
                      <a:pt x="18" y="122"/>
                    </a:lnTo>
                    <a:lnTo>
                      <a:pt x="18" y="122"/>
                    </a:lnTo>
                    <a:lnTo>
                      <a:pt x="12" y="116"/>
                    </a:lnTo>
                    <a:lnTo>
                      <a:pt x="12" y="116"/>
                    </a:lnTo>
                    <a:lnTo>
                      <a:pt x="12" y="116"/>
                    </a:lnTo>
                    <a:lnTo>
                      <a:pt x="12" y="104"/>
                    </a:lnTo>
                    <a:lnTo>
                      <a:pt x="12" y="67"/>
                    </a:lnTo>
                    <a:lnTo>
                      <a:pt x="12" y="67"/>
                    </a:lnTo>
                    <a:lnTo>
                      <a:pt x="6" y="37"/>
                    </a:lnTo>
                    <a:lnTo>
                      <a:pt x="6" y="23"/>
                    </a:lnTo>
                    <a:lnTo>
                      <a:pt x="6" y="18"/>
                    </a:lnTo>
                    <a:lnTo>
                      <a:pt x="6" y="18"/>
                    </a:lnTo>
                    <a:lnTo>
                      <a:pt x="6" y="18"/>
                    </a:lnTo>
                    <a:lnTo>
                      <a:pt x="0" y="23"/>
                    </a:lnTo>
                    <a:lnTo>
                      <a:pt x="0" y="29"/>
                    </a:lnTo>
                    <a:lnTo>
                      <a:pt x="0" y="29"/>
                    </a:lnTo>
                    <a:lnTo>
                      <a:pt x="0" y="43"/>
                    </a:lnTo>
                    <a:lnTo>
                      <a:pt x="0" y="55"/>
                    </a:lnTo>
                    <a:lnTo>
                      <a:pt x="0" y="61"/>
                    </a:lnTo>
                    <a:lnTo>
                      <a:pt x="0" y="61"/>
                    </a:lnTo>
                    <a:lnTo>
                      <a:pt x="0" y="67"/>
                    </a:lnTo>
                    <a:lnTo>
                      <a:pt x="0" y="67"/>
                    </a:lnTo>
                    <a:lnTo>
                      <a:pt x="0" y="61"/>
                    </a:lnTo>
                    <a:lnTo>
                      <a:pt x="0" y="61"/>
                    </a:lnTo>
                    <a:lnTo>
                      <a:pt x="0" y="61"/>
                    </a:lnTo>
                    <a:lnTo>
                      <a:pt x="0" y="55"/>
                    </a:lnTo>
                    <a:lnTo>
                      <a:pt x="0" y="43"/>
                    </a:lnTo>
                    <a:lnTo>
                      <a:pt x="0" y="43"/>
                    </a:lnTo>
                    <a:lnTo>
                      <a:pt x="0" y="29"/>
                    </a:lnTo>
                    <a:lnTo>
                      <a:pt x="0" y="18"/>
                    </a:lnTo>
                    <a:lnTo>
                      <a:pt x="0" y="12"/>
                    </a:lnTo>
                    <a:lnTo>
                      <a:pt x="0" y="12"/>
                    </a:lnTo>
                    <a:lnTo>
                      <a:pt x="0" y="12"/>
                    </a:lnTo>
                    <a:lnTo>
                      <a:pt x="0" y="6"/>
                    </a:lnTo>
                    <a:lnTo>
                      <a:pt x="0" y="0"/>
                    </a:lnTo>
                    <a:close/>
                  </a:path>
                </a:pathLst>
              </a:custGeom>
              <a:solidFill>
                <a:srgbClr val="CC00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321" name="Freeform 257"/>
              <p:cNvSpPr>
                <a:spLocks/>
              </p:cNvSpPr>
              <p:nvPr/>
            </p:nvSpPr>
            <p:spPr bwMode="auto">
              <a:xfrm>
                <a:off x="2351" y="3210"/>
                <a:ext cx="12" cy="12"/>
              </a:xfrm>
              <a:custGeom>
                <a:avLst/>
                <a:gdLst>
                  <a:gd name="T0" fmla="*/ 6 w 12"/>
                  <a:gd name="T1" fmla="*/ 12 h 12"/>
                  <a:gd name="T2" fmla="*/ 6 w 12"/>
                  <a:gd name="T3" fmla="*/ 12 h 12"/>
                  <a:gd name="T4" fmla="*/ 12 w 12"/>
                  <a:gd name="T5" fmla="*/ 6 h 12"/>
                  <a:gd name="T6" fmla="*/ 12 w 12"/>
                  <a:gd name="T7" fmla="*/ 0 h 12"/>
                  <a:gd name="T8" fmla="*/ 12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6" y="12"/>
                    </a:moveTo>
                    <a:lnTo>
                      <a:pt x="6" y="12"/>
                    </a:lnTo>
                    <a:lnTo>
                      <a:pt x="12" y="6"/>
                    </a:lnTo>
                    <a:lnTo>
                      <a:pt x="12" y="0"/>
                    </a:lnTo>
                    <a:lnTo>
                      <a:pt x="12" y="0"/>
                    </a:lnTo>
                    <a:lnTo>
                      <a:pt x="6" y="0"/>
                    </a:lnTo>
                    <a:lnTo>
                      <a:pt x="0" y="0"/>
                    </a:lnTo>
                    <a:lnTo>
                      <a:pt x="0" y="6"/>
                    </a:lnTo>
                    <a:lnTo>
                      <a:pt x="0" y="6"/>
                    </a:lnTo>
                    <a:lnTo>
                      <a:pt x="0" y="6"/>
                    </a:lnTo>
                    <a:lnTo>
                      <a:pt x="0" y="12"/>
                    </a:lnTo>
                    <a:lnTo>
                      <a:pt x="6" y="12"/>
                    </a:lnTo>
                    <a:lnTo>
                      <a:pt x="6" y="12"/>
                    </a:lnTo>
                    <a:close/>
                  </a:path>
                </a:pathLst>
              </a:custGeom>
              <a:solidFill>
                <a:srgbClr val="59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322" name="Freeform 258"/>
              <p:cNvSpPr>
                <a:spLocks/>
              </p:cNvSpPr>
              <p:nvPr/>
            </p:nvSpPr>
            <p:spPr bwMode="auto">
              <a:xfrm>
                <a:off x="2430" y="2193"/>
                <a:ext cx="12" cy="20"/>
              </a:xfrm>
              <a:custGeom>
                <a:avLst/>
                <a:gdLst>
                  <a:gd name="T0" fmla="*/ 6 w 12"/>
                  <a:gd name="T1" fmla="*/ 0 h 20"/>
                  <a:gd name="T2" fmla="*/ 12 w 12"/>
                  <a:gd name="T3" fmla="*/ 8 h 20"/>
                  <a:gd name="T4" fmla="*/ 12 w 12"/>
                  <a:gd name="T5" fmla="*/ 14 h 20"/>
                  <a:gd name="T6" fmla="*/ 6 w 12"/>
                  <a:gd name="T7" fmla="*/ 20 h 20"/>
                  <a:gd name="T8" fmla="*/ 6 w 12"/>
                  <a:gd name="T9" fmla="*/ 20 h 20"/>
                  <a:gd name="T10" fmla="*/ 0 w 12"/>
                  <a:gd name="T11" fmla="*/ 20 h 20"/>
                  <a:gd name="T12" fmla="*/ 0 w 12"/>
                  <a:gd name="T13" fmla="*/ 8 h 20"/>
                  <a:gd name="T14" fmla="*/ 6 w 12"/>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0">
                    <a:moveTo>
                      <a:pt x="6" y="0"/>
                    </a:moveTo>
                    <a:lnTo>
                      <a:pt x="12" y="8"/>
                    </a:lnTo>
                    <a:lnTo>
                      <a:pt x="12" y="14"/>
                    </a:lnTo>
                    <a:lnTo>
                      <a:pt x="6" y="20"/>
                    </a:lnTo>
                    <a:lnTo>
                      <a:pt x="6" y="20"/>
                    </a:lnTo>
                    <a:lnTo>
                      <a:pt x="0" y="20"/>
                    </a:lnTo>
                    <a:lnTo>
                      <a:pt x="0" y="8"/>
                    </a:lnTo>
                    <a:lnTo>
                      <a:pt x="6" y="0"/>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323" name="Freeform 259"/>
              <p:cNvSpPr>
                <a:spLocks/>
              </p:cNvSpPr>
              <p:nvPr/>
            </p:nvSpPr>
            <p:spPr bwMode="auto">
              <a:xfrm>
                <a:off x="2247" y="2201"/>
                <a:ext cx="18" cy="18"/>
              </a:xfrm>
              <a:custGeom>
                <a:avLst/>
                <a:gdLst>
                  <a:gd name="T0" fmla="*/ 12 w 18"/>
                  <a:gd name="T1" fmla="*/ 0 h 18"/>
                  <a:gd name="T2" fmla="*/ 0 w 18"/>
                  <a:gd name="T3" fmla="*/ 6 h 18"/>
                  <a:gd name="T4" fmla="*/ 0 w 18"/>
                  <a:gd name="T5" fmla="*/ 12 h 18"/>
                  <a:gd name="T6" fmla="*/ 12 w 18"/>
                  <a:gd name="T7" fmla="*/ 18 h 18"/>
                  <a:gd name="T8" fmla="*/ 12 w 18"/>
                  <a:gd name="T9" fmla="*/ 18 h 18"/>
                  <a:gd name="T10" fmla="*/ 18 w 18"/>
                  <a:gd name="T11" fmla="*/ 18 h 18"/>
                  <a:gd name="T12" fmla="*/ 18 w 18"/>
                  <a:gd name="T13" fmla="*/ 6 h 18"/>
                  <a:gd name="T14" fmla="*/ 12 w 1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2" y="0"/>
                    </a:moveTo>
                    <a:lnTo>
                      <a:pt x="0" y="6"/>
                    </a:lnTo>
                    <a:lnTo>
                      <a:pt x="0" y="12"/>
                    </a:lnTo>
                    <a:lnTo>
                      <a:pt x="12" y="18"/>
                    </a:lnTo>
                    <a:lnTo>
                      <a:pt x="12" y="18"/>
                    </a:lnTo>
                    <a:lnTo>
                      <a:pt x="18" y="18"/>
                    </a:lnTo>
                    <a:lnTo>
                      <a:pt x="18" y="6"/>
                    </a:lnTo>
                    <a:lnTo>
                      <a:pt x="12" y="0"/>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324" name="Freeform 260"/>
              <p:cNvSpPr>
                <a:spLocks/>
              </p:cNvSpPr>
              <p:nvPr/>
            </p:nvSpPr>
            <p:spPr bwMode="auto">
              <a:xfrm>
                <a:off x="2253" y="2207"/>
                <a:ext cx="6" cy="6"/>
              </a:xfrm>
              <a:custGeom>
                <a:avLst/>
                <a:gdLst>
                  <a:gd name="T0" fmla="*/ 6 w 6"/>
                  <a:gd name="T1" fmla="*/ 0 h 6"/>
                  <a:gd name="T2" fmla="*/ 6 w 6"/>
                  <a:gd name="T3" fmla="*/ 6 h 6"/>
                  <a:gd name="T4" fmla="*/ 6 w 6"/>
                  <a:gd name="T5" fmla="*/ 6 h 6"/>
                  <a:gd name="T6" fmla="*/ 6 w 6"/>
                  <a:gd name="T7" fmla="*/ 6 h 6"/>
                  <a:gd name="T8" fmla="*/ 6 w 6"/>
                  <a:gd name="T9" fmla="*/ 6 h 6"/>
                  <a:gd name="T10" fmla="*/ 6 w 6"/>
                  <a:gd name="T11" fmla="*/ 6 h 6"/>
                  <a:gd name="T12" fmla="*/ 6 w 6"/>
                  <a:gd name="T13" fmla="*/ 6 h 6"/>
                  <a:gd name="T14" fmla="*/ 6 w 6"/>
                  <a:gd name="T15" fmla="*/ 6 h 6"/>
                  <a:gd name="T16" fmla="*/ 6 w 6"/>
                  <a:gd name="T17" fmla="*/ 6 h 6"/>
                  <a:gd name="T18" fmla="*/ 0 w 6"/>
                  <a:gd name="T19" fmla="*/ 6 h 6"/>
                  <a:gd name="T20" fmla="*/ 0 w 6"/>
                  <a:gd name="T21" fmla="*/ 6 h 6"/>
                  <a:gd name="T22" fmla="*/ 0 w 6"/>
                  <a:gd name="T23" fmla="*/ 6 h 6"/>
                  <a:gd name="T24" fmla="*/ 0 w 6"/>
                  <a:gd name="T25" fmla="*/ 6 h 6"/>
                  <a:gd name="T26" fmla="*/ 0 w 6"/>
                  <a:gd name="T27" fmla="*/ 6 h 6"/>
                  <a:gd name="T28" fmla="*/ 0 w 6"/>
                  <a:gd name="T29" fmla="*/ 6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6" y="6"/>
                    </a:lnTo>
                    <a:lnTo>
                      <a:pt x="6" y="6"/>
                    </a:lnTo>
                    <a:lnTo>
                      <a:pt x="6" y="6"/>
                    </a:lnTo>
                    <a:lnTo>
                      <a:pt x="6" y="6"/>
                    </a:lnTo>
                    <a:lnTo>
                      <a:pt x="6" y="6"/>
                    </a:lnTo>
                    <a:lnTo>
                      <a:pt x="6" y="6"/>
                    </a:lnTo>
                    <a:lnTo>
                      <a:pt x="6" y="6"/>
                    </a:lnTo>
                    <a:lnTo>
                      <a:pt x="6" y="6"/>
                    </a:lnTo>
                    <a:lnTo>
                      <a:pt x="0" y="6"/>
                    </a:lnTo>
                    <a:lnTo>
                      <a:pt x="0" y="6"/>
                    </a:lnTo>
                    <a:lnTo>
                      <a:pt x="0" y="6"/>
                    </a:lnTo>
                    <a:lnTo>
                      <a:pt x="0" y="6"/>
                    </a:lnTo>
                    <a:lnTo>
                      <a:pt x="0" y="6"/>
                    </a:lnTo>
                    <a:lnTo>
                      <a:pt x="0" y="6"/>
                    </a:lnTo>
                    <a:lnTo>
                      <a:pt x="6" y="0"/>
                    </a:lnTo>
                    <a:close/>
                  </a:path>
                </a:pathLst>
              </a:custGeom>
              <a:solidFill>
                <a:srgbClr val="D8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4325" name="Freeform 261"/>
              <p:cNvSpPr>
                <a:spLocks/>
              </p:cNvSpPr>
              <p:nvPr/>
            </p:nvSpPr>
            <p:spPr bwMode="auto">
              <a:xfrm>
                <a:off x="2436" y="2201"/>
                <a:ext cx="6" cy="6"/>
              </a:xfrm>
              <a:custGeom>
                <a:avLst/>
                <a:gdLst>
                  <a:gd name="T0" fmla="*/ 6 w 6"/>
                  <a:gd name="T1" fmla="*/ 0 h 6"/>
                  <a:gd name="T2" fmla="*/ 0 w 6"/>
                  <a:gd name="T3" fmla="*/ 0 h 6"/>
                  <a:gd name="T4" fmla="*/ 0 w 6"/>
                  <a:gd name="T5" fmla="*/ 6 h 6"/>
                  <a:gd name="T6" fmla="*/ 0 w 6"/>
                  <a:gd name="T7" fmla="*/ 6 h 6"/>
                  <a:gd name="T8" fmla="*/ 0 w 6"/>
                  <a:gd name="T9" fmla="*/ 6 h 6"/>
                  <a:gd name="T10" fmla="*/ 0 w 6"/>
                  <a:gd name="T11" fmla="*/ 6 h 6"/>
                  <a:gd name="T12" fmla="*/ 0 w 6"/>
                  <a:gd name="T13" fmla="*/ 6 h 6"/>
                  <a:gd name="T14" fmla="*/ 6 w 6"/>
                  <a:gd name="T15" fmla="*/ 6 h 6"/>
                  <a:gd name="T16" fmla="*/ 6 w 6"/>
                  <a:gd name="T17" fmla="*/ 6 h 6"/>
                  <a:gd name="T18" fmla="*/ 6 w 6"/>
                  <a:gd name="T19" fmla="*/ 6 h 6"/>
                  <a:gd name="T20" fmla="*/ 6 w 6"/>
                  <a:gd name="T21" fmla="*/ 6 h 6"/>
                  <a:gd name="T22" fmla="*/ 6 w 6"/>
                  <a:gd name="T23" fmla="*/ 6 h 6"/>
                  <a:gd name="T24" fmla="*/ 6 w 6"/>
                  <a:gd name="T25" fmla="*/ 6 h 6"/>
                  <a:gd name="T26" fmla="*/ 6 w 6"/>
                  <a:gd name="T27" fmla="*/ 6 h 6"/>
                  <a:gd name="T28" fmla="*/ 6 w 6"/>
                  <a:gd name="T29" fmla="*/ 6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0" y="0"/>
                    </a:lnTo>
                    <a:lnTo>
                      <a:pt x="0" y="6"/>
                    </a:lnTo>
                    <a:lnTo>
                      <a:pt x="0" y="6"/>
                    </a:lnTo>
                    <a:lnTo>
                      <a:pt x="0" y="6"/>
                    </a:lnTo>
                    <a:lnTo>
                      <a:pt x="0" y="6"/>
                    </a:lnTo>
                    <a:lnTo>
                      <a:pt x="0" y="6"/>
                    </a:lnTo>
                    <a:lnTo>
                      <a:pt x="6" y="6"/>
                    </a:lnTo>
                    <a:lnTo>
                      <a:pt x="6" y="6"/>
                    </a:lnTo>
                    <a:lnTo>
                      <a:pt x="6" y="6"/>
                    </a:lnTo>
                    <a:lnTo>
                      <a:pt x="6" y="6"/>
                    </a:lnTo>
                    <a:lnTo>
                      <a:pt x="6" y="6"/>
                    </a:lnTo>
                    <a:lnTo>
                      <a:pt x="6" y="6"/>
                    </a:lnTo>
                    <a:lnTo>
                      <a:pt x="6" y="6"/>
                    </a:lnTo>
                    <a:lnTo>
                      <a:pt x="6" y="6"/>
                    </a:lnTo>
                    <a:lnTo>
                      <a:pt x="6" y="0"/>
                    </a:lnTo>
                    <a:close/>
                  </a:path>
                </a:pathLst>
              </a:custGeom>
              <a:solidFill>
                <a:srgbClr val="D8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84326" name="Rectangle 262"/>
            <p:cNvSpPr>
              <a:spLocks noChangeArrowheads="1"/>
            </p:cNvSpPr>
            <p:nvPr/>
          </p:nvSpPr>
          <p:spPr bwMode="auto">
            <a:xfrm>
              <a:off x="3238" y="3238"/>
              <a:ext cx="1051" cy="4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0"/>
                </a:spcBef>
                <a:buFontTx/>
                <a:buNone/>
              </a:pPr>
              <a:r>
                <a:rPr lang="en-US" b="1">
                  <a:solidFill>
                    <a:srgbClr val="990000"/>
                  </a:solidFill>
                </a:rPr>
                <a:t>Righteous Man</a:t>
              </a:r>
            </a:p>
            <a:p>
              <a:pPr algn="ctr">
                <a:spcBef>
                  <a:spcPct val="0"/>
                </a:spcBef>
                <a:buFontTx/>
                <a:buNone/>
              </a:pPr>
              <a:r>
                <a:rPr lang="en-US" b="1">
                  <a:solidFill>
                    <a:srgbClr val="990000"/>
                  </a:solidFill>
                </a:rPr>
                <a:t>Holy God</a:t>
              </a:r>
            </a:p>
          </p:txBody>
        </p:sp>
      </p:grpSp>
      <p:grpSp>
        <p:nvGrpSpPr>
          <p:cNvPr id="984333" name="Group 269"/>
          <p:cNvGrpSpPr>
            <a:grpSpLocks/>
          </p:cNvGrpSpPr>
          <p:nvPr/>
        </p:nvGrpSpPr>
        <p:grpSpPr bwMode="auto">
          <a:xfrm>
            <a:off x="4800600" y="1698625"/>
            <a:ext cx="825500" cy="2286000"/>
            <a:chOff x="3024" y="1070"/>
            <a:chExt cx="520" cy="1440"/>
          </a:xfrm>
        </p:grpSpPr>
        <p:sp>
          <p:nvSpPr>
            <p:cNvPr id="984327" name="Line 263"/>
            <p:cNvSpPr>
              <a:spLocks noChangeShapeType="1"/>
            </p:cNvSpPr>
            <p:nvPr/>
          </p:nvSpPr>
          <p:spPr bwMode="auto">
            <a:xfrm flipH="1" flipV="1">
              <a:off x="3024" y="1258"/>
              <a:ext cx="455" cy="85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84328" name="Text Box 264"/>
            <p:cNvSpPr txBox="1">
              <a:spLocks noChangeArrowheads="1"/>
            </p:cNvSpPr>
            <p:nvPr/>
          </p:nvSpPr>
          <p:spPr bwMode="auto">
            <a:xfrm rot="3699945">
              <a:off x="2699" y="1665"/>
              <a:ext cx="1440" cy="2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2000"/>
                <a:t>Offer of sacrifice</a:t>
              </a:r>
            </a:p>
          </p:txBody>
        </p:sp>
      </p:grpSp>
      <p:grpSp>
        <p:nvGrpSpPr>
          <p:cNvPr id="984329" name="Group 265"/>
          <p:cNvGrpSpPr>
            <a:grpSpLocks/>
          </p:cNvGrpSpPr>
          <p:nvPr/>
        </p:nvGrpSpPr>
        <p:grpSpPr bwMode="auto">
          <a:xfrm>
            <a:off x="2819400" y="1920875"/>
            <a:ext cx="1600200" cy="2651125"/>
            <a:chOff x="1776" y="1210"/>
            <a:chExt cx="1008" cy="1536"/>
          </a:xfrm>
        </p:grpSpPr>
        <p:sp>
          <p:nvSpPr>
            <p:cNvPr id="984330" name="Text Box 266"/>
            <p:cNvSpPr txBox="1">
              <a:spLocks noChangeArrowheads="1"/>
            </p:cNvSpPr>
            <p:nvPr/>
          </p:nvSpPr>
          <p:spPr bwMode="auto">
            <a:xfrm rot="-68196262">
              <a:off x="1671" y="1765"/>
              <a:ext cx="1152" cy="2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2000"/>
                <a:t>Forgiveness offered</a:t>
              </a:r>
            </a:p>
          </p:txBody>
        </p:sp>
        <p:sp>
          <p:nvSpPr>
            <p:cNvPr id="984331" name="Line 267"/>
            <p:cNvSpPr>
              <a:spLocks noChangeShapeType="1"/>
            </p:cNvSpPr>
            <p:nvPr/>
          </p:nvSpPr>
          <p:spPr bwMode="auto">
            <a:xfrm flipH="1">
              <a:off x="1776" y="1210"/>
              <a:ext cx="1008" cy="15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984332" name="Text Box 268"/>
          <p:cNvSpPr txBox="1">
            <a:spLocks noChangeArrowheads="1"/>
          </p:cNvSpPr>
          <p:nvPr/>
        </p:nvSpPr>
        <p:spPr bwMode="auto">
          <a:xfrm>
            <a:off x="3581400" y="1508125"/>
            <a:ext cx="22098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None/>
            </a:pPr>
            <a:r>
              <a:rPr lang="en-US" sz="2400">
                <a:effectLst>
                  <a:outerShdw blurRad="38100" dist="38100" dir="2700000" algn="tl">
                    <a:srgbClr val="DDDDDD"/>
                  </a:outerShdw>
                </a:effectLst>
              </a:rPr>
              <a:t>Sacrifice accepted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43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984083"/>
                                        </p:tgtEl>
                                        <p:attrNameLst>
                                          <p:attrName>style.visibility</p:attrName>
                                        </p:attrNameLst>
                                      </p:cBhvr>
                                      <p:to>
                                        <p:strVal val="visible"/>
                                      </p:to>
                                    </p:set>
                                    <p:animEffect transition="in" filter="wipe(down)">
                                      <p:cBhvr>
                                        <p:cTn id="11" dur="500"/>
                                        <p:tgtEl>
                                          <p:spTgt spid="9840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984333"/>
                                        </p:tgtEl>
                                        <p:attrNameLst>
                                          <p:attrName>style.visibility</p:attrName>
                                        </p:attrNameLst>
                                      </p:cBhvr>
                                      <p:to>
                                        <p:strVal val="visible"/>
                                      </p:to>
                                    </p:set>
                                    <p:animEffect transition="in" filter="wipe(down)">
                                      <p:cBhvr>
                                        <p:cTn id="16" dur="500"/>
                                        <p:tgtEl>
                                          <p:spTgt spid="9843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8433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984329"/>
                                        </p:tgtEl>
                                        <p:attrNameLst>
                                          <p:attrName>style.visibility</p:attrName>
                                        </p:attrNameLst>
                                      </p:cBhvr>
                                      <p:to>
                                        <p:strVal val="visible"/>
                                      </p:to>
                                    </p:set>
                                    <p:animEffect transition="in" filter="wipe(up)">
                                      <p:cBhvr>
                                        <p:cTn id="25" dur="500"/>
                                        <p:tgtEl>
                                          <p:spTgt spid="984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3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988163" name="Rectangle 3"/>
          <p:cNvSpPr>
            <a:spLocks noGrp="1" noChangeArrowheads="1"/>
          </p:cNvSpPr>
          <p:nvPr>
            <p:ph type="body" idx="1"/>
          </p:nvPr>
        </p:nvSpPr>
        <p:spPr/>
        <p:txBody>
          <a:bodyPr/>
          <a:lstStyle/>
          <a:p>
            <a:pPr algn="ctr">
              <a:buFontTx/>
              <a:buNone/>
            </a:pPr>
            <a:endParaRPr lang="en-US" sz="4000">
              <a:effectLst>
                <a:outerShdw blurRad="38100" dist="38100" dir="2700000" algn="tl">
                  <a:srgbClr val="DDDDDD"/>
                </a:outerShdw>
              </a:effectLst>
            </a:endParaRPr>
          </a:p>
          <a:p>
            <a:pPr algn="ctr">
              <a:buFontTx/>
              <a:buNone/>
            </a:pPr>
            <a:r>
              <a:rPr lang="en-US" sz="4000">
                <a:effectLst>
                  <a:outerShdw blurRad="38100" dist="38100" dir="2700000" algn="tl">
                    <a:srgbClr val="DDDDDD"/>
                  </a:outerShdw>
                </a:effectLst>
              </a:rPr>
              <a:t>For whom did Christ die?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989187" name="Rectangle 3"/>
          <p:cNvSpPr>
            <a:spLocks noGrp="1" noChangeArrowheads="1"/>
          </p:cNvSpPr>
          <p:nvPr>
            <p:ph type="body" idx="1"/>
          </p:nvPr>
        </p:nvSpPr>
        <p:spPr/>
        <p:txBody>
          <a:bodyPr/>
          <a:lstStyle/>
          <a:p>
            <a:pPr marL="609600" indent="-609600">
              <a:buFontTx/>
              <a:buNone/>
            </a:pPr>
            <a:r>
              <a:rPr lang="en-US" b="1">
                <a:effectLst>
                  <a:outerShdw blurRad="38100" dist="38100" dir="2700000" algn="tl">
                    <a:srgbClr val="DDDDDD"/>
                  </a:outerShdw>
                </a:effectLst>
              </a:rPr>
              <a:t>Two Views:</a:t>
            </a:r>
          </a:p>
          <a:p>
            <a:pPr marL="609600" indent="-609600">
              <a:buFontTx/>
              <a:buAutoNum type="arabicPeriod"/>
            </a:pPr>
            <a:r>
              <a:rPr lang="en-US"/>
              <a:t>Limited Atonement</a:t>
            </a:r>
          </a:p>
          <a:p>
            <a:pPr marL="609600" indent="-609600">
              <a:buFontTx/>
              <a:buAutoNum type="arabicPeriod"/>
            </a:pPr>
            <a:r>
              <a:rPr lang="en-US"/>
              <a:t>Unlimited Atonement</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991235" name="Rectangle 3"/>
          <p:cNvSpPr>
            <a:spLocks noGrp="1" noChangeArrowheads="1"/>
          </p:cNvSpPr>
          <p:nvPr>
            <p:ph type="body" idx="1"/>
          </p:nvPr>
        </p:nvSpPr>
        <p:spPr/>
        <p:txBody>
          <a:bodyPr/>
          <a:lstStyle/>
          <a:p>
            <a:pPr marL="3657600" indent="-3657600">
              <a:buFontTx/>
              <a:buNone/>
            </a:pPr>
            <a:r>
              <a:rPr lang="en-US" b="1"/>
              <a:t>Limited Atonement:</a:t>
            </a:r>
            <a:r>
              <a:rPr lang="en-US"/>
              <a:t> 	The belief that Christ only died for the sins of the elect in order to secure their salvation.</a:t>
            </a:r>
          </a:p>
          <a:p>
            <a:pPr marL="3657600" indent="-3657600">
              <a:buFontTx/>
              <a:buNone/>
            </a:pPr>
            <a:r>
              <a:rPr lang="en-US" b="1"/>
              <a:t>Adherents:</a:t>
            </a:r>
            <a:r>
              <a:rPr lang="en-US"/>
              <a:t> 	Most Reformed theologians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96355" name="Rectangle 3"/>
          <p:cNvSpPr>
            <a:spLocks noGrp="1" noChangeArrowheads="1"/>
          </p:cNvSpPr>
          <p:nvPr>
            <p:ph type="title"/>
          </p:nvPr>
        </p:nvSpPr>
        <p:spPr>
          <a:xfrm>
            <a:off x="0" y="274638"/>
            <a:ext cx="9144000" cy="1143000"/>
          </a:xfrm>
        </p:spPr>
        <p:txBody>
          <a:bodyPr/>
          <a:lstStyle/>
          <a:p>
            <a:r>
              <a:rPr lang="en-US"/>
              <a:t>Tulip</a:t>
            </a:r>
          </a:p>
        </p:txBody>
      </p:sp>
      <p:grpSp>
        <p:nvGrpSpPr>
          <p:cNvPr id="996356" name="Group 4"/>
          <p:cNvGrpSpPr>
            <a:grpSpLocks/>
          </p:cNvGrpSpPr>
          <p:nvPr/>
        </p:nvGrpSpPr>
        <p:grpSpPr bwMode="auto">
          <a:xfrm>
            <a:off x="2286000" y="1600200"/>
            <a:ext cx="5105400" cy="4495800"/>
            <a:chOff x="1440" y="1008"/>
            <a:chExt cx="3216" cy="2832"/>
          </a:xfrm>
        </p:grpSpPr>
        <p:sp>
          <p:nvSpPr>
            <p:cNvPr id="996357" name="Rectangle 5"/>
            <p:cNvSpPr>
              <a:spLocks noChangeArrowheads="1"/>
            </p:cNvSpPr>
            <p:nvPr/>
          </p:nvSpPr>
          <p:spPr bwMode="auto">
            <a:xfrm>
              <a:off x="2112" y="1008"/>
              <a:ext cx="2544" cy="2832"/>
            </a:xfrm>
            <a:prstGeom prst="rect">
              <a:avLst/>
            </a:prstGeom>
            <a:solidFill>
              <a:schemeClr val="bg1"/>
            </a:solidFill>
            <a:ln w="9525">
              <a:solidFill>
                <a:schemeClr val="tx1"/>
              </a:solidFill>
              <a:miter lim="800000"/>
              <a:headEnd/>
              <a:tailEnd/>
            </a:ln>
            <a:effectLst>
              <a:outerShdw blurRad="63500" dist="107763" dir="13500000" algn="ctr" rotWithShape="0">
                <a:schemeClr val="bg2">
                  <a:alpha val="50000"/>
                </a:schemeClr>
              </a:outerShdw>
            </a:effectLst>
          </p:spPr>
          <p:txBody>
            <a:bodyPr/>
            <a:lstStyle/>
            <a:p>
              <a:pPr>
                <a:spcBef>
                  <a:spcPct val="0"/>
                </a:spcBef>
                <a:buFontTx/>
                <a:buNone/>
              </a:pPr>
              <a:r>
                <a:rPr lang="en-US" sz="1200" b="1">
                  <a:latin typeface="Arial" charset="0"/>
                </a:rPr>
                <a:t>Total Depravity</a:t>
              </a:r>
              <a:r>
                <a:rPr lang="en-US" sz="1200">
                  <a:latin typeface="Arial" charset="0"/>
                </a:rPr>
                <a:t>: Humanity has fallen into a state of radical corruption that has affected </a:t>
              </a:r>
              <a:r>
                <a:rPr lang="en-US" sz="1200" i="1">
                  <a:latin typeface="Arial" charset="0"/>
                </a:rPr>
                <a:t>every</a:t>
              </a:r>
              <a:r>
                <a:rPr lang="en-US" sz="1200">
                  <a:latin typeface="Arial" charset="0"/>
                </a:rPr>
                <a:t> aspect of who we are. The imago Dei has been marred, but not destroyed.</a:t>
              </a:r>
            </a:p>
            <a:p>
              <a:pPr>
                <a:spcBef>
                  <a:spcPct val="0"/>
                </a:spcBef>
                <a:buFontTx/>
                <a:buNone/>
              </a:pPr>
              <a:endParaRPr lang="en-US" sz="1400">
                <a:latin typeface="Arial" charset="0"/>
              </a:endParaRPr>
            </a:p>
            <a:p>
              <a:pPr>
                <a:spcBef>
                  <a:spcPct val="0"/>
                </a:spcBef>
                <a:buFontTx/>
                <a:buNone/>
              </a:pPr>
              <a:r>
                <a:rPr lang="en-US" sz="1200" b="1">
                  <a:latin typeface="Arial" charset="0"/>
                </a:rPr>
                <a:t>Unconditional Election</a:t>
              </a:r>
              <a:r>
                <a:rPr lang="en-US" sz="1200">
                  <a:latin typeface="Arial" charset="0"/>
                </a:rPr>
                <a:t>: The belief that God predestined people for salvation before the beginning of time. This election was not based or conditioned upon anything in man, good or evil, foreseen or present, but upon God</a:t>
              </a:r>
              <a:r>
                <a:rPr lang="ja-JP" altLang="en-US" sz="1200">
                  <a:latin typeface="Arial"/>
                </a:rPr>
                <a:t>’</a:t>
              </a:r>
              <a:r>
                <a:rPr lang="en-US" sz="1200">
                  <a:latin typeface="Arial" charset="0"/>
                </a:rPr>
                <a:t>s sovereign choice.</a:t>
              </a:r>
              <a:endParaRPr lang="en-US" sz="1600">
                <a:latin typeface="Arial" charset="0"/>
              </a:endParaRPr>
            </a:p>
            <a:p>
              <a:pPr>
                <a:spcBef>
                  <a:spcPct val="0"/>
                </a:spcBef>
                <a:buFontTx/>
                <a:buNone/>
              </a:pPr>
              <a:endParaRPr lang="en-US" sz="1600">
                <a:latin typeface="Arial" charset="0"/>
              </a:endParaRPr>
            </a:p>
            <a:p>
              <a:pPr>
                <a:spcBef>
                  <a:spcPct val="0"/>
                </a:spcBef>
                <a:buFontTx/>
                <a:buNone/>
              </a:pPr>
              <a:r>
                <a:rPr lang="en-US" sz="1200" b="1">
                  <a:latin typeface="Arial" charset="0"/>
                </a:rPr>
                <a:t>Limited Atonement</a:t>
              </a:r>
              <a:r>
                <a:rPr lang="en-US" sz="1200">
                  <a:latin typeface="Arial" charset="0"/>
                </a:rPr>
                <a:t>: The belief that Christ only died for the sins of the elect.</a:t>
              </a:r>
            </a:p>
          </p:txBody>
        </p:sp>
        <p:sp>
          <p:nvSpPr>
            <p:cNvPr id="996358" name="Rectangle 6"/>
            <p:cNvSpPr>
              <a:spLocks noChangeArrowheads="1"/>
            </p:cNvSpPr>
            <p:nvPr/>
          </p:nvSpPr>
          <p:spPr bwMode="auto">
            <a:xfrm>
              <a:off x="1440" y="1008"/>
              <a:ext cx="672" cy="2832"/>
            </a:xfrm>
            <a:prstGeom prst="rect">
              <a:avLst/>
            </a:prstGeom>
            <a:solidFill>
              <a:srgbClr val="990000"/>
            </a:solidFill>
            <a:ln w="9525">
              <a:solidFill>
                <a:schemeClr val="tx1"/>
              </a:solidFill>
              <a:miter lim="800000"/>
              <a:headEnd/>
              <a:tailEnd/>
            </a:ln>
            <a:effectLst>
              <a:outerShdw blurRad="63500" dist="107763" dir="13500000" algn="ctr" rotWithShape="0">
                <a:schemeClr val="bg2">
                  <a:alpha val="50000"/>
                </a:schemeClr>
              </a:outerShdw>
            </a:effectLst>
          </p:spPr>
          <p:txBody>
            <a:bodyPr wrap="none" anchor="ctr"/>
            <a:lstStyle/>
            <a:p>
              <a:pPr algn="ctr">
                <a:spcBef>
                  <a:spcPct val="0"/>
                </a:spcBef>
                <a:buFontTx/>
                <a:buNone/>
              </a:pPr>
              <a:r>
                <a:rPr lang="en-US" sz="6000" b="1">
                  <a:solidFill>
                    <a:schemeClr val="bg1"/>
                  </a:solidFill>
                  <a:latin typeface="Perpetua Titling MT" charset="0"/>
                </a:rPr>
                <a:t>T</a:t>
              </a:r>
            </a:p>
            <a:p>
              <a:pPr algn="ctr">
                <a:spcBef>
                  <a:spcPct val="0"/>
                </a:spcBef>
                <a:buFontTx/>
                <a:buNone/>
              </a:pPr>
              <a:r>
                <a:rPr lang="en-US" sz="6000" b="1">
                  <a:solidFill>
                    <a:schemeClr val="bg1"/>
                  </a:solidFill>
                  <a:latin typeface="Perpetua Titling MT" charset="0"/>
                </a:rPr>
                <a:t>U</a:t>
              </a:r>
            </a:p>
            <a:p>
              <a:pPr algn="ctr">
                <a:spcBef>
                  <a:spcPct val="0"/>
                </a:spcBef>
                <a:buFontTx/>
                <a:buNone/>
              </a:pPr>
              <a:r>
                <a:rPr lang="en-US" sz="6000" b="1">
                  <a:solidFill>
                    <a:schemeClr val="bg1"/>
                  </a:solidFill>
                  <a:latin typeface="Perpetua Titling MT" charset="0"/>
                </a:rPr>
                <a:t>L</a:t>
              </a:r>
            </a:p>
            <a:p>
              <a:pPr algn="ctr">
                <a:spcBef>
                  <a:spcPct val="0"/>
                </a:spcBef>
                <a:buFontTx/>
                <a:buNone/>
              </a:pPr>
              <a:r>
                <a:rPr lang="en-US" sz="6000" b="1">
                  <a:solidFill>
                    <a:schemeClr val="bg1"/>
                  </a:solidFill>
                  <a:latin typeface="Perpetua Titling MT" charset="0"/>
                </a:rPr>
                <a:t>I</a:t>
              </a:r>
            </a:p>
            <a:p>
              <a:pPr algn="ctr">
                <a:spcBef>
                  <a:spcPct val="0"/>
                </a:spcBef>
                <a:buFontTx/>
                <a:buNone/>
              </a:pPr>
              <a:r>
                <a:rPr lang="en-US" sz="6000" b="1">
                  <a:solidFill>
                    <a:schemeClr val="bg1"/>
                  </a:solidFill>
                  <a:latin typeface="Perpetua Titling MT" charset="0"/>
                </a:rPr>
                <a:t>P</a:t>
              </a:r>
            </a:p>
          </p:txBody>
        </p:sp>
      </p:gr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997391" name="Group 15"/>
          <p:cNvGraphicFramePr>
            <a:graphicFrameLocks noGrp="1"/>
          </p:cNvGraphicFramePr>
          <p:nvPr/>
        </p:nvGraphicFramePr>
        <p:xfrm>
          <a:off x="1219200" y="1295400"/>
          <a:ext cx="7162800" cy="5200841"/>
        </p:xfrm>
        <a:graphic>
          <a:graphicData uri="http://schemas.openxmlformats.org/drawingml/2006/table">
            <a:tbl>
              <a:tblPr/>
              <a:tblGrid>
                <a:gridCol w="3581400"/>
                <a:gridCol w="3581400"/>
              </a:tblGrid>
              <a:tr h="671513">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3600" b="0" i="0" u="none" strike="noStrike" cap="none" normalizeH="0" baseline="0">
                          <a:ln>
                            <a:noFill/>
                          </a:ln>
                          <a:solidFill>
                            <a:schemeClr val="bg1"/>
                          </a:solidFill>
                          <a:effectLst>
                            <a:outerShdw blurRad="38100" dist="38100" dir="2700000" algn="tl">
                              <a:srgbClr val="000000"/>
                            </a:outerShdw>
                          </a:effectLst>
                          <a:latin typeface="Calligrapher" charset="0"/>
                          <a:ea typeface="ＭＳ Ｐゴシック" charset="0"/>
                        </a:rPr>
                        <a:t>Calvinism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3600" b="0" i="0" u="none" strike="noStrike" cap="none" normalizeH="0" baseline="0">
                          <a:ln>
                            <a:noFill/>
                          </a:ln>
                          <a:solidFill>
                            <a:schemeClr val="bg1"/>
                          </a:solidFill>
                          <a:effectLst>
                            <a:outerShdw blurRad="38100" dist="38100" dir="2700000" algn="tl">
                              <a:srgbClr val="000000"/>
                            </a:outerShdw>
                          </a:effectLst>
                          <a:latin typeface="Calligrapher" charset="0"/>
                          <a:ea typeface="ＭＳ Ｐゴシック" charset="0"/>
                        </a:rPr>
                        <a:t>Arminianism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4281488">
                <a:tc>
                  <a:txBody>
                    <a:bodyPr/>
                    <a:lstStyle/>
                    <a:p>
                      <a:pPr marL="338138" marR="0" lvl="0" indent="-338138" algn="l" defTabSz="914400" rtl="0" eaLnBrk="1" fontAlgn="base" latinLnBrk="0" hangingPunct="1">
                        <a:lnSpc>
                          <a:spcPct val="100000"/>
                        </a:lnSpc>
                        <a:spcBef>
                          <a:spcPct val="20000"/>
                        </a:spcBef>
                        <a:spcAft>
                          <a:spcPct val="0"/>
                        </a:spcAft>
                        <a:buClr>
                          <a:srgbClr val="990000"/>
                        </a:buClr>
                        <a:buSzTx/>
                        <a:buFontTx/>
                        <a:buNone/>
                        <a:tabLst/>
                      </a:pPr>
                      <a:r>
                        <a:rPr kumimoji="0" lang="en-US" sz="3200" b="1" i="0" u="none" strike="noStrike" cap="none" normalizeH="0" baseline="0">
                          <a:ln>
                            <a:noFill/>
                          </a:ln>
                          <a:solidFill>
                            <a:srgbClr val="990000"/>
                          </a:solidFill>
                          <a:effectLst>
                            <a:outerShdw blurRad="38100" dist="38100" dir="2700000" algn="tl">
                              <a:srgbClr val="DDDDDD"/>
                            </a:outerShdw>
                          </a:effectLst>
                          <a:latin typeface="Perpetua" charset="0"/>
                          <a:ea typeface="ＭＳ Ｐゴシック" charset="0"/>
                        </a:rPr>
                        <a:t>T</a:t>
                      </a:r>
                      <a:r>
                        <a:rPr kumimoji="0" lang="en-US" sz="2400" b="0" i="0" u="none" strike="noStrike" cap="none" normalizeH="0" baseline="0">
                          <a:ln>
                            <a:noFill/>
                          </a:ln>
                          <a:solidFill>
                            <a:schemeClr val="tx1"/>
                          </a:solidFill>
                          <a:effectLst/>
                          <a:latin typeface="Perpetua" charset="0"/>
                          <a:ea typeface="ＭＳ Ｐゴシック" charset="0"/>
                        </a:rPr>
                        <a:t>otal Depravity (Radical    Depravity)</a:t>
                      </a:r>
                    </a:p>
                    <a:p>
                      <a:pPr marL="338138" marR="0" lvl="0" indent="-338138" algn="l" defTabSz="914400" rtl="0" eaLnBrk="1" fontAlgn="base" latinLnBrk="0" hangingPunct="1">
                        <a:lnSpc>
                          <a:spcPct val="100000"/>
                        </a:lnSpc>
                        <a:spcBef>
                          <a:spcPct val="20000"/>
                        </a:spcBef>
                        <a:spcAft>
                          <a:spcPct val="0"/>
                        </a:spcAft>
                        <a:buClr>
                          <a:srgbClr val="990000"/>
                        </a:buClr>
                        <a:buSzTx/>
                        <a:buFontTx/>
                        <a:buNone/>
                        <a:tabLst/>
                      </a:pPr>
                      <a:r>
                        <a:rPr kumimoji="0" lang="en-US" sz="3200" b="1" i="0" u="none" strike="noStrike" cap="none" normalizeH="0" baseline="0">
                          <a:ln>
                            <a:noFill/>
                          </a:ln>
                          <a:solidFill>
                            <a:srgbClr val="990000"/>
                          </a:solidFill>
                          <a:effectLst>
                            <a:outerShdw blurRad="38100" dist="38100" dir="2700000" algn="tl">
                              <a:srgbClr val="DDDDDD"/>
                            </a:outerShdw>
                          </a:effectLst>
                          <a:latin typeface="Perpetua" charset="0"/>
                          <a:ea typeface="ＭＳ Ｐゴシック" charset="0"/>
                        </a:rPr>
                        <a:t>U</a:t>
                      </a:r>
                      <a:r>
                        <a:rPr kumimoji="0" lang="en-US" sz="2400" b="0" i="0" u="none" strike="noStrike" cap="none" normalizeH="0" baseline="0">
                          <a:ln>
                            <a:noFill/>
                          </a:ln>
                          <a:solidFill>
                            <a:schemeClr val="tx1"/>
                          </a:solidFill>
                          <a:effectLst/>
                          <a:latin typeface="Perpetua" charset="0"/>
                          <a:ea typeface="ＭＳ Ｐゴシック" charset="0"/>
                        </a:rPr>
                        <a:t>nconditional Election</a:t>
                      </a:r>
                    </a:p>
                    <a:p>
                      <a:pPr marL="338138" marR="0" lvl="0" indent="-338138" algn="l" defTabSz="914400" rtl="0" eaLnBrk="1" fontAlgn="base" latinLnBrk="0" hangingPunct="1">
                        <a:lnSpc>
                          <a:spcPct val="100000"/>
                        </a:lnSpc>
                        <a:spcBef>
                          <a:spcPct val="20000"/>
                        </a:spcBef>
                        <a:spcAft>
                          <a:spcPct val="0"/>
                        </a:spcAft>
                        <a:buClr>
                          <a:srgbClr val="990000"/>
                        </a:buClr>
                        <a:buSzTx/>
                        <a:buFontTx/>
                        <a:buNone/>
                        <a:tabLst/>
                      </a:pPr>
                      <a:r>
                        <a:rPr kumimoji="0" lang="en-US" sz="3200" b="1" i="0" u="none" strike="noStrike" cap="none" normalizeH="0" baseline="0">
                          <a:ln>
                            <a:noFill/>
                          </a:ln>
                          <a:solidFill>
                            <a:srgbClr val="990000"/>
                          </a:solidFill>
                          <a:effectLst>
                            <a:outerShdw blurRad="38100" dist="38100" dir="2700000" algn="tl">
                              <a:srgbClr val="DDDDDD"/>
                            </a:outerShdw>
                          </a:effectLst>
                          <a:latin typeface="Perpetua" charset="0"/>
                          <a:ea typeface="ＭＳ Ｐゴシック" charset="0"/>
                        </a:rPr>
                        <a:t>L</a:t>
                      </a:r>
                      <a:r>
                        <a:rPr kumimoji="0" lang="en-US" sz="2400" b="0" i="0" u="none" strike="noStrike" cap="none" normalizeH="0" baseline="0">
                          <a:ln>
                            <a:noFill/>
                          </a:ln>
                          <a:solidFill>
                            <a:schemeClr val="tx1"/>
                          </a:solidFill>
                          <a:effectLst/>
                          <a:latin typeface="Perpetua" charset="0"/>
                          <a:ea typeface="ＭＳ Ｐゴシック" charset="0"/>
                        </a:rPr>
                        <a:t>imited Atonement (Particular Redemption)</a:t>
                      </a:r>
                    </a:p>
                    <a:p>
                      <a:pPr marL="338138" marR="0" lvl="0" indent="-338138" algn="l" defTabSz="914400" rtl="0" eaLnBrk="1" fontAlgn="base" latinLnBrk="0" hangingPunct="1">
                        <a:lnSpc>
                          <a:spcPct val="100000"/>
                        </a:lnSpc>
                        <a:spcBef>
                          <a:spcPct val="20000"/>
                        </a:spcBef>
                        <a:spcAft>
                          <a:spcPct val="0"/>
                        </a:spcAft>
                        <a:buClr>
                          <a:srgbClr val="990000"/>
                        </a:buClr>
                        <a:buSzTx/>
                        <a:buFontTx/>
                        <a:buNone/>
                        <a:tabLst/>
                      </a:pPr>
                      <a:endParaRPr kumimoji="0" lang="en-US" sz="2400" b="0" i="0" u="none" strike="noStrike" cap="none" normalizeH="0" baseline="0">
                        <a:ln>
                          <a:noFill/>
                        </a:ln>
                        <a:solidFill>
                          <a:schemeClr val="tx1"/>
                        </a:solidFill>
                        <a:effectLst/>
                        <a:latin typeface="Perpetua" charset="0"/>
                        <a:ea typeface="ＭＳ Ｐゴシック" charset="0"/>
                      </a:endParaRPr>
                    </a:p>
                    <a:p>
                      <a:pPr marL="338138" marR="0" lvl="0" indent="-338138" algn="l" defTabSz="914400" rtl="0" eaLnBrk="1" fontAlgn="base" latinLnBrk="0" hangingPunct="1">
                        <a:lnSpc>
                          <a:spcPct val="100000"/>
                        </a:lnSpc>
                        <a:spcBef>
                          <a:spcPct val="20000"/>
                        </a:spcBef>
                        <a:spcAft>
                          <a:spcPct val="0"/>
                        </a:spcAft>
                        <a:buClr>
                          <a:srgbClr val="990000"/>
                        </a:buClr>
                        <a:buSzTx/>
                        <a:buFontTx/>
                        <a:buNone/>
                        <a:tabLst/>
                      </a:pPr>
                      <a:r>
                        <a:rPr kumimoji="0" lang="en-US" sz="3200" b="1" i="0" u="none" strike="noStrike" cap="none" normalizeH="0" baseline="0">
                          <a:ln>
                            <a:noFill/>
                          </a:ln>
                          <a:solidFill>
                            <a:srgbClr val="990000"/>
                          </a:solidFill>
                          <a:effectLst>
                            <a:outerShdw blurRad="38100" dist="38100" dir="2700000" algn="tl">
                              <a:srgbClr val="DDDDDD"/>
                            </a:outerShdw>
                          </a:effectLst>
                          <a:latin typeface="Perpetua" charset="0"/>
                          <a:ea typeface="ＭＳ Ｐゴシック" charset="0"/>
                        </a:rPr>
                        <a:t>I</a:t>
                      </a:r>
                      <a:endParaRPr kumimoji="0" lang="en-US" sz="2400" b="0" i="0" u="none" strike="noStrike" cap="none" normalizeH="0" baseline="0">
                        <a:ln>
                          <a:noFill/>
                        </a:ln>
                        <a:solidFill>
                          <a:schemeClr val="tx1"/>
                        </a:solidFill>
                        <a:effectLst/>
                        <a:latin typeface="Perpetua" charset="0"/>
                        <a:ea typeface="ＭＳ Ｐゴシック" charset="0"/>
                      </a:endParaRPr>
                    </a:p>
                    <a:p>
                      <a:pPr marL="338138" marR="0" lvl="0" indent="-338138" algn="l" defTabSz="914400" rtl="0" eaLnBrk="1" fontAlgn="base" latinLnBrk="0" hangingPunct="1">
                        <a:lnSpc>
                          <a:spcPct val="100000"/>
                        </a:lnSpc>
                        <a:spcBef>
                          <a:spcPct val="20000"/>
                        </a:spcBef>
                        <a:spcAft>
                          <a:spcPct val="0"/>
                        </a:spcAft>
                        <a:buClr>
                          <a:srgbClr val="990000"/>
                        </a:buClr>
                        <a:buSzTx/>
                        <a:buFontTx/>
                        <a:buNone/>
                        <a:tabLst/>
                      </a:pPr>
                      <a:endParaRPr kumimoji="0" lang="en-US" sz="2400" b="0" i="0" u="none" strike="noStrike" cap="none" normalizeH="0" baseline="0">
                        <a:ln>
                          <a:noFill/>
                        </a:ln>
                        <a:solidFill>
                          <a:schemeClr val="tx1"/>
                        </a:solidFill>
                        <a:effectLst/>
                        <a:latin typeface="Perpetua" charset="0"/>
                        <a:ea typeface="ＭＳ Ｐゴシック" charset="0"/>
                      </a:endParaRPr>
                    </a:p>
                    <a:p>
                      <a:pPr marL="338138" marR="0" lvl="0" indent="-338138" algn="l" defTabSz="914400" rtl="0" eaLnBrk="1" fontAlgn="base" latinLnBrk="0" hangingPunct="1">
                        <a:lnSpc>
                          <a:spcPct val="100000"/>
                        </a:lnSpc>
                        <a:spcBef>
                          <a:spcPct val="20000"/>
                        </a:spcBef>
                        <a:spcAft>
                          <a:spcPct val="0"/>
                        </a:spcAft>
                        <a:buClr>
                          <a:srgbClr val="990000"/>
                        </a:buClr>
                        <a:buSzTx/>
                        <a:buFontTx/>
                        <a:buNone/>
                        <a:tabLst/>
                      </a:pPr>
                      <a:r>
                        <a:rPr kumimoji="0" lang="en-US" sz="3200" b="1" i="0" u="none" strike="noStrike" cap="none" normalizeH="0" baseline="0">
                          <a:ln>
                            <a:noFill/>
                          </a:ln>
                          <a:solidFill>
                            <a:srgbClr val="990000"/>
                          </a:solidFill>
                          <a:effectLst>
                            <a:outerShdw blurRad="38100" dist="38100" dir="2700000" algn="tl">
                              <a:srgbClr val="DDDDDD"/>
                            </a:outerShdw>
                          </a:effectLst>
                          <a:latin typeface="Perpetua" charset="0"/>
                          <a:ea typeface="ＭＳ Ｐゴシック"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tx1"/>
                          </a:solidFill>
                          <a:effectLst/>
                          <a:latin typeface="Perpetua" charset="0"/>
                          <a:ea typeface="ＭＳ Ｐゴシック" charset="0"/>
                        </a:rPr>
                        <a:t>Partial Depravity</a:t>
                      </a:r>
                    </a:p>
                    <a:p>
                      <a:pPr marL="0" marR="0" lvl="0" indent="0" algn="l" defTabSz="914400" rtl="0" eaLnBrk="1" fontAlgn="base" latinLnBrk="0" hangingPunct="1">
                        <a:lnSpc>
                          <a:spcPct val="100000"/>
                        </a:lnSpc>
                        <a:spcBef>
                          <a:spcPct val="20000"/>
                        </a:spcBef>
                        <a:spcAft>
                          <a:spcPct val="0"/>
                        </a:spcAft>
                        <a:buClr>
                          <a:srgbClr val="990000"/>
                        </a:buClr>
                        <a:buSzTx/>
                        <a:buFontTx/>
                        <a:buNone/>
                        <a:tabLst/>
                      </a:pPr>
                      <a:endParaRPr kumimoji="0" lang="en-US" sz="3200" b="0" i="0" u="none" strike="noStrike" cap="none" normalizeH="0" baseline="0">
                        <a:ln>
                          <a:noFill/>
                        </a:ln>
                        <a:solidFill>
                          <a:schemeClr val="tx1"/>
                        </a:solidFill>
                        <a:effectLst/>
                        <a:latin typeface="Perpetua" charset="0"/>
                        <a:ea typeface="ＭＳ Ｐゴシック" charset="0"/>
                      </a:endParaRPr>
                    </a:p>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tx1"/>
                          </a:solidFill>
                          <a:effectLst/>
                          <a:latin typeface="Perpetua" charset="0"/>
                          <a:ea typeface="ＭＳ Ｐゴシック" charset="0"/>
                        </a:rPr>
                        <a:t>Conditional Election</a:t>
                      </a:r>
                    </a:p>
                    <a:p>
                      <a:pPr marL="0" marR="0" lvl="0" indent="0" algn="l" defTabSz="914400" rtl="0" eaLnBrk="1" fontAlgn="base" latinLnBrk="0" hangingPunct="1">
                        <a:lnSpc>
                          <a:spcPct val="100000"/>
                        </a:lnSpc>
                        <a:spcBef>
                          <a:spcPct val="20000"/>
                        </a:spcBef>
                        <a:spcAft>
                          <a:spcPct val="0"/>
                        </a:spcAft>
                        <a:buClr>
                          <a:srgbClr val="990000"/>
                        </a:buClr>
                        <a:buSzTx/>
                        <a:buFontTx/>
                        <a:buNone/>
                        <a:tabLst/>
                      </a:pPr>
                      <a:endParaRPr kumimoji="0" lang="en-US" sz="1000" b="0" i="0" u="none" strike="noStrike" cap="none" normalizeH="0" baseline="0">
                        <a:ln>
                          <a:noFill/>
                        </a:ln>
                        <a:solidFill>
                          <a:schemeClr val="tx1"/>
                        </a:solidFill>
                        <a:effectLst/>
                        <a:latin typeface="Perpetua" charset="0"/>
                        <a:ea typeface="ＭＳ Ｐゴシック" charset="0"/>
                      </a:endParaRPr>
                    </a:p>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tx1"/>
                          </a:solidFill>
                          <a:effectLst/>
                          <a:latin typeface="Perpetua" charset="0"/>
                          <a:ea typeface="ＭＳ Ｐゴシック" charset="0"/>
                        </a:rPr>
                        <a:t>Unlimited or Universal Atonement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97390" name="Rectangle 14"/>
          <p:cNvSpPr>
            <a:spLocks noGrp="1" noChangeArrowheads="1"/>
          </p:cNvSpPr>
          <p:nvPr>
            <p:ph type="title"/>
          </p:nvPr>
        </p:nvSpPr>
        <p:spPr>
          <a:xfrm>
            <a:off x="0" y="274638"/>
            <a:ext cx="9144000" cy="1143000"/>
          </a:xfrm>
        </p:spPr>
        <p:txBody>
          <a:bodyPr/>
          <a:lstStyle/>
          <a:p>
            <a:r>
              <a:rPr lang="en-US"/>
              <a:t>Tulip</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992259" name="Rectangle 3"/>
          <p:cNvSpPr>
            <a:spLocks noGrp="1" noChangeArrowheads="1"/>
          </p:cNvSpPr>
          <p:nvPr>
            <p:ph type="body" idx="1"/>
          </p:nvPr>
        </p:nvSpPr>
        <p:spPr/>
        <p:txBody>
          <a:bodyPr/>
          <a:lstStyle/>
          <a:p>
            <a:pPr marL="3200400" indent="-3200400">
              <a:buFontTx/>
              <a:buNone/>
            </a:pPr>
            <a:r>
              <a:rPr lang="en-US" b="1">
                <a:effectLst>
                  <a:outerShdw blurRad="38100" dist="38100" dir="2700000" algn="tl">
                    <a:srgbClr val="DDDDDD"/>
                  </a:outerShdw>
                </a:effectLst>
              </a:rPr>
              <a:t>Defense of Limited Atonement:</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993284" name="Rectangle 4"/>
          <p:cNvSpPr>
            <a:spLocks noGrp="1" noChangeArrowheads="1"/>
          </p:cNvSpPr>
          <p:nvPr>
            <p:ph type="body" idx="1"/>
          </p:nvPr>
        </p:nvSpPr>
        <p:spPr/>
        <p:txBody>
          <a:bodyPr/>
          <a:lstStyle/>
          <a:p>
            <a:pPr marL="609600" indent="-609600">
              <a:buFontTx/>
              <a:buAutoNum type="arabicPeriod"/>
            </a:pPr>
            <a:r>
              <a:rPr lang="en-US"/>
              <a:t>If Christ died for the sins of all people, then their sins have been paid for by virtue of Christ</a:t>
            </a:r>
            <a:r>
              <a:rPr lang="ja-JP" altLang="en-US">
                <a:latin typeface="Arial"/>
              </a:rPr>
              <a:t>’</a:t>
            </a:r>
            <a:r>
              <a:rPr lang="en-US"/>
              <a:t>s vicarious atonement for their individual sins. If all people</a:t>
            </a:r>
            <a:r>
              <a:rPr lang="ja-JP" altLang="en-US">
                <a:latin typeface="Arial"/>
              </a:rPr>
              <a:t>’</a:t>
            </a:r>
            <a:r>
              <a:rPr lang="en-US"/>
              <a:t>s sins have been paid for, then all people stand blameless before God and will be saved. This is universalism and contrary to biblical revelation (Matt. 7:14).</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998403" name="Rectangle 3"/>
          <p:cNvSpPr>
            <a:spLocks noGrp="1" noChangeArrowheads="1"/>
          </p:cNvSpPr>
          <p:nvPr>
            <p:ph type="body" idx="1"/>
          </p:nvPr>
        </p:nvSpPr>
        <p:spPr/>
        <p:txBody>
          <a:bodyPr/>
          <a:lstStyle/>
          <a:p>
            <a:pPr marL="609600" indent="-609600">
              <a:buFontTx/>
              <a:buAutoNum type="arabicPeriod" startAt="2"/>
            </a:pPr>
            <a:r>
              <a:rPr lang="en-US"/>
              <a:t>Christ explicitly stated that he only came to die for the elect.</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01475"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Jn. 6:39</a:t>
            </a:r>
          </a:p>
          <a:p>
            <a:pPr marL="0" indent="0">
              <a:buFontTx/>
              <a:buNone/>
            </a:pPr>
            <a:r>
              <a:rPr lang="ja-JP" altLang="en-US">
                <a:latin typeface="Arial"/>
              </a:rPr>
              <a:t>“</a:t>
            </a:r>
            <a:r>
              <a:rPr lang="en-US"/>
              <a:t>This is the will of Him who sent Me, that of all that He has given Me I lose nothing, but raise it up on the last day.</a:t>
            </a:r>
            <a:r>
              <a:rPr lang="ja-JP" altLang="en-US">
                <a:latin typeface="Arial"/>
              </a:rPr>
              <a:t>”</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02499"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Matt. 1:21</a:t>
            </a:r>
          </a:p>
          <a:p>
            <a:pPr marL="0" indent="0">
              <a:buFontTx/>
              <a:buNone/>
            </a:pPr>
            <a:r>
              <a:rPr lang="ja-JP" altLang="en-US">
                <a:latin typeface="Arial"/>
              </a:rPr>
              <a:t>“</a:t>
            </a:r>
            <a:r>
              <a:rPr lang="en-US"/>
              <a:t>She will bear a Son; and you shall call His name Jesus, for He will save His people from their sins.</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12387" name="Rectangle 3"/>
          <p:cNvSpPr>
            <a:spLocks noGrp="1" noChangeArrowheads="1"/>
          </p:cNvSpPr>
          <p:nvPr>
            <p:ph type="title"/>
          </p:nvPr>
        </p:nvSpPr>
        <p:spPr>
          <a:xfrm>
            <a:off x="0" y="274638"/>
            <a:ext cx="9144000" cy="1143000"/>
          </a:xfrm>
        </p:spPr>
        <p:txBody>
          <a:bodyPr/>
          <a:lstStyle/>
          <a:p>
            <a:r>
              <a:rPr lang="en-US"/>
              <a:t>Substitution </a:t>
            </a:r>
            <a:br>
              <a:rPr lang="en-US"/>
            </a:br>
            <a:r>
              <a:rPr lang="en-US"/>
              <a:t>Theory</a:t>
            </a:r>
          </a:p>
        </p:txBody>
      </p:sp>
      <p:sp>
        <p:nvSpPr>
          <p:cNvPr id="912388" name="Freeform 4"/>
          <p:cNvSpPr>
            <a:spLocks/>
          </p:cNvSpPr>
          <p:nvPr/>
        </p:nvSpPr>
        <p:spPr bwMode="auto">
          <a:xfrm>
            <a:off x="3751263" y="5280025"/>
            <a:ext cx="9525" cy="9525"/>
          </a:xfrm>
          <a:custGeom>
            <a:avLst/>
            <a:gdLst>
              <a:gd name="T0" fmla="*/ 6 w 6"/>
              <a:gd name="T1" fmla="*/ 0 h 6"/>
              <a:gd name="T2" fmla="*/ 6 w 6"/>
              <a:gd name="T3" fmla="*/ 6 h 6"/>
              <a:gd name="T4" fmla="*/ 6 w 6"/>
              <a:gd name="T5" fmla="*/ 6 h 6"/>
              <a:gd name="T6" fmla="*/ 6 w 6"/>
              <a:gd name="T7" fmla="*/ 6 h 6"/>
              <a:gd name="T8" fmla="*/ 6 w 6"/>
              <a:gd name="T9" fmla="*/ 6 h 6"/>
              <a:gd name="T10" fmla="*/ 0 w 6"/>
              <a:gd name="T11" fmla="*/ 6 h 6"/>
              <a:gd name="T12" fmla="*/ 0 w 6"/>
              <a:gd name="T13" fmla="*/ 6 h 6"/>
              <a:gd name="T14" fmla="*/ 0 w 6"/>
              <a:gd name="T15" fmla="*/ 0 h 6"/>
              <a:gd name="T16" fmla="*/ 0 w 6"/>
              <a:gd name="T17" fmla="*/ 0 h 6"/>
              <a:gd name="T18" fmla="*/ 0 w 6"/>
              <a:gd name="T19" fmla="*/ 0 h 6"/>
              <a:gd name="T20" fmla="*/ 0 w 6"/>
              <a:gd name="T21" fmla="*/ 0 h 6"/>
              <a:gd name="T22" fmla="*/ 0 w 6"/>
              <a:gd name="T23" fmla="*/ 0 h 6"/>
              <a:gd name="T24" fmla="*/ 0 w 6"/>
              <a:gd name="T25" fmla="*/ 0 h 6"/>
              <a:gd name="T26" fmla="*/ 0 w 6"/>
              <a:gd name="T27" fmla="*/ 0 h 6"/>
              <a:gd name="T28" fmla="*/ 6 w 6"/>
              <a:gd name="T29" fmla="*/ 0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6" y="6"/>
                </a:lnTo>
                <a:lnTo>
                  <a:pt x="6" y="6"/>
                </a:lnTo>
                <a:lnTo>
                  <a:pt x="6" y="6"/>
                </a:lnTo>
                <a:lnTo>
                  <a:pt x="6" y="6"/>
                </a:lnTo>
                <a:lnTo>
                  <a:pt x="0" y="6"/>
                </a:lnTo>
                <a:lnTo>
                  <a:pt x="0" y="6"/>
                </a:lnTo>
                <a:lnTo>
                  <a:pt x="0" y="0"/>
                </a:lnTo>
                <a:lnTo>
                  <a:pt x="0" y="0"/>
                </a:lnTo>
                <a:lnTo>
                  <a:pt x="0" y="0"/>
                </a:lnTo>
                <a:lnTo>
                  <a:pt x="0" y="0"/>
                </a:lnTo>
                <a:lnTo>
                  <a:pt x="0" y="0"/>
                </a:lnTo>
                <a:lnTo>
                  <a:pt x="0" y="0"/>
                </a:lnTo>
                <a:lnTo>
                  <a:pt x="0" y="0"/>
                </a:lnTo>
                <a:lnTo>
                  <a:pt x="6" y="0"/>
                </a:lnTo>
                <a:lnTo>
                  <a:pt x="6"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89" name="Freeform 5"/>
          <p:cNvSpPr>
            <a:spLocks/>
          </p:cNvSpPr>
          <p:nvPr/>
        </p:nvSpPr>
        <p:spPr bwMode="auto">
          <a:xfrm>
            <a:off x="3732213" y="5095875"/>
            <a:ext cx="9525" cy="9525"/>
          </a:xfrm>
          <a:custGeom>
            <a:avLst/>
            <a:gdLst>
              <a:gd name="T0" fmla="*/ 6 w 6"/>
              <a:gd name="T1" fmla="*/ 0 h 6"/>
              <a:gd name="T2" fmla="*/ 6 w 6"/>
              <a:gd name="T3" fmla="*/ 0 h 6"/>
              <a:gd name="T4" fmla="*/ 6 w 6"/>
              <a:gd name="T5" fmla="*/ 0 h 6"/>
              <a:gd name="T6" fmla="*/ 6 w 6"/>
              <a:gd name="T7" fmla="*/ 6 h 6"/>
              <a:gd name="T8" fmla="*/ 6 w 6"/>
              <a:gd name="T9" fmla="*/ 6 h 6"/>
              <a:gd name="T10" fmla="*/ 6 w 6"/>
              <a:gd name="T11" fmla="*/ 6 h 6"/>
              <a:gd name="T12" fmla="*/ 0 w 6"/>
              <a:gd name="T13" fmla="*/ 6 h 6"/>
              <a:gd name="T14" fmla="*/ 0 w 6"/>
              <a:gd name="T15" fmla="*/ 6 h 6"/>
              <a:gd name="T16" fmla="*/ 0 w 6"/>
              <a:gd name="T17" fmla="*/ 6 h 6"/>
              <a:gd name="T18" fmla="*/ 0 w 6"/>
              <a:gd name="T19" fmla="*/ 6 h 6"/>
              <a:gd name="T20" fmla="*/ 0 w 6"/>
              <a:gd name="T21" fmla="*/ 0 h 6"/>
              <a:gd name="T22" fmla="*/ 6 w 6"/>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6" y="0"/>
                </a:moveTo>
                <a:lnTo>
                  <a:pt x="6" y="0"/>
                </a:lnTo>
                <a:lnTo>
                  <a:pt x="6" y="0"/>
                </a:lnTo>
                <a:lnTo>
                  <a:pt x="6" y="6"/>
                </a:lnTo>
                <a:lnTo>
                  <a:pt x="6" y="6"/>
                </a:lnTo>
                <a:lnTo>
                  <a:pt x="6" y="6"/>
                </a:lnTo>
                <a:lnTo>
                  <a:pt x="0" y="6"/>
                </a:lnTo>
                <a:lnTo>
                  <a:pt x="0" y="6"/>
                </a:lnTo>
                <a:lnTo>
                  <a:pt x="0" y="6"/>
                </a:lnTo>
                <a:lnTo>
                  <a:pt x="0" y="6"/>
                </a:lnTo>
                <a:lnTo>
                  <a:pt x="0" y="0"/>
                </a:lnTo>
                <a:lnTo>
                  <a:pt x="6" y="0"/>
                </a:lnTo>
                <a:close/>
              </a:path>
            </a:pathLst>
          </a:custGeom>
          <a:solidFill>
            <a:srgbClr val="72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12390" name="Group 6"/>
          <p:cNvGrpSpPr>
            <a:grpSpLocks/>
          </p:cNvGrpSpPr>
          <p:nvPr/>
        </p:nvGrpSpPr>
        <p:grpSpPr bwMode="auto">
          <a:xfrm>
            <a:off x="4822825" y="2832100"/>
            <a:ext cx="2286000" cy="3124200"/>
            <a:chOff x="1488" y="1344"/>
            <a:chExt cx="1719" cy="2495"/>
          </a:xfrm>
        </p:grpSpPr>
        <p:sp>
          <p:nvSpPr>
            <p:cNvPr id="912391" name="AutoShape 7"/>
            <p:cNvSpPr>
              <a:spLocks noChangeAspect="1" noChangeArrowheads="1" noTextEdit="1"/>
            </p:cNvSpPr>
            <p:nvPr/>
          </p:nvSpPr>
          <p:spPr bwMode="auto">
            <a:xfrm>
              <a:off x="1488" y="1344"/>
              <a:ext cx="1719"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12392" name="Group 8"/>
            <p:cNvGrpSpPr>
              <a:grpSpLocks/>
            </p:cNvGrpSpPr>
            <p:nvPr/>
          </p:nvGrpSpPr>
          <p:grpSpPr bwMode="auto">
            <a:xfrm>
              <a:off x="1488" y="1350"/>
              <a:ext cx="1713" cy="2489"/>
              <a:chOff x="3216" y="1350"/>
              <a:chExt cx="1713" cy="2489"/>
            </a:xfrm>
          </p:grpSpPr>
          <p:sp>
            <p:nvSpPr>
              <p:cNvPr id="912393" name="Freeform 9"/>
              <p:cNvSpPr>
                <a:spLocks/>
              </p:cNvSpPr>
              <p:nvPr/>
            </p:nvSpPr>
            <p:spPr bwMode="auto">
              <a:xfrm>
                <a:off x="3975" y="1350"/>
                <a:ext cx="195" cy="2489"/>
              </a:xfrm>
              <a:custGeom>
                <a:avLst/>
                <a:gdLst>
                  <a:gd name="T0" fmla="*/ 195 w 195"/>
                  <a:gd name="T1" fmla="*/ 434 h 2489"/>
                  <a:gd name="T2" fmla="*/ 195 w 195"/>
                  <a:gd name="T3" fmla="*/ 81 h 2489"/>
                  <a:gd name="T4" fmla="*/ 189 w 195"/>
                  <a:gd name="T5" fmla="*/ 73 h 2489"/>
                  <a:gd name="T6" fmla="*/ 183 w 195"/>
                  <a:gd name="T7" fmla="*/ 49 h 2489"/>
                  <a:gd name="T8" fmla="*/ 177 w 195"/>
                  <a:gd name="T9" fmla="*/ 31 h 2489"/>
                  <a:gd name="T10" fmla="*/ 177 w 195"/>
                  <a:gd name="T11" fmla="*/ 31 h 2489"/>
                  <a:gd name="T12" fmla="*/ 160 w 195"/>
                  <a:gd name="T13" fmla="*/ 25 h 2489"/>
                  <a:gd name="T14" fmla="*/ 154 w 195"/>
                  <a:gd name="T15" fmla="*/ 18 h 2489"/>
                  <a:gd name="T16" fmla="*/ 146 w 195"/>
                  <a:gd name="T17" fmla="*/ 12 h 2489"/>
                  <a:gd name="T18" fmla="*/ 146 w 195"/>
                  <a:gd name="T19" fmla="*/ 12 h 2489"/>
                  <a:gd name="T20" fmla="*/ 134 w 195"/>
                  <a:gd name="T21" fmla="*/ 12 h 2489"/>
                  <a:gd name="T22" fmla="*/ 122 w 195"/>
                  <a:gd name="T23" fmla="*/ 6 h 2489"/>
                  <a:gd name="T24" fmla="*/ 110 w 195"/>
                  <a:gd name="T25" fmla="*/ 0 h 2489"/>
                  <a:gd name="T26" fmla="*/ 110 w 195"/>
                  <a:gd name="T27" fmla="*/ 0 h 2489"/>
                  <a:gd name="T28" fmla="*/ 99 w 195"/>
                  <a:gd name="T29" fmla="*/ 0 h 2489"/>
                  <a:gd name="T30" fmla="*/ 85 w 195"/>
                  <a:gd name="T31" fmla="*/ 0 h 2489"/>
                  <a:gd name="T32" fmla="*/ 79 w 195"/>
                  <a:gd name="T33" fmla="*/ 0 h 2489"/>
                  <a:gd name="T34" fmla="*/ 79 w 195"/>
                  <a:gd name="T35" fmla="*/ 0 h 2489"/>
                  <a:gd name="T36" fmla="*/ 67 w 195"/>
                  <a:gd name="T37" fmla="*/ 6 h 2489"/>
                  <a:gd name="T38" fmla="*/ 61 w 195"/>
                  <a:gd name="T39" fmla="*/ 12 h 2489"/>
                  <a:gd name="T40" fmla="*/ 61 w 195"/>
                  <a:gd name="T41" fmla="*/ 12 h 2489"/>
                  <a:gd name="T42" fmla="*/ 61 w 195"/>
                  <a:gd name="T43" fmla="*/ 12 h 2489"/>
                  <a:gd name="T44" fmla="*/ 55 w 195"/>
                  <a:gd name="T45" fmla="*/ 12 h 2489"/>
                  <a:gd name="T46" fmla="*/ 55 w 195"/>
                  <a:gd name="T47" fmla="*/ 12 h 2489"/>
                  <a:gd name="T48" fmla="*/ 49 w 195"/>
                  <a:gd name="T49" fmla="*/ 18 h 2489"/>
                  <a:gd name="T50" fmla="*/ 49 w 195"/>
                  <a:gd name="T51" fmla="*/ 18 h 2489"/>
                  <a:gd name="T52" fmla="*/ 43 w 195"/>
                  <a:gd name="T53" fmla="*/ 25 h 2489"/>
                  <a:gd name="T54" fmla="*/ 36 w 195"/>
                  <a:gd name="T55" fmla="*/ 31 h 2489"/>
                  <a:gd name="T56" fmla="*/ 24 w 195"/>
                  <a:gd name="T57" fmla="*/ 31 h 2489"/>
                  <a:gd name="T58" fmla="*/ 24 w 195"/>
                  <a:gd name="T59" fmla="*/ 31 h 2489"/>
                  <a:gd name="T60" fmla="*/ 12 w 195"/>
                  <a:gd name="T61" fmla="*/ 37 h 2489"/>
                  <a:gd name="T62" fmla="*/ 12 w 195"/>
                  <a:gd name="T63" fmla="*/ 55 h 2489"/>
                  <a:gd name="T64" fmla="*/ 12 w 195"/>
                  <a:gd name="T65" fmla="*/ 61 h 2489"/>
                  <a:gd name="T66" fmla="*/ 12 w 195"/>
                  <a:gd name="T67" fmla="*/ 61 h 2489"/>
                  <a:gd name="T68" fmla="*/ 6 w 195"/>
                  <a:gd name="T69" fmla="*/ 86 h 2489"/>
                  <a:gd name="T70" fmla="*/ 6 w 195"/>
                  <a:gd name="T71" fmla="*/ 122 h 2489"/>
                  <a:gd name="T72" fmla="*/ 6 w 195"/>
                  <a:gd name="T73" fmla="*/ 147 h 2489"/>
                  <a:gd name="T74" fmla="*/ 6 w 195"/>
                  <a:gd name="T75" fmla="*/ 147 h 2489"/>
                  <a:gd name="T76" fmla="*/ 6 w 195"/>
                  <a:gd name="T77" fmla="*/ 226 h 2489"/>
                  <a:gd name="T78" fmla="*/ 6 w 195"/>
                  <a:gd name="T79" fmla="*/ 362 h 2489"/>
                  <a:gd name="T80" fmla="*/ 6 w 195"/>
                  <a:gd name="T81" fmla="*/ 429 h 2489"/>
                  <a:gd name="T82" fmla="*/ 6 w 195"/>
                  <a:gd name="T83" fmla="*/ 429 h 2489"/>
                  <a:gd name="T84" fmla="*/ 0 w 195"/>
                  <a:gd name="T85" fmla="*/ 2489 h 2489"/>
                  <a:gd name="T86" fmla="*/ 195 w 195"/>
                  <a:gd name="T87" fmla="*/ 2489 h 2489"/>
                  <a:gd name="T88" fmla="*/ 195 w 195"/>
                  <a:gd name="T89" fmla="*/ 796 h 2489"/>
                  <a:gd name="T90" fmla="*/ 195 w 195"/>
                  <a:gd name="T91" fmla="*/ 434 h 2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2489">
                    <a:moveTo>
                      <a:pt x="195" y="434"/>
                    </a:moveTo>
                    <a:lnTo>
                      <a:pt x="195" y="81"/>
                    </a:lnTo>
                    <a:lnTo>
                      <a:pt x="189" y="73"/>
                    </a:lnTo>
                    <a:lnTo>
                      <a:pt x="183" y="49"/>
                    </a:lnTo>
                    <a:lnTo>
                      <a:pt x="177" y="31"/>
                    </a:lnTo>
                    <a:lnTo>
                      <a:pt x="177" y="31"/>
                    </a:lnTo>
                    <a:lnTo>
                      <a:pt x="160" y="25"/>
                    </a:lnTo>
                    <a:lnTo>
                      <a:pt x="154" y="18"/>
                    </a:lnTo>
                    <a:lnTo>
                      <a:pt x="146" y="12"/>
                    </a:lnTo>
                    <a:lnTo>
                      <a:pt x="146" y="12"/>
                    </a:lnTo>
                    <a:lnTo>
                      <a:pt x="134" y="12"/>
                    </a:lnTo>
                    <a:lnTo>
                      <a:pt x="122" y="6"/>
                    </a:lnTo>
                    <a:lnTo>
                      <a:pt x="110" y="0"/>
                    </a:lnTo>
                    <a:lnTo>
                      <a:pt x="110" y="0"/>
                    </a:lnTo>
                    <a:lnTo>
                      <a:pt x="99" y="0"/>
                    </a:lnTo>
                    <a:lnTo>
                      <a:pt x="85" y="0"/>
                    </a:lnTo>
                    <a:lnTo>
                      <a:pt x="79" y="0"/>
                    </a:lnTo>
                    <a:lnTo>
                      <a:pt x="79" y="0"/>
                    </a:lnTo>
                    <a:lnTo>
                      <a:pt x="67" y="6"/>
                    </a:lnTo>
                    <a:lnTo>
                      <a:pt x="61" y="12"/>
                    </a:lnTo>
                    <a:lnTo>
                      <a:pt x="61" y="12"/>
                    </a:lnTo>
                    <a:lnTo>
                      <a:pt x="61" y="12"/>
                    </a:lnTo>
                    <a:lnTo>
                      <a:pt x="55" y="12"/>
                    </a:lnTo>
                    <a:lnTo>
                      <a:pt x="55" y="12"/>
                    </a:lnTo>
                    <a:lnTo>
                      <a:pt x="49" y="18"/>
                    </a:lnTo>
                    <a:lnTo>
                      <a:pt x="49" y="18"/>
                    </a:lnTo>
                    <a:lnTo>
                      <a:pt x="43" y="25"/>
                    </a:lnTo>
                    <a:lnTo>
                      <a:pt x="36" y="31"/>
                    </a:lnTo>
                    <a:lnTo>
                      <a:pt x="24" y="31"/>
                    </a:lnTo>
                    <a:lnTo>
                      <a:pt x="24" y="31"/>
                    </a:lnTo>
                    <a:lnTo>
                      <a:pt x="12" y="37"/>
                    </a:lnTo>
                    <a:lnTo>
                      <a:pt x="12" y="55"/>
                    </a:lnTo>
                    <a:lnTo>
                      <a:pt x="12" y="61"/>
                    </a:lnTo>
                    <a:lnTo>
                      <a:pt x="12" y="61"/>
                    </a:lnTo>
                    <a:lnTo>
                      <a:pt x="6" y="86"/>
                    </a:lnTo>
                    <a:lnTo>
                      <a:pt x="6" y="122"/>
                    </a:lnTo>
                    <a:lnTo>
                      <a:pt x="6" y="147"/>
                    </a:lnTo>
                    <a:lnTo>
                      <a:pt x="6" y="147"/>
                    </a:lnTo>
                    <a:lnTo>
                      <a:pt x="6" y="226"/>
                    </a:lnTo>
                    <a:lnTo>
                      <a:pt x="6" y="362"/>
                    </a:lnTo>
                    <a:lnTo>
                      <a:pt x="6" y="429"/>
                    </a:lnTo>
                    <a:lnTo>
                      <a:pt x="6" y="429"/>
                    </a:lnTo>
                    <a:lnTo>
                      <a:pt x="0" y="2489"/>
                    </a:lnTo>
                    <a:lnTo>
                      <a:pt x="195" y="2489"/>
                    </a:lnTo>
                    <a:lnTo>
                      <a:pt x="195" y="796"/>
                    </a:lnTo>
                    <a:lnTo>
                      <a:pt x="195" y="434"/>
                    </a:lnTo>
                    <a:close/>
                  </a:path>
                </a:pathLst>
              </a:custGeom>
              <a:solidFill>
                <a:srgbClr val="3F3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94" name="Freeform 10"/>
              <p:cNvSpPr>
                <a:spLocks/>
              </p:cNvSpPr>
              <p:nvPr/>
            </p:nvSpPr>
            <p:spPr bwMode="auto">
              <a:xfrm>
                <a:off x="3981" y="1668"/>
                <a:ext cx="98" cy="122"/>
              </a:xfrm>
              <a:custGeom>
                <a:avLst/>
                <a:gdLst>
                  <a:gd name="T0" fmla="*/ 24 w 98"/>
                  <a:gd name="T1" fmla="*/ 18 h 122"/>
                  <a:gd name="T2" fmla="*/ 18 w 98"/>
                  <a:gd name="T3" fmla="*/ 61 h 122"/>
                  <a:gd name="T4" fmla="*/ 18 w 98"/>
                  <a:gd name="T5" fmla="*/ 79 h 122"/>
                  <a:gd name="T6" fmla="*/ 12 w 98"/>
                  <a:gd name="T7" fmla="*/ 99 h 122"/>
                  <a:gd name="T8" fmla="*/ 6 w 98"/>
                  <a:gd name="T9" fmla="*/ 85 h 122"/>
                  <a:gd name="T10" fmla="*/ 6 w 98"/>
                  <a:gd name="T11" fmla="*/ 55 h 122"/>
                  <a:gd name="T12" fmla="*/ 6 w 98"/>
                  <a:gd name="T13" fmla="*/ 50 h 122"/>
                  <a:gd name="T14" fmla="*/ 6 w 98"/>
                  <a:gd name="T15" fmla="*/ 30 h 122"/>
                  <a:gd name="T16" fmla="*/ 6 w 98"/>
                  <a:gd name="T17" fmla="*/ 38 h 122"/>
                  <a:gd name="T18" fmla="*/ 6 w 98"/>
                  <a:gd name="T19" fmla="*/ 61 h 122"/>
                  <a:gd name="T20" fmla="*/ 0 w 98"/>
                  <a:gd name="T21" fmla="*/ 73 h 122"/>
                  <a:gd name="T22" fmla="*/ 0 w 98"/>
                  <a:gd name="T23" fmla="*/ 111 h 122"/>
                  <a:gd name="T24" fmla="*/ 18 w 98"/>
                  <a:gd name="T25" fmla="*/ 116 h 122"/>
                  <a:gd name="T26" fmla="*/ 79 w 98"/>
                  <a:gd name="T27" fmla="*/ 116 h 122"/>
                  <a:gd name="T28" fmla="*/ 85 w 98"/>
                  <a:gd name="T29" fmla="*/ 116 h 122"/>
                  <a:gd name="T30" fmla="*/ 93 w 98"/>
                  <a:gd name="T31" fmla="*/ 111 h 122"/>
                  <a:gd name="T32" fmla="*/ 93 w 98"/>
                  <a:gd name="T33" fmla="*/ 111 h 122"/>
                  <a:gd name="T34" fmla="*/ 98 w 98"/>
                  <a:gd name="T35" fmla="*/ 99 h 122"/>
                  <a:gd name="T36" fmla="*/ 98 w 98"/>
                  <a:gd name="T37" fmla="*/ 79 h 122"/>
                  <a:gd name="T38" fmla="*/ 98 w 98"/>
                  <a:gd name="T39" fmla="*/ 55 h 122"/>
                  <a:gd name="T40" fmla="*/ 98 w 98"/>
                  <a:gd name="T41" fmla="*/ 50 h 122"/>
                  <a:gd name="T42" fmla="*/ 98 w 98"/>
                  <a:gd name="T43" fmla="*/ 38 h 122"/>
                  <a:gd name="T44" fmla="*/ 98 w 98"/>
                  <a:gd name="T45" fmla="*/ 44 h 122"/>
                  <a:gd name="T46" fmla="*/ 93 w 98"/>
                  <a:gd name="T47" fmla="*/ 61 h 122"/>
                  <a:gd name="T48" fmla="*/ 93 w 98"/>
                  <a:gd name="T49" fmla="*/ 73 h 122"/>
                  <a:gd name="T50" fmla="*/ 85 w 98"/>
                  <a:gd name="T51" fmla="*/ 99 h 122"/>
                  <a:gd name="T52" fmla="*/ 79 w 98"/>
                  <a:gd name="T53" fmla="*/ 105 h 122"/>
                  <a:gd name="T54" fmla="*/ 73 w 98"/>
                  <a:gd name="T55" fmla="*/ 111 h 122"/>
                  <a:gd name="T56" fmla="*/ 67 w 98"/>
                  <a:gd name="T57" fmla="*/ 111 h 122"/>
                  <a:gd name="T58" fmla="*/ 55 w 98"/>
                  <a:gd name="T59" fmla="*/ 111 h 122"/>
                  <a:gd name="T60" fmla="*/ 55 w 98"/>
                  <a:gd name="T61" fmla="*/ 105 h 122"/>
                  <a:gd name="T62" fmla="*/ 55 w 98"/>
                  <a:gd name="T63" fmla="*/ 85 h 122"/>
                  <a:gd name="T64" fmla="*/ 55 w 98"/>
                  <a:gd name="T65" fmla="*/ 79 h 122"/>
                  <a:gd name="T66" fmla="*/ 55 w 98"/>
                  <a:gd name="T67" fmla="*/ 50 h 122"/>
                  <a:gd name="T68" fmla="*/ 49 w 98"/>
                  <a:gd name="T69" fmla="*/ 50 h 122"/>
                  <a:gd name="T70" fmla="*/ 49 w 98"/>
                  <a:gd name="T71" fmla="*/ 67 h 122"/>
                  <a:gd name="T72" fmla="*/ 49 w 98"/>
                  <a:gd name="T73" fmla="*/ 79 h 122"/>
                  <a:gd name="T74" fmla="*/ 43 w 98"/>
                  <a:gd name="T75" fmla="*/ 111 h 122"/>
                  <a:gd name="T76" fmla="*/ 37 w 98"/>
                  <a:gd name="T77" fmla="*/ 116 h 122"/>
                  <a:gd name="T78" fmla="*/ 24 w 98"/>
                  <a:gd name="T79" fmla="*/ 105 h 122"/>
                  <a:gd name="T80" fmla="*/ 18 w 98"/>
                  <a:gd name="T81" fmla="*/ 73 h 122"/>
                  <a:gd name="T82" fmla="*/ 24 w 98"/>
                  <a:gd name="T8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22">
                    <a:moveTo>
                      <a:pt x="24" y="0"/>
                    </a:moveTo>
                    <a:lnTo>
                      <a:pt x="24" y="18"/>
                    </a:lnTo>
                    <a:lnTo>
                      <a:pt x="18" y="44"/>
                    </a:lnTo>
                    <a:lnTo>
                      <a:pt x="18" y="61"/>
                    </a:lnTo>
                    <a:lnTo>
                      <a:pt x="18" y="61"/>
                    </a:lnTo>
                    <a:lnTo>
                      <a:pt x="18" y="79"/>
                    </a:lnTo>
                    <a:lnTo>
                      <a:pt x="18" y="99"/>
                    </a:lnTo>
                    <a:lnTo>
                      <a:pt x="12" y="99"/>
                    </a:lnTo>
                    <a:lnTo>
                      <a:pt x="12" y="99"/>
                    </a:lnTo>
                    <a:lnTo>
                      <a:pt x="6" y="85"/>
                    </a:lnTo>
                    <a:lnTo>
                      <a:pt x="6" y="67"/>
                    </a:lnTo>
                    <a:lnTo>
                      <a:pt x="6" y="55"/>
                    </a:lnTo>
                    <a:lnTo>
                      <a:pt x="6" y="55"/>
                    </a:lnTo>
                    <a:lnTo>
                      <a:pt x="6" y="50"/>
                    </a:lnTo>
                    <a:lnTo>
                      <a:pt x="6" y="38"/>
                    </a:lnTo>
                    <a:lnTo>
                      <a:pt x="6" y="30"/>
                    </a:lnTo>
                    <a:lnTo>
                      <a:pt x="6" y="30"/>
                    </a:lnTo>
                    <a:lnTo>
                      <a:pt x="6" y="38"/>
                    </a:lnTo>
                    <a:lnTo>
                      <a:pt x="0" y="55"/>
                    </a:lnTo>
                    <a:lnTo>
                      <a:pt x="6" y="61"/>
                    </a:lnTo>
                    <a:lnTo>
                      <a:pt x="6" y="61"/>
                    </a:lnTo>
                    <a:lnTo>
                      <a:pt x="0" y="73"/>
                    </a:lnTo>
                    <a:lnTo>
                      <a:pt x="0" y="99"/>
                    </a:lnTo>
                    <a:lnTo>
                      <a:pt x="0" y="111"/>
                    </a:lnTo>
                    <a:lnTo>
                      <a:pt x="0" y="111"/>
                    </a:lnTo>
                    <a:lnTo>
                      <a:pt x="18" y="116"/>
                    </a:lnTo>
                    <a:lnTo>
                      <a:pt x="55" y="122"/>
                    </a:lnTo>
                    <a:lnTo>
                      <a:pt x="79" y="116"/>
                    </a:lnTo>
                    <a:lnTo>
                      <a:pt x="79" y="116"/>
                    </a:lnTo>
                    <a:lnTo>
                      <a:pt x="85" y="116"/>
                    </a:lnTo>
                    <a:lnTo>
                      <a:pt x="85" y="111"/>
                    </a:lnTo>
                    <a:lnTo>
                      <a:pt x="93" y="111"/>
                    </a:lnTo>
                    <a:lnTo>
                      <a:pt x="93" y="111"/>
                    </a:lnTo>
                    <a:lnTo>
                      <a:pt x="93" y="111"/>
                    </a:lnTo>
                    <a:lnTo>
                      <a:pt x="93" y="111"/>
                    </a:lnTo>
                    <a:lnTo>
                      <a:pt x="98" y="99"/>
                    </a:lnTo>
                    <a:lnTo>
                      <a:pt x="98" y="99"/>
                    </a:lnTo>
                    <a:lnTo>
                      <a:pt x="98" y="79"/>
                    </a:lnTo>
                    <a:lnTo>
                      <a:pt x="98" y="67"/>
                    </a:lnTo>
                    <a:lnTo>
                      <a:pt x="98" y="55"/>
                    </a:lnTo>
                    <a:lnTo>
                      <a:pt x="98" y="55"/>
                    </a:lnTo>
                    <a:lnTo>
                      <a:pt x="98" y="50"/>
                    </a:lnTo>
                    <a:lnTo>
                      <a:pt x="98" y="44"/>
                    </a:lnTo>
                    <a:lnTo>
                      <a:pt x="98" y="38"/>
                    </a:lnTo>
                    <a:lnTo>
                      <a:pt x="98" y="38"/>
                    </a:lnTo>
                    <a:lnTo>
                      <a:pt x="98" y="44"/>
                    </a:lnTo>
                    <a:lnTo>
                      <a:pt x="93" y="55"/>
                    </a:lnTo>
                    <a:lnTo>
                      <a:pt x="93" y="61"/>
                    </a:lnTo>
                    <a:lnTo>
                      <a:pt x="93" y="61"/>
                    </a:lnTo>
                    <a:lnTo>
                      <a:pt x="93" y="73"/>
                    </a:lnTo>
                    <a:lnTo>
                      <a:pt x="85" y="93"/>
                    </a:lnTo>
                    <a:lnTo>
                      <a:pt x="85" y="99"/>
                    </a:lnTo>
                    <a:lnTo>
                      <a:pt x="85" y="99"/>
                    </a:lnTo>
                    <a:lnTo>
                      <a:pt x="79" y="105"/>
                    </a:lnTo>
                    <a:lnTo>
                      <a:pt x="79" y="111"/>
                    </a:lnTo>
                    <a:lnTo>
                      <a:pt x="73" y="111"/>
                    </a:lnTo>
                    <a:lnTo>
                      <a:pt x="73" y="111"/>
                    </a:lnTo>
                    <a:lnTo>
                      <a:pt x="67" y="111"/>
                    </a:lnTo>
                    <a:lnTo>
                      <a:pt x="55" y="116"/>
                    </a:lnTo>
                    <a:lnTo>
                      <a:pt x="55" y="111"/>
                    </a:lnTo>
                    <a:lnTo>
                      <a:pt x="55" y="111"/>
                    </a:lnTo>
                    <a:lnTo>
                      <a:pt x="55" y="105"/>
                    </a:lnTo>
                    <a:lnTo>
                      <a:pt x="55" y="93"/>
                    </a:lnTo>
                    <a:lnTo>
                      <a:pt x="55" y="85"/>
                    </a:lnTo>
                    <a:lnTo>
                      <a:pt x="55" y="85"/>
                    </a:lnTo>
                    <a:lnTo>
                      <a:pt x="55" y="79"/>
                    </a:lnTo>
                    <a:lnTo>
                      <a:pt x="49" y="61"/>
                    </a:lnTo>
                    <a:lnTo>
                      <a:pt x="55" y="50"/>
                    </a:lnTo>
                    <a:lnTo>
                      <a:pt x="55" y="50"/>
                    </a:lnTo>
                    <a:lnTo>
                      <a:pt x="49" y="50"/>
                    </a:lnTo>
                    <a:lnTo>
                      <a:pt x="49" y="61"/>
                    </a:lnTo>
                    <a:lnTo>
                      <a:pt x="49" y="67"/>
                    </a:lnTo>
                    <a:lnTo>
                      <a:pt x="49" y="67"/>
                    </a:lnTo>
                    <a:lnTo>
                      <a:pt x="49" y="79"/>
                    </a:lnTo>
                    <a:lnTo>
                      <a:pt x="43" y="105"/>
                    </a:lnTo>
                    <a:lnTo>
                      <a:pt x="43" y="111"/>
                    </a:lnTo>
                    <a:lnTo>
                      <a:pt x="43" y="111"/>
                    </a:lnTo>
                    <a:lnTo>
                      <a:pt x="37" y="116"/>
                    </a:lnTo>
                    <a:lnTo>
                      <a:pt x="24" y="111"/>
                    </a:lnTo>
                    <a:lnTo>
                      <a:pt x="24" y="105"/>
                    </a:lnTo>
                    <a:lnTo>
                      <a:pt x="24" y="105"/>
                    </a:lnTo>
                    <a:lnTo>
                      <a:pt x="18" y="73"/>
                    </a:lnTo>
                    <a:lnTo>
                      <a:pt x="24" y="24"/>
                    </a:lnTo>
                    <a:lnTo>
                      <a:pt x="24"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95" name="Freeform 11"/>
              <p:cNvSpPr>
                <a:spLocks/>
              </p:cNvSpPr>
              <p:nvPr/>
            </p:nvSpPr>
            <p:spPr bwMode="auto">
              <a:xfrm>
                <a:off x="4091" y="1686"/>
                <a:ext cx="73" cy="110"/>
              </a:xfrm>
              <a:custGeom>
                <a:avLst/>
                <a:gdLst>
                  <a:gd name="T0" fmla="*/ 73 w 73"/>
                  <a:gd name="T1" fmla="*/ 32 h 110"/>
                  <a:gd name="T2" fmla="*/ 73 w 73"/>
                  <a:gd name="T3" fmla="*/ 49 h 110"/>
                  <a:gd name="T4" fmla="*/ 67 w 73"/>
                  <a:gd name="T5" fmla="*/ 81 h 110"/>
                  <a:gd name="T6" fmla="*/ 67 w 73"/>
                  <a:gd name="T7" fmla="*/ 93 h 110"/>
                  <a:gd name="T8" fmla="*/ 67 w 73"/>
                  <a:gd name="T9" fmla="*/ 93 h 110"/>
                  <a:gd name="T10" fmla="*/ 61 w 73"/>
                  <a:gd name="T11" fmla="*/ 98 h 110"/>
                  <a:gd name="T12" fmla="*/ 55 w 73"/>
                  <a:gd name="T13" fmla="*/ 98 h 110"/>
                  <a:gd name="T14" fmla="*/ 49 w 73"/>
                  <a:gd name="T15" fmla="*/ 98 h 110"/>
                  <a:gd name="T16" fmla="*/ 49 w 73"/>
                  <a:gd name="T17" fmla="*/ 98 h 110"/>
                  <a:gd name="T18" fmla="*/ 44 w 73"/>
                  <a:gd name="T19" fmla="*/ 104 h 110"/>
                  <a:gd name="T20" fmla="*/ 38 w 73"/>
                  <a:gd name="T21" fmla="*/ 98 h 110"/>
                  <a:gd name="T22" fmla="*/ 38 w 73"/>
                  <a:gd name="T23" fmla="*/ 93 h 110"/>
                  <a:gd name="T24" fmla="*/ 38 w 73"/>
                  <a:gd name="T25" fmla="*/ 93 h 110"/>
                  <a:gd name="T26" fmla="*/ 30 w 73"/>
                  <a:gd name="T27" fmla="*/ 75 h 110"/>
                  <a:gd name="T28" fmla="*/ 24 w 73"/>
                  <a:gd name="T29" fmla="*/ 43 h 110"/>
                  <a:gd name="T30" fmla="*/ 24 w 73"/>
                  <a:gd name="T31" fmla="*/ 20 h 110"/>
                  <a:gd name="T32" fmla="*/ 24 w 73"/>
                  <a:gd name="T33" fmla="*/ 20 h 110"/>
                  <a:gd name="T34" fmla="*/ 24 w 73"/>
                  <a:gd name="T35" fmla="*/ 12 h 110"/>
                  <a:gd name="T36" fmla="*/ 24 w 73"/>
                  <a:gd name="T37" fmla="*/ 6 h 110"/>
                  <a:gd name="T38" fmla="*/ 24 w 73"/>
                  <a:gd name="T39" fmla="*/ 0 h 110"/>
                  <a:gd name="T40" fmla="*/ 24 w 73"/>
                  <a:gd name="T41" fmla="*/ 0 h 110"/>
                  <a:gd name="T42" fmla="*/ 24 w 73"/>
                  <a:gd name="T43" fmla="*/ 6 h 110"/>
                  <a:gd name="T44" fmla="*/ 18 w 73"/>
                  <a:gd name="T45" fmla="*/ 20 h 110"/>
                  <a:gd name="T46" fmla="*/ 24 w 73"/>
                  <a:gd name="T47" fmla="*/ 37 h 110"/>
                  <a:gd name="T48" fmla="*/ 24 w 73"/>
                  <a:gd name="T49" fmla="*/ 37 h 110"/>
                  <a:gd name="T50" fmla="*/ 24 w 73"/>
                  <a:gd name="T51" fmla="*/ 55 h 110"/>
                  <a:gd name="T52" fmla="*/ 24 w 73"/>
                  <a:gd name="T53" fmla="*/ 67 h 110"/>
                  <a:gd name="T54" fmla="*/ 24 w 73"/>
                  <a:gd name="T55" fmla="*/ 75 h 110"/>
                  <a:gd name="T56" fmla="*/ 24 w 73"/>
                  <a:gd name="T57" fmla="*/ 75 h 110"/>
                  <a:gd name="T58" fmla="*/ 18 w 73"/>
                  <a:gd name="T59" fmla="*/ 87 h 110"/>
                  <a:gd name="T60" fmla="*/ 18 w 73"/>
                  <a:gd name="T61" fmla="*/ 93 h 110"/>
                  <a:gd name="T62" fmla="*/ 18 w 73"/>
                  <a:gd name="T63" fmla="*/ 93 h 110"/>
                  <a:gd name="T64" fmla="*/ 18 w 73"/>
                  <a:gd name="T65" fmla="*/ 93 h 110"/>
                  <a:gd name="T66" fmla="*/ 12 w 73"/>
                  <a:gd name="T67" fmla="*/ 93 h 110"/>
                  <a:gd name="T68" fmla="*/ 12 w 73"/>
                  <a:gd name="T69" fmla="*/ 87 h 110"/>
                  <a:gd name="T70" fmla="*/ 12 w 73"/>
                  <a:gd name="T71" fmla="*/ 81 h 110"/>
                  <a:gd name="T72" fmla="*/ 12 w 73"/>
                  <a:gd name="T73" fmla="*/ 81 h 110"/>
                  <a:gd name="T74" fmla="*/ 6 w 73"/>
                  <a:gd name="T75" fmla="*/ 75 h 110"/>
                  <a:gd name="T76" fmla="*/ 6 w 73"/>
                  <a:gd name="T77" fmla="*/ 61 h 110"/>
                  <a:gd name="T78" fmla="*/ 6 w 73"/>
                  <a:gd name="T79" fmla="*/ 55 h 110"/>
                  <a:gd name="T80" fmla="*/ 6 w 73"/>
                  <a:gd name="T81" fmla="*/ 55 h 110"/>
                  <a:gd name="T82" fmla="*/ 6 w 73"/>
                  <a:gd name="T83" fmla="*/ 61 h 110"/>
                  <a:gd name="T84" fmla="*/ 6 w 73"/>
                  <a:gd name="T85" fmla="*/ 67 h 110"/>
                  <a:gd name="T86" fmla="*/ 6 w 73"/>
                  <a:gd name="T87" fmla="*/ 75 h 110"/>
                  <a:gd name="T88" fmla="*/ 6 w 73"/>
                  <a:gd name="T89" fmla="*/ 75 h 110"/>
                  <a:gd name="T90" fmla="*/ 6 w 73"/>
                  <a:gd name="T91" fmla="*/ 87 h 110"/>
                  <a:gd name="T92" fmla="*/ 0 w 73"/>
                  <a:gd name="T93" fmla="*/ 93 h 110"/>
                  <a:gd name="T94" fmla="*/ 0 w 73"/>
                  <a:gd name="T95" fmla="*/ 93 h 110"/>
                  <a:gd name="T96" fmla="*/ 0 w 73"/>
                  <a:gd name="T97" fmla="*/ 93 h 110"/>
                  <a:gd name="T98" fmla="*/ 12 w 73"/>
                  <a:gd name="T99" fmla="*/ 98 h 110"/>
                  <a:gd name="T100" fmla="*/ 49 w 73"/>
                  <a:gd name="T101" fmla="*/ 110 h 110"/>
                  <a:gd name="T102" fmla="*/ 73 w 73"/>
                  <a:gd name="T103" fmla="*/ 104 h 110"/>
                  <a:gd name="T104" fmla="*/ 73 w 73"/>
                  <a:gd name="T105" fmla="*/ 104 h 110"/>
                  <a:gd name="T106" fmla="*/ 73 w 73"/>
                  <a:gd name="T107" fmla="*/ 81 h 110"/>
                  <a:gd name="T108" fmla="*/ 73 w 73"/>
                  <a:gd name="T109" fmla="*/ 49 h 110"/>
                  <a:gd name="T110" fmla="*/ 73 w 73"/>
                  <a:gd name="T111" fmla="*/ 3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10">
                    <a:moveTo>
                      <a:pt x="73" y="32"/>
                    </a:moveTo>
                    <a:lnTo>
                      <a:pt x="73" y="49"/>
                    </a:lnTo>
                    <a:lnTo>
                      <a:pt x="67" y="81"/>
                    </a:lnTo>
                    <a:lnTo>
                      <a:pt x="67" y="93"/>
                    </a:lnTo>
                    <a:lnTo>
                      <a:pt x="67" y="93"/>
                    </a:lnTo>
                    <a:lnTo>
                      <a:pt x="61" y="98"/>
                    </a:lnTo>
                    <a:lnTo>
                      <a:pt x="55" y="98"/>
                    </a:lnTo>
                    <a:lnTo>
                      <a:pt x="49" y="98"/>
                    </a:lnTo>
                    <a:lnTo>
                      <a:pt x="49" y="98"/>
                    </a:lnTo>
                    <a:lnTo>
                      <a:pt x="44" y="104"/>
                    </a:lnTo>
                    <a:lnTo>
                      <a:pt x="38" y="98"/>
                    </a:lnTo>
                    <a:lnTo>
                      <a:pt x="38" y="93"/>
                    </a:lnTo>
                    <a:lnTo>
                      <a:pt x="38" y="93"/>
                    </a:lnTo>
                    <a:lnTo>
                      <a:pt x="30" y="75"/>
                    </a:lnTo>
                    <a:lnTo>
                      <a:pt x="24" y="43"/>
                    </a:lnTo>
                    <a:lnTo>
                      <a:pt x="24" y="20"/>
                    </a:lnTo>
                    <a:lnTo>
                      <a:pt x="24" y="20"/>
                    </a:lnTo>
                    <a:lnTo>
                      <a:pt x="24" y="12"/>
                    </a:lnTo>
                    <a:lnTo>
                      <a:pt x="24" y="6"/>
                    </a:lnTo>
                    <a:lnTo>
                      <a:pt x="24" y="0"/>
                    </a:lnTo>
                    <a:lnTo>
                      <a:pt x="24" y="0"/>
                    </a:lnTo>
                    <a:lnTo>
                      <a:pt x="24" y="6"/>
                    </a:lnTo>
                    <a:lnTo>
                      <a:pt x="18" y="20"/>
                    </a:lnTo>
                    <a:lnTo>
                      <a:pt x="24" y="37"/>
                    </a:lnTo>
                    <a:lnTo>
                      <a:pt x="24" y="37"/>
                    </a:lnTo>
                    <a:lnTo>
                      <a:pt x="24" y="55"/>
                    </a:lnTo>
                    <a:lnTo>
                      <a:pt x="24" y="67"/>
                    </a:lnTo>
                    <a:lnTo>
                      <a:pt x="24" y="75"/>
                    </a:lnTo>
                    <a:lnTo>
                      <a:pt x="24" y="75"/>
                    </a:lnTo>
                    <a:lnTo>
                      <a:pt x="18" y="87"/>
                    </a:lnTo>
                    <a:lnTo>
                      <a:pt x="18" y="93"/>
                    </a:lnTo>
                    <a:lnTo>
                      <a:pt x="18" y="93"/>
                    </a:lnTo>
                    <a:lnTo>
                      <a:pt x="18" y="93"/>
                    </a:lnTo>
                    <a:lnTo>
                      <a:pt x="12" y="93"/>
                    </a:lnTo>
                    <a:lnTo>
                      <a:pt x="12" y="87"/>
                    </a:lnTo>
                    <a:lnTo>
                      <a:pt x="12" y="81"/>
                    </a:lnTo>
                    <a:lnTo>
                      <a:pt x="12" y="81"/>
                    </a:lnTo>
                    <a:lnTo>
                      <a:pt x="6" y="75"/>
                    </a:lnTo>
                    <a:lnTo>
                      <a:pt x="6" y="61"/>
                    </a:lnTo>
                    <a:lnTo>
                      <a:pt x="6" y="55"/>
                    </a:lnTo>
                    <a:lnTo>
                      <a:pt x="6" y="55"/>
                    </a:lnTo>
                    <a:lnTo>
                      <a:pt x="6" y="61"/>
                    </a:lnTo>
                    <a:lnTo>
                      <a:pt x="6" y="67"/>
                    </a:lnTo>
                    <a:lnTo>
                      <a:pt x="6" y="75"/>
                    </a:lnTo>
                    <a:lnTo>
                      <a:pt x="6" y="75"/>
                    </a:lnTo>
                    <a:lnTo>
                      <a:pt x="6" y="87"/>
                    </a:lnTo>
                    <a:lnTo>
                      <a:pt x="0" y="93"/>
                    </a:lnTo>
                    <a:lnTo>
                      <a:pt x="0" y="93"/>
                    </a:lnTo>
                    <a:lnTo>
                      <a:pt x="0" y="93"/>
                    </a:lnTo>
                    <a:lnTo>
                      <a:pt x="12" y="98"/>
                    </a:lnTo>
                    <a:lnTo>
                      <a:pt x="49" y="110"/>
                    </a:lnTo>
                    <a:lnTo>
                      <a:pt x="73" y="104"/>
                    </a:lnTo>
                    <a:lnTo>
                      <a:pt x="73" y="104"/>
                    </a:lnTo>
                    <a:lnTo>
                      <a:pt x="73" y="81"/>
                    </a:lnTo>
                    <a:lnTo>
                      <a:pt x="73" y="49"/>
                    </a:lnTo>
                    <a:lnTo>
                      <a:pt x="7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96" name="Freeform 12"/>
              <p:cNvSpPr>
                <a:spLocks/>
              </p:cNvSpPr>
              <p:nvPr/>
            </p:nvSpPr>
            <p:spPr bwMode="auto">
              <a:xfrm>
                <a:off x="3216" y="1773"/>
                <a:ext cx="1713" cy="200"/>
              </a:xfrm>
              <a:custGeom>
                <a:avLst/>
                <a:gdLst>
                  <a:gd name="T0" fmla="*/ 31 w 1713"/>
                  <a:gd name="T1" fmla="*/ 11 h 200"/>
                  <a:gd name="T2" fmla="*/ 18 w 1713"/>
                  <a:gd name="T3" fmla="*/ 23 h 200"/>
                  <a:gd name="T4" fmla="*/ 12 w 1713"/>
                  <a:gd name="T5" fmla="*/ 35 h 200"/>
                  <a:gd name="T6" fmla="*/ 6 w 1713"/>
                  <a:gd name="T7" fmla="*/ 55 h 200"/>
                  <a:gd name="T8" fmla="*/ 0 w 1713"/>
                  <a:gd name="T9" fmla="*/ 61 h 200"/>
                  <a:gd name="T10" fmla="*/ 0 w 1713"/>
                  <a:gd name="T11" fmla="*/ 78 h 200"/>
                  <a:gd name="T12" fmla="*/ 0 w 1713"/>
                  <a:gd name="T13" fmla="*/ 84 h 200"/>
                  <a:gd name="T14" fmla="*/ 0 w 1713"/>
                  <a:gd name="T15" fmla="*/ 90 h 200"/>
                  <a:gd name="T16" fmla="*/ 6 w 1713"/>
                  <a:gd name="T17" fmla="*/ 104 h 200"/>
                  <a:gd name="T18" fmla="*/ 12 w 1713"/>
                  <a:gd name="T19" fmla="*/ 116 h 200"/>
                  <a:gd name="T20" fmla="*/ 6 w 1713"/>
                  <a:gd name="T21" fmla="*/ 127 h 200"/>
                  <a:gd name="T22" fmla="*/ 6 w 1713"/>
                  <a:gd name="T23" fmla="*/ 145 h 200"/>
                  <a:gd name="T24" fmla="*/ 6 w 1713"/>
                  <a:gd name="T25" fmla="*/ 153 h 200"/>
                  <a:gd name="T26" fmla="*/ 18 w 1713"/>
                  <a:gd name="T27" fmla="*/ 165 h 200"/>
                  <a:gd name="T28" fmla="*/ 18 w 1713"/>
                  <a:gd name="T29" fmla="*/ 171 h 200"/>
                  <a:gd name="T30" fmla="*/ 31 w 1713"/>
                  <a:gd name="T31" fmla="*/ 182 h 200"/>
                  <a:gd name="T32" fmla="*/ 37 w 1713"/>
                  <a:gd name="T33" fmla="*/ 188 h 200"/>
                  <a:gd name="T34" fmla="*/ 73 w 1713"/>
                  <a:gd name="T35" fmla="*/ 188 h 200"/>
                  <a:gd name="T36" fmla="*/ 258 w 1713"/>
                  <a:gd name="T37" fmla="*/ 194 h 200"/>
                  <a:gd name="T38" fmla="*/ 734 w 1713"/>
                  <a:gd name="T39" fmla="*/ 200 h 200"/>
                  <a:gd name="T40" fmla="*/ 1450 w 1713"/>
                  <a:gd name="T41" fmla="*/ 194 h 200"/>
                  <a:gd name="T42" fmla="*/ 1640 w 1713"/>
                  <a:gd name="T43" fmla="*/ 194 h 200"/>
                  <a:gd name="T44" fmla="*/ 1670 w 1713"/>
                  <a:gd name="T45" fmla="*/ 182 h 200"/>
                  <a:gd name="T46" fmla="*/ 1676 w 1713"/>
                  <a:gd name="T47" fmla="*/ 182 h 200"/>
                  <a:gd name="T48" fmla="*/ 1689 w 1713"/>
                  <a:gd name="T49" fmla="*/ 165 h 200"/>
                  <a:gd name="T50" fmla="*/ 1695 w 1713"/>
                  <a:gd name="T51" fmla="*/ 159 h 200"/>
                  <a:gd name="T52" fmla="*/ 1713 w 1713"/>
                  <a:gd name="T53" fmla="*/ 133 h 200"/>
                  <a:gd name="T54" fmla="*/ 1713 w 1713"/>
                  <a:gd name="T55" fmla="*/ 127 h 200"/>
                  <a:gd name="T56" fmla="*/ 1713 w 1713"/>
                  <a:gd name="T57" fmla="*/ 116 h 200"/>
                  <a:gd name="T58" fmla="*/ 1707 w 1713"/>
                  <a:gd name="T59" fmla="*/ 110 h 200"/>
                  <a:gd name="T60" fmla="*/ 1707 w 1713"/>
                  <a:gd name="T61" fmla="*/ 104 h 200"/>
                  <a:gd name="T62" fmla="*/ 1707 w 1713"/>
                  <a:gd name="T63" fmla="*/ 104 h 200"/>
                  <a:gd name="T64" fmla="*/ 1707 w 1713"/>
                  <a:gd name="T65" fmla="*/ 84 h 200"/>
                  <a:gd name="T66" fmla="*/ 1707 w 1713"/>
                  <a:gd name="T67" fmla="*/ 78 h 200"/>
                  <a:gd name="T68" fmla="*/ 1707 w 1713"/>
                  <a:gd name="T69" fmla="*/ 61 h 200"/>
                  <a:gd name="T70" fmla="*/ 1701 w 1713"/>
                  <a:gd name="T71" fmla="*/ 55 h 200"/>
                  <a:gd name="T72" fmla="*/ 1701 w 1713"/>
                  <a:gd name="T73" fmla="*/ 49 h 200"/>
                  <a:gd name="T74" fmla="*/ 1701 w 1713"/>
                  <a:gd name="T75" fmla="*/ 43 h 200"/>
                  <a:gd name="T76" fmla="*/ 1701 w 1713"/>
                  <a:gd name="T77" fmla="*/ 35 h 200"/>
                  <a:gd name="T78" fmla="*/ 1701 w 1713"/>
                  <a:gd name="T79" fmla="*/ 35 h 200"/>
                  <a:gd name="T80" fmla="*/ 1695 w 1713"/>
                  <a:gd name="T81" fmla="*/ 17 h 200"/>
                  <a:gd name="T82" fmla="*/ 1689 w 1713"/>
                  <a:gd name="T83" fmla="*/ 11 h 200"/>
                  <a:gd name="T84" fmla="*/ 1664 w 1713"/>
                  <a:gd name="T85" fmla="*/ 6 h 200"/>
                  <a:gd name="T86" fmla="*/ 913 w 1713"/>
                  <a:gd name="T87" fmla="*/ 0 h 200"/>
                  <a:gd name="T88" fmla="*/ 37 w 1713"/>
                  <a:gd name="T89"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3" h="200">
                    <a:moveTo>
                      <a:pt x="37" y="6"/>
                    </a:moveTo>
                    <a:lnTo>
                      <a:pt x="31" y="11"/>
                    </a:lnTo>
                    <a:lnTo>
                      <a:pt x="24" y="17"/>
                    </a:lnTo>
                    <a:lnTo>
                      <a:pt x="18" y="23"/>
                    </a:lnTo>
                    <a:lnTo>
                      <a:pt x="18" y="23"/>
                    </a:lnTo>
                    <a:lnTo>
                      <a:pt x="12" y="35"/>
                    </a:lnTo>
                    <a:lnTo>
                      <a:pt x="12" y="49"/>
                    </a:lnTo>
                    <a:lnTo>
                      <a:pt x="6" y="55"/>
                    </a:lnTo>
                    <a:lnTo>
                      <a:pt x="6" y="55"/>
                    </a:lnTo>
                    <a:lnTo>
                      <a:pt x="0" y="61"/>
                    </a:lnTo>
                    <a:lnTo>
                      <a:pt x="0" y="72"/>
                    </a:lnTo>
                    <a:lnTo>
                      <a:pt x="0" y="78"/>
                    </a:lnTo>
                    <a:lnTo>
                      <a:pt x="0" y="78"/>
                    </a:lnTo>
                    <a:lnTo>
                      <a:pt x="0" y="84"/>
                    </a:lnTo>
                    <a:lnTo>
                      <a:pt x="0" y="90"/>
                    </a:lnTo>
                    <a:lnTo>
                      <a:pt x="0" y="90"/>
                    </a:lnTo>
                    <a:lnTo>
                      <a:pt x="0" y="90"/>
                    </a:lnTo>
                    <a:lnTo>
                      <a:pt x="6" y="104"/>
                    </a:lnTo>
                    <a:lnTo>
                      <a:pt x="12" y="110"/>
                    </a:lnTo>
                    <a:lnTo>
                      <a:pt x="12" y="116"/>
                    </a:lnTo>
                    <a:lnTo>
                      <a:pt x="12" y="116"/>
                    </a:lnTo>
                    <a:lnTo>
                      <a:pt x="6" y="127"/>
                    </a:lnTo>
                    <a:lnTo>
                      <a:pt x="6" y="139"/>
                    </a:lnTo>
                    <a:lnTo>
                      <a:pt x="6" y="145"/>
                    </a:lnTo>
                    <a:lnTo>
                      <a:pt x="6" y="145"/>
                    </a:lnTo>
                    <a:lnTo>
                      <a:pt x="6" y="153"/>
                    </a:lnTo>
                    <a:lnTo>
                      <a:pt x="12" y="159"/>
                    </a:lnTo>
                    <a:lnTo>
                      <a:pt x="18" y="165"/>
                    </a:lnTo>
                    <a:lnTo>
                      <a:pt x="18" y="165"/>
                    </a:lnTo>
                    <a:lnTo>
                      <a:pt x="18" y="171"/>
                    </a:lnTo>
                    <a:lnTo>
                      <a:pt x="24" y="182"/>
                    </a:lnTo>
                    <a:lnTo>
                      <a:pt x="31" y="182"/>
                    </a:lnTo>
                    <a:lnTo>
                      <a:pt x="31" y="182"/>
                    </a:lnTo>
                    <a:lnTo>
                      <a:pt x="37" y="188"/>
                    </a:lnTo>
                    <a:lnTo>
                      <a:pt x="49" y="188"/>
                    </a:lnTo>
                    <a:lnTo>
                      <a:pt x="73" y="188"/>
                    </a:lnTo>
                    <a:lnTo>
                      <a:pt x="73" y="188"/>
                    </a:lnTo>
                    <a:lnTo>
                      <a:pt x="258" y="194"/>
                    </a:lnTo>
                    <a:lnTo>
                      <a:pt x="568" y="200"/>
                    </a:lnTo>
                    <a:lnTo>
                      <a:pt x="734" y="200"/>
                    </a:lnTo>
                    <a:lnTo>
                      <a:pt x="734" y="200"/>
                    </a:lnTo>
                    <a:lnTo>
                      <a:pt x="1450" y="194"/>
                    </a:lnTo>
                    <a:lnTo>
                      <a:pt x="1634" y="194"/>
                    </a:lnTo>
                    <a:lnTo>
                      <a:pt x="1640" y="194"/>
                    </a:lnTo>
                    <a:lnTo>
                      <a:pt x="1652" y="188"/>
                    </a:lnTo>
                    <a:lnTo>
                      <a:pt x="1670" y="182"/>
                    </a:lnTo>
                    <a:lnTo>
                      <a:pt x="1670" y="182"/>
                    </a:lnTo>
                    <a:lnTo>
                      <a:pt x="1676" y="182"/>
                    </a:lnTo>
                    <a:lnTo>
                      <a:pt x="1684" y="177"/>
                    </a:lnTo>
                    <a:lnTo>
                      <a:pt x="1689" y="165"/>
                    </a:lnTo>
                    <a:lnTo>
                      <a:pt x="1689" y="165"/>
                    </a:lnTo>
                    <a:lnTo>
                      <a:pt x="1695" y="159"/>
                    </a:lnTo>
                    <a:lnTo>
                      <a:pt x="1707" y="145"/>
                    </a:lnTo>
                    <a:lnTo>
                      <a:pt x="1713" y="133"/>
                    </a:lnTo>
                    <a:lnTo>
                      <a:pt x="1713" y="133"/>
                    </a:lnTo>
                    <a:lnTo>
                      <a:pt x="1713" y="127"/>
                    </a:lnTo>
                    <a:lnTo>
                      <a:pt x="1713" y="122"/>
                    </a:lnTo>
                    <a:lnTo>
                      <a:pt x="1713" y="116"/>
                    </a:lnTo>
                    <a:lnTo>
                      <a:pt x="1713" y="116"/>
                    </a:lnTo>
                    <a:lnTo>
                      <a:pt x="1707" y="110"/>
                    </a:lnTo>
                    <a:lnTo>
                      <a:pt x="1707" y="110"/>
                    </a:lnTo>
                    <a:lnTo>
                      <a:pt x="1707" y="104"/>
                    </a:lnTo>
                    <a:lnTo>
                      <a:pt x="1707" y="104"/>
                    </a:lnTo>
                    <a:lnTo>
                      <a:pt x="1707" y="104"/>
                    </a:lnTo>
                    <a:lnTo>
                      <a:pt x="1701" y="90"/>
                    </a:lnTo>
                    <a:lnTo>
                      <a:pt x="1707" y="84"/>
                    </a:lnTo>
                    <a:lnTo>
                      <a:pt x="1707" y="84"/>
                    </a:lnTo>
                    <a:lnTo>
                      <a:pt x="1707" y="78"/>
                    </a:lnTo>
                    <a:lnTo>
                      <a:pt x="1707" y="72"/>
                    </a:lnTo>
                    <a:lnTo>
                      <a:pt x="1707" y="61"/>
                    </a:lnTo>
                    <a:lnTo>
                      <a:pt x="1707" y="61"/>
                    </a:lnTo>
                    <a:lnTo>
                      <a:pt x="1701" y="55"/>
                    </a:lnTo>
                    <a:lnTo>
                      <a:pt x="1701" y="55"/>
                    </a:lnTo>
                    <a:lnTo>
                      <a:pt x="1701" y="49"/>
                    </a:lnTo>
                    <a:lnTo>
                      <a:pt x="1701" y="49"/>
                    </a:lnTo>
                    <a:lnTo>
                      <a:pt x="1701" y="43"/>
                    </a:lnTo>
                    <a:lnTo>
                      <a:pt x="1701" y="43"/>
                    </a:lnTo>
                    <a:lnTo>
                      <a:pt x="1701" y="35"/>
                    </a:lnTo>
                    <a:lnTo>
                      <a:pt x="1701" y="35"/>
                    </a:lnTo>
                    <a:lnTo>
                      <a:pt x="1701" y="35"/>
                    </a:lnTo>
                    <a:lnTo>
                      <a:pt x="1701" y="23"/>
                    </a:lnTo>
                    <a:lnTo>
                      <a:pt x="1695" y="17"/>
                    </a:lnTo>
                    <a:lnTo>
                      <a:pt x="1695" y="17"/>
                    </a:lnTo>
                    <a:lnTo>
                      <a:pt x="1689" y="11"/>
                    </a:lnTo>
                    <a:lnTo>
                      <a:pt x="1684" y="6"/>
                    </a:lnTo>
                    <a:lnTo>
                      <a:pt x="1664" y="6"/>
                    </a:lnTo>
                    <a:lnTo>
                      <a:pt x="1664" y="6"/>
                    </a:lnTo>
                    <a:lnTo>
                      <a:pt x="913" y="0"/>
                    </a:lnTo>
                    <a:lnTo>
                      <a:pt x="551" y="0"/>
                    </a:lnTo>
                    <a:lnTo>
                      <a:pt x="37" y="6"/>
                    </a:lnTo>
                    <a:close/>
                  </a:path>
                </a:pathLst>
              </a:custGeom>
              <a:solidFill>
                <a:srgbClr val="3F3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97" name="Freeform 13"/>
              <p:cNvSpPr>
                <a:spLocks/>
              </p:cNvSpPr>
              <p:nvPr/>
            </p:nvSpPr>
            <p:spPr bwMode="auto">
              <a:xfrm>
                <a:off x="3399" y="1918"/>
                <a:ext cx="6" cy="43"/>
              </a:xfrm>
              <a:custGeom>
                <a:avLst/>
                <a:gdLst>
                  <a:gd name="T0" fmla="*/ 6 w 6"/>
                  <a:gd name="T1" fmla="*/ 0 h 43"/>
                  <a:gd name="T2" fmla="*/ 6 w 6"/>
                  <a:gd name="T3" fmla="*/ 14 h 43"/>
                  <a:gd name="T4" fmla="*/ 6 w 6"/>
                  <a:gd name="T5" fmla="*/ 32 h 43"/>
                  <a:gd name="T6" fmla="*/ 6 w 6"/>
                  <a:gd name="T7" fmla="*/ 43 h 43"/>
                  <a:gd name="T8" fmla="*/ 6 w 6"/>
                  <a:gd name="T9" fmla="*/ 43 h 43"/>
                  <a:gd name="T10" fmla="*/ 0 w 6"/>
                  <a:gd name="T11" fmla="*/ 43 h 43"/>
                  <a:gd name="T12" fmla="*/ 0 w 6"/>
                  <a:gd name="T13" fmla="*/ 37 h 43"/>
                  <a:gd name="T14" fmla="*/ 0 w 6"/>
                  <a:gd name="T15" fmla="*/ 20 h 43"/>
                  <a:gd name="T16" fmla="*/ 0 w 6"/>
                  <a:gd name="T17" fmla="*/ 0 h 43"/>
                  <a:gd name="T18" fmla="*/ 0 w 6"/>
                  <a:gd name="T19" fmla="*/ 0 h 43"/>
                  <a:gd name="T20" fmla="*/ 0 w 6"/>
                  <a:gd name="T21" fmla="*/ 0 h 43"/>
                  <a:gd name="T22" fmla="*/ 0 w 6"/>
                  <a:gd name="T23" fmla="*/ 0 h 43"/>
                  <a:gd name="T24" fmla="*/ 6 w 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3">
                    <a:moveTo>
                      <a:pt x="6" y="0"/>
                    </a:moveTo>
                    <a:lnTo>
                      <a:pt x="6" y="14"/>
                    </a:lnTo>
                    <a:lnTo>
                      <a:pt x="6" y="32"/>
                    </a:lnTo>
                    <a:lnTo>
                      <a:pt x="6" y="43"/>
                    </a:lnTo>
                    <a:lnTo>
                      <a:pt x="6" y="43"/>
                    </a:lnTo>
                    <a:lnTo>
                      <a:pt x="0" y="43"/>
                    </a:lnTo>
                    <a:lnTo>
                      <a:pt x="0" y="37"/>
                    </a:lnTo>
                    <a:lnTo>
                      <a:pt x="0" y="20"/>
                    </a:lnTo>
                    <a:lnTo>
                      <a:pt x="0" y="0"/>
                    </a:lnTo>
                    <a:lnTo>
                      <a:pt x="0" y="0"/>
                    </a:lnTo>
                    <a:lnTo>
                      <a:pt x="0" y="0"/>
                    </a:lnTo>
                    <a:lnTo>
                      <a:pt x="0" y="0"/>
                    </a:lnTo>
                    <a:lnTo>
                      <a:pt x="6"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98" name="Freeform 14"/>
              <p:cNvSpPr>
                <a:spLocks/>
              </p:cNvSpPr>
              <p:nvPr/>
            </p:nvSpPr>
            <p:spPr bwMode="auto">
              <a:xfrm>
                <a:off x="3413" y="1918"/>
                <a:ext cx="6" cy="32"/>
              </a:xfrm>
              <a:custGeom>
                <a:avLst/>
                <a:gdLst>
                  <a:gd name="T0" fmla="*/ 0 w 6"/>
                  <a:gd name="T1" fmla="*/ 0 h 32"/>
                  <a:gd name="T2" fmla="*/ 0 w 6"/>
                  <a:gd name="T3" fmla="*/ 8 h 32"/>
                  <a:gd name="T4" fmla="*/ 0 w 6"/>
                  <a:gd name="T5" fmla="*/ 20 h 32"/>
                  <a:gd name="T6" fmla="*/ 0 w 6"/>
                  <a:gd name="T7" fmla="*/ 26 h 32"/>
                  <a:gd name="T8" fmla="*/ 0 w 6"/>
                  <a:gd name="T9" fmla="*/ 26 h 32"/>
                  <a:gd name="T10" fmla="*/ 0 w 6"/>
                  <a:gd name="T11" fmla="*/ 32 h 32"/>
                  <a:gd name="T12" fmla="*/ 0 w 6"/>
                  <a:gd name="T13" fmla="*/ 32 h 32"/>
                  <a:gd name="T14" fmla="*/ 6 w 6"/>
                  <a:gd name="T15" fmla="*/ 26 h 32"/>
                  <a:gd name="T16" fmla="*/ 6 w 6"/>
                  <a:gd name="T17" fmla="*/ 26 h 32"/>
                  <a:gd name="T18" fmla="*/ 6 w 6"/>
                  <a:gd name="T19" fmla="*/ 14 h 32"/>
                  <a:gd name="T20" fmla="*/ 6 w 6"/>
                  <a:gd name="T21" fmla="*/ 8 h 32"/>
                  <a:gd name="T22" fmla="*/ 6 w 6"/>
                  <a:gd name="T23" fmla="*/ 0 h 32"/>
                  <a:gd name="T24" fmla="*/ 6 w 6"/>
                  <a:gd name="T25" fmla="*/ 0 h 32"/>
                  <a:gd name="T26" fmla="*/ 0 w 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32">
                    <a:moveTo>
                      <a:pt x="0" y="0"/>
                    </a:moveTo>
                    <a:lnTo>
                      <a:pt x="0" y="8"/>
                    </a:lnTo>
                    <a:lnTo>
                      <a:pt x="0" y="20"/>
                    </a:lnTo>
                    <a:lnTo>
                      <a:pt x="0" y="26"/>
                    </a:lnTo>
                    <a:lnTo>
                      <a:pt x="0" y="26"/>
                    </a:lnTo>
                    <a:lnTo>
                      <a:pt x="0" y="32"/>
                    </a:lnTo>
                    <a:lnTo>
                      <a:pt x="0" y="32"/>
                    </a:lnTo>
                    <a:lnTo>
                      <a:pt x="6" y="26"/>
                    </a:lnTo>
                    <a:lnTo>
                      <a:pt x="6" y="26"/>
                    </a:lnTo>
                    <a:lnTo>
                      <a:pt x="6" y="14"/>
                    </a:lnTo>
                    <a:lnTo>
                      <a:pt x="6" y="8"/>
                    </a:lnTo>
                    <a:lnTo>
                      <a:pt x="6" y="0"/>
                    </a:lnTo>
                    <a:lnTo>
                      <a:pt x="6" y="0"/>
                    </a:lnTo>
                    <a:lnTo>
                      <a:pt x="0"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99" name="Freeform 15"/>
              <p:cNvSpPr>
                <a:spLocks/>
              </p:cNvSpPr>
              <p:nvPr/>
            </p:nvSpPr>
            <p:spPr bwMode="auto">
              <a:xfrm>
                <a:off x="3375" y="1883"/>
                <a:ext cx="209" cy="84"/>
              </a:xfrm>
              <a:custGeom>
                <a:avLst/>
                <a:gdLst>
                  <a:gd name="T0" fmla="*/ 209 w 209"/>
                  <a:gd name="T1" fmla="*/ 78 h 84"/>
                  <a:gd name="T2" fmla="*/ 203 w 209"/>
                  <a:gd name="T3" fmla="*/ 78 h 84"/>
                  <a:gd name="T4" fmla="*/ 189 w 209"/>
                  <a:gd name="T5" fmla="*/ 84 h 84"/>
                  <a:gd name="T6" fmla="*/ 177 w 209"/>
                  <a:gd name="T7" fmla="*/ 78 h 84"/>
                  <a:gd name="T8" fmla="*/ 177 w 209"/>
                  <a:gd name="T9" fmla="*/ 78 h 84"/>
                  <a:gd name="T10" fmla="*/ 166 w 209"/>
                  <a:gd name="T11" fmla="*/ 78 h 84"/>
                  <a:gd name="T12" fmla="*/ 148 w 209"/>
                  <a:gd name="T13" fmla="*/ 67 h 84"/>
                  <a:gd name="T14" fmla="*/ 134 w 209"/>
                  <a:gd name="T15" fmla="*/ 55 h 84"/>
                  <a:gd name="T16" fmla="*/ 134 w 209"/>
                  <a:gd name="T17" fmla="*/ 55 h 84"/>
                  <a:gd name="T18" fmla="*/ 116 w 209"/>
                  <a:gd name="T19" fmla="*/ 43 h 84"/>
                  <a:gd name="T20" fmla="*/ 105 w 209"/>
                  <a:gd name="T21" fmla="*/ 35 h 84"/>
                  <a:gd name="T22" fmla="*/ 99 w 209"/>
                  <a:gd name="T23" fmla="*/ 35 h 84"/>
                  <a:gd name="T24" fmla="*/ 99 w 209"/>
                  <a:gd name="T25" fmla="*/ 35 h 84"/>
                  <a:gd name="T26" fmla="*/ 85 w 209"/>
                  <a:gd name="T27" fmla="*/ 55 h 84"/>
                  <a:gd name="T28" fmla="*/ 79 w 209"/>
                  <a:gd name="T29" fmla="*/ 72 h 84"/>
                  <a:gd name="T30" fmla="*/ 79 w 209"/>
                  <a:gd name="T31" fmla="*/ 78 h 84"/>
                  <a:gd name="T32" fmla="*/ 79 w 209"/>
                  <a:gd name="T33" fmla="*/ 78 h 84"/>
                  <a:gd name="T34" fmla="*/ 44 w 209"/>
                  <a:gd name="T35" fmla="*/ 78 h 84"/>
                  <a:gd name="T36" fmla="*/ 44 w 209"/>
                  <a:gd name="T37" fmla="*/ 72 h 84"/>
                  <a:gd name="T38" fmla="*/ 44 w 209"/>
                  <a:gd name="T39" fmla="*/ 55 h 84"/>
                  <a:gd name="T40" fmla="*/ 44 w 209"/>
                  <a:gd name="T41" fmla="*/ 43 h 84"/>
                  <a:gd name="T42" fmla="*/ 44 w 209"/>
                  <a:gd name="T43" fmla="*/ 43 h 84"/>
                  <a:gd name="T44" fmla="*/ 24 w 209"/>
                  <a:gd name="T45" fmla="*/ 43 h 84"/>
                  <a:gd name="T46" fmla="*/ 6 w 209"/>
                  <a:gd name="T47" fmla="*/ 49 h 84"/>
                  <a:gd name="T48" fmla="*/ 0 w 209"/>
                  <a:gd name="T49" fmla="*/ 49 h 84"/>
                  <a:gd name="T50" fmla="*/ 0 w 209"/>
                  <a:gd name="T51" fmla="*/ 49 h 84"/>
                  <a:gd name="T52" fmla="*/ 6 w 209"/>
                  <a:gd name="T53" fmla="*/ 43 h 84"/>
                  <a:gd name="T54" fmla="*/ 18 w 209"/>
                  <a:gd name="T55" fmla="*/ 23 h 84"/>
                  <a:gd name="T56" fmla="*/ 38 w 209"/>
                  <a:gd name="T57" fmla="*/ 6 h 84"/>
                  <a:gd name="T58" fmla="*/ 38 w 209"/>
                  <a:gd name="T59" fmla="*/ 6 h 84"/>
                  <a:gd name="T60" fmla="*/ 61 w 209"/>
                  <a:gd name="T61" fmla="*/ 0 h 84"/>
                  <a:gd name="T62" fmla="*/ 116 w 209"/>
                  <a:gd name="T63" fmla="*/ 12 h 84"/>
                  <a:gd name="T64" fmla="*/ 209 w 209"/>
                  <a:gd name="T65"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84">
                    <a:moveTo>
                      <a:pt x="209" y="78"/>
                    </a:moveTo>
                    <a:lnTo>
                      <a:pt x="203" y="78"/>
                    </a:lnTo>
                    <a:lnTo>
                      <a:pt x="189" y="84"/>
                    </a:lnTo>
                    <a:lnTo>
                      <a:pt x="177" y="78"/>
                    </a:lnTo>
                    <a:lnTo>
                      <a:pt x="177" y="78"/>
                    </a:lnTo>
                    <a:lnTo>
                      <a:pt x="166" y="78"/>
                    </a:lnTo>
                    <a:lnTo>
                      <a:pt x="148" y="67"/>
                    </a:lnTo>
                    <a:lnTo>
                      <a:pt x="134" y="55"/>
                    </a:lnTo>
                    <a:lnTo>
                      <a:pt x="134" y="55"/>
                    </a:lnTo>
                    <a:lnTo>
                      <a:pt x="116" y="43"/>
                    </a:lnTo>
                    <a:lnTo>
                      <a:pt x="105" y="35"/>
                    </a:lnTo>
                    <a:lnTo>
                      <a:pt x="99" y="35"/>
                    </a:lnTo>
                    <a:lnTo>
                      <a:pt x="99" y="35"/>
                    </a:lnTo>
                    <a:lnTo>
                      <a:pt x="85" y="55"/>
                    </a:lnTo>
                    <a:lnTo>
                      <a:pt x="79" y="72"/>
                    </a:lnTo>
                    <a:lnTo>
                      <a:pt x="79" y="78"/>
                    </a:lnTo>
                    <a:lnTo>
                      <a:pt x="79" y="78"/>
                    </a:lnTo>
                    <a:lnTo>
                      <a:pt x="44" y="78"/>
                    </a:lnTo>
                    <a:lnTo>
                      <a:pt x="44" y="72"/>
                    </a:lnTo>
                    <a:lnTo>
                      <a:pt x="44" y="55"/>
                    </a:lnTo>
                    <a:lnTo>
                      <a:pt x="44" y="43"/>
                    </a:lnTo>
                    <a:lnTo>
                      <a:pt x="44" y="43"/>
                    </a:lnTo>
                    <a:lnTo>
                      <a:pt x="24" y="43"/>
                    </a:lnTo>
                    <a:lnTo>
                      <a:pt x="6" y="49"/>
                    </a:lnTo>
                    <a:lnTo>
                      <a:pt x="0" y="49"/>
                    </a:lnTo>
                    <a:lnTo>
                      <a:pt x="0" y="49"/>
                    </a:lnTo>
                    <a:lnTo>
                      <a:pt x="6" y="43"/>
                    </a:lnTo>
                    <a:lnTo>
                      <a:pt x="18" y="23"/>
                    </a:lnTo>
                    <a:lnTo>
                      <a:pt x="38" y="6"/>
                    </a:lnTo>
                    <a:lnTo>
                      <a:pt x="38" y="6"/>
                    </a:lnTo>
                    <a:lnTo>
                      <a:pt x="61" y="0"/>
                    </a:lnTo>
                    <a:lnTo>
                      <a:pt x="116" y="12"/>
                    </a:lnTo>
                    <a:lnTo>
                      <a:pt x="209"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00" name="Freeform 16"/>
              <p:cNvSpPr>
                <a:spLocks/>
              </p:cNvSpPr>
              <p:nvPr/>
            </p:nvSpPr>
            <p:spPr bwMode="auto">
              <a:xfrm>
                <a:off x="3399" y="1906"/>
                <a:ext cx="6" cy="20"/>
              </a:xfrm>
              <a:custGeom>
                <a:avLst/>
                <a:gdLst>
                  <a:gd name="T0" fmla="*/ 6 w 6"/>
                  <a:gd name="T1" fmla="*/ 12 h 20"/>
                  <a:gd name="T2" fmla="*/ 6 w 6"/>
                  <a:gd name="T3" fmla="*/ 12 h 20"/>
                  <a:gd name="T4" fmla="*/ 6 w 6"/>
                  <a:gd name="T5" fmla="*/ 6 h 20"/>
                  <a:gd name="T6" fmla="*/ 6 w 6"/>
                  <a:gd name="T7" fmla="*/ 0 h 20"/>
                  <a:gd name="T8" fmla="*/ 6 w 6"/>
                  <a:gd name="T9" fmla="*/ 0 h 20"/>
                  <a:gd name="T10" fmla="*/ 6 w 6"/>
                  <a:gd name="T11" fmla="*/ 0 h 20"/>
                  <a:gd name="T12" fmla="*/ 0 w 6"/>
                  <a:gd name="T13" fmla="*/ 6 h 20"/>
                  <a:gd name="T14" fmla="*/ 0 w 6"/>
                  <a:gd name="T15" fmla="*/ 6 h 20"/>
                  <a:gd name="T16" fmla="*/ 0 w 6"/>
                  <a:gd name="T17" fmla="*/ 6 h 20"/>
                  <a:gd name="T18" fmla="*/ 0 w 6"/>
                  <a:gd name="T19" fmla="*/ 20 h 20"/>
                  <a:gd name="T20" fmla="*/ 0 w 6"/>
                  <a:gd name="T21" fmla="*/ 20 h 20"/>
                  <a:gd name="T22" fmla="*/ 0 w 6"/>
                  <a:gd name="T23" fmla="*/ 20 h 20"/>
                  <a:gd name="T24" fmla="*/ 6 w 6"/>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0">
                    <a:moveTo>
                      <a:pt x="6" y="12"/>
                    </a:moveTo>
                    <a:lnTo>
                      <a:pt x="6" y="12"/>
                    </a:lnTo>
                    <a:lnTo>
                      <a:pt x="6" y="6"/>
                    </a:lnTo>
                    <a:lnTo>
                      <a:pt x="6" y="0"/>
                    </a:lnTo>
                    <a:lnTo>
                      <a:pt x="6" y="0"/>
                    </a:lnTo>
                    <a:lnTo>
                      <a:pt x="6" y="0"/>
                    </a:lnTo>
                    <a:lnTo>
                      <a:pt x="0" y="6"/>
                    </a:lnTo>
                    <a:lnTo>
                      <a:pt x="0" y="6"/>
                    </a:lnTo>
                    <a:lnTo>
                      <a:pt x="0" y="6"/>
                    </a:lnTo>
                    <a:lnTo>
                      <a:pt x="0" y="20"/>
                    </a:lnTo>
                    <a:lnTo>
                      <a:pt x="0" y="20"/>
                    </a:lnTo>
                    <a:lnTo>
                      <a:pt x="0" y="20"/>
                    </a:lnTo>
                    <a:lnTo>
                      <a:pt x="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01" name="Freeform 17"/>
              <p:cNvSpPr>
                <a:spLocks/>
              </p:cNvSpPr>
              <p:nvPr/>
            </p:nvSpPr>
            <p:spPr bwMode="auto">
              <a:xfrm>
                <a:off x="3413" y="1906"/>
                <a:ext cx="6" cy="20"/>
              </a:xfrm>
              <a:custGeom>
                <a:avLst/>
                <a:gdLst>
                  <a:gd name="T0" fmla="*/ 6 w 6"/>
                  <a:gd name="T1" fmla="*/ 20 h 20"/>
                  <a:gd name="T2" fmla="*/ 6 w 6"/>
                  <a:gd name="T3" fmla="*/ 20 h 20"/>
                  <a:gd name="T4" fmla="*/ 6 w 6"/>
                  <a:gd name="T5" fmla="*/ 6 h 20"/>
                  <a:gd name="T6" fmla="*/ 6 w 6"/>
                  <a:gd name="T7" fmla="*/ 0 h 20"/>
                  <a:gd name="T8" fmla="*/ 6 w 6"/>
                  <a:gd name="T9" fmla="*/ 0 h 20"/>
                  <a:gd name="T10" fmla="*/ 6 w 6"/>
                  <a:gd name="T11" fmla="*/ 0 h 20"/>
                  <a:gd name="T12" fmla="*/ 0 w 6"/>
                  <a:gd name="T13" fmla="*/ 0 h 20"/>
                  <a:gd name="T14" fmla="*/ 0 w 6"/>
                  <a:gd name="T15" fmla="*/ 0 h 20"/>
                  <a:gd name="T16" fmla="*/ 0 w 6"/>
                  <a:gd name="T17" fmla="*/ 0 h 20"/>
                  <a:gd name="T18" fmla="*/ 0 w 6"/>
                  <a:gd name="T19" fmla="*/ 6 h 20"/>
                  <a:gd name="T20" fmla="*/ 0 w 6"/>
                  <a:gd name="T21" fmla="*/ 12 h 20"/>
                  <a:gd name="T22" fmla="*/ 0 w 6"/>
                  <a:gd name="T23" fmla="*/ 12 h 20"/>
                  <a:gd name="T24" fmla="*/ 0 w 6"/>
                  <a:gd name="T25" fmla="*/ 12 h 20"/>
                  <a:gd name="T26" fmla="*/ 0 w 6"/>
                  <a:gd name="T27" fmla="*/ 12 h 20"/>
                  <a:gd name="T28" fmla="*/ 0 w 6"/>
                  <a:gd name="T29" fmla="*/ 20 h 20"/>
                  <a:gd name="T30" fmla="*/ 6 w 6"/>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0">
                    <a:moveTo>
                      <a:pt x="6" y="20"/>
                    </a:moveTo>
                    <a:lnTo>
                      <a:pt x="6" y="20"/>
                    </a:lnTo>
                    <a:lnTo>
                      <a:pt x="6" y="6"/>
                    </a:lnTo>
                    <a:lnTo>
                      <a:pt x="6" y="0"/>
                    </a:lnTo>
                    <a:lnTo>
                      <a:pt x="6" y="0"/>
                    </a:lnTo>
                    <a:lnTo>
                      <a:pt x="6" y="0"/>
                    </a:lnTo>
                    <a:lnTo>
                      <a:pt x="0" y="0"/>
                    </a:lnTo>
                    <a:lnTo>
                      <a:pt x="0" y="0"/>
                    </a:lnTo>
                    <a:lnTo>
                      <a:pt x="0" y="0"/>
                    </a:lnTo>
                    <a:lnTo>
                      <a:pt x="0" y="6"/>
                    </a:lnTo>
                    <a:lnTo>
                      <a:pt x="0" y="12"/>
                    </a:lnTo>
                    <a:lnTo>
                      <a:pt x="0" y="12"/>
                    </a:lnTo>
                    <a:lnTo>
                      <a:pt x="0" y="12"/>
                    </a:lnTo>
                    <a:lnTo>
                      <a:pt x="0" y="12"/>
                    </a:lnTo>
                    <a:lnTo>
                      <a:pt x="0" y="20"/>
                    </a:lnTo>
                    <a:lnTo>
                      <a:pt x="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02" name="Freeform 18"/>
              <p:cNvSpPr>
                <a:spLocks/>
              </p:cNvSpPr>
              <p:nvPr/>
            </p:nvSpPr>
            <p:spPr bwMode="auto">
              <a:xfrm>
                <a:off x="4734" y="1926"/>
                <a:ext cx="6" cy="41"/>
              </a:xfrm>
              <a:custGeom>
                <a:avLst/>
                <a:gdLst>
                  <a:gd name="T0" fmla="*/ 6 w 6"/>
                  <a:gd name="T1" fmla="*/ 0 h 41"/>
                  <a:gd name="T2" fmla="*/ 6 w 6"/>
                  <a:gd name="T3" fmla="*/ 12 h 41"/>
                  <a:gd name="T4" fmla="*/ 0 w 6"/>
                  <a:gd name="T5" fmla="*/ 29 h 41"/>
                  <a:gd name="T6" fmla="*/ 0 w 6"/>
                  <a:gd name="T7" fmla="*/ 41 h 41"/>
                  <a:gd name="T8" fmla="*/ 0 w 6"/>
                  <a:gd name="T9" fmla="*/ 41 h 41"/>
                  <a:gd name="T10" fmla="*/ 0 w 6"/>
                  <a:gd name="T11" fmla="*/ 41 h 41"/>
                  <a:gd name="T12" fmla="*/ 0 w 6"/>
                  <a:gd name="T13" fmla="*/ 35 h 41"/>
                  <a:gd name="T14" fmla="*/ 0 w 6"/>
                  <a:gd name="T15" fmla="*/ 18 h 41"/>
                  <a:gd name="T16" fmla="*/ 0 w 6"/>
                  <a:gd name="T17" fmla="*/ 0 h 41"/>
                  <a:gd name="T18" fmla="*/ 0 w 6"/>
                  <a:gd name="T19" fmla="*/ 0 h 41"/>
                  <a:gd name="T20" fmla="*/ 0 w 6"/>
                  <a:gd name="T21" fmla="*/ 0 h 41"/>
                  <a:gd name="T22" fmla="*/ 0 w 6"/>
                  <a:gd name="T23" fmla="*/ 0 h 41"/>
                  <a:gd name="T24" fmla="*/ 6 w 6"/>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1">
                    <a:moveTo>
                      <a:pt x="6" y="0"/>
                    </a:moveTo>
                    <a:lnTo>
                      <a:pt x="6" y="12"/>
                    </a:lnTo>
                    <a:lnTo>
                      <a:pt x="0" y="29"/>
                    </a:lnTo>
                    <a:lnTo>
                      <a:pt x="0" y="41"/>
                    </a:lnTo>
                    <a:lnTo>
                      <a:pt x="0" y="41"/>
                    </a:lnTo>
                    <a:lnTo>
                      <a:pt x="0" y="41"/>
                    </a:lnTo>
                    <a:lnTo>
                      <a:pt x="0" y="35"/>
                    </a:lnTo>
                    <a:lnTo>
                      <a:pt x="0" y="18"/>
                    </a:lnTo>
                    <a:lnTo>
                      <a:pt x="0" y="0"/>
                    </a:lnTo>
                    <a:lnTo>
                      <a:pt x="0" y="0"/>
                    </a:lnTo>
                    <a:lnTo>
                      <a:pt x="0" y="0"/>
                    </a:lnTo>
                    <a:lnTo>
                      <a:pt x="0" y="0"/>
                    </a:lnTo>
                    <a:lnTo>
                      <a:pt x="6"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03" name="Freeform 19"/>
              <p:cNvSpPr>
                <a:spLocks/>
              </p:cNvSpPr>
              <p:nvPr/>
            </p:nvSpPr>
            <p:spPr bwMode="auto">
              <a:xfrm>
                <a:off x="4569" y="1900"/>
                <a:ext cx="207" cy="67"/>
              </a:xfrm>
              <a:custGeom>
                <a:avLst/>
                <a:gdLst>
                  <a:gd name="T0" fmla="*/ 201 w 207"/>
                  <a:gd name="T1" fmla="*/ 12 h 67"/>
                  <a:gd name="T2" fmla="*/ 201 w 207"/>
                  <a:gd name="T3" fmla="*/ 18 h 67"/>
                  <a:gd name="T4" fmla="*/ 207 w 207"/>
                  <a:gd name="T5" fmla="*/ 26 h 67"/>
                  <a:gd name="T6" fmla="*/ 201 w 207"/>
                  <a:gd name="T7" fmla="*/ 32 h 67"/>
                  <a:gd name="T8" fmla="*/ 201 w 207"/>
                  <a:gd name="T9" fmla="*/ 32 h 67"/>
                  <a:gd name="T10" fmla="*/ 189 w 207"/>
                  <a:gd name="T11" fmla="*/ 38 h 67"/>
                  <a:gd name="T12" fmla="*/ 171 w 207"/>
                  <a:gd name="T13" fmla="*/ 38 h 67"/>
                  <a:gd name="T14" fmla="*/ 165 w 207"/>
                  <a:gd name="T15" fmla="*/ 38 h 67"/>
                  <a:gd name="T16" fmla="*/ 165 w 207"/>
                  <a:gd name="T17" fmla="*/ 38 h 67"/>
                  <a:gd name="T18" fmla="*/ 158 w 207"/>
                  <a:gd name="T19" fmla="*/ 38 h 67"/>
                  <a:gd name="T20" fmla="*/ 146 w 207"/>
                  <a:gd name="T21" fmla="*/ 38 h 67"/>
                  <a:gd name="T22" fmla="*/ 140 w 207"/>
                  <a:gd name="T23" fmla="*/ 32 h 67"/>
                  <a:gd name="T24" fmla="*/ 140 w 207"/>
                  <a:gd name="T25" fmla="*/ 32 h 67"/>
                  <a:gd name="T26" fmla="*/ 134 w 207"/>
                  <a:gd name="T27" fmla="*/ 38 h 67"/>
                  <a:gd name="T28" fmla="*/ 140 w 207"/>
                  <a:gd name="T29" fmla="*/ 55 h 67"/>
                  <a:gd name="T30" fmla="*/ 140 w 207"/>
                  <a:gd name="T31" fmla="*/ 61 h 67"/>
                  <a:gd name="T32" fmla="*/ 140 w 207"/>
                  <a:gd name="T33" fmla="*/ 61 h 67"/>
                  <a:gd name="T34" fmla="*/ 128 w 207"/>
                  <a:gd name="T35" fmla="*/ 61 h 67"/>
                  <a:gd name="T36" fmla="*/ 110 w 207"/>
                  <a:gd name="T37" fmla="*/ 67 h 67"/>
                  <a:gd name="T38" fmla="*/ 97 w 207"/>
                  <a:gd name="T39" fmla="*/ 61 h 67"/>
                  <a:gd name="T40" fmla="*/ 97 w 207"/>
                  <a:gd name="T41" fmla="*/ 61 h 67"/>
                  <a:gd name="T42" fmla="*/ 85 w 207"/>
                  <a:gd name="T43" fmla="*/ 50 h 67"/>
                  <a:gd name="T44" fmla="*/ 73 w 207"/>
                  <a:gd name="T45" fmla="*/ 50 h 67"/>
                  <a:gd name="T46" fmla="*/ 67 w 207"/>
                  <a:gd name="T47" fmla="*/ 50 h 67"/>
                  <a:gd name="T48" fmla="*/ 67 w 207"/>
                  <a:gd name="T49" fmla="*/ 50 h 67"/>
                  <a:gd name="T50" fmla="*/ 61 w 207"/>
                  <a:gd name="T51" fmla="*/ 55 h 67"/>
                  <a:gd name="T52" fmla="*/ 55 w 207"/>
                  <a:gd name="T53" fmla="*/ 61 h 67"/>
                  <a:gd name="T54" fmla="*/ 41 w 207"/>
                  <a:gd name="T55" fmla="*/ 61 h 67"/>
                  <a:gd name="T56" fmla="*/ 41 w 207"/>
                  <a:gd name="T57" fmla="*/ 61 h 67"/>
                  <a:gd name="T58" fmla="*/ 18 w 207"/>
                  <a:gd name="T59" fmla="*/ 61 h 67"/>
                  <a:gd name="T60" fmla="*/ 6 w 207"/>
                  <a:gd name="T61" fmla="*/ 61 h 67"/>
                  <a:gd name="T62" fmla="*/ 0 w 207"/>
                  <a:gd name="T63" fmla="*/ 61 h 67"/>
                  <a:gd name="T64" fmla="*/ 0 w 207"/>
                  <a:gd name="T65" fmla="*/ 61 h 67"/>
                  <a:gd name="T66" fmla="*/ 6 w 207"/>
                  <a:gd name="T67" fmla="*/ 55 h 67"/>
                  <a:gd name="T68" fmla="*/ 30 w 207"/>
                  <a:gd name="T69" fmla="*/ 44 h 67"/>
                  <a:gd name="T70" fmla="*/ 61 w 207"/>
                  <a:gd name="T71" fmla="*/ 26 h 67"/>
                  <a:gd name="T72" fmla="*/ 102 w 207"/>
                  <a:gd name="T73" fmla="*/ 6 h 67"/>
                  <a:gd name="T74" fmla="*/ 152 w 207"/>
                  <a:gd name="T75" fmla="*/ 0 h 67"/>
                  <a:gd name="T76" fmla="*/ 201 w 207"/>
                  <a:gd name="T7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 h="67">
                    <a:moveTo>
                      <a:pt x="201" y="12"/>
                    </a:moveTo>
                    <a:lnTo>
                      <a:pt x="201" y="18"/>
                    </a:lnTo>
                    <a:lnTo>
                      <a:pt x="207" y="26"/>
                    </a:lnTo>
                    <a:lnTo>
                      <a:pt x="201" y="32"/>
                    </a:lnTo>
                    <a:lnTo>
                      <a:pt x="201" y="32"/>
                    </a:lnTo>
                    <a:lnTo>
                      <a:pt x="189" y="38"/>
                    </a:lnTo>
                    <a:lnTo>
                      <a:pt x="171" y="38"/>
                    </a:lnTo>
                    <a:lnTo>
                      <a:pt x="165" y="38"/>
                    </a:lnTo>
                    <a:lnTo>
                      <a:pt x="165" y="38"/>
                    </a:lnTo>
                    <a:lnTo>
                      <a:pt x="158" y="38"/>
                    </a:lnTo>
                    <a:lnTo>
                      <a:pt x="146" y="38"/>
                    </a:lnTo>
                    <a:lnTo>
                      <a:pt x="140" y="32"/>
                    </a:lnTo>
                    <a:lnTo>
                      <a:pt x="140" y="32"/>
                    </a:lnTo>
                    <a:lnTo>
                      <a:pt x="134" y="38"/>
                    </a:lnTo>
                    <a:lnTo>
                      <a:pt x="140" y="55"/>
                    </a:lnTo>
                    <a:lnTo>
                      <a:pt x="140" y="61"/>
                    </a:lnTo>
                    <a:lnTo>
                      <a:pt x="140" y="61"/>
                    </a:lnTo>
                    <a:lnTo>
                      <a:pt x="128" y="61"/>
                    </a:lnTo>
                    <a:lnTo>
                      <a:pt x="110" y="67"/>
                    </a:lnTo>
                    <a:lnTo>
                      <a:pt x="97" y="61"/>
                    </a:lnTo>
                    <a:lnTo>
                      <a:pt x="97" y="61"/>
                    </a:lnTo>
                    <a:lnTo>
                      <a:pt x="85" y="50"/>
                    </a:lnTo>
                    <a:lnTo>
                      <a:pt x="73" y="50"/>
                    </a:lnTo>
                    <a:lnTo>
                      <a:pt x="67" y="50"/>
                    </a:lnTo>
                    <a:lnTo>
                      <a:pt x="67" y="50"/>
                    </a:lnTo>
                    <a:lnTo>
                      <a:pt x="61" y="55"/>
                    </a:lnTo>
                    <a:lnTo>
                      <a:pt x="55" y="61"/>
                    </a:lnTo>
                    <a:lnTo>
                      <a:pt x="41" y="61"/>
                    </a:lnTo>
                    <a:lnTo>
                      <a:pt x="41" y="61"/>
                    </a:lnTo>
                    <a:lnTo>
                      <a:pt x="18" y="61"/>
                    </a:lnTo>
                    <a:lnTo>
                      <a:pt x="6" y="61"/>
                    </a:lnTo>
                    <a:lnTo>
                      <a:pt x="0" y="61"/>
                    </a:lnTo>
                    <a:lnTo>
                      <a:pt x="0" y="61"/>
                    </a:lnTo>
                    <a:lnTo>
                      <a:pt x="6" y="55"/>
                    </a:lnTo>
                    <a:lnTo>
                      <a:pt x="30" y="44"/>
                    </a:lnTo>
                    <a:lnTo>
                      <a:pt x="61" y="26"/>
                    </a:lnTo>
                    <a:lnTo>
                      <a:pt x="102" y="6"/>
                    </a:lnTo>
                    <a:lnTo>
                      <a:pt x="152" y="0"/>
                    </a:lnTo>
                    <a:lnTo>
                      <a:pt x="20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04" name="Freeform 20"/>
              <p:cNvSpPr>
                <a:spLocks/>
              </p:cNvSpPr>
              <p:nvPr/>
            </p:nvSpPr>
            <p:spPr bwMode="auto">
              <a:xfrm>
                <a:off x="4734" y="1912"/>
                <a:ext cx="6" cy="26"/>
              </a:xfrm>
              <a:custGeom>
                <a:avLst/>
                <a:gdLst>
                  <a:gd name="T0" fmla="*/ 6 w 6"/>
                  <a:gd name="T1" fmla="*/ 26 h 26"/>
                  <a:gd name="T2" fmla="*/ 6 w 6"/>
                  <a:gd name="T3" fmla="*/ 20 h 26"/>
                  <a:gd name="T4" fmla="*/ 6 w 6"/>
                  <a:gd name="T5" fmla="*/ 14 h 26"/>
                  <a:gd name="T6" fmla="*/ 6 w 6"/>
                  <a:gd name="T7" fmla="*/ 0 h 26"/>
                  <a:gd name="T8" fmla="*/ 6 w 6"/>
                  <a:gd name="T9" fmla="*/ 0 h 26"/>
                  <a:gd name="T10" fmla="*/ 0 w 6"/>
                  <a:gd name="T11" fmla="*/ 0 h 26"/>
                  <a:gd name="T12" fmla="*/ 0 w 6"/>
                  <a:gd name="T13" fmla="*/ 0 h 26"/>
                  <a:gd name="T14" fmla="*/ 0 w 6"/>
                  <a:gd name="T15" fmla="*/ 0 h 26"/>
                  <a:gd name="T16" fmla="*/ 0 w 6"/>
                  <a:gd name="T17" fmla="*/ 0 h 26"/>
                  <a:gd name="T18" fmla="*/ 0 w 6"/>
                  <a:gd name="T19" fmla="*/ 6 h 26"/>
                  <a:gd name="T20" fmla="*/ 0 w 6"/>
                  <a:gd name="T21" fmla="*/ 20 h 26"/>
                  <a:gd name="T22" fmla="*/ 0 w 6"/>
                  <a:gd name="T23" fmla="*/ 26 h 26"/>
                  <a:gd name="T24" fmla="*/ 0 w 6"/>
                  <a:gd name="T25" fmla="*/ 26 h 26"/>
                  <a:gd name="T26" fmla="*/ 0 w 6"/>
                  <a:gd name="T27" fmla="*/ 26 h 26"/>
                  <a:gd name="T28" fmla="*/ 0 w 6"/>
                  <a:gd name="T29" fmla="*/ 26 h 26"/>
                  <a:gd name="T30" fmla="*/ 6 w 6"/>
                  <a:gd name="T3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6">
                    <a:moveTo>
                      <a:pt x="6" y="26"/>
                    </a:moveTo>
                    <a:lnTo>
                      <a:pt x="6" y="20"/>
                    </a:lnTo>
                    <a:lnTo>
                      <a:pt x="6" y="14"/>
                    </a:lnTo>
                    <a:lnTo>
                      <a:pt x="6" y="0"/>
                    </a:lnTo>
                    <a:lnTo>
                      <a:pt x="6" y="0"/>
                    </a:lnTo>
                    <a:lnTo>
                      <a:pt x="0" y="0"/>
                    </a:lnTo>
                    <a:lnTo>
                      <a:pt x="0" y="0"/>
                    </a:lnTo>
                    <a:lnTo>
                      <a:pt x="0" y="0"/>
                    </a:lnTo>
                    <a:lnTo>
                      <a:pt x="0" y="0"/>
                    </a:lnTo>
                    <a:lnTo>
                      <a:pt x="0" y="6"/>
                    </a:lnTo>
                    <a:lnTo>
                      <a:pt x="0" y="20"/>
                    </a:lnTo>
                    <a:lnTo>
                      <a:pt x="0" y="26"/>
                    </a:lnTo>
                    <a:lnTo>
                      <a:pt x="0" y="26"/>
                    </a:lnTo>
                    <a:lnTo>
                      <a:pt x="0" y="26"/>
                    </a:lnTo>
                    <a:lnTo>
                      <a:pt x="0" y="26"/>
                    </a:lnTo>
                    <a:lnTo>
                      <a:pt x="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05" name="Freeform 21"/>
              <p:cNvSpPr>
                <a:spLocks/>
              </p:cNvSpPr>
              <p:nvPr/>
            </p:nvSpPr>
            <p:spPr bwMode="auto">
              <a:xfrm>
                <a:off x="4782" y="1779"/>
                <a:ext cx="147" cy="188"/>
              </a:xfrm>
              <a:custGeom>
                <a:avLst/>
                <a:gdLst>
                  <a:gd name="T0" fmla="*/ 123 w 147"/>
                  <a:gd name="T1" fmla="*/ 11 h 188"/>
                  <a:gd name="T2" fmla="*/ 129 w 147"/>
                  <a:gd name="T3" fmla="*/ 23 h 188"/>
                  <a:gd name="T4" fmla="*/ 135 w 147"/>
                  <a:gd name="T5" fmla="*/ 29 h 188"/>
                  <a:gd name="T6" fmla="*/ 135 w 147"/>
                  <a:gd name="T7" fmla="*/ 43 h 188"/>
                  <a:gd name="T8" fmla="*/ 135 w 147"/>
                  <a:gd name="T9" fmla="*/ 55 h 188"/>
                  <a:gd name="T10" fmla="*/ 135 w 147"/>
                  <a:gd name="T11" fmla="*/ 60 h 188"/>
                  <a:gd name="T12" fmla="*/ 141 w 147"/>
                  <a:gd name="T13" fmla="*/ 72 h 188"/>
                  <a:gd name="T14" fmla="*/ 135 w 147"/>
                  <a:gd name="T15" fmla="*/ 92 h 188"/>
                  <a:gd name="T16" fmla="*/ 141 w 147"/>
                  <a:gd name="T17" fmla="*/ 104 h 188"/>
                  <a:gd name="T18" fmla="*/ 141 w 147"/>
                  <a:gd name="T19" fmla="*/ 110 h 188"/>
                  <a:gd name="T20" fmla="*/ 141 w 147"/>
                  <a:gd name="T21" fmla="*/ 116 h 188"/>
                  <a:gd name="T22" fmla="*/ 147 w 147"/>
                  <a:gd name="T23" fmla="*/ 133 h 188"/>
                  <a:gd name="T24" fmla="*/ 129 w 147"/>
                  <a:gd name="T25" fmla="*/ 147 h 188"/>
                  <a:gd name="T26" fmla="*/ 123 w 147"/>
                  <a:gd name="T27" fmla="*/ 159 h 188"/>
                  <a:gd name="T28" fmla="*/ 118 w 147"/>
                  <a:gd name="T29" fmla="*/ 165 h 188"/>
                  <a:gd name="T30" fmla="*/ 86 w 147"/>
                  <a:gd name="T31" fmla="*/ 176 h 188"/>
                  <a:gd name="T32" fmla="*/ 68 w 147"/>
                  <a:gd name="T33" fmla="*/ 188 h 188"/>
                  <a:gd name="T34" fmla="*/ 0 w 147"/>
                  <a:gd name="T35" fmla="*/ 188 h 188"/>
                  <a:gd name="T36" fmla="*/ 49 w 147"/>
                  <a:gd name="T37" fmla="*/ 182 h 188"/>
                  <a:gd name="T38" fmla="*/ 55 w 147"/>
                  <a:gd name="T39" fmla="*/ 176 h 188"/>
                  <a:gd name="T40" fmla="*/ 74 w 147"/>
                  <a:gd name="T41" fmla="*/ 176 h 188"/>
                  <a:gd name="T42" fmla="*/ 92 w 147"/>
                  <a:gd name="T43" fmla="*/ 165 h 188"/>
                  <a:gd name="T44" fmla="*/ 98 w 147"/>
                  <a:gd name="T45" fmla="*/ 153 h 188"/>
                  <a:gd name="T46" fmla="*/ 80 w 147"/>
                  <a:gd name="T47" fmla="*/ 153 h 188"/>
                  <a:gd name="T48" fmla="*/ 74 w 147"/>
                  <a:gd name="T49" fmla="*/ 153 h 188"/>
                  <a:gd name="T50" fmla="*/ 80 w 147"/>
                  <a:gd name="T51" fmla="*/ 147 h 188"/>
                  <a:gd name="T52" fmla="*/ 110 w 147"/>
                  <a:gd name="T53" fmla="*/ 147 h 188"/>
                  <a:gd name="T54" fmla="*/ 123 w 147"/>
                  <a:gd name="T55" fmla="*/ 133 h 188"/>
                  <a:gd name="T56" fmla="*/ 129 w 147"/>
                  <a:gd name="T57" fmla="*/ 127 h 188"/>
                  <a:gd name="T58" fmla="*/ 129 w 147"/>
                  <a:gd name="T59" fmla="*/ 121 h 188"/>
                  <a:gd name="T60" fmla="*/ 123 w 147"/>
                  <a:gd name="T61" fmla="*/ 104 h 188"/>
                  <a:gd name="T62" fmla="*/ 98 w 147"/>
                  <a:gd name="T63" fmla="*/ 98 h 188"/>
                  <a:gd name="T64" fmla="*/ 118 w 147"/>
                  <a:gd name="T65" fmla="*/ 98 h 188"/>
                  <a:gd name="T66" fmla="*/ 129 w 147"/>
                  <a:gd name="T67" fmla="*/ 84 h 188"/>
                  <a:gd name="T68" fmla="*/ 129 w 147"/>
                  <a:gd name="T69" fmla="*/ 78 h 188"/>
                  <a:gd name="T70" fmla="*/ 129 w 147"/>
                  <a:gd name="T71" fmla="*/ 66 h 188"/>
                  <a:gd name="T72" fmla="*/ 123 w 147"/>
                  <a:gd name="T73" fmla="*/ 60 h 188"/>
                  <a:gd name="T74" fmla="*/ 86 w 147"/>
                  <a:gd name="T75" fmla="*/ 60 h 188"/>
                  <a:gd name="T76" fmla="*/ 110 w 147"/>
                  <a:gd name="T77" fmla="*/ 55 h 188"/>
                  <a:gd name="T78" fmla="*/ 123 w 147"/>
                  <a:gd name="T79" fmla="*/ 49 h 188"/>
                  <a:gd name="T80" fmla="*/ 118 w 147"/>
                  <a:gd name="T81" fmla="*/ 43 h 188"/>
                  <a:gd name="T82" fmla="*/ 68 w 147"/>
                  <a:gd name="T83" fmla="*/ 29 h 188"/>
                  <a:gd name="T84" fmla="*/ 13 w 147"/>
                  <a:gd name="T85" fmla="*/ 29 h 188"/>
                  <a:gd name="T86" fmla="*/ 13 w 147"/>
                  <a:gd name="T87" fmla="*/ 23 h 188"/>
                  <a:gd name="T88" fmla="*/ 55 w 147"/>
                  <a:gd name="T89" fmla="*/ 23 h 188"/>
                  <a:gd name="T90" fmla="*/ 104 w 147"/>
                  <a:gd name="T91" fmla="*/ 29 h 188"/>
                  <a:gd name="T92" fmla="*/ 118 w 147"/>
                  <a:gd name="T93" fmla="*/ 23 h 188"/>
                  <a:gd name="T94" fmla="*/ 110 w 147"/>
                  <a:gd name="T95" fmla="*/ 17 h 188"/>
                  <a:gd name="T96" fmla="*/ 104 w 147"/>
                  <a:gd name="T97" fmla="*/ 11 h 188"/>
                  <a:gd name="T98" fmla="*/ 68 w 147"/>
                  <a:gd name="T9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 h="188">
                    <a:moveTo>
                      <a:pt x="110" y="0"/>
                    </a:moveTo>
                    <a:lnTo>
                      <a:pt x="118" y="5"/>
                    </a:lnTo>
                    <a:lnTo>
                      <a:pt x="123" y="11"/>
                    </a:lnTo>
                    <a:lnTo>
                      <a:pt x="129" y="17"/>
                    </a:lnTo>
                    <a:lnTo>
                      <a:pt x="129" y="17"/>
                    </a:lnTo>
                    <a:lnTo>
                      <a:pt x="129" y="23"/>
                    </a:lnTo>
                    <a:lnTo>
                      <a:pt x="129" y="29"/>
                    </a:lnTo>
                    <a:lnTo>
                      <a:pt x="135" y="29"/>
                    </a:lnTo>
                    <a:lnTo>
                      <a:pt x="135" y="29"/>
                    </a:lnTo>
                    <a:lnTo>
                      <a:pt x="135" y="37"/>
                    </a:lnTo>
                    <a:lnTo>
                      <a:pt x="135" y="43"/>
                    </a:lnTo>
                    <a:lnTo>
                      <a:pt x="135" y="43"/>
                    </a:lnTo>
                    <a:lnTo>
                      <a:pt x="135" y="43"/>
                    </a:lnTo>
                    <a:lnTo>
                      <a:pt x="129" y="49"/>
                    </a:lnTo>
                    <a:lnTo>
                      <a:pt x="135" y="55"/>
                    </a:lnTo>
                    <a:lnTo>
                      <a:pt x="135" y="55"/>
                    </a:lnTo>
                    <a:lnTo>
                      <a:pt x="135" y="55"/>
                    </a:lnTo>
                    <a:lnTo>
                      <a:pt x="135" y="60"/>
                    </a:lnTo>
                    <a:lnTo>
                      <a:pt x="135" y="66"/>
                    </a:lnTo>
                    <a:lnTo>
                      <a:pt x="141" y="72"/>
                    </a:lnTo>
                    <a:lnTo>
                      <a:pt x="141" y="72"/>
                    </a:lnTo>
                    <a:lnTo>
                      <a:pt x="135" y="78"/>
                    </a:lnTo>
                    <a:lnTo>
                      <a:pt x="135" y="84"/>
                    </a:lnTo>
                    <a:lnTo>
                      <a:pt x="135" y="92"/>
                    </a:lnTo>
                    <a:lnTo>
                      <a:pt x="135" y="92"/>
                    </a:lnTo>
                    <a:lnTo>
                      <a:pt x="135" y="98"/>
                    </a:lnTo>
                    <a:lnTo>
                      <a:pt x="141" y="104"/>
                    </a:lnTo>
                    <a:lnTo>
                      <a:pt x="141" y="104"/>
                    </a:lnTo>
                    <a:lnTo>
                      <a:pt x="141" y="104"/>
                    </a:lnTo>
                    <a:lnTo>
                      <a:pt x="141" y="110"/>
                    </a:lnTo>
                    <a:lnTo>
                      <a:pt x="141" y="116"/>
                    </a:lnTo>
                    <a:lnTo>
                      <a:pt x="141" y="116"/>
                    </a:lnTo>
                    <a:lnTo>
                      <a:pt x="141" y="116"/>
                    </a:lnTo>
                    <a:lnTo>
                      <a:pt x="141" y="121"/>
                    </a:lnTo>
                    <a:lnTo>
                      <a:pt x="147" y="127"/>
                    </a:lnTo>
                    <a:lnTo>
                      <a:pt x="147" y="133"/>
                    </a:lnTo>
                    <a:lnTo>
                      <a:pt x="147" y="133"/>
                    </a:lnTo>
                    <a:lnTo>
                      <a:pt x="141" y="139"/>
                    </a:lnTo>
                    <a:lnTo>
                      <a:pt x="129" y="147"/>
                    </a:lnTo>
                    <a:lnTo>
                      <a:pt x="129" y="153"/>
                    </a:lnTo>
                    <a:lnTo>
                      <a:pt x="129" y="153"/>
                    </a:lnTo>
                    <a:lnTo>
                      <a:pt x="123" y="159"/>
                    </a:lnTo>
                    <a:lnTo>
                      <a:pt x="118" y="165"/>
                    </a:lnTo>
                    <a:lnTo>
                      <a:pt x="118" y="165"/>
                    </a:lnTo>
                    <a:lnTo>
                      <a:pt x="118" y="165"/>
                    </a:lnTo>
                    <a:lnTo>
                      <a:pt x="110" y="171"/>
                    </a:lnTo>
                    <a:lnTo>
                      <a:pt x="98" y="176"/>
                    </a:lnTo>
                    <a:lnTo>
                      <a:pt x="86" y="176"/>
                    </a:lnTo>
                    <a:lnTo>
                      <a:pt x="86" y="176"/>
                    </a:lnTo>
                    <a:lnTo>
                      <a:pt x="74" y="182"/>
                    </a:lnTo>
                    <a:lnTo>
                      <a:pt x="68" y="188"/>
                    </a:lnTo>
                    <a:lnTo>
                      <a:pt x="68" y="188"/>
                    </a:lnTo>
                    <a:lnTo>
                      <a:pt x="68" y="188"/>
                    </a:lnTo>
                    <a:lnTo>
                      <a:pt x="0" y="188"/>
                    </a:lnTo>
                    <a:lnTo>
                      <a:pt x="13" y="188"/>
                    </a:lnTo>
                    <a:lnTo>
                      <a:pt x="31" y="188"/>
                    </a:lnTo>
                    <a:lnTo>
                      <a:pt x="49" y="182"/>
                    </a:lnTo>
                    <a:lnTo>
                      <a:pt x="49" y="182"/>
                    </a:lnTo>
                    <a:lnTo>
                      <a:pt x="49" y="182"/>
                    </a:lnTo>
                    <a:lnTo>
                      <a:pt x="55" y="176"/>
                    </a:lnTo>
                    <a:lnTo>
                      <a:pt x="63" y="176"/>
                    </a:lnTo>
                    <a:lnTo>
                      <a:pt x="63" y="176"/>
                    </a:lnTo>
                    <a:lnTo>
                      <a:pt x="74" y="176"/>
                    </a:lnTo>
                    <a:lnTo>
                      <a:pt x="86" y="171"/>
                    </a:lnTo>
                    <a:lnTo>
                      <a:pt x="92" y="165"/>
                    </a:lnTo>
                    <a:lnTo>
                      <a:pt x="92" y="165"/>
                    </a:lnTo>
                    <a:lnTo>
                      <a:pt x="92" y="165"/>
                    </a:lnTo>
                    <a:lnTo>
                      <a:pt x="98" y="159"/>
                    </a:lnTo>
                    <a:lnTo>
                      <a:pt x="98" y="153"/>
                    </a:lnTo>
                    <a:lnTo>
                      <a:pt x="98" y="153"/>
                    </a:lnTo>
                    <a:lnTo>
                      <a:pt x="92" y="153"/>
                    </a:lnTo>
                    <a:lnTo>
                      <a:pt x="80" y="153"/>
                    </a:lnTo>
                    <a:lnTo>
                      <a:pt x="80" y="153"/>
                    </a:lnTo>
                    <a:lnTo>
                      <a:pt x="80" y="153"/>
                    </a:lnTo>
                    <a:lnTo>
                      <a:pt x="74" y="153"/>
                    </a:lnTo>
                    <a:lnTo>
                      <a:pt x="68" y="153"/>
                    </a:lnTo>
                    <a:lnTo>
                      <a:pt x="80" y="147"/>
                    </a:lnTo>
                    <a:lnTo>
                      <a:pt x="80" y="147"/>
                    </a:lnTo>
                    <a:lnTo>
                      <a:pt x="92" y="147"/>
                    </a:lnTo>
                    <a:lnTo>
                      <a:pt x="104" y="147"/>
                    </a:lnTo>
                    <a:lnTo>
                      <a:pt x="110" y="147"/>
                    </a:lnTo>
                    <a:lnTo>
                      <a:pt x="110" y="147"/>
                    </a:lnTo>
                    <a:lnTo>
                      <a:pt x="118" y="139"/>
                    </a:lnTo>
                    <a:lnTo>
                      <a:pt x="123" y="133"/>
                    </a:lnTo>
                    <a:lnTo>
                      <a:pt x="129" y="127"/>
                    </a:lnTo>
                    <a:lnTo>
                      <a:pt x="129" y="127"/>
                    </a:lnTo>
                    <a:lnTo>
                      <a:pt x="129" y="127"/>
                    </a:lnTo>
                    <a:lnTo>
                      <a:pt x="129" y="127"/>
                    </a:lnTo>
                    <a:lnTo>
                      <a:pt x="129" y="121"/>
                    </a:lnTo>
                    <a:lnTo>
                      <a:pt x="129" y="121"/>
                    </a:lnTo>
                    <a:lnTo>
                      <a:pt x="123" y="116"/>
                    </a:lnTo>
                    <a:lnTo>
                      <a:pt x="123" y="110"/>
                    </a:lnTo>
                    <a:lnTo>
                      <a:pt x="123" y="104"/>
                    </a:lnTo>
                    <a:lnTo>
                      <a:pt x="123" y="104"/>
                    </a:lnTo>
                    <a:lnTo>
                      <a:pt x="110" y="104"/>
                    </a:lnTo>
                    <a:lnTo>
                      <a:pt x="98" y="98"/>
                    </a:lnTo>
                    <a:lnTo>
                      <a:pt x="92" y="98"/>
                    </a:lnTo>
                    <a:lnTo>
                      <a:pt x="92" y="98"/>
                    </a:lnTo>
                    <a:lnTo>
                      <a:pt x="118" y="98"/>
                    </a:lnTo>
                    <a:lnTo>
                      <a:pt x="118" y="98"/>
                    </a:lnTo>
                    <a:lnTo>
                      <a:pt x="123" y="92"/>
                    </a:lnTo>
                    <a:lnTo>
                      <a:pt x="129" y="84"/>
                    </a:lnTo>
                    <a:lnTo>
                      <a:pt x="129" y="84"/>
                    </a:lnTo>
                    <a:lnTo>
                      <a:pt x="129" y="84"/>
                    </a:lnTo>
                    <a:lnTo>
                      <a:pt x="129" y="78"/>
                    </a:lnTo>
                    <a:lnTo>
                      <a:pt x="135" y="72"/>
                    </a:lnTo>
                    <a:lnTo>
                      <a:pt x="135" y="72"/>
                    </a:lnTo>
                    <a:lnTo>
                      <a:pt x="129" y="66"/>
                    </a:lnTo>
                    <a:lnTo>
                      <a:pt x="129" y="60"/>
                    </a:lnTo>
                    <a:lnTo>
                      <a:pt x="123" y="60"/>
                    </a:lnTo>
                    <a:lnTo>
                      <a:pt x="123" y="60"/>
                    </a:lnTo>
                    <a:lnTo>
                      <a:pt x="110" y="60"/>
                    </a:lnTo>
                    <a:lnTo>
                      <a:pt x="92" y="60"/>
                    </a:lnTo>
                    <a:lnTo>
                      <a:pt x="86" y="60"/>
                    </a:lnTo>
                    <a:lnTo>
                      <a:pt x="86" y="60"/>
                    </a:lnTo>
                    <a:lnTo>
                      <a:pt x="92" y="60"/>
                    </a:lnTo>
                    <a:lnTo>
                      <a:pt x="110" y="55"/>
                    </a:lnTo>
                    <a:lnTo>
                      <a:pt x="123" y="49"/>
                    </a:lnTo>
                    <a:lnTo>
                      <a:pt x="123" y="49"/>
                    </a:lnTo>
                    <a:lnTo>
                      <a:pt x="123" y="49"/>
                    </a:lnTo>
                    <a:lnTo>
                      <a:pt x="118" y="43"/>
                    </a:lnTo>
                    <a:lnTo>
                      <a:pt x="118" y="43"/>
                    </a:lnTo>
                    <a:lnTo>
                      <a:pt x="118" y="43"/>
                    </a:lnTo>
                    <a:lnTo>
                      <a:pt x="98" y="43"/>
                    </a:lnTo>
                    <a:lnTo>
                      <a:pt x="80" y="37"/>
                    </a:lnTo>
                    <a:lnTo>
                      <a:pt x="68" y="29"/>
                    </a:lnTo>
                    <a:lnTo>
                      <a:pt x="68" y="29"/>
                    </a:lnTo>
                    <a:lnTo>
                      <a:pt x="43" y="29"/>
                    </a:lnTo>
                    <a:lnTo>
                      <a:pt x="13" y="29"/>
                    </a:lnTo>
                    <a:lnTo>
                      <a:pt x="0" y="23"/>
                    </a:lnTo>
                    <a:lnTo>
                      <a:pt x="0" y="23"/>
                    </a:lnTo>
                    <a:lnTo>
                      <a:pt x="13" y="23"/>
                    </a:lnTo>
                    <a:lnTo>
                      <a:pt x="37" y="23"/>
                    </a:lnTo>
                    <a:lnTo>
                      <a:pt x="55" y="23"/>
                    </a:lnTo>
                    <a:lnTo>
                      <a:pt x="55" y="23"/>
                    </a:lnTo>
                    <a:lnTo>
                      <a:pt x="68" y="29"/>
                    </a:lnTo>
                    <a:lnTo>
                      <a:pt x="92" y="29"/>
                    </a:lnTo>
                    <a:lnTo>
                      <a:pt x="104" y="29"/>
                    </a:lnTo>
                    <a:lnTo>
                      <a:pt x="104" y="29"/>
                    </a:lnTo>
                    <a:lnTo>
                      <a:pt x="110" y="29"/>
                    </a:lnTo>
                    <a:lnTo>
                      <a:pt x="118" y="23"/>
                    </a:lnTo>
                    <a:lnTo>
                      <a:pt x="118" y="17"/>
                    </a:lnTo>
                    <a:lnTo>
                      <a:pt x="118" y="17"/>
                    </a:lnTo>
                    <a:lnTo>
                      <a:pt x="110" y="17"/>
                    </a:lnTo>
                    <a:lnTo>
                      <a:pt x="104" y="11"/>
                    </a:lnTo>
                    <a:lnTo>
                      <a:pt x="104" y="11"/>
                    </a:lnTo>
                    <a:lnTo>
                      <a:pt x="104" y="11"/>
                    </a:lnTo>
                    <a:lnTo>
                      <a:pt x="92" y="11"/>
                    </a:lnTo>
                    <a:lnTo>
                      <a:pt x="80" y="5"/>
                    </a:lnTo>
                    <a:lnTo>
                      <a:pt x="68" y="0"/>
                    </a:lnTo>
                    <a:lnTo>
                      <a:pt x="68" y="0"/>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06" name="Freeform 22"/>
              <p:cNvSpPr>
                <a:spLocks/>
              </p:cNvSpPr>
              <p:nvPr/>
            </p:nvSpPr>
            <p:spPr bwMode="auto">
              <a:xfrm>
                <a:off x="3216" y="1779"/>
                <a:ext cx="484" cy="182"/>
              </a:xfrm>
              <a:custGeom>
                <a:avLst/>
                <a:gdLst>
                  <a:gd name="T0" fmla="*/ 244 w 484"/>
                  <a:gd name="T1" fmla="*/ 0 h 182"/>
                  <a:gd name="T2" fmla="*/ 79 w 484"/>
                  <a:gd name="T3" fmla="*/ 0 h 182"/>
                  <a:gd name="T4" fmla="*/ 43 w 484"/>
                  <a:gd name="T5" fmla="*/ 0 h 182"/>
                  <a:gd name="T6" fmla="*/ 24 w 484"/>
                  <a:gd name="T7" fmla="*/ 17 h 182"/>
                  <a:gd name="T8" fmla="*/ 12 w 484"/>
                  <a:gd name="T9" fmla="*/ 49 h 182"/>
                  <a:gd name="T10" fmla="*/ 6 w 484"/>
                  <a:gd name="T11" fmla="*/ 66 h 182"/>
                  <a:gd name="T12" fmla="*/ 6 w 484"/>
                  <a:gd name="T13" fmla="*/ 84 h 182"/>
                  <a:gd name="T14" fmla="*/ 18 w 484"/>
                  <a:gd name="T15" fmla="*/ 110 h 182"/>
                  <a:gd name="T16" fmla="*/ 12 w 484"/>
                  <a:gd name="T17" fmla="*/ 127 h 182"/>
                  <a:gd name="T18" fmla="*/ 12 w 484"/>
                  <a:gd name="T19" fmla="*/ 139 h 182"/>
                  <a:gd name="T20" fmla="*/ 24 w 484"/>
                  <a:gd name="T21" fmla="*/ 171 h 182"/>
                  <a:gd name="T22" fmla="*/ 31 w 484"/>
                  <a:gd name="T23" fmla="*/ 176 h 182"/>
                  <a:gd name="T24" fmla="*/ 92 w 484"/>
                  <a:gd name="T25" fmla="*/ 182 h 182"/>
                  <a:gd name="T26" fmla="*/ 49 w 484"/>
                  <a:gd name="T27" fmla="*/ 171 h 182"/>
                  <a:gd name="T28" fmla="*/ 43 w 484"/>
                  <a:gd name="T29" fmla="*/ 165 h 182"/>
                  <a:gd name="T30" fmla="*/ 55 w 484"/>
                  <a:gd name="T31" fmla="*/ 159 h 182"/>
                  <a:gd name="T32" fmla="*/ 61 w 484"/>
                  <a:gd name="T33" fmla="*/ 153 h 182"/>
                  <a:gd name="T34" fmla="*/ 98 w 484"/>
                  <a:gd name="T35" fmla="*/ 153 h 182"/>
                  <a:gd name="T36" fmla="*/ 61 w 484"/>
                  <a:gd name="T37" fmla="*/ 147 h 182"/>
                  <a:gd name="T38" fmla="*/ 43 w 484"/>
                  <a:gd name="T39" fmla="*/ 133 h 182"/>
                  <a:gd name="T40" fmla="*/ 67 w 484"/>
                  <a:gd name="T41" fmla="*/ 127 h 182"/>
                  <a:gd name="T42" fmla="*/ 104 w 484"/>
                  <a:gd name="T43" fmla="*/ 127 h 182"/>
                  <a:gd name="T44" fmla="*/ 55 w 484"/>
                  <a:gd name="T45" fmla="*/ 121 h 182"/>
                  <a:gd name="T46" fmla="*/ 43 w 484"/>
                  <a:gd name="T47" fmla="*/ 116 h 182"/>
                  <a:gd name="T48" fmla="*/ 49 w 484"/>
                  <a:gd name="T49" fmla="*/ 116 h 182"/>
                  <a:gd name="T50" fmla="*/ 61 w 484"/>
                  <a:gd name="T51" fmla="*/ 110 h 182"/>
                  <a:gd name="T52" fmla="*/ 43 w 484"/>
                  <a:gd name="T53" fmla="*/ 104 h 182"/>
                  <a:gd name="T54" fmla="*/ 61 w 484"/>
                  <a:gd name="T55" fmla="*/ 98 h 182"/>
                  <a:gd name="T56" fmla="*/ 116 w 484"/>
                  <a:gd name="T57" fmla="*/ 98 h 182"/>
                  <a:gd name="T58" fmla="*/ 98 w 484"/>
                  <a:gd name="T59" fmla="*/ 92 h 182"/>
                  <a:gd name="T60" fmla="*/ 43 w 484"/>
                  <a:gd name="T61" fmla="*/ 92 h 182"/>
                  <a:gd name="T62" fmla="*/ 31 w 484"/>
                  <a:gd name="T63" fmla="*/ 78 h 182"/>
                  <a:gd name="T64" fmla="*/ 43 w 484"/>
                  <a:gd name="T65" fmla="*/ 66 h 182"/>
                  <a:gd name="T66" fmla="*/ 67 w 484"/>
                  <a:gd name="T67" fmla="*/ 72 h 182"/>
                  <a:gd name="T68" fmla="*/ 110 w 484"/>
                  <a:gd name="T69" fmla="*/ 66 h 182"/>
                  <a:gd name="T70" fmla="*/ 183 w 484"/>
                  <a:gd name="T71" fmla="*/ 60 h 182"/>
                  <a:gd name="T72" fmla="*/ 104 w 484"/>
                  <a:gd name="T73" fmla="*/ 60 h 182"/>
                  <a:gd name="T74" fmla="*/ 61 w 484"/>
                  <a:gd name="T75" fmla="*/ 60 h 182"/>
                  <a:gd name="T76" fmla="*/ 73 w 484"/>
                  <a:gd name="T77" fmla="*/ 55 h 182"/>
                  <a:gd name="T78" fmla="*/ 87 w 484"/>
                  <a:gd name="T79" fmla="*/ 49 h 182"/>
                  <a:gd name="T80" fmla="*/ 87 w 484"/>
                  <a:gd name="T81" fmla="*/ 43 h 182"/>
                  <a:gd name="T82" fmla="*/ 122 w 484"/>
                  <a:gd name="T83" fmla="*/ 43 h 182"/>
                  <a:gd name="T84" fmla="*/ 122 w 484"/>
                  <a:gd name="T85" fmla="*/ 43 h 182"/>
                  <a:gd name="T86" fmla="*/ 73 w 484"/>
                  <a:gd name="T87" fmla="*/ 37 h 182"/>
                  <a:gd name="T88" fmla="*/ 67 w 484"/>
                  <a:gd name="T89" fmla="*/ 29 h 182"/>
                  <a:gd name="T90" fmla="*/ 128 w 484"/>
                  <a:gd name="T91" fmla="*/ 23 h 182"/>
                  <a:gd name="T92" fmla="*/ 177 w 484"/>
                  <a:gd name="T93" fmla="*/ 23 h 182"/>
                  <a:gd name="T94" fmla="*/ 232 w 484"/>
                  <a:gd name="T95" fmla="*/ 23 h 182"/>
                  <a:gd name="T96" fmla="*/ 307 w 484"/>
                  <a:gd name="T97" fmla="*/ 11 h 182"/>
                  <a:gd name="T98" fmla="*/ 342 w 484"/>
                  <a:gd name="T99" fmla="*/ 11 h 182"/>
                  <a:gd name="T100" fmla="*/ 423 w 484"/>
                  <a:gd name="T101" fmla="*/ 17 h 182"/>
                  <a:gd name="T102" fmla="*/ 380 w 484"/>
                  <a:gd name="T103" fmla="*/ 11 h 182"/>
                  <a:gd name="T104" fmla="*/ 391 w 484"/>
                  <a:gd name="T105" fmla="*/ 5 h 182"/>
                  <a:gd name="T106" fmla="*/ 484 w 484"/>
                  <a:gd name="T10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4" h="182">
                    <a:moveTo>
                      <a:pt x="397" y="0"/>
                    </a:moveTo>
                    <a:lnTo>
                      <a:pt x="354" y="0"/>
                    </a:lnTo>
                    <a:lnTo>
                      <a:pt x="287" y="0"/>
                    </a:lnTo>
                    <a:lnTo>
                      <a:pt x="244" y="0"/>
                    </a:lnTo>
                    <a:lnTo>
                      <a:pt x="244" y="0"/>
                    </a:lnTo>
                    <a:lnTo>
                      <a:pt x="203" y="0"/>
                    </a:lnTo>
                    <a:lnTo>
                      <a:pt x="122" y="0"/>
                    </a:lnTo>
                    <a:lnTo>
                      <a:pt x="79" y="0"/>
                    </a:lnTo>
                    <a:lnTo>
                      <a:pt x="79" y="0"/>
                    </a:lnTo>
                    <a:lnTo>
                      <a:pt x="67" y="0"/>
                    </a:lnTo>
                    <a:lnTo>
                      <a:pt x="55" y="0"/>
                    </a:lnTo>
                    <a:lnTo>
                      <a:pt x="43" y="0"/>
                    </a:lnTo>
                    <a:lnTo>
                      <a:pt x="43" y="0"/>
                    </a:lnTo>
                    <a:lnTo>
                      <a:pt x="37" y="0"/>
                    </a:lnTo>
                    <a:lnTo>
                      <a:pt x="31" y="5"/>
                    </a:lnTo>
                    <a:lnTo>
                      <a:pt x="24" y="17"/>
                    </a:lnTo>
                    <a:lnTo>
                      <a:pt x="24" y="17"/>
                    </a:lnTo>
                    <a:lnTo>
                      <a:pt x="18" y="29"/>
                    </a:lnTo>
                    <a:lnTo>
                      <a:pt x="12" y="43"/>
                    </a:lnTo>
                    <a:lnTo>
                      <a:pt x="12" y="49"/>
                    </a:lnTo>
                    <a:lnTo>
                      <a:pt x="12" y="49"/>
                    </a:lnTo>
                    <a:lnTo>
                      <a:pt x="6" y="60"/>
                    </a:lnTo>
                    <a:lnTo>
                      <a:pt x="6" y="66"/>
                    </a:lnTo>
                    <a:lnTo>
                      <a:pt x="6" y="66"/>
                    </a:lnTo>
                    <a:lnTo>
                      <a:pt x="6" y="66"/>
                    </a:lnTo>
                    <a:lnTo>
                      <a:pt x="6" y="72"/>
                    </a:lnTo>
                    <a:lnTo>
                      <a:pt x="0" y="78"/>
                    </a:lnTo>
                    <a:lnTo>
                      <a:pt x="6" y="84"/>
                    </a:lnTo>
                    <a:lnTo>
                      <a:pt x="6" y="84"/>
                    </a:lnTo>
                    <a:lnTo>
                      <a:pt x="6" y="92"/>
                    </a:lnTo>
                    <a:lnTo>
                      <a:pt x="12" y="104"/>
                    </a:lnTo>
                    <a:lnTo>
                      <a:pt x="18" y="110"/>
                    </a:lnTo>
                    <a:lnTo>
                      <a:pt x="18" y="110"/>
                    </a:lnTo>
                    <a:lnTo>
                      <a:pt x="12" y="116"/>
                    </a:lnTo>
                    <a:lnTo>
                      <a:pt x="12" y="121"/>
                    </a:lnTo>
                    <a:lnTo>
                      <a:pt x="12" y="127"/>
                    </a:lnTo>
                    <a:lnTo>
                      <a:pt x="12" y="127"/>
                    </a:lnTo>
                    <a:lnTo>
                      <a:pt x="12" y="133"/>
                    </a:lnTo>
                    <a:lnTo>
                      <a:pt x="6" y="139"/>
                    </a:lnTo>
                    <a:lnTo>
                      <a:pt x="12" y="139"/>
                    </a:lnTo>
                    <a:lnTo>
                      <a:pt x="12" y="139"/>
                    </a:lnTo>
                    <a:lnTo>
                      <a:pt x="18" y="153"/>
                    </a:lnTo>
                    <a:lnTo>
                      <a:pt x="18" y="165"/>
                    </a:lnTo>
                    <a:lnTo>
                      <a:pt x="24" y="171"/>
                    </a:lnTo>
                    <a:lnTo>
                      <a:pt x="24" y="171"/>
                    </a:lnTo>
                    <a:lnTo>
                      <a:pt x="24" y="176"/>
                    </a:lnTo>
                    <a:lnTo>
                      <a:pt x="24" y="176"/>
                    </a:lnTo>
                    <a:lnTo>
                      <a:pt x="31" y="176"/>
                    </a:lnTo>
                    <a:lnTo>
                      <a:pt x="31" y="176"/>
                    </a:lnTo>
                    <a:lnTo>
                      <a:pt x="37" y="176"/>
                    </a:lnTo>
                    <a:lnTo>
                      <a:pt x="55" y="182"/>
                    </a:lnTo>
                    <a:lnTo>
                      <a:pt x="92" y="182"/>
                    </a:lnTo>
                    <a:lnTo>
                      <a:pt x="92" y="182"/>
                    </a:lnTo>
                    <a:lnTo>
                      <a:pt x="79" y="182"/>
                    </a:lnTo>
                    <a:lnTo>
                      <a:pt x="61" y="176"/>
                    </a:lnTo>
                    <a:lnTo>
                      <a:pt x="49" y="171"/>
                    </a:lnTo>
                    <a:lnTo>
                      <a:pt x="49" y="171"/>
                    </a:lnTo>
                    <a:lnTo>
                      <a:pt x="43" y="171"/>
                    </a:lnTo>
                    <a:lnTo>
                      <a:pt x="43" y="171"/>
                    </a:lnTo>
                    <a:lnTo>
                      <a:pt x="43" y="165"/>
                    </a:lnTo>
                    <a:lnTo>
                      <a:pt x="43" y="165"/>
                    </a:lnTo>
                    <a:lnTo>
                      <a:pt x="49" y="165"/>
                    </a:lnTo>
                    <a:lnTo>
                      <a:pt x="55" y="159"/>
                    </a:lnTo>
                    <a:lnTo>
                      <a:pt x="55" y="159"/>
                    </a:lnTo>
                    <a:lnTo>
                      <a:pt x="55" y="159"/>
                    </a:lnTo>
                    <a:lnTo>
                      <a:pt x="55" y="159"/>
                    </a:lnTo>
                    <a:lnTo>
                      <a:pt x="55" y="153"/>
                    </a:lnTo>
                    <a:lnTo>
                      <a:pt x="61" y="153"/>
                    </a:lnTo>
                    <a:lnTo>
                      <a:pt x="61" y="153"/>
                    </a:lnTo>
                    <a:lnTo>
                      <a:pt x="73" y="153"/>
                    </a:lnTo>
                    <a:lnTo>
                      <a:pt x="87" y="153"/>
                    </a:lnTo>
                    <a:lnTo>
                      <a:pt x="98" y="153"/>
                    </a:lnTo>
                    <a:lnTo>
                      <a:pt x="98" y="153"/>
                    </a:lnTo>
                    <a:lnTo>
                      <a:pt x="87" y="153"/>
                    </a:lnTo>
                    <a:lnTo>
                      <a:pt x="67" y="153"/>
                    </a:lnTo>
                    <a:lnTo>
                      <a:pt x="61" y="147"/>
                    </a:lnTo>
                    <a:lnTo>
                      <a:pt x="61" y="147"/>
                    </a:lnTo>
                    <a:lnTo>
                      <a:pt x="49" y="147"/>
                    </a:lnTo>
                    <a:lnTo>
                      <a:pt x="43" y="139"/>
                    </a:lnTo>
                    <a:lnTo>
                      <a:pt x="43" y="133"/>
                    </a:lnTo>
                    <a:lnTo>
                      <a:pt x="43" y="133"/>
                    </a:lnTo>
                    <a:lnTo>
                      <a:pt x="49" y="133"/>
                    </a:lnTo>
                    <a:lnTo>
                      <a:pt x="55" y="127"/>
                    </a:lnTo>
                    <a:lnTo>
                      <a:pt x="67" y="127"/>
                    </a:lnTo>
                    <a:lnTo>
                      <a:pt x="67" y="127"/>
                    </a:lnTo>
                    <a:lnTo>
                      <a:pt x="79" y="127"/>
                    </a:lnTo>
                    <a:lnTo>
                      <a:pt x="92" y="127"/>
                    </a:lnTo>
                    <a:lnTo>
                      <a:pt x="104" y="127"/>
                    </a:lnTo>
                    <a:lnTo>
                      <a:pt x="104" y="127"/>
                    </a:lnTo>
                    <a:lnTo>
                      <a:pt x="92" y="127"/>
                    </a:lnTo>
                    <a:lnTo>
                      <a:pt x="67" y="127"/>
                    </a:lnTo>
                    <a:lnTo>
                      <a:pt x="55" y="121"/>
                    </a:lnTo>
                    <a:lnTo>
                      <a:pt x="55" y="121"/>
                    </a:lnTo>
                    <a:lnTo>
                      <a:pt x="49" y="121"/>
                    </a:lnTo>
                    <a:lnTo>
                      <a:pt x="43" y="121"/>
                    </a:lnTo>
                    <a:lnTo>
                      <a:pt x="43" y="116"/>
                    </a:lnTo>
                    <a:lnTo>
                      <a:pt x="43" y="116"/>
                    </a:lnTo>
                    <a:lnTo>
                      <a:pt x="43" y="116"/>
                    </a:lnTo>
                    <a:lnTo>
                      <a:pt x="49" y="116"/>
                    </a:lnTo>
                    <a:lnTo>
                      <a:pt x="49" y="116"/>
                    </a:lnTo>
                    <a:lnTo>
                      <a:pt x="49" y="116"/>
                    </a:lnTo>
                    <a:lnTo>
                      <a:pt x="55" y="116"/>
                    </a:lnTo>
                    <a:lnTo>
                      <a:pt x="61" y="116"/>
                    </a:lnTo>
                    <a:lnTo>
                      <a:pt x="61" y="110"/>
                    </a:lnTo>
                    <a:lnTo>
                      <a:pt x="61" y="110"/>
                    </a:lnTo>
                    <a:lnTo>
                      <a:pt x="55" y="110"/>
                    </a:lnTo>
                    <a:lnTo>
                      <a:pt x="49" y="110"/>
                    </a:lnTo>
                    <a:lnTo>
                      <a:pt x="43" y="104"/>
                    </a:lnTo>
                    <a:lnTo>
                      <a:pt x="43" y="104"/>
                    </a:lnTo>
                    <a:lnTo>
                      <a:pt x="43" y="104"/>
                    </a:lnTo>
                    <a:lnTo>
                      <a:pt x="55" y="104"/>
                    </a:lnTo>
                    <a:lnTo>
                      <a:pt x="61" y="98"/>
                    </a:lnTo>
                    <a:lnTo>
                      <a:pt x="61" y="98"/>
                    </a:lnTo>
                    <a:lnTo>
                      <a:pt x="73" y="98"/>
                    </a:lnTo>
                    <a:lnTo>
                      <a:pt x="98" y="98"/>
                    </a:lnTo>
                    <a:lnTo>
                      <a:pt x="116" y="98"/>
                    </a:lnTo>
                    <a:lnTo>
                      <a:pt x="116" y="98"/>
                    </a:lnTo>
                    <a:lnTo>
                      <a:pt x="116" y="98"/>
                    </a:lnTo>
                    <a:lnTo>
                      <a:pt x="116" y="98"/>
                    </a:lnTo>
                    <a:lnTo>
                      <a:pt x="98" y="92"/>
                    </a:lnTo>
                    <a:lnTo>
                      <a:pt x="98" y="92"/>
                    </a:lnTo>
                    <a:lnTo>
                      <a:pt x="73" y="92"/>
                    </a:lnTo>
                    <a:lnTo>
                      <a:pt x="55" y="92"/>
                    </a:lnTo>
                    <a:lnTo>
                      <a:pt x="43" y="92"/>
                    </a:lnTo>
                    <a:lnTo>
                      <a:pt x="43" y="92"/>
                    </a:lnTo>
                    <a:lnTo>
                      <a:pt x="37" y="92"/>
                    </a:lnTo>
                    <a:lnTo>
                      <a:pt x="31" y="84"/>
                    </a:lnTo>
                    <a:lnTo>
                      <a:pt x="31" y="78"/>
                    </a:lnTo>
                    <a:lnTo>
                      <a:pt x="31" y="78"/>
                    </a:lnTo>
                    <a:lnTo>
                      <a:pt x="31" y="72"/>
                    </a:lnTo>
                    <a:lnTo>
                      <a:pt x="37" y="66"/>
                    </a:lnTo>
                    <a:lnTo>
                      <a:pt x="43" y="66"/>
                    </a:lnTo>
                    <a:lnTo>
                      <a:pt x="43" y="66"/>
                    </a:lnTo>
                    <a:lnTo>
                      <a:pt x="49" y="72"/>
                    </a:lnTo>
                    <a:lnTo>
                      <a:pt x="55" y="72"/>
                    </a:lnTo>
                    <a:lnTo>
                      <a:pt x="67" y="72"/>
                    </a:lnTo>
                    <a:lnTo>
                      <a:pt x="67" y="72"/>
                    </a:lnTo>
                    <a:lnTo>
                      <a:pt x="79" y="72"/>
                    </a:lnTo>
                    <a:lnTo>
                      <a:pt x="98" y="66"/>
                    </a:lnTo>
                    <a:lnTo>
                      <a:pt x="110" y="66"/>
                    </a:lnTo>
                    <a:lnTo>
                      <a:pt x="110" y="66"/>
                    </a:lnTo>
                    <a:lnTo>
                      <a:pt x="142" y="66"/>
                    </a:lnTo>
                    <a:lnTo>
                      <a:pt x="177" y="66"/>
                    </a:lnTo>
                    <a:lnTo>
                      <a:pt x="183" y="60"/>
                    </a:lnTo>
                    <a:lnTo>
                      <a:pt x="183" y="60"/>
                    </a:lnTo>
                    <a:lnTo>
                      <a:pt x="153" y="60"/>
                    </a:lnTo>
                    <a:lnTo>
                      <a:pt x="122" y="60"/>
                    </a:lnTo>
                    <a:lnTo>
                      <a:pt x="104" y="60"/>
                    </a:lnTo>
                    <a:lnTo>
                      <a:pt x="104" y="60"/>
                    </a:lnTo>
                    <a:lnTo>
                      <a:pt x="92" y="66"/>
                    </a:lnTo>
                    <a:lnTo>
                      <a:pt x="67" y="60"/>
                    </a:lnTo>
                    <a:lnTo>
                      <a:pt x="61" y="60"/>
                    </a:lnTo>
                    <a:lnTo>
                      <a:pt x="61" y="60"/>
                    </a:lnTo>
                    <a:lnTo>
                      <a:pt x="61" y="60"/>
                    </a:lnTo>
                    <a:lnTo>
                      <a:pt x="67" y="55"/>
                    </a:lnTo>
                    <a:lnTo>
                      <a:pt x="73" y="55"/>
                    </a:lnTo>
                    <a:lnTo>
                      <a:pt x="73" y="55"/>
                    </a:lnTo>
                    <a:lnTo>
                      <a:pt x="79" y="55"/>
                    </a:lnTo>
                    <a:lnTo>
                      <a:pt x="87" y="55"/>
                    </a:lnTo>
                    <a:lnTo>
                      <a:pt x="87" y="49"/>
                    </a:lnTo>
                    <a:lnTo>
                      <a:pt x="87" y="49"/>
                    </a:lnTo>
                    <a:lnTo>
                      <a:pt x="79" y="49"/>
                    </a:lnTo>
                    <a:lnTo>
                      <a:pt x="79" y="49"/>
                    </a:lnTo>
                    <a:lnTo>
                      <a:pt x="87" y="43"/>
                    </a:lnTo>
                    <a:lnTo>
                      <a:pt x="87" y="43"/>
                    </a:lnTo>
                    <a:lnTo>
                      <a:pt x="92" y="43"/>
                    </a:lnTo>
                    <a:lnTo>
                      <a:pt x="110" y="43"/>
                    </a:lnTo>
                    <a:lnTo>
                      <a:pt x="122" y="43"/>
                    </a:lnTo>
                    <a:lnTo>
                      <a:pt x="122" y="43"/>
                    </a:lnTo>
                    <a:lnTo>
                      <a:pt x="128" y="43"/>
                    </a:lnTo>
                    <a:lnTo>
                      <a:pt x="134" y="43"/>
                    </a:lnTo>
                    <a:lnTo>
                      <a:pt x="122" y="43"/>
                    </a:lnTo>
                    <a:lnTo>
                      <a:pt x="122" y="43"/>
                    </a:lnTo>
                    <a:lnTo>
                      <a:pt x="104" y="43"/>
                    </a:lnTo>
                    <a:lnTo>
                      <a:pt x="87" y="43"/>
                    </a:lnTo>
                    <a:lnTo>
                      <a:pt x="73" y="37"/>
                    </a:lnTo>
                    <a:lnTo>
                      <a:pt x="73" y="37"/>
                    </a:lnTo>
                    <a:lnTo>
                      <a:pt x="61" y="37"/>
                    </a:lnTo>
                    <a:lnTo>
                      <a:pt x="61" y="37"/>
                    </a:lnTo>
                    <a:lnTo>
                      <a:pt x="67" y="29"/>
                    </a:lnTo>
                    <a:lnTo>
                      <a:pt x="67" y="29"/>
                    </a:lnTo>
                    <a:lnTo>
                      <a:pt x="79" y="29"/>
                    </a:lnTo>
                    <a:lnTo>
                      <a:pt x="104" y="23"/>
                    </a:lnTo>
                    <a:lnTo>
                      <a:pt x="128" y="23"/>
                    </a:lnTo>
                    <a:lnTo>
                      <a:pt x="128" y="23"/>
                    </a:lnTo>
                    <a:lnTo>
                      <a:pt x="153" y="23"/>
                    </a:lnTo>
                    <a:lnTo>
                      <a:pt x="165" y="23"/>
                    </a:lnTo>
                    <a:lnTo>
                      <a:pt x="177" y="23"/>
                    </a:lnTo>
                    <a:lnTo>
                      <a:pt x="177" y="23"/>
                    </a:lnTo>
                    <a:lnTo>
                      <a:pt x="197" y="29"/>
                    </a:lnTo>
                    <a:lnTo>
                      <a:pt x="220" y="23"/>
                    </a:lnTo>
                    <a:lnTo>
                      <a:pt x="232" y="23"/>
                    </a:lnTo>
                    <a:lnTo>
                      <a:pt x="232" y="23"/>
                    </a:lnTo>
                    <a:lnTo>
                      <a:pt x="252" y="23"/>
                    </a:lnTo>
                    <a:lnTo>
                      <a:pt x="281" y="11"/>
                    </a:lnTo>
                    <a:lnTo>
                      <a:pt x="307" y="11"/>
                    </a:lnTo>
                    <a:lnTo>
                      <a:pt x="307" y="11"/>
                    </a:lnTo>
                    <a:lnTo>
                      <a:pt x="319" y="11"/>
                    </a:lnTo>
                    <a:lnTo>
                      <a:pt x="330" y="11"/>
                    </a:lnTo>
                    <a:lnTo>
                      <a:pt x="342" y="11"/>
                    </a:lnTo>
                    <a:lnTo>
                      <a:pt x="342" y="11"/>
                    </a:lnTo>
                    <a:lnTo>
                      <a:pt x="368" y="17"/>
                    </a:lnTo>
                    <a:lnTo>
                      <a:pt x="409" y="17"/>
                    </a:lnTo>
                    <a:lnTo>
                      <a:pt x="423" y="17"/>
                    </a:lnTo>
                    <a:lnTo>
                      <a:pt x="423" y="17"/>
                    </a:lnTo>
                    <a:lnTo>
                      <a:pt x="403" y="17"/>
                    </a:lnTo>
                    <a:lnTo>
                      <a:pt x="391" y="11"/>
                    </a:lnTo>
                    <a:lnTo>
                      <a:pt x="380" y="11"/>
                    </a:lnTo>
                    <a:lnTo>
                      <a:pt x="380" y="11"/>
                    </a:lnTo>
                    <a:lnTo>
                      <a:pt x="374" y="11"/>
                    </a:lnTo>
                    <a:lnTo>
                      <a:pt x="374" y="11"/>
                    </a:lnTo>
                    <a:lnTo>
                      <a:pt x="391" y="5"/>
                    </a:lnTo>
                    <a:lnTo>
                      <a:pt x="391" y="5"/>
                    </a:lnTo>
                    <a:lnTo>
                      <a:pt x="429" y="5"/>
                    </a:lnTo>
                    <a:lnTo>
                      <a:pt x="464" y="0"/>
                    </a:lnTo>
                    <a:lnTo>
                      <a:pt x="484" y="0"/>
                    </a:lnTo>
                    <a:lnTo>
                      <a:pt x="484" y="0"/>
                    </a:lnTo>
                    <a:lnTo>
                      <a:pt x="3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07" name="Freeform 23"/>
              <p:cNvSpPr>
                <a:spLocks/>
              </p:cNvSpPr>
              <p:nvPr/>
            </p:nvSpPr>
            <p:spPr bwMode="auto">
              <a:xfrm>
                <a:off x="4054" y="1834"/>
                <a:ext cx="405" cy="11"/>
              </a:xfrm>
              <a:custGeom>
                <a:avLst/>
                <a:gdLst>
                  <a:gd name="T0" fmla="*/ 405 w 405"/>
                  <a:gd name="T1" fmla="*/ 11 h 11"/>
                  <a:gd name="T2" fmla="*/ 379 w 405"/>
                  <a:gd name="T3" fmla="*/ 11 h 11"/>
                  <a:gd name="T4" fmla="*/ 330 w 405"/>
                  <a:gd name="T5" fmla="*/ 11 h 11"/>
                  <a:gd name="T6" fmla="*/ 281 w 405"/>
                  <a:gd name="T7" fmla="*/ 5 h 11"/>
                  <a:gd name="T8" fmla="*/ 281 w 405"/>
                  <a:gd name="T9" fmla="*/ 5 h 11"/>
                  <a:gd name="T10" fmla="*/ 246 w 405"/>
                  <a:gd name="T11" fmla="*/ 5 h 11"/>
                  <a:gd name="T12" fmla="*/ 232 w 405"/>
                  <a:gd name="T13" fmla="*/ 0 h 11"/>
                  <a:gd name="T14" fmla="*/ 220 w 405"/>
                  <a:gd name="T15" fmla="*/ 0 h 11"/>
                  <a:gd name="T16" fmla="*/ 220 w 405"/>
                  <a:gd name="T17" fmla="*/ 0 h 11"/>
                  <a:gd name="T18" fmla="*/ 185 w 405"/>
                  <a:gd name="T19" fmla="*/ 5 h 11"/>
                  <a:gd name="T20" fmla="*/ 122 w 405"/>
                  <a:gd name="T21" fmla="*/ 5 h 11"/>
                  <a:gd name="T22" fmla="*/ 86 w 405"/>
                  <a:gd name="T23" fmla="*/ 5 h 11"/>
                  <a:gd name="T24" fmla="*/ 86 w 405"/>
                  <a:gd name="T25" fmla="*/ 5 h 11"/>
                  <a:gd name="T26" fmla="*/ 55 w 405"/>
                  <a:gd name="T27" fmla="*/ 5 h 11"/>
                  <a:gd name="T28" fmla="*/ 20 w 405"/>
                  <a:gd name="T29" fmla="*/ 0 h 11"/>
                  <a:gd name="T30" fmla="*/ 0 w 405"/>
                  <a:gd name="T31" fmla="*/ 0 h 11"/>
                  <a:gd name="T32" fmla="*/ 0 w 405"/>
                  <a:gd name="T33" fmla="*/ 0 h 11"/>
                  <a:gd name="T34" fmla="*/ 25 w 405"/>
                  <a:gd name="T35" fmla="*/ 5 h 11"/>
                  <a:gd name="T36" fmla="*/ 81 w 405"/>
                  <a:gd name="T37" fmla="*/ 11 h 11"/>
                  <a:gd name="T38" fmla="*/ 116 w 405"/>
                  <a:gd name="T39" fmla="*/ 11 h 11"/>
                  <a:gd name="T40" fmla="*/ 116 w 405"/>
                  <a:gd name="T41" fmla="*/ 11 h 11"/>
                  <a:gd name="T42" fmla="*/ 147 w 405"/>
                  <a:gd name="T43" fmla="*/ 11 h 11"/>
                  <a:gd name="T44" fmla="*/ 197 w 405"/>
                  <a:gd name="T45" fmla="*/ 5 h 11"/>
                  <a:gd name="T46" fmla="*/ 232 w 405"/>
                  <a:gd name="T47" fmla="*/ 5 h 11"/>
                  <a:gd name="T48" fmla="*/ 232 w 405"/>
                  <a:gd name="T49" fmla="*/ 5 h 11"/>
                  <a:gd name="T50" fmla="*/ 263 w 405"/>
                  <a:gd name="T51" fmla="*/ 11 h 11"/>
                  <a:gd name="T52" fmla="*/ 307 w 405"/>
                  <a:gd name="T53" fmla="*/ 11 h 11"/>
                  <a:gd name="T54" fmla="*/ 336 w 405"/>
                  <a:gd name="T55" fmla="*/ 11 h 11"/>
                  <a:gd name="T56" fmla="*/ 336 w 405"/>
                  <a:gd name="T57" fmla="*/ 11 h 11"/>
                  <a:gd name="T58" fmla="*/ 362 w 405"/>
                  <a:gd name="T59" fmla="*/ 11 h 11"/>
                  <a:gd name="T60" fmla="*/ 385 w 405"/>
                  <a:gd name="T61" fmla="*/ 11 h 11"/>
                  <a:gd name="T62" fmla="*/ 405 w 405"/>
                  <a:gd name="T6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11">
                    <a:moveTo>
                      <a:pt x="405" y="11"/>
                    </a:moveTo>
                    <a:lnTo>
                      <a:pt x="379" y="11"/>
                    </a:lnTo>
                    <a:lnTo>
                      <a:pt x="330" y="11"/>
                    </a:lnTo>
                    <a:lnTo>
                      <a:pt x="281" y="5"/>
                    </a:lnTo>
                    <a:lnTo>
                      <a:pt x="281" y="5"/>
                    </a:lnTo>
                    <a:lnTo>
                      <a:pt x="246" y="5"/>
                    </a:lnTo>
                    <a:lnTo>
                      <a:pt x="232" y="0"/>
                    </a:lnTo>
                    <a:lnTo>
                      <a:pt x="220" y="0"/>
                    </a:lnTo>
                    <a:lnTo>
                      <a:pt x="220" y="0"/>
                    </a:lnTo>
                    <a:lnTo>
                      <a:pt x="185" y="5"/>
                    </a:lnTo>
                    <a:lnTo>
                      <a:pt x="122" y="5"/>
                    </a:lnTo>
                    <a:lnTo>
                      <a:pt x="86" y="5"/>
                    </a:lnTo>
                    <a:lnTo>
                      <a:pt x="86" y="5"/>
                    </a:lnTo>
                    <a:lnTo>
                      <a:pt x="55" y="5"/>
                    </a:lnTo>
                    <a:lnTo>
                      <a:pt x="20" y="0"/>
                    </a:lnTo>
                    <a:lnTo>
                      <a:pt x="0" y="0"/>
                    </a:lnTo>
                    <a:lnTo>
                      <a:pt x="0" y="0"/>
                    </a:lnTo>
                    <a:lnTo>
                      <a:pt x="25" y="5"/>
                    </a:lnTo>
                    <a:lnTo>
                      <a:pt x="81" y="11"/>
                    </a:lnTo>
                    <a:lnTo>
                      <a:pt x="116" y="11"/>
                    </a:lnTo>
                    <a:lnTo>
                      <a:pt x="116" y="11"/>
                    </a:lnTo>
                    <a:lnTo>
                      <a:pt x="147" y="11"/>
                    </a:lnTo>
                    <a:lnTo>
                      <a:pt x="197" y="5"/>
                    </a:lnTo>
                    <a:lnTo>
                      <a:pt x="232" y="5"/>
                    </a:lnTo>
                    <a:lnTo>
                      <a:pt x="232" y="5"/>
                    </a:lnTo>
                    <a:lnTo>
                      <a:pt x="263" y="11"/>
                    </a:lnTo>
                    <a:lnTo>
                      <a:pt x="307" y="11"/>
                    </a:lnTo>
                    <a:lnTo>
                      <a:pt x="336" y="11"/>
                    </a:lnTo>
                    <a:lnTo>
                      <a:pt x="336" y="11"/>
                    </a:lnTo>
                    <a:lnTo>
                      <a:pt x="362" y="11"/>
                    </a:lnTo>
                    <a:lnTo>
                      <a:pt x="385" y="11"/>
                    </a:lnTo>
                    <a:lnTo>
                      <a:pt x="405" y="1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08" name="Freeform 24"/>
              <p:cNvSpPr>
                <a:spLocks/>
              </p:cNvSpPr>
              <p:nvPr/>
            </p:nvSpPr>
            <p:spPr bwMode="auto">
              <a:xfrm>
                <a:off x="3767" y="1900"/>
                <a:ext cx="655" cy="44"/>
              </a:xfrm>
              <a:custGeom>
                <a:avLst/>
                <a:gdLst>
                  <a:gd name="T0" fmla="*/ 629 w 655"/>
                  <a:gd name="T1" fmla="*/ 18 h 44"/>
                  <a:gd name="T2" fmla="*/ 550 w 655"/>
                  <a:gd name="T3" fmla="*/ 12 h 44"/>
                  <a:gd name="T4" fmla="*/ 519 w 655"/>
                  <a:gd name="T5" fmla="*/ 12 h 44"/>
                  <a:gd name="T6" fmla="*/ 478 w 655"/>
                  <a:gd name="T7" fmla="*/ 12 h 44"/>
                  <a:gd name="T8" fmla="*/ 452 w 655"/>
                  <a:gd name="T9" fmla="*/ 12 h 44"/>
                  <a:gd name="T10" fmla="*/ 373 w 655"/>
                  <a:gd name="T11" fmla="*/ 12 h 44"/>
                  <a:gd name="T12" fmla="*/ 348 w 655"/>
                  <a:gd name="T13" fmla="*/ 12 h 44"/>
                  <a:gd name="T14" fmla="*/ 299 w 655"/>
                  <a:gd name="T15" fmla="*/ 12 h 44"/>
                  <a:gd name="T16" fmla="*/ 281 w 655"/>
                  <a:gd name="T17" fmla="*/ 12 h 44"/>
                  <a:gd name="T18" fmla="*/ 232 w 655"/>
                  <a:gd name="T19" fmla="*/ 6 h 44"/>
                  <a:gd name="T20" fmla="*/ 202 w 655"/>
                  <a:gd name="T21" fmla="*/ 6 h 44"/>
                  <a:gd name="T22" fmla="*/ 159 w 655"/>
                  <a:gd name="T23" fmla="*/ 0 h 44"/>
                  <a:gd name="T24" fmla="*/ 141 w 655"/>
                  <a:gd name="T25" fmla="*/ 6 h 44"/>
                  <a:gd name="T26" fmla="*/ 92 w 655"/>
                  <a:gd name="T27" fmla="*/ 6 h 44"/>
                  <a:gd name="T28" fmla="*/ 55 w 655"/>
                  <a:gd name="T29" fmla="*/ 12 h 44"/>
                  <a:gd name="T30" fmla="*/ 0 w 655"/>
                  <a:gd name="T31" fmla="*/ 6 h 44"/>
                  <a:gd name="T32" fmla="*/ 23 w 655"/>
                  <a:gd name="T33" fmla="*/ 12 h 44"/>
                  <a:gd name="T34" fmla="*/ 110 w 655"/>
                  <a:gd name="T35" fmla="*/ 18 h 44"/>
                  <a:gd name="T36" fmla="*/ 133 w 655"/>
                  <a:gd name="T37" fmla="*/ 12 h 44"/>
                  <a:gd name="T38" fmla="*/ 189 w 655"/>
                  <a:gd name="T39" fmla="*/ 6 h 44"/>
                  <a:gd name="T40" fmla="*/ 208 w 655"/>
                  <a:gd name="T41" fmla="*/ 6 h 44"/>
                  <a:gd name="T42" fmla="*/ 238 w 655"/>
                  <a:gd name="T43" fmla="*/ 6 h 44"/>
                  <a:gd name="T44" fmla="*/ 257 w 655"/>
                  <a:gd name="T45" fmla="*/ 12 h 44"/>
                  <a:gd name="T46" fmla="*/ 312 w 655"/>
                  <a:gd name="T47" fmla="*/ 18 h 44"/>
                  <a:gd name="T48" fmla="*/ 336 w 655"/>
                  <a:gd name="T49" fmla="*/ 26 h 44"/>
                  <a:gd name="T50" fmla="*/ 409 w 655"/>
                  <a:gd name="T51" fmla="*/ 26 h 44"/>
                  <a:gd name="T52" fmla="*/ 428 w 655"/>
                  <a:gd name="T53" fmla="*/ 38 h 44"/>
                  <a:gd name="T54" fmla="*/ 489 w 655"/>
                  <a:gd name="T55" fmla="*/ 44 h 44"/>
                  <a:gd name="T56" fmla="*/ 478 w 655"/>
                  <a:gd name="T57" fmla="*/ 44 h 44"/>
                  <a:gd name="T58" fmla="*/ 428 w 655"/>
                  <a:gd name="T59" fmla="*/ 32 h 44"/>
                  <a:gd name="T60" fmla="*/ 428 w 655"/>
                  <a:gd name="T61" fmla="*/ 26 h 44"/>
                  <a:gd name="T62" fmla="*/ 446 w 655"/>
                  <a:gd name="T63" fmla="*/ 26 h 44"/>
                  <a:gd name="T64" fmla="*/ 495 w 655"/>
                  <a:gd name="T65" fmla="*/ 26 h 44"/>
                  <a:gd name="T66" fmla="*/ 440 w 655"/>
                  <a:gd name="T67" fmla="*/ 26 h 44"/>
                  <a:gd name="T68" fmla="*/ 464 w 655"/>
                  <a:gd name="T69" fmla="*/ 18 h 44"/>
                  <a:gd name="T70" fmla="*/ 484 w 655"/>
                  <a:gd name="T71" fmla="*/ 18 h 44"/>
                  <a:gd name="T72" fmla="*/ 545 w 655"/>
                  <a:gd name="T73" fmla="*/ 18 h 44"/>
                  <a:gd name="T74" fmla="*/ 582 w 655"/>
                  <a:gd name="T75" fmla="*/ 18 h 44"/>
                  <a:gd name="T76" fmla="*/ 655 w 655"/>
                  <a:gd name="T77"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5" h="44">
                    <a:moveTo>
                      <a:pt x="655" y="12"/>
                    </a:moveTo>
                    <a:lnTo>
                      <a:pt x="629" y="18"/>
                    </a:lnTo>
                    <a:lnTo>
                      <a:pt x="588" y="18"/>
                    </a:lnTo>
                    <a:lnTo>
                      <a:pt x="550" y="12"/>
                    </a:lnTo>
                    <a:lnTo>
                      <a:pt x="550" y="12"/>
                    </a:lnTo>
                    <a:lnTo>
                      <a:pt x="519" y="12"/>
                    </a:lnTo>
                    <a:lnTo>
                      <a:pt x="489" y="12"/>
                    </a:lnTo>
                    <a:lnTo>
                      <a:pt x="478" y="12"/>
                    </a:lnTo>
                    <a:lnTo>
                      <a:pt x="478" y="12"/>
                    </a:lnTo>
                    <a:lnTo>
                      <a:pt x="452" y="12"/>
                    </a:lnTo>
                    <a:lnTo>
                      <a:pt x="409" y="12"/>
                    </a:lnTo>
                    <a:lnTo>
                      <a:pt x="373" y="12"/>
                    </a:lnTo>
                    <a:lnTo>
                      <a:pt x="373" y="12"/>
                    </a:lnTo>
                    <a:lnTo>
                      <a:pt x="348" y="12"/>
                    </a:lnTo>
                    <a:lnTo>
                      <a:pt x="318" y="12"/>
                    </a:lnTo>
                    <a:lnTo>
                      <a:pt x="299" y="12"/>
                    </a:lnTo>
                    <a:lnTo>
                      <a:pt x="299" y="12"/>
                    </a:lnTo>
                    <a:lnTo>
                      <a:pt x="281" y="12"/>
                    </a:lnTo>
                    <a:lnTo>
                      <a:pt x="257" y="6"/>
                    </a:lnTo>
                    <a:lnTo>
                      <a:pt x="232" y="6"/>
                    </a:lnTo>
                    <a:lnTo>
                      <a:pt x="232" y="6"/>
                    </a:lnTo>
                    <a:lnTo>
                      <a:pt x="202" y="6"/>
                    </a:lnTo>
                    <a:lnTo>
                      <a:pt x="177" y="0"/>
                    </a:lnTo>
                    <a:lnTo>
                      <a:pt x="159" y="0"/>
                    </a:lnTo>
                    <a:lnTo>
                      <a:pt x="159" y="0"/>
                    </a:lnTo>
                    <a:lnTo>
                      <a:pt x="141" y="6"/>
                    </a:lnTo>
                    <a:lnTo>
                      <a:pt x="116" y="6"/>
                    </a:lnTo>
                    <a:lnTo>
                      <a:pt x="92" y="6"/>
                    </a:lnTo>
                    <a:lnTo>
                      <a:pt x="92" y="6"/>
                    </a:lnTo>
                    <a:lnTo>
                      <a:pt x="55" y="12"/>
                    </a:lnTo>
                    <a:lnTo>
                      <a:pt x="17" y="6"/>
                    </a:lnTo>
                    <a:lnTo>
                      <a:pt x="0" y="6"/>
                    </a:lnTo>
                    <a:lnTo>
                      <a:pt x="0" y="6"/>
                    </a:lnTo>
                    <a:lnTo>
                      <a:pt x="23" y="12"/>
                    </a:lnTo>
                    <a:lnTo>
                      <a:pt x="72" y="18"/>
                    </a:lnTo>
                    <a:lnTo>
                      <a:pt x="110" y="18"/>
                    </a:lnTo>
                    <a:lnTo>
                      <a:pt x="110" y="18"/>
                    </a:lnTo>
                    <a:lnTo>
                      <a:pt x="133" y="12"/>
                    </a:lnTo>
                    <a:lnTo>
                      <a:pt x="159" y="6"/>
                    </a:lnTo>
                    <a:lnTo>
                      <a:pt x="189" y="6"/>
                    </a:lnTo>
                    <a:lnTo>
                      <a:pt x="189" y="6"/>
                    </a:lnTo>
                    <a:lnTo>
                      <a:pt x="208" y="6"/>
                    </a:lnTo>
                    <a:lnTo>
                      <a:pt x="226" y="6"/>
                    </a:lnTo>
                    <a:lnTo>
                      <a:pt x="238" y="6"/>
                    </a:lnTo>
                    <a:lnTo>
                      <a:pt x="238" y="6"/>
                    </a:lnTo>
                    <a:lnTo>
                      <a:pt x="257" y="12"/>
                    </a:lnTo>
                    <a:lnTo>
                      <a:pt x="293" y="18"/>
                    </a:lnTo>
                    <a:lnTo>
                      <a:pt x="312" y="18"/>
                    </a:lnTo>
                    <a:lnTo>
                      <a:pt x="312" y="18"/>
                    </a:lnTo>
                    <a:lnTo>
                      <a:pt x="336" y="26"/>
                    </a:lnTo>
                    <a:lnTo>
                      <a:pt x="379" y="26"/>
                    </a:lnTo>
                    <a:lnTo>
                      <a:pt x="409" y="26"/>
                    </a:lnTo>
                    <a:lnTo>
                      <a:pt x="409" y="26"/>
                    </a:lnTo>
                    <a:lnTo>
                      <a:pt x="428" y="38"/>
                    </a:lnTo>
                    <a:lnTo>
                      <a:pt x="458" y="44"/>
                    </a:lnTo>
                    <a:lnTo>
                      <a:pt x="489" y="44"/>
                    </a:lnTo>
                    <a:lnTo>
                      <a:pt x="489" y="44"/>
                    </a:lnTo>
                    <a:lnTo>
                      <a:pt x="478" y="44"/>
                    </a:lnTo>
                    <a:lnTo>
                      <a:pt x="446" y="38"/>
                    </a:lnTo>
                    <a:lnTo>
                      <a:pt x="428" y="32"/>
                    </a:lnTo>
                    <a:lnTo>
                      <a:pt x="428" y="32"/>
                    </a:lnTo>
                    <a:lnTo>
                      <a:pt x="428" y="26"/>
                    </a:lnTo>
                    <a:lnTo>
                      <a:pt x="440" y="26"/>
                    </a:lnTo>
                    <a:lnTo>
                      <a:pt x="446" y="26"/>
                    </a:lnTo>
                    <a:lnTo>
                      <a:pt x="446" y="26"/>
                    </a:lnTo>
                    <a:lnTo>
                      <a:pt x="495" y="26"/>
                    </a:lnTo>
                    <a:lnTo>
                      <a:pt x="440" y="26"/>
                    </a:lnTo>
                    <a:lnTo>
                      <a:pt x="440" y="26"/>
                    </a:lnTo>
                    <a:lnTo>
                      <a:pt x="452" y="18"/>
                    </a:lnTo>
                    <a:lnTo>
                      <a:pt x="464" y="18"/>
                    </a:lnTo>
                    <a:lnTo>
                      <a:pt x="464" y="18"/>
                    </a:lnTo>
                    <a:lnTo>
                      <a:pt x="484" y="18"/>
                    </a:lnTo>
                    <a:lnTo>
                      <a:pt x="513" y="18"/>
                    </a:lnTo>
                    <a:lnTo>
                      <a:pt x="545" y="18"/>
                    </a:lnTo>
                    <a:lnTo>
                      <a:pt x="545" y="18"/>
                    </a:lnTo>
                    <a:lnTo>
                      <a:pt x="582" y="18"/>
                    </a:lnTo>
                    <a:lnTo>
                      <a:pt x="629" y="18"/>
                    </a:lnTo>
                    <a:lnTo>
                      <a:pt x="655" y="12"/>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09" name="Freeform 25"/>
              <p:cNvSpPr>
                <a:spLocks/>
              </p:cNvSpPr>
              <p:nvPr/>
            </p:nvSpPr>
            <p:spPr bwMode="auto">
              <a:xfrm>
                <a:off x="3442" y="1834"/>
                <a:ext cx="197" cy="17"/>
              </a:xfrm>
              <a:custGeom>
                <a:avLst/>
                <a:gdLst>
                  <a:gd name="T0" fmla="*/ 0 w 197"/>
                  <a:gd name="T1" fmla="*/ 0 h 17"/>
                  <a:gd name="T2" fmla="*/ 12 w 197"/>
                  <a:gd name="T3" fmla="*/ 0 h 17"/>
                  <a:gd name="T4" fmla="*/ 43 w 197"/>
                  <a:gd name="T5" fmla="*/ 0 h 17"/>
                  <a:gd name="T6" fmla="*/ 81 w 197"/>
                  <a:gd name="T7" fmla="*/ 5 h 17"/>
                  <a:gd name="T8" fmla="*/ 81 w 197"/>
                  <a:gd name="T9" fmla="*/ 5 h 17"/>
                  <a:gd name="T10" fmla="*/ 116 w 197"/>
                  <a:gd name="T11" fmla="*/ 11 h 17"/>
                  <a:gd name="T12" fmla="*/ 165 w 197"/>
                  <a:gd name="T13" fmla="*/ 17 h 17"/>
                  <a:gd name="T14" fmla="*/ 197 w 197"/>
                  <a:gd name="T15" fmla="*/ 17 h 17"/>
                  <a:gd name="T16" fmla="*/ 197 w 197"/>
                  <a:gd name="T17" fmla="*/ 17 h 17"/>
                  <a:gd name="T18" fmla="*/ 171 w 197"/>
                  <a:gd name="T19" fmla="*/ 17 h 17"/>
                  <a:gd name="T20" fmla="*/ 116 w 197"/>
                  <a:gd name="T21" fmla="*/ 17 h 17"/>
                  <a:gd name="T22" fmla="*/ 73 w 197"/>
                  <a:gd name="T23" fmla="*/ 11 h 17"/>
                  <a:gd name="T24" fmla="*/ 73 w 197"/>
                  <a:gd name="T25" fmla="*/ 11 h 17"/>
                  <a:gd name="T26" fmla="*/ 49 w 197"/>
                  <a:gd name="T27" fmla="*/ 11 h 17"/>
                  <a:gd name="T28" fmla="*/ 26 w 197"/>
                  <a:gd name="T29" fmla="*/ 5 h 17"/>
                  <a:gd name="T30" fmla="*/ 0 w 197"/>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7">
                    <a:moveTo>
                      <a:pt x="0" y="0"/>
                    </a:moveTo>
                    <a:lnTo>
                      <a:pt x="12" y="0"/>
                    </a:lnTo>
                    <a:lnTo>
                      <a:pt x="43" y="0"/>
                    </a:lnTo>
                    <a:lnTo>
                      <a:pt x="81" y="5"/>
                    </a:lnTo>
                    <a:lnTo>
                      <a:pt x="81" y="5"/>
                    </a:lnTo>
                    <a:lnTo>
                      <a:pt x="116" y="11"/>
                    </a:lnTo>
                    <a:lnTo>
                      <a:pt x="165" y="17"/>
                    </a:lnTo>
                    <a:lnTo>
                      <a:pt x="197" y="17"/>
                    </a:lnTo>
                    <a:lnTo>
                      <a:pt x="197" y="17"/>
                    </a:lnTo>
                    <a:lnTo>
                      <a:pt x="171" y="17"/>
                    </a:lnTo>
                    <a:lnTo>
                      <a:pt x="116" y="17"/>
                    </a:lnTo>
                    <a:lnTo>
                      <a:pt x="73" y="11"/>
                    </a:lnTo>
                    <a:lnTo>
                      <a:pt x="73" y="11"/>
                    </a:lnTo>
                    <a:lnTo>
                      <a:pt x="49" y="11"/>
                    </a:lnTo>
                    <a:lnTo>
                      <a:pt x="26" y="5"/>
                    </a:lnTo>
                    <a:lnTo>
                      <a:pt x="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10" name="Freeform 26"/>
              <p:cNvSpPr>
                <a:spLocks/>
              </p:cNvSpPr>
              <p:nvPr/>
            </p:nvSpPr>
            <p:spPr bwMode="auto">
              <a:xfrm>
                <a:off x="3828" y="1808"/>
                <a:ext cx="177" cy="8"/>
              </a:xfrm>
              <a:custGeom>
                <a:avLst/>
                <a:gdLst>
                  <a:gd name="T0" fmla="*/ 177 w 177"/>
                  <a:gd name="T1" fmla="*/ 8 h 8"/>
                  <a:gd name="T2" fmla="*/ 141 w 177"/>
                  <a:gd name="T3" fmla="*/ 8 h 8"/>
                  <a:gd name="T4" fmla="*/ 80 w 177"/>
                  <a:gd name="T5" fmla="*/ 0 h 8"/>
                  <a:gd name="T6" fmla="*/ 37 w 177"/>
                  <a:gd name="T7" fmla="*/ 0 h 8"/>
                  <a:gd name="T8" fmla="*/ 37 w 177"/>
                  <a:gd name="T9" fmla="*/ 0 h 8"/>
                  <a:gd name="T10" fmla="*/ 25 w 177"/>
                  <a:gd name="T11" fmla="*/ 8 h 8"/>
                  <a:gd name="T12" fmla="*/ 6 w 177"/>
                  <a:gd name="T13" fmla="*/ 8 h 8"/>
                  <a:gd name="T14" fmla="*/ 0 w 177"/>
                  <a:gd name="T15" fmla="*/ 8 h 8"/>
                  <a:gd name="T16" fmla="*/ 0 w 177"/>
                  <a:gd name="T17" fmla="*/ 8 h 8"/>
                  <a:gd name="T18" fmla="*/ 6 w 177"/>
                  <a:gd name="T19" fmla="*/ 8 h 8"/>
                  <a:gd name="T20" fmla="*/ 37 w 177"/>
                  <a:gd name="T21" fmla="*/ 8 h 8"/>
                  <a:gd name="T22" fmla="*/ 55 w 177"/>
                  <a:gd name="T23" fmla="*/ 8 h 8"/>
                  <a:gd name="T24" fmla="*/ 55 w 177"/>
                  <a:gd name="T25" fmla="*/ 8 h 8"/>
                  <a:gd name="T26" fmla="*/ 86 w 177"/>
                  <a:gd name="T27" fmla="*/ 8 h 8"/>
                  <a:gd name="T28" fmla="*/ 147 w 177"/>
                  <a:gd name="T29" fmla="*/ 8 h 8"/>
                  <a:gd name="T30" fmla="*/ 177 w 177"/>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8">
                    <a:moveTo>
                      <a:pt x="177" y="8"/>
                    </a:moveTo>
                    <a:lnTo>
                      <a:pt x="141" y="8"/>
                    </a:lnTo>
                    <a:lnTo>
                      <a:pt x="80" y="0"/>
                    </a:lnTo>
                    <a:lnTo>
                      <a:pt x="37" y="0"/>
                    </a:lnTo>
                    <a:lnTo>
                      <a:pt x="37" y="0"/>
                    </a:lnTo>
                    <a:lnTo>
                      <a:pt x="25" y="8"/>
                    </a:lnTo>
                    <a:lnTo>
                      <a:pt x="6" y="8"/>
                    </a:lnTo>
                    <a:lnTo>
                      <a:pt x="0" y="8"/>
                    </a:lnTo>
                    <a:lnTo>
                      <a:pt x="0" y="8"/>
                    </a:lnTo>
                    <a:lnTo>
                      <a:pt x="6" y="8"/>
                    </a:lnTo>
                    <a:lnTo>
                      <a:pt x="37" y="8"/>
                    </a:lnTo>
                    <a:lnTo>
                      <a:pt x="55" y="8"/>
                    </a:lnTo>
                    <a:lnTo>
                      <a:pt x="55" y="8"/>
                    </a:lnTo>
                    <a:lnTo>
                      <a:pt x="86" y="8"/>
                    </a:lnTo>
                    <a:lnTo>
                      <a:pt x="147" y="8"/>
                    </a:lnTo>
                    <a:lnTo>
                      <a:pt x="177" y="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11" name="Freeform 27"/>
              <p:cNvSpPr>
                <a:spLocks/>
              </p:cNvSpPr>
              <p:nvPr/>
            </p:nvSpPr>
            <p:spPr bwMode="auto">
              <a:xfrm>
                <a:off x="4593" y="1822"/>
                <a:ext cx="171" cy="17"/>
              </a:xfrm>
              <a:custGeom>
                <a:avLst/>
                <a:gdLst>
                  <a:gd name="T0" fmla="*/ 171 w 171"/>
                  <a:gd name="T1" fmla="*/ 12 h 17"/>
                  <a:gd name="T2" fmla="*/ 147 w 171"/>
                  <a:gd name="T3" fmla="*/ 12 h 17"/>
                  <a:gd name="T4" fmla="*/ 110 w 171"/>
                  <a:gd name="T5" fmla="*/ 6 h 17"/>
                  <a:gd name="T6" fmla="*/ 86 w 171"/>
                  <a:gd name="T7" fmla="*/ 0 h 17"/>
                  <a:gd name="T8" fmla="*/ 86 w 171"/>
                  <a:gd name="T9" fmla="*/ 0 h 17"/>
                  <a:gd name="T10" fmla="*/ 73 w 171"/>
                  <a:gd name="T11" fmla="*/ 6 h 17"/>
                  <a:gd name="T12" fmla="*/ 55 w 171"/>
                  <a:gd name="T13" fmla="*/ 12 h 17"/>
                  <a:gd name="T14" fmla="*/ 43 w 171"/>
                  <a:gd name="T15" fmla="*/ 12 h 17"/>
                  <a:gd name="T16" fmla="*/ 43 w 171"/>
                  <a:gd name="T17" fmla="*/ 12 h 17"/>
                  <a:gd name="T18" fmla="*/ 17 w 171"/>
                  <a:gd name="T19" fmla="*/ 12 h 17"/>
                  <a:gd name="T20" fmla="*/ 6 w 171"/>
                  <a:gd name="T21" fmla="*/ 12 h 17"/>
                  <a:gd name="T22" fmla="*/ 0 w 171"/>
                  <a:gd name="T23" fmla="*/ 12 h 17"/>
                  <a:gd name="T24" fmla="*/ 0 w 171"/>
                  <a:gd name="T25" fmla="*/ 12 h 17"/>
                  <a:gd name="T26" fmla="*/ 12 w 171"/>
                  <a:gd name="T27" fmla="*/ 12 h 17"/>
                  <a:gd name="T28" fmla="*/ 43 w 171"/>
                  <a:gd name="T29" fmla="*/ 17 h 17"/>
                  <a:gd name="T30" fmla="*/ 73 w 171"/>
                  <a:gd name="T31" fmla="*/ 12 h 17"/>
                  <a:gd name="T32" fmla="*/ 73 w 171"/>
                  <a:gd name="T33" fmla="*/ 12 h 17"/>
                  <a:gd name="T34" fmla="*/ 86 w 171"/>
                  <a:gd name="T35" fmla="*/ 12 h 17"/>
                  <a:gd name="T36" fmla="*/ 92 w 171"/>
                  <a:gd name="T37" fmla="*/ 6 h 17"/>
                  <a:gd name="T38" fmla="*/ 110 w 171"/>
                  <a:gd name="T39" fmla="*/ 6 h 17"/>
                  <a:gd name="T40" fmla="*/ 110 w 171"/>
                  <a:gd name="T41" fmla="*/ 6 h 17"/>
                  <a:gd name="T42" fmla="*/ 128 w 171"/>
                  <a:gd name="T43" fmla="*/ 12 h 17"/>
                  <a:gd name="T44" fmla="*/ 159 w 171"/>
                  <a:gd name="T45" fmla="*/ 12 h 17"/>
                  <a:gd name="T46" fmla="*/ 171 w 171"/>
                  <a:gd name="T4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17">
                    <a:moveTo>
                      <a:pt x="171" y="12"/>
                    </a:moveTo>
                    <a:lnTo>
                      <a:pt x="147" y="12"/>
                    </a:lnTo>
                    <a:lnTo>
                      <a:pt x="110" y="6"/>
                    </a:lnTo>
                    <a:lnTo>
                      <a:pt x="86" y="0"/>
                    </a:lnTo>
                    <a:lnTo>
                      <a:pt x="86" y="0"/>
                    </a:lnTo>
                    <a:lnTo>
                      <a:pt x="73" y="6"/>
                    </a:lnTo>
                    <a:lnTo>
                      <a:pt x="55" y="12"/>
                    </a:lnTo>
                    <a:lnTo>
                      <a:pt x="43" y="12"/>
                    </a:lnTo>
                    <a:lnTo>
                      <a:pt x="43" y="12"/>
                    </a:lnTo>
                    <a:lnTo>
                      <a:pt x="17" y="12"/>
                    </a:lnTo>
                    <a:lnTo>
                      <a:pt x="6" y="12"/>
                    </a:lnTo>
                    <a:lnTo>
                      <a:pt x="0" y="12"/>
                    </a:lnTo>
                    <a:lnTo>
                      <a:pt x="0" y="12"/>
                    </a:lnTo>
                    <a:lnTo>
                      <a:pt x="12" y="12"/>
                    </a:lnTo>
                    <a:lnTo>
                      <a:pt x="43" y="17"/>
                    </a:lnTo>
                    <a:lnTo>
                      <a:pt x="73" y="12"/>
                    </a:lnTo>
                    <a:lnTo>
                      <a:pt x="73" y="12"/>
                    </a:lnTo>
                    <a:lnTo>
                      <a:pt x="86" y="12"/>
                    </a:lnTo>
                    <a:lnTo>
                      <a:pt x="92" y="6"/>
                    </a:lnTo>
                    <a:lnTo>
                      <a:pt x="110" y="6"/>
                    </a:lnTo>
                    <a:lnTo>
                      <a:pt x="110" y="6"/>
                    </a:lnTo>
                    <a:lnTo>
                      <a:pt x="128" y="12"/>
                    </a:lnTo>
                    <a:lnTo>
                      <a:pt x="159" y="12"/>
                    </a:lnTo>
                    <a:lnTo>
                      <a:pt x="171" y="12"/>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12" name="Freeform 28"/>
              <p:cNvSpPr>
                <a:spLocks/>
              </p:cNvSpPr>
              <p:nvPr/>
            </p:nvSpPr>
            <p:spPr bwMode="auto">
              <a:xfrm>
                <a:off x="3987" y="1356"/>
                <a:ext cx="183" cy="330"/>
              </a:xfrm>
              <a:custGeom>
                <a:avLst/>
                <a:gdLst>
                  <a:gd name="T0" fmla="*/ 183 w 183"/>
                  <a:gd name="T1" fmla="*/ 75 h 330"/>
                  <a:gd name="T2" fmla="*/ 183 w 183"/>
                  <a:gd name="T3" fmla="*/ 122 h 330"/>
                  <a:gd name="T4" fmla="*/ 177 w 183"/>
                  <a:gd name="T5" fmla="*/ 202 h 330"/>
                  <a:gd name="T6" fmla="*/ 177 w 183"/>
                  <a:gd name="T7" fmla="*/ 147 h 330"/>
                  <a:gd name="T8" fmla="*/ 177 w 183"/>
                  <a:gd name="T9" fmla="*/ 122 h 330"/>
                  <a:gd name="T10" fmla="*/ 165 w 183"/>
                  <a:gd name="T11" fmla="*/ 153 h 330"/>
                  <a:gd name="T12" fmla="*/ 159 w 183"/>
                  <a:gd name="T13" fmla="*/ 214 h 330"/>
                  <a:gd name="T14" fmla="*/ 165 w 183"/>
                  <a:gd name="T15" fmla="*/ 122 h 330"/>
                  <a:gd name="T16" fmla="*/ 165 w 183"/>
                  <a:gd name="T17" fmla="*/ 75 h 330"/>
                  <a:gd name="T18" fmla="*/ 153 w 183"/>
                  <a:gd name="T19" fmla="*/ 49 h 330"/>
                  <a:gd name="T20" fmla="*/ 148 w 183"/>
                  <a:gd name="T21" fmla="*/ 49 h 330"/>
                  <a:gd name="T22" fmla="*/ 142 w 183"/>
                  <a:gd name="T23" fmla="*/ 75 h 330"/>
                  <a:gd name="T24" fmla="*/ 128 w 183"/>
                  <a:gd name="T25" fmla="*/ 55 h 330"/>
                  <a:gd name="T26" fmla="*/ 122 w 183"/>
                  <a:gd name="T27" fmla="*/ 43 h 330"/>
                  <a:gd name="T28" fmla="*/ 110 w 183"/>
                  <a:gd name="T29" fmla="*/ 55 h 330"/>
                  <a:gd name="T30" fmla="*/ 110 w 183"/>
                  <a:gd name="T31" fmla="*/ 80 h 330"/>
                  <a:gd name="T32" fmla="*/ 110 w 183"/>
                  <a:gd name="T33" fmla="*/ 165 h 330"/>
                  <a:gd name="T34" fmla="*/ 110 w 183"/>
                  <a:gd name="T35" fmla="*/ 251 h 330"/>
                  <a:gd name="T36" fmla="*/ 104 w 183"/>
                  <a:gd name="T37" fmla="*/ 165 h 330"/>
                  <a:gd name="T38" fmla="*/ 104 w 183"/>
                  <a:gd name="T39" fmla="*/ 80 h 330"/>
                  <a:gd name="T40" fmla="*/ 92 w 183"/>
                  <a:gd name="T41" fmla="*/ 67 h 330"/>
                  <a:gd name="T42" fmla="*/ 79 w 183"/>
                  <a:gd name="T43" fmla="*/ 55 h 330"/>
                  <a:gd name="T44" fmla="*/ 73 w 183"/>
                  <a:gd name="T45" fmla="*/ 80 h 330"/>
                  <a:gd name="T46" fmla="*/ 73 w 183"/>
                  <a:gd name="T47" fmla="*/ 177 h 330"/>
                  <a:gd name="T48" fmla="*/ 73 w 183"/>
                  <a:gd name="T49" fmla="*/ 226 h 330"/>
                  <a:gd name="T50" fmla="*/ 67 w 183"/>
                  <a:gd name="T51" fmla="*/ 269 h 330"/>
                  <a:gd name="T52" fmla="*/ 67 w 183"/>
                  <a:gd name="T53" fmla="*/ 330 h 330"/>
                  <a:gd name="T54" fmla="*/ 67 w 183"/>
                  <a:gd name="T55" fmla="*/ 257 h 330"/>
                  <a:gd name="T56" fmla="*/ 67 w 183"/>
                  <a:gd name="T57" fmla="*/ 191 h 330"/>
                  <a:gd name="T58" fmla="*/ 67 w 183"/>
                  <a:gd name="T59" fmla="*/ 92 h 330"/>
                  <a:gd name="T60" fmla="*/ 55 w 183"/>
                  <a:gd name="T61" fmla="*/ 67 h 330"/>
                  <a:gd name="T62" fmla="*/ 43 w 183"/>
                  <a:gd name="T63" fmla="*/ 61 h 330"/>
                  <a:gd name="T64" fmla="*/ 37 w 183"/>
                  <a:gd name="T65" fmla="*/ 92 h 330"/>
                  <a:gd name="T66" fmla="*/ 43 w 183"/>
                  <a:gd name="T67" fmla="*/ 130 h 330"/>
                  <a:gd name="T68" fmla="*/ 37 w 183"/>
                  <a:gd name="T69" fmla="*/ 185 h 330"/>
                  <a:gd name="T70" fmla="*/ 37 w 183"/>
                  <a:gd name="T71" fmla="*/ 240 h 330"/>
                  <a:gd name="T72" fmla="*/ 37 w 183"/>
                  <a:gd name="T73" fmla="*/ 263 h 330"/>
                  <a:gd name="T74" fmla="*/ 37 w 183"/>
                  <a:gd name="T75" fmla="*/ 177 h 330"/>
                  <a:gd name="T76" fmla="*/ 37 w 183"/>
                  <a:gd name="T77" fmla="*/ 104 h 330"/>
                  <a:gd name="T78" fmla="*/ 31 w 183"/>
                  <a:gd name="T79" fmla="*/ 67 h 330"/>
                  <a:gd name="T80" fmla="*/ 31 w 183"/>
                  <a:gd name="T81" fmla="*/ 49 h 330"/>
                  <a:gd name="T82" fmla="*/ 18 w 183"/>
                  <a:gd name="T83" fmla="*/ 49 h 330"/>
                  <a:gd name="T84" fmla="*/ 6 w 183"/>
                  <a:gd name="T85" fmla="*/ 55 h 330"/>
                  <a:gd name="T86" fmla="*/ 0 w 183"/>
                  <a:gd name="T87" fmla="*/ 92 h 330"/>
                  <a:gd name="T88" fmla="*/ 6 w 183"/>
                  <a:gd name="T89" fmla="*/ 31 h 330"/>
                  <a:gd name="T90" fmla="*/ 18 w 183"/>
                  <a:gd name="T91" fmla="*/ 25 h 330"/>
                  <a:gd name="T92" fmla="*/ 37 w 183"/>
                  <a:gd name="T93" fmla="*/ 12 h 330"/>
                  <a:gd name="T94" fmla="*/ 49 w 183"/>
                  <a:gd name="T95" fmla="*/ 12 h 330"/>
                  <a:gd name="T96" fmla="*/ 61 w 183"/>
                  <a:gd name="T97" fmla="*/ 0 h 330"/>
                  <a:gd name="T98" fmla="*/ 79 w 183"/>
                  <a:gd name="T99" fmla="*/ 0 h 330"/>
                  <a:gd name="T100" fmla="*/ 104 w 183"/>
                  <a:gd name="T101" fmla="*/ 0 h 330"/>
                  <a:gd name="T102" fmla="*/ 134 w 183"/>
                  <a:gd name="T103" fmla="*/ 12 h 330"/>
                  <a:gd name="T104" fmla="*/ 165 w 183"/>
                  <a:gd name="T105" fmla="*/ 31 h 330"/>
                  <a:gd name="T106" fmla="*/ 177 w 183"/>
                  <a:gd name="T107" fmla="*/ 5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330">
                    <a:moveTo>
                      <a:pt x="177" y="55"/>
                    </a:moveTo>
                    <a:lnTo>
                      <a:pt x="177" y="61"/>
                    </a:lnTo>
                    <a:lnTo>
                      <a:pt x="177" y="67"/>
                    </a:lnTo>
                    <a:lnTo>
                      <a:pt x="183" y="75"/>
                    </a:lnTo>
                    <a:lnTo>
                      <a:pt x="183" y="75"/>
                    </a:lnTo>
                    <a:lnTo>
                      <a:pt x="183" y="86"/>
                    </a:lnTo>
                    <a:lnTo>
                      <a:pt x="183" y="110"/>
                    </a:lnTo>
                    <a:lnTo>
                      <a:pt x="183" y="122"/>
                    </a:lnTo>
                    <a:lnTo>
                      <a:pt x="183" y="122"/>
                    </a:lnTo>
                    <a:lnTo>
                      <a:pt x="177" y="147"/>
                    </a:lnTo>
                    <a:lnTo>
                      <a:pt x="177" y="185"/>
                    </a:lnTo>
                    <a:lnTo>
                      <a:pt x="177" y="202"/>
                    </a:lnTo>
                    <a:lnTo>
                      <a:pt x="177" y="202"/>
                    </a:lnTo>
                    <a:lnTo>
                      <a:pt x="177" y="191"/>
                    </a:lnTo>
                    <a:lnTo>
                      <a:pt x="177" y="165"/>
                    </a:lnTo>
                    <a:lnTo>
                      <a:pt x="177" y="147"/>
                    </a:lnTo>
                    <a:lnTo>
                      <a:pt x="177" y="147"/>
                    </a:lnTo>
                    <a:lnTo>
                      <a:pt x="177" y="135"/>
                    </a:lnTo>
                    <a:lnTo>
                      <a:pt x="177" y="130"/>
                    </a:lnTo>
                    <a:lnTo>
                      <a:pt x="177" y="122"/>
                    </a:lnTo>
                    <a:lnTo>
                      <a:pt x="177" y="122"/>
                    </a:lnTo>
                    <a:lnTo>
                      <a:pt x="171" y="130"/>
                    </a:lnTo>
                    <a:lnTo>
                      <a:pt x="165" y="141"/>
                    </a:lnTo>
                    <a:lnTo>
                      <a:pt x="165" y="153"/>
                    </a:lnTo>
                    <a:lnTo>
                      <a:pt x="165" y="153"/>
                    </a:lnTo>
                    <a:lnTo>
                      <a:pt x="159" y="171"/>
                    </a:lnTo>
                    <a:lnTo>
                      <a:pt x="159" y="202"/>
                    </a:lnTo>
                    <a:lnTo>
                      <a:pt x="159" y="214"/>
                    </a:lnTo>
                    <a:lnTo>
                      <a:pt x="159" y="214"/>
                    </a:lnTo>
                    <a:lnTo>
                      <a:pt x="159" y="196"/>
                    </a:lnTo>
                    <a:lnTo>
                      <a:pt x="159" y="153"/>
                    </a:lnTo>
                    <a:lnTo>
                      <a:pt x="165" y="122"/>
                    </a:lnTo>
                    <a:lnTo>
                      <a:pt x="165" y="122"/>
                    </a:lnTo>
                    <a:lnTo>
                      <a:pt x="165" y="104"/>
                    </a:lnTo>
                    <a:lnTo>
                      <a:pt x="165" y="86"/>
                    </a:lnTo>
                    <a:lnTo>
                      <a:pt x="165" y="75"/>
                    </a:lnTo>
                    <a:lnTo>
                      <a:pt x="165" y="75"/>
                    </a:lnTo>
                    <a:lnTo>
                      <a:pt x="159" y="67"/>
                    </a:lnTo>
                    <a:lnTo>
                      <a:pt x="159" y="55"/>
                    </a:lnTo>
                    <a:lnTo>
                      <a:pt x="153" y="49"/>
                    </a:lnTo>
                    <a:lnTo>
                      <a:pt x="153" y="49"/>
                    </a:lnTo>
                    <a:lnTo>
                      <a:pt x="148" y="43"/>
                    </a:lnTo>
                    <a:lnTo>
                      <a:pt x="148" y="43"/>
                    </a:lnTo>
                    <a:lnTo>
                      <a:pt x="148" y="49"/>
                    </a:lnTo>
                    <a:lnTo>
                      <a:pt x="148" y="49"/>
                    </a:lnTo>
                    <a:lnTo>
                      <a:pt x="148" y="61"/>
                    </a:lnTo>
                    <a:lnTo>
                      <a:pt x="142" y="67"/>
                    </a:lnTo>
                    <a:lnTo>
                      <a:pt x="142" y="75"/>
                    </a:lnTo>
                    <a:lnTo>
                      <a:pt x="142" y="75"/>
                    </a:lnTo>
                    <a:lnTo>
                      <a:pt x="134" y="75"/>
                    </a:lnTo>
                    <a:lnTo>
                      <a:pt x="128" y="67"/>
                    </a:lnTo>
                    <a:lnTo>
                      <a:pt x="128" y="55"/>
                    </a:lnTo>
                    <a:lnTo>
                      <a:pt x="128" y="55"/>
                    </a:lnTo>
                    <a:lnTo>
                      <a:pt x="128" y="49"/>
                    </a:lnTo>
                    <a:lnTo>
                      <a:pt x="122" y="43"/>
                    </a:lnTo>
                    <a:lnTo>
                      <a:pt x="122" y="43"/>
                    </a:lnTo>
                    <a:lnTo>
                      <a:pt x="122" y="43"/>
                    </a:lnTo>
                    <a:lnTo>
                      <a:pt x="116" y="49"/>
                    </a:lnTo>
                    <a:lnTo>
                      <a:pt x="116" y="55"/>
                    </a:lnTo>
                    <a:lnTo>
                      <a:pt x="110" y="55"/>
                    </a:lnTo>
                    <a:lnTo>
                      <a:pt x="110" y="55"/>
                    </a:lnTo>
                    <a:lnTo>
                      <a:pt x="110" y="61"/>
                    </a:lnTo>
                    <a:lnTo>
                      <a:pt x="110" y="75"/>
                    </a:lnTo>
                    <a:lnTo>
                      <a:pt x="110" y="80"/>
                    </a:lnTo>
                    <a:lnTo>
                      <a:pt x="110" y="80"/>
                    </a:lnTo>
                    <a:lnTo>
                      <a:pt x="110" y="104"/>
                    </a:lnTo>
                    <a:lnTo>
                      <a:pt x="110" y="141"/>
                    </a:lnTo>
                    <a:lnTo>
                      <a:pt x="110" y="165"/>
                    </a:lnTo>
                    <a:lnTo>
                      <a:pt x="110" y="165"/>
                    </a:lnTo>
                    <a:lnTo>
                      <a:pt x="104" y="196"/>
                    </a:lnTo>
                    <a:lnTo>
                      <a:pt x="110" y="232"/>
                    </a:lnTo>
                    <a:lnTo>
                      <a:pt x="110" y="251"/>
                    </a:lnTo>
                    <a:lnTo>
                      <a:pt x="110" y="251"/>
                    </a:lnTo>
                    <a:lnTo>
                      <a:pt x="104" y="232"/>
                    </a:lnTo>
                    <a:lnTo>
                      <a:pt x="104" y="196"/>
                    </a:lnTo>
                    <a:lnTo>
                      <a:pt x="104" y="165"/>
                    </a:lnTo>
                    <a:lnTo>
                      <a:pt x="104" y="165"/>
                    </a:lnTo>
                    <a:lnTo>
                      <a:pt x="104" y="141"/>
                    </a:lnTo>
                    <a:lnTo>
                      <a:pt x="104" y="104"/>
                    </a:lnTo>
                    <a:lnTo>
                      <a:pt x="104" y="80"/>
                    </a:lnTo>
                    <a:lnTo>
                      <a:pt x="104" y="80"/>
                    </a:lnTo>
                    <a:lnTo>
                      <a:pt x="98" y="75"/>
                    </a:lnTo>
                    <a:lnTo>
                      <a:pt x="92" y="75"/>
                    </a:lnTo>
                    <a:lnTo>
                      <a:pt x="92" y="67"/>
                    </a:lnTo>
                    <a:lnTo>
                      <a:pt x="92" y="67"/>
                    </a:lnTo>
                    <a:lnTo>
                      <a:pt x="87" y="67"/>
                    </a:lnTo>
                    <a:lnTo>
                      <a:pt x="87" y="61"/>
                    </a:lnTo>
                    <a:lnTo>
                      <a:pt x="79" y="55"/>
                    </a:lnTo>
                    <a:lnTo>
                      <a:pt x="79" y="55"/>
                    </a:lnTo>
                    <a:lnTo>
                      <a:pt x="73" y="61"/>
                    </a:lnTo>
                    <a:lnTo>
                      <a:pt x="73" y="75"/>
                    </a:lnTo>
                    <a:lnTo>
                      <a:pt x="73" y="80"/>
                    </a:lnTo>
                    <a:lnTo>
                      <a:pt x="73" y="80"/>
                    </a:lnTo>
                    <a:lnTo>
                      <a:pt x="73" y="104"/>
                    </a:lnTo>
                    <a:lnTo>
                      <a:pt x="73" y="147"/>
                    </a:lnTo>
                    <a:lnTo>
                      <a:pt x="73" y="177"/>
                    </a:lnTo>
                    <a:lnTo>
                      <a:pt x="73" y="177"/>
                    </a:lnTo>
                    <a:lnTo>
                      <a:pt x="73" y="196"/>
                    </a:lnTo>
                    <a:lnTo>
                      <a:pt x="73" y="214"/>
                    </a:lnTo>
                    <a:lnTo>
                      <a:pt x="73" y="226"/>
                    </a:lnTo>
                    <a:lnTo>
                      <a:pt x="73" y="226"/>
                    </a:lnTo>
                    <a:lnTo>
                      <a:pt x="73" y="246"/>
                    </a:lnTo>
                    <a:lnTo>
                      <a:pt x="67" y="257"/>
                    </a:lnTo>
                    <a:lnTo>
                      <a:pt x="67" y="269"/>
                    </a:lnTo>
                    <a:lnTo>
                      <a:pt x="67" y="269"/>
                    </a:lnTo>
                    <a:lnTo>
                      <a:pt x="67" y="287"/>
                    </a:lnTo>
                    <a:lnTo>
                      <a:pt x="67" y="318"/>
                    </a:lnTo>
                    <a:lnTo>
                      <a:pt x="67" y="330"/>
                    </a:lnTo>
                    <a:lnTo>
                      <a:pt x="67" y="330"/>
                    </a:lnTo>
                    <a:lnTo>
                      <a:pt x="67" y="324"/>
                    </a:lnTo>
                    <a:lnTo>
                      <a:pt x="67" y="287"/>
                    </a:lnTo>
                    <a:lnTo>
                      <a:pt x="67" y="257"/>
                    </a:lnTo>
                    <a:lnTo>
                      <a:pt x="67" y="257"/>
                    </a:lnTo>
                    <a:lnTo>
                      <a:pt x="67" y="232"/>
                    </a:lnTo>
                    <a:lnTo>
                      <a:pt x="67" y="208"/>
                    </a:lnTo>
                    <a:lnTo>
                      <a:pt x="67" y="191"/>
                    </a:lnTo>
                    <a:lnTo>
                      <a:pt x="67" y="191"/>
                    </a:lnTo>
                    <a:lnTo>
                      <a:pt x="67" y="165"/>
                    </a:lnTo>
                    <a:lnTo>
                      <a:pt x="67" y="122"/>
                    </a:lnTo>
                    <a:lnTo>
                      <a:pt x="67" y="92"/>
                    </a:lnTo>
                    <a:lnTo>
                      <a:pt x="67" y="92"/>
                    </a:lnTo>
                    <a:lnTo>
                      <a:pt x="61" y="86"/>
                    </a:lnTo>
                    <a:lnTo>
                      <a:pt x="55" y="75"/>
                    </a:lnTo>
                    <a:lnTo>
                      <a:pt x="55" y="67"/>
                    </a:lnTo>
                    <a:lnTo>
                      <a:pt x="55" y="67"/>
                    </a:lnTo>
                    <a:lnTo>
                      <a:pt x="49" y="61"/>
                    </a:lnTo>
                    <a:lnTo>
                      <a:pt x="49" y="61"/>
                    </a:lnTo>
                    <a:lnTo>
                      <a:pt x="43" y="61"/>
                    </a:lnTo>
                    <a:lnTo>
                      <a:pt x="43" y="61"/>
                    </a:lnTo>
                    <a:lnTo>
                      <a:pt x="37" y="67"/>
                    </a:lnTo>
                    <a:lnTo>
                      <a:pt x="37" y="80"/>
                    </a:lnTo>
                    <a:lnTo>
                      <a:pt x="37" y="92"/>
                    </a:lnTo>
                    <a:lnTo>
                      <a:pt x="37" y="92"/>
                    </a:lnTo>
                    <a:lnTo>
                      <a:pt x="37" y="104"/>
                    </a:lnTo>
                    <a:lnTo>
                      <a:pt x="37" y="116"/>
                    </a:lnTo>
                    <a:lnTo>
                      <a:pt x="43" y="130"/>
                    </a:lnTo>
                    <a:lnTo>
                      <a:pt x="43" y="130"/>
                    </a:lnTo>
                    <a:lnTo>
                      <a:pt x="43" y="147"/>
                    </a:lnTo>
                    <a:lnTo>
                      <a:pt x="37" y="165"/>
                    </a:lnTo>
                    <a:lnTo>
                      <a:pt x="37" y="185"/>
                    </a:lnTo>
                    <a:lnTo>
                      <a:pt x="37" y="185"/>
                    </a:lnTo>
                    <a:lnTo>
                      <a:pt x="37" y="208"/>
                    </a:lnTo>
                    <a:lnTo>
                      <a:pt x="37" y="226"/>
                    </a:lnTo>
                    <a:lnTo>
                      <a:pt x="37" y="240"/>
                    </a:lnTo>
                    <a:lnTo>
                      <a:pt x="37" y="240"/>
                    </a:lnTo>
                    <a:lnTo>
                      <a:pt x="37" y="251"/>
                    </a:lnTo>
                    <a:lnTo>
                      <a:pt x="37" y="257"/>
                    </a:lnTo>
                    <a:lnTo>
                      <a:pt x="37" y="263"/>
                    </a:lnTo>
                    <a:lnTo>
                      <a:pt x="37" y="263"/>
                    </a:lnTo>
                    <a:lnTo>
                      <a:pt x="37" y="246"/>
                    </a:lnTo>
                    <a:lnTo>
                      <a:pt x="37" y="208"/>
                    </a:lnTo>
                    <a:lnTo>
                      <a:pt x="37" y="177"/>
                    </a:lnTo>
                    <a:lnTo>
                      <a:pt x="37" y="177"/>
                    </a:lnTo>
                    <a:lnTo>
                      <a:pt x="37" y="159"/>
                    </a:lnTo>
                    <a:lnTo>
                      <a:pt x="37" y="130"/>
                    </a:lnTo>
                    <a:lnTo>
                      <a:pt x="37" y="104"/>
                    </a:lnTo>
                    <a:lnTo>
                      <a:pt x="37" y="104"/>
                    </a:lnTo>
                    <a:lnTo>
                      <a:pt x="31" y="92"/>
                    </a:lnTo>
                    <a:lnTo>
                      <a:pt x="31" y="80"/>
                    </a:lnTo>
                    <a:lnTo>
                      <a:pt x="31" y="67"/>
                    </a:lnTo>
                    <a:lnTo>
                      <a:pt x="31" y="67"/>
                    </a:lnTo>
                    <a:lnTo>
                      <a:pt x="31" y="61"/>
                    </a:lnTo>
                    <a:lnTo>
                      <a:pt x="31" y="55"/>
                    </a:lnTo>
                    <a:lnTo>
                      <a:pt x="31" y="49"/>
                    </a:lnTo>
                    <a:lnTo>
                      <a:pt x="31" y="49"/>
                    </a:lnTo>
                    <a:lnTo>
                      <a:pt x="24" y="49"/>
                    </a:lnTo>
                    <a:lnTo>
                      <a:pt x="18" y="49"/>
                    </a:lnTo>
                    <a:lnTo>
                      <a:pt x="18" y="49"/>
                    </a:lnTo>
                    <a:lnTo>
                      <a:pt x="18" y="49"/>
                    </a:lnTo>
                    <a:lnTo>
                      <a:pt x="12" y="49"/>
                    </a:lnTo>
                    <a:lnTo>
                      <a:pt x="6" y="55"/>
                    </a:lnTo>
                    <a:lnTo>
                      <a:pt x="6" y="55"/>
                    </a:lnTo>
                    <a:lnTo>
                      <a:pt x="6" y="55"/>
                    </a:lnTo>
                    <a:lnTo>
                      <a:pt x="0" y="67"/>
                    </a:lnTo>
                    <a:lnTo>
                      <a:pt x="0" y="80"/>
                    </a:lnTo>
                    <a:lnTo>
                      <a:pt x="0" y="92"/>
                    </a:lnTo>
                    <a:lnTo>
                      <a:pt x="0" y="92"/>
                    </a:lnTo>
                    <a:lnTo>
                      <a:pt x="0" y="86"/>
                    </a:lnTo>
                    <a:lnTo>
                      <a:pt x="0" y="61"/>
                    </a:lnTo>
                    <a:lnTo>
                      <a:pt x="6" y="31"/>
                    </a:lnTo>
                    <a:lnTo>
                      <a:pt x="6" y="31"/>
                    </a:lnTo>
                    <a:lnTo>
                      <a:pt x="6" y="31"/>
                    </a:lnTo>
                    <a:lnTo>
                      <a:pt x="12" y="31"/>
                    </a:lnTo>
                    <a:lnTo>
                      <a:pt x="18" y="25"/>
                    </a:lnTo>
                    <a:lnTo>
                      <a:pt x="18" y="25"/>
                    </a:lnTo>
                    <a:lnTo>
                      <a:pt x="24" y="25"/>
                    </a:lnTo>
                    <a:lnTo>
                      <a:pt x="31" y="19"/>
                    </a:lnTo>
                    <a:lnTo>
                      <a:pt x="37" y="12"/>
                    </a:lnTo>
                    <a:lnTo>
                      <a:pt x="37" y="12"/>
                    </a:lnTo>
                    <a:lnTo>
                      <a:pt x="43" y="12"/>
                    </a:lnTo>
                    <a:lnTo>
                      <a:pt x="43" y="12"/>
                    </a:lnTo>
                    <a:lnTo>
                      <a:pt x="49" y="12"/>
                    </a:lnTo>
                    <a:lnTo>
                      <a:pt x="49" y="12"/>
                    </a:lnTo>
                    <a:lnTo>
                      <a:pt x="49" y="12"/>
                    </a:lnTo>
                    <a:lnTo>
                      <a:pt x="55" y="6"/>
                    </a:lnTo>
                    <a:lnTo>
                      <a:pt x="61" y="0"/>
                    </a:lnTo>
                    <a:lnTo>
                      <a:pt x="61" y="0"/>
                    </a:lnTo>
                    <a:lnTo>
                      <a:pt x="67" y="0"/>
                    </a:lnTo>
                    <a:lnTo>
                      <a:pt x="73" y="0"/>
                    </a:lnTo>
                    <a:lnTo>
                      <a:pt x="79" y="0"/>
                    </a:lnTo>
                    <a:lnTo>
                      <a:pt x="79" y="0"/>
                    </a:lnTo>
                    <a:lnTo>
                      <a:pt x="87" y="0"/>
                    </a:lnTo>
                    <a:lnTo>
                      <a:pt x="98" y="0"/>
                    </a:lnTo>
                    <a:lnTo>
                      <a:pt x="104" y="0"/>
                    </a:lnTo>
                    <a:lnTo>
                      <a:pt x="104" y="0"/>
                    </a:lnTo>
                    <a:lnTo>
                      <a:pt x="110" y="6"/>
                    </a:lnTo>
                    <a:lnTo>
                      <a:pt x="122" y="12"/>
                    </a:lnTo>
                    <a:lnTo>
                      <a:pt x="134" y="12"/>
                    </a:lnTo>
                    <a:lnTo>
                      <a:pt x="134" y="12"/>
                    </a:lnTo>
                    <a:lnTo>
                      <a:pt x="142" y="19"/>
                    </a:lnTo>
                    <a:lnTo>
                      <a:pt x="153" y="25"/>
                    </a:lnTo>
                    <a:lnTo>
                      <a:pt x="165" y="31"/>
                    </a:lnTo>
                    <a:lnTo>
                      <a:pt x="165" y="31"/>
                    </a:lnTo>
                    <a:lnTo>
                      <a:pt x="165" y="37"/>
                    </a:lnTo>
                    <a:lnTo>
                      <a:pt x="171" y="49"/>
                    </a:lnTo>
                    <a:lnTo>
                      <a:pt x="177"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13" name="Freeform 29"/>
              <p:cNvSpPr>
                <a:spLocks/>
              </p:cNvSpPr>
              <p:nvPr/>
            </p:nvSpPr>
            <p:spPr bwMode="auto">
              <a:xfrm>
                <a:off x="4121" y="1442"/>
                <a:ext cx="8" cy="116"/>
              </a:xfrm>
              <a:custGeom>
                <a:avLst/>
                <a:gdLst>
                  <a:gd name="T0" fmla="*/ 0 w 8"/>
                  <a:gd name="T1" fmla="*/ 0 h 116"/>
                  <a:gd name="T2" fmla="*/ 0 w 8"/>
                  <a:gd name="T3" fmla="*/ 6 h 116"/>
                  <a:gd name="T4" fmla="*/ 0 w 8"/>
                  <a:gd name="T5" fmla="*/ 24 h 116"/>
                  <a:gd name="T6" fmla="*/ 0 w 8"/>
                  <a:gd name="T7" fmla="*/ 36 h 116"/>
                  <a:gd name="T8" fmla="*/ 0 w 8"/>
                  <a:gd name="T9" fmla="*/ 36 h 116"/>
                  <a:gd name="T10" fmla="*/ 0 w 8"/>
                  <a:gd name="T11" fmla="*/ 55 h 116"/>
                  <a:gd name="T12" fmla="*/ 0 w 8"/>
                  <a:gd name="T13" fmla="*/ 85 h 116"/>
                  <a:gd name="T14" fmla="*/ 0 w 8"/>
                  <a:gd name="T15" fmla="*/ 105 h 116"/>
                  <a:gd name="T16" fmla="*/ 0 w 8"/>
                  <a:gd name="T17" fmla="*/ 105 h 116"/>
                  <a:gd name="T18" fmla="*/ 0 w 8"/>
                  <a:gd name="T19" fmla="*/ 110 h 116"/>
                  <a:gd name="T20" fmla="*/ 0 w 8"/>
                  <a:gd name="T21" fmla="*/ 116 h 116"/>
                  <a:gd name="T22" fmla="*/ 0 w 8"/>
                  <a:gd name="T23" fmla="*/ 116 h 116"/>
                  <a:gd name="T24" fmla="*/ 0 w 8"/>
                  <a:gd name="T25" fmla="*/ 116 h 116"/>
                  <a:gd name="T26" fmla="*/ 0 w 8"/>
                  <a:gd name="T27" fmla="*/ 105 h 116"/>
                  <a:gd name="T28" fmla="*/ 0 w 8"/>
                  <a:gd name="T29" fmla="*/ 79 h 116"/>
                  <a:gd name="T30" fmla="*/ 8 w 8"/>
                  <a:gd name="T31" fmla="*/ 49 h 116"/>
                  <a:gd name="T32" fmla="*/ 8 w 8"/>
                  <a:gd name="T33" fmla="*/ 49 h 116"/>
                  <a:gd name="T34" fmla="*/ 0 w 8"/>
                  <a:gd name="T35" fmla="*/ 24 h 116"/>
                  <a:gd name="T36" fmla="*/ 0 w 8"/>
                  <a:gd name="T37" fmla="*/ 6 h 116"/>
                  <a:gd name="T38" fmla="*/ 0 w 8"/>
                  <a:gd name="T3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16">
                    <a:moveTo>
                      <a:pt x="0" y="0"/>
                    </a:moveTo>
                    <a:lnTo>
                      <a:pt x="0" y="6"/>
                    </a:lnTo>
                    <a:lnTo>
                      <a:pt x="0" y="24"/>
                    </a:lnTo>
                    <a:lnTo>
                      <a:pt x="0" y="36"/>
                    </a:lnTo>
                    <a:lnTo>
                      <a:pt x="0" y="36"/>
                    </a:lnTo>
                    <a:lnTo>
                      <a:pt x="0" y="55"/>
                    </a:lnTo>
                    <a:lnTo>
                      <a:pt x="0" y="85"/>
                    </a:lnTo>
                    <a:lnTo>
                      <a:pt x="0" y="105"/>
                    </a:lnTo>
                    <a:lnTo>
                      <a:pt x="0" y="105"/>
                    </a:lnTo>
                    <a:lnTo>
                      <a:pt x="0" y="110"/>
                    </a:lnTo>
                    <a:lnTo>
                      <a:pt x="0" y="116"/>
                    </a:lnTo>
                    <a:lnTo>
                      <a:pt x="0" y="116"/>
                    </a:lnTo>
                    <a:lnTo>
                      <a:pt x="0" y="116"/>
                    </a:lnTo>
                    <a:lnTo>
                      <a:pt x="0" y="105"/>
                    </a:lnTo>
                    <a:lnTo>
                      <a:pt x="0" y="79"/>
                    </a:lnTo>
                    <a:lnTo>
                      <a:pt x="8" y="49"/>
                    </a:lnTo>
                    <a:lnTo>
                      <a:pt x="8" y="49"/>
                    </a:lnTo>
                    <a:lnTo>
                      <a:pt x="0" y="24"/>
                    </a:lnTo>
                    <a:lnTo>
                      <a:pt x="0" y="6"/>
                    </a:lnTo>
                    <a:lnTo>
                      <a:pt x="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14" name="Freeform 30"/>
              <p:cNvSpPr>
                <a:spLocks/>
              </p:cNvSpPr>
              <p:nvPr/>
            </p:nvSpPr>
            <p:spPr bwMode="auto">
              <a:xfrm>
                <a:off x="4085" y="3393"/>
                <a:ext cx="6" cy="342"/>
              </a:xfrm>
              <a:custGeom>
                <a:avLst/>
                <a:gdLst>
                  <a:gd name="T0" fmla="*/ 6 w 6"/>
                  <a:gd name="T1" fmla="*/ 6 h 342"/>
                  <a:gd name="T2" fmla="*/ 6 w 6"/>
                  <a:gd name="T3" fmla="*/ 25 h 342"/>
                  <a:gd name="T4" fmla="*/ 6 w 6"/>
                  <a:gd name="T5" fmla="*/ 55 h 342"/>
                  <a:gd name="T6" fmla="*/ 6 w 6"/>
                  <a:gd name="T7" fmla="*/ 74 h 342"/>
                  <a:gd name="T8" fmla="*/ 6 w 6"/>
                  <a:gd name="T9" fmla="*/ 74 h 342"/>
                  <a:gd name="T10" fmla="*/ 6 w 6"/>
                  <a:gd name="T11" fmla="*/ 98 h 342"/>
                  <a:gd name="T12" fmla="*/ 6 w 6"/>
                  <a:gd name="T13" fmla="*/ 129 h 342"/>
                  <a:gd name="T14" fmla="*/ 6 w 6"/>
                  <a:gd name="T15" fmla="*/ 147 h 342"/>
                  <a:gd name="T16" fmla="*/ 6 w 6"/>
                  <a:gd name="T17" fmla="*/ 147 h 342"/>
                  <a:gd name="T18" fmla="*/ 6 w 6"/>
                  <a:gd name="T19" fmla="*/ 208 h 342"/>
                  <a:gd name="T20" fmla="*/ 0 w 6"/>
                  <a:gd name="T21" fmla="*/ 306 h 342"/>
                  <a:gd name="T22" fmla="*/ 0 w 6"/>
                  <a:gd name="T23" fmla="*/ 342 h 342"/>
                  <a:gd name="T24" fmla="*/ 0 w 6"/>
                  <a:gd name="T25" fmla="*/ 342 h 342"/>
                  <a:gd name="T26" fmla="*/ 0 w 6"/>
                  <a:gd name="T27" fmla="*/ 269 h 342"/>
                  <a:gd name="T28" fmla="*/ 0 w 6"/>
                  <a:gd name="T29" fmla="*/ 159 h 342"/>
                  <a:gd name="T30" fmla="*/ 0 w 6"/>
                  <a:gd name="T31" fmla="*/ 92 h 342"/>
                  <a:gd name="T32" fmla="*/ 0 w 6"/>
                  <a:gd name="T33" fmla="*/ 92 h 342"/>
                  <a:gd name="T34" fmla="*/ 0 w 6"/>
                  <a:gd name="T35" fmla="*/ 67 h 342"/>
                  <a:gd name="T36" fmla="*/ 0 w 6"/>
                  <a:gd name="T37" fmla="*/ 31 h 342"/>
                  <a:gd name="T38" fmla="*/ 0 w 6"/>
                  <a:gd name="T39" fmla="*/ 0 h 342"/>
                  <a:gd name="T40" fmla="*/ 0 w 6"/>
                  <a:gd name="T41" fmla="*/ 0 h 342"/>
                  <a:gd name="T42" fmla="*/ 0 w 6"/>
                  <a:gd name="T43" fmla="*/ 0 h 342"/>
                  <a:gd name="T44" fmla="*/ 0 w 6"/>
                  <a:gd name="T45" fmla="*/ 6 h 342"/>
                  <a:gd name="T46" fmla="*/ 6 w 6"/>
                  <a:gd name="T47" fmla="*/ 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342">
                    <a:moveTo>
                      <a:pt x="6" y="6"/>
                    </a:moveTo>
                    <a:lnTo>
                      <a:pt x="6" y="25"/>
                    </a:lnTo>
                    <a:lnTo>
                      <a:pt x="6" y="55"/>
                    </a:lnTo>
                    <a:lnTo>
                      <a:pt x="6" y="74"/>
                    </a:lnTo>
                    <a:lnTo>
                      <a:pt x="6" y="74"/>
                    </a:lnTo>
                    <a:lnTo>
                      <a:pt x="6" y="98"/>
                    </a:lnTo>
                    <a:lnTo>
                      <a:pt x="6" y="129"/>
                    </a:lnTo>
                    <a:lnTo>
                      <a:pt x="6" y="147"/>
                    </a:lnTo>
                    <a:lnTo>
                      <a:pt x="6" y="147"/>
                    </a:lnTo>
                    <a:lnTo>
                      <a:pt x="6" y="208"/>
                    </a:lnTo>
                    <a:lnTo>
                      <a:pt x="0" y="306"/>
                    </a:lnTo>
                    <a:lnTo>
                      <a:pt x="0" y="342"/>
                    </a:lnTo>
                    <a:lnTo>
                      <a:pt x="0" y="342"/>
                    </a:lnTo>
                    <a:lnTo>
                      <a:pt x="0" y="269"/>
                    </a:lnTo>
                    <a:lnTo>
                      <a:pt x="0" y="159"/>
                    </a:lnTo>
                    <a:lnTo>
                      <a:pt x="0" y="92"/>
                    </a:lnTo>
                    <a:lnTo>
                      <a:pt x="0" y="92"/>
                    </a:lnTo>
                    <a:lnTo>
                      <a:pt x="0" y="67"/>
                    </a:lnTo>
                    <a:lnTo>
                      <a:pt x="0" y="31"/>
                    </a:lnTo>
                    <a:lnTo>
                      <a:pt x="0" y="0"/>
                    </a:lnTo>
                    <a:lnTo>
                      <a:pt x="0" y="0"/>
                    </a:lnTo>
                    <a:lnTo>
                      <a:pt x="0" y="0"/>
                    </a:lnTo>
                    <a:lnTo>
                      <a:pt x="0" y="6"/>
                    </a:lnTo>
                    <a:lnTo>
                      <a:pt x="6" y="6"/>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15" name="Freeform 31"/>
              <p:cNvSpPr>
                <a:spLocks/>
              </p:cNvSpPr>
              <p:nvPr/>
            </p:nvSpPr>
            <p:spPr bwMode="auto">
              <a:xfrm>
                <a:off x="3987" y="2819"/>
                <a:ext cx="171" cy="593"/>
              </a:xfrm>
              <a:custGeom>
                <a:avLst/>
                <a:gdLst>
                  <a:gd name="T0" fmla="*/ 171 w 171"/>
                  <a:gd name="T1" fmla="*/ 0 h 593"/>
                  <a:gd name="T2" fmla="*/ 171 w 171"/>
                  <a:gd name="T3" fmla="*/ 17 h 593"/>
                  <a:gd name="T4" fmla="*/ 171 w 171"/>
                  <a:gd name="T5" fmla="*/ 49 h 593"/>
                  <a:gd name="T6" fmla="*/ 171 w 171"/>
                  <a:gd name="T7" fmla="*/ 78 h 593"/>
                  <a:gd name="T8" fmla="*/ 171 w 171"/>
                  <a:gd name="T9" fmla="*/ 78 h 593"/>
                  <a:gd name="T10" fmla="*/ 165 w 171"/>
                  <a:gd name="T11" fmla="*/ 110 h 593"/>
                  <a:gd name="T12" fmla="*/ 165 w 171"/>
                  <a:gd name="T13" fmla="*/ 139 h 593"/>
                  <a:gd name="T14" fmla="*/ 165 w 171"/>
                  <a:gd name="T15" fmla="*/ 153 h 593"/>
                  <a:gd name="T16" fmla="*/ 165 w 171"/>
                  <a:gd name="T17" fmla="*/ 153 h 593"/>
                  <a:gd name="T18" fmla="*/ 165 w 171"/>
                  <a:gd name="T19" fmla="*/ 84 h 593"/>
                  <a:gd name="T20" fmla="*/ 159 w 171"/>
                  <a:gd name="T21" fmla="*/ 98 h 593"/>
                  <a:gd name="T22" fmla="*/ 159 w 171"/>
                  <a:gd name="T23" fmla="*/ 116 h 593"/>
                  <a:gd name="T24" fmla="*/ 159 w 171"/>
                  <a:gd name="T25" fmla="*/ 133 h 593"/>
                  <a:gd name="T26" fmla="*/ 159 w 171"/>
                  <a:gd name="T27" fmla="*/ 133 h 593"/>
                  <a:gd name="T28" fmla="*/ 159 w 171"/>
                  <a:gd name="T29" fmla="*/ 159 h 593"/>
                  <a:gd name="T30" fmla="*/ 159 w 171"/>
                  <a:gd name="T31" fmla="*/ 182 h 593"/>
                  <a:gd name="T32" fmla="*/ 153 w 171"/>
                  <a:gd name="T33" fmla="*/ 208 h 593"/>
                  <a:gd name="T34" fmla="*/ 153 w 171"/>
                  <a:gd name="T35" fmla="*/ 208 h 593"/>
                  <a:gd name="T36" fmla="*/ 142 w 171"/>
                  <a:gd name="T37" fmla="*/ 237 h 593"/>
                  <a:gd name="T38" fmla="*/ 134 w 171"/>
                  <a:gd name="T39" fmla="*/ 275 h 593"/>
                  <a:gd name="T40" fmla="*/ 128 w 171"/>
                  <a:gd name="T41" fmla="*/ 298 h 593"/>
                  <a:gd name="T42" fmla="*/ 128 w 171"/>
                  <a:gd name="T43" fmla="*/ 298 h 593"/>
                  <a:gd name="T44" fmla="*/ 122 w 171"/>
                  <a:gd name="T45" fmla="*/ 324 h 593"/>
                  <a:gd name="T46" fmla="*/ 122 w 171"/>
                  <a:gd name="T47" fmla="*/ 342 h 593"/>
                  <a:gd name="T48" fmla="*/ 128 w 171"/>
                  <a:gd name="T49" fmla="*/ 353 h 593"/>
                  <a:gd name="T50" fmla="*/ 128 w 171"/>
                  <a:gd name="T51" fmla="*/ 353 h 593"/>
                  <a:gd name="T52" fmla="*/ 128 w 171"/>
                  <a:gd name="T53" fmla="*/ 403 h 593"/>
                  <a:gd name="T54" fmla="*/ 128 w 171"/>
                  <a:gd name="T55" fmla="*/ 475 h 593"/>
                  <a:gd name="T56" fmla="*/ 128 w 171"/>
                  <a:gd name="T57" fmla="*/ 525 h 593"/>
                  <a:gd name="T58" fmla="*/ 128 w 171"/>
                  <a:gd name="T59" fmla="*/ 525 h 593"/>
                  <a:gd name="T60" fmla="*/ 128 w 171"/>
                  <a:gd name="T61" fmla="*/ 544 h 593"/>
                  <a:gd name="T62" fmla="*/ 128 w 171"/>
                  <a:gd name="T63" fmla="*/ 562 h 593"/>
                  <a:gd name="T64" fmla="*/ 122 w 171"/>
                  <a:gd name="T65" fmla="*/ 574 h 593"/>
                  <a:gd name="T66" fmla="*/ 122 w 171"/>
                  <a:gd name="T67" fmla="*/ 574 h 593"/>
                  <a:gd name="T68" fmla="*/ 122 w 171"/>
                  <a:gd name="T69" fmla="*/ 580 h 593"/>
                  <a:gd name="T70" fmla="*/ 116 w 171"/>
                  <a:gd name="T71" fmla="*/ 593 h 593"/>
                  <a:gd name="T72" fmla="*/ 110 w 171"/>
                  <a:gd name="T73" fmla="*/ 593 h 593"/>
                  <a:gd name="T74" fmla="*/ 110 w 171"/>
                  <a:gd name="T75" fmla="*/ 593 h 593"/>
                  <a:gd name="T76" fmla="*/ 104 w 171"/>
                  <a:gd name="T77" fmla="*/ 585 h 593"/>
                  <a:gd name="T78" fmla="*/ 92 w 171"/>
                  <a:gd name="T79" fmla="*/ 574 h 593"/>
                  <a:gd name="T80" fmla="*/ 92 w 171"/>
                  <a:gd name="T81" fmla="*/ 568 h 593"/>
                  <a:gd name="T82" fmla="*/ 92 w 171"/>
                  <a:gd name="T83" fmla="*/ 568 h 593"/>
                  <a:gd name="T84" fmla="*/ 87 w 171"/>
                  <a:gd name="T85" fmla="*/ 562 h 593"/>
                  <a:gd name="T86" fmla="*/ 73 w 171"/>
                  <a:gd name="T87" fmla="*/ 562 h 593"/>
                  <a:gd name="T88" fmla="*/ 61 w 171"/>
                  <a:gd name="T89" fmla="*/ 550 h 593"/>
                  <a:gd name="T90" fmla="*/ 61 w 171"/>
                  <a:gd name="T91" fmla="*/ 550 h 593"/>
                  <a:gd name="T92" fmla="*/ 55 w 171"/>
                  <a:gd name="T93" fmla="*/ 538 h 593"/>
                  <a:gd name="T94" fmla="*/ 49 w 171"/>
                  <a:gd name="T95" fmla="*/ 519 h 593"/>
                  <a:gd name="T96" fmla="*/ 55 w 171"/>
                  <a:gd name="T97" fmla="*/ 489 h 593"/>
                  <a:gd name="T98" fmla="*/ 55 w 171"/>
                  <a:gd name="T99" fmla="*/ 489 h 593"/>
                  <a:gd name="T100" fmla="*/ 55 w 171"/>
                  <a:gd name="T101" fmla="*/ 464 h 593"/>
                  <a:gd name="T102" fmla="*/ 61 w 171"/>
                  <a:gd name="T103" fmla="*/ 403 h 593"/>
                  <a:gd name="T104" fmla="*/ 55 w 171"/>
                  <a:gd name="T105" fmla="*/ 348 h 593"/>
                  <a:gd name="T106" fmla="*/ 55 w 171"/>
                  <a:gd name="T107" fmla="*/ 348 h 593"/>
                  <a:gd name="T108" fmla="*/ 31 w 171"/>
                  <a:gd name="T109" fmla="*/ 281 h 593"/>
                  <a:gd name="T110" fmla="*/ 12 w 171"/>
                  <a:gd name="T111" fmla="*/ 177 h 593"/>
                  <a:gd name="T112" fmla="*/ 0 w 171"/>
                  <a:gd name="T113" fmla="*/ 110 h 593"/>
                  <a:gd name="T114" fmla="*/ 0 w 171"/>
                  <a:gd name="T115" fmla="*/ 110 h 593"/>
                  <a:gd name="T116" fmla="*/ 0 w 171"/>
                  <a:gd name="T117" fmla="*/ 66 h 593"/>
                  <a:gd name="T118" fmla="*/ 0 w 171"/>
                  <a:gd name="T119" fmla="*/ 23 h 593"/>
                  <a:gd name="T120" fmla="*/ 0 w 171"/>
                  <a:gd name="T121" fmla="*/ 0 h 593"/>
                  <a:gd name="T122" fmla="*/ 0 w 171"/>
                  <a:gd name="T123" fmla="*/ 0 h 593"/>
                  <a:gd name="T124" fmla="*/ 171 w 171"/>
                  <a:gd name="T125"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593">
                    <a:moveTo>
                      <a:pt x="171" y="0"/>
                    </a:moveTo>
                    <a:lnTo>
                      <a:pt x="171" y="17"/>
                    </a:lnTo>
                    <a:lnTo>
                      <a:pt x="171" y="49"/>
                    </a:lnTo>
                    <a:lnTo>
                      <a:pt x="171" y="78"/>
                    </a:lnTo>
                    <a:lnTo>
                      <a:pt x="171" y="78"/>
                    </a:lnTo>
                    <a:lnTo>
                      <a:pt x="165" y="110"/>
                    </a:lnTo>
                    <a:lnTo>
                      <a:pt x="165" y="139"/>
                    </a:lnTo>
                    <a:lnTo>
                      <a:pt x="165" y="153"/>
                    </a:lnTo>
                    <a:lnTo>
                      <a:pt x="165" y="153"/>
                    </a:lnTo>
                    <a:lnTo>
                      <a:pt x="165" y="84"/>
                    </a:lnTo>
                    <a:lnTo>
                      <a:pt x="159" y="98"/>
                    </a:lnTo>
                    <a:lnTo>
                      <a:pt x="159" y="116"/>
                    </a:lnTo>
                    <a:lnTo>
                      <a:pt x="159" y="133"/>
                    </a:lnTo>
                    <a:lnTo>
                      <a:pt x="159" y="133"/>
                    </a:lnTo>
                    <a:lnTo>
                      <a:pt x="159" y="159"/>
                    </a:lnTo>
                    <a:lnTo>
                      <a:pt x="159" y="182"/>
                    </a:lnTo>
                    <a:lnTo>
                      <a:pt x="153" y="208"/>
                    </a:lnTo>
                    <a:lnTo>
                      <a:pt x="153" y="208"/>
                    </a:lnTo>
                    <a:lnTo>
                      <a:pt x="142" y="237"/>
                    </a:lnTo>
                    <a:lnTo>
                      <a:pt x="134" y="275"/>
                    </a:lnTo>
                    <a:lnTo>
                      <a:pt x="128" y="298"/>
                    </a:lnTo>
                    <a:lnTo>
                      <a:pt x="128" y="298"/>
                    </a:lnTo>
                    <a:lnTo>
                      <a:pt x="122" y="324"/>
                    </a:lnTo>
                    <a:lnTo>
                      <a:pt x="122" y="342"/>
                    </a:lnTo>
                    <a:lnTo>
                      <a:pt x="128" y="353"/>
                    </a:lnTo>
                    <a:lnTo>
                      <a:pt x="128" y="353"/>
                    </a:lnTo>
                    <a:lnTo>
                      <a:pt x="128" y="403"/>
                    </a:lnTo>
                    <a:lnTo>
                      <a:pt x="128" y="475"/>
                    </a:lnTo>
                    <a:lnTo>
                      <a:pt x="128" y="525"/>
                    </a:lnTo>
                    <a:lnTo>
                      <a:pt x="128" y="525"/>
                    </a:lnTo>
                    <a:lnTo>
                      <a:pt x="128" y="544"/>
                    </a:lnTo>
                    <a:lnTo>
                      <a:pt x="128" y="562"/>
                    </a:lnTo>
                    <a:lnTo>
                      <a:pt x="122" y="574"/>
                    </a:lnTo>
                    <a:lnTo>
                      <a:pt x="122" y="574"/>
                    </a:lnTo>
                    <a:lnTo>
                      <a:pt x="122" y="580"/>
                    </a:lnTo>
                    <a:lnTo>
                      <a:pt x="116" y="593"/>
                    </a:lnTo>
                    <a:lnTo>
                      <a:pt x="110" y="593"/>
                    </a:lnTo>
                    <a:lnTo>
                      <a:pt x="110" y="593"/>
                    </a:lnTo>
                    <a:lnTo>
                      <a:pt x="104" y="585"/>
                    </a:lnTo>
                    <a:lnTo>
                      <a:pt x="92" y="574"/>
                    </a:lnTo>
                    <a:lnTo>
                      <a:pt x="92" y="568"/>
                    </a:lnTo>
                    <a:lnTo>
                      <a:pt x="92" y="568"/>
                    </a:lnTo>
                    <a:lnTo>
                      <a:pt x="87" y="562"/>
                    </a:lnTo>
                    <a:lnTo>
                      <a:pt x="73" y="562"/>
                    </a:lnTo>
                    <a:lnTo>
                      <a:pt x="61" y="550"/>
                    </a:lnTo>
                    <a:lnTo>
                      <a:pt x="61" y="550"/>
                    </a:lnTo>
                    <a:lnTo>
                      <a:pt x="55" y="538"/>
                    </a:lnTo>
                    <a:lnTo>
                      <a:pt x="49" y="519"/>
                    </a:lnTo>
                    <a:lnTo>
                      <a:pt x="55" y="489"/>
                    </a:lnTo>
                    <a:lnTo>
                      <a:pt x="55" y="489"/>
                    </a:lnTo>
                    <a:lnTo>
                      <a:pt x="55" y="464"/>
                    </a:lnTo>
                    <a:lnTo>
                      <a:pt x="61" y="403"/>
                    </a:lnTo>
                    <a:lnTo>
                      <a:pt x="55" y="348"/>
                    </a:lnTo>
                    <a:lnTo>
                      <a:pt x="55" y="348"/>
                    </a:lnTo>
                    <a:lnTo>
                      <a:pt x="31" y="281"/>
                    </a:lnTo>
                    <a:lnTo>
                      <a:pt x="12" y="177"/>
                    </a:lnTo>
                    <a:lnTo>
                      <a:pt x="0" y="110"/>
                    </a:lnTo>
                    <a:lnTo>
                      <a:pt x="0" y="110"/>
                    </a:lnTo>
                    <a:lnTo>
                      <a:pt x="0" y="66"/>
                    </a:lnTo>
                    <a:lnTo>
                      <a:pt x="0" y="23"/>
                    </a:lnTo>
                    <a:lnTo>
                      <a:pt x="0" y="0"/>
                    </a:lnTo>
                    <a:lnTo>
                      <a:pt x="0" y="0"/>
                    </a:lnTo>
                    <a:lnTo>
                      <a:pt x="1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16" name="Freeform 32"/>
              <p:cNvSpPr>
                <a:spLocks/>
              </p:cNvSpPr>
              <p:nvPr/>
            </p:nvSpPr>
            <p:spPr bwMode="auto">
              <a:xfrm>
                <a:off x="4085" y="3320"/>
                <a:ext cx="12" cy="79"/>
              </a:xfrm>
              <a:custGeom>
                <a:avLst/>
                <a:gdLst>
                  <a:gd name="T0" fmla="*/ 6 w 12"/>
                  <a:gd name="T1" fmla="*/ 79 h 79"/>
                  <a:gd name="T2" fmla="*/ 6 w 12"/>
                  <a:gd name="T3" fmla="*/ 61 h 79"/>
                  <a:gd name="T4" fmla="*/ 6 w 12"/>
                  <a:gd name="T5" fmla="*/ 29 h 79"/>
                  <a:gd name="T6" fmla="*/ 12 w 12"/>
                  <a:gd name="T7" fmla="*/ 12 h 79"/>
                  <a:gd name="T8" fmla="*/ 12 w 12"/>
                  <a:gd name="T9" fmla="*/ 12 h 79"/>
                  <a:gd name="T10" fmla="*/ 6 w 12"/>
                  <a:gd name="T11" fmla="*/ 12 h 79"/>
                  <a:gd name="T12" fmla="*/ 0 w 12"/>
                  <a:gd name="T13" fmla="*/ 6 h 79"/>
                  <a:gd name="T14" fmla="*/ 0 w 12"/>
                  <a:gd name="T15" fmla="*/ 0 h 79"/>
                  <a:gd name="T16" fmla="*/ 0 w 12"/>
                  <a:gd name="T17" fmla="*/ 0 h 79"/>
                  <a:gd name="T18" fmla="*/ 0 w 12"/>
                  <a:gd name="T19" fmla="*/ 24 h 79"/>
                  <a:gd name="T20" fmla="*/ 0 w 12"/>
                  <a:gd name="T21" fmla="*/ 61 h 79"/>
                  <a:gd name="T22" fmla="*/ 0 w 12"/>
                  <a:gd name="T23" fmla="*/ 79 h 79"/>
                  <a:gd name="T24" fmla="*/ 0 w 12"/>
                  <a:gd name="T25" fmla="*/ 79 h 79"/>
                  <a:gd name="T26" fmla="*/ 0 w 12"/>
                  <a:gd name="T27" fmla="*/ 79 h 79"/>
                  <a:gd name="T28" fmla="*/ 0 w 12"/>
                  <a:gd name="T29" fmla="*/ 79 h 79"/>
                  <a:gd name="T30" fmla="*/ 6 w 12"/>
                  <a:gd name="T3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79">
                    <a:moveTo>
                      <a:pt x="6" y="79"/>
                    </a:moveTo>
                    <a:lnTo>
                      <a:pt x="6" y="61"/>
                    </a:lnTo>
                    <a:lnTo>
                      <a:pt x="6" y="29"/>
                    </a:lnTo>
                    <a:lnTo>
                      <a:pt x="12" y="12"/>
                    </a:lnTo>
                    <a:lnTo>
                      <a:pt x="12" y="12"/>
                    </a:lnTo>
                    <a:lnTo>
                      <a:pt x="6" y="12"/>
                    </a:lnTo>
                    <a:lnTo>
                      <a:pt x="0" y="6"/>
                    </a:lnTo>
                    <a:lnTo>
                      <a:pt x="0" y="0"/>
                    </a:lnTo>
                    <a:lnTo>
                      <a:pt x="0" y="0"/>
                    </a:lnTo>
                    <a:lnTo>
                      <a:pt x="0" y="24"/>
                    </a:lnTo>
                    <a:lnTo>
                      <a:pt x="0" y="61"/>
                    </a:lnTo>
                    <a:lnTo>
                      <a:pt x="0" y="79"/>
                    </a:lnTo>
                    <a:lnTo>
                      <a:pt x="0" y="79"/>
                    </a:lnTo>
                    <a:lnTo>
                      <a:pt x="0" y="79"/>
                    </a:lnTo>
                    <a:lnTo>
                      <a:pt x="0" y="79"/>
                    </a:lnTo>
                    <a:lnTo>
                      <a:pt x="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17" name="Freeform 33"/>
              <p:cNvSpPr>
                <a:spLocks/>
              </p:cNvSpPr>
              <p:nvPr/>
            </p:nvSpPr>
            <p:spPr bwMode="auto">
              <a:xfrm>
                <a:off x="3999" y="3112"/>
                <a:ext cx="19" cy="176"/>
              </a:xfrm>
              <a:custGeom>
                <a:avLst/>
                <a:gdLst>
                  <a:gd name="T0" fmla="*/ 6 w 19"/>
                  <a:gd name="T1" fmla="*/ 0 h 176"/>
                  <a:gd name="T2" fmla="*/ 6 w 19"/>
                  <a:gd name="T3" fmla="*/ 17 h 176"/>
                  <a:gd name="T4" fmla="*/ 0 w 19"/>
                  <a:gd name="T5" fmla="*/ 60 h 176"/>
                  <a:gd name="T6" fmla="*/ 6 w 19"/>
                  <a:gd name="T7" fmla="*/ 86 h 176"/>
                  <a:gd name="T8" fmla="*/ 6 w 19"/>
                  <a:gd name="T9" fmla="*/ 86 h 176"/>
                  <a:gd name="T10" fmla="*/ 6 w 19"/>
                  <a:gd name="T11" fmla="*/ 116 h 176"/>
                  <a:gd name="T12" fmla="*/ 6 w 19"/>
                  <a:gd name="T13" fmla="*/ 159 h 176"/>
                  <a:gd name="T14" fmla="*/ 6 w 19"/>
                  <a:gd name="T15" fmla="*/ 176 h 176"/>
                  <a:gd name="T16" fmla="*/ 6 w 19"/>
                  <a:gd name="T17" fmla="*/ 176 h 176"/>
                  <a:gd name="T18" fmla="*/ 6 w 19"/>
                  <a:gd name="T19" fmla="*/ 165 h 176"/>
                  <a:gd name="T20" fmla="*/ 12 w 19"/>
                  <a:gd name="T21" fmla="*/ 127 h 176"/>
                  <a:gd name="T22" fmla="*/ 19 w 19"/>
                  <a:gd name="T23" fmla="*/ 98 h 176"/>
                  <a:gd name="T24" fmla="*/ 19 w 19"/>
                  <a:gd name="T25" fmla="*/ 98 h 176"/>
                  <a:gd name="T26" fmla="*/ 12 w 19"/>
                  <a:gd name="T27" fmla="*/ 60 h 176"/>
                  <a:gd name="T28" fmla="*/ 6 w 19"/>
                  <a:gd name="T29" fmla="*/ 25 h 176"/>
                  <a:gd name="T30" fmla="*/ 6 w 19"/>
                  <a:gd name="T3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76">
                    <a:moveTo>
                      <a:pt x="6" y="0"/>
                    </a:moveTo>
                    <a:lnTo>
                      <a:pt x="6" y="17"/>
                    </a:lnTo>
                    <a:lnTo>
                      <a:pt x="0" y="60"/>
                    </a:lnTo>
                    <a:lnTo>
                      <a:pt x="6" y="86"/>
                    </a:lnTo>
                    <a:lnTo>
                      <a:pt x="6" y="86"/>
                    </a:lnTo>
                    <a:lnTo>
                      <a:pt x="6" y="116"/>
                    </a:lnTo>
                    <a:lnTo>
                      <a:pt x="6" y="159"/>
                    </a:lnTo>
                    <a:lnTo>
                      <a:pt x="6" y="176"/>
                    </a:lnTo>
                    <a:lnTo>
                      <a:pt x="6" y="176"/>
                    </a:lnTo>
                    <a:lnTo>
                      <a:pt x="6" y="165"/>
                    </a:lnTo>
                    <a:lnTo>
                      <a:pt x="12" y="127"/>
                    </a:lnTo>
                    <a:lnTo>
                      <a:pt x="19" y="98"/>
                    </a:lnTo>
                    <a:lnTo>
                      <a:pt x="19" y="98"/>
                    </a:lnTo>
                    <a:lnTo>
                      <a:pt x="12" y="60"/>
                    </a:lnTo>
                    <a:lnTo>
                      <a:pt x="6" y="25"/>
                    </a:lnTo>
                    <a:lnTo>
                      <a:pt x="6"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18" name="Freeform 34"/>
              <p:cNvSpPr>
                <a:spLocks/>
              </p:cNvSpPr>
              <p:nvPr/>
            </p:nvSpPr>
            <p:spPr bwMode="auto">
              <a:xfrm>
                <a:off x="4011" y="3326"/>
                <a:ext cx="7" cy="464"/>
              </a:xfrm>
              <a:custGeom>
                <a:avLst/>
                <a:gdLst>
                  <a:gd name="T0" fmla="*/ 7 w 7"/>
                  <a:gd name="T1" fmla="*/ 0 h 464"/>
                  <a:gd name="T2" fmla="*/ 7 w 7"/>
                  <a:gd name="T3" fmla="*/ 18 h 464"/>
                  <a:gd name="T4" fmla="*/ 7 w 7"/>
                  <a:gd name="T5" fmla="*/ 55 h 464"/>
                  <a:gd name="T6" fmla="*/ 7 w 7"/>
                  <a:gd name="T7" fmla="*/ 92 h 464"/>
                  <a:gd name="T8" fmla="*/ 7 w 7"/>
                  <a:gd name="T9" fmla="*/ 92 h 464"/>
                  <a:gd name="T10" fmla="*/ 7 w 7"/>
                  <a:gd name="T11" fmla="*/ 128 h 464"/>
                  <a:gd name="T12" fmla="*/ 7 w 7"/>
                  <a:gd name="T13" fmla="*/ 165 h 464"/>
                  <a:gd name="T14" fmla="*/ 7 w 7"/>
                  <a:gd name="T15" fmla="*/ 189 h 464"/>
                  <a:gd name="T16" fmla="*/ 7 w 7"/>
                  <a:gd name="T17" fmla="*/ 189 h 464"/>
                  <a:gd name="T18" fmla="*/ 7 w 7"/>
                  <a:gd name="T19" fmla="*/ 275 h 464"/>
                  <a:gd name="T20" fmla="*/ 7 w 7"/>
                  <a:gd name="T21" fmla="*/ 403 h 464"/>
                  <a:gd name="T22" fmla="*/ 7 w 7"/>
                  <a:gd name="T23" fmla="*/ 464 h 464"/>
                  <a:gd name="T24" fmla="*/ 7 w 7"/>
                  <a:gd name="T25" fmla="*/ 464 h 464"/>
                  <a:gd name="T26" fmla="*/ 7 w 7"/>
                  <a:gd name="T27" fmla="*/ 391 h 464"/>
                  <a:gd name="T28" fmla="*/ 0 w 7"/>
                  <a:gd name="T29" fmla="*/ 244 h 464"/>
                  <a:gd name="T30" fmla="*/ 0 w 7"/>
                  <a:gd name="T31" fmla="*/ 159 h 464"/>
                  <a:gd name="T32" fmla="*/ 0 w 7"/>
                  <a:gd name="T33" fmla="*/ 159 h 464"/>
                  <a:gd name="T34" fmla="*/ 0 w 7"/>
                  <a:gd name="T35" fmla="*/ 128 h 464"/>
                  <a:gd name="T36" fmla="*/ 0 w 7"/>
                  <a:gd name="T37" fmla="*/ 73 h 464"/>
                  <a:gd name="T38" fmla="*/ 7 w 7"/>
                  <a:gd name="T39"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464">
                    <a:moveTo>
                      <a:pt x="7" y="0"/>
                    </a:moveTo>
                    <a:lnTo>
                      <a:pt x="7" y="18"/>
                    </a:lnTo>
                    <a:lnTo>
                      <a:pt x="7" y="55"/>
                    </a:lnTo>
                    <a:lnTo>
                      <a:pt x="7" y="92"/>
                    </a:lnTo>
                    <a:lnTo>
                      <a:pt x="7" y="92"/>
                    </a:lnTo>
                    <a:lnTo>
                      <a:pt x="7" y="128"/>
                    </a:lnTo>
                    <a:lnTo>
                      <a:pt x="7" y="165"/>
                    </a:lnTo>
                    <a:lnTo>
                      <a:pt x="7" y="189"/>
                    </a:lnTo>
                    <a:lnTo>
                      <a:pt x="7" y="189"/>
                    </a:lnTo>
                    <a:lnTo>
                      <a:pt x="7" y="275"/>
                    </a:lnTo>
                    <a:lnTo>
                      <a:pt x="7" y="403"/>
                    </a:lnTo>
                    <a:lnTo>
                      <a:pt x="7" y="464"/>
                    </a:lnTo>
                    <a:lnTo>
                      <a:pt x="7" y="464"/>
                    </a:lnTo>
                    <a:lnTo>
                      <a:pt x="7" y="391"/>
                    </a:lnTo>
                    <a:lnTo>
                      <a:pt x="0" y="244"/>
                    </a:lnTo>
                    <a:lnTo>
                      <a:pt x="0" y="159"/>
                    </a:lnTo>
                    <a:lnTo>
                      <a:pt x="0" y="159"/>
                    </a:lnTo>
                    <a:lnTo>
                      <a:pt x="0" y="128"/>
                    </a:lnTo>
                    <a:lnTo>
                      <a:pt x="0" y="73"/>
                    </a:lnTo>
                    <a:lnTo>
                      <a:pt x="7"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19" name="Freeform 35"/>
              <p:cNvSpPr>
                <a:spLocks/>
              </p:cNvSpPr>
              <p:nvPr/>
            </p:nvSpPr>
            <p:spPr bwMode="auto">
              <a:xfrm>
                <a:off x="4115" y="3332"/>
                <a:ext cx="31" cy="483"/>
              </a:xfrm>
              <a:custGeom>
                <a:avLst/>
                <a:gdLst>
                  <a:gd name="T0" fmla="*/ 20 w 31"/>
                  <a:gd name="T1" fmla="*/ 0 h 483"/>
                  <a:gd name="T2" fmla="*/ 20 w 31"/>
                  <a:gd name="T3" fmla="*/ 31 h 483"/>
                  <a:gd name="T4" fmla="*/ 20 w 31"/>
                  <a:gd name="T5" fmla="*/ 98 h 483"/>
                  <a:gd name="T6" fmla="*/ 25 w 31"/>
                  <a:gd name="T7" fmla="*/ 153 h 483"/>
                  <a:gd name="T8" fmla="*/ 25 w 31"/>
                  <a:gd name="T9" fmla="*/ 153 h 483"/>
                  <a:gd name="T10" fmla="*/ 25 w 31"/>
                  <a:gd name="T11" fmla="*/ 220 h 483"/>
                  <a:gd name="T12" fmla="*/ 31 w 31"/>
                  <a:gd name="T13" fmla="*/ 330 h 483"/>
                  <a:gd name="T14" fmla="*/ 31 w 31"/>
                  <a:gd name="T15" fmla="*/ 403 h 483"/>
                  <a:gd name="T16" fmla="*/ 31 w 31"/>
                  <a:gd name="T17" fmla="*/ 403 h 483"/>
                  <a:gd name="T18" fmla="*/ 25 w 31"/>
                  <a:gd name="T19" fmla="*/ 342 h 483"/>
                  <a:gd name="T20" fmla="*/ 25 w 31"/>
                  <a:gd name="T21" fmla="*/ 226 h 483"/>
                  <a:gd name="T22" fmla="*/ 20 w 31"/>
                  <a:gd name="T23" fmla="*/ 153 h 483"/>
                  <a:gd name="T24" fmla="*/ 20 w 31"/>
                  <a:gd name="T25" fmla="*/ 153 h 483"/>
                  <a:gd name="T26" fmla="*/ 14 w 31"/>
                  <a:gd name="T27" fmla="*/ 214 h 483"/>
                  <a:gd name="T28" fmla="*/ 6 w 31"/>
                  <a:gd name="T29" fmla="*/ 336 h 483"/>
                  <a:gd name="T30" fmla="*/ 6 w 31"/>
                  <a:gd name="T31" fmla="*/ 417 h 483"/>
                  <a:gd name="T32" fmla="*/ 6 w 31"/>
                  <a:gd name="T33" fmla="*/ 417 h 483"/>
                  <a:gd name="T34" fmla="*/ 0 w 31"/>
                  <a:gd name="T35" fmla="*/ 446 h 483"/>
                  <a:gd name="T36" fmla="*/ 0 w 31"/>
                  <a:gd name="T37" fmla="*/ 478 h 483"/>
                  <a:gd name="T38" fmla="*/ 0 w 31"/>
                  <a:gd name="T39" fmla="*/ 483 h 483"/>
                  <a:gd name="T40" fmla="*/ 0 w 31"/>
                  <a:gd name="T41" fmla="*/ 483 h 483"/>
                  <a:gd name="T42" fmla="*/ 0 w 31"/>
                  <a:gd name="T43" fmla="*/ 466 h 483"/>
                  <a:gd name="T44" fmla="*/ 0 w 31"/>
                  <a:gd name="T45" fmla="*/ 434 h 483"/>
                  <a:gd name="T46" fmla="*/ 0 w 31"/>
                  <a:gd name="T47" fmla="*/ 403 h 483"/>
                  <a:gd name="T48" fmla="*/ 0 w 31"/>
                  <a:gd name="T49" fmla="*/ 403 h 483"/>
                  <a:gd name="T50" fmla="*/ 0 w 31"/>
                  <a:gd name="T51" fmla="*/ 336 h 483"/>
                  <a:gd name="T52" fmla="*/ 0 w 31"/>
                  <a:gd name="T53" fmla="*/ 232 h 483"/>
                  <a:gd name="T54" fmla="*/ 6 w 31"/>
                  <a:gd name="T55" fmla="*/ 165 h 483"/>
                  <a:gd name="T56" fmla="*/ 6 w 31"/>
                  <a:gd name="T57" fmla="*/ 165 h 483"/>
                  <a:gd name="T58" fmla="*/ 14 w 31"/>
                  <a:gd name="T59" fmla="*/ 110 h 483"/>
                  <a:gd name="T60" fmla="*/ 20 w 31"/>
                  <a:gd name="T61" fmla="*/ 37 h 483"/>
                  <a:gd name="T62" fmla="*/ 20 w 31"/>
                  <a:gd name="T6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483">
                    <a:moveTo>
                      <a:pt x="20" y="0"/>
                    </a:moveTo>
                    <a:lnTo>
                      <a:pt x="20" y="31"/>
                    </a:lnTo>
                    <a:lnTo>
                      <a:pt x="20" y="98"/>
                    </a:lnTo>
                    <a:lnTo>
                      <a:pt x="25" y="153"/>
                    </a:lnTo>
                    <a:lnTo>
                      <a:pt x="25" y="153"/>
                    </a:lnTo>
                    <a:lnTo>
                      <a:pt x="25" y="220"/>
                    </a:lnTo>
                    <a:lnTo>
                      <a:pt x="31" y="330"/>
                    </a:lnTo>
                    <a:lnTo>
                      <a:pt x="31" y="403"/>
                    </a:lnTo>
                    <a:lnTo>
                      <a:pt x="31" y="403"/>
                    </a:lnTo>
                    <a:lnTo>
                      <a:pt x="25" y="342"/>
                    </a:lnTo>
                    <a:lnTo>
                      <a:pt x="25" y="226"/>
                    </a:lnTo>
                    <a:lnTo>
                      <a:pt x="20" y="153"/>
                    </a:lnTo>
                    <a:lnTo>
                      <a:pt x="20" y="153"/>
                    </a:lnTo>
                    <a:lnTo>
                      <a:pt x="14" y="214"/>
                    </a:lnTo>
                    <a:lnTo>
                      <a:pt x="6" y="336"/>
                    </a:lnTo>
                    <a:lnTo>
                      <a:pt x="6" y="417"/>
                    </a:lnTo>
                    <a:lnTo>
                      <a:pt x="6" y="417"/>
                    </a:lnTo>
                    <a:lnTo>
                      <a:pt x="0" y="446"/>
                    </a:lnTo>
                    <a:lnTo>
                      <a:pt x="0" y="478"/>
                    </a:lnTo>
                    <a:lnTo>
                      <a:pt x="0" y="483"/>
                    </a:lnTo>
                    <a:lnTo>
                      <a:pt x="0" y="483"/>
                    </a:lnTo>
                    <a:lnTo>
                      <a:pt x="0" y="466"/>
                    </a:lnTo>
                    <a:lnTo>
                      <a:pt x="0" y="434"/>
                    </a:lnTo>
                    <a:lnTo>
                      <a:pt x="0" y="403"/>
                    </a:lnTo>
                    <a:lnTo>
                      <a:pt x="0" y="403"/>
                    </a:lnTo>
                    <a:lnTo>
                      <a:pt x="0" y="336"/>
                    </a:lnTo>
                    <a:lnTo>
                      <a:pt x="0" y="232"/>
                    </a:lnTo>
                    <a:lnTo>
                      <a:pt x="6" y="165"/>
                    </a:lnTo>
                    <a:lnTo>
                      <a:pt x="6" y="165"/>
                    </a:lnTo>
                    <a:lnTo>
                      <a:pt x="14" y="110"/>
                    </a:lnTo>
                    <a:lnTo>
                      <a:pt x="20" y="37"/>
                    </a:lnTo>
                    <a:lnTo>
                      <a:pt x="2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20" name="Freeform 36"/>
              <p:cNvSpPr>
                <a:spLocks/>
              </p:cNvSpPr>
              <p:nvPr/>
            </p:nvSpPr>
            <p:spPr bwMode="auto">
              <a:xfrm>
                <a:off x="4135" y="3056"/>
                <a:ext cx="11" cy="136"/>
              </a:xfrm>
              <a:custGeom>
                <a:avLst/>
                <a:gdLst>
                  <a:gd name="T0" fmla="*/ 11 w 11"/>
                  <a:gd name="T1" fmla="*/ 0 h 136"/>
                  <a:gd name="T2" fmla="*/ 5 w 11"/>
                  <a:gd name="T3" fmla="*/ 18 h 136"/>
                  <a:gd name="T4" fmla="*/ 0 w 11"/>
                  <a:gd name="T5" fmla="*/ 50 h 136"/>
                  <a:gd name="T6" fmla="*/ 0 w 11"/>
                  <a:gd name="T7" fmla="*/ 73 h 136"/>
                  <a:gd name="T8" fmla="*/ 0 w 11"/>
                  <a:gd name="T9" fmla="*/ 73 h 136"/>
                  <a:gd name="T10" fmla="*/ 0 w 11"/>
                  <a:gd name="T11" fmla="*/ 93 h 136"/>
                  <a:gd name="T12" fmla="*/ 5 w 11"/>
                  <a:gd name="T13" fmla="*/ 116 h 136"/>
                  <a:gd name="T14" fmla="*/ 5 w 11"/>
                  <a:gd name="T15" fmla="*/ 136 h 136"/>
                  <a:gd name="T16" fmla="*/ 5 w 11"/>
                  <a:gd name="T17" fmla="*/ 136 h 136"/>
                  <a:gd name="T18" fmla="*/ 5 w 11"/>
                  <a:gd name="T19" fmla="*/ 128 h 136"/>
                  <a:gd name="T20" fmla="*/ 5 w 11"/>
                  <a:gd name="T21" fmla="*/ 99 h 136"/>
                  <a:gd name="T22" fmla="*/ 5 w 11"/>
                  <a:gd name="T23" fmla="*/ 73 h 136"/>
                  <a:gd name="T24" fmla="*/ 5 w 11"/>
                  <a:gd name="T25" fmla="*/ 73 h 136"/>
                  <a:gd name="T26" fmla="*/ 5 w 11"/>
                  <a:gd name="T27" fmla="*/ 50 h 136"/>
                  <a:gd name="T28" fmla="*/ 11 w 11"/>
                  <a:gd name="T29" fmla="*/ 18 h 136"/>
                  <a:gd name="T30" fmla="*/ 11 w 11"/>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36">
                    <a:moveTo>
                      <a:pt x="11" y="0"/>
                    </a:moveTo>
                    <a:lnTo>
                      <a:pt x="5" y="18"/>
                    </a:lnTo>
                    <a:lnTo>
                      <a:pt x="0" y="50"/>
                    </a:lnTo>
                    <a:lnTo>
                      <a:pt x="0" y="73"/>
                    </a:lnTo>
                    <a:lnTo>
                      <a:pt x="0" y="73"/>
                    </a:lnTo>
                    <a:lnTo>
                      <a:pt x="0" y="93"/>
                    </a:lnTo>
                    <a:lnTo>
                      <a:pt x="5" y="116"/>
                    </a:lnTo>
                    <a:lnTo>
                      <a:pt x="5" y="136"/>
                    </a:lnTo>
                    <a:lnTo>
                      <a:pt x="5" y="136"/>
                    </a:lnTo>
                    <a:lnTo>
                      <a:pt x="5" y="128"/>
                    </a:lnTo>
                    <a:lnTo>
                      <a:pt x="5" y="99"/>
                    </a:lnTo>
                    <a:lnTo>
                      <a:pt x="5" y="73"/>
                    </a:lnTo>
                    <a:lnTo>
                      <a:pt x="5" y="73"/>
                    </a:lnTo>
                    <a:lnTo>
                      <a:pt x="5" y="50"/>
                    </a:lnTo>
                    <a:lnTo>
                      <a:pt x="11" y="18"/>
                    </a:lnTo>
                    <a:lnTo>
                      <a:pt x="11"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21" name="Freeform 37"/>
              <p:cNvSpPr>
                <a:spLocks/>
              </p:cNvSpPr>
              <p:nvPr/>
            </p:nvSpPr>
            <p:spPr bwMode="auto">
              <a:xfrm>
                <a:off x="4569" y="1802"/>
                <a:ext cx="336" cy="14"/>
              </a:xfrm>
              <a:custGeom>
                <a:avLst/>
                <a:gdLst>
                  <a:gd name="T0" fmla="*/ 336 w 336"/>
                  <a:gd name="T1" fmla="*/ 14 h 14"/>
                  <a:gd name="T2" fmla="*/ 331 w 336"/>
                  <a:gd name="T3" fmla="*/ 14 h 14"/>
                  <a:gd name="T4" fmla="*/ 317 w 336"/>
                  <a:gd name="T5" fmla="*/ 14 h 14"/>
                  <a:gd name="T6" fmla="*/ 311 w 336"/>
                  <a:gd name="T7" fmla="*/ 14 h 14"/>
                  <a:gd name="T8" fmla="*/ 311 w 336"/>
                  <a:gd name="T9" fmla="*/ 14 h 14"/>
                  <a:gd name="T10" fmla="*/ 276 w 336"/>
                  <a:gd name="T11" fmla="*/ 14 h 14"/>
                  <a:gd name="T12" fmla="*/ 220 w 336"/>
                  <a:gd name="T13" fmla="*/ 6 h 14"/>
                  <a:gd name="T14" fmla="*/ 171 w 336"/>
                  <a:gd name="T15" fmla="*/ 0 h 14"/>
                  <a:gd name="T16" fmla="*/ 171 w 336"/>
                  <a:gd name="T17" fmla="*/ 0 h 14"/>
                  <a:gd name="T18" fmla="*/ 110 w 336"/>
                  <a:gd name="T19" fmla="*/ 0 h 14"/>
                  <a:gd name="T20" fmla="*/ 36 w 336"/>
                  <a:gd name="T21" fmla="*/ 0 h 14"/>
                  <a:gd name="T22" fmla="*/ 0 w 33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14">
                    <a:moveTo>
                      <a:pt x="336" y="14"/>
                    </a:moveTo>
                    <a:lnTo>
                      <a:pt x="331" y="14"/>
                    </a:lnTo>
                    <a:lnTo>
                      <a:pt x="317" y="14"/>
                    </a:lnTo>
                    <a:lnTo>
                      <a:pt x="311" y="14"/>
                    </a:lnTo>
                    <a:lnTo>
                      <a:pt x="311" y="14"/>
                    </a:lnTo>
                    <a:lnTo>
                      <a:pt x="276" y="14"/>
                    </a:lnTo>
                    <a:lnTo>
                      <a:pt x="220" y="6"/>
                    </a:lnTo>
                    <a:lnTo>
                      <a:pt x="171" y="0"/>
                    </a:lnTo>
                    <a:lnTo>
                      <a:pt x="171" y="0"/>
                    </a:lnTo>
                    <a:lnTo>
                      <a:pt x="110" y="0"/>
                    </a:lnTo>
                    <a:lnTo>
                      <a:pt x="3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22" name="Freeform 38"/>
              <p:cNvSpPr>
                <a:spLocks/>
              </p:cNvSpPr>
              <p:nvPr/>
            </p:nvSpPr>
            <p:spPr bwMode="auto">
              <a:xfrm>
                <a:off x="4734" y="1822"/>
                <a:ext cx="134" cy="6"/>
              </a:xfrm>
              <a:custGeom>
                <a:avLst/>
                <a:gdLst>
                  <a:gd name="T0" fmla="*/ 134 w 134"/>
                  <a:gd name="T1" fmla="*/ 6 h 6"/>
                  <a:gd name="T2" fmla="*/ 116 w 134"/>
                  <a:gd name="T3" fmla="*/ 6 h 6"/>
                  <a:gd name="T4" fmla="*/ 91 w 134"/>
                  <a:gd name="T5" fmla="*/ 6 h 6"/>
                  <a:gd name="T6" fmla="*/ 67 w 134"/>
                  <a:gd name="T7" fmla="*/ 6 h 6"/>
                  <a:gd name="T8" fmla="*/ 67 w 134"/>
                  <a:gd name="T9" fmla="*/ 6 h 6"/>
                  <a:gd name="T10" fmla="*/ 48 w 134"/>
                  <a:gd name="T11" fmla="*/ 6 h 6"/>
                  <a:gd name="T12" fmla="*/ 18 w 134"/>
                  <a:gd name="T13" fmla="*/ 0 h 6"/>
                  <a:gd name="T14" fmla="*/ 0 w 13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6">
                    <a:moveTo>
                      <a:pt x="134" y="6"/>
                    </a:moveTo>
                    <a:lnTo>
                      <a:pt x="116" y="6"/>
                    </a:lnTo>
                    <a:lnTo>
                      <a:pt x="91" y="6"/>
                    </a:lnTo>
                    <a:lnTo>
                      <a:pt x="67" y="6"/>
                    </a:lnTo>
                    <a:lnTo>
                      <a:pt x="67" y="6"/>
                    </a:lnTo>
                    <a:lnTo>
                      <a:pt x="48" y="6"/>
                    </a:lnTo>
                    <a:lnTo>
                      <a:pt x="18"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23" name="Freeform 39"/>
              <p:cNvSpPr>
                <a:spLocks/>
              </p:cNvSpPr>
              <p:nvPr/>
            </p:nvSpPr>
            <p:spPr bwMode="auto">
              <a:xfrm>
                <a:off x="4636" y="1857"/>
                <a:ext cx="264" cy="6"/>
              </a:xfrm>
              <a:custGeom>
                <a:avLst/>
                <a:gdLst>
                  <a:gd name="T0" fmla="*/ 264 w 264"/>
                  <a:gd name="T1" fmla="*/ 0 h 6"/>
                  <a:gd name="T2" fmla="*/ 250 w 264"/>
                  <a:gd name="T3" fmla="*/ 0 h 6"/>
                  <a:gd name="T4" fmla="*/ 220 w 264"/>
                  <a:gd name="T5" fmla="*/ 6 h 6"/>
                  <a:gd name="T6" fmla="*/ 201 w 264"/>
                  <a:gd name="T7" fmla="*/ 0 h 6"/>
                  <a:gd name="T8" fmla="*/ 201 w 264"/>
                  <a:gd name="T9" fmla="*/ 0 h 6"/>
                  <a:gd name="T10" fmla="*/ 183 w 264"/>
                  <a:gd name="T11" fmla="*/ 0 h 6"/>
                  <a:gd name="T12" fmla="*/ 153 w 264"/>
                  <a:gd name="T13" fmla="*/ 0 h 6"/>
                  <a:gd name="T14" fmla="*/ 122 w 264"/>
                  <a:gd name="T15" fmla="*/ 0 h 6"/>
                  <a:gd name="T16" fmla="*/ 122 w 264"/>
                  <a:gd name="T17" fmla="*/ 0 h 6"/>
                  <a:gd name="T18" fmla="*/ 79 w 264"/>
                  <a:gd name="T19" fmla="*/ 0 h 6"/>
                  <a:gd name="T20" fmla="*/ 24 w 264"/>
                  <a:gd name="T21" fmla="*/ 0 h 6"/>
                  <a:gd name="T22" fmla="*/ 0 w 26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6">
                    <a:moveTo>
                      <a:pt x="264" y="0"/>
                    </a:moveTo>
                    <a:lnTo>
                      <a:pt x="250" y="0"/>
                    </a:lnTo>
                    <a:lnTo>
                      <a:pt x="220" y="6"/>
                    </a:lnTo>
                    <a:lnTo>
                      <a:pt x="201" y="0"/>
                    </a:lnTo>
                    <a:lnTo>
                      <a:pt x="201" y="0"/>
                    </a:lnTo>
                    <a:lnTo>
                      <a:pt x="183" y="0"/>
                    </a:lnTo>
                    <a:lnTo>
                      <a:pt x="153" y="0"/>
                    </a:lnTo>
                    <a:lnTo>
                      <a:pt x="122" y="0"/>
                    </a:lnTo>
                    <a:lnTo>
                      <a:pt x="122" y="0"/>
                    </a:lnTo>
                    <a:lnTo>
                      <a:pt x="79" y="0"/>
                    </a:lnTo>
                    <a:lnTo>
                      <a:pt x="24"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24" name="Freeform 40"/>
              <p:cNvSpPr>
                <a:spLocks/>
              </p:cNvSpPr>
              <p:nvPr/>
            </p:nvSpPr>
            <p:spPr bwMode="auto">
              <a:xfrm>
                <a:off x="4433" y="1822"/>
                <a:ext cx="197" cy="6"/>
              </a:xfrm>
              <a:custGeom>
                <a:avLst/>
                <a:gdLst>
                  <a:gd name="T0" fmla="*/ 197 w 197"/>
                  <a:gd name="T1" fmla="*/ 0 h 6"/>
                  <a:gd name="T2" fmla="*/ 177 w 197"/>
                  <a:gd name="T3" fmla="*/ 0 h 6"/>
                  <a:gd name="T4" fmla="*/ 136 w 197"/>
                  <a:gd name="T5" fmla="*/ 6 h 6"/>
                  <a:gd name="T6" fmla="*/ 105 w 197"/>
                  <a:gd name="T7" fmla="*/ 6 h 6"/>
                  <a:gd name="T8" fmla="*/ 105 w 197"/>
                  <a:gd name="T9" fmla="*/ 6 h 6"/>
                  <a:gd name="T10" fmla="*/ 67 w 197"/>
                  <a:gd name="T11" fmla="*/ 6 h 6"/>
                  <a:gd name="T12" fmla="*/ 26 w 197"/>
                  <a:gd name="T13" fmla="*/ 6 h 6"/>
                  <a:gd name="T14" fmla="*/ 0 w 19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6">
                    <a:moveTo>
                      <a:pt x="197" y="0"/>
                    </a:moveTo>
                    <a:lnTo>
                      <a:pt x="177" y="0"/>
                    </a:lnTo>
                    <a:lnTo>
                      <a:pt x="136" y="6"/>
                    </a:lnTo>
                    <a:lnTo>
                      <a:pt x="105" y="6"/>
                    </a:lnTo>
                    <a:lnTo>
                      <a:pt x="105" y="6"/>
                    </a:lnTo>
                    <a:lnTo>
                      <a:pt x="67" y="6"/>
                    </a:lnTo>
                    <a:lnTo>
                      <a:pt x="26"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25" name="Freeform 41"/>
              <p:cNvSpPr>
                <a:spLocks/>
              </p:cNvSpPr>
              <p:nvPr/>
            </p:nvSpPr>
            <p:spPr bwMode="auto">
              <a:xfrm>
                <a:off x="4544" y="1877"/>
                <a:ext cx="373" cy="6"/>
              </a:xfrm>
              <a:custGeom>
                <a:avLst/>
                <a:gdLst>
                  <a:gd name="T0" fmla="*/ 373 w 373"/>
                  <a:gd name="T1" fmla="*/ 6 h 6"/>
                  <a:gd name="T2" fmla="*/ 367 w 373"/>
                  <a:gd name="T3" fmla="*/ 6 h 6"/>
                  <a:gd name="T4" fmla="*/ 361 w 373"/>
                  <a:gd name="T5" fmla="*/ 6 h 6"/>
                  <a:gd name="T6" fmla="*/ 356 w 373"/>
                  <a:gd name="T7" fmla="*/ 0 h 6"/>
                  <a:gd name="T8" fmla="*/ 356 w 373"/>
                  <a:gd name="T9" fmla="*/ 0 h 6"/>
                  <a:gd name="T10" fmla="*/ 336 w 373"/>
                  <a:gd name="T11" fmla="*/ 0 h 6"/>
                  <a:gd name="T12" fmla="*/ 318 w 373"/>
                  <a:gd name="T13" fmla="*/ 0 h 6"/>
                  <a:gd name="T14" fmla="*/ 301 w 373"/>
                  <a:gd name="T15" fmla="*/ 0 h 6"/>
                  <a:gd name="T16" fmla="*/ 301 w 373"/>
                  <a:gd name="T17" fmla="*/ 0 h 6"/>
                  <a:gd name="T18" fmla="*/ 269 w 373"/>
                  <a:gd name="T19" fmla="*/ 0 h 6"/>
                  <a:gd name="T20" fmla="*/ 232 w 373"/>
                  <a:gd name="T21" fmla="*/ 6 h 6"/>
                  <a:gd name="T22" fmla="*/ 208 w 373"/>
                  <a:gd name="T23" fmla="*/ 6 h 6"/>
                  <a:gd name="T24" fmla="*/ 208 w 373"/>
                  <a:gd name="T25" fmla="*/ 6 h 6"/>
                  <a:gd name="T26" fmla="*/ 177 w 373"/>
                  <a:gd name="T27" fmla="*/ 6 h 6"/>
                  <a:gd name="T28" fmla="*/ 127 w 373"/>
                  <a:gd name="T29" fmla="*/ 6 h 6"/>
                  <a:gd name="T30" fmla="*/ 98 w 373"/>
                  <a:gd name="T31" fmla="*/ 6 h 6"/>
                  <a:gd name="T32" fmla="*/ 98 w 373"/>
                  <a:gd name="T33" fmla="*/ 6 h 6"/>
                  <a:gd name="T34" fmla="*/ 66 w 373"/>
                  <a:gd name="T35" fmla="*/ 6 h 6"/>
                  <a:gd name="T36" fmla="*/ 25 w 373"/>
                  <a:gd name="T37" fmla="*/ 6 h 6"/>
                  <a:gd name="T38" fmla="*/ 0 w 373"/>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3" h="6">
                    <a:moveTo>
                      <a:pt x="373" y="6"/>
                    </a:moveTo>
                    <a:lnTo>
                      <a:pt x="367" y="6"/>
                    </a:lnTo>
                    <a:lnTo>
                      <a:pt x="361" y="6"/>
                    </a:lnTo>
                    <a:lnTo>
                      <a:pt x="356" y="0"/>
                    </a:lnTo>
                    <a:lnTo>
                      <a:pt x="356" y="0"/>
                    </a:lnTo>
                    <a:lnTo>
                      <a:pt x="336" y="0"/>
                    </a:lnTo>
                    <a:lnTo>
                      <a:pt x="318" y="0"/>
                    </a:lnTo>
                    <a:lnTo>
                      <a:pt x="301" y="0"/>
                    </a:lnTo>
                    <a:lnTo>
                      <a:pt x="301" y="0"/>
                    </a:lnTo>
                    <a:lnTo>
                      <a:pt x="269" y="0"/>
                    </a:lnTo>
                    <a:lnTo>
                      <a:pt x="232" y="6"/>
                    </a:lnTo>
                    <a:lnTo>
                      <a:pt x="208" y="6"/>
                    </a:lnTo>
                    <a:lnTo>
                      <a:pt x="208" y="6"/>
                    </a:lnTo>
                    <a:lnTo>
                      <a:pt x="177" y="6"/>
                    </a:lnTo>
                    <a:lnTo>
                      <a:pt x="127" y="6"/>
                    </a:lnTo>
                    <a:lnTo>
                      <a:pt x="98" y="6"/>
                    </a:lnTo>
                    <a:lnTo>
                      <a:pt x="98" y="6"/>
                    </a:lnTo>
                    <a:lnTo>
                      <a:pt x="66" y="6"/>
                    </a:lnTo>
                    <a:lnTo>
                      <a:pt x="25"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26" name="Freeform 42"/>
              <p:cNvSpPr>
                <a:spLocks/>
              </p:cNvSpPr>
              <p:nvPr/>
            </p:nvSpPr>
            <p:spPr bwMode="auto">
              <a:xfrm>
                <a:off x="4801" y="1918"/>
                <a:ext cx="116" cy="14"/>
              </a:xfrm>
              <a:custGeom>
                <a:avLst/>
                <a:gdLst>
                  <a:gd name="T0" fmla="*/ 116 w 116"/>
                  <a:gd name="T1" fmla="*/ 0 h 14"/>
                  <a:gd name="T2" fmla="*/ 110 w 116"/>
                  <a:gd name="T3" fmla="*/ 8 h 14"/>
                  <a:gd name="T4" fmla="*/ 104 w 116"/>
                  <a:gd name="T5" fmla="*/ 8 h 14"/>
                  <a:gd name="T6" fmla="*/ 91 w 116"/>
                  <a:gd name="T7" fmla="*/ 8 h 14"/>
                  <a:gd name="T8" fmla="*/ 91 w 116"/>
                  <a:gd name="T9" fmla="*/ 8 h 14"/>
                  <a:gd name="T10" fmla="*/ 79 w 116"/>
                  <a:gd name="T11" fmla="*/ 14 h 14"/>
                  <a:gd name="T12" fmla="*/ 73 w 116"/>
                  <a:gd name="T13" fmla="*/ 8 h 14"/>
                  <a:gd name="T14" fmla="*/ 67 w 116"/>
                  <a:gd name="T15" fmla="*/ 8 h 14"/>
                  <a:gd name="T16" fmla="*/ 67 w 116"/>
                  <a:gd name="T17" fmla="*/ 8 h 14"/>
                  <a:gd name="T18" fmla="*/ 55 w 116"/>
                  <a:gd name="T19" fmla="*/ 14 h 14"/>
                  <a:gd name="T20" fmla="*/ 44 w 116"/>
                  <a:gd name="T21" fmla="*/ 14 h 14"/>
                  <a:gd name="T22" fmla="*/ 36 w 116"/>
                  <a:gd name="T23" fmla="*/ 14 h 14"/>
                  <a:gd name="T24" fmla="*/ 36 w 116"/>
                  <a:gd name="T25" fmla="*/ 14 h 14"/>
                  <a:gd name="T26" fmla="*/ 24 w 116"/>
                  <a:gd name="T27" fmla="*/ 14 h 14"/>
                  <a:gd name="T28" fmla="*/ 6 w 116"/>
                  <a:gd name="T29" fmla="*/ 14 h 14"/>
                  <a:gd name="T30" fmla="*/ 0 w 116"/>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4">
                    <a:moveTo>
                      <a:pt x="116" y="0"/>
                    </a:moveTo>
                    <a:lnTo>
                      <a:pt x="110" y="8"/>
                    </a:lnTo>
                    <a:lnTo>
                      <a:pt x="104" y="8"/>
                    </a:lnTo>
                    <a:lnTo>
                      <a:pt x="91" y="8"/>
                    </a:lnTo>
                    <a:lnTo>
                      <a:pt x="91" y="8"/>
                    </a:lnTo>
                    <a:lnTo>
                      <a:pt x="79" y="14"/>
                    </a:lnTo>
                    <a:lnTo>
                      <a:pt x="73" y="8"/>
                    </a:lnTo>
                    <a:lnTo>
                      <a:pt x="67" y="8"/>
                    </a:lnTo>
                    <a:lnTo>
                      <a:pt x="67" y="8"/>
                    </a:lnTo>
                    <a:lnTo>
                      <a:pt x="55" y="14"/>
                    </a:lnTo>
                    <a:lnTo>
                      <a:pt x="44" y="14"/>
                    </a:lnTo>
                    <a:lnTo>
                      <a:pt x="36" y="14"/>
                    </a:lnTo>
                    <a:lnTo>
                      <a:pt x="36" y="14"/>
                    </a:lnTo>
                    <a:lnTo>
                      <a:pt x="24" y="14"/>
                    </a:lnTo>
                    <a:lnTo>
                      <a:pt x="6" y="14"/>
                    </a:lnTo>
                    <a:lnTo>
                      <a:pt x="0"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27" name="Freeform 43"/>
              <p:cNvSpPr>
                <a:spLocks/>
              </p:cNvSpPr>
              <p:nvPr/>
            </p:nvSpPr>
            <p:spPr bwMode="auto">
              <a:xfrm>
                <a:off x="4477" y="1906"/>
                <a:ext cx="397" cy="12"/>
              </a:xfrm>
              <a:custGeom>
                <a:avLst/>
                <a:gdLst>
                  <a:gd name="T0" fmla="*/ 397 w 397"/>
                  <a:gd name="T1" fmla="*/ 0 h 12"/>
                  <a:gd name="T2" fmla="*/ 360 w 397"/>
                  <a:gd name="T3" fmla="*/ 0 h 12"/>
                  <a:gd name="T4" fmla="*/ 293 w 397"/>
                  <a:gd name="T5" fmla="*/ 0 h 12"/>
                  <a:gd name="T6" fmla="*/ 244 w 397"/>
                  <a:gd name="T7" fmla="*/ 0 h 12"/>
                  <a:gd name="T8" fmla="*/ 244 w 397"/>
                  <a:gd name="T9" fmla="*/ 0 h 12"/>
                  <a:gd name="T10" fmla="*/ 214 w 397"/>
                  <a:gd name="T11" fmla="*/ 6 h 12"/>
                  <a:gd name="T12" fmla="*/ 171 w 397"/>
                  <a:gd name="T13" fmla="*/ 12 h 12"/>
                  <a:gd name="T14" fmla="*/ 147 w 397"/>
                  <a:gd name="T15" fmla="*/ 12 h 12"/>
                  <a:gd name="T16" fmla="*/ 147 w 397"/>
                  <a:gd name="T17" fmla="*/ 12 h 12"/>
                  <a:gd name="T18" fmla="*/ 110 w 397"/>
                  <a:gd name="T19" fmla="*/ 12 h 12"/>
                  <a:gd name="T20" fmla="*/ 43 w 397"/>
                  <a:gd name="T21" fmla="*/ 12 h 12"/>
                  <a:gd name="T22" fmla="*/ 0 w 397"/>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12">
                    <a:moveTo>
                      <a:pt x="397" y="0"/>
                    </a:moveTo>
                    <a:lnTo>
                      <a:pt x="360" y="0"/>
                    </a:lnTo>
                    <a:lnTo>
                      <a:pt x="293" y="0"/>
                    </a:lnTo>
                    <a:lnTo>
                      <a:pt x="244" y="0"/>
                    </a:lnTo>
                    <a:lnTo>
                      <a:pt x="244" y="0"/>
                    </a:lnTo>
                    <a:lnTo>
                      <a:pt x="214" y="6"/>
                    </a:lnTo>
                    <a:lnTo>
                      <a:pt x="171" y="12"/>
                    </a:lnTo>
                    <a:lnTo>
                      <a:pt x="147" y="12"/>
                    </a:lnTo>
                    <a:lnTo>
                      <a:pt x="147" y="12"/>
                    </a:lnTo>
                    <a:lnTo>
                      <a:pt x="110" y="12"/>
                    </a:lnTo>
                    <a:lnTo>
                      <a:pt x="43"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28" name="Freeform 44"/>
              <p:cNvSpPr>
                <a:spLocks/>
              </p:cNvSpPr>
              <p:nvPr/>
            </p:nvSpPr>
            <p:spPr bwMode="auto">
              <a:xfrm>
                <a:off x="4256" y="1802"/>
                <a:ext cx="258" cy="1"/>
              </a:xfrm>
              <a:custGeom>
                <a:avLst/>
                <a:gdLst>
                  <a:gd name="T0" fmla="*/ 258 w 258"/>
                  <a:gd name="T1" fmla="*/ 227 w 258"/>
                  <a:gd name="T2" fmla="*/ 177 w 258"/>
                  <a:gd name="T3" fmla="*/ 140 w 258"/>
                  <a:gd name="T4" fmla="*/ 140 w 258"/>
                  <a:gd name="T5" fmla="*/ 105 w 258"/>
                  <a:gd name="T6" fmla="*/ 44 w 258"/>
                  <a:gd name="T7" fmla="*/ 0 w 258"/>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58">
                    <a:moveTo>
                      <a:pt x="258" y="0"/>
                    </a:moveTo>
                    <a:lnTo>
                      <a:pt x="227" y="0"/>
                    </a:lnTo>
                    <a:lnTo>
                      <a:pt x="177" y="0"/>
                    </a:lnTo>
                    <a:lnTo>
                      <a:pt x="140" y="0"/>
                    </a:lnTo>
                    <a:lnTo>
                      <a:pt x="140" y="0"/>
                    </a:lnTo>
                    <a:lnTo>
                      <a:pt x="105" y="0"/>
                    </a:lnTo>
                    <a:lnTo>
                      <a:pt x="44"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29" name="Freeform 45"/>
              <p:cNvSpPr>
                <a:spLocks/>
              </p:cNvSpPr>
              <p:nvPr/>
            </p:nvSpPr>
            <p:spPr bwMode="auto">
              <a:xfrm>
                <a:off x="4335" y="1883"/>
                <a:ext cx="185" cy="17"/>
              </a:xfrm>
              <a:custGeom>
                <a:avLst/>
                <a:gdLst>
                  <a:gd name="T0" fmla="*/ 185 w 185"/>
                  <a:gd name="T1" fmla="*/ 17 h 17"/>
                  <a:gd name="T2" fmla="*/ 171 w 185"/>
                  <a:gd name="T3" fmla="*/ 17 h 17"/>
                  <a:gd name="T4" fmla="*/ 154 w 185"/>
                  <a:gd name="T5" fmla="*/ 17 h 17"/>
                  <a:gd name="T6" fmla="*/ 130 w 185"/>
                  <a:gd name="T7" fmla="*/ 12 h 17"/>
                  <a:gd name="T8" fmla="*/ 130 w 185"/>
                  <a:gd name="T9" fmla="*/ 12 h 17"/>
                  <a:gd name="T10" fmla="*/ 104 w 185"/>
                  <a:gd name="T11" fmla="*/ 6 h 17"/>
                  <a:gd name="T12" fmla="*/ 81 w 185"/>
                  <a:gd name="T13" fmla="*/ 6 h 17"/>
                  <a:gd name="T14" fmla="*/ 55 w 185"/>
                  <a:gd name="T15" fmla="*/ 6 h 17"/>
                  <a:gd name="T16" fmla="*/ 55 w 185"/>
                  <a:gd name="T17" fmla="*/ 6 h 17"/>
                  <a:gd name="T18" fmla="*/ 32 w 185"/>
                  <a:gd name="T19" fmla="*/ 6 h 17"/>
                  <a:gd name="T20" fmla="*/ 6 w 185"/>
                  <a:gd name="T21" fmla="*/ 0 h 17"/>
                  <a:gd name="T22" fmla="*/ 0 w 185"/>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7">
                    <a:moveTo>
                      <a:pt x="185" y="17"/>
                    </a:moveTo>
                    <a:lnTo>
                      <a:pt x="171" y="17"/>
                    </a:lnTo>
                    <a:lnTo>
                      <a:pt x="154" y="17"/>
                    </a:lnTo>
                    <a:lnTo>
                      <a:pt x="130" y="12"/>
                    </a:lnTo>
                    <a:lnTo>
                      <a:pt x="130" y="12"/>
                    </a:lnTo>
                    <a:lnTo>
                      <a:pt x="104" y="6"/>
                    </a:lnTo>
                    <a:lnTo>
                      <a:pt x="81" y="6"/>
                    </a:lnTo>
                    <a:lnTo>
                      <a:pt x="55" y="6"/>
                    </a:lnTo>
                    <a:lnTo>
                      <a:pt x="55" y="6"/>
                    </a:lnTo>
                    <a:lnTo>
                      <a:pt x="32" y="6"/>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30" name="Freeform 46"/>
              <p:cNvSpPr>
                <a:spLocks/>
              </p:cNvSpPr>
              <p:nvPr/>
            </p:nvSpPr>
            <p:spPr bwMode="auto">
              <a:xfrm>
                <a:off x="4207" y="1871"/>
                <a:ext cx="270" cy="18"/>
              </a:xfrm>
              <a:custGeom>
                <a:avLst/>
                <a:gdLst>
                  <a:gd name="T0" fmla="*/ 270 w 270"/>
                  <a:gd name="T1" fmla="*/ 0 h 18"/>
                  <a:gd name="T2" fmla="*/ 252 w 270"/>
                  <a:gd name="T3" fmla="*/ 6 h 18"/>
                  <a:gd name="T4" fmla="*/ 226 w 270"/>
                  <a:gd name="T5" fmla="*/ 6 h 18"/>
                  <a:gd name="T6" fmla="*/ 197 w 270"/>
                  <a:gd name="T7" fmla="*/ 6 h 18"/>
                  <a:gd name="T8" fmla="*/ 197 w 270"/>
                  <a:gd name="T9" fmla="*/ 6 h 18"/>
                  <a:gd name="T10" fmla="*/ 154 w 270"/>
                  <a:gd name="T11" fmla="*/ 6 h 18"/>
                  <a:gd name="T12" fmla="*/ 105 w 270"/>
                  <a:gd name="T13" fmla="*/ 6 h 18"/>
                  <a:gd name="T14" fmla="*/ 61 w 270"/>
                  <a:gd name="T15" fmla="*/ 12 h 18"/>
                  <a:gd name="T16" fmla="*/ 61 w 270"/>
                  <a:gd name="T17" fmla="*/ 12 h 18"/>
                  <a:gd name="T18" fmla="*/ 32 w 270"/>
                  <a:gd name="T19" fmla="*/ 18 h 18"/>
                  <a:gd name="T20" fmla="*/ 6 w 270"/>
                  <a:gd name="T21" fmla="*/ 12 h 18"/>
                  <a:gd name="T22" fmla="*/ 0 w 270"/>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18">
                    <a:moveTo>
                      <a:pt x="270" y="0"/>
                    </a:moveTo>
                    <a:lnTo>
                      <a:pt x="252" y="6"/>
                    </a:lnTo>
                    <a:lnTo>
                      <a:pt x="226" y="6"/>
                    </a:lnTo>
                    <a:lnTo>
                      <a:pt x="197" y="6"/>
                    </a:lnTo>
                    <a:lnTo>
                      <a:pt x="197" y="6"/>
                    </a:lnTo>
                    <a:lnTo>
                      <a:pt x="154" y="6"/>
                    </a:lnTo>
                    <a:lnTo>
                      <a:pt x="105" y="6"/>
                    </a:lnTo>
                    <a:lnTo>
                      <a:pt x="61" y="12"/>
                    </a:lnTo>
                    <a:lnTo>
                      <a:pt x="61" y="12"/>
                    </a:lnTo>
                    <a:lnTo>
                      <a:pt x="32" y="18"/>
                    </a:lnTo>
                    <a:lnTo>
                      <a:pt x="6"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31" name="Freeform 47"/>
              <p:cNvSpPr>
                <a:spLocks/>
              </p:cNvSpPr>
              <p:nvPr/>
            </p:nvSpPr>
            <p:spPr bwMode="auto">
              <a:xfrm>
                <a:off x="3596" y="1877"/>
                <a:ext cx="299" cy="12"/>
              </a:xfrm>
              <a:custGeom>
                <a:avLst/>
                <a:gdLst>
                  <a:gd name="T0" fmla="*/ 299 w 299"/>
                  <a:gd name="T1" fmla="*/ 0 h 12"/>
                  <a:gd name="T2" fmla="*/ 263 w 299"/>
                  <a:gd name="T3" fmla="*/ 0 h 12"/>
                  <a:gd name="T4" fmla="*/ 188 w 299"/>
                  <a:gd name="T5" fmla="*/ 0 h 12"/>
                  <a:gd name="T6" fmla="*/ 139 w 299"/>
                  <a:gd name="T7" fmla="*/ 0 h 12"/>
                  <a:gd name="T8" fmla="*/ 139 w 299"/>
                  <a:gd name="T9" fmla="*/ 0 h 12"/>
                  <a:gd name="T10" fmla="*/ 110 w 299"/>
                  <a:gd name="T11" fmla="*/ 6 h 12"/>
                  <a:gd name="T12" fmla="*/ 55 w 299"/>
                  <a:gd name="T13" fmla="*/ 12 h 12"/>
                  <a:gd name="T14" fmla="*/ 0 w 29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2">
                    <a:moveTo>
                      <a:pt x="299" y="0"/>
                    </a:moveTo>
                    <a:lnTo>
                      <a:pt x="263" y="0"/>
                    </a:lnTo>
                    <a:lnTo>
                      <a:pt x="188" y="0"/>
                    </a:lnTo>
                    <a:lnTo>
                      <a:pt x="139" y="0"/>
                    </a:lnTo>
                    <a:lnTo>
                      <a:pt x="139" y="0"/>
                    </a:lnTo>
                    <a:lnTo>
                      <a:pt x="110" y="6"/>
                    </a:lnTo>
                    <a:lnTo>
                      <a:pt x="55"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32" name="Freeform 48"/>
              <p:cNvSpPr>
                <a:spLocks/>
              </p:cNvSpPr>
              <p:nvPr/>
            </p:nvSpPr>
            <p:spPr bwMode="auto">
              <a:xfrm>
                <a:off x="3674" y="1857"/>
                <a:ext cx="93" cy="14"/>
              </a:xfrm>
              <a:custGeom>
                <a:avLst/>
                <a:gdLst>
                  <a:gd name="T0" fmla="*/ 93 w 93"/>
                  <a:gd name="T1" fmla="*/ 0 h 14"/>
                  <a:gd name="T2" fmla="*/ 81 w 93"/>
                  <a:gd name="T3" fmla="*/ 0 h 14"/>
                  <a:gd name="T4" fmla="*/ 61 w 93"/>
                  <a:gd name="T5" fmla="*/ 6 h 14"/>
                  <a:gd name="T6" fmla="*/ 44 w 93"/>
                  <a:gd name="T7" fmla="*/ 6 h 14"/>
                  <a:gd name="T8" fmla="*/ 44 w 93"/>
                  <a:gd name="T9" fmla="*/ 6 h 14"/>
                  <a:gd name="T10" fmla="*/ 20 w 93"/>
                  <a:gd name="T11" fmla="*/ 14 h 14"/>
                  <a:gd name="T12" fmla="*/ 6 w 93"/>
                  <a:gd name="T13" fmla="*/ 14 h 14"/>
                  <a:gd name="T14" fmla="*/ 0 w 9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4">
                    <a:moveTo>
                      <a:pt x="93" y="0"/>
                    </a:moveTo>
                    <a:lnTo>
                      <a:pt x="81" y="0"/>
                    </a:lnTo>
                    <a:lnTo>
                      <a:pt x="61" y="6"/>
                    </a:lnTo>
                    <a:lnTo>
                      <a:pt x="44" y="6"/>
                    </a:lnTo>
                    <a:lnTo>
                      <a:pt x="44" y="6"/>
                    </a:lnTo>
                    <a:lnTo>
                      <a:pt x="20" y="14"/>
                    </a:lnTo>
                    <a:lnTo>
                      <a:pt x="6" y="14"/>
                    </a:lnTo>
                    <a:lnTo>
                      <a:pt x="0"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33" name="Freeform 49"/>
              <p:cNvSpPr>
                <a:spLocks/>
              </p:cNvSpPr>
              <p:nvPr/>
            </p:nvSpPr>
            <p:spPr bwMode="auto">
              <a:xfrm>
                <a:off x="3491" y="1822"/>
                <a:ext cx="232" cy="6"/>
              </a:xfrm>
              <a:custGeom>
                <a:avLst/>
                <a:gdLst>
                  <a:gd name="T0" fmla="*/ 232 w 232"/>
                  <a:gd name="T1" fmla="*/ 6 h 6"/>
                  <a:gd name="T2" fmla="*/ 215 w 232"/>
                  <a:gd name="T3" fmla="*/ 6 h 6"/>
                  <a:gd name="T4" fmla="*/ 171 w 232"/>
                  <a:gd name="T5" fmla="*/ 6 h 6"/>
                  <a:gd name="T6" fmla="*/ 142 w 232"/>
                  <a:gd name="T7" fmla="*/ 0 h 6"/>
                  <a:gd name="T8" fmla="*/ 142 w 232"/>
                  <a:gd name="T9" fmla="*/ 0 h 6"/>
                  <a:gd name="T10" fmla="*/ 93 w 232"/>
                  <a:gd name="T11" fmla="*/ 0 h 6"/>
                  <a:gd name="T12" fmla="*/ 32 w 232"/>
                  <a:gd name="T13" fmla="*/ 0 h 6"/>
                  <a:gd name="T14" fmla="*/ 0 w 23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6">
                    <a:moveTo>
                      <a:pt x="232" y="6"/>
                    </a:moveTo>
                    <a:lnTo>
                      <a:pt x="215" y="6"/>
                    </a:lnTo>
                    <a:lnTo>
                      <a:pt x="171" y="6"/>
                    </a:lnTo>
                    <a:lnTo>
                      <a:pt x="142" y="0"/>
                    </a:lnTo>
                    <a:lnTo>
                      <a:pt x="142" y="0"/>
                    </a:lnTo>
                    <a:lnTo>
                      <a:pt x="93" y="0"/>
                    </a:lnTo>
                    <a:lnTo>
                      <a:pt x="32"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34" name="Freeform 50"/>
              <p:cNvSpPr>
                <a:spLocks/>
              </p:cNvSpPr>
              <p:nvPr/>
            </p:nvSpPr>
            <p:spPr bwMode="auto">
              <a:xfrm>
                <a:off x="3240" y="1808"/>
                <a:ext cx="141" cy="20"/>
              </a:xfrm>
              <a:custGeom>
                <a:avLst/>
                <a:gdLst>
                  <a:gd name="T0" fmla="*/ 0 w 141"/>
                  <a:gd name="T1" fmla="*/ 0 h 20"/>
                  <a:gd name="T2" fmla="*/ 0 w 141"/>
                  <a:gd name="T3" fmla="*/ 8 h 20"/>
                  <a:gd name="T4" fmla="*/ 0 w 141"/>
                  <a:gd name="T5" fmla="*/ 8 h 20"/>
                  <a:gd name="T6" fmla="*/ 0 w 141"/>
                  <a:gd name="T7" fmla="*/ 8 h 20"/>
                  <a:gd name="T8" fmla="*/ 0 w 141"/>
                  <a:gd name="T9" fmla="*/ 8 h 20"/>
                  <a:gd name="T10" fmla="*/ 0 w 141"/>
                  <a:gd name="T11" fmla="*/ 14 h 20"/>
                  <a:gd name="T12" fmla="*/ 7 w 141"/>
                  <a:gd name="T13" fmla="*/ 20 h 20"/>
                  <a:gd name="T14" fmla="*/ 13 w 141"/>
                  <a:gd name="T15" fmla="*/ 20 h 20"/>
                  <a:gd name="T16" fmla="*/ 13 w 141"/>
                  <a:gd name="T17" fmla="*/ 20 h 20"/>
                  <a:gd name="T18" fmla="*/ 13 w 141"/>
                  <a:gd name="T19" fmla="*/ 20 h 20"/>
                  <a:gd name="T20" fmla="*/ 19 w 141"/>
                  <a:gd name="T21" fmla="*/ 20 h 20"/>
                  <a:gd name="T22" fmla="*/ 25 w 141"/>
                  <a:gd name="T23" fmla="*/ 14 h 20"/>
                  <a:gd name="T24" fmla="*/ 25 w 141"/>
                  <a:gd name="T25" fmla="*/ 14 h 20"/>
                  <a:gd name="T26" fmla="*/ 55 w 141"/>
                  <a:gd name="T27" fmla="*/ 14 h 20"/>
                  <a:gd name="T28" fmla="*/ 104 w 141"/>
                  <a:gd name="T29" fmla="*/ 14 h 20"/>
                  <a:gd name="T30" fmla="*/ 141 w 141"/>
                  <a:gd name="T3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20">
                    <a:moveTo>
                      <a:pt x="0" y="0"/>
                    </a:moveTo>
                    <a:lnTo>
                      <a:pt x="0" y="8"/>
                    </a:lnTo>
                    <a:lnTo>
                      <a:pt x="0" y="8"/>
                    </a:lnTo>
                    <a:lnTo>
                      <a:pt x="0" y="8"/>
                    </a:lnTo>
                    <a:lnTo>
                      <a:pt x="0" y="8"/>
                    </a:lnTo>
                    <a:lnTo>
                      <a:pt x="0" y="14"/>
                    </a:lnTo>
                    <a:lnTo>
                      <a:pt x="7" y="20"/>
                    </a:lnTo>
                    <a:lnTo>
                      <a:pt x="13" y="20"/>
                    </a:lnTo>
                    <a:lnTo>
                      <a:pt x="13" y="20"/>
                    </a:lnTo>
                    <a:lnTo>
                      <a:pt x="13" y="20"/>
                    </a:lnTo>
                    <a:lnTo>
                      <a:pt x="19" y="20"/>
                    </a:lnTo>
                    <a:lnTo>
                      <a:pt x="25" y="14"/>
                    </a:lnTo>
                    <a:lnTo>
                      <a:pt x="25" y="14"/>
                    </a:lnTo>
                    <a:lnTo>
                      <a:pt x="55" y="14"/>
                    </a:lnTo>
                    <a:lnTo>
                      <a:pt x="104" y="14"/>
                    </a:lnTo>
                    <a:lnTo>
                      <a:pt x="141"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35" name="Freeform 51"/>
              <p:cNvSpPr>
                <a:spLocks/>
              </p:cNvSpPr>
              <p:nvPr/>
            </p:nvSpPr>
            <p:spPr bwMode="auto">
              <a:xfrm>
                <a:off x="3240" y="1839"/>
                <a:ext cx="184" cy="6"/>
              </a:xfrm>
              <a:custGeom>
                <a:avLst/>
                <a:gdLst>
                  <a:gd name="T0" fmla="*/ 184 w 184"/>
                  <a:gd name="T1" fmla="*/ 6 h 6"/>
                  <a:gd name="T2" fmla="*/ 179 w 184"/>
                  <a:gd name="T3" fmla="*/ 6 h 6"/>
                  <a:gd name="T4" fmla="*/ 153 w 184"/>
                  <a:gd name="T5" fmla="*/ 6 h 6"/>
                  <a:gd name="T6" fmla="*/ 124 w 184"/>
                  <a:gd name="T7" fmla="*/ 0 h 6"/>
                  <a:gd name="T8" fmla="*/ 124 w 184"/>
                  <a:gd name="T9" fmla="*/ 0 h 6"/>
                  <a:gd name="T10" fmla="*/ 86 w 184"/>
                  <a:gd name="T11" fmla="*/ 6 h 6"/>
                  <a:gd name="T12" fmla="*/ 55 w 184"/>
                  <a:gd name="T13" fmla="*/ 6 h 6"/>
                  <a:gd name="T14" fmla="*/ 43 w 184"/>
                  <a:gd name="T15" fmla="*/ 6 h 6"/>
                  <a:gd name="T16" fmla="*/ 43 w 184"/>
                  <a:gd name="T17" fmla="*/ 6 h 6"/>
                  <a:gd name="T18" fmla="*/ 31 w 184"/>
                  <a:gd name="T19" fmla="*/ 6 h 6"/>
                  <a:gd name="T20" fmla="*/ 25 w 184"/>
                  <a:gd name="T21" fmla="*/ 6 h 6"/>
                  <a:gd name="T22" fmla="*/ 19 w 184"/>
                  <a:gd name="T23" fmla="*/ 6 h 6"/>
                  <a:gd name="T24" fmla="*/ 19 w 184"/>
                  <a:gd name="T25" fmla="*/ 6 h 6"/>
                  <a:gd name="T26" fmla="*/ 13 w 184"/>
                  <a:gd name="T27" fmla="*/ 6 h 6"/>
                  <a:gd name="T28" fmla="*/ 0 w 184"/>
                  <a:gd name="T29" fmla="*/ 0 h 6"/>
                  <a:gd name="T30" fmla="*/ 0 w 18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6">
                    <a:moveTo>
                      <a:pt x="184" y="6"/>
                    </a:moveTo>
                    <a:lnTo>
                      <a:pt x="179" y="6"/>
                    </a:lnTo>
                    <a:lnTo>
                      <a:pt x="153" y="6"/>
                    </a:lnTo>
                    <a:lnTo>
                      <a:pt x="124" y="0"/>
                    </a:lnTo>
                    <a:lnTo>
                      <a:pt x="124" y="0"/>
                    </a:lnTo>
                    <a:lnTo>
                      <a:pt x="86" y="6"/>
                    </a:lnTo>
                    <a:lnTo>
                      <a:pt x="55" y="6"/>
                    </a:lnTo>
                    <a:lnTo>
                      <a:pt x="43" y="6"/>
                    </a:lnTo>
                    <a:lnTo>
                      <a:pt x="43" y="6"/>
                    </a:lnTo>
                    <a:lnTo>
                      <a:pt x="31" y="6"/>
                    </a:lnTo>
                    <a:lnTo>
                      <a:pt x="25" y="6"/>
                    </a:lnTo>
                    <a:lnTo>
                      <a:pt x="19" y="6"/>
                    </a:lnTo>
                    <a:lnTo>
                      <a:pt x="19" y="6"/>
                    </a:lnTo>
                    <a:lnTo>
                      <a:pt x="13"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36" name="Line 52"/>
              <p:cNvSpPr>
                <a:spLocks noChangeShapeType="1"/>
              </p:cNvSpPr>
              <p:nvPr/>
            </p:nvSpPr>
            <p:spPr bwMode="auto">
              <a:xfrm flipH="1">
                <a:off x="3303" y="1863"/>
                <a:ext cx="6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437" name="Freeform 53"/>
              <p:cNvSpPr>
                <a:spLocks/>
              </p:cNvSpPr>
              <p:nvPr/>
            </p:nvSpPr>
            <p:spPr bwMode="auto">
              <a:xfrm>
                <a:off x="3234" y="1863"/>
                <a:ext cx="185" cy="20"/>
              </a:xfrm>
              <a:custGeom>
                <a:avLst/>
                <a:gdLst>
                  <a:gd name="T0" fmla="*/ 185 w 185"/>
                  <a:gd name="T1" fmla="*/ 20 h 20"/>
                  <a:gd name="T2" fmla="*/ 153 w 185"/>
                  <a:gd name="T3" fmla="*/ 20 h 20"/>
                  <a:gd name="T4" fmla="*/ 104 w 185"/>
                  <a:gd name="T5" fmla="*/ 14 h 20"/>
                  <a:gd name="T6" fmla="*/ 74 w 185"/>
                  <a:gd name="T7" fmla="*/ 14 h 20"/>
                  <a:gd name="T8" fmla="*/ 74 w 185"/>
                  <a:gd name="T9" fmla="*/ 14 h 20"/>
                  <a:gd name="T10" fmla="*/ 55 w 185"/>
                  <a:gd name="T11" fmla="*/ 14 h 20"/>
                  <a:gd name="T12" fmla="*/ 31 w 185"/>
                  <a:gd name="T13" fmla="*/ 14 h 20"/>
                  <a:gd name="T14" fmla="*/ 19 w 185"/>
                  <a:gd name="T15" fmla="*/ 8 h 20"/>
                  <a:gd name="T16" fmla="*/ 19 w 185"/>
                  <a:gd name="T17" fmla="*/ 8 h 20"/>
                  <a:gd name="T18" fmla="*/ 13 w 185"/>
                  <a:gd name="T19" fmla="*/ 8 h 20"/>
                  <a:gd name="T20" fmla="*/ 0 w 185"/>
                  <a:gd name="T21" fmla="*/ 8 h 20"/>
                  <a:gd name="T22" fmla="*/ 0 w 185"/>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20">
                    <a:moveTo>
                      <a:pt x="185" y="20"/>
                    </a:moveTo>
                    <a:lnTo>
                      <a:pt x="153" y="20"/>
                    </a:lnTo>
                    <a:lnTo>
                      <a:pt x="104" y="14"/>
                    </a:lnTo>
                    <a:lnTo>
                      <a:pt x="74" y="14"/>
                    </a:lnTo>
                    <a:lnTo>
                      <a:pt x="74" y="14"/>
                    </a:lnTo>
                    <a:lnTo>
                      <a:pt x="55" y="14"/>
                    </a:lnTo>
                    <a:lnTo>
                      <a:pt x="31" y="14"/>
                    </a:lnTo>
                    <a:lnTo>
                      <a:pt x="19" y="8"/>
                    </a:lnTo>
                    <a:lnTo>
                      <a:pt x="19" y="8"/>
                    </a:lnTo>
                    <a:lnTo>
                      <a:pt x="13"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38" name="Freeform 54"/>
              <p:cNvSpPr>
                <a:spLocks/>
              </p:cNvSpPr>
              <p:nvPr/>
            </p:nvSpPr>
            <p:spPr bwMode="auto">
              <a:xfrm>
                <a:off x="3723" y="1779"/>
                <a:ext cx="490" cy="23"/>
              </a:xfrm>
              <a:custGeom>
                <a:avLst/>
                <a:gdLst>
                  <a:gd name="T0" fmla="*/ 0 w 490"/>
                  <a:gd name="T1" fmla="*/ 0 h 23"/>
                  <a:gd name="T2" fmla="*/ 32 w 490"/>
                  <a:gd name="T3" fmla="*/ 5 h 23"/>
                  <a:gd name="T4" fmla="*/ 81 w 490"/>
                  <a:gd name="T5" fmla="*/ 5 h 23"/>
                  <a:gd name="T6" fmla="*/ 122 w 490"/>
                  <a:gd name="T7" fmla="*/ 11 h 23"/>
                  <a:gd name="T8" fmla="*/ 122 w 490"/>
                  <a:gd name="T9" fmla="*/ 11 h 23"/>
                  <a:gd name="T10" fmla="*/ 185 w 490"/>
                  <a:gd name="T11" fmla="*/ 17 h 23"/>
                  <a:gd name="T12" fmla="*/ 276 w 490"/>
                  <a:gd name="T13" fmla="*/ 23 h 23"/>
                  <a:gd name="T14" fmla="*/ 337 w 490"/>
                  <a:gd name="T15" fmla="*/ 23 h 23"/>
                  <a:gd name="T16" fmla="*/ 337 w 490"/>
                  <a:gd name="T17" fmla="*/ 23 h 23"/>
                  <a:gd name="T18" fmla="*/ 380 w 490"/>
                  <a:gd name="T19" fmla="*/ 17 h 23"/>
                  <a:gd name="T20" fmla="*/ 447 w 490"/>
                  <a:gd name="T21" fmla="*/ 11 h 23"/>
                  <a:gd name="T22" fmla="*/ 490 w 490"/>
                  <a:gd name="T23"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 h="23">
                    <a:moveTo>
                      <a:pt x="0" y="0"/>
                    </a:moveTo>
                    <a:lnTo>
                      <a:pt x="32" y="5"/>
                    </a:lnTo>
                    <a:lnTo>
                      <a:pt x="81" y="5"/>
                    </a:lnTo>
                    <a:lnTo>
                      <a:pt x="122" y="11"/>
                    </a:lnTo>
                    <a:lnTo>
                      <a:pt x="122" y="11"/>
                    </a:lnTo>
                    <a:lnTo>
                      <a:pt x="185" y="17"/>
                    </a:lnTo>
                    <a:lnTo>
                      <a:pt x="276" y="23"/>
                    </a:lnTo>
                    <a:lnTo>
                      <a:pt x="337" y="23"/>
                    </a:lnTo>
                    <a:lnTo>
                      <a:pt x="337" y="23"/>
                    </a:lnTo>
                    <a:lnTo>
                      <a:pt x="380" y="17"/>
                    </a:lnTo>
                    <a:lnTo>
                      <a:pt x="447" y="11"/>
                    </a:lnTo>
                    <a:lnTo>
                      <a:pt x="49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39" name="Freeform 55"/>
              <p:cNvSpPr>
                <a:spLocks/>
              </p:cNvSpPr>
              <p:nvPr/>
            </p:nvSpPr>
            <p:spPr bwMode="auto">
              <a:xfrm>
                <a:off x="3889" y="1834"/>
                <a:ext cx="240" cy="17"/>
              </a:xfrm>
              <a:custGeom>
                <a:avLst/>
                <a:gdLst>
                  <a:gd name="T0" fmla="*/ 240 w 240"/>
                  <a:gd name="T1" fmla="*/ 17 h 17"/>
                  <a:gd name="T2" fmla="*/ 220 w 240"/>
                  <a:gd name="T3" fmla="*/ 17 h 17"/>
                  <a:gd name="T4" fmla="*/ 190 w 240"/>
                  <a:gd name="T5" fmla="*/ 5 h 17"/>
                  <a:gd name="T6" fmla="*/ 153 w 240"/>
                  <a:gd name="T7" fmla="*/ 0 h 17"/>
                  <a:gd name="T8" fmla="*/ 153 w 240"/>
                  <a:gd name="T9" fmla="*/ 0 h 17"/>
                  <a:gd name="T10" fmla="*/ 98 w 240"/>
                  <a:gd name="T11" fmla="*/ 0 h 17"/>
                  <a:gd name="T12" fmla="*/ 31 w 240"/>
                  <a:gd name="T13" fmla="*/ 0 h 17"/>
                  <a:gd name="T14" fmla="*/ 0 w 24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7">
                    <a:moveTo>
                      <a:pt x="240" y="17"/>
                    </a:moveTo>
                    <a:lnTo>
                      <a:pt x="220" y="17"/>
                    </a:lnTo>
                    <a:lnTo>
                      <a:pt x="190" y="5"/>
                    </a:lnTo>
                    <a:lnTo>
                      <a:pt x="153" y="0"/>
                    </a:lnTo>
                    <a:lnTo>
                      <a:pt x="153" y="0"/>
                    </a:lnTo>
                    <a:lnTo>
                      <a:pt x="98" y="0"/>
                    </a:lnTo>
                    <a:lnTo>
                      <a:pt x="3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40" name="Freeform 56"/>
              <p:cNvSpPr>
                <a:spLocks/>
              </p:cNvSpPr>
              <p:nvPr/>
            </p:nvSpPr>
            <p:spPr bwMode="auto">
              <a:xfrm>
                <a:off x="4085" y="1362"/>
                <a:ext cx="12" cy="141"/>
              </a:xfrm>
              <a:custGeom>
                <a:avLst/>
                <a:gdLst>
                  <a:gd name="T0" fmla="*/ 0 w 12"/>
                  <a:gd name="T1" fmla="*/ 0 h 141"/>
                  <a:gd name="T2" fmla="*/ 0 w 12"/>
                  <a:gd name="T3" fmla="*/ 13 h 141"/>
                  <a:gd name="T4" fmla="*/ 6 w 12"/>
                  <a:gd name="T5" fmla="*/ 25 h 141"/>
                  <a:gd name="T6" fmla="*/ 6 w 12"/>
                  <a:gd name="T7" fmla="*/ 37 h 141"/>
                  <a:gd name="T8" fmla="*/ 6 w 12"/>
                  <a:gd name="T9" fmla="*/ 37 h 141"/>
                  <a:gd name="T10" fmla="*/ 6 w 12"/>
                  <a:gd name="T11" fmla="*/ 74 h 141"/>
                  <a:gd name="T12" fmla="*/ 12 w 12"/>
                  <a:gd name="T13" fmla="*/ 116 h 141"/>
                  <a:gd name="T14" fmla="*/ 12 w 12"/>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1">
                    <a:moveTo>
                      <a:pt x="0" y="0"/>
                    </a:moveTo>
                    <a:lnTo>
                      <a:pt x="0" y="13"/>
                    </a:lnTo>
                    <a:lnTo>
                      <a:pt x="6" y="25"/>
                    </a:lnTo>
                    <a:lnTo>
                      <a:pt x="6" y="37"/>
                    </a:lnTo>
                    <a:lnTo>
                      <a:pt x="6" y="37"/>
                    </a:lnTo>
                    <a:lnTo>
                      <a:pt x="6" y="74"/>
                    </a:lnTo>
                    <a:lnTo>
                      <a:pt x="12" y="116"/>
                    </a:lnTo>
                    <a:lnTo>
                      <a:pt x="12" y="14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41" name="Freeform 57"/>
              <p:cNvSpPr>
                <a:spLocks/>
              </p:cNvSpPr>
              <p:nvPr/>
            </p:nvSpPr>
            <p:spPr bwMode="auto">
              <a:xfrm>
                <a:off x="4121" y="1399"/>
                <a:ext cx="8" cy="252"/>
              </a:xfrm>
              <a:custGeom>
                <a:avLst/>
                <a:gdLst>
                  <a:gd name="T0" fmla="*/ 0 w 8"/>
                  <a:gd name="T1" fmla="*/ 0 h 252"/>
                  <a:gd name="T2" fmla="*/ 0 w 8"/>
                  <a:gd name="T3" fmla="*/ 12 h 252"/>
                  <a:gd name="T4" fmla="*/ 0 w 8"/>
                  <a:gd name="T5" fmla="*/ 37 h 252"/>
                  <a:gd name="T6" fmla="*/ 8 w 8"/>
                  <a:gd name="T7" fmla="*/ 61 h 252"/>
                  <a:gd name="T8" fmla="*/ 8 w 8"/>
                  <a:gd name="T9" fmla="*/ 61 h 252"/>
                  <a:gd name="T10" fmla="*/ 0 w 8"/>
                  <a:gd name="T11" fmla="*/ 98 h 252"/>
                  <a:gd name="T12" fmla="*/ 0 w 8"/>
                  <a:gd name="T13" fmla="*/ 153 h 252"/>
                  <a:gd name="T14" fmla="*/ 0 w 8"/>
                  <a:gd name="T15" fmla="*/ 189 h 252"/>
                  <a:gd name="T16" fmla="*/ 0 w 8"/>
                  <a:gd name="T17" fmla="*/ 189 h 252"/>
                  <a:gd name="T18" fmla="*/ 0 w 8"/>
                  <a:gd name="T19" fmla="*/ 214 h 252"/>
                  <a:gd name="T20" fmla="*/ 0 w 8"/>
                  <a:gd name="T21" fmla="*/ 238 h 252"/>
                  <a:gd name="T22" fmla="*/ 0 w 8"/>
                  <a:gd name="T23"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52">
                    <a:moveTo>
                      <a:pt x="0" y="0"/>
                    </a:moveTo>
                    <a:lnTo>
                      <a:pt x="0" y="12"/>
                    </a:lnTo>
                    <a:lnTo>
                      <a:pt x="0" y="37"/>
                    </a:lnTo>
                    <a:lnTo>
                      <a:pt x="8" y="61"/>
                    </a:lnTo>
                    <a:lnTo>
                      <a:pt x="8" y="61"/>
                    </a:lnTo>
                    <a:lnTo>
                      <a:pt x="0" y="98"/>
                    </a:lnTo>
                    <a:lnTo>
                      <a:pt x="0" y="153"/>
                    </a:lnTo>
                    <a:lnTo>
                      <a:pt x="0" y="189"/>
                    </a:lnTo>
                    <a:lnTo>
                      <a:pt x="0" y="189"/>
                    </a:lnTo>
                    <a:lnTo>
                      <a:pt x="0" y="214"/>
                    </a:lnTo>
                    <a:lnTo>
                      <a:pt x="0" y="238"/>
                    </a:lnTo>
                    <a:lnTo>
                      <a:pt x="0" y="25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42" name="Freeform 58"/>
              <p:cNvSpPr>
                <a:spLocks/>
              </p:cNvSpPr>
              <p:nvPr/>
            </p:nvSpPr>
            <p:spPr bwMode="auto">
              <a:xfrm>
                <a:off x="4146" y="1596"/>
                <a:ext cx="1" cy="133"/>
              </a:xfrm>
              <a:custGeom>
                <a:avLst/>
                <a:gdLst>
                  <a:gd name="T0" fmla="*/ 0 h 133"/>
                  <a:gd name="T1" fmla="*/ 23 h 133"/>
                  <a:gd name="T2" fmla="*/ 67 h 133"/>
                  <a:gd name="T3" fmla="*/ 96 h 133"/>
                  <a:gd name="T4" fmla="*/ 96 h 133"/>
                  <a:gd name="T5" fmla="*/ 116 h 133"/>
                  <a:gd name="T6" fmla="*/ 127 h 133"/>
                  <a:gd name="T7" fmla="*/ 133 h 13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33">
                    <a:moveTo>
                      <a:pt x="0" y="0"/>
                    </a:moveTo>
                    <a:lnTo>
                      <a:pt x="0" y="23"/>
                    </a:lnTo>
                    <a:lnTo>
                      <a:pt x="0" y="67"/>
                    </a:lnTo>
                    <a:lnTo>
                      <a:pt x="0" y="96"/>
                    </a:lnTo>
                    <a:lnTo>
                      <a:pt x="0" y="96"/>
                    </a:lnTo>
                    <a:lnTo>
                      <a:pt x="0" y="116"/>
                    </a:lnTo>
                    <a:lnTo>
                      <a:pt x="0" y="127"/>
                    </a:lnTo>
                    <a:lnTo>
                      <a:pt x="0" y="1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43" name="Freeform 59"/>
              <p:cNvSpPr>
                <a:spLocks/>
              </p:cNvSpPr>
              <p:nvPr/>
            </p:nvSpPr>
            <p:spPr bwMode="auto">
              <a:xfrm>
                <a:off x="4054" y="1368"/>
                <a:ext cx="6" cy="104"/>
              </a:xfrm>
              <a:custGeom>
                <a:avLst/>
                <a:gdLst>
                  <a:gd name="T0" fmla="*/ 6 w 6"/>
                  <a:gd name="T1" fmla="*/ 0 h 104"/>
                  <a:gd name="T2" fmla="*/ 0 w 6"/>
                  <a:gd name="T3" fmla="*/ 7 h 104"/>
                  <a:gd name="T4" fmla="*/ 0 w 6"/>
                  <a:gd name="T5" fmla="*/ 19 h 104"/>
                  <a:gd name="T6" fmla="*/ 0 w 6"/>
                  <a:gd name="T7" fmla="*/ 25 h 104"/>
                  <a:gd name="T8" fmla="*/ 0 w 6"/>
                  <a:gd name="T9" fmla="*/ 25 h 104"/>
                  <a:gd name="T10" fmla="*/ 0 w 6"/>
                  <a:gd name="T11" fmla="*/ 37 h 104"/>
                  <a:gd name="T12" fmla="*/ 6 w 6"/>
                  <a:gd name="T13" fmla="*/ 43 h 104"/>
                  <a:gd name="T14" fmla="*/ 6 w 6"/>
                  <a:gd name="T15" fmla="*/ 49 h 104"/>
                  <a:gd name="T16" fmla="*/ 6 w 6"/>
                  <a:gd name="T17" fmla="*/ 49 h 104"/>
                  <a:gd name="T18" fmla="*/ 6 w 6"/>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4">
                    <a:moveTo>
                      <a:pt x="6" y="0"/>
                    </a:moveTo>
                    <a:lnTo>
                      <a:pt x="0" y="7"/>
                    </a:lnTo>
                    <a:lnTo>
                      <a:pt x="0" y="19"/>
                    </a:lnTo>
                    <a:lnTo>
                      <a:pt x="0" y="25"/>
                    </a:lnTo>
                    <a:lnTo>
                      <a:pt x="0" y="25"/>
                    </a:lnTo>
                    <a:lnTo>
                      <a:pt x="0" y="37"/>
                    </a:lnTo>
                    <a:lnTo>
                      <a:pt x="6" y="43"/>
                    </a:lnTo>
                    <a:lnTo>
                      <a:pt x="6" y="49"/>
                    </a:lnTo>
                    <a:lnTo>
                      <a:pt x="6" y="49"/>
                    </a:lnTo>
                    <a:lnTo>
                      <a:pt x="6" y="10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44" name="Freeform 60"/>
              <p:cNvSpPr>
                <a:spLocks/>
              </p:cNvSpPr>
              <p:nvPr/>
            </p:nvSpPr>
            <p:spPr bwMode="auto">
              <a:xfrm>
                <a:off x="4024" y="1375"/>
                <a:ext cx="18" cy="111"/>
              </a:xfrm>
              <a:custGeom>
                <a:avLst/>
                <a:gdLst>
                  <a:gd name="T0" fmla="*/ 18 w 18"/>
                  <a:gd name="T1" fmla="*/ 0 h 111"/>
                  <a:gd name="T2" fmla="*/ 12 w 18"/>
                  <a:gd name="T3" fmla="*/ 6 h 111"/>
                  <a:gd name="T4" fmla="*/ 6 w 18"/>
                  <a:gd name="T5" fmla="*/ 12 h 111"/>
                  <a:gd name="T6" fmla="*/ 6 w 18"/>
                  <a:gd name="T7" fmla="*/ 18 h 111"/>
                  <a:gd name="T8" fmla="*/ 6 w 18"/>
                  <a:gd name="T9" fmla="*/ 18 h 111"/>
                  <a:gd name="T10" fmla="*/ 0 w 18"/>
                  <a:gd name="T11" fmla="*/ 30 h 111"/>
                  <a:gd name="T12" fmla="*/ 0 w 18"/>
                  <a:gd name="T13" fmla="*/ 42 h 111"/>
                  <a:gd name="T14" fmla="*/ 0 w 18"/>
                  <a:gd name="T15" fmla="*/ 56 h 111"/>
                  <a:gd name="T16" fmla="*/ 0 w 18"/>
                  <a:gd name="T17" fmla="*/ 56 h 111"/>
                  <a:gd name="T18" fmla="*/ 0 w 18"/>
                  <a:gd name="T19" fmla="*/ 79 h 111"/>
                  <a:gd name="T20" fmla="*/ 0 w 18"/>
                  <a:gd name="T21" fmla="*/ 97 h 111"/>
                  <a:gd name="T22" fmla="*/ 0 w 18"/>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1">
                    <a:moveTo>
                      <a:pt x="18" y="0"/>
                    </a:moveTo>
                    <a:lnTo>
                      <a:pt x="12" y="6"/>
                    </a:lnTo>
                    <a:lnTo>
                      <a:pt x="6" y="12"/>
                    </a:lnTo>
                    <a:lnTo>
                      <a:pt x="6" y="18"/>
                    </a:lnTo>
                    <a:lnTo>
                      <a:pt x="6" y="18"/>
                    </a:lnTo>
                    <a:lnTo>
                      <a:pt x="0" y="30"/>
                    </a:lnTo>
                    <a:lnTo>
                      <a:pt x="0" y="42"/>
                    </a:lnTo>
                    <a:lnTo>
                      <a:pt x="0" y="56"/>
                    </a:lnTo>
                    <a:lnTo>
                      <a:pt x="0" y="56"/>
                    </a:lnTo>
                    <a:lnTo>
                      <a:pt x="0" y="79"/>
                    </a:lnTo>
                    <a:lnTo>
                      <a:pt x="0" y="97"/>
                    </a:lnTo>
                    <a:lnTo>
                      <a:pt x="0" y="1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45" name="Freeform 61"/>
              <p:cNvSpPr>
                <a:spLocks/>
              </p:cNvSpPr>
              <p:nvPr/>
            </p:nvSpPr>
            <p:spPr bwMode="auto">
              <a:xfrm>
                <a:off x="4005" y="1387"/>
                <a:ext cx="13" cy="140"/>
              </a:xfrm>
              <a:custGeom>
                <a:avLst/>
                <a:gdLst>
                  <a:gd name="T0" fmla="*/ 13 w 13"/>
                  <a:gd name="T1" fmla="*/ 0 h 140"/>
                  <a:gd name="T2" fmla="*/ 6 w 13"/>
                  <a:gd name="T3" fmla="*/ 6 h 140"/>
                  <a:gd name="T4" fmla="*/ 0 w 13"/>
                  <a:gd name="T5" fmla="*/ 24 h 140"/>
                  <a:gd name="T6" fmla="*/ 0 w 13"/>
                  <a:gd name="T7" fmla="*/ 36 h 140"/>
                  <a:gd name="T8" fmla="*/ 0 w 13"/>
                  <a:gd name="T9" fmla="*/ 36 h 140"/>
                  <a:gd name="T10" fmla="*/ 0 w 13"/>
                  <a:gd name="T11" fmla="*/ 67 h 140"/>
                  <a:gd name="T12" fmla="*/ 0 w 13"/>
                  <a:gd name="T13" fmla="*/ 110 h 140"/>
                  <a:gd name="T14" fmla="*/ 0 w 13"/>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0">
                    <a:moveTo>
                      <a:pt x="13" y="0"/>
                    </a:moveTo>
                    <a:lnTo>
                      <a:pt x="6" y="6"/>
                    </a:lnTo>
                    <a:lnTo>
                      <a:pt x="0" y="24"/>
                    </a:lnTo>
                    <a:lnTo>
                      <a:pt x="0" y="36"/>
                    </a:lnTo>
                    <a:lnTo>
                      <a:pt x="0" y="36"/>
                    </a:lnTo>
                    <a:lnTo>
                      <a:pt x="0" y="67"/>
                    </a:lnTo>
                    <a:lnTo>
                      <a:pt x="0" y="110"/>
                    </a:lnTo>
                    <a:lnTo>
                      <a:pt x="0" y="14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46" name="Freeform 62"/>
              <p:cNvSpPr>
                <a:spLocks/>
              </p:cNvSpPr>
              <p:nvPr/>
            </p:nvSpPr>
            <p:spPr bwMode="auto">
              <a:xfrm>
                <a:off x="3999" y="1596"/>
                <a:ext cx="6" cy="116"/>
              </a:xfrm>
              <a:custGeom>
                <a:avLst/>
                <a:gdLst>
                  <a:gd name="T0" fmla="*/ 0 w 6"/>
                  <a:gd name="T1" fmla="*/ 116 h 116"/>
                  <a:gd name="T2" fmla="*/ 0 w 6"/>
                  <a:gd name="T3" fmla="*/ 90 h 116"/>
                  <a:gd name="T4" fmla="*/ 0 w 6"/>
                  <a:gd name="T5" fmla="*/ 41 h 116"/>
                  <a:gd name="T6" fmla="*/ 6 w 6"/>
                  <a:gd name="T7" fmla="*/ 0 h 116"/>
                </a:gdLst>
                <a:ahLst/>
                <a:cxnLst>
                  <a:cxn ang="0">
                    <a:pos x="T0" y="T1"/>
                  </a:cxn>
                  <a:cxn ang="0">
                    <a:pos x="T2" y="T3"/>
                  </a:cxn>
                  <a:cxn ang="0">
                    <a:pos x="T4" y="T5"/>
                  </a:cxn>
                  <a:cxn ang="0">
                    <a:pos x="T6" y="T7"/>
                  </a:cxn>
                </a:cxnLst>
                <a:rect l="0" t="0" r="r" b="b"/>
                <a:pathLst>
                  <a:path w="6" h="116">
                    <a:moveTo>
                      <a:pt x="0" y="116"/>
                    </a:moveTo>
                    <a:lnTo>
                      <a:pt x="0" y="90"/>
                    </a:lnTo>
                    <a:lnTo>
                      <a:pt x="0" y="4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47" name="Freeform 63"/>
              <p:cNvSpPr>
                <a:spLocks/>
              </p:cNvSpPr>
              <p:nvPr/>
            </p:nvSpPr>
            <p:spPr bwMode="auto">
              <a:xfrm>
                <a:off x="4060" y="3375"/>
                <a:ext cx="14" cy="385"/>
              </a:xfrm>
              <a:custGeom>
                <a:avLst/>
                <a:gdLst>
                  <a:gd name="T0" fmla="*/ 14 w 14"/>
                  <a:gd name="T1" fmla="*/ 0 h 385"/>
                  <a:gd name="T2" fmla="*/ 6 w 14"/>
                  <a:gd name="T3" fmla="*/ 18 h 385"/>
                  <a:gd name="T4" fmla="*/ 6 w 14"/>
                  <a:gd name="T5" fmla="*/ 55 h 385"/>
                  <a:gd name="T6" fmla="*/ 6 w 14"/>
                  <a:gd name="T7" fmla="*/ 79 h 385"/>
                  <a:gd name="T8" fmla="*/ 6 w 14"/>
                  <a:gd name="T9" fmla="*/ 79 h 385"/>
                  <a:gd name="T10" fmla="*/ 6 w 14"/>
                  <a:gd name="T11" fmla="*/ 165 h 385"/>
                  <a:gd name="T12" fmla="*/ 0 w 14"/>
                  <a:gd name="T13" fmla="*/ 299 h 385"/>
                  <a:gd name="T14" fmla="*/ 0 w 14"/>
                  <a:gd name="T15" fmla="*/ 385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85">
                    <a:moveTo>
                      <a:pt x="14" y="0"/>
                    </a:moveTo>
                    <a:lnTo>
                      <a:pt x="6" y="18"/>
                    </a:lnTo>
                    <a:lnTo>
                      <a:pt x="6" y="55"/>
                    </a:lnTo>
                    <a:lnTo>
                      <a:pt x="6" y="79"/>
                    </a:lnTo>
                    <a:lnTo>
                      <a:pt x="6" y="79"/>
                    </a:lnTo>
                    <a:lnTo>
                      <a:pt x="6" y="165"/>
                    </a:lnTo>
                    <a:lnTo>
                      <a:pt x="0" y="299"/>
                    </a:lnTo>
                    <a:lnTo>
                      <a:pt x="0" y="38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48" name="Freeform 64"/>
              <p:cNvSpPr>
                <a:spLocks/>
              </p:cNvSpPr>
              <p:nvPr/>
            </p:nvSpPr>
            <p:spPr bwMode="auto">
              <a:xfrm>
                <a:off x="4091" y="3454"/>
                <a:ext cx="6" cy="336"/>
              </a:xfrm>
              <a:custGeom>
                <a:avLst/>
                <a:gdLst>
                  <a:gd name="T0" fmla="*/ 6 w 6"/>
                  <a:gd name="T1" fmla="*/ 0 h 336"/>
                  <a:gd name="T2" fmla="*/ 6 w 6"/>
                  <a:gd name="T3" fmla="*/ 19 h 336"/>
                  <a:gd name="T4" fmla="*/ 6 w 6"/>
                  <a:gd name="T5" fmla="*/ 43 h 336"/>
                  <a:gd name="T6" fmla="*/ 6 w 6"/>
                  <a:gd name="T7" fmla="*/ 68 h 336"/>
                  <a:gd name="T8" fmla="*/ 6 w 6"/>
                  <a:gd name="T9" fmla="*/ 68 h 336"/>
                  <a:gd name="T10" fmla="*/ 6 w 6"/>
                  <a:gd name="T11" fmla="*/ 135 h 336"/>
                  <a:gd name="T12" fmla="*/ 0 w 6"/>
                  <a:gd name="T13" fmla="*/ 257 h 336"/>
                  <a:gd name="T14" fmla="*/ 0 w 6"/>
                  <a:gd name="T15" fmla="*/ 336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36">
                    <a:moveTo>
                      <a:pt x="6" y="0"/>
                    </a:moveTo>
                    <a:lnTo>
                      <a:pt x="6" y="19"/>
                    </a:lnTo>
                    <a:lnTo>
                      <a:pt x="6" y="43"/>
                    </a:lnTo>
                    <a:lnTo>
                      <a:pt x="6" y="68"/>
                    </a:lnTo>
                    <a:lnTo>
                      <a:pt x="6" y="68"/>
                    </a:lnTo>
                    <a:lnTo>
                      <a:pt x="6" y="135"/>
                    </a:lnTo>
                    <a:lnTo>
                      <a:pt x="0" y="257"/>
                    </a:lnTo>
                    <a:lnTo>
                      <a:pt x="0" y="33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49" name="Freeform 65"/>
              <p:cNvSpPr>
                <a:spLocks/>
              </p:cNvSpPr>
              <p:nvPr/>
            </p:nvSpPr>
            <p:spPr bwMode="auto">
              <a:xfrm>
                <a:off x="3993" y="3349"/>
                <a:ext cx="6" cy="435"/>
              </a:xfrm>
              <a:custGeom>
                <a:avLst/>
                <a:gdLst>
                  <a:gd name="T0" fmla="*/ 6 w 6"/>
                  <a:gd name="T1" fmla="*/ 0 h 435"/>
                  <a:gd name="T2" fmla="*/ 6 w 6"/>
                  <a:gd name="T3" fmla="*/ 20 h 435"/>
                  <a:gd name="T4" fmla="*/ 6 w 6"/>
                  <a:gd name="T5" fmla="*/ 50 h 435"/>
                  <a:gd name="T6" fmla="*/ 6 w 6"/>
                  <a:gd name="T7" fmla="*/ 69 h 435"/>
                  <a:gd name="T8" fmla="*/ 6 w 6"/>
                  <a:gd name="T9" fmla="*/ 69 h 435"/>
                  <a:gd name="T10" fmla="*/ 6 w 6"/>
                  <a:gd name="T11" fmla="*/ 154 h 435"/>
                  <a:gd name="T12" fmla="*/ 0 w 6"/>
                  <a:gd name="T13" fmla="*/ 301 h 435"/>
                  <a:gd name="T14" fmla="*/ 6 w 6"/>
                  <a:gd name="T15" fmla="*/ 386 h 435"/>
                  <a:gd name="T16" fmla="*/ 6 w 6"/>
                  <a:gd name="T17" fmla="*/ 386 h 435"/>
                  <a:gd name="T18" fmla="*/ 6 w 6"/>
                  <a:gd name="T19" fmla="*/ 411 h 435"/>
                  <a:gd name="T20" fmla="*/ 6 w 6"/>
                  <a:gd name="T21" fmla="*/ 429 h 435"/>
                  <a:gd name="T22" fmla="*/ 6 w 6"/>
                  <a:gd name="T23"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35">
                    <a:moveTo>
                      <a:pt x="6" y="0"/>
                    </a:moveTo>
                    <a:lnTo>
                      <a:pt x="6" y="20"/>
                    </a:lnTo>
                    <a:lnTo>
                      <a:pt x="6" y="50"/>
                    </a:lnTo>
                    <a:lnTo>
                      <a:pt x="6" y="69"/>
                    </a:lnTo>
                    <a:lnTo>
                      <a:pt x="6" y="69"/>
                    </a:lnTo>
                    <a:lnTo>
                      <a:pt x="6" y="154"/>
                    </a:lnTo>
                    <a:lnTo>
                      <a:pt x="0" y="301"/>
                    </a:lnTo>
                    <a:lnTo>
                      <a:pt x="6" y="386"/>
                    </a:lnTo>
                    <a:lnTo>
                      <a:pt x="6" y="386"/>
                    </a:lnTo>
                    <a:lnTo>
                      <a:pt x="6" y="411"/>
                    </a:lnTo>
                    <a:lnTo>
                      <a:pt x="6" y="429"/>
                    </a:lnTo>
                    <a:lnTo>
                      <a:pt x="6" y="43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50" name="Freeform 66"/>
              <p:cNvSpPr>
                <a:spLocks/>
              </p:cNvSpPr>
              <p:nvPr/>
            </p:nvSpPr>
            <p:spPr bwMode="auto">
              <a:xfrm>
                <a:off x="4140" y="3222"/>
                <a:ext cx="6" cy="122"/>
              </a:xfrm>
              <a:custGeom>
                <a:avLst/>
                <a:gdLst>
                  <a:gd name="T0" fmla="*/ 6 w 6"/>
                  <a:gd name="T1" fmla="*/ 0 h 122"/>
                  <a:gd name="T2" fmla="*/ 0 w 6"/>
                  <a:gd name="T3" fmla="*/ 25 h 122"/>
                  <a:gd name="T4" fmla="*/ 0 w 6"/>
                  <a:gd name="T5" fmla="*/ 80 h 122"/>
                  <a:gd name="T6" fmla="*/ 0 w 6"/>
                  <a:gd name="T7" fmla="*/ 122 h 122"/>
                </a:gdLst>
                <a:ahLst/>
                <a:cxnLst>
                  <a:cxn ang="0">
                    <a:pos x="T0" y="T1"/>
                  </a:cxn>
                  <a:cxn ang="0">
                    <a:pos x="T2" y="T3"/>
                  </a:cxn>
                  <a:cxn ang="0">
                    <a:pos x="T4" y="T5"/>
                  </a:cxn>
                  <a:cxn ang="0">
                    <a:pos x="T6" y="T7"/>
                  </a:cxn>
                </a:cxnLst>
                <a:rect l="0" t="0" r="r" b="b"/>
                <a:pathLst>
                  <a:path w="6" h="122">
                    <a:moveTo>
                      <a:pt x="6" y="0"/>
                    </a:moveTo>
                    <a:lnTo>
                      <a:pt x="0" y="25"/>
                    </a:lnTo>
                    <a:lnTo>
                      <a:pt x="0" y="80"/>
                    </a:lnTo>
                    <a:lnTo>
                      <a:pt x="0" y="12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51" name="Freeform 67"/>
              <p:cNvSpPr>
                <a:spLocks/>
              </p:cNvSpPr>
              <p:nvPr/>
            </p:nvSpPr>
            <p:spPr bwMode="auto">
              <a:xfrm>
                <a:off x="4140" y="3001"/>
                <a:ext cx="1" cy="142"/>
              </a:xfrm>
              <a:custGeom>
                <a:avLst/>
                <a:gdLst>
                  <a:gd name="T0" fmla="*/ 0 h 142"/>
                  <a:gd name="T1" fmla="*/ 18 h 142"/>
                  <a:gd name="T2" fmla="*/ 50 h 142"/>
                  <a:gd name="T3" fmla="*/ 81 h 142"/>
                  <a:gd name="T4" fmla="*/ 81 h 142"/>
                  <a:gd name="T5" fmla="*/ 111 h 142"/>
                  <a:gd name="T6" fmla="*/ 136 h 142"/>
                  <a:gd name="T7" fmla="*/ 142 h 14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42">
                    <a:moveTo>
                      <a:pt x="0" y="0"/>
                    </a:moveTo>
                    <a:lnTo>
                      <a:pt x="0" y="18"/>
                    </a:lnTo>
                    <a:lnTo>
                      <a:pt x="0" y="50"/>
                    </a:lnTo>
                    <a:lnTo>
                      <a:pt x="0" y="81"/>
                    </a:lnTo>
                    <a:lnTo>
                      <a:pt x="0" y="81"/>
                    </a:lnTo>
                    <a:lnTo>
                      <a:pt x="0" y="111"/>
                    </a:lnTo>
                    <a:lnTo>
                      <a:pt x="0" y="136"/>
                    </a:lnTo>
                    <a:lnTo>
                      <a:pt x="0" y="14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52" name="Freeform 68"/>
              <p:cNvSpPr>
                <a:spLocks/>
              </p:cNvSpPr>
              <p:nvPr/>
            </p:nvSpPr>
            <p:spPr bwMode="auto">
              <a:xfrm>
                <a:off x="3969" y="1767"/>
                <a:ext cx="215" cy="214"/>
              </a:xfrm>
              <a:custGeom>
                <a:avLst/>
                <a:gdLst>
                  <a:gd name="T0" fmla="*/ 12 w 215"/>
                  <a:gd name="T1" fmla="*/ 0 h 214"/>
                  <a:gd name="T2" fmla="*/ 18 w 215"/>
                  <a:gd name="T3" fmla="*/ 12 h 214"/>
                  <a:gd name="T4" fmla="*/ 36 w 215"/>
                  <a:gd name="T5" fmla="*/ 29 h 214"/>
                  <a:gd name="T6" fmla="*/ 55 w 215"/>
                  <a:gd name="T7" fmla="*/ 55 h 214"/>
                  <a:gd name="T8" fmla="*/ 85 w 215"/>
                  <a:gd name="T9" fmla="*/ 84 h 214"/>
                  <a:gd name="T10" fmla="*/ 116 w 215"/>
                  <a:gd name="T11" fmla="*/ 122 h 214"/>
                  <a:gd name="T12" fmla="*/ 146 w 215"/>
                  <a:gd name="T13" fmla="*/ 151 h 214"/>
                  <a:gd name="T14" fmla="*/ 177 w 215"/>
                  <a:gd name="T15" fmla="*/ 183 h 214"/>
                  <a:gd name="T16" fmla="*/ 215 w 215"/>
                  <a:gd name="T17" fmla="*/ 206 h 214"/>
                  <a:gd name="T18" fmla="*/ 215 w 215"/>
                  <a:gd name="T19" fmla="*/ 206 h 214"/>
                  <a:gd name="T20" fmla="*/ 215 w 215"/>
                  <a:gd name="T21" fmla="*/ 214 h 214"/>
                  <a:gd name="T22" fmla="*/ 215 w 215"/>
                  <a:gd name="T23" fmla="*/ 214 h 214"/>
                  <a:gd name="T24" fmla="*/ 207 w 215"/>
                  <a:gd name="T25" fmla="*/ 214 h 214"/>
                  <a:gd name="T26" fmla="*/ 207 w 215"/>
                  <a:gd name="T27" fmla="*/ 214 h 214"/>
                  <a:gd name="T28" fmla="*/ 195 w 215"/>
                  <a:gd name="T29" fmla="*/ 206 h 214"/>
                  <a:gd name="T30" fmla="*/ 166 w 215"/>
                  <a:gd name="T31" fmla="*/ 177 h 214"/>
                  <a:gd name="T32" fmla="*/ 116 w 215"/>
                  <a:gd name="T33" fmla="*/ 133 h 214"/>
                  <a:gd name="T34" fmla="*/ 61 w 215"/>
                  <a:gd name="T35" fmla="*/ 78 h 214"/>
                  <a:gd name="T36" fmla="*/ 0 w 215"/>
                  <a:gd name="T37" fmla="*/ 6 h 214"/>
                  <a:gd name="T38" fmla="*/ 0 w 215"/>
                  <a:gd name="T39" fmla="*/ 6 h 214"/>
                  <a:gd name="T40" fmla="*/ 0 w 215"/>
                  <a:gd name="T41" fmla="*/ 6 h 214"/>
                  <a:gd name="T42" fmla="*/ 6 w 215"/>
                  <a:gd name="T43" fmla="*/ 0 h 214"/>
                  <a:gd name="T44" fmla="*/ 12 w 215"/>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14">
                    <a:moveTo>
                      <a:pt x="12" y="0"/>
                    </a:moveTo>
                    <a:lnTo>
                      <a:pt x="18" y="12"/>
                    </a:lnTo>
                    <a:lnTo>
                      <a:pt x="36" y="29"/>
                    </a:lnTo>
                    <a:lnTo>
                      <a:pt x="55" y="55"/>
                    </a:lnTo>
                    <a:lnTo>
                      <a:pt x="85" y="84"/>
                    </a:lnTo>
                    <a:lnTo>
                      <a:pt x="116" y="122"/>
                    </a:lnTo>
                    <a:lnTo>
                      <a:pt x="146" y="151"/>
                    </a:lnTo>
                    <a:lnTo>
                      <a:pt x="177" y="183"/>
                    </a:lnTo>
                    <a:lnTo>
                      <a:pt x="215" y="206"/>
                    </a:lnTo>
                    <a:lnTo>
                      <a:pt x="215" y="206"/>
                    </a:lnTo>
                    <a:lnTo>
                      <a:pt x="215" y="214"/>
                    </a:lnTo>
                    <a:lnTo>
                      <a:pt x="215" y="214"/>
                    </a:lnTo>
                    <a:lnTo>
                      <a:pt x="207" y="214"/>
                    </a:lnTo>
                    <a:lnTo>
                      <a:pt x="207" y="214"/>
                    </a:lnTo>
                    <a:lnTo>
                      <a:pt x="195" y="206"/>
                    </a:lnTo>
                    <a:lnTo>
                      <a:pt x="166" y="177"/>
                    </a:lnTo>
                    <a:lnTo>
                      <a:pt x="116" y="133"/>
                    </a:lnTo>
                    <a:lnTo>
                      <a:pt x="61" y="78"/>
                    </a:lnTo>
                    <a:lnTo>
                      <a:pt x="0" y="6"/>
                    </a:lnTo>
                    <a:lnTo>
                      <a:pt x="0" y="6"/>
                    </a:lnTo>
                    <a:lnTo>
                      <a:pt x="0" y="6"/>
                    </a:lnTo>
                    <a:lnTo>
                      <a:pt x="6" y="0"/>
                    </a:lnTo>
                    <a:lnTo>
                      <a:pt x="12"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53" name="Freeform 69"/>
              <p:cNvSpPr>
                <a:spLocks/>
              </p:cNvSpPr>
              <p:nvPr/>
            </p:nvSpPr>
            <p:spPr bwMode="auto">
              <a:xfrm>
                <a:off x="3963" y="1773"/>
                <a:ext cx="213" cy="208"/>
              </a:xfrm>
              <a:custGeom>
                <a:avLst/>
                <a:gdLst>
                  <a:gd name="T0" fmla="*/ 6 w 213"/>
                  <a:gd name="T1" fmla="*/ 0 h 208"/>
                  <a:gd name="T2" fmla="*/ 12 w 213"/>
                  <a:gd name="T3" fmla="*/ 11 h 208"/>
                  <a:gd name="T4" fmla="*/ 30 w 213"/>
                  <a:gd name="T5" fmla="*/ 29 h 208"/>
                  <a:gd name="T6" fmla="*/ 55 w 213"/>
                  <a:gd name="T7" fmla="*/ 55 h 208"/>
                  <a:gd name="T8" fmla="*/ 79 w 213"/>
                  <a:gd name="T9" fmla="*/ 84 h 208"/>
                  <a:gd name="T10" fmla="*/ 111 w 213"/>
                  <a:gd name="T11" fmla="*/ 116 h 208"/>
                  <a:gd name="T12" fmla="*/ 146 w 213"/>
                  <a:gd name="T13" fmla="*/ 145 h 208"/>
                  <a:gd name="T14" fmla="*/ 177 w 213"/>
                  <a:gd name="T15" fmla="*/ 177 h 208"/>
                  <a:gd name="T16" fmla="*/ 213 w 213"/>
                  <a:gd name="T17" fmla="*/ 200 h 208"/>
                  <a:gd name="T18" fmla="*/ 213 w 213"/>
                  <a:gd name="T19" fmla="*/ 200 h 208"/>
                  <a:gd name="T20" fmla="*/ 213 w 213"/>
                  <a:gd name="T21" fmla="*/ 208 h 208"/>
                  <a:gd name="T22" fmla="*/ 213 w 213"/>
                  <a:gd name="T23" fmla="*/ 208 h 208"/>
                  <a:gd name="T24" fmla="*/ 207 w 213"/>
                  <a:gd name="T25" fmla="*/ 208 h 208"/>
                  <a:gd name="T26" fmla="*/ 207 w 213"/>
                  <a:gd name="T27" fmla="*/ 208 h 208"/>
                  <a:gd name="T28" fmla="*/ 195 w 213"/>
                  <a:gd name="T29" fmla="*/ 200 h 208"/>
                  <a:gd name="T30" fmla="*/ 158 w 213"/>
                  <a:gd name="T31" fmla="*/ 171 h 208"/>
                  <a:gd name="T32" fmla="*/ 116 w 213"/>
                  <a:gd name="T33" fmla="*/ 127 h 208"/>
                  <a:gd name="T34" fmla="*/ 55 w 213"/>
                  <a:gd name="T35" fmla="*/ 72 h 208"/>
                  <a:gd name="T36" fmla="*/ 0 w 213"/>
                  <a:gd name="T37" fmla="*/ 0 h 208"/>
                  <a:gd name="T38" fmla="*/ 0 w 213"/>
                  <a:gd name="T39" fmla="*/ 0 h 208"/>
                  <a:gd name="T40" fmla="*/ 0 w 213"/>
                  <a:gd name="T41" fmla="*/ 0 h 208"/>
                  <a:gd name="T42" fmla="*/ 0 w 213"/>
                  <a:gd name="T43" fmla="*/ 0 h 208"/>
                  <a:gd name="T44" fmla="*/ 6 w 213"/>
                  <a:gd name="T4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08">
                    <a:moveTo>
                      <a:pt x="6" y="0"/>
                    </a:moveTo>
                    <a:lnTo>
                      <a:pt x="12" y="11"/>
                    </a:lnTo>
                    <a:lnTo>
                      <a:pt x="30" y="29"/>
                    </a:lnTo>
                    <a:lnTo>
                      <a:pt x="55" y="55"/>
                    </a:lnTo>
                    <a:lnTo>
                      <a:pt x="79" y="84"/>
                    </a:lnTo>
                    <a:lnTo>
                      <a:pt x="111" y="116"/>
                    </a:lnTo>
                    <a:lnTo>
                      <a:pt x="146" y="145"/>
                    </a:lnTo>
                    <a:lnTo>
                      <a:pt x="177" y="177"/>
                    </a:lnTo>
                    <a:lnTo>
                      <a:pt x="213" y="200"/>
                    </a:lnTo>
                    <a:lnTo>
                      <a:pt x="213" y="200"/>
                    </a:lnTo>
                    <a:lnTo>
                      <a:pt x="213" y="208"/>
                    </a:lnTo>
                    <a:lnTo>
                      <a:pt x="213" y="208"/>
                    </a:lnTo>
                    <a:lnTo>
                      <a:pt x="207" y="208"/>
                    </a:lnTo>
                    <a:lnTo>
                      <a:pt x="207" y="208"/>
                    </a:lnTo>
                    <a:lnTo>
                      <a:pt x="195" y="200"/>
                    </a:lnTo>
                    <a:lnTo>
                      <a:pt x="158" y="171"/>
                    </a:lnTo>
                    <a:lnTo>
                      <a:pt x="116" y="127"/>
                    </a:lnTo>
                    <a:lnTo>
                      <a:pt x="55" y="72"/>
                    </a:lnTo>
                    <a:lnTo>
                      <a:pt x="0" y="0"/>
                    </a:lnTo>
                    <a:lnTo>
                      <a:pt x="0" y="0"/>
                    </a:lnTo>
                    <a:lnTo>
                      <a:pt x="0" y="0"/>
                    </a:lnTo>
                    <a:lnTo>
                      <a:pt x="0" y="0"/>
                    </a:lnTo>
                    <a:lnTo>
                      <a:pt x="6"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54" name="Freeform 70"/>
              <p:cNvSpPr>
                <a:spLocks/>
              </p:cNvSpPr>
              <p:nvPr/>
            </p:nvSpPr>
            <p:spPr bwMode="auto">
              <a:xfrm>
                <a:off x="3963" y="1767"/>
                <a:ext cx="213" cy="214"/>
              </a:xfrm>
              <a:custGeom>
                <a:avLst/>
                <a:gdLst>
                  <a:gd name="T0" fmla="*/ 207 w 213"/>
                  <a:gd name="T1" fmla="*/ 0 h 214"/>
                  <a:gd name="T2" fmla="*/ 201 w 213"/>
                  <a:gd name="T3" fmla="*/ 12 h 214"/>
                  <a:gd name="T4" fmla="*/ 183 w 213"/>
                  <a:gd name="T5" fmla="*/ 29 h 214"/>
                  <a:gd name="T6" fmla="*/ 158 w 213"/>
                  <a:gd name="T7" fmla="*/ 55 h 214"/>
                  <a:gd name="T8" fmla="*/ 134 w 213"/>
                  <a:gd name="T9" fmla="*/ 84 h 214"/>
                  <a:gd name="T10" fmla="*/ 103 w 213"/>
                  <a:gd name="T11" fmla="*/ 122 h 214"/>
                  <a:gd name="T12" fmla="*/ 67 w 213"/>
                  <a:gd name="T13" fmla="*/ 151 h 214"/>
                  <a:gd name="T14" fmla="*/ 30 w 213"/>
                  <a:gd name="T15" fmla="*/ 183 h 214"/>
                  <a:gd name="T16" fmla="*/ 0 w 213"/>
                  <a:gd name="T17" fmla="*/ 206 h 214"/>
                  <a:gd name="T18" fmla="*/ 0 w 213"/>
                  <a:gd name="T19" fmla="*/ 206 h 214"/>
                  <a:gd name="T20" fmla="*/ 0 w 213"/>
                  <a:gd name="T21" fmla="*/ 214 h 214"/>
                  <a:gd name="T22" fmla="*/ 0 w 213"/>
                  <a:gd name="T23" fmla="*/ 214 h 214"/>
                  <a:gd name="T24" fmla="*/ 12 w 213"/>
                  <a:gd name="T25" fmla="*/ 214 h 214"/>
                  <a:gd name="T26" fmla="*/ 12 w 213"/>
                  <a:gd name="T27" fmla="*/ 214 h 214"/>
                  <a:gd name="T28" fmla="*/ 24 w 213"/>
                  <a:gd name="T29" fmla="*/ 206 h 214"/>
                  <a:gd name="T30" fmla="*/ 55 w 213"/>
                  <a:gd name="T31" fmla="*/ 177 h 214"/>
                  <a:gd name="T32" fmla="*/ 97 w 213"/>
                  <a:gd name="T33" fmla="*/ 133 h 214"/>
                  <a:gd name="T34" fmla="*/ 152 w 213"/>
                  <a:gd name="T35" fmla="*/ 78 h 214"/>
                  <a:gd name="T36" fmla="*/ 213 w 213"/>
                  <a:gd name="T37" fmla="*/ 6 h 214"/>
                  <a:gd name="T38" fmla="*/ 213 w 213"/>
                  <a:gd name="T39" fmla="*/ 6 h 214"/>
                  <a:gd name="T40" fmla="*/ 213 w 213"/>
                  <a:gd name="T41" fmla="*/ 6 h 214"/>
                  <a:gd name="T42" fmla="*/ 207 w 213"/>
                  <a:gd name="T43" fmla="*/ 0 h 214"/>
                  <a:gd name="T44" fmla="*/ 207 w 213"/>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14">
                    <a:moveTo>
                      <a:pt x="207" y="0"/>
                    </a:moveTo>
                    <a:lnTo>
                      <a:pt x="201" y="12"/>
                    </a:lnTo>
                    <a:lnTo>
                      <a:pt x="183" y="29"/>
                    </a:lnTo>
                    <a:lnTo>
                      <a:pt x="158" y="55"/>
                    </a:lnTo>
                    <a:lnTo>
                      <a:pt x="134" y="84"/>
                    </a:lnTo>
                    <a:lnTo>
                      <a:pt x="103" y="122"/>
                    </a:lnTo>
                    <a:lnTo>
                      <a:pt x="67" y="151"/>
                    </a:lnTo>
                    <a:lnTo>
                      <a:pt x="30" y="183"/>
                    </a:lnTo>
                    <a:lnTo>
                      <a:pt x="0" y="206"/>
                    </a:lnTo>
                    <a:lnTo>
                      <a:pt x="0" y="206"/>
                    </a:lnTo>
                    <a:lnTo>
                      <a:pt x="0" y="214"/>
                    </a:lnTo>
                    <a:lnTo>
                      <a:pt x="0" y="214"/>
                    </a:lnTo>
                    <a:lnTo>
                      <a:pt x="12" y="214"/>
                    </a:lnTo>
                    <a:lnTo>
                      <a:pt x="12" y="214"/>
                    </a:lnTo>
                    <a:lnTo>
                      <a:pt x="24" y="206"/>
                    </a:lnTo>
                    <a:lnTo>
                      <a:pt x="55" y="177"/>
                    </a:lnTo>
                    <a:lnTo>
                      <a:pt x="97" y="133"/>
                    </a:lnTo>
                    <a:lnTo>
                      <a:pt x="152" y="78"/>
                    </a:lnTo>
                    <a:lnTo>
                      <a:pt x="213" y="6"/>
                    </a:lnTo>
                    <a:lnTo>
                      <a:pt x="213" y="6"/>
                    </a:lnTo>
                    <a:lnTo>
                      <a:pt x="213" y="6"/>
                    </a:lnTo>
                    <a:lnTo>
                      <a:pt x="207" y="0"/>
                    </a:lnTo>
                    <a:lnTo>
                      <a:pt x="207"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55" name="Freeform 71"/>
              <p:cNvSpPr>
                <a:spLocks/>
              </p:cNvSpPr>
              <p:nvPr/>
            </p:nvSpPr>
            <p:spPr bwMode="auto">
              <a:xfrm>
                <a:off x="3975" y="1767"/>
                <a:ext cx="215" cy="214"/>
              </a:xfrm>
              <a:custGeom>
                <a:avLst/>
                <a:gdLst>
                  <a:gd name="T0" fmla="*/ 201 w 215"/>
                  <a:gd name="T1" fmla="*/ 6 h 214"/>
                  <a:gd name="T2" fmla="*/ 189 w 215"/>
                  <a:gd name="T3" fmla="*/ 17 h 214"/>
                  <a:gd name="T4" fmla="*/ 177 w 215"/>
                  <a:gd name="T5" fmla="*/ 35 h 214"/>
                  <a:gd name="T6" fmla="*/ 154 w 215"/>
                  <a:gd name="T7" fmla="*/ 61 h 214"/>
                  <a:gd name="T8" fmla="*/ 128 w 215"/>
                  <a:gd name="T9" fmla="*/ 90 h 214"/>
                  <a:gd name="T10" fmla="*/ 99 w 215"/>
                  <a:gd name="T11" fmla="*/ 122 h 214"/>
                  <a:gd name="T12" fmla="*/ 67 w 215"/>
                  <a:gd name="T13" fmla="*/ 151 h 214"/>
                  <a:gd name="T14" fmla="*/ 30 w 215"/>
                  <a:gd name="T15" fmla="*/ 183 h 214"/>
                  <a:gd name="T16" fmla="*/ 0 w 215"/>
                  <a:gd name="T17" fmla="*/ 206 h 214"/>
                  <a:gd name="T18" fmla="*/ 0 w 215"/>
                  <a:gd name="T19" fmla="*/ 206 h 214"/>
                  <a:gd name="T20" fmla="*/ 0 w 215"/>
                  <a:gd name="T21" fmla="*/ 214 h 214"/>
                  <a:gd name="T22" fmla="*/ 0 w 215"/>
                  <a:gd name="T23" fmla="*/ 214 h 214"/>
                  <a:gd name="T24" fmla="*/ 6 w 215"/>
                  <a:gd name="T25" fmla="*/ 214 h 214"/>
                  <a:gd name="T26" fmla="*/ 6 w 215"/>
                  <a:gd name="T27" fmla="*/ 214 h 214"/>
                  <a:gd name="T28" fmla="*/ 18 w 215"/>
                  <a:gd name="T29" fmla="*/ 206 h 214"/>
                  <a:gd name="T30" fmla="*/ 49 w 215"/>
                  <a:gd name="T31" fmla="*/ 177 h 214"/>
                  <a:gd name="T32" fmla="*/ 99 w 215"/>
                  <a:gd name="T33" fmla="*/ 133 h 214"/>
                  <a:gd name="T34" fmla="*/ 154 w 215"/>
                  <a:gd name="T35" fmla="*/ 78 h 214"/>
                  <a:gd name="T36" fmla="*/ 215 w 215"/>
                  <a:gd name="T37" fmla="*/ 6 h 214"/>
                  <a:gd name="T38" fmla="*/ 215 w 215"/>
                  <a:gd name="T39" fmla="*/ 6 h 214"/>
                  <a:gd name="T40" fmla="*/ 215 w 215"/>
                  <a:gd name="T41" fmla="*/ 6 h 214"/>
                  <a:gd name="T42" fmla="*/ 209 w 215"/>
                  <a:gd name="T43" fmla="*/ 0 h 214"/>
                  <a:gd name="T44" fmla="*/ 201 w 215"/>
                  <a:gd name="T45" fmla="*/ 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14">
                    <a:moveTo>
                      <a:pt x="201" y="6"/>
                    </a:moveTo>
                    <a:lnTo>
                      <a:pt x="189" y="17"/>
                    </a:lnTo>
                    <a:lnTo>
                      <a:pt x="177" y="35"/>
                    </a:lnTo>
                    <a:lnTo>
                      <a:pt x="154" y="61"/>
                    </a:lnTo>
                    <a:lnTo>
                      <a:pt x="128" y="90"/>
                    </a:lnTo>
                    <a:lnTo>
                      <a:pt x="99" y="122"/>
                    </a:lnTo>
                    <a:lnTo>
                      <a:pt x="67" y="151"/>
                    </a:lnTo>
                    <a:lnTo>
                      <a:pt x="30" y="183"/>
                    </a:lnTo>
                    <a:lnTo>
                      <a:pt x="0" y="206"/>
                    </a:lnTo>
                    <a:lnTo>
                      <a:pt x="0" y="206"/>
                    </a:lnTo>
                    <a:lnTo>
                      <a:pt x="0" y="214"/>
                    </a:lnTo>
                    <a:lnTo>
                      <a:pt x="0" y="214"/>
                    </a:lnTo>
                    <a:lnTo>
                      <a:pt x="6" y="214"/>
                    </a:lnTo>
                    <a:lnTo>
                      <a:pt x="6" y="214"/>
                    </a:lnTo>
                    <a:lnTo>
                      <a:pt x="18" y="206"/>
                    </a:lnTo>
                    <a:lnTo>
                      <a:pt x="49" y="177"/>
                    </a:lnTo>
                    <a:lnTo>
                      <a:pt x="99" y="133"/>
                    </a:lnTo>
                    <a:lnTo>
                      <a:pt x="154" y="78"/>
                    </a:lnTo>
                    <a:lnTo>
                      <a:pt x="215" y="6"/>
                    </a:lnTo>
                    <a:lnTo>
                      <a:pt x="215" y="6"/>
                    </a:lnTo>
                    <a:lnTo>
                      <a:pt x="215" y="6"/>
                    </a:lnTo>
                    <a:lnTo>
                      <a:pt x="209" y="0"/>
                    </a:lnTo>
                    <a:lnTo>
                      <a:pt x="201" y="6"/>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56" name="Freeform 72"/>
              <p:cNvSpPr>
                <a:spLocks/>
              </p:cNvSpPr>
              <p:nvPr/>
            </p:nvSpPr>
            <p:spPr bwMode="auto">
              <a:xfrm>
                <a:off x="4048" y="2671"/>
                <a:ext cx="142" cy="655"/>
              </a:xfrm>
              <a:custGeom>
                <a:avLst/>
                <a:gdLst>
                  <a:gd name="T0" fmla="*/ 136 w 142"/>
                  <a:gd name="T1" fmla="*/ 81 h 655"/>
                  <a:gd name="T2" fmla="*/ 116 w 142"/>
                  <a:gd name="T3" fmla="*/ 153 h 655"/>
                  <a:gd name="T4" fmla="*/ 110 w 142"/>
                  <a:gd name="T5" fmla="*/ 171 h 655"/>
                  <a:gd name="T6" fmla="*/ 98 w 142"/>
                  <a:gd name="T7" fmla="*/ 203 h 655"/>
                  <a:gd name="T8" fmla="*/ 92 w 142"/>
                  <a:gd name="T9" fmla="*/ 214 h 655"/>
                  <a:gd name="T10" fmla="*/ 87 w 142"/>
                  <a:gd name="T11" fmla="*/ 252 h 655"/>
                  <a:gd name="T12" fmla="*/ 87 w 142"/>
                  <a:gd name="T13" fmla="*/ 275 h 655"/>
                  <a:gd name="T14" fmla="*/ 87 w 142"/>
                  <a:gd name="T15" fmla="*/ 325 h 655"/>
                  <a:gd name="T16" fmla="*/ 81 w 142"/>
                  <a:gd name="T17" fmla="*/ 348 h 655"/>
                  <a:gd name="T18" fmla="*/ 61 w 142"/>
                  <a:gd name="T19" fmla="*/ 397 h 655"/>
                  <a:gd name="T20" fmla="*/ 55 w 142"/>
                  <a:gd name="T21" fmla="*/ 417 h 655"/>
                  <a:gd name="T22" fmla="*/ 55 w 142"/>
                  <a:gd name="T23" fmla="*/ 446 h 655"/>
                  <a:gd name="T24" fmla="*/ 49 w 142"/>
                  <a:gd name="T25" fmla="*/ 501 h 655"/>
                  <a:gd name="T26" fmla="*/ 37 w 142"/>
                  <a:gd name="T27" fmla="*/ 649 h 655"/>
                  <a:gd name="T28" fmla="*/ 31 w 142"/>
                  <a:gd name="T29" fmla="*/ 649 h 655"/>
                  <a:gd name="T30" fmla="*/ 18 w 142"/>
                  <a:gd name="T31" fmla="*/ 649 h 655"/>
                  <a:gd name="T32" fmla="*/ 12 w 142"/>
                  <a:gd name="T33" fmla="*/ 649 h 655"/>
                  <a:gd name="T34" fmla="*/ 6 w 142"/>
                  <a:gd name="T35" fmla="*/ 649 h 655"/>
                  <a:gd name="T36" fmla="*/ 0 w 142"/>
                  <a:gd name="T37" fmla="*/ 649 h 655"/>
                  <a:gd name="T38" fmla="*/ 6 w 142"/>
                  <a:gd name="T39" fmla="*/ 631 h 655"/>
                  <a:gd name="T40" fmla="*/ 6 w 142"/>
                  <a:gd name="T41" fmla="*/ 631 h 655"/>
                  <a:gd name="T42" fmla="*/ 6 w 142"/>
                  <a:gd name="T43" fmla="*/ 606 h 655"/>
                  <a:gd name="T44" fmla="*/ 6 w 142"/>
                  <a:gd name="T45" fmla="*/ 594 h 655"/>
                  <a:gd name="T46" fmla="*/ 12 w 142"/>
                  <a:gd name="T47" fmla="*/ 568 h 655"/>
                  <a:gd name="T48" fmla="*/ 12 w 142"/>
                  <a:gd name="T49" fmla="*/ 472 h 655"/>
                  <a:gd name="T50" fmla="*/ 12 w 142"/>
                  <a:gd name="T51" fmla="*/ 191 h 655"/>
                  <a:gd name="T52" fmla="*/ 12 w 142"/>
                  <a:gd name="T53" fmla="*/ 148 h 655"/>
                  <a:gd name="T54" fmla="*/ 37 w 142"/>
                  <a:gd name="T55" fmla="*/ 49 h 655"/>
                  <a:gd name="T56" fmla="*/ 43 w 142"/>
                  <a:gd name="T57" fmla="*/ 43 h 655"/>
                  <a:gd name="T58" fmla="*/ 81 w 142"/>
                  <a:gd name="T59" fmla="*/ 12 h 655"/>
                  <a:gd name="T60" fmla="*/ 122 w 142"/>
                  <a:gd name="T61" fmla="*/ 0 h 655"/>
                  <a:gd name="T62" fmla="*/ 142 w 142"/>
                  <a:gd name="T63" fmla="*/ 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655">
                    <a:moveTo>
                      <a:pt x="142" y="55"/>
                    </a:moveTo>
                    <a:lnTo>
                      <a:pt x="136" y="81"/>
                    </a:lnTo>
                    <a:lnTo>
                      <a:pt x="122" y="122"/>
                    </a:lnTo>
                    <a:lnTo>
                      <a:pt x="116" y="153"/>
                    </a:lnTo>
                    <a:lnTo>
                      <a:pt x="116" y="153"/>
                    </a:lnTo>
                    <a:lnTo>
                      <a:pt x="110" y="171"/>
                    </a:lnTo>
                    <a:lnTo>
                      <a:pt x="104" y="191"/>
                    </a:lnTo>
                    <a:lnTo>
                      <a:pt x="98" y="203"/>
                    </a:lnTo>
                    <a:lnTo>
                      <a:pt x="98" y="203"/>
                    </a:lnTo>
                    <a:lnTo>
                      <a:pt x="92" y="214"/>
                    </a:lnTo>
                    <a:lnTo>
                      <a:pt x="87" y="238"/>
                    </a:lnTo>
                    <a:lnTo>
                      <a:pt x="87" y="252"/>
                    </a:lnTo>
                    <a:lnTo>
                      <a:pt x="87" y="252"/>
                    </a:lnTo>
                    <a:lnTo>
                      <a:pt x="87" y="275"/>
                    </a:lnTo>
                    <a:lnTo>
                      <a:pt x="87" y="301"/>
                    </a:lnTo>
                    <a:lnTo>
                      <a:pt x="87" y="325"/>
                    </a:lnTo>
                    <a:lnTo>
                      <a:pt x="87" y="325"/>
                    </a:lnTo>
                    <a:lnTo>
                      <a:pt x="81" y="348"/>
                    </a:lnTo>
                    <a:lnTo>
                      <a:pt x="67" y="380"/>
                    </a:lnTo>
                    <a:lnTo>
                      <a:pt x="61" y="397"/>
                    </a:lnTo>
                    <a:lnTo>
                      <a:pt x="61" y="397"/>
                    </a:lnTo>
                    <a:lnTo>
                      <a:pt x="55" y="417"/>
                    </a:lnTo>
                    <a:lnTo>
                      <a:pt x="55" y="435"/>
                    </a:lnTo>
                    <a:lnTo>
                      <a:pt x="55" y="446"/>
                    </a:lnTo>
                    <a:lnTo>
                      <a:pt x="55" y="446"/>
                    </a:lnTo>
                    <a:lnTo>
                      <a:pt x="49" y="501"/>
                    </a:lnTo>
                    <a:lnTo>
                      <a:pt x="43" y="600"/>
                    </a:lnTo>
                    <a:lnTo>
                      <a:pt x="37" y="649"/>
                    </a:lnTo>
                    <a:lnTo>
                      <a:pt x="37" y="649"/>
                    </a:lnTo>
                    <a:lnTo>
                      <a:pt x="31" y="649"/>
                    </a:lnTo>
                    <a:lnTo>
                      <a:pt x="18" y="655"/>
                    </a:lnTo>
                    <a:lnTo>
                      <a:pt x="18" y="649"/>
                    </a:lnTo>
                    <a:lnTo>
                      <a:pt x="18" y="649"/>
                    </a:lnTo>
                    <a:lnTo>
                      <a:pt x="12" y="649"/>
                    </a:lnTo>
                    <a:lnTo>
                      <a:pt x="12" y="649"/>
                    </a:lnTo>
                    <a:lnTo>
                      <a:pt x="6" y="649"/>
                    </a:lnTo>
                    <a:lnTo>
                      <a:pt x="6" y="649"/>
                    </a:lnTo>
                    <a:lnTo>
                      <a:pt x="0" y="649"/>
                    </a:lnTo>
                    <a:lnTo>
                      <a:pt x="0" y="643"/>
                    </a:lnTo>
                    <a:lnTo>
                      <a:pt x="6" y="631"/>
                    </a:lnTo>
                    <a:lnTo>
                      <a:pt x="6" y="631"/>
                    </a:lnTo>
                    <a:lnTo>
                      <a:pt x="6" y="631"/>
                    </a:lnTo>
                    <a:lnTo>
                      <a:pt x="0" y="623"/>
                    </a:lnTo>
                    <a:lnTo>
                      <a:pt x="6" y="606"/>
                    </a:lnTo>
                    <a:lnTo>
                      <a:pt x="6" y="606"/>
                    </a:lnTo>
                    <a:lnTo>
                      <a:pt x="6" y="594"/>
                    </a:lnTo>
                    <a:lnTo>
                      <a:pt x="6" y="582"/>
                    </a:lnTo>
                    <a:lnTo>
                      <a:pt x="12" y="568"/>
                    </a:lnTo>
                    <a:lnTo>
                      <a:pt x="12" y="568"/>
                    </a:lnTo>
                    <a:lnTo>
                      <a:pt x="12" y="472"/>
                    </a:lnTo>
                    <a:lnTo>
                      <a:pt x="12" y="301"/>
                    </a:lnTo>
                    <a:lnTo>
                      <a:pt x="12" y="191"/>
                    </a:lnTo>
                    <a:lnTo>
                      <a:pt x="12" y="191"/>
                    </a:lnTo>
                    <a:lnTo>
                      <a:pt x="12" y="148"/>
                    </a:lnTo>
                    <a:lnTo>
                      <a:pt x="26" y="87"/>
                    </a:lnTo>
                    <a:lnTo>
                      <a:pt x="37" y="49"/>
                    </a:lnTo>
                    <a:lnTo>
                      <a:pt x="37" y="49"/>
                    </a:lnTo>
                    <a:lnTo>
                      <a:pt x="43" y="43"/>
                    </a:lnTo>
                    <a:lnTo>
                      <a:pt x="61" y="26"/>
                    </a:lnTo>
                    <a:lnTo>
                      <a:pt x="81" y="12"/>
                    </a:lnTo>
                    <a:lnTo>
                      <a:pt x="104" y="0"/>
                    </a:lnTo>
                    <a:lnTo>
                      <a:pt x="122" y="0"/>
                    </a:lnTo>
                    <a:lnTo>
                      <a:pt x="136" y="18"/>
                    </a:lnTo>
                    <a:lnTo>
                      <a:pt x="142" y="55"/>
                    </a:lnTo>
                    <a:close/>
                  </a:path>
                </a:pathLst>
              </a:custGeom>
              <a:solidFill>
                <a:srgbClr val="F9BA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57" name="Freeform 73"/>
              <p:cNvSpPr>
                <a:spLocks/>
              </p:cNvSpPr>
              <p:nvPr/>
            </p:nvSpPr>
            <p:spPr bwMode="auto">
              <a:xfrm>
                <a:off x="4054" y="3253"/>
                <a:ext cx="25" cy="67"/>
              </a:xfrm>
              <a:custGeom>
                <a:avLst/>
                <a:gdLst>
                  <a:gd name="T0" fmla="*/ 6 w 25"/>
                  <a:gd name="T1" fmla="*/ 0 h 67"/>
                  <a:gd name="T2" fmla="*/ 6 w 25"/>
                  <a:gd name="T3" fmla="*/ 12 h 67"/>
                  <a:gd name="T4" fmla="*/ 6 w 25"/>
                  <a:gd name="T5" fmla="*/ 18 h 67"/>
                  <a:gd name="T6" fmla="*/ 6 w 25"/>
                  <a:gd name="T7" fmla="*/ 24 h 67"/>
                  <a:gd name="T8" fmla="*/ 6 w 25"/>
                  <a:gd name="T9" fmla="*/ 24 h 67"/>
                  <a:gd name="T10" fmla="*/ 6 w 25"/>
                  <a:gd name="T11" fmla="*/ 24 h 67"/>
                  <a:gd name="T12" fmla="*/ 6 w 25"/>
                  <a:gd name="T13" fmla="*/ 30 h 67"/>
                  <a:gd name="T14" fmla="*/ 6 w 25"/>
                  <a:gd name="T15" fmla="*/ 35 h 67"/>
                  <a:gd name="T16" fmla="*/ 6 w 25"/>
                  <a:gd name="T17" fmla="*/ 41 h 67"/>
                  <a:gd name="T18" fmla="*/ 6 w 25"/>
                  <a:gd name="T19" fmla="*/ 41 h 67"/>
                  <a:gd name="T20" fmla="*/ 6 w 25"/>
                  <a:gd name="T21" fmla="*/ 49 h 67"/>
                  <a:gd name="T22" fmla="*/ 0 w 25"/>
                  <a:gd name="T23" fmla="*/ 55 h 67"/>
                  <a:gd name="T24" fmla="*/ 6 w 25"/>
                  <a:gd name="T25" fmla="*/ 55 h 67"/>
                  <a:gd name="T26" fmla="*/ 6 w 25"/>
                  <a:gd name="T27" fmla="*/ 55 h 67"/>
                  <a:gd name="T28" fmla="*/ 6 w 25"/>
                  <a:gd name="T29" fmla="*/ 61 h 67"/>
                  <a:gd name="T30" fmla="*/ 12 w 25"/>
                  <a:gd name="T31" fmla="*/ 61 h 67"/>
                  <a:gd name="T32" fmla="*/ 12 w 25"/>
                  <a:gd name="T33" fmla="*/ 61 h 67"/>
                  <a:gd name="T34" fmla="*/ 12 w 25"/>
                  <a:gd name="T35" fmla="*/ 61 h 67"/>
                  <a:gd name="T36" fmla="*/ 12 w 25"/>
                  <a:gd name="T37" fmla="*/ 61 h 67"/>
                  <a:gd name="T38" fmla="*/ 12 w 25"/>
                  <a:gd name="T39" fmla="*/ 67 h 67"/>
                  <a:gd name="T40" fmla="*/ 12 w 25"/>
                  <a:gd name="T41" fmla="*/ 67 h 67"/>
                  <a:gd name="T42" fmla="*/ 12 w 25"/>
                  <a:gd name="T43" fmla="*/ 67 h 67"/>
                  <a:gd name="T44" fmla="*/ 12 w 25"/>
                  <a:gd name="T45" fmla="*/ 67 h 67"/>
                  <a:gd name="T46" fmla="*/ 20 w 25"/>
                  <a:gd name="T47" fmla="*/ 67 h 67"/>
                  <a:gd name="T48" fmla="*/ 25 w 25"/>
                  <a:gd name="T49" fmla="*/ 61 h 67"/>
                  <a:gd name="T50" fmla="*/ 25 w 25"/>
                  <a:gd name="T51" fmla="*/ 61 h 67"/>
                  <a:gd name="T52" fmla="*/ 25 w 25"/>
                  <a:gd name="T53" fmla="*/ 41 h 67"/>
                  <a:gd name="T54" fmla="*/ 12 w 25"/>
                  <a:gd name="T55" fmla="*/ 18 h 67"/>
                  <a:gd name="T56" fmla="*/ 6 w 25"/>
                  <a:gd name="T5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67">
                    <a:moveTo>
                      <a:pt x="6" y="0"/>
                    </a:moveTo>
                    <a:lnTo>
                      <a:pt x="6" y="12"/>
                    </a:lnTo>
                    <a:lnTo>
                      <a:pt x="6" y="18"/>
                    </a:lnTo>
                    <a:lnTo>
                      <a:pt x="6" y="24"/>
                    </a:lnTo>
                    <a:lnTo>
                      <a:pt x="6" y="24"/>
                    </a:lnTo>
                    <a:lnTo>
                      <a:pt x="6" y="24"/>
                    </a:lnTo>
                    <a:lnTo>
                      <a:pt x="6" y="30"/>
                    </a:lnTo>
                    <a:lnTo>
                      <a:pt x="6" y="35"/>
                    </a:lnTo>
                    <a:lnTo>
                      <a:pt x="6" y="41"/>
                    </a:lnTo>
                    <a:lnTo>
                      <a:pt x="6" y="41"/>
                    </a:lnTo>
                    <a:lnTo>
                      <a:pt x="6" y="49"/>
                    </a:lnTo>
                    <a:lnTo>
                      <a:pt x="0" y="55"/>
                    </a:lnTo>
                    <a:lnTo>
                      <a:pt x="6" y="55"/>
                    </a:lnTo>
                    <a:lnTo>
                      <a:pt x="6" y="55"/>
                    </a:lnTo>
                    <a:lnTo>
                      <a:pt x="6" y="61"/>
                    </a:lnTo>
                    <a:lnTo>
                      <a:pt x="12" y="61"/>
                    </a:lnTo>
                    <a:lnTo>
                      <a:pt x="12" y="61"/>
                    </a:lnTo>
                    <a:lnTo>
                      <a:pt x="12" y="61"/>
                    </a:lnTo>
                    <a:lnTo>
                      <a:pt x="12" y="61"/>
                    </a:lnTo>
                    <a:lnTo>
                      <a:pt x="12" y="67"/>
                    </a:lnTo>
                    <a:lnTo>
                      <a:pt x="12" y="67"/>
                    </a:lnTo>
                    <a:lnTo>
                      <a:pt x="12" y="67"/>
                    </a:lnTo>
                    <a:lnTo>
                      <a:pt x="12" y="67"/>
                    </a:lnTo>
                    <a:lnTo>
                      <a:pt x="20" y="67"/>
                    </a:lnTo>
                    <a:lnTo>
                      <a:pt x="25" y="61"/>
                    </a:lnTo>
                    <a:lnTo>
                      <a:pt x="25" y="61"/>
                    </a:lnTo>
                    <a:lnTo>
                      <a:pt x="25" y="41"/>
                    </a:lnTo>
                    <a:lnTo>
                      <a:pt x="12" y="18"/>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58" name="Freeform 74"/>
              <p:cNvSpPr>
                <a:spLocks/>
              </p:cNvSpPr>
              <p:nvPr/>
            </p:nvSpPr>
            <p:spPr bwMode="auto">
              <a:xfrm>
                <a:off x="4115" y="2604"/>
                <a:ext cx="55" cy="244"/>
              </a:xfrm>
              <a:custGeom>
                <a:avLst/>
                <a:gdLst>
                  <a:gd name="T0" fmla="*/ 55 w 55"/>
                  <a:gd name="T1" fmla="*/ 177 h 244"/>
                  <a:gd name="T2" fmla="*/ 49 w 55"/>
                  <a:gd name="T3" fmla="*/ 189 h 244"/>
                  <a:gd name="T4" fmla="*/ 49 w 55"/>
                  <a:gd name="T5" fmla="*/ 215 h 244"/>
                  <a:gd name="T6" fmla="*/ 37 w 55"/>
                  <a:gd name="T7" fmla="*/ 238 h 244"/>
                  <a:gd name="T8" fmla="*/ 37 w 55"/>
                  <a:gd name="T9" fmla="*/ 238 h 244"/>
                  <a:gd name="T10" fmla="*/ 31 w 55"/>
                  <a:gd name="T11" fmla="*/ 244 h 244"/>
                  <a:gd name="T12" fmla="*/ 31 w 55"/>
                  <a:gd name="T13" fmla="*/ 244 h 244"/>
                  <a:gd name="T14" fmla="*/ 37 w 55"/>
                  <a:gd name="T15" fmla="*/ 232 h 244"/>
                  <a:gd name="T16" fmla="*/ 37 w 55"/>
                  <a:gd name="T17" fmla="*/ 232 h 244"/>
                  <a:gd name="T18" fmla="*/ 37 w 55"/>
                  <a:gd name="T19" fmla="*/ 220 h 244"/>
                  <a:gd name="T20" fmla="*/ 43 w 55"/>
                  <a:gd name="T21" fmla="*/ 209 h 244"/>
                  <a:gd name="T22" fmla="*/ 43 w 55"/>
                  <a:gd name="T23" fmla="*/ 195 h 244"/>
                  <a:gd name="T24" fmla="*/ 43 w 55"/>
                  <a:gd name="T25" fmla="*/ 195 h 244"/>
                  <a:gd name="T26" fmla="*/ 43 w 55"/>
                  <a:gd name="T27" fmla="*/ 183 h 244"/>
                  <a:gd name="T28" fmla="*/ 43 w 55"/>
                  <a:gd name="T29" fmla="*/ 154 h 244"/>
                  <a:gd name="T30" fmla="*/ 37 w 55"/>
                  <a:gd name="T31" fmla="*/ 128 h 244"/>
                  <a:gd name="T32" fmla="*/ 37 w 55"/>
                  <a:gd name="T33" fmla="*/ 128 h 244"/>
                  <a:gd name="T34" fmla="*/ 31 w 55"/>
                  <a:gd name="T35" fmla="*/ 116 h 244"/>
                  <a:gd name="T36" fmla="*/ 25 w 55"/>
                  <a:gd name="T37" fmla="*/ 104 h 244"/>
                  <a:gd name="T38" fmla="*/ 25 w 55"/>
                  <a:gd name="T39" fmla="*/ 122 h 244"/>
                  <a:gd name="T40" fmla="*/ 25 w 55"/>
                  <a:gd name="T41" fmla="*/ 122 h 244"/>
                  <a:gd name="T42" fmla="*/ 25 w 55"/>
                  <a:gd name="T43" fmla="*/ 154 h 244"/>
                  <a:gd name="T44" fmla="*/ 20 w 55"/>
                  <a:gd name="T45" fmla="*/ 171 h 244"/>
                  <a:gd name="T46" fmla="*/ 20 w 55"/>
                  <a:gd name="T47" fmla="*/ 183 h 244"/>
                  <a:gd name="T48" fmla="*/ 20 w 55"/>
                  <a:gd name="T49" fmla="*/ 183 h 244"/>
                  <a:gd name="T50" fmla="*/ 14 w 55"/>
                  <a:gd name="T51" fmla="*/ 195 h 244"/>
                  <a:gd name="T52" fmla="*/ 0 w 55"/>
                  <a:gd name="T53" fmla="*/ 209 h 244"/>
                  <a:gd name="T54" fmla="*/ 0 w 55"/>
                  <a:gd name="T55" fmla="*/ 215 h 244"/>
                  <a:gd name="T56" fmla="*/ 0 w 55"/>
                  <a:gd name="T57" fmla="*/ 215 h 244"/>
                  <a:gd name="T58" fmla="*/ 0 w 55"/>
                  <a:gd name="T59" fmla="*/ 203 h 244"/>
                  <a:gd name="T60" fmla="*/ 6 w 55"/>
                  <a:gd name="T61" fmla="*/ 177 h 244"/>
                  <a:gd name="T62" fmla="*/ 14 w 55"/>
                  <a:gd name="T63" fmla="*/ 148 h 244"/>
                  <a:gd name="T64" fmla="*/ 14 w 55"/>
                  <a:gd name="T65" fmla="*/ 148 h 244"/>
                  <a:gd name="T66" fmla="*/ 6 w 55"/>
                  <a:gd name="T67" fmla="*/ 104 h 244"/>
                  <a:gd name="T68" fmla="*/ 0 w 55"/>
                  <a:gd name="T69" fmla="*/ 38 h 244"/>
                  <a:gd name="T70" fmla="*/ 0 w 55"/>
                  <a:gd name="T71" fmla="*/ 0 h 244"/>
                  <a:gd name="T72" fmla="*/ 0 w 55"/>
                  <a:gd name="T73" fmla="*/ 0 h 244"/>
                  <a:gd name="T74" fmla="*/ 6 w 55"/>
                  <a:gd name="T75" fmla="*/ 6 h 244"/>
                  <a:gd name="T76" fmla="*/ 14 w 55"/>
                  <a:gd name="T77" fmla="*/ 18 h 244"/>
                  <a:gd name="T78" fmla="*/ 20 w 55"/>
                  <a:gd name="T79" fmla="*/ 30 h 244"/>
                  <a:gd name="T80" fmla="*/ 20 w 55"/>
                  <a:gd name="T81" fmla="*/ 30 h 244"/>
                  <a:gd name="T82" fmla="*/ 31 w 55"/>
                  <a:gd name="T83" fmla="*/ 61 h 244"/>
                  <a:gd name="T84" fmla="*/ 49 w 55"/>
                  <a:gd name="T85" fmla="*/ 116 h 244"/>
                  <a:gd name="T86" fmla="*/ 55 w 55"/>
                  <a:gd name="T87" fmla="*/ 17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244">
                    <a:moveTo>
                      <a:pt x="55" y="177"/>
                    </a:moveTo>
                    <a:lnTo>
                      <a:pt x="49" y="189"/>
                    </a:lnTo>
                    <a:lnTo>
                      <a:pt x="49" y="215"/>
                    </a:lnTo>
                    <a:lnTo>
                      <a:pt x="37" y="238"/>
                    </a:lnTo>
                    <a:lnTo>
                      <a:pt x="37" y="238"/>
                    </a:lnTo>
                    <a:lnTo>
                      <a:pt x="31" y="244"/>
                    </a:lnTo>
                    <a:lnTo>
                      <a:pt x="31" y="244"/>
                    </a:lnTo>
                    <a:lnTo>
                      <a:pt x="37" y="232"/>
                    </a:lnTo>
                    <a:lnTo>
                      <a:pt x="37" y="232"/>
                    </a:lnTo>
                    <a:lnTo>
                      <a:pt x="37" y="220"/>
                    </a:lnTo>
                    <a:lnTo>
                      <a:pt x="43" y="209"/>
                    </a:lnTo>
                    <a:lnTo>
                      <a:pt x="43" y="195"/>
                    </a:lnTo>
                    <a:lnTo>
                      <a:pt x="43" y="195"/>
                    </a:lnTo>
                    <a:lnTo>
                      <a:pt x="43" y="183"/>
                    </a:lnTo>
                    <a:lnTo>
                      <a:pt x="43" y="154"/>
                    </a:lnTo>
                    <a:lnTo>
                      <a:pt x="37" y="128"/>
                    </a:lnTo>
                    <a:lnTo>
                      <a:pt x="37" y="128"/>
                    </a:lnTo>
                    <a:lnTo>
                      <a:pt x="31" y="116"/>
                    </a:lnTo>
                    <a:lnTo>
                      <a:pt x="25" y="104"/>
                    </a:lnTo>
                    <a:lnTo>
                      <a:pt x="25" y="122"/>
                    </a:lnTo>
                    <a:lnTo>
                      <a:pt x="25" y="122"/>
                    </a:lnTo>
                    <a:lnTo>
                      <a:pt x="25" y="154"/>
                    </a:lnTo>
                    <a:lnTo>
                      <a:pt x="20" y="171"/>
                    </a:lnTo>
                    <a:lnTo>
                      <a:pt x="20" y="183"/>
                    </a:lnTo>
                    <a:lnTo>
                      <a:pt x="20" y="183"/>
                    </a:lnTo>
                    <a:lnTo>
                      <a:pt x="14" y="195"/>
                    </a:lnTo>
                    <a:lnTo>
                      <a:pt x="0" y="209"/>
                    </a:lnTo>
                    <a:lnTo>
                      <a:pt x="0" y="215"/>
                    </a:lnTo>
                    <a:lnTo>
                      <a:pt x="0" y="215"/>
                    </a:lnTo>
                    <a:lnTo>
                      <a:pt x="0" y="203"/>
                    </a:lnTo>
                    <a:lnTo>
                      <a:pt x="6" y="177"/>
                    </a:lnTo>
                    <a:lnTo>
                      <a:pt x="14" y="148"/>
                    </a:lnTo>
                    <a:lnTo>
                      <a:pt x="14" y="148"/>
                    </a:lnTo>
                    <a:lnTo>
                      <a:pt x="6" y="104"/>
                    </a:lnTo>
                    <a:lnTo>
                      <a:pt x="0" y="38"/>
                    </a:lnTo>
                    <a:lnTo>
                      <a:pt x="0" y="0"/>
                    </a:lnTo>
                    <a:lnTo>
                      <a:pt x="0" y="0"/>
                    </a:lnTo>
                    <a:lnTo>
                      <a:pt x="6" y="6"/>
                    </a:lnTo>
                    <a:lnTo>
                      <a:pt x="14" y="18"/>
                    </a:lnTo>
                    <a:lnTo>
                      <a:pt x="20" y="30"/>
                    </a:lnTo>
                    <a:lnTo>
                      <a:pt x="20" y="30"/>
                    </a:lnTo>
                    <a:lnTo>
                      <a:pt x="31" y="61"/>
                    </a:lnTo>
                    <a:lnTo>
                      <a:pt x="49" y="116"/>
                    </a:lnTo>
                    <a:lnTo>
                      <a:pt x="55" y="17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59" name="Freeform 75"/>
              <p:cNvSpPr>
                <a:spLocks/>
              </p:cNvSpPr>
              <p:nvPr/>
            </p:nvSpPr>
            <p:spPr bwMode="auto">
              <a:xfrm>
                <a:off x="3320" y="1845"/>
                <a:ext cx="1499" cy="1493"/>
              </a:xfrm>
              <a:custGeom>
                <a:avLst/>
                <a:gdLst>
                  <a:gd name="T0" fmla="*/ 49 w 1499"/>
                  <a:gd name="T1" fmla="*/ 18 h 1493"/>
                  <a:gd name="T2" fmla="*/ 0 w 1499"/>
                  <a:gd name="T3" fmla="*/ 67 h 1493"/>
                  <a:gd name="T4" fmla="*/ 30 w 1499"/>
                  <a:gd name="T5" fmla="*/ 50 h 1493"/>
                  <a:gd name="T6" fmla="*/ 12 w 1499"/>
                  <a:gd name="T7" fmla="*/ 87 h 1493"/>
                  <a:gd name="T8" fmla="*/ 24 w 1499"/>
                  <a:gd name="T9" fmla="*/ 99 h 1493"/>
                  <a:gd name="T10" fmla="*/ 44 w 1499"/>
                  <a:gd name="T11" fmla="*/ 87 h 1493"/>
                  <a:gd name="T12" fmla="*/ 55 w 1499"/>
                  <a:gd name="T13" fmla="*/ 73 h 1493"/>
                  <a:gd name="T14" fmla="*/ 67 w 1499"/>
                  <a:gd name="T15" fmla="*/ 81 h 1493"/>
                  <a:gd name="T16" fmla="*/ 93 w 1499"/>
                  <a:gd name="T17" fmla="*/ 61 h 1493"/>
                  <a:gd name="T18" fmla="*/ 140 w 1499"/>
                  <a:gd name="T19" fmla="*/ 55 h 1493"/>
                  <a:gd name="T20" fmla="*/ 238 w 1499"/>
                  <a:gd name="T21" fmla="*/ 116 h 1493"/>
                  <a:gd name="T22" fmla="*/ 348 w 1499"/>
                  <a:gd name="T23" fmla="*/ 154 h 1493"/>
                  <a:gd name="T24" fmla="*/ 478 w 1499"/>
                  <a:gd name="T25" fmla="*/ 221 h 1493"/>
                  <a:gd name="T26" fmla="*/ 594 w 1499"/>
                  <a:gd name="T27" fmla="*/ 307 h 1493"/>
                  <a:gd name="T28" fmla="*/ 636 w 1499"/>
                  <a:gd name="T29" fmla="*/ 386 h 1493"/>
                  <a:gd name="T30" fmla="*/ 655 w 1499"/>
                  <a:gd name="T31" fmla="*/ 466 h 1493"/>
                  <a:gd name="T32" fmla="*/ 649 w 1499"/>
                  <a:gd name="T33" fmla="*/ 551 h 1493"/>
                  <a:gd name="T34" fmla="*/ 649 w 1499"/>
                  <a:gd name="T35" fmla="*/ 948 h 1493"/>
                  <a:gd name="T36" fmla="*/ 673 w 1499"/>
                  <a:gd name="T37" fmla="*/ 1052 h 1493"/>
                  <a:gd name="T38" fmla="*/ 704 w 1499"/>
                  <a:gd name="T39" fmla="*/ 1188 h 1493"/>
                  <a:gd name="T40" fmla="*/ 722 w 1499"/>
                  <a:gd name="T41" fmla="*/ 1272 h 1493"/>
                  <a:gd name="T42" fmla="*/ 734 w 1499"/>
                  <a:gd name="T43" fmla="*/ 1353 h 1493"/>
                  <a:gd name="T44" fmla="*/ 740 w 1499"/>
                  <a:gd name="T45" fmla="*/ 1443 h 1493"/>
                  <a:gd name="T46" fmla="*/ 754 w 1499"/>
                  <a:gd name="T47" fmla="*/ 1475 h 1493"/>
                  <a:gd name="T48" fmla="*/ 777 w 1499"/>
                  <a:gd name="T49" fmla="*/ 1487 h 1493"/>
                  <a:gd name="T50" fmla="*/ 801 w 1499"/>
                  <a:gd name="T51" fmla="*/ 1487 h 1493"/>
                  <a:gd name="T52" fmla="*/ 809 w 1499"/>
                  <a:gd name="T53" fmla="*/ 1463 h 1493"/>
                  <a:gd name="T54" fmla="*/ 809 w 1499"/>
                  <a:gd name="T55" fmla="*/ 1414 h 1493"/>
                  <a:gd name="T56" fmla="*/ 795 w 1499"/>
                  <a:gd name="T57" fmla="*/ 1327 h 1493"/>
                  <a:gd name="T58" fmla="*/ 777 w 1499"/>
                  <a:gd name="T59" fmla="*/ 1261 h 1493"/>
                  <a:gd name="T60" fmla="*/ 777 w 1499"/>
                  <a:gd name="T61" fmla="*/ 1127 h 1493"/>
                  <a:gd name="T62" fmla="*/ 754 w 1499"/>
                  <a:gd name="T63" fmla="*/ 954 h 1493"/>
                  <a:gd name="T64" fmla="*/ 844 w 1499"/>
                  <a:gd name="T65" fmla="*/ 667 h 1493"/>
                  <a:gd name="T66" fmla="*/ 870 w 1499"/>
                  <a:gd name="T67" fmla="*/ 521 h 1493"/>
                  <a:gd name="T68" fmla="*/ 870 w 1499"/>
                  <a:gd name="T69" fmla="*/ 411 h 1493"/>
                  <a:gd name="T70" fmla="*/ 887 w 1499"/>
                  <a:gd name="T71" fmla="*/ 348 h 1493"/>
                  <a:gd name="T72" fmla="*/ 925 w 1499"/>
                  <a:gd name="T73" fmla="*/ 270 h 1493"/>
                  <a:gd name="T74" fmla="*/ 1119 w 1499"/>
                  <a:gd name="T75" fmla="*/ 183 h 1493"/>
                  <a:gd name="T76" fmla="*/ 1212 w 1499"/>
                  <a:gd name="T77" fmla="*/ 154 h 1493"/>
                  <a:gd name="T78" fmla="*/ 1334 w 1499"/>
                  <a:gd name="T79" fmla="*/ 81 h 1493"/>
                  <a:gd name="T80" fmla="*/ 1401 w 1499"/>
                  <a:gd name="T81" fmla="*/ 73 h 1493"/>
                  <a:gd name="T82" fmla="*/ 1444 w 1499"/>
                  <a:gd name="T83" fmla="*/ 81 h 1493"/>
                  <a:gd name="T84" fmla="*/ 1456 w 1499"/>
                  <a:gd name="T85" fmla="*/ 99 h 1493"/>
                  <a:gd name="T86" fmla="*/ 1469 w 1499"/>
                  <a:gd name="T87" fmla="*/ 87 h 1493"/>
                  <a:gd name="T88" fmla="*/ 1487 w 1499"/>
                  <a:gd name="T89" fmla="*/ 87 h 1493"/>
                  <a:gd name="T90" fmla="*/ 1499 w 1499"/>
                  <a:gd name="T91" fmla="*/ 81 h 1493"/>
                  <a:gd name="T92" fmla="*/ 1499 w 1499"/>
                  <a:gd name="T93" fmla="*/ 61 h 1493"/>
                  <a:gd name="T94" fmla="*/ 1462 w 1499"/>
                  <a:gd name="T95" fmla="*/ 18 h 1493"/>
                  <a:gd name="T96" fmla="*/ 1395 w 1499"/>
                  <a:gd name="T97" fmla="*/ 0 h 1493"/>
                  <a:gd name="T98" fmla="*/ 1310 w 1499"/>
                  <a:gd name="T99" fmla="*/ 32 h 1493"/>
                  <a:gd name="T100" fmla="*/ 1163 w 1499"/>
                  <a:gd name="T101" fmla="*/ 81 h 1493"/>
                  <a:gd name="T102" fmla="*/ 1029 w 1499"/>
                  <a:gd name="T103" fmla="*/ 128 h 1493"/>
                  <a:gd name="T104" fmla="*/ 911 w 1499"/>
                  <a:gd name="T105" fmla="*/ 166 h 1493"/>
                  <a:gd name="T106" fmla="*/ 722 w 1499"/>
                  <a:gd name="T107" fmla="*/ 191 h 1493"/>
                  <a:gd name="T108" fmla="*/ 569 w 1499"/>
                  <a:gd name="T109" fmla="*/ 160 h 1493"/>
                  <a:gd name="T110" fmla="*/ 386 w 1499"/>
                  <a:gd name="T111" fmla="*/ 93 h 1493"/>
                  <a:gd name="T112" fmla="*/ 226 w 1499"/>
                  <a:gd name="T113" fmla="*/ 38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9" h="1493">
                    <a:moveTo>
                      <a:pt x="128" y="0"/>
                    </a:moveTo>
                    <a:lnTo>
                      <a:pt x="110" y="0"/>
                    </a:lnTo>
                    <a:lnTo>
                      <a:pt x="93" y="0"/>
                    </a:lnTo>
                    <a:lnTo>
                      <a:pt x="79" y="0"/>
                    </a:lnTo>
                    <a:lnTo>
                      <a:pt x="79" y="0"/>
                    </a:lnTo>
                    <a:lnTo>
                      <a:pt x="67" y="6"/>
                    </a:lnTo>
                    <a:lnTo>
                      <a:pt x="55" y="12"/>
                    </a:lnTo>
                    <a:lnTo>
                      <a:pt x="49" y="18"/>
                    </a:lnTo>
                    <a:lnTo>
                      <a:pt x="49" y="18"/>
                    </a:lnTo>
                    <a:lnTo>
                      <a:pt x="38" y="26"/>
                    </a:lnTo>
                    <a:lnTo>
                      <a:pt x="30" y="32"/>
                    </a:lnTo>
                    <a:lnTo>
                      <a:pt x="24" y="38"/>
                    </a:lnTo>
                    <a:lnTo>
                      <a:pt x="24" y="38"/>
                    </a:lnTo>
                    <a:lnTo>
                      <a:pt x="18" y="50"/>
                    </a:lnTo>
                    <a:lnTo>
                      <a:pt x="6" y="61"/>
                    </a:lnTo>
                    <a:lnTo>
                      <a:pt x="0" y="67"/>
                    </a:lnTo>
                    <a:lnTo>
                      <a:pt x="0" y="67"/>
                    </a:lnTo>
                    <a:lnTo>
                      <a:pt x="0" y="73"/>
                    </a:lnTo>
                    <a:lnTo>
                      <a:pt x="6" y="73"/>
                    </a:lnTo>
                    <a:lnTo>
                      <a:pt x="12" y="73"/>
                    </a:lnTo>
                    <a:lnTo>
                      <a:pt x="12" y="73"/>
                    </a:lnTo>
                    <a:lnTo>
                      <a:pt x="18" y="67"/>
                    </a:lnTo>
                    <a:lnTo>
                      <a:pt x="24" y="55"/>
                    </a:lnTo>
                    <a:lnTo>
                      <a:pt x="30" y="50"/>
                    </a:lnTo>
                    <a:lnTo>
                      <a:pt x="30" y="50"/>
                    </a:lnTo>
                    <a:lnTo>
                      <a:pt x="30" y="55"/>
                    </a:lnTo>
                    <a:lnTo>
                      <a:pt x="24" y="61"/>
                    </a:lnTo>
                    <a:lnTo>
                      <a:pt x="24" y="67"/>
                    </a:lnTo>
                    <a:lnTo>
                      <a:pt x="24" y="67"/>
                    </a:lnTo>
                    <a:lnTo>
                      <a:pt x="18" y="73"/>
                    </a:lnTo>
                    <a:lnTo>
                      <a:pt x="12" y="81"/>
                    </a:lnTo>
                    <a:lnTo>
                      <a:pt x="12" y="87"/>
                    </a:lnTo>
                    <a:lnTo>
                      <a:pt x="12" y="87"/>
                    </a:lnTo>
                    <a:lnTo>
                      <a:pt x="12" y="93"/>
                    </a:lnTo>
                    <a:lnTo>
                      <a:pt x="18" y="93"/>
                    </a:lnTo>
                    <a:lnTo>
                      <a:pt x="24" y="87"/>
                    </a:lnTo>
                    <a:lnTo>
                      <a:pt x="24" y="87"/>
                    </a:lnTo>
                    <a:lnTo>
                      <a:pt x="24" y="93"/>
                    </a:lnTo>
                    <a:lnTo>
                      <a:pt x="24" y="93"/>
                    </a:lnTo>
                    <a:lnTo>
                      <a:pt x="24" y="99"/>
                    </a:lnTo>
                    <a:lnTo>
                      <a:pt x="24" y="99"/>
                    </a:lnTo>
                    <a:lnTo>
                      <a:pt x="24" y="105"/>
                    </a:lnTo>
                    <a:lnTo>
                      <a:pt x="30" y="105"/>
                    </a:lnTo>
                    <a:lnTo>
                      <a:pt x="38" y="105"/>
                    </a:lnTo>
                    <a:lnTo>
                      <a:pt x="38" y="105"/>
                    </a:lnTo>
                    <a:lnTo>
                      <a:pt x="38" y="105"/>
                    </a:lnTo>
                    <a:lnTo>
                      <a:pt x="38" y="99"/>
                    </a:lnTo>
                    <a:lnTo>
                      <a:pt x="44" y="87"/>
                    </a:lnTo>
                    <a:lnTo>
                      <a:pt x="44" y="87"/>
                    </a:lnTo>
                    <a:lnTo>
                      <a:pt x="44" y="87"/>
                    </a:lnTo>
                    <a:lnTo>
                      <a:pt x="44" y="87"/>
                    </a:lnTo>
                    <a:lnTo>
                      <a:pt x="49" y="81"/>
                    </a:lnTo>
                    <a:lnTo>
                      <a:pt x="49" y="81"/>
                    </a:lnTo>
                    <a:lnTo>
                      <a:pt x="49" y="81"/>
                    </a:lnTo>
                    <a:lnTo>
                      <a:pt x="55" y="73"/>
                    </a:lnTo>
                    <a:lnTo>
                      <a:pt x="55" y="73"/>
                    </a:lnTo>
                    <a:lnTo>
                      <a:pt x="55" y="73"/>
                    </a:lnTo>
                    <a:lnTo>
                      <a:pt x="55" y="81"/>
                    </a:lnTo>
                    <a:lnTo>
                      <a:pt x="55" y="93"/>
                    </a:lnTo>
                    <a:lnTo>
                      <a:pt x="55" y="99"/>
                    </a:lnTo>
                    <a:lnTo>
                      <a:pt x="55" y="99"/>
                    </a:lnTo>
                    <a:lnTo>
                      <a:pt x="61" y="99"/>
                    </a:lnTo>
                    <a:lnTo>
                      <a:pt x="61" y="93"/>
                    </a:lnTo>
                    <a:lnTo>
                      <a:pt x="67" y="81"/>
                    </a:lnTo>
                    <a:lnTo>
                      <a:pt x="67" y="81"/>
                    </a:lnTo>
                    <a:lnTo>
                      <a:pt x="67" y="81"/>
                    </a:lnTo>
                    <a:lnTo>
                      <a:pt x="73" y="81"/>
                    </a:lnTo>
                    <a:lnTo>
                      <a:pt x="85" y="73"/>
                    </a:lnTo>
                    <a:lnTo>
                      <a:pt x="85" y="73"/>
                    </a:lnTo>
                    <a:lnTo>
                      <a:pt x="85" y="67"/>
                    </a:lnTo>
                    <a:lnTo>
                      <a:pt x="85" y="67"/>
                    </a:lnTo>
                    <a:lnTo>
                      <a:pt x="93" y="61"/>
                    </a:lnTo>
                    <a:lnTo>
                      <a:pt x="93" y="61"/>
                    </a:lnTo>
                    <a:lnTo>
                      <a:pt x="99" y="67"/>
                    </a:lnTo>
                    <a:lnTo>
                      <a:pt x="104" y="67"/>
                    </a:lnTo>
                    <a:lnTo>
                      <a:pt x="116" y="61"/>
                    </a:lnTo>
                    <a:lnTo>
                      <a:pt x="116" y="61"/>
                    </a:lnTo>
                    <a:lnTo>
                      <a:pt x="122" y="55"/>
                    </a:lnTo>
                    <a:lnTo>
                      <a:pt x="134" y="55"/>
                    </a:lnTo>
                    <a:lnTo>
                      <a:pt x="140" y="55"/>
                    </a:lnTo>
                    <a:lnTo>
                      <a:pt x="140" y="55"/>
                    </a:lnTo>
                    <a:lnTo>
                      <a:pt x="148" y="55"/>
                    </a:lnTo>
                    <a:lnTo>
                      <a:pt x="160" y="61"/>
                    </a:lnTo>
                    <a:lnTo>
                      <a:pt x="171" y="67"/>
                    </a:lnTo>
                    <a:lnTo>
                      <a:pt x="171" y="67"/>
                    </a:lnTo>
                    <a:lnTo>
                      <a:pt x="189" y="81"/>
                    </a:lnTo>
                    <a:lnTo>
                      <a:pt x="221" y="105"/>
                    </a:lnTo>
                    <a:lnTo>
                      <a:pt x="238" y="116"/>
                    </a:lnTo>
                    <a:lnTo>
                      <a:pt x="238" y="116"/>
                    </a:lnTo>
                    <a:lnTo>
                      <a:pt x="258" y="128"/>
                    </a:lnTo>
                    <a:lnTo>
                      <a:pt x="287" y="142"/>
                    </a:lnTo>
                    <a:lnTo>
                      <a:pt x="319" y="148"/>
                    </a:lnTo>
                    <a:lnTo>
                      <a:pt x="319" y="148"/>
                    </a:lnTo>
                    <a:lnTo>
                      <a:pt x="337" y="154"/>
                    </a:lnTo>
                    <a:lnTo>
                      <a:pt x="342" y="154"/>
                    </a:lnTo>
                    <a:lnTo>
                      <a:pt x="348" y="154"/>
                    </a:lnTo>
                    <a:lnTo>
                      <a:pt x="348" y="154"/>
                    </a:lnTo>
                    <a:lnTo>
                      <a:pt x="348" y="160"/>
                    </a:lnTo>
                    <a:lnTo>
                      <a:pt x="360" y="166"/>
                    </a:lnTo>
                    <a:lnTo>
                      <a:pt x="374" y="166"/>
                    </a:lnTo>
                    <a:lnTo>
                      <a:pt x="374" y="166"/>
                    </a:lnTo>
                    <a:lnTo>
                      <a:pt x="392" y="183"/>
                    </a:lnTo>
                    <a:lnTo>
                      <a:pt x="435" y="203"/>
                    </a:lnTo>
                    <a:lnTo>
                      <a:pt x="478" y="221"/>
                    </a:lnTo>
                    <a:lnTo>
                      <a:pt x="478" y="221"/>
                    </a:lnTo>
                    <a:lnTo>
                      <a:pt x="514" y="232"/>
                    </a:lnTo>
                    <a:lnTo>
                      <a:pt x="539" y="246"/>
                    </a:lnTo>
                    <a:lnTo>
                      <a:pt x="557" y="258"/>
                    </a:lnTo>
                    <a:lnTo>
                      <a:pt x="557" y="258"/>
                    </a:lnTo>
                    <a:lnTo>
                      <a:pt x="569" y="276"/>
                    </a:lnTo>
                    <a:lnTo>
                      <a:pt x="580" y="293"/>
                    </a:lnTo>
                    <a:lnTo>
                      <a:pt x="594" y="307"/>
                    </a:lnTo>
                    <a:lnTo>
                      <a:pt x="594" y="307"/>
                    </a:lnTo>
                    <a:lnTo>
                      <a:pt x="600" y="325"/>
                    </a:lnTo>
                    <a:lnTo>
                      <a:pt x="612" y="342"/>
                    </a:lnTo>
                    <a:lnTo>
                      <a:pt x="624" y="356"/>
                    </a:lnTo>
                    <a:lnTo>
                      <a:pt x="624" y="356"/>
                    </a:lnTo>
                    <a:lnTo>
                      <a:pt x="636" y="368"/>
                    </a:lnTo>
                    <a:lnTo>
                      <a:pt x="636" y="374"/>
                    </a:lnTo>
                    <a:lnTo>
                      <a:pt x="636" y="386"/>
                    </a:lnTo>
                    <a:lnTo>
                      <a:pt x="643" y="392"/>
                    </a:lnTo>
                    <a:lnTo>
                      <a:pt x="643" y="392"/>
                    </a:lnTo>
                    <a:lnTo>
                      <a:pt x="643" y="411"/>
                    </a:lnTo>
                    <a:lnTo>
                      <a:pt x="643" y="429"/>
                    </a:lnTo>
                    <a:lnTo>
                      <a:pt x="649" y="441"/>
                    </a:lnTo>
                    <a:lnTo>
                      <a:pt x="649" y="441"/>
                    </a:lnTo>
                    <a:lnTo>
                      <a:pt x="649" y="453"/>
                    </a:lnTo>
                    <a:lnTo>
                      <a:pt x="655" y="466"/>
                    </a:lnTo>
                    <a:lnTo>
                      <a:pt x="661" y="478"/>
                    </a:lnTo>
                    <a:lnTo>
                      <a:pt x="661" y="478"/>
                    </a:lnTo>
                    <a:lnTo>
                      <a:pt x="661" y="490"/>
                    </a:lnTo>
                    <a:lnTo>
                      <a:pt x="661" y="502"/>
                    </a:lnTo>
                    <a:lnTo>
                      <a:pt x="661" y="514"/>
                    </a:lnTo>
                    <a:lnTo>
                      <a:pt x="661" y="514"/>
                    </a:lnTo>
                    <a:lnTo>
                      <a:pt x="655" y="533"/>
                    </a:lnTo>
                    <a:lnTo>
                      <a:pt x="649" y="551"/>
                    </a:lnTo>
                    <a:lnTo>
                      <a:pt x="643" y="563"/>
                    </a:lnTo>
                    <a:lnTo>
                      <a:pt x="643" y="563"/>
                    </a:lnTo>
                    <a:lnTo>
                      <a:pt x="636" y="618"/>
                    </a:lnTo>
                    <a:lnTo>
                      <a:pt x="624" y="747"/>
                    </a:lnTo>
                    <a:lnTo>
                      <a:pt x="636" y="899"/>
                    </a:lnTo>
                    <a:lnTo>
                      <a:pt x="636" y="899"/>
                    </a:lnTo>
                    <a:lnTo>
                      <a:pt x="636" y="919"/>
                    </a:lnTo>
                    <a:lnTo>
                      <a:pt x="649" y="948"/>
                    </a:lnTo>
                    <a:lnTo>
                      <a:pt x="655" y="974"/>
                    </a:lnTo>
                    <a:lnTo>
                      <a:pt x="655" y="974"/>
                    </a:lnTo>
                    <a:lnTo>
                      <a:pt x="661" y="985"/>
                    </a:lnTo>
                    <a:lnTo>
                      <a:pt x="667" y="1003"/>
                    </a:lnTo>
                    <a:lnTo>
                      <a:pt x="673" y="1023"/>
                    </a:lnTo>
                    <a:lnTo>
                      <a:pt x="673" y="1023"/>
                    </a:lnTo>
                    <a:lnTo>
                      <a:pt x="673" y="1040"/>
                    </a:lnTo>
                    <a:lnTo>
                      <a:pt x="673" y="1052"/>
                    </a:lnTo>
                    <a:lnTo>
                      <a:pt x="673" y="1064"/>
                    </a:lnTo>
                    <a:lnTo>
                      <a:pt x="673" y="1064"/>
                    </a:lnTo>
                    <a:lnTo>
                      <a:pt x="673" y="1090"/>
                    </a:lnTo>
                    <a:lnTo>
                      <a:pt x="679" y="1113"/>
                    </a:lnTo>
                    <a:lnTo>
                      <a:pt x="685" y="1139"/>
                    </a:lnTo>
                    <a:lnTo>
                      <a:pt x="685" y="1139"/>
                    </a:lnTo>
                    <a:lnTo>
                      <a:pt x="691" y="1162"/>
                    </a:lnTo>
                    <a:lnTo>
                      <a:pt x="704" y="1188"/>
                    </a:lnTo>
                    <a:lnTo>
                      <a:pt x="710" y="1200"/>
                    </a:lnTo>
                    <a:lnTo>
                      <a:pt x="710" y="1200"/>
                    </a:lnTo>
                    <a:lnTo>
                      <a:pt x="716" y="1211"/>
                    </a:lnTo>
                    <a:lnTo>
                      <a:pt x="716" y="1229"/>
                    </a:lnTo>
                    <a:lnTo>
                      <a:pt x="722" y="1249"/>
                    </a:lnTo>
                    <a:lnTo>
                      <a:pt x="722" y="1249"/>
                    </a:lnTo>
                    <a:lnTo>
                      <a:pt x="722" y="1261"/>
                    </a:lnTo>
                    <a:lnTo>
                      <a:pt x="722" y="1272"/>
                    </a:lnTo>
                    <a:lnTo>
                      <a:pt x="728" y="1278"/>
                    </a:lnTo>
                    <a:lnTo>
                      <a:pt x="728" y="1278"/>
                    </a:lnTo>
                    <a:lnTo>
                      <a:pt x="728" y="1292"/>
                    </a:lnTo>
                    <a:lnTo>
                      <a:pt x="734" y="1310"/>
                    </a:lnTo>
                    <a:lnTo>
                      <a:pt x="734" y="1322"/>
                    </a:lnTo>
                    <a:lnTo>
                      <a:pt x="734" y="1322"/>
                    </a:lnTo>
                    <a:lnTo>
                      <a:pt x="734" y="1333"/>
                    </a:lnTo>
                    <a:lnTo>
                      <a:pt x="734" y="1353"/>
                    </a:lnTo>
                    <a:lnTo>
                      <a:pt x="740" y="1365"/>
                    </a:lnTo>
                    <a:lnTo>
                      <a:pt x="740" y="1365"/>
                    </a:lnTo>
                    <a:lnTo>
                      <a:pt x="740" y="1383"/>
                    </a:lnTo>
                    <a:lnTo>
                      <a:pt x="740" y="1408"/>
                    </a:lnTo>
                    <a:lnTo>
                      <a:pt x="740" y="1426"/>
                    </a:lnTo>
                    <a:lnTo>
                      <a:pt x="740" y="1426"/>
                    </a:lnTo>
                    <a:lnTo>
                      <a:pt x="740" y="1432"/>
                    </a:lnTo>
                    <a:lnTo>
                      <a:pt x="740" y="1443"/>
                    </a:lnTo>
                    <a:lnTo>
                      <a:pt x="740" y="1443"/>
                    </a:lnTo>
                    <a:lnTo>
                      <a:pt x="740" y="1443"/>
                    </a:lnTo>
                    <a:lnTo>
                      <a:pt x="740" y="1457"/>
                    </a:lnTo>
                    <a:lnTo>
                      <a:pt x="746" y="1463"/>
                    </a:lnTo>
                    <a:lnTo>
                      <a:pt x="754" y="1469"/>
                    </a:lnTo>
                    <a:lnTo>
                      <a:pt x="754" y="1469"/>
                    </a:lnTo>
                    <a:lnTo>
                      <a:pt x="754" y="1469"/>
                    </a:lnTo>
                    <a:lnTo>
                      <a:pt x="754" y="1475"/>
                    </a:lnTo>
                    <a:lnTo>
                      <a:pt x="759" y="1481"/>
                    </a:lnTo>
                    <a:lnTo>
                      <a:pt x="759" y="1481"/>
                    </a:lnTo>
                    <a:lnTo>
                      <a:pt x="759" y="1481"/>
                    </a:lnTo>
                    <a:lnTo>
                      <a:pt x="765" y="1481"/>
                    </a:lnTo>
                    <a:lnTo>
                      <a:pt x="771" y="1481"/>
                    </a:lnTo>
                    <a:lnTo>
                      <a:pt x="771" y="1481"/>
                    </a:lnTo>
                    <a:lnTo>
                      <a:pt x="771" y="1487"/>
                    </a:lnTo>
                    <a:lnTo>
                      <a:pt x="777" y="1487"/>
                    </a:lnTo>
                    <a:lnTo>
                      <a:pt x="783" y="1487"/>
                    </a:lnTo>
                    <a:lnTo>
                      <a:pt x="783" y="1487"/>
                    </a:lnTo>
                    <a:lnTo>
                      <a:pt x="783" y="1493"/>
                    </a:lnTo>
                    <a:lnTo>
                      <a:pt x="789" y="1493"/>
                    </a:lnTo>
                    <a:lnTo>
                      <a:pt x="795" y="1487"/>
                    </a:lnTo>
                    <a:lnTo>
                      <a:pt x="795" y="1487"/>
                    </a:lnTo>
                    <a:lnTo>
                      <a:pt x="795" y="1487"/>
                    </a:lnTo>
                    <a:lnTo>
                      <a:pt x="801" y="1487"/>
                    </a:lnTo>
                    <a:lnTo>
                      <a:pt x="809" y="1481"/>
                    </a:lnTo>
                    <a:lnTo>
                      <a:pt x="809" y="1481"/>
                    </a:lnTo>
                    <a:lnTo>
                      <a:pt x="809" y="1481"/>
                    </a:lnTo>
                    <a:lnTo>
                      <a:pt x="815" y="1475"/>
                    </a:lnTo>
                    <a:lnTo>
                      <a:pt x="815" y="1469"/>
                    </a:lnTo>
                    <a:lnTo>
                      <a:pt x="815" y="1469"/>
                    </a:lnTo>
                    <a:lnTo>
                      <a:pt x="809" y="1463"/>
                    </a:lnTo>
                    <a:lnTo>
                      <a:pt x="809" y="1463"/>
                    </a:lnTo>
                    <a:lnTo>
                      <a:pt x="815" y="1457"/>
                    </a:lnTo>
                    <a:lnTo>
                      <a:pt x="815" y="1457"/>
                    </a:lnTo>
                    <a:lnTo>
                      <a:pt x="815" y="1457"/>
                    </a:lnTo>
                    <a:lnTo>
                      <a:pt x="815" y="1443"/>
                    </a:lnTo>
                    <a:lnTo>
                      <a:pt x="815" y="1432"/>
                    </a:lnTo>
                    <a:lnTo>
                      <a:pt x="815" y="1432"/>
                    </a:lnTo>
                    <a:lnTo>
                      <a:pt x="815" y="1426"/>
                    </a:lnTo>
                    <a:lnTo>
                      <a:pt x="809" y="1414"/>
                    </a:lnTo>
                    <a:lnTo>
                      <a:pt x="801" y="1394"/>
                    </a:lnTo>
                    <a:lnTo>
                      <a:pt x="801" y="1394"/>
                    </a:lnTo>
                    <a:lnTo>
                      <a:pt x="795" y="1383"/>
                    </a:lnTo>
                    <a:lnTo>
                      <a:pt x="795" y="1365"/>
                    </a:lnTo>
                    <a:lnTo>
                      <a:pt x="795" y="1347"/>
                    </a:lnTo>
                    <a:lnTo>
                      <a:pt x="795" y="1347"/>
                    </a:lnTo>
                    <a:lnTo>
                      <a:pt x="795" y="1339"/>
                    </a:lnTo>
                    <a:lnTo>
                      <a:pt x="795" y="1327"/>
                    </a:lnTo>
                    <a:lnTo>
                      <a:pt x="795" y="1310"/>
                    </a:lnTo>
                    <a:lnTo>
                      <a:pt x="795" y="1310"/>
                    </a:lnTo>
                    <a:lnTo>
                      <a:pt x="789" y="1298"/>
                    </a:lnTo>
                    <a:lnTo>
                      <a:pt x="783" y="1284"/>
                    </a:lnTo>
                    <a:lnTo>
                      <a:pt x="783" y="1272"/>
                    </a:lnTo>
                    <a:lnTo>
                      <a:pt x="783" y="1272"/>
                    </a:lnTo>
                    <a:lnTo>
                      <a:pt x="783" y="1267"/>
                    </a:lnTo>
                    <a:lnTo>
                      <a:pt x="777" y="1261"/>
                    </a:lnTo>
                    <a:lnTo>
                      <a:pt x="777" y="1255"/>
                    </a:lnTo>
                    <a:lnTo>
                      <a:pt x="777" y="1255"/>
                    </a:lnTo>
                    <a:lnTo>
                      <a:pt x="777" y="1237"/>
                    </a:lnTo>
                    <a:lnTo>
                      <a:pt x="777" y="1206"/>
                    </a:lnTo>
                    <a:lnTo>
                      <a:pt x="777" y="1188"/>
                    </a:lnTo>
                    <a:lnTo>
                      <a:pt x="777" y="1188"/>
                    </a:lnTo>
                    <a:lnTo>
                      <a:pt x="777" y="1168"/>
                    </a:lnTo>
                    <a:lnTo>
                      <a:pt x="777" y="1127"/>
                    </a:lnTo>
                    <a:lnTo>
                      <a:pt x="777" y="1090"/>
                    </a:lnTo>
                    <a:lnTo>
                      <a:pt x="777" y="1090"/>
                    </a:lnTo>
                    <a:lnTo>
                      <a:pt x="765" y="1064"/>
                    </a:lnTo>
                    <a:lnTo>
                      <a:pt x="754" y="1035"/>
                    </a:lnTo>
                    <a:lnTo>
                      <a:pt x="754" y="1017"/>
                    </a:lnTo>
                    <a:lnTo>
                      <a:pt x="754" y="1017"/>
                    </a:lnTo>
                    <a:lnTo>
                      <a:pt x="754" y="991"/>
                    </a:lnTo>
                    <a:lnTo>
                      <a:pt x="754" y="954"/>
                    </a:lnTo>
                    <a:lnTo>
                      <a:pt x="754" y="936"/>
                    </a:lnTo>
                    <a:lnTo>
                      <a:pt x="754" y="936"/>
                    </a:lnTo>
                    <a:lnTo>
                      <a:pt x="754" y="924"/>
                    </a:lnTo>
                    <a:lnTo>
                      <a:pt x="765" y="893"/>
                    </a:lnTo>
                    <a:lnTo>
                      <a:pt x="783" y="844"/>
                    </a:lnTo>
                    <a:lnTo>
                      <a:pt x="809" y="783"/>
                    </a:lnTo>
                    <a:lnTo>
                      <a:pt x="826" y="728"/>
                    </a:lnTo>
                    <a:lnTo>
                      <a:pt x="844" y="667"/>
                    </a:lnTo>
                    <a:lnTo>
                      <a:pt x="864" y="618"/>
                    </a:lnTo>
                    <a:lnTo>
                      <a:pt x="875" y="582"/>
                    </a:lnTo>
                    <a:lnTo>
                      <a:pt x="881" y="557"/>
                    </a:lnTo>
                    <a:lnTo>
                      <a:pt x="881" y="557"/>
                    </a:lnTo>
                    <a:lnTo>
                      <a:pt x="875" y="545"/>
                    </a:lnTo>
                    <a:lnTo>
                      <a:pt x="870" y="533"/>
                    </a:lnTo>
                    <a:lnTo>
                      <a:pt x="870" y="521"/>
                    </a:lnTo>
                    <a:lnTo>
                      <a:pt x="870" y="521"/>
                    </a:lnTo>
                    <a:lnTo>
                      <a:pt x="864" y="514"/>
                    </a:lnTo>
                    <a:lnTo>
                      <a:pt x="864" y="490"/>
                    </a:lnTo>
                    <a:lnTo>
                      <a:pt x="864" y="466"/>
                    </a:lnTo>
                    <a:lnTo>
                      <a:pt x="864" y="466"/>
                    </a:lnTo>
                    <a:lnTo>
                      <a:pt x="864" y="441"/>
                    </a:lnTo>
                    <a:lnTo>
                      <a:pt x="864" y="429"/>
                    </a:lnTo>
                    <a:lnTo>
                      <a:pt x="870" y="411"/>
                    </a:lnTo>
                    <a:lnTo>
                      <a:pt x="870" y="411"/>
                    </a:lnTo>
                    <a:lnTo>
                      <a:pt x="875" y="392"/>
                    </a:lnTo>
                    <a:lnTo>
                      <a:pt x="875" y="386"/>
                    </a:lnTo>
                    <a:lnTo>
                      <a:pt x="881" y="374"/>
                    </a:lnTo>
                    <a:lnTo>
                      <a:pt x="881" y="374"/>
                    </a:lnTo>
                    <a:lnTo>
                      <a:pt x="881" y="368"/>
                    </a:lnTo>
                    <a:lnTo>
                      <a:pt x="881" y="362"/>
                    </a:lnTo>
                    <a:lnTo>
                      <a:pt x="887" y="348"/>
                    </a:lnTo>
                    <a:lnTo>
                      <a:pt x="887" y="348"/>
                    </a:lnTo>
                    <a:lnTo>
                      <a:pt x="887" y="342"/>
                    </a:lnTo>
                    <a:lnTo>
                      <a:pt x="899" y="325"/>
                    </a:lnTo>
                    <a:lnTo>
                      <a:pt x="911" y="293"/>
                    </a:lnTo>
                    <a:lnTo>
                      <a:pt x="911" y="293"/>
                    </a:lnTo>
                    <a:lnTo>
                      <a:pt x="911" y="287"/>
                    </a:lnTo>
                    <a:lnTo>
                      <a:pt x="919" y="276"/>
                    </a:lnTo>
                    <a:lnTo>
                      <a:pt x="925" y="270"/>
                    </a:lnTo>
                    <a:lnTo>
                      <a:pt x="925" y="270"/>
                    </a:lnTo>
                    <a:lnTo>
                      <a:pt x="925" y="264"/>
                    </a:lnTo>
                    <a:lnTo>
                      <a:pt x="936" y="264"/>
                    </a:lnTo>
                    <a:lnTo>
                      <a:pt x="942" y="258"/>
                    </a:lnTo>
                    <a:lnTo>
                      <a:pt x="942" y="258"/>
                    </a:lnTo>
                    <a:lnTo>
                      <a:pt x="980" y="246"/>
                    </a:lnTo>
                    <a:lnTo>
                      <a:pt x="1058" y="221"/>
                    </a:lnTo>
                    <a:lnTo>
                      <a:pt x="1119" y="183"/>
                    </a:lnTo>
                    <a:lnTo>
                      <a:pt x="1119" y="183"/>
                    </a:lnTo>
                    <a:lnTo>
                      <a:pt x="1145" y="171"/>
                    </a:lnTo>
                    <a:lnTo>
                      <a:pt x="1151" y="166"/>
                    </a:lnTo>
                    <a:lnTo>
                      <a:pt x="1163" y="166"/>
                    </a:lnTo>
                    <a:lnTo>
                      <a:pt x="1163" y="166"/>
                    </a:lnTo>
                    <a:lnTo>
                      <a:pt x="1174" y="166"/>
                    </a:lnTo>
                    <a:lnTo>
                      <a:pt x="1194" y="160"/>
                    </a:lnTo>
                    <a:lnTo>
                      <a:pt x="1212" y="154"/>
                    </a:lnTo>
                    <a:lnTo>
                      <a:pt x="1212" y="154"/>
                    </a:lnTo>
                    <a:lnTo>
                      <a:pt x="1230" y="148"/>
                    </a:lnTo>
                    <a:lnTo>
                      <a:pt x="1255" y="128"/>
                    </a:lnTo>
                    <a:lnTo>
                      <a:pt x="1273" y="116"/>
                    </a:lnTo>
                    <a:lnTo>
                      <a:pt x="1273" y="116"/>
                    </a:lnTo>
                    <a:lnTo>
                      <a:pt x="1285" y="105"/>
                    </a:lnTo>
                    <a:lnTo>
                      <a:pt x="1316" y="93"/>
                    </a:lnTo>
                    <a:lnTo>
                      <a:pt x="1334" y="81"/>
                    </a:lnTo>
                    <a:lnTo>
                      <a:pt x="1334" y="81"/>
                    </a:lnTo>
                    <a:lnTo>
                      <a:pt x="1346" y="73"/>
                    </a:lnTo>
                    <a:lnTo>
                      <a:pt x="1365" y="73"/>
                    </a:lnTo>
                    <a:lnTo>
                      <a:pt x="1377" y="67"/>
                    </a:lnTo>
                    <a:lnTo>
                      <a:pt x="1377" y="67"/>
                    </a:lnTo>
                    <a:lnTo>
                      <a:pt x="1383" y="73"/>
                    </a:lnTo>
                    <a:lnTo>
                      <a:pt x="1389" y="73"/>
                    </a:lnTo>
                    <a:lnTo>
                      <a:pt x="1401" y="73"/>
                    </a:lnTo>
                    <a:lnTo>
                      <a:pt x="1401" y="73"/>
                    </a:lnTo>
                    <a:lnTo>
                      <a:pt x="1414" y="73"/>
                    </a:lnTo>
                    <a:lnTo>
                      <a:pt x="1420" y="73"/>
                    </a:lnTo>
                    <a:lnTo>
                      <a:pt x="1432" y="73"/>
                    </a:lnTo>
                    <a:lnTo>
                      <a:pt x="1432" y="73"/>
                    </a:lnTo>
                    <a:lnTo>
                      <a:pt x="1438" y="73"/>
                    </a:lnTo>
                    <a:lnTo>
                      <a:pt x="1438" y="81"/>
                    </a:lnTo>
                    <a:lnTo>
                      <a:pt x="1444" y="81"/>
                    </a:lnTo>
                    <a:lnTo>
                      <a:pt x="1444" y="81"/>
                    </a:lnTo>
                    <a:lnTo>
                      <a:pt x="1444" y="87"/>
                    </a:lnTo>
                    <a:lnTo>
                      <a:pt x="1444" y="93"/>
                    </a:lnTo>
                    <a:lnTo>
                      <a:pt x="1444" y="99"/>
                    </a:lnTo>
                    <a:lnTo>
                      <a:pt x="1444" y="99"/>
                    </a:lnTo>
                    <a:lnTo>
                      <a:pt x="1444" y="105"/>
                    </a:lnTo>
                    <a:lnTo>
                      <a:pt x="1450" y="105"/>
                    </a:lnTo>
                    <a:lnTo>
                      <a:pt x="1456" y="99"/>
                    </a:lnTo>
                    <a:lnTo>
                      <a:pt x="1456" y="99"/>
                    </a:lnTo>
                    <a:lnTo>
                      <a:pt x="1456" y="87"/>
                    </a:lnTo>
                    <a:lnTo>
                      <a:pt x="1462" y="81"/>
                    </a:lnTo>
                    <a:lnTo>
                      <a:pt x="1462" y="73"/>
                    </a:lnTo>
                    <a:lnTo>
                      <a:pt x="1462" y="73"/>
                    </a:lnTo>
                    <a:lnTo>
                      <a:pt x="1456" y="67"/>
                    </a:lnTo>
                    <a:lnTo>
                      <a:pt x="1469" y="73"/>
                    </a:lnTo>
                    <a:lnTo>
                      <a:pt x="1469" y="81"/>
                    </a:lnTo>
                    <a:lnTo>
                      <a:pt x="1469" y="87"/>
                    </a:lnTo>
                    <a:lnTo>
                      <a:pt x="1475" y="93"/>
                    </a:lnTo>
                    <a:lnTo>
                      <a:pt x="1475" y="93"/>
                    </a:lnTo>
                    <a:lnTo>
                      <a:pt x="1475" y="99"/>
                    </a:lnTo>
                    <a:lnTo>
                      <a:pt x="1481" y="99"/>
                    </a:lnTo>
                    <a:lnTo>
                      <a:pt x="1487" y="99"/>
                    </a:lnTo>
                    <a:lnTo>
                      <a:pt x="1487" y="99"/>
                    </a:lnTo>
                    <a:lnTo>
                      <a:pt x="1487" y="99"/>
                    </a:lnTo>
                    <a:lnTo>
                      <a:pt x="1487" y="87"/>
                    </a:lnTo>
                    <a:lnTo>
                      <a:pt x="1487" y="81"/>
                    </a:lnTo>
                    <a:lnTo>
                      <a:pt x="1487" y="81"/>
                    </a:lnTo>
                    <a:lnTo>
                      <a:pt x="1487" y="81"/>
                    </a:lnTo>
                    <a:lnTo>
                      <a:pt x="1493" y="87"/>
                    </a:lnTo>
                    <a:lnTo>
                      <a:pt x="1499" y="81"/>
                    </a:lnTo>
                    <a:lnTo>
                      <a:pt x="1499" y="81"/>
                    </a:lnTo>
                    <a:lnTo>
                      <a:pt x="1499" y="81"/>
                    </a:lnTo>
                    <a:lnTo>
                      <a:pt x="1499" y="81"/>
                    </a:lnTo>
                    <a:lnTo>
                      <a:pt x="1499" y="73"/>
                    </a:lnTo>
                    <a:lnTo>
                      <a:pt x="1499" y="73"/>
                    </a:lnTo>
                    <a:lnTo>
                      <a:pt x="1493" y="67"/>
                    </a:lnTo>
                    <a:lnTo>
                      <a:pt x="1493" y="61"/>
                    </a:lnTo>
                    <a:lnTo>
                      <a:pt x="1493" y="61"/>
                    </a:lnTo>
                    <a:lnTo>
                      <a:pt x="1493" y="61"/>
                    </a:lnTo>
                    <a:lnTo>
                      <a:pt x="1493" y="61"/>
                    </a:lnTo>
                    <a:lnTo>
                      <a:pt x="1499" y="61"/>
                    </a:lnTo>
                    <a:lnTo>
                      <a:pt x="1499" y="55"/>
                    </a:lnTo>
                    <a:lnTo>
                      <a:pt x="1499" y="55"/>
                    </a:lnTo>
                    <a:lnTo>
                      <a:pt x="1493" y="50"/>
                    </a:lnTo>
                    <a:lnTo>
                      <a:pt x="1487" y="38"/>
                    </a:lnTo>
                    <a:lnTo>
                      <a:pt x="1481" y="26"/>
                    </a:lnTo>
                    <a:lnTo>
                      <a:pt x="1481" y="26"/>
                    </a:lnTo>
                    <a:lnTo>
                      <a:pt x="1475" y="26"/>
                    </a:lnTo>
                    <a:lnTo>
                      <a:pt x="1462" y="18"/>
                    </a:lnTo>
                    <a:lnTo>
                      <a:pt x="1444" y="6"/>
                    </a:lnTo>
                    <a:lnTo>
                      <a:pt x="1444" y="6"/>
                    </a:lnTo>
                    <a:lnTo>
                      <a:pt x="1432" y="0"/>
                    </a:lnTo>
                    <a:lnTo>
                      <a:pt x="1420" y="0"/>
                    </a:lnTo>
                    <a:lnTo>
                      <a:pt x="1414" y="0"/>
                    </a:lnTo>
                    <a:lnTo>
                      <a:pt x="1414" y="0"/>
                    </a:lnTo>
                    <a:lnTo>
                      <a:pt x="1401" y="0"/>
                    </a:lnTo>
                    <a:lnTo>
                      <a:pt x="1395" y="0"/>
                    </a:lnTo>
                    <a:lnTo>
                      <a:pt x="1389" y="0"/>
                    </a:lnTo>
                    <a:lnTo>
                      <a:pt x="1389" y="0"/>
                    </a:lnTo>
                    <a:lnTo>
                      <a:pt x="1383" y="0"/>
                    </a:lnTo>
                    <a:lnTo>
                      <a:pt x="1365" y="6"/>
                    </a:lnTo>
                    <a:lnTo>
                      <a:pt x="1351" y="12"/>
                    </a:lnTo>
                    <a:lnTo>
                      <a:pt x="1351" y="12"/>
                    </a:lnTo>
                    <a:lnTo>
                      <a:pt x="1340" y="18"/>
                    </a:lnTo>
                    <a:lnTo>
                      <a:pt x="1310" y="32"/>
                    </a:lnTo>
                    <a:lnTo>
                      <a:pt x="1290" y="44"/>
                    </a:lnTo>
                    <a:lnTo>
                      <a:pt x="1290" y="44"/>
                    </a:lnTo>
                    <a:lnTo>
                      <a:pt x="1267" y="50"/>
                    </a:lnTo>
                    <a:lnTo>
                      <a:pt x="1230" y="55"/>
                    </a:lnTo>
                    <a:lnTo>
                      <a:pt x="1206" y="61"/>
                    </a:lnTo>
                    <a:lnTo>
                      <a:pt x="1206" y="61"/>
                    </a:lnTo>
                    <a:lnTo>
                      <a:pt x="1186" y="67"/>
                    </a:lnTo>
                    <a:lnTo>
                      <a:pt x="1163" y="81"/>
                    </a:lnTo>
                    <a:lnTo>
                      <a:pt x="1151" y="93"/>
                    </a:lnTo>
                    <a:lnTo>
                      <a:pt x="1151" y="93"/>
                    </a:lnTo>
                    <a:lnTo>
                      <a:pt x="1139" y="99"/>
                    </a:lnTo>
                    <a:lnTo>
                      <a:pt x="1125" y="105"/>
                    </a:lnTo>
                    <a:lnTo>
                      <a:pt x="1119" y="105"/>
                    </a:lnTo>
                    <a:lnTo>
                      <a:pt x="1119" y="105"/>
                    </a:lnTo>
                    <a:lnTo>
                      <a:pt x="1090" y="110"/>
                    </a:lnTo>
                    <a:lnTo>
                      <a:pt x="1029" y="128"/>
                    </a:lnTo>
                    <a:lnTo>
                      <a:pt x="960" y="160"/>
                    </a:lnTo>
                    <a:lnTo>
                      <a:pt x="960" y="160"/>
                    </a:lnTo>
                    <a:lnTo>
                      <a:pt x="954" y="166"/>
                    </a:lnTo>
                    <a:lnTo>
                      <a:pt x="948" y="166"/>
                    </a:lnTo>
                    <a:lnTo>
                      <a:pt x="942" y="166"/>
                    </a:lnTo>
                    <a:lnTo>
                      <a:pt x="942" y="166"/>
                    </a:lnTo>
                    <a:lnTo>
                      <a:pt x="931" y="166"/>
                    </a:lnTo>
                    <a:lnTo>
                      <a:pt x="911" y="166"/>
                    </a:lnTo>
                    <a:lnTo>
                      <a:pt x="887" y="166"/>
                    </a:lnTo>
                    <a:lnTo>
                      <a:pt x="887" y="166"/>
                    </a:lnTo>
                    <a:lnTo>
                      <a:pt x="864" y="171"/>
                    </a:lnTo>
                    <a:lnTo>
                      <a:pt x="850" y="177"/>
                    </a:lnTo>
                    <a:lnTo>
                      <a:pt x="838" y="177"/>
                    </a:lnTo>
                    <a:lnTo>
                      <a:pt x="838" y="177"/>
                    </a:lnTo>
                    <a:lnTo>
                      <a:pt x="795" y="183"/>
                    </a:lnTo>
                    <a:lnTo>
                      <a:pt x="722" y="191"/>
                    </a:lnTo>
                    <a:lnTo>
                      <a:pt x="673" y="191"/>
                    </a:lnTo>
                    <a:lnTo>
                      <a:pt x="673" y="191"/>
                    </a:lnTo>
                    <a:lnTo>
                      <a:pt x="655" y="177"/>
                    </a:lnTo>
                    <a:lnTo>
                      <a:pt x="630" y="166"/>
                    </a:lnTo>
                    <a:lnTo>
                      <a:pt x="606" y="160"/>
                    </a:lnTo>
                    <a:lnTo>
                      <a:pt x="606" y="160"/>
                    </a:lnTo>
                    <a:lnTo>
                      <a:pt x="580" y="160"/>
                    </a:lnTo>
                    <a:lnTo>
                      <a:pt x="569" y="160"/>
                    </a:lnTo>
                    <a:lnTo>
                      <a:pt x="563" y="160"/>
                    </a:lnTo>
                    <a:lnTo>
                      <a:pt x="563" y="160"/>
                    </a:lnTo>
                    <a:lnTo>
                      <a:pt x="539" y="148"/>
                    </a:lnTo>
                    <a:lnTo>
                      <a:pt x="484" y="116"/>
                    </a:lnTo>
                    <a:lnTo>
                      <a:pt x="409" y="99"/>
                    </a:lnTo>
                    <a:lnTo>
                      <a:pt x="409" y="99"/>
                    </a:lnTo>
                    <a:lnTo>
                      <a:pt x="398" y="99"/>
                    </a:lnTo>
                    <a:lnTo>
                      <a:pt x="386" y="93"/>
                    </a:lnTo>
                    <a:lnTo>
                      <a:pt x="380" y="87"/>
                    </a:lnTo>
                    <a:lnTo>
                      <a:pt x="380" y="87"/>
                    </a:lnTo>
                    <a:lnTo>
                      <a:pt x="360" y="73"/>
                    </a:lnTo>
                    <a:lnTo>
                      <a:pt x="325" y="61"/>
                    </a:lnTo>
                    <a:lnTo>
                      <a:pt x="287" y="50"/>
                    </a:lnTo>
                    <a:lnTo>
                      <a:pt x="287" y="50"/>
                    </a:lnTo>
                    <a:lnTo>
                      <a:pt x="250" y="44"/>
                    </a:lnTo>
                    <a:lnTo>
                      <a:pt x="226" y="38"/>
                    </a:lnTo>
                    <a:lnTo>
                      <a:pt x="215" y="26"/>
                    </a:lnTo>
                    <a:lnTo>
                      <a:pt x="215" y="26"/>
                    </a:lnTo>
                    <a:lnTo>
                      <a:pt x="189" y="18"/>
                    </a:lnTo>
                    <a:lnTo>
                      <a:pt x="160" y="12"/>
                    </a:lnTo>
                    <a:lnTo>
                      <a:pt x="128" y="0"/>
                    </a:lnTo>
                    <a:close/>
                  </a:path>
                </a:pathLst>
              </a:custGeom>
              <a:solidFill>
                <a:srgbClr val="F9BA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60" name="Freeform 76"/>
              <p:cNvSpPr>
                <a:spLocks/>
              </p:cNvSpPr>
              <p:nvPr/>
            </p:nvSpPr>
            <p:spPr bwMode="auto">
              <a:xfrm>
                <a:off x="3358" y="1871"/>
                <a:ext cx="47" cy="47"/>
              </a:xfrm>
              <a:custGeom>
                <a:avLst/>
                <a:gdLst>
                  <a:gd name="T0" fmla="*/ 47 w 47"/>
                  <a:gd name="T1" fmla="*/ 0 h 47"/>
                  <a:gd name="T2" fmla="*/ 47 w 47"/>
                  <a:gd name="T3" fmla="*/ 6 h 47"/>
                  <a:gd name="T4" fmla="*/ 47 w 47"/>
                  <a:gd name="T5" fmla="*/ 6 h 47"/>
                  <a:gd name="T6" fmla="*/ 47 w 47"/>
                  <a:gd name="T7" fmla="*/ 12 h 47"/>
                  <a:gd name="T8" fmla="*/ 47 w 47"/>
                  <a:gd name="T9" fmla="*/ 12 h 47"/>
                  <a:gd name="T10" fmla="*/ 41 w 47"/>
                  <a:gd name="T11" fmla="*/ 18 h 47"/>
                  <a:gd name="T12" fmla="*/ 35 w 47"/>
                  <a:gd name="T13" fmla="*/ 24 h 47"/>
                  <a:gd name="T14" fmla="*/ 35 w 47"/>
                  <a:gd name="T15" fmla="*/ 29 h 47"/>
                  <a:gd name="T16" fmla="*/ 35 w 47"/>
                  <a:gd name="T17" fmla="*/ 29 h 47"/>
                  <a:gd name="T18" fmla="*/ 29 w 47"/>
                  <a:gd name="T19" fmla="*/ 35 h 47"/>
                  <a:gd name="T20" fmla="*/ 23 w 47"/>
                  <a:gd name="T21" fmla="*/ 41 h 47"/>
                  <a:gd name="T22" fmla="*/ 23 w 47"/>
                  <a:gd name="T23" fmla="*/ 41 h 47"/>
                  <a:gd name="T24" fmla="*/ 23 w 47"/>
                  <a:gd name="T25" fmla="*/ 41 h 47"/>
                  <a:gd name="T26" fmla="*/ 17 w 47"/>
                  <a:gd name="T27" fmla="*/ 47 h 47"/>
                  <a:gd name="T28" fmla="*/ 17 w 47"/>
                  <a:gd name="T29" fmla="*/ 47 h 47"/>
                  <a:gd name="T30" fmla="*/ 17 w 47"/>
                  <a:gd name="T31" fmla="*/ 47 h 47"/>
                  <a:gd name="T32" fmla="*/ 17 w 47"/>
                  <a:gd name="T33" fmla="*/ 47 h 47"/>
                  <a:gd name="T34" fmla="*/ 17 w 47"/>
                  <a:gd name="T35" fmla="*/ 47 h 47"/>
                  <a:gd name="T36" fmla="*/ 17 w 47"/>
                  <a:gd name="T37" fmla="*/ 41 h 47"/>
                  <a:gd name="T38" fmla="*/ 23 w 47"/>
                  <a:gd name="T39" fmla="*/ 35 h 47"/>
                  <a:gd name="T40" fmla="*/ 29 w 47"/>
                  <a:gd name="T41" fmla="*/ 29 h 47"/>
                  <a:gd name="T42" fmla="*/ 29 w 47"/>
                  <a:gd name="T43" fmla="*/ 29 h 47"/>
                  <a:gd name="T44" fmla="*/ 29 w 47"/>
                  <a:gd name="T45" fmla="*/ 29 h 47"/>
                  <a:gd name="T46" fmla="*/ 29 w 47"/>
                  <a:gd name="T47" fmla="*/ 29 h 47"/>
                  <a:gd name="T48" fmla="*/ 29 w 47"/>
                  <a:gd name="T49" fmla="*/ 24 h 47"/>
                  <a:gd name="T50" fmla="*/ 29 w 47"/>
                  <a:gd name="T51" fmla="*/ 24 h 47"/>
                  <a:gd name="T52" fmla="*/ 23 w 47"/>
                  <a:gd name="T53" fmla="*/ 24 h 47"/>
                  <a:gd name="T54" fmla="*/ 23 w 47"/>
                  <a:gd name="T55" fmla="*/ 24 h 47"/>
                  <a:gd name="T56" fmla="*/ 23 w 47"/>
                  <a:gd name="T57" fmla="*/ 18 h 47"/>
                  <a:gd name="T58" fmla="*/ 23 w 47"/>
                  <a:gd name="T59" fmla="*/ 18 h 47"/>
                  <a:gd name="T60" fmla="*/ 23 w 47"/>
                  <a:gd name="T61" fmla="*/ 18 h 47"/>
                  <a:gd name="T62" fmla="*/ 23 w 47"/>
                  <a:gd name="T63" fmla="*/ 12 h 47"/>
                  <a:gd name="T64" fmla="*/ 29 w 47"/>
                  <a:gd name="T65" fmla="*/ 6 h 47"/>
                  <a:gd name="T66" fmla="*/ 29 w 47"/>
                  <a:gd name="T67" fmla="*/ 6 h 47"/>
                  <a:gd name="T68" fmla="*/ 23 w 47"/>
                  <a:gd name="T69" fmla="*/ 6 h 47"/>
                  <a:gd name="T70" fmla="*/ 17 w 47"/>
                  <a:gd name="T71" fmla="*/ 12 h 47"/>
                  <a:gd name="T72" fmla="*/ 17 w 47"/>
                  <a:gd name="T73" fmla="*/ 12 h 47"/>
                  <a:gd name="T74" fmla="*/ 17 w 47"/>
                  <a:gd name="T75" fmla="*/ 12 h 47"/>
                  <a:gd name="T76" fmla="*/ 11 w 47"/>
                  <a:gd name="T77" fmla="*/ 18 h 47"/>
                  <a:gd name="T78" fmla="*/ 6 w 47"/>
                  <a:gd name="T79" fmla="*/ 18 h 47"/>
                  <a:gd name="T80" fmla="*/ 0 w 47"/>
                  <a:gd name="T81" fmla="*/ 24 h 47"/>
                  <a:gd name="T82" fmla="*/ 0 w 47"/>
                  <a:gd name="T83" fmla="*/ 24 h 47"/>
                  <a:gd name="T84" fmla="*/ 0 w 47"/>
                  <a:gd name="T85" fmla="*/ 24 h 47"/>
                  <a:gd name="T86" fmla="*/ 6 w 47"/>
                  <a:gd name="T87" fmla="*/ 18 h 47"/>
                  <a:gd name="T88" fmla="*/ 11 w 47"/>
                  <a:gd name="T89" fmla="*/ 12 h 47"/>
                  <a:gd name="T90" fmla="*/ 11 w 47"/>
                  <a:gd name="T91" fmla="*/ 12 h 47"/>
                  <a:gd name="T92" fmla="*/ 11 w 47"/>
                  <a:gd name="T93" fmla="*/ 12 h 47"/>
                  <a:gd name="T94" fmla="*/ 17 w 47"/>
                  <a:gd name="T95" fmla="*/ 6 h 47"/>
                  <a:gd name="T96" fmla="*/ 23 w 47"/>
                  <a:gd name="T97" fmla="*/ 6 h 47"/>
                  <a:gd name="T98" fmla="*/ 23 w 47"/>
                  <a:gd name="T99" fmla="*/ 6 h 47"/>
                  <a:gd name="T100" fmla="*/ 29 w 47"/>
                  <a:gd name="T101" fmla="*/ 6 h 47"/>
                  <a:gd name="T102" fmla="*/ 35 w 47"/>
                  <a:gd name="T103" fmla="*/ 6 h 47"/>
                  <a:gd name="T104" fmla="*/ 35 w 47"/>
                  <a:gd name="T105" fmla="*/ 6 h 47"/>
                  <a:gd name="T106" fmla="*/ 35 w 47"/>
                  <a:gd name="T107" fmla="*/ 6 h 47"/>
                  <a:gd name="T108" fmla="*/ 35 w 47"/>
                  <a:gd name="T109" fmla="*/ 6 h 47"/>
                  <a:gd name="T110" fmla="*/ 41 w 47"/>
                  <a:gd name="T111" fmla="*/ 12 h 47"/>
                  <a:gd name="T112" fmla="*/ 41 w 47"/>
                  <a:gd name="T113" fmla="*/ 6 h 47"/>
                  <a:gd name="T114" fmla="*/ 41 w 47"/>
                  <a:gd name="T115" fmla="*/ 6 h 47"/>
                  <a:gd name="T116" fmla="*/ 41 w 47"/>
                  <a:gd name="T117" fmla="*/ 0 h 47"/>
                  <a:gd name="T118" fmla="*/ 41 w 47"/>
                  <a:gd name="T119" fmla="*/ 0 h 47"/>
                  <a:gd name="T120" fmla="*/ 47 w 47"/>
                  <a:gd name="T1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 h="47">
                    <a:moveTo>
                      <a:pt x="47" y="0"/>
                    </a:moveTo>
                    <a:lnTo>
                      <a:pt x="47" y="6"/>
                    </a:lnTo>
                    <a:lnTo>
                      <a:pt x="47" y="6"/>
                    </a:lnTo>
                    <a:lnTo>
                      <a:pt x="47" y="12"/>
                    </a:lnTo>
                    <a:lnTo>
                      <a:pt x="47" y="12"/>
                    </a:lnTo>
                    <a:lnTo>
                      <a:pt x="41" y="18"/>
                    </a:lnTo>
                    <a:lnTo>
                      <a:pt x="35" y="24"/>
                    </a:lnTo>
                    <a:lnTo>
                      <a:pt x="35" y="29"/>
                    </a:lnTo>
                    <a:lnTo>
                      <a:pt x="35" y="29"/>
                    </a:lnTo>
                    <a:lnTo>
                      <a:pt x="29" y="35"/>
                    </a:lnTo>
                    <a:lnTo>
                      <a:pt x="23" y="41"/>
                    </a:lnTo>
                    <a:lnTo>
                      <a:pt x="23" y="41"/>
                    </a:lnTo>
                    <a:lnTo>
                      <a:pt x="23" y="41"/>
                    </a:lnTo>
                    <a:lnTo>
                      <a:pt x="17" y="47"/>
                    </a:lnTo>
                    <a:lnTo>
                      <a:pt x="17" y="47"/>
                    </a:lnTo>
                    <a:lnTo>
                      <a:pt x="17" y="47"/>
                    </a:lnTo>
                    <a:lnTo>
                      <a:pt x="17" y="47"/>
                    </a:lnTo>
                    <a:lnTo>
                      <a:pt x="17" y="47"/>
                    </a:lnTo>
                    <a:lnTo>
                      <a:pt x="17" y="41"/>
                    </a:lnTo>
                    <a:lnTo>
                      <a:pt x="23" y="35"/>
                    </a:lnTo>
                    <a:lnTo>
                      <a:pt x="29" y="29"/>
                    </a:lnTo>
                    <a:lnTo>
                      <a:pt x="29" y="29"/>
                    </a:lnTo>
                    <a:lnTo>
                      <a:pt x="29" y="29"/>
                    </a:lnTo>
                    <a:lnTo>
                      <a:pt x="29" y="29"/>
                    </a:lnTo>
                    <a:lnTo>
                      <a:pt x="29" y="24"/>
                    </a:lnTo>
                    <a:lnTo>
                      <a:pt x="29" y="24"/>
                    </a:lnTo>
                    <a:lnTo>
                      <a:pt x="23" y="24"/>
                    </a:lnTo>
                    <a:lnTo>
                      <a:pt x="23" y="24"/>
                    </a:lnTo>
                    <a:lnTo>
                      <a:pt x="23" y="18"/>
                    </a:lnTo>
                    <a:lnTo>
                      <a:pt x="23" y="18"/>
                    </a:lnTo>
                    <a:lnTo>
                      <a:pt x="23" y="18"/>
                    </a:lnTo>
                    <a:lnTo>
                      <a:pt x="23" y="12"/>
                    </a:lnTo>
                    <a:lnTo>
                      <a:pt x="29" y="6"/>
                    </a:lnTo>
                    <a:lnTo>
                      <a:pt x="29" y="6"/>
                    </a:lnTo>
                    <a:lnTo>
                      <a:pt x="23" y="6"/>
                    </a:lnTo>
                    <a:lnTo>
                      <a:pt x="17" y="12"/>
                    </a:lnTo>
                    <a:lnTo>
                      <a:pt x="17" y="12"/>
                    </a:lnTo>
                    <a:lnTo>
                      <a:pt x="17" y="12"/>
                    </a:lnTo>
                    <a:lnTo>
                      <a:pt x="11" y="18"/>
                    </a:lnTo>
                    <a:lnTo>
                      <a:pt x="6" y="18"/>
                    </a:lnTo>
                    <a:lnTo>
                      <a:pt x="0" y="24"/>
                    </a:lnTo>
                    <a:lnTo>
                      <a:pt x="0" y="24"/>
                    </a:lnTo>
                    <a:lnTo>
                      <a:pt x="0" y="24"/>
                    </a:lnTo>
                    <a:lnTo>
                      <a:pt x="6" y="18"/>
                    </a:lnTo>
                    <a:lnTo>
                      <a:pt x="11" y="12"/>
                    </a:lnTo>
                    <a:lnTo>
                      <a:pt x="11" y="12"/>
                    </a:lnTo>
                    <a:lnTo>
                      <a:pt x="11" y="12"/>
                    </a:lnTo>
                    <a:lnTo>
                      <a:pt x="17" y="6"/>
                    </a:lnTo>
                    <a:lnTo>
                      <a:pt x="23" y="6"/>
                    </a:lnTo>
                    <a:lnTo>
                      <a:pt x="23" y="6"/>
                    </a:lnTo>
                    <a:lnTo>
                      <a:pt x="29" y="6"/>
                    </a:lnTo>
                    <a:lnTo>
                      <a:pt x="35" y="6"/>
                    </a:lnTo>
                    <a:lnTo>
                      <a:pt x="35" y="6"/>
                    </a:lnTo>
                    <a:lnTo>
                      <a:pt x="35" y="6"/>
                    </a:lnTo>
                    <a:lnTo>
                      <a:pt x="35" y="6"/>
                    </a:lnTo>
                    <a:lnTo>
                      <a:pt x="41" y="12"/>
                    </a:lnTo>
                    <a:lnTo>
                      <a:pt x="41" y="6"/>
                    </a:lnTo>
                    <a:lnTo>
                      <a:pt x="41" y="6"/>
                    </a:lnTo>
                    <a:lnTo>
                      <a:pt x="41" y="0"/>
                    </a:lnTo>
                    <a:lnTo>
                      <a:pt x="41" y="0"/>
                    </a:lnTo>
                    <a:lnTo>
                      <a:pt x="4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61" name="Freeform 77"/>
              <p:cNvSpPr>
                <a:spLocks/>
              </p:cNvSpPr>
              <p:nvPr/>
            </p:nvSpPr>
            <p:spPr bwMode="auto">
              <a:xfrm>
                <a:off x="3387" y="1883"/>
                <a:ext cx="12" cy="17"/>
              </a:xfrm>
              <a:custGeom>
                <a:avLst/>
                <a:gdLst>
                  <a:gd name="T0" fmla="*/ 12 w 12"/>
                  <a:gd name="T1" fmla="*/ 0 h 17"/>
                  <a:gd name="T2" fmla="*/ 12 w 12"/>
                  <a:gd name="T3" fmla="*/ 0 h 17"/>
                  <a:gd name="T4" fmla="*/ 12 w 12"/>
                  <a:gd name="T5" fmla="*/ 0 h 17"/>
                  <a:gd name="T6" fmla="*/ 12 w 12"/>
                  <a:gd name="T7" fmla="*/ 0 h 17"/>
                  <a:gd name="T8" fmla="*/ 12 w 12"/>
                  <a:gd name="T9" fmla="*/ 0 h 17"/>
                  <a:gd name="T10" fmla="*/ 6 w 12"/>
                  <a:gd name="T11" fmla="*/ 0 h 17"/>
                  <a:gd name="T12" fmla="*/ 6 w 12"/>
                  <a:gd name="T13" fmla="*/ 0 h 17"/>
                  <a:gd name="T14" fmla="*/ 6 w 12"/>
                  <a:gd name="T15" fmla="*/ 0 h 17"/>
                  <a:gd name="T16" fmla="*/ 6 w 12"/>
                  <a:gd name="T17" fmla="*/ 0 h 17"/>
                  <a:gd name="T18" fmla="*/ 0 w 12"/>
                  <a:gd name="T19" fmla="*/ 6 h 17"/>
                  <a:gd name="T20" fmla="*/ 0 w 12"/>
                  <a:gd name="T21" fmla="*/ 6 h 17"/>
                  <a:gd name="T22" fmla="*/ 0 w 12"/>
                  <a:gd name="T23" fmla="*/ 6 h 17"/>
                  <a:gd name="T24" fmla="*/ 0 w 12"/>
                  <a:gd name="T25" fmla="*/ 6 h 17"/>
                  <a:gd name="T26" fmla="*/ 0 w 12"/>
                  <a:gd name="T27" fmla="*/ 12 h 17"/>
                  <a:gd name="T28" fmla="*/ 0 w 12"/>
                  <a:gd name="T29" fmla="*/ 12 h 17"/>
                  <a:gd name="T30" fmla="*/ 6 w 12"/>
                  <a:gd name="T31" fmla="*/ 12 h 17"/>
                  <a:gd name="T32" fmla="*/ 6 w 12"/>
                  <a:gd name="T33" fmla="*/ 12 h 17"/>
                  <a:gd name="T34" fmla="*/ 6 w 12"/>
                  <a:gd name="T35" fmla="*/ 17 h 17"/>
                  <a:gd name="T36" fmla="*/ 6 w 12"/>
                  <a:gd name="T37" fmla="*/ 17 h 17"/>
                  <a:gd name="T38" fmla="*/ 6 w 12"/>
                  <a:gd name="T39" fmla="*/ 17 h 17"/>
                  <a:gd name="T40" fmla="*/ 6 w 12"/>
                  <a:gd name="T41" fmla="*/ 17 h 17"/>
                  <a:gd name="T42" fmla="*/ 6 w 12"/>
                  <a:gd name="T43" fmla="*/ 17 h 17"/>
                  <a:gd name="T44" fmla="*/ 6 w 12"/>
                  <a:gd name="T45" fmla="*/ 12 h 17"/>
                  <a:gd name="T46" fmla="*/ 6 w 12"/>
                  <a:gd name="T47" fmla="*/ 6 h 17"/>
                  <a:gd name="T48" fmla="*/ 6 w 12"/>
                  <a:gd name="T49" fmla="*/ 6 h 17"/>
                  <a:gd name="T50" fmla="*/ 6 w 12"/>
                  <a:gd name="T51" fmla="*/ 6 h 17"/>
                  <a:gd name="T52" fmla="*/ 12 w 12"/>
                  <a:gd name="T53" fmla="*/ 6 h 17"/>
                  <a:gd name="T54" fmla="*/ 12 w 12"/>
                  <a:gd name="T5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7">
                    <a:moveTo>
                      <a:pt x="12" y="0"/>
                    </a:moveTo>
                    <a:lnTo>
                      <a:pt x="12" y="0"/>
                    </a:lnTo>
                    <a:lnTo>
                      <a:pt x="12" y="0"/>
                    </a:lnTo>
                    <a:lnTo>
                      <a:pt x="12" y="0"/>
                    </a:lnTo>
                    <a:lnTo>
                      <a:pt x="12" y="0"/>
                    </a:lnTo>
                    <a:lnTo>
                      <a:pt x="6" y="0"/>
                    </a:lnTo>
                    <a:lnTo>
                      <a:pt x="6" y="0"/>
                    </a:lnTo>
                    <a:lnTo>
                      <a:pt x="6" y="0"/>
                    </a:lnTo>
                    <a:lnTo>
                      <a:pt x="6" y="0"/>
                    </a:lnTo>
                    <a:lnTo>
                      <a:pt x="0" y="6"/>
                    </a:lnTo>
                    <a:lnTo>
                      <a:pt x="0" y="6"/>
                    </a:lnTo>
                    <a:lnTo>
                      <a:pt x="0" y="6"/>
                    </a:lnTo>
                    <a:lnTo>
                      <a:pt x="0" y="6"/>
                    </a:lnTo>
                    <a:lnTo>
                      <a:pt x="0" y="12"/>
                    </a:lnTo>
                    <a:lnTo>
                      <a:pt x="0" y="12"/>
                    </a:lnTo>
                    <a:lnTo>
                      <a:pt x="6" y="12"/>
                    </a:lnTo>
                    <a:lnTo>
                      <a:pt x="6" y="12"/>
                    </a:lnTo>
                    <a:lnTo>
                      <a:pt x="6" y="17"/>
                    </a:lnTo>
                    <a:lnTo>
                      <a:pt x="6" y="17"/>
                    </a:lnTo>
                    <a:lnTo>
                      <a:pt x="6" y="17"/>
                    </a:lnTo>
                    <a:lnTo>
                      <a:pt x="6" y="17"/>
                    </a:lnTo>
                    <a:lnTo>
                      <a:pt x="6" y="17"/>
                    </a:lnTo>
                    <a:lnTo>
                      <a:pt x="6" y="12"/>
                    </a:lnTo>
                    <a:lnTo>
                      <a:pt x="6" y="6"/>
                    </a:lnTo>
                    <a:lnTo>
                      <a:pt x="6" y="6"/>
                    </a:lnTo>
                    <a:lnTo>
                      <a:pt x="6" y="6"/>
                    </a:lnTo>
                    <a:lnTo>
                      <a:pt x="12" y="6"/>
                    </a:lnTo>
                    <a:lnTo>
                      <a:pt x="12"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62" name="Freeform 78"/>
              <p:cNvSpPr>
                <a:spLocks/>
              </p:cNvSpPr>
              <p:nvPr/>
            </p:nvSpPr>
            <p:spPr bwMode="auto">
              <a:xfrm>
                <a:off x="3969" y="2592"/>
                <a:ext cx="55" cy="105"/>
              </a:xfrm>
              <a:custGeom>
                <a:avLst/>
                <a:gdLst>
                  <a:gd name="T0" fmla="*/ 55 w 55"/>
                  <a:gd name="T1" fmla="*/ 105 h 105"/>
                  <a:gd name="T2" fmla="*/ 49 w 55"/>
                  <a:gd name="T3" fmla="*/ 97 h 105"/>
                  <a:gd name="T4" fmla="*/ 42 w 55"/>
                  <a:gd name="T5" fmla="*/ 85 h 105"/>
                  <a:gd name="T6" fmla="*/ 42 w 55"/>
                  <a:gd name="T7" fmla="*/ 73 h 105"/>
                  <a:gd name="T8" fmla="*/ 42 w 55"/>
                  <a:gd name="T9" fmla="*/ 73 h 105"/>
                  <a:gd name="T10" fmla="*/ 42 w 55"/>
                  <a:gd name="T11" fmla="*/ 67 h 105"/>
                  <a:gd name="T12" fmla="*/ 36 w 55"/>
                  <a:gd name="T13" fmla="*/ 61 h 105"/>
                  <a:gd name="T14" fmla="*/ 36 w 55"/>
                  <a:gd name="T15" fmla="*/ 56 h 105"/>
                  <a:gd name="T16" fmla="*/ 36 w 55"/>
                  <a:gd name="T17" fmla="*/ 56 h 105"/>
                  <a:gd name="T18" fmla="*/ 24 w 55"/>
                  <a:gd name="T19" fmla="*/ 67 h 105"/>
                  <a:gd name="T20" fmla="*/ 12 w 55"/>
                  <a:gd name="T21" fmla="*/ 85 h 105"/>
                  <a:gd name="T22" fmla="*/ 0 w 55"/>
                  <a:gd name="T23" fmla="*/ 97 h 105"/>
                  <a:gd name="T24" fmla="*/ 0 w 55"/>
                  <a:gd name="T25" fmla="*/ 97 h 105"/>
                  <a:gd name="T26" fmla="*/ 6 w 55"/>
                  <a:gd name="T27" fmla="*/ 91 h 105"/>
                  <a:gd name="T28" fmla="*/ 18 w 55"/>
                  <a:gd name="T29" fmla="*/ 61 h 105"/>
                  <a:gd name="T30" fmla="*/ 30 w 55"/>
                  <a:gd name="T31" fmla="*/ 30 h 105"/>
                  <a:gd name="T32" fmla="*/ 30 w 55"/>
                  <a:gd name="T33" fmla="*/ 30 h 105"/>
                  <a:gd name="T34" fmla="*/ 30 w 55"/>
                  <a:gd name="T35" fmla="*/ 18 h 105"/>
                  <a:gd name="T36" fmla="*/ 36 w 55"/>
                  <a:gd name="T37" fmla="*/ 6 h 105"/>
                  <a:gd name="T38" fmla="*/ 42 w 55"/>
                  <a:gd name="T39" fmla="*/ 0 h 105"/>
                  <a:gd name="T40" fmla="*/ 42 w 55"/>
                  <a:gd name="T41" fmla="*/ 0 h 105"/>
                  <a:gd name="T42" fmla="*/ 49 w 55"/>
                  <a:gd name="T43" fmla="*/ 36 h 105"/>
                  <a:gd name="T44" fmla="*/ 55 w 55"/>
                  <a:gd name="T45" fmla="*/ 79 h 105"/>
                  <a:gd name="T46" fmla="*/ 55 w 55"/>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105">
                    <a:moveTo>
                      <a:pt x="55" y="105"/>
                    </a:moveTo>
                    <a:lnTo>
                      <a:pt x="49" y="97"/>
                    </a:lnTo>
                    <a:lnTo>
                      <a:pt x="42" y="85"/>
                    </a:lnTo>
                    <a:lnTo>
                      <a:pt x="42" y="73"/>
                    </a:lnTo>
                    <a:lnTo>
                      <a:pt x="42" y="73"/>
                    </a:lnTo>
                    <a:lnTo>
                      <a:pt x="42" y="67"/>
                    </a:lnTo>
                    <a:lnTo>
                      <a:pt x="36" y="61"/>
                    </a:lnTo>
                    <a:lnTo>
                      <a:pt x="36" y="56"/>
                    </a:lnTo>
                    <a:lnTo>
                      <a:pt x="36" y="56"/>
                    </a:lnTo>
                    <a:lnTo>
                      <a:pt x="24" y="67"/>
                    </a:lnTo>
                    <a:lnTo>
                      <a:pt x="12" y="85"/>
                    </a:lnTo>
                    <a:lnTo>
                      <a:pt x="0" y="97"/>
                    </a:lnTo>
                    <a:lnTo>
                      <a:pt x="0" y="97"/>
                    </a:lnTo>
                    <a:lnTo>
                      <a:pt x="6" y="91"/>
                    </a:lnTo>
                    <a:lnTo>
                      <a:pt x="18" y="61"/>
                    </a:lnTo>
                    <a:lnTo>
                      <a:pt x="30" y="30"/>
                    </a:lnTo>
                    <a:lnTo>
                      <a:pt x="30" y="30"/>
                    </a:lnTo>
                    <a:lnTo>
                      <a:pt x="30" y="18"/>
                    </a:lnTo>
                    <a:lnTo>
                      <a:pt x="36" y="6"/>
                    </a:lnTo>
                    <a:lnTo>
                      <a:pt x="42" y="0"/>
                    </a:lnTo>
                    <a:lnTo>
                      <a:pt x="42" y="0"/>
                    </a:lnTo>
                    <a:lnTo>
                      <a:pt x="49" y="36"/>
                    </a:lnTo>
                    <a:lnTo>
                      <a:pt x="55" y="79"/>
                    </a:lnTo>
                    <a:lnTo>
                      <a:pt x="55" y="10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63" name="Freeform 79"/>
              <p:cNvSpPr>
                <a:spLocks/>
              </p:cNvSpPr>
              <p:nvPr/>
            </p:nvSpPr>
            <p:spPr bwMode="auto">
              <a:xfrm>
                <a:off x="3950" y="2036"/>
                <a:ext cx="240" cy="146"/>
              </a:xfrm>
              <a:custGeom>
                <a:avLst/>
                <a:gdLst>
                  <a:gd name="T0" fmla="*/ 234 w 240"/>
                  <a:gd name="T1" fmla="*/ 6 h 146"/>
                  <a:gd name="T2" fmla="*/ 196 w 240"/>
                  <a:gd name="T3" fmla="*/ 41 h 146"/>
                  <a:gd name="T4" fmla="*/ 196 w 240"/>
                  <a:gd name="T5" fmla="*/ 55 h 146"/>
                  <a:gd name="T6" fmla="*/ 190 w 240"/>
                  <a:gd name="T7" fmla="*/ 73 h 146"/>
                  <a:gd name="T8" fmla="*/ 185 w 240"/>
                  <a:gd name="T9" fmla="*/ 85 h 146"/>
                  <a:gd name="T10" fmla="*/ 171 w 240"/>
                  <a:gd name="T11" fmla="*/ 102 h 146"/>
                  <a:gd name="T12" fmla="*/ 171 w 240"/>
                  <a:gd name="T13" fmla="*/ 91 h 146"/>
                  <a:gd name="T14" fmla="*/ 171 w 240"/>
                  <a:gd name="T15" fmla="*/ 73 h 146"/>
                  <a:gd name="T16" fmla="*/ 159 w 240"/>
                  <a:gd name="T17" fmla="*/ 91 h 146"/>
                  <a:gd name="T18" fmla="*/ 147 w 240"/>
                  <a:gd name="T19" fmla="*/ 116 h 146"/>
                  <a:gd name="T20" fmla="*/ 141 w 240"/>
                  <a:gd name="T21" fmla="*/ 128 h 146"/>
                  <a:gd name="T22" fmla="*/ 124 w 240"/>
                  <a:gd name="T23" fmla="*/ 140 h 146"/>
                  <a:gd name="T24" fmla="*/ 110 w 240"/>
                  <a:gd name="T25" fmla="*/ 146 h 146"/>
                  <a:gd name="T26" fmla="*/ 92 w 240"/>
                  <a:gd name="T27" fmla="*/ 128 h 146"/>
                  <a:gd name="T28" fmla="*/ 80 w 240"/>
                  <a:gd name="T29" fmla="*/ 116 h 146"/>
                  <a:gd name="T30" fmla="*/ 68 w 240"/>
                  <a:gd name="T31" fmla="*/ 96 h 146"/>
                  <a:gd name="T32" fmla="*/ 61 w 240"/>
                  <a:gd name="T33" fmla="*/ 96 h 146"/>
                  <a:gd name="T34" fmla="*/ 49 w 240"/>
                  <a:gd name="T35" fmla="*/ 73 h 146"/>
                  <a:gd name="T36" fmla="*/ 43 w 240"/>
                  <a:gd name="T37" fmla="*/ 61 h 146"/>
                  <a:gd name="T38" fmla="*/ 25 w 240"/>
                  <a:gd name="T39" fmla="*/ 24 h 146"/>
                  <a:gd name="T40" fmla="*/ 19 w 240"/>
                  <a:gd name="T41" fmla="*/ 18 h 146"/>
                  <a:gd name="T42" fmla="*/ 0 w 240"/>
                  <a:gd name="T43" fmla="*/ 0 h 146"/>
                  <a:gd name="T44" fmla="*/ 0 w 240"/>
                  <a:gd name="T45" fmla="*/ 0 h 146"/>
                  <a:gd name="T46" fmla="*/ 19 w 240"/>
                  <a:gd name="T47" fmla="*/ 6 h 146"/>
                  <a:gd name="T48" fmla="*/ 25 w 240"/>
                  <a:gd name="T49" fmla="*/ 18 h 146"/>
                  <a:gd name="T50" fmla="*/ 31 w 240"/>
                  <a:gd name="T51" fmla="*/ 18 h 146"/>
                  <a:gd name="T52" fmla="*/ 49 w 240"/>
                  <a:gd name="T53" fmla="*/ 18 h 146"/>
                  <a:gd name="T54" fmla="*/ 98 w 240"/>
                  <a:gd name="T55" fmla="*/ 12 h 146"/>
                  <a:gd name="T56" fmla="*/ 124 w 240"/>
                  <a:gd name="T57" fmla="*/ 18 h 146"/>
                  <a:gd name="T58" fmla="*/ 202 w 240"/>
                  <a:gd name="T59" fmla="*/ 18 h 146"/>
                  <a:gd name="T60" fmla="*/ 208 w 240"/>
                  <a:gd name="T61" fmla="*/ 12 h 146"/>
                  <a:gd name="T62" fmla="*/ 240 w 240"/>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146">
                    <a:moveTo>
                      <a:pt x="240" y="0"/>
                    </a:moveTo>
                    <a:lnTo>
                      <a:pt x="234" y="6"/>
                    </a:lnTo>
                    <a:lnTo>
                      <a:pt x="214" y="18"/>
                    </a:lnTo>
                    <a:lnTo>
                      <a:pt x="196" y="41"/>
                    </a:lnTo>
                    <a:lnTo>
                      <a:pt x="196" y="41"/>
                    </a:lnTo>
                    <a:lnTo>
                      <a:pt x="196" y="55"/>
                    </a:lnTo>
                    <a:lnTo>
                      <a:pt x="190" y="67"/>
                    </a:lnTo>
                    <a:lnTo>
                      <a:pt x="190" y="73"/>
                    </a:lnTo>
                    <a:lnTo>
                      <a:pt x="190" y="73"/>
                    </a:lnTo>
                    <a:lnTo>
                      <a:pt x="185" y="85"/>
                    </a:lnTo>
                    <a:lnTo>
                      <a:pt x="171" y="96"/>
                    </a:lnTo>
                    <a:lnTo>
                      <a:pt x="171" y="102"/>
                    </a:lnTo>
                    <a:lnTo>
                      <a:pt x="171" y="102"/>
                    </a:lnTo>
                    <a:lnTo>
                      <a:pt x="171" y="91"/>
                    </a:lnTo>
                    <a:lnTo>
                      <a:pt x="171" y="79"/>
                    </a:lnTo>
                    <a:lnTo>
                      <a:pt x="171" y="73"/>
                    </a:lnTo>
                    <a:lnTo>
                      <a:pt x="171" y="73"/>
                    </a:lnTo>
                    <a:lnTo>
                      <a:pt x="159" y="91"/>
                    </a:lnTo>
                    <a:lnTo>
                      <a:pt x="153" y="102"/>
                    </a:lnTo>
                    <a:lnTo>
                      <a:pt x="147" y="116"/>
                    </a:lnTo>
                    <a:lnTo>
                      <a:pt x="147" y="116"/>
                    </a:lnTo>
                    <a:lnTo>
                      <a:pt x="141" y="128"/>
                    </a:lnTo>
                    <a:lnTo>
                      <a:pt x="129" y="134"/>
                    </a:lnTo>
                    <a:lnTo>
                      <a:pt x="124" y="140"/>
                    </a:lnTo>
                    <a:lnTo>
                      <a:pt x="124" y="140"/>
                    </a:lnTo>
                    <a:lnTo>
                      <a:pt x="110" y="146"/>
                    </a:lnTo>
                    <a:lnTo>
                      <a:pt x="104" y="140"/>
                    </a:lnTo>
                    <a:lnTo>
                      <a:pt x="92" y="128"/>
                    </a:lnTo>
                    <a:lnTo>
                      <a:pt x="92" y="128"/>
                    </a:lnTo>
                    <a:lnTo>
                      <a:pt x="80" y="116"/>
                    </a:lnTo>
                    <a:lnTo>
                      <a:pt x="68" y="102"/>
                    </a:lnTo>
                    <a:lnTo>
                      <a:pt x="68" y="96"/>
                    </a:lnTo>
                    <a:lnTo>
                      <a:pt x="68" y="96"/>
                    </a:lnTo>
                    <a:lnTo>
                      <a:pt x="61" y="96"/>
                    </a:lnTo>
                    <a:lnTo>
                      <a:pt x="55" y="85"/>
                    </a:lnTo>
                    <a:lnTo>
                      <a:pt x="49" y="73"/>
                    </a:lnTo>
                    <a:lnTo>
                      <a:pt x="49" y="73"/>
                    </a:lnTo>
                    <a:lnTo>
                      <a:pt x="43" y="61"/>
                    </a:lnTo>
                    <a:lnTo>
                      <a:pt x="31" y="35"/>
                    </a:lnTo>
                    <a:lnTo>
                      <a:pt x="25" y="24"/>
                    </a:lnTo>
                    <a:lnTo>
                      <a:pt x="25" y="24"/>
                    </a:lnTo>
                    <a:lnTo>
                      <a:pt x="19" y="18"/>
                    </a:lnTo>
                    <a:lnTo>
                      <a:pt x="6" y="6"/>
                    </a:lnTo>
                    <a:lnTo>
                      <a:pt x="0" y="0"/>
                    </a:lnTo>
                    <a:lnTo>
                      <a:pt x="0" y="0"/>
                    </a:lnTo>
                    <a:lnTo>
                      <a:pt x="0" y="0"/>
                    </a:lnTo>
                    <a:lnTo>
                      <a:pt x="6" y="6"/>
                    </a:lnTo>
                    <a:lnTo>
                      <a:pt x="19" y="6"/>
                    </a:lnTo>
                    <a:lnTo>
                      <a:pt x="19" y="6"/>
                    </a:lnTo>
                    <a:lnTo>
                      <a:pt x="25" y="18"/>
                    </a:lnTo>
                    <a:lnTo>
                      <a:pt x="25" y="24"/>
                    </a:lnTo>
                    <a:lnTo>
                      <a:pt x="31" y="18"/>
                    </a:lnTo>
                    <a:lnTo>
                      <a:pt x="31" y="18"/>
                    </a:lnTo>
                    <a:lnTo>
                      <a:pt x="49" y="18"/>
                    </a:lnTo>
                    <a:lnTo>
                      <a:pt x="80" y="12"/>
                    </a:lnTo>
                    <a:lnTo>
                      <a:pt x="98" y="12"/>
                    </a:lnTo>
                    <a:lnTo>
                      <a:pt x="98" y="12"/>
                    </a:lnTo>
                    <a:lnTo>
                      <a:pt x="124" y="18"/>
                    </a:lnTo>
                    <a:lnTo>
                      <a:pt x="171" y="18"/>
                    </a:lnTo>
                    <a:lnTo>
                      <a:pt x="202" y="18"/>
                    </a:lnTo>
                    <a:lnTo>
                      <a:pt x="202" y="18"/>
                    </a:lnTo>
                    <a:lnTo>
                      <a:pt x="208" y="12"/>
                    </a:lnTo>
                    <a:lnTo>
                      <a:pt x="226" y="6"/>
                    </a:lnTo>
                    <a:lnTo>
                      <a:pt x="24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64" name="Freeform 80"/>
              <p:cNvSpPr>
                <a:spLocks/>
              </p:cNvSpPr>
              <p:nvPr/>
            </p:nvSpPr>
            <p:spPr bwMode="auto">
              <a:xfrm>
                <a:off x="3999" y="2011"/>
                <a:ext cx="141" cy="159"/>
              </a:xfrm>
              <a:custGeom>
                <a:avLst/>
                <a:gdLst>
                  <a:gd name="T0" fmla="*/ 141 w 141"/>
                  <a:gd name="T1" fmla="*/ 37 h 159"/>
                  <a:gd name="T2" fmla="*/ 136 w 141"/>
                  <a:gd name="T3" fmla="*/ 55 h 159"/>
                  <a:gd name="T4" fmla="*/ 130 w 141"/>
                  <a:gd name="T5" fmla="*/ 80 h 159"/>
                  <a:gd name="T6" fmla="*/ 122 w 141"/>
                  <a:gd name="T7" fmla="*/ 98 h 159"/>
                  <a:gd name="T8" fmla="*/ 122 w 141"/>
                  <a:gd name="T9" fmla="*/ 98 h 159"/>
                  <a:gd name="T10" fmla="*/ 116 w 141"/>
                  <a:gd name="T11" fmla="*/ 110 h 159"/>
                  <a:gd name="T12" fmla="*/ 104 w 141"/>
                  <a:gd name="T13" fmla="*/ 121 h 159"/>
                  <a:gd name="T14" fmla="*/ 98 w 141"/>
                  <a:gd name="T15" fmla="*/ 127 h 159"/>
                  <a:gd name="T16" fmla="*/ 98 w 141"/>
                  <a:gd name="T17" fmla="*/ 127 h 159"/>
                  <a:gd name="T18" fmla="*/ 92 w 141"/>
                  <a:gd name="T19" fmla="*/ 141 h 159"/>
                  <a:gd name="T20" fmla="*/ 86 w 141"/>
                  <a:gd name="T21" fmla="*/ 147 h 159"/>
                  <a:gd name="T22" fmla="*/ 80 w 141"/>
                  <a:gd name="T23" fmla="*/ 153 h 159"/>
                  <a:gd name="T24" fmla="*/ 80 w 141"/>
                  <a:gd name="T25" fmla="*/ 153 h 159"/>
                  <a:gd name="T26" fmla="*/ 67 w 141"/>
                  <a:gd name="T27" fmla="*/ 159 h 159"/>
                  <a:gd name="T28" fmla="*/ 55 w 141"/>
                  <a:gd name="T29" fmla="*/ 153 h 159"/>
                  <a:gd name="T30" fmla="*/ 43 w 141"/>
                  <a:gd name="T31" fmla="*/ 147 h 159"/>
                  <a:gd name="T32" fmla="*/ 43 w 141"/>
                  <a:gd name="T33" fmla="*/ 147 h 159"/>
                  <a:gd name="T34" fmla="*/ 37 w 141"/>
                  <a:gd name="T35" fmla="*/ 141 h 159"/>
                  <a:gd name="T36" fmla="*/ 31 w 141"/>
                  <a:gd name="T37" fmla="*/ 127 h 159"/>
                  <a:gd name="T38" fmla="*/ 25 w 141"/>
                  <a:gd name="T39" fmla="*/ 121 h 159"/>
                  <a:gd name="T40" fmla="*/ 25 w 141"/>
                  <a:gd name="T41" fmla="*/ 121 h 159"/>
                  <a:gd name="T42" fmla="*/ 19 w 141"/>
                  <a:gd name="T43" fmla="*/ 116 h 159"/>
                  <a:gd name="T44" fmla="*/ 12 w 141"/>
                  <a:gd name="T45" fmla="*/ 98 h 159"/>
                  <a:gd name="T46" fmla="*/ 6 w 141"/>
                  <a:gd name="T47" fmla="*/ 80 h 159"/>
                  <a:gd name="T48" fmla="*/ 6 w 141"/>
                  <a:gd name="T49" fmla="*/ 80 h 159"/>
                  <a:gd name="T50" fmla="*/ 0 w 141"/>
                  <a:gd name="T51" fmla="*/ 60 h 159"/>
                  <a:gd name="T52" fmla="*/ 0 w 141"/>
                  <a:gd name="T53" fmla="*/ 37 h 159"/>
                  <a:gd name="T54" fmla="*/ 0 w 141"/>
                  <a:gd name="T55" fmla="*/ 25 h 159"/>
                  <a:gd name="T56" fmla="*/ 0 w 141"/>
                  <a:gd name="T57" fmla="*/ 25 h 159"/>
                  <a:gd name="T58" fmla="*/ 25 w 141"/>
                  <a:gd name="T59" fmla="*/ 17 h 159"/>
                  <a:gd name="T60" fmla="*/ 75 w 141"/>
                  <a:gd name="T61" fmla="*/ 0 h 159"/>
                  <a:gd name="T62" fmla="*/ 122 w 141"/>
                  <a:gd name="T63" fmla="*/ 0 h 159"/>
                  <a:gd name="T64" fmla="*/ 141 w 141"/>
                  <a:gd name="T65" fmla="*/ 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159">
                    <a:moveTo>
                      <a:pt x="141" y="37"/>
                    </a:moveTo>
                    <a:lnTo>
                      <a:pt x="136" y="55"/>
                    </a:lnTo>
                    <a:lnTo>
                      <a:pt x="130" y="80"/>
                    </a:lnTo>
                    <a:lnTo>
                      <a:pt x="122" y="98"/>
                    </a:lnTo>
                    <a:lnTo>
                      <a:pt x="122" y="98"/>
                    </a:lnTo>
                    <a:lnTo>
                      <a:pt x="116" y="110"/>
                    </a:lnTo>
                    <a:lnTo>
                      <a:pt x="104" y="121"/>
                    </a:lnTo>
                    <a:lnTo>
                      <a:pt x="98" y="127"/>
                    </a:lnTo>
                    <a:lnTo>
                      <a:pt x="98" y="127"/>
                    </a:lnTo>
                    <a:lnTo>
                      <a:pt x="92" y="141"/>
                    </a:lnTo>
                    <a:lnTo>
                      <a:pt x="86" y="147"/>
                    </a:lnTo>
                    <a:lnTo>
                      <a:pt x="80" y="153"/>
                    </a:lnTo>
                    <a:lnTo>
                      <a:pt x="80" y="153"/>
                    </a:lnTo>
                    <a:lnTo>
                      <a:pt x="67" y="159"/>
                    </a:lnTo>
                    <a:lnTo>
                      <a:pt x="55" y="153"/>
                    </a:lnTo>
                    <a:lnTo>
                      <a:pt x="43" y="147"/>
                    </a:lnTo>
                    <a:lnTo>
                      <a:pt x="43" y="147"/>
                    </a:lnTo>
                    <a:lnTo>
                      <a:pt x="37" y="141"/>
                    </a:lnTo>
                    <a:lnTo>
                      <a:pt x="31" y="127"/>
                    </a:lnTo>
                    <a:lnTo>
                      <a:pt x="25" y="121"/>
                    </a:lnTo>
                    <a:lnTo>
                      <a:pt x="25" y="121"/>
                    </a:lnTo>
                    <a:lnTo>
                      <a:pt x="19" y="116"/>
                    </a:lnTo>
                    <a:lnTo>
                      <a:pt x="12" y="98"/>
                    </a:lnTo>
                    <a:lnTo>
                      <a:pt x="6" y="80"/>
                    </a:lnTo>
                    <a:lnTo>
                      <a:pt x="6" y="80"/>
                    </a:lnTo>
                    <a:lnTo>
                      <a:pt x="0" y="60"/>
                    </a:lnTo>
                    <a:lnTo>
                      <a:pt x="0" y="37"/>
                    </a:lnTo>
                    <a:lnTo>
                      <a:pt x="0" y="25"/>
                    </a:lnTo>
                    <a:lnTo>
                      <a:pt x="0" y="25"/>
                    </a:lnTo>
                    <a:lnTo>
                      <a:pt x="25" y="17"/>
                    </a:lnTo>
                    <a:lnTo>
                      <a:pt x="75" y="0"/>
                    </a:lnTo>
                    <a:lnTo>
                      <a:pt x="122" y="0"/>
                    </a:lnTo>
                    <a:lnTo>
                      <a:pt x="141" y="37"/>
                    </a:lnTo>
                    <a:close/>
                  </a:path>
                </a:pathLst>
              </a:custGeom>
              <a:solidFill>
                <a:srgbClr val="F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65" name="Freeform 81"/>
              <p:cNvSpPr>
                <a:spLocks/>
              </p:cNvSpPr>
              <p:nvPr/>
            </p:nvSpPr>
            <p:spPr bwMode="auto">
              <a:xfrm>
                <a:off x="4042" y="2109"/>
                <a:ext cx="37" cy="18"/>
              </a:xfrm>
              <a:custGeom>
                <a:avLst/>
                <a:gdLst>
                  <a:gd name="T0" fmla="*/ 37 w 37"/>
                  <a:gd name="T1" fmla="*/ 0 h 18"/>
                  <a:gd name="T2" fmla="*/ 37 w 37"/>
                  <a:gd name="T3" fmla="*/ 0 h 18"/>
                  <a:gd name="T4" fmla="*/ 37 w 37"/>
                  <a:gd name="T5" fmla="*/ 6 h 18"/>
                  <a:gd name="T6" fmla="*/ 32 w 37"/>
                  <a:gd name="T7" fmla="*/ 6 h 18"/>
                  <a:gd name="T8" fmla="*/ 32 w 37"/>
                  <a:gd name="T9" fmla="*/ 6 h 18"/>
                  <a:gd name="T10" fmla="*/ 24 w 37"/>
                  <a:gd name="T11" fmla="*/ 12 h 18"/>
                  <a:gd name="T12" fmla="*/ 24 w 37"/>
                  <a:gd name="T13" fmla="*/ 12 h 18"/>
                  <a:gd name="T14" fmla="*/ 24 w 37"/>
                  <a:gd name="T15" fmla="*/ 12 h 18"/>
                  <a:gd name="T16" fmla="*/ 24 w 37"/>
                  <a:gd name="T17" fmla="*/ 12 h 18"/>
                  <a:gd name="T18" fmla="*/ 18 w 37"/>
                  <a:gd name="T19" fmla="*/ 18 h 18"/>
                  <a:gd name="T20" fmla="*/ 18 w 37"/>
                  <a:gd name="T21" fmla="*/ 18 h 18"/>
                  <a:gd name="T22" fmla="*/ 18 w 37"/>
                  <a:gd name="T23" fmla="*/ 12 h 18"/>
                  <a:gd name="T24" fmla="*/ 18 w 37"/>
                  <a:gd name="T25" fmla="*/ 12 h 18"/>
                  <a:gd name="T26" fmla="*/ 6 w 37"/>
                  <a:gd name="T27" fmla="*/ 6 h 18"/>
                  <a:gd name="T28" fmla="*/ 6 w 37"/>
                  <a:gd name="T29" fmla="*/ 6 h 18"/>
                  <a:gd name="T30" fmla="*/ 6 w 37"/>
                  <a:gd name="T31" fmla="*/ 6 h 18"/>
                  <a:gd name="T32" fmla="*/ 6 w 37"/>
                  <a:gd name="T33" fmla="*/ 0 h 18"/>
                  <a:gd name="T34" fmla="*/ 6 w 37"/>
                  <a:gd name="T35" fmla="*/ 0 h 18"/>
                  <a:gd name="T36" fmla="*/ 6 w 37"/>
                  <a:gd name="T37" fmla="*/ 0 h 18"/>
                  <a:gd name="T38" fmla="*/ 0 w 37"/>
                  <a:gd name="T39" fmla="*/ 6 h 18"/>
                  <a:gd name="T40" fmla="*/ 6 w 37"/>
                  <a:gd name="T41" fmla="*/ 6 h 18"/>
                  <a:gd name="T42" fmla="*/ 6 w 37"/>
                  <a:gd name="T43" fmla="*/ 6 h 18"/>
                  <a:gd name="T44" fmla="*/ 6 w 37"/>
                  <a:gd name="T45" fmla="*/ 12 h 18"/>
                  <a:gd name="T46" fmla="*/ 12 w 37"/>
                  <a:gd name="T47" fmla="*/ 18 h 18"/>
                  <a:gd name="T48" fmla="*/ 24 w 37"/>
                  <a:gd name="T49" fmla="*/ 18 h 18"/>
                  <a:gd name="T50" fmla="*/ 24 w 37"/>
                  <a:gd name="T51" fmla="*/ 18 h 18"/>
                  <a:gd name="T52" fmla="*/ 24 w 37"/>
                  <a:gd name="T53" fmla="*/ 18 h 18"/>
                  <a:gd name="T54" fmla="*/ 32 w 37"/>
                  <a:gd name="T55" fmla="*/ 12 h 18"/>
                  <a:gd name="T56" fmla="*/ 32 w 37"/>
                  <a:gd name="T57" fmla="*/ 6 h 18"/>
                  <a:gd name="T58" fmla="*/ 32 w 37"/>
                  <a:gd name="T59" fmla="*/ 6 h 18"/>
                  <a:gd name="T60" fmla="*/ 32 w 37"/>
                  <a:gd name="T61" fmla="*/ 6 h 18"/>
                  <a:gd name="T62" fmla="*/ 37 w 37"/>
                  <a:gd name="T63" fmla="*/ 6 h 18"/>
                  <a:gd name="T64" fmla="*/ 37 w 37"/>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18">
                    <a:moveTo>
                      <a:pt x="37" y="0"/>
                    </a:moveTo>
                    <a:lnTo>
                      <a:pt x="37" y="0"/>
                    </a:lnTo>
                    <a:lnTo>
                      <a:pt x="37" y="6"/>
                    </a:lnTo>
                    <a:lnTo>
                      <a:pt x="32" y="6"/>
                    </a:lnTo>
                    <a:lnTo>
                      <a:pt x="32" y="6"/>
                    </a:lnTo>
                    <a:lnTo>
                      <a:pt x="24" y="12"/>
                    </a:lnTo>
                    <a:lnTo>
                      <a:pt x="24" y="12"/>
                    </a:lnTo>
                    <a:lnTo>
                      <a:pt x="24" y="12"/>
                    </a:lnTo>
                    <a:lnTo>
                      <a:pt x="24" y="12"/>
                    </a:lnTo>
                    <a:lnTo>
                      <a:pt x="18" y="18"/>
                    </a:lnTo>
                    <a:lnTo>
                      <a:pt x="18" y="18"/>
                    </a:lnTo>
                    <a:lnTo>
                      <a:pt x="18" y="12"/>
                    </a:lnTo>
                    <a:lnTo>
                      <a:pt x="18" y="12"/>
                    </a:lnTo>
                    <a:lnTo>
                      <a:pt x="6" y="6"/>
                    </a:lnTo>
                    <a:lnTo>
                      <a:pt x="6" y="6"/>
                    </a:lnTo>
                    <a:lnTo>
                      <a:pt x="6" y="6"/>
                    </a:lnTo>
                    <a:lnTo>
                      <a:pt x="6" y="0"/>
                    </a:lnTo>
                    <a:lnTo>
                      <a:pt x="6" y="0"/>
                    </a:lnTo>
                    <a:lnTo>
                      <a:pt x="6" y="0"/>
                    </a:lnTo>
                    <a:lnTo>
                      <a:pt x="0" y="6"/>
                    </a:lnTo>
                    <a:lnTo>
                      <a:pt x="6" y="6"/>
                    </a:lnTo>
                    <a:lnTo>
                      <a:pt x="6" y="6"/>
                    </a:lnTo>
                    <a:lnTo>
                      <a:pt x="6" y="12"/>
                    </a:lnTo>
                    <a:lnTo>
                      <a:pt x="12" y="18"/>
                    </a:lnTo>
                    <a:lnTo>
                      <a:pt x="24" y="18"/>
                    </a:lnTo>
                    <a:lnTo>
                      <a:pt x="24" y="18"/>
                    </a:lnTo>
                    <a:lnTo>
                      <a:pt x="24" y="18"/>
                    </a:lnTo>
                    <a:lnTo>
                      <a:pt x="32" y="12"/>
                    </a:lnTo>
                    <a:lnTo>
                      <a:pt x="32" y="6"/>
                    </a:lnTo>
                    <a:lnTo>
                      <a:pt x="32" y="6"/>
                    </a:lnTo>
                    <a:lnTo>
                      <a:pt x="32" y="6"/>
                    </a:lnTo>
                    <a:lnTo>
                      <a:pt x="37" y="6"/>
                    </a:lnTo>
                    <a:lnTo>
                      <a:pt x="3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66" name="Freeform 82"/>
              <p:cNvSpPr>
                <a:spLocks/>
              </p:cNvSpPr>
              <p:nvPr/>
            </p:nvSpPr>
            <p:spPr bwMode="auto">
              <a:xfrm>
                <a:off x="4103" y="2060"/>
                <a:ext cx="32" cy="61"/>
              </a:xfrm>
              <a:custGeom>
                <a:avLst/>
                <a:gdLst>
                  <a:gd name="T0" fmla="*/ 18 w 32"/>
                  <a:gd name="T1" fmla="*/ 17 h 61"/>
                  <a:gd name="T2" fmla="*/ 18 w 32"/>
                  <a:gd name="T3" fmla="*/ 23 h 61"/>
                  <a:gd name="T4" fmla="*/ 18 w 32"/>
                  <a:gd name="T5" fmla="*/ 31 h 61"/>
                  <a:gd name="T6" fmla="*/ 12 w 32"/>
                  <a:gd name="T7" fmla="*/ 37 h 61"/>
                  <a:gd name="T8" fmla="*/ 12 w 32"/>
                  <a:gd name="T9" fmla="*/ 37 h 61"/>
                  <a:gd name="T10" fmla="*/ 6 w 32"/>
                  <a:gd name="T11" fmla="*/ 43 h 61"/>
                  <a:gd name="T12" fmla="*/ 0 w 32"/>
                  <a:gd name="T13" fmla="*/ 49 h 61"/>
                  <a:gd name="T14" fmla="*/ 0 w 32"/>
                  <a:gd name="T15" fmla="*/ 55 h 61"/>
                  <a:gd name="T16" fmla="*/ 0 w 32"/>
                  <a:gd name="T17" fmla="*/ 55 h 61"/>
                  <a:gd name="T18" fmla="*/ 0 w 32"/>
                  <a:gd name="T19" fmla="*/ 61 h 61"/>
                  <a:gd name="T20" fmla="*/ 0 w 32"/>
                  <a:gd name="T21" fmla="*/ 61 h 61"/>
                  <a:gd name="T22" fmla="*/ 6 w 32"/>
                  <a:gd name="T23" fmla="*/ 55 h 61"/>
                  <a:gd name="T24" fmla="*/ 6 w 32"/>
                  <a:gd name="T25" fmla="*/ 55 h 61"/>
                  <a:gd name="T26" fmla="*/ 6 w 32"/>
                  <a:gd name="T27" fmla="*/ 55 h 61"/>
                  <a:gd name="T28" fmla="*/ 6 w 32"/>
                  <a:gd name="T29" fmla="*/ 49 h 61"/>
                  <a:gd name="T30" fmla="*/ 12 w 32"/>
                  <a:gd name="T31" fmla="*/ 43 h 61"/>
                  <a:gd name="T32" fmla="*/ 12 w 32"/>
                  <a:gd name="T33" fmla="*/ 43 h 61"/>
                  <a:gd name="T34" fmla="*/ 12 w 32"/>
                  <a:gd name="T35" fmla="*/ 43 h 61"/>
                  <a:gd name="T36" fmla="*/ 18 w 32"/>
                  <a:gd name="T37" fmla="*/ 43 h 61"/>
                  <a:gd name="T38" fmla="*/ 26 w 32"/>
                  <a:gd name="T39" fmla="*/ 37 h 61"/>
                  <a:gd name="T40" fmla="*/ 26 w 32"/>
                  <a:gd name="T41" fmla="*/ 37 h 61"/>
                  <a:gd name="T42" fmla="*/ 26 w 32"/>
                  <a:gd name="T43" fmla="*/ 31 h 61"/>
                  <a:gd name="T44" fmla="*/ 26 w 32"/>
                  <a:gd name="T45" fmla="*/ 17 h 61"/>
                  <a:gd name="T46" fmla="*/ 32 w 32"/>
                  <a:gd name="T47" fmla="*/ 6 h 61"/>
                  <a:gd name="T48" fmla="*/ 32 w 32"/>
                  <a:gd name="T49" fmla="*/ 6 h 61"/>
                  <a:gd name="T50" fmla="*/ 32 w 32"/>
                  <a:gd name="T51" fmla="*/ 0 h 61"/>
                  <a:gd name="T52" fmla="*/ 26 w 32"/>
                  <a:gd name="T53" fmla="*/ 6 h 61"/>
                  <a:gd name="T54" fmla="*/ 26 w 32"/>
                  <a:gd name="T55" fmla="*/ 6 h 61"/>
                  <a:gd name="T56" fmla="*/ 26 w 32"/>
                  <a:gd name="T57" fmla="*/ 6 h 61"/>
                  <a:gd name="T58" fmla="*/ 26 w 32"/>
                  <a:gd name="T59" fmla="*/ 11 h 61"/>
                  <a:gd name="T60" fmla="*/ 18 w 32"/>
                  <a:gd name="T61" fmla="*/ 11 h 61"/>
                  <a:gd name="T62" fmla="*/ 18 w 32"/>
                  <a:gd name="T63"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61">
                    <a:moveTo>
                      <a:pt x="18" y="17"/>
                    </a:moveTo>
                    <a:lnTo>
                      <a:pt x="18" y="23"/>
                    </a:lnTo>
                    <a:lnTo>
                      <a:pt x="18" y="31"/>
                    </a:lnTo>
                    <a:lnTo>
                      <a:pt x="12" y="37"/>
                    </a:lnTo>
                    <a:lnTo>
                      <a:pt x="12" y="37"/>
                    </a:lnTo>
                    <a:lnTo>
                      <a:pt x="6" y="43"/>
                    </a:lnTo>
                    <a:lnTo>
                      <a:pt x="0" y="49"/>
                    </a:lnTo>
                    <a:lnTo>
                      <a:pt x="0" y="55"/>
                    </a:lnTo>
                    <a:lnTo>
                      <a:pt x="0" y="55"/>
                    </a:lnTo>
                    <a:lnTo>
                      <a:pt x="0" y="61"/>
                    </a:lnTo>
                    <a:lnTo>
                      <a:pt x="0" y="61"/>
                    </a:lnTo>
                    <a:lnTo>
                      <a:pt x="6" y="55"/>
                    </a:lnTo>
                    <a:lnTo>
                      <a:pt x="6" y="55"/>
                    </a:lnTo>
                    <a:lnTo>
                      <a:pt x="6" y="55"/>
                    </a:lnTo>
                    <a:lnTo>
                      <a:pt x="6" y="49"/>
                    </a:lnTo>
                    <a:lnTo>
                      <a:pt x="12" y="43"/>
                    </a:lnTo>
                    <a:lnTo>
                      <a:pt x="12" y="43"/>
                    </a:lnTo>
                    <a:lnTo>
                      <a:pt x="12" y="43"/>
                    </a:lnTo>
                    <a:lnTo>
                      <a:pt x="18" y="43"/>
                    </a:lnTo>
                    <a:lnTo>
                      <a:pt x="26" y="37"/>
                    </a:lnTo>
                    <a:lnTo>
                      <a:pt x="26" y="37"/>
                    </a:lnTo>
                    <a:lnTo>
                      <a:pt x="26" y="31"/>
                    </a:lnTo>
                    <a:lnTo>
                      <a:pt x="26" y="17"/>
                    </a:lnTo>
                    <a:lnTo>
                      <a:pt x="32" y="6"/>
                    </a:lnTo>
                    <a:lnTo>
                      <a:pt x="32" y="6"/>
                    </a:lnTo>
                    <a:lnTo>
                      <a:pt x="32" y="0"/>
                    </a:lnTo>
                    <a:lnTo>
                      <a:pt x="26" y="6"/>
                    </a:lnTo>
                    <a:lnTo>
                      <a:pt x="26" y="6"/>
                    </a:lnTo>
                    <a:lnTo>
                      <a:pt x="26" y="6"/>
                    </a:lnTo>
                    <a:lnTo>
                      <a:pt x="26" y="11"/>
                    </a:lnTo>
                    <a:lnTo>
                      <a:pt x="18" y="11"/>
                    </a:lnTo>
                    <a:lnTo>
                      <a:pt x="18" y="1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67" name="Freeform 83"/>
              <p:cNvSpPr>
                <a:spLocks/>
              </p:cNvSpPr>
              <p:nvPr/>
            </p:nvSpPr>
            <p:spPr bwMode="auto">
              <a:xfrm>
                <a:off x="4115" y="2066"/>
                <a:ext cx="20" cy="37"/>
              </a:xfrm>
              <a:custGeom>
                <a:avLst/>
                <a:gdLst>
                  <a:gd name="T0" fmla="*/ 20 w 20"/>
                  <a:gd name="T1" fmla="*/ 0 h 37"/>
                  <a:gd name="T2" fmla="*/ 20 w 20"/>
                  <a:gd name="T3" fmla="*/ 5 h 37"/>
                  <a:gd name="T4" fmla="*/ 14 w 20"/>
                  <a:gd name="T5" fmla="*/ 17 h 37"/>
                  <a:gd name="T6" fmla="*/ 14 w 20"/>
                  <a:gd name="T7" fmla="*/ 25 h 37"/>
                  <a:gd name="T8" fmla="*/ 14 w 20"/>
                  <a:gd name="T9" fmla="*/ 25 h 37"/>
                  <a:gd name="T10" fmla="*/ 6 w 20"/>
                  <a:gd name="T11" fmla="*/ 31 h 37"/>
                  <a:gd name="T12" fmla="*/ 0 w 20"/>
                  <a:gd name="T13" fmla="*/ 37 h 37"/>
                  <a:gd name="T14" fmla="*/ 0 w 20"/>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7">
                    <a:moveTo>
                      <a:pt x="20" y="0"/>
                    </a:moveTo>
                    <a:lnTo>
                      <a:pt x="20" y="5"/>
                    </a:lnTo>
                    <a:lnTo>
                      <a:pt x="14" y="17"/>
                    </a:lnTo>
                    <a:lnTo>
                      <a:pt x="14" y="25"/>
                    </a:lnTo>
                    <a:lnTo>
                      <a:pt x="14" y="25"/>
                    </a:lnTo>
                    <a:lnTo>
                      <a:pt x="6" y="31"/>
                    </a:lnTo>
                    <a:lnTo>
                      <a:pt x="0" y="37"/>
                    </a:lnTo>
                    <a:lnTo>
                      <a:pt x="0" y="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68" name="Freeform 84"/>
              <p:cNvSpPr>
                <a:spLocks/>
              </p:cNvSpPr>
              <p:nvPr/>
            </p:nvSpPr>
            <p:spPr bwMode="auto">
              <a:xfrm>
                <a:off x="4005" y="2077"/>
                <a:ext cx="130" cy="93"/>
              </a:xfrm>
              <a:custGeom>
                <a:avLst/>
                <a:gdLst>
                  <a:gd name="T0" fmla="*/ 116 w 130"/>
                  <a:gd name="T1" fmla="*/ 38 h 93"/>
                  <a:gd name="T2" fmla="*/ 104 w 130"/>
                  <a:gd name="T3" fmla="*/ 55 h 93"/>
                  <a:gd name="T4" fmla="*/ 98 w 130"/>
                  <a:gd name="T5" fmla="*/ 69 h 93"/>
                  <a:gd name="T6" fmla="*/ 80 w 130"/>
                  <a:gd name="T7" fmla="*/ 87 h 93"/>
                  <a:gd name="T8" fmla="*/ 69 w 130"/>
                  <a:gd name="T9" fmla="*/ 93 h 93"/>
                  <a:gd name="T10" fmla="*/ 37 w 130"/>
                  <a:gd name="T11" fmla="*/ 81 h 93"/>
                  <a:gd name="T12" fmla="*/ 19 w 130"/>
                  <a:gd name="T13" fmla="*/ 55 h 93"/>
                  <a:gd name="T14" fmla="*/ 6 w 130"/>
                  <a:gd name="T15" fmla="*/ 38 h 93"/>
                  <a:gd name="T16" fmla="*/ 0 w 130"/>
                  <a:gd name="T17" fmla="*/ 26 h 93"/>
                  <a:gd name="T18" fmla="*/ 0 w 130"/>
                  <a:gd name="T19" fmla="*/ 14 h 93"/>
                  <a:gd name="T20" fmla="*/ 6 w 130"/>
                  <a:gd name="T21" fmla="*/ 26 h 93"/>
                  <a:gd name="T22" fmla="*/ 6 w 130"/>
                  <a:gd name="T23" fmla="*/ 32 h 93"/>
                  <a:gd name="T24" fmla="*/ 13 w 130"/>
                  <a:gd name="T25" fmla="*/ 32 h 93"/>
                  <a:gd name="T26" fmla="*/ 13 w 130"/>
                  <a:gd name="T27" fmla="*/ 32 h 93"/>
                  <a:gd name="T28" fmla="*/ 13 w 130"/>
                  <a:gd name="T29" fmla="*/ 38 h 93"/>
                  <a:gd name="T30" fmla="*/ 13 w 130"/>
                  <a:gd name="T31" fmla="*/ 38 h 93"/>
                  <a:gd name="T32" fmla="*/ 19 w 130"/>
                  <a:gd name="T33" fmla="*/ 38 h 93"/>
                  <a:gd name="T34" fmla="*/ 19 w 130"/>
                  <a:gd name="T35" fmla="*/ 44 h 93"/>
                  <a:gd name="T36" fmla="*/ 19 w 130"/>
                  <a:gd name="T37" fmla="*/ 50 h 93"/>
                  <a:gd name="T38" fmla="*/ 19 w 130"/>
                  <a:gd name="T39" fmla="*/ 50 h 93"/>
                  <a:gd name="T40" fmla="*/ 25 w 130"/>
                  <a:gd name="T41" fmla="*/ 44 h 93"/>
                  <a:gd name="T42" fmla="*/ 31 w 130"/>
                  <a:gd name="T43" fmla="*/ 44 h 93"/>
                  <a:gd name="T44" fmla="*/ 37 w 130"/>
                  <a:gd name="T45" fmla="*/ 38 h 93"/>
                  <a:gd name="T46" fmla="*/ 43 w 130"/>
                  <a:gd name="T47" fmla="*/ 38 h 93"/>
                  <a:gd name="T48" fmla="*/ 49 w 130"/>
                  <a:gd name="T49" fmla="*/ 44 h 93"/>
                  <a:gd name="T50" fmla="*/ 55 w 130"/>
                  <a:gd name="T51" fmla="*/ 44 h 93"/>
                  <a:gd name="T52" fmla="*/ 61 w 130"/>
                  <a:gd name="T53" fmla="*/ 50 h 93"/>
                  <a:gd name="T54" fmla="*/ 69 w 130"/>
                  <a:gd name="T55" fmla="*/ 44 h 93"/>
                  <a:gd name="T56" fmla="*/ 69 w 130"/>
                  <a:gd name="T57" fmla="*/ 44 h 93"/>
                  <a:gd name="T58" fmla="*/ 74 w 130"/>
                  <a:gd name="T59" fmla="*/ 38 h 93"/>
                  <a:gd name="T60" fmla="*/ 80 w 130"/>
                  <a:gd name="T61" fmla="*/ 44 h 93"/>
                  <a:gd name="T62" fmla="*/ 86 w 130"/>
                  <a:gd name="T63" fmla="*/ 44 h 93"/>
                  <a:gd name="T64" fmla="*/ 92 w 130"/>
                  <a:gd name="T65" fmla="*/ 50 h 93"/>
                  <a:gd name="T66" fmla="*/ 92 w 130"/>
                  <a:gd name="T67" fmla="*/ 50 h 93"/>
                  <a:gd name="T68" fmla="*/ 98 w 130"/>
                  <a:gd name="T69" fmla="*/ 50 h 93"/>
                  <a:gd name="T70" fmla="*/ 104 w 130"/>
                  <a:gd name="T71" fmla="*/ 44 h 93"/>
                  <a:gd name="T72" fmla="*/ 104 w 130"/>
                  <a:gd name="T73" fmla="*/ 44 h 93"/>
                  <a:gd name="T74" fmla="*/ 104 w 130"/>
                  <a:gd name="T75" fmla="*/ 38 h 93"/>
                  <a:gd name="T76" fmla="*/ 104 w 130"/>
                  <a:gd name="T77" fmla="*/ 38 h 93"/>
                  <a:gd name="T78" fmla="*/ 110 w 130"/>
                  <a:gd name="T79" fmla="*/ 38 h 93"/>
                  <a:gd name="T80" fmla="*/ 116 w 130"/>
                  <a:gd name="T81" fmla="*/ 32 h 93"/>
                  <a:gd name="T82" fmla="*/ 116 w 130"/>
                  <a:gd name="T83" fmla="*/ 26 h 93"/>
                  <a:gd name="T84" fmla="*/ 124 w 130"/>
                  <a:gd name="T85" fmla="*/ 20 h 93"/>
                  <a:gd name="T86" fmla="*/ 124 w 130"/>
                  <a:gd name="T87" fmla="*/ 20 h 93"/>
                  <a:gd name="T88" fmla="*/ 124 w 130"/>
                  <a:gd name="T89" fmla="*/ 6 h 93"/>
                  <a:gd name="T90" fmla="*/ 130 w 130"/>
                  <a:gd name="T91" fmla="*/ 0 h 93"/>
                  <a:gd name="T92" fmla="*/ 130 w 130"/>
                  <a:gd name="T93" fmla="*/ 0 h 93"/>
                  <a:gd name="T94" fmla="*/ 130 w 130"/>
                  <a:gd name="T95" fmla="*/ 0 h 93"/>
                  <a:gd name="T96" fmla="*/ 124 w 130"/>
                  <a:gd name="T97" fmla="*/ 2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93">
                    <a:moveTo>
                      <a:pt x="124" y="32"/>
                    </a:moveTo>
                    <a:lnTo>
                      <a:pt x="116" y="38"/>
                    </a:lnTo>
                    <a:lnTo>
                      <a:pt x="104" y="50"/>
                    </a:lnTo>
                    <a:lnTo>
                      <a:pt x="104" y="55"/>
                    </a:lnTo>
                    <a:lnTo>
                      <a:pt x="104" y="55"/>
                    </a:lnTo>
                    <a:lnTo>
                      <a:pt x="98" y="69"/>
                    </a:lnTo>
                    <a:lnTo>
                      <a:pt x="86" y="81"/>
                    </a:lnTo>
                    <a:lnTo>
                      <a:pt x="80" y="87"/>
                    </a:lnTo>
                    <a:lnTo>
                      <a:pt x="80" y="87"/>
                    </a:lnTo>
                    <a:lnTo>
                      <a:pt x="69" y="93"/>
                    </a:lnTo>
                    <a:lnTo>
                      <a:pt x="55" y="93"/>
                    </a:lnTo>
                    <a:lnTo>
                      <a:pt x="37" y="81"/>
                    </a:lnTo>
                    <a:lnTo>
                      <a:pt x="37" y="81"/>
                    </a:lnTo>
                    <a:lnTo>
                      <a:pt x="19" y="55"/>
                    </a:lnTo>
                    <a:lnTo>
                      <a:pt x="13" y="50"/>
                    </a:lnTo>
                    <a:lnTo>
                      <a:pt x="6" y="38"/>
                    </a:lnTo>
                    <a:lnTo>
                      <a:pt x="0" y="26"/>
                    </a:lnTo>
                    <a:lnTo>
                      <a:pt x="0" y="26"/>
                    </a:lnTo>
                    <a:lnTo>
                      <a:pt x="0" y="6"/>
                    </a:lnTo>
                    <a:lnTo>
                      <a:pt x="0" y="14"/>
                    </a:lnTo>
                    <a:lnTo>
                      <a:pt x="0" y="20"/>
                    </a:lnTo>
                    <a:lnTo>
                      <a:pt x="6" y="26"/>
                    </a:lnTo>
                    <a:lnTo>
                      <a:pt x="6" y="26"/>
                    </a:lnTo>
                    <a:lnTo>
                      <a:pt x="6" y="32"/>
                    </a:lnTo>
                    <a:lnTo>
                      <a:pt x="13" y="32"/>
                    </a:lnTo>
                    <a:lnTo>
                      <a:pt x="13" y="32"/>
                    </a:lnTo>
                    <a:lnTo>
                      <a:pt x="13" y="32"/>
                    </a:lnTo>
                    <a:lnTo>
                      <a:pt x="13" y="32"/>
                    </a:lnTo>
                    <a:lnTo>
                      <a:pt x="13" y="38"/>
                    </a:lnTo>
                    <a:lnTo>
                      <a:pt x="13" y="38"/>
                    </a:lnTo>
                    <a:lnTo>
                      <a:pt x="13" y="38"/>
                    </a:lnTo>
                    <a:lnTo>
                      <a:pt x="13" y="38"/>
                    </a:lnTo>
                    <a:lnTo>
                      <a:pt x="13" y="38"/>
                    </a:lnTo>
                    <a:lnTo>
                      <a:pt x="19" y="38"/>
                    </a:lnTo>
                    <a:lnTo>
                      <a:pt x="19" y="38"/>
                    </a:lnTo>
                    <a:lnTo>
                      <a:pt x="19" y="44"/>
                    </a:lnTo>
                    <a:lnTo>
                      <a:pt x="19" y="44"/>
                    </a:lnTo>
                    <a:lnTo>
                      <a:pt x="19" y="50"/>
                    </a:lnTo>
                    <a:lnTo>
                      <a:pt x="19" y="50"/>
                    </a:lnTo>
                    <a:lnTo>
                      <a:pt x="19" y="50"/>
                    </a:lnTo>
                    <a:lnTo>
                      <a:pt x="25" y="50"/>
                    </a:lnTo>
                    <a:lnTo>
                      <a:pt x="25" y="44"/>
                    </a:lnTo>
                    <a:lnTo>
                      <a:pt x="31" y="44"/>
                    </a:lnTo>
                    <a:lnTo>
                      <a:pt x="31" y="44"/>
                    </a:lnTo>
                    <a:lnTo>
                      <a:pt x="37" y="44"/>
                    </a:lnTo>
                    <a:lnTo>
                      <a:pt x="37" y="38"/>
                    </a:lnTo>
                    <a:lnTo>
                      <a:pt x="43" y="38"/>
                    </a:lnTo>
                    <a:lnTo>
                      <a:pt x="43" y="38"/>
                    </a:lnTo>
                    <a:lnTo>
                      <a:pt x="43" y="44"/>
                    </a:lnTo>
                    <a:lnTo>
                      <a:pt x="49" y="44"/>
                    </a:lnTo>
                    <a:lnTo>
                      <a:pt x="55" y="44"/>
                    </a:lnTo>
                    <a:lnTo>
                      <a:pt x="55" y="44"/>
                    </a:lnTo>
                    <a:lnTo>
                      <a:pt x="55" y="50"/>
                    </a:lnTo>
                    <a:lnTo>
                      <a:pt x="61" y="50"/>
                    </a:lnTo>
                    <a:lnTo>
                      <a:pt x="69" y="44"/>
                    </a:lnTo>
                    <a:lnTo>
                      <a:pt x="69" y="44"/>
                    </a:lnTo>
                    <a:lnTo>
                      <a:pt x="69" y="44"/>
                    </a:lnTo>
                    <a:lnTo>
                      <a:pt x="69" y="44"/>
                    </a:lnTo>
                    <a:lnTo>
                      <a:pt x="74" y="38"/>
                    </a:lnTo>
                    <a:lnTo>
                      <a:pt x="74" y="38"/>
                    </a:lnTo>
                    <a:lnTo>
                      <a:pt x="74" y="38"/>
                    </a:lnTo>
                    <a:lnTo>
                      <a:pt x="80" y="44"/>
                    </a:lnTo>
                    <a:lnTo>
                      <a:pt x="86" y="44"/>
                    </a:lnTo>
                    <a:lnTo>
                      <a:pt x="86" y="44"/>
                    </a:lnTo>
                    <a:lnTo>
                      <a:pt x="86" y="44"/>
                    </a:lnTo>
                    <a:lnTo>
                      <a:pt x="92" y="50"/>
                    </a:lnTo>
                    <a:lnTo>
                      <a:pt x="92" y="50"/>
                    </a:lnTo>
                    <a:lnTo>
                      <a:pt x="92" y="50"/>
                    </a:lnTo>
                    <a:lnTo>
                      <a:pt x="92" y="50"/>
                    </a:lnTo>
                    <a:lnTo>
                      <a:pt x="98" y="50"/>
                    </a:lnTo>
                    <a:lnTo>
                      <a:pt x="104" y="44"/>
                    </a:lnTo>
                    <a:lnTo>
                      <a:pt x="104" y="44"/>
                    </a:lnTo>
                    <a:lnTo>
                      <a:pt x="104" y="44"/>
                    </a:lnTo>
                    <a:lnTo>
                      <a:pt x="104" y="44"/>
                    </a:lnTo>
                    <a:lnTo>
                      <a:pt x="104" y="38"/>
                    </a:lnTo>
                    <a:lnTo>
                      <a:pt x="104" y="38"/>
                    </a:lnTo>
                    <a:lnTo>
                      <a:pt x="104" y="38"/>
                    </a:lnTo>
                    <a:lnTo>
                      <a:pt x="104" y="38"/>
                    </a:lnTo>
                    <a:lnTo>
                      <a:pt x="110" y="38"/>
                    </a:lnTo>
                    <a:lnTo>
                      <a:pt x="110" y="38"/>
                    </a:lnTo>
                    <a:lnTo>
                      <a:pt x="110" y="38"/>
                    </a:lnTo>
                    <a:lnTo>
                      <a:pt x="116" y="32"/>
                    </a:lnTo>
                    <a:lnTo>
                      <a:pt x="116" y="26"/>
                    </a:lnTo>
                    <a:lnTo>
                      <a:pt x="116" y="26"/>
                    </a:lnTo>
                    <a:lnTo>
                      <a:pt x="116" y="26"/>
                    </a:lnTo>
                    <a:lnTo>
                      <a:pt x="124" y="20"/>
                    </a:lnTo>
                    <a:lnTo>
                      <a:pt x="124" y="20"/>
                    </a:lnTo>
                    <a:lnTo>
                      <a:pt x="124" y="20"/>
                    </a:lnTo>
                    <a:lnTo>
                      <a:pt x="124" y="14"/>
                    </a:lnTo>
                    <a:lnTo>
                      <a:pt x="124" y="6"/>
                    </a:lnTo>
                    <a:lnTo>
                      <a:pt x="130" y="0"/>
                    </a:lnTo>
                    <a:lnTo>
                      <a:pt x="130" y="0"/>
                    </a:lnTo>
                    <a:lnTo>
                      <a:pt x="130" y="0"/>
                    </a:lnTo>
                    <a:lnTo>
                      <a:pt x="130" y="0"/>
                    </a:lnTo>
                    <a:lnTo>
                      <a:pt x="130" y="0"/>
                    </a:lnTo>
                    <a:lnTo>
                      <a:pt x="130" y="0"/>
                    </a:lnTo>
                    <a:lnTo>
                      <a:pt x="130" y="14"/>
                    </a:lnTo>
                    <a:lnTo>
                      <a:pt x="124" y="26"/>
                    </a:lnTo>
                    <a:lnTo>
                      <a:pt x="12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69" name="Freeform 85"/>
              <p:cNvSpPr>
                <a:spLocks/>
              </p:cNvSpPr>
              <p:nvPr/>
            </p:nvSpPr>
            <p:spPr bwMode="auto">
              <a:xfrm>
                <a:off x="4030" y="2121"/>
                <a:ext cx="67" cy="37"/>
              </a:xfrm>
              <a:custGeom>
                <a:avLst/>
                <a:gdLst>
                  <a:gd name="T0" fmla="*/ 44 w 67"/>
                  <a:gd name="T1" fmla="*/ 6 h 37"/>
                  <a:gd name="T2" fmla="*/ 55 w 67"/>
                  <a:gd name="T3" fmla="*/ 6 h 37"/>
                  <a:gd name="T4" fmla="*/ 55 w 67"/>
                  <a:gd name="T5" fmla="*/ 6 h 37"/>
                  <a:gd name="T6" fmla="*/ 67 w 67"/>
                  <a:gd name="T7" fmla="*/ 11 h 37"/>
                  <a:gd name="T8" fmla="*/ 67 w 67"/>
                  <a:gd name="T9" fmla="*/ 17 h 37"/>
                  <a:gd name="T10" fmla="*/ 61 w 67"/>
                  <a:gd name="T11" fmla="*/ 17 h 37"/>
                  <a:gd name="T12" fmla="*/ 61 w 67"/>
                  <a:gd name="T13" fmla="*/ 25 h 37"/>
                  <a:gd name="T14" fmla="*/ 55 w 67"/>
                  <a:gd name="T15" fmla="*/ 25 h 37"/>
                  <a:gd name="T16" fmla="*/ 55 w 67"/>
                  <a:gd name="T17" fmla="*/ 25 h 37"/>
                  <a:gd name="T18" fmla="*/ 55 w 67"/>
                  <a:gd name="T19" fmla="*/ 25 h 37"/>
                  <a:gd name="T20" fmla="*/ 55 w 67"/>
                  <a:gd name="T21" fmla="*/ 25 h 37"/>
                  <a:gd name="T22" fmla="*/ 55 w 67"/>
                  <a:gd name="T23" fmla="*/ 31 h 37"/>
                  <a:gd name="T24" fmla="*/ 49 w 67"/>
                  <a:gd name="T25" fmla="*/ 37 h 37"/>
                  <a:gd name="T26" fmla="*/ 49 w 67"/>
                  <a:gd name="T27" fmla="*/ 37 h 37"/>
                  <a:gd name="T28" fmla="*/ 49 w 67"/>
                  <a:gd name="T29" fmla="*/ 31 h 37"/>
                  <a:gd name="T30" fmla="*/ 44 w 67"/>
                  <a:gd name="T31" fmla="*/ 31 h 37"/>
                  <a:gd name="T32" fmla="*/ 36 w 67"/>
                  <a:gd name="T33" fmla="*/ 31 h 37"/>
                  <a:gd name="T34" fmla="*/ 36 w 67"/>
                  <a:gd name="T35" fmla="*/ 25 h 37"/>
                  <a:gd name="T36" fmla="*/ 36 w 67"/>
                  <a:gd name="T37" fmla="*/ 25 h 37"/>
                  <a:gd name="T38" fmla="*/ 36 w 67"/>
                  <a:gd name="T39" fmla="*/ 25 h 37"/>
                  <a:gd name="T40" fmla="*/ 30 w 67"/>
                  <a:gd name="T41" fmla="*/ 25 h 37"/>
                  <a:gd name="T42" fmla="*/ 24 w 67"/>
                  <a:gd name="T43" fmla="*/ 31 h 37"/>
                  <a:gd name="T44" fmla="*/ 24 w 67"/>
                  <a:gd name="T45" fmla="*/ 31 h 37"/>
                  <a:gd name="T46" fmla="*/ 24 w 67"/>
                  <a:gd name="T47" fmla="*/ 37 h 37"/>
                  <a:gd name="T48" fmla="*/ 24 w 67"/>
                  <a:gd name="T49" fmla="*/ 31 h 37"/>
                  <a:gd name="T50" fmla="*/ 18 w 67"/>
                  <a:gd name="T51" fmla="*/ 31 h 37"/>
                  <a:gd name="T52" fmla="*/ 18 w 67"/>
                  <a:gd name="T53" fmla="*/ 31 h 37"/>
                  <a:gd name="T54" fmla="*/ 12 w 67"/>
                  <a:gd name="T55" fmla="*/ 31 h 37"/>
                  <a:gd name="T56" fmla="*/ 12 w 67"/>
                  <a:gd name="T57" fmla="*/ 25 h 37"/>
                  <a:gd name="T58" fmla="*/ 12 w 67"/>
                  <a:gd name="T59" fmla="*/ 25 h 37"/>
                  <a:gd name="T60" fmla="*/ 12 w 67"/>
                  <a:gd name="T61" fmla="*/ 17 h 37"/>
                  <a:gd name="T62" fmla="*/ 6 w 67"/>
                  <a:gd name="T63" fmla="*/ 17 h 37"/>
                  <a:gd name="T64" fmla="*/ 6 w 67"/>
                  <a:gd name="T65" fmla="*/ 17 h 37"/>
                  <a:gd name="T66" fmla="*/ 6 w 67"/>
                  <a:gd name="T67" fmla="*/ 17 h 37"/>
                  <a:gd name="T68" fmla="*/ 0 w 67"/>
                  <a:gd name="T69" fmla="*/ 17 h 37"/>
                  <a:gd name="T70" fmla="*/ 0 w 67"/>
                  <a:gd name="T71" fmla="*/ 11 h 37"/>
                  <a:gd name="T72" fmla="*/ 6 w 67"/>
                  <a:gd name="T73" fmla="*/ 6 h 37"/>
                  <a:gd name="T74" fmla="*/ 6 w 67"/>
                  <a:gd name="T75" fmla="*/ 6 h 37"/>
                  <a:gd name="T76" fmla="*/ 18 w 67"/>
                  <a:gd name="T77" fmla="*/ 0 h 37"/>
                  <a:gd name="T78" fmla="*/ 24 w 67"/>
                  <a:gd name="T79" fmla="*/ 0 h 37"/>
                  <a:gd name="T80" fmla="*/ 30 w 67"/>
                  <a:gd name="T8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37">
                    <a:moveTo>
                      <a:pt x="44" y="0"/>
                    </a:moveTo>
                    <a:lnTo>
                      <a:pt x="44" y="6"/>
                    </a:lnTo>
                    <a:lnTo>
                      <a:pt x="49" y="6"/>
                    </a:lnTo>
                    <a:lnTo>
                      <a:pt x="55" y="6"/>
                    </a:lnTo>
                    <a:lnTo>
                      <a:pt x="55" y="6"/>
                    </a:lnTo>
                    <a:lnTo>
                      <a:pt x="55" y="6"/>
                    </a:lnTo>
                    <a:lnTo>
                      <a:pt x="61" y="11"/>
                    </a:lnTo>
                    <a:lnTo>
                      <a:pt x="67" y="11"/>
                    </a:lnTo>
                    <a:lnTo>
                      <a:pt x="67" y="11"/>
                    </a:lnTo>
                    <a:lnTo>
                      <a:pt x="67" y="17"/>
                    </a:lnTo>
                    <a:lnTo>
                      <a:pt x="61" y="17"/>
                    </a:lnTo>
                    <a:lnTo>
                      <a:pt x="61" y="17"/>
                    </a:lnTo>
                    <a:lnTo>
                      <a:pt x="61" y="17"/>
                    </a:lnTo>
                    <a:lnTo>
                      <a:pt x="61" y="25"/>
                    </a:lnTo>
                    <a:lnTo>
                      <a:pt x="55" y="25"/>
                    </a:lnTo>
                    <a:lnTo>
                      <a:pt x="55" y="25"/>
                    </a:lnTo>
                    <a:lnTo>
                      <a:pt x="55" y="25"/>
                    </a:lnTo>
                    <a:lnTo>
                      <a:pt x="55" y="25"/>
                    </a:lnTo>
                    <a:lnTo>
                      <a:pt x="55" y="25"/>
                    </a:lnTo>
                    <a:lnTo>
                      <a:pt x="55" y="25"/>
                    </a:lnTo>
                    <a:lnTo>
                      <a:pt x="55" y="25"/>
                    </a:lnTo>
                    <a:lnTo>
                      <a:pt x="55" y="25"/>
                    </a:lnTo>
                    <a:lnTo>
                      <a:pt x="55" y="31"/>
                    </a:lnTo>
                    <a:lnTo>
                      <a:pt x="55" y="31"/>
                    </a:lnTo>
                    <a:lnTo>
                      <a:pt x="55" y="31"/>
                    </a:lnTo>
                    <a:lnTo>
                      <a:pt x="49" y="37"/>
                    </a:lnTo>
                    <a:lnTo>
                      <a:pt x="49" y="37"/>
                    </a:lnTo>
                    <a:lnTo>
                      <a:pt x="49" y="37"/>
                    </a:lnTo>
                    <a:lnTo>
                      <a:pt x="49" y="37"/>
                    </a:lnTo>
                    <a:lnTo>
                      <a:pt x="49" y="31"/>
                    </a:lnTo>
                    <a:lnTo>
                      <a:pt x="44" y="37"/>
                    </a:lnTo>
                    <a:lnTo>
                      <a:pt x="44" y="31"/>
                    </a:lnTo>
                    <a:lnTo>
                      <a:pt x="44" y="31"/>
                    </a:lnTo>
                    <a:lnTo>
                      <a:pt x="36" y="31"/>
                    </a:lnTo>
                    <a:lnTo>
                      <a:pt x="36" y="25"/>
                    </a:lnTo>
                    <a:lnTo>
                      <a:pt x="36" y="25"/>
                    </a:lnTo>
                    <a:lnTo>
                      <a:pt x="36" y="25"/>
                    </a:lnTo>
                    <a:lnTo>
                      <a:pt x="36" y="25"/>
                    </a:lnTo>
                    <a:lnTo>
                      <a:pt x="36" y="25"/>
                    </a:lnTo>
                    <a:lnTo>
                      <a:pt x="36" y="25"/>
                    </a:lnTo>
                    <a:lnTo>
                      <a:pt x="36" y="25"/>
                    </a:lnTo>
                    <a:lnTo>
                      <a:pt x="30" y="25"/>
                    </a:lnTo>
                    <a:lnTo>
                      <a:pt x="30" y="31"/>
                    </a:lnTo>
                    <a:lnTo>
                      <a:pt x="24" y="31"/>
                    </a:lnTo>
                    <a:lnTo>
                      <a:pt x="24" y="31"/>
                    </a:lnTo>
                    <a:lnTo>
                      <a:pt x="24" y="31"/>
                    </a:lnTo>
                    <a:lnTo>
                      <a:pt x="24" y="37"/>
                    </a:lnTo>
                    <a:lnTo>
                      <a:pt x="24" y="37"/>
                    </a:lnTo>
                    <a:lnTo>
                      <a:pt x="24" y="31"/>
                    </a:lnTo>
                    <a:lnTo>
                      <a:pt x="24" y="31"/>
                    </a:lnTo>
                    <a:lnTo>
                      <a:pt x="18" y="31"/>
                    </a:lnTo>
                    <a:lnTo>
                      <a:pt x="18" y="31"/>
                    </a:lnTo>
                    <a:lnTo>
                      <a:pt x="18" y="31"/>
                    </a:lnTo>
                    <a:lnTo>
                      <a:pt x="18" y="31"/>
                    </a:lnTo>
                    <a:lnTo>
                      <a:pt x="18" y="31"/>
                    </a:lnTo>
                    <a:lnTo>
                      <a:pt x="12" y="31"/>
                    </a:lnTo>
                    <a:lnTo>
                      <a:pt x="12" y="31"/>
                    </a:lnTo>
                    <a:lnTo>
                      <a:pt x="12" y="25"/>
                    </a:lnTo>
                    <a:lnTo>
                      <a:pt x="12" y="25"/>
                    </a:lnTo>
                    <a:lnTo>
                      <a:pt x="12" y="25"/>
                    </a:lnTo>
                    <a:lnTo>
                      <a:pt x="12" y="17"/>
                    </a:lnTo>
                    <a:lnTo>
                      <a:pt x="12" y="17"/>
                    </a:lnTo>
                    <a:lnTo>
                      <a:pt x="12" y="17"/>
                    </a:lnTo>
                    <a:lnTo>
                      <a:pt x="6" y="17"/>
                    </a:lnTo>
                    <a:lnTo>
                      <a:pt x="6" y="17"/>
                    </a:lnTo>
                    <a:lnTo>
                      <a:pt x="6" y="17"/>
                    </a:lnTo>
                    <a:lnTo>
                      <a:pt x="6" y="17"/>
                    </a:lnTo>
                    <a:lnTo>
                      <a:pt x="6" y="17"/>
                    </a:lnTo>
                    <a:lnTo>
                      <a:pt x="0" y="17"/>
                    </a:lnTo>
                    <a:lnTo>
                      <a:pt x="0" y="17"/>
                    </a:lnTo>
                    <a:lnTo>
                      <a:pt x="0" y="11"/>
                    </a:lnTo>
                    <a:lnTo>
                      <a:pt x="0" y="11"/>
                    </a:lnTo>
                    <a:lnTo>
                      <a:pt x="0" y="11"/>
                    </a:lnTo>
                    <a:lnTo>
                      <a:pt x="6" y="6"/>
                    </a:lnTo>
                    <a:lnTo>
                      <a:pt x="6" y="6"/>
                    </a:lnTo>
                    <a:lnTo>
                      <a:pt x="6" y="6"/>
                    </a:lnTo>
                    <a:lnTo>
                      <a:pt x="12" y="6"/>
                    </a:lnTo>
                    <a:lnTo>
                      <a:pt x="18" y="0"/>
                    </a:lnTo>
                    <a:lnTo>
                      <a:pt x="24" y="0"/>
                    </a:lnTo>
                    <a:lnTo>
                      <a:pt x="24" y="0"/>
                    </a:lnTo>
                    <a:lnTo>
                      <a:pt x="24" y="6"/>
                    </a:lnTo>
                    <a:lnTo>
                      <a:pt x="30" y="6"/>
                    </a:lnTo>
                    <a:lnTo>
                      <a:pt x="44" y="0"/>
                    </a:lnTo>
                    <a:close/>
                  </a:path>
                </a:pathLst>
              </a:custGeom>
              <a:solidFill>
                <a:srgbClr val="F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70" name="Freeform 86"/>
              <p:cNvSpPr>
                <a:spLocks/>
              </p:cNvSpPr>
              <p:nvPr/>
            </p:nvSpPr>
            <p:spPr bwMode="auto">
              <a:xfrm>
                <a:off x="4054" y="2132"/>
                <a:ext cx="20" cy="6"/>
              </a:xfrm>
              <a:custGeom>
                <a:avLst/>
                <a:gdLst>
                  <a:gd name="T0" fmla="*/ 20 w 20"/>
                  <a:gd name="T1" fmla="*/ 0 h 6"/>
                  <a:gd name="T2" fmla="*/ 20 w 20"/>
                  <a:gd name="T3" fmla="*/ 0 h 6"/>
                  <a:gd name="T4" fmla="*/ 12 w 20"/>
                  <a:gd name="T5" fmla="*/ 0 h 6"/>
                  <a:gd name="T6" fmla="*/ 12 w 20"/>
                  <a:gd name="T7" fmla="*/ 0 h 6"/>
                  <a:gd name="T8" fmla="*/ 12 w 20"/>
                  <a:gd name="T9" fmla="*/ 0 h 6"/>
                  <a:gd name="T10" fmla="*/ 6 w 20"/>
                  <a:gd name="T11" fmla="*/ 0 h 6"/>
                  <a:gd name="T12" fmla="*/ 6 w 20"/>
                  <a:gd name="T13" fmla="*/ 0 h 6"/>
                  <a:gd name="T14" fmla="*/ 0 w 20"/>
                  <a:gd name="T15" fmla="*/ 0 h 6"/>
                  <a:gd name="T16" fmla="*/ 0 w 20"/>
                  <a:gd name="T17" fmla="*/ 0 h 6"/>
                  <a:gd name="T18" fmla="*/ 0 w 20"/>
                  <a:gd name="T19" fmla="*/ 0 h 6"/>
                  <a:gd name="T20" fmla="*/ 0 w 20"/>
                  <a:gd name="T21" fmla="*/ 0 h 6"/>
                  <a:gd name="T22" fmla="*/ 0 w 20"/>
                  <a:gd name="T23" fmla="*/ 0 h 6"/>
                  <a:gd name="T24" fmla="*/ 0 w 20"/>
                  <a:gd name="T25" fmla="*/ 0 h 6"/>
                  <a:gd name="T26" fmla="*/ 0 w 20"/>
                  <a:gd name="T27" fmla="*/ 6 h 6"/>
                  <a:gd name="T28" fmla="*/ 0 w 20"/>
                  <a:gd name="T29" fmla="*/ 6 h 6"/>
                  <a:gd name="T30" fmla="*/ 6 w 20"/>
                  <a:gd name="T31" fmla="*/ 6 h 6"/>
                  <a:gd name="T32" fmla="*/ 6 w 20"/>
                  <a:gd name="T33" fmla="*/ 6 h 6"/>
                  <a:gd name="T34" fmla="*/ 6 w 20"/>
                  <a:gd name="T35" fmla="*/ 6 h 6"/>
                  <a:gd name="T36" fmla="*/ 12 w 20"/>
                  <a:gd name="T37" fmla="*/ 6 h 6"/>
                  <a:gd name="T38" fmla="*/ 20 w 20"/>
                  <a:gd name="T39" fmla="*/ 6 h 6"/>
                  <a:gd name="T40" fmla="*/ 20 w 20"/>
                  <a:gd name="T41" fmla="*/ 6 h 6"/>
                  <a:gd name="T42" fmla="*/ 20 w 20"/>
                  <a:gd name="T43" fmla="*/ 6 h 6"/>
                  <a:gd name="T44" fmla="*/ 20 w 20"/>
                  <a:gd name="T45" fmla="*/ 0 h 6"/>
                  <a:gd name="T46" fmla="*/ 20 w 20"/>
                  <a:gd name="T4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6">
                    <a:moveTo>
                      <a:pt x="20" y="0"/>
                    </a:moveTo>
                    <a:lnTo>
                      <a:pt x="20" y="0"/>
                    </a:lnTo>
                    <a:lnTo>
                      <a:pt x="12" y="0"/>
                    </a:lnTo>
                    <a:lnTo>
                      <a:pt x="12" y="0"/>
                    </a:lnTo>
                    <a:lnTo>
                      <a:pt x="12" y="0"/>
                    </a:lnTo>
                    <a:lnTo>
                      <a:pt x="6" y="0"/>
                    </a:lnTo>
                    <a:lnTo>
                      <a:pt x="6" y="0"/>
                    </a:lnTo>
                    <a:lnTo>
                      <a:pt x="0" y="0"/>
                    </a:lnTo>
                    <a:lnTo>
                      <a:pt x="0" y="0"/>
                    </a:lnTo>
                    <a:lnTo>
                      <a:pt x="0" y="0"/>
                    </a:lnTo>
                    <a:lnTo>
                      <a:pt x="0" y="0"/>
                    </a:lnTo>
                    <a:lnTo>
                      <a:pt x="0" y="0"/>
                    </a:lnTo>
                    <a:lnTo>
                      <a:pt x="0" y="0"/>
                    </a:lnTo>
                    <a:lnTo>
                      <a:pt x="0" y="6"/>
                    </a:lnTo>
                    <a:lnTo>
                      <a:pt x="0" y="6"/>
                    </a:lnTo>
                    <a:lnTo>
                      <a:pt x="6" y="6"/>
                    </a:lnTo>
                    <a:lnTo>
                      <a:pt x="6" y="6"/>
                    </a:lnTo>
                    <a:lnTo>
                      <a:pt x="6" y="6"/>
                    </a:lnTo>
                    <a:lnTo>
                      <a:pt x="12" y="6"/>
                    </a:lnTo>
                    <a:lnTo>
                      <a:pt x="20" y="6"/>
                    </a:lnTo>
                    <a:lnTo>
                      <a:pt x="20" y="6"/>
                    </a:lnTo>
                    <a:lnTo>
                      <a:pt x="20" y="6"/>
                    </a:lnTo>
                    <a:lnTo>
                      <a:pt x="20" y="0"/>
                    </a:lnTo>
                    <a:lnTo>
                      <a:pt x="2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71" name="Freeform 87"/>
              <p:cNvSpPr>
                <a:spLocks/>
              </p:cNvSpPr>
              <p:nvPr/>
            </p:nvSpPr>
            <p:spPr bwMode="auto">
              <a:xfrm>
                <a:off x="4018" y="2060"/>
                <a:ext cx="36" cy="17"/>
              </a:xfrm>
              <a:custGeom>
                <a:avLst/>
                <a:gdLst>
                  <a:gd name="T0" fmla="*/ 36 w 36"/>
                  <a:gd name="T1" fmla="*/ 11 h 17"/>
                  <a:gd name="T2" fmla="*/ 30 w 36"/>
                  <a:gd name="T3" fmla="*/ 11 h 17"/>
                  <a:gd name="T4" fmla="*/ 24 w 36"/>
                  <a:gd name="T5" fmla="*/ 11 h 17"/>
                  <a:gd name="T6" fmla="*/ 18 w 36"/>
                  <a:gd name="T7" fmla="*/ 6 h 17"/>
                  <a:gd name="T8" fmla="*/ 18 w 36"/>
                  <a:gd name="T9" fmla="*/ 6 h 17"/>
                  <a:gd name="T10" fmla="*/ 12 w 36"/>
                  <a:gd name="T11" fmla="*/ 6 h 17"/>
                  <a:gd name="T12" fmla="*/ 6 w 36"/>
                  <a:gd name="T13" fmla="*/ 0 h 17"/>
                  <a:gd name="T14" fmla="*/ 6 w 36"/>
                  <a:gd name="T15" fmla="*/ 0 h 17"/>
                  <a:gd name="T16" fmla="*/ 6 w 36"/>
                  <a:gd name="T17" fmla="*/ 0 h 17"/>
                  <a:gd name="T18" fmla="*/ 0 w 36"/>
                  <a:gd name="T19" fmla="*/ 0 h 17"/>
                  <a:gd name="T20" fmla="*/ 0 w 36"/>
                  <a:gd name="T21" fmla="*/ 0 h 17"/>
                  <a:gd name="T22" fmla="*/ 6 w 36"/>
                  <a:gd name="T23" fmla="*/ 6 h 17"/>
                  <a:gd name="T24" fmla="*/ 12 w 36"/>
                  <a:gd name="T25" fmla="*/ 6 h 17"/>
                  <a:gd name="T26" fmla="*/ 12 w 36"/>
                  <a:gd name="T27" fmla="*/ 6 h 17"/>
                  <a:gd name="T28" fmla="*/ 12 w 36"/>
                  <a:gd name="T29" fmla="*/ 11 h 17"/>
                  <a:gd name="T30" fmla="*/ 24 w 36"/>
                  <a:gd name="T31" fmla="*/ 11 h 17"/>
                  <a:gd name="T32" fmla="*/ 30 w 36"/>
                  <a:gd name="T33" fmla="*/ 11 h 17"/>
                  <a:gd name="T34" fmla="*/ 30 w 36"/>
                  <a:gd name="T35" fmla="*/ 11 h 17"/>
                  <a:gd name="T36" fmla="*/ 30 w 36"/>
                  <a:gd name="T37" fmla="*/ 17 h 17"/>
                  <a:gd name="T38" fmla="*/ 36 w 36"/>
                  <a:gd name="T39" fmla="*/ 17 h 17"/>
                  <a:gd name="T40" fmla="*/ 36 w 36"/>
                  <a:gd name="T4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17">
                    <a:moveTo>
                      <a:pt x="36" y="11"/>
                    </a:moveTo>
                    <a:lnTo>
                      <a:pt x="30" y="11"/>
                    </a:lnTo>
                    <a:lnTo>
                      <a:pt x="24" y="11"/>
                    </a:lnTo>
                    <a:lnTo>
                      <a:pt x="18" y="6"/>
                    </a:lnTo>
                    <a:lnTo>
                      <a:pt x="18" y="6"/>
                    </a:lnTo>
                    <a:lnTo>
                      <a:pt x="12" y="6"/>
                    </a:lnTo>
                    <a:lnTo>
                      <a:pt x="6" y="0"/>
                    </a:lnTo>
                    <a:lnTo>
                      <a:pt x="6" y="0"/>
                    </a:lnTo>
                    <a:lnTo>
                      <a:pt x="6" y="0"/>
                    </a:lnTo>
                    <a:lnTo>
                      <a:pt x="0" y="0"/>
                    </a:lnTo>
                    <a:lnTo>
                      <a:pt x="0" y="0"/>
                    </a:lnTo>
                    <a:lnTo>
                      <a:pt x="6" y="6"/>
                    </a:lnTo>
                    <a:lnTo>
                      <a:pt x="12" y="6"/>
                    </a:lnTo>
                    <a:lnTo>
                      <a:pt x="12" y="6"/>
                    </a:lnTo>
                    <a:lnTo>
                      <a:pt x="12" y="11"/>
                    </a:lnTo>
                    <a:lnTo>
                      <a:pt x="24" y="11"/>
                    </a:lnTo>
                    <a:lnTo>
                      <a:pt x="30" y="11"/>
                    </a:lnTo>
                    <a:lnTo>
                      <a:pt x="30" y="11"/>
                    </a:lnTo>
                    <a:lnTo>
                      <a:pt x="30" y="17"/>
                    </a:lnTo>
                    <a:lnTo>
                      <a:pt x="36" y="17"/>
                    </a:lnTo>
                    <a:lnTo>
                      <a:pt x="3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72" name="Freeform 88"/>
              <p:cNvSpPr>
                <a:spLocks/>
              </p:cNvSpPr>
              <p:nvPr/>
            </p:nvSpPr>
            <p:spPr bwMode="auto">
              <a:xfrm>
                <a:off x="4074" y="2060"/>
                <a:ext cx="35" cy="17"/>
              </a:xfrm>
              <a:custGeom>
                <a:avLst/>
                <a:gdLst>
                  <a:gd name="T0" fmla="*/ 0 w 35"/>
                  <a:gd name="T1" fmla="*/ 11 h 17"/>
                  <a:gd name="T2" fmla="*/ 0 w 35"/>
                  <a:gd name="T3" fmla="*/ 11 h 17"/>
                  <a:gd name="T4" fmla="*/ 11 w 35"/>
                  <a:gd name="T5" fmla="*/ 11 h 17"/>
                  <a:gd name="T6" fmla="*/ 17 w 35"/>
                  <a:gd name="T7" fmla="*/ 6 h 17"/>
                  <a:gd name="T8" fmla="*/ 17 w 35"/>
                  <a:gd name="T9" fmla="*/ 6 h 17"/>
                  <a:gd name="T10" fmla="*/ 23 w 35"/>
                  <a:gd name="T11" fmla="*/ 6 h 17"/>
                  <a:gd name="T12" fmla="*/ 23 w 35"/>
                  <a:gd name="T13" fmla="*/ 6 h 17"/>
                  <a:gd name="T14" fmla="*/ 29 w 35"/>
                  <a:gd name="T15" fmla="*/ 6 h 17"/>
                  <a:gd name="T16" fmla="*/ 29 w 35"/>
                  <a:gd name="T17" fmla="*/ 6 h 17"/>
                  <a:gd name="T18" fmla="*/ 35 w 35"/>
                  <a:gd name="T19" fmla="*/ 0 h 17"/>
                  <a:gd name="T20" fmla="*/ 29 w 35"/>
                  <a:gd name="T21" fmla="*/ 6 h 17"/>
                  <a:gd name="T22" fmla="*/ 23 w 35"/>
                  <a:gd name="T23" fmla="*/ 6 h 17"/>
                  <a:gd name="T24" fmla="*/ 23 w 35"/>
                  <a:gd name="T25" fmla="*/ 6 h 17"/>
                  <a:gd name="T26" fmla="*/ 23 w 35"/>
                  <a:gd name="T27" fmla="*/ 6 h 17"/>
                  <a:gd name="T28" fmla="*/ 17 w 35"/>
                  <a:gd name="T29" fmla="*/ 11 h 17"/>
                  <a:gd name="T30" fmla="*/ 11 w 35"/>
                  <a:gd name="T31" fmla="*/ 11 h 17"/>
                  <a:gd name="T32" fmla="*/ 5 w 35"/>
                  <a:gd name="T33" fmla="*/ 11 h 17"/>
                  <a:gd name="T34" fmla="*/ 5 w 35"/>
                  <a:gd name="T35" fmla="*/ 11 h 17"/>
                  <a:gd name="T36" fmla="*/ 0 w 35"/>
                  <a:gd name="T37" fmla="*/ 17 h 17"/>
                  <a:gd name="T38" fmla="*/ 0 w 35"/>
                  <a:gd name="T39" fmla="*/ 17 h 17"/>
                  <a:gd name="T40" fmla="*/ 0 w 35"/>
                  <a:gd name="T4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7">
                    <a:moveTo>
                      <a:pt x="0" y="11"/>
                    </a:moveTo>
                    <a:lnTo>
                      <a:pt x="0" y="11"/>
                    </a:lnTo>
                    <a:lnTo>
                      <a:pt x="11" y="11"/>
                    </a:lnTo>
                    <a:lnTo>
                      <a:pt x="17" y="6"/>
                    </a:lnTo>
                    <a:lnTo>
                      <a:pt x="17" y="6"/>
                    </a:lnTo>
                    <a:lnTo>
                      <a:pt x="23" y="6"/>
                    </a:lnTo>
                    <a:lnTo>
                      <a:pt x="23" y="6"/>
                    </a:lnTo>
                    <a:lnTo>
                      <a:pt x="29" y="6"/>
                    </a:lnTo>
                    <a:lnTo>
                      <a:pt x="29" y="6"/>
                    </a:lnTo>
                    <a:lnTo>
                      <a:pt x="35" y="0"/>
                    </a:lnTo>
                    <a:lnTo>
                      <a:pt x="29" y="6"/>
                    </a:lnTo>
                    <a:lnTo>
                      <a:pt x="23" y="6"/>
                    </a:lnTo>
                    <a:lnTo>
                      <a:pt x="23" y="6"/>
                    </a:lnTo>
                    <a:lnTo>
                      <a:pt x="23" y="6"/>
                    </a:lnTo>
                    <a:lnTo>
                      <a:pt x="17" y="11"/>
                    </a:lnTo>
                    <a:lnTo>
                      <a:pt x="11" y="11"/>
                    </a:lnTo>
                    <a:lnTo>
                      <a:pt x="5" y="11"/>
                    </a:lnTo>
                    <a:lnTo>
                      <a:pt x="5" y="11"/>
                    </a:lnTo>
                    <a:lnTo>
                      <a:pt x="0" y="17"/>
                    </a:lnTo>
                    <a:lnTo>
                      <a:pt x="0" y="17"/>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73" name="Freeform 89"/>
              <p:cNvSpPr>
                <a:spLocks/>
              </p:cNvSpPr>
              <p:nvPr/>
            </p:nvSpPr>
            <p:spPr bwMode="auto">
              <a:xfrm>
                <a:off x="4066" y="2066"/>
                <a:ext cx="43" cy="43"/>
              </a:xfrm>
              <a:custGeom>
                <a:avLst/>
                <a:gdLst>
                  <a:gd name="T0" fmla="*/ 0 w 43"/>
                  <a:gd name="T1" fmla="*/ 43 h 43"/>
                  <a:gd name="T2" fmla="*/ 0 w 43"/>
                  <a:gd name="T3" fmla="*/ 37 h 43"/>
                  <a:gd name="T4" fmla="*/ 0 w 43"/>
                  <a:gd name="T5" fmla="*/ 31 h 43"/>
                  <a:gd name="T6" fmla="*/ 0 w 43"/>
                  <a:gd name="T7" fmla="*/ 17 h 43"/>
                  <a:gd name="T8" fmla="*/ 0 w 43"/>
                  <a:gd name="T9" fmla="*/ 17 h 43"/>
                  <a:gd name="T10" fmla="*/ 0 w 43"/>
                  <a:gd name="T11" fmla="*/ 17 h 43"/>
                  <a:gd name="T12" fmla="*/ 0 w 43"/>
                  <a:gd name="T13" fmla="*/ 17 h 43"/>
                  <a:gd name="T14" fmla="*/ 8 w 43"/>
                  <a:gd name="T15" fmla="*/ 11 h 43"/>
                  <a:gd name="T16" fmla="*/ 8 w 43"/>
                  <a:gd name="T17" fmla="*/ 11 h 43"/>
                  <a:gd name="T18" fmla="*/ 8 w 43"/>
                  <a:gd name="T19" fmla="*/ 11 h 43"/>
                  <a:gd name="T20" fmla="*/ 13 w 43"/>
                  <a:gd name="T21" fmla="*/ 5 h 43"/>
                  <a:gd name="T22" fmla="*/ 19 w 43"/>
                  <a:gd name="T23" fmla="*/ 5 h 43"/>
                  <a:gd name="T24" fmla="*/ 19 w 43"/>
                  <a:gd name="T25" fmla="*/ 5 h 43"/>
                  <a:gd name="T26" fmla="*/ 25 w 43"/>
                  <a:gd name="T27" fmla="*/ 5 h 43"/>
                  <a:gd name="T28" fmla="*/ 31 w 43"/>
                  <a:gd name="T29" fmla="*/ 5 h 43"/>
                  <a:gd name="T30" fmla="*/ 37 w 43"/>
                  <a:gd name="T31" fmla="*/ 0 h 43"/>
                  <a:gd name="T32" fmla="*/ 37 w 43"/>
                  <a:gd name="T33" fmla="*/ 0 h 43"/>
                  <a:gd name="T34" fmla="*/ 43 w 43"/>
                  <a:gd name="T35" fmla="*/ 0 h 43"/>
                  <a:gd name="T36" fmla="*/ 43 w 43"/>
                  <a:gd name="T37" fmla="*/ 0 h 43"/>
                  <a:gd name="T38" fmla="*/ 43 w 43"/>
                  <a:gd name="T39" fmla="*/ 0 h 43"/>
                  <a:gd name="T40" fmla="*/ 43 w 43"/>
                  <a:gd name="T41" fmla="*/ 0 h 43"/>
                  <a:gd name="T42" fmla="*/ 37 w 43"/>
                  <a:gd name="T43" fmla="*/ 5 h 43"/>
                  <a:gd name="T44" fmla="*/ 37 w 43"/>
                  <a:gd name="T45" fmla="*/ 5 h 43"/>
                  <a:gd name="T46" fmla="*/ 37 w 43"/>
                  <a:gd name="T47" fmla="*/ 5 h 43"/>
                  <a:gd name="T48" fmla="*/ 37 w 43"/>
                  <a:gd name="T49" fmla="*/ 5 h 43"/>
                  <a:gd name="T50" fmla="*/ 31 w 43"/>
                  <a:gd name="T51" fmla="*/ 11 h 43"/>
                  <a:gd name="T52" fmla="*/ 25 w 43"/>
                  <a:gd name="T53" fmla="*/ 11 h 43"/>
                  <a:gd name="T54" fmla="*/ 19 w 43"/>
                  <a:gd name="T55" fmla="*/ 11 h 43"/>
                  <a:gd name="T56" fmla="*/ 19 w 43"/>
                  <a:gd name="T57" fmla="*/ 11 h 43"/>
                  <a:gd name="T58" fmla="*/ 13 w 43"/>
                  <a:gd name="T59" fmla="*/ 17 h 43"/>
                  <a:gd name="T60" fmla="*/ 13 w 43"/>
                  <a:gd name="T61" fmla="*/ 17 h 43"/>
                  <a:gd name="T62" fmla="*/ 13 w 43"/>
                  <a:gd name="T63" fmla="*/ 17 h 43"/>
                  <a:gd name="T64" fmla="*/ 13 w 43"/>
                  <a:gd name="T65" fmla="*/ 17 h 43"/>
                  <a:gd name="T66" fmla="*/ 8 w 43"/>
                  <a:gd name="T67" fmla="*/ 25 h 43"/>
                  <a:gd name="T68" fmla="*/ 8 w 43"/>
                  <a:gd name="T69" fmla="*/ 25 h 43"/>
                  <a:gd name="T70" fmla="*/ 8 w 43"/>
                  <a:gd name="T71" fmla="*/ 25 h 43"/>
                  <a:gd name="T72" fmla="*/ 8 w 43"/>
                  <a:gd name="T73" fmla="*/ 25 h 43"/>
                  <a:gd name="T74" fmla="*/ 8 w 43"/>
                  <a:gd name="T75" fmla="*/ 31 h 43"/>
                  <a:gd name="T76" fmla="*/ 8 w 43"/>
                  <a:gd name="T77" fmla="*/ 37 h 43"/>
                  <a:gd name="T78" fmla="*/ 8 w 43"/>
                  <a:gd name="T79" fmla="*/ 37 h 43"/>
                  <a:gd name="T80" fmla="*/ 8 w 43"/>
                  <a:gd name="T81" fmla="*/ 37 h 43"/>
                  <a:gd name="T82" fmla="*/ 0 w 43"/>
                  <a:gd name="T83" fmla="*/ 43 h 43"/>
                  <a:gd name="T84" fmla="*/ 0 w 43"/>
                  <a:gd name="T85" fmla="*/ 43 h 43"/>
                  <a:gd name="T86" fmla="*/ 0 w 43"/>
                  <a:gd name="T8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43">
                    <a:moveTo>
                      <a:pt x="0" y="43"/>
                    </a:moveTo>
                    <a:lnTo>
                      <a:pt x="0" y="37"/>
                    </a:lnTo>
                    <a:lnTo>
                      <a:pt x="0" y="31"/>
                    </a:lnTo>
                    <a:lnTo>
                      <a:pt x="0" y="17"/>
                    </a:lnTo>
                    <a:lnTo>
                      <a:pt x="0" y="17"/>
                    </a:lnTo>
                    <a:lnTo>
                      <a:pt x="0" y="17"/>
                    </a:lnTo>
                    <a:lnTo>
                      <a:pt x="0" y="17"/>
                    </a:lnTo>
                    <a:lnTo>
                      <a:pt x="8" y="11"/>
                    </a:lnTo>
                    <a:lnTo>
                      <a:pt x="8" y="11"/>
                    </a:lnTo>
                    <a:lnTo>
                      <a:pt x="8" y="11"/>
                    </a:lnTo>
                    <a:lnTo>
                      <a:pt x="13" y="5"/>
                    </a:lnTo>
                    <a:lnTo>
                      <a:pt x="19" y="5"/>
                    </a:lnTo>
                    <a:lnTo>
                      <a:pt x="19" y="5"/>
                    </a:lnTo>
                    <a:lnTo>
                      <a:pt x="25" y="5"/>
                    </a:lnTo>
                    <a:lnTo>
                      <a:pt x="31" y="5"/>
                    </a:lnTo>
                    <a:lnTo>
                      <a:pt x="37" y="0"/>
                    </a:lnTo>
                    <a:lnTo>
                      <a:pt x="37" y="0"/>
                    </a:lnTo>
                    <a:lnTo>
                      <a:pt x="43" y="0"/>
                    </a:lnTo>
                    <a:lnTo>
                      <a:pt x="43" y="0"/>
                    </a:lnTo>
                    <a:lnTo>
                      <a:pt x="43" y="0"/>
                    </a:lnTo>
                    <a:lnTo>
                      <a:pt x="43" y="0"/>
                    </a:lnTo>
                    <a:lnTo>
                      <a:pt x="37" y="5"/>
                    </a:lnTo>
                    <a:lnTo>
                      <a:pt x="37" y="5"/>
                    </a:lnTo>
                    <a:lnTo>
                      <a:pt x="37" y="5"/>
                    </a:lnTo>
                    <a:lnTo>
                      <a:pt x="37" y="5"/>
                    </a:lnTo>
                    <a:lnTo>
                      <a:pt x="31" y="11"/>
                    </a:lnTo>
                    <a:lnTo>
                      <a:pt x="25" y="11"/>
                    </a:lnTo>
                    <a:lnTo>
                      <a:pt x="19" y="11"/>
                    </a:lnTo>
                    <a:lnTo>
                      <a:pt x="19" y="11"/>
                    </a:lnTo>
                    <a:lnTo>
                      <a:pt x="13" y="17"/>
                    </a:lnTo>
                    <a:lnTo>
                      <a:pt x="13" y="17"/>
                    </a:lnTo>
                    <a:lnTo>
                      <a:pt x="13" y="17"/>
                    </a:lnTo>
                    <a:lnTo>
                      <a:pt x="13" y="17"/>
                    </a:lnTo>
                    <a:lnTo>
                      <a:pt x="8" y="25"/>
                    </a:lnTo>
                    <a:lnTo>
                      <a:pt x="8" y="25"/>
                    </a:lnTo>
                    <a:lnTo>
                      <a:pt x="8" y="25"/>
                    </a:lnTo>
                    <a:lnTo>
                      <a:pt x="8" y="25"/>
                    </a:lnTo>
                    <a:lnTo>
                      <a:pt x="8" y="31"/>
                    </a:lnTo>
                    <a:lnTo>
                      <a:pt x="8" y="37"/>
                    </a:lnTo>
                    <a:lnTo>
                      <a:pt x="8" y="37"/>
                    </a:lnTo>
                    <a:lnTo>
                      <a:pt x="8" y="37"/>
                    </a:lnTo>
                    <a:lnTo>
                      <a:pt x="0" y="43"/>
                    </a:lnTo>
                    <a:lnTo>
                      <a:pt x="0" y="43"/>
                    </a:lnTo>
                    <a:lnTo>
                      <a:pt x="0" y="4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74" name="Freeform 90"/>
              <p:cNvSpPr>
                <a:spLocks/>
              </p:cNvSpPr>
              <p:nvPr/>
            </p:nvSpPr>
            <p:spPr bwMode="auto">
              <a:xfrm>
                <a:off x="4018" y="2066"/>
                <a:ext cx="36" cy="31"/>
              </a:xfrm>
              <a:custGeom>
                <a:avLst/>
                <a:gdLst>
                  <a:gd name="T0" fmla="*/ 36 w 36"/>
                  <a:gd name="T1" fmla="*/ 25 h 31"/>
                  <a:gd name="T2" fmla="*/ 36 w 36"/>
                  <a:gd name="T3" fmla="*/ 25 h 31"/>
                  <a:gd name="T4" fmla="*/ 36 w 36"/>
                  <a:gd name="T5" fmla="*/ 17 h 31"/>
                  <a:gd name="T6" fmla="*/ 36 w 36"/>
                  <a:gd name="T7" fmla="*/ 11 h 31"/>
                  <a:gd name="T8" fmla="*/ 36 w 36"/>
                  <a:gd name="T9" fmla="*/ 11 h 31"/>
                  <a:gd name="T10" fmla="*/ 30 w 36"/>
                  <a:gd name="T11" fmla="*/ 11 h 31"/>
                  <a:gd name="T12" fmla="*/ 24 w 36"/>
                  <a:gd name="T13" fmla="*/ 11 h 31"/>
                  <a:gd name="T14" fmla="*/ 18 w 36"/>
                  <a:gd name="T15" fmla="*/ 5 h 31"/>
                  <a:gd name="T16" fmla="*/ 18 w 36"/>
                  <a:gd name="T17" fmla="*/ 5 h 31"/>
                  <a:gd name="T18" fmla="*/ 12 w 36"/>
                  <a:gd name="T19" fmla="*/ 5 h 31"/>
                  <a:gd name="T20" fmla="*/ 6 w 36"/>
                  <a:gd name="T21" fmla="*/ 5 h 31"/>
                  <a:gd name="T22" fmla="*/ 0 w 36"/>
                  <a:gd name="T23" fmla="*/ 0 h 31"/>
                  <a:gd name="T24" fmla="*/ 0 w 36"/>
                  <a:gd name="T25" fmla="*/ 0 h 31"/>
                  <a:gd name="T26" fmla="*/ 0 w 36"/>
                  <a:gd name="T27" fmla="*/ 0 h 31"/>
                  <a:gd name="T28" fmla="*/ 0 w 36"/>
                  <a:gd name="T29" fmla="*/ 0 h 31"/>
                  <a:gd name="T30" fmla="*/ 0 w 36"/>
                  <a:gd name="T31" fmla="*/ 0 h 31"/>
                  <a:gd name="T32" fmla="*/ 0 w 36"/>
                  <a:gd name="T33" fmla="*/ 0 h 31"/>
                  <a:gd name="T34" fmla="*/ 6 w 36"/>
                  <a:gd name="T35" fmla="*/ 5 h 31"/>
                  <a:gd name="T36" fmla="*/ 12 w 36"/>
                  <a:gd name="T37" fmla="*/ 11 h 31"/>
                  <a:gd name="T38" fmla="*/ 18 w 36"/>
                  <a:gd name="T39" fmla="*/ 11 h 31"/>
                  <a:gd name="T40" fmla="*/ 18 w 36"/>
                  <a:gd name="T41" fmla="*/ 11 h 31"/>
                  <a:gd name="T42" fmla="*/ 24 w 36"/>
                  <a:gd name="T43" fmla="*/ 17 h 31"/>
                  <a:gd name="T44" fmla="*/ 30 w 36"/>
                  <a:gd name="T45" fmla="*/ 17 h 31"/>
                  <a:gd name="T46" fmla="*/ 36 w 36"/>
                  <a:gd name="T47" fmla="*/ 17 h 31"/>
                  <a:gd name="T48" fmla="*/ 36 w 36"/>
                  <a:gd name="T49" fmla="*/ 17 h 31"/>
                  <a:gd name="T50" fmla="*/ 30 w 36"/>
                  <a:gd name="T51" fmla="*/ 25 h 31"/>
                  <a:gd name="T52" fmla="*/ 30 w 36"/>
                  <a:gd name="T53" fmla="*/ 31 h 31"/>
                  <a:gd name="T54" fmla="*/ 36 w 36"/>
                  <a:gd name="T55"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31">
                    <a:moveTo>
                      <a:pt x="36" y="25"/>
                    </a:moveTo>
                    <a:lnTo>
                      <a:pt x="36" y="25"/>
                    </a:lnTo>
                    <a:lnTo>
                      <a:pt x="36" y="17"/>
                    </a:lnTo>
                    <a:lnTo>
                      <a:pt x="36" y="11"/>
                    </a:lnTo>
                    <a:lnTo>
                      <a:pt x="36" y="11"/>
                    </a:lnTo>
                    <a:lnTo>
                      <a:pt x="30" y="11"/>
                    </a:lnTo>
                    <a:lnTo>
                      <a:pt x="24" y="11"/>
                    </a:lnTo>
                    <a:lnTo>
                      <a:pt x="18" y="5"/>
                    </a:lnTo>
                    <a:lnTo>
                      <a:pt x="18" y="5"/>
                    </a:lnTo>
                    <a:lnTo>
                      <a:pt x="12" y="5"/>
                    </a:lnTo>
                    <a:lnTo>
                      <a:pt x="6" y="5"/>
                    </a:lnTo>
                    <a:lnTo>
                      <a:pt x="0" y="0"/>
                    </a:lnTo>
                    <a:lnTo>
                      <a:pt x="0" y="0"/>
                    </a:lnTo>
                    <a:lnTo>
                      <a:pt x="0" y="0"/>
                    </a:lnTo>
                    <a:lnTo>
                      <a:pt x="0" y="0"/>
                    </a:lnTo>
                    <a:lnTo>
                      <a:pt x="0" y="0"/>
                    </a:lnTo>
                    <a:lnTo>
                      <a:pt x="0" y="0"/>
                    </a:lnTo>
                    <a:lnTo>
                      <a:pt x="6" y="5"/>
                    </a:lnTo>
                    <a:lnTo>
                      <a:pt x="12" y="11"/>
                    </a:lnTo>
                    <a:lnTo>
                      <a:pt x="18" y="11"/>
                    </a:lnTo>
                    <a:lnTo>
                      <a:pt x="18" y="11"/>
                    </a:lnTo>
                    <a:lnTo>
                      <a:pt x="24" y="17"/>
                    </a:lnTo>
                    <a:lnTo>
                      <a:pt x="30" y="17"/>
                    </a:lnTo>
                    <a:lnTo>
                      <a:pt x="36" y="17"/>
                    </a:lnTo>
                    <a:lnTo>
                      <a:pt x="36" y="17"/>
                    </a:lnTo>
                    <a:lnTo>
                      <a:pt x="30" y="25"/>
                    </a:lnTo>
                    <a:lnTo>
                      <a:pt x="30" y="31"/>
                    </a:lnTo>
                    <a:lnTo>
                      <a:pt x="36" y="2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75" name="Freeform 91"/>
              <p:cNvSpPr>
                <a:spLocks/>
              </p:cNvSpPr>
              <p:nvPr/>
            </p:nvSpPr>
            <p:spPr bwMode="auto">
              <a:xfrm>
                <a:off x="4005" y="2077"/>
                <a:ext cx="19" cy="38"/>
              </a:xfrm>
              <a:custGeom>
                <a:avLst/>
                <a:gdLst>
                  <a:gd name="T0" fmla="*/ 0 w 19"/>
                  <a:gd name="T1" fmla="*/ 0 h 38"/>
                  <a:gd name="T2" fmla="*/ 0 w 19"/>
                  <a:gd name="T3" fmla="*/ 6 h 38"/>
                  <a:gd name="T4" fmla="*/ 0 w 19"/>
                  <a:gd name="T5" fmla="*/ 14 h 38"/>
                  <a:gd name="T6" fmla="*/ 6 w 19"/>
                  <a:gd name="T7" fmla="*/ 20 h 38"/>
                  <a:gd name="T8" fmla="*/ 6 w 19"/>
                  <a:gd name="T9" fmla="*/ 20 h 38"/>
                  <a:gd name="T10" fmla="*/ 13 w 19"/>
                  <a:gd name="T11" fmla="*/ 26 h 38"/>
                  <a:gd name="T12" fmla="*/ 13 w 19"/>
                  <a:gd name="T13" fmla="*/ 32 h 38"/>
                  <a:gd name="T14" fmla="*/ 19 w 19"/>
                  <a:gd name="T15" fmla="*/ 32 h 38"/>
                  <a:gd name="T16" fmla="*/ 19 w 19"/>
                  <a:gd name="T17" fmla="*/ 32 h 38"/>
                  <a:gd name="T18" fmla="*/ 19 w 19"/>
                  <a:gd name="T19" fmla="*/ 38 h 38"/>
                  <a:gd name="T20" fmla="*/ 19 w 19"/>
                  <a:gd name="T21" fmla="*/ 38 h 38"/>
                  <a:gd name="T22" fmla="*/ 13 w 19"/>
                  <a:gd name="T23" fmla="*/ 32 h 38"/>
                  <a:gd name="T24" fmla="*/ 13 w 19"/>
                  <a:gd name="T25" fmla="*/ 32 h 38"/>
                  <a:gd name="T26" fmla="*/ 6 w 19"/>
                  <a:gd name="T27" fmla="*/ 26 h 38"/>
                  <a:gd name="T28" fmla="*/ 0 w 19"/>
                  <a:gd name="T29" fmla="*/ 20 h 38"/>
                  <a:gd name="T30" fmla="*/ 0 w 19"/>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8">
                    <a:moveTo>
                      <a:pt x="0" y="0"/>
                    </a:moveTo>
                    <a:lnTo>
                      <a:pt x="0" y="6"/>
                    </a:lnTo>
                    <a:lnTo>
                      <a:pt x="0" y="14"/>
                    </a:lnTo>
                    <a:lnTo>
                      <a:pt x="6" y="20"/>
                    </a:lnTo>
                    <a:lnTo>
                      <a:pt x="6" y="20"/>
                    </a:lnTo>
                    <a:lnTo>
                      <a:pt x="13" y="26"/>
                    </a:lnTo>
                    <a:lnTo>
                      <a:pt x="13" y="32"/>
                    </a:lnTo>
                    <a:lnTo>
                      <a:pt x="19" y="32"/>
                    </a:lnTo>
                    <a:lnTo>
                      <a:pt x="19" y="32"/>
                    </a:lnTo>
                    <a:lnTo>
                      <a:pt x="19" y="38"/>
                    </a:lnTo>
                    <a:lnTo>
                      <a:pt x="19" y="38"/>
                    </a:lnTo>
                    <a:lnTo>
                      <a:pt x="13" y="32"/>
                    </a:lnTo>
                    <a:lnTo>
                      <a:pt x="13" y="32"/>
                    </a:lnTo>
                    <a:lnTo>
                      <a:pt x="6" y="26"/>
                    </a:lnTo>
                    <a:lnTo>
                      <a:pt x="0" y="20"/>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76" name="Freeform 92"/>
              <p:cNvSpPr>
                <a:spLocks/>
              </p:cNvSpPr>
              <p:nvPr/>
            </p:nvSpPr>
            <p:spPr bwMode="auto">
              <a:xfrm>
                <a:off x="3718" y="2022"/>
                <a:ext cx="196" cy="130"/>
              </a:xfrm>
              <a:custGeom>
                <a:avLst/>
                <a:gdLst>
                  <a:gd name="T0" fmla="*/ 196 w 196"/>
                  <a:gd name="T1" fmla="*/ 130 h 130"/>
                  <a:gd name="T2" fmla="*/ 190 w 196"/>
                  <a:gd name="T3" fmla="*/ 124 h 130"/>
                  <a:gd name="T4" fmla="*/ 177 w 196"/>
                  <a:gd name="T5" fmla="*/ 99 h 130"/>
                  <a:gd name="T6" fmla="*/ 171 w 196"/>
                  <a:gd name="T7" fmla="*/ 75 h 130"/>
                  <a:gd name="T8" fmla="*/ 171 w 196"/>
                  <a:gd name="T9" fmla="*/ 75 h 130"/>
                  <a:gd name="T10" fmla="*/ 165 w 196"/>
                  <a:gd name="T11" fmla="*/ 61 h 130"/>
                  <a:gd name="T12" fmla="*/ 153 w 196"/>
                  <a:gd name="T13" fmla="*/ 49 h 130"/>
                  <a:gd name="T14" fmla="*/ 147 w 196"/>
                  <a:gd name="T15" fmla="*/ 32 h 130"/>
                  <a:gd name="T16" fmla="*/ 147 w 196"/>
                  <a:gd name="T17" fmla="*/ 32 h 130"/>
                  <a:gd name="T18" fmla="*/ 147 w 196"/>
                  <a:gd name="T19" fmla="*/ 32 h 130"/>
                  <a:gd name="T20" fmla="*/ 147 w 196"/>
                  <a:gd name="T21" fmla="*/ 38 h 130"/>
                  <a:gd name="T22" fmla="*/ 147 w 196"/>
                  <a:gd name="T23" fmla="*/ 44 h 130"/>
                  <a:gd name="T24" fmla="*/ 147 w 196"/>
                  <a:gd name="T25" fmla="*/ 44 h 130"/>
                  <a:gd name="T26" fmla="*/ 141 w 196"/>
                  <a:gd name="T27" fmla="*/ 49 h 130"/>
                  <a:gd name="T28" fmla="*/ 141 w 196"/>
                  <a:gd name="T29" fmla="*/ 49 h 130"/>
                  <a:gd name="T30" fmla="*/ 135 w 196"/>
                  <a:gd name="T31" fmla="*/ 49 h 130"/>
                  <a:gd name="T32" fmla="*/ 135 w 196"/>
                  <a:gd name="T33" fmla="*/ 49 h 130"/>
                  <a:gd name="T34" fmla="*/ 116 w 196"/>
                  <a:gd name="T35" fmla="*/ 49 h 130"/>
                  <a:gd name="T36" fmla="*/ 98 w 196"/>
                  <a:gd name="T37" fmla="*/ 38 h 130"/>
                  <a:gd name="T38" fmla="*/ 80 w 196"/>
                  <a:gd name="T39" fmla="*/ 32 h 130"/>
                  <a:gd name="T40" fmla="*/ 80 w 196"/>
                  <a:gd name="T41" fmla="*/ 32 h 130"/>
                  <a:gd name="T42" fmla="*/ 66 w 196"/>
                  <a:gd name="T43" fmla="*/ 32 h 130"/>
                  <a:gd name="T44" fmla="*/ 55 w 196"/>
                  <a:gd name="T45" fmla="*/ 26 h 130"/>
                  <a:gd name="T46" fmla="*/ 43 w 196"/>
                  <a:gd name="T47" fmla="*/ 20 h 130"/>
                  <a:gd name="T48" fmla="*/ 43 w 196"/>
                  <a:gd name="T49" fmla="*/ 20 h 130"/>
                  <a:gd name="T50" fmla="*/ 31 w 196"/>
                  <a:gd name="T51" fmla="*/ 20 h 130"/>
                  <a:gd name="T52" fmla="*/ 5 w 196"/>
                  <a:gd name="T53" fmla="*/ 6 h 130"/>
                  <a:gd name="T54" fmla="*/ 0 w 196"/>
                  <a:gd name="T55" fmla="*/ 0 h 130"/>
                  <a:gd name="T56" fmla="*/ 0 w 196"/>
                  <a:gd name="T57" fmla="*/ 0 h 130"/>
                  <a:gd name="T58" fmla="*/ 5 w 196"/>
                  <a:gd name="T59" fmla="*/ 6 h 130"/>
                  <a:gd name="T60" fmla="*/ 31 w 196"/>
                  <a:gd name="T61" fmla="*/ 20 h 130"/>
                  <a:gd name="T62" fmla="*/ 55 w 196"/>
                  <a:gd name="T63" fmla="*/ 32 h 130"/>
                  <a:gd name="T64" fmla="*/ 55 w 196"/>
                  <a:gd name="T65" fmla="*/ 32 h 130"/>
                  <a:gd name="T66" fmla="*/ 66 w 196"/>
                  <a:gd name="T67" fmla="*/ 38 h 130"/>
                  <a:gd name="T68" fmla="*/ 98 w 196"/>
                  <a:gd name="T69" fmla="*/ 44 h 130"/>
                  <a:gd name="T70" fmla="*/ 121 w 196"/>
                  <a:gd name="T71" fmla="*/ 49 h 130"/>
                  <a:gd name="T72" fmla="*/ 121 w 196"/>
                  <a:gd name="T73" fmla="*/ 49 h 130"/>
                  <a:gd name="T74" fmla="*/ 135 w 196"/>
                  <a:gd name="T75" fmla="*/ 61 h 130"/>
                  <a:gd name="T76" fmla="*/ 165 w 196"/>
                  <a:gd name="T77" fmla="*/ 87 h 130"/>
                  <a:gd name="T78" fmla="*/ 196 w 196"/>
                  <a:gd name="T7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30">
                    <a:moveTo>
                      <a:pt x="196" y="130"/>
                    </a:moveTo>
                    <a:lnTo>
                      <a:pt x="190" y="124"/>
                    </a:lnTo>
                    <a:lnTo>
                      <a:pt x="177" y="99"/>
                    </a:lnTo>
                    <a:lnTo>
                      <a:pt x="171" y="75"/>
                    </a:lnTo>
                    <a:lnTo>
                      <a:pt x="171" y="75"/>
                    </a:lnTo>
                    <a:lnTo>
                      <a:pt x="165" y="61"/>
                    </a:lnTo>
                    <a:lnTo>
                      <a:pt x="153" y="49"/>
                    </a:lnTo>
                    <a:lnTo>
                      <a:pt x="147" y="32"/>
                    </a:lnTo>
                    <a:lnTo>
                      <a:pt x="147" y="32"/>
                    </a:lnTo>
                    <a:lnTo>
                      <a:pt x="147" y="32"/>
                    </a:lnTo>
                    <a:lnTo>
                      <a:pt x="147" y="38"/>
                    </a:lnTo>
                    <a:lnTo>
                      <a:pt x="147" y="44"/>
                    </a:lnTo>
                    <a:lnTo>
                      <a:pt x="147" y="44"/>
                    </a:lnTo>
                    <a:lnTo>
                      <a:pt x="141" y="49"/>
                    </a:lnTo>
                    <a:lnTo>
                      <a:pt x="141" y="49"/>
                    </a:lnTo>
                    <a:lnTo>
                      <a:pt x="135" y="49"/>
                    </a:lnTo>
                    <a:lnTo>
                      <a:pt x="135" y="49"/>
                    </a:lnTo>
                    <a:lnTo>
                      <a:pt x="116" y="49"/>
                    </a:lnTo>
                    <a:lnTo>
                      <a:pt x="98" y="38"/>
                    </a:lnTo>
                    <a:lnTo>
                      <a:pt x="80" y="32"/>
                    </a:lnTo>
                    <a:lnTo>
                      <a:pt x="80" y="32"/>
                    </a:lnTo>
                    <a:lnTo>
                      <a:pt x="66" y="32"/>
                    </a:lnTo>
                    <a:lnTo>
                      <a:pt x="55" y="26"/>
                    </a:lnTo>
                    <a:lnTo>
                      <a:pt x="43" y="20"/>
                    </a:lnTo>
                    <a:lnTo>
                      <a:pt x="43" y="20"/>
                    </a:lnTo>
                    <a:lnTo>
                      <a:pt x="31" y="20"/>
                    </a:lnTo>
                    <a:lnTo>
                      <a:pt x="5" y="6"/>
                    </a:lnTo>
                    <a:lnTo>
                      <a:pt x="0" y="0"/>
                    </a:lnTo>
                    <a:lnTo>
                      <a:pt x="0" y="0"/>
                    </a:lnTo>
                    <a:lnTo>
                      <a:pt x="5" y="6"/>
                    </a:lnTo>
                    <a:lnTo>
                      <a:pt x="31" y="20"/>
                    </a:lnTo>
                    <a:lnTo>
                      <a:pt x="55" y="32"/>
                    </a:lnTo>
                    <a:lnTo>
                      <a:pt x="55" y="32"/>
                    </a:lnTo>
                    <a:lnTo>
                      <a:pt x="66" y="38"/>
                    </a:lnTo>
                    <a:lnTo>
                      <a:pt x="98" y="44"/>
                    </a:lnTo>
                    <a:lnTo>
                      <a:pt x="121" y="49"/>
                    </a:lnTo>
                    <a:lnTo>
                      <a:pt x="121" y="49"/>
                    </a:lnTo>
                    <a:lnTo>
                      <a:pt x="135" y="61"/>
                    </a:lnTo>
                    <a:lnTo>
                      <a:pt x="165" y="87"/>
                    </a:lnTo>
                    <a:lnTo>
                      <a:pt x="196" y="13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77" name="Freeform 93"/>
              <p:cNvSpPr>
                <a:spLocks/>
              </p:cNvSpPr>
              <p:nvPr/>
            </p:nvSpPr>
            <p:spPr bwMode="auto">
              <a:xfrm>
                <a:off x="4219" y="2042"/>
                <a:ext cx="197" cy="116"/>
              </a:xfrm>
              <a:custGeom>
                <a:avLst/>
                <a:gdLst>
                  <a:gd name="T0" fmla="*/ 75 w 197"/>
                  <a:gd name="T1" fmla="*/ 12 h 116"/>
                  <a:gd name="T2" fmla="*/ 67 w 197"/>
                  <a:gd name="T3" fmla="*/ 18 h 116"/>
                  <a:gd name="T4" fmla="*/ 61 w 197"/>
                  <a:gd name="T5" fmla="*/ 24 h 116"/>
                  <a:gd name="T6" fmla="*/ 55 w 197"/>
                  <a:gd name="T7" fmla="*/ 29 h 116"/>
                  <a:gd name="T8" fmla="*/ 55 w 197"/>
                  <a:gd name="T9" fmla="*/ 29 h 116"/>
                  <a:gd name="T10" fmla="*/ 43 w 197"/>
                  <a:gd name="T11" fmla="*/ 41 h 116"/>
                  <a:gd name="T12" fmla="*/ 26 w 197"/>
                  <a:gd name="T13" fmla="*/ 55 h 116"/>
                  <a:gd name="T14" fmla="*/ 20 w 197"/>
                  <a:gd name="T15" fmla="*/ 61 h 116"/>
                  <a:gd name="T16" fmla="*/ 20 w 197"/>
                  <a:gd name="T17" fmla="*/ 61 h 116"/>
                  <a:gd name="T18" fmla="*/ 12 w 197"/>
                  <a:gd name="T19" fmla="*/ 79 h 116"/>
                  <a:gd name="T20" fmla="*/ 6 w 197"/>
                  <a:gd name="T21" fmla="*/ 104 h 116"/>
                  <a:gd name="T22" fmla="*/ 0 w 197"/>
                  <a:gd name="T23" fmla="*/ 116 h 116"/>
                  <a:gd name="T24" fmla="*/ 0 w 197"/>
                  <a:gd name="T25" fmla="*/ 116 h 116"/>
                  <a:gd name="T26" fmla="*/ 6 w 197"/>
                  <a:gd name="T27" fmla="*/ 110 h 116"/>
                  <a:gd name="T28" fmla="*/ 12 w 197"/>
                  <a:gd name="T29" fmla="*/ 85 h 116"/>
                  <a:gd name="T30" fmla="*/ 20 w 197"/>
                  <a:gd name="T31" fmla="*/ 73 h 116"/>
                  <a:gd name="T32" fmla="*/ 20 w 197"/>
                  <a:gd name="T33" fmla="*/ 73 h 116"/>
                  <a:gd name="T34" fmla="*/ 26 w 197"/>
                  <a:gd name="T35" fmla="*/ 67 h 116"/>
                  <a:gd name="T36" fmla="*/ 32 w 197"/>
                  <a:gd name="T37" fmla="*/ 61 h 116"/>
                  <a:gd name="T38" fmla="*/ 49 w 197"/>
                  <a:gd name="T39" fmla="*/ 55 h 116"/>
                  <a:gd name="T40" fmla="*/ 49 w 197"/>
                  <a:gd name="T41" fmla="*/ 55 h 116"/>
                  <a:gd name="T42" fmla="*/ 87 w 197"/>
                  <a:gd name="T43" fmla="*/ 41 h 116"/>
                  <a:gd name="T44" fmla="*/ 148 w 197"/>
                  <a:gd name="T45" fmla="*/ 24 h 116"/>
                  <a:gd name="T46" fmla="*/ 197 w 197"/>
                  <a:gd name="T47" fmla="*/ 0 h 116"/>
                  <a:gd name="T48" fmla="*/ 197 w 197"/>
                  <a:gd name="T49" fmla="*/ 0 h 116"/>
                  <a:gd name="T50" fmla="*/ 171 w 197"/>
                  <a:gd name="T51" fmla="*/ 12 h 116"/>
                  <a:gd name="T52" fmla="*/ 136 w 197"/>
                  <a:gd name="T53" fmla="*/ 24 h 116"/>
                  <a:gd name="T54" fmla="*/ 104 w 197"/>
                  <a:gd name="T55" fmla="*/ 29 h 116"/>
                  <a:gd name="T56" fmla="*/ 104 w 197"/>
                  <a:gd name="T57" fmla="*/ 29 h 116"/>
                  <a:gd name="T58" fmla="*/ 87 w 197"/>
                  <a:gd name="T59" fmla="*/ 29 h 116"/>
                  <a:gd name="T60" fmla="*/ 67 w 197"/>
                  <a:gd name="T61" fmla="*/ 29 h 116"/>
                  <a:gd name="T62" fmla="*/ 67 w 197"/>
                  <a:gd name="T63" fmla="*/ 24 h 116"/>
                  <a:gd name="T64" fmla="*/ 67 w 197"/>
                  <a:gd name="T65" fmla="*/ 24 h 116"/>
                  <a:gd name="T66" fmla="*/ 75 w 197"/>
                  <a:gd name="T67" fmla="*/ 18 h 116"/>
                  <a:gd name="T68" fmla="*/ 75 w 197"/>
                  <a:gd name="T69" fmla="*/ 18 h 116"/>
                  <a:gd name="T70" fmla="*/ 75 w 197"/>
                  <a:gd name="T71" fmla="*/ 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116">
                    <a:moveTo>
                      <a:pt x="75" y="12"/>
                    </a:moveTo>
                    <a:lnTo>
                      <a:pt x="67" y="18"/>
                    </a:lnTo>
                    <a:lnTo>
                      <a:pt x="61" y="24"/>
                    </a:lnTo>
                    <a:lnTo>
                      <a:pt x="55" y="29"/>
                    </a:lnTo>
                    <a:lnTo>
                      <a:pt x="55" y="29"/>
                    </a:lnTo>
                    <a:lnTo>
                      <a:pt x="43" y="41"/>
                    </a:lnTo>
                    <a:lnTo>
                      <a:pt x="26" y="55"/>
                    </a:lnTo>
                    <a:lnTo>
                      <a:pt x="20" y="61"/>
                    </a:lnTo>
                    <a:lnTo>
                      <a:pt x="20" y="61"/>
                    </a:lnTo>
                    <a:lnTo>
                      <a:pt x="12" y="79"/>
                    </a:lnTo>
                    <a:lnTo>
                      <a:pt x="6" y="104"/>
                    </a:lnTo>
                    <a:lnTo>
                      <a:pt x="0" y="116"/>
                    </a:lnTo>
                    <a:lnTo>
                      <a:pt x="0" y="116"/>
                    </a:lnTo>
                    <a:lnTo>
                      <a:pt x="6" y="110"/>
                    </a:lnTo>
                    <a:lnTo>
                      <a:pt x="12" y="85"/>
                    </a:lnTo>
                    <a:lnTo>
                      <a:pt x="20" y="73"/>
                    </a:lnTo>
                    <a:lnTo>
                      <a:pt x="20" y="73"/>
                    </a:lnTo>
                    <a:lnTo>
                      <a:pt x="26" y="67"/>
                    </a:lnTo>
                    <a:lnTo>
                      <a:pt x="32" y="61"/>
                    </a:lnTo>
                    <a:lnTo>
                      <a:pt x="49" y="55"/>
                    </a:lnTo>
                    <a:lnTo>
                      <a:pt x="49" y="55"/>
                    </a:lnTo>
                    <a:lnTo>
                      <a:pt x="87" y="41"/>
                    </a:lnTo>
                    <a:lnTo>
                      <a:pt x="148" y="24"/>
                    </a:lnTo>
                    <a:lnTo>
                      <a:pt x="197" y="0"/>
                    </a:lnTo>
                    <a:lnTo>
                      <a:pt x="197" y="0"/>
                    </a:lnTo>
                    <a:lnTo>
                      <a:pt x="171" y="12"/>
                    </a:lnTo>
                    <a:lnTo>
                      <a:pt x="136" y="24"/>
                    </a:lnTo>
                    <a:lnTo>
                      <a:pt x="104" y="29"/>
                    </a:lnTo>
                    <a:lnTo>
                      <a:pt x="104" y="29"/>
                    </a:lnTo>
                    <a:lnTo>
                      <a:pt x="87" y="29"/>
                    </a:lnTo>
                    <a:lnTo>
                      <a:pt x="67" y="29"/>
                    </a:lnTo>
                    <a:lnTo>
                      <a:pt x="67" y="24"/>
                    </a:lnTo>
                    <a:lnTo>
                      <a:pt x="67" y="24"/>
                    </a:lnTo>
                    <a:lnTo>
                      <a:pt x="75" y="18"/>
                    </a:lnTo>
                    <a:lnTo>
                      <a:pt x="75" y="18"/>
                    </a:lnTo>
                    <a:lnTo>
                      <a:pt x="7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78" name="Freeform 94"/>
              <p:cNvSpPr>
                <a:spLocks/>
              </p:cNvSpPr>
              <p:nvPr/>
            </p:nvSpPr>
            <p:spPr bwMode="auto">
              <a:xfrm>
                <a:off x="4465" y="1961"/>
                <a:ext cx="55" cy="20"/>
              </a:xfrm>
              <a:custGeom>
                <a:avLst/>
                <a:gdLst>
                  <a:gd name="T0" fmla="*/ 0 w 55"/>
                  <a:gd name="T1" fmla="*/ 6 h 20"/>
                  <a:gd name="T2" fmla="*/ 6 w 55"/>
                  <a:gd name="T3" fmla="*/ 6 h 20"/>
                  <a:gd name="T4" fmla="*/ 18 w 55"/>
                  <a:gd name="T5" fmla="*/ 12 h 20"/>
                  <a:gd name="T6" fmla="*/ 29 w 55"/>
                  <a:gd name="T7" fmla="*/ 6 h 20"/>
                  <a:gd name="T8" fmla="*/ 29 w 55"/>
                  <a:gd name="T9" fmla="*/ 6 h 20"/>
                  <a:gd name="T10" fmla="*/ 35 w 55"/>
                  <a:gd name="T11" fmla="*/ 6 h 20"/>
                  <a:gd name="T12" fmla="*/ 49 w 55"/>
                  <a:gd name="T13" fmla="*/ 0 h 20"/>
                  <a:gd name="T14" fmla="*/ 55 w 55"/>
                  <a:gd name="T15" fmla="*/ 0 h 20"/>
                  <a:gd name="T16" fmla="*/ 55 w 55"/>
                  <a:gd name="T17" fmla="*/ 0 h 20"/>
                  <a:gd name="T18" fmla="*/ 35 w 55"/>
                  <a:gd name="T19" fmla="*/ 12 h 20"/>
                  <a:gd name="T20" fmla="*/ 18 w 55"/>
                  <a:gd name="T21" fmla="*/ 20 h 20"/>
                  <a:gd name="T22" fmla="*/ 6 w 55"/>
                  <a:gd name="T23" fmla="*/ 20 h 20"/>
                  <a:gd name="T24" fmla="*/ 6 w 55"/>
                  <a:gd name="T25" fmla="*/ 20 h 20"/>
                  <a:gd name="T26" fmla="*/ 6 w 55"/>
                  <a:gd name="T27" fmla="*/ 20 h 20"/>
                  <a:gd name="T28" fmla="*/ 0 w 55"/>
                  <a:gd name="T29" fmla="*/ 12 h 20"/>
                  <a:gd name="T30" fmla="*/ 0 w 55"/>
                  <a:gd name="T3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0">
                    <a:moveTo>
                      <a:pt x="0" y="6"/>
                    </a:moveTo>
                    <a:lnTo>
                      <a:pt x="6" y="6"/>
                    </a:lnTo>
                    <a:lnTo>
                      <a:pt x="18" y="12"/>
                    </a:lnTo>
                    <a:lnTo>
                      <a:pt x="29" y="6"/>
                    </a:lnTo>
                    <a:lnTo>
                      <a:pt x="29" y="6"/>
                    </a:lnTo>
                    <a:lnTo>
                      <a:pt x="35" y="6"/>
                    </a:lnTo>
                    <a:lnTo>
                      <a:pt x="49" y="0"/>
                    </a:lnTo>
                    <a:lnTo>
                      <a:pt x="55" y="0"/>
                    </a:lnTo>
                    <a:lnTo>
                      <a:pt x="55" y="0"/>
                    </a:lnTo>
                    <a:lnTo>
                      <a:pt x="35" y="12"/>
                    </a:lnTo>
                    <a:lnTo>
                      <a:pt x="18" y="20"/>
                    </a:lnTo>
                    <a:lnTo>
                      <a:pt x="6" y="20"/>
                    </a:lnTo>
                    <a:lnTo>
                      <a:pt x="6" y="20"/>
                    </a:lnTo>
                    <a:lnTo>
                      <a:pt x="6" y="20"/>
                    </a:lnTo>
                    <a:lnTo>
                      <a:pt x="0" y="12"/>
                    </a:lnTo>
                    <a:lnTo>
                      <a:pt x="0"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79" name="Freeform 95"/>
              <p:cNvSpPr>
                <a:spLocks/>
              </p:cNvSpPr>
              <p:nvPr/>
            </p:nvSpPr>
            <p:spPr bwMode="auto">
              <a:xfrm>
                <a:off x="3963" y="2213"/>
                <a:ext cx="61" cy="24"/>
              </a:xfrm>
              <a:custGeom>
                <a:avLst/>
                <a:gdLst>
                  <a:gd name="T0" fmla="*/ 0 w 61"/>
                  <a:gd name="T1" fmla="*/ 6 h 24"/>
                  <a:gd name="T2" fmla="*/ 6 w 61"/>
                  <a:gd name="T3" fmla="*/ 12 h 24"/>
                  <a:gd name="T4" fmla="*/ 18 w 61"/>
                  <a:gd name="T5" fmla="*/ 18 h 24"/>
                  <a:gd name="T6" fmla="*/ 48 w 61"/>
                  <a:gd name="T7" fmla="*/ 18 h 24"/>
                  <a:gd name="T8" fmla="*/ 48 w 61"/>
                  <a:gd name="T9" fmla="*/ 18 h 24"/>
                  <a:gd name="T10" fmla="*/ 55 w 61"/>
                  <a:gd name="T11" fmla="*/ 18 h 24"/>
                  <a:gd name="T12" fmla="*/ 61 w 61"/>
                  <a:gd name="T13" fmla="*/ 18 h 24"/>
                  <a:gd name="T14" fmla="*/ 61 w 61"/>
                  <a:gd name="T15" fmla="*/ 18 h 24"/>
                  <a:gd name="T16" fmla="*/ 61 w 61"/>
                  <a:gd name="T17" fmla="*/ 18 h 24"/>
                  <a:gd name="T18" fmla="*/ 48 w 61"/>
                  <a:gd name="T19" fmla="*/ 24 h 24"/>
                  <a:gd name="T20" fmla="*/ 30 w 61"/>
                  <a:gd name="T21" fmla="*/ 24 h 24"/>
                  <a:gd name="T22" fmla="*/ 18 w 61"/>
                  <a:gd name="T23" fmla="*/ 18 h 24"/>
                  <a:gd name="T24" fmla="*/ 18 w 61"/>
                  <a:gd name="T25" fmla="*/ 18 h 24"/>
                  <a:gd name="T26" fmla="*/ 6 w 61"/>
                  <a:gd name="T27" fmla="*/ 18 h 24"/>
                  <a:gd name="T28" fmla="*/ 0 w 61"/>
                  <a:gd name="T29" fmla="*/ 18 h 24"/>
                  <a:gd name="T30" fmla="*/ 0 w 61"/>
                  <a:gd name="T31" fmla="*/ 18 h 24"/>
                  <a:gd name="T32" fmla="*/ 0 w 61"/>
                  <a:gd name="T33" fmla="*/ 18 h 24"/>
                  <a:gd name="T34" fmla="*/ 0 w 61"/>
                  <a:gd name="T35" fmla="*/ 0 h 24"/>
                  <a:gd name="T36" fmla="*/ 0 w 61"/>
                  <a:gd name="T3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24">
                    <a:moveTo>
                      <a:pt x="0" y="6"/>
                    </a:moveTo>
                    <a:lnTo>
                      <a:pt x="6" y="12"/>
                    </a:lnTo>
                    <a:lnTo>
                      <a:pt x="18" y="18"/>
                    </a:lnTo>
                    <a:lnTo>
                      <a:pt x="48" y="18"/>
                    </a:lnTo>
                    <a:lnTo>
                      <a:pt x="48" y="18"/>
                    </a:lnTo>
                    <a:lnTo>
                      <a:pt x="55" y="18"/>
                    </a:lnTo>
                    <a:lnTo>
                      <a:pt x="61" y="18"/>
                    </a:lnTo>
                    <a:lnTo>
                      <a:pt x="61" y="18"/>
                    </a:lnTo>
                    <a:lnTo>
                      <a:pt x="61" y="18"/>
                    </a:lnTo>
                    <a:lnTo>
                      <a:pt x="48" y="24"/>
                    </a:lnTo>
                    <a:lnTo>
                      <a:pt x="30" y="24"/>
                    </a:lnTo>
                    <a:lnTo>
                      <a:pt x="18" y="18"/>
                    </a:lnTo>
                    <a:lnTo>
                      <a:pt x="18" y="18"/>
                    </a:lnTo>
                    <a:lnTo>
                      <a:pt x="6" y="18"/>
                    </a:lnTo>
                    <a:lnTo>
                      <a:pt x="0" y="18"/>
                    </a:lnTo>
                    <a:lnTo>
                      <a:pt x="0" y="18"/>
                    </a:lnTo>
                    <a:lnTo>
                      <a:pt x="0" y="18"/>
                    </a:lnTo>
                    <a:lnTo>
                      <a:pt x="0" y="0"/>
                    </a:lnTo>
                    <a:lnTo>
                      <a:pt x="0"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80" name="Freeform 96"/>
              <p:cNvSpPr>
                <a:spLocks/>
              </p:cNvSpPr>
              <p:nvPr/>
            </p:nvSpPr>
            <p:spPr bwMode="auto">
              <a:xfrm>
                <a:off x="3969" y="2262"/>
                <a:ext cx="18" cy="30"/>
              </a:xfrm>
              <a:custGeom>
                <a:avLst/>
                <a:gdLst>
                  <a:gd name="T0" fmla="*/ 0 w 18"/>
                  <a:gd name="T1" fmla="*/ 0 h 30"/>
                  <a:gd name="T2" fmla="*/ 0 w 18"/>
                  <a:gd name="T3" fmla="*/ 6 h 30"/>
                  <a:gd name="T4" fmla="*/ 6 w 18"/>
                  <a:gd name="T5" fmla="*/ 18 h 30"/>
                  <a:gd name="T6" fmla="*/ 18 w 18"/>
                  <a:gd name="T7" fmla="*/ 24 h 30"/>
                  <a:gd name="T8" fmla="*/ 18 w 18"/>
                  <a:gd name="T9" fmla="*/ 24 h 30"/>
                  <a:gd name="T10" fmla="*/ 18 w 18"/>
                  <a:gd name="T11" fmla="*/ 30 h 30"/>
                  <a:gd name="T12" fmla="*/ 18 w 18"/>
                  <a:gd name="T13" fmla="*/ 30 h 30"/>
                  <a:gd name="T14" fmla="*/ 12 w 18"/>
                  <a:gd name="T15" fmla="*/ 30 h 30"/>
                  <a:gd name="T16" fmla="*/ 12 w 18"/>
                  <a:gd name="T17" fmla="*/ 30 h 30"/>
                  <a:gd name="T18" fmla="*/ 6 w 18"/>
                  <a:gd name="T19" fmla="*/ 18 h 30"/>
                  <a:gd name="T20" fmla="*/ 0 w 18"/>
                  <a:gd name="T21" fmla="*/ 6 h 30"/>
                  <a:gd name="T22" fmla="*/ 0 w 18"/>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0">
                    <a:moveTo>
                      <a:pt x="0" y="0"/>
                    </a:moveTo>
                    <a:lnTo>
                      <a:pt x="0" y="6"/>
                    </a:lnTo>
                    <a:lnTo>
                      <a:pt x="6" y="18"/>
                    </a:lnTo>
                    <a:lnTo>
                      <a:pt x="18" y="24"/>
                    </a:lnTo>
                    <a:lnTo>
                      <a:pt x="18" y="24"/>
                    </a:lnTo>
                    <a:lnTo>
                      <a:pt x="18" y="30"/>
                    </a:lnTo>
                    <a:lnTo>
                      <a:pt x="18" y="30"/>
                    </a:lnTo>
                    <a:lnTo>
                      <a:pt x="12" y="30"/>
                    </a:lnTo>
                    <a:lnTo>
                      <a:pt x="12" y="30"/>
                    </a:lnTo>
                    <a:lnTo>
                      <a:pt x="6" y="18"/>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81" name="Freeform 97"/>
              <p:cNvSpPr>
                <a:spLocks/>
              </p:cNvSpPr>
              <p:nvPr/>
            </p:nvSpPr>
            <p:spPr bwMode="auto">
              <a:xfrm>
                <a:off x="3981" y="2303"/>
                <a:ext cx="12" cy="26"/>
              </a:xfrm>
              <a:custGeom>
                <a:avLst/>
                <a:gdLst>
                  <a:gd name="T0" fmla="*/ 0 w 12"/>
                  <a:gd name="T1" fmla="*/ 0 h 26"/>
                  <a:gd name="T2" fmla="*/ 0 w 12"/>
                  <a:gd name="T3" fmla="*/ 8 h 26"/>
                  <a:gd name="T4" fmla="*/ 6 w 12"/>
                  <a:gd name="T5" fmla="*/ 14 h 26"/>
                  <a:gd name="T6" fmla="*/ 12 w 12"/>
                  <a:gd name="T7" fmla="*/ 20 h 26"/>
                  <a:gd name="T8" fmla="*/ 12 w 12"/>
                  <a:gd name="T9" fmla="*/ 20 h 26"/>
                  <a:gd name="T10" fmla="*/ 12 w 12"/>
                  <a:gd name="T11" fmla="*/ 26 h 26"/>
                  <a:gd name="T12" fmla="*/ 12 w 12"/>
                  <a:gd name="T13" fmla="*/ 26 h 26"/>
                  <a:gd name="T14" fmla="*/ 6 w 12"/>
                  <a:gd name="T15" fmla="*/ 20 h 26"/>
                  <a:gd name="T16" fmla="*/ 6 w 12"/>
                  <a:gd name="T17" fmla="*/ 20 h 26"/>
                  <a:gd name="T18" fmla="*/ 0 w 12"/>
                  <a:gd name="T19" fmla="*/ 14 h 26"/>
                  <a:gd name="T20" fmla="*/ 0 w 12"/>
                  <a:gd name="T21" fmla="*/ 8 h 26"/>
                  <a:gd name="T22" fmla="*/ 0 w 12"/>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6">
                    <a:moveTo>
                      <a:pt x="0" y="0"/>
                    </a:moveTo>
                    <a:lnTo>
                      <a:pt x="0" y="8"/>
                    </a:lnTo>
                    <a:lnTo>
                      <a:pt x="6" y="14"/>
                    </a:lnTo>
                    <a:lnTo>
                      <a:pt x="12" y="20"/>
                    </a:lnTo>
                    <a:lnTo>
                      <a:pt x="12" y="20"/>
                    </a:lnTo>
                    <a:lnTo>
                      <a:pt x="12" y="26"/>
                    </a:lnTo>
                    <a:lnTo>
                      <a:pt x="12" y="26"/>
                    </a:lnTo>
                    <a:lnTo>
                      <a:pt x="6" y="20"/>
                    </a:lnTo>
                    <a:lnTo>
                      <a:pt x="6" y="20"/>
                    </a:lnTo>
                    <a:lnTo>
                      <a:pt x="0" y="14"/>
                    </a:lnTo>
                    <a:lnTo>
                      <a:pt x="0" y="8"/>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82" name="Freeform 98"/>
              <p:cNvSpPr>
                <a:spLocks/>
              </p:cNvSpPr>
              <p:nvPr/>
            </p:nvSpPr>
            <p:spPr bwMode="auto">
              <a:xfrm>
                <a:off x="4135" y="2176"/>
                <a:ext cx="78" cy="49"/>
              </a:xfrm>
              <a:custGeom>
                <a:avLst/>
                <a:gdLst>
                  <a:gd name="T0" fmla="*/ 78 w 78"/>
                  <a:gd name="T1" fmla="*/ 0 h 49"/>
                  <a:gd name="T2" fmla="*/ 72 w 78"/>
                  <a:gd name="T3" fmla="*/ 6 h 49"/>
                  <a:gd name="T4" fmla="*/ 55 w 78"/>
                  <a:gd name="T5" fmla="*/ 25 h 49"/>
                  <a:gd name="T6" fmla="*/ 41 w 78"/>
                  <a:gd name="T7" fmla="*/ 37 h 49"/>
                  <a:gd name="T8" fmla="*/ 41 w 78"/>
                  <a:gd name="T9" fmla="*/ 37 h 49"/>
                  <a:gd name="T10" fmla="*/ 17 w 78"/>
                  <a:gd name="T11" fmla="*/ 43 h 49"/>
                  <a:gd name="T12" fmla="*/ 5 w 78"/>
                  <a:gd name="T13" fmla="*/ 49 h 49"/>
                  <a:gd name="T14" fmla="*/ 0 w 78"/>
                  <a:gd name="T15" fmla="*/ 49 h 49"/>
                  <a:gd name="T16" fmla="*/ 0 w 78"/>
                  <a:gd name="T17" fmla="*/ 49 h 49"/>
                  <a:gd name="T18" fmla="*/ 0 w 78"/>
                  <a:gd name="T19" fmla="*/ 49 h 49"/>
                  <a:gd name="T20" fmla="*/ 0 w 78"/>
                  <a:gd name="T21" fmla="*/ 49 h 49"/>
                  <a:gd name="T22" fmla="*/ 11 w 78"/>
                  <a:gd name="T23" fmla="*/ 49 h 49"/>
                  <a:gd name="T24" fmla="*/ 11 w 78"/>
                  <a:gd name="T25" fmla="*/ 49 h 49"/>
                  <a:gd name="T26" fmla="*/ 23 w 78"/>
                  <a:gd name="T27" fmla="*/ 49 h 49"/>
                  <a:gd name="T28" fmla="*/ 41 w 78"/>
                  <a:gd name="T29" fmla="*/ 43 h 49"/>
                  <a:gd name="T30" fmla="*/ 55 w 78"/>
                  <a:gd name="T31" fmla="*/ 37 h 49"/>
                  <a:gd name="T32" fmla="*/ 55 w 78"/>
                  <a:gd name="T33" fmla="*/ 37 h 49"/>
                  <a:gd name="T34" fmla="*/ 60 w 78"/>
                  <a:gd name="T35" fmla="*/ 37 h 49"/>
                  <a:gd name="T36" fmla="*/ 60 w 78"/>
                  <a:gd name="T37" fmla="*/ 37 h 49"/>
                  <a:gd name="T38" fmla="*/ 66 w 78"/>
                  <a:gd name="T39" fmla="*/ 37 h 49"/>
                  <a:gd name="T40" fmla="*/ 66 w 78"/>
                  <a:gd name="T41" fmla="*/ 37 h 49"/>
                  <a:gd name="T42" fmla="*/ 66 w 78"/>
                  <a:gd name="T43" fmla="*/ 37 h 49"/>
                  <a:gd name="T44" fmla="*/ 66 w 78"/>
                  <a:gd name="T45" fmla="*/ 25 h 49"/>
                  <a:gd name="T46" fmla="*/ 66 w 78"/>
                  <a:gd name="T47" fmla="*/ 17 h 49"/>
                  <a:gd name="T48" fmla="*/ 66 w 78"/>
                  <a:gd name="T49" fmla="*/ 17 h 49"/>
                  <a:gd name="T50" fmla="*/ 72 w 78"/>
                  <a:gd name="T51" fmla="*/ 11 h 49"/>
                  <a:gd name="T52" fmla="*/ 72 w 78"/>
                  <a:gd name="T53" fmla="*/ 6 h 49"/>
                  <a:gd name="T54" fmla="*/ 78 w 78"/>
                  <a:gd name="T5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9">
                    <a:moveTo>
                      <a:pt x="78" y="0"/>
                    </a:moveTo>
                    <a:lnTo>
                      <a:pt x="72" y="6"/>
                    </a:lnTo>
                    <a:lnTo>
                      <a:pt x="55" y="25"/>
                    </a:lnTo>
                    <a:lnTo>
                      <a:pt x="41" y="37"/>
                    </a:lnTo>
                    <a:lnTo>
                      <a:pt x="41" y="37"/>
                    </a:lnTo>
                    <a:lnTo>
                      <a:pt x="17" y="43"/>
                    </a:lnTo>
                    <a:lnTo>
                      <a:pt x="5" y="49"/>
                    </a:lnTo>
                    <a:lnTo>
                      <a:pt x="0" y="49"/>
                    </a:lnTo>
                    <a:lnTo>
                      <a:pt x="0" y="49"/>
                    </a:lnTo>
                    <a:lnTo>
                      <a:pt x="0" y="49"/>
                    </a:lnTo>
                    <a:lnTo>
                      <a:pt x="0" y="49"/>
                    </a:lnTo>
                    <a:lnTo>
                      <a:pt x="11" y="49"/>
                    </a:lnTo>
                    <a:lnTo>
                      <a:pt x="11" y="49"/>
                    </a:lnTo>
                    <a:lnTo>
                      <a:pt x="23" y="49"/>
                    </a:lnTo>
                    <a:lnTo>
                      <a:pt x="41" y="43"/>
                    </a:lnTo>
                    <a:lnTo>
                      <a:pt x="55" y="37"/>
                    </a:lnTo>
                    <a:lnTo>
                      <a:pt x="55" y="37"/>
                    </a:lnTo>
                    <a:lnTo>
                      <a:pt x="60" y="37"/>
                    </a:lnTo>
                    <a:lnTo>
                      <a:pt x="60" y="37"/>
                    </a:lnTo>
                    <a:lnTo>
                      <a:pt x="66" y="37"/>
                    </a:lnTo>
                    <a:lnTo>
                      <a:pt x="66" y="37"/>
                    </a:lnTo>
                    <a:lnTo>
                      <a:pt x="66" y="37"/>
                    </a:lnTo>
                    <a:lnTo>
                      <a:pt x="66" y="25"/>
                    </a:lnTo>
                    <a:lnTo>
                      <a:pt x="66" y="17"/>
                    </a:lnTo>
                    <a:lnTo>
                      <a:pt x="66" y="17"/>
                    </a:lnTo>
                    <a:lnTo>
                      <a:pt x="72" y="11"/>
                    </a:lnTo>
                    <a:lnTo>
                      <a:pt x="72" y="6"/>
                    </a:lnTo>
                    <a:lnTo>
                      <a:pt x="7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83" name="Freeform 99"/>
              <p:cNvSpPr>
                <a:spLocks/>
              </p:cNvSpPr>
              <p:nvPr/>
            </p:nvSpPr>
            <p:spPr bwMode="auto">
              <a:xfrm>
                <a:off x="4158" y="2256"/>
                <a:ext cx="32" cy="24"/>
              </a:xfrm>
              <a:custGeom>
                <a:avLst/>
                <a:gdLst>
                  <a:gd name="T0" fmla="*/ 32 w 32"/>
                  <a:gd name="T1" fmla="*/ 0 h 24"/>
                  <a:gd name="T2" fmla="*/ 26 w 32"/>
                  <a:gd name="T3" fmla="*/ 0 h 24"/>
                  <a:gd name="T4" fmla="*/ 18 w 32"/>
                  <a:gd name="T5" fmla="*/ 12 h 24"/>
                  <a:gd name="T6" fmla="*/ 6 w 32"/>
                  <a:gd name="T7" fmla="*/ 18 h 24"/>
                  <a:gd name="T8" fmla="*/ 6 w 32"/>
                  <a:gd name="T9" fmla="*/ 18 h 24"/>
                  <a:gd name="T10" fmla="*/ 0 w 32"/>
                  <a:gd name="T11" fmla="*/ 24 h 24"/>
                  <a:gd name="T12" fmla="*/ 6 w 32"/>
                  <a:gd name="T13" fmla="*/ 24 h 24"/>
                  <a:gd name="T14" fmla="*/ 12 w 32"/>
                  <a:gd name="T15" fmla="*/ 24 h 24"/>
                  <a:gd name="T16" fmla="*/ 12 w 32"/>
                  <a:gd name="T17" fmla="*/ 24 h 24"/>
                  <a:gd name="T18" fmla="*/ 18 w 32"/>
                  <a:gd name="T19" fmla="*/ 24 h 24"/>
                  <a:gd name="T20" fmla="*/ 26 w 32"/>
                  <a:gd name="T21" fmla="*/ 12 h 24"/>
                  <a:gd name="T22" fmla="*/ 32 w 3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4">
                    <a:moveTo>
                      <a:pt x="32" y="0"/>
                    </a:moveTo>
                    <a:lnTo>
                      <a:pt x="26" y="0"/>
                    </a:lnTo>
                    <a:lnTo>
                      <a:pt x="18" y="12"/>
                    </a:lnTo>
                    <a:lnTo>
                      <a:pt x="6" y="18"/>
                    </a:lnTo>
                    <a:lnTo>
                      <a:pt x="6" y="18"/>
                    </a:lnTo>
                    <a:lnTo>
                      <a:pt x="0" y="24"/>
                    </a:lnTo>
                    <a:lnTo>
                      <a:pt x="6" y="24"/>
                    </a:lnTo>
                    <a:lnTo>
                      <a:pt x="12" y="24"/>
                    </a:lnTo>
                    <a:lnTo>
                      <a:pt x="12" y="24"/>
                    </a:lnTo>
                    <a:lnTo>
                      <a:pt x="18" y="24"/>
                    </a:lnTo>
                    <a:lnTo>
                      <a:pt x="26" y="12"/>
                    </a:lnTo>
                    <a:lnTo>
                      <a:pt x="32"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84" name="Freeform 100"/>
              <p:cNvSpPr>
                <a:spLocks/>
              </p:cNvSpPr>
              <p:nvPr/>
            </p:nvSpPr>
            <p:spPr bwMode="auto">
              <a:xfrm>
                <a:off x="4158" y="2298"/>
                <a:ext cx="18" cy="19"/>
              </a:xfrm>
              <a:custGeom>
                <a:avLst/>
                <a:gdLst>
                  <a:gd name="T0" fmla="*/ 18 w 18"/>
                  <a:gd name="T1" fmla="*/ 0 h 19"/>
                  <a:gd name="T2" fmla="*/ 18 w 18"/>
                  <a:gd name="T3" fmla="*/ 5 h 19"/>
                  <a:gd name="T4" fmla="*/ 12 w 18"/>
                  <a:gd name="T5" fmla="*/ 5 h 19"/>
                  <a:gd name="T6" fmla="*/ 6 w 18"/>
                  <a:gd name="T7" fmla="*/ 13 h 19"/>
                  <a:gd name="T8" fmla="*/ 6 w 18"/>
                  <a:gd name="T9" fmla="*/ 13 h 19"/>
                  <a:gd name="T10" fmla="*/ 0 w 18"/>
                  <a:gd name="T11" fmla="*/ 19 h 19"/>
                  <a:gd name="T12" fmla="*/ 6 w 18"/>
                  <a:gd name="T13" fmla="*/ 19 h 19"/>
                  <a:gd name="T14" fmla="*/ 12 w 18"/>
                  <a:gd name="T15" fmla="*/ 19 h 19"/>
                  <a:gd name="T16" fmla="*/ 12 w 18"/>
                  <a:gd name="T17" fmla="*/ 19 h 19"/>
                  <a:gd name="T18" fmla="*/ 18 w 18"/>
                  <a:gd name="T19" fmla="*/ 13 h 19"/>
                  <a:gd name="T20" fmla="*/ 18 w 18"/>
                  <a:gd name="T21" fmla="*/ 5 h 19"/>
                  <a:gd name="T22" fmla="*/ 18 w 18"/>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9">
                    <a:moveTo>
                      <a:pt x="18" y="0"/>
                    </a:moveTo>
                    <a:lnTo>
                      <a:pt x="18" y="5"/>
                    </a:lnTo>
                    <a:lnTo>
                      <a:pt x="12" y="5"/>
                    </a:lnTo>
                    <a:lnTo>
                      <a:pt x="6" y="13"/>
                    </a:lnTo>
                    <a:lnTo>
                      <a:pt x="6" y="13"/>
                    </a:lnTo>
                    <a:lnTo>
                      <a:pt x="0" y="19"/>
                    </a:lnTo>
                    <a:lnTo>
                      <a:pt x="6" y="19"/>
                    </a:lnTo>
                    <a:lnTo>
                      <a:pt x="12" y="19"/>
                    </a:lnTo>
                    <a:lnTo>
                      <a:pt x="12" y="19"/>
                    </a:lnTo>
                    <a:lnTo>
                      <a:pt x="18" y="13"/>
                    </a:lnTo>
                    <a:lnTo>
                      <a:pt x="18" y="5"/>
                    </a:lnTo>
                    <a:lnTo>
                      <a:pt x="1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85" name="Freeform 101"/>
              <p:cNvSpPr>
                <a:spLocks/>
              </p:cNvSpPr>
              <p:nvPr/>
            </p:nvSpPr>
            <p:spPr bwMode="auto">
              <a:xfrm>
                <a:off x="4158" y="2335"/>
                <a:ext cx="26" cy="49"/>
              </a:xfrm>
              <a:custGeom>
                <a:avLst/>
                <a:gdLst>
                  <a:gd name="T0" fmla="*/ 18 w 26"/>
                  <a:gd name="T1" fmla="*/ 0 h 49"/>
                  <a:gd name="T2" fmla="*/ 18 w 26"/>
                  <a:gd name="T3" fmla="*/ 6 h 49"/>
                  <a:gd name="T4" fmla="*/ 12 w 26"/>
                  <a:gd name="T5" fmla="*/ 18 h 49"/>
                  <a:gd name="T6" fmla="*/ 12 w 26"/>
                  <a:gd name="T7" fmla="*/ 31 h 49"/>
                  <a:gd name="T8" fmla="*/ 12 w 26"/>
                  <a:gd name="T9" fmla="*/ 31 h 49"/>
                  <a:gd name="T10" fmla="*/ 6 w 26"/>
                  <a:gd name="T11" fmla="*/ 43 h 49"/>
                  <a:gd name="T12" fmla="*/ 0 w 26"/>
                  <a:gd name="T13" fmla="*/ 49 h 49"/>
                  <a:gd name="T14" fmla="*/ 6 w 26"/>
                  <a:gd name="T15" fmla="*/ 49 h 49"/>
                  <a:gd name="T16" fmla="*/ 6 w 26"/>
                  <a:gd name="T17" fmla="*/ 49 h 49"/>
                  <a:gd name="T18" fmla="*/ 6 w 26"/>
                  <a:gd name="T19" fmla="*/ 43 h 49"/>
                  <a:gd name="T20" fmla="*/ 12 w 26"/>
                  <a:gd name="T21" fmla="*/ 37 h 49"/>
                  <a:gd name="T22" fmla="*/ 18 w 26"/>
                  <a:gd name="T23" fmla="*/ 31 h 49"/>
                  <a:gd name="T24" fmla="*/ 18 w 26"/>
                  <a:gd name="T25" fmla="*/ 31 h 49"/>
                  <a:gd name="T26" fmla="*/ 18 w 26"/>
                  <a:gd name="T27" fmla="*/ 31 h 49"/>
                  <a:gd name="T28" fmla="*/ 18 w 26"/>
                  <a:gd name="T29" fmla="*/ 37 h 49"/>
                  <a:gd name="T30" fmla="*/ 26 w 26"/>
                  <a:gd name="T31" fmla="*/ 37 h 49"/>
                  <a:gd name="T32" fmla="*/ 26 w 26"/>
                  <a:gd name="T33" fmla="*/ 37 h 49"/>
                  <a:gd name="T34" fmla="*/ 26 w 26"/>
                  <a:gd name="T35" fmla="*/ 31 h 49"/>
                  <a:gd name="T36" fmla="*/ 18 w 26"/>
                  <a:gd name="T37" fmla="*/ 18 h 49"/>
                  <a:gd name="T38" fmla="*/ 18 w 26"/>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49">
                    <a:moveTo>
                      <a:pt x="18" y="0"/>
                    </a:moveTo>
                    <a:lnTo>
                      <a:pt x="18" y="6"/>
                    </a:lnTo>
                    <a:lnTo>
                      <a:pt x="12" y="18"/>
                    </a:lnTo>
                    <a:lnTo>
                      <a:pt x="12" y="31"/>
                    </a:lnTo>
                    <a:lnTo>
                      <a:pt x="12" y="31"/>
                    </a:lnTo>
                    <a:lnTo>
                      <a:pt x="6" y="43"/>
                    </a:lnTo>
                    <a:lnTo>
                      <a:pt x="0" y="49"/>
                    </a:lnTo>
                    <a:lnTo>
                      <a:pt x="6" y="49"/>
                    </a:lnTo>
                    <a:lnTo>
                      <a:pt x="6" y="49"/>
                    </a:lnTo>
                    <a:lnTo>
                      <a:pt x="6" y="43"/>
                    </a:lnTo>
                    <a:lnTo>
                      <a:pt x="12" y="37"/>
                    </a:lnTo>
                    <a:lnTo>
                      <a:pt x="18" y="31"/>
                    </a:lnTo>
                    <a:lnTo>
                      <a:pt x="18" y="31"/>
                    </a:lnTo>
                    <a:lnTo>
                      <a:pt x="18" y="31"/>
                    </a:lnTo>
                    <a:lnTo>
                      <a:pt x="18" y="37"/>
                    </a:lnTo>
                    <a:lnTo>
                      <a:pt x="26" y="37"/>
                    </a:lnTo>
                    <a:lnTo>
                      <a:pt x="26" y="37"/>
                    </a:lnTo>
                    <a:lnTo>
                      <a:pt x="26" y="31"/>
                    </a:lnTo>
                    <a:lnTo>
                      <a:pt x="18" y="18"/>
                    </a:lnTo>
                    <a:lnTo>
                      <a:pt x="1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86" name="Freeform 102"/>
              <p:cNvSpPr>
                <a:spLocks/>
              </p:cNvSpPr>
              <p:nvPr/>
            </p:nvSpPr>
            <p:spPr bwMode="auto">
              <a:xfrm>
                <a:off x="3981" y="2347"/>
                <a:ext cx="24" cy="61"/>
              </a:xfrm>
              <a:custGeom>
                <a:avLst/>
                <a:gdLst>
                  <a:gd name="T0" fmla="*/ 6 w 24"/>
                  <a:gd name="T1" fmla="*/ 0 h 61"/>
                  <a:gd name="T2" fmla="*/ 6 w 24"/>
                  <a:gd name="T3" fmla="*/ 6 h 61"/>
                  <a:gd name="T4" fmla="*/ 0 w 24"/>
                  <a:gd name="T5" fmla="*/ 25 h 61"/>
                  <a:gd name="T6" fmla="*/ 0 w 24"/>
                  <a:gd name="T7" fmla="*/ 37 h 61"/>
                  <a:gd name="T8" fmla="*/ 0 w 24"/>
                  <a:gd name="T9" fmla="*/ 37 h 61"/>
                  <a:gd name="T10" fmla="*/ 0 w 24"/>
                  <a:gd name="T11" fmla="*/ 43 h 61"/>
                  <a:gd name="T12" fmla="*/ 6 w 24"/>
                  <a:gd name="T13" fmla="*/ 43 h 61"/>
                  <a:gd name="T14" fmla="*/ 12 w 24"/>
                  <a:gd name="T15" fmla="*/ 43 h 61"/>
                  <a:gd name="T16" fmla="*/ 12 w 24"/>
                  <a:gd name="T17" fmla="*/ 43 h 61"/>
                  <a:gd name="T18" fmla="*/ 18 w 24"/>
                  <a:gd name="T19" fmla="*/ 55 h 61"/>
                  <a:gd name="T20" fmla="*/ 24 w 24"/>
                  <a:gd name="T21" fmla="*/ 61 h 61"/>
                  <a:gd name="T22" fmla="*/ 24 w 24"/>
                  <a:gd name="T23" fmla="*/ 55 h 61"/>
                  <a:gd name="T24" fmla="*/ 24 w 24"/>
                  <a:gd name="T25" fmla="*/ 55 h 61"/>
                  <a:gd name="T26" fmla="*/ 18 w 24"/>
                  <a:gd name="T27" fmla="*/ 49 h 61"/>
                  <a:gd name="T28" fmla="*/ 12 w 24"/>
                  <a:gd name="T29" fmla="*/ 43 h 61"/>
                  <a:gd name="T30" fmla="*/ 12 w 24"/>
                  <a:gd name="T31" fmla="*/ 31 h 61"/>
                  <a:gd name="T32" fmla="*/ 12 w 24"/>
                  <a:gd name="T33" fmla="*/ 31 h 61"/>
                  <a:gd name="T34" fmla="*/ 6 w 24"/>
                  <a:gd name="T35" fmla="*/ 19 h 61"/>
                  <a:gd name="T36" fmla="*/ 6 w 24"/>
                  <a:gd name="T37" fmla="*/ 6 h 61"/>
                  <a:gd name="T38" fmla="*/ 6 w 24"/>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61">
                    <a:moveTo>
                      <a:pt x="6" y="0"/>
                    </a:moveTo>
                    <a:lnTo>
                      <a:pt x="6" y="6"/>
                    </a:lnTo>
                    <a:lnTo>
                      <a:pt x="0" y="25"/>
                    </a:lnTo>
                    <a:lnTo>
                      <a:pt x="0" y="37"/>
                    </a:lnTo>
                    <a:lnTo>
                      <a:pt x="0" y="37"/>
                    </a:lnTo>
                    <a:lnTo>
                      <a:pt x="0" y="43"/>
                    </a:lnTo>
                    <a:lnTo>
                      <a:pt x="6" y="43"/>
                    </a:lnTo>
                    <a:lnTo>
                      <a:pt x="12" y="43"/>
                    </a:lnTo>
                    <a:lnTo>
                      <a:pt x="12" y="43"/>
                    </a:lnTo>
                    <a:lnTo>
                      <a:pt x="18" y="55"/>
                    </a:lnTo>
                    <a:lnTo>
                      <a:pt x="24" y="61"/>
                    </a:lnTo>
                    <a:lnTo>
                      <a:pt x="24" y="55"/>
                    </a:lnTo>
                    <a:lnTo>
                      <a:pt x="24" y="55"/>
                    </a:lnTo>
                    <a:lnTo>
                      <a:pt x="18" y="49"/>
                    </a:lnTo>
                    <a:lnTo>
                      <a:pt x="12" y="43"/>
                    </a:lnTo>
                    <a:lnTo>
                      <a:pt x="12" y="31"/>
                    </a:lnTo>
                    <a:lnTo>
                      <a:pt x="12" y="31"/>
                    </a:lnTo>
                    <a:lnTo>
                      <a:pt x="6" y="19"/>
                    </a:lnTo>
                    <a:lnTo>
                      <a:pt x="6" y="6"/>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87" name="Freeform 103"/>
              <p:cNvSpPr>
                <a:spLocks/>
              </p:cNvSpPr>
              <p:nvPr/>
            </p:nvSpPr>
            <p:spPr bwMode="auto">
              <a:xfrm>
                <a:off x="4060" y="2414"/>
                <a:ext cx="31" cy="13"/>
              </a:xfrm>
              <a:custGeom>
                <a:avLst/>
                <a:gdLst>
                  <a:gd name="T0" fmla="*/ 25 w 31"/>
                  <a:gd name="T1" fmla="*/ 7 h 13"/>
                  <a:gd name="T2" fmla="*/ 19 w 31"/>
                  <a:gd name="T3" fmla="*/ 0 h 13"/>
                  <a:gd name="T4" fmla="*/ 19 w 31"/>
                  <a:gd name="T5" fmla="*/ 0 h 13"/>
                  <a:gd name="T6" fmla="*/ 14 w 31"/>
                  <a:gd name="T7" fmla="*/ 0 h 13"/>
                  <a:gd name="T8" fmla="*/ 14 w 31"/>
                  <a:gd name="T9" fmla="*/ 0 h 13"/>
                  <a:gd name="T10" fmla="*/ 6 w 31"/>
                  <a:gd name="T11" fmla="*/ 7 h 13"/>
                  <a:gd name="T12" fmla="*/ 0 w 31"/>
                  <a:gd name="T13" fmla="*/ 13 h 13"/>
                  <a:gd name="T14" fmla="*/ 6 w 31"/>
                  <a:gd name="T15" fmla="*/ 7 h 13"/>
                  <a:gd name="T16" fmla="*/ 6 w 31"/>
                  <a:gd name="T17" fmla="*/ 7 h 13"/>
                  <a:gd name="T18" fmla="*/ 6 w 31"/>
                  <a:gd name="T19" fmla="*/ 7 h 13"/>
                  <a:gd name="T20" fmla="*/ 14 w 31"/>
                  <a:gd name="T21" fmla="*/ 7 h 13"/>
                  <a:gd name="T22" fmla="*/ 19 w 31"/>
                  <a:gd name="T23" fmla="*/ 7 h 13"/>
                  <a:gd name="T24" fmla="*/ 19 w 31"/>
                  <a:gd name="T25" fmla="*/ 7 h 13"/>
                  <a:gd name="T26" fmla="*/ 19 w 31"/>
                  <a:gd name="T27" fmla="*/ 13 h 13"/>
                  <a:gd name="T28" fmla="*/ 19 w 31"/>
                  <a:gd name="T29" fmla="*/ 13 h 13"/>
                  <a:gd name="T30" fmla="*/ 25 w 31"/>
                  <a:gd name="T31" fmla="*/ 13 h 13"/>
                  <a:gd name="T32" fmla="*/ 25 w 31"/>
                  <a:gd name="T33" fmla="*/ 13 h 13"/>
                  <a:gd name="T34" fmla="*/ 25 w 31"/>
                  <a:gd name="T35" fmla="*/ 7 h 13"/>
                  <a:gd name="T36" fmla="*/ 31 w 31"/>
                  <a:gd name="T37" fmla="*/ 7 h 13"/>
                  <a:gd name="T38" fmla="*/ 31 w 31"/>
                  <a:gd name="T39" fmla="*/ 7 h 13"/>
                  <a:gd name="T40" fmla="*/ 31 w 31"/>
                  <a:gd name="T41" fmla="*/ 7 h 13"/>
                  <a:gd name="T42" fmla="*/ 25 w 31"/>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13">
                    <a:moveTo>
                      <a:pt x="25" y="7"/>
                    </a:moveTo>
                    <a:lnTo>
                      <a:pt x="19" y="0"/>
                    </a:lnTo>
                    <a:lnTo>
                      <a:pt x="19" y="0"/>
                    </a:lnTo>
                    <a:lnTo>
                      <a:pt x="14" y="0"/>
                    </a:lnTo>
                    <a:lnTo>
                      <a:pt x="14" y="0"/>
                    </a:lnTo>
                    <a:lnTo>
                      <a:pt x="6" y="7"/>
                    </a:lnTo>
                    <a:lnTo>
                      <a:pt x="0" y="13"/>
                    </a:lnTo>
                    <a:lnTo>
                      <a:pt x="6" y="7"/>
                    </a:lnTo>
                    <a:lnTo>
                      <a:pt x="6" y="7"/>
                    </a:lnTo>
                    <a:lnTo>
                      <a:pt x="6" y="7"/>
                    </a:lnTo>
                    <a:lnTo>
                      <a:pt x="14" y="7"/>
                    </a:lnTo>
                    <a:lnTo>
                      <a:pt x="19" y="7"/>
                    </a:lnTo>
                    <a:lnTo>
                      <a:pt x="19" y="7"/>
                    </a:lnTo>
                    <a:lnTo>
                      <a:pt x="19" y="13"/>
                    </a:lnTo>
                    <a:lnTo>
                      <a:pt x="19" y="13"/>
                    </a:lnTo>
                    <a:lnTo>
                      <a:pt x="25" y="13"/>
                    </a:lnTo>
                    <a:lnTo>
                      <a:pt x="25" y="13"/>
                    </a:lnTo>
                    <a:lnTo>
                      <a:pt x="25" y="7"/>
                    </a:lnTo>
                    <a:lnTo>
                      <a:pt x="31" y="7"/>
                    </a:lnTo>
                    <a:lnTo>
                      <a:pt x="31" y="7"/>
                    </a:lnTo>
                    <a:lnTo>
                      <a:pt x="31" y="7"/>
                    </a:lnTo>
                    <a:lnTo>
                      <a:pt x="25" y="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88" name="Freeform 104"/>
              <p:cNvSpPr>
                <a:spLocks/>
              </p:cNvSpPr>
              <p:nvPr/>
            </p:nvSpPr>
            <p:spPr bwMode="auto">
              <a:xfrm>
                <a:off x="3619" y="1944"/>
                <a:ext cx="55" cy="29"/>
              </a:xfrm>
              <a:custGeom>
                <a:avLst/>
                <a:gdLst>
                  <a:gd name="T0" fmla="*/ 55 w 55"/>
                  <a:gd name="T1" fmla="*/ 6 h 29"/>
                  <a:gd name="T2" fmla="*/ 49 w 55"/>
                  <a:gd name="T3" fmla="*/ 6 h 29"/>
                  <a:gd name="T4" fmla="*/ 38 w 55"/>
                  <a:gd name="T5" fmla="*/ 6 h 29"/>
                  <a:gd name="T6" fmla="*/ 26 w 55"/>
                  <a:gd name="T7" fmla="*/ 6 h 29"/>
                  <a:gd name="T8" fmla="*/ 26 w 55"/>
                  <a:gd name="T9" fmla="*/ 6 h 29"/>
                  <a:gd name="T10" fmla="*/ 14 w 55"/>
                  <a:gd name="T11" fmla="*/ 6 h 29"/>
                  <a:gd name="T12" fmla="*/ 0 w 55"/>
                  <a:gd name="T13" fmla="*/ 0 h 29"/>
                  <a:gd name="T14" fmla="*/ 0 w 55"/>
                  <a:gd name="T15" fmla="*/ 0 h 29"/>
                  <a:gd name="T16" fmla="*/ 0 w 55"/>
                  <a:gd name="T17" fmla="*/ 0 h 29"/>
                  <a:gd name="T18" fmla="*/ 14 w 55"/>
                  <a:gd name="T19" fmla="*/ 6 h 29"/>
                  <a:gd name="T20" fmla="*/ 32 w 55"/>
                  <a:gd name="T21" fmla="*/ 11 h 29"/>
                  <a:gd name="T22" fmla="*/ 43 w 55"/>
                  <a:gd name="T23" fmla="*/ 29 h 29"/>
                  <a:gd name="T24" fmla="*/ 43 w 55"/>
                  <a:gd name="T25" fmla="*/ 29 h 29"/>
                  <a:gd name="T26" fmla="*/ 43 w 55"/>
                  <a:gd name="T27" fmla="*/ 23 h 29"/>
                  <a:gd name="T28" fmla="*/ 43 w 55"/>
                  <a:gd name="T29" fmla="*/ 11 h 29"/>
                  <a:gd name="T30" fmla="*/ 55 w 55"/>
                  <a:gd name="T3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9">
                    <a:moveTo>
                      <a:pt x="55" y="6"/>
                    </a:moveTo>
                    <a:lnTo>
                      <a:pt x="49" y="6"/>
                    </a:lnTo>
                    <a:lnTo>
                      <a:pt x="38" y="6"/>
                    </a:lnTo>
                    <a:lnTo>
                      <a:pt x="26" y="6"/>
                    </a:lnTo>
                    <a:lnTo>
                      <a:pt x="26" y="6"/>
                    </a:lnTo>
                    <a:lnTo>
                      <a:pt x="14" y="6"/>
                    </a:lnTo>
                    <a:lnTo>
                      <a:pt x="0" y="0"/>
                    </a:lnTo>
                    <a:lnTo>
                      <a:pt x="0" y="0"/>
                    </a:lnTo>
                    <a:lnTo>
                      <a:pt x="0" y="0"/>
                    </a:lnTo>
                    <a:lnTo>
                      <a:pt x="14" y="6"/>
                    </a:lnTo>
                    <a:lnTo>
                      <a:pt x="32" y="11"/>
                    </a:lnTo>
                    <a:lnTo>
                      <a:pt x="43" y="29"/>
                    </a:lnTo>
                    <a:lnTo>
                      <a:pt x="43" y="29"/>
                    </a:lnTo>
                    <a:lnTo>
                      <a:pt x="43" y="23"/>
                    </a:lnTo>
                    <a:lnTo>
                      <a:pt x="43" y="11"/>
                    </a:lnTo>
                    <a:lnTo>
                      <a:pt x="55"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89" name="Freeform 105"/>
              <p:cNvSpPr>
                <a:spLocks/>
              </p:cNvSpPr>
              <p:nvPr/>
            </p:nvSpPr>
            <p:spPr bwMode="auto">
              <a:xfrm>
                <a:off x="3515" y="1883"/>
                <a:ext cx="75" cy="12"/>
              </a:xfrm>
              <a:custGeom>
                <a:avLst/>
                <a:gdLst>
                  <a:gd name="T0" fmla="*/ 75 w 75"/>
                  <a:gd name="T1" fmla="*/ 12 h 12"/>
                  <a:gd name="T2" fmla="*/ 69 w 75"/>
                  <a:gd name="T3" fmla="*/ 12 h 12"/>
                  <a:gd name="T4" fmla="*/ 55 w 75"/>
                  <a:gd name="T5" fmla="*/ 12 h 12"/>
                  <a:gd name="T6" fmla="*/ 43 w 75"/>
                  <a:gd name="T7" fmla="*/ 12 h 12"/>
                  <a:gd name="T8" fmla="*/ 43 w 75"/>
                  <a:gd name="T9" fmla="*/ 12 h 12"/>
                  <a:gd name="T10" fmla="*/ 26 w 75"/>
                  <a:gd name="T11" fmla="*/ 6 h 12"/>
                  <a:gd name="T12" fmla="*/ 8 w 75"/>
                  <a:gd name="T13" fmla="*/ 6 h 12"/>
                  <a:gd name="T14" fmla="*/ 0 w 75"/>
                  <a:gd name="T15" fmla="*/ 0 h 12"/>
                  <a:gd name="T16" fmla="*/ 0 w 75"/>
                  <a:gd name="T17" fmla="*/ 0 h 12"/>
                  <a:gd name="T18" fmla="*/ 8 w 75"/>
                  <a:gd name="T19" fmla="*/ 0 h 12"/>
                  <a:gd name="T20" fmla="*/ 20 w 75"/>
                  <a:gd name="T21" fmla="*/ 6 h 12"/>
                  <a:gd name="T22" fmla="*/ 37 w 75"/>
                  <a:gd name="T23" fmla="*/ 6 h 12"/>
                  <a:gd name="T24" fmla="*/ 37 w 75"/>
                  <a:gd name="T25" fmla="*/ 6 h 12"/>
                  <a:gd name="T26" fmla="*/ 49 w 75"/>
                  <a:gd name="T27" fmla="*/ 6 h 12"/>
                  <a:gd name="T28" fmla="*/ 63 w 75"/>
                  <a:gd name="T29" fmla="*/ 12 h 12"/>
                  <a:gd name="T30" fmla="*/ 75 w 7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2">
                    <a:moveTo>
                      <a:pt x="75" y="12"/>
                    </a:moveTo>
                    <a:lnTo>
                      <a:pt x="69" y="12"/>
                    </a:lnTo>
                    <a:lnTo>
                      <a:pt x="55" y="12"/>
                    </a:lnTo>
                    <a:lnTo>
                      <a:pt x="43" y="12"/>
                    </a:lnTo>
                    <a:lnTo>
                      <a:pt x="43" y="12"/>
                    </a:lnTo>
                    <a:lnTo>
                      <a:pt x="26" y="6"/>
                    </a:lnTo>
                    <a:lnTo>
                      <a:pt x="8" y="6"/>
                    </a:lnTo>
                    <a:lnTo>
                      <a:pt x="0" y="0"/>
                    </a:lnTo>
                    <a:lnTo>
                      <a:pt x="0" y="0"/>
                    </a:lnTo>
                    <a:lnTo>
                      <a:pt x="8" y="0"/>
                    </a:lnTo>
                    <a:lnTo>
                      <a:pt x="20" y="6"/>
                    </a:lnTo>
                    <a:lnTo>
                      <a:pt x="37" y="6"/>
                    </a:lnTo>
                    <a:lnTo>
                      <a:pt x="37" y="6"/>
                    </a:lnTo>
                    <a:lnTo>
                      <a:pt x="49" y="6"/>
                    </a:lnTo>
                    <a:lnTo>
                      <a:pt x="63" y="12"/>
                    </a:lnTo>
                    <a:lnTo>
                      <a:pt x="7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90" name="Freeform 106"/>
              <p:cNvSpPr>
                <a:spLocks/>
              </p:cNvSpPr>
              <p:nvPr/>
            </p:nvSpPr>
            <p:spPr bwMode="auto">
              <a:xfrm>
                <a:off x="3381" y="1871"/>
                <a:ext cx="134" cy="55"/>
              </a:xfrm>
              <a:custGeom>
                <a:avLst/>
                <a:gdLst>
                  <a:gd name="T0" fmla="*/ 122 w 134"/>
                  <a:gd name="T1" fmla="*/ 29 h 55"/>
                  <a:gd name="T2" fmla="*/ 93 w 134"/>
                  <a:gd name="T3" fmla="*/ 18 h 55"/>
                  <a:gd name="T4" fmla="*/ 79 w 134"/>
                  <a:gd name="T5" fmla="*/ 18 h 55"/>
                  <a:gd name="T6" fmla="*/ 73 w 134"/>
                  <a:gd name="T7" fmla="*/ 6 h 55"/>
                  <a:gd name="T8" fmla="*/ 73 w 134"/>
                  <a:gd name="T9" fmla="*/ 6 h 55"/>
                  <a:gd name="T10" fmla="*/ 67 w 134"/>
                  <a:gd name="T11" fmla="*/ 0 h 55"/>
                  <a:gd name="T12" fmla="*/ 67 w 134"/>
                  <a:gd name="T13" fmla="*/ 0 h 55"/>
                  <a:gd name="T14" fmla="*/ 73 w 134"/>
                  <a:gd name="T15" fmla="*/ 12 h 55"/>
                  <a:gd name="T16" fmla="*/ 73 w 134"/>
                  <a:gd name="T17" fmla="*/ 18 h 55"/>
                  <a:gd name="T18" fmla="*/ 67 w 134"/>
                  <a:gd name="T19" fmla="*/ 18 h 55"/>
                  <a:gd name="T20" fmla="*/ 67 w 134"/>
                  <a:gd name="T21" fmla="*/ 12 h 55"/>
                  <a:gd name="T22" fmla="*/ 61 w 134"/>
                  <a:gd name="T23" fmla="*/ 6 h 55"/>
                  <a:gd name="T24" fmla="*/ 61 w 134"/>
                  <a:gd name="T25" fmla="*/ 6 h 55"/>
                  <a:gd name="T26" fmla="*/ 61 w 134"/>
                  <a:gd name="T27" fmla="*/ 18 h 55"/>
                  <a:gd name="T28" fmla="*/ 55 w 134"/>
                  <a:gd name="T29" fmla="*/ 24 h 55"/>
                  <a:gd name="T30" fmla="*/ 43 w 134"/>
                  <a:gd name="T31" fmla="*/ 29 h 55"/>
                  <a:gd name="T32" fmla="*/ 32 w 134"/>
                  <a:gd name="T33" fmla="*/ 29 h 55"/>
                  <a:gd name="T34" fmla="*/ 24 w 134"/>
                  <a:gd name="T35" fmla="*/ 35 h 55"/>
                  <a:gd name="T36" fmla="*/ 18 w 134"/>
                  <a:gd name="T37" fmla="*/ 41 h 55"/>
                  <a:gd name="T38" fmla="*/ 6 w 134"/>
                  <a:gd name="T39" fmla="*/ 47 h 55"/>
                  <a:gd name="T40" fmla="*/ 0 w 134"/>
                  <a:gd name="T41" fmla="*/ 55 h 55"/>
                  <a:gd name="T42" fmla="*/ 0 w 134"/>
                  <a:gd name="T43" fmla="*/ 55 h 55"/>
                  <a:gd name="T44" fmla="*/ 0 w 134"/>
                  <a:gd name="T45" fmla="*/ 55 h 55"/>
                  <a:gd name="T46" fmla="*/ 6 w 134"/>
                  <a:gd name="T47" fmla="*/ 55 h 55"/>
                  <a:gd name="T48" fmla="*/ 12 w 134"/>
                  <a:gd name="T49" fmla="*/ 55 h 55"/>
                  <a:gd name="T50" fmla="*/ 24 w 134"/>
                  <a:gd name="T51" fmla="*/ 41 h 55"/>
                  <a:gd name="T52" fmla="*/ 24 w 134"/>
                  <a:gd name="T53" fmla="*/ 41 h 55"/>
                  <a:gd name="T54" fmla="*/ 43 w 134"/>
                  <a:gd name="T55" fmla="*/ 35 h 55"/>
                  <a:gd name="T56" fmla="*/ 43 w 134"/>
                  <a:gd name="T57" fmla="*/ 35 h 55"/>
                  <a:gd name="T58" fmla="*/ 55 w 134"/>
                  <a:gd name="T59" fmla="*/ 35 h 55"/>
                  <a:gd name="T60" fmla="*/ 55 w 134"/>
                  <a:gd name="T61" fmla="*/ 35 h 55"/>
                  <a:gd name="T62" fmla="*/ 79 w 134"/>
                  <a:gd name="T63" fmla="*/ 24 h 55"/>
                  <a:gd name="T64" fmla="*/ 87 w 134"/>
                  <a:gd name="T65" fmla="*/ 29 h 55"/>
                  <a:gd name="T66" fmla="*/ 122 w 134"/>
                  <a:gd name="T67" fmla="*/ 47 h 55"/>
                  <a:gd name="T68" fmla="*/ 116 w 134"/>
                  <a:gd name="T69" fmla="*/ 41 h 55"/>
                  <a:gd name="T70" fmla="*/ 99 w 134"/>
                  <a:gd name="T71" fmla="*/ 29 h 55"/>
                  <a:gd name="T72" fmla="*/ 93 w 134"/>
                  <a:gd name="T73" fmla="*/ 29 h 55"/>
                  <a:gd name="T74" fmla="*/ 99 w 134"/>
                  <a:gd name="T75" fmla="*/ 24 h 55"/>
                  <a:gd name="T76" fmla="*/ 110 w 134"/>
                  <a:gd name="T77" fmla="*/ 29 h 55"/>
                  <a:gd name="T78" fmla="*/ 134 w 134"/>
                  <a:gd name="T79"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 h="55">
                    <a:moveTo>
                      <a:pt x="134" y="35"/>
                    </a:moveTo>
                    <a:lnTo>
                      <a:pt x="122" y="29"/>
                    </a:lnTo>
                    <a:lnTo>
                      <a:pt x="104" y="24"/>
                    </a:lnTo>
                    <a:lnTo>
                      <a:pt x="93" y="18"/>
                    </a:lnTo>
                    <a:lnTo>
                      <a:pt x="93" y="18"/>
                    </a:lnTo>
                    <a:lnTo>
                      <a:pt x="79" y="18"/>
                    </a:lnTo>
                    <a:lnTo>
                      <a:pt x="73" y="12"/>
                    </a:lnTo>
                    <a:lnTo>
                      <a:pt x="73" y="6"/>
                    </a:lnTo>
                    <a:lnTo>
                      <a:pt x="73" y="6"/>
                    </a:lnTo>
                    <a:lnTo>
                      <a:pt x="73" y="6"/>
                    </a:lnTo>
                    <a:lnTo>
                      <a:pt x="67" y="6"/>
                    </a:lnTo>
                    <a:lnTo>
                      <a:pt x="67" y="0"/>
                    </a:lnTo>
                    <a:lnTo>
                      <a:pt x="67" y="0"/>
                    </a:lnTo>
                    <a:lnTo>
                      <a:pt x="67" y="0"/>
                    </a:lnTo>
                    <a:lnTo>
                      <a:pt x="67" y="6"/>
                    </a:lnTo>
                    <a:lnTo>
                      <a:pt x="73" y="12"/>
                    </a:lnTo>
                    <a:lnTo>
                      <a:pt x="73" y="12"/>
                    </a:lnTo>
                    <a:lnTo>
                      <a:pt x="73" y="18"/>
                    </a:lnTo>
                    <a:lnTo>
                      <a:pt x="67" y="18"/>
                    </a:lnTo>
                    <a:lnTo>
                      <a:pt x="67" y="18"/>
                    </a:lnTo>
                    <a:lnTo>
                      <a:pt x="67" y="18"/>
                    </a:lnTo>
                    <a:lnTo>
                      <a:pt x="67" y="12"/>
                    </a:lnTo>
                    <a:lnTo>
                      <a:pt x="61" y="12"/>
                    </a:lnTo>
                    <a:lnTo>
                      <a:pt x="61" y="6"/>
                    </a:lnTo>
                    <a:lnTo>
                      <a:pt x="61" y="6"/>
                    </a:lnTo>
                    <a:lnTo>
                      <a:pt x="61" y="6"/>
                    </a:lnTo>
                    <a:lnTo>
                      <a:pt x="61" y="12"/>
                    </a:lnTo>
                    <a:lnTo>
                      <a:pt x="61" y="18"/>
                    </a:lnTo>
                    <a:lnTo>
                      <a:pt x="61" y="18"/>
                    </a:lnTo>
                    <a:lnTo>
                      <a:pt x="55" y="24"/>
                    </a:lnTo>
                    <a:lnTo>
                      <a:pt x="49" y="29"/>
                    </a:lnTo>
                    <a:lnTo>
                      <a:pt x="43" y="29"/>
                    </a:lnTo>
                    <a:lnTo>
                      <a:pt x="43" y="29"/>
                    </a:lnTo>
                    <a:lnTo>
                      <a:pt x="32" y="29"/>
                    </a:lnTo>
                    <a:lnTo>
                      <a:pt x="24" y="35"/>
                    </a:lnTo>
                    <a:lnTo>
                      <a:pt x="24" y="35"/>
                    </a:lnTo>
                    <a:lnTo>
                      <a:pt x="24" y="35"/>
                    </a:lnTo>
                    <a:lnTo>
                      <a:pt x="18" y="41"/>
                    </a:lnTo>
                    <a:lnTo>
                      <a:pt x="12" y="47"/>
                    </a:lnTo>
                    <a:lnTo>
                      <a:pt x="6" y="47"/>
                    </a:lnTo>
                    <a:lnTo>
                      <a:pt x="6" y="47"/>
                    </a:lnTo>
                    <a:lnTo>
                      <a:pt x="0" y="55"/>
                    </a:lnTo>
                    <a:lnTo>
                      <a:pt x="0" y="55"/>
                    </a:lnTo>
                    <a:lnTo>
                      <a:pt x="0" y="55"/>
                    </a:lnTo>
                    <a:lnTo>
                      <a:pt x="0" y="55"/>
                    </a:lnTo>
                    <a:lnTo>
                      <a:pt x="0" y="55"/>
                    </a:lnTo>
                    <a:lnTo>
                      <a:pt x="0" y="55"/>
                    </a:lnTo>
                    <a:lnTo>
                      <a:pt x="6" y="55"/>
                    </a:lnTo>
                    <a:lnTo>
                      <a:pt x="6" y="55"/>
                    </a:lnTo>
                    <a:lnTo>
                      <a:pt x="12" y="55"/>
                    </a:lnTo>
                    <a:lnTo>
                      <a:pt x="18" y="47"/>
                    </a:lnTo>
                    <a:lnTo>
                      <a:pt x="24" y="41"/>
                    </a:lnTo>
                    <a:lnTo>
                      <a:pt x="24" y="41"/>
                    </a:lnTo>
                    <a:lnTo>
                      <a:pt x="24" y="41"/>
                    </a:lnTo>
                    <a:lnTo>
                      <a:pt x="32" y="35"/>
                    </a:lnTo>
                    <a:lnTo>
                      <a:pt x="43" y="35"/>
                    </a:lnTo>
                    <a:lnTo>
                      <a:pt x="43" y="35"/>
                    </a:lnTo>
                    <a:lnTo>
                      <a:pt x="43" y="35"/>
                    </a:lnTo>
                    <a:lnTo>
                      <a:pt x="49" y="35"/>
                    </a:lnTo>
                    <a:lnTo>
                      <a:pt x="55" y="35"/>
                    </a:lnTo>
                    <a:lnTo>
                      <a:pt x="55" y="35"/>
                    </a:lnTo>
                    <a:lnTo>
                      <a:pt x="55" y="35"/>
                    </a:lnTo>
                    <a:lnTo>
                      <a:pt x="67" y="29"/>
                    </a:lnTo>
                    <a:lnTo>
                      <a:pt x="79" y="24"/>
                    </a:lnTo>
                    <a:lnTo>
                      <a:pt x="79" y="24"/>
                    </a:lnTo>
                    <a:lnTo>
                      <a:pt x="87" y="29"/>
                    </a:lnTo>
                    <a:lnTo>
                      <a:pt x="99" y="35"/>
                    </a:lnTo>
                    <a:lnTo>
                      <a:pt x="122" y="47"/>
                    </a:lnTo>
                    <a:lnTo>
                      <a:pt x="122" y="47"/>
                    </a:lnTo>
                    <a:lnTo>
                      <a:pt x="116" y="41"/>
                    </a:lnTo>
                    <a:lnTo>
                      <a:pt x="104" y="35"/>
                    </a:lnTo>
                    <a:lnTo>
                      <a:pt x="99" y="29"/>
                    </a:lnTo>
                    <a:lnTo>
                      <a:pt x="99" y="29"/>
                    </a:lnTo>
                    <a:lnTo>
                      <a:pt x="93" y="29"/>
                    </a:lnTo>
                    <a:lnTo>
                      <a:pt x="93" y="24"/>
                    </a:lnTo>
                    <a:lnTo>
                      <a:pt x="99" y="24"/>
                    </a:lnTo>
                    <a:lnTo>
                      <a:pt x="99" y="24"/>
                    </a:lnTo>
                    <a:lnTo>
                      <a:pt x="110" y="29"/>
                    </a:lnTo>
                    <a:lnTo>
                      <a:pt x="122" y="29"/>
                    </a:lnTo>
                    <a:lnTo>
                      <a:pt x="134" y="3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91" name="Freeform 107"/>
              <p:cNvSpPr>
                <a:spLocks/>
              </p:cNvSpPr>
              <p:nvPr/>
            </p:nvSpPr>
            <p:spPr bwMode="auto">
              <a:xfrm>
                <a:off x="3413" y="1895"/>
                <a:ext cx="41" cy="11"/>
              </a:xfrm>
              <a:custGeom>
                <a:avLst/>
                <a:gdLst>
                  <a:gd name="T0" fmla="*/ 35 w 41"/>
                  <a:gd name="T1" fmla="*/ 0 h 11"/>
                  <a:gd name="T2" fmla="*/ 29 w 41"/>
                  <a:gd name="T3" fmla="*/ 5 h 11"/>
                  <a:gd name="T4" fmla="*/ 23 w 41"/>
                  <a:gd name="T5" fmla="*/ 11 h 11"/>
                  <a:gd name="T6" fmla="*/ 17 w 41"/>
                  <a:gd name="T7" fmla="*/ 11 h 11"/>
                  <a:gd name="T8" fmla="*/ 17 w 41"/>
                  <a:gd name="T9" fmla="*/ 11 h 11"/>
                  <a:gd name="T10" fmla="*/ 11 w 41"/>
                  <a:gd name="T11" fmla="*/ 11 h 11"/>
                  <a:gd name="T12" fmla="*/ 6 w 41"/>
                  <a:gd name="T13" fmla="*/ 11 h 11"/>
                  <a:gd name="T14" fmla="*/ 0 w 41"/>
                  <a:gd name="T15" fmla="*/ 11 h 11"/>
                  <a:gd name="T16" fmla="*/ 0 w 41"/>
                  <a:gd name="T17" fmla="*/ 11 h 11"/>
                  <a:gd name="T18" fmla="*/ 0 w 41"/>
                  <a:gd name="T19" fmla="*/ 11 h 11"/>
                  <a:gd name="T20" fmla="*/ 0 w 41"/>
                  <a:gd name="T21" fmla="*/ 11 h 11"/>
                  <a:gd name="T22" fmla="*/ 0 w 41"/>
                  <a:gd name="T23" fmla="*/ 11 h 11"/>
                  <a:gd name="T24" fmla="*/ 0 w 41"/>
                  <a:gd name="T25" fmla="*/ 11 h 11"/>
                  <a:gd name="T26" fmla="*/ 0 w 41"/>
                  <a:gd name="T27" fmla="*/ 11 h 11"/>
                  <a:gd name="T28" fmla="*/ 6 w 41"/>
                  <a:gd name="T29" fmla="*/ 11 h 11"/>
                  <a:gd name="T30" fmla="*/ 11 w 41"/>
                  <a:gd name="T31" fmla="*/ 11 h 11"/>
                  <a:gd name="T32" fmla="*/ 11 w 41"/>
                  <a:gd name="T33" fmla="*/ 11 h 11"/>
                  <a:gd name="T34" fmla="*/ 11 w 41"/>
                  <a:gd name="T35" fmla="*/ 11 h 11"/>
                  <a:gd name="T36" fmla="*/ 17 w 41"/>
                  <a:gd name="T37" fmla="*/ 11 h 11"/>
                  <a:gd name="T38" fmla="*/ 23 w 41"/>
                  <a:gd name="T39" fmla="*/ 5 h 11"/>
                  <a:gd name="T40" fmla="*/ 23 w 41"/>
                  <a:gd name="T41" fmla="*/ 5 h 11"/>
                  <a:gd name="T42" fmla="*/ 29 w 41"/>
                  <a:gd name="T43" fmla="*/ 5 h 11"/>
                  <a:gd name="T44" fmla="*/ 35 w 41"/>
                  <a:gd name="T45" fmla="*/ 0 h 11"/>
                  <a:gd name="T46" fmla="*/ 41 w 41"/>
                  <a:gd name="T47" fmla="*/ 0 h 11"/>
                  <a:gd name="T48" fmla="*/ 41 w 41"/>
                  <a:gd name="T49" fmla="*/ 0 h 11"/>
                  <a:gd name="T50" fmla="*/ 35 w 41"/>
                  <a:gd name="T5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1">
                    <a:moveTo>
                      <a:pt x="35" y="0"/>
                    </a:moveTo>
                    <a:lnTo>
                      <a:pt x="29" y="5"/>
                    </a:lnTo>
                    <a:lnTo>
                      <a:pt x="23" y="11"/>
                    </a:lnTo>
                    <a:lnTo>
                      <a:pt x="17" y="11"/>
                    </a:lnTo>
                    <a:lnTo>
                      <a:pt x="17" y="11"/>
                    </a:lnTo>
                    <a:lnTo>
                      <a:pt x="11" y="11"/>
                    </a:lnTo>
                    <a:lnTo>
                      <a:pt x="6" y="11"/>
                    </a:lnTo>
                    <a:lnTo>
                      <a:pt x="0" y="11"/>
                    </a:lnTo>
                    <a:lnTo>
                      <a:pt x="0" y="11"/>
                    </a:lnTo>
                    <a:lnTo>
                      <a:pt x="0" y="11"/>
                    </a:lnTo>
                    <a:lnTo>
                      <a:pt x="0" y="11"/>
                    </a:lnTo>
                    <a:lnTo>
                      <a:pt x="0" y="11"/>
                    </a:lnTo>
                    <a:lnTo>
                      <a:pt x="0" y="11"/>
                    </a:lnTo>
                    <a:lnTo>
                      <a:pt x="0" y="11"/>
                    </a:lnTo>
                    <a:lnTo>
                      <a:pt x="6" y="11"/>
                    </a:lnTo>
                    <a:lnTo>
                      <a:pt x="11" y="11"/>
                    </a:lnTo>
                    <a:lnTo>
                      <a:pt x="11" y="11"/>
                    </a:lnTo>
                    <a:lnTo>
                      <a:pt x="11" y="11"/>
                    </a:lnTo>
                    <a:lnTo>
                      <a:pt x="17" y="11"/>
                    </a:lnTo>
                    <a:lnTo>
                      <a:pt x="23" y="5"/>
                    </a:lnTo>
                    <a:lnTo>
                      <a:pt x="23" y="5"/>
                    </a:lnTo>
                    <a:lnTo>
                      <a:pt x="29" y="5"/>
                    </a:lnTo>
                    <a:lnTo>
                      <a:pt x="35" y="0"/>
                    </a:lnTo>
                    <a:lnTo>
                      <a:pt x="41" y="0"/>
                    </a:lnTo>
                    <a:lnTo>
                      <a:pt x="41" y="0"/>
                    </a:lnTo>
                    <a:lnTo>
                      <a:pt x="35"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92" name="Freeform 108"/>
              <p:cNvSpPr>
                <a:spLocks/>
              </p:cNvSpPr>
              <p:nvPr/>
            </p:nvSpPr>
            <p:spPr bwMode="auto">
              <a:xfrm>
                <a:off x="3375" y="1877"/>
                <a:ext cx="73" cy="49"/>
              </a:xfrm>
              <a:custGeom>
                <a:avLst/>
                <a:gdLst>
                  <a:gd name="T0" fmla="*/ 30 w 73"/>
                  <a:gd name="T1" fmla="*/ 0 h 49"/>
                  <a:gd name="T2" fmla="*/ 30 w 73"/>
                  <a:gd name="T3" fmla="*/ 0 h 49"/>
                  <a:gd name="T4" fmla="*/ 24 w 73"/>
                  <a:gd name="T5" fmla="*/ 6 h 49"/>
                  <a:gd name="T6" fmla="*/ 24 w 73"/>
                  <a:gd name="T7" fmla="*/ 6 h 49"/>
                  <a:gd name="T8" fmla="*/ 24 w 73"/>
                  <a:gd name="T9" fmla="*/ 6 h 49"/>
                  <a:gd name="T10" fmla="*/ 18 w 73"/>
                  <a:gd name="T11" fmla="*/ 12 h 49"/>
                  <a:gd name="T12" fmla="*/ 18 w 73"/>
                  <a:gd name="T13" fmla="*/ 18 h 49"/>
                  <a:gd name="T14" fmla="*/ 18 w 73"/>
                  <a:gd name="T15" fmla="*/ 23 h 49"/>
                  <a:gd name="T16" fmla="*/ 18 w 73"/>
                  <a:gd name="T17" fmla="*/ 23 h 49"/>
                  <a:gd name="T18" fmla="*/ 12 w 73"/>
                  <a:gd name="T19" fmla="*/ 29 h 49"/>
                  <a:gd name="T20" fmla="*/ 6 w 73"/>
                  <a:gd name="T21" fmla="*/ 29 h 49"/>
                  <a:gd name="T22" fmla="*/ 6 w 73"/>
                  <a:gd name="T23" fmla="*/ 29 h 49"/>
                  <a:gd name="T24" fmla="*/ 6 w 73"/>
                  <a:gd name="T25" fmla="*/ 29 h 49"/>
                  <a:gd name="T26" fmla="*/ 6 w 73"/>
                  <a:gd name="T27" fmla="*/ 35 h 49"/>
                  <a:gd name="T28" fmla="*/ 0 w 73"/>
                  <a:gd name="T29" fmla="*/ 35 h 49"/>
                  <a:gd name="T30" fmla="*/ 0 w 73"/>
                  <a:gd name="T31" fmla="*/ 41 h 49"/>
                  <a:gd name="T32" fmla="*/ 0 w 73"/>
                  <a:gd name="T33" fmla="*/ 41 h 49"/>
                  <a:gd name="T34" fmla="*/ 0 w 73"/>
                  <a:gd name="T35" fmla="*/ 49 h 49"/>
                  <a:gd name="T36" fmla="*/ 0 w 73"/>
                  <a:gd name="T37" fmla="*/ 49 h 49"/>
                  <a:gd name="T38" fmla="*/ 6 w 73"/>
                  <a:gd name="T39" fmla="*/ 49 h 49"/>
                  <a:gd name="T40" fmla="*/ 6 w 73"/>
                  <a:gd name="T41" fmla="*/ 49 h 49"/>
                  <a:gd name="T42" fmla="*/ 12 w 73"/>
                  <a:gd name="T43" fmla="*/ 49 h 49"/>
                  <a:gd name="T44" fmla="*/ 24 w 73"/>
                  <a:gd name="T45" fmla="*/ 41 h 49"/>
                  <a:gd name="T46" fmla="*/ 38 w 73"/>
                  <a:gd name="T47" fmla="*/ 29 h 49"/>
                  <a:gd name="T48" fmla="*/ 38 w 73"/>
                  <a:gd name="T49" fmla="*/ 29 h 49"/>
                  <a:gd name="T50" fmla="*/ 38 w 73"/>
                  <a:gd name="T51" fmla="*/ 29 h 49"/>
                  <a:gd name="T52" fmla="*/ 38 w 73"/>
                  <a:gd name="T53" fmla="*/ 29 h 49"/>
                  <a:gd name="T54" fmla="*/ 44 w 73"/>
                  <a:gd name="T55" fmla="*/ 29 h 49"/>
                  <a:gd name="T56" fmla="*/ 44 w 73"/>
                  <a:gd name="T57" fmla="*/ 29 h 49"/>
                  <a:gd name="T58" fmla="*/ 49 w 73"/>
                  <a:gd name="T59" fmla="*/ 29 h 49"/>
                  <a:gd name="T60" fmla="*/ 55 w 73"/>
                  <a:gd name="T61" fmla="*/ 29 h 49"/>
                  <a:gd name="T62" fmla="*/ 67 w 73"/>
                  <a:gd name="T63" fmla="*/ 18 h 49"/>
                  <a:gd name="T64" fmla="*/ 67 w 73"/>
                  <a:gd name="T65" fmla="*/ 18 h 49"/>
                  <a:gd name="T66" fmla="*/ 67 w 73"/>
                  <a:gd name="T67" fmla="*/ 18 h 49"/>
                  <a:gd name="T68" fmla="*/ 67 w 73"/>
                  <a:gd name="T69" fmla="*/ 18 h 49"/>
                  <a:gd name="T70" fmla="*/ 73 w 73"/>
                  <a:gd name="T7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49">
                    <a:moveTo>
                      <a:pt x="30" y="0"/>
                    </a:moveTo>
                    <a:lnTo>
                      <a:pt x="30" y="0"/>
                    </a:lnTo>
                    <a:lnTo>
                      <a:pt x="24" y="6"/>
                    </a:lnTo>
                    <a:lnTo>
                      <a:pt x="24" y="6"/>
                    </a:lnTo>
                    <a:lnTo>
                      <a:pt x="24" y="6"/>
                    </a:lnTo>
                    <a:lnTo>
                      <a:pt x="18" y="12"/>
                    </a:lnTo>
                    <a:lnTo>
                      <a:pt x="18" y="18"/>
                    </a:lnTo>
                    <a:lnTo>
                      <a:pt x="18" y="23"/>
                    </a:lnTo>
                    <a:lnTo>
                      <a:pt x="18" y="23"/>
                    </a:lnTo>
                    <a:lnTo>
                      <a:pt x="12" y="29"/>
                    </a:lnTo>
                    <a:lnTo>
                      <a:pt x="6" y="29"/>
                    </a:lnTo>
                    <a:lnTo>
                      <a:pt x="6" y="29"/>
                    </a:lnTo>
                    <a:lnTo>
                      <a:pt x="6" y="29"/>
                    </a:lnTo>
                    <a:lnTo>
                      <a:pt x="6" y="35"/>
                    </a:lnTo>
                    <a:lnTo>
                      <a:pt x="0" y="35"/>
                    </a:lnTo>
                    <a:lnTo>
                      <a:pt x="0" y="41"/>
                    </a:lnTo>
                    <a:lnTo>
                      <a:pt x="0" y="41"/>
                    </a:lnTo>
                    <a:lnTo>
                      <a:pt x="0" y="49"/>
                    </a:lnTo>
                    <a:lnTo>
                      <a:pt x="0" y="49"/>
                    </a:lnTo>
                    <a:lnTo>
                      <a:pt x="6" y="49"/>
                    </a:lnTo>
                    <a:lnTo>
                      <a:pt x="6" y="49"/>
                    </a:lnTo>
                    <a:lnTo>
                      <a:pt x="12" y="49"/>
                    </a:lnTo>
                    <a:lnTo>
                      <a:pt x="24" y="41"/>
                    </a:lnTo>
                    <a:lnTo>
                      <a:pt x="38" y="29"/>
                    </a:lnTo>
                    <a:lnTo>
                      <a:pt x="38" y="29"/>
                    </a:lnTo>
                    <a:lnTo>
                      <a:pt x="38" y="29"/>
                    </a:lnTo>
                    <a:lnTo>
                      <a:pt x="38" y="29"/>
                    </a:lnTo>
                    <a:lnTo>
                      <a:pt x="44" y="29"/>
                    </a:lnTo>
                    <a:lnTo>
                      <a:pt x="44" y="29"/>
                    </a:lnTo>
                    <a:lnTo>
                      <a:pt x="49" y="29"/>
                    </a:lnTo>
                    <a:lnTo>
                      <a:pt x="55" y="29"/>
                    </a:lnTo>
                    <a:lnTo>
                      <a:pt x="67" y="18"/>
                    </a:lnTo>
                    <a:lnTo>
                      <a:pt x="67" y="18"/>
                    </a:lnTo>
                    <a:lnTo>
                      <a:pt x="67" y="18"/>
                    </a:lnTo>
                    <a:lnTo>
                      <a:pt x="67" y="18"/>
                    </a:lnTo>
                    <a:lnTo>
                      <a:pt x="73"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493" name="Freeform 109"/>
              <p:cNvSpPr>
                <a:spLocks/>
              </p:cNvSpPr>
              <p:nvPr/>
            </p:nvSpPr>
            <p:spPr bwMode="auto">
              <a:xfrm>
                <a:off x="3350" y="1900"/>
                <a:ext cx="19" cy="44"/>
              </a:xfrm>
              <a:custGeom>
                <a:avLst/>
                <a:gdLst>
                  <a:gd name="T0" fmla="*/ 0 w 19"/>
                  <a:gd name="T1" fmla="*/ 32 h 44"/>
                  <a:gd name="T2" fmla="*/ 0 w 19"/>
                  <a:gd name="T3" fmla="*/ 32 h 44"/>
                  <a:gd name="T4" fmla="*/ 0 w 19"/>
                  <a:gd name="T5" fmla="*/ 26 h 44"/>
                  <a:gd name="T6" fmla="*/ 8 w 19"/>
                  <a:gd name="T7" fmla="*/ 18 h 44"/>
                  <a:gd name="T8" fmla="*/ 8 w 19"/>
                  <a:gd name="T9" fmla="*/ 18 h 44"/>
                  <a:gd name="T10" fmla="*/ 8 w 19"/>
                  <a:gd name="T11" fmla="*/ 12 h 44"/>
                  <a:gd name="T12" fmla="*/ 14 w 19"/>
                  <a:gd name="T13" fmla="*/ 12 h 44"/>
                  <a:gd name="T14" fmla="*/ 14 w 19"/>
                  <a:gd name="T15" fmla="*/ 6 h 44"/>
                  <a:gd name="T16" fmla="*/ 14 w 19"/>
                  <a:gd name="T17" fmla="*/ 6 h 44"/>
                  <a:gd name="T18" fmla="*/ 14 w 19"/>
                  <a:gd name="T19" fmla="*/ 6 h 44"/>
                  <a:gd name="T20" fmla="*/ 19 w 19"/>
                  <a:gd name="T21" fmla="*/ 0 h 44"/>
                  <a:gd name="T22" fmla="*/ 19 w 19"/>
                  <a:gd name="T23" fmla="*/ 0 h 44"/>
                  <a:gd name="T24" fmla="*/ 19 w 19"/>
                  <a:gd name="T25" fmla="*/ 0 h 44"/>
                  <a:gd name="T26" fmla="*/ 19 w 19"/>
                  <a:gd name="T27" fmla="*/ 6 h 44"/>
                  <a:gd name="T28" fmla="*/ 14 w 19"/>
                  <a:gd name="T29" fmla="*/ 6 h 44"/>
                  <a:gd name="T30" fmla="*/ 14 w 19"/>
                  <a:gd name="T31" fmla="*/ 12 h 44"/>
                  <a:gd name="T32" fmla="*/ 14 w 19"/>
                  <a:gd name="T33" fmla="*/ 12 h 44"/>
                  <a:gd name="T34" fmla="*/ 8 w 19"/>
                  <a:gd name="T35" fmla="*/ 18 h 44"/>
                  <a:gd name="T36" fmla="*/ 8 w 19"/>
                  <a:gd name="T37" fmla="*/ 26 h 44"/>
                  <a:gd name="T38" fmla="*/ 8 w 19"/>
                  <a:gd name="T39" fmla="*/ 32 h 44"/>
                  <a:gd name="T40" fmla="*/ 8 w 19"/>
                  <a:gd name="T41" fmla="*/ 32 h 44"/>
                  <a:gd name="T42" fmla="*/ 8 w 19"/>
                  <a:gd name="T43" fmla="*/ 38 h 44"/>
                  <a:gd name="T44" fmla="*/ 0 w 19"/>
                  <a:gd name="T45" fmla="*/ 44 h 44"/>
                  <a:gd name="T46" fmla="*/ 0 w 19"/>
                  <a:gd name="T47" fmla="*/ 44 h 44"/>
                  <a:gd name="T48" fmla="*/ 0 w 19"/>
                  <a:gd name="T49" fmla="*/ 44 h 44"/>
                  <a:gd name="T50" fmla="*/ 0 w 19"/>
                  <a:gd name="T51" fmla="*/ 44 h 44"/>
                  <a:gd name="T52" fmla="*/ 0 w 19"/>
                  <a:gd name="T53" fmla="*/ 44 h 44"/>
                  <a:gd name="T54" fmla="*/ 0 w 19"/>
                  <a:gd name="T55" fmla="*/ 44 h 44"/>
                  <a:gd name="T56" fmla="*/ 0 w 19"/>
                  <a:gd name="T57" fmla="*/ 44 h 44"/>
                  <a:gd name="T58" fmla="*/ 0 w 19"/>
                  <a:gd name="T59" fmla="*/ 44 h 44"/>
                  <a:gd name="T60" fmla="*/ 0 w 19"/>
                  <a:gd name="T61" fmla="*/ 38 h 44"/>
                  <a:gd name="T62" fmla="*/ 0 w 19"/>
                  <a:gd name="T63"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44">
                    <a:moveTo>
                      <a:pt x="0" y="32"/>
                    </a:moveTo>
                    <a:lnTo>
                      <a:pt x="0" y="32"/>
                    </a:lnTo>
                    <a:lnTo>
                      <a:pt x="0" y="26"/>
                    </a:lnTo>
                    <a:lnTo>
                      <a:pt x="8" y="18"/>
                    </a:lnTo>
                    <a:lnTo>
                      <a:pt x="8" y="18"/>
                    </a:lnTo>
                    <a:lnTo>
                      <a:pt x="8" y="12"/>
                    </a:lnTo>
                    <a:lnTo>
                      <a:pt x="14" y="12"/>
                    </a:lnTo>
                    <a:lnTo>
                      <a:pt x="14" y="6"/>
                    </a:lnTo>
                    <a:lnTo>
                      <a:pt x="14" y="6"/>
                    </a:lnTo>
                    <a:lnTo>
                      <a:pt x="14" y="6"/>
                    </a:lnTo>
                    <a:lnTo>
                      <a:pt x="19" y="0"/>
                    </a:lnTo>
                    <a:lnTo>
                      <a:pt x="19" y="0"/>
                    </a:lnTo>
                    <a:lnTo>
                      <a:pt x="19" y="0"/>
                    </a:lnTo>
                    <a:lnTo>
                      <a:pt x="19" y="6"/>
                    </a:lnTo>
                    <a:lnTo>
                      <a:pt x="14" y="6"/>
                    </a:lnTo>
                    <a:lnTo>
                      <a:pt x="14" y="12"/>
                    </a:lnTo>
                    <a:lnTo>
                      <a:pt x="14" y="12"/>
                    </a:lnTo>
                    <a:lnTo>
                      <a:pt x="8" y="18"/>
                    </a:lnTo>
                    <a:lnTo>
                      <a:pt x="8" y="26"/>
                    </a:lnTo>
                    <a:lnTo>
                      <a:pt x="8" y="32"/>
                    </a:lnTo>
                    <a:lnTo>
                      <a:pt x="8" y="32"/>
                    </a:lnTo>
                    <a:lnTo>
                      <a:pt x="8" y="38"/>
                    </a:lnTo>
                    <a:lnTo>
                      <a:pt x="0" y="44"/>
                    </a:lnTo>
                    <a:lnTo>
                      <a:pt x="0" y="44"/>
                    </a:lnTo>
                    <a:lnTo>
                      <a:pt x="0" y="44"/>
                    </a:lnTo>
                    <a:lnTo>
                      <a:pt x="0" y="44"/>
                    </a:lnTo>
                    <a:lnTo>
                      <a:pt x="0" y="44"/>
                    </a:lnTo>
                    <a:lnTo>
                      <a:pt x="0" y="44"/>
                    </a:lnTo>
                    <a:lnTo>
                      <a:pt x="0" y="44"/>
                    </a:lnTo>
                    <a:lnTo>
                      <a:pt x="0" y="44"/>
                    </a:lnTo>
                    <a:lnTo>
                      <a:pt x="0" y="38"/>
                    </a:lnTo>
                    <a:lnTo>
                      <a:pt x="0" y="3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94" name="Freeform 110"/>
              <p:cNvSpPr>
                <a:spLocks/>
              </p:cNvSpPr>
              <p:nvPr/>
            </p:nvSpPr>
            <p:spPr bwMode="auto">
              <a:xfrm>
                <a:off x="4727" y="1863"/>
                <a:ext cx="55" cy="49"/>
              </a:xfrm>
              <a:custGeom>
                <a:avLst/>
                <a:gdLst>
                  <a:gd name="T0" fmla="*/ 0 w 55"/>
                  <a:gd name="T1" fmla="*/ 0 h 49"/>
                  <a:gd name="T2" fmla="*/ 7 w 55"/>
                  <a:gd name="T3" fmla="*/ 8 h 49"/>
                  <a:gd name="T4" fmla="*/ 13 w 55"/>
                  <a:gd name="T5" fmla="*/ 14 h 49"/>
                  <a:gd name="T6" fmla="*/ 25 w 55"/>
                  <a:gd name="T7" fmla="*/ 20 h 49"/>
                  <a:gd name="T8" fmla="*/ 25 w 55"/>
                  <a:gd name="T9" fmla="*/ 26 h 49"/>
                  <a:gd name="T10" fmla="*/ 37 w 55"/>
                  <a:gd name="T11" fmla="*/ 32 h 49"/>
                  <a:gd name="T12" fmla="*/ 37 w 55"/>
                  <a:gd name="T13" fmla="*/ 37 h 49"/>
                  <a:gd name="T14" fmla="*/ 43 w 55"/>
                  <a:gd name="T15" fmla="*/ 43 h 49"/>
                  <a:gd name="T16" fmla="*/ 43 w 55"/>
                  <a:gd name="T17" fmla="*/ 43 h 49"/>
                  <a:gd name="T18" fmla="*/ 43 w 55"/>
                  <a:gd name="T19" fmla="*/ 37 h 49"/>
                  <a:gd name="T20" fmla="*/ 43 w 55"/>
                  <a:gd name="T21" fmla="*/ 37 h 49"/>
                  <a:gd name="T22" fmla="*/ 49 w 55"/>
                  <a:gd name="T23" fmla="*/ 43 h 49"/>
                  <a:gd name="T24" fmla="*/ 49 w 55"/>
                  <a:gd name="T25" fmla="*/ 49 h 49"/>
                  <a:gd name="T26" fmla="*/ 55 w 55"/>
                  <a:gd name="T27" fmla="*/ 49 h 49"/>
                  <a:gd name="T28" fmla="*/ 49 w 55"/>
                  <a:gd name="T29" fmla="*/ 49 h 49"/>
                  <a:gd name="T30" fmla="*/ 43 w 55"/>
                  <a:gd name="T31" fmla="*/ 32 h 49"/>
                  <a:gd name="T32" fmla="*/ 37 w 55"/>
                  <a:gd name="T33" fmla="*/ 32 h 49"/>
                  <a:gd name="T34" fmla="*/ 37 w 55"/>
                  <a:gd name="T35" fmla="*/ 26 h 49"/>
                  <a:gd name="T36" fmla="*/ 37 w 55"/>
                  <a:gd name="T37" fmla="*/ 26 h 49"/>
                  <a:gd name="T38" fmla="*/ 43 w 55"/>
                  <a:gd name="T39" fmla="*/ 26 h 49"/>
                  <a:gd name="T40" fmla="*/ 49 w 55"/>
                  <a:gd name="T41" fmla="*/ 32 h 49"/>
                  <a:gd name="T42" fmla="*/ 55 w 55"/>
                  <a:gd name="T43" fmla="*/ 32 h 49"/>
                  <a:gd name="T44" fmla="*/ 49 w 55"/>
                  <a:gd name="T45" fmla="*/ 32 h 49"/>
                  <a:gd name="T46" fmla="*/ 37 w 55"/>
                  <a:gd name="T47" fmla="*/ 26 h 49"/>
                  <a:gd name="T48" fmla="*/ 31 w 55"/>
                  <a:gd name="T49" fmla="*/ 26 h 49"/>
                  <a:gd name="T50" fmla="*/ 31 w 55"/>
                  <a:gd name="T51" fmla="*/ 20 h 49"/>
                  <a:gd name="T52" fmla="*/ 25 w 55"/>
                  <a:gd name="T53" fmla="*/ 20 h 49"/>
                  <a:gd name="T54" fmla="*/ 25 w 55"/>
                  <a:gd name="T55" fmla="*/ 14 h 49"/>
                  <a:gd name="T56" fmla="*/ 31 w 55"/>
                  <a:gd name="T57" fmla="*/ 14 h 49"/>
                  <a:gd name="T58" fmla="*/ 37 w 55"/>
                  <a:gd name="T59" fmla="*/ 14 h 49"/>
                  <a:gd name="T60" fmla="*/ 37 w 55"/>
                  <a:gd name="T61" fmla="*/ 14 h 49"/>
                  <a:gd name="T62" fmla="*/ 49 w 55"/>
                  <a:gd name="T63" fmla="*/ 14 h 49"/>
                  <a:gd name="T64" fmla="*/ 43 w 55"/>
                  <a:gd name="T65" fmla="*/ 14 h 49"/>
                  <a:gd name="T66" fmla="*/ 31 w 55"/>
                  <a:gd name="T67" fmla="*/ 8 h 49"/>
                  <a:gd name="T68" fmla="*/ 25 w 55"/>
                  <a:gd name="T69" fmla="*/ 8 h 49"/>
                  <a:gd name="T70" fmla="*/ 25 w 55"/>
                  <a:gd name="T71" fmla="*/ 0 h 49"/>
                  <a:gd name="T72" fmla="*/ 25 w 55"/>
                  <a:gd name="T73" fmla="*/ 8 h 49"/>
                  <a:gd name="T74" fmla="*/ 25 w 55"/>
                  <a:gd name="T75" fmla="*/ 8 h 49"/>
                  <a:gd name="T76" fmla="*/ 19 w 55"/>
                  <a:gd name="T77" fmla="*/ 8 h 49"/>
                  <a:gd name="T78" fmla="*/ 13 w 55"/>
                  <a:gd name="T79" fmla="*/ 0 h 49"/>
                  <a:gd name="T80" fmla="*/ 13 w 55"/>
                  <a:gd name="T81" fmla="*/ 8 h 49"/>
                  <a:gd name="T82" fmla="*/ 19 w 55"/>
                  <a:gd name="T83" fmla="*/ 8 h 49"/>
                  <a:gd name="T84" fmla="*/ 13 w 55"/>
                  <a:gd name="T85" fmla="*/ 8 h 49"/>
                  <a:gd name="T86" fmla="*/ 0 w 55"/>
                  <a:gd name="T8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9">
                    <a:moveTo>
                      <a:pt x="0" y="0"/>
                    </a:moveTo>
                    <a:lnTo>
                      <a:pt x="0" y="0"/>
                    </a:lnTo>
                    <a:lnTo>
                      <a:pt x="0" y="8"/>
                    </a:lnTo>
                    <a:lnTo>
                      <a:pt x="7" y="8"/>
                    </a:lnTo>
                    <a:lnTo>
                      <a:pt x="7" y="8"/>
                    </a:lnTo>
                    <a:lnTo>
                      <a:pt x="13" y="14"/>
                    </a:lnTo>
                    <a:lnTo>
                      <a:pt x="19" y="20"/>
                    </a:lnTo>
                    <a:lnTo>
                      <a:pt x="25" y="20"/>
                    </a:lnTo>
                    <a:lnTo>
                      <a:pt x="25" y="20"/>
                    </a:lnTo>
                    <a:lnTo>
                      <a:pt x="25" y="26"/>
                    </a:lnTo>
                    <a:lnTo>
                      <a:pt x="31" y="32"/>
                    </a:lnTo>
                    <a:lnTo>
                      <a:pt x="37" y="32"/>
                    </a:lnTo>
                    <a:lnTo>
                      <a:pt x="37" y="32"/>
                    </a:lnTo>
                    <a:lnTo>
                      <a:pt x="37" y="37"/>
                    </a:lnTo>
                    <a:lnTo>
                      <a:pt x="43" y="43"/>
                    </a:lnTo>
                    <a:lnTo>
                      <a:pt x="43" y="43"/>
                    </a:lnTo>
                    <a:lnTo>
                      <a:pt x="43" y="43"/>
                    </a:lnTo>
                    <a:lnTo>
                      <a:pt x="43" y="43"/>
                    </a:lnTo>
                    <a:lnTo>
                      <a:pt x="43" y="43"/>
                    </a:lnTo>
                    <a:lnTo>
                      <a:pt x="43" y="37"/>
                    </a:lnTo>
                    <a:lnTo>
                      <a:pt x="43" y="37"/>
                    </a:lnTo>
                    <a:lnTo>
                      <a:pt x="43" y="37"/>
                    </a:lnTo>
                    <a:lnTo>
                      <a:pt x="43" y="43"/>
                    </a:lnTo>
                    <a:lnTo>
                      <a:pt x="49" y="43"/>
                    </a:lnTo>
                    <a:lnTo>
                      <a:pt x="49" y="43"/>
                    </a:lnTo>
                    <a:lnTo>
                      <a:pt x="49" y="49"/>
                    </a:lnTo>
                    <a:lnTo>
                      <a:pt x="49" y="49"/>
                    </a:lnTo>
                    <a:lnTo>
                      <a:pt x="55" y="49"/>
                    </a:lnTo>
                    <a:lnTo>
                      <a:pt x="55" y="49"/>
                    </a:lnTo>
                    <a:lnTo>
                      <a:pt x="49" y="49"/>
                    </a:lnTo>
                    <a:lnTo>
                      <a:pt x="49" y="37"/>
                    </a:lnTo>
                    <a:lnTo>
                      <a:pt x="43" y="32"/>
                    </a:lnTo>
                    <a:lnTo>
                      <a:pt x="43" y="32"/>
                    </a:lnTo>
                    <a:lnTo>
                      <a:pt x="37" y="32"/>
                    </a:lnTo>
                    <a:lnTo>
                      <a:pt x="37" y="26"/>
                    </a:lnTo>
                    <a:lnTo>
                      <a:pt x="37" y="26"/>
                    </a:lnTo>
                    <a:lnTo>
                      <a:pt x="37" y="26"/>
                    </a:lnTo>
                    <a:lnTo>
                      <a:pt x="37" y="26"/>
                    </a:lnTo>
                    <a:lnTo>
                      <a:pt x="43" y="26"/>
                    </a:lnTo>
                    <a:lnTo>
                      <a:pt x="43" y="26"/>
                    </a:lnTo>
                    <a:lnTo>
                      <a:pt x="43" y="26"/>
                    </a:lnTo>
                    <a:lnTo>
                      <a:pt x="49" y="32"/>
                    </a:lnTo>
                    <a:lnTo>
                      <a:pt x="49" y="32"/>
                    </a:lnTo>
                    <a:lnTo>
                      <a:pt x="55" y="32"/>
                    </a:lnTo>
                    <a:lnTo>
                      <a:pt x="55" y="32"/>
                    </a:lnTo>
                    <a:lnTo>
                      <a:pt x="49" y="32"/>
                    </a:lnTo>
                    <a:lnTo>
                      <a:pt x="43" y="26"/>
                    </a:lnTo>
                    <a:lnTo>
                      <a:pt x="37" y="26"/>
                    </a:lnTo>
                    <a:lnTo>
                      <a:pt x="37" y="26"/>
                    </a:lnTo>
                    <a:lnTo>
                      <a:pt x="31" y="26"/>
                    </a:lnTo>
                    <a:lnTo>
                      <a:pt x="31" y="20"/>
                    </a:lnTo>
                    <a:lnTo>
                      <a:pt x="31" y="20"/>
                    </a:lnTo>
                    <a:lnTo>
                      <a:pt x="31" y="20"/>
                    </a:lnTo>
                    <a:lnTo>
                      <a:pt x="25" y="20"/>
                    </a:lnTo>
                    <a:lnTo>
                      <a:pt x="25" y="14"/>
                    </a:lnTo>
                    <a:lnTo>
                      <a:pt x="25" y="14"/>
                    </a:lnTo>
                    <a:lnTo>
                      <a:pt x="25" y="14"/>
                    </a:lnTo>
                    <a:lnTo>
                      <a:pt x="31" y="14"/>
                    </a:lnTo>
                    <a:lnTo>
                      <a:pt x="31" y="14"/>
                    </a:lnTo>
                    <a:lnTo>
                      <a:pt x="37" y="14"/>
                    </a:lnTo>
                    <a:lnTo>
                      <a:pt x="37" y="14"/>
                    </a:lnTo>
                    <a:lnTo>
                      <a:pt x="37" y="14"/>
                    </a:lnTo>
                    <a:lnTo>
                      <a:pt x="43" y="14"/>
                    </a:lnTo>
                    <a:lnTo>
                      <a:pt x="49" y="14"/>
                    </a:lnTo>
                    <a:lnTo>
                      <a:pt x="49" y="14"/>
                    </a:lnTo>
                    <a:lnTo>
                      <a:pt x="43" y="14"/>
                    </a:lnTo>
                    <a:lnTo>
                      <a:pt x="37" y="14"/>
                    </a:lnTo>
                    <a:lnTo>
                      <a:pt x="31" y="8"/>
                    </a:lnTo>
                    <a:lnTo>
                      <a:pt x="31" y="8"/>
                    </a:lnTo>
                    <a:lnTo>
                      <a:pt x="25" y="8"/>
                    </a:lnTo>
                    <a:lnTo>
                      <a:pt x="25" y="0"/>
                    </a:lnTo>
                    <a:lnTo>
                      <a:pt x="25" y="0"/>
                    </a:lnTo>
                    <a:lnTo>
                      <a:pt x="25" y="0"/>
                    </a:lnTo>
                    <a:lnTo>
                      <a:pt x="25" y="8"/>
                    </a:lnTo>
                    <a:lnTo>
                      <a:pt x="25" y="8"/>
                    </a:lnTo>
                    <a:lnTo>
                      <a:pt x="25" y="8"/>
                    </a:lnTo>
                    <a:lnTo>
                      <a:pt x="25" y="8"/>
                    </a:lnTo>
                    <a:lnTo>
                      <a:pt x="19" y="8"/>
                    </a:lnTo>
                    <a:lnTo>
                      <a:pt x="13" y="0"/>
                    </a:lnTo>
                    <a:lnTo>
                      <a:pt x="13" y="0"/>
                    </a:lnTo>
                    <a:lnTo>
                      <a:pt x="13" y="0"/>
                    </a:lnTo>
                    <a:lnTo>
                      <a:pt x="13" y="8"/>
                    </a:lnTo>
                    <a:lnTo>
                      <a:pt x="19" y="8"/>
                    </a:lnTo>
                    <a:lnTo>
                      <a:pt x="19" y="8"/>
                    </a:lnTo>
                    <a:lnTo>
                      <a:pt x="19" y="8"/>
                    </a:lnTo>
                    <a:lnTo>
                      <a:pt x="13" y="8"/>
                    </a:lnTo>
                    <a:lnTo>
                      <a:pt x="0" y="8"/>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95" name="Freeform 111"/>
              <p:cNvSpPr>
                <a:spLocks/>
              </p:cNvSpPr>
              <p:nvPr/>
            </p:nvSpPr>
            <p:spPr bwMode="auto">
              <a:xfrm>
                <a:off x="4782" y="1883"/>
                <a:ext cx="31" cy="43"/>
              </a:xfrm>
              <a:custGeom>
                <a:avLst/>
                <a:gdLst>
                  <a:gd name="T0" fmla="*/ 25 w 31"/>
                  <a:gd name="T1" fmla="*/ 23 h 43"/>
                  <a:gd name="T2" fmla="*/ 25 w 31"/>
                  <a:gd name="T3" fmla="*/ 23 h 43"/>
                  <a:gd name="T4" fmla="*/ 19 w 31"/>
                  <a:gd name="T5" fmla="*/ 17 h 43"/>
                  <a:gd name="T6" fmla="*/ 13 w 31"/>
                  <a:gd name="T7" fmla="*/ 12 h 43"/>
                  <a:gd name="T8" fmla="*/ 13 w 31"/>
                  <a:gd name="T9" fmla="*/ 12 h 43"/>
                  <a:gd name="T10" fmla="*/ 7 w 31"/>
                  <a:gd name="T11" fmla="*/ 6 h 43"/>
                  <a:gd name="T12" fmla="*/ 7 w 31"/>
                  <a:gd name="T13" fmla="*/ 6 h 43"/>
                  <a:gd name="T14" fmla="*/ 7 w 31"/>
                  <a:gd name="T15" fmla="*/ 0 h 43"/>
                  <a:gd name="T16" fmla="*/ 7 w 31"/>
                  <a:gd name="T17" fmla="*/ 0 h 43"/>
                  <a:gd name="T18" fmla="*/ 0 w 31"/>
                  <a:gd name="T19" fmla="*/ 6 h 43"/>
                  <a:gd name="T20" fmla="*/ 7 w 31"/>
                  <a:gd name="T21" fmla="*/ 6 h 43"/>
                  <a:gd name="T22" fmla="*/ 7 w 31"/>
                  <a:gd name="T23" fmla="*/ 12 h 43"/>
                  <a:gd name="T24" fmla="*/ 7 w 31"/>
                  <a:gd name="T25" fmla="*/ 12 h 43"/>
                  <a:gd name="T26" fmla="*/ 7 w 31"/>
                  <a:gd name="T27" fmla="*/ 17 h 43"/>
                  <a:gd name="T28" fmla="*/ 13 w 31"/>
                  <a:gd name="T29" fmla="*/ 17 h 43"/>
                  <a:gd name="T30" fmla="*/ 13 w 31"/>
                  <a:gd name="T31" fmla="*/ 17 h 43"/>
                  <a:gd name="T32" fmla="*/ 13 w 31"/>
                  <a:gd name="T33" fmla="*/ 17 h 43"/>
                  <a:gd name="T34" fmla="*/ 7 w 31"/>
                  <a:gd name="T35" fmla="*/ 17 h 43"/>
                  <a:gd name="T36" fmla="*/ 7 w 31"/>
                  <a:gd name="T37" fmla="*/ 17 h 43"/>
                  <a:gd name="T38" fmla="*/ 7 w 31"/>
                  <a:gd name="T39" fmla="*/ 12 h 43"/>
                  <a:gd name="T40" fmla="*/ 7 w 31"/>
                  <a:gd name="T41" fmla="*/ 12 h 43"/>
                  <a:gd name="T42" fmla="*/ 7 w 31"/>
                  <a:gd name="T43" fmla="*/ 17 h 43"/>
                  <a:gd name="T44" fmla="*/ 7 w 31"/>
                  <a:gd name="T45" fmla="*/ 17 h 43"/>
                  <a:gd name="T46" fmla="*/ 13 w 31"/>
                  <a:gd name="T47" fmla="*/ 23 h 43"/>
                  <a:gd name="T48" fmla="*/ 13 w 31"/>
                  <a:gd name="T49" fmla="*/ 23 h 43"/>
                  <a:gd name="T50" fmla="*/ 13 w 31"/>
                  <a:gd name="T51" fmla="*/ 29 h 43"/>
                  <a:gd name="T52" fmla="*/ 19 w 31"/>
                  <a:gd name="T53" fmla="*/ 35 h 43"/>
                  <a:gd name="T54" fmla="*/ 19 w 31"/>
                  <a:gd name="T55" fmla="*/ 35 h 43"/>
                  <a:gd name="T56" fmla="*/ 19 w 31"/>
                  <a:gd name="T57" fmla="*/ 35 h 43"/>
                  <a:gd name="T58" fmla="*/ 19 w 31"/>
                  <a:gd name="T59" fmla="*/ 43 h 43"/>
                  <a:gd name="T60" fmla="*/ 25 w 31"/>
                  <a:gd name="T61" fmla="*/ 43 h 43"/>
                  <a:gd name="T62" fmla="*/ 31 w 31"/>
                  <a:gd name="T63" fmla="*/ 43 h 43"/>
                  <a:gd name="T64" fmla="*/ 31 w 31"/>
                  <a:gd name="T65" fmla="*/ 43 h 43"/>
                  <a:gd name="T66" fmla="*/ 31 w 31"/>
                  <a:gd name="T67" fmla="*/ 43 h 43"/>
                  <a:gd name="T68" fmla="*/ 25 w 31"/>
                  <a:gd name="T69" fmla="*/ 43 h 43"/>
                  <a:gd name="T70" fmla="*/ 25 w 31"/>
                  <a:gd name="T71" fmla="*/ 35 h 43"/>
                  <a:gd name="T72" fmla="*/ 25 w 31"/>
                  <a:gd name="T73" fmla="*/ 35 h 43"/>
                  <a:gd name="T74" fmla="*/ 19 w 31"/>
                  <a:gd name="T75" fmla="*/ 29 h 43"/>
                  <a:gd name="T76" fmla="*/ 13 w 31"/>
                  <a:gd name="T77" fmla="*/ 29 h 43"/>
                  <a:gd name="T78" fmla="*/ 13 w 31"/>
                  <a:gd name="T79" fmla="*/ 23 h 43"/>
                  <a:gd name="T80" fmla="*/ 13 w 31"/>
                  <a:gd name="T81" fmla="*/ 23 h 43"/>
                  <a:gd name="T82" fmla="*/ 13 w 31"/>
                  <a:gd name="T83" fmla="*/ 23 h 43"/>
                  <a:gd name="T84" fmla="*/ 13 w 31"/>
                  <a:gd name="T85" fmla="*/ 17 h 43"/>
                  <a:gd name="T86" fmla="*/ 13 w 31"/>
                  <a:gd name="T87" fmla="*/ 17 h 43"/>
                  <a:gd name="T88" fmla="*/ 13 w 31"/>
                  <a:gd name="T89" fmla="*/ 17 h 43"/>
                  <a:gd name="T90" fmla="*/ 13 w 31"/>
                  <a:gd name="T91" fmla="*/ 17 h 43"/>
                  <a:gd name="T92" fmla="*/ 19 w 31"/>
                  <a:gd name="T93" fmla="*/ 23 h 43"/>
                  <a:gd name="T94" fmla="*/ 25 w 31"/>
                  <a:gd name="T95"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 h="43">
                    <a:moveTo>
                      <a:pt x="25" y="23"/>
                    </a:moveTo>
                    <a:lnTo>
                      <a:pt x="25" y="23"/>
                    </a:lnTo>
                    <a:lnTo>
                      <a:pt x="19" y="17"/>
                    </a:lnTo>
                    <a:lnTo>
                      <a:pt x="13" y="12"/>
                    </a:lnTo>
                    <a:lnTo>
                      <a:pt x="13" y="12"/>
                    </a:lnTo>
                    <a:lnTo>
                      <a:pt x="7" y="6"/>
                    </a:lnTo>
                    <a:lnTo>
                      <a:pt x="7" y="6"/>
                    </a:lnTo>
                    <a:lnTo>
                      <a:pt x="7" y="0"/>
                    </a:lnTo>
                    <a:lnTo>
                      <a:pt x="7" y="0"/>
                    </a:lnTo>
                    <a:lnTo>
                      <a:pt x="0" y="6"/>
                    </a:lnTo>
                    <a:lnTo>
                      <a:pt x="7" y="6"/>
                    </a:lnTo>
                    <a:lnTo>
                      <a:pt x="7" y="12"/>
                    </a:lnTo>
                    <a:lnTo>
                      <a:pt x="7" y="12"/>
                    </a:lnTo>
                    <a:lnTo>
                      <a:pt x="7" y="17"/>
                    </a:lnTo>
                    <a:lnTo>
                      <a:pt x="13" y="17"/>
                    </a:lnTo>
                    <a:lnTo>
                      <a:pt x="13" y="17"/>
                    </a:lnTo>
                    <a:lnTo>
                      <a:pt x="13" y="17"/>
                    </a:lnTo>
                    <a:lnTo>
                      <a:pt x="7" y="17"/>
                    </a:lnTo>
                    <a:lnTo>
                      <a:pt x="7" y="17"/>
                    </a:lnTo>
                    <a:lnTo>
                      <a:pt x="7" y="12"/>
                    </a:lnTo>
                    <a:lnTo>
                      <a:pt x="7" y="12"/>
                    </a:lnTo>
                    <a:lnTo>
                      <a:pt x="7" y="17"/>
                    </a:lnTo>
                    <a:lnTo>
                      <a:pt x="7" y="17"/>
                    </a:lnTo>
                    <a:lnTo>
                      <a:pt x="13" y="23"/>
                    </a:lnTo>
                    <a:lnTo>
                      <a:pt x="13" y="23"/>
                    </a:lnTo>
                    <a:lnTo>
                      <a:pt x="13" y="29"/>
                    </a:lnTo>
                    <a:lnTo>
                      <a:pt x="19" y="35"/>
                    </a:lnTo>
                    <a:lnTo>
                      <a:pt x="19" y="35"/>
                    </a:lnTo>
                    <a:lnTo>
                      <a:pt x="19" y="35"/>
                    </a:lnTo>
                    <a:lnTo>
                      <a:pt x="19" y="43"/>
                    </a:lnTo>
                    <a:lnTo>
                      <a:pt x="25" y="43"/>
                    </a:lnTo>
                    <a:lnTo>
                      <a:pt x="31" y="43"/>
                    </a:lnTo>
                    <a:lnTo>
                      <a:pt x="31" y="43"/>
                    </a:lnTo>
                    <a:lnTo>
                      <a:pt x="31" y="43"/>
                    </a:lnTo>
                    <a:lnTo>
                      <a:pt x="25" y="43"/>
                    </a:lnTo>
                    <a:lnTo>
                      <a:pt x="25" y="35"/>
                    </a:lnTo>
                    <a:lnTo>
                      <a:pt x="25" y="35"/>
                    </a:lnTo>
                    <a:lnTo>
                      <a:pt x="19" y="29"/>
                    </a:lnTo>
                    <a:lnTo>
                      <a:pt x="13" y="29"/>
                    </a:lnTo>
                    <a:lnTo>
                      <a:pt x="13" y="23"/>
                    </a:lnTo>
                    <a:lnTo>
                      <a:pt x="13" y="23"/>
                    </a:lnTo>
                    <a:lnTo>
                      <a:pt x="13" y="23"/>
                    </a:lnTo>
                    <a:lnTo>
                      <a:pt x="13" y="17"/>
                    </a:lnTo>
                    <a:lnTo>
                      <a:pt x="13" y="17"/>
                    </a:lnTo>
                    <a:lnTo>
                      <a:pt x="13" y="17"/>
                    </a:lnTo>
                    <a:lnTo>
                      <a:pt x="13" y="17"/>
                    </a:lnTo>
                    <a:lnTo>
                      <a:pt x="19" y="23"/>
                    </a:lnTo>
                    <a:lnTo>
                      <a:pt x="25" y="2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96" name="Freeform 112"/>
              <p:cNvSpPr>
                <a:spLocks/>
              </p:cNvSpPr>
              <p:nvPr/>
            </p:nvSpPr>
            <p:spPr bwMode="auto">
              <a:xfrm>
                <a:off x="4789" y="1912"/>
                <a:ext cx="12" cy="32"/>
              </a:xfrm>
              <a:custGeom>
                <a:avLst/>
                <a:gdLst>
                  <a:gd name="T0" fmla="*/ 0 w 12"/>
                  <a:gd name="T1" fmla="*/ 0 h 32"/>
                  <a:gd name="T2" fmla="*/ 0 w 12"/>
                  <a:gd name="T3" fmla="*/ 6 h 32"/>
                  <a:gd name="T4" fmla="*/ 0 w 12"/>
                  <a:gd name="T5" fmla="*/ 14 h 32"/>
                  <a:gd name="T6" fmla="*/ 6 w 12"/>
                  <a:gd name="T7" fmla="*/ 14 h 32"/>
                  <a:gd name="T8" fmla="*/ 6 w 12"/>
                  <a:gd name="T9" fmla="*/ 14 h 32"/>
                  <a:gd name="T10" fmla="*/ 6 w 12"/>
                  <a:gd name="T11" fmla="*/ 20 h 32"/>
                  <a:gd name="T12" fmla="*/ 6 w 12"/>
                  <a:gd name="T13" fmla="*/ 26 h 32"/>
                  <a:gd name="T14" fmla="*/ 12 w 12"/>
                  <a:gd name="T15" fmla="*/ 32 h 32"/>
                  <a:gd name="T16" fmla="*/ 12 w 12"/>
                  <a:gd name="T17" fmla="*/ 32 h 32"/>
                  <a:gd name="T18" fmla="*/ 12 w 12"/>
                  <a:gd name="T19" fmla="*/ 32 h 32"/>
                  <a:gd name="T20" fmla="*/ 6 w 12"/>
                  <a:gd name="T21" fmla="*/ 26 h 32"/>
                  <a:gd name="T22" fmla="*/ 6 w 12"/>
                  <a:gd name="T23" fmla="*/ 20 h 32"/>
                  <a:gd name="T24" fmla="*/ 6 w 12"/>
                  <a:gd name="T25" fmla="*/ 20 h 32"/>
                  <a:gd name="T26" fmla="*/ 0 w 12"/>
                  <a:gd name="T27" fmla="*/ 6 h 32"/>
                  <a:gd name="T28" fmla="*/ 0 w 12"/>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32">
                    <a:moveTo>
                      <a:pt x="0" y="0"/>
                    </a:moveTo>
                    <a:lnTo>
                      <a:pt x="0" y="6"/>
                    </a:lnTo>
                    <a:lnTo>
                      <a:pt x="0" y="14"/>
                    </a:lnTo>
                    <a:lnTo>
                      <a:pt x="6" y="14"/>
                    </a:lnTo>
                    <a:lnTo>
                      <a:pt x="6" y="14"/>
                    </a:lnTo>
                    <a:lnTo>
                      <a:pt x="6" y="20"/>
                    </a:lnTo>
                    <a:lnTo>
                      <a:pt x="6" y="26"/>
                    </a:lnTo>
                    <a:lnTo>
                      <a:pt x="12" y="32"/>
                    </a:lnTo>
                    <a:lnTo>
                      <a:pt x="12" y="32"/>
                    </a:lnTo>
                    <a:lnTo>
                      <a:pt x="12" y="32"/>
                    </a:lnTo>
                    <a:lnTo>
                      <a:pt x="6" y="26"/>
                    </a:lnTo>
                    <a:lnTo>
                      <a:pt x="6" y="20"/>
                    </a:lnTo>
                    <a:lnTo>
                      <a:pt x="6" y="20"/>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97" name="Freeform 113"/>
              <p:cNvSpPr>
                <a:spLocks/>
              </p:cNvSpPr>
              <p:nvPr/>
            </p:nvSpPr>
            <p:spPr bwMode="auto">
              <a:xfrm>
                <a:off x="4636" y="1889"/>
                <a:ext cx="134" cy="37"/>
              </a:xfrm>
              <a:custGeom>
                <a:avLst/>
                <a:gdLst>
                  <a:gd name="T0" fmla="*/ 128 w 134"/>
                  <a:gd name="T1" fmla="*/ 23 h 37"/>
                  <a:gd name="T2" fmla="*/ 110 w 134"/>
                  <a:gd name="T3" fmla="*/ 17 h 37"/>
                  <a:gd name="T4" fmla="*/ 104 w 134"/>
                  <a:gd name="T5" fmla="*/ 17 h 37"/>
                  <a:gd name="T6" fmla="*/ 98 w 134"/>
                  <a:gd name="T7" fmla="*/ 11 h 37"/>
                  <a:gd name="T8" fmla="*/ 91 w 134"/>
                  <a:gd name="T9" fmla="*/ 11 h 37"/>
                  <a:gd name="T10" fmla="*/ 85 w 134"/>
                  <a:gd name="T11" fmla="*/ 6 h 37"/>
                  <a:gd name="T12" fmla="*/ 79 w 134"/>
                  <a:gd name="T13" fmla="*/ 6 h 37"/>
                  <a:gd name="T14" fmla="*/ 73 w 134"/>
                  <a:gd name="T15" fmla="*/ 0 h 37"/>
                  <a:gd name="T16" fmla="*/ 67 w 134"/>
                  <a:gd name="T17" fmla="*/ 0 h 37"/>
                  <a:gd name="T18" fmla="*/ 73 w 134"/>
                  <a:gd name="T19" fmla="*/ 6 h 37"/>
                  <a:gd name="T20" fmla="*/ 73 w 134"/>
                  <a:gd name="T21" fmla="*/ 11 h 37"/>
                  <a:gd name="T22" fmla="*/ 67 w 134"/>
                  <a:gd name="T23" fmla="*/ 11 h 37"/>
                  <a:gd name="T24" fmla="*/ 61 w 134"/>
                  <a:gd name="T25" fmla="*/ 11 h 37"/>
                  <a:gd name="T26" fmla="*/ 61 w 134"/>
                  <a:gd name="T27" fmla="*/ 11 h 37"/>
                  <a:gd name="T28" fmla="*/ 55 w 134"/>
                  <a:gd name="T29" fmla="*/ 11 h 37"/>
                  <a:gd name="T30" fmla="*/ 49 w 134"/>
                  <a:gd name="T31" fmla="*/ 6 h 37"/>
                  <a:gd name="T32" fmla="*/ 49 w 134"/>
                  <a:gd name="T33" fmla="*/ 11 h 37"/>
                  <a:gd name="T34" fmla="*/ 49 w 134"/>
                  <a:gd name="T35" fmla="*/ 11 h 37"/>
                  <a:gd name="T36" fmla="*/ 35 w 134"/>
                  <a:gd name="T37" fmla="*/ 17 h 37"/>
                  <a:gd name="T38" fmla="*/ 18 w 134"/>
                  <a:gd name="T39" fmla="*/ 17 h 37"/>
                  <a:gd name="T40" fmla="*/ 6 w 134"/>
                  <a:gd name="T41" fmla="*/ 23 h 37"/>
                  <a:gd name="T42" fmla="*/ 0 w 134"/>
                  <a:gd name="T43" fmla="*/ 29 h 37"/>
                  <a:gd name="T44" fmla="*/ 12 w 134"/>
                  <a:gd name="T45" fmla="*/ 29 h 37"/>
                  <a:gd name="T46" fmla="*/ 30 w 134"/>
                  <a:gd name="T47" fmla="*/ 23 h 37"/>
                  <a:gd name="T48" fmla="*/ 30 w 134"/>
                  <a:gd name="T49" fmla="*/ 23 h 37"/>
                  <a:gd name="T50" fmla="*/ 30 w 134"/>
                  <a:gd name="T51" fmla="*/ 29 h 37"/>
                  <a:gd name="T52" fmla="*/ 24 w 134"/>
                  <a:gd name="T53" fmla="*/ 29 h 37"/>
                  <a:gd name="T54" fmla="*/ 18 w 134"/>
                  <a:gd name="T55" fmla="*/ 37 h 37"/>
                  <a:gd name="T56" fmla="*/ 24 w 134"/>
                  <a:gd name="T57" fmla="*/ 37 h 37"/>
                  <a:gd name="T58" fmla="*/ 61 w 134"/>
                  <a:gd name="T59" fmla="*/ 17 h 37"/>
                  <a:gd name="T60" fmla="*/ 67 w 134"/>
                  <a:gd name="T61" fmla="*/ 23 h 37"/>
                  <a:gd name="T62" fmla="*/ 85 w 134"/>
                  <a:gd name="T63" fmla="*/ 29 h 37"/>
                  <a:gd name="T64" fmla="*/ 98 w 134"/>
                  <a:gd name="T65" fmla="*/ 29 h 37"/>
                  <a:gd name="T66" fmla="*/ 116 w 134"/>
                  <a:gd name="T67" fmla="*/ 23 h 37"/>
                  <a:gd name="T68" fmla="*/ 116 w 134"/>
                  <a:gd name="T69" fmla="*/ 23 h 37"/>
                  <a:gd name="T70" fmla="*/ 122 w 134"/>
                  <a:gd name="T71" fmla="*/ 29 h 37"/>
                  <a:gd name="T72" fmla="*/ 122 w 134"/>
                  <a:gd name="T73" fmla="*/ 29 h 37"/>
                  <a:gd name="T74" fmla="*/ 134 w 134"/>
                  <a:gd name="T75" fmla="*/ 29 h 37"/>
                  <a:gd name="T76" fmla="*/ 134 w 134"/>
                  <a:gd name="T77" fmla="*/ 29 h 37"/>
                  <a:gd name="T78" fmla="*/ 134 w 134"/>
                  <a:gd name="T7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 h="37">
                    <a:moveTo>
                      <a:pt x="134" y="23"/>
                    </a:moveTo>
                    <a:lnTo>
                      <a:pt x="128" y="23"/>
                    </a:lnTo>
                    <a:lnTo>
                      <a:pt x="116" y="23"/>
                    </a:lnTo>
                    <a:lnTo>
                      <a:pt x="110" y="17"/>
                    </a:lnTo>
                    <a:lnTo>
                      <a:pt x="110" y="17"/>
                    </a:lnTo>
                    <a:lnTo>
                      <a:pt x="104" y="17"/>
                    </a:lnTo>
                    <a:lnTo>
                      <a:pt x="104" y="11"/>
                    </a:lnTo>
                    <a:lnTo>
                      <a:pt x="98" y="11"/>
                    </a:lnTo>
                    <a:lnTo>
                      <a:pt x="98" y="11"/>
                    </a:lnTo>
                    <a:lnTo>
                      <a:pt x="91" y="11"/>
                    </a:lnTo>
                    <a:lnTo>
                      <a:pt x="85" y="6"/>
                    </a:lnTo>
                    <a:lnTo>
                      <a:pt x="85" y="6"/>
                    </a:lnTo>
                    <a:lnTo>
                      <a:pt x="85" y="6"/>
                    </a:lnTo>
                    <a:lnTo>
                      <a:pt x="79" y="6"/>
                    </a:lnTo>
                    <a:lnTo>
                      <a:pt x="73" y="6"/>
                    </a:lnTo>
                    <a:lnTo>
                      <a:pt x="73" y="0"/>
                    </a:lnTo>
                    <a:lnTo>
                      <a:pt x="73" y="0"/>
                    </a:lnTo>
                    <a:lnTo>
                      <a:pt x="67" y="0"/>
                    </a:lnTo>
                    <a:lnTo>
                      <a:pt x="67" y="6"/>
                    </a:lnTo>
                    <a:lnTo>
                      <a:pt x="73" y="6"/>
                    </a:lnTo>
                    <a:lnTo>
                      <a:pt x="73" y="6"/>
                    </a:lnTo>
                    <a:lnTo>
                      <a:pt x="73" y="11"/>
                    </a:lnTo>
                    <a:lnTo>
                      <a:pt x="67" y="11"/>
                    </a:lnTo>
                    <a:lnTo>
                      <a:pt x="67" y="11"/>
                    </a:lnTo>
                    <a:lnTo>
                      <a:pt x="67" y="11"/>
                    </a:lnTo>
                    <a:lnTo>
                      <a:pt x="61" y="11"/>
                    </a:lnTo>
                    <a:lnTo>
                      <a:pt x="61" y="11"/>
                    </a:lnTo>
                    <a:lnTo>
                      <a:pt x="61" y="11"/>
                    </a:lnTo>
                    <a:lnTo>
                      <a:pt x="61" y="11"/>
                    </a:lnTo>
                    <a:lnTo>
                      <a:pt x="55" y="11"/>
                    </a:lnTo>
                    <a:lnTo>
                      <a:pt x="49" y="6"/>
                    </a:lnTo>
                    <a:lnTo>
                      <a:pt x="49" y="6"/>
                    </a:lnTo>
                    <a:lnTo>
                      <a:pt x="49" y="6"/>
                    </a:lnTo>
                    <a:lnTo>
                      <a:pt x="49" y="11"/>
                    </a:lnTo>
                    <a:lnTo>
                      <a:pt x="49" y="11"/>
                    </a:lnTo>
                    <a:lnTo>
                      <a:pt x="49" y="11"/>
                    </a:lnTo>
                    <a:lnTo>
                      <a:pt x="49" y="11"/>
                    </a:lnTo>
                    <a:lnTo>
                      <a:pt x="35" y="17"/>
                    </a:lnTo>
                    <a:lnTo>
                      <a:pt x="30" y="17"/>
                    </a:lnTo>
                    <a:lnTo>
                      <a:pt x="18" y="17"/>
                    </a:lnTo>
                    <a:lnTo>
                      <a:pt x="18" y="17"/>
                    </a:lnTo>
                    <a:lnTo>
                      <a:pt x="6" y="23"/>
                    </a:lnTo>
                    <a:lnTo>
                      <a:pt x="0" y="29"/>
                    </a:lnTo>
                    <a:lnTo>
                      <a:pt x="0" y="29"/>
                    </a:lnTo>
                    <a:lnTo>
                      <a:pt x="0" y="29"/>
                    </a:lnTo>
                    <a:lnTo>
                      <a:pt x="12" y="29"/>
                    </a:lnTo>
                    <a:lnTo>
                      <a:pt x="18" y="23"/>
                    </a:lnTo>
                    <a:lnTo>
                      <a:pt x="30" y="23"/>
                    </a:lnTo>
                    <a:lnTo>
                      <a:pt x="30" y="23"/>
                    </a:lnTo>
                    <a:lnTo>
                      <a:pt x="30" y="23"/>
                    </a:lnTo>
                    <a:lnTo>
                      <a:pt x="30" y="29"/>
                    </a:lnTo>
                    <a:lnTo>
                      <a:pt x="30" y="29"/>
                    </a:lnTo>
                    <a:lnTo>
                      <a:pt x="30" y="29"/>
                    </a:lnTo>
                    <a:lnTo>
                      <a:pt x="24" y="29"/>
                    </a:lnTo>
                    <a:lnTo>
                      <a:pt x="18" y="37"/>
                    </a:lnTo>
                    <a:lnTo>
                      <a:pt x="18" y="37"/>
                    </a:lnTo>
                    <a:lnTo>
                      <a:pt x="18" y="37"/>
                    </a:lnTo>
                    <a:lnTo>
                      <a:pt x="24" y="37"/>
                    </a:lnTo>
                    <a:lnTo>
                      <a:pt x="49" y="23"/>
                    </a:lnTo>
                    <a:lnTo>
                      <a:pt x="61" y="17"/>
                    </a:lnTo>
                    <a:lnTo>
                      <a:pt x="61" y="17"/>
                    </a:lnTo>
                    <a:lnTo>
                      <a:pt x="67" y="23"/>
                    </a:lnTo>
                    <a:lnTo>
                      <a:pt x="73" y="29"/>
                    </a:lnTo>
                    <a:lnTo>
                      <a:pt x="85" y="29"/>
                    </a:lnTo>
                    <a:lnTo>
                      <a:pt x="85" y="29"/>
                    </a:lnTo>
                    <a:lnTo>
                      <a:pt x="98" y="29"/>
                    </a:lnTo>
                    <a:lnTo>
                      <a:pt x="104" y="29"/>
                    </a:lnTo>
                    <a:lnTo>
                      <a:pt x="116" y="23"/>
                    </a:lnTo>
                    <a:lnTo>
                      <a:pt x="116" y="23"/>
                    </a:lnTo>
                    <a:lnTo>
                      <a:pt x="116" y="23"/>
                    </a:lnTo>
                    <a:lnTo>
                      <a:pt x="116" y="29"/>
                    </a:lnTo>
                    <a:lnTo>
                      <a:pt x="122" y="29"/>
                    </a:lnTo>
                    <a:lnTo>
                      <a:pt x="122" y="29"/>
                    </a:lnTo>
                    <a:lnTo>
                      <a:pt x="122" y="29"/>
                    </a:lnTo>
                    <a:lnTo>
                      <a:pt x="128" y="37"/>
                    </a:lnTo>
                    <a:lnTo>
                      <a:pt x="134" y="29"/>
                    </a:lnTo>
                    <a:lnTo>
                      <a:pt x="134" y="29"/>
                    </a:lnTo>
                    <a:lnTo>
                      <a:pt x="134" y="29"/>
                    </a:lnTo>
                    <a:lnTo>
                      <a:pt x="134" y="29"/>
                    </a:lnTo>
                    <a:lnTo>
                      <a:pt x="134" y="2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98" name="Freeform 114"/>
              <p:cNvSpPr>
                <a:spLocks/>
              </p:cNvSpPr>
              <p:nvPr/>
            </p:nvSpPr>
            <p:spPr bwMode="auto">
              <a:xfrm>
                <a:off x="4709" y="1895"/>
                <a:ext cx="37" cy="11"/>
              </a:xfrm>
              <a:custGeom>
                <a:avLst/>
                <a:gdLst>
                  <a:gd name="T0" fmla="*/ 12 w 37"/>
                  <a:gd name="T1" fmla="*/ 0 h 11"/>
                  <a:gd name="T2" fmla="*/ 6 w 37"/>
                  <a:gd name="T3" fmla="*/ 0 h 11"/>
                  <a:gd name="T4" fmla="*/ 6 w 37"/>
                  <a:gd name="T5" fmla="*/ 5 h 11"/>
                  <a:gd name="T6" fmla="*/ 6 w 37"/>
                  <a:gd name="T7" fmla="*/ 5 h 11"/>
                  <a:gd name="T8" fmla="*/ 6 w 37"/>
                  <a:gd name="T9" fmla="*/ 5 h 11"/>
                  <a:gd name="T10" fmla="*/ 0 w 37"/>
                  <a:gd name="T11" fmla="*/ 5 h 11"/>
                  <a:gd name="T12" fmla="*/ 0 w 37"/>
                  <a:gd name="T13" fmla="*/ 11 h 11"/>
                  <a:gd name="T14" fmla="*/ 0 w 37"/>
                  <a:gd name="T15" fmla="*/ 11 h 11"/>
                  <a:gd name="T16" fmla="*/ 0 w 37"/>
                  <a:gd name="T17" fmla="*/ 11 h 11"/>
                  <a:gd name="T18" fmla="*/ 0 w 37"/>
                  <a:gd name="T19" fmla="*/ 11 h 11"/>
                  <a:gd name="T20" fmla="*/ 6 w 37"/>
                  <a:gd name="T21" fmla="*/ 11 h 11"/>
                  <a:gd name="T22" fmla="*/ 18 w 37"/>
                  <a:gd name="T23" fmla="*/ 11 h 11"/>
                  <a:gd name="T24" fmla="*/ 18 w 37"/>
                  <a:gd name="T25" fmla="*/ 11 h 11"/>
                  <a:gd name="T26" fmla="*/ 25 w 37"/>
                  <a:gd name="T27" fmla="*/ 11 h 11"/>
                  <a:gd name="T28" fmla="*/ 31 w 37"/>
                  <a:gd name="T29" fmla="*/ 11 h 11"/>
                  <a:gd name="T30" fmla="*/ 37 w 37"/>
                  <a:gd name="T31" fmla="*/ 11 h 11"/>
                  <a:gd name="T32" fmla="*/ 37 w 37"/>
                  <a:gd name="T33" fmla="*/ 11 h 11"/>
                  <a:gd name="T34" fmla="*/ 37 w 37"/>
                  <a:gd name="T35" fmla="*/ 11 h 11"/>
                  <a:gd name="T36" fmla="*/ 31 w 37"/>
                  <a:gd name="T37" fmla="*/ 11 h 11"/>
                  <a:gd name="T38" fmla="*/ 31 w 37"/>
                  <a:gd name="T39" fmla="*/ 5 h 11"/>
                  <a:gd name="T40" fmla="*/ 31 w 37"/>
                  <a:gd name="T41" fmla="*/ 5 h 11"/>
                  <a:gd name="T42" fmla="*/ 25 w 37"/>
                  <a:gd name="T43" fmla="*/ 5 h 11"/>
                  <a:gd name="T44" fmla="*/ 18 w 37"/>
                  <a:gd name="T45" fmla="*/ 0 h 11"/>
                  <a:gd name="T46" fmla="*/ 12 w 37"/>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11">
                    <a:moveTo>
                      <a:pt x="12" y="0"/>
                    </a:moveTo>
                    <a:lnTo>
                      <a:pt x="6" y="0"/>
                    </a:lnTo>
                    <a:lnTo>
                      <a:pt x="6" y="5"/>
                    </a:lnTo>
                    <a:lnTo>
                      <a:pt x="6" y="5"/>
                    </a:lnTo>
                    <a:lnTo>
                      <a:pt x="6" y="5"/>
                    </a:lnTo>
                    <a:lnTo>
                      <a:pt x="0" y="5"/>
                    </a:lnTo>
                    <a:lnTo>
                      <a:pt x="0" y="11"/>
                    </a:lnTo>
                    <a:lnTo>
                      <a:pt x="0" y="11"/>
                    </a:lnTo>
                    <a:lnTo>
                      <a:pt x="0" y="11"/>
                    </a:lnTo>
                    <a:lnTo>
                      <a:pt x="0" y="11"/>
                    </a:lnTo>
                    <a:lnTo>
                      <a:pt x="6" y="11"/>
                    </a:lnTo>
                    <a:lnTo>
                      <a:pt x="18" y="11"/>
                    </a:lnTo>
                    <a:lnTo>
                      <a:pt x="18" y="11"/>
                    </a:lnTo>
                    <a:lnTo>
                      <a:pt x="25" y="11"/>
                    </a:lnTo>
                    <a:lnTo>
                      <a:pt x="31" y="11"/>
                    </a:lnTo>
                    <a:lnTo>
                      <a:pt x="37" y="11"/>
                    </a:lnTo>
                    <a:lnTo>
                      <a:pt x="37" y="11"/>
                    </a:lnTo>
                    <a:lnTo>
                      <a:pt x="37" y="11"/>
                    </a:lnTo>
                    <a:lnTo>
                      <a:pt x="31" y="11"/>
                    </a:lnTo>
                    <a:lnTo>
                      <a:pt x="31" y="5"/>
                    </a:lnTo>
                    <a:lnTo>
                      <a:pt x="31" y="5"/>
                    </a:lnTo>
                    <a:lnTo>
                      <a:pt x="25" y="5"/>
                    </a:lnTo>
                    <a:lnTo>
                      <a:pt x="18" y="0"/>
                    </a:lnTo>
                    <a:lnTo>
                      <a:pt x="12"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99" name="Freeform 115"/>
              <p:cNvSpPr>
                <a:spLocks/>
              </p:cNvSpPr>
              <p:nvPr/>
            </p:nvSpPr>
            <p:spPr bwMode="auto">
              <a:xfrm>
                <a:off x="4685" y="1895"/>
                <a:ext cx="30" cy="11"/>
              </a:xfrm>
              <a:custGeom>
                <a:avLst/>
                <a:gdLst>
                  <a:gd name="T0" fmla="*/ 30 w 30"/>
                  <a:gd name="T1" fmla="*/ 0 h 11"/>
                  <a:gd name="T2" fmla="*/ 30 w 30"/>
                  <a:gd name="T3" fmla="*/ 5 h 11"/>
                  <a:gd name="T4" fmla="*/ 24 w 30"/>
                  <a:gd name="T5" fmla="*/ 5 h 11"/>
                  <a:gd name="T6" fmla="*/ 24 w 30"/>
                  <a:gd name="T7" fmla="*/ 5 h 11"/>
                  <a:gd name="T8" fmla="*/ 24 w 30"/>
                  <a:gd name="T9" fmla="*/ 5 h 11"/>
                  <a:gd name="T10" fmla="*/ 18 w 30"/>
                  <a:gd name="T11" fmla="*/ 11 h 11"/>
                  <a:gd name="T12" fmla="*/ 18 w 30"/>
                  <a:gd name="T13" fmla="*/ 11 h 11"/>
                  <a:gd name="T14" fmla="*/ 12 w 30"/>
                  <a:gd name="T15" fmla="*/ 5 h 11"/>
                  <a:gd name="T16" fmla="*/ 12 w 30"/>
                  <a:gd name="T17" fmla="*/ 5 h 11"/>
                  <a:gd name="T18" fmla="*/ 6 w 30"/>
                  <a:gd name="T19" fmla="*/ 5 h 11"/>
                  <a:gd name="T20" fmla="*/ 0 w 30"/>
                  <a:gd name="T21" fmla="*/ 5 h 11"/>
                  <a:gd name="T22" fmla="*/ 0 w 30"/>
                  <a:gd name="T2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1">
                    <a:moveTo>
                      <a:pt x="30" y="0"/>
                    </a:moveTo>
                    <a:lnTo>
                      <a:pt x="30" y="5"/>
                    </a:lnTo>
                    <a:lnTo>
                      <a:pt x="24" y="5"/>
                    </a:lnTo>
                    <a:lnTo>
                      <a:pt x="24" y="5"/>
                    </a:lnTo>
                    <a:lnTo>
                      <a:pt x="24" y="5"/>
                    </a:lnTo>
                    <a:lnTo>
                      <a:pt x="18" y="11"/>
                    </a:lnTo>
                    <a:lnTo>
                      <a:pt x="18" y="11"/>
                    </a:lnTo>
                    <a:lnTo>
                      <a:pt x="12" y="5"/>
                    </a:lnTo>
                    <a:lnTo>
                      <a:pt x="12" y="5"/>
                    </a:lnTo>
                    <a:lnTo>
                      <a:pt x="6" y="5"/>
                    </a:lnTo>
                    <a:lnTo>
                      <a:pt x="0" y="5"/>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00" name="Freeform 116"/>
              <p:cNvSpPr>
                <a:spLocks/>
              </p:cNvSpPr>
              <p:nvPr/>
            </p:nvSpPr>
            <p:spPr bwMode="auto">
              <a:xfrm>
                <a:off x="4042" y="2303"/>
                <a:ext cx="37" cy="38"/>
              </a:xfrm>
              <a:custGeom>
                <a:avLst/>
                <a:gdLst>
                  <a:gd name="T0" fmla="*/ 37 w 37"/>
                  <a:gd name="T1" fmla="*/ 0 h 38"/>
                  <a:gd name="T2" fmla="*/ 32 w 37"/>
                  <a:gd name="T3" fmla="*/ 8 h 38"/>
                  <a:gd name="T4" fmla="*/ 18 w 37"/>
                  <a:gd name="T5" fmla="*/ 8 h 38"/>
                  <a:gd name="T6" fmla="*/ 12 w 37"/>
                  <a:gd name="T7" fmla="*/ 14 h 38"/>
                  <a:gd name="T8" fmla="*/ 12 w 37"/>
                  <a:gd name="T9" fmla="*/ 14 h 38"/>
                  <a:gd name="T10" fmla="*/ 6 w 37"/>
                  <a:gd name="T11" fmla="*/ 26 h 38"/>
                  <a:gd name="T12" fmla="*/ 0 w 37"/>
                  <a:gd name="T13" fmla="*/ 38 h 38"/>
                  <a:gd name="T14" fmla="*/ 0 w 37"/>
                  <a:gd name="T15" fmla="*/ 38 h 38"/>
                  <a:gd name="T16" fmla="*/ 0 w 37"/>
                  <a:gd name="T17" fmla="*/ 38 h 38"/>
                  <a:gd name="T18" fmla="*/ 0 w 37"/>
                  <a:gd name="T19" fmla="*/ 38 h 38"/>
                  <a:gd name="T20" fmla="*/ 0 w 37"/>
                  <a:gd name="T21" fmla="*/ 26 h 38"/>
                  <a:gd name="T22" fmla="*/ 6 w 37"/>
                  <a:gd name="T23" fmla="*/ 14 h 38"/>
                  <a:gd name="T24" fmla="*/ 6 w 37"/>
                  <a:gd name="T25" fmla="*/ 14 h 38"/>
                  <a:gd name="T26" fmla="*/ 12 w 37"/>
                  <a:gd name="T27" fmla="*/ 8 h 38"/>
                  <a:gd name="T28" fmla="*/ 24 w 37"/>
                  <a:gd name="T29" fmla="*/ 0 h 38"/>
                  <a:gd name="T30" fmla="*/ 37 w 37"/>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38">
                    <a:moveTo>
                      <a:pt x="37" y="0"/>
                    </a:moveTo>
                    <a:lnTo>
                      <a:pt x="32" y="8"/>
                    </a:lnTo>
                    <a:lnTo>
                      <a:pt x="18" y="8"/>
                    </a:lnTo>
                    <a:lnTo>
                      <a:pt x="12" y="14"/>
                    </a:lnTo>
                    <a:lnTo>
                      <a:pt x="12" y="14"/>
                    </a:lnTo>
                    <a:lnTo>
                      <a:pt x="6" y="26"/>
                    </a:lnTo>
                    <a:lnTo>
                      <a:pt x="0" y="38"/>
                    </a:lnTo>
                    <a:lnTo>
                      <a:pt x="0" y="38"/>
                    </a:lnTo>
                    <a:lnTo>
                      <a:pt x="0" y="38"/>
                    </a:lnTo>
                    <a:lnTo>
                      <a:pt x="0" y="38"/>
                    </a:lnTo>
                    <a:lnTo>
                      <a:pt x="0" y="26"/>
                    </a:lnTo>
                    <a:lnTo>
                      <a:pt x="6" y="14"/>
                    </a:lnTo>
                    <a:lnTo>
                      <a:pt x="6" y="14"/>
                    </a:lnTo>
                    <a:lnTo>
                      <a:pt x="12" y="8"/>
                    </a:lnTo>
                    <a:lnTo>
                      <a:pt x="24" y="0"/>
                    </a:lnTo>
                    <a:lnTo>
                      <a:pt x="3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01" name="Freeform 117"/>
              <p:cNvSpPr>
                <a:spLocks/>
              </p:cNvSpPr>
              <p:nvPr/>
            </p:nvSpPr>
            <p:spPr bwMode="auto">
              <a:xfrm>
                <a:off x="4011" y="2744"/>
                <a:ext cx="63" cy="141"/>
              </a:xfrm>
              <a:custGeom>
                <a:avLst/>
                <a:gdLst>
                  <a:gd name="T0" fmla="*/ 25 w 63"/>
                  <a:gd name="T1" fmla="*/ 0 h 141"/>
                  <a:gd name="T2" fmla="*/ 25 w 63"/>
                  <a:gd name="T3" fmla="*/ 14 h 141"/>
                  <a:gd name="T4" fmla="*/ 31 w 63"/>
                  <a:gd name="T5" fmla="*/ 25 h 141"/>
                  <a:gd name="T6" fmla="*/ 37 w 63"/>
                  <a:gd name="T7" fmla="*/ 31 h 141"/>
                  <a:gd name="T8" fmla="*/ 37 w 63"/>
                  <a:gd name="T9" fmla="*/ 31 h 141"/>
                  <a:gd name="T10" fmla="*/ 37 w 63"/>
                  <a:gd name="T11" fmla="*/ 43 h 141"/>
                  <a:gd name="T12" fmla="*/ 43 w 63"/>
                  <a:gd name="T13" fmla="*/ 63 h 141"/>
                  <a:gd name="T14" fmla="*/ 43 w 63"/>
                  <a:gd name="T15" fmla="*/ 75 h 141"/>
                  <a:gd name="T16" fmla="*/ 43 w 63"/>
                  <a:gd name="T17" fmla="*/ 75 h 141"/>
                  <a:gd name="T18" fmla="*/ 43 w 63"/>
                  <a:gd name="T19" fmla="*/ 86 h 141"/>
                  <a:gd name="T20" fmla="*/ 43 w 63"/>
                  <a:gd name="T21" fmla="*/ 92 h 141"/>
                  <a:gd name="T22" fmla="*/ 43 w 63"/>
                  <a:gd name="T23" fmla="*/ 98 h 141"/>
                  <a:gd name="T24" fmla="*/ 43 w 63"/>
                  <a:gd name="T25" fmla="*/ 98 h 141"/>
                  <a:gd name="T26" fmla="*/ 37 w 63"/>
                  <a:gd name="T27" fmla="*/ 110 h 141"/>
                  <a:gd name="T28" fmla="*/ 37 w 63"/>
                  <a:gd name="T29" fmla="*/ 124 h 141"/>
                  <a:gd name="T30" fmla="*/ 31 w 63"/>
                  <a:gd name="T31" fmla="*/ 130 h 141"/>
                  <a:gd name="T32" fmla="*/ 31 w 63"/>
                  <a:gd name="T33" fmla="*/ 130 h 141"/>
                  <a:gd name="T34" fmla="*/ 19 w 63"/>
                  <a:gd name="T35" fmla="*/ 136 h 141"/>
                  <a:gd name="T36" fmla="*/ 13 w 63"/>
                  <a:gd name="T37" fmla="*/ 136 h 141"/>
                  <a:gd name="T38" fmla="*/ 13 w 63"/>
                  <a:gd name="T39" fmla="*/ 130 h 141"/>
                  <a:gd name="T40" fmla="*/ 13 w 63"/>
                  <a:gd name="T41" fmla="*/ 130 h 141"/>
                  <a:gd name="T42" fmla="*/ 0 w 63"/>
                  <a:gd name="T43" fmla="*/ 130 h 141"/>
                  <a:gd name="T44" fmla="*/ 0 w 63"/>
                  <a:gd name="T45" fmla="*/ 124 h 141"/>
                  <a:gd name="T46" fmla="*/ 0 w 63"/>
                  <a:gd name="T47" fmla="*/ 124 h 141"/>
                  <a:gd name="T48" fmla="*/ 0 w 63"/>
                  <a:gd name="T49" fmla="*/ 124 h 141"/>
                  <a:gd name="T50" fmla="*/ 0 w 63"/>
                  <a:gd name="T51" fmla="*/ 130 h 141"/>
                  <a:gd name="T52" fmla="*/ 7 w 63"/>
                  <a:gd name="T53" fmla="*/ 136 h 141"/>
                  <a:gd name="T54" fmla="*/ 13 w 63"/>
                  <a:gd name="T55" fmla="*/ 136 h 141"/>
                  <a:gd name="T56" fmla="*/ 13 w 63"/>
                  <a:gd name="T57" fmla="*/ 136 h 141"/>
                  <a:gd name="T58" fmla="*/ 19 w 63"/>
                  <a:gd name="T59" fmla="*/ 141 h 141"/>
                  <a:gd name="T60" fmla="*/ 25 w 63"/>
                  <a:gd name="T61" fmla="*/ 141 h 141"/>
                  <a:gd name="T62" fmla="*/ 31 w 63"/>
                  <a:gd name="T63" fmla="*/ 136 h 141"/>
                  <a:gd name="T64" fmla="*/ 31 w 63"/>
                  <a:gd name="T65" fmla="*/ 136 h 141"/>
                  <a:gd name="T66" fmla="*/ 37 w 63"/>
                  <a:gd name="T67" fmla="*/ 130 h 141"/>
                  <a:gd name="T68" fmla="*/ 37 w 63"/>
                  <a:gd name="T69" fmla="*/ 130 h 141"/>
                  <a:gd name="T70" fmla="*/ 43 w 63"/>
                  <a:gd name="T71" fmla="*/ 130 h 141"/>
                  <a:gd name="T72" fmla="*/ 43 w 63"/>
                  <a:gd name="T73" fmla="*/ 130 h 141"/>
                  <a:gd name="T74" fmla="*/ 43 w 63"/>
                  <a:gd name="T75" fmla="*/ 136 h 141"/>
                  <a:gd name="T76" fmla="*/ 43 w 63"/>
                  <a:gd name="T77" fmla="*/ 141 h 141"/>
                  <a:gd name="T78" fmla="*/ 43 w 63"/>
                  <a:gd name="T79" fmla="*/ 141 h 141"/>
                  <a:gd name="T80" fmla="*/ 43 w 63"/>
                  <a:gd name="T81" fmla="*/ 141 h 141"/>
                  <a:gd name="T82" fmla="*/ 43 w 63"/>
                  <a:gd name="T83" fmla="*/ 141 h 141"/>
                  <a:gd name="T84" fmla="*/ 43 w 63"/>
                  <a:gd name="T85" fmla="*/ 130 h 141"/>
                  <a:gd name="T86" fmla="*/ 49 w 63"/>
                  <a:gd name="T87" fmla="*/ 124 h 141"/>
                  <a:gd name="T88" fmla="*/ 49 w 63"/>
                  <a:gd name="T89" fmla="*/ 124 h 141"/>
                  <a:gd name="T90" fmla="*/ 49 w 63"/>
                  <a:gd name="T91" fmla="*/ 118 h 141"/>
                  <a:gd name="T92" fmla="*/ 49 w 63"/>
                  <a:gd name="T93" fmla="*/ 118 h 141"/>
                  <a:gd name="T94" fmla="*/ 49 w 63"/>
                  <a:gd name="T95" fmla="*/ 110 h 141"/>
                  <a:gd name="T96" fmla="*/ 49 w 63"/>
                  <a:gd name="T97" fmla="*/ 110 h 141"/>
                  <a:gd name="T98" fmla="*/ 49 w 63"/>
                  <a:gd name="T99" fmla="*/ 104 h 141"/>
                  <a:gd name="T100" fmla="*/ 55 w 63"/>
                  <a:gd name="T101" fmla="*/ 98 h 141"/>
                  <a:gd name="T102" fmla="*/ 63 w 63"/>
                  <a:gd name="T103" fmla="*/ 86 h 141"/>
                  <a:gd name="T104" fmla="*/ 63 w 63"/>
                  <a:gd name="T105" fmla="*/ 86 h 141"/>
                  <a:gd name="T106" fmla="*/ 63 w 63"/>
                  <a:gd name="T107" fmla="*/ 69 h 141"/>
                  <a:gd name="T108" fmla="*/ 63 w 63"/>
                  <a:gd name="T109" fmla="*/ 49 h 141"/>
                  <a:gd name="T110" fmla="*/ 63 w 63"/>
                  <a:gd name="T111" fmla="*/ 37 h 141"/>
                  <a:gd name="T112" fmla="*/ 63 w 63"/>
                  <a:gd name="T113" fmla="*/ 37 h 141"/>
                  <a:gd name="T114" fmla="*/ 25 w 63"/>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 h="141">
                    <a:moveTo>
                      <a:pt x="25" y="0"/>
                    </a:moveTo>
                    <a:lnTo>
                      <a:pt x="25" y="14"/>
                    </a:lnTo>
                    <a:lnTo>
                      <a:pt x="31" y="25"/>
                    </a:lnTo>
                    <a:lnTo>
                      <a:pt x="37" y="31"/>
                    </a:lnTo>
                    <a:lnTo>
                      <a:pt x="37" y="31"/>
                    </a:lnTo>
                    <a:lnTo>
                      <a:pt x="37" y="43"/>
                    </a:lnTo>
                    <a:lnTo>
                      <a:pt x="43" y="63"/>
                    </a:lnTo>
                    <a:lnTo>
                      <a:pt x="43" y="75"/>
                    </a:lnTo>
                    <a:lnTo>
                      <a:pt x="43" y="75"/>
                    </a:lnTo>
                    <a:lnTo>
                      <a:pt x="43" y="86"/>
                    </a:lnTo>
                    <a:lnTo>
                      <a:pt x="43" y="92"/>
                    </a:lnTo>
                    <a:lnTo>
                      <a:pt x="43" y="98"/>
                    </a:lnTo>
                    <a:lnTo>
                      <a:pt x="43" y="98"/>
                    </a:lnTo>
                    <a:lnTo>
                      <a:pt x="37" y="110"/>
                    </a:lnTo>
                    <a:lnTo>
                      <a:pt x="37" y="124"/>
                    </a:lnTo>
                    <a:lnTo>
                      <a:pt x="31" y="130"/>
                    </a:lnTo>
                    <a:lnTo>
                      <a:pt x="31" y="130"/>
                    </a:lnTo>
                    <a:lnTo>
                      <a:pt x="19" y="136"/>
                    </a:lnTo>
                    <a:lnTo>
                      <a:pt x="13" y="136"/>
                    </a:lnTo>
                    <a:lnTo>
                      <a:pt x="13" y="130"/>
                    </a:lnTo>
                    <a:lnTo>
                      <a:pt x="13" y="130"/>
                    </a:lnTo>
                    <a:lnTo>
                      <a:pt x="0" y="130"/>
                    </a:lnTo>
                    <a:lnTo>
                      <a:pt x="0" y="124"/>
                    </a:lnTo>
                    <a:lnTo>
                      <a:pt x="0" y="124"/>
                    </a:lnTo>
                    <a:lnTo>
                      <a:pt x="0" y="124"/>
                    </a:lnTo>
                    <a:lnTo>
                      <a:pt x="0" y="130"/>
                    </a:lnTo>
                    <a:lnTo>
                      <a:pt x="7" y="136"/>
                    </a:lnTo>
                    <a:lnTo>
                      <a:pt x="13" y="136"/>
                    </a:lnTo>
                    <a:lnTo>
                      <a:pt x="13" y="136"/>
                    </a:lnTo>
                    <a:lnTo>
                      <a:pt x="19" y="141"/>
                    </a:lnTo>
                    <a:lnTo>
                      <a:pt x="25" y="141"/>
                    </a:lnTo>
                    <a:lnTo>
                      <a:pt x="31" y="136"/>
                    </a:lnTo>
                    <a:lnTo>
                      <a:pt x="31" y="136"/>
                    </a:lnTo>
                    <a:lnTo>
                      <a:pt x="37" y="130"/>
                    </a:lnTo>
                    <a:lnTo>
                      <a:pt x="37" y="130"/>
                    </a:lnTo>
                    <a:lnTo>
                      <a:pt x="43" y="130"/>
                    </a:lnTo>
                    <a:lnTo>
                      <a:pt x="43" y="130"/>
                    </a:lnTo>
                    <a:lnTo>
                      <a:pt x="43" y="136"/>
                    </a:lnTo>
                    <a:lnTo>
                      <a:pt x="43" y="141"/>
                    </a:lnTo>
                    <a:lnTo>
                      <a:pt x="43" y="141"/>
                    </a:lnTo>
                    <a:lnTo>
                      <a:pt x="43" y="141"/>
                    </a:lnTo>
                    <a:lnTo>
                      <a:pt x="43" y="141"/>
                    </a:lnTo>
                    <a:lnTo>
                      <a:pt x="43" y="130"/>
                    </a:lnTo>
                    <a:lnTo>
                      <a:pt x="49" y="124"/>
                    </a:lnTo>
                    <a:lnTo>
                      <a:pt x="49" y="124"/>
                    </a:lnTo>
                    <a:lnTo>
                      <a:pt x="49" y="118"/>
                    </a:lnTo>
                    <a:lnTo>
                      <a:pt x="49" y="118"/>
                    </a:lnTo>
                    <a:lnTo>
                      <a:pt x="49" y="110"/>
                    </a:lnTo>
                    <a:lnTo>
                      <a:pt x="49" y="110"/>
                    </a:lnTo>
                    <a:lnTo>
                      <a:pt x="49" y="104"/>
                    </a:lnTo>
                    <a:lnTo>
                      <a:pt x="55" y="98"/>
                    </a:lnTo>
                    <a:lnTo>
                      <a:pt x="63" y="86"/>
                    </a:lnTo>
                    <a:lnTo>
                      <a:pt x="63" y="86"/>
                    </a:lnTo>
                    <a:lnTo>
                      <a:pt x="63" y="69"/>
                    </a:lnTo>
                    <a:lnTo>
                      <a:pt x="63" y="49"/>
                    </a:lnTo>
                    <a:lnTo>
                      <a:pt x="63" y="37"/>
                    </a:lnTo>
                    <a:lnTo>
                      <a:pt x="63" y="37"/>
                    </a:lnTo>
                    <a:lnTo>
                      <a:pt x="25"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02" name="Freeform 118"/>
              <p:cNvSpPr>
                <a:spLocks/>
              </p:cNvSpPr>
              <p:nvPr/>
            </p:nvSpPr>
            <p:spPr bwMode="auto">
              <a:xfrm>
                <a:off x="3993" y="2836"/>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0 h 12"/>
                  <a:gd name="T24" fmla="*/ 0 w 12"/>
                  <a:gd name="T25" fmla="*/ 0 h 12"/>
                  <a:gd name="T26" fmla="*/ 0 w 12"/>
                  <a:gd name="T27" fmla="*/ 6 h 12"/>
                  <a:gd name="T28" fmla="*/ 6 w 12"/>
                  <a:gd name="T29" fmla="*/ 12 h 12"/>
                  <a:gd name="T30" fmla="*/ 12 w 12"/>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2" y="12"/>
                    </a:moveTo>
                    <a:lnTo>
                      <a:pt x="12" y="12"/>
                    </a:lnTo>
                    <a:lnTo>
                      <a:pt x="12" y="6"/>
                    </a:lnTo>
                    <a:lnTo>
                      <a:pt x="12" y="0"/>
                    </a:lnTo>
                    <a:lnTo>
                      <a:pt x="12" y="0"/>
                    </a:lnTo>
                    <a:lnTo>
                      <a:pt x="12" y="0"/>
                    </a:lnTo>
                    <a:lnTo>
                      <a:pt x="6" y="0"/>
                    </a:lnTo>
                    <a:lnTo>
                      <a:pt x="6" y="0"/>
                    </a:lnTo>
                    <a:lnTo>
                      <a:pt x="6" y="0"/>
                    </a:lnTo>
                    <a:lnTo>
                      <a:pt x="0" y="0"/>
                    </a:lnTo>
                    <a:lnTo>
                      <a:pt x="0" y="0"/>
                    </a:lnTo>
                    <a:lnTo>
                      <a:pt x="0" y="0"/>
                    </a:lnTo>
                    <a:lnTo>
                      <a:pt x="0" y="0"/>
                    </a:lnTo>
                    <a:lnTo>
                      <a:pt x="0" y="6"/>
                    </a:lnTo>
                    <a:lnTo>
                      <a:pt x="6" y="12"/>
                    </a:lnTo>
                    <a:lnTo>
                      <a:pt x="12"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03" name="Freeform 119"/>
              <p:cNvSpPr>
                <a:spLocks/>
              </p:cNvSpPr>
              <p:nvPr/>
            </p:nvSpPr>
            <p:spPr bwMode="auto">
              <a:xfrm>
                <a:off x="4079" y="2996"/>
                <a:ext cx="18" cy="78"/>
              </a:xfrm>
              <a:custGeom>
                <a:avLst/>
                <a:gdLst>
                  <a:gd name="T0" fmla="*/ 18 w 18"/>
                  <a:gd name="T1" fmla="*/ 17 h 78"/>
                  <a:gd name="T2" fmla="*/ 18 w 18"/>
                  <a:gd name="T3" fmla="*/ 17 h 78"/>
                  <a:gd name="T4" fmla="*/ 12 w 18"/>
                  <a:gd name="T5" fmla="*/ 23 h 78"/>
                  <a:gd name="T6" fmla="*/ 12 w 18"/>
                  <a:gd name="T7" fmla="*/ 17 h 78"/>
                  <a:gd name="T8" fmla="*/ 12 w 18"/>
                  <a:gd name="T9" fmla="*/ 17 h 78"/>
                  <a:gd name="T10" fmla="*/ 6 w 18"/>
                  <a:gd name="T11" fmla="*/ 11 h 78"/>
                  <a:gd name="T12" fmla="*/ 0 w 18"/>
                  <a:gd name="T13" fmla="*/ 0 h 78"/>
                  <a:gd name="T14" fmla="*/ 0 w 18"/>
                  <a:gd name="T15" fmla="*/ 0 h 78"/>
                  <a:gd name="T16" fmla="*/ 0 w 18"/>
                  <a:gd name="T17" fmla="*/ 0 h 78"/>
                  <a:gd name="T18" fmla="*/ 0 w 18"/>
                  <a:gd name="T19" fmla="*/ 11 h 78"/>
                  <a:gd name="T20" fmla="*/ 0 w 18"/>
                  <a:gd name="T21" fmla="*/ 31 h 78"/>
                  <a:gd name="T22" fmla="*/ 6 w 18"/>
                  <a:gd name="T23" fmla="*/ 43 h 78"/>
                  <a:gd name="T24" fmla="*/ 6 w 18"/>
                  <a:gd name="T25" fmla="*/ 43 h 78"/>
                  <a:gd name="T26" fmla="*/ 6 w 18"/>
                  <a:gd name="T27" fmla="*/ 55 h 78"/>
                  <a:gd name="T28" fmla="*/ 6 w 18"/>
                  <a:gd name="T29" fmla="*/ 72 h 78"/>
                  <a:gd name="T30" fmla="*/ 12 w 18"/>
                  <a:gd name="T31" fmla="*/ 78 h 78"/>
                  <a:gd name="T32" fmla="*/ 12 w 18"/>
                  <a:gd name="T33" fmla="*/ 78 h 78"/>
                  <a:gd name="T34" fmla="*/ 12 w 18"/>
                  <a:gd name="T35" fmla="*/ 72 h 78"/>
                  <a:gd name="T36" fmla="*/ 12 w 18"/>
                  <a:gd name="T37" fmla="*/ 55 h 78"/>
                  <a:gd name="T38" fmla="*/ 12 w 18"/>
                  <a:gd name="T39" fmla="*/ 37 h 78"/>
                  <a:gd name="T40" fmla="*/ 12 w 18"/>
                  <a:gd name="T41" fmla="*/ 37 h 78"/>
                  <a:gd name="T42" fmla="*/ 12 w 18"/>
                  <a:gd name="T43" fmla="*/ 31 h 78"/>
                  <a:gd name="T44" fmla="*/ 18 w 18"/>
                  <a:gd name="T45" fmla="*/ 23 h 78"/>
                  <a:gd name="T46" fmla="*/ 18 w 18"/>
                  <a:gd name="T47"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78">
                    <a:moveTo>
                      <a:pt x="18" y="17"/>
                    </a:moveTo>
                    <a:lnTo>
                      <a:pt x="18" y="17"/>
                    </a:lnTo>
                    <a:lnTo>
                      <a:pt x="12" y="23"/>
                    </a:lnTo>
                    <a:lnTo>
                      <a:pt x="12" y="17"/>
                    </a:lnTo>
                    <a:lnTo>
                      <a:pt x="12" y="17"/>
                    </a:lnTo>
                    <a:lnTo>
                      <a:pt x="6" y="11"/>
                    </a:lnTo>
                    <a:lnTo>
                      <a:pt x="0" y="0"/>
                    </a:lnTo>
                    <a:lnTo>
                      <a:pt x="0" y="0"/>
                    </a:lnTo>
                    <a:lnTo>
                      <a:pt x="0" y="0"/>
                    </a:lnTo>
                    <a:lnTo>
                      <a:pt x="0" y="11"/>
                    </a:lnTo>
                    <a:lnTo>
                      <a:pt x="0" y="31"/>
                    </a:lnTo>
                    <a:lnTo>
                      <a:pt x="6" y="43"/>
                    </a:lnTo>
                    <a:lnTo>
                      <a:pt x="6" y="43"/>
                    </a:lnTo>
                    <a:lnTo>
                      <a:pt x="6" y="55"/>
                    </a:lnTo>
                    <a:lnTo>
                      <a:pt x="6" y="72"/>
                    </a:lnTo>
                    <a:lnTo>
                      <a:pt x="12" y="78"/>
                    </a:lnTo>
                    <a:lnTo>
                      <a:pt x="12" y="78"/>
                    </a:lnTo>
                    <a:lnTo>
                      <a:pt x="12" y="72"/>
                    </a:lnTo>
                    <a:lnTo>
                      <a:pt x="12" y="55"/>
                    </a:lnTo>
                    <a:lnTo>
                      <a:pt x="12" y="37"/>
                    </a:lnTo>
                    <a:lnTo>
                      <a:pt x="12" y="37"/>
                    </a:lnTo>
                    <a:lnTo>
                      <a:pt x="12" y="31"/>
                    </a:lnTo>
                    <a:lnTo>
                      <a:pt x="18" y="23"/>
                    </a:lnTo>
                    <a:lnTo>
                      <a:pt x="18" y="1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04" name="Freeform 120"/>
              <p:cNvSpPr>
                <a:spLocks/>
              </p:cNvSpPr>
              <p:nvPr/>
            </p:nvSpPr>
            <p:spPr bwMode="auto">
              <a:xfrm>
                <a:off x="4030" y="2978"/>
                <a:ext cx="36" cy="220"/>
              </a:xfrm>
              <a:custGeom>
                <a:avLst/>
                <a:gdLst>
                  <a:gd name="T0" fmla="*/ 6 w 36"/>
                  <a:gd name="T1" fmla="*/ 0 h 220"/>
                  <a:gd name="T2" fmla="*/ 6 w 36"/>
                  <a:gd name="T3" fmla="*/ 18 h 220"/>
                  <a:gd name="T4" fmla="*/ 12 w 36"/>
                  <a:gd name="T5" fmla="*/ 55 h 220"/>
                  <a:gd name="T6" fmla="*/ 24 w 36"/>
                  <a:gd name="T7" fmla="*/ 78 h 220"/>
                  <a:gd name="T8" fmla="*/ 24 w 36"/>
                  <a:gd name="T9" fmla="*/ 78 h 220"/>
                  <a:gd name="T10" fmla="*/ 24 w 36"/>
                  <a:gd name="T11" fmla="*/ 84 h 220"/>
                  <a:gd name="T12" fmla="*/ 24 w 36"/>
                  <a:gd name="T13" fmla="*/ 96 h 220"/>
                  <a:gd name="T14" fmla="*/ 30 w 36"/>
                  <a:gd name="T15" fmla="*/ 96 h 220"/>
                  <a:gd name="T16" fmla="*/ 30 w 36"/>
                  <a:gd name="T17" fmla="*/ 96 h 220"/>
                  <a:gd name="T18" fmla="*/ 30 w 36"/>
                  <a:gd name="T19" fmla="*/ 110 h 220"/>
                  <a:gd name="T20" fmla="*/ 30 w 36"/>
                  <a:gd name="T21" fmla="*/ 122 h 220"/>
                  <a:gd name="T22" fmla="*/ 30 w 36"/>
                  <a:gd name="T23" fmla="*/ 134 h 220"/>
                  <a:gd name="T24" fmla="*/ 30 w 36"/>
                  <a:gd name="T25" fmla="*/ 134 h 220"/>
                  <a:gd name="T26" fmla="*/ 30 w 36"/>
                  <a:gd name="T27" fmla="*/ 145 h 220"/>
                  <a:gd name="T28" fmla="*/ 36 w 36"/>
                  <a:gd name="T29" fmla="*/ 171 h 220"/>
                  <a:gd name="T30" fmla="*/ 36 w 36"/>
                  <a:gd name="T31" fmla="*/ 183 h 220"/>
                  <a:gd name="T32" fmla="*/ 36 w 36"/>
                  <a:gd name="T33" fmla="*/ 183 h 220"/>
                  <a:gd name="T34" fmla="*/ 36 w 36"/>
                  <a:gd name="T35" fmla="*/ 194 h 220"/>
                  <a:gd name="T36" fmla="*/ 36 w 36"/>
                  <a:gd name="T37" fmla="*/ 214 h 220"/>
                  <a:gd name="T38" fmla="*/ 36 w 36"/>
                  <a:gd name="T39" fmla="*/ 220 h 220"/>
                  <a:gd name="T40" fmla="*/ 36 w 36"/>
                  <a:gd name="T41" fmla="*/ 220 h 220"/>
                  <a:gd name="T42" fmla="*/ 30 w 36"/>
                  <a:gd name="T43" fmla="*/ 220 h 220"/>
                  <a:gd name="T44" fmla="*/ 30 w 36"/>
                  <a:gd name="T45" fmla="*/ 206 h 220"/>
                  <a:gd name="T46" fmla="*/ 30 w 36"/>
                  <a:gd name="T47" fmla="*/ 189 h 220"/>
                  <a:gd name="T48" fmla="*/ 30 w 36"/>
                  <a:gd name="T49" fmla="*/ 189 h 220"/>
                  <a:gd name="T50" fmla="*/ 24 w 36"/>
                  <a:gd name="T51" fmla="*/ 177 h 220"/>
                  <a:gd name="T52" fmla="*/ 24 w 36"/>
                  <a:gd name="T53" fmla="*/ 165 h 220"/>
                  <a:gd name="T54" fmla="*/ 24 w 36"/>
                  <a:gd name="T55" fmla="*/ 151 h 220"/>
                  <a:gd name="T56" fmla="*/ 24 w 36"/>
                  <a:gd name="T57" fmla="*/ 151 h 220"/>
                  <a:gd name="T58" fmla="*/ 18 w 36"/>
                  <a:gd name="T59" fmla="*/ 139 h 220"/>
                  <a:gd name="T60" fmla="*/ 18 w 36"/>
                  <a:gd name="T61" fmla="*/ 128 h 220"/>
                  <a:gd name="T62" fmla="*/ 18 w 36"/>
                  <a:gd name="T63" fmla="*/ 116 h 220"/>
                  <a:gd name="T64" fmla="*/ 18 w 36"/>
                  <a:gd name="T65" fmla="*/ 116 h 220"/>
                  <a:gd name="T66" fmla="*/ 18 w 36"/>
                  <a:gd name="T67" fmla="*/ 110 h 220"/>
                  <a:gd name="T68" fmla="*/ 12 w 36"/>
                  <a:gd name="T69" fmla="*/ 104 h 220"/>
                  <a:gd name="T70" fmla="*/ 12 w 36"/>
                  <a:gd name="T71" fmla="*/ 90 h 220"/>
                  <a:gd name="T72" fmla="*/ 12 w 36"/>
                  <a:gd name="T73" fmla="*/ 90 h 220"/>
                  <a:gd name="T74" fmla="*/ 12 w 36"/>
                  <a:gd name="T75" fmla="*/ 84 h 220"/>
                  <a:gd name="T76" fmla="*/ 12 w 36"/>
                  <a:gd name="T77" fmla="*/ 78 h 220"/>
                  <a:gd name="T78" fmla="*/ 12 w 36"/>
                  <a:gd name="T79" fmla="*/ 67 h 220"/>
                  <a:gd name="T80" fmla="*/ 12 w 36"/>
                  <a:gd name="T81" fmla="*/ 67 h 220"/>
                  <a:gd name="T82" fmla="*/ 6 w 36"/>
                  <a:gd name="T83" fmla="*/ 41 h 220"/>
                  <a:gd name="T84" fmla="*/ 0 w 36"/>
                  <a:gd name="T85" fmla="*/ 6 h 220"/>
                  <a:gd name="T86" fmla="*/ 6 w 36"/>
                  <a:gd name="T8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220">
                    <a:moveTo>
                      <a:pt x="6" y="0"/>
                    </a:moveTo>
                    <a:lnTo>
                      <a:pt x="6" y="18"/>
                    </a:lnTo>
                    <a:lnTo>
                      <a:pt x="12" y="55"/>
                    </a:lnTo>
                    <a:lnTo>
                      <a:pt x="24" y="78"/>
                    </a:lnTo>
                    <a:lnTo>
                      <a:pt x="24" y="78"/>
                    </a:lnTo>
                    <a:lnTo>
                      <a:pt x="24" y="84"/>
                    </a:lnTo>
                    <a:lnTo>
                      <a:pt x="24" y="96"/>
                    </a:lnTo>
                    <a:lnTo>
                      <a:pt x="30" y="96"/>
                    </a:lnTo>
                    <a:lnTo>
                      <a:pt x="30" y="96"/>
                    </a:lnTo>
                    <a:lnTo>
                      <a:pt x="30" y="110"/>
                    </a:lnTo>
                    <a:lnTo>
                      <a:pt x="30" y="122"/>
                    </a:lnTo>
                    <a:lnTo>
                      <a:pt x="30" y="134"/>
                    </a:lnTo>
                    <a:lnTo>
                      <a:pt x="30" y="134"/>
                    </a:lnTo>
                    <a:lnTo>
                      <a:pt x="30" y="145"/>
                    </a:lnTo>
                    <a:lnTo>
                      <a:pt x="36" y="171"/>
                    </a:lnTo>
                    <a:lnTo>
                      <a:pt x="36" y="183"/>
                    </a:lnTo>
                    <a:lnTo>
                      <a:pt x="36" y="183"/>
                    </a:lnTo>
                    <a:lnTo>
                      <a:pt x="36" y="194"/>
                    </a:lnTo>
                    <a:lnTo>
                      <a:pt x="36" y="214"/>
                    </a:lnTo>
                    <a:lnTo>
                      <a:pt x="36" y="220"/>
                    </a:lnTo>
                    <a:lnTo>
                      <a:pt x="36" y="220"/>
                    </a:lnTo>
                    <a:lnTo>
                      <a:pt x="30" y="220"/>
                    </a:lnTo>
                    <a:lnTo>
                      <a:pt x="30" y="206"/>
                    </a:lnTo>
                    <a:lnTo>
                      <a:pt x="30" y="189"/>
                    </a:lnTo>
                    <a:lnTo>
                      <a:pt x="30" y="189"/>
                    </a:lnTo>
                    <a:lnTo>
                      <a:pt x="24" y="177"/>
                    </a:lnTo>
                    <a:lnTo>
                      <a:pt x="24" y="165"/>
                    </a:lnTo>
                    <a:lnTo>
                      <a:pt x="24" y="151"/>
                    </a:lnTo>
                    <a:lnTo>
                      <a:pt x="24" y="151"/>
                    </a:lnTo>
                    <a:lnTo>
                      <a:pt x="18" y="139"/>
                    </a:lnTo>
                    <a:lnTo>
                      <a:pt x="18" y="128"/>
                    </a:lnTo>
                    <a:lnTo>
                      <a:pt x="18" y="116"/>
                    </a:lnTo>
                    <a:lnTo>
                      <a:pt x="18" y="116"/>
                    </a:lnTo>
                    <a:lnTo>
                      <a:pt x="18" y="110"/>
                    </a:lnTo>
                    <a:lnTo>
                      <a:pt x="12" y="104"/>
                    </a:lnTo>
                    <a:lnTo>
                      <a:pt x="12" y="90"/>
                    </a:lnTo>
                    <a:lnTo>
                      <a:pt x="12" y="90"/>
                    </a:lnTo>
                    <a:lnTo>
                      <a:pt x="12" y="84"/>
                    </a:lnTo>
                    <a:lnTo>
                      <a:pt x="12" y="78"/>
                    </a:lnTo>
                    <a:lnTo>
                      <a:pt x="12" y="67"/>
                    </a:lnTo>
                    <a:lnTo>
                      <a:pt x="12" y="67"/>
                    </a:lnTo>
                    <a:lnTo>
                      <a:pt x="6" y="41"/>
                    </a:lnTo>
                    <a:lnTo>
                      <a:pt x="0" y="6"/>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05" name="Freeform 121"/>
              <p:cNvSpPr>
                <a:spLocks/>
              </p:cNvSpPr>
              <p:nvPr/>
            </p:nvSpPr>
            <p:spPr bwMode="auto">
              <a:xfrm>
                <a:off x="4030" y="2891"/>
                <a:ext cx="12" cy="6"/>
              </a:xfrm>
              <a:custGeom>
                <a:avLst/>
                <a:gdLst>
                  <a:gd name="T0" fmla="*/ 0 w 12"/>
                  <a:gd name="T1" fmla="*/ 0 h 6"/>
                  <a:gd name="T2" fmla="*/ 0 w 12"/>
                  <a:gd name="T3" fmla="*/ 6 h 6"/>
                  <a:gd name="T4" fmla="*/ 6 w 12"/>
                  <a:gd name="T5" fmla="*/ 6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6 w 12"/>
                  <a:gd name="T19" fmla="*/ 6 h 6"/>
                  <a:gd name="T20" fmla="*/ 0 w 12"/>
                  <a:gd name="T21" fmla="*/ 6 h 6"/>
                  <a:gd name="T22" fmla="*/ 0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0" y="0"/>
                    </a:moveTo>
                    <a:lnTo>
                      <a:pt x="0" y="6"/>
                    </a:lnTo>
                    <a:lnTo>
                      <a:pt x="6" y="6"/>
                    </a:lnTo>
                    <a:lnTo>
                      <a:pt x="12" y="0"/>
                    </a:lnTo>
                    <a:lnTo>
                      <a:pt x="12" y="0"/>
                    </a:lnTo>
                    <a:lnTo>
                      <a:pt x="12" y="0"/>
                    </a:lnTo>
                    <a:lnTo>
                      <a:pt x="12" y="6"/>
                    </a:lnTo>
                    <a:lnTo>
                      <a:pt x="12" y="6"/>
                    </a:lnTo>
                    <a:lnTo>
                      <a:pt x="12" y="6"/>
                    </a:lnTo>
                    <a:lnTo>
                      <a:pt x="6" y="6"/>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06" name="Freeform 122"/>
              <p:cNvSpPr>
                <a:spLocks/>
              </p:cNvSpPr>
              <p:nvPr/>
            </p:nvSpPr>
            <p:spPr bwMode="auto">
              <a:xfrm>
                <a:off x="4091" y="2854"/>
                <a:ext cx="44" cy="37"/>
              </a:xfrm>
              <a:custGeom>
                <a:avLst/>
                <a:gdLst>
                  <a:gd name="T0" fmla="*/ 44 w 44"/>
                  <a:gd name="T1" fmla="*/ 0 h 37"/>
                  <a:gd name="T2" fmla="*/ 44 w 44"/>
                  <a:gd name="T3" fmla="*/ 8 h 37"/>
                  <a:gd name="T4" fmla="*/ 38 w 44"/>
                  <a:gd name="T5" fmla="*/ 14 h 37"/>
                  <a:gd name="T6" fmla="*/ 30 w 44"/>
                  <a:gd name="T7" fmla="*/ 20 h 37"/>
                  <a:gd name="T8" fmla="*/ 30 w 44"/>
                  <a:gd name="T9" fmla="*/ 20 h 37"/>
                  <a:gd name="T10" fmla="*/ 24 w 44"/>
                  <a:gd name="T11" fmla="*/ 26 h 37"/>
                  <a:gd name="T12" fmla="*/ 18 w 44"/>
                  <a:gd name="T13" fmla="*/ 26 h 37"/>
                  <a:gd name="T14" fmla="*/ 12 w 44"/>
                  <a:gd name="T15" fmla="*/ 26 h 37"/>
                  <a:gd name="T16" fmla="*/ 12 w 44"/>
                  <a:gd name="T17" fmla="*/ 26 h 37"/>
                  <a:gd name="T18" fmla="*/ 6 w 44"/>
                  <a:gd name="T19" fmla="*/ 26 h 37"/>
                  <a:gd name="T20" fmla="*/ 0 w 44"/>
                  <a:gd name="T21" fmla="*/ 20 h 37"/>
                  <a:gd name="T22" fmla="*/ 0 w 44"/>
                  <a:gd name="T23" fmla="*/ 20 h 37"/>
                  <a:gd name="T24" fmla="*/ 0 w 44"/>
                  <a:gd name="T25" fmla="*/ 20 h 37"/>
                  <a:gd name="T26" fmla="*/ 6 w 44"/>
                  <a:gd name="T27" fmla="*/ 26 h 37"/>
                  <a:gd name="T28" fmla="*/ 12 w 44"/>
                  <a:gd name="T29" fmla="*/ 31 h 37"/>
                  <a:gd name="T30" fmla="*/ 18 w 44"/>
                  <a:gd name="T31" fmla="*/ 31 h 37"/>
                  <a:gd name="T32" fmla="*/ 18 w 44"/>
                  <a:gd name="T33" fmla="*/ 31 h 37"/>
                  <a:gd name="T34" fmla="*/ 24 w 44"/>
                  <a:gd name="T35" fmla="*/ 31 h 37"/>
                  <a:gd name="T36" fmla="*/ 24 w 44"/>
                  <a:gd name="T37" fmla="*/ 31 h 37"/>
                  <a:gd name="T38" fmla="*/ 30 w 44"/>
                  <a:gd name="T39" fmla="*/ 31 h 37"/>
                  <a:gd name="T40" fmla="*/ 30 w 44"/>
                  <a:gd name="T41" fmla="*/ 31 h 37"/>
                  <a:gd name="T42" fmla="*/ 24 w 44"/>
                  <a:gd name="T43" fmla="*/ 37 h 37"/>
                  <a:gd name="T44" fmla="*/ 18 w 44"/>
                  <a:gd name="T45" fmla="*/ 37 h 37"/>
                  <a:gd name="T46" fmla="*/ 18 w 44"/>
                  <a:gd name="T47" fmla="*/ 37 h 37"/>
                  <a:gd name="T48" fmla="*/ 18 w 44"/>
                  <a:gd name="T49" fmla="*/ 37 h 37"/>
                  <a:gd name="T50" fmla="*/ 18 w 44"/>
                  <a:gd name="T51" fmla="*/ 37 h 37"/>
                  <a:gd name="T52" fmla="*/ 24 w 44"/>
                  <a:gd name="T53" fmla="*/ 37 h 37"/>
                  <a:gd name="T54" fmla="*/ 30 w 44"/>
                  <a:gd name="T55" fmla="*/ 37 h 37"/>
                  <a:gd name="T56" fmla="*/ 30 w 44"/>
                  <a:gd name="T57" fmla="*/ 37 h 37"/>
                  <a:gd name="T58" fmla="*/ 30 w 44"/>
                  <a:gd name="T59" fmla="*/ 31 h 37"/>
                  <a:gd name="T60" fmla="*/ 30 w 44"/>
                  <a:gd name="T61" fmla="*/ 26 h 37"/>
                  <a:gd name="T62" fmla="*/ 38 w 44"/>
                  <a:gd name="T63" fmla="*/ 26 h 37"/>
                  <a:gd name="T64" fmla="*/ 38 w 44"/>
                  <a:gd name="T65" fmla="*/ 26 h 37"/>
                  <a:gd name="T66" fmla="*/ 38 w 44"/>
                  <a:gd name="T67" fmla="*/ 20 h 37"/>
                  <a:gd name="T68" fmla="*/ 44 w 44"/>
                  <a:gd name="T69" fmla="*/ 8 h 37"/>
                  <a:gd name="T70" fmla="*/ 44 w 44"/>
                  <a:gd name="T7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37">
                    <a:moveTo>
                      <a:pt x="44" y="0"/>
                    </a:moveTo>
                    <a:lnTo>
                      <a:pt x="44" y="8"/>
                    </a:lnTo>
                    <a:lnTo>
                      <a:pt x="38" y="14"/>
                    </a:lnTo>
                    <a:lnTo>
                      <a:pt x="30" y="20"/>
                    </a:lnTo>
                    <a:lnTo>
                      <a:pt x="30" y="20"/>
                    </a:lnTo>
                    <a:lnTo>
                      <a:pt x="24" y="26"/>
                    </a:lnTo>
                    <a:lnTo>
                      <a:pt x="18" y="26"/>
                    </a:lnTo>
                    <a:lnTo>
                      <a:pt x="12" y="26"/>
                    </a:lnTo>
                    <a:lnTo>
                      <a:pt x="12" y="26"/>
                    </a:lnTo>
                    <a:lnTo>
                      <a:pt x="6" y="26"/>
                    </a:lnTo>
                    <a:lnTo>
                      <a:pt x="0" y="20"/>
                    </a:lnTo>
                    <a:lnTo>
                      <a:pt x="0" y="20"/>
                    </a:lnTo>
                    <a:lnTo>
                      <a:pt x="0" y="20"/>
                    </a:lnTo>
                    <a:lnTo>
                      <a:pt x="6" y="26"/>
                    </a:lnTo>
                    <a:lnTo>
                      <a:pt x="12" y="31"/>
                    </a:lnTo>
                    <a:lnTo>
                      <a:pt x="18" y="31"/>
                    </a:lnTo>
                    <a:lnTo>
                      <a:pt x="18" y="31"/>
                    </a:lnTo>
                    <a:lnTo>
                      <a:pt x="24" y="31"/>
                    </a:lnTo>
                    <a:lnTo>
                      <a:pt x="24" y="31"/>
                    </a:lnTo>
                    <a:lnTo>
                      <a:pt x="30" y="31"/>
                    </a:lnTo>
                    <a:lnTo>
                      <a:pt x="30" y="31"/>
                    </a:lnTo>
                    <a:lnTo>
                      <a:pt x="24" y="37"/>
                    </a:lnTo>
                    <a:lnTo>
                      <a:pt x="18" y="37"/>
                    </a:lnTo>
                    <a:lnTo>
                      <a:pt x="18" y="37"/>
                    </a:lnTo>
                    <a:lnTo>
                      <a:pt x="18" y="37"/>
                    </a:lnTo>
                    <a:lnTo>
                      <a:pt x="18" y="37"/>
                    </a:lnTo>
                    <a:lnTo>
                      <a:pt x="24" y="37"/>
                    </a:lnTo>
                    <a:lnTo>
                      <a:pt x="30" y="37"/>
                    </a:lnTo>
                    <a:lnTo>
                      <a:pt x="30" y="37"/>
                    </a:lnTo>
                    <a:lnTo>
                      <a:pt x="30" y="31"/>
                    </a:lnTo>
                    <a:lnTo>
                      <a:pt x="30" y="26"/>
                    </a:lnTo>
                    <a:lnTo>
                      <a:pt x="38" y="26"/>
                    </a:lnTo>
                    <a:lnTo>
                      <a:pt x="38" y="26"/>
                    </a:lnTo>
                    <a:lnTo>
                      <a:pt x="38" y="20"/>
                    </a:lnTo>
                    <a:lnTo>
                      <a:pt x="44" y="8"/>
                    </a:lnTo>
                    <a:lnTo>
                      <a:pt x="4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07" name="Freeform 123"/>
              <p:cNvSpPr>
                <a:spLocks/>
              </p:cNvSpPr>
              <p:nvPr/>
            </p:nvSpPr>
            <p:spPr bwMode="auto">
              <a:xfrm>
                <a:off x="4121" y="2897"/>
                <a:ext cx="14" cy="43"/>
              </a:xfrm>
              <a:custGeom>
                <a:avLst/>
                <a:gdLst>
                  <a:gd name="T0" fmla="*/ 14 w 14"/>
                  <a:gd name="T1" fmla="*/ 0 h 43"/>
                  <a:gd name="T2" fmla="*/ 8 w 14"/>
                  <a:gd name="T3" fmla="*/ 6 h 43"/>
                  <a:gd name="T4" fmla="*/ 0 w 14"/>
                  <a:gd name="T5" fmla="*/ 20 h 43"/>
                  <a:gd name="T6" fmla="*/ 0 w 14"/>
                  <a:gd name="T7" fmla="*/ 26 h 43"/>
                  <a:gd name="T8" fmla="*/ 0 w 14"/>
                  <a:gd name="T9" fmla="*/ 26 h 43"/>
                  <a:gd name="T10" fmla="*/ 0 w 14"/>
                  <a:gd name="T11" fmla="*/ 38 h 43"/>
                  <a:gd name="T12" fmla="*/ 0 w 14"/>
                  <a:gd name="T13" fmla="*/ 43 h 43"/>
                  <a:gd name="T14" fmla="*/ 0 w 14"/>
                  <a:gd name="T15" fmla="*/ 43 h 43"/>
                  <a:gd name="T16" fmla="*/ 0 w 14"/>
                  <a:gd name="T17" fmla="*/ 43 h 43"/>
                  <a:gd name="T18" fmla="*/ 0 w 14"/>
                  <a:gd name="T19" fmla="*/ 38 h 43"/>
                  <a:gd name="T20" fmla="*/ 8 w 14"/>
                  <a:gd name="T21" fmla="*/ 32 h 43"/>
                  <a:gd name="T22" fmla="*/ 8 w 14"/>
                  <a:gd name="T23" fmla="*/ 26 h 43"/>
                  <a:gd name="T24" fmla="*/ 8 w 14"/>
                  <a:gd name="T25" fmla="*/ 26 h 43"/>
                  <a:gd name="T26" fmla="*/ 8 w 14"/>
                  <a:gd name="T27" fmla="*/ 20 h 43"/>
                  <a:gd name="T28" fmla="*/ 8 w 14"/>
                  <a:gd name="T29" fmla="*/ 12 h 43"/>
                  <a:gd name="T30" fmla="*/ 14 w 1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43">
                    <a:moveTo>
                      <a:pt x="14" y="0"/>
                    </a:moveTo>
                    <a:lnTo>
                      <a:pt x="8" y="6"/>
                    </a:lnTo>
                    <a:lnTo>
                      <a:pt x="0" y="20"/>
                    </a:lnTo>
                    <a:lnTo>
                      <a:pt x="0" y="26"/>
                    </a:lnTo>
                    <a:lnTo>
                      <a:pt x="0" y="26"/>
                    </a:lnTo>
                    <a:lnTo>
                      <a:pt x="0" y="38"/>
                    </a:lnTo>
                    <a:lnTo>
                      <a:pt x="0" y="43"/>
                    </a:lnTo>
                    <a:lnTo>
                      <a:pt x="0" y="43"/>
                    </a:lnTo>
                    <a:lnTo>
                      <a:pt x="0" y="43"/>
                    </a:lnTo>
                    <a:lnTo>
                      <a:pt x="0" y="38"/>
                    </a:lnTo>
                    <a:lnTo>
                      <a:pt x="8" y="32"/>
                    </a:lnTo>
                    <a:lnTo>
                      <a:pt x="8" y="26"/>
                    </a:lnTo>
                    <a:lnTo>
                      <a:pt x="8" y="26"/>
                    </a:lnTo>
                    <a:lnTo>
                      <a:pt x="8" y="20"/>
                    </a:lnTo>
                    <a:lnTo>
                      <a:pt x="8" y="12"/>
                    </a:lnTo>
                    <a:lnTo>
                      <a:pt x="1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08" name="Freeform 124"/>
              <p:cNvSpPr>
                <a:spLocks/>
              </p:cNvSpPr>
              <p:nvPr/>
            </p:nvSpPr>
            <p:spPr bwMode="auto">
              <a:xfrm>
                <a:off x="3932" y="2378"/>
                <a:ext cx="299" cy="490"/>
              </a:xfrm>
              <a:custGeom>
                <a:avLst/>
                <a:gdLst>
                  <a:gd name="T0" fmla="*/ 275 w 299"/>
                  <a:gd name="T1" fmla="*/ 6 h 490"/>
                  <a:gd name="T2" fmla="*/ 281 w 299"/>
                  <a:gd name="T3" fmla="*/ 30 h 490"/>
                  <a:gd name="T4" fmla="*/ 293 w 299"/>
                  <a:gd name="T5" fmla="*/ 55 h 490"/>
                  <a:gd name="T6" fmla="*/ 293 w 299"/>
                  <a:gd name="T7" fmla="*/ 85 h 490"/>
                  <a:gd name="T8" fmla="*/ 293 w 299"/>
                  <a:gd name="T9" fmla="*/ 116 h 490"/>
                  <a:gd name="T10" fmla="*/ 293 w 299"/>
                  <a:gd name="T11" fmla="*/ 134 h 490"/>
                  <a:gd name="T12" fmla="*/ 293 w 299"/>
                  <a:gd name="T13" fmla="*/ 159 h 490"/>
                  <a:gd name="T14" fmla="*/ 293 w 299"/>
                  <a:gd name="T15" fmla="*/ 209 h 490"/>
                  <a:gd name="T16" fmla="*/ 287 w 299"/>
                  <a:gd name="T17" fmla="*/ 275 h 490"/>
                  <a:gd name="T18" fmla="*/ 281 w 299"/>
                  <a:gd name="T19" fmla="*/ 287 h 490"/>
                  <a:gd name="T20" fmla="*/ 269 w 299"/>
                  <a:gd name="T21" fmla="*/ 336 h 490"/>
                  <a:gd name="T22" fmla="*/ 263 w 299"/>
                  <a:gd name="T23" fmla="*/ 360 h 490"/>
                  <a:gd name="T24" fmla="*/ 258 w 299"/>
                  <a:gd name="T25" fmla="*/ 397 h 490"/>
                  <a:gd name="T26" fmla="*/ 244 w 299"/>
                  <a:gd name="T27" fmla="*/ 421 h 490"/>
                  <a:gd name="T28" fmla="*/ 232 w 299"/>
                  <a:gd name="T29" fmla="*/ 452 h 490"/>
                  <a:gd name="T30" fmla="*/ 232 w 299"/>
                  <a:gd name="T31" fmla="*/ 354 h 490"/>
                  <a:gd name="T32" fmla="*/ 189 w 299"/>
                  <a:gd name="T33" fmla="*/ 256 h 490"/>
                  <a:gd name="T34" fmla="*/ 197 w 299"/>
                  <a:gd name="T35" fmla="*/ 311 h 490"/>
                  <a:gd name="T36" fmla="*/ 197 w 299"/>
                  <a:gd name="T37" fmla="*/ 409 h 490"/>
                  <a:gd name="T38" fmla="*/ 165 w 299"/>
                  <a:gd name="T39" fmla="*/ 464 h 490"/>
                  <a:gd name="T40" fmla="*/ 147 w 299"/>
                  <a:gd name="T41" fmla="*/ 484 h 490"/>
                  <a:gd name="T42" fmla="*/ 142 w 299"/>
                  <a:gd name="T43" fmla="*/ 441 h 490"/>
                  <a:gd name="T44" fmla="*/ 128 w 299"/>
                  <a:gd name="T45" fmla="*/ 403 h 490"/>
                  <a:gd name="T46" fmla="*/ 92 w 299"/>
                  <a:gd name="T47" fmla="*/ 342 h 490"/>
                  <a:gd name="T48" fmla="*/ 86 w 299"/>
                  <a:gd name="T49" fmla="*/ 281 h 490"/>
                  <a:gd name="T50" fmla="*/ 79 w 299"/>
                  <a:gd name="T51" fmla="*/ 226 h 490"/>
                  <a:gd name="T52" fmla="*/ 67 w 299"/>
                  <a:gd name="T53" fmla="*/ 264 h 490"/>
                  <a:gd name="T54" fmla="*/ 37 w 299"/>
                  <a:gd name="T55" fmla="*/ 325 h 490"/>
                  <a:gd name="T56" fmla="*/ 31 w 299"/>
                  <a:gd name="T57" fmla="*/ 380 h 490"/>
                  <a:gd name="T58" fmla="*/ 18 w 299"/>
                  <a:gd name="T59" fmla="*/ 360 h 490"/>
                  <a:gd name="T60" fmla="*/ 12 w 299"/>
                  <a:gd name="T61" fmla="*/ 330 h 490"/>
                  <a:gd name="T62" fmla="*/ 12 w 299"/>
                  <a:gd name="T63" fmla="*/ 305 h 490"/>
                  <a:gd name="T64" fmla="*/ 12 w 299"/>
                  <a:gd name="T65" fmla="*/ 275 h 490"/>
                  <a:gd name="T66" fmla="*/ 12 w 299"/>
                  <a:gd name="T67" fmla="*/ 238 h 490"/>
                  <a:gd name="T68" fmla="*/ 6 w 299"/>
                  <a:gd name="T69" fmla="*/ 220 h 490"/>
                  <a:gd name="T70" fmla="*/ 0 w 299"/>
                  <a:gd name="T71" fmla="*/ 183 h 490"/>
                  <a:gd name="T72" fmla="*/ 6 w 299"/>
                  <a:gd name="T73" fmla="*/ 159 h 490"/>
                  <a:gd name="T74" fmla="*/ 12 w 299"/>
                  <a:gd name="T75" fmla="*/ 110 h 490"/>
                  <a:gd name="T76" fmla="*/ 12 w 299"/>
                  <a:gd name="T77" fmla="*/ 98 h 490"/>
                  <a:gd name="T78" fmla="*/ 12 w 299"/>
                  <a:gd name="T79" fmla="*/ 73 h 490"/>
                  <a:gd name="T80" fmla="*/ 18 w 299"/>
                  <a:gd name="T81" fmla="*/ 55 h 490"/>
                  <a:gd name="T82" fmla="*/ 24 w 299"/>
                  <a:gd name="T83" fmla="*/ 43 h 490"/>
                  <a:gd name="T84" fmla="*/ 37 w 299"/>
                  <a:gd name="T85" fmla="*/ 18 h 490"/>
                  <a:gd name="T86" fmla="*/ 43 w 299"/>
                  <a:gd name="T87" fmla="*/ 36 h 490"/>
                  <a:gd name="T88" fmla="*/ 73 w 299"/>
                  <a:gd name="T89" fmla="*/ 73 h 490"/>
                  <a:gd name="T90" fmla="*/ 86 w 299"/>
                  <a:gd name="T91" fmla="*/ 79 h 490"/>
                  <a:gd name="T92" fmla="*/ 98 w 299"/>
                  <a:gd name="T93" fmla="*/ 73 h 490"/>
                  <a:gd name="T94" fmla="*/ 116 w 299"/>
                  <a:gd name="T95" fmla="*/ 73 h 490"/>
                  <a:gd name="T96" fmla="*/ 134 w 299"/>
                  <a:gd name="T97" fmla="*/ 67 h 490"/>
                  <a:gd name="T98" fmla="*/ 147 w 299"/>
                  <a:gd name="T99" fmla="*/ 67 h 490"/>
                  <a:gd name="T100" fmla="*/ 171 w 299"/>
                  <a:gd name="T101" fmla="*/ 67 h 490"/>
                  <a:gd name="T102" fmla="*/ 189 w 299"/>
                  <a:gd name="T103" fmla="*/ 67 h 490"/>
                  <a:gd name="T104" fmla="*/ 258 w 299"/>
                  <a:gd name="T105" fmla="*/ 24 h 490"/>
                  <a:gd name="T106" fmla="*/ 263 w 299"/>
                  <a:gd name="T10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9" h="490">
                    <a:moveTo>
                      <a:pt x="263" y="0"/>
                    </a:moveTo>
                    <a:lnTo>
                      <a:pt x="263" y="0"/>
                    </a:lnTo>
                    <a:lnTo>
                      <a:pt x="269" y="0"/>
                    </a:lnTo>
                    <a:lnTo>
                      <a:pt x="275" y="6"/>
                    </a:lnTo>
                    <a:lnTo>
                      <a:pt x="275" y="6"/>
                    </a:lnTo>
                    <a:lnTo>
                      <a:pt x="275" y="18"/>
                    </a:lnTo>
                    <a:lnTo>
                      <a:pt x="275" y="24"/>
                    </a:lnTo>
                    <a:lnTo>
                      <a:pt x="281" y="30"/>
                    </a:lnTo>
                    <a:lnTo>
                      <a:pt x="281" y="30"/>
                    </a:lnTo>
                    <a:lnTo>
                      <a:pt x="281" y="36"/>
                    </a:lnTo>
                    <a:lnTo>
                      <a:pt x="287" y="43"/>
                    </a:lnTo>
                    <a:lnTo>
                      <a:pt x="293" y="55"/>
                    </a:lnTo>
                    <a:lnTo>
                      <a:pt x="293" y="55"/>
                    </a:lnTo>
                    <a:lnTo>
                      <a:pt x="287" y="67"/>
                    </a:lnTo>
                    <a:lnTo>
                      <a:pt x="287" y="79"/>
                    </a:lnTo>
                    <a:lnTo>
                      <a:pt x="293" y="85"/>
                    </a:lnTo>
                    <a:lnTo>
                      <a:pt x="293" y="85"/>
                    </a:lnTo>
                    <a:lnTo>
                      <a:pt x="293" y="98"/>
                    </a:lnTo>
                    <a:lnTo>
                      <a:pt x="293" y="110"/>
                    </a:lnTo>
                    <a:lnTo>
                      <a:pt x="293" y="116"/>
                    </a:lnTo>
                    <a:lnTo>
                      <a:pt x="293" y="116"/>
                    </a:lnTo>
                    <a:lnTo>
                      <a:pt x="293" y="128"/>
                    </a:lnTo>
                    <a:lnTo>
                      <a:pt x="293" y="134"/>
                    </a:lnTo>
                    <a:lnTo>
                      <a:pt x="293" y="134"/>
                    </a:lnTo>
                    <a:lnTo>
                      <a:pt x="293" y="134"/>
                    </a:lnTo>
                    <a:lnTo>
                      <a:pt x="287" y="140"/>
                    </a:lnTo>
                    <a:lnTo>
                      <a:pt x="287" y="154"/>
                    </a:lnTo>
                    <a:lnTo>
                      <a:pt x="293" y="159"/>
                    </a:lnTo>
                    <a:lnTo>
                      <a:pt x="293" y="159"/>
                    </a:lnTo>
                    <a:lnTo>
                      <a:pt x="293" y="171"/>
                    </a:lnTo>
                    <a:lnTo>
                      <a:pt x="299" y="189"/>
                    </a:lnTo>
                    <a:lnTo>
                      <a:pt x="293" y="209"/>
                    </a:lnTo>
                    <a:lnTo>
                      <a:pt x="293" y="209"/>
                    </a:lnTo>
                    <a:lnTo>
                      <a:pt x="293" y="226"/>
                    </a:lnTo>
                    <a:lnTo>
                      <a:pt x="293" y="256"/>
                    </a:lnTo>
                    <a:lnTo>
                      <a:pt x="287" y="275"/>
                    </a:lnTo>
                    <a:lnTo>
                      <a:pt x="287" y="275"/>
                    </a:lnTo>
                    <a:lnTo>
                      <a:pt x="281" y="281"/>
                    </a:lnTo>
                    <a:lnTo>
                      <a:pt x="281" y="281"/>
                    </a:lnTo>
                    <a:lnTo>
                      <a:pt x="281" y="287"/>
                    </a:lnTo>
                    <a:lnTo>
                      <a:pt x="281" y="287"/>
                    </a:lnTo>
                    <a:lnTo>
                      <a:pt x="281" y="299"/>
                    </a:lnTo>
                    <a:lnTo>
                      <a:pt x="275" y="325"/>
                    </a:lnTo>
                    <a:lnTo>
                      <a:pt x="269" y="336"/>
                    </a:lnTo>
                    <a:lnTo>
                      <a:pt x="269" y="336"/>
                    </a:lnTo>
                    <a:lnTo>
                      <a:pt x="269" y="342"/>
                    </a:lnTo>
                    <a:lnTo>
                      <a:pt x="263" y="354"/>
                    </a:lnTo>
                    <a:lnTo>
                      <a:pt x="263" y="360"/>
                    </a:lnTo>
                    <a:lnTo>
                      <a:pt x="263" y="360"/>
                    </a:lnTo>
                    <a:lnTo>
                      <a:pt x="263" y="374"/>
                    </a:lnTo>
                    <a:lnTo>
                      <a:pt x="258" y="386"/>
                    </a:lnTo>
                    <a:lnTo>
                      <a:pt x="258" y="397"/>
                    </a:lnTo>
                    <a:lnTo>
                      <a:pt x="258" y="397"/>
                    </a:lnTo>
                    <a:lnTo>
                      <a:pt x="252" y="409"/>
                    </a:lnTo>
                    <a:lnTo>
                      <a:pt x="244" y="415"/>
                    </a:lnTo>
                    <a:lnTo>
                      <a:pt x="244" y="421"/>
                    </a:lnTo>
                    <a:lnTo>
                      <a:pt x="244" y="421"/>
                    </a:lnTo>
                    <a:lnTo>
                      <a:pt x="238" y="435"/>
                    </a:lnTo>
                    <a:lnTo>
                      <a:pt x="238" y="446"/>
                    </a:lnTo>
                    <a:lnTo>
                      <a:pt x="232" y="452"/>
                    </a:lnTo>
                    <a:lnTo>
                      <a:pt x="232" y="452"/>
                    </a:lnTo>
                    <a:lnTo>
                      <a:pt x="232" y="435"/>
                    </a:lnTo>
                    <a:lnTo>
                      <a:pt x="232" y="397"/>
                    </a:lnTo>
                    <a:lnTo>
                      <a:pt x="232" y="354"/>
                    </a:lnTo>
                    <a:lnTo>
                      <a:pt x="232" y="354"/>
                    </a:lnTo>
                    <a:lnTo>
                      <a:pt x="214" y="319"/>
                    </a:lnTo>
                    <a:lnTo>
                      <a:pt x="203" y="281"/>
                    </a:lnTo>
                    <a:lnTo>
                      <a:pt x="189" y="256"/>
                    </a:lnTo>
                    <a:lnTo>
                      <a:pt x="189" y="256"/>
                    </a:lnTo>
                    <a:lnTo>
                      <a:pt x="189" y="270"/>
                    </a:lnTo>
                    <a:lnTo>
                      <a:pt x="189" y="293"/>
                    </a:lnTo>
                    <a:lnTo>
                      <a:pt x="197" y="311"/>
                    </a:lnTo>
                    <a:lnTo>
                      <a:pt x="197" y="311"/>
                    </a:lnTo>
                    <a:lnTo>
                      <a:pt x="197" y="336"/>
                    </a:lnTo>
                    <a:lnTo>
                      <a:pt x="197" y="374"/>
                    </a:lnTo>
                    <a:lnTo>
                      <a:pt x="197" y="409"/>
                    </a:lnTo>
                    <a:lnTo>
                      <a:pt x="197" y="409"/>
                    </a:lnTo>
                    <a:lnTo>
                      <a:pt x="183" y="435"/>
                    </a:lnTo>
                    <a:lnTo>
                      <a:pt x="177" y="452"/>
                    </a:lnTo>
                    <a:lnTo>
                      <a:pt x="165" y="464"/>
                    </a:lnTo>
                    <a:lnTo>
                      <a:pt x="165" y="464"/>
                    </a:lnTo>
                    <a:lnTo>
                      <a:pt x="159" y="476"/>
                    </a:lnTo>
                    <a:lnTo>
                      <a:pt x="153" y="490"/>
                    </a:lnTo>
                    <a:lnTo>
                      <a:pt x="147" y="484"/>
                    </a:lnTo>
                    <a:lnTo>
                      <a:pt x="147" y="484"/>
                    </a:lnTo>
                    <a:lnTo>
                      <a:pt x="142" y="470"/>
                    </a:lnTo>
                    <a:lnTo>
                      <a:pt x="142" y="452"/>
                    </a:lnTo>
                    <a:lnTo>
                      <a:pt x="142" y="441"/>
                    </a:lnTo>
                    <a:lnTo>
                      <a:pt x="142" y="441"/>
                    </a:lnTo>
                    <a:lnTo>
                      <a:pt x="134" y="429"/>
                    </a:lnTo>
                    <a:lnTo>
                      <a:pt x="128" y="415"/>
                    </a:lnTo>
                    <a:lnTo>
                      <a:pt x="128" y="403"/>
                    </a:lnTo>
                    <a:lnTo>
                      <a:pt x="128" y="403"/>
                    </a:lnTo>
                    <a:lnTo>
                      <a:pt x="116" y="391"/>
                    </a:lnTo>
                    <a:lnTo>
                      <a:pt x="104" y="366"/>
                    </a:lnTo>
                    <a:lnTo>
                      <a:pt x="92" y="342"/>
                    </a:lnTo>
                    <a:lnTo>
                      <a:pt x="92" y="342"/>
                    </a:lnTo>
                    <a:lnTo>
                      <a:pt x="86" y="319"/>
                    </a:lnTo>
                    <a:lnTo>
                      <a:pt x="86" y="293"/>
                    </a:lnTo>
                    <a:lnTo>
                      <a:pt x="86" y="281"/>
                    </a:lnTo>
                    <a:lnTo>
                      <a:pt x="86" y="281"/>
                    </a:lnTo>
                    <a:lnTo>
                      <a:pt x="86" y="270"/>
                    </a:lnTo>
                    <a:lnTo>
                      <a:pt x="79" y="244"/>
                    </a:lnTo>
                    <a:lnTo>
                      <a:pt x="79" y="226"/>
                    </a:lnTo>
                    <a:lnTo>
                      <a:pt x="79" y="226"/>
                    </a:lnTo>
                    <a:lnTo>
                      <a:pt x="79" y="232"/>
                    </a:lnTo>
                    <a:lnTo>
                      <a:pt x="73" y="250"/>
                    </a:lnTo>
                    <a:lnTo>
                      <a:pt x="67" y="264"/>
                    </a:lnTo>
                    <a:lnTo>
                      <a:pt x="67" y="264"/>
                    </a:lnTo>
                    <a:lnTo>
                      <a:pt x="55" y="287"/>
                    </a:lnTo>
                    <a:lnTo>
                      <a:pt x="43" y="311"/>
                    </a:lnTo>
                    <a:lnTo>
                      <a:pt x="37" y="325"/>
                    </a:lnTo>
                    <a:lnTo>
                      <a:pt x="37" y="325"/>
                    </a:lnTo>
                    <a:lnTo>
                      <a:pt x="31" y="336"/>
                    </a:lnTo>
                    <a:lnTo>
                      <a:pt x="24" y="354"/>
                    </a:lnTo>
                    <a:lnTo>
                      <a:pt x="31" y="380"/>
                    </a:lnTo>
                    <a:lnTo>
                      <a:pt x="31" y="380"/>
                    </a:lnTo>
                    <a:lnTo>
                      <a:pt x="24" y="380"/>
                    </a:lnTo>
                    <a:lnTo>
                      <a:pt x="18" y="374"/>
                    </a:lnTo>
                    <a:lnTo>
                      <a:pt x="18" y="360"/>
                    </a:lnTo>
                    <a:lnTo>
                      <a:pt x="18" y="360"/>
                    </a:lnTo>
                    <a:lnTo>
                      <a:pt x="12" y="348"/>
                    </a:lnTo>
                    <a:lnTo>
                      <a:pt x="12" y="336"/>
                    </a:lnTo>
                    <a:lnTo>
                      <a:pt x="12" y="330"/>
                    </a:lnTo>
                    <a:lnTo>
                      <a:pt x="12" y="330"/>
                    </a:lnTo>
                    <a:lnTo>
                      <a:pt x="12" y="325"/>
                    </a:lnTo>
                    <a:lnTo>
                      <a:pt x="12" y="311"/>
                    </a:lnTo>
                    <a:lnTo>
                      <a:pt x="12" y="305"/>
                    </a:lnTo>
                    <a:lnTo>
                      <a:pt x="12" y="305"/>
                    </a:lnTo>
                    <a:lnTo>
                      <a:pt x="12" y="299"/>
                    </a:lnTo>
                    <a:lnTo>
                      <a:pt x="6" y="287"/>
                    </a:lnTo>
                    <a:lnTo>
                      <a:pt x="12" y="275"/>
                    </a:lnTo>
                    <a:lnTo>
                      <a:pt x="12" y="275"/>
                    </a:lnTo>
                    <a:lnTo>
                      <a:pt x="12" y="264"/>
                    </a:lnTo>
                    <a:lnTo>
                      <a:pt x="12" y="250"/>
                    </a:lnTo>
                    <a:lnTo>
                      <a:pt x="12" y="238"/>
                    </a:lnTo>
                    <a:lnTo>
                      <a:pt x="12" y="238"/>
                    </a:lnTo>
                    <a:lnTo>
                      <a:pt x="6" y="232"/>
                    </a:lnTo>
                    <a:lnTo>
                      <a:pt x="6" y="226"/>
                    </a:lnTo>
                    <a:lnTo>
                      <a:pt x="6" y="220"/>
                    </a:lnTo>
                    <a:lnTo>
                      <a:pt x="6" y="220"/>
                    </a:lnTo>
                    <a:lnTo>
                      <a:pt x="0" y="209"/>
                    </a:lnTo>
                    <a:lnTo>
                      <a:pt x="0" y="195"/>
                    </a:lnTo>
                    <a:lnTo>
                      <a:pt x="0" y="183"/>
                    </a:lnTo>
                    <a:lnTo>
                      <a:pt x="0" y="183"/>
                    </a:lnTo>
                    <a:lnTo>
                      <a:pt x="6" y="171"/>
                    </a:lnTo>
                    <a:lnTo>
                      <a:pt x="6" y="165"/>
                    </a:lnTo>
                    <a:lnTo>
                      <a:pt x="6" y="159"/>
                    </a:lnTo>
                    <a:lnTo>
                      <a:pt x="6" y="159"/>
                    </a:lnTo>
                    <a:lnTo>
                      <a:pt x="0" y="146"/>
                    </a:lnTo>
                    <a:lnTo>
                      <a:pt x="6" y="128"/>
                    </a:lnTo>
                    <a:lnTo>
                      <a:pt x="12" y="110"/>
                    </a:lnTo>
                    <a:lnTo>
                      <a:pt x="12" y="110"/>
                    </a:lnTo>
                    <a:lnTo>
                      <a:pt x="12" y="110"/>
                    </a:lnTo>
                    <a:lnTo>
                      <a:pt x="6" y="104"/>
                    </a:lnTo>
                    <a:lnTo>
                      <a:pt x="12" y="98"/>
                    </a:lnTo>
                    <a:lnTo>
                      <a:pt x="12" y="98"/>
                    </a:lnTo>
                    <a:lnTo>
                      <a:pt x="12" y="91"/>
                    </a:lnTo>
                    <a:lnTo>
                      <a:pt x="12" y="85"/>
                    </a:lnTo>
                    <a:lnTo>
                      <a:pt x="12" y="73"/>
                    </a:lnTo>
                    <a:lnTo>
                      <a:pt x="12" y="73"/>
                    </a:lnTo>
                    <a:lnTo>
                      <a:pt x="18" y="67"/>
                    </a:lnTo>
                    <a:lnTo>
                      <a:pt x="18" y="61"/>
                    </a:lnTo>
                    <a:lnTo>
                      <a:pt x="18" y="55"/>
                    </a:lnTo>
                    <a:lnTo>
                      <a:pt x="18" y="55"/>
                    </a:lnTo>
                    <a:lnTo>
                      <a:pt x="18" y="49"/>
                    </a:lnTo>
                    <a:lnTo>
                      <a:pt x="24" y="49"/>
                    </a:lnTo>
                    <a:lnTo>
                      <a:pt x="24" y="43"/>
                    </a:lnTo>
                    <a:lnTo>
                      <a:pt x="24" y="43"/>
                    </a:lnTo>
                    <a:lnTo>
                      <a:pt x="24" y="36"/>
                    </a:lnTo>
                    <a:lnTo>
                      <a:pt x="31" y="24"/>
                    </a:lnTo>
                    <a:lnTo>
                      <a:pt x="37" y="18"/>
                    </a:lnTo>
                    <a:lnTo>
                      <a:pt x="37" y="18"/>
                    </a:lnTo>
                    <a:lnTo>
                      <a:pt x="37" y="24"/>
                    </a:lnTo>
                    <a:lnTo>
                      <a:pt x="37" y="30"/>
                    </a:lnTo>
                    <a:lnTo>
                      <a:pt x="43" y="36"/>
                    </a:lnTo>
                    <a:lnTo>
                      <a:pt x="43" y="36"/>
                    </a:lnTo>
                    <a:lnTo>
                      <a:pt x="49" y="49"/>
                    </a:lnTo>
                    <a:lnTo>
                      <a:pt x="61" y="67"/>
                    </a:lnTo>
                    <a:lnTo>
                      <a:pt x="73" y="73"/>
                    </a:lnTo>
                    <a:lnTo>
                      <a:pt x="73" y="73"/>
                    </a:lnTo>
                    <a:lnTo>
                      <a:pt x="79" y="79"/>
                    </a:lnTo>
                    <a:lnTo>
                      <a:pt x="79" y="79"/>
                    </a:lnTo>
                    <a:lnTo>
                      <a:pt x="86" y="79"/>
                    </a:lnTo>
                    <a:lnTo>
                      <a:pt x="86" y="79"/>
                    </a:lnTo>
                    <a:lnTo>
                      <a:pt x="86" y="79"/>
                    </a:lnTo>
                    <a:lnTo>
                      <a:pt x="92" y="79"/>
                    </a:lnTo>
                    <a:lnTo>
                      <a:pt x="98" y="73"/>
                    </a:lnTo>
                    <a:lnTo>
                      <a:pt x="98" y="73"/>
                    </a:lnTo>
                    <a:lnTo>
                      <a:pt x="104" y="73"/>
                    </a:lnTo>
                    <a:lnTo>
                      <a:pt x="110" y="73"/>
                    </a:lnTo>
                    <a:lnTo>
                      <a:pt x="116" y="73"/>
                    </a:lnTo>
                    <a:lnTo>
                      <a:pt x="116" y="73"/>
                    </a:lnTo>
                    <a:lnTo>
                      <a:pt x="116" y="67"/>
                    </a:lnTo>
                    <a:lnTo>
                      <a:pt x="122" y="67"/>
                    </a:lnTo>
                    <a:lnTo>
                      <a:pt x="134" y="67"/>
                    </a:lnTo>
                    <a:lnTo>
                      <a:pt x="134" y="67"/>
                    </a:lnTo>
                    <a:lnTo>
                      <a:pt x="142" y="73"/>
                    </a:lnTo>
                    <a:lnTo>
                      <a:pt x="147" y="73"/>
                    </a:lnTo>
                    <a:lnTo>
                      <a:pt x="147" y="67"/>
                    </a:lnTo>
                    <a:lnTo>
                      <a:pt x="147" y="67"/>
                    </a:lnTo>
                    <a:lnTo>
                      <a:pt x="153" y="67"/>
                    </a:lnTo>
                    <a:lnTo>
                      <a:pt x="159" y="67"/>
                    </a:lnTo>
                    <a:lnTo>
                      <a:pt x="171" y="67"/>
                    </a:lnTo>
                    <a:lnTo>
                      <a:pt x="171" y="67"/>
                    </a:lnTo>
                    <a:lnTo>
                      <a:pt x="177" y="73"/>
                    </a:lnTo>
                    <a:lnTo>
                      <a:pt x="177" y="73"/>
                    </a:lnTo>
                    <a:lnTo>
                      <a:pt x="189" y="67"/>
                    </a:lnTo>
                    <a:lnTo>
                      <a:pt x="189" y="67"/>
                    </a:lnTo>
                    <a:lnTo>
                      <a:pt x="203" y="61"/>
                    </a:lnTo>
                    <a:lnTo>
                      <a:pt x="232" y="49"/>
                    </a:lnTo>
                    <a:lnTo>
                      <a:pt x="258" y="24"/>
                    </a:lnTo>
                    <a:lnTo>
                      <a:pt x="258" y="24"/>
                    </a:lnTo>
                    <a:lnTo>
                      <a:pt x="258" y="24"/>
                    </a:lnTo>
                    <a:lnTo>
                      <a:pt x="263" y="12"/>
                    </a:lnTo>
                    <a:lnTo>
                      <a:pt x="263"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09" name="Freeform 125"/>
              <p:cNvSpPr>
                <a:spLocks/>
              </p:cNvSpPr>
              <p:nvPr/>
            </p:nvSpPr>
            <p:spPr bwMode="auto">
              <a:xfrm>
                <a:off x="4097" y="2457"/>
                <a:ext cx="93" cy="171"/>
              </a:xfrm>
              <a:custGeom>
                <a:avLst/>
                <a:gdLst>
                  <a:gd name="T0" fmla="*/ 12 w 93"/>
                  <a:gd name="T1" fmla="*/ 0 h 171"/>
                  <a:gd name="T2" fmla="*/ 18 w 93"/>
                  <a:gd name="T3" fmla="*/ 6 h 171"/>
                  <a:gd name="T4" fmla="*/ 32 w 93"/>
                  <a:gd name="T5" fmla="*/ 12 h 171"/>
                  <a:gd name="T6" fmla="*/ 55 w 93"/>
                  <a:gd name="T7" fmla="*/ 12 h 171"/>
                  <a:gd name="T8" fmla="*/ 61 w 93"/>
                  <a:gd name="T9" fmla="*/ 19 h 171"/>
                  <a:gd name="T10" fmla="*/ 93 w 93"/>
                  <a:gd name="T11" fmla="*/ 25 h 171"/>
                  <a:gd name="T12" fmla="*/ 79 w 93"/>
                  <a:gd name="T13" fmla="*/ 25 h 171"/>
                  <a:gd name="T14" fmla="*/ 55 w 93"/>
                  <a:gd name="T15" fmla="*/ 19 h 171"/>
                  <a:gd name="T16" fmla="*/ 43 w 93"/>
                  <a:gd name="T17" fmla="*/ 19 h 171"/>
                  <a:gd name="T18" fmla="*/ 38 w 93"/>
                  <a:gd name="T19" fmla="*/ 19 h 171"/>
                  <a:gd name="T20" fmla="*/ 43 w 93"/>
                  <a:gd name="T21" fmla="*/ 25 h 171"/>
                  <a:gd name="T22" fmla="*/ 61 w 93"/>
                  <a:gd name="T23" fmla="*/ 37 h 171"/>
                  <a:gd name="T24" fmla="*/ 67 w 93"/>
                  <a:gd name="T25" fmla="*/ 49 h 171"/>
                  <a:gd name="T26" fmla="*/ 93 w 93"/>
                  <a:gd name="T27" fmla="*/ 80 h 171"/>
                  <a:gd name="T28" fmla="*/ 79 w 93"/>
                  <a:gd name="T29" fmla="*/ 67 h 171"/>
                  <a:gd name="T30" fmla="*/ 38 w 93"/>
                  <a:gd name="T31" fmla="*/ 25 h 171"/>
                  <a:gd name="T32" fmla="*/ 24 w 93"/>
                  <a:gd name="T33" fmla="*/ 25 h 171"/>
                  <a:gd name="T34" fmla="*/ 24 w 93"/>
                  <a:gd name="T35" fmla="*/ 31 h 171"/>
                  <a:gd name="T36" fmla="*/ 24 w 93"/>
                  <a:gd name="T37" fmla="*/ 37 h 171"/>
                  <a:gd name="T38" fmla="*/ 32 w 93"/>
                  <a:gd name="T39" fmla="*/ 43 h 171"/>
                  <a:gd name="T40" fmla="*/ 38 w 93"/>
                  <a:gd name="T41" fmla="*/ 55 h 171"/>
                  <a:gd name="T42" fmla="*/ 49 w 93"/>
                  <a:gd name="T43" fmla="*/ 75 h 171"/>
                  <a:gd name="T44" fmla="*/ 61 w 93"/>
                  <a:gd name="T45" fmla="*/ 86 h 171"/>
                  <a:gd name="T46" fmla="*/ 87 w 93"/>
                  <a:gd name="T47" fmla="*/ 122 h 171"/>
                  <a:gd name="T48" fmla="*/ 79 w 93"/>
                  <a:gd name="T49" fmla="*/ 122 h 171"/>
                  <a:gd name="T50" fmla="*/ 67 w 93"/>
                  <a:gd name="T51" fmla="*/ 104 h 171"/>
                  <a:gd name="T52" fmla="*/ 55 w 93"/>
                  <a:gd name="T53" fmla="*/ 92 h 171"/>
                  <a:gd name="T54" fmla="*/ 38 w 93"/>
                  <a:gd name="T55" fmla="*/ 67 h 171"/>
                  <a:gd name="T56" fmla="*/ 32 w 93"/>
                  <a:gd name="T57" fmla="*/ 61 h 171"/>
                  <a:gd name="T58" fmla="*/ 24 w 93"/>
                  <a:gd name="T59" fmla="*/ 37 h 171"/>
                  <a:gd name="T60" fmla="*/ 18 w 93"/>
                  <a:gd name="T61" fmla="*/ 31 h 171"/>
                  <a:gd name="T62" fmla="*/ 12 w 93"/>
                  <a:gd name="T63" fmla="*/ 25 h 171"/>
                  <a:gd name="T64" fmla="*/ 6 w 93"/>
                  <a:gd name="T65" fmla="*/ 37 h 171"/>
                  <a:gd name="T66" fmla="*/ 6 w 93"/>
                  <a:gd name="T67" fmla="*/ 55 h 171"/>
                  <a:gd name="T68" fmla="*/ 6 w 93"/>
                  <a:gd name="T69" fmla="*/ 67 h 171"/>
                  <a:gd name="T70" fmla="*/ 12 w 93"/>
                  <a:gd name="T71" fmla="*/ 104 h 171"/>
                  <a:gd name="T72" fmla="*/ 18 w 93"/>
                  <a:gd name="T73" fmla="*/ 116 h 171"/>
                  <a:gd name="T74" fmla="*/ 32 w 93"/>
                  <a:gd name="T75" fmla="*/ 135 h 171"/>
                  <a:gd name="T76" fmla="*/ 32 w 93"/>
                  <a:gd name="T77" fmla="*/ 147 h 171"/>
                  <a:gd name="T78" fmla="*/ 43 w 93"/>
                  <a:gd name="T79" fmla="*/ 165 h 171"/>
                  <a:gd name="T80" fmla="*/ 43 w 93"/>
                  <a:gd name="T81" fmla="*/ 171 h 171"/>
                  <a:gd name="T82" fmla="*/ 38 w 93"/>
                  <a:gd name="T83" fmla="*/ 159 h 171"/>
                  <a:gd name="T84" fmla="*/ 32 w 93"/>
                  <a:gd name="T85" fmla="*/ 147 h 171"/>
                  <a:gd name="T86" fmla="*/ 18 w 93"/>
                  <a:gd name="T87" fmla="*/ 135 h 171"/>
                  <a:gd name="T88" fmla="*/ 12 w 93"/>
                  <a:gd name="T89" fmla="*/ 130 h 171"/>
                  <a:gd name="T90" fmla="*/ 6 w 93"/>
                  <a:gd name="T91" fmla="*/ 116 h 171"/>
                  <a:gd name="T92" fmla="*/ 0 w 93"/>
                  <a:gd name="T93" fmla="*/ 98 h 171"/>
                  <a:gd name="T94" fmla="*/ 0 w 93"/>
                  <a:gd name="T95" fmla="*/ 31 h 171"/>
                  <a:gd name="T96" fmla="*/ 6 w 93"/>
                  <a:gd name="T97" fmla="*/ 12 h 171"/>
                  <a:gd name="T98" fmla="*/ 12 w 93"/>
                  <a:gd name="T9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171">
                    <a:moveTo>
                      <a:pt x="12" y="0"/>
                    </a:moveTo>
                    <a:lnTo>
                      <a:pt x="12" y="0"/>
                    </a:lnTo>
                    <a:lnTo>
                      <a:pt x="12" y="6"/>
                    </a:lnTo>
                    <a:lnTo>
                      <a:pt x="18" y="6"/>
                    </a:lnTo>
                    <a:lnTo>
                      <a:pt x="18" y="6"/>
                    </a:lnTo>
                    <a:lnTo>
                      <a:pt x="32" y="12"/>
                    </a:lnTo>
                    <a:lnTo>
                      <a:pt x="43" y="12"/>
                    </a:lnTo>
                    <a:lnTo>
                      <a:pt x="55" y="12"/>
                    </a:lnTo>
                    <a:lnTo>
                      <a:pt x="55" y="12"/>
                    </a:lnTo>
                    <a:lnTo>
                      <a:pt x="61" y="19"/>
                    </a:lnTo>
                    <a:lnTo>
                      <a:pt x="79" y="19"/>
                    </a:lnTo>
                    <a:lnTo>
                      <a:pt x="93" y="25"/>
                    </a:lnTo>
                    <a:lnTo>
                      <a:pt x="93" y="25"/>
                    </a:lnTo>
                    <a:lnTo>
                      <a:pt x="79" y="25"/>
                    </a:lnTo>
                    <a:lnTo>
                      <a:pt x="67" y="19"/>
                    </a:lnTo>
                    <a:lnTo>
                      <a:pt x="55" y="19"/>
                    </a:lnTo>
                    <a:lnTo>
                      <a:pt x="55" y="19"/>
                    </a:lnTo>
                    <a:lnTo>
                      <a:pt x="43" y="19"/>
                    </a:lnTo>
                    <a:lnTo>
                      <a:pt x="38" y="19"/>
                    </a:lnTo>
                    <a:lnTo>
                      <a:pt x="38" y="19"/>
                    </a:lnTo>
                    <a:lnTo>
                      <a:pt x="38" y="19"/>
                    </a:lnTo>
                    <a:lnTo>
                      <a:pt x="43" y="25"/>
                    </a:lnTo>
                    <a:lnTo>
                      <a:pt x="55" y="31"/>
                    </a:lnTo>
                    <a:lnTo>
                      <a:pt x="61" y="37"/>
                    </a:lnTo>
                    <a:lnTo>
                      <a:pt x="61" y="37"/>
                    </a:lnTo>
                    <a:lnTo>
                      <a:pt x="67" y="49"/>
                    </a:lnTo>
                    <a:lnTo>
                      <a:pt x="79" y="61"/>
                    </a:lnTo>
                    <a:lnTo>
                      <a:pt x="93" y="80"/>
                    </a:lnTo>
                    <a:lnTo>
                      <a:pt x="93" y="80"/>
                    </a:lnTo>
                    <a:lnTo>
                      <a:pt x="79" y="67"/>
                    </a:lnTo>
                    <a:lnTo>
                      <a:pt x="55" y="43"/>
                    </a:lnTo>
                    <a:lnTo>
                      <a:pt x="38" y="25"/>
                    </a:lnTo>
                    <a:lnTo>
                      <a:pt x="38" y="25"/>
                    </a:lnTo>
                    <a:lnTo>
                      <a:pt x="24" y="25"/>
                    </a:lnTo>
                    <a:lnTo>
                      <a:pt x="24" y="25"/>
                    </a:lnTo>
                    <a:lnTo>
                      <a:pt x="24" y="31"/>
                    </a:lnTo>
                    <a:lnTo>
                      <a:pt x="24" y="31"/>
                    </a:lnTo>
                    <a:lnTo>
                      <a:pt x="24" y="37"/>
                    </a:lnTo>
                    <a:lnTo>
                      <a:pt x="32" y="37"/>
                    </a:lnTo>
                    <a:lnTo>
                      <a:pt x="32" y="43"/>
                    </a:lnTo>
                    <a:lnTo>
                      <a:pt x="32" y="43"/>
                    </a:lnTo>
                    <a:lnTo>
                      <a:pt x="38" y="55"/>
                    </a:lnTo>
                    <a:lnTo>
                      <a:pt x="43" y="67"/>
                    </a:lnTo>
                    <a:lnTo>
                      <a:pt x="49" y="75"/>
                    </a:lnTo>
                    <a:lnTo>
                      <a:pt x="49" y="75"/>
                    </a:lnTo>
                    <a:lnTo>
                      <a:pt x="61" y="86"/>
                    </a:lnTo>
                    <a:lnTo>
                      <a:pt x="73" y="110"/>
                    </a:lnTo>
                    <a:lnTo>
                      <a:pt x="87" y="122"/>
                    </a:lnTo>
                    <a:lnTo>
                      <a:pt x="87" y="122"/>
                    </a:lnTo>
                    <a:lnTo>
                      <a:pt x="79" y="122"/>
                    </a:lnTo>
                    <a:lnTo>
                      <a:pt x="73" y="110"/>
                    </a:lnTo>
                    <a:lnTo>
                      <a:pt x="67" y="104"/>
                    </a:lnTo>
                    <a:lnTo>
                      <a:pt x="67" y="104"/>
                    </a:lnTo>
                    <a:lnTo>
                      <a:pt x="55" y="92"/>
                    </a:lnTo>
                    <a:lnTo>
                      <a:pt x="43" y="80"/>
                    </a:lnTo>
                    <a:lnTo>
                      <a:pt x="38" y="67"/>
                    </a:lnTo>
                    <a:lnTo>
                      <a:pt x="38" y="67"/>
                    </a:lnTo>
                    <a:lnTo>
                      <a:pt x="32" y="61"/>
                    </a:lnTo>
                    <a:lnTo>
                      <a:pt x="24" y="49"/>
                    </a:lnTo>
                    <a:lnTo>
                      <a:pt x="24" y="37"/>
                    </a:lnTo>
                    <a:lnTo>
                      <a:pt x="24" y="37"/>
                    </a:lnTo>
                    <a:lnTo>
                      <a:pt x="18" y="31"/>
                    </a:lnTo>
                    <a:lnTo>
                      <a:pt x="12" y="25"/>
                    </a:lnTo>
                    <a:lnTo>
                      <a:pt x="12" y="25"/>
                    </a:lnTo>
                    <a:lnTo>
                      <a:pt x="12" y="25"/>
                    </a:lnTo>
                    <a:lnTo>
                      <a:pt x="6" y="37"/>
                    </a:lnTo>
                    <a:lnTo>
                      <a:pt x="6" y="49"/>
                    </a:lnTo>
                    <a:lnTo>
                      <a:pt x="6" y="55"/>
                    </a:lnTo>
                    <a:lnTo>
                      <a:pt x="6" y="55"/>
                    </a:lnTo>
                    <a:lnTo>
                      <a:pt x="6" y="67"/>
                    </a:lnTo>
                    <a:lnTo>
                      <a:pt x="6" y="86"/>
                    </a:lnTo>
                    <a:lnTo>
                      <a:pt x="12" y="104"/>
                    </a:lnTo>
                    <a:lnTo>
                      <a:pt x="12" y="104"/>
                    </a:lnTo>
                    <a:lnTo>
                      <a:pt x="18" y="116"/>
                    </a:lnTo>
                    <a:lnTo>
                      <a:pt x="24" y="130"/>
                    </a:lnTo>
                    <a:lnTo>
                      <a:pt x="32" y="135"/>
                    </a:lnTo>
                    <a:lnTo>
                      <a:pt x="32" y="135"/>
                    </a:lnTo>
                    <a:lnTo>
                      <a:pt x="32" y="147"/>
                    </a:lnTo>
                    <a:lnTo>
                      <a:pt x="38" y="153"/>
                    </a:lnTo>
                    <a:lnTo>
                      <a:pt x="43" y="165"/>
                    </a:lnTo>
                    <a:lnTo>
                      <a:pt x="43" y="165"/>
                    </a:lnTo>
                    <a:lnTo>
                      <a:pt x="43" y="171"/>
                    </a:lnTo>
                    <a:lnTo>
                      <a:pt x="43" y="171"/>
                    </a:lnTo>
                    <a:lnTo>
                      <a:pt x="38" y="159"/>
                    </a:lnTo>
                    <a:lnTo>
                      <a:pt x="38" y="159"/>
                    </a:lnTo>
                    <a:lnTo>
                      <a:pt x="32" y="147"/>
                    </a:lnTo>
                    <a:lnTo>
                      <a:pt x="24" y="141"/>
                    </a:lnTo>
                    <a:lnTo>
                      <a:pt x="18" y="135"/>
                    </a:lnTo>
                    <a:lnTo>
                      <a:pt x="18" y="135"/>
                    </a:lnTo>
                    <a:lnTo>
                      <a:pt x="12" y="130"/>
                    </a:lnTo>
                    <a:lnTo>
                      <a:pt x="6" y="122"/>
                    </a:lnTo>
                    <a:lnTo>
                      <a:pt x="6" y="116"/>
                    </a:lnTo>
                    <a:lnTo>
                      <a:pt x="6" y="116"/>
                    </a:lnTo>
                    <a:lnTo>
                      <a:pt x="0" y="98"/>
                    </a:lnTo>
                    <a:lnTo>
                      <a:pt x="0" y="67"/>
                    </a:lnTo>
                    <a:lnTo>
                      <a:pt x="0" y="31"/>
                    </a:lnTo>
                    <a:lnTo>
                      <a:pt x="0" y="31"/>
                    </a:lnTo>
                    <a:lnTo>
                      <a:pt x="6" y="12"/>
                    </a:lnTo>
                    <a:lnTo>
                      <a:pt x="6" y="0"/>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10" name="Freeform 126"/>
              <p:cNvSpPr>
                <a:spLocks/>
              </p:cNvSpPr>
              <p:nvPr/>
            </p:nvSpPr>
            <p:spPr bwMode="auto">
              <a:xfrm>
                <a:off x="4195" y="2482"/>
                <a:ext cx="24" cy="24"/>
              </a:xfrm>
              <a:custGeom>
                <a:avLst/>
                <a:gdLst>
                  <a:gd name="T0" fmla="*/ 24 w 24"/>
                  <a:gd name="T1" fmla="*/ 12 h 24"/>
                  <a:gd name="T2" fmla="*/ 18 w 24"/>
                  <a:gd name="T3" fmla="*/ 12 h 24"/>
                  <a:gd name="T4" fmla="*/ 12 w 24"/>
                  <a:gd name="T5" fmla="*/ 6 h 24"/>
                  <a:gd name="T6" fmla="*/ 6 w 24"/>
                  <a:gd name="T7" fmla="*/ 0 h 24"/>
                  <a:gd name="T8" fmla="*/ 6 w 24"/>
                  <a:gd name="T9" fmla="*/ 0 h 24"/>
                  <a:gd name="T10" fmla="*/ 0 w 24"/>
                  <a:gd name="T11" fmla="*/ 0 h 24"/>
                  <a:gd name="T12" fmla="*/ 6 w 24"/>
                  <a:gd name="T13" fmla="*/ 6 h 24"/>
                  <a:gd name="T14" fmla="*/ 12 w 24"/>
                  <a:gd name="T15" fmla="*/ 6 h 24"/>
                  <a:gd name="T16" fmla="*/ 12 w 24"/>
                  <a:gd name="T17" fmla="*/ 6 h 24"/>
                  <a:gd name="T18" fmla="*/ 12 w 24"/>
                  <a:gd name="T19" fmla="*/ 12 h 24"/>
                  <a:gd name="T20" fmla="*/ 18 w 24"/>
                  <a:gd name="T21" fmla="*/ 18 h 24"/>
                  <a:gd name="T22" fmla="*/ 24 w 24"/>
                  <a:gd name="T23" fmla="*/ 24 h 24"/>
                  <a:gd name="T24" fmla="*/ 24 w 24"/>
                  <a:gd name="T25" fmla="*/ 24 h 24"/>
                  <a:gd name="T26" fmla="*/ 24 w 24"/>
                  <a:gd name="T27" fmla="*/ 24 h 24"/>
                  <a:gd name="T28" fmla="*/ 24 w 24"/>
                  <a:gd name="T29" fmla="*/ 18 h 24"/>
                  <a:gd name="T30" fmla="*/ 24 w 24"/>
                  <a:gd name="T3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4">
                    <a:moveTo>
                      <a:pt x="24" y="12"/>
                    </a:moveTo>
                    <a:lnTo>
                      <a:pt x="18" y="12"/>
                    </a:lnTo>
                    <a:lnTo>
                      <a:pt x="12" y="6"/>
                    </a:lnTo>
                    <a:lnTo>
                      <a:pt x="6" y="0"/>
                    </a:lnTo>
                    <a:lnTo>
                      <a:pt x="6" y="0"/>
                    </a:lnTo>
                    <a:lnTo>
                      <a:pt x="0" y="0"/>
                    </a:lnTo>
                    <a:lnTo>
                      <a:pt x="6" y="6"/>
                    </a:lnTo>
                    <a:lnTo>
                      <a:pt x="12" y="6"/>
                    </a:lnTo>
                    <a:lnTo>
                      <a:pt x="12" y="6"/>
                    </a:lnTo>
                    <a:lnTo>
                      <a:pt x="12" y="12"/>
                    </a:lnTo>
                    <a:lnTo>
                      <a:pt x="18" y="18"/>
                    </a:lnTo>
                    <a:lnTo>
                      <a:pt x="24" y="24"/>
                    </a:lnTo>
                    <a:lnTo>
                      <a:pt x="24" y="24"/>
                    </a:lnTo>
                    <a:lnTo>
                      <a:pt x="24" y="24"/>
                    </a:lnTo>
                    <a:lnTo>
                      <a:pt x="24" y="18"/>
                    </a:lnTo>
                    <a:lnTo>
                      <a:pt x="24" y="1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11" name="Freeform 127"/>
              <p:cNvSpPr>
                <a:spLocks/>
              </p:cNvSpPr>
              <p:nvPr/>
            </p:nvSpPr>
            <p:spPr bwMode="auto">
              <a:xfrm>
                <a:off x="4201" y="2549"/>
                <a:ext cx="24" cy="43"/>
              </a:xfrm>
              <a:custGeom>
                <a:avLst/>
                <a:gdLst>
                  <a:gd name="T0" fmla="*/ 24 w 24"/>
                  <a:gd name="T1" fmla="*/ 30 h 43"/>
                  <a:gd name="T2" fmla="*/ 18 w 24"/>
                  <a:gd name="T3" fmla="*/ 24 h 43"/>
                  <a:gd name="T4" fmla="*/ 12 w 24"/>
                  <a:gd name="T5" fmla="*/ 12 h 43"/>
                  <a:gd name="T6" fmla="*/ 6 w 24"/>
                  <a:gd name="T7" fmla="*/ 0 h 43"/>
                  <a:gd name="T8" fmla="*/ 6 w 24"/>
                  <a:gd name="T9" fmla="*/ 0 h 43"/>
                  <a:gd name="T10" fmla="*/ 0 w 24"/>
                  <a:gd name="T11" fmla="*/ 0 h 43"/>
                  <a:gd name="T12" fmla="*/ 0 w 24"/>
                  <a:gd name="T13" fmla="*/ 0 h 43"/>
                  <a:gd name="T14" fmla="*/ 6 w 24"/>
                  <a:gd name="T15" fmla="*/ 6 h 43"/>
                  <a:gd name="T16" fmla="*/ 6 w 24"/>
                  <a:gd name="T17" fmla="*/ 6 h 43"/>
                  <a:gd name="T18" fmla="*/ 12 w 24"/>
                  <a:gd name="T19" fmla="*/ 18 h 43"/>
                  <a:gd name="T20" fmla="*/ 18 w 24"/>
                  <a:gd name="T21" fmla="*/ 38 h 43"/>
                  <a:gd name="T22" fmla="*/ 24 w 24"/>
                  <a:gd name="T23" fmla="*/ 43 h 43"/>
                  <a:gd name="T24" fmla="*/ 24 w 24"/>
                  <a:gd name="T25" fmla="*/ 43 h 43"/>
                  <a:gd name="T26" fmla="*/ 24 w 24"/>
                  <a:gd name="T27" fmla="*/ 43 h 43"/>
                  <a:gd name="T28" fmla="*/ 24 w 24"/>
                  <a:gd name="T29" fmla="*/ 38 h 43"/>
                  <a:gd name="T30" fmla="*/ 24 w 24"/>
                  <a:gd name="T31"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3">
                    <a:moveTo>
                      <a:pt x="24" y="30"/>
                    </a:moveTo>
                    <a:lnTo>
                      <a:pt x="18" y="24"/>
                    </a:lnTo>
                    <a:lnTo>
                      <a:pt x="12" y="12"/>
                    </a:lnTo>
                    <a:lnTo>
                      <a:pt x="6" y="0"/>
                    </a:lnTo>
                    <a:lnTo>
                      <a:pt x="6" y="0"/>
                    </a:lnTo>
                    <a:lnTo>
                      <a:pt x="0" y="0"/>
                    </a:lnTo>
                    <a:lnTo>
                      <a:pt x="0" y="0"/>
                    </a:lnTo>
                    <a:lnTo>
                      <a:pt x="6" y="6"/>
                    </a:lnTo>
                    <a:lnTo>
                      <a:pt x="6" y="6"/>
                    </a:lnTo>
                    <a:lnTo>
                      <a:pt x="12" y="18"/>
                    </a:lnTo>
                    <a:lnTo>
                      <a:pt x="18" y="38"/>
                    </a:lnTo>
                    <a:lnTo>
                      <a:pt x="24" y="43"/>
                    </a:lnTo>
                    <a:lnTo>
                      <a:pt x="24" y="43"/>
                    </a:lnTo>
                    <a:lnTo>
                      <a:pt x="24" y="43"/>
                    </a:lnTo>
                    <a:lnTo>
                      <a:pt x="24" y="38"/>
                    </a:lnTo>
                    <a:lnTo>
                      <a:pt x="24" y="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12" name="Freeform 128"/>
              <p:cNvSpPr>
                <a:spLocks/>
              </p:cNvSpPr>
              <p:nvPr/>
            </p:nvSpPr>
            <p:spPr bwMode="auto">
              <a:xfrm>
                <a:off x="4195" y="2598"/>
                <a:ext cx="24" cy="61"/>
              </a:xfrm>
              <a:custGeom>
                <a:avLst/>
                <a:gdLst>
                  <a:gd name="T0" fmla="*/ 0 w 24"/>
                  <a:gd name="T1" fmla="*/ 0 h 61"/>
                  <a:gd name="T2" fmla="*/ 6 w 24"/>
                  <a:gd name="T3" fmla="*/ 12 h 61"/>
                  <a:gd name="T4" fmla="*/ 12 w 24"/>
                  <a:gd name="T5" fmla="*/ 30 h 61"/>
                  <a:gd name="T6" fmla="*/ 24 w 24"/>
                  <a:gd name="T7" fmla="*/ 50 h 61"/>
                  <a:gd name="T8" fmla="*/ 24 w 24"/>
                  <a:gd name="T9" fmla="*/ 50 h 61"/>
                  <a:gd name="T10" fmla="*/ 18 w 24"/>
                  <a:gd name="T11" fmla="*/ 55 h 61"/>
                  <a:gd name="T12" fmla="*/ 18 w 24"/>
                  <a:gd name="T13" fmla="*/ 61 h 61"/>
                  <a:gd name="T14" fmla="*/ 18 w 24"/>
                  <a:gd name="T15" fmla="*/ 61 h 61"/>
                  <a:gd name="T16" fmla="*/ 18 w 24"/>
                  <a:gd name="T17" fmla="*/ 61 h 61"/>
                  <a:gd name="T18" fmla="*/ 18 w 24"/>
                  <a:gd name="T19" fmla="*/ 55 h 61"/>
                  <a:gd name="T20" fmla="*/ 12 w 24"/>
                  <a:gd name="T21" fmla="*/ 50 h 61"/>
                  <a:gd name="T22" fmla="*/ 12 w 24"/>
                  <a:gd name="T23" fmla="*/ 36 h 61"/>
                  <a:gd name="T24" fmla="*/ 12 w 24"/>
                  <a:gd name="T25" fmla="*/ 36 h 61"/>
                  <a:gd name="T26" fmla="*/ 6 w 24"/>
                  <a:gd name="T27" fmla="*/ 24 h 61"/>
                  <a:gd name="T28" fmla="*/ 0 w 24"/>
                  <a:gd name="T29" fmla="*/ 12 h 61"/>
                  <a:gd name="T30" fmla="*/ 0 w 24"/>
                  <a:gd name="T3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61">
                    <a:moveTo>
                      <a:pt x="0" y="0"/>
                    </a:moveTo>
                    <a:lnTo>
                      <a:pt x="6" y="12"/>
                    </a:lnTo>
                    <a:lnTo>
                      <a:pt x="12" y="30"/>
                    </a:lnTo>
                    <a:lnTo>
                      <a:pt x="24" y="50"/>
                    </a:lnTo>
                    <a:lnTo>
                      <a:pt x="24" y="50"/>
                    </a:lnTo>
                    <a:lnTo>
                      <a:pt x="18" y="55"/>
                    </a:lnTo>
                    <a:lnTo>
                      <a:pt x="18" y="61"/>
                    </a:lnTo>
                    <a:lnTo>
                      <a:pt x="18" y="61"/>
                    </a:lnTo>
                    <a:lnTo>
                      <a:pt x="18" y="61"/>
                    </a:lnTo>
                    <a:lnTo>
                      <a:pt x="18" y="55"/>
                    </a:lnTo>
                    <a:lnTo>
                      <a:pt x="12" y="50"/>
                    </a:lnTo>
                    <a:lnTo>
                      <a:pt x="12" y="36"/>
                    </a:lnTo>
                    <a:lnTo>
                      <a:pt x="12" y="36"/>
                    </a:lnTo>
                    <a:lnTo>
                      <a:pt x="6" y="24"/>
                    </a:lnTo>
                    <a:lnTo>
                      <a:pt x="0" y="12"/>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13" name="Freeform 129"/>
              <p:cNvSpPr>
                <a:spLocks/>
              </p:cNvSpPr>
              <p:nvPr/>
            </p:nvSpPr>
            <p:spPr bwMode="auto">
              <a:xfrm>
                <a:off x="4164" y="2622"/>
                <a:ext cx="43" cy="110"/>
              </a:xfrm>
              <a:custGeom>
                <a:avLst/>
                <a:gdLst>
                  <a:gd name="T0" fmla="*/ 31 w 43"/>
                  <a:gd name="T1" fmla="*/ 110 h 110"/>
                  <a:gd name="T2" fmla="*/ 31 w 43"/>
                  <a:gd name="T3" fmla="*/ 110 h 110"/>
                  <a:gd name="T4" fmla="*/ 31 w 43"/>
                  <a:gd name="T5" fmla="*/ 98 h 110"/>
                  <a:gd name="T6" fmla="*/ 31 w 43"/>
                  <a:gd name="T7" fmla="*/ 86 h 110"/>
                  <a:gd name="T8" fmla="*/ 31 w 43"/>
                  <a:gd name="T9" fmla="*/ 86 h 110"/>
                  <a:gd name="T10" fmla="*/ 26 w 43"/>
                  <a:gd name="T11" fmla="*/ 75 h 110"/>
                  <a:gd name="T12" fmla="*/ 20 w 43"/>
                  <a:gd name="T13" fmla="*/ 55 h 110"/>
                  <a:gd name="T14" fmla="*/ 20 w 43"/>
                  <a:gd name="T15" fmla="*/ 37 h 110"/>
                  <a:gd name="T16" fmla="*/ 20 w 43"/>
                  <a:gd name="T17" fmla="*/ 37 h 110"/>
                  <a:gd name="T18" fmla="*/ 6 w 43"/>
                  <a:gd name="T19" fmla="*/ 26 h 110"/>
                  <a:gd name="T20" fmla="*/ 0 w 43"/>
                  <a:gd name="T21" fmla="*/ 12 h 110"/>
                  <a:gd name="T22" fmla="*/ 0 w 43"/>
                  <a:gd name="T23" fmla="*/ 0 h 110"/>
                  <a:gd name="T24" fmla="*/ 0 w 43"/>
                  <a:gd name="T25" fmla="*/ 0 h 110"/>
                  <a:gd name="T26" fmla="*/ 0 w 43"/>
                  <a:gd name="T27" fmla="*/ 6 h 110"/>
                  <a:gd name="T28" fmla="*/ 6 w 43"/>
                  <a:gd name="T29" fmla="*/ 26 h 110"/>
                  <a:gd name="T30" fmla="*/ 20 w 43"/>
                  <a:gd name="T31" fmla="*/ 31 h 110"/>
                  <a:gd name="T32" fmla="*/ 20 w 43"/>
                  <a:gd name="T33" fmla="*/ 31 h 110"/>
                  <a:gd name="T34" fmla="*/ 20 w 43"/>
                  <a:gd name="T35" fmla="*/ 37 h 110"/>
                  <a:gd name="T36" fmla="*/ 26 w 43"/>
                  <a:gd name="T37" fmla="*/ 49 h 110"/>
                  <a:gd name="T38" fmla="*/ 31 w 43"/>
                  <a:gd name="T39" fmla="*/ 61 h 110"/>
                  <a:gd name="T40" fmla="*/ 31 w 43"/>
                  <a:gd name="T41" fmla="*/ 61 h 110"/>
                  <a:gd name="T42" fmla="*/ 31 w 43"/>
                  <a:gd name="T43" fmla="*/ 75 h 110"/>
                  <a:gd name="T44" fmla="*/ 37 w 43"/>
                  <a:gd name="T45" fmla="*/ 86 h 110"/>
                  <a:gd name="T46" fmla="*/ 43 w 43"/>
                  <a:gd name="T47" fmla="*/ 86 h 110"/>
                  <a:gd name="T48" fmla="*/ 43 w 43"/>
                  <a:gd name="T49" fmla="*/ 86 h 110"/>
                  <a:gd name="T50" fmla="*/ 37 w 43"/>
                  <a:gd name="T51" fmla="*/ 92 h 110"/>
                  <a:gd name="T52" fmla="*/ 31 w 43"/>
                  <a:gd name="T53" fmla="*/ 98 h 110"/>
                  <a:gd name="T54" fmla="*/ 31 w 43"/>
                  <a:gd name="T5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110">
                    <a:moveTo>
                      <a:pt x="31" y="110"/>
                    </a:moveTo>
                    <a:lnTo>
                      <a:pt x="31" y="110"/>
                    </a:lnTo>
                    <a:lnTo>
                      <a:pt x="31" y="98"/>
                    </a:lnTo>
                    <a:lnTo>
                      <a:pt x="31" y="86"/>
                    </a:lnTo>
                    <a:lnTo>
                      <a:pt x="31" y="86"/>
                    </a:lnTo>
                    <a:lnTo>
                      <a:pt x="26" y="75"/>
                    </a:lnTo>
                    <a:lnTo>
                      <a:pt x="20" y="55"/>
                    </a:lnTo>
                    <a:lnTo>
                      <a:pt x="20" y="37"/>
                    </a:lnTo>
                    <a:lnTo>
                      <a:pt x="20" y="37"/>
                    </a:lnTo>
                    <a:lnTo>
                      <a:pt x="6" y="26"/>
                    </a:lnTo>
                    <a:lnTo>
                      <a:pt x="0" y="12"/>
                    </a:lnTo>
                    <a:lnTo>
                      <a:pt x="0" y="0"/>
                    </a:lnTo>
                    <a:lnTo>
                      <a:pt x="0" y="0"/>
                    </a:lnTo>
                    <a:lnTo>
                      <a:pt x="0" y="6"/>
                    </a:lnTo>
                    <a:lnTo>
                      <a:pt x="6" y="26"/>
                    </a:lnTo>
                    <a:lnTo>
                      <a:pt x="20" y="31"/>
                    </a:lnTo>
                    <a:lnTo>
                      <a:pt x="20" y="31"/>
                    </a:lnTo>
                    <a:lnTo>
                      <a:pt x="20" y="37"/>
                    </a:lnTo>
                    <a:lnTo>
                      <a:pt x="26" y="49"/>
                    </a:lnTo>
                    <a:lnTo>
                      <a:pt x="31" y="61"/>
                    </a:lnTo>
                    <a:lnTo>
                      <a:pt x="31" y="61"/>
                    </a:lnTo>
                    <a:lnTo>
                      <a:pt x="31" y="75"/>
                    </a:lnTo>
                    <a:lnTo>
                      <a:pt x="37" y="86"/>
                    </a:lnTo>
                    <a:lnTo>
                      <a:pt x="43" y="86"/>
                    </a:lnTo>
                    <a:lnTo>
                      <a:pt x="43" y="86"/>
                    </a:lnTo>
                    <a:lnTo>
                      <a:pt x="37" y="92"/>
                    </a:lnTo>
                    <a:lnTo>
                      <a:pt x="31" y="98"/>
                    </a:lnTo>
                    <a:lnTo>
                      <a:pt x="31" y="11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14" name="Freeform 130"/>
              <p:cNvSpPr>
                <a:spLocks/>
              </p:cNvSpPr>
              <p:nvPr/>
            </p:nvSpPr>
            <p:spPr bwMode="auto">
              <a:xfrm>
                <a:off x="4109" y="2579"/>
                <a:ext cx="12" cy="55"/>
              </a:xfrm>
              <a:custGeom>
                <a:avLst/>
                <a:gdLst>
                  <a:gd name="T0" fmla="*/ 0 w 12"/>
                  <a:gd name="T1" fmla="*/ 0 h 55"/>
                  <a:gd name="T2" fmla="*/ 12 w 12"/>
                  <a:gd name="T3" fmla="*/ 55 h 55"/>
                  <a:gd name="T4" fmla="*/ 6 w 12"/>
                  <a:gd name="T5" fmla="*/ 43 h 55"/>
                  <a:gd name="T6" fmla="*/ 6 w 12"/>
                  <a:gd name="T7" fmla="*/ 25 h 55"/>
                  <a:gd name="T8" fmla="*/ 6 w 12"/>
                  <a:gd name="T9" fmla="*/ 8 h 55"/>
                  <a:gd name="T10" fmla="*/ 6 w 12"/>
                  <a:gd name="T11" fmla="*/ 8 h 55"/>
                  <a:gd name="T12" fmla="*/ 0 w 12"/>
                  <a:gd name="T13" fmla="*/ 8 h 55"/>
                  <a:gd name="T14" fmla="*/ 0 w 12"/>
                  <a:gd name="T15" fmla="*/ 0 h 55"/>
                  <a:gd name="T16" fmla="*/ 0 w 12"/>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5">
                    <a:moveTo>
                      <a:pt x="0" y="0"/>
                    </a:moveTo>
                    <a:lnTo>
                      <a:pt x="12" y="55"/>
                    </a:lnTo>
                    <a:lnTo>
                      <a:pt x="6" y="43"/>
                    </a:lnTo>
                    <a:lnTo>
                      <a:pt x="6" y="25"/>
                    </a:lnTo>
                    <a:lnTo>
                      <a:pt x="6" y="8"/>
                    </a:lnTo>
                    <a:lnTo>
                      <a:pt x="6" y="8"/>
                    </a:lnTo>
                    <a:lnTo>
                      <a:pt x="0" y="8"/>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15" name="Freeform 131"/>
              <p:cNvSpPr>
                <a:spLocks/>
              </p:cNvSpPr>
              <p:nvPr/>
            </p:nvSpPr>
            <p:spPr bwMode="auto">
              <a:xfrm>
                <a:off x="4048" y="2451"/>
                <a:ext cx="26" cy="153"/>
              </a:xfrm>
              <a:custGeom>
                <a:avLst/>
                <a:gdLst>
                  <a:gd name="T0" fmla="*/ 26 w 26"/>
                  <a:gd name="T1" fmla="*/ 0 h 153"/>
                  <a:gd name="T2" fmla="*/ 18 w 26"/>
                  <a:gd name="T3" fmla="*/ 18 h 153"/>
                  <a:gd name="T4" fmla="*/ 6 w 26"/>
                  <a:gd name="T5" fmla="*/ 37 h 153"/>
                  <a:gd name="T6" fmla="*/ 6 w 26"/>
                  <a:gd name="T7" fmla="*/ 55 h 153"/>
                  <a:gd name="T8" fmla="*/ 6 w 26"/>
                  <a:gd name="T9" fmla="*/ 55 h 153"/>
                  <a:gd name="T10" fmla="*/ 6 w 26"/>
                  <a:gd name="T11" fmla="*/ 81 h 153"/>
                  <a:gd name="T12" fmla="*/ 6 w 26"/>
                  <a:gd name="T13" fmla="*/ 110 h 153"/>
                  <a:gd name="T14" fmla="*/ 12 w 26"/>
                  <a:gd name="T15" fmla="*/ 128 h 153"/>
                  <a:gd name="T16" fmla="*/ 12 w 26"/>
                  <a:gd name="T17" fmla="*/ 128 h 153"/>
                  <a:gd name="T18" fmla="*/ 12 w 26"/>
                  <a:gd name="T19" fmla="*/ 147 h 153"/>
                  <a:gd name="T20" fmla="*/ 12 w 26"/>
                  <a:gd name="T21" fmla="*/ 153 h 153"/>
                  <a:gd name="T22" fmla="*/ 12 w 26"/>
                  <a:gd name="T23" fmla="*/ 141 h 153"/>
                  <a:gd name="T24" fmla="*/ 12 w 26"/>
                  <a:gd name="T25" fmla="*/ 141 h 153"/>
                  <a:gd name="T26" fmla="*/ 6 w 26"/>
                  <a:gd name="T27" fmla="*/ 110 h 153"/>
                  <a:gd name="T28" fmla="*/ 0 w 26"/>
                  <a:gd name="T29" fmla="*/ 73 h 153"/>
                  <a:gd name="T30" fmla="*/ 6 w 26"/>
                  <a:gd name="T31" fmla="*/ 37 h 153"/>
                  <a:gd name="T32" fmla="*/ 6 w 26"/>
                  <a:gd name="T33" fmla="*/ 37 h 153"/>
                  <a:gd name="T34" fmla="*/ 12 w 26"/>
                  <a:gd name="T35" fmla="*/ 12 h 153"/>
                  <a:gd name="T36" fmla="*/ 18 w 26"/>
                  <a:gd name="T37" fmla="*/ 6 h 153"/>
                  <a:gd name="T38" fmla="*/ 26 w 26"/>
                  <a:gd name="T3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53">
                    <a:moveTo>
                      <a:pt x="26" y="0"/>
                    </a:moveTo>
                    <a:lnTo>
                      <a:pt x="18" y="18"/>
                    </a:lnTo>
                    <a:lnTo>
                      <a:pt x="6" y="37"/>
                    </a:lnTo>
                    <a:lnTo>
                      <a:pt x="6" y="55"/>
                    </a:lnTo>
                    <a:lnTo>
                      <a:pt x="6" y="55"/>
                    </a:lnTo>
                    <a:lnTo>
                      <a:pt x="6" y="81"/>
                    </a:lnTo>
                    <a:lnTo>
                      <a:pt x="6" y="110"/>
                    </a:lnTo>
                    <a:lnTo>
                      <a:pt x="12" y="128"/>
                    </a:lnTo>
                    <a:lnTo>
                      <a:pt x="12" y="128"/>
                    </a:lnTo>
                    <a:lnTo>
                      <a:pt x="12" y="147"/>
                    </a:lnTo>
                    <a:lnTo>
                      <a:pt x="12" y="153"/>
                    </a:lnTo>
                    <a:lnTo>
                      <a:pt x="12" y="141"/>
                    </a:lnTo>
                    <a:lnTo>
                      <a:pt x="12" y="141"/>
                    </a:lnTo>
                    <a:lnTo>
                      <a:pt x="6" y="110"/>
                    </a:lnTo>
                    <a:lnTo>
                      <a:pt x="0" y="73"/>
                    </a:lnTo>
                    <a:lnTo>
                      <a:pt x="6" y="37"/>
                    </a:lnTo>
                    <a:lnTo>
                      <a:pt x="6" y="37"/>
                    </a:lnTo>
                    <a:lnTo>
                      <a:pt x="12" y="12"/>
                    </a:lnTo>
                    <a:lnTo>
                      <a:pt x="18" y="6"/>
                    </a:lnTo>
                    <a:lnTo>
                      <a:pt x="2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16" name="Freeform 132"/>
              <p:cNvSpPr>
                <a:spLocks/>
              </p:cNvSpPr>
              <p:nvPr/>
            </p:nvSpPr>
            <p:spPr bwMode="auto">
              <a:xfrm>
                <a:off x="4011" y="2451"/>
                <a:ext cx="31" cy="136"/>
              </a:xfrm>
              <a:custGeom>
                <a:avLst/>
                <a:gdLst>
                  <a:gd name="T0" fmla="*/ 31 w 31"/>
                  <a:gd name="T1" fmla="*/ 0 h 136"/>
                  <a:gd name="T2" fmla="*/ 25 w 31"/>
                  <a:gd name="T3" fmla="*/ 6 h 136"/>
                  <a:gd name="T4" fmla="*/ 19 w 31"/>
                  <a:gd name="T5" fmla="*/ 18 h 136"/>
                  <a:gd name="T6" fmla="*/ 19 w 31"/>
                  <a:gd name="T7" fmla="*/ 31 h 136"/>
                  <a:gd name="T8" fmla="*/ 19 w 31"/>
                  <a:gd name="T9" fmla="*/ 31 h 136"/>
                  <a:gd name="T10" fmla="*/ 13 w 31"/>
                  <a:gd name="T11" fmla="*/ 55 h 136"/>
                  <a:gd name="T12" fmla="*/ 7 w 31"/>
                  <a:gd name="T13" fmla="*/ 81 h 136"/>
                  <a:gd name="T14" fmla="*/ 13 w 31"/>
                  <a:gd name="T15" fmla="*/ 104 h 136"/>
                  <a:gd name="T16" fmla="*/ 13 w 31"/>
                  <a:gd name="T17" fmla="*/ 104 h 136"/>
                  <a:gd name="T18" fmla="*/ 13 w 31"/>
                  <a:gd name="T19" fmla="*/ 122 h 136"/>
                  <a:gd name="T20" fmla="*/ 13 w 31"/>
                  <a:gd name="T21" fmla="*/ 136 h 136"/>
                  <a:gd name="T22" fmla="*/ 13 w 31"/>
                  <a:gd name="T23" fmla="*/ 136 h 136"/>
                  <a:gd name="T24" fmla="*/ 13 w 31"/>
                  <a:gd name="T25" fmla="*/ 136 h 136"/>
                  <a:gd name="T26" fmla="*/ 7 w 31"/>
                  <a:gd name="T27" fmla="*/ 110 h 136"/>
                  <a:gd name="T28" fmla="*/ 0 w 31"/>
                  <a:gd name="T29" fmla="*/ 81 h 136"/>
                  <a:gd name="T30" fmla="*/ 7 w 31"/>
                  <a:gd name="T31" fmla="*/ 55 h 136"/>
                  <a:gd name="T32" fmla="*/ 7 w 31"/>
                  <a:gd name="T33" fmla="*/ 55 h 136"/>
                  <a:gd name="T34" fmla="*/ 13 w 31"/>
                  <a:gd name="T35" fmla="*/ 31 h 136"/>
                  <a:gd name="T36" fmla="*/ 25 w 31"/>
                  <a:gd name="T37" fmla="*/ 6 h 136"/>
                  <a:gd name="T38" fmla="*/ 31 w 31"/>
                  <a:gd name="T3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36">
                    <a:moveTo>
                      <a:pt x="31" y="0"/>
                    </a:moveTo>
                    <a:lnTo>
                      <a:pt x="25" y="6"/>
                    </a:lnTo>
                    <a:lnTo>
                      <a:pt x="19" y="18"/>
                    </a:lnTo>
                    <a:lnTo>
                      <a:pt x="19" y="31"/>
                    </a:lnTo>
                    <a:lnTo>
                      <a:pt x="19" y="31"/>
                    </a:lnTo>
                    <a:lnTo>
                      <a:pt x="13" y="55"/>
                    </a:lnTo>
                    <a:lnTo>
                      <a:pt x="7" y="81"/>
                    </a:lnTo>
                    <a:lnTo>
                      <a:pt x="13" y="104"/>
                    </a:lnTo>
                    <a:lnTo>
                      <a:pt x="13" y="104"/>
                    </a:lnTo>
                    <a:lnTo>
                      <a:pt x="13" y="122"/>
                    </a:lnTo>
                    <a:lnTo>
                      <a:pt x="13" y="136"/>
                    </a:lnTo>
                    <a:lnTo>
                      <a:pt x="13" y="136"/>
                    </a:lnTo>
                    <a:lnTo>
                      <a:pt x="13" y="136"/>
                    </a:lnTo>
                    <a:lnTo>
                      <a:pt x="7" y="110"/>
                    </a:lnTo>
                    <a:lnTo>
                      <a:pt x="0" y="81"/>
                    </a:lnTo>
                    <a:lnTo>
                      <a:pt x="7" y="55"/>
                    </a:lnTo>
                    <a:lnTo>
                      <a:pt x="7" y="55"/>
                    </a:lnTo>
                    <a:lnTo>
                      <a:pt x="13" y="31"/>
                    </a:lnTo>
                    <a:lnTo>
                      <a:pt x="25" y="6"/>
                    </a:lnTo>
                    <a:lnTo>
                      <a:pt x="3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17" name="Freeform 133"/>
              <p:cNvSpPr>
                <a:spLocks/>
              </p:cNvSpPr>
              <p:nvPr/>
            </p:nvSpPr>
            <p:spPr bwMode="auto">
              <a:xfrm>
                <a:off x="3950" y="2463"/>
                <a:ext cx="68" cy="196"/>
              </a:xfrm>
              <a:custGeom>
                <a:avLst/>
                <a:gdLst>
                  <a:gd name="T0" fmla="*/ 61 w 68"/>
                  <a:gd name="T1" fmla="*/ 6 h 196"/>
                  <a:gd name="T2" fmla="*/ 55 w 68"/>
                  <a:gd name="T3" fmla="*/ 25 h 196"/>
                  <a:gd name="T4" fmla="*/ 55 w 68"/>
                  <a:gd name="T5" fmla="*/ 31 h 196"/>
                  <a:gd name="T6" fmla="*/ 49 w 68"/>
                  <a:gd name="T7" fmla="*/ 55 h 196"/>
                  <a:gd name="T8" fmla="*/ 49 w 68"/>
                  <a:gd name="T9" fmla="*/ 74 h 196"/>
                  <a:gd name="T10" fmla="*/ 49 w 68"/>
                  <a:gd name="T11" fmla="*/ 110 h 196"/>
                  <a:gd name="T12" fmla="*/ 55 w 68"/>
                  <a:gd name="T13" fmla="*/ 124 h 196"/>
                  <a:gd name="T14" fmla="*/ 61 w 68"/>
                  <a:gd name="T15" fmla="*/ 141 h 196"/>
                  <a:gd name="T16" fmla="*/ 61 w 68"/>
                  <a:gd name="T17" fmla="*/ 147 h 196"/>
                  <a:gd name="T18" fmla="*/ 55 w 68"/>
                  <a:gd name="T19" fmla="*/ 153 h 196"/>
                  <a:gd name="T20" fmla="*/ 55 w 68"/>
                  <a:gd name="T21" fmla="*/ 159 h 196"/>
                  <a:gd name="T22" fmla="*/ 49 w 68"/>
                  <a:gd name="T23" fmla="*/ 171 h 196"/>
                  <a:gd name="T24" fmla="*/ 43 w 68"/>
                  <a:gd name="T25" fmla="*/ 185 h 196"/>
                  <a:gd name="T26" fmla="*/ 31 w 68"/>
                  <a:gd name="T27" fmla="*/ 190 h 196"/>
                  <a:gd name="T28" fmla="*/ 37 w 68"/>
                  <a:gd name="T29" fmla="*/ 185 h 196"/>
                  <a:gd name="T30" fmla="*/ 49 w 68"/>
                  <a:gd name="T31" fmla="*/ 153 h 196"/>
                  <a:gd name="T32" fmla="*/ 49 w 68"/>
                  <a:gd name="T33" fmla="*/ 147 h 196"/>
                  <a:gd name="T34" fmla="*/ 49 w 68"/>
                  <a:gd name="T35" fmla="*/ 135 h 196"/>
                  <a:gd name="T36" fmla="*/ 49 w 68"/>
                  <a:gd name="T37" fmla="*/ 141 h 196"/>
                  <a:gd name="T38" fmla="*/ 43 w 68"/>
                  <a:gd name="T39" fmla="*/ 153 h 196"/>
                  <a:gd name="T40" fmla="*/ 37 w 68"/>
                  <a:gd name="T41" fmla="*/ 159 h 196"/>
                  <a:gd name="T42" fmla="*/ 37 w 68"/>
                  <a:gd name="T43" fmla="*/ 159 h 196"/>
                  <a:gd name="T44" fmla="*/ 37 w 68"/>
                  <a:gd name="T45" fmla="*/ 159 h 196"/>
                  <a:gd name="T46" fmla="*/ 43 w 68"/>
                  <a:gd name="T47" fmla="*/ 141 h 196"/>
                  <a:gd name="T48" fmla="*/ 43 w 68"/>
                  <a:gd name="T49" fmla="*/ 135 h 196"/>
                  <a:gd name="T50" fmla="*/ 49 w 68"/>
                  <a:gd name="T51" fmla="*/ 129 h 196"/>
                  <a:gd name="T52" fmla="*/ 43 w 68"/>
                  <a:gd name="T53" fmla="*/ 129 h 196"/>
                  <a:gd name="T54" fmla="*/ 43 w 68"/>
                  <a:gd name="T55" fmla="*/ 124 h 196"/>
                  <a:gd name="T56" fmla="*/ 43 w 68"/>
                  <a:gd name="T57" fmla="*/ 116 h 196"/>
                  <a:gd name="T58" fmla="*/ 49 w 68"/>
                  <a:gd name="T59" fmla="*/ 98 h 196"/>
                  <a:gd name="T60" fmla="*/ 43 w 68"/>
                  <a:gd name="T61" fmla="*/ 86 h 196"/>
                  <a:gd name="T62" fmla="*/ 49 w 68"/>
                  <a:gd name="T63" fmla="*/ 49 h 196"/>
                  <a:gd name="T64" fmla="*/ 49 w 68"/>
                  <a:gd name="T65" fmla="*/ 43 h 196"/>
                  <a:gd name="T66" fmla="*/ 43 w 68"/>
                  <a:gd name="T67" fmla="*/ 37 h 196"/>
                  <a:gd name="T68" fmla="*/ 37 w 68"/>
                  <a:gd name="T69" fmla="*/ 43 h 196"/>
                  <a:gd name="T70" fmla="*/ 25 w 68"/>
                  <a:gd name="T71" fmla="*/ 43 h 196"/>
                  <a:gd name="T72" fmla="*/ 19 w 68"/>
                  <a:gd name="T73" fmla="*/ 43 h 196"/>
                  <a:gd name="T74" fmla="*/ 25 w 68"/>
                  <a:gd name="T75" fmla="*/ 43 h 196"/>
                  <a:gd name="T76" fmla="*/ 31 w 68"/>
                  <a:gd name="T77" fmla="*/ 43 h 196"/>
                  <a:gd name="T78" fmla="*/ 43 w 68"/>
                  <a:gd name="T79" fmla="*/ 37 h 196"/>
                  <a:gd name="T80" fmla="*/ 43 w 68"/>
                  <a:gd name="T81" fmla="*/ 37 h 196"/>
                  <a:gd name="T82" fmla="*/ 43 w 68"/>
                  <a:gd name="T83" fmla="*/ 31 h 196"/>
                  <a:gd name="T84" fmla="*/ 31 w 68"/>
                  <a:gd name="T85" fmla="*/ 31 h 196"/>
                  <a:gd name="T86" fmla="*/ 13 w 68"/>
                  <a:gd name="T87" fmla="*/ 31 h 196"/>
                  <a:gd name="T88" fmla="*/ 6 w 68"/>
                  <a:gd name="T89" fmla="*/ 31 h 196"/>
                  <a:gd name="T90" fmla="*/ 6 w 68"/>
                  <a:gd name="T91" fmla="*/ 25 h 196"/>
                  <a:gd name="T92" fmla="*/ 19 w 68"/>
                  <a:gd name="T93" fmla="*/ 25 h 196"/>
                  <a:gd name="T94" fmla="*/ 43 w 68"/>
                  <a:gd name="T95" fmla="*/ 25 h 196"/>
                  <a:gd name="T96" fmla="*/ 49 w 68"/>
                  <a:gd name="T97" fmla="*/ 25 h 196"/>
                  <a:gd name="T98" fmla="*/ 55 w 68"/>
                  <a:gd name="T99" fmla="*/ 19 h 196"/>
                  <a:gd name="T100" fmla="*/ 68 w 68"/>
                  <a:gd name="T10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96">
                    <a:moveTo>
                      <a:pt x="68" y="0"/>
                    </a:moveTo>
                    <a:lnTo>
                      <a:pt x="61" y="6"/>
                    </a:lnTo>
                    <a:lnTo>
                      <a:pt x="55" y="19"/>
                    </a:lnTo>
                    <a:lnTo>
                      <a:pt x="55" y="25"/>
                    </a:lnTo>
                    <a:lnTo>
                      <a:pt x="55" y="25"/>
                    </a:lnTo>
                    <a:lnTo>
                      <a:pt x="55" y="31"/>
                    </a:lnTo>
                    <a:lnTo>
                      <a:pt x="49" y="43"/>
                    </a:lnTo>
                    <a:lnTo>
                      <a:pt x="49" y="55"/>
                    </a:lnTo>
                    <a:lnTo>
                      <a:pt x="49" y="55"/>
                    </a:lnTo>
                    <a:lnTo>
                      <a:pt x="49" y="74"/>
                    </a:lnTo>
                    <a:lnTo>
                      <a:pt x="49" y="98"/>
                    </a:lnTo>
                    <a:lnTo>
                      <a:pt x="49" y="110"/>
                    </a:lnTo>
                    <a:lnTo>
                      <a:pt x="49" y="110"/>
                    </a:lnTo>
                    <a:lnTo>
                      <a:pt x="55" y="124"/>
                    </a:lnTo>
                    <a:lnTo>
                      <a:pt x="55" y="135"/>
                    </a:lnTo>
                    <a:lnTo>
                      <a:pt x="61" y="141"/>
                    </a:lnTo>
                    <a:lnTo>
                      <a:pt x="61" y="141"/>
                    </a:lnTo>
                    <a:lnTo>
                      <a:pt x="61" y="147"/>
                    </a:lnTo>
                    <a:lnTo>
                      <a:pt x="55" y="153"/>
                    </a:lnTo>
                    <a:lnTo>
                      <a:pt x="55" y="153"/>
                    </a:lnTo>
                    <a:lnTo>
                      <a:pt x="55" y="153"/>
                    </a:lnTo>
                    <a:lnTo>
                      <a:pt x="55" y="159"/>
                    </a:lnTo>
                    <a:lnTo>
                      <a:pt x="49" y="165"/>
                    </a:lnTo>
                    <a:lnTo>
                      <a:pt x="49" y="171"/>
                    </a:lnTo>
                    <a:lnTo>
                      <a:pt x="49" y="171"/>
                    </a:lnTo>
                    <a:lnTo>
                      <a:pt x="43" y="185"/>
                    </a:lnTo>
                    <a:lnTo>
                      <a:pt x="31" y="196"/>
                    </a:lnTo>
                    <a:lnTo>
                      <a:pt x="31" y="190"/>
                    </a:lnTo>
                    <a:lnTo>
                      <a:pt x="31" y="190"/>
                    </a:lnTo>
                    <a:lnTo>
                      <a:pt x="37" y="185"/>
                    </a:lnTo>
                    <a:lnTo>
                      <a:pt x="43" y="165"/>
                    </a:lnTo>
                    <a:lnTo>
                      <a:pt x="49" y="153"/>
                    </a:lnTo>
                    <a:lnTo>
                      <a:pt x="49" y="153"/>
                    </a:lnTo>
                    <a:lnTo>
                      <a:pt x="49" y="147"/>
                    </a:lnTo>
                    <a:lnTo>
                      <a:pt x="49" y="141"/>
                    </a:lnTo>
                    <a:lnTo>
                      <a:pt x="49" y="135"/>
                    </a:lnTo>
                    <a:lnTo>
                      <a:pt x="49" y="135"/>
                    </a:lnTo>
                    <a:lnTo>
                      <a:pt x="49" y="141"/>
                    </a:lnTo>
                    <a:lnTo>
                      <a:pt x="43" y="147"/>
                    </a:lnTo>
                    <a:lnTo>
                      <a:pt x="43" y="153"/>
                    </a:lnTo>
                    <a:lnTo>
                      <a:pt x="43" y="153"/>
                    </a:lnTo>
                    <a:lnTo>
                      <a:pt x="37" y="159"/>
                    </a:lnTo>
                    <a:lnTo>
                      <a:pt x="37" y="159"/>
                    </a:lnTo>
                    <a:lnTo>
                      <a:pt x="37" y="159"/>
                    </a:lnTo>
                    <a:lnTo>
                      <a:pt x="37" y="159"/>
                    </a:lnTo>
                    <a:lnTo>
                      <a:pt x="37" y="159"/>
                    </a:lnTo>
                    <a:lnTo>
                      <a:pt x="37" y="153"/>
                    </a:lnTo>
                    <a:lnTo>
                      <a:pt x="43" y="141"/>
                    </a:lnTo>
                    <a:lnTo>
                      <a:pt x="43" y="141"/>
                    </a:lnTo>
                    <a:lnTo>
                      <a:pt x="43" y="135"/>
                    </a:lnTo>
                    <a:lnTo>
                      <a:pt x="49" y="129"/>
                    </a:lnTo>
                    <a:lnTo>
                      <a:pt x="49" y="129"/>
                    </a:lnTo>
                    <a:lnTo>
                      <a:pt x="49" y="129"/>
                    </a:lnTo>
                    <a:lnTo>
                      <a:pt x="43" y="129"/>
                    </a:lnTo>
                    <a:lnTo>
                      <a:pt x="43" y="129"/>
                    </a:lnTo>
                    <a:lnTo>
                      <a:pt x="43" y="124"/>
                    </a:lnTo>
                    <a:lnTo>
                      <a:pt x="43" y="124"/>
                    </a:lnTo>
                    <a:lnTo>
                      <a:pt x="43" y="116"/>
                    </a:lnTo>
                    <a:lnTo>
                      <a:pt x="43" y="110"/>
                    </a:lnTo>
                    <a:lnTo>
                      <a:pt x="49" y="98"/>
                    </a:lnTo>
                    <a:lnTo>
                      <a:pt x="49" y="98"/>
                    </a:lnTo>
                    <a:lnTo>
                      <a:pt x="43" y="86"/>
                    </a:lnTo>
                    <a:lnTo>
                      <a:pt x="43" y="69"/>
                    </a:lnTo>
                    <a:lnTo>
                      <a:pt x="49" y="49"/>
                    </a:lnTo>
                    <a:lnTo>
                      <a:pt x="49" y="49"/>
                    </a:lnTo>
                    <a:lnTo>
                      <a:pt x="49" y="43"/>
                    </a:lnTo>
                    <a:lnTo>
                      <a:pt x="43" y="37"/>
                    </a:lnTo>
                    <a:lnTo>
                      <a:pt x="43" y="37"/>
                    </a:lnTo>
                    <a:lnTo>
                      <a:pt x="43" y="37"/>
                    </a:lnTo>
                    <a:lnTo>
                      <a:pt x="37" y="43"/>
                    </a:lnTo>
                    <a:lnTo>
                      <a:pt x="31" y="43"/>
                    </a:lnTo>
                    <a:lnTo>
                      <a:pt x="25" y="43"/>
                    </a:lnTo>
                    <a:lnTo>
                      <a:pt x="25" y="43"/>
                    </a:lnTo>
                    <a:lnTo>
                      <a:pt x="19" y="43"/>
                    </a:lnTo>
                    <a:lnTo>
                      <a:pt x="19" y="43"/>
                    </a:lnTo>
                    <a:lnTo>
                      <a:pt x="25" y="43"/>
                    </a:lnTo>
                    <a:lnTo>
                      <a:pt x="25" y="43"/>
                    </a:lnTo>
                    <a:lnTo>
                      <a:pt x="31" y="43"/>
                    </a:lnTo>
                    <a:lnTo>
                      <a:pt x="37" y="37"/>
                    </a:lnTo>
                    <a:lnTo>
                      <a:pt x="43" y="37"/>
                    </a:lnTo>
                    <a:lnTo>
                      <a:pt x="43" y="37"/>
                    </a:lnTo>
                    <a:lnTo>
                      <a:pt x="43" y="37"/>
                    </a:lnTo>
                    <a:lnTo>
                      <a:pt x="43" y="31"/>
                    </a:lnTo>
                    <a:lnTo>
                      <a:pt x="43" y="31"/>
                    </a:lnTo>
                    <a:lnTo>
                      <a:pt x="43" y="31"/>
                    </a:lnTo>
                    <a:lnTo>
                      <a:pt x="31" y="31"/>
                    </a:lnTo>
                    <a:lnTo>
                      <a:pt x="19" y="31"/>
                    </a:lnTo>
                    <a:lnTo>
                      <a:pt x="13" y="31"/>
                    </a:lnTo>
                    <a:lnTo>
                      <a:pt x="13" y="31"/>
                    </a:lnTo>
                    <a:lnTo>
                      <a:pt x="6" y="31"/>
                    </a:lnTo>
                    <a:lnTo>
                      <a:pt x="0" y="25"/>
                    </a:lnTo>
                    <a:lnTo>
                      <a:pt x="6" y="25"/>
                    </a:lnTo>
                    <a:lnTo>
                      <a:pt x="6" y="25"/>
                    </a:lnTo>
                    <a:lnTo>
                      <a:pt x="19" y="25"/>
                    </a:lnTo>
                    <a:lnTo>
                      <a:pt x="31" y="25"/>
                    </a:lnTo>
                    <a:lnTo>
                      <a:pt x="43" y="25"/>
                    </a:lnTo>
                    <a:lnTo>
                      <a:pt x="43" y="25"/>
                    </a:lnTo>
                    <a:lnTo>
                      <a:pt x="49" y="25"/>
                    </a:lnTo>
                    <a:lnTo>
                      <a:pt x="49" y="19"/>
                    </a:lnTo>
                    <a:lnTo>
                      <a:pt x="55" y="19"/>
                    </a:lnTo>
                    <a:lnTo>
                      <a:pt x="55" y="19"/>
                    </a:lnTo>
                    <a:lnTo>
                      <a:pt x="68"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18" name="Freeform 134"/>
              <p:cNvSpPr>
                <a:spLocks/>
              </p:cNvSpPr>
              <p:nvPr/>
            </p:nvSpPr>
            <p:spPr bwMode="auto">
              <a:xfrm>
                <a:off x="3950" y="2439"/>
                <a:ext cx="31" cy="30"/>
              </a:xfrm>
              <a:custGeom>
                <a:avLst/>
                <a:gdLst>
                  <a:gd name="T0" fmla="*/ 0 w 31"/>
                  <a:gd name="T1" fmla="*/ 0 h 30"/>
                  <a:gd name="T2" fmla="*/ 6 w 31"/>
                  <a:gd name="T3" fmla="*/ 6 h 30"/>
                  <a:gd name="T4" fmla="*/ 13 w 31"/>
                  <a:gd name="T5" fmla="*/ 18 h 30"/>
                  <a:gd name="T6" fmla="*/ 25 w 31"/>
                  <a:gd name="T7" fmla="*/ 24 h 30"/>
                  <a:gd name="T8" fmla="*/ 25 w 31"/>
                  <a:gd name="T9" fmla="*/ 24 h 30"/>
                  <a:gd name="T10" fmla="*/ 25 w 31"/>
                  <a:gd name="T11" fmla="*/ 30 h 30"/>
                  <a:gd name="T12" fmla="*/ 31 w 31"/>
                  <a:gd name="T13" fmla="*/ 30 h 30"/>
                  <a:gd name="T14" fmla="*/ 31 w 31"/>
                  <a:gd name="T15" fmla="*/ 30 h 30"/>
                  <a:gd name="T16" fmla="*/ 31 w 31"/>
                  <a:gd name="T17" fmla="*/ 30 h 30"/>
                  <a:gd name="T18" fmla="*/ 19 w 31"/>
                  <a:gd name="T19" fmla="*/ 24 h 30"/>
                  <a:gd name="T20" fmla="*/ 6 w 31"/>
                  <a:gd name="T21" fmla="*/ 12 h 30"/>
                  <a:gd name="T22" fmla="*/ 0 w 31"/>
                  <a:gd name="T23" fmla="*/ 6 h 30"/>
                  <a:gd name="T24" fmla="*/ 0 w 31"/>
                  <a:gd name="T25" fmla="*/ 6 h 30"/>
                  <a:gd name="T26" fmla="*/ 0 w 31"/>
                  <a:gd name="T27" fmla="*/ 6 h 30"/>
                  <a:gd name="T28" fmla="*/ 0 w 31"/>
                  <a:gd name="T29" fmla="*/ 6 h 30"/>
                  <a:gd name="T30" fmla="*/ 0 w 31"/>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0">
                    <a:moveTo>
                      <a:pt x="0" y="0"/>
                    </a:moveTo>
                    <a:lnTo>
                      <a:pt x="6" y="6"/>
                    </a:lnTo>
                    <a:lnTo>
                      <a:pt x="13" y="18"/>
                    </a:lnTo>
                    <a:lnTo>
                      <a:pt x="25" y="24"/>
                    </a:lnTo>
                    <a:lnTo>
                      <a:pt x="25" y="24"/>
                    </a:lnTo>
                    <a:lnTo>
                      <a:pt x="25" y="30"/>
                    </a:lnTo>
                    <a:lnTo>
                      <a:pt x="31" y="30"/>
                    </a:lnTo>
                    <a:lnTo>
                      <a:pt x="31" y="30"/>
                    </a:lnTo>
                    <a:lnTo>
                      <a:pt x="31" y="30"/>
                    </a:lnTo>
                    <a:lnTo>
                      <a:pt x="19" y="24"/>
                    </a:lnTo>
                    <a:lnTo>
                      <a:pt x="6" y="12"/>
                    </a:lnTo>
                    <a:lnTo>
                      <a:pt x="0" y="6"/>
                    </a:lnTo>
                    <a:lnTo>
                      <a:pt x="0" y="6"/>
                    </a:lnTo>
                    <a:lnTo>
                      <a:pt x="0" y="6"/>
                    </a:lnTo>
                    <a:lnTo>
                      <a:pt x="0" y="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19" name="Freeform 135"/>
              <p:cNvSpPr>
                <a:spLocks/>
              </p:cNvSpPr>
              <p:nvPr/>
            </p:nvSpPr>
            <p:spPr bwMode="auto">
              <a:xfrm>
                <a:off x="3950" y="2469"/>
                <a:ext cx="13" cy="13"/>
              </a:xfrm>
              <a:custGeom>
                <a:avLst/>
                <a:gdLst>
                  <a:gd name="T0" fmla="*/ 0 w 13"/>
                  <a:gd name="T1" fmla="*/ 0 h 13"/>
                  <a:gd name="T2" fmla="*/ 0 w 13"/>
                  <a:gd name="T3" fmla="*/ 0 h 13"/>
                  <a:gd name="T4" fmla="*/ 0 w 13"/>
                  <a:gd name="T5" fmla="*/ 7 h 13"/>
                  <a:gd name="T6" fmla="*/ 6 w 13"/>
                  <a:gd name="T7" fmla="*/ 7 h 13"/>
                  <a:gd name="T8" fmla="*/ 6 w 13"/>
                  <a:gd name="T9" fmla="*/ 7 h 13"/>
                  <a:gd name="T10" fmla="*/ 13 w 13"/>
                  <a:gd name="T11" fmla="*/ 7 h 13"/>
                  <a:gd name="T12" fmla="*/ 13 w 13"/>
                  <a:gd name="T13" fmla="*/ 7 h 13"/>
                  <a:gd name="T14" fmla="*/ 13 w 13"/>
                  <a:gd name="T15" fmla="*/ 7 h 13"/>
                  <a:gd name="T16" fmla="*/ 13 w 13"/>
                  <a:gd name="T17" fmla="*/ 7 h 13"/>
                  <a:gd name="T18" fmla="*/ 6 w 13"/>
                  <a:gd name="T19" fmla="*/ 13 h 13"/>
                  <a:gd name="T20" fmla="*/ 0 w 13"/>
                  <a:gd name="T21" fmla="*/ 7 h 13"/>
                  <a:gd name="T22" fmla="*/ 0 w 13"/>
                  <a:gd name="T23" fmla="*/ 7 h 13"/>
                  <a:gd name="T24" fmla="*/ 0 w 13"/>
                  <a:gd name="T25" fmla="*/ 7 h 13"/>
                  <a:gd name="T26" fmla="*/ 0 w 13"/>
                  <a:gd name="T27" fmla="*/ 7 h 13"/>
                  <a:gd name="T28" fmla="*/ 0 w 13"/>
                  <a:gd name="T29" fmla="*/ 7 h 13"/>
                  <a:gd name="T30" fmla="*/ 0 w 13"/>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0" y="0"/>
                    </a:moveTo>
                    <a:lnTo>
                      <a:pt x="0" y="0"/>
                    </a:lnTo>
                    <a:lnTo>
                      <a:pt x="0" y="7"/>
                    </a:lnTo>
                    <a:lnTo>
                      <a:pt x="6" y="7"/>
                    </a:lnTo>
                    <a:lnTo>
                      <a:pt x="6" y="7"/>
                    </a:lnTo>
                    <a:lnTo>
                      <a:pt x="13" y="7"/>
                    </a:lnTo>
                    <a:lnTo>
                      <a:pt x="13" y="7"/>
                    </a:lnTo>
                    <a:lnTo>
                      <a:pt x="13" y="7"/>
                    </a:lnTo>
                    <a:lnTo>
                      <a:pt x="13" y="7"/>
                    </a:lnTo>
                    <a:lnTo>
                      <a:pt x="6" y="13"/>
                    </a:lnTo>
                    <a:lnTo>
                      <a:pt x="0" y="7"/>
                    </a:lnTo>
                    <a:lnTo>
                      <a:pt x="0" y="7"/>
                    </a:lnTo>
                    <a:lnTo>
                      <a:pt x="0" y="7"/>
                    </a:lnTo>
                    <a:lnTo>
                      <a:pt x="0" y="7"/>
                    </a:lnTo>
                    <a:lnTo>
                      <a:pt x="0" y="7"/>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20" name="Freeform 136"/>
              <p:cNvSpPr>
                <a:spLocks/>
              </p:cNvSpPr>
              <p:nvPr/>
            </p:nvSpPr>
            <p:spPr bwMode="auto">
              <a:xfrm>
                <a:off x="4190" y="2396"/>
                <a:ext cx="23" cy="37"/>
              </a:xfrm>
              <a:custGeom>
                <a:avLst/>
                <a:gdLst>
                  <a:gd name="T0" fmla="*/ 17 w 23"/>
                  <a:gd name="T1" fmla="*/ 0 h 37"/>
                  <a:gd name="T2" fmla="*/ 17 w 23"/>
                  <a:gd name="T3" fmla="*/ 6 h 37"/>
                  <a:gd name="T4" fmla="*/ 11 w 23"/>
                  <a:gd name="T5" fmla="*/ 18 h 37"/>
                  <a:gd name="T6" fmla="*/ 5 w 23"/>
                  <a:gd name="T7" fmla="*/ 31 h 37"/>
                  <a:gd name="T8" fmla="*/ 5 w 23"/>
                  <a:gd name="T9" fmla="*/ 31 h 37"/>
                  <a:gd name="T10" fmla="*/ 0 w 23"/>
                  <a:gd name="T11" fmla="*/ 37 h 37"/>
                  <a:gd name="T12" fmla="*/ 0 w 23"/>
                  <a:gd name="T13" fmla="*/ 37 h 37"/>
                  <a:gd name="T14" fmla="*/ 5 w 23"/>
                  <a:gd name="T15" fmla="*/ 37 h 37"/>
                  <a:gd name="T16" fmla="*/ 5 w 23"/>
                  <a:gd name="T17" fmla="*/ 37 h 37"/>
                  <a:gd name="T18" fmla="*/ 11 w 23"/>
                  <a:gd name="T19" fmla="*/ 31 h 37"/>
                  <a:gd name="T20" fmla="*/ 17 w 23"/>
                  <a:gd name="T21" fmla="*/ 18 h 37"/>
                  <a:gd name="T22" fmla="*/ 23 w 23"/>
                  <a:gd name="T23" fmla="*/ 12 h 37"/>
                  <a:gd name="T24" fmla="*/ 23 w 23"/>
                  <a:gd name="T25" fmla="*/ 12 h 37"/>
                  <a:gd name="T26" fmla="*/ 17 w 23"/>
                  <a:gd name="T27" fmla="*/ 12 h 37"/>
                  <a:gd name="T28" fmla="*/ 17 w 23"/>
                  <a:gd name="T29" fmla="*/ 6 h 37"/>
                  <a:gd name="T30" fmla="*/ 17 w 23"/>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7">
                    <a:moveTo>
                      <a:pt x="17" y="0"/>
                    </a:moveTo>
                    <a:lnTo>
                      <a:pt x="17" y="6"/>
                    </a:lnTo>
                    <a:lnTo>
                      <a:pt x="11" y="18"/>
                    </a:lnTo>
                    <a:lnTo>
                      <a:pt x="5" y="31"/>
                    </a:lnTo>
                    <a:lnTo>
                      <a:pt x="5" y="31"/>
                    </a:lnTo>
                    <a:lnTo>
                      <a:pt x="0" y="37"/>
                    </a:lnTo>
                    <a:lnTo>
                      <a:pt x="0" y="37"/>
                    </a:lnTo>
                    <a:lnTo>
                      <a:pt x="5" y="37"/>
                    </a:lnTo>
                    <a:lnTo>
                      <a:pt x="5" y="37"/>
                    </a:lnTo>
                    <a:lnTo>
                      <a:pt x="11" y="31"/>
                    </a:lnTo>
                    <a:lnTo>
                      <a:pt x="17" y="18"/>
                    </a:lnTo>
                    <a:lnTo>
                      <a:pt x="23" y="12"/>
                    </a:lnTo>
                    <a:lnTo>
                      <a:pt x="23" y="12"/>
                    </a:lnTo>
                    <a:lnTo>
                      <a:pt x="17" y="12"/>
                    </a:lnTo>
                    <a:lnTo>
                      <a:pt x="17" y="6"/>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21" name="Freeform 137"/>
              <p:cNvSpPr>
                <a:spLocks/>
              </p:cNvSpPr>
              <p:nvPr/>
            </p:nvSpPr>
            <p:spPr bwMode="auto">
              <a:xfrm>
                <a:off x="3944" y="2610"/>
                <a:ext cx="19" cy="67"/>
              </a:xfrm>
              <a:custGeom>
                <a:avLst/>
                <a:gdLst>
                  <a:gd name="T0" fmla="*/ 0 w 19"/>
                  <a:gd name="T1" fmla="*/ 67 h 67"/>
                  <a:gd name="T2" fmla="*/ 0 w 19"/>
                  <a:gd name="T3" fmla="*/ 67 h 67"/>
                  <a:gd name="T4" fmla="*/ 6 w 19"/>
                  <a:gd name="T5" fmla="*/ 61 h 67"/>
                  <a:gd name="T6" fmla="*/ 12 w 19"/>
                  <a:gd name="T7" fmla="*/ 49 h 67"/>
                  <a:gd name="T8" fmla="*/ 12 w 19"/>
                  <a:gd name="T9" fmla="*/ 49 h 67"/>
                  <a:gd name="T10" fmla="*/ 12 w 19"/>
                  <a:gd name="T11" fmla="*/ 43 h 67"/>
                  <a:gd name="T12" fmla="*/ 19 w 19"/>
                  <a:gd name="T13" fmla="*/ 32 h 67"/>
                  <a:gd name="T14" fmla="*/ 19 w 19"/>
                  <a:gd name="T15" fmla="*/ 18 h 67"/>
                  <a:gd name="T16" fmla="*/ 19 w 19"/>
                  <a:gd name="T17" fmla="*/ 18 h 67"/>
                  <a:gd name="T18" fmla="*/ 19 w 19"/>
                  <a:gd name="T19" fmla="*/ 6 h 67"/>
                  <a:gd name="T20" fmla="*/ 19 w 19"/>
                  <a:gd name="T21" fmla="*/ 0 h 67"/>
                  <a:gd name="T22" fmla="*/ 19 w 19"/>
                  <a:gd name="T23" fmla="*/ 6 h 67"/>
                  <a:gd name="T24" fmla="*/ 19 w 19"/>
                  <a:gd name="T25" fmla="*/ 6 h 67"/>
                  <a:gd name="T26" fmla="*/ 12 w 19"/>
                  <a:gd name="T27" fmla="*/ 18 h 67"/>
                  <a:gd name="T28" fmla="*/ 12 w 19"/>
                  <a:gd name="T29" fmla="*/ 32 h 67"/>
                  <a:gd name="T30" fmla="*/ 12 w 19"/>
                  <a:gd name="T31" fmla="*/ 38 h 67"/>
                  <a:gd name="T32" fmla="*/ 12 w 19"/>
                  <a:gd name="T33" fmla="*/ 38 h 67"/>
                  <a:gd name="T34" fmla="*/ 6 w 19"/>
                  <a:gd name="T35" fmla="*/ 43 h 67"/>
                  <a:gd name="T36" fmla="*/ 0 w 19"/>
                  <a:gd name="T37" fmla="*/ 55 h 67"/>
                  <a:gd name="T38" fmla="*/ 0 w 19"/>
                  <a:gd name="T39" fmla="*/ 55 h 67"/>
                  <a:gd name="T40" fmla="*/ 0 w 19"/>
                  <a:gd name="T41" fmla="*/ 55 h 67"/>
                  <a:gd name="T42" fmla="*/ 0 w 19"/>
                  <a:gd name="T43" fmla="*/ 61 h 67"/>
                  <a:gd name="T44" fmla="*/ 0 w 19"/>
                  <a:gd name="T45" fmla="*/ 61 h 67"/>
                  <a:gd name="T46" fmla="*/ 0 w 19"/>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67">
                    <a:moveTo>
                      <a:pt x="0" y="67"/>
                    </a:moveTo>
                    <a:lnTo>
                      <a:pt x="0" y="67"/>
                    </a:lnTo>
                    <a:lnTo>
                      <a:pt x="6" y="61"/>
                    </a:lnTo>
                    <a:lnTo>
                      <a:pt x="12" y="49"/>
                    </a:lnTo>
                    <a:lnTo>
                      <a:pt x="12" y="49"/>
                    </a:lnTo>
                    <a:lnTo>
                      <a:pt x="12" y="43"/>
                    </a:lnTo>
                    <a:lnTo>
                      <a:pt x="19" y="32"/>
                    </a:lnTo>
                    <a:lnTo>
                      <a:pt x="19" y="18"/>
                    </a:lnTo>
                    <a:lnTo>
                      <a:pt x="19" y="18"/>
                    </a:lnTo>
                    <a:lnTo>
                      <a:pt x="19" y="6"/>
                    </a:lnTo>
                    <a:lnTo>
                      <a:pt x="19" y="0"/>
                    </a:lnTo>
                    <a:lnTo>
                      <a:pt x="19" y="6"/>
                    </a:lnTo>
                    <a:lnTo>
                      <a:pt x="19" y="6"/>
                    </a:lnTo>
                    <a:lnTo>
                      <a:pt x="12" y="18"/>
                    </a:lnTo>
                    <a:lnTo>
                      <a:pt x="12" y="32"/>
                    </a:lnTo>
                    <a:lnTo>
                      <a:pt x="12" y="38"/>
                    </a:lnTo>
                    <a:lnTo>
                      <a:pt x="12" y="38"/>
                    </a:lnTo>
                    <a:lnTo>
                      <a:pt x="6" y="43"/>
                    </a:lnTo>
                    <a:lnTo>
                      <a:pt x="0" y="55"/>
                    </a:lnTo>
                    <a:lnTo>
                      <a:pt x="0" y="55"/>
                    </a:lnTo>
                    <a:lnTo>
                      <a:pt x="0" y="55"/>
                    </a:lnTo>
                    <a:lnTo>
                      <a:pt x="0" y="61"/>
                    </a:lnTo>
                    <a:lnTo>
                      <a:pt x="0" y="61"/>
                    </a:lnTo>
                    <a:lnTo>
                      <a:pt x="0" y="6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22" name="Freeform 138"/>
              <p:cNvSpPr>
                <a:spLocks/>
              </p:cNvSpPr>
              <p:nvPr/>
            </p:nvSpPr>
            <p:spPr bwMode="auto">
              <a:xfrm>
                <a:off x="3944" y="2587"/>
                <a:ext cx="19" cy="47"/>
              </a:xfrm>
              <a:custGeom>
                <a:avLst/>
                <a:gdLst>
                  <a:gd name="T0" fmla="*/ 19 w 19"/>
                  <a:gd name="T1" fmla="*/ 0 h 47"/>
                  <a:gd name="T2" fmla="*/ 12 w 19"/>
                  <a:gd name="T3" fmla="*/ 5 h 47"/>
                  <a:gd name="T4" fmla="*/ 6 w 19"/>
                  <a:gd name="T5" fmla="*/ 17 h 47"/>
                  <a:gd name="T6" fmla="*/ 6 w 19"/>
                  <a:gd name="T7" fmla="*/ 23 h 47"/>
                  <a:gd name="T8" fmla="*/ 6 w 19"/>
                  <a:gd name="T9" fmla="*/ 23 h 47"/>
                  <a:gd name="T10" fmla="*/ 0 w 19"/>
                  <a:gd name="T11" fmla="*/ 35 h 47"/>
                  <a:gd name="T12" fmla="*/ 0 w 19"/>
                  <a:gd name="T13" fmla="*/ 47 h 47"/>
                  <a:gd name="T14" fmla="*/ 0 w 19"/>
                  <a:gd name="T15" fmla="*/ 47 h 47"/>
                  <a:gd name="T16" fmla="*/ 0 w 19"/>
                  <a:gd name="T17" fmla="*/ 47 h 47"/>
                  <a:gd name="T18" fmla="*/ 0 w 19"/>
                  <a:gd name="T19" fmla="*/ 47 h 47"/>
                  <a:gd name="T20" fmla="*/ 0 w 19"/>
                  <a:gd name="T21" fmla="*/ 41 h 47"/>
                  <a:gd name="T22" fmla="*/ 0 w 19"/>
                  <a:gd name="T23" fmla="*/ 35 h 47"/>
                  <a:gd name="T24" fmla="*/ 0 w 19"/>
                  <a:gd name="T25" fmla="*/ 35 h 47"/>
                  <a:gd name="T26" fmla="*/ 0 w 19"/>
                  <a:gd name="T27" fmla="*/ 29 h 47"/>
                  <a:gd name="T28" fmla="*/ 0 w 19"/>
                  <a:gd name="T29" fmla="*/ 23 h 47"/>
                  <a:gd name="T30" fmla="*/ 6 w 19"/>
                  <a:gd name="T31" fmla="*/ 17 h 47"/>
                  <a:gd name="T32" fmla="*/ 6 w 19"/>
                  <a:gd name="T33" fmla="*/ 17 h 47"/>
                  <a:gd name="T34" fmla="*/ 6 w 19"/>
                  <a:gd name="T35" fmla="*/ 17 h 47"/>
                  <a:gd name="T36" fmla="*/ 6 w 19"/>
                  <a:gd name="T37" fmla="*/ 11 h 47"/>
                  <a:gd name="T38" fmla="*/ 12 w 19"/>
                  <a:gd name="T39" fmla="*/ 5 h 47"/>
                  <a:gd name="T40" fmla="*/ 12 w 19"/>
                  <a:gd name="T41" fmla="*/ 5 h 47"/>
                  <a:gd name="T42" fmla="*/ 19 w 19"/>
                  <a:gd name="T43" fmla="*/ 5 h 47"/>
                  <a:gd name="T44" fmla="*/ 19 w 19"/>
                  <a:gd name="T45" fmla="*/ 0 h 47"/>
                  <a:gd name="T46" fmla="*/ 19 w 19"/>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47">
                    <a:moveTo>
                      <a:pt x="19" y="0"/>
                    </a:moveTo>
                    <a:lnTo>
                      <a:pt x="12" y="5"/>
                    </a:lnTo>
                    <a:lnTo>
                      <a:pt x="6" y="17"/>
                    </a:lnTo>
                    <a:lnTo>
                      <a:pt x="6" y="23"/>
                    </a:lnTo>
                    <a:lnTo>
                      <a:pt x="6" y="23"/>
                    </a:lnTo>
                    <a:lnTo>
                      <a:pt x="0" y="35"/>
                    </a:lnTo>
                    <a:lnTo>
                      <a:pt x="0" y="47"/>
                    </a:lnTo>
                    <a:lnTo>
                      <a:pt x="0" y="47"/>
                    </a:lnTo>
                    <a:lnTo>
                      <a:pt x="0" y="47"/>
                    </a:lnTo>
                    <a:lnTo>
                      <a:pt x="0" y="47"/>
                    </a:lnTo>
                    <a:lnTo>
                      <a:pt x="0" y="41"/>
                    </a:lnTo>
                    <a:lnTo>
                      <a:pt x="0" y="35"/>
                    </a:lnTo>
                    <a:lnTo>
                      <a:pt x="0" y="35"/>
                    </a:lnTo>
                    <a:lnTo>
                      <a:pt x="0" y="29"/>
                    </a:lnTo>
                    <a:lnTo>
                      <a:pt x="0" y="23"/>
                    </a:lnTo>
                    <a:lnTo>
                      <a:pt x="6" y="17"/>
                    </a:lnTo>
                    <a:lnTo>
                      <a:pt x="6" y="17"/>
                    </a:lnTo>
                    <a:lnTo>
                      <a:pt x="6" y="17"/>
                    </a:lnTo>
                    <a:lnTo>
                      <a:pt x="6" y="11"/>
                    </a:lnTo>
                    <a:lnTo>
                      <a:pt x="12" y="5"/>
                    </a:lnTo>
                    <a:lnTo>
                      <a:pt x="12" y="5"/>
                    </a:lnTo>
                    <a:lnTo>
                      <a:pt x="19" y="5"/>
                    </a:lnTo>
                    <a:lnTo>
                      <a:pt x="19" y="0"/>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23" name="Freeform 139"/>
              <p:cNvSpPr>
                <a:spLocks/>
              </p:cNvSpPr>
              <p:nvPr/>
            </p:nvSpPr>
            <p:spPr bwMode="auto">
              <a:xfrm>
                <a:off x="3944" y="2567"/>
                <a:ext cx="12" cy="37"/>
              </a:xfrm>
              <a:custGeom>
                <a:avLst/>
                <a:gdLst>
                  <a:gd name="T0" fmla="*/ 0 w 12"/>
                  <a:gd name="T1" fmla="*/ 37 h 37"/>
                  <a:gd name="T2" fmla="*/ 0 w 12"/>
                  <a:gd name="T3" fmla="*/ 37 h 37"/>
                  <a:gd name="T4" fmla="*/ 0 w 12"/>
                  <a:gd name="T5" fmla="*/ 25 h 37"/>
                  <a:gd name="T6" fmla="*/ 6 w 12"/>
                  <a:gd name="T7" fmla="*/ 20 h 37"/>
                  <a:gd name="T8" fmla="*/ 6 w 12"/>
                  <a:gd name="T9" fmla="*/ 20 h 37"/>
                  <a:gd name="T10" fmla="*/ 6 w 12"/>
                  <a:gd name="T11" fmla="*/ 12 h 37"/>
                  <a:gd name="T12" fmla="*/ 12 w 12"/>
                  <a:gd name="T13" fmla="*/ 6 h 37"/>
                  <a:gd name="T14" fmla="*/ 12 w 12"/>
                  <a:gd name="T15" fmla="*/ 0 h 37"/>
                  <a:gd name="T16" fmla="*/ 12 w 12"/>
                  <a:gd name="T17" fmla="*/ 0 h 37"/>
                  <a:gd name="T18" fmla="*/ 6 w 12"/>
                  <a:gd name="T19" fmla="*/ 6 h 37"/>
                  <a:gd name="T20" fmla="*/ 6 w 12"/>
                  <a:gd name="T21" fmla="*/ 12 h 37"/>
                  <a:gd name="T22" fmla="*/ 6 w 12"/>
                  <a:gd name="T23" fmla="*/ 20 h 37"/>
                  <a:gd name="T24" fmla="*/ 6 w 12"/>
                  <a:gd name="T25" fmla="*/ 20 h 37"/>
                  <a:gd name="T26" fmla="*/ 0 w 12"/>
                  <a:gd name="T27" fmla="*/ 25 h 37"/>
                  <a:gd name="T28" fmla="*/ 0 w 12"/>
                  <a:gd name="T29" fmla="*/ 31 h 37"/>
                  <a:gd name="T30" fmla="*/ 0 w 12"/>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37">
                    <a:moveTo>
                      <a:pt x="0" y="37"/>
                    </a:moveTo>
                    <a:lnTo>
                      <a:pt x="0" y="37"/>
                    </a:lnTo>
                    <a:lnTo>
                      <a:pt x="0" y="25"/>
                    </a:lnTo>
                    <a:lnTo>
                      <a:pt x="6" y="20"/>
                    </a:lnTo>
                    <a:lnTo>
                      <a:pt x="6" y="20"/>
                    </a:lnTo>
                    <a:lnTo>
                      <a:pt x="6" y="12"/>
                    </a:lnTo>
                    <a:lnTo>
                      <a:pt x="12" y="6"/>
                    </a:lnTo>
                    <a:lnTo>
                      <a:pt x="12" y="0"/>
                    </a:lnTo>
                    <a:lnTo>
                      <a:pt x="12" y="0"/>
                    </a:lnTo>
                    <a:lnTo>
                      <a:pt x="6" y="6"/>
                    </a:lnTo>
                    <a:lnTo>
                      <a:pt x="6" y="12"/>
                    </a:lnTo>
                    <a:lnTo>
                      <a:pt x="6" y="20"/>
                    </a:lnTo>
                    <a:lnTo>
                      <a:pt x="6" y="20"/>
                    </a:lnTo>
                    <a:lnTo>
                      <a:pt x="0" y="25"/>
                    </a:lnTo>
                    <a:lnTo>
                      <a:pt x="0" y="31"/>
                    </a:lnTo>
                    <a:lnTo>
                      <a:pt x="0" y="3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24" name="Freeform 140"/>
              <p:cNvSpPr>
                <a:spLocks/>
              </p:cNvSpPr>
              <p:nvPr/>
            </p:nvSpPr>
            <p:spPr bwMode="auto">
              <a:xfrm>
                <a:off x="3938" y="2518"/>
                <a:ext cx="25" cy="31"/>
              </a:xfrm>
              <a:custGeom>
                <a:avLst/>
                <a:gdLst>
                  <a:gd name="T0" fmla="*/ 25 w 25"/>
                  <a:gd name="T1" fmla="*/ 0 h 31"/>
                  <a:gd name="T2" fmla="*/ 18 w 25"/>
                  <a:gd name="T3" fmla="*/ 6 h 31"/>
                  <a:gd name="T4" fmla="*/ 18 w 25"/>
                  <a:gd name="T5" fmla="*/ 14 h 31"/>
                  <a:gd name="T6" fmla="*/ 12 w 25"/>
                  <a:gd name="T7" fmla="*/ 19 h 31"/>
                  <a:gd name="T8" fmla="*/ 12 w 25"/>
                  <a:gd name="T9" fmla="*/ 19 h 31"/>
                  <a:gd name="T10" fmla="*/ 6 w 25"/>
                  <a:gd name="T11" fmla="*/ 25 h 31"/>
                  <a:gd name="T12" fmla="*/ 0 w 25"/>
                  <a:gd name="T13" fmla="*/ 31 h 31"/>
                  <a:gd name="T14" fmla="*/ 0 w 25"/>
                  <a:gd name="T15" fmla="*/ 31 h 31"/>
                  <a:gd name="T16" fmla="*/ 0 w 25"/>
                  <a:gd name="T17" fmla="*/ 31 h 31"/>
                  <a:gd name="T18" fmla="*/ 0 w 25"/>
                  <a:gd name="T19" fmla="*/ 31 h 31"/>
                  <a:gd name="T20" fmla="*/ 6 w 25"/>
                  <a:gd name="T21" fmla="*/ 25 h 31"/>
                  <a:gd name="T22" fmla="*/ 6 w 25"/>
                  <a:gd name="T23" fmla="*/ 19 h 31"/>
                  <a:gd name="T24" fmla="*/ 6 w 25"/>
                  <a:gd name="T25" fmla="*/ 19 h 31"/>
                  <a:gd name="T26" fmla="*/ 12 w 25"/>
                  <a:gd name="T27" fmla="*/ 14 h 31"/>
                  <a:gd name="T28" fmla="*/ 18 w 25"/>
                  <a:gd name="T29" fmla="*/ 6 h 31"/>
                  <a:gd name="T30" fmla="*/ 25 w 25"/>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0"/>
                    </a:moveTo>
                    <a:lnTo>
                      <a:pt x="18" y="6"/>
                    </a:lnTo>
                    <a:lnTo>
                      <a:pt x="18" y="14"/>
                    </a:lnTo>
                    <a:lnTo>
                      <a:pt x="12" y="19"/>
                    </a:lnTo>
                    <a:lnTo>
                      <a:pt x="12" y="19"/>
                    </a:lnTo>
                    <a:lnTo>
                      <a:pt x="6" y="25"/>
                    </a:lnTo>
                    <a:lnTo>
                      <a:pt x="0" y="31"/>
                    </a:lnTo>
                    <a:lnTo>
                      <a:pt x="0" y="31"/>
                    </a:lnTo>
                    <a:lnTo>
                      <a:pt x="0" y="31"/>
                    </a:lnTo>
                    <a:lnTo>
                      <a:pt x="0" y="31"/>
                    </a:lnTo>
                    <a:lnTo>
                      <a:pt x="6" y="25"/>
                    </a:lnTo>
                    <a:lnTo>
                      <a:pt x="6" y="19"/>
                    </a:lnTo>
                    <a:lnTo>
                      <a:pt x="6" y="19"/>
                    </a:lnTo>
                    <a:lnTo>
                      <a:pt x="12" y="14"/>
                    </a:lnTo>
                    <a:lnTo>
                      <a:pt x="18" y="6"/>
                    </a:lnTo>
                    <a:lnTo>
                      <a:pt x="2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25" name="Freeform 141"/>
              <p:cNvSpPr>
                <a:spLocks/>
              </p:cNvSpPr>
              <p:nvPr/>
            </p:nvSpPr>
            <p:spPr bwMode="auto">
              <a:xfrm>
                <a:off x="4030" y="2622"/>
                <a:ext cx="30" cy="104"/>
              </a:xfrm>
              <a:custGeom>
                <a:avLst/>
                <a:gdLst>
                  <a:gd name="T0" fmla="*/ 0 w 30"/>
                  <a:gd name="T1" fmla="*/ 0 h 104"/>
                  <a:gd name="T2" fmla="*/ 0 w 30"/>
                  <a:gd name="T3" fmla="*/ 12 h 104"/>
                  <a:gd name="T4" fmla="*/ 6 w 30"/>
                  <a:gd name="T5" fmla="*/ 31 h 104"/>
                  <a:gd name="T6" fmla="*/ 12 w 30"/>
                  <a:gd name="T7" fmla="*/ 43 h 104"/>
                  <a:gd name="T8" fmla="*/ 12 w 30"/>
                  <a:gd name="T9" fmla="*/ 43 h 104"/>
                  <a:gd name="T10" fmla="*/ 18 w 30"/>
                  <a:gd name="T11" fmla="*/ 55 h 104"/>
                  <a:gd name="T12" fmla="*/ 24 w 30"/>
                  <a:gd name="T13" fmla="*/ 75 h 104"/>
                  <a:gd name="T14" fmla="*/ 30 w 30"/>
                  <a:gd name="T15" fmla="*/ 86 h 104"/>
                  <a:gd name="T16" fmla="*/ 30 w 30"/>
                  <a:gd name="T17" fmla="*/ 86 h 104"/>
                  <a:gd name="T18" fmla="*/ 30 w 30"/>
                  <a:gd name="T19" fmla="*/ 98 h 104"/>
                  <a:gd name="T20" fmla="*/ 30 w 30"/>
                  <a:gd name="T21" fmla="*/ 104 h 104"/>
                  <a:gd name="T22" fmla="*/ 30 w 30"/>
                  <a:gd name="T23" fmla="*/ 98 h 104"/>
                  <a:gd name="T24" fmla="*/ 30 w 30"/>
                  <a:gd name="T25" fmla="*/ 98 h 104"/>
                  <a:gd name="T26" fmla="*/ 24 w 30"/>
                  <a:gd name="T27" fmla="*/ 86 h 104"/>
                  <a:gd name="T28" fmla="*/ 18 w 30"/>
                  <a:gd name="T29" fmla="*/ 75 h 104"/>
                  <a:gd name="T30" fmla="*/ 12 w 30"/>
                  <a:gd name="T31" fmla="*/ 67 h 104"/>
                  <a:gd name="T32" fmla="*/ 12 w 30"/>
                  <a:gd name="T33" fmla="*/ 67 h 104"/>
                  <a:gd name="T34" fmla="*/ 6 w 30"/>
                  <a:gd name="T35" fmla="*/ 49 h 104"/>
                  <a:gd name="T36" fmla="*/ 0 w 30"/>
                  <a:gd name="T37" fmla="*/ 20 h 104"/>
                  <a:gd name="T38" fmla="*/ 0 w 30"/>
                  <a:gd name="T3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04">
                    <a:moveTo>
                      <a:pt x="0" y="0"/>
                    </a:moveTo>
                    <a:lnTo>
                      <a:pt x="0" y="12"/>
                    </a:lnTo>
                    <a:lnTo>
                      <a:pt x="6" y="31"/>
                    </a:lnTo>
                    <a:lnTo>
                      <a:pt x="12" y="43"/>
                    </a:lnTo>
                    <a:lnTo>
                      <a:pt x="12" y="43"/>
                    </a:lnTo>
                    <a:lnTo>
                      <a:pt x="18" y="55"/>
                    </a:lnTo>
                    <a:lnTo>
                      <a:pt x="24" y="75"/>
                    </a:lnTo>
                    <a:lnTo>
                      <a:pt x="30" y="86"/>
                    </a:lnTo>
                    <a:lnTo>
                      <a:pt x="30" y="86"/>
                    </a:lnTo>
                    <a:lnTo>
                      <a:pt x="30" y="98"/>
                    </a:lnTo>
                    <a:lnTo>
                      <a:pt x="30" y="104"/>
                    </a:lnTo>
                    <a:lnTo>
                      <a:pt x="30" y="98"/>
                    </a:lnTo>
                    <a:lnTo>
                      <a:pt x="30" y="98"/>
                    </a:lnTo>
                    <a:lnTo>
                      <a:pt x="24" y="86"/>
                    </a:lnTo>
                    <a:lnTo>
                      <a:pt x="18" y="75"/>
                    </a:lnTo>
                    <a:lnTo>
                      <a:pt x="12" y="67"/>
                    </a:lnTo>
                    <a:lnTo>
                      <a:pt x="12" y="67"/>
                    </a:lnTo>
                    <a:lnTo>
                      <a:pt x="6" y="49"/>
                    </a:lnTo>
                    <a:lnTo>
                      <a:pt x="0" y="2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26" name="Freeform 142"/>
              <p:cNvSpPr>
                <a:spLocks/>
              </p:cNvSpPr>
              <p:nvPr/>
            </p:nvSpPr>
            <p:spPr bwMode="auto">
              <a:xfrm>
                <a:off x="3981" y="1918"/>
                <a:ext cx="183" cy="240"/>
              </a:xfrm>
              <a:custGeom>
                <a:avLst/>
                <a:gdLst>
                  <a:gd name="T0" fmla="*/ 134 w 183"/>
                  <a:gd name="T1" fmla="*/ 8 h 240"/>
                  <a:gd name="T2" fmla="*/ 159 w 183"/>
                  <a:gd name="T3" fmla="*/ 37 h 240"/>
                  <a:gd name="T4" fmla="*/ 171 w 183"/>
                  <a:gd name="T5" fmla="*/ 69 h 240"/>
                  <a:gd name="T6" fmla="*/ 183 w 183"/>
                  <a:gd name="T7" fmla="*/ 93 h 240"/>
                  <a:gd name="T8" fmla="*/ 177 w 183"/>
                  <a:gd name="T9" fmla="*/ 118 h 240"/>
                  <a:gd name="T10" fmla="*/ 171 w 183"/>
                  <a:gd name="T11" fmla="*/ 148 h 240"/>
                  <a:gd name="T12" fmla="*/ 171 w 183"/>
                  <a:gd name="T13" fmla="*/ 136 h 240"/>
                  <a:gd name="T14" fmla="*/ 165 w 183"/>
                  <a:gd name="T15" fmla="*/ 142 h 240"/>
                  <a:gd name="T16" fmla="*/ 165 w 183"/>
                  <a:gd name="T17" fmla="*/ 173 h 240"/>
                  <a:gd name="T18" fmla="*/ 154 w 183"/>
                  <a:gd name="T19" fmla="*/ 209 h 240"/>
                  <a:gd name="T20" fmla="*/ 148 w 183"/>
                  <a:gd name="T21" fmla="*/ 220 h 240"/>
                  <a:gd name="T22" fmla="*/ 148 w 183"/>
                  <a:gd name="T23" fmla="*/ 214 h 240"/>
                  <a:gd name="T24" fmla="*/ 140 w 183"/>
                  <a:gd name="T25" fmla="*/ 240 h 240"/>
                  <a:gd name="T26" fmla="*/ 148 w 183"/>
                  <a:gd name="T27" fmla="*/ 209 h 240"/>
                  <a:gd name="T28" fmla="*/ 148 w 183"/>
                  <a:gd name="T29" fmla="*/ 191 h 240"/>
                  <a:gd name="T30" fmla="*/ 154 w 183"/>
                  <a:gd name="T31" fmla="*/ 153 h 240"/>
                  <a:gd name="T32" fmla="*/ 154 w 183"/>
                  <a:gd name="T33" fmla="*/ 136 h 240"/>
                  <a:gd name="T34" fmla="*/ 154 w 183"/>
                  <a:gd name="T35" fmla="*/ 130 h 240"/>
                  <a:gd name="T36" fmla="*/ 148 w 183"/>
                  <a:gd name="T37" fmla="*/ 136 h 240"/>
                  <a:gd name="T38" fmla="*/ 140 w 183"/>
                  <a:gd name="T39" fmla="*/ 124 h 240"/>
                  <a:gd name="T40" fmla="*/ 140 w 183"/>
                  <a:gd name="T41" fmla="*/ 130 h 240"/>
                  <a:gd name="T42" fmla="*/ 140 w 183"/>
                  <a:gd name="T43" fmla="*/ 124 h 240"/>
                  <a:gd name="T44" fmla="*/ 128 w 183"/>
                  <a:gd name="T45" fmla="*/ 124 h 240"/>
                  <a:gd name="T46" fmla="*/ 122 w 183"/>
                  <a:gd name="T47" fmla="*/ 130 h 240"/>
                  <a:gd name="T48" fmla="*/ 116 w 183"/>
                  <a:gd name="T49" fmla="*/ 136 h 240"/>
                  <a:gd name="T50" fmla="*/ 98 w 183"/>
                  <a:gd name="T51" fmla="*/ 136 h 240"/>
                  <a:gd name="T52" fmla="*/ 116 w 183"/>
                  <a:gd name="T53" fmla="*/ 142 h 240"/>
                  <a:gd name="T54" fmla="*/ 85 w 183"/>
                  <a:gd name="T55" fmla="*/ 136 h 240"/>
                  <a:gd name="T56" fmla="*/ 104 w 183"/>
                  <a:gd name="T57" fmla="*/ 153 h 240"/>
                  <a:gd name="T58" fmla="*/ 93 w 183"/>
                  <a:gd name="T59" fmla="*/ 148 h 240"/>
                  <a:gd name="T60" fmla="*/ 79 w 183"/>
                  <a:gd name="T61" fmla="*/ 142 h 240"/>
                  <a:gd name="T62" fmla="*/ 61 w 183"/>
                  <a:gd name="T63" fmla="*/ 148 h 240"/>
                  <a:gd name="T64" fmla="*/ 49 w 183"/>
                  <a:gd name="T65" fmla="*/ 136 h 240"/>
                  <a:gd name="T66" fmla="*/ 30 w 183"/>
                  <a:gd name="T67" fmla="*/ 118 h 240"/>
                  <a:gd name="T68" fmla="*/ 24 w 183"/>
                  <a:gd name="T69" fmla="*/ 124 h 240"/>
                  <a:gd name="T70" fmla="*/ 24 w 183"/>
                  <a:gd name="T71" fmla="*/ 148 h 240"/>
                  <a:gd name="T72" fmla="*/ 18 w 183"/>
                  <a:gd name="T73" fmla="*/ 148 h 240"/>
                  <a:gd name="T74" fmla="*/ 24 w 183"/>
                  <a:gd name="T75" fmla="*/ 173 h 240"/>
                  <a:gd name="T76" fmla="*/ 24 w 183"/>
                  <a:gd name="T77" fmla="*/ 191 h 240"/>
                  <a:gd name="T78" fmla="*/ 24 w 183"/>
                  <a:gd name="T79" fmla="*/ 209 h 240"/>
                  <a:gd name="T80" fmla="*/ 24 w 183"/>
                  <a:gd name="T81" fmla="*/ 220 h 240"/>
                  <a:gd name="T82" fmla="*/ 18 w 183"/>
                  <a:gd name="T83" fmla="*/ 197 h 240"/>
                  <a:gd name="T84" fmla="*/ 12 w 183"/>
                  <a:gd name="T85" fmla="*/ 185 h 240"/>
                  <a:gd name="T86" fmla="*/ 12 w 183"/>
                  <a:gd name="T87" fmla="*/ 165 h 240"/>
                  <a:gd name="T88" fmla="*/ 6 w 183"/>
                  <a:gd name="T89" fmla="*/ 173 h 240"/>
                  <a:gd name="T90" fmla="*/ 6 w 183"/>
                  <a:gd name="T91" fmla="*/ 179 h 240"/>
                  <a:gd name="T92" fmla="*/ 6 w 183"/>
                  <a:gd name="T93" fmla="*/ 130 h 240"/>
                  <a:gd name="T94" fmla="*/ 0 w 183"/>
                  <a:gd name="T95" fmla="*/ 136 h 240"/>
                  <a:gd name="T96" fmla="*/ 0 w 183"/>
                  <a:gd name="T97" fmla="*/ 110 h 240"/>
                  <a:gd name="T98" fmla="*/ 6 w 183"/>
                  <a:gd name="T99" fmla="*/ 87 h 240"/>
                  <a:gd name="T100" fmla="*/ 6 w 183"/>
                  <a:gd name="T101" fmla="*/ 55 h 240"/>
                  <a:gd name="T102" fmla="*/ 24 w 183"/>
                  <a:gd name="T103" fmla="*/ 32 h 240"/>
                  <a:gd name="T104" fmla="*/ 24 w 183"/>
                  <a:gd name="T105" fmla="*/ 26 h 240"/>
                  <a:gd name="T106" fmla="*/ 61 w 183"/>
                  <a:gd name="T107" fmla="*/ 8 h 240"/>
                  <a:gd name="T108" fmla="*/ 79 w 183"/>
                  <a:gd name="T109" fmla="*/ 8 h 240"/>
                  <a:gd name="T110" fmla="*/ 85 w 183"/>
                  <a:gd name="T111"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3" h="240">
                    <a:moveTo>
                      <a:pt x="93" y="8"/>
                    </a:moveTo>
                    <a:lnTo>
                      <a:pt x="104" y="8"/>
                    </a:lnTo>
                    <a:lnTo>
                      <a:pt x="122" y="8"/>
                    </a:lnTo>
                    <a:lnTo>
                      <a:pt x="134" y="8"/>
                    </a:lnTo>
                    <a:lnTo>
                      <a:pt x="134" y="8"/>
                    </a:lnTo>
                    <a:lnTo>
                      <a:pt x="140" y="20"/>
                    </a:lnTo>
                    <a:lnTo>
                      <a:pt x="154" y="26"/>
                    </a:lnTo>
                    <a:lnTo>
                      <a:pt x="159" y="26"/>
                    </a:lnTo>
                    <a:lnTo>
                      <a:pt x="159" y="26"/>
                    </a:lnTo>
                    <a:lnTo>
                      <a:pt x="159" y="37"/>
                    </a:lnTo>
                    <a:lnTo>
                      <a:pt x="165" y="49"/>
                    </a:lnTo>
                    <a:lnTo>
                      <a:pt x="165" y="55"/>
                    </a:lnTo>
                    <a:lnTo>
                      <a:pt x="165" y="55"/>
                    </a:lnTo>
                    <a:lnTo>
                      <a:pt x="165" y="63"/>
                    </a:lnTo>
                    <a:lnTo>
                      <a:pt x="171" y="69"/>
                    </a:lnTo>
                    <a:lnTo>
                      <a:pt x="177" y="75"/>
                    </a:lnTo>
                    <a:lnTo>
                      <a:pt x="177" y="75"/>
                    </a:lnTo>
                    <a:lnTo>
                      <a:pt x="177" y="81"/>
                    </a:lnTo>
                    <a:lnTo>
                      <a:pt x="177" y="87"/>
                    </a:lnTo>
                    <a:lnTo>
                      <a:pt x="183" y="93"/>
                    </a:lnTo>
                    <a:lnTo>
                      <a:pt x="183" y="93"/>
                    </a:lnTo>
                    <a:lnTo>
                      <a:pt x="177" y="98"/>
                    </a:lnTo>
                    <a:lnTo>
                      <a:pt x="177" y="110"/>
                    </a:lnTo>
                    <a:lnTo>
                      <a:pt x="177" y="118"/>
                    </a:lnTo>
                    <a:lnTo>
                      <a:pt x="177" y="118"/>
                    </a:lnTo>
                    <a:lnTo>
                      <a:pt x="171" y="130"/>
                    </a:lnTo>
                    <a:lnTo>
                      <a:pt x="171" y="142"/>
                    </a:lnTo>
                    <a:lnTo>
                      <a:pt x="171" y="142"/>
                    </a:lnTo>
                    <a:lnTo>
                      <a:pt x="171" y="142"/>
                    </a:lnTo>
                    <a:lnTo>
                      <a:pt x="171" y="148"/>
                    </a:lnTo>
                    <a:lnTo>
                      <a:pt x="171" y="148"/>
                    </a:lnTo>
                    <a:lnTo>
                      <a:pt x="171" y="142"/>
                    </a:lnTo>
                    <a:lnTo>
                      <a:pt x="171" y="136"/>
                    </a:lnTo>
                    <a:lnTo>
                      <a:pt x="171" y="136"/>
                    </a:lnTo>
                    <a:lnTo>
                      <a:pt x="171" y="136"/>
                    </a:lnTo>
                    <a:lnTo>
                      <a:pt x="171" y="136"/>
                    </a:lnTo>
                    <a:lnTo>
                      <a:pt x="171" y="136"/>
                    </a:lnTo>
                    <a:lnTo>
                      <a:pt x="171" y="136"/>
                    </a:lnTo>
                    <a:lnTo>
                      <a:pt x="171" y="142"/>
                    </a:lnTo>
                    <a:lnTo>
                      <a:pt x="165" y="142"/>
                    </a:lnTo>
                    <a:lnTo>
                      <a:pt x="165" y="148"/>
                    </a:lnTo>
                    <a:lnTo>
                      <a:pt x="165" y="148"/>
                    </a:lnTo>
                    <a:lnTo>
                      <a:pt x="165" y="153"/>
                    </a:lnTo>
                    <a:lnTo>
                      <a:pt x="165" y="165"/>
                    </a:lnTo>
                    <a:lnTo>
                      <a:pt x="165" y="173"/>
                    </a:lnTo>
                    <a:lnTo>
                      <a:pt x="165" y="173"/>
                    </a:lnTo>
                    <a:lnTo>
                      <a:pt x="165" y="185"/>
                    </a:lnTo>
                    <a:lnTo>
                      <a:pt x="159" y="203"/>
                    </a:lnTo>
                    <a:lnTo>
                      <a:pt x="154" y="209"/>
                    </a:lnTo>
                    <a:lnTo>
                      <a:pt x="154" y="209"/>
                    </a:lnTo>
                    <a:lnTo>
                      <a:pt x="148" y="214"/>
                    </a:lnTo>
                    <a:lnTo>
                      <a:pt x="148" y="228"/>
                    </a:lnTo>
                    <a:lnTo>
                      <a:pt x="148" y="228"/>
                    </a:lnTo>
                    <a:lnTo>
                      <a:pt x="148" y="228"/>
                    </a:lnTo>
                    <a:lnTo>
                      <a:pt x="148" y="220"/>
                    </a:lnTo>
                    <a:lnTo>
                      <a:pt x="148" y="209"/>
                    </a:lnTo>
                    <a:lnTo>
                      <a:pt x="154" y="197"/>
                    </a:lnTo>
                    <a:lnTo>
                      <a:pt x="154" y="197"/>
                    </a:lnTo>
                    <a:lnTo>
                      <a:pt x="148" y="203"/>
                    </a:lnTo>
                    <a:lnTo>
                      <a:pt x="148" y="214"/>
                    </a:lnTo>
                    <a:lnTo>
                      <a:pt x="148" y="220"/>
                    </a:lnTo>
                    <a:lnTo>
                      <a:pt x="148" y="220"/>
                    </a:lnTo>
                    <a:lnTo>
                      <a:pt x="140" y="234"/>
                    </a:lnTo>
                    <a:lnTo>
                      <a:pt x="140" y="240"/>
                    </a:lnTo>
                    <a:lnTo>
                      <a:pt x="140" y="240"/>
                    </a:lnTo>
                    <a:lnTo>
                      <a:pt x="140" y="240"/>
                    </a:lnTo>
                    <a:lnTo>
                      <a:pt x="140" y="234"/>
                    </a:lnTo>
                    <a:lnTo>
                      <a:pt x="140" y="220"/>
                    </a:lnTo>
                    <a:lnTo>
                      <a:pt x="148" y="209"/>
                    </a:lnTo>
                    <a:lnTo>
                      <a:pt x="148" y="209"/>
                    </a:lnTo>
                    <a:lnTo>
                      <a:pt x="148" y="209"/>
                    </a:lnTo>
                    <a:lnTo>
                      <a:pt x="148" y="203"/>
                    </a:lnTo>
                    <a:lnTo>
                      <a:pt x="148" y="197"/>
                    </a:lnTo>
                    <a:lnTo>
                      <a:pt x="148" y="197"/>
                    </a:lnTo>
                    <a:lnTo>
                      <a:pt x="148" y="191"/>
                    </a:lnTo>
                    <a:lnTo>
                      <a:pt x="154" y="185"/>
                    </a:lnTo>
                    <a:lnTo>
                      <a:pt x="154" y="179"/>
                    </a:lnTo>
                    <a:lnTo>
                      <a:pt x="154" y="179"/>
                    </a:lnTo>
                    <a:lnTo>
                      <a:pt x="154" y="165"/>
                    </a:lnTo>
                    <a:lnTo>
                      <a:pt x="154" y="153"/>
                    </a:lnTo>
                    <a:lnTo>
                      <a:pt x="154" y="148"/>
                    </a:lnTo>
                    <a:lnTo>
                      <a:pt x="154" y="148"/>
                    </a:lnTo>
                    <a:lnTo>
                      <a:pt x="154" y="148"/>
                    </a:lnTo>
                    <a:lnTo>
                      <a:pt x="154" y="142"/>
                    </a:lnTo>
                    <a:lnTo>
                      <a:pt x="154" y="136"/>
                    </a:lnTo>
                    <a:lnTo>
                      <a:pt x="154" y="136"/>
                    </a:lnTo>
                    <a:lnTo>
                      <a:pt x="154" y="136"/>
                    </a:lnTo>
                    <a:lnTo>
                      <a:pt x="154" y="136"/>
                    </a:lnTo>
                    <a:lnTo>
                      <a:pt x="154" y="130"/>
                    </a:lnTo>
                    <a:lnTo>
                      <a:pt x="154" y="130"/>
                    </a:lnTo>
                    <a:lnTo>
                      <a:pt x="148" y="148"/>
                    </a:lnTo>
                    <a:lnTo>
                      <a:pt x="148" y="148"/>
                    </a:lnTo>
                    <a:lnTo>
                      <a:pt x="148" y="142"/>
                    </a:lnTo>
                    <a:lnTo>
                      <a:pt x="148" y="136"/>
                    </a:lnTo>
                    <a:lnTo>
                      <a:pt x="148" y="136"/>
                    </a:lnTo>
                    <a:lnTo>
                      <a:pt x="148" y="136"/>
                    </a:lnTo>
                    <a:lnTo>
                      <a:pt x="148" y="130"/>
                    </a:lnTo>
                    <a:lnTo>
                      <a:pt x="148" y="124"/>
                    </a:lnTo>
                    <a:lnTo>
                      <a:pt x="148" y="124"/>
                    </a:lnTo>
                    <a:lnTo>
                      <a:pt x="140" y="124"/>
                    </a:lnTo>
                    <a:lnTo>
                      <a:pt x="140" y="124"/>
                    </a:lnTo>
                    <a:lnTo>
                      <a:pt x="140" y="124"/>
                    </a:lnTo>
                    <a:lnTo>
                      <a:pt x="140" y="124"/>
                    </a:lnTo>
                    <a:lnTo>
                      <a:pt x="140" y="124"/>
                    </a:lnTo>
                    <a:lnTo>
                      <a:pt x="140" y="130"/>
                    </a:lnTo>
                    <a:lnTo>
                      <a:pt x="148" y="130"/>
                    </a:lnTo>
                    <a:lnTo>
                      <a:pt x="148" y="130"/>
                    </a:lnTo>
                    <a:lnTo>
                      <a:pt x="140" y="130"/>
                    </a:lnTo>
                    <a:lnTo>
                      <a:pt x="140" y="130"/>
                    </a:lnTo>
                    <a:lnTo>
                      <a:pt x="140" y="124"/>
                    </a:lnTo>
                    <a:lnTo>
                      <a:pt x="140" y="124"/>
                    </a:lnTo>
                    <a:lnTo>
                      <a:pt x="134" y="124"/>
                    </a:lnTo>
                    <a:lnTo>
                      <a:pt x="128" y="124"/>
                    </a:lnTo>
                    <a:lnTo>
                      <a:pt x="128" y="124"/>
                    </a:lnTo>
                    <a:lnTo>
                      <a:pt x="128" y="124"/>
                    </a:lnTo>
                    <a:lnTo>
                      <a:pt x="128" y="124"/>
                    </a:lnTo>
                    <a:lnTo>
                      <a:pt x="128" y="124"/>
                    </a:lnTo>
                    <a:lnTo>
                      <a:pt x="128" y="124"/>
                    </a:lnTo>
                    <a:lnTo>
                      <a:pt x="128" y="124"/>
                    </a:lnTo>
                    <a:lnTo>
                      <a:pt x="122" y="130"/>
                    </a:lnTo>
                    <a:lnTo>
                      <a:pt x="122" y="136"/>
                    </a:lnTo>
                    <a:lnTo>
                      <a:pt x="134" y="142"/>
                    </a:lnTo>
                    <a:lnTo>
                      <a:pt x="134" y="142"/>
                    </a:lnTo>
                    <a:lnTo>
                      <a:pt x="128" y="142"/>
                    </a:lnTo>
                    <a:lnTo>
                      <a:pt x="116" y="136"/>
                    </a:lnTo>
                    <a:lnTo>
                      <a:pt x="110" y="136"/>
                    </a:lnTo>
                    <a:lnTo>
                      <a:pt x="110" y="136"/>
                    </a:lnTo>
                    <a:lnTo>
                      <a:pt x="104" y="136"/>
                    </a:lnTo>
                    <a:lnTo>
                      <a:pt x="98" y="136"/>
                    </a:lnTo>
                    <a:lnTo>
                      <a:pt x="98" y="136"/>
                    </a:lnTo>
                    <a:lnTo>
                      <a:pt x="98" y="136"/>
                    </a:lnTo>
                    <a:lnTo>
                      <a:pt x="98" y="142"/>
                    </a:lnTo>
                    <a:lnTo>
                      <a:pt x="110" y="142"/>
                    </a:lnTo>
                    <a:lnTo>
                      <a:pt x="116" y="142"/>
                    </a:lnTo>
                    <a:lnTo>
                      <a:pt x="116" y="142"/>
                    </a:lnTo>
                    <a:lnTo>
                      <a:pt x="110" y="142"/>
                    </a:lnTo>
                    <a:lnTo>
                      <a:pt x="98" y="142"/>
                    </a:lnTo>
                    <a:lnTo>
                      <a:pt x="93" y="136"/>
                    </a:lnTo>
                    <a:lnTo>
                      <a:pt x="93" y="136"/>
                    </a:lnTo>
                    <a:lnTo>
                      <a:pt x="85" y="136"/>
                    </a:lnTo>
                    <a:lnTo>
                      <a:pt x="85" y="142"/>
                    </a:lnTo>
                    <a:lnTo>
                      <a:pt x="93" y="142"/>
                    </a:lnTo>
                    <a:lnTo>
                      <a:pt x="93" y="142"/>
                    </a:lnTo>
                    <a:lnTo>
                      <a:pt x="98" y="148"/>
                    </a:lnTo>
                    <a:lnTo>
                      <a:pt x="104" y="153"/>
                    </a:lnTo>
                    <a:lnTo>
                      <a:pt x="110" y="153"/>
                    </a:lnTo>
                    <a:lnTo>
                      <a:pt x="110" y="153"/>
                    </a:lnTo>
                    <a:lnTo>
                      <a:pt x="104" y="153"/>
                    </a:lnTo>
                    <a:lnTo>
                      <a:pt x="98" y="153"/>
                    </a:lnTo>
                    <a:lnTo>
                      <a:pt x="93" y="148"/>
                    </a:lnTo>
                    <a:lnTo>
                      <a:pt x="93" y="148"/>
                    </a:lnTo>
                    <a:lnTo>
                      <a:pt x="85" y="148"/>
                    </a:lnTo>
                    <a:lnTo>
                      <a:pt x="79" y="142"/>
                    </a:lnTo>
                    <a:lnTo>
                      <a:pt x="79" y="142"/>
                    </a:lnTo>
                    <a:lnTo>
                      <a:pt x="79" y="142"/>
                    </a:lnTo>
                    <a:lnTo>
                      <a:pt x="73" y="142"/>
                    </a:lnTo>
                    <a:lnTo>
                      <a:pt x="67" y="136"/>
                    </a:lnTo>
                    <a:lnTo>
                      <a:pt x="67" y="136"/>
                    </a:lnTo>
                    <a:lnTo>
                      <a:pt x="67" y="136"/>
                    </a:lnTo>
                    <a:lnTo>
                      <a:pt x="61" y="148"/>
                    </a:lnTo>
                    <a:lnTo>
                      <a:pt x="73" y="153"/>
                    </a:lnTo>
                    <a:lnTo>
                      <a:pt x="79" y="159"/>
                    </a:lnTo>
                    <a:lnTo>
                      <a:pt x="79" y="159"/>
                    </a:lnTo>
                    <a:lnTo>
                      <a:pt x="61" y="153"/>
                    </a:lnTo>
                    <a:lnTo>
                      <a:pt x="49" y="136"/>
                    </a:lnTo>
                    <a:lnTo>
                      <a:pt x="43" y="130"/>
                    </a:lnTo>
                    <a:lnTo>
                      <a:pt x="43" y="130"/>
                    </a:lnTo>
                    <a:lnTo>
                      <a:pt x="37" y="130"/>
                    </a:lnTo>
                    <a:lnTo>
                      <a:pt x="30" y="124"/>
                    </a:lnTo>
                    <a:lnTo>
                      <a:pt x="30" y="118"/>
                    </a:lnTo>
                    <a:lnTo>
                      <a:pt x="30" y="118"/>
                    </a:lnTo>
                    <a:lnTo>
                      <a:pt x="30" y="118"/>
                    </a:lnTo>
                    <a:lnTo>
                      <a:pt x="24" y="124"/>
                    </a:lnTo>
                    <a:lnTo>
                      <a:pt x="24" y="124"/>
                    </a:lnTo>
                    <a:lnTo>
                      <a:pt x="24" y="124"/>
                    </a:lnTo>
                    <a:lnTo>
                      <a:pt x="18" y="130"/>
                    </a:lnTo>
                    <a:lnTo>
                      <a:pt x="18" y="136"/>
                    </a:lnTo>
                    <a:lnTo>
                      <a:pt x="24" y="142"/>
                    </a:lnTo>
                    <a:lnTo>
                      <a:pt x="24" y="142"/>
                    </a:lnTo>
                    <a:lnTo>
                      <a:pt x="24" y="148"/>
                    </a:lnTo>
                    <a:lnTo>
                      <a:pt x="24" y="148"/>
                    </a:lnTo>
                    <a:lnTo>
                      <a:pt x="24" y="148"/>
                    </a:lnTo>
                    <a:lnTo>
                      <a:pt x="24" y="148"/>
                    </a:lnTo>
                    <a:lnTo>
                      <a:pt x="18" y="142"/>
                    </a:lnTo>
                    <a:lnTo>
                      <a:pt x="18" y="148"/>
                    </a:lnTo>
                    <a:lnTo>
                      <a:pt x="18" y="153"/>
                    </a:lnTo>
                    <a:lnTo>
                      <a:pt x="24" y="159"/>
                    </a:lnTo>
                    <a:lnTo>
                      <a:pt x="24" y="159"/>
                    </a:lnTo>
                    <a:lnTo>
                      <a:pt x="24" y="165"/>
                    </a:lnTo>
                    <a:lnTo>
                      <a:pt x="24" y="173"/>
                    </a:lnTo>
                    <a:lnTo>
                      <a:pt x="24" y="173"/>
                    </a:lnTo>
                    <a:lnTo>
                      <a:pt x="24" y="173"/>
                    </a:lnTo>
                    <a:lnTo>
                      <a:pt x="24" y="179"/>
                    </a:lnTo>
                    <a:lnTo>
                      <a:pt x="24" y="185"/>
                    </a:lnTo>
                    <a:lnTo>
                      <a:pt x="24" y="191"/>
                    </a:lnTo>
                    <a:lnTo>
                      <a:pt x="24" y="191"/>
                    </a:lnTo>
                    <a:lnTo>
                      <a:pt x="24" y="197"/>
                    </a:lnTo>
                    <a:lnTo>
                      <a:pt x="24" y="203"/>
                    </a:lnTo>
                    <a:lnTo>
                      <a:pt x="24" y="209"/>
                    </a:lnTo>
                    <a:lnTo>
                      <a:pt x="24" y="209"/>
                    </a:lnTo>
                    <a:lnTo>
                      <a:pt x="24" y="214"/>
                    </a:lnTo>
                    <a:lnTo>
                      <a:pt x="24" y="220"/>
                    </a:lnTo>
                    <a:lnTo>
                      <a:pt x="30" y="228"/>
                    </a:lnTo>
                    <a:lnTo>
                      <a:pt x="30" y="228"/>
                    </a:lnTo>
                    <a:lnTo>
                      <a:pt x="24" y="220"/>
                    </a:lnTo>
                    <a:lnTo>
                      <a:pt x="18" y="209"/>
                    </a:lnTo>
                    <a:lnTo>
                      <a:pt x="18" y="191"/>
                    </a:lnTo>
                    <a:lnTo>
                      <a:pt x="18" y="191"/>
                    </a:lnTo>
                    <a:lnTo>
                      <a:pt x="18" y="197"/>
                    </a:lnTo>
                    <a:lnTo>
                      <a:pt x="18" y="197"/>
                    </a:lnTo>
                    <a:lnTo>
                      <a:pt x="18" y="203"/>
                    </a:lnTo>
                    <a:lnTo>
                      <a:pt x="18" y="203"/>
                    </a:lnTo>
                    <a:lnTo>
                      <a:pt x="18" y="203"/>
                    </a:lnTo>
                    <a:lnTo>
                      <a:pt x="12" y="197"/>
                    </a:lnTo>
                    <a:lnTo>
                      <a:pt x="12" y="185"/>
                    </a:lnTo>
                    <a:lnTo>
                      <a:pt x="12" y="185"/>
                    </a:lnTo>
                    <a:lnTo>
                      <a:pt x="12" y="179"/>
                    </a:lnTo>
                    <a:lnTo>
                      <a:pt x="12" y="173"/>
                    </a:lnTo>
                    <a:lnTo>
                      <a:pt x="12" y="165"/>
                    </a:lnTo>
                    <a:lnTo>
                      <a:pt x="12" y="165"/>
                    </a:lnTo>
                    <a:lnTo>
                      <a:pt x="6" y="153"/>
                    </a:lnTo>
                    <a:lnTo>
                      <a:pt x="6" y="159"/>
                    </a:lnTo>
                    <a:lnTo>
                      <a:pt x="6" y="165"/>
                    </a:lnTo>
                    <a:lnTo>
                      <a:pt x="6" y="173"/>
                    </a:lnTo>
                    <a:lnTo>
                      <a:pt x="6" y="173"/>
                    </a:lnTo>
                    <a:lnTo>
                      <a:pt x="6" y="179"/>
                    </a:lnTo>
                    <a:lnTo>
                      <a:pt x="6" y="179"/>
                    </a:lnTo>
                    <a:lnTo>
                      <a:pt x="6" y="179"/>
                    </a:lnTo>
                    <a:lnTo>
                      <a:pt x="6" y="179"/>
                    </a:lnTo>
                    <a:lnTo>
                      <a:pt x="6" y="179"/>
                    </a:lnTo>
                    <a:lnTo>
                      <a:pt x="6" y="165"/>
                    </a:lnTo>
                    <a:lnTo>
                      <a:pt x="6" y="148"/>
                    </a:lnTo>
                    <a:lnTo>
                      <a:pt x="6" y="148"/>
                    </a:lnTo>
                    <a:lnTo>
                      <a:pt x="6" y="136"/>
                    </a:lnTo>
                    <a:lnTo>
                      <a:pt x="6" y="130"/>
                    </a:lnTo>
                    <a:lnTo>
                      <a:pt x="6" y="124"/>
                    </a:lnTo>
                    <a:lnTo>
                      <a:pt x="6" y="124"/>
                    </a:lnTo>
                    <a:lnTo>
                      <a:pt x="6" y="142"/>
                    </a:lnTo>
                    <a:lnTo>
                      <a:pt x="6" y="142"/>
                    </a:lnTo>
                    <a:lnTo>
                      <a:pt x="0" y="136"/>
                    </a:lnTo>
                    <a:lnTo>
                      <a:pt x="0" y="130"/>
                    </a:lnTo>
                    <a:lnTo>
                      <a:pt x="0" y="130"/>
                    </a:lnTo>
                    <a:lnTo>
                      <a:pt x="0" y="130"/>
                    </a:lnTo>
                    <a:lnTo>
                      <a:pt x="0" y="118"/>
                    </a:lnTo>
                    <a:lnTo>
                      <a:pt x="0" y="110"/>
                    </a:lnTo>
                    <a:lnTo>
                      <a:pt x="0" y="110"/>
                    </a:lnTo>
                    <a:lnTo>
                      <a:pt x="0" y="104"/>
                    </a:lnTo>
                    <a:lnTo>
                      <a:pt x="6" y="93"/>
                    </a:lnTo>
                    <a:lnTo>
                      <a:pt x="6" y="87"/>
                    </a:lnTo>
                    <a:lnTo>
                      <a:pt x="6" y="87"/>
                    </a:lnTo>
                    <a:lnTo>
                      <a:pt x="6" y="87"/>
                    </a:lnTo>
                    <a:lnTo>
                      <a:pt x="6" y="81"/>
                    </a:lnTo>
                    <a:lnTo>
                      <a:pt x="6" y="63"/>
                    </a:lnTo>
                    <a:lnTo>
                      <a:pt x="6" y="63"/>
                    </a:lnTo>
                    <a:lnTo>
                      <a:pt x="6" y="55"/>
                    </a:lnTo>
                    <a:lnTo>
                      <a:pt x="12" y="43"/>
                    </a:lnTo>
                    <a:lnTo>
                      <a:pt x="18" y="37"/>
                    </a:lnTo>
                    <a:lnTo>
                      <a:pt x="18" y="37"/>
                    </a:lnTo>
                    <a:lnTo>
                      <a:pt x="18" y="32"/>
                    </a:lnTo>
                    <a:lnTo>
                      <a:pt x="24" y="32"/>
                    </a:lnTo>
                    <a:lnTo>
                      <a:pt x="24" y="26"/>
                    </a:lnTo>
                    <a:lnTo>
                      <a:pt x="24" y="26"/>
                    </a:lnTo>
                    <a:lnTo>
                      <a:pt x="18" y="32"/>
                    </a:lnTo>
                    <a:lnTo>
                      <a:pt x="18" y="32"/>
                    </a:lnTo>
                    <a:lnTo>
                      <a:pt x="24" y="26"/>
                    </a:lnTo>
                    <a:lnTo>
                      <a:pt x="30" y="20"/>
                    </a:lnTo>
                    <a:lnTo>
                      <a:pt x="30" y="20"/>
                    </a:lnTo>
                    <a:lnTo>
                      <a:pt x="37" y="14"/>
                    </a:lnTo>
                    <a:lnTo>
                      <a:pt x="49" y="14"/>
                    </a:lnTo>
                    <a:lnTo>
                      <a:pt x="61" y="8"/>
                    </a:lnTo>
                    <a:lnTo>
                      <a:pt x="61" y="8"/>
                    </a:lnTo>
                    <a:lnTo>
                      <a:pt x="67" y="8"/>
                    </a:lnTo>
                    <a:lnTo>
                      <a:pt x="73" y="8"/>
                    </a:lnTo>
                    <a:lnTo>
                      <a:pt x="79" y="8"/>
                    </a:lnTo>
                    <a:lnTo>
                      <a:pt x="79" y="8"/>
                    </a:lnTo>
                    <a:lnTo>
                      <a:pt x="73" y="0"/>
                    </a:lnTo>
                    <a:lnTo>
                      <a:pt x="73" y="0"/>
                    </a:lnTo>
                    <a:lnTo>
                      <a:pt x="79" y="8"/>
                    </a:lnTo>
                    <a:lnTo>
                      <a:pt x="85" y="8"/>
                    </a:lnTo>
                    <a:lnTo>
                      <a:pt x="85" y="8"/>
                    </a:lnTo>
                    <a:lnTo>
                      <a:pt x="85" y="8"/>
                    </a:lnTo>
                    <a:lnTo>
                      <a:pt x="93" y="8"/>
                    </a:lnTo>
                    <a:lnTo>
                      <a:pt x="93" y="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27" name="Freeform 143"/>
              <p:cNvSpPr>
                <a:spLocks/>
              </p:cNvSpPr>
              <p:nvPr/>
            </p:nvSpPr>
            <p:spPr bwMode="auto">
              <a:xfrm>
                <a:off x="3987" y="1967"/>
                <a:ext cx="171" cy="93"/>
              </a:xfrm>
              <a:custGeom>
                <a:avLst/>
                <a:gdLst>
                  <a:gd name="T0" fmla="*/ 159 w 171"/>
                  <a:gd name="T1" fmla="*/ 26 h 93"/>
                  <a:gd name="T2" fmla="*/ 171 w 171"/>
                  <a:gd name="T3" fmla="*/ 20 h 93"/>
                  <a:gd name="T4" fmla="*/ 165 w 171"/>
                  <a:gd name="T5" fmla="*/ 38 h 93"/>
                  <a:gd name="T6" fmla="*/ 159 w 171"/>
                  <a:gd name="T7" fmla="*/ 55 h 93"/>
                  <a:gd name="T8" fmla="*/ 159 w 171"/>
                  <a:gd name="T9" fmla="*/ 49 h 93"/>
                  <a:gd name="T10" fmla="*/ 148 w 171"/>
                  <a:gd name="T11" fmla="*/ 69 h 93"/>
                  <a:gd name="T12" fmla="*/ 142 w 171"/>
                  <a:gd name="T13" fmla="*/ 75 h 93"/>
                  <a:gd name="T14" fmla="*/ 148 w 171"/>
                  <a:gd name="T15" fmla="*/ 75 h 93"/>
                  <a:gd name="T16" fmla="*/ 134 w 171"/>
                  <a:gd name="T17" fmla="*/ 75 h 93"/>
                  <a:gd name="T18" fmla="*/ 116 w 171"/>
                  <a:gd name="T19" fmla="*/ 87 h 93"/>
                  <a:gd name="T20" fmla="*/ 116 w 171"/>
                  <a:gd name="T21" fmla="*/ 81 h 93"/>
                  <a:gd name="T22" fmla="*/ 104 w 171"/>
                  <a:gd name="T23" fmla="*/ 87 h 93"/>
                  <a:gd name="T24" fmla="*/ 98 w 171"/>
                  <a:gd name="T25" fmla="*/ 87 h 93"/>
                  <a:gd name="T26" fmla="*/ 110 w 171"/>
                  <a:gd name="T27" fmla="*/ 93 h 93"/>
                  <a:gd name="T28" fmla="*/ 92 w 171"/>
                  <a:gd name="T29" fmla="*/ 87 h 93"/>
                  <a:gd name="T30" fmla="*/ 73 w 171"/>
                  <a:gd name="T31" fmla="*/ 87 h 93"/>
                  <a:gd name="T32" fmla="*/ 67 w 171"/>
                  <a:gd name="T33" fmla="*/ 93 h 93"/>
                  <a:gd name="T34" fmla="*/ 55 w 171"/>
                  <a:gd name="T35" fmla="*/ 87 h 93"/>
                  <a:gd name="T36" fmla="*/ 49 w 171"/>
                  <a:gd name="T37" fmla="*/ 93 h 93"/>
                  <a:gd name="T38" fmla="*/ 37 w 171"/>
                  <a:gd name="T39" fmla="*/ 81 h 93"/>
                  <a:gd name="T40" fmla="*/ 24 w 171"/>
                  <a:gd name="T41" fmla="*/ 81 h 93"/>
                  <a:gd name="T42" fmla="*/ 24 w 171"/>
                  <a:gd name="T43" fmla="*/ 75 h 93"/>
                  <a:gd name="T44" fmla="*/ 18 w 171"/>
                  <a:gd name="T45" fmla="*/ 69 h 93"/>
                  <a:gd name="T46" fmla="*/ 6 w 171"/>
                  <a:gd name="T47" fmla="*/ 55 h 93"/>
                  <a:gd name="T48" fmla="*/ 12 w 171"/>
                  <a:gd name="T49" fmla="*/ 55 h 93"/>
                  <a:gd name="T50" fmla="*/ 6 w 171"/>
                  <a:gd name="T51" fmla="*/ 49 h 93"/>
                  <a:gd name="T52" fmla="*/ 0 w 171"/>
                  <a:gd name="T53" fmla="*/ 26 h 93"/>
                  <a:gd name="T54" fmla="*/ 0 w 171"/>
                  <a:gd name="T55" fmla="*/ 32 h 93"/>
                  <a:gd name="T56" fmla="*/ 6 w 171"/>
                  <a:gd name="T57" fmla="*/ 49 h 93"/>
                  <a:gd name="T58" fmla="*/ 12 w 171"/>
                  <a:gd name="T59" fmla="*/ 38 h 93"/>
                  <a:gd name="T60" fmla="*/ 12 w 171"/>
                  <a:gd name="T61" fmla="*/ 49 h 93"/>
                  <a:gd name="T62" fmla="*/ 24 w 171"/>
                  <a:gd name="T63" fmla="*/ 61 h 93"/>
                  <a:gd name="T64" fmla="*/ 31 w 171"/>
                  <a:gd name="T65" fmla="*/ 61 h 93"/>
                  <a:gd name="T66" fmla="*/ 37 w 171"/>
                  <a:gd name="T67" fmla="*/ 69 h 93"/>
                  <a:gd name="T68" fmla="*/ 43 w 171"/>
                  <a:gd name="T69" fmla="*/ 75 h 93"/>
                  <a:gd name="T70" fmla="*/ 49 w 171"/>
                  <a:gd name="T71" fmla="*/ 69 h 93"/>
                  <a:gd name="T72" fmla="*/ 61 w 171"/>
                  <a:gd name="T73" fmla="*/ 81 h 93"/>
                  <a:gd name="T74" fmla="*/ 73 w 171"/>
                  <a:gd name="T75" fmla="*/ 81 h 93"/>
                  <a:gd name="T76" fmla="*/ 79 w 171"/>
                  <a:gd name="T77" fmla="*/ 81 h 93"/>
                  <a:gd name="T78" fmla="*/ 92 w 171"/>
                  <a:gd name="T79" fmla="*/ 81 h 93"/>
                  <a:gd name="T80" fmla="*/ 98 w 171"/>
                  <a:gd name="T81" fmla="*/ 81 h 93"/>
                  <a:gd name="T82" fmla="*/ 110 w 171"/>
                  <a:gd name="T83" fmla="*/ 75 h 93"/>
                  <a:gd name="T84" fmla="*/ 122 w 171"/>
                  <a:gd name="T85" fmla="*/ 69 h 93"/>
                  <a:gd name="T86" fmla="*/ 134 w 171"/>
                  <a:gd name="T87" fmla="*/ 61 h 93"/>
                  <a:gd name="T88" fmla="*/ 148 w 171"/>
                  <a:gd name="T89" fmla="*/ 55 h 93"/>
                  <a:gd name="T90" fmla="*/ 153 w 171"/>
                  <a:gd name="T91" fmla="*/ 49 h 93"/>
                  <a:gd name="T92" fmla="*/ 153 w 171"/>
                  <a:gd name="T93" fmla="*/ 49 h 93"/>
                  <a:gd name="T94" fmla="*/ 159 w 171"/>
                  <a:gd name="T95" fmla="*/ 38 h 93"/>
                  <a:gd name="T96" fmla="*/ 159 w 171"/>
                  <a:gd name="T97" fmla="*/ 20 h 93"/>
                  <a:gd name="T98" fmla="*/ 159 w 171"/>
                  <a:gd name="T99" fmla="*/ 0 h 93"/>
                  <a:gd name="T100" fmla="*/ 171 w 171"/>
                  <a:gd name="T101" fmla="*/ 6 h 93"/>
                  <a:gd name="T102" fmla="*/ 165 w 171"/>
                  <a:gd name="T103"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93">
                    <a:moveTo>
                      <a:pt x="165" y="14"/>
                    </a:moveTo>
                    <a:lnTo>
                      <a:pt x="165" y="20"/>
                    </a:lnTo>
                    <a:lnTo>
                      <a:pt x="159" y="20"/>
                    </a:lnTo>
                    <a:lnTo>
                      <a:pt x="159" y="26"/>
                    </a:lnTo>
                    <a:lnTo>
                      <a:pt x="159" y="26"/>
                    </a:lnTo>
                    <a:lnTo>
                      <a:pt x="159" y="26"/>
                    </a:lnTo>
                    <a:lnTo>
                      <a:pt x="165" y="26"/>
                    </a:lnTo>
                    <a:lnTo>
                      <a:pt x="171" y="20"/>
                    </a:lnTo>
                    <a:lnTo>
                      <a:pt x="171" y="20"/>
                    </a:lnTo>
                    <a:lnTo>
                      <a:pt x="165" y="32"/>
                    </a:lnTo>
                    <a:lnTo>
                      <a:pt x="165" y="32"/>
                    </a:lnTo>
                    <a:lnTo>
                      <a:pt x="165" y="38"/>
                    </a:lnTo>
                    <a:lnTo>
                      <a:pt x="165" y="38"/>
                    </a:lnTo>
                    <a:lnTo>
                      <a:pt x="165" y="38"/>
                    </a:lnTo>
                    <a:lnTo>
                      <a:pt x="159" y="44"/>
                    </a:lnTo>
                    <a:lnTo>
                      <a:pt x="159" y="55"/>
                    </a:lnTo>
                    <a:lnTo>
                      <a:pt x="159" y="55"/>
                    </a:lnTo>
                    <a:lnTo>
                      <a:pt x="159" y="55"/>
                    </a:lnTo>
                    <a:lnTo>
                      <a:pt x="159" y="44"/>
                    </a:lnTo>
                    <a:lnTo>
                      <a:pt x="159" y="49"/>
                    </a:lnTo>
                    <a:lnTo>
                      <a:pt x="153" y="55"/>
                    </a:lnTo>
                    <a:lnTo>
                      <a:pt x="153" y="61"/>
                    </a:lnTo>
                    <a:lnTo>
                      <a:pt x="153" y="61"/>
                    </a:lnTo>
                    <a:lnTo>
                      <a:pt x="148" y="69"/>
                    </a:lnTo>
                    <a:lnTo>
                      <a:pt x="142" y="69"/>
                    </a:lnTo>
                    <a:lnTo>
                      <a:pt x="142" y="69"/>
                    </a:lnTo>
                    <a:lnTo>
                      <a:pt x="142" y="69"/>
                    </a:lnTo>
                    <a:lnTo>
                      <a:pt x="142" y="75"/>
                    </a:lnTo>
                    <a:lnTo>
                      <a:pt x="148" y="75"/>
                    </a:lnTo>
                    <a:lnTo>
                      <a:pt x="148" y="75"/>
                    </a:lnTo>
                    <a:lnTo>
                      <a:pt x="148" y="75"/>
                    </a:lnTo>
                    <a:lnTo>
                      <a:pt x="148" y="75"/>
                    </a:lnTo>
                    <a:lnTo>
                      <a:pt x="142" y="75"/>
                    </a:lnTo>
                    <a:lnTo>
                      <a:pt x="142" y="69"/>
                    </a:lnTo>
                    <a:lnTo>
                      <a:pt x="142" y="69"/>
                    </a:lnTo>
                    <a:lnTo>
                      <a:pt x="134" y="75"/>
                    </a:lnTo>
                    <a:lnTo>
                      <a:pt x="128" y="75"/>
                    </a:lnTo>
                    <a:lnTo>
                      <a:pt x="122" y="75"/>
                    </a:lnTo>
                    <a:lnTo>
                      <a:pt x="122" y="75"/>
                    </a:lnTo>
                    <a:lnTo>
                      <a:pt x="116" y="87"/>
                    </a:lnTo>
                    <a:lnTo>
                      <a:pt x="116" y="87"/>
                    </a:lnTo>
                    <a:lnTo>
                      <a:pt x="116" y="87"/>
                    </a:lnTo>
                    <a:lnTo>
                      <a:pt x="116" y="81"/>
                    </a:lnTo>
                    <a:lnTo>
                      <a:pt x="116" y="81"/>
                    </a:lnTo>
                    <a:lnTo>
                      <a:pt x="110" y="81"/>
                    </a:lnTo>
                    <a:lnTo>
                      <a:pt x="104" y="87"/>
                    </a:lnTo>
                    <a:lnTo>
                      <a:pt x="104" y="87"/>
                    </a:lnTo>
                    <a:lnTo>
                      <a:pt x="104" y="87"/>
                    </a:lnTo>
                    <a:lnTo>
                      <a:pt x="98" y="87"/>
                    </a:lnTo>
                    <a:lnTo>
                      <a:pt x="98" y="87"/>
                    </a:lnTo>
                    <a:lnTo>
                      <a:pt x="98" y="87"/>
                    </a:lnTo>
                    <a:lnTo>
                      <a:pt x="98" y="87"/>
                    </a:lnTo>
                    <a:lnTo>
                      <a:pt x="104" y="93"/>
                    </a:lnTo>
                    <a:lnTo>
                      <a:pt x="104" y="93"/>
                    </a:lnTo>
                    <a:lnTo>
                      <a:pt x="110" y="93"/>
                    </a:lnTo>
                    <a:lnTo>
                      <a:pt x="110" y="93"/>
                    </a:lnTo>
                    <a:lnTo>
                      <a:pt x="104" y="93"/>
                    </a:lnTo>
                    <a:lnTo>
                      <a:pt x="98" y="93"/>
                    </a:lnTo>
                    <a:lnTo>
                      <a:pt x="92" y="87"/>
                    </a:lnTo>
                    <a:lnTo>
                      <a:pt x="92" y="87"/>
                    </a:lnTo>
                    <a:lnTo>
                      <a:pt x="87" y="87"/>
                    </a:lnTo>
                    <a:lnTo>
                      <a:pt x="79" y="87"/>
                    </a:lnTo>
                    <a:lnTo>
                      <a:pt x="73" y="87"/>
                    </a:lnTo>
                    <a:lnTo>
                      <a:pt x="73" y="87"/>
                    </a:lnTo>
                    <a:lnTo>
                      <a:pt x="67" y="93"/>
                    </a:lnTo>
                    <a:lnTo>
                      <a:pt x="67" y="93"/>
                    </a:lnTo>
                    <a:lnTo>
                      <a:pt x="67" y="93"/>
                    </a:lnTo>
                    <a:lnTo>
                      <a:pt x="67" y="93"/>
                    </a:lnTo>
                    <a:lnTo>
                      <a:pt x="67" y="87"/>
                    </a:lnTo>
                    <a:lnTo>
                      <a:pt x="61" y="87"/>
                    </a:lnTo>
                    <a:lnTo>
                      <a:pt x="55" y="87"/>
                    </a:lnTo>
                    <a:lnTo>
                      <a:pt x="55" y="87"/>
                    </a:lnTo>
                    <a:lnTo>
                      <a:pt x="55" y="87"/>
                    </a:lnTo>
                    <a:lnTo>
                      <a:pt x="49" y="87"/>
                    </a:lnTo>
                    <a:lnTo>
                      <a:pt x="49" y="93"/>
                    </a:lnTo>
                    <a:lnTo>
                      <a:pt x="49" y="93"/>
                    </a:lnTo>
                    <a:lnTo>
                      <a:pt x="49" y="93"/>
                    </a:lnTo>
                    <a:lnTo>
                      <a:pt x="49" y="87"/>
                    </a:lnTo>
                    <a:lnTo>
                      <a:pt x="43" y="87"/>
                    </a:lnTo>
                    <a:lnTo>
                      <a:pt x="37" y="81"/>
                    </a:lnTo>
                    <a:lnTo>
                      <a:pt x="37" y="75"/>
                    </a:lnTo>
                    <a:lnTo>
                      <a:pt x="37" y="75"/>
                    </a:lnTo>
                    <a:lnTo>
                      <a:pt x="31" y="81"/>
                    </a:lnTo>
                    <a:lnTo>
                      <a:pt x="24" y="81"/>
                    </a:lnTo>
                    <a:lnTo>
                      <a:pt x="24" y="81"/>
                    </a:lnTo>
                    <a:lnTo>
                      <a:pt x="24" y="81"/>
                    </a:lnTo>
                    <a:lnTo>
                      <a:pt x="31" y="75"/>
                    </a:lnTo>
                    <a:lnTo>
                      <a:pt x="24" y="75"/>
                    </a:lnTo>
                    <a:lnTo>
                      <a:pt x="24" y="69"/>
                    </a:lnTo>
                    <a:lnTo>
                      <a:pt x="24" y="69"/>
                    </a:lnTo>
                    <a:lnTo>
                      <a:pt x="24" y="69"/>
                    </a:lnTo>
                    <a:lnTo>
                      <a:pt x="18" y="69"/>
                    </a:lnTo>
                    <a:lnTo>
                      <a:pt x="12" y="61"/>
                    </a:lnTo>
                    <a:lnTo>
                      <a:pt x="12" y="61"/>
                    </a:lnTo>
                    <a:lnTo>
                      <a:pt x="12" y="61"/>
                    </a:lnTo>
                    <a:lnTo>
                      <a:pt x="6" y="55"/>
                    </a:lnTo>
                    <a:lnTo>
                      <a:pt x="0" y="55"/>
                    </a:lnTo>
                    <a:lnTo>
                      <a:pt x="0" y="49"/>
                    </a:lnTo>
                    <a:lnTo>
                      <a:pt x="0" y="49"/>
                    </a:lnTo>
                    <a:lnTo>
                      <a:pt x="12" y="55"/>
                    </a:lnTo>
                    <a:lnTo>
                      <a:pt x="12" y="55"/>
                    </a:lnTo>
                    <a:lnTo>
                      <a:pt x="6" y="55"/>
                    </a:lnTo>
                    <a:lnTo>
                      <a:pt x="6" y="49"/>
                    </a:lnTo>
                    <a:lnTo>
                      <a:pt x="6" y="49"/>
                    </a:lnTo>
                    <a:lnTo>
                      <a:pt x="0" y="38"/>
                    </a:lnTo>
                    <a:lnTo>
                      <a:pt x="0" y="32"/>
                    </a:lnTo>
                    <a:lnTo>
                      <a:pt x="0" y="26"/>
                    </a:lnTo>
                    <a:lnTo>
                      <a:pt x="0" y="26"/>
                    </a:lnTo>
                    <a:lnTo>
                      <a:pt x="0" y="26"/>
                    </a:lnTo>
                    <a:lnTo>
                      <a:pt x="0" y="26"/>
                    </a:lnTo>
                    <a:lnTo>
                      <a:pt x="0" y="32"/>
                    </a:lnTo>
                    <a:lnTo>
                      <a:pt x="0" y="32"/>
                    </a:lnTo>
                    <a:lnTo>
                      <a:pt x="0" y="38"/>
                    </a:lnTo>
                    <a:lnTo>
                      <a:pt x="6" y="44"/>
                    </a:lnTo>
                    <a:lnTo>
                      <a:pt x="6" y="49"/>
                    </a:lnTo>
                    <a:lnTo>
                      <a:pt x="6" y="49"/>
                    </a:lnTo>
                    <a:lnTo>
                      <a:pt x="6" y="49"/>
                    </a:lnTo>
                    <a:lnTo>
                      <a:pt x="12" y="44"/>
                    </a:lnTo>
                    <a:lnTo>
                      <a:pt x="12" y="38"/>
                    </a:lnTo>
                    <a:lnTo>
                      <a:pt x="12" y="38"/>
                    </a:lnTo>
                    <a:lnTo>
                      <a:pt x="12" y="44"/>
                    </a:lnTo>
                    <a:lnTo>
                      <a:pt x="12" y="49"/>
                    </a:lnTo>
                    <a:lnTo>
                      <a:pt x="12" y="49"/>
                    </a:lnTo>
                    <a:lnTo>
                      <a:pt x="12" y="49"/>
                    </a:lnTo>
                    <a:lnTo>
                      <a:pt x="18" y="55"/>
                    </a:lnTo>
                    <a:lnTo>
                      <a:pt x="18" y="61"/>
                    </a:lnTo>
                    <a:lnTo>
                      <a:pt x="24" y="61"/>
                    </a:lnTo>
                    <a:lnTo>
                      <a:pt x="24" y="61"/>
                    </a:lnTo>
                    <a:lnTo>
                      <a:pt x="24" y="49"/>
                    </a:lnTo>
                    <a:lnTo>
                      <a:pt x="24" y="55"/>
                    </a:lnTo>
                    <a:lnTo>
                      <a:pt x="24" y="61"/>
                    </a:lnTo>
                    <a:lnTo>
                      <a:pt x="31" y="61"/>
                    </a:lnTo>
                    <a:lnTo>
                      <a:pt x="31" y="61"/>
                    </a:lnTo>
                    <a:lnTo>
                      <a:pt x="31" y="69"/>
                    </a:lnTo>
                    <a:lnTo>
                      <a:pt x="37" y="69"/>
                    </a:lnTo>
                    <a:lnTo>
                      <a:pt x="37" y="69"/>
                    </a:lnTo>
                    <a:lnTo>
                      <a:pt x="37" y="69"/>
                    </a:lnTo>
                    <a:lnTo>
                      <a:pt x="43" y="69"/>
                    </a:lnTo>
                    <a:lnTo>
                      <a:pt x="43" y="75"/>
                    </a:lnTo>
                    <a:lnTo>
                      <a:pt x="43" y="75"/>
                    </a:lnTo>
                    <a:lnTo>
                      <a:pt x="49" y="81"/>
                    </a:lnTo>
                    <a:lnTo>
                      <a:pt x="55" y="81"/>
                    </a:lnTo>
                    <a:lnTo>
                      <a:pt x="55" y="81"/>
                    </a:lnTo>
                    <a:lnTo>
                      <a:pt x="49" y="69"/>
                    </a:lnTo>
                    <a:lnTo>
                      <a:pt x="55" y="81"/>
                    </a:lnTo>
                    <a:lnTo>
                      <a:pt x="55" y="81"/>
                    </a:lnTo>
                    <a:lnTo>
                      <a:pt x="55" y="81"/>
                    </a:lnTo>
                    <a:lnTo>
                      <a:pt x="61" y="81"/>
                    </a:lnTo>
                    <a:lnTo>
                      <a:pt x="61" y="81"/>
                    </a:lnTo>
                    <a:lnTo>
                      <a:pt x="67" y="81"/>
                    </a:lnTo>
                    <a:lnTo>
                      <a:pt x="67" y="81"/>
                    </a:lnTo>
                    <a:lnTo>
                      <a:pt x="73" y="81"/>
                    </a:lnTo>
                    <a:lnTo>
                      <a:pt x="73" y="81"/>
                    </a:lnTo>
                    <a:lnTo>
                      <a:pt x="79" y="75"/>
                    </a:lnTo>
                    <a:lnTo>
                      <a:pt x="79" y="81"/>
                    </a:lnTo>
                    <a:lnTo>
                      <a:pt x="79" y="81"/>
                    </a:lnTo>
                    <a:lnTo>
                      <a:pt x="87" y="81"/>
                    </a:lnTo>
                    <a:lnTo>
                      <a:pt x="92" y="81"/>
                    </a:lnTo>
                    <a:lnTo>
                      <a:pt x="92" y="81"/>
                    </a:lnTo>
                    <a:lnTo>
                      <a:pt x="92" y="81"/>
                    </a:lnTo>
                    <a:lnTo>
                      <a:pt x="98" y="81"/>
                    </a:lnTo>
                    <a:lnTo>
                      <a:pt x="104" y="75"/>
                    </a:lnTo>
                    <a:lnTo>
                      <a:pt x="104" y="75"/>
                    </a:lnTo>
                    <a:lnTo>
                      <a:pt x="98" y="81"/>
                    </a:lnTo>
                    <a:lnTo>
                      <a:pt x="98" y="81"/>
                    </a:lnTo>
                    <a:lnTo>
                      <a:pt x="104" y="81"/>
                    </a:lnTo>
                    <a:lnTo>
                      <a:pt x="110" y="75"/>
                    </a:lnTo>
                    <a:lnTo>
                      <a:pt x="110" y="75"/>
                    </a:lnTo>
                    <a:lnTo>
                      <a:pt x="116" y="75"/>
                    </a:lnTo>
                    <a:lnTo>
                      <a:pt x="116" y="75"/>
                    </a:lnTo>
                    <a:lnTo>
                      <a:pt x="122" y="69"/>
                    </a:lnTo>
                    <a:lnTo>
                      <a:pt x="122" y="69"/>
                    </a:lnTo>
                    <a:lnTo>
                      <a:pt x="122" y="69"/>
                    </a:lnTo>
                    <a:lnTo>
                      <a:pt x="122" y="69"/>
                    </a:lnTo>
                    <a:lnTo>
                      <a:pt x="128" y="69"/>
                    </a:lnTo>
                    <a:lnTo>
                      <a:pt x="134" y="61"/>
                    </a:lnTo>
                    <a:lnTo>
                      <a:pt x="134" y="69"/>
                    </a:lnTo>
                    <a:lnTo>
                      <a:pt x="134" y="69"/>
                    </a:lnTo>
                    <a:lnTo>
                      <a:pt x="142" y="61"/>
                    </a:lnTo>
                    <a:lnTo>
                      <a:pt x="148" y="55"/>
                    </a:lnTo>
                    <a:lnTo>
                      <a:pt x="148" y="55"/>
                    </a:lnTo>
                    <a:lnTo>
                      <a:pt x="148" y="55"/>
                    </a:lnTo>
                    <a:lnTo>
                      <a:pt x="153" y="49"/>
                    </a:lnTo>
                    <a:lnTo>
                      <a:pt x="153" y="49"/>
                    </a:lnTo>
                    <a:lnTo>
                      <a:pt x="153" y="49"/>
                    </a:lnTo>
                    <a:lnTo>
                      <a:pt x="148" y="49"/>
                    </a:lnTo>
                    <a:lnTo>
                      <a:pt x="148" y="49"/>
                    </a:lnTo>
                    <a:lnTo>
                      <a:pt x="153" y="49"/>
                    </a:lnTo>
                    <a:lnTo>
                      <a:pt x="153" y="44"/>
                    </a:lnTo>
                    <a:lnTo>
                      <a:pt x="153" y="44"/>
                    </a:lnTo>
                    <a:lnTo>
                      <a:pt x="153" y="38"/>
                    </a:lnTo>
                    <a:lnTo>
                      <a:pt x="159" y="38"/>
                    </a:lnTo>
                    <a:lnTo>
                      <a:pt x="159" y="32"/>
                    </a:lnTo>
                    <a:lnTo>
                      <a:pt x="159" y="32"/>
                    </a:lnTo>
                    <a:lnTo>
                      <a:pt x="159" y="20"/>
                    </a:lnTo>
                    <a:lnTo>
                      <a:pt x="159" y="20"/>
                    </a:lnTo>
                    <a:lnTo>
                      <a:pt x="159" y="6"/>
                    </a:lnTo>
                    <a:lnTo>
                      <a:pt x="159" y="6"/>
                    </a:lnTo>
                    <a:lnTo>
                      <a:pt x="159" y="6"/>
                    </a:lnTo>
                    <a:lnTo>
                      <a:pt x="159" y="0"/>
                    </a:lnTo>
                    <a:lnTo>
                      <a:pt x="159" y="0"/>
                    </a:lnTo>
                    <a:lnTo>
                      <a:pt x="159" y="0"/>
                    </a:lnTo>
                    <a:lnTo>
                      <a:pt x="165" y="6"/>
                    </a:lnTo>
                    <a:lnTo>
                      <a:pt x="171" y="6"/>
                    </a:lnTo>
                    <a:lnTo>
                      <a:pt x="171" y="6"/>
                    </a:lnTo>
                    <a:lnTo>
                      <a:pt x="165" y="6"/>
                    </a:lnTo>
                    <a:lnTo>
                      <a:pt x="165" y="6"/>
                    </a:lnTo>
                    <a:lnTo>
                      <a:pt x="165"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28" name="Freeform 144"/>
              <p:cNvSpPr>
                <a:spLocks/>
              </p:cNvSpPr>
              <p:nvPr/>
            </p:nvSpPr>
            <p:spPr bwMode="auto">
              <a:xfrm>
                <a:off x="3993" y="1926"/>
                <a:ext cx="153" cy="102"/>
              </a:xfrm>
              <a:custGeom>
                <a:avLst/>
                <a:gdLst>
                  <a:gd name="T0" fmla="*/ 43 w 153"/>
                  <a:gd name="T1" fmla="*/ 6 h 102"/>
                  <a:gd name="T2" fmla="*/ 25 w 153"/>
                  <a:gd name="T3" fmla="*/ 12 h 102"/>
                  <a:gd name="T4" fmla="*/ 12 w 153"/>
                  <a:gd name="T5" fmla="*/ 18 h 102"/>
                  <a:gd name="T6" fmla="*/ 18 w 153"/>
                  <a:gd name="T7" fmla="*/ 24 h 102"/>
                  <a:gd name="T8" fmla="*/ 6 w 153"/>
                  <a:gd name="T9" fmla="*/ 29 h 102"/>
                  <a:gd name="T10" fmla="*/ 0 w 153"/>
                  <a:gd name="T11" fmla="*/ 47 h 102"/>
                  <a:gd name="T12" fmla="*/ 0 w 153"/>
                  <a:gd name="T13" fmla="*/ 61 h 102"/>
                  <a:gd name="T14" fmla="*/ 6 w 153"/>
                  <a:gd name="T15" fmla="*/ 55 h 102"/>
                  <a:gd name="T16" fmla="*/ 6 w 153"/>
                  <a:gd name="T17" fmla="*/ 41 h 102"/>
                  <a:gd name="T18" fmla="*/ 6 w 153"/>
                  <a:gd name="T19" fmla="*/ 61 h 102"/>
                  <a:gd name="T20" fmla="*/ 12 w 153"/>
                  <a:gd name="T21" fmla="*/ 67 h 102"/>
                  <a:gd name="T22" fmla="*/ 12 w 153"/>
                  <a:gd name="T23" fmla="*/ 73 h 102"/>
                  <a:gd name="T24" fmla="*/ 18 w 153"/>
                  <a:gd name="T25" fmla="*/ 61 h 102"/>
                  <a:gd name="T26" fmla="*/ 18 w 153"/>
                  <a:gd name="T27" fmla="*/ 73 h 102"/>
                  <a:gd name="T28" fmla="*/ 25 w 153"/>
                  <a:gd name="T29" fmla="*/ 85 h 102"/>
                  <a:gd name="T30" fmla="*/ 31 w 153"/>
                  <a:gd name="T31" fmla="*/ 96 h 102"/>
                  <a:gd name="T32" fmla="*/ 37 w 153"/>
                  <a:gd name="T33" fmla="*/ 96 h 102"/>
                  <a:gd name="T34" fmla="*/ 55 w 153"/>
                  <a:gd name="T35" fmla="*/ 102 h 102"/>
                  <a:gd name="T36" fmla="*/ 49 w 153"/>
                  <a:gd name="T37" fmla="*/ 90 h 102"/>
                  <a:gd name="T38" fmla="*/ 55 w 153"/>
                  <a:gd name="T39" fmla="*/ 85 h 102"/>
                  <a:gd name="T40" fmla="*/ 61 w 153"/>
                  <a:gd name="T41" fmla="*/ 90 h 102"/>
                  <a:gd name="T42" fmla="*/ 67 w 153"/>
                  <a:gd name="T43" fmla="*/ 96 h 102"/>
                  <a:gd name="T44" fmla="*/ 73 w 153"/>
                  <a:gd name="T45" fmla="*/ 102 h 102"/>
                  <a:gd name="T46" fmla="*/ 73 w 153"/>
                  <a:gd name="T47" fmla="*/ 96 h 102"/>
                  <a:gd name="T48" fmla="*/ 81 w 153"/>
                  <a:gd name="T49" fmla="*/ 102 h 102"/>
                  <a:gd name="T50" fmla="*/ 86 w 153"/>
                  <a:gd name="T51" fmla="*/ 102 h 102"/>
                  <a:gd name="T52" fmla="*/ 92 w 153"/>
                  <a:gd name="T53" fmla="*/ 96 h 102"/>
                  <a:gd name="T54" fmla="*/ 86 w 153"/>
                  <a:gd name="T55" fmla="*/ 90 h 102"/>
                  <a:gd name="T56" fmla="*/ 98 w 153"/>
                  <a:gd name="T57" fmla="*/ 102 h 102"/>
                  <a:gd name="T58" fmla="*/ 110 w 153"/>
                  <a:gd name="T59" fmla="*/ 102 h 102"/>
                  <a:gd name="T60" fmla="*/ 116 w 153"/>
                  <a:gd name="T61" fmla="*/ 102 h 102"/>
                  <a:gd name="T62" fmla="*/ 110 w 153"/>
                  <a:gd name="T63" fmla="*/ 96 h 102"/>
                  <a:gd name="T64" fmla="*/ 116 w 153"/>
                  <a:gd name="T65" fmla="*/ 90 h 102"/>
                  <a:gd name="T66" fmla="*/ 116 w 153"/>
                  <a:gd name="T67" fmla="*/ 85 h 102"/>
                  <a:gd name="T68" fmla="*/ 122 w 153"/>
                  <a:gd name="T69" fmla="*/ 96 h 102"/>
                  <a:gd name="T70" fmla="*/ 128 w 153"/>
                  <a:gd name="T71" fmla="*/ 90 h 102"/>
                  <a:gd name="T72" fmla="*/ 128 w 153"/>
                  <a:gd name="T73" fmla="*/ 79 h 102"/>
                  <a:gd name="T74" fmla="*/ 128 w 153"/>
                  <a:gd name="T75" fmla="*/ 96 h 102"/>
                  <a:gd name="T76" fmla="*/ 136 w 153"/>
                  <a:gd name="T77" fmla="*/ 90 h 102"/>
                  <a:gd name="T78" fmla="*/ 142 w 153"/>
                  <a:gd name="T79" fmla="*/ 79 h 102"/>
                  <a:gd name="T80" fmla="*/ 142 w 153"/>
                  <a:gd name="T81" fmla="*/ 73 h 102"/>
                  <a:gd name="T82" fmla="*/ 142 w 153"/>
                  <a:gd name="T83" fmla="*/ 67 h 102"/>
                  <a:gd name="T84" fmla="*/ 142 w 153"/>
                  <a:gd name="T85" fmla="*/ 55 h 102"/>
                  <a:gd name="T86" fmla="*/ 147 w 153"/>
                  <a:gd name="T87" fmla="*/ 67 h 102"/>
                  <a:gd name="T88" fmla="*/ 147 w 153"/>
                  <a:gd name="T89" fmla="*/ 73 h 102"/>
                  <a:gd name="T90" fmla="*/ 147 w 153"/>
                  <a:gd name="T91" fmla="*/ 55 h 102"/>
                  <a:gd name="T92" fmla="*/ 147 w 153"/>
                  <a:gd name="T93" fmla="*/ 41 h 102"/>
                  <a:gd name="T94" fmla="*/ 153 w 153"/>
                  <a:gd name="T95" fmla="*/ 41 h 102"/>
                  <a:gd name="T96" fmla="*/ 142 w 153"/>
                  <a:gd name="T97" fmla="*/ 24 h 102"/>
                  <a:gd name="T98" fmla="*/ 128 w 153"/>
                  <a:gd name="T99" fmla="*/ 12 h 102"/>
                  <a:gd name="T100" fmla="*/ 110 w 153"/>
                  <a:gd name="T101" fmla="*/ 0 h 102"/>
                  <a:gd name="T102" fmla="*/ 98 w 153"/>
                  <a:gd name="T103" fmla="*/ 0 h 102"/>
                  <a:gd name="T104" fmla="*/ 81 w 153"/>
                  <a:gd name="T105" fmla="*/ 12 h 102"/>
                  <a:gd name="T106" fmla="*/ 61 w 153"/>
                  <a:gd name="T107"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3" h="102">
                    <a:moveTo>
                      <a:pt x="55" y="6"/>
                    </a:moveTo>
                    <a:lnTo>
                      <a:pt x="49" y="6"/>
                    </a:lnTo>
                    <a:lnTo>
                      <a:pt x="43" y="6"/>
                    </a:lnTo>
                    <a:lnTo>
                      <a:pt x="43" y="6"/>
                    </a:lnTo>
                    <a:lnTo>
                      <a:pt x="43" y="6"/>
                    </a:lnTo>
                    <a:lnTo>
                      <a:pt x="37" y="6"/>
                    </a:lnTo>
                    <a:lnTo>
                      <a:pt x="25" y="12"/>
                    </a:lnTo>
                    <a:lnTo>
                      <a:pt x="25" y="12"/>
                    </a:lnTo>
                    <a:lnTo>
                      <a:pt x="25" y="12"/>
                    </a:lnTo>
                    <a:lnTo>
                      <a:pt x="18" y="18"/>
                    </a:lnTo>
                    <a:lnTo>
                      <a:pt x="12" y="18"/>
                    </a:lnTo>
                    <a:lnTo>
                      <a:pt x="12" y="18"/>
                    </a:lnTo>
                    <a:lnTo>
                      <a:pt x="12" y="18"/>
                    </a:lnTo>
                    <a:lnTo>
                      <a:pt x="12" y="24"/>
                    </a:lnTo>
                    <a:lnTo>
                      <a:pt x="18" y="24"/>
                    </a:lnTo>
                    <a:lnTo>
                      <a:pt x="18" y="24"/>
                    </a:lnTo>
                    <a:lnTo>
                      <a:pt x="18" y="24"/>
                    </a:lnTo>
                    <a:lnTo>
                      <a:pt x="12" y="24"/>
                    </a:lnTo>
                    <a:lnTo>
                      <a:pt x="6" y="29"/>
                    </a:lnTo>
                    <a:lnTo>
                      <a:pt x="6" y="29"/>
                    </a:lnTo>
                    <a:lnTo>
                      <a:pt x="6" y="29"/>
                    </a:lnTo>
                    <a:lnTo>
                      <a:pt x="0" y="35"/>
                    </a:lnTo>
                    <a:lnTo>
                      <a:pt x="0" y="41"/>
                    </a:lnTo>
                    <a:lnTo>
                      <a:pt x="0" y="47"/>
                    </a:lnTo>
                    <a:lnTo>
                      <a:pt x="0" y="47"/>
                    </a:lnTo>
                    <a:lnTo>
                      <a:pt x="0" y="55"/>
                    </a:lnTo>
                    <a:lnTo>
                      <a:pt x="0" y="61"/>
                    </a:lnTo>
                    <a:lnTo>
                      <a:pt x="0" y="61"/>
                    </a:lnTo>
                    <a:lnTo>
                      <a:pt x="0" y="61"/>
                    </a:lnTo>
                    <a:lnTo>
                      <a:pt x="0" y="61"/>
                    </a:lnTo>
                    <a:lnTo>
                      <a:pt x="0" y="61"/>
                    </a:lnTo>
                    <a:lnTo>
                      <a:pt x="6" y="55"/>
                    </a:lnTo>
                    <a:lnTo>
                      <a:pt x="6" y="55"/>
                    </a:lnTo>
                    <a:lnTo>
                      <a:pt x="0" y="55"/>
                    </a:lnTo>
                    <a:lnTo>
                      <a:pt x="6" y="47"/>
                    </a:lnTo>
                    <a:lnTo>
                      <a:pt x="6" y="41"/>
                    </a:lnTo>
                    <a:lnTo>
                      <a:pt x="6" y="41"/>
                    </a:lnTo>
                    <a:lnTo>
                      <a:pt x="6" y="47"/>
                    </a:lnTo>
                    <a:lnTo>
                      <a:pt x="6" y="55"/>
                    </a:lnTo>
                    <a:lnTo>
                      <a:pt x="6" y="61"/>
                    </a:lnTo>
                    <a:lnTo>
                      <a:pt x="6" y="61"/>
                    </a:lnTo>
                    <a:lnTo>
                      <a:pt x="6" y="67"/>
                    </a:lnTo>
                    <a:lnTo>
                      <a:pt x="6" y="67"/>
                    </a:lnTo>
                    <a:lnTo>
                      <a:pt x="12" y="67"/>
                    </a:lnTo>
                    <a:lnTo>
                      <a:pt x="12" y="67"/>
                    </a:lnTo>
                    <a:lnTo>
                      <a:pt x="12" y="73"/>
                    </a:lnTo>
                    <a:lnTo>
                      <a:pt x="12" y="79"/>
                    </a:lnTo>
                    <a:lnTo>
                      <a:pt x="12" y="73"/>
                    </a:lnTo>
                    <a:lnTo>
                      <a:pt x="12" y="73"/>
                    </a:lnTo>
                    <a:lnTo>
                      <a:pt x="12" y="73"/>
                    </a:lnTo>
                    <a:lnTo>
                      <a:pt x="18" y="67"/>
                    </a:lnTo>
                    <a:lnTo>
                      <a:pt x="18" y="61"/>
                    </a:lnTo>
                    <a:lnTo>
                      <a:pt x="18" y="61"/>
                    </a:lnTo>
                    <a:lnTo>
                      <a:pt x="18" y="61"/>
                    </a:lnTo>
                    <a:lnTo>
                      <a:pt x="18" y="67"/>
                    </a:lnTo>
                    <a:lnTo>
                      <a:pt x="18" y="73"/>
                    </a:lnTo>
                    <a:lnTo>
                      <a:pt x="18" y="73"/>
                    </a:lnTo>
                    <a:lnTo>
                      <a:pt x="18" y="79"/>
                    </a:lnTo>
                    <a:lnTo>
                      <a:pt x="25" y="85"/>
                    </a:lnTo>
                    <a:lnTo>
                      <a:pt x="25" y="85"/>
                    </a:lnTo>
                    <a:lnTo>
                      <a:pt x="25" y="85"/>
                    </a:lnTo>
                    <a:lnTo>
                      <a:pt x="25" y="90"/>
                    </a:lnTo>
                    <a:lnTo>
                      <a:pt x="25" y="96"/>
                    </a:lnTo>
                    <a:lnTo>
                      <a:pt x="31" y="96"/>
                    </a:lnTo>
                    <a:lnTo>
                      <a:pt x="31" y="96"/>
                    </a:lnTo>
                    <a:lnTo>
                      <a:pt x="31" y="96"/>
                    </a:lnTo>
                    <a:lnTo>
                      <a:pt x="37" y="96"/>
                    </a:lnTo>
                    <a:lnTo>
                      <a:pt x="37" y="96"/>
                    </a:lnTo>
                    <a:lnTo>
                      <a:pt x="37" y="96"/>
                    </a:lnTo>
                    <a:lnTo>
                      <a:pt x="43" y="102"/>
                    </a:lnTo>
                    <a:lnTo>
                      <a:pt x="49" y="102"/>
                    </a:lnTo>
                    <a:lnTo>
                      <a:pt x="55" y="102"/>
                    </a:lnTo>
                    <a:lnTo>
                      <a:pt x="55" y="102"/>
                    </a:lnTo>
                    <a:lnTo>
                      <a:pt x="55" y="102"/>
                    </a:lnTo>
                    <a:lnTo>
                      <a:pt x="49" y="96"/>
                    </a:lnTo>
                    <a:lnTo>
                      <a:pt x="49" y="90"/>
                    </a:lnTo>
                    <a:lnTo>
                      <a:pt x="49" y="90"/>
                    </a:lnTo>
                    <a:lnTo>
                      <a:pt x="49" y="90"/>
                    </a:lnTo>
                    <a:lnTo>
                      <a:pt x="55" y="85"/>
                    </a:lnTo>
                    <a:lnTo>
                      <a:pt x="55" y="85"/>
                    </a:lnTo>
                    <a:lnTo>
                      <a:pt x="55" y="85"/>
                    </a:lnTo>
                    <a:lnTo>
                      <a:pt x="55" y="85"/>
                    </a:lnTo>
                    <a:lnTo>
                      <a:pt x="55" y="90"/>
                    </a:lnTo>
                    <a:lnTo>
                      <a:pt x="61" y="90"/>
                    </a:lnTo>
                    <a:lnTo>
                      <a:pt x="61" y="90"/>
                    </a:lnTo>
                    <a:lnTo>
                      <a:pt x="61" y="96"/>
                    </a:lnTo>
                    <a:lnTo>
                      <a:pt x="61" y="96"/>
                    </a:lnTo>
                    <a:lnTo>
                      <a:pt x="67" y="96"/>
                    </a:lnTo>
                    <a:lnTo>
                      <a:pt x="67" y="96"/>
                    </a:lnTo>
                    <a:lnTo>
                      <a:pt x="67" y="102"/>
                    </a:lnTo>
                    <a:lnTo>
                      <a:pt x="73" y="102"/>
                    </a:lnTo>
                    <a:lnTo>
                      <a:pt x="73" y="102"/>
                    </a:lnTo>
                    <a:lnTo>
                      <a:pt x="73" y="102"/>
                    </a:lnTo>
                    <a:lnTo>
                      <a:pt x="67" y="85"/>
                    </a:lnTo>
                    <a:lnTo>
                      <a:pt x="73" y="90"/>
                    </a:lnTo>
                    <a:lnTo>
                      <a:pt x="73" y="96"/>
                    </a:lnTo>
                    <a:lnTo>
                      <a:pt x="81" y="96"/>
                    </a:lnTo>
                    <a:lnTo>
                      <a:pt x="81" y="96"/>
                    </a:lnTo>
                    <a:lnTo>
                      <a:pt x="81" y="102"/>
                    </a:lnTo>
                    <a:lnTo>
                      <a:pt x="81" y="102"/>
                    </a:lnTo>
                    <a:lnTo>
                      <a:pt x="86" y="102"/>
                    </a:lnTo>
                    <a:lnTo>
                      <a:pt x="86" y="102"/>
                    </a:lnTo>
                    <a:lnTo>
                      <a:pt x="86" y="102"/>
                    </a:lnTo>
                    <a:lnTo>
                      <a:pt x="86" y="102"/>
                    </a:lnTo>
                    <a:lnTo>
                      <a:pt x="92" y="102"/>
                    </a:lnTo>
                    <a:lnTo>
                      <a:pt x="92" y="102"/>
                    </a:lnTo>
                    <a:lnTo>
                      <a:pt x="98" y="102"/>
                    </a:lnTo>
                    <a:lnTo>
                      <a:pt x="92" y="96"/>
                    </a:lnTo>
                    <a:lnTo>
                      <a:pt x="86" y="96"/>
                    </a:lnTo>
                    <a:lnTo>
                      <a:pt x="86" y="90"/>
                    </a:lnTo>
                    <a:lnTo>
                      <a:pt x="86" y="90"/>
                    </a:lnTo>
                    <a:lnTo>
                      <a:pt x="86" y="90"/>
                    </a:lnTo>
                    <a:lnTo>
                      <a:pt x="92" y="96"/>
                    </a:lnTo>
                    <a:lnTo>
                      <a:pt x="92" y="96"/>
                    </a:lnTo>
                    <a:lnTo>
                      <a:pt x="92" y="96"/>
                    </a:lnTo>
                    <a:lnTo>
                      <a:pt x="98" y="102"/>
                    </a:lnTo>
                    <a:lnTo>
                      <a:pt x="98" y="102"/>
                    </a:lnTo>
                    <a:lnTo>
                      <a:pt x="104" y="102"/>
                    </a:lnTo>
                    <a:lnTo>
                      <a:pt x="104" y="102"/>
                    </a:lnTo>
                    <a:lnTo>
                      <a:pt x="110" y="102"/>
                    </a:lnTo>
                    <a:lnTo>
                      <a:pt x="116" y="102"/>
                    </a:lnTo>
                    <a:lnTo>
                      <a:pt x="116" y="102"/>
                    </a:lnTo>
                    <a:lnTo>
                      <a:pt x="116" y="102"/>
                    </a:lnTo>
                    <a:lnTo>
                      <a:pt x="116" y="102"/>
                    </a:lnTo>
                    <a:lnTo>
                      <a:pt x="110" y="96"/>
                    </a:lnTo>
                    <a:lnTo>
                      <a:pt x="110" y="90"/>
                    </a:lnTo>
                    <a:lnTo>
                      <a:pt x="110" y="90"/>
                    </a:lnTo>
                    <a:lnTo>
                      <a:pt x="110" y="96"/>
                    </a:lnTo>
                    <a:lnTo>
                      <a:pt x="116" y="96"/>
                    </a:lnTo>
                    <a:lnTo>
                      <a:pt x="116" y="96"/>
                    </a:lnTo>
                    <a:lnTo>
                      <a:pt x="116" y="96"/>
                    </a:lnTo>
                    <a:lnTo>
                      <a:pt x="116" y="90"/>
                    </a:lnTo>
                    <a:lnTo>
                      <a:pt x="116" y="85"/>
                    </a:lnTo>
                    <a:lnTo>
                      <a:pt x="116" y="79"/>
                    </a:lnTo>
                    <a:lnTo>
                      <a:pt x="116" y="79"/>
                    </a:lnTo>
                    <a:lnTo>
                      <a:pt x="116" y="85"/>
                    </a:lnTo>
                    <a:lnTo>
                      <a:pt x="116" y="90"/>
                    </a:lnTo>
                    <a:lnTo>
                      <a:pt x="122" y="96"/>
                    </a:lnTo>
                    <a:lnTo>
                      <a:pt x="122" y="96"/>
                    </a:lnTo>
                    <a:lnTo>
                      <a:pt x="122" y="96"/>
                    </a:lnTo>
                    <a:lnTo>
                      <a:pt x="122" y="96"/>
                    </a:lnTo>
                    <a:lnTo>
                      <a:pt x="122" y="90"/>
                    </a:lnTo>
                    <a:lnTo>
                      <a:pt x="122" y="90"/>
                    </a:lnTo>
                    <a:lnTo>
                      <a:pt x="128" y="90"/>
                    </a:lnTo>
                    <a:lnTo>
                      <a:pt x="128" y="79"/>
                    </a:lnTo>
                    <a:lnTo>
                      <a:pt x="128" y="73"/>
                    </a:lnTo>
                    <a:lnTo>
                      <a:pt x="128" y="73"/>
                    </a:lnTo>
                    <a:lnTo>
                      <a:pt x="128" y="79"/>
                    </a:lnTo>
                    <a:lnTo>
                      <a:pt x="128" y="90"/>
                    </a:lnTo>
                    <a:lnTo>
                      <a:pt x="128" y="90"/>
                    </a:lnTo>
                    <a:lnTo>
                      <a:pt x="128" y="90"/>
                    </a:lnTo>
                    <a:lnTo>
                      <a:pt x="128" y="96"/>
                    </a:lnTo>
                    <a:lnTo>
                      <a:pt x="136" y="90"/>
                    </a:lnTo>
                    <a:lnTo>
                      <a:pt x="136" y="90"/>
                    </a:lnTo>
                    <a:lnTo>
                      <a:pt x="136" y="90"/>
                    </a:lnTo>
                    <a:lnTo>
                      <a:pt x="136" y="90"/>
                    </a:lnTo>
                    <a:lnTo>
                      <a:pt x="136" y="90"/>
                    </a:lnTo>
                    <a:lnTo>
                      <a:pt x="142" y="85"/>
                    </a:lnTo>
                    <a:lnTo>
                      <a:pt x="142" y="85"/>
                    </a:lnTo>
                    <a:lnTo>
                      <a:pt x="142" y="79"/>
                    </a:lnTo>
                    <a:lnTo>
                      <a:pt x="136" y="73"/>
                    </a:lnTo>
                    <a:lnTo>
                      <a:pt x="142" y="67"/>
                    </a:lnTo>
                    <a:lnTo>
                      <a:pt x="142" y="67"/>
                    </a:lnTo>
                    <a:lnTo>
                      <a:pt x="142" y="73"/>
                    </a:lnTo>
                    <a:lnTo>
                      <a:pt x="142" y="79"/>
                    </a:lnTo>
                    <a:lnTo>
                      <a:pt x="142" y="79"/>
                    </a:lnTo>
                    <a:lnTo>
                      <a:pt x="142" y="79"/>
                    </a:lnTo>
                    <a:lnTo>
                      <a:pt x="142" y="67"/>
                    </a:lnTo>
                    <a:lnTo>
                      <a:pt x="142" y="61"/>
                    </a:lnTo>
                    <a:lnTo>
                      <a:pt x="142" y="55"/>
                    </a:lnTo>
                    <a:lnTo>
                      <a:pt x="142" y="55"/>
                    </a:lnTo>
                    <a:lnTo>
                      <a:pt x="142" y="55"/>
                    </a:lnTo>
                    <a:lnTo>
                      <a:pt x="142" y="61"/>
                    </a:lnTo>
                    <a:lnTo>
                      <a:pt x="147" y="61"/>
                    </a:lnTo>
                    <a:lnTo>
                      <a:pt x="147" y="61"/>
                    </a:lnTo>
                    <a:lnTo>
                      <a:pt x="147" y="67"/>
                    </a:lnTo>
                    <a:lnTo>
                      <a:pt x="147" y="73"/>
                    </a:lnTo>
                    <a:lnTo>
                      <a:pt x="147" y="73"/>
                    </a:lnTo>
                    <a:lnTo>
                      <a:pt x="147" y="73"/>
                    </a:lnTo>
                    <a:lnTo>
                      <a:pt x="147" y="73"/>
                    </a:lnTo>
                    <a:lnTo>
                      <a:pt x="147" y="73"/>
                    </a:lnTo>
                    <a:lnTo>
                      <a:pt x="147" y="67"/>
                    </a:lnTo>
                    <a:lnTo>
                      <a:pt x="147" y="67"/>
                    </a:lnTo>
                    <a:lnTo>
                      <a:pt x="147" y="55"/>
                    </a:lnTo>
                    <a:lnTo>
                      <a:pt x="147" y="41"/>
                    </a:lnTo>
                    <a:lnTo>
                      <a:pt x="147" y="35"/>
                    </a:lnTo>
                    <a:lnTo>
                      <a:pt x="147" y="35"/>
                    </a:lnTo>
                    <a:lnTo>
                      <a:pt x="147" y="41"/>
                    </a:lnTo>
                    <a:lnTo>
                      <a:pt x="153" y="41"/>
                    </a:lnTo>
                    <a:lnTo>
                      <a:pt x="153" y="41"/>
                    </a:lnTo>
                    <a:lnTo>
                      <a:pt x="153" y="41"/>
                    </a:lnTo>
                    <a:lnTo>
                      <a:pt x="153" y="41"/>
                    </a:lnTo>
                    <a:lnTo>
                      <a:pt x="147" y="35"/>
                    </a:lnTo>
                    <a:lnTo>
                      <a:pt x="147" y="29"/>
                    </a:lnTo>
                    <a:lnTo>
                      <a:pt x="147" y="29"/>
                    </a:lnTo>
                    <a:lnTo>
                      <a:pt x="142" y="24"/>
                    </a:lnTo>
                    <a:lnTo>
                      <a:pt x="142" y="18"/>
                    </a:lnTo>
                    <a:lnTo>
                      <a:pt x="136" y="12"/>
                    </a:lnTo>
                    <a:lnTo>
                      <a:pt x="136" y="12"/>
                    </a:lnTo>
                    <a:lnTo>
                      <a:pt x="128" y="12"/>
                    </a:lnTo>
                    <a:lnTo>
                      <a:pt x="122" y="6"/>
                    </a:lnTo>
                    <a:lnTo>
                      <a:pt x="116" y="0"/>
                    </a:lnTo>
                    <a:lnTo>
                      <a:pt x="116" y="0"/>
                    </a:lnTo>
                    <a:lnTo>
                      <a:pt x="110" y="0"/>
                    </a:lnTo>
                    <a:lnTo>
                      <a:pt x="110" y="0"/>
                    </a:lnTo>
                    <a:lnTo>
                      <a:pt x="104" y="0"/>
                    </a:lnTo>
                    <a:lnTo>
                      <a:pt x="104" y="0"/>
                    </a:lnTo>
                    <a:lnTo>
                      <a:pt x="98" y="0"/>
                    </a:lnTo>
                    <a:lnTo>
                      <a:pt x="92" y="6"/>
                    </a:lnTo>
                    <a:lnTo>
                      <a:pt x="92" y="6"/>
                    </a:lnTo>
                    <a:lnTo>
                      <a:pt x="92" y="6"/>
                    </a:lnTo>
                    <a:lnTo>
                      <a:pt x="81" y="12"/>
                    </a:lnTo>
                    <a:lnTo>
                      <a:pt x="67" y="12"/>
                    </a:lnTo>
                    <a:lnTo>
                      <a:pt x="61" y="6"/>
                    </a:lnTo>
                    <a:lnTo>
                      <a:pt x="61" y="6"/>
                    </a:lnTo>
                    <a:lnTo>
                      <a:pt x="61" y="6"/>
                    </a:lnTo>
                    <a:lnTo>
                      <a:pt x="55" y="6"/>
                    </a:lnTo>
                    <a:lnTo>
                      <a:pt x="55" y="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29" name="Freeform 145"/>
              <p:cNvSpPr>
                <a:spLocks/>
              </p:cNvSpPr>
              <p:nvPr/>
            </p:nvSpPr>
            <p:spPr bwMode="auto">
              <a:xfrm>
                <a:off x="4024" y="1932"/>
                <a:ext cx="91" cy="67"/>
              </a:xfrm>
              <a:custGeom>
                <a:avLst/>
                <a:gdLst>
                  <a:gd name="T0" fmla="*/ 79 w 91"/>
                  <a:gd name="T1" fmla="*/ 0 h 67"/>
                  <a:gd name="T2" fmla="*/ 91 w 91"/>
                  <a:gd name="T3" fmla="*/ 6 h 67"/>
                  <a:gd name="T4" fmla="*/ 73 w 91"/>
                  <a:gd name="T5" fmla="*/ 6 h 67"/>
                  <a:gd name="T6" fmla="*/ 61 w 91"/>
                  <a:gd name="T7" fmla="*/ 6 h 67"/>
                  <a:gd name="T8" fmla="*/ 67 w 91"/>
                  <a:gd name="T9" fmla="*/ 12 h 67"/>
                  <a:gd name="T10" fmla="*/ 79 w 91"/>
                  <a:gd name="T11" fmla="*/ 18 h 67"/>
                  <a:gd name="T12" fmla="*/ 67 w 91"/>
                  <a:gd name="T13" fmla="*/ 12 h 67"/>
                  <a:gd name="T14" fmla="*/ 61 w 91"/>
                  <a:gd name="T15" fmla="*/ 12 h 67"/>
                  <a:gd name="T16" fmla="*/ 67 w 91"/>
                  <a:gd name="T17" fmla="*/ 18 h 67"/>
                  <a:gd name="T18" fmla="*/ 85 w 91"/>
                  <a:gd name="T19" fmla="*/ 29 h 67"/>
                  <a:gd name="T20" fmla="*/ 67 w 91"/>
                  <a:gd name="T21" fmla="*/ 23 h 67"/>
                  <a:gd name="T22" fmla="*/ 61 w 91"/>
                  <a:gd name="T23" fmla="*/ 29 h 67"/>
                  <a:gd name="T24" fmla="*/ 73 w 91"/>
                  <a:gd name="T25" fmla="*/ 55 h 67"/>
                  <a:gd name="T26" fmla="*/ 73 w 91"/>
                  <a:gd name="T27" fmla="*/ 61 h 67"/>
                  <a:gd name="T28" fmla="*/ 67 w 91"/>
                  <a:gd name="T29" fmla="*/ 49 h 67"/>
                  <a:gd name="T30" fmla="*/ 55 w 91"/>
                  <a:gd name="T31" fmla="*/ 35 h 67"/>
                  <a:gd name="T32" fmla="*/ 50 w 91"/>
                  <a:gd name="T33" fmla="*/ 35 h 67"/>
                  <a:gd name="T34" fmla="*/ 55 w 91"/>
                  <a:gd name="T35" fmla="*/ 61 h 67"/>
                  <a:gd name="T36" fmla="*/ 61 w 91"/>
                  <a:gd name="T37" fmla="*/ 67 h 67"/>
                  <a:gd name="T38" fmla="*/ 55 w 91"/>
                  <a:gd name="T39" fmla="*/ 61 h 67"/>
                  <a:gd name="T40" fmla="*/ 42 w 91"/>
                  <a:gd name="T41" fmla="*/ 41 h 67"/>
                  <a:gd name="T42" fmla="*/ 42 w 91"/>
                  <a:gd name="T43" fmla="*/ 35 h 67"/>
                  <a:gd name="T44" fmla="*/ 30 w 91"/>
                  <a:gd name="T45" fmla="*/ 41 h 67"/>
                  <a:gd name="T46" fmla="*/ 30 w 91"/>
                  <a:gd name="T47" fmla="*/ 61 h 67"/>
                  <a:gd name="T48" fmla="*/ 30 w 91"/>
                  <a:gd name="T49" fmla="*/ 41 h 67"/>
                  <a:gd name="T50" fmla="*/ 30 w 91"/>
                  <a:gd name="T51" fmla="*/ 29 h 67"/>
                  <a:gd name="T52" fmla="*/ 24 w 91"/>
                  <a:gd name="T53" fmla="*/ 35 h 67"/>
                  <a:gd name="T54" fmla="*/ 12 w 91"/>
                  <a:gd name="T55" fmla="*/ 49 h 67"/>
                  <a:gd name="T56" fmla="*/ 12 w 91"/>
                  <a:gd name="T57" fmla="*/ 61 h 67"/>
                  <a:gd name="T58" fmla="*/ 12 w 91"/>
                  <a:gd name="T59" fmla="*/ 35 h 67"/>
                  <a:gd name="T60" fmla="*/ 24 w 91"/>
                  <a:gd name="T61" fmla="*/ 29 h 67"/>
                  <a:gd name="T62" fmla="*/ 6 w 91"/>
                  <a:gd name="T63" fmla="*/ 35 h 67"/>
                  <a:gd name="T64" fmla="*/ 18 w 91"/>
                  <a:gd name="T65" fmla="*/ 23 h 67"/>
                  <a:gd name="T66" fmla="*/ 24 w 91"/>
                  <a:gd name="T67" fmla="*/ 23 h 67"/>
                  <a:gd name="T68" fmla="*/ 24 w 91"/>
                  <a:gd name="T69" fmla="*/ 18 h 67"/>
                  <a:gd name="T70" fmla="*/ 18 w 91"/>
                  <a:gd name="T71" fmla="*/ 18 h 67"/>
                  <a:gd name="T72" fmla="*/ 0 w 91"/>
                  <a:gd name="T73" fmla="*/ 18 h 67"/>
                  <a:gd name="T74" fmla="*/ 12 w 91"/>
                  <a:gd name="T75" fmla="*/ 18 h 67"/>
                  <a:gd name="T76" fmla="*/ 24 w 91"/>
                  <a:gd name="T77" fmla="*/ 12 h 67"/>
                  <a:gd name="T78" fmla="*/ 30 w 91"/>
                  <a:gd name="T79" fmla="*/ 12 h 67"/>
                  <a:gd name="T80" fmla="*/ 18 w 91"/>
                  <a:gd name="T81" fmla="*/ 6 h 67"/>
                  <a:gd name="T82" fmla="*/ 12 w 91"/>
                  <a:gd name="T83" fmla="*/ 6 h 67"/>
                  <a:gd name="T84" fmla="*/ 18 w 91"/>
                  <a:gd name="T85" fmla="*/ 6 h 67"/>
                  <a:gd name="T86" fmla="*/ 24 w 91"/>
                  <a:gd name="T87" fmla="*/ 6 h 67"/>
                  <a:gd name="T88" fmla="*/ 30 w 91"/>
                  <a:gd name="T89" fmla="*/ 6 h 67"/>
                  <a:gd name="T90" fmla="*/ 30 w 91"/>
                  <a:gd name="T91" fmla="*/ 0 h 67"/>
                  <a:gd name="T92" fmla="*/ 36 w 91"/>
                  <a:gd name="T93" fmla="*/ 0 h 67"/>
                  <a:gd name="T94" fmla="*/ 50 w 91"/>
                  <a:gd name="T9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67">
                    <a:moveTo>
                      <a:pt x="55" y="0"/>
                    </a:moveTo>
                    <a:lnTo>
                      <a:pt x="55" y="0"/>
                    </a:lnTo>
                    <a:lnTo>
                      <a:pt x="67" y="0"/>
                    </a:lnTo>
                    <a:lnTo>
                      <a:pt x="79" y="0"/>
                    </a:lnTo>
                    <a:lnTo>
                      <a:pt x="79" y="0"/>
                    </a:lnTo>
                    <a:lnTo>
                      <a:pt x="85" y="6"/>
                    </a:lnTo>
                    <a:lnTo>
                      <a:pt x="91" y="6"/>
                    </a:lnTo>
                    <a:lnTo>
                      <a:pt x="91" y="6"/>
                    </a:lnTo>
                    <a:lnTo>
                      <a:pt x="91" y="6"/>
                    </a:lnTo>
                    <a:lnTo>
                      <a:pt x="85" y="6"/>
                    </a:lnTo>
                    <a:lnTo>
                      <a:pt x="79" y="6"/>
                    </a:lnTo>
                    <a:lnTo>
                      <a:pt x="73" y="6"/>
                    </a:lnTo>
                    <a:lnTo>
                      <a:pt x="73" y="6"/>
                    </a:lnTo>
                    <a:lnTo>
                      <a:pt x="67" y="6"/>
                    </a:lnTo>
                    <a:lnTo>
                      <a:pt x="61" y="6"/>
                    </a:lnTo>
                    <a:lnTo>
                      <a:pt x="61" y="6"/>
                    </a:lnTo>
                    <a:lnTo>
                      <a:pt x="61" y="6"/>
                    </a:lnTo>
                    <a:lnTo>
                      <a:pt x="61" y="6"/>
                    </a:lnTo>
                    <a:lnTo>
                      <a:pt x="67" y="12"/>
                    </a:lnTo>
                    <a:lnTo>
                      <a:pt x="67" y="12"/>
                    </a:lnTo>
                    <a:lnTo>
                      <a:pt x="67" y="12"/>
                    </a:lnTo>
                    <a:lnTo>
                      <a:pt x="73" y="12"/>
                    </a:lnTo>
                    <a:lnTo>
                      <a:pt x="73" y="18"/>
                    </a:lnTo>
                    <a:lnTo>
                      <a:pt x="79" y="18"/>
                    </a:lnTo>
                    <a:lnTo>
                      <a:pt x="79" y="18"/>
                    </a:lnTo>
                    <a:lnTo>
                      <a:pt x="73" y="18"/>
                    </a:lnTo>
                    <a:lnTo>
                      <a:pt x="67" y="12"/>
                    </a:lnTo>
                    <a:lnTo>
                      <a:pt x="67" y="12"/>
                    </a:lnTo>
                    <a:lnTo>
                      <a:pt x="67" y="12"/>
                    </a:lnTo>
                    <a:lnTo>
                      <a:pt x="61" y="12"/>
                    </a:lnTo>
                    <a:lnTo>
                      <a:pt x="61" y="12"/>
                    </a:lnTo>
                    <a:lnTo>
                      <a:pt x="61" y="12"/>
                    </a:lnTo>
                    <a:lnTo>
                      <a:pt x="61" y="12"/>
                    </a:lnTo>
                    <a:lnTo>
                      <a:pt x="61" y="18"/>
                    </a:lnTo>
                    <a:lnTo>
                      <a:pt x="61" y="18"/>
                    </a:lnTo>
                    <a:lnTo>
                      <a:pt x="67" y="18"/>
                    </a:lnTo>
                    <a:lnTo>
                      <a:pt x="67" y="18"/>
                    </a:lnTo>
                    <a:lnTo>
                      <a:pt x="67" y="23"/>
                    </a:lnTo>
                    <a:lnTo>
                      <a:pt x="79" y="23"/>
                    </a:lnTo>
                    <a:lnTo>
                      <a:pt x="85" y="29"/>
                    </a:lnTo>
                    <a:lnTo>
                      <a:pt x="85" y="29"/>
                    </a:lnTo>
                    <a:lnTo>
                      <a:pt x="79" y="29"/>
                    </a:lnTo>
                    <a:lnTo>
                      <a:pt x="73" y="29"/>
                    </a:lnTo>
                    <a:lnTo>
                      <a:pt x="67" y="23"/>
                    </a:lnTo>
                    <a:lnTo>
                      <a:pt x="67" y="23"/>
                    </a:lnTo>
                    <a:lnTo>
                      <a:pt x="61" y="23"/>
                    </a:lnTo>
                    <a:lnTo>
                      <a:pt x="61" y="29"/>
                    </a:lnTo>
                    <a:lnTo>
                      <a:pt x="61" y="29"/>
                    </a:lnTo>
                    <a:lnTo>
                      <a:pt x="61" y="29"/>
                    </a:lnTo>
                    <a:lnTo>
                      <a:pt x="61" y="35"/>
                    </a:lnTo>
                    <a:lnTo>
                      <a:pt x="67" y="49"/>
                    </a:lnTo>
                    <a:lnTo>
                      <a:pt x="73" y="55"/>
                    </a:lnTo>
                    <a:lnTo>
                      <a:pt x="73" y="55"/>
                    </a:lnTo>
                    <a:lnTo>
                      <a:pt x="73" y="61"/>
                    </a:lnTo>
                    <a:lnTo>
                      <a:pt x="73" y="61"/>
                    </a:lnTo>
                    <a:lnTo>
                      <a:pt x="73" y="61"/>
                    </a:lnTo>
                    <a:lnTo>
                      <a:pt x="73" y="61"/>
                    </a:lnTo>
                    <a:lnTo>
                      <a:pt x="73" y="61"/>
                    </a:lnTo>
                    <a:lnTo>
                      <a:pt x="67" y="55"/>
                    </a:lnTo>
                    <a:lnTo>
                      <a:pt x="67" y="49"/>
                    </a:lnTo>
                    <a:lnTo>
                      <a:pt x="67" y="49"/>
                    </a:lnTo>
                    <a:lnTo>
                      <a:pt x="61" y="49"/>
                    </a:lnTo>
                    <a:lnTo>
                      <a:pt x="61" y="41"/>
                    </a:lnTo>
                    <a:lnTo>
                      <a:pt x="55" y="35"/>
                    </a:lnTo>
                    <a:lnTo>
                      <a:pt x="55" y="35"/>
                    </a:lnTo>
                    <a:lnTo>
                      <a:pt x="50" y="35"/>
                    </a:lnTo>
                    <a:lnTo>
                      <a:pt x="50" y="35"/>
                    </a:lnTo>
                    <a:lnTo>
                      <a:pt x="50" y="35"/>
                    </a:lnTo>
                    <a:lnTo>
                      <a:pt x="50" y="35"/>
                    </a:lnTo>
                    <a:lnTo>
                      <a:pt x="50" y="41"/>
                    </a:lnTo>
                    <a:lnTo>
                      <a:pt x="50" y="49"/>
                    </a:lnTo>
                    <a:lnTo>
                      <a:pt x="55" y="61"/>
                    </a:lnTo>
                    <a:lnTo>
                      <a:pt x="55" y="61"/>
                    </a:lnTo>
                    <a:lnTo>
                      <a:pt x="55" y="67"/>
                    </a:lnTo>
                    <a:lnTo>
                      <a:pt x="61" y="67"/>
                    </a:lnTo>
                    <a:lnTo>
                      <a:pt x="61" y="67"/>
                    </a:lnTo>
                    <a:lnTo>
                      <a:pt x="61" y="67"/>
                    </a:lnTo>
                    <a:lnTo>
                      <a:pt x="55" y="67"/>
                    </a:lnTo>
                    <a:lnTo>
                      <a:pt x="55" y="67"/>
                    </a:lnTo>
                    <a:lnTo>
                      <a:pt x="55" y="61"/>
                    </a:lnTo>
                    <a:lnTo>
                      <a:pt x="55" y="61"/>
                    </a:lnTo>
                    <a:lnTo>
                      <a:pt x="50" y="61"/>
                    </a:lnTo>
                    <a:lnTo>
                      <a:pt x="42" y="55"/>
                    </a:lnTo>
                    <a:lnTo>
                      <a:pt x="42" y="41"/>
                    </a:lnTo>
                    <a:lnTo>
                      <a:pt x="42" y="41"/>
                    </a:lnTo>
                    <a:lnTo>
                      <a:pt x="42" y="41"/>
                    </a:lnTo>
                    <a:lnTo>
                      <a:pt x="42" y="35"/>
                    </a:lnTo>
                    <a:lnTo>
                      <a:pt x="42" y="35"/>
                    </a:lnTo>
                    <a:lnTo>
                      <a:pt x="42" y="35"/>
                    </a:lnTo>
                    <a:lnTo>
                      <a:pt x="36" y="35"/>
                    </a:lnTo>
                    <a:lnTo>
                      <a:pt x="36" y="41"/>
                    </a:lnTo>
                    <a:lnTo>
                      <a:pt x="30" y="41"/>
                    </a:lnTo>
                    <a:lnTo>
                      <a:pt x="30" y="41"/>
                    </a:lnTo>
                    <a:lnTo>
                      <a:pt x="24" y="49"/>
                    </a:lnTo>
                    <a:lnTo>
                      <a:pt x="24" y="61"/>
                    </a:lnTo>
                    <a:lnTo>
                      <a:pt x="30" y="61"/>
                    </a:lnTo>
                    <a:lnTo>
                      <a:pt x="30" y="61"/>
                    </a:lnTo>
                    <a:lnTo>
                      <a:pt x="24" y="61"/>
                    </a:lnTo>
                    <a:lnTo>
                      <a:pt x="24" y="49"/>
                    </a:lnTo>
                    <a:lnTo>
                      <a:pt x="30" y="41"/>
                    </a:lnTo>
                    <a:lnTo>
                      <a:pt x="30" y="41"/>
                    </a:lnTo>
                    <a:lnTo>
                      <a:pt x="30" y="41"/>
                    </a:lnTo>
                    <a:lnTo>
                      <a:pt x="30" y="35"/>
                    </a:lnTo>
                    <a:lnTo>
                      <a:pt x="30" y="29"/>
                    </a:lnTo>
                    <a:lnTo>
                      <a:pt x="30" y="29"/>
                    </a:lnTo>
                    <a:lnTo>
                      <a:pt x="30" y="29"/>
                    </a:lnTo>
                    <a:lnTo>
                      <a:pt x="24" y="35"/>
                    </a:lnTo>
                    <a:lnTo>
                      <a:pt x="24" y="35"/>
                    </a:lnTo>
                    <a:lnTo>
                      <a:pt x="24" y="35"/>
                    </a:lnTo>
                    <a:lnTo>
                      <a:pt x="18" y="41"/>
                    </a:lnTo>
                    <a:lnTo>
                      <a:pt x="12" y="49"/>
                    </a:lnTo>
                    <a:lnTo>
                      <a:pt x="12" y="49"/>
                    </a:lnTo>
                    <a:lnTo>
                      <a:pt x="12" y="49"/>
                    </a:lnTo>
                    <a:lnTo>
                      <a:pt x="12" y="55"/>
                    </a:lnTo>
                    <a:lnTo>
                      <a:pt x="12" y="61"/>
                    </a:lnTo>
                    <a:lnTo>
                      <a:pt x="12" y="61"/>
                    </a:lnTo>
                    <a:lnTo>
                      <a:pt x="12" y="61"/>
                    </a:lnTo>
                    <a:lnTo>
                      <a:pt x="12" y="61"/>
                    </a:lnTo>
                    <a:lnTo>
                      <a:pt x="6" y="49"/>
                    </a:lnTo>
                    <a:lnTo>
                      <a:pt x="12" y="35"/>
                    </a:lnTo>
                    <a:lnTo>
                      <a:pt x="12" y="35"/>
                    </a:lnTo>
                    <a:lnTo>
                      <a:pt x="12" y="35"/>
                    </a:lnTo>
                    <a:lnTo>
                      <a:pt x="18" y="29"/>
                    </a:lnTo>
                    <a:lnTo>
                      <a:pt x="24" y="29"/>
                    </a:lnTo>
                    <a:lnTo>
                      <a:pt x="24" y="29"/>
                    </a:lnTo>
                    <a:lnTo>
                      <a:pt x="18" y="29"/>
                    </a:lnTo>
                    <a:lnTo>
                      <a:pt x="12" y="29"/>
                    </a:lnTo>
                    <a:lnTo>
                      <a:pt x="6" y="35"/>
                    </a:lnTo>
                    <a:lnTo>
                      <a:pt x="6" y="35"/>
                    </a:lnTo>
                    <a:lnTo>
                      <a:pt x="6" y="35"/>
                    </a:lnTo>
                    <a:lnTo>
                      <a:pt x="12" y="29"/>
                    </a:lnTo>
                    <a:lnTo>
                      <a:pt x="18" y="23"/>
                    </a:lnTo>
                    <a:lnTo>
                      <a:pt x="18" y="23"/>
                    </a:lnTo>
                    <a:lnTo>
                      <a:pt x="18" y="23"/>
                    </a:lnTo>
                    <a:lnTo>
                      <a:pt x="24" y="23"/>
                    </a:lnTo>
                    <a:lnTo>
                      <a:pt x="24" y="23"/>
                    </a:lnTo>
                    <a:lnTo>
                      <a:pt x="24" y="23"/>
                    </a:lnTo>
                    <a:lnTo>
                      <a:pt x="24" y="23"/>
                    </a:lnTo>
                    <a:lnTo>
                      <a:pt x="24" y="18"/>
                    </a:lnTo>
                    <a:lnTo>
                      <a:pt x="24" y="18"/>
                    </a:lnTo>
                    <a:lnTo>
                      <a:pt x="24" y="18"/>
                    </a:lnTo>
                    <a:lnTo>
                      <a:pt x="18" y="18"/>
                    </a:lnTo>
                    <a:lnTo>
                      <a:pt x="18" y="18"/>
                    </a:lnTo>
                    <a:lnTo>
                      <a:pt x="18" y="18"/>
                    </a:lnTo>
                    <a:lnTo>
                      <a:pt x="18" y="18"/>
                    </a:lnTo>
                    <a:lnTo>
                      <a:pt x="12" y="18"/>
                    </a:lnTo>
                    <a:lnTo>
                      <a:pt x="6" y="18"/>
                    </a:lnTo>
                    <a:lnTo>
                      <a:pt x="0" y="18"/>
                    </a:lnTo>
                    <a:lnTo>
                      <a:pt x="0" y="18"/>
                    </a:lnTo>
                    <a:lnTo>
                      <a:pt x="0" y="18"/>
                    </a:lnTo>
                    <a:lnTo>
                      <a:pt x="6" y="18"/>
                    </a:lnTo>
                    <a:lnTo>
                      <a:pt x="12" y="18"/>
                    </a:lnTo>
                    <a:lnTo>
                      <a:pt x="12" y="18"/>
                    </a:lnTo>
                    <a:lnTo>
                      <a:pt x="18" y="18"/>
                    </a:lnTo>
                    <a:lnTo>
                      <a:pt x="18" y="12"/>
                    </a:lnTo>
                    <a:lnTo>
                      <a:pt x="24" y="12"/>
                    </a:lnTo>
                    <a:lnTo>
                      <a:pt x="24" y="12"/>
                    </a:lnTo>
                    <a:lnTo>
                      <a:pt x="24" y="12"/>
                    </a:lnTo>
                    <a:lnTo>
                      <a:pt x="24" y="12"/>
                    </a:lnTo>
                    <a:lnTo>
                      <a:pt x="30" y="12"/>
                    </a:lnTo>
                    <a:lnTo>
                      <a:pt x="30" y="12"/>
                    </a:lnTo>
                    <a:lnTo>
                      <a:pt x="24" y="12"/>
                    </a:lnTo>
                    <a:lnTo>
                      <a:pt x="18" y="12"/>
                    </a:lnTo>
                    <a:lnTo>
                      <a:pt x="18" y="6"/>
                    </a:lnTo>
                    <a:lnTo>
                      <a:pt x="18" y="6"/>
                    </a:lnTo>
                    <a:lnTo>
                      <a:pt x="12" y="6"/>
                    </a:lnTo>
                    <a:lnTo>
                      <a:pt x="12" y="6"/>
                    </a:lnTo>
                    <a:lnTo>
                      <a:pt x="12" y="6"/>
                    </a:lnTo>
                    <a:lnTo>
                      <a:pt x="12" y="6"/>
                    </a:lnTo>
                    <a:lnTo>
                      <a:pt x="12" y="6"/>
                    </a:lnTo>
                    <a:lnTo>
                      <a:pt x="12" y="6"/>
                    </a:lnTo>
                    <a:lnTo>
                      <a:pt x="18" y="6"/>
                    </a:lnTo>
                    <a:lnTo>
                      <a:pt x="18" y="6"/>
                    </a:lnTo>
                    <a:lnTo>
                      <a:pt x="18" y="6"/>
                    </a:lnTo>
                    <a:lnTo>
                      <a:pt x="24" y="6"/>
                    </a:lnTo>
                    <a:lnTo>
                      <a:pt x="24" y="6"/>
                    </a:lnTo>
                    <a:lnTo>
                      <a:pt x="24" y="6"/>
                    </a:lnTo>
                    <a:lnTo>
                      <a:pt x="24" y="6"/>
                    </a:lnTo>
                    <a:lnTo>
                      <a:pt x="30" y="6"/>
                    </a:lnTo>
                    <a:lnTo>
                      <a:pt x="30" y="6"/>
                    </a:lnTo>
                    <a:lnTo>
                      <a:pt x="30" y="6"/>
                    </a:lnTo>
                    <a:lnTo>
                      <a:pt x="24" y="0"/>
                    </a:lnTo>
                    <a:lnTo>
                      <a:pt x="24" y="0"/>
                    </a:lnTo>
                    <a:lnTo>
                      <a:pt x="30" y="0"/>
                    </a:lnTo>
                    <a:lnTo>
                      <a:pt x="36" y="0"/>
                    </a:lnTo>
                    <a:lnTo>
                      <a:pt x="36" y="0"/>
                    </a:lnTo>
                    <a:lnTo>
                      <a:pt x="36" y="0"/>
                    </a:lnTo>
                    <a:lnTo>
                      <a:pt x="36" y="0"/>
                    </a:lnTo>
                    <a:lnTo>
                      <a:pt x="42" y="0"/>
                    </a:lnTo>
                    <a:lnTo>
                      <a:pt x="42" y="0"/>
                    </a:lnTo>
                    <a:lnTo>
                      <a:pt x="42" y="0"/>
                    </a:lnTo>
                    <a:lnTo>
                      <a:pt x="50" y="0"/>
                    </a:lnTo>
                    <a:lnTo>
                      <a:pt x="55"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30" name="Freeform 146"/>
              <p:cNvSpPr>
                <a:spLocks/>
              </p:cNvSpPr>
              <p:nvPr/>
            </p:nvSpPr>
            <p:spPr bwMode="auto">
              <a:xfrm>
                <a:off x="4660" y="1773"/>
                <a:ext cx="37" cy="200"/>
              </a:xfrm>
              <a:custGeom>
                <a:avLst/>
                <a:gdLst>
                  <a:gd name="T0" fmla="*/ 19 w 37"/>
                  <a:gd name="T1" fmla="*/ 0 h 200"/>
                  <a:gd name="T2" fmla="*/ 11 w 37"/>
                  <a:gd name="T3" fmla="*/ 0 h 200"/>
                  <a:gd name="T4" fmla="*/ 6 w 37"/>
                  <a:gd name="T5" fmla="*/ 0 h 200"/>
                  <a:gd name="T6" fmla="*/ 6 w 37"/>
                  <a:gd name="T7" fmla="*/ 6 h 200"/>
                  <a:gd name="T8" fmla="*/ 6 w 37"/>
                  <a:gd name="T9" fmla="*/ 6 h 200"/>
                  <a:gd name="T10" fmla="*/ 0 w 37"/>
                  <a:gd name="T11" fmla="*/ 29 h 200"/>
                  <a:gd name="T12" fmla="*/ 0 w 37"/>
                  <a:gd name="T13" fmla="*/ 61 h 200"/>
                  <a:gd name="T14" fmla="*/ 0 w 37"/>
                  <a:gd name="T15" fmla="*/ 84 h 200"/>
                  <a:gd name="T16" fmla="*/ 0 w 37"/>
                  <a:gd name="T17" fmla="*/ 84 h 200"/>
                  <a:gd name="T18" fmla="*/ 0 w 37"/>
                  <a:gd name="T19" fmla="*/ 104 h 200"/>
                  <a:gd name="T20" fmla="*/ 6 w 37"/>
                  <a:gd name="T21" fmla="*/ 127 h 200"/>
                  <a:gd name="T22" fmla="*/ 11 w 37"/>
                  <a:gd name="T23" fmla="*/ 145 h 200"/>
                  <a:gd name="T24" fmla="*/ 11 w 37"/>
                  <a:gd name="T25" fmla="*/ 145 h 200"/>
                  <a:gd name="T26" fmla="*/ 11 w 37"/>
                  <a:gd name="T27" fmla="*/ 165 h 200"/>
                  <a:gd name="T28" fmla="*/ 19 w 37"/>
                  <a:gd name="T29" fmla="*/ 177 h 200"/>
                  <a:gd name="T30" fmla="*/ 19 w 37"/>
                  <a:gd name="T31" fmla="*/ 182 h 200"/>
                  <a:gd name="T32" fmla="*/ 19 w 37"/>
                  <a:gd name="T33" fmla="*/ 182 h 200"/>
                  <a:gd name="T34" fmla="*/ 19 w 37"/>
                  <a:gd name="T35" fmla="*/ 188 h 200"/>
                  <a:gd name="T36" fmla="*/ 25 w 37"/>
                  <a:gd name="T37" fmla="*/ 194 h 200"/>
                  <a:gd name="T38" fmla="*/ 25 w 37"/>
                  <a:gd name="T39" fmla="*/ 194 h 200"/>
                  <a:gd name="T40" fmla="*/ 25 w 37"/>
                  <a:gd name="T41" fmla="*/ 194 h 200"/>
                  <a:gd name="T42" fmla="*/ 25 w 37"/>
                  <a:gd name="T43" fmla="*/ 200 h 200"/>
                  <a:gd name="T44" fmla="*/ 31 w 37"/>
                  <a:gd name="T45" fmla="*/ 200 h 200"/>
                  <a:gd name="T46" fmla="*/ 37 w 37"/>
                  <a:gd name="T47" fmla="*/ 200 h 200"/>
                  <a:gd name="T48" fmla="*/ 37 w 37"/>
                  <a:gd name="T49" fmla="*/ 200 h 200"/>
                  <a:gd name="T50" fmla="*/ 31 w 37"/>
                  <a:gd name="T51" fmla="*/ 177 h 200"/>
                  <a:gd name="T52" fmla="*/ 25 w 37"/>
                  <a:gd name="T53" fmla="*/ 127 h 200"/>
                  <a:gd name="T54" fmla="*/ 19 w 37"/>
                  <a:gd name="T55" fmla="*/ 98 h 200"/>
                  <a:gd name="T56" fmla="*/ 19 w 37"/>
                  <a:gd name="T57" fmla="*/ 98 h 200"/>
                  <a:gd name="T58" fmla="*/ 19 w 37"/>
                  <a:gd name="T59" fmla="*/ 66 h 200"/>
                  <a:gd name="T60" fmla="*/ 19 w 37"/>
                  <a:gd name="T61" fmla="*/ 23 h 200"/>
                  <a:gd name="T62" fmla="*/ 19 w 37"/>
                  <a:gd name="T6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200">
                    <a:moveTo>
                      <a:pt x="19" y="0"/>
                    </a:moveTo>
                    <a:lnTo>
                      <a:pt x="11" y="0"/>
                    </a:lnTo>
                    <a:lnTo>
                      <a:pt x="6" y="0"/>
                    </a:lnTo>
                    <a:lnTo>
                      <a:pt x="6" y="6"/>
                    </a:lnTo>
                    <a:lnTo>
                      <a:pt x="6" y="6"/>
                    </a:lnTo>
                    <a:lnTo>
                      <a:pt x="0" y="29"/>
                    </a:lnTo>
                    <a:lnTo>
                      <a:pt x="0" y="61"/>
                    </a:lnTo>
                    <a:lnTo>
                      <a:pt x="0" y="84"/>
                    </a:lnTo>
                    <a:lnTo>
                      <a:pt x="0" y="84"/>
                    </a:lnTo>
                    <a:lnTo>
                      <a:pt x="0" y="104"/>
                    </a:lnTo>
                    <a:lnTo>
                      <a:pt x="6" y="127"/>
                    </a:lnTo>
                    <a:lnTo>
                      <a:pt x="11" y="145"/>
                    </a:lnTo>
                    <a:lnTo>
                      <a:pt x="11" y="145"/>
                    </a:lnTo>
                    <a:lnTo>
                      <a:pt x="11" y="165"/>
                    </a:lnTo>
                    <a:lnTo>
                      <a:pt x="19" y="177"/>
                    </a:lnTo>
                    <a:lnTo>
                      <a:pt x="19" y="182"/>
                    </a:lnTo>
                    <a:lnTo>
                      <a:pt x="19" y="182"/>
                    </a:lnTo>
                    <a:lnTo>
                      <a:pt x="19" y="188"/>
                    </a:lnTo>
                    <a:lnTo>
                      <a:pt x="25" y="194"/>
                    </a:lnTo>
                    <a:lnTo>
                      <a:pt x="25" y="194"/>
                    </a:lnTo>
                    <a:lnTo>
                      <a:pt x="25" y="194"/>
                    </a:lnTo>
                    <a:lnTo>
                      <a:pt x="25" y="200"/>
                    </a:lnTo>
                    <a:lnTo>
                      <a:pt x="31" y="200"/>
                    </a:lnTo>
                    <a:lnTo>
                      <a:pt x="37" y="200"/>
                    </a:lnTo>
                    <a:lnTo>
                      <a:pt x="37" y="200"/>
                    </a:lnTo>
                    <a:lnTo>
                      <a:pt x="31" y="177"/>
                    </a:lnTo>
                    <a:lnTo>
                      <a:pt x="25" y="127"/>
                    </a:lnTo>
                    <a:lnTo>
                      <a:pt x="19" y="98"/>
                    </a:lnTo>
                    <a:lnTo>
                      <a:pt x="19" y="98"/>
                    </a:lnTo>
                    <a:lnTo>
                      <a:pt x="19" y="66"/>
                    </a:lnTo>
                    <a:lnTo>
                      <a:pt x="19" y="23"/>
                    </a:lnTo>
                    <a:lnTo>
                      <a:pt x="19"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31" name="Freeform 147"/>
              <p:cNvSpPr>
                <a:spLocks/>
              </p:cNvSpPr>
              <p:nvPr/>
            </p:nvSpPr>
            <p:spPr bwMode="auto">
              <a:xfrm>
                <a:off x="4671" y="1773"/>
                <a:ext cx="38" cy="200"/>
              </a:xfrm>
              <a:custGeom>
                <a:avLst/>
                <a:gdLst>
                  <a:gd name="T0" fmla="*/ 14 w 38"/>
                  <a:gd name="T1" fmla="*/ 0 h 200"/>
                  <a:gd name="T2" fmla="*/ 14 w 38"/>
                  <a:gd name="T3" fmla="*/ 29 h 200"/>
                  <a:gd name="T4" fmla="*/ 14 w 38"/>
                  <a:gd name="T5" fmla="*/ 84 h 200"/>
                  <a:gd name="T6" fmla="*/ 26 w 38"/>
                  <a:gd name="T7" fmla="*/ 145 h 200"/>
                  <a:gd name="T8" fmla="*/ 26 w 38"/>
                  <a:gd name="T9" fmla="*/ 145 h 200"/>
                  <a:gd name="T10" fmla="*/ 32 w 38"/>
                  <a:gd name="T11" fmla="*/ 177 h 200"/>
                  <a:gd name="T12" fmla="*/ 32 w 38"/>
                  <a:gd name="T13" fmla="*/ 194 h 200"/>
                  <a:gd name="T14" fmla="*/ 38 w 38"/>
                  <a:gd name="T15" fmla="*/ 194 h 200"/>
                  <a:gd name="T16" fmla="*/ 38 w 38"/>
                  <a:gd name="T17" fmla="*/ 194 h 200"/>
                  <a:gd name="T18" fmla="*/ 32 w 38"/>
                  <a:gd name="T19" fmla="*/ 200 h 200"/>
                  <a:gd name="T20" fmla="*/ 32 w 38"/>
                  <a:gd name="T21" fmla="*/ 200 h 200"/>
                  <a:gd name="T22" fmla="*/ 26 w 38"/>
                  <a:gd name="T23" fmla="*/ 194 h 200"/>
                  <a:gd name="T24" fmla="*/ 26 w 38"/>
                  <a:gd name="T25" fmla="*/ 194 h 200"/>
                  <a:gd name="T26" fmla="*/ 14 w 38"/>
                  <a:gd name="T27" fmla="*/ 165 h 200"/>
                  <a:gd name="T28" fmla="*/ 8 w 38"/>
                  <a:gd name="T29" fmla="*/ 116 h 200"/>
                  <a:gd name="T30" fmla="*/ 0 w 38"/>
                  <a:gd name="T31" fmla="*/ 72 h 200"/>
                  <a:gd name="T32" fmla="*/ 0 w 38"/>
                  <a:gd name="T33" fmla="*/ 72 h 200"/>
                  <a:gd name="T34" fmla="*/ 0 w 38"/>
                  <a:gd name="T35" fmla="*/ 43 h 200"/>
                  <a:gd name="T36" fmla="*/ 0 w 38"/>
                  <a:gd name="T37" fmla="*/ 17 h 200"/>
                  <a:gd name="T38" fmla="*/ 0 w 38"/>
                  <a:gd name="T39" fmla="*/ 6 h 200"/>
                  <a:gd name="T40" fmla="*/ 0 w 38"/>
                  <a:gd name="T41" fmla="*/ 6 h 200"/>
                  <a:gd name="T42" fmla="*/ 0 w 38"/>
                  <a:gd name="T43" fmla="*/ 6 h 200"/>
                  <a:gd name="T44" fmla="*/ 8 w 38"/>
                  <a:gd name="T45" fmla="*/ 0 h 200"/>
                  <a:gd name="T46" fmla="*/ 14 w 38"/>
                  <a:gd name="T4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200">
                    <a:moveTo>
                      <a:pt x="14" y="0"/>
                    </a:moveTo>
                    <a:lnTo>
                      <a:pt x="14" y="29"/>
                    </a:lnTo>
                    <a:lnTo>
                      <a:pt x="14" y="84"/>
                    </a:lnTo>
                    <a:lnTo>
                      <a:pt x="26" y="145"/>
                    </a:lnTo>
                    <a:lnTo>
                      <a:pt x="26" y="145"/>
                    </a:lnTo>
                    <a:lnTo>
                      <a:pt x="32" y="177"/>
                    </a:lnTo>
                    <a:lnTo>
                      <a:pt x="32" y="194"/>
                    </a:lnTo>
                    <a:lnTo>
                      <a:pt x="38" y="194"/>
                    </a:lnTo>
                    <a:lnTo>
                      <a:pt x="38" y="194"/>
                    </a:lnTo>
                    <a:lnTo>
                      <a:pt x="32" y="200"/>
                    </a:lnTo>
                    <a:lnTo>
                      <a:pt x="32" y="200"/>
                    </a:lnTo>
                    <a:lnTo>
                      <a:pt x="26" y="194"/>
                    </a:lnTo>
                    <a:lnTo>
                      <a:pt x="26" y="194"/>
                    </a:lnTo>
                    <a:lnTo>
                      <a:pt x="14" y="165"/>
                    </a:lnTo>
                    <a:lnTo>
                      <a:pt x="8" y="116"/>
                    </a:lnTo>
                    <a:lnTo>
                      <a:pt x="0" y="72"/>
                    </a:lnTo>
                    <a:lnTo>
                      <a:pt x="0" y="72"/>
                    </a:lnTo>
                    <a:lnTo>
                      <a:pt x="0" y="43"/>
                    </a:lnTo>
                    <a:lnTo>
                      <a:pt x="0" y="17"/>
                    </a:lnTo>
                    <a:lnTo>
                      <a:pt x="0" y="6"/>
                    </a:lnTo>
                    <a:lnTo>
                      <a:pt x="0" y="6"/>
                    </a:lnTo>
                    <a:lnTo>
                      <a:pt x="0" y="6"/>
                    </a:lnTo>
                    <a:lnTo>
                      <a:pt x="8" y="0"/>
                    </a:lnTo>
                    <a:lnTo>
                      <a:pt x="14"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32" name="Freeform 148"/>
              <p:cNvSpPr>
                <a:spLocks/>
              </p:cNvSpPr>
              <p:nvPr/>
            </p:nvSpPr>
            <p:spPr bwMode="auto">
              <a:xfrm>
                <a:off x="3430" y="1767"/>
                <a:ext cx="61" cy="206"/>
              </a:xfrm>
              <a:custGeom>
                <a:avLst/>
                <a:gdLst>
                  <a:gd name="T0" fmla="*/ 61 w 61"/>
                  <a:gd name="T1" fmla="*/ 6 h 206"/>
                  <a:gd name="T2" fmla="*/ 55 w 61"/>
                  <a:gd name="T3" fmla="*/ 29 h 206"/>
                  <a:gd name="T4" fmla="*/ 50 w 61"/>
                  <a:gd name="T5" fmla="*/ 67 h 206"/>
                  <a:gd name="T6" fmla="*/ 50 w 61"/>
                  <a:gd name="T7" fmla="*/ 96 h 206"/>
                  <a:gd name="T8" fmla="*/ 50 w 61"/>
                  <a:gd name="T9" fmla="*/ 96 h 206"/>
                  <a:gd name="T10" fmla="*/ 44 w 61"/>
                  <a:gd name="T11" fmla="*/ 116 h 206"/>
                  <a:gd name="T12" fmla="*/ 38 w 61"/>
                  <a:gd name="T13" fmla="*/ 133 h 206"/>
                  <a:gd name="T14" fmla="*/ 30 w 61"/>
                  <a:gd name="T15" fmla="*/ 145 h 206"/>
                  <a:gd name="T16" fmla="*/ 30 w 61"/>
                  <a:gd name="T17" fmla="*/ 145 h 206"/>
                  <a:gd name="T18" fmla="*/ 24 w 61"/>
                  <a:gd name="T19" fmla="*/ 165 h 206"/>
                  <a:gd name="T20" fmla="*/ 12 w 61"/>
                  <a:gd name="T21" fmla="*/ 188 h 206"/>
                  <a:gd name="T22" fmla="*/ 12 w 61"/>
                  <a:gd name="T23" fmla="*/ 200 h 206"/>
                  <a:gd name="T24" fmla="*/ 12 w 61"/>
                  <a:gd name="T25" fmla="*/ 200 h 206"/>
                  <a:gd name="T26" fmla="*/ 6 w 61"/>
                  <a:gd name="T27" fmla="*/ 200 h 206"/>
                  <a:gd name="T28" fmla="*/ 0 w 61"/>
                  <a:gd name="T29" fmla="*/ 206 h 206"/>
                  <a:gd name="T30" fmla="*/ 0 w 61"/>
                  <a:gd name="T31" fmla="*/ 200 h 206"/>
                  <a:gd name="T32" fmla="*/ 0 w 61"/>
                  <a:gd name="T33" fmla="*/ 200 h 206"/>
                  <a:gd name="T34" fmla="*/ 6 w 61"/>
                  <a:gd name="T35" fmla="*/ 183 h 206"/>
                  <a:gd name="T36" fmla="*/ 18 w 61"/>
                  <a:gd name="T37" fmla="*/ 145 h 206"/>
                  <a:gd name="T38" fmla="*/ 30 w 61"/>
                  <a:gd name="T39" fmla="*/ 110 h 206"/>
                  <a:gd name="T40" fmla="*/ 30 w 61"/>
                  <a:gd name="T41" fmla="*/ 110 h 206"/>
                  <a:gd name="T42" fmla="*/ 38 w 61"/>
                  <a:gd name="T43" fmla="*/ 84 h 206"/>
                  <a:gd name="T44" fmla="*/ 38 w 61"/>
                  <a:gd name="T45" fmla="*/ 67 h 206"/>
                  <a:gd name="T46" fmla="*/ 44 w 61"/>
                  <a:gd name="T47" fmla="*/ 55 h 206"/>
                  <a:gd name="T48" fmla="*/ 44 w 61"/>
                  <a:gd name="T49" fmla="*/ 55 h 206"/>
                  <a:gd name="T50" fmla="*/ 44 w 61"/>
                  <a:gd name="T51" fmla="*/ 41 h 206"/>
                  <a:gd name="T52" fmla="*/ 50 w 61"/>
                  <a:gd name="T53" fmla="*/ 17 h 206"/>
                  <a:gd name="T54" fmla="*/ 50 w 61"/>
                  <a:gd name="T55" fmla="*/ 6 h 206"/>
                  <a:gd name="T56" fmla="*/ 50 w 61"/>
                  <a:gd name="T57" fmla="*/ 6 h 206"/>
                  <a:gd name="T58" fmla="*/ 50 w 61"/>
                  <a:gd name="T59" fmla="*/ 6 h 206"/>
                  <a:gd name="T60" fmla="*/ 55 w 61"/>
                  <a:gd name="T61" fmla="*/ 0 h 206"/>
                  <a:gd name="T62" fmla="*/ 61 w 61"/>
                  <a:gd name="T63" fmla="*/ 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206">
                    <a:moveTo>
                      <a:pt x="61" y="6"/>
                    </a:moveTo>
                    <a:lnTo>
                      <a:pt x="55" y="29"/>
                    </a:lnTo>
                    <a:lnTo>
                      <a:pt x="50" y="67"/>
                    </a:lnTo>
                    <a:lnTo>
                      <a:pt x="50" y="96"/>
                    </a:lnTo>
                    <a:lnTo>
                      <a:pt x="50" y="96"/>
                    </a:lnTo>
                    <a:lnTo>
                      <a:pt x="44" y="116"/>
                    </a:lnTo>
                    <a:lnTo>
                      <a:pt x="38" y="133"/>
                    </a:lnTo>
                    <a:lnTo>
                      <a:pt x="30" y="145"/>
                    </a:lnTo>
                    <a:lnTo>
                      <a:pt x="30" y="145"/>
                    </a:lnTo>
                    <a:lnTo>
                      <a:pt x="24" y="165"/>
                    </a:lnTo>
                    <a:lnTo>
                      <a:pt x="12" y="188"/>
                    </a:lnTo>
                    <a:lnTo>
                      <a:pt x="12" y="200"/>
                    </a:lnTo>
                    <a:lnTo>
                      <a:pt x="12" y="200"/>
                    </a:lnTo>
                    <a:lnTo>
                      <a:pt x="6" y="200"/>
                    </a:lnTo>
                    <a:lnTo>
                      <a:pt x="0" y="206"/>
                    </a:lnTo>
                    <a:lnTo>
                      <a:pt x="0" y="200"/>
                    </a:lnTo>
                    <a:lnTo>
                      <a:pt x="0" y="200"/>
                    </a:lnTo>
                    <a:lnTo>
                      <a:pt x="6" y="183"/>
                    </a:lnTo>
                    <a:lnTo>
                      <a:pt x="18" y="145"/>
                    </a:lnTo>
                    <a:lnTo>
                      <a:pt x="30" y="110"/>
                    </a:lnTo>
                    <a:lnTo>
                      <a:pt x="30" y="110"/>
                    </a:lnTo>
                    <a:lnTo>
                      <a:pt x="38" y="84"/>
                    </a:lnTo>
                    <a:lnTo>
                      <a:pt x="38" y="67"/>
                    </a:lnTo>
                    <a:lnTo>
                      <a:pt x="44" y="55"/>
                    </a:lnTo>
                    <a:lnTo>
                      <a:pt x="44" y="55"/>
                    </a:lnTo>
                    <a:lnTo>
                      <a:pt x="44" y="41"/>
                    </a:lnTo>
                    <a:lnTo>
                      <a:pt x="50" y="17"/>
                    </a:lnTo>
                    <a:lnTo>
                      <a:pt x="50" y="6"/>
                    </a:lnTo>
                    <a:lnTo>
                      <a:pt x="50" y="6"/>
                    </a:lnTo>
                    <a:lnTo>
                      <a:pt x="50" y="6"/>
                    </a:lnTo>
                    <a:lnTo>
                      <a:pt x="55" y="0"/>
                    </a:lnTo>
                    <a:lnTo>
                      <a:pt x="61" y="6"/>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33" name="Freeform 149"/>
              <p:cNvSpPr>
                <a:spLocks/>
              </p:cNvSpPr>
              <p:nvPr/>
            </p:nvSpPr>
            <p:spPr bwMode="auto">
              <a:xfrm>
                <a:off x="3419" y="1773"/>
                <a:ext cx="55" cy="200"/>
              </a:xfrm>
              <a:custGeom>
                <a:avLst/>
                <a:gdLst>
                  <a:gd name="T0" fmla="*/ 55 w 55"/>
                  <a:gd name="T1" fmla="*/ 0 h 200"/>
                  <a:gd name="T2" fmla="*/ 55 w 55"/>
                  <a:gd name="T3" fmla="*/ 23 h 200"/>
                  <a:gd name="T4" fmla="*/ 49 w 55"/>
                  <a:gd name="T5" fmla="*/ 66 h 200"/>
                  <a:gd name="T6" fmla="*/ 41 w 55"/>
                  <a:gd name="T7" fmla="*/ 98 h 200"/>
                  <a:gd name="T8" fmla="*/ 41 w 55"/>
                  <a:gd name="T9" fmla="*/ 98 h 200"/>
                  <a:gd name="T10" fmla="*/ 29 w 55"/>
                  <a:gd name="T11" fmla="*/ 127 h 200"/>
                  <a:gd name="T12" fmla="*/ 17 w 55"/>
                  <a:gd name="T13" fmla="*/ 171 h 200"/>
                  <a:gd name="T14" fmla="*/ 5 w 55"/>
                  <a:gd name="T15" fmla="*/ 194 h 200"/>
                  <a:gd name="T16" fmla="*/ 5 w 55"/>
                  <a:gd name="T17" fmla="*/ 194 h 200"/>
                  <a:gd name="T18" fmla="*/ 0 w 55"/>
                  <a:gd name="T19" fmla="*/ 200 h 200"/>
                  <a:gd name="T20" fmla="*/ 0 w 55"/>
                  <a:gd name="T21" fmla="*/ 200 h 200"/>
                  <a:gd name="T22" fmla="*/ 0 w 55"/>
                  <a:gd name="T23" fmla="*/ 194 h 200"/>
                  <a:gd name="T24" fmla="*/ 0 w 55"/>
                  <a:gd name="T25" fmla="*/ 194 h 200"/>
                  <a:gd name="T26" fmla="*/ 5 w 55"/>
                  <a:gd name="T27" fmla="*/ 177 h 200"/>
                  <a:gd name="T28" fmla="*/ 23 w 55"/>
                  <a:gd name="T29" fmla="*/ 127 h 200"/>
                  <a:gd name="T30" fmla="*/ 35 w 55"/>
                  <a:gd name="T31" fmla="*/ 90 h 200"/>
                  <a:gd name="T32" fmla="*/ 35 w 55"/>
                  <a:gd name="T33" fmla="*/ 90 h 200"/>
                  <a:gd name="T34" fmla="*/ 35 w 55"/>
                  <a:gd name="T35" fmla="*/ 61 h 200"/>
                  <a:gd name="T36" fmla="*/ 41 w 55"/>
                  <a:gd name="T37" fmla="*/ 17 h 200"/>
                  <a:gd name="T38" fmla="*/ 41 w 55"/>
                  <a:gd name="T39" fmla="*/ 0 h 200"/>
                  <a:gd name="T40" fmla="*/ 41 w 55"/>
                  <a:gd name="T41" fmla="*/ 0 h 200"/>
                  <a:gd name="T42" fmla="*/ 41 w 55"/>
                  <a:gd name="T43" fmla="*/ 0 h 200"/>
                  <a:gd name="T44" fmla="*/ 49 w 55"/>
                  <a:gd name="T45" fmla="*/ 0 h 200"/>
                  <a:gd name="T46" fmla="*/ 55 w 55"/>
                  <a:gd name="T4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200">
                    <a:moveTo>
                      <a:pt x="55" y="0"/>
                    </a:moveTo>
                    <a:lnTo>
                      <a:pt x="55" y="23"/>
                    </a:lnTo>
                    <a:lnTo>
                      <a:pt x="49" y="66"/>
                    </a:lnTo>
                    <a:lnTo>
                      <a:pt x="41" y="98"/>
                    </a:lnTo>
                    <a:lnTo>
                      <a:pt x="41" y="98"/>
                    </a:lnTo>
                    <a:lnTo>
                      <a:pt x="29" y="127"/>
                    </a:lnTo>
                    <a:lnTo>
                      <a:pt x="17" y="171"/>
                    </a:lnTo>
                    <a:lnTo>
                      <a:pt x="5" y="194"/>
                    </a:lnTo>
                    <a:lnTo>
                      <a:pt x="5" y="194"/>
                    </a:lnTo>
                    <a:lnTo>
                      <a:pt x="0" y="200"/>
                    </a:lnTo>
                    <a:lnTo>
                      <a:pt x="0" y="200"/>
                    </a:lnTo>
                    <a:lnTo>
                      <a:pt x="0" y="194"/>
                    </a:lnTo>
                    <a:lnTo>
                      <a:pt x="0" y="194"/>
                    </a:lnTo>
                    <a:lnTo>
                      <a:pt x="5" y="177"/>
                    </a:lnTo>
                    <a:lnTo>
                      <a:pt x="23" y="127"/>
                    </a:lnTo>
                    <a:lnTo>
                      <a:pt x="35" y="90"/>
                    </a:lnTo>
                    <a:lnTo>
                      <a:pt x="35" y="90"/>
                    </a:lnTo>
                    <a:lnTo>
                      <a:pt x="35" y="61"/>
                    </a:lnTo>
                    <a:lnTo>
                      <a:pt x="41" y="17"/>
                    </a:lnTo>
                    <a:lnTo>
                      <a:pt x="41" y="0"/>
                    </a:lnTo>
                    <a:lnTo>
                      <a:pt x="41" y="0"/>
                    </a:lnTo>
                    <a:lnTo>
                      <a:pt x="41" y="0"/>
                    </a:lnTo>
                    <a:lnTo>
                      <a:pt x="49" y="0"/>
                    </a:lnTo>
                    <a:lnTo>
                      <a:pt x="55"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34" name="Freeform 150"/>
              <p:cNvSpPr>
                <a:spLocks/>
              </p:cNvSpPr>
              <p:nvPr/>
            </p:nvSpPr>
            <p:spPr bwMode="auto">
              <a:xfrm>
                <a:off x="4074" y="2193"/>
                <a:ext cx="23" cy="8"/>
              </a:xfrm>
              <a:custGeom>
                <a:avLst/>
                <a:gdLst>
                  <a:gd name="T0" fmla="*/ 5 w 23"/>
                  <a:gd name="T1" fmla="*/ 0 h 8"/>
                  <a:gd name="T2" fmla="*/ 5 w 23"/>
                  <a:gd name="T3" fmla="*/ 0 h 8"/>
                  <a:gd name="T4" fmla="*/ 17 w 23"/>
                  <a:gd name="T5" fmla="*/ 8 h 8"/>
                  <a:gd name="T6" fmla="*/ 23 w 23"/>
                  <a:gd name="T7" fmla="*/ 8 h 8"/>
                  <a:gd name="T8" fmla="*/ 23 w 23"/>
                  <a:gd name="T9" fmla="*/ 8 h 8"/>
                  <a:gd name="T10" fmla="*/ 23 w 23"/>
                  <a:gd name="T11" fmla="*/ 8 h 8"/>
                  <a:gd name="T12" fmla="*/ 23 w 23"/>
                  <a:gd name="T13" fmla="*/ 8 h 8"/>
                  <a:gd name="T14" fmla="*/ 17 w 23"/>
                  <a:gd name="T15" fmla="*/ 8 h 8"/>
                  <a:gd name="T16" fmla="*/ 17 w 23"/>
                  <a:gd name="T17" fmla="*/ 8 h 8"/>
                  <a:gd name="T18" fmla="*/ 11 w 23"/>
                  <a:gd name="T19" fmla="*/ 8 h 8"/>
                  <a:gd name="T20" fmla="*/ 5 w 23"/>
                  <a:gd name="T21" fmla="*/ 8 h 8"/>
                  <a:gd name="T22" fmla="*/ 5 w 23"/>
                  <a:gd name="T23" fmla="*/ 8 h 8"/>
                  <a:gd name="T24" fmla="*/ 5 w 23"/>
                  <a:gd name="T25" fmla="*/ 8 h 8"/>
                  <a:gd name="T26" fmla="*/ 5 w 23"/>
                  <a:gd name="T27" fmla="*/ 8 h 8"/>
                  <a:gd name="T28" fmla="*/ 0 w 23"/>
                  <a:gd name="T29" fmla="*/ 8 h 8"/>
                  <a:gd name="T30" fmla="*/ 5 w 23"/>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8">
                    <a:moveTo>
                      <a:pt x="5" y="0"/>
                    </a:moveTo>
                    <a:lnTo>
                      <a:pt x="5" y="0"/>
                    </a:lnTo>
                    <a:lnTo>
                      <a:pt x="17" y="8"/>
                    </a:lnTo>
                    <a:lnTo>
                      <a:pt x="23" y="8"/>
                    </a:lnTo>
                    <a:lnTo>
                      <a:pt x="23" y="8"/>
                    </a:lnTo>
                    <a:lnTo>
                      <a:pt x="23" y="8"/>
                    </a:lnTo>
                    <a:lnTo>
                      <a:pt x="23" y="8"/>
                    </a:lnTo>
                    <a:lnTo>
                      <a:pt x="17" y="8"/>
                    </a:lnTo>
                    <a:lnTo>
                      <a:pt x="17" y="8"/>
                    </a:lnTo>
                    <a:lnTo>
                      <a:pt x="11" y="8"/>
                    </a:lnTo>
                    <a:lnTo>
                      <a:pt x="5" y="8"/>
                    </a:lnTo>
                    <a:lnTo>
                      <a:pt x="5" y="8"/>
                    </a:lnTo>
                    <a:lnTo>
                      <a:pt x="5" y="8"/>
                    </a:lnTo>
                    <a:lnTo>
                      <a:pt x="5" y="8"/>
                    </a:lnTo>
                    <a:lnTo>
                      <a:pt x="0" y="8"/>
                    </a:lnTo>
                    <a:lnTo>
                      <a:pt x="5"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35" name="Freeform 151"/>
              <p:cNvSpPr>
                <a:spLocks/>
              </p:cNvSpPr>
              <p:nvPr/>
            </p:nvSpPr>
            <p:spPr bwMode="auto">
              <a:xfrm>
                <a:off x="4079" y="2182"/>
                <a:ext cx="12" cy="1"/>
              </a:xfrm>
              <a:custGeom>
                <a:avLst/>
                <a:gdLst>
                  <a:gd name="T0" fmla="*/ 0 w 12"/>
                  <a:gd name="T1" fmla="*/ 0 w 12"/>
                  <a:gd name="T2" fmla="*/ 6 w 12"/>
                  <a:gd name="T3" fmla="*/ 12 w 12"/>
                  <a:gd name="T4" fmla="*/ 12 w 12"/>
                  <a:gd name="T5" fmla="*/ 12 w 12"/>
                  <a:gd name="T6" fmla="*/ 12 w 12"/>
                  <a:gd name="T7" fmla="*/ 12 w 12"/>
                  <a:gd name="T8" fmla="*/ 12 w 12"/>
                  <a:gd name="T9" fmla="*/ 0 w 12"/>
                  <a:gd name="T10" fmla="*/ 0 w 12"/>
                  <a:gd name="T11" fmla="*/ 0 w 1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2">
                    <a:moveTo>
                      <a:pt x="0" y="0"/>
                    </a:moveTo>
                    <a:lnTo>
                      <a:pt x="0" y="0"/>
                    </a:lnTo>
                    <a:lnTo>
                      <a:pt x="6" y="0"/>
                    </a:lnTo>
                    <a:lnTo>
                      <a:pt x="12" y="0"/>
                    </a:lnTo>
                    <a:lnTo>
                      <a:pt x="12" y="0"/>
                    </a:lnTo>
                    <a:lnTo>
                      <a:pt x="12" y="0"/>
                    </a:lnTo>
                    <a:lnTo>
                      <a:pt x="12" y="0"/>
                    </a:lnTo>
                    <a:lnTo>
                      <a:pt x="12" y="0"/>
                    </a:lnTo>
                    <a:lnTo>
                      <a:pt x="12" y="0"/>
                    </a:lnTo>
                    <a:lnTo>
                      <a:pt x="0" y="0"/>
                    </a:lnTo>
                    <a:lnTo>
                      <a:pt x="0" y="0"/>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36" name="Freeform 152"/>
              <p:cNvSpPr>
                <a:spLocks/>
              </p:cNvSpPr>
              <p:nvPr/>
            </p:nvSpPr>
            <p:spPr bwMode="auto">
              <a:xfrm>
                <a:off x="4042" y="2187"/>
                <a:ext cx="24" cy="6"/>
              </a:xfrm>
              <a:custGeom>
                <a:avLst/>
                <a:gdLst>
                  <a:gd name="T0" fmla="*/ 24 w 24"/>
                  <a:gd name="T1" fmla="*/ 0 h 6"/>
                  <a:gd name="T2" fmla="*/ 18 w 24"/>
                  <a:gd name="T3" fmla="*/ 0 h 6"/>
                  <a:gd name="T4" fmla="*/ 18 w 24"/>
                  <a:gd name="T5" fmla="*/ 6 h 6"/>
                  <a:gd name="T6" fmla="*/ 12 w 24"/>
                  <a:gd name="T7" fmla="*/ 6 h 6"/>
                  <a:gd name="T8" fmla="*/ 12 w 24"/>
                  <a:gd name="T9" fmla="*/ 6 h 6"/>
                  <a:gd name="T10" fmla="*/ 6 w 24"/>
                  <a:gd name="T11" fmla="*/ 6 h 6"/>
                  <a:gd name="T12" fmla="*/ 0 w 24"/>
                  <a:gd name="T13" fmla="*/ 6 h 6"/>
                  <a:gd name="T14" fmla="*/ 0 w 24"/>
                  <a:gd name="T15" fmla="*/ 6 h 6"/>
                  <a:gd name="T16" fmla="*/ 0 w 24"/>
                  <a:gd name="T17" fmla="*/ 6 h 6"/>
                  <a:gd name="T18" fmla="*/ 6 w 24"/>
                  <a:gd name="T19" fmla="*/ 6 h 6"/>
                  <a:gd name="T20" fmla="*/ 12 w 24"/>
                  <a:gd name="T21" fmla="*/ 6 h 6"/>
                  <a:gd name="T22" fmla="*/ 18 w 24"/>
                  <a:gd name="T23" fmla="*/ 6 h 6"/>
                  <a:gd name="T24" fmla="*/ 18 w 24"/>
                  <a:gd name="T25" fmla="*/ 6 h 6"/>
                  <a:gd name="T26" fmla="*/ 18 w 24"/>
                  <a:gd name="T27" fmla="*/ 6 h 6"/>
                  <a:gd name="T28" fmla="*/ 24 w 24"/>
                  <a:gd name="T29" fmla="*/ 6 h 6"/>
                  <a:gd name="T30" fmla="*/ 24 w 2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6">
                    <a:moveTo>
                      <a:pt x="24" y="0"/>
                    </a:moveTo>
                    <a:lnTo>
                      <a:pt x="18" y="0"/>
                    </a:lnTo>
                    <a:lnTo>
                      <a:pt x="18" y="6"/>
                    </a:lnTo>
                    <a:lnTo>
                      <a:pt x="12" y="6"/>
                    </a:lnTo>
                    <a:lnTo>
                      <a:pt x="12" y="6"/>
                    </a:lnTo>
                    <a:lnTo>
                      <a:pt x="6" y="6"/>
                    </a:lnTo>
                    <a:lnTo>
                      <a:pt x="0" y="6"/>
                    </a:lnTo>
                    <a:lnTo>
                      <a:pt x="0" y="6"/>
                    </a:lnTo>
                    <a:lnTo>
                      <a:pt x="0" y="6"/>
                    </a:lnTo>
                    <a:lnTo>
                      <a:pt x="6" y="6"/>
                    </a:lnTo>
                    <a:lnTo>
                      <a:pt x="12" y="6"/>
                    </a:lnTo>
                    <a:lnTo>
                      <a:pt x="18" y="6"/>
                    </a:lnTo>
                    <a:lnTo>
                      <a:pt x="18" y="6"/>
                    </a:lnTo>
                    <a:lnTo>
                      <a:pt x="18" y="6"/>
                    </a:lnTo>
                    <a:lnTo>
                      <a:pt x="24" y="6"/>
                    </a:lnTo>
                    <a:lnTo>
                      <a:pt x="2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37" name="Freeform 153"/>
              <p:cNvSpPr>
                <a:spLocks/>
              </p:cNvSpPr>
              <p:nvPr/>
            </p:nvSpPr>
            <p:spPr bwMode="auto">
              <a:xfrm>
                <a:off x="3871" y="2077"/>
                <a:ext cx="24" cy="44"/>
              </a:xfrm>
              <a:custGeom>
                <a:avLst/>
                <a:gdLst>
                  <a:gd name="T0" fmla="*/ 24 w 24"/>
                  <a:gd name="T1" fmla="*/ 44 h 44"/>
                  <a:gd name="T2" fmla="*/ 18 w 24"/>
                  <a:gd name="T3" fmla="*/ 38 h 44"/>
                  <a:gd name="T4" fmla="*/ 12 w 24"/>
                  <a:gd name="T5" fmla="*/ 26 h 44"/>
                  <a:gd name="T6" fmla="*/ 6 w 24"/>
                  <a:gd name="T7" fmla="*/ 14 h 44"/>
                  <a:gd name="T8" fmla="*/ 6 w 24"/>
                  <a:gd name="T9" fmla="*/ 14 h 44"/>
                  <a:gd name="T10" fmla="*/ 0 w 24"/>
                  <a:gd name="T11" fmla="*/ 6 h 44"/>
                  <a:gd name="T12" fmla="*/ 0 w 24"/>
                  <a:gd name="T13" fmla="*/ 0 h 44"/>
                  <a:gd name="T14" fmla="*/ 0 w 24"/>
                  <a:gd name="T15" fmla="*/ 0 h 44"/>
                  <a:gd name="T16" fmla="*/ 0 w 24"/>
                  <a:gd name="T17" fmla="*/ 0 h 44"/>
                  <a:gd name="T18" fmla="*/ 0 w 24"/>
                  <a:gd name="T19" fmla="*/ 6 h 44"/>
                  <a:gd name="T20" fmla="*/ 0 w 24"/>
                  <a:gd name="T21" fmla="*/ 14 h 44"/>
                  <a:gd name="T22" fmla="*/ 0 w 24"/>
                  <a:gd name="T23" fmla="*/ 14 h 44"/>
                  <a:gd name="T24" fmla="*/ 0 w 24"/>
                  <a:gd name="T25" fmla="*/ 14 h 44"/>
                  <a:gd name="T26" fmla="*/ 0 w 24"/>
                  <a:gd name="T27" fmla="*/ 26 h 44"/>
                  <a:gd name="T28" fmla="*/ 18 w 24"/>
                  <a:gd name="T29" fmla="*/ 38 h 44"/>
                  <a:gd name="T30" fmla="*/ 24 w 24"/>
                  <a:gd name="T3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4">
                    <a:moveTo>
                      <a:pt x="24" y="44"/>
                    </a:moveTo>
                    <a:lnTo>
                      <a:pt x="18" y="38"/>
                    </a:lnTo>
                    <a:lnTo>
                      <a:pt x="12" y="26"/>
                    </a:lnTo>
                    <a:lnTo>
                      <a:pt x="6" y="14"/>
                    </a:lnTo>
                    <a:lnTo>
                      <a:pt x="6" y="14"/>
                    </a:lnTo>
                    <a:lnTo>
                      <a:pt x="0" y="6"/>
                    </a:lnTo>
                    <a:lnTo>
                      <a:pt x="0" y="0"/>
                    </a:lnTo>
                    <a:lnTo>
                      <a:pt x="0" y="0"/>
                    </a:lnTo>
                    <a:lnTo>
                      <a:pt x="0" y="0"/>
                    </a:lnTo>
                    <a:lnTo>
                      <a:pt x="0" y="6"/>
                    </a:lnTo>
                    <a:lnTo>
                      <a:pt x="0" y="14"/>
                    </a:lnTo>
                    <a:lnTo>
                      <a:pt x="0" y="14"/>
                    </a:lnTo>
                    <a:lnTo>
                      <a:pt x="0" y="14"/>
                    </a:lnTo>
                    <a:lnTo>
                      <a:pt x="0" y="26"/>
                    </a:lnTo>
                    <a:lnTo>
                      <a:pt x="18" y="38"/>
                    </a:lnTo>
                    <a:lnTo>
                      <a:pt x="24" y="44"/>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38" name="Freeform 154"/>
              <p:cNvSpPr>
                <a:spLocks/>
              </p:cNvSpPr>
              <p:nvPr/>
            </p:nvSpPr>
            <p:spPr bwMode="auto">
              <a:xfrm>
                <a:off x="4251" y="2071"/>
                <a:ext cx="49" cy="32"/>
              </a:xfrm>
              <a:custGeom>
                <a:avLst/>
                <a:gdLst>
                  <a:gd name="T0" fmla="*/ 29 w 49"/>
                  <a:gd name="T1" fmla="*/ 0 h 32"/>
                  <a:gd name="T2" fmla="*/ 17 w 49"/>
                  <a:gd name="T3" fmla="*/ 6 h 32"/>
                  <a:gd name="T4" fmla="*/ 5 w 49"/>
                  <a:gd name="T5" fmla="*/ 26 h 32"/>
                  <a:gd name="T6" fmla="*/ 0 w 49"/>
                  <a:gd name="T7" fmla="*/ 32 h 32"/>
                  <a:gd name="T8" fmla="*/ 0 w 49"/>
                  <a:gd name="T9" fmla="*/ 32 h 32"/>
                  <a:gd name="T10" fmla="*/ 0 w 49"/>
                  <a:gd name="T11" fmla="*/ 32 h 32"/>
                  <a:gd name="T12" fmla="*/ 5 w 49"/>
                  <a:gd name="T13" fmla="*/ 32 h 32"/>
                  <a:gd name="T14" fmla="*/ 29 w 49"/>
                  <a:gd name="T15" fmla="*/ 26 h 32"/>
                  <a:gd name="T16" fmla="*/ 29 w 49"/>
                  <a:gd name="T17" fmla="*/ 26 h 32"/>
                  <a:gd name="T18" fmla="*/ 49 w 49"/>
                  <a:gd name="T19" fmla="*/ 20 h 32"/>
                  <a:gd name="T20" fmla="*/ 43 w 49"/>
                  <a:gd name="T21" fmla="*/ 20 h 32"/>
                  <a:gd name="T22" fmla="*/ 29 w 49"/>
                  <a:gd name="T23" fmla="*/ 20 h 32"/>
                  <a:gd name="T24" fmla="*/ 29 w 49"/>
                  <a:gd name="T25" fmla="*/ 12 h 32"/>
                  <a:gd name="T26" fmla="*/ 29 w 49"/>
                  <a:gd name="T27" fmla="*/ 12 h 32"/>
                  <a:gd name="T28" fmla="*/ 23 w 49"/>
                  <a:gd name="T29" fmla="*/ 12 h 32"/>
                  <a:gd name="T30" fmla="*/ 29 w 49"/>
                  <a:gd name="T31" fmla="*/ 6 h 32"/>
                  <a:gd name="T32" fmla="*/ 29 w 49"/>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2">
                    <a:moveTo>
                      <a:pt x="29" y="0"/>
                    </a:moveTo>
                    <a:lnTo>
                      <a:pt x="17" y="6"/>
                    </a:lnTo>
                    <a:lnTo>
                      <a:pt x="5" y="26"/>
                    </a:lnTo>
                    <a:lnTo>
                      <a:pt x="0" y="32"/>
                    </a:lnTo>
                    <a:lnTo>
                      <a:pt x="0" y="32"/>
                    </a:lnTo>
                    <a:lnTo>
                      <a:pt x="0" y="32"/>
                    </a:lnTo>
                    <a:lnTo>
                      <a:pt x="5" y="32"/>
                    </a:lnTo>
                    <a:lnTo>
                      <a:pt x="29" y="26"/>
                    </a:lnTo>
                    <a:lnTo>
                      <a:pt x="29" y="26"/>
                    </a:lnTo>
                    <a:lnTo>
                      <a:pt x="49" y="20"/>
                    </a:lnTo>
                    <a:lnTo>
                      <a:pt x="43" y="20"/>
                    </a:lnTo>
                    <a:lnTo>
                      <a:pt x="29" y="20"/>
                    </a:lnTo>
                    <a:lnTo>
                      <a:pt x="29" y="12"/>
                    </a:lnTo>
                    <a:lnTo>
                      <a:pt x="29" y="12"/>
                    </a:lnTo>
                    <a:lnTo>
                      <a:pt x="23" y="12"/>
                    </a:lnTo>
                    <a:lnTo>
                      <a:pt x="29" y="6"/>
                    </a:lnTo>
                    <a:lnTo>
                      <a:pt x="29"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39" name="Freeform 155"/>
              <p:cNvSpPr>
                <a:spLocks/>
              </p:cNvSpPr>
              <p:nvPr/>
            </p:nvSpPr>
            <p:spPr bwMode="auto">
              <a:xfrm>
                <a:off x="4109" y="3302"/>
                <a:ext cx="12" cy="30"/>
              </a:xfrm>
              <a:custGeom>
                <a:avLst/>
                <a:gdLst>
                  <a:gd name="T0" fmla="*/ 12 w 12"/>
                  <a:gd name="T1" fmla="*/ 30 h 30"/>
                  <a:gd name="T2" fmla="*/ 12 w 12"/>
                  <a:gd name="T3" fmla="*/ 30 h 30"/>
                  <a:gd name="T4" fmla="*/ 6 w 12"/>
                  <a:gd name="T5" fmla="*/ 30 h 30"/>
                  <a:gd name="T6" fmla="*/ 6 w 12"/>
                  <a:gd name="T7" fmla="*/ 24 h 30"/>
                  <a:gd name="T8" fmla="*/ 6 w 12"/>
                  <a:gd name="T9" fmla="*/ 24 h 30"/>
                  <a:gd name="T10" fmla="*/ 6 w 12"/>
                  <a:gd name="T11" fmla="*/ 18 h 30"/>
                  <a:gd name="T12" fmla="*/ 6 w 12"/>
                  <a:gd name="T13" fmla="*/ 18 h 30"/>
                  <a:gd name="T14" fmla="*/ 6 w 12"/>
                  <a:gd name="T15" fmla="*/ 12 h 30"/>
                  <a:gd name="T16" fmla="*/ 6 w 12"/>
                  <a:gd name="T17" fmla="*/ 12 h 30"/>
                  <a:gd name="T18" fmla="*/ 0 w 12"/>
                  <a:gd name="T19" fmla="*/ 12 h 30"/>
                  <a:gd name="T20" fmla="*/ 0 w 12"/>
                  <a:gd name="T21" fmla="*/ 6 h 30"/>
                  <a:gd name="T22" fmla="*/ 0 w 12"/>
                  <a:gd name="T23" fmla="*/ 0 h 30"/>
                  <a:gd name="T24" fmla="*/ 0 w 12"/>
                  <a:gd name="T25" fmla="*/ 0 h 30"/>
                  <a:gd name="T26" fmla="*/ 0 w 12"/>
                  <a:gd name="T27" fmla="*/ 0 h 30"/>
                  <a:gd name="T28" fmla="*/ 0 w 12"/>
                  <a:gd name="T29" fmla="*/ 6 h 30"/>
                  <a:gd name="T30" fmla="*/ 0 w 12"/>
                  <a:gd name="T31" fmla="*/ 6 h 30"/>
                  <a:gd name="T32" fmla="*/ 0 w 12"/>
                  <a:gd name="T33" fmla="*/ 6 h 30"/>
                  <a:gd name="T34" fmla="*/ 0 w 12"/>
                  <a:gd name="T35" fmla="*/ 6 h 30"/>
                  <a:gd name="T36" fmla="*/ 0 w 12"/>
                  <a:gd name="T37" fmla="*/ 12 h 30"/>
                  <a:gd name="T38" fmla="*/ 0 w 12"/>
                  <a:gd name="T39" fmla="*/ 12 h 30"/>
                  <a:gd name="T40" fmla="*/ 0 w 12"/>
                  <a:gd name="T41" fmla="*/ 12 h 30"/>
                  <a:gd name="T42" fmla="*/ 0 w 12"/>
                  <a:gd name="T43" fmla="*/ 18 h 30"/>
                  <a:gd name="T44" fmla="*/ 6 w 12"/>
                  <a:gd name="T45" fmla="*/ 24 h 30"/>
                  <a:gd name="T46" fmla="*/ 6 w 12"/>
                  <a:gd name="T47" fmla="*/ 30 h 30"/>
                  <a:gd name="T48" fmla="*/ 6 w 12"/>
                  <a:gd name="T49" fmla="*/ 30 h 30"/>
                  <a:gd name="T50" fmla="*/ 6 w 12"/>
                  <a:gd name="T51" fmla="*/ 30 h 30"/>
                  <a:gd name="T52" fmla="*/ 6 w 12"/>
                  <a:gd name="T53" fmla="*/ 30 h 30"/>
                  <a:gd name="T54" fmla="*/ 12 w 12"/>
                  <a:gd name="T5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30">
                    <a:moveTo>
                      <a:pt x="12" y="30"/>
                    </a:moveTo>
                    <a:lnTo>
                      <a:pt x="12" y="30"/>
                    </a:lnTo>
                    <a:lnTo>
                      <a:pt x="6" y="30"/>
                    </a:lnTo>
                    <a:lnTo>
                      <a:pt x="6" y="24"/>
                    </a:lnTo>
                    <a:lnTo>
                      <a:pt x="6" y="24"/>
                    </a:lnTo>
                    <a:lnTo>
                      <a:pt x="6" y="18"/>
                    </a:lnTo>
                    <a:lnTo>
                      <a:pt x="6" y="18"/>
                    </a:lnTo>
                    <a:lnTo>
                      <a:pt x="6" y="12"/>
                    </a:lnTo>
                    <a:lnTo>
                      <a:pt x="6" y="12"/>
                    </a:lnTo>
                    <a:lnTo>
                      <a:pt x="0" y="12"/>
                    </a:lnTo>
                    <a:lnTo>
                      <a:pt x="0" y="6"/>
                    </a:lnTo>
                    <a:lnTo>
                      <a:pt x="0" y="0"/>
                    </a:lnTo>
                    <a:lnTo>
                      <a:pt x="0" y="0"/>
                    </a:lnTo>
                    <a:lnTo>
                      <a:pt x="0" y="0"/>
                    </a:lnTo>
                    <a:lnTo>
                      <a:pt x="0" y="6"/>
                    </a:lnTo>
                    <a:lnTo>
                      <a:pt x="0" y="6"/>
                    </a:lnTo>
                    <a:lnTo>
                      <a:pt x="0" y="6"/>
                    </a:lnTo>
                    <a:lnTo>
                      <a:pt x="0" y="6"/>
                    </a:lnTo>
                    <a:lnTo>
                      <a:pt x="0" y="12"/>
                    </a:lnTo>
                    <a:lnTo>
                      <a:pt x="0" y="12"/>
                    </a:lnTo>
                    <a:lnTo>
                      <a:pt x="0" y="12"/>
                    </a:lnTo>
                    <a:lnTo>
                      <a:pt x="0" y="18"/>
                    </a:lnTo>
                    <a:lnTo>
                      <a:pt x="6" y="24"/>
                    </a:lnTo>
                    <a:lnTo>
                      <a:pt x="6" y="30"/>
                    </a:lnTo>
                    <a:lnTo>
                      <a:pt x="6" y="30"/>
                    </a:lnTo>
                    <a:lnTo>
                      <a:pt x="6" y="30"/>
                    </a:lnTo>
                    <a:lnTo>
                      <a:pt x="6" y="30"/>
                    </a:lnTo>
                    <a:lnTo>
                      <a:pt x="12" y="3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40" name="Freeform 156"/>
              <p:cNvSpPr>
                <a:spLocks/>
              </p:cNvSpPr>
              <p:nvPr/>
            </p:nvSpPr>
            <p:spPr bwMode="auto">
              <a:xfrm>
                <a:off x="4097" y="3308"/>
                <a:ext cx="6" cy="24"/>
              </a:xfrm>
              <a:custGeom>
                <a:avLst/>
                <a:gdLst>
                  <a:gd name="T0" fmla="*/ 6 w 6"/>
                  <a:gd name="T1" fmla="*/ 24 h 24"/>
                  <a:gd name="T2" fmla="*/ 0 w 6"/>
                  <a:gd name="T3" fmla="*/ 12 h 24"/>
                  <a:gd name="T4" fmla="*/ 0 w 6"/>
                  <a:gd name="T5" fmla="*/ 12 h 24"/>
                  <a:gd name="T6" fmla="*/ 0 w 6"/>
                  <a:gd name="T7" fmla="*/ 6 h 24"/>
                  <a:gd name="T8" fmla="*/ 0 w 6"/>
                  <a:gd name="T9" fmla="*/ 6 h 24"/>
                  <a:gd name="T10" fmla="*/ 0 w 6"/>
                  <a:gd name="T11" fmla="*/ 6 h 24"/>
                  <a:gd name="T12" fmla="*/ 0 w 6"/>
                  <a:gd name="T13" fmla="*/ 6 h 24"/>
                  <a:gd name="T14" fmla="*/ 0 w 6"/>
                  <a:gd name="T15" fmla="*/ 0 h 24"/>
                  <a:gd name="T16" fmla="*/ 0 w 6"/>
                  <a:gd name="T17" fmla="*/ 0 h 24"/>
                  <a:gd name="T18" fmla="*/ 0 w 6"/>
                  <a:gd name="T19" fmla="*/ 0 h 24"/>
                  <a:gd name="T20" fmla="*/ 0 w 6"/>
                  <a:gd name="T21" fmla="*/ 6 h 24"/>
                  <a:gd name="T22" fmla="*/ 0 w 6"/>
                  <a:gd name="T23" fmla="*/ 6 h 24"/>
                  <a:gd name="T24" fmla="*/ 0 w 6"/>
                  <a:gd name="T25" fmla="*/ 6 h 24"/>
                  <a:gd name="T26" fmla="*/ 0 w 6"/>
                  <a:gd name="T27" fmla="*/ 6 h 24"/>
                  <a:gd name="T28" fmla="*/ 0 w 6"/>
                  <a:gd name="T29" fmla="*/ 12 h 24"/>
                  <a:gd name="T30" fmla="*/ 0 w 6"/>
                  <a:gd name="T31" fmla="*/ 18 h 24"/>
                  <a:gd name="T32" fmla="*/ 6 w 6"/>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4">
                    <a:moveTo>
                      <a:pt x="6" y="24"/>
                    </a:moveTo>
                    <a:lnTo>
                      <a:pt x="0" y="12"/>
                    </a:lnTo>
                    <a:lnTo>
                      <a:pt x="0" y="12"/>
                    </a:lnTo>
                    <a:lnTo>
                      <a:pt x="0" y="6"/>
                    </a:lnTo>
                    <a:lnTo>
                      <a:pt x="0" y="6"/>
                    </a:lnTo>
                    <a:lnTo>
                      <a:pt x="0" y="6"/>
                    </a:lnTo>
                    <a:lnTo>
                      <a:pt x="0" y="6"/>
                    </a:lnTo>
                    <a:lnTo>
                      <a:pt x="0" y="0"/>
                    </a:lnTo>
                    <a:lnTo>
                      <a:pt x="0" y="0"/>
                    </a:lnTo>
                    <a:lnTo>
                      <a:pt x="0" y="0"/>
                    </a:lnTo>
                    <a:lnTo>
                      <a:pt x="0" y="6"/>
                    </a:lnTo>
                    <a:lnTo>
                      <a:pt x="0" y="6"/>
                    </a:lnTo>
                    <a:lnTo>
                      <a:pt x="0" y="6"/>
                    </a:lnTo>
                    <a:lnTo>
                      <a:pt x="0" y="6"/>
                    </a:lnTo>
                    <a:lnTo>
                      <a:pt x="0" y="12"/>
                    </a:lnTo>
                    <a:lnTo>
                      <a:pt x="0" y="18"/>
                    </a:lnTo>
                    <a:lnTo>
                      <a:pt x="6" y="24"/>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41" name="Freeform 157"/>
              <p:cNvSpPr>
                <a:spLocks/>
              </p:cNvSpPr>
              <p:nvPr/>
            </p:nvSpPr>
            <p:spPr bwMode="auto">
              <a:xfrm>
                <a:off x="4079" y="3308"/>
                <a:ext cx="12" cy="18"/>
              </a:xfrm>
              <a:custGeom>
                <a:avLst/>
                <a:gdLst>
                  <a:gd name="T0" fmla="*/ 12 w 12"/>
                  <a:gd name="T1" fmla="*/ 18 h 18"/>
                  <a:gd name="T2" fmla="*/ 12 w 12"/>
                  <a:gd name="T3" fmla="*/ 18 h 18"/>
                  <a:gd name="T4" fmla="*/ 6 w 12"/>
                  <a:gd name="T5" fmla="*/ 18 h 18"/>
                  <a:gd name="T6" fmla="*/ 6 w 12"/>
                  <a:gd name="T7" fmla="*/ 12 h 18"/>
                  <a:gd name="T8" fmla="*/ 6 w 12"/>
                  <a:gd name="T9" fmla="*/ 12 h 18"/>
                  <a:gd name="T10" fmla="*/ 6 w 12"/>
                  <a:gd name="T11" fmla="*/ 6 h 18"/>
                  <a:gd name="T12" fmla="*/ 6 w 12"/>
                  <a:gd name="T13" fmla="*/ 6 h 18"/>
                  <a:gd name="T14" fmla="*/ 6 w 12"/>
                  <a:gd name="T15" fmla="*/ 0 h 18"/>
                  <a:gd name="T16" fmla="*/ 6 w 12"/>
                  <a:gd name="T17" fmla="*/ 0 h 18"/>
                  <a:gd name="T18" fmla="*/ 6 w 12"/>
                  <a:gd name="T19" fmla="*/ 0 h 18"/>
                  <a:gd name="T20" fmla="*/ 0 w 12"/>
                  <a:gd name="T21" fmla="*/ 0 h 18"/>
                  <a:gd name="T22" fmla="*/ 6 w 12"/>
                  <a:gd name="T23" fmla="*/ 0 h 18"/>
                  <a:gd name="T24" fmla="*/ 6 w 12"/>
                  <a:gd name="T25" fmla="*/ 0 h 18"/>
                  <a:gd name="T26" fmla="*/ 6 w 12"/>
                  <a:gd name="T27" fmla="*/ 6 h 18"/>
                  <a:gd name="T28" fmla="*/ 6 w 12"/>
                  <a:gd name="T29" fmla="*/ 12 h 18"/>
                  <a:gd name="T30" fmla="*/ 6 w 12"/>
                  <a:gd name="T31" fmla="*/ 12 h 18"/>
                  <a:gd name="T32" fmla="*/ 6 w 12"/>
                  <a:gd name="T33" fmla="*/ 12 h 18"/>
                  <a:gd name="T34" fmla="*/ 12 w 12"/>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12" y="18"/>
                    </a:moveTo>
                    <a:lnTo>
                      <a:pt x="12" y="18"/>
                    </a:lnTo>
                    <a:lnTo>
                      <a:pt x="6" y="18"/>
                    </a:lnTo>
                    <a:lnTo>
                      <a:pt x="6" y="12"/>
                    </a:lnTo>
                    <a:lnTo>
                      <a:pt x="6" y="12"/>
                    </a:lnTo>
                    <a:lnTo>
                      <a:pt x="6" y="6"/>
                    </a:lnTo>
                    <a:lnTo>
                      <a:pt x="6" y="6"/>
                    </a:lnTo>
                    <a:lnTo>
                      <a:pt x="6" y="0"/>
                    </a:lnTo>
                    <a:lnTo>
                      <a:pt x="6" y="0"/>
                    </a:lnTo>
                    <a:lnTo>
                      <a:pt x="6" y="0"/>
                    </a:lnTo>
                    <a:lnTo>
                      <a:pt x="0" y="0"/>
                    </a:lnTo>
                    <a:lnTo>
                      <a:pt x="6" y="0"/>
                    </a:lnTo>
                    <a:lnTo>
                      <a:pt x="6" y="0"/>
                    </a:lnTo>
                    <a:lnTo>
                      <a:pt x="6" y="6"/>
                    </a:lnTo>
                    <a:lnTo>
                      <a:pt x="6" y="12"/>
                    </a:lnTo>
                    <a:lnTo>
                      <a:pt x="6" y="12"/>
                    </a:lnTo>
                    <a:lnTo>
                      <a:pt x="6" y="12"/>
                    </a:lnTo>
                    <a:lnTo>
                      <a:pt x="12" y="18"/>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42" name="Freeform 158"/>
              <p:cNvSpPr>
                <a:spLocks/>
              </p:cNvSpPr>
              <p:nvPr/>
            </p:nvSpPr>
            <p:spPr bwMode="auto">
              <a:xfrm>
                <a:off x="4074" y="3302"/>
                <a:ext cx="5" cy="12"/>
              </a:xfrm>
              <a:custGeom>
                <a:avLst/>
                <a:gdLst>
                  <a:gd name="T0" fmla="*/ 5 w 5"/>
                  <a:gd name="T1" fmla="*/ 12 h 12"/>
                  <a:gd name="T2" fmla="*/ 5 w 5"/>
                  <a:gd name="T3" fmla="*/ 12 h 12"/>
                  <a:gd name="T4" fmla="*/ 5 w 5"/>
                  <a:gd name="T5" fmla="*/ 12 h 12"/>
                  <a:gd name="T6" fmla="*/ 5 w 5"/>
                  <a:gd name="T7" fmla="*/ 6 h 12"/>
                  <a:gd name="T8" fmla="*/ 5 w 5"/>
                  <a:gd name="T9" fmla="*/ 6 h 12"/>
                  <a:gd name="T10" fmla="*/ 0 w 5"/>
                  <a:gd name="T11" fmla="*/ 6 h 12"/>
                  <a:gd name="T12" fmla="*/ 0 w 5"/>
                  <a:gd name="T13" fmla="*/ 0 h 12"/>
                  <a:gd name="T14" fmla="*/ 0 w 5"/>
                  <a:gd name="T15" fmla="*/ 0 h 12"/>
                  <a:gd name="T16" fmla="*/ 0 w 5"/>
                  <a:gd name="T17" fmla="*/ 0 h 12"/>
                  <a:gd name="T18" fmla="*/ 0 w 5"/>
                  <a:gd name="T19" fmla="*/ 6 h 12"/>
                  <a:gd name="T20" fmla="*/ 0 w 5"/>
                  <a:gd name="T21" fmla="*/ 6 h 12"/>
                  <a:gd name="T22" fmla="*/ 0 w 5"/>
                  <a:gd name="T23" fmla="*/ 6 h 12"/>
                  <a:gd name="T24" fmla="*/ 0 w 5"/>
                  <a:gd name="T25" fmla="*/ 6 h 12"/>
                  <a:gd name="T26" fmla="*/ 0 w 5"/>
                  <a:gd name="T27" fmla="*/ 12 h 12"/>
                  <a:gd name="T28" fmla="*/ 0 w 5"/>
                  <a:gd name="T29" fmla="*/ 12 h 12"/>
                  <a:gd name="T30" fmla="*/ 5 w 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2">
                    <a:moveTo>
                      <a:pt x="5" y="12"/>
                    </a:moveTo>
                    <a:lnTo>
                      <a:pt x="5" y="12"/>
                    </a:lnTo>
                    <a:lnTo>
                      <a:pt x="5" y="12"/>
                    </a:lnTo>
                    <a:lnTo>
                      <a:pt x="5" y="6"/>
                    </a:lnTo>
                    <a:lnTo>
                      <a:pt x="5" y="6"/>
                    </a:lnTo>
                    <a:lnTo>
                      <a:pt x="0" y="6"/>
                    </a:lnTo>
                    <a:lnTo>
                      <a:pt x="0" y="0"/>
                    </a:lnTo>
                    <a:lnTo>
                      <a:pt x="0" y="0"/>
                    </a:lnTo>
                    <a:lnTo>
                      <a:pt x="0" y="0"/>
                    </a:lnTo>
                    <a:lnTo>
                      <a:pt x="0" y="6"/>
                    </a:lnTo>
                    <a:lnTo>
                      <a:pt x="0" y="6"/>
                    </a:lnTo>
                    <a:lnTo>
                      <a:pt x="0" y="6"/>
                    </a:lnTo>
                    <a:lnTo>
                      <a:pt x="0" y="6"/>
                    </a:lnTo>
                    <a:lnTo>
                      <a:pt x="0" y="12"/>
                    </a:lnTo>
                    <a:lnTo>
                      <a:pt x="0" y="12"/>
                    </a:lnTo>
                    <a:lnTo>
                      <a:pt x="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43" name="Freeform 159"/>
              <p:cNvSpPr>
                <a:spLocks/>
              </p:cNvSpPr>
              <p:nvPr/>
            </p:nvSpPr>
            <p:spPr bwMode="auto">
              <a:xfrm>
                <a:off x="4245" y="2066"/>
                <a:ext cx="41" cy="49"/>
              </a:xfrm>
              <a:custGeom>
                <a:avLst/>
                <a:gdLst>
                  <a:gd name="T0" fmla="*/ 0 w 41"/>
                  <a:gd name="T1" fmla="*/ 49 h 49"/>
                  <a:gd name="T2" fmla="*/ 0 w 41"/>
                  <a:gd name="T3" fmla="*/ 43 h 49"/>
                  <a:gd name="T4" fmla="*/ 6 w 41"/>
                  <a:gd name="T5" fmla="*/ 31 h 49"/>
                  <a:gd name="T6" fmla="*/ 17 w 41"/>
                  <a:gd name="T7" fmla="*/ 25 h 49"/>
                  <a:gd name="T8" fmla="*/ 17 w 41"/>
                  <a:gd name="T9" fmla="*/ 25 h 49"/>
                  <a:gd name="T10" fmla="*/ 29 w 41"/>
                  <a:gd name="T11" fmla="*/ 17 h 49"/>
                  <a:gd name="T12" fmla="*/ 35 w 41"/>
                  <a:gd name="T13" fmla="*/ 5 h 49"/>
                  <a:gd name="T14" fmla="*/ 41 w 41"/>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9">
                    <a:moveTo>
                      <a:pt x="0" y="49"/>
                    </a:moveTo>
                    <a:lnTo>
                      <a:pt x="0" y="43"/>
                    </a:lnTo>
                    <a:lnTo>
                      <a:pt x="6" y="31"/>
                    </a:lnTo>
                    <a:lnTo>
                      <a:pt x="17" y="25"/>
                    </a:lnTo>
                    <a:lnTo>
                      <a:pt x="17" y="25"/>
                    </a:lnTo>
                    <a:lnTo>
                      <a:pt x="29" y="17"/>
                    </a:lnTo>
                    <a:lnTo>
                      <a:pt x="35" y="5"/>
                    </a:lnTo>
                    <a:lnTo>
                      <a:pt x="4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44" name="Freeform 160"/>
              <p:cNvSpPr>
                <a:spLocks/>
              </p:cNvSpPr>
              <p:nvPr/>
            </p:nvSpPr>
            <p:spPr bwMode="auto">
              <a:xfrm>
                <a:off x="4184" y="2201"/>
                <a:ext cx="17" cy="12"/>
              </a:xfrm>
              <a:custGeom>
                <a:avLst/>
                <a:gdLst>
                  <a:gd name="T0" fmla="*/ 17 w 17"/>
                  <a:gd name="T1" fmla="*/ 0 h 12"/>
                  <a:gd name="T2" fmla="*/ 11 w 17"/>
                  <a:gd name="T3" fmla="*/ 6 h 12"/>
                  <a:gd name="T4" fmla="*/ 6 w 17"/>
                  <a:gd name="T5" fmla="*/ 6 h 12"/>
                  <a:gd name="T6" fmla="*/ 0 w 17"/>
                  <a:gd name="T7" fmla="*/ 12 h 12"/>
                </a:gdLst>
                <a:ahLst/>
                <a:cxnLst>
                  <a:cxn ang="0">
                    <a:pos x="T0" y="T1"/>
                  </a:cxn>
                  <a:cxn ang="0">
                    <a:pos x="T2" y="T3"/>
                  </a:cxn>
                  <a:cxn ang="0">
                    <a:pos x="T4" y="T5"/>
                  </a:cxn>
                  <a:cxn ang="0">
                    <a:pos x="T6" y="T7"/>
                  </a:cxn>
                </a:cxnLst>
                <a:rect l="0" t="0" r="r" b="b"/>
                <a:pathLst>
                  <a:path w="17" h="12">
                    <a:moveTo>
                      <a:pt x="17" y="0"/>
                    </a:moveTo>
                    <a:lnTo>
                      <a:pt x="11" y="6"/>
                    </a:lnTo>
                    <a:lnTo>
                      <a:pt x="6" y="6"/>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45" name="Freeform 161"/>
              <p:cNvSpPr>
                <a:spLocks/>
              </p:cNvSpPr>
              <p:nvPr/>
            </p:nvSpPr>
            <p:spPr bwMode="auto">
              <a:xfrm>
                <a:off x="3956" y="2213"/>
                <a:ext cx="31" cy="12"/>
              </a:xfrm>
              <a:custGeom>
                <a:avLst/>
                <a:gdLst>
                  <a:gd name="T0" fmla="*/ 0 w 31"/>
                  <a:gd name="T1" fmla="*/ 0 h 12"/>
                  <a:gd name="T2" fmla="*/ 0 w 31"/>
                  <a:gd name="T3" fmla="*/ 6 h 12"/>
                  <a:gd name="T4" fmla="*/ 13 w 31"/>
                  <a:gd name="T5" fmla="*/ 12 h 12"/>
                  <a:gd name="T6" fmla="*/ 31 w 31"/>
                  <a:gd name="T7" fmla="*/ 12 h 12"/>
                </a:gdLst>
                <a:ahLst/>
                <a:cxnLst>
                  <a:cxn ang="0">
                    <a:pos x="T0" y="T1"/>
                  </a:cxn>
                  <a:cxn ang="0">
                    <a:pos x="T2" y="T3"/>
                  </a:cxn>
                  <a:cxn ang="0">
                    <a:pos x="T4" y="T5"/>
                  </a:cxn>
                  <a:cxn ang="0">
                    <a:pos x="T6" y="T7"/>
                  </a:cxn>
                </a:cxnLst>
                <a:rect l="0" t="0" r="r" b="b"/>
                <a:pathLst>
                  <a:path w="31" h="12">
                    <a:moveTo>
                      <a:pt x="0" y="0"/>
                    </a:moveTo>
                    <a:lnTo>
                      <a:pt x="0" y="6"/>
                    </a:lnTo>
                    <a:lnTo>
                      <a:pt x="13" y="12"/>
                    </a:lnTo>
                    <a:lnTo>
                      <a:pt x="31"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46" name="Freeform 162"/>
              <p:cNvSpPr>
                <a:spLocks/>
              </p:cNvSpPr>
              <p:nvPr/>
            </p:nvSpPr>
            <p:spPr bwMode="auto">
              <a:xfrm>
                <a:off x="4066" y="2066"/>
                <a:ext cx="43" cy="37"/>
              </a:xfrm>
              <a:custGeom>
                <a:avLst/>
                <a:gdLst>
                  <a:gd name="T0" fmla="*/ 43 w 43"/>
                  <a:gd name="T1" fmla="*/ 0 h 37"/>
                  <a:gd name="T2" fmla="*/ 37 w 43"/>
                  <a:gd name="T3" fmla="*/ 5 h 37"/>
                  <a:gd name="T4" fmla="*/ 31 w 43"/>
                  <a:gd name="T5" fmla="*/ 5 h 37"/>
                  <a:gd name="T6" fmla="*/ 25 w 43"/>
                  <a:gd name="T7" fmla="*/ 5 h 37"/>
                  <a:gd name="T8" fmla="*/ 25 w 43"/>
                  <a:gd name="T9" fmla="*/ 5 h 37"/>
                  <a:gd name="T10" fmla="*/ 13 w 43"/>
                  <a:gd name="T11" fmla="*/ 11 h 37"/>
                  <a:gd name="T12" fmla="*/ 8 w 43"/>
                  <a:gd name="T13" fmla="*/ 11 h 37"/>
                  <a:gd name="T14" fmla="*/ 8 w 43"/>
                  <a:gd name="T15" fmla="*/ 11 h 37"/>
                  <a:gd name="T16" fmla="*/ 8 w 43"/>
                  <a:gd name="T17" fmla="*/ 11 h 37"/>
                  <a:gd name="T18" fmla="*/ 8 w 43"/>
                  <a:gd name="T19" fmla="*/ 17 h 37"/>
                  <a:gd name="T20" fmla="*/ 0 w 43"/>
                  <a:gd name="T21" fmla="*/ 25 h 37"/>
                  <a:gd name="T22" fmla="*/ 8 w 43"/>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7">
                    <a:moveTo>
                      <a:pt x="43" y="0"/>
                    </a:moveTo>
                    <a:lnTo>
                      <a:pt x="37" y="5"/>
                    </a:lnTo>
                    <a:lnTo>
                      <a:pt x="31" y="5"/>
                    </a:lnTo>
                    <a:lnTo>
                      <a:pt x="25" y="5"/>
                    </a:lnTo>
                    <a:lnTo>
                      <a:pt x="25" y="5"/>
                    </a:lnTo>
                    <a:lnTo>
                      <a:pt x="13" y="11"/>
                    </a:lnTo>
                    <a:lnTo>
                      <a:pt x="8" y="11"/>
                    </a:lnTo>
                    <a:lnTo>
                      <a:pt x="8" y="11"/>
                    </a:lnTo>
                    <a:lnTo>
                      <a:pt x="8" y="11"/>
                    </a:lnTo>
                    <a:lnTo>
                      <a:pt x="8" y="17"/>
                    </a:lnTo>
                    <a:lnTo>
                      <a:pt x="0" y="25"/>
                    </a:lnTo>
                    <a:lnTo>
                      <a:pt x="8" y="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47" name="Freeform 163"/>
              <p:cNvSpPr>
                <a:spLocks/>
              </p:cNvSpPr>
              <p:nvPr/>
            </p:nvSpPr>
            <p:spPr bwMode="auto">
              <a:xfrm>
                <a:off x="4079" y="2077"/>
                <a:ext cx="18" cy="1"/>
              </a:xfrm>
              <a:custGeom>
                <a:avLst/>
                <a:gdLst>
                  <a:gd name="T0" fmla="*/ 18 w 18"/>
                  <a:gd name="T1" fmla="*/ 12 w 18"/>
                  <a:gd name="T2" fmla="*/ 6 w 18"/>
                  <a:gd name="T3" fmla="*/ 0 w 18"/>
                </a:gdLst>
                <a:ahLst/>
                <a:cxnLst>
                  <a:cxn ang="0">
                    <a:pos x="T0" y="0"/>
                  </a:cxn>
                  <a:cxn ang="0">
                    <a:pos x="T1" y="0"/>
                  </a:cxn>
                  <a:cxn ang="0">
                    <a:pos x="T2" y="0"/>
                  </a:cxn>
                  <a:cxn ang="0">
                    <a:pos x="T3" y="0"/>
                  </a:cxn>
                </a:cxnLst>
                <a:rect l="0" t="0" r="r" b="b"/>
                <a:pathLst>
                  <a:path w="18">
                    <a:moveTo>
                      <a:pt x="18" y="0"/>
                    </a:moveTo>
                    <a:lnTo>
                      <a:pt x="12" y="0"/>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48" name="Freeform 164"/>
              <p:cNvSpPr>
                <a:spLocks/>
              </p:cNvSpPr>
              <p:nvPr/>
            </p:nvSpPr>
            <p:spPr bwMode="auto">
              <a:xfrm>
                <a:off x="4079" y="2109"/>
                <a:ext cx="1" cy="6"/>
              </a:xfrm>
              <a:custGeom>
                <a:avLst/>
                <a:gdLst>
                  <a:gd name="T0" fmla="*/ 0 h 6"/>
                  <a:gd name="T1" fmla="*/ 0 h 6"/>
                  <a:gd name="T2" fmla="*/ 6 h 6"/>
                  <a:gd name="T3" fmla="*/ 6 h 6"/>
                </a:gdLst>
                <a:ahLst/>
                <a:cxnLst>
                  <a:cxn ang="0">
                    <a:pos x="0" y="T0"/>
                  </a:cxn>
                  <a:cxn ang="0">
                    <a:pos x="0" y="T1"/>
                  </a:cxn>
                  <a:cxn ang="0">
                    <a:pos x="0" y="T2"/>
                  </a:cxn>
                  <a:cxn ang="0">
                    <a:pos x="0" y="T3"/>
                  </a:cxn>
                </a:cxnLst>
                <a:rect l="0" t="0" r="r" b="b"/>
                <a:pathLst>
                  <a:path h="6">
                    <a:moveTo>
                      <a:pt x="0" y="0"/>
                    </a:moveTo>
                    <a:lnTo>
                      <a:pt x="0" y="0"/>
                    </a:lnTo>
                    <a:lnTo>
                      <a:pt x="0"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49" name="Freeform 165"/>
              <p:cNvSpPr>
                <a:spLocks/>
              </p:cNvSpPr>
              <p:nvPr/>
            </p:nvSpPr>
            <p:spPr bwMode="auto">
              <a:xfrm>
                <a:off x="4042" y="2109"/>
                <a:ext cx="6" cy="6"/>
              </a:xfrm>
              <a:custGeom>
                <a:avLst/>
                <a:gdLst>
                  <a:gd name="T0" fmla="*/ 6 w 6"/>
                  <a:gd name="T1" fmla="*/ 0 h 6"/>
                  <a:gd name="T2" fmla="*/ 6 w 6"/>
                  <a:gd name="T3" fmla="*/ 0 h 6"/>
                  <a:gd name="T4" fmla="*/ 0 w 6"/>
                  <a:gd name="T5" fmla="*/ 6 h 6"/>
                  <a:gd name="T6" fmla="*/ 6 w 6"/>
                  <a:gd name="T7" fmla="*/ 6 h 6"/>
                </a:gdLst>
                <a:ahLst/>
                <a:cxnLst>
                  <a:cxn ang="0">
                    <a:pos x="T0" y="T1"/>
                  </a:cxn>
                  <a:cxn ang="0">
                    <a:pos x="T2" y="T3"/>
                  </a:cxn>
                  <a:cxn ang="0">
                    <a:pos x="T4" y="T5"/>
                  </a:cxn>
                  <a:cxn ang="0">
                    <a:pos x="T6" y="T7"/>
                  </a:cxn>
                </a:cxnLst>
                <a:rect l="0" t="0" r="r" b="b"/>
                <a:pathLst>
                  <a:path w="6" h="6">
                    <a:moveTo>
                      <a:pt x="6" y="0"/>
                    </a:moveTo>
                    <a:lnTo>
                      <a:pt x="6" y="0"/>
                    </a:lnTo>
                    <a:lnTo>
                      <a:pt x="0" y="6"/>
                    </a:lnTo>
                    <a:lnTo>
                      <a:pt x="6"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50" name="Freeform 166"/>
              <p:cNvSpPr>
                <a:spLocks/>
              </p:cNvSpPr>
              <p:nvPr/>
            </p:nvSpPr>
            <p:spPr bwMode="auto">
              <a:xfrm>
                <a:off x="4054" y="2132"/>
                <a:ext cx="25" cy="1"/>
              </a:xfrm>
              <a:custGeom>
                <a:avLst/>
                <a:gdLst>
                  <a:gd name="T0" fmla="*/ 25 w 25"/>
                  <a:gd name="T1" fmla="*/ 20 w 25"/>
                  <a:gd name="T2" fmla="*/ 20 w 25"/>
                  <a:gd name="T3" fmla="*/ 12 w 25"/>
                  <a:gd name="T4" fmla="*/ 12 w 25"/>
                  <a:gd name="T5" fmla="*/ 6 w 25"/>
                  <a:gd name="T6" fmla="*/ 0 w 25"/>
                  <a:gd name="T7" fmla="*/ 0 w 25"/>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5">
                    <a:moveTo>
                      <a:pt x="25" y="0"/>
                    </a:moveTo>
                    <a:lnTo>
                      <a:pt x="20" y="0"/>
                    </a:lnTo>
                    <a:lnTo>
                      <a:pt x="20" y="0"/>
                    </a:lnTo>
                    <a:lnTo>
                      <a:pt x="12" y="0"/>
                    </a:lnTo>
                    <a:lnTo>
                      <a:pt x="12" y="0"/>
                    </a:lnTo>
                    <a:lnTo>
                      <a:pt x="6" y="0"/>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51" name="Freeform 167"/>
              <p:cNvSpPr>
                <a:spLocks/>
              </p:cNvSpPr>
              <p:nvPr/>
            </p:nvSpPr>
            <p:spPr bwMode="auto">
              <a:xfrm>
                <a:off x="4005" y="2077"/>
                <a:ext cx="13" cy="26"/>
              </a:xfrm>
              <a:custGeom>
                <a:avLst/>
                <a:gdLst>
                  <a:gd name="T0" fmla="*/ 0 w 13"/>
                  <a:gd name="T1" fmla="*/ 0 h 26"/>
                  <a:gd name="T2" fmla="*/ 0 w 13"/>
                  <a:gd name="T3" fmla="*/ 6 h 26"/>
                  <a:gd name="T4" fmla="*/ 0 w 13"/>
                  <a:gd name="T5" fmla="*/ 14 h 26"/>
                  <a:gd name="T6" fmla="*/ 6 w 13"/>
                  <a:gd name="T7" fmla="*/ 14 h 26"/>
                  <a:gd name="T8" fmla="*/ 6 w 13"/>
                  <a:gd name="T9" fmla="*/ 14 h 26"/>
                  <a:gd name="T10" fmla="*/ 6 w 13"/>
                  <a:gd name="T11" fmla="*/ 20 h 26"/>
                  <a:gd name="T12" fmla="*/ 6 w 13"/>
                  <a:gd name="T13" fmla="*/ 26 h 26"/>
                  <a:gd name="T14" fmla="*/ 13 w 13"/>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6">
                    <a:moveTo>
                      <a:pt x="0" y="0"/>
                    </a:moveTo>
                    <a:lnTo>
                      <a:pt x="0" y="6"/>
                    </a:lnTo>
                    <a:lnTo>
                      <a:pt x="0" y="14"/>
                    </a:lnTo>
                    <a:lnTo>
                      <a:pt x="6" y="14"/>
                    </a:lnTo>
                    <a:lnTo>
                      <a:pt x="6" y="14"/>
                    </a:lnTo>
                    <a:lnTo>
                      <a:pt x="6" y="20"/>
                    </a:lnTo>
                    <a:lnTo>
                      <a:pt x="6" y="26"/>
                    </a:lnTo>
                    <a:lnTo>
                      <a:pt x="13"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52" name="Freeform 168"/>
              <p:cNvSpPr>
                <a:spLocks/>
              </p:cNvSpPr>
              <p:nvPr/>
            </p:nvSpPr>
            <p:spPr bwMode="auto">
              <a:xfrm>
                <a:off x="4024" y="2066"/>
                <a:ext cx="30" cy="17"/>
              </a:xfrm>
              <a:custGeom>
                <a:avLst/>
                <a:gdLst>
                  <a:gd name="T0" fmla="*/ 30 w 30"/>
                  <a:gd name="T1" fmla="*/ 17 h 17"/>
                  <a:gd name="T2" fmla="*/ 30 w 30"/>
                  <a:gd name="T3" fmla="*/ 17 h 17"/>
                  <a:gd name="T4" fmla="*/ 24 w 30"/>
                  <a:gd name="T5" fmla="*/ 11 h 17"/>
                  <a:gd name="T6" fmla="*/ 24 w 30"/>
                  <a:gd name="T7" fmla="*/ 11 h 17"/>
                  <a:gd name="T8" fmla="*/ 24 w 30"/>
                  <a:gd name="T9" fmla="*/ 11 h 17"/>
                  <a:gd name="T10" fmla="*/ 18 w 30"/>
                  <a:gd name="T11" fmla="*/ 11 h 17"/>
                  <a:gd name="T12" fmla="*/ 6 w 30"/>
                  <a:gd name="T13" fmla="*/ 5 h 17"/>
                  <a:gd name="T14" fmla="*/ 0 w 3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7">
                    <a:moveTo>
                      <a:pt x="30" y="17"/>
                    </a:moveTo>
                    <a:lnTo>
                      <a:pt x="30" y="17"/>
                    </a:lnTo>
                    <a:lnTo>
                      <a:pt x="24" y="11"/>
                    </a:lnTo>
                    <a:lnTo>
                      <a:pt x="24" y="11"/>
                    </a:lnTo>
                    <a:lnTo>
                      <a:pt x="24" y="11"/>
                    </a:lnTo>
                    <a:lnTo>
                      <a:pt x="18" y="11"/>
                    </a:lnTo>
                    <a:lnTo>
                      <a:pt x="6"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53" name="Freeform 169"/>
              <p:cNvSpPr>
                <a:spLocks/>
              </p:cNvSpPr>
              <p:nvPr/>
            </p:nvSpPr>
            <p:spPr bwMode="auto">
              <a:xfrm>
                <a:off x="4030" y="2077"/>
                <a:ext cx="18" cy="6"/>
              </a:xfrm>
              <a:custGeom>
                <a:avLst/>
                <a:gdLst>
                  <a:gd name="T0" fmla="*/ 18 w 18"/>
                  <a:gd name="T1" fmla="*/ 0 h 6"/>
                  <a:gd name="T2" fmla="*/ 12 w 18"/>
                  <a:gd name="T3" fmla="*/ 0 h 6"/>
                  <a:gd name="T4" fmla="*/ 6 w 18"/>
                  <a:gd name="T5" fmla="*/ 6 h 6"/>
                  <a:gd name="T6" fmla="*/ 0 w 18"/>
                  <a:gd name="T7" fmla="*/ 0 h 6"/>
                </a:gdLst>
                <a:ahLst/>
                <a:cxnLst>
                  <a:cxn ang="0">
                    <a:pos x="T0" y="T1"/>
                  </a:cxn>
                  <a:cxn ang="0">
                    <a:pos x="T2" y="T3"/>
                  </a:cxn>
                  <a:cxn ang="0">
                    <a:pos x="T4" y="T5"/>
                  </a:cxn>
                  <a:cxn ang="0">
                    <a:pos x="T6" y="T7"/>
                  </a:cxn>
                </a:cxnLst>
                <a:rect l="0" t="0" r="r" b="b"/>
                <a:pathLst>
                  <a:path w="18" h="6">
                    <a:moveTo>
                      <a:pt x="18" y="0"/>
                    </a:moveTo>
                    <a:lnTo>
                      <a:pt x="12" y="0"/>
                    </a:lnTo>
                    <a:lnTo>
                      <a:pt x="6"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54" name="Freeform 170"/>
              <p:cNvSpPr>
                <a:spLocks/>
              </p:cNvSpPr>
              <p:nvPr/>
            </p:nvSpPr>
            <p:spPr bwMode="auto">
              <a:xfrm>
                <a:off x="3871" y="2071"/>
                <a:ext cx="29" cy="61"/>
              </a:xfrm>
              <a:custGeom>
                <a:avLst/>
                <a:gdLst>
                  <a:gd name="T0" fmla="*/ 29 w 29"/>
                  <a:gd name="T1" fmla="*/ 61 h 61"/>
                  <a:gd name="T2" fmla="*/ 24 w 29"/>
                  <a:gd name="T3" fmla="*/ 50 h 61"/>
                  <a:gd name="T4" fmla="*/ 12 w 29"/>
                  <a:gd name="T5" fmla="*/ 32 h 61"/>
                  <a:gd name="T6" fmla="*/ 6 w 29"/>
                  <a:gd name="T7" fmla="*/ 12 h 61"/>
                  <a:gd name="T8" fmla="*/ 6 w 29"/>
                  <a:gd name="T9" fmla="*/ 12 h 61"/>
                  <a:gd name="T10" fmla="*/ 0 w 29"/>
                  <a:gd name="T11" fmla="*/ 12 h 61"/>
                  <a:gd name="T12" fmla="*/ 0 w 29"/>
                  <a:gd name="T13" fmla="*/ 6 h 61"/>
                  <a:gd name="T14" fmla="*/ 0 w 29"/>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1">
                    <a:moveTo>
                      <a:pt x="29" y="61"/>
                    </a:moveTo>
                    <a:lnTo>
                      <a:pt x="24" y="50"/>
                    </a:lnTo>
                    <a:lnTo>
                      <a:pt x="12" y="32"/>
                    </a:lnTo>
                    <a:lnTo>
                      <a:pt x="6" y="12"/>
                    </a:lnTo>
                    <a:lnTo>
                      <a:pt x="6" y="12"/>
                    </a:ln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55" name="Freeform 171"/>
              <p:cNvSpPr>
                <a:spLocks/>
              </p:cNvSpPr>
              <p:nvPr/>
            </p:nvSpPr>
            <p:spPr bwMode="auto">
              <a:xfrm>
                <a:off x="4709" y="1871"/>
                <a:ext cx="61" cy="41"/>
              </a:xfrm>
              <a:custGeom>
                <a:avLst/>
                <a:gdLst>
                  <a:gd name="T0" fmla="*/ 25 w 61"/>
                  <a:gd name="T1" fmla="*/ 0 h 41"/>
                  <a:gd name="T2" fmla="*/ 25 w 61"/>
                  <a:gd name="T3" fmla="*/ 0 h 41"/>
                  <a:gd name="T4" fmla="*/ 31 w 61"/>
                  <a:gd name="T5" fmla="*/ 6 h 41"/>
                  <a:gd name="T6" fmla="*/ 37 w 61"/>
                  <a:gd name="T7" fmla="*/ 6 h 41"/>
                  <a:gd name="T8" fmla="*/ 37 w 61"/>
                  <a:gd name="T9" fmla="*/ 6 h 41"/>
                  <a:gd name="T10" fmla="*/ 37 w 61"/>
                  <a:gd name="T11" fmla="*/ 12 h 41"/>
                  <a:gd name="T12" fmla="*/ 43 w 61"/>
                  <a:gd name="T13" fmla="*/ 12 h 41"/>
                  <a:gd name="T14" fmla="*/ 43 w 61"/>
                  <a:gd name="T15" fmla="*/ 12 h 41"/>
                  <a:gd name="T16" fmla="*/ 43 w 61"/>
                  <a:gd name="T17" fmla="*/ 12 h 41"/>
                  <a:gd name="T18" fmla="*/ 49 w 61"/>
                  <a:gd name="T19" fmla="*/ 18 h 41"/>
                  <a:gd name="T20" fmla="*/ 55 w 61"/>
                  <a:gd name="T21" fmla="*/ 29 h 41"/>
                  <a:gd name="T22" fmla="*/ 61 w 61"/>
                  <a:gd name="T23" fmla="*/ 29 h 41"/>
                  <a:gd name="T24" fmla="*/ 61 w 61"/>
                  <a:gd name="T25" fmla="*/ 29 h 41"/>
                  <a:gd name="T26" fmla="*/ 61 w 61"/>
                  <a:gd name="T27" fmla="*/ 35 h 41"/>
                  <a:gd name="T28" fmla="*/ 61 w 61"/>
                  <a:gd name="T29" fmla="*/ 41 h 41"/>
                  <a:gd name="T30" fmla="*/ 55 w 61"/>
                  <a:gd name="T31" fmla="*/ 41 h 41"/>
                  <a:gd name="T32" fmla="*/ 55 w 61"/>
                  <a:gd name="T33" fmla="*/ 41 h 41"/>
                  <a:gd name="T34" fmla="*/ 43 w 61"/>
                  <a:gd name="T35" fmla="*/ 41 h 41"/>
                  <a:gd name="T36" fmla="*/ 37 w 61"/>
                  <a:gd name="T37" fmla="*/ 35 h 41"/>
                  <a:gd name="T38" fmla="*/ 31 w 61"/>
                  <a:gd name="T39" fmla="*/ 29 h 41"/>
                  <a:gd name="T40" fmla="*/ 31 w 61"/>
                  <a:gd name="T41" fmla="*/ 29 h 41"/>
                  <a:gd name="T42" fmla="*/ 25 w 61"/>
                  <a:gd name="T43" fmla="*/ 29 h 41"/>
                  <a:gd name="T44" fmla="*/ 18 w 61"/>
                  <a:gd name="T45" fmla="*/ 29 h 41"/>
                  <a:gd name="T46" fmla="*/ 12 w 61"/>
                  <a:gd name="T47" fmla="*/ 24 h 41"/>
                  <a:gd name="T48" fmla="*/ 12 w 61"/>
                  <a:gd name="T49" fmla="*/ 24 h 41"/>
                  <a:gd name="T50" fmla="*/ 6 w 61"/>
                  <a:gd name="T51" fmla="*/ 24 h 41"/>
                  <a:gd name="T52" fmla="*/ 0 w 61"/>
                  <a:gd name="T53" fmla="*/ 24 h 41"/>
                  <a:gd name="T54" fmla="*/ 0 w 61"/>
                  <a:gd name="T55"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41">
                    <a:moveTo>
                      <a:pt x="25" y="0"/>
                    </a:moveTo>
                    <a:lnTo>
                      <a:pt x="25" y="0"/>
                    </a:lnTo>
                    <a:lnTo>
                      <a:pt x="31" y="6"/>
                    </a:lnTo>
                    <a:lnTo>
                      <a:pt x="37" y="6"/>
                    </a:lnTo>
                    <a:lnTo>
                      <a:pt x="37" y="6"/>
                    </a:lnTo>
                    <a:lnTo>
                      <a:pt x="37" y="12"/>
                    </a:lnTo>
                    <a:lnTo>
                      <a:pt x="43" y="12"/>
                    </a:lnTo>
                    <a:lnTo>
                      <a:pt x="43" y="12"/>
                    </a:lnTo>
                    <a:lnTo>
                      <a:pt x="43" y="12"/>
                    </a:lnTo>
                    <a:lnTo>
                      <a:pt x="49" y="18"/>
                    </a:lnTo>
                    <a:lnTo>
                      <a:pt x="55" y="29"/>
                    </a:lnTo>
                    <a:lnTo>
                      <a:pt x="61" y="29"/>
                    </a:lnTo>
                    <a:lnTo>
                      <a:pt x="61" y="29"/>
                    </a:lnTo>
                    <a:lnTo>
                      <a:pt x="61" y="35"/>
                    </a:lnTo>
                    <a:lnTo>
                      <a:pt x="61" y="41"/>
                    </a:lnTo>
                    <a:lnTo>
                      <a:pt x="55" y="41"/>
                    </a:lnTo>
                    <a:lnTo>
                      <a:pt x="55" y="41"/>
                    </a:lnTo>
                    <a:lnTo>
                      <a:pt x="43" y="41"/>
                    </a:lnTo>
                    <a:lnTo>
                      <a:pt x="37" y="35"/>
                    </a:lnTo>
                    <a:lnTo>
                      <a:pt x="31" y="29"/>
                    </a:lnTo>
                    <a:lnTo>
                      <a:pt x="31" y="29"/>
                    </a:lnTo>
                    <a:lnTo>
                      <a:pt x="25" y="29"/>
                    </a:lnTo>
                    <a:lnTo>
                      <a:pt x="18" y="29"/>
                    </a:lnTo>
                    <a:lnTo>
                      <a:pt x="12" y="24"/>
                    </a:lnTo>
                    <a:lnTo>
                      <a:pt x="12" y="24"/>
                    </a:lnTo>
                    <a:lnTo>
                      <a:pt x="6" y="24"/>
                    </a:lnTo>
                    <a:lnTo>
                      <a:pt x="0" y="24"/>
                    </a:lnTo>
                    <a:lnTo>
                      <a:pt x="0" y="2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56" name="Freeform 172"/>
              <p:cNvSpPr>
                <a:spLocks/>
              </p:cNvSpPr>
              <p:nvPr/>
            </p:nvSpPr>
            <p:spPr bwMode="auto">
              <a:xfrm>
                <a:off x="4758" y="1871"/>
                <a:ext cx="55" cy="35"/>
              </a:xfrm>
              <a:custGeom>
                <a:avLst/>
                <a:gdLst>
                  <a:gd name="T0" fmla="*/ 55 w 55"/>
                  <a:gd name="T1" fmla="*/ 35 h 35"/>
                  <a:gd name="T2" fmla="*/ 49 w 55"/>
                  <a:gd name="T3" fmla="*/ 35 h 35"/>
                  <a:gd name="T4" fmla="*/ 43 w 55"/>
                  <a:gd name="T5" fmla="*/ 35 h 35"/>
                  <a:gd name="T6" fmla="*/ 43 w 55"/>
                  <a:gd name="T7" fmla="*/ 29 h 35"/>
                  <a:gd name="T8" fmla="*/ 43 w 55"/>
                  <a:gd name="T9" fmla="*/ 29 h 35"/>
                  <a:gd name="T10" fmla="*/ 37 w 55"/>
                  <a:gd name="T11" fmla="*/ 24 h 35"/>
                  <a:gd name="T12" fmla="*/ 31 w 55"/>
                  <a:gd name="T13" fmla="*/ 24 h 35"/>
                  <a:gd name="T14" fmla="*/ 31 w 55"/>
                  <a:gd name="T15" fmla="*/ 18 h 35"/>
                  <a:gd name="T16" fmla="*/ 31 w 55"/>
                  <a:gd name="T17" fmla="*/ 18 h 35"/>
                  <a:gd name="T18" fmla="*/ 24 w 55"/>
                  <a:gd name="T19" fmla="*/ 18 h 35"/>
                  <a:gd name="T20" fmla="*/ 18 w 55"/>
                  <a:gd name="T21" fmla="*/ 12 h 35"/>
                  <a:gd name="T22" fmla="*/ 12 w 55"/>
                  <a:gd name="T23" fmla="*/ 6 h 35"/>
                  <a:gd name="T24" fmla="*/ 12 w 55"/>
                  <a:gd name="T25" fmla="*/ 6 h 35"/>
                  <a:gd name="T26" fmla="*/ 6 w 55"/>
                  <a:gd name="T27" fmla="*/ 6 h 35"/>
                  <a:gd name="T28" fmla="*/ 6 w 55"/>
                  <a:gd name="T29" fmla="*/ 6 h 35"/>
                  <a:gd name="T30" fmla="*/ 0 w 55"/>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35">
                    <a:moveTo>
                      <a:pt x="55" y="35"/>
                    </a:moveTo>
                    <a:lnTo>
                      <a:pt x="49" y="35"/>
                    </a:lnTo>
                    <a:lnTo>
                      <a:pt x="43" y="35"/>
                    </a:lnTo>
                    <a:lnTo>
                      <a:pt x="43" y="29"/>
                    </a:lnTo>
                    <a:lnTo>
                      <a:pt x="43" y="29"/>
                    </a:lnTo>
                    <a:lnTo>
                      <a:pt x="37" y="24"/>
                    </a:lnTo>
                    <a:lnTo>
                      <a:pt x="31" y="24"/>
                    </a:lnTo>
                    <a:lnTo>
                      <a:pt x="31" y="18"/>
                    </a:lnTo>
                    <a:lnTo>
                      <a:pt x="31" y="18"/>
                    </a:lnTo>
                    <a:lnTo>
                      <a:pt x="24" y="18"/>
                    </a:lnTo>
                    <a:lnTo>
                      <a:pt x="18" y="12"/>
                    </a:lnTo>
                    <a:lnTo>
                      <a:pt x="12" y="6"/>
                    </a:lnTo>
                    <a:lnTo>
                      <a:pt x="12" y="6"/>
                    </a:lnTo>
                    <a:lnTo>
                      <a:pt x="6" y="6"/>
                    </a:lnTo>
                    <a:lnTo>
                      <a:pt x="6"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57" name="Freeform 173"/>
              <p:cNvSpPr>
                <a:spLocks/>
              </p:cNvSpPr>
              <p:nvPr/>
            </p:nvSpPr>
            <p:spPr bwMode="auto">
              <a:xfrm>
                <a:off x="4789" y="1877"/>
                <a:ext cx="1" cy="6"/>
              </a:xfrm>
              <a:custGeom>
                <a:avLst/>
                <a:gdLst>
                  <a:gd name="T0" fmla="*/ 6 h 6"/>
                  <a:gd name="T1" fmla="*/ 6 h 6"/>
                  <a:gd name="T2" fmla="*/ 6 h 6"/>
                  <a:gd name="T3" fmla="*/ 0 h 6"/>
                </a:gdLst>
                <a:ahLst/>
                <a:cxnLst>
                  <a:cxn ang="0">
                    <a:pos x="0" y="T0"/>
                  </a:cxn>
                  <a:cxn ang="0">
                    <a:pos x="0" y="T1"/>
                  </a:cxn>
                  <a:cxn ang="0">
                    <a:pos x="0" y="T2"/>
                  </a:cxn>
                  <a:cxn ang="0">
                    <a:pos x="0" y="T3"/>
                  </a:cxn>
                </a:cxnLst>
                <a:rect l="0" t="0" r="r" b="b"/>
                <a:pathLst>
                  <a:path h="6">
                    <a:moveTo>
                      <a:pt x="0" y="6"/>
                    </a:moveTo>
                    <a:lnTo>
                      <a:pt x="0"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58" name="Freeform 174"/>
              <p:cNvSpPr>
                <a:spLocks/>
              </p:cNvSpPr>
              <p:nvPr/>
            </p:nvSpPr>
            <p:spPr bwMode="auto">
              <a:xfrm>
                <a:off x="4752" y="1863"/>
                <a:ext cx="6" cy="8"/>
              </a:xfrm>
              <a:custGeom>
                <a:avLst/>
                <a:gdLst>
                  <a:gd name="T0" fmla="*/ 6 w 6"/>
                  <a:gd name="T1" fmla="*/ 8 h 8"/>
                  <a:gd name="T2" fmla="*/ 6 w 6"/>
                  <a:gd name="T3" fmla="*/ 8 h 8"/>
                  <a:gd name="T4" fmla="*/ 0 w 6"/>
                  <a:gd name="T5" fmla="*/ 8 h 8"/>
                  <a:gd name="T6" fmla="*/ 0 w 6"/>
                  <a:gd name="T7" fmla="*/ 0 h 8"/>
                </a:gdLst>
                <a:ahLst/>
                <a:cxnLst>
                  <a:cxn ang="0">
                    <a:pos x="T0" y="T1"/>
                  </a:cxn>
                  <a:cxn ang="0">
                    <a:pos x="T2" y="T3"/>
                  </a:cxn>
                  <a:cxn ang="0">
                    <a:pos x="T4" y="T5"/>
                  </a:cxn>
                  <a:cxn ang="0">
                    <a:pos x="T6" y="T7"/>
                  </a:cxn>
                </a:cxnLst>
                <a:rect l="0" t="0" r="r" b="b"/>
                <a:pathLst>
                  <a:path w="6" h="8">
                    <a:moveTo>
                      <a:pt x="6" y="8"/>
                    </a:moveTo>
                    <a:lnTo>
                      <a:pt x="6"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59" name="Freeform 175"/>
              <p:cNvSpPr>
                <a:spLocks/>
              </p:cNvSpPr>
              <p:nvPr/>
            </p:nvSpPr>
            <p:spPr bwMode="auto">
              <a:xfrm>
                <a:off x="4758" y="1889"/>
                <a:ext cx="49" cy="37"/>
              </a:xfrm>
              <a:custGeom>
                <a:avLst/>
                <a:gdLst>
                  <a:gd name="T0" fmla="*/ 49 w 49"/>
                  <a:gd name="T1" fmla="*/ 37 h 37"/>
                  <a:gd name="T2" fmla="*/ 43 w 49"/>
                  <a:gd name="T3" fmla="*/ 37 h 37"/>
                  <a:gd name="T4" fmla="*/ 43 w 49"/>
                  <a:gd name="T5" fmla="*/ 29 h 37"/>
                  <a:gd name="T6" fmla="*/ 43 w 49"/>
                  <a:gd name="T7" fmla="*/ 23 h 37"/>
                  <a:gd name="T8" fmla="*/ 43 w 49"/>
                  <a:gd name="T9" fmla="*/ 23 h 37"/>
                  <a:gd name="T10" fmla="*/ 37 w 49"/>
                  <a:gd name="T11" fmla="*/ 17 h 37"/>
                  <a:gd name="T12" fmla="*/ 31 w 49"/>
                  <a:gd name="T13" fmla="*/ 17 h 37"/>
                  <a:gd name="T14" fmla="*/ 31 w 49"/>
                  <a:gd name="T15" fmla="*/ 11 h 37"/>
                  <a:gd name="T16" fmla="*/ 31 w 49"/>
                  <a:gd name="T17" fmla="*/ 11 h 37"/>
                  <a:gd name="T18" fmla="*/ 31 w 49"/>
                  <a:gd name="T19" fmla="*/ 11 h 37"/>
                  <a:gd name="T20" fmla="*/ 24 w 49"/>
                  <a:gd name="T21" fmla="*/ 11 h 37"/>
                  <a:gd name="T22" fmla="*/ 24 w 49"/>
                  <a:gd name="T23" fmla="*/ 6 h 37"/>
                  <a:gd name="T24" fmla="*/ 24 w 49"/>
                  <a:gd name="T25" fmla="*/ 6 h 37"/>
                  <a:gd name="T26" fmla="*/ 18 w 49"/>
                  <a:gd name="T27" fmla="*/ 6 h 37"/>
                  <a:gd name="T28" fmla="*/ 6 w 49"/>
                  <a:gd name="T29" fmla="*/ 0 h 37"/>
                  <a:gd name="T30" fmla="*/ 0 w 49"/>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7">
                    <a:moveTo>
                      <a:pt x="49" y="37"/>
                    </a:moveTo>
                    <a:lnTo>
                      <a:pt x="43" y="37"/>
                    </a:lnTo>
                    <a:lnTo>
                      <a:pt x="43" y="29"/>
                    </a:lnTo>
                    <a:lnTo>
                      <a:pt x="43" y="23"/>
                    </a:lnTo>
                    <a:lnTo>
                      <a:pt x="43" y="23"/>
                    </a:lnTo>
                    <a:lnTo>
                      <a:pt x="37" y="17"/>
                    </a:lnTo>
                    <a:lnTo>
                      <a:pt x="31" y="17"/>
                    </a:lnTo>
                    <a:lnTo>
                      <a:pt x="31" y="11"/>
                    </a:lnTo>
                    <a:lnTo>
                      <a:pt x="31" y="11"/>
                    </a:lnTo>
                    <a:lnTo>
                      <a:pt x="31" y="11"/>
                    </a:lnTo>
                    <a:lnTo>
                      <a:pt x="24" y="11"/>
                    </a:lnTo>
                    <a:lnTo>
                      <a:pt x="24" y="6"/>
                    </a:lnTo>
                    <a:lnTo>
                      <a:pt x="24" y="6"/>
                    </a:lnTo>
                    <a:lnTo>
                      <a:pt x="18" y="6"/>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60" name="Freeform 176"/>
              <p:cNvSpPr>
                <a:spLocks/>
              </p:cNvSpPr>
              <p:nvPr/>
            </p:nvSpPr>
            <p:spPr bwMode="auto">
              <a:xfrm>
                <a:off x="4789" y="1895"/>
                <a:ext cx="1" cy="5"/>
              </a:xfrm>
              <a:custGeom>
                <a:avLst/>
                <a:gdLst>
                  <a:gd name="T0" fmla="*/ 5 h 5"/>
                  <a:gd name="T1" fmla="*/ 5 h 5"/>
                  <a:gd name="T2" fmla="*/ 5 h 5"/>
                  <a:gd name="T3" fmla="*/ 0 h 5"/>
                </a:gdLst>
                <a:ahLst/>
                <a:cxnLst>
                  <a:cxn ang="0">
                    <a:pos x="0" y="T0"/>
                  </a:cxn>
                  <a:cxn ang="0">
                    <a:pos x="0" y="T1"/>
                  </a:cxn>
                  <a:cxn ang="0">
                    <a:pos x="0" y="T2"/>
                  </a:cxn>
                  <a:cxn ang="0">
                    <a:pos x="0" y="T3"/>
                  </a:cxn>
                </a:cxnLst>
                <a:rect l="0" t="0" r="r" b="b"/>
                <a:pathLst>
                  <a:path h="5">
                    <a:moveTo>
                      <a:pt x="0" y="5"/>
                    </a:moveTo>
                    <a:lnTo>
                      <a:pt x="0" y="5"/>
                    </a:lnTo>
                    <a:lnTo>
                      <a:pt x="0"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61" name="Freeform 177"/>
              <p:cNvSpPr>
                <a:spLocks/>
              </p:cNvSpPr>
              <p:nvPr/>
            </p:nvSpPr>
            <p:spPr bwMode="auto">
              <a:xfrm>
                <a:off x="4789" y="1906"/>
                <a:ext cx="1" cy="12"/>
              </a:xfrm>
              <a:custGeom>
                <a:avLst/>
                <a:gdLst>
                  <a:gd name="T0" fmla="*/ 12 h 12"/>
                  <a:gd name="T1" fmla="*/ 12 h 12"/>
                  <a:gd name="T2" fmla="*/ 6 h 12"/>
                  <a:gd name="T3" fmla="*/ 0 h 12"/>
                </a:gdLst>
                <a:ahLst/>
                <a:cxnLst>
                  <a:cxn ang="0">
                    <a:pos x="0" y="T0"/>
                  </a:cxn>
                  <a:cxn ang="0">
                    <a:pos x="0" y="T1"/>
                  </a:cxn>
                  <a:cxn ang="0">
                    <a:pos x="0" y="T2"/>
                  </a:cxn>
                  <a:cxn ang="0">
                    <a:pos x="0" y="T3"/>
                  </a:cxn>
                </a:cxnLst>
                <a:rect l="0" t="0" r="r" b="b"/>
                <a:pathLst>
                  <a:path h="12">
                    <a:moveTo>
                      <a:pt x="0" y="12"/>
                    </a:move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62" name="Freeform 178"/>
              <p:cNvSpPr>
                <a:spLocks/>
              </p:cNvSpPr>
              <p:nvPr/>
            </p:nvSpPr>
            <p:spPr bwMode="auto">
              <a:xfrm>
                <a:off x="4764" y="1918"/>
                <a:ext cx="12" cy="8"/>
              </a:xfrm>
              <a:custGeom>
                <a:avLst/>
                <a:gdLst>
                  <a:gd name="T0" fmla="*/ 0 w 12"/>
                  <a:gd name="T1" fmla="*/ 8 h 8"/>
                  <a:gd name="T2" fmla="*/ 0 w 12"/>
                  <a:gd name="T3" fmla="*/ 8 h 8"/>
                  <a:gd name="T4" fmla="*/ 6 w 12"/>
                  <a:gd name="T5" fmla="*/ 0 h 8"/>
                  <a:gd name="T6" fmla="*/ 12 w 12"/>
                  <a:gd name="T7" fmla="*/ 0 h 8"/>
                </a:gdLst>
                <a:ahLst/>
                <a:cxnLst>
                  <a:cxn ang="0">
                    <a:pos x="T0" y="T1"/>
                  </a:cxn>
                  <a:cxn ang="0">
                    <a:pos x="T2" y="T3"/>
                  </a:cxn>
                  <a:cxn ang="0">
                    <a:pos x="T4" y="T5"/>
                  </a:cxn>
                  <a:cxn ang="0">
                    <a:pos x="T6" y="T7"/>
                  </a:cxn>
                </a:cxnLst>
                <a:rect l="0" t="0" r="r" b="b"/>
                <a:pathLst>
                  <a:path w="12" h="8">
                    <a:moveTo>
                      <a:pt x="0" y="8"/>
                    </a:moveTo>
                    <a:lnTo>
                      <a:pt x="0" y="8"/>
                    </a:lnTo>
                    <a:lnTo>
                      <a:pt x="6" y="0"/>
                    </a:lnTo>
                    <a:lnTo>
                      <a:pt x="1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63" name="Freeform 179"/>
              <p:cNvSpPr>
                <a:spLocks/>
              </p:cNvSpPr>
              <p:nvPr/>
            </p:nvSpPr>
            <p:spPr bwMode="auto">
              <a:xfrm>
                <a:off x="3350" y="1877"/>
                <a:ext cx="31" cy="18"/>
              </a:xfrm>
              <a:custGeom>
                <a:avLst/>
                <a:gdLst>
                  <a:gd name="T0" fmla="*/ 0 w 31"/>
                  <a:gd name="T1" fmla="*/ 18 h 18"/>
                  <a:gd name="T2" fmla="*/ 0 w 31"/>
                  <a:gd name="T3" fmla="*/ 18 h 18"/>
                  <a:gd name="T4" fmla="*/ 8 w 31"/>
                  <a:gd name="T5" fmla="*/ 18 h 18"/>
                  <a:gd name="T6" fmla="*/ 14 w 31"/>
                  <a:gd name="T7" fmla="*/ 12 h 18"/>
                  <a:gd name="T8" fmla="*/ 14 w 31"/>
                  <a:gd name="T9" fmla="*/ 12 h 18"/>
                  <a:gd name="T10" fmla="*/ 14 w 31"/>
                  <a:gd name="T11" fmla="*/ 12 h 18"/>
                  <a:gd name="T12" fmla="*/ 25 w 31"/>
                  <a:gd name="T13" fmla="*/ 6 h 18"/>
                  <a:gd name="T14" fmla="*/ 31 w 3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8">
                    <a:moveTo>
                      <a:pt x="0" y="18"/>
                    </a:moveTo>
                    <a:lnTo>
                      <a:pt x="0" y="18"/>
                    </a:lnTo>
                    <a:lnTo>
                      <a:pt x="8" y="18"/>
                    </a:lnTo>
                    <a:lnTo>
                      <a:pt x="14" y="12"/>
                    </a:lnTo>
                    <a:lnTo>
                      <a:pt x="14" y="12"/>
                    </a:lnTo>
                    <a:lnTo>
                      <a:pt x="14" y="12"/>
                    </a:lnTo>
                    <a:lnTo>
                      <a:pt x="25" y="6"/>
                    </a:lnTo>
                    <a:lnTo>
                      <a:pt x="3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64" name="Freeform 180"/>
              <p:cNvSpPr>
                <a:spLocks/>
              </p:cNvSpPr>
              <p:nvPr/>
            </p:nvSpPr>
            <p:spPr bwMode="auto">
              <a:xfrm>
                <a:off x="3350" y="1889"/>
                <a:ext cx="8" cy="6"/>
              </a:xfrm>
              <a:custGeom>
                <a:avLst/>
                <a:gdLst>
                  <a:gd name="T0" fmla="*/ 8 w 8"/>
                  <a:gd name="T1" fmla="*/ 6 h 6"/>
                  <a:gd name="T2" fmla="*/ 8 w 8"/>
                  <a:gd name="T3" fmla="*/ 6 h 6"/>
                  <a:gd name="T4" fmla="*/ 0 w 8"/>
                  <a:gd name="T5" fmla="*/ 6 h 6"/>
                  <a:gd name="T6" fmla="*/ 0 w 8"/>
                  <a:gd name="T7" fmla="*/ 0 h 6"/>
                </a:gdLst>
                <a:ahLst/>
                <a:cxnLst>
                  <a:cxn ang="0">
                    <a:pos x="T0" y="T1"/>
                  </a:cxn>
                  <a:cxn ang="0">
                    <a:pos x="T2" y="T3"/>
                  </a:cxn>
                  <a:cxn ang="0">
                    <a:pos x="T4" y="T5"/>
                  </a:cxn>
                  <a:cxn ang="0">
                    <a:pos x="T6" y="T7"/>
                  </a:cxn>
                </a:cxnLst>
                <a:rect l="0" t="0" r="r" b="b"/>
                <a:pathLst>
                  <a:path w="8" h="6">
                    <a:moveTo>
                      <a:pt x="8" y="6"/>
                    </a:moveTo>
                    <a:lnTo>
                      <a:pt x="8"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65" name="Freeform 181"/>
              <p:cNvSpPr>
                <a:spLocks/>
              </p:cNvSpPr>
              <p:nvPr/>
            </p:nvSpPr>
            <p:spPr bwMode="auto">
              <a:xfrm>
                <a:off x="3344" y="1895"/>
                <a:ext cx="37" cy="37"/>
              </a:xfrm>
              <a:custGeom>
                <a:avLst/>
                <a:gdLst>
                  <a:gd name="T0" fmla="*/ 0 w 37"/>
                  <a:gd name="T1" fmla="*/ 37 h 37"/>
                  <a:gd name="T2" fmla="*/ 0 w 37"/>
                  <a:gd name="T3" fmla="*/ 37 h 37"/>
                  <a:gd name="T4" fmla="*/ 6 w 37"/>
                  <a:gd name="T5" fmla="*/ 31 h 37"/>
                  <a:gd name="T6" fmla="*/ 14 w 37"/>
                  <a:gd name="T7" fmla="*/ 23 h 37"/>
                  <a:gd name="T8" fmla="*/ 14 w 37"/>
                  <a:gd name="T9" fmla="*/ 23 h 37"/>
                  <a:gd name="T10" fmla="*/ 20 w 37"/>
                  <a:gd name="T11" fmla="*/ 17 h 37"/>
                  <a:gd name="T12" fmla="*/ 25 w 37"/>
                  <a:gd name="T13" fmla="*/ 11 h 37"/>
                  <a:gd name="T14" fmla="*/ 31 w 37"/>
                  <a:gd name="T15" fmla="*/ 0 h 37"/>
                  <a:gd name="T16" fmla="*/ 31 w 37"/>
                  <a:gd name="T17" fmla="*/ 0 h 37"/>
                  <a:gd name="T18" fmla="*/ 31 w 37"/>
                  <a:gd name="T19" fmla="*/ 0 h 37"/>
                  <a:gd name="T20" fmla="*/ 37 w 37"/>
                  <a:gd name="T21" fmla="*/ 0 h 37"/>
                  <a:gd name="T22" fmla="*/ 37 w 37"/>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0" y="37"/>
                    </a:moveTo>
                    <a:lnTo>
                      <a:pt x="0" y="37"/>
                    </a:lnTo>
                    <a:lnTo>
                      <a:pt x="6" y="31"/>
                    </a:lnTo>
                    <a:lnTo>
                      <a:pt x="14" y="23"/>
                    </a:lnTo>
                    <a:lnTo>
                      <a:pt x="14" y="23"/>
                    </a:lnTo>
                    <a:lnTo>
                      <a:pt x="20" y="17"/>
                    </a:lnTo>
                    <a:lnTo>
                      <a:pt x="25" y="11"/>
                    </a:lnTo>
                    <a:lnTo>
                      <a:pt x="31" y="0"/>
                    </a:lnTo>
                    <a:lnTo>
                      <a:pt x="31" y="0"/>
                    </a:lnTo>
                    <a:lnTo>
                      <a:pt x="31" y="0"/>
                    </a:lnTo>
                    <a:lnTo>
                      <a:pt x="37" y="0"/>
                    </a:lnTo>
                    <a:lnTo>
                      <a:pt x="3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66" name="Freeform 182"/>
              <p:cNvSpPr>
                <a:spLocks/>
              </p:cNvSpPr>
              <p:nvPr/>
            </p:nvSpPr>
            <p:spPr bwMode="auto">
              <a:xfrm>
                <a:off x="3369" y="1895"/>
                <a:ext cx="1" cy="11"/>
              </a:xfrm>
              <a:custGeom>
                <a:avLst/>
                <a:gdLst>
                  <a:gd name="T0" fmla="*/ 11 h 11"/>
                  <a:gd name="T1" fmla="*/ 11 h 11"/>
                  <a:gd name="T2" fmla="*/ 5 h 11"/>
                  <a:gd name="T3" fmla="*/ 0 h 11"/>
                </a:gdLst>
                <a:ahLst/>
                <a:cxnLst>
                  <a:cxn ang="0">
                    <a:pos x="0" y="T0"/>
                  </a:cxn>
                  <a:cxn ang="0">
                    <a:pos x="0" y="T1"/>
                  </a:cxn>
                  <a:cxn ang="0">
                    <a:pos x="0" y="T2"/>
                  </a:cxn>
                  <a:cxn ang="0">
                    <a:pos x="0" y="T3"/>
                  </a:cxn>
                </a:cxnLst>
                <a:rect l="0" t="0" r="r" b="b"/>
                <a:pathLst>
                  <a:path h="11">
                    <a:moveTo>
                      <a:pt x="0" y="11"/>
                    </a:moveTo>
                    <a:lnTo>
                      <a:pt x="0" y="11"/>
                    </a:lnTo>
                    <a:lnTo>
                      <a:pt x="0"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67" name="Freeform 183"/>
              <p:cNvSpPr>
                <a:spLocks/>
              </p:cNvSpPr>
              <p:nvPr/>
            </p:nvSpPr>
            <p:spPr bwMode="auto">
              <a:xfrm>
                <a:off x="4074" y="2414"/>
                <a:ext cx="11" cy="7"/>
              </a:xfrm>
              <a:custGeom>
                <a:avLst/>
                <a:gdLst>
                  <a:gd name="T0" fmla="*/ 11 w 11"/>
                  <a:gd name="T1" fmla="*/ 7 h 7"/>
                  <a:gd name="T2" fmla="*/ 11 w 11"/>
                  <a:gd name="T3" fmla="*/ 7 h 7"/>
                  <a:gd name="T4" fmla="*/ 5 w 11"/>
                  <a:gd name="T5" fmla="*/ 0 h 7"/>
                  <a:gd name="T6" fmla="*/ 0 w 11"/>
                  <a:gd name="T7" fmla="*/ 0 h 7"/>
                </a:gdLst>
                <a:ahLst/>
                <a:cxnLst>
                  <a:cxn ang="0">
                    <a:pos x="T0" y="T1"/>
                  </a:cxn>
                  <a:cxn ang="0">
                    <a:pos x="T2" y="T3"/>
                  </a:cxn>
                  <a:cxn ang="0">
                    <a:pos x="T4" y="T5"/>
                  </a:cxn>
                  <a:cxn ang="0">
                    <a:pos x="T6" y="T7"/>
                  </a:cxn>
                </a:cxnLst>
                <a:rect l="0" t="0" r="r" b="b"/>
                <a:pathLst>
                  <a:path w="11" h="7">
                    <a:moveTo>
                      <a:pt x="11" y="7"/>
                    </a:moveTo>
                    <a:lnTo>
                      <a:pt x="11" y="7"/>
                    </a:lnTo>
                    <a:lnTo>
                      <a:pt x="5"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68" name="Line 184"/>
              <p:cNvSpPr>
                <a:spLocks noChangeShapeType="1"/>
              </p:cNvSpPr>
              <p:nvPr/>
            </p:nvSpPr>
            <p:spPr bwMode="auto">
              <a:xfrm>
                <a:off x="4079" y="2414"/>
                <a:ext cx="1"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569" name="Freeform 185"/>
              <p:cNvSpPr>
                <a:spLocks/>
              </p:cNvSpPr>
              <p:nvPr/>
            </p:nvSpPr>
            <p:spPr bwMode="auto">
              <a:xfrm>
                <a:off x="4109" y="3308"/>
                <a:ext cx="6" cy="24"/>
              </a:xfrm>
              <a:custGeom>
                <a:avLst/>
                <a:gdLst>
                  <a:gd name="T0" fmla="*/ 6 w 6"/>
                  <a:gd name="T1" fmla="*/ 24 h 24"/>
                  <a:gd name="T2" fmla="*/ 6 w 6"/>
                  <a:gd name="T3" fmla="*/ 24 h 24"/>
                  <a:gd name="T4" fmla="*/ 6 w 6"/>
                  <a:gd name="T5" fmla="*/ 18 h 24"/>
                  <a:gd name="T6" fmla="*/ 6 w 6"/>
                  <a:gd name="T7" fmla="*/ 12 h 24"/>
                  <a:gd name="T8" fmla="*/ 6 w 6"/>
                  <a:gd name="T9" fmla="*/ 12 h 24"/>
                  <a:gd name="T10" fmla="*/ 6 w 6"/>
                  <a:gd name="T11" fmla="*/ 12 h 24"/>
                  <a:gd name="T12" fmla="*/ 0 w 6"/>
                  <a:gd name="T13" fmla="*/ 12 h 24"/>
                  <a:gd name="T14" fmla="*/ 0 w 6"/>
                  <a:gd name="T15" fmla="*/ 6 h 24"/>
                  <a:gd name="T16" fmla="*/ 0 w 6"/>
                  <a:gd name="T17" fmla="*/ 6 h 24"/>
                  <a:gd name="T18" fmla="*/ 0 w 6"/>
                  <a:gd name="T19" fmla="*/ 6 h 24"/>
                  <a:gd name="T20" fmla="*/ 0 w 6"/>
                  <a:gd name="T21" fmla="*/ 0 h 24"/>
                  <a:gd name="T22" fmla="*/ 0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6" y="24"/>
                    </a:moveTo>
                    <a:lnTo>
                      <a:pt x="6" y="24"/>
                    </a:lnTo>
                    <a:lnTo>
                      <a:pt x="6" y="18"/>
                    </a:lnTo>
                    <a:lnTo>
                      <a:pt x="6" y="12"/>
                    </a:lnTo>
                    <a:lnTo>
                      <a:pt x="6" y="12"/>
                    </a:lnTo>
                    <a:lnTo>
                      <a:pt x="6" y="12"/>
                    </a:lnTo>
                    <a:lnTo>
                      <a:pt x="0" y="12"/>
                    </a:lnTo>
                    <a:lnTo>
                      <a:pt x="0" y="6"/>
                    </a:lnTo>
                    <a:lnTo>
                      <a:pt x="0"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70" name="Freeform 186"/>
              <p:cNvSpPr>
                <a:spLocks/>
              </p:cNvSpPr>
              <p:nvPr/>
            </p:nvSpPr>
            <p:spPr bwMode="auto">
              <a:xfrm>
                <a:off x="4097" y="3314"/>
                <a:ext cx="6" cy="18"/>
              </a:xfrm>
              <a:custGeom>
                <a:avLst/>
                <a:gdLst>
                  <a:gd name="T0" fmla="*/ 6 w 6"/>
                  <a:gd name="T1" fmla="*/ 18 h 18"/>
                  <a:gd name="T2" fmla="*/ 6 w 6"/>
                  <a:gd name="T3" fmla="*/ 18 h 18"/>
                  <a:gd name="T4" fmla="*/ 0 w 6"/>
                  <a:gd name="T5" fmla="*/ 12 h 18"/>
                  <a:gd name="T6" fmla="*/ 0 w 6"/>
                  <a:gd name="T7" fmla="*/ 6 h 18"/>
                  <a:gd name="T8" fmla="*/ 0 w 6"/>
                  <a:gd name="T9" fmla="*/ 6 h 18"/>
                  <a:gd name="T10" fmla="*/ 0 w 6"/>
                  <a:gd name="T11" fmla="*/ 6 h 18"/>
                  <a:gd name="T12" fmla="*/ 0 w 6"/>
                  <a:gd name="T13" fmla="*/ 6 h 18"/>
                  <a:gd name="T14" fmla="*/ 0 w 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6" y="18"/>
                    </a:moveTo>
                    <a:lnTo>
                      <a:pt x="6" y="18"/>
                    </a:lnTo>
                    <a:lnTo>
                      <a:pt x="0" y="12"/>
                    </a:lnTo>
                    <a:lnTo>
                      <a:pt x="0" y="6"/>
                    </a:lnTo>
                    <a:lnTo>
                      <a:pt x="0" y="6"/>
                    </a:lnTo>
                    <a:lnTo>
                      <a:pt x="0"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71" name="Freeform 187"/>
              <p:cNvSpPr>
                <a:spLocks/>
              </p:cNvSpPr>
              <p:nvPr/>
            </p:nvSpPr>
            <p:spPr bwMode="auto">
              <a:xfrm>
                <a:off x="4085" y="3314"/>
                <a:ext cx="6" cy="12"/>
              </a:xfrm>
              <a:custGeom>
                <a:avLst/>
                <a:gdLst>
                  <a:gd name="T0" fmla="*/ 6 w 6"/>
                  <a:gd name="T1" fmla="*/ 12 h 12"/>
                  <a:gd name="T2" fmla="*/ 6 w 6"/>
                  <a:gd name="T3" fmla="*/ 12 h 12"/>
                  <a:gd name="T4" fmla="*/ 0 w 6"/>
                  <a:gd name="T5" fmla="*/ 6 h 12"/>
                  <a:gd name="T6" fmla="*/ 0 w 6"/>
                  <a:gd name="T7" fmla="*/ 6 h 12"/>
                  <a:gd name="T8" fmla="*/ 0 w 6"/>
                  <a:gd name="T9" fmla="*/ 6 h 12"/>
                  <a:gd name="T10" fmla="*/ 0 w 6"/>
                  <a:gd name="T11" fmla="*/ 6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6" y="12"/>
                    </a:moveTo>
                    <a:lnTo>
                      <a:pt x="6" y="12"/>
                    </a:lnTo>
                    <a:lnTo>
                      <a:pt x="0" y="6"/>
                    </a:lnTo>
                    <a:lnTo>
                      <a:pt x="0" y="6"/>
                    </a:lnTo>
                    <a:lnTo>
                      <a:pt x="0"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72" name="Freeform 188"/>
              <p:cNvSpPr>
                <a:spLocks/>
              </p:cNvSpPr>
              <p:nvPr/>
            </p:nvSpPr>
            <p:spPr bwMode="auto">
              <a:xfrm>
                <a:off x="4074" y="3308"/>
                <a:ext cx="5" cy="6"/>
              </a:xfrm>
              <a:custGeom>
                <a:avLst/>
                <a:gdLst>
                  <a:gd name="T0" fmla="*/ 5 w 5"/>
                  <a:gd name="T1" fmla="*/ 6 h 6"/>
                  <a:gd name="T2" fmla="*/ 5 w 5"/>
                  <a:gd name="T3" fmla="*/ 6 h 6"/>
                  <a:gd name="T4" fmla="*/ 0 w 5"/>
                  <a:gd name="T5" fmla="*/ 6 h 6"/>
                  <a:gd name="T6" fmla="*/ 0 w 5"/>
                  <a:gd name="T7" fmla="*/ 0 h 6"/>
                </a:gdLst>
                <a:ahLst/>
                <a:cxnLst>
                  <a:cxn ang="0">
                    <a:pos x="T0" y="T1"/>
                  </a:cxn>
                  <a:cxn ang="0">
                    <a:pos x="T2" y="T3"/>
                  </a:cxn>
                  <a:cxn ang="0">
                    <a:pos x="T4" y="T5"/>
                  </a:cxn>
                  <a:cxn ang="0">
                    <a:pos x="T6" y="T7"/>
                  </a:cxn>
                </a:cxnLst>
                <a:rect l="0" t="0" r="r" b="b"/>
                <a:pathLst>
                  <a:path w="5" h="6">
                    <a:moveTo>
                      <a:pt x="5" y="6"/>
                    </a:moveTo>
                    <a:lnTo>
                      <a:pt x="5"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73" name="Freeform 189"/>
              <p:cNvSpPr>
                <a:spLocks/>
              </p:cNvSpPr>
              <p:nvPr/>
            </p:nvSpPr>
            <p:spPr bwMode="auto">
              <a:xfrm>
                <a:off x="4066" y="3308"/>
                <a:ext cx="1" cy="12"/>
              </a:xfrm>
              <a:custGeom>
                <a:avLst/>
                <a:gdLst>
                  <a:gd name="T0" fmla="*/ 12 h 12"/>
                  <a:gd name="T1" fmla="*/ 12 h 12"/>
                  <a:gd name="T2" fmla="*/ 6 h 12"/>
                  <a:gd name="T3" fmla="*/ 0 h 12"/>
                </a:gdLst>
                <a:ahLst/>
                <a:cxnLst>
                  <a:cxn ang="0">
                    <a:pos x="0" y="T0"/>
                  </a:cxn>
                  <a:cxn ang="0">
                    <a:pos x="0" y="T1"/>
                  </a:cxn>
                  <a:cxn ang="0">
                    <a:pos x="0" y="T2"/>
                  </a:cxn>
                  <a:cxn ang="0">
                    <a:pos x="0" y="T3"/>
                  </a:cxn>
                </a:cxnLst>
                <a:rect l="0" t="0" r="r" b="b"/>
                <a:pathLst>
                  <a:path h="12">
                    <a:moveTo>
                      <a:pt x="0" y="12"/>
                    </a:move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74" name="Line 190"/>
              <p:cNvSpPr>
                <a:spLocks noChangeShapeType="1"/>
              </p:cNvSpPr>
              <p:nvPr/>
            </p:nvSpPr>
            <p:spPr bwMode="auto">
              <a:xfrm flipV="1">
                <a:off x="4054" y="3294"/>
                <a:ext cx="1"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575" name="Freeform 191"/>
              <p:cNvSpPr>
                <a:spLocks/>
              </p:cNvSpPr>
              <p:nvPr/>
            </p:nvSpPr>
            <p:spPr bwMode="auto">
              <a:xfrm>
                <a:off x="4268" y="2016"/>
                <a:ext cx="18" cy="20"/>
              </a:xfrm>
              <a:custGeom>
                <a:avLst/>
                <a:gdLst>
                  <a:gd name="T0" fmla="*/ 0 w 18"/>
                  <a:gd name="T1" fmla="*/ 0 h 20"/>
                  <a:gd name="T2" fmla="*/ 6 w 18"/>
                  <a:gd name="T3" fmla="*/ 0 h 20"/>
                  <a:gd name="T4" fmla="*/ 12 w 18"/>
                  <a:gd name="T5" fmla="*/ 12 h 20"/>
                  <a:gd name="T6" fmla="*/ 18 w 18"/>
                  <a:gd name="T7" fmla="*/ 20 h 20"/>
                </a:gdLst>
                <a:ahLst/>
                <a:cxnLst>
                  <a:cxn ang="0">
                    <a:pos x="T0" y="T1"/>
                  </a:cxn>
                  <a:cxn ang="0">
                    <a:pos x="T2" y="T3"/>
                  </a:cxn>
                  <a:cxn ang="0">
                    <a:pos x="T4" y="T5"/>
                  </a:cxn>
                  <a:cxn ang="0">
                    <a:pos x="T6" y="T7"/>
                  </a:cxn>
                </a:cxnLst>
                <a:rect l="0" t="0" r="r" b="b"/>
                <a:pathLst>
                  <a:path w="18" h="20">
                    <a:moveTo>
                      <a:pt x="0" y="0"/>
                    </a:moveTo>
                    <a:lnTo>
                      <a:pt x="6" y="0"/>
                    </a:lnTo>
                    <a:lnTo>
                      <a:pt x="12" y="12"/>
                    </a:lnTo>
                    <a:lnTo>
                      <a:pt x="18"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76" name="Freeform 192"/>
              <p:cNvSpPr>
                <a:spLocks/>
              </p:cNvSpPr>
              <p:nvPr/>
            </p:nvSpPr>
            <p:spPr bwMode="auto">
              <a:xfrm>
                <a:off x="4471" y="1973"/>
                <a:ext cx="1" cy="26"/>
              </a:xfrm>
              <a:custGeom>
                <a:avLst/>
                <a:gdLst>
                  <a:gd name="T0" fmla="*/ 0 h 26"/>
                  <a:gd name="T1" fmla="*/ 8 h 26"/>
                  <a:gd name="T2" fmla="*/ 14 h 26"/>
                  <a:gd name="T3" fmla="*/ 26 h 26"/>
                </a:gdLst>
                <a:ahLst/>
                <a:cxnLst>
                  <a:cxn ang="0">
                    <a:pos x="0" y="T0"/>
                  </a:cxn>
                  <a:cxn ang="0">
                    <a:pos x="0" y="T1"/>
                  </a:cxn>
                  <a:cxn ang="0">
                    <a:pos x="0" y="T2"/>
                  </a:cxn>
                  <a:cxn ang="0">
                    <a:pos x="0" y="T3"/>
                  </a:cxn>
                </a:cxnLst>
                <a:rect l="0" t="0" r="r" b="b"/>
                <a:pathLst>
                  <a:path h="26">
                    <a:moveTo>
                      <a:pt x="0" y="0"/>
                    </a:moveTo>
                    <a:lnTo>
                      <a:pt x="0" y="8"/>
                    </a:lnTo>
                    <a:lnTo>
                      <a:pt x="0" y="14"/>
                    </a:lnTo>
                    <a:lnTo>
                      <a:pt x="0"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77" name="Freeform 193"/>
              <p:cNvSpPr>
                <a:spLocks/>
              </p:cNvSpPr>
              <p:nvPr/>
            </p:nvSpPr>
            <p:spPr bwMode="auto">
              <a:xfrm>
                <a:off x="4036" y="2213"/>
                <a:ext cx="30" cy="6"/>
              </a:xfrm>
              <a:custGeom>
                <a:avLst/>
                <a:gdLst>
                  <a:gd name="T0" fmla="*/ 30 w 30"/>
                  <a:gd name="T1" fmla="*/ 0 h 6"/>
                  <a:gd name="T2" fmla="*/ 24 w 30"/>
                  <a:gd name="T3" fmla="*/ 6 h 6"/>
                  <a:gd name="T4" fmla="*/ 12 w 30"/>
                  <a:gd name="T5" fmla="*/ 6 h 6"/>
                  <a:gd name="T6" fmla="*/ 0 w 30"/>
                  <a:gd name="T7" fmla="*/ 6 h 6"/>
                </a:gdLst>
                <a:ahLst/>
                <a:cxnLst>
                  <a:cxn ang="0">
                    <a:pos x="T0" y="T1"/>
                  </a:cxn>
                  <a:cxn ang="0">
                    <a:pos x="T2" y="T3"/>
                  </a:cxn>
                  <a:cxn ang="0">
                    <a:pos x="T4" y="T5"/>
                  </a:cxn>
                  <a:cxn ang="0">
                    <a:pos x="T6" y="T7"/>
                  </a:cxn>
                </a:cxnLst>
                <a:rect l="0" t="0" r="r" b="b"/>
                <a:pathLst>
                  <a:path w="30" h="6">
                    <a:moveTo>
                      <a:pt x="30" y="0"/>
                    </a:moveTo>
                    <a:lnTo>
                      <a:pt x="24" y="6"/>
                    </a:lnTo>
                    <a:lnTo>
                      <a:pt x="12"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78" name="Freeform 194"/>
              <p:cNvSpPr>
                <a:spLocks/>
              </p:cNvSpPr>
              <p:nvPr/>
            </p:nvSpPr>
            <p:spPr bwMode="auto">
              <a:xfrm>
                <a:off x="4103" y="2176"/>
                <a:ext cx="26" cy="1"/>
              </a:xfrm>
              <a:custGeom>
                <a:avLst/>
                <a:gdLst>
                  <a:gd name="T0" fmla="*/ 0 w 26"/>
                  <a:gd name="T1" fmla="*/ 0 w 26"/>
                  <a:gd name="T2" fmla="*/ 12 w 26"/>
                  <a:gd name="T3" fmla="*/ 26 w 26"/>
                </a:gdLst>
                <a:ahLst/>
                <a:cxnLst>
                  <a:cxn ang="0">
                    <a:pos x="T0" y="0"/>
                  </a:cxn>
                  <a:cxn ang="0">
                    <a:pos x="T1" y="0"/>
                  </a:cxn>
                  <a:cxn ang="0">
                    <a:pos x="T2" y="0"/>
                  </a:cxn>
                  <a:cxn ang="0">
                    <a:pos x="T3" y="0"/>
                  </a:cxn>
                </a:cxnLst>
                <a:rect l="0" t="0" r="r" b="b"/>
                <a:pathLst>
                  <a:path w="26">
                    <a:moveTo>
                      <a:pt x="0" y="0"/>
                    </a:moveTo>
                    <a:lnTo>
                      <a:pt x="0" y="0"/>
                    </a:lnTo>
                    <a:lnTo>
                      <a:pt x="12" y="0"/>
                    </a:lnTo>
                    <a:lnTo>
                      <a:pt x="2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79" name="Freeform 195"/>
              <p:cNvSpPr>
                <a:spLocks/>
              </p:cNvSpPr>
              <p:nvPr/>
            </p:nvSpPr>
            <p:spPr bwMode="auto">
              <a:xfrm>
                <a:off x="4103" y="2201"/>
                <a:ext cx="32" cy="6"/>
              </a:xfrm>
              <a:custGeom>
                <a:avLst/>
                <a:gdLst>
                  <a:gd name="T0" fmla="*/ 0 w 32"/>
                  <a:gd name="T1" fmla="*/ 0 h 6"/>
                  <a:gd name="T2" fmla="*/ 6 w 32"/>
                  <a:gd name="T3" fmla="*/ 0 h 6"/>
                  <a:gd name="T4" fmla="*/ 18 w 32"/>
                  <a:gd name="T5" fmla="*/ 6 h 6"/>
                  <a:gd name="T6" fmla="*/ 32 w 32"/>
                  <a:gd name="T7" fmla="*/ 6 h 6"/>
                </a:gdLst>
                <a:ahLst/>
                <a:cxnLst>
                  <a:cxn ang="0">
                    <a:pos x="T0" y="T1"/>
                  </a:cxn>
                  <a:cxn ang="0">
                    <a:pos x="T2" y="T3"/>
                  </a:cxn>
                  <a:cxn ang="0">
                    <a:pos x="T4" y="T5"/>
                  </a:cxn>
                  <a:cxn ang="0">
                    <a:pos x="T6" y="T7"/>
                  </a:cxn>
                </a:cxnLst>
                <a:rect l="0" t="0" r="r" b="b"/>
                <a:pathLst>
                  <a:path w="32" h="6">
                    <a:moveTo>
                      <a:pt x="0" y="0"/>
                    </a:moveTo>
                    <a:lnTo>
                      <a:pt x="6" y="0"/>
                    </a:lnTo>
                    <a:lnTo>
                      <a:pt x="18" y="6"/>
                    </a:lnTo>
                    <a:lnTo>
                      <a:pt x="32"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80" name="Freeform 196"/>
              <p:cNvSpPr>
                <a:spLocks/>
              </p:cNvSpPr>
              <p:nvPr/>
            </p:nvSpPr>
            <p:spPr bwMode="auto">
              <a:xfrm>
                <a:off x="3859" y="2016"/>
                <a:ext cx="24" cy="26"/>
              </a:xfrm>
              <a:custGeom>
                <a:avLst/>
                <a:gdLst>
                  <a:gd name="T0" fmla="*/ 24 w 24"/>
                  <a:gd name="T1" fmla="*/ 0 h 26"/>
                  <a:gd name="T2" fmla="*/ 18 w 24"/>
                  <a:gd name="T3" fmla="*/ 0 h 26"/>
                  <a:gd name="T4" fmla="*/ 12 w 24"/>
                  <a:gd name="T5" fmla="*/ 6 h 26"/>
                  <a:gd name="T6" fmla="*/ 6 w 24"/>
                  <a:gd name="T7" fmla="*/ 6 h 26"/>
                  <a:gd name="T8" fmla="*/ 6 w 24"/>
                  <a:gd name="T9" fmla="*/ 6 h 26"/>
                  <a:gd name="T10" fmla="*/ 6 w 24"/>
                  <a:gd name="T11" fmla="*/ 12 h 26"/>
                  <a:gd name="T12" fmla="*/ 0 w 24"/>
                  <a:gd name="T13" fmla="*/ 20 h 26"/>
                  <a:gd name="T14" fmla="*/ 6 w 2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6">
                    <a:moveTo>
                      <a:pt x="24" y="0"/>
                    </a:moveTo>
                    <a:lnTo>
                      <a:pt x="18" y="0"/>
                    </a:lnTo>
                    <a:lnTo>
                      <a:pt x="12" y="6"/>
                    </a:lnTo>
                    <a:lnTo>
                      <a:pt x="6" y="6"/>
                    </a:lnTo>
                    <a:lnTo>
                      <a:pt x="6" y="6"/>
                    </a:lnTo>
                    <a:lnTo>
                      <a:pt x="6" y="12"/>
                    </a:lnTo>
                    <a:lnTo>
                      <a:pt x="0" y="20"/>
                    </a:lnTo>
                    <a:lnTo>
                      <a:pt x="6"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81" name="Freeform 197"/>
              <p:cNvSpPr>
                <a:spLocks/>
              </p:cNvSpPr>
              <p:nvPr/>
            </p:nvSpPr>
            <p:spPr bwMode="auto">
              <a:xfrm>
                <a:off x="3865" y="2005"/>
                <a:ext cx="12" cy="11"/>
              </a:xfrm>
              <a:custGeom>
                <a:avLst/>
                <a:gdLst>
                  <a:gd name="T0" fmla="*/ 12 w 12"/>
                  <a:gd name="T1" fmla="*/ 0 h 11"/>
                  <a:gd name="T2" fmla="*/ 6 w 12"/>
                  <a:gd name="T3" fmla="*/ 6 h 11"/>
                  <a:gd name="T4" fmla="*/ 0 w 12"/>
                  <a:gd name="T5" fmla="*/ 6 h 11"/>
                  <a:gd name="T6" fmla="*/ 0 w 12"/>
                  <a:gd name="T7" fmla="*/ 11 h 11"/>
                </a:gdLst>
                <a:ahLst/>
                <a:cxnLst>
                  <a:cxn ang="0">
                    <a:pos x="T0" y="T1"/>
                  </a:cxn>
                  <a:cxn ang="0">
                    <a:pos x="T2" y="T3"/>
                  </a:cxn>
                  <a:cxn ang="0">
                    <a:pos x="T4" y="T5"/>
                  </a:cxn>
                  <a:cxn ang="0">
                    <a:pos x="T6" y="T7"/>
                  </a:cxn>
                </a:cxnLst>
                <a:rect l="0" t="0" r="r" b="b"/>
                <a:pathLst>
                  <a:path w="12" h="11">
                    <a:moveTo>
                      <a:pt x="12" y="0"/>
                    </a:moveTo>
                    <a:lnTo>
                      <a:pt x="6" y="6"/>
                    </a:lnTo>
                    <a:lnTo>
                      <a:pt x="0" y="6"/>
                    </a:lnTo>
                    <a:lnTo>
                      <a:pt x="0"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82" name="Freeform 198"/>
              <p:cNvSpPr>
                <a:spLocks/>
              </p:cNvSpPr>
              <p:nvPr/>
            </p:nvSpPr>
            <p:spPr bwMode="auto">
              <a:xfrm>
                <a:off x="3662" y="1944"/>
                <a:ext cx="18" cy="17"/>
              </a:xfrm>
              <a:custGeom>
                <a:avLst/>
                <a:gdLst>
                  <a:gd name="T0" fmla="*/ 18 w 18"/>
                  <a:gd name="T1" fmla="*/ 0 h 17"/>
                  <a:gd name="T2" fmla="*/ 12 w 18"/>
                  <a:gd name="T3" fmla="*/ 6 h 17"/>
                  <a:gd name="T4" fmla="*/ 0 w 18"/>
                  <a:gd name="T5" fmla="*/ 11 h 17"/>
                  <a:gd name="T6" fmla="*/ 0 w 18"/>
                  <a:gd name="T7" fmla="*/ 17 h 17"/>
                </a:gdLst>
                <a:ahLst/>
                <a:cxnLst>
                  <a:cxn ang="0">
                    <a:pos x="T0" y="T1"/>
                  </a:cxn>
                  <a:cxn ang="0">
                    <a:pos x="T2" y="T3"/>
                  </a:cxn>
                  <a:cxn ang="0">
                    <a:pos x="T4" y="T5"/>
                  </a:cxn>
                  <a:cxn ang="0">
                    <a:pos x="T6" y="T7"/>
                  </a:cxn>
                </a:cxnLst>
                <a:rect l="0" t="0" r="r" b="b"/>
                <a:pathLst>
                  <a:path w="18" h="17">
                    <a:moveTo>
                      <a:pt x="18" y="0"/>
                    </a:moveTo>
                    <a:lnTo>
                      <a:pt x="12" y="6"/>
                    </a:lnTo>
                    <a:lnTo>
                      <a:pt x="0" y="11"/>
                    </a:lnTo>
                    <a:lnTo>
                      <a:pt x="0" y="1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83" name="Freeform 199"/>
              <p:cNvSpPr>
                <a:spLocks/>
              </p:cNvSpPr>
              <p:nvPr/>
            </p:nvSpPr>
            <p:spPr bwMode="auto">
              <a:xfrm>
                <a:off x="3491" y="1900"/>
                <a:ext cx="61" cy="32"/>
              </a:xfrm>
              <a:custGeom>
                <a:avLst/>
                <a:gdLst>
                  <a:gd name="T0" fmla="*/ 0 w 61"/>
                  <a:gd name="T1" fmla="*/ 0 h 32"/>
                  <a:gd name="T2" fmla="*/ 6 w 61"/>
                  <a:gd name="T3" fmla="*/ 6 h 32"/>
                  <a:gd name="T4" fmla="*/ 24 w 61"/>
                  <a:gd name="T5" fmla="*/ 12 h 32"/>
                  <a:gd name="T6" fmla="*/ 44 w 61"/>
                  <a:gd name="T7" fmla="*/ 18 h 32"/>
                  <a:gd name="T8" fmla="*/ 44 w 61"/>
                  <a:gd name="T9" fmla="*/ 18 h 32"/>
                  <a:gd name="T10" fmla="*/ 50 w 61"/>
                  <a:gd name="T11" fmla="*/ 26 h 32"/>
                  <a:gd name="T12" fmla="*/ 55 w 61"/>
                  <a:gd name="T13" fmla="*/ 32 h 32"/>
                  <a:gd name="T14" fmla="*/ 61 w 61"/>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2">
                    <a:moveTo>
                      <a:pt x="0" y="0"/>
                    </a:moveTo>
                    <a:lnTo>
                      <a:pt x="6" y="6"/>
                    </a:lnTo>
                    <a:lnTo>
                      <a:pt x="24" y="12"/>
                    </a:lnTo>
                    <a:lnTo>
                      <a:pt x="44" y="18"/>
                    </a:lnTo>
                    <a:lnTo>
                      <a:pt x="44" y="18"/>
                    </a:lnTo>
                    <a:lnTo>
                      <a:pt x="50" y="26"/>
                    </a:lnTo>
                    <a:lnTo>
                      <a:pt x="55" y="32"/>
                    </a:lnTo>
                    <a:lnTo>
                      <a:pt x="61" y="3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84" name="Freeform 200"/>
              <p:cNvSpPr>
                <a:spLocks/>
              </p:cNvSpPr>
              <p:nvPr/>
            </p:nvSpPr>
            <p:spPr bwMode="auto">
              <a:xfrm>
                <a:off x="3981" y="2286"/>
                <a:ext cx="24" cy="12"/>
              </a:xfrm>
              <a:custGeom>
                <a:avLst/>
                <a:gdLst>
                  <a:gd name="T0" fmla="*/ 0 w 24"/>
                  <a:gd name="T1" fmla="*/ 0 h 12"/>
                  <a:gd name="T2" fmla="*/ 0 w 24"/>
                  <a:gd name="T3" fmla="*/ 6 h 12"/>
                  <a:gd name="T4" fmla="*/ 12 w 24"/>
                  <a:gd name="T5" fmla="*/ 12 h 12"/>
                  <a:gd name="T6" fmla="*/ 24 w 24"/>
                  <a:gd name="T7" fmla="*/ 12 h 12"/>
                </a:gdLst>
                <a:ahLst/>
                <a:cxnLst>
                  <a:cxn ang="0">
                    <a:pos x="T0" y="T1"/>
                  </a:cxn>
                  <a:cxn ang="0">
                    <a:pos x="T2" y="T3"/>
                  </a:cxn>
                  <a:cxn ang="0">
                    <a:pos x="T4" y="T5"/>
                  </a:cxn>
                  <a:cxn ang="0">
                    <a:pos x="T6" y="T7"/>
                  </a:cxn>
                </a:cxnLst>
                <a:rect l="0" t="0" r="r" b="b"/>
                <a:pathLst>
                  <a:path w="24" h="12">
                    <a:moveTo>
                      <a:pt x="0" y="0"/>
                    </a:moveTo>
                    <a:lnTo>
                      <a:pt x="0" y="6"/>
                    </a:lnTo>
                    <a:lnTo>
                      <a:pt x="12" y="12"/>
                    </a:lnTo>
                    <a:lnTo>
                      <a:pt x="24"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85" name="Freeform 201"/>
              <p:cNvSpPr>
                <a:spLocks/>
              </p:cNvSpPr>
              <p:nvPr/>
            </p:nvSpPr>
            <p:spPr bwMode="auto">
              <a:xfrm>
                <a:off x="3987" y="2317"/>
                <a:ext cx="18" cy="12"/>
              </a:xfrm>
              <a:custGeom>
                <a:avLst/>
                <a:gdLst>
                  <a:gd name="T0" fmla="*/ 0 w 18"/>
                  <a:gd name="T1" fmla="*/ 0 h 12"/>
                  <a:gd name="T2" fmla="*/ 0 w 18"/>
                  <a:gd name="T3" fmla="*/ 6 h 12"/>
                  <a:gd name="T4" fmla="*/ 6 w 18"/>
                  <a:gd name="T5" fmla="*/ 12 h 12"/>
                  <a:gd name="T6" fmla="*/ 18 w 18"/>
                  <a:gd name="T7" fmla="*/ 12 h 12"/>
                </a:gdLst>
                <a:ahLst/>
                <a:cxnLst>
                  <a:cxn ang="0">
                    <a:pos x="T0" y="T1"/>
                  </a:cxn>
                  <a:cxn ang="0">
                    <a:pos x="T2" y="T3"/>
                  </a:cxn>
                  <a:cxn ang="0">
                    <a:pos x="T4" y="T5"/>
                  </a:cxn>
                  <a:cxn ang="0">
                    <a:pos x="T6" y="T7"/>
                  </a:cxn>
                </a:cxnLst>
                <a:rect l="0" t="0" r="r" b="b"/>
                <a:pathLst>
                  <a:path w="18" h="12">
                    <a:moveTo>
                      <a:pt x="0" y="0"/>
                    </a:moveTo>
                    <a:lnTo>
                      <a:pt x="0" y="6"/>
                    </a:lnTo>
                    <a:lnTo>
                      <a:pt x="6" y="12"/>
                    </a:lnTo>
                    <a:lnTo>
                      <a:pt x="18"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86" name="Freeform 202"/>
              <p:cNvSpPr>
                <a:spLocks/>
              </p:cNvSpPr>
              <p:nvPr/>
            </p:nvSpPr>
            <p:spPr bwMode="auto">
              <a:xfrm>
                <a:off x="4146" y="2262"/>
                <a:ext cx="38" cy="24"/>
              </a:xfrm>
              <a:custGeom>
                <a:avLst/>
                <a:gdLst>
                  <a:gd name="T0" fmla="*/ 38 w 38"/>
                  <a:gd name="T1" fmla="*/ 0 h 24"/>
                  <a:gd name="T2" fmla="*/ 30 w 38"/>
                  <a:gd name="T3" fmla="*/ 6 h 24"/>
                  <a:gd name="T4" fmla="*/ 18 w 38"/>
                  <a:gd name="T5" fmla="*/ 18 h 24"/>
                  <a:gd name="T6" fmla="*/ 0 w 38"/>
                  <a:gd name="T7" fmla="*/ 24 h 24"/>
                </a:gdLst>
                <a:ahLst/>
                <a:cxnLst>
                  <a:cxn ang="0">
                    <a:pos x="T0" y="T1"/>
                  </a:cxn>
                  <a:cxn ang="0">
                    <a:pos x="T2" y="T3"/>
                  </a:cxn>
                  <a:cxn ang="0">
                    <a:pos x="T4" y="T5"/>
                  </a:cxn>
                  <a:cxn ang="0">
                    <a:pos x="T6" y="T7"/>
                  </a:cxn>
                </a:cxnLst>
                <a:rect l="0" t="0" r="r" b="b"/>
                <a:pathLst>
                  <a:path w="38" h="24">
                    <a:moveTo>
                      <a:pt x="38" y="0"/>
                    </a:moveTo>
                    <a:lnTo>
                      <a:pt x="30" y="6"/>
                    </a:lnTo>
                    <a:lnTo>
                      <a:pt x="18" y="18"/>
                    </a:lnTo>
                    <a:lnTo>
                      <a:pt x="0" y="2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87" name="Freeform 203"/>
              <p:cNvSpPr>
                <a:spLocks/>
              </p:cNvSpPr>
              <p:nvPr/>
            </p:nvSpPr>
            <p:spPr bwMode="auto">
              <a:xfrm>
                <a:off x="4146" y="2298"/>
                <a:ext cx="30" cy="25"/>
              </a:xfrm>
              <a:custGeom>
                <a:avLst/>
                <a:gdLst>
                  <a:gd name="T0" fmla="*/ 30 w 30"/>
                  <a:gd name="T1" fmla="*/ 0 h 25"/>
                  <a:gd name="T2" fmla="*/ 24 w 30"/>
                  <a:gd name="T3" fmla="*/ 5 h 25"/>
                  <a:gd name="T4" fmla="*/ 12 w 30"/>
                  <a:gd name="T5" fmla="*/ 19 h 25"/>
                  <a:gd name="T6" fmla="*/ 0 w 30"/>
                  <a:gd name="T7" fmla="*/ 25 h 25"/>
                </a:gdLst>
                <a:ahLst/>
                <a:cxnLst>
                  <a:cxn ang="0">
                    <a:pos x="T0" y="T1"/>
                  </a:cxn>
                  <a:cxn ang="0">
                    <a:pos x="T2" y="T3"/>
                  </a:cxn>
                  <a:cxn ang="0">
                    <a:pos x="T4" y="T5"/>
                  </a:cxn>
                  <a:cxn ang="0">
                    <a:pos x="T6" y="T7"/>
                  </a:cxn>
                </a:cxnLst>
                <a:rect l="0" t="0" r="r" b="b"/>
                <a:pathLst>
                  <a:path w="30" h="25">
                    <a:moveTo>
                      <a:pt x="30" y="0"/>
                    </a:moveTo>
                    <a:lnTo>
                      <a:pt x="24" y="5"/>
                    </a:lnTo>
                    <a:lnTo>
                      <a:pt x="12" y="19"/>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88" name="Freeform 204"/>
              <p:cNvSpPr>
                <a:spLocks/>
              </p:cNvSpPr>
              <p:nvPr/>
            </p:nvSpPr>
            <p:spPr bwMode="auto">
              <a:xfrm>
                <a:off x="4176" y="2225"/>
                <a:ext cx="14" cy="18"/>
              </a:xfrm>
              <a:custGeom>
                <a:avLst/>
                <a:gdLst>
                  <a:gd name="T0" fmla="*/ 14 w 14"/>
                  <a:gd name="T1" fmla="*/ 0 h 18"/>
                  <a:gd name="T2" fmla="*/ 14 w 14"/>
                  <a:gd name="T3" fmla="*/ 6 h 18"/>
                  <a:gd name="T4" fmla="*/ 8 w 14"/>
                  <a:gd name="T5" fmla="*/ 12 h 18"/>
                  <a:gd name="T6" fmla="*/ 0 w 14"/>
                  <a:gd name="T7" fmla="*/ 18 h 18"/>
                </a:gdLst>
                <a:ahLst/>
                <a:cxnLst>
                  <a:cxn ang="0">
                    <a:pos x="T0" y="T1"/>
                  </a:cxn>
                  <a:cxn ang="0">
                    <a:pos x="T2" y="T3"/>
                  </a:cxn>
                  <a:cxn ang="0">
                    <a:pos x="T4" y="T5"/>
                  </a:cxn>
                  <a:cxn ang="0">
                    <a:pos x="T6" y="T7"/>
                  </a:cxn>
                </a:cxnLst>
                <a:rect l="0" t="0" r="r" b="b"/>
                <a:pathLst>
                  <a:path w="14" h="18">
                    <a:moveTo>
                      <a:pt x="14" y="0"/>
                    </a:moveTo>
                    <a:lnTo>
                      <a:pt x="14" y="6"/>
                    </a:lnTo>
                    <a:lnTo>
                      <a:pt x="8"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89" name="Freeform 205"/>
              <p:cNvSpPr>
                <a:spLocks/>
              </p:cNvSpPr>
              <p:nvPr/>
            </p:nvSpPr>
            <p:spPr bwMode="auto">
              <a:xfrm>
                <a:off x="3969" y="2237"/>
                <a:ext cx="12" cy="11"/>
              </a:xfrm>
              <a:custGeom>
                <a:avLst/>
                <a:gdLst>
                  <a:gd name="T0" fmla="*/ 0 w 12"/>
                  <a:gd name="T1" fmla="*/ 0 h 11"/>
                  <a:gd name="T2" fmla="*/ 0 w 12"/>
                  <a:gd name="T3" fmla="*/ 6 h 11"/>
                  <a:gd name="T4" fmla="*/ 6 w 12"/>
                  <a:gd name="T5" fmla="*/ 11 h 11"/>
                  <a:gd name="T6" fmla="*/ 12 w 12"/>
                  <a:gd name="T7" fmla="*/ 11 h 11"/>
                </a:gdLst>
                <a:ahLst/>
                <a:cxnLst>
                  <a:cxn ang="0">
                    <a:pos x="T0" y="T1"/>
                  </a:cxn>
                  <a:cxn ang="0">
                    <a:pos x="T2" y="T3"/>
                  </a:cxn>
                  <a:cxn ang="0">
                    <a:pos x="T4" y="T5"/>
                  </a:cxn>
                  <a:cxn ang="0">
                    <a:pos x="T6" y="T7"/>
                  </a:cxn>
                </a:cxnLst>
                <a:rect l="0" t="0" r="r" b="b"/>
                <a:pathLst>
                  <a:path w="12" h="11">
                    <a:moveTo>
                      <a:pt x="0" y="0"/>
                    </a:moveTo>
                    <a:lnTo>
                      <a:pt x="0" y="6"/>
                    </a:lnTo>
                    <a:lnTo>
                      <a:pt x="6" y="11"/>
                    </a:lnTo>
                    <a:lnTo>
                      <a:pt x="12"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90" name="Freeform 206"/>
              <p:cNvSpPr>
                <a:spLocks/>
              </p:cNvSpPr>
              <p:nvPr/>
            </p:nvSpPr>
            <p:spPr bwMode="auto">
              <a:xfrm>
                <a:off x="4066" y="2298"/>
                <a:ext cx="19" cy="5"/>
              </a:xfrm>
              <a:custGeom>
                <a:avLst/>
                <a:gdLst>
                  <a:gd name="T0" fmla="*/ 19 w 19"/>
                  <a:gd name="T1" fmla="*/ 0 h 5"/>
                  <a:gd name="T2" fmla="*/ 13 w 19"/>
                  <a:gd name="T3" fmla="*/ 0 h 5"/>
                  <a:gd name="T4" fmla="*/ 8 w 19"/>
                  <a:gd name="T5" fmla="*/ 5 h 5"/>
                  <a:gd name="T6" fmla="*/ 0 w 19"/>
                  <a:gd name="T7" fmla="*/ 5 h 5"/>
                </a:gdLst>
                <a:ahLst/>
                <a:cxnLst>
                  <a:cxn ang="0">
                    <a:pos x="T0" y="T1"/>
                  </a:cxn>
                  <a:cxn ang="0">
                    <a:pos x="T2" y="T3"/>
                  </a:cxn>
                  <a:cxn ang="0">
                    <a:pos x="T4" y="T5"/>
                  </a:cxn>
                  <a:cxn ang="0">
                    <a:pos x="T6" y="T7"/>
                  </a:cxn>
                </a:cxnLst>
                <a:rect l="0" t="0" r="r" b="b"/>
                <a:pathLst>
                  <a:path w="19" h="5">
                    <a:moveTo>
                      <a:pt x="19" y="0"/>
                    </a:moveTo>
                    <a:lnTo>
                      <a:pt x="13" y="0"/>
                    </a:lnTo>
                    <a:lnTo>
                      <a:pt x="8" y="5"/>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91" name="Freeform 207"/>
              <p:cNvSpPr>
                <a:spLocks/>
              </p:cNvSpPr>
              <p:nvPr/>
            </p:nvSpPr>
            <p:spPr bwMode="auto">
              <a:xfrm>
                <a:off x="4036" y="2854"/>
                <a:ext cx="24" cy="26"/>
              </a:xfrm>
              <a:custGeom>
                <a:avLst/>
                <a:gdLst>
                  <a:gd name="T0" fmla="*/ 24 w 24"/>
                  <a:gd name="T1" fmla="*/ 0 h 26"/>
                  <a:gd name="T2" fmla="*/ 18 w 24"/>
                  <a:gd name="T3" fmla="*/ 8 h 26"/>
                  <a:gd name="T4" fmla="*/ 12 w 24"/>
                  <a:gd name="T5" fmla="*/ 20 h 26"/>
                  <a:gd name="T6" fmla="*/ 0 w 24"/>
                  <a:gd name="T7" fmla="*/ 26 h 26"/>
                </a:gdLst>
                <a:ahLst/>
                <a:cxnLst>
                  <a:cxn ang="0">
                    <a:pos x="T0" y="T1"/>
                  </a:cxn>
                  <a:cxn ang="0">
                    <a:pos x="T2" y="T3"/>
                  </a:cxn>
                  <a:cxn ang="0">
                    <a:pos x="T4" y="T5"/>
                  </a:cxn>
                  <a:cxn ang="0">
                    <a:pos x="T6" y="T7"/>
                  </a:cxn>
                </a:cxnLst>
                <a:rect l="0" t="0" r="r" b="b"/>
                <a:pathLst>
                  <a:path w="24" h="26">
                    <a:moveTo>
                      <a:pt x="24" y="0"/>
                    </a:moveTo>
                    <a:lnTo>
                      <a:pt x="18" y="8"/>
                    </a:lnTo>
                    <a:lnTo>
                      <a:pt x="12" y="20"/>
                    </a:lnTo>
                    <a:lnTo>
                      <a:pt x="0"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92" name="Freeform 208"/>
              <p:cNvSpPr>
                <a:spLocks/>
              </p:cNvSpPr>
              <p:nvPr/>
            </p:nvSpPr>
            <p:spPr bwMode="auto">
              <a:xfrm>
                <a:off x="4103" y="2868"/>
                <a:ext cx="32" cy="12"/>
              </a:xfrm>
              <a:custGeom>
                <a:avLst/>
                <a:gdLst>
                  <a:gd name="T0" fmla="*/ 32 w 32"/>
                  <a:gd name="T1" fmla="*/ 0 h 12"/>
                  <a:gd name="T2" fmla="*/ 26 w 32"/>
                  <a:gd name="T3" fmla="*/ 6 h 12"/>
                  <a:gd name="T4" fmla="*/ 12 w 32"/>
                  <a:gd name="T5" fmla="*/ 12 h 12"/>
                  <a:gd name="T6" fmla="*/ 0 w 32"/>
                  <a:gd name="T7" fmla="*/ 12 h 12"/>
                </a:gdLst>
                <a:ahLst/>
                <a:cxnLst>
                  <a:cxn ang="0">
                    <a:pos x="T0" y="T1"/>
                  </a:cxn>
                  <a:cxn ang="0">
                    <a:pos x="T2" y="T3"/>
                  </a:cxn>
                  <a:cxn ang="0">
                    <a:pos x="T4" y="T5"/>
                  </a:cxn>
                  <a:cxn ang="0">
                    <a:pos x="T6" y="T7"/>
                  </a:cxn>
                </a:cxnLst>
                <a:rect l="0" t="0" r="r" b="b"/>
                <a:pathLst>
                  <a:path w="32" h="12">
                    <a:moveTo>
                      <a:pt x="32" y="0"/>
                    </a:moveTo>
                    <a:lnTo>
                      <a:pt x="26" y="6"/>
                    </a:lnTo>
                    <a:lnTo>
                      <a:pt x="12"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12593" name="Freeform 209"/>
            <p:cNvSpPr>
              <a:spLocks/>
            </p:cNvSpPr>
            <p:nvPr/>
          </p:nvSpPr>
          <p:spPr bwMode="auto">
            <a:xfrm>
              <a:off x="2320" y="3039"/>
              <a:ext cx="1" cy="49"/>
            </a:xfrm>
            <a:custGeom>
              <a:avLst/>
              <a:gdLst>
                <a:gd name="T0" fmla="*/ 0 h 49"/>
                <a:gd name="T1" fmla="*/ 12 h 49"/>
                <a:gd name="T2" fmla="*/ 35 h 49"/>
                <a:gd name="T3" fmla="*/ 49 h 49"/>
              </a:gdLst>
              <a:ahLst/>
              <a:cxnLst>
                <a:cxn ang="0">
                  <a:pos x="0" y="T0"/>
                </a:cxn>
                <a:cxn ang="0">
                  <a:pos x="0" y="T1"/>
                </a:cxn>
                <a:cxn ang="0">
                  <a:pos x="0" y="T2"/>
                </a:cxn>
                <a:cxn ang="0">
                  <a:pos x="0" y="T3"/>
                </a:cxn>
              </a:cxnLst>
              <a:rect l="0" t="0" r="r" b="b"/>
              <a:pathLst>
                <a:path h="49">
                  <a:moveTo>
                    <a:pt x="0" y="0"/>
                  </a:moveTo>
                  <a:lnTo>
                    <a:pt x="0" y="12"/>
                  </a:lnTo>
                  <a:lnTo>
                    <a:pt x="0" y="35"/>
                  </a:lnTo>
                  <a:lnTo>
                    <a:pt x="0"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94" name="Freeform 210"/>
            <p:cNvSpPr>
              <a:spLocks/>
            </p:cNvSpPr>
            <p:nvPr/>
          </p:nvSpPr>
          <p:spPr bwMode="auto">
            <a:xfrm>
              <a:off x="2363" y="3094"/>
              <a:ext cx="12" cy="43"/>
            </a:xfrm>
            <a:custGeom>
              <a:avLst/>
              <a:gdLst>
                <a:gd name="T0" fmla="*/ 12 w 12"/>
                <a:gd name="T1" fmla="*/ 43 h 43"/>
                <a:gd name="T2" fmla="*/ 12 w 12"/>
                <a:gd name="T3" fmla="*/ 43 h 43"/>
                <a:gd name="T4" fmla="*/ 12 w 12"/>
                <a:gd name="T5" fmla="*/ 29 h 43"/>
                <a:gd name="T6" fmla="*/ 12 w 12"/>
                <a:gd name="T7" fmla="*/ 23 h 43"/>
                <a:gd name="T8" fmla="*/ 12 w 12"/>
                <a:gd name="T9" fmla="*/ 23 h 43"/>
                <a:gd name="T10" fmla="*/ 12 w 12"/>
                <a:gd name="T11" fmla="*/ 18 h 43"/>
                <a:gd name="T12" fmla="*/ 6 w 12"/>
                <a:gd name="T13" fmla="*/ 12 h 43"/>
                <a:gd name="T14" fmla="*/ 6 w 12"/>
                <a:gd name="T15" fmla="*/ 6 h 43"/>
                <a:gd name="T16" fmla="*/ 6 w 12"/>
                <a:gd name="T17" fmla="*/ 6 h 43"/>
                <a:gd name="T18" fmla="*/ 0 w 12"/>
                <a:gd name="T19" fmla="*/ 6 h 43"/>
                <a:gd name="T20" fmla="*/ 0 w 12"/>
                <a:gd name="T21" fmla="*/ 0 h 43"/>
                <a:gd name="T22" fmla="*/ 0 w 12"/>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12" y="43"/>
                  </a:moveTo>
                  <a:lnTo>
                    <a:pt x="12" y="43"/>
                  </a:lnTo>
                  <a:lnTo>
                    <a:pt x="12" y="29"/>
                  </a:lnTo>
                  <a:lnTo>
                    <a:pt x="12" y="23"/>
                  </a:lnTo>
                  <a:lnTo>
                    <a:pt x="12" y="23"/>
                  </a:lnTo>
                  <a:lnTo>
                    <a:pt x="12" y="18"/>
                  </a:lnTo>
                  <a:lnTo>
                    <a:pt x="6" y="12"/>
                  </a:lnTo>
                  <a:lnTo>
                    <a:pt x="6" y="6"/>
                  </a:lnTo>
                  <a:lnTo>
                    <a:pt x="6"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595" name="Freeform 211"/>
            <p:cNvSpPr>
              <a:spLocks/>
            </p:cNvSpPr>
            <p:nvPr/>
          </p:nvSpPr>
          <p:spPr bwMode="auto">
            <a:xfrm>
              <a:off x="2436" y="2097"/>
              <a:ext cx="49" cy="35"/>
            </a:xfrm>
            <a:custGeom>
              <a:avLst/>
              <a:gdLst>
                <a:gd name="T0" fmla="*/ 0 w 49"/>
                <a:gd name="T1" fmla="*/ 0 h 35"/>
                <a:gd name="T2" fmla="*/ 12 w 49"/>
                <a:gd name="T3" fmla="*/ 0 h 35"/>
                <a:gd name="T4" fmla="*/ 31 w 49"/>
                <a:gd name="T5" fmla="*/ 6 h 35"/>
                <a:gd name="T6" fmla="*/ 43 w 49"/>
                <a:gd name="T7" fmla="*/ 12 h 35"/>
                <a:gd name="T8" fmla="*/ 43 w 49"/>
                <a:gd name="T9" fmla="*/ 12 h 35"/>
                <a:gd name="T10" fmla="*/ 49 w 49"/>
                <a:gd name="T11" fmla="*/ 24 h 35"/>
                <a:gd name="T12" fmla="*/ 43 w 49"/>
                <a:gd name="T13" fmla="*/ 35 h 35"/>
                <a:gd name="T14" fmla="*/ 37 w 49"/>
                <a:gd name="T15" fmla="*/ 35 h 35"/>
                <a:gd name="T16" fmla="*/ 37 w 49"/>
                <a:gd name="T17" fmla="*/ 35 h 35"/>
                <a:gd name="T18" fmla="*/ 20 w 49"/>
                <a:gd name="T19" fmla="*/ 24 h 35"/>
                <a:gd name="T20" fmla="*/ 0 w 49"/>
                <a:gd name="T21" fmla="*/ 12 h 35"/>
                <a:gd name="T22" fmla="*/ 0 w 49"/>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5">
                  <a:moveTo>
                    <a:pt x="0" y="0"/>
                  </a:moveTo>
                  <a:lnTo>
                    <a:pt x="12" y="0"/>
                  </a:lnTo>
                  <a:lnTo>
                    <a:pt x="31" y="6"/>
                  </a:lnTo>
                  <a:lnTo>
                    <a:pt x="43" y="12"/>
                  </a:lnTo>
                  <a:lnTo>
                    <a:pt x="43" y="12"/>
                  </a:lnTo>
                  <a:lnTo>
                    <a:pt x="49" y="24"/>
                  </a:lnTo>
                  <a:lnTo>
                    <a:pt x="43" y="35"/>
                  </a:lnTo>
                  <a:lnTo>
                    <a:pt x="37" y="35"/>
                  </a:lnTo>
                  <a:lnTo>
                    <a:pt x="37" y="35"/>
                  </a:lnTo>
                  <a:lnTo>
                    <a:pt x="20" y="24"/>
                  </a:lnTo>
                  <a:lnTo>
                    <a:pt x="0" y="12"/>
                  </a:lnTo>
                  <a:lnTo>
                    <a:pt x="0" y="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96" name="Freeform 212"/>
            <p:cNvSpPr>
              <a:spLocks/>
            </p:cNvSpPr>
            <p:nvPr/>
          </p:nvSpPr>
          <p:spPr bwMode="auto">
            <a:xfrm>
              <a:off x="2186" y="2103"/>
              <a:ext cx="55" cy="49"/>
            </a:xfrm>
            <a:custGeom>
              <a:avLst/>
              <a:gdLst>
                <a:gd name="T0" fmla="*/ 55 w 55"/>
                <a:gd name="T1" fmla="*/ 0 h 49"/>
                <a:gd name="T2" fmla="*/ 49 w 55"/>
                <a:gd name="T3" fmla="*/ 6 h 49"/>
                <a:gd name="T4" fmla="*/ 30 w 55"/>
                <a:gd name="T5" fmla="*/ 6 h 49"/>
                <a:gd name="T6" fmla="*/ 12 w 55"/>
                <a:gd name="T7" fmla="*/ 6 h 49"/>
                <a:gd name="T8" fmla="*/ 12 w 55"/>
                <a:gd name="T9" fmla="*/ 6 h 49"/>
                <a:gd name="T10" fmla="*/ 0 w 55"/>
                <a:gd name="T11" fmla="*/ 12 h 49"/>
                <a:gd name="T12" fmla="*/ 0 w 55"/>
                <a:gd name="T13" fmla="*/ 12 h 49"/>
                <a:gd name="T14" fmla="*/ 0 w 55"/>
                <a:gd name="T15" fmla="*/ 18 h 49"/>
                <a:gd name="T16" fmla="*/ 0 w 55"/>
                <a:gd name="T17" fmla="*/ 18 h 49"/>
                <a:gd name="T18" fmla="*/ 6 w 55"/>
                <a:gd name="T19" fmla="*/ 35 h 49"/>
                <a:gd name="T20" fmla="*/ 18 w 55"/>
                <a:gd name="T21" fmla="*/ 49 h 49"/>
                <a:gd name="T22" fmla="*/ 24 w 55"/>
                <a:gd name="T23" fmla="*/ 43 h 49"/>
                <a:gd name="T24" fmla="*/ 24 w 55"/>
                <a:gd name="T25" fmla="*/ 43 h 49"/>
                <a:gd name="T26" fmla="*/ 36 w 55"/>
                <a:gd name="T27" fmla="*/ 29 h 49"/>
                <a:gd name="T28" fmla="*/ 55 w 55"/>
                <a:gd name="T29" fmla="*/ 12 h 49"/>
                <a:gd name="T30" fmla="*/ 55 w 55"/>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9">
                  <a:moveTo>
                    <a:pt x="55" y="0"/>
                  </a:moveTo>
                  <a:lnTo>
                    <a:pt x="49" y="6"/>
                  </a:lnTo>
                  <a:lnTo>
                    <a:pt x="30" y="6"/>
                  </a:lnTo>
                  <a:lnTo>
                    <a:pt x="12" y="6"/>
                  </a:lnTo>
                  <a:lnTo>
                    <a:pt x="12" y="6"/>
                  </a:lnTo>
                  <a:lnTo>
                    <a:pt x="0" y="12"/>
                  </a:lnTo>
                  <a:lnTo>
                    <a:pt x="0" y="12"/>
                  </a:lnTo>
                  <a:lnTo>
                    <a:pt x="0" y="18"/>
                  </a:lnTo>
                  <a:lnTo>
                    <a:pt x="0" y="18"/>
                  </a:lnTo>
                  <a:lnTo>
                    <a:pt x="6" y="35"/>
                  </a:lnTo>
                  <a:lnTo>
                    <a:pt x="18" y="49"/>
                  </a:lnTo>
                  <a:lnTo>
                    <a:pt x="24" y="43"/>
                  </a:lnTo>
                  <a:lnTo>
                    <a:pt x="24" y="43"/>
                  </a:lnTo>
                  <a:lnTo>
                    <a:pt x="36" y="29"/>
                  </a:lnTo>
                  <a:lnTo>
                    <a:pt x="55" y="12"/>
                  </a:lnTo>
                  <a:lnTo>
                    <a:pt x="55" y="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97" name="Freeform 213"/>
            <p:cNvSpPr>
              <a:spLocks/>
            </p:cNvSpPr>
            <p:nvPr/>
          </p:nvSpPr>
          <p:spPr bwMode="auto">
            <a:xfrm>
              <a:off x="2320" y="2219"/>
              <a:ext cx="61" cy="37"/>
            </a:xfrm>
            <a:custGeom>
              <a:avLst/>
              <a:gdLst>
                <a:gd name="T0" fmla="*/ 61 w 61"/>
                <a:gd name="T1" fmla="*/ 6 h 37"/>
                <a:gd name="T2" fmla="*/ 55 w 61"/>
                <a:gd name="T3" fmla="*/ 6 h 37"/>
                <a:gd name="T4" fmla="*/ 43 w 61"/>
                <a:gd name="T5" fmla="*/ 6 h 37"/>
                <a:gd name="T6" fmla="*/ 31 w 61"/>
                <a:gd name="T7" fmla="*/ 0 h 37"/>
                <a:gd name="T8" fmla="*/ 31 w 61"/>
                <a:gd name="T9" fmla="*/ 0 h 37"/>
                <a:gd name="T10" fmla="*/ 26 w 61"/>
                <a:gd name="T11" fmla="*/ 0 h 37"/>
                <a:gd name="T12" fmla="*/ 12 w 61"/>
                <a:gd name="T13" fmla="*/ 6 h 37"/>
                <a:gd name="T14" fmla="*/ 6 w 61"/>
                <a:gd name="T15" fmla="*/ 6 h 37"/>
                <a:gd name="T16" fmla="*/ 6 w 61"/>
                <a:gd name="T17" fmla="*/ 6 h 37"/>
                <a:gd name="T18" fmla="*/ 0 w 61"/>
                <a:gd name="T19" fmla="*/ 12 h 37"/>
                <a:gd name="T20" fmla="*/ 0 w 61"/>
                <a:gd name="T21" fmla="*/ 18 h 37"/>
                <a:gd name="T22" fmla="*/ 12 w 61"/>
                <a:gd name="T23" fmla="*/ 18 h 37"/>
                <a:gd name="T24" fmla="*/ 12 w 61"/>
                <a:gd name="T25" fmla="*/ 18 h 37"/>
                <a:gd name="T26" fmla="*/ 18 w 61"/>
                <a:gd name="T27" fmla="*/ 18 h 37"/>
                <a:gd name="T28" fmla="*/ 26 w 61"/>
                <a:gd name="T29" fmla="*/ 24 h 37"/>
                <a:gd name="T30" fmla="*/ 26 w 61"/>
                <a:gd name="T31" fmla="*/ 24 h 37"/>
                <a:gd name="T32" fmla="*/ 26 w 61"/>
                <a:gd name="T33" fmla="*/ 24 h 37"/>
                <a:gd name="T34" fmla="*/ 26 w 61"/>
                <a:gd name="T35" fmla="*/ 29 h 37"/>
                <a:gd name="T36" fmla="*/ 31 w 61"/>
                <a:gd name="T37" fmla="*/ 37 h 37"/>
                <a:gd name="T38" fmla="*/ 31 w 61"/>
                <a:gd name="T39" fmla="*/ 37 h 37"/>
                <a:gd name="T40" fmla="*/ 31 w 61"/>
                <a:gd name="T41" fmla="*/ 37 h 37"/>
                <a:gd name="T42" fmla="*/ 31 w 61"/>
                <a:gd name="T43" fmla="*/ 29 h 37"/>
                <a:gd name="T44" fmla="*/ 37 w 61"/>
                <a:gd name="T45" fmla="*/ 24 h 37"/>
                <a:gd name="T46" fmla="*/ 43 w 61"/>
                <a:gd name="T47" fmla="*/ 18 h 37"/>
                <a:gd name="T48" fmla="*/ 43 w 61"/>
                <a:gd name="T49" fmla="*/ 18 h 37"/>
                <a:gd name="T50" fmla="*/ 55 w 61"/>
                <a:gd name="T51" fmla="*/ 18 h 37"/>
                <a:gd name="T52" fmla="*/ 61 w 61"/>
                <a:gd name="T53" fmla="*/ 12 h 37"/>
                <a:gd name="T54" fmla="*/ 61 w 61"/>
                <a:gd name="T5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37">
                  <a:moveTo>
                    <a:pt x="61" y="6"/>
                  </a:moveTo>
                  <a:lnTo>
                    <a:pt x="55" y="6"/>
                  </a:lnTo>
                  <a:lnTo>
                    <a:pt x="43" y="6"/>
                  </a:lnTo>
                  <a:lnTo>
                    <a:pt x="31" y="0"/>
                  </a:lnTo>
                  <a:lnTo>
                    <a:pt x="31" y="0"/>
                  </a:lnTo>
                  <a:lnTo>
                    <a:pt x="26" y="0"/>
                  </a:lnTo>
                  <a:lnTo>
                    <a:pt x="12" y="6"/>
                  </a:lnTo>
                  <a:lnTo>
                    <a:pt x="6" y="6"/>
                  </a:lnTo>
                  <a:lnTo>
                    <a:pt x="6" y="6"/>
                  </a:lnTo>
                  <a:lnTo>
                    <a:pt x="0" y="12"/>
                  </a:lnTo>
                  <a:lnTo>
                    <a:pt x="0" y="18"/>
                  </a:lnTo>
                  <a:lnTo>
                    <a:pt x="12" y="18"/>
                  </a:lnTo>
                  <a:lnTo>
                    <a:pt x="12" y="18"/>
                  </a:lnTo>
                  <a:lnTo>
                    <a:pt x="18" y="18"/>
                  </a:lnTo>
                  <a:lnTo>
                    <a:pt x="26" y="24"/>
                  </a:lnTo>
                  <a:lnTo>
                    <a:pt x="26" y="24"/>
                  </a:lnTo>
                  <a:lnTo>
                    <a:pt x="26" y="24"/>
                  </a:lnTo>
                  <a:lnTo>
                    <a:pt x="26" y="29"/>
                  </a:lnTo>
                  <a:lnTo>
                    <a:pt x="31" y="37"/>
                  </a:lnTo>
                  <a:lnTo>
                    <a:pt x="31" y="37"/>
                  </a:lnTo>
                  <a:lnTo>
                    <a:pt x="31" y="37"/>
                  </a:lnTo>
                  <a:lnTo>
                    <a:pt x="31" y="29"/>
                  </a:lnTo>
                  <a:lnTo>
                    <a:pt x="37" y="24"/>
                  </a:lnTo>
                  <a:lnTo>
                    <a:pt x="43" y="18"/>
                  </a:lnTo>
                  <a:lnTo>
                    <a:pt x="43" y="18"/>
                  </a:lnTo>
                  <a:lnTo>
                    <a:pt x="55" y="18"/>
                  </a:lnTo>
                  <a:lnTo>
                    <a:pt x="61" y="12"/>
                  </a:lnTo>
                  <a:lnTo>
                    <a:pt x="61" y="6"/>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98" name="Freeform 214"/>
            <p:cNvSpPr>
              <a:spLocks/>
            </p:cNvSpPr>
            <p:nvPr/>
          </p:nvSpPr>
          <p:spPr bwMode="auto">
            <a:xfrm>
              <a:off x="1665" y="1863"/>
              <a:ext cx="37" cy="20"/>
            </a:xfrm>
            <a:custGeom>
              <a:avLst/>
              <a:gdLst>
                <a:gd name="T0" fmla="*/ 12 w 37"/>
                <a:gd name="T1" fmla="*/ 20 h 20"/>
                <a:gd name="T2" fmla="*/ 20 w 37"/>
                <a:gd name="T3" fmla="*/ 14 h 20"/>
                <a:gd name="T4" fmla="*/ 31 w 37"/>
                <a:gd name="T5" fmla="*/ 14 h 20"/>
                <a:gd name="T6" fmla="*/ 37 w 37"/>
                <a:gd name="T7" fmla="*/ 8 h 20"/>
                <a:gd name="T8" fmla="*/ 37 w 37"/>
                <a:gd name="T9" fmla="*/ 8 h 20"/>
                <a:gd name="T10" fmla="*/ 37 w 37"/>
                <a:gd name="T11" fmla="*/ 8 h 20"/>
                <a:gd name="T12" fmla="*/ 37 w 37"/>
                <a:gd name="T13" fmla="*/ 0 h 20"/>
                <a:gd name="T14" fmla="*/ 31 w 37"/>
                <a:gd name="T15" fmla="*/ 0 h 20"/>
                <a:gd name="T16" fmla="*/ 31 w 37"/>
                <a:gd name="T17" fmla="*/ 0 h 20"/>
                <a:gd name="T18" fmla="*/ 20 w 37"/>
                <a:gd name="T19" fmla="*/ 0 h 20"/>
                <a:gd name="T20" fmla="*/ 6 w 37"/>
                <a:gd name="T21" fmla="*/ 0 h 20"/>
                <a:gd name="T22" fmla="*/ 0 w 37"/>
                <a:gd name="T23" fmla="*/ 0 h 20"/>
                <a:gd name="T24" fmla="*/ 0 w 37"/>
                <a:gd name="T25" fmla="*/ 0 h 20"/>
                <a:gd name="T26" fmla="*/ 0 w 37"/>
                <a:gd name="T27" fmla="*/ 8 h 20"/>
                <a:gd name="T28" fmla="*/ 6 w 37"/>
                <a:gd name="T29" fmla="*/ 8 h 20"/>
                <a:gd name="T30" fmla="*/ 12 w 37"/>
                <a:gd name="T31" fmla="*/ 8 h 20"/>
                <a:gd name="T32" fmla="*/ 12 w 37"/>
                <a:gd name="T33" fmla="*/ 8 h 20"/>
                <a:gd name="T34" fmla="*/ 12 w 37"/>
                <a:gd name="T35" fmla="*/ 14 h 20"/>
                <a:gd name="T36" fmla="*/ 12 w 37"/>
                <a:gd name="T37" fmla="*/ 20 h 20"/>
                <a:gd name="T38" fmla="*/ 12 w 37"/>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20">
                  <a:moveTo>
                    <a:pt x="12" y="20"/>
                  </a:moveTo>
                  <a:lnTo>
                    <a:pt x="20" y="14"/>
                  </a:lnTo>
                  <a:lnTo>
                    <a:pt x="31" y="14"/>
                  </a:lnTo>
                  <a:lnTo>
                    <a:pt x="37" y="8"/>
                  </a:lnTo>
                  <a:lnTo>
                    <a:pt x="37" y="8"/>
                  </a:lnTo>
                  <a:lnTo>
                    <a:pt x="37" y="8"/>
                  </a:lnTo>
                  <a:lnTo>
                    <a:pt x="37" y="0"/>
                  </a:lnTo>
                  <a:lnTo>
                    <a:pt x="31" y="0"/>
                  </a:lnTo>
                  <a:lnTo>
                    <a:pt x="31" y="0"/>
                  </a:lnTo>
                  <a:lnTo>
                    <a:pt x="20" y="0"/>
                  </a:lnTo>
                  <a:lnTo>
                    <a:pt x="6" y="0"/>
                  </a:lnTo>
                  <a:lnTo>
                    <a:pt x="0" y="0"/>
                  </a:lnTo>
                  <a:lnTo>
                    <a:pt x="0" y="0"/>
                  </a:lnTo>
                  <a:lnTo>
                    <a:pt x="0" y="8"/>
                  </a:lnTo>
                  <a:lnTo>
                    <a:pt x="6" y="8"/>
                  </a:lnTo>
                  <a:lnTo>
                    <a:pt x="12" y="8"/>
                  </a:lnTo>
                  <a:lnTo>
                    <a:pt x="12" y="8"/>
                  </a:lnTo>
                  <a:lnTo>
                    <a:pt x="12" y="14"/>
                  </a:lnTo>
                  <a:lnTo>
                    <a:pt x="12" y="20"/>
                  </a:lnTo>
                  <a:lnTo>
                    <a:pt x="12" y="2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99" name="Freeform 215"/>
            <p:cNvSpPr>
              <a:spLocks/>
            </p:cNvSpPr>
            <p:nvPr/>
          </p:nvSpPr>
          <p:spPr bwMode="auto">
            <a:xfrm>
              <a:off x="2969" y="1857"/>
              <a:ext cx="24" cy="14"/>
            </a:xfrm>
            <a:custGeom>
              <a:avLst/>
              <a:gdLst>
                <a:gd name="T0" fmla="*/ 24 w 24"/>
                <a:gd name="T1" fmla="*/ 6 h 14"/>
                <a:gd name="T2" fmla="*/ 18 w 24"/>
                <a:gd name="T3" fmla="*/ 6 h 14"/>
                <a:gd name="T4" fmla="*/ 12 w 24"/>
                <a:gd name="T5" fmla="*/ 14 h 14"/>
                <a:gd name="T6" fmla="*/ 6 w 24"/>
                <a:gd name="T7" fmla="*/ 14 h 14"/>
                <a:gd name="T8" fmla="*/ 6 w 24"/>
                <a:gd name="T9" fmla="*/ 14 h 14"/>
                <a:gd name="T10" fmla="*/ 0 w 24"/>
                <a:gd name="T11" fmla="*/ 14 h 14"/>
                <a:gd name="T12" fmla="*/ 0 w 24"/>
                <a:gd name="T13" fmla="*/ 6 h 14"/>
                <a:gd name="T14" fmla="*/ 0 w 24"/>
                <a:gd name="T15" fmla="*/ 0 h 14"/>
                <a:gd name="T16" fmla="*/ 0 w 24"/>
                <a:gd name="T17" fmla="*/ 0 h 14"/>
                <a:gd name="T18" fmla="*/ 12 w 24"/>
                <a:gd name="T19" fmla="*/ 0 h 14"/>
                <a:gd name="T20" fmla="*/ 18 w 24"/>
                <a:gd name="T21" fmla="*/ 0 h 14"/>
                <a:gd name="T22" fmla="*/ 24 w 24"/>
                <a:gd name="T2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4">
                  <a:moveTo>
                    <a:pt x="24" y="6"/>
                  </a:moveTo>
                  <a:lnTo>
                    <a:pt x="18" y="6"/>
                  </a:lnTo>
                  <a:lnTo>
                    <a:pt x="12" y="14"/>
                  </a:lnTo>
                  <a:lnTo>
                    <a:pt x="6" y="14"/>
                  </a:lnTo>
                  <a:lnTo>
                    <a:pt x="6" y="14"/>
                  </a:lnTo>
                  <a:lnTo>
                    <a:pt x="0" y="14"/>
                  </a:lnTo>
                  <a:lnTo>
                    <a:pt x="0" y="6"/>
                  </a:lnTo>
                  <a:lnTo>
                    <a:pt x="0" y="0"/>
                  </a:lnTo>
                  <a:lnTo>
                    <a:pt x="0" y="0"/>
                  </a:lnTo>
                  <a:lnTo>
                    <a:pt x="12" y="0"/>
                  </a:lnTo>
                  <a:lnTo>
                    <a:pt x="18" y="0"/>
                  </a:lnTo>
                  <a:lnTo>
                    <a:pt x="24" y="6"/>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00" name="Freeform 216"/>
            <p:cNvSpPr>
              <a:spLocks/>
            </p:cNvSpPr>
            <p:nvPr/>
          </p:nvSpPr>
          <p:spPr bwMode="auto">
            <a:xfrm>
              <a:off x="1647" y="1912"/>
              <a:ext cx="12" cy="14"/>
            </a:xfrm>
            <a:custGeom>
              <a:avLst/>
              <a:gdLst>
                <a:gd name="T0" fmla="*/ 6 w 12"/>
                <a:gd name="T1" fmla="*/ 0 h 14"/>
                <a:gd name="T2" fmla="*/ 6 w 12"/>
                <a:gd name="T3" fmla="*/ 0 h 14"/>
                <a:gd name="T4" fmla="*/ 12 w 12"/>
                <a:gd name="T5" fmla="*/ 6 h 14"/>
                <a:gd name="T6" fmla="*/ 12 w 12"/>
                <a:gd name="T7" fmla="*/ 6 h 14"/>
                <a:gd name="T8" fmla="*/ 12 w 12"/>
                <a:gd name="T9" fmla="*/ 6 h 14"/>
                <a:gd name="T10" fmla="*/ 12 w 12"/>
                <a:gd name="T11" fmla="*/ 14 h 14"/>
                <a:gd name="T12" fmla="*/ 6 w 12"/>
                <a:gd name="T13" fmla="*/ 14 h 14"/>
                <a:gd name="T14" fmla="*/ 6 w 12"/>
                <a:gd name="T15" fmla="*/ 14 h 14"/>
                <a:gd name="T16" fmla="*/ 6 w 12"/>
                <a:gd name="T17" fmla="*/ 14 h 14"/>
                <a:gd name="T18" fmla="*/ 0 w 12"/>
                <a:gd name="T19" fmla="*/ 14 h 14"/>
                <a:gd name="T20" fmla="*/ 0 w 12"/>
                <a:gd name="T21" fmla="*/ 6 h 14"/>
                <a:gd name="T22" fmla="*/ 0 w 12"/>
                <a:gd name="T23" fmla="*/ 6 h 14"/>
                <a:gd name="T24" fmla="*/ 0 w 12"/>
                <a:gd name="T25" fmla="*/ 6 h 14"/>
                <a:gd name="T26" fmla="*/ 0 w 12"/>
                <a:gd name="T27" fmla="*/ 6 h 14"/>
                <a:gd name="T28" fmla="*/ 6 w 12"/>
                <a:gd name="T29" fmla="*/ 0 h 14"/>
                <a:gd name="T30" fmla="*/ 6 w 12"/>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6" y="0"/>
                  </a:moveTo>
                  <a:lnTo>
                    <a:pt x="6" y="0"/>
                  </a:lnTo>
                  <a:lnTo>
                    <a:pt x="12" y="6"/>
                  </a:lnTo>
                  <a:lnTo>
                    <a:pt x="12" y="6"/>
                  </a:lnTo>
                  <a:lnTo>
                    <a:pt x="12" y="6"/>
                  </a:lnTo>
                  <a:lnTo>
                    <a:pt x="12" y="14"/>
                  </a:lnTo>
                  <a:lnTo>
                    <a:pt x="6" y="14"/>
                  </a:lnTo>
                  <a:lnTo>
                    <a:pt x="6" y="14"/>
                  </a:lnTo>
                  <a:lnTo>
                    <a:pt x="6" y="14"/>
                  </a:lnTo>
                  <a:lnTo>
                    <a:pt x="0" y="14"/>
                  </a:lnTo>
                  <a:lnTo>
                    <a:pt x="0" y="6"/>
                  </a:lnTo>
                  <a:lnTo>
                    <a:pt x="0" y="6"/>
                  </a:lnTo>
                  <a:lnTo>
                    <a:pt x="0" y="6"/>
                  </a:lnTo>
                  <a:lnTo>
                    <a:pt x="0" y="6"/>
                  </a:lnTo>
                  <a:lnTo>
                    <a:pt x="6" y="0"/>
                  </a:lnTo>
                  <a:lnTo>
                    <a:pt x="6"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01" name="Freeform 217"/>
            <p:cNvSpPr>
              <a:spLocks/>
            </p:cNvSpPr>
            <p:nvPr/>
          </p:nvSpPr>
          <p:spPr bwMode="auto">
            <a:xfrm>
              <a:off x="3024" y="1895"/>
              <a:ext cx="18" cy="11"/>
            </a:xfrm>
            <a:custGeom>
              <a:avLst/>
              <a:gdLst>
                <a:gd name="T0" fmla="*/ 12 w 18"/>
                <a:gd name="T1" fmla="*/ 0 h 11"/>
                <a:gd name="T2" fmla="*/ 6 w 18"/>
                <a:gd name="T3" fmla="*/ 0 h 11"/>
                <a:gd name="T4" fmla="*/ 0 w 18"/>
                <a:gd name="T5" fmla="*/ 5 h 11"/>
                <a:gd name="T6" fmla="*/ 0 w 18"/>
                <a:gd name="T7" fmla="*/ 5 h 11"/>
                <a:gd name="T8" fmla="*/ 0 w 18"/>
                <a:gd name="T9" fmla="*/ 5 h 11"/>
                <a:gd name="T10" fmla="*/ 0 w 18"/>
                <a:gd name="T11" fmla="*/ 11 h 11"/>
                <a:gd name="T12" fmla="*/ 6 w 18"/>
                <a:gd name="T13" fmla="*/ 11 h 11"/>
                <a:gd name="T14" fmla="*/ 12 w 18"/>
                <a:gd name="T15" fmla="*/ 11 h 11"/>
                <a:gd name="T16" fmla="*/ 12 w 18"/>
                <a:gd name="T17" fmla="*/ 11 h 11"/>
                <a:gd name="T18" fmla="*/ 18 w 18"/>
                <a:gd name="T19" fmla="*/ 11 h 11"/>
                <a:gd name="T20" fmla="*/ 18 w 18"/>
                <a:gd name="T21" fmla="*/ 11 h 11"/>
                <a:gd name="T22" fmla="*/ 18 w 18"/>
                <a:gd name="T23" fmla="*/ 11 h 11"/>
                <a:gd name="T24" fmla="*/ 18 w 18"/>
                <a:gd name="T25" fmla="*/ 11 h 11"/>
                <a:gd name="T26" fmla="*/ 18 w 18"/>
                <a:gd name="T27" fmla="*/ 11 h 11"/>
                <a:gd name="T28" fmla="*/ 12 w 18"/>
                <a:gd name="T29" fmla="*/ 5 h 11"/>
                <a:gd name="T30" fmla="*/ 12 w 18"/>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1">
                  <a:moveTo>
                    <a:pt x="12" y="0"/>
                  </a:moveTo>
                  <a:lnTo>
                    <a:pt x="6" y="0"/>
                  </a:lnTo>
                  <a:lnTo>
                    <a:pt x="0" y="5"/>
                  </a:lnTo>
                  <a:lnTo>
                    <a:pt x="0" y="5"/>
                  </a:lnTo>
                  <a:lnTo>
                    <a:pt x="0" y="5"/>
                  </a:lnTo>
                  <a:lnTo>
                    <a:pt x="0" y="11"/>
                  </a:lnTo>
                  <a:lnTo>
                    <a:pt x="6" y="11"/>
                  </a:lnTo>
                  <a:lnTo>
                    <a:pt x="12" y="11"/>
                  </a:lnTo>
                  <a:lnTo>
                    <a:pt x="12" y="11"/>
                  </a:lnTo>
                  <a:lnTo>
                    <a:pt x="18" y="11"/>
                  </a:lnTo>
                  <a:lnTo>
                    <a:pt x="18" y="11"/>
                  </a:lnTo>
                  <a:lnTo>
                    <a:pt x="18" y="11"/>
                  </a:lnTo>
                  <a:lnTo>
                    <a:pt x="18" y="11"/>
                  </a:lnTo>
                  <a:lnTo>
                    <a:pt x="18" y="11"/>
                  </a:lnTo>
                  <a:lnTo>
                    <a:pt x="12" y="5"/>
                  </a:lnTo>
                  <a:lnTo>
                    <a:pt x="12"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02" name="Freeform 218"/>
            <p:cNvSpPr>
              <a:spLocks/>
            </p:cNvSpPr>
            <p:nvPr/>
          </p:nvSpPr>
          <p:spPr bwMode="auto">
            <a:xfrm>
              <a:off x="2387" y="3320"/>
              <a:ext cx="14" cy="6"/>
            </a:xfrm>
            <a:custGeom>
              <a:avLst/>
              <a:gdLst>
                <a:gd name="T0" fmla="*/ 14 w 14"/>
                <a:gd name="T1" fmla="*/ 0 h 6"/>
                <a:gd name="T2" fmla="*/ 6 w 14"/>
                <a:gd name="T3" fmla="*/ 0 h 6"/>
                <a:gd name="T4" fmla="*/ 6 w 14"/>
                <a:gd name="T5" fmla="*/ 0 h 6"/>
                <a:gd name="T6" fmla="*/ 0 w 14"/>
                <a:gd name="T7" fmla="*/ 0 h 6"/>
                <a:gd name="T8" fmla="*/ 0 w 14"/>
                <a:gd name="T9" fmla="*/ 0 h 6"/>
                <a:gd name="T10" fmla="*/ 0 w 14"/>
                <a:gd name="T11" fmla="*/ 6 h 6"/>
                <a:gd name="T12" fmla="*/ 0 w 14"/>
                <a:gd name="T13" fmla="*/ 6 h 6"/>
                <a:gd name="T14" fmla="*/ 6 w 14"/>
                <a:gd name="T15" fmla="*/ 6 h 6"/>
                <a:gd name="T16" fmla="*/ 6 w 14"/>
                <a:gd name="T17" fmla="*/ 6 h 6"/>
                <a:gd name="T18" fmla="*/ 6 w 14"/>
                <a:gd name="T19" fmla="*/ 6 h 6"/>
                <a:gd name="T20" fmla="*/ 6 w 14"/>
                <a:gd name="T21" fmla="*/ 6 h 6"/>
                <a:gd name="T22" fmla="*/ 14 w 14"/>
                <a:gd name="T23" fmla="*/ 6 h 6"/>
                <a:gd name="T24" fmla="*/ 14 w 14"/>
                <a:gd name="T25" fmla="*/ 6 h 6"/>
                <a:gd name="T26" fmla="*/ 14 w 14"/>
                <a:gd name="T27" fmla="*/ 6 h 6"/>
                <a:gd name="T28" fmla="*/ 14 w 14"/>
                <a:gd name="T29" fmla="*/ 0 h 6"/>
                <a:gd name="T30" fmla="*/ 14 w 1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6">
                  <a:moveTo>
                    <a:pt x="14" y="0"/>
                  </a:moveTo>
                  <a:lnTo>
                    <a:pt x="6" y="0"/>
                  </a:lnTo>
                  <a:lnTo>
                    <a:pt x="6" y="0"/>
                  </a:lnTo>
                  <a:lnTo>
                    <a:pt x="0" y="0"/>
                  </a:lnTo>
                  <a:lnTo>
                    <a:pt x="0" y="0"/>
                  </a:lnTo>
                  <a:lnTo>
                    <a:pt x="0" y="6"/>
                  </a:lnTo>
                  <a:lnTo>
                    <a:pt x="0" y="6"/>
                  </a:lnTo>
                  <a:lnTo>
                    <a:pt x="6" y="6"/>
                  </a:lnTo>
                  <a:lnTo>
                    <a:pt x="6" y="6"/>
                  </a:lnTo>
                  <a:lnTo>
                    <a:pt x="6" y="6"/>
                  </a:lnTo>
                  <a:lnTo>
                    <a:pt x="6" y="6"/>
                  </a:lnTo>
                  <a:lnTo>
                    <a:pt x="14" y="6"/>
                  </a:lnTo>
                  <a:lnTo>
                    <a:pt x="14" y="6"/>
                  </a:lnTo>
                  <a:lnTo>
                    <a:pt x="14" y="6"/>
                  </a:lnTo>
                  <a:lnTo>
                    <a:pt x="14" y="0"/>
                  </a:lnTo>
                  <a:lnTo>
                    <a:pt x="14"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03" name="Freeform 219"/>
            <p:cNvSpPr>
              <a:spLocks/>
            </p:cNvSpPr>
            <p:nvPr/>
          </p:nvSpPr>
          <p:spPr bwMode="auto">
            <a:xfrm>
              <a:off x="2375" y="3326"/>
              <a:ext cx="12" cy="12"/>
            </a:xfrm>
            <a:custGeom>
              <a:avLst/>
              <a:gdLst>
                <a:gd name="T0" fmla="*/ 12 w 12"/>
                <a:gd name="T1" fmla="*/ 0 h 12"/>
                <a:gd name="T2" fmla="*/ 6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6 w 12"/>
                <a:gd name="T15" fmla="*/ 6 h 12"/>
                <a:gd name="T16" fmla="*/ 6 w 12"/>
                <a:gd name="T17" fmla="*/ 6 h 12"/>
                <a:gd name="T18" fmla="*/ 6 w 12"/>
                <a:gd name="T19" fmla="*/ 12 h 12"/>
                <a:gd name="T20" fmla="*/ 6 w 12"/>
                <a:gd name="T21" fmla="*/ 12 h 12"/>
                <a:gd name="T22" fmla="*/ 12 w 12"/>
                <a:gd name="T23" fmla="*/ 6 h 12"/>
                <a:gd name="T24" fmla="*/ 12 w 12"/>
                <a:gd name="T25" fmla="*/ 6 h 12"/>
                <a:gd name="T26" fmla="*/ 12 w 12"/>
                <a:gd name="T27" fmla="*/ 6 h 12"/>
                <a:gd name="T28" fmla="*/ 12 w 12"/>
                <a:gd name="T29" fmla="*/ 0 h 12"/>
                <a:gd name="T30" fmla="*/ 12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2" y="0"/>
                  </a:moveTo>
                  <a:lnTo>
                    <a:pt x="6" y="0"/>
                  </a:lnTo>
                  <a:lnTo>
                    <a:pt x="6" y="0"/>
                  </a:lnTo>
                  <a:lnTo>
                    <a:pt x="6" y="0"/>
                  </a:lnTo>
                  <a:lnTo>
                    <a:pt x="6" y="0"/>
                  </a:lnTo>
                  <a:lnTo>
                    <a:pt x="0" y="0"/>
                  </a:lnTo>
                  <a:lnTo>
                    <a:pt x="0" y="6"/>
                  </a:lnTo>
                  <a:lnTo>
                    <a:pt x="6" y="6"/>
                  </a:lnTo>
                  <a:lnTo>
                    <a:pt x="6" y="6"/>
                  </a:lnTo>
                  <a:lnTo>
                    <a:pt x="6" y="12"/>
                  </a:lnTo>
                  <a:lnTo>
                    <a:pt x="6" y="12"/>
                  </a:lnTo>
                  <a:lnTo>
                    <a:pt x="12" y="6"/>
                  </a:lnTo>
                  <a:lnTo>
                    <a:pt x="12" y="6"/>
                  </a:lnTo>
                  <a:lnTo>
                    <a:pt x="12" y="6"/>
                  </a:lnTo>
                  <a:lnTo>
                    <a:pt x="12" y="0"/>
                  </a:lnTo>
                  <a:lnTo>
                    <a:pt x="12"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04" name="Freeform 220"/>
            <p:cNvSpPr>
              <a:spLocks/>
            </p:cNvSpPr>
            <p:nvPr/>
          </p:nvSpPr>
          <p:spPr bwMode="auto">
            <a:xfrm>
              <a:off x="2351" y="3320"/>
              <a:ext cx="6" cy="6"/>
            </a:xfrm>
            <a:custGeom>
              <a:avLst/>
              <a:gdLst>
                <a:gd name="T0" fmla="*/ 6 w 6"/>
                <a:gd name="T1" fmla="*/ 6 h 6"/>
                <a:gd name="T2" fmla="*/ 6 w 6"/>
                <a:gd name="T3" fmla="*/ 6 h 6"/>
                <a:gd name="T4" fmla="*/ 6 w 6"/>
                <a:gd name="T5" fmla="*/ 6 h 6"/>
                <a:gd name="T6" fmla="*/ 6 w 6"/>
                <a:gd name="T7" fmla="*/ 6 h 6"/>
                <a:gd name="T8" fmla="*/ 6 w 6"/>
                <a:gd name="T9" fmla="*/ 6 h 6"/>
                <a:gd name="T10" fmla="*/ 6 w 6"/>
                <a:gd name="T11" fmla="*/ 6 h 6"/>
                <a:gd name="T12" fmla="*/ 0 w 6"/>
                <a:gd name="T13" fmla="*/ 6 h 6"/>
                <a:gd name="T14" fmla="*/ 0 w 6"/>
                <a:gd name="T15" fmla="*/ 0 h 6"/>
                <a:gd name="T16" fmla="*/ 0 w 6"/>
                <a:gd name="T17" fmla="*/ 0 h 6"/>
                <a:gd name="T18" fmla="*/ 0 w 6"/>
                <a:gd name="T19" fmla="*/ 0 h 6"/>
                <a:gd name="T20" fmla="*/ 0 w 6"/>
                <a:gd name="T21" fmla="*/ 0 h 6"/>
                <a:gd name="T22" fmla="*/ 6 w 6"/>
                <a:gd name="T23" fmla="*/ 0 h 6"/>
                <a:gd name="T24" fmla="*/ 6 w 6"/>
                <a:gd name="T25" fmla="*/ 0 h 6"/>
                <a:gd name="T26" fmla="*/ 6 w 6"/>
                <a:gd name="T27" fmla="*/ 6 h 6"/>
                <a:gd name="T28" fmla="*/ 6 w 6"/>
                <a:gd name="T29" fmla="*/ 6 h 6"/>
                <a:gd name="T30" fmla="*/ 6 w 6"/>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6"/>
                  </a:moveTo>
                  <a:lnTo>
                    <a:pt x="6" y="6"/>
                  </a:lnTo>
                  <a:lnTo>
                    <a:pt x="6" y="6"/>
                  </a:lnTo>
                  <a:lnTo>
                    <a:pt x="6" y="6"/>
                  </a:lnTo>
                  <a:lnTo>
                    <a:pt x="6" y="6"/>
                  </a:lnTo>
                  <a:lnTo>
                    <a:pt x="6" y="6"/>
                  </a:lnTo>
                  <a:lnTo>
                    <a:pt x="0" y="6"/>
                  </a:lnTo>
                  <a:lnTo>
                    <a:pt x="0" y="0"/>
                  </a:lnTo>
                  <a:lnTo>
                    <a:pt x="0" y="0"/>
                  </a:lnTo>
                  <a:lnTo>
                    <a:pt x="0" y="0"/>
                  </a:lnTo>
                  <a:lnTo>
                    <a:pt x="0" y="0"/>
                  </a:lnTo>
                  <a:lnTo>
                    <a:pt x="6" y="0"/>
                  </a:lnTo>
                  <a:lnTo>
                    <a:pt x="6" y="0"/>
                  </a:lnTo>
                  <a:lnTo>
                    <a:pt x="6" y="6"/>
                  </a:lnTo>
                  <a:lnTo>
                    <a:pt x="6" y="6"/>
                  </a:lnTo>
                  <a:lnTo>
                    <a:pt x="6" y="6"/>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05" name="Freeform 221"/>
            <p:cNvSpPr>
              <a:spLocks/>
            </p:cNvSpPr>
            <p:nvPr/>
          </p:nvSpPr>
          <p:spPr bwMode="auto">
            <a:xfrm>
              <a:off x="2338" y="3308"/>
              <a:ext cx="8" cy="6"/>
            </a:xfrm>
            <a:custGeom>
              <a:avLst/>
              <a:gdLst>
                <a:gd name="T0" fmla="*/ 0 w 8"/>
                <a:gd name="T1" fmla="*/ 0 h 6"/>
                <a:gd name="T2" fmla="*/ 0 w 8"/>
                <a:gd name="T3" fmla="*/ 0 h 6"/>
                <a:gd name="T4" fmla="*/ 0 w 8"/>
                <a:gd name="T5" fmla="*/ 0 h 6"/>
                <a:gd name="T6" fmla="*/ 8 w 8"/>
                <a:gd name="T7" fmla="*/ 0 h 6"/>
                <a:gd name="T8" fmla="*/ 8 w 8"/>
                <a:gd name="T9" fmla="*/ 0 h 6"/>
                <a:gd name="T10" fmla="*/ 8 w 8"/>
                <a:gd name="T11" fmla="*/ 6 h 6"/>
                <a:gd name="T12" fmla="*/ 8 w 8"/>
                <a:gd name="T13" fmla="*/ 6 h 6"/>
                <a:gd name="T14" fmla="*/ 8 w 8"/>
                <a:gd name="T15" fmla="*/ 6 h 6"/>
                <a:gd name="T16" fmla="*/ 8 w 8"/>
                <a:gd name="T17" fmla="*/ 6 h 6"/>
                <a:gd name="T18" fmla="*/ 8 w 8"/>
                <a:gd name="T19" fmla="*/ 6 h 6"/>
                <a:gd name="T20" fmla="*/ 0 w 8"/>
                <a:gd name="T21" fmla="*/ 6 h 6"/>
                <a:gd name="T22" fmla="*/ 0 w 8"/>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0"/>
                  </a:moveTo>
                  <a:lnTo>
                    <a:pt x="0" y="0"/>
                  </a:lnTo>
                  <a:lnTo>
                    <a:pt x="0" y="0"/>
                  </a:lnTo>
                  <a:lnTo>
                    <a:pt x="8" y="0"/>
                  </a:lnTo>
                  <a:lnTo>
                    <a:pt x="8" y="0"/>
                  </a:lnTo>
                  <a:lnTo>
                    <a:pt x="8" y="6"/>
                  </a:lnTo>
                  <a:lnTo>
                    <a:pt x="8" y="6"/>
                  </a:lnTo>
                  <a:lnTo>
                    <a:pt x="8" y="6"/>
                  </a:lnTo>
                  <a:lnTo>
                    <a:pt x="8" y="6"/>
                  </a:lnTo>
                  <a:lnTo>
                    <a:pt x="8" y="6"/>
                  </a:lnTo>
                  <a:lnTo>
                    <a:pt x="0" y="6"/>
                  </a:lnTo>
                  <a:lnTo>
                    <a:pt x="0"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06" name="Freeform 222"/>
            <p:cNvSpPr>
              <a:spLocks/>
            </p:cNvSpPr>
            <p:nvPr/>
          </p:nvSpPr>
          <p:spPr bwMode="auto">
            <a:xfrm>
              <a:off x="2326" y="3308"/>
              <a:ext cx="12" cy="12"/>
            </a:xfrm>
            <a:custGeom>
              <a:avLst/>
              <a:gdLst>
                <a:gd name="T0" fmla="*/ 0 w 12"/>
                <a:gd name="T1" fmla="*/ 0 h 12"/>
                <a:gd name="T2" fmla="*/ 0 w 12"/>
                <a:gd name="T3" fmla="*/ 0 h 12"/>
                <a:gd name="T4" fmla="*/ 6 w 12"/>
                <a:gd name="T5" fmla="*/ 0 h 12"/>
                <a:gd name="T6" fmla="*/ 12 w 12"/>
                <a:gd name="T7" fmla="*/ 0 h 12"/>
                <a:gd name="T8" fmla="*/ 12 w 12"/>
                <a:gd name="T9" fmla="*/ 0 h 12"/>
                <a:gd name="T10" fmla="*/ 6 w 12"/>
                <a:gd name="T11" fmla="*/ 6 h 12"/>
                <a:gd name="T12" fmla="*/ 6 w 12"/>
                <a:gd name="T13" fmla="*/ 12 h 12"/>
                <a:gd name="T14" fmla="*/ 6 w 12"/>
                <a:gd name="T15" fmla="*/ 12 h 12"/>
                <a:gd name="T16" fmla="*/ 6 w 12"/>
                <a:gd name="T17" fmla="*/ 12 h 12"/>
                <a:gd name="T18" fmla="*/ 6 w 12"/>
                <a:gd name="T19" fmla="*/ 12 h 12"/>
                <a:gd name="T20" fmla="*/ 0 w 12"/>
                <a:gd name="T21" fmla="*/ 12 h 12"/>
                <a:gd name="T22" fmla="*/ 0 w 12"/>
                <a:gd name="T23" fmla="*/ 6 h 12"/>
                <a:gd name="T24" fmla="*/ 0 w 12"/>
                <a:gd name="T25" fmla="*/ 6 h 12"/>
                <a:gd name="T26" fmla="*/ 0 w 12"/>
                <a:gd name="T27" fmla="*/ 6 h 12"/>
                <a:gd name="T28" fmla="*/ 0 w 12"/>
                <a:gd name="T29" fmla="*/ 6 h 12"/>
                <a:gd name="T30" fmla="*/ 0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0" y="0"/>
                  </a:moveTo>
                  <a:lnTo>
                    <a:pt x="0" y="0"/>
                  </a:lnTo>
                  <a:lnTo>
                    <a:pt x="6" y="0"/>
                  </a:lnTo>
                  <a:lnTo>
                    <a:pt x="12" y="0"/>
                  </a:lnTo>
                  <a:lnTo>
                    <a:pt x="12" y="0"/>
                  </a:lnTo>
                  <a:lnTo>
                    <a:pt x="6" y="6"/>
                  </a:lnTo>
                  <a:lnTo>
                    <a:pt x="6" y="12"/>
                  </a:lnTo>
                  <a:lnTo>
                    <a:pt x="6" y="12"/>
                  </a:lnTo>
                  <a:lnTo>
                    <a:pt x="6" y="12"/>
                  </a:lnTo>
                  <a:lnTo>
                    <a:pt x="6" y="12"/>
                  </a:lnTo>
                  <a:lnTo>
                    <a:pt x="0" y="12"/>
                  </a:lnTo>
                  <a:lnTo>
                    <a:pt x="0" y="6"/>
                  </a:lnTo>
                  <a:lnTo>
                    <a:pt x="0" y="6"/>
                  </a:lnTo>
                  <a:lnTo>
                    <a:pt x="0" y="6"/>
                  </a:lnTo>
                  <a:lnTo>
                    <a:pt x="0" y="6"/>
                  </a:lnTo>
                  <a:lnTo>
                    <a:pt x="0"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07" name="Freeform 223"/>
            <p:cNvSpPr>
              <a:spLocks/>
            </p:cNvSpPr>
            <p:nvPr/>
          </p:nvSpPr>
          <p:spPr bwMode="auto">
            <a:xfrm>
              <a:off x="2381" y="2463"/>
              <a:ext cx="49" cy="6"/>
            </a:xfrm>
            <a:custGeom>
              <a:avLst/>
              <a:gdLst>
                <a:gd name="T0" fmla="*/ 0 w 49"/>
                <a:gd name="T1" fmla="*/ 0 h 6"/>
                <a:gd name="T2" fmla="*/ 0 w 49"/>
                <a:gd name="T3" fmla="*/ 0 h 6"/>
                <a:gd name="T4" fmla="*/ 6 w 49"/>
                <a:gd name="T5" fmla="*/ 6 h 6"/>
                <a:gd name="T6" fmla="*/ 26 w 49"/>
                <a:gd name="T7" fmla="*/ 6 h 6"/>
                <a:gd name="T8" fmla="*/ 26 w 49"/>
                <a:gd name="T9" fmla="*/ 6 h 6"/>
                <a:gd name="T10" fmla="*/ 31 w 49"/>
                <a:gd name="T11" fmla="*/ 6 h 6"/>
                <a:gd name="T12" fmla="*/ 43 w 49"/>
                <a:gd name="T13" fmla="*/ 6 h 6"/>
                <a:gd name="T14" fmla="*/ 49 w 49"/>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6">
                  <a:moveTo>
                    <a:pt x="0" y="0"/>
                  </a:moveTo>
                  <a:lnTo>
                    <a:pt x="0" y="0"/>
                  </a:lnTo>
                  <a:lnTo>
                    <a:pt x="6" y="6"/>
                  </a:lnTo>
                  <a:lnTo>
                    <a:pt x="26" y="6"/>
                  </a:lnTo>
                  <a:lnTo>
                    <a:pt x="26" y="6"/>
                  </a:lnTo>
                  <a:lnTo>
                    <a:pt x="31" y="6"/>
                  </a:lnTo>
                  <a:lnTo>
                    <a:pt x="43" y="6"/>
                  </a:lnTo>
                  <a:lnTo>
                    <a:pt x="49"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08" name="Freeform 224"/>
            <p:cNvSpPr>
              <a:spLocks/>
            </p:cNvSpPr>
            <p:nvPr/>
          </p:nvSpPr>
          <p:spPr bwMode="auto">
            <a:xfrm>
              <a:off x="2387" y="2469"/>
              <a:ext cx="43" cy="25"/>
            </a:xfrm>
            <a:custGeom>
              <a:avLst/>
              <a:gdLst>
                <a:gd name="T0" fmla="*/ 0 w 43"/>
                <a:gd name="T1" fmla="*/ 0 h 25"/>
                <a:gd name="T2" fmla="*/ 0 w 43"/>
                <a:gd name="T3" fmla="*/ 7 h 25"/>
                <a:gd name="T4" fmla="*/ 6 w 43"/>
                <a:gd name="T5" fmla="*/ 7 h 25"/>
                <a:gd name="T6" fmla="*/ 14 w 43"/>
                <a:gd name="T7" fmla="*/ 7 h 25"/>
                <a:gd name="T8" fmla="*/ 14 w 43"/>
                <a:gd name="T9" fmla="*/ 7 h 25"/>
                <a:gd name="T10" fmla="*/ 20 w 43"/>
                <a:gd name="T11" fmla="*/ 13 h 25"/>
                <a:gd name="T12" fmla="*/ 31 w 43"/>
                <a:gd name="T13" fmla="*/ 19 h 25"/>
                <a:gd name="T14" fmla="*/ 43 w 4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5">
                  <a:moveTo>
                    <a:pt x="0" y="0"/>
                  </a:moveTo>
                  <a:lnTo>
                    <a:pt x="0" y="7"/>
                  </a:lnTo>
                  <a:lnTo>
                    <a:pt x="6" y="7"/>
                  </a:lnTo>
                  <a:lnTo>
                    <a:pt x="14" y="7"/>
                  </a:lnTo>
                  <a:lnTo>
                    <a:pt x="14" y="7"/>
                  </a:lnTo>
                  <a:lnTo>
                    <a:pt x="20" y="13"/>
                  </a:lnTo>
                  <a:lnTo>
                    <a:pt x="31" y="19"/>
                  </a:lnTo>
                  <a:lnTo>
                    <a:pt x="43"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09" name="Freeform 225"/>
            <p:cNvSpPr>
              <a:spLocks/>
            </p:cNvSpPr>
            <p:nvPr/>
          </p:nvSpPr>
          <p:spPr bwMode="auto">
            <a:xfrm>
              <a:off x="2381" y="2469"/>
              <a:ext cx="31" cy="55"/>
            </a:xfrm>
            <a:custGeom>
              <a:avLst/>
              <a:gdLst>
                <a:gd name="T0" fmla="*/ 0 w 31"/>
                <a:gd name="T1" fmla="*/ 0 h 55"/>
                <a:gd name="T2" fmla="*/ 0 w 31"/>
                <a:gd name="T3" fmla="*/ 7 h 55"/>
                <a:gd name="T4" fmla="*/ 6 w 31"/>
                <a:gd name="T5" fmla="*/ 13 h 55"/>
                <a:gd name="T6" fmla="*/ 12 w 31"/>
                <a:gd name="T7" fmla="*/ 19 h 55"/>
                <a:gd name="T8" fmla="*/ 12 w 31"/>
                <a:gd name="T9" fmla="*/ 19 h 55"/>
                <a:gd name="T10" fmla="*/ 12 w 31"/>
                <a:gd name="T11" fmla="*/ 25 h 55"/>
                <a:gd name="T12" fmla="*/ 12 w 31"/>
                <a:gd name="T13" fmla="*/ 31 h 55"/>
                <a:gd name="T14" fmla="*/ 20 w 31"/>
                <a:gd name="T15" fmla="*/ 31 h 55"/>
                <a:gd name="T16" fmla="*/ 20 w 31"/>
                <a:gd name="T17" fmla="*/ 31 h 55"/>
                <a:gd name="T18" fmla="*/ 20 w 31"/>
                <a:gd name="T19" fmla="*/ 37 h 55"/>
                <a:gd name="T20" fmla="*/ 20 w 31"/>
                <a:gd name="T21" fmla="*/ 43 h 55"/>
                <a:gd name="T22" fmla="*/ 26 w 31"/>
                <a:gd name="T23" fmla="*/ 43 h 55"/>
                <a:gd name="T24" fmla="*/ 26 w 31"/>
                <a:gd name="T25" fmla="*/ 43 h 55"/>
                <a:gd name="T26" fmla="*/ 26 w 31"/>
                <a:gd name="T27" fmla="*/ 49 h 55"/>
                <a:gd name="T28" fmla="*/ 31 w 31"/>
                <a:gd name="T29" fmla="*/ 55 h 55"/>
                <a:gd name="T30" fmla="*/ 31 w 31"/>
                <a:gd name="T3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5">
                  <a:moveTo>
                    <a:pt x="0" y="0"/>
                  </a:moveTo>
                  <a:lnTo>
                    <a:pt x="0" y="7"/>
                  </a:lnTo>
                  <a:lnTo>
                    <a:pt x="6" y="13"/>
                  </a:lnTo>
                  <a:lnTo>
                    <a:pt x="12" y="19"/>
                  </a:lnTo>
                  <a:lnTo>
                    <a:pt x="12" y="19"/>
                  </a:lnTo>
                  <a:lnTo>
                    <a:pt x="12" y="25"/>
                  </a:lnTo>
                  <a:lnTo>
                    <a:pt x="12" y="31"/>
                  </a:lnTo>
                  <a:lnTo>
                    <a:pt x="20" y="31"/>
                  </a:lnTo>
                  <a:lnTo>
                    <a:pt x="20" y="31"/>
                  </a:lnTo>
                  <a:lnTo>
                    <a:pt x="20" y="37"/>
                  </a:lnTo>
                  <a:lnTo>
                    <a:pt x="20" y="43"/>
                  </a:lnTo>
                  <a:lnTo>
                    <a:pt x="26" y="43"/>
                  </a:lnTo>
                  <a:lnTo>
                    <a:pt x="26" y="43"/>
                  </a:lnTo>
                  <a:lnTo>
                    <a:pt x="26" y="49"/>
                  </a:lnTo>
                  <a:lnTo>
                    <a:pt x="31" y="55"/>
                  </a:lnTo>
                  <a:lnTo>
                    <a:pt x="31" y="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10" name="Freeform 226"/>
            <p:cNvSpPr>
              <a:spLocks/>
            </p:cNvSpPr>
            <p:nvPr/>
          </p:nvSpPr>
          <p:spPr bwMode="auto">
            <a:xfrm>
              <a:off x="2375" y="2451"/>
              <a:ext cx="18" cy="183"/>
            </a:xfrm>
            <a:custGeom>
              <a:avLst/>
              <a:gdLst>
                <a:gd name="T0" fmla="*/ 6 w 18"/>
                <a:gd name="T1" fmla="*/ 0 h 183"/>
                <a:gd name="T2" fmla="*/ 0 w 18"/>
                <a:gd name="T3" fmla="*/ 6 h 183"/>
                <a:gd name="T4" fmla="*/ 0 w 18"/>
                <a:gd name="T5" fmla="*/ 25 h 183"/>
                <a:gd name="T6" fmla="*/ 0 w 18"/>
                <a:gd name="T7" fmla="*/ 37 h 183"/>
                <a:gd name="T8" fmla="*/ 0 w 18"/>
                <a:gd name="T9" fmla="*/ 37 h 183"/>
                <a:gd name="T10" fmla="*/ 0 w 18"/>
                <a:gd name="T11" fmla="*/ 67 h 183"/>
                <a:gd name="T12" fmla="*/ 0 w 18"/>
                <a:gd name="T13" fmla="*/ 98 h 183"/>
                <a:gd name="T14" fmla="*/ 6 w 18"/>
                <a:gd name="T15" fmla="*/ 116 h 183"/>
                <a:gd name="T16" fmla="*/ 6 w 18"/>
                <a:gd name="T17" fmla="*/ 116 h 183"/>
                <a:gd name="T18" fmla="*/ 6 w 18"/>
                <a:gd name="T19" fmla="*/ 141 h 183"/>
                <a:gd name="T20" fmla="*/ 12 w 18"/>
                <a:gd name="T21" fmla="*/ 165 h 183"/>
                <a:gd name="T22" fmla="*/ 18 w 18"/>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3">
                  <a:moveTo>
                    <a:pt x="6" y="0"/>
                  </a:moveTo>
                  <a:lnTo>
                    <a:pt x="0" y="6"/>
                  </a:lnTo>
                  <a:lnTo>
                    <a:pt x="0" y="25"/>
                  </a:lnTo>
                  <a:lnTo>
                    <a:pt x="0" y="37"/>
                  </a:lnTo>
                  <a:lnTo>
                    <a:pt x="0" y="37"/>
                  </a:lnTo>
                  <a:lnTo>
                    <a:pt x="0" y="67"/>
                  </a:lnTo>
                  <a:lnTo>
                    <a:pt x="0" y="98"/>
                  </a:lnTo>
                  <a:lnTo>
                    <a:pt x="6" y="116"/>
                  </a:lnTo>
                  <a:lnTo>
                    <a:pt x="6" y="116"/>
                  </a:lnTo>
                  <a:lnTo>
                    <a:pt x="6" y="141"/>
                  </a:lnTo>
                  <a:lnTo>
                    <a:pt x="12" y="165"/>
                  </a:lnTo>
                  <a:lnTo>
                    <a:pt x="18" y="18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11" name="Freeform 227"/>
            <p:cNvSpPr>
              <a:spLocks/>
            </p:cNvSpPr>
            <p:nvPr/>
          </p:nvSpPr>
          <p:spPr bwMode="auto">
            <a:xfrm>
              <a:off x="2375" y="2549"/>
              <a:ext cx="26" cy="49"/>
            </a:xfrm>
            <a:custGeom>
              <a:avLst/>
              <a:gdLst>
                <a:gd name="T0" fmla="*/ 0 w 26"/>
                <a:gd name="T1" fmla="*/ 0 h 49"/>
                <a:gd name="T2" fmla="*/ 0 w 26"/>
                <a:gd name="T3" fmla="*/ 12 h 49"/>
                <a:gd name="T4" fmla="*/ 6 w 26"/>
                <a:gd name="T5" fmla="*/ 24 h 49"/>
                <a:gd name="T6" fmla="*/ 18 w 26"/>
                <a:gd name="T7" fmla="*/ 38 h 49"/>
                <a:gd name="T8" fmla="*/ 18 w 26"/>
                <a:gd name="T9" fmla="*/ 38 h 49"/>
                <a:gd name="T10" fmla="*/ 18 w 26"/>
                <a:gd name="T11" fmla="*/ 43 h 49"/>
                <a:gd name="T12" fmla="*/ 26 w 26"/>
                <a:gd name="T13" fmla="*/ 49 h 49"/>
                <a:gd name="T14" fmla="*/ 26 w 26"/>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9">
                  <a:moveTo>
                    <a:pt x="0" y="0"/>
                  </a:moveTo>
                  <a:lnTo>
                    <a:pt x="0" y="12"/>
                  </a:lnTo>
                  <a:lnTo>
                    <a:pt x="6" y="24"/>
                  </a:lnTo>
                  <a:lnTo>
                    <a:pt x="18" y="38"/>
                  </a:lnTo>
                  <a:lnTo>
                    <a:pt x="18" y="38"/>
                  </a:lnTo>
                  <a:lnTo>
                    <a:pt x="18" y="43"/>
                  </a:lnTo>
                  <a:lnTo>
                    <a:pt x="26" y="49"/>
                  </a:lnTo>
                  <a:lnTo>
                    <a:pt x="26"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12" name="Freeform 228"/>
            <p:cNvSpPr>
              <a:spLocks/>
            </p:cNvSpPr>
            <p:nvPr/>
          </p:nvSpPr>
          <p:spPr bwMode="auto">
            <a:xfrm>
              <a:off x="2473" y="2396"/>
              <a:ext cx="6" cy="18"/>
            </a:xfrm>
            <a:custGeom>
              <a:avLst/>
              <a:gdLst>
                <a:gd name="T0" fmla="*/ 6 w 6"/>
                <a:gd name="T1" fmla="*/ 0 h 18"/>
                <a:gd name="T2" fmla="*/ 6 w 6"/>
                <a:gd name="T3" fmla="*/ 6 h 18"/>
                <a:gd name="T4" fmla="*/ 0 w 6"/>
                <a:gd name="T5" fmla="*/ 12 h 18"/>
                <a:gd name="T6" fmla="*/ 0 w 6"/>
                <a:gd name="T7" fmla="*/ 18 h 18"/>
              </a:gdLst>
              <a:ahLst/>
              <a:cxnLst>
                <a:cxn ang="0">
                  <a:pos x="T0" y="T1"/>
                </a:cxn>
                <a:cxn ang="0">
                  <a:pos x="T2" y="T3"/>
                </a:cxn>
                <a:cxn ang="0">
                  <a:pos x="T4" y="T5"/>
                </a:cxn>
                <a:cxn ang="0">
                  <a:pos x="T6" y="T7"/>
                </a:cxn>
              </a:cxnLst>
              <a:rect l="0" t="0" r="r" b="b"/>
              <a:pathLst>
                <a:path w="6" h="18">
                  <a:moveTo>
                    <a:pt x="6" y="0"/>
                  </a:moveTo>
                  <a:lnTo>
                    <a:pt x="6" y="6"/>
                  </a:lnTo>
                  <a:lnTo>
                    <a:pt x="0"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13" name="Freeform 229"/>
            <p:cNvSpPr>
              <a:spLocks/>
            </p:cNvSpPr>
            <p:nvPr/>
          </p:nvSpPr>
          <p:spPr bwMode="auto">
            <a:xfrm>
              <a:off x="2326" y="2457"/>
              <a:ext cx="20" cy="55"/>
            </a:xfrm>
            <a:custGeom>
              <a:avLst/>
              <a:gdLst>
                <a:gd name="T0" fmla="*/ 20 w 20"/>
                <a:gd name="T1" fmla="*/ 0 h 55"/>
                <a:gd name="T2" fmla="*/ 12 w 20"/>
                <a:gd name="T3" fmla="*/ 6 h 55"/>
                <a:gd name="T4" fmla="*/ 6 w 20"/>
                <a:gd name="T5" fmla="*/ 25 h 55"/>
                <a:gd name="T6" fmla="*/ 0 w 20"/>
                <a:gd name="T7" fmla="*/ 55 h 55"/>
              </a:gdLst>
              <a:ahLst/>
              <a:cxnLst>
                <a:cxn ang="0">
                  <a:pos x="T0" y="T1"/>
                </a:cxn>
                <a:cxn ang="0">
                  <a:pos x="T2" y="T3"/>
                </a:cxn>
                <a:cxn ang="0">
                  <a:pos x="T4" y="T5"/>
                </a:cxn>
                <a:cxn ang="0">
                  <a:pos x="T6" y="T7"/>
                </a:cxn>
              </a:cxnLst>
              <a:rect l="0" t="0" r="r" b="b"/>
              <a:pathLst>
                <a:path w="20" h="55">
                  <a:moveTo>
                    <a:pt x="20" y="0"/>
                  </a:moveTo>
                  <a:lnTo>
                    <a:pt x="12" y="6"/>
                  </a:lnTo>
                  <a:lnTo>
                    <a:pt x="6" y="25"/>
                  </a:lnTo>
                  <a:lnTo>
                    <a:pt x="0" y="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14" name="Freeform 230"/>
            <p:cNvSpPr>
              <a:spLocks/>
            </p:cNvSpPr>
            <p:nvPr/>
          </p:nvSpPr>
          <p:spPr bwMode="auto">
            <a:xfrm>
              <a:off x="2290" y="2457"/>
              <a:ext cx="24" cy="49"/>
            </a:xfrm>
            <a:custGeom>
              <a:avLst/>
              <a:gdLst>
                <a:gd name="T0" fmla="*/ 24 w 24"/>
                <a:gd name="T1" fmla="*/ 0 h 49"/>
                <a:gd name="T2" fmla="*/ 18 w 24"/>
                <a:gd name="T3" fmla="*/ 12 h 49"/>
                <a:gd name="T4" fmla="*/ 6 w 24"/>
                <a:gd name="T5" fmla="*/ 31 h 49"/>
                <a:gd name="T6" fmla="*/ 0 w 24"/>
                <a:gd name="T7" fmla="*/ 49 h 49"/>
              </a:gdLst>
              <a:ahLst/>
              <a:cxnLst>
                <a:cxn ang="0">
                  <a:pos x="T0" y="T1"/>
                </a:cxn>
                <a:cxn ang="0">
                  <a:pos x="T2" y="T3"/>
                </a:cxn>
                <a:cxn ang="0">
                  <a:pos x="T4" y="T5"/>
                </a:cxn>
                <a:cxn ang="0">
                  <a:pos x="T6" y="T7"/>
                </a:cxn>
              </a:cxnLst>
              <a:rect l="0" t="0" r="r" b="b"/>
              <a:pathLst>
                <a:path w="24" h="49">
                  <a:moveTo>
                    <a:pt x="24" y="0"/>
                  </a:moveTo>
                  <a:lnTo>
                    <a:pt x="18" y="12"/>
                  </a:lnTo>
                  <a:lnTo>
                    <a:pt x="6" y="31"/>
                  </a:lnTo>
                  <a:lnTo>
                    <a:pt x="0"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15" name="Freeform 231"/>
            <p:cNvSpPr>
              <a:spLocks/>
            </p:cNvSpPr>
            <p:nvPr/>
          </p:nvSpPr>
          <p:spPr bwMode="auto">
            <a:xfrm>
              <a:off x="2271" y="2463"/>
              <a:ext cx="19" cy="220"/>
            </a:xfrm>
            <a:custGeom>
              <a:avLst/>
              <a:gdLst>
                <a:gd name="T0" fmla="*/ 19 w 19"/>
                <a:gd name="T1" fmla="*/ 0 h 220"/>
                <a:gd name="T2" fmla="*/ 12 w 19"/>
                <a:gd name="T3" fmla="*/ 13 h 220"/>
                <a:gd name="T4" fmla="*/ 0 w 19"/>
                <a:gd name="T5" fmla="*/ 55 h 220"/>
                <a:gd name="T6" fmla="*/ 0 w 19"/>
                <a:gd name="T7" fmla="*/ 116 h 220"/>
                <a:gd name="T8" fmla="*/ 0 w 19"/>
                <a:gd name="T9" fmla="*/ 116 h 220"/>
                <a:gd name="T10" fmla="*/ 0 w 19"/>
                <a:gd name="T11" fmla="*/ 129 h 220"/>
                <a:gd name="T12" fmla="*/ 6 w 19"/>
                <a:gd name="T13" fmla="*/ 147 h 220"/>
                <a:gd name="T14" fmla="*/ 12 w 19"/>
                <a:gd name="T15" fmla="*/ 165 h 220"/>
                <a:gd name="T16" fmla="*/ 12 w 19"/>
                <a:gd name="T17" fmla="*/ 165 h 220"/>
                <a:gd name="T18" fmla="*/ 12 w 19"/>
                <a:gd name="T19" fmla="*/ 185 h 220"/>
                <a:gd name="T20" fmla="*/ 19 w 19"/>
                <a:gd name="T21" fmla="*/ 208 h 220"/>
                <a:gd name="T22" fmla="*/ 19 w 19"/>
                <a:gd name="T2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20">
                  <a:moveTo>
                    <a:pt x="19" y="0"/>
                  </a:moveTo>
                  <a:lnTo>
                    <a:pt x="12" y="13"/>
                  </a:lnTo>
                  <a:lnTo>
                    <a:pt x="0" y="55"/>
                  </a:lnTo>
                  <a:lnTo>
                    <a:pt x="0" y="116"/>
                  </a:lnTo>
                  <a:lnTo>
                    <a:pt x="0" y="116"/>
                  </a:lnTo>
                  <a:lnTo>
                    <a:pt x="0" y="129"/>
                  </a:lnTo>
                  <a:lnTo>
                    <a:pt x="6" y="147"/>
                  </a:lnTo>
                  <a:lnTo>
                    <a:pt x="12" y="165"/>
                  </a:lnTo>
                  <a:lnTo>
                    <a:pt x="12" y="165"/>
                  </a:lnTo>
                  <a:lnTo>
                    <a:pt x="12" y="185"/>
                  </a:lnTo>
                  <a:lnTo>
                    <a:pt x="19" y="208"/>
                  </a:lnTo>
                  <a:lnTo>
                    <a:pt x="19" y="2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16" name="Freeform 232"/>
            <p:cNvSpPr>
              <a:spLocks/>
            </p:cNvSpPr>
            <p:nvPr/>
          </p:nvSpPr>
          <p:spPr bwMode="auto">
            <a:xfrm>
              <a:off x="2235" y="2488"/>
              <a:ext cx="42" cy="6"/>
            </a:xfrm>
            <a:custGeom>
              <a:avLst/>
              <a:gdLst>
                <a:gd name="T0" fmla="*/ 42 w 42"/>
                <a:gd name="T1" fmla="*/ 0 h 6"/>
                <a:gd name="T2" fmla="*/ 36 w 42"/>
                <a:gd name="T3" fmla="*/ 0 h 6"/>
                <a:gd name="T4" fmla="*/ 18 w 42"/>
                <a:gd name="T5" fmla="*/ 6 h 6"/>
                <a:gd name="T6" fmla="*/ 0 w 42"/>
                <a:gd name="T7" fmla="*/ 0 h 6"/>
              </a:gdLst>
              <a:ahLst/>
              <a:cxnLst>
                <a:cxn ang="0">
                  <a:pos x="T0" y="T1"/>
                </a:cxn>
                <a:cxn ang="0">
                  <a:pos x="T2" y="T3"/>
                </a:cxn>
                <a:cxn ang="0">
                  <a:pos x="T4" y="T5"/>
                </a:cxn>
                <a:cxn ang="0">
                  <a:pos x="T6" y="T7"/>
                </a:cxn>
              </a:cxnLst>
              <a:rect l="0" t="0" r="r" b="b"/>
              <a:pathLst>
                <a:path w="42" h="6">
                  <a:moveTo>
                    <a:pt x="42" y="0"/>
                  </a:moveTo>
                  <a:lnTo>
                    <a:pt x="36" y="0"/>
                  </a:lnTo>
                  <a:lnTo>
                    <a:pt x="18"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17" name="Freeform 233"/>
            <p:cNvSpPr>
              <a:spLocks/>
            </p:cNvSpPr>
            <p:nvPr/>
          </p:nvSpPr>
          <p:spPr bwMode="auto">
            <a:xfrm>
              <a:off x="2253" y="2494"/>
              <a:ext cx="24" cy="12"/>
            </a:xfrm>
            <a:custGeom>
              <a:avLst/>
              <a:gdLst>
                <a:gd name="T0" fmla="*/ 24 w 24"/>
                <a:gd name="T1" fmla="*/ 0 h 12"/>
                <a:gd name="T2" fmla="*/ 18 w 24"/>
                <a:gd name="T3" fmla="*/ 6 h 12"/>
                <a:gd name="T4" fmla="*/ 12 w 24"/>
                <a:gd name="T5" fmla="*/ 12 h 12"/>
                <a:gd name="T6" fmla="*/ 0 w 24"/>
                <a:gd name="T7" fmla="*/ 12 h 12"/>
              </a:gdLst>
              <a:ahLst/>
              <a:cxnLst>
                <a:cxn ang="0">
                  <a:pos x="T0" y="T1"/>
                </a:cxn>
                <a:cxn ang="0">
                  <a:pos x="T2" y="T3"/>
                </a:cxn>
                <a:cxn ang="0">
                  <a:pos x="T4" y="T5"/>
                </a:cxn>
                <a:cxn ang="0">
                  <a:pos x="T6" y="T7"/>
                </a:cxn>
              </a:cxnLst>
              <a:rect l="0" t="0" r="r" b="b"/>
              <a:pathLst>
                <a:path w="24" h="12">
                  <a:moveTo>
                    <a:pt x="24" y="0"/>
                  </a:moveTo>
                  <a:lnTo>
                    <a:pt x="18" y="6"/>
                  </a:lnTo>
                  <a:lnTo>
                    <a:pt x="12"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18" name="Freeform 234"/>
            <p:cNvSpPr>
              <a:spLocks/>
            </p:cNvSpPr>
            <p:nvPr/>
          </p:nvSpPr>
          <p:spPr bwMode="auto">
            <a:xfrm>
              <a:off x="2228" y="2421"/>
              <a:ext cx="13" cy="18"/>
            </a:xfrm>
            <a:custGeom>
              <a:avLst/>
              <a:gdLst>
                <a:gd name="T0" fmla="*/ 0 w 13"/>
                <a:gd name="T1" fmla="*/ 0 h 18"/>
                <a:gd name="T2" fmla="*/ 0 w 13"/>
                <a:gd name="T3" fmla="*/ 6 h 18"/>
                <a:gd name="T4" fmla="*/ 0 w 13"/>
                <a:gd name="T5" fmla="*/ 12 h 18"/>
                <a:gd name="T6" fmla="*/ 13 w 13"/>
                <a:gd name="T7" fmla="*/ 18 h 18"/>
              </a:gdLst>
              <a:ahLst/>
              <a:cxnLst>
                <a:cxn ang="0">
                  <a:pos x="T0" y="T1"/>
                </a:cxn>
                <a:cxn ang="0">
                  <a:pos x="T2" y="T3"/>
                </a:cxn>
                <a:cxn ang="0">
                  <a:pos x="T4" y="T5"/>
                </a:cxn>
                <a:cxn ang="0">
                  <a:pos x="T6" y="T7"/>
                </a:cxn>
              </a:cxnLst>
              <a:rect l="0" t="0" r="r" b="b"/>
              <a:pathLst>
                <a:path w="13" h="18">
                  <a:moveTo>
                    <a:pt x="0" y="0"/>
                  </a:moveTo>
                  <a:lnTo>
                    <a:pt x="0" y="6"/>
                  </a:lnTo>
                  <a:lnTo>
                    <a:pt x="0" y="12"/>
                  </a:lnTo>
                  <a:lnTo>
                    <a:pt x="13"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19" name="Freeform 235"/>
            <p:cNvSpPr>
              <a:spLocks/>
            </p:cNvSpPr>
            <p:nvPr/>
          </p:nvSpPr>
          <p:spPr bwMode="auto">
            <a:xfrm>
              <a:off x="2216" y="2598"/>
              <a:ext cx="12" cy="30"/>
            </a:xfrm>
            <a:custGeom>
              <a:avLst/>
              <a:gdLst>
                <a:gd name="T0" fmla="*/ 12 w 12"/>
                <a:gd name="T1" fmla="*/ 0 h 30"/>
                <a:gd name="T2" fmla="*/ 6 w 12"/>
                <a:gd name="T3" fmla="*/ 6 h 30"/>
                <a:gd name="T4" fmla="*/ 0 w 12"/>
                <a:gd name="T5" fmla="*/ 18 h 30"/>
                <a:gd name="T6" fmla="*/ 0 w 12"/>
                <a:gd name="T7" fmla="*/ 30 h 30"/>
              </a:gdLst>
              <a:ahLst/>
              <a:cxnLst>
                <a:cxn ang="0">
                  <a:pos x="T0" y="T1"/>
                </a:cxn>
                <a:cxn ang="0">
                  <a:pos x="T2" y="T3"/>
                </a:cxn>
                <a:cxn ang="0">
                  <a:pos x="T4" y="T5"/>
                </a:cxn>
                <a:cxn ang="0">
                  <a:pos x="T6" y="T7"/>
                </a:cxn>
              </a:cxnLst>
              <a:rect l="0" t="0" r="r" b="b"/>
              <a:pathLst>
                <a:path w="12" h="30">
                  <a:moveTo>
                    <a:pt x="12" y="0"/>
                  </a:moveTo>
                  <a:lnTo>
                    <a:pt x="6" y="6"/>
                  </a:lnTo>
                  <a:lnTo>
                    <a:pt x="0" y="18"/>
                  </a:lnTo>
                  <a:lnTo>
                    <a:pt x="0" y="3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20" name="Freeform 236"/>
            <p:cNvSpPr>
              <a:spLocks/>
            </p:cNvSpPr>
            <p:nvPr/>
          </p:nvSpPr>
          <p:spPr bwMode="auto">
            <a:xfrm>
              <a:off x="2265" y="2592"/>
              <a:ext cx="12" cy="18"/>
            </a:xfrm>
            <a:custGeom>
              <a:avLst/>
              <a:gdLst>
                <a:gd name="T0" fmla="*/ 12 w 12"/>
                <a:gd name="T1" fmla="*/ 0 h 18"/>
                <a:gd name="T2" fmla="*/ 6 w 12"/>
                <a:gd name="T3" fmla="*/ 6 h 18"/>
                <a:gd name="T4" fmla="*/ 6 w 12"/>
                <a:gd name="T5" fmla="*/ 12 h 18"/>
                <a:gd name="T6" fmla="*/ 0 w 12"/>
                <a:gd name="T7" fmla="*/ 18 h 18"/>
              </a:gdLst>
              <a:ahLst/>
              <a:cxnLst>
                <a:cxn ang="0">
                  <a:pos x="T0" y="T1"/>
                </a:cxn>
                <a:cxn ang="0">
                  <a:pos x="T2" y="T3"/>
                </a:cxn>
                <a:cxn ang="0">
                  <a:pos x="T4" y="T5"/>
                </a:cxn>
                <a:cxn ang="0">
                  <a:pos x="T6" y="T7"/>
                </a:cxn>
              </a:cxnLst>
              <a:rect l="0" t="0" r="r" b="b"/>
              <a:pathLst>
                <a:path w="12" h="18">
                  <a:moveTo>
                    <a:pt x="12" y="0"/>
                  </a:moveTo>
                  <a:lnTo>
                    <a:pt x="6" y="6"/>
                  </a:lnTo>
                  <a:lnTo>
                    <a:pt x="6"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21" name="Freeform 237"/>
            <p:cNvSpPr>
              <a:spLocks/>
            </p:cNvSpPr>
            <p:nvPr/>
          </p:nvSpPr>
          <p:spPr bwMode="auto">
            <a:xfrm>
              <a:off x="2210" y="2532"/>
              <a:ext cx="18" cy="17"/>
            </a:xfrm>
            <a:custGeom>
              <a:avLst/>
              <a:gdLst>
                <a:gd name="T0" fmla="*/ 0 w 18"/>
                <a:gd name="T1" fmla="*/ 17 h 17"/>
                <a:gd name="T2" fmla="*/ 0 w 18"/>
                <a:gd name="T3" fmla="*/ 17 h 17"/>
                <a:gd name="T4" fmla="*/ 6 w 18"/>
                <a:gd name="T5" fmla="*/ 5 h 17"/>
                <a:gd name="T6" fmla="*/ 18 w 18"/>
                <a:gd name="T7" fmla="*/ 0 h 17"/>
              </a:gdLst>
              <a:ahLst/>
              <a:cxnLst>
                <a:cxn ang="0">
                  <a:pos x="T0" y="T1"/>
                </a:cxn>
                <a:cxn ang="0">
                  <a:pos x="T2" y="T3"/>
                </a:cxn>
                <a:cxn ang="0">
                  <a:pos x="T4" y="T5"/>
                </a:cxn>
                <a:cxn ang="0">
                  <a:pos x="T6" y="T7"/>
                </a:cxn>
              </a:cxnLst>
              <a:rect l="0" t="0" r="r" b="b"/>
              <a:pathLst>
                <a:path w="18" h="17">
                  <a:moveTo>
                    <a:pt x="0" y="17"/>
                  </a:moveTo>
                  <a:lnTo>
                    <a:pt x="0" y="17"/>
                  </a:lnTo>
                  <a:lnTo>
                    <a:pt x="6" y="5"/>
                  </a:lnTo>
                  <a:lnTo>
                    <a:pt x="1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22" name="Freeform 238"/>
            <p:cNvSpPr>
              <a:spLocks/>
            </p:cNvSpPr>
            <p:nvPr/>
          </p:nvSpPr>
          <p:spPr bwMode="auto">
            <a:xfrm>
              <a:off x="1685" y="1906"/>
              <a:ext cx="6" cy="6"/>
            </a:xfrm>
            <a:custGeom>
              <a:avLst/>
              <a:gdLst>
                <a:gd name="T0" fmla="*/ 6 w 6"/>
                <a:gd name="T1" fmla="*/ 0 h 6"/>
                <a:gd name="T2" fmla="*/ 6 w 6"/>
                <a:gd name="T3" fmla="*/ 0 h 6"/>
                <a:gd name="T4" fmla="*/ 6 w 6"/>
                <a:gd name="T5" fmla="*/ 0 h 6"/>
                <a:gd name="T6" fmla="*/ 6 w 6"/>
                <a:gd name="T7" fmla="*/ 0 h 6"/>
                <a:gd name="T8" fmla="*/ 6 w 6"/>
                <a:gd name="T9" fmla="*/ 0 h 6"/>
                <a:gd name="T10" fmla="*/ 6 w 6"/>
                <a:gd name="T11" fmla="*/ 0 h 6"/>
                <a:gd name="T12" fmla="*/ 6 w 6"/>
                <a:gd name="T13" fmla="*/ 0 h 6"/>
                <a:gd name="T14" fmla="*/ 6 w 6"/>
                <a:gd name="T15" fmla="*/ 0 h 6"/>
                <a:gd name="T16" fmla="*/ 6 w 6"/>
                <a:gd name="T17" fmla="*/ 0 h 6"/>
                <a:gd name="T18" fmla="*/ 6 w 6"/>
                <a:gd name="T19" fmla="*/ 0 h 6"/>
                <a:gd name="T20" fmla="*/ 0 w 6"/>
                <a:gd name="T21" fmla="*/ 0 h 6"/>
                <a:gd name="T22" fmla="*/ 0 w 6"/>
                <a:gd name="T23" fmla="*/ 0 h 6"/>
                <a:gd name="T24" fmla="*/ 0 w 6"/>
                <a:gd name="T25" fmla="*/ 0 h 6"/>
                <a:gd name="T26" fmla="*/ 0 w 6"/>
                <a:gd name="T27" fmla="*/ 0 h 6"/>
                <a:gd name="T28" fmla="*/ 0 w 6"/>
                <a:gd name="T29" fmla="*/ 6 h 6"/>
                <a:gd name="T30" fmla="*/ 0 w 6"/>
                <a:gd name="T31" fmla="*/ 6 h 6"/>
                <a:gd name="T32" fmla="*/ 0 w 6"/>
                <a:gd name="T33" fmla="*/ 6 h 6"/>
                <a:gd name="T34" fmla="*/ 0 w 6"/>
                <a:gd name="T35" fmla="*/ 6 h 6"/>
                <a:gd name="T36" fmla="*/ 6 w 6"/>
                <a:gd name="T37" fmla="*/ 0 h 6"/>
                <a:gd name="T38" fmla="*/ 6 w 6"/>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6">
                  <a:moveTo>
                    <a:pt x="6" y="0"/>
                  </a:moveTo>
                  <a:lnTo>
                    <a:pt x="6" y="0"/>
                  </a:lnTo>
                  <a:lnTo>
                    <a:pt x="6" y="0"/>
                  </a:lnTo>
                  <a:lnTo>
                    <a:pt x="6" y="0"/>
                  </a:lnTo>
                  <a:lnTo>
                    <a:pt x="6" y="0"/>
                  </a:lnTo>
                  <a:lnTo>
                    <a:pt x="6" y="0"/>
                  </a:lnTo>
                  <a:lnTo>
                    <a:pt x="6" y="0"/>
                  </a:lnTo>
                  <a:lnTo>
                    <a:pt x="6" y="0"/>
                  </a:lnTo>
                  <a:lnTo>
                    <a:pt x="6" y="0"/>
                  </a:lnTo>
                  <a:lnTo>
                    <a:pt x="6" y="0"/>
                  </a:lnTo>
                  <a:lnTo>
                    <a:pt x="0" y="0"/>
                  </a:lnTo>
                  <a:lnTo>
                    <a:pt x="0" y="0"/>
                  </a:lnTo>
                  <a:lnTo>
                    <a:pt x="0" y="0"/>
                  </a:lnTo>
                  <a:lnTo>
                    <a:pt x="0" y="0"/>
                  </a:lnTo>
                  <a:lnTo>
                    <a:pt x="0" y="6"/>
                  </a:lnTo>
                  <a:lnTo>
                    <a:pt x="0" y="6"/>
                  </a:lnTo>
                  <a:lnTo>
                    <a:pt x="0" y="6"/>
                  </a:lnTo>
                  <a:lnTo>
                    <a:pt x="0" y="6"/>
                  </a:lnTo>
                  <a:lnTo>
                    <a:pt x="6" y="0"/>
                  </a:lnTo>
                  <a:lnTo>
                    <a:pt x="6" y="0"/>
                  </a:lnTo>
                  <a:close/>
                </a:path>
              </a:pathLst>
            </a:custGeom>
            <a:solidFill>
              <a:srgbClr val="B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23" name="Freeform 239"/>
            <p:cNvSpPr>
              <a:spLocks/>
            </p:cNvSpPr>
            <p:nvPr/>
          </p:nvSpPr>
          <p:spPr bwMode="auto">
            <a:xfrm>
              <a:off x="2999" y="1895"/>
              <a:ext cx="19" cy="17"/>
            </a:xfrm>
            <a:custGeom>
              <a:avLst/>
              <a:gdLst>
                <a:gd name="T0" fmla="*/ 13 w 19"/>
                <a:gd name="T1" fmla="*/ 17 h 17"/>
                <a:gd name="T2" fmla="*/ 13 w 19"/>
                <a:gd name="T3" fmla="*/ 17 h 17"/>
                <a:gd name="T4" fmla="*/ 13 w 19"/>
                <a:gd name="T5" fmla="*/ 17 h 17"/>
                <a:gd name="T6" fmla="*/ 19 w 19"/>
                <a:gd name="T7" fmla="*/ 11 h 17"/>
                <a:gd name="T8" fmla="*/ 19 w 19"/>
                <a:gd name="T9" fmla="*/ 11 h 17"/>
                <a:gd name="T10" fmla="*/ 19 w 19"/>
                <a:gd name="T11" fmla="*/ 11 h 17"/>
                <a:gd name="T12" fmla="*/ 19 w 19"/>
                <a:gd name="T13" fmla="*/ 11 h 17"/>
                <a:gd name="T14" fmla="*/ 19 w 19"/>
                <a:gd name="T15" fmla="*/ 11 h 17"/>
                <a:gd name="T16" fmla="*/ 19 w 19"/>
                <a:gd name="T17" fmla="*/ 11 h 17"/>
                <a:gd name="T18" fmla="*/ 19 w 19"/>
                <a:gd name="T19" fmla="*/ 11 h 17"/>
                <a:gd name="T20" fmla="*/ 13 w 19"/>
                <a:gd name="T21" fmla="*/ 11 h 17"/>
                <a:gd name="T22" fmla="*/ 7 w 19"/>
                <a:gd name="T23" fmla="*/ 5 h 17"/>
                <a:gd name="T24" fmla="*/ 7 w 19"/>
                <a:gd name="T25" fmla="*/ 5 h 17"/>
                <a:gd name="T26" fmla="*/ 0 w 19"/>
                <a:gd name="T27" fmla="*/ 5 h 17"/>
                <a:gd name="T28" fmla="*/ 0 w 19"/>
                <a:gd name="T29" fmla="*/ 0 h 17"/>
                <a:gd name="T30" fmla="*/ 0 w 19"/>
                <a:gd name="T31" fmla="*/ 0 h 17"/>
                <a:gd name="T32" fmla="*/ 0 w 19"/>
                <a:gd name="T33" fmla="*/ 0 h 17"/>
                <a:gd name="T34" fmla="*/ 0 w 19"/>
                <a:gd name="T35" fmla="*/ 11 h 17"/>
                <a:gd name="T36" fmla="*/ 0 w 19"/>
                <a:gd name="T37" fmla="*/ 17 h 17"/>
                <a:gd name="T38" fmla="*/ 7 w 19"/>
                <a:gd name="T39" fmla="*/ 17 h 17"/>
                <a:gd name="T40" fmla="*/ 7 w 19"/>
                <a:gd name="T41" fmla="*/ 17 h 17"/>
                <a:gd name="T42" fmla="*/ 7 w 19"/>
                <a:gd name="T43" fmla="*/ 17 h 17"/>
                <a:gd name="T44" fmla="*/ 13 w 19"/>
                <a:gd name="T45" fmla="*/ 17 h 17"/>
                <a:gd name="T46" fmla="*/ 13 w 19"/>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17">
                  <a:moveTo>
                    <a:pt x="13" y="17"/>
                  </a:moveTo>
                  <a:lnTo>
                    <a:pt x="13" y="17"/>
                  </a:lnTo>
                  <a:lnTo>
                    <a:pt x="13" y="17"/>
                  </a:lnTo>
                  <a:lnTo>
                    <a:pt x="19" y="11"/>
                  </a:lnTo>
                  <a:lnTo>
                    <a:pt x="19" y="11"/>
                  </a:lnTo>
                  <a:lnTo>
                    <a:pt x="19" y="11"/>
                  </a:lnTo>
                  <a:lnTo>
                    <a:pt x="19" y="11"/>
                  </a:lnTo>
                  <a:lnTo>
                    <a:pt x="19" y="11"/>
                  </a:lnTo>
                  <a:lnTo>
                    <a:pt x="19" y="11"/>
                  </a:lnTo>
                  <a:lnTo>
                    <a:pt x="19" y="11"/>
                  </a:lnTo>
                  <a:lnTo>
                    <a:pt x="13" y="11"/>
                  </a:lnTo>
                  <a:lnTo>
                    <a:pt x="7" y="5"/>
                  </a:lnTo>
                  <a:lnTo>
                    <a:pt x="7" y="5"/>
                  </a:lnTo>
                  <a:lnTo>
                    <a:pt x="0" y="5"/>
                  </a:lnTo>
                  <a:lnTo>
                    <a:pt x="0" y="0"/>
                  </a:lnTo>
                  <a:lnTo>
                    <a:pt x="0" y="0"/>
                  </a:lnTo>
                  <a:lnTo>
                    <a:pt x="0" y="0"/>
                  </a:lnTo>
                  <a:lnTo>
                    <a:pt x="0" y="11"/>
                  </a:lnTo>
                  <a:lnTo>
                    <a:pt x="0" y="17"/>
                  </a:lnTo>
                  <a:lnTo>
                    <a:pt x="7" y="17"/>
                  </a:lnTo>
                  <a:lnTo>
                    <a:pt x="7" y="17"/>
                  </a:lnTo>
                  <a:lnTo>
                    <a:pt x="7" y="17"/>
                  </a:lnTo>
                  <a:lnTo>
                    <a:pt x="13" y="17"/>
                  </a:lnTo>
                  <a:lnTo>
                    <a:pt x="13" y="17"/>
                  </a:lnTo>
                  <a:close/>
                </a:path>
              </a:pathLst>
            </a:custGeom>
            <a:solidFill>
              <a:srgbClr val="B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24" name="Freeform 240"/>
            <p:cNvSpPr>
              <a:spLocks/>
            </p:cNvSpPr>
            <p:nvPr/>
          </p:nvSpPr>
          <p:spPr bwMode="auto">
            <a:xfrm>
              <a:off x="2351" y="3210"/>
              <a:ext cx="24" cy="122"/>
            </a:xfrm>
            <a:custGeom>
              <a:avLst/>
              <a:gdLst>
                <a:gd name="T0" fmla="*/ 0 w 24"/>
                <a:gd name="T1" fmla="*/ 0 h 122"/>
                <a:gd name="T2" fmla="*/ 6 w 24"/>
                <a:gd name="T3" fmla="*/ 0 h 122"/>
                <a:gd name="T4" fmla="*/ 12 w 24"/>
                <a:gd name="T5" fmla="*/ 0 h 122"/>
                <a:gd name="T6" fmla="*/ 12 w 24"/>
                <a:gd name="T7" fmla="*/ 12 h 122"/>
                <a:gd name="T8" fmla="*/ 12 w 24"/>
                <a:gd name="T9" fmla="*/ 12 h 122"/>
                <a:gd name="T10" fmla="*/ 12 w 24"/>
                <a:gd name="T11" fmla="*/ 18 h 122"/>
                <a:gd name="T12" fmla="*/ 12 w 24"/>
                <a:gd name="T13" fmla="*/ 37 h 122"/>
                <a:gd name="T14" fmla="*/ 18 w 24"/>
                <a:gd name="T15" fmla="*/ 49 h 122"/>
                <a:gd name="T16" fmla="*/ 18 w 24"/>
                <a:gd name="T17" fmla="*/ 49 h 122"/>
                <a:gd name="T18" fmla="*/ 12 w 24"/>
                <a:gd name="T19" fmla="*/ 61 h 122"/>
                <a:gd name="T20" fmla="*/ 12 w 24"/>
                <a:gd name="T21" fmla="*/ 73 h 122"/>
                <a:gd name="T22" fmla="*/ 12 w 24"/>
                <a:gd name="T23" fmla="*/ 84 h 122"/>
                <a:gd name="T24" fmla="*/ 12 w 24"/>
                <a:gd name="T25" fmla="*/ 84 h 122"/>
                <a:gd name="T26" fmla="*/ 12 w 24"/>
                <a:gd name="T27" fmla="*/ 98 h 122"/>
                <a:gd name="T28" fmla="*/ 12 w 24"/>
                <a:gd name="T29" fmla="*/ 110 h 122"/>
                <a:gd name="T30" fmla="*/ 18 w 24"/>
                <a:gd name="T31" fmla="*/ 116 h 122"/>
                <a:gd name="T32" fmla="*/ 18 w 24"/>
                <a:gd name="T33" fmla="*/ 116 h 122"/>
                <a:gd name="T34" fmla="*/ 18 w 24"/>
                <a:gd name="T35" fmla="*/ 122 h 122"/>
                <a:gd name="T36" fmla="*/ 24 w 24"/>
                <a:gd name="T37" fmla="*/ 122 h 122"/>
                <a:gd name="T38" fmla="*/ 24 w 24"/>
                <a:gd name="T39" fmla="*/ 122 h 122"/>
                <a:gd name="T40" fmla="*/ 24 w 24"/>
                <a:gd name="T41" fmla="*/ 122 h 122"/>
                <a:gd name="T42" fmla="*/ 18 w 24"/>
                <a:gd name="T43" fmla="*/ 122 h 122"/>
                <a:gd name="T44" fmla="*/ 18 w 24"/>
                <a:gd name="T45" fmla="*/ 122 h 122"/>
                <a:gd name="T46" fmla="*/ 12 w 24"/>
                <a:gd name="T47" fmla="*/ 116 h 122"/>
                <a:gd name="T48" fmla="*/ 12 w 24"/>
                <a:gd name="T49" fmla="*/ 116 h 122"/>
                <a:gd name="T50" fmla="*/ 12 w 24"/>
                <a:gd name="T51" fmla="*/ 116 h 122"/>
                <a:gd name="T52" fmla="*/ 12 w 24"/>
                <a:gd name="T53" fmla="*/ 104 h 122"/>
                <a:gd name="T54" fmla="*/ 12 w 24"/>
                <a:gd name="T55" fmla="*/ 67 h 122"/>
                <a:gd name="T56" fmla="*/ 12 w 24"/>
                <a:gd name="T57" fmla="*/ 67 h 122"/>
                <a:gd name="T58" fmla="*/ 6 w 24"/>
                <a:gd name="T59" fmla="*/ 37 h 122"/>
                <a:gd name="T60" fmla="*/ 6 w 24"/>
                <a:gd name="T61" fmla="*/ 23 h 122"/>
                <a:gd name="T62" fmla="*/ 6 w 24"/>
                <a:gd name="T63" fmla="*/ 18 h 122"/>
                <a:gd name="T64" fmla="*/ 6 w 24"/>
                <a:gd name="T65" fmla="*/ 18 h 122"/>
                <a:gd name="T66" fmla="*/ 6 w 24"/>
                <a:gd name="T67" fmla="*/ 18 h 122"/>
                <a:gd name="T68" fmla="*/ 0 w 24"/>
                <a:gd name="T69" fmla="*/ 23 h 122"/>
                <a:gd name="T70" fmla="*/ 0 w 24"/>
                <a:gd name="T71" fmla="*/ 29 h 122"/>
                <a:gd name="T72" fmla="*/ 0 w 24"/>
                <a:gd name="T73" fmla="*/ 29 h 122"/>
                <a:gd name="T74" fmla="*/ 0 w 24"/>
                <a:gd name="T75" fmla="*/ 43 h 122"/>
                <a:gd name="T76" fmla="*/ 0 w 24"/>
                <a:gd name="T77" fmla="*/ 55 h 122"/>
                <a:gd name="T78" fmla="*/ 0 w 24"/>
                <a:gd name="T79" fmla="*/ 61 h 122"/>
                <a:gd name="T80" fmla="*/ 0 w 24"/>
                <a:gd name="T81" fmla="*/ 61 h 122"/>
                <a:gd name="T82" fmla="*/ 0 w 24"/>
                <a:gd name="T83" fmla="*/ 67 h 122"/>
                <a:gd name="T84" fmla="*/ 0 w 24"/>
                <a:gd name="T85" fmla="*/ 67 h 122"/>
                <a:gd name="T86" fmla="*/ 0 w 24"/>
                <a:gd name="T87" fmla="*/ 61 h 122"/>
                <a:gd name="T88" fmla="*/ 0 w 24"/>
                <a:gd name="T89" fmla="*/ 61 h 122"/>
                <a:gd name="T90" fmla="*/ 0 w 24"/>
                <a:gd name="T91" fmla="*/ 61 h 122"/>
                <a:gd name="T92" fmla="*/ 0 w 24"/>
                <a:gd name="T93" fmla="*/ 55 h 122"/>
                <a:gd name="T94" fmla="*/ 0 w 24"/>
                <a:gd name="T95" fmla="*/ 43 h 122"/>
                <a:gd name="T96" fmla="*/ 0 w 24"/>
                <a:gd name="T97" fmla="*/ 43 h 122"/>
                <a:gd name="T98" fmla="*/ 0 w 24"/>
                <a:gd name="T99" fmla="*/ 29 h 122"/>
                <a:gd name="T100" fmla="*/ 0 w 24"/>
                <a:gd name="T101" fmla="*/ 18 h 122"/>
                <a:gd name="T102" fmla="*/ 0 w 24"/>
                <a:gd name="T103" fmla="*/ 12 h 122"/>
                <a:gd name="T104" fmla="*/ 0 w 24"/>
                <a:gd name="T105" fmla="*/ 12 h 122"/>
                <a:gd name="T106" fmla="*/ 0 w 24"/>
                <a:gd name="T107" fmla="*/ 12 h 122"/>
                <a:gd name="T108" fmla="*/ 0 w 24"/>
                <a:gd name="T109" fmla="*/ 6 h 122"/>
                <a:gd name="T110" fmla="*/ 0 w 24"/>
                <a:gd name="T11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122">
                  <a:moveTo>
                    <a:pt x="0" y="0"/>
                  </a:moveTo>
                  <a:lnTo>
                    <a:pt x="6" y="0"/>
                  </a:lnTo>
                  <a:lnTo>
                    <a:pt x="12" y="0"/>
                  </a:lnTo>
                  <a:lnTo>
                    <a:pt x="12" y="12"/>
                  </a:lnTo>
                  <a:lnTo>
                    <a:pt x="12" y="12"/>
                  </a:lnTo>
                  <a:lnTo>
                    <a:pt x="12" y="18"/>
                  </a:lnTo>
                  <a:lnTo>
                    <a:pt x="12" y="37"/>
                  </a:lnTo>
                  <a:lnTo>
                    <a:pt x="18" y="49"/>
                  </a:lnTo>
                  <a:lnTo>
                    <a:pt x="18" y="49"/>
                  </a:lnTo>
                  <a:lnTo>
                    <a:pt x="12" y="61"/>
                  </a:lnTo>
                  <a:lnTo>
                    <a:pt x="12" y="73"/>
                  </a:lnTo>
                  <a:lnTo>
                    <a:pt x="12" y="84"/>
                  </a:lnTo>
                  <a:lnTo>
                    <a:pt x="12" y="84"/>
                  </a:lnTo>
                  <a:lnTo>
                    <a:pt x="12" y="98"/>
                  </a:lnTo>
                  <a:lnTo>
                    <a:pt x="12" y="110"/>
                  </a:lnTo>
                  <a:lnTo>
                    <a:pt x="18" y="116"/>
                  </a:lnTo>
                  <a:lnTo>
                    <a:pt x="18" y="116"/>
                  </a:lnTo>
                  <a:lnTo>
                    <a:pt x="18" y="122"/>
                  </a:lnTo>
                  <a:lnTo>
                    <a:pt x="24" y="122"/>
                  </a:lnTo>
                  <a:lnTo>
                    <a:pt x="24" y="122"/>
                  </a:lnTo>
                  <a:lnTo>
                    <a:pt x="24" y="122"/>
                  </a:lnTo>
                  <a:lnTo>
                    <a:pt x="18" y="122"/>
                  </a:lnTo>
                  <a:lnTo>
                    <a:pt x="18" y="122"/>
                  </a:lnTo>
                  <a:lnTo>
                    <a:pt x="12" y="116"/>
                  </a:lnTo>
                  <a:lnTo>
                    <a:pt x="12" y="116"/>
                  </a:lnTo>
                  <a:lnTo>
                    <a:pt x="12" y="116"/>
                  </a:lnTo>
                  <a:lnTo>
                    <a:pt x="12" y="104"/>
                  </a:lnTo>
                  <a:lnTo>
                    <a:pt x="12" y="67"/>
                  </a:lnTo>
                  <a:lnTo>
                    <a:pt x="12" y="67"/>
                  </a:lnTo>
                  <a:lnTo>
                    <a:pt x="6" y="37"/>
                  </a:lnTo>
                  <a:lnTo>
                    <a:pt x="6" y="23"/>
                  </a:lnTo>
                  <a:lnTo>
                    <a:pt x="6" y="18"/>
                  </a:lnTo>
                  <a:lnTo>
                    <a:pt x="6" y="18"/>
                  </a:lnTo>
                  <a:lnTo>
                    <a:pt x="6" y="18"/>
                  </a:lnTo>
                  <a:lnTo>
                    <a:pt x="0" y="23"/>
                  </a:lnTo>
                  <a:lnTo>
                    <a:pt x="0" y="29"/>
                  </a:lnTo>
                  <a:lnTo>
                    <a:pt x="0" y="29"/>
                  </a:lnTo>
                  <a:lnTo>
                    <a:pt x="0" y="43"/>
                  </a:lnTo>
                  <a:lnTo>
                    <a:pt x="0" y="55"/>
                  </a:lnTo>
                  <a:lnTo>
                    <a:pt x="0" y="61"/>
                  </a:lnTo>
                  <a:lnTo>
                    <a:pt x="0" y="61"/>
                  </a:lnTo>
                  <a:lnTo>
                    <a:pt x="0" y="67"/>
                  </a:lnTo>
                  <a:lnTo>
                    <a:pt x="0" y="67"/>
                  </a:lnTo>
                  <a:lnTo>
                    <a:pt x="0" y="61"/>
                  </a:lnTo>
                  <a:lnTo>
                    <a:pt x="0" y="61"/>
                  </a:lnTo>
                  <a:lnTo>
                    <a:pt x="0" y="61"/>
                  </a:lnTo>
                  <a:lnTo>
                    <a:pt x="0" y="55"/>
                  </a:lnTo>
                  <a:lnTo>
                    <a:pt x="0" y="43"/>
                  </a:lnTo>
                  <a:lnTo>
                    <a:pt x="0" y="43"/>
                  </a:lnTo>
                  <a:lnTo>
                    <a:pt x="0" y="29"/>
                  </a:lnTo>
                  <a:lnTo>
                    <a:pt x="0" y="18"/>
                  </a:lnTo>
                  <a:lnTo>
                    <a:pt x="0" y="12"/>
                  </a:lnTo>
                  <a:lnTo>
                    <a:pt x="0" y="12"/>
                  </a:lnTo>
                  <a:lnTo>
                    <a:pt x="0" y="12"/>
                  </a:lnTo>
                  <a:lnTo>
                    <a:pt x="0" y="6"/>
                  </a:lnTo>
                  <a:lnTo>
                    <a:pt x="0" y="0"/>
                  </a:lnTo>
                  <a:close/>
                </a:path>
              </a:pathLst>
            </a:custGeom>
            <a:solidFill>
              <a:srgbClr val="CC00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25" name="Freeform 241"/>
            <p:cNvSpPr>
              <a:spLocks/>
            </p:cNvSpPr>
            <p:nvPr/>
          </p:nvSpPr>
          <p:spPr bwMode="auto">
            <a:xfrm>
              <a:off x="2351" y="3210"/>
              <a:ext cx="12" cy="12"/>
            </a:xfrm>
            <a:custGeom>
              <a:avLst/>
              <a:gdLst>
                <a:gd name="T0" fmla="*/ 6 w 12"/>
                <a:gd name="T1" fmla="*/ 12 h 12"/>
                <a:gd name="T2" fmla="*/ 6 w 12"/>
                <a:gd name="T3" fmla="*/ 12 h 12"/>
                <a:gd name="T4" fmla="*/ 12 w 12"/>
                <a:gd name="T5" fmla="*/ 6 h 12"/>
                <a:gd name="T6" fmla="*/ 12 w 12"/>
                <a:gd name="T7" fmla="*/ 0 h 12"/>
                <a:gd name="T8" fmla="*/ 12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6" y="12"/>
                  </a:moveTo>
                  <a:lnTo>
                    <a:pt x="6" y="12"/>
                  </a:lnTo>
                  <a:lnTo>
                    <a:pt x="12" y="6"/>
                  </a:lnTo>
                  <a:lnTo>
                    <a:pt x="12" y="0"/>
                  </a:lnTo>
                  <a:lnTo>
                    <a:pt x="12" y="0"/>
                  </a:lnTo>
                  <a:lnTo>
                    <a:pt x="6" y="0"/>
                  </a:lnTo>
                  <a:lnTo>
                    <a:pt x="0" y="0"/>
                  </a:lnTo>
                  <a:lnTo>
                    <a:pt x="0" y="6"/>
                  </a:lnTo>
                  <a:lnTo>
                    <a:pt x="0" y="6"/>
                  </a:lnTo>
                  <a:lnTo>
                    <a:pt x="0" y="6"/>
                  </a:lnTo>
                  <a:lnTo>
                    <a:pt x="0" y="12"/>
                  </a:lnTo>
                  <a:lnTo>
                    <a:pt x="6" y="12"/>
                  </a:lnTo>
                  <a:lnTo>
                    <a:pt x="6" y="12"/>
                  </a:lnTo>
                  <a:close/>
                </a:path>
              </a:pathLst>
            </a:custGeom>
            <a:solidFill>
              <a:srgbClr val="59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26" name="Freeform 242"/>
            <p:cNvSpPr>
              <a:spLocks/>
            </p:cNvSpPr>
            <p:nvPr/>
          </p:nvSpPr>
          <p:spPr bwMode="auto">
            <a:xfrm>
              <a:off x="2430" y="2193"/>
              <a:ext cx="12" cy="20"/>
            </a:xfrm>
            <a:custGeom>
              <a:avLst/>
              <a:gdLst>
                <a:gd name="T0" fmla="*/ 6 w 12"/>
                <a:gd name="T1" fmla="*/ 0 h 20"/>
                <a:gd name="T2" fmla="*/ 12 w 12"/>
                <a:gd name="T3" fmla="*/ 8 h 20"/>
                <a:gd name="T4" fmla="*/ 12 w 12"/>
                <a:gd name="T5" fmla="*/ 14 h 20"/>
                <a:gd name="T6" fmla="*/ 6 w 12"/>
                <a:gd name="T7" fmla="*/ 20 h 20"/>
                <a:gd name="T8" fmla="*/ 6 w 12"/>
                <a:gd name="T9" fmla="*/ 20 h 20"/>
                <a:gd name="T10" fmla="*/ 0 w 12"/>
                <a:gd name="T11" fmla="*/ 20 h 20"/>
                <a:gd name="T12" fmla="*/ 0 w 12"/>
                <a:gd name="T13" fmla="*/ 8 h 20"/>
                <a:gd name="T14" fmla="*/ 6 w 12"/>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0">
                  <a:moveTo>
                    <a:pt x="6" y="0"/>
                  </a:moveTo>
                  <a:lnTo>
                    <a:pt x="12" y="8"/>
                  </a:lnTo>
                  <a:lnTo>
                    <a:pt x="12" y="14"/>
                  </a:lnTo>
                  <a:lnTo>
                    <a:pt x="6" y="20"/>
                  </a:lnTo>
                  <a:lnTo>
                    <a:pt x="6" y="20"/>
                  </a:lnTo>
                  <a:lnTo>
                    <a:pt x="0" y="20"/>
                  </a:lnTo>
                  <a:lnTo>
                    <a:pt x="0" y="8"/>
                  </a:lnTo>
                  <a:lnTo>
                    <a:pt x="6" y="0"/>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27" name="Freeform 243"/>
            <p:cNvSpPr>
              <a:spLocks/>
            </p:cNvSpPr>
            <p:nvPr/>
          </p:nvSpPr>
          <p:spPr bwMode="auto">
            <a:xfrm>
              <a:off x="2247" y="2201"/>
              <a:ext cx="18" cy="18"/>
            </a:xfrm>
            <a:custGeom>
              <a:avLst/>
              <a:gdLst>
                <a:gd name="T0" fmla="*/ 12 w 18"/>
                <a:gd name="T1" fmla="*/ 0 h 18"/>
                <a:gd name="T2" fmla="*/ 0 w 18"/>
                <a:gd name="T3" fmla="*/ 6 h 18"/>
                <a:gd name="T4" fmla="*/ 0 w 18"/>
                <a:gd name="T5" fmla="*/ 12 h 18"/>
                <a:gd name="T6" fmla="*/ 12 w 18"/>
                <a:gd name="T7" fmla="*/ 18 h 18"/>
                <a:gd name="T8" fmla="*/ 12 w 18"/>
                <a:gd name="T9" fmla="*/ 18 h 18"/>
                <a:gd name="T10" fmla="*/ 18 w 18"/>
                <a:gd name="T11" fmla="*/ 18 h 18"/>
                <a:gd name="T12" fmla="*/ 18 w 18"/>
                <a:gd name="T13" fmla="*/ 6 h 18"/>
                <a:gd name="T14" fmla="*/ 12 w 1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2" y="0"/>
                  </a:moveTo>
                  <a:lnTo>
                    <a:pt x="0" y="6"/>
                  </a:lnTo>
                  <a:lnTo>
                    <a:pt x="0" y="12"/>
                  </a:lnTo>
                  <a:lnTo>
                    <a:pt x="12" y="18"/>
                  </a:lnTo>
                  <a:lnTo>
                    <a:pt x="12" y="18"/>
                  </a:lnTo>
                  <a:lnTo>
                    <a:pt x="18" y="18"/>
                  </a:lnTo>
                  <a:lnTo>
                    <a:pt x="18" y="6"/>
                  </a:lnTo>
                  <a:lnTo>
                    <a:pt x="12" y="0"/>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28" name="Freeform 244"/>
            <p:cNvSpPr>
              <a:spLocks/>
            </p:cNvSpPr>
            <p:nvPr/>
          </p:nvSpPr>
          <p:spPr bwMode="auto">
            <a:xfrm>
              <a:off x="2253" y="2207"/>
              <a:ext cx="6" cy="6"/>
            </a:xfrm>
            <a:custGeom>
              <a:avLst/>
              <a:gdLst>
                <a:gd name="T0" fmla="*/ 6 w 6"/>
                <a:gd name="T1" fmla="*/ 0 h 6"/>
                <a:gd name="T2" fmla="*/ 6 w 6"/>
                <a:gd name="T3" fmla="*/ 6 h 6"/>
                <a:gd name="T4" fmla="*/ 6 w 6"/>
                <a:gd name="T5" fmla="*/ 6 h 6"/>
                <a:gd name="T6" fmla="*/ 6 w 6"/>
                <a:gd name="T7" fmla="*/ 6 h 6"/>
                <a:gd name="T8" fmla="*/ 6 w 6"/>
                <a:gd name="T9" fmla="*/ 6 h 6"/>
                <a:gd name="T10" fmla="*/ 6 w 6"/>
                <a:gd name="T11" fmla="*/ 6 h 6"/>
                <a:gd name="T12" fmla="*/ 6 w 6"/>
                <a:gd name="T13" fmla="*/ 6 h 6"/>
                <a:gd name="T14" fmla="*/ 6 w 6"/>
                <a:gd name="T15" fmla="*/ 6 h 6"/>
                <a:gd name="T16" fmla="*/ 6 w 6"/>
                <a:gd name="T17" fmla="*/ 6 h 6"/>
                <a:gd name="T18" fmla="*/ 0 w 6"/>
                <a:gd name="T19" fmla="*/ 6 h 6"/>
                <a:gd name="T20" fmla="*/ 0 w 6"/>
                <a:gd name="T21" fmla="*/ 6 h 6"/>
                <a:gd name="T22" fmla="*/ 0 w 6"/>
                <a:gd name="T23" fmla="*/ 6 h 6"/>
                <a:gd name="T24" fmla="*/ 0 w 6"/>
                <a:gd name="T25" fmla="*/ 6 h 6"/>
                <a:gd name="T26" fmla="*/ 0 w 6"/>
                <a:gd name="T27" fmla="*/ 6 h 6"/>
                <a:gd name="T28" fmla="*/ 0 w 6"/>
                <a:gd name="T29" fmla="*/ 6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6" y="6"/>
                  </a:lnTo>
                  <a:lnTo>
                    <a:pt x="6" y="6"/>
                  </a:lnTo>
                  <a:lnTo>
                    <a:pt x="6" y="6"/>
                  </a:lnTo>
                  <a:lnTo>
                    <a:pt x="6" y="6"/>
                  </a:lnTo>
                  <a:lnTo>
                    <a:pt x="6" y="6"/>
                  </a:lnTo>
                  <a:lnTo>
                    <a:pt x="6" y="6"/>
                  </a:lnTo>
                  <a:lnTo>
                    <a:pt x="6" y="6"/>
                  </a:lnTo>
                  <a:lnTo>
                    <a:pt x="6" y="6"/>
                  </a:lnTo>
                  <a:lnTo>
                    <a:pt x="0" y="6"/>
                  </a:lnTo>
                  <a:lnTo>
                    <a:pt x="0" y="6"/>
                  </a:lnTo>
                  <a:lnTo>
                    <a:pt x="0" y="6"/>
                  </a:lnTo>
                  <a:lnTo>
                    <a:pt x="0" y="6"/>
                  </a:lnTo>
                  <a:lnTo>
                    <a:pt x="0" y="6"/>
                  </a:lnTo>
                  <a:lnTo>
                    <a:pt x="0" y="6"/>
                  </a:lnTo>
                  <a:lnTo>
                    <a:pt x="6" y="0"/>
                  </a:lnTo>
                  <a:close/>
                </a:path>
              </a:pathLst>
            </a:custGeom>
            <a:solidFill>
              <a:srgbClr val="D8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29" name="Freeform 245"/>
            <p:cNvSpPr>
              <a:spLocks/>
            </p:cNvSpPr>
            <p:nvPr/>
          </p:nvSpPr>
          <p:spPr bwMode="auto">
            <a:xfrm>
              <a:off x="2436" y="2201"/>
              <a:ext cx="6" cy="6"/>
            </a:xfrm>
            <a:custGeom>
              <a:avLst/>
              <a:gdLst>
                <a:gd name="T0" fmla="*/ 6 w 6"/>
                <a:gd name="T1" fmla="*/ 0 h 6"/>
                <a:gd name="T2" fmla="*/ 0 w 6"/>
                <a:gd name="T3" fmla="*/ 0 h 6"/>
                <a:gd name="T4" fmla="*/ 0 w 6"/>
                <a:gd name="T5" fmla="*/ 6 h 6"/>
                <a:gd name="T6" fmla="*/ 0 w 6"/>
                <a:gd name="T7" fmla="*/ 6 h 6"/>
                <a:gd name="T8" fmla="*/ 0 w 6"/>
                <a:gd name="T9" fmla="*/ 6 h 6"/>
                <a:gd name="T10" fmla="*/ 0 w 6"/>
                <a:gd name="T11" fmla="*/ 6 h 6"/>
                <a:gd name="T12" fmla="*/ 0 w 6"/>
                <a:gd name="T13" fmla="*/ 6 h 6"/>
                <a:gd name="T14" fmla="*/ 6 w 6"/>
                <a:gd name="T15" fmla="*/ 6 h 6"/>
                <a:gd name="T16" fmla="*/ 6 w 6"/>
                <a:gd name="T17" fmla="*/ 6 h 6"/>
                <a:gd name="T18" fmla="*/ 6 w 6"/>
                <a:gd name="T19" fmla="*/ 6 h 6"/>
                <a:gd name="T20" fmla="*/ 6 w 6"/>
                <a:gd name="T21" fmla="*/ 6 h 6"/>
                <a:gd name="T22" fmla="*/ 6 w 6"/>
                <a:gd name="T23" fmla="*/ 6 h 6"/>
                <a:gd name="T24" fmla="*/ 6 w 6"/>
                <a:gd name="T25" fmla="*/ 6 h 6"/>
                <a:gd name="T26" fmla="*/ 6 w 6"/>
                <a:gd name="T27" fmla="*/ 6 h 6"/>
                <a:gd name="T28" fmla="*/ 6 w 6"/>
                <a:gd name="T29" fmla="*/ 6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0" y="0"/>
                  </a:lnTo>
                  <a:lnTo>
                    <a:pt x="0" y="6"/>
                  </a:lnTo>
                  <a:lnTo>
                    <a:pt x="0" y="6"/>
                  </a:lnTo>
                  <a:lnTo>
                    <a:pt x="0" y="6"/>
                  </a:lnTo>
                  <a:lnTo>
                    <a:pt x="0" y="6"/>
                  </a:lnTo>
                  <a:lnTo>
                    <a:pt x="0" y="6"/>
                  </a:lnTo>
                  <a:lnTo>
                    <a:pt x="6" y="6"/>
                  </a:lnTo>
                  <a:lnTo>
                    <a:pt x="6" y="6"/>
                  </a:lnTo>
                  <a:lnTo>
                    <a:pt x="6" y="6"/>
                  </a:lnTo>
                  <a:lnTo>
                    <a:pt x="6" y="6"/>
                  </a:lnTo>
                  <a:lnTo>
                    <a:pt x="6" y="6"/>
                  </a:lnTo>
                  <a:lnTo>
                    <a:pt x="6" y="6"/>
                  </a:lnTo>
                  <a:lnTo>
                    <a:pt x="6" y="6"/>
                  </a:lnTo>
                  <a:lnTo>
                    <a:pt x="6" y="6"/>
                  </a:lnTo>
                  <a:lnTo>
                    <a:pt x="6" y="0"/>
                  </a:lnTo>
                  <a:close/>
                </a:path>
              </a:pathLst>
            </a:custGeom>
            <a:solidFill>
              <a:srgbClr val="D8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12630" name="Group 246"/>
          <p:cNvGrpSpPr>
            <a:grpSpLocks/>
          </p:cNvGrpSpPr>
          <p:nvPr/>
        </p:nvGrpSpPr>
        <p:grpSpPr bwMode="auto">
          <a:xfrm>
            <a:off x="2292350" y="2832100"/>
            <a:ext cx="2286000" cy="3124200"/>
            <a:chOff x="1488" y="1344"/>
            <a:chExt cx="1719" cy="2495"/>
          </a:xfrm>
        </p:grpSpPr>
        <p:sp>
          <p:nvSpPr>
            <p:cNvPr id="912631" name="AutoShape 247"/>
            <p:cNvSpPr>
              <a:spLocks noChangeAspect="1" noChangeArrowheads="1" noTextEdit="1"/>
            </p:cNvSpPr>
            <p:nvPr/>
          </p:nvSpPr>
          <p:spPr bwMode="auto">
            <a:xfrm>
              <a:off x="1488" y="1344"/>
              <a:ext cx="1719"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12632" name="Group 248"/>
            <p:cNvGrpSpPr>
              <a:grpSpLocks/>
            </p:cNvGrpSpPr>
            <p:nvPr/>
          </p:nvGrpSpPr>
          <p:grpSpPr bwMode="auto">
            <a:xfrm>
              <a:off x="1488" y="1350"/>
              <a:ext cx="1713" cy="2489"/>
              <a:chOff x="3216" y="1350"/>
              <a:chExt cx="1713" cy="2489"/>
            </a:xfrm>
          </p:grpSpPr>
          <p:sp>
            <p:nvSpPr>
              <p:cNvPr id="912633" name="Freeform 249"/>
              <p:cNvSpPr>
                <a:spLocks/>
              </p:cNvSpPr>
              <p:nvPr/>
            </p:nvSpPr>
            <p:spPr bwMode="auto">
              <a:xfrm>
                <a:off x="3975" y="1350"/>
                <a:ext cx="195" cy="2489"/>
              </a:xfrm>
              <a:custGeom>
                <a:avLst/>
                <a:gdLst>
                  <a:gd name="T0" fmla="*/ 195 w 195"/>
                  <a:gd name="T1" fmla="*/ 434 h 2489"/>
                  <a:gd name="T2" fmla="*/ 195 w 195"/>
                  <a:gd name="T3" fmla="*/ 81 h 2489"/>
                  <a:gd name="T4" fmla="*/ 189 w 195"/>
                  <a:gd name="T5" fmla="*/ 73 h 2489"/>
                  <a:gd name="T6" fmla="*/ 183 w 195"/>
                  <a:gd name="T7" fmla="*/ 49 h 2489"/>
                  <a:gd name="T8" fmla="*/ 177 w 195"/>
                  <a:gd name="T9" fmla="*/ 31 h 2489"/>
                  <a:gd name="T10" fmla="*/ 177 w 195"/>
                  <a:gd name="T11" fmla="*/ 31 h 2489"/>
                  <a:gd name="T12" fmla="*/ 160 w 195"/>
                  <a:gd name="T13" fmla="*/ 25 h 2489"/>
                  <a:gd name="T14" fmla="*/ 154 w 195"/>
                  <a:gd name="T15" fmla="*/ 18 h 2489"/>
                  <a:gd name="T16" fmla="*/ 146 w 195"/>
                  <a:gd name="T17" fmla="*/ 12 h 2489"/>
                  <a:gd name="T18" fmla="*/ 146 w 195"/>
                  <a:gd name="T19" fmla="*/ 12 h 2489"/>
                  <a:gd name="T20" fmla="*/ 134 w 195"/>
                  <a:gd name="T21" fmla="*/ 12 h 2489"/>
                  <a:gd name="T22" fmla="*/ 122 w 195"/>
                  <a:gd name="T23" fmla="*/ 6 h 2489"/>
                  <a:gd name="T24" fmla="*/ 110 w 195"/>
                  <a:gd name="T25" fmla="*/ 0 h 2489"/>
                  <a:gd name="T26" fmla="*/ 110 w 195"/>
                  <a:gd name="T27" fmla="*/ 0 h 2489"/>
                  <a:gd name="T28" fmla="*/ 99 w 195"/>
                  <a:gd name="T29" fmla="*/ 0 h 2489"/>
                  <a:gd name="T30" fmla="*/ 85 w 195"/>
                  <a:gd name="T31" fmla="*/ 0 h 2489"/>
                  <a:gd name="T32" fmla="*/ 79 w 195"/>
                  <a:gd name="T33" fmla="*/ 0 h 2489"/>
                  <a:gd name="T34" fmla="*/ 79 w 195"/>
                  <a:gd name="T35" fmla="*/ 0 h 2489"/>
                  <a:gd name="T36" fmla="*/ 67 w 195"/>
                  <a:gd name="T37" fmla="*/ 6 h 2489"/>
                  <a:gd name="T38" fmla="*/ 61 w 195"/>
                  <a:gd name="T39" fmla="*/ 12 h 2489"/>
                  <a:gd name="T40" fmla="*/ 61 w 195"/>
                  <a:gd name="T41" fmla="*/ 12 h 2489"/>
                  <a:gd name="T42" fmla="*/ 61 w 195"/>
                  <a:gd name="T43" fmla="*/ 12 h 2489"/>
                  <a:gd name="T44" fmla="*/ 55 w 195"/>
                  <a:gd name="T45" fmla="*/ 12 h 2489"/>
                  <a:gd name="T46" fmla="*/ 55 w 195"/>
                  <a:gd name="T47" fmla="*/ 12 h 2489"/>
                  <a:gd name="T48" fmla="*/ 49 w 195"/>
                  <a:gd name="T49" fmla="*/ 18 h 2489"/>
                  <a:gd name="T50" fmla="*/ 49 w 195"/>
                  <a:gd name="T51" fmla="*/ 18 h 2489"/>
                  <a:gd name="T52" fmla="*/ 43 w 195"/>
                  <a:gd name="T53" fmla="*/ 25 h 2489"/>
                  <a:gd name="T54" fmla="*/ 36 w 195"/>
                  <a:gd name="T55" fmla="*/ 31 h 2489"/>
                  <a:gd name="T56" fmla="*/ 24 w 195"/>
                  <a:gd name="T57" fmla="*/ 31 h 2489"/>
                  <a:gd name="T58" fmla="*/ 24 w 195"/>
                  <a:gd name="T59" fmla="*/ 31 h 2489"/>
                  <a:gd name="T60" fmla="*/ 12 w 195"/>
                  <a:gd name="T61" fmla="*/ 37 h 2489"/>
                  <a:gd name="T62" fmla="*/ 12 w 195"/>
                  <a:gd name="T63" fmla="*/ 55 h 2489"/>
                  <a:gd name="T64" fmla="*/ 12 w 195"/>
                  <a:gd name="T65" fmla="*/ 61 h 2489"/>
                  <a:gd name="T66" fmla="*/ 12 w 195"/>
                  <a:gd name="T67" fmla="*/ 61 h 2489"/>
                  <a:gd name="T68" fmla="*/ 6 w 195"/>
                  <a:gd name="T69" fmla="*/ 86 h 2489"/>
                  <a:gd name="T70" fmla="*/ 6 w 195"/>
                  <a:gd name="T71" fmla="*/ 122 h 2489"/>
                  <a:gd name="T72" fmla="*/ 6 w 195"/>
                  <a:gd name="T73" fmla="*/ 147 h 2489"/>
                  <a:gd name="T74" fmla="*/ 6 w 195"/>
                  <a:gd name="T75" fmla="*/ 147 h 2489"/>
                  <a:gd name="T76" fmla="*/ 6 w 195"/>
                  <a:gd name="T77" fmla="*/ 226 h 2489"/>
                  <a:gd name="T78" fmla="*/ 6 w 195"/>
                  <a:gd name="T79" fmla="*/ 362 h 2489"/>
                  <a:gd name="T80" fmla="*/ 6 w 195"/>
                  <a:gd name="T81" fmla="*/ 429 h 2489"/>
                  <a:gd name="T82" fmla="*/ 6 w 195"/>
                  <a:gd name="T83" fmla="*/ 429 h 2489"/>
                  <a:gd name="T84" fmla="*/ 0 w 195"/>
                  <a:gd name="T85" fmla="*/ 2489 h 2489"/>
                  <a:gd name="T86" fmla="*/ 195 w 195"/>
                  <a:gd name="T87" fmla="*/ 2489 h 2489"/>
                  <a:gd name="T88" fmla="*/ 195 w 195"/>
                  <a:gd name="T89" fmla="*/ 796 h 2489"/>
                  <a:gd name="T90" fmla="*/ 195 w 195"/>
                  <a:gd name="T91" fmla="*/ 434 h 2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2489">
                    <a:moveTo>
                      <a:pt x="195" y="434"/>
                    </a:moveTo>
                    <a:lnTo>
                      <a:pt x="195" y="81"/>
                    </a:lnTo>
                    <a:lnTo>
                      <a:pt x="189" y="73"/>
                    </a:lnTo>
                    <a:lnTo>
                      <a:pt x="183" y="49"/>
                    </a:lnTo>
                    <a:lnTo>
                      <a:pt x="177" y="31"/>
                    </a:lnTo>
                    <a:lnTo>
                      <a:pt x="177" y="31"/>
                    </a:lnTo>
                    <a:lnTo>
                      <a:pt x="160" y="25"/>
                    </a:lnTo>
                    <a:lnTo>
                      <a:pt x="154" y="18"/>
                    </a:lnTo>
                    <a:lnTo>
                      <a:pt x="146" y="12"/>
                    </a:lnTo>
                    <a:lnTo>
                      <a:pt x="146" y="12"/>
                    </a:lnTo>
                    <a:lnTo>
                      <a:pt x="134" y="12"/>
                    </a:lnTo>
                    <a:lnTo>
                      <a:pt x="122" y="6"/>
                    </a:lnTo>
                    <a:lnTo>
                      <a:pt x="110" y="0"/>
                    </a:lnTo>
                    <a:lnTo>
                      <a:pt x="110" y="0"/>
                    </a:lnTo>
                    <a:lnTo>
                      <a:pt x="99" y="0"/>
                    </a:lnTo>
                    <a:lnTo>
                      <a:pt x="85" y="0"/>
                    </a:lnTo>
                    <a:lnTo>
                      <a:pt x="79" y="0"/>
                    </a:lnTo>
                    <a:lnTo>
                      <a:pt x="79" y="0"/>
                    </a:lnTo>
                    <a:lnTo>
                      <a:pt x="67" y="6"/>
                    </a:lnTo>
                    <a:lnTo>
                      <a:pt x="61" y="12"/>
                    </a:lnTo>
                    <a:lnTo>
                      <a:pt x="61" y="12"/>
                    </a:lnTo>
                    <a:lnTo>
                      <a:pt x="61" y="12"/>
                    </a:lnTo>
                    <a:lnTo>
                      <a:pt x="55" y="12"/>
                    </a:lnTo>
                    <a:lnTo>
                      <a:pt x="55" y="12"/>
                    </a:lnTo>
                    <a:lnTo>
                      <a:pt x="49" y="18"/>
                    </a:lnTo>
                    <a:lnTo>
                      <a:pt x="49" y="18"/>
                    </a:lnTo>
                    <a:lnTo>
                      <a:pt x="43" y="25"/>
                    </a:lnTo>
                    <a:lnTo>
                      <a:pt x="36" y="31"/>
                    </a:lnTo>
                    <a:lnTo>
                      <a:pt x="24" y="31"/>
                    </a:lnTo>
                    <a:lnTo>
                      <a:pt x="24" y="31"/>
                    </a:lnTo>
                    <a:lnTo>
                      <a:pt x="12" y="37"/>
                    </a:lnTo>
                    <a:lnTo>
                      <a:pt x="12" y="55"/>
                    </a:lnTo>
                    <a:lnTo>
                      <a:pt x="12" y="61"/>
                    </a:lnTo>
                    <a:lnTo>
                      <a:pt x="12" y="61"/>
                    </a:lnTo>
                    <a:lnTo>
                      <a:pt x="6" y="86"/>
                    </a:lnTo>
                    <a:lnTo>
                      <a:pt x="6" y="122"/>
                    </a:lnTo>
                    <a:lnTo>
                      <a:pt x="6" y="147"/>
                    </a:lnTo>
                    <a:lnTo>
                      <a:pt x="6" y="147"/>
                    </a:lnTo>
                    <a:lnTo>
                      <a:pt x="6" y="226"/>
                    </a:lnTo>
                    <a:lnTo>
                      <a:pt x="6" y="362"/>
                    </a:lnTo>
                    <a:lnTo>
                      <a:pt x="6" y="429"/>
                    </a:lnTo>
                    <a:lnTo>
                      <a:pt x="6" y="429"/>
                    </a:lnTo>
                    <a:lnTo>
                      <a:pt x="0" y="2489"/>
                    </a:lnTo>
                    <a:lnTo>
                      <a:pt x="195" y="2489"/>
                    </a:lnTo>
                    <a:lnTo>
                      <a:pt x="195" y="796"/>
                    </a:lnTo>
                    <a:lnTo>
                      <a:pt x="195" y="434"/>
                    </a:lnTo>
                    <a:close/>
                  </a:path>
                </a:pathLst>
              </a:custGeom>
              <a:solidFill>
                <a:srgbClr val="3F3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34" name="Freeform 250"/>
              <p:cNvSpPr>
                <a:spLocks/>
              </p:cNvSpPr>
              <p:nvPr/>
            </p:nvSpPr>
            <p:spPr bwMode="auto">
              <a:xfrm>
                <a:off x="3981" y="1668"/>
                <a:ext cx="98" cy="122"/>
              </a:xfrm>
              <a:custGeom>
                <a:avLst/>
                <a:gdLst>
                  <a:gd name="T0" fmla="*/ 24 w 98"/>
                  <a:gd name="T1" fmla="*/ 18 h 122"/>
                  <a:gd name="T2" fmla="*/ 18 w 98"/>
                  <a:gd name="T3" fmla="*/ 61 h 122"/>
                  <a:gd name="T4" fmla="*/ 18 w 98"/>
                  <a:gd name="T5" fmla="*/ 79 h 122"/>
                  <a:gd name="T6" fmla="*/ 12 w 98"/>
                  <a:gd name="T7" fmla="*/ 99 h 122"/>
                  <a:gd name="T8" fmla="*/ 6 w 98"/>
                  <a:gd name="T9" fmla="*/ 85 h 122"/>
                  <a:gd name="T10" fmla="*/ 6 w 98"/>
                  <a:gd name="T11" fmla="*/ 55 h 122"/>
                  <a:gd name="T12" fmla="*/ 6 w 98"/>
                  <a:gd name="T13" fmla="*/ 50 h 122"/>
                  <a:gd name="T14" fmla="*/ 6 w 98"/>
                  <a:gd name="T15" fmla="*/ 30 h 122"/>
                  <a:gd name="T16" fmla="*/ 6 w 98"/>
                  <a:gd name="T17" fmla="*/ 38 h 122"/>
                  <a:gd name="T18" fmla="*/ 6 w 98"/>
                  <a:gd name="T19" fmla="*/ 61 h 122"/>
                  <a:gd name="T20" fmla="*/ 0 w 98"/>
                  <a:gd name="T21" fmla="*/ 73 h 122"/>
                  <a:gd name="T22" fmla="*/ 0 w 98"/>
                  <a:gd name="T23" fmla="*/ 111 h 122"/>
                  <a:gd name="T24" fmla="*/ 18 w 98"/>
                  <a:gd name="T25" fmla="*/ 116 h 122"/>
                  <a:gd name="T26" fmla="*/ 79 w 98"/>
                  <a:gd name="T27" fmla="*/ 116 h 122"/>
                  <a:gd name="T28" fmla="*/ 85 w 98"/>
                  <a:gd name="T29" fmla="*/ 116 h 122"/>
                  <a:gd name="T30" fmla="*/ 93 w 98"/>
                  <a:gd name="T31" fmla="*/ 111 h 122"/>
                  <a:gd name="T32" fmla="*/ 93 w 98"/>
                  <a:gd name="T33" fmla="*/ 111 h 122"/>
                  <a:gd name="T34" fmla="*/ 98 w 98"/>
                  <a:gd name="T35" fmla="*/ 99 h 122"/>
                  <a:gd name="T36" fmla="*/ 98 w 98"/>
                  <a:gd name="T37" fmla="*/ 79 h 122"/>
                  <a:gd name="T38" fmla="*/ 98 w 98"/>
                  <a:gd name="T39" fmla="*/ 55 h 122"/>
                  <a:gd name="T40" fmla="*/ 98 w 98"/>
                  <a:gd name="T41" fmla="*/ 50 h 122"/>
                  <a:gd name="T42" fmla="*/ 98 w 98"/>
                  <a:gd name="T43" fmla="*/ 38 h 122"/>
                  <a:gd name="T44" fmla="*/ 98 w 98"/>
                  <a:gd name="T45" fmla="*/ 44 h 122"/>
                  <a:gd name="T46" fmla="*/ 93 w 98"/>
                  <a:gd name="T47" fmla="*/ 61 h 122"/>
                  <a:gd name="T48" fmla="*/ 93 w 98"/>
                  <a:gd name="T49" fmla="*/ 73 h 122"/>
                  <a:gd name="T50" fmla="*/ 85 w 98"/>
                  <a:gd name="T51" fmla="*/ 99 h 122"/>
                  <a:gd name="T52" fmla="*/ 79 w 98"/>
                  <a:gd name="T53" fmla="*/ 105 h 122"/>
                  <a:gd name="T54" fmla="*/ 73 w 98"/>
                  <a:gd name="T55" fmla="*/ 111 h 122"/>
                  <a:gd name="T56" fmla="*/ 67 w 98"/>
                  <a:gd name="T57" fmla="*/ 111 h 122"/>
                  <a:gd name="T58" fmla="*/ 55 w 98"/>
                  <a:gd name="T59" fmla="*/ 111 h 122"/>
                  <a:gd name="T60" fmla="*/ 55 w 98"/>
                  <a:gd name="T61" fmla="*/ 105 h 122"/>
                  <a:gd name="T62" fmla="*/ 55 w 98"/>
                  <a:gd name="T63" fmla="*/ 85 h 122"/>
                  <a:gd name="T64" fmla="*/ 55 w 98"/>
                  <a:gd name="T65" fmla="*/ 79 h 122"/>
                  <a:gd name="T66" fmla="*/ 55 w 98"/>
                  <a:gd name="T67" fmla="*/ 50 h 122"/>
                  <a:gd name="T68" fmla="*/ 49 w 98"/>
                  <a:gd name="T69" fmla="*/ 50 h 122"/>
                  <a:gd name="T70" fmla="*/ 49 w 98"/>
                  <a:gd name="T71" fmla="*/ 67 h 122"/>
                  <a:gd name="T72" fmla="*/ 49 w 98"/>
                  <a:gd name="T73" fmla="*/ 79 h 122"/>
                  <a:gd name="T74" fmla="*/ 43 w 98"/>
                  <a:gd name="T75" fmla="*/ 111 h 122"/>
                  <a:gd name="T76" fmla="*/ 37 w 98"/>
                  <a:gd name="T77" fmla="*/ 116 h 122"/>
                  <a:gd name="T78" fmla="*/ 24 w 98"/>
                  <a:gd name="T79" fmla="*/ 105 h 122"/>
                  <a:gd name="T80" fmla="*/ 18 w 98"/>
                  <a:gd name="T81" fmla="*/ 73 h 122"/>
                  <a:gd name="T82" fmla="*/ 24 w 98"/>
                  <a:gd name="T8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22">
                    <a:moveTo>
                      <a:pt x="24" y="0"/>
                    </a:moveTo>
                    <a:lnTo>
                      <a:pt x="24" y="18"/>
                    </a:lnTo>
                    <a:lnTo>
                      <a:pt x="18" y="44"/>
                    </a:lnTo>
                    <a:lnTo>
                      <a:pt x="18" y="61"/>
                    </a:lnTo>
                    <a:lnTo>
                      <a:pt x="18" y="61"/>
                    </a:lnTo>
                    <a:lnTo>
                      <a:pt x="18" y="79"/>
                    </a:lnTo>
                    <a:lnTo>
                      <a:pt x="18" y="99"/>
                    </a:lnTo>
                    <a:lnTo>
                      <a:pt x="12" y="99"/>
                    </a:lnTo>
                    <a:lnTo>
                      <a:pt x="12" y="99"/>
                    </a:lnTo>
                    <a:lnTo>
                      <a:pt x="6" y="85"/>
                    </a:lnTo>
                    <a:lnTo>
                      <a:pt x="6" y="67"/>
                    </a:lnTo>
                    <a:lnTo>
                      <a:pt x="6" y="55"/>
                    </a:lnTo>
                    <a:lnTo>
                      <a:pt x="6" y="55"/>
                    </a:lnTo>
                    <a:lnTo>
                      <a:pt x="6" y="50"/>
                    </a:lnTo>
                    <a:lnTo>
                      <a:pt x="6" y="38"/>
                    </a:lnTo>
                    <a:lnTo>
                      <a:pt x="6" y="30"/>
                    </a:lnTo>
                    <a:lnTo>
                      <a:pt x="6" y="30"/>
                    </a:lnTo>
                    <a:lnTo>
                      <a:pt x="6" y="38"/>
                    </a:lnTo>
                    <a:lnTo>
                      <a:pt x="0" y="55"/>
                    </a:lnTo>
                    <a:lnTo>
                      <a:pt x="6" y="61"/>
                    </a:lnTo>
                    <a:lnTo>
                      <a:pt x="6" y="61"/>
                    </a:lnTo>
                    <a:lnTo>
                      <a:pt x="0" y="73"/>
                    </a:lnTo>
                    <a:lnTo>
                      <a:pt x="0" y="99"/>
                    </a:lnTo>
                    <a:lnTo>
                      <a:pt x="0" y="111"/>
                    </a:lnTo>
                    <a:lnTo>
                      <a:pt x="0" y="111"/>
                    </a:lnTo>
                    <a:lnTo>
                      <a:pt x="18" y="116"/>
                    </a:lnTo>
                    <a:lnTo>
                      <a:pt x="55" y="122"/>
                    </a:lnTo>
                    <a:lnTo>
                      <a:pt x="79" y="116"/>
                    </a:lnTo>
                    <a:lnTo>
                      <a:pt x="79" y="116"/>
                    </a:lnTo>
                    <a:lnTo>
                      <a:pt x="85" y="116"/>
                    </a:lnTo>
                    <a:lnTo>
                      <a:pt x="85" y="111"/>
                    </a:lnTo>
                    <a:lnTo>
                      <a:pt x="93" y="111"/>
                    </a:lnTo>
                    <a:lnTo>
                      <a:pt x="93" y="111"/>
                    </a:lnTo>
                    <a:lnTo>
                      <a:pt x="93" y="111"/>
                    </a:lnTo>
                    <a:lnTo>
                      <a:pt x="93" y="111"/>
                    </a:lnTo>
                    <a:lnTo>
                      <a:pt x="98" y="99"/>
                    </a:lnTo>
                    <a:lnTo>
                      <a:pt x="98" y="99"/>
                    </a:lnTo>
                    <a:lnTo>
                      <a:pt x="98" y="79"/>
                    </a:lnTo>
                    <a:lnTo>
                      <a:pt x="98" y="67"/>
                    </a:lnTo>
                    <a:lnTo>
                      <a:pt x="98" y="55"/>
                    </a:lnTo>
                    <a:lnTo>
                      <a:pt x="98" y="55"/>
                    </a:lnTo>
                    <a:lnTo>
                      <a:pt x="98" y="50"/>
                    </a:lnTo>
                    <a:lnTo>
                      <a:pt x="98" y="44"/>
                    </a:lnTo>
                    <a:lnTo>
                      <a:pt x="98" y="38"/>
                    </a:lnTo>
                    <a:lnTo>
                      <a:pt x="98" y="38"/>
                    </a:lnTo>
                    <a:lnTo>
                      <a:pt x="98" y="44"/>
                    </a:lnTo>
                    <a:lnTo>
                      <a:pt x="93" y="55"/>
                    </a:lnTo>
                    <a:lnTo>
                      <a:pt x="93" y="61"/>
                    </a:lnTo>
                    <a:lnTo>
                      <a:pt x="93" y="61"/>
                    </a:lnTo>
                    <a:lnTo>
                      <a:pt x="93" y="73"/>
                    </a:lnTo>
                    <a:lnTo>
                      <a:pt x="85" y="93"/>
                    </a:lnTo>
                    <a:lnTo>
                      <a:pt x="85" y="99"/>
                    </a:lnTo>
                    <a:lnTo>
                      <a:pt x="85" y="99"/>
                    </a:lnTo>
                    <a:lnTo>
                      <a:pt x="79" y="105"/>
                    </a:lnTo>
                    <a:lnTo>
                      <a:pt x="79" y="111"/>
                    </a:lnTo>
                    <a:lnTo>
                      <a:pt x="73" y="111"/>
                    </a:lnTo>
                    <a:lnTo>
                      <a:pt x="73" y="111"/>
                    </a:lnTo>
                    <a:lnTo>
                      <a:pt x="67" y="111"/>
                    </a:lnTo>
                    <a:lnTo>
                      <a:pt x="55" y="116"/>
                    </a:lnTo>
                    <a:lnTo>
                      <a:pt x="55" y="111"/>
                    </a:lnTo>
                    <a:lnTo>
                      <a:pt x="55" y="111"/>
                    </a:lnTo>
                    <a:lnTo>
                      <a:pt x="55" y="105"/>
                    </a:lnTo>
                    <a:lnTo>
                      <a:pt x="55" y="93"/>
                    </a:lnTo>
                    <a:lnTo>
                      <a:pt x="55" y="85"/>
                    </a:lnTo>
                    <a:lnTo>
                      <a:pt x="55" y="85"/>
                    </a:lnTo>
                    <a:lnTo>
                      <a:pt x="55" y="79"/>
                    </a:lnTo>
                    <a:lnTo>
                      <a:pt x="49" y="61"/>
                    </a:lnTo>
                    <a:lnTo>
                      <a:pt x="55" y="50"/>
                    </a:lnTo>
                    <a:lnTo>
                      <a:pt x="55" y="50"/>
                    </a:lnTo>
                    <a:lnTo>
                      <a:pt x="49" y="50"/>
                    </a:lnTo>
                    <a:lnTo>
                      <a:pt x="49" y="61"/>
                    </a:lnTo>
                    <a:lnTo>
                      <a:pt x="49" y="67"/>
                    </a:lnTo>
                    <a:lnTo>
                      <a:pt x="49" y="67"/>
                    </a:lnTo>
                    <a:lnTo>
                      <a:pt x="49" y="79"/>
                    </a:lnTo>
                    <a:lnTo>
                      <a:pt x="43" y="105"/>
                    </a:lnTo>
                    <a:lnTo>
                      <a:pt x="43" y="111"/>
                    </a:lnTo>
                    <a:lnTo>
                      <a:pt x="43" y="111"/>
                    </a:lnTo>
                    <a:lnTo>
                      <a:pt x="37" y="116"/>
                    </a:lnTo>
                    <a:lnTo>
                      <a:pt x="24" y="111"/>
                    </a:lnTo>
                    <a:lnTo>
                      <a:pt x="24" y="105"/>
                    </a:lnTo>
                    <a:lnTo>
                      <a:pt x="24" y="105"/>
                    </a:lnTo>
                    <a:lnTo>
                      <a:pt x="18" y="73"/>
                    </a:lnTo>
                    <a:lnTo>
                      <a:pt x="24" y="24"/>
                    </a:lnTo>
                    <a:lnTo>
                      <a:pt x="24"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35" name="Freeform 251"/>
              <p:cNvSpPr>
                <a:spLocks/>
              </p:cNvSpPr>
              <p:nvPr/>
            </p:nvSpPr>
            <p:spPr bwMode="auto">
              <a:xfrm>
                <a:off x="4091" y="1686"/>
                <a:ext cx="73" cy="110"/>
              </a:xfrm>
              <a:custGeom>
                <a:avLst/>
                <a:gdLst>
                  <a:gd name="T0" fmla="*/ 73 w 73"/>
                  <a:gd name="T1" fmla="*/ 32 h 110"/>
                  <a:gd name="T2" fmla="*/ 73 w 73"/>
                  <a:gd name="T3" fmla="*/ 49 h 110"/>
                  <a:gd name="T4" fmla="*/ 67 w 73"/>
                  <a:gd name="T5" fmla="*/ 81 h 110"/>
                  <a:gd name="T6" fmla="*/ 67 w 73"/>
                  <a:gd name="T7" fmla="*/ 93 h 110"/>
                  <a:gd name="T8" fmla="*/ 67 w 73"/>
                  <a:gd name="T9" fmla="*/ 93 h 110"/>
                  <a:gd name="T10" fmla="*/ 61 w 73"/>
                  <a:gd name="T11" fmla="*/ 98 h 110"/>
                  <a:gd name="T12" fmla="*/ 55 w 73"/>
                  <a:gd name="T13" fmla="*/ 98 h 110"/>
                  <a:gd name="T14" fmla="*/ 49 w 73"/>
                  <a:gd name="T15" fmla="*/ 98 h 110"/>
                  <a:gd name="T16" fmla="*/ 49 w 73"/>
                  <a:gd name="T17" fmla="*/ 98 h 110"/>
                  <a:gd name="T18" fmla="*/ 44 w 73"/>
                  <a:gd name="T19" fmla="*/ 104 h 110"/>
                  <a:gd name="T20" fmla="*/ 38 w 73"/>
                  <a:gd name="T21" fmla="*/ 98 h 110"/>
                  <a:gd name="T22" fmla="*/ 38 w 73"/>
                  <a:gd name="T23" fmla="*/ 93 h 110"/>
                  <a:gd name="T24" fmla="*/ 38 w 73"/>
                  <a:gd name="T25" fmla="*/ 93 h 110"/>
                  <a:gd name="T26" fmla="*/ 30 w 73"/>
                  <a:gd name="T27" fmla="*/ 75 h 110"/>
                  <a:gd name="T28" fmla="*/ 24 w 73"/>
                  <a:gd name="T29" fmla="*/ 43 h 110"/>
                  <a:gd name="T30" fmla="*/ 24 w 73"/>
                  <a:gd name="T31" fmla="*/ 20 h 110"/>
                  <a:gd name="T32" fmla="*/ 24 w 73"/>
                  <a:gd name="T33" fmla="*/ 20 h 110"/>
                  <a:gd name="T34" fmla="*/ 24 w 73"/>
                  <a:gd name="T35" fmla="*/ 12 h 110"/>
                  <a:gd name="T36" fmla="*/ 24 w 73"/>
                  <a:gd name="T37" fmla="*/ 6 h 110"/>
                  <a:gd name="T38" fmla="*/ 24 w 73"/>
                  <a:gd name="T39" fmla="*/ 0 h 110"/>
                  <a:gd name="T40" fmla="*/ 24 w 73"/>
                  <a:gd name="T41" fmla="*/ 0 h 110"/>
                  <a:gd name="T42" fmla="*/ 24 w 73"/>
                  <a:gd name="T43" fmla="*/ 6 h 110"/>
                  <a:gd name="T44" fmla="*/ 18 w 73"/>
                  <a:gd name="T45" fmla="*/ 20 h 110"/>
                  <a:gd name="T46" fmla="*/ 24 w 73"/>
                  <a:gd name="T47" fmla="*/ 37 h 110"/>
                  <a:gd name="T48" fmla="*/ 24 w 73"/>
                  <a:gd name="T49" fmla="*/ 37 h 110"/>
                  <a:gd name="T50" fmla="*/ 24 w 73"/>
                  <a:gd name="T51" fmla="*/ 55 h 110"/>
                  <a:gd name="T52" fmla="*/ 24 w 73"/>
                  <a:gd name="T53" fmla="*/ 67 h 110"/>
                  <a:gd name="T54" fmla="*/ 24 w 73"/>
                  <a:gd name="T55" fmla="*/ 75 h 110"/>
                  <a:gd name="T56" fmla="*/ 24 w 73"/>
                  <a:gd name="T57" fmla="*/ 75 h 110"/>
                  <a:gd name="T58" fmla="*/ 18 w 73"/>
                  <a:gd name="T59" fmla="*/ 87 h 110"/>
                  <a:gd name="T60" fmla="*/ 18 w 73"/>
                  <a:gd name="T61" fmla="*/ 93 h 110"/>
                  <a:gd name="T62" fmla="*/ 18 w 73"/>
                  <a:gd name="T63" fmla="*/ 93 h 110"/>
                  <a:gd name="T64" fmla="*/ 18 w 73"/>
                  <a:gd name="T65" fmla="*/ 93 h 110"/>
                  <a:gd name="T66" fmla="*/ 12 w 73"/>
                  <a:gd name="T67" fmla="*/ 93 h 110"/>
                  <a:gd name="T68" fmla="*/ 12 w 73"/>
                  <a:gd name="T69" fmla="*/ 87 h 110"/>
                  <a:gd name="T70" fmla="*/ 12 w 73"/>
                  <a:gd name="T71" fmla="*/ 81 h 110"/>
                  <a:gd name="T72" fmla="*/ 12 w 73"/>
                  <a:gd name="T73" fmla="*/ 81 h 110"/>
                  <a:gd name="T74" fmla="*/ 6 w 73"/>
                  <a:gd name="T75" fmla="*/ 75 h 110"/>
                  <a:gd name="T76" fmla="*/ 6 w 73"/>
                  <a:gd name="T77" fmla="*/ 61 h 110"/>
                  <a:gd name="T78" fmla="*/ 6 w 73"/>
                  <a:gd name="T79" fmla="*/ 55 h 110"/>
                  <a:gd name="T80" fmla="*/ 6 w 73"/>
                  <a:gd name="T81" fmla="*/ 55 h 110"/>
                  <a:gd name="T82" fmla="*/ 6 w 73"/>
                  <a:gd name="T83" fmla="*/ 61 h 110"/>
                  <a:gd name="T84" fmla="*/ 6 w 73"/>
                  <a:gd name="T85" fmla="*/ 67 h 110"/>
                  <a:gd name="T86" fmla="*/ 6 w 73"/>
                  <a:gd name="T87" fmla="*/ 75 h 110"/>
                  <a:gd name="T88" fmla="*/ 6 w 73"/>
                  <a:gd name="T89" fmla="*/ 75 h 110"/>
                  <a:gd name="T90" fmla="*/ 6 w 73"/>
                  <a:gd name="T91" fmla="*/ 87 h 110"/>
                  <a:gd name="T92" fmla="*/ 0 w 73"/>
                  <a:gd name="T93" fmla="*/ 93 h 110"/>
                  <a:gd name="T94" fmla="*/ 0 w 73"/>
                  <a:gd name="T95" fmla="*/ 93 h 110"/>
                  <a:gd name="T96" fmla="*/ 0 w 73"/>
                  <a:gd name="T97" fmla="*/ 93 h 110"/>
                  <a:gd name="T98" fmla="*/ 12 w 73"/>
                  <a:gd name="T99" fmla="*/ 98 h 110"/>
                  <a:gd name="T100" fmla="*/ 49 w 73"/>
                  <a:gd name="T101" fmla="*/ 110 h 110"/>
                  <a:gd name="T102" fmla="*/ 73 w 73"/>
                  <a:gd name="T103" fmla="*/ 104 h 110"/>
                  <a:gd name="T104" fmla="*/ 73 w 73"/>
                  <a:gd name="T105" fmla="*/ 104 h 110"/>
                  <a:gd name="T106" fmla="*/ 73 w 73"/>
                  <a:gd name="T107" fmla="*/ 81 h 110"/>
                  <a:gd name="T108" fmla="*/ 73 w 73"/>
                  <a:gd name="T109" fmla="*/ 49 h 110"/>
                  <a:gd name="T110" fmla="*/ 73 w 73"/>
                  <a:gd name="T111" fmla="*/ 3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10">
                    <a:moveTo>
                      <a:pt x="73" y="32"/>
                    </a:moveTo>
                    <a:lnTo>
                      <a:pt x="73" y="49"/>
                    </a:lnTo>
                    <a:lnTo>
                      <a:pt x="67" y="81"/>
                    </a:lnTo>
                    <a:lnTo>
                      <a:pt x="67" y="93"/>
                    </a:lnTo>
                    <a:lnTo>
                      <a:pt x="67" y="93"/>
                    </a:lnTo>
                    <a:lnTo>
                      <a:pt x="61" y="98"/>
                    </a:lnTo>
                    <a:lnTo>
                      <a:pt x="55" y="98"/>
                    </a:lnTo>
                    <a:lnTo>
                      <a:pt x="49" y="98"/>
                    </a:lnTo>
                    <a:lnTo>
                      <a:pt x="49" y="98"/>
                    </a:lnTo>
                    <a:lnTo>
                      <a:pt x="44" y="104"/>
                    </a:lnTo>
                    <a:lnTo>
                      <a:pt x="38" y="98"/>
                    </a:lnTo>
                    <a:lnTo>
                      <a:pt x="38" y="93"/>
                    </a:lnTo>
                    <a:lnTo>
                      <a:pt x="38" y="93"/>
                    </a:lnTo>
                    <a:lnTo>
                      <a:pt x="30" y="75"/>
                    </a:lnTo>
                    <a:lnTo>
                      <a:pt x="24" y="43"/>
                    </a:lnTo>
                    <a:lnTo>
                      <a:pt x="24" y="20"/>
                    </a:lnTo>
                    <a:lnTo>
                      <a:pt x="24" y="20"/>
                    </a:lnTo>
                    <a:lnTo>
                      <a:pt x="24" y="12"/>
                    </a:lnTo>
                    <a:lnTo>
                      <a:pt x="24" y="6"/>
                    </a:lnTo>
                    <a:lnTo>
                      <a:pt x="24" y="0"/>
                    </a:lnTo>
                    <a:lnTo>
                      <a:pt x="24" y="0"/>
                    </a:lnTo>
                    <a:lnTo>
                      <a:pt x="24" y="6"/>
                    </a:lnTo>
                    <a:lnTo>
                      <a:pt x="18" y="20"/>
                    </a:lnTo>
                    <a:lnTo>
                      <a:pt x="24" y="37"/>
                    </a:lnTo>
                    <a:lnTo>
                      <a:pt x="24" y="37"/>
                    </a:lnTo>
                    <a:lnTo>
                      <a:pt x="24" y="55"/>
                    </a:lnTo>
                    <a:lnTo>
                      <a:pt x="24" y="67"/>
                    </a:lnTo>
                    <a:lnTo>
                      <a:pt x="24" y="75"/>
                    </a:lnTo>
                    <a:lnTo>
                      <a:pt x="24" y="75"/>
                    </a:lnTo>
                    <a:lnTo>
                      <a:pt x="18" y="87"/>
                    </a:lnTo>
                    <a:lnTo>
                      <a:pt x="18" y="93"/>
                    </a:lnTo>
                    <a:lnTo>
                      <a:pt x="18" y="93"/>
                    </a:lnTo>
                    <a:lnTo>
                      <a:pt x="18" y="93"/>
                    </a:lnTo>
                    <a:lnTo>
                      <a:pt x="12" y="93"/>
                    </a:lnTo>
                    <a:lnTo>
                      <a:pt x="12" y="87"/>
                    </a:lnTo>
                    <a:lnTo>
                      <a:pt x="12" y="81"/>
                    </a:lnTo>
                    <a:lnTo>
                      <a:pt x="12" y="81"/>
                    </a:lnTo>
                    <a:lnTo>
                      <a:pt x="6" y="75"/>
                    </a:lnTo>
                    <a:lnTo>
                      <a:pt x="6" y="61"/>
                    </a:lnTo>
                    <a:lnTo>
                      <a:pt x="6" y="55"/>
                    </a:lnTo>
                    <a:lnTo>
                      <a:pt x="6" y="55"/>
                    </a:lnTo>
                    <a:lnTo>
                      <a:pt x="6" y="61"/>
                    </a:lnTo>
                    <a:lnTo>
                      <a:pt x="6" y="67"/>
                    </a:lnTo>
                    <a:lnTo>
                      <a:pt x="6" y="75"/>
                    </a:lnTo>
                    <a:lnTo>
                      <a:pt x="6" y="75"/>
                    </a:lnTo>
                    <a:lnTo>
                      <a:pt x="6" y="87"/>
                    </a:lnTo>
                    <a:lnTo>
                      <a:pt x="0" y="93"/>
                    </a:lnTo>
                    <a:lnTo>
                      <a:pt x="0" y="93"/>
                    </a:lnTo>
                    <a:lnTo>
                      <a:pt x="0" y="93"/>
                    </a:lnTo>
                    <a:lnTo>
                      <a:pt x="12" y="98"/>
                    </a:lnTo>
                    <a:lnTo>
                      <a:pt x="49" y="110"/>
                    </a:lnTo>
                    <a:lnTo>
                      <a:pt x="73" y="104"/>
                    </a:lnTo>
                    <a:lnTo>
                      <a:pt x="73" y="104"/>
                    </a:lnTo>
                    <a:lnTo>
                      <a:pt x="73" y="81"/>
                    </a:lnTo>
                    <a:lnTo>
                      <a:pt x="73" y="49"/>
                    </a:lnTo>
                    <a:lnTo>
                      <a:pt x="7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36" name="Freeform 252"/>
              <p:cNvSpPr>
                <a:spLocks/>
              </p:cNvSpPr>
              <p:nvPr/>
            </p:nvSpPr>
            <p:spPr bwMode="auto">
              <a:xfrm>
                <a:off x="3216" y="1773"/>
                <a:ext cx="1713" cy="200"/>
              </a:xfrm>
              <a:custGeom>
                <a:avLst/>
                <a:gdLst>
                  <a:gd name="T0" fmla="*/ 31 w 1713"/>
                  <a:gd name="T1" fmla="*/ 11 h 200"/>
                  <a:gd name="T2" fmla="*/ 18 w 1713"/>
                  <a:gd name="T3" fmla="*/ 23 h 200"/>
                  <a:gd name="T4" fmla="*/ 12 w 1713"/>
                  <a:gd name="T5" fmla="*/ 35 h 200"/>
                  <a:gd name="T6" fmla="*/ 6 w 1713"/>
                  <a:gd name="T7" fmla="*/ 55 h 200"/>
                  <a:gd name="T8" fmla="*/ 0 w 1713"/>
                  <a:gd name="T9" fmla="*/ 61 h 200"/>
                  <a:gd name="T10" fmla="*/ 0 w 1713"/>
                  <a:gd name="T11" fmla="*/ 78 h 200"/>
                  <a:gd name="T12" fmla="*/ 0 w 1713"/>
                  <a:gd name="T13" fmla="*/ 84 h 200"/>
                  <a:gd name="T14" fmla="*/ 0 w 1713"/>
                  <a:gd name="T15" fmla="*/ 90 h 200"/>
                  <a:gd name="T16" fmla="*/ 6 w 1713"/>
                  <a:gd name="T17" fmla="*/ 104 h 200"/>
                  <a:gd name="T18" fmla="*/ 12 w 1713"/>
                  <a:gd name="T19" fmla="*/ 116 h 200"/>
                  <a:gd name="T20" fmla="*/ 6 w 1713"/>
                  <a:gd name="T21" fmla="*/ 127 h 200"/>
                  <a:gd name="T22" fmla="*/ 6 w 1713"/>
                  <a:gd name="T23" fmla="*/ 145 h 200"/>
                  <a:gd name="T24" fmla="*/ 6 w 1713"/>
                  <a:gd name="T25" fmla="*/ 153 h 200"/>
                  <a:gd name="T26" fmla="*/ 18 w 1713"/>
                  <a:gd name="T27" fmla="*/ 165 h 200"/>
                  <a:gd name="T28" fmla="*/ 18 w 1713"/>
                  <a:gd name="T29" fmla="*/ 171 h 200"/>
                  <a:gd name="T30" fmla="*/ 31 w 1713"/>
                  <a:gd name="T31" fmla="*/ 182 h 200"/>
                  <a:gd name="T32" fmla="*/ 37 w 1713"/>
                  <a:gd name="T33" fmla="*/ 188 h 200"/>
                  <a:gd name="T34" fmla="*/ 73 w 1713"/>
                  <a:gd name="T35" fmla="*/ 188 h 200"/>
                  <a:gd name="T36" fmla="*/ 258 w 1713"/>
                  <a:gd name="T37" fmla="*/ 194 h 200"/>
                  <a:gd name="T38" fmla="*/ 734 w 1713"/>
                  <a:gd name="T39" fmla="*/ 200 h 200"/>
                  <a:gd name="T40" fmla="*/ 1450 w 1713"/>
                  <a:gd name="T41" fmla="*/ 194 h 200"/>
                  <a:gd name="T42" fmla="*/ 1640 w 1713"/>
                  <a:gd name="T43" fmla="*/ 194 h 200"/>
                  <a:gd name="T44" fmla="*/ 1670 w 1713"/>
                  <a:gd name="T45" fmla="*/ 182 h 200"/>
                  <a:gd name="T46" fmla="*/ 1676 w 1713"/>
                  <a:gd name="T47" fmla="*/ 182 h 200"/>
                  <a:gd name="T48" fmla="*/ 1689 w 1713"/>
                  <a:gd name="T49" fmla="*/ 165 h 200"/>
                  <a:gd name="T50" fmla="*/ 1695 w 1713"/>
                  <a:gd name="T51" fmla="*/ 159 h 200"/>
                  <a:gd name="T52" fmla="*/ 1713 w 1713"/>
                  <a:gd name="T53" fmla="*/ 133 h 200"/>
                  <a:gd name="T54" fmla="*/ 1713 w 1713"/>
                  <a:gd name="T55" fmla="*/ 127 h 200"/>
                  <a:gd name="T56" fmla="*/ 1713 w 1713"/>
                  <a:gd name="T57" fmla="*/ 116 h 200"/>
                  <a:gd name="T58" fmla="*/ 1707 w 1713"/>
                  <a:gd name="T59" fmla="*/ 110 h 200"/>
                  <a:gd name="T60" fmla="*/ 1707 w 1713"/>
                  <a:gd name="T61" fmla="*/ 104 h 200"/>
                  <a:gd name="T62" fmla="*/ 1707 w 1713"/>
                  <a:gd name="T63" fmla="*/ 104 h 200"/>
                  <a:gd name="T64" fmla="*/ 1707 w 1713"/>
                  <a:gd name="T65" fmla="*/ 84 h 200"/>
                  <a:gd name="T66" fmla="*/ 1707 w 1713"/>
                  <a:gd name="T67" fmla="*/ 78 h 200"/>
                  <a:gd name="T68" fmla="*/ 1707 w 1713"/>
                  <a:gd name="T69" fmla="*/ 61 h 200"/>
                  <a:gd name="T70" fmla="*/ 1701 w 1713"/>
                  <a:gd name="T71" fmla="*/ 55 h 200"/>
                  <a:gd name="T72" fmla="*/ 1701 w 1713"/>
                  <a:gd name="T73" fmla="*/ 49 h 200"/>
                  <a:gd name="T74" fmla="*/ 1701 w 1713"/>
                  <a:gd name="T75" fmla="*/ 43 h 200"/>
                  <a:gd name="T76" fmla="*/ 1701 w 1713"/>
                  <a:gd name="T77" fmla="*/ 35 h 200"/>
                  <a:gd name="T78" fmla="*/ 1701 w 1713"/>
                  <a:gd name="T79" fmla="*/ 35 h 200"/>
                  <a:gd name="T80" fmla="*/ 1695 w 1713"/>
                  <a:gd name="T81" fmla="*/ 17 h 200"/>
                  <a:gd name="T82" fmla="*/ 1689 w 1713"/>
                  <a:gd name="T83" fmla="*/ 11 h 200"/>
                  <a:gd name="T84" fmla="*/ 1664 w 1713"/>
                  <a:gd name="T85" fmla="*/ 6 h 200"/>
                  <a:gd name="T86" fmla="*/ 913 w 1713"/>
                  <a:gd name="T87" fmla="*/ 0 h 200"/>
                  <a:gd name="T88" fmla="*/ 37 w 1713"/>
                  <a:gd name="T89"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3" h="200">
                    <a:moveTo>
                      <a:pt x="37" y="6"/>
                    </a:moveTo>
                    <a:lnTo>
                      <a:pt x="31" y="11"/>
                    </a:lnTo>
                    <a:lnTo>
                      <a:pt x="24" y="17"/>
                    </a:lnTo>
                    <a:lnTo>
                      <a:pt x="18" y="23"/>
                    </a:lnTo>
                    <a:lnTo>
                      <a:pt x="18" y="23"/>
                    </a:lnTo>
                    <a:lnTo>
                      <a:pt x="12" y="35"/>
                    </a:lnTo>
                    <a:lnTo>
                      <a:pt x="12" y="49"/>
                    </a:lnTo>
                    <a:lnTo>
                      <a:pt x="6" y="55"/>
                    </a:lnTo>
                    <a:lnTo>
                      <a:pt x="6" y="55"/>
                    </a:lnTo>
                    <a:lnTo>
                      <a:pt x="0" y="61"/>
                    </a:lnTo>
                    <a:lnTo>
                      <a:pt x="0" y="72"/>
                    </a:lnTo>
                    <a:lnTo>
                      <a:pt x="0" y="78"/>
                    </a:lnTo>
                    <a:lnTo>
                      <a:pt x="0" y="78"/>
                    </a:lnTo>
                    <a:lnTo>
                      <a:pt x="0" y="84"/>
                    </a:lnTo>
                    <a:lnTo>
                      <a:pt x="0" y="90"/>
                    </a:lnTo>
                    <a:lnTo>
                      <a:pt x="0" y="90"/>
                    </a:lnTo>
                    <a:lnTo>
                      <a:pt x="0" y="90"/>
                    </a:lnTo>
                    <a:lnTo>
                      <a:pt x="6" y="104"/>
                    </a:lnTo>
                    <a:lnTo>
                      <a:pt x="12" y="110"/>
                    </a:lnTo>
                    <a:lnTo>
                      <a:pt x="12" y="116"/>
                    </a:lnTo>
                    <a:lnTo>
                      <a:pt x="12" y="116"/>
                    </a:lnTo>
                    <a:lnTo>
                      <a:pt x="6" y="127"/>
                    </a:lnTo>
                    <a:lnTo>
                      <a:pt x="6" y="139"/>
                    </a:lnTo>
                    <a:lnTo>
                      <a:pt x="6" y="145"/>
                    </a:lnTo>
                    <a:lnTo>
                      <a:pt x="6" y="145"/>
                    </a:lnTo>
                    <a:lnTo>
                      <a:pt x="6" y="153"/>
                    </a:lnTo>
                    <a:lnTo>
                      <a:pt x="12" y="159"/>
                    </a:lnTo>
                    <a:lnTo>
                      <a:pt x="18" y="165"/>
                    </a:lnTo>
                    <a:lnTo>
                      <a:pt x="18" y="165"/>
                    </a:lnTo>
                    <a:lnTo>
                      <a:pt x="18" y="171"/>
                    </a:lnTo>
                    <a:lnTo>
                      <a:pt x="24" y="182"/>
                    </a:lnTo>
                    <a:lnTo>
                      <a:pt x="31" y="182"/>
                    </a:lnTo>
                    <a:lnTo>
                      <a:pt x="31" y="182"/>
                    </a:lnTo>
                    <a:lnTo>
                      <a:pt x="37" y="188"/>
                    </a:lnTo>
                    <a:lnTo>
                      <a:pt x="49" y="188"/>
                    </a:lnTo>
                    <a:lnTo>
                      <a:pt x="73" y="188"/>
                    </a:lnTo>
                    <a:lnTo>
                      <a:pt x="73" y="188"/>
                    </a:lnTo>
                    <a:lnTo>
                      <a:pt x="258" y="194"/>
                    </a:lnTo>
                    <a:lnTo>
                      <a:pt x="568" y="200"/>
                    </a:lnTo>
                    <a:lnTo>
                      <a:pt x="734" y="200"/>
                    </a:lnTo>
                    <a:lnTo>
                      <a:pt x="734" y="200"/>
                    </a:lnTo>
                    <a:lnTo>
                      <a:pt x="1450" y="194"/>
                    </a:lnTo>
                    <a:lnTo>
                      <a:pt x="1634" y="194"/>
                    </a:lnTo>
                    <a:lnTo>
                      <a:pt x="1640" y="194"/>
                    </a:lnTo>
                    <a:lnTo>
                      <a:pt x="1652" y="188"/>
                    </a:lnTo>
                    <a:lnTo>
                      <a:pt x="1670" y="182"/>
                    </a:lnTo>
                    <a:lnTo>
                      <a:pt x="1670" y="182"/>
                    </a:lnTo>
                    <a:lnTo>
                      <a:pt x="1676" y="182"/>
                    </a:lnTo>
                    <a:lnTo>
                      <a:pt x="1684" y="177"/>
                    </a:lnTo>
                    <a:lnTo>
                      <a:pt x="1689" y="165"/>
                    </a:lnTo>
                    <a:lnTo>
                      <a:pt x="1689" y="165"/>
                    </a:lnTo>
                    <a:lnTo>
                      <a:pt x="1695" y="159"/>
                    </a:lnTo>
                    <a:lnTo>
                      <a:pt x="1707" y="145"/>
                    </a:lnTo>
                    <a:lnTo>
                      <a:pt x="1713" y="133"/>
                    </a:lnTo>
                    <a:lnTo>
                      <a:pt x="1713" y="133"/>
                    </a:lnTo>
                    <a:lnTo>
                      <a:pt x="1713" y="127"/>
                    </a:lnTo>
                    <a:lnTo>
                      <a:pt x="1713" y="122"/>
                    </a:lnTo>
                    <a:lnTo>
                      <a:pt x="1713" y="116"/>
                    </a:lnTo>
                    <a:lnTo>
                      <a:pt x="1713" y="116"/>
                    </a:lnTo>
                    <a:lnTo>
                      <a:pt x="1707" y="110"/>
                    </a:lnTo>
                    <a:lnTo>
                      <a:pt x="1707" y="110"/>
                    </a:lnTo>
                    <a:lnTo>
                      <a:pt x="1707" y="104"/>
                    </a:lnTo>
                    <a:lnTo>
                      <a:pt x="1707" y="104"/>
                    </a:lnTo>
                    <a:lnTo>
                      <a:pt x="1707" y="104"/>
                    </a:lnTo>
                    <a:lnTo>
                      <a:pt x="1701" y="90"/>
                    </a:lnTo>
                    <a:lnTo>
                      <a:pt x="1707" y="84"/>
                    </a:lnTo>
                    <a:lnTo>
                      <a:pt x="1707" y="84"/>
                    </a:lnTo>
                    <a:lnTo>
                      <a:pt x="1707" y="78"/>
                    </a:lnTo>
                    <a:lnTo>
                      <a:pt x="1707" y="72"/>
                    </a:lnTo>
                    <a:lnTo>
                      <a:pt x="1707" y="61"/>
                    </a:lnTo>
                    <a:lnTo>
                      <a:pt x="1707" y="61"/>
                    </a:lnTo>
                    <a:lnTo>
                      <a:pt x="1701" y="55"/>
                    </a:lnTo>
                    <a:lnTo>
                      <a:pt x="1701" y="55"/>
                    </a:lnTo>
                    <a:lnTo>
                      <a:pt x="1701" y="49"/>
                    </a:lnTo>
                    <a:lnTo>
                      <a:pt x="1701" y="49"/>
                    </a:lnTo>
                    <a:lnTo>
                      <a:pt x="1701" y="43"/>
                    </a:lnTo>
                    <a:lnTo>
                      <a:pt x="1701" y="43"/>
                    </a:lnTo>
                    <a:lnTo>
                      <a:pt x="1701" y="35"/>
                    </a:lnTo>
                    <a:lnTo>
                      <a:pt x="1701" y="35"/>
                    </a:lnTo>
                    <a:lnTo>
                      <a:pt x="1701" y="35"/>
                    </a:lnTo>
                    <a:lnTo>
                      <a:pt x="1701" y="23"/>
                    </a:lnTo>
                    <a:lnTo>
                      <a:pt x="1695" y="17"/>
                    </a:lnTo>
                    <a:lnTo>
                      <a:pt x="1695" y="17"/>
                    </a:lnTo>
                    <a:lnTo>
                      <a:pt x="1689" y="11"/>
                    </a:lnTo>
                    <a:lnTo>
                      <a:pt x="1684" y="6"/>
                    </a:lnTo>
                    <a:lnTo>
                      <a:pt x="1664" y="6"/>
                    </a:lnTo>
                    <a:lnTo>
                      <a:pt x="1664" y="6"/>
                    </a:lnTo>
                    <a:lnTo>
                      <a:pt x="913" y="0"/>
                    </a:lnTo>
                    <a:lnTo>
                      <a:pt x="551" y="0"/>
                    </a:lnTo>
                    <a:lnTo>
                      <a:pt x="37" y="6"/>
                    </a:lnTo>
                    <a:close/>
                  </a:path>
                </a:pathLst>
              </a:custGeom>
              <a:solidFill>
                <a:srgbClr val="3F3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37" name="Freeform 253"/>
              <p:cNvSpPr>
                <a:spLocks/>
              </p:cNvSpPr>
              <p:nvPr/>
            </p:nvSpPr>
            <p:spPr bwMode="auto">
              <a:xfrm>
                <a:off x="3399" y="1918"/>
                <a:ext cx="6" cy="43"/>
              </a:xfrm>
              <a:custGeom>
                <a:avLst/>
                <a:gdLst>
                  <a:gd name="T0" fmla="*/ 6 w 6"/>
                  <a:gd name="T1" fmla="*/ 0 h 43"/>
                  <a:gd name="T2" fmla="*/ 6 w 6"/>
                  <a:gd name="T3" fmla="*/ 14 h 43"/>
                  <a:gd name="T4" fmla="*/ 6 w 6"/>
                  <a:gd name="T5" fmla="*/ 32 h 43"/>
                  <a:gd name="T6" fmla="*/ 6 w 6"/>
                  <a:gd name="T7" fmla="*/ 43 h 43"/>
                  <a:gd name="T8" fmla="*/ 6 w 6"/>
                  <a:gd name="T9" fmla="*/ 43 h 43"/>
                  <a:gd name="T10" fmla="*/ 0 w 6"/>
                  <a:gd name="T11" fmla="*/ 43 h 43"/>
                  <a:gd name="T12" fmla="*/ 0 w 6"/>
                  <a:gd name="T13" fmla="*/ 37 h 43"/>
                  <a:gd name="T14" fmla="*/ 0 w 6"/>
                  <a:gd name="T15" fmla="*/ 20 h 43"/>
                  <a:gd name="T16" fmla="*/ 0 w 6"/>
                  <a:gd name="T17" fmla="*/ 0 h 43"/>
                  <a:gd name="T18" fmla="*/ 0 w 6"/>
                  <a:gd name="T19" fmla="*/ 0 h 43"/>
                  <a:gd name="T20" fmla="*/ 0 w 6"/>
                  <a:gd name="T21" fmla="*/ 0 h 43"/>
                  <a:gd name="T22" fmla="*/ 0 w 6"/>
                  <a:gd name="T23" fmla="*/ 0 h 43"/>
                  <a:gd name="T24" fmla="*/ 6 w 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3">
                    <a:moveTo>
                      <a:pt x="6" y="0"/>
                    </a:moveTo>
                    <a:lnTo>
                      <a:pt x="6" y="14"/>
                    </a:lnTo>
                    <a:lnTo>
                      <a:pt x="6" y="32"/>
                    </a:lnTo>
                    <a:lnTo>
                      <a:pt x="6" y="43"/>
                    </a:lnTo>
                    <a:lnTo>
                      <a:pt x="6" y="43"/>
                    </a:lnTo>
                    <a:lnTo>
                      <a:pt x="0" y="43"/>
                    </a:lnTo>
                    <a:lnTo>
                      <a:pt x="0" y="37"/>
                    </a:lnTo>
                    <a:lnTo>
                      <a:pt x="0" y="20"/>
                    </a:lnTo>
                    <a:lnTo>
                      <a:pt x="0" y="0"/>
                    </a:lnTo>
                    <a:lnTo>
                      <a:pt x="0" y="0"/>
                    </a:lnTo>
                    <a:lnTo>
                      <a:pt x="0" y="0"/>
                    </a:lnTo>
                    <a:lnTo>
                      <a:pt x="0" y="0"/>
                    </a:lnTo>
                    <a:lnTo>
                      <a:pt x="6"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38" name="Freeform 254"/>
              <p:cNvSpPr>
                <a:spLocks/>
              </p:cNvSpPr>
              <p:nvPr/>
            </p:nvSpPr>
            <p:spPr bwMode="auto">
              <a:xfrm>
                <a:off x="3413" y="1918"/>
                <a:ext cx="6" cy="32"/>
              </a:xfrm>
              <a:custGeom>
                <a:avLst/>
                <a:gdLst>
                  <a:gd name="T0" fmla="*/ 0 w 6"/>
                  <a:gd name="T1" fmla="*/ 0 h 32"/>
                  <a:gd name="T2" fmla="*/ 0 w 6"/>
                  <a:gd name="T3" fmla="*/ 8 h 32"/>
                  <a:gd name="T4" fmla="*/ 0 w 6"/>
                  <a:gd name="T5" fmla="*/ 20 h 32"/>
                  <a:gd name="T6" fmla="*/ 0 w 6"/>
                  <a:gd name="T7" fmla="*/ 26 h 32"/>
                  <a:gd name="T8" fmla="*/ 0 w 6"/>
                  <a:gd name="T9" fmla="*/ 26 h 32"/>
                  <a:gd name="T10" fmla="*/ 0 w 6"/>
                  <a:gd name="T11" fmla="*/ 32 h 32"/>
                  <a:gd name="T12" fmla="*/ 0 w 6"/>
                  <a:gd name="T13" fmla="*/ 32 h 32"/>
                  <a:gd name="T14" fmla="*/ 6 w 6"/>
                  <a:gd name="T15" fmla="*/ 26 h 32"/>
                  <a:gd name="T16" fmla="*/ 6 w 6"/>
                  <a:gd name="T17" fmla="*/ 26 h 32"/>
                  <a:gd name="T18" fmla="*/ 6 w 6"/>
                  <a:gd name="T19" fmla="*/ 14 h 32"/>
                  <a:gd name="T20" fmla="*/ 6 w 6"/>
                  <a:gd name="T21" fmla="*/ 8 h 32"/>
                  <a:gd name="T22" fmla="*/ 6 w 6"/>
                  <a:gd name="T23" fmla="*/ 0 h 32"/>
                  <a:gd name="T24" fmla="*/ 6 w 6"/>
                  <a:gd name="T25" fmla="*/ 0 h 32"/>
                  <a:gd name="T26" fmla="*/ 0 w 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32">
                    <a:moveTo>
                      <a:pt x="0" y="0"/>
                    </a:moveTo>
                    <a:lnTo>
                      <a:pt x="0" y="8"/>
                    </a:lnTo>
                    <a:lnTo>
                      <a:pt x="0" y="20"/>
                    </a:lnTo>
                    <a:lnTo>
                      <a:pt x="0" y="26"/>
                    </a:lnTo>
                    <a:lnTo>
                      <a:pt x="0" y="26"/>
                    </a:lnTo>
                    <a:lnTo>
                      <a:pt x="0" y="32"/>
                    </a:lnTo>
                    <a:lnTo>
                      <a:pt x="0" y="32"/>
                    </a:lnTo>
                    <a:lnTo>
                      <a:pt x="6" y="26"/>
                    </a:lnTo>
                    <a:lnTo>
                      <a:pt x="6" y="26"/>
                    </a:lnTo>
                    <a:lnTo>
                      <a:pt x="6" y="14"/>
                    </a:lnTo>
                    <a:lnTo>
                      <a:pt x="6" y="8"/>
                    </a:lnTo>
                    <a:lnTo>
                      <a:pt x="6" y="0"/>
                    </a:lnTo>
                    <a:lnTo>
                      <a:pt x="6" y="0"/>
                    </a:lnTo>
                    <a:lnTo>
                      <a:pt x="0"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39" name="Freeform 255"/>
              <p:cNvSpPr>
                <a:spLocks/>
              </p:cNvSpPr>
              <p:nvPr/>
            </p:nvSpPr>
            <p:spPr bwMode="auto">
              <a:xfrm>
                <a:off x="3375" y="1883"/>
                <a:ext cx="209" cy="84"/>
              </a:xfrm>
              <a:custGeom>
                <a:avLst/>
                <a:gdLst>
                  <a:gd name="T0" fmla="*/ 209 w 209"/>
                  <a:gd name="T1" fmla="*/ 78 h 84"/>
                  <a:gd name="T2" fmla="*/ 203 w 209"/>
                  <a:gd name="T3" fmla="*/ 78 h 84"/>
                  <a:gd name="T4" fmla="*/ 189 w 209"/>
                  <a:gd name="T5" fmla="*/ 84 h 84"/>
                  <a:gd name="T6" fmla="*/ 177 w 209"/>
                  <a:gd name="T7" fmla="*/ 78 h 84"/>
                  <a:gd name="T8" fmla="*/ 177 w 209"/>
                  <a:gd name="T9" fmla="*/ 78 h 84"/>
                  <a:gd name="T10" fmla="*/ 166 w 209"/>
                  <a:gd name="T11" fmla="*/ 78 h 84"/>
                  <a:gd name="T12" fmla="*/ 148 w 209"/>
                  <a:gd name="T13" fmla="*/ 67 h 84"/>
                  <a:gd name="T14" fmla="*/ 134 w 209"/>
                  <a:gd name="T15" fmla="*/ 55 h 84"/>
                  <a:gd name="T16" fmla="*/ 134 w 209"/>
                  <a:gd name="T17" fmla="*/ 55 h 84"/>
                  <a:gd name="T18" fmla="*/ 116 w 209"/>
                  <a:gd name="T19" fmla="*/ 43 h 84"/>
                  <a:gd name="T20" fmla="*/ 105 w 209"/>
                  <a:gd name="T21" fmla="*/ 35 h 84"/>
                  <a:gd name="T22" fmla="*/ 99 w 209"/>
                  <a:gd name="T23" fmla="*/ 35 h 84"/>
                  <a:gd name="T24" fmla="*/ 99 w 209"/>
                  <a:gd name="T25" fmla="*/ 35 h 84"/>
                  <a:gd name="T26" fmla="*/ 85 w 209"/>
                  <a:gd name="T27" fmla="*/ 55 h 84"/>
                  <a:gd name="T28" fmla="*/ 79 w 209"/>
                  <a:gd name="T29" fmla="*/ 72 h 84"/>
                  <a:gd name="T30" fmla="*/ 79 w 209"/>
                  <a:gd name="T31" fmla="*/ 78 h 84"/>
                  <a:gd name="T32" fmla="*/ 79 w 209"/>
                  <a:gd name="T33" fmla="*/ 78 h 84"/>
                  <a:gd name="T34" fmla="*/ 44 w 209"/>
                  <a:gd name="T35" fmla="*/ 78 h 84"/>
                  <a:gd name="T36" fmla="*/ 44 w 209"/>
                  <a:gd name="T37" fmla="*/ 72 h 84"/>
                  <a:gd name="T38" fmla="*/ 44 w 209"/>
                  <a:gd name="T39" fmla="*/ 55 h 84"/>
                  <a:gd name="T40" fmla="*/ 44 w 209"/>
                  <a:gd name="T41" fmla="*/ 43 h 84"/>
                  <a:gd name="T42" fmla="*/ 44 w 209"/>
                  <a:gd name="T43" fmla="*/ 43 h 84"/>
                  <a:gd name="T44" fmla="*/ 24 w 209"/>
                  <a:gd name="T45" fmla="*/ 43 h 84"/>
                  <a:gd name="T46" fmla="*/ 6 w 209"/>
                  <a:gd name="T47" fmla="*/ 49 h 84"/>
                  <a:gd name="T48" fmla="*/ 0 w 209"/>
                  <a:gd name="T49" fmla="*/ 49 h 84"/>
                  <a:gd name="T50" fmla="*/ 0 w 209"/>
                  <a:gd name="T51" fmla="*/ 49 h 84"/>
                  <a:gd name="T52" fmla="*/ 6 w 209"/>
                  <a:gd name="T53" fmla="*/ 43 h 84"/>
                  <a:gd name="T54" fmla="*/ 18 w 209"/>
                  <a:gd name="T55" fmla="*/ 23 h 84"/>
                  <a:gd name="T56" fmla="*/ 38 w 209"/>
                  <a:gd name="T57" fmla="*/ 6 h 84"/>
                  <a:gd name="T58" fmla="*/ 38 w 209"/>
                  <a:gd name="T59" fmla="*/ 6 h 84"/>
                  <a:gd name="T60" fmla="*/ 61 w 209"/>
                  <a:gd name="T61" fmla="*/ 0 h 84"/>
                  <a:gd name="T62" fmla="*/ 116 w 209"/>
                  <a:gd name="T63" fmla="*/ 12 h 84"/>
                  <a:gd name="T64" fmla="*/ 209 w 209"/>
                  <a:gd name="T65"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84">
                    <a:moveTo>
                      <a:pt x="209" y="78"/>
                    </a:moveTo>
                    <a:lnTo>
                      <a:pt x="203" y="78"/>
                    </a:lnTo>
                    <a:lnTo>
                      <a:pt x="189" y="84"/>
                    </a:lnTo>
                    <a:lnTo>
                      <a:pt x="177" y="78"/>
                    </a:lnTo>
                    <a:lnTo>
                      <a:pt x="177" y="78"/>
                    </a:lnTo>
                    <a:lnTo>
                      <a:pt x="166" y="78"/>
                    </a:lnTo>
                    <a:lnTo>
                      <a:pt x="148" y="67"/>
                    </a:lnTo>
                    <a:lnTo>
                      <a:pt x="134" y="55"/>
                    </a:lnTo>
                    <a:lnTo>
                      <a:pt x="134" y="55"/>
                    </a:lnTo>
                    <a:lnTo>
                      <a:pt x="116" y="43"/>
                    </a:lnTo>
                    <a:lnTo>
                      <a:pt x="105" y="35"/>
                    </a:lnTo>
                    <a:lnTo>
                      <a:pt x="99" y="35"/>
                    </a:lnTo>
                    <a:lnTo>
                      <a:pt x="99" y="35"/>
                    </a:lnTo>
                    <a:lnTo>
                      <a:pt x="85" y="55"/>
                    </a:lnTo>
                    <a:lnTo>
                      <a:pt x="79" y="72"/>
                    </a:lnTo>
                    <a:lnTo>
                      <a:pt x="79" y="78"/>
                    </a:lnTo>
                    <a:lnTo>
                      <a:pt x="79" y="78"/>
                    </a:lnTo>
                    <a:lnTo>
                      <a:pt x="44" y="78"/>
                    </a:lnTo>
                    <a:lnTo>
                      <a:pt x="44" y="72"/>
                    </a:lnTo>
                    <a:lnTo>
                      <a:pt x="44" y="55"/>
                    </a:lnTo>
                    <a:lnTo>
                      <a:pt x="44" y="43"/>
                    </a:lnTo>
                    <a:lnTo>
                      <a:pt x="44" y="43"/>
                    </a:lnTo>
                    <a:lnTo>
                      <a:pt x="24" y="43"/>
                    </a:lnTo>
                    <a:lnTo>
                      <a:pt x="6" y="49"/>
                    </a:lnTo>
                    <a:lnTo>
                      <a:pt x="0" y="49"/>
                    </a:lnTo>
                    <a:lnTo>
                      <a:pt x="0" y="49"/>
                    </a:lnTo>
                    <a:lnTo>
                      <a:pt x="6" y="43"/>
                    </a:lnTo>
                    <a:lnTo>
                      <a:pt x="18" y="23"/>
                    </a:lnTo>
                    <a:lnTo>
                      <a:pt x="38" y="6"/>
                    </a:lnTo>
                    <a:lnTo>
                      <a:pt x="38" y="6"/>
                    </a:lnTo>
                    <a:lnTo>
                      <a:pt x="61" y="0"/>
                    </a:lnTo>
                    <a:lnTo>
                      <a:pt x="116" y="12"/>
                    </a:lnTo>
                    <a:lnTo>
                      <a:pt x="209"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40" name="Freeform 256"/>
              <p:cNvSpPr>
                <a:spLocks/>
              </p:cNvSpPr>
              <p:nvPr/>
            </p:nvSpPr>
            <p:spPr bwMode="auto">
              <a:xfrm>
                <a:off x="3399" y="1906"/>
                <a:ext cx="6" cy="20"/>
              </a:xfrm>
              <a:custGeom>
                <a:avLst/>
                <a:gdLst>
                  <a:gd name="T0" fmla="*/ 6 w 6"/>
                  <a:gd name="T1" fmla="*/ 12 h 20"/>
                  <a:gd name="T2" fmla="*/ 6 w 6"/>
                  <a:gd name="T3" fmla="*/ 12 h 20"/>
                  <a:gd name="T4" fmla="*/ 6 w 6"/>
                  <a:gd name="T5" fmla="*/ 6 h 20"/>
                  <a:gd name="T6" fmla="*/ 6 w 6"/>
                  <a:gd name="T7" fmla="*/ 0 h 20"/>
                  <a:gd name="T8" fmla="*/ 6 w 6"/>
                  <a:gd name="T9" fmla="*/ 0 h 20"/>
                  <a:gd name="T10" fmla="*/ 6 w 6"/>
                  <a:gd name="T11" fmla="*/ 0 h 20"/>
                  <a:gd name="T12" fmla="*/ 0 w 6"/>
                  <a:gd name="T13" fmla="*/ 6 h 20"/>
                  <a:gd name="T14" fmla="*/ 0 w 6"/>
                  <a:gd name="T15" fmla="*/ 6 h 20"/>
                  <a:gd name="T16" fmla="*/ 0 w 6"/>
                  <a:gd name="T17" fmla="*/ 6 h 20"/>
                  <a:gd name="T18" fmla="*/ 0 w 6"/>
                  <a:gd name="T19" fmla="*/ 20 h 20"/>
                  <a:gd name="T20" fmla="*/ 0 w 6"/>
                  <a:gd name="T21" fmla="*/ 20 h 20"/>
                  <a:gd name="T22" fmla="*/ 0 w 6"/>
                  <a:gd name="T23" fmla="*/ 20 h 20"/>
                  <a:gd name="T24" fmla="*/ 6 w 6"/>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0">
                    <a:moveTo>
                      <a:pt x="6" y="12"/>
                    </a:moveTo>
                    <a:lnTo>
                      <a:pt x="6" y="12"/>
                    </a:lnTo>
                    <a:lnTo>
                      <a:pt x="6" y="6"/>
                    </a:lnTo>
                    <a:lnTo>
                      <a:pt x="6" y="0"/>
                    </a:lnTo>
                    <a:lnTo>
                      <a:pt x="6" y="0"/>
                    </a:lnTo>
                    <a:lnTo>
                      <a:pt x="6" y="0"/>
                    </a:lnTo>
                    <a:lnTo>
                      <a:pt x="0" y="6"/>
                    </a:lnTo>
                    <a:lnTo>
                      <a:pt x="0" y="6"/>
                    </a:lnTo>
                    <a:lnTo>
                      <a:pt x="0" y="6"/>
                    </a:lnTo>
                    <a:lnTo>
                      <a:pt x="0" y="20"/>
                    </a:lnTo>
                    <a:lnTo>
                      <a:pt x="0" y="20"/>
                    </a:lnTo>
                    <a:lnTo>
                      <a:pt x="0" y="20"/>
                    </a:lnTo>
                    <a:lnTo>
                      <a:pt x="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41" name="Freeform 257"/>
              <p:cNvSpPr>
                <a:spLocks/>
              </p:cNvSpPr>
              <p:nvPr/>
            </p:nvSpPr>
            <p:spPr bwMode="auto">
              <a:xfrm>
                <a:off x="3413" y="1906"/>
                <a:ext cx="6" cy="20"/>
              </a:xfrm>
              <a:custGeom>
                <a:avLst/>
                <a:gdLst>
                  <a:gd name="T0" fmla="*/ 6 w 6"/>
                  <a:gd name="T1" fmla="*/ 20 h 20"/>
                  <a:gd name="T2" fmla="*/ 6 w 6"/>
                  <a:gd name="T3" fmla="*/ 20 h 20"/>
                  <a:gd name="T4" fmla="*/ 6 w 6"/>
                  <a:gd name="T5" fmla="*/ 6 h 20"/>
                  <a:gd name="T6" fmla="*/ 6 w 6"/>
                  <a:gd name="T7" fmla="*/ 0 h 20"/>
                  <a:gd name="T8" fmla="*/ 6 w 6"/>
                  <a:gd name="T9" fmla="*/ 0 h 20"/>
                  <a:gd name="T10" fmla="*/ 6 w 6"/>
                  <a:gd name="T11" fmla="*/ 0 h 20"/>
                  <a:gd name="T12" fmla="*/ 0 w 6"/>
                  <a:gd name="T13" fmla="*/ 0 h 20"/>
                  <a:gd name="T14" fmla="*/ 0 w 6"/>
                  <a:gd name="T15" fmla="*/ 0 h 20"/>
                  <a:gd name="T16" fmla="*/ 0 w 6"/>
                  <a:gd name="T17" fmla="*/ 0 h 20"/>
                  <a:gd name="T18" fmla="*/ 0 w 6"/>
                  <a:gd name="T19" fmla="*/ 6 h 20"/>
                  <a:gd name="T20" fmla="*/ 0 w 6"/>
                  <a:gd name="T21" fmla="*/ 12 h 20"/>
                  <a:gd name="T22" fmla="*/ 0 w 6"/>
                  <a:gd name="T23" fmla="*/ 12 h 20"/>
                  <a:gd name="T24" fmla="*/ 0 w 6"/>
                  <a:gd name="T25" fmla="*/ 12 h 20"/>
                  <a:gd name="T26" fmla="*/ 0 w 6"/>
                  <a:gd name="T27" fmla="*/ 12 h 20"/>
                  <a:gd name="T28" fmla="*/ 0 w 6"/>
                  <a:gd name="T29" fmla="*/ 20 h 20"/>
                  <a:gd name="T30" fmla="*/ 6 w 6"/>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0">
                    <a:moveTo>
                      <a:pt x="6" y="20"/>
                    </a:moveTo>
                    <a:lnTo>
                      <a:pt x="6" y="20"/>
                    </a:lnTo>
                    <a:lnTo>
                      <a:pt x="6" y="6"/>
                    </a:lnTo>
                    <a:lnTo>
                      <a:pt x="6" y="0"/>
                    </a:lnTo>
                    <a:lnTo>
                      <a:pt x="6" y="0"/>
                    </a:lnTo>
                    <a:lnTo>
                      <a:pt x="6" y="0"/>
                    </a:lnTo>
                    <a:lnTo>
                      <a:pt x="0" y="0"/>
                    </a:lnTo>
                    <a:lnTo>
                      <a:pt x="0" y="0"/>
                    </a:lnTo>
                    <a:lnTo>
                      <a:pt x="0" y="0"/>
                    </a:lnTo>
                    <a:lnTo>
                      <a:pt x="0" y="6"/>
                    </a:lnTo>
                    <a:lnTo>
                      <a:pt x="0" y="12"/>
                    </a:lnTo>
                    <a:lnTo>
                      <a:pt x="0" y="12"/>
                    </a:lnTo>
                    <a:lnTo>
                      <a:pt x="0" y="12"/>
                    </a:lnTo>
                    <a:lnTo>
                      <a:pt x="0" y="12"/>
                    </a:lnTo>
                    <a:lnTo>
                      <a:pt x="0" y="20"/>
                    </a:lnTo>
                    <a:lnTo>
                      <a:pt x="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42" name="Freeform 258"/>
              <p:cNvSpPr>
                <a:spLocks/>
              </p:cNvSpPr>
              <p:nvPr/>
            </p:nvSpPr>
            <p:spPr bwMode="auto">
              <a:xfrm>
                <a:off x="4734" y="1926"/>
                <a:ext cx="6" cy="41"/>
              </a:xfrm>
              <a:custGeom>
                <a:avLst/>
                <a:gdLst>
                  <a:gd name="T0" fmla="*/ 6 w 6"/>
                  <a:gd name="T1" fmla="*/ 0 h 41"/>
                  <a:gd name="T2" fmla="*/ 6 w 6"/>
                  <a:gd name="T3" fmla="*/ 12 h 41"/>
                  <a:gd name="T4" fmla="*/ 0 w 6"/>
                  <a:gd name="T5" fmla="*/ 29 h 41"/>
                  <a:gd name="T6" fmla="*/ 0 w 6"/>
                  <a:gd name="T7" fmla="*/ 41 h 41"/>
                  <a:gd name="T8" fmla="*/ 0 w 6"/>
                  <a:gd name="T9" fmla="*/ 41 h 41"/>
                  <a:gd name="T10" fmla="*/ 0 w 6"/>
                  <a:gd name="T11" fmla="*/ 41 h 41"/>
                  <a:gd name="T12" fmla="*/ 0 w 6"/>
                  <a:gd name="T13" fmla="*/ 35 h 41"/>
                  <a:gd name="T14" fmla="*/ 0 w 6"/>
                  <a:gd name="T15" fmla="*/ 18 h 41"/>
                  <a:gd name="T16" fmla="*/ 0 w 6"/>
                  <a:gd name="T17" fmla="*/ 0 h 41"/>
                  <a:gd name="T18" fmla="*/ 0 w 6"/>
                  <a:gd name="T19" fmla="*/ 0 h 41"/>
                  <a:gd name="T20" fmla="*/ 0 w 6"/>
                  <a:gd name="T21" fmla="*/ 0 h 41"/>
                  <a:gd name="T22" fmla="*/ 0 w 6"/>
                  <a:gd name="T23" fmla="*/ 0 h 41"/>
                  <a:gd name="T24" fmla="*/ 6 w 6"/>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1">
                    <a:moveTo>
                      <a:pt x="6" y="0"/>
                    </a:moveTo>
                    <a:lnTo>
                      <a:pt x="6" y="12"/>
                    </a:lnTo>
                    <a:lnTo>
                      <a:pt x="0" y="29"/>
                    </a:lnTo>
                    <a:lnTo>
                      <a:pt x="0" y="41"/>
                    </a:lnTo>
                    <a:lnTo>
                      <a:pt x="0" y="41"/>
                    </a:lnTo>
                    <a:lnTo>
                      <a:pt x="0" y="41"/>
                    </a:lnTo>
                    <a:lnTo>
                      <a:pt x="0" y="35"/>
                    </a:lnTo>
                    <a:lnTo>
                      <a:pt x="0" y="18"/>
                    </a:lnTo>
                    <a:lnTo>
                      <a:pt x="0" y="0"/>
                    </a:lnTo>
                    <a:lnTo>
                      <a:pt x="0" y="0"/>
                    </a:lnTo>
                    <a:lnTo>
                      <a:pt x="0" y="0"/>
                    </a:lnTo>
                    <a:lnTo>
                      <a:pt x="0" y="0"/>
                    </a:lnTo>
                    <a:lnTo>
                      <a:pt x="6"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43" name="Freeform 259"/>
              <p:cNvSpPr>
                <a:spLocks/>
              </p:cNvSpPr>
              <p:nvPr/>
            </p:nvSpPr>
            <p:spPr bwMode="auto">
              <a:xfrm>
                <a:off x="4569" y="1900"/>
                <a:ext cx="207" cy="67"/>
              </a:xfrm>
              <a:custGeom>
                <a:avLst/>
                <a:gdLst>
                  <a:gd name="T0" fmla="*/ 201 w 207"/>
                  <a:gd name="T1" fmla="*/ 12 h 67"/>
                  <a:gd name="T2" fmla="*/ 201 w 207"/>
                  <a:gd name="T3" fmla="*/ 18 h 67"/>
                  <a:gd name="T4" fmla="*/ 207 w 207"/>
                  <a:gd name="T5" fmla="*/ 26 h 67"/>
                  <a:gd name="T6" fmla="*/ 201 w 207"/>
                  <a:gd name="T7" fmla="*/ 32 h 67"/>
                  <a:gd name="T8" fmla="*/ 201 w 207"/>
                  <a:gd name="T9" fmla="*/ 32 h 67"/>
                  <a:gd name="T10" fmla="*/ 189 w 207"/>
                  <a:gd name="T11" fmla="*/ 38 h 67"/>
                  <a:gd name="T12" fmla="*/ 171 w 207"/>
                  <a:gd name="T13" fmla="*/ 38 h 67"/>
                  <a:gd name="T14" fmla="*/ 165 w 207"/>
                  <a:gd name="T15" fmla="*/ 38 h 67"/>
                  <a:gd name="T16" fmla="*/ 165 w 207"/>
                  <a:gd name="T17" fmla="*/ 38 h 67"/>
                  <a:gd name="T18" fmla="*/ 158 w 207"/>
                  <a:gd name="T19" fmla="*/ 38 h 67"/>
                  <a:gd name="T20" fmla="*/ 146 w 207"/>
                  <a:gd name="T21" fmla="*/ 38 h 67"/>
                  <a:gd name="T22" fmla="*/ 140 w 207"/>
                  <a:gd name="T23" fmla="*/ 32 h 67"/>
                  <a:gd name="T24" fmla="*/ 140 w 207"/>
                  <a:gd name="T25" fmla="*/ 32 h 67"/>
                  <a:gd name="T26" fmla="*/ 134 w 207"/>
                  <a:gd name="T27" fmla="*/ 38 h 67"/>
                  <a:gd name="T28" fmla="*/ 140 w 207"/>
                  <a:gd name="T29" fmla="*/ 55 h 67"/>
                  <a:gd name="T30" fmla="*/ 140 w 207"/>
                  <a:gd name="T31" fmla="*/ 61 h 67"/>
                  <a:gd name="T32" fmla="*/ 140 w 207"/>
                  <a:gd name="T33" fmla="*/ 61 h 67"/>
                  <a:gd name="T34" fmla="*/ 128 w 207"/>
                  <a:gd name="T35" fmla="*/ 61 h 67"/>
                  <a:gd name="T36" fmla="*/ 110 w 207"/>
                  <a:gd name="T37" fmla="*/ 67 h 67"/>
                  <a:gd name="T38" fmla="*/ 97 w 207"/>
                  <a:gd name="T39" fmla="*/ 61 h 67"/>
                  <a:gd name="T40" fmla="*/ 97 w 207"/>
                  <a:gd name="T41" fmla="*/ 61 h 67"/>
                  <a:gd name="T42" fmla="*/ 85 w 207"/>
                  <a:gd name="T43" fmla="*/ 50 h 67"/>
                  <a:gd name="T44" fmla="*/ 73 w 207"/>
                  <a:gd name="T45" fmla="*/ 50 h 67"/>
                  <a:gd name="T46" fmla="*/ 67 w 207"/>
                  <a:gd name="T47" fmla="*/ 50 h 67"/>
                  <a:gd name="T48" fmla="*/ 67 w 207"/>
                  <a:gd name="T49" fmla="*/ 50 h 67"/>
                  <a:gd name="T50" fmla="*/ 61 w 207"/>
                  <a:gd name="T51" fmla="*/ 55 h 67"/>
                  <a:gd name="T52" fmla="*/ 55 w 207"/>
                  <a:gd name="T53" fmla="*/ 61 h 67"/>
                  <a:gd name="T54" fmla="*/ 41 w 207"/>
                  <a:gd name="T55" fmla="*/ 61 h 67"/>
                  <a:gd name="T56" fmla="*/ 41 w 207"/>
                  <a:gd name="T57" fmla="*/ 61 h 67"/>
                  <a:gd name="T58" fmla="*/ 18 w 207"/>
                  <a:gd name="T59" fmla="*/ 61 h 67"/>
                  <a:gd name="T60" fmla="*/ 6 w 207"/>
                  <a:gd name="T61" fmla="*/ 61 h 67"/>
                  <a:gd name="T62" fmla="*/ 0 w 207"/>
                  <a:gd name="T63" fmla="*/ 61 h 67"/>
                  <a:gd name="T64" fmla="*/ 0 w 207"/>
                  <a:gd name="T65" fmla="*/ 61 h 67"/>
                  <a:gd name="T66" fmla="*/ 6 w 207"/>
                  <a:gd name="T67" fmla="*/ 55 h 67"/>
                  <a:gd name="T68" fmla="*/ 30 w 207"/>
                  <a:gd name="T69" fmla="*/ 44 h 67"/>
                  <a:gd name="T70" fmla="*/ 61 w 207"/>
                  <a:gd name="T71" fmla="*/ 26 h 67"/>
                  <a:gd name="T72" fmla="*/ 102 w 207"/>
                  <a:gd name="T73" fmla="*/ 6 h 67"/>
                  <a:gd name="T74" fmla="*/ 152 w 207"/>
                  <a:gd name="T75" fmla="*/ 0 h 67"/>
                  <a:gd name="T76" fmla="*/ 201 w 207"/>
                  <a:gd name="T7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 h="67">
                    <a:moveTo>
                      <a:pt x="201" y="12"/>
                    </a:moveTo>
                    <a:lnTo>
                      <a:pt x="201" y="18"/>
                    </a:lnTo>
                    <a:lnTo>
                      <a:pt x="207" y="26"/>
                    </a:lnTo>
                    <a:lnTo>
                      <a:pt x="201" y="32"/>
                    </a:lnTo>
                    <a:lnTo>
                      <a:pt x="201" y="32"/>
                    </a:lnTo>
                    <a:lnTo>
                      <a:pt x="189" y="38"/>
                    </a:lnTo>
                    <a:lnTo>
                      <a:pt x="171" y="38"/>
                    </a:lnTo>
                    <a:lnTo>
                      <a:pt x="165" y="38"/>
                    </a:lnTo>
                    <a:lnTo>
                      <a:pt x="165" y="38"/>
                    </a:lnTo>
                    <a:lnTo>
                      <a:pt x="158" y="38"/>
                    </a:lnTo>
                    <a:lnTo>
                      <a:pt x="146" y="38"/>
                    </a:lnTo>
                    <a:lnTo>
                      <a:pt x="140" y="32"/>
                    </a:lnTo>
                    <a:lnTo>
                      <a:pt x="140" y="32"/>
                    </a:lnTo>
                    <a:lnTo>
                      <a:pt x="134" y="38"/>
                    </a:lnTo>
                    <a:lnTo>
                      <a:pt x="140" y="55"/>
                    </a:lnTo>
                    <a:lnTo>
                      <a:pt x="140" y="61"/>
                    </a:lnTo>
                    <a:lnTo>
                      <a:pt x="140" y="61"/>
                    </a:lnTo>
                    <a:lnTo>
                      <a:pt x="128" y="61"/>
                    </a:lnTo>
                    <a:lnTo>
                      <a:pt x="110" y="67"/>
                    </a:lnTo>
                    <a:lnTo>
                      <a:pt x="97" y="61"/>
                    </a:lnTo>
                    <a:lnTo>
                      <a:pt x="97" y="61"/>
                    </a:lnTo>
                    <a:lnTo>
                      <a:pt x="85" y="50"/>
                    </a:lnTo>
                    <a:lnTo>
                      <a:pt x="73" y="50"/>
                    </a:lnTo>
                    <a:lnTo>
                      <a:pt x="67" y="50"/>
                    </a:lnTo>
                    <a:lnTo>
                      <a:pt x="67" y="50"/>
                    </a:lnTo>
                    <a:lnTo>
                      <a:pt x="61" y="55"/>
                    </a:lnTo>
                    <a:lnTo>
                      <a:pt x="55" y="61"/>
                    </a:lnTo>
                    <a:lnTo>
                      <a:pt x="41" y="61"/>
                    </a:lnTo>
                    <a:lnTo>
                      <a:pt x="41" y="61"/>
                    </a:lnTo>
                    <a:lnTo>
                      <a:pt x="18" y="61"/>
                    </a:lnTo>
                    <a:lnTo>
                      <a:pt x="6" y="61"/>
                    </a:lnTo>
                    <a:lnTo>
                      <a:pt x="0" y="61"/>
                    </a:lnTo>
                    <a:lnTo>
                      <a:pt x="0" y="61"/>
                    </a:lnTo>
                    <a:lnTo>
                      <a:pt x="6" y="55"/>
                    </a:lnTo>
                    <a:lnTo>
                      <a:pt x="30" y="44"/>
                    </a:lnTo>
                    <a:lnTo>
                      <a:pt x="61" y="26"/>
                    </a:lnTo>
                    <a:lnTo>
                      <a:pt x="102" y="6"/>
                    </a:lnTo>
                    <a:lnTo>
                      <a:pt x="152" y="0"/>
                    </a:lnTo>
                    <a:lnTo>
                      <a:pt x="20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44" name="Freeform 260"/>
              <p:cNvSpPr>
                <a:spLocks/>
              </p:cNvSpPr>
              <p:nvPr/>
            </p:nvSpPr>
            <p:spPr bwMode="auto">
              <a:xfrm>
                <a:off x="4734" y="1912"/>
                <a:ext cx="6" cy="26"/>
              </a:xfrm>
              <a:custGeom>
                <a:avLst/>
                <a:gdLst>
                  <a:gd name="T0" fmla="*/ 6 w 6"/>
                  <a:gd name="T1" fmla="*/ 26 h 26"/>
                  <a:gd name="T2" fmla="*/ 6 w 6"/>
                  <a:gd name="T3" fmla="*/ 20 h 26"/>
                  <a:gd name="T4" fmla="*/ 6 w 6"/>
                  <a:gd name="T5" fmla="*/ 14 h 26"/>
                  <a:gd name="T6" fmla="*/ 6 w 6"/>
                  <a:gd name="T7" fmla="*/ 0 h 26"/>
                  <a:gd name="T8" fmla="*/ 6 w 6"/>
                  <a:gd name="T9" fmla="*/ 0 h 26"/>
                  <a:gd name="T10" fmla="*/ 0 w 6"/>
                  <a:gd name="T11" fmla="*/ 0 h 26"/>
                  <a:gd name="T12" fmla="*/ 0 w 6"/>
                  <a:gd name="T13" fmla="*/ 0 h 26"/>
                  <a:gd name="T14" fmla="*/ 0 w 6"/>
                  <a:gd name="T15" fmla="*/ 0 h 26"/>
                  <a:gd name="T16" fmla="*/ 0 w 6"/>
                  <a:gd name="T17" fmla="*/ 0 h 26"/>
                  <a:gd name="T18" fmla="*/ 0 w 6"/>
                  <a:gd name="T19" fmla="*/ 6 h 26"/>
                  <a:gd name="T20" fmla="*/ 0 w 6"/>
                  <a:gd name="T21" fmla="*/ 20 h 26"/>
                  <a:gd name="T22" fmla="*/ 0 w 6"/>
                  <a:gd name="T23" fmla="*/ 26 h 26"/>
                  <a:gd name="T24" fmla="*/ 0 w 6"/>
                  <a:gd name="T25" fmla="*/ 26 h 26"/>
                  <a:gd name="T26" fmla="*/ 0 w 6"/>
                  <a:gd name="T27" fmla="*/ 26 h 26"/>
                  <a:gd name="T28" fmla="*/ 0 w 6"/>
                  <a:gd name="T29" fmla="*/ 26 h 26"/>
                  <a:gd name="T30" fmla="*/ 6 w 6"/>
                  <a:gd name="T3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6">
                    <a:moveTo>
                      <a:pt x="6" y="26"/>
                    </a:moveTo>
                    <a:lnTo>
                      <a:pt x="6" y="20"/>
                    </a:lnTo>
                    <a:lnTo>
                      <a:pt x="6" y="14"/>
                    </a:lnTo>
                    <a:lnTo>
                      <a:pt x="6" y="0"/>
                    </a:lnTo>
                    <a:lnTo>
                      <a:pt x="6" y="0"/>
                    </a:lnTo>
                    <a:lnTo>
                      <a:pt x="0" y="0"/>
                    </a:lnTo>
                    <a:lnTo>
                      <a:pt x="0" y="0"/>
                    </a:lnTo>
                    <a:lnTo>
                      <a:pt x="0" y="0"/>
                    </a:lnTo>
                    <a:lnTo>
                      <a:pt x="0" y="0"/>
                    </a:lnTo>
                    <a:lnTo>
                      <a:pt x="0" y="6"/>
                    </a:lnTo>
                    <a:lnTo>
                      <a:pt x="0" y="20"/>
                    </a:lnTo>
                    <a:lnTo>
                      <a:pt x="0" y="26"/>
                    </a:lnTo>
                    <a:lnTo>
                      <a:pt x="0" y="26"/>
                    </a:lnTo>
                    <a:lnTo>
                      <a:pt x="0" y="26"/>
                    </a:lnTo>
                    <a:lnTo>
                      <a:pt x="0" y="26"/>
                    </a:lnTo>
                    <a:lnTo>
                      <a:pt x="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45" name="Freeform 261"/>
              <p:cNvSpPr>
                <a:spLocks/>
              </p:cNvSpPr>
              <p:nvPr/>
            </p:nvSpPr>
            <p:spPr bwMode="auto">
              <a:xfrm>
                <a:off x="4782" y="1779"/>
                <a:ext cx="147" cy="188"/>
              </a:xfrm>
              <a:custGeom>
                <a:avLst/>
                <a:gdLst>
                  <a:gd name="T0" fmla="*/ 123 w 147"/>
                  <a:gd name="T1" fmla="*/ 11 h 188"/>
                  <a:gd name="T2" fmla="*/ 129 w 147"/>
                  <a:gd name="T3" fmla="*/ 23 h 188"/>
                  <a:gd name="T4" fmla="*/ 135 w 147"/>
                  <a:gd name="T5" fmla="*/ 29 h 188"/>
                  <a:gd name="T6" fmla="*/ 135 w 147"/>
                  <a:gd name="T7" fmla="*/ 43 h 188"/>
                  <a:gd name="T8" fmla="*/ 135 w 147"/>
                  <a:gd name="T9" fmla="*/ 55 h 188"/>
                  <a:gd name="T10" fmla="*/ 135 w 147"/>
                  <a:gd name="T11" fmla="*/ 60 h 188"/>
                  <a:gd name="T12" fmla="*/ 141 w 147"/>
                  <a:gd name="T13" fmla="*/ 72 h 188"/>
                  <a:gd name="T14" fmla="*/ 135 w 147"/>
                  <a:gd name="T15" fmla="*/ 92 h 188"/>
                  <a:gd name="T16" fmla="*/ 141 w 147"/>
                  <a:gd name="T17" fmla="*/ 104 h 188"/>
                  <a:gd name="T18" fmla="*/ 141 w 147"/>
                  <a:gd name="T19" fmla="*/ 110 h 188"/>
                  <a:gd name="T20" fmla="*/ 141 w 147"/>
                  <a:gd name="T21" fmla="*/ 116 h 188"/>
                  <a:gd name="T22" fmla="*/ 147 w 147"/>
                  <a:gd name="T23" fmla="*/ 133 h 188"/>
                  <a:gd name="T24" fmla="*/ 129 w 147"/>
                  <a:gd name="T25" fmla="*/ 147 h 188"/>
                  <a:gd name="T26" fmla="*/ 123 w 147"/>
                  <a:gd name="T27" fmla="*/ 159 h 188"/>
                  <a:gd name="T28" fmla="*/ 118 w 147"/>
                  <a:gd name="T29" fmla="*/ 165 h 188"/>
                  <a:gd name="T30" fmla="*/ 86 w 147"/>
                  <a:gd name="T31" fmla="*/ 176 h 188"/>
                  <a:gd name="T32" fmla="*/ 68 w 147"/>
                  <a:gd name="T33" fmla="*/ 188 h 188"/>
                  <a:gd name="T34" fmla="*/ 0 w 147"/>
                  <a:gd name="T35" fmla="*/ 188 h 188"/>
                  <a:gd name="T36" fmla="*/ 49 w 147"/>
                  <a:gd name="T37" fmla="*/ 182 h 188"/>
                  <a:gd name="T38" fmla="*/ 55 w 147"/>
                  <a:gd name="T39" fmla="*/ 176 h 188"/>
                  <a:gd name="T40" fmla="*/ 74 w 147"/>
                  <a:gd name="T41" fmla="*/ 176 h 188"/>
                  <a:gd name="T42" fmla="*/ 92 w 147"/>
                  <a:gd name="T43" fmla="*/ 165 h 188"/>
                  <a:gd name="T44" fmla="*/ 98 w 147"/>
                  <a:gd name="T45" fmla="*/ 153 h 188"/>
                  <a:gd name="T46" fmla="*/ 80 w 147"/>
                  <a:gd name="T47" fmla="*/ 153 h 188"/>
                  <a:gd name="T48" fmla="*/ 74 w 147"/>
                  <a:gd name="T49" fmla="*/ 153 h 188"/>
                  <a:gd name="T50" fmla="*/ 80 w 147"/>
                  <a:gd name="T51" fmla="*/ 147 h 188"/>
                  <a:gd name="T52" fmla="*/ 110 w 147"/>
                  <a:gd name="T53" fmla="*/ 147 h 188"/>
                  <a:gd name="T54" fmla="*/ 123 w 147"/>
                  <a:gd name="T55" fmla="*/ 133 h 188"/>
                  <a:gd name="T56" fmla="*/ 129 w 147"/>
                  <a:gd name="T57" fmla="*/ 127 h 188"/>
                  <a:gd name="T58" fmla="*/ 129 w 147"/>
                  <a:gd name="T59" fmla="*/ 121 h 188"/>
                  <a:gd name="T60" fmla="*/ 123 w 147"/>
                  <a:gd name="T61" fmla="*/ 104 h 188"/>
                  <a:gd name="T62" fmla="*/ 98 w 147"/>
                  <a:gd name="T63" fmla="*/ 98 h 188"/>
                  <a:gd name="T64" fmla="*/ 118 w 147"/>
                  <a:gd name="T65" fmla="*/ 98 h 188"/>
                  <a:gd name="T66" fmla="*/ 129 w 147"/>
                  <a:gd name="T67" fmla="*/ 84 h 188"/>
                  <a:gd name="T68" fmla="*/ 129 w 147"/>
                  <a:gd name="T69" fmla="*/ 78 h 188"/>
                  <a:gd name="T70" fmla="*/ 129 w 147"/>
                  <a:gd name="T71" fmla="*/ 66 h 188"/>
                  <a:gd name="T72" fmla="*/ 123 w 147"/>
                  <a:gd name="T73" fmla="*/ 60 h 188"/>
                  <a:gd name="T74" fmla="*/ 86 w 147"/>
                  <a:gd name="T75" fmla="*/ 60 h 188"/>
                  <a:gd name="T76" fmla="*/ 110 w 147"/>
                  <a:gd name="T77" fmla="*/ 55 h 188"/>
                  <a:gd name="T78" fmla="*/ 123 w 147"/>
                  <a:gd name="T79" fmla="*/ 49 h 188"/>
                  <a:gd name="T80" fmla="*/ 118 w 147"/>
                  <a:gd name="T81" fmla="*/ 43 h 188"/>
                  <a:gd name="T82" fmla="*/ 68 w 147"/>
                  <a:gd name="T83" fmla="*/ 29 h 188"/>
                  <a:gd name="T84" fmla="*/ 13 w 147"/>
                  <a:gd name="T85" fmla="*/ 29 h 188"/>
                  <a:gd name="T86" fmla="*/ 13 w 147"/>
                  <a:gd name="T87" fmla="*/ 23 h 188"/>
                  <a:gd name="T88" fmla="*/ 55 w 147"/>
                  <a:gd name="T89" fmla="*/ 23 h 188"/>
                  <a:gd name="T90" fmla="*/ 104 w 147"/>
                  <a:gd name="T91" fmla="*/ 29 h 188"/>
                  <a:gd name="T92" fmla="*/ 118 w 147"/>
                  <a:gd name="T93" fmla="*/ 23 h 188"/>
                  <a:gd name="T94" fmla="*/ 110 w 147"/>
                  <a:gd name="T95" fmla="*/ 17 h 188"/>
                  <a:gd name="T96" fmla="*/ 104 w 147"/>
                  <a:gd name="T97" fmla="*/ 11 h 188"/>
                  <a:gd name="T98" fmla="*/ 68 w 147"/>
                  <a:gd name="T9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 h="188">
                    <a:moveTo>
                      <a:pt x="110" y="0"/>
                    </a:moveTo>
                    <a:lnTo>
                      <a:pt x="118" y="5"/>
                    </a:lnTo>
                    <a:lnTo>
                      <a:pt x="123" y="11"/>
                    </a:lnTo>
                    <a:lnTo>
                      <a:pt x="129" y="17"/>
                    </a:lnTo>
                    <a:lnTo>
                      <a:pt x="129" y="17"/>
                    </a:lnTo>
                    <a:lnTo>
                      <a:pt x="129" y="23"/>
                    </a:lnTo>
                    <a:lnTo>
                      <a:pt x="129" y="29"/>
                    </a:lnTo>
                    <a:lnTo>
                      <a:pt x="135" y="29"/>
                    </a:lnTo>
                    <a:lnTo>
                      <a:pt x="135" y="29"/>
                    </a:lnTo>
                    <a:lnTo>
                      <a:pt x="135" y="37"/>
                    </a:lnTo>
                    <a:lnTo>
                      <a:pt x="135" y="43"/>
                    </a:lnTo>
                    <a:lnTo>
                      <a:pt x="135" y="43"/>
                    </a:lnTo>
                    <a:lnTo>
                      <a:pt x="135" y="43"/>
                    </a:lnTo>
                    <a:lnTo>
                      <a:pt x="129" y="49"/>
                    </a:lnTo>
                    <a:lnTo>
                      <a:pt x="135" y="55"/>
                    </a:lnTo>
                    <a:lnTo>
                      <a:pt x="135" y="55"/>
                    </a:lnTo>
                    <a:lnTo>
                      <a:pt x="135" y="55"/>
                    </a:lnTo>
                    <a:lnTo>
                      <a:pt x="135" y="60"/>
                    </a:lnTo>
                    <a:lnTo>
                      <a:pt x="135" y="66"/>
                    </a:lnTo>
                    <a:lnTo>
                      <a:pt x="141" y="72"/>
                    </a:lnTo>
                    <a:lnTo>
                      <a:pt x="141" y="72"/>
                    </a:lnTo>
                    <a:lnTo>
                      <a:pt x="135" y="78"/>
                    </a:lnTo>
                    <a:lnTo>
                      <a:pt x="135" y="84"/>
                    </a:lnTo>
                    <a:lnTo>
                      <a:pt x="135" y="92"/>
                    </a:lnTo>
                    <a:lnTo>
                      <a:pt x="135" y="92"/>
                    </a:lnTo>
                    <a:lnTo>
                      <a:pt x="135" y="98"/>
                    </a:lnTo>
                    <a:lnTo>
                      <a:pt x="141" y="104"/>
                    </a:lnTo>
                    <a:lnTo>
                      <a:pt x="141" y="104"/>
                    </a:lnTo>
                    <a:lnTo>
                      <a:pt x="141" y="104"/>
                    </a:lnTo>
                    <a:lnTo>
                      <a:pt x="141" y="110"/>
                    </a:lnTo>
                    <a:lnTo>
                      <a:pt x="141" y="116"/>
                    </a:lnTo>
                    <a:lnTo>
                      <a:pt x="141" y="116"/>
                    </a:lnTo>
                    <a:lnTo>
                      <a:pt x="141" y="116"/>
                    </a:lnTo>
                    <a:lnTo>
                      <a:pt x="141" y="121"/>
                    </a:lnTo>
                    <a:lnTo>
                      <a:pt x="147" y="127"/>
                    </a:lnTo>
                    <a:lnTo>
                      <a:pt x="147" y="133"/>
                    </a:lnTo>
                    <a:lnTo>
                      <a:pt x="147" y="133"/>
                    </a:lnTo>
                    <a:lnTo>
                      <a:pt x="141" y="139"/>
                    </a:lnTo>
                    <a:lnTo>
                      <a:pt x="129" y="147"/>
                    </a:lnTo>
                    <a:lnTo>
                      <a:pt x="129" y="153"/>
                    </a:lnTo>
                    <a:lnTo>
                      <a:pt x="129" y="153"/>
                    </a:lnTo>
                    <a:lnTo>
                      <a:pt x="123" y="159"/>
                    </a:lnTo>
                    <a:lnTo>
                      <a:pt x="118" y="165"/>
                    </a:lnTo>
                    <a:lnTo>
                      <a:pt x="118" y="165"/>
                    </a:lnTo>
                    <a:lnTo>
                      <a:pt x="118" y="165"/>
                    </a:lnTo>
                    <a:lnTo>
                      <a:pt x="110" y="171"/>
                    </a:lnTo>
                    <a:lnTo>
                      <a:pt x="98" y="176"/>
                    </a:lnTo>
                    <a:lnTo>
                      <a:pt x="86" y="176"/>
                    </a:lnTo>
                    <a:lnTo>
                      <a:pt x="86" y="176"/>
                    </a:lnTo>
                    <a:lnTo>
                      <a:pt x="74" y="182"/>
                    </a:lnTo>
                    <a:lnTo>
                      <a:pt x="68" y="188"/>
                    </a:lnTo>
                    <a:lnTo>
                      <a:pt x="68" y="188"/>
                    </a:lnTo>
                    <a:lnTo>
                      <a:pt x="68" y="188"/>
                    </a:lnTo>
                    <a:lnTo>
                      <a:pt x="0" y="188"/>
                    </a:lnTo>
                    <a:lnTo>
                      <a:pt x="13" y="188"/>
                    </a:lnTo>
                    <a:lnTo>
                      <a:pt x="31" y="188"/>
                    </a:lnTo>
                    <a:lnTo>
                      <a:pt x="49" y="182"/>
                    </a:lnTo>
                    <a:lnTo>
                      <a:pt x="49" y="182"/>
                    </a:lnTo>
                    <a:lnTo>
                      <a:pt x="49" y="182"/>
                    </a:lnTo>
                    <a:lnTo>
                      <a:pt x="55" y="176"/>
                    </a:lnTo>
                    <a:lnTo>
                      <a:pt x="63" y="176"/>
                    </a:lnTo>
                    <a:lnTo>
                      <a:pt x="63" y="176"/>
                    </a:lnTo>
                    <a:lnTo>
                      <a:pt x="74" y="176"/>
                    </a:lnTo>
                    <a:lnTo>
                      <a:pt x="86" y="171"/>
                    </a:lnTo>
                    <a:lnTo>
                      <a:pt x="92" y="165"/>
                    </a:lnTo>
                    <a:lnTo>
                      <a:pt x="92" y="165"/>
                    </a:lnTo>
                    <a:lnTo>
                      <a:pt x="92" y="165"/>
                    </a:lnTo>
                    <a:lnTo>
                      <a:pt x="98" y="159"/>
                    </a:lnTo>
                    <a:lnTo>
                      <a:pt x="98" y="153"/>
                    </a:lnTo>
                    <a:lnTo>
                      <a:pt x="98" y="153"/>
                    </a:lnTo>
                    <a:lnTo>
                      <a:pt x="92" y="153"/>
                    </a:lnTo>
                    <a:lnTo>
                      <a:pt x="80" y="153"/>
                    </a:lnTo>
                    <a:lnTo>
                      <a:pt x="80" y="153"/>
                    </a:lnTo>
                    <a:lnTo>
                      <a:pt x="80" y="153"/>
                    </a:lnTo>
                    <a:lnTo>
                      <a:pt x="74" y="153"/>
                    </a:lnTo>
                    <a:lnTo>
                      <a:pt x="68" y="153"/>
                    </a:lnTo>
                    <a:lnTo>
                      <a:pt x="80" y="147"/>
                    </a:lnTo>
                    <a:lnTo>
                      <a:pt x="80" y="147"/>
                    </a:lnTo>
                    <a:lnTo>
                      <a:pt x="92" y="147"/>
                    </a:lnTo>
                    <a:lnTo>
                      <a:pt x="104" y="147"/>
                    </a:lnTo>
                    <a:lnTo>
                      <a:pt x="110" y="147"/>
                    </a:lnTo>
                    <a:lnTo>
                      <a:pt x="110" y="147"/>
                    </a:lnTo>
                    <a:lnTo>
                      <a:pt x="118" y="139"/>
                    </a:lnTo>
                    <a:lnTo>
                      <a:pt x="123" y="133"/>
                    </a:lnTo>
                    <a:lnTo>
                      <a:pt x="129" y="127"/>
                    </a:lnTo>
                    <a:lnTo>
                      <a:pt x="129" y="127"/>
                    </a:lnTo>
                    <a:lnTo>
                      <a:pt x="129" y="127"/>
                    </a:lnTo>
                    <a:lnTo>
                      <a:pt x="129" y="127"/>
                    </a:lnTo>
                    <a:lnTo>
                      <a:pt x="129" y="121"/>
                    </a:lnTo>
                    <a:lnTo>
                      <a:pt x="129" y="121"/>
                    </a:lnTo>
                    <a:lnTo>
                      <a:pt x="123" y="116"/>
                    </a:lnTo>
                    <a:lnTo>
                      <a:pt x="123" y="110"/>
                    </a:lnTo>
                    <a:lnTo>
                      <a:pt x="123" y="104"/>
                    </a:lnTo>
                    <a:lnTo>
                      <a:pt x="123" y="104"/>
                    </a:lnTo>
                    <a:lnTo>
                      <a:pt x="110" y="104"/>
                    </a:lnTo>
                    <a:lnTo>
                      <a:pt x="98" y="98"/>
                    </a:lnTo>
                    <a:lnTo>
                      <a:pt x="92" y="98"/>
                    </a:lnTo>
                    <a:lnTo>
                      <a:pt x="92" y="98"/>
                    </a:lnTo>
                    <a:lnTo>
                      <a:pt x="118" y="98"/>
                    </a:lnTo>
                    <a:lnTo>
                      <a:pt x="118" y="98"/>
                    </a:lnTo>
                    <a:lnTo>
                      <a:pt x="123" y="92"/>
                    </a:lnTo>
                    <a:lnTo>
                      <a:pt x="129" y="84"/>
                    </a:lnTo>
                    <a:lnTo>
                      <a:pt x="129" y="84"/>
                    </a:lnTo>
                    <a:lnTo>
                      <a:pt x="129" y="84"/>
                    </a:lnTo>
                    <a:lnTo>
                      <a:pt x="129" y="78"/>
                    </a:lnTo>
                    <a:lnTo>
                      <a:pt x="135" y="72"/>
                    </a:lnTo>
                    <a:lnTo>
                      <a:pt x="135" y="72"/>
                    </a:lnTo>
                    <a:lnTo>
                      <a:pt x="129" y="66"/>
                    </a:lnTo>
                    <a:lnTo>
                      <a:pt x="129" y="60"/>
                    </a:lnTo>
                    <a:lnTo>
                      <a:pt x="123" y="60"/>
                    </a:lnTo>
                    <a:lnTo>
                      <a:pt x="123" y="60"/>
                    </a:lnTo>
                    <a:lnTo>
                      <a:pt x="110" y="60"/>
                    </a:lnTo>
                    <a:lnTo>
                      <a:pt x="92" y="60"/>
                    </a:lnTo>
                    <a:lnTo>
                      <a:pt x="86" y="60"/>
                    </a:lnTo>
                    <a:lnTo>
                      <a:pt x="86" y="60"/>
                    </a:lnTo>
                    <a:lnTo>
                      <a:pt x="92" y="60"/>
                    </a:lnTo>
                    <a:lnTo>
                      <a:pt x="110" y="55"/>
                    </a:lnTo>
                    <a:lnTo>
                      <a:pt x="123" y="49"/>
                    </a:lnTo>
                    <a:lnTo>
                      <a:pt x="123" y="49"/>
                    </a:lnTo>
                    <a:lnTo>
                      <a:pt x="123" y="49"/>
                    </a:lnTo>
                    <a:lnTo>
                      <a:pt x="118" y="43"/>
                    </a:lnTo>
                    <a:lnTo>
                      <a:pt x="118" y="43"/>
                    </a:lnTo>
                    <a:lnTo>
                      <a:pt x="118" y="43"/>
                    </a:lnTo>
                    <a:lnTo>
                      <a:pt x="98" y="43"/>
                    </a:lnTo>
                    <a:lnTo>
                      <a:pt x="80" y="37"/>
                    </a:lnTo>
                    <a:lnTo>
                      <a:pt x="68" y="29"/>
                    </a:lnTo>
                    <a:lnTo>
                      <a:pt x="68" y="29"/>
                    </a:lnTo>
                    <a:lnTo>
                      <a:pt x="43" y="29"/>
                    </a:lnTo>
                    <a:lnTo>
                      <a:pt x="13" y="29"/>
                    </a:lnTo>
                    <a:lnTo>
                      <a:pt x="0" y="23"/>
                    </a:lnTo>
                    <a:lnTo>
                      <a:pt x="0" y="23"/>
                    </a:lnTo>
                    <a:lnTo>
                      <a:pt x="13" y="23"/>
                    </a:lnTo>
                    <a:lnTo>
                      <a:pt x="37" y="23"/>
                    </a:lnTo>
                    <a:lnTo>
                      <a:pt x="55" y="23"/>
                    </a:lnTo>
                    <a:lnTo>
                      <a:pt x="55" y="23"/>
                    </a:lnTo>
                    <a:lnTo>
                      <a:pt x="68" y="29"/>
                    </a:lnTo>
                    <a:lnTo>
                      <a:pt x="92" y="29"/>
                    </a:lnTo>
                    <a:lnTo>
                      <a:pt x="104" y="29"/>
                    </a:lnTo>
                    <a:lnTo>
                      <a:pt x="104" y="29"/>
                    </a:lnTo>
                    <a:lnTo>
                      <a:pt x="110" y="29"/>
                    </a:lnTo>
                    <a:lnTo>
                      <a:pt x="118" y="23"/>
                    </a:lnTo>
                    <a:lnTo>
                      <a:pt x="118" y="17"/>
                    </a:lnTo>
                    <a:lnTo>
                      <a:pt x="118" y="17"/>
                    </a:lnTo>
                    <a:lnTo>
                      <a:pt x="110" y="17"/>
                    </a:lnTo>
                    <a:lnTo>
                      <a:pt x="104" y="11"/>
                    </a:lnTo>
                    <a:lnTo>
                      <a:pt x="104" y="11"/>
                    </a:lnTo>
                    <a:lnTo>
                      <a:pt x="104" y="11"/>
                    </a:lnTo>
                    <a:lnTo>
                      <a:pt x="92" y="11"/>
                    </a:lnTo>
                    <a:lnTo>
                      <a:pt x="80" y="5"/>
                    </a:lnTo>
                    <a:lnTo>
                      <a:pt x="68" y="0"/>
                    </a:lnTo>
                    <a:lnTo>
                      <a:pt x="68" y="0"/>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46" name="Freeform 262"/>
              <p:cNvSpPr>
                <a:spLocks/>
              </p:cNvSpPr>
              <p:nvPr/>
            </p:nvSpPr>
            <p:spPr bwMode="auto">
              <a:xfrm>
                <a:off x="3216" y="1779"/>
                <a:ext cx="484" cy="182"/>
              </a:xfrm>
              <a:custGeom>
                <a:avLst/>
                <a:gdLst>
                  <a:gd name="T0" fmla="*/ 244 w 484"/>
                  <a:gd name="T1" fmla="*/ 0 h 182"/>
                  <a:gd name="T2" fmla="*/ 79 w 484"/>
                  <a:gd name="T3" fmla="*/ 0 h 182"/>
                  <a:gd name="T4" fmla="*/ 43 w 484"/>
                  <a:gd name="T5" fmla="*/ 0 h 182"/>
                  <a:gd name="T6" fmla="*/ 24 w 484"/>
                  <a:gd name="T7" fmla="*/ 17 h 182"/>
                  <a:gd name="T8" fmla="*/ 12 w 484"/>
                  <a:gd name="T9" fmla="*/ 49 h 182"/>
                  <a:gd name="T10" fmla="*/ 6 w 484"/>
                  <a:gd name="T11" fmla="*/ 66 h 182"/>
                  <a:gd name="T12" fmla="*/ 6 w 484"/>
                  <a:gd name="T13" fmla="*/ 84 h 182"/>
                  <a:gd name="T14" fmla="*/ 18 w 484"/>
                  <a:gd name="T15" fmla="*/ 110 h 182"/>
                  <a:gd name="T16" fmla="*/ 12 w 484"/>
                  <a:gd name="T17" fmla="*/ 127 h 182"/>
                  <a:gd name="T18" fmla="*/ 12 w 484"/>
                  <a:gd name="T19" fmla="*/ 139 h 182"/>
                  <a:gd name="T20" fmla="*/ 24 w 484"/>
                  <a:gd name="T21" fmla="*/ 171 h 182"/>
                  <a:gd name="T22" fmla="*/ 31 w 484"/>
                  <a:gd name="T23" fmla="*/ 176 h 182"/>
                  <a:gd name="T24" fmla="*/ 92 w 484"/>
                  <a:gd name="T25" fmla="*/ 182 h 182"/>
                  <a:gd name="T26" fmla="*/ 49 w 484"/>
                  <a:gd name="T27" fmla="*/ 171 h 182"/>
                  <a:gd name="T28" fmla="*/ 43 w 484"/>
                  <a:gd name="T29" fmla="*/ 165 h 182"/>
                  <a:gd name="T30" fmla="*/ 55 w 484"/>
                  <a:gd name="T31" fmla="*/ 159 h 182"/>
                  <a:gd name="T32" fmla="*/ 61 w 484"/>
                  <a:gd name="T33" fmla="*/ 153 h 182"/>
                  <a:gd name="T34" fmla="*/ 98 w 484"/>
                  <a:gd name="T35" fmla="*/ 153 h 182"/>
                  <a:gd name="T36" fmla="*/ 61 w 484"/>
                  <a:gd name="T37" fmla="*/ 147 h 182"/>
                  <a:gd name="T38" fmla="*/ 43 w 484"/>
                  <a:gd name="T39" fmla="*/ 133 h 182"/>
                  <a:gd name="T40" fmla="*/ 67 w 484"/>
                  <a:gd name="T41" fmla="*/ 127 h 182"/>
                  <a:gd name="T42" fmla="*/ 104 w 484"/>
                  <a:gd name="T43" fmla="*/ 127 h 182"/>
                  <a:gd name="T44" fmla="*/ 55 w 484"/>
                  <a:gd name="T45" fmla="*/ 121 h 182"/>
                  <a:gd name="T46" fmla="*/ 43 w 484"/>
                  <a:gd name="T47" fmla="*/ 116 h 182"/>
                  <a:gd name="T48" fmla="*/ 49 w 484"/>
                  <a:gd name="T49" fmla="*/ 116 h 182"/>
                  <a:gd name="T50" fmla="*/ 61 w 484"/>
                  <a:gd name="T51" fmla="*/ 110 h 182"/>
                  <a:gd name="T52" fmla="*/ 43 w 484"/>
                  <a:gd name="T53" fmla="*/ 104 h 182"/>
                  <a:gd name="T54" fmla="*/ 61 w 484"/>
                  <a:gd name="T55" fmla="*/ 98 h 182"/>
                  <a:gd name="T56" fmla="*/ 116 w 484"/>
                  <a:gd name="T57" fmla="*/ 98 h 182"/>
                  <a:gd name="T58" fmla="*/ 98 w 484"/>
                  <a:gd name="T59" fmla="*/ 92 h 182"/>
                  <a:gd name="T60" fmla="*/ 43 w 484"/>
                  <a:gd name="T61" fmla="*/ 92 h 182"/>
                  <a:gd name="T62" fmla="*/ 31 w 484"/>
                  <a:gd name="T63" fmla="*/ 78 h 182"/>
                  <a:gd name="T64" fmla="*/ 43 w 484"/>
                  <a:gd name="T65" fmla="*/ 66 h 182"/>
                  <a:gd name="T66" fmla="*/ 67 w 484"/>
                  <a:gd name="T67" fmla="*/ 72 h 182"/>
                  <a:gd name="T68" fmla="*/ 110 w 484"/>
                  <a:gd name="T69" fmla="*/ 66 h 182"/>
                  <a:gd name="T70" fmla="*/ 183 w 484"/>
                  <a:gd name="T71" fmla="*/ 60 h 182"/>
                  <a:gd name="T72" fmla="*/ 104 w 484"/>
                  <a:gd name="T73" fmla="*/ 60 h 182"/>
                  <a:gd name="T74" fmla="*/ 61 w 484"/>
                  <a:gd name="T75" fmla="*/ 60 h 182"/>
                  <a:gd name="T76" fmla="*/ 73 w 484"/>
                  <a:gd name="T77" fmla="*/ 55 h 182"/>
                  <a:gd name="T78" fmla="*/ 87 w 484"/>
                  <a:gd name="T79" fmla="*/ 49 h 182"/>
                  <a:gd name="T80" fmla="*/ 87 w 484"/>
                  <a:gd name="T81" fmla="*/ 43 h 182"/>
                  <a:gd name="T82" fmla="*/ 122 w 484"/>
                  <a:gd name="T83" fmla="*/ 43 h 182"/>
                  <a:gd name="T84" fmla="*/ 122 w 484"/>
                  <a:gd name="T85" fmla="*/ 43 h 182"/>
                  <a:gd name="T86" fmla="*/ 73 w 484"/>
                  <a:gd name="T87" fmla="*/ 37 h 182"/>
                  <a:gd name="T88" fmla="*/ 67 w 484"/>
                  <a:gd name="T89" fmla="*/ 29 h 182"/>
                  <a:gd name="T90" fmla="*/ 128 w 484"/>
                  <a:gd name="T91" fmla="*/ 23 h 182"/>
                  <a:gd name="T92" fmla="*/ 177 w 484"/>
                  <a:gd name="T93" fmla="*/ 23 h 182"/>
                  <a:gd name="T94" fmla="*/ 232 w 484"/>
                  <a:gd name="T95" fmla="*/ 23 h 182"/>
                  <a:gd name="T96" fmla="*/ 307 w 484"/>
                  <a:gd name="T97" fmla="*/ 11 h 182"/>
                  <a:gd name="T98" fmla="*/ 342 w 484"/>
                  <a:gd name="T99" fmla="*/ 11 h 182"/>
                  <a:gd name="T100" fmla="*/ 423 w 484"/>
                  <a:gd name="T101" fmla="*/ 17 h 182"/>
                  <a:gd name="T102" fmla="*/ 380 w 484"/>
                  <a:gd name="T103" fmla="*/ 11 h 182"/>
                  <a:gd name="T104" fmla="*/ 391 w 484"/>
                  <a:gd name="T105" fmla="*/ 5 h 182"/>
                  <a:gd name="T106" fmla="*/ 484 w 484"/>
                  <a:gd name="T10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4" h="182">
                    <a:moveTo>
                      <a:pt x="397" y="0"/>
                    </a:moveTo>
                    <a:lnTo>
                      <a:pt x="354" y="0"/>
                    </a:lnTo>
                    <a:lnTo>
                      <a:pt x="287" y="0"/>
                    </a:lnTo>
                    <a:lnTo>
                      <a:pt x="244" y="0"/>
                    </a:lnTo>
                    <a:lnTo>
                      <a:pt x="244" y="0"/>
                    </a:lnTo>
                    <a:lnTo>
                      <a:pt x="203" y="0"/>
                    </a:lnTo>
                    <a:lnTo>
                      <a:pt x="122" y="0"/>
                    </a:lnTo>
                    <a:lnTo>
                      <a:pt x="79" y="0"/>
                    </a:lnTo>
                    <a:lnTo>
                      <a:pt x="79" y="0"/>
                    </a:lnTo>
                    <a:lnTo>
                      <a:pt x="67" y="0"/>
                    </a:lnTo>
                    <a:lnTo>
                      <a:pt x="55" y="0"/>
                    </a:lnTo>
                    <a:lnTo>
                      <a:pt x="43" y="0"/>
                    </a:lnTo>
                    <a:lnTo>
                      <a:pt x="43" y="0"/>
                    </a:lnTo>
                    <a:lnTo>
                      <a:pt x="37" y="0"/>
                    </a:lnTo>
                    <a:lnTo>
                      <a:pt x="31" y="5"/>
                    </a:lnTo>
                    <a:lnTo>
                      <a:pt x="24" y="17"/>
                    </a:lnTo>
                    <a:lnTo>
                      <a:pt x="24" y="17"/>
                    </a:lnTo>
                    <a:lnTo>
                      <a:pt x="18" y="29"/>
                    </a:lnTo>
                    <a:lnTo>
                      <a:pt x="12" y="43"/>
                    </a:lnTo>
                    <a:lnTo>
                      <a:pt x="12" y="49"/>
                    </a:lnTo>
                    <a:lnTo>
                      <a:pt x="12" y="49"/>
                    </a:lnTo>
                    <a:lnTo>
                      <a:pt x="6" y="60"/>
                    </a:lnTo>
                    <a:lnTo>
                      <a:pt x="6" y="66"/>
                    </a:lnTo>
                    <a:lnTo>
                      <a:pt x="6" y="66"/>
                    </a:lnTo>
                    <a:lnTo>
                      <a:pt x="6" y="66"/>
                    </a:lnTo>
                    <a:lnTo>
                      <a:pt x="6" y="72"/>
                    </a:lnTo>
                    <a:lnTo>
                      <a:pt x="0" y="78"/>
                    </a:lnTo>
                    <a:lnTo>
                      <a:pt x="6" y="84"/>
                    </a:lnTo>
                    <a:lnTo>
                      <a:pt x="6" y="84"/>
                    </a:lnTo>
                    <a:lnTo>
                      <a:pt x="6" y="92"/>
                    </a:lnTo>
                    <a:lnTo>
                      <a:pt x="12" y="104"/>
                    </a:lnTo>
                    <a:lnTo>
                      <a:pt x="18" y="110"/>
                    </a:lnTo>
                    <a:lnTo>
                      <a:pt x="18" y="110"/>
                    </a:lnTo>
                    <a:lnTo>
                      <a:pt x="12" y="116"/>
                    </a:lnTo>
                    <a:lnTo>
                      <a:pt x="12" y="121"/>
                    </a:lnTo>
                    <a:lnTo>
                      <a:pt x="12" y="127"/>
                    </a:lnTo>
                    <a:lnTo>
                      <a:pt x="12" y="127"/>
                    </a:lnTo>
                    <a:lnTo>
                      <a:pt x="12" y="133"/>
                    </a:lnTo>
                    <a:lnTo>
                      <a:pt x="6" y="139"/>
                    </a:lnTo>
                    <a:lnTo>
                      <a:pt x="12" y="139"/>
                    </a:lnTo>
                    <a:lnTo>
                      <a:pt x="12" y="139"/>
                    </a:lnTo>
                    <a:lnTo>
                      <a:pt x="18" y="153"/>
                    </a:lnTo>
                    <a:lnTo>
                      <a:pt x="18" y="165"/>
                    </a:lnTo>
                    <a:lnTo>
                      <a:pt x="24" y="171"/>
                    </a:lnTo>
                    <a:lnTo>
                      <a:pt x="24" y="171"/>
                    </a:lnTo>
                    <a:lnTo>
                      <a:pt x="24" y="176"/>
                    </a:lnTo>
                    <a:lnTo>
                      <a:pt x="24" y="176"/>
                    </a:lnTo>
                    <a:lnTo>
                      <a:pt x="31" y="176"/>
                    </a:lnTo>
                    <a:lnTo>
                      <a:pt x="31" y="176"/>
                    </a:lnTo>
                    <a:lnTo>
                      <a:pt x="37" y="176"/>
                    </a:lnTo>
                    <a:lnTo>
                      <a:pt x="55" y="182"/>
                    </a:lnTo>
                    <a:lnTo>
                      <a:pt x="92" y="182"/>
                    </a:lnTo>
                    <a:lnTo>
                      <a:pt x="92" y="182"/>
                    </a:lnTo>
                    <a:lnTo>
                      <a:pt x="79" y="182"/>
                    </a:lnTo>
                    <a:lnTo>
                      <a:pt x="61" y="176"/>
                    </a:lnTo>
                    <a:lnTo>
                      <a:pt x="49" y="171"/>
                    </a:lnTo>
                    <a:lnTo>
                      <a:pt x="49" y="171"/>
                    </a:lnTo>
                    <a:lnTo>
                      <a:pt x="43" y="171"/>
                    </a:lnTo>
                    <a:lnTo>
                      <a:pt x="43" y="171"/>
                    </a:lnTo>
                    <a:lnTo>
                      <a:pt x="43" y="165"/>
                    </a:lnTo>
                    <a:lnTo>
                      <a:pt x="43" y="165"/>
                    </a:lnTo>
                    <a:lnTo>
                      <a:pt x="49" y="165"/>
                    </a:lnTo>
                    <a:lnTo>
                      <a:pt x="55" y="159"/>
                    </a:lnTo>
                    <a:lnTo>
                      <a:pt x="55" y="159"/>
                    </a:lnTo>
                    <a:lnTo>
                      <a:pt x="55" y="159"/>
                    </a:lnTo>
                    <a:lnTo>
                      <a:pt x="55" y="159"/>
                    </a:lnTo>
                    <a:lnTo>
                      <a:pt x="55" y="153"/>
                    </a:lnTo>
                    <a:lnTo>
                      <a:pt x="61" y="153"/>
                    </a:lnTo>
                    <a:lnTo>
                      <a:pt x="61" y="153"/>
                    </a:lnTo>
                    <a:lnTo>
                      <a:pt x="73" y="153"/>
                    </a:lnTo>
                    <a:lnTo>
                      <a:pt x="87" y="153"/>
                    </a:lnTo>
                    <a:lnTo>
                      <a:pt x="98" y="153"/>
                    </a:lnTo>
                    <a:lnTo>
                      <a:pt x="98" y="153"/>
                    </a:lnTo>
                    <a:lnTo>
                      <a:pt x="87" y="153"/>
                    </a:lnTo>
                    <a:lnTo>
                      <a:pt x="67" y="153"/>
                    </a:lnTo>
                    <a:lnTo>
                      <a:pt x="61" y="147"/>
                    </a:lnTo>
                    <a:lnTo>
                      <a:pt x="61" y="147"/>
                    </a:lnTo>
                    <a:lnTo>
                      <a:pt x="49" y="147"/>
                    </a:lnTo>
                    <a:lnTo>
                      <a:pt x="43" y="139"/>
                    </a:lnTo>
                    <a:lnTo>
                      <a:pt x="43" y="133"/>
                    </a:lnTo>
                    <a:lnTo>
                      <a:pt x="43" y="133"/>
                    </a:lnTo>
                    <a:lnTo>
                      <a:pt x="49" y="133"/>
                    </a:lnTo>
                    <a:lnTo>
                      <a:pt x="55" y="127"/>
                    </a:lnTo>
                    <a:lnTo>
                      <a:pt x="67" y="127"/>
                    </a:lnTo>
                    <a:lnTo>
                      <a:pt x="67" y="127"/>
                    </a:lnTo>
                    <a:lnTo>
                      <a:pt x="79" y="127"/>
                    </a:lnTo>
                    <a:lnTo>
                      <a:pt x="92" y="127"/>
                    </a:lnTo>
                    <a:lnTo>
                      <a:pt x="104" y="127"/>
                    </a:lnTo>
                    <a:lnTo>
                      <a:pt x="104" y="127"/>
                    </a:lnTo>
                    <a:lnTo>
                      <a:pt x="92" y="127"/>
                    </a:lnTo>
                    <a:lnTo>
                      <a:pt x="67" y="127"/>
                    </a:lnTo>
                    <a:lnTo>
                      <a:pt x="55" y="121"/>
                    </a:lnTo>
                    <a:lnTo>
                      <a:pt x="55" y="121"/>
                    </a:lnTo>
                    <a:lnTo>
                      <a:pt x="49" y="121"/>
                    </a:lnTo>
                    <a:lnTo>
                      <a:pt x="43" y="121"/>
                    </a:lnTo>
                    <a:lnTo>
                      <a:pt x="43" y="116"/>
                    </a:lnTo>
                    <a:lnTo>
                      <a:pt x="43" y="116"/>
                    </a:lnTo>
                    <a:lnTo>
                      <a:pt x="43" y="116"/>
                    </a:lnTo>
                    <a:lnTo>
                      <a:pt x="49" y="116"/>
                    </a:lnTo>
                    <a:lnTo>
                      <a:pt x="49" y="116"/>
                    </a:lnTo>
                    <a:lnTo>
                      <a:pt x="49" y="116"/>
                    </a:lnTo>
                    <a:lnTo>
                      <a:pt x="55" y="116"/>
                    </a:lnTo>
                    <a:lnTo>
                      <a:pt x="61" y="116"/>
                    </a:lnTo>
                    <a:lnTo>
                      <a:pt x="61" y="110"/>
                    </a:lnTo>
                    <a:lnTo>
                      <a:pt x="61" y="110"/>
                    </a:lnTo>
                    <a:lnTo>
                      <a:pt x="55" y="110"/>
                    </a:lnTo>
                    <a:lnTo>
                      <a:pt x="49" y="110"/>
                    </a:lnTo>
                    <a:lnTo>
                      <a:pt x="43" y="104"/>
                    </a:lnTo>
                    <a:lnTo>
                      <a:pt x="43" y="104"/>
                    </a:lnTo>
                    <a:lnTo>
                      <a:pt x="43" y="104"/>
                    </a:lnTo>
                    <a:lnTo>
                      <a:pt x="55" y="104"/>
                    </a:lnTo>
                    <a:lnTo>
                      <a:pt x="61" y="98"/>
                    </a:lnTo>
                    <a:lnTo>
                      <a:pt x="61" y="98"/>
                    </a:lnTo>
                    <a:lnTo>
                      <a:pt x="73" y="98"/>
                    </a:lnTo>
                    <a:lnTo>
                      <a:pt x="98" y="98"/>
                    </a:lnTo>
                    <a:lnTo>
                      <a:pt x="116" y="98"/>
                    </a:lnTo>
                    <a:lnTo>
                      <a:pt x="116" y="98"/>
                    </a:lnTo>
                    <a:lnTo>
                      <a:pt x="116" y="98"/>
                    </a:lnTo>
                    <a:lnTo>
                      <a:pt x="116" y="98"/>
                    </a:lnTo>
                    <a:lnTo>
                      <a:pt x="98" y="92"/>
                    </a:lnTo>
                    <a:lnTo>
                      <a:pt x="98" y="92"/>
                    </a:lnTo>
                    <a:lnTo>
                      <a:pt x="73" y="92"/>
                    </a:lnTo>
                    <a:lnTo>
                      <a:pt x="55" y="92"/>
                    </a:lnTo>
                    <a:lnTo>
                      <a:pt x="43" y="92"/>
                    </a:lnTo>
                    <a:lnTo>
                      <a:pt x="43" y="92"/>
                    </a:lnTo>
                    <a:lnTo>
                      <a:pt x="37" y="92"/>
                    </a:lnTo>
                    <a:lnTo>
                      <a:pt x="31" y="84"/>
                    </a:lnTo>
                    <a:lnTo>
                      <a:pt x="31" y="78"/>
                    </a:lnTo>
                    <a:lnTo>
                      <a:pt x="31" y="78"/>
                    </a:lnTo>
                    <a:lnTo>
                      <a:pt x="31" y="72"/>
                    </a:lnTo>
                    <a:lnTo>
                      <a:pt x="37" y="66"/>
                    </a:lnTo>
                    <a:lnTo>
                      <a:pt x="43" y="66"/>
                    </a:lnTo>
                    <a:lnTo>
                      <a:pt x="43" y="66"/>
                    </a:lnTo>
                    <a:lnTo>
                      <a:pt x="49" y="72"/>
                    </a:lnTo>
                    <a:lnTo>
                      <a:pt x="55" y="72"/>
                    </a:lnTo>
                    <a:lnTo>
                      <a:pt x="67" y="72"/>
                    </a:lnTo>
                    <a:lnTo>
                      <a:pt x="67" y="72"/>
                    </a:lnTo>
                    <a:lnTo>
                      <a:pt x="79" y="72"/>
                    </a:lnTo>
                    <a:lnTo>
                      <a:pt x="98" y="66"/>
                    </a:lnTo>
                    <a:lnTo>
                      <a:pt x="110" y="66"/>
                    </a:lnTo>
                    <a:lnTo>
                      <a:pt x="110" y="66"/>
                    </a:lnTo>
                    <a:lnTo>
                      <a:pt x="142" y="66"/>
                    </a:lnTo>
                    <a:lnTo>
                      <a:pt x="177" y="66"/>
                    </a:lnTo>
                    <a:lnTo>
                      <a:pt x="183" y="60"/>
                    </a:lnTo>
                    <a:lnTo>
                      <a:pt x="183" y="60"/>
                    </a:lnTo>
                    <a:lnTo>
                      <a:pt x="153" y="60"/>
                    </a:lnTo>
                    <a:lnTo>
                      <a:pt x="122" y="60"/>
                    </a:lnTo>
                    <a:lnTo>
                      <a:pt x="104" y="60"/>
                    </a:lnTo>
                    <a:lnTo>
                      <a:pt x="104" y="60"/>
                    </a:lnTo>
                    <a:lnTo>
                      <a:pt x="92" y="66"/>
                    </a:lnTo>
                    <a:lnTo>
                      <a:pt x="67" y="60"/>
                    </a:lnTo>
                    <a:lnTo>
                      <a:pt x="61" y="60"/>
                    </a:lnTo>
                    <a:lnTo>
                      <a:pt x="61" y="60"/>
                    </a:lnTo>
                    <a:lnTo>
                      <a:pt x="61" y="60"/>
                    </a:lnTo>
                    <a:lnTo>
                      <a:pt x="67" y="55"/>
                    </a:lnTo>
                    <a:lnTo>
                      <a:pt x="73" y="55"/>
                    </a:lnTo>
                    <a:lnTo>
                      <a:pt x="73" y="55"/>
                    </a:lnTo>
                    <a:lnTo>
                      <a:pt x="79" y="55"/>
                    </a:lnTo>
                    <a:lnTo>
                      <a:pt x="87" y="55"/>
                    </a:lnTo>
                    <a:lnTo>
                      <a:pt x="87" y="49"/>
                    </a:lnTo>
                    <a:lnTo>
                      <a:pt x="87" y="49"/>
                    </a:lnTo>
                    <a:lnTo>
                      <a:pt x="79" y="49"/>
                    </a:lnTo>
                    <a:lnTo>
                      <a:pt x="79" y="49"/>
                    </a:lnTo>
                    <a:lnTo>
                      <a:pt x="87" y="43"/>
                    </a:lnTo>
                    <a:lnTo>
                      <a:pt x="87" y="43"/>
                    </a:lnTo>
                    <a:lnTo>
                      <a:pt x="92" y="43"/>
                    </a:lnTo>
                    <a:lnTo>
                      <a:pt x="110" y="43"/>
                    </a:lnTo>
                    <a:lnTo>
                      <a:pt x="122" y="43"/>
                    </a:lnTo>
                    <a:lnTo>
                      <a:pt x="122" y="43"/>
                    </a:lnTo>
                    <a:lnTo>
                      <a:pt x="128" y="43"/>
                    </a:lnTo>
                    <a:lnTo>
                      <a:pt x="134" y="43"/>
                    </a:lnTo>
                    <a:lnTo>
                      <a:pt x="122" y="43"/>
                    </a:lnTo>
                    <a:lnTo>
                      <a:pt x="122" y="43"/>
                    </a:lnTo>
                    <a:lnTo>
                      <a:pt x="104" y="43"/>
                    </a:lnTo>
                    <a:lnTo>
                      <a:pt x="87" y="43"/>
                    </a:lnTo>
                    <a:lnTo>
                      <a:pt x="73" y="37"/>
                    </a:lnTo>
                    <a:lnTo>
                      <a:pt x="73" y="37"/>
                    </a:lnTo>
                    <a:lnTo>
                      <a:pt x="61" y="37"/>
                    </a:lnTo>
                    <a:lnTo>
                      <a:pt x="61" y="37"/>
                    </a:lnTo>
                    <a:lnTo>
                      <a:pt x="67" y="29"/>
                    </a:lnTo>
                    <a:lnTo>
                      <a:pt x="67" y="29"/>
                    </a:lnTo>
                    <a:lnTo>
                      <a:pt x="79" y="29"/>
                    </a:lnTo>
                    <a:lnTo>
                      <a:pt x="104" y="23"/>
                    </a:lnTo>
                    <a:lnTo>
                      <a:pt x="128" y="23"/>
                    </a:lnTo>
                    <a:lnTo>
                      <a:pt x="128" y="23"/>
                    </a:lnTo>
                    <a:lnTo>
                      <a:pt x="153" y="23"/>
                    </a:lnTo>
                    <a:lnTo>
                      <a:pt x="165" y="23"/>
                    </a:lnTo>
                    <a:lnTo>
                      <a:pt x="177" y="23"/>
                    </a:lnTo>
                    <a:lnTo>
                      <a:pt x="177" y="23"/>
                    </a:lnTo>
                    <a:lnTo>
                      <a:pt x="197" y="29"/>
                    </a:lnTo>
                    <a:lnTo>
                      <a:pt x="220" y="23"/>
                    </a:lnTo>
                    <a:lnTo>
                      <a:pt x="232" y="23"/>
                    </a:lnTo>
                    <a:lnTo>
                      <a:pt x="232" y="23"/>
                    </a:lnTo>
                    <a:lnTo>
                      <a:pt x="252" y="23"/>
                    </a:lnTo>
                    <a:lnTo>
                      <a:pt x="281" y="11"/>
                    </a:lnTo>
                    <a:lnTo>
                      <a:pt x="307" y="11"/>
                    </a:lnTo>
                    <a:lnTo>
                      <a:pt x="307" y="11"/>
                    </a:lnTo>
                    <a:lnTo>
                      <a:pt x="319" y="11"/>
                    </a:lnTo>
                    <a:lnTo>
                      <a:pt x="330" y="11"/>
                    </a:lnTo>
                    <a:lnTo>
                      <a:pt x="342" y="11"/>
                    </a:lnTo>
                    <a:lnTo>
                      <a:pt x="342" y="11"/>
                    </a:lnTo>
                    <a:lnTo>
                      <a:pt x="368" y="17"/>
                    </a:lnTo>
                    <a:lnTo>
                      <a:pt x="409" y="17"/>
                    </a:lnTo>
                    <a:lnTo>
                      <a:pt x="423" y="17"/>
                    </a:lnTo>
                    <a:lnTo>
                      <a:pt x="423" y="17"/>
                    </a:lnTo>
                    <a:lnTo>
                      <a:pt x="403" y="17"/>
                    </a:lnTo>
                    <a:lnTo>
                      <a:pt x="391" y="11"/>
                    </a:lnTo>
                    <a:lnTo>
                      <a:pt x="380" y="11"/>
                    </a:lnTo>
                    <a:lnTo>
                      <a:pt x="380" y="11"/>
                    </a:lnTo>
                    <a:lnTo>
                      <a:pt x="374" y="11"/>
                    </a:lnTo>
                    <a:lnTo>
                      <a:pt x="374" y="11"/>
                    </a:lnTo>
                    <a:lnTo>
                      <a:pt x="391" y="5"/>
                    </a:lnTo>
                    <a:lnTo>
                      <a:pt x="391" y="5"/>
                    </a:lnTo>
                    <a:lnTo>
                      <a:pt x="429" y="5"/>
                    </a:lnTo>
                    <a:lnTo>
                      <a:pt x="464" y="0"/>
                    </a:lnTo>
                    <a:lnTo>
                      <a:pt x="484" y="0"/>
                    </a:lnTo>
                    <a:lnTo>
                      <a:pt x="484" y="0"/>
                    </a:lnTo>
                    <a:lnTo>
                      <a:pt x="3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47" name="Freeform 263"/>
              <p:cNvSpPr>
                <a:spLocks/>
              </p:cNvSpPr>
              <p:nvPr/>
            </p:nvSpPr>
            <p:spPr bwMode="auto">
              <a:xfrm>
                <a:off x="4054" y="1834"/>
                <a:ext cx="405" cy="11"/>
              </a:xfrm>
              <a:custGeom>
                <a:avLst/>
                <a:gdLst>
                  <a:gd name="T0" fmla="*/ 405 w 405"/>
                  <a:gd name="T1" fmla="*/ 11 h 11"/>
                  <a:gd name="T2" fmla="*/ 379 w 405"/>
                  <a:gd name="T3" fmla="*/ 11 h 11"/>
                  <a:gd name="T4" fmla="*/ 330 w 405"/>
                  <a:gd name="T5" fmla="*/ 11 h 11"/>
                  <a:gd name="T6" fmla="*/ 281 w 405"/>
                  <a:gd name="T7" fmla="*/ 5 h 11"/>
                  <a:gd name="T8" fmla="*/ 281 w 405"/>
                  <a:gd name="T9" fmla="*/ 5 h 11"/>
                  <a:gd name="T10" fmla="*/ 246 w 405"/>
                  <a:gd name="T11" fmla="*/ 5 h 11"/>
                  <a:gd name="T12" fmla="*/ 232 w 405"/>
                  <a:gd name="T13" fmla="*/ 0 h 11"/>
                  <a:gd name="T14" fmla="*/ 220 w 405"/>
                  <a:gd name="T15" fmla="*/ 0 h 11"/>
                  <a:gd name="T16" fmla="*/ 220 w 405"/>
                  <a:gd name="T17" fmla="*/ 0 h 11"/>
                  <a:gd name="T18" fmla="*/ 185 w 405"/>
                  <a:gd name="T19" fmla="*/ 5 h 11"/>
                  <a:gd name="T20" fmla="*/ 122 w 405"/>
                  <a:gd name="T21" fmla="*/ 5 h 11"/>
                  <a:gd name="T22" fmla="*/ 86 w 405"/>
                  <a:gd name="T23" fmla="*/ 5 h 11"/>
                  <a:gd name="T24" fmla="*/ 86 w 405"/>
                  <a:gd name="T25" fmla="*/ 5 h 11"/>
                  <a:gd name="T26" fmla="*/ 55 w 405"/>
                  <a:gd name="T27" fmla="*/ 5 h 11"/>
                  <a:gd name="T28" fmla="*/ 20 w 405"/>
                  <a:gd name="T29" fmla="*/ 0 h 11"/>
                  <a:gd name="T30" fmla="*/ 0 w 405"/>
                  <a:gd name="T31" fmla="*/ 0 h 11"/>
                  <a:gd name="T32" fmla="*/ 0 w 405"/>
                  <a:gd name="T33" fmla="*/ 0 h 11"/>
                  <a:gd name="T34" fmla="*/ 25 w 405"/>
                  <a:gd name="T35" fmla="*/ 5 h 11"/>
                  <a:gd name="T36" fmla="*/ 81 w 405"/>
                  <a:gd name="T37" fmla="*/ 11 h 11"/>
                  <a:gd name="T38" fmla="*/ 116 w 405"/>
                  <a:gd name="T39" fmla="*/ 11 h 11"/>
                  <a:gd name="T40" fmla="*/ 116 w 405"/>
                  <a:gd name="T41" fmla="*/ 11 h 11"/>
                  <a:gd name="T42" fmla="*/ 147 w 405"/>
                  <a:gd name="T43" fmla="*/ 11 h 11"/>
                  <a:gd name="T44" fmla="*/ 197 w 405"/>
                  <a:gd name="T45" fmla="*/ 5 h 11"/>
                  <a:gd name="T46" fmla="*/ 232 w 405"/>
                  <a:gd name="T47" fmla="*/ 5 h 11"/>
                  <a:gd name="T48" fmla="*/ 232 w 405"/>
                  <a:gd name="T49" fmla="*/ 5 h 11"/>
                  <a:gd name="T50" fmla="*/ 263 w 405"/>
                  <a:gd name="T51" fmla="*/ 11 h 11"/>
                  <a:gd name="T52" fmla="*/ 307 w 405"/>
                  <a:gd name="T53" fmla="*/ 11 h 11"/>
                  <a:gd name="T54" fmla="*/ 336 w 405"/>
                  <a:gd name="T55" fmla="*/ 11 h 11"/>
                  <a:gd name="T56" fmla="*/ 336 w 405"/>
                  <a:gd name="T57" fmla="*/ 11 h 11"/>
                  <a:gd name="T58" fmla="*/ 362 w 405"/>
                  <a:gd name="T59" fmla="*/ 11 h 11"/>
                  <a:gd name="T60" fmla="*/ 385 w 405"/>
                  <a:gd name="T61" fmla="*/ 11 h 11"/>
                  <a:gd name="T62" fmla="*/ 405 w 405"/>
                  <a:gd name="T6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11">
                    <a:moveTo>
                      <a:pt x="405" y="11"/>
                    </a:moveTo>
                    <a:lnTo>
                      <a:pt x="379" y="11"/>
                    </a:lnTo>
                    <a:lnTo>
                      <a:pt x="330" y="11"/>
                    </a:lnTo>
                    <a:lnTo>
                      <a:pt x="281" y="5"/>
                    </a:lnTo>
                    <a:lnTo>
                      <a:pt x="281" y="5"/>
                    </a:lnTo>
                    <a:lnTo>
                      <a:pt x="246" y="5"/>
                    </a:lnTo>
                    <a:lnTo>
                      <a:pt x="232" y="0"/>
                    </a:lnTo>
                    <a:lnTo>
                      <a:pt x="220" y="0"/>
                    </a:lnTo>
                    <a:lnTo>
                      <a:pt x="220" y="0"/>
                    </a:lnTo>
                    <a:lnTo>
                      <a:pt x="185" y="5"/>
                    </a:lnTo>
                    <a:lnTo>
                      <a:pt x="122" y="5"/>
                    </a:lnTo>
                    <a:lnTo>
                      <a:pt x="86" y="5"/>
                    </a:lnTo>
                    <a:lnTo>
                      <a:pt x="86" y="5"/>
                    </a:lnTo>
                    <a:lnTo>
                      <a:pt x="55" y="5"/>
                    </a:lnTo>
                    <a:lnTo>
                      <a:pt x="20" y="0"/>
                    </a:lnTo>
                    <a:lnTo>
                      <a:pt x="0" y="0"/>
                    </a:lnTo>
                    <a:lnTo>
                      <a:pt x="0" y="0"/>
                    </a:lnTo>
                    <a:lnTo>
                      <a:pt x="25" y="5"/>
                    </a:lnTo>
                    <a:lnTo>
                      <a:pt x="81" y="11"/>
                    </a:lnTo>
                    <a:lnTo>
                      <a:pt x="116" y="11"/>
                    </a:lnTo>
                    <a:lnTo>
                      <a:pt x="116" y="11"/>
                    </a:lnTo>
                    <a:lnTo>
                      <a:pt x="147" y="11"/>
                    </a:lnTo>
                    <a:lnTo>
                      <a:pt x="197" y="5"/>
                    </a:lnTo>
                    <a:lnTo>
                      <a:pt x="232" y="5"/>
                    </a:lnTo>
                    <a:lnTo>
                      <a:pt x="232" y="5"/>
                    </a:lnTo>
                    <a:lnTo>
                      <a:pt x="263" y="11"/>
                    </a:lnTo>
                    <a:lnTo>
                      <a:pt x="307" y="11"/>
                    </a:lnTo>
                    <a:lnTo>
                      <a:pt x="336" y="11"/>
                    </a:lnTo>
                    <a:lnTo>
                      <a:pt x="336" y="11"/>
                    </a:lnTo>
                    <a:lnTo>
                      <a:pt x="362" y="11"/>
                    </a:lnTo>
                    <a:lnTo>
                      <a:pt x="385" y="11"/>
                    </a:lnTo>
                    <a:lnTo>
                      <a:pt x="405" y="1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48" name="Freeform 264"/>
              <p:cNvSpPr>
                <a:spLocks/>
              </p:cNvSpPr>
              <p:nvPr/>
            </p:nvSpPr>
            <p:spPr bwMode="auto">
              <a:xfrm>
                <a:off x="3767" y="1900"/>
                <a:ext cx="655" cy="44"/>
              </a:xfrm>
              <a:custGeom>
                <a:avLst/>
                <a:gdLst>
                  <a:gd name="T0" fmla="*/ 629 w 655"/>
                  <a:gd name="T1" fmla="*/ 18 h 44"/>
                  <a:gd name="T2" fmla="*/ 550 w 655"/>
                  <a:gd name="T3" fmla="*/ 12 h 44"/>
                  <a:gd name="T4" fmla="*/ 519 w 655"/>
                  <a:gd name="T5" fmla="*/ 12 h 44"/>
                  <a:gd name="T6" fmla="*/ 478 w 655"/>
                  <a:gd name="T7" fmla="*/ 12 h 44"/>
                  <a:gd name="T8" fmla="*/ 452 w 655"/>
                  <a:gd name="T9" fmla="*/ 12 h 44"/>
                  <a:gd name="T10" fmla="*/ 373 w 655"/>
                  <a:gd name="T11" fmla="*/ 12 h 44"/>
                  <a:gd name="T12" fmla="*/ 348 w 655"/>
                  <a:gd name="T13" fmla="*/ 12 h 44"/>
                  <a:gd name="T14" fmla="*/ 299 w 655"/>
                  <a:gd name="T15" fmla="*/ 12 h 44"/>
                  <a:gd name="T16" fmla="*/ 281 w 655"/>
                  <a:gd name="T17" fmla="*/ 12 h 44"/>
                  <a:gd name="T18" fmla="*/ 232 w 655"/>
                  <a:gd name="T19" fmla="*/ 6 h 44"/>
                  <a:gd name="T20" fmla="*/ 202 w 655"/>
                  <a:gd name="T21" fmla="*/ 6 h 44"/>
                  <a:gd name="T22" fmla="*/ 159 w 655"/>
                  <a:gd name="T23" fmla="*/ 0 h 44"/>
                  <a:gd name="T24" fmla="*/ 141 w 655"/>
                  <a:gd name="T25" fmla="*/ 6 h 44"/>
                  <a:gd name="T26" fmla="*/ 92 w 655"/>
                  <a:gd name="T27" fmla="*/ 6 h 44"/>
                  <a:gd name="T28" fmla="*/ 55 w 655"/>
                  <a:gd name="T29" fmla="*/ 12 h 44"/>
                  <a:gd name="T30" fmla="*/ 0 w 655"/>
                  <a:gd name="T31" fmla="*/ 6 h 44"/>
                  <a:gd name="T32" fmla="*/ 23 w 655"/>
                  <a:gd name="T33" fmla="*/ 12 h 44"/>
                  <a:gd name="T34" fmla="*/ 110 w 655"/>
                  <a:gd name="T35" fmla="*/ 18 h 44"/>
                  <a:gd name="T36" fmla="*/ 133 w 655"/>
                  <a:gd name="T37" fmla="*/ 12 h 44"/>
                  <a:gd name="T38" fmla="*/ 189 w 655"/>
                  <a:gd name="T39" fmla="*/ 6 h 44"/>
                  <a:gd name="T40" fmla="*/ 208 w 655"/>
                  <a:gd name="T41" fmla="*/ 6 h 44"/>
                  <a:gd name="T42" fmla="*/ 238 w 655"/>
                  <a:gd name="T43" fmla="*/ 6 h 44"/>
                  <a:gd name="T44" fmla="*/ 257 w 655"/>
                  <a:gd name="T45" fmla="*/ 12 h 44"/>
                  <a:gd name="T46" fmla="*/ 312 w 655"/>
                  <a:gd name="T47" fmla="*/ 18 h 44"/>
                  <a:gd name="T48" fmla="*/ 336 w 655"/>
                  <a:gd name="T49" fmla="*/ 26 h 44"/>
                  <a:gd name="T50" fmla="*/ 409 w 655"/>
                  <a:gd name="T51" fmla="*/ 26 h 44"/>
                  <a:gd name="T52" fmla="*/ 428 w 655"/>
                  <a:gd name="T53" fmla="*/ 38 h 44"/>
                  <a:gd name="T54" fmla="*/ 489 w 655"/>
                  <a:gd name="T55" fmla="*/ 44 h 44"/>
                  <a:gd name="T56" fmla="*/ 478 w 655"/>
                  <a:gd name="T57" fmla="*/ 44 h 44"/>
                  <a:gd name="T58" fmla="*/ 428 w 655"/>
                  <a:gd name="T59" fmla="*/ 32 h 44"/>
                  <a:gd name="T60" fmla="*/ 428 w 655"/>
                  <a:gd name="T61" fmla="*/ 26 h 44"/>
                  <a:gd name="T62" fmla="*/ 446 w 655"/>
                  <a:gd name="T63" fmla="*/ 26 h 44"/>
                  <a:gd name="T64" fmla="*/ 495 w 655"/>
                  <a:gd name="T65" fmla="*/ 26 h 44"/>
                  <a:gd name="T66" fmla="*/ 440 w 655"/>
                  <a:gd name="T67" fmla="*/ 26 h 44"/>
                  <a:gd name="T68" fmla="*/ 464 w 655"/>
                  <a:gd name="T69" fmla="*/ 18 h 44"/>
                  <a:gd name="T70" fmla="*/ 484 w 655"/>
                  <a:gd name="T71" fmla="*/ 18 h 44"/>
                  <a:gd name="T72" fmla="*/ 545 w 655"/>
                  <a:gd name="T73" fmla="*/ 18 h 44"/>
                  <a:gd name="T74" fmla="*/ 582 w 655"/>
                  <a:gd name="T75" fmla="*/ 18 h 44"/>
                  <a:gd name="T76" fmla="*/ 655 w 655"/>
                  <a:gd name="T77"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5" h="44">
                    <a:moveTo>
                      <a:pt x="655" y="12"/>
                    </a:moveTo>
                    <a:lnTo>
                      <a:pt x="629" y="18"/>
                    </a:lnTo>
                    <a:lnTo>
                      <a:pt x="588" y="18"/>
                    </a:lnTo>
                    <a:lnTo>
                      <a:pt x="550" y="12"/>
                    </a:lnTo>
                    <a:lnTo>
                      <a:pt x="550" y="12"/>
                    </a:lnTo>
                    <a:lnTo>
                      <a:pt x="519" y="12"/>
                    </a:lnTo>
                    <a:lnTo>
                      <a:pt x="489" y="12"/>
                    </a:lnTo>
                    <a:lnTo>
                      <a:pt x="478" y="12"/>
                    </a:lnTo>
                    <a:lnTo>
                      <a:pt x="478" y="12"/>
                    </a:lnTo>
                    <a:lnTo>
                      <a:pt x="452" y="12"/>
                    </a:lnTo>
                    <a:lnTo>
                      <a:pt x="409" y="12"/>
                    </a:lnTo>
                    <a:lnTo>
                      <a:pt x="373" y="12"/>
                    </a:lnTo>
                    <a:lnTo>
                      <a:pt x="373" y="12"/>
                    </a:lnTo>
                    <a:lnTo>
                      <a:pt x="348" y="12"/>
                    </a:lnTo>
                    <a:lnTo>
                      <a:pt x="318" y="12"/>
                    </a:lnTo>
                    <a:lnTo>
                      <a:pt x="299" y="12"/>
                    </a:lnTo>
                    <a:lnTo>
                      <a:pt x="299" y="12"/>
                    </a:lnTo>
                    <a:lnTo>
                      <a:pt x="281" y="12"/>
                    </a:lnTo>
                    <a:lnTo>
                      <a:pt x="257" y="6"/>
                    </a:lnTo>
                    <a:lnTo>
                      <a:pt x="232" y="6"/>
                    </a:lnTo>
                    <a:lnTo>
                      <a:pt x="232" y="6"/>
                    </a:lnTo>
                    <a:lnTo>
                      <a:pt x="202" y="6"/>
                    </a:lnTo>
                    <a:lnTo>
                      <a:pt x="177" y="0"/>
                    </a:lnTo>
                    <a:lnTo>
                      <a:pt x="159" y="0"/>
                    </a:lnTo>
                    <a:lnTo>
                      <a:pt x="159" y="0"/>
                    </a:lnTo>
                    <a:lnTo>
                      <a:pt x="141" y="6"/>
                    </a:lnTo>
                    <a:lnTo>
                      <a:pt x="116" y="6"/>
                    </a:lnTo>
                    <a:lnTo>
                      <a:pt x="92" y="6"/>
                    </a:lnTo>
                    <a:lnTo>
                      <a:pt x="92" y="6"/>
                    </a:lnTo>
                    <a:lnTo>
                      <a:pt x="55" y="12"/>
                    </a:lnTo>
                    <a:lnTo>
                      <a:pt x="17" y="6"/>
                    </a:lnTo>
                    <a:lnTo>
                      <a:pt x="0" y="6"/>
                    </a:lnTo>
                    <a:lnTo>
                      <a:pt x="0" y="6"/>
                    </a:lnTo>
                    <a:lnTo>
                      <a:pt x="23" y="12"/>
                    </a:lnTo>
                    <a:lnTo>
                      <a:pt x="72" y="18"/>
                    </a:lnTo>
                    <a:lnTo>
                      <a:pt x="110" y="18"/>
                    </a:lnTo>
                    <a:lnTo>
                      <a:pt x="110" y="18"/>
                    </a:lnTo>
                    <a:lnTo>
                      <a:pt x="133" y="12"/>
                    </a:lnTo>
                    <a:lnTo>
                      <a:pt x="159" y="6"/>
                    </a:lnTo>
                    <a:lnTo>
                      <a:pt x="189" y="6"/>
                    </a:lnTo>
                    <a:lnTo>
                      <a:pt x="189" y="6"/>
                    </a:lnTo>
                    <a:lnTo>
                      <a:pt x="208" y="6"/>
                    </a:lnTo>
                    <a:lnTo>
                      <a:pt x="226" y="6"/>
                    </a:lnTo>
                    <a:lnTo>
                      <a:pt x="238" y="6"/>
                    </a:lnTo>
                    <a:lnTo>
                      <a:pt x="238" y="6"/>
                    </a:lnTo>
                    <a:lnTo>
                      <a:pt x="257" y="12"/>
                    </a:lnTo>
                    <a:lnTo>
                      <a:pt x="293" y="18"/>
                    </a:lnTo>
                    <a:lnTo>
                      <a:pt x="312" y="18"/>
                    </a:lnTo>
                    <a:lnTo>
                      <a:pt x="312" y="18"/>
                    </a:lnTo>
                    <a:lnTo>
                      <a:pt x="336" y="26"/>
                    </a:lnTo>
                    <a:lnTo>
                      <a:pt x="379" y="26"/>
                    </a:lnTo>
                    <a:lnTo>
                      <a:pt x="409" y="26"/>
                    </a:lnTo>
                    <a:lnTo>
                      <a:pt x="409" y="26"/>
                    </a:lnTo>
                    <a:lnTo>
                      <a:pt x="428" y="38"/>
                    </a:lnTo>
                    <a:lnTo>
                      <a:pt x="458" y="44"/>
                    </a:lnTo>
                    <a:lnTo>
                      <a:pt x="489" y="44"/>
                    </a:lnTo>
                    <a:lnTo>
                      <a:pt x="489" y="44"/>
                    </a:lnTo>
                    <a:lnTo>
                      <a:pt x="478" y="44"/>
                    </a:lnTo>
                    <a:lnTo>
                      <a:pt x="446" y="38"/>
                    </a:lnTo>
                    <a:lnTo>
                      <a:pt x="428" y="32"/>
                    </a:lnTo>
                    <a:lnTo>
                      <a:pt x="428" y="32"/>
                    </a:lnTo>
                    <a:lnTo>
                      <a:pt x="428" y="26"/>
                    </a:lnTo>
                    <a:lnTo>
                      <a:pt x="440" y="26"/>
                    </a:lnTo>
                    <a:lnTo>
                      <a:pt x="446" y="26"/>
                    </a:lnTo>
                    <a:lnTo>
                      <a:pt x="446" y="26"/>
                    </a:lnTo>
                    <a:lnTo>
                      <a:pt x="495" y="26"/>
                    </a:lnTo>
                    <a:lnTo>
                      <a:pt x="440" y="26"/>
                    </a:lnTo>
                    <a:lnTo>
                      <a:pt x="440" y="26"/>
                    </a:lnTo>
                    <a:lnTo>
                      <a:pt x="452" y="18"/>
                    </a:lnTo>
                    <a:lnTo>
                      <a:pt x="464" y="18"/>
                    </a:lnTo>
                    <a:lnTo>
                      <a:pt x="464" y="18"/>
                    </a:lnTo>
                    <a:lnTo>
                      <a:pt x="484" y="18"/>
                    </a:lnTo>
                    <a:lnTo>
                      <a:pt x="513" y="18"/>
                    </a:lnTo>
                    <a:lnTo>
                      <a:pt x="545" y="18"/>
                    </a:lnTo>
                    <a:lnTo>
                      <a:pt x="545" y="18"/>
                    </a:lnTo>
                    <a:lnTo>
                      <a:pt x="582" y="18"/>
                    </a:lnTo>
                    <a:lnTo>
                      <a:pt x="629" y="18"/>
                    </a:lnTo>
                    <a:lnTo>
                      <a:pt x="655" y="12"/>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49" name="Freeform 265"/>
              <p:cNvSpPr>
                <a:spLocks/>
              </p:cNvSpPr>
              <p:nvPr/>
            </p:nvSpPr>
            <p:spPr bwMode="auto">
              <a:xfrm>
                <a:off x="3442" y="1834"/>
                <a:ext cx="197" cy="17"/>
              </a:xfrm>
              <a:custGeom>
                <a:avLst/>
                <a:gdLst>
                  <a:gd name="T0" fmla="*/ 0 w 197"/>
                  <a:gd name="T1" fmla="*/ 0 h 17"/>
                  <a:gd name="T2" fmla="*/ 12 w 197"/>
                  <a:gd name="T3" fmla="*/ 0 h 17"/>
                  <a:gd name="T4" fmla="*/ 43 w 197"/>
                  <a:gd name="T5" fmla="*/ 0 h 17"/>
                  <a:gd name="T6" fmla="*/ 81 w 197"/>
                  <a:gd name="T7" fmla="*/ 5 h 17"/>
                  <a:gd name="T8" fmla="*/ 81 w 197"/>
                  <a:gd name="T9" fmla="*/ 5 h 17"/>
                  <a:gd name="T10" fmla="*/ 116 w 197"/>
                  <a:gd name="T11" fmla="*/ 11 h 17"/>
                  <a:gd name="T12" fmla="*/ 165 w 197"/>
                  <a:gd name="T13" fmla="*/ 17 h 17"/>
                  <a:gd name="T14" fmla="*/ 197 w 197"/>
                  <a:gd name="T15" fmla="*/ 17 h 17"/>
                  <a:gd name="T16" fmla="*/ 197 w 197"/>
                  <a:gd name="T17" fmla="*/ 17 h 17"/>
                  <a:gd name="T18" fmla="*/ 171 w 197"/>
                  <a:gd name="T19" fmla="*/ 17 h 17"/>
                  <a:gd name="T20" fmla="*/ 116 w 197"/>
                  <a:gd name="T21" fmla="*/ 17 h 17"/>
                  <a:gd name="T22" fmla="*/ 73 w 197"/>
                  <a:gd name="T23" fmla="*/ 11 h 17"/>
                  <a:gd name="T24" fmla="*/ 73 w 197"/>
                  <a:gd name="T25" fmla="*/ 11 h 17"/>
                  <a:gd name="T26" fmla="*/ 49 w 197"/>
                  <a:gd name="T27" fmla="*/ 11 h 17"/>
                  <a:gd name="T28" fmla="*/ 26 w 197"/>
                  <a:gd name="T29" fmla="*/ 5 h 17"/>
                  <a:gd name="T30" fmla="*/ 0 w 197"/>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7">
                    <a:moveTo>
                      <a:pt x="0" y="0"/>
                    </a:moveTo>
                    <a:lnTo>
                      <a:pt x="12" y="0"/>
                    </a:lnTo>
                    <a:lnTo>
                      <a:pt x="43" y="0"/>
                    </a:lnTo>
                    <a:lnTo>
                      <a:pt x="81" y="5"/>
                    </a:lnTo>
                    <a:lnTo>
                      <a:pt x="81" y="5"/>
                    </a:lnTo>
                    <a:lnTo>
                      <a:pt x="116" y="11"/>
                    </a:lnTo>
                    <a:lnTo>
                      <a:pt x="165" y="17"/>
                    </a:lnTo>
                    <a:lnTo>
                      <a:pt x="197" y="17"/>
                    </a:lnTo>
                    <a:lnTo>
                      <a:pt x="197" y="17"/>
                    </a:lnTo>
                    <a:lnTo>
                      <a:pt x="171" y="17"/>
                    </a:lnTo>
                    <a:lnTo>
                      <a:pt x="116" y="17"/>
                    </a:lnTo>
                    <a:lnTo>
                      <a:pt x="73" y="11"/>
                    </a:lnTo>
                    <a:lnTo>
                      <a:pt x="73" y="11"/>
                    </a:lnTo>
                    <a:lnTo>
                      <a:pt x="49" y="11"/>
                    </a:lnTo>
                    <a:lnTo>
                      <a:pt x="26" y="5"/>
                    </a:lnTo>
                    <a:lnTo>
                      <a:pt x="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50" name="Freeform 266"/>
              <p:cNvSpPr>
                <a:spLocks/>
              </p:cNvSpPr>
              <p:nvPr/>
            </p:nvSpPr>
            <p:spPr bwMode="auto">
              <a:xfrm>
                <a:off x="3828" y="1808"/>
                <a:ext cx="177" cy="8"/>
              </a:xfrm>
              <a:custGeom>
                <a:avLst/>
                <a:gdLst>
                  <a:gd name="T0" fmla="*/ 177 w 177"/>
                  <a:gd name="T1" fmla="*/ 8 h 8"/>
                  <a:gd name="T2" fmla="*/ 141 w 177"/>
                  <a:gd name="T3" fmla="*/ 8 h 8"/>
                  <a:gd name="T4" fmla="*/ 80 w 177"/>
                  <a:gd name="T5" fmla="*/ 0 h 8"/>
                  <a:gd name="T6" fmla="*/ 37 w 177"/>
                  <a:gd name="T7" fmla="*/ 0 h 8"/>
                  <a:gd name="T8" fmla="*/ 37 w 177"/>
                  <a:gd name="T9" fmla="*/ 0 h 8"/>
                  <a:gd name="T10" fmla="*/ 25 w 177"/>
                  <a:gd name="T11" fmla="*/ 8 h 8"/>
                  <a:gd name="T12" fmla="*/ 6 w 177"/>
                  <a:gd name="T13" fmla="*/ 8 h 8"/>
                  <a:gd name="T14" fmla="*/ 0 w 177"/>
                  <a:gd name="T15" fmla="*/ 8 h 8"/>
                  <a:gd name="T16" fmla="*/ 0 w 177"/>
                  <a:gd name="T17" fmla="*/ 8 h 8"/>
                  <a:gd name="T18" fmla="*/ 6 w 177"/>
                  <a:gd name="T19" fmla="*/ 8 h 8"/>
                  <a:gd name="T20" fmla="*/ 37 w 177"/>
                  <a:gd name="T21" fmla="*/ 8 h 8"/>
                  <a:gd name="T22" fmla="*/ 55 w 177"/>
                  <a:gd name="T23" fmla="*/ 8 h 8"/>
                  <a:gd name="T24" fmla="*/ 55 w 177"/>
                  <a:gd name="T25" fmla="*/ 8 h 8"/>
                  <a:gd name="T26" fmla="*/ 86 w 177"/>
                  <a:gd name="T27" fmla="*/ 8 h 8"/>
                  <a:gd name="T28" fmla="*/ 147 w 177"/>
                  <a:gd name="T29" fmla="*/ 8 h 8"/>
                  <a:gd name="T30" fmla="*/ 177 w 177"/>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8">
                    <a:moveTo>
                      <a:pt x="177" y="8"/>
                    </a:moveTo>
                    <a:lnTo>
                      <a:pt x="141" y="8"/>
                    </a:lnTo>
                    <a:lnTo>
                      <a:pt x="80" y="0"/>
                    </a:lnTo>
                    <a:lnTo>
                      <a:pt x="37" y="0"/>
                    </a:lnTo>
                    <a:lnTo>
                      <a:pt x="37" y="0"/>
                    </a:lnTo>
                    <a:lnTo>
                      <a:pt x="25" y="8"/>
                    </a:lnTo>
                    <a:lnTo>
                      <a:pt x="6" y="8"/>
                    </a:lnTo>
                    <a:lnTo>
                      <a:pt x="0" y="8"/>
                    </a:lnTo>
                    <a:lnTo>
                      <a:pt x="0" y="8"/>
                    </a:lnTo>
                    <a:lnTo>
                      <a:pt x="6" y="8"/>
                    </a:lnTo>
                    <a:lnTo>
                      <a:pt x="37" y="8"/>
                    </a:lnTo>
                    <a:lnTo>
                      <a:pt x="55" y="8"/>
                    </a:lnTo>
                    <a:lnTo>
                      <a:pt x="55" y="8"/>
                    </a:lnTo>
                    <a:lnTo>
                      <a:pt x="86" y="8"/>
                    </a:lnTo>
                    <a:lnTo>
                      <a:pt x="147" y="8"/>
                    </a:lnTo>
                    <a:lnTo>
                      <a:pt x="177" y="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51" name="Freeform 267"/>
              <p:cNvSpPr>
                <a:spLocks/>
              </p:cNvSpPr>
              <p:nvPr/>
            </p:nvSpPr>
            <p:spPr bwMode="auto">
              <a:xfrm>
                <a:off x="4593" y="1822"/>
                <a:ext cx="171" cy="17"/>
              </a:xfrm>
              <a:custGeom>
                <a:avLst/>
                <a:gdLst>
                  <a:gd name="T0" fmla="*/ 171 w 171"/>
                  <a:gd name="T1" fmla="*/ 12 h 17"/>
                  <a:gd name="T2" fmla="*/ 147 w 171"/>
                  <a:gd name="T3" fmla="*/ 12 h 17"/>
                  <a:gd name="T4" fmla="*/ 110 w 171"/>
                  <a:gd name="T5" fmla="*/ 6 h 17"/>
                  <a:gd name="T6" fmla="*/ 86 w 171"/>
                  <a:gd name="T7" fmla="*/ 0 h 17"/>
                  <a:gd name="T8" fmla="*/ 86 w 171"/>
                  <a:gd name="T9" fmla="*/ 0 h 17"/>
                  <a:gd name="T10" fmla="*/ 73 w 171"/>
                  <a:gd name="T11" fmla="*/ 6 h 17"/>
                  <a:gd name="T12" fmla="*/ 55 w 171"/>
                  <a:gd name="T13" fmla="*/ 12 h 17"/>
                  <a:gd name="T14" fmla="*/ 43 w 171"/>
                  <a:gd name="T15" fmla="*/ 12 h 17"/>
                  <a:gd name="T16" fmla="*/ 43 w 171"/>
                  <a:gd name="T17" fmla="*/ 12 h 17"/>
                  <a:gd name="T18" fmla="*/ 17 w 171"/>
                  <a:gd name="T19" fmla="*/ 12 h 17"/>
                  <a:gd name="T20" fmla="*/ 6 w 171"/>
                  <a:gd name="T21" fmla="*/ 12 h 17"/>
                  <a:gd name="T22" fmla="*/ 0 w 171"/>
                  <a:gd name="T23" fmla="*/ 12 h 17"/>
                  <a:gd name="T24" fmla="*/ 0 w 171"/>
                  <a:gd name="T25" fmla="*/ 12 h 17"/>
                  <a:gd name="T26" fmla="*/ 12 w 171"/>
                  <a:gd name="T27" fmla="*/ 12 h 17"/>
                  <a:gd name="T28" fmla="*/ 43 w 171"/>
                  <a:gd name="T29" fmla="*/ 17 h 17"/>
                  <a:gd name="T30" fmla="*/ 73 w 171"/>
                  <a:gd name="T31" fmla="*/ 12 h 17"/>
                  <a:gd name="T32" fmla="*/ 73 w 171"/>
                  <a:gd name="T33" fmla="*/ 12 h 17"/>
                  <a:gd name="T34" fmla="*/ 86 w 171"/>
                  <a:gd name="T35" fmla="*/ 12 h 17"/>
                  <a:gd name="T36" fmla="*/ 92 w 171"/>
                  <a:gd name="T37" fmla="*/ 6 h 17"/>
                  <a:gd name="T38" fmla="*/ 110 w 171"/>
                  <a:gd name="T39" fmla="*/ 6 h 17"/>
                  <a:gd name="T40" fmla="*/ 110 w 171"/>
                  <a:gd name="T41" fmla="*/ 6 h 17"/>
                  <a:gd name="T42" fmla="*/ 128 w 171"/>
                  <a:gd name="T43" fmla="*/ 12 h 17"/>
                  <a:gd name="T44" fmla="*/ 159 w 171"/>
                  <a:gd name="T45" fmla="*/ 12 h 17"/>
                  <a:gd name="T46" fmla="*/ 171 w 171"/>
                  <a:gd name="T4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17">
                    <a:moveTo>
                      <a:pt x="171" y="12"/>
                    </a:moveTo>
                    <a:lnTo>
                      <a:pt x="147" y="12"/>
                    </a:lnTo>
                    <a:lnTo>
                      <a:pt x="110" y="6"/>
                    </a:lnTo>
                    <a:lnTo>
                      <a:pt x="86" y="0"/>
                    </a:lnTo>
                    <a:lnTo>
                      <a:pt x="86" y="0"/>
                    </a:lnTo>
                    <a:lnTo>
                      <a:pt x="73" y="6"/>
                    </a:lnTo>
                    <a:lnTo>
                      <a:pt x="55" y="12"/>
                    </a:lnTo>
                    <a:lnTo>
                      <a:pt x="43" y="12"/>
                    </a:lnTo>
                    <a:lnTo>
                      <a:pt x="43" y="12"/>
                    </a:lnTo>
                    <a:lnTo>
                      <a:pt x="17" y="12"/>
                    </a:lnTo>
                    <a:lnTo>
                      <a:pt x="6" y="12"/>
                    </a:lnTo>
                    <a:lnTo>
                      <a:pt x="0" y="12"/>
                    </a:lnTo>
                    <a:lnTo>
                      <a:pt x="0" y="12"/>
                    </a:lnTo>
                    <a:lnTo>
                      <a:pt x="12" y="12"/>
                    </a:lnTo>
                    <a:lnTo>
                      <a:pt x="43" y="17"/>
                    </a:lnTo>
                    <a:lnTo>
                      <a:pt x="73" y="12"/>
                    </a:lnTo>
                    <a:lnTo>
                      <a:pt x="73" y="12"/>
                    </a:lnTo>
                    <a:lnTo>
                      <a:pt x="86" y="12"/>
                    </a:lnTo>
                    <a:lnTo>
                      <a:pt x="92" y="6"/>
                    </a:lnTo>
                    <a:lnTo>
                      <a:pt x="110" y="6"/>
                    </a:lnTo>
                    <a:lnTo>
                      <a:pt x="110" y="6"/>
                    </a:lnTo>
                    <a:lnTo>
                      <a:pt x="128" y="12"/>
                    </a:lnTo>
                    <a:lnTo>
                      <a:pt x="159" y="12"/>
                    </a:lnTo>
                    <a:lnTo>
                      <a:pt x="171" y="12"/>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52" name="Freeform 268"/>
              <p:cNvSpPr>
                <a:spLocks/>
              </p:cNvSpPr>
              <p:nvPr/>
            </p:nvSpPr>
            <p:spPr bwMode="auto">
              <a:xfrm>
                <a:off x="3987" y="1356"/>
                <a:ext cx="183" cy="330"/>
              </a:xfrm>
              <a:custGeom>
                <a:avLst/>
                <a:gdLst>
                  <a:gd name="T0" fmla="*/ 183 w 183"/>
                  <a:gd name="T1" fmla="*/ 75 h 330"/>
                  <a:gd name="T2" fmla="*/ 183 w 183"/>
                  <a:gd name="T3" fmla="*/ 122 h 330"/>
                  <a:gd name="T4" fmla="*/ 177 w 183"/>
                  <a:gd name="T5" fmla="*/ 202 h 330"/>
                  <a:gd name="T6" fmla="*/ 177 w 183"/>
                  <a:gd name="T7" fmla="*/ 147 h 330"/>
                  <a:gd name="T8" fmla="*/ 177 w 183"/>
                  <a:gd name="T9" fmla="*/ 122 h 330"/>
                  <a:gd name="T10" fmla="*/ 165 w 183"/>
                  <a:gd name="T11" fmla="*/ 153 h 330"/>
                  <a:gd name="T12" fmla="*/ 159 w 183"/>
                  <a:gd name="T13" fmla="*/ 214 h 330"/>
                  <a:gd name="T14" fmla="*/ 165 w 183"/>
                  <a:gd name="T15" fmla="*/ 122 h 330"/>
                  <a:gd name="T16" fmla="*/ 165 w 183"/>
                  <a:gd name="T17" fmla="*/ 75 h 330"/>
                  <a:gd name="T18" fmla="*/ 153 w 183"/>
                  <a:gd name="T19" fmla="*/ 49 h 330"/>
                  <a:gd name="T20" fmla="*/ 148 w 183"/>
                  <a:gd name="T21" fmla="*/ 49 h 330"/>
                  <a:gd name="T22" fmla="*/ 142 w 183"/>
                  <a:gd name="T23" fmla="*/ 75 h 330"/>
                  <a:gd name="T24" fmla="*/ 128 w 183"/>
                  <a:gd name="T25" fmla="*/ 55 h 330"/>
                  <a:gd name="T26" fmla="*/ 122 w 183"/>
                  <a:gd name="T27" fmla="*/ 43 h 330"/>
                  <a:gd name="T28" fmla="*/ 110 w 183"/>
                  <a:gd name="T29" fmla="*/ 55 h 330"/>
                  <a:gd name="T30" fmla="*/ 110 w 183"/>
                  <a:gd name="T31" fmla="*/ 80 h 330"/>
                  <a:gd name="T32" fmla="*/ 110 w 183"/>
                  <a:gd name="T33" fmla="*/ 165 h 330"/>
                  <a:gd name="T34" fmla="*/ 110 w 183"/>
                  <a:gd name="T35" fmla="*/ 251 h 330"/>
                  <a:gd name="T36" fmla="*/ 104 w 183"/>
                  <a:gd name="T37" fmla="*/ 165 h 330"/>
                  <a:gd name="T38" fmla="*/ 104 w 183"/>
                  <a:gd name="T39" fmla="*/ 80 h 330"/>
                  <a:gd name="T40" fmla="*/ 92 w 183"/>
                  <a:gd name="T41" fmla="*/ 67 h 330"/>
                  <a:gd name="T42" fmla="*/ 79 w 183"/>
                  <a:gd name="T43" fmla="*/ 55 h 330"/>
                  <a:gd name="T44" fmla="*/ 73 w 183"/>
                  <a:gd name="T45" fmla="*/ 80 h 330"/>
                  <a:gd name="T46" fmla="*/ 73 w 183"/>
                  <a:gd name="T47" fmla="*/ 177 h 330"/>
                  <a:gd name="T48" fmla="*/ 73 w 183"/>
                  <a:gd name="T49" fmla="*/ 226 h 330"/>
                  <a:gd name="T50" fmla="*/ 67 w 183"/>
                  <a:gd name="T51" fmla="*/ 269 h 330"/>
                  <a:gd name="T52" fmla="*/ 67 w 183"/>
                  <a:gd name="T53" fmla="*/ 330 h 330"/>
                  <a:gd name="T54" fmla="*/ 67 w 183"/>
                  <a:gd name="T55" fmla="*/ 257 h 330"/>
                  <a:gd name="T56" fmla="*/ 67 w 183"/>
                  <a:gd name="T57" fmla="*/ 191 h 330"/>
                  <a:gd name="T58" fmla="*/ 67 w 183"/>
                  <a:gd name="T59" fmla="*/ 92 h 330"/>
                  <a:gd name="T60" fmla="*/ 55 w 183"/>
                  <a:gd name="T61" fmla="*/ 67 h 330"/>
                  <a:gd name="T62" fmla="*/ 43 w 183"/>
                  <a:gd name="T63" fmla="*/ 61 h 330"/>
                  <a:gd name="T64" fmla="*/ 37 w 183"/>
                  <a:gd name="T65" fmla="*/ 92 h 330"/>
                  <a:gd name="T66" fmla="*/ 43 w 183"/>
                  <a:gd name="T67" fmla="*/ 130 h 330"/>
                  <a:gd name="T68" fmla="*/ 37 w 183"/>
                  <a:gd name="T69" fmla="*/ 185 h 330"/>
                  <a:gd name="T70" fmla="*/ 37 w 183"/>
                  <a:gd name="T71" fmla="*/ 240 h 330"/>
                  <a:gd name="T72" fmla="*/ 37 w 183"/>
                  <a:gd name="T73" fmla="*/ 263 h 330"/>
                  <a:gd name="T74" fmla="*/ 37 w 183"/>
                  <a:gd name="T75" fmla="*/ 177 h 330"/>
                  <a:gd name="T76" fmla="*/ 37 w 183"/>
                  <a:gd name="T77" fmla="*/ 104 h 330"/>
                  <a:gd name="T78" fmla="*/ 31 w 183"/>
                  <a:gd name="T79" fmla="*/ 67 h 330"/>
                  <a:gd name="T80" fmla="*/ 31 w 183"/>
                  <a:gd name="T81" fmla="*/ 49 h 330"/>
                  <a:gd name="T82" fmla="*/ 18 w 183"/>
                  <a:gd name="T83" fmla="*/ 49 h 330"/>
                  <a:gd name="T84" fmla="*/ 6 w 183"/>
                  <a:gd name="T85" fmla="*/ 55 h 330"/>
                  <a:gd name="T86" fmla="*/ 0 w 183"/>
                  <a:gd name="T87" fmla="*/ 92 h 330"/>
                  <a:gd name="T88" fmla="*/ 6 w 183"/>
                  <a:gd name="T89" fmla="*/ 31 h 330"/>
                  <a:gd name="T90" fmla="*/ 18 w 183"/>
                  <a:gd name="T91" fmla="*/ 25 h 330"/>
                  <a:gd name="T92" fmla="*/ 37 w 183"/>
                  <a:gd name="T93" fmla="*/ 12 h 330"/>
                  <a:gd name="T94" fmla="*/ 49 w 183"/>
                  <a:gd name="T95" fmla="*/ 12 h 330"/>
                  <a:gd name="T96" fmla="*/ 61 w 183"/>
                  <a:gd name="T97" fmla="*/ 0 h 330"/>
                  <a:gd name="T98" fmla="*/ 79 w 183"/>
                  <a:gd name="T99" fmla="*/ 0 h 330"/>
                  <a:gd name="T100" fmla="*/ 104 w 183"/>
                  <a:gd name="T101" fmla="*/ 0 h 330"/>
                  <a:gd name="T102" fmla="*/ 134 w 183"/>
                  <a:gd name="T103" fmla="*/ 12 h 330"/>
                  <a:gd name="T104" fmla="*/ 165 w 183"/>
                  <a:gd name="T105" fmla="*/ 31 h 330"/>
                  <a:gd name="T106" fmla="*/ 177 w 183"/>
                  <a:gd name="T107" fmla="*/ 5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330">
                    <a:moveTo>
                      <a:pt x="177" y="55"/>
                    </a:moveTo>
                    <a:lnTo>
                      <a:pt x="177" y="61"/>
                    </a:lnTo>
                    <a:lnTo>
                      <a:pt x="177" y="67"/>
                    </a:lnTo>
                    <a:lnTo>
                      <a:pt x="183" y="75"/>
                    </a:lnTo>
                    <a:lnTo>
                      <a:pt x="183" y="75"/>
                    </a:lnTo>
                    <a:lnTo>
                      <a:pt x="183" y="86"/>
                    </a:lnTo>
                    <a:lnTo>
                      <a:pt x="183" y="110"/>
                    </a:lnTo>
                    <a:lnTo>
                      <a:pt x="183" y="122"/>
                    </a:lnTo>
                    <a:lnTo>
                      <a:pt x="183" y="122"/>
                    </a:lnTo>
                    <a:lnTo>
                      <a:pt x="177" y="147"/>
                    </a:lnTo>
                    <a:lnTo>
                      <a:pt x="177" y="185"/>
                    </a:lnTo>
                    <a:lnTo>
                      <a:pt x="177" y="202"/>
                    </a:lnTo>
                    <a:lnTo>
                      <a:pt x="177" y="202"/>
                    </a:lnTo>
                    <a:lnTo>
                      <a:pt x="177" y="191"/>
                    </a:lnTo>
                    <a:lnTo>
                      <a:pt x="177" y="165"/>
                    </a:lnTo>
                    <a:lnTo>
                      <a:pt x="177" y="147"/>
                    </a:lnTo>
                    <a:lnTo>
                      <a:pt x="177" y="147"/>
                    </a:lnTo>
                    <a:lnTo>
                      <a:pt x="177" y="135"/>
                    </a:lnTo>
                    <a:lnTo>
                      <a:pt x="177" y="130"/>
                    </a:lnTo>
                    <a:lnTo>
                      <a:pt x="177" y="122"/>
                    </a:lnTo>
                    <a:lnTo>
                      <a:pt x="177" y="122"/>
                    </a:lnTo>
                    <a:lnTo>
                      <a:pt x="171" y="130"/>
                    </a:lnTo>
                    <a:lnTo>
                      <a:pt x="165" y="141"/>
                    </a:lnTo>
                    <a:lnTo>
                      <a:pt x="165" y="153"/>
                    </a:lnTo>
                    <a:lnTo>
                      <a:pt x="165" y="153"/>
                    </a:lnTo>
                    <a:lnTo>
                      <a:pt x="159" y="171"/>
                    </a:lnTo>
                    <a:lnTo>
                      <a:pt x="159" y="202"/>
                    </a:lnTo>
                    <a:lnTo>
                      <a:pt x="159" y="214"/>
                    </a:lnTo>
                    <a:lnTo>
                      <a:pt x="159" y="214"/>
                    </a:lnTo>
                    <a:lnTo>
                      <a:pt x="159" y="196"/>
                    </a:lnTo>
                    <a:lnTo>
                      <a:pt x="159" y="153"/>
                    </a:lnTo>
                    <a:lnTo>
                      <a:pt x="165" y="122"/>
                    </a:lnTo>
                    <a:lnTo>
                      <a:pt x="165" y="122"/>
                    </a:lnTo>
                    <a:lnTo>
                      <a:pt x="165" y="104"/>
                    </a:lnTo>
                    <a:lnTo>
                      <a:pt x="165" y="86"/>
                    </a:lnTo>
                    <a:lnTo>
                      <a:pt x="165" y="75"/>
                    </a:lnTo>
                    <a:lnTo>
                      <a:pt x="165" y="75"/>
                    </a:lnTo>
                    <a:lnTo>
                      <a:pt x="159" y="67"/>
                    </a:lnTo>
                    <a:lnTo>
                      <a:pt x="159" y="55"/>
                    </a:lnTo>
                    <a:lnTo>
                      <a:pt x="153" y="49"/>
                    </a:lnTo>
                    <a:lnTo>
                      <a:pt x="153" y="49"/>
                    </a:lnTo>
                    <a:lnTo>
                      <a:pt x="148" y="43"/>
                    </a:lnTo>
                    <a:lnTo>
                      <a:pt x="148" y="43"/>
                    </a:lnTo>
                    <a:lnTo>
                      <a:pt x="148" y="49"/>
                    </a:lnTo>
                    <a:lnTo>
                      <a:pt x="148" y="49"/>
                    </a:lnTo>
                    <a:lnTo>
                      <a:pt x="148" y="61"/>
                    </a:lnTo>
                    <a:lnTo>
                      <a:pt x="142" y="67"/>
                    </a:lnTo>
                    <a:lnTo>
                      <a:pt x="142" y="75"/>
                    </a:lnTo>
                    <a:lnTo>
                      <a:pt x="142" y="75"/>
                    </a:lnTo>
                    <a:lnTo>
                      <a:pt x="134" y="75"/>
                    </a:lnTo>
                    <a:lnTo>
                      <a:pt x="128" y="67"/>
                    </a:lnTo>
                    <a:lnTo>
                      <a:pt x="128" y="55"/>
                    </a:lnTo>
                    <a:lnTo>
                      <a:pt x="128" y="55"/>
                    </a:lnTo>
                    <a:lnTo>
                      <a:pt x="128" y="49"/>
                    </a:lnTo>
                    <a:lnTo>
                      <a:pt x="122" y="43"/>
                    </a:lnTo>
                    <a:lnTo>
                      <a:pt x="122" y="43"/>
                    </a:lnTo>
                    <a:lnTo>
                      <a:pt x="122" y="43"/>
                    </a:lnTo>
                    <a:lnTo>
                      <a:pt x="116" y="49"/>
                    </a:lnTo>
                    <a:lnTo>
                      <a:pt x="116" y="55"/>
                    </a:lnTo>
                    <a:lnTo>
                      <a:pt x="110" y="55"/>
                    </a:lnTo>
                    <a:lnTo>
                      <a:pt x="110" y="55"/>
                    </a:lnTo>
                    <a:lnTo>
                      <a:pt x="110" y="61"/>
                    </a:lnTo>
                    <a:lnTo>
                      <a:pt x="110" y="75"/>
                    </a:lnTo>
                    <a:lnTo>
                      <a:pt x="110" y="80"/>
                    </a:lnTo>
                    <a:lnTo>
                      <a:pt x="110" y="80"/>
                    </a:lnTo>
                    <a:lnTo>
                      <a:pt x="110" y="104"/>
                    </a:lnTo>
                    <a:lnTo>
                      <a:pt x="110" y="141"/>
                    </a:lnTo>
                    <a:lnTo>
                      <a:pt x="110" y="165"/>
                    </a:lnTo>
                    <a:lnTo>
                      <a:pt x="110" y="165"/>
                    </a:lnTo>
                    <a:lnTo>
                      <a:pt x="104" y="196"/>
                    </a:lnTo>
                    <a:lnTo>
                      <a:pt x="110" y="232"/>
                    </a:lnTo>
                    <a:lnTo>
                      <a:pt x="110" y="251"/>
                    </a:lnTo>
                    <a:lnTo>
                      <a:pt x="110" y="251"/>
                    </a:lnTo>
                    <a:lnTo>
                      <a:pt x="104" y="232"/>
                    </a:lnTo>
                    <a:lnTo>
                      <a:pt x="104" y="196"/>
                    </a:lnTo>
                    <a:lnTo>
                      <a:pt x="104" y="165"/>
                    </a:lnTo>
                    <a:lnTo>
                      <a:pt x="104" y="165"/>
                    </a:lnTo>
                    <a:lnTo>
                      <a:pt x="104" y="141"/>
                    </a:lnTo>
                    <a:lnTo>
                      <a:pt x="104" y="104"/>
                    </a:lnTo>
                    <a:lnTo>
                      <a:pt x="104" y="80"/>
                    </a:lnTo>
                    <a:lnTo>
                      <a:pt x="104" y="80"/>
                    </a:lnTo>
                    <a:lnTo>
                      <a:pt x="98" y="75"/>
                    </a:lnTo>
                    <a:lnTo>
                      <a:pt x="92" y="75"/>
                    </a:lnTo>
                    <a:lnTo>
                      <a:pt x="92" y="67"/>
                    </a:lnTo>
                    <a:lnTo>
                      <a:pt x="92" y="67"/>
                    </a:lnTo>
                    <a:lnTo>
                      <a:pt x="87" y="67"/>
                    </a:lnTo>
                    <a:lnTo>
                      <a:pt x="87" y="61"/>
                    </a:lnTo>
                    <a:lnTo>
                      <a:pt x="79" y="55"/>
                    </a:lnTo>
                    <a:lnTo>
                      <a:pt x="79" y="55"/>
                    </a:lnTo>
                    <a:lnTo>
                      <a:pt x="73" y="61"/>
                    </a:lnTo>
                    <a:lnTo>
                      <a:pt x="73" y="75"/>
                    </a:lnTo>
                    <a:lnTo>
                      <a:pt x="73" y="80"/>
                    </a:lnTo>
                    <a:lnTo>
                      <a:pt x="73" y="80"/>
                    </a:lnTo>
                    <a:lnTo>
                      <a:pt x="73" y="104"/>
                    </a:lnTo>
                    <a:lnTo>
                      <a:pt x="73" y="147"/>
                    </a:lnTo>
                    <a:lnTo>
                      <a:pt x="73" y="177"/>
                    </a:lnTo>
                    <a:lnTo>
                      <a:pt x="73" y="177"/>
                    </a:lnTo>
                    <a:lnTo>
                      <a:pt x="73" y="196"/>
                    </a:lnTo>
                    <a:lnTo>
                      <a:pt x="73" y="214"/>
                    </a:lnTo>
                    <a:lnTo>
                      <a:pt x="73" y="226"/>
                    </a:lnTo>
                    <a:lnTo>
                      <a:pt x="73" y="226"/>
                    </a:lnTo>
                    <a:lnTo>
                      <a:pt x="73" y="246"/>
                    </a:lnTo>
                    <a:lnTo>
                      <a:pt x="67" y="257"/>
                    </a:lnTo>
                    <a:lnTo>
                      <a:pt x="67" y="269"/>
                    </a:lnTo>
                    <a:lnTo>
                      <a:pt x="67" y="269"/>
                    </a:lnTo>
                    <a:lnTo>
                      <a:pt x="67" y="287"/>
                    </a:lnTo>
                    <a:lnTo>
                      <a:pt x="67" y="318"/>
                    </a:lnTo>
                    <a:lnTo>
                      <a:pt x="67" y="330"/>
                    </a:lnTo>
                    <a:lnTo>
                      <a:pt x="67" y="330"/>
                    </a:lnTo>
                    <a:lnTo>
                      <a:pt x="67" y="324"/>
                    </a:lnTo>
                    <a:lnTo>
                      <a:pt x="67" y="287"/>
                    </a:lnTo>
                    <a:lnTo>
                      <a:pt x="67" y="257"/>
                    </a:lnTo>
                    <a:lnTo>
                      <a:pt x="67" y="257"/>
                    </a:lnTo>
                    <a:lnTo>
                      <a:pt x="67" y="232"/>
                    </a:lnTo>
                    <a:lnTo>
                      <a:pt x="67" y="208"/>
                    </a:lnTo>
                    <a:lnTo>
                      <a:pt x="67" y="191"/>
                    </a:lnTo>
                    <a:lnTo>
                      <a:pt x="67" y="191"/>
                    </a:lnTo>
                    <a:lnTo>
                      <a:pt x="67" y="165"/>
                    </a:lnTo>
                    <a:lnTo>
                      <a:pt x="67" y="122"/>
                    </a:lnTo>
                    <a:lnTo>
                      <a:pt x="67" y="92"/>
                    </a:lnTo>
                    <a:lnTo>
                      <a:pt x="67" y="92"/>
                    </a:lnTo>
                    <a:lnTo>
                      <a:pt x="61" y="86"/>
                    </a:lnTo>
                    <a:lnTo>
                      <a:pt x="55" y="75"/>
                    </a:lnTo>
                    <a:lnTo>
                      <a:pt x="55" y="67"/>
                    </a:lnTo>
                    <a:lnTo>
                      <a:pt x="55" y="67"/>
                    </a:lnTo>
                    <a:lnTo>
                      <a:pt x="49" y="61"/>
                    </a:lnTo>
                    <a:lnTo>
                      <a:pt x="49" y="61"/>
                    </a:lnTo>
                    <a:lnTo>
                      <a:pt x="43" y="61"/>
                    </a:lnTo>
                    <a:lnTo>
                      <a:pt x="43" y="61"/>
                    </a:lnTo>
                    <a:lnTo>
                      <a:pt x="37" y="67"/>
                    </a:lnTo>
                    <a:lnTo>
                      <a:pt x="37" y="80"/>
                    </a:lnTo>
                    <a:lnTo>
                      <a:pt x="37" y="92"/>
                    </a:lnTo>
                    <a:lnTo>
                      <a:pt x="37" y="92"/>
                    </a:lnTo>
                    <a:lnTo>
                      <a:pt x="37" y="104"/>
                    </a:lnTo>
                    <a:lnTo>
                      <a:pt x="37" y="116"/>
                    </a:lnTo>
                    <a:lnTo>
                      <a:pt x="43" y="130"/>
                    </a:lnTo>
                    <a:lnTo>
                      <a:pt x="43" y="130"/>
                    </a:lnTo>
                    <a:lnTo>
                      <a:pt x="43" y="147"/>
                    </a:lnTo>
                    <a:lnTo>
                      <a:pt x="37" y="165"/>
                    </a:lnTo>
                    <a:lnTo>
                      <a:pt x="37" y="185"/>
                    </a:lnTo>
                    <a:lnTo>
                      <a:pt x="37" y="185"/>
                    </a:lnTo>
                    <a:lnTo>
                      <a:pt x="37" y="208"/>
                    </a:lnTo>
                    <a:lnTo>
                      <a:pt x="37" y="226"/>
                    </a:lnTo>
                    <a:lnTo>
                      <a:pt x="37" y="240"/>
                    </a:lnTo>
                    <a:lnTo>
                      <a:pt x="37" y="240"/>
                    </a:lnTo>
                    <a:lnTo>
                      <a:pt x="37" y="251"/>
                    </a:lnTo>
                    <a:lnTo>
                      <a:pt x="37" y="257"/>
                    </a:lnTo>
                    <a:lnTo>
                      <a:pt x="37" y="263"/>
                    </a:lnTo>
                    <a:lnTo>
                      <a:pt x="37" y="263"/>
                    </a:lnTo>
                    <a:lnTo>
                      <a:pt x="37" y="246"/>
                    </a:lnTo>
                    <a:lnTo>
                      <a:pt x="37" y="208"/>
                    </a:lnTo>
                    <a:lnTo>
                      <a:pt x="37" y="177"/>
                    </a:lnTo>
                    <a:lnTo>
                      <a:pt x="37" y="177"/>
                    </a:lnTo>
                    <a:lnTo>
                      <a:pt x="37" y="159"/>
                    </a:lnTo>
                    <a:lnTo>
                      <a:pt x="37" y="130"/>
                    </a:lnTo>
                    <a:lnTo>
                      <a:pt x="37" y="104"/>
                    </a:lnTo>
                    <a:lnTo>
                      <a:pt x="37" y="104"/>
                    </a:lnTo>
                    <a:lnTo>
                      <a:pt x="31" y="92"/>
                    </a:lnTo>
                    <a:lnTo>
                      <a:pt x="31" y="80"/>
                    </a:lnTo>
                    <a:lnTo>
                      <a:pt x="31" y="67"/>
                    </a:lnTo>
                    <a:lnTo>
                      <a:pt x="31" y="67"/>
                    </a:lnTo>
                    <a:lnTo>
                      <a:pt x="31" y="61"/>
                    </a:lnTo>
                    <a:lnTo>
                      <a:pt x="31" y="55"/>
                    </a:lnTo>
                    <a:lnTo>
                      <a:pt x="31" y="49"/>
                    </a:lnTo>
                    <a:lnTo>
                      <a:pt x="31" y="49"/>
                    </a:lnTo>
                    <a:lnTo>
                      <a:pt x="24" y="49"/>
                    </a:lnTo>
                    <a:lnTo>
                      <a:pt x="18" y="49"/>
                    </a:lnTo>
                    <a:lnTo>
                      <a:pt x="18" y="49"/>
                    </a:lnTo>
                    <a:lnTo>
                      <a:pt x="18" y="49"/>
                    </a:lnTo>
                    <a:lnTo>
                      <a:pt x="12" y="49"/>
                    </a:lnTo>
                    <a:lnTo>
                      <a:pt x="6" y="55"/>
                    </a:lnTo>
                    <a:lnTo>
                      <a:pt x="6" y="55"/>
                    </a:lnTo>
                    <a:lnTo>
                      <a:pt x="6" y="55"/>
                    </a:lnTo>
                    <a:lnTo>
                      <a:pt x="0" y="67"/>
                    </a:lnTo>
                    <a:lnTo>
                      <a:pt x="0" y="80"/>
                    </a:lnTo>
                    <a:lnTo>
                      <a:pt x="0" y="92"/>
                    </a:lnTo>
                    <a:lnTo>
                      <a:pt x="0" y="92"/>
                    </a:lnTo>
                    <a:lnTo>
                      <a:pt x="0" y="86"/>
                    </a:lnTo>
                    <a:lnTo>
                      <a:pt x="0" y="61"/>
                    </a:lnTo>
                    <a:lnTo>
                      <a:pt x="6" y="31"/>
                    </a:lnTo>
                    <a:lnTo>
                      <a:pt x="6" y="31"/>
                    </a:lnTo>
                    <a:lnTo>
                      <a:pt x="6" y="31"/>
                    </a:lnTo>
                    <a:lnTo>
                      <a:pt x="12" y="31"/>
                    </a:lnTo>
                    <a:lnTo>
                      <a:pt x="18" y="25"/>
                    </a:lnTo>
                    <a:lnTo>
                      <a:pt x="18" y="25"/>
                    </a:lnTo>
                    <a:lnTo>
                      <a:pt x="24" y="25"/>
                    </a:lnTo>
                    <a:lnTo>
                      <a:pt x="31" y="19"/>
                    </a:lnTo>
                    <a:lnTo>
                      <a:pt x="37" y="12"/>
                    </a:lnTo>
                    <a:lnTo>
                      <a:pt x="37" y="12"/>
                    </a:lnTo>
                    <a:lnTo>
                      <a:pt x="43" y="12"/>
                    </a:lnTo>
                    <a:lnTo>
                      <a:pt x="43" y="12"/>
                    </a:lnTo>
                    <a:lnTo>
                      <a:pt x="49" y="12"/>
                    </a:lnTo>
                    <a:lnTo>
                      <a:pt x="49" y="12"/>
                    </a:lnTo>
                    <a:lnTo>
                      <a:pt x="49" y="12"/>
                    </a:lnTo>
                    <a:lnTo>
                      <a:pt x="55" y="6"/>
                    </a:lnTo>
                    <a:lnTo>
                      <a:pt x="61" y="0"/>
                    </a:lnTo>
                    <a:lnTo>
                      <a:pt x="61" y="0"/>
                    </a:lnTo>
                    <a:lnTo>
                      <a:pt x="67" y="0"/>
                    </a:lnTo>
                    <a:lnTo>
                      <a:pt x="73" y="0"/>
                    </a:lnTo>
                    <a:lnTo>
                      <a:pt x="79" y="0"/>
                    </a:lnTo>
                    <a:lnTo>
                      <a:pt x="79" y="0"/>
                    </a:lnTo>
                    <a:lnTo>
                      <a:pt x="87" y="0"/>
                    </a:lnTo>
                    <a:lnTo>
                      <a:pt x="98" y="0"/>
                    </a:lnTo>
                    <a:lnTo>
                      <a:pt x="104" y="0"/>
                    </a:lnTo>
                    <a:lnTo>
                      <a:pt x="104" y="0"/>
                    </a:lnTo>
                    <a:lnTo>
                      <a:pt x="110" y="6"/>
                    </a:lnTo>
                    <a:lnTo>
                      <a:pt x="122" y="12"/>
                    </a:lnTo>
                    <a:lnTo>
                      <a:pt x="134" y="12"/>
                    </a:lnTo>
                    <a:lnTo>
                      <a:pt x="134" y="12"/>
                    </a:lnTo>
                    <a:lnTo>
                      <a:pt x="142" y="19"/>
                    </a:lnTo>
                    <a:lnTo>
                      <a:pt x="153" y="25"/>
                    </a:lnTo>
                    <a:lnTo>
                      <a:pt x="165" y="31"/>
                    </a:lnTo>
                    <a:lnTo>
                      <a:pt x="165" y="31"/>
                    </a:lnTo>
                    <a:lnTo>
                      <a:pt x="165" y="37"/>
                    </a:lnTo>
                    <a:lnTo>
                      <a:pt x="171" y="49"/>
                    </a:lnTo>
                    <a:lnTo>
                      <a:pt x="177"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53" name="Freeform 269"/>
              <p:cNvSpPr>
                <a:spLocks/>
              </p:cNvSpPr>
              <p:nvPr/>
            </p:nvSpPr>
            <p:spPr bwMode="auto">
              <a:xfrm>
                <a:off x="4121" y="1442"/>
                <a:ext cx="8" cy="116"/>
              </a:xfrm>
              <a:custGeom>
                <a:avLst/>
                <a:gdLst>
                  <a:gd name="T0" fmla="*/ 0 w 8"/>
                  <a:gd name="T1" fmla="*/ 0 h 116"/>
                  <a:gd name="T2" fmla="*/ 0 w 8"/>
                  <a:gd name="T3" fmla="*/ 6 h 116"/>
                  <a:gd name="T4" fmla="*/ 0 w 8"/>
                  <a:gd name="T5" fmla="*/ 24 h 116"/>
                  <a:gd name="T6" fmla="*/ 0 w 8"/>
                  <a:gd name="T7" fmla="*/ 36 h 116"/>
                  <a:gd name="T8" fmla="*/ 0 w 8"/>
                  <a:gd name="T9" fmla="*/ 36 h 116"/>
                  <a:gd name="T10" fmla="*/ 0 w 8"/>
                  <a:gd name="T11" fmla="*/ 55 h 116"/>
                  <a:gd name="T12" fmla="*/ 0 w 8"/>
                  <a:gd name="T13" fmla="*/ 85 h 116"/>
                  <a:gd name="T14" fmla="*/ 0 w 8"/>
                  <a:gd name="T15" fmla="*/ 105 h 116"/>
                  <a:gd name="T16" fmla="*/ 0 w 8"/>
                  <a:gd name="T17" fmla="*/ 105 h 116"/>
                  <a:gd name="T18" fmla="*/ 0 w 8"/>
                  <a:gd name="T19" fmla="*/ 110 h 116"/>
                  <a:gd name="T20" fmla="*/ 0 w 8"/>
                  <a:gd name="T21" fmla="*/ 116 h 116"/>
                  <a:gd name="T22" fmla="*/ 0 w 8"/>
                  <a:gd name="T23" fmla="*/ 116 h 116"/>
                  <a:gd name="T24" fmla="*/ 0 w 8"/>
                  <a:gd name="T25" fmla="*/ 116 h 116"/>
                  <a:gd name="T26" fmla="*/ 0 w 8"/>
                  <a:gd name="T27" fmla="*/ 105 h 116"/>
                  <a:gd name="T28" fmla="*/ 0 w 8"/>
                  <a:gd name="T29" fmla="*/ 79 h 116"/>
                  <a:gd name="T30" fmla="*/ 8 w 8"/>
                  <a:gd name="T31" fmla="*/ 49 h 116"/>
                  <a:gd name="T32" fmla="*/ 8 w 8"/>
                  <a:gd name="T33" fmla="*/ 49 h 116"/>
                  <a:gd name="T34" fmla="*/ 0 w 8"/>
                  <a:gd name="T35" fmla="*/ 24 h 116"/>
                  <a:gd name="T36" fmla="*/ 0 w 8"/>
                  <a:gd name="T37" fmla="*/ 6 h 116"/>
                  <a:gd name="T38" fmla="*/ 0 w 8"/>
                  <a:gd name="T3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16">
                    <a:moveTo>
                      <a:pt x="0" y="0"/>
                    </a:moveTo>
                    <a:lnTo>
                      <a:pt x="0" y="6"/>
                    </a:lnTo>
                    <a:lnTo>
                      <a:pt x="0" y="24"/>
                    </a:lnTo>
                    <a:lnTo>
                      <a:pt x="0" y="36"/>
                    </a:lnTo>
                    <a:lnTo>
                      <a:pt x="0" y="36"/>
                    </a:lnTo>
                    <a:lnTo>
                      <a:pt x="0" y="55"/>
                    </a:lnTo>
                    <a:lnTo>
                      <a:pt x="0" y="85"/>
                    </a:lnTo>
                    <a:lnTo>
                      <a:pt x="0" y="105"/>
                    </a:lnTo>
                    <a:lnTo>
                      <a:pt x="0" y="105"/>
                    </a:lnTo>
                    <a:lnTo>
                      <a:pt x="0" y="110"/>
                    </a:lnTo>
                    <a:lnTo>
                      <a:pt x="0" y="116"/>
                    </a:lnTo>
                    <a:lnTo>
                      <a:pt x="0" y="116"/>
                    </a:lnTo>
                    <a:lnTo>
                      <a:pt x="0" y="116"/>
                    </a:lnTo>
                    <a:lnTo>
                      <a:pt x="0" y="105"/>
                    </a:lnTo>
                    <a:lnTo>
                      <a:pt x="0" y="79"/>
                    </a:lnTo>
                    <a:lnTo>
                      <a:pt x="8" y="49"/>
                    </a:lnTo>
                    <a:lnTo>
                      <a:pt x="8" y="49"/>
                    </a:lnTo>
                    <a:lnTo>
                      <a:pt x="0" y="24"/>
                    </a:lnTo>
                    <a:lnTo>
                      <a:pt x="0" y="6"/>
                    </a:lnTo>
                    <a:lnTo>
                      <a:pt x="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54" name="Freeform 270"/>
              <p:cNvSpPr>
                <a:spLocks/>
              </p:cNvSpPr>
              <p:nvPr/>
            </p:nvSpPr>
            <p:spPr bwMode="auto">
              <a:xfrm>
                <a:off x="4085" y="3393"/>
                <a:ext cx="6" cy="342"/>
              </a:xfrm>
              <a:custGeom>
                <a:avLst/>
                <a:gdLst>
                  <a:gd name="T0" fmla="*/ 6 w 6"/>
                  <a:gd name="T1" fmla="*/ 6 h 342"/>
                  <a:gd name="T2" fmla="*/ 6 w 6"/>
                  <a:gd name="T3" fmla="*/ 25 h 342"/>
                  <a:gd name="T4" fmla="*/ 6 w 6"/>
                  <a:gd name="T5" fmla="*/ 55 h 342"/>
                  <a:gd name="T6" fmla="*/ 6 w 6"/>
                  <a:gd name="T7" fmla="*/ 74 h 342"/>
                  <a:gd name="T8" fmla="*/ 6 w 6"/>
                  <a:gd name="T9" fmla="*/ 74 h 342"/>
                  <a:gd name="T10" fmla="*/ 6 w 6"/>
                  <a:gd name="T11" fmla="*/ 98 h 342"/>
                  <a:gd name="T12" fmla="*/ 6 w 6"/>
                  <a:gd name="T13" fmla="*/ 129 h 342"/>
                  <a:gd name="T14" fmla="*/ 6 w 6"/>
                  <a:gd name="T15" fmla="*/ 147 h 342"/>
                  <a:gd name="T16" fmla="*/ 6 w 6"/>
                  <a:gd name="T17" fmla="*/ 147 h 342"/>
                  <a:gd name="T18" fmla="*/ 6 w 6"/>
                  <a:gd name="T19" fmla="*/ 208 h 342"/>
                  <a:gd name="T20" fmla="*/ 0 w 6"/>
                  <a:gd name="T21" fmla="*/ 306 h 342"/>
                  <a:gd name="T22" fmla="*/ 0 w 6"/>
                  <a:gd name="T23" fmla="*/ 342 h 342"/>
                  <a:gd name="T24" fmla="*/ 0 w 6"/>
                  <a:gd name="T25" fmla="*/ 342 h 342"/>
                  <a:gd name="T26" fmla="*/ 0 w 6"/>
                  <a:gd name="T27" fmla="*/ 269 h 342"/>
                  <a:gd name="T28" fmla="*/ 0 w 6"/>
                  <a:gd name="T29" fmla="*/ 159 h 342"/>
                  <a:gd name="T30" fmla="*/ 0 w 6"/>
                  <a:gd name="T31" fmla="*/ 92 h 342"/>
                  <a:gd name="T32" fmla="*/ 0 w 6"/>
                  <a:gd name="T33" fmla="*/ 92 h 342"/>
                  <a:gd name="T34" fmla="*/ 0 w 6"/>
                  <a:gd name="T35" fmla="*/ 67 h 342"/>
                  <a:gd name="T36" fmla="*/ 0 w 6"/>
                  <a:gd name="T37" fmla="*/ 31 h 342"/>
                  <a:gd name="T38" fmla="*/ 0 w 6"/>
                  <a:gd name="T39" fmla="*/ 0 h 342"/>
                  <a:gd name="T40" fmla="*/ 0 w 6"/>
                  <a:gd name="T41" fmla="*/ 0 h 342"/>
                  <a:gd name="T42" fmla="*/ 0 w 6"/>
                  <a:gd name="T43" fmla="*/ 0 h 342"/>
                  <a:gd name="T44" fmla="*/ 0 w 6"/>
                  <a:gd name="T45" fmla="*/ 6 h 342"/>
                  <a:gd name="T46" fmla="*/ 6 w 6"/>
                  <a:gd name="T47" fmla="*/ 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342">
                    <a:moveTo>
                      <a:pt x="6" y="6"/>
                    </a:moveTo>
                    <a:lnTo>
                      <a:pt x="6" y="25"/>
                    </a:lnTo>
                    <a:lnTo>
                      <a:pt x="6" y="55"/>
                    </a:lnTo>
                    <a:lnTo>
                      <a:pt x="6" y="74"/>
                    </a:lnTo>
                    <a:lnTo>
                      <a:pt x="6" y="74"/>
                    </a:lnTo>
                    <a:lnTo>
                      <a:pt x="6" y="98"/>
                    </a:lnTo>
                    <a:lnTo>
                      <a:pt x="6" y="129"/>
                    </a:lnTo>
                    <a:lnTo>
                      <a:pt x="6" y="147"/>
                    </a:lnTo>
                    <a:lnTo>
                      <a:pt x="6" y="147"/>
                    </a:lnTo>
                    <a:lnTo>
                      <a:pt x="6" y="208"/>
                    </a:lnTo>
                    <a:lnTo>
                      <a:pt x="0" y="306"/>
                    </a:lnTo>
                    <a:lnTo>
                      <a:pt x="0" y="342"/>
                    </a:lnTo>
                    <a:lnTo>
                      <a:pt x="0" y="342"/>
                    </a:lnTo>
                    <a:lnTo>
                      <a:pt x="0" y="269"/>
                    </a:lnTo>
                    <a:lnTo>
                      <a:pt x="0" y="159"/>
                    </a:lnTo>
                    <a:lnTo>
                      <a:pt x="0" y="92"/>
                    </a:lnTo>
                    <a:lnTo>
                      <a:pt x="0" y="92"/>
                    </a:lnTo>
                    <a:lnTo>
                      <a:pt x="0" y="67"/>
                    </a:lnTo>
                    <a:lnTo>
                      <a:pt x="0" y="31"/>
                    </a:lnTo>
                    <a:lnTo>
                      <a:pt x="0" y="0"/>
                    </a:lnTo>
                    <a:lnTo>
                      <a:pt x="0" y="0"/>
                    </a:lnTo>
                    <a:lnTo>
                      <a:pt x="0" y="0"/>
                    </a:lnTo>
                    <a:lnTo>
                      <a:pt x="0" y="6"/>
                    </a:lnTo>
                    <a:lnTo>
                      <a:pt x="6" y="6"/>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55" name="Freeform 271"/>
              <p:cNvSpPr>
                <a:spLocks/>
              </p:cNvSpPr>
              <p:nvPr/>
            </p:nvSpPr>
            <p:spPr bwMode="auto">
              <a:xfrm>
                <a:off x="3987" y="2819"/>
                <a:ext cx="171" cy="593"/>
              </a:xfrm>
              <a:custGeom>
                <a:avLst/>
                <a:gdLst>
                  <a:gd name="T0" fmla="*/ 171 w 171"/>
                  <a:gd name="T1" fmla="*/ 0 h 593"/>
                  <a:gd name="T2" fmla="*/ 171 w 171"/>
                  <a:gd name="T3" fmla="*/ 17 h 593"/>
                  <a:gd name="T4" fmla="*/ 171 w 171"/>
                  <a:gd name="T5" fmla="*/ 49 h 593"/>
                  <a:gd name="T6" fmla="*/ 171 w 171"/>
                  <a:gd name="T7" fmla="*/ 78 h 593"/>
                  <a:gd name="T8" fmla="*/ 171 w 171"/>
                  <a:gd name="T9" fmla="*/ 78 h 593"/>
                  <a:gd name="T10" fmla="*/ 165 w 171"/>
                  <a:gd name="T11" fmla="*/ 110 h 593"/>
                  <a:gd name="T12" fmla="*/ 165 w 171"/>
                  <a:gd name="T13" fmla="*/ 139 h 593"/>
                  <a:gd name="T14" fmla="*/ 165 w 171"/>
                  <a:gd name="T15" fmla="*/ 153 h 593"/>
                  <a:gd name="T16" fmla="*/ 165 w 171"/>
                  <a:gd name="T17" fmla="*/ 153 h 593"/>
                  <a:gd name="T18" fmla="*/ 165 w 171"/>
                  <a:gd name="T19" fmla="*/ 84 h 593"/>
                  <a:gd name="T20" fmla="*/ 159 w 171"/>
                  <a:gd name="T21" fmla="*/ 98 h 593"/>
                  <a:gd name="T22" fmla="*/ 159 w 171"/>
                  <a:gd name="T23" fmla="*/ 116 h 593"/>
                  <a:gd name="T24" fmla="*/ 159 w 171"/>
                  <a:gd name="T25" fmla="*/ 133 h 593"/>
                  <a:gd name="T26" fmla="*/ 159 w 171"/>
                  <a:gd name="T27" fmla="*/ 133 h 593"/>
                  <a:gd name="T28" fmla="*/ 159 w 171"/>
                  <a:gd name="T29" fmla="*/ 159 h 593"/>
                  <a:gd name="T30" fmla="*/ 159 w 171"/>
                  <a:gd name="T31" fmla="*/ 182 h 593"/>
                  <a:gd name="T32" fmla="*/ 153 w 171"/>
                  <a:gd name="T33" fmla="*/ 208 h 593"/>
                  <a:gd name="T34" fmla="*/ 153 w 171"/>
                  <a:gd name="T35" fmla="*/ 208 h 593"/>
                  <a:gd name="T36" fmla="*/ 142 w 171"/>
                  <a:gd name="T37" fmla="*/ 237 h 593"/>
                  <a:gd name="T38" fmla="*/ 134 w 171"/>
                  <a:gd name="T39" fmla="*/ 275 h 593"/>
                  <a:gd name="T40" fmla="*/ 128 w 171"/>
                  <a:gd name="T41" fmla="*/ 298 h 593"/>
                  <a:gd name="T42" fmla="*/ 128 w 171"/>
                  <a:gd name="T43" fmla="*/ 298 h 593"/>
                  <a:gd name="T44" fmla="*/ 122 w 171"/>
                  <a:gd name="T45" fmla="*/ 324 h 593"/>
                  <a:gd name="T46" fmla="*/ 122 w 171"/>
                  <a:gd name="T47" fmla="*/ 342 h 593"/>
                  <a:gd name="T48" fmla="*/ 128 w 171"/>
                  <a:gd name="T49" fmla="*/ 353 h 593"/>
                  <a:gd name="T50" fmla="*/ 128 w 171"/>
                  <a:gd name="T51" fmla="*/ 353 h 593"/>
                  <a:gd name="T52" fmla="*/ 128 w 171"/>
                  <a:gd name="T53" fmla="*/ 403 h 593"/>
                  <a:gd name="T54" fmla="*/ 128 w 171"/>
                  <a:gd name="T55" fmla="*/ 475 h 593"/>
                  <a:gd name="T56" fmla="*/ 128 w 171"/>
                  <a:gd name="T57" fmla="*/ 525 h 593"/>
                  <a:gd name="T58" fmla="*/ 128 w 171"/>
                  <a:gd name="T59" fmla="*/ 525 h 593"/>
                  <a:gd name="T60" fmla="*/ 128 w 171"/>
                  <a:gd name="T61" fmla="*/ 544 h 593"/>
                  <a:gd name="T62" fmla="*/ 128 w 171"/>
                  <a:gd name="T63" fmla="*/ 562 h 593"/>
                  <a:gd name="T64" fmla="*/ 122 w 171"/>
                  <a:gd name="T65" fmla="*/ 574 h 593"/>
                  <a:gd name="T66" fmla="*/ 122 w 171"/>
                  <a:gd name="T67" fmla="*/ 574 h 593"/>
                  <a:gd name="T68" fmla="*/ 122 w 171"/>
                  <a:gd name="T69" fmla="*/ 580 h 593"/>
                  <a:gd name="T70" fmla="*/ 116 w 171"/>
                  <a:gd name="T71" fmla="*/ 593 h 593"/>
                  <a:gd name="T72" fmla="*/ 110 w 171"/>
                  <a:gd name="T73" fmla="*/ 593 h 593"/>
                  <a:gd name="T74" fmla="*/ 110 w 171"/>
                  <a:gd name="T75" fmla="*/ 593 h 593"/>
                  <a:gd name="T76" fmla="*/ 104 w 171"/>
                  <a:gd name="T77" fmla="*/ 585 h 593"/>
                  <a:gd name="T78" fmla="*/ 92 w 171"/>
                  <a:gd name="T79" fmla="*/ 574 h 593"/>
                  <a:gd name="T80" fmla="*/ 92 w 171"/>
                  <a:gd name="T81" fmla="*/ 568 h 593"/>
                  <a:gd name="T82" fmla="*/ 92 w 171"/>
                  <a:gd name="T83" fmla="*/ 568 h 593"/>
                  <a:gd name="T84" fmla="*/ 87 w 171"/>
                  <a:gd name="T85" fmla="*/ 562 h 593"/>
                  <a:gd name="T86" fmla="*/ 73 w 171"/>
                  <a:gd name="T87" fmla="*/ 562 h 593"/>
                  <a:gd name="T88" fmla="*/ 61 w 171"/>
                  <a:gd name="T89" fmla="*/ 550 h 593"/>
                  <a:gd name="T90" fmla="*/ 61 w 171"/>
                  <a:gd name="T91" fmla="*/ 550 h 593"/>
                  <a:gd name="T92" fmla="*/ 55 w 171"/>
                  <a:gd name="T93" fmla="*/ 538 h 593"/>
                  <a:gd name="T94" fmla="*/ 49 w 171"/>
                  <a:gd name="T95" fmla="*/ 519 h 593"/>
                  <a:gd name="T96" fmla="*/ 55 w 171"/>
                  <a:gd name="T97" fmla="*/ 489 h 593"/>
                  <a:gd name="T98" fmla="*/ 55 w 171"/>
                  <a:gd name="T99" fmla="*/ 489 h 593"/>
                  <a:gd name="T100" fmla="*/ 55 w 171"/>
                  <a:gd name="T101" fmla="*/ 464 h 593"/>
                  <a:gd name="T102" fmla="*/ 61 w 171"/>
                  <a:gd name="T103" fmla="*/ 403 h 593"/>
                  <a:gd name="T104" fmla="*/ 55 w 171"/>
                  <a:gd name="T105" fmla="*/ 348 h 593"/>
                  <a:gd name="T106" fmla="*/ 55 w 171"/>
                  <a:gd name="T107" fmla="*/ 348 h 593"/>
                  <a:gd name="T108" fmla="*/ 31 w 171"/>
                  <a:gd name="T109" fmla="*/ 281 h 593"/>
                  <a:gd name="T110" fmla="*/ 12 w 171"/>
                  <a:gd name="T111" fmla="*/ 177 h 593"/>
                  <a:gd name="T112" fmla="*/ 0 w 171"/>
                  <a:gd name="T113" fmla="*/ 110 h 593"/>
                  <a:gd name="T114" fmla="*/ 0 w 171"/>
                  <a:gd name="T115" fmla="*/ 110 h 593"/>
                  <a:gd name="T116" fmla="*/ 0 w 171"/>
                  <a:gd name="T117" fmla="*/ 66 h 593"/>
                  <a:gd name="T118" fmla="*/ 0 w 171"/>
                  <a:gd name="T119" fmla="*/ 23 h 593"/>
                  <a:gd name="T120" fmla="*/ 0 w 171"/>
                  <a:gd name="T121" fmla="*/ 0 h 593"/>
                  <a:gd name="T122" fmla="*/ 0 w 171"/>
                  <a:gd name="T123" fmla="*/ 0 h 593"/>
                  <a:gd name="T124" fmla="*/ 171 w 171"/>
                  <a:gd name="T125"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593">
                    <a:moveTo>
                      <a:pt x="171" y="0"/>
                    </a:moveTo>
                    <a:lnTo>
                      <a:pt x="171" y="17"/>
                    </a:lnTo>
                    <a:lnTo>
                      <a:pt x="171" y="49"/>
                    </a:lnTo>
                    <a:lnTo>
                      <a:pt x="171" y="78"/>
                    </a:lnTo>
                    <a:lnTo>
                      <a:pt x="171" y="78"/>
                    </a:lnTo>
                    <a:lnTo>
                      <a:pt x="165" y="110"/>
                    </a:lnTo>
                    <a:lnTo>
                      <a:pt x="165" y="139"/>
                    </a:lnTo>
                    <a:lnTo>
                      <a:pt x="165" y="153"/>
                    </a:lnTo>
                    <a:lnTo>
                      <a:pt x="165" y="153"/>
                    </a:lnTo>
                    <a:lnTo>
                      <a:pt x="165" y="84"/>
                    </a:lnTo>
                    <a:lnTo>
                      <a:pt x="159" y="98"/>
                    </a:lnTo>
                    <a:lnTo>
                      <a:pt x="159" y="116"/>
                    </a:lnTo>
                    <a:lnTo>
                      <a:pt x="159" y="133"/>
                    </a:lnTo>
                    <a:lnTo>
                      <a:pt x="159" y="133"/>
                    </a:lnTo>
                    <a:lnTo>
                      <a:pt x="159" y="159"/>
                    </a:lnTo>
                    <a:lnTo>
                      <a:pt x="159" y="182"/>
                    </a:lnTo>
                    <a:lnTo>
                      <a:pt x="153" y="208"/>
                    </a:lnTo>
                    <a:lnTo>
                      <a:pt x="153" y="208"/>
                    </a:lnTo>
                    <a:lnTo>
                      <a:pt x="142" y="237"/>
                    </a:lnTo>
                    <a:lnTo>
                      <a:pt x="134" y="275"/>
                    </a:lnTo>
                    <a:lnTo>
                      <a:pt x="128" y="298"/>
                    </a:lnTo>
                    <a:lnTo>
                      <a:pt x="128" y="298"/>
                    </a:lnTo>
                    <a:lnTo>
                      <a:pt x="122" y="324"/>
                    </a:lnTo>
                    <a:lnTo>
                      <a:pt x="122" y="342"/>
                    </a:lnTo>
                    <a:lnTo>
                      <a:pt x="128" y="353"/>
                    </a:lnTo>
                    <a:lnTo>
                      <a:pt x="128" y="353"/>
                    </a:lnTo>
                    <a:lnTo>
                      <a:pt x="128" y="403"/>
                    </a:lnTo>
                    <a:lnTo>
                      <a:pt x="128" y="475"/>
                    </a:lnTo>
                    <a:lnTo>
                      <a:pt x="128" y="525"/>
                    </a:lnTo>
                    <a:lnTo>
                      <a:pt x="128" y="525"/>
                    </a:lnTo>
                    <a:lnTo>
                      <a:pt x="128" y="544"/>
                    </a:lnTo>
                    <a:lnTo>
                      <a:pt x="128" y="562"/>
                    </a:lnTo>
                    <a:lnTo>
                      <a:pt x="122" y="574"/>
                    </a:lnTo>
                    <a:lnTo>
                      <a:pt x="122" y="574"/>
                    </a:lnTo>
                    <a:lnTo>
                      <a:pt x="122" y="580"/>
                    </a:lnTo>
                    <a:lnTo>
                      <a:pt x="116" y="593"/>
                    </a:lnTo>
                    <a:lnTo>
                      <a:pt x="110" y="593"/>
                    </a:lnTo>
                    <a:lnTo>
                      <a:pt x="110" y="593"/>
                    </a:lnTo>
                    <a:lnTo>
                      <a:pt x="104" y="585"/>
                    </a:lnTo>
                    <a:lnTo>
                      <a:pt x="92" y="574"/>
                    </a:lnTo>
                    <a:lnTo>
                      <a:pt x="92" y="568"/>
                    </a:lnTo>
                    <a:lnTo>
                      <a:pt x="92" y="568"/>
                    </a:lnTo>
                    <a:lnTo>
                      <a:pt x="87" y="562"/>
                    </a:lnTo>
                    <a:lnTo>
                      <a:pt x="73" y="562"/>
                    </a:lnTo>
                    <a:lnTo>
                      <a:pt x="61" y="550"/>
                    </a:lnTo>
                    <a:lnTo>
                      <a:pt x="61" y="550"/>
                    </a:lnTo>
                    <a:lnTo>
                      <a:pt x="55" y="538"/>
                    </a:lnTo>
                    <a:lnTo>
                      <a:pt x="49" y="519"/>
                    </a:lnTo>
                    <a:lnTo>
                      <a:pt x="55" y="489"/>
                    </a:lnTo>
                    <a:lnTo>
                      <a:pt x="55" y="489"/>
                    </a:lnTo>
                    <a:lnTo>
                      <a:pt x="55" y="464"/>
                    </a:lnTo>
                    <a:lnTo>
                      <a:pt x="61" y="403"/>
                    </a:lnTo>
                    <a:lnTo>
                      <a:pt x="55" y="348"/>
                    </a:lnTo>
                    <a:lnTo>
                      <a:pt x="55" y="348"/>
                    </a:lnTo>
                    <a:lnTo>
                      <a:pt x="31" y="281"/>
                    </a:lnTo>
                    <a:lnTo>
                      <a:pt x="12" y="177"/>
                    </a:lnTo>
                    <a:lnTo>
                      <a:pt x="0" y="110"/>
                    </a:lnTo>
                    <a:lnTo>
                      <a:pt x="0" y="110"/>
                    </a:lnTo>
                    <a:lnTo>
                      <a:pt x="0" y="66"/>
                    </a:lnTo>
                    <a:lnTo>
                      <a:pt x="0" y="23"/>
                    </a:lnTo>
                    <a:lnTo>
                      <a:pt x="0" y="0"/>
                    </a:lnTo>
                    <a:lnTo>
                      <a:pt x="0" y="0"/>
                    </a:lnTo>
                    <a:lnTo>
                      <a:pt x="1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56" name="Freeform 272"/>
              <p:cNvSpPr>
                <a:spLocks/>
              </p:cNvSpPr>
              <p:nvPr/>
            </p:nvSpPr>
            <p:spPr bwMode="auto">
              <a:xfrm>
                <a:off x="4085" y="3320"/>
                <a:ext cx="12" cy="79"/>
              </a:xfrm>
              <a:custGeom>
                <a:avLst/>
                <a:gdLst>
                  <a:gd name="T0" fmla="*/ 6 w 12"/>
                  <a:gd name="T1" fmla="*/ 79 h 79"/>
                  <a:gd name="T2" fmla="*/ 6 w 12"/>
                  <a:gd name="T3" fmla="*/ 61 h 79"/>
                  <a:gd name="T4" fmla="*/ 6 w 12"/>
                  <a:gd name="T5" fmla="*/ 29 h 79"/>
                  <a:gd name="T6" fmla="*/ 12 w 12"/>
                  <a:gd name="T7" fmla="*/ 12 h 79"/>
                  <a:gd name="T8" fmla="*/ 12 w 12"/>
                  <a:gd name="T9" fmla="*/ 12 h 79"/>
                  <a:gd name="T10" fmla="*/ 6 w 12"/>
                  <a:gd name="T11" fmla="*/ 12 h 79"/>
                  <a:gd name="T12" fmla="*/ 0 w 12"/>
                  <a:gd name="T13" fmla="*/ 6 h 79"/>
                  <a:gd name="T14" fmla="*/ 0 w 12"/>
                  <a:gd name="T15" fmla="*/ 0 h 79"/>
                  <a:gd name="T16" fmla="*/ 0 w 12"/>
                  <a:gd name="T17" fmla="*/ 0 h 79"/>
                  <a:gd name="T18" fmla="*/ 0 w 12"/>
                  <a:gd name="T19" fmla="*/ 24 h 79"/>
                  <a:gd name="T20" fmla="*/ 0 w 12"/>
                  <a:gd name="T21" fmla="*/ 61 h 79"/>
                  <a:gd name="T22" fmla="*/ 0 w 12"/>
                  <a:gd name="T23" fmla="*/ 79 h 79"/>
                  <a:gd name="T24" fmla="*/ 0 w 12"/>
                  <a:gd name="T25" fmla="*/ 79 h 79"/>
                  <a:gd name="T26" fmla="*/ 0 w 12"/>
                  <a:gd name="T27" fmla="*/ 79 h 79"/>
                  <a:gd name="T28" fmla="*/ 0 w 12"/>
                  <a:gd name="T29" fmla="*/ 79 h 79"/>
                  <a:gd name="T30" fmla="*/ 6 w 12"/>
                  <a:gd name="T3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79">
                    <a:moveTo>
                      <a:pt x="6" y="79"/>
                    </a:moveTo>
                    <a:lnTo>
                      <a:pt x="6" y="61"/>
                    </a:lnTo>
                    <a:lnTo>
                      <a:pt x="6" y="29"/>
                    </a:lnTo>
                    <a:lnTo>
                      <a:pt x="12" y="12"/>
                    </a:lnTo>
                    <a:lnTo>
                      <a:pt x="12" y="12"/>
                    </a:lnTo>
                    <a:lnTo>
                      <a:pt x="6" y="12"/>
                    </a:lnTo>
                    <a:lnTo>
                      <a:pt x="0" y="6"/>
                    </a:lnTo>
                    <a:lnTo>
                      <a:pt x="0" y="0"/>
                    </a:lnTo>
                    <a:lnTo>
                      <a:pt x="0" y="0"/>
                    </a:lnTo>
                    <a:lnTo>
                      <a:pt x="0" y="24"/>
                    </a:lnTo>
                    <a:lnTo>
                      <a:pt x="0" y="61"/>
                    </a:lnTo>
                    <a:lnTo>
                      <a:pt x="0" y="79"/>
                    </a:lnTo>
                    <a:lnTo>
                      <a:pt x="0" y="79"/>
                    </a:lnTo>
                    <a:lnTo>
                      <a:pt x="0" y="79"/>
                    </a:lnTo>
                    <a:lnTo>
                      <a:pt x="0" y="79"/>
                    </a:lnTo>
                    <a:lnTo>
                      <a:pt x="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57" name="Freeform 273"/>
              <p:cNvSpPr>
                <a:spLocks/>
              </p:cNvSpPr>
              <p:nvPr/>
            </p:nvSpPr>
            <p:spPr bwMode="auto">
              <a:xfrm>
                <a:off x="3999" y="3112"/>
                <a:ext cx="19" cy="176"/>
              </a:xfrm>
              <a:custGeom>
                <a:avLst/>
                <a:gdLst>
                  <a:gd name="T0" fmla="*/ 6 w 19"/>
                  <a:gd name="T1" fmla="*/ 0 h 176"/>
                  <a:gd name="T2" fmla="*/ 6 w 19"/>
                  <a:gd name="T3" fmla="*/ 17 h 176"/>
                  <a:gd name="T4" fmla="*/ 0 w 19"/>
                  <a:gd name="T5" fmla="*/ 60 h 176"/>
                  <a:gd name="T6" fmla="*/ 6 w 19"/>
                  <a:gd name="T7" fmla="*/ 86 h 176"/>
                  <a:gd name="T8" fmla="*/ 6 w 19"/>
                  <a:gd name="T9" fmla="*/ 86 h 176"/>
                  <a:gd name="T10" fmla="*/ 6 w 19"/>
                  <a:gd name="T11" fmla="*/ 116 h 176"/>
                  <a:gd name="T12" fmla="*/ 6 w 19"/>
                  <a:gd name="T13" fmla="*/ 159 h 176"/>
                  <a:gd name="T14" fmla="*/ 6 w 19"/>
                  <a:gd name="T15" fmla="*/ 176 h 176"/>
                  <a:gd name="T16" fmla="*/ 6 w 19"/>
                  <a:gd name="T17" fmla="*/ 176 h 176"/>
                  <a:gd name="T18" fmla="*/ 6 w 19"/>
                  <a:gd name="T19" fmla="*/ 165 h 176"/>
                  <a:gd name="T20" fmla="*/ 12 w 19"/>
                  <a:gd name="T21" fmla="*/ 127 h 176"/>
                  <a:gd name="T22" fmla="*/ 19 w 19"/>
                  <a:gd name="T23" fmla="*/ 98 h 176"/>
                  <a:gd name="T24" fmla="*/ 19 w 19"/>
                  <a:gd name="T25" fmla="*/ 98 h 176"/>
                  <a:gd name="T26" fmla="*/ 12 w 19"/>
                  <a:gd name="T27" fmla="*/ 60 h 176"/>
                  <a:gd name="T28" fmla="*/ 6 w 19"/>
                  <a:gd name="T29" fmla="*/ 25 h 176"/>
                  <a:gd name="T30" fmla="*/ 6 w 19"/>
                  <a:gd name="T3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76">
                    <a:moveTo>
                      <a:pt x="6" y="0"/>
                    </a:moveTo>
                    <a:lnTo>
                      <a:pt x="6" y="17"/>
                    </a:lnTo>
                    <a:lnTo>
                      <a:pt x="0" y="60"/>
                    </a:lnTo>
                    <a:lnTo>
                      <a:pt x="6" y="86"/>
                    </a:lnTo>
                    <a:lnTo>
                      <a:pt x="6" y="86"/>
                    </a:lnTo>
                    <a:lnTo>
                      <a:pt x="6" y="116"/>
                    </a:lnTo>
                    <a:lnTo>
                      <a:pt x="6" y="159"/>
                    </a:lnTo>
                    <a:lnTo>
                      <a:pt x="6" y="176"/>
                    </a:lnTo>
                    <a:lnTo>
                      <a:pt x="6" y="176"/>
                    </a:lnTo>
                    <a:lnTo>
                      <a:pt x="6" y="165"/>
                    </a:lnTo>
                    <a:lnTo>
                      <a:pt x="12" y="127"/>
                    </a:lnTo>
                    <a:lnTo>
                      <a:pt x="19" y="98"/>
                    </a:lnTo>
                    <a:lnTo>
                      <a:pt x="19" y="98"/>
                    </a:lnTo>
                    <a:lnTo>
                      <a:pt x="12" y="60"/>
                    </a:lnTo>
                    <a:lnTo>
                      <a:pt x="6" y="25"/>
                    </a:lnTo>
                    <a:lnTo>
                      <a:pt x="6"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58" name="Freeform 274"/>
              <p:cNvSpPr>
                <a:spLocks/>
              </p:cNvSpPr>
              <p:nvPr/>
            </p:nvSpPr>
            <p:spPr bwMode="auto">
              <a:xfrm>
                <a:off x="4011" y="3326"/>
                <a:ext cx="7" cy="464"/>
              </a:xfrm>
              <a:custGeom>
                <a:avLst/>
                <a:gdLst>
                  <a:gd name="T0" fmla="*/ 7 w 7"/>
                  <a:gd name="T1" fmla="*/ 0 h 464"/>
                  <a:gd name="T2" fmla="*/ 7 w 7"/>
                  <a:gd name="T3" fmla="*/ 18 h 464"/>
                  <a:gd name="T4" fmla="*/ 7 w 7"/>
                  <a:gd name="T5" fmla="*/ 55 h 464"/>
                  <a:gd name="T6" fmla="*/ 7 w 7"/>
                  <a:gd name="T7" fmla="*/ 92 h 464"/>
                  <a:gd name="T8" fmla="*/ 7 w 7"/>
                  <a:gd name="T9" fmla="*/ 92 h 464"/>
                  <a:gd name="T10" fmla="*/ 7 w 7"/>
                  <a:gd name="T11" fmla="*/ 128 h 464"/>
                  <a:gd name="T12" fmla="*/ 7 w 7"/>
                  <a:gd name="T13" fmla="*/ 165 h 464"/>
                  <a:gd name="T14" fmla="*/ 7 w 7"/>
                  <a:gd name="T15" fmla="*/ 189 h 464"/>
                  <a:gd name="T16" fmla="*/ 7 w 7"/>
                  <a:gd name="T17" fmla="*/ 189 h 464"/>
                  <a:gd name="T18" fmla="*/ 7 w 7"/>
                  <a:gd name="T19" fmla="*/ 275 h 464"/>
                  <a:gd name="T20" fmla="*/ 7 w 7"/>
                  <a:gd name="T21" fmla="*/ 403 h 464"/>
                  <a:gd name="T22" fmla="*/ 7 w 7"/>
                  <a:gd name="T23" fmla="*/ 464 h 464"/>
                  <a:gd name="T24" fmla="*/ 7 w 7"/>
                  <a:gd name="T25" fmla="*/ 464 h 464"/>
                  <a:gd name="T26" fmla="*/ 7 w 7"/>
                  <a:gd name="T27" fmla="*/ 391 h 464"/>
                  <a:gd name="T28" fmla="*/ 0 w 7"/>
                  <a:gd name="T29" fmla="*/ 244 h 464"/>
                  <a:gd name="T30" fmla="*/ 0 w 7"/>
                  <a:gd name="T31" fmla="*/ 159 h 464"/>
                  <a:gd name="T32" fmla="*/ 0 w 7"/>
                  <a:gd name="T33" fmla="*/ 159 h 464"/>
                  <a:gd name="T34" fmla="*/ 0 w 7"/>
                  <a:gd name="T35" fmla="*/ 128 h 464"/>
                  <a:gd name="T36" fmla="*/ 0 w 7"/>
                  <a:gd name="T37" fmla="*/ 73 h 464"/>
                  <a:gd name="T38" fmla="*/ 7 w 7"/>
                  <a:gd name="T39"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464">
                    <a:moveTo>
                      <a:pt x="7" y="0"/>
                    </a:moveTo>
                    <a:lnTo>
                      <a:pt x="7" y="18"/>
                    </a:lnTo>
                    <a:lnTo>
                      <a:pt x="7" y="55"/>
                    </a:lnTo>
                    <a:lnTo>
                      <a:pt x="7" y="92"/>
                    </a:lnTo>
                    <a:lnTo>
                      <a:pt x="7" y="92"/>
                    </a:lnTo>
                    <a:lnTo>
                      <a:pt x="7" y="128"/>
                    </a:lnTo>
                    <a:lnTo>
                      <a:pt x="7" y="165"/>
                    </a:lnTo>
                    <a:lnTo>
                      <a:pt x="7" y="189"/>
                    </a:lnTo>
                    <a:lnTo>
                      <a:pt x="7" y="189"/>
                    </a:lnTo>
                    <a:lnTo>
                      <a:pt x="7" y="275"/>
                    </a:lnTo>
                    <a:lnTo>
                      <a:pt x="7" y="403"/>
                    </a:lnTo>
                    <a:lnTo>
                      <a:pt x="7" y="464"/>
                    </a:lnTo>
                    <a:lnTo>
                      <a:pt x="7" y="464"/>
                    </a:lnTo>
                    <a:lnTo>
                      <a:pt x="7" y="391"/>
                    </a:lnTo>
                    <a:lnTo>
                      <a:pt x="0" y="244"/>
                    </a:lnTo>
                    <a:lnTo>
                      <a:pt x="0" y="159"/>
                    </a:lnTo>
                    <a:lnTo>
                      <a:pt x="0" y="159"/>
                    </a:lnTo>
                    <a:lnTo>
                      <a:pt x="0" y="128"/>
                    </a:lnTo>
                    <a:lnTo>
                      <a:pt x="0" y="73"/>
                    </a:lnTo>
                    <a:lnTo>
                      <a:pt x="7"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59" name="Freeform 275"/>
              <p:cNvSpPr>
                <a:spLocks/>
              </p:cNvSpPr>
              <p:nvPr/>
            </p:nvSpPr>
            <p:spPr bwMode="auto">
              <a:xfrm>
                <a:off x="4115" y="3332"/>
                <a:ext cx="31" cy="483"/>
              </a:xfrm>
              <a:custGeom>
                <a:avLst/>
                <a:gdLst>
                  <a:gd name="T0" fmla="*/ 20 w 31"/>
                  <a:gd name="T1" fmla="*/ 0 h 483"/>
                  <a:gd name="T2" fmla="*/ 20 w 31"/>
                  <a:gd name="T3" fmla="*/ 31 h 483"/>
                  <a:gd name="T4" fmla="*/ 20 w 31"/>
                  <a:gd name="T5" fmla="*/ 98 h 483"/>
                  <a:gd name="T6" fmla="*/ 25 w 31"/>
                  <a:gd name="T7" fmla="*/ 153 h 483"/>
                  <a:gd name="T8" fmla="*/ 25 w 31"/>
                  <a:gd name="T9" fmla="*/ 153 h 483"/>
                  <a:gd name="T10" fmla="*/ 25 w 31"/>
                  <a:gd name="T11" fmla="*/ 220 h 483"/>
                  <a:gd name="T12" fmla="*/ 31 w 31"/>
                  <a:gd name="T13" fmla="*/ 330 h 483"/>
                  <a:gd name="T14" fmla="*/ 31 w 31"/>
                  <a:gd name="T15" fmla="*/ 403 h 483"/>
                  <a:gd name="T16" fmla="*/ 31 w 31"/>
                  <a:gd name="T17" fmla="*/ 403 h 483"/>
                  <a:gd name="T18" fmla="*/ 25 w 31"/>
                  <a:gd name="T19" fmla="*/ 342 h 483"/>
                  <a:gd name="T20" fmla="*/ 25 w 31"/>
                  <a:gd name="T21" fmla="*/ 226 h 483"/>
                  <a:gd name="T22" fmla="*/ 20 w 31"/>
                  <a:gd name="T23" fmla="*/ 153 h 483"/>
                  <a:gd name="T24" fmla="*/ 20 w 31"/>
                  <a:gd name="T25" fmla="*/ 153 h 483"/>
                  <a:gd name="T26" fmla="*/ 14 w 31"/>
                  <a:gd name="T27" fmla="*/ 214 h 483"/>
                  <a:gd name="T28" fmla="*/ 6 w 31"/>
                  <a:gd name="T29" fmla="*/ 336 h 483"/>
                  <a:gd name="T30" fmla="*/ 6 w 31"/>
                  <a:gd name="T31" fmla="*/ 417 h 483"/>
                  <a:gd name="T32" fmla="*/ 6 w 31"/>
                  <a:gd name="T33" fmla="*/ 417 h 483"/>
                  <a:gd name="T34" fmla="*/ 0 w 31"/>
                  <a:gd name="T35" fmla="*/ 446 h 483"/>
                  <a:gd name="T36" fmla="*/ 0 w 31"/>
                  <a:gd name="T37" fmla="*/ 478 h 483"/>
                  <a:gd name="T38" fmla="*/ 0 w 31"/>
                  <a:gd name="T39" fmla="*/ 483 h 483"/>
                  <a:gd name="T40" fmla="*/ 0 w 31"/>
                  <a:gd name="T41" fmla="*/ 483 h 483"/>
                  <a:gd name="T42" fmla="*/ 0 w 31"/>
                  <a:gd name="T43" fmla="*/ 466 h 483"/>
                  <a:gd name="T44" fmla="*/ 0 w 31"/>
                  <a:gd name="T45" fmla="*/ 434 h 483"/>
                  <a:gd name="T46" fmla="*/ 0 w 31"/>
                  <a:gd name="T47" fmla="*/ 403 h 483"/>
                  <a:gd name="T48" fmla="*/ 0 w 31"/>
                  <a:gd name="T49" fmla="*/ 403 h 483"/>
                  <a:gd name="T50" fmla="*/ 0 w 31"/>
                  <a:gd name="T51" fmla="*/ 336 h 483"/>
                  <a:gd name="T52" fmla="*/ 0 w 31"/>
                  <a:gd name="T53" fmla="*/ 232 h 483"/>
                  <a:gd name="T54" fmla="*/ 6 w 31"/>
                  <a:gd name="T55" fmla="*/ 165 h 483"/>
                  <a:gd name="T56" fmla="*/ 6 w 31"/>
                  <a:gd name="T57" fmla="*/ 165 h 483"/>
                  <a:gd name="T58" fmla="*/ 14 w 31"/>
                  <a:gd name="T59" fmla="*/ 110 h 483"/>
                  <a:gd name="T60" fmla="*/ 20 w 31"/>
                  <a:gd name="T61" fmla="*/ 37 h 483"/>
                  <a:gd name="T62" fmla="*/ 20 w 31"/>
                  <a:gd name="T6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483">
                    <a:moveTo>
                      <a:pt x="20" y="0"/>
                    </a:moveTo>
                    <a:lnTo>
                      <a:pt x="20" y="31"/>
                    </a:lnTo>
                    <a:lnTo>
                      <a:pt x="20" y="98"/>
                    </a:lnTo>
                    <a:lnTo>
                      <a:pt x="25" y="153"/>
                    </a:lnTo>
                    <a:lnTo>
                      <a:pt x="25" y="153"/>
                    </a:lnTo>
                    <a:lnTo>
                      <a:pt x="25" y="220"/>
                    </a:lnTo>
                    <a:lnTo>
                      <a:pt x="31" y="330"/>
                    </a:lnTo>
                    <a:lnTo>
                      <a:pt x="31" y="403"/>
                    </a:lnTo>
                    <a:lnTo>
                      <a:pt x="31" y="403"/>
                    </a:lnTo>
                    <a:lnTo>
                      <a:pt x="25" y="342"/>
                    </a:lnTo>
                    <a:lnTo>
                      <a:pt x="25" y="226"/>
                    </a:lnTo>
                    <a:lnTo>
                      <a:pt x="20" y="153"/>
                    </a:lnTo>
                    <a:lnTo>
                      <a:pt x="20" y="153"/>
                    </a:lnTo>
                    <a:lnTo>
                      <a:pt x="14" y="214"/>
                    </a:lnTo>
                    <a:lnTo>
                      <a:pt x="6" y="336"/>
                    </a:lnTo>
                    <a:lnTo>
                      <a:pt x="6" y="417"/>
                    </a:lnTo>
                    <a:lnTo>
                      <a:pt x="6" y="417"/>
                    </a:lnTo>
                    <a:lnTo>
                      <a:pt x="0" y="446"/>
                    </a:lnTo>
                    <a:lnTo>
                      <a:pt x="0" y="478"/>
                    </a:lnTo>
                    <a:lnTo>
                      <a:pt x="0" y="483"/>
                    </a:lnTo>
                    <a:lnTo>
                      <a:pt x="0" y="483"/>
                    </a:lnTo>
                    <a:lnTo>
                      <a:pt x="0" y="466"/>
                    </a:lnTo>
                    <a:lnTo>
                      <a:pt x="0" y="434"/>
                    </a:lnTo>
                    <a:lnTo>
                      <a:pt x="0" y="403"/>
                    </a:lnTo>
                    <a:lnTo>
                      <a:pt x="0" y="403"/>
                    </a:lnTo>
                    <a:lnTo>
                      <a:pt x="0" y="336"/>
                    </a:lnTo>
                    <a:lnTo>
                      <a:pt x="0" y="232"/>
                    </a:lnTo>
                    <a:lnTo>
                      <a:pt x="6" y="165"/>
                    </a:lnTo>
                    <a:lnTo>
                      <a:pt x="6" y="165"/>
                    </a:lnTo>
                    <a:lnTo>
                      <a:pt x="14" y="110"/>
                    </a:lnTo>
                    <a:lnTo>
                      <a:pt x="20" y="37"/>
                    </a:lnTo>
                    <a:lnTo>
                      <a:pt x="2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60" name="Freeform 276"/>
              <p:cNvSpPr>
                <a:spLocks/>
              </p:cNvSpPr>
              <p:nvPr/>
            </p:nvSpPr>
            <p:spPr bwMode="auto">
              <a:xfrm>
                <a:off x="4135" y="3056"/>
                <a:ext cx="11" cy="136"/>
              </a:xfrm>
              <a:custGeom>
                <a:avLst/>
                <a:gdLst>
                  <a:gd name="T0" fmla="*/ 11 w 11"/>
                  <a:gd name="T1" fmla="*/ 0 h 136"/>
                  <a:gd name="T2" fmla="*/ 5 w 11"/>
                  <a:gd name="T3" fmla="*/ 18 h 136"/>
                  <a:gd name="T4" fmla="*/ 0 w 11"/>
                  <a:gd name="T5" fmla="*/ 50 h 136"/>
                  <a:gd name="T6" fmla="*/ 0 w 11"/>
                  <a:gd name="T7" fmla="*/ 73 h 136"/>
                  <a:gd name="T8" fmla="*/ 0 w 11"/>
                  <a:gd name="T9" fmla="*/ 73 h 136"/>
                  <a:gd name="T10" fmla="*/ 0 w 11"/>
                  <a:gd name="T11" fmla="*/ 93 h 136"/>
                  <a:gd name="T12" fmla="*/ 5 w 11"/>
                  <a:gd name="T13" fmla="*/ 116 h 136"/>
                  <a:gd name="T14" fmla="*/ 5 w 11"/>
                  <a:gd name="T15" fmla="*/ 136 h 136"/>
                  <a:gd name="T16" fmla="*/ 5 w 11"/>
                  <a:gd name="T17" fmla="*/ 136 h 136"/>
                  <a:gd name="T18" fmla="*/ 5 w 11"/>
                  <a:gd name="T19" fmla="*/ 128 h 136"/>
                  <a:gd name="T20" fmla="*/ 5 w 11"/>
                  <a:gd name="T21" fmla="*/ 99 h 136"/>
                  <a:gd name="T22" fmla="*/ 5 w 11"/>
                  <a:gd name="T23" fmla="*/ 73 h 136"/>
                  <a:gd name="T24" fmla="*/ 5 w 11"/>
                  <a:gd name="T25" fmla="*/ 73 h 136"/>
                  <a:gd name="T26" fmla="*/ 5 w 11"/>
                  <a:gd name="T27" fmla="*/ 50 h 136"/>
                  <a:gd name="T28" fmla="*/ 11 w 11"/>
                  <a:gd name="T29" fmla="*/ 18 h 136"/>
                  <a:gd name="T30" fmla="*/ 11 w 11"/>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36">
                    <a:moveTo>
                      <a:pt x="11" y="0"/>
                    </a:moveTo>
                    <a:lnTo>
                      <a:pt x="5" y="18"/>
                    </a:lnTo>
                    <a:lnTo>
                      <a:pt x="0" y="50"/>
                    </a:lnTo>
                    <a:lnTo>
                      <a:pt x="0" y="73"/>
                    </a:lnTo>
                    <a:lnTo>
                      <a:pt x="0" y="73"/>
                    </a:lnTo>
                    <a:lnTo>
                      <a:pt x="0" y="93"/>
                    </a:lnTo>
                    <a:lnTo>
                      <a:pt x="5" y="116"/>
                    </a:lnTo>
                    <a:lnTo>
                      <a:pt x="5" y="136"/>
                    </a:lnTo>
                    <a:lnTo>
                      <a:pt x="5" y="136"/>
                    </a:lnTo>
                    <a:lnTo>
                      <a:pt x="5" y="128"/>
                    </a:lnTo>
                    <a:lnTo>
                      <a:pt x="5" y="99"/>
                    </a:lnTo>
                    <a:lnTo>
                      <a:pt x="5" y="73"/>
                    </a:lnTo>
                    <a:lnTo>
                      <a:pt x="5" y="73"/>
                    </a:lnTo>
                    <a:lnTo>
                      <a:pt x="5" y="50"/>
                    </a:lnTo>
                    <a:lnTo>
                      <a:pt x="11" y="18"/>
                    </a:lnTo>
                    <a:lnTo>
                      <a:pt x="11"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61" name="Freeform 277"/>
              <p:cNvSpPr>
                <a:spLocks/>
              </p:cNvSpPr>
              <p:nvPr/>
            </p:nvSpPr>
            <p:spPr bwMode="auto">
              <a:xfrm>
                <a:off x="4569" y="1802"/>
                <a:ext cx="336" cy="14"/>
              </a:xfrm>
              <a:custGeom>
                <a:avLst/>
                <a:gdLst>
                  <a:gd name="T0" fmla="*/ 336 w 336"/>
                  <a:gd name="T1" fmla="*/ 14 h 14"/>
                  <a:gd name="T2" fmla="*/ 331 w 336"/>
                  <a:gd name="T3" fmla="*/ 14 h 14"/>
                  <a:gd name="T4" fmla="*/ 317 w 336"/>
                  <a:gd name="T5" fmla="*/ 14 h 14"/>
                  <a:gd name="T6" fmla="*/ 311 w 336"/>
                  <a:gd name="T7" fmla="*/ 14 h 14"/>
                  <a:gd name="T8" fmla="*/ 311 w 336"/>
                  <a:gd name="T9" fmla="*/ 14 h 14"/>
                  <a:gd name="T10" fmla="*/ 276 w 336"/>
                  <a:gd name="T11" fmla="*/ 14 h 14"/>
                  <a:gd name="T12" fmla="*/ 220 w 336"/>
                  <a:gd name="T13" fmla="*/ 6 h 14"/>
                  <a:gd name="T14" fmla="*/ 171 w 336"/>
                  <a:gd name="T15" fmla="*/ 0 h 14"/>
                  <a:gd name="T16" fmla="*/ 171 w 336"/>
                  <a:gd name="T17" fmla="*/ 0 h 14"/>
                  <a:gd name="T18" fmla="*/ 110 w 336"/>
                  <a:gd name="T19" fmla="*/ 0 h 14"/>
                  <a:gd name="T20" fmla="*/ 36 w 336"/>
                  <a:gd name="T21" fmla="*/ 0 h 14"/>
                  <a:gd name="T22" fmla="*/ 0 w 33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14">
                    <a:moveTo>
                      <a:pt x="336" y="14"/>
                    </a:moveTo>
                    <a:lnTo>
                      <a:pt x="331" y="14"/>
                    </a:lnTo>
                    <a:lnTo>
                      <a:pt x="317" y="14"/>
                    </a:lnTo>
                    <a:lnTo>
                      <a:pt x="311" y="14"/>
                    </a:lnTo>
                    <a:lnTo>
                      <a:pt x="311" y="14"/>
                    </a:lnTo>
                    <a:lnTo>
                      <a:pt x="276" y="14"/>
                    </a:lnTo>
                    <a:lnTo>
                      <a:pt x="220" y="6"/>
                    </a:lnTo>
                    <a:lnTo>
                      <a:pt x="171" y="0"/>
                    </a:lnTo>
                    <a:lnTo>
                      <a:pt x="171" y="0"/>
                    </a:lnTo>
                    <a:lnTo>
                      <a:pt x="110" y="0"/>
                    </a:lnTo>
                    <a:lnTo>
                      <a:pt x="3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62" name="Freeform 278"/>
              <p:cNvSpPr>
                <a:spLocks/>
              </p:cNvSpPr>
              <p:nvPr/>
            </p:nvSpPr>
            <p:spPr bwMode="auto">
              <a:xfrm>
                <a:off x="4734" y="1822"/>
                <a:ext cx="134" cy="6"/>
              </a:xfrm>
              <a:custGeom>
                <a:avLst/>
                <a:gdLst>
                  <a:gd name="T0" fmla="*/ 134 w 134"/>
                  <a:gd name="T1" fmla="*/ 6 h 6"/>
                  <a:gd name="T2" fmla="*/ 116 w 134"/>
                  <a:gd name="T3" fmla="*/ 6 h 6"/>
                  <a:gd name="T4" fmla="*/ 91 w 134"/>
                  <a:gd name="T5" fmla="*/ 6 h 6"/>
                  <a:gd name="T6" fmla="*/ 67 w 134"/>
                  <a:gd name="T7" fmla="*/ 6 h 6"/>
                  <a:gd name="T8" fmla="*/ 67 w 134"/>
                  <a:gd name="T9" fmla="*/ 6 h 6"/>
                  <a:gd name="T10" fmla="*/ 48 w 134"/>
                  <a:gd name="T11" fmla="*/ 6 h 6"/>
                  <a:gd name="T12" fmla="*/ 18 w 134"/>
                  <a:gd name="T13" fmla="*/ 0 h 6"/>
                  <a:gd name="T14" fmla="*/ 0 w 13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6">
                    <a:moveTo>
                      <a:pt x="134" y="6"/>
                    </a:moveTo>
                    <a:lnTo>
                      <a:pt x="116" y="6"/>
                    </a:lnTo>
                    <a:lnTo>
                      <a:pt x="91" y="6"/>
                    </a:lnTo>
                    <a:lnTo>
                      <a:pt x="67" y="6"/>
                    </a:lnTo>
                    <a:lnTo>
                      <a:pt x="67" y="6"/>
                    </a:lnTo>
                    <a:lnTo>
                      <a:pt x="48" y="6"/>
                    </a:lnTo>
                    <a:lnTo>
                      <a:pt x="18"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63" name="Freeform 279"/>
              <p:cNvSpPr>
                <a:spLocks/>
              </p:cNvSpPr>
              <p:nvPr/>
            </p:nvSpPr>
            <p:spPr bwMode="auto">
              <a:xfrm>
                <a:off x="4636" y="1857"/>
                <a:ext cx="264" cy="6"/>
              </a:xfrm>
              <a:custGeom>
                <a:avLst/>
                <a:gdLst>
                  <a:gd name="T0" fmla="*/ 264 w 264"/>
                  <a:gd name="T1" fmla="*/ 0 h 6"/>
                  <a:gd name="T2" fmla="*/ 250 w 264"/>
                  <a:gd name="T3" fmla="*/ 0 h 6"/>
                  <a:gd name="T4" fmla="*/ 220 w 264"/>
                  <a:gd name="T5" fmla="*/ 6 h 6"/>
                  <a:gd name="T6" fmla="*/ 201 w 264"/>
                  <a:gd name="T7" fmla="*/ 0 h 6"/>
                  <a:gd name="T8" fmla="*/ 201 w 264"/>
                  <a:gd name="T9" fmla="*/ 0 h 6"/>
                  <a:gd name="T10" fmla="*/ 183 w 264"/>
                  <a:gd name="T11" fmla="*/ 0 h 6"/>
                  <a:gd name="T12" fmla="*/ 153 w 264"/>
                  <a:gd name="T13" fmla="*/ 0 h 6"/>
                  <a:gd name="T14" fmla="*/ 122 w 264"/>
                  <a:gd name="T15" fmla="*/ 0 h 6"/>
                  <a:gd name="T16" fmla="*/ 122 w 264"/>
                  <a:gd name="T17" fmla="*/ 0 h 6"/>
                  <a:gd name="T18" fmla="*/ 79 w 264"/>
                  <a:gd name="T19" fmla="*/ 0 h 6"/>
                  <a:gd name="T20" fmla="*/ 24 w 264"/>
                  <a:gd name="T21" fmla="*/ 0 h 6"/>
                  <a:gd name="T22" fmla="*/ 0 w 26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6">
                    <a:moveTo>
                      <a:pt x="264" y="0"/>
                    </a:moveTo>
                    <a:lnTo>
                      <a:pt x="250" y="0"/>
                    </a:lnTo>
                    <a:lnTo>
                      <a:pt x="220" y="6"/>
                    </a:lnTo>
                    <a:lnTo>
                      <a:pt x="201" y="0"/>
                    </a:lnTo>
                    <a:lnTo>
                      <a:pt x="201" y="0"/>
                    </a:lnTo>
                    <a:lnTo>
                      <a:pt x="183" y="0"/>
                    </a:lnTo>
                    <a:lnTo>
                      <a:pt x="153" y="0"/>
                    </a:lnTo>
                    <a:lnTo>
                      <a:pt x="122" y="0"/>
                    </a:lnTo>
                    <a:lnTo>
                      <a:pt x="122" y="0"/>
                    </a:lnTo>
                    <a:lnTo>
                      <a:pt x="79" y="0"/>
                    </a:lnTo>
                    <a:lnTo>
                      <a:pt x="24"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64" name="Freeform 280"/>
              <p:cNvSpPr>
                <a:spLocks/>
              </p:cNvSpPr>
              <p:nvPr/>
            </p:nvSpPr>
            <p:spPr bwMode="auto">
              <a:xfrm>
                <a:off x="4433" y="1822"/>
                <a:ext cx="197" cy="6"/>
              </a:xfrm>
              <a:custGeom>
                <a:avLst/>
                <a:gdLst>
                  <a:gd name="T0" fmla="*/ 197 w 197"/>
                  <a:gd name="T1" fmla="*/ 0 h 6"/>
                  <a:gd name="T2" fmla="*/ 177 w 197"/>
                  <a:gd name="T3" fmla="*/ 0 h 6"/>
                  <a:gd name="T4" fmla="*/ 136 w 197"/>
                  <a:gd name="T5" fmla="*/ 6 h 6"/>
                  <a:gd name="T6" fmla="*/ 105 w 197"/>
                  <a:gd name="T7" fmla="*/ 6 h 6"/>
                  <a:gd name="T8" fmla="*/ 105 w 197"/>
                  <a:gd name="T9" fmla="*/ 6 h 6"/>
                  <a:gd name="T10" fmla="*/ 67 w 197"/>
                  <a:gd name="T11" fmla="*/ 6 h 6"/>
                  <a:gd name="T12" fmla="*/ 26 w 197"/>
                  <a:gd name="T13" fmla="*/ 6 h 6"/>
                  <a:gd name="T14" fmla="*/ 0 w 19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6">
                    <a:moveTo>
                      <a:pt x="197" y="0"/>
                    </a:moveTo>
                    <a:lnTo>
                      <a:pt x="177" y="0"/>
                    </a:lnTo>
                    <a:lnTo>
                      <a:pt x="136" y="6"/>
                    </a:lnTo>
                    <a:lnTo>
                      <a:pt x="105" y="6"/>
                    </a:lnTo>
                    <a:lnTo>
                      <a:pt x="105" y="6"/>
                    </a:lnTo>
                    <a:lnTo>
                      <a:pt x="67" y="6"/>
                    </a:lnTo>
                    <a:lnTo>
                      <a:pt x="26"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65" name="Freeform 281"/>
              <p:cNvSpPr>
                <a:spLocks/>
              </p:cNvSpPr>
              <p:nvPr/>
            </p:nvSpPr>
            <p:spPr bwMode="auto">
              <a:xfrm>
                <a:off x="4544" y="1877"/>
                <a:ext cx="373" cy="6"/>
              </a:xfrm>
              <a:custGeom>
                <a:avLst/>
                <a:gdLst>
                  <a:gd name="T0" fmla="*/ 373 w 373"/>
                  <a:gd name="T1" fmla="*/ 6 h 6"/>
                  <a:gd name="T2" fmla="*/ 367 w 373"/>
                  <a:gd name="T3" fmla="*/ 6 h 6"/>
                  <a:gd name="T4" fmla="*/ 361 w 373"/>
                  <a:gd name="T5" fmla="*/ 6 h 6"/>
                  <a:gd name="T6" fmla="*/ 356 w 373"/>
                  <a:gd name="T7" fmla="*/ 0 h 6"/>
                  <a:gd name="T8" fmla="*/ 356 w 373"/>
                  <a:gd name="T9" fmla="*/ 0 h 6"/>
                  <a:gd name="T10" fmla="*/ 336 w 373"/>
                  <a:gd name="T11" fmla="*/ 0 h 6"/>
                  <a:gd name="T12" fmla="*/ 318 w 373"/>
                  <a:gd name="T13" fmla="*/ 0 h 6"/>
                  <a:gd name="T14" fmla="*/ 301 w 373"/>
                  <a:gd name="T15" fmla="*/ 0 h 6"/>
                  <a:gd name="T16" fmla="*/ 301 w 373"/>
                  <a:gd name="T17" fmla="*/ 0 h 6"/>
                  <a:gd name="T18" fmla="*/ 269 w 373"/>
                  <a:gd name="T19" fmla="*/ 0 h 6"/>
                  <a:gd name="T20" fmla="*/ 232 w 373"/>
                  <a:gd name="T21" fmla="*/ 6 h 6"/>
                  <a:gd name="T22" fmla="*/ 208 w 373"/>
                  <a:gd name="T23" fmla="*/ 6 h 6"/>
                  <a:gd name="T24" fmla="*/ 208 w 373"/>
                  <a:gd name="T25" fmla="*/ 6 h 6"/>
                  <a:gd name="T26" fmla="*/ 177 w 373"/>
                  <a:gd name="T27" fmla="*/ 6 h 6"/>
                  <a:gd name="T28" fmla="*/ 127 w 373"/>
                  <a:gd name="T29" fmla="*/ 6 h 6"/>
                  <a:gd name="T30" fmla="*/ 98 w 373"/>
                  <a:gd name="T31" fmla="*/ 6 h 6"/>
                  <a:gd name="T32" fmla="*/ 98 w 373"/>
                  <a:gd name="T33" fmla="*/ 6 h 6"/>
                  <a:gd name="T34" fmla="*/ 66 w 373"/>
                  <a:gd name="T35" fmla="*/ 6 h 6"/>
                  <a:gd name="T36" fmla="*/ 25 w 373"/>
                  <a:gd name="T37" fmla="*/ 6 h 6"/>
                  <a:gd name="T38" fmla="*/ 0 w 373"/>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3" h="6">
                    <a:moveTo>
                      <a:pt x="373" y="6"/>
                    </a:moveTo>
                    <a:lnTo>
                      <a:pt x="367" y="6"/>
                    </a:lnTo>
                    <a:lnTo>
                      <a:pt x="361" y="6"/>
                    </a:lnTo>
                    <a:lnTo>
                      <a:pt x="356" y="0"/>
                    </a:lnTo>
                    <a:lnTo>
                      <a:pt x="356" y="0"/>
                    </a:lnTo>
                    <a:lnTo>
                      <a:pt x="336" y="0"/>
                    </a:lnTo>
                    <a:lnTo>
                      <a:pt x="318" y="0"/>
                    </a:lnTo>
                    <a:lnTo>
                      <a:pt x="301" y="0"/>
                    </a:lnTo>
                    <a:lnTo>
                      <a:pt x="301" y="0"/>
                    </a:lnTo>
                    <a:lnTo>
                      <a:pt x="269" y="0"/>
                    </a:lnTo>
                    <a:lnTo>
                      <a:pt x="232" y="6"/>
                    </a:lnTo>
                    <a:lnTo>
                      <a:pt x="208" y="6"/>
                    </a:lnTo>
                    <a:lnTo>
                      <a:pt x="208" y="6"/>
                    </a:lnTo>
                    <a:lnTo>
                      <a:pt x="177" y="6"/>
                    </a:lnTo>
                    <a:lnTo>
                      <a:pt x="127" y="6"/>
                    </a:lnTo>
                    <a:lnTo>
                      <a:pt x="98" y="6"/>
                    </a:lnTo>
                    <a:lnTo>
                      <a:pt x="98" y="6"/>
                    </a:lnTo>
                    <a:lnTo>
                      <a:pt x="66" y="6"/>
                    </a:lnTo>
                    <a:lnTo>
                      <a:pt x="25"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66" name="Freeform 282"/>
              <p:cNvSpPr>
                <a:spLocks/>
              </p:cNvSpPr>
              <p:nvPr/>
            </p:nvSpPr>
            <p:spPr bwMode="auto">
              <a:xfrm>
                <a:off x="4801" y="1918"/>
                <a:ext cx="116" cy="14"/>
              </a:xfrm>
              <a:custGeom>
                <a:avLst/>
                <a:gdLst>
                  <a:gd name="T0" fmla="*/ 116 w 116"/>
                  <a:gd name="T1" fmla="*/ 0 h 14"/>
                  <a:gd name="T2" fmla="*/ 110 w 116"/>
                  <a:gd name="T3" fmla="*/ 8 h 14"/>
                  <a:gd name="T4" fmla="*/ 104 w 116"/>
                  <a:gd name="T5" fmla="*/ 8 h 14"/>
                  <a:gd name="T6" fmla="*/ 91 w 116"/>
                  <a:gd name="T7" fmla="*/ 8 h 14"/>
                  <a:gd name="T8" fmla="*/ 91 w 116"/>
                  <a:gd name="T9" fmla="*/ 8 h 14"/>
                  <a:gd name="T10" fmla="*/ 79 w 116"/>
                  <a:gd name="T11" fmla="*/ 14 h 14"/>
                  <a:gd name="T12" fmla="*/ 73 w 116"/>
                  <a:gd name="T13" fmla="*/ 8 h 14"/>
                  <a:gd name="T14" fmla="*/ 67 w 116"/>
                  <a:gd name="T15" fmla="*/ 8 h 14"/>
                  <a:gd name="T16" fmla="*/ 67 w 116"/>
                  <a:gd name="T17" fmla="*/ 8 h 14"/>
                  <a:gd name="T18" fmla="*/ 55 w 116"/>
                  <a:gd name="T19" fmla="*/ 14 h 14"/>
                  <a:gd name="T20" fmla="*/ 44 w 116"/>
                  <a:gd name="T21" fmla="*/ 14 h 14"/>
                  <a:gd name="T22" fmla="*/ 36 w 116"/>
                  <a:gd name="T23" fmla="*/ 14 h 14"/>
                  <a:gd name="T24" fmla="*/ 36 w 116"/>
                  <a:gd name="T25" fmla="*/ 14 h 14"/>
                  <a:gd name="T26" fmla="*/ 24 w 116"/>
                  <a:gd name="T27" fmla="*/ 14 h 14"/>
                  <a:gd name="T28" fmla="*/ 6 w 116"/>
                  <a:gd name="T29" fmla="*/ 14 h 14"/>
                  <a:gd name="T30" fmla="*/ 0 w 116"/>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4">
                    <a:moveTo>
                      <a:pt x="116" y="0"/>
                    </a:moveTo>
                    <a:lnTo>
                      <a:pt x="110" y="8"/>
                    </a:lnTo>
                    <a:lnTo>
                      <a:pt x="104" y="8"/>
                    </a:lnTo>
                    <a:lnTo>
                      <a:pt x="91" y="8"/>
                    </a:lnTo>
                    <a:lnTo>
                      <a:pt x="91" y="8"/>
                    </a:lnTo>
                    <a:lnTo>
                      <a:pt x="79" y="14"/>
                    </a:lnTo>
                    <a:lnTo>
                      <a:pt x="73" y="8"/>
                    </a:lnTo>
                    <a:lnTo>
                      <a:pt x="67" y="8"/>
                    </a:lnTo>
                    <a:lnTo>
                      <a:pt x="67" y="8"/>
                    </a:lnTo>
                    <a:lnTo>
                      <a:pt x="55" y="14"/>
                    </a:lnTo>
                    <a:lnTo>
                      <a:pt x="44" y="14"/>
                    </a:lnTo>
                    <a:lnTo>
                      <a:pt x="36" y="14"/>
                    </a:lnTo>
                    <a:lnTo>
                      <a:pt x="36" y="14"/>
                    </a:lnTo>
                    <a:lnTo>
                      <a:pt x="24" y="14"/>
                    </a:lnTo>
                    <a:lnTo>
                      <a:pt x="6" y="14"/>
                    </a:lnTo>
                    <a:lnTo>
                      <a:pt x="0"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67" name="Freeform 283"/>
              <p:cNvSpPr>
                <a:spLocks/>
              </p:cNvSpPr>
              <p:nvPr/>
            </p:nvSpPr>
            <p:spPr bwMode="auto">
              <a:xfrm>
                <a:off x="4477" y="1906"/>
                <a:ext cx="397" cy="12"/>
              </a:xfrm>
              <a:custGeom>
                <a:avLst/>
                <a:gdLst>
                  <a:gd name="T0" fmla="*/ 397 w 397"/>
                  <a:gd name="T1" fmla="*/ 0 h 12"/>
                  <a:gd name="T2" fmla="*/ 360 w 397"/>
                  <a:gd name="T3" fmla="*/ 0 h 12"/>
                  <a:gd name="T4" fmla="*/ 293 w 397"/>
                  <a:gd name="T5" fmla="*/ 0 h 12"/>
                  <a:gd name="T6" fmla="*/ 244 w 397"/>
                  <a:gd name="T7" fmla="*/ 0 h 12"/>
                  <a:gd name="T8" fmla="*/ 244 w 397"/>
                  <a:gd name="T9" fmla="*/ 0 h 12"/>
                  <a:gd name="T10" fmla="*/ 214 w 397"/>
                  <a:gd name="T11" fmla="*/ 6 h 12"/>
                  <a:gd name="T12" fmla="*/ 171 w 397"/>
                  <a:gd name="T13" fmla="*/ 12 h 12"/>
                  <a:gd name="T14" fmla="*/ 147 w 397"/>
                  <a:gd name="T15" fmla="*/ 12 h 12"/>
                  <a:gd name="T16" fmla="*/ 147 w 397"/>
                  <a:gd name="T17" fmla="*/ 12 h 12"/>
                  <a:gd name="T18" fmla="*/ 110 w 397"/>
                  <a:gd name="T19" fmla="*/ 12 h 12"/>
                  <a:gd name="T20" fmla="*/ 43 w 397"/>
                  <a:gd name="T21" fmla="*/ 12 h 12"/>
                  <a:gd name="T22" fmla="*/ 0 w 397"/>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12">
                    <a:moveTo>
                      <a:pt x="397" y="0"/>
                    </a:moveTo>
                    <a:lnTo>
                      <a:pt x="360" y="0"/>
                    </a:lnTo>
                    <a:lnTo>
                      <a:pt x="293" y="0"/>
                    </a:lnTo>
                    <a:lnTo>
                      <a:pt x="244" y="0"/>
                    </a:lnTo>
                    <a:lnTo>
                      <a:pt x="244" y="0"/>
                    </a:lnTo>
                    <a:lnTo>
                      <a:pt x="214" y="6"/>
                    </a:lnTo>
                    <a:lnTo>
                      <a:pt x="171" y="12"/>
                    </a:lnTo>
                    <a:lnTo>
                      <a:pt x="147" y="12"/>
                    </a:lnTo>
                    <a:lnTo>
                      <a:pt x="147" y="12"/>
                    </a:lnTo>
                    <a:lnTo>
                      <a:pt x="110" y="12"/>
                    </a:lnTo>
                    <a:lnTo>
                      <a:pt x="43"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68" name="Freeform 284"/>
              <p:cNvSpPr>
                <a:spLocks/>
              </p:cNvSpPr>
              <p:nvPr/>
            </p:nvSpPr>
            <p:spPr bwMode="auto">
              <a:xfrm>
                <a:off x="4256" y="1802"/>
                <a:ext cx="258" cy="1"/>
              </a:xfrm>
              <a:custGeom>
                <a:avLst/>
                <a:gdLst>
                  <a:gd name="T0" fmla="*/ 258 w 258"/>
                  <a:gd name="T1" fmla="*/ 227 w 258"/>
                  <a:gd name="T2" fmla="*/ 177 w 258"/>
                  <a:gd name="T3" fmla="*/ 140 w 258"/>
                  <a:gd name="T4" fmla="*/ 140 w 258"/>
                  <a:gd name="T5" fmla="*/ 105 w 258"/>
                  <a:gd name="T6" fmla="*/ 44 w 258"/>
                  <a:gd name="T7" fmla="*/ 0 w 258"/>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58">
                    <a:moveTo>
                      <a:pt x="258" y="0"/>
                    </a:moveTo>
                    <a:lnTo>
                      <a:pt x="227" y="0"/>
                    </a:lnTo>
                    <a:lnTo>
                      <a:pt x="177" y="0"/>
                    </a:lnTo>
                    <a:lnTo>
                      <a:pt x="140" y="0"/>
                    </a:lnTo>
                    <a:lnTo>
                      <a:pt x="140" y="0"/>
                    </a:lnTo>
                    <a:lnTo>
                      <a:pt x="105" y="0"/>
                    </a:lnTo>
                    <a:lnTo>
                      <a:pt x="44"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69" name="Freeform 285"/>
              <p:cNvSpPr>
                <a:spLocks/>
              </p:cNvSpPr>
              <p:nvPr/>
            </p:nvSpPr>
            <p:spPr bwMode="auto">
              <a:xfrm>
                <a:off x="4335" y="1883"/>
                <a:ext cx="185" cy="17"/>
              </a:xfrm>
              <a:custGeom>
                <a:avLst/>
                <a:gdLst>
                  <a:gd name="T0" fmla="*/ 185 w 185"/>
                  <a:gd name="T1" fmla="*/ 17 h 17"/>
                  <a:gd name="T2" fmla="*/ 171 w 185"/>
                  <a:gd name="T3" fmla="*/ 17 h 17"/>
                  <a:gd name="T4" fmla="*/ 154 w 185"/>
                  <a:gd name="T5" fmla="*/ 17 h 17"/>
                  <a:gd name="T6" fmla="*/ 130 w 185"/>
                  <a:gd name="T7" fmla="*/ 12 h 17"/>
                  <a:gd name="T8" fmla="*/ 130 w 185"/>
                  <a:gd name="T9" fmla="*/ 12 h 17"/>
                  <a:gd name="T10" fmla="*/ 104 w 185"/>
                  <a:gd name="T11" fmla="*/ 6 h 17"/>
                  <a:gd name="T12" fmla="*/ 81 w 185"/>
                  <a:gd name="T13" fmla="*/ 6 h 17"/>
                  <a:gd name="T14" fmla="*/ 55 w 185"/>
                  <a:gd name="T15" fmla="*/ 6 h 17"/>
                  <a:gd name="T16" fmla="*/ 55 w 185"/>
                  <a:gd name="T17" fmla="*/ 6 h 17"/>
                  <a:gd name="T18" fmla="*/ 32 w 185"/>
                  <a:gd name="T19" fmla="*/ 6 h 17"/>
                  <a:gd name="T20" fmla="*/ 6 w 185"/>
                  <a:gd name="T21" fmla="*/ 0 h 17"/>
                  <a:gd name="T22" fmla="*/ 0 w 185"/>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7">
                    <a:moveTo>
                      <a:pt x="185" y="17"/>
                    </a:moveTo>
                    <a:lnTo>
                      <a:pt x="171" y="17"/>
                    </a:lnTo>
                    <a:lnTo>
                      <a:pt x="154" y="17"/>
                    </a:lnTo>
                    <a:lnTo>
                      <a:pt x="130" y="12"/>
                    </a:lnTo>
                    <a:lnTo>
                      <a:pt x="130" y="12"/>
                    </a:lnTo>
                    <a:lnTo>
                      <a:pt x="104" y="6"/>
                    </a:lnTo>
                    <a:lnTo>
                      <a:pt x="81" y="6"/>
                    </a:lnTo>
                    <a:lnTo>
                      <a:pt x="55" y="6"/>
                    </a:lnTo>
                    <a:lnTo>
                      <a:pt x="55" y="6"/>
                    </a:lnTo>
                    <a:lnTo>
                      <a:pt x="32" y="6"/>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70" name="Freeform 286"/>
              <p:cNvSpPr>
                <a:spLocks/>
              </p:cNvSpPr>
              <p:nvPr/>
            </p:nvSpPr>
            <p:spPr bwMode="auto">
              <a:xfrm>
                <a:off x="4207" y="1871"/>
                <a:ext cx="270" cy="18"/>
              </a:xfrm>
              <a:custGeom>
                <a:avLst/>
                <a:gdLst>
                  <a:gd name="T0" fmla="*/ 270 w 270"/>
                  <a:gd name="T1" fmla="*/ 0 h 18"/>
                  <a:gd name="T2" fmla="*/ 252 w 270"/>
                  <a:gd name="T3" fmla="*/ 6 h 18"/>
                  <a:gd name="T4" fmla="*/ 226 w 270"/>
                  <a:gd name="T5" fmla="*/ 6 h 18"/>
                  <a:gd name="T6" fmla="*/ 197 w 270"/>
                  <a:gd name="T7" fmla="*/ 6 h 18"/>
                  <a:gd name="T8" fmla="*/ 197 w 270"/>
                  <a:gd name="T9" fmla="*/ 6 h 18"/>
                  <a:gd name="T10" fmla="*/ 154 w 270"/>
                  <a:gd name="T11" fmla="*/ 6 h 18"/>
                  <a:gd name="T12" fmla="*/ 105 w 270"/>
                  <a:gd name="T13" fmla="*/ 6 h 18"/>
                  <a:gd name="T14" fmla="*/ 61 w 270"/>
                  <a:gd name="T15" fmla="*/ 12 h 18"/>
                  <a:gd name="T16" fmla="*/ 61 w 270"/>
                  <a:gd name="T17" fmla="*/ 12 h 18"/>
                  <a:gd name="T18" fmla="*/ 32 w 270"/>
                  <a:gd name="T19" fmla="*/ 18 h 18"/>
                  <a:gd name="T20" fmla="*/ 6 w 270"/>
                  <a:gd name="T21" fmla="*/ 12 h 18"/>
                  <a:gd name="T22" fmla="*/ 0 w 270"/>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18">
                    <a:moveTo>
                      <a:pt x="270" y="0"/>
                    </a:moveTo>
                    <a:lnTo>
                      <a:pt x="252" y="6"/>
                    </a:lnTo>
                    <a:lnTo>
                      <a:pt x="226" y="6"/>
                    </a:lnTo>
                    <a:lnTo>
                      <a:pt x="197" y="6"/>
                    </a:lnTo>
                    <a:lnTo>
                      <a:pt x="197" y="6"/>
                    </a:lnTo>
                    <a:lnTo>
                      <a:pt x="154" y="6"/>
                    </a:lnTo>
                    <a:lnTo>
                      <a:pt x="105" y="6"/>
                    </a:lnTo>
                    <a:lnTo>
                      <a:pt x="61" y="12"/>
                    </a:lnTo>
                    <a:lnTo>
                      <a:pt x="61" y="12"/>
                    </a:lnTo>
                    <a:lnTo>
                      <a:pt x="32" y="18"/>
                    </a:lnTo>
                    <a:lnTo>
                      <a:pt x="6"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71" name="Freeform 287"/>
              <p:cNvSpPr>
                <a:spLocks/>
              </p:cNvSpPr>
              <p:nvPr/>
            </p:nvSpPr>
            <p:spPr bwMode="auto">
              <a:xfrm>
                <a:off x="3596" y="1877"/>
                <a:ext cx="299" cy="12"/>
              </a:xfrm>
              <a:custGeom>
                <a:avLst/>
                <a:gdLst>
                  <a:gd name="T0" fmla="*/ 299 w 299"/>
                  <a:gd name="T1" fmla="*/ 0 h 12"/>
                  <a:gd name="T2" fmla="*/ 263 w 299"/>
                  <a:gd name="T3" fmla="*/ 0 h 12"/>
                  <a:gd name="T4" fmla="*/ 188 w 299"/>
                  <a:gd name="T5" fmla="*/ 0 h 12"/>
                  <a:gd name="T6" fmla="*/ 139 w 299"/>
                  <a:gd name="T7" fmla="*/ 0 h 12"/>
                  <a:gd name="T8" fmla="*/ 139 w 299"/>
                  <a:gd name="T9" fmla="*/ 0 h 12"/>
                  <a:gd name="T10" fmla="*/ 110 w 299"/>
                  <a:gd name="T11" fmla="*/ 6 h 12"/>
                  <a:gd name="T12" fmla="*/ 55 w 299"/>
                  <a:gd name="T13" fmla="*/ 12 h 12"/>
                  <a:gd name="T14" fmla="*/ 0 w 29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2">
                    <a:moveTo>
                      <a:pt x="299" y="0"/>
                    </a:moveTo>
                    <a:lnTo>
                      <a:pt x="263" y="0"/>
                    </a:lnTo>
                    <a:lnTo>
                      <a:pt x="188" y="0"/>
                    </a:lnTo>
                    <a:lnTo>
                      <a:pt x="139" y="0"/>
                    </a:lnTo>
                    <a:lnTo>
                      <a:pt x="139" y="0"/>
                    </a:lnTo>
                    <a:lnTo>
                      <a:pt x="110" y="6"/>
                    </a:lnTo>
                    <a:lnTo>
                      <a:pt x="55"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72" name="Freeform 288"/>
              <p:cNvSpPr>
                <a:spLocks/>
              </p:cNvSpPr>
              <p:nvPr/>
            </p:nvSpPr>
            <p:spPr bwMode="auto">
              <a:xfrm>
                <a:off x="3674" y="1857"/>
                <a:ext cx="93" cy="14"/>
              </a:xfrm>
              <a:custGeom>
                <a:avLst/>
                <a:gdLst>
                  <a:gd name="T0" fmla="*/ 93 w 93"/>
                  <a:gd name="T1" fmla="*/ 0 h 14"/>
                  <a:gd name="T2" fmla="*/ 81 w 93"/>
                  <a:gd name="T3" fmla="*/ 0 h 14"/>
                  <a:gd name="T4" fmla="*/ 61 w 93"/>
                  <a:gd name="T5" fmla="*/ 6 h 14"/>
                  <a:gd name="T6" fmla="*/ 44 w 93"/>
                  <a:gd name="T7" fmla="*/ 6 h 14"/>
                  <a:gd name="T8" fmla="*/ 44 w 93"/>
                  <a:gd name="T9" fmla="*/ 6 h 14"/>
                  <a:gd name="T10" fmla="*/ 20 w 93"/>
                  <a:gd name="T11" fmla="*/ 14 h 14"/>
                  <a:gd name="T12" fmla="*/ 6 w 93"/>
                  <a:gd name="T13" fmla="*/ 14 h 14"/>
                  <a:gd name="T14" fmla="*/ 0 w 9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4">
                    <a:moveTo>
                      <a:pt x="93" y="0"/>
                    </a:moveTo>
                    <a:lnTo>
                      <a:pt x="81" y="0"/>
                    </a:lnTo>
                    <a:lnTo>
                      <a:pt x="61" y="6"/>
                    </a:lnTo>
                    <a:lnTo>
                      <a:pt x="44" y="6"/>
                    </a:lnTo>
                    <a:lnTo>
                      <a:pt x="44" y="6"/>
                    </a:lnTo>
                    <a:lnTo>
                      <a:pt x="20" y="14"/>
                    </a:lnTo>
                    <a:lnTo>
                      <a:pt x="6" y="14"/>
                    </a:lnTo>
                    <a:lnTo>
                      <a:pt x="0"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73" name="Freeform 289"/>
              <p:cNvSpPr>
                <a:spLocks/>
              </p:cNvSpPr>
              <p:nvPr/>
            </p:nvSpPr>
            <p:spPr bwMode="auto">
              <a:xfrm>
                <a:off x="3491" y="1822"/>
                <a:ext cx="232" cy="6"/>
              </a:xfrm>
              <a:custGeom>
                <a:avLst/>
                <a:gdLst>
                  <a:gd name="T0" fmla="*/ 232 w 232"/>
                  <a:gd name="T1" fmla="*/ 6 h 6"/>
                  <a:gd name="T2" fmla="*/ 215 w 232"/>
                  <a:gd name="T3" fmla="*/ 6 h 6"/>
                  <a:gd name="T4" fmla="*/ 171 w 232"/>
                  <a:gd name="T5" fmla="*/ 6 h 6"/>
                  <a:gd name="T6" fmla="*/ 142 w 232"/>
                  <a:gd name="T7" fmla="*/ 0 h 6"/>
                  <a:gd name="T8" fmla="*/ 142 w 232"/>
                  <a:gd name="T9" fmla="*/ 0 h 6"/>
                  <a:gd name="T10" fmla="*/ 93 w 232"/>
                  <a:gd name="T11" fmla="*/ 0 h 6"/>
                  <a:gd name="T12" fmla="*/ 32 w 232"/>
                  <a:gd name="T13" fmla="*/ 0 h 6"/>
                  <a:gd name="T14" fmla="*/ 0 w 23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6">
                    <a:moveTo>
                      <a:pt x="232" y="6"/>
                    </a:moveTo>
                    <a:lnTo>
                      <a:pt x="215" y="6"/>
                    </a:lnTo>
                    <a:lnTo>
                      <a:pt x="171" y="6"/>
                    </a:lnTo>
                    <a:lnTo>
                      <a:pt x="142" y="0"/>
                    </a:lnTo>
                    <a:lnTo>
                      <a:pt x="142" y="0"/>
                    </a:lnTo>
                    <a:lnTo>
                      <a:pt x="93" y="0"/>
                    </a:lnTo>
                    <a:lnTo>
                      <a:pt x="32"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74" name="Freeform 290"/>
              <p:cNvSpPr>
                <a:spLocks/>
              </p:cNvSpPr>
              <p:nvPr/>
            </p:nvSpPr>
            <p:spPr bwMode="auto">
              <a:xfrm>
                <a:off x="3240" y="1808"/>
                <a:ext cx="141" cy="20"/>
              </a:xfrm>
              <a:custGeom>
                <a:avLst/>
                <a:gdLst>
                  <a:gd name="T0" fmla="*/ 0 w 141"/>
                  <a:gd name="T1" fmla="*/ 0 h 20"/>
                  <a:gd name="T2" fmla="*/ 0 w 141"/>
                  <a:gd name="T3" fmla="*/ 8 h 20"/>
                  <a:gd name="T4" fmla="*/ 0 w 141"/>
                  <a:gd name="T5" fmla="*/ 8 h 20"/>
                  <a:gd name="T6" fmla="*/ 0 w 141"/>
                  <a:gd name="T7" fmla="*/ 8 h 20"/>
                  <a:gd name="T8" fmla="*/ 0 w 141"/>
                  <a:gd name="T9" fmla="*/ 8 h 20"/>
                  <a:gd name="T10" fmla="*/ 0 w 141"/>
                  <a:gd name="T11" fmla="*/ 14 h 20"/>
                  <a:gd name="T12" fmla="*/ 7 w 141"/>
                  <a:gd name="T13" fmla="*/ 20 h 20"/>
                  <a:gd name="T14" fmla="*/ 13 w 141"/>
                  <a:gd name="T15" fmla="*/ 20 h 20"/>
                  <a:gd name="T16" fmla="*/ 13 w 141"/>
                  <a:gd name="T17" fmla="*/ 20 h 20"/>
                  <a:gd name="T18" fmla="*/ 13 w 141"/>
                  <a:gd name="T19" fmla="*/ 20 h 20"/>
                  <a:gd name="T20" fmla="*/ 19 w 141"/>
                  <a:gd name="T21" fmla="*/ 20 h 20"/>
                  <a:gd name="T22" fmla="*/ 25 w 141"/>
                  <a:gd name="T23" fmla="*/ 14 h 20"/>
                  <a:gd name="T24" fmla="*/ 25 w 141"/>
                  <a:gd name="T25" fmla="*/ 14 h 20"/>
                  <a:gd name="T26" fmla="*/ 55 w 141"/>
                  <a:gd name="T27" fmla="*/ 14 h 20"/>
                  <a:gd name="T28" fmla="*/ 104 w 141"/>
                  <a:gd name="T29" fmla="*/ 14 h 20"/>
                  <a:gd name="T30" fmla="*/ 141 w 141"/>
                  <a:gd name="T3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20">
                    <a:moveTo>
                      <a:pt x="0" y="0"/>
                    </a:moveTo>
                    <a:lnTo>
                      <a:pt x="0" y="8"/>
                    </a:lnTo>
                    <a:lnTo>
                      <a:pt x="0" y="8"/>
                    </a:lnTo>
                    <a:lnTo>
                      <a:pt x="0" y="8"/>
                    </a:lnTo>
                    <a:lnTo>
                      <a:pt x="0" y="8"/>
                    </a:lnTo>
                    <a:lnTo>
                      <a:pt x="0" y="14"/>
                    </a:lnTo>
                    <a:lnTo>
                      <a:pt x="7" y="20"/>
                    </a:lnTo>
                    <a:lnTo>
                      <a:pt x="13" y="20"/>
                    </a:lnTo>
                    <a:lnTo>
                      <a:pt x="13" y="20"/>
                    </a:lnTo>
                    <a:lnTo>
                      <a:pt x="13" y="20"/>
                    </a:lnTo>
                    <a:lnTo>
                      <a:pt x="19" y="20"/>
                    </a:lnTo>
                    <a:lnTo>
                      <a:pt x="25" y="14"/>
                    </a:lnTo>
                    <a:lnTo>
                      <a:pt x="25" y="14"/>
                    </a:lnTo>
                    <a:lnTo>
                      <a:pt x="55" y="14"/>
                    </a:lnTo>
                    <a:lnTo>
                      <a:pt x="104" y="14"/>
                    </a:lnTo>
                    <a:lnTo>
                      <a:pt x="141"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75" name="Freeform 291"/>
              <p:cNvSpPr>
                <a:spLocks/>
              </p:cNvSpPr>
              <p:nvPr/>
            </p:nvSpPr>
            <p:spPr bwMode="auto">
              <a:xfrm>
                <a:off x="3240" y="1839"/>
                <a:ext cx="184" cy="6"/>
              </a:xfrm>
              <a:custGeom>
                <a:avLst/>
                <a:gdLst>
                  <a:gd name="T0" fmla="*/ 184 w 184"/>
                  <a:gd name="T1" fmla="*/ 6 h 6"/>
                  <a:gd name="T2" fmla="*/ 179 w 184"/>
                  <a:gd name="T3" fmla="*/ 6 h 6"/>
                  <a:gd name="T4" fmla="*/ 153 w 184"/>
                  <a:gd name="T5" fmla="*/ 6 h 6"/>
                  <a:gd name="T6" fmla="*/ 124 w 184"/>
                  <a:gd name="T7" fmla="*/ 0 h 6"/>
                  <a:gd name="T8" fmla="*/ 124 w 184"/>
                  <a:gd name="T9" fmla="*/ 0 h 6"/>
                  <a:gd name="T10" fmla="*/ 86 w 184"/>
                  <a:gd name="T11" fmla="*/ 6 h 6"/>
                  <a:gd name="T12" fmla="*/ 55 w 184"/>
                  <a:gd name="T13" fmla="*/ 6 h 6"/>
                  <a:gd name="T14" fmla="*/ 43 w 184"/>
                  <a:gd name="T15" fmla="*/ 6 h 6"/>
                  <a:gd name="T16" fmla="*/ 43 w 184"/>
                  <a:gd name="T17" fmla="*/ 6 h 6"/>
                  <a:gd name="T18" fmla="*/ 31 w 184"/>
                  <a:gd name="T19" fmla="*/ 6 h 6"/>
                  <a:gd name="T20" fmla="*/ 25 w 184"/>
                  <a:gd name="T21" fmla="*/ 6 h 6"/>
                  <a:gd name="T22" fmla="*/ 19 w 184"/>
                  <a:gd name="T23" fmla="*/ 6 h 6"/>
                  <a:gd name="T24" fmla="*/ 19 w 184"/>
                  <a:gd name="T25" fmla="*/ 6 h 6"/>
                  <a:gd name="T26" fmla="*/ 13 w 184"/>
                  <a:gd name="T27" fmla="*/ 6 h 6"/>
                  <a:gd name="T28" fmla="*/ 0 w 184"/>
                  <a:gd name="T29" fmla="*/ 0 h 6"/>
                  <a:gd name="T30" fmla="*/ 0 w 18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6">
                    <a:moveTo>
                      <a:pt x="184" y="6"/>
                    </a:moveTo>
                    <a:lnTo>
                      <a:pt x="179" y="6"/>
                    </a:lnTo>
                    <a:lnTo>
                      <a:pt x="153" y="6"/>
                    </a:lnTo>
                    <a:lnTo>
                      <a:pt x="124" y="0"/>
                    </a:lnTo>
                    <a:lnTo>
                      <a:pt x="124" y="0"/>
                    </a:lnTo>
                    <a:lnTo>
                      <a:pt x="86" y="6"/>
                    </a:lnTo>
                    <a:lnTo>
                      <a:pt x="55" y="6"/>
                    </a:lnTo>
                    <a:lnTo>
                      <a:pt x="43" y="6"/>
                    </a:lnTo>
                    <a:lnTo>
                      <a:pt x="43" y="6"/>
                    </a:lnTo>
                    <a:lnTo>
                      <a:pt x="31" y="6"/>
                    </a:lnTo>
                    <a:lnTo>
                      <a:pt x="25" y="6"/>
                    </a:lnTo>
                    <a:lnTo>
                      <a:pt x="19" y="6"/>
                    </a:lnTo>
                    <a:lnTo>
                      <a:pt x="19" y="6"/>
                    </a:lnTo>
                    <a:lnTo>
                      <a:pt x="13"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76" name="Line 292"/>
              <p:cNvSpPr>
                <a:spLocks noChangeShapeType="1"/>
              </p:cNvSpPr>
              <p:nvPr/>
            </p:nvSpPr>
            <p:spPr bwMode="auto">
              <a:xfrm flipH="1">
                <a:off x="3303" y="1863"/>
                <a:ext cx="6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677" name="Freeform 293"/>
              <p:cNvSpPr>
                <a:spLocks/>
              </p:cNvSpPr>
              <p:nvPr/>
            </p:nvSpPr>
            <p:spPr bwMode="auto">
              <a:xfrm>
                <a:off x="3234" y="1863"/>
                <a:ext cx="185" cy="20"/>
              </a:xfrm>
              <a:custGeom>
                <a:avLst/>
                <a:gdLst>
                  <a:gd name="T0" fmla="*/ 185 w 185"/>
                  <a:gd name="T1" fmla="*/ 20 h 20"/>
                  <a:gd name="T2" fmla="*/ 153 w 185"/>
                  <a:gd name="T3" fmla="*/ 20 h 20"/>
                  <a:gd name="T4" fmla="*/ 104 w 185"/>
                  <a:gd name="T5" fmla="*/ 14 h 20"/>
                  <a:gd name="T6" fmla="*/ 74 w 185"/>
                  <a:gd name="T7" fmla="*/ 14 h 20"/>
                  <a:gd name="T8" fmla="*/ 74 w 185"/>
                  <a:gd name="T9" fmla="*/ 14 h 20"/>
                  <a:gd name="T10" fmla="*/ 55 w 185"/>
                  <a:gd name="T11" fmla="*/ 14 h 20"/>
                  <a:gd name="T12" fmla="*/ 31 w 185"/>
                  <a:gd name="T13" fmla="*/ 14 h 20"/>
                  <a:gd name="T14" fmla="*/ 19 w 185"/>
                  <a:gd name="T15" fmla="*/ 8 h 20"/>
                  <a:gd name="T16" fmla="*/ 19 w 185"/>
                  <a:gd name="T17" fmla="*/ 8 h 20"/>
                  <a:gd name="T18" fmla="*/ 13 w 185"/>
                  <a:gd name="T19" fmla="*/ 8 h 20"/>
                  <a:gd name="T20" fmla="*/ 0 w 185"/>
                  <a:gd name="T21" fmla="*/ 8 h 20"/>
                  <a:gd name="T22" fmla="*/ 0 w 185"/>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20">
                    <a:moveTo>
                      <a:pt x="185" y="20"/>
                    </a:moveTo>
                    <a:lnTo>
                      <a:pt x="153" y="20"/>
                    </a:lnTo>
                    <a:lnTo>
                      <a:pt x="104" y="14"/>
                    </a:lnTo>
                    <a:lnTo>
                      <a:pt x="74" y="14"/>
                    </a:lnTo>
                    <a:lnTo>
                      <a:pt x="74" y="14"/>
                    </a:lnTo>
                    <a:lnTo>
                      <a:pt x="55" y="14"/>
                    </a:lnTo>
                    <a:lnTo>
                      <a:pt x="31" y="14"/>
                    </a:lnTo>
                    <a:lnTo>
                      <a:pt x="19" y="8"/>
                    </a:lnTo>
                    <a:lnTo>
                      <a:pt x="19" y="8"/>
                    </a:lnTo>
                    <a:lnTo>
                      <a:pt x="13"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78" name="Freeform 294"/>
              <p:cNvSpPr>
                <a:spLocks/>
              </p:cNvSpPr>
              <p:nvPr/>
            </p:nvSpPr>
            <p:spPr bwMode="auto">
              <a:xfrm>
                <a:off x="3723" y="1779"/>
                <a:ext cx="490" cy="23"/>
              </a:xfrm>
              <a:custGeom>
                <a:avLst/>
                <a:gdLst>
                  <a:gd name="T0" fmla="*/ 0 w 490"/>
                  <a:gd name="T1" fmla="*/ 0 h 23"/>
                  <a:gd name="T2" fmla="*/ 32 w 490"/>
                  <a:gd name="T3" fmla="*/ 5 h 23"/>
                  <a:gd name="T4" fmla="*/ 81 w 490"/>
                  <a:gd name="T5" fmla="*/ 5 h 23"/>
                  <a:gd name="T6" fmla="*/ 122 w 490"/>
                  <a:gd name="T7" fmla="*/ 11 h 23"/>
                  <a:gd name="T8" fmla="*/ 122 w 490"/>
                  <a:gd name="T9" fmla="*/ 11 h 23"/>
                  <a:gd name="T10" fmla="*/ 185 w 490"/>
                  <a:gd name="T11" fmla="*/ 17 h 23"/>
                  <a:gd name="T12" fmla="*/ 276 w 490"/>
                  <a:gd name="T13" fmla="*/ 23 h 23"/>
                  <a:gd name="T14" fmla="*/ 337 w 490"/>
                  <a:gd name="T15" fmla="*/ 23 h 23"/>
                  <a:gd name="T16" fmla="*/ 337 w 490"/>
                  <a:gd name="T17" fmla="*/ 23 h 23"/>
                  <a:gd name="T18" fmla="*/ 380 w 490"/>
                  <a:gd name="T19" fmla="*/ 17 h 23"/>
                  <a:gd name="T20" fmla="*/ 447 w 490"/>
                  <a:gd name="T21" fmla="*/ 11 h 23"/>
                  <a:gd name="T22" fmla="*/ 490 w 490"/>
                  <a:gd name="T23"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 h="23">
                    <a:moveTo>
                      <a:pt x="0" y="0"/>
                    </a:moveTo>
                    <a:lnTo>
                      <a:pt x="32" y="5"/>
                    </a:lnTo>
                    <a:lnTo>
                      <a:pt x="81" y="5"/>
                    </a:lnTo>
                    <a:lnTo>
                      <a:pt x="122" y="11"/>
                    </a:lnTo>
                    <a:lnTo>
                      <a:pt x="122" y="11"/>
                    </a:lnTo>
                    <a:lnTo>
                      <a:pt x="185" y="17"/>
                    </a:lnTo>
                    <a:lnTo>
                      <a:pt x="276" y="23"/>
                    </a:lnTo>
                    <a:lnTo>
                      <a:pt x="337" y="23"/>
                    </a:lnTo>
                    <a:lnTo>
                      <a:pt x="337" y="23"/>
                    </a:lnTo>
                    <a:lnTo>
                      <a:pt x="380" y="17"/>
                    </a:lnTo>
                    <a:lnTo>
                      <a:pt x="447" y="11"/>
                    </a:lnTo>
                    <a:lnTo>
                      <a:pt x="49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79" name="Freeform 295"/>
              <p:cNvSpPr>
                <a:spLocks/>
              </p:cNvSpPr>
              <p:nvPr/>
            </p:nvSpPr>
            <p:spPr bwMode="auto">
              <a:xfrm>
                <a:off x="3889" y="1834"/>
                <a:ext cx="240" cy="17"/>
              </a:xfrm>
              <a:custGeom>
                <a:avLst/>
                <a:gdLst>
                  <a:gd name="T0" fmla="*/ 240 w 240"/>
                  <a:gd name="T1" fmla="*/ 17 h 17"/>
                  <a:gd name="T2" fmla="*/ 220 w 240"/>
                  <a:gd name="T3" fmla="*/ 17 h 17"/>
                  <a:gd name="T4" fmla="*/ 190 w 240"/>
                  <a:gd name="T5" fmla="*/ 5 h 17"/>
                  <a:gd name="T6" fmla="*/ 153 w 240"/>
                  <a:gd name="T7" fmla="*/ 0 h 17"/>
                  <a:gd name="T8" fmla="*/ 153 w 240"/>
                  <a:gd name="T9" fmla="*/ 0 h 17"/>
                  <a:gd name="T10" fmla="*/ 98 w 240"/>
                  <a:gd name="T11" fmla="*/ 0 h 17"/>
                  <a:gd name="T12" fmla="*/ 31 w 240"/>
                  <a:gd name="T13" fmla="*/ 0 h 17"/>
                  <a:gd name="T14" fmla="*/ 0 w 24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7">
                    <a:moveTo>
                      <a:pt x="240" y="17"/>
                    </a:moveTo>
                    <a:lnTo>
                      <a:pt x="220" y="17"/>
                    </a:lnTo>
                    <a:lnTo>
                      <a:pt x="190" y="5"/>
                    </a:lnTo>
                    <a:lnTo>
                      <a:pt x="153" y="0"/>
                    </a:lnTo>
                    <a:lnTo>
                      <a:pt x="153" y="0"/>
                    </a:lnTo>
                    <a:lnTo>
                      <a:pt x="98" y="0"/>
                    </a:lnTo>
                    <a:lnTo>
                      <a:pt x="3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80" name="Freeform 296"/>
              <p:cNvSpPr>
                <a:spLocks/>
              </p:cNvSpPr>
              <p:nvPr/>
            </p:nvSpPr>
            <p:spPr bwMode="auto">
              <a:xfrm>
                <a:off x="4085" y="1362"/>
                <a:ext cx="12" cy="141"/>
              </a:xfrm>
              <a:custGeom>
                <a:avLst/>
                <a:gdLst>
                  <a:gd name="T0" fmla="*/ 0 w 12"/>
                  <a:gd name="T1" fmla="*/ 0 h 141"/>
                  <a:gd name="T2" fmla="*/ 0 w 12"/>
                  <a:gd name="T3" fmla="*/ 13 h 141"/>
                  <a:gd name="T4" fmla="*/ 6 w 12"/>
                  <a:gd name="T5" fmla="*/ 25 h 141"/>
                  <a:gd name="T6" fmla="*/ 6 w 12"/>
                  <a:gd name="T7" fmla="*/ 37 h 141"/>
                  <a:gd name="T8" fmla="*/ 6 w 12"/>
                  <a:gd name="T9" fmla="*/ 37 h 141"/>
                  <a:gd name="T10" fmla="*/ 6 w 12"/>
                  <a:gd name="T11" fmla="*/ 74 h 141"/>
                  <a:gd name="T12" fmla="*/ 12 w 12"/>
                  <a:gd name="T13" fmla="*/ 116 h 141"/>
                  <a:gd name="T14" fmla="*/ 12 w 12"/>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1">
                    <a:moveTo>
                      <a:pt x="0" y="0"/>
                    </a:moveTo>
                    <a:lnTo>
                      <a:pt x="0" y="13"/>
                    </a:lnTo>
                    <a:lnTo>
                      <a:pt x="6" y="25"/>
                    </a:lnTo>
                    <a:lnTo>
                      <a:pt x="6" y="37"/>
                    </a:lnTo>
                    <a:lnTo>
                      <a:pt x="6" y="37"/>
                    </a:lnTo>
                    <a:lnTo>
                      <a:pt x="6" y="74"/>
                    </a:lnTo>
                    <a:lnTo>
                      <a:pt x="12" y="116"/>
                    </a:lnTo>
                    <a:lnTo>
                      <a:pt x="12" y="14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81" name="Freeform 297"/>
              <p:cNvSpPr>
                <a:spLocks/>
              </p:cNvSpPr>
              <p:nvPr/>
            </p:nvSpPr>
            <p:spPr bwMode="auto">
              <a:xfrm>
                <a:off x="4121" y="1399"/>
                <a:ext cx="8" cy="252"/>
              </a:xfrm>
              <a:custGeom>
                <a:avLst/>
                <a:gdLst>
                  <a:gd name="T0" fmla="*/ 0 w 8"/>
                  <a:gd name="T1" fmla="*/ 0 h 252"/>
                  <a:gd name="T2" fmla="*/ 0 w 8"/>
                  <a:gd name="T3" fmla="*/ 12 h 252"/>
                  <a:gd name="T4" fmla="*/ 0 w 8"/>
                  <a:gd name="T5" fmla="*/ 37 h 252"/>
                  <a:gd name="T6" fmla="*/ 8 w 8"/>
                  <a:gd name="T7" fmla="*/ 61 h 252"/>
                  <a:gd name="T8" fmla="*/ 8 w 8"/>
                  <a:gd name="T9" fmla="*/ 61 h 252"/>
                  <a:gd name="T10" fmla="*/ 0 w 8"/>
                  <a:gd name="T11" fmla="*/ 98 h 252"/>
                  <a:gd name="T12" fmla="*/ 0 w 8"/>
                  <a:gd name="T13" fmla="*/ 153 h 252"/>
                  <a:gd name="T14" fmla="*/ 0 w 8"/>
                  <a:gd name="T15" fmla="*/ 189 h 252"/>
                  <a:gd name="T16" fmla="*/ 0 w 8"/>
                  <a:gd name="T17" fmla="*/ 189 h 252"/>
                  <a:gd name="T18" fmla="*/ 0 w 8"/>
                  <a:gd name="T19" fmla="*/ 214 h 252"/>
                  <a:gd name="T20" fmla="*/ 0 w 8"/>
                  <a:gd name="T21" fmla="*/ 238 h 252"/>
                  <a:gd name="T22" fmla="*/ 0 w 8"/>
                  <a:gd name="T23"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52">
                    <a:moveTo>
                      <a:pt x="0" y="0"/>
                    </a:moveTo>
                    <a:lnTo>
                      <a:pt x="0" y="12"/>
                    </a:lnTo>
                    <a:lnTo>
                      <a:pt x="0" y="37"/>
                    </a:lnTo>
                    <a:lnTo>
                      <a:pt x="8" y="61"/>
                    </a:lnTo>
                    <a:lnTo>
                      <a:pt x="8" y="61"/>
                    </a:lnTo>
                    <a:lnTo>
                      <a:pt x="0" y="98"/>
                    </a:lnTo>
                    <a:lnTo>
                      <a:pt x="0" y="153"/>
                    </a:lnTo>
                    <a:lnTo>
                      <a:pt x="0" y="189"/>
                    </a:lnTo>
                    <a:lnTo>
                      <a:pt x="0" y="189"/>
                    </a:lnTo>
                    <a:lnTo>
                      <a:pt x="0" y="214"/>
                    </a:lnTo>
                    <a:lnTo>
                      <a:pt x="0" y="238"/>
                    </a:lnTo>
                    <a:lnTo>
                      <a:pt x="0" y="25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82" name="Freeform 298"/>
              <p:cNvSpPr>
                <a:spLocks/>
              </p:cNvSpPr>
              <p:nvPr/>
            </p:nvSpPr>
            <p:spPr bwMode="auto">
              <a:xfrm>
                <a:off x="4146" y="1596"/>
                <a:ext cx="1" cy="133"/>
              </a:xfrm>
              <a:custGeom>
                <a:avLst/>
                <a:gdLst>
                  <a:gd name="T0" fmla="*/ 0 h 133"/>
                  <a:gd name="T1" fmla="*/ 23 h 133"/>
                  <a:gd name="T2" fmla="*/ 67 h 133"/>
                  <a:gd name="T3" fmla="*/ 96 h 133"/>
                  <a:gd name="T4" fmla="*/ 96 h 133"/>
                  <a:gd name="T5" fmla="*/ 116 h 133"/>
                  <a:gd name="T6" fmla="*/ 127 h 133"/>
                  <a:gd name="T7" fmla="*/ 133 h 13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33">
                    <a:moveTo>
                      <a:pt x="0" y="0"/>
                    </a:moveTo>
                    <a:lnTo>
                      <a:pt x="0" y="23"/>
                    </a:lnTo>
                    <a:lnTo>
                      <a:pt x="0" y="67"/>
                    </a:lnTo>
                    <a:lnTo>
                      <a:pt x="0" y="96"/>
                    </a:lnTo>
                    <a:lnTo>
                      <a:pt x="0" y="96"/>
                    </a:lnTo>
                    <a:lnTo>
                      <a:pt x="0" y="116"/>
                    </a:lnTo>
                    <a:lnTo>
                      <a:pt x="0" y="127"/>
                    </a:lnTo>
                    <a:lnTo>
                      <a:pt x="0" y="1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83" name="Freeform 299"/>
              <p:cNvSpPr>
                <a:spLocks/>
              </p:cNvSpPr>
              <p:nvPr/>
            </p:nvSpPr>
            <p:spPr bwMode="auto">
              <a:xfrm>
                <a:off x="4054" y="1368"/>
                <a:ext cx="6" cy="104"/>
              </a:xfrm>
              <a:custGeom>
                <a:avLst/>
                <a:gdLst>
                  <a:gd name="T0" fmla="*/ 6 w 6"/>
                  <a:gd name="T1" fmla="*/ 0 h 104"/>
                  <a:gd name="T2" fmla="*/ 0 w 6"/>
                  <a:gd name="T3" fmla="*/ 7 h 104"/>
                  <a:gd name="T4" fmla="*/ 0 w 6"/>
                  <a:gd name="T5" fmla="*/ 19 h 104"/>
                  <a:gd name="T6" fmla="*/ 0 w 6"/>
                  <a:gd name="T7" fmla="*/ 25 h 104"/>
                  <a:gd name="T8" fmla="*/ 0 w 6"/>
                  <a:gd name="T9" fmla="*/ 25 h 104"/>
                  <a:gd name="T10" fmla="*/ 0 w 6"/>
                  <a:gd name="T11" fmla="*/ 37 h 104"/>
                  <a:gd name="T12" fmla="*/ 6 w 6"/>
                  <a:gd name="T13" fmla="*/ 43 h 104"/>
                  <a:gd name="T14" fmla="*/ 6 w 6"/>
                  <a:gd name="T15" fmla="*/ 49 h 104"/>
                  <a:gd name="T16" fmla="*/ 6 w 6"/>
                  <a:gd name="T17" fmla="*/ 49 h 104"/>
                  <a:gd name="T18" fmla="*/ 6 w 6"/>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4">
                    <a:moveTo>
                      <a:pt x="6" y="0"/>
                    </a:moveTo>
                    <a:lnTo>
                      <a:pt x="0" y="7"/>
                    </a:lnTo>
                    <a:lnTo>
                      <a:pt x="0" y="19"/>
                    </a:lnTo>
                    <a:lnTo>
                      <a:pt x="0" y="25"/>
                    </a:lnTo>
                    <a:lnTo>
                      <a:pt x="0" y="25"/>
                    </a:lnTo>
                    <a:lnTo>
                      <a:pt x="0" y="37"/>
                    </a:lnTo>
                    <a:lnTo>
                      <a:pt x="6" y="43"/>
                    </a:lnTo>
                    <a:lnTo>
                      <a:pt x="6" y="49"/>
                    </a:lnTo>
                    <a:lnTo>
                      <a:pt x="6" y="49"/>
                    </a:lnTo>
                    <a:lnTo>
                      <a:pt x="6" y="10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84" name="Freeform 300"/>
              <p:cNvSpPr>
                <a:spLocks/>
              </p:cNvSpPr>
              <p:nvPr/>
            </p:nvSpPr>
            <p:spPr bwMode="auto">
              <a:xfrm>
                <a:off x="4024" y="1375"/>
                <a:ext cx="18" cy="111"/>
              </a:xfrm>
              <a:custGeom>
                <a:avLst/>
                <a:gdLst>
                  <a:gd name="T0" fmla="*/ 18 w 18"/>
                  <a:gd name="T1" fmla="*/ 0 h 111"/>
                  <a:gd name="T2" fmla="*/ 12 w 18"/>
                  <a:gd name="T3" fmla="*/ 6 h 111"/>
                  <a:gd name="T4" fmla="*/ 6 w 18"/>
                  <a:gd name="T5" fmla="*/ 12 h 111"/>
                  <a:gd name="T6" fmla="*/ 6 w 18"/>
                  <a:gd name="T7" fmla="*/ 18 h 111"/>
                  <a:gd name="T8" fmla="*/ 6 w 18"/>
                  <a:gd name="T9" fmla="*/ 18 h 111"/>
                  <a:gd name="T10" fmla="*/ 0 w 18"/>
                  <a:gd name="T11" fmla="*/ 30 h 111"/>
                  <a:gd name="T12" fmla="*/ 0 w 18"/>
                  <a:gd name="T13" fmla="*/ 42 h 111"/>
                  <a:gd name="T14" fmla="*/ 0 w 18"/>
                  <a:gd name="T15" fmla="*/ 56 h 111"/>
                  <a:gd name="T16" fmla="*/ 0 w 18"/>
                  <a:gd name="T17" fmla="*/ 56 h 111"/>
                  <a:gd name="T18" fmla="*/ 0 w 18"/>
                  <a:gd name="T19" fmla="*/ 79 h 111"/>
                  <a:gd name="T20" fmla="*/ 0 w 18"/>
                  <a:gd name="T21" fmla="*/ 97 h 111"/>
                  <a:gd name="T22" fmla="*/ 0 w 18"/>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1">
                    <a:moveTo>
                      <a:pt x="18" y="0"/>
                    </a:moveTo>
                    <a:lnTo>
                      <a:pt x="12" y="6"/>
                    </a:lnTo>
                    <a:lnTo>
                      <a:pt x="6" y="12"/>
                    </a:lnTo>
                    <a:lnTo>
                      <a:pt x="6" y="18"/>
                    </a:lnTo>
                    <a:lnTo>
                      <a:pt x="6" y="18"/>
                    </a:lnTo>
                    <a:lnTo>
                      <a:pt x="0" y="30"/>
                    </a:lnTo>
                    <a:lnTo>
                      <a:pt x="0" y="42"/>
                    </a:lnTo>
                    <a:lnTo>
                      <a:pt x="0" y="56"/>
                    </a:lnTo>
                    <a:lnTo>
                      <a:pt x="0" y="56"/>
                    </a:lnTo>
                    <a:lnTo>
                      <a:pt x="0" y="79"/>
                    </a:lnTo>
                    <a:lnTo>
                      <a:pt x="0" y="97"/>
                    </a:lnTo>
                    <a:lnTo>
                      <a:pt x="0" y="1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85" name="Freeform 301"/>
              <p:cNvSpPr>
                <a:spLocks/>
              </p:cNvSpPr>
              <p:nvPr/>
            </p:nvSpPr>
            <p:spPr bwMode="auto">
              <a:xfrm>
                <a:off x="4005" y="1387"/>
                <a:ext cx="13" cy="140"/>
              </a:xfrm>
              <a:custGeom>
                <a:avLst/>
                <a:gdLst>
                  <a:gd name="T0" fmla="*/ 13 w 13"/>
                  <a:gd name="T1" fmla="*/ 0 h 140"/>
                  <a:gd name="T2" fmla="*/ 6 w 13"/>
                  <a:gd name="T3" fmla="*/ 6 h 140"/>
                  <a:gd name="T4" fmla="*/ 0 w 13"/>
                  <a:gd name="T5" fmla="*/ 24 h 140"/>
                  <a:gd name="T6" fmla="*/ 0 w 13"/>
                  <a:gd name="T7" fmla="*/ 36 h 140"/>
                  <a:gd name="T8" fmla="*/ 0 w 13"/>
                  <a:gd name="T9" fmla="*/ 36 h 140"/>
                  <a:gd name="T10" fmla="*/ 0 w 13"/>
                  <a:gd name="T11" fmla="*/ 67 h 140"/>
                  <a:gd name="T12" fmla="*/ 0 w 13"/>
                  <a:gd name="T13" fmla="*/ 110 h 140"/>
                  <a:gd name="T14" fmla="*/ 0 w 13"/>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0">
                    <a:moveTo>
                      <a:pt x="13" y="0"/>
                    </a:moveTo>
                    <a:lnTo>
                      <a:pt x="6" y="6"/>
                    </a:lnTo>
                    <a:lnTo>
                      <a:pt x="0" y="24"/>
                    </a:lnTo>
                    <a:lnTo>
                      <a:pt x="0" y="36"/>
                    </a:lnTo>
                    <a:lnTo>
                      <a:pt x="0" y="36"/>
                    </a:lnTo>
                    <a:lnTo>
                      <a:pt x="0" y="67"/>
                    </a:lnTo>
                    <a:lnTo>
                      <a:pt x="0" y="110"/>
                    </a:lnTo>
                    <a:lnTo>
                      <a:pt x="0" y="14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86" name="Freeform 302"/>
              <p:cNvSpPr>
                <a:spLocks/>
              </p:cNvSpPr>
              <p:nvPr/>
            </p:nvSpPr>
            <p:spPr bwMode="auto">
              <a:xfrm>
                <a:off x="3999" y="1596"/>
                <a:ext cx="6" cy="116"/>
              </a:xfrm>
              <a:custGeom>
                <a:avLst/>
                <a:gdLst>
                  <a:gd name="T0" fmla="*/ 0 w 6"/>
                  <a:gd name="T1" fmla="*/ 116 h 116"/>
                  <a:gd name="T2" fmla="*/ 0 w 6"/>
                  <a:gd name="T3" fmla="*/ 90 h 116"/>
                  <a:gd name="T4" fmla="*/ 0 w 6"/>
                  <a:gd name="T5" fmla="*/ 41 h 116"/>
                  <a:gd name="T6" fmla="*/ 6 w 6"/>
                  <a:gd name="T7" fmla="*/ 0 h 116"/>
                </a:gdLst>
                <a:ahLst/>
                <a:cxnLst>
                  <a:cxn ang="0">
                    <a:pos x="T0" y="T1"/>
                  </a:cxn>
                  <a:cxn ang="0">
                    <a:pos x="T2" y="T3"/>
                  </a:cxn>
                  <a:cxn ang="0">
                    <a:pos x="T4" y="T5"/>
                  </a:cxn>
                  <a:cxn ang="0">
                    <a:pos x="T6" y="T7"/>
                  </a:cxn>
                </a:cxnLst>
                <a:rect l="0" t="0" r="r" b="b"/>
                <a:pathLst>
                  <a:path w="6" h="116">
                    <a:moveTo>
                      <a:pt x="0" y="116"/>
                    </a:moveTo>
                    <a:lnTo>
                      <a:pt x="0" y="90"/>
                    </a:lnTo>
                    <a:lnTo>
                      <a:pt x="0" y="4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87" name="Freeform 303"/>
              <p:cNvSpPr>
                <a:spLocks/>
              </p:cNvSpPr>
              <p:nvPr/>
            </p:nvSpPr>
            <p:spPr bwMode="auto">
              <a:xfrm>
                <a:off x="4060" y="3375"/>
                <a:ext cx="14" cy="385"/>
              </a:xfrm>
              <a:custGeom>
                <a:avLst/>
                <a:gdLst>
                  <a:gd name="T0" fmla="*/ 14 w 14"/>
                  <a:gd name="T1" fmla="*/ 0 h 385"/>
                  <a:gd name="T2" fmla="*/ 6 w 14"/>
                  <a:gd name="T3" fmla="*/ 18 h 385"/>
                  <a:gd name="T4" fmla="*/ 6 w 14"/>
                  <a:gd name="T5" fmla="*/ 55 h 385"/>
                  <a:gd name="T6" fmla="*/ 6 w 14"/>
                  <a:gd name="T7" fmla="*/ 79 h 385"/>
                  <a:gd name="T8" fmla="*/ 6 w 14"/>
                  <a:gd name="T9" fmla="*/ 79 h 385"/>
                  <a:gd name="T10" fmla="*/ 6 w 14"/>
                  <a:gd name="T11" fmla="*/ 165 h 385"/>
                  <a:gd name="T12" fmla="*/ 0 w 14"/>
                  <a:gd name="T13" fmla="*/ 299 h 385"/>
                  <a:gd name="T14" fmla="*/ 0 w 14"/>
                  <a:gd name="T15" fmla="*/ 385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85">
                    <a:moveTo>
                      <a:pt x="14" y="0"/>
                    </a:moveTo>
                    <a:lnTo>
                      <a:pt x="6" y="18"/>
                    </a:lnTo>
                    <a:lnTo>
                      <a:pt x="6" y="55"/>
                    </a:lnTo>
                    <a:lnTo>
                      <a:pt x="6" y="79"/>
                    </a:lnTo>
                    <a:lnTo>
                      <a:pt x="6" y="79"/>
                    </a:lnTo>
                    <a:lnTo>
                      <a:pt x="6" y="165"/>
                    </a:lnTo>
                    <a:lnTo>
                      <a:pt x="0" y="299"/>
                    </a:lnTo>
                    <a:lnTo>
                      <a:pt x="0" y="38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88" name="Freeform 304"/>
              <p:cNvSpPr>
                <a:spLocks/>
              </p:cNvSpPr>
              <p:nvPr/>
            </p:nvSpPr>
            <p:spPr bwMode="auto">
              <a:xfrm>
                <a:off x="4091" y="3454"/>
                <a:ext cx="6" cy="336"/>
              </a:xfrm>
              <a:custGeom>
                <a:avLst/>
                <a:gdLst>
                  <a:gd name="T0" fmla="*/ 6 w 6"/>
                  <a:gd name="T1" fmla="*/ 0 h 336"/>
                  <a:gd name="T2" fmla="*/ 6 w 6"/>
                  <a:gd name="T3" fmla="*/ 19 h 336"/>
                  <a:gd name="T4" fmla="*/ 6 w 6"/>
                  <a:gd name="T5" fmla="*/ 43 h 336"/>
                  <a:gd name="T6" fmla="*/ 6 w 6"/>
                  <a:gd name="T7" fmla="*/ 68 h 336"/>
                  <a:gd name="T8" fmla="*/ 6 w 6"/>
                  <a:gd name="T9" fmla="*/ 68 h 336"/>
                  <a:gd name="T10" fmla="*/ 6 w 6"/>
                  <a:gd name="T11" fmla="*/ 135 h 336"/>
                  <a:gd name="T12" fmla="*/ 0 w 6"/>
                  <a:gd name="T13" fmla="*/ 257 h 336"/>
                  <a:gd name="T14" fmla="*/ 0 w 6"/>
                  <a:gd name="T15" fmla="*/ 336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36">
                    <a:moveTo>
                      <a:pt x="6" y="0"/>
                    </a:moveTo>
                    <a:lnTo>
                      <a:pt x="6" y="19"/>
                    </a:lnTo>
                    <a:lnTo>
                      <a:pt x="6" y="43"/>
                    </a:lnTo>
                    <a:lnTo>
                      <a:pt x="6" y="68"/>
                    </a:lnTo>
                    <a:lnTo>
                      <a:pt x="6" y="68"/>
                    </a:lnTo>
                    <a:lnTo>
                      <a:pt x="6" y="135"/>
                    </a:lnTo>
                    <a:lnTo>
                      <a:pt x="0" y="257"/>
                    </a:lnTo>
                    <a:lnTo>
                      <a:pt x="0" y="33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89" name="Freeform 305"/>
              <p:cNvSpPr>
                <a:spLocks/>
              </p:cNvSpPr>
              <p:nvPr/>
            </p:nvSpPr>
            <p:spPr bwMode="auto">
              <a:xfrm>
                <a:off x="3993" y="3349"/>
                <a:ext cx="6" cy="435"/>
              </a:xfrm>
              <a:custGeom>
                <a:avLst/>
                <a:gdLst>
                  <a:gd name="T0" fmla="*/ 6 w 6"/>
                  <a:gd name="T1" fmla="*/ 0 h 435"/>
                  <a:gd name="T2" fmla="*/ 6 w 6"/>
                  <a:gd name="T3" fmla="*/ 20 h 435"/>
                  <a:gd name="T4" fmla="*/ 6 w 6"/>
                  <a:gd name="T5" fmla="*/ 50 h 435"/>
                  <a:gd name="T6" fmla="*/ 6 w 6"/>
                  <a:gd name="T7" fmla="*/ 69 h 435"/>
                  <a:gd name="T8" fmla="*/ 6 w 6"/>
                  <a:gd name="T9" fmla="*/ 69 h 435"/>
                  <a:gd name="T10" fmla="*/ 6 w 6"/>
                  <a:gd name="T11" fmla="*/ 154 h 435"/>
                  <a:gd name="T12" fmla="*/ 0 w 6"/>
                  <a:gd name="T13" fmla="*/ 301 h 435"/>
                  <a:gd name="T14" fmla="*/ 6 w 6"/>
                  <a:gd name="T15" fmla="*/ 386 h 435"/>
                  <a:gd name="T16" fmla="*/ 6 w 6"/>
                  <a:gd name="T17" fmla="*/ 386 h 435"/>
                  <a:gd name="T18" fmla="*/ 6 w 6"/>
                  <a:gd name="T19" fmla="*/ 411 h 435"/>
                  <a:gd name="T20" fmla="*/ 6 w 6"/>
                  <a:gd name="T21" fmla="*/ 429 h 435"/>
                  <a:gd name="T22" fmla="*/ 6 w 6"/>
                  <a:gd name="T23"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35">
                    <a:moveTo>
                      <a:pt x="6" y="0"/>
                    </a:moveTo>
                    <a:lnTo>
                      <a:pt x="6" y="20"/>
                    </a:lnTo>
                    <a:lnTo>
                      <a:pt x="6" y="50"/>
                    </a:lnTo>
                    <a:lnTo>
                      <a:pt x="6" y="69"/>
                    </a:lnTo>
                    <a:lnTo>
                      <a:pt x="6" y="69"/>
                    </a:lnTo>
                    <a:lnTo>
                      <a:pt x="6" y="154"/>
                    </a:lnTo>
                    <a:lnTo>
                      <a:pt x="0" y="301"/>
                    </a:lnTo>
                    <a:lnTo>
                      <a:pt x="6" y="386"/>
                    </a:lnTo>
                    <a:lnTo>
                      <a:pt x="6" y="386"/>
                    </a:lnTo>
                    <a:lnTo>
                      <a:pt x="6" y="411"/>
                    </a:lnTo>
                    <a:lnTo>
                      <a:pt x="6" y="429"/>
                    </a:lnTo>
                    <a:lnTo>
                      <a:pt x="6" y="43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90" name="Freeform 306"/>
              <p:cNvSpPr>
                <a:spLocks/>
              </p:cNvSpPr>
              <p:nvPr/>
            </p:nvSpPr>
            <p:spPr bwMode="auto">
              <a:xfrm>
                <a:off x="4140" y="3222"/>
                <a:ext cx="6" cy="122"/>
              </a:xfrm>
              <a:custGeom>
                <a:avLst/>
                <a:gdLst>
                  <a:gd name="T0" fmla="*/ 6 w 6"/>
                  <a:gd name="T1" fmla="*/ 0 h 122"/>
                  <a:gd name="T2" fmla="*/ 0 w 6"/>
                  <a:gd name="T3" fmla="*/ 25 h 122"/>
                  <a:gd name="T4" fmla="*/ 0 w 6"/>
                  <a:gd name="T5" fmla="*/ 80 h 122"/>
                  <a:gd name="T6" fmla="*/ 0 w 6"/>
                  <a:gd name="T7" fmla="*/ 122 h 122"/>
                </a:gdLst>
                <a:ahLst/>
                <a:cxnLst>
                  <a:cxn ang="0">
                    <a:pos x="T0" y="T1"/>
                  </a:cxn>
                  <a:cxn ang="0">
                    <a:pos x="T2" y="T3"/>
                  </a:cxn>
                  <a:cxn ang="0">
                    <a:pos x="T4" y="T5"/>
                  </a:cxn>
                  <a:cxn ang="0">
                    <a:pos x="T6" y="T7"/>
                  </a:cxn>
                </a:cxnLst>
                <a:rect l="0" t="0" r="r" b="b"/>
                <a:pathLst>
                  <a:path w="6" h="122">
                    <a:moveTo>
                      <a:pt x="6" y="0"/>
                    </a:moveTo>
                    <a:lnTo>
                      <a:pt x="0" y="25"/>
                    </a:lnTo>
                    <a:lnTo>
                      <a:pt x="0" y="80"/>
                    </a:lnTo>
                    <a:lnTo>
                      <a:pt x="0" y="12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91" name="Freeform 307"/>
              <p:cNvSpPr>
                <a:spLocks/>
              </p:cNvSpPr>
              <p:nvPr/>
            </p:nvSpPr>
            <p:spPr bwMode="auto">
              <a:xfrm>
                <a:off x="4140" y="3001"/>
                <a:ext cx="1" cy="142"/>
              </a:xfrm>
              <a:custGeom>
                <a:avLst/>
                <a:gdLst>
                  <a:gd name="T0" fmla="*/ 0 h 142"/>
                  <a:gd name="T1" fmla="*/ 18 h 142"/>
                  <a:gd name="T2" fmla="*/ 50 h 142"/>
                  <a:gd name="T3" fmla="*/ 81 h 142"/>
                  <a:gd name="T4" fmla="*/ 81 h 142"/>
                  <a:gd name="T5" fmla="*/ 111 h 142"/>
                  <a:gd name="T6" fmla="*/ 136 h 142"/>
                  <a:gd name="T7" fmla="*/ 142 h 14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42">
                    <a:moveTo>
                      <a:pt x="0" y="0"/>
                    </a:moveTo>
                    <a:lnTo>
                      <a:pt x="0" y="18"/>
                    </a:lnTo>
                    <a:lnTo>
                      <a:pt x="0" y="50"/>
                    </a:lnTo>
                    <a:lnTo>
                      <a:pt x="0" y="81"/>
                    </a:lnTo>
                    <a:lnTo>
                      <a:pt x="0" y="81"/>
                    </a:lnTo>
                    <a:lnTo>
                      <a:pt x="0" y="111"/>
                    </a:lnTo>
                    <a:lnTo>
                      <a:pt x="0" y="136"/>
                    </a:lnTo>
                    <a:lnTo>
                      <a:pt x="0" y="14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692" name="Freeform 308"/>
              <p:cNvSpPr>
                <a:spLocks/>
              </p:cNvSpPr>
              <p:nvPr/>
            </p:nvSpPr>
            <p:spPr bwMode="auto">
              <a:xfrm>
                <a:off x="3969" y="1767"/>
                <a:ext cx="215" cy="214"/>
              </a:xfrm>
              <a:custGeom>
                <a:avLst/>
                <a:gdLst>
                  <a:gd name="T0" fmla="*/ 12 w 215"/>
                  <a:gd name="T1" fmla="*/ 0 h 214"/>
                  <a:gd name="T2" fmla="*/ 18 w 215"/>
                  <a:gd name="T3" fmla="*/ 12 h 214"/>
                  <a:gd name="T4" fmla="*/ 36 w 215"/>
                  <a:gd name="T5" fmla="*/ 29 h 214"/>
                  <a:gd name="T6" fmla="*/ 55 w 215"/>
                  <a:gd name="T7" fmla="*/ 55 h 214"/>
                  <a:gd name="T8" fmla="*/ 85 w 215"/>
                  <a:gd name="T9" fmla="*/ 84 h 214"/>
                  <a:gd name="T10" fmla="*/ 116 w 215"/>
                  <a:gd name="T11" fmla="*/ 122 h 214"/>
                  <a:gd name="T12" fmla="*/ 146 w 215"/>
                  <a:gd name="T13" fmla="*/ 151 h 214"/>
                  <a:gd name="T14" fmla="*/ 177 w 215"/>
                  <a:gd name="T15" fmla="*/ 183 h 214"/>
                  <a:gd name="T16" fmla="*/ 215 w 215"/>
                  <a:gd name="T17" fmla="*/ 206 h 214"/>
                  <a:gd name="T18" fmla="*/ 215 w 215"/>
                  <a:gd name="T19" fmla="*/ 206 h 214"/>
                  <a:gd name="T20" fmla="*/ 215 w 215"/>
                  <a:gd name="T21" fmla="*/ 214 h 214"/>
                  <a:gd name="T22" fmla="*/ 215 w 215"/>
                  <a:gd name="T23" fmla="*/ 214 h 214"/>
                  <a:gd name="T24" fmla="*/ 207 w 215"/>
                  <a:gd name="T25" fmla="*/ 214 h 214"/>
                  <a:gd name="T26" fmla="*/ 207 w 215"/>
                  <a:gd name="T27" fmla="*/ 214 h 214"/>
                  <a:gd name="T28" fmla="*/ 195 w 215"/>
                  <a:gd name="T29" fmla="*/ 206 h 214"/>
                  <a:gd name="T30" fmla="*/ 166 w 215"/>
                  <a:gd name="T31" fmla="*/ 177 h 214"/>
                  <a:gd name="T32" fmla="*/ 116 w 215"/>
                  <a:gd name="T33" fmla="*/ 133 h 214"/>
                  <a:gd name="T34" fmla="*/ 61 w 215"/>
                  <a:gd name="T35" fmla="*/ 78 h 214"/>
                  <a:gd name="T36" fmla="*/ 0 w 215"/>
                  <a:gd name="T37" fmla="*/ 6 h 214"/>
                  <a:gd name="T38" fmla="*/ 0 w 215"/>
                  <a:gd name="T39" fmla="*/ 6 h 214"/>
                  <a:gd name="T40" fmla="*/ 0 w 215"/>
                  <a:gd name="T41" fmla="*/ 6 h 214"/>
                  <a:gd name="T42" fmla="*/ 6 w 215"/>
                  <a:gd name="T43" fmla="*/ 0 h 214"/>
                  <a:gd name="T44" fmla="*/ 12 w 215"/>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14">
                    <a:moveTo>
                      <a:pt x="12" y="0"/>
                    </a:moveTo>
                    <a:lnTo>
                      <a:pt x="18" y="12"/>
                    </a:lnTo>
                    <a:lnTo>
                      <a:pt x="36" y="29"/>
                    </a:lnTo>
                    <a:lnTo>
                      <a:pt x="55" y="55"/>
                    </a:lnTo>
                    <a:lnTo>
                      <a:pt x="85" y="84"/>
                    </a:lnTo>
                    <a:lnTo>
                      <a:pt x="116" y="122"/>
                    </a:lnTo>
                    <a:lnTo>
                      <a:pt x="146" y="151"/>
                    </a:lnTo>
                    <a:lnTo>
                      <a:pt x="177" y="183"/>
                    </a:lnTo>
                    <a:lnTo>
                      <a:pt x="215" y="206"/>
                    </a:lnTo>
                    <a:lnTo>
                      <a:pt x="215" y="206"/>
                    </a:lnTo>
                    <a:lnTo>
                      <a:pt x="215" y="214"/>
                    </a:lnTo>
                    <a:lnTo>
                      <a:pt x="215" y="214"/>
                    </a:lnTo>
                    <a:lnTo>
                      <a:pt x="207" y="214"/>
                    </a:lnTo>
                    <a:lnTo>
                      <a:pt x="207" y="214"/>
                    </a:lnTo>
                    <a:lnTo>
                      <a:pt x="195" y="206"/>
                    </a:lnTo>
                    <a:lnTo>
                      <a:pt x="166" y="177"/>
                    </a:lnTo>
                    <a:lnTo>
                      <a:pt x="116" y="133"/>
                    </a:lnTo>
                    <a:lnTo>
                      <a:pt x="61" y="78"/>
                    </a:lnTo>
                    <a:lnTo>
                      <a:pt x="0" y="6"/>
                    </a:lnTo>
                    <a:lnTo>
                      <a:pt x="0" y="6"/>
                    </a:lnTo>
                    <a:lnTo>
                      <a:pt x="0" y="6"/>
                    </a:lnTo>
                    <a:lnTo>
                      <a:pt x="6" y="0"/>
                    </a:lnTo>
                    <a:lnTo>
                      <a:pt x="12"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93" name="Freeform 309"/>
              <p:cNvSpPr>
                <a:spLocks/>
              </p:cNvSpPr>
              <p:nvPr/>
            </p:nvSpPr>
            <p:spPr bwMode="auto">
              <a:xfrm>
                <a:off x="3963" y="1773"/>
                <a:ext cx="213" cy="208"/>
              </a:xfrm>
              <a:custGeom>
                <a:avLst/>
                <a:gdLst>
                  <a:gd name="T0" fmla="*/ 6 w 213"/>
                  <a:gd name="T1" fmla="*/ 0 h 208"/>
                  <a:gd name="T2" fmla="*/ 12 w 213"/>
                  <a:gd name="T3" fmla="*/ 11 h 208"/>
                  <a:gd name="T4" fmla="*/ 30 w 213"/>
                  <a:gd name="T5" fmla="*/ 29 h 208"/>
                  <a:gd name="T6" fmla="*/ 55 w 213"/>
                  <a:gd name="T7" fmla="*/ 55 h 208"/>
                  <a:gd name="T8" fmla="*/ 79 w 213"/>
                  <a:gd name="T9" fmla="*/ 84 h 208"/>
                  <a:gd name="T10" fmla="*/ 111 w 213"/>
                  <a:gd name="T11" fmla="*/ 116 h 208"/>
                  <a:gd name="T12" fmla="*/ 146 w 213"/>
                  <a:gd name="T13" fmla="*/ 145 h 208"/>
                  <a:gd name="T14" fmla="*/ 177 w 213"/>
                  <a:gd name="T15" fmla="*/ 177 h 208"/>
                  <a:gd name="T16" fmla="*/ 213 w 213"/>
                  <a:gd name="T17" fmla="*/ 200 h 208"/>
                  <a:gd name="T18" fmla="*/ 213 w 213"/>
                  <a:gd name="T19" fmla="*/ 200 h 208"/>
                  <a:gd name="T20" fmla="*/ 213 w 213"/>
                  <a:gd name="T21" fmla="*/ 208 h 208"/>
                  <a:gd name="T22" fmla="*/ 213 w 213"/>
                  <a:gd name="T23" fmla="*/ 208 h 208"/>
                  <a:gd name="T24" fmla="*/ 207 w 213"/>
                  <a:gd name="T25" fmla="*/ 208 h 208"/>
                  <a:gd name="T26" fmla="*/ 207 w 213"/>
                  <a:gd name="T27" fmla="*/ 208 h 208"/>
                  <a:gd name="T28" fmla="*/ 195 w 213"/>
                  <a:gd name="T29" fmla="*/ 200 h 208"/>
                  <a:gd name="T30" fmla="*/ 158 w 213"/>
                  <a:gd name="T31" fmla="*/ 171 h 208"/>
                  <a:gd name="T32" fmla="*/ 116 w 213"/>
                  <a:gd name="T33" fmla="*/ 127 h 208"/>
                  <a:gd name="T34" fmla="*/ 55 w 213"/>
                  <a:gd name="T35" fmla="*/ 72 h 208"/>
                  <a:gd name="T36" fmla="*/ 0 w 213"/>
                  <a:gd name="T37" fmla="*/ 0 h 208"/>
                  <a:gd name="T38" fmla="*/ 0 w 213"/>
                  <a:gd name="T39" fmla="*/ 0 h 208"/>
                  <a:gd name="T40" fmla="*/ 0 w 213"/>
                  <a:gd name="T41" fmla="*/ 0 h 208"/>
                  <a:gd name="T42" fmla="*/ 0 w 213"/>
                  <a:gd name="T43" fmla="*/ 0 h 208"/>
                  <a:gd name="T44" fmla="*/ 6 w 213"/>
                  <a:gd name="T4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08">
                    <a:moveTo>
                      <a:pt x="6" y="0"/>
                    </a:moveTo>
                    <a:lnTo>
                      <a:pt x="12" y="11"/>
                    </a:lnTo>
                    <a:lnTo>
                      <a:pt x="30" y="29"/>
                    </a:lnTo>
                    <a:lnTo>
                      <a:pt x="55" y="55"/>
                    </a:lnTo>
                    <a:lnTo>
                      <a:pt x="79" y="84"/>
                    </a:lnTo>
                    <a:lnTo>
                      <a:pt x="111" y="116"/>
                    </a:lnTo>
                    <a:lnTo>
                      <a:pt x="146" y="145"/>
                    </a:lnTo>
                    <a:lnTo>
                      <a:pt x="177" y="177"/>
                    </a:lnTo>
                    <a:lnTo>
                      <a:pt x="213" y="200"/>
                    </a:lnTo>
                    <a:lnTo>
                      <a:pt x="213" y="200"/>
                    </a:lnTo>
                    <a:lnTo>
                      <a:pt x="213" y="208"/>
                    </a:lnTo>
                    <a:lnTo>
                      <a:pt x="213" y="208"/>
                    </a:lnTo>
                    <a:lnTo>
                      <a:pt x="207" y="208"/>
                    </a:lnTo>
                    <a:lnTo>
                      <a:pt x="207" y="208"/>
                    </a:lnTo>
                    <a:lnTo>
                      <a:pt x="195" y="200"/>
                    </a:lnTo>
                    <a:lnTo>
                      <a:pt x="158" y="171"/>
                    </a:lnTo>
                    <a:lnTo>
                      <a:pt x="116" y="127"/>
                    </a:lnTo>
                    <a:lnTo>
                      <a:pt x="55" y="72"/>
                    </a:lnTo>
                    <a:lnTo>
                      <a:pt x="0" y="0"/>
                    </a:lnTo>
                    <a:lnTo>
                      <a:pt x="0" y="0"/>
                    </a:lnTo>
                    <a:lnTo>
                      <a:pt x="0" y="0"/>
                    </a:lnTo>
                    <a:lnTo>
                      <a:pt x="0" y="0"/>
                    </a:lnTo>
                    <a:lnTo>
                      <a:pt x="6"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94" name="Freeform 310"/>
              <p:cNvSpPr>
                <a:spLocks/>
              </p:cNvSpPr>
              <p:nvPr/>
            </p:nvSpPr>
            <p:spPr bwMode="auto">
              <a:xfrm>
                <a:off x="3963" y="1767"/>
                <a:ext cx="213" cy="214"/>
              </a:xfrm>
              <a:custGeom>
                <a:avLst/>
                <a:gdLst>
                  <a:gd name="T0" fmla="*/ 207 w 213"/>
                  <a:gd name="T1" fmla="*/ 0 h 214"/>
                  <a:gd name="T2" fmla="*/ 201 w 213"/>
                  <a:gd name="T3" fmla="*/ 12 h 214"/>
                  <a:gd name="T4" fmla="*/ 183 w 213"/>
                  <a:gd name="T5" fmla="*/ 29 h 214"/>
                  <a:gd name="T6" fmla="*/ 158 w 213"/>
                  <a:gd name="T7" fmla="*/ 55 h 214"/>
                  <a:gd name="T8" fmla="*/ 134 w 213"/>
                  <a:gd name="T9" fmla="*/ 84 h 214"/>
                  <a:gd name="T10" fmla="*/ 103 w 213"/>
                  <a:gd name="T11" fmla="*/ 122 h 214"/>
                  <a:gd name="T12" fmla="*/ 67 w 213"/>
                  <a:gd name="T13" fmla="*/ 151 h 214"/>
                  <a:gd name="T14" fmla="*/ 30 w 213"/>
                  <a:gd name="T15" fmla="*/ 183 h 214"/>
                  <a:gd name="T16" fmla="*/ 0 w 213"/>
                  <a:gd name="T17" fmla="*/ 206 h 214"/>
                  <a:gd name="T18" fmla="*/ 0 w 213"/>
                  <a:gd name="T19" fmla="*/ 206 h 214"/>
                  <a:gd name="T20" fmla="*/ 0 w 213"/>
                  <a:gd name="T21" fmla="*/ 214 h 214"/>
                  <a:gd name="T22" fmla="*/ 0 w 213"/>
                  <a:gd name="T23" fmla="*/ 214 h 214"/>
                  <a:gd name="T24" fmla="*/ 12 w 213"/>
                  <a:gd name="T25" fmla="*/ 214 h 214"/>
                  <a:gd name="T26" fmla="*/ 12 w 213"/>
                  <a:gd name="T27" fmla="*/ 214 h 214"/>
                  <a:gd name="T28" fmla="*/ 24 w 213"/>
                  <a:gd name="T29" fmla="*/ 206 h 214"/>
                  <a:gd name="T30" fmla="*/ 55 w 213"/>
                  <a:gd name="T31" fmla="*/ 177 h 214"/>
                  <a:gd name="T32" fmla="*/ 97 w 213"/>
                  <a:gd name="T33" fmla="*/ 133 h 214"/>
                  <a:gd name="T34" fmla="*/ 152 w 213"/>
                  <a:gd name="T35" fmla="*/ 78 h 214"/>
                  <a:gd name="T36" fmla="*/ 213 w 213"/>
                  <a:gd name="T37" fmla="*/ 6 h 214"/>
                  <a:gd name="T38" fmla="*/ 213 w 213"/>
                  <a:gd name="T39" fmla="*/ 6 h 214"/>
                  <a:gd name="T40" fmla="*/ 213 w 213"/>
                  <a:gd name="T41" fmla="*/ 6 h 214"/>
                  <a:gd name="T42" fmla="*/ 207 w 213"/>
                  <a:gd name="T43" fmla="*/ 0 h 214"/>
                  <a:gd name="T44" fmla="*/ 207 w 213"/>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14">
                    <a:moveTo>
                      <a:pt x="207" y="0"/>
                    </a:moveTo>
                    <a:lnTo>
                      <a:pt x="201" y="12"/>
                    </a:lnTo>
                    <a:lnTo>
                      <a:pt x="183" y="29"/>
                    </a:lnTo>
                    <a:lnTo>
                      <a:pt x="158" y="55"/>
                    </a:lnTo>
                    <a:lnTo>
                      <a:pt x="134" y="84"/>
                    </a:lnTo>
                    <a:lnTo>
                      <a:pt x="103" y="122"/>
                    </a:lnTo>
                    <a:lnTo>
                      <a:pt x="67" y="151"/>
                    </a:lnTo>
                    <a:lnTo>
                      <a:pt x="30" y="183"/>
                    </a:lnTo>
                    <a:lnTo>
                      <a:pt x="0" y="206"/>
                    </a:lnTo>
                    <a:lnTo>
                      <a:pt x="0" y="206"/>
                    </a:lnTo>
                    <a:lnTo>
                      <a:pt x="0" y="214"/>
                    </a:lnTo>
                    <a:lnTo>
                      <a:pt x="0" y="214"/>
                    </a:lnTo>
                    <a:lnTo>
                      <a:pt x="12" y="214"/>
                    </a:lnTo>
                    <a:lnTo>
                      <a:pt x="12" y="214"/>
                    </a:lnTo>
                    <a:lnTo>
                      <a:pt x="24" y="206"/>
                    </a:lnTo>
                    <a:lnTo>
                      <a:pt x="55" y="177"/>
                    </a:lnTo>
                    <a:lnTo>
                      <a:pt x="97" y="133"/>
                    </a:lnTo>
                    <a:lnTo>
                      <a:pt x="152" y="78"/>
                    </a:lnTo>
                    <a:lnTo>
                      <a:pt x="213" y="6"/>
                    </a:lnTo>
                    <a:lnTo>
                      <a:pt x="213" y="6"/>
                    </a:lnTo>
                    <a:lnTo>
                      <a:pt x="213" y="6"/>
                    </a:lnTo>
                    <a:lnTo>
                      <a:pt x="207" y="0"/>
                    </a:lnTo>
                    <a:lnTo>
                      <a:pt x="207"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95" name="Freeform 311"/>
              <p:cNvSpPr>
                <a:spLocks/>
              </p:cNvSpPr>
              <p:nvPr/>
            </p:nvSpPr>
            <p:spPr bwMode="auto">
              <a:xfrm>
                <a:off x="3975" y="1767"/>
                <a:ext cx="215" cy="214"/>
              </a:xfrm>
              <a:custGeom>
                <a:avLst/>
                <a:gdLst>
                  <a:gd name="T0" fmla="*/ 201 w 215"/>
                  <a:gd name="T1" fmla="*/ 6 h 214"/>
                  <a:gd name="T2" fmla="*/ 189 w 215"/>
                  <a:gd name="T3" fmla="*/ 17 h 214"/>
                  <a:gd name="T4" fmla="*/ 177 w 215"/>
                  <a:gd name="T5" fmla="*/ 35 h 214"/>
                  <a:gd name="T6" fmla="*/ 154 w 215"/>
                  <a:gd name="T7" fmla="*/ 61 h 214"/>
                  <a:gd name="T8" fmla="*/ 128 w 215"/>
                  <a:gd name="T9" fmla="*/ 90 h 214"/>
                  <a:gd name="T10" fmla="*/ 99 w 215"/>
                  <a:gd name="T11" fmla="*/ 122 h 214"/>
                  <a:gd name="T12" fmla="*/ 67 w 215"/>
                  <a:gd name="T13" fmla="*/ 151 h 214"/>
                  <a:gd name="T14" fmla="*/ 30 w 215"/>
                  <a:gd name="T15" fmla="*/ 183 h 214"/>
                  <a:gd name="T16" fmla="*/ 0 w 215"/>
                  <a:gd name="T17" fmla="*/ 206 h 214"/>
                  <a:gd name="T18" fmla="*/ 0 w 215"/>
                  <a:gd name="T19" fmla="*/ 206 h 214"/>
                  <a:gd name="T20" fmla="*/ 0 w 215"/>
                  <a:gd name="T21" fmla="*/ 214 h 214"/>
                  <a:gd name="T22" fmla="*/ 0 w 215"/>
                  <a:gd name="T23" fmla="*/ 214 h 214"/>
                  <a:gd name="T24" fmla="*/ 6 w 215"/>
                  <a:gd name="T25" fmla="*/ 214 h 214"/>
                  <a:gd name="T26" fmla="*/ 6 w 215"/>
                  <a:gd name="T27" fmla="*/ 214 h 214"/>
                  <a:gd name="T28" fmla="*/ 18 w 215"/>
                  <a:gd name="T29" fmla="*/ 206 h 214"/>
                  <a:gd name="T30" fmla="*/ 49 w 215"/>
                  <a:gd name="T31" fmla="*/ 177 h 214"/>
                  <a:gd name="T32" fmla="*/ 99 w 215"/>
                  <a:gd name="T33" fmla="*/ 133 h 214"/>
                  <a:gd name="T34" fmla="*/ 154 w 215"/>
                  <a:gd name="T35" fmla="*/ 78 h 214"/>
                  <a:gd name="T36" fmla="*/ 215 w 215"/>
                  <a:gd name="T37" fmla="*/ 6 h 214"/>
                  <a:gd name="T38" fmla="*/ 215 w 215"/>
                  <a:gd name="T39" fmla="*/ 6 h 214"/>
                  <a:gd name="T40" fmla="*/ 215 w 215"/>
                  <a:gd name="T41" fmla="*/ 6 h 214"/>
                  <a:gd name="T42" fmla="*/ 209 w 215"/>
                  <a:gd name="T43" fmla="*/ 0 h 214"/>
                  <a:gd name="T44" fmla="*/ 201 w 215"/>
                  <a:gd name="T45" fmla="*/ 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14">
                    <a:moveTo>
                      <a:pt x="201" y="6"/>
                    </a:moveTo>
                    <a:lnTo>
                      <a:pt x="189" y="17"/>
                    </a:lnTo>
                    <a:lnTo>
                      <a:pt x="177" y="35"/>
                    </a:lnTo>
                    <a:lnTo>
                      <a:pt x="154" y="61"/>
                    </a:lnTo>
                    <a:lnTo>
                      <a:pt x="128" y="90"/>
                    </a:lnTo>
                    <a:lnTo>
                      <a:pt x="99" y="122"/>
                    </a:lnTo>
                    <a:lnTo>
                      <a:pt x="67" y="151"/>
                    </a:lnTo>
                    <a:lnTo>
                      <a:pt x="30" y="183"/>
                    </a:lnTo>
                    <a:lnTo>
                      <a:pt x="0" y="206"/>
                    </a:lnTo>
                    <a:lnTo>
                      <a:pt x="0" y="206"/>
                    </a:lnTo>
                    <a:lnTo>
                      <a:pt x="0" y="214"/>
                    </a:lnTo>
                    <a:lnTo>
                      <a:pt x="0" y="214"/>
                    </a:lnTo>
                    <a:lnTo>
                      <a:pt x="6" y="214"/>
                    </a:lnTo>
                    <a:lnTo>
                      <a:pt x="6" y="214"/>
                    </a:lnTo>
                    <a:lnTo>
                      <a:pt x="18" y="206"/>
                    </a:lnTo>
                    <a:lnTo>
                      <a:pt x="49" y="177"/>
                    </a:lnTo>
                    <a:lnTo>
                      <a:pt x="99" y="133"/>
                    </a:lnTo>
                    <a:lnTo>
                      <a:pt x="154" y="78"/>
                    </a:lnTo>
                    <a:lnTo>
                      <a:pt x="215" y="6"/>
                    </a:lnTo>
                    <a:lnTo>
                      <a:pt x="215" y="6"/>
                    </a:lnTo>
                    <a:lnTo>
                      <a:pt x="215" y="6"/>
                    </a:lnTo>
                    <a:lnTo>
                      <a:pt x="209" y="0"/>
                    </a:lnTo>
                    <a:lnTo>
                      <a:pt x="201" y="6"/>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96" name="Freeform 312"/>
              <p:cNvSpPr>
                <a:spLocks/>
              </p:cNvSpPr>
              <p:nvPr/>
            </p:nvSpPr>
            <p:spPr bwMode="auto">
              <a:xfrm>
                <a:off x="4048" y="2671"/>
                <a:ext cx="142" cy="655"/>
              </a:xfrm>
              <a:custGeom>
                <a:avLst/>
                <a:gdLst>
                  <a:gd name="T0" fmla="*/ 136 w 142"/>
                  <a:gd name="T1" fmla="*/ 81 h 655"/>
                  <a:gd name="T2" fmla="*/ 116 w 142"/>
                  <a:gd name="T3" fmla="*/ 153 h 655"/>
                  <a:gd name="T4" fmla="*/ 110 w 142"/>
                  <a:gd name="T5" fmla="*/ 171 h 655"/>
                  <a:gd name="T6" fmla="*/ 98 w 142"/>
                  <a:gd name="T7" fmla="*/ 203 h 655"/>
                  <a:gd name="T8" fmla="*/ 92 w 142"/>
                  <a:gd name="T9" fmla="*/ 214 h 655"/>
                  <a:gd name="T10" fmla="*/ 87 w 142"/>
                  <a:gd name="T11" fmla="*/ 252 h 655"/>
                  <a:gd name="T12" fmla="*/ 87 w 142"/>
                  <a:gd name="T13" fmla="*/ 275 h 655"/>
                  <a:gd name="T14" fmla="*/ 87 w 142"/>
                  <a:gd name="T15" fmla="*/ 325 h 655"/>
                  <a:gd name="T16" fmla="*/ 81 w 142"/>
                  <a:gd name="T17" fmla="*/ 348 h 655"/>
                  <a:gd name="T18" fmla="*/ 61 w 142"/>
                  <a:gd name="T19" fmla="*/ 397 h 655"/>
                  <a:gd name="T20" fmla="*/ 55 w 142"/>
                  <a:gd name="T21" fmla="*/ 417 h 655"/>
                  <a:gd name="T22" fmla="*/ 55 w 142"/>
                  <a:gd name="T23" fmla="*/ 446 h 655"/>
                  <a:gd name="T24" fmla="*/ 49 w 142"/>
                  <a:gd name="T25" fmla="*/ 501 h 655"/>
                  <a:gd name="T26" fmla="*/ 37 w 142"/>
                  <a:gd name="T27" fmla="*/ 649 h 655"/>
                  <a:gd name="T28" fmla="*/ 31 w 142"/>
                  <a:gd name="T29" fmla="*/ 649 h 655"/>
                  <a:gd name="T30" fmla="*/ 18 w 142"/>
                  <a:gd name="T31" fmla="*/ 649 h 655"/>
                  <a:gd name="T32" fmla="*/ 12 w 142"/>
                  <a:gd name="T33" fmla="*/ 649 h 655"/>
                  <a:gd name="T34" fmla="*/ 6 w 142"/>
                  <a:gd name="T35" fmla="*/ 649 h 655"/>
                  <a:gd name="T36" fmla="*/ 0 w 142"/>
                  <a:gd name="T37" fmla="*/ 649 h 655"/>
                  <a:gd name="T38" fmla="*/ 6 w 142"/>
                  <a:gd name="T39" fmla="*/ 631 h 655"/>
                  <a:gd name="T40" fmla="*/ 6 w 142"/>
                  <a:gd name="T41" fmla="*/ 631 h 655"/>
                  <a:gd name="T42" fmla="*/ 6 w 142"/>
                  <a:gd name="T43" fmla="*/ 606 h 655"/>
                  <a:gd name="T44" fmla="*/ 6 w 142"/>
                  <a:gd name="T45" fmla="*/ 594 h 655"/>
                  <a:gd name="T46" fmla="*/ 12 w 142"/>
                  <a:gd name="T47" fmla="*/ 568 h 655"/>
                  <a:gd name="T48" fmla="*/ 12 w 142"/>
                  <a:gd name="T49" fmla="*/ 472 h 655"/>
                  <a:gd name="T50" fmla="*/ 12 w 142"/>
                  <a:gd name="T51" fmla="*/ 191 h 655"/>
                  <a:gd name="T52" fmla="*/ 12 w 142"/>
                  <a:gd name="T53" fmla="*/ 148 h 655"/>
                  <a:gd name="T54" fmla="*/ 37 w 142"/>
                  <a:gd name="T55" fmla="*/ 49 h 655"/>
                  <a:gd name="T56" fmla="*/ 43 w 142"/>
                  <a:gd name="T57" fmla="*/ 43 h 655"/>
                  <a:gd name="T58" fmla="*/ 81 w 142"/>
                  <a:gd name="T59" fmla="*/ 12 h 655"/>
                  <a:gd name="T60" fmla="*/ 122 w 142"/>
                  <a:gd name="T61" fmla="*/ 0 h 655"/>
                  <a:gd name="T62" fmla="*/ 142 w 142"/>
                  <a:gd name="T63" fmla="*/ 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655">
                    <a:moveTo>
                      <a:pt x="142" y="55"/>
                    </a:moveTo>
                    <a:lnTo>
                      <a:pt x="136" y="81"/>
                    </a:lnTo>
                    <a:lnTo>
                      <a:pt x="122" y="122"/>
                    </a:lnTo>
                    <a:lnTo>
                      <a:pt x="116" y="153"/>
                    </a:lnTo>
                    <a:lnTo>
                      <a:pt x="116" y="153"/>
                    </a:lnTo>
                    <a:lnTo>
                      <a:pt x="110" y="171"/>
                    </a:lnTo>
                    <a:lnTo>
                      <a:pt x="104" y="191"/>
                    </a:lnTo>
                    <a:lnTo>
                      <a:pt x="98" y="203"/>
                    </a:lnTo>
                    <a:lnTo>
                      <a:pt x="98" y="203"/>
                    </a:lnTo>
                    <a:lnTo>
                      <a:pt x="92" y="214"/>
                    </a:lnTo>
                    <a:lnTo>
                      <a:pt x="87" y="238"/>
                    </a:lnTo>
                    <a:lnTo>
                      <a:pt x="87" y="252"/>
                    </a:lnTo>
                    <a:lnTo>
                      <a:pt x="87" y="252"/>
                    </a:lnTo>
                    <a:lnTo>
                      <a:pt x="87" y="275"/>
                    </a:lnTo>
                    <a:lnTo>
                      <a:pt x="87" y="301"/>
                    </a:lnTo>
                    <a:lnTo>
                      <a:pt x="87" y="325"/>
                    </a:lnTo>
                    <a:lnTo>
                      <a:pt x="87" y="325"/>
                    </a:lnTo>
                    <a:lnTo>
                      <a:pt x="81" y="348"/>
                    </a:lnTo>
                    <a:lnTo>
                      <a:pt x="67" y="380"/>
                    </a:lnTo>
                    <a:lnTo>
                      <a:pt x="61" y="397"/>
                    </a:lnTo>
                    <a:lnTo>
                      <a:pt x="61" y="397"/>
                    </a:lnTo>
                    <a:lnTo>
                      <a:pt x="55" y="417"/>
                    </a:lnTo>
                    <a:lnTo>
                      <a:pt x="55" y="435"/>
                    </a:lnTo>
                    <a:lnTo>
                      <a:pt x="55" y="446"/>
                    </a:lnTo>
                    <a:lnTo>
                      <a:pt x="55" y="446"/>
                    </a:lnTo>
                    <a:lnTo>
                      <a:pt x="49" y="501"/>
                    </a:lnTo>
                    <a:lnTo>
                      <a:pt x="43" y="600"/>
                    </a:lnTo>
                    <a:lnTo>
                      <a:pt x="37" y="649"/>
                    </a:lnTo>
                    <a:lnTo>
                      <a:pt x="37" y="649"/>
                    </a:lnTo>
                    <a:lnTo>
                      <a:pt x="31" y="649"/>
                    </a:lnTo>
                    <a:lnTo>
                      <a:pt x="18" y="655"/>
                    </a:lnTo>
                    <a:lnTo>
                      <a:pt x="18" y="649"/>
                    </a:lnTo>
                    <a:lnTo>
                      <a:pt x="18" y="649"/>
                    </a:lnTo>
                    <a:lnTo>
                      <a:pt x="12" y="649"/>
                    </a:lnTo>
                    <a:lnTo>
                      <a:pt x="12" y="649"/>
                    </a:lnTo>
                    <a:lnTo>
                      <a:pt x="6" y="649"/>
                    </a:lnTo>
                    <a:lnTo>
                      <a:pt x="6" y="649"/>
                    </a:lnTo>
                    <a:lnTo>
                      <a:pt x="0" y="649"/>
                    </a:lnTo>
                    <a:lnTo>
                      <a:pt x="0" y="643"/>
                    </a:lnTo>
                    <a:lnTo>
                      <a:pt x="6" y="631"/>
                    </a:lnTo>
                    <a:lnTo>
                      <a:pt x="6" y="631"/>
                    </a:lnTo>
                    <a:lnTo>
                      <a:pt x="6" y="631"/>
                    </a:lnTo>
                    <a:lnTo>
                      <a:pt x="0" y="623"/>
                    </a:lnTo>
                    <a:lnTo>
                      <a:pt x="6" y="606"/>
                    </a:lnTo>
                    <a:lnTo>
                      <a:pt x="6" y="606"/>
                    </a:lnTo>
                    <a:lnTo>
                      <a:pt x="6" y="594"/>
                    </a:lnTo>
                    <a:lnTo>
                      <a:pt x="6" y="582"/>
                    </a:lnTo>
                    <a:lnTo>
                      <a:pt x="12" y="568"/>
                    </a:lnTo>
                    <a:lnTo>
                      <a:pt x="12" y="568"/>
                    </a:lnTo>
                    <a:lnTo>
                      <a:pt x="12" y="472"/>
                    </a:lnTo>
                    <a:lnTo>
                      <a:pt x="12" y="301"/>
                    </a:lnTo>
                    <a:lnTo>
                      <a:pt x="12" y="191"/>
                    </a:lnTo>
                    <a:lnTo>
                      <a:pt x="12" y="191"/>
                    </a:lnTo>
                    <a:lnTo>
                      <a:pt x="12" y="148"/>
                    </a:lnTo>
                    <a:lnTo>
                      <a:pt x="26" y="87"/>
                    </a:lnTo>
                    <a:lnTo>
                      <a:pt x="37" y="49"/>
                    </a:lnTo>
                    <a:lnTo>
                      <a:pt x="37" y="49"/>
                    </a:lnTo>
                    <a:lnTo>
                      <a:pt x="43" y="43"/>
                    </a:lnTo>
                    <a:lnTo>
                      <a:pt x="61" y="26"/>
                    </a:lnTo>
                    <a:lnTo>
                      <a:pt x="81" y="12"/>
                    </a:lnTo>
                    <a:lnTo>
                      <a:pt x="104" y="0"/>
                    </a:lnTo>
                    <a:lnTo>
                      <a:pt x="122" y="0"/>
                    </a:lnTo>
                    <a:lnTo>
                      <a:pt x="136" y="18"/>
                    </a:lnTo>
                    <a:lnTo>
                      <a:pt x="142" y="55"/>
                    </a:lnTo>
                    <a:close/>
                  </a:path>
                </a:pathLst>
              </a:custGeom>
              <a:solidFill>
                <a:srgbClr val="F9BA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97" name="Freeform 313"/>
              <p:cNvSpPr>
                <a:spLocks/>
              </p:cNvSpPr>
              <p:nvPr/>
            </p:nvSpPr>
            <p:spPr bwMode="auto">
              <a:xfrm>
                <a:off x="4054" y="3253"/>
                <a:ext cx="25" cy="67"/>
              </a:xfrm>
              <a:custGeom>
                <a:avLst/>
                <a:gdLst>
                  <a:gd name="T0" fmla="*/ 6 w 25"/>
                  <a:gd name="T1" fmla="*/ 0 h 67"/>
                  <a:gd name="T2" fmla="*/ 6 w 25"/>
                  <a:gd name="T3" fmla="*/ 12 h 67"/>
                  <a:gd name="T4" fmla="*/ 6 w 25"/>
                  <a:gd name="T5" fmla="*/ 18 h 67"/>
                  <a:gd name="T6" fmla="*/ 6 w 25"/>
                  <a:gd name="T7" fmla="*/ 24 h 67"/>
                  <a:gd name="T8" fmla="*/ 6 w 25"/>
                  <a:gd name="T9" fmla="*/ 24 h 67"/>
                  <a:gd name="T10" fmla="*/ 6 w 25"/>
                  <a:gd name="T11" fmla="*/ 24 h 67"/>
                  <a:gd name="T12" fmla="*/ 6 w 25"/>
                  <a:gd name="T13" fmla="*/ 30 h 67"/>
                  <a:gd name="T14" fmla="*/ 6 w 25"/>
                  <a:gd name="T15" fmla="*/ 35 h 67"/>
                  <a:gd name="T16" fmla="*/ 6 w 25"/>
                  <a:gd name="T17" fmla="*/ 41 h 67"/>
                  <a:gd name="T18" fmla="*/ 6 w 25"/>
                  <a:gd name="T19" fmla="*/ 41 h 67"/>
                  <a:gd name="T20" fmla="*/ 6 w 25"/>
                  <a:gd name="T21" fmla="*/ 49 h 67"/>
                  <a:gd name="T22" fmla="*/ 0 w 25"/>
                  <a:gd name="T23" fmla="*/ 55 h 67"/>
                  <a:gd name="T24" fmla="*/ 6 w 25"/>
                  <a:gd name="T25" fmla="*/ 55 h 67"/>
                  <a:gd name="T26" fmla="*/ 6 w 25"/>
                  <a:gd name="T27" fmla="*/ 55 h 67"/>
                  <a:gd name="T28" fmla="*/ 6 w 25"/>
                  <a:gd name="T29" fmla="*/ 61 h 67"/>
                  <a:gd name="T30" fmla="*/ 12 w 25"/>
                  <a:gd name="T31" fmla="*/ 61 h 67"/>
                  <a:gd name="T32" fmla="*/ 12 w 25"/>
                  <a:gd name="T33" fmla="*/ 61 h 67"/>
                  <a:gd name="T34" fmla="*/ 12 w 25"/>
                  <a:gd name="T35" fmla="*/ 61 h 67"/>
                  <a:gd name="T36" fmla="*/ 12 w 25"/>
                  <a:gd name="T37" fmla="*/ 61 h 67"/>
                  <a:gd name="T38" fmla="*/ 12 w 25"/>
                  <a:gd name="T39" fmla="*/ 67 h 67"/>
                  <a:gd name="T40" fmla="*/ 12 w 25"/>
                  <a:gd name="T41" fmla="*/ 67 h 67"/>
                  <a:gd name="T42" fmla="*/ 12 w 25"/>
                  <a:gd name="T43" fmla="*/ 67 h 67"/>
                  <a:gd name="T44" fmla="*/ 12 w 25"/>
                  <a:gd name="T45" fmla="*/ 67 h 67"/>
                  <a:gd name="T46" fmla="*/ 20 w 25"/>
                  <a:gd name="T47" fmla="*/ 67 h 67"/>
                  <a:gd name="T48" fmla="*/ 25 w 25"/>
                  <a:gd name="T49" fmla="*/ 61 h 67"/>
                  <a:gd name="T50" fmla="*/ 25 w 25"/>
                  <a:gd name="T51" fmla="*/ 61 h 67"/>
                  <a:gd name="T52" fmla="*/ 25 w 25"/>
                  <a:gd name="T53" fmla="*/ 41 h 67"/>
                  <a:gd name="T54" fmla="*/ 12 w 25"/>
                  <a:gd name="T55" fmla="*/ 18 h 67"/>
                  <a:gd name="T56" fmla="*/ 6 w 25"/>
                  <a:gd name="T5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67">
                    <a:moveTo>
                      <a:pt x="6" y="0"/>
                    </a:moveTo>
                    <a:lnTo>
                      <a:pt x="6" y="12"/>
                    </a:lnTo>
                    <a:lnTo>
                      <a:pt x="6" y="18"/>
                    </a:lnTo>
                    <a:lnTo>
                      <a:pt x="6" y="24"/>
                    </a:lnTo>
                    <a:lnTo>
                      <a:pt x="6" y="24"/>
                    </a:lnTo>
                    <a:lnTo>
                      <a:pt x="6" y="24"/>
                    </a:lnTo>
                    <a:lnTo>
                      <a:pt x="6" y="30"/>
                    </a:lnTo>
                    <a:lnTo>
                      <a:pt x="6" y="35"/>
                    </a:lnTo>
                    <a:lnTo>
                      <a:pt x="6" y="41"/>
                    </a:lnTo>
                    <a:lnTo>
                      <a:pt x="6" y="41"/>
                    </a:lnTo>
                    <a:lnTo>
                      <a:pt x="6" y="49"/>
                    </a:lnTo>
                    <a:lnTo>
                      <a:pt x="0" y="55"/>
                    </a:lnTo>
                    <a:lnTo>
                      <a:pt x="6" y="55"/>
                    </a:lnTo>
                    <a:lnTo>
                      <a:pt x="6" y="55"/>
                    </a:lnTo>
                    <a:lnTo>
                      <a:pt x="6" y="61"/>
                    </a:lnTo>
                    <a:lnTo>
                      <a:pt x="12" y="61"/>
                    </a:lnTo>
                    <a:lnTo>
                      <a:pt x="12" y="61"/>
                    </a:lnTo>
                    <a:lnTo>
                      <a:pt x="12" y="61"/>
                    </a:lnTo>
                    <a:lnTo>
                      <a:pt x="12" y="61"/>
                    </a:lnTo>
                    <a:lnTo>
                      <a:pt x="12" y="67"/>
                    </a:lnTo>
                    <a:lnTo>
                      <a:pt x="12" y="67"/>
                    </a:lnTo>
                    <a:lnTo>
                      <a:pt x="12" y="67"/>
                    </a:lnTo>
                    <a:lnTo>
                      <a:pt x="12" y="67"/>
                    </a:lnTo>
                    <a:lnTo>
                      <a:pt x="20" y="67"/>
                    </a:lnTo>
                    <a:lnTo>
                      <a:pt x="25" y="61"/>
                    </a:lnTo>
                    <a:lnTo>
                      <a:pt x="25" y="61"/>
                    </a:lnTo>
                    <a:lnTo>
                      <a:pt x="25" y="41"/>
                    </a:lnTo>
                    <a:lnTo>
                      <a:pt x="12" y="18"/>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98" name="Freeform 314"/>
              <p:cNvSpPr>
                <a:spLocks/>
              </p:cNvSpPr>
              <p:nvPr/>
            </p:nvSpPr>
            <p:spPr bwMode="auto">
              <a:xfrm>
                <a:off x="4115" y="2604"/>
                <a:ext cx="55" cy="244"/>
              </a:xfrm>
              <a:custGeom>
                <a:avLst/>
                <a:gdLst>
                  <a:gd name="T0" fmla="*/ 55 w 55"/>
                  <a:gd name="T1" fmla="*/ 177 h 244"/>
                  <a:gd name="T2" fmla="*/ 49 w 55"/>
                  <a:gd name="T3" fmla="*/ 189 h 244"/>
                  <a:gd name="T4" fmla="*/ 49 w 55"/>
                  <a:gd name="T5" fmla="*/ 215 h 244"/>
                  <a:gd name="T6" fmla="*/ 37 w 55"/>
                  <a:gd name="T7" fmla="*/ 238 h 244"/>
                  <a:gd name="T8" fmla="*/ 37 w 55"/>
                  <a:gd name="T9" fmla="*/ 238 h 244"/>
                  <a:gd name="T10" fmla="*/ 31 w 55"/>
                  <a:gd name="T11" fmla="*/ 244 h 244"/>
                  <a:gd name="T12" fmla="*/ 31 w 55"/>
                  <a:gd name="T13" fmla="*/ 244 h 244"/>
                  <a:gd name="T14" fmla="*/ 37 w 55"/>
                  <a:gd name="T15" fmla="*/ 232 h 244"/>
                  <a:gd name="T16" fmla="*/ 37 w 55"/>
                  <a:gd name="T17" fmla="*/ 232 h 244"/>
                  <a:gd name="T18" fmla="*/ 37 w 55"/>
                  <a:gd name="T19" fmla="*/ 220 h 244"/>
                  <a:gd name="T20" fmla="*/ 43 w 55"/>
                  <a:gd name="T21" fmla="*/ 209 h 244"/>
                  <a:gd name="T22" fmla="*/ 43 w 55"/>
                  <a:gd name="T23" fmla="*/ 195 h 244"/>
                  <a:gd name="T24" fmla="*/ 43 w 55"/>
                  <a:gd name="T25" fmla="*/ 195 h 244"/>
                  <a:gd name="T26" fmla="*/ 43 w 55"/>
                  <a:gd name="T27" fmla="*/ 183 h 244"/>
                  <a:gd name="T28" fmla="*/ 43 w 55"/>
                  <a:gd name="T29" fmla="*/ 154 h 244"/>
                  <a:gd name="T30" fmla="*/ 37 w 55"/>
                  <a:gd name="T31" fmla="*/ 128 h 244"/>
                  <a:gd name="T32" fmla="*/ 37 w 55"/>
                  <a:gd name="T33" fmla="*/ 128 h 244"/>
                  <a:gd name="T34" fmla="*/ 31 w 55"/>
                  <a:gd name="T35" fmla="*/ 116 h 244"/>
                  <a:gd name="T36" fmla="*/ 25 w 55"/>
                  <a:gd name="T37" fmla="*/ 104 h 244"/>
                  <a:gd name="T38" fmla="*/ 25 w 55"/>
                  <a:gd name="T39" fmla="*/ 122 h 244"/>
                  <a:gd name="T40" fmla="*/ 25 w 55"/>
                  <a:gd name="T41" fmla="*/ 122 h 244"/>
                  <a:gd name="T42" fmla="*/ 25 w 55"/>
                  <a:gd name="T43" fmla="*/ 154 h 244"/>
                  <a:gd name="T44" fmla="*/ 20 w 55"/>
                  <a:gd name="T45" fmla="*/ 171 h 244"/>
                  <a:gd name="T46" fmla="*/ 20 w 55"/>
                  <a:gd name="T47" fmla="*/ 183 h 244"/>
                  <a:gd name="T48" fmla="*/ 20 w 55"/>
                  <a:gd name="T49" fmla="*/ 183 h 244"/>
                  <a:gd name="T50" fmla="*/ 14 w 55"/>
                  <a:gd name="T51" fmla="*/ 195 h 244"/>
                  <a:gd name="T52" fmla="*/ 0 w 55"/>
                  <a:gd name="T53" fmla="*/ 209 h 244"/>
                  <a:gd name="T54" fmla="*/ 0 w 55"/>
                  <a:gd name="T55" fmla="*/ 215 h 244"/>
                  <a:gd name="T56" fmla="*/ 0 w 55"/>
                  <a:gd name="T57" fmla="*/ 215 h 244"/>
                  <a:gd name="T58" fmla="*/ 0 w 55"/>
                  <a:gd name="T59" fmla="*/ 203 h 244"/>
                  <a:gd name="T60" fmla="*/ 6 w 55"/>
                  <a:gd name="T61" fmla="*/ 177 h 244"/>
                  <a:gd name="T62" fmla="*/ 14 w 55"/>
                  <a:gd name="T63" fmla="*/ 148 h 244"/>
                  <a:gd name="T64" fmla="*/ 14 w 55"/>
                  <a:gd name="T65" fmla="*/ 148 h 244"/>
                  <a:gd name="T66" fmla="*/ 6 w 55"/>
                  <a:gd name="T67" fmla="*/ 104 h 244"/>
                  <a:gd name="T68" fmla="*/ 0 w 55"/>
                  <a:gd name="T69" fmla="*/ 38 h 244"/>
                  <a:gd name="T70" fmla="*/ 0 w 55"/>
                  <a:gd name="T71" fmla="*/ 0 h 244"/>
                  <a:gd name="T72" fmla="*/ 0 w 55"/>
                  <a:gd name="T73" fmla="*/ 0 h 244"/>
                  <a:gd name="T74" fmla="*/ 6 w 55"/>
                  <a:gd name="T75" fmla="*/ 6 h 244"/>
                  <a:gd name="T76" fmla="*/ 14 w 55"/>
                  <a:gd name="T77" fmla="*/ 18 h 244"/>
                  <a:gd name="T78" fmla="*/ 20 w 55"/>
                  <a:gd name="T79" fmla="*/ 30 h 244"/>
                  <a:gd name="T80" fmla="*/ 20 w 55"/>
                  <a:gd name="T81" fmla="*/ 30 h 244"/>
                  <a:gd name="T82" fmla="*/ 31 w 55"/>
                  <a:gd name="T83" fmla="*/ 61 h 244"/>
                  <a:gd name="T84" fmla="*/ 49 w 55"/>
                  <a:gd name="T85" fmla="*/ 116 h 244"/>
                  <a:gd name="T86" fmla="*/ 55 w 55"/>
                  <a:gd name="T87" fmla="*/ 17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244">
                    <a:moveTo>
                      <a:pt x="55" y="177"/>
                    </a:moveTo>
                    <a:lnTo>
                      <a:pt x="49" y="189"/>
                    </a:lnTo>
                    <a:lnTo>
                      <a:pt x="49" y="215"/>
                    </a:lnTo>
                    <a:lnTo>
                      <a:pt x="37" y="238"/>
                    </a:lnTo>
                    <a:lnTo>
                      <a:pt x="37" y="238"/>
                    </a:lnTo>
                    <a:lnTo>
                      <a:pt x="31" y="244"/>
                    </a:lnTo>
                    <a:lnTo>
                      <a:pt x="31" y="244"/>
                    </a:lnTo>
                    <a:lnTo>
                      <a:pt x="37" y="232"/>
                    </a:lnTo>
                    <a:lnTo>
                      <a:pt x="37" y="232"/>
                    </a:lnTo>
                    <a:lnTo>
                      <a:pt x="37" y="220"/>
                    </a:lnTo>
                    <a:lnTo>
                      <a:pt x="43" y="209"/>
                    </a:lnTo>
                    <a:lnTo>
                      <a:pt x="43" y="195"/>
                    </a:lnTo>
                    <a:lnTo>
                      <a:pt x="43" y="195"/>
                    </a:lnTo>
                    <a:lnTo>
                      <a:pt x="43" y="183"/>
                    </a:lnTo>
                    <a:lnTo>
                      <a:pt x="43" y="154"/>
                    </a:lnTo>
                    <a:lnTo>
                      <a:pt x="37" y="128"/>
                    </a:lnTo>
                    <a:lnTo>
                      <a:pt x="37" y="128"/>
                    </a:lnTo>
                    <a:lnTo>
                      <a:pt x="31" y="116"/>
                    </a:lnTo>
                    <a:lnTo>
                      <a:pt x="25" y="104"/>
                    </a:lnTo>
                    <a:lnTo>
                      <a:pt x="25" y="122"/>
                    </a:lnTo>
                    <a:lnTo>
                      <a:pt x="25" y="122"/>
                    </a:lnTo>
                    <a:lnTo>
                      <a:pt x="25" y="154"/>
                    </a:lnTo>
                    <a:lnTo>
                      <a:pt x="20" y="171"/>
                    </a:lnTo>
                    <a:lnTo>
                      <a:pt x="20" y="183"/>
                    </a:lnTo>
                    <a:lnTo>
                      <a:pt x="20" y="183"/>
                    </a:lnTo>
                    <a:lnTo>
                      <a:pt x="14" y="195"/>
                    </a:lnTo>
                    <a:lnTo>
                      <a:pt x="0" y="209"/>
                    </a:lnTo>
                    <a:lnTo>
                      <a:pt x="0" y="215"/>
                    </a:lnTo>
                    <a:lnTo>
                      <a:pt x="0" y="215"/>
                    </a:lnTo>
                    <a:lnTo>
                      <a:pt x="0" y="203"/>
                    </a:lnTo>
                    <a:lnTo>
                      <a:pt x="6" y="177"/>
                    </a:lnTo>
                    <a:lnTo>
                      <a:pt x="14" y="148"/>
                    </a:lnTo>
                    <a:lnTo>
                      <a:pt x="14" y="148"/>
                    </a:lnTo>
                    <a:lnTo>
                      <a:pt x="6" y="104"/>
                    </a:lnTo>
                    <a:lnTo>
                      <a:pt x="0" y="38"/>
                    </a:lnTo>
                    <a:lnTo>
                      <a:pt x="0" y="0"/>
                    </a:lnTo>
                    <a:lnTo>
                      <a:pt x="0" y="0"/>
                    </a:lnTo>
                    <a:lnTo>
                      <a:pt x="6" y="6"/>
                    </a:lnTo>
                    <a:lnTo>
                      <a:pt x="14" y="18"/>
                    </a:lnTo>
                    <a:lnTo>
                      <a:pt x="20" y="30"/>
                    </a:lnTo>
                    <a:lnTo>
                      <a:pt x="20" y="30"/>
                    </a:lnTo>
                    <a:lnTo>
                      <a:pt x="31" y="61"/>
                    </a:lnTo>
                    <a:lnTo>
                      <a:pt x="49" y="116"/>
                    </a:lnTo>
                    <a:lnTo>
                      <a:pt x="55" y="17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99" name="Freeform 315"/>
              <p:cNvSpPr>
                <a:spLocks/>
              </p:cNvSpPr>
              <p:nvPr/>
            </p:nvSpPr>
            <p:spPr bwMode="auto">
              <a:xfrm>
                <a:off x="3320" y="1845"/>
                <a:ext cx="1499" cy="1493"/>
              </a:xfrm>
              <a:custGeom>
                <a:avLst/>
                <a:gdLst>
                  <a:gd name="T0" fmla="*/ 49 w 1499"/>
                  <a:gd name="T1" fmla="*/ 18 h 1493"/>
                  <a:gd name="T2" fmla="*/ 0 w 1499"/>
                  <a:gd name="T3" fmla="*/ 67 h 1493"/>
                  <a:gd name="T4" fmla="*/ 30 w 1499"/>
                  <a:gd name="T5" fmla="*/ 50 h 1493"/>
                  <a:gd name="T6" fmla="*/ 12 w 1499"/>
                  <a:gd name="T7" fmla="*/ 87 h 1493"/>
                  <a:gd name="T8" fmla="*/ 24 w 1499"/>
                  <a:gd name="T9" fmla="*/ 99 h 1493"/>
                  <a:gd name="T10" fmla="*/ 44 w 1499"/>
                  <a:gd name="T11" fmla="*/ 87 h 1493"/>
                  <a:gd name="T12" fmla="*/ 55 w 1499"/>
                  <a:gd name="T13" fmla="*/ 73 h 1493"/>
                  <a:gd name="T14" fmla="*/ 67 w 1499"/>
                  <a:gd name="T15" fmla="*/ 81 h 1493"/>
                  <a:gd name="T16" fmla="*/ 93 w 1499"/>
                  <a:gd name="T17" fmla="*/ 61 h 1493"/>
                  <a:gd name="T18" fmla="*/ 140 w 1499"/>
                  <a:gd name="T19" fmla="*/ 55 h 1493"/>
                  <a:gd name="T20" fmla="*/ 238 w 1499"/>
                  <a:gd name="T21" fmla="*/ 116 h 1493"/>
                  <a:gd name="T22" fmla="*/ 348 w 1499"/>
                  <a:gd name="T23" fmla="*/ 154 h 1493"/>
                  <a:gd name="T24" fmla="*/ 478 w 1499"/>
                  <a:gd name="T25" fmla="*/ 221 h 1493"/>
                  <a:gd name="T26" fmla="*/ 594 w 1499"/>
                  <a:gd name="T27" fmla="*/ 307 h 1493"/>
                  <a:gd name="T28" fmla="*/ 636 w 1499"/>
                  <a:gd name="T29" fmla="*/ 386 h 1493"/>
                  <a:gd name="T30" fmla="*/ 655 w 1499"/>
                  <a:gd name="T31" fmla="*/ 466 h 1493"/>
                  <a:gd name="T32" fmla="*/ 649 w 1499"/>
                  <a:gd name="T33" fmla="*/ 551 h 1493"/>
                  <a:gd name="T34" fmla="*/ 649 w 1499"/>
                  <a:gd name="T35" fmla="*/ 948 h 1493"/>
                  <a:gd name="T36" fmla="*/ 673 w 1499"/>
                  <a:gd name="T37" fmla="*/ 1052 h 1493"/>
                  <a:gd name="T38" fmla="*/ 704 w 1499"/>
                  <a:gd name="T39" fmla="*/ 1188 h 1493"/>
                  <a:gd name="T40" fmla="*/ 722 w 1499"/>
                  <a:gd name="T41" fmla="*/ 1272 h 1493"/>
                  <a:gd name="T42" fmla="*/ 734 w 1499"/>
                  <a:gd name="T43" fmla="*/ 1353 h 1493"/>
                  <a:gd name="T44" fmla="*/ 740 w 1499"/>
                  <a:gd name="T45" fmla="*/ 1443 h 1493"/>
                  <a:gd name="T46" fmla="*/ 754 w 1499"/>
                  <a:gd name="T47" fmla="*/ 1475 h 1493"/>
                  <a:gd name="T48" fmla="*/ 777 w 1499"/>
                  <a:gd name="T49" fmla="*/ 1487 h 1493"/>
                  <a:gd name="T50" fmla="*/ 801 w 1499"/>
                  <a:gd name="T51" fmla="*/ 1487 h 1493"/>
                  <a:gd name="T52" fmla="*/ 809 w 1499"/>
                  <a:gd name="T53" fmla="*/ 1463 h 1493"/>
                  <a:gd name="T54" fmla="*/ 809 w 1499"/>
                  <a:gd name="T55" fmla="*/ 1414 h 1493"/>
                  <a:gd name="T56" fmla="*/ 795 w 1499"/>
                  <a:gd name="T57" fmla="*/ 1327 h 1493"/>
                  <a:gd name="T58" fmla="*/ 777 w 1499"/>
                  <a:gd name="T59" fmla="*/ 1261 h 1493"/>
                  <a:gd name="T60" fmla="*/ 777 w 1499"/>
                  <a:gd name="T61" fmla="*/ 1127 h 1493"/>
                  <a:gd name="T62" fmla="*/ 754 w 1499"/>
                  <a:gd name="T63" fmla="*/ 954 h 1493"/>
                  <a:gd name="T64" fmla="*/ 844 w 1499"/>
                  <a:gd name="T65" fmla="*/ 667 h 1493"/>
                  <a:gd name="T66" fmla="*/ 870 w 1499"/>
                  <a:gd name="T67" fmla="*/ 521 h 1493"/>
                  <a:gd name="T68" fmla="*/ 870 w 1499"/>
                  <a:gd name="T69" fmla="*/ 411 h 1493"/>
                  <a:gd name="T70" fmla="*/ 887 w 1499"/>
                  <a:gd name="T71" fmla="*/ 348 h 1493"/>
                  <a:gd name="T72" fmla="*/ 925 w 1499"/>
                  <a:gd name="T73" fmla="*/ 270 h 1493"/>
                  <a:gd name="T74" fmla="*/ 1119 w 1499"/>
                  <a:gd name="T75" fmla="*/ 183 h 1493"/>
                  <a:gd name="T76" fmla="*/ 1212 w 1499"/>
                  <a:gd name="T77" fmla="*/ 154 h 1493"/>
                  <a:gd name="T78" fmla="*/ 1334 w 1499"/>
                  <a:gd name="T79" fmla="*/ 81 h 1493"/>
                  <a:gd name="T80" fmla="*/ 1401 w 1499"/>
                  <a:gd name="T81" fmla="*/ 73 h 1493"/>
                  <a:gd name="T82" fmla="*/ 1444 w 1499"/>
                  <a:gd name="T83" fmla="*/ 81 h 1493"/>
                  <a:gd name="T84" fmla="*/ 1456 w 1499"/>
                  <a:gd name="T85" fmla="*/ 99 h 1493"/>
                  <a:gd name="T86" fmla="*/ 1469 w 1499"/>
                  <a:gd name="T87" fmla="*/ 87 h 1493"/>
                  <a:gd name="T88" fmla="*/ 1487 w 1499"/>
                  <a:gd name="T89" fmla="*/ 87 h 1493"/>
                  <a:gd name="T90" fmla="*/ 1499 w 1499"/>
                  <a:gd name="T91" fmla="*/ 81 h 1493"/>
                  <a:gd name="T92" fmla="*/ 1499 w 1499"/>
                  <a:gd name="T93" fmla="*/ 61 h 1493"/>
                  <a:gd name="T94" fmla="*/ 1462 w 1499"/>
                  <a:gd name="T95" fmla="*/ 18 h 1493"/>
                  <a:gd name="T96" fmla="*/ 1395 w 1499"/>
                  <a:gd name="T97" fmla="*/ 0 h 1493"/>
                  <a:gd name="T98" fmla="*/ 1310 w 1499"/>
                  <a:gd name="T99" fmla="*/ 32 h 1493"/>
                  <a:gd name="T100" fmla="*/ 1163 w 1499"/>
                  <a:gd name="T101" fmla="*/ 81 h 1493"/>
                  <a:gd name="T102" fmla="*/ 1029 w 1499"/>
                  <a:gd name="T103" fmla="*/ 128 h 1493"/>
                  <a:gd name="T104" fmla="*/ 911 w 1499"/>
                  <a:gd name="T105" fmla="*/ 166 h 1493"/>
                  <a:gd name="T106" fmla="*/ 722 w 1499"/>
                  <a:gd name="T107" fmla="*/ 191 h 1493"/>
                  <a:gd name="T108" fmla="*/ 569 w 1499"/>
                  <a:gd name="T109" fmla="*/ 160 h 1493"/>
                  <a:gd name="T110" fmla="*/ 386 w 1499"/>
                  <a:gd name="T111" fmla="*/ 93 h 1493"/>
                  <a:gd name="T112" fmla="*/ 226 w 1499"/>
                  <a:gd name="T113" fmla="*/ 38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9" h="1493">
                    <a:moveTo>
                      <a:pt x="128" y="0"/>
                    </a:moveTo>
                    <a:lnTo>
                      <a:pt x="110" y="0"/>
                    </a:lnTo>
                    <a:lnTo>
                      <a:pt x="93" y="0"/>
                    </a:lnTo>
                    <a:lnTo>
                      <a:pt x="79" y="0"/>
                    </a:lnTo>
                    <a:lnTo>
                      <a:pt x="79" y="0"/>
                    </a:lnTo>
                    <a:lnTo>
                      <a:pt x="67" y="6"/>
                    </a:lnTo>
                    <a:lnTo>
                      <a:pt x="55" y="12"/>
                    </a:lnTo>
                    <a:lnTo>
                      <a:pt x="49" y="18"/>
                    </a:lnTo>
                    <a:lnTo>
                      <a:pt x="49" y="18"/>
                    </a:lnTo>
                    <a:lnTo>
                      <a:pt x="38" y="26"/>
                    </a:lnTo>
                    <a:lnTo>
                      <a:pt x="30" y="32"/>
                    </a:lnTo>
                    <a:lnTo>
                      <a:pt x="24" y="38"/>
                    </a:lnTo>
                    <a:lnTo>
                      <a:pt x="24" y="38"/>
                    </a:lnTo>
                    <a:lnTo>
                      <a:pt x="18" y="50"/>
                    </a:lnTo>
                    <a:lnTo>
                      <a:pt x="6" y="61"/>
                    </a:lnTo>
                    <a:lnTo>
                      <a:pt x="0" y="67"/>
                    </a:lnTo>
                    <a:lnTo>
                      <a:pt x="0" y="67"/>
                    </a:lnTo>
                    <a:lnTo>
                      <a:pt x="0" y="73"/>
                    </a:lnTo>
                    <a:lnTo>
                      <a:pt x="6" y="73"/>
                    </a:lnTo>
                    <a:lnTo>
                      <a:pt x="12" y="73"/>
                    </a:lnTo>
                    <a:lnTo>
                      <a:pt x="12" y="73"/>
                    </a:lnTo>
                    <a:lnTo>
                      <a:pt x="18" y="67"/>
                    </a:lnTo>
                    <a:lnTo>
                      <a:pt x="24" y="55"/>
                    </a:lnTo>
                    <a:lnTo>
                      <a:pt x="30" y="50"/>
                    </a:lnTo>
                    <a:lnTo>
                      <a:pt x="30" y="50"/>
                    </a:lnTo>
                    <a:lnTo>
                      <a:pt x="30" y="55"/>
                    </a:lnTo>
                    <a:lnTo>
                      <a:pt x="24" y="61"/>
                    </a:lnTo>
                    <a:lnTo>
                      <a:pt x="24" y="67"/>
                    </a:lnTo>
                    <a:lnTo>
                      <a:pt x="24" y="67"/>
                    </a:lnTo>
                    <a:lnTo>
                      <a:pt x="18" y="73"/>
                    </a:lnTo>
                    <a:lnTo>
                      <a:pt x="12" y="81"/>
                    </a:lnTo>
                    <a:lnTo>
                      <a:pt x="12" y="87"/>
                    </a:lnTo>
                    <a:lnTo>
                      <a:pt x="12" y="87"/>
                    </a:lnTo>
                    <a:lnTo>
                      <a:pt x="12" y="93"/>
                    </a:lnTo>
                    <a:lnTo>
                      <a:pt x="18" y="93"/>
                    </a:lnTo>
                    <a:lnTo>
                      <a:pt x="24" y="87"/>
                    </a:lnTo>
                    <a:lnTo>
                      <a:pt x="24" y="87"/>
                    </a:lnTo>
                    <a:lnTo>
                      <a:pt x="24" y="93"/>
                    </a:lnTo>
                    <a:lnTo>
                      <a:pt x="24" y="93"/>
                    </a:lnTo>
                    <a:lnTo>
                      <a:pt x="24" y="99"/>
                    </a:lnTo>
                    <a:lnTo>
                      <a:pt x="24" y="99"/>
                    </a:lnTo>
                    <a:lnTo>
                      <a:pt x="24" y="105"/>
                    </a:lnTo>
                    <a:lnTo>
                      <a:pt x="30" y="105"/>
                    </a:lnTo>
                    <a:lnTo>
                      <a:pt x="38" y="105"/>
                    </a:lnTo>
                    <a:lnTo>
                      <a:pt x="38" y="105"/>
                    </a:lnTo>
                    <a:lnTo>
                      <a:pt x="38" y="105"/>
                    </a:lnTo>
                    <a:lnTo>
                      <a:pt x="38" y="99"/>
                    </a:lnTo>
                    <a:lnTo>
                      <a:pt x="44" y="87"/>
                    </a:lnTo>
                    <a:lnTo>
                      <a:pt x="44" y="87"/>
                    </a:lnTo>
                    <a:lnTo>
                      <a:pt x="44" y="87"/>
                    </a:lnTo>
                    <a:lnTo>
                      <a:pt x="44" y="87"/>
                    </a:lnTo>
                    <a:lnTo>
                      <a:pt x="49" y="81"/>
                    </a:lnTo>
                    <a:lnTo>
                      <a:pt x="49" y="81"/>
                    </a:lnTo>
                    <a:lnTo>
                      <a:pt x="49" y="81"/>
                    </a:lnTo>
                    <a:lnTo>
                      <a:pt x="55" y="73"/>
                    </a:lnTo>
                    <a:lnTo>
                      <a:pt x="55" y="73"/>
                    </a:lnTo>
                    <a:lnTo>
                      <a:pt x="55" y="73"/>
                    </a:lnTo>
                    <a:lnTo>
                      <a:pt x="55" y="81"/>
                    </a:lnTo>
                    <a:lnTo>
                      <a:pt x="55" y="93"/>
                    </a:lnTo>
                    <a:lnTo>
                      <a:pt x="55" y="99"/>
                    </a:lnTo>
                    <a:lnTo>
                      <a:pt x="55" y="99"/>
                    </a:lnTo>
                    <a:lnTo>
                      <a:pt x="61" y="99"/>
                    </a:lnTo>
                    <a:lnTo>
                      <a:pt x="61" y="93"/>
                    </a:lnTo>
                    <a:lnTo>
                      <a:pt x="67" y="81"/>
                    </a:lnTo>
                    <a:lnTo>
                      <a:pt x="67" y="81"/>
                    </a:lnTo>
                    <a:lnTo>
                      <a:pt x="67" y="81"/>
                    </a:lnTo>
                    <a:lnTo>
                      <a:pt x="73" y="81"/>
                    </a:lnTo>
                    <a:lnTo>
                      <a:pt x="85" y="73"/>
                    </a:lnTo>
                    <a:lnTo>
                      <a:pt x="85" y="73"/>
                    </a:lnTo>
                    <a:lnTo>
                      <a:pt x="85" y="67"/>
                    </a:lnTo>
                    <a:lnTo>
                      <a:pt x="85" y="67"/>
                    </a:lnTo>
                    <a:lnTo>
                      <a:pt x="93" y="61"/>
                    </a:lnTo>
                    <a:lnTo>
                      <a:pt x="93" y="61"/>
                    </a:lnTo>
                    <a:lnTo>
                      <a:pt x="99" y="67"/>
                    </a:lnTo>
                    <a:lnTo>
                      <a:pt x="104" y="67"/>
                    </a:lnTo>
                    <a:lnTo>
                      <a:pt x="116" y="61"/>
                    </a:lnTo>
                    <a:lnTo>
                      <a:pt x="116" y="61"/>
                    </a:lnTo>
                    <a:lnTo>
                      <a:pt x="122" y="55"/>
                    </a:lnTo>
                    <a:lnTo>
                      <a:pt x="134" y="55"/>
                    </a:lnTo>
                    <a:lnTo>
                      <a:pt x="140" y="55"/>
                    </a:lnTo>
                    <a:lnTo>
                      <a:pt x="140" y="55"/>
                    </a:lnTo>
                    <a:lnTo>
                      <a:pt x="148" y="55"/>
                    </a:lnTo>
                    <a:lnTo>
                      <a:pt x="160" y="61"/>
                    </a:lnTo>
                    <a:lnTo>
                      <a:pt x="171" y="67"/>
                    </a:lnTo>
                    <a:lnTo>
                      <a:pt x="171" y="67"/>
                    </a:lnTo>
                    <a:lnTo>
                      <a:pt x="189" y="81"/>
                    </a:lnTo>
                    <a:lnTo>
                      <a:pt x="221" y="105"/>
                    </a:lnTo>
                    <a:lnTo>
                      <a:pt x="238" y="116"/>
                    </a:lnTo>
                    <a:lnTo>
                      <a:pt x="238" y="116"/>
                    </a:lnTo>
                    <a:lnTo>
                      <a:pt x="258" y="128"/>
                    </a:lnTo>
                    <a:lnTo>
                      <a:pt x="287" y="142"/>
                    </a:lnTo>
                    <a:lnTo>
                      <a:pt x="319" y="148"/>
                    </a:lnTo>
                    <a:lnTo>
                      <a:pt x="319" y="148"/>
                    </a:lnTo>
                    <a:lnTo>
                      <a:pt x="337" y="154"/>
                    </a:lnTo>
                    <a:lnTo>
                      <a:pt x="342" y="154"/>
                    </a:lnTo>
                    <a:lnTo>
                      <a:pt x="348" y="154"/>
                    </a:lnTo>
                    <a:lnTo>
                      <a:pt x="348" y="154"/>
                    </a:lnTo>
                    <a:lnTo>
                      <a:pt x="348" y="160"/>
                    </a:lnTo>
                    <a:lnTo>
                      <a:pt x="360" y="166"/>
                    </a:lnTo>
                    <a:lnTo>
                      <a:pt x="374" y="166"/>
                    </a:lnTo>
                    <a:lnTo>
                      <a:pt x="374" y="166"/>
                    </a:lnTo>
                    <a:lnTo>
                      <a:pt x="392" y="183"/>
                    </a:lnTo>
                    <a:lnTo>
                      <a:pt x="435" y="203"/>
                    </a:lnTo>
                    <a:lnTo>
                      <a:pt x="478" y="221"/>
                    </a:lnTo>
                    <a:lnTo>
                      <a:pt x="478" y="221"/>
                    </a:lnTo>
                    <a:lnTo>
                      <a:pt x="514" y="232"/>
                    </a:lnTo>
                    <a:lnTo>
                      <a:pt x="539" y="246"/>
                    </a:lnTo>
                    <a:lnTo>
                      <a:pt x="557" y="258"/>
                    </a:lnTo>
                    <a:lnTo>
                      <a:pt x="557" y="258"/>
                    </a:lnTo>
                    <a:lnTo>
                      <a:pt x="569" y="276"/>
                    </a:lnTo>
                    <a:lnTo>
                      <a:pt x="580" y="293"/>
                    </a:lnTo>
                    <a:lnTo>
                      <a:pt x="594" y="307"/>
                    </a:lnTo>
                    <a:lnTo>
                      <a:pt x="594" y="307"/>
                    </a:lnTo>
                    <a:lnTo>
                      <a:pt x="600" y="325"/>
                    </a:lnTo>
                    <a:lnTo>
                      <a:pt x="612" y="342"/>
                    </a:lnTo>
                    <a:lnTo>
                      <a:pt x="624" y="356"/>
                    </a:lnTo>
                    <a:lnTo>
                      <a:pt x="624" y="356"/>
                    </a:lnTo>
                    <a:lnTo>
                      <a:pt x="636" y="368"/>
                    </a:lnTo>
                    <a:lnTo>
                      <a:pt x="636" y="374"/>
                    </a:lnTo>
                    <a:lnTo>
                      <a:pt x="636" y="386"/>
                    </a:lnTo>
                    <a:lnTo>
                      <a:pt x="643" y="392"/>
                    </a:lnTo>
                    <a:lnTo>
                      <a:pt x="643" y="392"/>
                    </a:lnTo>
                    <a:lnTo>
                      <a:pt x="643" y="411"/>
                    </a:lnTo>
                    <a:lnTo>
                      <a:pt x="643" y="429"/>
                    </a:lnTo>
                    <a:lnTo>
                      <a:pt x="649" y="441"/>
                    </a:lnTo>
                    <a:lnTo>
                      <a:pt x="649" y="441"/>
                    </a:lnTo>
                    <a:lnTo>
                      <a:pt x="649" y="453"/>
                    </a:lnTo>
                    <a:lnTo>
                      <a:pt x="655" y="466"/>
                    </a:lnTo>
                    <a:lnTo>
                      <a:pt x="661" y="478"/>
                    </a:lnTo>
                    <a:lnTo>
                      <a:pt x="661" y="478"/>
                    </a:lnTo>
                    <a:lnTo>
                      <a:pt x="661" y="490"/>
                    </a:lnTo>
                    <a:lnTo>
                      <a:pt x="661" y="502"/>
                    </a:lnTo>
                    <a:lnTo>
                      <a:pt x="661" y="514"/>
                    </a:lnTo>
                    <a:lnTo>
                      <a:pt x="661" y="514"/>
                    </a:lnTo>
                    <a:lnTo>
                      <a:pt x="655" y="533"/>
                    </a:lnTo>
                    <a:lnTo>
                      <a:pt x="649" y="551"/>
                    </a:lnTo>
                    <a:lnTo>
                      <a:pt x="643" y="563"/>
                    </a:lnTo>
                    <a:lnTo>
                      <a:pt x="643" y="563"/>
                    </a:lnTo>
                    <a:lnTo>
                      <a:pt x="636" y="618"/>
                    </a:lnTo>
                    <a:lnTo>
                      <a:pt x="624" y="747"/>
                    </a:lnTo>
                    <a:lnTo>
                      <a:pt x="636" y="899"/>
                    </a:lnTo>
                    <a:lnTo>
                      <a:pt x="636" y="899"/>
                    </a:lnTo>
                    <a:lnTo>
                      <a:pt x="636" y="919"/>
                    </a:lnTo>
                    <a:lnTo>
                      <a:pt x="649" y="948"/>
                    </a:lnTo>
                    <a:lnTo>
                      <a:pt x="655" y="974"/>
                    </a:lnTo>
                    <a:lnTo>
                      <a:pt x="655" y="974"/>
                    </a:lnTo>
                    <a:lnTo>
                      <a:pt x="661" y="985"/>
                    </a:lnTo>
                    <a:lnTo>
                      <a:pt x="667" y="1003"/>
                    </a:lnTo>
                    <a:lnTo>
                      <a:pt x="673" y="1023"/>
                    </a:lnTo>
                    <a:lnTo>
                      <a:pt x="673" y="1023"/>
                    </a:lnTo>
                    <a:lnTo>
                      <a:pt x="673" y="1040"/>
                    </a:lnTo>
                    <a:lnTo>
                      <a:pt x="673" y="1052"/>
                    </a:lnTo>
                    <a:lnTo>
                      <a:pt x="673" y="1064"/>
                    </a:lnTo>
                    <a:lnTo>
                      <a:pt x="673" y="1064"/>
                    </a:lnTo>
                    <a:lnTo>
                      <a:pt x="673" y="1090"/>
                    </a:lnTo>
                    <a:lnTo>
                      <a:pt x="679" y="1113"/>
                    </a:lnTo>
                    <a:lnTo>
                      <a:pt x="685" y="1139"/>
                    </a:lnTo>
                    <a:lnTo>
                      <a:pt x="685" y="1139"/>
                    </a:lnTo>
                    <a:lnTo>
                      <a:pt x="691" y="1162"/>
                    </a:lnTo>
                    <a:lnTo>
                      <a:pt x="704" y="1188"/>
                    </a:lnTo>
                    <a:lnTo>
                      <a:pt x="710" y="1200"/>
                    </a:lnTo>
                    <a:lnTo>
                      <a:pt x="710" y="1200"/>
                    </a:lnTo>
                    <a:lnTo>
                      <a:pt x="716" y="1211"/>
                    </a:lnTo>
                    <a:lnTo>
                      <a:pt x="716" y="1229"/>
                    </a:lnTo>
                    <a:lnTo>
                      <a:pt x="722" y="1249"/>
                    </a:lnTo>
                    <a:lnTo>
                      <a:pt x="722" y="1249"/>
                    </a:lnTo>
                    <a:lnTo>
                      <a:pt x="722" y="1261"/>
                    </a:lnTo>
                    <a:lnTo>
                      <a:pt x="722" y="1272"/>
                    </a:lnTo>
                    <a:lnTo>
                      <a:pt x="728" y="1278"/>
                    </a:lnTo>
                    <a:lnTo>
                      <a:pt x="728" y="1278"/>
                    </a:lnTo>
                    <a:lnTo>
                      <a:pt x="728" y="1292"/>
                    </a:lnTo>
                    <a:lnTo>
                      <a:pt x="734" y="1310"/>
                    </a:lnTo>
                    <a:lnTo>
                      <a:pt x="734" y="1322"/>
                    </a:lnTo>
                    <a:lnTo>
                      <a:pt x="734" y="1322"/>
                    </a:lnTo>
                    <a:lnTo>
                      <a:pt x="734" y="1333"/>
                    </a:lnTo>
                    <a:lnTo>
                      <a:pt x="734" y="1353"/>
                    </a:lnTo>
                    <a:lnTo>
                      <a:pt x="740" y="1365"/>
                    </a:lnTo>
                    <a:lnTo>
                      <a:pt x="740" y="1365"/>
                    </a:lnTo>
                    <a:lnTo>
                      <a:pt x="740" y="1383"/>
                    </a:lnTo>
                    <a:lnTo>
                      <a:pt x="740" y="1408"/>
                    </a:lnTo>
                    <a:lnTo>
                      <a:pt x="740" y="1426"/>
                    </a:lnTo>
                    <a:lnTo>
                      <a:pt x="740" y="1426"/>
                    </a:lnTo>
                    <a:lnTo>
                      <a:pt x="740" y="1432"/>
                    </a:lnTo>
                    <a:lnTo>
                      <a:pt x="740" y="1443"/>
                    </a:lnTo>
                    <a:lnTo>
                      <a:pt x="740" y="1443"/>
                    </a:lnTo>
                    <a:lnTo>
                      <a:pt x="740" y="1443"/>
                    </a:lnTo>
                    <a:lnTo>
                      <a:pt x="740" y="1457"/>
                    </a:lnTo>
                    <a:lnTo>
                      <a:pt x="746" y="1463"/>
                    </a:lnTo>
                    <a:lnTo>
                      <a:pt x="754" y="1469"/>
                    </a:lnTo>
                    <a:lnTo>
                      <a:pt x="754" y="1469"/>
                    </a:lnTo>
                    <a:lnTo>
                      <a:pt x="754" y="1469"/>
                    </a:lnTo>
                    <a:lnTo>
                      <a:pt x="754" y="1475"/>
                    </a:lnTo>
                    <a:lnTo>
                      <a:pt x="759" y="1481"/>
                    </a:lnTo>
                    <a:lnTo>
                      <a:pt x="759" y="1481"/>
                    </a:lnTo>
                    <a:lnTo>
                      <a:pt x="759" y="1481"/>
                    </a:lnTo>
                    <a:lnTo>
                      <a:pt x="765" y="1481"/>
                    </a:lnTo>
                    <a:lnTo>
                      <a:pt x="771" y="1481"/>
                    </a:lnTo>
                    <a:lnTo>
                      <a:pt x="771" y="1481"/>
                    </a:lnTo>
                    <a:lnTo>
                      <a:pt x="771" y="1487"/>
                    </a:lnTo>
                    <a:lnTo>
                      <a:pt x="777" y="1487"/>
                    </a:lnTo>
                    <a:lnTo>
                      <a:pt x="783" y="1487"/>
                    </a:lnTo>
                    <a:lnTo>
                      <a:pt x="783" y="1487"/>
                    </a:lnTo>
                    <a:lnTo>
                      <a:pt x="783" y="1493"/>
                    </a:lnTo>
                    <a:lnTo>
                      <a:pt x="789" y="1493"/>
                    </a:lnTo>
                    <a:lnTo>
                      <a:pt x="795" y="1487"/>
                    </a:lnTo>
                    <a:lnTo>
                      <a:pt x="795" y="1487"/>
                    </a:lnTo>
                    <a:lnTo>
                      <a:pt x="795" y="1487"/>
                    </a:lnTo>
                    <a:lnTo>
                      <a:pt x="801" y="1487"/>
                    </a:lnTo>
                    <a:lnTo>
                      <a:pt x="809" y="1481"/>
                    </a:lnTo>
                    <a:lnTo>
                      <a:pt x="809" y="1481"/>
                    </a:lnTo>
                    <a:lnTo>
                      <a:pt x="809" y="1481"/>
                    </a:lnTo>
                    <a:lnTo>
                      <a:pt x="815" y="1475"/>
                    </a:lnTo>
                    <a:lnTo>
                      <a:pt x="815" y="1469"/>
                    </a:lnTo>
                    <a:lnTo>
                      <a:pt x="815" y="1469"/>
                    </a:lnTo>
                    <a:lnTo>
                      <a:pt x="809" y="1463"/>
                    </a:lnTo>
                    <a:lnTo>
                      <a:pt x="809" y="1463"/>
                    </a:lnTo>
                    <a:lnTo>
                      <a:pt x="815" y="1457"/>
                    </a:lnTo>
                    <a:lnTo>
                      <a:pt x="815" y="1457"/>
                    </a:lnTo>
                    <a:lnTo>
                      <a:pt x="815" y="1457"/>
                    </a:lnTo>
                    <a:lnTo>
                      <a:pt x="815" y="1443"/>
                    </a:lnTo>
                    <a:lnTo>
                      <a:pt x="815" y="1432"/>
                    </a:lnTo>
                    <a:lnTo>
                      <a:pt x="815" y="1432"/>
                    </a:lnTo>
                    <a:lnTo>
                      <a:pt x="815" y="1426"/>
                    </a:lnTo>
                    <a:lnTo>
                      <a:pt x="809" y="1414"/>
                    </a:lnTo>
                    <a:lnTo>
                      <a:pt x="801" y="1394"/>
                    </a:lnTo>
                    <a:lnTo>
                      <a:pt x="801" y="1394"/>
                    </a:lnTo>
                    <a:lnTo>
                      <a:pt x="795" y="1383"/>
                    </a:lnTo>
                    <a:lnTo>
                      <a:pt x="795" y="1365"/>
                    </a:lnTo>
                    <a:lnTo>
                      <a:pt x="795" y="1347"/>
                    </a:lnTo>
                    <a:lnTo>
                      <a:pt x="795" y="1347"/>
                    </a:lnTo>
                    <a:lnTo>
                      <a:pt x="795" y="1339"/>
                    </a:lnTo>
                    <a:lnTo>
                      <a:pt x="795" y="1327"/>
                    </a:lnTo>
                    <a:lnTo>
                      <a:pt x="795" y="1310"/>
                    </a:lnTo>
                    <a:lnTo>
                      <a:pt x="795" y="1310"/>
                    </a:lnTo>
                    <a:lnTo>
                      <a:pt x="789" y="1298"/>
                    </a:lnTo>
                    <a:lnTo>
                      <a:pt x="783" y="1284"/>
                    </a:lnTo>
                    <a:lnTo>
                      <a:pt x="783" y="1272"/>
                    </a:lnTo>
                    <a:lnTo>
                      <a:pt x="783" y="1272"/>
                    </a:lnTo>
                    <a:lnTo>
                      <a:pt x="783" y="1267"/>
                    </a:lnTo>
                    <a:lnTo>
                      <a:pt x="777" y="1261"/>
                    </a:lnTo>
                    <a:lnTo>
                      <a:pt x="777" y="1255"/>
                    </a:lnTo>
                    <a:lnTo>
                      <a:pt x="777" y="1255"/>
                    </a:lnTo>
                    <a:lnTo>
                      <a:pt x="777" y="1237"/>
                    </a:lnTo>
                    <a:lnTo>
                      <a:pt x="777" y="1206"/>
                    </a:lnTo>
                    <a:lnTo>
                      <a:pt x="777" y="1188"/>
                    </a:lnTo>
                    <a:lnTo>
                      <a:pt x="777" y="1188"/>
                    </a:lnTo>
                    <a:lnTo>
                      <a:pt x="777" y="1168"/>
                    </a:lnTo>
                    <a:lnTo>
                      <a:pt x="777" y="1127"/>
                    </a:lnTo>
                    <a:lnTo>
                      <a:pt x="777" y="1090"/>
                    </a:lnTo>
                    <a:lnTo>
                      <a:pt x="777" y="1090"/>
                    </a:lnTo>
                    <a:lnTo>
                      <a:pt x="765" y="1064"/>
                    </a:lnTo>
                    <a:lnTo>
                      <a:pt x="754" y="1035"/>
                    </a:lnTo>
                    <a:lnTo>
                      <a:pt x="754" y="1017"/>
                    </a:lnTo>
                    <a:lnTo>
                      <a:pt x="754" y="1017"/>
                    </a:lnTo>
                    <a:lnTo>
                      <a:pt x="754" y="991"/>
                    </a:lnTo>
                    <a:lnTo>
                      <a:pt x="754" y="954"/>
                    </a:lnTo>
                    <a:lnTo>
                      <a:pt x="754" y="936"/>
                    </a:lnTo>
                    <a:lnTo>
                      <a:pt x="754" y="936"/>
                    </a:lnTo>
                    <a:lnTo>
                      <a:pt x="754" y="924"/>
                    </a:lnTo>
                    <a:lnTo>
                      <a:pt x="765" y="893"/>
                    </a:lnTo>
                    <a:lnTo>
                      <a:pt x="783" y="844"/>
                    </a:lnTo>
                    <a:lnTo>
                      <a:pt x="809" y="783"/>
                    </a:lnTo>
                    <a:lnTo>
                      <a:pt x="826" y="728"/>
                    </a:lnTo>
                    <a:lnTo>
                      <a:pt x="844" y="667"/>
                    </a:lnTo>
                    <a:lnTo>
                      <a:pt x="864" y="618"/>
                    </a:lnTo>
                    <a:lnTo>
                      <a:pt x="875" y="582"/>
                    </a:lnTo>
                    <a:lnTo>
                      <a:pt x="881" y="557"/>
                    </a:lnTo>
                    <a:lnTo>
                      <a:pt x="881" y="557"/>
                    </a:lnTo>
                    <a:lnTo>
                      <a:pt x="875" y="545"/>
                    </a:lnTo>
                    <a:lnTo>
                      <a:pt x="870" y="533"/>
                    </a:lnTo>
                    <a:lnTo>
                      <a:pt x="870" y="521"/>
                    </a:lnTo>
                    <a:lnTo>
                      <a:pt x="870" y="521"/>
                    </a:lnTo>
                    <a:lnTo>
                      <a:pt x="864" y="514"/>
                    </a:lnTo>
                    <a:lnTo>
                      <a:pt x="864" y="490"/>
                    </a:lnTo>
                    <a:lnTo>
                      <a:pt x="864" y="466"/>
                    </a:lnTo>
                    <a:lnTo>
                      <a:pt x="864" y="466"/>
                    </a:lnTo>
                    <a:lnTo>
                      <a:pt x="864" y="441"/>
                    </a:lnTo>
                    <a:lnTo>
                      <a:pt x="864" y="429"/>
                    </a:lnTo>
                    <a:lnTo>
                      <a:pt x="870" y="411"/>
                    </a:lnTo>
                    <a:lnTo>
                      <a:pt x="870" y="411"/>
                    </a:lnTo>
                    <a:lnTo>
                      <a:pt x="875" y="392"/>
                    </a:lnTo>
                    <a:lnTo>
                      <a:pt x="875" y="386"/>
                    </a:lnTo>
                    <a:lnTo>
                      <a:pt x="881" y="374"/>
                    </a:lnTo>
                    <a:lnTo>
                      <a:pt x="881" y="374"/>
                    </a:lnTo>
                    <a:lnTo>
                      <a:pt x="881" y="368"/>
                    </a:lnTo>
                    <a:lnTo>
                      <a:pt x="881" y="362"/>
                    </a:lnTo>
                    <a:lnTo>
                      <a:pt x="887" y="348"/>
                    </a:lnTo>
                    <a:lnTo>
                      <a:pt x="887" y="348"/>
                    </a:lnTo>
                    <a:lnTo>
                      <a:pt x="887" y="342"/>
                    </a:lnTo>
                    <a:lnTo>
                      <a:pt x="899" y="325"/>
                    </a:lnTo>
                    <a:lnTo>
                      <a:pt x="911" y="293"/>
                    </a:lnTo>
                    <a:lnTo>
                      <a:pt x="911" y="293"/>
                    </a:lnTo>
                    <a:lnTo>
                      <a:pt x="911" y="287"/>
                    </a:lnTo>
                    <a:lnTo>
                      <a:pt x="919" y="276"/>
                    </a:lnTo>
                    <a:lnTo>
                      <a:pt x="925" y="270"/>
                    </a:lnTo>
                    <a:lnTo>
                      <a:pt x="925" y="270"/>
                    </a:lnTo>
                    <a:lnTo>
                      <a:pt x="925" y="264"/>
                    </a:lnTo>
                    <a:lnTo>
                      <a:pt x="936" y="264"/>
                    </a:lnTo>
                    <a:lnTo>
                      <a:pt x="942" y="258"/>
                    </a:lnTo>
                    <a:lnTo>
                      <a:pt x="942" y="258"/>
                    </a:lnTo>
                    <a:lnTo>
                      <a:pt x="980" y="246"/>
                    </a:lnTo>
                    <a:lnTo>
                      <a:pt x="1058" y="221"/>
                    </a:lnTo>
                    <a:lnTo>
                      <a:pt x="1119" y="183"/>
                    </a:lnTo>
                    <a:lnTo>
                      <a:pt x="1119" y="183"/>
                    </a:lnTo>
                    <a:lnTo>
                      <a:pt x="1145" y="171"/>
                    </a:lnTo>
                    <a:lnTo>
                      <a:pt x="1151" y="166"/>
                    </a:lnTo>
                    <a:lnTo>
                      <a:pt x="1163" y="166"/>
                    </a:lnTo>
                    <a:lnTo>
                      <a:pt x="1163" y="166"/>
                    </a:lnTo>
                    <a:lnTo>
                      <a:pt x="1174" y="166"/>
                    </a:lnTo>
                    <a:lnTo>
                      <a:pt x="1194" y="160"/>
                    </a:lnTo>
                    <a:lnTo>
                      <a:pt x="1212" y="154"/>
                    </a:lnTo>
                    <a:lnTo>
                      <a:pt x="1212" y="154"/>
                    </a:lnTo>
                    <a:lnTo>
                      <a:pt x="1230" y="148"/>
                    </a:lnTo>
                    <a:lnTo>
                      <a:pt x="1255" y="128"/>
                    </a:lnTo>
                    <a:lnTo>
                      <a:pt x="1273" y="116"/>
                    </a:lnTo>
                    <a:lnTo>
                      <a:pt x="1273" y="116"/>
                    </a:lnTo>
                    <a:lnTo>
                      <a:pt x="1285" y="105"/>
                    </a:lnTo>
                    <a:lnTo>
                      <a:pt x="1316" y="93"/>
                    </a:lnTo>
                    <a:lnTo>
                      <a:pt x="1334" y="81"/>
                    </a:lnTo>
                    <a:lnTo>
                      <a:pt x="1334" y="81"/>
                    </a:lnTo>
                    <a:lnTo>
                      <a:pt x="1346" y="73"/>
                    </a:lnTo>
                    <a:lnTo>
                      <a:pt x="1365" y="73"/>
                    </a:lnTo>
                    <a:lnTo>
                      <a:pt x="1377" y="67"/>
                    </a:lnTo>
                    <a:lnTo>
                      <a:pt x="1377" y="67"/>
                    </a:lnTo>
                    <a:lnTo>
                      <a:pt x="1383" y="73"/>
                    </a:lnTo>
                    <a:lnTo>
                      <a:pt x="1389" y="73"/>
                    </a:lnTo>
                    <a:lnTo>
                      <a:pt x="1401" y="73"/>
                    </a:lnTo>
                    <a:lnTo>
                      <a:pt x="1401" y="73"/>
                    </a:lnTo>
                    <a:lnTo>
                      <a:pt x="1414" y="73"/>
                    </a:lnTo>
                    <a:lnTo>
                      <a:pt x="1420" y="73"/>
                    </a:lnTo>
                    <a:lnTo>
                      <a:pt x="1432" y="73"/>
                    </a:lnTo>
                    <a:lnTo>
                      <a:pt x="1432" y="73"/>
                    </a:lnTo>
                    <a:lnTo>
                      <a:pt x="1438" y="73"/>
                    </a:lnTo>
                    <a:lnTo>
                      <a:pt x="1438" y="81"/>
                    </a:lnTo>
                    <a:lnTo>
                      <a:pt x="1444" y="81"/>
                    </a:lnTo>
                    <a:lnTo>
                      <a:pt x="1444" y="81"/>
                    </a:lnTo>
                    <a:lnTo>
                      <a:pt x="1444" y="87"/>
                    </a:lnTo>
                    <a:lnTo>
                      <a:pt x="1444" y="93"/>
                    </a:lnTo>
                    <a:lnTo>
                      <a:pt x="1444" y="99"/>
                    </a:lnTo>
                    <a:lnTo>
                      <a:pt x="1444" y="99"/>
                    </a:lnTo>
                    <a:lnTo>
                      <a:pt x="1444" y="105"/>
                    </a:lnTo>
                    <a:lnTo>
                      <a:pt x="1450" y="105"/>
                    </a:lnTo>
                    <a:lnTo>
                      <a:pt x="1456" y="99"/>
                    </a:lnTo>
                    <a:lnTo>
                      <a:pt x="1456" y="99"/>
                    </a:lnTo>
                    <a:lnTo>
                      <a:pt x="1456" y="87"/>
                    </a:lnTo>
                    <a:lnTo>
                      <a:pt x="1462" y="81"/>
                    </a:lnTo>
                    <a:lnTo>
                      <a:pt x="1462" y="73"/>
                    </a:lnTo>
                    <a:lnTo>
                      <a:pt x="1462" y="73"/>
                    </a:lnTo>
                    <a:lnTo>
                      <a:pt x="1456" y="67"/>
                    </a:lnTo>
                    <a:lnTo>
                      <a:pt x="1469" y="73"/>
                    </a:lnTo>
                    <a:lnTo>
                      <a:pt x="1469" y="81"/>
                    </a:lnTo>
                    <a:lnTo>
                      <a:pt x="1469" y="87"/>
                    </a:lnTo>
                    <a:lnTo>
                      <a:pt x="1475" y="93"/>
                    </a:lnTo>
                    <a:lnTo>
                      <a:pt x="1475" y="93"/>
                    </a:lnTo>
                    <a:lnTo>
                      <a:pt x="1475" y="99"/>
                    </a:lnTo>
                    <a:lnTo>
                      <a:pt x="1481" y="99"/>
                    </a:lnTo>
                    <a:lnTo>
                      <a:pt x="1487" y="99"/>
                    </a:lnTo>
                    <a:lnTo>
                      <a:pt x="1487" y="99"/>
                    </a:lnTo>
                    <a:lnTo>
                      <a:pt x="1487" y="99"/>
                    </a:lnTo>
                    <a:lnTo>
                      <a:pt x="1487" y="87"/>
                    </a:lnTo>
                    <a:lnTo>
                      <a:pt x="1487" y="81"/>
                    </a:lnTo>
                    <a:lnTo>
                      <a:pt x="1487" y="81"/>
                    </a:lnTo>
                    <a:lnTo>
                      <a:pt x="1487" y="81"/>
                    </a:lnTo>
                    <a:lnTo>
                      <a:pt x="1493" y="87"/>
                    </a:lnTo>
                    <a:lnTo>
                      <a:pt x="1499" y="81"/>
                    </a:lnTo>
                    <a:lnTo>
                      <a:pt x="1499" y="81"/>
                    </a:lnTo>
                    <a:lnTo>
                      <a:pt x="1499" y="81"/>
                    </a:lnTo>
                    <a:lnTo>
                      <a:pt x="1499" y="81"/>
                    </a:lnTo>
                    <a:lnTo>
                      <a:pt x="1499" y="73"/>
                    </a:lnTo>
                    <a:lnTo>
                      <a:pt x="1499" y="73"/>
                    </a:lnTo>
                    <a:lnTo>
                      <a:pt x="1493" y="67"/>
                    </a:lnTo>
                    <a:lnTo>
                      <a:pt x="1493" y="61"/>
                    </a:lnTo>
                    <a:lnTo>
                      <a:pt x="1493" y="61"/>
                    </a:lnTo>
                    <a:lnTo>
                      <a:pt x="1493" y="61"/>
                    </a:lnTo>
                    <a:lnTo>
                      <a:pt x="1493" y="61"/>
                    </a:lnTo>
                    <a:lnTo>
                      <a:pt x="1499" y="61"/>
                    </a:lnTo>
                    <a:lnTo>
                      <a:pt x="1499" y="55"/>
                    </a:lnTo>
                    <a:lnTo>
                      <a:pt x="1499" y="55"/>
                    </a:lnTo>
                    <a:lnTo>
                      <a:pt x="1493" y="50"/>
                    </a:lnTo>
                    <a:lnTo>
                      <a:pt x="1487" y="38"/>
                    </a:lnTo>
                    <a:lnTo>
                      <a:pt x="1481" y="26"/>
                    </a:lnTo>
                    <a:lnTo>
                      <a:pt x="1481" y="26"/>
                    </a:lnTo>
                    <a:lnTo>
                      <a:pt x="1475" y="26"/>
                    </a:lnTo>
                    <a:lnTo>
                      <a:pt x="1462" y="18"/>
                    </a:lnTo>
                    <a:lnTo>
                      <a:pt x="1444" y="6"/>
                    </a:lnTo>
                    <a:lnTo>
                      <a:pt x="1444" y="6"/>
                    </a:lnTo>
                    <a:lnTo>
                      <a:pt x="1432" y="0"/>
                    </a:lnTo>
                    <a:lnTo>
                      <a:pt x="1420" y="0"/>
                    </a:lnTo>
                    <a:lnTo>
                      <a:pt x="1414" y="0"/>
                    </a:lnTo>
                    <a:lnTo>
                      <a:pt x="1414" y="0"/>
                    </a:lnTo>
                    <a:lnTo>
                      <a:pt x="1401" y="0"/>
                    </a:lnTo>
                    <a:lnTo>
                      <a:pt x="1395" y="0"/>
                    </a:lnTo>
                    <a:lnTo>
                      <a:pt x="1389" y="0"/>
                    </a:lnTo>
                    <a:lnTo>
                      <a:pt x="1389" y="0"/>
                    </a:lnTo>
                    <a:lnTo>
                      <a:pt x="1383" y="0"/>
                    </a:lnTo>
                    <a:lnTo>
                      <a:pt x="1365" y="6"/>
                    </a:lnTo>
                    <a:lnTo>
                      <a:pt x="1351" y="12"/>
                    </a:lnTo>
                    <a:lnTo>
                      <a:pt x="1351" y="12"/>
                    </a:lnTo>
                    <a:lnTo>
                      <a:pt x="1340" y="18"/>
                    </a:lnTo>
                    <a:lnTo>
                      <a:pt x="1310" y="32"/>
                    </a:lnTo>
                    <a:lnTo>
                      <a:pt x="1290" y="44"/>
                    </a:lnTo>
                    <a:lnTo>
                      <a:pt x="1290" y="44"/>
                    </a:lnTo>
                    <a:lnTo>
                      <a:pt x="1267" y="50"/>
                    </a:lnTo>
                    <a:lnTo>
                      <a:pt x="1230" y="55"/>
                    </a:lnTo>
                    <a:lnTo>
                      <a:pt x="1206" y="61"/>
                    </a:lnTo>
                    <a:lnTo>
                      <a:pt x="1206" y="61"/>
                    </a:lnTo>
                    <a:lnTo>
                      <a:pt x="1186" y="67"/>
                    </a:lnTo>
                    <a:lnTo>
                      <a:pt x="1163" y="81"/>
                    </a:lnTo>
                    <a:lnTo>
                      <a:pt x="1151" y="93"/>
                    </a:lnTo>
                    <a:lnTo>
                      <a:pt x="1151" y="93"/>
                    </a:lnTo>
                    <a:lnTo>
                      <a:pt x="1139" y="99"/>
                    </a:lnTo>
                    <a:lnTo>
                      <a:pt x="1125" y="105"/>
                    </a:lnTo>
                    <a:lnTo>
                      <a:pt x="1119" y="105"/>
                    </a:lnTo>
                    <a:lnTo>
                      <a:pt x="1119" y="105"/>
                    </a:lnTo>
                    <a:lnTo>
                      <a:pt x="1090" y="110"/>
                    </a:lnTo>
                    <a:lnTo>
                      <a:pt x="1029" y="128"/>
                    </a:lnTo>
                    <a:lnTo>
                      <a:pt x="960" y="160"/>
                    </a:lnTo>
                    <a:lnTo>
                      <a:pt x="960" y="160"/>
                    </a:lnTo>
                    <a:lnTo>
                      <a:pt x="954" y="166"/>
                    </a:lnTo>
                    <a:lnTo>
                      <a:pt x="948" y="166"/>
                    </a:lnTo>
                    <a:lnTo>
                      <a:pt x="942" y="166"/>
                    </a:lnTo>
                    <a:lnTo>
                      <a:pt x="942" y="166"/>
                    </a:lnTo>
                    <a:lnTo>
                      <a:pt x="931" y="166"/>
                    </a:lnTo>
                    <a:lnTo>
                      <a:pt x="911" y="166"/>
                    </a:lnTo>
                    <a:lnTo>
                      <a:pt x="887" y="166"/>
                    </a:lnTo>
                    <a:lnTo>
                      <a:pt x="887" y="166"/>
                    </a:lnTo>
                    <a:lnTo>
                      <a:pt x="864" y="171"/>
                    </a:lnTo>
                    <a:lnTo>
                      <a:pt x="850" y="177"/>
                    </a:lnTo>
                    <a:lnTo>
                      <a:pt x="838" y="177"/>
                    </a:lnTo>
                    <a:lnTo>
                      <a:pt x="838" y="177"/>
                    </a:lnTo>
                    <a:lnTo>
                      <a:pt x="795" y="183"/>
                    </a:lnTo>
                    <a:lnTo>
                      <a:pt x="722" y="191"/>
                    </a:lnTo>
                    <a:lnTo>
                      <a:pt x="673" y="191"/>
                    </a:lnTo>
                    <a:lnTo>
                      <a:pt x="673" y="191"/>
                    </a:lnTo>
                    <a:lnTo>
                      <a:pt x="655" y="177"/>
                    </a:lnTo>
                    <a:lnTo>
                      <a:pt x="630" y="166"/>
                    </a:lnTo>
                    <a:lnTo>
                      <a:pt x="606" y="160"/>
                    </a:lnTo>
                    <a:lnTo>
                      <a:pt x="606" y="160"/>
                    </a:lnTo>
                    <a:lnTo>
                      <a:pt x="580" y="160"/>
                    </a:lnTo>
                    <a:lnTo>
                      <a:pt x="569" y="160"/>
                    </a:lnTo>
                    <a:lnTo>
                      <a:pt x="563" y="160"/>
                    </a:lnTo>
                    <a:lnTo>
                      <a:pt x="563" y="160"/>
                    </a:lnTo>
                    <a:lnTo>
                      <a:pt x="539" y="148"/>
                    </a:lnTo>
                    <a:lnTo>
                      <a:pt x="484" y="116"/>
                    </a:lnTo>
                    <a:lnTo>
                      <a:pt x="409" y="99"/>
                    </a:lnTo>
                    <a:lnTo>
                      <a:pt x="409" y="99"/>
                    </a:lnTo>
                    <a:lnTo>
                      <a:pt x="398" y="99"/>
                    </a:lnTo>
                    <a:lnTo>
                      <a:pt x="386" y="93"/>
                    </a:lnTo>
                    <a:lnTo>
                      <a:pt x="380" y="87"/>
                    </a:lnTo>
                    <a:lnTo>
                      <a:pt x="380" y="87"/>
                    </a:lnTo>
                    <a:lnTo>
                      <a:pt x="360" y="73"/>
                    </a:lnTo>
                    <a:lnTo>
                      <a:pt x="325" y="61"/>
                    </a:lnTo>
                    <a:lnTo>
                      <a:pt x="287" y="50"/>
                    </a:lnTo>
                    <a:lnTo>
                      <a:pt x="287" y="50"/>
                    </a:lnTo>
                    <a:lnTo>
                      <a:pt x="250" y="44"/>
                    </a:lnTo>
                    <a:lnTo>
                      <a:pt x="226" y="38"/>
                    </a:lnTo>
                    <a:lnTo>
                      <a:pt x="215" y="26"/>
                    </a:lnTo>
                    <a:lnTo>
                      <a:pt x="215" y="26"/>
                    </a:lnTo>
                    <a:lnTo>
                      <a:pt x="189" y="18"/>
                    </a:lnTo>
                    <a:lnTo>
                      <a:pt x="160" y="12"/>
                    </a:lnTo>
                    <a:lnTo>
                      <a:pt x="128" y="0"/>
                    </a:lnTo>
                    <a:close/>
                  </a:path>
                </a:pathLst>
              </a:custGeom>
              <a:solidFill>
                <a:srgbClr val="F9BA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00" name="Freeform 316"/>
              <p:cNvSpPr>
                <a:spLocks/>
              </p:cNvSpPr>
              <p:nvPr/>
            </p:nvSpPr>
            <p:spPr bwMode="auto">
              <a:xfrm>
                <a:off x="3358" y="1871"/>
                <a:ext cx="47" cy="47"/>
              </a:xfrm>
              <a:custGeom>
                <a:avLst/>
                <a:gdLst>
                  <a:gd name="T0" fmla="*/ 47 w 47"/>
                  <a:gd name="T1" fmla="*/ 0 h 47"/>
                  <a:gd name="T2" fmla="*/ 47 w 47"/>
                  <a:gd name="T3" fmla="*/ 6 h 47"/>
                  <a:gd name="T4" fmla="*/ 47 w 47"/>
                  <a:gd name="T5" fmla="*/ 6 h 47"/>
                  <a:gd name="T6" fmla="*/ 47 w 47"/>
                  <a:gd name="T7" fmla="*/ 12 h 47"/>
                  <a:gd name="T8" fmla="*/ 47 w 47"/>
                  <a:gd name="T9" fmla="*/ 12 h 47"/>
                  <a:gd name="T10" fmla="*/ 41 w 47"/>
                  <a:gd name="T11" fmla="*/ 18 h 47"/>
                  <a:gd name="T12" fmla="*/ 35 w 47"/>
                  <a:gd name="T13" fmla="*/ 24 h 47"/>
                  <a:gd name="T14" fmla="*/ 35 w 47"/>
                  <a:gd name="T15" fmla="*/ 29 h 47"/>
                  <a:gd name="T16" fmla="*/ 35 w 47"/>
                  <a:gd name="T17" fmla="*/ 29 h 47"/>
                  <a:gd name="T18" fmla="*/ 29 w 47"/>
                  <a:gd name="T19" fmla="*/ 35 h 47"/>
                  <a:gd name="T20" fmla="*/ 23 w 47"/>
                  <a:gd name="T21" fmla="*/ 41 h 47"/>
                  <a:gd name="T22" fmla="*/ 23 w 47"/>
                  <a:gd name="T23" fmla="*/ 41 h 47"/>
                  <a:gd name="T24" fmla="*/ 23 w 47"/>
                  <a:gd name="T25" fmla="*/ 41 h 47"/>
                  <a:gd name="T26" fmla="*/ 17 w 47"/>
                  <a:gd name="T27" fmla="*/ 47 h 47"/>
                  <a:gd name="T28" fmla="*/ 17 w 47"/>
                  <a:gd name="T29" fmla="*/ 47 h 47"/>
                  <a:gd name="T30" fmla="*/ 17 w 47"/>
                  <a:gd name="T31" fmla="*/ 47 h 47"/>
                  <a:gd name="T32" fmla="*/ 17 w 47"/>
                  <a:gd name="T33" fmla="*/ 47 h 47"/>
                  <a:gd name="T34" fmla="*/ 17 w 47"/>
                  <a:gd name="T35" fmla="*/ 47 h 47"/>
                  <a:gd name="T36" fmla="*/ 17 w 47"/>
                  <a:gd name="T37" fmla="*/ 41 h 47"/>
                  <a:gd name="T38" fmla="*/ 23 w 47"/>
                  <a:gd name="T39" fmla="*/ 35 h 47"/>
                  <a:gd name="T40" fmla="*/ 29 w 47"/>
                  <a:gd name="T41" fmla="*/ 29 h 47"/>
                  <a:gd name="T42" fmla="*/ 29 w 47"/>
                  <a:gd name="T43" fmla="*/ 29 h 47"/>
                  <a:gd name="T44" fmla="*/ 29 w 47"/>
                  <a:gd name="T45" fmla="*/ 29 h 47"/>
                  <a:gd name="T46" fmla="*/ 29 w 47"/>
                  <a:gd name="T47" fmla="*/ 29 h 47"/>
                  <a:gd name="T48" fmla="*/ 29 w 47"/>
                  <a:gd name="T49" fmla="*/ 24 h 47"/>
                  <a:gd name="T50" fmla="*/ 29 w 47"/>
                  <a:gd name="T51" fmla="*/ 24 h 47"/>
                  <a:gd name="T52" fmla="*/ 23 w 47"/>
                  <a:gd name="T53" fmla="*/ 24 h 47"/>
                  <a:gd name="T54" fmla="*/ 23 w 47"/>
                  <a:gd name="T55" fmla="*/ 24 h 47"/>
                  <a:gd name="T56" fmla="*/ 23 w 47"/>
                  <a:gd name="T57" fmla="*/ 18 h 47"/>
                  <a:gd name="T58" fmla="*/ 23 w 47"/>
                  <a:gd name="T59" fmla="*/ 18 h 47"/>
                  <a:gd name="T60" fmla="*/ 23 w 47"/>
                  <a:gd name="T61" fmla="*/ 18 h 47"/>
                  <a:gd name="T62" fmla="*/ 23 w 47"/>
                  <a:gd name="T63" fmla="*/ 12 h 47"/>
                  <a:gd name="T64" fmla="*/ 29 w 47"/>
                  <a:gd name="T65" fmla="*/ 6 h 47"/>
                  <a:gd name="T66" fmla="*/ 29 w 47"/>
                  <a:gd name="T67" fmla="*/ 6 h 47"/>
                  <a:gd name="T68" fmla="*/ 23 w 47"/>
                  <a:gd name="T69" fmla="*/ 6 h 47"/>
                  <a:gd name="T70" fmla="*/ 17 w 47"/>
                  <a:gd name="T71" fmla="*/ 12 h 47"/>
                  <a:gd name="T72" fmla="*/ 17 w 47"/>
                  <a:gd name="T73" fmla="*/ 12 h 47"/>
                  <a:gd name="T74" fmla="*/ 17 w 47"/>
                  <a:gd name="T75" fmla="*/ 12 h 47"/>
                  <a:gd name="T76" fmla="*/ 11 w 47"/>
                  <a:gd name="T77" fmla="*/ 18 h 47"/>
                  <a:gd name="T78" fmla="*/ 6 w 47"/>
                  <a:gd name="T79" fmla="*/ 18 h 47"/>
                  <a:gd name="T80" fmla="*/ 0 w 47"/>
                  <a:gd name="T81" fmla="*/ 24 h 47"/>
                  <a:gd name="T82" fmla="*/ 0 w 47"/>
                  <a:gd name="T83" fmla="*/ 24 h 47"/>
                  <a:gd name="T84" fmla="*/ 0 w 47"/>
                  <a:gd name="T85" fmla="*/ 24 h 47"/>
                  <a:gd name="T86" fmla="*/ 6 w 47"/>
                  <a:gd name="T87" fmla="*/ 18 h 47"/>
                  <a:gd name="T88" fmla="*/ 11 w 47"/>
                  <a:gd name="T89" fmla="*/ 12 h 47"/>
                  <a:gd name="T90" fmla="*/ 11 w 47"/>
                  <a:gd name="T91" fmla="*/ 12 h 47"/>
                  <a:gd name="T92" fmla="*/ 11 w 47"/>
                  <a:gd name="T93" fmla="*/ 12 h 47"/>
                  <a:gd name="T94" fmla="*/ 17 w 47"/>
                  <a:gd name="T95" fmla="*/ 6 h 47"/>
                  <a:gd name="T96" fmla="*/ 23 w 47"/>
                  <a:gd name="T97" fmla="*/ 6 h 47"/>
                  <a:gd name="T98" fmla="*/ 23 w 47"/>
                  <a:gd name="T99" fmla="*/ 6 h 47"/>
                  <a:gd name="T100" fmla="*/ 29 w 47"/>
                  <a:gd name="T101" fmla="*/ 6 h 47"/>
                  <a:gd name="T102" fmla="*/ 35 w 47"/>
                  <a:gd name="T103" fmla="*/ 6 h 47"/>
                  <a:gd name="T104" fmla="*/ 35 w 47"/>
                  <a:gd name="T105" fmla="*/ 6 h 47"/>
                  <a:gd name="T106" fmla="*/ 35 w 47"/>
                  <a:gd name="T107" fmla="*/ 6 h 47"/>
                  <a:gd name="T108" fmla="*/ 35 w 47"/>
                  <a:gd name="T109" fmla="*/ 6 h 47"/>
                  <a:gd name="T110" fmla="*/ 41 w 47"/>
                  <a:gd name="T111" fmla="*/ 12 h 47"/>
                  <a:gd name="T112" fmla="*/ 41 w 47"/>
                  <a:gd name="T113" fmla="*/ 6 h 47"/>
                  <a:gd name="T114" fmla="*/ 41 w 47"/>
                  <a:gd name="T115" fmla="*/ 6 h 47"/>
                  <a:gd name="T116" fmla="*/ 41 w 47"/>
                  <a:gd name="T117" fmla="*/ 0 h 47"/>
                  <a:gd name="T118" fmla="*/ 41 w 47"/>
                  <a:gd name="T119" fmla="*/ 0 h 47"/>
                  <a:gd name="T120" fmla="*/ 47 w 47"/>
                  <a:gd name="T1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 h="47">
                    <a:moveTo>
                      <a:pt x="47" y="0"/>
                    </a:moveTo>
                    <a:lnTo>
                      <a:pt x="47" y="6"/>
                    </a:lnTo>
                    <a:lnTo>
                      <a:pt x="47" y="6"/>
                    </a:lnTo>
                    <a:lnTo>
                      <a:pt x="47" y="12"/>
                    </a:lnTo>
                    <a:lnTo>
                      <a:pt x="47" y="12"/>
                    </a:lnTo>
                    <a:lnTo>
                      <a:pt x="41" y="18"/>
                    </a:lnTo>
                    <a:lnTo>
                      <a:pt x="35" y="24"/>
                    </a:lnTo>
                    <a:lnTo>
                      <a:pt x="35" y="29"/>
                    </a:lnTo>
                    <a:lnTo>
                      <a:pt x="35" y="29"/>
                    </a:lnTo>
                    <a:lnTo>
                      <a:pt x="29" y="35"/>
                    </a:lnTo>
                    <a:lnTo>
                      <a:pt x="23" y="41"/>
                    </a:lnTo>
                    <a:lnTo>
                      <a:pt x="23" y="41"/>
                    </a:lnTo>
                    <a:lnTo>
                      <a:pt x="23" y="41"/>
                    </a:lnTo>
                    <a:lnTo>
                      <a:pt x="17" y="47"/>
                    </a:lnTo>
                    <a:lnTo>
                      <a:pt x="17" y="47"/>
                    </a:lnTo>
                    <a:lnTo>
                      <a:pt x="17" y="47"/>
                    </a:lnTo>
                    <a:lnTo>
                      <a:pt x="17" y="47"/>
                    </a:lnTo>
                    <a:lnTo>
                      <a:pt x="17" y="47"/>
                    </a:lnTo>
                    <a:lnTo>
                      <a:pt x="17" y="41"/>
                    </a:lnTo>
                    <a:lnTo>
                      <a:pt x="23" y="35"/>
                    </a:lnTo>
                    <a:lnTo>
                      <a:pt x="29" y="29"/>
                    </a:lnTo>
                    <a:lnTo>
                      <a:pt x="29" y="29"/>
                    </a:lnTo>
                    <a:lnTo>
                      <a:pt x="29" y="29"/>
                    </a:lnTo>
                    <a:lnTo>
                      <a:pt x="29" y="29"/>
                    </a:lnTo>
                    <a:lnTo>
                      <a:pt x="29" y="24"/>
                    </a:lnTo>
                    <a:lnTo>
                      <a:pt x="29" y="24"/>
                    </a:lnTo>
                    <a:lnTo>
                      <a:pt x="23" y="24"/>
                    </a:lnTo>
                    <a:lnTo>
                      <a:pt x="23" y="24"/>
                    </a:lnTo>
                    <a:lnTo>
                      <a:pt x="23" y="18"/>
                    </a:lnTo>
                    <a:lnTo>
                      <a:pt x="23" y="18"/>
                    </a:lnTo>
                    <a:lnTo>
                      <a:pt x="23" y="18"/>
                    </a:lnTo>
                    <a:lnTo>
                      <a:pt x="23" y="12"/>
                    </a:lnTo>
                    <a:lnTo>
                      <a:pt x="29" y="6"/>
                    </a:lnTo>
                    <a:lnTo>
                      <a:pt x="29" y="6"/>
                    </a:lnTo>
                    <a:lnTo>
                      <a:pt x="23" y="6"/>
                    </a:lnTo>
                    <a:lnTo>
                      <a:pt x="17" y="12"/>
                    </a:lnTo>
                    <a:lnTo>
                      <a:pt x="17" y="12"/>
                    </a:lnTo>
                    <a:lnTo>
                      <a:pt x="17" y="12"/>
                    </a:lnTo>
                    <a:lnTo>
                      <a:pt x="11" y="18"/>
                    </a:lnTo>
                    <a:lnTo>
                      <a:pt x="6" y="18"/>
                    </a:lnTo>
                    <a:lnTo>
                      <a:pt x="0" y="24"/>
                    </a:lnTo>
                    <a:lnTo>
                      <a:pt x="0" y="24"/>
                    </a:lnTo>
                    <a:lnTo>
                      <a:pt x="0" y="24"/>
                    </a:lnTo>
                    <a:lnTo>
                      <a:pt x="6" y="18"/>
                    </a:lnTo>
                    <a:lnTo>
                      <a:pt x="11" y="12"/>
                    </a:lnTo>
                    <a:lnTo>
                      <a:pt x="11" y="12"/>
                    </a:lnTo>
                    <a:lnTo>
                      <a:pt x="11" y="12"/>
                    </a:lnTo>
                    <a:lnTo>
                      <a:pt x="17" y="6"/>
                    </a:lnTo>
                    <a:lnTo>
                      <a:pt x="23" y="6"/>
                    </a:lnTo>
                    <a:lnTo>
                      <a:pt x="23" y="6"/>
                    </a:lnTo>
                    <a:lnTo>
                      <a:pt x="29" y="6"/>
                    </a:lnTo>
                    <a:lnTo>
                      <a:pt x="35" y="6"/>
                    </a:lnTo>
                    <a:lnTo>
                      <a:pt x="35" y="6"/>
                    </a:lnTo>
                    <a:lnTo>
                      <a:pt x="35" y="6"/>
                    </a:lnTo>
                    <a:lnTo>
                      <a:pt x="35" y="6"/>
                    </a:lnTo>
                    <a:lnTo>
                      <a:pt x="41" y="12"/>
                    </a:lnTo>
                    <a:lnTo>
                      <a:pt x="41" y="6"/>
                    </a:lnTo>
                    <a:lnTo>
                      <a:pt x="41" y="6"/>
                    </a:lnTo>
                    <a:lnTo>
                      <a:pt x="41" y="0"/>
                    </a:lnTo>
                    <a:lnTo>
                      <a:pt x="41" y="0"/>
                    </a:lnTo>
                    <a:lnTo>
                      <a:pt x="4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01" name="Freeform 317"/>
              <p:cNvSpPr>
                <a:spLocks/>
              </p:cNvSpPr>
              <p:nvPr/>
            </p:nvSpPr>
            <p:spPr bwMode="auto">
              <a:xfrm>
                <a:off x="3387" y="1883"/>
                <a:ext cx="12" cy="17"/>
              </a:xfrm>
              <a:custGeom>
                <a:avLst/>
                <a:gdLst>
                  <a:gd name="T0" fmla="*/ 12 w 12"/>
                  <a:gd name="T1" fmla="*/ 0 h 17"/>
                  <a:gd name="T2" fmla="*/ 12 w 12"/>
                  <a:gd name="T3" fmla="*/ 0 h 17"/>
                  <a:gd name="T4" fmla="*/ 12 w 12"/>
                  <a:gd name="T5" fmla="*/ 0 h 17"/>
                  <a:gd name="T6" fmla="*/ 12 w 12"/>
                  <a:gd name="T7" fmla="*/ 0 h 17"/>
                  <a:gd name="T8" fmla="*/ 12 w 12"/>
                  <a:gd name="T9" fmla="*/ 0 h 17"/>
                  <a:gd name="T10" fmla="*/ 6 w 12"/>
                  <a:gd name="T11" fmla="*/ 0 h 17"/>
                  <a:gd name="T12" fmla="*/ 6 w 12"/>
                  <a:gd name="T13" fmla="*/ 0 h 17"/>
                  <a:gd name="T14" fmla="*/ 6 w 12"/>
                  <a:gd name="T15" fmla="*/ 0 h 17"/>
                  <a:gd name="T16" fmla="*/ 6 w 12"/>
                  <a:gd name="T17" fmla="*/ 0 h 17"/>
                  <a:gd name="T18" fmla="*/ 0 w 12"/>
                  <a:gd name="T19" fmla="*/ 6 h 17"/>
                  <a:gd name="T20" fmla="*/ 0 w 12"/>
                  <a:gd name="T21" fmla="*/ 6 h 17"/>
                  <a:gd name="T22" fmla="*/ 0 w 12"/>
                  <a:gd name="T23" fmla="*/ 6 h 17"/>
                  <a:gd name="T24" fmla="*/ 0 w 12"/>
                  <a:gd name="T25" fmla="*/ 6 h 17"/>
                  <a:gd name="T26" fmla="*/ 0 w 12"/>
                  <a:gd name="T27" fmla="*/ 12 h 17"/>
                  <a:gd name="T28" fmla="*/ 0 w 12"/>
                  <a:gd name="T29" fmla="*/ 12 h 17"/>
                  <a:gd name="T30" fmla="*/ 6 w 12"/>
                  <a:gd name="T31" fmla="*/ 12 h 17"/>
                  <a:gd name="T32" fmla="*/ 6 w 12"/>
                  <a:gd name="T33" fmla="*/ 12 h 17"/>
                  <a:gd name="T34" fmla="*/ 6 w 12"/>
                  <a:gd name="T35" fmla="*/ 17 h 17"/>
                  <a:gd name="T36" fmla="*/ 6 w 12"/>
                  <a:gd name="T37" fmla="*/ 17 h 17"/>
                  <a:gd name="T38" fmla="*/ 6 w 12"/>
                  <a:gd name="T39" fmla="*/ 17 h 17"/>
                  <a:gd name="T40" fmla="*/ 6 w 12"/>
                  <a:gd name="T41" fmla="*/ 17 h 17"/>
                  <a:gd name="T42" fmla="*/ 6 w 12"/>
                  <a:gd name="T43" fmla="*/ 17 h 17"/>
                  <a:gd name="T44" fmla="*/ 6 w 12"/>
                  <a:gd name="T45" fmla="*/ 12 h 17"/>
                  <a:gd name="T46" fmla="*/ 6 w 12"/>
                  <a:gd name="T47" fmla="*/ 6 h 17"/>
                  <a:gd name="T48" fmla="*/ 6 w 12"/>
                  <a:gd name="T49" fmla="*/ 6 h 17"/>
                  <a:gd name="T50" fmla="*/ 6 w 12"/>
                  <a:gd name="T51" fmla="*/ 6 h 17"/>
                  <a:gd name="T52" fmla="*/ 12 w 12"/>
                  <a:gd name="T53" fmla="*/ 6 h 17"/>
                  <a:gd name="T54" fmla="*/ 12 w 12"/>
                  <a:gd name="T5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7">
                    <a:moveTo>
                      <a:pt x="12" y="0"/>
                    </a:moveTo>
                    <a:lnTo>
                      <a:pt x="12" y="0"/>
                    </a:lnTo>
                    <a:lnTo>
                      <a:pt x="12" y="0"/>
                    </a:lnTo>
                    <a:lnTo>
                      <a:pt x="12" y="0"/>
                    </a:lnTo>
                    <a:lnTo>
                      <a:pt x="12" y="0"/>
                    </a:lnTo>
                    <a:lnTo>
                      <a:pt x="6" y="0"/>
                    </a:lnTo>
                    <a:lnTo>
                      <a:pt x="6" y="0"/>
                    </a:lnTo>
                    <a:lnTo>
                      <a:pt x="6" y="0"/>
                    </a:lnTo>
                    <a:lnTo>
                      <a:pt x="6" y="0"/>
                    </a:lnTo>
                    <a:lnTo>
                      <a:pt x="0" y="6"/>
                    </a:lnTo>
                    <a:lnTo>
                      <a:pt x="0" y="6"/>
                    </a:lnTo>
                    <a:lnTo>
                      <a:pt x="0" y="6"/>
                    </a:lnTo>
                    <a:lnTo>
                      <a:pt x="0" y="6"/>
                    </a:lnTo>
                    <a:lnTo>
                      <a:pt x="0" y="12"/>
                    </a:lnTo>
                    <a:lnTo>
                      <a:pt x="0" y="12"/>
                    </a:lnTo>
                    <a:lnTo>
                      <a:pt x="6" y="12"/>
                    </a:lnTo>
                    <a:lnTo>
                      <a:pt x="6" y="12"/>
                    </a:lnTo>
                    <a:lnTo>
                      <a:pt x="6" y="17"/>
                    </a:lnTo>
                    <a:lnTo>
                      <a:pt x="6" y="17"/>
                    </a:lnTo>
                    <a:lnTo>
                      <a:pt x="6" y="17"/>
                    </a:lnTo>
                    <a:lnTo>
                      <a:pt x="6" y="17"/>
                    </a:lnTo>
                    <a:lnTo>
                      <a:pt x="6" y="17"/>
                    </a:lnTo>
                    <a:lnTo>
                      <a:pt x="6" y="12"/>
                    </a:lnTo>
                    <a:lnTo>
                      <a:pt x="6" y="6"/>
                    </a:lnTo>
                    <a:lnTo>
                      <a:pt x="6" y="6"/>
                    </a:lnTo>
                    <a:lnTo>
                      <a:pt x="6" y="6"/>
                    </a:lnTo>
                    <a:lnTo>
                      <a:pt x="12" y="6"/>
                    </a:lnTo>
                    <a:lnTo>
                      <a:pt x="12"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02" name="Freeform 318"/>
              <p:cNvSpPr>
                <a:spLocks/>
              </p:cNvSpPr>
              <p:nvPr/>
            </p:nvSpPr>
            <p:spPr bwMode="auto">
              <a:xfrm>
                <a:off x="3969" y="2592"/>
                <a:ext cx="55" cy="105"/>
              </a:xfrm>
              <a:custGeom>
                <a:avLst/>
                <a:gdLst>
                  <a:gd name="T0" fmla="*/ 55 w 55"/>
                  <a:gd name="T1" fmla="*/ 105 h 105"/>
                  <a:gd name="T2" fmla="*/ 49 w 55"/>
                  <a:gd name="T3" fmla="*/ 97 h 105"/>
                  <a:gd name="T4" fmla="*/ 42 w 55"/>
                  <a:gd name="T5" fmla="*/ 85 h 105"/>
                  <a:gd name="T6" fmla="*/ 42 w 55"/>
                  <a:gd name="T7" fmla="*/ 73 h 105"/>
                  <a:gd name="T8" fmla="*/ 42 w 55"/>
                  <a:gd name="T9" fmla="*/ 73 h 105"/>
                  <a:gd name="T10" fmla="*/ 42 w 55"/>
                  <a:gd name="T11" fmla="*/ 67 h 105"/>
                  <a:gd name="T12" fmla="*/ 36 w 55"/>
                  <a:gd name="T13" fmla="*/ 61 h 105"/>
                  <a:gd name="T14" fmla="*/ 36 w 55"/>
                  <a:gd name="T15" fmla="*/ 56 h 105"/>
                  <a:gd name="T16" fmla="*/ 36 w 55"/>
                  <a:gd name="T17" fmla="*/ 56 h 105"/>
                  <a:gd name="T18" fmla="*/ 24 w 55"/>
                  <a:gd name="T19" fmla="*/ 67 h 105"/>
                  <a:gd name="T20" fmla="*/ 12 w 55"/>
                  <a:gd name="T21" fmla="*/ 85 h 105"/>
                  <a:gd name="T22" fmla="*/ 0 w 55"/>
                  <a:gd name="T23" fmla="*/ 97 h 105"/>
                  <a:gd name="T24" fmla="*/ 0 w 55"/>
                  <a:gd name="T25" fmla="*/ 97 h 105"/>
                  <a:gd name="T26" fmla="*/ 6 w 55"/>
                  <a:gd name="T27" fmla="*/ 91 h 105"/>
                  <a:gd name="T28" fmla="*/ 18 w 55"/>
                  <a:gd name="T29" fmla="*/ 61 h 105"/>
                  <a:gd name="T30" fmla="*/ 30 w 55"/>
                  <a:gd name="T31" fmla="*/ 30 h 105"/>
                  <a:gd name="T32" fmla="*/ 30 w 55"/>
                  <a:gd name="T33" fmla="*/ 30 h 105"/>
                  <a:gd name="T34" fmla="*/ 30 w 55"/>
                  <a:gd name="T35" fmla="*/ 18 h 105"/>
                  <a:gd name="T36" fmla="*/ 36 w 55"/>
                  <a:gd name="T37" fmla="*/ 6 h 105"/>
                  <a:gd name="T38" fmla="*/ 42 w 55"/>
                  <a:gd name="T39" fmla="*/ 0 h 105"/>
                  <a:gd name="T40" fmla="*/ 42 w 55"/>
                  <a:gd name="T41" fmla="*/ 0 h 105"/>
                  <a:gd name="T42" fmla="*/ 49 w 55"/>
                  <a:gd name="T43" fmla="*/ 36 h 105"/>
                  <a:gd name="T44" fmla="*/ 55 w 55"/>
                  <a:gd name="T45" fmla="*/ 79 h 105"/>
                  <a:gd name="T46" fmla="*/ 55 w 55"/>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105">
                    <a:moveTo>
                      <a:pt x="55" y="105"/>
                    </a:moveTo>
                    <a:lnTo>
                      <a:pt x="49" y="97"/>
                    </a:lnTo>
                    <a:lnTo>
                      <a:pt x="42" y="85"/>
                    </a:lnTo>
                    <a:lnTo>
                      <a:pt x="42" y="73"/>
                    </a:lnTo>
                    <a:lnTo>
                      <a:pt x="42" y="73"/>
                    </a:lnTo>
                    <a:lnTo>
                      <a:pt x="42" y="67"/>
                    </a:lnTo>
                    <a:lnTo>
                      <a:pt x="36" y="61"/>
                    </a:lnTo>
                    <a:lnTo>
                      <a:pt x="36" y="56"/>
                    </a:lnTo>
                    <a:lnTo>
                      <a:pt x="36" y="56"/>
                    </a:lnTo>
                    <a:lnTo>
                      <a:pt x="24" y="67"/>
                    </a:lnTo>
                    <a:lnTo>
                      <a:pt x="12" y="85"/>
                    </a:lnTo>
                    <a:lnTo>
                      <a:pt x="0" y="97"/>
                    </a:lnTo>
                    <a:lnTo>
                      <a:pt x="0" y="97"/>
                    </a:lnTo>
                    <a:lnTo>
                      <a:pt x="6" y="91"/>
                    </a:lnTo>
                    <a:lnTo>
                      <a:pt x="18" y="61"/>
                    </a:lnTo>
                    <a:lnTo>
                      <a:pt x="30" y="30"/>
                    </a:lnTo>
                    <a:lnTo>
                      <a:pt x="30" y="30"/>
                    </a:lnTo>
                    <a:lnTo>
                      <a:pt x="30" y="18"/>
                    </a:lnTo>
                    <a:lnTo>
                      <a:pt x="36" y="6"/>
                    </a:lnTo>
                    <a:lnTo>
                      <a:pt x="42" y="0"/>
                    </a:lnTo>
                    <a:lnTo>
                      <a:pt x="42" y="0"/>
                    </a:lnTo>
                    <a:lnTo>
                      <a:pt x="49" y="36"/>
                    </a:lnTo>
                    <a:lnTo>
                      <a:pt x="55" y="79"/>
                    </a:lnTo>
                    <a:lnTo>
                      <a:pt x="55" y="10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03" name="Freeform 319"/>
              <p:cNvSpPr>
                <a:spLocks/>
              </p:cNvSpPr>
              <p:nvPr/>
            </p:nvSpPr>
            <p:spPr bwMode="auto">
              <a:xfrm>
                <a:off x="3950" y="2036"/>
                <a:ext cx="240" cy="146"/>
              </a:xfrm>
              <a:custGeom>
                <a:avLst/>
                <a:gdLst>
                  <a:gd name="T0" fmla="*/ 234 w 240"/>
                  <a:gd name="T1" fmla="*/ 6 h 146"/>
                  <a:gd name="T2" fmla="*/ 196 w 240"/>
                  <a:gd name="T3" fmla="*/ 41 h 146"/>
                  <a:gd name="T4" fmla="*/ 196 w 240"/>
                  <a:gd name="T5" fmla="*/ 55 h 146"/>
                  <a:gd name="T6" fmla="*/ 190 w 240"/>
                  <a:gd name="T7" fmla="*/ 73 h 146"/>
                  <a:gd name="T8" fmla="*/ 185 w 240"/>
                  <a:gd name="T9" fmla="*/ 85 h 146"/>
                  <a:gd name="T10" fmla="*/ 171 w 240"/>
                  <a:gd name="T11" fmla="*/ 102 h 146"/>
                  <a:gd name="T12" fmla="*/ 171 w 240"/>
                  <a:gd name="T13" fmla="*/ 91 h 146"/>
                  <a:gd name="T14" fmla="*/ 171 w 240"/>
                  <a:gd name="T15" fmla="*/ 73 h 146"/>
                  <a:gd name="T16" fmla="*/ 159 w 240"/>
                  <a:gd name="T17" fmla="*/ 91 h 146"/>
                  <a:gd name="T18" fmla="*/ 147 w 240"/>
                  <a:gd name="T19" fmla="*/ 116 h 146"/>
                  <a:gd name="T20" fmla="*/ 141 w 240"/>
                  <a:gd name="T21" fmla="*/ 128 h 146"/>
                  <a:gd name="T22" fmla="*/ 124 w 240"/>
                  <a:gd name="T23" fmla="*/ 140 h 146"/>
                  <a:gd name="T24" fmla="*/ 110 w 240"/>
                  <a:gd name="T25" fmla="*/ 146 h 146"/>
                  <a:gd name="T26" fmla="*/ 92 w 240"/>
                  <a:gd name="T27" fmla="*/ 128 h 146"/>
                  <a:gd name="T28" fmla="*/ 80 w 240"/>
                  <a:gd name="T29" fmla="*/ 116 h 146"/>
                  <a:gd name="T30" fmla="*/ 68 w 240"/>
                  <a:gd name="T31" fmla="*/ 96 h 146"/>
                  <a:gd name="T32" fmla="*/ 61 w 240"/>
                  <a:gd name="T33" fmla="*/ 96 h 146"/>
                  <a:gd name="T34" fmla="*/ 49 w 240"/>
                  <a:gd name="T35" fmla="*/ 73 h 146"/>
                  <a:gd name="T36" fmla="*/ 43 w 240"/>
                  <a:gd name="T37" fmla="*/ 61 h 146"/>
                  <a:gd name="T38" fmla="*/ 25 w 240"/>
                  <a:gd name="T39" fmla="*/ 24 h 146"/>
                  <a:gd name="T40" fmla="*/ 19 w 240"/>
                  <a:gd name="T41" fmla="*/ 18 h 146"/>
                  <a:gd name="T42" fmla="*/ 0 w 240"/>
                  <a:gd name="T43" fmla="*/ 0 h 146"/>
                  <a:gd name="T44" fmla="*/ 0 w 240"/>
                  <a:gd name="T45" fmla="*/ 0 h 146"/>
                  <a:gd name="T46" fmla="*/ 19 w 240"/>
                  <a:gd name="T47" fmla="*/ 6 h 146"/>
                  <a:gd name="T48" fmla="*/ 25 w 240"/>
                  <a:gd name="T49" fmla="*/ 18 h 146"/>
                  <a:gd name="T50" fmla="*/ 31 w 240"/>
                  <a:gd name="T51" fmla="*/ 18 h 146"/>
                  <a:gd name="T52" fmla="*/ 49 w 240"/>
                  <a:gd name="T53" fmla="*/ 18 h 146"/>
                  <a:gd name="T54" fmla="*/ 98 w 240"/>
                  <a:gd name="T55" fmla="*/ 12 h 146"/>
                  <a:gd name="T56" fmla="*/ 124 w 240"/>
                  <a:gd name="T57" fmla="*/ 18 h 146"/>
                  <a:gd name="T58" fmla="*/ 202 w 240"/>
                  <a:gd name="T59" fmla="*/ 18 h 146"/>
                  <a:gd name="T60" fmla="*/ 208 w 240"/>
                  <a:gd name="T61" fmla="*/ 12 h 146"/>
                  <a:gd name="T62" fmla="*/ 240 w 240"/>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146">
                    <a:moveTo>
                      <a:pt x="240" y="0"/>
                    </a:moveTo>
                    <a:lnTo>
                      <a:pt x="234" y="6"/>
                    </a:lnTo>
                    <a:lnTo>
                      <a:pt x="214" y="18"/>
                    </a:lnTo>
                    <a:lnTo>
                      <a:pt x="196" y="41"/>
                    </a:lnTo>
                    <a:lnTo>
                      <a:pt x="196" y="41"/>
                    </a:lnTo>
                    <a:lnTo>
                      <a:pt x="196" y="55"/>
                    </a:lnTo>
                    <a:lnTo>
                      <a:pt x="190" y="67"/>
                    </a:lnTo>
                    <a:lnTo>
                      <a:pt x="190" y="73"/>
                    </a:lnTo>
                    <a:lnTo>
                      <a:pt x="190" y="73"/>
                    </a:lnTo>
                    <a:lnTo>
                      <a:pt x="185" y="85"/>
                    </a:lnTo>
                    <a:lnTo>
                      <a:pt x="171" y="96"/>
                    </a:lnTo>
                    <a:lnTo>
                      <a:pt x="171" y="102"/>
                    </a:lnTo>
                    <a:lnTo>
                      <a:pt x="171" y="102"/>
                    </a:lnTo>
                    <a:lnTo>
                      <a:pt x="171" y="91"/>
                    </a:lnTo>
                    <a:lnTo>
                      <a:pt x="171" y="79"/>
                    </a:lnTo>
                    <a:lnTo>
                      <a:pt x="171" y="73"/>
                    </a:lnTo>
                    <a:lnTo>
                      <a:pt x="171" y="73"/>
                    </a:lnTo>
                    <a:lnTo>
                      <a:pt x="159" y="91"/>
                    </a:lnTo>
                    <a:lnTo>
                      <a:pt x="153" y="102"/>
                    </a:lnTo>
                    <a:lnTo>
                      <a:pt x="147" y="116"/>
                    </a:lnTo>
                    <a:lnTo>
                      <a:pt x="147" y="116"/>
                    </a:lnTo>
                    <a:lnTo>
                      <a:pt x="141" y="128"/>
                    </a:lnTo>
                    <a:lnTo>
                      <a:pt x="129" y="134"/>
                    </a:lnTo>
                    <a:lnTo>
                      <a:pt x="124" y="140"/>
                    </a:lnTo>
                    <a:lnTo>
                      <a:pt x="124" y="140"/>
                    </a:lnTo>
                    <a:lnTo>
                      <a:pt x="110" y="146"/>
                    </a:lnTo>
                    <a:lnTo>
                      <a:pt x="104" y="140"/>
                    </a:lnTo>
                    <a:lnTo>
                      <a:pt x="92" y="128"/>
                    </a:lnTo>
                    <a:lnTo>
                      <a:pt x="92" y="128"/>
                    </a:lnTo>
                    <a:lnTo>
                      <a:pt x="80" y="116"/>
                    </a:lnTo>
                    <a:lnTo>
                      <a:pt x="68" y="102"/>
                    </a:lnTo>
                    <a:lnTo>
                      <a:pt x="68" y="96"/>
                    </a:lnTo>
                    <a:lnTo>
                      <a:pt x="68" y="96"/>
                    </a:lnTo>
                    <a:lnTo>
                      <a:pt x="61" y="96"/>
                    </a:lnTo>
                    <a:lnTo>
                      <a:pt x="55" y="85"/>
                    </a:lnTo>
                    <a:lnTo>
                      <a:pt x="49" y="73"/>
                    </a:lnTo>
                    <a:lnTo>
                      <a:pt x="49" y="73"/>
                    </a:lnTo>
                    <a:lnTo>
                      <a:pt x="43" y="61"/>
                    </a:lnTo>
                    <a:lnTo>
                      <a:pt x="31" y="35"/>
                    </a:lnTo>
                    <a:lnTo>
                      <a:pt x="25" y="24"/>
                    </a:lnTo>
                    <a:lnTo>
                      <a:pt x="25" y="24"/>
                    </a:lnTo>
                    <a:lnTo>
                      <a:pt x="19" y="18"/>
                    </a:lnTo>
                    <a:lnTo>
                      <a:pt x="6" y="6"/>
                    </a:lnTo>
                    <a:lnTo>
                      <a:pt x="0" y="0"/>
                    </a:lnTo>
                    <a:lnTo>
                      <a:pt x="0" y="0"/>
                    </a:lnTo>
                    <a:lnTo>
                      <a:pt x="0" y="0"/>
                    </a:lnTo>
                    <a:lnTo>
                      <a:pt x="6" y="6"/>
                    </a:lnTo>
                    <a:lnTo>
                      <a:pt x="19" y="6"/>
                    </a:lnTo>
                    <a:lnTo>
                      <a:pt x="19" y="6"/>
                    </a:lnTo>
                    <a:lnTo>
                      <a:pt x="25" y="18"/>
                    </a:lnTo>
                    <a:lnTo>
                      <a:pt x="25" y="24"/>
                    </a:lnTo>
                    <a:lnTo>
                      <a:pt x="31" y="18"/>
                    </a:lnTo>
                    <a:lnTo>
                      <a:pt x="31" y="18"/>
                    </a:lnTo>
                    <a:lnTo>
                      <a:pt x="49" y="18"/>
                    </a:lnTo>
                    <a:lnTo>
                      <a:pt x="80" y="12"/>
                    </a:lnTo>
                    <a:lnTo>
                      <a:pt x="98" y="12"/>
                    </a:lnTo>
                    <a:lnTo>
                      <a:pt x="98" y="12"/>
                    </a:lnTo>
                    <a:lnTo>
                      <a:pt x="124" y="18"/>
                    </a:lnTo>
                    <a:lnTo>
                      <a:pt x="171" y="18"/>
                    </a:lnTo>
                    <a:lnTo>
                      <a:pt x="202" y="18"/>
                    </a:lnTo>
                    <a:lnTo>
                      <a:pt x="202" y="18"/>
                    </a:lnTo>
                    <a:lnTo>
                      <a:pt x="208" y="12"/>
                    </a:lnTo>
                    <a:lnTo>
                      <a:pt x="226" y="6"/>
                    </a:lnTo>
                    <a:lnTo>
                      <a:pt x="24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04" name="Freeform 320"/>
              <p:cNvSpPr>
                <a:spLocks/>
              </p:cNvSpPr>
              <p:nvPr/>
            </p:nvSpPr>
            <p:spPr bwMode="auto">
              <a:xfrm>
                <a:off x="3999" y="2011"/>
                <a:ext cx="141" cy="159"/>
              </a:xfrm>
              <a:custGeom>
                <a:avLst/>
                <a:gdLst>
                  <a:gd name="T0" fmla="*/ 141 w 141"/>
                  <a:gd name="T1" fmla="*/ 37 h 159"/>
                  <a:gd name="T2" fmla="*/ 136 w 141"/>
                  <a:gd name="T3" fmla="*/ 55 h 159"/>
                  <a:gd name="T4" fmla="*/ 130 w 141"/>
                  <a:gd name="T5" fmla="*/ 80 h 159"/>
                  <a:gd name="T6" fmla="*/ 122 w 141"/>
                  <a:gd name="T7" fmla="*/ 98 h 159"/>
                  <a:gd name="T8" fmla="*/ 122 w 141"/>
                  <a:gd name="T9" fmla="*/ 98 h 159"/>
                  <a:gd name="T10" fmla="*/ 116 w 141"/>
                  <a:gd name="T11" fmla="*/ 110 h 159"/>
                  <a:gd name="T12" fmla="*/ 104 w 141"/>
                  <a:gd name="T13" fmla="*/ 121 h 159"/>
                  <a:gd name="T14" fmla="*/ 98 w 141"/>
                  <a:gd name="T15" fmla="*/ 127 h 159"/>
                  <a:gd name="T16" fmla="*/ 98 w 141"/>
                  <a:gd name="T17" fmla="*/ 127 h 159"/>
                  <a:gd name="T18" fmla="*/ 92 w 141"/>
                  <a:gd name="T19" fmla="*/ 141 h 159"/>
                  <a:gd name="T20" fmla="*/ 86 w 141"/>
                  <a:gd name="T21" fmla="*/ 147 h 159"/>
                  <a:gd name="T22" fmla="*/ 80 w 141"/>
                  <a:gd name="T23" fmla="*/ 153 h 159"/>
                  <a:gd name="T24" fmla="*/ 80 w 141"/>
                  <a:gd name="T25" fmla="*/ 153 h 159"/>
                  <a:gd name="T26" fmla="*/ 67 w 141"/>
                  <a:gd name="T27" fmla="*/ 159 h 159"/>
                  <a:gd name="T28" fmla="*/ 55 w 141"/>
                  <a:gd name="T29" fmla="*/ 153 h 159"/>
                  <a:gd name="T30" fmla="*/ 43 w 141"/>
                  <a:gd name="T31" fmla="*/ 147 h 159"/>
                  <a:gd name="T32" fmla="*/ 43 w 141"/>
                  <a:gd name="T33" fmla="*/ 147 h 159"/>
                  <a:gd name="T34" fmla="*/ 37 w 141"/>
                  <a:gd name="T35" fmla="*/ 141 h 159"/>
                  <a:gd name="T36" fmla="*/ 31 w 141"/>
                  <a:gd name="T37" fmla="*/ 127 h 159"/>
                  <a:gd name="T38" fmla="*/ 25 w 141"/>
                  <a:gd name="T39" fmla="*/ 121 h 159"/>
                  <a:gd name="T40" fmla="*/ 25 w 141"/>
                  <a:gd name="T41" fmla="*/ 121 h 159"/>
                  <a:gd name="T42" fmla="*/ 19 w 141"/>
                  <a:gd name="T43" fmla="*/ 116 h 159"/>
                  <a:gd name="T44" fmla="*/ 12 w 141"/>
                  <a:gd name="T45" fmla="*/ 98 h 159"/>
                  <a:gd name="T46" fmla="*/ 6 w 141"/>
                  <a:gd name="T47" fmla="*/ 80 h 159"/>
                  <a:gd name="T48" fmla="*/ 6 w 141"/>
                  <a:gd name="T49" fmla="*/ 80 h 159"/>
                  <a:gd name="T50" fmla="*/ 0 w 141"/>
                  <a:gd name="T51" fmla="*/ 60 h 159"/>
                  <a:gd name="T52" fmla="*/ 0 w 141"/>
                  <a:gd name="T53" fmla="*/ 37 h 159"/>
                  <a:gd name="T54" fmla="*/ 0 w 141"/>
                  <a:gd name="T55" fmla="*/ 25 h 159"/>
                  <a:gd name="T56" fmla="*/ 0 w 141"/>
                  <a:gd name="T57" fmla="*/ 25 h 159"/>
                  <a:gd name="T58" fmla="*/ 25 w 141"/>
                  <a:gd name="T59" fmla="*/ 17 h 159"/>
                  <a:gd name="T60" fmla="*/ 75 w 141"/>
                  <a:gd name="T61" fmla="*/ 0 h 159"/>
                  <a:gd name="T62" fmla="*/ 122 w 141"/>
                  <a:gd name="T63" fmla="*/ 0 h 159"/>
                  <a:gd name="T64" fmla="*/ 141 w 141"/>
                  <a:gd name="T65" fmla="*/ 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159">
                    <a:moveTo>
                      <a:pt x="141" y="37"/>
                    </a:moveTo>
                    <a:lnTo>
                      <a:pt x="136" y="55"/>
                    </a:lnTo>
                    <a:lnTo>
                      <a:pt x="130" y="80"/>
                    </a:lnTo>
                    <a:lnTo>
                      <a:pt x="122" y="98"/>
                    </a:lnTo>
                    <a:lnTo>
                      <a:pt x="122" y="98"/>
                    </a:lnTo>
                    <a:lnTo>
                      <a:pt x="116" y="110"/>
                    </a:lnTo>
                    <a:lnTo>
                      <a:pt x="104" y="121"/>
                    </a:lnTo>
                    <a:lnTo>
                      <a:pt x="98" y="127"/>
                    </a:lnTo>
                    <a:lnTo>
                      <a:pt x="98" y="127"/>
                    </a:lnTo>
                    <a:lnTo>
                      <a:pt x="92" y="141"/>
                    </a:lnTo>
                    <a:lnTo>
                      <a:pt x="86" y="147"/>
                    </a:lnTo>
                    <a:lnTo>
                      <a:pt x="80" y="153"/>
                    </a:lnTo>
                    <a:lnTo>
                      <a:pt x="80" y="153"/>
                    </a:lnTo>
                    <a:lnTo>
                      <a:pt x="67" y="159"/>
                    </a:lnTo>
                    <a:lnTo>
                      <a:pt x="55" y="153"/>
                    </a:lnTo>
                    <a:lnTo>
                      <a:pt x="43" y="147"/>
                    </a:lnTo>
                    <a:lnTo>
                      <a:pt x="43" y="147"/>
                    </a:lnTo>
                    <a:lnTo>
                      <a:pt x="37" y="141"/>
                    </a:lnTo>
                    <a:lnTo>
                      <a:pt x="31" y="127"/>
                    </a:lnTo>
                    <a:lnTo>
                      <a:pt x="25" y="121"/>
                    </a:lnTo>
                    <a:lnTo>
                      <a:pt x="25" y="121"/>
                    </a:lnTo>
                    <a:lnTo>
                      <a:pt x="19" y="116"/>
                    </a:lnTo>
                    <a:lnTo>
                      <a:pt x="12" y="98"/>
                    </a:lnTo>
                    <a:lnTo>
                      <a:pt x="6" y="80"/>
                    </a:lnTo>
                    <a:lnTo>
                      <a:pt x="6" y="80"/>
                    </a:lnTo>
                    <a:lnTo>
                      <a:pt x="0" y="60"/>
                    </a:lnTo>
                    <a:lnTo>
                      <a:pt x="0" y="37"/>
                    </a:lnTo>
                    <a:lnTo>
                      <a:pt x="0" y="25"/>
                    </a:lnTo>
                    <a:lnTo>
                      <a:pt x="0" y="25"/>
                    </a:lnTo>
                    <a:lnTo>
                      <a:pt x="25" y="17"/>
                    </a:lnTo>
                    <a:lnTo>
                      <a:pt x="75" y="0"/>
                    </a:lnTo>
                    <a:lnTo>
                      <a:pt x="122" y="0"/>
                    </a:lnTo>
                    <a:lnTo>
                      <a:pt x="141" y="37"/>
                    </a:lnTo>
                    <a:close/>
                  </a:path>
                </a:pathLst>
              </a:custGeom>
              <a:solidFill>
                <a:srgbClr val="F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05" name="Freeform 321"/>
              <p:cNvSpPr>
                <a:spLocks/>
              </p:cNvSpPr>
              <p:nvPr/>
            </p:nvSpPr>
            <p:spPr bwMode="auto">
              <a:xfrm>
                <a:off x="4042" y="2109"/>
                <a:ext cx="37" cy="18"/>
              </a:xfrm>
              <a:custGeom>
                <a:avLst/>
                <a:gdLst>
                  <a:gd name="T0" fmla="*/ 37 w 37"/>
                  <a:gd name="T1" fmla="*/ 0 h 18"/>
                  <a:gd name="T2" fmla="*/ 37 w 37"/>
                  <a:gd name="T3" fmla="*/ 0 h 18"/>
                  <a:gd name="T4" fmla="*/ 37 w 37"/>
                  <a:gd name="T5" fmla="*/ 6 h 18"/>
                  <a:gd name="T6" fmla="*/ 32 w 37"/>
                  <a:gd name="T7" fmla="*/ 6 h 18"/>
                  <a:gd name="T8" fmla="*/ 32 w 37"/>
                  <a:gd name="T9" fmla="*/ 6 h 18"/>
                  <a:gd name="T10" fmla="*/ 24 w 37"/>
                  <a:gd name="T11" fmla="*/ 12 h 18"/>
                  <a:gd name="T12" fmla="*/ 24 w 37"/>
                  <a:gd name="T13" fmla="*/ 12 h 18"/>
                  <a:gd name="T14" fmla="*/ 24 w 37"/>
                  <a:gd name="T15" fmla="*/ 12 h 18"/>
                  <a:gd name="T16" fmla="*/ 24 w 37"/>
                  <a:gd name="T17" fmla="*/ 12 h 18"/>
                  <a:gd name="T18" fmla="*/ 18 w 37"/>
                  <a:gd name="T19" fmla="*/ 18 h 18"/>
                  <a:gd name="T20" fmla="*/ 18 w 37"/>
                  <a:gd name="T21" fmla="*/ 18 h 18"/>
                  <a:gd name="T22" fmla="*/ 18 w 37"/>
                  <a:gd name="T23" fmla="*/ 12 h 18"/>
                  <a:gd name="T24" fmla="*/ 18 w 37"/>
                  <a:gd name="T25" fmla="*/ 12 h 18"/>
                  <a:gd name="T26" fmla="*/ 6 w 37"/>
                  <a:gd name="T27" fmla="*/ 6 h 18"/>
                  <a:gd name="T28" fmla="*/ 6 w 37"/>
                  <a:gd name="T29" fmla="*/ 6 h 18"/>
                  <a:gd name="T30" fmla="*/ 6 w 37"/>
                  <a:gd name="T31" fmla="*/ 6 h 18"/>
                  <a:gd name="T32" fmla="*/ 6 w 37"/>
                  <a:gd name="T33" fmla="*/ 0 h 18"/>
                  <a:gd name="T34" fmla="*/ 6 w 37"/>
                  <a:gd name="T35" fmla="*/ 0 h 18"/>
                  <a:gd name="T36" fmla="*/ 6 w 37"/>
                  <a:gd name="T37" fmla="*/ 0 h 18"/>
                  <a:gd name="T38" fmla="*/ 0 w 37"/>
                  <a:gd name="T39" fmla="*/ 6 h 18"/>
                  <a:gd name="T40" fmla="*/ 6 w 37"/>
                  <a:gd name="T41" fmla="*/ 6 h 18"/>
                  <a:gd name="T42" fmla="*/ 6 w 37"/>
                  <a:gd name="T43" fmla="*/ 6 h 18"/>
                  <a:gd name="T44" fmla="*/ 6 w 37"/>
                  <a:gd name="T45" fmla="*/ 12 h 18"/>
                  <a:gd name="T46" fmla="*/ 12 w 37"/>
                  <a:gd name="T47" fmla="*/ 18 h 18"/>
                  <a:gd name="T48" fmla="*/ 24 w 37"/>
                  <a:gd name="T49" fmla="*/ 18 h 18"/>
                  <a:gd name="T50" fmla="*/ 24 w 37"/>
                  <a:gd name="T51" fmla="*/ 18 h 18"/>
                  <a:gd name="T52" fmla="*/ 24 w 37"/>
                  <a:gd name="T53" fmla="*/ 18 h 18"/>
                  <a:gd name="T54" fmla="*/ 32 w 37"/>
                  <a:gd name="T55" fmla="*/ 12 h 18"/>
                  <a:gd name="T56" fmla="*/ 32 w 37"/>
                  <a:gd name="T57" fmla="*/ 6 h 18"/>
                  <a:gd name="T58" fmla="*/ 32 w 37"/>
                  <a:gd name="T59" fmla="*/ 6 h 18"/>
                  <a:gd name="T60" fmla="*/ 32 w 37"/>
                  <a:gd name="T61" fmla="*/ 6 h 18"/>
                  <a:gd name="T62" fmla="*/ 37 w 37"/>
                  <a:gd name="T63" fmla="*/ 6 h 18"/>
                  <a:gd name="T64" fmla="*/ 37 w 37"/>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18">
                    <a:moveTo>
                      <a:pt x="37" y="0"/>
                    </a:moveTo>
                    <a:lnTo>
                      <a:pt x="37" y="0"/>
                    </a:lnTo>
                    <a:lnTo>
                      <a:pt x="37" y="6"/>
                    </a:lnTo>
                    <a:lnTo>
                      <a:pt x="32" y="6"/>
                    </a:lnTo>
                    <a:lnTo>
                      <a:pt x="32" y="6"/>
                    </a:lnTo>
                    <a:lnTo>
                      <a:pt x="24" y="12"/>
                    </a:lnTo>
                    <a:lnTo>
                      <a:pt x="24" y="12"/>
                    </a:lnTo>
                    <a:lnTo>
                      <a:pt x="24" y="12"/>
                    </a:lnTo>
                    <a:lnTo>
                      <a:pt x="24" y="12"/>
                    </a:lnTo>
                    <a:lnTo>
                      <a:pt x="18" y="18"/>
                    </a:lnTo>
                    <a:lnTo>
                      <a:pt x="18" y="18"/>
                    </a:lnTo>
                    <a:lnTo>
                      <a:pt x="18" y="12"/>
                    </a:lnTo>
                    <a:lnTo>
                      <a:pt x="18" y="12"/>
                    </a:lnTo>
                    <a:lnTo>
                      <a:pt x="6" y="6"/>
                    </a:lnTo>
                    <a:lnTo>
                      <a:pt x="6" y="6"/>
                    </a:lnTo>
                    <a:lnTo>
                      <a:pt x="6" y="6"/>
                    </a:lnTo>
                    <a:lnTo>
                      <a:pt x="6" y="0"/>
                    </a:lnTo>
                    <a:lnTo>
                      <a:pt x="6" y="0"/>
                    </a:lnTo>
                    <a:lnTo>
                      <a:pt x="6" y="0"/>
                    </a:lnTo>
                    <a:lnTo>
                      <a:pt x="0" y="6"/>
                    </a:lnTo>
                    <a:lnTo>
                      <a:pt x="6" y="6"/>
                    </a:lnTo>
                    <a:lnTo>
                      <a:pt x="6" y="6"/>
                    </a:lnTo>
                    <a:lnTo>
                      <a:pt x="6" y="12"/>
                    </a:lnTo>
                    <a:lnTo>
                      <a:pt x="12" y="18"/>
                    </a:lnTo>
                    <a:lnTo>
                      <a:pt x="24" y="18"/>
                    </a:lnTo>
                    <a:lnTo>
                      <a:pt x="24" y="18"/>
                    </a:lnTo>
                    <a:lnTo>
                      <a:pt x="24" y="18"/>
                    </a:lnTo>
                    <a:lnTo>
                      <a:pt x="32" y="12"/>
                    </a:lnTo>
                    <a:lnTo>
                      <a:pt x="32" y="6"/>
                    </a:lnTo>
                    <a:lnTo>
                      <a:pt x="32" y="6"/>
                    </a:lnTo>
                    <a:lnTo>
                      <a:pt x="32" y="6"/>
                    </a:lnTo>
                    <a:lnTo>
                      <a:pt x="37" y="6"/>
                    </a:lnTo>
                    <a:lnTo>
                      <a:pt x="3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06" name="Freeform 322"/>
              <p:cNvSpPr>
                <a:spLocks/>
              </p:cNvSpPr>
              <p:nvPr/>
            </p:nvSpPr>
            <p:spPr bwMode="auto">
              <a:xfrm>
                <a:off x="4103" y="2060"/>
                <a:ext cx="32" cy="61"/>
              </a:xfrm>
              <a:custGeom>
                <a:avLst/>
                <a:gdLst>
                  <a:gd name="T0" fmla="*/ 18 w 32"/>
                  <a:gd name="T1" fmla="*/ 17 h 61"/>
                  <a:gd name="T2" fmla="*/ 18 w 32"/>
                  <a:gd name="T3" fmla="*/ 23 h 61"/>
                  <a:gd name="T4" fmla="*/ 18 w 32"/>
                  <a:gd name="T5" fmla="*/ 31 h 61"/>
                  <a:gd name="T6" fmla="*/ 12 w 32"/>
                  <a:gd name="T7" fmla="*/ 37 h 61"/>
                  <a:gd name="T8" fmla="*/ 12 w 32"/>
                  <a:gd name="T9" fmla="*/ 37 h 61"/>
                  <a:gd name="T10" fmla="*/ 6 w 32"/>
                  <a:gd name="T11" fmla="*/ 43 h 61"/>
                  <a:gd name="T12" fmla="*/ 0 w 32"/>
                  <a:gd name="T13" fmla="*/ 49 h 61"/>
                  <a:gd name="T14" fmla="*/ 0 w 32"/>
                  <a:gd name="T15" fmla="*/ 55 h 61"/>
                  <a:gd name="T16" fmla="*/ 0 w 32"/>
                  <a:gd name="T17" fmla="*/ 55 h 61"/>
                  <a:gd name="T18" fmla="*/ 0 w 32"/>
                  <a:gd name="T19" fmla="*/ 61 h 61"/>
                  <a:gd name="T20" fmla="*/ 0 w 32"/>
                  <a:gd name="T21" fmla="*/ 61 h 61"/>
                  <a:gd name="T22" fmla="*/ 6 w 32"/>
                  <a:gd name="T23" fmla="*/ 55 h 61"/>
                  <a:gd name="T24" fmla="*/ 6 w 32"/>
                  <a:gd name="T25" fmla="*/ 55 h 61"/>
                  <a:gd name="T26" fmla="*/ 6 w 32"/>
                  <a:gd name="T27" fmla="*/ 55 h 61"/>
                  <a:gd name="T28" fmla="*/ 6 w 32"/>
                  <a:gd name="T29" fmla="*/ 49 h 61"/>
                  <a:gd name="T30" fmla="*/ 12 w 32"/>
                  <a:gd name="T31" fmla="*/ 43 h 61"/>
                  <a:gd name="T32" fmla="*/ 12 w 32"/>
                  <a:gd name="T33" fmla="*/ 43 h 61"/>
                  <a:gd name="T34" fmla="*/ 12 w 32"/>
                  <a:gd name="T35" fmla="*/ 43 h 61"/>
                  <a:gd name="T36" fmla="*/ 18 w 32"/>
                  <a:gd name="T37" fmla="*/ 43 h 61"/>
                  <a:gd name="T38" fmla="*/ 26 w 32"/>
                  <a:gd name="T39" fmla="*/ 37 h 61"/>
                  <a:gd name="T40" fmla="*/ 26 w 32"/>
                  <a:gd name="T41" fmla="*/ 37 h 61"/>
                  <a:gd name="T42" fmla="*/ 26 w 32"/>
                  <a:gd name="T43" fmla="*/ 31 h 61"/>
                  <a:gd name="T44" fmla="*/ 26 w 32"/>
                  <a:gd name="T45" fmla="*/ 17 h 61"/>
                  <a:gd name="T46" fmla="*/ 32 w 32"/>
                  <a:gd name="T47" fmla="*/ 6 h 61"/>
                  <a:gd name="T48" fmla="*/ 32 w 32"/>
                  <a:gd name="T49" fmla="*/ 6 h 61"/>
                  <a:gd name="T50" fmla="*/ 32 w 32"/>
                  <a:gd name="T51" fmla="*/ 0 h 61"/>
                  <a:gd name="T52" fmla="*/ 26 w 32"/>
                  <a:gd name="T53" fmla="*/ 6 h 61"/>
                  <a:gd name="T54" fmla="*/ 26 w 32"/>
                  <a:gd name="T55" fmla="*/ 6 h 61"/>
                  <a:gd name="T56" fmla="*/ 26 w 32"/>
                  <a:gd name="T57" fmla="*/ 6 h 61"/>
                  <a:gd name="T58" fmla="*/ 26 w 32"/>
                  <a:gd name="T59" fmla="*/ 11 h 61"/>
                  <a:gd name="T60" fmla="*/ 18 w 32"/>
                  <a:gd name="T61" fmla="*/ 11 h 61"/>
                  <a:gd name="T62" fmla="*/ 18 w 32"/>
                  <a:gd name="T63"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61">
                    <a:moveTo>
                      <a:pt x="18" y="17"/>
                    </a:moveTo>
                    <a:lnTo>
                      <a:pt x="18" y="23"/>
                    </a:lnTo>
                    <a:lnTo>
                      <a:pt x="18" y="31"/>
                    </a:lnTo>
                    <a:lnTo>
                      <a:pt x="12" y="37"/>
                    </a:lnTo>
                    <a:lnTo>
                      <a:pt x="12" y="37"/>
                    </a:lnTo>
                    <a:lnTo>
                      <a:pt x="6" y="43"/>
                    </a:lnTo>
                    <a:lnTo>
                      <a:pt x="0" y="49"/>
                    </a:lnTo>
                    <a:lnTo>
                      <a:pt x="0" y="55"/>
                    </a:lnTo>
                    <a:lnTo>
                      <a:pt x="0" y="55"/>
                    </a:lnTo>
                    <a:lnTo>
                      <a:pt x="0" y="61"/>
                    </a:lnTo>
                    <a:lnTo>
                      <a:pt x="0" y="61"/>
                    </a:lnTo>
                    <a:lnTo>
                      <a:pt x="6" y="55"/>
                    </a:lnTo>
                    <a:lnTo>
                      <a:pt x="6" y="55"/>
                    </a:lnTo>
                    <a:lnTo>
                      <a:pt x="6" y="55"/>
                    </a:lnTo>
                    <a:lnTo>
                      <a:pt x="6" y="49"/>
                    </a:lnTo>
                    <a:lnTo>
                      <a:pt x="12" y="43"/>
                    </a:lnTo>
                    <a:lnTo>
                      <a:pt x="12" y="43"/>
                    </a:lnTo>
                    <a:lnTo>
                      <a:pt x="12" y="43"/>
                    </a:lnTo>
                    <a:lnTo>
                      <a:pt x="18" y="43"/>
                    </a:lnTo>
                    <a:lnTo>
                      <a:pt x="26" y="37"/>
                    </a:lnTo>
                    <a:lnTo>
                      <a:pt x="26" y="37"/>
                    </a:lnTo>
                    <a:lnTo>
                      <a:pt x="26" y="31"/>
                    </a:lnTo>
                    <a:lnTo>
                      <a:pt x="26" y="17"/>
                    </a:lnTo>
                    <a:lnTo>
                      <a:pt x="32" y="6"/>
                    </a:lnTo>
                    <a:lnTo>
                      <a:pt x="32" y="6"/>
                    </a:lnTo>
                    <a:lnTo>
                      <a:pt x="32" y="0"/>
                    </a:lnTo>
                    <a:lnTo>
                      <a:pt x="26" y="6"/>
                    </a:lnTo>
                    <a:lnTo>
                      <a:pt x="26" y="6"/>
                    </a:lnTo>
                    <a:lnTo>
                      <a:pt x="26" y="6"/>
                    </a:lnTo>
                    <a:lnTo>
                      <a:pt x="26" y="11"/>
                    </a:lnTo>
                    <a:lnTo>
                      <a:pt x="18" y="11"/>
                    </a:lnTo>
                    <a:lnTo>
                      <a:pt x="18" y="1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07" name="Freeform 323"/>
              <p:cNvSpPr>
                <a:spLocks/>
              </p:cNvSpPr>
              <p:nvPr/>
            </p:nvSpPr>
            <p:spPr bwMode="auto">
              <a:xfrm>
                <a:off x="4115" y="2066"/>
                <a:ext cx="20" cy="37"/>
              </a:xfrm>
              <a:custGeom>
                <a:avLst/>
                <a:gdLst>
                  <a:gd name="T0" fmla="*/ 20 w 20"/>
                  <a:gd name="T1" fmla="*/ 0 h 37"/>
                  <a:gd name="T2" fmla="*/ 20 w 20"/>
                  <a:gd name="T3" fmla="*/ 5 h 37"/>
                  <a:gd name="T4" fmla="*/ 14 w 20"/>
                  <a:gd name="T5" fmla="*/ 17 h 37"/>
                  <a:gd name="T6" fmla="*/ 14 w 20"/>
                  <a:gd name="T7" fmla="*/ 25 h 37"/>
                  <a:gd name="T8" fmla="*/ 14 w 20"/>
                  <a:gd name="T9" fmla="*/ 25 h 37"/>
                  <a:gd name="T10" fmla="*/ 6 w 20"/>
                  <a:gd name="T11" fmla="*/ 31 h 37"/>
                  <a:gd name="T12" fmla="*/ 0 w 20"/>
                  <a:gd name="T13" fmla="*/ 37 h 37"/>
                  <a:gd name="T14" fmla="*/ 0 w 20"/>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7">
                    <a:moveTo>
                      <a:pt x="20" y="0"/>
                    </a:moveTo>
                    <a:lnTo>
                      <a:pt x="20" y="5"/>
                    </a:lnTo>
                    <a:lnTo>
                      <a:pt x="14" y="17"/>
                    </a:lnTo>
                    <a:lnTo>
                      <a:pt x="14" y="25"/>
                    </a:lnTo>
                    <a:lnTo>
                      <a:pt x="14" y="25"/>
                    </a:lnTo>
                    <a:lnTo>
                      <a:pt x="6" y="31"/>
                    </a:lnTo>
                    <a:lnTo>
                      <a:pt x="0" y="37"/>
                    </a:lnTo>
                    <a:lnTo>
                      <a:pt x="0" y="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08" name="Freeform 324"/>
              <p:cNvSpPr>
                <a:spLocks/>
              </p:cNvSpPr>
              <p:nvPr/>
            </p:nvSpPr>
            <p:spPr bwMode="auto">
              <a:xfrm>
                <a:off x="4005" y="2077"/>
                <a:ext cx="130" cy="93"/>
              </a:xfrm>
              <a:custGeom>
                <a:avLst/>
                <a:gdLst>
                  <a:gd name="T0" fmla="*/ 116 w 130"/>
                  <a:gd name="T1" fmla="*/ 38 h 93"/>
                  <a:gd name="T2" fmla="*/ 104 w 130"/>
                  <a:gd name="T3" fmla="*/ 55 h 93"/>
                  <a:gd name="T4" fmla="*/ 98 w 130"/>
                  <a:gd name="T5" fmla="*/ 69 h 93"/>
                  <a:gd name="T6" fmla="*/ 80 w 130"/>
                  <a:gd name="T7" fmla="*/ 87 h 93"/>
                  <a:gd name="T8" fmla="*/ 69 w 130"/>
                  <a:gd name="T9" fmla="*/ 93 h 93"/>
                  <a:gd name="T10" fmla="*/ 37 w 130"/>
                  <a:gd name="T11" fmla="*/ 81 h 93"/>
                  <a:gd name="T12" fmla="*/ 19 w 130"/>
                  <a:gd name="T13" fmla="*/ 55 h 93"/>
                  <a:gd name="T14" fmla="*/ 6 w 130"/>
                  <a:gd name="T15" fmla="*/ 38 h 93"/>
                  <a:gd name="T16" fmla="*/ 0 w 130"/>
                  <a:gd name="T17" fmla="*/ 26 h 93"/>
                  <a:gd name="T18" fmla="*/ 0 w 130"/>
                  <a:gd name="T19" fmla="*/ 14 h 93"/>
                  <a:gd name="T20" fmla="*/ 6 w 130"/>
                  <a:gd name="T21" fmla="*/ 26 h 93"/>
                  <a:gd name="T22" fmla="*/ 6 w 130"/>
                  <a:gd name="T23" fmla="*/ 32 h 93"/>
                  <a:gd name="T24" fmla="*/ 13 w 130"/>
                  <a:gd name="T25" fmla="*/ 32 h 93"/>
                  <a:gd name="T26" fmla="*/ 13 w 130"/>
                  <a:gd name="T27" fmla="*/ 32 h 93"/>
                  <a:gd name="T28" fmla="*/ 13 w 130"/>
                  <a:gd name="T29" fmla="*/ 38 h 93"/>
                  <a:gd name="T30" fmla="*/ 13 w 130"/>
                  <a:gd name="T31" fmla="*/ 38 h 93"/>
                  <a:gd name="T32" fmla="*/ 19 w 130"/>
                  <a:gd name="T33" fmla="*/ 38 h 93"/>
                  <a:gd name="T34" fmla="*/ 19 w 130"/>
                  <a:gd name="T35" fmla="*/ 44 h 93"/>
                  <a:gd name="T36" fmla="*/ 19 w 130"/>
                  <a:gd name="T37" fmla="*/ 50 h 93"/>
                  <a:gd name="T38" fmla="*/ 19 w 130"/>
                  <a:gd name="T39" fmla="*/ 50 h 93"/>
                  <a:gd name="T40" fmla="*/ 25 w 130"/>
                  <a:gd name="T41" fmla="*/ 44 h 93"/>
                  <a:gd name="T42" fmla="*/ 31 w 130"/>
                  <a:gd name="T43" fmla="*/ 44 h 93"/>
                  <a:gd name="T44" fmla="*/ 37 w 130"/>
                  <a:gd name="T45" fmla="*/ 38 h 93"/>
                  <a:gd name="T46" fmla="*/ 43 w 130"/>
                  <a:gd name="T47" fmla="*/ 38 h 93"/>
                  <a:gd name="T48" fmla="*/ 49 w 130"/>
                  <a:gd name="T49" fmla="*/ 44 h 93"/>
                  <a:gd name="T50" fmla="*/ 55 w 130"/>
                  <a:gd name="T51" fmla="*/ 44 h 93"/>
                  <a:gd name="T52" fmla="*/ 61 w 130"/>
                  <a:gd name="T53" fmla="*/ 50 h 93"/>
                  <a:gd name="T54" fmla="*/ 69 w 130"/>
                  <a:gd name="T55" fmla="*/ 44 h 93"/>
                  <a:gd name="T56" fmla="*/ 69 w 130"/>
                  <a:gd name="T57" fmla="*/ 44 h 93"/>
                  <a:gd name="T58" fmla="*/ 74 w 130"/>
                  <a:gd name="T59" fmla="*/ 38 h 93"/>
                  <a:gd name="T60" fmla="*/ 80 w 130"/>
                  <a:gd name="T61" fmla="*/ 44 h 93"/>
                  <a:gd name="T62" fmla="*/ 86 w 130"/>
                  <a:gd name="T63" fmla="*/ 44 h 93"/>
                  <a:gd name="T64" fmla="*/ 92 w 130"/>
                  <a:gd name="T65" fmla="*/ 50 h 93"/>
                  <a:gd name="T66" fmla="*/ 92 w 130"/>
                  <a:gd name="T67" fmla="*/ 50 h 93"/>
                  <a:gd name="T68" fmla="*/ 98 w 130"/>
                  <a:gd name="T69" fmla="*/ 50 h 93"/>
                  <a:gd name="T70" fmla="*/ 104 w 130"/>
                  <a:gd name="T71" fmla="*/ 44 h 93"/>
                  <a:gd name="T72" fmla="*/ 104 w 130"/>
                  <a:gd name="T73" fmla="*/ 44 h 93"/>
                  <a:gd name="T74" fmla="*/ 104 w 130"/>
                  <a:gd name="T75" fmla="*/ 38 h 93"/>
                  <a:gd name="T76" fmla="*/ 104 w 130"/>
                  <a:gd name="T77" fmla="*/ 38 h 93"/>
                  <a:gd name="T78" fmla="*/ 110 w 130"/>
                  <a:gd name="T79" fmla="*/ 38 h 93"/>
                  <a:gd name="T80" fmla="*/ 116 w 130"/>
                  <a:gd name="T81" fmla="*/ 32 h 93"/>
                  <a:gd name="T82" fmla="*/ 116 w 130"/>
                  <a:gd name="T83" fmla="*/ 26 h 93"/>
                  <a:gd name="T84" fmla="*/ 124 w 130"/>
                  <a:gd name="T85" fmla="*/ 20 h 93"/>
                  <a:gd name="T86" fmla="*/ 124 w 130"/>
                  <a:gd name="T87" fmla="*/ 20 h 93"/>
                  <a:gd name="T88" fmla="*/ 124 w 130"/>
                  <a:gd name="T89" fmla="*/ 6 h 93"/>
                  <a:gd name="T90" fmla="*/ 130 w 130"/>
                  <a:gd name="T91" fmla="*/ 0 h 93"/>
                  <a:gd name="T92" fmla="*/ 130 w 130"/>
                  <a:gd name="T93" fmla="*/ 0 h 93"/>
                  <a:gd name="T94" fmla="*/ 130 w 130"/>
                  <a:gd name="T95" fmla="*/ 0 h 93"/>
                  <a:gd name="T96" fmla="*/ 124 w 130"/>
                  <a:gd name="T97" fmla="*/ 2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93">
                    <a:moveTo>
                      <a:pt x="124" y="32"/>
                    </a:moveTo>
                    <a:lnTo>
                      <a:pt x="116" y="38"/>
                    </a:lnTo>
                    <a:lnTo>
                      <a:pt x="104" y="50"/>
                    </a:lnTo>
                    <a:lnTo>
                      <a:pt x="104" y="55"/>
                    </a:lnTo>
                    <a:lnTo>
                      <a:pt x="104" y="55"/>
                    </a:lnTo>
                    <a:lnTo>
                      <a:pt x="98" y="69"/>
                    </a:lnTo>
                    <a:lnTo>
                      <a:pt x="86" y="81"/>
                    </a:lnTo>
                    <a:lnTo>
                      <a:pt x="80" y="87"/>
                    </a:lnTo>
                    <a:lnTo>
                      <a:pt x="80" y="87"/>
                    </a:lnTo>
                    <a:lnTo>
                      <a:pt x="69" y="93"/>
                    </a:lnTo>
                    <a:lnTo>
                      <a:pt x="55" y="93"/>
                    </a:lnTo>
                    <a:lnTo>
                      <a:pt x="37" y="81"/>
                    </a:lnTo>
                    <a:lnTo>
                      <a:pt x="37" y="81"/>
                    </a:lnTo>
                    <a:lnTo>
                      <a:pt x="19" y="55"/>
                    </a:lnTo>
                    <a:lnTo>
                      <a:pt x="13" y="50"/>
                    </a:lnTo>
                    <a:lnTo>
                      <a:pt x="6" y="38"/>
                    </a:lnTo>
                    <a:lnTo>
                      <a:pt x="0" y="26"/>
                    </a:lnTo>
                    <a:lnTo>
                      <a:pt x="0" y="26"/>
                    </a:lnTo>
                    <a:lnTo>
                      <a:pt x="0" y="6"/>
                    </a:lnTo>
                    <a:lnTo>
                      <a:pt x="0" y="14"/>
                    </a:lnTo>
                    <a:lnTo>
                      <a:pt x="0" y="20"/>
                    </a:lnTo>
                    <a:lnTo>
                      <a:pt x="6" y="26"/>
                    </a:lnTo>
                    <a:lnTo>
                      <a:pt x="6" y="26"/>
                    </a:lnTo>
                    <a:lnTo>
                      <a:pt x="6" y="32"/>
                    </a:lnTo>
                    <a:lnTo>
                      <a:pt x="13" y="32"/>
                    </a:lnTo>
                    <a:lnTo>
                      <a:pt x="13" y="32"/>
                    </a:lnTo>
                    <a:lnTo>
                      <a:pt x="13" y="32"/>
                    </a:lnTo>
                    <a:lnTo>
                      <a:pt x="13" y="32"/>
                    </a:lnTo>
                    <a:lnTo>
                      <a:pt x="13" y="38"/>
                    </a:lnTo>
                    <a:lnTo>
                      <a:pt x="13" y="38"/>
                    </a:lnTo>
                    <a:lnTo>
                      <a:pt x="13" y="38"/>
                    </a:lnTo>
                    <a:lnTo>
                      <a:pt x="13" y="38"/>
                    </a:lnTo>
                    <a:lnTo>
                      <a:pt x="13" y="38"/>
                    </a:lnTo>
                    <a:lnTo>
                      <a:pt x="19" y="38"/>
                    </a:lnTo>
                    <a:lnTo>
                      <a:pt x="19" y="38"/>
                    </a:lnTo>
                    <a:lnTo>
                      <a:pt x="19" y="44"/>
                    </a:lnTo>
                    <a:lnTo>
                      <a:pt x="19" y="44"/>
                    </a:lnTo>
                    <a:lnTo>
                      <a:pt x="19" y="50"/>
                    </a:lnTo>
                    <a:lnTo>
                      <a:pt x="19" y="50"/>
                    </a:lnTo>
                    <a:lnTo>
                      <a:pt x="19" y="50"/>
                    </a:lnTo>
                    <a:lnTo>
                      <a:pt x="25" y="50"/>
                    </a:lnTo>
                    <a:lnTo>
                      <a:pt x="25" y="44"/>
                    </a:lnTo>
                    <a:lnTo>
                      <a:pt x="31" y="44"/>
                    </a:lnTo>
                    <a:lnTo>
                      <a:pt x="31" y="44"/>
                    </a:lnTo>
                    <a:lnTo>
                      <a:pt x="37" y="44"/>
                    </a:lnTo>
                    <a:lnTo>
                      <a:pt x="37" y="38"/>
                    </a:lnTo>
                    <a:lnTo>
                      <a:pt x="43" y="38"/>
                    </a:lnTo>
                    <a:lnTo>
                      <a:pt x="43" y="38"/>
                    </a:lnTo>
                    <a:lnTo>
                      <a:pt x="43" y="44"/>
                    </a:lnTo>
                    <a:lnTo>
                      <a:pt x="49" y="44"/>
                    </a:lnTo>
                    <a:lnTo>
                      <a:pt x="55" y="44"/>
                    </a:lnTo>
                    <a:lnTo>
                      <a:pt x="55" y="44"/>
                    </a:lnTo>
                    <a:lnTo>
                      <a:pt x="55" y="50"/>
                    </a:lnTo>
                    <a:lnTo>
                      <a:pt x="61" y="50"/>
                    </a:lnTo>
                    <a:lnTo>
                      <a:pt x="69" y="44"/>
                    </a:lnTo>
                    <a:lnTo>
                      <a:pt x="69" y="44"/>
                    </a:lnTo>
                    <a:lnTo>
                      <a:pt x="69" y="44"/>
                    </a:lnTo>
                    <a:lnTo>
                      <a:pt x="69" y="44"/>
                    </a:lnTo>
                    <a:lnTo>
                      <a:pt x="74" y="38"/>
                    </a:lnTo>
                    <a:lnTo>
                      <a:pt x="74" y="38"/>
                    </a:lnTo>
                    <a:lnTo>
                      <a:pt x="74" y="38"/>
                    </a:lnTo>
                    <a:lnTo>
                      <a:pt x="80" y="44"/>
                    </a:lnTo>
                    <a:lnTo>
                      <a:pt x="86" y="44"/>
                    </a:lnTo>
                    <a:lnTo>
                      <a:pt x="86" y="44"/>
                    </a:lnTo>
                    <a:lnTo>
                      <a:pt x="86" y="44"/>
                    </a:lnTo>
                    <a:lnTo>
                      <a:pt x="92" y="50"/>
                    </a:lnTo>
                    <a:lnTo>
                      <a:pt x="92" y="50"/>
                    </a:lnTo>
                    <a:lnTo>
                      <a:pt x="92" y="50"/>
                    </a:lnTo>
                    <a:lnTo>
                      <a:pt x="92" y="50"/>
                    </a:lnTo>
                    <a:lnTo>
                      <a:pt x="98" y="50"/>
                    </a:lnTo>
                    <a:lnTo>
                      <a:pt x="104" y="44"/>
                    </a:lnTo>
                    <a:lnTo>
                      <a:pt x="104" y="44"/>
                    </a:lnTo>
                    <a:lnTo>
                      <a:pt x="104" y="44"/>
                    </a:lnTo>
                    <a:lnTo>
                      <a:pt x="104" y="44"/>
                    </a:lnTo>
                    <a:lnTo>
                      <a:pt x="104" y="38"/>
                    </a:lnTo>
                    <a:lnTo>
                      <a:pt x="104" y="38"/>
                    </a:lnTo>
                    <a:lnTo>
                      <a:pt x="104" y="38"/>
                    </a:lnTo>
                    <a:lnTo>
                      <a:pt x="104" y="38"/>
                    </a:lnTo>
                    <a:lnTo>
                      <a:pt x="110" y="38"/>
                    </a:lnTo>
                    <a:lnTo>
                      <a:pt x="110" y="38"/>
                    </a:lnTo>
                    <a:lnTo>
                      <a:pt x="110" y="38"/>
                    </a:lnTo>
                    <a:lnTo>
                      <a:pt x="116" y="32"/>
                    </a:lnTo>
                    <a:lnTo>
                      <a:pt x="116" y="26"/>
                    </a:lnTo>
                    <a:lnTo>
                      <a:pt x="116" y="26"/>
                    </a:lnTo>
                    <a:lnTo>
                      <a:pt x="116" y="26"/>
                    </a:lnTo>
                    <a:lnTo>
                      <a:pt x="124" y="20"/>
                    </a:lnTo>
                    <a:lnTo>
                      <a:pt x="124" y="20"/>
                    </a:lnTo>
                    <a:lnTo>
                      <a:pt x="124" y="20"/>
                    </a:lnTo>
                    <a:lnTo>
                      <a:pt x="124" y="14"/>
                    </a:lnTo>
                    <a:lnTo>
                      <a:pt x="124" y="6"/>
                    </a:lnTo>
                    <a:lnTo>
                      <a:pt x="130" y="0"/>
                    </a:lnTo>
                    <a:lnTo>
                      <a:pt x="130" y="0"/>
                    </a:lnTo>
                    <a:lnTo>
                      <a:pt x="130" y="0"/>
                    </a:lnTo>
                    <a:lnTo>
                      <a:pt x="130" y="0"/>
                    </a:lnTo>
                    <a:lnTo>
                      <a:pt x="130" y="0"/>
                    </a:lnTo>
                    <a:lnTo>
                      <a:pt x="130" y="0"/>
                    </a:lnTo>
                    <a:lnTo>
                      <a:pt x="130" y="14"/>
                    </a:lnTo>
                    <a:lnTo>
                      <a:pt x="124" y="26"/>
                    </a:lnTo>
                    <a:lnTo>
                      <a:pt x="12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09" name="Freeform 325"/>
              <p:cNvSpPr>
                <a:spLocks/>
              </p:cNvSpPr>
              <p:nvPr/>
            </p:nvSpPr>
            <p:spPr bwMode="auto">
              <a:xfrm>
                <a:off x="4030" y="2121"/>
                <a:ext cx="67" cy="37"/>
              </a:xfrm>
              <a:custGeom>
                <a:avLst/>
                <a:gdLst>
                  <a:gd name="T0" fmla="*/ 44 w 67"/>
                  <a:gd name="T1" fmla="*/ 6 h 37"/>
                  <a:gd name="T2" fmla="*/ 55 w 67"/>
                  <a:gd name="T3" fmla="*/ 6 h 37"/>
                  <a:gd name="T4" fmla="*/ 55 w 67"/>
                  <a:gd name="T5" fmla="*/ 6 h 37"/>
                  <a:gd name="T6" fmla="*/ 67 w 67"/>
                  <a:gd name="T7" fmla="*/ 11 h 37"/>
                  <a:gd name="T8" fmla="*/ 67 w 67"/>
                  <a:gd name="T9" fmla="*/ 17 h 37"/>
                  <a:gd name="T10" fmla="*/ 61 w 67"/>
                  <a:gd name="T11" fmla="*/ 17 h 37"/>
                  <a:gd name="T12" fmla="*/ 61 w 67"/>
                  <a:gd name="T13" fmla="*/ 25 h 37"/>
                  <a:gd name="T14" fmla="*/ 55 w 67"/>
                  <a:gd name="T15" fmla="*/ 25 h 37"/>
                  <a:gd name="T16" fmla="*/ 55 w 67"/>
                  <a:gd name="T17" fmla="*/ 25 h 37"/>
                  <a:gd name="T18" fmla="*/ 55 w 67"/>
                  <a:gd name="T19" fmla="*/ 25 h 37"/>
                  <a:gd name="T20" fmla="*/ 55 w 67"/>
                  <a:gd name="T21" fmla="*/ 25 h 37"/>
                  <a:gd name="T22" fmla="*/ 55 w 67"/>
                  <a:gd name="T23" fmla="*/ 31 h 37"/>
                  <a:gd name="T24" fmla="*/ 49 w 67"/>
                  <a:gd name="T25" fmla="*/ 37 h 37"/>
                  <a:gd name="T26" fmla="*/ 49 w 67"/>
                  <a:gd name="T27" fmla="*/ 37 h 37"/>
                  <a:gd name="T28" fmla="*/ 49 w 67"/>
                  <a:gd name="T29" fmla="*/ 31 h 37"/>
                  <a:gd name="T30" fmla="*/ 44 w 67"/>
                  <a:gd name="T31" fmla="*/ 31 h 37"/>
                  <a:gd name="T32" fmla="*/ 36 w 67"/>
                  <a:gd name="T33" fmla="*/ 31 h 37"/>
                  <a:gd name="T34" fmla="*/ 36 w 67"/>
                  <a:gd name="T35" fmla="*/ 25 h 37"/>
                  <a:gd name="T36" fmla="*/ 36 w 67"/>
                  <a:gd name="T37" fmla="*/ 25 h 37"/>
                  <a:gd name="T38" fmla="*/ 36 w 67"/>
                  <a:gd name="T39" fmla="*/ 25 h 37"/>
                  <a:gd name="T40" fmla="*/ 30 w 67"/>
                  <a:gd name="T41" fmla="*/ 25 h 37"/>
                  <a:gd name="T42" fmla="*/ 24 w 67"/>
                  <a:gd name="T43" fmla="*/ 31 h 37"/>
                  <a:gd name="T44" fmla="*/ 24 w 67"/>
                  <a:gd name="T45" fmla="*/ 31 h 37"/>
                  <a:gd name="T46" fmla="*/ 24 w 67"/>
                  <a:gd name="T47" fmla="*/ 37 h 37"/>
                  <a:gd name="T48" fmla="*/ 24 w 67"/>
                  <a:gd name="T49" fmla="*/ 31 h 37"/>
                  <a:gd name="T50" fmla="*/ 18 w 67"/>
                  <a:gd name="T51" fmla="*/ 31 h 37"/>
                  <a:gd name="T52" fmla="*/ 18 w 67"/>
                  <a:gd name="T53" fmla="*/ 31 h 37"/>
                  <a:gd name="T54" fmla="*/ 12 w 67"/>
                  <a:gd name="T55" fmla="*/ 31 h 37"/>
                  <a:gd name="T56" fmla="*/ 12 w 67"/>
                  <a:gd name="T57" fmla="*/ 25 h 37"/>
                  <a:gd name="T58" fmla="*/ 12 w 67"/>
                  <a:gd name="T59" fmla="*/ 25 h 37"/>
                  <a:gd name="T60" fmla="*/ 12 w 67"/>
                  <a:gd name="T61" fmla="*/ 17 h 37"/>
                  <a:gd name="T62" fmla="*/ 6 w 67"/>
                  <a:gd name="T63" fmla="*/ 17 h 37"/>
                  <a:gd name="T64" fmla="*/ 6 w 67"/>
                  <a:gd name="T65" fmla="*/ 17 h 37"/>
                  <a:gd name="T66" fmla="*/ 6 w 67"/>
                  <a:gd name="T67" fmla="*/ 17 h 37"/>
                  <a:gd name="T68" fmla="*/ 0 w 67"/>
                  <a:gd name="T69" fmla="*/ 17 h 37"/>
                  <a:gd name="T70" fmla="*/ 0 w 67"/>
                  <a:gd name="T71" fmla="*/ 11 h 37"/>
                  <a:gd name="T72" fmla="*/ 6 w 67"/>
                  <a:gd name="T73" fmla="*/ 6 h 37"/>
                  <a:gd name="T74" fmla="*/ 6 w 67"/>
                  <a:gd name="T75" fmla="*/ 6 h 37"/>
                  <a:gd name="T76" fmla="*/ 18 w 67"/>
                  <a:gd name="T77" fmla="*/ 0 h 37"/>
                  <a:gd name="T78" fmla="*/ 24 w 67"/>
                  <a:gd name="T79" fmla="*/ 0 h 37"/>
                  <a:gd name="T80" fmla="*/ 30 w 67"/>
                  <a:gd name="T8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37">
                    <a:moveTo>
                      <a:pt x="44" y="0"/>
                    </a:moveTo>
                    <a:lnTo>
                      <a:pt x="44" y="6"/>
                    </a:lnTo>
                    <a:lnTo>
                      <a:pt x="49" y="6"/>
                    </a:lnTo>
                    <a:lnTo>
                      <a:pt x="55" y="6"/>
                    </a:lnTo>
                    <a:lnTo>
                      <a:pt x="55" y="6"/>
                    </a:lnTo>
                    <a:lnTo>
                      <a:pt x="55" y="6"/>
                    </a:lnTo>
                    <a:lnTo>
                      <a:pt x="61" y="11"/>
                    </a:lnTo>
                    <a:lnTo>
                      <a:pt x="67" y="11"/>
                    </a:lnTo>
                    <a:lnTo>
                      <a:pt x="67" y="11"/>
                    </a:lnTo>
                    <a:lnTo>
                      <a:pt x="67" y="17"/>
                    </a:lnTo>
                    <a:lnTo>
                      <a:pt x="61" y="17"/>
                    </a:lnTo>
                    <a:lnTo>
                      <a:pt x="61" y="17"/>
                    </a:lnTo>
                    <a:lnTo>
                      <a:pt x="61" y="17"/>
                    </a:lnTo>
                    <a:lnTo>
                      <a:pt x="61" y="25"/>
                    </a:lnTo>
                    <a:lnTo>
                      <a:pt x="55" y="25"/>
                    </a:lnTo>
                    <a:lnTo>
                      <a:pt x="55" y="25"/>
                    </a:lnTo>
                    <a:lnTo>
                      <a:pt x="55" y="25"/>
                    </a:lnTo>
                    <a:lnTo>
                      <a:pt x="55" y="25"/>
                    </a:lnTo>
                    <a:lnTo>
                      <a:pt x="55" y="25"/>
                    </a:lnTo>
                    <a:lnTo>
                      <a:pt x="55" y="25"/>
                    </a:lnTo>
                    <a:lnTo>
                      <a:pt x="55" y="25"/>
                    </a:lnTo>
                    <a:lnTo>
                      <a:pt x="55" y="25"/>
                    </a:lnTo>
                    <a:lnTo>
                      <a:pt x="55" y="31"/>
                    </a:lnTo>
                    <a:lnTo>
                      <a:pt x="55" y="31"/>
                    </a:lnTo>
                    <a:lnTo>
                      <a:pt x="55" y="31"/>
                    </a:lnTo>
                    <a:lnTo>
                      <a:pt x="49" y="37"/>
                    </a:lnTo>
                    <a:lnTo>
                      <a:pt x="49" y="37"/>
                    </a:lnTo>
                    <a:lnTo>
                      <a:pt x="49" y="37"/>
                    </a:lnTo>
                    <a:lnTo>
                      <a:pt x="49" y="37"/>
                    </a:lnTo>
                    <a:lnTo>
                      <a:pt x="49" y="31"/>
                    </a:lnTo>
                    <a:lnTo>
                      <a:pt x="44" y="37"/>
                    </a:lnTo>
                    <a:lnTo>
                      <a:pt x="44" y="31"/>
                    </a:lnTo>
                    <a:lnTo>
                      <a:pt x="44" y="31"/>
                    </a:lnTo>
                    <a:lnTo>
                      <a:pt x="36" y="31"/>
                    </a:lnTo>
                    <a:lnTo>
                      <a:pt x="36" y="25"/>
                    </a:lnTo>
                    <a:lnTo>
                      <a:pt x="36" y="25"/>
                    </a:lnTo>
                    <a:lnTo>
                      <a:pt x="36" y="25"/>
                    </a:lnTo>
                    <a:lnTo>
                      <a:pt x="36" y="25"/>
                    </a:lnTo>
                    <a:lnTo>
                      <a:pt x="36" y="25"/>
                    </a:lnTo>
                    <a:lnTo>
                      <a:pt x="36" y="25"/>
                    </a:lnTo>
                    <a:lnTo>
                      <a:pt x="36" y="25"/>
                    </a:lnTo>
                    <a:lnTo>
                      <a:pt x="30" y="25"/>
                    </a:lnTo>
                    <a:lnTo>
                      <a:pt x="30" y="31"/>
                    </a:lnTo>
                    <a:lnTo>
                      <a:pt x="24" y="31"/>
                    </a:lnTo>
                    <a:lnTo>
                      <a:pt x="24" y="31"/>
                    </a:lnTo>
                    <a:lnTo>
                      <a:pt x="24" y="31"/>
                    </a:lnTo>
                    <a:lnTo>
                      <a:pt x="24" y="37"/>
                    </a:lnTo>
                    <a:lnTo>
                      <a:pt x="24" y="37"/>
                    </a:lnTo>
                    <a:lnTo>
                      <a:pt x="24" y="31"/>
                    </a:lnTo>
                    <a:lnTo>
                      <a:pt x="24" y="31"/>
                    </a:lnTo>
                    <a:lnTo>
                      <a:pt x="18" y="31"/>
                    </a:lnTo>
                    <a:lnTo>
                      <a:pt x="18" y="31"/>
                    </a:lnTo>
                    <a:lnTo>
                      <a:pt x="18" y="31"/>
                    </a:lnTo>
                    <a:lnTo>
                      <a:pt x="18" y="31"/>
                    </a:lnTo>
                    <a:lnTo>
                      <a:pt x="18" y="31"/>
                    </a:lnTo>
                    <a:lnTo>
                      <a:pt x="12" y="31"/>
                    </a:lnTo>
                    <a:lnTo>
                      <a:pt x="12" y="31"/>
                    </a:lnTo>
                    <a:lnTo>
                      <a:pt x="12" y="25"/>
                    </a:lnTo>
                    <a:lnTo>
                      <a:pt x="12" y="25"/>
                    </a:lnTo>
                    <a:lnTo>
                      <a:pt x="12" y="25"/>
                    </a:lnTo>
                    <a:lnTo>
                      <a:pt x="12" y="17"/>
                    </a:lnTo>
                    <a:lnTo>
                      <a:pt x="12" y="17"/>
                    </a:lnTo>
                    <a:lnTo>
                      <a:pt x="12" y="17"/>
                    </a:lnTo>
                    <a:lnTo>
                      <a:pt x="6" y="17"/>
                    </a:lnTo>
                    <a:lnTo>
                      <a:pt x="6" y="17"/>
                    </a:lnTo>
                    <a:lnTo>
                      <a:pt x="6" y="17"/>
                    </a:lnTo>
                    <a:lnTo>
                      <a:pt x="6" y="17"/>
                    </a:lnTo>
                    <a:lnTo>
                      <a:pt x="6" y="17"/>
                    </a:lnTo>
                    <a:lnTo>
                      <a:pt x="0" y="17"/>
                    </a:lnTo>
                    <a:lnTo>
                      <a:pt x="0" y="17"/>
                    </a:lnTo>
                    <a:lnTo>
                      <a:pt x="0" y="11"/>
                    </a:lnTo>
                    <a:lnTo>
                      <a:pt x="0" y="11"/>
                    </a:lnTo>
                    <a:lnTo>
                      <a:pt x="0" y="11"/>
                    </a:lnTo>
                    <a:lnTo>
                      <a:pt x="6" y="6"/>
                    </a:lnTo>
                    <a:lnTo>
                      <a:pt x="6" y="6"/>
                    </a:lnTo>
                    <a:lnTo>
                      <a:pt x="6" y="6"/>
                    </a:lnTo>
                    <a:lnTo>
                      <a:pt x="12" y="6"/>
                    </a:lnTo>
                    <a:lnTo>
                      <a:pt x="18" y="0"/>
                    </a:lnTo>
                    <a:lnTo>
                      <a:pt x="24" y="0"/>
                    </a:lnTo>
                    <a:lnTo>
                      <a:pt x="24" y="0"/>
                    </a:lnTo>
                    <a:lnTo>
                      <a:pt x="24" y="6"/>
                    </a:lnTo>
                    <a:lnTo>
                      <a:pt x="30" y="6"/>
                    </a:lnTo>
                    <a:lnTo>
                      <a:pt x="44" y="0"/>
                    </a:lnTo>
                    <a:close/>
                  </a:path>
                </a:pathLst>
              </a:custGeom>
              <a:solidFill>
                <a:srgbClr val="F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10" name="Freeform 326"/>
              <p:cNvSpPr>
                <a:spLocks/>
              </p:cNvSpPr>
              <p:nvPr/>
            </p:nvSpPr>
            <p:spPr bwMode="auto">
              <a:xfrm>
                <a:off x="4054" y="2132"/>
                <a:ext cx="20" cy="6"/>
              </a:xfrm>
              <a:custGeom>
                <a:avLst/>
                <a:gdLst>
                  <a:gd name="T0" fmla="*/ 20 w 20"/>
                  <a:gd name="T1" fmla="*/ 0 h 6"/>
                  <a:gd name="T2" fmla="*/ 20 w 20"/>
                  <a:gd name="T3" fmla="*/ 0 h 6"/>
                  <a:gd name="T4" fmla="*/ 12 w 20"/>
                  <a:gd name="T5" fmla="*/ 0 h 6"/>
                  <a:gd name="T6" fmla="*/ 12 w 20"/>
                  <a:gd name="T7" fmla="*/ 0 h 6"/>
                  <a:gd name="T8" fmla="*/ 12 w 20"/>
                  <a:gd name="T9" fmla="*/ 0 h 6"/>
                  <a:gd name="T10" fmla="*/ 6 w 20"/>
                  <a:gd name="T11" fmla="*/ 0 h 6"/>
                  <a:gd name="T12" fmla="*/ 6 w 20"/>
                  <a:gd name="T13" fmla="*/ 0 h 6"/>
                  <a:gd name="T14" fmla="*/ 0 w 20"/>
                  <a:gd name="T15" fmla="*/ 0 h 6"/>
                  <a:gd name="T16" fmla="*/ 0 w 20"/>
                  <a:gd name="T17" fmla="*/ 0 h 6"/>
                  <a:gd name="T18" fmla="*/ 0 w 20"/>
                  <a:gd name="T19" fmla="*/ 0 h 6"/>
                  <a:gd name="T20" fmla="*/ 0 w 20"/>
                  <a:gd name="T21" fmla="*/ 0 h 6"/>
                  <a:gd name="T22" fmla="*/ 0 w 20"/>
                  <a:gd name="T23" fmla="*/ 0 h 6"/>
                  <a:gd name="T24" fmla="*/ 0 w 20"/>
                  <a:gd name="T25" fmla="*/ 0 h 6"/>
                  <a:gd name="T26" fmla="*/ 0 w 20"/>
                  <a:gd name="T27" fmla="*/ 6 h 6"/>
                  <a:gd name="T28" fmla="*/ 0 w 20"/>
                  <a:gd name="T29" fmla="*/ 6 h 6"/>
                  <a:gd name="T30" fmla="*/ 6 w 20"/>
                  <a:gd name="T31" fmla="*/ 6 h 6"/>
                  <a:gd name="T32" fmla="*/ 6 w 20"/>
                  <a:gd name="T33" fmla="*/ 6 h 6"/>
                  <a:gd name="T34" fmla="*/ 6 w 20"/>
                  <a:gd name="T35" fmla="*/ 6 h 6"/>
                  <a:gd name="T36" fmla="*/ 12 w 20"/>
                  <a:gd name="T37" fmla="*/ 6 h 6"/>
                  <a:gd name="T38" fmla="*/ 20 w 20"/>
                  <a:gd name="T39" fmla="*/ 6 h 6"/>
                  <a:gd name="T40" fmla="*/ 20 w 20"/>
                  <a:gd name="T41" fmla="*/ 6 h 6"/>
                  <a:gd name="T42" fmla="*/ 20 w 20"/>
                  <a:gd name="T43" fmla="*/ 6 h 6"/>
                  <a:gd name="T44" fmla="*/ 20 w 20"/>
                  <a:gd name="T45" fmla="*/ 0 h 6"/>
                  <a:gd name="T46" fmla="*/ 20 w 20"/>
                  <a:gd name="T4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6">
                    <a:moveTo>
                      <a:pt x="20" y="0"/>
                    </a:moveTo>
                    <a:lnTo>
                      <a:pt x="20" y="0"/>
                    </a:lnTo>
                    <a:lnTo>
                      <a:pt x="12" y="0"/>
                    </a:lnTo>
                    <a:lnTo>
                      <a:pt x="12" y="0"/>
                    </a:lnTo>
                    <a:lnTo>
                      <a:pt x="12" y="0"/>
                    </a:lnTo>
                    <a:lnTo>
                      <a:pt x="6" y="0"/>
                    </a:lnTo>
                    <a:lnTo>
                      <a:pt x="6" y="0"/>
                    </a:lnTo>
                    <a:lnTo>
                      <a:pt x="0" y="0"/>
                    </a:lnTo>
                    <a:lnTo>
                      <a:pt x="0" y="0"/>
                    </a:lnTo>
                    <a:lnTo>
                      <a:pt x="0" y="0"/>
                    </a:lnTo>
                    <a:lnTo>
                      <a:pt x="0" y="0"/>
                    </a:lnTo>
                    <a:lnTo>
                      <a:pt x="0" y="0"/>
                    </a:lnTo>
                    <a:lnTo>
                      <a:pt x="0" y="0"/>
                    </a:lnTo>
                    <a:lnTo>
                      <a:pt x="0" y="6"/>
                    </a:lnTo>
                    <a:lnTo>
                      <a:pt x="0" y="6"/>
                    </a:lnTo>
                    <a:lnTo>
                      <a:pt x="6" y="6"/>
                    </a:lnTo>
                    <a:lnTo>
                      <a:pt x="6" y="6"/>
                    </a:lnTo>
                    <a:lnTo>
                      <a:pt x="6" y="6"/>
                    </a:lnTo>
                    <a:lnTo>
                      <a:pt x="12" y="6"/>
                    </a:lnTo>
                    <a:lnTo>
                      <a:pt x="20" y="6"/>
                    </a:lnTo>
                    <a:lnTo>
                      <a:pt x="20" y="6"/>
                    </a:lnTo>
                    <a:lnTo>
                      <a:pt x="20" y="6"/>
                    </a:lnTo>
                    <a:lnTo>
                      <a:pt x="20" y="0"/>
                    </a:lnTo>
                    <a:lnTo>
                      <a:pt x="2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11" name="Freeform 327"/>
              <p:cNvSpPr>
                <a:spLocks/>
              </p:cNvSpPr>
              <p:nvPr/>
            </p:nvSpPr>
            <p:spPr bwMode="auto">
              <a:xfrm>
                <a:off x="4018" y="2060"/>
                <a:ext cx="36" cy="17"/>
              </a:xfrm>
              <a:custGeom>
                <a:avLst/>
                <a:gdLst>
                  <a:gd name="T0" fmla="*/ 36 w 36"/>
                  <a:gd name="T1" fmla="*/ 11 h 17"/>
                  <a:gd name="T2" fmla="*/ 30 w 36"/>
                  <a:gd name="T3" fmla="*/ 11 h 17"/>
                  <a:gd name="T4" fmla="*/ 24 w 36"/>
                  <a:gd name="T5" fmla="*/ 11 h 17"/>
                  <a:gd name="T6" fmla="*/ 18 w 36"/>
                  <a:gd name="T7" fmla="*/ 6 h 17"/>
                  <a:gd name="T8" fmla="*/ 18 w 36"/>
                  <a:gd name="T9" fmla="*/ 6 h 17"/>
                  <a:gd name="T10" fmla="*/ 12 w 36"/>
                  <a:gd name="T11" fmla="*/ 6 h 17"/>
                  <a:gd name="T12" fmla="*/ 6 w 36"/>
                  <a:gd name="T13" fmla="*/ 0 h 17"/>
                  <a:gd name="T14" fmla="*/ 6 w 36"/>
                  <a:gd name="T15" fmla="*/ 0 h 17"/>
                  <a:gd name="T16" fmla="*/ 6 w 36"/>
                  <a:gd name="T17" fmla="*/ 0 h 17"/>
                  <a:gd name="T18" fmla="*/ 0 w 36"/>
                  <a:gd name="T19" fmla="*/ 0 h 17"/>
                  <a:gd name="T20" fmla="*/ 0 w 36"/>
                  <a:gd name="T21" fmla="*/ 0 h 17"/>
                  <a:gd name="T22" fmla="*/ 6 w 36"/>
                  <a:gd name="T23" fmla="*/ 6 h 17"/>
                  <a:gd name="T24" fmla="*/ 12 w 36"/>
                  <a:gd name="T25" fmla="*/ 6 h 17"/>
                  <a:gd name="T26" fmla="*/ 12 w 36"/>
                  <a:gd name="T27" fmla="*/ 6 h 17"/>
                  <a:gd name="T28" fmla="*/ 12 w 36"/>
                  <a:gd name="T29" fmla="*/ 11 h 17"/>
                  <a:gd name="T30" fmla="*/ 24 w 36"/>
                  <a:gd name="T31" fmla="*/ 11 h 17"/>
                  <a:gd name="T32" fmla="*/ 30 w 36"/>
                  <a:gd name="T33" fmla="*/ 11 h 17"/>
                  <a:gd name="T34" fmla="*/ 30 w 36"/>
                  <a:gd name="T35" fmla="*/ 11 h 17"/>
                  <a:gd name="T36" fmla="*/ 30 w 36"/>
                  <a:gd name="T37" fmla="*/ 17 h 17"/>
                  <a:gd name="T38" fmla="*/ 36 w 36"/>
                  <a:gd name="T39" fmla="*/ 17 h 17"/>
                  <a:gd name="T40" fmla="*/ 36 w 36"/>
                  <a:gd name="T4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17">
                    <a:moveTo>
                      <a:pt x="36" y="11"/>
                    </a:moveTo>
                    <a:lnTo>
                      <a:pt x="30" y="11"/>
                    </a:lnTo>
                    <a:lnTo>
                      <a:pt x="24" y="11"/>
                    </a:lnTo>
                    <a:lnTo>
                      <a:pt x="18" y="6"/>
                    </a:lnTo>
                    <a:lnTo>
                      <a:pt x="18" y="6"/>
                    </a:lnTo>
                    <a:lnTo>
                      <a:pt x="12" y="6"/>
                    </a:lnTo>
                    <a:lnTo>
                      <a:pt x="6" y="0"/>
                    </a:lnTo>
                    <a:lnTo>
                      <a:pt x="6" y="0"/>
                    </a:lnTo>
                    <a:lnTo>
                      <a:pt x="6" y="0"/>
                    </a:lnTo>
                    <a:lnTo>
                      <a:pt x="0" y="0"/>
                    </a:lnTo>
                    <a:lnTo>
                      <a:pt x="0" y="0"/>
                    </a:lnTo>
                    <a:lnTo>
                      <a:pt x="6" y="6"/>
                    </a:lnTo>
                    <a:lnTo>
                      <a:pt x="12" y="6"/>
                    </a:lnTo>
                    <a:lnTo>
                      <a:pt x="12" y="6"/>
                    </a:lnTo>
                    <a:lnTo>
                      <a:pt x="12" y="11"/>
                    </a:lnTo>
                    <a:lnTo>
                      <a:pt x="24" y="11"/>
                    </a:lnTo>
                    <a:lnTo>
                      <a:pt x="30" y="11"/>
                    </a:lnTo>
                    <a:lnTo>
                      <a:pt x="30" y="11"/>
                    </a:lnTo>
                    <a:lnTo>
                      <a:pt x="30" y="17"/>
                    </a:lnTo>
                    <a:lnTo>
                      <a:pt x="36" y="17"/>
                    </a:lnTo>
                    <a:lnTo>
                      <a:pt x="3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12" name="Freeform 328"/>
              <p:cNvSpPr>
                <a:spLocks/>
              </p:cNvSpPr>
              <p:nvPr/>
            </p:nvSpPr>
            <p:spPr bwMode="auto">
              <a:xfrm>
                <a:off x="4074" y="2060"/>
                <a:ext cx="35" cy="17"/>
              </a:xfrm>
              <a:custGeom>
                <a:avLst/>
                <a:gdLst>
                  <a:gd name="T0" fmla="*/ 0 w 35"/>
                  <a:gd name="T1" fmla="*/ 11 h 17"/>
                  <a:gd name="T2" fmla="*/ 0 w 35"/>
                  <a:gd name="T3" fmla="*/ 11 h 17"/>
                  <a:gd name="T4" fmla="*/ 11 w 35"/>
                  <a:gd name="T5" fmla="*/ 11 h 17"/>
                  <a:gd name="T6" fmla="*/ 17 w 35"/>
                  <a:gd name="T7" fmla="*/ 6 h 17"/>
                  <a:gd name="T8" fmla="*/ 17 w 35"/>
                  <a:gd name="T9" fmla="*/ 6 h 17"/>
                  <a:gd name="T10" fmla="*/ 23 w 35"/>
                  <a:gd name="T11" fmla="*/ 6 h 17"/>
                  <a:gd name="T12" fmla="*/ 23 w 35"/>
                  <a:gd name="T13" fmla="*/ 6 h 17"/>
                  <a:gd name="T14" fmla="*/ 29 w 35"/>
                  <a:gd name="T15" fmla="*/ 6 h 17"/>
                  <a:gd name="T16" fmla="*/ 29 w 35"/>
                  <a:gd name="T17" fmla="*/ 6 h 17"/>
                  <a:gd name="T18" fmla="*/ 35 w 35"/>
                  <a:gd name="T19" fmla="*/ 0 h 17"/>
                  <a:gd name="T20" fmla="*/ 29 w 35"/>
                  <a:gd name="T21" fmla="*/ 6 h 17"/>
                  <a:gd name="T22" fmla="*/ 23 w 35"/>
                  <a:gd name="T23" fmla="*/ 6 h 17"/>
                  <a:gd name="T24" fmla="*/ 23 w 35"/>
                  <a:gd name="T25" fmla="*/ 6 h 17"/>
                  <a:gd name="T26" fmla="*/ 23 w 35"/>
                  <a:gd name="T27" fmla="*/ 6 h 17"/>
                  <a:gd name="T28" fmla="*/ 17 w 35"/>
                  <a:gd name="T29" fmla="*/ 11 h 17"/>
                  <a:gd name="T30" fmla="*/ 11 w 35"/>
                  <a:gd name="T31" fmla="*/ 11 h 17"/>
                  <a:gd name="T32" fmla="*/ 5 w 35"/>
                  <a:gd name="T33" fmla="*/ 11 h 17"/>
                  <a:gd name="T34" fmla="*/ 5 w 35"/>
                  <a:gd name="T35" fmla="*/ 11 h 17"/>
                  <a:gd name="T36" fmla="*/ 0 w 35"/>
                  <a:gd name="T37" fmla="*/ 17 h 17"/>
                  <a:gd name="T38" fmla="*/ 0 w 35"/>
                  <a:gd name="T39" fmla="*/ 17 h 17"/>
                  <a:gd name="T40" fmla="*/ 0 w 35"/>
                  <a:gd name="T4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7">
                    <a:moveTo>
                      <a:pt x="0" y="11"/>
                    </a:moveTo>
                    <a:lnTo>
                      <a:pt x="0" y="11"/>
                    </a:lnTo>
                    <a:lnTo>
                      <a:pt x="11" y="11"/>
                    </a:lnTo>
                    <a:lnTo>
                      <a:pt x="17" y="6"/>
                    </a:lnTo>
                    <a:lnTo>
                      <a:pt x="17" y="6"/>
                    </a:lnTo>
                    <a:lnTo>
                      <a:pt x="23" y="6"/>
                    </a:lnTo>
                    <a:lnTo>
                      <a:pt x="23" y="6"/>
                    </a:lnTo>
                    <a:lnTo>
                      <a:pt x="29" y="6"/>
                    </a:lnTo>
                    <a:lnTo>
                      <a:pt x="29" y="6"/>
                    </a:lnTo>
                    <a:lnTo>
                      <a:pt x="35" y="0"/>
                    </a:lnTo>
                    <a:lnTo>
                      <a:pt x="29" y="6"/>
                    </a:lnTo>
                    <a:lnTo>
                      <a:pt x="23" y="6"/>
                    </a:lnTo>
                    <a:lnTo>
                      <a:pt x="23" y="6"/>
                    </a:lnTo>
                    <a:lnTo>
                      <a:pt x="23" y="6"/>
                    </a:lnTo>
                    <a:lnTo>
                      <a:pt x="17" y="11"/>
                    </a:lnTo>
                    <a:lnTo>
                      <a:pt x="11" y="11"/>
                    </a:lnTo>
                    <a:lnTo>
                      <a:pt x="5" y="11"/>
                    </a:lnTo>
                    <a:lnTo>
                      <a:pt x="5" y="11"/>
                    </a:lnTo>
                    <a:lnTo>
                      <a:pt x="0" y="17"/>
                    </a:lnTo>
                    <a:lnTo>
                      <a:pt x="0" y="17"/>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13" name="Freeform 329"/>
              <p:cNvSpPr>
                <a:spLocks/>
              </p:cNvSpPr>
              <p:nvPr/>
            </p:nvSpPr>
            <p:spPr bwMode="auto">
              <a:xfrm>
                <a:off x="4066" y="2066"/>
                <a:ext cx="43" cy="43"/>
              </a:xfrm>
              <a:custGeom>
                <a:avLst/>
                <a:gdLst>
                  <a:gd name="T0" fmla="*/ 0 w 43"/>
                  <a:gd name="T1" fmla="*/ 43 h 43"/>
                  <a:gd name="T2" fmla="*/ 0 w 43"/>
                  <a:gd name="T3" fmla="*/ 37 h 43"/>
                  <a:gd name="T4" fmla="*/ 0 w 43"/>
                  <a:gd name="T5" fmla="*/ 31 h 43"/>
                  <a:gd name="T6" fmla="*/ 0 w 43"/>
                  <a:gd name="T7" fmla="*/ 17 h 43"/>
                  <a:gd name="T8" fmla="*/ 0 w 43"/>
                  <a:gd name="T9" fmla="*/ 17 h 43"/>
                  <a:gd name="T10" fmla="*/ 0 w 43"/>
                  <a:gd name="T11" fmla="*/ 17 h 43"/>
                  <a:gd name="T12" fmla="*/ 0 w 43"/>
                  <a:gd name="T13" fmla="*/ 17 h 43"/>
                  <a:gd name="T14" fmla="*/ 8 w 43"/>
                  <a:gd name="T15" fmla="*/ 11 h 43"/>
                  <a:gd name="T16" fmla="*/ 8 w 43"/>
                  <a:gd name="T17" fmla="*/ 11 h 43"/>
                  <a:gd name="T18" fmla="*/ 8 w 43"/>
                  <a:gd name="T19" fmla="*/ 11 h 43"/>
                  <a:gd name="T20" fmla="*/ 13 w 43"/>
                  <a:gd name="T21" fmla="*/ 5 h 43"/>
                  <a:gd name="T22" fmla="*/ 19 w 43"/>
                  <a:gd name="T23" fmla="*/ 5 h 43"/>
                  <a:gd name="T24" fmla="*/ 19 w 43"/>
                  <a:gd name="T25" fmla="*/ 5 h 43"/>
                  <a:gd name="T26" fmla="*/ 25 w 43"/>
                  <a:gd name="T27" fmla="*/ 5 h 43"/>
                  <a:gd name="T28" fmla="*/ 31 w 43"/>
                  <a:gd name="T29" fmla="*/ 5 h 43"/>
                  <a:gd name="T30" fmla="*/ 37 w 43"/>
                  <a:gd name="T31" fmla="*/ 0 h 43"/>
                  <a:gd name="T32" fmla="*/ 37 w 43"/>
                  <a:gd name="T33" fmla="*/ 0 h 43"/>
                  <a:gd name="T34" fmla="*/ 43 w 43"/>
                  <a:gd name="T35" fmla="*/ 0 h 43"/>
                  <a:gd name="T36" fmla="*/ 43 w 43"/>
                  <a:gd name="T37" fmla="*/ 0 h 43"/>
                  <a:gd name="T38" fmla="*/ 43 w 43"/>
                  <a:gd name="T39" fmla="*/ 0 h 43"/>
                  <a:gd name="T40" fmla="*/ 43 w 43"/>
                  <a:gd name="T41" fmla="*/ 0 h 43"/>
                  <a:gd name="T42" fmla="*/ 37 w 43"/>
                  <a:gd name="T43" fmla="*/ 5 h 43"/>
                  <a:gd name="T44" fmla="*/ 37 w 43"/>
                  <a:gd name="T45" fmla="*/ 5 h 43"/>
                  <a:gd name="T46" fmla="*/ 37 w 43"/>
                  <a:gd name="T47" fmla="*/ 5 h 43"/>
                  <a:gd name="T48" fmla="*/ 37 w 43"/>
                  <a:gd name="T49" fmla="*/ 5 h 43"/>
                  <a:gd name="T50" fmla="*/ 31 w 43"/>
                  <a:gd name="T51" fmla="*/ 11 h 43"/>
                  <a:gd name="T52" fmla="*/ 25 w 43"/>
                  <a:gd name="T53" fmla="*/ 11 h 43"/>
                  <a:gd name="T54" fmla="*/ 19 w 43"/>
                  <a:gd name="T55" fmla="*/ 11 h 43"/>
                  <a:gd name="T56" fmla="*/ 19 w 43"/>
                  <a:gd name="T57" fmla="*/ 11 h 43"/>
                  <a:gd name="T58" fmla="*/ 13 w 43"/>
                  <a:gd name="T59" fmla="*/ 17 h 43"/>
                  <a:gd name="T60" fmla="*/ 13 w 43"/>
                  <a:gd name="T61" fmla="*/ 17 h 43"/>
                  <a:gd name="T62" fmla="*/ 13 w 43"/>
                  <a:gd name="T63" fmla="*/ 17 h 43"/>
                  <a:gd name="T64" fmla="*/ 13 w 43"/>
                  <a:gd name="T65" fmla="*/ 17 h 43"/>
                  <a:gd name="T66" fmla="*/ 8 w 43"/>
                  <a:gd name="T67" fmla="*/ 25 h 43"/>
                  <a:gd name="T68" fmla="*/ 8 w 43"/>
                  <a:gd name="T69" fmla="*/ 25 h 43"/>
                  <a:gd name="T70" fmla="*/ 8 w 43"/>
                  <a:gd name="T71" fmla="*/ 25 h 43"/>
                  <a:gd name="T72" fmla="*/ 8 w 43"/>
                  <a:gd name="T73" fmla="*/ 25 h 43"/>
                  <a:gd name="T74" fmla="*/ 8 w 43"/>
                  <a:gd name="T75" fmla="*/ 31 h 43"/>
                  <a:gd name="T76" fmla="*/ 8 w 43"/>
                  <a:gd name="T77" fmla="*/ 37 h 43"/>
                  <a:gd name="T78" fmla="*/ 8 w 43"/>
                  <a:gd name="T79" fmla="*/ 37 h 43"/>
                  <a:gd name="T80" fmla="*/ 8 w 43"/>
                  <a:gd name="T81" fmla="*/ 37 h 43"/>
                  <a:gd name="T82" fmla="*/ 0 w 43"/>
                  <a:gd name="T83" fmla="*/ 43 h 43"/>
                  <a:gd name="T84" fmla="*/ 0 w 43"/>
                  <a:gd name="T85" fmla="*/ 43 h 43"/>
                  <a:gd name="T86" fmla="*/ 0 w 43"/>
                  <a:gd name="T8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43">
                    <a:moveTo>
                      <a:pt x="0" y="43"/>
                    </a:moveTo>
                    <a:lnTo>
                      <a:pt x="0" y="37"/>
                    </a:lnTo>
                    <a:lnTo>
                      <a:pt x="0" y="31"/>
                    </a:lnTo>
                    <a:lnTo>
                      <a:pt x="0" y="17"/>
                    </a:lnTo>
                    <a:lnTo>
                      <a:pt x="0" y="17"/>
                    </a:lnTo>
                    <a:lnTo>
                      <a:pt x="0" y="17"/>
                    </a:lnTo>
                    <a:lnTo>
                      <a:pt x="0" y="17"/>
                    </a:lnTo>
                    <a:lnTo>
                      <a:pt x="8" y="11"/>
                    </a:lnTo>
                    <a:lnTo>
                      <a:pt x="8" y="11"/>
                    </a:lnTo>
                    <a:lnTo>
                      <a:pt x="8" y="11"/>
                    </a:lnTo>
                    <a:lnTo>
                      <a:pt x="13" y="5"/>
                    </a:lnTo>
                    <a:lnTo>
                      <a:pt x="19" y="5"/>
                    </a:lnTo>
                    <a:lnTo>
                      <a:pt x="19" y="5"/>
                    </a:lnTo>
                    <a:lnTo>
                      <a:pt x="25" y="5"/>
                    </a:lnTo>
                    <a:lnTo>
                      <a:pt x="31" y="5"/>
                    </a:lnTo>
                    <a:lnTo>
                      <a:pt x="37" y="0"/>
                    </a:lnTo>
                    <a:lnTo>
                      <a:pt x="37" y="0"/>
                    </a:lnTo>
                    <a:lnTo>
                      <a:pt x="43" y="0"/>
                    </a:lnTo>
                    <a:lnTo>
                      <a:pt x="43" y="0"/>
                    </a:lnTo>
                    <a:lnTo>
                      <a:pt x="43" y="0"/>
                    </a:lnTo>
                    <a:lnTo>
                      <a:pt x="43" y="0"/>
                    </a:lnTo>
                    <a:lnTo>
                      <a:pt x="37" y="5"/>
                    </a:lnTo>
                    <a:lnTo>
                      <a:pt x="37" y="5"/>
                    </a:lnTo>
                    <a:lnTo>
                      <a:pt x="37" y="5"/>
                    </a:lnTo>
                    <a:lnTo>
                      <a:pt x="37" y="5"/>
                    </a:lnTo>
                    <a:lnTo>
                      <a:pt x="31" y="11"/>
                    </a:lnTo>
                    <a:lnTo>
                      <a:pt x="25" y="11"/>
                    </a:lnTo>
                    <a:lnTo>
                      <a:pt x="19" y="11"/>
                    </a:lnTo>
                    <a:lnTo>
                      <a:pt x="19" y="11"/>
                    </a:lnTo>
                    <a:lnTo>
                      <a:pt x="13" y="17"/>
                    </a:lnTo>
                    <a:lnTo>
                      <a:pt x="13" y="17"/>
                    </a:lnTo>
                    <a:lnTo>
                      <a:pt x="13" y="17"/>
                    </a:lnTo>
                    <a:lnTo>
                      <a:pt x="13" y="17"/>
                    </a:lnTo>
                    <a:lnTo>
                      <a:pt x="8" y="25"/>
                    </a:lnTo>
                    <a:lnTo>
                      <a:pt x="8" y="25"/>
                    </a:lnTo>
                    <a:lnTo>
                      <a:pt x="8" y="25"/>
                    </a:lnTo>
                    <a:lnTo>
                      <a:pt x="8" y="25"/>
                    </a:lnTo>
                    <a:lnTo>
                      <a:pt x="8" y="31"/>
                    </a:lnTo>
                    <a:lnTo>
                      <a:pt x="8" y="37"/>
                    </a:lnTo>
                    <a:lnTo>
                      <a:pt x="8" y="37"/>
                    </a:lnTo>
                    <a:lnTo>
                      <a:pt x="8" y="37"/>
                    </a:lnTo>
                    <a:lnTo>
                      <a:pt x="0" y="43"/>
                    </a:lnTo>
                    <a:lnTo>
                      <a:pt x="0" y="43"/>
                    </a:lnTo>
                    <a:lnTo>
                      <a:pt x="0" y="4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14" name="Freeform 330"/>
              <p:cNvSpPr>
                <a:spLocks/>
              </p:cNvSpPr>
              <p:nvPr/>
            </p:nvSpPr>
            <p:spPr bwMode="auto">
              <a:xfrm>
                <a:off x="4018" y="2066"/>
                <a:ext cx="36" cy="31"/>
              </a:xfrm>
              <a:custGeom>
                <a:avLst/>
                <a:gdLst>
                  <a:gd name="T0" fmla="*/ 36 w 36"/>
                  <a:gd name="T1" fmla="*/ 25 h 31"/>
                  <a:gd name="T2" fmla="*/ 36 w 36"/>
                  <a:gd name="T3" fmla="*/ 25 h 31"/>
                  <a:gd name="T4" fmla="*/ 36 w 36"/>
                  <a:gd name="T5" fmla="*/ 17 h 31"/>
                  <a:gd name="T6" fmla="*/ 36 w 36"/>
                  <a:gd name="T7" fmla="*/ 11 h 31"/>
                  <a:gd name="T8" fmla="*/ 36 w 36"/>
                  <a:gd name="T9" fmla="*/ 11 h 31"/>
                  <a:gd name="T10" fmla="*/ 30 w 36"/>
                  <a:gd name="T11" fmla="*/ 11 h 31"/>
                  <a:gd name="T12" fmla="*/ 24 w 36"/>
                  <a:gd name="T13" fmla="*/ 11 h 31"/>
                  <a:gd name="T14" fmla="*/ 18 w 36"/>
                  <a:gd name="T15" fmla="*/ 5 h 31"/>
                  <a:gd name="T16" fmla="*/ 18 w 36"/>
                  <a:gd name="T17" fmla="*/ 5 h 31"/>
                  <a:gd name="T18" fmla="*/ 12 w 36"/>
                  <a:gd name="T19" fmla="*/ 5 h 31"/>
                  <a:gd name="T20" fmla="*/ 6 w 36"/>
                  <a:gd name="T21" fmla="*/ 5 h 31"/>
                  <a:gd name="T22" fmla="*/ 0 w 36"/>
                  <a:gd name="T23" fmla="*/ 0 h 31"/>
                  <a:gd name="T24" fmla="*/ 0 w 36"/>
                  <a:gd name="T25" fmla="*/ 0 h 31"/>
                  <a:gd name="T26" fmla="*/ 0 w 36"/>
                  <a:gd name="T27" fmla="*/ 0 h 31"/>
                  <a:gd name="T28" fmla="*/ 0 w 36"/>
                  <a:gd name="T29" fmla="*/ 0 h 31"/>
                  <a:gd name="T30" fmla="*/ 0 w 36"/>
                  <a:gd name="T31" fmla="*/ 0 h 31"/>
                  <a:gd name="T32" fmla="*/ 0 w 36"/>
                  <a:gd name="T33" fmla="*/ 0 h 31"/>
                  <a:gd name="T34" fmla="*/ 6 w 36"/>
                  <a:gd name="T35" fmla="*/ 5 h 31"/>
                  <a:gd name="T36" fmla="*/ 12 w 36"/>
                  <a:gd name="T37" fmla="*/ 11 h 31"/>
                  <a:gd name="T38" fmla="*/ 18 w 36"/>
                  <a:gd name="T39" fmla="*/ 11 h 31"/>
                  <a:gd name="T40" fmla="*/ 18 w 36"/>
                  <a:gd name="T41" fmla="*/ 11 h 31"/>
                  <a:gd name="T42" fmla="*/ 24 w 36"/>
                  <a:gd name="T43" fmla="*/ 17 h 31"/>
                  <a:gd name="T44" fmla="*/ 30 w 36"/>
                  <a:gd name="T45" fmla="*/ 17 h 31"/>
                  <a:gd name="T46" fmla="*/ 36 w 36"/>
                  <a:gd name="T47" fmla="*/ 17 h 31"/>
                  <a:gd name="T48" fmla="*/ 36 w 36"/>
                  <a:gd name="T49" fmla="*/ 17 h 31"/>
                  <a:gd name="T50" fmla="*/ 30 w 36"/>
                  <a:gd name="T51" fmla="*/ 25 h 31"/>
                  <a:gd name="T52" fmla="*/ 30 w 36"/>
                  <a:gd name="T53" fmla="*/ 31 h 31"/>
                  <a:gd name="T54" fmla="*/ 36 w 36"/>
                  <a:gd name="T55"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31">
                    <a:moveTo>
                      <a:pt x="36" y="25"/>
                    </a:moveTo>
                    <a:lnTo>
                      <a:pt x="36" y="25"/>
                    </a:lnTo>
                    <a:lnTo>
                      <a:pt x="36" y="17"/>
                    </a:lnTo>
                    <a:lnTo>
                      <a:pt x="36" y="11"/>
                    </a:lnTo>
                    <a:lnTo>
                      <a:pt x="36" y="11"/>
                    </a:lnTo>
                    <a:lnTo>
                      <a:pt x="30" y="11"/>
                    </a:lnTo>
                    <a:lnTo>
                      <a:pt x="24" y="11"/>
                    </a:lnTo>
                    <a:lnTo>
                      <a:pt x="18" y="5"/>
                    </a:lnTo>
                    <a:lnTo>
                      <a:pt x="18" y="5"/>
                    </a:lnTo>
                    <a:lnTo>
                      <a:pt x="12" y="5"/>
                    </a:lnTo>
                    <a:lnTo>
                      <a:pt x="6" y="5"/>
                    </a:lnTo>
                    <a:lnTo>
                      <a:pt x="0" y="0"/>
                    </a:lnTo>
                    <a:lnTo>
                      <a:pt x="0" y="0"/>
                    </a:lnTo>
                    <a:lnTo>
                      <a:pt x="0" y="0"/>
                    </a:lnTo>
                    <a:lnTo>
                      <a:pt x="0" y="0"/>
                    </a:lnTo>
                    <a:lnTo>
                      <a:pt x="0" y="0"/>
                    </a:lnTo>
                    <a:lnTo>
                      <a:pt x="0" y="0"/>
                    </a:lnTo>
                    <a:lnTo>
                      <a:pt x="6" y="5"/>
                    </a:lnTo>
                    <a:lnTo>
                      <a:pt x="12" y="11"/>
                    </a:lnTo>
                    <a:lnTo>
                      <a:pt x="18" y="11"/>
                    </a:lnTo>
                    <a:lnTo>
                      <a:pt x="18" y="11"/>
                    </a:lnTo>
                    <a:lnTo>
                      <a:pt x="24" y="17"/>
                    </a:lnTo>
                    <a:lnTo>
                      <a:pt x="30" y="17"/>
                    </a:lnTo>
                    <a:lnTo>
                      <a:pt x="36" y="17"/>
                    </a:lnTo>
                    <a:lnTo>
                      <a:pt x="36" y="17"/>
                    </a:lnTo>
                    <a:lnTo>
                      <a:pt x="30" y="25"/>
                    </a:lnTo>
                    <a:lnTo>
                      <a:pt x="30" y="31"/>
                    </a:lnTo>
                    <a:lnTo>
                      <a:pt x="36" y="2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15" name="Freeform 331"/>
              <p:cNvSpPr>
                <a:spLocks/>
              </p:cNvSpPr>
              <p:nvPr/>
            </p:nvSpPr>
            <p:spPr bwMode="auto">
              <a:xfrm>
                <a:off x="4005" y="2077"/>
                <a:ext cx="19" cy="38"/>
              </a:xfrm>
              <a:custGeom>
                <a:avLst/>
                <a:gdLst>
                  <a:gd name="T0" fmla="*/ 0 w 19"/>
                  <a:gd name="T1" fmla="*/ 0 h 38"/>
                  <a:gd name="T2" fmla="*/ 0 w 19"/>
                  <a:gd name="T3" fmla="*/ 6 h 38"/>
                  <a:gd name="T4" fmla="*/ 0 w 19"/>
                  <a:gd name="T5" fmla="*/ 14 h 38"/>
                  <a:gd name="T6" fmla="*/ 6 w 19"/>
                  <a:gd name="T7" fmla="*/ 20 h 38"/>
                  <a:gd name="T8" fmla="*/ 6 w 19"/>
                  <a:gd name="T9" fmla="*/ 20 h 38"/>
                  <a:gd name="T10" fmla="*/ 13 w 19"/>
                  <a:gd name="T11" fmla="*/ 26 h 38"/>
                  <a:gd name="T12" fmla="*/ 13 w 19"/>
                  <a:gd name="T13" fmla="*/ 32 h 38"/>
                  <a:gd name="T14" fmla="*/ 19 w 19"/>
                  <a:gd name="T15" fmla="*/ 32 h 38"/>
                  <a:gd name="T16" fmla="*/ 19 w 19"/>
                  <a:gd name="T17" fmla="*/ 32 h 38"/>
                  <a:gd name="T18" fmla="*/ 19 w 19"/>
                  <a:gd name="T19" fmla="*/ 38 h 38"/>
                  <a:gd name="T20" fmla="*/ 19 w 19"/>
                  <a:gd name="T21" fmla="*/ 38 h 38"/>
                  <a:gd name="T22" fmla="*/ 13 w 19"/>
                  <a:gd name="T23" fmla="*/ 32 h 38"/>
                  <a:gd name="T24" fmla="*/ 13 w 19"/>
                  <a:gd name="T25" fmla="*/ 32 h 38"/>
                  <a:gd name="T26" fmla="*/ 6 w 19"/>
                  <a:gd name="T27" fmla="*/ 26 h 38"/>
                  <a:gd name="T28" fmla="*/ 0 w 19"/>
                  <a:gd name="T29" fmla="*/ 20 h 38"/>
                  <a:gd name="T30" fmla="*/ 0 w 19"/>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8">
                    <a:moveTo>
                      <a:pt x="0" y="0"/>
                    </a:moveTo>
                    <a:lnTo>
                      <a:pt x="0" y="6"/>
                    </a:lnTo>
                    <a:lnTo>
                      <a:pt x="0" y="14"/>
                    </a:lnTo>
                    <a:lnTo>
                      <a:pt x="6" y="20"/>
                    </a:lnTo>
                    <a:lnTo>
                      <a:pt x="6" y="20"/>
                    </a:lnTo>
                    <a:lnTo>
                      <a:pt x="13" y="26"/>
                    </a:lnTo>
                    <a:lnTo>
                      <a:pt x="13" y="32"/>
                    </a:lnTo>
                    <a:lnTo>
                      <a:pt x="19" y="32"/>
                    </a:lnTo>
                    <a:lnTo>
                      <a:pt x="19" y="32"/>
                    </a:lnTo>
                    <a:lnTo>
                      <a:pt x="19" y="38"/>
                    </a:lnTo>
                    <a:lnTo>
                      <a:pt x="19" y="38"/>
                    </a:lnTo>
                    <a:lnTo>
                      <a:pt x="13" y="32"/>
                    </a:lnTo>
                    <a:lnTo>
                      <a:pt x="13" y="32"/>
                    </a:lnTo>
                    <a:lnTo>
                      <a:pt x="6" y="26"/>
                    </a:lnTo>
                    <a:lnTo>
                      <a:pt x="0" y="20"/>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16" name="Freeform 332"/>
              <p:cNvSpPr>
                <a:spLocks/>
              </p:cNvSpPr>
              <p:nvPr/>
            </p:nvSpPr>
            <p:spPr bwMode="auto">
              <a:xfrm>
                <a:off x="3718" y="2022"/>
                <a:ext cx="196" cy="130"/>
              </a:xfrm>
              <a:custGeom>
                <a:avLst/>
                <a:gdLst>
                  <a:gd name="T0" fmla="*/ 196 w 196"/>
                  <a:gd name="T1" fmla="*/ 130 h 130"/>
                  <a:gd name="T2" fmla="*/ 190 w 196"/>
                  <a:gd name="T3" fmla="*/ 124 h 130"/>
                  <a:gd name="T4" fmla="*/ 177 w 196"/>
                  <a:gd name="T5" fmla="*/ 99 h 130"/>
                  <a:gd name="T6" fmla="*/ 171 w 196"/>
                  <a:gd name="T7" fmla="*/ 75 h 130"/>
                  <a:gd name="T8" fmla="*/ 171 w 196"/>
                  <a:gd name="T9" fmla="*/ 75 h 130"/>
                  <a:gd name="T10" fmla="*/ 165 w 196"/>
                  <a:gd name="T11" fmla="*/ 61 h 130"/>
                  <a:gd name="T12" fmla="*/ 153 w 196"/>
                  <a:gd name="T13" fmla="*/ 49 h 130"/>
                  <a:gd name="T14" fmla="*/ 147 w 196"/>
                  <a:gd name="T15" fmla="*/ 32 h 130"/>
                  <a:gd name="T16" fmla="*/ 147 w 196"/>
                  <a:gd name="T17" fmla="*/ 32 h 130"/>
                  <a:gd name="T18" fmla="*/ 147 w 196"/>
                  <a:gd name="T19" fmla="*/ 32 h 130"/>
                  <a:gd name="T20" fmla="*/ 147 w 196"/>
                  <a:gd name="T21" fmla="*/ 38 h 130"/>
                  <a:gd name="T22" fmla="*/ 147 w 196"/>
                  <a:gd name="T23" fmla="*/ 44 h 130"/>
                  <a:gd name="T24" fmla="*/ 147 w 196"/>
                  <a:gd name="T25" fmla="*/ 44 h 130"/>
                  <a:gd name="T26" fmla="*/ 141 w 196"/>
                  <a:gd name="T27" fmla="*/ 49 h 130"/>
                  <a:gd name="T28" fmla="*/ 141 w 196"/>
                  <a:gd name="T29" fmla="*/ 49 h 130"/>
                  <a:gd name="T30" fmla="*/ 135 w 196"/>
                  <a:gd name="T31" fmla="*/ 49 h 130"/>
                  <a:gd name="T32" fmla="*/ 135 w 196"/>
                  <a:gd name="T33" fmla="*/ 49 h 130"/>
                  <a:gd name="T34" fmla="*/ 116 w 196"/>
                  <a:gd name="T35" fmla="*/ 49 h 130"/>
                  <a:gd name="T36" fmla="*/ 98 w 196"/>
                  <a:gd name="T37" fmla="*/ 38 h 130"/>
                  <a:gd name="T38" fmla="*/ 80 w 196"/>
                  <a:gd name="T39" fmla="*/ 32 h 130"/>
                  <a:gd name="T40" fmla="*/ 80 w 196"/>
                  <a:gd name="T41" fmla="*/ 32 h 130"/>
                  <a:gd name="T42" fmla="*/ 66 w 196"/>
                  <a:gd name="T43" fmla="*/ 32 h 130"/>
                  <a:gd name="T44" fmla="*/ 55 w 196"/>
                  <a:gd name="T45" fmla="*/ 26 h 130"/>
                  <a:gd name="T46" fmla="*/ 43 w 196"/>
                  <a:gd name="T47" fmla="*/ 20 h 130"/>
                  <a:gd name="T48" fmla="*/ 43 w 196"/>
                  <a:gd name="T49" fmla="*/ 20 h 130"/>
                  <a:gd name="T50" fmla="*/ 31 w 196"/>
                  <a:gd name="T51" fmla="*/ 20 h 130"/>
                  <a:gd name="T52" fmla="*/ 5 w 196"/>
                  <a:gd name="T53" fmla="*/ 6 h 130"/>
                  <a:gd name="T54" fmla="*/ 0 w 196"/>
                  <a:gd name="T55" fmla="*/ 0 h 130"/>
                  <a:gd name="T56" fmla="*/ 0 w 196"/>
                  <a:gd name="T57" fmla="*/ 0 h 130"/>
                  <a:gd name="T58" fmla="*/ 5 w 196"/>
                  <a:gd name="T59" fmla="*/ 6 h 130"/>
                  <a:gd name="T60" fmla="*/ 31 w 196"/>
                  <a:gd name="T61" fmla="*/ 20 h 130"/>
                  <a:gd name="T62" fmla="*/ 55 w 196"/>
                  <a:gd name="T63" fmla="*/ 32 h 130"/>
                  <a:gd name="T64" fmla="*/ 55 w 196"/>
                  <a:gd name="T65" fmla="*/ 32 h 130"/>
                  <a:gd name="T66" fmla="*/ 66 w 196"/>
                  <a:gd name="T67" fmla="*/ 38 h 130"/>
                  <a:gd name="T68" fmla="*/ 98 w 196"/>
                  <a:gd name="T69" fmla="*/ 44 h 130"/>
                  <a:gd name="T70" fmla="*/ 121 w 196"/>
                  <a:gd name="T71" fmla="*/ 49 h 130"/>
                  <a:gd name="T72" fmla="*/ 121 w 196"/>
                  <a:gd name="T73" fmla="*/ 49 h 130"/>
                  <a:gd name="T74" fmla="*/ 135 w 196"/>
                  <a:gd name="T75" fmla="*/ 61 h 130"/>
                  <a:gd name="T76" fmla="*/ 165 w 196"/>
                  <a:gd name="T77" fmla="*/ 87 h 130"/>
                  <a:gd name="T78" fmla="*/ 196 w 196"/>
                  <a:gd name="T7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30">
                    <a:moveTo>
                      <a:pt x="196" y="130"/>
                    </a:moveTo>
                    <a:lnTo>
                      <a:pt x="190" y="124"/>
                    </a:lnTo>
                    <a:lnTo>
                      <a:pt x="177" y="99"/>
                    </a:lnTo>
                    <a:lnTo>
                      <a:pt x="171" y="75"/>
                    </a:lnTo>
                    <a:lnTo>
                      <a:pt x="171" y="75"/>
                    </a:lnTo>
                    <a:lnTo>
                      <a:pt x="165" y="61"/>
                    </a:lnTo>
                    <a:lnTo>
                      <a:pt x="153" y="49"/>
                    </a:lnTo>
                    <a:lnTo>
                      <a:pt x="147" y="32"/>
                    </a:lnTo>
                    <a:lnTo>
                      <a:pt x="147" y="32"/>
                    </a:lnTo>
                    <a:lnTo>
                      <a:pt x="147" y="32"/>
                    </a:lnTo>
                    <a:lnTo>
                      <a:pt x="147" y="38"/>
                    </a:lnTo>
                    <a:lnTo>
                      <a:pt x="147" y="44"/>
                    </a:lnTo>
                    <a:lnTo>
                      <a:pt x="147" y="44"/>
                    </a:lnTo>
                    <a:lnTo>
                      <a:pt x="141" y="49"/>
                    </a:lnTo>
                    <a:lnTo>
                      <a:pt x="141" y="49"/>
                    </a:lnTo>
                    <a:lnTo>
                      <a:pt x="135" y="49"/>
                    </a:lnTo>
                    <a:lnTo>
                      <a:pt x="135" y="49"/>
                    </a:lnTo>
                    <a:lnTo>
                      <a:pt x="116" y="49"/>
                    </a:lnTo>
                    <a:lnTo>
                      <a:pt x="98" y="38"/>
                    </a:lnTo>
                    <a:lnTo>
                      <a:pt x="80" y="32"/>
                    </a:lnTo>
                    <a:lnTo>
                      <a:pt x="80" y="32"/>
                    </a:lnTo>
                    <a:lnTo>
                      <a:pt x="66" y="32"/>
                    </a:lnTo>
                    <a:lnTo>
                      <a:pt x="55" y="26"/>
                    </a:lnTo>
                    <a:lnTo>
                      <a:pt x="43" y="20"/>
                    </a:lnTo>
                    <a:lnTo>
                      <a:pt x="43" y="20"/>
                    </a:lnTo>
                    <a:lnTo>
                      <a:pt x="31" y="20"/>
                    </a:lnTo>
                    <a:lnTo>
                      <a:pt x="5" y="6"/>
                    </a:lnTo>
                    <a:lnTo>
                      <a:pt x="0" y="0"/>
                    </a:lnTo>
                    <a:lnTo>
                      <a:pt x="0" y="0"/>
                    </a:lnTo>
                    <a:lnTo>
                      <a:pt x="5" y="6"/>
                    </a:lnTo>
                    <a:lnTo>
                      <a:pt x="31" y="20"/>
                    </a:lnTo>
                    <a:lnTo>
                      <a:pt x="55" y="32"/>
                    </a:lnTo>
                    <a:lnTo>
                      <a:pt x="55" y="32"/>
                    </a:lnTo>
                    <a:lnTo>
                      <a:pt x="66" y="38"/>
                    </a:lnTo>
                    <a:lnTo>
                      <a:pt x="98" y="44"/>
                    </a:lnTo>
                    <a:lnTo>
                      <a:pt x="121" y="49"/>
                    </a:lnTo>
                    <a:lnTo>
                      <a:pt x="121" y="49"/>
                    </a:lnTo>
                    <a:lnTo>
                      <a:pt x="135" y="61"/>
                    </a:lnTo>
                    <a:lnTo>
                      <a:pt x="165" y="87"/>
                    </a:lnTo>
                    <a:lnTo>
                      <a:pt x="196" y="13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17" name="Freeform 333"/>
              <p:cNvSpPr>
                <a:spLocks/>
              </p:cNvSpPr>
              <p:nvPr/>
            </p:nvSpPr>
            <p:spPr bwMode="auto">
              <a:xfrm>
                <a:off x="4219" y="2042"/>
                <a:ext cx="197" cy="116"/>
              </a:xfrm>
              <a:custGeom>
                <a:avLst/>
                <a:gdLst>
                  <a:gd name="T0" fmla="*/ 75 w 197"/>
                  <a:gd name="T1" fmla="*/ 12 h 116"/>
                  <a:gd name="T2" fmla="*/ 67 w 197"/>
                  <a:gd name="T3" fmla="*/ 18 h 116"/>
                  <a:gd name="T4" fmla="*/ 61 w 197"/>
                  <a:gd name="T5" fmla="*/ 24 h 116"/>
                  <a:gd name="T6" fmla="*/ 55 w 197"/>
                  <a:gd name="T7" fmla="*/ 29 h 116"/>
                  <a:gd name="T8" fmla="*/ 55 w 197"/>
                  <a:gd name="T9" fmla="*/ 29 h 116"/>
                  <a:gd name="T10" fmla="*/ 43 w 197"/>
                  <a:gd name="T11" fmla="*/ 41 h 116"/>
                  <a:gd name="T12" fmla="*/ 26 w 197"/>
                  <a:gd name="T13" fmla="*/ 55 h 116"/>
                  <a:gd name="T14" fmla="*/ 20 w 197"/>
                  <a:gd name="T15" fmla="*/ 61 h 116"/>
                  <a:gd name="T16" fmla="*/ 20 w 197"/>
                  <a:gd name="T17" fmla="*/ 61 h 116"/>
                  <a:gd name="T18" fmla="*/ 12 w 197"/>
                  <a:gd name="T19" fmla="*/ 79 h 116"/>
                  <a:gd name="T20" fmla="*/ 6 w 197"/>
                  <a:gd name="T21" fmla="*/ 104 h 116"/>
                  <a:gd name="T22" fmla="*/ 0 w 197"/>
                  <a:gd name="T23" fmla="*/ 116 h 116"/>
                  <a:gd name="T24" fmla="*/ 0 w 197"/>
                  <a:gd name="T25" fmla="*/ 116 h 116"/>
                  <a:gd name="T26" fmla="*/ 6 w 197"/>
                  <a:gd name="T27" fmla="*/ 110 h 116"/>
                  <a:gd name="T28" fmla="*/ 12 w 197"/>
                  <a:gd name="T29" fmla="*/ 85 h 116"/>
                  <a:gd name="T30" fmla="*/ 20 w 197"/>
                  <a:gd name="T31" fmla="*/ 73 h 116"/>
                  <a:gd name="T32" fmla="*/ 20 w 197"/>
                  <a:gd name="T33" fmla="*/ 73 h 116"/>
                  <a:gd name="T34" fmla="*/ 26 w 197"/>
                  <a:gd name="T35" fmla="*/ 67 h 116"/>
                  <a:gd name="T36" fmla="*/ 32 w 197"/>
                  <a:gd name="T37" fmla="*/ 61 h 116"/>
                  <a:gd name="T38" fmla="*/ 49 w 197"/>
                  <a:gd name="T39" fmla="*/ 55 h 116"/>
                  <a:gd name="T40" fmla="*/ 49 w 197"/>
                  <a:gd name="T41" fmla="*/ 55 h 116"/>
                  <a:gd name="T42" fmla="*/ 87 w 197"/>
                  <a:gd name="T43" fmla="*/ 41 h 116"/>
                  <a:gd name="T44" fmla="*/ 148 w 197"/>
                  <a:gd name="T45" fmla="*/ 24 h 116"/>
                  <a:gd name="T46" fmla="*/ 197 w 197"/>
                  <a:gd name="T47" fmla="*/ 0 h 116"/>
                  <a:gd name="T48" fmla="*/ 197 w 197"/>
                  <a:gd name="T49" fmla="*/ 0 h 116"/>
                  <a:gd name="T50" fmla="*/ 171 w 197"/>
                  <a:gd name="T51" fmla="*/ 12 h 116"/>
                  <a:gd name="T52" fmla="*/ 136 w 197"/>
                  <a:gd name="T53" fmla="*/ 24 h 116"/>
                  <a:gd name="T54" fmla="*/ 104 w 197"/>
                  <a:gd name="T55" fmla="*/ 29 h 116"/>
                  <a:gd name="T56" fmla="*/ 104 w 197"/>
                  <a:gd name="T57" fmla="*/ 29 h 116"/>
                  <a:gd name="T58" fmla="*/ 87 w 197"/>
                  <a:gd name="T59" fmla="*/ 29 h 116"/>
                  <a:gd name="T60" fmla="*/ 67 w 197"/>
                  <a:gd name="T61" fmla="*/ 29 h 116"/>
                  <a:gd name="T62" fmla="*/ 67 w 197"/>
                  <a:gd name="T63" fmla="*/ 24 h 116"/>
                  <a:gd name="T64" fmla="*/ 67 w 197"/>
                  <a:gd name="T65" fmla="*/ 24 h 116"/>
                  <a:gd name="T66" fmla="*/ 75 w 197"/>
                  <a:gd name="T67" fmla="*/ 18 h 116"/>
                  <a:gd name="T68" fmla="*/ 75 w 197"/>
                  <a:gd name="T69" fmla="*/ 18 h 116"/>
                  <a:gd name="T70" fmla="*/ 75 w 197"/>
                  <a:gd name="T71" fmla="*/ 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116">
                    <a:moveTo>
                      <a:pt x="75" y="12"/>
                    </a:moveTo>
                    <a:lnTo>
                      <a:pt x="67" y="18"/>
                    </a:lnTo>
                    <a:lnTo>
                      <a:pt x="61" y="24"/>
                    </a:lnTo>
                    <a:lnTo>
                      <a:pt x="55" y="29"/>
                    </a:lnTo>
                    <a:lnTo>
                      <a:pt x="55" y="29"/>
                    </a:lnTo>
                    <a:lnTo>
                      <a:pt x="43" y="41"/>
                    </a:lnTo>
                    <a:lnTo>
                      <a:pt x="26" y="55"/>
                    </a:lnTo>
                    <a:lnTo>
                      <a:pt x="20" y="61"/>
                    </a:lnTo>
                    <a:lnTo>
                      <a:pt x="20" y="61"/>
                    </a:lnTo>
                    <a:lnTo>
                      <a:pt x="12" y="79"/>
                    </a:lnTo>
                    <a:lnTo>
                      <a:pt x="6" y="104"/>
                    </a:lnTo>
                    <a:lnTo>
                      <a:pt x="0" y="116"/>
                    </a:lnTo>
                    <a:lnTo>
                      <a:pt x="0" y="116"/>
                    </a:lnTo>
                    <a:lnTo>
                      <a:pt x="6" y="110"/>
                    </a:lnTo>
                    <a:lnTo>
                      <a:pt x="12" y="85"/>
                    </a:lnTo>
                    <a:lnTo>
                      <a:pt x="20" y="73"/>
                    </a:lnTo>
                    <a:lnTo>
                      <a:pt x="20" y="73"/>
                    </a:lnTo>
                    <a:lnTo>
                      <a:pt x="26" y="67"/>
                    </a:lnTo>
                    <a:lnTo>
                      <a:pt x="32" y="61"/>
                    </a:lnTo>
                    <a:lnTo>
                      <a:pt x="49" y="55"/>
                    </a:lnTo>
                    <a:lnTo>
                      <a:pt x="49" y="55"/>
                    </a:lnTo>
                    <a:lnTo>
                      <a:pt x="87" y="41"/>
                    </a:lnTo>
                    <a:lnTo>
                      <a:pt x="148" y="24"/>
                    </a:lnTo>
                    <a:lnTo>
                      <a:pt x="197" y="0"/>
                    </a:lnTo>
                    <a:lnTo>
                      <a:pt x="197" y="0"/>
                    </a:lnTo>
                    <a:lnTo>
                      <a:pt x="171" y="12"/>
                    </a:lnTo>
                    <a:lnTo>
                      <a:pt x="136" y="24"/>
                    </a:lnTo>
                    <a:lnTo>
                      <a:pt x="104" y="29"/>
                    </a:lnTo>
                    <a:lnTo>
                      <a:pt x="104" y="29"/>
                    </a:lnTo>
                    <a:lnTo>
                      <a:pt x="87" y="29"/>
                    </a:lnTo>
                    <a:lnTo>
                      <a:pt x="67" y="29"/>
                    </a:lnTo>
                    <a:lnTo>
                      <a:pt x="67" y="24"/>
                    </a:lnTo>
                    <a:lnTo>
                      <a:pt x="67" y="24"/>
                    </a:lnTo>
                    <a:lnTo>
                      <a:pt x="75" y="18"/>
                    </a:lnTo>
                    <a:lnTo>
                      <a:pt x="75" y="18"/>
                    </a:lnTo>
                    <a:lnTo>
                      <a:pt x="7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18" name="Freeform 334"/>
              <p:cNvSpPr>
                <a:spLocks/>
              </p:cNvSpPr>
              <p:nvPr/>
            </p:nvSpPr>
            <p:spPr bwMode="auto">
              <a:xfrm>
                <a:off x="4465" y="1961"/>
                <a:ext cx="55" cy="20"/>
              </a:xfrm>
              <a:custGeom>
                <a:avLst/>
                <a:gdLst>
                  <a:gd name="T0" fmla="*/ 0 w 55"/>
                  <a:gd name="T1" fmla="*/ 6 h 20"/>
                  <a:gd name="T2" fmla="*/ 6 w 55"/>
                  <a:gd name="T3" fmla="*/ 6 h 20"/>
                  <a:gd name="T4" fmla="*/ 18 w 55"/>
                  <a:gd name="T5" fmla="*/ 12 h 20"/>
                  <a:gd name="T6" fmla="*/ 29 w 55"/>
                  <a:gd name="T7" fmla="*/ 6 h 20"/>
                  <a:gd name="T8" fmla="*/ 29 w 55"/>
                  <a:gd name="T9" fmla="*/ 6 h 20"/>
                  <a:gd name="T10" fmla="*/ 35 w 55"/>
                  <a:gd name="T11" fmla="*/ 6 h 20"/>
                  <a:gd name="T12" fmla="*/ 49 w 55"/>
                  <a:gd name="T13" fmla="*/ 0 h 20"/>
                  <a:gd name="T14" fmla="*/ 55 w 55"/>
                  <a:gd name="T15" fmla="*/ 0 h 20"/>
                  <a:gd name="T16" fmla="*/ 55 w 55"/>
                  <a:gd name="T17" fmla="*/ 0 h 20"/>
                  <a:gd name="T18" fmla="*/ 35 w 55"/>
                  <a:gd name="T19" fmla="*/ 12 h 20"/>
                  <a:gd name="T20" fmla="*/ 18 w 55"/>
                  <a:gd name="T21" fmla="*/ 20 h 20"/>
                  <a:gd name="T22" fmla="*/ 6 w 55"/>
                  <a:gd name="T23" fmla="*/ 20 h 20"/>
                  <a:gd name="T24" fmla="*/ 6 w 55"/>
                  <a:gd name="T25" fmla="*/ 20 h 20"/>
                  <a:gd name="T26" fmla="*/ 6 w 55"/>
                  <a:gd name="T27" fmla="*/ 20 h 20"/>
                  <a:gd name="T28" fmla="*/ 0 w 55"/>
                  <a:gd name="T29" fmla="*/ 12 h 20"/>
                  <a:gd name="T30" fmla="*/ 0 w 55"/>
                  <a:gd name="T3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0">
                    <a:moveTo>
                      <a:pt x="0" y="6"/>
                    </a:moveTo>
                    <a:lnTo>
                      <a:pt x="6" y="6"/>
                    </a:lnTo>
                    <a:lnTo>
                      <a:pt x="18" y="12"/>
                    </a:lnTo>
                    <a:lnTo>
                      <a:pt x="29" y="6"/>
                    </a:lnTo>
                    <a:lnTo>
                      <a:pt x="29" y="6"/>
                    </a:lnTo>
                    <a:lnTo>
                      <a:pt x="35" y="6"/>
                    </a:lnTo>
                    <a:lnTo>
                      <a:pt x="49" y="0"/>
                    </a:lnTo>
                    <a:lnTo>
                      <a:pt x="55" y="0"/>
                    </a:lnTo>
                    <a:lnTo>
                      <a:pt x="55" y="0"/>
                    </a:lnTo>
                    <a:lnTo>
                      <a:pt x="35" y="12"/>
                    </a:lnTo>
                    <a:lnTo>
                      <a:pt x="18" y="20"/>
                    </a:lnTo>
                    <a:lnTo>
                      <a:pt x="6" y="20"/>
                    </a:lnTo>
                    <a:lnTo>
                      <a:pt x="6" y="20"/>
                    </a:lnTo>
                    <a:lnTo>
                      <a:pt x="6" y="20"/>
                    </a:lnTo>
                    <a:lnTo>
                      <a:pt x="0" y="12"/>
                    </a:lnTo>
                    <a:lnTo>
                      <a:pt x="0"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19" name="Freeform 335"/>
              <p:cNvSpPr>
                <a:spLocks/>
              </p:cNvSpPr>
              <p:nvPr/>
            </p:nvSpPr>
            <p:spPr bwMode="auto">
              <a:xfrm>
                <a:off x="3963" y="2213"/>
                <a:ext cx="61" cy="24"/>
              </a:xfrm>
              <a:custGeom>
                <a:avLst/>
                <a:gdLst>
                  <a:gd name="T0" fmla="*/ 0 w 61"/>
                  <a:gd name="T1" fmla="*/ 6 h 24"/>
                  <a:gd name="T2" fmla="*/ 6 w 61"/>
                  <a:gd name="T3" fmla="*/ 12 h 24"/>
                  <a:gd name="T4" fmla="*/ 18 w 61"/>
                  <a:gd name="T5" fmla="*/ 18 h 24"/>
                  <a:gd name="T6" fmla="*/ 48 w 61"/>
                  <a:gd name="T7" fmla="*/ 18 h 24"/>
                  <a:gd name="T8" fmla="*/ 48 w 61"/>
                  <a:gd name="T9" fmla="*/ 18 h 24"/>
                  <a:gd name="T10" fmla="*/ 55 w 61"/>
                  <a:gd name="T11" fmla="*/ 18 h 24"/>
                  <a:gd name="T12" fmla="*/ 61 w 61"/>
                  <a:gd name="T13" fmla="*/ 18 h 24"/>
                  <a:gd name="T14" fmla="*/ 61 w 61"/>
                  <a:gd name="T15" fmla="*/ 18 h 24"/>
                  <a:gd name="T16" fmla="*/ 61 w 61"/>
                  <a:gd name="T17" fmla="*/ 18 h 24"/>
                  <a:gd name="T18" fmla="*/ 48 w 61"/>
                  <a:gd name="T19" fmla="*/ 24 h 24"/>
                  <a:gd name="T20" fmla="*/ 30 w 61"/>
                  <a:gd name="T21" fmla="*/ 24 h 24"/>
                  <a:gd name="T22" fmla="*/ 18 w 61"/>
                  <a:gd name="T23" fmla="*/ 18 h 24"/>
                  <a:gd name="T24" fmla="*/ 18 w 61"/>
                  <a:gd name="T25" fmla="*/ 18 h 24"/>
                  <a:gd name="T26" fmla="*/ 6 w 61"/>
                  <a:gd name="T27" fmla="*/ 18 h 24"/>
                  <a:gd name="T28" fmla="*/ 0 w 61"/>
                  <a:gd name="T29" fmla="*/ 18 h 24"/>
                  <a:gd name="T30" fmla="*/ 0 w 61"/>
                  <a:gd name="T31" fmla="*/ 18 h 24"/>
                  <a:gd name="T32" fmla="*/ 0 w 61"/>
                  <a:gd name="T33" fmla="*/ 18 h 24"/>
                  <a:gd name="T34" fmla="*/ 0 w 61"/>
                  <a:gd name="T35" fmla="*/ 0 h 24"/>
                  <a:gd name="T36" fmla="*/ 0 w 61"/>
                  <a:gd name="T3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24">
                    <a:moveTo>
                      <a:pt x="0" y="6"/>
                    </a:moveTo>
                    <a:lnTo>
                      <a:pt x="6" y="12"/>
                    </a:lnTo>
                    <a:lnTo>
                      <a:pt x="18" y="18"/>
                    </a:lnTo>
                    <a:lnTo>
                      <a:pt x="48" y="18"/>
                    </a:lnTo>
                    <a:lnTo>
                      <a:pt x="48" y="18"/>
                    </a:lnTo>
                    <a:lnTo>
                      <a:pt x="55" y="18"/>
                    </a:lnTo>
                    <a:lnTo>
                      <a:pt x="61" y="18"/>
                    </a:lnTo>
                    <a:lnTo>
                      <a:pt x="61" y="18"/>
                    </a:lnTo>
                    <a:lnTo>
                      <a:pt x="61" y="18"/>
                    </a:lnTo>
                    <a:lnTo>
                      <a:pt x="48" y="24"/>
                    </a:lnTo>
                    <a:lnTo>
                      <a:pt x="30" y="24"/>
                    </a:lnTo>
                    <a:lnTo>
                      <a:pt x="18" y="18"/>
                    </a:lnTo>
                    <a:lnTo>
                      <a:pt x="18" y="18"/>
                    </a:lnTo>
                    <a:lnTo>
                      <a:pt x="6" y="18"/>
                    </a:lnTo>
                    <a:lnTo>
                      <a:pt x="0" y="18"/>
                    </a:lnTo>
                    <a:lnTo>
                      <a:pt x="0" y="18"/>
                    </a:lnTo>
                    <a:lnTo>
                      <a:pt x="0" y="18"/>
                    </a:lnTo>
                    <a:lnTo>
                      <a:pt x="0" y="0"/>
                    </a:lnTo>
                    <a:lnTo>
                      <a:pt x="0"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20" name="Freeform 336"/>
              <p:cNvSpPr>
                <a:spLocks/>
              </p:cNvSpPr>
              <p:nvPr/>
            </p:nvSpPr>
            <p:spPr bwMode="auto">
              <a:xfrm>
                <a:off x="3969" y="2262"/>
                <a:ext cx="18" cy="30"/>
              </a:xfrm>
              <a:custGeom>
                <a:avLst/>
                <a:gdLst>
                  <a:gd name="T0" fmla="*/ 0 w 18"/>
                  <a:gd name="T1" fmla="*/ 0 h 30"/>
                  <a:gd name="T2" fmla="*/ 0 w 18"/>
                  <a:gd name="T3" fmla="*/ 6 h 30"/>
                  <a:gd name="T4" fmla="*/ 6 w 18"/>
                  <a:gd name="T5" fmla="*/ 18 h 30"/>
                  <a:gd name="T6" fmla="*/ 18 w 18"/>
                  <a:gd name="T7" fmla="*/ 24 h 30"/>
                  <a:gd name="T8" fmla="*/ 18 w 18"/>
                  <a:gd name="T9" fmla="*/ 24 h 30"/>
                  <a:gd name="T10" fmla="*/ 18 w 18"/>
                  <a:gd name="T11" fmla="*/ 30 h 30"/>
                  <a:gd name="T12" fmla="*/ 18 w 18"/>
                  <a:gd name="T13" fmla="*/ 30 h 30"/>
                  <a:gd name="T14" fmla="*/ 12 w 18"/>
                  <a:gd name="T15" fmla="*/ 30 h 30"/>
                  <a:gd name="T16" fmla="*/ 12 w 18"/>
                  <a:gd name="T17" fmla="*/ 30 h 30"/>
                  <a:gd name="T18" fmla="*/ 6 w 18"/>
                  <a:gd name="T19" fmla="*/ 18 h 30"/>
                  <a:gd name="T20" fmla="*/ 0 w 18"/>
                  <a:gd name="T21" fmla="*/ 6 h 30"/>
                  <a:gd name="T22" fmla="*/ 0 w 18"/>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0">
                    <a:moveTo>
                      <a:pt x="0" y="0"/>
                    </a:moveTo>
                    <a:lnTo>
                      <a:pt x="0" y="6"/>
                    </a:lnTo>
                    <a:lnTo>
                      <a:pt x="6" y="18"/>
                    </a:lnTo>
                    <a:lnTo>
                      <a:pt x="18" y="24"/>
                    </a:lnTo>
                    <a:lnTo>
                      <a:pt x="18" y="24"/>
                    </a:lnTo>
                    <a:lnTo>
                      <a:pt x="18" y="30"/>
                    </a:lnTo>
                    <a:lnTo>
                      <a:pt x="18" y="30"/>
                    </a:lnTo>
                    <a:lnTo>
                      <a:pt x="12" y="30"/>
                    </a:lnTo>
                    <a:lnTo>
                      <a:pt x="12" y="30"/>
                    </a:lnTo>
                    <a:lnTo>
                      <a:pt x="6" y="18"/>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21" name="Freeform 337"/>
              <p:cNvSpPr>
                <a:spLocks/>
              </p:cNvSpPr>
              <p:nvPr/>
            </p:nvSpPr>
            <p:spPr bwMode="auto">
              <a:xfrm>
                <a:off x="3981" y="2303"/>
                <a:ext cx="12" cy="26"/>
              </a:xfrm>
              <a:custGeom>
                <a:avLst/>
                <a:gdLst>
                  <a:gd name="T0" fmla="*/ 0 w 12"/>
                  <a:gd name="T1" fmla="*/ 0 h 26"/>
                  <a:gd name="T2" fmla="*/ 0 w 12"/>
                  <a:gd name="T3" fmla="*/ 8 h 26"/>
                  <a:gd name="T4" fmla="*/ 6 w 12"/>
                  <a:gd name="T5" fmla="*/ 14 h 26"/>
                  <a:gd name="T6" fmla="*/ 12 w 12"/>
                  <a:gd name="T7" fmla="*/ 20 h 26"/>
                  <a:gd name="T8" fmla="*/ 12 w 12"/>
                  <a:gd name="T9" fmla="*/ 20 h 26"/>
                  <a:gd name="T10" fmla="*/ 12 w 12"/>
                  <a:gd name="T11" fmla="*/ 26 h 26"/>
                  <a:gd name="T12" fmla="*/ 12 w 12"/>
                  <a:gd name="T13" fmla="*/ 26 h 26"/>
                  <a:gd name="T14" fmla="*/ 6 w 12"/>
                  <a:gd name="T15" fmla="*/ 20 h 26"/>
                  <a:gd name="T16" fmla="*/ 6 w 12"/>
                  <a:gd name="T17" fmla="*/ 20 h 26"/>
                  <a:gd name="T18" fmla="*/ 0 w 12"/>
                  <a:gd name="T19" fmla="*/ 14 h 26"/>
                  <a:gd name="T20" fmla="*/ 0 w 12"/>
                  <a:gd name="T21" fmla="*/ 8 h 26"/>
                  <a:gd name="T22" fmla="*/ 0 w 12"/>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6">
                    <a:moveTo>
                      <a:pt x="0" y="0"/>
                    </a:moveTo>
                    <a:lnTo>
                      <a:pt x="0" y="8"/>
                    </a:lnTo>
                    <a:lnTo>
                      <a:pt x="6" y="14"/>
                    </a:lnTo>
                    <a:lnTo>
                      <a:pt x="12" y="20"/>
                    </a:lnTo>
                    <a:lnTo>
                      <a:pt x="12" y="20"/>
                    </a:lnTo>
                    <a:lnTo>
                      <a:pt x="12" y="26"/>
                    </a:lnTo>
                    <a:lnTo>
                      <a:pt x="12" y="26"/>
                    </a:lnTo>
                    <a:lnTo>
                      <a:pt x="6" y="20"/>
                    </a:lnTo>
                    <a:lnTo>
                      <a:pt x="6" y="20"/>
                    </a:lnTo>
                    <a:lnTo>
                      <a:pt x="0" y="14"/>
                    </a:lnTo>
                    <a:lnTo>
                      <a:pt x="0" y="8"/>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22" name="Freeform 338"/>
              <p:cNvSpPr>
                <a:spLocks/>
              </p:cNvSpPr>
              <p:nvPr/>
            </p:nvSpPr>
            <p:spPr bwMode="auto">
              <a:xfrm>
                <a:off x="4135" y="2176"/>
                <a:ext cx="78" cy="49"/>
              </a:xfrm>
              <a:custGeom>
                <a:avLst/>
                <a:gdLst>
                  <a:gd name="T0" fmla="*/ 78 w 78"/>
                  <a:gd name="T1" fmla="*/ 0 h 49"/>
                  <a:gd name="T2" fmla="*/ 72 w 78"/>
                  <a:gd name="T3" fmla="*/ 6 h 49"/>
                  <a:gd name="T4" fmla="*/ 55 w 78"/>
                  <a:gd name="T5" fmla="*/ 25 h 49"/>
                  <a:gd name="T6" fmla="*/ 41 w 78"/>
                  <a:gd name="T7" fmla="*/ 37 h 49"/>
                  <a:gd name="T8" fmla="*/ 41 w 78"/>
                  <a:gd name="T9" fmla="*/ 37 h 49"/>
                  <a:gd name="T10" fmla="*/ 17 w 78"/>
                  <a:gd name="T11" fmla="*/ 43 h 49"/>
                  <a:gd name="T12" fmla="*/ 5 w 78"/>
                  <a:gd name="T13" fmla="*/ 49 h 49"/>
                  <a:gd name="T14" fmla="*/ 0 w 78"/>
                  <a:gd name="T15" fmla="*/ 49 h 49"/>
                  <a:gd name="T16" fmla="*/ 0 w 78"/>
                  <a:gd name="T17" fmla="*/ 49 h 49"/>
                  <a:gd name="T18" fmla="*/ 0 w 78"/>
                  <a:gd name="T19" fmla="*/ 49 h 49"/>
                  <a:gd name="T20" fmla="*/ 0 w 78"/>
                  <a:gd name="T21" fmla="*/ 49 h 49"/>
                  <a:gd name="T22" fmla="*/ 11 w 78"/>
                  <a:gd name="T23" fmla="*/ 49 h 49"/>
                  <a:gd name="T24" fmla="*/ 11 w 78"/>
                  <a:gd name="T25" fmla="*/ 49 h 49"/>
                  <a:gd name="T26" fmla="*/ 23 w 78"/>
                  <a:gd name="T27" fmla="*/ 49 h 49"/>
                  <a:gd name="T28" fmla="*/ 41 w 78"/>
                  <a:gd name="T29" fmla="*/ 43 h 49"/>
                  <a:gd name="T30" fmla="*/ 55 w 78"/>
                  <a:gd name="T31" fmla="*/ 37 h 49"/>
                  <a:gd name="T32" fmla="*/ 55 w 78"/>
                  <a:gd name="T33" fmla="*/ 37 h 49"/>
                  <a:gd name="T34" fmla="*/ 60 w 78"/>
                  <a:gd name="T35" fmla="*/ 37 h 49"/>
                  <a:gd name="T36" fmla="*/ 60 w 78"/>
                  <a:gd name="T37" fmla="*/ 37 h 49"/>
                  <a:gd name="T38" fmla="*/ 66 w 78"/>
                  <a:gd name="T39" fmla="*/ 37 h 49"/>
                  <a:gd name="T40" fmla="*/ 66 w 78"/>
                  <a:gd name="T41" fmla="*/ 37 h 49"/>
                  <a:gd name="T42" fmla="*/ 66 w 78"/>
                  <a:gd name="T43" fmla="*/ 37 h 49"/>
                  <a:gd name="T44" fmla="*/ 66 w 78"/>
                  <a:gd name="T45" fmla="*/ 25 h 49"/>
                  <a:gd name="T46" fmla="*/ 66 w 78"/>
                  <a:gd name="T47" fmla="*/ 17 h 49"/>
                  <a:gd name="T48" fmla="*/ 66 w 78"/>
                  <a:gd name="T49" fmla="*/ 17 h 49"/>
                  <a:gd name="T50" fmla="*/ 72 w 78"/>
                  <a:gd name="T51" fmla="*/ 11 h 49"/>
                  <a:gd name="T52" fmla="*/ 72 w 78"/>
                  <a:gd name="T53" fmla="*/ 6 h 49"/>
                  <a:gd name="T54" fmla="*/ 78 w 78"/>
                  <a:gd name="T5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9">
                    <a:moveTo>
                      <a:pt x="78" y="0"/>
                    </a:moveTo>
                    <a:lnTo>
                      <a:pt x="72" y="6"/>
                    </a:lnTo>
                    <a:lnTo>
                      <a:pt x="55" y="25"/>
                    </a:lnTo>
                    <a:lnTo>
                      <a:pt x="41" y="37"/>
                    </a:lnTo>
                    <a:lnTo>
                      <a:pt x="41" y="37"/>
                    </a:lnTo>
                    <a:lnTo>
                      <a:pt x="17" y="43"/>
                    </a:lnTo>
                    <a:lnTo>
                      <a:pt x="5" y="49"/>
                    </a:lnTo>
                    <a:lnTo>
                      <a:pt x="0" y="49"/>
                    </a:lnTo>
                    <a:lnTo>
                      <a:pt x="0" y="49"/>
                    </a:lnTo>
                    <a:lnTo>
                      <a:pt x="0" y="49"/>
                    </a:lnTo>
                    <a:lnTo>
                      <a:pt x="0" y="49"/>
                    </a:lnTo>
                    <a:lnTo>
                      <a:pt x="11" y="49"/>
                    </a:lnTo>
                    <a:lnTo>
                      <a:pt x="11" y="49"/>
                    </a:lnTo>
                    <a:lnTo>
                      <a:pt x="23" y="49"/>
                    </a:lnTo>
                    <a:lnTo>
                      <a:pt x="41" y="43"/>
                    </a:lnTo>
                    <a:lnTo>
                      <a:pt x="55" y="37"/>
                    </a:lnTo>
                    <a:lnTo>
                      <a:pt x="55" y="37"/>
                    </a:lnTo>
                    <a:lnTo>
                      <a:pt x="60" y="37"/>
                    </a:lnTo>
                    <a:lnTo>
                      <a:pt x="60" y="37"/>
                    </a:lnTo>
                    <a:lnTo>
                      <a:pt x="66" y="37"/>
                    </a:lnTo>
                    <a:lnTo>
                      <a:pt x="66" y="37"/>
                    </a:lnTo>
                    <a:lnTo>
                      <a:pt x="66" y="37"/>
                    </a:lnTo>
                    <a:lnTo>
                      <a:pt x="66" y="25"/>
                    </a:lnTo>
                    <a:lnTo>
                      <a:pt x="66" y="17"/>
                    </a:lnTo>
                    <a:lnTo>
                      <a:pt x="66" y="17"/>
                    </a:lnTo>
                    <a:lnTo>
                      <a:pt x="72" y="11"/>
                    </a:lnTo>
                    <a:lnTo>
                      <a:pt x="72" y="6"/>
                    </a:lnTo>
                    <a:lnTo>
                      <a:pt x="7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23" name="Freeform 339"/>
              <p:cNvSpPr>
                <a:spLocks/>
              </p:cNvSpPr>
              <p:nvPr/>
            </p:nvSpPr>
            <p:spPr bwMode="auto">
              <a:xfrm>
                <a:off x="4158" y="2256"/>
                <a:ext cx="32" cy="24"/>
              </a:xfrm>
              <a:custGeom>
                <a:avLst/>
                <a:gdLst>
                  <a:gd name="T0" fmla="*/ 32 w 32"/>
                  <a:gd name="T1" fmla="*/ 0 h 24"/>
                  <a:gd name="T2" fmla="*/ 26 w 32"/>
                  <a:gd name="T3" fmla="*/ 0 h 24"/>
                  <a:gd name="T4" fmla="*/ 18 w 32"/>
                  <a:gd name="T5" fmla="*/ 12 h 24"/>
                  <a:gd name="T6" fmla="*/ 6 w 32"/>
                  <a:gd name="T7" fmla="*/ 18 h 24"/>
                  <a:gd name="T8" fmla="*/ 6 w 32"/>
                  <a:gd name="T9" fmla="*/ 18 h 24"/>
                  <a:gd name="T10" fmla="*/ 0 w 32"/>
                  <a:gd name="T11" fmla="*/ 24 h 24"/>
                  <a:gd name="T12" fmla="*/ 6 w 32"/>
                  <a:gd name="T13" fmla="*/ 24 h 24"/>
                  <a:gd name="T14" fmla="*/ 12 w 32"/>
                  <a:gd name="T15" fmla="*/ 24 h 24"/>
                  <a:gd name="T16" fmla="*/ 12 w 32"/>
                  <a:gd name="T17" fmla="*/ 24 h 24"/>
                  <a:gd name="T18" fmla="*/ 18 w 32"/>
                  <a:gd name="T19" fmla="*/ 24 h 24"/>
                  <a:gd name="T20" fmla="*/ 26 w 32"/>
                  <a:gd name="T21" fmla="*/ 12 h 24"/>
                  <a:gd name="T22" fmla="*/ 32 w 3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4">
                    <a:moveTo>
                      <a:pt x="32" y="0"/>
                    </a:moveTo>
                    <a:lnTo>
                      <a:pt x="26" y="0"/>
                    </a:lnTo>
                    <a:lnTo>
                      <a:pt x="18" y="12"/>
                    </a:lnTo>
                    <a:lnTo>
                      <a:pt x="6" y="18"/>
                    </a:lnTo>
                    <a:lnTo>
                      <a:pt x="6" y="18"/>
                    </a:lnTo>
                    <a:lnTo>
                      <a:pt x="0" y="24"/>
                    </a:lnTo>
                    <a:lnTo>
                      <a:pt x="6" y="24"/>
                    </a:lnTo>
                    <a:lnTo>
                      <a:pt x="12" y="24"/>
                    </a:lnTo>
                    <a:lnTo>
                      <a:pt x="12" y="24"/>
                    </a:lnTo>
                    <a:lnTo>
                      <a:pt x="18" y="24"/>
                    </a:lnTo>
                    <a:lnTo>
                      <a:pt x="26" y="12"/>
                    </a:lnTo>
                    <a:lnTo>
                      <a:pt x="32"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24" name="Freeform 340"/>
              <p:cNvSpPr>
                <a:spLocks/>
              </p:cNvSpPr>
              <p:nvPr/>
            </p:nvSpPr>
            <p:spPr bwMode="auto">
              <a:xfrm>
                <a:off x="4158" y="2298"/>
                <a:ext cx="18" cy="19"/>
              </a:xfrm>
              <a:custGeom>
                <a:avLst/>
                <a:gdLst>
                  <a:gd name="T0" fmla="*/ 18 w 18"/>
                  <a:gd name="T1" fmla="*/ 0 h 19"/>
                  <a:gd name="T2" fmla="*/ 18 w 18"/>
                  <a:gd name="T3" fmla="*/ 5 h 19"/>
                  <a:gd name="T4" fmla="*/ 12 w 18"/>
                  <a:gd name="T5" fmla="*/ 5 h 19"/>
                  <a:gd name="T6" fmla="*/ 6 w 18"/>
                  <a:gd name="T7" fmla="*/ 13 h 19"/>
                  <a:gd name="T8" fmla="*/ 6 w 18"/>
                  <a:gd name="T9" fmla="*/ 13 h 19"/>
                  <a:gd name="T10" fmla="*/ 0 w 18"/>
                  <a:gd name="T11" fmla="*/ 19 h 19"/>
                  <a:gd name="T12" fmla="*/ 6 w 18"/>
                  <a:gd name="T13" fmla="*/ 19 h 19"/>
                  <a:gd name="T14" fmla="*/ 12 w 18"/>
                  <a:gd name="T15" fmla="*/ 19 h 19"/>
                  <a:gd name="T16" fmla="*/ 12 w 18"/>
                  <a:gd name="T17" fmla="*/ 19 h 19"/>
                  <a:gd name="T18" fmla="*/ 18 w 18"/>
                  <a:gd name="T19" fmla="*/ 13 h 19"/>
                  <a:gd name="T20" fmla="*/ 18 w 18"/>
                  <a:gd name="T21" fmla="*/ 5 h 19"/>
                  <a:gd name="T22" fmla="*/ 18 w 18"/>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9">
                    <a:moveTo>
                      <a:pt x="18" y="0"/>
                    </a:moveTo>
                    <a:lnTo>
                      <a:pt x="18" y="5"/>
                    </a:lnTo>
                    <a:lnTo>
                      <a:pt x="12" y="5"/>
                    </a:lnTo>
                    <a:lnTo>
                      <a:pt x="6" y="13"/>
                    </a:lnTo>
                    <a:lnTo>
                      <a:pt x="6" y="13"/>
                    </a:lnTo>
                    <a:lnTo>
                      <a:pt x="0" y="19"/>
                    </a:lnTo>
                    <a:lnTo>
                      <a:pt x="6" y="19"/>
                    </a:lnTo>
                    <a:lnTo>
                      <a:pt x="12" y="19"/>
                    </a:lnTo>
                    <a:lnTo>
                      <a:pt x="12" y="19"/>
                    </a:lnTo>
                    <a:lnTo>
                      <a:pt x="18" y="13"/>
                    </a:lnTo>
                    <a:lnTo>
                      <a:pt x="18" y="5"/>
                    </a:lnTo>
                    <a:lnTo>
                      <a:pt x="1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25" name="Freeform 341"/>
              <p:cNvSpPr>
                <a:spLocks/>
              </p:cNvSpPr>
              <p:nvPr/>
            </p:nvSpPr>
            <p:spPr bwMode="auto">
              <a:xfrm>
                <a:off x="4158" y="2335"/>
                <a:ext cx="26" cy="49"/>
              </a:xfrm>
              <a:custGeom>
                <a:avLst/>
                <a:gdLst>
                  <a:gd name="T0" fmla="*/ 18 w 26"/>
                  <a:gd name="T1" fmla="*/ 0 h 49"/>
                  <a:gd name="T2" fmla="*/ 18 w 26"/>
                  <a:gd name="T3" fmla="*/ 6 h 49"/>
                  <a:gd name="T4" fmla="*/ 12 w 26"/>
                  <a:gd name="T5" fmla="*/ 18 h 49"/>
                  <a:gd name="T6" fmla="*/ 12 w 26"/>
                  <a:gd name="T7" fmla="*/ 31 h 49"/>
                  <a:gd name="T8" fmla="*/ 12 w 26"/>
                  <a:gd name="T9" fmla="*/ 31 h 49"/>
                  <a:gd name="T10" fmla="*/ 6 w 26"/>
                  <a:gd name="T11" fmla="*/ 43 h 49"/>
                  <a:gd name="T12" fmla="*/ 0 w 26"/>
                  <a:gd name="T13" fmla="*/ 49 h 49"/>
                  <a:gd name="T14" fmla="*/ 6 w 26"/>
                  <a:gd name="T15" fmla="*/ 49 h 49"/>
                  <a:gd name="T16" fmla="*/ 6 w 26"/>
                  <a:gd name="T17" fmla="*/ 49 h 49"/>
                  <a:gd name="T18" fmla="*/ 6 w 26"/>
                  <a:gd name="T19" fmla="*/ 43 h 49"/>
                  <a:gd name="T20" fmla="*/ 12 w 26"/>
                  <a:gd name="T21" fmla="*/ 37 h 49"/>
                  <a:gd name="T22" fmla="*/ 18 w 26"/>
                  <a:gd name="T23" fmla="*/ 31 h 49"/>
                  <a:gd name="T24" fmla="*/ 18 w 26"/>
                  <a:gd name="T25" fmla="*/ 31 h 49"/>
                  <a:gd name="T26" fmla="*/ 18 w 26"/>
                  <a:gd name="T27" fmla="*/ 31 h 49"/>
                  <a:gd name="T28" fmla="*/ 18 w 26"/>
                  <a:gd name="T29" fmla="*/ 37 h 49"/>
                  <a:gd name="T30" fmla="*/ 26 w 26"/>
                  <a:gd name="T31" fmla="*/ 37 h 49"/>
                  <a:gd name="T32" fmla="*/ 26 w 26"/>
                  <a:gd name="T33" fmla="*/ 37 h 49"/>
                  <a:gd name="T34" fmla="*/ 26 w 26"/>
                  <a:gd name="T35" fmla="*/ 31 h 49"/>
                  <a:gd name="T36" fmla="*/ 18 w 26"/>
                  <a:gd name="T37" fmla="*/ 18 h 49"/>
                  <a:gd name="T38" fmla="*/ 18 w 26"/>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49">
                    <a:moveTo>
                      <a:pt x="18" y="0"/>
                    </a:moveTo>
                    <a:lnTo>
                      <a:pt x="18" y="6"/>
                    </a:lnTo>
                    <a:lnTo>
                      <a:pt x="12" y="18"/>
                    </a:lnTo>
                    <a:lnTo>
                      <a:pt x="12" y="31"/>
                    </a:lnTo>
                    <a:lnTo>
                      <a:pt x="12" y="31"/>
                    </a:lnTo>
                    <a:lnTo>
                      <a:pt x="6" y="43"/>
                    </a:lnTo>
                    <a:lnTo>
                      <a:pt x="0" y="49"/>
                    </a:lnTo>
                    <a:lnTo>
                      <a:pt x="6" y="49"/>
                    </a:lnTo>
                    <a:lnTo>
                      <a:pt x="6" y="49"/>
                    </a:lnTo>
                    <a:lnTo>
                      <a:pt x="6" y="43"/>
                    </a:lnTo>
                    <a:lnTo>
                      <a:pt x="12" y="37"/>
                    </a:lnTo>
                    <a:lnTo>
                      <a:pt x="18" y="31"/>
                    </a:lnTo>
                    <a:lnTo>
                      <a:pt x="18" y="31"/>
                    </a:lnTo>
                    <a:lnTo>
                      <a:pt x="18" y="31"/>
                    </a:lnTo>
                    <a:lnTo>
                      <a:pt x="18" y="37"/>
                    </a:lnTo>
                    <a:lnTo>
                      <a:pt x="26" y="37"/>
                    </a:lnTo>
                    <a:lnTo>
                      <a:pt x="26" y="37"/>
                    </a:lnTo>
                    <a:lnTo>
                      <a:pt x="26" y="31"/>
                    </a:lnTo>
                    <a:lnTo>
                      <a:pt x="18" y="18"/>
                    </a:lnTo>
                    <a:lnTo>
                      <a:pt x="1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26" name="Freeform 342"/>
              <p:cNvSpPr>
                <a:spLocks/>
              </p:cNvSpPr>
              <p:nvPr/>
            </p:nvSpPr>
            <p:spPr bwMode="auto">
              <a:xfrm>
                <a:off x="3981" y="2347"/>
                <a:ext cx="24" cy="61"/>
              </a:xfrm>
              <a:custGeom>
                <a:avLst/>
                <a:gdLst>
                  <a:gd name="T0" fmla="*/ 6 w 24"/>
                  <a:gd name="T1" fmla="*/ 0 h 61"/>
                  <a:gd name="T2" fmla="*/ 6 w 24"/>
                  <a:gd name="T3" fmla="*/ 6 h 61"/>
                  <a:gd name="T4" fmla="*/ 0 w 24"/>
                  <a:gd name="T5" fmla="*/ 25 h 61"/>
                  <a:gd name="T6" fmla="*/ 0 w 24"/>
                  <a:gd name="T7" fmla="*/ 37 h 61"/>
                  <a:gd name="T8" fmla="*/ 0 w 24"/>
                  <a:gd name="T9" fmla="*/ 37 h 61"/>
                  <a:gd name="T10" fmla="*/ 0 w 24"/>
                  <a:gd name="T11" fmla="*/ 43 h 61"/>
                  <a:gd name="T12" fmla="*/ 6 w 24"/>
                  <a:gd name="T13" fmla="*/ 43 h 61"/>
                  <a:gd name="T14" fmla="*/ 12 w 24"/>
                  <a:gd name="T15" fmla="*/ 43 h 61"/>
                  <a:gd name="T16" fmla="*/ 12 w 24"/>
                  <a:gd name="T17" fmla="*/ 43 h 61"/>
                  <a:gd name="T18" fmla="*/ 18 w 24"/>
                  <a:gd name="T19" fmla="*/ 55 h 61"/>
                  <a:gd name="T20" fmla="*/ 24 w 24"/>
                  <a:gd name="T21" fmla="*/ 61 h 61"/>
                  <a:gd name="T22" fmla="*/ 24 w 24"/>
                  <a:gd name="T23" fmla="*/ 55 h 61"/>
                  <a:gd name="T24" fmla="*/ 24 w 24"/>
                  <a:gd name="T25" fmla="*/ 55 h 61"/>
                  <a:gd name="T26" fmla="*/ 18 w 24"/>
                  <a:gd name="T27" fmla="*/ 49 h 61"/>
                  <a:gd name="T28" fmla="*/ 12 w 24"/>
                  <a:gd name="T29" fmla="*/ 43 h 61"/>
                  <a:gd name="T30" fmla="*/ 12 w 24"/>
                  <a:gd name="T31" fmla="*/ 31 h 61"/>
                  <a:gd name="T32" fmla="*/ 12 w 24"/>
                  <a:gd name="T33" fmla="*/ 31 h 61"/>
                  <a:gd name="T34" fmla="*/ 6 w 24"/>
                  <a:gd name="T35" fmla="*/ 19 h 61"/>
                  <a:gd name="T36" fmla="*/ 6 w 24"/>
                  <a:gd name="T37" fmla="*/ 6 h 61"/>
                  <a:gd name="T38" fmla="*/ 6 w 24"/>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61">
                    <a:moveTo>
                      <a:pt x="6" y="0"/>
                    </a:moveTo>
                    <a:lnTo>
                      <a:pt x="6" y="6"/>
                    </a:lnTo>
                    <a:lnTo>
                      <a:pt x="0" y="25"/>
                    </a:lnTo>
                    <a:lnTo>
                      <a:pt x="0" y="37"/>
                    </a:lnTo>
                    <a:lnTo>
                      <a:pt x="0" y="37"/>
                    </a:lnTo>
                    <a:lnTo>
                      <a:pt x="0" y="43"/>
                    </a:lnTo>
                    <a:lnTo>
                      <a:pt x="6" y="43"/>
                    </a:lnTo>
                    <a:lnTo>
                      <a:pt x="12" y="43"/>
                    </a:lnTo>
                    <a:lnTo>
                      <a:pt x="12" y="43"/>
                    </a:lnTo>
                    <a:lnTo>
                      <a:pt x="18" y="55"/>
                    </a:lnTo>
                    <a:lnTo>
                      <a:pt x="24" y="61"/>
                    </a:lnTo>
                    <a:lnTo>
                      <a:pt x="24" y="55"/>
                    </a:lnTo>
                    <a:lnTo>
                      <a:pt x="24" y="55"/>
                    </a:lnTo>
                    <a:lnTo>
                      <a:pt x="18" y="49"/>
                    </a:lnTo>
                    <a:lnTo>
                      <a:pt x="12" y="43"/>
                    </a:lnTo>
                    <a:lnTo>
                      <a:pt x="12" y="31"/>
                    </a:lnTo>
                    <a:lnTo>
                      <a:pt x="12" y="31"/>
                    </a:lnTo>
                    <a:lnTo>
                      <a:pt x="6" y="19"/>
                    </a:lnTo>
                    <a:lnTo>
                      <a:pt x="6" y="6"/>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27" name="Freeform 343"/>
              <p:cNvSpPr>
                <a:spLocks/>
              </p:cNvSpPr>
              <p:nvPr/>
            </p:nvSpPr>
            <p:spPr bwMode="auto">
              <a:xfrm>
                <a:off x="4060" y="2414"/>
                <a:ext cx="31" cy="13"/>
              </a:xfrm>
              <a:custGeom>
                <a:avLst/>
                <a:gdLst>
                  <a:gd name="T0" fmla="*/ 25 w 31"/>
                  <a:gd name="T1" fmla="*/ 7 h 13"/>
                  <a:gd name="T2" fmla="*/ 19 w 31"/>
                  <a:gd name="T3" fmla="*/ 0 h 13"/>
                  <a:gd name="T4" fmla="*/ 19 w 31"/>
                  <a:gd name="T5" fmla="*/ 0 h 13"/>
                  <a:gd name="T6" fmla="*/ 14 w 31"/>
                  <a:gd name="T7" fmla="*/ 0 h 13"/>
                  <a:gd name="T8" fmla="*/ 14 w 31"/>
                  <a:gd name="T9" fmla="*/ 0 h 13"/>
                  <a:gd name="T10" fmla="*/ 6 w 31"/>
                  <a:gd name="T11" fmla="*/ 7 h 13"/>
                  <a:gd name="T12" fmla="*/ 0 w 31"/>
                  <a:gd name="T13" fmla="*/ 13 h 13"/>
                  <a:gd name="T14" fmla="*/ 6 w 31"/>
                  <a:gd name="T15" fmla="*/ 7 h 13"/>
                  <a:gd name="T16" fmla="*/ 6 w 31"/>
                  <a:gd name="T17" fmla="*/ 7 h 13"/>
                  <a:gd name="T18" fmla="*/ 6 w 31"/>
                  <a:gd name="T19" fmla="*/ 7 h 13"/>
                  <a:gd name="T20" fmla="*/ 14 w 31"/>
                  <a:gd name="T21" fmla="*/ 7 h 13"/>
                  <a:gd name="T22" fmla="*/ 19 w 31"/>
                  <a:gd name="T23" fmla="*/ 7 h 13"/>
                  <a:gd name="T24" fmla="*/ 19 w 31"/>
                  <a:gd name="T25" fmla="*/ 7 h 13"/>
                  <a:gd name="T26" fmla="*/ 19 w 31"/>
                  <a:gd name="T27" fmla="*/ 13 h 13"/>
                  <a:gd name="T28" fmla="*/ 19 w 31"/>
                  <a:gd name="T29" fmla="*/ 13 h 13"/>
                  <a:gd name="T30" fmla="*/ 25 w 31"/>
                  <a:gd name="T31" fmla="*/ 13 h 13"/>
                  <a:gd name="T32" fmla="*/ 25 w 31"/>
                  <a:gd name="T33" fmla="*/ 13 h 13"/>
                  <a:gd name="T34" fmla="*/ 25 w 31"/>
                  <a:gd name="T35" fmla="*/ 7 h 13"/>
                  <a:gd name="T36" fmla="*/ 31 w 31"/>
                  <a:gd name="T37" fmla="*/ 7 h 13"/>
                  <a:gd name="T38" fmla="*/ 31 w 31"/>
                  <a:gd name="T39" fmla="*/ 7 h 13"/>
                  <a:gd name="T40" fmla="*/ 31 w 31"/>
                  <a:gd name="T41" fmla="*/ 7 h 13"/>
                  <a:gd name="T42" fmla="*/ 25 w 31"/>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13">
                    <a:moveTo>
                      <a:pt x="25" y="7"/>
                    </a:moveTo>
                    <a:lnTo>
                      <a:pt x="19" y="0"/>
                    </a:lnTo>
                    <a:lnTo>
                      <a:pt x="19" y="0"/>
                    </a:lnTo>
                    <a:lnTo>
                      <a:pt x="14" y="0"/>
                    </a:lnTo>
                    <a:lnTo>
                      <a:pt x="14" y="0"/>
                    </a:lnTo>
                    <a:lnTo>
                      <a:pt x="6" y="7"/>
                    </a:lnTo>
                    <a:lnTo>
                      <a:pt x="0" y="13"/>
                    </a:lnTo>
                    <a:lnTo>
                      <a:pt x="6" y="7"/>
                    </a:lnTo>
                    <a:lnTo>
                      <a:pt x="6" y="7"/>
                    </a:lnTo>
                    <a:lnTo>
                      <a:pt x="6" y="7"/>
                    </a:lnTo>
                    <a:lnTo>
                      <a:pt x="14" y="7"/>
                    </a:lnTo>
                    <a:lnTo>
                      <a:pt x="19" y="7"/>
                    </a:lnTo>
                    <a:lnTo>
                      <a:pt x="19" y="7"/>
                    </a:lnTo>
                    <a:lnTo>
                      <a:pt x="19" y="13"/>
                    </a:lnTo>
                    <a:lnTo>
                      <a:pt x="19" y="13"/>
                    </a:lnTo>
                    <a:lnTo>
                      <a:pt x="25" y="13"/>
                    </a:lnTo>
                    <a:lnTo>
                      <a:pt x="25" y="13"/>
                    </a:lnTo>
                    <a:lnTo>
                      <a:pt x="25" y="7"/>
                    </a:lnTo>
                    <a:lnTo>
                      <a:pt x="31" y="7"/>
                    </a:lnTo>
                    <a:lnTo>
                      <a:pt x="31" y="7"/>
                    </a:lnTo>
                    <a:lnTo>
                      <a:pt x="31" y="7"/>
                    </a:lnTo>
                    <a:lnTo>
                      <a:pt x="25" y="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28" name="Freeform 344"/>
              <p:cNvSpPr>
                <a:spLocks/>
              </p:cNvSpPr>
              <p:nvPr/>
            </p:nvSpPr>
            <p:spPr bwMode="auto">
              <a:xfrm>
                <a:off x="3619" y="1944"/>
                <a:ext cx="55" cy="29"/>
              </a:xfrm>
              <a:custGeom>
                <a:avLst/>
                <a:gdLst>
                  <a:gd name="T0" fmla="*/ 55 w 55"/>
                  <a:gd name="T1" fmla="*/ 6 h 29"/>
                  <a:gd name="T2" fmla="*/ 49 w 55"/>
                  <a:gd name="T3" fmla="*/ 6 h 29"/>
                  <a:gd name="T4" fmla="*/ 38 w 55"/>
                  <a:gd name="T5" fmla="*/ 6 h 29"/>
                  <a:gd name="T6" fmla="*/ 26 w 55"/>
                  <a:gd name="T7" fmla="*/ 6 h 29"/>
                  <a:gd name="T8" fmla="*/ 26 w 55"/>
                  <a:gd name="T9" fmla="*/ 6 h 29"/>
                  <a:gd name="T10" fmla="*/ 14 w 55"/>
                  <a:gd name="T11" fmla="*/ 6 h 29"/>
                  <a:gd name="T12" fmla="*/ 0 w 55"/>
                  <a:gd name="T13" fmla="*/ 0 h 29"/>
                  <a:gd name="T14" fmla="*/ 0 w 55"/>
                  <a:gd name="T15" fmla="*/ 0 h 29"/>
                  <a:gd name="T16" fmla="*/ 0 w 55"/>
                  <a:gd name="T17" fmla="*/ 0 h 29"/>
                  <a:gd name="T18" fmla="*/ 14 w 55"/>
                  <a:gd name="T19" fmla="*/ 6 h 29"/>
                  <a:gd name="T20" fmla="*/ 32 w 55"/>
                  <a:gd name="T21" fmla="*/ 11 h 29"/>
                  <a:gd name="T22" fmla="*/ 43 w 55"/>
                  <a:gd name="T23" fmla="*/ 29 h 29"/>
                  <a:gd name="T24" fmla="*/ 43 w 55"/>
                  <a:gd name="T25" fmla="*/ 29 h 29"/>
                  <a:gd name="T26" fmla="*/ 43 w 55"/>
                  <a:gd name="T27" fmla="*/ 23 h 29"/>
                  <a:gd name="T28" fmla="*/ 43 w 55"/>
                  <a:gd name="T29" fmla="*/ 11 h 29"/>
                  <a:gd name="T30" fmla="*/ 55 w 55"/>
                  <a:gd name="T3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9">
                    <a:moveTo>
                      <a:pt x="55" y="6"/>
                    </a:moveTo>
                    <a:lnTo>
                      <a:pt x="49" y="6"/>
                    </a:lnTo>
                    <a:lnTo>
                      <a:pt x="38" y="6"/>
                    </a:lnTo>
                    <a:lnTo>
                      <a:pt x="26" y="6"/>
                    </a:lnTo>
                    <a:lnTo>
                      <a:pt x="26" y="6"/>
                    </a:lnTo>
                    <a:lnTo>
                      <a:pt x="14" y="6"/>
                    </a:lnTo>
                    <a:lnTo>
                      <a:pt x="0" y="0"/>
                    </a:lnTo>
                    <a:lnTo>
                      <a:pt x="0" y="0"/>
                    </a:lnTo>
                    <a:lnTo>
                      <a:pt x="0" y="0"/>
                    </a:lnTo>
                    <a:lnTo>
                      <a:pt x="14" y="6"/>
                    </a:lnTo>
                    <a:lnTo>
                      <a:pt x="32" y="11"/>
                    </a:lnTo>
                    <a:lnTo>
                      <a:pt x="43" y="29"/>
                    </a:lnTo>
                    <a:lnTo>
                      <a:pt x="43" y="29"/>
                    </a:lnTo>
                    <a:lnTo>
                      <a:pt x="43" y="23"/>
                    </a:lnTo>
                    <a:lnTo>
                      <a:pt x="43" y="11"/>
                    </a:lnTo>
                    <a:lnTo>
                      <a:pt x="55"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29" name="Freeform 345"/>
              <p:cNvSpPr>
                <a:spLocks/>
              </p:cNvSpPr>
              <p:nvPr/>
            </p:nvSpPr>
            <p:spPr bwMode="auto">
              <a:xfrm>
                <a:off x="3515" y="1883"/>
                <a:ext cx="75" cy="12"/>
              </a:xfrm>
              <a:custGeom>
                <a:avLst/>
                <a:gdLst>
                  <a:gd name="T0" fmla="*/ 75 w 75"/>
                  <a:gd name="T1" fmla="*/ 12 h 12"/>
                  <a:gd name="T2" fmla="*/ 69 w 75"/>
                  <a:gd name="T3" fmla="*/ 12 h 12"/>
                  <a:gd name="T4" fmla="*/ 55 w 75"/>
                  <a:gd name="T5" fmla="*/ 12 h 12"/>
                  <a:gd name="T6" fmla="*/ 43 w 75"/>
                  <a:gd name="T7" fmla="*/ 12 h 12"/>
                  <a:gd name="T8" fmla="*/ 43 w 75"/>
                  <a:gd name="T9" fmla="*/ 12 h 12"/>
                  <a:gd name="T10" fmla="*/ 26 w 75"/>
                  <a:gd name="T11" fmla="*/ 6 h 12"/>
                  <a:gd name="T12" fmla="*/ 8 w 75"/>
                  <a:gd name="T13" fmla="*/ 6 h 12"/>
                  <a:gd name="T14" fmla="*/ 0 w 75"/>
                  <a:gd name="T15" fmla="*/ 0 h 12"/>
                  <a:gd name="T16" fmla="*/ 0 w 75"/>
                  <a:gd name="T17" fmla="*/ 0 h 12"/>
                  <a:gd name="T18" fmla="*/ 8 w 75"/>
                  <a:gd name="T19" fmla="*/ 0 h 12"/>
                  <a:gd name="T20" fmla="*/ 20 w 75"/>
                  <a:gd name="T21" fmla="*/ 6 h 12"/>
                  <a:gd name="T22" fmla="*/ 37 w 75"/>
                  <a:gd name="T23" fmla="*/ 6 h 12"/>
                  <a:gd name="T24" fmla="*/ 37 w 75"/>
                  <a:gd name="T25" fmla="*/ 6 h 12"/>
                  <a:gd name="T26" fmla="*/ 49 w 75"/>
                  <a:gd name="T27" fmla="*/ 6 h 12"/>
                  <a:gd name="T28" fmla="*/ 63 w 75"/>
                  <a:gd name="T29" fmla="*/ 12 h 12"/>
                  <a:gd name="T30" fmla="*/ 75 w 7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2">
                    <a:moveTo>
                      <a:pt x="75" y="12"/>
                    </a:moveTo>
                    <a:lnTo>
                      <a:pt x="69" y="12"/>
                    </a:lnTo>
                    <a:lnTo>
                      <a:pt x="55" y="12"/>
                    </a:lnTo>
                    <a:lnTo>
                      <a:pt x="43" y="12"/>
                    </a:lnTo>
                    <a:lnTo>
                      <a:pt x="43" y="12"/>
                    </a:lnTo>
                    <a:lnTo>
                      <a:pt x="26" y="6"/>
                    </a:lnTo>
                    <a:lnTo>
                      <a:pt x="8" y="6"/>
                    </a:lnTo>
                    <a:lnTo>
                      <a:pt x="0" y="0"/>
                    </a:lnTo>
                    <a:lnTo>
                      <a:pt x="0" y="0"/>
                    </a:lnTo>
                    <a:lnTo>
                      <a:pt x="8" y="0"/>
                    </a:lnTo>
                    <a:lnTo>
                      <a:pt x="20" y="6"/>
                    </a:lnTo>
                    <a:lnTo>
                      <a:pt x="37" y="6"/>
                    </a:lnTo>
                    <a:lnTo>
                      <a:pt x="37" y="6"/>
                    </a:lnTo>
                    <a:lnTo>
                      <a:pt x="49" y="6"/>
                    </a:lnTo>
                    <a:lnTo>
                      <a:pt x="63" y="12"/>
                    </a:lnTo>
                    <a:lnTo>
                      <a:pt x="7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30" name="Freeform 346"/>
              <p:cNvSpPr>
                <a:spLocks/>
              </p:cNvSpPr>
              <p:nvPr/>
            </p:nvSpPr>
            <p:spPr bwMode="auto">
              <a:xfrm>
                <a:off x="3381" y="1871"/>
                <a:ext cx="134" cy="55"/>
              </a:xfrm>
              <a:custGeom>
                <a:avLst/>
                <a:gdLst>
                  <a:gd name="T0" fmla="*/ 122 w 134"/>
                  <a:gd name="T1" fmla="*/ 29 h 55"/>
                  <a:gd name="T2" fmla="*/ 93 w 134"/>
                  <a:gd name="T3" fmla="*/ 18 h 55"/>
                  <a:gd name="T4" fmla="*/ 79 w 134"/>
                  <a:gd name="T5" fmla="*/ 18 h 55"/>
                  <a:gd name="T6" fmla="*/ 73 w 134"/>
                  <a:gd name="T7" fmla="*/ 6 h 55"/>
                  <a:gd name="T8" fmla="*/ 73 w 134"/>
                  <a:gd name="T9" fmla="*/ 6 h 55"/>
                  <a:gd name="T10" fmla="*/ 67 w 134"/>
                  <a:gd name="T11" fmla="*/ 0 h 55"/>
                  <a:gd name="T12" fmla="*/ 67 w 134"/>
                  <a:gd name="T13" fmla="*/ 0 h 55"/>
                  <a:gd name="T14" fmla="*/ 73 w 134"/>
                  <a:gd name="T15" fmla="*/ 12 h 55"/>
                  <a:gd name="T16" fmla="*/ 73 w 134"/>
                  <a:gd name="T17" fmla="*/ 18 h 55"/>
                  <a:gd name="T18" fmla="*/ 67 w 134"/>
                  <a:gd name="T19" fmla="*/ 18 h 55"/>
                  <a:gd name="T20" fmla="*/ 67 w 134"/>
                  <a:gd name="T21" fmla="*/ 12 h 55"/>
                  <a:gd name="T22" fmla="*/ 61 w 134"/>
                  <a:gd name="T23" fmla="*/ 6 h 55"/>
                  <a:gd name="T24" fmla="*/ 61 w 134"/>
                  <a:gd name="T25" fmla="*/ 6 h 55"/>
                  <a:gd name="T26" fmla="*/ 61 w 134"/>
                  <a:gd name="T27" fmla="*/ 18 h 55"/>
                  <a:gd name="T28" fmla="*/ 55 w 134"/>
                  <a:gd name="T29" fmla="*/ 24 h 55"/>
                  <a:gd name="T30" fmla="*/ 43 w 134"/>
                  <a:gd name="T31" fmla="*/ 29 h 55"/>
                  <a:gd name="T32" fmla="*/ 32 w 134"/>
                  <a:gd name="T33" fmla="*/ 29 h 55"/>
                  <a:gd name="T34" fmla="*/ 24 w 134"/>
                  <a:gd name="T35" fmla="*/ 35 h 55"/>
                  <a:gd name="T36" fmla="*/ 18 w 134"/>
                  <a:gd name="T37" fmla="*/ 41 h 55"/>
                  <a:gd name="T38" fmla="*/ 6 w 134"/>
                  <a:gd name="T39" fmla="*/ 47 h 55"/>
                  <a:gd name="T40" fmla="*/ 0 w 134"/>
                  <a:gd name="T41" fmla="*/ 55 h 55"/>
                  <a:gd name="T42" fmla="*/ 0 w 134"/>
                  <a:gd name="T43" fmla="*/ 55 h 55"/>
                  <a:gd name="T44" fmla="*/ 0 w 134"/>
                  <a:gd name="T45" fmla="*/ 55 h 55"/>
                  <a:gd name="T46" fmla="*/ 6 w 134"/>
                  <a:gd name="T47" fmla="*/ 55 h 55"/>
                  <a:gd name="T48" fmla="*/ 12 w 134"/>
                  <a:gd name="T49" fmla="*/ 55 h 55"/>
                  <a:gd name="T50" fmla="*/ 24 w 134"/>
                  <a:gd name="T51" fmla="*/ 41 h 55"/>
                  <a:gd name="T52" fmla="*/ 24 w 134"/>
                  <a:gd name="T53" fmla="*/ 41 h 55"/>
                  <a:gd name="T54" fmla="*/ 43 w 134"/>
                  <a:gd name="T55" fmla="*/ 35 h 55"/>
                  <a:gd name="T56" fmla="*/ 43 w 134"/>
                  <a:gd name="T57" fmla="*/ 35 h 55"/>
                  <a:gd name="T58" fmla="*/ 55 w 134"/>
                  <a:gd name="T59" fmla="*/ 35 h 55"/>
                  <a:gd name="T60" fmla="*/ 55 w 134"/>
                  <a:gd name="T61" fmla="*/ 35 h 55"/>
                  <a:gd name="T62" fmla="*/ 79 w 134"/>
                  <a:gd name="T63" fmla="*/ 24 h 55"/>
                  <a:gd name="T64" fmla="*/ 87 w 134"/>
                  <a:gd name="T65" fmla="*/ 29 h 55"/>
                  <a:gd name="T66" fmla="*/ 122 w 134"/>
                  <a:gd name="T67" fmla="*/ 47 h 55"/>
                  <a:gd name="T68" fmla="*/ 116 w 134"/>
                  <a:gd name="T69" fmla="*/ 41 h 55"/>
                  <a:gd name="T70" fmla="*/ 99 w 134"/>
                  <a:gd name="T71" fmla="*/ 29 h 55"/>
                  <a:gd name="T72" fmla="*/ 93 w 134"/>
                  <a:gd name="T73" fmla="*/ 29 h 55"/>
                  <a:gd name="T74" fmla="*/ 99 w 134"/>
                  <a:gd name="T75" fmla="*/ 24 h 55"/>
                  <a:gd name="T76" fmla="*/ 110 w 134"/>
                  <a:gd name="T77" fmla="*/ 29 h 55"/>
                  <a:gd name="T78" fmla="*/ 134 w 134"/>
                  <a:gd name="T79"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 h="55">
                    <a:moveTo>
                      <a:pt x="134" y="35"/>
                    </a:moveTo>
                    <a:lnTo>
                      <a:pt x="122" y="29"/>
                    </a:lnTo>
                    <a:lnTo>
                      <a:pt x="104" y="24"/>
                    </a:lnTo>
                    <a:lnTo>
                      <a:pt x="93" y="18"/>
                    </a:lnTo>
                    <a:lnTo>
                      <a:pt x="93" y="18"/>
                    </a:lnTo>
                    <a:lnTo>
                      <a:pt x="79" y="18"/>
                    </a:lnTo>
                    <a:lnTo>
                      <a:pt x="73" y="12"/>
                    </a:lnTo>
                    <a:lnTo>
                      <a:pt x="73" y="6"/>
                    </a:lnTo>
                    <a:lnTo>
                      <a:pt x="73" y="6"/>
                    </a:lnTo>
                    <a:lnTo>
                      <a:pt x="73" y="6"/>
                    </a:lnTo>
                    <a:lnTo>
                      <a:pt x="67" y="6"/>
                    </a:lnTo>
                    <a:lnTo>
                      <a:pt x="67" y="0"/>
                    </a:lnTo>
                    <a:lnTo>
                      <a:pt x="67" y="0"/>
                    </a:lnTo>
                    <a:lnTo>
                      <a:pt x="67" y="0"/>
                    </a:lnTo>
                    <a:lnTo>
                      <a:pt x="67" y="6"/>
                    </a:lnTo>
                    <a:lnTo>
                      <a:pt x="73" y="12"/>
                    </a:lnTo>
                    <a:lnTo>
                      <a:pt x="73" y="12"/>
                    </a:lnTo>
                    <a:lnTo>
                      <a:pt x="73" y="18"/>
                    </a:lnTo>
                    <a:lnTo>
                      <a:pt x="67" y="18"/>
                    </a:lnTo>
                    <a:lnTo>
                      <a:pt x="67" y="18"/>
                    </a:lnTo>
                    <a:lnTo>
                      <a:pt x="67" y="18"/>
                    </a:lnTo>
                    <a:lnTo>
                      <a:pt x="67" y="12"/>
                    </a:lnTo>
                    <a:lnTo>
                      <a:pt x="61" y="12"/>
                    </a:lnTo>
                    <a:lnTo>
                      <a:pt x="61" y="6"/>
                    </a:lnTo>
                    <a:lnTo>
                      <a:pt x="61" y="6"/>
                    </a:lnTo>
                    <a:lnTo>
                      <a:pt x="61" y="6"/>
                    </a:lnTo>
                    <a:lnTo>
                      <a:pt x="61" y="12"/>
                    </a:lnTo>
                    <a:lnTo>
                      <a:pt x="61" y="18"/>
                    </a:lnTo>
                    <a:lnTo>
                      <a:pt x="61" y="18"/>
                    </a:lnTo>
                    <a:lnTo>
                      <a:pt x="55" y="24"/>
                    </a:lnTo>
                    <a:lnTo>
                      <a:pt x="49" y="29"/>
                    </a:lnTo>
                    <a:lnTo>
                      <a:pt x="43" y="29"/>
                    </a:lnTo>
                    <a:lnTo>
                      <a:pt x="43" y="29"/>
                    </a:lnTo>
                    <a:lnTo>
                      <a:pt x="32" y="29"/>
                    </a:lnTo>
                    <a:lnTo>
                      <a:pt x="24" y="35"/>
                    </a:lnTo>
                    <a:lnTo>
                      <a:pt x="24" y="35"/>
                    </a:lnTo>
                    <a:lnTo>
                      <a:pt x="24" y="35"/>
                    </a:lnTo>
                    <a:lnTo>
                      <a:pt x="18" y="41"/>
                    </a:lnTo>
                    <a:lnTo>
                      <a:pt x="12" y="47"/>
                    </a:lnTo>
                    <a:lnTo>
                      <a:pt x="6" y="47"/>
                    </a:lnTo>
                    <a:lnTo>
                      <a:pt x="6" y="47"/>
                    </a:lnTo>
                    <a:lnTo>
                      <a:pt x="0" y="55"/>
                    </a:lnTo>
                    <a:lnTo>
                      <a:pt x="0" y="55"/>
                    </a:lnTo>
                    <a:lnTo>
                      <a:pt x="0" y="55"/>
                    </a:lnTo>
                    <a:lnTo>
                      <a:pt x="0" y="55"/>
                    </a:lnTo>
                    <a:lnTo>
                      <a:pt x="0" y="55"/>
                    </a:lnTo>
                    <a:lnTo>
                      <a:pt x="0" y="55"/>
                    </a:lnTo>
                    <a:lnTo>
                      <a:pt x="6" y="55"/>
                    </a:lnTo>
                    <a:lnTo>
                      <a:pt x="6" y="55"/>
                    </a:lnTo>
                    <a:lnTo>
                      <a:pt x="12" y="55"/>
                    </a:lnTo>
                    <a:lnTo>
                      <a:pt x="18" y="47"/>
                    </a:lnTo>
                    <a:lnTo>
                      <a:pt x="24" y="41"/>
                    </a:lnTo>
                    <a:lnTo>
                      <a:pt x="24" y="41"/>
                    </a:lnTo>
                    <a:lnTo>
                      <a:pt x="24" y="41"/>
                    </a:lnTo>
                    <a:lnTo>
                      <a:pt x="32" y="35"/>
                    </a:lnTo>
                    <a:lnTo>
                      <a:pt x="43" y="35"/>
                    </a:lnTo>
                    <a:lnTo>
                      <a:pt x="43" y="35"/>
                    </a:lnTo>
                    <a:lnTo>
                      <a:pt x="43" y="35"/>
                    </a:lnTo>
                    <a:lnTo>
                      <a:pt x="49" y="35"/>
                    </a:lnTo>
                    <a:lnTo>
                      <a:pt x="55" y="35"/>
                    </a:lnTo>
                    <a:lnTo>
                      <a:pt x="55" y="35"/>
                    </a:lnTo>
                    <a:lnTo>
                      <a:pt x="55" y="35"/>
                    </a:lnTo>
                    <a:lnTo>
                      <a:pt x="67" y="29"/>
                    </a:lnTo>
                    <a:lnTo>
                      <a:pt x="79" y="24"/>
                    </a:lnTo>
                    <a:lnTo>
                      <a:pt x="79" y="24"/>
                    </a:lnTo>
                    <a:lnTo>
                      <a:pt x="87" y="29"/>
                    </a:lnTo>
                    <a:lnTo>
                      <a:pt x="99" y="35"/>
                    </a:lnTo>
                    <a:lnTo>
                      <a:pt x="122" y="47"/>
                    </a:lnTo>
                    <a:lnTo>
                      <a:pt x="122" y="47"/>
                    </a:lnTo>
                    <a:lnTo>
                      <a:pt x="116" y="41"/>
                    </a:lnTo>
                    <a:lnTo>
                      <a:pt x="104" y="35"/>
                    </a:lnTo>
                    <a:lnTo>
                      <a:pt x="99" y="29"/>
                    </a:lnTo>
                    <a:lnTo>
                      <a:pt x="99" y="29"/>
                    </a:lnTo>
                    <a:lnTo>
                      <a:pt x="93" y="29"/>
                    </a:lnTo>
                    <a:lnTo>
                      <a:pt x="93" y="24"/>
                    </a:lnTo>
                    <a:lnTo>
                      <a:pt x="99" y="24"/>
                    </a:lnTo>
                    <a:lnTo>
                      <a:pt x="99" y="24"/>
                    </a:lnTo>
                    <a:lnTo>
                      <a:pt x="110" y="29"/>
                    </a:lnTo>
                    <a:lnTo>
                      <a:pt x="122" y="29"/>
                    </a:lnTo>
                    <a:lnTo>
                      <a:pt x="134" y="3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31" name="Freeform 347"/>
              <p:cNvSpPr>
                <a:spLocks/>
              </p:cNvSpPr>
              <p:nvPr/>
            </p:nvSpPr>
            <p:spPr bwMode="auto">
              <a:xfrm>
                <a:off x="3413" y="1895"/>
                <a:ext cx="41" cy="11"/>
              </a:xfrm>
              <a:custGeom>
                <a:avLst/>
                <a:gdLst>
                  <a:gd name="T0" fmla="*/ 35 w 41"/>
                  <a:gd name="T1" fmla="*/ 0 h 11"/>
                  <a:gd name="T2" fmla="*/ 29 w 41"/>
                  <a:gd name="T3" fmla="*/ 5 h 11"/>
                  <a:gd name="T4" fmla="*/ 23 w 41"/>
                  <a:gd name="T5" fmla="*/ 11 h 11"/>
                  <a:gd name="T6" fmla="*/ 17 w 41"/>
                  <a:gd name="T7" fmla="*/ 11 h 11"/>
                  <a:gd name="T8" fmla="*/ 17 w 41"/>
                  <a:gd name="T9" fmla="*/ 11 h 11"/>
                  <a:gd name="T10" fmla="*/ 11 w 41"/>
                  <a:gd name="T11" fmla="*/ 11 h 11"/>
                  <a:gd name="T12" fmla="*/ 6 w 41"/>
                  <a:gd name="T13" fmla="*/ 11 h 11"/>
                  <a:gd name="T14" fmla="*/ 0 w 41"/>
                  <a:gd name="T15" fmla="*/ 11 h 11"/>
                  <a:gd name="T16" fmla="*/ 0 w 41"/>
                  <a:gd name="T17" fmla="*/ 11 h 11"/>
                  <a:gd name="T18" fmla="*/ 0 w 41"/>
                  <a:gd name="T19" fmla="*/ 11 h 11"/>
                  <a:gd name="T20" fmla="*/ 0 w 41"/>
                  <a:gd name="T21" fmla="*/ 11 h 11"/>
                  <a:gd name="T22" fmla="*/ 0 w 41"/>
                  <a:gd name="T23" fmla="*/ 11 h 11"/>
                  <a:gd name="T24" fmla="*/ 0 w 41"/>
                  <a:gd name="T25" fmla="*/ 11 h 11"/>
                  <a:gd name="T26" fmla="*/ 0 w 41"/>
                  <a:gd name="T27" fmla="*/ 11 h 11"/>
                  <a:gd name="T28" fmla="*/ 6 w 41"/>
                  <a:gd name="T29" fmla="*/ 11 h 11"/>
                  <a:gd name="T30" fmla="*/ 11 w 41"/>
                  <a:gd name="T31" fmla="*/ 11 h 11"/>
                  <a:gd name="T32" fmla="*/ 11 w 41"/>
                  <a:gd name="T33" fmla="*/ 11 h 11"/>
                  <a:gd name="T34" fmla="*/ 11 w 41"/>
                  <a:gd name="T35" fmla="*/ 11 h 11"/>
                  <a:gd name="T36" fmla="*/ 17 w 41"/>
                  <a:gd name="T37" fmla="*/ 11 h 11"/>
                  <a:gd name="T38" fmla="*/ 23 w 41"/>
                  <a:gd name="T39" fmla="*/ 5 h 11"/>
                  <a:gd name="T40" fmla="*/ 23 w 41"/>
                  <a:gd name="T41" fmla="*/ 5 h 11"/>
                  <a:gd name="T42" fmla="*/ 29 w 41"/>
                  <a:gd name="T43" fmla="*/ 5 h 11"/>
                  <a:gd name="T44" fmla="*/ 35 w 41"/>
                  <a:gd name="T45" fmla="*/ 0 h 11"/>
                  <a:gd name="T46" fmla="*/ 41 w 41"/>
                  <a:gd name="T47" fmla="*/ 0 h 11"/>
                  <a:gd name="T48" fmla="*/ 41 w 41"/>
                  <a:gd name="T49" fmla="*/ 0 h 11"/>
                  <a:gd name="T50" fmla="*/ 35 w 41"/>
                  <a:gd name="T5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1">
                    <a:moveTo>
                      <a:pt x="35" y="0"/>
                    </a:moveTo>
                    <a:lnTo>
                      <a:pt x="29" y="5"/>
                    </a:lnTo>
                    <a:lnTo>
                      <a:pt x="23" y="11"/>
                    </a:lnTo>
                    <a:lnTo>
                      <a:pt x="17" y="11"/>
                    </a:lnTo>
                    <a:lnTo>
                      <a:pt x="17" y="11"/>
                    </a:lnTo>
                    <a:lnTo>
                      <a:pt x="11" y="11"/>
                    </a:lnTo>
                    <a:lnTo>
                      <a:pt x="6" y="11"/>
                    </a:lnTo>
                    <a:lnTo>
                      <a:pt x="0" y="11"/>
                    </a:lnTo>
                    <a:lnTo>
                      <a:pt x="0" y="11"/>
                    </a:lnTo>
                    <a:lnTo>
                      <a:pt x="0" y="11"/>
                    </a:lnTo>
                    <a:lnTo>
                      <a:pt x="0" y="11"/>
                    </a:lnTo>
                    <a:lnTo>
                      <a:pt x="0" y="11"/>
                    </a:lnTo>
                    <a:lnTo>
                      <a:pt x="0" y="11"/>
                    </a:lnTo>
                    <a:lnTo>
                      <a:pt x="0" y="11"/>
                    </a:lnTo>
                    <a:lnTo>
                      <a:pt x="6" y="11"/>
                    </a:lnTo>
                    <a:lnTo>
                      <a:pt x="11" y="11"/>
                    </a:lnTo>
                    <a:lnTo>
                      <a:pt x="11" y="11"/>
                    </a:lnTo>
                    <a:lnTo>
                      <a:pt x="11" y="11"/>
                    </a:lnTo>
                    <a:lnTo>
                      <a:pt x="17" y="11"/>
                    </a:lnTo>
                    <a:lnTo>
                      <a:pt x="23" y="5"/>
                    </a:lnTo>
                    <a:lnTo>
                      <a:pt x="23" y="5"/>
                    </a:lnTo>
                    <a:lnTo>
                      <a:pt x="29" y="5"/>
                    </a:lnTo>
                    <a:lnTo>
                      <a:pt x="35" y="0"/>
                    </a:lnTo>
                    <a:lnTo>
                      <a:pt x="41" y="0"/>
                    </a:lnTo>
                    <a:lnTo>
                      <a:pt x="41" y="0"/>
                    </a:lnTo>
                    <a:lnTo>
                      <a:pt x="35"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32" name="Freeform 348"/>
              <p:cNvSpPr>
                <a:spLocks/>
              </p:cNvSpPr>
              <p:nvPr/>
            </p:nvSpPr>
            <p:spPr bwMode="auto">
              <a:xfrm>
                <a:off x="3375" y="1877"/>
                <a:ext cx="73" cy="49"/>
              </a:xfrm>
              <a:custGeom>
                <a:avLst/>
                <a:gdLst>
                  <a:gd name="T0" fmla="*/ 30 w 73"/>
                  <a:gd name="T1" fmla="*/ 0 h 49"/>
                  <a:gd name="T2" fmla="*/ 30 w 73"/>
                  <a:gd name="T3" fmla="*/ 0 h 49"/>
                  <a:gd name="T4" fmla="*/ 24 w 73"/>
                  <a:gd name="T5" fmla="*/ 6 h 49"/>
                  <a:gd name="T6" fmla="*/ 24 w 73"/>
                  <a:gd name="T7" fmla="*/ 6 h 49"/>
                  <a:gd name="T8" fmla="*/ 24 w 73"/>
                  <a:gd name="T9" fmla="*/ 6 h 49"/>
                  <a:gd name="T10" fmla="*/ 18 w 73"/>
                  <a:gd name="T11" fmla="*/ 12 h 49"/>
                  <a:gd name="T12" fmla="*/ 18 w 73"/>
                  <a:gd name="T13" fmla="*/ 18 h 49"/>
                  <a:gd name="T14" fmla="*/ 18 w 73"/>
                  <a:gd name="T15" fmla="*/ 23 h 49"/>
                  <a:gd name="T16" fmla="*/ 18 w 73"/>
                  <a:gd name="T17" fmla="*/ 23 h 49"/>
                  <a:gd name="T18" fmla="*/ 12 w 73"/>
                  <a:gd name="T19" fmla="*/ 29 h 49"/>
                  <a:gd name="T20" fmla="*/ 6 w 73"/>
                  <a:gd name="T21" fmla="*/ 29 h 49"/>
                  <a:gd name="T22" fmla="*/ 6 w 73"/>
                  <a:gd name="T23" fmla="*/ 29 h 49"/>
                  <a:gd name="T24" fmla="*/ 6 w 73"/>
                  <a:gd name="T25" fmla="*/ 29 h 49"/>
                  <a:gd name="T26" fmla="*/ 6 w 73"/>
                  <a:gd name="T27" fmla="*/ 35 h 49"/>
                  <a:gd name="T28" fmla="*/ 0 w 73"/>
                  <a:gd name="T29" fmla="*/ 35 h 49"/>
                  <a:gd name="T30" fmla="*/ 0 w 73"/>
                  <a:gd name="T31" fmla="*/ 41 h 49"/>
                  <a:gd name="T32" fmla="*/ 0 w 73"/>
                  <a:gd name="T33" fmla="*/ 41 h 49"/>
                  <a:gd name="T34" fmla="*/ 0 w 73"/>
                  <a:gd name="T35" fmla="*/ 49 h 49"/>
                  <a:gd name="T36" fmla="*/ 0 w 73"/>
                  <a:gd name="T37" fmla="*/ 49 h 49"/>
                  <a:gd name="T38" fmla="*/ 6 w 73"/>
                  <a:gd name="T39" fmla="*/ 49 h 49"/>
                  <a:gd name="T40" fmla="*/ 6 w 73"/>
                  <a:gd name="T41" fmla="*/ 49 h 49"/>
                  <a:gd name="T42" fmla="*/ 12 w 73"/>
                  <a:gd name="T43" fmla="*/ 49 h 49"/>
                  <a:gd name="T44" fmla="*/ 24 w 73"/>
                  <a:gd name="T45" fmla="*/ 41 h 49"/>
                  <a:gd name="T46" fmla="*/ 38 w 73"/>
                  <a:gd name="T47" fmla="*/ 29 h 49"/>
                  <a:gd name="T48" fmla="*/ 38 w 73"/>
                  <a:gd name="T49" fmla="*/ 29 h 49"/>
                  <a:gd name="T50" fmla="*/ 38 w 73"/>
                  <a:gd name="T51" fmla="*/ 29 h 49"/>
                  <a:gd name="T52" fmla="*/ 38 w 73"/>
                  <a:gd name="T53" fmla="*/ 29 h 49"/>
                  <a:gd name="T54" fmla="*/ 44 w 73"/>
                  <a:gd name="T55" fmla="*/ 29 h 49"/>
                  <a:gd name="T56" fmla="*/ 44 w 73"/>
                  <a:gd name="T57" fmla="*/ 29 h 49"/>
                  <a:gd name="T58" fmla="*/ 49 w 73"/>
                  <a:gd name="T59" fmla="*/ 29 h 49"/>
                  <a:gd name="T60" fmla="*/ 55 w 73"/>
                  <a:gd name="T61" fmla="*/ 29 h 49"/>
                  <a:gd name="T62" fmla="*/ 67 w 73"/>
                  <a:gd name="T63" fmla="*/ 18 h 49"/>
                  <a:gd name="T64" fmla="*/ 67 w 73"/>
                  <a:gd name="T65" fmla="*/ 18 h 49"/>
                  <a:gd name="T66" fmla="*/ 67 w 73"/>
                  <a:gd name="T67" fmla="*/ 18 h 49"/>
                  <a:gd name="T68" fmla="*/ 67 w 73"/>
                  <a:gd name="T69" fmla="*/ 18 h 49"/>
                  <a:gd name="T70" fmla="*/ 73 w 73"/>
                  <a:gd name="T7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49">
                    <a:moveTo>
                      <a:pt x="30" y="0"/>
                    </a:moveTo>
                    <a:lnTo>
                      <a:pt x="30" y="0"/>
                    </a:lnTo>
                    <a:lnTo>
                      <a:pt x="24" y="6"/>
                    </a:lnTo>
                    <a:lnTo>
                      <a:pt x="24" y="6"/>
                    </a:lnTo>
                    <a:lnTo>
                      <a:pt x="24" y="6"/>
                    </a:lnTo>
                    <a:lnTo>
                      <a:pt x="18" y="12"/>
                    </a:lnTo>
                    <a:lnTo>
                      <a:pt x="18" y="18"/>
                    </a:lnTo>
                    <a:lnTo>
                      <a:pt x="18" y="23"/>
                    </a:lnTo>
                    <a:lnTo>
                      <a:pt x="18" y="23"/>
                    </a:lnTo>
                    <a:lnTo>
                      <a:pt x="12" y="29"/>
                    </a:lnTo>
                    <a:lnTo>
                      <a:pt x="6" y="29"/>
                    </a:lnTo>
                    <a:lnTo>
                      <a:pt x="6" y="29"/>
                    </a:lnTo>
                    <a:lnTo>
                      <a:pt x="6" y="29"/>
                    </a:lnTo>
                    <a:lnTo>
                      <a:pt x="6" y="35"/>
                    </a:lnTo>
                    <a:lnTo>
                      <a:pt x="0" y="35"/>
                    </a:lnTo>
                    <a:lnTo>
                      <a:pt x="0" y="41"/>
                    </a:lnTo>
                    <a:lnTo>
                      <a:pt x="0" y="41"/>
                    </a:lnTo>
                    <a:lnTo>
                      <a:pt x="0" y="49"/>
                    </a:lnTo>
                    <a:lnTo>
                      <a:pt x="0" y="49"/>
                    </a:lnTo>
                    <a:lnTo>
                      <a:pt x="6" y="49"/>
                    </a:lnTo>
                    <a:lnTo>
                      <a:pt x="6" y="49"/>
                    </a:lnTo>
                    <a:lnTo>
                      <a:pt x="12" y="49"/>
                    </a:lnTo>
                    <a:lnTo>
                      <a:pt x="24" y="41"/>
                    </a:lnTo>
                    <a:lnTo>
                      <a:pt x="38" y="29"/>
                    </a:lnTo>
                    <a:lnTo>
                      <a:pt x="38" y="29"/>
                    </a:lnTo>
                    <a:lnTo>
                      <a:pt x="38" y="29"/>
                    </a:lnTo>
                    <a:lnTo>
                      <a:pt x="38" y="29"/>
                    </a:lnTo>
                    <a:lnTo>
                      <a:pt x="44" y="29"/>
                    </a:lnTo>
                    <a:lnTo>
                      <a:pt x="44" y="29"/>
                    </a:lnTo>
                    <a:lnTo>
                      <a:pt x="49" y="29"/>
                    </a:lnTo>
                    <a:lnTo>
                      <a:pt x="55" y="29"/>
                    </a:lnTo>
                    <a:lnTo>
                      <a:pt x="67" y="18"/>
                    </a:lnTo>
                    <a:lnTo>
                      <a:pt x="67" y="18"/>
                    </a:lnTo>
                    <a:lnTo>
                      <a:pt x="67" y="18"/>
                    </a:lnTo>
                    <a:lnTo>
                      <a:pt x="67" y="18"/>
                    </a:lnTo>
                    <a:lnTo>
                      <a:pt x="73"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33" name="Freeform 349"/>
              <p:cNvSpPr>
                <a:spLocks/>
              </p:cNvSpPr>
              <p:nvPr/>
            </p:nvSpPr>
            <p:spPr bwMode="auto">
              <a:xfrm>
                <a:off x="3350" y="1900"/>
                <a:ext cx="19" cy="44"/>
              </a:xfrm>
              <a:custGeom>
                <a:avLst/>
                <a:gdLst>
                  <a:gd name="T0" fmla="*/ 0 w 19"/>
                  <a:gd name="T1" fmla="*/ 32 h 44"/>
                  <a:gd name="T2" fmla="*/ 0 w 19"/>
                  <a:gd name="T3" fmla="*/ 32 h 44"/>
                  <a:gd name="T4" fmla="*/ 0 w 19"/>
                  <a:gd name="T5" fmla="*/ 26 h 44"/>
                  <a:gd name="T6" fmla="*/ 8 w 19"/>
                  <a:gd name="T7" fmla="*/ 18 h 44"/>
                  <a:gd name="T8" fmla="*/ 8 w 19"/>
                  <a:gd name="T9" fmla="*/ 18 h 44"/>
                  <a:gd name="T10" fmla="*/ 8 w 19"/>
                  <a:gd name="T11" fmla="*/ 12 h 44"/>
                  <a:gd name="T12" fmla="*/ 14 w 19"/>
                  <a:gd name="T13" fmla="*/ 12 h 44"/>
                  <a:gd name="T14" fmla="*/ 14 w 19"/>
                  <a:gd name="T15" fmla="*/ 6 h 44"/>
                  <a:gd name="T16" fmla="*/ 14 w 19"/>
                  <a:gd name="T17" fmla="*/ 6 h 44"/>
                  <a:gd name="T18" fmla="*/ 14 w 19"/>
                  <a:gd name="T19" fmla="*/ 6 h 44"/>
                  <a:gd name="T20" fmla="*/ 19 w 19"/>
                  <a:gd name="T21" fmla="*/ 0 h 44"/>
                  <a:gd name="T22" fmla="*/ 19 w 19"/>
                  <a:gd name="T23" fmla="*/ 0 h 44"/>
                  <a:gd name="T24" fmla="*/ 19 w 19"/>
                  <a:gd name="T25" fmla="*/ 0 h 44"/>
                  <a:gd name="T26" fmla="*/ 19 w 19"/>
                  <a:gd name="T27" fmla="*/ 6 h 44"/>
                  <a:gd name="T28" fmla="*/ 14 w 19"/>
                  <a:gd name="T29" fmla="*/ 6 h 44"/>
                  <a:gd name="T30" fmla="*/ 14 w 19"/>
                  <a:gd name="T31" fmla="*/ 12 h 44"/>
                  <a:gd name="T32" fmla="*/ 14 w 19"/>
                  <a:gd name="T33" fmla="*/ 12 h 44"/>
                  <a:gd name="T34" fmla="*/ 8 w 19"/>
                  <a:gd name="T35" fmla="*/ 18 h 44"/>
                  <a:gd name="T36" fmla="*/ 8 w 19"/>
                  <a:gd name="T37" fmla="*/ 26 h 44"/>
                  <a:gd name="T38" fmla="*/ 8 w 19"/>
                  <a:gd name="T39" fmla="*/ 32 h 44"/>
                  <a:gd name="T40" fmla="*/ 8 w 19"/>
                  <a:gd name="T41" fmla="*/ 32 h 44"/>
                  <a:gd name="T42" fmla="*/ 8 w 19"/>
                  <a:gd name="T43" fmla="*/ 38 h 44"/>
                  <a:gd name="T44" fmla="*/ 0 w 19"/>
                  <a:gd name="T45" fmla="*/ 44 h 44"/>
                  <a:gd name="T46" fmla="*/ 0 w 19"/>
                  <a:gd name="T47" fmla="*/ 44 h 44"/>
                  <a:gd name="T48" fmla="*/ 0 w 19"/>
                  <a:gd name="T49" fmla="*/ 44 h 44"/>
                  <a:gd name="T50" fmla="*/ 0 w 19"/>
                  <a:gd name="T51" fmla="*/ 44 h 44"/>
                  <a:gd name="T52" fmla="*/ 0 w 19"/>
                  <a:gd name="T53" fmla="*/ 44 h 44"/>
                  <a:gd name="T54" fmla="*/ 0 w 19"/>
                  <a:gd name="T55" fmla="*/ 44 h 44"/>
                  <a:gd name="T56" fmla="*/ 0 w 19"/>
                  <a:gd name="T57" fmla="*/ 44 h 44"/>
                  <a:gd name="T58" fmla="*/ 0 w 19"/>
                  <a:gd name="T59" fmla="*/ 44 h 44"/>
                  <a:gd name="T60" fmla="*/ 0 w 19"/>
                  <a:gd name="T61" fmla="*/ 38 h 44"/>
                  <a:gd name="T62" fmla="*/ 0 w 19"/>
                  <a:gd name="T63"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44">
                    <a:moveTo>
                      <a:pt x="0" y="32"/>
                    </a:moveTo>
                    <a:lnTo>
                      <a:pt x="0" y="32"/>
                    </a:lnTo>
                    <a:lnTo>
                      <a:pt x="0" y="26"/>
                    </a:lnTo>
                    <a:lnTo>
                      <a:pt x="8" y="18"/>
                    </a:lnTo>
                    <a:lnTo>
                      <a:pt x="8" y="18"/>
                    </a:lnTo>
                    <a:lnTo>
                      <a:pt x="8" y="12"/>
                    </a:lnTo>
                    <a:lnTo>
                      <a:pt x="14" y="12"/>
                    </a:lnTo>
                    <a:lnTo>
                      <a:pt x="14" y="6"/>
                    </a:lnTo>
                    <a:lnTo>
                      <a:pt x="14" y="6"/>
                    </a:lnTo>
                    <a:lnTo>
                      <a:pt x="14" y="6"/>
                    </a:lnTo>
                    <a:lnTo>
                      <a:pt x="19" y="0"/>
                    </a:lnTo>
                    <a:lnTo>
                      <a:pt x="19" y="0"/>
                    </a:lnTo>
                    <a:lnTo>
                      <a:pt x="19" y="0"/>
                    </a:lnTo>
                    <a:lnTo>
                      <a:pt x="19" y="6"/>
                    </a:lnTo>
                    <a:lnTo>
                      <a:pt x="14" y="6"/>
                    </a:lnTo>
                    <a:lnTo>
                      <a:pt x="14" y="12"/>
                    </a:lnTo>
                    <a:lnTo>
                      <a:pt x="14" y="12"/>
                    </a:lnTo>
                    <a:lnTo>
                      <a:pt x="8" y="18"/>
                    </a:lnTo>
                    <a:lnTo>
                      <a:pt x="8" y="26"/>
                    </a:lnTo>
                    <a:lnTo>
                      <a:pt x="8" y="32"/>
                    </a:lnTo>
                    <a:lnTo>
                      <a:pt x="8" y="32"/>
                    </a:lnTo>
                    <a:lnTo>
                      <a:pt x="8" y="38"/>
                    </a:lnTo>
                    <a:lnTo>
                      <a:pt x="0" y="44"/>
                    </a:lnTo>
                    <a:lnTo>
                      <a:pt x="0" y="44"/>
                    </a:lnTo>
                    <a:lnTo>
                      <a:pt x="0" y="44"/>
                    </a:lnTo>
                    <a:lnTo>
                      <a:pt x="0" y="44"/>
                    </a:lnTo>
                    <a:lnTo>
                      <a:pt x="0" y="44"/>
                    </a:lnTo>
                    <a:lnTo>
                      <a:pt x="0" y="44"/>
                    </a:lnTo>
                    <a:lnTo>
                      <a:pt x="0" y="44"/>
                    </a:lnTo>
                    <a:lnTo>
                      <a:pt x="0" y="44"/>
                    </a:lnTo>
                    <a:lnTo>
                      <a:pt x="0" y="38"/>
                    </a:lnTo>
                    <a:lnTo>
                      <a:pt x="0" y="3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34" name="Freeform 350"/>
              <p:cNvSpPr>
                <a:spLocks/>
              </p:cNvSpPr>
              <p:nvPr/>
            </p:nvSpPr>
            <p:spPr bwMode="auto">
              <a:xfrm>
                <a:off x="4727" y="1863"/>
                <a:ext cx="55" cy="49"/>
              </a:xfrm>
              <a:custGeom>
                <a:avLst/>
                <a:gdLst>
                  <a:gd name="T0" fmla="*/ 0 w 55"/>
                  <a:gd name="T1" fmla="*/ 0 h 49"/>
                  <a:gd name="T2" fmla="*/ 7 w 55"/>
                  <a:gd name="T3" fmla="*/ 8 h 49"/>
                  <a:gd name="T4" fmla="*/ 13 w 55"/>
                  <a:gd name="T5" fmla="*/ 14 h 49"/>
                  <a:gd name="T6" fmla="*/ 25 w 55"/>
                  <a:gd name="T7" fmla="*/ 20 h 49"/>
                  <a:gd name="T8" fmla="*/ 25 w 55"/>
                  <a:gd name="T9" fmla="*/ 26 h 49"/>
                  <a:gd name="T10" fmla="*/ 37 w 55"/>
                  <a:gd name="T11" fmla="*/ 32 h 49"/>
                  <a:gd name="T12" fmla="*/ 37 w 55"/>
                  <a:gd name="T13" fmla="*/ 37 h 49"/>
                  <a:gd name="T14" fmla="*/ 43 w 55"/>
                  <a:gd name="T15" fmla="*/ 43 h 49"/>
                  <a:gd name="T16" fmla="*/ 43 w 55"/>
                  <a:gd name="T17" fmla="*/ 43 h 49"/>
                  <a:gd name="T18" fmla="*/ 43 w 55"/>
                  <a:gd name="T19" fmla="*/ 37 h 49"/>
                  <a:gd name="T20" fmla="*/ 43 w 55"/>
                  <a:gd name="T21" fmla="*/ 37 h 49"/>
                  <a:gd name="T22" fmla="*/ 49 w 55"/>
                  <a:gd name="T23" fmla="*/ 43 h 49"/>
                  <a:gd name="T24" fmla="*/ 49 w 55"/>
                  <a:gd name="T25" fmla="*/ 49 h 49"/>
                  <a:gd name="T26" fmla="*/ 55 w 55"/>
                  <a:gd name="T27" fmla="*/ 49 h 49"/>
                  <a:gd name="T28" fmla="*/ 49 w 55"/>
                  <a:gd name="T29" fmla="*/ 49 h 49"/>
                  <a:gd name="T30" fmla="*/ 43 w 55"/>
                  <a:gd name="T31" fmla="*/ 32 h 49"/>
                  <a:gd name="T32" fmla="*/ 37 w 55"/>
                  <a:gd name="T33" fmla="*/ 32 h 49"/>
                  <a:gd name="T34" fmla="*/ 37 w 55"/>
                  <a:gd name="T35" fmla="*/ 26 h 49"/>
                  <a:gd name="T36" fmla="*/ 37 w 55"/>
                  <a:gd name="T37" fmla="*/ 26 h 49"/>
                  <a:gd name="T38" fmla="*/ 43 w 55"/>
                  <a:gd name="T39" fmla="*/ 26 h 49"/>
                  <a:gd name="T40" fmla="*/ 49 w 55"/>
                  <a:gd name="T41" fmla="*/ 32 h 49"/>
                  <a:gd name="T42" fmla="*/ 55 w 55"/>
                  <a:gd name="T43" fmla="*/ 32 h 49"/>
                  <a:gd name="T44" fmla="*/ 49 w 55"/>
                  <a:gd name="T45" fmla="*/ 32 h 49"/>
                  <a:gd name="T46" fmla="*/ 37 w 55"/>
                  <a:gd name="T47" fmla="*/ 26 h 49"/>
                  <a:gd name="T48" fmla="*/ 31 w 55"/>
                  <a:gd name="T49" fmla="*/ 26 h 49"/>
                  <a:gd name="T50" fmla="*/ 31 w 55"/>
                  <a:gd name="T51" fmla="*/ 20 h 49"/>
                  <a:gd name="T52" fmla="*/ 25 w 55"/>
                  <a:gd name="T53" fmla="*/ 20 h 49"/>
                  <a:gd name="T54" fmla="*/ 25 w 55"/>
                  <a:gd name="T55" fmla="*/ 14 h 49"/>
                  <a:gd name="T56" fmla="*/ 31 w 55"/>
                  <a:gd name="T57" fmla="*/ 14 h 49"/>
                  <a:gd name="T58" fmla="*/ 37 w 55"/>
                  <a:gd name="T59" fmla="*/ 14 h 49"/>
                  <a:gd name="T60" fmla="*/ 37 w 55"/>
                  <a:gd name="T61" fmla="*/ 14 h 49"/>
                  <a:gd name="T62" fmla="*/ 49 w 55"/>
                  <a:gd name="T63" fmla="*/ 14 h 49"/>
                  <a:gd name="T64" fmla="*/ 43 w 55"/>
                  <a:gd name="T65" fmla="*/ 14 h 49"/>
                  <a:gd name="T66" fmla="*/ 31 w 55"/>
                  <a:gd name="T67" fmla="*/ 8 h 49"/>
                  <a:gd name="T68" fmla="*/ 25 w 55"/>
                  <a:gd name="T69" fmla="*/ 8 h 49"/>
                  <a:gd name="T70" fmla="*/ 25 w 55"/>
                  <a:gd name="T71" fmla="*/ 0 h 49"/>
                  <a:gd name="T72" fmla="*/ 25 w 55"/>
                  <a:gd name="T73" fmla="*/ 8 h 49"/>
                  <a:gd name="T74" fmla="*/ 25 w 55"/>
                  <a:gd name="T75" fmla="*/ 8 h 49"/>
                  <a:gd name="T76" fmla="*/ 19 w 55"/>
                  <a:gd name="T77" fmla="*/ 8 h 49"/>
                  <a:gd name="T78" fmla="*/ 13 w 55"/>
                  <a:gd name="T79" fmla="*/ 0 h 49"/>
                  <a:gd name="T80" fmla="*/ 13 w 55"/>
                  <a:gd name="T81" fmla="*/ 8 h 49"/>
                  <a:gd name="T82" fmla="*/ 19 w 55"/>
                  <a:gd name="T83" fmla="*/ 8 h 49"/>
                  <a:gd name="T84" fmla="*/ 13 w 55"/>
                  <a:gd name="T85" fmla="*/ 8 h 49"/>
                  <a:gd name="T86" fmla="*/ 0 w 55"/>
                  <a:gd name="T8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9">
                    <a:moveTo>
                      <a:pt x="0" y="0"/>
                    </a:moveTo>
                    <a:lnTo>
                      <a:pt x="0" y="0"/>
                    </a:lnTo>
                    <a:lnTo>
                      <a:pt x="0" y="8"/>
                    </a:lnTo>
                    <a:lnTo>
                      <a:pt x="7" y="8"/>
                    </a:lnTo>
                    <a:lnTo>
                      <a:pt x="7" y="8"/>
                    </a:lnTo>
                    <a:lnTo>
                      <a:pt x="13" y="14"/>
                    </a:lnTo>
                    <a:lnTo>
                      <a:pt x="19" y="20"/>
                    </a:lnTo>
                    <a:lnTo>
                      <a:pt x="25" y="20"/>
                    </a:lnTo>
                    <a:lnTo>
                      <a:pt x="25" y="20"/>
                    </a:lnTo>
                    <a:lnTo>
                      <a:pt x="25" y="26"/>
                    </a:lnTo>
                    <a:lnTo>
                      <a:pt x="31" y="32"/>
                    </a:lnTo>
                    <a:lnTo>
                      <a:pt x="37" y="32"/>
                    </a:lnTo>
                    <a:lnTo>
                      <a:pt x="37" y="32"/>
                    </a:lnTo>
                    <a:lnTo>
                      <a:pt x="37" y="37"/>
                    </a:lnTo>
                    <a:lnTo>
                      <a:pt x="43" y="43"/>
                    </a:lnTo>
                    <a:lnTo>
                      <a:pt x="43" y="43"/>
                    </a:lnTo>
                    <a:lnTo>
                      <a:pt x="43" y="43"/>
                    </a:lnTo>
                    <a:lnTo>
                      <a:pt x="43" y="43"/>
                    </a:lnTo>
                    <a:lnTo>
                      <a:pt x="43" y="43"/>
                    </a:lnTo>
                    <a:lnTo>
                      <a:pt x="43" y="37"/>
                    </a:lnTo>
                    <a:lnTo>
                      <a:pt x="43" y="37"/>
                    </a:lnTo>
                    <a:lnTo>
                      <a:pt x="43" y="37"/>
                    </a:lnTo>
                    <a:lnTo>
                      <a:pt x="43" y="43"/>
                    </a:lnTo>
                    <a:lnTo>
                      <a:pt x="49" y="43"/>
                    </a:lnTo>
                    <a:lnTo>
                      <a:pt x="49" y="43"/>
                    </a:lnTo>
                    <a:lnTo>
                      <a:pt x="49" y="49"/>
                    </a:lnTo>
                    <a:lnTo>
                      <a:pt x="49" y="49"/>
                    </a:lnTo>
                    <a:lnTo>
                      <a:pt x="55" y="49"/>
                    </a:lnTo>
                    <a:lnTo>
                      <a:pt x="55" y="49"/>
                    </a:lnTo>
                    <a:lnTo>
                      <a:pt x="49" y="49"/>
                    </a:lnTo>
                    <a:lnTo>
                      <a:pt x="49" y="37"/>
                    </a:lnTo>
                    <a:lnTo>
                      <a:pt x="43" y="32"/>
                    </a:lnTo>
                    <a:lnTo>
                      <a:pt x="43" y="32"/>
                    </a:lnTo>
                    <a:lnTo>
                      <a:pt x="37" y="32"/>
                    </a:lnTo>
                    <a:lnTo>
                      <a:pt x="37" y="26"/>
                    </a:lnTo>
                    <a:lnTo>
                      <a:pt x="37" y="26"/>
                    </a:lnTo>
                    <a:lnTo>
                      <a:pt x="37" y="26"/>
                    </a:lnTo>
                    <a:lnTo>
                      <a:pt x="37" y="26"/>
                    </a:lnTo>
                    <a:lnTo>
                      <a:pt x="43" y="26"/>
                    </a:lnTo>
                    <a:lnTo>
                      <a:pt x="43" y="26"/>
                    </a:lnTo>
                    <a:lnTo>
                      <a:pt x="43" y="26"/>
                    </a:lnTo>
                    <a:lnTo>
                      <a:pt x="49" y="32"/>
                    </a:lnTo>
                    <a:lnTo>
                      <a:pt x="49" y="32"/>
                    </a:lnTo>
                    <a:lnTo>
                      <a:pt x="55" y="32"/>
                    </a:lnTo>
                    <a:lnTo>
                      <a:pt x="55" y="32"/>
                    </a:lnTo>
                    <a:lnTo>
                      <a:pt x="49" y="32"/>
                    </a:lnTo>
                    <a:lnTo>
                      <a:pt x="43" y="26"/>
                    </a:lnTo>
                    <a:lnTo>
                      <a:pt x="37" y="26"/>
                    </a:lnTo>
                    <a:lnTo>
                      <a:pt x="37" y="26"/>
                    </a:lnTo>
                    <a:lnTo>
                      <a:pt x="31" y="26"/>
                    </a:lnTo>
                    <a:lnTo>
                      <a:pt x="31" y="20"/>
                    </a:lnTo>
                    <a:lnTo>
                      <a:pt x="31" y="20"/>
                    </a:lnTo>
                    <a:lnTo>
                      <a:pt x="31" y="20"/>
                    </a:lnTo>
                    <a:lnTo>
                      <a:pt x="25" y="20"/>
                    </a:lnTo>
                    <a:lnTo>
                      <a:pt x="25" y="14"/>
                    </a:lnTo>
                    <a:lnTo>
                      <a:pt x="25" y="14"/>
                    </a:lnTo>
                    <a:lnTo>
                      <a:pt x="25" y="14"/>
                    </a:lnTo>
                    <a:lnTo>
                      <a:pt x="31" y="14"/>
                    </a:lnTo>
                    <a:lnTo>
                      <a:pt x="31" y="14"/>
                    </a:lnTo>
                    <a:lnTo>
                      <a:pt x="37" y="14"/>
                    </a:lnTo>
                    <a:lnTo>
                      <a:pt x="37" y="14"/>
                    </a:lnTo>
                    <a:lnTo>
                      <a:pt x="37" y="14"/>
                    </a:lnTo>
                    <a:lnTo>
                      <a:pt x="43" y="14"/>
                    </a:lnTo>
                    <a:lnTo>
                      <a:pt x="49" y="14"/>
                    </a:lnTo>
                    <a:lnTo>
                      <a:pt x="49" y="14"/>
                    </a:lnTo>
                    <a:lnTo>
                      <a:pt x="43" y="14"/>
                    </a:lnTo>
                    <a:lnTo>
                      <a:pt x="37" y="14"/>
                    </a:lnTo>
                    <a:lnTo>
                      <a:pt x="31" y="8"/>
                    </a:lnTo>
                    <a:lnTo>
                      <a:pt x="31" y="8"/>
                    </a:lnTo>
                    <a:lnTo>
                      <a:pt x="25" y="8"/>
                    </a:lnTo>
                    <a:lnTo>
                      <a:pt x="25" y="0"/>
                    </a:lnTo>
                    <a:lnTo>
                      <a:pt x="25" y="0"/>
                    </a:lnTo>
                    <a:lnTo>
                      <a:pt x="25" y="0"/>
                    </a:lnTo>
                    <a:lnTo>
                      <a:pt x="25" y="8"/>
                    </a:lnTo>
                    <a:lnTo>
                      <a:pt x="25" y="8"/>
                    </a:lnTo>
                    <a:lnTo>
                      <a:pt x="25" y="8"/>
                    </a:lnTo>
                    <a:lnTo>
                      <a:pt x="25" y="8"/>
                    </a:lnTo>
                    <a:lnTo>
                      <a:pt x="19" y="8"/>
                    </a:lnTo>
                    <a:lnTo>
                      <a:pt x="13" y="0"/>
                    </a:lnTo>
                    <a:lnTo>
                      <a:pt x="13" y="0"/>
                    </a:lnTo>
                    <a:lnTo>
                      <a:pt x="13" y="0"/>
                    </a:lnTo>
                    <a:lnTo>
                      <a:pt x="13" y="8"/>
                    </a:lnTo>
                    <a:lnTo>
                      <a:pt x="19" y="8"/>
                    </a:lnTo>
                    <a:lnTo>
                      <a:pt x="19" y="8"/>
                    </a:lnTo>
                    <a:lnTo>
                      <a:pt x="19" y="8"/>
                    </a:lnTo>
                    <a:lnTo>
                      <a:pt x="13" y="8"/>
                    </a:lnTo>
                    <a:lnTo>
                      <a:pt x="0" y="8"/>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35" name="Freeform 351"/>
              <p:cNvSpPr>
                <a:spLocks/>
              </p:cNvSpPr>
              <p:nvPr/>
            </p:nvSpPr>
            <p:spPr bwMode="auto">
              <a:xfrm>
                <a:off x="4782" y="1883"/>
                <a:ext cx="31" cy="43"/>
              </a:xfrm>
              <a:custGeom>
                <a:avLst/>
                <a:gdLst>
                  <a:gd name="T0" fmla="*/ 25 w 31"/>
                  <a:gd name="T1" fmla="*/ 23 h 43"/>
                  <a:gd name="T2" fmla="*/ 25 w 31"/>
                  <a:gd name="T3" fmla="*/ 23 h 43"/>
                  <a:gd name="T4" fmla="*/ 19 w 31"/>
                  <a:gd name="T5" fmla="*/ 17 h 43"/>
                  <a:gd name="T6" fmla="*/ 13 w 31"/>
                  <a:gd name="T7" fmla="*/ 12 h 43"/>
                  <a:gd name="T8" fmla="*/ 13 w 31"/>
                  <a:gd name="T9" fmla="*/ 12 h 43"/>
                  <a:gd name="T10" fmla="*/ 7 w 31"/>
                  <a:gd name="T11" fmla="*/ 6 h 43"/>
                  <a:gd name="T12" fmla="*/ 7 w 31"/>
                  <a:gd name="T13" fmla="*/ 6 h 43"/>
                  <a:gd name="T14" fmla="*/ 7 w 31"/>
                  <a:gd name="T15" fmla="*/ 0 h 43"/>
                  <a:gd name="T16" fmla="*/ 7 w 31"/>
                  <a:gd name="T17" fmla="*/ 0 h 43"/>
                  <a:gd name="T18" fmla="*/ 0 w 31"/>
                  <a:gd name="T19" fmla="*/ 6 h 43"/>
                  <a:gd name="T20" fmla="*/ 7 w 31"/>
                  <a:gd name="T21" fmla="*/ 6 h 43"/>
                  <a:gd name="T22" fmla="*/ 7 w 31"/>
                  <a:gd name="T23" fmla="*/ 12 h 43"/>
                  <a:gd name="T24" fmla="*/ 7 w 31"/>
                  <a:gd name="T25" fmla="*/ 12 h 43"/>
                  <a:gd name="T26" fmla="*/ 7 w 31"/>
                  <a:gd name="T27" fmla="*/ 17 h 43"/>
                  <a:gd name="T28" fmla="*/ 13 w 31"/>
                  <a:gd name="T29" fmla="*/ 17 h 43"/>
                  <a:gd name="T30" fmla="*/ 13 w 31"/>
                  <a:gd name="T31" fmla="*/ 17 h 43"/>
                  <a:gd name="T32" fmla="*/ 13 w 31"/>
                  <a:gd name="T33" fmla="*/ 17 h 43"/>
                  <a:gd name="T34" fmla="*/ 7 w 31"/>
                  <a:gd name="T35" fmla="*/ 17 h 43"/>
                  <a:gd name="T36" fmla="*/ 7 w 31"/>
                  <a:gd name="T37" fmla="*/ 17 h 43"/>
                  <a:gd name="T38" fmla="*/ 7 w 31"/>
                  <a:gd name="T39" fmla="*/ 12 h 43"/>
                  <a:gd name="T40" fmla="*/ 7 w 31"/>
                  <a:gd name="T41" fmla="*/ 12 h 43"/>
                  <a:gd name="T42" fmla="*/ 7 w 31"/>
                  <a:gd name="T43" fmla="*/ 17 h 43"/>
                  <a:gd name="T44" fmla="*/ 7 w 31"/>
                  <a:gd name="T45" fmla="*/ 17 h 43"/>
                  <a:gd name="T46" fmla="*/ 13 w 31"/>
                  <a:gd name="T47" fmla="*/ 23 h 43"/>
                  <a:gd name="T48" fmla="*/ 13 w 31"/>
                  <a:gd name="T49" fmla="*/ 23 h 43"/>
                  <a:gd name="T50" fmla="*/ 13 w 31"/>
                  <a:gd name="T51" fmla="*/ 29 h 43"/>
                  <a:gd name="T52" fmla="*/ 19 w 31"/>
                  <a:gd name="T53" fmla="*/ 35 h 43"/>
                  <a:gd name="T54" fmla="*/ 19 w 31"/>
                  <a:gd name="T55" fmla="*/ 35 h 43"/>
                  <a:gd name="T56" fmla="*/ 19 w 31"/>
                  <a:gd name="T57" fmla="*/ 35 h 43"/>
                  <a:gd name="T58" fmla="*/ 19 w 31"/>
                  <a:gd name="T59" fmla="*/ 43 h 43"/>
                  <a:gd name="T60" fmla="*/ 25 w 31"/>
                  <a:gd name="T61" fmla="*/ 43 h 43"/>
                  <a:gd name="T62" fmla="*/ 31 w 31"/>
                  <a:gd name="T63" fmla="*/ 43 h 43"/>
                  <a:gd name="T64" fmla="*/ 31 w 31"/>
                  <a:gd name="T65" fmla="*/ 43 h 43"/>
                  <a:gd name="T66" fmla="*/ 31 w 31"/>
                  <a:gd name="T67" fmla="*/ 43 h 43"/>
                  <a:gd name="T68" fmla="*/ 25 w 31"/>
                  <a:gd name="T69" fmla="*/ 43 h 43"/>
                  <a:gd name="T70" fmla="*/ 25 w 31"/>
                  <a:gd name="T71" fmla="*/ 35 h 43"/>
                  <a:gd name="T72" fmla="*/ 25 w 31"/>
                  <a:gd name="T73" fmla="*/ 35 h 43"/>
                  <a:gd name="T74" fmla="*/ 19 w 31"/>
                  <a:gd name="T75" fmla="*/ 29 h 43"/>
                  <a:gd name="T76" fmla="*/ 13 w 31"/>
                  <a:gd name="T77" fmla="*/ 29 h 43"/>
                  <a:gd name="T78" fmla="*/ 13 w 31"/>
                  <a:gd name="T79" fmla="*/ 23 h 43"/>
                  <a:gd name="T80" fmla="*/ 13 w 31"/>
                  <a:gd name="T81" fmla="*/ 23 h 43"/>
                  <a:gd name="T82" fmla="*/ 13 w 31"/>
                  <a:gd name="T83" fmla="*/ 23 h 43"/>
                  <a:gd name="T84" fmla="*/ 13 w 31"/>
                  <a:gd name="T85" fmla="*/ 17 h 43"/>
                  <a:gd name="T86" fmla="*/ 13 w 31"/>
                  <a:gd name="T87" fmla="*/ 17 h 43"/>
                  <a:gd name="T88" fmla="*/ 13 w 31"/>
                  <a:gd name="T89" fmla="*/ 17 h 43"/>
                  <a:gd name="T90" fmla="*/ 13 w 31"/>
                  <a:gd name="T91" fmla="*/ 17 h 43"/>
                  <a:gd name="T92" fmla="*/ 19 w 31"/>
                  <a:gd name="T93" fmla="*/ 23 h 43"/>
                  <a:gd name="T94" fmla="*/ 25 w 31"/>
                  <a:gd name="T95"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 h="43">
                    <a:moveTo>
                      <a:pt x="25" y="23"/>
                    </a:moveTo>
                    <a:lnTo>
                      <a:pt x="25" y="23"/>
                    </a:lnTo>
                    <a:lnTo>
                      <a:pt x="19" y="17"/>
                    </a:lnTo>
                    <a:lnTo>
                      <a:pt x="13" y="12"/>
                    </a:lnTo>
                    <a:lnTo>
                      <a:pt x="13" y="12"/>
                    </a:lnTo>
                    <a:lnTo>
                      <a:pt x="7" y="6"/>
                    </a:lnTo>
                    <a:lnTo>
                      <a:pt x="7" y="6"/>
                    </a:lnTo>
                    <a:lnTo>
                      <a:pt x="7" y="0"/>
                    </a:lnTo>
                    <a:lnTo>
                      <a:pt x="7" y="0"/>
                    </a:lnTo>
                    <a:lnTo>
                      <a:pt x="0" y="6"/>
                    </a:lnTo>
                    <a:lnTo>
                      <a:pt x="7" y="6"/>
                    </a:lnTo>
                    <a:lnTo>
                      <a:pt x="7" y="12"/>
                    </a:lnTo>
                    <a:lnTo>
                      <a:pt x="7" y="12"/>
                    </a:lnTo>
                    <a:lnTo>
                      <a:pt x="7" y="17"/>
                    </a:lnTo>
                    <a:lnTo>
                      <a:pt x="13" y="17"/>
                    </a:lnTo>
                    <a:lnTo>
                      <a:pt x="13" y="17"/>
                    </a:lnTo>
                    <a:lnTo>
                      <a:pt x="13" y="17"/>
                    </a:lnTo>
                    <a:lnTo>
                      <a:pt x="7" y="17"/>
                    </a:lnTo>
                    <a:lnTo>
                      <a:pt x="7" y="17"/>
                    </a:lnTo>
                    <a:lnTo>
                      <a:pt x="7" y="12"/>
                    </a:lnTo>
                    <a:lnTo>
                      <a:pt x="7" y="12"/>
                    </a:lnTo>
                    <a:lnTo>
                      <a:pt x="7" y="17"/>
                    </a:lnTo>
                    <a:lnTo>
                      <a:pt x="7" y="17"/>
                    </a:lnTo>
                    <a:lnTo>
                      <a:pt x="13" y="23"/>
                    </a:lnTo>
                    <a:lnTo>
                      <a:pt x="13" y="23"/>
                    </a:lnTo>
                    <a:lnTo>
                      <a:pt x="13" y="29"/>
                    </a:lnTo>
                    <a:lnTo>
                      <a:pt x="19" y="35"/>
                    </a:lnTo>
                    <a:lnTo>
                      <a:pt x="19" y="35"/>
                    </a:lnTo>
                    <a:lnTo>
                      <a:pt x="19" y="35"/>
                    </a:lnTo>
                    <a:lnTo>
                      <a:pt x="19" y="43"/>
                    </a:lnTo>
                    <a:lnTo>
                      <a:pt x="25" y="43"/>
                    </a:lnTo>
                    <a:lnTo>
                      <a:pt x="31" y="43"/>
                    </a:lnTo>
                    <a:lnTo>
                      <a:pt x="31" y="43"/>
                    </a:lnTo>
                    <a:lnTo>
                      <a:pt x="31" y="43"/>
                    </a:lnTo>
                    <a:lnTo>
                      <a:pt x="25" y="43"/>
                    </a:lnTo>
                    <a:lnTo>
                      <a:pt x="25" y="35"/>
                    </a:lnTo>
                    <a:lnTo>
                      <a:pt x="25" y="35"/>
                    </a:lnTo>
                    <a:lnTo>
                      <a:pt x="19" y="29"/>
                    </a:lnTo>
                    <a:lnTo>
                      <a:pt x="13" y="29"/>
                    </a:lnTo>
                    <a:lnTo>
                      <a:pt x="13" y="23"/>
                    </a:lnTo>
                    <a:lnTo>
                      <a:pt x="13" y="23"/>
                    </a:lnTo>
                    <a:lnTo>
                      <a:pt x="13" y="23"/>
                    </a:lnTo>
                    <a:lnTo>
                      <a:pt x="13" y="17"/>
                    </a:lnTo>
                    <a:lnTo>
                      <a:pt x="13" y="17"/>
                    </a:lnTo>
                    <a:lnTo>
                      <a:pt x="13" y="17"/>
                    </a:lnTo>
                    <a:lnTo>
                      <a:pt x="13" y="17"/>
                    </a:lnTo>
                    <a:lnTo>
                      <a:pt x="19" y="23"/>
                    </a:lnTo>
                    <a:lnTo>
                      <a:pt x="25" y="2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36" name="Freeform 352"/>
              <p:cNvSpPr>
                <a:spLocks/>
              </p:cNvSpPr>
              <p:nvPr/>
            </p:nvSpPr>
            <p:spPr bwMode="auto">
              <a:xfrm>
                <a:off x="4789" y="1912"/>
                <a:ext cx="12" cy="32"/>
              </a:xfrm>
              <a:custGeom>
                <a:avLst/>
                <a:gdLst>
                  <a:gd name="T0" fmla="*/ 0 w 12"/>
                  <a:gd name="T1" fmla="*/ 0 h 32"/>
                  <a:gd name="T2" fmla="*/ 0 w 12"/>
                  <a:gd name="T3" fmla="*/ 6 h 32"/>
                  <a:gd name="T4" fmla="*/ 0 w 12"/>
                  <a:gd name="T5" fmla="*/ 14 h 32"/>
                  <a:gd name="T6" fmla="*/ 6 w 12"/>
                  <a:gd name="T7" fmla="*/ 14 h 32"/>
                  <a:gd name="T8" fmla="*/ 6 w 12"/>
                  <a:gd name="T9" fmla="*/ 14 h 32"/>
                  <a:gd name="T10" fmla="*/ 6 w 12"/>
                  <a:gd name="T11" fmla="*/ 20 h 32"/>
                  <a:gd name="T12" fmla="*/ 6 w 12"/>
                  <a:gd name="T13" fmla="*/ 26 h 32"/>
                  <a:gd name="T14" fmla="*/ 12 w 12"/>
                  <a:gd name="T15" fmla="*/ 32 h 32"/>
                  <a:gd name="T16" fmla="*/ 12 w 12"/>
                  <a:gd name="T17" fmla="*/ 32 h 32"/>
                  <a:gd name="T18" fmla="*/ 12 w 12"/>
                  <a:gd name="T19" fmla="*/ 32 h 32"/>
                  <a:gd name="T20" fmla="*/ 6 w 12"/>
                  <a:gd name="T21" fmla="*/ 26 h 32"/>
                  <a:gd name="T22" fmla="*/ 6 w 12"/>
                  <a:gd name="T23" fmla="*/ 20 h 32"/>
                  <a:gd name="T24" fmla="*/ 6 w 12"/>
                  <a:gd name="T25" fmla="*/ 20 h 32"/>
                  <a:gd name="T26" fmla="*/ 0 w 12"/>
                  <a:gd name="T27" fmla="*/ 6 h 32"/>
                  <a:gd name="T28" fmla="*/ 0 w 12"/>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32">
                    <a:moveTo>
                      <a:pt x="0" y="0"/>
                    </a:moveTo>
                    <a:lnTo>
                      <a:pt x="0" y="6"/>
                    </a:lnTo>
                    <a:lnTo>
                      <a:pt x="0" y="14"/>
                    </a:lnTo>
                    <a:lnTo>
                      <a:pt x="6" y="14"/>
                    </a:lnTo>
                    <a:lnTo>
                      <a:pt x="6" y="14"/>
                    </a:lnTo>
                    <a:lnTo>
                      <a:pt x="6" y="20"/>
                    </a:lnTo>
                    <a:lnTo>
                      <a:pt x="6" y="26"/>
                    </a:lnTo>
                    <a:lnTo>
                      <a:pt x="12" y="32"/>
                    </a:lnTo>
                    <a:lnTo>
                      <a:pt x="12" y="32"/>
                    </a:lnTo>
                    <a:lnTo>
                      <a:pt x="12" y="32"/>
                    </a:lnTo>
                    <a:lnTo>
                      <a:pt x="6" y="26"/>
                    </a:lnTo>
                    <a:lnTo>
                      <a:pt x="6" y="20"/>
                    </a:lnTo>
                    <a:lnTo>
                      <a:pt x="6" y="20"/>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37" name="Freeform 353"/>
              <p:cNvSpPr>
                <a:spLocks/>
              </p:cNvSpPr>
              <p:nvPr/>
            </p:nvSpPr>
            <p:spPr bwMode="auto">
              <a:xfrm>
                <a:off x="4636" y="1889"/>
                <a:ext cx="134" cy="37"/>
              </a:xfrm>
              <a:custGeom>
                <a:avLst/>
                <a:gdLst>
                  <a:gd name="T0" fmla="*/ 128 w 134"/>
                  <a:gd name="T1" fmla="*/ 23 h 37"/>
                  <a:gd name="T2" fmla="*/ 110 w 134"/>
                  <a:gd name="T3" fmla="*/ 17 h 37"/>
                  <a:gd name="T4" fmla="*/ 104 w 134"/>
                  <a:gd name="T5" fmla="*/ 17 h 37"/>
                  <a:gd name="T6" fmla="*/ 98 w 134"/>
                  <a:gd name="T7" fmla="*/ 11 h 37"/>
                  <a:gd name="T8" fmla="*/ 91 w 134"/>
                  <a:gd name="T9" fmla="*/ 11 h 37"/>
                  <a:gd name="T10" fmla="*/ 85 w 134"/>
                  <a:gd name="T11" fmla="*/ 6 h 37"/>
                  <a:gd name="T12" fmla="*/ 79 w 134"/>
                  <a:gd name="T13" fmla="*/ 6 h 37"/>
                  <a:gd name="T14" fmla="*/ 73 w 134"/>
                  <a:gd name="T15" fmla="*/ 0 h 37"/>
                  <a:gd name="T16" fmla="*/ 67 w 134"/>
                  <a:gd name="T17" fmla="*/ 0 h 37"/>
                  <a:gd name="T18" fmla="*/ 73 w 134"/>
                  <a:gd name="T19" fmla="*/ 6 h 37"/>
                  <a:gd name="T20" fmla="*/ 73 w 134"/>
                  <a:gd name="T21" fmla="*/ 11 h 37"/>
                  <a:gd name="T22" fmla="*/ 67 w 134"/>
                  <a:gd name="T23" fmla="*/ 11 h 37"/>
                  <a:gd name="T24" fmla="*/ 61 w 134"/>
                  <a:gd name="T25" fmla="*/ 11 h 37"/>
                  <a:gd name="T26" fmla="*/ 61 w 134"/>
                  <a:gd name="T27" fmla="*/ 11 h 37"/>
                  <a:gd name="T28" fmla="*/ 55 w 134"/>
                  <a:gd name="T29" fmla="*/ 11 h 37"/>
                  <a:gd name="T30" fmla="*/ 49 w 134"/>
                  <a:gd name="T31" fmla="*/ 6 h 37"/>
                  <a:gd name="T32" fmla="*/ 49 w 134"/>
                  <a:gd name="T33" fmla="*/ 11 h 37"/>
                  <a:gd name="T34" fmla="*/ 49 w 134"/>
                  <a:gd name="T35" fmla="*/ 11 h 37"/>
                  <a:gd name="T36" fmla="*/ 35 w 134"/>
                  <a:gd name="T37" fmla="*/ 17 h 37"/>
                  <a:gd name="T38" fmla="*/ 18 w 134"/>
                  <a:gd name="T39" fmla="*/ 17 h 37"/>
                  <a:gd name="T40" fmla="*/ 6 w 134"/>
                  <a:gd name="T41" fmla="*/ 23 h 37"/>
                  <a:gd name="T42" fmla="*/ 0 w 134"/>
                  <a:gd name="T43" fmla="*/ 29 h 37"/>
                  <a:gd name="T44" fmla="*/ 12 w 134"/>
                  <a:gd name="T45" fmla="*/ 29 h 37"/>
                  <a:gd name="T46" fmla="*/ 30 w 134"/>
                  <a:gd name="T47" fmla="*/ 23 h 37"/>
                  <a:gd name="T48" fmla="*/ 30 w 134"/>
                  <a:gd name="T49" fmla="*/ 23 h 37"/>
                  <a:gd name="T50" fmla="*/ 30 w 134"/>
                  <a:gd name="T51" fmla="*/ 29 h 37"/>
                  <a:gd name="T52" fmla="*/ 24 w 134"/>
                  <a:gd name="T53" fmla="*/ 29 h 37"/>
                  <a:gd name="T54" fmla="*/ 18 w 134"/>
                  <a:gd name="T55" fmla="*/ 37 h 37"/>
                  <a:gd name="T56" fmla="*/ 24 w 134"/>
                  <a:gd name="T57" fmla="*/ 37 h 37"/>
                  <a:gd name="T58" fmla="*/ 61 w 134"/>
                  <a:gd name="T59" fmla="*/ 17 h 37"/>
                  <a:gd name="T60" fmla="*/ 67 w 134"/>
                  <a:gd name="T61" fmla="*/ 23 h 37"/>
                  <a:gd name="T62" fmla="*/ 85 w 134"/>
                  <a:gd name="T63" fmla="*/ 29 h 37"/>
                  <a:gd name="T64" fmla="*/ 98 w 134"/>
                  <a:gd name="T65" fmla="*/ 29 h 37"/>
                  <a:gd name="T66" fmla="*/ 116 w 134"/>
                  <a:gd name="T67" fmla="*/ 23 h 37"/>
                  <a:gd name="T68" fmla="*/ 116 w 134"/>
                  <a:gd name="T69" fmla="*/ 23 h 37"/>
                  <a:gd name="T70" fmla="*/ 122 w 134"/>
                  <a:gd name="T71" fmla="*/ 29 h 37"/>
                  <a:gd name="T72" fmla="*/ 122 w 134"/>
                  <a:gd name="T73" fmla="*/ 29 h 37"/>
                  <a:gd name="T74" fmla="*/ 134 w 134"/>
                  <a:gd name="T75" fmla="*/ 29 h 37"/>
                  <a:gd name="T76" fmla="*/ 134 w 134"/>
                  <a:gd name="T77" fmla="*/ 29 h 37"/>
                  <a:gd name="T78" fmla="*/ 134 w 134"/>
                  <a:gd name="T7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 h="37">
                    <a:moveTo>
                      <a:pt x="134" y="23"/>
                    </a:moveTo>
                    <a:lnTo>
                      <a:pt x="128" y="23"/>
                    </a:lnTo>
                    <a:lnTo>
                      <a:pt x="116" y="23"/>
                    </a:lnTo>
                    <a:lnTo>
                      <a:pt x="110" y="17"/>
                    </a:lnTo>
                    <a:lnTo>
                      <a:pt x="110" y="17"/>
                    </a:lnTo>
                    <a:lnTo>
                      <a:pt x="104" y="17"/>
                    </a:lnTo>
                    <a:lnTo>
                      <a:pt x="104" y="11"/>
                    </a:lnTo>
                    <a:lnTo>
                      <a:pt x="98" y="11"/>
                    </a:lnTo>
                    <a:lnTo>
                      <a:pt x="98" y="11"/>
                    </a:lnTo>
                    <a:lnTo>
                      <a:pt x="91" y="11"/>
                    </a:lnTo>
                    <a:lnTo>
                      <a:pt x="85" y="6"/>
                    </a:lnTo>
                    <a:lnTo>
                      <a:pt x="85" y="6"/>
                    </a:lnTo>
                    <a:lnTo>
                      <a:pt x="85" y="6"/>
                    </a:lnTo>
                    <a:lnTo>
                      <a:pt x="79" y="6"/>
                    </a:lnTo>
                    <a:lnTo>
                      <a:pt x="73" y="6"/>
                    </a:lnTo>
                    <a:lnTo>
                      <a:pt x="73" y="0"/>
                    </a:lnTo>
                    <a:lnTo>
                      <a:pt x="73" y="0"/>
                    </a:lnTo>
                    <a:lnTo>
                      <a:pt x="67" y="0"/>
                    </a:lnTo>
                    <a:lnTo>
                      <a:pt x="67" y="6"/>
                    </a:lnTo>
                    <a:lnTo>
                      <a:pt x="73" y="6"/>
                    </a:lnTo>
                    <a:lnTo>
                      <a:pt x="73" y="6"/>
                    </a:lnTo>
                    <a:lnTo>
                      <a:pt x="73" y="11"/>
                    </a:lnTo>
                    <a:lnTo>
                      <a:pt x="67" y="11"/>
                    </a:lnTo>
                    <a:lnTo>
                      <a:pt x="67" y="11"/>
                    </a:lnTo>
                    <a:lnTo>
                      <a:pt x="67" y="11"/>
                    </a:lnTo>
                    <a:lnTo>
                      <a:pt x="61" y="11"/>
                    </a:lnTo>
                    <a:lnTo>
                      <a:pt x="61" y="11"/>
                    </a:lnTo>
                    <a:lnTo>
                      <a:pt x="61" y="11"/>
                    </a:lnTo>
                    <a:lnTo>
                      <a:pt x="61" y="11"/>
                    </a:lnTo>
                    <a:lnTo>
                      <a:pt x="55" y="11"/>
                    </a:lnTo>
                    <a:lnTo>
                      <a:pt x="49" y="6"/>
                    </a:lnTo>
                    <a:lnTo>
                      <a:pt x="49" y="6"/>
                    </a:lnTo>
                    <a:lnTo>
                      <a:pt x="49" y="6"/>
                    </a:lnTo>
                    <a:lnTo>
                      <a:pt x="49" y="11"/>
                    </a:lnTo>
                    <a:lnTo>
                      <a:pt x="49" y="11"/>
                    </a:lnTo>
                    <a:lnTo>
                      <a:pt x="49" y="11"/>
                    </a:lnTo>
                    <a:lnTo>
                      <a:pt x="49" y="11"/>
                    </a:lnTo>
                    <a:lnTo>
                      <a:pt x="35" y="17"/>
                    </a:lnTo>
                    <a:lnTo>
                      <a:pt x="30" y="17"/>
                    </a:lnTo>
                    <a:lnTo>
                      <a:pt x="18" y="17"/>
                    </a:lnTo>
                    <a:lnTo>
                      <a:pt x="18" y="17"/>
                    </a:lnTo>
                    <a:lnTo>
                      <a:pt x="6" y="23"/>
                    </a:lnTo>
                    <a:lnTo>
                      <a:pt x="0" y="29"/>
                    </a:lnTo>
                    <a:lnTo>
                      <a:pt x="0" y="29"/>
                    </a:lnTo>
                    <a:lnTo>
                      <a:pt x="0" y="29"/>
                    </a:lnTo>
                    <a:lnTo>
                      <a:pt x="12" y="29"/>
                    </a:lnTo>
                    <a:lnTo>
                      <a:pt x="18" y="23"/>
                    </a:lnTo>
                    <a:lnTo>
                      <a:pt x="30" y="23"/>
                    </a:lnTo>
                    <a:lnTo>
                      <a:pt x="30" y="23"/>
                    </a:lnTo>
                    <a:lnTo>
                      <a:pt x="30" y="23"/>
                    </a:lnTo>
                    <a:lnTo>
                      <a:pt x="30" y="29"/>
                    </a:lnTo>
                    <a:lnTo>
                      <a:pt x="30" y="29"/>
                    </a:lnTo>
                    <a:lnTo>
                      <a:pt x="30" y="29"/>
                    </a:lnTo>
                    <a:lnTo>
                      <a:pt x="24" y="29"/>
                    </a:lnTo>
                    <a:lnTo>
                      <a:pt x="18" y="37"/>
                    </a:lnTo>
                    <a:lnTo>
                      <a:pt x="18" y="37"/>
                    </a:lnTo>
                    <a:lnTo>
                      <a:pt x="18" y="37"/>
                    </a:lnTo>
                    <a:lnTo>
                      <a:pt x="24" y="37"/>
                    </a:lnTo>
                    <a:lnTo>
                      <a:pt x="49" y="23"/>
                    </a:lnTo>
                    <a:lnTo>
                      <a:pt x="61" y="17"/>
                    </a:lnTo>
                    <a:lnTo>
                      <a:pt x="61" y="17"/>
                    </a:lnTo>
                    <a:lnTo>
                      <a:pt x="67" y="23"/>
                    </a:lnTo>
                    <a:lnTo>
                      <a:pt x="73" y="29"/>
                    </a:lnTo>
                    <a:lnTo>
                      <a:pt x="85" y="29"/>
                    </a:lnTo>
                    <a:lnTo>
                      <a:pt x="85" y="29"/>
                    </a:lnTo>
                    <a:lnTo>
                      <a:pt x="98" y="29"/>
                    </a:lnTo>
                    <a:lnTo>
                      <a:pt x="104" y="29"/>
                    </a:lnTo>
                    <a:lnTo>
                      <a:pt x="116" y="23"/>
                    </a:lnTo>
                    <a:lnTo>
                      <a:pt x="116" y="23"/>
                    </a:lnTo>
                    <a:lnTo>
                      <a:pt x="116" y="23"/>
                    </a:lnTo>
                    <a:lnTo>
                      <a:pt x="116" y="29"/>
                    </a:lnTo>
                    <a:lnTo>
                      <a:pt x="122" y="29"/>
                    </a:lnTo>
                    <a:lnTo>
                      <a:pt x="122" y="29"/>
                    </a:lnTo>
                    <a:lnTo>
                      <a:pt x="122" y="29"/>
                    </a:lnTo>
                    <a:lnTo>
                      <a:pt x="128" y="37"/>
                    </a:lnTo>
                    <a:lnTo>
                      <a:pt x="134" y="29"/>
                    </a:lnTo>
                    <a:lnTo>
                      <a:pt x="134" y="29"/>
                    </a:lnTo>
                    <a:lnTo>
                      <a:pt x="134" y="29"/>
                    </a:lnTo>
                    <a:lnTo>
                      <a:pt x="134" y="29"/>
                    </a:lnTo>
                    <a:lnTo>
                      <a:pt x="134" y="2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38" name="Freeform 354"/>
              <p:cNvSpPr>
                <a:spLocks/>
              </p:cNvSpPr>
              <p:nvPr/>
            </p:nvSpPr>
            <p:spPr bwMode="auto">
              <a:xfrm>
                <a:off x="4709" y="1895"/>
                <a:ext cx="37" cy="11"/>
              </a:xfrm>
              <a:custGeom>
                <a:avLst/>
                <a:gdLst>
                  <a:gd name="T0" fmla="*/ 12 w 37"/>
                  <a:gd name="T1" fmla="*/ 0 h 11"/>
                  <a:gd name="T2" fmla="*/ 6 w 37"/>
                  <a:gd name="T3" fmla="*/ 0 h 11"/>
                  <a:gd name="T4" fmla="*/ 6 w 37"/>
                  <a:gd name="T5" fmla="*/ 5 h 11"/>
                  <a:gd name="T6" fmla="*/ 6 w 37"/>
                  <a:gd name="T7" fmla="*/ 5 h 11"/>
                  <a:gd name="T8" fmla="*/ 6 w 37"/>
                  <a:gd name="T9" fmla="*/ 5 h 11"/>
                  <a:gd name="T10" fmla="*/ 0 w 37"/>
                  <a:gd name="T11" fmla="*/ 5 h 11"/>
                  <a:gd name="T12" fmla="*/ 0 w 37"/>
                  <a:gd name="T13" fmla="*/ 11 h 11"/>
                  <a:gd name="T14" fmla="*/ 0 w 37"/>
                  <a:gd name="T15" fmla="*/ 11 h 11"/>
                  <a:gd name="T16" fmla="*/ 0 w 37"/>
                  <a:gd name="T17" fmla="*/ 11 h 11"/>
                  <a:gd name="T18" fmla="*/ 0 w 37"/>
                  <a:gd name="T19" fmla="*/ 11 h 11"/>
                  <a:gd name="T20" fmla="*/ 6 w 37"/>
                  <a:gd name="T21" fmla="*/ 11 h 11"/>
                  <a:gd name="T22" fmla="*/ 18 w 37"/>
                  <a:gd name="T23" fmla="*/ 11 h 11"/>
                  <a:gd name="T24" fmla="*/ 18 w 37"/>
                  <a:gd name="T25" fmla="*/ 11 h 11"/>
                  <a:gd name="T26" fmla="*/ 25 w 37"/>
                  <a:gd name="T27" fmla="*/ 11 h 11"/>
                  <a:gd name="T28" fmla="*/ 31 w 37"/>
                  <a:gd name="T29" fmla="*/ 11 h 11"/>
                  <a:gd name="T30" fmla="*/ 37 w 37"/>
                  <a:gd name="T31" fmla="*/ 11 h 11"/>
                  <a:gd name="T32" fmla="*/ 37 w 37"/>
                  <a:gd name="T33" fmla="*/ 11 h 11"/>
                  <a:gd name="T34" fmla="*/ 37 w 37"/>
                  <a:gd name="T35" fmla="*/ 11 h 11"/>
                  <a:gd name="T36" fmla="*/ 31 w 37"/>
                  <a:gd name="T37" fmla="*/ 11 h 11"/>
                  <a:gd name="T38" fmla="*/ 31 w 37"/>
                  <a:gd name="T39" fmla="*/ 5 h 11"/>
                  <a:gd name="T40" fmla="*/ 31 w 37"/>
                  <a:gd name="T41" fmla="*/ 5 h 11"/>
                  <a:gd name="T42" fmla="*/ 25 w 37"/>
                  <a:gd name="T43" fmla="*/ 5 h 11"/>
                  <a:gd name="T44" fmla="*/ 18 w 37"/>
                  <a:gd name="T45" fmla="*/ 0 h 11"/>
                  <a:gd name="T46" fmla="*/ 12 w 37"/>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11">
                    <a:moveTo>
                      <a:pt x="12" y="0"/>
                    </a:moveTo>
                    <a:lnTo>
                      <a:pt x="6" y="0"/>
                    </a:lnTo>
                    <a:lnTo>
                      <a:pt x="6" y="5"/>
                    </a:lnTo>
                    <a:lnTo>
                      <a:pt x="6" y="5"/>
                    </a:lnTo>
                    <a:lnTo>
                      <a:pt x="6" y="5"/>
                    </a:lnTo>
                    <a:lnTo>
                      <a:pt x="0" y="5"/>
                    </a:lnTo>
                    <a:lnTo>
                      <a:pt x="0" y="11"/>
                    </a:lnTo>
                    <a:lnTo>
                      <a:pt x="0" y="11"/>
                    </a:lnTo>
                    <a:lnTo>
                      <a:pt x="0" y="11"/>
                    </a:lnTo>
                    <a:lnTo>
                      <a:pt x="0" y="11"/>
                    </a:lnTo>
                    <a:lnTo>
                      <a:pt x="6" y="11"/>
                    </a:lnTo>
                    <a:lnTo>
                      <a:pt x="18" y="11"/>
                    </a:lnTo>
                    <a:lnTo>
                      <a:pt x="18" y="11"/>
                    </a:lnTo>
                    <a:lnTo>
                      <a:pt x="25" y="11"/>
                    </a:lnTo>
                    <a:lnTo>
                      <a:pt x="31" y="11"/>
                    </a:lnTo>
                    <a:lnTo>
                      <a:pt x="37" y="11"/>
                    </a:lnTo>
                    <a:lnTo>
                      <a:pt x="37" y="11"/>
                    </a:lnTo>
                    <a:lnTo>
                      <a:pt x="37" y="11"/>
                    </a:lnTo>
                    <a:lnTo>
                      <a:pt x="31" y="11"/>
                    </a:lnTo>
                    <a:lnTo>
                      <a:pt x="31" y="5"/>
                    </a:lnTo>
                    <a:lnTo>
                      <a:pt x="31" y="5"/>
                    </a:lnTo>
                    <a:lnTo>
                      <a:pt x="25" y="5"/>
                    </a:lnTo>
                    <a:lnTo>
                      <a:pt x="18" y="0"/>
                    </a:lnTo>
                    <a:lnTo>
                      <a:pt x="12"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39" name="Freeform 355"/>
              <p:cNvSpPr>
                <a:spLocks/>
              </p:cNvSpPr>
              <p:nvPr/>
            </p:nvSpPr>
            <p:spPr bwMode="auto">
              <a:xfrm>
                <a:off x="4685" y="1895"/>
                <a:ext cx="30" cy="11"/>
              </a:xfrm>
              <a:custGeom>
                <a:avLst/>
                <a:gdLst>
                  <a:gd name="T0" fmla="*/ 30 w 30"/>
                  <a:gd name="T1" fmla="*/ 0 h 11"/>
                  <a:gd name="T2" fmla="*/ 30 w 30"/>
                  <a:gd name="T3" fmla="*/ 5 h 11"/>
                  <a:gd name="T4" fmla="*/ 24 w 30"/>
                  <a:gd name="T5" fmla="*/ 5 h 11"/>
                  <a:gd name="T6" fmla="*/ 24 w 30"/>
                  <a:gd name="T7" fmla="*/ 5 h 11"/>
                  <a:gd name="T8" fmla="*/ 24 w 30"/>
                  <a:gd name="T9" fmla="*/ 5 h 11"/>
                  <a:gd name="T10" fmla="*/ 18 w 30"/>
                  <a:gd name="T11" fmla="*/ 11 h 11"/>
                  <a:gd name="T12" fmla="*/ 18 w 30"/>
                  <a:gd name="T13" fmla="*/ 11 h 11"/>
                  <a:gd name="T14" fmla="*/ 12 w 30"/>
                  <a:gd name="T15" fmla="*/ 5 h 11"/>
                  <a:gd name="T16" fmla="*/ 12 w 30"/>
                  <a:gd name="T17" fmla="*/ 5 h 11"/>
                  <a:gd name="T18" fmla="*/ 6 w 30"/>
                  <a:gd name="T19" fmla="*/ 5 h 11"/>
                  <a:gd name="T20" fmla="*/ 0 w 30"/>
                  <a:gd name="T21" fmla="*/ 5 h 11"/>
                  <a:gd name="T22" fmla="*/ 0 w 30"/>
                  <a:gd name="T2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1">
                    <a:moveTo>
                      <a:pt x="30" y="0"/>
                    </a:moveTo>
                    <a:lnTo>
                      <a:pt x="30" y="5"/>
                    </a:lnTo>
                    <a:lnTo>
                      <a:pt x="24" y="5"/>
                    </a:lnTo>
                    <a:lnTo>
                      <a:pt x="24" y="5"/>
                    </a:lnTo>
                    <a:lnTo>
                      <a:pt x="24" y="5"/>
                    </a:lnTo>
                    <a:lnTo>
                      <a:pt x="18" y="11"/>
                    </a:lnTo>
                    <a:lnTo>
                      <a:pt x="18" y="11"/>
                    </a:lnTo>
                    <a:lnTo>
                      <a:pt x="12" y="5"/>
                    </a:lnTo>
                    <a:lnTo>
                      <a:pt x="12" y="5"/>
                    </a:lnTo>
                    <a:lnTo>
                      <a:pt x="6" y="5"/>
                    </a:lnTo>
                    <a:lnTo>
                      <a:pt x="0" y="5"/>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40" name="Freeform 356"/>
              <p:cNvSpPr>
                <a:spLocks/>
              </p:cNvSpPr>
              <p:nvPr/>
            </p:nvSpPr>
            <p:spPr bwMode="auto">
              <a:xfrm>
                <a:off x="4042" y="2303"/>
                <a:ext cx="37" cy="38"/>
              </a:xfrm>
              <a:custGeom>
                <a:avLst/>
                <a:gdLst>
                  <a:gd name="T0" fmla="*/ 37 w 37"/>
                  <a:gd name="T1" fmla="*/ 0 h 38"/>
                  <a:gd name="T2" fmla="*/ 32 w 37"/>
                  <a:gd name="T3" fmla="*/ 8 h 38"/>
                  <a:gd name="T4" fmla="*/ 18 w 37"/>
                  <a:gd name="T5" fmla="*/ 8 h 38"/>
                  <a:gd name="T6" fmla="*/ 12 w 37"/>
                  <a:gd name="T7" fmla="*/ 14 h 38"/>
                  <a:gd name="T8" fmla="*/ 12 w 37"/>
                  <a:gd name="T9" fmla="*/ 14 h 38"/>
                  <a:gd name="T10" fmla="*/ 6 w 37"/>
                  <a:gd name="T11" fmla="*/ 26 h 38"/>
                  <a:gd name="T12" fmla="*/ 0 w 37"/>
                  <a:gd name="T13" fmla="*/ 38 h 38"/>
                  <a:gd name="T14" fmla="*/ 0 w 37"/>
                  <a:gd name="T15" fmla="*/ 38 h 38"/>
                  <a:gd name="T16" fmla="*/ 0 w 37"/>
                  <a:gd name="T17" fmla="*/ 38 h 38"/>
                  <a:gd name="T18" fmla="*/ 0 w 37"/>
                  <a:gd name="T19" fmla="*/ 38 h 38"/>
                  <a:gd name="T20" fmla="*/ 0 w 37"/>
                  <a:gd name="T21" fmla="*/ 26 h 38"/>
                  <a:gd name="T22" fmla="*/ 6 w 37"/>
                  <a:gd name="T23" fmla="*/ 14 h 38"/>
                  <a:gd name="T24" fmla="*/ 6 w 37"/>
                  <a:gd name="T25" fmla="*/ 14 h 38"/>
                  <a:gd name="T26" fmla="*/ 12 w 37"/>
                  <a:gd name="T27" fmla="*/ 8 h 38"/>
                  <a:gd name="T28" fmla="*/ 24 w 37"/>
                  <a:gd name="T29" fmla="*/ 0 h 38"/>
                  <a:gd name="T30" fmla="*/ 37 w 37"/>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38">
                    <a:moveTo>
                      <a:pt x="37" y="0"/>
                    </a:moveTo>
                    <a:lnTo>
                      <a:pt x="32" y="8"/>
                    </a:lnTo>
                    <a:lnTo>
                      <a:pt x="18" y="8"/>
                    </a:lnTo>
                    <a:lnTo>
                      <a:pt x="12" y="14"/>
                    </a:lnTo>
                    <a:lnTo>
                      <a:pt x="12" y="14"/>
                    </a:lnTo>
                    <a:lnTo>
                      <a:pt x="6" y="26"/>
                    </a:lnTo>
                    <a:lnTo>
                      <a:pt x="0" y="38"/>
                    </a:lnTo>
                    <a:lnTo>
                      <a:pt x="0" y="38"/>
                    </a:lnTo>
                    <a:lnTo>
                      <a:pt x="0" y="38"/>
                    </a:lnTo>
                    <a:lnTo>
                      <a:pt x="0" y="38"/>
                    </a:lnTo>
                    <a:lnTo>
                      <a:pt x="0" y="26"/>
                    </a:lnTo>
                    <a:lnTo>
                      <a:pt x="6" y="14"/>
                    </a:lnTo>
                    <a:lnTo>
                      <a:pt x="6" y="14"/>
                    </a:lnTo>
                    <a:lnTo>
                      <a:pt x="12" y="8"/>
                    </a:lnTo>
                    <a:lnTo>
                      <a:pt x="24" y="0"/>
                    </a:lnTo>
                    <a:lnTo>
                      <a:pt x="3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41" name="Freeform 357"/>
              <p:cNvSpPr>
                <a:spLocks/>
              </p:cNvSpPr>
              <p:nvPr/>
            </p:nvSpPr>
            <p:spPr bwMode="auto">
              <a:xfrm>
                <a:off x="4011" y="2744"/>
                <a:ext cx="63" cy="141"/>
              </a:xfrm>
              <a:custGeom>
                <a:avLst/>
                <a:gdLst>
                  <a:gd name="T0" fmla="*/ 25 w 63"/>
                  <a:gd name="T1" fmla="*/ 0 h 141"/>
                  <a:gd name="T2" fmla="*/ 25 w 63"/>
                  <a:gd name="T3" fmla="*/ 14 h 141"/>
                  <a:gd name="T4" fmla="*/ 31 w 63"/>
                  <a:gd name="T5" fmla="*/ 25 h 141"/>
                  <a:gd name="T6" fmla="*/ 37 w 63"/>
                  <a:gd name="T7" fmla="*/ 31 h 141"/>
                  <a:gd name="T8" fmla="*/ 37 w 63"/>
                  <a:gd name="T9" fmla="*/ 31 h 141"/>
                  <a:gd name="T10" fmla="*/ 37 w 63"/>
                  <a:gd name="T11" fmla="*/ 43 h 141"/>
                  <a:gd name="T12" fmla="*/ 43 w 63"/>
                  <a:gd name="T13" fmla="*/ 63 h 141"/>
                  <a:gd name="T14" fmla="*/ 43 w 63"/>
                  <a:gd name="T15" fmla="*/ 75 h 141"/>
                  <a:gd name="T16" fmla="*/ 43 w 63"/>
                  <a:gd name="T17" fmla="*/ 75 h 141"/>
                  <a:gd name="T18" fmla="*/ 43 w 63"/>
                  <a:gd name="T19" fmla="*/ 86 h 141"/>
                  <a:gd name="T20" fmla="*/ 43 w 63"/>
                  <a:gd name="T21" fmla="*/ 92 h 141"/>
                  <a:gd name="T22" fmla="*/ 43 w 63"/>
                  <a:gd name="T23" fmla="*/ 98 h 141"/>
                  <a:gd name="T24" fmla="*/ 43 w 63"/>
                  <a:gd name="T25" fmla="*/ 98 h 141"/>
                  <a:gd name="T26" fmla="*/ 37 w 63"/>
                  <a:gd name="T27" fmla="*/ 110 h 141"/>
                  <a:gd name="T28" fmla="*/ 37 w 63"/>
                  <a:gd name="T29" fmla="*/ 124 h 141"/>
                  <a:gd name="T30" fmla="*/ 31 w 63"/>
                  <a:gd name="T31" fmla="*/ 130 h 141"/>
                  <a:gd name="T32" fmla="*/ 31 w 63"/>
                  <a:gd name="T33" fmla="*/ 130 h 141"/>
                  <a:gd name="T34" fmla="*/ 19 w 63"/>
                  <a:gd name="T35" fmla="*/ 136 h 141"/>
                  <a:gd name="T36" fmla="*/ 13 w 63"/>
                  <a:gd name="T37" fmla="*/ 136 h 141"/>
                  <a:gd name="T38" fmla="*/ 13 w 63"/>
                  <a:gd name="T39" fmla="*/ 130 h 141"/>
                  <a:gd name="T40" fmla="*/ 13 w 63"/>
                  <a:gd name="T41" fmla="*/ 130 h 141"/>
                  <a:gd name="T42" fmla="*/ 0 w 63"/>
                  <a:gd name="T43" fmla="*/ 130 h 141"/>
                  <a:gd name="T44" fmla="*/ 0 w 63"/>
                  <a:gd name="T45" fmla="*/ 124 h 141"/>
                  <a:gd name="T46" fmla="*/ 0 w 63"/>
                  <a:gd name="T47" fmla="*/ 124 h 141"/>
                  <a:gd name="T48" fmla="*/ 0 w 63"/>
                  <a:gd name="T49" fmla="*/ 124 h 141"/>
                  <a:gd name="T50" fmla="*/ 0 w 63"/>
                  <a:gd name="T51" fmla="*/ 130 h 141"/>
                  <a:gd name="T52" fmla="*/ 7 w 63"/>
                  <a:gd name="T53" fmla="*/ 136 h 141"/>
                  <a:gd name="T54" fmla="*/ 13 w 63"/>
                  <a:gd name="T55" fmla="*/ 136 h 141"/>
                  <a:gd name="T56" fmla="*/ 13 w 63"/>
                  <a:gd name="T57" fmla="*/ 136 h 141"/>
                  <a:gd name="T58" fmla="*/ 19 w 63"/>
                  <a:gd name="T59" fmla="*/ 141 h 141"/>
                  <a:gd name="T60" fmla="*/ 25 w 63"/>
                  <a:gd name="T61" fmla="*/ 141 h 141"/>
                  <a:gd name="T62" fmla="*/ 31 w 63"/>
                  <a:gd name="T63" fmla="*/ 136 h 141"/>
                  <a:gd name="T64" fmla="*/ 31 w 63"/>
                  <a:gd name="T65" fmla="*/ 136 h 141"/>
                  <a:gd name="T66" fmla="*/ 37 w 63"/>
                  <a:gd name="T67" fmla="*/ 130 h 141"/>
                  <a:gd name="T68" fmla="*/ 37 w 63"/>
                  <a:gd name="T69" fmla="*/ 130 h 141"/>
                  <a:gd name="T70" fmla="*/ 43 w 63"/>
                  <a:gd name="T71" fmla="*/ 130 h 141"/>
                  <a:gd name="T72" fmla="*/ 43 w 63"/>
                  <a:gd name="T73" fmla="*/ 130 h 141"/>
                  <a:gd name="T74" fmla="*/ 43 w 63"/>
                  <a:gd name="T75" fmla="*/ 136 h 141"/>
                  <a:gd name="T76" fmla="*/ 43 w 63"/>
                  <a:gd name="T77" fmla="*/ 141 h 141"/>
                  <a:gd name="T78" fmla="*/ 43 w 63"/>
                  <a:gd name="T79" fmla="*/ 141 h 141"/>
                  <a:gd name="T80" fmla="*/ 43 w 63"/>
                  <a:gd name="T81" fmla="*/ 141 h 141"/>
                  <a:gd name="T82" fmla="*/ 43 w 63"/>
                  <a:gd name="T83" fmla="*/ 141 h 141"/>
                  <a:gd name="T84" fmla="*/ 43 w 63"/>
                  <a:gd name="T85" fmla="*/ 130 h 141"/>
                  <a:gd name="T86" fmla="*/ 49 w 63"/>
                  <a:gd name="T87" fmla="*/ 124 h 141"/>
                  <a:gd name="T88" fmla="*/ 49 w 63"/>
                  <a:gd name="T89" fmla="*/ 124 h 141"/>
                  <a:gd name="T90" fmla="*/ 49 w 63"/>
                  <a:gd name="T91" fmla="*/ 118 h 141"/>
                  <a:gd name="T92" fmla="*/ 49 w 63"/>
                  <a:gd name="T93" fmla="*/ 118 h 141"/>
                  <a:gd name="T94" fmla="*/ 49 w 63"/>
                  <a:gd name="T95" fmla="*/ 110 h 141"/>
                  <a:gd name="T96" fmla="*/ 49 w 63"/>
                  <a:gd name="T97" fmla="*/ 110 h 141"/>
                  <a:gd name="T98" fmla="*/ 49 w 63"/>
                  <a:gd name="T99" fmla="*/ 104 h 141"/>
                  <a:gd name="T100" fmla="*/ 55 w 63"/>
                  <a:gd name="T101" fmla="*/ 98 h 141"/>
                  <a:gd name="T102" fmla="*/ 63 w 63"/>
                  <a:gd name="T103" fmla="*/ 86 h 141"/>
                  <a:gd name="T104" fmla="*/ 63 w 63"/>
                  <a:gd name="T105" fmla="*/ 86 h 141"/>
                  <a:gd name="T106" fmla="*/ 63 w 63"/>
                  <a:gd name="T107" fmla="*/ 69 h 141"/>
                  <a:gd name="T108" fmla="*/ 63 w 63"/>
                  <a:gd name="T109" fmla="*/ 49 h 141"/>
                  <a:gd name="T110" fmla="*/ 63 w 63"/>
                  <a:gd name="T111" fmla="*/ 37 h 141"/>
                  <a:gd name="T112" fmla="*/ 63 w 63"/>
                  <a:gd name="T113" fmla="*/ 37 h 141"/>
                  <a:gd name="T114" fmla="*/ 25 w 63"/>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 h="141">
                    <a:moveTo>
                      <a:pt x="25" y="0"/>
                    </a:moveTo>
                    <a:lnTo>
                      <a:pt x="25" y="14"/>
                    </a:lnTo>
                    <a:lnTo>
                      <a:pt x="31" y="25"/>
                    </a:lnTo>
                    <a:lnTo>
                      <a:pt x="37" y="31"/>
                    </a:lnTo>
                    <a:lnTo>
                      <a:pt x="37" y="31"/>
                    </a:lnTo>
                    <a:lnTo>
                      <a:pt x="37" y="43"/>
                    </a:lnTo>
                    <a:lnTo>
                      <a:pt x="43" y="63"/>
                    </a:lnTo>
                    <a:lnTo>
                      <a:pt x="43" y="75"/>
                    </a:lnTo>
                    <a:lnTo>
                      <a:pt x="43" y="75"/>
                    </a:lnTo>
                    <a:lnTo>
                      <a:pt x="43" y="86"/>
                    </a:lnTo>
                    <a:lnTo>
                      <a:pt x="43" y="92"/>
                    </a:lnTo>
                    <a:lnTo>
                      <a:pt x="43" y="98"/>
                    </a:lnTo>
                    <a:lnTo>
                      <a:pt x="43" y="98"/>
                    </a:lnTo>
                    <a:lnTo>
                      <a:pt x="37" y="110"/>
                    </a:lnTo>
                    <a:lnTo>
                      <a:pt x="37" y="124"/>
                    </a:lnTo>
                    <a:lnTo>
                      <a:pt x="31" y="130"/>
                    </a:lnTo>
                    <a:lnTo>
                      <a:pt x="31" y="130"/>
                    </a:lnTo>
                    <a:lnTo>
                      <a:pt x="19" y="136"/>
                    </a:lnTo>
                    <a:lnTo>
                      <a:pt x="13" y="136"/>
                    </a:lnTo>
                    <a:lnTo>
                      <a:pt x="13" y="130"/>
                    </a:lnTo>
                    <a:lnTo>
                      <a:pt x="13" y="130"/>
                    </a:lnTo>
                    <a:lnTo>
                      <a:pt x="0" y="130"/>
                    </a:lnTo>
                    <a:lnTo>
                      <a:pt x="0" y="124"/>
                    </a:lnTo>
                    <a:lnTo>
                      <a:pt x="0" y="124"/>
                    </a:lnTo>
                    <a:lnTo>
                      <a:pt x="0" y="124"/>
                    </a:lnTo>
                    <a:lnTo>
                      <a:pt x="0" y="130"/>
                    </a:lnTo>
                    <a:lnTo>
                      <a:pt x="7" y="136"/>
                    </a:lnTo>
                    <a:lnTo>
                      <a:pt x="13" y="136"/>
                    </a:lnTo>
                    <a:lnTo>
                      <a:pt x="13" y="136"/>
                    </a:lnTo>
                    <a:lnTo>
                      <a:pt x="19" y="141"/>
                    </a:lnTo>
                    <a:lnTo>
                      <a:pt x="25" y="141"/>
                    </a:lnTo>
                    <a:lnTo>
                      <a:pt x="31" y="136"/>
                    </a:lnTo>
                    <a:lnTo>
                      <a:pt x="31" y="136"/>
                    </a:lnTo>
                    <a:lnTo>
                      <a:pt x="37" y="130"/>
                    </a:lnTo>
                    <a:lnTo>
                      <a:pt x="37" y="130"/>
                    </a:lnTo>
                    <a:lnTo>
                      <a:pt x="43" y="130"/>
                    </a:lnTo>
                    <a:lnTo>
                      <a:pt x="43" y="130"/>
                    </a:lnTo>
                    <a:lnTo>
                      <a:pt x="43" y="136"/>
                    </a:lnTo>
                    <a:lnTo>
                      <a:pt x="43" y="141"/>
                    </a:lnTo>
                    <a:lnTo>
                      <a:pt x="43" y="141"/>
                    </a:lnTo>
                    <a:lnTo>
                      <a:pt x="43" y="141"/>
                    </a:lnTo>
                    <a:lnTo>
                      <a:pt x="43" y="141"/>
                    </a:lnTo>
                    <a:lnTo>
                      <a:pt x="43" y="130"/>
                    </a:lnTo>
                    <a:lnTo>
                      <a:pt x="49" y="124"/>
                    </a:lnTo>
                    <a:lnTo>
                      <a:pt x="49" y="124"/>
                    </a:lnTo>
                    <a:lnTo>
                      <a:pt x="49" y="118"/>
                    </a:lnTo>
                    <a:lnTo>
                      <a:pt x="49" y="118"/>
                    </a:lnTo>
                    <a:lnTo>
                      <a:pt x="49" y="110"/>
                    </a:lnTo>
                    <a:lnTo>
                      <a:pt x="49" y="110"/>
                    </a:lnTo>
                    <a:lnTo>
                      <a:pt x="49" y="104"/>
                    </a:lnTo>
                    <a:lnTo>
                      <a:pt x="55" y="98"/>
                    </a:lnTo>
                    <a:lnTo>
                      <a:pt x="63" y="86"/>
                    </a:lnTo>
                    <a:lnTo>
                      <a:pt x="63" y="86"/>
                    </a:lnTo>
                    <a:lnTo>
                      <a:pt x="63" y="69"/>
                    </a:lnTo>
                    <a:lnTo>
                      <a:pt x="63" y="49"/>
                    </a:lnTo>
                    <a:lnTo>
                      <a:pt x="63" y="37"/>
                    </a:lnTo>
                    <a:lnTo>
                      <a:pt x="63" y="37"/>
                    </a:lnTo>
                    <a:lnTo>
                      <a:pt x="25"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42" name="Freeform 358"/>
              <p:cNvSpPr>
                <a:spLocks/>
              </p:cNvSpPr>
              <p:nvPr/>
            </p:nvSpPr>
            <p:spPr bwMode="auto">
              <a:xfrm>
                <a:off x="3993" y="2836"/>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0 h 12"/>
                  <a:gd name="T24" fmla="*/ 0 w 12"/>
                  <a:gd name="T25" fmla="*/ 0 h 12"/>
                  <a:gd name="T26" fmla="*/ 0 w 12"/>
                  <a:gd name="T27" fmla="*/ 6 h 12"/>
                  <a:gd name="T28" fmla="*/ 6 w 12"/>
                  <a:gd name="T29" fmla="*/ 12 h 12"/>
                  <a:gd name="T30" fmla="*/ 12 w 12"/>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2" y="12"/>
                    </a:moveTo>
                    <a:lnTo>
                      <a:pt x="12" y="12"/>
                    </a:lnTo>
                    <a:lnTo>
                      <a:pt x="12" y="6"/>
                    </a:lnTo>
                    <a:lnTo>
                      <a:pt x="12" y="0"/>
                    </a:lnTo>
                    <a:lnTo>
                      <a:pt x="12" y="0"/>
                    </a:lnTo>
                    <a:lnTo>
                      <a:pt x="12" y="0"/>
                    </a:lnTo>
                    <a:lnTo>
                      <a:pt x="6" y="0"/>
                    </a:lnTo>
                    <a:lnTo>
                      <a:pt x="6" y="0"/>
                    </a:lnTo>
                    <a:lnTo>
                      <a:pt x="6" y="0"/>
                    </a:lnTo>
                    <a:lnTo>
                      <a:pt x="0" y="0"/>
                    </a:lnTo>
                    <a:lnTo>
                      <a:pt x="0" y="0"/>
                    </a:lnTo>
                    <a:lnTo>
                      <a:pt x="0" y="0"/>
                    </a:lnTo>
                    <a:lnTo>
                      <a:pt x="0" y="0"/>
                    </a:lnTo>
                    <a:lnTo>
                      <a:pt x="0" y="6"/>
                    </a:lnTo>
                    <a:lnTo>
                      <a:pt x="6" y="12"/>
                    </a:lnTo>
                    <a:lnTo>
                      <a:pt x="12"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43" name="Freeform 359"/>
              <p:cNvSpPr>
                <a:spLocks/>
              </p:cNvSpPr>
              <p:nvPr/>
            </p:nvSpPr>
            <p:spPr bwMode="auto">
              <a:xfrm>
                <a:off x="4079" y="2996"/>
                <a:ext cx="18" cy="78"/>
              </a:xfrm>
              <a:custGeom>
                <a:avLst/>
                <a:gdLst>
                  <a:gd name="T0" fmla="*/ 18 w 18"/>
                  <a:gd name="T1" fmla="*/ 17 h 78"/>
                  <a:gd name="T2" fmla="*/ 18 w 18"/>
                  <a:gd name="T3" fmla="*/ 17 h 78"/>
                  <a:gd name="T4" fmla="*/ 12 w 18"/>
                  <a:gd name="T5" fmla="*/ 23 h 78"/>
                  <a:gd name="T6" fmla="*/ 12 w 18"/>
                  <a:gd name="T7" fmla="*/ 17 h 78"/>
                  <a:gd name="T8" fmla="*/ 12 w 18"/>
                  <a:gd name="T9" fmla="*/ 17 h 78"/>
                  <a:gd name="T10" fmla="*/ 6 w 18"/>
                  <a:gd name="T11" fmla="*/ 11 h 78"/>
                  <a:gd name="T12" fmla="*/ 0 w 18"/>
                  <a:gd name="T13" fmla="*/ 0 h 78"/>
                  <a:gd name="T14" fmla="*/ 0 w 18"/>
                  <a:gd name="T15" fmla="*/ 0 h 78"/>
                  <a:gd name="T16" fmla="*/ 0 w 18"/>
                  <a:gd name="T17" fmla="*/ 0 h 78"/>
                  <a:gd name="T18" fmla="*/ 0 w 18"/>
                  <a:gd name="T19" fmla="*/ 11 h 78"/>
                  <a:gd name="T20" fmla="*/ 0 w 18"/>
                  <a:gd name="T21" fmla="*/ 31 h 78"/>
                  <a:gd name="T22" fmla="*/ 6 w 18"/>
                  <a:gd name="T23" fmla="*/ 43 h 78"/>
                  <a:gd name="T24" fmla="*/ 6 w 18"/>
                  <a:gd name="T25" fmla="*/ 43 h 78"/>
                  <a:gd name="T26" fmla="*/ 6 w 18"/>
                  <a:gd name="T27" fmla="*/ 55 h 78"/>
                  <a:gd name="T28" fmla="*/ 6 w 18"/>
                  <a:gd name="T29" fmla="*/ 72 h 78"/>
                  <a:gd name="T30" fmla="*/ 12 w 18"/>
                  <a:gd name="T31" fmla="*/ 78 h 78"/>
                  <a:gd name="T32" fmla="*/ 12 w 18"/>
                  <a:gd name="T33" fmla="*/ 78 h 78"/>
                  <a:gd name="T34" fmla="*/ 12 w 18"/>
                  <a:gd name="T35" fmla="*/ 72 h 78"/>
                  <a:gd name="T36" fmla="*/ 12 w 18"/>
                  <a:gd name="T37" fmla="*/ 55 h 78"/>
                  <a:gd name="T38" fmla="*/ 12 w 18"/>
                  <a:gd name="T39" fmla="*/ 37 h 78"/>
                  <a:gd name="T40" fmla="*/ 12 w 18"/>
                  <a:gd name="T41" fmla="*/ 37 h 78"/>
                  <a:gd name="T42" fmla="*/ 12 w 18"/>
                  <a:gd name="T43" fmla="*/ 31 h 78"/>
                  <a:gd name="T44" fmla="*/ 18 w 18"/>
                  <a:gd name="T45" fmla="*/ 23 h 78"/>
                  <a:gd name="T46" fmla="*/ 18 w 18"/>
                  <a:gd name="T47"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78">
                    <a:moveTo>
                      <a:pt x="18" y="17"/>
                    </a:moveTo>
                    <a:lnTo>
                      <a:pt x="18" y="17"/>
                    </a:lnTo>
                    <a:lnTo>
                      <a:pt x="12" y="23"/>
                    </a:lnTo>
                    <a:lnTo>
                      <a:pt x="12" y="17"/>
                    </a:lnTo>
                    <a:lnTo>
                      <a:pt x="12" y="17"/>
                    </a:lnTo>
                    <a:lnTo>
                      <a:pt x="6" y="11"/>
                    </a:lnTo>
                    <a:lnTo>
                      <a:pt x="0" y="0"/>
                    </a:lnTo>
                    <a:lnTo>
                      <a:pt x="0" y="0"/>
                    </a:lnTo>
                    <a:lnTo>
                      <a:pt x="0" y="0"/>
                    </a:lnTo>
                    <a:lnTo>
                      <a:pt x="0" y="11"/>
                    </a:lnTo>
                    <a:lnTo>
                      <a:pt x="0" y="31"/>
                    </a:lnTo>
                    <a:lnTo>
                      <a:pt x="6" y="43"/>
                    </a:lnTo>
                    <a:lnTo>
                      <a:pt x="6" y="43"/>
                    </a:lnTo>
                    <a:lnTo>
                      <a:pt x="6" y="55"/>
                    </a:lnTo>
                    <a:lnTo>
                      <a:pt x="6" y="72"/>
                    </a:lnTo>
                    <a:lnTo>
                      <a:pt x="12" y="78"/>
                    </a:lnTo>
                    <a:lnTo>
                      <a:pt x="12" y="78"/>
                    </a:lnTo>
                    <a:lnTo>
                      <a:pt x="12" y="72"/>
                    </a:lnTo>
                    <a:lnTo>
                      <a:pt x="12" y="55"/>
                    </a:lnTo>
                    <a:lnTo>
                      <a:pt x="12" y="37"/>
                    </a:lnTo>
                    <a:lnTo>
                      <a:pt x="12" y="37"/>
                    </a:lnTo>
                    <a:lnTo>
                      <a:pt x="12" y="31"/>
                    </a:lnTo>
                    <a:lnTo>
                      <a:pt x="18" y="23"/>
                    </a:lnTo>
                    <a:lnTo>
                      <a:pt x="18" y="1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44" name="Freeform 360"/>
              <p:cNvSpPr>
                <a:spLocks/>
              </p:cNvSpPr>
              <p:nvPr/>
            </p:nvSpPr>
            <p:spPr bwMode="auto">
              <a:xfrm>
                <a:off x="4030" y="2978"/>
                <a:ext cx="36" cy="220"/>
              </a:xfrm>
              <a:custGeom>
                <a:avLst/>
                <a:gdLst>
                  <a:gd name="T0" fmla="*/ 6 w 36"/>
                  <a:gd name="T1" fmla="*/ 0 h 220"/>
                  <a:gd name="T2" fmla="*/ 6 w 36"/>
                  <a:gd name="T3" fmla="*/ 18 h 220"/>
                  <a:gd name="T4" fmla="*/ 12 w 36"/>
                  <a:gd name="T5" fmla="*/ 55 h 220"/>
                  <a:gd name="T6" fmla="*/ 24 w 36"/>
                  <a:gd name="T7" fmla="*/ 78 h 220"/>
                  <a:gd name="T8" fmla="*/ 24 w 36"/>
                  <a:gd name="T9" fmla="*/ 78 h 220"/>
                  <a:gd name="T10" fmla="*/ 24 w 36"/>
                  <a:gd name="T11" fmla="*/ 84 h 220"/>
                  <a:gd name="T12" fmla="*/ 24 w 36"/>
                  <a:gd name="T13" fmla="*/ 96 h 220"/>
                  <a:gd name="T14" fmla="*/ 30 w 36"/>
                  <a:gd name="T15" fmla="*/ 96 h 220"/>
                  <a:gd name="T16" fmla="*/ 30 w 36"/>
                  <a:gd name="T17" fmla="*/ 96 h 220"/>
                  <a:gd name="T18" fmla="*/ 30 w 36"/>
                  <a:gd name="T19" fmla="*/ 110 h 220"/>
                  <a:gd name="T20" fmla="*/ 30 w 36"/>
                  <a:gd name="T21" fmla="*/ 122 h 220"/>
                  <a:gd name="T22" fmla="*/ 30 w 36"/>
                  <a:gd name="T23" fmla="*/ 134 h 220"/>
                  <a:gd name="T24" fmla="*/ 30 w 36"/>
                  <a:gd name="T25" fmla="*/ 134 h 220"/>
                  <a:gd name="T26" fmla="*/ 30 w 36"/>
                  <a:gd name="T27" fmla="*/ 145 h 220"/>
                  <a:gd name="T28" fmla="*/ 36 w 36"/>
                  <a:gd name="T29" fmla="*/ 171 h 220"/>
                  <a:gd name="T30" fmla="*/ 36 w 36"/>
                  <a:gd name="T31" fmla="*/ 183 h 220"/>
                  <a:gd name="T32" fmla="*/ 36 w 36"/>
                  <a:gd name="T33" fmla="*/ 183 h 220"/>
                  <a:gd name="T34" fmla="*/ 36 w 36"/>
                  <a:gd name="T35" fmla="*/ 194 h 220"/>
                  <a:gd name="T36" fmla="*/ 36 w 36"/>
                  <a:gd name="T37" fmla="*/ 214 h 220"/>
                  <a:gd name="T38" fmla="*/ 36 w 36"/>
                  <a:gd name="T39" fmla="*/ 220 h 220"/>
                  <a:gd name="T40" fmla="*/ 36 w 36"/>
                  <a:gd name="T41" fmla="*/ 220 h 220"/>
                  <a:gd name="T42" fmla="*/ 30 w 36"/>
                  <a:gd name="T43" fmla="*/ 220 h 220"/>
                  <a:gd name="T44" fmla="*/ 30 w 36"/>
                  <a:gd name="T45" fmla="*/ 206 h 220"/>
                  <a:gd name="T46" fmla="*/ 30 w 36"/>
                  <a:gd name="T47" fmla="*/ 189 h 220"/>
                  <a:gd name="T48" fmla="*/ 30 w 36"/>
                  <a:gd name="T49" fmla="*/ 189 h 220"/>
                  <a:gd name="T50" fmla="*/ 24 w 36"/>
                  <a:gd name="T51" fmla="*/ 177 h 220"/>
                  <a:gd name="T52" fmla="*/ 24 w 36"/>
                  <a:gd name="T53" fmla="*/ 165 h 220"/>
                  <a:gd name="T54" fmla="*/ 24 w 36"/>
                  <a:gd name="T55" fmla="*/ 151 h 220"/>
                  <a:gd name="T56" fmla="*/ 24 w 36"/>
                  <a:gd name="T57" fmla="*/ 151 h 220"/>
                  <a:gd name="T58" fmla="*/ 18 w 36"/>
                  <a:gd name="T59" fmla="*/ 139 h 220"/>
                  <a:gd name="T60" fmla="*/ 18 w 36"/>
                  <a:gd name="T61" fmla="*/ 128 h 220"/>
                  <a:gd name="T62" fmla="*/ 18 w 36"/>
                  <a:gd name="T63" fmla="*/ 116 h 220"/>
                  <a:gd name="T64" fmla="*/ 18 w 36"/>
                  <a:gd name="T65" fmla="*/ 116 h 220"/>
                  <a:gd name="T66" fmla="*/ 18 w 36"/>
                  <a:gd name="T67" fmla="*/ 110 h 220"/>
                  <a:gd name="T68" fmla="*/ 12 w 36"/>
                  <a:gd name="T69" fmla="*/ 104 h 220"/>
                  <a:gd name="T70" fmla="*/ 12 w 36"/>
                  <a:gd name="T71" fmla="*/ 90 h 220"/>
                  <a:gd name="T72" fmla="*/ 12 w 36"/>
                  <a:gd name="T73" fmla="*/ 90 h 220"/>
                  <a:gd name="T74" fmla="*/ 12 w 36"/>
                  <a:gd name="T75" fmla="*/ 84 h 220"/>
                  <a:gd name="T76" fmla="*/ 12 w 36"/>
                  <a:gd name="T77" fmla="*/ 78 h 220"/>
                  <a:gd name="T78" fmla="*/ 12 w 36"/>
                  <a:gd name="T79" fmla="*/ 67 h 220"/>
                  <a:gd name="T80" fmla="*/ 12 w 36"/>
                  <a:gd name="T81" fmla="*/ 67 h 220"/>
                  <a:gd name="T82" fmla="*/ 6 w 36"/>
                  <a:gd name="T83" fmla="*/ 41 h 220"/>
                  <a:gd name="T84" fmla="*/ 0 w 36"/>
                  <a:gd name="T85" fmla="*/ 6 h 220"/>
                  <a:gd name="T86" fmla="*/ 6 w 36"/>
                  <a:gd name="T8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220">
                    <a:moveTo>
                      <a:pt x="6" y="0"/>
                    </a:moveTo>
                    <a:lnTo>
                      <a:pt x="6" y="18"/>
                    </a:lnTo>
                    <a:lnTo>
                      <a:pt x="12" y="55"/>
                    </a:lnTo>
                    <a:lnTo>
                      <a:pt x="24" y="78"/>
                    </a:lnTo>
                    <a:lnTo>
                      <a:pt x="24" y="78"/>
                    </a:lnTo>
                    <a:lnTo>
                      <a:pt x="24" y="84"/>
                    </a:lnTo>
                    <a:lnTo>
                      <a:pt x="24" y="96"/>
                    </a:lnTo>
                    <a:lnTo>
                      <a:pt x="30" y="96"/>
                    </a:lnTo>
                    <a:lnTo>
                      <a:pt x="30" y="96"/>
                    </a:lnTo>
                    <a:lnTo>
                      <a:pt x="30" y="110"/>
                    </a:lnTo>
                    <a:lnTo>
                      <a:pt x="30" y="122"/>
                    </a:lnTo>
                    <a:lnTo>
                      <a:pt x="30" y="134"/>
                    </a:lnTo>
                    <a:lnTo>
                      <a:pt x="30" y="134"/>
                    </a:lnTo>
                    <a:lnTo>
                      <a:pt x="30" y="145"/>
                    </a:lnTo>
                    <a:lnTo>
                      <a:pt x="36" y="171"/>
                    </a:lnTo>
                    <a:lnTo>
                      <a:pt x="36" y="183"/>
                    </a:lnTo>
                    <a:lnTo>
                      <a:pt x="36" y="183"/>
                    </a:lnTo>
                    <a:lnTo>
                      <a:pt x="36" y="194"/>
                    </a:lnTo>
                    <a:lnTo>
                      <a:pt x="36" y="214"/>
                    </a:lnTo>
                    <a:lnTo>
                      <a:pt x="36" y="220"/>
                    </a:lnTo>
                    <a:lnTo>
                      <a:pt x="36" y="220"/>
                    </a:lnTo>
                    <a:lnTo>
                      <a:pt x="30" y="220"/>
                    </a:lnTo>
                    <a:lnTo>
                      <a:pt x="30" y="206"/>
                    </a:lnTo>
                    <a:lnTo>
                      <a:pt x="30" y="189"/>
                    </a:lnTo>
                    <a:lnTo>
                      <a:pt x="30" y="189"/>
                    </a:lnTo>
                    <a:lnTo>
                      <a:pt x="24" y="177"/>
                    </a:lnTo>
                    <a:lnTo>
                      <a:pt x="24" y="165"/>
                    </a:lnTo>
                    <a:lnTo>
                      <a:pt x="24" y="151"/>
                    </a:lnTo>
                    <a:lnTo>
                      <a:pt x="24" y="151"/>
                    </a:lnTo>
                    <a:lnTo>
                      <a:pt x="18" y="139"/>
                    </a:lnTo>
                    <a:lnTo>
                      <a:pt x="18" y="128"/>
                    </a:lnTo>
                    <a:lnTo>
                      <a:pt x="18" y="116"/>
                    </a:lnTo>
                    <a:lnTo>
                      <a:pt x="18" y="116"/>
                    </a:lnTo>
                    <a:lnTo>
                      <a:pt x="18" y="110"/>
                    </a:lnTo>
                    <a:lnTo>
                      <a:pt x="12" y="104"/>
                    </a:lnTo>
                    <a:lnTo>
                      <a:pt x="12" y="90"/>
                    </a:lnTo>
                    <a:lnTo>
                      <a:pt x="12" y="90"/>
                    </a:lnTo>
                    <a:lnTo>
                      <a:pt x="12" y="84"/>
                    </a:lnTo>
                    <a:lnTo>
                      <a:pt x="12" y="78"/>
                    </a:lnTo>
                    <a:lnTo>
                      <a:pt x="12" y="67"/>
                    </a:lnTo>
                    <a:lnTo>
                      <a:pt x="12" y="67"/>
                    </a:lnTo>
                    <a:lnTo>
                      <a:pt x="6" y="41"/>
                    </a:lnTo>
                    <a:lnTo>
                      <a:pt x="0" y="6"/>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45" name="Freeform 361"/>
              <p:cNvSpPr>
                <a:spLocks/>
              </p:cNvSpPr>
              <p:nvPr/>
            </p:nvSpPr>
            <p:spPr bwMode="auto">
              <a:xfrm>
                <a:off x="4030" y="2891"/>
                <a:ext cx="12" cy="6"/>
              </a:xfrm>
              <a:custGeom>
                <a:avLst/>
                <a:gdLst>
                  <a:gd name="T0" fmla="*/ 0 w 12"/>
                  <a:gd name="T1" fmla="*/ 0 h 6"/>
                  <a:gd name="T2" fmla="*/ 0 w 12"/>
                  <a:gd name="T3" fmla="*/ 6 h 6"/>
                  <a:gd name="T4" fmla="*/ 6 w 12"/>
                  <a:gd name="T5" fmla="*/ 6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6 w 12"/>
                  <a:gd name="T19" fmla="*/ 6 h 6"/>
                  <a:gd name="T20" fmla="*/ 0 w 12"/>
                  <a:gd name="T21" fmla="*/ 6 h 6"/>
                  <a:gd name="T22" fmla="*/ 0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0" y="0"/>
                    </a:moveTo>
                    <a:lnTo>
                      <a:pt x="0" y="6"/>
                    </a:lnTo>
                    <a:lnTo>
                      <a:pt x="6" y="6"/>
                    </a:lnTo>
                    <a:lnTo>
                      <a:pt x="12" y="0"/>
                    </a:lnTo>
                    <a:lnTo>
                      <a:pt x="12" y="0"/>
                    </a:lnTo>
                    <a:lnTo>
                      <a:pt x="12" y="0"/>
                    </a:lnTo>
                    <a:lnTo>
                      <a:pt x="12" y="6"/>
                    </a:lnTo>
                    <a:lnTo>
                      <a:pt x="12" y="6"/>
                    </a:lnTo>
                    <a:lnTo>
                      <a:pt x="12" y="6"/>
                    </a:lnTo>
                    <a:lnTo>
                      <a:pt x="6" y="6"/>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46" name="Freeform 362"/>
              <p:cNvSpPr>
                <a:spLocks/>
              </p:cNvSpPr>
              <p:nvPr/>
            </p:nvSpPr>
            <p:spPr bwMode="auto">
              <a:xfrm>
                <a:off x="4091" y="2854"/>
                <a:ext cx="44" cy="37"/>
              </a:xfrm>
              <a:custGeom>
                <a:avLst/>
                <a:gdLst>
                  <a:gd name="T0" fmla="*/ 44 w 44"/>
                  <a:gd name="T1" fmla="*/ 0 h 37"/>
                  <a:gd name="T2" fmla="*/ 44 w 44"/>
                  <a:gd name="T3" fmla="*/ 8 h 37"/>
                  <a:gd name="T4" fmla="*/ 38 w 44"/>
                  <a:gd name="T5" fmla="*/ 14 h 37"/>
                  <a:gd name="T6" fmla="*/ 30 w 44"/>
                  <a:gd name="T7" fmla="*/ 20 h 37"/>
                  <a:gd name="T8" fmla="*/ 30 w 44"/>
                  <a:gd name="T9" fmla="*/ 20 h 37"/>
                  <a:gd name="T10" fmla="*/ 24 w 44"/>
                  <a:gd name="T11" fmla="*/ 26 h 37"/>
                  <a:gd name="T12" fmla="*/ 18 w 44"/>
                  <a:gd name="T13" fmla="*/ 26 h 37"/>
                  <a:gd name="T14" fmla="*/ 12 w 44"/>
                  <a:gd name="T15" fmla="*/ 26 h 37"/>
                  <a:gd name="T16" fmla="*/ 12 w 44"/>
                  <a:gd name="T17" fmla="*/ 26 h 37"/>
                  <a:gd name="T18" fmla="*/ 6 w 44"/>
                  <a:gd name="T19" fmla="*/ 26 h 37"/>
                  <a:gd name="T20" fmla="*/ 0 w 44"/>
                  <a:gd name="T21" fmla="*/ 20 h 37"/>
                  <a:gd name="T22" fmla="*/ 0 w 44"/>
                  <a:gd name="T23" fmla="*/ 20 h 37"/>
                  <a:gd name="T24" fmla="*/ 0 w 44"/>
                  <a:gd name="T25" fmla="*/ 20 h 37"/>
                  <a:gd name="T26" fmla="*/ 6 w 44"/>
                  <a:gd name="T27" fmla="*/ 26 h 37"/>
                  <a:gd name="T28" fmla="*/ 12 w 44"/>
                  <a:gd name="T29" fmla="*/ 31 h 37"/>
                  <a:gd name="T30" fmla="*/ 18 w 44"/>
                  <a:gd name="T31" fmla="*/ 31 h 37"/>
                  <a:gd name="T32" fmla="*/ 18 w 44"/>
                  <a:gd name="T33" fmla="*/ 31 h 37"/>
                  <a:gd name="T34" fmla="*/ 24 w 44"/>
                  <a:gd name="T35" fmla="*/ 31 h 37"/>
                  <a:gd name="T36" fmla="*/ 24 w 44"/>
                  <a:gd name="T37" fmla="*/ 31 h 37"/>
                  <a:gd name="T38" fmla="*/ 30 w 44"/>
                  <a:gd name="T39" fmla="*/ 31 h 37"/>
                  <a:gd name="T40" fmla="*/ 30 w 44"/>
                  <a:gd name="T41" fmla="*/ 31 h 37"/>
                  <a:gd name="T42" fmla="*/ 24 w 44"/>
                  <a:gd name="T43" fmla="*/ 37 h 37"/>
                  <a:gd name="T44" fmla="*/ 18 w 44"/>
                  <a:gd name="T45" fmla="*/ 37 h 37"/>
                  <a:gd name="T46" fmla="*/ 18 w 44"/>
                  <a:gd name="T47" fmla="*/ 37 h 37"/>
                  <a:gd name="T48" fmla="*/ 18 w 44"/>
                  <a:gd name="T49" fmla="*/ 37 h 37"/>
                  <a:gd name="T50" fmla="*/ 18 w 44"/>
                  <a:gd name="T51" fmla="*/ 37 h 37"/>
                  <a:gd name="T52" fmla="*/ 24 w 44"/>
                  <a:gd name="T53" fmla="*/ 37 h 37"/>
                  <a:gd name="T54" fmla="*/ 30 w 44"/>
                  <a:gd name="T55" fmla="*/ 37 h 37"/>
                  <a:gd name="T56" fmla="*/ 30 w 44"/>
                  <a:gd name="T57" fmla="*/ 37 h 37"/>
                  <a:gd name="T58" fmla="*/ 30 w 44"/>
                  <a:gd name="T59" fmla="*/ 31 h 37"/>
                  <a:gd name="T60" fmla="*/ 30 w 44"/>
                  <a:gd name="T61" fmla="*/ 26 h 37"/>
                  <a:gd name="T62" fmla="*/ 38 w 44"/>
                  <a:gd name="T63" fmla="*/ 26 h 37"/>
                  <a:gd name="T64" fmla="*/ 38 w 44"/>
                  <a:gd name="T65" fmla="*/ 26 h 37"/>
                  <a:gd name="T66" fmla="*/ 38 w 44"/>
                  <a:gd name="T67" fmla="*/ 20 h 37"/>
                  <a:gd name="T68" fmla="*/ 44 w 44"/>
                  <a:gd name="T69" fmla="*/ 8 h 37"/>
                  <a:gd name="T70" fmla="*/ 44 w 44"/>
                  <a:gd name="T7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37">
                    <a:moveTo>
                      <a:pt x="44" y="0"/>
                    </a:moveTo>
                    <a:lnTo>
                      <a:pt x="44" y="8"/>
                    </a:lnTo>
                    <a:lnTo>
                      <a:pt x="38" y="14"/>
                    </a:lnTo>
                    <a:lnTo>
                      <a:pt x="30" y="20"/>
                    </a:lnTo>
                    <a:lnTo>
                      <a:pt x="30" y="20"/>
                    </a:lnTo>
                    <a:lnTo>
                      <a:pt x="24" y="26"/>
                    </a:lnTo>
                    <a:lnTo>
                      <a:pt x="18" y="26"/>
                    </a:lnTo>
                    <a:lnTo>
                      <a:pt x="12" y="26"/>
                    </a:lnTo>
                    <a:lnTo>
                      <a:pt x="12" y="26"/>
                    </a:lnTo>
                    <a:lnTo>
                      <a:pt x="6" y="26"/>
                    </a:lnTo>
                    <a:lnTo>
                      <a:pt x="0" y="20"/>
                    </a:lnTo>
                    <a:lnTo>
                      <a:pt x="0" y="20"/>
                    </a:lnTo>
                    <a:lnTo>
                      <a:pt x="0" y="20"/>
                    </a:lnTo>
                    <a:lnTo>
                      <a:pt x="6" y="26"/>
                    </a:lnTo>
                    <a:lnTo>
                      <a:pt x="12" y="31"/>
                    </a:lnTo>
                    <a:lnTo>
                      <a:pt x="18" y="31"/>
                    </a:lnTo>
                    <a:lnTo>
                      <a:pt x="18" y="31"/>
                    </a:lnTo>
                    <a:lnTo>
                      <a:pt x="24" y="31"/>
                    </a:lnTo>
                    <a:lnTo>
                      <a:pt x="24" y="31"/>
                    </a:lnTo>
                    <a:lnTo>
                      <a:pt x="30" y="31"/>
                    </a:lnTo>
                    <a:lnTo>
                      <a:pt x="30" y="31"/>
                    </a:lnTo>
                    <a:lnTo>
                      <a:pt x="24" y="37"/>
                    </a:lnTo>
                    <a:lnTo>
                      <a:pt x="18" y="37"/>
                    </a:lnTo>
                    <a:lnTo>
                      <a:pt x="18" y="37"/>
                    </a:lnTo>
                    <a:lnTo>
                      <a:pt x="18" y="37"/>
                    </a:lnTo>
                    <a:lnTo>
                      <a:pt x="18" y="37"/>
                    </a:lnTo>
                    <a:lnTo>
                      <a:pt x="24" y="37"/>
                    </a:lnTo>
                    <a:lnTo>
                      <a:pt x="30" y="37"/>
                    </a:lnTo>
                    <a:lnTo>
                      <a:pt x="30" y="37"/>
                    </a:lnTo>
                    <a:lnTo>
                      <a:pt x="30" y="31"/>
                    </a:lnTo>
                    <a:lnTo>
                      <a:pt x="30" y="26"/>
                    </a:lnTo>
                    <a:lnTo>
                      <a:pt x="38" y="26"/>
                    </a:lnTo>
                    <a:lnTo>
                      <a:pt x="38" y="26"/>
                    </a:lnTo>
                    <a:lnTo>
                      <a:pt x="38" y="20"/>
                    </a:lnTo>
                    <a:lnTo>
                      <a:pt x="44" y="8"/>
                    </a:lnTo>
                    <a:lnTo>
                      <a:pt x="4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47" name="Freeform 363"/>
              <p:cNvSpPr>
                <a:spLocks/>
              </p:cNvSpPr>
              <p:nvPr/>
            </p:nvSpPr>
            <p:spPr bwMode="auto">
              <a:xfrm>
                <a:off x="4121" y="2897"/>
                <a:ext cx="14" cy="43"/>
              </a:xfrm>
              <a:custGeom>
                <a:avLst/>
                <a:gdLst>
                  <a:gd name="T0" fmla="*/ 14 w 14"/>
                  <a:gd name="T1" fmla="*/ 0 h 43"/>
                  <a:gd name="T2" fmla="*/ 8 w 14"/>
                  <a:gd name="T3" fmla="*/ 6 h 43"/>
                  <a:gd name="T4" fmla="*/ 0 w 14"/>
                  <a:gd name="T5" fmla="*/ 20 h 43"/>
                  <a:gd name="T6" fmla="*/ 0 w 14"/>
                  <a:gd name="T7" fmla="*/ 26 h 43"/>
                  <a:gd name="T8" fmla="*/ 0 w 14"/>
                  <a:gd name="T9" fmla="*/ 26 h 43"/>
                  <a:gd name="T10" fmla="*/ 0 w 14"/>
                  <a:gd name="T11" fmla="*/ 38 h 43"/>
                  <a:gd name="T12" fmla="*/ 0 w 14"/>
                  <a:gd name="T13" fmla="*/ 43 h 43"/>
                  <a:gd name="T14" fmla="*/ 0 w 14"/>
                  <a:gd name="T15" fmla="*/ 43 h 43"/>
                  <a:gd name="T16" fmla="*/ 0 w 14"/>
                  <a:gd name="T17" fmla="*/ 43 h 43"/>
                  <a:gd name="T18" fmla="*/ 0 w 14"/>
                  <a:gd name="T19" fmla="*/ 38 h 43"/>
                  <a:gd name="T20" fmla="*/ 8 w 14"/>
                  <a:gd name="T21" fmla="*/ 32 h 43"/>
                  <a:gd name="T22" fmla="*/ 8 w 14"/>
                  <a:gd name="T23" fmla="*/ 26 h 43"/>
                  <a:gd name="T24" fmla="*/ 8 w 14"/>
                  <a:gd name="T25" fmla="*/ 26 h 43"/>
                  <a:gd name="T26" fmla="*/ 8 w 14"/>
                  <a:gd name="T27" fmla="*/ 20 h 43"/>
                  <a:gd name="T28" fmla="*/ 8 w 14"/>
                  <a:gd name="T29" fmla="*/ 12 h 43"/>
                  <a:gd name="T30" fmla="*/ 14 w 1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43">
                    <a:moveTo>
                      <a:pt x="14" y="0"/>
                    </a:moveTo>
                    <a:lnTo>
                      <a:pt x="8" y="6"/>
                    </a:lnTo>
                    <a:lnTo>
                      <a:pt x="0" y="20"/>
                    </a:lnTo>
                    <a:lnTo>
                      <a:pt x="0" y="26"/>
                    </a:lnTo>
                    <a:lnTo>
                      <a:pt x="0" y="26"/>
                    </a:lnTo>
                    <a:lnTo>
                      <a:pt x="0" y="38"/>
                    </a:lnTo>
                    <a:lnTo>
                      <a:pt x="0" y="43"/>
                    </a:lnTo>
                    <a:lnTo>
                      <a:pt x="0" y="43"/>
                    </a:lnTo>
                    <a:lnTo>
                      <a:pt x="0" y="43"/>
                    </a:lnTo>
                    <a:lnTo>
                      <a:pt x="0" y="38"/>
                    </a:lnTo>
                    <a:lnTo>
                      <a:pt x="8" y="32"/>
                    </a:lnTo>
                    <a:lnTo>
                      <a:pt x="8" y="26"/>
                    </a:lnTo>
                    <a:lnTo>
                      <a:pt x="8" y="26"/>
                    </a:lnTo>
                    <a:lnTo>
                      <a:pt x="8" y="20"/>
                    </a:lnTo>
                    <a:lnTo>
                      <a:pt x="8" y="12"/>
                    </a:lnTo>
                    <a:lnTo>
                      <a:pt x="1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48" name="Freeform 364"/>
              <p:cNvSpPr>
                <a:spLocks/>
              </p:cNvSpPr>
              <p:nvPr/>
            </p:nvSpPr>
            <p:spPr bwMode="auto">
              <a:xfrm>
                <a:off x="3932" y="2378"/>
                <a:ext cx="299" cy="490"/>
              </a:xfrm>
              <a:custGeom>
                <a:avLst/>
                <a:gdLst>
                  <a:gd name="T0" fmla="*/ 275 w 299"/>
                  <a:gd name="T1" fmla="*/ 6 h 490"/>
                  <a:gd name="T2" fmla="*/ 281 w 299"/>
                  <a:gd name="T3" fmla="*/ 30 h 490"/>
                  <a:gd name="T4" fmla="*/ 293 w 299"/>
                  <a:gd name="T5" fmla="*/ 55 h 490"/>
                  <a:gd name="T6" fmla="*/ 293 w 299"/>
                  <a:gd name="T7" fmla="*/ 85 h 490"/>
                  <a:gd name="T8" fmla="*/ 293 w 299"/>
                  <a:gd name="T9" fmla="*/ 116 h 490"/>
                  <a:gd name="T10" fmla="*/ 293 w 299"/>
                  <a:gd name="T11" fmla="*/ 134 h 490"/>
                  <a:gd name="T12" fmla="*/ 293 w 299"/>
                  <a:gd name="T13" fmla="*/ 159 h 490"/>
                  <a:gd name="T14" fmla="*/ 293 w 299"/>
                  <a:gd name="T15" fmla="*/ 209 h 490"/>
                  <a:gd name="T16" fmla="*/ 287 w 299"/>
                  <a:gd name="T17" fmla="*/ 275 h 490"/>
                  <a:gd name="T18" fmla="*/ 281 w 299"/>
                  <a:gd name="T19" fmla="*/ 287 h 490"/>
                  <a:gd name="T20" fmla="*/ 269 w 299"/>
                  <a:gd name="T21" fmla="*/ 336 h 490"/>
                  <a:gd name="T22" fmla="*/ 263 w 299"/>
                  <a:gd name="T23" fmla="*/ 360 h 490"/>
                  <a:gd name="T24" fmla="*/ 258 w 299"/>
                  <a:gd name="T25" fmla="*/ 397 h 490"/>
                  <a:gd name="T26" fmla="*/ 244 w 299"/>
                  <a:gd name="T27" fmla="*/ 421 h 490"/>
                  <a:gd name="T28" fmla="*/ 232 w 299"/>
                  <a:gd name="T29" fmla="*/ 452 h 490"/>
                  <a:gd name="T30" fmla="*/ 232 w 299"/>
                  <a:gd name="T31" fmla="*/ 354 h 490"/>
                  <a:gd name="T32" fmla="*/ 189 w 299"/>
                  <a:gd name="T33" fmla="*/ 256 h 490"/>
                  <a:gd name="T34" fmla="*/ 197 w 299"/>
                  <a:gd name="T35" fmla="*/ 311 h 490"/>
                  <a:gd name="T36" fmla="*/ 197 w 299"/>
                  <a:gd name="T37" fmla="*/ 409 h 490"/>
                  <a:gd name="T38" fmla="*/ 165 w 299"/>
                  <a:gd name="T39" fmla="*/ 464 h 490"/>
                  <a:gd name="T40" fmla="*/ 147 w 299"/>
                  <a:gd name="T41" fmla="*/ 484 h 490"/>
                  <a:gd name="T42" fmla="*/ 142 w 299"/>
                  <a:gd name="T43" fmla="*/ 441 h 490"/>
                  <a:gd name="T44" fmla="*/ 128 w 299"/>
                  <a:gd name="T45" fmla="*/ 403 h 490"/>
                  <a:gd name="T46" fmla="*/ 92 w 299"/>
                  <a:gd name="T47" fmla="*/ 342 h 490"/>
                  <a:gd name="T48" fmla="*/ 86 w 299"/>
                  <a:gd name="T49" fmla="*/ 281 h 490"/>
                  <a:gd name="T50" fmla="*/ 79 w 299"/>
                  <a:gd name="T51" fmla="*/ 226 h 490"/>
                  <a:gd name="T52" fmla="*/ 67 w 299"/>
                  <a:gd name="T53" fmla="*/ 264 h 490"/>
                  <a:gd name="T54" fmla="*/ 37 w 299"/>
                  <a:gd name="T55" fmla="*/ 325 h 490"/>
                  <a:gd name="T56" fmla="*/ 31 w 299"/>
                  <a:gd name="T57" fmla="*/ 380 h 490"/>
                  <a:gd name="T58" fmla="*/ 18 w 299"/>
                  <a:gd name="T59" fmla="*/ 360 h 490"/>
                  <a:gd name="T60" fmla="*/ 12 w 299"/>
                  <a:gd name="T61" fmla="*/ 330 h 490"/>
                  <a:gd name="T62" fmla="*/ 12 w 299"/>
                  <a:gd name="T63" fmla="*/ 305 h 490"/>
                  <a:gd name="T64" fmla="*/ 12 w 299"/>
                  <a:gd name="T65" fmla="*/ 275 h 490"/>
                  <a:gd name="T66" fmla="*/ 12 w 299"/>
                  <a:gd name="T67" fmla="*/ 238 h 490"/>
                  <a:gd name="T68" fmla="*/ 6 w 299"/>
                  <a:gd name="T69" fmla="*/ 220 h 490"/>
                  <a:gd name="T70" fmla="*/ 0 w 299"/>
                  <a:gd name="T71" fmla="*/ 183 h 490"/>
                  <a:gd name="T72" fmla="*/ 6 w 299"/>
                  <a:gd name="T73" fmla="*/ 159 h 490"/>
                  <a:gd name="T74" fmla="*/ 12 w 299"/>
                  <a:gd name="T75" fmla="*/ 110 h 490"/>
                  <a:gd name="T76" fmla="*/ 12 w 299"/>
                  <a:gd name="T77" fmla="*/ 98 h 490"/>
                  <a:gd name="T78" fmla="*/ 12 w 299"/>
                  <a:gd name="T79" fmla="*/ 73 h 490"/>
                  <a:gd name="T80" fmla="*/ 18 w 299"/>
                  <a:gd name="T81" fmla="*/ 55 h 490"/>
                  <a:gd name="T82" fmla="*/ 24 w 299"/>
                  <a:gd name="T83" fmla="*/ 43 h 490"/>
                  <a:gd name="T84" fmla="*/ 37 w 299"/>
                  <a:gd name="T85" fmla="*/ 18 h 490"/>
                  <a:gd name="T86" fmla="*/ 43 w 299"/>
                  <a:gd name="T87" fmla="*/ 36 h 490"/>
                  <a:gd name="T88" fmla="*/ 73 w 299"/>
                  <a:gd name="T89" fmla="*/ 73 h 490"/>
                  <a:gd name="T90" fmla="*/ 86 w 299"/>
                  <a:gd name="T91" fmla="*/ 79 h 490"/>
                  <a:gd name="T92" fmla="*/ 98 w 299"/>
                  <a:gd name="T93" fmla="*/ 73 h 490"/>
                  <a:gd name="T94" fmla="*/ 116 w 299"/>
                  <a:gd name="T95" fmla="*/ 73 h 490"/>
                  <a:gd name="T96" fmla="*/ 134 w 299"/>
                  <a:gd name="T97" fmla="*/ 67 h 490"/>
                  <a:gd name="T98" fmla="*/ 147 w 299"/>
                  <a:gd name="T99" fmla="*/ 67 h 490"/>
                  <a:gd name="T100" fmla="*/ 171 w 299"/>
                  <a:gd name="T101" fmla="*/ 67 h 490"/>
                  <a:gd name="T102" fmla="*/ 189 w 299"/>
                  <a:gd name="T103" fmla="*/ 67 h 490"/>
                  <a:gd name="T104" fmla="*/ 258 w 299"/>
                  <a:gd name="T105" fmla="*/ 24 h 490"/>
                  <a:gd name="T106" fmla="*/ 263 w 299"/>
                  <a:gd name="T10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9" h="490">
                    <a:moveTo>
                      <a:pt x="263" y="0"/>
                    </a:moveTo>
                    <a:lnTo>
                      <a:pt x="263" y="0"/>
                    </a:lnTo>
                    <a:lnTo>
                      <a:pt x="269" y="0"/>
                    </a:lnTo>
                    <a:lnTo>
                      <a:pt x="275" y="6"/>
                    </a:lnTo>
                    <a:lnTo>
                      <a:pt x="275" y="6"/>
                    </a:lnTo>
                    <a:lnTo>
                      <a:pt x="275" y="18"/>
                    </a:lnTo>
                    <a:lnTo>
                      <a:pt x="275" y="24"/>
                    </a:lnTo>
                    <a:lnTo>
                      <a:pt x="281" y="30"/>
                    </a:lnTo>
                    <a:lnTo>
                      <a:pt x="281" y="30"/>
                    </a:lnTo>
                    <a:lnTo>
                      <a:pt x="281" y="36"/>
                    </a:lnTo>
                    <a:lnTo>
                      <a:pt x="287" y="43"/>
                    </a:lnTo>
                    <a:lnTo>
                      <a:pt x="293" y="55"/>
                    </a:lnTo>
                    <a:lnTo>
                      <a:pt x="293" y="55"/>
                    </a:lnTo>
                    <a:lnTo>
                      <a:pt x="287" y="67"/>
                    </a:lnTo>
                    <a:lnTo>
                      <a:pt x="287" y="79"/>
                    </a:lnTo>
                    <a:lnTo>
                      <a:pt x="293" y="85"/>
                    </a:lnTo>
                    <a:lnTo>
                      <a:pt x="293" y="85"/>
                    </a:lnTo>
                    <a:lnTo>
                      <a:pt x="293" y="98"/>
                    </a:lnTo>
                    <a:lnTo>
                      <a:pt x="293" y="110"/>
                    </a:lnTo>
                    <a:lnTo>
                      <a:pt x="293" y="116"/>
                    </a:lnTo>
                    <a:lnTo>
                      <a:pt x="293" y="116"/>
                    </a:lnTo>
                    <a:lnTo>
                      <a:pt x="293" y="128"/>
                    </a:lnTo>
                    <a:lnTo>
                      <a:pt x="293" y="134"/>
                    </a:lnTo>
                    <a:lnTo>
                      <a:pt x="293" y="134"/>
                    </a:lnTo>
                    <a:lnTo>
                      <a:pt x="293" y="134"/>
                    </a:lnTo>
                    <a:lnTo>
                      <a:pt x="287" y="140"/>
                    </a:lnTo>
                    <a:lnTo>
                      <a:pt x="287" y="154"/>
                    </a:lnTo>
                    <a:lnTo>
                      <a:pt x="293" y="159"/>
                    </a:lnTo>
                    <a:lnTo>
                      <a:pt x="293" y="159"/>
                    </a:lnTo>
                    <a:lnTo>
                      <a:pt x="293" y="171"/>
                    </a:lnTo>
                    <a:lnTo>
                      <a:pt x="299" y="189"/>
                    </a:lnTo>
                    <a:lnTo>
                      <a:pt x="293" y="209"/>
                    </a:lnTo>
                    <a:lnTo>
                      <a:pt x="293" y="209"/>
                    </a:lnTo>
                    <a:lnTo>
                      <a:pt x="293" y="226"/>
                    </a:lnTo>
                    <a:lnTo>
                      <a:pt x="293" y="256"/>
                    </a:lnTo>
                    <a:lnTo>
                      <a:pt x="287" y="275"/>
                    </a:lnTo>
                    <a:lnTo>
                      <a:pt x="287" y="275"/>
                    </a:lnTo>
                    <a:lnTo>
                      <a:pt x="281" y="281"/>
                    </a:lnTo>
                    <a:lnTo>
                      <a:pt x="281" y="281"/>
                    </a:lnTo>
                    <a:lnTo>
                      <a:pt x="281" y="287"/>
                    </a:lnTo>
                    <a:lnTo>
                      <a:pt x="281" y="287"/>
                    </a:lnTo>
                    <a:lnTo>
                      <a:pt x="281" y="299"/>
                    </a:lnTo>
                    <a:lnTo>
                      <a:pt x="275" y="325"/>
                    </a:lnTo>
                    <a:lnTo>
                      <a:pt x="269" y="336"/>
                    </a:lnTo>
                    <a:lnTo>
                      <a:pt x="269" y="336"/>
                    </a:lnTo>
                    <a:lnTo>
                      <a:pt x="269" y="342"/>
                    </a:lnTo>
                    <a:lnTo>
                      <a:pt x="263" y="354"/>
                    </a:lnTo>
                    <a:lnTo>
                      <a:pt x="263" y="360"/>
                    </a:lnTo>
                    <a:lnTo>
                      <a:pt x="263" y="360"/>
                    </a:lnTo>
                    <a:lnTo>
                      <a:pt x="263" y="374"/>
                    </a:lnTo>
                    <a:lnTo>
                      <a:pt x="258" y="386"/>
                    </a:lnTo>
                    <a:lnTo>
                      <a:pt x="258" y="397"/>
                    </a:lnTo>
                    <a:lnTo>
                      <a:pt x="258" y="397"/>
                    </a:lnTo>
                    <a:lnTo>
                      <a:pt x="252" y="409"/>
                    </a:lnTo>
                    <a:lnTo>
                      <a:pt x="244" y="415"/>
                    </a:lnTo>
                    <a:lnTo>
                      <a:pt x="244" y="421"/>
                    </a:lnTo>
                    <a:lnTo>
                      <a:pt x="244" y="421"/>
                    </a:lnTo>
                    <a:lnTo>
                      <a:pt x="238" y="435"/>
                    </a:lnTo>
                    <a:lnTo>
                      <a:pt x="238" y="446"/>
                    </a:lnTo>
                    <a:lnTo>
                      <a:pt x="232" y="452"/>
                    </a:lnTo>
                    <a:lnTo>
                      <a:pt x="232" y="452"/>
                    </a:lnTo>
                    <a:lnTo>
                      <a:pt x="232" y="435"/>
                    </a:lnTo>
                    <a:lnTo>
                      <a:pt x="232" y="397"/>
                    </a:lnTo>
                    <a:lnTo>
                      <a:pt x="232" y="354"/>
                    </a:lnTo>
                    <a:lnTo>
                      <a:pt x="232" y="354"/>
                    </a:lnTo>
                    <a:lnTo>
                      <a:pt x="214" y="319"/>
                    </a:lnTo>
                    <a:lnTo>
                      <a:pt x="203" y="281"/>
                    </a:lnTo>
                    <a:lnTo>
                      <a:pt x="189" y="256"/>
                    </a:lnTo>
                    <a:lnTo>
                      <a:pt x="189" y="256"/>
                    </a:lnTo>
                    <a:lnTo>
                      <a:pt x="189" y="270"/>
                    </a:lnTo>
                    <a:lnTo>
                      <a:pt x="189" y="293"/>
                    </a:lnTo>
                    <a:lnTo>
                      <a:pt x="197" y="311"/>
                    </a:lnTo>
                    <a:lnTo>
                      <a:pt x="197" y="311"/>
                    </a:lnTo>
                    <a:lnTo>
                      <a:pt x="197" y="336"/>
                    </a:lnTo>
                    <a:lnTo>
                      <a:pt x="197" y="374"/>
                    </a:lnTo>
                    <a:lnTo>
                      <a:pt x="197" y="409"/>
                    </a:lnTo>
                    <a:lnTo>
                      <a:pt x="197" y="409"/>
                    </a:lnTo>
                    <a:lnTo>
                      <a:pt x="183" y="435"/>
                    </a:lnTo>
                    <a:lnTo>
                      <a:pt x="177" y="452"/>
                    </a:lnTo>
                    <a:lnTo>
                      <a:pt x="165" y="464"/>
                    </a:lnTo>
                    <a:lnTo>
                      <a:pt x="165" y="464"/>
                    </a:lnTo>
                    <a:lnTo>
                      <a:pt x="159" y="476"/>
                    </a:lnTo>
                    <a:lnTo>
                      <a:pt x="153" y="490"/>
                    </a:lnTo>
                    <a:lnTo>
                      <a:pt x="147" y="484"/>
                    </a:lnTo>
                    <a:lnTo>
                      <a:pt x="147" y="484"/>
                    </a:lnTo>
                    <a:lnTo>
                      <a:pt x="142" y="470"/>
                    </a:lnTo>
                    <a:lnTo>
                      <a:pt x="142" y="452"/>
                    </a:lnTo>
                    <a:lnTo>
                      <a:pt x="142" y="441"/>
                    </a:lnTo>
                    <a:lnTo>
                      <a:pt x="142" y="441"/>
                    </a:lnTo>
                    <a:lnTo>
                      <a:pt x="134" y="429"/>
                    </a:lnTo>
                    <a:lnTo>
                      <a:pt x="128" y="415"/>
                    </a:lnTo>
                    <a:lnTo>
                      <a:pt x="128" y="403"/>
                    </a:lnTo>
                    <a:lnTo>
                      <a:pt x="128" y="403"/>
                    </a:lnTo>
                    <a:lnTo>
                      <a:pt x="116" y="391"/>
                    </a:lnTo>
                    <a:lnTo>
                      <a:pt x="104" y="366"/>
                    </a:lnTo>
                    <a:lnTo>
                      <a:pt x="92" y="342"/>
                    </a:lnTo>
                    <a:lnTo>
                      <a:pt x="92" y="342"/>
                    </a:lnTo>
                    <a:lnTo>
                      <a:pt x="86" y="319"/>
                    </a:lnTo>
                    <a:lnTo>
                      <a:pt x="86" y="293"/>
                    </a:lnTo>
                    <a:lnTo>
                      <a:pt x="86" y="281"/>
                    </a:lnTo>
                    <a:lnTo>
                      <a:pt x="86" y="281"/>
                    </a:lnTo>
                    <a:lnTo>
                      <a:pt x="86" y="270"/>
                    </a:lnTo>
                    <a:lnTo>
                      <a:pt x="79" y="244"/>
                    </a:lnTo>
                    <a:lnTo>
                      <a:pt x="79" y="226"/>
                    </a:lnTo>
                    <a:lnTo>
                      <a:pt x="79" y="226"/>
                    </a:lnTo>
                    <a:lnTo>
                      <a:pt x="79" y="232"/>
                    </a:lnTo>
                    <a:lnTo>
                      <a:pt x="73" y="250"/>
                    </a:lnTo>
                    <a:lnTo>
                      <a:pt x="67" y="264"/>
                    </a:lnTo>
                    <a:lnTo>
                      <a:pt x="67" y="264"/>
                    </a:lnTo>
                    <a:lnTo>
                      <a:pt x="55" y="287"/>
                    </a:lnTo>
                    <a:lnTo>
                      <a:pt x="43" y="311"/>
                    </a:lnTo>
                    <a:lnTo>
                      <a:pt x="37" y="325"/>
                    </a:lnTo>
                    <a:lnTo>
                      <a:pt x="37" y="325"/>
                    </a:lnTo>
                    <a:lnTo>
                      <a:pt x="31" y="336"/>
                    </a:lnTo>
                    <a:lnTo>
                      <a:pt x="24" y="354"/>
                    </a:lnTo>
                    <a:lnTo>
                      <a:pt x="31" y="380"/>
                    </a:lnTo>
                    <a:lnTo>
                      <a:pt x="31" y="380"/>
                    </a:lnTo>
                    <a:lnTo>
                      <a:pt x="24" y="380"/>
                    </a:lnTo>
                    <a:lnTo>
                      <a:pt x="18" y="374"/>
                    </a:lnTo>
                    <a:lnTo>
                      <a:pt x="18" y="360"/>
                    </a:lnTo>
                    <a:lnTo>
                      <a:pt x="18" y="360"/>
                    </a:lnTo>
                    <a:lnTo>
                      <a:pt x="12" y="348"/>
                    </a:lnTo>
                    <a:lnTo>
                      <a:pt x="12" y="336"/>
                    </a:lnTo>
                    <a:lnTo>
                      <a:pt x="12" y="330"/>
                    </a:lnTo>
                    <a:lnTo>
                      <a:pt x="12" y="330"/>
                    </a:lnTo>
                    <a:lnTo>
                      <a:pt x="12" y="325"/>
                    </a:lnTo>
                    <a:lnTo>
                      <a:pt x="12" y="311"/>
                    </a:lnTo>
                    <a:lnTo>
                      <a:pt x="12" y="305"/>
                    </a:lnTo>
                    <a:lnTo>
                      <a:pt x="12" y="305"/>
                    </a:lnTo>
                    <a:lnTo>
                      <a:pt x="12" y="299"/>
                    </a:lnTo>
                    <a:lnTo>
                      <a:pt x="6" y="287"/>
                    </a:lnTo>
                    <a:lnTo>
                      <a:pt x="12" y="275"/>
                    </a:lnTo>
                    <a:lnTo>
                      <a:pt x="12" y="275"/>
                    </a:lnTo>
                    <a:lnTo>
                      <a:pt x="12" y="264"/>
                    </a:lnTo>
                    <a:lnTo>
                      <a:pt x="12" y="250"/>
                    </a:lnTo>
                    <a:lnTo>
                      <a:pt x="12" y="238"/>
                    </a:lnTo>
                    <a:lnTo>
                      <a:pt x="12" y="238"/>
                    </a:lnTo>
                    <a:lnTo>
                      <a:pt x="6" y="232"/>
                    </a:lnTo>
                    <a:lnTo>
                      <a:pt x="6" y="226"/>
                    </a:lnTo>
                    <a:lnTo>
                      <a:pt x="6" y="220"/>
                    </a:lnTo>
                    <a:lnTo>
                      <a:pt x="6" y="220"/>
                    </a:lnTo>
                    <a:lnTo>
                      <a:pt x="0" y="209"/>
                    </a:lnTo>
                    <a:lnTo>
                      <a:pt x="0" y="195"/>
                    </a:lnTo>
                    <a:lnTo>
                      <a:pt x="0" y="183"/>
                    </a:lnTo>
                    <a:lnTo>
                      <a:pt x="0" y="183"/>
                    </a:lnTo>
                    <a:lnTo>
                      <a:pt x="6" y="171"/>
                    </a:lnTo>
                    <a:lnTo>
                      <a:pt x="6" y="165"/>
                    </a:lnTo>
                    <a:lnTo>
                      <a:pt x="6" y="159"/>
                    </a:lnTo>
                    <a:lnTo>
                      <a:pt x="6" y="159"/>
                    </a:lnTo>
                    <a:lnTo>
                      <a:pt x="0" y="146"/>
                    </a:lnTo>
                    <a:lnTo>
                      <a:pt x="6" y="128"/>
                    </a:lnTo>
                    <a:lnTo>
                      <a:pt x="12" y="110"/>
                    </a:lnTo>
                    <a:lnTo>
                      <a:pt x="12" y="110"/>
                    </a:lnTo>
                    <a:lnTo>
                      <a:pt x="12" y="110"/>
                    </a:lnTo>
                    <a:lnTo>
                      <a:pt x="6" y="104"/>
                    </a:lnTo>
                    <a:lnTo>
                      <a:pt x="12" y="98"/>
                    </a:lnTo>
                    <a:lnTo>
                      <a:pt x="12" y="98"/>
                    </a:lnTo>
                    <a:lnTo>
                      <a:pt x="12" y="91"/>
                    </a:lnTo>
                    <a:lnTo>
                      <a:pt x="12" y="85"/>
                    </a:lnTo>
                    <a:lnTo>
                      <a:pt x="12" y="73"/>
                    </a:lnTo>
                    <a:lnTo>
                      <a:pt x="12" y="73"/>
                    </a:lnTo>
                    <a:lnTo>
                      <a:pt x="18" y="67"/>
                    </a:lnTo>
                    <a:lnTo>
                      <a:pt x="18" y="61"/>
                    </a:lnTo>
                    <a:lnTo>
                      <a:pt x="18" y="55"/>
                    </a:lnTo>
                    <a:lnTo>
                      <a:pt x="18" y="55"/>
                    </a:lnTo>
                    <a:lnTo>
                      <a:pt x="18" y="49"/>
                    </a:lnTo>
                    <a:lnTo>
                      <a:pt x="24" y="49"/>
                    </a:lnTo>
                    <a:lnTo>
                      <a:pt x="24" y="43"/>
                    </a:lnTo>
                    <a:lnTo>
                      <a:pt x="24" y="43"/>
                    </a:lnTo>
                    <a:lnTo>
                      <a:pt x="24" y="36"/>
                    </a:lnTo>
                    <a:lnTo>
                      <a:pt x="31" y="24"/>
                    </a:lnTo>
                    <a:lnTo>
                      <a:pt x="37" y="18"/>
                    </a:lnTo>
                    <a:lnTo>
                      <a:pt x="37" y="18"/>
                    </a:lnTo>
                    <a:lnTo>
                      <a:pt x="37" y="24"/>
                    </a:lnTo>
                    <a:lnTo>
                      <a:pt x="37" y="30"/>
                    </a:lnTo>
                    <a:lnTo>
                      <a:pt x="43" y="36"/>
                    </a:lnTo>
                    <a:lnTo>
                      <a:pt x="43" y="36"/>
                    </a:lnTo>
                    <a:lnTo>
                      <a:pt x="49" y="49"/>
                    </a:lnTo>
                    <a:lnTo>
                      <a:pt x="61" y="67"/>
                    </a:lnTo>
                    <a:lnTo>
                      <a:pt x="73" y="73"/>
                    </a:lnTo>
                    <a:lnTo>
                      <a:pt x="73" y="73"/>
                    </a:lnTo>
                    <a:lnTo>
                      <a:pt x="79" y="79"/>
                    </a:lnTo>
                    <a:lnTo>
                      <a:pt x="79" y="79"/>
                    </a:lnTo>
                    <a:lnTo>
                      <a:pt x="86" y="79"/>
                    </a:lnTo>
                    <a:lnTo>
                      <a:pt x="86" y="79"/>
                    </a:lnTo>
                    <a:lnTo>
                      <a:pt x="86" y="79"/>
                    </a:lnTo>
                    <a:lnTo>
                      <a:pt x="92" y="79"/>
                    </a:lnTo>
                    <a:lnTo>
                      <a:pt x="98" y="73"/>
                    </a:lnTo>
                    <a:lnTo>
                      <a:pt x="98" y="73"/>
                    </a:lnTo>
                    <a:lnTo>
                      <a:pt x="104" y="73"/>
                    </a:lnTo>
                    <a:lnTo>
                      <a:pt x="110" y="73"/>
                    </a:lnTo>
                    <a:lnTo>
                      <a:pt x="116" y="73"/>
                    </a:lnTo>
                    <a:lnTo>
                      <a:pt x="116" y="73"/>
                    </a:lnTo>
                    <a:lnTo>
                      <a:pt x="116" y="67"/>
                    </a:lnTo>
                    <a:lnTo>
                      <a:pt x="122" y="67"/>
                    </a:lnTo>
                    <a:lnTo>
                      <a:pt x="134" y="67"/>
                    </a:lnTo>
                    <a:lnTo>
                      <a:pt x="134" y="67"/>
                    </a:lnTo>
                    <a:lnTo>
                      <a:pt x="142" y="73"/>
                    </a:lnTo>
                    <a:lnTo>
                      <a:pt x="147" y="73"/>
                    </a:lnTo>
                    <a:lnTo>
                      <a:pt x="147" y="67"/>
                    </a:lnTo>
                    <a:lnTo>
                      <a:pt x="147" y="67"/>
                    </a:lnTo>
                    <a:lnTo>
                      <a:pt x="153" y="67"/>
                    </a:lnTo>
                    <a:lnTo>
                      <a:pt x="159" y="67"/>
                    </a:lnTo>
                    <a:lnTo>
                      <a:pt x="171" y="67"/>
                    </a:lnTo>
                    <a:lnTo>
                      <a:pt x="171" y="67"/>
                    </a:lnTo>
                    <a:lnTo>
                      <a:pt x="177" y="73"/>
                    </a:lnTo>
                    <a:lnTo>
                      <a:pt x="177" y="73"/>
                    </a:lnTo>
                    <a:lnTo>
                      <a:pt x="189" y="67"/>
                    </a:lnTo>
                    <a:lnTo>
                      <a:pt x="189" y="67"/>
                    </a:lnTo>
                    <a:lnTo>
                      <a:pt x="203" y="61"/>
                    </a:lnTo>
                    <a:lnTo>
                      <a:pt x="232" y="49"/>
                    </a:lnTo>
                    <a:lnTo>
                      <a:pt x="258" y="24"/>
                    </a:lnTo>
                    <a:lnTo>
                      <a:pt x="258" y="24"/>
                    </a:lnTo>
                    <a:lnTo>
                      <a:pt x="258" y="24"/>
                    </a:lnTo>
                    <a:lnTo>
                      <a:pt x="263" y="12"/>
                    </a:lnTo>
                    <a:lnTo>
                      <a:pt x="263"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49" name="Freeform 365"/>
              <p:cNvSpPr>
                <a:spLocks/>
              </p:cNvSpPr>
              <p:nvPr/>
            </p:nvSpPr>
            <p:spPr bwMode="auto">
              <a:xfrm>
                <a:off x="4097" y="2457"/>
                <a:ext cx="93" cy="171"/>
              </a:xfrm>
              <a:custGeom>
                <a:avLst/>
                <a:gdLst>
                  <a:gd name="T0" fmla="*/ 12 w 93"/>
                  <a:gd name="T1" fmla="*/ 0 h 171"/>
                  <a:gd name="T2" fmla="*/ 18 w 93"/>
                  <a:gd name="T3" fmla="*/ 6 h 171"/>
                  <a:gd name="T4" fmla="*/ 32 w 93"/>
                  <a:gd name="T5" fmla="*/ 12 h 171"/>
                  <a:gd name="T6" fmla="*/ 55 w 93"/>
                  <a:gd name="T7" fmla="*/ 12 h 171"/>
                  <a:gd name="T8" fmla="*/ 61 w 93"/>
                  <a:gd name="T9" fmla="*/ 19 h 171"/>
                  <a:gd name="T10" fmla="*/ 93 w 93"/>
                  <a:gd name="T11" fmla="*/ 25 h 171"/>
                  <a:gd name="T12" fmla="*/ 79 w 93"/>
                  <a:gd name="T13" fmla="*/ 25 h 171"/>
                  <a:gd name="T14" fmla="*/ 55 w 93"/>
                  <a:gd name="T15" fmla="*/ 19 h 171"/>
                  <a:gd name="T16" fmla="*/ 43 w 93"/>
                  <a:gd name="T17" fmla="*/ 19 h 171"/>
                  <a:gd name="T18" fmla="*/ 38 w 93"/>
                  <a:gd name="T19" fmla="*/ 19 h 171"/>
                  <a:gd name="T20" fmla="*/ 43 w 93"/>
                  <a:gd name="T21" fmla="*/ 25 h 171"/>
                  <a:gd name="T22" fmla="*/ 61 w 93"/>
                  <a:gd name="T23" fmla="*/ 37 h 171"/>
                  <a:gd name="T24" fmla="*/ 67 w 93"/>
                  <a:gd name="T25" fmla="*/ 49 h 171"/>
                  <a:gd name="T26" fmla="*/ 93 w 93"/>
                  <a:gd name="T27" fmla="*/ 80 h 171"/>
                  <a:gd name="T28" fmla="*/ 79 w 93"/>
                  <a:gd name="T29" fmla="*/ 67 h 171"/>
                  <a:gd name="T30" fmla="*/ 38 w 93"/>
                  <a:gd name="T31" fmla="*/ 25 h 171"/>
                  <a:gd name="T32" fmla="*/ 24 w 93"/>
                  <a:gd name="T33" fmla="*/ 25 h 171"/>
                  <a:gd name="T34" fmla="*/ 24 w 93"/>
                  <a:gd name="T35" fmla="*/ 31 h 171"/>
                  <a:gd name="T36" fmla="*/ 24 w 93"/>
                  <a:gd name="T37" fmla="*/ 37 h 171"/>
                  <a:gd name="T38" fmla="*/ 32 w 93"/>
                  <a:gd name="T39" fmla="*/ 43 h 171"/>
                  <a:gd name="T40" fmla="*/ 38 w 93"/>
                  <a:gd name="T41" fmla="*/ 55 h 171"/>
                  <a:gd name="T42" fmla="*/ 49 w 93"/>
                  <a:gd name="T43" fmla="*/ 75 h 171"/>
                  <a:gd name="T44" fmla="*/ 61 w 93"/>
                  <a:gd name="T45" fmla="*/ 86 h 171"/>
                  <a:gd name="T46" fmla="*/ 87 w 93"/>
                  <a:gd name="T47" fmla="*/ 122 h 171"/>
                  <a:gd name="T48" fmla="*/ 79 w 93"/>
                  <a:gd name="T49" fmla="*/ 122 h 171"/>
                  <a:gd name="T50" fmla="*/ 67 w 93"/>
                  <a:gd name="T51" fmla="*/ 104 h 171"/>
                  <a:gd name="T52" fmla="*/ 55 w 93"/>
                  <a:gd name="T53" fmla="*/ 92 h 171"/>
                  <a:gd name="T54" fmla="*/ 38 w 93"/>
                  <a:gd name="T55" fmla="*/ 67 h 171"/>
                  <a:gd name="T56" fmla="*/ 32 w 93"/>
                  <a:gd name="T57" fmla="*/ 61 h 171"/>
                  <a:gd name="T58" fmla="*/ 24 w 93"/>
                  <a:gd name="T59" fmla="*/ 37 h 171"/>
                  <a:gd name="T60" fmla="*/ 18 w 93"/>
                  <a:gd name="T61" fmla="*/ 31 h 171"/>
                  <a:gd name="T62" fmla="*/ 12 w 93"/>
                  <a:gd name="T63" fmla="*/ 25 h 171"/>
                  <a:gd name="T64" fmla="*/ 6 w 93"/>
                  <a:gd name="T65" fmla="*/ 37 h 171"/>
                  <a:gd name="T66" fmla="*/ 6 w 93"/>
                  <a:gd name="T67" fmla="*/ 55 h 171"/>
                  <a:gd name="T68" fmla="*/ 6 w 93"/>
                  <a:gd name="T69" fmla="*/ 67 h 171"/>
                  <a:gd name="T70" fmla="*/ 12 w 93"/>
                  <a:gd name="T71" fmla="*/ 104 h 171"/>
                  <a:gd name="T72" fmla="*/ 18 w 93"/>
                  <a:gd name="T73" fmla="*/ 116 h 171"/>
                  <a:gd name="T74" fmla="*/ 32 w 93"/>
                  <a:gd name="T75" fmla="*/ 135 h 171"/>
                  <a:gd name="T76" fmla="*/ 32 w 93"/>
                  <a:gd name="T77" fmla="*/ 147 h 171"/>
                  <a:gd name="T78" fmla="*/ 43 w 93"/>
                  <a:gd name="T79" fmla="*/ 165 h 171"/>
                  <a:gd name="T80" fmla="*/ 43 w 93"/>
                  <a:gd name="T81" fmla="*/ 171 h 171"/>
                  <a:gd name="T82" fmla="*/ 38 w 93"/>
                  <a:gd name="T83" fmla="*/ 159 h 171"/>
                  <a:gd name="T84" fmla="*/ 32 w 93"/>
                  <a:gd name="T85" fmla="*/ 147 h 171"/>
                  <a:gd name="T86" fmla="*/ 18 w 93"/>
                  <a:gd name="T87" fmla="*/ 135 h 171"/>
                  <a:gd name="T88" fmla="*/ 12 w 93"/>
                  <a:gd name="T89" fmla="*/ 130 h 171"/>
                  <a:gd name="T90" fmla="*/ 6 w 93"/>
                  <a:gd name="T91" fmla="*/ 116 h 171"/>
                  <a:gd name="T92" fmla="*/ 0 w 93"/>
                  <a:gd name="T93" fmla="*/ 98 h 171"/>
                  <a:gd name="T94" fmla="*/ 0 w 93"/>
                  <a:gd name="T95" fmla="*/ 31 h 171"/>
                  <a:gd name="T96" fmla="*/ 6 w 93"/>
                  <a:gd name="T97" fmla="*/ 12 h 171"/>
                  <a:gd name="T98" fmla="*/ 12 w 93"/>
                  <a:gd name="T9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171">
                    <a:moveTo>
                      <a:pt x="12" y="0"/>
                    </a:moveTo>
                    <a:lnTo>
                      <a:pt x="12" y="0"/>
                    </a:lnTo>
                    <a:lnTo>
                      <a:pt x="12" y="6"/>
                    </a:lnTo>
                    <a:lnTo>
                      <a:pt x="18" y="6"/>
                    </a:lnTo>
                    <a:lnTo>
                      <a:pt x="18" y="6"/>
                    </a:lnTo>
                    <a:lnTo>
                      <a:pt x="32" y="12"/>
                    </a:lnTo>
                    <a:lnTo>
                      <a:pt x="43" y="12"/>
                    </a:lnTo>
                    <a:lnTo>
                      <a:pt x="55" y="12"/>
                    </a:lnTo>
                    <a:lnTo>
                      <a:pt x="55" y="12"/>
                    </a:lnTo>
                    <a:lnTo>
                      <a:pt x="61" y="19"/>
                    </a:lnTo>
                    <a:lnTo>
                      <a:pt x="79" y="19"/>
                    </a:lnTo>
                    <a:lnTo>
                      <a:pt x="93" y="25"/>
                    </a:lnTo>
                    <a:lnTo>
                      <a:pt x="93" y="25"/>
                    </a:lnTo>
                    <a:lnTo>
                      <a:pt x="79" y="25"/>
                    </a:lnTo>
                    <a:lnTo>
                      <a:pt x="67" y="19"/>
                    </a:lnTo>
                    <a:lnTo>
                      <a:pt x="55" y="19"/>
                    </a:lnTo>
                    <a:lnTo>
                      <a:pt x="55" y="19"/>
                    </a:lnTo>
                    <a:lnTo>
                      <a:pt x="43" y="19"/>
                    </a:lnTo>
                    <a:lnTo>
                      <a:pt x="38" y="19"/>
                    </a:lnTo>
                    <a:lnTo>
                      <a:pt x="38" y="19"/>
                    </a:lnTo>
                    <a:lnTo>
                      <a:pt x="38" y="19"/>
                    </a:lnTo>
                    <a:lnTo>
                      <a:pt x="43" y="25"/>
                    </a:lnTo>
                    <a:lnTo>
                      <a:pt x="55" y="31"/>
                    </a:lnTo>
                    <a:lnTo>
                      <a:pt x="61" y="37"/>
                    </a:lnTo>
                    <a:lnTo>
                      <a:pt x="61" y="37"/>
                    </a:lnTo>
                    <a:lnTo>
                      <a:pt x="67" y="49"/>
                    </a:lnTo>
                    <a:lnTo>
                      <a:pt x="79" y="61"/>
                    </a:lnTo>
                    <a:lnTo>
                      <a:pt x="93" y="80"/>
                    </a:lnTo>
                    <a:lnTo>
                      <a:pt x="93" y="80"/>
                    </a:lnTo>
                    <a:lnTo>
                      <a:pt x="79" y="67"/>
                    </a:lnTo>
                    <a:lnTo>
                      <a:pt x="55" y="43"/>
                    </a:lnTo>
                    <a:lnTo>
                      <a:pt x="38" y="25"/>
                    </a:lnTo>
                    <a:lnTo>
                      <a:pt x="38" y="25"/>
                    </a:lnTo>
                    <a:lnTo>
                      <a:pt x="24" y="25"/>
                    </a:lnTo>
                    <a:lnTo>
                      <a:pt x="24" y="25"/>
                    </a:lnTo>
                    <a:lnTo>
                      <a:pt x="24" y="31"/>
                    </a:lnTo>
                    <a:lnTo>
                      <a:pt x="24" y="31"/>
                    </a:lnTo>
                    <a:lnTo>
                      <a:pt x="24" y="37"/>
                    </a:lnTo>
                    <a:lnTo>
                      <a:pt x="32" y="37"/>
                    </a:lnTo>
                    <a:lnTo>
                      <a:pt x="32" y="43"/>
                    </a:lnTo>
                    <a:lnTo>
                      <a:pt x="32" y="43"/>
                    </a:lnTo>
                    <a:lnTo>
                      <a:pt x="38" y="55"/>
                    </a:lnTo>
                    <a:lnTo>
                      <a:pt x="43" y="67"/>
                    </a:lnTo>
                    <a:lnTo>
                      <a:pt x="49" y="75"/>
                    </a:lnTo>
                    <a:lnTo>
                      <a:pt x="49" y="75"/>
                    </a:lnTo>
                    <a:lnTo>
                      <a:pt x="61" y="86"/>
                    </a:lnTo>
                    <a:lnTo>
                      <a:pt x="73" y="110"/>
                    </a:lnTo>
                    <a:lnTo>
                      <a:pt x="87" y="122"/>
                    </a:lnTo>
                    <a:lnTo>
                      <a:pt x="87" y="122"/>
                    </a:lnTo>
                    <a:lnTo>
                      <a:pt x="79" y="122"/>
                    </a:lnTo>
                    <a:lnTo>
                      <a:pt x="73" y="110"/>
                    </a:lnTo>
                    <a:lnTo>
                      <a:pt x="67" y="104"/>
                    </a:lnTo>
                    <a:lnTo>
                      <a:pt x="67" y="104"/>
                    </a:lnTo>
                    <a:lnTo>
                      <a:pt x="55" y="92"/>
                    </a:lnTo>
                    <a:lnTo>
                      <a:pt x="43" y="80"/>
                    </a:lnTo>
                    <a:lnTo>
                      <a:pt x="38" y="67"/>
                    </a:lnTo>
                    <a:lnTo>
                      <a:pt x="38" y="67"/>
                    </a:lnTo>
                    <a:lnTo>
                      <a:pt x="32" y="61"/>
                    </a:lnTo>
                    <a:lnTo>
                      <a:pt x="24" y="49"/>
                    </a:lnTo>
                    <a:lnTo>
                      <a:pt x="24" y="37"/>
                    </a:lnTo>
                    <a:lnTo>
                      <a:pt x="24" y="37"/>
                    </a:lnTo>
                    <a:lnTo>
                      <a:pt x="18" y="31"/>
                    </a:lnTo>
                    <a:lnTo>
                      <a:pt x="12" y="25"/>
                    </a:lnTo>
                    <a:lnTo>
                      <a:pt x="12" y="25"/>
                    </a:lnTo>
                    <a:lnTo>
                      <a:pt x="12" y="25"/>
                    </a:lnTo>
                    <a:lnTo>
                      <a:pt x="6" y="37"/>
                    </a:lnTo>
                    <a:lnTo>
                      <a:pt x="6" y="49"/>
                    </a:lnTo>
                    <a:lnTo>
                      <a:pt x="6" y="55"/>
                    </a:lnTo>
                    <a:lnTo>
                      <a:pt x="6" y="55"/>
                    </a:lnTo>
                    <a:lnTo>
                      <a:pt x="6" y="67"/>
                    </a:lnTo>
                    <a:lnTo>
                      <a:pt x="6" y="86"/>
                    </a:lnTo>
                    <a:lnTo>
                      <a:pt x="12" y="104"/>
                    </a:lnTo>
                    <a:lnTo>
                      <a:pt x="12" y="104"/>
                    </a:lnTo>
                    <a:lnTo>
                      <a:pt x="18" y="116"/>
                    </a:lnTo>
                    <a:lnTo>
                      <a:pt x="24" y="130"/>
                    </a:lnTo>
                    <a:lnTo>
                      <a:pt x="32" y="135"/>
                    </a:lnTo>
                    <a:lnTo>
                      <a:pt x="32" y="135"/>
                    </a:lnTo>
                    <a:lnTo>
                      <a:pt x="32" y="147"/>
                    </a:lnTo>
                    <a:lnTo>
                      <a:pt x="38" y="153"/>
                    </a:lnTo>
                    <a:lnTo>
                      <a:pt x="43" y="165"/>
                    </a:lnTo>
                    <a:lnTo>
                      <a:pt x="43" y="165"/>
                    </a:lnTo>
                    <a:lnTo>
                      <a:pt x="43" y="171"/>
                    </a:lnTo>
                    <a:lnTo>
                      <a:pt x="43" y="171"/>
                    </a:lnTo>
                    <a:lnTo>
                      <a:pt x="38" y="159"/>
                    </a:lnTo>
                    <a:lnTo>
                      <a:pt x="38" y="159"/>
                    </a:lnTo>
                    <a:lnTo>
                      <a:pt x="32" y="147"/>
                    </a:lnTo>
                    <a:lnTo>
                      <a:pt x="24" y="141"/>
                    </a:lnTo>
                    <a:lnTo>
                      <a:pt x="18" y="135"/>
                    </a:lnTo>
                    <a:lnTo>
                      <a:pt x="18" y="135"/>
                    </a:lnTo>
                    <a:lnTo>
                      <a:pt x="12" y="130"/>
                    </a:lnTo>
                    <a:lnTo>
                      <a:pt x="6" y="122"/>
                    </a:lnTo>
                    <a:lnTo>
                      <a:pt x="6" y="116"/>
                    </a:lnTo>
                    <a:lnTo>
                      <a:pt x="6" y="116"/>
                    </a:lnTo>
                    <a:lnTo>
                      <a:pt x="0" y="98"/>
                    </a:lnTo>
                    <a:lnTo>
                      <a:pt x="0" y="67"/>
                    </a:lnTo>
                    <a:lnTo>
                      <a:pt x="0" y="31"/>
                    </a:lnTo>
                    <a:lnTo>
                      <a:pt x="0" y="31"/>
                    </a:lnTo>
                    <a:lnTo>
                      <a:pt x="6" y="12"/>
                    </a:lnTo>
                    <a:lnTo>
                      <a:pt x="6" y="0"/>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50" name="Freeform 366"/>
              <p:cNvSpPr>
                <a:spLocks/>
              </p:cNvSpPr>
              <p:nvPr/>
            </p:nvSpPr>
            <p:spPr bwMode="auto">
              <a:xfrm>
                <a:off x="4195" y="2482"/>
                <a:ext cx="24" cy="24"/>
              </a:xfrm>
              <a:custGeom>
                <a:avLst/>
                <a:gdLst>
                  <a:gd name="T0" fmla="*/ 24 w 24"/>
                  <a:gd name="T1" fmla="*/ 12 h 24"/>
                  <a:gd name="T2" fmla="*/ 18 w 24"/>
                  <a:gd name="T3" fmla="*/ 12 h 24"/>
                  <a:gd name="T4" fmla="*/ 12 w 24"/>
                  <a:gd name="T5" fmla="*/ 6 h 24"/>
                  <a:gd name="T6" fmla="*/ 6 w 24"/>
                  <a:gd name="T7" fmla="*/ 0 h 24"/>
                  <a:gd name="T8" fmla="*/ 6 w 24"/>
                  <a:gd name="T9" fmla="*/ 0 h 24"/>
                  <a:gd name="T10" fmla="*/ 0 w 24"/>
                  <a:gd name="T11" fmla="*/ 0 h 24"/>
                  <a:gd name="T12" fmla="*/ 6 w 24"/>
                  <a:gd name="T13" fmla="*/ 6 h 24"/>
                  <a:gd name="T14" fmla="*/ 12 w 24"/>
                  <a:gd name="T15" fmla="*/ 6 h 24"/>
                  <a:gd name="T16" fmla="*/ 12 w 24"/>
                  <a:gd name="T17" fmla="*/ 6 h 24"/>
                  <a:gd name="T18" fmla="*/ 12 w 24"/>
                  <a:gd name="T19" fmla="*/ 12 h 24"/>
                  <a:gd name="T20" fmla="*/ 18 w 24"/>
                  <a:gd name="T21" fmla="*/ 18 h 24"/>
                  <a:gd name="T22" fmla="*/ 24 w 24"/>
                  <a:gd name="T23" fmla="*/ 24 h 24"/>
                  <a:gd name="T24" fmla="*/ 24 w 24"/>
                  <a:gd name="T25" fmla="*/ 24 h 24"/>
                  <a:gd name="T26" fmla="*/ 24 w 24"/>
                  <a:gd name="T27" fmla="*/ 24 h 24"/>
                  <a:gd name="T28" fmla="*/ 24 w 24"/>
                  <a:gd name="T29" fmla="*/ 18 h 24"/>
                  <a:gd name="T30" fmla="*/ 24 w 24"/>
                  <a:gd name="T3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4">
                    <a:moveTo>
                      <a:pt x="24" y="12"/>
                    </a:moveTo>
                    <a:lnTo>
                      <a:pt x="18" y="12"/>
                    </a:lnTo>
                    <a:lnTo>
                      <a:pt x="12" y="6"/>
                    </a:lnTo>
                    <a:lnTo>
                      <a:pt x="6" y="0"/>
                    </a:lnTo>
                    <a:lnTo>
                      <a:pt x="6" y="0"/>
                    </a:lnTo>
                    <a:lnTo>
                      <a:pt x="0" y="0"/>
                    </a:lnTo>
                    <a:lnTo>
                      <a:pt x="6" y="6"/>
                    </a:lnTo>
                    <a:lnTo>
                      <a:pt x="12" y="6"/>
                    </a:lnTo>
                    <a:lnTo>
                      <a:pt x="12" y="6"/>
                    </a:lnTo>
                    <a:lnTo>
                      <a:pt x="12" y="12"/>
                    </a:lnTo>
                    <a:lnTo>
                      <a:pt x="18" y="18"/>
                    </a:lnTo>
                    <a:lnTo>
                      <a:pt x="24" y="24"/>
                    </a:lnTo>
                    <a:lnTo>
                      <a:pt x="24" y="24"/>
                    </a:lnTo>
                    <a:lnTo>
                      <a:pt x="24" y="24"/>
                    </a:lnTo>
                    <a:lnTo>
                      <a:pt x="24" y="18"/>
                    </a:lnTo>
                    <a:lnTo>
                      <a:pt x="24" y="1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51" name="Freeform 367"/>
              <p:cNvSpPr>
                <a:spLocks/>
              </p:cNvSpPr>
              <p:nvPr/>
            </p:nvSpPr>
            <p:spPr bwMode="auto">
              <a:xfrm>
                <a:off x="4201" y="2549"/>
                <a:ext cx="24" cy="43"/>
              </a:xfrm>
              <a:custGeom>
                <a:avLst/>
                <a:gdLst>
                  <a:gd name="T0" fmla="*/ 24 w 24"/>
                  <a:gd name="T1" fmla="*/ 30 h 43"/>
                  <a:gd name="T2" fmla="*/ 18 w 24"/>
                  <a:gd name="T3" fmla="*/ 24 h 43"/>
                  <a:gd name="T4" fmla="*/ 12 w 24"/>
                  <a:gd name="T5" fmla="*/ 12 h 43"/>
                  <a:gd name="T6" fmla="*/ 6 w 24"/>
                  <a:gd name="T7" fmla="*/ 0 h 43"/>
                  <a:gd name="T8" fmla="*/ 6 w 24"/>
                  <a:gd name="T9" fmla="*/ 0 h 43"/>
                  <a:gd name="T10" fmla="*/ 0 w 24"/>
                  <a:gd name="T11" fmla="*/ 0 h 43"/>
                  <a:gd name="T12" fmla="*/ 0 w 24"/>
                  <a:gd name="T13" fmla="*/ 0 h 43"/>
                  <a:gd name="T14" fmla="*/ 6 w 24"/>
                  <a:gd name="T15" fmla="*/ 6 h 43"/>
                  <a:gd name="T16" fmla="*/ 6 w 24"/>
                  <a:gd name="T17" fmla="*/ 6 h 43"/>
                  <a:gd name="T18" fmla="*/ 12 w 24"/>
                  <a:gd name="T19" fmla="*/ 18 h 43"/>
                  <a:gd name="T20" fmla="*/ 18 w 24"/>
                  <a:gd name="T21" fmla="*/ 38 h 43"/>
                  <a:gd name="T22" fmla="*/ 24 w 24"/>
                  <a:gd name="T23" fmla="*/ 43 h 43"/>
                  <a:gd name="T24" fmla="*/ 24 w 24"/>
                  <a:gd name="T25" fmla="*/ 43 h 43"/>
                  <a:gd name="T26" fmla="*/ 24 w 24"/>
                  <a:gd name="T27" fmla="*/ 43 h 43"/>
                  <a:gd name="T28" fmla="*/ 24 w 24"/>
                  <a:gd name="T29" fmla="*/ 38 h 43"/>
                  <a:gd name="T30" fmla="*/ 24 w 24"/>
                  <a:gd name="T31"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3">
                    <a:moveTo>
                      <a:pt x="24" y="30"/>
                    </a:moveTo>
                    <a:lnTo>
                      <a:pt x="18" y="24"/>
                    </a:lnTo>
                    <a:lnTo>
                      <a:pt x="12" y="12"/>
                    </a:lnTo>
                    <a:lnTo>
                      <a:pt x="6" y="0"/>
                    </a:lnTo>
                    <a:lnTo>
                      <a:pt x="6" y="0"/>
                    </a:lnTo>
                    <a:lnTo>
                      <a:pt x="0" y="0"/>
                    </a:lnTo>
                    <a:lnTo>
                      <a:pt x="0" y="0"/>
                    </a:lnTo>
                    <a:lnTo>
                      <a:pt x="6" y="6"/>
                    </a:lnTo>
                    <a:lnTo>
                      <a:pt x="6" y="6"/>
                    </a:lnTo>
                    <a:lnTo>
                      <a:pt x="12" y="18"/>
                    </a:lnTo>
                    <a:lnTo>
                      <a:pt x="18" y="38"/>
                    </a:lnTo>
                    <a:lnTo>
                      <a:pt x="24" y="43"/>
                    </a:lnTo>
                    <a:lnTo>
                      <a:pt x="24" y="43"/>
                    </a:lnTo>
                    <a:lnTo>
                      <a:pt x="24" y="43"/>
                    </a:lnTo>
                    <a:lnTo>
                      <a:pt x="24" y="38"/>
                    </a:lnTo>
                    <a:lnTo>
                      <a:pt x="24" y="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52" name="Freeform 368"/>
              <p:cNvSpPr>
                <a:spLocks/>
              </p:cNvSpPr>
              <p:nvPr/>
            </p:nvSpPr>
            <p:spPr bwMode="auto">
              <a:xfrm>
                <a:off x="4195" y="2598"/>
                <a:ext cx="24" cy="61"/>
              </a:xfrm>
              <a:custGeom>
                <a:avLst/>
                <a:gdLst>
                  <a:gd name="T0" fmla="*/ 0 w 24"/>
                  <a:gd name="T1" fmla="*/ 0 h 61"/>
                  <a:gd name="T2" fmla="*/ 6 w 24"/>
                  <a:gd name="T3" fmla="*/ 12 h 61"/>
                  <a:gd name="T4" fmla="*/ 12 w 24"/>
                  <a:gd name="T5" fmla="*/ 30 h 61"/>
                  <a:gd name="T6" fmla="*/ 24 w 24"/>
                  <a:gd name="T7" fmla="*/ 50 h 61"/>
                  <a:gd name="T8" fmla="*/ 24 w 24"/>
                  <a:gd name="T9" fmla="*/ 50 h 61"/>
                  <a:gd name="T10" fmla="*/ 18 w 24"/>
                  <a:gd name="T11" fmla="*/ 55 h 61"/>
                  <a:gd name="T12" fmla="*/ 18 w 24"/>
                  <a:gd name="T13" fmla="*/ 61 h 61"/>
                  <a:gd name="T14" fmla="*/ 18 w 24"/>
                  <a:gd name="T15" fmla="*/ 61 h 61"/>
                  <a:gd name="T16" fmla="*/ 18 w 24"/>
                  <a:gd name="T17" fmla="*/ 61 h 61"/>
                  <a:gd name="T18" fmla="*/ 18 w 24"/>
                  <a:gd name="T19" fmla="*/ 55 h 61"/>
                  <a:gd name="T20" fmla="*/ 12 w 24"/>
                  <a:gd name="T21" fmla="*/ 50 h 61"/>
                  <a:gd name="T22" fmla="*/ 12 w 24"/>
                  <a:gd name="T23" fmla="*/ 36 h 61"/>
                  <a:gd name="T24" fmla="*/ 12 w 24"/>
                  <a:gd name="T25" fmla="*/ 36 h 61"/>
                  <a:gd name="T26" fmla="*/ 6 w 24"/>
                  <a:gd name="T27" fmla="*/ 24 h 61"/>
                  <a:gd name="T28" fmla="*/ 0 w 24"/>
                  <a:gd name="T29" fmla="*/ 12 h 61"/>
                  <a:gd name="T30" fmla="*/ 0 w 24"/>
                  <a:gd name="T3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61">
                    <a:moveTo>
                      <a:pt x="0" y="0"/>
                    </a:moveTo>
                    <a:lnTo>
                      <a:pt x="6" y="12"/>
                    </a:lnTo>
                    <a:lnTo>
                      <a:pt x="12" y="30"/>
                    </a:lnTo>
                    <a:lnTo>
                      <a:pt x="24" y="50"/>
                    </a:lnTo>
                    <a:lnTo>
                      <a:pt x="24" y="50"/>
                    </a:lnTo>
                    <a:lnTo>
                      <a:pt x="18" y="55"/>
                    </a:lnTo>
                    <a:lnTo>
                      <a:pt x="18" y="61"/>
                    </a:lnTo>
                    <a:lnTo>
                      <a:pt x="18" y="61"/>
                    </a:lnTo>
                    <a:lnTo>
                      <a:pt x="18" y="61"/>
                    </a:lnTo>
                    <a:lnTo>
                      <a:pt x="18" y="55"/>
                    </a:lnTo>
                    <a:lnTo>
                      <a:pt x="12" y="50"/>
                    </a:lnTo>
                    <a:lnTo>
                      <a:pt x="12" y="36"/>
                    </a:lnTo>
                    <a:lnTo>
                      <a:pt x="12" y="36"/>
                    </a:lnTo>
                    <a:lnTo>
                      <a:pt x="6" y="24"/>
                    </a:lnTo>
                    <a:lnTo>
                      <a:pt x="0" y="12"/>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53" name="Freeform 369"/>
              <p:cNvSpPr>
                <a:spLocks/>
              </p:cNvSpPr>
              <p:nvPr/>
            </p:nvSpPr>
            <p:spPr bwMode="auto">
              <a:xfrm>
                <a:off x="4164" y="2622"/>
                <a:ext cx="43" cy="110"/>
              </a:xfrm>
              <a:custGeom>
                <a:avLst/>
                <a:gdLst>
                  <a:gd name="T0" fmla="*/ 31 w 43"/>
                  <a:gd name="T1" fmla="*/ 110 h 110"/>
                  <a:gd name="T2" fmla="*/ 31 w 43"/>
                  <a:gd name="T3" fmla="*/ 110 h 110"/>
                  <a:gd name="T4" fmla="*/ 31 w 43"/>
                  <a:gd name="T5" fmla="*/ 98 h 110"/>
                  <a:gd name="T6" fmla="*/ 31 w 43"/>
                  <a:gd name="T7" fmla="*/ 86 h 110"/>
                  <a:gd name="T8" fmla="*/ 31 w 43"/>
                  <a:gd name="T9" fmla="*/ 86 h 110"/>
                  <a:gd name="T10" fmla="*/ 26 w 43"/>
                  <a:gd name="T11" fmla="*/ 75 h 110"/>
                  <a:gd name="T12" fmla="*/ 20 w 43"/>
                  <a:gd name="T13" fmla="*/ 55 h 110"/>
                  <a:gd name="T14" fmla="*/ 20 w 43"/>
                  <a:gd name="T15" fmla="*/ 37 h 110"/>
                  <a:gd name="T16" fmla="*/ 20 w 43"/>
                  <a:gd name="T17" fmla="*/ 37 h 110"/>
                  <a:gd name="T18" fmla="*/ 6 w 43"/>
                  <a:gd name="T19" fmla="*/ 26 h 110"/>
                  <a:gd name="T20" fmla="*/ 0 w 43"/>
                  <a:gd name="T21" fmla="*/ 12 h 110"/>
                  <a:gd name="T22" fmla="*/ 0 w 43"/>
                  <a:gd name="T23" fmla="*/ 0 h 110"/>
                  <a:gd name="T24" fmla="*/ 0 w 43"/>
                  <a:gd name="T25" fmla="*/ 0 h 110"/>
                  <a:gd name="T26" fmla="*/ 0 w 43"/>
                  <a:gd name="T27" fmla="*/ 6 h 110"/>
                  <a:gd name="T28" fmla="*/ 6 w 43"/>
                  <a:gd name="T29" fmla="*/ 26 h 110"/>
                  <a:gd name="T30" fmla="*/ 20 w 43"/>
                  <a:gd name="T31" fmla="*/ 31 h 110"/>
                  <a:gd name="T32" fmla="*/ 20 w 43"/>
                  <a:gd name="T33" fmla="*/ 31 h 110"/>
                  <a:gd name="T34" fmla="*/ 20 w 43"/>
                  <a:gd name="T35" fmla="*/ 37 h 110"/>
                  <a:gd name="T36" fmla="*/ 26 w 43"/>
                  <a:gd name="T37" fmla="*/ 49 h 110"/>
                  <a:gd name="T38" fmla="*/ 31 w 43"/>
                  <a:gd name="T39" fmla="*/ 61 h 110"/>
                  <a:gd name="T40" fmla="*/ 31 w 43"/>
                  <a:gd name="T41" fmla="*/ 61 h 110"/>
                  <a:gd name="T42" fmla="*/ 31 w 43"/>
                  <a:gd name="T43" fmla="*/ 75 h 110"/>
                  <a:gd name="T44" fmla="*/ 37 w 43"/>
                  <a:gd name="T45" fmla="*/ 86 h 110"/>
                  <a:gd name="T46" fmla="*/ 43 w 43"/>
                  <a:gd name="T47" fmla="*/ 86 h 110"/>
                  <a:gd name="T48" fmla="*/ 43 w 43"/>
                  <a:gd name="T49" fmla="*/ 86 h 110"/>
                  <a:gd name="T50" fmla="*/ 37 w 43"/>
                  <a:gd name="T51" fmla="*/ 92 h 110"/>
                  <a:gd name="T52" fmla="*/ 31 w 43"/>
                  <a:gd name="T53" fmla="*/ 98 h 110"/>
                  <a:gd name="T54" fmla="*/ 31 w 43"/>
                  <a:gd name="T5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110">
                    <a:moveTo>
                      <a:pt x="31" y="110"/>
                    </a:moveTo>
                    <a:lnTo>
                      <a:pt x="31" y="110"/>
                    </a:lnTo>
                    <a:lnTo>
                      <a:pt x="31" y="98"/>
                    </a:lnTo>
                    <a:lnTo>
                      <a:pt x="31" y="86"/>
                    </a:lnTo>
                    <a:lnTo>
                      <a:pt x="31" y="86"/>
                    </a:lnTo>
                    <a:lnTo>
                      <a:pt x="26" y="75"/>
                    </a:lnTo>
                    <a:lnTo>
                      <a:pt x="20" y="55"/>
                    </a:lnTo>
                    <a:lnTo>
                      <a:pt x="20" y="37"/>
                    </a:lnTo>
                    <a:lnTo>
                      <a:pt x="20" y="37"/>
                    </a:lnTo>
                    <a:lnTo>
                      <a:pt x="6" y="26"/>
                    </a:lnTo>
                    <a:lnTo>
                      <a:pt x="0" y="12"/>
                    </a:lnTo>
                    <a:lnTo>
                      <a:pt x="0" y="0"/>
                    </a:lnTo>
                    <a:lnTo>
                      <a:pt x="0" y="0"/>
                    </a:lnTo>
                    <a:lnTo>
                      <a:pt x="0" y="6"/>
                    </a:lnTo>
                    <a:lnTo>
                      <a:pt x="6" y="26"/>
                    </a:lnTo>
                    <a:lnTo>
                      <a:pt x="20" y="31"/>
                    </a:lnTo>
                    <a:lnTo>
                      <a:pt x="20" y="31"/>
                    </a:lnTo>
                    <a:lnTo>
                      <a:pt x="20" y="37"/>
                    </a:lnTo>
                    <a:lnTo>
                      <a:pt x="26" y="49"/>
                    </a:lnTo>
                    <a:lnTo>
                      <a:pt x="31" y="61"/>
                    </a:lnTo>
                    <a:lnTo>
                      <a:pt x="31" y="61"/>
                    </a:lnTo>
                    <a:lnTo>
                      <a:pt x="31" y="75"/>
                    </a:lnTo>
                    <a:lnTo>
                      <a:pt x="37" y="86"/>
                    </a:lnTo>
                    <a:lnTo>
                      <a:pt x="43" y="86"/>
                    </a:lnTo>
                    <a:lnTo>
                      <a:pt x="43" y="86"/>
                    </a:lnTo>
                    <a:lnTo>
                      <a:pt x="37" y="92"/>
                    </a:lnTo>
                    <a:lnTo>
                      <a:pt x="31" y="98"/>
                    </a:lnTo>
                    <a:lnTo>
                      <a:pt x="31" y="11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54" name="Freeform 370"/>
              <p:cNvSpPr>
                <a:spLocks/>
              </p:cNvSpPr>
              <p:nvPr/>
            </p:nvSpPr>
            <p:spPr bwMode="auto">
              <a:xfrm>
                <a:off x="4109" y="2579"/>
                <a:ext cx="12" cy="55"/>
              </a:xfrm>
              <a:custGeom>
                <a:avLst/>
                <a:gdLst>
                  <a:gd name="T0" fmla="*/ 0 w 12"/>
                  <a:gd name="T1" fmla="*/ 0 h 55"/>
                  <a:gd name="T2" fmla="*/ 12 w 12"/>
                  <a:gd name="T3" fmla="*/ 55 h 55"/>
                  <a:gd name="T4" fmla="*/ 6 w 12"/>
                  <a:gd name="T5" fmla="*/ 43 h 55"/>
                  <a:gd name="T6" fmla="*/ 6 w 12"/>
                  <a:gd name="T7" fmla="*/ 25 h 55"/>
                  <a:gd name="T8" fmla="*/ 6 w 12"/>
                  <a:gd name="T9" fmla="*/ 8 h 55"/>
                  <a:gd name="T10" fmla="*/ 6 w 12"/>
                  <a:gd name="T11" fmla="*/ 8 h 55"/>
                  <a:gd name="T12" fmla="*/ 0 w 12"/>
                  <a:gd name="T13" fmla="*/ 8 h 55"/>
                  <a:gd name="T14" fmla="*/ 0 w 12"/>
                  <a:gd name="T15" fmla="*/ 0 h 55"/>
                  <a:gd name="T16" fmla="*/ 0 w 12"/>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5">
                    <a:moveTo>
                      <a:pt x="0" y="0"/>
                    </a:moveTo>
                    <a:lnTo>
                      <a:pt x="12" y="55"/>
                    </a:lnTo>
                    <a:lnTo>
                      <a:pt x="6" y="43"/>
                    </a:lnTo>
                    <a:lnTo>
                      <a:pt x="6" y="25"/>
                    </a:lnTo>
                    <a:lnTo>
                      <a:pt x="6" y="8"/>
                    </a:lnTo>
                    <a:lnTo>
                      <a:pt x="6" y="8"/>
                    </a:lnTo>
                    <a:lnTo>
                      <a:pt x="0" y="8"/>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55" name="Freeform 371"/>
              <p:cNvSpPr>
                <a:spLocks/>
              </p:cNvSpPr>
              <p:nvPr/>
            </p:nvSpPr>
            <p:spPr bwMode="auto">
              <a:xfrm>
                <a:off x="4048" y="2451"/>
                <a:ext cx="26" cy="153"/>
              </a:xfrm>
              <a:custGeom>
                <a:avLst/>
                <a:gdLst>
                  <a:gd name="T0" fmla="*/ 26 w 26"/>
                  <a:gd name="T1" fmla="*/ 0 h 153"/>
                  <a:gd name="T2" fmla="*/ 18 w 26"/>
                  <a:gd name="T3" fmla="*/ 18 h 153"/>
                  <a:gd name="T4" fmla="*/ 6 w 26"/>
                  <a:gd name="T5" fmla="*/ 37 h 153"/>
                  <a:gd name="T6" fmla="*/ 6 w 26"/>
                  <a:gd name="T7" fmla="*/ 55 h 153"/>
                  <a:gd name="T8" fmla="*/ 6 w 26"/>
                  <a:gd name="T9" fmla="*/ 55 h 153"/>
                  <a:gd name="T10" fmla="*/ 6 w 26"/>
                  <a:gd name="T11" fmla="*/ 81 h 153"/>
                  <a:gd name="T12" fmla="*/ 6 w 26"/>
                  <a:gd name="T13" fmla="*/ 110 h 153"/>
                  <a:gd name="T14" fmla="*/ 12 w 26"/>
                  <a:gd name="T15" fmla="*/ 128 h 153"/>
                  <a:gd name="T16" fmla="*/ 12 w 26"/>
                  <a:gd name="T17" fmla="*/ 128 h 153"/>
                  <a:gd name="T18" fmla="*/ 12 w 26"/>
                  <a:gd name="T19" fmla="*/ 147 h 153"/>
                  <a:gd name="T20" fmla="*/ 12 w 26"/>
                  <a:gd name="T21" fmla="*/ 153 h 153"/>
                  <a:gd name="T22" fmla="*/ 12 w 26"/>
                  <a:gd name="T23" fmla="*/ 141 h 153"/>
                  <a:gd name="T24" fmla="*/ 12 w 26"/>
                  <a:gd name="T25" fmla="*/ 141 h 153"/>
                  <a:gd name="T26" fmla="*/ 6 w 26"/>
                  <a:gd name="T27" fmla="*/ 110 h 153"/>
                  <a:gd name="T28" fmla="*/ 0 w 26"/>
                  <a:gd name="T29" fmla="*/ 73 h 153"/>
                  <a:gd name="T30" fmla="*/ 6 w 26"/>
                  <a:gd name="T31" fmla="*/ 37 h 153"/>
                  <a:gd name="T32" fmla="*/ 6 w 26"/>
                  <a:gd name="T33" fmla="*/ 37 h 153"/>
                  <a:gd name="T34" fmla="*/ 12 w 26"/>
                  <a:gd name="T35" fmla="*/ 12 h 153"/>
                  <a:gd name="T36" fmla="*/ 18 w 26"/>
                  <a:gd name="T37" fmla="*/ 6 h 153"/>
                  <a:gd name="T38" fmla="*/ 26 w 26"/>
                  <a:gd name="T3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53">
                    <a:moveTo>
                      <a:pt x="26" y="0"/>
                    </a:moveTo>
                    <a:lnTo>
                      <a:pt x="18" y="18"/>
                    </a:lnTo>
                    <a:lnTo>
                      <a:pt x="6" y="37"/>
                    </a:lnTo>
                    <a:lnTo>
                      <a:pt x="6" y="55"/>
                    </a:lnTo>
                    <a:lnTo>
                      <a:pt x="6" y="55"/>
                    </a:lnTo>
                    <a:lnTo>
                      <a:pt x="6" y="81"/>
                    </a:lnTo>
                    <a:lnTo>
                      <a:pt x="6" y="110"/>
                    </a:lnTo>
                    <a:lnTo>
                      <a:pt x="12" y="128"/>
                    </a:lnTo>
                    <a:lnTo>
                      <a:pt x="12" y="128"/>
                    </a:lnTo>
                    <a:lnTo>
                      <a:pt x="12" y="147"/>
                    </a:lnTo>
                    <a:lnTo>
                      <a:pt x="12" y="153"/>
                    </a:lnTo>
                    <a:lnTo>
                      <a:pt x="12" y="141"/>
                    </a:lnTo>
                    <a:lnTo>
                      <a:pt x="12" y="141"/>
                    </a:lnTo>
                    <a:lnTo>
                      <a:pt x="6" y="110"/>
                    </a:lnTo>
                    <a:lnTo>
                      <a:pt x="0" y="73"/>
                    </a:lnTo>
                    <a:lnTo>
                      <a:pt x="6" y="37"/>
                    </a:lnTo>
                    <a:lnTo>
                      <a:pt x="6" y="37"/>
                    </a:lnTo>
                    <a:lnTo>
                      <a:pt x="12" y="12"/>
                    </a:lnTo>
                    <a:lnTo>
                      <a:pt x="18" y="6"/>
                    </a:lnTo>
                    <a:lnTo>
                      <a:pt x="2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56" name="Freeform 372"/>
              <p:cNvSpPr>
                <a:spLocks/>
              </p:cNvSpPr>
              <p:nvPr/>
            </p:nvSpPr>
            <p:spPr bwMode="auto">
              <a:xfrm>
                <a:off x="4011" y="2451"/>
                <a:ext cx="31" cy="136"/>
              </a:xfrm>
              <a:custGeom>
                <a:avLst/>
                <a:gdLst>
                  <a:gd name="T0" fmla="*/ 31 w 31"/>
                  <a:gd name="T1" fmla="*/ 0 h 136"/>
                  <a:gd name="T2" fmla="*/ 25 w 31"/>
                  <a:gd name="T3" fmla="*/ 6 h 136"/>
                  <a:gd name="T4" fmla="*/ 19 w 31"/>
                  <a:gd name="T5" fmla="*/ 18 h 136"/>
                  <a:gd name="T6" fmla="*/ 19 w 31"/>
                  <a:gd name="T7" fmla="*/ 31 h 136"/>
                  <a:gd name="T8" fmla="*/ 19 w 31"/>
                  <a:gd name="T9" fmla="*/ 31 h 136"/>
                  <a:gd name="T10" fmla="*/ 13 w 31"/>
                  <a:gd name="T11" fmla="*/ 55 h 136"/>
                  <a:gd name="T12" fmla="*/ 7 w 31"/>
                  <a:gd name="T13" fmla="*/ 81 h 136"/>
                  <a:gd name="T14" fmla="*/ 13 w 31"/>
                  <a:gd name="T15" fmla="*/ 104 h 136"/>
                  <a:gd name="T16" fmla="*/ 13 w 31"/>
                  <a:gd name="T17" fmla="*/ 104 h 136"/>
                  <a:gd name="T18" fmla="*/ 13 w 31"/>
                  <a:gd name="T19" fmla="*/ 122 h 136"/>
                  <a:gd name="T20" fmla="*/ 13 w 31"/>
                  <a:gd name="T21" fmla="*/ 136 h 136"/>
                  <a:gd name="T22" fmla="*/ 13 w 31"/>
                  <a:gd name="T23" fmla="*/ 136 h 136"/>
                  <a:gd name="T24" fmla="*/ 13 w 31"/>
                  <a:gd name="T25" fmla="*/ 136 h 136"/>
                  <a:gd name="T26" fmla="*/ 7 w 31"/>
                  <a:gd name="T27" fmla="*/ 110 h 136"/>
                  <a:gd name="T28" fmla="*/ 0 w 31"/>
                  <a:gd name="T29" fmla="*/ 81 h 136"/>
                  <a:gd name="T30" fmla="*/ 7 w 31"/>
                  <a:gd name="T31" fmla="*/ 55 h 136"/>
                  <a:gd name="T32" fmla="*/ 7 w 31"/>
                  <a:gd name="T33" fmla="*/ 55 h 136"/>
                  <a:gd name="T34" fmla="*/ 13 w 31"/>
                  <a:gd name="T35" fmla="*/ 31 h 136"/>
                  <a:gd name="T36" fmla="*/ 25 w 31"/>
                  <a:gd name="T37" fmla="*/ 6 h 136"/>
                  <a:gd name="T38" fmla="*/ 31 w 31"/>
                  <a:gd name="T3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36">
                    <a:moveTo>
                      <a:pt x="31" y="0"/>
                    </a:moveTo>
                    <a:lnTo>
                      <a:pt x="25" y="6"/>
                    </a:lnTo>
                    <a:lnTo>
                      <a:pt x="19" y="18"/>
                    </a:lnTo>
                    <a:lnTo>
                      <a:pt x="19" y="31"/>
                    </a:lnTo>
                    <a:lnTo>
                      <a:pt x="19" y="31"/>
                    </a:lnTo>
                    <a:lnTo>
                      <a:pt x="13" y="55"/>
                    </a:lnTo>
                    <a:lnTo>
                      <a:pt x="7" y="81"/>
                    </a:lnTo>
                    <a:lnTo>
                      <a:pt x="13" y="104"/>
                    </a:lnTo>
                    <a:lnTo>
                      <a:pt x="13" y="104"/>
                    </a:lnTo>
                    <a:lnTo>
                      <a:pt x="13" y="122"/>
                    </a:lnTo>
                    <a:lnTo>
                      <a:pt x="13" y="136"/>
                    </a:lnTo>
                    <a:lnTo>
                      <a:pt x="13" y="136"/>
                    </a:lnTo>
                    <a:lnTo>
                      <a:pt x="13" y="136"/>
                    </a:lnTo>
                    <a:lnTo>
                      <a:pt x="7" y="110"/>
                    </a:lnTo>
                    <a:lnTo>
                      <a:pt x="0" y="81"/>
                    </a:lnTo>
                    <a:lnTo>
                      <a:pt x="7" y="55"/>
                    </a:lnTo>
                    <a:lnTo>
                      <a:pt x="7" y="55"/>
                    </a:lnTo>
                    <a:lnTo>
                      <a:pt x="13" y="31"/>
                    </a:lnTo>
                    <a:lnTo>
                      <a:pt x="25" y="6"/>
                    </a:lnTo>
                    <a:lnTo>
                      <a:pt x="3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57" name="Freeform 373"/>
              <p:cNvSpPr>
                <a:spLocks/>
              </p:cNvSpPr>
              <p:nvPr/>
            </p:nvSpPr>
            <p:spPr bwMode="auto">
              <a:xfrm>
                <a:off x="3950" y="2463"/>
                <a:ext cx="68" cy="196"/>
              </a:xfrm>
              <a:custGeom>
                <a:avLst/>
                <a:gdLst>
                  <a:gd name="T0" fmla="*/ 61 w 68"/>
                  <a:gd name="T1" fmla="*/ 6 h 196"/>
                  <a:gd name="T2" fmla="*/ 55 w 68"/>
                  <a:gd name="T3" fmla="*/ 25 h 196"/>
                  <a:gd name="T4" fmla="*/ 55 w 68"/>
                  <a:gd name="T5" fmla="*/ 31 h 196"/>
                  <a:gd name="T6" fmla="*/ 49 w 68"/>
                  <a:gd name="T7" fmla="*/ 55 h 196"/>
                  <a:gd name="T8" fmla="*/ 49 w 68"/>
                  <a:gd name="T9" fmla="*/ 74 h 196"/>
                  <a:gd name="T10" fmla="*/ 49 w 68"/>
                  <a:gd name="T11" fmla="*/ 110 h 196"/>
                  <a:gd name="T12" fmla="*/ 55 w 68"/>
                  <a:gd name="T13" fmla="*/ 124 h 196"/>
                  <a:gd name="T14" fmla="*/ 61 w 68"/>
                  <a:gd name="T15" fmla="*/ 141 h 196"/>
                  <a:gd name="T16" fmla="*/ 61 w 68"/>
                  <a:gd name="T17" fmla="*/ 147 h 196"/>
                  <a:gd name="T18" fmla="*/ 55 w 68"/>
                  <a:gd name="T19" fmla="*/ 153 h 196"/>
                  <a:gd name="T20" fmla="*/ 55 w 68"/>
                  <a:gd name="T21" fmla="*/ 159 h 196"/>
                  <a:gd name="T22" fmla="*/ 49 w 68"/>
                  <a:gd name="T23" fmla="*/ 171 h 196"/>
                  <a:gd name="T24" fmla="*/ 43 w 68"/>
                  <a:gd name="T25" fmla="*/ 185 h 196"/>
                  <a:gd name="T26" fmla="*/ 31 w 68"/>
                  <a:gd name="T27" fmla="*/ 190 h 196"/>
                  <a:gd name="T28" fmla="*/ 37 w 68"/>
                  <a:gd name="T29" fmla="*/ 185 h 196"/>
                  <a:gd name="T30" fmla="*/ 49 w 68"/>
                  <a:gd name="T31" fmla="*/ 153 h 196"/>
                  <a:gd name="T32" fmla="*/ 49 w 68"/>
                  <a:gd name="T33" fmla="*/ 147 h 196"/>
                  <a:gd name="T34" fmla="*/ 49 w 68"/>
                  <a:gd name="T35" fmla="*/ 135 h 196"/>
                  <a:gd name="T36" fmla="*/ 49 w 68"/>
                  <a:gd name="T37" fmla="*/ 141 h 196"/>
                  <a:gd name="T38" fmla="*/ 43 w 68"/>
                  <a:gd name="T39" fmla="*/ 153 h 196"/>
                  <a:gd name="T40" fmla="*/ 37 w 68"/>
                  <a:gd name="T41" fmla="*/ 159 h 196"/>
                  <a:gd name="T42" fmla="*/ 37 w 68"/>
                  <a:gd name="T43" fmla="*/ 159 h 196"/>
                  <a:gd name="T44" fmla="*/ 37 w 68"/>
                  <a:gd name="T45" fmla="*/ 159 h 196"/>
                  <a:gd name="T46" fmla="*/ 43 w 68"/>
                  <a:gd name="T47" fmla="*/ 141 h 196"/>
                  <a:gd name="T48" fmla="*/ 43 w 68"/>
                  <a:gd name="T49" fmla="*/ 135 h 196"/>
                  <a:gd name="T50" fmla="*/ 49 w 68"/>
                  <a:gd name="T51" fmla="*/ 129 h 196"/>
                  <a:gd name="T52" fmla="*/ 43 w 68"/>
                  <a:gd name="T53" fmla="*/ 129 h 196"/>
                  <a:gd name="T54" fmla="*/ 43 w 68"/>
                  <a:gd name="T55" fmla="*/ 124 h 196"/>
                  <a:gd name="T56" fmla="*/ 43 w 68"/>
                  <a:gd name="T57" fmla="*/ 116 h 196"/>
                  <a:gd name="T58" fmla="*/ 49 w 68"/>
                  <a:gd name="T59" fmla="*/ 98 h 196"/>
                  <a:gd name="T60" fmla="*/ 43 w 68"/>
                  <a:gd name="T61" fmla="*/ 86 h 196"/>
                  <a:gd name="T62" fmla="*/ 49 w 68"/>
                  <a:gd name="T63" fmla="*/ 49 h 196"/>
                  <a:gd name="T64" fmla="*/ 49 w 68"/>
                  <a:gd name="T65" fmla="*/ 43 h 196"/>
                  <a:gd name="T66" fmla="*/ 43 w 68"/>
                  <a:gd name="T67" fmla="*/ 37 h 196"/>
                  <a:gd name="T68" fmla="*/ 37 w 68"/>
                  <a:gd name="T69" fmla="*/ 43 h 196"/>
                  <a:gd name="T70" fmla="*/ 25 w 68"/>
                  <a:gd name="T71" fmla="*/ 43 h 196"/>
                  <a:gd name="T72" fmla="*/ 19 w 68"/>
                  <a:gd name="T73" fmla="*/ 43 h 196"/>
                  <a:gd name="T74" fmla="*/ 25 w 68"/>
                  <a:gd name="T75" fmla="*/ 43 h 196"/>
                  <a:gd name="T76" fmla="*/ 31 w 68"/>
                  <a:gd name="T77" fmla="*/ 43 h 196"/>
                  <a:gd name="T78" fmla="*/ 43 w 68"/>
                  <a:gd name="T79" fmla="*/ 37 h 196"/>
                  <a:gd name="T80" fmla="*/ 43 w 68"/>
                  <a:gd name="T81" fmla="*/ 37 h 196"/>
                  <a:gd name="T82" fmla="*/ 43 w 68"/>
                  <a:gd name="T83" fmla="*/ 31 h 196"/>
                  <a:gd name="T84" fmla="*/ 31 w 68"/>
                  <a:gd name="T85" fmla="*/ 31 h 196"/>
                  <a:gd name="T86" fmla="*/ 13 w 68"/>
                  <a:gd name="T87" fmla="*/ 31 h 196"/>
                  <a:gd name="T88" fmla="*/ 6 w 68"/>
                  <a:gd name="T89" fmla="*/ 31 h 196"/>
                  <a:gd name="T90" fmla="*/ 6 w 68"/>
                  <a:gd name="T91" fmla="*/ 25 h 196"/>
                  <a:gd name="T92" fmla="*/ 19 w 68"/>
                  <a:gd name="T93" fmla="*/ 25 h 196"/>
                  <a:gd name="T94" fmla="*/ 43 w 68"/>
                  <a:gd name="T95" fmla="*/ 25 h 196"/>
                  <a:gd name="T96" fmla="*/ 49 w 68"/>
                  <a:gd name="T97" fmla="*/ 25 h 196"/>
                  <a:gd name="T98" fmla="*/ 55 w 68"/>
                  <a:gd name="T99" fmla="*/ 19 h 196"/>
                  <a:gd name="T100" fmla="*/ 68 w 68"/>
                  <a:gd name="T10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96">
                    <a:moveTo>
                      <a:pt x="68" y="0"/>
                    </a:moveTo>
                    <a:lnTo>
                      <a:pt x="61" y="6"/>
                    </a:lnTo>
                    <a:lnTo>
                      <a:pt x="55" y="19"/>
                    </a:lnTo>
                    <a:lnTo>
                      <a:pt x="55" y="25"/>
                    </a:lnTo>
                    <a:lnTo>
                      <a:pt x="55" y="25"/>
                    </a:lnTo>
                    <a:lnTo>
                      <a:pt x="55" y="31"/>
                    </a:lnTo>
                    <a:lnTo>
                      <a:pt x="49" y="43"/>
                    </a:lnTo>
                    <a:lnTo>
                      <a:pt x="49" y="55"/>
                    </a:lnTo>
                    <a:lnTo>
                      <a:pt x="49" y="55"/>
                    </a:lnTo>
                    <a:lnTo>
                      <a:pt x="49" y="74"/>
                    </a:lnTo>
                    <a:lnTo>
                      <a:pt x="49" y="98"/>
                    </a:lnTo>
                    <a:lnTo>
                      <a:pt x="49" y="110"/>
                    </a:lnTo>
                    <a:lnTo>
                      <a:pt x="49" y="110"/>
                    </a:lnTo>
                    <a:lnTo>
                      <a:pt x="55" y="124"/>
                    </a:lnTo>
                    <a:lnTo>
                      <a:pt x="55" y="135"/>
                    </a:lnTo>
                    <a:lnTo>
                      <a:pt x="61" y="141"/>
                    </a:lnTo>
                    <a:lnTo>
                      <a:pt x="61" y="141"/>
                    </a:lnTo>
                    <a:lnTo>
                      <a:pt x="61" y="147"/>
                    </a:lnTo>
                    <a:lnTo>
                      <a:pt x="55" y="153"/>
                    </a:lnTo>
                    <a:lnTo>
                      <a:pt x="55" y="153"/>
                    </a:lnTo>
                    <a:lnTo>
                      <a:pt x="55" y="153"/>
                    </a:lnTo>
                    <a:lnTo>
                      <a:pt x="55" y="159"/>
                    </a:lnTo>
                    <a:lnTo>
                      <a:pt x="49" y="165"/>
                    </a:lnTo>
                    <a:lnTo>
                      <a:pt x="49" y="171"/>
                    </a:lnTo>
                    <a:lnTo>
                      <a:pt x="49" y="171"/>
                    </a:lnTo>
                    <a:lnTo>
                      <a:pt x="43" y="185"/>
                    </a:lnTo>
                    <a:lnTo>
                      <a:pt x="31" y="196"/>
                    </a:lnTo>
                    <a:lnTo>
                      <a:pt x="31" y="190"/>
                    </a:lnTo>
                    <a:lnTo>
                      <a:pt x="31" y="190"/>
                    </a:lnTo>
                    <a:lnTo>
                      <a:pt x="37" y="185"/>
                    </a:lnTo>
                    <a:lnTo>
                      <a:pt x="43" y="165"/>
                    </a:lnTo>
                    <a:lnTo>
                      <a:pt x="49" y="153"/>
                    </a:lnTo>
                    <a:lnTo>
                      <a:pt x="49" y="153"/>
                    </a:lnTo>
                    <a:lnTo>
                      <a:pt x="49" y="147"/>
                    </a:lnTo>
                    <a:lnTo>
                      <a:pt x="49" y="141"/>
                    </a:lnTo>
                    <a:lnTo>
                      <a:pt x="49" y="135"/>
                    </a:lnTo>
                    <a:lnTo>
                      <a:pt x="49" y="135"/>
                    </a:lnTo>
                    <a:lnTo>
                      <a:pt x="49" y="141"/>
                    </a:lnTo>
                    <a:lnTo>
                      <a:pt x="43" y="147"/>
                    </a:lnTo>
                    <a:lnTo>
                      <a:pt x="43" y="153"/>
                    </a:lnTo>
                    <a:lnTo>
                      <a:pt x="43" y="153"/>
                    </a:lnTo>
                    <a:lnTo>
                      <a:pt x="37" y="159"/>
                    </a:lnTo>
                    <a:lnTo>
                      <a:pt x="37" y="159"/>
                    </a:lnTo>
                    <a:lnTo>
                      <a:pt x="37" y="159"/>
                    </a:lnTo>
                    <a:lnTo>
                      <a:pt x="37" y="159"/>
                    </a:lnTo>
                    <a:lnTo>
                      <a:pt x="37" y="159"/>
                    </a:lnTo>
                    <a:lnTo>
                      <a:pt x="37" y="153"/>
                    </a:lnTo>
                    <a:lnTo>
                      <a:pt x="43" y="141"/>
                    </a:lnTo>
                    <a:lnTo>
                      <a:pt x="43" y="141"/>
                    </a:lnTo>
                    <a:lnTo>
                      <a:pt x="43" y="135"/>
                    </a:lnTo>
                    <a:lnTo>
                      <a:pt x="49" y="129"/>
                    </a:lnTo>
                    <a:lnTo>
                      <a:pt x="49" y="129"/>
                    </a:lnTo>
                    <a:lnTo>
                      <a:pt x="49" y="129"/>
                    </a:lnTo>
                    <a:lnTo>
                      <a:pt x="43" y="129"/>
                    </a:lnTo>
                    <a:lnTo>
                      <a:pt x="43" y="129"/>
                    </a:lnTo>
                    <a:lnTo>
                      <a:pt x="43" y="124"/>
                    </a:lnTo>
                    <a:lnTo>
                      <a:pt x="43" y="124"/>
                    </a:lnTo>
                    <a:lnTo>
                      <a:pt x="43" y="116"/>
                    </a:lnTo>
                    <a:lnTo>
                      <a:pt x="43" y="110"/>
                    </a:lnTo>
                    <a:lnTo>
                      <a:pt x="49" y="98"/>
                    </a:lnTo>
                    <a:lnTo>
                      <a:pt x="49" y="98"/>
                    </a:lnTo>
                    <a:lnTo>
                      <a:pt x="43" y="86"/>
                    </a:lnTo>
                    <a:lnTo>
                      <a:pt x="43" y="69"/>
                    </a:lnTo>
                    <a:lnTo>
                      <a:pt x="49" y="49"/>
                    </a:lnTo>
                    <a:lnTo>
                      <a:pt x="49" y="49"/>
                    </a:lnTo>
                    <a:lnTo>
                      <a:pt x="49" y="43"/>
                    </a:lnTo>
                    <a:lnTo>
                      <a:pt x="43" y="37"/>
                    </a:lnTo>
                    <a:lnTo>
                      <a:pt x="43" y="37"/>
                    </a:lnTo>
                    <a:lnTo>
                      <a:pt x="43" y="37"/>
                    </a:lnTo>
                    <a:lnTo>
                      <a:pt x="37" y="43"/>
                    </a:lnTo>
                    <a:lnTo>
                      <a:pt x="31" y="43"/>
                    </a:lnTo>
                    <a:lnTo>
                      <a:pt x="25" y="43"/>
                    </a:lnTo>
                    <a:lnTo>
                      <a:pt x="25" y="43"/>
                    </a:lnTo>
                    <a:lnTo>
                      <a:pt x="19" y="43"/>
                    </a:lnTo>
                    <a:lnTo>
                      <a:pt x="19" y="43"/>
                    </a:lnTo>
                    <a:lnTo>
                      <a:pt x="25" y="43"/>
                    </a:lnTo>
                    <a:lnTo>
                      <a:pt x="25" y="43"/>
                    </a:lnTo>
                    <a:lnTo>
                      <a:pt x="31" y="43"/>
                    </a:lnTo>
                    <a:lnTo>
                      <a:pt x="37" y="37"/>
                    </a:lnTo>
                    <a:lnTo>
                      <a:pt x="43" y="37"/>
                    </a:lnTo>
                    <a:lnTo>
                      <a:pt x="43" y="37"/>
                    </a:lnTo>
                    <a:lnTo>
                      <a:pt x="43" y="37"/>
                    </a:lnTo>
                    <a:lnTo>
                      <a:pt x="43" y="31"/>
                    </a:lnTo>
                    <a:lnTo>
                      <a:pt x="43" y="31"/>
                    </a:lnTo>
                    <a:lnTo>
                      <a:pt x="43" y="31"/>
                    </a:lnTo>
                    <a:lnTo>
                      <a:pt x="31" y="31"/>
                    </a:lnTo>
                    <a:lnTo>
                      <a:pt x="19" y="31"/>
                    </a:lnTo>
                    <a:lnTo>
                      <a:pt x="13" y="31"/>
                    </a:lnTo>
                    <a:lnTo>
                      <a:pt x="13" y="31"/>
                    </a:lnTo>
                    <a:lnTo>
                      <a:pt x="6" y="31"/>
                    </a:lnTo>
                    <a:lnTo>
                      <a:pt x="0" y="25"/>
                    </a:lnTo>
                    <a:lnTo>
                      <a:pt x="6" y="25"/>
                    </a:lnTo>
                    <a:lnTo>
                      <a:pt x="6" y="25"/>
                    </a:lnTo>
                    <a:lnTo>
                      <a:pt x="19" y="25"/>
                    </a:lnTo>
                    <a:lnTo>
                      <a:pt x="31" y="25"/>
                    </a:lnTo>
                    <a:lnTo>
                      <a:pt x="43" y="25"/>
                    </a:lnTo>
                    <a:lnTo>
                      <a:pt x="43" y="25"/>
                    </a:lnTo>
                    <a:lnTo>
                      <a:pt x="49" y="25"/>
                    </a:lnTo>
                    <a:lnTo>
                      <a:pt x="49" y="19"/>
                    </a:lnTo>
                    <a:lnTo>
                      <a:pt x="55" y="19"/>
                    </a:lnTo>
                    <a:lnTo>
                      <a:pt x="55" y="19"/>
                    </a:lnTo>
                    <a:lnTo>
                      <a:pt x="68"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58" name="Freeform 374"/>
              <p:cNvSpPr>
                <a:spLocks/>
              </p:cNvSpPr>
              <p:nvPr/>
            </p:nvSpPr>
            <p:spPr bwMode="auto">
              <a:xfrm>
                <a:off x="3950" y="2439"/>
                <a:ext cx="31" cy="30"/>
              </a:xfrm>
              <a:custGeom>
                <a:avLst/>
                <a:gdLst>
                  <a:gd name="T0" fmla="*/ 0 w 31"/>
                  <a:gd name="T1" fmla="*/ 0 h 30"/>
                  <a:gd name="T2" fmla="*/ 6 w 31"/>
                  <a:gd name="T3" fmla="*/ 6 h 30"/>
                  <a:gd name="T4" fmla="*/ 13 w 31"/>
                  <a:gd name="T5" fmla="*/ 18 h 30"/>
                  <a:gd name="T6" fmla="*/ 25 w 31"/>
                  <a:gd name="T7" fmla="*/ 24 h 30"/>
                  <a:gd name="T8" fmla="*/ 25 w 31"/>
                  <a:gd name="T9" fmla="*/ 24 h 30"/>
                  <a:gd name="T10" fmla="*/ 25 w 31"/>
                  <a:gd name="T11" fmla="*/ 30 h 30"/>
                  <a:gd name="T12" fmla="*/ 31 w 31"/>
                  <a:gd name="T13" fmla="*/ 30 h 30"/>
                  <a:gd name="T14" fmla="*/ 31 w 31"/>
                  <a:gd name="T15" fmla="*/ 30 h 30"/>
                  <a:gd name="T16" fmla="*/ 31 w 31"/>
                  <a:gd name="T17" fmla="*/ 30 h 30"/>
                  <a:gd name="T18" fmla="*/ 19 w 31"/>
                  <a:gd name="T19" fmla="*/ 24 h 30"/>
                  <a:gd name="T20" fmla="*/ 6 w 31"/>
                  <a:gd name="T21" fmla="*/ 12 h 30"/>
                  <a:gd name="T22" fmla="*/ 0 w 31"/>
                  <a:gd name="T23" fmla="*/ 6 h 30"/>
                  <a:gd name="T24" fmla="*/ 0 w 31"/>
                  <a:gd name="T25" fmla="*/ 6 h 30"/>
                  <a:gd name="T26" fmla="*/ 0 w 31"/>
                  <a:gd name="T27" fmla="*/ 6 h 30"/>
                  <a:gd name="T28" fmla="*/ 0 w 31"/>
                  <a:gd name="T29" fmla="*/ 6 h 30"/>
                  <a:gd name="T30" fmla="*/ 0 w 31"/>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0">
                    <a:moveTo>
                      <a:pt x="0" y="0"/>
                    </a:moveTo>
                    <a:lnTo>
                      <a:pt x="6" y="6"/>
                    </a:lnTo>
                    <a:lnTo>
                      <a:pt x="13" y="18"/>
                    </a:lnTo>
                    <a:lnTo>
                      <a:pt x="25" y="24"/>
                    </a:lnTo>
                    <a:lnTo>
                      <a:pt x="25" y="24"/>
                    </a:lnTo>
                    <a:lnTo>
                      <a:pt x="25" y="30"/>
                    </a:lnTo>
                    <a:lnTo>
                      <a:pt x="31" y="30"/>
                    </a:lnTo>
                    <a:lnTo>
                      <a:pt x="31" y="30"/>
                    </a:lnTo>
                    <a:lnTo>
                      <a:pt x="31" y="30"/>
                    </a:lnTo>
                    <a:lnTo>
                      <a:pt x="19" y="24"/>
                    </a:lnTo>
                    <a:lnTo>
                      <a:pt x="6" y="12"/>
                    </a:lnTo>
                    <a:lnTo>
                      <a:pt x="0" y="6"/>
                    </a:lnTo>
                    <a:lnTo>
                      <a:pt x="0" y="6"/>
                    </a:lnTo>
                    <a:lnTo>
                      <a:pt x="0" y="6"/>
                    </a:lnTo>
                    <a:lnTo>
                      <a:pt x="0" y="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59" name="Freeform 375"/>
              <p:cNvSpPr>
                <a:spLocks/>
              </p:cNvSpPr>
              <p:nvPr/>
            </p:nvSpPr>
            <p:spPr bwMode="auto">
              <a:xfrm>
                <a:off x="3950" y="2469"/>
                <a:ext cx="13" cy="13"/>
              </a:xfrm>
              <a:custGeom>
                <a:avLst/>
                <a:gdLst>
                  <a:gd name="T0" fmla="*/ 0 w 13"/>
                  <a:gd name="T1" fmla="*/ 0 h 13"/>
                  <a:gd name="T2" fmla="*/ 0 w 13"/>
                  <a:gd name="T3" fmla="*/ 0 h 13"/>
                  <a:gd name="T4" fmla="*/ 0 w 13"/>
                  <a:gd name="T5" fmla="*/ 7 h 13"/>
                  <a:gd name="T6" fmla="*/ 6 w 13"/>
                  <a:gd name="T7" fmla="*/ 7 h 13"/>
                  <a:gd name="T8" fmla="*/ 6 w 13"/>
                  <a:gd name="T9" fmla="*/ 7 h 13"/>
                  <a:gd name="T10" fmla="*/ 13 w 13"/>
                  <a:gd name="T11" fmla="*/ 7 h 13"/>
                  <a:gd name="T12" fmla="*/ 13 w 13"/>
                  <a:gd name="T13" fmla="*/ 7 h 13"/>
                  <a:gd name="T14" fmla="*/ 13 w 13"/>
                  <a:gd name="T15" fmla="*/ 7 h 13"/>
                  <a:gd name="T16" fmla="*/ 13 w 13"/>
                  <a:gd name="T17" fmla="*/ 7 h 13"/>
                  <a:gd name="T18" fmla="*/ 6 w 13"/>
                  <a:gd name="T19" fmla="*/ 13 h 13"/>
                  <a:gd name="T20" fmla="*/ 0 w 13"/>
                  <a:gd name="T21" fmla="*/ 7 h 13"/>
                  <a:gd name="T22" fmla="*/ 0 w 13"/>
                  <a:gd name="T23" fmla="*/ 7 h 13"/>
                  <a:gd name="T24" fmla="*/ 0 w 13"/>
                  <a:gd name="T25" fmla="*/ 7 h 13"/>
                  <a:gd name="T26" fmla="*/ 0 w 13"/>
                  <a:gd name="T27" fmla="*/ 7 h 13"/>
                  <a:gd name="T28" fmla="*/ 0 w 13"/>
                  <a:gd name="T29" fmla="*/ 7 h 13"/>
                  <a:gd name="T30" fmla="*/ 0 w 13"/>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0" y="0"/>
                    </a:moveTo>
                    <a:lnTo>
                      <a:pt x="0" y="0"/>
                    </a:lnTo>
                    <a:lnTo>
                      <a:pt x="0" y="7"/>
                    </a:lnTo>
                    <a:lnTo>
                      <a:pt x="6" y="7"/>
                    </a:lnTo>
                    <a:lnTo>
                      <a:pt x="6" y="7"/>
                    </a:lnTo>
                    <a:lnTo>
                      <a:pt x="13" y="7"/>
                    </a:lnTo>
                    <a:lnTo>
                      <a:pt x="13" y="7"/>
                    </a:lnTo>
                    <a:lnTo>
                      <a:pt x="13" y="7"/>
                    </a:lnTo>
                    <a:lnTo>
                      <a:pt x="13" y="7"/>
                    </a:lnTo>
                    <a:lnTo>
                      <a:pt x="6" y="13"/>
                    </a:lnTo>
                    <a:lnTo>
                      <a:pt x="0" y="7"/>
                    </a:lnTo>
                    <a:lnTo>
                      <a:pt x="0" y="7"/>
                    </a:lnTo>
                    <a:lnTo>
                      <a:pt x="0" y="7"/>
                    </a:lnTo>
                    <a:lnTo>
                      <a:pt x="0" y="7"/>
                    </a:lnTo>
                    <a:lnTo>
                      <a:pt x="0" y="7"/>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60" name="Freeform 376"/>
              <p:cNvSpPr>
                <a:spLocks/>
              </p:cNvSpPr>
              <p:nvPr/>
            </p:nvSpPr>
            <p:spPr bwMode="auto">
              <a:xfrm>
                <a:off x="4190" y="2396"/>
                <a:ext cx="23" cy="37"/>
              </a:xfrm>
              <a:custGeom>
                <a:avLst/>
                <a:gdLst>
                  <a:gd name="T0" fmla="*/ 17 w 23"/>
                  <a:gd name="T1" fmla="*/ 0 h 37"/>
                  <a:gd name="T2" fmla="*/ 17 w 23"/>
                  <a:gd name="T3" fmla="*/ 6 h 37"/>
                  <a:gd name="T4" fmla="*/ 11 w 23"/>
                  <a:gd name="T5" fmla="*/ 18 h 37"/>
                  <a:gd name="T6" fmla="*/ 5 w 23"/>
                  <a:gd name="T7" fmla="*/ 31 h 37"/>
                  <a:gd name="T8" fmla="*/ 5 w 23"/>
                  <a:gd name="T9" fmla="*/ 31 h 37"/>
                  <a:gd name="T10" fmla="*/ 0 w 23"/>
                  <a:gd name="T11" fmla="*/ 37 h 37"/>
                  <a:gd name="T12" fmla="*/ 0 w 23"/>
                  <a:gd name="T13" fmla="*/ 37 h 37"/>
                  <a:gd name="T14" fmla="*/ 5 w 23"/>
                  <a:gd name="T15" fmla="*/ 37 h 37"/>
                  <a:gd name="T16" fmla="*/ 5 w 23"/>
                  <a:gd name="T17" fmla="*/ 37 h 37"/>
                  <a:gd name="T18" fmla="*/ 11 w 23"/>
                  <a:gd name="T19" fmla="*/ 31 h 37"/>
                  <a:gd name="T20" fmla="*/ 17 w 23"/>
                  <a:gd name="T21" fmla="*/ 18 h 37"/>
                  <a:gd name="T22" fmla="*/ 23 w 23"/>
                  <a:gd name="T23" fmla="*/ 12 h 37"/>
                  <a:gd name="T24" fmla="*/ 23 w 23"/>
                  <a:gd name="T25" fmla="*/ 12 h 37"/>
                  <a:gd name="T26" fmla="*/ 17 w 23"/>
                  <a:gd name="T27" fmla="*/ 12 h 37"/>
                  <a:gd name="T28" fmla="*/ 17 w 23"/>
                  <a:gd name="T29" fmla="*/ 6 h 37"/>
                  <a:gd name="T30" fmla="*/ 17 w 23"/>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7">
                    <a:moveTo>
                      <a:pt x="17" y="0"/>
                    </a:moveTo>
                    <a:lnTo>
                      <a:pt x="17" y="6"/>
                    </a:lnTo>
                    <a:lnTo>
                      <a:pt x="11" y="18"/>
                    </a:lnTo>
                    <a:lnTo>
                      <a:pt x="5" y="31"/>
                    </a:lnTo>
                    <a:lnTo>
                      <a:pt x="5" y="31"/>
                    </a:lnTo>
                    <a:lnTo>
                      <a:pt x="0" y="37"/>
                    </a:lnTo>
                    <a:lnTo>
                      <a:pt x="0" y="37"/>
                    </a:lnTo>
                    <a:lnTo>
                      <a:pt x="5" y="37"/>
                    </a:lnTo>
                    <a:lnTo>
                      <a:pt x="5" y="37"/>
                    </a:lnTo>
                    <a:lnTo>
                      <a:pt x="11" y="31"/>
                    </a:lnTo>
                    <a:lnTo>
                      <a:pt x="17" y="18"/>
                    </a:lnTo>
                    <a:lnTo>
                      <a:pt x="23" y="12"/>
                    </a:lnTo>
                    <a:lnTo>
                      <a:pt x="23" y="12"/>
                    </a:lnTo>
                    <a:lnTo>
                      <a:pt x="17" y="12"/>
                    </a:lnTo>
                    <a:lnTo>
                      <a:pt x="17" y="6"/>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61" name="Freeform 377"/>
              <p:cNvSpPr>
                <a:spLocks/>
              </p:cNvSpPr>
              <p:nvPr/>
            </p:nvSpPr>
            <p:spPr bwMode="auto">
              <a:xfrm>
                <a:off x="3944" y="2610"/>
                <a:ext cx="19" cy="67"/>
              </a:xfrm>
              <a:custGeom>
                <a:avLst/>
                <a:gdLst>
                  <a:gd name="T0" fmla="*/ 0 w 19"/>
                  <a:gd name="T1" fmla="*/ 67 h 67"/>
                  <a:gd name="T2" fmla="*/ 0 w 19"/>
                  <a:gd name="T3" fmla="*/ 67 h 67"/>
                  <a:gd name="T4" fmla="*/ 6 w 19"/>
                  <a:gd name="T5" fmla="*/ 61 h 67"/>
                  <a:gd name="T6" fmla="*/ 12 w 19"/>
                  <a:gd name="T7" fmla="*/ 49 h 67"/>
                  <a:gd name="T8" fmla="*/ 12 w 19"/>
                  <a:gd name="T9" fmla="*/ 49 h 67"/>
                  <a:gd name="T10" fmla="*/ 12 w 19"/>
                  <a:gd name="T11" fmla="*/ 43 h 67"/>
                  <a:gd name="T12" fmla="*/ 19 w 19"/>
                  <a:gd name="T13" fmla="*/ 32 h 67"/>
                  <a:gd name="T14" fmla="*/ 19 w 19"/>
                  <a:gd name="T15" fmla="*/ 18 h 67"/>
                  <a:gd name="T16" fmla="*/ 19 w 19"/>
                  <a:gd name="T17" fmla="*/ 18 h 67"/>
                  <a:gd name="T18" fmla="*/ 19 w 19"/>
                  <a:gd name="T19" fmla="*/ 6 h 67"/>
                  <a:gd name="T20" fmla="*/ 19 w 19"/>
                  <a:gd name="T21" fmla="*/ 0 h 67"/>
                  <a:gd name="T22" fmla="*/ 19 w 19"/>
                  <a:gd name="T23" fmla="*/ 6 h 67"/>
                  <a:gd name="T24" fmla="*/ 19 w 19"/>
                  <a:gd name="T25" fmla="*/ 6 h 67"/>
                  <a:gd name="T26" fmla="*/ 12 w 19"/>
                  <a:gd name="T27" fmla="*/ 18 h 67"/>
                  <a:gd name="T28" fmla="*/ 12 w 19"/>
                  <a:gd name="T29" fmla="*/ 32 h 67"/>
                  <a:gd name="T30" fmla="*/ 12 w 19"/>
                  <a:gd name="T31" fmla="*/ 38 h 67"/>
                  <a:gd name="T32" fmla="*/ 12 w 19"/>
                  <a:gd name="T33" fmla="*/ 38 h 67"/>
                  <a:gd name="T34" fmla="*/ 6 w 19"/>
                  <a:gd name="T35" fmla="*/ 43 h 67"/>
                  <a:gd name="T36" fmla="*/ 0 w 19"/>
                  <a:gd name="T37" fmla="*/ 55 h 67"/>
                  <a:gd name="T38" fmla="*/ 0 w 19"/>
                  <a:gd name="T39" fmla="*/ 55 h 67"/>
                  <a:gd name="T40" fmla="*/ 0 w 19"/>
                  <a:gd name="T41" fmla="*/ 55 h 67"/>
                  <a:gd name="T42" fmla="*/ 0 w 19"/>
                  <a:gd name="T43" fmla="*/ 61 h 67"/>
                  <a:gd name="T44" fmla="*/ 0 w 19"/>
                  <a:gd name="T45" fmla="*/ 61 h 67"/>
                  <a:gd name="T46" fmla="*/ 0 w 19"/>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67">
                    <a:moveTo>
                      <a:pt x="0" y="67"/>
                    </a:moveTo>
                    <a:lnTo>
                      <a:pt x="0" y="67"/>
                    </a:lnTo>
                    <a:lnTo>
                      <a:pt x="6" y="61"/>
                    </a:lnTo>
                    <a:lnTo>
                      <a:pt x="12" y="49"/>
                    </a:lnTo>
                    <a:lnTo>
                      <a:pt x="12" y="49"/>
                    </a:lnTo>
                    <a:lnTo>
                      <a:pt x="12" y="43"/>
                    </a:lnTo>
                    <a:lnTo>
                      <a:pt x="19" y="32"/>
                    </a:lnTo>
                    <a:lnTo>
                      <a:pt x="19" y="18"/>
                    </a:lnTo>
                    <a:lnTo>
                      <a:pt x="19" y="18"/>
                    </a:lnTo>
                    <a:lnTo>
                      <a:pt x="19" y="6"/>
                    </a:lnTo>
                    <a:lnTo>
                      <a:pt x="19" y="0"/>
                    </a:lnTo>
                    <a:lnTo>
                      <a:pt x="19" y="6"/>
                    </a:lnTo>
                    <a:lnTo>
                      <a:pt x="19" y="6"/>
                    </a:lnTo>
                    <a:lnTo>
                      <a:pt x="12" y="18"/>
                    </a:lnTo>
                    <a:lnTo>
                      <a:pt x="12" y="32"/>
                    </a:lnTo>
                    <a:lnTo>
                      <a:pt x="12" y="38"/>
                    </a:lnTo>
                    <a:lnTo>
                      <a:pt x="12" y="38"/>
                    </a:lnTo>
                    <a:lnTo>
                      <a:pt x="6" y="43"/>
                    </a:lnTo>
                    <a:lnTo>
                      <a:pt x="0" y="55"/>
                    </a:lnTo>
                    <a:lnTo>
                      <a:pt x="0" y="55"/>
                    </a:lnTo>
                    <a:lnTo>
                      <a:pt x="0" y="55"/>
                    </a:lnTo>
                    <a:lnTo>
                      <a:pt x="0" y="61"/>
                    </a:lnTo>
                    <a:lnTo>
                      <a:pt x="0" y="61"/>
                    </a:lnTo>
                    <a:lnTo>
                      <a:pt x="0" y="6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62" name="Freeform 378"/>
              <p:cNvSpPr>
                <a:spLocks/>
              </p:cNvSpPr>
              <p:nvPr/>
            </p:nvSpPr>
            <p:spPr bwMode="auto">
              <a:xfrm>
                <a:off x="3944" y="2587"/>
                <a:ext cx="19" cy="47"/>
              </a:xfrm>
              <a:custGeom>
                <a:avLst/>
                <a:gdLst>
                  <a:gd name="T0" fmla="*/ 19 w 19"/>
                  <a:gd name="T1" fmla="*/ 0 h 47"/>
                  <a:gd name="T2" fmla="*/ 12 w 19"/>
                  <a:gd name="T3" fmla="*/ 5 h 47"/>
                  <a:gd name="T4" fmla="*/ 6 w 19"/>
                  <a:gd name="T5" fmla="*/ 17 h 47"/>
                  <a:gd name="T6" fmla="*/ 6 w 19"/>
                  <a:gd name="T7" fmla="*/ 23 h 47"/>
                  <a:gd name="T8" fmla="*/ 6 w 19"/>
                  <a:gd name="T9" fmla="*/ 23 h 47"/>
                  <a:gd name="T10" fmla="*/ 0 w 19"/>
                  <a:gd name="T11" fmla="*/ 35 h 47"/>
                  <a:gd name="T12" fmla="*/ 0 w 19"/>
                  <a:gd name="T13" fmla="*/ 47 h 47"/>
                  <a:gd name="T14" fmla="*/ 0 w 19"/>
                  <a:gd name="T15" fmla="*/ 47 h 47"/>
                  <a:gd name="T16" fmla="*/ 0 w 19"/>
                  <a:gd name="T17" fmla="*/ 47 h 47"/>
                  <a:gd name="T18" fmla="*/ 0 w 19"/>
                  <a:gd name="T19" fmla="*/ 47 h 47"/>
                  <a:gd name="T20" fmla="*/ 0 w 19"/>
                  <a:gd name="T21" fmla="*/ 41 h 47"/>
                  <a:gd name="T22" fmla="*/ 0 w 19"/>
                  <a:gd name="T23" fmla="*/ 35 h 47"/>
                  <a:gd name="T24" fmla="*/ 0 w 19"/>
                  <a:gd name="T25" fmla="*/ 35 h 47"/>
                  <a:gd name="T26" fmla="*/ 0 w 19"/>
                  <a:gd name="T27" fmla="*/ 29 h 47"/>
                  <a:gd name="T28" fmla="*/ 0 w 19"/>
                  <a:gd name="T29" fmla="*/ 23 h 47"/>
                  <a:gd name="T30" fmla="*/ 6 w 19"/>
                  <a:gd name="T31" fmla="*/ 17 h 47"/>
                  <a:gd name="T32" fmla="*/ 6 w 19"/>
                  <a:gd name="T33" fmla="*/ 17 h 47"/>
                  <a:gd name="T34" fmla="*/ 6 w 19"/>
                  <a:gd name="T35" fmla="*/ 17 h 47"/>
                  <a:gd name="T36" fmla="*/ 6 w 19"/>
                  <a:gd name="T37" fmla="*/ 11 h 47"/>
                  <a:gd name="T38" fmla="*/ 12 w 19"/>
                  <a:gd name="T39" fmla="*/ 5 h 47"/>
                  <a:gd name="T40" fmla="*/ 12 w 19"/>
                  <a:gd name="T41" fmla="*/ 5 h 47"/>
                  <a:gd name="T42" fmla="*/ 19 w 19"/>
                  <a:gd name="T43" fmla="*/ 5 h 47"/>
                  <a:gd name="T44" fmla="*/ 19 w 19"/>
                  <a:gd name="T45" fmla="*/ 0 h 47"/>
                  <a:gd name="T46" fmla="*/ 19 w 19"/>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47">
                    <a:moveTo>
                      <a:pt x="19" y="0"/>
                    </a:moveTo>
                    <a:lnTo>
                      <a:pt x="12" y="5"/>
                    </a:lnTo>
                    <a:lnTo>
                      <a:pt x="6" y="17"/>
                    </a:lnTo>
                    <a:lnTo>
                      <a:pt x="6" y="23"/>
                    </a:lnTo>
                    <a:lnTo>
                      <a:pt x="6" y="23"/>
                    </a:lnTo>
                    <a:lnTo>
                      <a:pt x="0" y="35"/>
                    </a:lnTo>
                    <a:lnTo>
                      <a:pt x="0" y="47"/>
                    </a:lnTo>
                    <a:lnTo>
                      <a:pt x="0" y="47"/>
                    </a:lnTo>
                    <a:lnTo>
                      <a:pt x="0" y="47"/>
                    </a:lnTo>
                    <a:lnTo>
                      <a:pt x="0" y="47"/>
                    </a:lnTo>
                    <a:lnTo>
                      <a:pt x="0" y="41"/>
                    </a:lnTo>
                    <a:lnTo>
                      <a:pt x="0" y="35"/>
                    </a:lnTo>
                    <a:lnTo>
                      <a:pt x="0" y="35"/>
                    </a:lnTo>
                    <a:lnTo>
                      <a:pt x="0" y="29"/>
                    </a:lnTo>
                    <a:lnTo>
                      <a:pt x="0" y="23"/>
                    </a:lnTo>
                    <a:lnTo>
                      <a:pt x="6" y="17"/>
                    </a:lnTo>
                    <a:lnTo>
                      <a:pt x="6" y="17"/>
                    </a:lnTo>
                    <a:lnTo>
                      <a:pt x="6" y="17"/>
                    </a:lnTo>
                    <a:lnTo>
                      <a:pt x="6" y="11"/>
                    </a:lnTo>
                    <a:lnTo>
                      <a:pt x="12" y="5"/>
                    </a:lnTo>
                    <a:lnTo>
                      <a:pt x="12" y="5"/>
                    </a:lnTo>
                    <a:lnTo>
                      <a:pt x="19" y="5"/>
                    </a:lnTo>
                    <a:lnTo>
                      <a:pt x="19" y="0"/>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63" name="Freeform 379"/>
              <p:cNvSpPr>
                <a:spLocks/>
              </p:cNvSpPr>
              <p:nvPr/>
            </p:nvSpPr>
            <p:spPr bwMode="auto">
              <a:xfrm>
                <a:off x="3944" y="2567"/>
                <a:ext cx="12" cy="37"/>
              </a:xfrm>
              <a:custGeom>
                <a:avLst/>
                <a:gdLst>
                  <a:gd name="T0" fmla="*/ 0 w 12"/>
                  <a:gd name="T1" fmla="*/ 37 h 37"/>
                  <a:gd name="T2" fmla="*/ 0 w 12"/>
                  <a:gd name="T3" fmla="*/ 37 h 37"/>
                  <a:gd name="T4" fmla="*/ 0 w 12"/>
                  <a:gd name="T5" fmla="*/ 25 h 37"/>
                  <a:gd name="T6" fmla="*/ 6 w 12"/>
                  <a:gd name="T7" fmla="*/ 20 h 37"/>
                  <a:gd name="T8" fmla="*/ 6 w 12"/>
                  <a:gd name="T9" fmla="*/ 20 h 37"/>
                  <a:gd name="T10" fmla="*/ 6 w 12"/>
                  <a:gd name="T11" fmla="*/ 12 h 37"/>
                  <a:gd name="T12" fmla="*/ 12 w 12"/>
                  <a:gd name="T13" fmla="*/ 6 h 37"/>
                  <a:gd name="T14" fmla="*/ 12 w 12"/>
                  <a:gd name="T15" fmla="*/ 0 h 37"/>
                  <a:gd name="T16" fmla="*/ 12 w 12"/>
                  <a:gd name="T17" fmla="*/ 0 h 37"/>
                  <a:gd name="T18" fmla="*/ 6 w 12"/>
                  <a:gd name="T19" fmla="*/ 6 h 37"/>
                  <a:gd name="T20" fmla="*/ 6 w 12"/>
                  <a:gd name="T21" fmla="*/ 12 h 37"/>
                  <a:gd name="T22" fmla="*/ 6 w 12"/>
                  <a:gd name="T23" fmla="*/ 20 h 37"/>
                  <a:gd name="T24" fmla="*/ 6 w 12"/>
                  <a:gd name="T25" fmla="*/ 20 h 37"/>
                  <a:gd name="T26" fmla="*/ 0 w 12"/>
                  <a:gd name="T27" fmla="*/ 25 h 37"/>
                  <a:gd name="T28" fmla="*/ 0 w 12"/>
                  <a:gd name="T29" fmla="*/ 31 h 37"/>
                  <a:gd name="T30" fmla="*/ 0 w 12"/>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37">
                    <a:moveTo>
                      <a:pt x="0" y="37"/>
                    </a:moveTo>
                    <a:lnTo>
                      <a:pt x="0" y="37"/>
                    </a:lnTo>
                    <a:lnTo>
                      <a:pt x="0" y="25"/>
                    </a:lnTo>
                    <a:lnTo>
                      <a:pt x="6" y="20"/>
                    </a:lnTo>
                    <a:lnTo>
                      <a:pt x="6" y="20"/>
                    </a:lnTo>
                    <a:lnTo>
                      <a:pt x="6" y="12"/>
                    </a:lnTo>
                    <a:lnTo>
                      <a:pt x="12" y="6"/>
                    </a:lnTo>
                    <a:lnTo>
                      <a:pt x="12" y="0"/>
                    </a:lnTo>
                    <a:lnTo>
                      <a:pt x="12" y="0"/>
                    </a:lnTo>
                    <a:lnTo>
                      <a:pt x="6" y="6"/>
                    </a:lnTo>
                    <a:lnTo>
                      <a:pt x="6" y="12"/>
                    </a:lnTo>
                    <a:lnTo>
                      <a:pt x="6" y="20"/>
                    </a:lnTo>
                    <a:lnTo>
                      <a:pt x="6" y="20"/>
                    </a:lnTo>
                    <a:lnTo>
                      <a:pt x="0" y="25"/>
                    </a:lnTo>
                    <a:lnTo>
                      <a:pt x="0" y="31"/>
                    </a:lnTo>
                    <a:lnTo>
                      <a:pt x="0" y="3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64" name="Freeform 380"/>
              <p:cNvSpPr>
                <a:spLocks/>
              </p:cNvSpPr>
              <p:nvPr/>
            </p:nvSpPr>
            <p:spPr bwMode="auto">
              <a:xfrm>
                <a:off x="3938" y="2518"/>
                <a:ext cx="25" cy="31"/>
              </a:xfrm>
              <a:custGeom>
                <a:avLst/>
                <a:gdLst>
                  <a:gd name="T0" fmla="*/ 25 w 25"/>
                  <a:gd name="T1" fmla="*/ 0 h 31"/>
                  <a:gd name="T2" fmla="*/ 18 w 25"/>
                  <a:gd name="T3" fmla="*/ 6 h 31"/>
                  <a:gd name="T4" fmla="*/ 18 w 25"/>
                  <a:gd name="T5" fmla="*/ 14 h 31"/>
                  <a:gd name="T6" fmla="*/ 12 w 25"/>
                  <a:gd name="T7" fmla="*/ 19 h 31"/>
                  <a:gd name="T8" fmla="*/ 12 w 25"/>
                  <a:gd name="T9" fmla="*/ 19 h 31"/>
                  <a:gd name="T10" fmla="*/ 6 w 25"/>
                  <a:gd name="T11" fmla="*/ 25 h 31"/>
                  <a:gd name="T12" fmla="*/ 0 w 25"/>
                  <a:gd name="T13" fmla="*/ 31 h 31"/>
                  <a:gd name="T14" fmla="*/ 0 w 25"/>
                  <a:gd name="T15" fmla="*/ 31 h 31"/>
                  <a:gd name="T16" fmla="*/ 0 w 25"/>
                  <a:gd name="T17" fmla="*/ 31 h 31"/>
                  <a:gd name="T18" fmla="*/ 0 w 25"/>
                  <a:gd name="T19" fmla="*/ 31 h 31"/>
                  <a:gd name="T20" fmla="*/ 6 w 25"/>
                  <a:gd name="T21" fmla="*/ 25 h 31"/>
                  <a:gd name="T22" fmla="*/ 6 w 25"/>
                  <a:gd name="T23" fmla="*/ 19 h 31"/>
                  <a:gd name="T24" fmla="*/ 6 w 25"/>
                  <a:gd name="T25" fmla="*/ 19 h 31"/>
                  <a:gd name="T26" fmla="*/ 12 w 25"/>
                  <a:gd name="T27" fmla="*/ 14 h 31"/>
                  <a:gd name="T28" fmla="*/ 18 w 25"/>
                  <a:gd name="T29" fmla="*/ 6 h 31"/>
                  <a:gd name="T30" fmla="*/ 25 w 25"/>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0"/>
                    </a:moveTo>
                    <a:lnTo>
                      <a:pt x="18" y="6"/>
                    </a:lnTo>
                    <a:lnTo>
                      <a:pt x="18" y="14"/>
                    </a:lnTo>
                    <a:lnTo>
                      <a:pt x="12" y="19"/>
                    </a:lnTo>
                    <a:lnTo>
                      <a:pt x="12" y="19"/>
                    </a:lnTo>
                    <a:lnTo>
                      <a:pt x="6" y="25"/>
                    </a:lnTo>
                    <a:lnTo>
                      <a:pt x="0" y="31"/>
                    </a:lnTo>
                    <a:lnTo>
                      <a:pt x="0" y="31"/>
                    </a:lnTo>
                    <a:lnTo>
                      <a:pt x="0" y="31"/>
                    </a:lnTo>
                    <a:lnTo>
                      <a:pt x="0" y="31"/>
                    </a:lnTo>
                    <a:lnTo>
                      <a:pt x="6" y="25"/>
                    </a:lnTo>
                    <a:lnTo>
                      <a:pt x="6" y="19"/>
                    </a:lnTo>
                    <a:lnTo>
                      <a:pt x="6" y="19"/>
                    </a:lnTo>
                    <a:lnTo>
                      <a:pt x="12" y="14"/>
                    </a:lnTo>
                    <a:lnTo>
                      <a:pt x="18" y="6"/>
                    </a:lnTo>
                    <a:lnTo>
                      <a:pt x="2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65" name="Freeform 381"/>
              <p:cNvSpPr>
                <a:spLocks/>
              </p:cNvSpPr>
              <p:nvPr/>
            </p:nvSpPr>
            <p:spPr bwMode="auto">
              <a:xfrm>
                <a:off x="4030" y="2622"/>
                <a:ext cx="30" cy="104"/>
              </a:xfrm>
              <a:custGeom>
                <a:avLst/>
                <a:gdLst>
                  <a:gd name="T0" fmla="*/ 0 w 30"/>
                  <a:gd name="T1" fmla="*/ 0 h 104"/>
                  <a:gd name="T2" fmla="*/ 0 w 30"/>
                  <a:gd name="T3" fmla="*/ 12 h 104"/>
                  <a:gd name="T4" fmla="*/ 6 w 30"/>
                  <a:gd name="T5" fmla="*/ 31 h 104"/>
                  <a:gd name="T6" fmla="*/ 12 w 30"/>
                  <a:gd name="T7" fmla="*/ 43 h 104"/>
                  <a:gd name="T8" fmla="*/ 12 w 30"/>
                  <a:gd name="T9" fmla="*/ 43 h 104"/>
                  <a:gd name="T10" fmla="*/ 18 w 30"/>
                  <a:gd name="T11" fmla="*/ 55 h 104"/>
                  <a:gd name="T12" fmla="*/ 24 w 30"/>
                  <a:gd name="T13" fmla="*/ 75 h 104"/>
                  <a:gd name="T14" fmla="*/ 30 w 30"/>
                  <a:gd name="T15" fmla="*/ 86 h 104"/>
                  <a:gd name="T16" fmla="*/ 30 w 30"/>
                  <a:gd name="T17" fmla="*/ 86 h 104"/>
                  <a:gd name="T18" fmla="*/ 30 w 30"/>
                  <a:gd name="T19" fmla="*/ 98 h 104"/>
                  <a:gd name="T20" fmla="*/ 30 w 30"/>
                  <a:gd name="T21" fmla="*/ 104 h 104"/>
                  <a:gd name="T22" fmla="*/ 30 w 30"/>
                  <a:gd name="T23" fmla="*/ 98 h 104"/>
                  <a:gd name="T24" fmla="*/ 30 w 30"/>
                  <a:gd name="T25" fmla="*/ 98 h 104"/>
                  <a:gd name="T26" fmla="*/ 24 w 30"/>
                  <a:gd name="T27" fmla="*/ 86 h 104"/>
                  <a:gd name="T28" fmla="*/ 18 w 30"/>
                  <a:gd name="T29" fmla="*/ 75 h 104"/>
                  <a:gd name="T30" fmla="*/ 12 w 30"/>
                  <a:gd name="T31" fmla="*/ 67 h 104"/>
                  <a:gd name="T32" fmla="*/ 12 w 30"/>
                  <a:gd name="T33" fmla="*/ 67 h 104"/>
                  <a:gd name="T34" fmla="*/ 6 w 30"/>
                  <a:gd name="T35" fmla="*/ 49 h 104"/>
                  <a:gd name="T36" fmla="*/ 0 w 30"/>
                  <a:gd name="T37" fmla="*/ 20 h 104"/>
                  <a:gd name="T38" fmla="*/ 0 w 30"/>
                  <a:gd name="T3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04">
                    <a:moveTo>
                      <a:pt x="0" y="0"/>
                    </a:moveTo>
                    <a:lnTo>
                      <a:pt x="0" y="12"/>
                    </a:lnTo>
                    <a:lnTo>
                      <a:pt x="6" y="31"/>
                    </a:lnTo>
                    <a:lnTo>
                      <a:pt x="12" y="43"/>
                    </a:lnTo>
                    <a:lnTo>
                      <a:pt x="12" y="43"/>
                    </a:lnTo>
                    <a:lnTo>
                      <a:pt x="18" y="55"/>
                    </a:lnTo>
                    <a:lnTo>
                      <a:pt x="24" y="75"/>
                    </a:lnTo>
                    <a:lnTo>
                      <a:pt x="30" y="86"/>
                    </a:lnTo>
                    <a:lnTo>
                      <a:pt x="30" y="86"/>
                    </a:lnTo>
                    <a:lnTo>
                      <a:pt x="30" y="98"/>
                    </a:lnTo>
                    <a:lnTo>
                      <a:pt x="30" y="104"/>
                    </a:lnTo>
                    <a:lnTo>
                      <a:pt x="30" y="98"/>
                    </a:lnTo>
                    <a:lnTo>
                      <a:pt x="30" y="98"/>
                    </a:lnTo>
                    <a:lnTo>
                      <a:pt x="24" y="86"/>
                    </a:lnTo>
                    <a:lnTo>
                      <a:pt x="18" y="75"/>
                    </a:lnTo>
                    <a:lnTo>
                      <a:pt x="12" y="67"/>
                    </a:lnTo>
                    <a:lnTo>
                      <a:pt x="12" y="67"/>
                    </a:lnTo>
                    <a:lnTo>
                      <a:pt x="6" y="49"/>
                    </a:lnTo>
                    <a:lnTo>
                      <a:pt x="0" y="2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66" name="Freeform 382"/>
              <p:cNvSpPr>
                <a:spLocks/>
              </p:cNvSpPr>
              <p:nvPr/>
            </p:nvSpPr>
            <p:spPr bwMode="auto">
              <a:xfrm>
                <a:off x="3981" y="1918"/>
                <a:ext cx="183" cy="240"/>
              </a:xfrm>
              <a:custGeom>
                <a:avLst/>
                <a:gdLst>
                  <a:gd name="T0" fmla="*/ 134 w 183"/>
                  <a:gd name="T1" fmla="*/ 8 h 240"/>
                  <a:gd name="T2" fmla="*/ 159 w 183"/>
                  <a:gd name="T3" fmla="*/ 37 h 240"/>
                  <a:gd name="T4" fmla="*/ 171 w 183"/>
                  <a:gd name="T5" fmla="*/ 69 h 240"/>
                  <a:gd name="T6" fmla="*/ 183 w 183"/>
                  <a:gd name="T7" fmla="*/ 93 h 240"/>
                  <a:gd name="T8" fmla="*/ 177 w 183"/>
                  <a:gd name="T9" fmla="*/ 118 h 240"/>
                  <a:gd name="T10" fmla="*/ 171 w 183"/>
                  <a:gd name="T11" fmla="*/ 148 h 240"/>
                  <a:gd name="T12" fmla="*/ 171 w 183"/>
                  <a:gd name="T13" fmla="*/ 136 h 240"/>
                  <a:gd name="T14" fmla="*/ 165 w 183"/>
                  <a:gd name="T15" fmla="*/ 142 h 240"/>
                  <a:gd name="T16" fmla="*/ 165 w 183"/>
                  <a:gd name="T17" fmla="*/ 173 h 240"/>
                  <a:gd name="T18" fmla="*/ 154 w 183"/>
                  <a:gd name="T19" fmla="*/ 209 h 240"/>
                  <a:gd name="T20" fmla="*/ 148 w 183"/>
                  <a:gd name="T21" fmla="*/ 220 h 240"/>
                  <a:gd name="T22" fmla="*/ 148 w 183"/>
                  <a:gd name="T23" fmla="*/ 214 h 240"/>
                  <a:gd name="T24" fmla="*/ 140 w 183"/>
                  <a:gd name="T25" fmla="*/ 240 h 240"/>
                  <a:gd name="T26" fmla="*/ 148 w 183"/>
                  <a:gd name="T27" fmla="*/ 209 h 240"/>
                  <a:gd name="T28" fmla="*/ 148 w 183"/>
                  <a:gd name="T29" fmla="*/ 191 h 240"/>
                  <a:gd name="T30" fmla="*/ 154 w 183"/>
                  <a:gd name="T31" fmla="*/ 153 h 240"/>
                  <a:gd name="T32" fmla="*/ 154 w 183"/>
                  <a:gd name="T33" fmla="*/ 136 h 240"/>
                  <a:gd name="T34" fmla="*/ 154 w 183"/>
                  <a:gd name="T35" fmla="*/ 130 h 240"/>
                  <a:gd name="T36" fmla="*/ 148 w 183"/>
                  <a:gd name="T37" fmla="*/ 136 h 240"/>
                  <a:gd name="T38" fmla="*/ 140 w 183"/>
                  <a:gd name="T39" fmla="*/ 124 h 240"/>
                  <a:gd name="T40" fmla="*/ 140 w 183"/>
                  <a:gd name="T41" fmla="*/ 130 h 240"/>
                  <a:gd name="T42" fmla="*/ 140 w 183"/>
                  <a:gd name="T43" fmla="*/ 124 h 240"/>
                  <a:gd name="T44" fmla="*/ 128 w 183"/>
                  <a:gd name="T45" fmla="*/ 124 h 240"/>
                  <a:gd name="T46" fmla="*/ 122 w 183"/>
                  <a:gd name="T47" fmla="*/ 130 h 240"/>
                  <a:gd name="T48" fmla="*/ 116 w 183"/>
                  <a:gd name="T49" fmla="*/ 136 h 240"/>
                  <a:gd name="T50" fmla="*/ 98 w 183"/>
                  <a:gd name="T51" fmla="*/ 136 h 240"/>
                  <a:gd name="T52" fmla="*/ 116 w 183"/>
                  <a:gd name="T53" fmla="*/ 142 h 240"/>
                  <a:gd name="T54" fmla="*/ 85 w 183"/>
                  <a:gd name="T55" fmla="*/ 136 h 240"/>
                  <a:gd name="T56" fmla="*/ 104 w 183"/>
                  <a:gd name="T57" fmla="*/ 153 h 240"/>
                  <a:gd name="T58" fmla="*/ 93 w 183"/>
                  <a:gd name="T59" fmla="*/ 148 h 240"/>
                  <a:gd name="T60" fmla="*/ 79 w 183"/>
                  <a:gd name="T61" fmla="*/ 142 h 240"/>
                  <a:gd name="T62" fmla="*/ 61 w 183"/>
                  <a:gd name="T63" fmla="*/ 148 h 240"/>
                  <a:gd name="T64" fmla="*/ 49 w 183"/>
                  <a:gd name="T65" fmla="*/ 136 h 240"/>
                  <a:gd name="T66" fmla="*/ 30 w 183"/>
                  <a:gd name="T67" fmla="*/ 118 h 240"/>
                  <a:gd name="T68" fmla="*/ 24 w 183"/>
                  <a:gd name="T69" fmla="*/ 124 h 240"/>
                  <a:gd name="T70" fmla="*/ 24 w 183"/>
                  <a:gd name="T71" fmla="*/ 148 h 240"/>
                  <a:gd name="T72" fmla="*/ 18 w 183"/>
                  <a:gd name="T73" fmla="*/ 148 h 240"/>
                  <a:gd name="T74" fmla="*/ 24 w 183"/>
                  <a:gd name="T75" fmla="*/ 173 h 240"/>
                  <a:gd name="T76" fmla="*/ 24 w 183"/>
                  <a:gd name="T77" fmla="*/ 191 h 240"/>
                  <a:gd name="T78" fmla="*/ 24 w 183"/>
                  <a:gd name="T79" fmla="*/ 209 h 240"/>
                  <a:gd name="T80" fmla="*/ 24 w 183"/>
                  <a:gd name="T81" fmla="*/ 220 h 240"/>
                  <a:gd name="T82" fmla="*/ 18 w 183"/>
                  <a:gd name="T83" fmla="*/ 197 h 240"/>
                  <a:gd name="T84" fmla="*/ 12 w 183"/>
                  <a:gd name="T85" fmla="*/ 185 h 240"/>
                  <a:gd name="T86" fmla="*/ 12 w 183"/>
                  <a:gd name="T87" fmla="*/ 165 h 240"/>
                  <a:gd name="T88" fmla="*/ 6 w 183"/>
                  <a:gd name="T89" fmla="*/ 173 h 240"/>
                  <a:gd name="T90" fmla="*/ 6 w 183"/>
                  <a:gd name="T91" fmla="*/ 179 h 240"/>
                  <a:gd name="T92" fmla="*/ 6 w 183"/>
                  <a:gd name="T93" fmla="*/ 130 h 240"/>
                  <a:gd name="T94" fmla="*/ 0 w 183"/>
                  <a:gd name="T95" fmla="*/ 136 h 240"/>
                  <a:gd name="T96" fmla="*/ 0 w 183"/>
                  <a:gd name="T97" fmla="*/ 110 h 240"/>
                  <a:gd name="T98" fmla="*/ 6 w 183"/>
                  <a:gd name="T99" fmla="*/ 87 h 240"/>
                  <a:gd name="T100" fmla="*/ 6 w 183"/>
                  <a:gd name="T101" fmla="*/ 55 h 240"/>
                  <a:gd name="T102" fmla="*/ 24 w 183"/>
                  <a:gd name="T103" fmla="*/ 32 h 240"/>
                  <a:gd name="T104" fmla="*/ 24 w 183"/>
                  <a:gd name="T105" fmla="*/ 26 h 240"/>
                  <a:gd name="T106" fmla="*/ 61 w 183"/>
                  <a:gd name="T107" fmla="*/ 8 h 240"/>
                  <a:gd name="T108" fmla="*/ 79 w 183"/>
                  <a:gd name="T109" fmla="*/ 8 h 240"/>
                  <a:gd name="T110" fmla="*/ 85 w 183"/>
                  <a:gd name="T111"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3" h="240">
                    <a:moveTo>
                      <a:pt x="93" y="8"/>
                    </a:moveTo>
                    <a:lnTo>
                      <a:pt x="104" y="8"/>
                    </a:lnTo>
                    <a:lnTo>
                      <a:pt x="122" y="8"/>
                    </a:lnTo>
                    <a:lnTo>
                      <a:pt x="134" y="8"/>
                    </a:lnTo>
                    <a:lnTo>
                      <a:pt x="134" y="8"/>
                    </a:lnTo>
                    <a:lnTo>
                      <a:pt x="140" y="20"/>
                    </a:lnTo>
                    <a:lnTo>
                      <a:pt x="154" y="26"/>
                    </a:lnTo>
                    <a:lnTo>
                      <a:pt x="159" y="26"/>
                    </a:lnTo>
                    <a:lnTo>
                      <a:pt x="159" y="26"/>
                    </a:lnTo>
                    <a:lnTo>
                      <a:pt x="159" y="37"/>
                    </a:lnTo>
                    <a:lnTo>
                      <a:pt x="165" y="49"/>
                    </a:lnTo>
                    <a:lnTo>
                      <a:pt x="165" y="55"/>
                    </a:lnTo>
                    <a:lnTo>
                      <a:pt x="165" y="55"/>
                    </a:lnTo>
                    <a:lnTo>
                      <a:pt x="165" y="63"/>
                    </a:lnTo>
                    <a:lnTo>
                      <a:pt x="171" y="69"/>
                    </a:lnTo>
                    <a:lnTo>
                      <a:pt x="177" y="75"/>
                    </a:lnTo>
                    <a:lnTo>
                      <a:pt x="177" y="75"/>
                    </a:lnTo>
                    <a:lnTo>
                      <a:pt x="177" y="81"/>
                    </a:lnTo>
                    <a:lnTo>
                      <a:pt x="177" y="87"/>
                    </a:lnTo>
                    <a:lnTo>
                      <a:pt x="183" y="93"/>
                    </a:lnTo>
                    <a:lnTo>
                      <a:pt x="183" y="93"/>
                    </a:lnTo>
                    <a:lnTo>
                      <a:pt x="177" y="98"/>
                    </a:lnTo>
                    <a:lnTo>
                      <a:pt x="177" y="110"/>
                    </a:lnTo>
                    <a:lnTo>
                      <a:pt x="177" y="118"/>
                    </a:lnTo>
                    <a:lnTo>
                      <a:pt x="177" y="118"/>
                    </a:lnTo>
                    <a:lnTo>
                      <a:pt x="171" y="130"/>
                    </a:lnTo>
                    <a:lnTo>
                      <a:pt x="171" y="142"/>
                    </a:lnTo>
                    <a:lnTo>
                      <a:pt x="171" y="142"/>
                    </a:lnTo>
                    <a:lnTo>
                      <a:pt x="171" y="142"/>
                    </a:lnTo>
                    <a:lnTo>
                      <a:pt x="171" y="148"/>
                    </a:lnTo>
                    <a:lnTo>
                      <a:pt x="171" y="148"/>
                    </a:lnTo>
                    <a:lnTo>
                      <a:pt x="171" y="142"/>
                    </a:lnTo>
                    <a:lnTo>
                      <a:pt x="171" y="136"/>
                    </a:lnTo>
                    <a:lnTo>
                      <a:pt x="171" y="136"/>
                    </a:lnTo>
                    <a:lnTo>
                      <a:pt x="171" y="136"/>
                    </a:lnTo>
                    <a:lnTo>
                      <a:pt x="171" y="136"/>
                    </a:lnTo>
                    <a:lnTo>
                      <a:pt x="171" y="136"/>
                    </a:lnTo>
                    <a:lnTo>
                      <a:pt x="171" y="136"/>
                    </a:lnTo>
                    <a:lnTo>
                      <a:pt x="171" y="142"/>
                    </a:lnTo>
                    <a:lnTo>
                      <a:pt x="165" y="142"/>
                    </a:lnTo>
                    <a:lnTo>
                      <a:pt x="165" y="148"/>
                    </a:lnTo>
                    <a:lnTo>
                      <a:pt x="165" y="148"/>
                    </a:lnTo>
                    <a:lnTo>
                      <a:pt x="165" y="153"/>
                    </a:lnTo>
                    <a:lnTo>
                      <a:pt x="165" y="165"/>
                    </a:lnTo>
                    <a:lnTo>
                      <a:pt x="165" y="173"/>
                    </a:lnTo>
                    <a:lnTo>
                      <a:pt x="165" y="173"/>
                    </a:lnTo>
                    <a:lnTo>
                      <a:pt x="165" y="185"/>
                    </a:lnTo>
                    <a:lnTo>
                      <a:pt x="159" y="203"/>
                    </a:lnTo>
                    <a:lnTo>
                      <a:pt x="154" y="209"/>
                    </a:lnTo>
                    <a:lnTo>
                      <a:pt x="154" y="209"/>
                    </a:lnTo>
                    <a:lnTo>
                      <a:pt x="148" y="214"/>
                    </a:lnTo>
                    <a:lnTo>
                      <a:pt x="148" y="228"/>
                    </a:lnTo>
                    <a:lnTo>
                      <a:pt x="148" y="228"/>
                    </a:lnTo>
                    <a:lnTo>
                      <a:pt x="148" y="228"/>
                    </a:lnTo>
                    <a:lnTo>
                      <a:pt x="148" y="220"/>
                    </a:lnTo>
                    <a:lnTo>
                      <a:pt x="148" y="209"/>
                    </a:lnTo>
                    <a:lnTo>
                      <a:pt x="154" y="197"/>
                    </a:lnTo>
                    <a:lnTo>
                      <a:pt x="154" y="197"/>
                    </a:lnTo>
                    <a:lnTo>
                      <a:pt x="148" y="203"/>
                    </a:lnTo>
                    <a:lnTo>
                      <a:pt x="148" y="214"/>
                    </a:lnTo>
                    <a:lnTo>
                      <a:pt x="148" y="220"/>
                    </a:lnTo>
                    <a:lnTo>
                      <a:pt x="148" y="220"/>
                    </a:lnTo>
                    <a:lnTo>
                      <a:pt x="140" y="234"/>
                    </a:lnTo>
                    <a:lnTo>
                      <a:pt x="140" y="240"/>
                    </a:lnTo>
                    <a:lnTo>
                      <a:pt x="140" y="240"/>
                    </a:lnTo>
                    <a:lnTo>
                      <a:pt x="140" y="240"/>
                    </a:lnTo>
                    <a:lnTo>
                      <a:pt x="140" y="234"/>
                    </a:lnTo>
                    <a:lnTo>
                      <a:pt x="140" y="220"/>
                    </a:lnTo>
                    <a:lnTo>
                      <a:pt x="148" y="209"/>
                    </a:lnTo>
                    <a:lnTo>
                      <a:pt x="148" y="209"/>
                    </a:lnTo>
                    <a:lnTo>
                      <a:pt x="148" y="209"/>
                    </a:lnTo>
                    <a:lnTo>
                      <a:pt x="148" y="203"/>
                    </a:lnTo>
                    <a:lnTo>
                      <a:pt x="148" y="197"/>
                    </a:lnTo>
                    <a:lnTo>
                      <a:pt x="148" y="197"/>
                    </a:lnTo>
                    <a:lnTo>
                      <a:pt x="148" y="191"/>
                    </a:lnTo>
                    <a:lnTo>
                      <a:pt x="154" y="185"/>
                    </a:lnTo>
                    <a:lnTo>
                      <a:pt x="154" y="179"/>
                    </a:lnTo>
                    <a:lnTo>
                      <a:pt x="154" y="179"/>
                    </a:lnTo>
                    <a:lnTo>
                      <a:pt x="154" y="165"/>
                    </a:lnTo>
                    <a:lnTo>
                      <a:pt x="154" y="153"/>
                    </a:lnTo>
                    <a:lnTo>
                      <a:pt x="154" y="148"/>
                    </a:lnTo>
                    <a:lnTo>
                      <a:pt x="154" y="148"/>
                    </a:lnTo>
                    <a:lnTo>
                      <a:pt x="154" y="148"/>
                    </a:lnTo>
                    <a:lnTo>
                      <a:pt x="154" y="142"/>
                    </a:lnTo>
                    <a:lnTo>
                      <a:pt x="154" y="136"/>
                    </a:lnTo>
                    <a:lnTo>
                      <a:pt x="154" y="136"/>
                    </a:lnTo>
                    <a:lnTo>
                      <a:pt x="154" y="136"/>
                    </a:lnTo>
                    <a:lnTo>
                      <a:pt x="154" y="136"/>
                    </a:lnTo>
                    <a:lnTo>
                      <a:pt x="154" y="130"/>
                    </a:lnTo>
                    <a:lnTo>
                      <a:pt x="154" y="130"/>
                    </a:lnTo>
                    <a:lnTo>
                      <a:pt x="148" y="148"/>
                    </a:lnTo>
                    <a:lnTo>
                      <a:pt x="148" y="148"/>
                    </a:lnTo>
                    <a:lnTo>
                      <a:pt x="148" y="142"/>
                    </a:lnTo>
                    <a:lnTo>
                      <a:pt x="148" y="136"/>
                    </a:lnTo>
                    <a:lnTo>
                      <a:pt x="148" y="136"/>
                    </a:lnTo>
                    <a:lnTo>
                      <a:pt x="148" y="136"/>
                    </a:lnTo>
                    <a:lnTo>
                      <a:pt x="148" y="130"/>
                    </a:lnTo>
                    <a:lnTo>
                      <a:pt x="148" y="124"/>
                    </a:lnTo>
                    <a:lnTo>
                      <a:pt x="148" y="124"/>
                    </a:lnTo>
                    <a:lnTo>
                      <a:pt x="140" y="124"/>
                    </a:lnTo>
                    <a:lnTo>
                      <a:pt x="140" y="124"/>
                    </a:lnTo>
                    <a:lnTo>
                      <a:pt x="140" y="124"/>
                    </a:lnTo>
                    <a:lnTo>
                      <a:pt x="140" y="124"/>
                    </a:lnTo>
                    <a:lnTo>
                      <a:pt x="140" y="124"/>
                    </a:lnTo>
                    <a:lnTo>
                      <a:pt x="140" y="130"/>
                    </a:lnTo>
                    <a:lnTo>
                      <a:pt x="148" y="130"/>
                    </a:lnTo>
                    <a:lnTo>
                      <a:pt x="148" y="130"/>
                    </a:lnTo>
                    <a:lnTo>
                      <a:pt x="140" y="130"/>
                    </a:lnTo>
                    <a:lnTo>
                      <a:pt x="140" y="130"/>
                    </a:lnTo>
                    <a:lnTo>
                      <a:pt x="140" y="124"/>
                    </a:lnTo>
                    <a:lnTo>
                      <a:pt x="140" y="124"/>
                    </a:lnTo>
                    <a:lnTo>
                      <a:pt x="134" y="124"/>
                    </a:lnTo>
                    <a:lnTo>
                      <a:pt x="128" y="124"/>
                    </a:lnTo>
                    <a:lnTo>
                      <a:pt x="128" y="124"/>
                    </a:lnTo>
                    <a:lnTo>
                      <a:pt x="128" y="124"/>
                    </a:lnTo>
                    <a:lnTo>
                      <a:pt x="128" y="124"/>
                    </a:lnTo>
                    <a:lnTo>
                      <a:pt x="128" y="124"/>
                    </a:lnTo>
                    <a:lnTo>
                      <a:pt x="128" y="124"/>
                    </a:lnTo>
                    <a:lnTo>
                      <a:pt x="128" y="124"/>
                    </a:lnTo>
                    <a:lnTo>
                      <a:pt x="122" y="130"/>
                    </a:lnTo>
                    <a:lnTo>
                      <a:pt x="122" y="136"/>
                    </a:lnTo>
                    <a:lnTo>
                      <a:pt x="134" y="142"/>
                    </a:lnTo>
                    <a:lnTo>
                      <a:pt x="134" y="142"/>
                    </a:lnTo>
                    <a:lnTo>
                      <a:pt x="128" y="142"/>
                    </a:lnTo>
                    <a:lnTo>
                      <a:pt x="116" y="136"/>
                    </a:lnTo>
                    <a:lnTo>
                      <a:pt x="110" y="136"/>
                    </a:lnTo>
                    <a:lnTo>
                      <a:pt x="110" y="136"/>
                    </a:lnTo>
                    <a:lnTo>
                      <a:pt x="104" y="136"/>
                    </a:lnTo>
                    <a:lnTo>
                      <a:pt x="98" y="136"/>
                    </a:lnTo>
                    <a:lnTo>
                      <a:pt x="98" y="136"/>
                    </a:lnTo>
                    <a:lnTo>
                      <a:pt x="98" y="136"/>
                    </a:lnTo>
                    <a:lnTo>
                      <a:pt x="98" y="142"/>
                    </a:lnTo>
                    <a:lnTo>
                      <a:pt x="110" y="142"/>
                    </a:lnTo>
                    <a:lnTo>
                      <a:pt x="116" y="142"/>
                    </a:lnTo>
                    <a:lnTo>
                      <a:pt x="116" y="142"/>
                    </a:lnTo>
                    <a:lnTo>
                      <a:pt x="110" y="142"/>
                    </a:lnTo>
                    <a:lnTo>
                      <a:pt x="98" y="142"/>
                    </a:lnTo>
                    <a:lnTo>
                      <a:pt x="93" y="136"/>
                    </a:lnTo>
                    <a:lnTo>
                      <a:pt x="93" y="136"/>
                    </a:lnTo>
                    <a:lnTo>
                      <a:pt x="85" y="136"/>
                    </a:lnTo>
                    <a:lnTo>
                      <a:pt x="85" y="142"/>
                    </a:lnTo>
                    <a:lnTo>
                      <a:pt x="93" y="142"/>
                    </a:lnTo>
                    <a:lnTo>
                      <a:pt x="93" y="142"/>
                    </a:lnTo>
                    <a:lnTo>
                      <a:pt x="98" y="148"/>
                    </a:lnTo>
                    <a:lnTo>
                      <a:pt x="104" y="153"/>
                    </a:lnTo>
                    <a:lnTo>
                      <a:pt x="110" y="153"/>
                    </a:lnTo>
                    <a:lnTo>
                      <a:pt x="110" y="153"/>
                    </a:lnTo>
                    <a:lnTo>
                      <a:pt x="104" y="153"/>
                    </a:lnTo>
                    <a:lnTo>
                      <a:pt x="98" y="153"/>
                    </a:lnTo>
                    <a:lnTo>
                      <a:pt x="93" y="148"/>
                    </a:lnTo>
                    <a:lnTo>
                      <a:pt x="93" y="148"/>
                    </a:lnTo>
                    <a:lnTo>
                      <a:pt x="85" y="148"/>
                    </a:lnTo>
                    <a:lnTo>
                      <a:pt x="79" y="142"/>
                    </a:lnTo>
                    <a:lnTo>
                      <a:pt x="79" y="142"/>
                    </a:lnTo>
                    <a:lnTo>
                      <a:pt x="79" y="142"/>
                    </a:lnTo>
                    <a:lnTo>
                      <a:pt x="73" y="142"/>
                    </a:lnTo>
                    <a:lnTo>
                      <a:pt x="67" y="136"/>
                    </a:lnTo>
                    <a:lnTo>
                      <a:pt x="67" y="136"/>
                    </a:lnTo>
                    <a:lnTo>
                      <a:pt x="67" y="136"/>
                    </a:lnTo>
                    <a:lnTo>
                      <a:pt x="61" y="148"/>
                    </a:lnTo>
                    <a:lnTo>
                      <a:pt x="73" y="153"/>
                    </a:lnTo>
                    <a:lnTo>
                      <a:pt x="79" y="159"/>
                    </a:lnTo>
                    <a:lnTo>
                      <a:pt x="79" y="159"/>
                    </a:lnTo>
                    <a:lnTo>
                      <a:pt x="61" y="153"/>
                    </a:lnTo>
                    <a:lnTo>
                      <a:pt x="49" y="136"/>
                    </a:lnTo>
                    <a:lnTo>
                      <a:pt x="43" y="130"/>
                    </a:lnTo>
                    <a:lnTo>
                      <a:pt x="43" y="130"/>
                    </a:lnTo>
                    <a:lnTo>
                      <a:pt x="37" y="130"/>
                    </a:lnTo>
                    <a:lnTo>
                      <a:pt x="30" y="124"/>
                    </a:lnTo>
                    <a:lnTo>
                      <a:pt x="30" y="118"/>
                    </a:lnTo>
                    <a:lnTo>
                      <a:pt x="30" y="118"/>
                    </a:lnTo>
                    <a:lnTo>
                      <a:pt x="30" y="118"/>
                    </a:lnTo>
                    <a:lnTo>
                      <a:pt x="24" y="124"/>
                    </a:lnTo>
                    <a:lnTo>
                      <a:pt x="24" y="124"/>
                    </a:lnTo>
                    <a:lnTo>
                      <a:pt x="24" y="124"/>
                    </a:lnTo>
                    <a:lnTo>
                      <a:pt x="18" y="130"/>
                    </a:lnTo>
                    <a:lnTo>
                      <a:pt x="18" y="136"/>
                    </a:lnTo>
                    <a:lnTo>
                      <a:pt x="24" y="142"/>
                    </a:lnTo>
                    <a:lnTo>
                      <a:pt x="24" y="142"/>
                    </a:lnTo>
                    <a:lnTo>
                      <a:pt x="24" y="148"/>
                    </a:lnTo>
                    <a:lnTo>
                      <a:pt x="24" y="148"/>
                    </a:lnTo>
                    <a:lnTo>
                      <a:pt x="24" y="148"/>
                    </a:lnTo>
                    <a:lnTo>
                      <a:pt x="24" y="148"/>
                    </a:lnTo>
                    <a:lnTo>
                      <a:pt x="18" y="142"/>
                    </a:lnTo>
                    <a:lnTo>
                      <a:pt x="18" y="148"/>
                    </a:lnTo>
                    <a:lnTo>
                      <a:pt x="18" y="153"/>
                    </a:lnTo>
                    <a:lnTo>
                      <a:pt x="24" y="159"/>
                    </a:lnTo>
                    <a:lnTo>
                      <a:pt x="24" y="159"/>
                    </a:lnTo>
                    <a:lnTo>
                      <a:pt x="24" y="165"/>
                    </a:lnTo>
                    <a:lnTo>
                      <a:pt x="24" y="173"/>
                    </a:lnTo>
                    <a:lnTo>
                      <a:pt x="24" y="173"/>
                    </a:lnTo>
                    <a:lnTo>
                      <a:pt x="24" y="173"/>
                    </a:lnTo>
                    <a:lnTo>
                      <a:pt x="24" y="179"/>
                    </a:lnTo>
                    <a:lnTo>
                      <a:pt x="24" y="185"/>
                    </a:lnTo>
                    <a:lnTo>
                      <a:pt x="24" y="191"/>
                    </a:lnTo>
                    <a:lnTo>
                      <a:pt x="24" y="191"/>
                    </a:lnTo>
                    <a:lnTo>
                      <a:pt x="24" y="197"/>
                    </a:lnTo>
                    <a:lnTo>
                      <a:pt x="24" y="203"/>
                    </a:lnTo>
                    <a:lnTo>
                      <a:pt x="24" y="209"/>
                    </a:lnTo>
                    <a:lnTo>
                      <a:pt x="24" y="209"/>
                    </a:lnTo>
                    <a:lnTo>
                      <a:pt x="24" y="214"/>
                    </a:lnTo>
                    <a:lnTo>
                      <a:pt x="24" y="220"/>
                    </a:lnTo>
                    <a:lnTo>
                      <a:pt x="30" y="228"/>
                    </a:lnTo>
                    <a:lnTo>
                      <a:pt x="30" y="228"/>
                    </a:lnTo>
                    <a:lnTo>
                      <a:pt x="24" y="220"/>
                    </a:lnTo>
                    <a:lnTo>
                      <a:pt x="18" y="209"/>
                    </a:lnTo>
                    <a:lnTo>
                      <a:pt x="18" y="191"/>
                    </a:lnTo>
                    <a:lnTo>
                      <a:pt x="18" y="191"/>
                    </a:lnTo>
                    <a:lnTo>
                      <a:pt x="18" y="197"/>
                    </a:lnTo>
                    <a:lnTo>
                      <a:pt x="18" y="197"/>
                    </a:lnTo>
                    <a:lnTo>
                      <a:pt x="18" y="203"/>
                    </a:lnTo>
                    <a:lnTo>
                      <a:pt x="18" y="203"/>
                    </a:lnTo>
                    <a:lnTo>
                      <a:pt x="18" y="203"/>
                    </a:lnTo>
                    <a:lnTo>
                      <a:pt x="12" y="197"/>
                    </a:lnTo>
                    <a:lnTo>
                      <a:pt x="12" y="185"/>
                    </a:lnTo>
                    <a:lnTo>
                      <a:pt x="12" y="185"/>
                    </a:lnTo>
                    <a:lnTo>
                      <a:pt x="12" y="179"/>
                    </a:lnTo>
                    <a:lnTo>
                      <a:pt x="12" y="173"/>
                    </a:lnTo>
                    <a:lnTo>
                      <a:pt x="12" y="165"/>
                    </a:lnTo>
                    <a:lnTo>
                      <a:pt x="12" y="165"/>
                    </a:lnTo>
                    <a:lnTo>
                      <a:pt x="6" y="153"/>
                    </a:lnTo>
                    <a:lnTo>
                      <a:pt x="6" y="159"/>
                    </a:lnTo>
                    <a:lnTo>
                      <a:pt x="6" y="165"/>
                    </a:lnTo>
                    <a:lnTo>
                      <a:pt x="6" y="173"/>
                    </a:lnTo>
                    <a:lnTo>
                      <a:pt x="6" y="173"/>
                    </a:lnTo>
                    <a:lnTo>
                      <a:pt x="6" y="179"/>
                    </a:lnTo>
                    <a:lnTo>
                      <a:pt x="6" y="179"/>
                    </a:lnTo>
                    <a:lnTo>
                      <a:pt x="6" y="179"/>
                    </a:lnTo>
                    <a:lnTo>
                      <a:pt x="6" y="179"/>
                    </a:lnTo>
                    <a:lnTo>
                      <a:pt x="6" y="179"/>
                    </a:lnTo>
                    <a:lnTo>
                      <a:pt x="6" y="165"/>
                    </a:lnTo>
                    <a:lnTo>
                      <a:pt x="6" y="148"/>
                    </a:lnTo>
                    <a:lnTo>
                      <a:pt x="6" y="148"/>
                    </a:lnTo>
                    <a:lnTo>
                      <a:pt x="6" y="136"/>
                    </a:lnTo>
                    <a:lnTo>
                      <a:pt x="6" y="130"/>
                    </a:lnTo>
                    <a:lnTo>
                      <a:pt x="6" y="124"/>
                    </a:lnTo>
                    <a:lnTo>
                      <a:pt x="6" y="124"/>
                    </a:lnTo>
                    <a:lnTo>
                      <a:pt x="6" y="142"/>
                    </a:lnTo>
                    <a:lnTo>
                      <a:pt x="6" y="142"/>
                    </a:lnTo>
                    <a:lnTo>
                      <a:pt x="0" y="136"/>
                    </a:lnTo>
                    <a:lnTo>
                      <a:pt x="0" y="130"/>
                    </a:lnTo>
                    <a:lnTo>
                      <a:pt x="0" y="130"/>
                    </a:lnTo>
                    <a:lnTo>
                      <a:pt x="0" y="130"/>
                    </a:lnTo>
                    <a:lnTo>
                      <a:pt x="0" y="118"/>
                    </a:lnTo>
                    <a:lnTo>
                      <a:pt x="0" y="110"/>
                    </a:lnTo>
                    <a:lnTo>
                      <a:pt x="0" y="110"/>
                    </a:lnTo>
                    <a:lnTo>
                      <a:pt x="0" y="104"/>
                    </a:lnTo>
                    <a:lnTo>
                      <a:pt x="6" y="93"/>
                    </a:lnTo>
                    <a:lnTo>
                      <a:pt x="6" y="87"/>
                    </a:lnTo>
                    <a:lnTo>
                      <a:pt x="6" y="87"/>
                    </a:lnTo>
                    <a:lnTo>
                      <a:pt x="6" y="87"/>
                    </a:lnTo>
                    <a:lnTo>
                      <a:pt x="6" y="81"/>
                    </a:lnTo>
                    <a:lnTo>
                      <a:pt x="6" y="63"/>
                    </a:lnTo>
                    <a:lnTo>
                      <a:pt x="6" y="63"/>
                    </a:lnTo>
                    <a:lnTo>
                      <a:pt x="6" y="55"/>
                    </a:lnTo>
                    <a:lnTo>
                      <a:pt x="12" y="43"/>
                    </a:lnTo>
                    <a:lnTo>
                      <a:pt x="18" y="37"/>
                    </a:lnTo>
                    <a:lnTo>
                      <a:pt x="18" y="37"/>
                    </a:lnTo>
                    <a:lnTo>
                      <a:pt x="18" y="32"/>
                    </a:lnTo>
                    <a:lnTo>
                      <a:pt x="24" y="32"/>
                    </a:lnTo>
                    <a:lnTo>
                      <a:pt x="24" y="26"/>
                    </a:lnTo>
                    <a:lnTo>
                      <a:pt x="24" y="26"/>
                    </a:lnTo>
                    <a:lnTo>
                      <a:pt x="18" y="32"/>
                    </a:lnTo>
                    <a:lnTo>
                      <a:pt x="18" y="32"/>
                    </a:lnTo>
                    <a:lnTo>
                      <a:pt x="24" y="26"/>
                    </a:lnTo>
                    <a:lnTo>
                      <a:pt x="30" y="20"/>
                    </a:lnTo>
                    <a:lnTo>
                      <a:pt x="30" y="20"/>
                    </a:lnTo>
                    <a:lnTo>
                      <a:pt x="37" y="14"/>
                    </a:lnTo>
                    <a:lnTo>
                      <a:pt x="49" y="14"/>
                    </a:lnTo>
                    <a:lnTo>
                      <a:pt x="61" y="8"/>
                    </a:lnTo>
                    <a:lnTo>
                      <a:pt x="61" y="8"/>
                    </a:lnTo>
                    <a:lnTo>
                      <a:pt x="67" y="8"/>
                    </a:lnTo>
                    <a:lnTo>
                      <a:pt x="73" y="8"/>
                    </a:lnTo>
                    <a:lnTo>
                      <a:pt x="79" y="8"/>
                    </a:lnTo>
                    <a:lnTo>
                      <a:pt x="79" y="8"/>
                    </a:lnTo>
                    <a:lnTo>
                      <a:pt x="73" y="0"/>
                    </a:lnTo>
                    <a:lnTo>
                      <a:pt x="73" y="0"/>
                    </a:lnTo>
                    <a:lnTo>
                      <a:pt x="79" y="8"/>
                    </a:lnTo>
                    <a:lnTo>
                      <a:pt x="85" y="8"/>
                    </a:lnTo>
                    <a:lnTo>
                      <a:pt x="85" y="8"/>
                    </a:lnTo>
                    <a:lnTo>
                      <a:pt x="85" y="8"/>
                    </a:lnTo>
                    <a:lnTo>
                      <a:pt x="93" y="8"/>
                    </a:lnTo>
                    <a:lnTo>
                      <a:pt x="93" y="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67" name="Freeform 383"/>
              <p:cNvSpPr>
                <a:spLocks/>
              </p:cNvSpPr>
              <p:nvPr/>
            </p:nvSpPr>
            <p:spPr bwMode="auto">
              <a:xfrm>
                <a:off x="3987" y="1967"/>
                <a:ext cx="171" cy="93"/>
              </a:xfrm>
              <a:custGeom>
                <a:avLst/>
                <a:gdLst>
                  <a:gd name="T0" fmla="*/ 159 w 171"/>
                  <a:gd name="T1" fmla="*/ 26 h 93"/>
                  <a:gd name="T2" fmla="*/ 171 w 171"/>
                  <a:gd name="T3" fmla="*/ 20 h 93"/>
                  <a:gd name="T4" fmla="*/ 165 w 171"/>
                  <a:gd name="T5" fmla="*/ 38 h 93"/>
                  <a:gd name="T6" fmla="*/ 159 w 171"/>
                  <a:gd name="T7" fmla="*/ 55 h 93"/>
                  <a:gd name="T8" fmla="*/ 159 w 171"/>
                  <a:gd name="T9" fmla="*/ 49 h 93"/>
                  <a:gd name="T10" fmla="*/ 148 w 171"/>
                  <a:gd name="T11" fmla="*/ 69 h 93"/>
                  <a:gd name="T12" fmla="*/ 142 w 171"/>
                  <a:gd name="T13" fmla="*/ 75 h 93"/>
                  <a:gd name="T14" fmla="*/ 148 w 171"/>
                  <a:gd name="T15" fmla="*/ 75 h 93"/>
                  <a:gd name="T16" fmla="*/ 134 w 171"/>
                  <a:gd name="T17" fmla="*/ 75 h 93"/>
                  <a:gd name="T18" fmla="*/ 116 w 171"/>
                  <a:gd name="T19" fmla="*/ 87 h 93"/>
                  <a:gd name="T20" fmla="*/ 116 w 171"/>
                  <a:gd name="T21" fmla="*/ 81 h 93"/>
                  <a:gd name="T22" fmla="*/ 104 w 171"/>
                  <a:gd name="T23" fmla="*/ 87 h 93"/>
                  <a:gd name="T24" fmla="*/ 98 w 171"/>
                  <a:gd name="T25" fmla="*/ 87 h 93"/>
                  <a:gd name="T26" fmla="*/ 110 w 171"/>
                  <a:gd name="T27" fmla="*/ 93 h 93"/>
                  <a:gd name="T28" fmla="*/ 92 w 171"/>
                  <a:gd name="T29" fmla="*/ 87 h 93"/>
                  <a:gd name="T30" fmla="*/ 73 w 171"/>
                  <a:gd name="T31" fmla="*/ 87 h 93"/>
                  <a:gd name="T32" fmla="*/ 67 w 171"/>
                  <a:gd name="T33" fmla="*/ 93 h 93"/>
                  <a:gd name="T34" fmla="*/ 55 w 171"/>
                  <a:gd name="T35" fmla="*/ 87 h 93"/>
                  <a:gd name="T36" fmla="*/ 49 w 171"/>
                  <a:gd name="T37" fmla="*/ 93 h 93"/>
                  <a:gd name="T38" fmla="*/ 37 w 171"/>
                  <a:gd name="T39" fmla="*/ 81 h 93"/>
                  <a:gd name="T40" fmla="*/ 24 w 171"/>
                  <a:gd name="T41" fmla="*/ 81 h 93"/>
                  <a:gd name="T42" fmla="*/ 24 w 171"/>
                  <a:gd name="T43" fmla="*/ 75 h 93"/>
                  <a:gd name="T44" fmla="*/ 18 w 171"/>
                  <a:gd name="T45" fmla="*/ 69 h 93"/>
                  <a:gd name="T46" fmla="*/ 6 w 171"/>
                  <a:gd name="T47" fmla="*/ 55 h 93"/>
                  <a:gd name="T48" fmla="*/ 12 w 171"/>
                  <a:gd name="T49" fmla="*/ 55 h 93"/>
                  <a:gd name="T50" fmla="*/ 6 w 171"/>
                  <a:gd name="T51" fmla="*/ 49 h 93"/>
                  <a:gd name="T52" fmla="*/ 0 w 171"/>
                  <a:gd name="T53" fmla="*/ 26 h 93"/>
                  <a:gd name="T54" fmla="*/ 0 w 171"/>
                  <a:gd name="T55" fmla="*/ 32 h 93"/>
                  <a:gd name="T56" fmla="*/ 6 w 171"/>
                  <a:gd name="T57" fmla="*/ 49 h 93"/>
                  <a:gd name="T58" fmla="*/ 12 w 171"/>
                  <a:gd name="T59" fmla="*/ 38 h 93"/>
                  <a:gd name="T60" fmla="*/ 12 w 171"/>
                  <a:gd name="T61" fmla="*/ 49 h 93"/>
                  <a:gd name="T62" fmla="*/ 24 w 171"/>
                  <a:gd name="T63" fmla="*/ 61 h 93"/>
                  <a:gd name="T64" fmla="*/ 31 w 171"/>
                  <a:gd name="T65" fmla="*/ 61 h 93"/>
                  <a:gd name="T66" fmla="*/ 37 w 171"/>
                  <a:gd name="T67" fmla="*/ 69 h 93"/>
                  <a:gd name="T68" fmla="*/ 43 w 171"/>
                  <a:gd name="T69" fmla="*/ 75 h 93"/>
                  <a:gd name="T70" fmla="*/ 49 w 171"/>
                  <a:gd name="T71" fmla="*/ 69 h 93"/>
                  <a:gd name="T72" fmla="*/ 61 w 171"/>
                  <a:gd name="T73" fmla="*/ 81 h 93"/>
                  <a:gd name="T74" fmla="*/ 73 w 171"/>
                  <a:gd name="T75" fmla="*/ 81 h 93"/>
                  <a:gd name="T76" fmla="*/ 79 w 171"/>
                  <a:gd name="T77" fmla="*/ 81 h 93"/>
                  <a:gd name="T78" fmla="*/ 92 w 171"/>
                  <a:gd name="T79" fmla="*/ 81 h 93"/>
                  <a:gd name="T80" fmla="*/ 98 w 171"/>
                  <a:gd name="T81" fmla="*/ 81 h 93"/>
                  <a:gd name="T82" fmla="*/ 110 w 171"/>
                  <a:gd name="T83" fmla="*/ 75 h 93"/>
                  <a:gd name="T84" fmla="*/ 122 w 171"/>
                  <a:gd name="T85" fmla="*/ 69 h 93"/>
                  <a:gd name="T86" fmla="*/ 134 w 171"/>
                  <a:gd name="T87" fmla="*/ 61 h 93"/>
                  <a:gd name="T88" fmla="*/ 148 w 171"/>
                  <a:gd name="T89" fmla="*/ 55 h 93"/>
                  <a:gd name="T90" fmla="*/ 153 w 171"/>
                  <a:gd name="T91" fmla="*/ 49 h 93"/>
                  <a:gd name="T92" fmla="*/ 153 w 171"/>
                  <a:gd name="T93" fmla="*/ 49 h 93"/>
                  <a:gd name="T94" fmla="*/ 159 w 171"/>
                  <a:gd name="T95" fmla="*/ 38 h 93"/>
                  <a:gd name="T96" fmla="*/ 159 w 171"/>
                  <a:gd name="T97" fmla="*/ 20 h 93"/>
                  <a:gd name="T98" fmla="*/ 159 w 171"/>
                  <a:gd name="T99" fmla="*/ 0 h 93"/>
                  <a:gd name="T100" fmla="*/ 171 w 171"/>
                  <a:gd name="T101" fmla="*/ 6 h 93"/>
                  <a:gd name="T102" fmla="*/ 165 w 171"/>
                  <a:gd name="T103"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93">
                    <a:moveTo>
                      <a:pt x="165" y="14"/>
                    </a:moveTo>
                    <a:lnTo>
                      <a:pt x="165" y="20"/>
                    </a:lnTo>
                    <a:lnTo>
                      <a:pt x="159" y="20"/>
                    </a:lnTo>
                    <a:lnTo>
                      <a:pt x="159" y="26"/>
                    </a:lnTo>
                    <a:lnTo>
                      <a:pt x="159" y="26"/>
                    </a:lnTo>
                    <a:lnTo>
                      <a:pt x="159" y="26"/>
                    </a:lnTo>
                    <a:lnTo>
                      <a:pt x="165" y="26"/>
                    </a:lnTo>
                    <a:lnTo>
                      <a:pt x="171" y="20"/>
                    </a:lnTo>
                    <a:lnTo>
                      <a:pt x="171" y="20"/>
                    </a:lnTo>
                    <a:lnTo>
                      <a:pt x="165" y="32"/>
                    </a:lnTo>
                    <a:lnTo>
                      <a:pt x="165" y="32"/>
                    </a:lnTo>
                    <a:lnTo>
                      <a:pt x="165" y="38"/>
                    </a:lnTo>
                    <a:lnTo>
                      <a:pt x="165" y="38"/>
                    </a:lnTo>
                    <a:lnTo>
                      <a:pt x="165" y="38"/>
                    </a:lnTo>
                    <a:lnTo>
                      <a:pt x="159" y="44"/>
                    </a:lnTo>
                    <a:lnTo>
                      <a:pt x="159" y="55"/>
                    </a:lnTo>
                    <a:lnTo>
                      <a:pt x="159" y="55"/>
                    </a:lnTo>
                    <a:lnTo>
                      <a:pt x="159" y="55"/>
                    </a:lnTo>
                    <a:lnTo>
                      <a:pt x="159" y="44"/>
                    </a:lnTo>
                    <a:lnTo>
                      <a:pt x="159" y="49"/>
                    </a:lnTo>
                    <a:lnTo>
                      <a:pt x="153" y="55"/>
                    </a:lnTo>
                    <a:lnTo>
                      <a:pt x="153" y="61"/>
                    </a:lnTo>
                    <a:lnTo>
                      <a:pt x="153" y="61"/>
                    </a:lnTo>
                    <a:lnTo>
                      <a:pt x="148" y="69"/>
                    </a:lnTo>
                    <a:lnTo>
                      <a:pt x="142" y="69"/>
                    </a:lnTo>
                    <a:lnTo>
                      <a:pt x="142" y="69"/>
                    </a:lnTo>
                    <a:lnTo>
                      <a:pt x="142" y="69"/>
                    </a:lnTo>
                    <a:lnTo>
                      <a:pt x="142" y="75"/>
                    </a:lnTo>
                    <a:lnTo>
                      <a:pt x="148" y="75"/>
                    </a:lnTo>
                    <a:lnTo>
                      <a:pt x="148" y="75"/>
                    </a:lnTo>
                    <a:lnTo>
                      <a:pt x="148" y="75"/>
                    </a:lnTo>
                    <a:lnTo>
                      <a:pt x="148" y="75"/>
                    </a:lnTo>
                    <a:lnTo>
                      <a:pt x="142" y="75"/>
                    </a:lnTo>
                    <a:lnTo>
                      <a:pt x="142" y="69"/>
                    </a:lnTo>
                    <a:lnTo>
                      <a:pt x="142" y="69"/>
                    </a:lnTo>
                    <a:lnTo>
                      <a:pt x="134" y="75"/>
                    </a:lnTo>
                    <a:lnTo>
                      <a:pt x="128" y="75"/>
                    </a:lnTo>
                    <a:lnTo>
                      <a:pt x="122" y="75"/>
                    </a:lnTo>
                    <a:lnTo>
                      <a:pt x="122" y="75"/>
                    </a:lnTo>
                    <a:lnTo>
                      <a:pt x="116" y="87"/>
                    </a:lnTo>
                    <a:lnTo>
                      <a:pt x="116" y="87"/>
                    </a:lnTo>
                    <a:lnTo>
                      <a:pt x="116" y="87"/>
                    </a:lnTo>
                    <a:lnTo>
                      <a:pt x="116" y="81"/>
                    </a:lnTo>
                    <a:lnTo>
                      <a:pt x="116" y="81"/>
                    </a:lnTo>
                    <a:lnTo>
                      <a:pt x="110" y="81"/>
                    </a:lnTo>
                    <a:lnTo>
                      <a:pt x="104" y="87"/>
                    </a:lnTo>
                    <a:lnTo>
                      <a:pt x="104" y="87"/>
                    </a:lnTo>
                    <a:lnTo>
                      <a:pt x="104" y="87"/>
                    </a:lnTo>
                    <a:lnTo>
                      <a:pt x="98" y="87"/>
                    </a:lnTo>
                    <a:lnTo>
                      <a:pt x="98" y="87"/>
                    </a:lnTo>
                    <a:lnTo>
                      <a:pt x="98" y="87"/>
                    </a:lnTo>
                    <a:lnTo>
                      <a:pt x="98" y="87"/>
                    </a:lnTo>
                    <a:lnTo>
                      <a:pt x="104" y="93"/>
                    </a:lnTo>
                    <a:lnTo>
                      <a:pt x="104" y="93"/>
                    </a:lnTo>
                    <a:lnTo>
                      <a:pt x="110" y="93"/>
                    </a:lnTo>
                    <a:lnTo>
                      <a:pt x="110" y="93"/>
                    </a:lnTo>
                    <a:lnTo>
                      <a:pt x="104" y="93"/>
                    </a:lnTo>
                    <a:lnTo>
                      <a:pt x="98" y="93"/>
                    </a:lnTo>
                    <a:lnTo>
                      <a:pt x="92" y="87"/>
                    </a:lnTo>
                    <a:lnTo>
                      <a:pt x="92" y="87"/>
                    </a:lnTo>
                    <a:lnTo>
                      <a:pt x="87" y="87"/>
                    </a:lnTo>
                    <a:lnTo>
                      <a:pt x="79" y="87"/>
                    </a:lnTo>
                    <a:lnTo>
                      <a:pt x="73" y="87"/>
                    </a:lnTo>
                    <a:lnTo>
                      <a:pt x="73" y="87"/>
                    </a:lnTo>
                    <a:lnTo>
                      <a:pt x="67" y="93"/>
                    </a:lnTo>
                    <a:lnTo>
                      <a:pt x="67" y="93"/>
                    </a:lnTo>
                    <a:lnTo>
                      <a:pt x="67" y="93"/>
                    </a:lnTo>
                    <a:lnTo>
                      <a:pt x="67" y="93"/>
                    </a:lnTo>
                    <a:lnTo>
                      <a:pt x="67" y="87"/>
                    </a:lnTo>
                    <a:lnTo>
                      <a:pt x="61" y="87"/>
                    </a:lnTo>
                    <a:lnTo>
                      <a:pt x="55" y="87"/>
                    </a:lnTo>
                    <a:lnTo>
                      <a:pt x="55" y="87"/>
                    </a:lnTo>
                    <a:lnTo>
                      <a:pt x="55" y="87"/>
                    </a:lnTo>
                    <a:lnTo>
                      <a:pt x="49" y="87"/>
                    </a:lnTo>
                    <a:lnTo>
                      <a:pt x="49" y="93"/>
                    </a:lnTo>
                    <a:lnTo>
                      <a:pt x="49" y="93"/>
                    </a:lnTo>
                    <a:lnTo>
                      <a:pt x="49" y="93"/>
                    </a:lnTo>
                    <a:lnTo>
                      <a:pt x="49" y="87"/>
                    </a:lnTo>
                    <a:lnTo>
                      <a:pt x="43" y="87"/>
                    </a:lnTo>
                    <a:lnTo>
                      <a:pt x="37" y="81"/>
                    </a:lnTo>
                    <a:lnTo>
                      <a:pt x="37" y="75"/>
                    </a:lnTo>
                    <a:lnTo>
                      <a:pt x="37" y="75"/>
                    </a:lnTo>
                    <a:lnTo>
                      <a:pt x="31" y="81"/>
                    </a:lnTo>
                    <a:lnTo>
                      <a:pt x="24" y="81"/>
                    </a:lnTo>
                    <a:lnTo>
                      <a:pt x="24" y="81"/>
                    </a:lnTo>
                    <a:lnTo>
                      <a:pt x="24" y="81"/>
                    </a:lnTo>
                    <a:lnTo>
                      <a:pt x="31" y="75"/>
                    </a:lnTo>
                    <a:lnTo>
                      <a:pt x="24" y="75"/>
                    </a:lnTo>
                    <a:lnTo>
                      <a:pt x="24" y="69"/>
                    </a:lnTo>
                    <a:lnTo>
                      <a:pt x="24" y="69"/>
                    </a:lnTo>
                    <a:lnTo>
                      <a:pt x="24" y="69"/>
                    </a:lnTo>
                    <a:lnTo>
                      <a:pt x="18" y="69"/>
                    </a:lnTo>
                    <a:lnTo>
                      <a:pt x="12" y="61"/>
                    </a:lnTo>
                    <a:lnTo>
                      <a:pt x="12" y="61"/>
                    </a:lnTo>
                    <a:lnTo>
                      <a:pt x="12" y="61"/>
                    </a:lnTo>
                    <a:lnTo>
                      <a:pt x="6" y="55"/>
                    </a:lnTo>
                    <a:lnTo>
                      <a:pt x="0" y="55"/>
                    </a:lnTo>
                    <a:lnTo>
                      <a:pt x="0" y="49"/>
                    </a:lnTo>
                    <a:lnTo>
                      <a:pt x="0" y="49"/>
                    </a:lnTo>
                    <a:lnTo>
                      <a:pt x="12" y="55"/>
                    </a:lnTo>
                    <a:lnTo>
                      <a:pt x="12" y="55"/>
                    </a:lnTo>
                    <a:lnTo>
                      <a:pt x="6" y="55"/>
                    </a:lnTo>
                    <a:lnTo>
                      <a:pt x="6" y="49"/>
                    </a:lnTo>
                    <a:lnTo>
                      <a:pt x="6" y="49"/>
                    </a:lnTo>
                    <a:lnTo>
                      <a:pt x="0" y="38"/>
                    </a:lnTo>
                    <a:lnTo>
                      <a:pt x="0" y="32"/>
                    </a:lnTo>
                    <a:lnTo>
                      <a:pt x="0" y="26"/>
                    </a:lnTo>
                    <a:lnTo>
                      <a:pt x="0" y="26"/>
                    </a:lnTo>
                    <a:lnTo>
                      <a:pt x="0" y="26"/>
                    </a:lnTo>
                    <a:lnTo>
                      <a:pt x="0" y="26"/>
                    </a:lnTo>
                    <a:lnTo>
                      <a:pt x="0" y="32"/>
                    </a:lnTo>
                    <a:lnTo>
                      <a:pt x="0" y="32"/>
                    </a:lnTo>
                    <a:lnTo>
                      <a:pt x="0" y="38"/>
                    </a:lnTo>
                    <a:lnTo>
                      <a:pt x="6" y="44"/>
                    </a:lnTo>
                    <a:lnTo>
                      <a:pt x="6" y="49"/>
                    </a:lnTo>
                    <a:lnTo>
                      <a:pt x="6" y="49"/>
                    </a:lnTo>
                    <a:lnTo>
                      <a:pt x="6" y="49"/>
                    </a:lnTo>
                    <a:lnTo>
                      <a:pt x="12" y="44"/>
                    </a:lnTo>
                    <a:lnTo>
                      <a:pt x="12" y="38"/>
                    </a:lnTo>
                    <a:lnTo>
                      <a:pt x="12" y="38"/>
                    </a:lnTo>
                    <a:lnTo>
                      <a:pt x="12" y="44"/>
                    </a:lnTo>
                    <a:lnTo>
                      <a:pt x="12" y="49"/>
                    </a:lnTo>
                    <a:lnTo>
                      <a:pt x="12" y="49"/>
                    </a:lnTo>
                    <a:lnTo>
                      <a:pt x="12" y="49"/>
                    </a:lnTo>
                    <a:lnTo>
                      <a:pt x="18" y="55"/>
                    </a:lnTo>
                    <a:lnTo>
                      <a:pt x="18" y="61"/>
                    </a:lnTo>
                    <a:lnTo>
                      <a:pt x="24" y="61"/>
                    </a:lnTo>
                    <a:lnTo>
                      <a:pt x="24" y="61"/>
                    </a:lnTo>
                    <a:lnTo>
                      <a:pt x="24" y="49"/>
                    </a:lnTo>
                    <a:lnTo>
                      <a:pt x="24" y="55"/>
                    </a:lnTo>
                    <a:lnTo>
                      <a:pt x="24" y="61"/>
                    </a:lnTo>
                    <a:lnTo>
                      <a:pt x="31" y="61"/>
                    </a:lnTo>
                    <a:lnTo>
                      <a:pt x="31" y="61"/>
                    </a:lnTo>
                    <a:lnTo>
                      <a:pt x="31" y="69"/>
                    </a:lnTo>
                    <a:lnTo>
                      <a:pt x="37" y="69"/>
                    </a:lnTo>
                    <a:lnTo>
                      <a:pt x="37" y="69"/>
                    </a:lnTo>
                    <a:lnTo>
                      <a:pt x="37" y="69"/>
                    </a:lnTo>
                    <a:lnTo>
                      <a:pt x="43" y="69"/>
                    </a:lnTo>
                    <a:lnTo>
                      <a:pt x="43" y="75"/>
                    </a:lnTo>
                    <a:lnTo>
                      <a:pt x="43" y="75"/>
                    </a:lnTo>
                    <a:lnTo>
                      <a:pt x="49" y="81"/>
                    </a:lnTo>
                    <a:lnTo>
                      <a:pt x="55" y="81"/>
                    </a:lnTo>
                    <a:lnTo>
                      <a:pt x="55" y="81"/>
                    </a:lnTo>
                    <a:lnTo>
                      <a:pt x="49" y="69"/>
                    </a:lnTo>
                    <a:lnTo>
                      <a:pt x="55" y="81"/>
                    </a:lnTo>
                    <a:lnTo>
                      <a:pt x="55" y="81"/>
                    </a:lnTo>
                    <a:lnTo>
                      <a:pt x="55" y="81"/>
                    </a:lnTo>
                    <a:lnTo>
                      <a:pt x="61" y="81"/>
                    </a:lnTo>
                    <a:lnTo>
                      <a:pt x="61" y="81"/>
                    </a:lnTo>
                    <a:lnTo>
                      <a:pt x="67" y="81"/>
                    </a:lnTo>
                    <a:lnTo>
                      <a:pt x="67" y="81"/>
                    </a:lnTo>
                    <a:lnTo>
                      <a:pt x="73" y="81"/>
                    </a:lnTo>
                    <a:lnTo>
                      <a:pt x="73" y="81"/>
                    </a:lnTo>
                    <a:lnTo>
                      <a:pt x="79" y="75"/>
                    </a:lnTo>
                    <a:lnTo>
                      <a:pt x="79" y="81"/>
                    </a:lnTo>
                    <a:lnTo>
                      <a:pt x="79" y="81"/>
                    </a:lnTo>
                    <a:lnTo>
                      <a:pt x="87" y="81"/>
                    </a:lnTo>
                    <a:lnTo>
                      <a:pt x="92" y="81"/>
                    </a:lnTo>
                    <a:lnTo>
                      <a:pt x="92" y="81"/>
                    </a:lnTo>
                    <a:lnTo>
                      <a:pt x="92" y="81"/>
                    </a:lnTo>
                    <a:lnTo>
                      <a:pt x="98" y="81"/>
                    </a:lnTo>
                    <a:lnTo>
                      <a:pt x="104" y="75"/>
                    </a:lnTo>
                    <a:lnTo>
                      <a:pt x="104" y="75"/>
                    </a:lnTo>
                    <a:lnTo>
                      <a:pt x="98" y="81"/>
                    </a:lnTo>
                    <a:lnTo>
                      <a:pt x="98" y="81"/>
                    </a:lnTo>
                    <a:lnTo>
                      <a:pt x="104" y="81"/>
                    </a:lnTo>
                    <a:lnTo>
                      <a:pt x="110" y="75"/>
                    </a:lnTo>
                    <a:lnTo>
                      <a:pt x="110" y="75"/>
                    </a:lnTo>
                    <a:lnTo>
                      <a:pt x="116" y="75"/>
                    </a:lnTo>
                    <a:lnTo>
                      <a:pt x="116" y="75"/>
                    </a:lnTo>
                    <a:lnTo>
                      <a:pt x="122" y="69"/>
                    </a:lnTo>
                    <a:lnTo>
                      <a:pt x="122" y="69"/>
                    </a:lnTo>
                    <a:lnTo>
                      <a:pt x="122" y="69"/>
                    </a:lnTo>
                    <a:lnTo>
                      <a:pt x="122" y="69"/>
                    </a:lnTo>
                    <a:lnTo>
                      <a:pt x="128" y="69"/>
                    </a:lnTo>
                    <a:lnTo>
                      <a:pt x="134" y="61"/>
                    </a:lnTo>
                    <a:lnTo>
                      <a:pt x="134" y="69"/>
                    </a:lnTo>
                    <a:lnTo>
                      <a:pt x="134" y="69"/>
                    </a:lnTo>
                    <a:lnTo>
                      <a:pt x="142" y="61"/>
                    </a:lnTo>
                    <a:lnTo>
                      <a:pt x="148" y="55"/>
                    </a:lnTo>
                    <a:lnTo>
                      <a:pt x="148" y="55"/>
                    </a:lnTo>
                    <a:lnTo>
                      <a:pt x="148" y="55"/>
                    </a:lnTo>
                    <a:lnTo>
                      <a:pt x="153" y="49"/>
                    </a:lnTo>
                    <a:lnTo>
                      <a:pt x="153" y="49"/>
                    </a:lnTo>
                    <a:lnTo>
                      <a:pt x="153" y="49"/>
                    </a:lnTo>
                    <a:lnTo>
                      <a:pt x="148" y="49"/>
                    </a:lnTo>
                    <a:lnTo>
                      <a:pt x="148" y="49"/>
                    </a:lnTo>
                    <a:lnTo>
                      <a:pt x="153" y="49"/>
                    </a:lnTo>
                    <a:lnTo>
                      <a:pt x="153" y="44"/>
                    </a:lnTo>
                    <a:lnTo>
                      <a:pt x="153" y="44"/>
                    </a:lnTo>
                    <a:lnTo>
                      <a:pt x="153" y="38"/>
                    </a:lnTo>
                    <a:lnTo>
                      <a:pt x="159" y="38"/>
                    </a:lnTo>
                    <a:lnTo>
                      <a:pt x="159" y="32"/>
                    </a:lnTo>
                    <a:lnTo>
                      <a:pt x="159" y="32"/>
                    </a:lnTo>
                    <a:lnTo>
                      <a:pt x="159" y="20"/>
                    </a:lnTo>
                    <a:lnTo>
                      <a:pt x="159" y="20"/>
                    </a:lnTo>
                    <a:lnTo>
                      <a:pt x="159" y="6"/>
                    </a:lnTo>
                    <a:lnTo>
                      <a:pt x="159" y="6"/>
                    </a:lnTo>
                    <a:lnTo>
                      <a:pt x="159" y="6"/>
                    </a:lnTo>
                    <a:lnTo>
                      <a:pt x="159" y="0"/>
                    </a:lnTo>
                    <a:lnTo>
                      <a:pt x="159" y="0"/>
                    </a:lnTo>
                    <a:lnTo>
                      <a:pt x="159" y="0"/>
                    </a:lnTo>
                    <a:lnTo>
                      <a:pt x="165" y="6"/>
                    </a:lnTo>
                    <a:lnTo>
                      <a:pt x="171" y="6"/>
                    </a:lnTo>
                    <a:lnTo>
                      <a:pt x="171" y="6"/>
                    </a:lnTo>
                    <a:lnTo>
                      <a:pt x="165" y="6"/>
                    </a:lnTo>
                    <a:lnTo>
                      <a:pt x="165" y="6"/>
                    </a:lnTo>
                    <a:lnTo>
                      <a:pt x="165"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68" name="Freeform 384"/>
              <p:cNvSpPr>
                <a:spLocks/>
              </p:cNvSpPr>
              <p:nvPr/>
            </p:nvSpPr>
            <p:spPr bwMode="auto">
              <a:xfrm>
                <a:off x="3993" y="1926"/>
                <a:ext cx="153" cy="102"/>
              </a:xfrm>
              <a:custGeom>
                <a:avLst/>
                <a:gdLst>
                  <a:gd name="T0" fmla="*/ 43 w 153"/>
                  <a:gd name="T1" fmla="*/ 6 h 102"/>
                  <a:gd name="T2" fmla="*/ 25 w 153"/>
                  <a:gd name="T3" fmla="*/ 12 h 102"/>
                  <a:gd name="T4" fmla="*/ 12 w 153"/>
                  <a:gd name="T5" fmla="*/ 18 h 102"/>
                  <a:gd name="T6" fmla="*/ 18 w 153"/>
                  <a:gd name="T7" fmla="*/ 24 h 102"/>
                  <a:gd name="T8" fmla="*/ 6 w 153"/>
                  <a:gd name="T9" fmla="*/ 29 h 102"/>
                  <a:gd name="T10" fmla="*/ 0 w 153"/>
                  <a:gd name="T11" fmla="*/ 47 h 102"/>
                  <a:gd name="T12" fmla="*/ 0 w 153"/>
                  <a:gd name="T13" fmla="*/ 61 h 102"/>
                  <a:gd name="T14" fmla="*/ 6 w 153"/>
                  <a:gd name="T15" fmla="*/ 55 h 102"/>
                  <a:gd name="T16" fmla="*/ 6 w 153"/>
                  <a:gd name="T17" fmla="*/ 41 h 102"/>
                  <a:gd name="T18" fmla="*/ 6 w 153"/>
                  <a:gd name="T19" fmla="*/ 61 h 102"/>
                  <a:gd name="T20" fmla="*/ 12 w 153"/>
                  <a:gd name="T21" fmla="*/ 67 h 102"/>
                  <a:gd name="T22" fmla="*/ 12 w 153"/>
                  <a:gd name="T23" fmla="*/ 73 h 102"/>
                  <a:gd name="T24" fmla="*/ 18 w 153"/>
                  <a:gd name="T25" fmla="*/ 61 h 102"/>
                  <a:gd name="T26" fmla="*/ 18 w 153"/>
                  <a:gd name="T27" fmla="*/ 73 h 102"/>
                  <a:gd name="T28" fmla="*/ 25 w 153"/>
                  <a:gd name="T29" fmla="*/ 85 h 102"/>
                  <a:gd name="T30" fmla="*/ 31 w 153"/>
                  <a:gd name="T31" fmla="*/ 96 h 102"/>
                  <a:gd name="T32" fmla="*/ 37 w 153"/>
                  <a:gd name="T33" fmla="*/ 96 h 102"/>
                  <a:gd name="T34" fmla="*/ 55 w 153"/>
                  <a:gd name="T35" fmla="*/ 102 h 102"/>
                  <a:gd name="T36" fmla="*/ 49 w 153"/>
                  <a:gd name="T37" fmla="*/ 90 h 102"/>
                  <a:gd name="T38" fmla="*/ 55 w 153"/>
                  <a:gd name="T39" fmla="*/ 85 h 102"/>
                  <a:gd name="T40" fmla="*/ 61 w 153"/>
                  <a:gd name="T41" fmla="*/ 90 h 102"/>
                  <a:gd name="T42" fmla="*/ 67 w 153"/>
                  <a:gd name="T43" fmla="*/ 96 h 102"/>
                  <a:gd name="T44" fmla="*/ 73 w 153"/>
                  <a:gd name="T45" fmla="*/ 102 h 102"/>
                  <a:gd name="T46" fmla="*/ 73 w 153"/>
                  <a:gd name="T47" fmla="*/ 96 h 102"/>
                  <a:gd name="T48" fmla="*/ 81 w 153"/>
                  <a:gd name="T49" fmla="*/ 102 h 102"/>
                  <a:gd name="T50" fmla="*/ 86 w 153"/>
                  <a:gd name="T51" fmla="*/ 102 h 102"/>
                  <a:gd name="T52" fmla="*/ 92 w 153"/>
                  <a:gd name="T53" fmla="*/ 96 h 102"/>
                  <a:gd name="T54" fmla="*/ 86 w 153"/>
                  <a:gd name="T55" fmla="*/ 90 h 102"/>
                  <a:gd name="T56" fmla="*/ 98 w 153"/>
                  <a:gd name="T57" fmla="*/ 102 h 102"/>
                  <a:gd name="T58" fmla="*/ 110 w 153"/>
                  <a:gd name="T59" fmla="*/ 102 h 102"/>
                  <a:gd name="T60" fmla="*/ 116 w 153"/>
                  <a:gd name="T61" fmla="*/ 102 h 102"/>
                  <a:gd name="T62" fmla="*/ 110 w 153"/>
                  <a:gd name="T63" fmla="*/ 96 h 102"/>
                  <a:gd name="T64" fmla="*/ 116 w 153"/>
                  <a:gd name="T65" fmla="*/ 90 h 102"/>
                  <a:gd name="T66" fmla="*/ 116 w 153"/>
                  <a:gd name="T67" fmla="*/ 85 h 102"/>
                  <a:gd name="T68" fmla="*/ 122 w 153"/>
                  <a:gd name="T69" fmla="*/ 96 h 102"/>
                  <a:gd name="T70" fmla="*/ 128 w 153"/>
                  <a:gd name="T71" fmla="*/ 90 h 102"/>
                  <a:gd name="T72" fmla="*/ 128 w 153"/>
                  <a:gd name="T73" fmla="*/ 79 h 102"/>
                  <a:gd name="T74" fmla="*/ 128 w 153"/>
                  <a:gd name="T75" fmla="*/ 96 h 102"/>
                  <a:gd name="T76" fmla="*/ 136 w 153"/>
                  <a:gd name="T77" fmla="*/ 90 h 102"/>
                  <a:gd name="T78" fmla="*/ 142 w 153"/>
                  <a:gd name="T79" fmla="*/ 79 h 102"/>
                  <a:gd name="T80" fmla="*/ 142 w 153"/>
                  <a:gd name="T81" fmla="*/ 73 h 102"/>
                  <a:gd name="T82" fmla="*/ 142 w 153"/>
                  <a:gd name="T83" fmla="*/ 67 h 102"/>
                  <a:gd name="T84" fmla="*/ 142 w 153"/>
                  <a:gd name="T85" fmla="*/ 55 h 102"/>
                  <a:gd name="T86" fmla="*/ 147 w 153"/>
                  <a:gd name="T87" fmla="*/ 67 h 102"/>
                  <a:gd name="T88" fmla="*/ 147 w 153"/>
                  <a:gd name="T89" fmla="*/ 73 h 102"/>
                  <a:gd name="T90" fmla="*/ 147 w 153"/>
                  <a:gd name="T91" fmla="*/ 55 h 102"/>
                  <a:gd name="T92" fmla="*/ 147 w 153"/>
                  <a:gd name="T93" fmla="*/ 41 h 102"/>
                  <a:gd name="T94" fmla="*/ 153 w 153"/>
                  <a:gd name="T95" fmla="*/ 41 h 102"/>
                  <a:gd name="T96" fmla="*/ 142 w 153"/>
                  <a:gd name="T97" fmla="*/ 24 h 102"/>
                  <a:gd name="T98" fmla="*/ 128 w 153"/>
                  <a:gd name="T99" fmla="*/ 12 h 102"/>
                  <a:gd name="T100" fmla="*/ 110 w 153"/>
                  <a:gd name="T101" fmla="*/ 0 h 102"/>
                  <a:gd name="T102" fmla="*/ 98 w 153"/>
                  <a:gd name="T103" fmla="*/ 0 h 102"/>
                  <a:gd name="T104" fmla="*/ 81 w 153"/>
                  <a:gd name="T105" fmla="*/ 12 h 102"/>
                  <a:gd name="T106" fmla="*/ 61 w 153"/>
                  <a:gd name="T107"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3" h="102">
                    <a:moveTo>
                      <a:pt x="55" y="6"/>
                    </a:moveTo>
                    <a:lnTo>
                      <a:pt x="49" y="6"/>
                    </a:lnTo>
                    <a:lnTo>
                      <a:pt x="43" y="6"/>
                    </a:lnTo>
                    <a:lnTo>
                      <a:pt x="43" y="6"/>
                    </a:lnTo>
                    <a:lnTo>
                      <a:pt x="43" y="6"/>
                    </a:lnTo>
                    <a:lnTo>
                      <a:pt x="37" y="6"/>
                    </a:lnTo>
                    <a:lnTo>
                      <a:pt x="25" y="12"/>
                    </a:lnTo>
                    <a:lnTo>
                      <a:pt x="25" y="12"/>
                    </a:lnTo>
                    <a:lnTo>
                      <a:pt x="25" y="12"/>
                    </a:lnTo>
                    <a:lnTo>
                      <a:pt x="18" y="18"/>
                    </a:lnTo>
                    <a:lnTo>
                      <a:pt x="12" y="18"/>
                    </a:lnTo>
                    <a:lnTo>
                      <a:pt x="12" y="18"/>
                    </a:lnTo>
                    <a:lnTo>
                      <a:pt x="12" y="18"/>
                    </a:lnTo>
                    <a:lnTo>
                      <a:pt x="12" y="24"/>
                    </a:lnTo>
                    <a:lnTo>
                      <a:pt x="18" y="24"/>
                    </a:lnTo>
                    <a:lnTo>
                      <a:pt x="18" y="24"/>
                    </a:lnTo>
                    <a:lnTo>
                      <a:pt x="18" y="24"/>
                    </a:lnTo>
                    <a:lnTo>
                      <a:pt x="12" y="24"/>
                    </a:lnTo>
                    <a:lnTo>
                      <a:pt x="6" y="29"/>
                    </a:lnTo>
                    <a:lnTo>
                      <a:pt x="6" y="29"/>
                    </a:lnTo>
                    <a:lnTo>
                      <a:pt x="6" y="29"/>
                    </a:lnTo>
                    <a:lnTo>
                      <a:pt x="0" y="35"/>
                    </a:lnTo>
                    <a:lnTo>
                      <a:pt x="0" y="41"/>
                    </a:lnTo>
                    <a:lnTo>
                      <a:pt x="0" y="47"/>
                    </a:lnTo>
                    <a:lnTo>
                      <a:pt x="0" y="47"/>
                    </a:lnTo>
                    <a:lnTo>
                      <a:pt x="0" y="55"/>
                    </a:lnTo>
                    <a:lnTo>
                      <a:pt x="0" y="61"/>
                    </a:lnTo>
                    <a:lnTo>
                      <a:pt x="0" y="61"/>
                    </a:lnTo>
                    <a:lnTo>
                      <a:pt x="0" y="61"/>
                    </a:lnTo>
                    <a:lnTo>
                      <a:pt x="0" y="61"/>
                    </a:lnTo>
                    <a:lnTo>
                      <a:pt x="0" y="61"/>
                    </a:lnTo>
                    <a:lnTo>
                      <a:pt x="6" y="55"/>
                    </a:lnTo>
                    <a:lnTo>
                      <a:pt x="6" y="55"/>
                    </a:lnTo>
                    <a:lnTo>
                      <a:pt x="0" y="55"/>
                    </a:lnTo>
                    <a:lnTo>
                      <a:pt x="6" y="47"/>
                    </a:lnTo>
                    <a:lnTo>
                      <a:pt x="6" y="41"/>
                    </a:lnTo>
                    <a:lnTo>
                      <a:pt x="6" y="41"/>
                    </a:lnTo>
                    <a:lnTo>
                      <a:pt x="6" y="47"/>
                    </a:lnTo>
                    <a:lnTo>
                      <a:pt x="6" y="55"/>
                    </a:lnTo>
                    <a:lnTo>
                      <a:pt x="6" y="61"/>
                    </a:lnTo>
                    <a:lnTo>
                      <a:pt x="6" y="61"/>
                    </a:lnTo>
                    <a:lnTo>
                      <a:pt x="6" y="67"/>
                    </a:lnTo>
                    <a:lnTo>
                      <a:pt x="6" y="67"/>
                    </a:lnTo>
                    <a:lnTo>
                      <a:pt x="12" y="67"/>
                    </a:lnTo>
                    <a:lnTo>
                      <a:pt x="12" y="67"/>
                    </a:lnTo>
                    <a:lnTo>
                      <a:pt x="12" y="73"/>
                    </a:lnTo>
                    <a:lnTo>
                      <a:pt x="12" y="79"/>
                    </a:lnTo>
                    <a:lnTo>
                      <a:pt x="12" y="73"/>
                    </a:lnTo>
                    <a:lnTo>
                      <a:pt x="12" y="73"/>
                    </a:lnTo>
                    <a:lnTo>
                      <a:pt x="12" y="73"/>
                    </a:lnTo>
                    <a:lnTo>
                      <a:pt x="18" y="67"/>
                    </a:lnTo>
                    <a:lnTo>
                      <a:pt x="18" y="61"/>
                    </a:lnTo>
                    <a:lnTo>
                      <a:pt x="18" y="61"/>
                    </a:lnTo>
                    <a:lnTo>
                      <a:pt x="18" y="61"/>
                    </a:lnTo>
                    <a:lnTo>
                      <a:pt x="18" y="67"/>
                    </a:lnTo>
                    <a:lnTo>
                      <a:pt x="18" y="73"/>
                    </a:lnTo>
                    <a:lnTo>
                      <a:pt x="18" y="73"/>
                    </a:lnTo>
                    <a:lnTo>
                      <a:pt x="18" y="79"/>
                    </a:lnTo>
                    <a:lnTo>
                      <a:pt x="25" y="85"/>
                    </a:lnTo>
                    <a:lnTo>
                      <a:pt x="25" y="85"/>
                    </a:lnTo>
                    <a:lnTo>
                      <a:pt x="25" y="85"/>
                    </a:lnTo>
                    <a:lnTo>
                      <a:pt x="25" y="90"/>
                    </a:lnTo>
                    <a:lnTo>
                      <a:pt x="25" y="96"/>
                    </a:lnTo>
                    <a:lnTo>
                      <a:pt x="31" y="96"/>
                    </a:lnTo>
                    <a:lnTo>
                      <a:pt x="31" y="96"/>
                    </a:lnTo>
                    <a:lnTo>
                      <a:pt x="31" y="96"/>
                    </a:lnTo>
                    <a:lnTo>
                      <a:pt x="37" y="96"/>
                    </a:lnTo>
                    <a:lnTo>
                      <a:pt x="37" y="96"/>
                    </a:lnTo>
                    <a:lnTo>
                      <a:pt x="37" y="96"/>
                    </a:lnTo>
                    <a:lnTo>
                      <a:pt x="43" y="102"/>
                    </a:lnTo>
                    <a:lnTo>
                      <a:pt x="49" y="102"/>
                    </a:lnTo>
                    <a:lnTo>
                      <a:pt x="55" y="102"/>
                    </a:lnTo>
                    <a:lnTo>
                      <a:pt x="55" y="102"/>
                    </a:lnTo>
                    <a:lnTo>
                      <a:pt x="55" y="102"/>
                    </a:lnTo>
                    <a:lnTo>
                      <a:pt x="49" y="96"/>
                    </a:lnTo>
                    <a:lnTo>
                      <a:pt x="49" y="90"/>
                    </a:lnTo>
                    <a:lnTo>
                      <a:pt x="49" y="90"/>
                    </a:lnTo>
                    <a:lnTo>
                      <a:pt x="49" y="90"/>
                    </a:lnTo>
                    <a:lnTo>
                      <a:pt x="55" y="85"/>
                    </a:lnTo>
                    <a:lnTo>
                      <a:pt x="55" y="85"/>
                    </a:lnTo>
                    <a:lnTo>
                      <a:pt x="55" y="85"/>
                    </a:lnTo>
                    <a:lnTo>
                      <a:pt x="55" y="85"/>
                    </a:lnTo>
                    <a:lnTo>
                      <a:pt x="55" y="90"/>
                    </a:lnTo>
                    <a:lnTo>
                      <a:pt x="61" y="90"/>
                    </a:lnTo>
                    <a:lnTo>
                      <a:pt x="61" y="90"/>
                    </a:lnTo>
                    <a:lnTo>
                      <a:pt x="61" y="96"/>
                    </a:lnTo>
                    <a:lnTo>
                      <a:pt x="61" y="96"/>
                    </a:lnTo>
                    <a:lnTo>
                      <a:pt x="67" y="96"/>
                    </a:lnTo>
                    <a:lnTo>
                      <a:pt x="67" y="96"/>
                    </a:lnTo>
                    <a:lnTo>
                      <a:pt x="67" y="102"/>
                    </a:lnTo>
                    <a:lnTo>
                      <a:pt x="73" y="102"/>
                    </a:lnTo>
                    <a:lnTo>
                      <a:pt x="73" y="102"/>
                    </a:lnTo>
                    <a:lnTo>
                      <a:pt x="73" y="102"/>
                    </a:lnTo>
                    <a:lnTo>
                      <a:pt x="67" y="85"/>
                    </a:lnTo>
                    <a:lnTo>
                      <a:pt x="73" y="90"/>
                    </a:lnTo>
                    <a:lnTo>
                      <a:pt x="73" y="96"/>
                    </a:lnTo>
                    <a:lnTo>
                      <a:pt x="81" y="96"/>
                    </a:lnTo>
                    <a:lnTo>
                      <a:pt x="81" y="96"/>
                    </a:lnTo>
                    <a:lnTo>
                      <a:pt x="81" y="102"/>
                    </a:lnTo>
                    <a:lnTo>
                      <a:pt x="81" y="102"/>
                    </a:lnTo>
                    <a:lnTo>
                      <a:pt x="86" y="102"/>
                    </a:lnTo>
                    <a:lnTo>
                      <a:pt x="86" y="102"/>
                    </a:lnTo>
                    <a:lnTo>
                      <a:pt x="86" y="102"/>
                    </a:lnTo>
                    <a:lnTo>
                      <a:pt x="86" y="102"/>
                    </a:lnTo>
                    <a:lnTo>
                      <a:pt x="92" y="102"/>
                    </a:lnTo>
                    <a:lnTo>
                      <a:pt x="92" y="102"/>
                    </a:lnTo>
                    <a:lnTo>
                      <a:pt x="98" y="102"/>
                    </a:lnTo>
                    <a:lnTo>
                      <a:pt x="92" y="96"/>
                    </a:lnTo>
                    <a:lnTo>
                      <a:pt x="86" y="96"/>
                    </a:lnTo>
                    <a:lnTo>
                      <a:pt x="86" y="90"/>
                    </a:lnTo>
                    <a:lnTo>
                      <a:pt x="86" y="90"/>
                    </a:lnTo>
                    <a:lnTo>
                      <a:pt x="86" y="90"/>
                    </a:lnTo>
                    <a:lnTo>
                      <a:pt x="92" y="96"/>
                    </a:lnTo>
                    <a:lnTo>
                      <a:pt x="92" y="96"/>
                    </a:lnTo>
                    <a:lnTo>
                      <a:pt x="92" y="96"/>
                    </a:lnTo>
                    <a:lnTo>
                      <a:pt x="98" y="102"/>
                    </a:lnTo>
                    <a:lnTo>
                      <a:pt x="98" y="102"/>
                    </a:lnTo>
                    <a:lnTo>
                      <a:pt x="104" y="102"/>
                    </a:lnTo>
                    <a:lnTo>
                      <a:pt x="104" y="102"/>
                    </a:lnTo>
                    <a:lnTo>
                      <a:pt x="110" y="102"/>
                    </a:lnTo>
                    <a:lnTo>
                      <a:pt x="116" y="102"/>
                    </a:lnTo>
                    <a:lnTo>
                      <a:pt x="116" y="102"/>
                    </a:lnTo>
                    <a:lnTo>
                      <a:pt x="116" y="102"/>
                    </a:lnTo>
                    <a:lnTo>
                      <a:pt x="116" y="102"/>
                    </a:lnTo>
                    <a:lnTo>
                      <a:pt x="110" y="96"/>
                    </a:lnTo>
                    <a:lnTo>
                      <a:pt x="110" y="90"/>
                    </a:lnTo>
                    <a:lnTo>
                      <a:pt x="110" y="90"/>
                    </a:lnTo>
                    <a:lnTo>
                      <a:pt x="110" y="96"/>
                    </a:lnTo>
                    <a:lnTo>
                      <a:pt x="116" y="96"/>
                    </a:lnTo>
                    <a:lnTo>
                      <a:pt x="116" y="96"/>
                    </a:lnTo>
                    <a:lnTo>
                      <a:pt x="116" y="96"/>
                    </a:lnTo>
                    <a:lnTo>
                      <a:pt x="116" y="90"/>
                    </a:lnTo>
                    <a:lnTo>
                      <a:pt x="116" y="85"/>
                    </a:lnTo>
                    <a:lnTo>
                      <a:pt x="116" y="79"/>
                    </a:lnTo>
                    <a:lnTo>
                      <a:pt x="116" y="79"/>
                    </a:lnTo>
                    <a:lnTo>
                      <a:pt x="116" y="85"/>
                    </a:lnTo>
                    <a:lnTo>
                      <a:pt x="116" y="90"/>
                    </a:lnTo>
                    <a:lnTo>
                      <a:pt x="122" y="96"/>
                    </a:lnTo>
                    <a:lnTo>
                      <a:pt x="122" y="96"/>
                    </a:lnTo>
                    <a:lnTo>
                      <a:pt x="122" y="96"/>
                    </a:lnTo>
                    <a:lnTo>
                      <a:pt x="122" y="96"/>
                    </a:lnTo>
                    <a:lnTo>
                      <a:pt x="122" y="90"/>
                    </a:lnTo>
                    <a:lnTo>
                      <a:pt x="122" y="90"/>
                    </a:lnTo>
                    <a:lnTo>
                      <a:pt x="128" y="90"/>
                    </a:lnTo>
                    <a:lnTo>
                      <a:pt x="128" y="79"/>
                    </a:lnTo>
                    <a:lnTo>
                      <a:pt x="128" y="73"/>
                    </a:lnTo>
                    <a:lnTo>
                      <a:pt x="128" y="73"/>
                    </a:lnTo>
                    <a:lnTo>
                      <a:pt x="128" y="79"/>
                    </a:lnTo>
                    <a:lnTo>
                      <a:pt x="128" y="90"/>
                    </a:lnTo>
                    <a:lnTo>
                      <a:pt x="128" y="90"/>
                    </a:lnTo>
                    <a:lnTo>
                      <a:pt x="128" y="90"/>
                    </a:lnTo>
                    <a:lnTo>
                      <a:pt x="128" y="96"/>
                    </a:lnTo>
                    <a:lnTo>
                      <a:pt x="136" y="90"/>
                    </a:lnTo>
                    <a:lnTo>
                      <a:pt x="136" y="90"/>
                    </a:lnTo>
                    <a:lnTo>
                      <a:pt x="136" y="90"/>
                    </a:lnTo>
                    <a:lnTo>
                      <a:pt x="136" y="90"/>
                    </a:lnTo>
                    <a:lnTo>
                      <a:pt x="136" y="90"/>
                    </a:lnTo>
                    <a:lnTo>
                      <a:pt x="142" y="85"/>
                    </a:lnTo>
                    <a:lnTo>
                      <a:pt x="142" y="85"/>
                    </a:lnTo>
                    <a:lnTo>
                      <a:pt x="142" y="79"/>
                    </a:lnTo>
                    <a:lnTo>
                      <a:pt x="136" y="73"/>
                    </a:lnTo>
                    <a:lnTo>
                      <a:pt x="142" y="67"/>
                    </a:lnTo>
                    <a:lnTo>
                      <a:pt x="142" y="67"/>
                    </a:lnTo>
                    <a:lnTo>
                      <a:pt x="142" y="73"/>
                    </a:lnTo>
                    <a:lnTo>
                      <a:pt x="142" y="79"/>
                    </a:lnTo>
                    <a:lnTo>
                      <a:pt x="142" y="79"/>
                    </a:lnTo>
                    <a:lnTo>
                      <a:pt x="142" y="79"/>
                    </a:lnTo>
                    <a:lnTo>
                      <a:pt x="142" y="67"/>
                    </a:lnTo>
                    <a:lnTo>
                      <a:pt x="142" y="61"/>
                    </a:lnTo>
                    <a:lnTo>
                      <a:pt x="142" y="55"/>
                    </a:lnTo>
                    <a:lnTo>
                      <a:pt x="142" y="55"/>
                    </a:lnTo>
                    <a:lnTo>
                      <a:pt x="142" y="55"/>
                    </a:lnTo>
                    <a:lnTo>
                      <a:pt x="142" y="61"/>
                    </a:lnTo>
                    <a:lnTo>
                      <a:pt x="147" y="61"/>
                    </a:lnTo>
                    <a:lnTo>
                      <a:pt x="147" y="61"/>
                    </a:lnTo>
                    <a:lnTo>
                      <a:pt x="147" y="67"/>
                    </a:lnTo>
                    <a:lnTo>
                      <a:pt x="147" y="73"/>
                    </a:lnTo>
                    <a:lnTo>
                      <a:pt x="147" y="73"/>
                    </a:lnTo>
                    <a:lnTo>
                      <a:pt x="147" y="73"/>
                    </a:lnTo>
                    <a:lnTo>
                      <a:pt x="147" y="73"/>
                    </a:lnTo>
                    <a:lnTo>
                      <a:pt x="147" y="73"/>
                    </a:lnTo>
                    <a:lnTo>
                      <a:pt x="147" y="67"/>
                    </a:lnTo>
                    <a:lnTo>
                      <a:pt x="147" y="67"/>
                    </a:lnTo>
                    <a:lnTo>
                      <a:pt x="147" y="55"/>
                    </a:lnTo>
                    <a:lnTo>
                      <a:pt x="147" y="41"/>
                    </a:lnTo>
                    <a:lnTo>
                      <a:pt x="147" y="35"/>
                    </a:lnTo>
                    <a:lnTo>
                      <a:pt x="147" y="35"/>
                    </a:lnTo>
                    <a:lnTo>
                      <a:pt x="147" y="41"/>
                    </a:lnTo>
                    <a:lnTo>
                      <a:pt x="153" y="41"/>
                    </a:lnTo>
                    <a:lnTo>
                      <a:pt x="153" y="41"/>
                    </a:lnTo>
                    <a:lnTo>
                      <a:pt x="153" y="41"/>
                    </a:lnTo>
                    <a:lnTo>
                      <a:pt x="153" y="41"/>
                    </a:lnTo>
                    <a:lnTo>
                      <a:pt x="147" y="35"/>
                    </a:lnTo>
                    <a:lnTo>
                      <a:pt x="147" y="29"/>
                    </a:lnTo>
                    <a:lnTo>
                      <a:pt x="147" y="29"/>
                    </a:lnTo>
                    <a:lnTo>
                      <a:pt x="142" y="24"/>
                    </a:lnTo>
                    <a:lnTo>
                      <a:pt x="142" y="18"/>
                    </a:lnTo>
                    <a:lnTo>
                      <a:pt x="136" y="12"/>
                    </a:lnTo>
                    <a:lnTo>
                      <a:pt x="136" y="12"/>
                    </a:lnTo>
                    <a:lnTo>
                      <a:pt x="128" y="12"/>
                    </a:lnTo>
                    <a:lnTo>
                      <a:pt x="122" y="6"/>
                    </a:lnTo>
                    <a:lnTo>
                      <a:pt x="116" y="0"/>
                    </a:lnTo>
                    <a:lnTo>
                      <a:pt x="116" y="0"/>
                    </a:lnTo>
                    <a:lnTo>
                      <a:pt x="110" y="0"/>
                    </a:lnTo>
                    <a:lnTo>
                      <a:pt x="110" y="0"/>
                    </a:lnTo>
                    <a:lnTo>
                      <a:pt x="104" y="0"/>
                    </a:lnTo>
                    <a:lnTo>
                      <a:pt x="104" y="0"/>
                    </a:lnTo>
                    <a:lnTo>
                      <a:pt x="98" y="0"/>
                    </a:lnTo>
                    <a:lnTo>
                      <a:pt x="92" y="6"/>
                    </a:lnTo>
                    <a:lnTo>
                      <a:pt x="92" y="6"/>
                    </a:lnTo>
                    <a:lnTo>
                      <a:pt x="92" y="6"/>
                    </a:lnTo>
                    <a:lnTo>
                      <a:pt x="81" y="12"/>
                    </a:lnTo>
                    <a:lnTo>
                      <a:pt x="67" y="12"/>
                    </a:lnTo>
                    <a:lnTo>
                      <a:pt x="61" y="6"/>
                    </a:lnTo>
                    <a:lnTo>
                      <a:pt x="61" y="6"/>
                    </a:lnTo>
                    <a:lnTo>
                      <a:pt x="61" y="6"/>
                    </a:lnTo>
                    <a:lnTo>
                      <a:pt x="55" y="6"/>
                    </a:lnTo>
                    <a:lnTo>
                      <a:pt x="55" y="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69" name="Freeform 385"/>
              <p:cNvSpPr>
                <a:spLocks/>
              </p:cNvSpPr>
              <p:nvPr/>
            </p:nvSpPr>
            <p:spPr bwMode="auto">
              <a:xfrm>
                <a:off x="4024" y="1932"/>
                <a:ext cx="91" cy="67"/>
              </a:xfrm>
              <a:custGeom>
                <a:avLst/>
                <a:gdLst>
                  <a:gd name="T0" fmla="*/ 79 w 91"/>
                  <a:gd name="T1" fmla="*/ 0 h 67"/>
                  <a:gd name="T2" fmla="*/ 91 w 91"/>
                  <a:gd name="T3" fmla="*/ 6 h 67"/>
                  <a:gd name="T4" fmla="*/ 73 w 91"/>
                  <a:gd name="T5" fmla="*/ 6 h 67"/>
                  <a:gd name="T6" fmla="*/ 61 w 91"/>
                  <a:gd name="T7" fmla="*/ 6 h 67"/>
                  <a:gd name="T8" fmla="*/ 67 w 91"/>
                  <a:gd name="T9" fmla="*/ 12 h 67"/>
                  <a:gd name="T10" fmla="*/ 79 w 91"/>
                  <a:gd name="T11" fmla="*/ 18 h 67"/>
                  <a:gd name="T12" fmla="*/ 67 w 91"/>
                  <a:gd name="T13" fmla="*/ 12 h 67"/>
                  <a:gd name="T14" fmla="*/ 61 w 91"/>
                  <a:gd name="T15" fmla="*/ 12 h 67"/>
                  <a:gd name="T16" fmla="*/ 67 w 91"/>
                  <a:gd name="T17" fmla="*/ 18 h 67"/>
                  <a:gd name="T18" fmla="*/ 85 w 91"/>
                  <a:gd name="T19" fmla="*/ 29 h 67"/>
                  <a:gd name="T20" fmla="*/ 67 w 91"/>
                  <a:gd name="T21" fmla="*/ 23 h 67"/>
                  <a:gd name="T22" fmla="*/ 61 w 91"/>
                  <a:gd name="T23" fmla="*/ 29 h 67"/>
                  <a:gd name="T24" fmla="*/ 73 w 91"/>
                  <a:gd name="T25" fmla="*/ 55 h 67"/>
                  <a:gd name="T26" fmla="*/ 73 w 91"/>
                  <a:gd name="T27" fmla="*/ 61 h 67"/>
                  <a:gd name="T28" fmla="*/ 67 w 91"/>
                  <a:gd name="T29" fmla="*/ 49 h 67"/>
                  <a:gd name="T30" fmla="*/ 55 w 91"/>
                  <a:gd name="T31" fmla="*/ 35 h 67"/>
                  <a:gd name="T32" fmla="*/ 50 w 91"/>
                  <a:gd name="T33" fmla="*/ 35 h 67"/>
                  <a:gd name="T34" fmla="*/ 55 w 91"/>
                  <a:gd name="T35" fmla="*/ 61 h 67"/>
                  <a:gd name="T36" fmla="*/ 61 w 91"/>
                  <a:gd name="T37" fmla="*/ 67 h 67"/>
                  <a:gd name="T38" fmla="*/ 55 w 91"/>
                  <a:gd name="T39" fmla="*/ 61 h 67"/>
                  <a:gd name="T40" fmla="*/ 42 w 91"/>
                  <a:gd name="T41" fmla="*/ 41 h 67"/>
                  <a:gd name="T42" fmla="*/ 42 w 91"/>
                  <a:gd name="T43" fmla="*/ 35 h 67"/>
                  <a:gd name="T44" fmla="*/ 30 w 91"/>
                  <a:gd name="T45" fmla="*/ 41 h 67"/>
                  <a:gd name="T46" fmla="*/ 30 w 91"/>
                  <a:gd name="T47" fmla="*/ 61 h 67"/>
                  <a:gd name="T48" fmla="*/ 30 w 91"/>
                  <a:gd name="T49" fmla="*/ 41 h 67"/>
                  <a:gd name="T50" fmla="*/ 30 w 91"/>
                  <a:gd name="T51" fmla="*/ 29 h 67"/>
                  <a:gd name="T52" fmla="*/ 24 w 91"/>
                  <a:gd name="T53" fmla="*/ 35 h 67"/>
                  <a:gd name="T54" fmla="*/ 12 w 91"/>
                  <a:gd name="T55" fmla="*/ 49 h 67"/>
                  <a:gd name="T56" fmla="*/ 12 w 91"/>
                  <a:gd name="T57" fmla="*/ 61 h 67"/>
                  <a:gd name="T58" fmla="*/ 12 w 91"/>
                  <a:gd name="T59" fmla="*/ 35 h 67"/>
                  <a:gd name="T60" fmla="*/ 24 w 91"/>
                  <a:gd name="T61" fmla="*/ 29 h 67"/>
                  <a:gd name="T62" fmla="*/ 6 w 91"/>
                  <a:gd name="T63" fmla="*/ 35 h 67"/>
                  <a:gd name="T64" fmla="*/ 18 w 91"/>
                  <a:gd name="T65" fmla="*/ 23 h 67"/>
                  <a:gd name="T66" fmla="*/ 24 w 91"/>
                  <a:gd name="T67" fmla="*/ 23 h 67"/>
                  <a:gd name="T68" fmla="*/ 24 w 91"/>
                  <a:gd name="T69" fmla="*/ 18 h 67"/>
                  <a:gd name="T70" fmla="*/ 18 w 91"/>
                  <a:gd name="T71" fmla="*/ 18 h 67"/>
                  <a:gd name="T72" fmla="*/ 0 w 91"/>
                  <a:gd name="T73" fmla="*/ 18 h 67"/>
                  <a:gd name="T74" fmla="*/ 12 w 91"/>
                  <a:gd name="T75" fmla="*/ 18 h 67"/>
                  <a:gd name="T76" fmla="*/ 24 w 91"/>
                  <a:gd name="T77" fmla="*/ 12 h 67"/>
                  <a:gd name="T78" fmla="*/ 30 w 91"/>
                  <a:gd name="T79" fmla="*/ 12 h 67"/>
                  <a:gd name="T80" fmla="*/ 18 w 91"/>
                  <a:gd name="T81" fmla="*/ 6 h 67"/>
                  <a:gd name="T82" fmla="*/ 12 w 91"/>
                  <a:gd name="T83" fmla="*/ 6 h 67"/>
                  <a:gd name="T84" fmla="*/ 18 w 91"/>
                  <a:gd name="T85" fmla="*/ 6 h 67"/>
                  <a:gd name="T86" fmla="*/ 24 w 91"/>
                  <a:gd name="T87" fmla="*/ 6 h 67"/>
                  <a:gd name="T88" fmla="*/ 30 w 91"/>
                  <a:gd name="T89" fmla="*/ 6 h 67"/>
                  <a:gd name="T90" fmla="*/ 30 w 91"/>
                  <a:gd name="T91" fmla="*/ 0 h 67"/>
                  <a:gd name="T92" fmla="*/ 36 w 91"/>
                  <a:gd name="T93" fmla="*/ 0 h 67"/>
                  <a:gd name="T94" fmla="*/ 50 w 91"/>
                  <a:gd name="T9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67">
                    <a:moveTo>
                      <a:pt x="55" y="0"/>
                    </a:moveTo>
                    <a:lnTo>
                      <a:pt x="55" y="0"/>
                    </a:lnTo>
                    <a:lnTo>
                      <a:pt x="67" y="0"/>
                    </a:lnTo>
                    <a:lnTo>
                      <a:pt x="79" y="0"/>
                    </a:lnTo>
                    <a:lnTo>
                      <a:pt x="79" y="0"/>
                    </a:lnTo>
                    <a:lnTo>
                      <a:pt x="85" y="6"/>
                    </a:lnTo>
                    <a:lnTo>
                      <a:pt x="91" y="6"/>
                    </a:lnTo>
                    <a:lnTo>
                      <a:pt x="91" y="6"/>
                    </a:lnTo>
                    <a:lnTo>
                      <a:pt x="91" y="6"/>
                    </a:lnTo>
                    <a:lnTo>
                      <a:pt x="85" y="6"/>
                    </a:lnTo>
                    <a:lnTo>
                      <a:pt x="79" y="6"/>
                    </a:lnTo>
                    <a:lnTo>
                      <a:pt x="73" y="6"/>
                    </a:lnTo>
                    <a:lnTo>
                      <a:pt x="73" y="6"/>
                    </a:lnTo>
                    <a:lnTo>
                      <a:pt x="67" y="6"/>
                    </a:lnTo>
                    <a:lnTo>
                      <a:pt x="61" y="6"/>
                    </a:lnTo>
                    <a:lnTo>
                      <a:pt x="61" y="6"/>
                    </a:lnTo>
                    <a:lnTo>
                      <a:pt x="61" y="6"/>
                    </a:lnTo>
                    <a:lnTo>
                      <a:pt x="61" y="6"/>
                    </a:lnTo>
                    <a:lnTo>
                      <a:pt x="67" y="12"/>
                    </a:lnTo>
                    <a:lnTo>
                      <a:pt x="67" y="12"/>
                    </a:lnTo>
                    <a:lnTo>
                      <a:pt x="67" y="12"/>
                    </a:lnTo>
                    <a:lnTo>
                      <a:pt x="73" y="12"/>
                    </a:lnTo>
                    <a:lnTo>
                      <a:pt x="73" y="18"/>
                    </a:lnTo>
                    <a:lnTo>
                      <a:pt x="79" y="18"/>
                    </a:lnTo>
                    <a:lnTo>
                      <a:pt x="79" y="18"/>
                    </a:lnTo>
                    <a:lnTo>
                      <a:pt x="73" y="18"/>
                    </a:lnTo>
                    <a:lnTo>
                      <a:pt x="67" y="12"/>
                    </a:lnTo>
                    <a:lnTo>
                      <a:pt x="67" y="12"/>
                    </a:lnTo>
                    <a:lnTo>
                      <a:pt x="67" y="12"/>
                    </a:lnTo>
                    <a:lnTo>
                      <a:pt x="61" y="12"/>
                    </a:lnTo>
                    <a:lnTo>
                      <a:pt x="61" y="12"/>
                    </a:lnTo>
                    <a:lnTo>
                      <a:pt x="61" y="12"/>
                    </a:lnTo>
                    <a:lnTo>
                      <a:pt x="61" y="12"/>
                    </a:lnTo>
                    <a:lnTo>
                      <a:pt x="61" y="18"/>
                    </a:lnTo>
                    <a:lnTo>
                      <a:pt x="61" y="18"/>
                    </a:lnTo>
                    <a:lnTo>
                      <a:pt x="67" y="18"/>
                    </a:lnTo>
                    <a:lnTo>
                      <a:pt x="67" y="18"/>
                    </a:lnTo>
                    <a:lnTo>
                      <a:pt x="67" y="23"/>
                    </a:lnTo>
                    <a:lnTo>
                      <a:pt x="79" y="23"/>
                    </a:lnTo>
                    <a:lnTo>
                      <a:pt x="85" y="29"/>
                    </a:lnTo>
                    <a:lnTo>
                      <a:pt x="85" y="29"/>
                    </a:lnTo>
                    <a:lnTo>
                      <a:pt x="79" y="29"/>
                    </a:lnTo>
                    <a:lnTo>
                      <a:pt x="73" y="29"/>
                    </a:lnTo>
                    <a:lnTo>
                      <a:pt x="67" y="23"/>
                    </a:lnTo>
                    <a:lnTo>
                      <a:pt x="67" y="23"/>
                    </a:lnTo>
                    <a:lnTo>
                      <a:pt x="61" y="23"/>
                    </a:lnTo>
                    <a:lnTo>
                      <a:pt x="61" y="29"/>
                    </a:lnTo>
                    <a:lnTo>
                      <a:pt x="61" y="29"/>
                    </a:lnTo>
                    <a:lnTo>
                      <a:pt x="61" y="29"/>
                    </a:lnTo>
                    <a:lnTo>
                      <a:pt x="61" y="35"/>
                    </a:lnTo>
                    <a:lnTo>
                      <a:pt x="67" y="49"/>
                    </a:lnTo>
                    <a:lnTo>
                      <a:pt x="73" y="55"/>
                    </a:lnTo>
                    <a:lnTo>
                      <a:pt x="73" y="55"/>
                    </a:lnTo>
                    <a:lnTo>
                      <a:pt x="73" y="61"/>
                    </a:lnTo>
                    <a:lnTo>
                      <a:pt x="73" y="61"/>
                    </a:lnTo>
                    <a:lnTo>
                      <a:pt x="73" y="61"/>
                    </a:lnTo>
                    <a:lnTo>
                      <a:pt x="73" y="61"/>
                    </a:lnTo>
                    <a:lnTo>
                      <a:pt x="73" y="61"/>
                    </a:lnTo>
                    <a:lnTo>
                      <a:pt x="67" y="55"/>
                    </a:lnTo>
                    <a:lnTo>
                      <a:pt x="67" y="49"/>
                    </a:lnTo>
                    <a:lnTo>
                      <a:pt x="67" y="49"/>
                    </a:lnTo>
                    <a:lnTo>
                      <a:pt x="61" y="49"/>
                    </a:lnTo>
                    <a:lnTo>
                      <a:pt x="61" y="41"/>
                    </a:lnTo>
                    <a:lnTo>
                      <a:pt x="55" y="35"/>
                    </a:lnTo>
                    <a:lnTo>
                      <a:pt x="55" y="35"/>
                    </a:lnTo>
                    <a:lnTo>
                      <a:pt x="50" y="35"/>
                    </a:lnTo>
                    <a:lnTo>
                      <a:pt x="50" y="35"/>
                    </a:lnTo>
                    <a:lnTo>
                      <a:pt x="50" y="35"/>
                    </a:lnTo>
                    <a:lnTo>
                      <a:pt x="50" y="35"/>
                    </a:lnTo>
                    <a:lnTo>
                      <a:pt x="50" y="41"/>
                    </a:lnTo>
                    <a:lnTo>
                      <a:pt x="50" y="49"/>
                    </a:lnTo>
                    <a:lnTo>
                      <a:pt x="55" y="61"/>
                    </a:lnTo>
                    <a:lnTo>
                      <a:pt x="55" y="61"/>
                    </a:lnTo>
                    <a:lnTo>
                      <a:pt x="55" y="67"/>
                    </a:lnTo>
                    <a:lnTo>
                      <a:pt x="61" y="67"/>
                    </a:lnTo>
                    <a:lnTo>
                      <a:pt x="61" y="67"/>
                    </a:lnTo>
                    <a:lnTo>
                      <a:pt x="61" y="67"/>
                    </a:lnTo>
                    <a:lnTo>
                      <a:pt x="55" y="67"/>
                    </a:lnTo>
                    <a:lnTo>
                      <a:pt x="55" y="67"/>
                    </a:lnTo>
                    <a:lnTo>
                      <a:pt x="55" y="61"/>
                    </a:lnTo>
                    <a:lnTo>
                      <a:pt x="55" y="61"/>
                    </a:lnTo>
                    <a:lnTo>
                      <a:pt x="50" y="61"/>
                    </a:lnTo>
                    <a:lnTo>
                      <a:pt x="42" y="55"/>
                    </a:lnTo>
                    <a:lnTo>
                      <a:pt x="42" y="41"/>
                    </a:lnTo>
                    <a:lnTo>
                      <a:pt x="42" y="41"/>
                    </a:lnTo>
                    <a:lnTo>
                      <a:pt x="42" y="41"/>
                    </a:lnTo>
                    <a:lnTo>
                      <a:pt x="42" y="35"/>
                    </a:lnTo>
                    <a:lnTo>
                      <a:pt x="42" y="35"/>
                    </a:lnTo>
                    <a:lnTo>
                      <a:pt x="42" y="35"/>
                    </a:lnTo>
                    <a:lnTo>
                      <a:pt x="36" y="35"/>
                    </a:lnTo>
                    <a:lnTo>
                      <a:pt x="36" y="41"/>
                    </a:lnTo>
                    <a:lnTo>
                      <a:pt x="30" y="41"/>
                    </a:lnTo>
                    <a:lnTo>
                      <a:pt x="30" y="41"/>
                    </a:lnTo>
                    <a:lnTo>
                      <a:pt x="24" y="49"/>
                    </a:lnTo>
                    <a:lnTo>
                      <a:pt x="24" y="61"/>
                    </a:lnTo>
                    <a:lnTo>
                      <a:pt x="30" y="61"/>
                    </a:lnTo>
                    <a:lnTo>
                      <a:pt x="30" y="61"/>
                    </a:lnTo>
                    <a:lnTo>
                      <a:pt x="24" y="61"/>
                    </a:lnTo>
                    <a:lnTo>
                      <a:pt x="24" y="49"/>
                    </a:lnTo>
                    <a:lnTo>
                      <a:pt x="30" y="41"/>
                    </a:lnTo>
                    <a:lnTo>
                      <a:pt x="30" y="41"/>
                    </a:lnTo>
                    <a:lnTo>
                      <a:pt x="30" y="41"/>
                    </a:lnTo>
                    <a:lnTo>
                      <a:pt x="30" y="35"/>
                    </a:lnTo>
                    <a:lnTo>
                      <a:pt x="30" y="29"/>
                    </a:lnTo>
                    <a:lnTo>
                      <a:pt x="30" y="29"/>
                    </a:lnTo>
                    <a:lnTo>
                      <a:pt x="30" y="29"/>
                    </a:lnTo>
                    <a:lnTo>
                      <a:pt x="24" y="35"/>
                    </a:lnTo>
                    <a:lnTo>
                      <a:pt x="24" y="35"/>
                    </a:lnTo>
                    <a:lnTo>
                      <a:pt x="24" y="35"/>
                    </a:lnTo>
                    <a:lnTo>
                      <a:pt x="18" y="41"/>
                    </a:lnTo>
                    <a:lnTo>
                      <a:pt x="12" y="49"/>
                    </a:lnTo>
                    <a:lnTo>
                      <a:pt x="12" y="49"/>
                    </a:lnTo>
                    <a:lnTo>
                      <a:pt x="12" y="49"/>
                    </a:lnTo>
                    <a:lnTo>
                      <a:pt x="12" y="55"/>
                    </a:lnTo>
                    <a:lnTo>
                      <a:pt x="12" y="61"/>
                    </a:lnTo>
                    <a:lnTo>
                      <a:pt x="12" y="61"/>
                    </a:lnTo>
                    <a:lnTo>
                      <a:pt x="12" y="61"/>
                    </a:lnTo>
                    <a:lnTo>
                      <a:pt x="12" y="61"/>
                    </a:lnTo>
                    <a:lnTo>
                      <a:pt x="6" y="49"/>
                    </a:lnTo>
                    <a:lnTo>
                      <a:pt x="12" y="35"/>
                    </a:lnTo>
                    <a:lnTo>
                      <a:pt x="12" y="35"/>
                    </a:lnTo>
                    <a:lnTo>
                      <a:pt x="12" y="35"/>
                    </a:lnTo>
                    <a:lnTo>
                      <a:pt x="18" y="29"/>
                    </a:lnTo>
                    <a:lnTo>
                      <a:pt x="24" y="29"/>
                    </a:lnTo>
                    <a:lnTo>
                      <a:pt x="24" y="29"/>
                    </a:lnTo>
                    <a:lnTo>
                      <a:pt x="18" y="29"/>
                    </a:lnTo>
                    <a:lnTo>
                      <a:pt x="12" y="29"/>
                    </a:lnTo>
                    <a:lnTo>
                      <a:pt x="6" y="35"/>
                    </a:lnTo>
                    <a:lnTo>
                      <a:pt x="6" y="35"/>
                    </a:lnTo>
                    <a:lnTo>
                      <a:pt x="6" y="35"/>
                    </a:lnTo>
                    <a:lnTo>
                      <a:pt x="12" y="29"/>
                    </a:lnTo>
                    <a:lnTo>
                      <a:pt x="18" y="23"/>
                    </a:lnTo>
                    <a:lnTo>
                      <a:pt x="18" y="23"/>
                    </a:lnTo>
                    <a:lnTo>
                      <a:pt x="18" y="23"/>
                    </a:lnTo>
                    <a:lnTo>
                      <a:pt x="24" y="23"/>
                    </a:lnTo>
                    <a:lnTo>
                      <a:pt x="24" y="23"/>
                    </a:lnTo>
                    <a:lnTo>
                      <a:pt x="24" y="23"/>
                    </a:lnTo>
                    <a:lnTo>
                      <a:pt x="24" y="23"/>
                    </a:lnTo>
                    <a:lnTo>
                      <a:pt x="24" y="18"/>
                    </a:lnTo>
                    <a:lnTo>
                      <a:pt x="24" y="18"/>
                    </a:lnTo>
                    <a:lnTo>
                      <a:pt x="24" y="18"/>
                    </a:lnTo>
                    <a:lnTo>
                      <a:pt x="18" y="18"/>
                    </a:lnTo>
                    <a:lnTo>
                      <a:pt x="18" y="18"/>
                    </a:lnTo>
                    <a:lnTo>
                      <a:pt x="18" y="18"/>
                    </a:lnTo>
                    <a:lnTo>
                      <a:pt x="18" y="18"/>
                    </a:lnTo>
                    <a:lnTo>
                      <a:pt x="12" y="18"/>
                    </a:lnTo>
                    <a:lnTo>
                      <a:pt x="6" y="18"/>
                    </a:lnTo>
                    <a:lnTo>
                      <a:pt x="0" y="18"/>
                    </a:lnTo>
                    <a:lnTo>
                      <a:pt x="0" y="18"/>
                    </a:lnTo>
                    <a:lnTo>
                      <a:pt x="0" y="18"/>
                    </a:lnTo>
                    <a:lnTo>
                      <a:pt x="6" y="18"/>
                    </a:lnTo>
                    <a:lnTo>
                      <a:pt x="12" y="18"/>
                    </a:lnTo>
                    <a:lnTo>
                      <a:pt x="12" y="18"/>
                    </a:lnTo>
                    <a:lnTo>
                      <a:pt x="18" y="18"/>
                    </a:lnTo>
                    <a:lnTo>
                      <a:pt x="18" y="12"/>
                    </a:lnTo>
                    <a:lnTo>
                      <a:pt x="24" y="12"/>
                    </a:lnTo>
                    <a:lnTo>
                      <a:pt x="24" y="12"/>
                    </a:lnTo>
                    <a:lnTo>
                      <a:pt x="24" y="12"/>
                    </a:lnTo>
                    <a:lnTo>
                      <a:pt x="24" y="12"/>
                    </a:lnTo>
                    <a:lnTo>
                      <a:pt x="30" y="12"/>
                    </a:lnTo>
                    <a:lnTo>
                      <a:pt x="30" y="12"/>
                    </a:lnTo>
                    <a:lnTo>
                      <a:pt x="24" y="12"/>
                    </a:lnTo>
                    <a:lnTo>
                      <a:pt x="18" y="12"/>
                    </a:lnTo>
                    <a:lnTo>
                      <a:pt x="18" y="6"/>
                    </a:lnTo>
                    <a:lnTo>
                      <a:pt x="18" y="6"/>
                    </a:lnTo>
                    <a:lnTo>
                      <a:pt x="12" y="6"/>
                    </a:lnTo>
                    <a:lnTo>
                      <a:pt x="12" y="6"/>
                    </a:lnTo>
                    <a:lnTo>
                      <a:pt x="12" y="6"/>
                    </a:lnTo>
                    <a:lnTo>
                      <a:pt x="12" y="6"/>
                    </a:lnTo>
                    <a:lnTo>
                      <a:pt x="12" y="6"/>
                    </a:lnTo>
                    <a:lnTo>
                      <a:pt x="12" y="6"/>
                    </a:lnTo>
                    <a:lnTo>
                      <a:pt x="18" y="6"/>
                    </a:lnTo>
                    <a:lnTo>
                      <a:pt x="18" y="6"/>
                    </a:lnTo>
                    <a:lnTo>
                      <a:pt x="18" y="6"/>
                    </a:lnTo>
                    <a:lnTo>
                      <a:pt x="24" y="6"/>
                    </a:lnTo>
                    <a:lnTo>
                      <a:pt x="24" y="6"/>
                    </a:lnTo>
                    <a:lnTo>
                      <a:pt x="24" y="6"/>
                    </a:lnTo>
                    <a:lnTo>
                      <a:pt x="24" y="6"/>
                    </a:lnTo>
                    <a:lnTo>
                      <a:pt x="30" y="6"/>
                    </a:lnTo>
                    <a:lnTo>
                      <a:pt x="30" y="6"/>
                    </a:lnTo>
                    <a:lnTo>
                      <a:pt x="30" y="6"/>
                    </a:lnTo>
                    <a:lnTo>
                      <a:pt x="24" y="0"/>
                    </a:lnTo>
                    <a:lnTo>
                      <a:pt x="24" y="0"/>
                    </a:lnTo>
                    <a:lnTo>
                      <a:pt x="30" y="0"/>
                    </a:lnTo>
                    <a:lnTo>
                      <a:pt x="36" y="0"/>
                    </a:lnTo>
                    <a:lnTo>
                      <a:pt x="36" y="0"/>
                    </a:lnTo>
                    <a:lnTo>
                      <a:pt x="36" y="0"/>
                    </a:lnTo>
                    <a:lnTo>
                      <a:pt x="36" y="0"/>
                    </a:lnTo>
                    <a:lnTo>
                      <a:pt x="42" y="0"/>
                    </a:lnTo>
                    <a:lnTo>
                      <a:pt x="42" y="0"/>
                    </a:lnTo>
                    <a:lnTo>
                      <a:pt x="42" y="0"/>
                    </a:lnTo>
                    <a:lnTo>
                      <a:pt x="50" y="0"/>
                    </a:lnTo>
                    <a:lnTo>
                      <a:pt x="55"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70" name="Freeform 386"/>
              <p:cNvSpPr>
                <a:spLocks/>
              </p:cNvSpPr>
              <p:nvPr/>
            </p:nvSpPr>
            <p:spPr bwMode="auto">
              <a:xfrm>
                <a:off x="4660" y="1773"/>
                <a:ext cx="37" cy="200"/>
              </a:xfrm>
              <a:custGeom>
                <a:avLst/>
                <a:gdLst>
                  <a:gd name="T0" fmla="*/ 19 w 37"/>
                  <a:gd name="T1" fmla="*/ 0 h 200"/>
                  <a:gd name="T2" fmla="*/ 11 w 37"/>
                  <a:gd name="T3" fmla="*/ 0 h 200"/>
                  <a:gd name="T4" fmla="*/ 6 w 37"/>
                  <a:gd name="T5" fmla="*/ 0 h 200"/>
                  <a:gd name="T6" fmla="*/ 6 w 37"/>
                  <a:gd name="T7" fmla="*/ 6 h 200"/>
                  <a:gd name="T8" fmla="*/ 6 w 37"/>
                  <a:gd name="T9" fmla="*/ 6 h 200"/>
                  <a:gd name="T10" fmla="*/ 0 w 37"/>
                  <a:gd name="T11" fmla="*/ 29 h 200"/>
                  <a:gd name="T12" fmla="*/ 0 w 37"/>
                  <a:gd name="T13" fmla="*/ 61 h 200"/>
                  <a:gd name="T14" fmla="*/ 0 w 37"/>
                  <a:gd name="T15" fmla="*/ 84 h 200"/>
                  <a:gd name="T16" fmla="*/ 0 w 37"/>
                  <a:gd name="T17" fmla="*/ 84 h 200"/>
                  <a:gd name="T18" fmla="*/ 0 w 37"/>
                  <a:gd name="T19" fmla="*/ 104 h 200"/>
                  <a:gd name="T20" fmla="*/ 6 w 37"/>
                  <a:gd name="T21" fmla="*/ 127 h 200"/>
                  <a:gd name="T22" fmla="*/ 11 w 37"/>
                  <a:gd name="T23" fmla="*/ 145 h 200"/>
                  <a:gd name="T24" fmla="*/ 11 w 37"/>
                  <a:gd name="T25" fmla="*/ 145 h 200"/>
                  <a:gd name="T26" fmla="*/ 11 w 37"/>
                  <a:gd name="T27" fmla="*/ 165 h 200"/>
                  <a:gd name="T28" fmla="*/ 19 w 37"/>
                  <a:gd name="T29" fmla="*/ 177 h 200"/>
                  <a:gd name="T30" fmla="*/ 19 w 37"/>
                  <a:gd name="T31" fmla="*/ 182 h 200"/>
                  <a:gd name="T32" fmla="*/ 19 w 37"/>
                  <a:gd name="T33" fmla="*/ 182 h 200"/>
                  <a:gd name="T34" fmla="*/ 19 w 37"/>
                  <a:gd name="T35" fmla="*/ 188 h 200"/>
                  <a:gd name="T36" fmla="*/ 25 w 37"/>
                  <a:gd name="T37" fmla="*/ 194 h 200"/>
                  <a:gd name="T38" fmla="*/ 25 w 37"/>
                  <a:gd name="T39" fmla="*/ 194 h 200"/>
                  <a:gd name="T40" fmla="*/ 25 w 37"/>
                  <a:gd name="T41" fmla="*/ 194 h 200"/>
                  <a:gd name="T42" fmla="*/ 25 w 37"/>
                  <a:gd name="T43" fmla="*/ 200 h 200"/>
                  <a:gd name="T44" fmla="*/ 31 w 37"/>
                  <a:gd name="T45" fmla="*/ 200 h 200"/>
                  <a:gd name="T46" fmla="*/ 37 w 37"/>
                  <a:gd name="T47" fmla="*/ 200 h 200"/>
                  <a:gd name="T48" fmla="*/ 37 w 37"/>
                  <a:gd name="T49" fmla="*/ 200 h 200"/>
                  <a:gd name="T50" fmla="*/ 31 w 37"/>
                  <a:gd name="T51" fmla="*/ 177 h 200"/>
                  <a:gd name="T52" fmla="*/ 25 w 37"/>
                  <a:gd name="T53" fmla="*/ 127 h 200"/>
                  <a:gd name="T54" fmla="*/ 19 w 37"/>
                  <a:gd name="T55" fmla="*/ 98 h 200"/>
                  <a:gd name="T56" fmla="*/ 19 w 37"/>
                  <a:gd name="T57" fmla="*/ 98 h 200"/>
                  <a:gd name="T58" fmla="*/ 19 w 37"/>
                  <a:gd name="T59" fmla="*/ 66 h 200"/>
                  <a:gd name="T60" fmla="*/ 19 w 37"/>
                  <a:gd name="T61" fmla="*/ 23 h 200"/>
                  <a:gd name="T62" fmla="*/ 19 w 37"/>
                  <a:gd name="T6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200">
                    <a:moveTo>
                      <a:pt x="19" y="0"/>
                    </a:moveTo>
                    <a:lnTo>
                      <a:pt x="11" y="0"/>
                    </a:lnTo>
                    <a:lnTo>
                      <a:pt x="6" y="0"/>
                    </a:lnTo>
                    <a:lnTo>
                      <a:pt x="6" y="6"/>
                    </a:lnTo>
                    <a:lnTo>
                      <a:pt x="6" y="6"/>
                    </a:lnTo>
                    <a:lnTo>
                      <a:pt x="0" y="29"/>
                    </a:lnTo>
                    <a:lnTo>
                      <a:pt x="0" y="61"/>
                    </a:lnTo>
                    <a:lnTo>
                      <a:pt x="0" y="84"/>
                    </a:lnTo>
                    <a:lnTo>
                      <a:pt x="0" y="84"/>
                    </a:lnTo>
                    <a:lnTo>
                      <a:pt x="0" y="104"/>
                    </a:lnTo>
                    <a:lnTo>
                      <a:pt x="6" y="127"/>
                    </a:lnTo>
                    <a:lnTo>
                      <a:pt x="11" y="145"/>
                    </a:lnTo>
                    <a:lnTo>
                      <a:pt x="11" y="145"/>
                    </a:lnTo>
                    <a:lnTo>
                      <a:pt x="11" y="165"/>
                    </a:lnTo>
                    <a:lnTo>
                      <a:pt x="19" y="177"/>
                    </a:lnTo>
                    <a:lnTo>
                      <a:pt x="19" y="182"/>
                    </a:lnTo>
                    <a:lnTo>
                      <a:pt x="19" y="182"/>
                    </a:lnTo>
                    <a:lnTo>
                      <a:pt x="19" y="188"/>
                    </a:lnTo>
                    <a:lnTo>
                      <a:pt x="25" y="194"/>
                    </a:lnTo>
                    <a:lnTo>
                      <a:pt x="25" y="194"/>
                    </a:lnTo>
                    <a:lnTo>
                      <a:pt x="25" y="194"/>
                    </a:lnTo>
                    <a:lnTo>
                      <a:pt x="25" y="200"/>
                    </a:lnTo>
                    <a:lnTo>
                      <a:pt x="31" y="200"/>
                    </a:lnTo>
                    <a:lnTo>
                      <a:pt x="37" y="200"/>
                    </a:lnTo>
                    <a:lnTo>
                      <a:pt x="37" y="200"/>
                    </a:lnTo>
                    <a:lnTo>
                      <a:pt x="31" y="177"/>
                    </a:lnTo>
                    <a:lnTo>
                      <a:pt x="25" y="127"/>
                    </a:lnTo>
                    <a:lnTo>
                      <a:pt x="19" y="98"/>
                    </a:lnTo>
                    <a:lnTo>
                      <a:pt x="19" y="98"/>
                    </a:lnTo>
                    <a:lnTo>
                      <a:pt x="19" y="66"/>
                    </a:lnTo>
                    <a:lnTo>
                      <a:pt x="19" y="23"/>
                    </a:lnTo>
                    <a:lnTo>
                      <a:pt x="19"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71" name="Freeform 387"/>
              <p:cNvSpPr>
                <a:spLocks/>
              </p:cNvSpPr>
              <p:nvPr/>
            </p:nvSpPr>
            <p:spPr bwMode="auto">
              <a:xfrm>
                <a:off x="4671" y="1773"/>
                <a:ext cx="38" cy="200"/>
              </a:xfrm>
              <a:custGeom>
                <a:avLst/>
                <a:gdLst>
                  <a:gd name="T0" fmla="*/ 14 w 38"/>
                  <a:gd name="T1" fmla="*/ 0 h 200"/>
                  <a:gd name="T2" fmla="*/ 14 w 38"/>
                  <a:gd name="T3" fmla="*/ 29 h 200"/>
                  <a:gd name="T4" fmla="*/ 14 w 38"/>
                  <a:gd name="T5" fmla="*/ 84 h 200"/>
                  <a:gd name="T6" fmla="*/ 26 w 38"/>
                  <a:gd name="T7" fmla="*/ 145 h 200"/>
                  <a:gd name="T8" fmla="*/ 26 w 38"/>
                  <a:gd name="T9" fmla="*/ 145 h 200"/>
                  <a:gd name="T10" fmla="*/ 32 w 38"/>
                  <a:gd name="T11" fmla="*/ 177 h 200"/>
                  <a:gd name="T12" fmla="*/ 32 w 38"/>
                  <a:gd name="T13" fmla="*/ 194 h 200"/>
                  <a:gd name="T14" fmla="*/ 38 w 38"/>
                  <a:gd name="T15" fmla="*/ 194 h 200"/>
                  <a:gd name="T16" fmla="*/ 38 w 38"/>
                  <a:gd name="T17" fmla="*/ 194 h 200"/>
                  <a:gd name="T18" fmla="*/ 32 w 38"/>
                  <a:gd name="T19" fmla="*/ 200 h 200"/>
                  <a:gd name="T20" fmla="*/ 32 w 38"/>
                  <a:gd name="T21" fmla="*/ 200 h 200"/>
                  <a:gd name="T22" fmla="*/ 26 w 38"/>
                  <a:gd name="T23" fmla="*/ 194 h 200"/>
                  <a:gd name="T24" fmla="*/ 26 w 38"/>
                  <a:gd name="T25" fmla="*/ 194 h 200"/>
                  <a:gd name="T26" fmla="*/ 14 w 38"/>
                  <a:gd name="T27" fmla="*/ 165 h 200"/>
                  <a:gd name="T28" fmla="*/ 8 w 38"/>
                  <a:gd name="T29" fmla="*/ 116 h 200"/>
                  <a:gd name="T30" fmla="*/ 0 w 38"/>
                  <a:gd name="T31" fmla="*/ 72 h 200"/>
                  <a:gd name="T32" fmla="*/ 0 w 38"/>
                  <a:gd name="T33" fmla="*/ 72 h 200"/>
                  <a:gd name="T34" fmla="*/ 0 w 38"/>
                  <a:gd name="T35" fmla="*/ 43 h 200"/>
                  <a:gd name="T36" fmla="*/ 0 w 38"/>
                  <a:gd name="T37" fmla="*/ 17 h 200"/>
                  <a:gd name="T38" fmla="*/ 0 w 38"/>
                  <a:gd name="T39" fmla="*/ 6 h 200"/>
                  <a:gd name="T40" fmla="*/ 0 w 38"/>
                  <a:gd name="T41" fmla="*/ 6 h 200"/>
                  <a:gd name="T42" fmla="*/ 0 w 38"/>
                  <a:gd name="T43" fmla="*/ 6 h 200"/>
                  <a:gd name="T44" fmla="*/ 8 w 38"/>
                  <a:gd name="T45" fmla="*/ 0 h 200"/>
                  <a:gd name="T46" fmla="*/ 14 w 38"/>
                  <a:gd name="T4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200">
                    <a:moveTo>
                      <a:pt x="14" y="0"/>
                    </a:moveTo>
                    <a:lnTo>
                      <a:pt x="14" y="29"/>
                    </a:lnTo>
                    <a:lnTo>
                      <a:pt x="14" y="84"/>
                    </a:lnTo>
                    <a:lnTo>
                      <a:pt x="26" y="145"/>
                    </a:lnTo>
                    <a:lnTo>
                      <a:pt x="26" y="145"/>
                    </a:lnTo>
                    <a:lnTo>
                      <a:pt x="32" y="177"/>
                    </a:lnTo>
                    <a:lnTo>
                      <a:pt x="32" y="194"/>
                    </a:lnTo>
                    <a:lnTo>
                      <a:pt x="38" y="194"/>
                    </a:lnTo>
                    <a:lnTo>
                      <a:pt x="38" y="194"/>
                    </a:lnTo>
                    <a:lnTo>
                      <a:pt x="32" y="200"/>
                    </a:lnTo>
                    <a:lnTo>
                      <a:pt x="32" y="200"/>
                    </a:lnTo>
                    <a:lnTo>
                      <a:pt x="26" y="194"/>
                    </a:lnTo>
                    <a:lnTo>
                      <a:pt x="26" y="194"/>
                    </a:lnTo>
                    <a:lnTo>
                      <a:pt x="14" y="165"/>
                    </a:lnTo>
                    <a:lnTo>
                      <a:pt x="8" y="116"/>
                    </a:lnTo>
                    <a:lnTo>
                      <a:pt x="0" y="72"/>
                    </a:lnTo>
                    <a:lnTo>
                      <a:pt x="0" y="72"/>
                    </a:lnTo>
                    <a:lnTo>
                      <a:pt x="0" y="43"/>
                    </a:lnTo>
                    <a:lnTo>
                      <a:pt x="0" y="17"/>
                    </a:lnTo>
                    <a:lnTo>
                      <a:pt x="0" y="6"/>
                    </a:lnTo>
                    <a:lnTo>
                      <a:pt x="0" y="6"/>
                    </a:lnTo>
                    <a:lnTo>
                      <a:pt x="0" y="6"/>
                    </a:lnTo>
                    <a:lnTo>
                      <a:pt x="8" y="0"/>
                    </a:lnTo>
                    <a:lnTo>
                      <a:pt x="14"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72" name="Freeform 388"/>
              <p:cNvSpPr>
                <a:spLocks/>
              </p:cNvSpPr>
              <p:nvPr/>
            </p:nvSpPr>
            <p:spPr bwMode="auto">
              <a:xfrm>
                <a:off x="3430" y="1767"/>
                <a:ext cx="61" cy="206"/>
              </a:xfrm>
              <a:custGeom>
                <a:avLst/>
                <a:gdLst>
                  <a:gd name="T0" fmla="*/ 61 w 61"/>
                  <a:gd name="T1" fmla="*/ 6 h 206"/>
                  <a:gd name="T2" fmla="*/ 55 w 61"/>
                  <a:gd name="T3" fmla="*/ 29 h 206"/>
                  <a:gd name="T4" fmla="*/ 50 w 61"/>
                  <a:gd name="T5" fmla="*/ 67 h 206"/>
                  <a:gd name="T6" fmla="*/ 50 w 61"/>
                  <a:gd name="T7" fmla="*/ 96 h 206"/>
                  <a:gd name="T8" fmla="*/ 50 w 61"/>
                  <a:gd name="T9" fmla="*/ 96 h 206"/>
                  <a:gd name="T10" fmla="*/ 44 w 61"/>
                  <a:gd name="T11" fmla="*/ 116 h 206"/>
                  <a:gd name="T12" fmla="*/ 38 w 61"/>
                  <a:gd name="T13" fmla="*/ 133 h 206"/>
                  <a:gd name="T14" fmla="*/ 30 w 61"/>
                  <a:gd name="T15" fmla="*/ 145 h 206"/>
                  <a:gd name="T16" fmla="*/ 30 w 61"/>
                  <a:gd name="T17" fmla="*/ 145 h 206"/>
                  <a:gd name="T18" fmla="*/ 24 w 61"/>
                  <a:gd name="T19" fmla="*/ 165 h 206"/>
                  <a:gd name="T20" fmla="*/ 12 w 61"/>
                  <a:gd name="T21" fmla="*/ 188 h 206"/>
                  <a:gd name="T22" fmla="*/ 12 w 61"/>
                  <a:gd name="T23" fmla="*/ 200 h 206"/>
                  <a:gd name="T24" fmla="*/ 12 w 61"/>
                  <a:gd name="T25" fmla="*/ 200 h 206"/>
                  <a:gd name="T26" fmla="*/ 6 w 61"/>
                  <a:gd name="T27" fmla="*/ 200 h 206"/>
                  <a:gd name="T28" fmla="*/ 0 w 61"/>
                  <a:gd name="T29" fmla="*/ 206 h 206"/>
                  <a:gd name="T30" fmla="*/ 0 w 61"/>
                  <a:gd name="T31" fmla="*/ 200 h 206"/>
                  <a:gd name="T32" fmla="*/ 0 w 61"/>
                  <a:gd name="T33" fmla="*/ 200 h 206"/>
                  <a:gd name="T34" fmla="*/ 6 w 61"/>
                  <a:gd name="T35" fmla="*/ 183 h 206"/>
                  <a:gd name="T36" fmla="*/ 18 w 61"/>
                  <a:gd name="T37" fmla="*/ 145 h 206"/>
                  <a:gd name="T38" fmla="*/ 30 w 61"/>
                  <a:gd name="T39" fmla="*/ 110 h 206"/>
                  <a:gd name="T40" fmla="*/ 30 w 61"/>
                  <a:gd name="T41" fmla="*/ 110 h 206"/>
                  <a:gd name="T42" fmla="*/ 38 w 61"/>
                  <a:gd name="T43" fmla="*/ 84 h 206"/>
                  <a:gd name="T44" fmla="*/ 38 w 61"/>
                  <a:gd name="T45" fmla="*/ 67 h 206"/>
                  <a:gd name="T46" fmla="*/ 44 w 61"/>
                  <a:gd name="T47" fmla="*/ 55 h 206"/>
                  <a:gd name="T48" fmla="*/ 44 w 61"/>
                  <a:gd name="T49" fmla="*/ 55 h 206"/>
                  <a:gd name="T50" fmla="*/ 44 w 61"/>
                  <a:gd name="T51" fmla="*/ 41 h 206"/>
                  <a:gd name="T52" fmla="*/ 50 w 61"/>
                  <a:gd name="T53" fmla="*/ 17 h 206"/>
                  <a:gd name="T54" fmla="*/ 50 w 61"/>
                  <a:gd name="T55" fmla="*/ 6 h 206"/>
                  <a:gd name="T56" fmla="*/ 50 w 61"/>
                  <a:gd name="T57" fmla="*/ 6 h 206"/>
                  <a:gd name="T58" fmla="*/ 50 w 61"/>
                  <a:gd name="T59" fmla="*/ 6 h 206"/>
                  <a:gd name="T60" fmla="*/ 55 w 61"/>
                  <a:gd name="T61" fmla="*/ 0 h 206"/>
                  <a:gd name="T62" fmla="*/ 61 w 61"/>
                  <a:gd name="T63" fmla="*/ 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206">
                    <a:moveTo>
                      <a:pt x="61" y="6"/>
                    </a:moveTo>
                    <a:lnTo>
                      <a:pt x="55" y="29"/>
                    </a:lnTo>
                    <a:lnTo>
                      <a:pt x="50" y="67"/>
                    </a:lnTo>
                    <a:lnTo>
                      <a:pt x="50" y="96"/>
                    </a:lnTo>
                    <a:lnTo>
                      <a:pt x="50" y="96"/>
                    </a:lnTo>
                    <a:lnTo>
                      <a:pt x="44" y="116"/>
                    </a:lnTo>
                    <a:lnTo>
                      <a:pt x="38" y="133"/>
                    </a:lnTo>
                    <a:lnTo>
                      <a:pt x="30" y="145"/>
                    </a:lnTo>
                    <a:lnTo>
                      <a:pt x="30" y="145"/>
                    </a:lnTo>
                    <a:lnTo>
                      <a:pt x="24" y="165"/>
                    </a:lnTo>
                    <a:lnTo>
                      <a:pt x="12" y="188"/>
                    </a:lnTo>
                    <a:lnTo>
                      <a:pt x="12" y="200"/>
                    </a:lnTo>
                    <a:lnTo>
                      <a:pt x="12" y="200"/>
                    </a:lnTo>
                    <a:lnTo>
                      <a:pt x="6" y="200"/>
                    </a:lnTo>
                    <a:lnTo>
                      <a:pt x="0" y="206"/>
                    </a:lnTo>
                    <a:lnTo>
                      <a:pt x="0" y="200"/>
                    </a:lnTo>
                    <a:lnTo>
                      <a:pt x="0" y="200"/>
                    </a:lnTo>
                    <a:lnTo>
                      <a:pt x="6" y="183"/>
                    </a:lnTo>
                    <a:lnTo>
                      <a:pt x="18" y="145"/>
                    </a:lnTo>
                    <a:lnTo>
                      <a:pt x="30" y="110"/>
                    </a:lnTo>
                    <a:lnTo>
                      <a:pt x="30" y="110"/>
                    </a:lnTo>
                    <a:lnTo>
                      <a:pt x="38" y="84"/>
                    </a:lnTo>
                    <a:lnTo>
                      <a:pt x="38" y="67"/>
                    </a:lnTo>
                    <a:lnTo>
                      <a:pt x="44" y="55"/>
                    </a:lnTo>
                    <a:lnTo>
                      <a:pt x="44" y="55"/>
                    </a:lnTo>
                    <a:lnTo>
                      <a:pt x="44" y="41"/>
                    </a:lnTo>
                    <a:lnTo>
                      <a:pt x="50" y="17"/>
                    </a:lnTo>
                    <a:lnTo>
                      <a:pt x="50" y="6"/>
                    </a:lnTo>
                    <a:lnTo>
                      <a:pt x="50" y="6"/>
                    </a:lnTo>
                    <a:lnTo>
                      <a:pt x="50" y="6"/>
                    </a:lnTo>
                    <a:lnTo>
                      <a:pt x="55" y="0"/>
                    </a:lnTo>
                    <a:lnTo>
                      <a:pt x="61" y="6"/>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73" name="Freeform 389"/>
              <p:cNvSpPr>
                <a:spLocks/>
              </p:cNvSpPr>
              <p:nvPr/>
            </p:nvSpPr>
            <p:spPr bwMode="auto">
              <a:xfrm>
                <a:off x="3419" y="1773"/>
                <a:ext cx="55" cy="200"/>
              </a:xfrm>
              <a:custGeom>
                <a:avLst/>
                <a:gdLst>
                  <a:gd name="T0" fmla="*/ 55 w 55"/>
                  <a:gd name="T1" fmla="*/ 0 h 200"/>
                  <a:gd name="T2" fmla="*/ 55 w 55"/>
                  <a:gd name="T3" fmla="*/ 23 h 200"/>
                  <a:gd name="T4" fmla="*/ 49 w 55"/>
                  <a:gd name="T5" fmla="*/ 66 h 200"/>
                  <a:gd name="T6" fmla="*/ 41 w 55"/>
                  <a:gd name="T7" fmla="*/ 98 h 200"/>
                  <a:gd name="T8" fmla="*/ 41 w 55"/>
                  <a:gd name="T9" fmla="*/ 98 h 200"/>
                  <a:gd name="T10" fmla="*/ 29 w 55"/>
                  <a:gd name="T11" fmla="*/ 127 h 200"/>
                  <a:gd name="T12" fmla="*/ 17 w 55"/>
                  <a:gd name="T13" fmla="*/ 171 h 200"/>
                  <a:gd name="T14" fmla="*/ 5 w 55"/>
                  <a:gd name="T15" fmla="*/ 194 h 200"/>
                  <a:gd name="T16" fmla="*/ 5 w 55"/>
                  <a:gd name="T17" fmla="*/ 194 h 200"/>
                  <a:gd name="T18" fmla="*/ 0 w 55"/>
                  <a:gd name="T19" fmla="*/ 200 h 200"/>
                  <a:gd name="T20" fmla="*/ 0 w 55"/>
                  <a:gd name="T21" fmla="*/ 200 h 200"/>
                  <a:gd name="T22" fmla="*/ 0 w 55"/>
                  <a:gd name="T23" fmla="*/ 194 h 200"/>
                  <a:gd name="T24" fmla="*/ 0 w 55"/>
                  <a:gd name="T25" fmla="*/ 194 h 200"/>
                  <a:gd name="T26" fmla="*/ 5 w 55"/>
                  <a:gd name="T27" fmla="*/ 177 h 200"/>
                  <a:gd name="T28" fmla="*/ 23 w 55"/>
                  <a:gd name="T29" fmla="*/ 127 h 200"/>
                  <a:gd name="T30" fmla="*/ 35 w 55"/>
                  <a:gd name="T31" fmla="*/ 90 h 200"/>
                  <a:gd name="T32" fmla="*/ 35 w 55"/>
                  <a:gd name="T33" fmla="*/ 90 h 200"/>
                  <a:gd name="T34" fmla="*/ 35 w 55"/>
                  <a:gd name="T35" fmla="*/ 61 h 200"/>
                  <a:gd name="T36" fmla="*/ 41 w 55"/>
                  <a:gd name="T37" fmla="*/ 17 h 200"/>
                  <a:gd name="T38" fmla="*/ 41 w 55"/>
                  <a:gd name="T39" fmla="*/ 0 h 200"/>
                  <a:gd name="T40" fmla="*/ 41 w 55"/>
                  <a:gd name="T41" fmla="*/ 0 h 200"/>
                  <a:gd name="T42" fmla="*/ 41 w 55"/>
                  <a:gd name="T43" fmla="*/ 0 h 200"/>
                  <a:gd name="T44" fmla="*/ 49 w 55"/>
                  <a:gd name="T45" fmla="*/ 0 h 200"/>
                  <a:gd name="T46" fmla="*/ 55 w 55"/>
                  <a:gd name="T4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200">
                    <a:moveTo>
                      <a:pt x="55" y="0"/>
                    </a:moveTo>
                    <a:lnTo>
                      <a:pt x="55" y="23"/>
                    </a:lnTo>
                    <a:lnTo>
                      <a:pt x="49" y="66"/>
                    </a:lnTo>
                    <a:lnTo>
                      <a:pt x="41" y="98"/>
                    </a:lnTo>
                    <a:lnTo>
                      <a:pt x="41" y="98"/>
                    </a:lnTo>
                    <a:lnTo>
                      <a:pt x="29" y="127"/>
                    </a:lnTo>
                    <a:lnTo>
                      <a:pt x="17" y="171"/>
                    </a:lnTo>
                    <a:lnTo>
                      <a:pt x="5" y="194"/>
                    </a:lnTo>
                    <a:lnTo>
                      <a:pt x="5" y="194"/>
                    </a:lnTo>
                    <a:lnTo>
                      <a:pt x="0" y="200"/>
                    </a:lnTo>
                    <a:lnTo>
                      <a:pt x="0" y="200"/>
                    </a:lnTo>
                    <a:lnTo>
                      <a:pt x="0" y="194"/>
                    </a:lnTo>
                    <a:lnTo>
                      <a:pt x="0" y="194"/>
                    </a:lnTo>
                    <a:lnTo>
                      <a:pt x="5" y="177"/>
                    </a:lnTo>
                    <a:lnTo>
                      <a:pt x="23" y="127"/>
                    </a:lnTo>
                    <a:lnTo>
                      <a:pt x="35" y="90"/>
                    </a:lnTo>
                    <a:lnTo>
                      <a:pt x="35" y="90"/>
                    </a:lnTo>
                    <a:lnTo>
                      <a:pt x="35" y="61"/>
                    </a:lnTo>
                    <a:lnTo>
                      <a:pt x="41" y="17"/>
                    </a:lnTo>
                    <a:lnTo>
                      <a:pt x="41" y="0"/>
                    </a:lnTo>
                    <a:lnTo>
                      <a:pt x="41" y="0"/>
                    </a:lnTo>
                    <a:lnTo>
                      <a:pt x="41" y="0"/>
                    </a:lnTo>
                    <a:lnTo>
                      <a:pt x="49" y="0"/>
                    </a:lnTo>
                    <a:lnTo>
                      <a:pt x="55"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74" name="Freeform 390"/>
              <p:cNvSpPr>
                <a:spLocks/>
              </p:cNvSpPr>
              <p:nvPr/>
            </p:nvSpPr>
            <p:spPr bwMode="auto">
              <a:xfrm>
                <a:off x="4074" y="2193"/>
                <a:ext cx="23" cy="8"/>
              </a:xfrm>
              <a:custGeom>
                <a:avLst/>
                <a:gdLst>
                  <a:gd name="T0" fmla="*/ 5 w 23"/>
                  <a:gd name="T1" fmla="*/ 0 h 8"/>
                  <a:gd name="T2" fmla="*/ 5 w 23"/>
                  <a:gd name="T3" fmla="*/ 0 h 8"/>
                  <a:gd name="T4" fmla="*/ 17 w 23"/>
                  <a:gd name="T5" fmla="*/ 8 h 8"/>
                  <a:gd name="T6" fmla="*/ 23 w 23"/>
                  <a:gd name="T7" fmla="*/ 8 h 8"/>
                  <a:gd name="T8" fmla="*/ 23 w 23"/>
                  <a:gd name="T9" fmla="*/ 8 h 8"/>
                  <a:gd name="T10" fmla="*/ 23 w 23"/>
                  <a:gd name="T11" fmla="*/ 8 h 8"/>
                  <a:gd name="T12" fmla="*/ 23 w 23"/>
                  <a:gd name="T13" fmla="*/ 8 h 8"/>
                  <a:gd name="T14" fmla="*/ 17 w 23"/>
                  <a:gd name="T15" fmla="*/ 8 h 8"/>
                  <a:gd name="T16" fmla="*/ 17 w 23"/>
                  <a:gd name="T17" fmla="*/ 8 h 8"/>
                  <a:gd name="T18" fmla="*/ 11 w 23"/>
                  <a:gd name="T19" fmla="*/ 8 h 8"/>
                  <a:gd name="T20" fmla="*/ 5 w 23"/>
                  <a:gd name="T21" fmla="*/ 8 h 8"/>
                  <a:gd name="T22" fmla="*/ 5 w 23"/>
                  <a:gd name="T23" fmla="*/ 8 h 8"/>
                  <a:gd name="T24" fmla="*/ 5 w 23"/>
                  <a:gd name="T25" fmla="*/ 8 h 8"/>
                  <a:gd name="T26" fmla="*/ 5 w 23"/>
                  <a:gd name="T27" fmla="*/ 8 h 8"/>
                  <a:gd name="T28" fmla="*/ 0 w 23"/>
                  <a:gd name="T29" fmla="*/ 8 h 8"/>
                  <a:gd name="T30" fmla="*/ 5 w 23"/>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8">
                    <a:moveTo>
                      <a:pt x="5" y="0"/>
                    </a:moveTo>
                    <a:lnTo>
                      <a:pt x="5" y="0"/>
                    </a:lnTo>
                    <a:lnTo>
                      <a:pt x="17" y="8"/>
                    </a:lnTo>
                    <a:lnTo>
                      <a:pt x="23" y="8"/>
                    </a:lnTo>
                    <a:lnTo>
                      <a:pt x="23" y="8"/>
                    </a:lnTo>
                    <a:lnTo>
                      <a:pt x="23" y="8"/>
                    </a:lnTo>
                    <a:lnTo>
                      <a:pt x="23" y="8"/>
                    </a:lnTo>
                    <a:lnTo>
                      <a:pt x="17" y="8"/>
                    </a:lnTo>
                    <a:lnTo>
                      <a:pt x="17" y="8"/>
                    </a:lnTo>
                    <a:lnTo>
                      <a:pt x="11" y="8"/>
                    </a:lnTo>
                    <a:lnTo>
                      <a:pt x="5" y="8"/>
                    </a:lnTo>
                    <a:lnTo>
                      <a:pt x="5" y="8"/>
                    </a:lnTo>
                    <a:lnTo>
                      <a:pt x="5" y="8"/>
                    </a:lnTo>
                    <a:lnTo>
                      <a:pt x="5" y="8"/>
                    </a:lnTo>
                    <a:lnTo>
                      <a:pt x="0" y="8"/>
                    </a:lnTo>
                    <a:lnTo>
                      <a:pt x="5"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75" name="Freeform 391"/>
              <p:cNvSpPr>
                <a:spLocks/>
              </p:cNvSpPr>
              <p:nvPr/>
            </p:nvSpPr>
            <p:spPr bwMode="auto">
              <a:xfrm>
                <a:off x="4079" y="2182"/>
                <a:ext cx="12" cy="1"/>
              </a:xfrm>
              <a:custGeom>
                <a:avLst/>
                <a:gdLst>
                  <a:gd name="T0" fmla="*/ 0 w 12"/>
                  <a:gd name="T1" fmla="*/ 0 w 12"/>
                  <a:gd name="T2" fmla="*/ 6 w 12"/>
                  <a:gd name="T3" fmla="*/ 12 w 12"/>
                  <a:gd name="T4" fmla="*/ 12 w 12"/>
                  <a:gd name="T5" fmla="*/ 12 w 12"/>
                  <a:gd name="T6" fmla="*/ 12 w 12"/>
                  <a:gd name="T7" fmla="*/ 12 w 12"/>
                  <a:gd name="T8" fmla="*/ 12 w 12"/>
                  <a:gd name="T9" fmla="*/ 0 w 12"/>
                  <a:gd name="T10" fmla="*/ 0 w 12"/>
                  <a:gd name="T11" fmla="*/ 0 w 1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2">
                    <a:moveTo>
                      <a:pt x="0" y="0"/>
                    </a:moveTo>
                    <a:lnTo>
                      <a:pt x="0" y="0"/>
                    </a:lnTo>
                    <a:lnTo>
                      <a:pt x="6" y="0"/>
                    </a:lnTo>
                    <a:lnTo>
                      <a:pt x="12" y="0"/>
                    </a:lnTo>
                    <a:lnTo>
                      <a:pt x="12" y="0"/>
                    </a:lnTo>
                    <a:lnTo>
                      <a:pt x="12" y="0"/>
                    </a:lnTo>
                    <a:lnTo>
                      <a:pt x="12" y="0"/>
                    </a:lnTo>
                    <a:lnTo>
                      <a:pt x="12" y="0"/>
                    </a:lnTo>
                    <a:lnTo>
                      <a:pt x="12" y="0"/>
                    </a:lnTo>
                    <a:lnTo>
                      <a:pt x="0" y="0"/>
                    </a:lnTo>
                    <a:lnTo>
                      <a:pt x="0" y="0"/>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76" name="Freeform 392"/>
              <p:cNvSpPr>
                <a:spLocks/>
              </p:cNvSpPr>
              <p:nvPr/>
            </p:nvSpPr>
            <p:spPr bwMode="auto">
              <a:xfrm>
                <a:off x="4042" y="2187"/>
                <a:ext cx="24" cy="6"/>
              </a:xfrm>
              <a:custGeom>
                <a:avLst/>
                <a:gdLst>
                  <a:gd name="T0" fmla="*/ 24 w 24"/>
                  <a:gd name="T1" fmla="*/ 0 h 6"/>
                  <a:gd name="T2" fmla="*/ 18 w 24"/>
                  <a:gd name="T3" fmla="*/ 0 h 6"/>
                  <a:gd name="T4" fmla="*/ 18 w 24"/>
                  <a:gd name="T5" fmla="*/ 6 h 6"/>
                  <a:gd name="T6" fmla="*/ 12 w 24"/>
                  <a:gd name="T7" fmla="*/ 6 h 6"/>
                  <a:gd name="T8" fmla="*/ 12 w 24"/>
                  <a:gd name="T9" fmla="*/ 6 h 6"/>
                  <a:gd name="T10" fmla="*/ 6 w 24"/>
                  <a:gd name="T11" fmla="*/ 6 h 6"/>
                  <a:gd name="T12" fmla="*/ 0 w 24"/>
                  <a:gd name="T13" fmla="*/ 6 h 6"/>
                  <a:gd name="T14" fmla="*/ 0 w 24"/>
                  <a:gd name="T15" fmla="*/ 6 h 6"/>
                  <a:gd name="T16" fmla="*/ 0 w 24"/>
                  <a:gd name="T17" fmla="*/ 6 h 6"/>
                  <a:gd name="T18" fmla="*/ 6 w 24"/>
                  <a:gd name="T19" fmla="*/ 6 h 6"/>
                  <a:gd name="T20" fmla="*/ 12 w 24"/>
                  <a:gd name="T21" fmla="*/ 6 h 6"/>
                  <a:gd name="T22" fmla="*/ 18 w 24"/>
                  <a:gd name="T23" fmla="*/ 6 h 6"/>
                  <a:gd name="T24" fmla="*/ 18 w 24"/>
                  <a:gd name="T25" fmla="*/ 6 h 6"/>
                  <a:gd name="T26" fmla="*/ 18 w 24"/>
                  <a:gd name="T27" fmla="*/ 6 h 6"/>
                  <a:gd name="T28" fmla="*/ 24 w 24"/>
                  <a:gd name="T29" fmla="*/ 6 h 6"/>
                  <a:gd name="T30" fmla="*/ 24 w 2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6">
                    <a:moveTo>
                      <a:pt x="24" y="0"/>
                    </a:moveTo>
                    <a:lnTo>
                      <a:pt x="18" y="0"/>
                    </a:lnTo>
                    <a:lnTo>
                      <a:pt x="18" y="6"/>
                    </a:lnTo>
                    <a:lnTo>
                      <a:pt x="12" y="6"/>
                    </a:lnTo>
                    <a:lnTo>
                      <a:pt x="12" y="6"/>
                    </a:lnTo>
                    <a:lnTo>
                      <a:pt x="6" y="6"/>
                    </a:lnTo>
                    <a:lnTo>
                      <a:pt x="0" y="6"/>
                    </a:lnTo>
                    <a:lnTo>
                      <a:pt x="0" y="6"/>
                    </a:lnTo>
                    <a:lnTo>
                      <a:pt x="0" y="6"/>
                    </a:lnTo>
                    <a:lnTo>
                      <a:pt x="6" y="6"/>
                    </a:lnTo>
                    <a:lnTo>
                      <a:pt x="12" y="6"/>
                    </a:lnTo>
                    <a:lnTo>
                      <a:pt x="18" y="6"/>
                    </a:lnTo>
                    <a:lnTo>
                      <a:pt x="18" y="6"/>
                    </a:lnTo>
                    <a:lnTo>
                      <a:pt x="18" y="6"/>
                    </a:lnTo>
                    <a:lnTo>
                      <a:pt x="24" y="6"/>
                    </a:lnTo>
                    <a:lnTo>
                      <a:pt x="2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77" name="Freeform 393"/>
              <p:cNvSpPr>
                <a:spLocks/>
              </p:cNvSpPr>
              <p:nvPr/>
            </p:nvSpPr>
            <p:spPr bwMode="auto">
              <a:xfrm>
                <a:off x="3871" y="2077"/>
                <a:ext cx="24" cy="44"/>
              </a:xfrm>
              <a:custGeom>
                <a:avLst/>
                <a:gdLst>
                  <a:gd name="T0" fmla="*/ 24 w 24"/>
                  <a:gd name="T1" fmla="*/ 44 h 44"/>
                  <a:gd name="T2" fmla="*/ 18 w 24"/>
                  <a:gd name="T3" fmla="*/ 38 h 44"/>
                  <a:gd name="T4" fmla="*/ 12 w 24"/>
                  <a:gd name="T5" fmla="*/ 26 h 44"/>
                  <a:gd name="T6" fmla="*/ 6 w 24"/>
                  <a:gd name="T7" fmla="*/ 14 h 44"/>
                  <a:gd name="T8" fmla="*/ 6 w 24"/>
                  <a:gd name="T9" fmla="*/ 14 h 44"/>
                  <a:gd name="T10" fmla="*/ 0 w 24"/>
                  <a:gd name="T11" fmla="*/ 6 h 44"/>
                  <a:gd name="T12" fmla="*/ 0 w 24"/>
                  <a:gd name="T13" fmla="*/ 0 h 44"/>
                  <a:gd name="T14" fmla="*/ 0 w 24"/>
                  <a:gd name="T15" fmla="*/ 0 h 44"/>
                  <a:gd name="T16" fmla="*/ 0 w 24"/>
                  <a:gd name="T17" fmla="*/ 0 h 44"/>
                  <a:gd name="T18" fmla="*/ 0 w 24"/>
                  <a:gd name="T19" fmla="*/ 6 h 44"/>
                  <a:gd name="T20" fmla="*/ 0 w 24"/>
                  <a:gd name="T21" fmla="*/ 14 h 44"/>
                  <a:gd name="T22" fmla="*/ 0 w 24"/>
                  <a:gd name="T23" fmla="*/ 14 h 44"/>
                  <a:gd name="T24" fmla="*/ 0 w 24"/>
                  <a:gd name="T25" fmla="*/ 14 h 44"/>
                  <a:gd name="T26" fmla="*/ 0 w 24"/>
                  <a:gd name="T27" fmla="*/ 26 h 44"/>
                  <a:gd name="T28" fmla="*/ 18 w 24"/>
                  <a:gd name="T29" fmla="*/ 38 h 44"/>
                  <a:gd name="T30" fmla="*/ 24 w 24"/>
                  <a:gd name="T3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4">
                    <a:moveTo>
                      <a:pt x="24" y="44"/>
                    </a:moveTo>
                    <a:lnTo>
                      <a:pt x="18" y="38"/>
                    </a:lnTo>
                    <a:lnTo>
                      <a:pt x="12" y="26"/>
                    </a:lnTo>
                    <a:lnTo>
                      <a:pt x="6" y="14"/>
                    </a:lnTo>
                    <a:lnTo>
                      <a:pt x="6" y="14"/>
                    </a:lnTo>
                    <a:lnTo>
                      <a:pt x="0" y="6"/>
                    </a:lnTo>
                    <a:lnTo>
                      <a:pt x="0" y="0"/>
                    </a:lnTo>
                    <a:lnTo>
                      <a:pt x="0" y="0"/>
                    </a:lnTo>
                    <a:lnTo>
                      <a:pt x="0" y="0"/>
                    </a:lnTo>
                    <a:lnTo>
                      <a:pt x="0" y="6"/>
                    </a:lnTo>
                    <a:lnTo>
                      <a:pt x="0" y="14"/>
                    </a:lnTo>
                    <a:lnTo>
                      <a:pt x="0" y="14"/>
                    </a:lnTo>
                    <a:lnTo>
                      <a:pt x="0" y="14"/>
                    </a:lnTo>
                    <a:lnTo>
                      <a:pt x="0" y="26"/>
                    </a:lnTo>
                    <a:lnTo>
                      <a:pt x="18" y="38"/>
                    </a:lnTo>
                    <a:lnTo>
                      <a:pt x="24" y="44"/>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78" name="Freeform 394"/>
              <p:cNvSpPr>
                <a:spLocks/>
              </p:cNvSpPr>
              <p:nvPr/>
            </p:nvSpPr>
            <p:spPr bwMode="auto">
              <a:xfrm>
                <a:off x="4251" y="2071"/>
                <a:ext cx="49" cy="32"/>
              </a:xfrm>
              <a:custGeom>
                <a:avLst/>
                <a:gdLst>
                  <a:gd name="T0" fmla="*/ 29 w 49"/>
                  <a:gd name="T1" fmla="*/ 0 h 32"/>
                  <a:gd name="T2" fmla="*/ 17 w 49"/>
                  <a:gd name="T3" fmla="*/ 6 h 32"/>
                  <a:gd name="T4" fmla="*/ 5 w 49"/>
                  <a:gd name="T5" fmla="*/ 26 h 32"/>
                  <a:gd name="T6" fmla="*/ 0 w 49"/>
                  <a:gd name="T7" fmla="*/ 32 h 32"/>
                  <a:gd name="T8" fmla="*/ 0 w 49"/>
                  <a:gd name="T9" fmla="*/ 32 h 32"/>
                  <a:gd name="T10" fmla="*/ 0 w 49"/>
                  <a:gd name="T11" fmla="*/ 32 h 32"/>
                  <a:gd name="T12" fmla="*/ 5 w 49"/>
                  <a:gd name="T13" fmla="*/ 32 h 32"/>
                  <a:gd name="T14" fmla="*/ 29 w 49"/>
                  <a:gd name="T15" fmla="*/ 26 h 32"/>
                  <a:gd name="T16" fmla="*/ 29 w 49"/>
                  <a:gd name="T17" fmla="*/ 26 h 32"/>
                  <a:gd name="T18" fmla="*/ 49 w 49"/>
                  <a:gd name="T19" fmla="*/ 20 h 32"/>
                  <a:gd name="T20" fmla="*/ 43 w 49"/>
                  <a:gd name="T21" fmla="*/ 20 h 32"/>
                  <a:gd name="T22" fmla="*/ 29 w 49"/>
                  <a:gd name="T23" fmla="*/ 20 h 32"/>
                  <a:gd name="T24" fmla="*/ 29 w 49"/>
                  <a:gd name="T25" fmla="*/ 12 h 32"/>
                  <a:gd name="T26" fmla="*/ 29 w 49"/>
                  <a:gd name="T27" fmla="*/ 12 h 32"/>
                  <a:gd name="T28" fmla="*/ 23 w 49"/>
                  <a:gd name="T29" fmla="*/ 12 h 32"/>
                  <a:gd name="T30" fmla="*/ 29 w 49"/>
                  <a:gd name="T31" fmla="*/ 6 h 32"/>
                  <a:gd name="T32" fmla="*/ 29 w 49"/>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2">
                    <a:moveTo>
                      <a:pt x="29" y="0"/>
                    </a:moveTo>
                    <a:lnTo>
                      <a:pt x="17" y="6"/>
                    </a:lnTo>
                    <a:lnTo>
                      <a:pt x="5" y="26"/>
                    </a:lnTo>
                    <a:lnTo>
                      <a:pt x="0" y="32"/>
                    </a:lnTo>
                    <a:lnTo>
                      <a:pt x="0" y="32"/>
                    </a:lnTo>
                    <a:lnTo>
                      <a:pt x="0" y="32"/>
                    </a:lnTo>
                    <a:lnTo>
                      <a:pt x="5" y="32"/>
                    </a:lnTo>
                    <a:lnTo>
                      <a:pt x="29" y="26"/>
                    </a:lnTo>
                    <a:lnTo>
                      <a:pt x="29" y="26"/>
                    </a:lnTo>
                    <a:lnTo>
                      <a:pt x="49" y="20"/>
                    </a:lnTo>
                    <a:lnTo>
                      <a:pt x="43" y="20"/>
                    </a:lnTo>
                    <a:lnTo>
                      <a:pt x="29" y="20"/>
                    </a:lnTo>
                    <a:lnTo>
                      <a:pt x="29" y="12"/>
                    </a:lnTo>
                    <a:lnTo>
                      <a:pt x="29" y="12"/>
                    </a:lnTo>
                    <a:lnTo>
                      <a:pt x="23" y="12"/>
                    </a:lnTo>
                    <a:lnTo>
                      <a:pt x="29" y="6"/>
                    </a:lnTo>
                    <a:lnTo>
                      <a:pt x="29"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79" name="Freeform 395"/>
              <p:cNvSpPr>
                <a:spLocks/>
              </p:cNvSpPr>
              <p:nvPr/>
            </p:nvSpPr>
            <p:spPr bwMode="auto">
              <a:xfrm>
                <a:off x="4109" y="3302"/>
                <a:ext cx="12" cy="30"/>
              </a:xfrm>
              <a:custGeom>
                <a:avLst/>
                <a:gdLst>
                  <a:gd name="T0" fmla="*/ 12 w 12"/>
                  <a:gd name="T1" fmla="*/ 30 h 30"/>
                  <a:gd name="T2" fmla="*/ 12 w 12"/>
                  <a:gd name="T3" fmla="*/ 30 h 30"/>
                  <a:gd name="T4" fmla="*/ 6 w 12"/>
                  <a:gd name="T5" fmla="*/ 30 h 30"/>
                  <a:gd name="T6" fmla="*/ 6 w 12"/>
                  <a:gd name="T7" fmla="*/ 24 h 30"/>
                  <a:gd name="T8" fmla="*/ 6 w 12"/>
                  <a:gd name="T9" fmla="*/ 24 h 30"/>
                  <a:gd name="T10" fmla="*/ 6 w 12"/>
                  <a:gd name="T11" fmla="*/ 18 h 30"/>
                  <a:gd name="T12" fmla="*/ 6 w 12"/>
                  <a:gd name="T13" fmla="*/ 18 h 30"/>
                  <a:gd name="T14" fmla="*/ 6 w 12"/>
                  <a:gd name="T15" fmla="*/ 12 h 30"/>
                  <a:gd name="T16" fmla="*/ 6 w 12"/>
                  <a:gd name="T17" fmla="*/ 12 h 30"/>
                  <a:gd name="T18" fmla="*/ 0 w 12"/>
                  <a:gd name="T19" fmla="*/ 12 h 30"/>
                  <a:gd name="T20" fmla="*/ 0 w 12"/>
                  <a:gd name="T21" fmla="*/ 6 h 30"/>
                  <a:gd name="T22" fmla="*/ 0 w 12"/>
                  <a:gd name="T23" fmla="*/ 0 h 30"/>
                  <a:gd name="T24" fmla="*/ 0 w 12"/>
                  <a:gd name="T25" fmla="*/ 0 h 30"/>
                  <a:gd name="T26" fmla="*/ 0 w 12"/>
                  <a:gd name="T27" fmla="*/ 0 h 30"/>
                  <a:gd name="T28" fmla="*/ 0 w 12"/>
                  <a:gd name="T29" fmla="*/ 6 h 30"/>
                  <a:gd name="T30" fmla="*/ 0 w 12"/>
                  <a:gd name="T31" fmla="*/ 6 h 30"/>
                  <a:gd name="T32" fmla="*/ 0 w 12"/>
                  <a:gd name="T33" fmla="*/ 6 h 30"/>
                  <a:gd name="T34" fmla="*/ 0 w 12"/>
                  <a:gd name="T35" fmla="*/ 6 h 30"/>
                  <a:gd name="T36" fmla="*/ 0 w 12"/>
                  <a:gd name="T37" fmla="*/ 12 h 30"/>
                  <a:gd name="T38" fmla="*/ 0 w 12"/>
                  <a:gd name="T39" fmla="*/ 12 h 30"/>
                  <a:gd name="T40" fmla="*/ 0 w 12"/>
                  <a:gd name="T41" fmla="*/ 12 h 30"/>
                  <a:gd name="T42" fmla="*/ 0 w 12"/>
                  <a:gd name="T43" fmla="*/ 18 h 30"/>
                  <a:gd name="T44" fmla="*/ 6 w 12"/>
                  <a:gd name="T45" fmla="*/ 24 h 30"/>
                  <a:gd name="T46" fmla="*/ 6 w 12"/>
                  <a:gd name="T47" fmla="*/ 30 h 30"/>
                  <a:gd name="T48" fmla="*/ 6 w 12"/>
                  <a:gd name="T49" fmla="*/ 30 h 30"/>
                  <a:gd name="T50" fmla="*/ 6 w 12"/>
                  <a:gd name="T51" fmla="*/ 30 h 30"/>
                  <a:gd name="T52" fmla="*/ 6 w 12"/>
                  <a:gd name="T53" fmla="*/ 30 h 30"/>
                  <a:gd name="T54" fmla="*/ 12 w 12"/>
                  <a:gd name="T5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30">
                    <a:moveTo>
                      <a:pt x="12" y="30"/>
                    </a:moveTo>
                    <a:lnTo>
                      <a:pt x="12" y="30"/>
                    </a:lnTo>
                    <a:lnTo>
                      <a:pt x="6" y="30"/>
                    </a:lnTo>
                    <a:lnTo>
                      <a:pt x="6" y="24"/>
                    </a:lnTo>
                    <a:lnTo>
                      <a:pt x="6" y="24"/>
                    </a:lnTo>
                    <a:lnTo>
                      <a:pt x="6" y="18"/>
                    </a:lnTo>
                    <a:lnTo>
                      <a:pt x="6" y="18"/>
                    </a:lnTo>
                    <a:lnTo>
                      <a:pt x="6" y="12"/>
                    </a:lnTo>
                    <a:lnTo>
                      <a:pt x="6" y="12"/>
                    </a:lnTo>
                    <a:lnTo>
                      <a:pt x="0" y="12"/>
                    </a:lnTo>
                    <a:lnTo>
                      <a:pt x="0" y="6"/>
                    </a:lnTo>
                    <a:lnTo>
                      <a:pt x="0" y="0"/>
                    </a:lnTo>
                    <a:lnTo>
                      <a:pt x="0" y="0"/>
                    </a:lnTo>
                    <a:lnTo>
                      <a:pt x="0" y="0"/>
                    </a:lnTo>
                    <a:lnTo>
                      <a:pt x="0" y="6"/>
                    </a:lnTo>
                    <a:lnTo>
                      <a:pt x="0" y="6"/>
                    </a:lnTo>
                    <a:lnTo>
                      <a:pt x="0" y="6"/>
                    </a:lnTo>
                    <a:lnTo>
                      <a:pt x="0" y="6"/>
                    </a:lnTo>
                    <a:lnTo>
                      <a:pt x="0" y="12"/>
                    </a:lnTo>
                    <a:lnTo>
                      <a:pt x="0" y="12"/>
                    </a:lnTo>
                    <a:lnTo>
                      <a:pt x="0" y="12"/>
                    </a:lnTo>
                    <a:lnTo>
                      <a:pt x="0" y="18"/>
                    </a:lnTo>
                    <a:lnTo>
                      <a:pt x="6" y="24"/>
                    </a:lnTo>
                    <a:lnTo>
                      <a:pt x="6" y="30"/>
                    </a:lnTo>
                    <a:lnTo>
                      <a:pt x="6" y="30"/>
                    </a:lnTo>
                    <a:lnTo>
                      <a:pt x="6" y="30"/>
                    </a:lnTo>
                    <a:lnTo>
                      <a:pt x="6" y="30"/>
                    </a:lnTo>
                    <a:lnTo>
                      <a:pt x="12" y="3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80" name="Freeform 396"/>
              <p:cNvSpPr>
                <a:spLocks/>
              </p:cNvSpPr>
              <p:nvPr/>
            </p:nvSpPr>
            <p:spPr bwMode="auto">
              <a:xfrm>
                <a:off x="4097" y="3308"/>
                <a:ext cx="6" cy="24"/>
              </a:xfrm>
              <a:custGeom>
                <a:avLst/>
                <a:gdLst>
                  <a:gd name="T0" fmla="*/ 6 w 6"/>
                  <a:gd name="T1" fmla="*/ 24 h 24"/>
                  <a:gd name="T2" fmla="*/ 0 w 6"/>
                  <a:gd name="T3" fmla="*/ 12 h 24"/>
                  <a:gd name="T4" fmla="*/ 0 w 6"/>
                  <a:gd name="T5" fmla="*/ 12 h 24"/>
                  <a:gd name="T6" fmla="*/ 0 w 6"/>
                  <a:gd name="T7" fmla="*/ 6 h 24"/>
                  <a:gd name="T8" fmla="*/ 0 w 6"/>
                  <a:gd name="T9" fmla="*/ 6 h 24"/>
                  <a:gd name="T10" fmla="*/ 0 w 6"/>
                  <a:gd name="T11" fmla="*/ 6 h 24"/>
                  <a:gd name="T12" fmla="*/ 0 w 6"/>
                  <a:gd name="T13" fmla="*/ 6 h 24"/>
                  <a:gd name="T14" fmla="*/ 0 w 6"/>
                  <a:gd name="T15" fmla="*/ 0 h 24"/>
                  <a:gd name="T16" fmla="*/ 0 w 6"/>
                  <a:gd name="T17" fmla="*/ 0 h 24"/>
                  <a:gd name="T18" fmla="*/ 0 w 6"/>
                  <a:gd name="T19" fmla="*/ 0 h 24"/>
                  <a:gd name="T20" fmla="*/ 0 w 6"/>
                  <a:gd name="T21" fmla="*/ 6 h 24"/>
                  <a:gd name="T22" fmla="*/ 0 w 6"/>
                  <a:gd name="T23" fmla="*/ 6 h 24"/>
                  <a:gd name="T24" fmla="*/ 0 w 6"/>
                  <a:gd name="T25" fmla="*/ 6 h 24"/>
                  <a:gd name="T26" fmla="*/ 0 w 6"/>
                  <a:gd name="T27" fmla="*/ 6 h 24"/>
                  <a:gd name="T28" fmla="*/ 0 w 6"/>
                  <a:gd name="T29" fmla="*/ 12 h 24"/>
                  <a:gd name="T30" fmla="*/ 0 w 6"/>
                  <a:gd name="T31" fmla="*/ 18 h 24"/>
                  <a:gd name="T32" fmla="*/ 6 w 6"/>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4">
                    <a:moveTo>
                      <a:pt x="6" y="24"/>
                    </a:moveTo>
                    <a:lnTo>
                      <a:pt x="0" y="12"/>
                    </a:lnTo>
                    <a:lnTo>
                      <a:pt x="0" y="12"/>
                    </a:lnTo>
                    <a:lnTo>
                      <a:pt x="0" y="6"/>
                    </a:lnTo>
                    <a:lnTo>
                      <a:pt x="0" y="6"/>
                    </a:lnTo>
                    <a:lnTo>
                      <a:pt x="0" y="6"/>
                    </a:lnTo>
                    <a:lnTo>
                      <a:pt x="0" y="6"/>
                    </a:lnTo>
                    <a:lnTo>
                      <a:pt x="0" y="0"/>
                    </a:lnTo>
                    <a:lnTo>
                      <a:pt x="0" y="0"/>
                    </a:lnTo>
                    <a:lnTo>
                      <a:pt x="0" y="0"/>
                    </a:lnTo>
                    <a:lnTo>
                      <a:pt x="0" y="6"/>
                    </a:lnTo>
                    <a:lnTo>
                      <a:pt x="0" y="6"/>
                    </a:lnTo>
                    <a:lnTo>
                      <a:pt x="0" y="6"/>
                    </a:lnTo>
                    <a:lnTo>
                      <a:pt x="0" y="6"/>
                    </a:lnTo>
                    <a:lnTo>
                      <a:pt x="0" y="12"/>
                    </a:lnTo>
                    <a:lnTo>
                      <a:pt x="0" y="18"/>
                    </a:lnTo>
                    <a:lnTo>
                      <a:pt x="6" y="24"/>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81" name="Freeform 397"/>
              <p:cNvSpPr>
                <a:spLocks/>
              </p:cNvSpPr>
              <p:nvPr/>
            </p:nvSpPr>
            <p:spPr bwMode="auto">
              <a:xfrm>
                <a:off x="4079" y="3308"/>
                <a:ext cx="12" cy="18"/>
              </a:xfrm>
              <a:custGeom>
                <a:avLst/>
                <a:gdLst>
                  <a:gd name="T0" fmla="*/ 12 w 12"/>
                  <a:gd name="T1" fmla="*/ 18 h 18"/>
                  <a:gd name="T2" fmla="*/ 12 w 12"/>
                  <a:gd name="T3" fmla="*/ 18 h 18"/>
                  <a:gd name="T4" fmla="*/ 6 w 12"/>
                  <a:gd name="T5" fmla="*/ 18 h 18"/>
                  <a:gd name="T6" fmla="*/ 6 w 12"/>
                  <a:gd name="T7" fmla="*/ 12 h 18"/>
                  <a:gd name="T8" fmla="*/ 6 w 12"/>
                  <a:gd name="T9" fmla="*/ 12 h 18"/>
                  <a:gd name="T10" fmla="*/ 6 w 12"/>
                  <a:gd name="T11" fmla="*/ 6 h 18"/>
                  <a:gd name="T12" fmla="*/ 6 w 12"/>
                  <a:gd name="T13" fmla="*/ 6 h 18"/>
                  <a:gd name="T14" fmla="*/ 6 w 12"/>
                  <a:gd name="T15" fmla="*/ 0 h 18"/>
                  <a:gd name="T16" fmla="*/ 6 w 12"/>
                  <a:gd name="T17" fmla="*/ 0 h 18"/>
                  <a:gd name="T18" fmla="*/ 6 w 12"/>
                  <a:gd name="T19" fmla="*/ 0 h 18"/>
                  <a:gd name="T20" fmla="*/ 0 w 12"/>
                  <a:gd name="T21" fmla="*/ 0 h 18"/>
                  <a:gd name="T22" fmla="*/ 6 w 12"/>
                  <a:gd name="T23" fmla="*/ 0 h 18"/>
                  <a:gd name="T24" fmla="*/ 6 w 12"/>
                  <a:gd name="T25" fmla="*/ 0 h 18"/>
                  <a:gd name="T26" fmla="*/ 6 w 12"/>
                  <a:gd name="T27" fmla="*/ 6 h 18"/>
                  <a:gd name="T28" fmla="*/ 6 w 12"/>
                  <a:gd name="T29" fmla="*/ 12 h 18"/>
                  <a:gd name="T30" fmla="*/ 6 w 12"/>
                  <a:gd name="T31" fmla="*/ 12 h 18"/>
                  <a:gd name="T32" fmla="*/ 6 w 12"/>
                  <a:gd name="T33" fmla="*/ 12 h 18"/>
                  <a:gd name="T34" fmla="*/ 12 w 12"/>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12" y="18"/>
                    </a:moveTo>
                    <a:lnTo>
                      <a:pt x="12" y="18"/>
                    </a:lnTo>
                    <a:lnTo>
                      <a:pt x="6" y="18"/>
                    </a:lnTo>
                    <a:lnTo>
                      <a:pt x="6" y="12"/>
                    </a:lnTo>
                    <a:lnTo>
                      <a:pt x="6" y="12"/>
                    </a:lnTo>
                    <a:lnTo>
                      <a:pt x="6" y="6"/>
                    </a:lnTo>
                    <a:lnTo>
                      <a:pt x="6" y="6"/>
                    </a:lnTo>
                    <a:lnTo>
                      <a:pt x="6" y="0"/>
                    </a:lnTo>
                    <a:lnTo>
                      <a:pt x="6" y="0"/>
                    </a:lnTo>
                    <a:lnTo>
                      <a:pt x="6" y="0"/>
                    </a:lnTo>
                    <a:lnTo>
                      <a:pt x="0" y="0"/>
                    </a:lnTo>
                    <a:lnTo>
                      <a:pt x="6" y="0"/>
                    </a:lnTo>
                    <a:lnTo>
                      <a:pt x="6" y="0"/>
                    </a:lnTo>
                    <a:lnTo>
                      <a:pt x="6" y="6"/>
                    </a:lnTo>
                    <a:lnTo>
                      <a:pt x="6" y="12"/>
                    </a:lnTo>
                    <a:lnTo>
                      <a:pt x="6" y="12"/>
                    </a:lnTo>
                    <a:lnTo>
                      <a:pt x="6" y="12"/>
                    </a:lnTo>
                    <a:lnTo>
                      <a:pt x="12" y="18"/>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82" name="Freeform 398"/>
              <p:cNvSpPr>
                <a:spLocks/>
              </p:cNvSpPr>
              <p:nvPr/>
            </p:nvSpPr>
            <p:spPr bwMode="auto">
              <a:xfrm>
                <a:off x="4074" y="3302"/>
                <a:ext cx="5" cy="12"/>
              </a:xfrm>
              <a:custGeom>
                <a:avLst/>
                <a:gdLst>
                  <a:gd name="T0" fmla="*/ 5 w 5"/>
                  <a:gd name="T1" fmla="*/ 12 h 12"/>
                  <a:gd name="T2" fmla="*/ 5 w 5"/>
                  <a:gd name="T3" fmla="*/ 12 h 12"/>
                  <a:gd name="T4" fmla="*/ 5 w 5"/>
                  <a:gd name="T5" fmla="*/ 12 h 12"/>
                  <a:gd name="T6" fmla="*/ 5 w 5"/>
                  <a:gd name="T7" fmla="*/ 6 h 12"/>
                  <a:gd name="T8" fmla="*/ 5 w 5"/>
                  <a:gd name="T9" fmla="*/ 6 h 12"/>
                  <a:gd name="T10" fmla="*/ 0 w 5"/>
                  <a:gd name="T11" fmla="*/ 6 h 12"/>
                  <a:gd name="T12" fmla="*/ 0 w 5"/>
                  <a:gd name="T13" fmla="*/ 0 h 12"/>
                  <a:gd name="T14" fmla="*/ 0 w 5"/>
                  <a:gd name="T15" fmla="*/ 0 h 12"/>
                  <a:gd name="T16" fmla="*/ 0 w 5"/>
                  <a:gd name="T17" fmla="*/ 0 h 12"/>
                  <a:gd name="T18" fmla="*/ 0 w 5"/>
                  <a:gd name="T19" fmla="*/ 6 h 12"/>
                  <a:gd name="T20" fmla="*/ 0 w 5"/>
                  <a:gd name="T21" fmla="*/ 6 h 12"/>
                  <a:gd name="T22" fmla="*/ 0 w 5"/>
                  <a:gd name="T23" fmla="*/ 6 h 12"/>
                  <a:gd name="T24" fmla="*/ 0 w 5"/>
                  <a:gd name="T25" fmla="*/ 6 h 12"/>
                  <a:gd name="T26" fmla="*/ 0 w 5"/>
                  <a:gd name="T27" fmla="*/ 12 h 12"/>
                  <a:gd name="T28" fmla="*/ 0 w 5"/>
                  <a:gd name="T29" fmla="*/ 12 h 12"/>
                  <a:gd name="T30" fmla="*/ 5 w 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2">
                    <a:moveTo>
                      <a:pt x="5" y="12"/>
                    </a:moveTo>
                    <a:lnTo>
                      <a:pt x="5" y="12"/>
                    </a:lnTo>
                    <a:lnTo>
                      <a:pt x="5" y="12"/>
                    </a:lnTo>
                    <a:lnTo>
                      <a:pt x="5" y="6"/>
                    </a:lnTo>
                    <a:lnTo>
                      <a:pt x="5" y="6"/>
                    </a:lnTo>
                    <a:lnTo>
                      <a:pt x="0" y="6"/>
                    </a:lnTo>
                    <a:lnTo>
                      <a:pt x="0" y="0"/>
                    </a:lnTo>
                    <a:lnTo>
                      <a:pt x="0" y="0"/>
                    </a:lnTo>
                    <a:lnTo>
                      <a:pt x="0" y="0"/>
                    </a:lnTo>
                    <a:lnTo>
                      <a:pt x="0" y="6"/>
                    </a:lnTo>
                    <a:lnTo>
                      <a:pt x="0" y="6"/>
                    </a:lnTo>
                    <a:lnTo>
                      <a:pt x="0" y="6"/>
                    </a:lnTo>
                    <a:lnTo>
                      <a:pt x="0" y="6"/>
                    </a:lnTo>
                    <a:lnTo>
                      <a:pt x="0" y="12"/>
                    </a:lnTo>
                    <a:lnTo>
                      <a:pt x="0" y="12"/>
                    </a:lnTo>
                    <a:lnTo>
                      <a:pt x="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83" name="Freeform 399"/>
              <p:cNvSpPr>
                <a:spLocks/>
              </p:cNvSpPr>
              <p:nvPr/>
            </p:nvSpPr>
            <p:spPr bwMode="auto">
              <a:xfrm>
                <a:off x="4245" y="2066"/>
                <a:ext cx="41" cy="49"/>
              </a:xfrm>
              <a:custGeom>
                <a:avLst/>
                <a:gdLst>
                  <a:gd name="T0" fmla="*/ 0 w 41"/>
                  <a:gd name="T1" fmla="*/ 49 h 49"/>
                  <a:gd name="T2" fmla="*/ 0 w 41"/>
                  <a:gd name="T3" fmla="*/ 43 h 49"/>
                  <a:gd name="T4" fmla="*/ 6 w 41"/>
                  <a:gd name="T5" fmla="*/ 31 h 49"/>
                  <a:gd name="T6" fmla="*/ 17 w 41"/>
                  <a:gd name="T7" fmla="*/ 25 h 49"/>
                  <a:gd name="T8" fmla="*/ 17 w 41"/>
                  <a:gd name="T9" fmla="*/ 25 h 49"/>
                  <a:gd name="T10" fmla="*/ 29 w 41"/>
                  <a:gd name="T11" fmla="*/ 17 h 49"/>
                  <a:gd name="T12" fmla="*/ 35 w 41"/>
                  <a:gd name="T13" fmla="*/ 5 h 49"/>
                  <a:gd name="T14" fmla="*/ 41 w 41"/>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9">
                    <a:moveTo>
                      <a:pt x="0" y="49"/>
                    </a:moveTo>
                    <a:lnTo>
                      <a:pt x="0" y="43"/>
                    </a:lnTo>
                    <a:lnTo>
                      <a:pt x="6" y="31"/>
                    </a:lnTo>
                    <a:lnTo>
                      <a:pt x="17" y="25"/>
                    </a:lnTo>
                    <a:lnTo>
                      <a:pt x="17" y="25"/>
                    </a:lnTo>
                    <a:lnTo>
                      <a:pt x="29" y="17"/>
                    </a:lnTo>
                    <a:lnTo>
                      <a:pt x="35" y="5"/>
                    </a:lnTo>
                    <a:lnTo>
                      <a:pt x="4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84" name="Freeform 400"/>
              <p:cNvSpPr>
                <a:spLocks/>
              </p:cNvSpPr>
              <p:nvPr/>
            </p:nvSpPr>
            <p:spPr bwMode="auto">
              <a:xfrm>
                <a:off x="4184" y="2201"/>
                <a:ext cx="17" cy="12"/>
              </a:xfrm>
              <a:custGeom>
                <a:avLst/>
                <a:gdLst>
                  <a:gd name="T0" fmla="*/ 17 w 17"/>
                  <a:gd name="T1" fmla="*/ 0 h 12"/>
                  <a:gd name="T2" fmla="*/ 11 w 17"/>
                  <a:gd name="T3" fmla="*/ 6 h 12"/>
                  <a:gd name="T4" fmla="*/ 6 w 17"/>
                  <a:gd name="T5" fmla="*/ 6 h 12"/>
                  <a:gd name="T6" fmla="*/ 0 w 17"/>
                  <a:gd name="T7" fmla="*/ 12 h 12"/>
                </a:gdLst>
                <a:ahLst/>
                <a:cxnLst>
                  <a:cxn ang="0">
                    <a:pos x="T0" y="T1"/>
                  </a:cxn>
                  <a:cxn ang="0">
                    <a:pos x="T2" y="T3"/>
                  </a:cxn>
                  <a:cxn ang="0">
                    <a:pos x="T4" y="T5"/>
                  </a:cxn>
                  <a:cxn ang="0">
                    <a:pos x="T6" y="T7"/>
                  </a:cxn>
                </a:cxnLst>
                <a:rect l="0" t="0" r="r" b="b"/>
                <a:pathLst>
                  <a:path w="17" h="12">
                    <a:moveTo>
                      <a:pt x="17" y="0"/>
                    </a:moveTo>
                    <a:lnTo>
                      <a:pt x="11" y="6"/>
                    </a:lnTo>
                    <a:lnTo>
                      <a:pt x="6" y="6"/>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85" name="Freeform 401"/>
              <p:cNvSpPr>
                <a:spLocks/>
              </p:cNvSpPr>
              <p:nvPr/>
            </p:nvSpPr>
            <p:spPr bwMode="auto">
              <a:xfrm>
                <a:off x="3956" y="2213"/>
                <a:ext cx="31" cy="12"/>
              </a:xfrm>
              <a:custGeom>
                <a:avLst/>
                <a:gdLst>
                  <a:gd name="T0" fmla="*/ 0 w 31"/>
                  <a:gd name="T1" fmla="*/ 0 h 12"/>
                  <a:gd name="T2" fmla="*/ 0 w 31"/>
                  <a:gd name="T3" fmla="*/ 6 h 12"/>
                  <a:gd name="T4" fmla="*/ 13 w 31"/>
                  <a:gd name="T5" fmla="*/ 12 h 12"/>
                  <a:gd name="T6" fmla="*/ 31 w 31"/>
                  <a:gd name="T7" fmla="*/ 12 h 12"/>
                </a:gdLst>
                <a:ahLst/>
                <a:cxnLst>
                  <a:cxn ang="0">
                    <a:pos x="T0" y="T1"/>
                  </a:cxn>
                  <a:cxn ang="0">
                    <a:pos x="T2" y="T3"/>
                  </a:cxn>
                  <a:cxn ang="0">
                    <a:pos x="T4" y="T5"/>
                  </a:cxn>
                  <a:cxn ang="0">
                    <a:pos x="T6" y="T7"/>
                  </a:cxn>
                </a:cxnLst>
                <a:rect l="0" t="0" r="r" b="b"/>
                <a:pathLst>
                  <a:path w="31" h="12">
                    <a:moveTo>
                      <a:pt x="0" y="0"/>
                    </a:moveTo>
                    <a:lnTo>
                      <a:pt x="0" y="6"/>
                    </a:lnTo>
                    <a:lnTo>
                      <a:pt x="13" y="12"/>
                    </a:lnTo>
                    <a:lnTo>
                      <a:pt x="31"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86" name="Freeform 402"/>
              <p:cNvSpPr>
                <a:spLocks/>
              </p:cNvSpPr>
              <p:nvPr/>
            </p:nvSpPr>
            <p:spPr bwMode="auto">
              <a:xfrm>
                <a:off x="4066" y="2066"/>
                <a:ext cx="43" cy="37"/>
              </a:xfrm>
              <a:custGeom>
                <a:avLst/>
                <a:gdLst>
                  <a:gd name="T0" fmla="*/ 43 w 43"/>
                  <a:gd name="T1" fmla="*/ 0 h 37"/>
                  <a:gd name="T2" fmla="*/ 37 w 43"/>
                  <a:gd name="T3" fmla="*/ 5 h 37"/>
                  <a:gd name="T4" fmla="*/ 31 w 43"/>
                  <a:gd name="T5" fmla="*/ 5 h 37"/>
                  <a:gd name="T6" fmla="*/ 25 w 43"/>
                  <a:gd name="T7" fmla="*/ 5 h 37"/>
                  <a:gd name="T8" fmla="*/ 25 w 43"/>
                  <a:gd name="T9" fmla="*/ 5 h 37"/>
                  <a:gd name="T10" fmla="*/ 13 w 43"/>
                  <a:gd name="T11" fmla="*/ 11 h 37"/>
                  <a:gd name="T12" fmla="*/ 8 w 43"/>
                  <a:gd name="T13" fmla="*/ 11 h 37"/>
                  <a:gd name="T14" fmla="*/ 8 w 43"/>
                  <a:gd name="T15" fmla="*/ 11 h 37"/>
                  <a:gd name="T16" fmla="*/ 8 w 43"/>
                  <a:gd name="T17" fmla="*/ 11 h 37"/>
                  <a:gd name="T18" fmla="*/ 8 w 43"/>
                  <a:gd name="T19" fmla="*/ 17 h 37"/>
                  <a:gd name="T20" fmla="*/ 0 w 43"/>
                  <a:gd name="T21" fmla="*/ 25 h 37"/>
                  <a:gd name="T22" fmla="*/ 8 w 43"/>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7">
                    <a:moveTo>
                      <a:pt x="43" y="0"/>
                    </a:moveTo>
                    <a:lnTo>
                      <a:pt x="37" y="5"/>
                    </a:lnTo>
                    <a:lnTo>
                      <a:pt x="31" y="5"/>
                    </a:lnTo>
                    <a:lnTo>
                      <a:pt x="25" y="5"/>
                    </a:lnTo>
                    <a:lnTo>
                      <a:pt x="25" y="5"/>
                    </a:lnTo>
                    <a:lnTo>
                      <a:pt x="13" y="11"/>
                    </a:lnTo>
                    <a:lnTo>
                      <a:pt x="8" y="11"/>
                    </a:lnTo>
                    <a:lnTo>
                      <a:pt x="8" y="11"/>
                    </a:lnTo>
                    <a:lnTo>
                      <a:pt x="8" y="11"/>
                    </a:lnTo>
                    <a:lnTo>
                      <a:pt x="8" y="17"/>
                    </a:lnTo>
                    <a:lnTo>
                      <a:pt x="0" y="25"/>
                    </a:lnTo>
                    <a:lnTo>
                      <a:pt x="8" y="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87" name="Freeform 403"/>
              <p:cNvSpPr>
                <a:spLocks/>
              </p:cNvSpPr>
              <p:nvPr/>
            </p:nvSpPr>
            <p:spPr bwMode="auto">
              <a:xfrm>
                <a:off x="4079" y="2077"/>
                <a:ext cx="18" cy="1"/>
              </a:xfrm>
              <a:custGeom>
                <a:avLst/>
                <a:gdLst>
                  <a:gd name="T0" fmla="*/ 18 w 18"/>
                  <a:gd name="T1" fmla="*/ 12 w 18"/>
                  <a:gd name="T2" fmla="*/ 6 w 18"/>
                  <a:gd name="T3" fmla="*/ 0 w 18"/>
                </a:gdLst>
                <a:ahLst/>
                <a:cxnLst>
                  <a:cxn ang="0">
                    <a:pos x="T0" y="0"/>
                  </a:cxn>
                  <a:cxn ang="0">
                    <a:pos x="T1" y="0"/>
                  </a:cxn>
                  <a:cxn ang="0">
                    <a:pos x="T2" y="0"/>
                  </a:cxn>
                  <a:cxn ang="0">
                    <a:pos x="T3" y="0"/>
                  </a:cxn>
                </a:cxnLst>
                <a:rect l="0" t="0" r="r" b="b"/>
                <a:pathLst>
                  <a:path w="18">
                    <a:moveTo>
                      <a:pt x="18" y="0"/>
                    </a:moveTo>
                    <a:lnTo>
                      <a:pt x="12" y="0"/>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88" name="Freeform 404"/>
              <p:cNvSpPr>
                <a:spLocks/>
              </p:cNvSpPr>
              <p:nvPr/>
            </p:nvSpPr>
            <p:spPr bwMode="auto">
              <a:xfrm>
                <a:off x="4079" y="2109"/>
                <a:ext cx="1" cy="6"/>
              </a:xfrm>
              <a:custGeom>
                <a:avLst/>
                <a:gdLst>
                  <a:gd name="T0" fmla="*/ 0 h 6"/>
                  <a:gd name="T1" fmla="*/ 0 h 6"/>
                  <a:gd name="T2" fmla="*/ 6 h 6"/>
                  <a:gd name="T3" fmla="*/ 6 h 6"/>
                </a:gdLst>
                <a:ahLst/>
                <a:cxnLst>
                  <a:cxn ang="0">
                    <a:pos x="0" y="T0"/>
                  </a:cxn>
                  <a:cxn ang="0">
                    <a:pos x="0" y="T1"/>
                  </a:cxn>
                  <a:cxn ang="0">
                    <a:pos x="0" y="T2"/>
                  </a:cxn>
                  <a:cxn ang="0">
                    <a:pos x="0" y="T3"/>
                  </a:cxn>
                </a:cxnLst>
                <a:rect l="0" t="0" r="r" b="b"/>
                <a:pathLst>
                  <a:path h="6">
                    <a:moveTo>
                      <a:pt x="0" y="0"/>
                    </a:moveTo>
                    <a:lnTo>
                      <a:pt x="0" y="0"/>
                    </a:lnTo>
                    <a:lnTo>
                      <a:pt x="0"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89" name="Freeform 405"/>
              <p:cNvSpPr>
                <a:spLocks/>
              </p:cNvSpPr>
              <p:nvPr/>
            </p:nvSpPr>
            <p:spPr bwMode="auto">
              <a:xfrm>
                <a:off x="4042" y="2109"/>
                <a:ext cx="6" cy="6"/>
              </a:xfrm>
              <a:custGeom>
                <a:avLst/>
                <a:gdLst>
                  <a:gd name="T0" fmla="*/ 6 w 6"/>
                  <a:gd name="T1" fmla="*/ 0 h 6"/>
                  <a:gd name="T2" fmla="*/ 6 w 6"/>
                  <a:gd name="T3" fmla="*/ 0 h 6"/>
                  <a:gd name="T4" fmla="*/ 0 w 6"/>
                  <a:gd name="T5" fmla="*/ 6 h 6"/>
                  <a:gd name="T6" fmla="*/ 6 w 6"/>
                  <a:gd name="T7" fmla="*/ 6 h 6"/>
                </a:gdLst>
                <a:ahLst/>
                <a:cxnLst>
                  <a:cxn ang="0">
                    <a:pos x="T0" y="T1"/>
                  </a:cxn>
                  <a:cxn ang="0">
                    <a:pos x="T2" y="T3"/>
                  </a:cxn>
                  <a:cxn ang="0">
                    <a:pos x="T4" y="T5"/>
                  </a:cxn>
                  <a:cxn ang="0">
                    <a:pos x="T6" y="T7"/>
                  </a:cxn>
                </a:cxnLst>
                <a:rect l="0" t="0" r="r" b="b"/>
                <a:pathLst>
                  <a:path w="6" h="6">
                    <a:moveTo>
                      <a:pt x="6" y="0"/>
                    </a:moveTo>
                    <a:lnTo>
                      <a:pt x="6" y="0"/>
                    </a:lnTo>
                    <a:lnTo>
                      <a:pt x="0" y="6"/>
                    </a:lnTo>
                    <a:lnTo>
                      <a:pt x="6"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90" name="Freeform 406"/>
              <p:cNvSpPr>
                <a:spLocks/>
              </p:cNvSpPr>
              <p:nvPr/>
            </p:nvSpPr>
            <p:spPr bwMode="auto">
              <a:xfrm>
                <a:off x="4054" y="2132"/>
                <a:ext cx="25" cy="1"/>
              </a:xfrm>
              <a:custGeom>
                <a:avLst/>
                <a:gdLst>
                  <a:gd name="T0" fmla="*/ 25 w 25"/>
                  <a:gd name="T1" fmla="*/ 20 w 25"/>
                  <a:gd name="T2" fmla="*/ 20 w 25"/>
                  <a:gd name="T3" fmla="*/ 12 w 25"/>
                  <a:gd name="T4" fmla="*/ 12 w 25"/>
                  <a:gd name="T5" fmla="*/ 6 w 25"/>
                  <a:gd name="T6" fmla="*/ 0 w 25"/>
                  <a:gd name="T7" fmla="*/ 0 w 25"/>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5">
                    <a:moveTo>
                      <a:pt x="25" y="0"/>
                    </a:moveTo>
                    <a:lnTo>
                      <a:pt x="20" y="0"/>
                    </a:lnTo>
                    <a:lnTo>
                      <a:pt x="20" y="0"/>
                    </a:lnTo>
                    <a:lnTo>
                      <a:pt x="12" y="0"/>
                    </a:lnTo>
                    <a:lnTo>
                      <a:pt x="12" y="0"/>
                    </a:lnTo>
                    <a:lnTo>
                      <a:pt x="6" y="0"/>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91" name="Freeform 407"/>
              <p:cNvSpPr>
                <a:spLocks/>
              </p:cNvSpPr>
              <p:nvPr/>
            </p:nvSpPr>
            <p:spPr bwMode="auto">
              <a:xfrm>
                <a:off x="4005" y="2077"/>
                <a:ext cx="13" cy="26"/>
              </a:xfrm>
              <a:custGeom>
                <a:avLst/>
                <a:gdLst>
                  <a:gd name="T0" fmla="*/ 0 w 13"/>
                  <a:gd name="T1" fmla="*/ 0 h 26"/>
                  <a:gd name="T2" fmla="*/ 0 w 13"/>
                  <a:gd name="T3" fmla="*/ 6 h 26"/>
                  <a:gd name="T4" fmla="*/ 0 w 13"/>
                  <a:gd name="T5" fmla="*/ 14 h 26"/>
                  <a:gd name="T6" fmla="*/ 6 w 13"/>
                  <a:gd name="T7" fmla="*/ 14 h 26"/>
                  <a:gd name="T8" fmla="*/ 6 w 13"/>
                  <a:gd name="T9" fmla="*/ 14 h 26"/>
                  <a:gd name="T10" fmla="*/ 6 w 13"/>
                  <a:gd name="T11" fmla="*/ 20 h 26"/>
                  <a:gd name="T12" fmla="*/ 6 w 13"/>
                  <a:gd name="T13" fmla="*/ 26 h 26"/>
                  <a:gd name="T14" fmla="*/ 13 w 13"/>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6">
                    <a:moveTo>
                      <a:pt x="0" y="0"/>
                    </a:moveTo>
                    <a:lnTo>
                      <a:pt x="0" y="6"/>
                    </a:lnTo>
                    <a:lnTo>
                      <a:pt x="0" y="14"/>
                    </a:lnTo>
                    <a:lnTo>
                      <a:pt x="6" y="14"/>
                    </a:lnTo>
                    <a:lnTo>
                      <a:pt x="6" y="14"/>
                    </a:lnTo>
                    <a:lnTo>
                      <a:pt x="6" y="20"/>
                    </a:lnTo>
                    <a:lnTo>
                      <a:pt x="6" y="26"/>
                    </a:lnTo>
                    <a:lnTo>
                      <a:pt x="13"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92" name="Freeform 408"/>
              <p:cNvSpPr>
                <a:spLocks/>
              </p:cNvSpPr>
              <p:nvPr/>
            </p:nvSpPr>
            <p:spPr bwMode="auto">
              <a:xfrm>
                <a:off x="4024" y="2066"/>
                <a:ext cx="30" cy="17"/>
              </a:xfrm>
              <a:custGeom>
                <a:avLst/>
                <a:gdLst>
                  <a:gd name="T0" fmla="*/ 30 w 30"/>
                  <a:gd name="T1" fmla="*/ 17 h 17"/>
                  <a:gd name="T2" fmla="*/ 30 w 30"/>
                  <a:gd name="T3" fmla="*/ 17 h 17"/>
                  <a:gd name="T4" fmla="*/ 24 w 30"/>
                  <a:gd name="T5" fmla="*/ 11 h 17"/>
                  <a:gd name="T6" fmla="*/ 24 w 30"/>
                  <a:gd name="T7" fmla="*/ 11 h 17"/>
                  <a:gd name="T8" fmla="*/ 24 w 30"/>
                  <a:gd name="T9" fmla="*/ 11 h 17"/>
                  <a:gd name="T10" fmla="*/ 18 w 30"/>
                  <a:gd name="T11" fmla="*/ 11 h 17"/>
                  <a:gd name="T12" fmla="*/ 6 w 30"/>
                  <a:gd name="T13" fmla="*/ 5 h 17"/>
                  <a:gd name="T14" fmla="*/ 0 w 3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7">
                    <a:moveTo>
                      <a:pt x="30" y="17"/>
                    </a:moveTo>
                    <a:lnTo>
                      <a:pt x="30" y="17"/>
                    </a:lnTo>
                    <a:lnTo>
                      <a:pt x="24" y="11"/>
                    </a:lnTo>
                    <a:lnTo>
                      <a:pt x="24" y="11"/>
                    </a:lnTo>
                    <a:lnTo>
                      <a:pt x="24" y="11"/>
                    </a:lnTo>
                    <a:lnTo>
                      <a:pt x="18" y="11"/>
                    </a:lnTo>
                    <a:lnTo>
                      <a:pt x="6"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93" name="Freeform 409"/>
              <p:cNvSpPr>
                <a:spLocks/>
              </p:cNvSpPr>
              <p:nvPr/>
            </p:nvSpPr>
            <p:spPr bwMode="auto">
              <a:xfrm>
                <a:off x="4030" y="2077"/>
                <a:ext cx="18" cy="6"/>
              </a:xfrm>
              <a:custGeom>
                <a:avLst/>
                <a:gdLst>
                  <a:gd name="T0" fmla="*/ 18 w 18"/>
                  <a:gd name="T1" fmla="*/ 0 h 6"/>
                  <a:gd name="T2" fmla="*/ 12 w 18"/>
                  <a:gd name="T3" fmla="*/ 0 h 6"/>
                  <a:gd name="T4" fmla="*/ 6 w 18"/>
                  <a:gd name="T5" fmla="*/ 6 h 6"/>
                  <a:gd name="T6" fmla="*/ 0 w 18"/>
                  <a:gd name="T7" fmla="*/ 0 h 6"/>
                </a:gdLst>
                <a:ahLst/>
                <a:cxnLst>
                  <a:cxn ang="0">
                    <a:pos x="T0" y="T1"/>
                  </a:cxn>
                  <a:cxn ang="0">
                    <a:pos x="T2" y="T3"/>
                  </a:cxn>
                  <a:cxn ang="0">
                    <a:pos x="T4" y="T5"/>
                  </a:cxn>
                  <a:cxn ang="0">
                    <a:pos x="T6" y="T7"/>
                  </a:cxn>
                </a:cxnLst>
                <a:rect l="0" t="0" r="r" b="b"/>
                <a:pathLst>
                  <a:path w="18" h="6">
                    <a:moveTo>
                      <a:pt x="18" y="0"/>
                    </a:moveTo>
                    <a:lnTo>
                      <a:pt x="12" y="0"/>
                    </a:lnTo>
                    <a:lnTo>
                      <a:pt x="6"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94" name="Freeform 410"/>
              <p:cNvSpPr>
                <a:spLocks/>
              </p:cNvSpPr>
              <p:nvPr/>
            </p:nvSpPr>
            <p:spPr bwMode="auto">
              <a:xfrm>
                <a:off x="3871" y="2071"/>
                <a:ext cx="29" cy="61"/>
              </a:xfrm>
              <a:custGeom>
                <a:avLst/>
                <a:gdLst>
                  <a:gd name="T0" fmla="*/ 29 w 29"/>
                  <a:gd name="T1" fmla="*/ 61 h 61"/>
                  <a:gd name="T2" fmla="*/ 24 w 29"/>
                  <a:gd name="T3" fmla="*/ 50 h 61"/>
                  <a:gd name="T4" fmla="*/ 12 w 29"/>
                  <a:gd name="T5" fmla="*/ 32 h 61"/>
                  <a:gd name="T6" fmla="*/ 6 w 29"/>
                  <a:gd name="T7" fmla="*/ 12 h 61"/>
                  <a:gd name="T8" fmla="*/ 6 w 29"/>
                  <a:gd name="T9" fmla="*/ 12 h 61"/>
                  <a:gd name="T10" fmla="*/ 0 w 29"/>
                  <a:gd name="T11" fmla="*/ 12 h 61"/>
                  <a:gd name="T12" fmla="*/ 0 w 29"/>
                  <a:gd name="T13" fmla="*/ 6 h 61"/>
                  <a:gd name="T14" fmla="*/ 0 w 29"/>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1">
                    <a:moveTo>
                      <a:pt x="29" y="61"/>
                    </a:moveTo>
                    <a:lnTo>
                      <a:pt x="24" y="50"/>
                    </a:lnTo>
                    <a:lnTo>
                      <a:pt x="12" y="32"/>
                    </a:lnTo>
                    <a:lnTo>
                      <a:pt x="6" y="12"/>
                    </a:lnTo>
                    <a:lnTo>
                      <a:pt x="6" y="12"/>
                    </a:ln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95" name="Freeform 411"/>
              <p:cNvSpPr>
                <a:spLocks/>
              </p:cNvSpPr>
              <p:nvPr/>
            </p:nvSpPr>
            <p:spPr bwMode="auto">
              <a:xfrm>
                <a:off x="4709" y="1871"/>
                <a:ext cx="61" cy="41"/>
              </a:xfrm>
              <a:custGeom>
                <a:avLst/>
                <a:gdLst>
                  <a:gd name="T0" fmla="*/ 25 w 61"/>
                  <a:gd name="T1" fmla="*/ 0 h 41"/>
                  <a:gd name="T2" fmla="*/ 25 w 61"/>
                  <a:gd name="T3" fmla="*/ 0 h 41"/>
                  <a:gd name="T4" fmla="*/ 31 w 61"/>
                  <a:gd name="T5" fmla="*/ 6 h 41"/>
                  <a:gd name="T6" fmla="*/ 37 w 61"/>
                  <a:gd name="T7" fmla="*/ 6 h 41"/>
                  <a:gd name="T8" fmla="*/ 37 w 61"/>
                  <a:gd name="T9" fmla="*/ 6 h 41"/>
                  <a:gd name="T10" fmla="*/ 37 w 61"/>
                  <a:gd name="T11" fmla="*/ 12 h 41"/>
                  <a:gd name="T12" fmla="*/ 43 w 61"/>
                  <a:gd name="T13" fmla="*/ 12 h 41"/>
                  <a:gd name="T14" fmla="*/ 43 w 61"/>
                  <a:gd name="T15" fmla="*/ 12 h 41"/>
                  <a:gd name="T16" fmla="*/ 43 w 61"/>
                  <a:gd name="T17" fmla="*/ 12 h 41"/>
                  <a:gd name="T18" fmla="*/ 49 w 61"/>
                  <a:gd name="T19" fmla="*/ 18 h 41"/>
                  <a:gd name="T20" fmla="*/ 55 w 61"/>
                  <a:gd name="T21" fmla="*/ 29 h 41"/>
                  <a:gd name="T22" fmla="*/ 61 w 61"/>
                  <a:gd name="T23" fmla="*/ 29 h 41"/>
                  <a:gd name="T24" fmla="*/ 61 w 61"/>
                  <a:gd name="T25" fmla="*/ 29 h 41"/>
                  <a:gd name="T26" fmla="*/ 61 w 61"/>
                  <a:gd name="T27" fmla="*/ 35 h 41"/>
                  <a:gd name="T28" fmla="*/ 61 w 61"/>
                  <a:gd name="T29" fmla="*/ 41 h 41"/>
                  <a:gd name="T30" fmla="*/ 55 w 61"/>
                  <a:gd name="T31" fmla="*/ 41 h 41"/>
                  <a:gd name="T32" fmla="*/ 55 w 61"/>
                  <a:gd name="T33" fmla="*/ 41 h 41"/>
                  <a:gd name="T34" fmla="*/ 43 w 61"/>
                  <a:gd name="T35" fmla="*/ 41 h 41"/>
                  <a:gd name="T36" fmla="*/ 37 w 61"/>
                  <a:gd name="T37" fmla="*/ 35 h 41"/>
                  <a:gd name="T38" fmla="*/ 31 w 61"/>
                  <a:gd name="T39" fmla="*/ 29 h 41"/>
                  <a:gd name="T40" fmla="*/ 31 w 61"/>
                  <a:gd name="T41" fmla="*/ 29 h 41"/>
                  <a:gd name="T42" fmla="*/ 25 w 61"/>
                  <a:gd name="T43" fmla="*/ 29 h 41"/>
                  <a:gd name="T44" fmla="*/ 18 w 61"/>
                  <a:gd name="T45" fmla="*/ 29 h 41"/>
                  <a:gd name="T46" fmla="*/ 12 w 61"/>
                  <a:gd name="T47" fmla="*/ 24 h 41"/>
                  <a:gd name="T48" fmla="*/ 12 w 61"/>
                  <a:gd name="T49" fmla="*/ 24 h 41"/>
                  <a:gd name="T50" fmla="*/ 6 w 61"/>
                  <a:gd name="T51" fmla="*/ 24 h 41"/>
                  <a:gd name="T52" fmla="*/ 0 w 61"/>
                  <a:gd name="T53" fmla="*/ 24 h 41"/>
                  <a:gd name="T54" fmla="*/ 0 w 61"/>
                  <a:gd name="T55"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41">
                    <a:moveTo>
                      <a:pt x="25" y="0"/>
                    </a:moveTo>
                    <a:lnTo>
                      <a:pt x="25" y="0"/>
                    </a:lnTo>
                    <a:lnTo>
                      <a:pt x="31" y="6"/>
                    </a:lnTo>
                    <a:lnTo>
                      <a:pt x="37" y="6"/>
                    </a:lnTo>
                    <a:lnTo>
                      <a:pt x="37" y="6"/>
                    </a:lnTo>
                    <a:lnTo>
                      <a:pt x="37" y="12"/>
                    </a:lnTo>
                    <a:lnTo>
                      <a:pt x="43" y="12"/>
                    </a:lnTo>
                    <a:lnTo>
                      <a:pt x="43" y="12"/>
                    </a:lnTo>
                    <a:lnTo>
                      <a:pt x="43" y="12"/>
                    </a:lnTo>
                    <a:lnTo>
                      <a:pt x="49" y="18"/>
                    </a:lnTo>
                    <a:lnTo>
                      <a:pt x="55" y="29"/>
                    </a:lnTo>
                    <a:lnTo>
                      <a:pt x="61" y="29"/>
                    </a:lnTo>
                    <a:lnTo>
                      <a:pt x="61" y="29"/>
                    </a:lnTo>
                    <a:lnTo>
                      <a:pt x="61" y="35"/>
                    </a:lnTo>
                    <a:lnTo>
                      <a:pt x="61" y="41"/>
                    </a:lnTo>
                    <a:lnTo>
                      <a:pt x="55" y="41"/>
                    </a:lnTo>
                    <a:lnTo>
                      <a:pt x="55" y="41"/>
                    </a:lnTo>
                    <a:lnTo>
                      <a:pt x="43" y="41"/>
                    </a:lnTo>
                    <a:lnTo>
                      <a:pt x="37" y="35"/>
                    </a:lnTo>
                    <a:lnTo>
                      <a:pt x="31" y="29"/>
                    </a:lnTo>
                    <a:lnTo>
                      <a:pt x="31" y="29"/>
                    </a:lnTo>
                    <a:lnTo>
                      <a:pt x="25" y="29"/>
                    </a:lnTo>
                    <a:lnTo>
                      <a:pt x="18" y="29"/>
                    </a:lnTo>
                    <a:lnTo>
                      <a:pt x="12" y="24"/>
                    </a:lnTo>
                    <a:lnTo>
                      <a:pt x="12" y="24"/>
                    </a:lnTo>
                    <a:lnTo>
                      <a:pt x="6" y="24"/>
                    </a:lnTo>
                    <a:lnTo>
                      <a:pt x="0" y="24"/>
                    </a:lnTo>
                    <a:lnTo>
                      <a:pt x="0" y="2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96" name="Freeform 412"/>
              <p:cNvSpPr>
                <a:spLocks/>
              </p:cNvSpPr>
              <p:nvPr/>
            </p:nvSpPr>
            <p:spPr bwMode="auto">
              <a:xfrm>
                <a:off x="4758" y="1871"/>
                <a:ext cx="55" cy="35"/>
              </a:xfrm>
              <a:custGeom>
                <a:avLst/>
                <a:gdLst>
                  <a:gd name="T0" fmla="*/ 55 w 55"/>
                  <a:gd name="T1" fmla="*/ 35 h 35"/>
                  <a:gd name="T2" fmla="*/ 49 w 55"/>
                  <a:gd name="T3" fmla="*/ 35 h 35"/>
                  <a:gd name="T4" fmla="*/ 43 w 55"/>
                  <a:gd name="T5" fmla="*/ 35 h 35"/>
                  <a:gd name="T6" fmla="*/ 43 w 55"/>
                  <a:gd name="T7" fmla="*/ 29 h 35"/>
                  <a:gd name="T8" fmla="*/ 43 w 55"/>
                  <a:gd name="T9" fmla="*/ 29 h 35"/>
                  <a:gd name="T10" fmla="*/ 37 w 55"/>
                  <a:gd name="T11" fmla="*/ 24 h 35"/>
                  <a:gd name="T12" fmla="*/ 31 w 55"/>
                  <a:gd name="T13" fmla="*/ 24 h 35"/>
                  <a:gd name="T14" fmla="*/ 31 w 55"/>
                  <a:gd name="T15" fmla="*/ 18 h 35"/>
                  <a:gd name="T16" fmla="*/ 31 w 55"/>
                  <a:gd name="T17" fmla="*/ 18 h 35"/>
                  <a:gd name="T18" fmla="*/ 24 w 55"/>
                  <a:gd name="T19" fmla="*/ 18 h 35"/>
                  <a:gd name="T20" fmla="*/ 18 w 55"/>
                  <a:gd name="T21" fmla="*/ 12 h 35"/>
                  <a:gd name="T22" fmla="*/ 12 w 55"/>
                  <a:gd name="T23" fmla="*/ 6 h 35"/>
                  <a:gd name="T24" fmla="*/ 12 w 55"/>
                  <a:gd name="T25" fmla="*/ 6 h 35"/>
                  <a:gd name="T26" fmla="*/ 6 w 55"/>
                  <a:gd name="T27" fmla="*/ 6 h 35"/>
                  <a:gd name="T28" fmla="*/ 6 w 55"/>
                  <a:gd name="T29" fmla="*/ 6 h 35"/>
                  <a:gd name="T30" fmla="*/ 0 w 55"/>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35">
                    <a:moveTo>
                      <a:pt x="55" y="35"/>
                    </a:moveTo>
                    <a:lnTo>
                      <a:pt x="49" y="35"/>
                    </a:lnTo>
                    <a:lnTo>
                      <a:pt x="43" y="35"/>
                    </a:lnTo>
                    <a:lnTo>
                      <a:pt x="43" y="29"/>
                    </a:lnTo>
                    <a:lnTo>
                      <a:pt x="43" y="29"/>
                    </a:lnTo>
                    <a:lnTo>
                      <a:pt x="37" y="24"/>
                    </a:lnTo>
                    <a:lnTo>
                      <a:pt x="31" y="24"/>
                    </a:lnTo>
                    <a:lnTo>
                      <a:pt x="31" y="18"/>
                    </a:lnTo>
                    <a:lnTo>
                      <a:pt x="31" y="18"/>
                    </a:lnTo>
                    <a:lnTo>
                      <a:pt x="24" y="18"/>
                    </a:lnTo>
                    <a:lnTo>
                      <a:pt x="18" y="12"/>
                    </a:lnTo>
                    <a:lnTo>
                      <a:pt x="12" y="6"/>
                    </a:lnTo>
                    <a:lnTo>
                      <a:pt x="12" y="6"/>
                    </a:lnTo>
                    <a:lnTo>
                      <a:pt x="6" y="6"/>
                    </a:lnTo>
                    <a:lnTo>
                      <a:pt x="6"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97" name="Freeform 413"/>
              <p:cNvSpPr>
                <a:spLocks/>
              </p:cNvSpPr>
              <p:nvPr/>
            </p:nvSpPr>
            <p:spPr bwMode="auto">
              <a:xfrm>
                <a:off x="4789" y="1877"/>
                <a:ext cx="1" cy="6"/>
              </a:xfrm>
              <a:custGeom>
                <a:avLst/>
                <a:gdLst>
                  <a:gd name="T0" fmla="*/ 6 h 6"/>
                  <a:gd name="T1" fmla="*/ 6 h 6"/>
                  <a:gd name="T2" fmla="*/ 6 h 6"/>
                  <a:gd name="T3" fmla="*/ 0 h 6"/>
                </a:gdLst>
                <a:ahLst/>
                <a:cxnLst>
                  <a:cxn ang="0">
                    <a:pos x="0" y="T0"/>
                  </a:cxn>
                  <a:cxn ang="0">
                    <a:pos x="0" y="T1"/>
                  </a:cxn>
                  <a:cxn ang="0">
                    <a:pos x="0" y="T2"/>
                  </a:cxn>
                  <a:cxn ang="0">
                    <a:pos x="0" y="T3"/>
                  </a:cxn>
                </a:cxnLst>
                <a:rect l="0" t="0" r="r" b="b"/>
                <a:pathLst>
                  <a:path h="6">
                    <a:moveTo>
                      <a:pt x="0" y="6"/>
                    </a:moveTo>
                    <a:lnTo>
                      <a:pt x="0"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98" name="Freeform 414"/>
              <p:cNvSpPr>
                <a:spLocks/>
              </p:cNvSpPr>
              <p:nvPr/>
            </p:nvSpPr>
            <p:spPr bwMode="auto">
              <a:xfrm>
                <a:off x="4752" y="1863"/>
                <a:ext cx="6" cy="8"/>
              </a:xfrm>
              <a:custGeom>
                <a:avLst/>
                <a:gdLst>
                  <a:gd name="T0" fmla="*/ 6 w 6"/>
                  <a:gd name="T1" fmla="*/ 8 h 8"/>
                  <a:gd name="T2" fmla="*/ 6 w 6"/>
                  <a:gd name="T3" fmla="*/ 8 h 8"/>
                  <a:gd name="T4" fmla="*/ 0 w 6"/>
                  <a:gd name="T5" fmla="*/ 8 h 8"/>
                  <a:gd name="T6" fmla="*/ 0 w 6"/>
                  <a:gd name="T7" fmla="*/ 0 h 8"/>
                </a:gdLst>
                <a:ahLst/>
                <a:cxnLst>
                  <a:cxn ang="0">
                    <a:pos x="T0" y="T1"/>
                  </a:cxn>
                  <a:cxn ang="0">
                    <a:pos x="T2" y="T3"/>
                  </a:cxn>
                  <a:cxn ang="0">
                    <a:pos x="T4" y="T5"/>
                  </a:cxn>
                  <a:cxn ang="0">
                    <a:pos x="T6" y="T7"/>
                  </a:cxn>
                </a:cxnLst>
                <a:rect l="0" t="0" r="r" b="b"/>
                <a:pathLst>
                  <a:path w="6" h="8">
                    <a:moveTo>
                      <a:pt x="6" y="8"/>
                    </a:moveTo>
                    <a:lnTo>
                      <a:pt x="6"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799" name="Freeform 415"/>
              <p:cNvSpPr>
                <a:spLocks/>
              </p:cNvSpPr>
              <p:nvPr/>
            </p:nvSpPr>
            <p:spPr bwMode="auto">
              <a:xfrm>
                <a:off x="4758" y="1889"/>
                <a:ext cx="49" cy="37"/>
              </a:xfrm>
              <a:custGeom>
                <a:avLst/>
                <a:gdLst>
                  <a:gd name="T0" fmla="*/ 49 w 49"/>
                  <a:gd name="T1" fmla="*/ 37 h 37"/>
                  <a:gd name="T2" fmla="*/ 43 w 49"/>
                  <a:gd name="T3" fmla="*/ 37 h 37"/>
                  <a:gd name="T4" fmla="*/ 43 w 49"/>
                  <a:gd name="T5" fmla="*/ 29 h 37"/>
                  <a:gd name="T6" fmla="*/ 43 w 49"/>
                  <a:gd name="T7" fmla="*/ 23 h 37"/>
                  <a:gd name="T8" fmla="*/ 43 w 49"/>
                  <a:gd name="T9" fmla="*/ 23 h 37"/>
                  <a:gd name="T10" fmla="*/ 37 w 49"/>
                  <a:gd name="T11" fmla="*/ 17 h 37"/>
                  <a:gd name="T12" fmla="*/ 31 w 49"/>
                  <a:gd name="T13" fmla="*/ 17 h 37"/>
                  <a:gd name="T14" fmla="*/ 31 w 49"/>
                  <a:gd name="T15" fmla="*/ 11 h 37"/>
                  <a:gd name="T16" fmla="*/ 31 w 49"/>
                  <a:gd name="T17" fmla="*/ 11 h 37"/>
                  <a:gd name="T18" fmla="*/ 31 w 49"/>
                  <a:gd name="T19" fmla="*/ 11 h 37"/>
                  <a:gd name="T20" fmla="*/ 24 w 49"/>
                  <a:gd name="T21" fmla="*/ 11 h 37"/>
                  <a:gd name="T22" fmla="*/ 24 w 49"/>
                  <a:gd name="T23" fmla="*/ 6 h 37"/>
                  <a:gd name="T24" fmla="*/ 24 w 49"/>
                  <a:gd name="T25" fmla="*/ 6 h 37"/>
                  <a:gd name="T26" fmla="*/ 18 w 49"/>
                  <a:gd name="T27" fmla="*/ 6 h 37"/>
                  <a:gd name="T28" fmla="*/ 6 w 49"/>
                  <a:gd name="T29" fmla="*/ 0 h 37"/>
                  <a:gd name="T30" fmla="*/ 0 w 49"/>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7">
                    <a:moveTo>
                      <a:pt x="49" y="37"/>
                    </a:moveTo>
                    <a:lnTo>
                      <a:pt x="43" y="37"/>
                    </a:lnTo>
                    <a:lnTo>
                      <a:pt x="43" y="29"/>
                    </a:lnTo>
                    <a:lnTo>
                      <a:pt x="43" y="23"/>
                    </a:lnTo>
                    <a:lnTo>
                      <a:pt x="43" y="23"/>
                    </a:lnTo>
                    <a:lnTo>
                      <a:pt x="37" y="17"/>
                    </a:lnTo>
                    <a:lnTo>
                      <a:pt x="31" y="17"/>
                    </a:lnTo>
                    <a:lnTo>
                      <a:pt x="31" y="11"/>
                    </a:lnTo>
                    <a:lnTo>
                      <a:pt x="31" y="11"/>
                    </a:lnTo>
                    <a:lnTo>
                      <a:pt x="31" y="11"/>
                    </a:lnTo>
                    <a:lnTo>
                      <a:pt x="24" y="11"/>
                    </a:lnTo>
                    <a:lnTo>
                      <a:pt x="24" y="6"/>
                    </a:lnTo>
                    <a:lnTo>
                      <a:pt x="24" y="6"/>
                    </a:lnTo>
                    <a:lnTo>
                      <a:pt x="18" y="6"/>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00" name="Freeform 416"/>
              <p:cNvSpPr>
                <a:spLocks/>
              </p:cNvSpPr>
              <p:nvPr/>
            </p:nvSpPr>
            <p:spPr bwMode="auto">
              <a:xfrm>
                <a:off x="4789" y="1895"/>
                <a:ext cx="1" cy="5"/>
              </a:xfrm>
              <a:custGeom>
                <a:avLst/>
                <a:gdLst>
                  <a:gd name="T0" fmla="*/ 5 h 5"/>
                  <a:gd name="T1" fmla="*/ 5 h 5"/>
                  <a:gd name="T2" fmla="*/ 5 h 5"/>
                  <a:gd name="T3" fmla="*/ 0 h 5"/>
                </a:gdLst>
                <a:ahLst/>
                <a:cxnLst>
                  <a:cxn ang="0">
                    <a:pos x="0" y="T0"/>
                  </a:cxn>
                  <a:cxn ang="0">
                    <a:pos x="0" y="T1"/>
                  </a:cxn>
                  <a:cxn ang="0">
                    <a:pos x="0" y="T2"/>
                  </a:cxn>
                  <a:cxn ang="0">
                    <a:pos x="0" y="T3"/>
                  </a:cxn>
                </a:cxnLst>
                <a:rect l="0" t="0" r="r" b="b"/>
                <a:pathLst>
                  <a:path h="5">
                    <a:moveTo>
                      <a:pt x="0" y="5"/>
                    </a:moveTo>
                    <a:lnTo>
                      <a:pt x="0" y="5"/>
                    </a:lnTo>
                    <a:lnTo>
                      <a:pt x="0"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01" name="Freeform 417"/>
              <p:cNvSpPr>
                <a:spLocks/>
              </p:cNvSpPr>
              <p:nvPr/>
            </p:nvSpPr>
            <p:spPr bwMode="auto">
              <a:xfrm>
                <a:off x="4789" y="1906"/>
                <a:ext cx="1" cy="12"/>
              </a:xfrm>
              <a:custGeom>
                <a:avLst/>
                <a:gdLst>
                  <a:gd name="T0" fmla="*/ 12 h 12"/>
                  <a:gd name="T1" fmla="*/ 12 h 12"/>
                  <a:gd name="T2" fmla="*/ 6 h 12"/>
                  <a:gd name="T3" fmla="*/ 0 h 12"/>
                </a:gdLst>
                <a:ahLst/>
                <a:cxnLst>
                  <a:cxn ang="0">
                    <a:pos x="0" y="T0"/>
                  </a:cxn>
                  <a:cxn ang="0">
                    <a:pos x="0" y="T1"/>
                  </a:cxn>
                  <a:cxn ang="0">
                    <a:pos x="0" y="T2"/>
                  </a:cxn>
                  <a:cxn ang="0">
                    <a:pos x="0" y="T3"/>
                  </a:cxn>
                </a:cxnLst>
                <a:rect l="0" t="0" r="r" b="b"/>
                <a:pathLst>
                  <a:path h="12">
                    <a:moveTo>
                      <a:pt x="0" y="12"/>
                    </a:move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02" name="Freeform 418"/>
              <p:cNvSpPr>
                <a:spLocks/>
              </p:cNvSpPr>
              <p:nvPr/>
            </p:nvSpPr>
            <p:spPr bwMode="auto">
              <a:xfrm>
                <a:off x="4764" y="1918"/>
                <a:ext cx="12" cy="8"/>
              </a:xfrm>
              <a:custGeom>
                <a:avLst/>
                <a:gdLst>
                  <a:gd name="T0" fmla="*/ 0 w 12"/>
                  <a:gd name="T1" fmla="*/ 8 h 8"/>
                  <a:gd name="T2" fmla="*/ 0 w 12"/>
                  <a:gd name="T3" fmla="*/ 8 h 8"/>
                  <a:gd name="T4" fmla="*/ 6 w 12"/>
                  <a:gd name="T5" fmla="*/ 0 h 8"/>
                  <a:gd name="T6" fmla="*/ 12 w 12"/>
                  <a:gd name="T7" fmla="*/ 0 h 8"/>
                </a:gdLst>
                <a:ahLst/>
                <a:cxnLst>
                  <a:cxn ang="0">
                    <a:pos x="T0" y="T1"/>
                  </a:cxn>
                  <a:cxn ang="0">
                    <a:pos x="T2" y="T3"/>
                  </a:cxn>
                  <a:cxn ang="0">
                    <a:pos x="T4" y="T5"/>
                  </a:cxn>
                  <a:cxn ang="0">
                    <a:pos x="T6" y="T7"/>
                  </a:cxn>
                </a:cxnLst>
                <a:rect l="0" t="0" r="r" b="b"/>
                <a:pathLst>
                  <a:path w="12" h="8">
                    <a:moveTo>
                      <a:pt x="0" y="8"/>
                    </a:moveTo>
                    <a:lnTo>
                      <a:pt x="0" y="8"/>
                    </a:lnTo>
                    <a:lnTo>
                      <a:pt x="6" y="0"/>
                    </a:lnTo>
                    <a:lnTo>
                      <a:pt x="1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03" name="Freeform 419"/>
              <p:cNvSpPr>
                <a:spLocks/>
              </p:cNvSpPr>
              <p:nvPr/>
            </p:nvSpPr>
            <p:spPr bwMode="auto">
              <a:xfrm>
                <a:off x="3350" y="1877"/>
                <a:ext cx="31" cy="18"/>
              </a:xfrm>
              <a:custGeom>
                <a:avLst/>
                <a:gdLst>
                  <a:gd name="T0" fmla="*/ 0 w 31"/>
                  <a:gd name="T1" fmla="*/ 18 h 18"/>
                  <a:gd name="T2" fmla="*/ 0 w 31"/>
                  <a:gd name="T3" fmla="*/ 18 h 18"/>
                  <a:gd name="T4" fmla="*/ 8 w 31"/>
                  <a:gd name="T5" fmla="*/ 18 h 18"/>
                  <a:gd name="T6" fmla="*/ 14 w 31"/>
                  <a:gd name="T7" fmla="*/ 12 h 18"/>
                  <a:gd name="T8" fmla="*/ 14 w 31"/>
                  <a:gd name="T9" fmla="*/ 12 h 18"/>
                  <a:gd name="T10" fmla="*/ 14 w 31"/>
                  <a:gd name="T11" fmla="*/ 12 h 18"/>
                  <a:gd name="T12" fmla="*/ 25 w 31"/>
                  <a:gd name="T13" fmla="*/ 6 h 18"/>
                  <a:gd name="T14" fmla="*/ 31 w 3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8">
                    <a:moveTo>
                      <a:pt x="0" y="18"/>
                    </a:moveTo>
                    <a:lnTo>
                      <a:pt x="0" y="18"/>
                    </a:lnTo>
                    <a:lnTo>
                      <a:pt x="8" y="18"/>
                    </a:lnTo>
                    <a:lnTo>
                      <a:pt x="14" y="12"/>
                    </a:lnTo>
                    <a:lnTo>
                      <a:pt x="14" y="12"/>
                    </a:lnTo>
                    <a:lnTo>
                      <a:pt x="14" y="12"/>
                    </a:lnTo>
                    <a:lnTo>
                      <a:pt x="25" y="6"/>
                    </a:lnTo>
                    <a:lnTo>
                      <a:pt x="3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04" name="Freeform 420"/>
              <p:cNvSpPr>
                <a:spLocks/>
              </p:cNvSpPr>
              <p:nvPr/>
            </p:nvSpPr>
            <p:spPr bwMode="auto">
              <a:xfrm>
                <a:off x="3350" y="1889"/>
                <a:ext cx="8" cy="6"/>
              </a:xfrm>
              <a:custGeom>
                <a:avLst/>
                <a:gdLst>
                  <a:gd name="T0" fmla="*/ 8 w 8"/>
                  <a:gd name="T1" fmla="*/ 6 h 6"/>
                  <a:gd name="T2" fmla="*/ 8 w 8"/>
                  <a:gd name="T3" fmla="*/ 6 h 6"/>
                  <a:gd name="T4" fmla="*/ 0 w 8"/>
                  <a:gd name="T5" fmla="*/ 6 h 6"/>
                  <a:gd name="T6" fmla="*/ 0 w 8"/>
                  <a:gd name="T7" fmla="*/ 0 h 6"/>
                </a:gdLst>
                <a:ahLst/>
                <a:cxnLst>
                  <a:cxn ang="0">
                    <a:pos x="T0" y="T1"/>
                  </a:cxn>
                  <a:cxn ang="0">
                    <a:pos x="T2" y="T3"/>
                  </a:cxn>
                  <a:cxn ang="0">
                    <a:pos x="T4" y="T5"/>
                  </a:cxn>
                  <a:cxn ang="0">
                    <a:pos x="T6" y="T7"/>
                  </a:cxn>
                </a:cxnLst>
                <a:rect l="0" t="0" r="r" b="b"/>
                <a:pathLst>
                  <a:path w="8" h="6">
                    <a:moveTo>
                      <a:pt x="8" y="6"/>
                    </a:moveTo>
                    <a:lnTo>
                      <a:pt x="8"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05" name="Freeform 421"/>
              <p:cNvSpPr>
                <a:spLocks/>
              </p:cNvSpPr>
              <p:nvPr/>
            </p:nvSpPr>
            <p:spPr bwMode="auto">
              <a:xfrm>
                <a:off x="3344" y="1895"/>
                <a:ext cx="37" cy="37"/>
              </a:xfrm>
              <a:custGeom>
                <a:avLst/>
                <a:gdLst>
                  <a:gd name="T0" fmla="*/ 0 w 37"/>
                  <a:gd name="T1" fmla="*/ 37 h 37"/>
                  <a:gd name="T2" fmla="*/ 0 w 37"/>
                  <a:gd name="T3" fmla="*/ 37 h 37"/>
                  <a:gd name="T4" fmla="*/ 6 w 37"/>
                  <a:gd name="T5" fmla="*/ 31 h 37"/>
                  <a:gd name="T6" fmla="*/ 14 w 37"/>
                  <a:gd name="T7" fmla="*/ 23 h 37"/>
                  <a:gd name="T8" fmla="*/ 14 w 37"/>
                  <a:gd name="T9" fmla="*/ 23 h 37"/>
                  <a:gd name="T10" fmla="*/ 20 w 37"/>
                  <a:gd name="T11" fmla="*/ 17 h 37"/>
                  <a:gd name="T12" fmla="*/ 25 w 37"/>
                  <a:gd name="T13" fmla="*/ 11 h 37"/>
                  <a:gd name="T14" fmla="*/ 31 w 37"/>
                  <a:gd name="T15" fmla="*/ 0 h 37"/>
                  <a:gd name="T16" fmla="*/ 31 w 37"/>
                  <a:gd name="T17" fmla="*/ 0 h 37"/>
                  <a:gd name="T18" fmla="*/ 31 w 37"/>
                  <a:gd name="T19" fmla="*/ 0 h 37"/>
                  <a:gd name="T20" fmla="*/ 37 w 37"/>
                  <a:gd name="T21" fmla="*/ 0 h 37"/>
                  <a:gd name="T22" fmla="*/ 37 w 37"/>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0" y="37"/>
                    </a:moveTo>
                    <a:lnTo>
                      <a:pt x="0" y="37"/>
                    </a:lnTo>
                    <a:lnTo>
                      <a:pt x="6" y="31"/>
                    </a:lnTo>
                    <a:lnTo>
                      <a:pt x="14" y="23"/>
                    </a:lnTo>
                    <a:lnTo>
                      <a:pt x="14" y="23"/>
                    </a:lnTo>
                    <a:lnTo>
                      <a:pt x="20" y="17"/>
                    </a:lnTo>
                    <a:lnTo>
                      <a:pt x="25" y="11"/>
                    </a:lnTo>
                    <a:lnTo>
                      <a:pt x="31" y="0"/>
                    </a:lnTo>
                    <a:lnTo>
                      <a:pt x="31" y="0"/>
                    </a:lnTo>
                    <a:lnTo>
                      <a:pt x="31" y="0"/>
                    </a:lnTo>
                    <a:lnTo>
                      <a:pt x="37" y="0"/>
                    </a:lnTo>
                    <a:lnTo>
                      <a:pt x="3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06" name="Freeform 422"/>
              <p:cNvSpPr>
                <a:spLocks/>
              </p:cNvSpPr>
              <p:nvPr/>
            </p:nvSpPr>
            <p:spPr bwMode="auto">
              <a:xfrm>
                <a:off x="3369" y="1895"/>
                <a:ext cx="1" cy="11"/>
              </a:xfrm>
              <a:custGeom>
                <a:avLst/>
                <a:gdLst>
                  <a:gd name="T0" fmla="*/ 11 h 11"/>
                  <a:gd name="T1" fmla="*/ 11 h 11"/>
                  <a:gd name="T2" fmla="*/ 5 h 11"/>
                  <a:gd name="T3" fmla="*/ 0 h 11"/>
                </a:gdLst>
                <a:ahLst/>
                <a:cxnLst>
                  <a:cxn ang="0">
                    <a:pos x="0" y="T0"/>
                  </a:cxn>
                  <a:cxn ang="0">
                    <a:pos x="0" y="T1"/>
                  </a:cxn>
                  <a:cxn ang="0">
                    <a:pos x="0" y="T2"/>
                  </a:cxn>
                  <a:cxn ang="0">
                    <a:pos x="0" y="T3"/>
                  </a:cxn>
                </a:cxnLst>
                <a:rect l="0" t="0" r="r" b="b"/>
                <a:pathLst>
                  <a:path h="11">
                    <a:moveTo>
                      <a:pt x="0" y="11"/>
                    </a:moveTo>
                    <a:lnTo>
                      <a:pt x="0" y="11"/>
                    </a:lnTo>
                    <a:lnTo>
                      <a:pt x="0"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07" name="Freeform 423"/>
              <p:cNvSpPr>
                <a:spLocks/>
              </p:cNvSpPr>
              <p:nvPr/>
            </p:nvSpPr>
            <p:spPr bwMode="auto">
              <a:xfrm>
                <a:off x="4074" y="2414"/>
                <a:ext cx="11" cy="7"/>
              </a:xfrm>
              <a:custGeom>
                <a:avLst/>
                <a:gdLst>
                  <a:gd name="T0" fmla="*/ 11 w 11"/>
                  <a:gd name="T1" fmla="*/ 7 h 7"/>
                  <a:gd name="T2" fmla="*/ 11 w 11"/>
                  <a:gd name="T3" fmla="*/ 7 h 7"/>
                  <a:gd name="T4" fmla="*/ 5 w 11"/>
                  <a:gd name="T5" fmla="*/ 0 h 7"/>
                  <a:gd name="T6" fmla="*/ 0 w 11"/>
                  <a:gd name="T7" fmla="*/ 0 h 7"/>
                </a:gdLst>
                <a:ahLst/>
                <a:cxnLst>
                  <a:cxn ang="0">
                    <a:pos x="T0" y="T1"/>
                  </a:cxn>
                  <a:cxn ang="0">
                    <a:pos x="T2" y="T3"/>
                  </a:cxn>
                  <a:cxn ang="0">
                    <a:pos x="T4" y="T5"/>
                  </a:cxn>
                  <a:cxn ang="0">
                    <a:pos x="T6" y="T7"/>
                  </a:cxn>
                </a:cxnLst>
                <a:rect l="0" t="0" r="r" b="b"/>
                <a:pathLst>
                  <a:path w="11" h="7">
                    <a:moveTo>
                      <a:pt x="11" y="7"/>
                    </a:moveTo>
                    <a:lnTo>
                      <a:pt x="11" y="7"/>
                    </a:lnTo>
                    <a:lnTo>
                      <a:pt x="5"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08" name="Line 424"/>
              <p:cNvSpPr>
                <a:spLocks noChangeShapeType="1"/>
              </p:cNvSpPr>
              <p:nvPr/>
            </p:nvSpPr>
            <p:spPr bwMode="auto">
              <a:xfrm>
                <a:off x="4079" y="2414"/>
                <a:ext cx="1"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809" name="Freeform 425"/>
              <p:cNvSpPr>
                <a:spLocks/>
              </p:cNvSpPr>
              <p:nvPr/>
            </p:nvSpPr>
            <p:spPr bwMode="auto">
              <a:xfrm>
                <a:off x="4109" y="3308"/>
                <a:ext cx="6" cy="24"/>
              </a:xfrm>
              <a:custGeom>
                <a:avLst/>
                <a:gdLst>
                  <a:gd name="T0" fmla="*/ 6 w 6"/>
                  <a:gd name="T1" fmla="*/ 24 h 24"/>
                  <a:gd name="T2" fmla="*/ 6 w 6"/>
                  <a:gd name="T3" fmla="*/ 24 h 24"/>
                  <a:gd name="T4" fmla="*/ 6 w 6"/>
                  <a:gd name="T5" fmla="*/ 18 h 24"/>
                  <a:gd name="T6" fmla="*/ 6 w 6"/>
                  <a:gd name="T7" fmla="*/ 12 h 24"/>
                  <a:gd name="T8" fmla="*/ 6 w 6"/>
                  <a:gd name="T9" fmla="*/ 12 h 24"/>
                  <a:gd name="T10" fmla="*/ 6 w 6"/>
                  <a:gd name="T11" fmla="*/ 12 h 24"/>
                  <a:gd name="T12" fmla="*/ 0 w 6"/>
                  <a:gd name="T13" fmla="*/ 12 h 24"/>
                  <a:gd name="T14" fmla="*/ 0 w 6"/>
                  <a:gd name="T15" fmla="*/ 6 h 24"/>
                  <a:gd name="T16" fmla="*/ 0 w 6"/>
                  <a:gd name="T17" fmla="*/ 6 h 24"/>
                  <a:gd name="T18" fmla="*/ 0 w 6"/>
                  <a:gd name="T19" fmla="*/ 6 h 24"/>
                  <a:gd name="T20" fmla="*/ 0 w 6"/>
                  <a:gd name="T21" fmla="*/ 0 h 24"/>
                  <a:gd name="T22" fmla="*/ 0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6" y="24"/>
                    </a:moveTo>
                    <a:lnTo>
                      <a:pt x="6" y="24"/>
                    </a:lnTo>
                    <a:lnTo>
                      <a:pt x="6" y="18"/>
                    </a:lnTo>
                    <a:lnTo>
                      <a:pt x="6" y="12"/>
                    </a:lnTo>
                    <a:lnTo>
                      <a:pt x="6" y="12"/>
                    </a:lnTo>
                    <a:lnTo>
                      <a:pt x="6" y="12"/>
                    </a:lnTo>
                    <a:lnTo>
                      <a:pt x="0" y="12"/>
                    </a:lnTo>
                    <a:lnTo>
                      <a:pt x="0" y="6"/>
                    </a:lnTo>
                    <a:lnTo>
                      <a:pt x="0"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10" name="Freeform 426"/>
              <p:cNvSpPr>
                <a:spLocks/>
              </p:cNvSpPr>
              <p:nvPr/>
            </p:nvSpPr>
            <p:spPr bwMode="auto">
              <a:xfrm>
                <a:off x="4097" y="3314"/>
                <a:ext cx="6" cy="18"/>
              </a:xfrm>
              <a:custGeom>
                <a:avLst/>
                <a:gdLst>
                  <a:gd name="T0" fmla="*/ 6 w 6"/>
                  <a:gd name="T1" fmla="*/ 18 h 18"/>
                  <a:gd name="T2" fmla="*/ 6 w 6"/>
                  <a:gd name="T3" fmla="*/ 18 h 18"/>
                  <a:gd name="T4" fmla="*/ 0 w 6"/>
                  <a:gd name="T5" fmla="*/ 12 h 18"/>
                  <a:gd name="T6" fmla="*/ 0 w 6"/>
                  <a:gd name="T7" fmla="*/ 6 h 18"/>
                  <a:gd name="T8" fmla="*/ 0 w 6"/>
                  <a:gd name="T9" fmla="*/ 6 h 18"/>
                  <a:gd name="T10" fmla="*/ 0 w 6"/>
                  <a:gd name="T11" fmla="*/ 6 h 18"/>
                  <a:gd name="T12" fmla="*/ 0 w 6"/>
                  <a:gd name="T13" fmla="*/ 6 h 18"/>
                  <a:gd name="T14" fmla="*/ 0 w 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6" y="18"/>
                    </a:moveTo>
                    <a:lnTo>
                      <a:pt x="6" y="18"/>
                    </a:lnTo>
                    <a:lnTo>
                      <a:pt x="0" y="12"/>
                    </a:lnTo>
                    <a:lnTo>
                      <a:pt x="0" y="6"/>
                    </a:lnTo>
                    <a:lnTo>
                      <a:pt x="0" y="6"/>
                    </a:lnTo>
                    <a:lnTo>
                      <a:pt x="0"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11" name="Freeform 427"/>
              <p:cNvSpPr>
                <a:spLocks/>
              </p:cNvSpPr>
              <p:nvPr/>
            </p:nvSpPr>
            <p:spPr bwMode="auto">
              <a:xfrm>
                <a:off x="4085" y="3314"/>
                <a:ext cx="6" cy="12"/>
              </a:xfrm>
              <a:custGeom>
                <a:avLst/>
                <a:gdLst>
                  <a:gd name="T0" fmla="*/ 6 w 6"/>
                  <a:gd name="T1" fmla="*/ 12 h 12"/>
                  <a:gd name="T2" fmla="*/ 6 w 6"/>
                  <a:gd name="T3" fmla="*/ 12 h 12"/>
                  <a:gd name="T4" fmla="*/ 0 w 6"/>
                  <a:gd name="T5" fmla="*/ 6 h 12"/>
                  <a:gd name="T6" fmla="*/ 0 w 6"/>
                  <a:gd name="T7" fmla="*/ 6 h 12"/>
                  <a:gd name="T8" fmla="*/ 0 w 6"/>
                  <a:gd name="T9" fmla="*/ 6 h 12"/>
                  <a:gd name="T10" fmla="*/ 0 w 6"/>
                  <a:gd name="T11" fmla="*/ 6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6" y="12"/>
                    </a:moveTo>
                    <a:lnTo>
                      <a:pt x="6" y="12"/>
                    </a:lnTo>
                    <a:lnTo>
                      <a:pt x="0" y="6"/>
                    </a:lnTo>
                    <a:lnTo>
                      <a:pt x="0" y="6"/>
                    </a:lnTo>
                    <a:lnTo>
                      <a:pt x="0"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12" name="Freeform 428"/>
              <p:cNvSpPr>
                <a:spLocks/>
              </p:cNvSpPr>
              <p:nvPr/>
            </p:nvSpPr>
            <p:spPr bwMode="auto">
              <a:xfrm>
                <a:off x="4074" y="3308"/>
                <a:ext cx="5" cy="6"/>
              </a:xfrm>
              <a:custGeom>
                <a:avLst/>
                <a:gdLst>
                  <a:gd name="T0" fmla="*/ 5 w 5"/>
                  <a:gd name="T1" fmla="*/ 6 h 6"/>
                  <a:gd name="T2" fmla="*/ 5 w 5"/>
                  <a:gd name="T3" fmla="*/ 6 h 6"/>
                  <a:gd name="T4" fmla="*/ 0 w 5"/>
                  <a:gd name="T5" fmla="*/ 6 h 6"/>
                  <a:gd name="T6" fmla="*/ 0 w 5"/>
                  <a:gd name="T7" fmla="*/ 0 h 6"/>
                </a:gdLst>
                <a:ahLst/>
                <a:cxnLst>
                  <a:cxn ang="0">
                    <a:pos x="T0" y="T1"/>
                  </a:cxn>
                  <a:cxn ang="0">
                    <a:pos x="T2" y="T3"/>
                  </a:cxn>
                  <a:cxn ang="0">
                    <a:pos x="T4" y="T5"/>
                  </a:cxn>
                  <a:cxn ang="0">
                    <a:pos x="T6" y="T7"/>
                  </a:cxn>
                </a:cxnLst>
                <a:rect l="0" t="0" r="r" b="b"/>
                <a:pathLst>
                  <a:path w="5" h="6">
                    <a:moveTo>
                      <a:pt x="5" y="6"/>
                    </a:moveTo>
                    <a:lnTo>
                      <a:pt x="5"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13" name="Freeform 429"/>
              <p:cNvSpPr>
                <a:spLocks/>
              </p:cNvSpPr>
              <p:nvPr/>
            </p:nvSpPr>
            <p:spPr bwMode="auto">
              <a:xfrm>
                <a:off x="4066" y="3308"/>
                <a:ext cx="1" cy="12"/>
              </a:xfrm>
              <a:custGeom>
                <a:avLst/>
                <a:gdLst>
                  <a:gd name="T0" fmla="*/ 12 h 12"/>
                  <a:gd name="T1" fmla="*/ 12 h 12"/>
                  <a:gd name="T2" fmla="*/ 6 h 12"/>
                  <a:gd name="T3" fmla="*/ 0 h 12"/>
                </a:gdLst>
                <a:ahLst/>
                <a:cxnLst>
                  <a:cxn ang="0">
                    <a:pos x="0" y="T0"/>
                  </a:cxn>
                  <a:cxn ang="0">
                    <a:pos x="0" y="T1"/>
                  </a:cxn>
                  <a:cxn ang="0">
                    <a:pos x="0" y="T2"/>
                  </a:cxn>
                  <a:cxn ang="0">
                    <a:pos x="0" y="T3"/>
                  </a:cxn>
                </a:cxnLst>
                <a:rect l="0" t="0" r="r" b="b"/>
                <a:pathLst>
                  <a:path h="12">
                    <a:moveTo>
                      <a:pt x="0" y="12"/>
                    </a:move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14" name="Line 430"/>
              <p:cNvSpPr>
                <a:spLocks noChangeShapeType="1"/>
              </p:cNvSpPr>
              <p:nvPr/>
            </p:nvSpPr>
            <p:spPr bwMode="auto">
              <a:xfrm flipV="1">
                <a:off x="4054" y="3294"/>
                <a:ext cx="1"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815" name="Freeform 431"/>
              <p:cNvSpPr>
                <a:spLocks/>
              </p:cNvSpPr>
              <p:nvPr/>
            </p:nvSpPr>
            <p:spPr bwMode="auto">
              <a:xfrm>
                <a:off x="4268" y="2016"/>
                <a:ext cx="18" cy="20"/>
              </a:xfrm>
              <a:custGeom>
                <a:avLst/>
                <a:gdLst>
                  <a:gd name="T0" fmla="*/ 0 w 18"/>
                  <a:gd name="T1" fmla="*/ 0 h 20"/>
                  <a:gd name="T2" fmla="*/ 6 w 18"/>
                  <a:gd name="T3" fmla="*/ 0 h 20"/>
                  <a:gd name="T4" fmla="*/ 12 w 18"/>
                  <a:gd name="T5" fmla="*/ 12 h 20"/>
                  <a:gd name="T6" fmla="*/ 18 w 18"/>
                  <a:gd name="T7" fmla="*/ 20 h 20"/>
                </a:gdLst>
                <a:ahLst/>
                <a:cxnLst>
                  <a:cxn ang="0">
                    <a:pos x="T0" y="T1"/>
                  </a:cxn>
                  <a:cxn ang="0">
                    <a:pos x="T2" y="T3"/>
                  </a:cxn>
                  <a:cxn ang="0">
                    <a:pos x="T4" y="T5"/>
                  </a:cxn>
                  <a:cxn ang="0">
                    <a:pos x="T6" y="T7"/>
                  </a:cxn>
                </a:cxnLst>
                <a:rect l="0" t="0" r="r" b="b"/>
                <a:pathLst>
                  <a:path w="18" h="20">
                    <a:moveTo>
                      <a:pt x="0" y="0"/>
                    </a:moveTo>
                    <a:lnTo>
                      <a:pt x="6" y="0"/>
                    </a:lnTo>
                    <a:lnTo>
                      <a:pt x="12" y="12"/>
                    </a:lnTo>
                    <a:lnTo>
                      <a:pt x="18"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16" name="Freeform 432"/>
              <p:cNvSpPr>
                <a:spLocks/>
              </p:cNvSpPr>
              <p:nvPr/>
            </p:nvSpPr>
            <p:spPr bwMode="auto">
              <a:xfrm>
                <a:off x="4471" y="1973"/>
                <a:ext cx="1" cy="26"/>
              </a:xfrm>
              <a:custGeom>
                <a:avLst/>
                <a:gdLst>
                  <a:gd name="T0" fmla="*/ 0 h 26"/>
                  <a:gd name="T1" fmla="*/ 8 h 26"/>
                  <a:gd name="T2" fmla="*/ 14 h 26"/>
                  <a:gd name="T3" fmla="*/ 26 h 26"/>
                </a:gdLst>
                <a:ahLst/>
                <a:cxnLst>
                  <a:cxn ang="0">
                    <a:pos x="0" y="T0"/>
                  </a:cxn>
                  <a:cxn ang="0">
                    <a:pos x="0" y="T1"/>
                  </a:cxn>
                  <a:cxn ang="0">
                    <a:pos x="0" y="T2"/>
                  </a:cxn>
                  <a:cxn ang="0">
                    <a:pos x="0" y="T3"/>
                  </a:cxn>
                </a:cxnLst>
                <a:rect l="0" t="0" r="r" b="b"/>
                <a:pathLst>
                  <a:path h="26">
                    <a:moveTo>
                      <a:pt x="0" y="0"/>
                    </a:moveTo>
                    <a:lnTo>
                      <a:pt x="0" y="8"/>
                    </a:lnTo>
                    <a:lnTo>
                      <a:pt x="0" y="14"/>
                    </a:lnTo>
                    <a:lnTo>
                      <a:pt x="0"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17" name="Freeform 433"/>
              <p:cNvSpPr>
                <a:spLocks/>
              </p:cNvSpPr>
              <p:nvPr/>
            </p:nvSpPr>
            <p:spPr bwMode="auto">
              <a:xfrm>
                <a:off x="4036" y="2213"/>
                <a:ext cx="30" cy="6"/>
              </a:xfrm>
              <a:custGeom>
                <a:avLst/>
                <a:gdLst>
                  <a:gd name="T0" fmla="*/ 30 w 30"/>
                  <a:gd name="T1" fmla="*/ 0 h 6"/>
                  <a:gd name="T2" fmla="*/ 24 w 30"/>
                  <a:gd name="T3" fmla="*/ 6 h 6"/>
                  <a:gd name="T4" fmla="*/ 12 w 30"/>
                  <a:gd name="T5" fmla="*/ 6 h 6"/>
                  <a:gd name="T6" fmla="*/ 0 w 30"/>
                  <a:gd name="T7" fmla="*/ 6 h 6"/>
                </a:gdLst>
                <a:ahLst/>
                <a:cxnLst>
                  <a:cxn ang="0">
                    <a:pos x="T0" y="T1"/>
                  </a:cxn>
                  <a:cxn ang="0">
                    <a:pos x="T2" y="T3"/>
                  </a:cxn>
                  <a:cxn ang="0">
                    <a:pos x="T4" y="T5"/>
                  </a:cxn>
                  <a:cxn ang="0">
                    <a:pos x="T6" y="T7"/>
                  </a:cxn>
                </a:cxnLst>
                <a:rect l="0" t="0" r="r" b="b"/>
                <a:pathLst>
                  <a:path w="30" h="6">
                    <a:moveTo>
                      <a:pt x="30" y="0"/>
                    </a:moveTo>
                    <a:lnTo>
                      <a:pt x="24" y="6"/>
                    </a:lnTo>
                    <a:lnTo>
                      <a:pt x="12"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18" name="Freeform 434"/>
              <p:cNvSpPr>
                <a:spLocks/>
              </p:cNvSpPr>
              <p:nvPr/>
            </p:nvSpPr>
            <p:spPr bwMode="auto">
              <a:xfrm>
                <a:off x="4103" y="2176"/>
                <a:ext cx="26" cy="1"/>
              </a:xfrm>
              <a:custGeom>
                <a:avLst/>
                <a:gdLst>
                  <a:gd name="T0" fmla="*/ 0 w 26"/>
                  <a:gd name="T1" fmla="*/ 0 w 26"/>
                  <a:gd name="T2" fmla="*/ 12 w 26"/>
                  <a:gd name="T3" fmla="*/ 26 w 26"/>
                </a:gdLst>
                <a:ahLst/>
                <a:cxnLst>
                  <a:cxn ang="0">
                    <a:pos x="T0" y="0"/>
                  </a:cxn>
                  <a:cxn ang="0">
                    <a:pos x="T1" y="0"/>
                  </a:cxn>
                  <a:cxn ang="0">
                    <a:pos x="T2" y="0"/>
                  </a:cxn>
                  <a:cxn ang="0">
                    <a:pos x="T3" y="0"/>
                  </a:cxn>
                </a:cxnLst>
                <a:rect l="0" t="0" r="r" b="b"/>
                <a:pathLst>
                  <a:path w="26">
                    <a:moveTo>
                      <a:pt x="0" y="0"/>
                    </a:moveTo>
                    <a:lnTo>
                      <a:pt x="0" y="0"/>
                    </a:lnTo>
                    <a:lnTo>
                      <a:pt x="12" y="0"/>
                    </a:lnTo>
                    <a:lnTo>
                      <a:pt x="2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19" name="Freeform 435"/>
              <p:cNvSpPr>
                <a:spLocks/>
              </p:cNvSpPr>
              <p:nvPr/>
            </p:nvSpPr>
            <p:spPr bwMode="auto">
              <a:xfrm>
                <a:off x="4103" y="2201"/>
                <a:ext cx="32" cy="6"/>
              </a:xfrm>
              <a:custGeom>
                <a:avLst/>
                <a:gdLst>
                  <a:gd name="T0" fmla="*/ 0 w 32"/>
                  <a:gd name="T1" fmla="*/ 0 h 6"/>
                  <a:gd name="T2" fmla="*/ 6 w 32"/>
                  <a:gd name="T3" fmla="*/ 0 h 6"/>
                  <a:gd name="T4" fmla="*/ 18 w 32"/>
                  <a:gd name="T5" fmla="*/ 6 h 6"/>
                  <a:gd name="T6" fmla="*/ 32 w 32"/>
                  <a:gd name="T7" fmla="*/ 6 h 6"/>
                </a:gdLst>
                <a:ahLst/>
                <a:cxnLst>
                  <a:cxn ang="0">
                    <a:pos x="T0" y="T1"/>
                  </a:cxn>
                  <a:cxn ang="0">
                    <a:pos x="T2" y="T3"/>
                  </a:cxn>
                  <a:cxn ang="0">
                    <a:pos x="T4" y="T5"/>
                  </a:cxn>
                  <a:cxn ang="0">
                    <a:pos x="T6" y="T7"/>
                  </a:cxn>
                </a:cxnLst>
                <a:rect l="0" t="0" r="r" b="b"/>
                <a:pathLst>
                  <a:path w="32" h="6">
                    <a:moveTo>
                      <a:pt x="0" y="0"/>
                    </a:moveTo>
                    <a:lnTo>
                      <a:pt x="6" y="0"/>
                    </a:lnTo>
                    <a:lnTo>
                      <a:pt x="18" y="6"/>
                    </a:lnTo>
                    <a:lnTo>
                      <a:pt x="32"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20" name="Freeform 436"/>
              <p:cNvSpPr>
                <a:spLocks/>
              </p:cNvSpPr>
              <p:nvPr/>
            </p:nvSpPr>
            <p:spPr bwMode="auto">
              <a:xfrm>
                <a:off x="3859" y="2016"/>
                <a:ext cx="24" cy="26"/>
              </a:xfrm>
              <a:custGeom>
                <a:avLst/>
                <a:gdLst>
                  <a:gd name="T0" fmla="*/ 24 w 24"/>
                  <a:gd name="T1" fmla="*/ 0 h 26"/>
                  <a:gd name="T2" fmla="*/ 18 w 24"/>
                  <a:gd name="T3" fmla="*/ 0 h 26"/>
                  <a:gd name="T4" fmla="*/ 12 w 24"/>
                  <a:gd name="T5" fmla="*/ 6 h 26"/>
                  <a:gd name="T6" fmla="*/ 6 w 24"/>
                  <a:gd name="T7" fmla="*/ 6 h 26"/>
                  <a:gd name="T8" fmla="*/ 6 w 24"/>
                  <a:gd name="T9" fmla="*/ 6 h 26"/>
                  <a:gd name="T10" fmla="*/ 6 w 24"/>
                  <a:gd name="T11" fmla="*/ 12 h 26"/>
                  <a:gd name="T12" fmla="*/ 0 w 24"/>
                  <a:gd name="T13" fmla="*/ 20 h 26"/>
                  <a:gd name="T14" fmla="*/ 6 w 2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6">
                    <a:moveTo>
                      <a:pt x="24" y="0"/>
                    </a:moveTo>
                    <a:lnTo>
                      <a:pt x="18" y="0"/>
                    </a:lnTo>
                    <a:lnTo>
                      <a:pt x="12" y="6"/>
                    </a:lnTo>
                    <a:lnTo>
                      <a:pt x="6" y="6"/>
                    </a:lnTo>
                    <a:lnTo>
                      <a:pt x="6" y="6"/>
                    </a:lnTo>
                    <a:lnTo>
                      <a:pt x="6" y="12"/>
                    </a:lnTo>
                    <a:lnTo>
                      <a:pt x="0" y="20"/>
                    </a:lnTo>
                    <a:lnTo>
                      <a:pt x="6"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21" name="Freeform 437"/>
              <p:cNvSpPr>
                <a:spLocks/>
              </p:cNvSpPr>
              <p:nvPr/>
            </p:nvSpPr>
            <p:spPr bwMode="auto">
              <a:xfrm>
                <a:off x="3865" y="2005"/>
                <a:ext cx="12" cy="11"/>
              </a:xfrm>
              <a:custGeom>
                <a:avLst/>
                <a:gdLst>
                  <a:gd name="T0" fmla="*/ 12 w 12"/>
                  <a:gd name="T1" fmla="*/ 0 h 11"/>
                  <a:gd name="T2" fmla="*/ 6 w 12"/>
                  <a:gd name="T3" fmla="*/ 6 h 11"/>
                  <a:gd name="T4" fmla="*/ 0 w 12"/>
                  <a:gd name="T5" fmla="*/ 6 h 11"/>
                  <a:gd name="T6" fmla="*/ 0 w 12"/>
                  <a:gd name="T7" fmla="*/ 11 h 11"/>
                </a:gdLst>
                <a:ahLst/>
                <a:cxnLst>
                  <a:cxn ang="0">
                    <a:pos x="T0" y="T1"/>
                  </a:cxn>
                  <a:cxn ang="0">
                    <a:pos x="T2" y="T3"/>
                  </a:cxn>
                  <a:cxn ang="0">
                    <a:pos x="T4" y="T5"/>
                  </a:cxn>
                  <a:cxn ang="0">
                    <a:pos x="T6" y="T7"/>
                  </a:cxn>
                </a:cxnLst>
                <a:rect l="0" t="0" r="r" b="b"/>
                <a:pathLst>
                  <a:path w="12" h="11">
                    <a:moveTo>
                      <a:pt x="12" y="0"/>
                    </a:moveTo>
                    <a:lnTo>
                      <a:pt x="6" y="6"/>
                    </a:lnTo>
                    <a:lnTo>
                      <a:pt x="0" y="6"/>
                    </a:lnTo>
                    <a:lnTo>
                      <a:pt x="0"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22" name="Freeform 438"/>
              <p:cNvSpPr>
                <a:spLocks/>
              </p:cNvSpPr>
              <p:nvPr/>
            </p:nvSpPr>
            <p:spPr bwMode="auto">
              <a:xfrm>
                <a:off x="3662" y="1944"/>
                <a:ext cx="18" cy="17"/>
              </a:xfrm>
              <a:custGeom>
                <a:avLst/>
                <a:gdLst>
                  <a:gd name="T0" fmla="*/ 18 w 18"/>
                  <a:gd name="T1" fmla="*/ 0 h 17"/>
                  <a:gd name="T2" fmla="*/ 12 w 18"/>
                  <a:gd name="T3" fmla="*/ 6 h 17"/>
                  <a:gd name="T4" fmla="*/ 0 w 18"/>
                  <a:gd name="T5" fmla="*/ 11 h 17"/>
                  <a:gd name="T6" fmla="*/ 0 w 18"/>
                  <a:gd name="T7" fmla="*/ 17 h 17"/>
                </a:gdLst>
                <a:ahLst/>
                <a:cxnLst>
                  <a:cxn ang="0">
                    <a:pos x="T0" y="T1"/>
                  </a:cxn>
                  <a:cxn ang="0">
                    <a:pos x="T2" y="T3"/>
                  </a:cxn>
                  <a:cxn ang="0">
                    <a:pos x="T4" y="T5"/>
                  </a:cxn>
                  <a:cxn ang="0">
                    <a:pos x="T6" y="T7"/>
                  </a:cxn>
                </a:cxnLst>
                <a:rect l="0" t="0" r="r" b="b"/>
                <a:pathLst>
                  <a:path w="18" h="17">
                    <a:moveTo>
                      <a:pt x="18" y="0"/>
                    </a:moveTo>
                    <a:lnTo>
                      <a:pt x="12" y="6"/>
                    </a:lnTo>
                    <a:lnTo>
                      <a:pt x="0" y="11"/>
                    </a:lnTo>
                    <a:lnTo>
                      <a:pt x="0" y="1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23" name="Freeform 439"/>
              <p:cNvSpPr>
                <a:spLocks/>
              </p:cNvSpPr>
              <p:nvPr/>
            </p:nvSpPr>
            <p:spPr bwMode="auto">
              <a:xfrm>
                <a:off x="3491" y="1900"/>
                <a:ext cx="61" cy="32"/>
              </a:xfrm>
              <a:custGeom>
                <a:avLst/>
                <a:gdLst>
                  <a:gd name="T0" fmla="*/ 0 w 61"/>
                  <a:gd name="T1" fmla="*/ 0 h 32"/>
                  <a:gd name="T2" fmla="*/ 6 w 61"/>
                  <a:gd name="T3" fmla="*/ 6 h 32"/>
                  <a:gd name="T4" fmla="*/ 24 w 61"/>
                  <a:gd name="T5" fmla="*/ 12 h 32"/>
                  <a:gd name="T6" fmla="*/ 44 w 61"/>
                  <a:gd name="T7" fmla="*/ 18 h 32"/>
                  <a:gd name="T8" fmla="*/ 44 w 61"/>
                  <a:gd name="T9" fmla="*/ 18 h 32"/>
                  <a:gd name="T10" fmla="*/ 50 w 61"/>
                  <a:gd name="T11" fmla="*/ 26 h 32"/>
                  <a:gd name="T12" fmla="*/ 55 w 61"/>
                  <a:gd name="T13" fmla="*/ 32 h 32"/>
                  <a:gd name="T14" fmla="*/ 61 w 61"/>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2">
                    <a:moveTo>
                      <a:pt x="0" y="0"/>
                    </a:moveTo>
                    <a:lnTo>
                      <a:pt x="6" y="6"/>
                    </a:lnTo>
                    <a:lnTo>
                      <a:pt x="24" y="12"/>
                    </a:lnTo>
                    <a:lnTo>
                      <a:pt x="44" y="18"/>
                    </a:lnTo>
                    <a:lnTo>
                      <a:pt x="44" y="18"/>
                    </a:lnTo>
                    <a:lnTo>
                      <a:pt x="50" y="26"/>
                    </a:lnTo>
                    <a:lnTo>
                      <a:pt x="55" y="32"/>
                    </a:lnTo>
                    <a:lnTo>
                      <a:pt x="61" y="3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24" name="Freeform 440"/>
              <p:cNvSpPr>
                <a:spLocks/>
              </p:cNvSpPr>
              <p:nvPr/>
            </p:nvSpPr>
            <p:spPr bwMode="auto">
              <a:xfrm>
                <a:off x="3981" y="2286"/>
                <a:ext cx="24" cy="12"/>
              </a:xfrm>
              <a:custGeom>
                <a:avLst/>
                <a:gdLst>
                  <a:gd name="T0" fmla="*/ 0 w 24"/>
                  <a:gd name="T1" fmla="*/ 0 h 12"/>
                  <a:gd name="T2" fmla="*/ 0 w 24"/>
                  <a:gd name="T3" fmla="*/ 6 h 12"/>
                  <a:gd name="T4" fmla="*/ 12 w 24"/>
                  <a:gd name="T5" fmla="*/ 12 h 12"/>
                  <a:gd name="T6" fmla="*/ 24 w 24"/>
                  <a:gd name="T7" fmla="*/ 12 h 12"/>
                </a:gdLst>
                <a:ahLst/>
                <a:cxnLst>
                  <a:cxn ang="0">
                    <a:pos x="T0" y="T1"/>
                  </a:cxn>
                  <a:cxn ang="0">
                    <a:pos x="T2" y="T3"/>
                  </a:cxn>
                  <a:cxn ang="0">
                    <a:pos x="T4" y="T5"/>
                  </a:cxn>
                  <a:cxn ang="0">
                    <a:pos x="T6" y="T7"/>
                  </a:cxn>
                </a:cxnLst>
                <a:rect l="0" t="0" r="r" b="b"/>
                <a:pathLst>
                  <a:path w="24" h="12">
                    <a:moveTo>
                      <a:pt x="0" y="0"/>
                    </a:moveTo>
                    <a:lnTo>
                      <a:pt x="0" y="6"/>
                    </a:lnTo>
                    <a:lnTo>
                      <a:pt x="12" y="12"/>
                    </a:lnTo>
                    <a:lnTo>
                      <a:pt x="24"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25" name="Freeform 441"/>
              <p:cNvSpPr>
                <a:spLocks/>
              </p:cNvSpPr>
              <p:nvPr/>
            </p:nvSpPr>
            <p:spPr bwMode="auto">
              <a:xfrm>
                <a:off x="3987" y="2317"/>
                <a:ext cx="18" cy="12"/>
              </a:xfrm>
              <a:custGeom>
                <a:avLst/>
                <a:gdLst>
                  <a:gd name="T0" fmla="*/ 0 w 18"/>
                  <a:gd name="T1" fmla="*/ 0 h 12"/>
                  <a:gd name="T2" fmla="*/ 0 w 18"/>
                  <a:gd name="T3" fmla="*/ 6 h 12"/>
                  <a:gd name="T4" fmla="*/ 6 w 18"/>
                  <a:gd name="T5" fmla="*/ 12 h 12"/>
                  <a:gd name="T6" fmla="*/ 18 w 18"/>
                  <a:gd name="T7" fmla="*/ 12 h 12"/>
                </a:gdLst>
                <a:ahLst/>
                <a:cxnLst>
                  <a:cxn ang="0">
                    <a:pos x="T0" y="T1"/>
                  </a:cxn>
                  <a:cxn ang="0">
                    <a:pos x="T2" y="T3"/>
                  </a:cxn>
                  <a:cxn ang="0">
                    <a:pos x="T4" y="T5"/>
                  </a:cxn>
                  <a:cxn ang="0">
                    <a:pos x="T6" y="T7"/>
                  </a:cxn>
                </a:cxnLst>
                <a:rect l="0" t="0" r="r" b="b"/>
                <a:pathLst>
                  <a:path w="18" h="12">
                    <a:moveTo>
                      <a:pt x="0" y="0"/>
                    </a:moveTo>
                    <a:lnTo>
                      <a:pt x="0" y="6"/>
                    </a:lnTo>
                    <a:lnTo>
                      <a:pt x="6" y="12"/>
                    </a:lnTo>
                    <a:lnTo>
                      <a:pt x="18"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26" name="Freeform 442"/>
              <p:cNvSpPr>
                <a:spLocks/>
              </p:cNvSpPr>
              <p:nvPr/>
            </p:nvSpPr>
            <p:spPr bwMode="auto">
              <a:xfrm>
                <a:off x="4146" y="2262"/>
                <a:ext cx="38" cy="24"/>
              </a:xfrm>
              <a:custGeom>
                <a:avLst/>
                <a:gdLst>
                  <a:gd name="T0" fmla="*/ 38 w 38"/>
                  <a:gd name="T1" fmla="*/ 0 h 24"/>
                  <a:gd name="T2" fmla="*/ 30 w 38"/>
                  <a:gd name="T3" fmla="*/ 6 h 24"/>
                  <a:gd name="T4" fmla="*/ 18 w 38"/>
                  <a:gd name="T5" fmla="*/ 18 h 24"/>
                  <a:gd name="T6" fmla="*/ 0 w 38"/>
                  <a:gd name="T7" fmla="*/ 24 h 24"/>
                </a:gdLst>
                <a:ahLst/>
                <a:cxnLst>
                  <a:cxn ang="0">
                    <a:pos x="T0" y="T1"/>
                  </a:cxn>
                  <a:cxn ang="0">
                    <a:pos x="T2" y="T3"/>
                  </a:cxn>
                  <a:cxn ang="0">
                    <a:pos x="T4" y="T5"/>
                  </a:cxn>
                  <a:cxn ang="0">
                    <a:pos x="T6" y="T7"/>
                  </a:cxn>
                </a:cxnLst>
                <a:rect l="0" t="0" r="r" b="b"/>
                <a:pathLst>
                  <a:path w="38" h="24">
                    <a:moveTo>
                      <a:pt x="38" y="0"/>
                    </a:moveTo>
                    <a:lnTo>
                      <a:pt x="30" y="6"/>
                    </a:lnTo>
                    <a:lnTo>
                      <a:pt x="18" y="18"/>
                    </a:lnTo>
                    <a:lnTo>
                      <a:pt x="0" y="2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27" name="Freeform 443"/>
              <p:cNvSpPr>
                <a:spLocks/>
              </p:cNvSpPr>
              <p:nvPr/>
            </p:nvSpPr>
            <p:spPr bwMode="auto">
              <a:xfrm>
                <a:off x="4146" y="2298"/>
                <a:ext cx="30" cy="25"/>
              </a:xfrm>
              <a:custGeom>
                <a:avLst/>
                <a:gdLst>
                  <a:gd name="T0" fmla="*/ 30 w 30"/>
                  <a:gd name="T1" fmla="*/ 0 h 25"/>
                  <a:gd name="T2" fmla="*/ 24 w 30"/>
                  <a:gd name="T3" fmla="*/ 5 h 25"/>
                  <a:gd name="T4" fmla="*/ 12 w 30"/>
                  <a:gd name="T5" fmla="*/ 19 h 25"/>
                  <a:gd name="T6" fmla="*/ 0 w 30"/>
                  <a:gd name="T7" fmla="*/ 25 h 25"/>
                </a:gdLst>
                <a:ahLst/>
                <a:cxnLst>
                  <a:cxn ang="0">
                    <a:pos x="T0" y="T1"/>
                  </a:cxn>
                  <a:cxn ang="0">
                    <a:pos x="T2" y="T3"/>
                  </a:cxn>
                  <a:cxn ang="0">
                    <a:pos x="T4" y="T5"/>
                  </a:cxn>
                  <a:cxn ang="0">
                    <a:pos x="T6" y="T7"/>
                  </a:cxn>
                </a:cxnLst>
                <a:rect l="0" t="0" r="r" b="b"/>
                <a:pathLst>
                  <a:path w="30" h="25">
                    <a:moveTo>
                      <a:pt x="30" y="0"/>
                    </a:moveTo>
                    <a:lnTo>
                      <a:pt x="24" y="5"/>
                    </a:lnTo>
                    <a:lnTo>
                      <a:pt x="12" y="19"/>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28" name="Freeform 444"/>
              <p:cNvSpPr>
                <a:spLocks/>
              </p:cNvSpPr>
              <p:nvPr/>
            </p:nvSpPr>
            <p:spPr bwMode="auto">
              <a:xfrm>
                <a:off x="4176" y="2225"/>
                <a:ext cx="14" cy="18"/>
              </a:xfrm>
              <a:custGeom>
                <a:avLst/>
                <a:gdLst>
                  <a:gd name="T0" fmla="*/ 14 w 14"/>
                  <a:gd name="T1" fmla="*/ 0 h 18"/>
                  <a:gd name="T2" fmla="*/ 14 w 14"/>
                  <a:gd name="T3" fmla="*/ 6 h 18"/>
                  <a:gd name="T4" fmla="*/ 8 w 14"/>
                  <a:gd name="T5" fmla="*/ 12 h 18"/>
                  <a:gd name="T6" fmla="*/ 0 w 14"/>
                  <a:gd name="T7" fmla="*/ 18 h 18"/>
                </a:gdLst>
                <a:ahLst/>
                <a:cxnLst>
                  <a:cxn ang="0">
                    <a:pos x="T0" y="T1"/>
                  </a:cxn>
                  <a:cxn ang="0">
                    <a:pos x="T2" y="T3"/>
                  </a:cxn>
                  <a:cxn ang="0">
                    <a:pos x="T4" y="T5"/>
                  </a:cxn>
                  <a:cxn ang="0">
                    <a:pos x="T6" y="T7"/>
                  </a:cxn>
                </a:cxnLst>
                <a:rect l="0" t="0" r="r" b="b"/>
                <a:pathLst>
                  <a:path w="14" h="18">
                    <a:moveTo>
                      <a:pt x="14" y="0"/>
                    </a:moveTo>
                    <a:lnTo>
                      <a:pt x="14" y="6"/>
                    </a:lnTo>
                    <a:lnTo>
                      <a:pt x="8"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29" name="Freeform 445"/>
              <p:cNvSpPr>
                <a:spLocks/>
              </p:cNvSpPr>
              <p:nvPr/>
            </p:nvSpPr>
            <p:spPr bwMode="auto">
              <a:xfrm>
                <a:off x="3969" y="2237"/>
                <a:ext cx="12" cy="11"/>
              </a:xfrm>
              <a:custGeom>
                <a:avLst/>
                <a:gdLst>
                  <a:gd name="T0" fmla="*/ 0 w 12"/>
                  <a:gd name="T1" fmla="*/ 0 h 11"/>
                  <a:gd name="T2" fmla="*/ 0 w 12"/>
                  <a:gd name="T3" fmla="*/ 6 h 11"/>
                  <a:gd name="T4" fmla="*/ 6 w 12"/>
                  <a:gd name="T5" fmla="*/ 11 h 11"/>
                  <a:gd name="T6" fmla="*/ 12 w 12"/>
                  <a:gd name="T7" fmla="*/ 11 h 11"/>
                </a:gdLst>
                <a:ahLst/>
                <a:cxnLst>
                  <a:cxn ang="0">
                    <a:pos x="T0" y="T1"/>
                  </a:cxn>
                  <a:cxn ang="0">
                    <a:pos x="T2" y="T3"/>
                  </a:cxn>
                  <a:cxn ang="0">
                    <a:pos x="T4" y="T5"/>
                  </a:cxn>
                  <a:cxn ang="0">
                    <a:pos x="T6" y="T7"/>
                  </a:cxn>
                </a:cxnLst>
                <a:rect l="0" t="0" r="r" b="b"/>
                <a:pathLst>
                  <a:path w="12" h="11">
                    <a:moveTo>
                      <a:pt x="0" y="0"/>
                    </a:moveTo>
                    <a:lnTo>
                      <a:pt x="0" y="6"/>
                    </a:lnTo>
                    <a:lnTo>
                      <a:pt x="6" y="11"/>
                    </a:lnTo>
                    <a:lnTo>
                      <a:pt x="12"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30" name="Freeform 446"/>
              <p:cNvSpPr>
                <a:spLocks/>
              </p:cNvSpPr>
              <p:nvPr/>
            </p:nvSpPr>
            <p:spPr bwMode="auto">
              <a:xfrm>
                <a:off x="4066" y="2298"/>
                <a:ext cx="19" cy="5"/>
              </a:xfrm>
              <a:custGeom>
                <a:avLst/>
                <a:gdLst>
                  <a:gd name="T0" fmla="*/ 19 w 19"/>
                  <a:gd name="T1" fmla="*/ 0 h 5"/>
                  <a:gd name="T2" fmla="*/ 13 w 19"/>
                  <a:gd name="T3" fmla="*/ 0 h 5"/>
                  <a:gd name="T4" fmla="*/ 8 w 19"/>
                  <a:gd name="T5" fmla="*/ 5 h 5"/>
                  <a:gd name="T6" fmla="*/ 0 w 19"/>
                  <a:gd name="T7" fmla="*/ 5 h 5"/>
                </a:gdLst>
                <a:ahLst/>
                <a:cxnLst>
                  <a:cxn ang="0">
                    <a:pos x="T0" y="T1"/>
                  </a:cxn>
                  <a:cxn ang="0">
                    <a:pos x="T2" y="T3"/>
                  </a:cxn>
                  <a:cxn ang="0">
                    <a:pos x="T4" y="T5"/>
                  </a:cxn>
                  <a:cxn ang="0">
                    <a:pos x="T6" y="T7"/>
                  </a:cxn>
                </a:cxnLst>
                <a:rect l="0" t="0" r="r" b="b"/>
                <a:pathLst>
                  <a:path w="19" h="5">
                    <a:moveTo>
                      <a:pt x="19" y="0"/>
                    </a:moveTo>
                    <a:lnTo>
                      <a:pt x="13" y="0"/>
                    </a:lnTo>
                    <a:lnTo>
                      <a:pt x="8" y="5"/>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31" name="Freeform 447"/>
              <p:cNvSpPr>
                <a:spLocks/>
              </p:cNvSpPr>
              <p:nvPr/>
            </p:nvSpPr>
            <p:spPr bwMode="auto">
              <a:xfrm>
                <a:off x="4036" y="2854"/>
                <a:ext cx="24" cy="26"/>
              </a:xfrm>
              <a:custGeom>
                <a:avLst/>
                <a:gdLst>
                  <a:gd name="T0" fmla="*/ 24 w 24"/>
                  <a:gd name="T1" fmla="*/ 0 h 26"/>
                  <a:gd name="T2" fmla="*/ 18 w 24"/>
                  <a:gd name="T3" fmla="*/ 8 h 26"/>
                  <a:gd name="T4" fmla="*/ 12 w 24"/>
                  <a:gd name="T5" fmla="*/ 20 h 26"/>
                  <a:gd name="T6" fmla="*/ 0 w 24"/>
                  <a:gd name="T7" fmla="*/ 26 h 26"/>
                </a:gdLst>
                <a:ahLst/>
                <a:cxnLst>
                  <a:cxn ang="0">
                    <a:pos x="T0" y="T1"/>
                  </a:cxn>
                  <a:cxn ang="0">
                    <a:pos x="T2" y="T3"/>
                  </a:cxn>
                  <a:cxn ang="0">
                    <a:pos x="T4" y="T5"/>
                  </a:cxn>
                  <a:cxn ang="0">
                    <a:pos x="T6" y="T7"/>
                  </a:cxn>
                </a:cxnLst>
                <a:rect l="0" t="0" r="r" b="b"/>
                <a:pathLst>
                  <a:path w="24" h="26">
                    <a:moveTo>
                      <a:pt x="24" y="0"/>
                    </a:moveTo>
                    <a:lnTo>
                      <a:pt x="18" y="8"/>
                    </a:lnTo>
                    <a:lnTo>
                      <a:pt x="12" y="20"/>
                    </a:lnTo>
                    <a:lnTo>
                      <a:pt x="0"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32" name="Freeform 448"/>
              <p:cNvSpPr>
                <a:spLocks/>
              </p:cNvSpPr>
              <p:nvPr/>
            </p:nvSpPr>
            <p:spPr bwMode="auto">
              <a:xfrm>
                <a:off x="4103" y="2868"/>
                <a:ext cx="32" cy="12"/>
              </a:xfrm>
              <a:custGeom>
                <a:avLst/>
                <a:gdLst>
                  <a:gd name="T0" fmla="*/ 32 w 32"/>
                  <a:gd name="T1" fmla="*/ 0 h 12"/>
                  <a:gd name="T2" fmla="*/ 26 w 32"/>
                  <a:gd name="T3" fmla="*/ 6 h 12"/>
                  <a:gd name="T4" fmla="*/ 12 w 32"/>
                  <a:gd name="T5" fmla="*/ 12 h 12"/>
                  <a:gd name="T6" fmla="*/ 0 w 32"/>
                  <a:gd name="T7" fmla="*/ 12 h 12"/>
                </a:gdLst>
                <a:ahLst/>
                <a:cxnLst>
                  <a:cxn ang="0">
                    <a:pos x="T0" y="T1"/>
                  </a:cxn>
                  <a:cxn ang="0">
                    <a:pos x="T2" y="T3"/>
                  </a:cxn>
                  <a:cxn ang="0">
                    <a:pos x="T4" y="T5"/>
                  </a:cxn>
                  <a:cxn ang="0">
                    <a:pos x="T6" y="T7"/>
                  </a:cxn>
                </a:cxnLst>
                <a:rect l="0" t="0" r="r" b="b"/>
                <a:pathLst>
                  <a:path w="32" h="12">
                    <a:moveTo>
                      <a:pt x="32" y="0"/>
                    </a:moveTo>
                    <a:lnTo>
                      <a:pt x="26" y="6"/>
                    </a:lnTo>
                    <a:lnTo>
                      <a:pt x="12"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12833" name="Freeform 449"/>
            <p:cNvSpPr>
              <a:spLocks/>
            </p:cNvSpPr>
            <p:nvPr/>
          </p:nvSpPr>
          <p:spPr bwMode="auto">
            <a:xfrm>
              <a:off x="2320" y="3039"/>
              <a:ext cx="1" cy="49"/>
            </a:xfrm>
            <a:custGeom>
              <a:avLst/>
              <a:gdLst>
                <a:gd name="T0" fmla="*/ 0 h 49"/>
                <a:gd name="T1" fmla="*/ 12 h 49"/>
                <a:gd name="T2" fmla="*/ 35 h 49"/>
                <a:gd name="T3" fmla="*/ 49 h 49"/>
              </a:gdLst>
              <a:ahLst/>
              <a:cxnLst>
                <a:cxn ang="0">
                  <a:pos x="0" y="T0"/>
                </a:cxn>
                <a:cxn ang="0">
                  <a:pos x="0" y="T1"/>
                </a:cxn>
                <a:cxn ang="0">
                  <a:pos x="0" y="T2"/>
                </a:cxn>
                <a:cxn ang="0">
                  <a:pos x="0" y="T3"/>
                </a:cxn>
              </a:cxnLst>
              <a:rect l="0" t="0" r="r" b="b"/>
              <a:pathLst>
                <a:path h="49">
                  <a:moveTo>
                    <a:pt x="0" y="0"/>
                  </a:moveTo>
                  <a:lnTo>
                    <a:pt x="0" y="12"/>
                  </a:lnTo>
                  <a:lnTo>
                    <a:pt x="0" y="35"/>
                  </a:lnTo>
                  <a:lnTo>
                    <a:pt x="0"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34" name="Freeform 450"/>
            <p:cNvSpPr>
              <a:spLocks/>
            </p:cNvSpPr>
            <p:nvPr/>
          </p:nvSpPr>
          <p:spPr bwMode="auto">
            <a:xfrm>
              <a:off x="2363" y="3094"/>
              <a:ext cx="12" cy="43"/>
            </a:xfrm>
            <a:custGeom>
              <a:avLst/>
              <a:gdLst>
                <a:gd name="T0" fmla="*/ 12 w 12"/>
                <a:gd name="T1" fmla="*/ 43 h 43"/>
                <a:gd name="T2" fmla="*/ 12 w 12"/>
                <a:gd name="T3" fmla="*/ 43 h 43"/>
                <a:gd name="T4" fmla="*/ 12 w 12"/>
                <a:gd name="T5" fmla="*/ 29 h 43"/>
                <a:gd name="T6" fmla="*/ 12 w 12"/>
                <a:gd name="T7" fmla="*/ 23 h 43"/>
                <a:gd name="T8" fmla="*/ 12 w 12"/>
                <a:gd name="T9" fmla="*/ 23 h 43"/>
                <a:gd name="T10" fmla="*/ 12 w 12"/>
                <a:gd name="T11" fmla="*/ 18 h 43"/>
                <a:gd name="T12" fmla="*/ 6 w 12"/>
                <a:gd name="T13" fmla="*/ 12 h 43"/>
                <a:gd name="T14" fmla="*/ 6 w 12"/>
                <a:gd name="T15" fmla="*/ 6 h 43"/>
                <a:gd name="T16" fmla="*/ 6 w 12"/>
                <a:gd name="T17" fmla="*/ 6 h 43"/>
                <a:gd name="T18" fmla="*/ 0 w 12"/>
                <a:gd name="T19" fmla="*/ 6 h 43"/>
                <a:gd name="T20" fmla="*/ 0 w 12"/>
                <a:gd name="T21" fmla="*/ 0 h 43"/>
                <a:gd name="T22" fmla="*/ 0 w 12"/>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12" y="43"/>
                  </a:moveTo>
                  <a:lnTo>
                    <a:pt x="12" y="43"/>
                  </a:lnTo>
                  <a:lnTo>
                    <a:pt x="12" y="29"/>
                  </a:lnTo>
                  <a:lnTo>
                    <a:pt x="12" y="23"/>
                  </a:lnTo>
                  <a:lnTo>
                    <a:pt x="12" y="23"/>
                  </a:lnTo>
                  <a:lnTo>
                    <a:pt x="12" y="18"/>
                  </a:lnTo>
                  <a:lnTo>
                    <a:pt x="6" y="12"/>
                  </a:lnTo>
                  <a:lnTo>
                    <a:pt x="6" y="6"/>
                  </a:lnTo>
                  <a:lnTo>
                    <a:pt x="6"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35" name="Freeform 451"/>
            <p:cNvSpPr>
              <a:spLocks/>
            </p:cNvSpPr>
            <p:nvPr/>
          </p:nvSpPr>
          <p:spPr bwMode="auto">
            <a:xfrm>
              <a:off x="2436" y="2097"/>
              <a:ext cx="49" cy="35"/>
            </a:xfrm>
            <a:custGeom>
              <a:avLst/>
              <a:gdLst>
                <a:gd name="T0" fmla="*/ 0 w 49"/>
                <a:gd name="T1" fmla="*/ 0 h 35"/>
                <a:gd name="T2" fmla="*/ 12 w 49"/>
                <a:gd name="T3" fmla="*/ 0 h 35"/>
                <a:gd name="T4" fmla="*/ 31 w 49"/>
                <a:gd name="T5" fmla="*/ 6 h 35"/>
                <a:gd name="T6" fmla="*/ 43 w 49"/>
                <a:gd name="T7" fmla="*/ 12 h 35"/>
                <a:gd name="T8" fmla="*/ 43 w 49"/>
                <a:gd name="T9" fmla="*/ 12 h 35"/>
                <a:gd name="T10" fmla="*/ 49 w 49"/>
                <a:gd name="T11" fmla="*/ 24 h 35"/>
                <a:gd name="T12" fmla="*/ 43 w 49"/>
                <a:gd name="T13" fmla="*/ 35 h 35"/>
                <a:gd name="T14" fmla="*/ 37 w 49"/>
                <a:gd name="T15" fmla="*/ 35 h 35"/>
                <a:gd name="T16" fmla="*/ 37 w 49"/>
                <a:gd name="T17" fmla="*/ 35 h 35"/>
                <a:gd name="T18" fmla="*/ 20 w 49"/>
                <a:gd name="T19" fmla="*/ 24 h 35"/>
                <a:gd name="T20" fmla="*/ 0 w 49"/>
                <a:gd name="T21" fmla="*/ 12 h 35"/>
                <a:gd name="T22" fmla="*/ 0 w 49"/>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5">
                  <a:moveTo>
                    <a:pt x="0" y="0"/>
                  </a:moveTo>
                  <a:lnTo>
                    <a:pt x="12" y="0"/>
                  </a:lnTo>
                  <a:lnTo>
                    <a:pt x="31" y="6"/>
                  </a:lnTo>
                  <a:lnTo>
                    <a:pt x="43" y="12"/>
                  </a:lnTo>
                  <a:lnTo>
                    <a:pt x="43" y="12"/>
                  </a:lnTo>
                  <a:lnTo>
                    <a:pt x="49" y="24"/>
                  </a:lnTo>
                  <a:lnTo>
                    <a:pt x="43" y="35"/>
                  </a:lnTo>
                  <a:lnTo>
                    <a:pt x="37" y="35"/>
                  </a:lnTo>
                  <a:lnTo>
                    <a:pt x="37" y="35"/>
                  </a:lnTo>
                  <a:lnTo>
                    <a:pt x="20" y="24"/>
                  </a:lnTo>
                  <a:lnTo>
                    <a:pt x="0" y="12"/>
                  </a:lnTo>
                  <a:lnTo>
                    <a:pt x="0" y="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36" name="Freeform 452"/>
            <p:cNvSpPr>
              <a:spLocks/>
            </p:cNvSpPr>
            <p:nvPr/>
          </p:nvSpPr>
          <p:spPr bwMode="auto">
            <a:xfrm>
              <a:off x="2186" y="2103"/>
              <a:ext cx="55" cy="49"/>
            </a:xfrm>
            <a:custGeom>
              <a:avLst/>
              <a:gdLst>
                <a:gd name="T0" fmla="*/ 55 w 55"/>
                <a:gd name="T1" fmla="*/ 0 h 49"/>
                <a:gd name="T2" fmla="*/ 49 w 55"/>
                <a:gd name="T3" fmla="*/ 6 h 49"/>
                <a:gd name="T4" fmla="*/ 30 w 55"/>
                <a:gd name="T5" fmla="*/ 6 h 49"/>
                <a:gd name="T6" fmla="*/ 12 w 55"/>
                <a:gd name="T7" fmla="*/ 6 h 49"/>
                <a:gd name="T8" fmla="*/ 12 w 55"/>
                <a:gd name="T9" fmla="*/ 6 h 49"/>
                <a:gd name="T10" fmla="*/ 0 w 55"/>
                <a:gd name="T11" fmla="*/ 12 h 49"/>
                <a:gd name="T12" fmla="*/ 0 w 55"/>
                <a:gd name="T13" fmla="*/ 12 h 49"/>
                <a:gd name="T14" fmla="*/ 0 w 55"/>
                <a:gd name="T15" fmla="*/ 18 h 49"/>
                <a:gd name="T16" fmla="*/ 0 w 55"/>
                <a:gd name="T17" fmla="*/ 18 h 49"/>
                <a:gd name="T18" fmla="*/ 6 w 55"/>
                <a:gd name="T19" fmla="*/ 35 h 49"/>
                <a:gd name="T20" fmla="*/ 18 w 55"/>
                <a:gd name="T21" fmla="*/ 49 h 49"/>
                <a:gd name="T22" fmla="*/ 24 w 55"/>
                <a:gd name="T23" fmla="*/ 43 h 49"/>
                <a:gd name="T24" fmla="*/ 24 w 55"/>
                <a:gd name="T25" fmla="*/ 43 h 49"/>
                <a:gd name="T26" fmla="*/ 36 w 55"/>
                <a:gd name="T27" fmla="*/ 29 h 49"/>
                <a:gd name="T28" fmla="*/ 55 w 55"/>
                <a:gd name="T29" fmla="*/ 12 h 49"/>
                <a:gd name="T30" fmla="*/ 55 w 55"/>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9">
                  <a:moveTo>
                    <a:pt x="55" y="0"/>
                  </a:moveTo>
                  <a:lnTo>
                    <a:pt x="49" y="6"/>
                  </a:lnTo>
                  <a:lnTo>
                    <a:pt x="30" y="6"/>
                  </a:lnTo>
                  <a:lnTo>
                    <a:pt x="12" y="6"/>
                  </a:lnTo>
                  <a:lnTo>
                    <a:pt x="12" y="6"/>
                  </a:lnTo>
                  <a:lnTo>
                    <a:pt x="0" y="12"/>
                  </a:lnTo>
                  <a:lnTo>
                    <a:pt x="0" y="12"/>
                  </a:lnTo>
                  <a:lnTo>
                    <a:pt x="0" y="18"/>
                  </a:lnTo>
                  <a:lnTo>
                    <a:pt x="0" y="18"/>
                  </a:lnTo>
                  <a:lnTo>
                    <a:pt x="6" y="35"/>
                  </a:lnTo>
                  <a:lnTo>
                    <a:pt x="18" y="49"/>
                  </a:lnTo>
                  <a:lnTo>
                    <a:pt x="24" y="43"/>
                  </a:lnTo>
                  <a:lnTo>
                    <a:pt x="24" y="43"/>
                  </a:lnTo>
                  <a:lnTo>
                    <a:pt x="36" y="29"/>
                  </a:lnTo>
                  <a:lnTo>
                    <a:pt x="55" y="12"/>
                  </a:lnTo>
                  <a:lnTo>
                    <a:pt x="55" y="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37" name="Freeform 453"/>
            <p:cNvSpPr>
              <a:spLocks/>
            </p:cNvSpPr>
            <p:nvPr/>
          </p:nvSpPr>
          <p:spPr bwMode="auto">
            <a:xfrm>
              <a:off x="2320" y="2219"/>
              <a:ext cx="61" cy="37"/>
            </a:xfrm>
            <a:custGeom>
              <a:avLst/>
              <a:gdLst>
                <a:gd name="T0" fmla="*/ 61 w 61"/>
                <a:gd name="T1" fmla="*/ 6 h 37"/>
                <a:gd name="T2" fmla="*/ 55 w 61"/>
                <a:gd name="T3" fmla="*/ 6 h 37"/>
                <a:gd name="T4" fmla="*/ 43 w 61"/>
                <a:gd name="T5" fmla="*/ 6 h 37"/>
                <a:gd name="T6" fmla="*/ 31 w 61"/>
                <a:gd name="T7" fmla="*/ 0 h 37"/>
                <a:gd name="T8" fmla="*/ 31 w 61"/>
                <a:gd name="T9" fmla="*/ 0 h 37"/>
                <a:gd name="T10" fmla="*/ 26 w 61"/>
                <a:gd name="T11" fmla="*/ 0 h 37"/>
                <a:gd name="T12" fmla="*/ 12 w 61"/>
                <a:gd name="T13" fmla="*/ 6 h 37"/>
                <a:gd name="T14" fmla="*/ 6 w 61"/>
                <a:gd name="T15" fmla="*/ 6 h 37"/>
                <a:gd name="T16" fmla="*/ 6 w 61"/>
                <a:gd name="T17" fmla="*/ 6 h 37"/>
                <a:gd name="T18" fmla="*/ 0 w 61"/>
                <a:gd name="T19" fmla="*/ 12 h 37"/>
                <a:gd name="T20" fmla="*/ 0 w 61"/>
                <a:gd name="T21" fmla="*/ 18 h 37"/>
                <a:gd name="T22" fmla="*/ 12 w 61"/>
                <a:gd name="T23" fmla="*/ 18 h 37"/>
                <a:gd name="T24" fmla="*/ 12 w 61"/>
                <a:gd name="T25" fmla="*/ 18 h 37"/>
                <a:gd name="T26" fmla="*/ 18 w 61"/>
                <a:gd name="T27" fmla="*/ 18 h 37"/>
                <a:gd name="T28" fmla="*/ 26 w 61"/>
                <a:gd name="T29" fmla="*/ 24 h 37"/>
                <a:gd name="T30" fmla="*/ 26 w 61"/>
                <a:gd name="T31" fmla="*/ 24 h 37"/>
                <a:gd name="T32" fmla="*/ 26 w 61"/>
                <a:gd name="T33" fmla="*/ 24 h 37"/>
                <a:gd name="T34" fmla="*/ 26 w 61"/>
                <a:gd name="T35" fmla="*/ 29 h 37"/>
                <a:gd name="T36" fmla="*/ 31 w 61"/>
                <a:gd name="T37" fmla="*/ 37 h 37"/>
                <a:gd name="T38" fmla="*/ 31 w 61"/>
                <a:gd name="T39" fmla="*/ 37 h 37"/>
                <a:gd name="T40" fmla="*/ 31 w 61"/>
                <a:gd name="T41" fmla="*/ 37 h 37"/>
                <a:gd name="T42" fmla="*/ 31 w 61"/>
                <a:gd name="T43" fmla="*/ 29 h 37"/>
                <a:gd name="T44" fmla="*/ 37 w 61"/>
                <a:gd name="T45" fmla="*/ 24 h 37"/>
                <a:gd name="T46" fmla="*/ 43 w 61"/>
                <a:gd name="T47" fmla="*/ 18 h 37"/>
                <a:gd name="T48" fmla="*/ 43 w 61"/>
                <a:gd name="T49" fmla="*/ 18 h 37"/>
                <a:gd name="T50" fmla="*/ 55 w 61"/>
                <a:gd name="T51" fmla="*/ 18 h 37"/>
                <a:gd name="T52" fmla="*/ 61 w 61"/>
                <a:gd name="T53" fmla="*/ 12 h 37"/>
                <a:gd name="T54" fmla="*/ 61 w 61"/>
                <a:gd name="T5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37">
                  <a:moveTo>
                    <a:pt x="61" y="6"/>
                  </a:moveTo>
                  <a:lnTo>
                    <a:pt x="55" y="6"/>
                  </a:lnTo>
                  <a:lnTo>
                    <a:pt x="43" y="6"/>
                  </a:lnTo>
                  <a:lnTo>
                    <a:pt x="31" y="0"/>
                  </a:lnTo>
                  <a:lnTo>
                    <a:pt x="31" y="0"/>
                  </a:lnTo>
                  <a:lnTo>
                    <a:pt x="26" y="0"/>
                  </a:lnTo>
                  <a:lnTo>
                    <a:pt x="12" y="6"/>
                  </a:lnTo>
                  <a:lnTo>
                    <a:pt x="6" y="6"/>
                  </a:lnTo>
                  <a:lnTo>
                    <a:pt x="6" y="6"/>
                  </a:lnTo>
                  <a:lnTo>
                    <a:pt x="0" y="12"/>
                  </a:lnTo>
                  <a:lnTo>
                    <a:pt x="0" y="18"/>
                  </a:lnTo>
                  <a:lnTo>
                    <a:pt x="12" y="18"/>
                  </a:lnTo>
                  <a:lnTo>
                    <a:pt x="12" y="18"/>
                  </a:lnTo>
                  <a:lnTo>
                    <a:pt x="18" y="18"/>
                  </a:lnTo>
                  <a:lnTo>
                    <a:pt x="26" y="24"/>
                  </a:lnTo>
                  <a:lnTo>
                    <a:pt x="26" y="24"/>
                  </a:lnTo>
                  <a:lnTo>
                    <a:pt x="26" y="24"/>
                  </a:lnTo>
                  <a:lnTo>
                    <a:pt x="26" y="29"/>
                  </a:lnTo>
                  <a:lnTo>
                    <a:pt x="31" y="37"/>
                  </a:lnTo>
                  <a:lnTo>
                    <a:pt x="31" y="37"/>
                  </a:lnTo>
                  <a:lnTo>
                    <a:pt x="31" y="37"/>
                  </a:lnTo>
                  <a:lnTo>
                    <a:pt x="31" y="29"/>
                  </a:lnTo>
                  <a:lnTo>
                    <a:pt x="37" y="24"/>
                  </a:lnTo>
                  <a:lnTo>
                    <a:pt x="43" y="18"/>
                  </a:lnTo>
                  <a:lnTo>
                    <a:pt x="43" y="18"/>
                  </a:lnTo>
                  <a:lnTo>
                    <a:pt x="55" y="18"/>
                  </a:lnTo>
                  <a:lnTo>
                    <a:pt x="61" y="12"/>
                  </a:lnTo>
                  <a:lnTo>
                    <a:pt x="61" y="6"/>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38" name="Freeform 454"/>
            <p:cNvSpPr>
              <a:spLocks/>
            </p:cNvSpPr>
            <p:nvPr/>
          </p:nvSpPr>
          <p:spPr bwMode="auto">
            <a:xfrm>
              <a:off x="1665" y="1863"/>
              <a:ext cx="37" cy="20"/>
            </a:xfrm>
            <a:custGeom>
              <a:avLst/>
              <a:gdLst>
                <a:gd name="T0" fmla="*/ 12 w 37"/>
                <a:gd name="T1" fmla="*/ 20 h 20"/>
                <a:gd name="T2" fmla="*/ 20 w 37"/>
                <a:gd name="T3" fmla="*/ 14 h 20"/>
                <a:gd name="T4" fmla="*/ 31 w 37"/>
                <a:gd name="T5" fmla="*/ 14 h 20"/>
                <a:gd name="T6" fmla="*/ 37 w 37"/>
                <a:gd name="T7" fmla="*/ 8 h 20"/>
                <a:gd name="T8" fmla="*/ 37 w 37"/>
                <a:gd name="T9" fmla="*/ 8 h 20"/>
                <a:gd name="T10" fmla="*/ 37 w 37"/>
                <a:gd name="T11" fmla="*/ 8 h 20"/>
                <a:gd name="T12" fmla="*/ 37 w 37"/>
                <a:gd name="T13" fmla="*/ 0 h 20"/>
                <a:gd name="T14" fmla="*/ 31 w 37"/>
                <a:gd name="T15" fmla="*/ 0 h 20"/>
                <a:gd name="T16" fmla="*/ 31 w 37"/>
                <a:gd name="T17" fmla="*/ 0 h 20"/>
                <a:gd name="T18" fmla="*/ 20 w 37"/>
                <a:gd name="T19" fmla="*/ 0 h 20"/>
                <a:gd name="T20" fmla="*/ 6 w 37"/>
                <a:gd name="T21" fmla="*/ 0 h 20"/>
                <a:gd name="T22" fmla="*/ 0 w 37"/>
                <a:gd name="T23" fmla="*/ 0 h 20"/>
                <a:gd name="T24" fmla="*/ 0 w 37"/>
                <a:gd name="T25" fmla="*/ 0 h 20"/>
                <a:gd name="T26" fmla="*/ 0 w 37"/>
                <a:gd name="T27" fmla="*/ 8 h 20"/>
                <a:gd name="T28" fmla="*/ 6 w 37"/>
                <a:gd name="T29" fmla="*/ 8 h 20"/>
                <a:gd name="T30" fmla="*/ 12 w 37"/>
                <a:gd name="T31" fmla="*/ 8 h 20"/>
                <a:gd name="T32" fmla="*/ 12 w 37"/>
                <a:gd name="T33" fmla="*/ 8 h 20"/>
                <a:gd name="T34" fmla="*/ 12 w 37"/>
                <a:gd name="T35" fmla="*/ 14 h 20"/>
                <a:gd name="T36" fmla="*/ 12 w 37"/>
                <a:gd name="T37" fmla="*/ 20 h 20"/>
                <a:gd name="T38" fmla="*/ 12 w 37"/>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20">
                  <a:moveTo>
                    <a:pt x="12" y="20"/>
                  </a:moveTo>
                  <a:lnTo>
                    <a:pt x="20" y="14"/>
                  </a:lnTo>
                  <a:lnTo>
                    <a:pt x="31" y="14"/>
                  </a:lnTo>
                  <a:lnTo>
                    <a:pt x="37" y="8"/>
                  </a:lnTo>
                  <a:lnTo>
                    <a:pt x="37" y="8"/>
                  </a:lnTo>
                  <a:lnTo>
                    <a:pt x="37" y="8"/>
                  </a:lnTo>
                  <a:lnTo>
                    <a:pt x="37" y="0"/>
                  </a:lnTo>
                  <a:lnTo>
                    <a:pt x="31" y="0"/>
                  </a:lnTo>
                  <a:lnTo>
                    <a:pt x="31" y="0"/>
                  </a:lnTo>
                  <a:lnTo>
                    <a:pt x="20" y="0"/>
                  </a:lnTo>
                  <a:lnTo>
                    <a:pt x="6" y="0"/>
                  </a:lnTo>
                  <a:lnTo>
                    <a:pt x="0" y="0"/>
                  </a:lnTo>
                  <a:lnTo>
                    <a:pt x="0" y="0"/>
                  </a:lnTo>
                  <a:lnTo>
                    <a:pt x="0" y="8"/>
                  </a:lnTo>
                  <a:lnTo>
                    <a:pt x="6" y="8"/>
                  </a:lnTo>
                  <a:lnTo>
                    <a:pt x="12" y="8"/>
                  </a:lnTo>
                  <a:lnTo>
                    <a:pt x="12" y="8"/>
                  </a:lnTo>
                  <a:lnTo>
                    <a:pt x="12" y="14"/>
                  </a:lnTo>
                  <a:lnTo>
                    <a:pt x="12" y="20"/>
                  </a:lnTo>
                  <a:lnTo>
                    <a:pt x="12" y="2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39" name="Freeform 455"/>
            <p:cNvSpPr>
              <a:spLocks/>
            </p:cNvSpPr>
            <p:nvPr/>
          </p:nvSpPr>
          <p:spPr bwMode="auto">
            <a:xfrm>
              <a:off x="2969" y="1857"/>
              <a:ext cx="24" cy="14"/>
            </a:xfrm>
            <a:custGeom>
              <a:avLst/>
              <a:gdLst>
                <a:gd name="T0" fmla="*/ 24 w 24"/>
                <a:gd name="T1" fmla="*/ 6 h 14"/>
                <a:gd name="T2" fmla="*/ 18 w 24"/>
                <a:gd name="T3" fmla="*/ 6 h 14"/>
                <a:gd name="T4" fmla="*/ 12 w 24"/>
                <a:gd name="T5" fmla="*/ 14 h 14"/>
                <a:gd name="T6" fmla="*/ 6 w 24"/>
                <a:gd name="T7" fmla="*/ 14 h 14"/>
                <a:gd name="T8" fmla="*/ 6 w 24"/>
                <a:gd name="T9" fmla="*/ 14 h 14"/>
                <a:gd name="T10" fmla="*/ 0 w 24"/>
                <a:gd name="T11" fmla="*/ 14 h 14"/>
                <a:gd name="T12" fmla="*/ 0 w 24"/>
                <a:gd name="T13" fmla="*/ 6 h 14"/>
                <a:gd name="T14" fmla="*/ 0 w 24"/>
                <a:gd name="T15" fmla="*/ 0 h 14"/>
                <a:gd name="T16" fmla="*/ 0 w 24"/>
                <a:gd name="T17" fmla="*/ 0 h 14"/>
                <a:gd name="T18" fmla="*/ 12 w 24"/>
                <a:gd name="T19" fmla="*/ 0 h 14"/>
                <a:gd name="T20" fmla="*/ 18 w 24"/>
                <a:gd name="T21" fmla="*/ 0 h 14"/>
                <a:gd name="T22" fmla="*/ 24 w 24"/>
                <a:gd name="T2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4">
                  <a:moveTo>
                    <a:pt x="24" y="6"/>
                  </a:moveTo>
                  <a:lnTo>
                    <a:pt x="18" y="6"/>
                  </a:lnTo>
                  <a:lnTo>
                    <a:pt x="12" y="14"/>
                  </a:lnTo>
                  <a:lnTo>
                    <a:pt x="6" y="14"/>
                  </a:lnTo>
                  <a:lnTo>
                    <a:pt x="6" y="14"/>
                  </a:lnTo>
                  <a:lnTo>
                    <a:pt x="0" y="14"/>
                  </a:lnTo>
                  <a:lnTo>
                    <a:pt x="0" y="6"/>
                  </a:lnTo>
                  <a:lnTo>
                    <a:pt x="0" y="0"/>
                  </a:lnTo>
                  <a:lnTo>
                    <a:pt x="0" y="0"/>
                  </a:lnTo>
                  <a:lnTo>
                    <a:pt x="12" y="0"/>
                  </a:lnTo>
                  <a:lnTo>
                    <a:pt x="18" y="0"/>
                  </a:lnTo>
                  <a:lnTo>
                    <a:pt x="24" y="6"/>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40" name="Freeform 456"/>
            <p:cNvSpPr>
              <a:spLocks/>
            </p:cNvSpPr>
            <p:nvPr/>
          </p:nvSpPr>
          <p:spPr bwMode="auto">
            <a:xfrm>
              <a:off x="1647" y="1912"/>
              <a:ext cx="12" cy="14"/>
            </a:xfrm>
            <a:custGeom>
              <a:avLst/>
              <a:gdLst>
                <a:gd name="T0" fmla="*/ 6 w 12"/>
                <a:gd name="T1" fmla="*/ 0 h 14"/>
                <a:gd name="T2" fmla="*/ 6 w 12"/>
                <a:gd name="T3" fmla="*/ 0 h 14"/>
                <a:gd name="T4" fmla="*/ 12 w 12"/>
                <a:gd name="T5" fmla="*/ 6 h 14"/>
                <a:gd name="T6" fmla="*/ 12 w 12"/>
                <a:gd name="T7" fmla="*/ 6 h 14"/>
                <a:gd name="T8" fmla="*/ 12 w 12"/>
                <a:gd name="T9" fmla="*/ 6 h 14"/>
                <a:gd name="T10" fmla="*/ 12 w 12"/>
                <a:gd name="T11" fmla="*/ 14 h 14"/>
                <a:gd name="T12" fmla="*/ 6 w 12"/>
                <a:gd name="T13" fmla="*/ 14 h 14"/>
                <a:gd name="T14" fmla="*/ 6 w 12"/>
                <a:gd name="T15" fmla="*/ 14 h 14"/>
                <a:gd name="T16" fmla="*/ 6 w 12"/>
                <a:gd name="T17" fmla="*/ 14 h 14"/>
                <a:gd name="T18" fmla="*/ 0 w 12"/>
                <a:gd name="T19" fmla="*/ 14 h 14"/>
                <a:gd name="T20" fmla="*/ 0 w 12"/>
                <a:gd name="T21" fmla="*/ 6 h 14"/>
                <a:gd name="T22" fmla="*/ 0 w 12"/>
                <a:gd name="T23" fmla="*/ 6 h 14"/>
                <a:gd name="T24" fmla="*/ 0 w 12"/>
                <a:gd name="T25" fmla="*/ 6 h 14"/>
                <a:gd name="T26" fmla="*/ 0 w 12"/>
                <a:gd name="T27" fmla="*/ 6 h 14"/>
                <a:gd name="T28" fmla="*/ 6 w 12"/>
                <a:gd name="T29" fmla="*/ 0 h 14"/>
                <a:gd name="T30" fmla="*/ 6 w 12"/>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6" y="0"/>
                  </a:moveTo>
                  <a:lnTo>
                    <a:pt x="6" y="0"/>
                  </a:lnTo>
                  <a:lnTo>
                    <a:pt x="12" y="6"/>
                  </a:lnTo>
                  <a:lnTo>
                    <a:pt x="12" y="6"/>
                  </a:lnTo>
                  <a:lnTo>
                    <a:pt x="12" y="6"/>
                  </a:lnTo>
                  <a:lnTo>
                    <a:pt x="12" y="14"/>
                  </a:lnTo>
                  <a:lnTo>
                    <a:pt x="6" y="14"/>
                  </a:lnTo>
                  <a:lnTo>
                    <a:pt x="6" y="14"/>
                  </a:lnTo>
                  <a:lnTo>
                    <a:pt x="6" y="14"/>
                  </a:lnTo>
                  <a:lnTo>
                    <a:pt x="0" y="14"/>
                  </a:lnTo>
                  <a:lnTo>
                    <a:pt x="0" y="6"/>
                  </a:lnTo>
                  <a:lnTo>
                    <a:pt x="0" y="6"/>
                  </a:lnTo>
                  <a:lnTo>
                    <a:pt x="0" y="6"/>
                  </a:lnTo>
                  <a:lnTo>
                    <a:pt x="0" y="6"/>
                  </a:lnTo>
                  <a:lnTo>
                    <a:pt x="6" y="0"/>
                  </a:lnTo>
                  <a:lnTo>
                    <a:pt x="6"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41" name="Freeform 457"/>
            <p:cNvSpPr>
              <a:spLocks/>
            </p:cNvSpPr>
            <p:nvPr/>
          </p:nvSpPr>
          <p:spPr bwMode="auto">
            <a:xfrm>
              <a:off x="3024" y="1895"/>
              <a:ext cx="18" cy="11"/>
            </a:xfrm>
            <a:custGeom>
              <a:avLst/>
              <a:gdLst>
                <a:gd name="T0" fmla="*/ 12 w 18"/>
                <a:gd name="T1" fmla="*/ 0 h 11"/>
                <a:gd name="T2" fmla="*/ 6 w 18"/>
                <a:gd name="T3" fmla="*/ 0 h 11"/>
                <a:gd name="T4" fmla="*/ 0 w 18"/>
                <a:gd name="T5" fmla="*/ 5 h 11"/>
                <a:gd name="T6" fmla="*/ 0 w 18"/>
                <a:gd name="T7" fmla="*/ 5 h 11"/>
                <a:gd name="T8" fmla="*/ 0 w 18"/>
                <a:gd name="T9" fmla="*/ 5 h 11"/>
                <a:gd name="T10" fmla="*/ 0 w 18"/>
                <a:gd name="T11" fmla="*/ 11 h 11"/>
                <a:gd name="T12" fmla="*/ 6 w 18"/>
                <a:gd name="T13" fmla="*/ 11 h 11"/>
                <a:gd name="T14" fmla="*/ 12 w 18"/>
                <a:gd name="T15" fmla="*/ 11 h 11"/>
                <a:gd name="T16" fmla="*/ 12 w 18"/>
                <a:gd name="T17" fmla="*/ 11 h 11"/>
                <a:gd name="T18" fmla="*/ 18 w 18"/>
                <a:gd name="T19" fmla="*/ 11 h 11"/>
                <a:gd name="T20" fmla="*/ 18 w 18"/>
                <a:gd name="T21" fmla="*/ 11 h 11"/>
                <a:gd name="T22" fmla="*/ 18 w 18"/>
                <a:gd name="T23" fmla="*/ 11 h 11"/>
                <a:gd name="T24" fmla="*/ 18 w 18"/>
                <a:gd name="T25" fmla="*/ 11 h 11"/>
                <a:gd name="T26" fmla="*/ 18 w 18"/>
                <a:gd name="T27" fmla="*/ 11 h 11"/>
                <a:gd name="T28" fmla="*/ 12 w 18"/>
                <a:gd name="T29" fmla="*/ 5 h 11"/>
                <a:gd name="T30" fmla="*/ 12 w 18"/>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1">
                  <a:moveTo>
                    <a:pt x="12" y="0"/>
                  </a:moveTo>
                  <a:lnTo>
                    <a:pt x="6" y="0"/>
                  </a:lnTo>
                  <a:lnTo>
                    <a:pt x="0" y="5"/>
                  </a:lnTo>
                  <a:lnTo>
                    <a:pt x="0" y="5"/>
                  </a:lnTo>
                  <a:lnTo>
                    <a:pt x="0" y="5"/>
                  </a:lnTo>
                  <a:lnTo>
                    <a:pt x="0" y="11"/>
                  </a:lnTo>
                  <a:lnTo>
                    <a:pt x="6" y="11"/>
                  </a:lnTo>
                  <a:lnTo>
                    <a:pt x="12" y="11"/>
                  </a:lnTo>
                  <a:lnTo>
                    <a:pt x="12" y="11"/>
                  </a:lnTo>
                  <a:lnTo>
                    <a:pt x="18" y="11"/>
                  </a:lnTo>
                  <a:lnTo>
                    <a:pt x="18" y="11"/>
                  </a:lnTo>
                  <a:lnTo>
                    <a:pt x="18" y="11"/>
                  </a:lnTo>
                  <a:lnTo>
                    <a:pt x="18" y="11"/>
                  </a:lnTo>
                  <a:lnTo>
                    <a:pt x="18" y="11"/>
                  </a:lnTo>
                  <a:lnTo>
                    <a:pt x="12" y="5"/>
                  </a:lnTo>
                  <a:lnTo>
                    <a:pt x="12"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42" name="Freeform 458"/>
            <p:cNvSpPr>
              <a:spLocks/>
            </p:cNvSpPr>
            <p:nvPr/>
          </p:nvSpPr>
          <p:spPr bwMode="auto">
            <a:xfrm>
              <a:off x="2387" y="3320"/>
              <a:ext cx="14" cy="6"/>
            </a:xfrm>
            <a:custGeom>
              <a:avLst/>
              <a:gdLst>
                <a:gd name="T0" fmla="*/ 14 w 14"/>
                <a:gd name="T1" fmla="*/ 0 h 6"/>
                <a:gd name="T2" fmla="*/ 6 w 14"/>
                <a:gd name="T3" fmla="*/ 0 h 6"/>
                <a:gd name="T4" fmla="*/ 6 w 14"/>
                <a:gd name="T5" fmla="*/ 0 h 6"/>
                <a:gd name="T6" fmla="*/ 0 w 14"/>
                <a:gd name="T7" fmla="*/ 0 h 6"/>
                <a:gd name="T8" fmla="*/ 0 w 14"/>
                <a:gd name="T9" fmla="*/ 0 h 6"/>
                <a:gd name="T10" fmla="*/ 0 w 14"/>
                <a:gd name="T11" fmla="*/ 6 h 6"/>
                <a:gd name="T12" fmla="*/ 0 w 14"/>
                <a:gd name="T13" fmla="*/ 6 h 6"/>
                <a:gd name="T14" fmla="*/ 6 w 14"/>
                <a:gd name="T15" fmla="*/ 6 h 6"/>
                <a:gd name="T16" fmla="*/ 6 w 14"/>
                <a:gd name="T17" fmla="*/ 6 h 6"/>
                <a:gd name="T18" fmla="*/ 6 w 14"/>
                <a:gd name="T19" fmla="*/ 6 h 6"/>
                <a:gd name="T20" fmla="*/ 6 w 14"/>
                <a:gd name="T21" fmla="*/ 6 h 6"/>
                <a:gd name="T22" fmla="*/ 14 w 14"/>
                <a:gd name="T23" fmla="*/ 6 h 6"/>
                <a:gd name="T24" fmla="*/ 14 w 14"/>
                <a:gd name="T25" fmla="*/ 6 h 6"/>
                <a:gd name="T26" fmla="*/ 14 w 14"/>
                <a:gd name="T27" fmla="*/ 6 h 6"/>
                <a:gd name="T28" fmla="*/ 14 w 14"/>
                <a:gd name="T29" fmla="*/ 0 h 6"/>
                <a:gd name="T30" fmla="*/ 14 w 1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6">
                  <a:moveTo>
                    <a:pt x="14" y="0"/>
                  </a:moveTo>
                  <a:lnTo>
                    <a:pt x="6" y="0"/>
                  </a:lnTo>
                  <a:lnTo>
                    <a:pt x="6" y="0"/>
                  </a:lnTo>
                  <a:lnTo>
                    <a:pt x="0" y="0"/>
                  </a:lnTo>
                  <a:lnTo>
                    <a:pt x="0" y="0"/>
                  </a:lnTo>
                  <a:lnTo>
                    <a:pt x="0" y="6"/>
                  </a:lnTo>
                  <a:lnTo>
                    <a:pt x="0" y="6"/>
                  </a:lnTo>
                  <a:lnTo>
                    <a:pt x="6" y="6"/>
                  </a:lnTo>
                  <a:lnTo>
                    <a:pt x="6" y="6"/>
                  </a:lnTo>
                  <a:lnTo>
                    <a:pt x="6" y="6"/>
                  </a:lnTo>
                  <a:lnTo>
                    <a:pt x="6" y="6"/>
                  </a:lnTo>
                  <a:lnTo>
                    <a:pt x="14" y="6"/>
                  </a:lnTo>
                  <a:lnTo>
                    <a:pt x="14" y="6"/>
                  </a:lnTo>
                  <a:lnTo>
                    <a:pt x="14" y="6"/>
                  </a:lnTo>
                  <a:lnTo>
                    <a:pt x="14" y="0"/>
                  </a:lnTo>
                  <a:lnTo>
                    <a:pt x="14"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43" name="Freeform 459"/>
            <p:cNvSpPr>
              <a:spLocks/>
            </p:cNvSpPr>
            <p:nvPr/>
          </p:nvSpPr>
          <p:spPr bwMode="auto">
            <a:xfrm>
              <a:off x="2375" y="3326"/>
              <a:ext cx="12" cy="12"/>
            </a:xfrm>
            <a:custGeom>
              <a:avLst/>
              <a:gdLst>
                <a:gd name="T0" fmla="*/ 12 w 12"/>
                <a:gd name="T1" fmla="*/ 0 h 12"/>
                <a:gd name="T2" fmla="*/ 6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6 w 12"/>
                <a:gd name="T15" fmla="*/ 6 h 12"/>
                <a:gd name="T16" fmla="*/ 6 w 12"/>
                <a:gd name="T17" fmla="*/ 6 h 12"/>
                <a:gd name="T18" fmla="*/ 6 w 12"/>
                <a:gd name="T19" fmla="*/ 12 h 12"/>
                <a:gd name="T20" fmla="*/ 6 w 12"/>
                <a:gd name="T21" fmla="*/ 12 h 12"/>
                <a:gd name="T22" fmla="*/ 12 w 12"/>
                <a:gd name="T23" fmla="*/ 6 h 12"/>
                <a:gd name="T24" fmla="*/ 12 w 12"/>
                <a:gd name="T25" fmla="*/ 6 h 12"/>
                <a:gd name="T26" fmla="*/ 12 w 12"/>
                <a:gd name="T27" fmla="*/ 6 h 12"/>
                <a:gd name="T28" fmla="*/ 12 w 12"/>
                <a:gd name="T29" fmla="*/ 0 h 12"/>
                <a:gd name="T30" fmla="*/ 12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2" y="0"/>
                  </a:moveTo>
                  <a:lnTo>
                    <a:pt x="6" y="0"/>
                  </a:lnTo>
                  <a:lnTo>
                    <a:pt x="6" y="0"/>
                  </a:lnTo>
                  <a:lnTo>
                    <a:pt x="6" y="0"/>
                  </a:lnTo>
                  <a:lnTo>
                    <a:pt x="6" y="0"/>
                  </a:lnTo>
                  <a:lnTo>
                    <a:pt x="0" y="0"/>
                  </a:lnTo>
                  <a:lnTo>
                    <a:pt x="0" y="6"/>
                  </a:lnTo>
                  <a:lnTo>
                    <a:pt x="6" y="6"/>
                  </a:lnTo>
                  <a:lnTo>
                    <a:pt x="6" y="6"/>
                  </a:lnTo>
                  <a:lnTo>
                    <a:pt x="6" y="12"/>
                  </a:lnTo>
                  <a:lnTo>
                    <a:pt x="6" y="12"/>
                  </a:lnTo>
                  <a:lnTo>
                    <a:pt x="12" y="6"/>
                  </a:lnTo>
                  <a:lnTo>
                    <a:pt x="12" y="6"/>
                  </a:lnTo>
                  <a:lnTo>
                    <a:pt x="12" y="6"/>
                  </a:lnTo>
                  <a:lnTo>
                    <a:pt x="12" y="0"/>
                  </a:lnTo>
                  <a:lnTo>
                    <a:pt x="12"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44" name="Freeform 460"/>
            <p:cNvSpPr>
              <a:spLocks/>
            </p:cNvSpPr>
            <p:nvPr/>
          </p:nvSpPr>
          <p:spPr bwMode="auto">
            <a:xfrm>
              <a:off x="2351" y="3320"/>
              <a:ext cx="6" cy="6"/>
            </a:xfrm>
            <a:custGeom>
              <a:avLst/>
              <a:gdLst>
                <a:gd name="T0" fmla="*/ 6 w 6"/>
                <a:gd name="T1" fmla="*/ 6 h 6"/>
                <a:gd name="T2" fmla="*/ 6 w 6"/>
                <a:gd name="T3" fmla="*/ 6 h 6"/>
                <a:gd name="T4" fmla="*/ 6 w 6"/>
                <a:gd name="T5" fmla="*/ 6 h 6"/>
                <a:gd name="T6" fmla="*/ 6 w 6"/>
                <a:gd name="T7" fmla="*/ 6 h 6"/>
                <a:gd name="T8" fmla="*/ 6 w 6"/>
                <a:gd name="T9" fmla="*/ 6 h 6"/>
                <a:gd name="T10" fmla="*/ 6 w 6"/>
                <a:gd name="T11" fmla="*/ 6 h 6"/>
                <a:gd name="T12" fmla="*/ 0 w 6"/>
                <a:gd name="T13" fmla="*/ 6 h 6"/>
                <a:gd name="T14" fmla="*/ 0 w 6"/>
                <a:gd name="T15" fmla="*/ 0 h 6"/>
                <a:gd name="T16" fmla="*/ 0 w 6"/>
                <a:gd name="T17" fmla="*/ 0 h 6"/>
                <a:gd name="T18" fmla="*/ 0 w 6"/>
                <a:gd name="T19" fmla="*/ 0 h 6"/>
                <a:gd name="T20" fmla="*/ 0 w 6"/>
                <a:gd name="T21" fmla="*/ 0 h 6"/>
                <a:gd name="T22" fmla="*/ 6 w 6"/>
                <a:gd name="T23" fmla="*/ 0 h 6"/>
                <a:gd name="T24" fmla="*/ 6 w 6"/>
                <a:gd name="T25" fmla="*/ 0 h 6"/>
                <a:gd name="T26" fmla="*/ 6 w 6"/>
                <a:gd name="T27" fmla="*/ 6 h 6"/>
                <a:gd name="T28" fmla="*/ 6 w 6"/>
                <a:gd name="T29" fmla="*/ 6 h 6"/>
                <a:gd name="T30" fmla="*/ 6 w 6"/>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6"/>
                  </a:moveTo>
                  <a:lnTo>
                    <a:pt x="6" y="6"/>
                  </a:lnTo>
                  <a:lnTo>
                    <a:pt x="6" y="6"/>
                  </a:lnTo>
                  <a:lnTo>
                    <a:pt x="6" y="6"/>
                  </a:lnTo>
                  <a:lnTo>
                    <a:pt x="6" y="6"/>
                  </a:lnTo>
                  <a:lnTo>
                    <a:pt x="6" y="6"/>
                  </a:lnTo>
                  <a:lnTo>
                    <a:pt x="0" y="6"/>
                  </a:lnTo>
                  <a:lnTo>
                    <a:pt x="0" y="0"/>
                  </a:lnTo>
                  <a:lnTo>
                    <a:pt x="0" y="0"/>
                  </a:lnTo>
                  <a:lnTo>
                    <a:pt x="0" y="0"/>
                  </a:lnTo>
                  <a:lnTo>
                    <a:pt x="0" y="0"/>
                  </a:lnTo>
                  <a:lnTo>
                    <a:pt x="6" y="0"/>
                  </a:lnTo>
                  <a:lnTo>
                    <a:pt x="6" y="0"/>
                  </a:lnTo>
                  <a:lnTo>
                    <a:pt x="6" y="6"/>
                  </a:lnTo>
                  <a:lnTo>
                    <a:pt x="6" y="6"/>
                  </a:lnTo>
                  <a:lnTo>
                    <a:pt x="6" y="6"/>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45" name="Freeform 461"/>
            <p:cNvSpPr>
              <a:spLocks/>
            </p:cNvSpPr>
            <p:nvPr/>
          </p:nvSpPr>
          <p:spPr bwMode="auto">
            <a:xfrm>
              <a:off x="2338" y="3308"/>
              <a:ext cx="8" cy="6"/>
            </a:xfrm>
            <a:custGeom>
              <a:avLst/>
              <a:gdLst>
                <a:gd name="T0" fmla="*/ 0 w 8"/>
                <a:gd name="T1" fmla="*/ 0 h 6"/>
                <a:gd name="T2" fmla="*/ 0 w 8"/>
                <a:gd name="T3" fmla="*/ 0 h 6"/>
                <a:gd name="T4" fmla="*/ 0 w 8"/>
                <a:gd name="T5" fmla="*/ 0 h 6"/>
                <a:gd name="T6" fmla="*/ 8 w 8"/>
                <a:gd name="T7" fmla="*/ 0 h 6"/>
                <a:gd name="T8" fmla="*/ 8 w 8"/>
                <a:gd name="T9" fmla="*/ 0 h 6"/>
                <a:gd name="T10" fmla="*/ 8 w 8"/>
                <a:gd name="T11" fmla="*/ 6 h 6"/>
                <a:gd name="T12" fmla="*/ 8 w 8"/>
                <a:gd name="T13" fmla="*/ 6 h 6"/>
                <a:gd name="T14" fmla="*/ 8 w 8"/>
                <a:gd name="T15" fmla="*/ 6 h 6"/>
                <a:gd name="T16" fmla="*/ 8 w 8"/>
                <a:gd name="T17" fmla="*/ 6 h 6"/>
                <a:gd name="T18" fmla="*/ 8 w 8"/>
                <a:gd name="T19" fmla="*/ 6 h 6"/>
                <a:gd name="T20" fmla="*/ 0 w 8"/>
                <a:gd name="T21" fmla="*/ 6 h 6"/>
                <a:gd name="T22" fmla="*/ 0 w 8"/>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0"/>
                  </a:moveTo>
                  <a:lnTo>
                    <a:pt x="0" y="0"/>
                  </a:lnTo>
                  <a:lnTo>
                    <a:pt x="0" y="0"/>
                  </a:lnTo>
                  <a:lnTo>
                    <a:pt x="8" y="0"/>
                  </a:lnTo>
                  <a:lnTo>
                    <a:pt x="8" y="0"/>
                  </a:lnTo>
                  <a:lnTo>
                    <a:pt x="8" y="6"/>
                  </a:lnTo>
                  <a:lnTo>
                    <a:pt x="8" y="6"/>
                  </a:lnTo>
                  <a:lnTo>
                    <a:pt x="8" y="6"/>
                  </a:lnTo>
                  <a:lnTo>
                    <a:pt x="8" y="6"/>
                  </a:lnTo>
                  <a:lnTo>
                    <a:pt x="8" y="6"/>
                  </a:lnTo>
                  <a:lnTo>
                    <a:pt x="0" y="6"/>
                  </a:lnTo>
                  <a:lnTo>
                    <a:pt x="0"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46" name="Freeform 462"/>
            <p:cNvSpPr>
              <a:spLocks/>
            </p:cNvSpPr>
            <p:nvPr/>
          </p:nvSpPr>
          <p:spPr bwMode="auto">
            <a:xfrm>
              <a:off x="2326" y="3308"/>
              <a:ext cx="12" cy="12"/>
            </a:xfrm>
            <a:custGeom>
              <a:avLst/>
              <a:gdLst>
                <a:gd name="T0" fmla="*/ 0 w 12"/>
                <a:gd name="T1" fmla="*/ 0 h 12"/>
                <a:gd name="T2" fmla="*/ 0 w 12"/>
                <a:gd name="T3" fmla="*/ 0 h 12"/>
                <a:gd name="T4" fmla="*/ 6 w 12"/>
                <a:gd name="T5" fmla="*/ 0 h 12"/>
                <a:gd name="T6" fmla="*/ 12 w 12"/>
                <a:gd name="T7" fmla="*/ 0 h 12"/>
                <a:gd name="T8" fmla="*/ 12 w 12"/>
                <a:gd name="T9" fmla="*/ 0 h 12"/>
                <a:gd name="T10" fmla="*/ 6 w 12"/>
                <a:gd name="T11" fmla="*/ 6 h 12"/>
                <a:gd name="T12" fmla="*/ 6 w 12"/>
                <a:gd name="T13" fmla="*/ 12 h 12"/>
                <a:gd name="T14" fmla="*/ 6 w 12"/>
                <a:gd name="T15" fmla="*/ 12 h 12"/>
                <a:gd name="T16" fmla="*/ 6 w 12"/>
                <a:gd name="T17" fmla="*/ 12 h 12"/>
                <a:gd name="T18" fmla="*/ 6 w 12"/>
                <a:gd name="T19" fmla="*/ 12 h 12"/>
                <a:gd name="T20" fmla="*/ 0 w 12"/>
                <a:gd name="T21" fmla="*/ 12 h 12"/>
                <a:gd name="T22" fmla="*/ 0 w 12"/>
                <a:gd name="T23" fmla="*/ 6 h 12"/>
                <a:gd name="T24" fmla="*/ 0 w 12"/>
                <a:gd name="T25" fmla="*/ 6 h 12"/>
                <a:gd name="T26" fmla="*/ 0 w 12"/>
                <a:gd name="T27" fmla="*/ 6 h 12"/>
                <a:gd name="T28" fmla="*/ 0 w 12"/>
                <a:gd name="T29" fmla="*/ 6 h 12"/>
                <a:gd name="T30" fmla="*/ 0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0" y="0"/>
                  </a:moveTo>
                  <a:lnTo>
                    <a:pt x="0" y="0"/>
                  </a:lnTo>
                  <a:lnTo>
                    <a:pt x="6" y="0"/>
                  </a:lnTo>
                  <a:lnTo>
                    <a:pt x="12" y="0"/>
                  </a:lnTo>
                  <a:lnTo>
                    <a:pt x="12" y="0"/>
                  </a:lnTo>
                  <a:lnTo>
                    <a:pt x="6" y="6"/>
                  </a:lnTo>
                  <a:lnTo>
                    <a:pt x="6" y="12"/>
                  </a:lnTo>
                  <a:lnTo>
                    <a:pt x="6" y="12"/>
                  </a:lnTo>
                  <a:lnTo>
                    <a:pt x="6" y="12"/>
                  </a:lnTo>
                  <a:lnTo>
                    <a:pt x="6" y="12"/>
                  </a:lnTo>
                  <a:lnTo>
                    <a:pt x="0" y="12"/>
                  </a:lnTo>
                  <a:lnTo>
                    <a:pt x="0" y="6"/>
                  </a:lnTo>
                  <a:lnTo>
                    <a:pt x="0" y="6"/>
                  </a:lnTo>
                  <a:lnTo>
                    <a:pt x="0" y="6"/>
                  </a:lnTo>
                  <a:lnTo>
                    <a:pt x="0" y="6"/>
                  </a:lnTo>
                  <a:lnTo>
                    <a:pt x="0"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47" name="Freeform 463"/>
            <p:cNvSpPr>
              <a:spLocks/>
            </p:cNvSpPr>
            <p:nvPr/>
          </p:nvSpPr>
          <p:spPr bwMode="auto">
            <a:xfrm>
              <a:off x="2381" y="2463"/>
              <a:ext cx="49" cy="6"/>
            </a:xfrm>
            <a:custGeom>
              <a:avLst/>
              <a:gdLst>
                <a:gd name="T0" fmla="*/ 0 w 49"/>
                <a:gd name="T1" fmla="*/ 0 h 6"/>
                <a:gd name="T2" fmla="*/ 0 w 49"/>
                <a:gd name="T3" fmla="*/ 0 h 6"/>
                <a:gd name="T4" fmla="*/ 6 w 49"/>
                <a:gd name="T5" fmla="*/ 6 h 6"/>
                <a:gd name="T6" fmla="*/ 26 w 49"/>
                <a:gd name="T7" fmla="*/ 6 h 6"/>
                <a:gd name="T8" fmla="*/ 26 w 49"/>
                <a:gd name="T9" fmla="*/ 6 h 6"/>
                <a:gd name="T10" fmla="*/ 31 w 49"/>
                <a:gd name="T11" fmla="*/ 6 h 6"/>
                <a:gd name="T12" fmla="*/ 43 w 49"/>
                <a:gd name="T13" fmla="*/ 6 h 6"/>
                <a:gd name="T14" fmla="*/ 49 w 49"/>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6">
                  <a:moveTo>
                    <a:pt x="0" y="0"/>
                  </a:moveTo>
                  <a:lnTo>
                    <a:pt x="0" y="0"/>
                  </a:lnTo>
                  <a:lnTo>
                    <a:pt x="6" y="6"/>
                  </a:lnTo>
                  <a:lnTo>
                    <a:pt x="26" y="6"/>
                  </a:lnTo>
                  <a:lnTo>
                    <a:pt x="26" y="6"/>
                  </a:lnTo>
                  <a:lnTo>
                    <a:pt x="31" y="6"/>
                  </a:lnTo>
                  <a:lnTo>
                    <a:pt x="43" y="6"/>
                  </a:lnTo>
                  <a:lnTo>
                    <a:pt x="49"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48" name="Freeform 464"/>
            <p:cNvSpPr>
              <a:spLocks/>
            </p:cNvSpPr>
            <p:nvPr/>
          </p:nvSpPr>
          <p:spPr bwMode="auto">
            <a:xfrm>
              <a:off x="2387" y="2469"/>
              <a:ext cx="43" cy="25"/>
            </a:xfrm>
            <a:custGeom>
              <a:avLst/>
              <a:gdLst>
                <a:gd name="T0" fmla="*/ 0 w 43"/>
                <a:gd name="T1" fmla="*/ 0 h 25"/>
                <a:gd name="T2" fmla="*/ 0 w 43"/>
                <a:gd name="T3" fmla="*/ 7 h 25"/>
                <a:gd name="T4" fmla="*/ 6 w 43"/>
                <a:gd name="T5" fmla="*/ 7 h 25"/>
                <a:gd name="T6" fmla="*/ 14 w 43"/>
                <a:gd name="T7" fmla="*/ 7 h 25"/>
                <a:gd name="T8" fmla="*/ 14 w 43"/>
                <a:gd name="T9" fmla="*/ 7 h 25"/>
                <a:gd name="T10" fmla="*/ 20 w 43"/>
                <a:gd name="T11" fmla="*/ 13 h 25"/>
                <a:gd name="T12" fmla="*/ 31 w 43"/>
                <a:gd name="T13" fmla="*/ 19 h 25"/>
                <a:gd name="T14" fmla="*/ 43 w 4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5">
                  <a:moveTo>
                    <a:pt x="0" y="0"/>
                  </a:moveTo>
                  <a:lnTo>
                    <a:pt x="0" y="7"/>
                  </a:lnTo>
                  <a:lnTo>
                    <a:pt x="6" y="7"/>
                  </a:lnTo>
                  <a:lnTo>
                    <a:pt x="14" y="7"/>
                  </a:lnTo>
                  <a:lnTo>
                    <a:pt x="14" y="7"/>
                  </a:lnTo>
                  <a:lnTo>
                    <a:pt x="20" y="13"/>
                  </a:lnTo>
                  <a:lnTo>
                    <a:pt x="31" y="19"/>
                  </a:lnTo>
                  <a:lnTo>
                    <a:pt x="43"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49" name="Freeform 465"/>
            <p:cNvSpPr>
              <a:spLocks/>
            </p:cNvSpPr>
            <p:nvPr/>
          </p:nvSpPr>
          <p:spPr bwMode="auto">
            <a:xfrm>
              <a:off x="2381" y="2469"/>
              <a:ext cx="31" cy="55"/>
            </a:xfrm>
            <a:custGeom>
              <a:avLst/>
              <a:gdLst>
                <a:gd name="T0" fmla="*/ 0 w 31"/>
                <a:gd name="T1" fmla="*/ 0 h 55"/>
                <a:gd name="T2" fmla="*/ 0 w 31"/>
                <a:gd name="T3" fmla="*/ 7 h 55"/>
                <a:gd name="T4" fmla="*/ 6 w 31"/>
                <a:gd name="T5" fmla="*/ 13 h 55"/>
                <a:gd name="T6" fmla="*/ 12 w 31"/>
                <a:gd name="T7" fmla="*/ 19 h 55"/>
                <a:gd name="T8" fmla="*/ 12 w 31"/>
                <a:gd name="T9" fmla="*/ 19 h 55"/>
                <a:gd name="T10" fmla="*/ 12 w 31"/>
                <a:gd name="T11" fmla="*/ 25 h 55"/>
                <a:gd name="T12" fmla="*/ 12 w 31"/>
                <a:gd name="T13" fmla="*/ 31 h 55"/>
                <a:gd name="T14" fmla="*/ 20 w 31"/>
                <a:gd name="T15" fmla="*/ 31 h 55"/>
                <a:gd name="T16" fmla="*/ 20 w 31"/>
                <a:gd name="T17" fmla="*/ 31 h 55"/>
                <a:gd name="T18" fmla="*/ 20 w 31"/>
                <a:gd name="T19" fmla="*/ 37 h 55"/>
                <a:gd name="T20" fmla="*/ 20 w 31"/>
                <a:gd name="T21" fmla="*/ 43 h 55"/>
                <a:gd name="T22" fmla="*/ 26 w 31"/>
                <a:gd name="T23" fmla="*/ 43 h 55"/>
                <a:gd name="T24" fmla="*/ 26 w 31"/>
                <a:gd name="T25" fmla="*/ 43 h 55"/>
                <a:gd name="T26" fmla="*/ 26 w 31"/>
                <a:gd name="T27" fmla="*/ 49 h 55"/>
                <a:gd name="T28" fmla="*/ 31 w 31"/>
                <a:gd name="T29" fmla="*/ 55 h 55"/>
                <a:gd name="T30" fmla="*/ 31 w 31"/>
                <a:gd name="T3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5">
                  <a:moveTo>
                    <a:pt x="0" y="0"/>
                  </a:moveTo>
                  <a:lnTo>
                    <a:pt x="0" y="7"/>
                  </a:lnTo>
                  <a:lnTo>
                    <a:pt x="6" y="13"/>
                  </a:lnTo>
                  <a:lnTo>
                    <a:pt x="12" y="19"/>
                  </a:lnTo>
                  <a:lnTo>
                    <a:pt x="12" y="19"/>
                  </a:lnTo>
                  <a:lnTo>
                    <a:pt x="12" y="25"/>
                  </a:lnTo>
                  <a:lnTo>
                    <a:pt x="12" y="31"/>
                  </a:lnTo>
                  <a:lnTo>
                    <a:pt x="20" y="31"/>
                  </a:lnTo>
                  <a:lnTo>
                    <a:pt x="20" y="31"/>
                  </a:lnTo>
                  <a:lnTo>
                    <a:pt x="20" y="37"/>
                  </a:lnTo>
                  <a:lnTo>
                    <a:pt x="20" y="43"/>
                  </a:lnTo>
                  <a:lnTo>
                    <a:pt x="26" y="43"/>
                  </a:lnTo>
                  <a:lnTo>
                    <a:pt x="26" y="43"/>
                  </a:lnTo>
                  <a:lnTo>
                    <a:pt x="26" y="49"/>
                  </a:lnTo>
                  <a:lnTo>
                    <a:pt x="31" y="55"/>
                  </a:lnTo>
                  <a:lnTo>
                    <a:pt x="31" y="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50" name="Freeform 466"/>
            <p:cNvSpPr>
              <a:spLocks/>
            </p:cNvSpPr>
            <p:nvPr/>
          </p:nvSpPr>
          <p:spPr bwMode="auto">
            <a:xfrm>
              <a:off x="2375" y="2451"/>
              <a:ext cx="18" cy="183"/>
            </a:xfrm>
            <a:custGeom>
              <a:avLst/>
              <a:gdLst>
                <a:gd name="T0" fmla="*/ 6 w 18"/>
                <a:gd name="T1" fmla="*/ 0 h 183"/>
                <a:gd name="T2" fmla="*/ 0 w 18"/>
                <a:gd name="T3" fmla="*/ 6 h 183"/>
                <a:gd name="T4" fmla="*/ 0 w 18"/>
                <a:gd name="T5" fmla="*/ 25 h 183"/>
                <a:gd name="T6" fmla="*/ 0 w 18"/>
                <a:gd name="T7" fmla="*/ 37 h 183"/>
                <a:gd name="T8" fmla="*/ 0 w 18"/>
                <a:gd name="T9" fmla="*/ 37 h 183"/>
                <a:gd name="T10" fmla="*/ 0 w 18"/>
                <a:gd name="T11" fmla="*/ 67 h 183"/>
                <a:gd name="T12" fmla="*/ 0 w 18"/>
                <a:gd name="T13" fmla="*/ 98 h 183"/>
                <a:gd name="T14" fmla="*/ 6 w 18"/>
                <a:gd name="T15" fmla="*/ 116 h 183"/>
                <a:gd name="T16" fmla="*/ 6 w 18"/>
                <a:gd name="T17" fmla="*/ 116 h 183"/>
                <a:gd name="T18" fmla="*/ 6 w 18"/>
                <a:gd name="T19" fmla="*/ 141 h 183"/>
                <a:gd name="T20" fmla="*/ 12 w 18"/>
                <a:gd name="T21" fmla="*/ 165 h 183"/>
                <a:gd name="T22" fmla="*/ 18 w 18"/>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3">
                  <a:moveTo>
                    <a:pt x="6" y="0"/>
                  </a:moveTo>
                  <a:lnTo>
                    <a:pt x="0" y="6"/>
                  </a:lnTo>
                  <a:lnTo>
                    <a:pt x="0" y="25"/>
                  </a:lnTo>
                  <a:lnTo>
                    <a:pt x="0" y="37"/>
                  </a:lnTo>
                  <a:lnTo>
                    <a:pt x="0" y="37"/>
                  </a:lnTo>
                  <a:lnTo>
                    <a:pt x="0" y="67"/>
                  </a:lnTo>
                  <a:lnTo>
                    <a:pt x="0" y="98"/>
                  </a:lnTo>
                  <a:lnTo>
                    <a:pt x="6" y="116"/>
                  </a:lnTo>
                  <a:lnTo>
                    <a:pt x="6" y="116"/>
                  </a:lnTo>
                  <a:lnTo>
                    <a:pt x="6" y="141"/>
                  </a:lnTo>
                  <a:lnTo>
                    <a:pt x="12" y="165"/>
                  </a:lnTo>
                  <a:lnTo>
                    <a:pt x="18" y="18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51" name="Freeform 467"/>
            <p:cNvSpPr>
              <a:spLocks/>
            </p:cNvSpPr>
            <p:nvPr/>
          </p:nvSpPr>
          <p:spPr bwMode="auto">
            <a:xfrm>
              <a:off x="2375" y="2549"/>
              <a:ext cx="26" cy="49"/>
            </a:xfrm>
            <a:custGeom>
              <a:avLst/>
              <a:gdLst>
                <a:gd name="T0" fmla="*/ 0 w 26"/>
                <a:gd name="T1" fmla="*/ 0 h 49"/>
                <a:gd name="T2" fmla="*/ 0 w 26"/>
                <a:gd name="T3" fmla="*/ 12 h 49"/>
                <a:gd name="T4" fmla="*/ 6 w 26"/>
                <a:gd name="T5" fmla="*/ 24 h 49"/>
                <a:gd name="T6" fmla="*/ 18 w 26"/>
                <a:gd name="T7" fmla="*/ 38 h 49"/>
                <a:gd name="T8" fmla="*/ 18 w 26"/>
                <a:gd name="T9" fmla="*/ 38 h 49"/>
                <a:gd name="T10" fmla="*/ 18 w 26"/>
                <a:gd name="T11" fmla="*/ 43 h 49"/>
                <a:gd name="T12" fmla="*/ 26 w 26"/>
                <a:gd name="T13" fmla="*/ 49 h 49"/>
                <a:gd name="T14" fmla="*/ 26 w 26"/>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9">
                  <a:moveTo>
                    <a:pt x="0" y="0"/>
                  </a:moveTo>
                  <a:lnTo>
                    <a:pt x="0" y="12"/>
                  </a:lnTo>
                  <a:lnTo>
                    <a:pt x="6" y="24"/>
                  </a:lnTo>
                  <a:lnTo>
                    <a:pt x="18" y="38"/>
                  </a:lnTo>
                  <a:lnTo>
                    <a:pt x="18" y="38"/>
                  </a:lnTo>
                  <a:lnTo>
                    <a:pt x="18" y="43"/>
                  </a:lnTo>
                  <a:lnTo>
                    <a:pt x="26" y="49"/>
                  </a:lnTo>
                  <a:lnTo>
                    <a:pt x="26"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52" name="Freeform 468"/>
            <p:cNvSpPr>
              <a:spLocks/>
            </p:cNvSpPr>
            <p:nvPr/>
          </p:nvSpPr>
          <p:spPr bwMode="auto">
            <a:xfrm>
              <a:off x="2473" y="2396"/>
              <a:ext cx="6" cy="18"/>
            </a:xfrm>
            <a:custGeom>
              <a:avLst/>
              <a:gdLst>
                <a:gd name="T0" fmla="*/ 6 w 6"/>
                <a:gd name="T1" fmla="*/ 0 h 18"/>
                <a:gd name="T2" fmla="*/ 6 w 6"/>
                <a:gd name="T3" fmla="*/ 6 h 18"/>
                <a:gd name="T4" fmla="*/ 0 w 6"/>
                <a:gd name="T5" fmla="*/ 12 h 18"/>
                <a:gd name="T6" fmla="*/ 0 w 6"/>
                <a:gd name="T7" fmla="*/ 18 h 18"/>
              </a:gdLst>
              <a:ahLst/>
              <a:cxnLst>
                <a:cxn ang="0">
                  <a:pos x="T0" y="T1"/>
                </a:cxn>
                <a:cxn ang="0">
                  <a:pos x="T2" y="T3"/>
                </a:cxn>
                <a:cxn ang="0">
                  <a:pos x="T4" y="T5"/>
                </a:cxn>
                <a:cxn ang="0">
                  <a:pos x="T6" y="T7"/>
                </a:cxn>
              </a:cxnLst>
              <a:rect l="0" t="0" r="r" b="b"/>
              <a:pathLst>
                <a:path w="6" h="18">
                  <a:moveTo>
                    <a:pt x="6" y="0"/>
                  </a:moveTo>
                  <a:lnTo>
                    <a:pt x="6" y="6"/>
                  </a:lnTo>
                  <a:lnTo>
                    <a:pt x="0"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53" name="Freeform 469"/>
            <p:cNvSpPr>
              <a:spLocks/>
            </p:cNvSpPr>
            <p:nvPr/>
          </p:nvSpPr>
          <p:spPr bwMode="auto">
            <a:xfrm>
              <a:off x="2326" y="2457"/>
              <a:ext cx="20" cy="55"/>
            </a:xfrm>
            <a:custGeom>
              <a:avLst/>
              <a:gdLst>
                <a:gd name="T0" fmla="*/ 20 w 20"/>
                <a:gd name="T1" fmla="*/ 0 h 55"/>
                <a:gd name="T2" fmla="*/ 12 w 20"/>
                <a:gd name="T3" fmla="*/ 6 h 55"/>
                <a:gd name="T4" fmla="*/ 6 w 20"/>
                <a:gd name="T5" fmla="*/ 25 h 55"/>
                <a:gd name="T6" fmla="*/ 0 w 20"/>
                <a:gd name="T7" fmla="*/ 55 h 55"/>
              </a:gdLst>
              <a:ahLst/>
              <a:cxnLst>
                <a:cxn ang="0">
                  <a:pos x="T0" y="T1"/>
                </a:cxn>
                <a:cxn ang="0">
                  <a:pos x="T2" y="T3"/>
                </a:cxn>
                <a:cxn ang="0">
                  <a:pos x="T4" y="T5"/>
                </a:cxn>
                <a:cxn ang="0">
                  <a:pos x="T6" y="T7"/>
                </a:cxn>
              </a:cxnLst>
              <a:rect l="0" t="0" r="r" b="b"/>
              <a:pathLst>
                <a:path w="20" h="55">
                  <a:moveTo>
                    <a:pt x="20" y="0"/>
                  </a:moveTo>
                  <a:lnTo>
                    <a:pt x="12" y="6"/>
                  </a:lnTo>
                  <a:lnTo>
                    <a:pt x="6" y="25"/>
                  </a:lnTo>
                  <a:lnTo>
                    <a:pt x="0" y="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54" name="Freeform 470"/>
            <p:cNvSpPr>
              <a:spLocks/>
            </p:cNvSpPr>
            <p:nvPr/>
          </p:nvSpPr>
          <p:spPr bwMode="auto">
            <a:xfrm>
              <a:off x="2290" y="2457"/>
              <a:ext cx="24" cy="49"/>
            </a:xfrm>
            <a:custGeom>
              <a:avLst/>
              <a:gdLst>
                <a:gd name="T0" fmla="*/ 24 w 24"/>
                <a:gd name="T1" fmla="*/ 0 h 49"/>
                <a:gd name="T2" fmla="*/ 18 w 24"/>
                <a:gd name="T3" fmla="*/ 12 h 49"/>
                <a:gd name="T4" fmla="*/ 6 w 24"/>
                <a:gd name="T5" fmla="*/ 31 h 49"/>
                <a:gd name="T6" fmla="*/ 0 w 24"/>
                <a:gd name="T7" fmla="*/ 49 h 49"/>
              </a:gdLst>
              <a:ahLst/>
              <a:cxnLst>
                <a:cxn ang="0">
                  <a:pos x="T0" y="T1"/>
                </a:cxn>
                <a:cxn ang="0">
                  <a:pos x="T2" y="T3"/>
                </a:cxn>
                <a:cxn ang="0">
                  <a:pos x="T4" y="T5"/>
                </a:cxn>
                <a:cxn ang="0">
                  <a:pos x="T6" y="T7"/>
                </a:cxn>
              </a:cxnLst>
              <a:rect l="0" t="0" r="r" b="b"/>
              <a:pathLst>
                <a:path w="24" h="49">
                  <a:moveTo>
                    <a:pt x="24" y="0"/>
                  </a:moveTo>
                  <a:lnTo>
                    <a:pt x="18" y="12"/>
                  </a:lnTo>
                  <a:lnTo>
                    <a:pt x="6" y="31"/>
                  </a:lnTo>
                  <a:lnTo>
                    <a:pt x="0"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55" name="Freeform 471"/>
            <p:cNvSpPr>
              <a:spLocks/>
            </p:cNvSpPr>
            <p:nvPr/>
          </p:nvSpPr>
          <p:spPr bwMode="auto">
            <a:xfrm>
              <a:off x="2271" y="2463"/>
              <a:ext cx="19" cy="220"/>
            </a:xfrm>
            <a:custGeom>
              <a:avLst/>
              <a:gdLst>
                <a:gd name="T0" fmla="*/ 19 w 19"/>
                <a:gd name="T1" fmla="*/ 0 h 220"/>
                <a:gd name="T2" fmla="*/ 12 w 19"/>
                <a:gd name="T3" fmla="*/ 13 h 220"/>
                <a:gd name="T4" fmla="*/ 0 w 19"/>
                <a:gd name="T5" fmla="*/ 55 h 220"/>
                <a:gd name="T6" fmla="*/ 0 w 19"/>
                <a:gd name="T7" fmla="*/ 116 h 220"/>
                <a:gd name="T8" fmla="*/ 0 w 19"/>
                <a:gd name="T9" fmla="*/ 116 h 220"/>
                <a:gd name="T10" fmla="*/ 0 w 19"/>
                <a:gd name="T11" fmla="*/ 129 h 220"/>
                <a:gd name="T12" fmla="*/ 6 w 19"/>
                <a:gd name="T13" fmla="*/ 147 h 220"/>
                <a:gd name="T14" fmla="*/ 12 w 19"/>
                <a:gd name="T15" fmla="*/ 165 h 220"/>
                <a:gd name="T16" fmla="*/ 12 w 19"/>
                <a:gd name="T17" fmla="*/ 165 h 220"/>
                <a:gd name="T18" fmla="*/ 12 w 19"/>
                <a:gd name="T19" fmla="*/ 185 h 220"/>
                <a:gd name="T20" fmla="*/ 19 w 19"/>
                <a:gd name="T21" fmla="*/ 208 h 220"/>
                <a:gd name="T22" fmla="*/ 19 w 19"/>
                <a:gd name="T2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20">
                  <a:moveTo>
                    <a:pt x="19" y="0"/>
                  </a:moveTo>
                  <a:lnTo>
                    <a:pt x="12" y="13"/>
                  </a:lnTo>
                  <a:lnTo>
                    <a:pt x="0" y="55"/>
                  </a:lnTo>
                  <a:lnTo>
                    <a:pt x="0" y="116"/>
                  </a:lnTo>
                  <a:lnTo>
                    <a:pt x="0" y="116"/>
                  </a:lnTo>
                  <a:lnTo>
                    <a:pt x="0" y="129"/>
                  </a:lnTo>
                  <a:lnTo>
                    <a:pt x="6" y="147"/>
                  </a:lnTo>
                  <a:lnTo>
                    <a:pt x="12" y="165"/>
                  </a:lnTo>
                  <a:lnTo>
                    <a:pt x="12" y="165"/>
                  </a:lnTo>
                  <a:lnTo>
                    <a:pt x="12" y="185"/>
                  </a:lnTo>
                  <a:lnTo>
                    <a:pt x="19" y="208"/>
                  </a:lnTo>
                  <a:lnTo>
                    <a:pt x="19" y="2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56" name="Freeform 472"/>
            <p:cNvSpPr>
              <a:spLocks/>
            </p:cNvSpPr>
            <p:nvPr/>
          </p:nvSpPr>
          <p:spPr bwMode="auto">
            <a:xfrm>
              <a:off x="2235" y="2488"/>
              <a:ext cx="42" cy="6"/>
            </a:xfrm>
            <a:custGeom>
              <a:avLst/>
              <a:gdLst>
                <a:gd name="T0" fmla="*/ 42 w 42"/>
                <a:gd name="T1" fmla="*/ 0 h 6"/>
                <a:gd name="T2" fmla="*/ 36 w 42"/>
                <a:gd name="T3" fmla="*/ 0 h 6"/>
                <a:gd name="T4" fmla="*/ 18 w 42"/>
                <a:gd name="T5" fmla="*/ 6 h 6"/>
                <a:gd name="T6" fmla="*/ 0 w 42"/>
                <a:gd name="T7" fmla="*/ 0 h 6"/>
              </a:gdLst>
              <a:ahLst/>
              <a:cxnLst>
                <a:cxn ang="0">
                  <a:pos x="T0" y="T1"/>
                </a:cxn>
                <a:cxn ang="0">
                  <a:pos x="T2" y="T3"/>
                </a:cxn>
                <a:cxn ang="0">
                  <a:pos x="T4" y="T5"/>
                </a:cxn>
                <a:cxn ang="0">
                  <a:pos x="T6" y="T7"/>
                </a:cxn>
              </a:cxnLst>
              <a:rect l="0" t="0" r="r" b="b"/>
              <a:pathLst>
                <a:path w="42" h="6">
                  <a:moveTo>
                    <a:pt x="42" y="0"/>
                  </a:moveTo>
                  <a:lnTo>
                    <a:pt x="36" y="0"/>
                  </a:lnTo>
                  <a:lnTo>
                    <a:pt x="18"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57" name="Freeform 473"/>
            <p:cNvSpPr>
              <a:spLocks/>
            </p:cNvSpPr>
            <p:nvPr/>
          </p:nvSpPr>
          <p:spPr bwMode="auto">
            <a:xfrm>
              <a:off x="2253" y="2494"/>
              <a:ext cx="24" cy="12"/>
            </a:xfrm>
            <a:custGeom>
              <a:avLst/>
              <a:gdLst>
                <a:gd name="T0" fmla="*/ 24 w 24"/>
                <a:gd name="T1" fmla="*/ 0 h 12"/>
                <a:gd name="T2" fmla="*/ 18 w 24"/>
                <a:gd name="T3" fmla="*/ 6 h 12"/>
                <a:gd name="T4" fmla="*/ 12 w 24"/>
                <a:gd name="T5" fmla="*/ 12 h 12"/>
                <a:gd name="T6" fmla="*/ 0 w 24"/>
                <a:gd name="T7" fmla="*/ 12 h 12"/>
              </a:gdLst>
              <a:ahLst/>
              <a:cxnLst>
                <a:cxn ang="0">
                  <a:pos x="T0" y="T1"/>
                </a:cxn>
                <a:cxn ang="0">
                  <a:pos x="T2" y="T3"/>
                </a:cxn>
                <a:cxn ang="0">
                  <a:pos x="T4" y="T5"/>
                </a:cxn>
                <a:cxn ang="0">
                  <a:pos x="T6" y="T7"/>
                </a:cxn>
              </a:cxnLst>
              <a:rect l="0" t="0" r="r" b="b"/>
              <a:pathLst>
                <a:path w="24" h="12">
                  <a:moveTo>
                    <a:pt x="24" y="0"/>
                  </a:moveTo>
                  <a:lnTo>
                    <a:pt x="18" y="6"/>
                  </a:lnTo>
                  <a:lnTo>
                    <a:pt x="12"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58" name="Freeform 474"/>
            <p:cNvSpPr>
              <a:spLocks/>
            </p:cNvSpPr>
            <p:nvPr/>
          </p:nvSpPr>
          <p:spPr bwMode="auto">
            <a:xfrm>
              <a:off x="2228" y="2421"/>
              <a:ext cx="13" cy="18"/>
            </a:xfrm>
            <a:custGeom>
              <a:avLst/>
              <a:gdLst>
                <a:gd name="T0" fmla="*/ 0 w 13"/>
                <a:gd name="T1" fmla="*/ 0 h 18"/>
                <a:gd name="T2" fmla="*/ 0 w 13"/>
                <a:gd name="T3" fmla="*/ 6 h 18"/>
                <a:gd name="T4" fmla="*/ 0 w 13"/>
                <a:gd name="T5" fmla="*/ 12 h 18"/>
                <a:gd name="T6" fmla="*/ 13 w 13"/>
                <a:gd name="T7" fmla="*/ 18 h 18"/>
              </a:gdLst>
              <a:ahLst/>
              <a:cxnLst>
                <a:cxn ang="0">
                  <a:pos x="T0" y="T1"/>
                </a:cxn>
                <a:cxn ang="0">
                  <a:pos x="T2" y="T3"/>
                </a:cxn>
                <a:cxn ang="0">
                  <a:pos x="T4" y="T5"/>
                </a:cxn>
                <a:cxn ang="0">
                  <a:pos x="T6" y="T7"/>
                </a:cxn>
              </a:cxnLst>
              <a:rect l="0" t="0" r="r" b="b"/>
              <a:pathLst>
                <a:path w="13" h="18">
                  <a:moveTo>
                    <a:pt x="0" y="0"/>
                  </a:moveTo>
                  <a:lnTo>
                    <a:pt x="0" y="6"/>
                  </a:lnTo>
                  <a:lnTo>
                    <a:pt x="0" y="12"/>
                  </a:lnTo>
                  <a:lnTo>
                    <a:pt x="13"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59" name="Freeform 475"/>
            <p:cNvSpPr>
              <a:spLocks/>
            </p:cNvSpPr>
            <p:nvPr/>
          </p:nvSpPr>
          <p:spPr bwMode="auto">
            <a:xfrm>
              <a:off x="2216" y="2598"/>
              <a:ext cx="12" cy="30"/>
            </a:xfrm>
            <a:custGeom>
              <a:avLst/>
              <a:gdLst>
                <a:gd name="T0" fmla="*/ 12 w 12"/>
                <a:gd name="T1" fmla="*/ 0 h 30"/>
                <a:gd name="T2" fmla="*/ 6 w 12"/>
                <a:gd name="T3" fmla="*/ 6 h 30"/>
                <a:gd name="T4" fmla="*/ 0 w 12"/>
                <a:gd name="T5" fmla="*/ 18 h 30"/>
                <a:gd name="T6" fmla="*/ 0 w 12"/>
                <a:gd name="T7" fmla="*/ 30 h 30"/>
              </a:gdLst>
              <a:ahLst/>
              <a:cxnLst>
                <a:cxn ang="0">
                  <a:pos x="T0" y="T1"/>
                </a:cxn>
                <a:cxn ang="0">
                  <a:pos x="T2" y="T3"/>
                </a:cxn>
                <a:cxn ang="0">
                  <a:pos x="T4" y="T5"/>
                </a:cxn>
                <a:cxn ang="0">
                  <a:pos x="T6" y="T7"/>
                </a:cxn>
              </a:cxnLst>
              <a:rect l="0" t="0" r="r" b="b"/>
              <a:pathLst>
                <a:path w="12" h="30">
                  <a:moveTo>
                    <a:pt x="12" y="0"/>
                  </a:moveTo>
                  <a:lnTo>
                    <a:pt x="6" y="6"/>
                  </a:lnTo>
                  <a:lnTo>
                    <a:pt x="0" y="18"/>
                  </a:lnTo>
                  <a:lnTo>
                    <a:pt x="0" y="3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60" name="Freeform 476"/>
            <p:cNvSpPr>
              <a:spLocks/>
            </p:cNvSpPr>
            <p:nvPr/>
          </p:nvSpPr>
          <p:spPr bwMode="auto">
            <a:xfrm>
              <a:off x="2265" y="2592"/>
              <a:ext cx="12" cy="18"/>
            </a:xfrm>
            <a:custGeom>
              <a:avLst/>
              <a:gdLst>
                <a:gd name="T0" fmla="*/ 12 w 12"/>
                <a:gd name="T1" fmla="*/ 0 h 18"/>
                <a:gd name="T2" fmla="*/ 6 w 12"/>
                <a:gd name="T3" fmla="*/ 6 h 18"/>
                <a:gd name="T4" fmla="*/ 6 w 12"/>
                <a:gd name="T5" fmla="*/ 12 h 18"/>
                <a:gd name="T6" fmla="*/ 0 w 12"/>
                <a:gd name="T7" fmla="*/ 18 h 18"/>
              </a:gdLst>
              <a:ahLst/>
              <a:cxnLst>
                <a:cxn ang="0">
                  <a:pos x="T0" y="T1"/>
                </a:cxn>
                <a:cxn ang="0">
                  <a:pos x="T2" y="T3"/>
                </a:cxn>
                <a:cxn ang="0">
                  <a:pos x="T4" y="T5"/>
                </a:cxn>
                <a:cxn ang="0">
                  <a:pos x="T6" y="T7"/>
                </a:cxn>
              </a:cxnLst>
              <a:rect l="0" t="0" r="r" b="b"/>
              <a:pathLst>
                <a:path w="12" h="18">
                  <a:moveTo>
                    <a:pt x="12" y="0"/>
                  </a:moveTo>
                  <a:lnTo>
                    <a:pt x="6" y="6"/>
                  </a:lnTo>
                  <a:lnTo>
                    <a:pt x="6"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61" name="Freeform 477"/>
            <p:cNvSpPr>
              <a:spLocks/>
            </p:cNvSpPr>
            <p:nvPr/>
          </p:nvSpPr>
          <p:spPr bwMode="auto">
            <a:xfrm>
              <a:off x="2210" y="2532"/>
              <a:ext cx="18" cy="17"/>
            </a:xfrm>
            <a:custGeom>
              <a:avLst/>
              <a:gdLst>
                <a:gd name="T0" fmla="*/ 0 w 18"/>
                <a:gd name="T1" fmla="*/ 17 h 17"/>
                <a:gd name="T2" fmla="*/ 0 w 18"/>
                <a:gd name="T3" fmla="*/ 17 h 17"/>
                <a:gd name="T4" fmla="*/ 6 w 18"/>
                <a:gd name="T5" fmla="*/ 5 h 17"/>
                <a:gd name="T6" fmla="*/ 18 w 18"/>
                <a:gd name="T7" fmla="*/ 0 h 17"/>
              </a:gdLst>
              <a:ahLst/>
              <a:cxnLst>
                <a:cxn ang="0">
                  <a:pos x="T0" y="T1"/>
                </a:cxn>
                <a:cxn ang="0">
                  <a:pos x="T2" y="T3"/>
                </a:cxn>
                <a:cxn ang="0">
                  <a:pos x="T4" y="T5"/>
                </a:cxn>
                <a:cxn ang="0">
                  <a:pos x="T6" y="T7"/>
                </a:cxn>
              </a:cxnLst>
              <a:rect l="0" t="0" r="r" b="b"/>
              <a:pathLst>
                <a:path w="18" h="17">
                  <a:moveTo>
                    <a:pt x="0" y="17"/>
                  </a:moveTo>
                  <a:lnTo>
                    <a:pt x="0" y="17"/>
                  </a:lnTo>
                  <a:lnTo>
                    <a:pt x="6" y="5"/>
                  </a:lnTo>
                  <a:lnTo>
                    <a:pt x="1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862" name="Freeform 478"/>
            <p:cNvSpPr>
              <a:spLocks/>
            </p:cNvSpPr>
            <p:nvPr/>
          </p:nvSpPr>
          <p:spPr bwMode="auto">
            <a:xfrm>
              <a:off x="1685" y="1906"/>
              <a:ext cx="6" cy="6"/>
            </a:xfrm>
            <a:custGeom>
              <a:avLst/>
              <a:gdLst>
                <a:gd name="T0" fmla="*/ 6 w 6"/>
                <a:gd name="T1" fmla="*/ 0 h 6"/>
                <a:gd name="T2" fmla="*/ 6 w 6"/>
                <a:gd name="T3" fmla="*/ 0 h 6"/>
                <a:gd name="T4" fmla="*/ 6 w 6"/>
                <a:gd name="T5" fmla="*/ 0 h 6"/>
                <a:gd name="T6" fmla="*/ 6 w 6"/>
                <a:gd name="T7" fmla="*/ 0 h 6"/>
                <a:gd name="T8" fmla="*/ 6 w 6"/>
                <a:gd name="T9" fmla="*/ 0 h 6"/>
                <a:gd name="T10" fmla="*/ 6 w 6"/>
                <a:gd name="T11" fmla="*/ 0 h 6"/>
                <a:gd name="T12" fmla="*/ 6 w 6"/>
                <a:gd name="T13" fmla="*/ 0 h 6"/>
                <a:gd name="T14" fmla="*/ 6 w 6"/>
                <a:gd name="T15" fmla="*/ 0 h 6"/>
                <a:gd name="T16" fmla="*/ 6 w 6"/>
                <a:gd name="T17" fmla="*/ 0 h 6"/>
                <a:gd name="T18" fmla="*/ 6 w 6"/>
                <a:gd name="T19" fmla="*/ 0 h 6"/>
                <a:gd name="T20" fmla="*/ 0 w 6"/>
                <a:gd name="T21" fmla="*/ 0 h 6"/>
                <a:gd name="T22" fmla="*/ 0 w 6"/>
                <a:gd name="T23" fmla="*/ 0 h 6"/>
                <a:gd name="T24" fmla="*/ 0 w 6"/>
                <a:gd name="T25" fmla="*/ 0 h 6"/>
                <a:gd name="T26" fmla="*/ 0 w 6"/>
                <a:gd name="T27" fmla="*/ 0 h 6"/>
                <a:gd name="T28" fmla="*/ 0 w 6"/>
                <a:gd name="T29" fmla="*/ 6 h 6"/>
                <a:gd name="T30" fmla="*/ 0 w 6"/>
                <a:gd name="T31" fmla="*/ 6 h 6"/>
                <a:gd name="T32" fmla="*/ 0 w 6"/>
                <a:gd name="T33" fmla="*/ 6 h 6"/>
                <a:gd name="T34" fmla="*/ 0 w 6"/>
                <a:gd name="T35" fmla="*/ 6 h 6"/>
                <a:gd name="T36" fmla="*/ 6 w 6"/>
                <a:gd name="T37" fmla="*/ 0 h 6"/>
                <a:gd name="T38" fmla="*/ 6 w 6"/>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6">
                  <a:moveTo>
                    <a:pt x="6" y="0"/>
                  </a:moveTo>
                  <a:lnTo>
                    <a:pt x="6" y="0"/>
                  </a:lnTo>
                  <a:lnTo>
                    <a:pt x="6" y="0"/>
                  </a:lnTo>
                  <a:lnTo>
                    <a:pt x="6" y="0"/>
                  </a:lnTo>
                  <a:lnTo>
                    <a:pt x="6" y="0"/>
                  </a:lnTo>
                  <a:lnTo>
                    <a:pt x="6" y="0"/>
                  </a:lnTo>
                  <a:lnTo>
                    <a:pt x="6" y="0"/>
                  </a:lnTo>
                  <a:lnTo>
                    <a:pt x="6" y="0"/>
                  </a:lnTo>
                  <a:lnTo>
                    <a:pt x="6" y="0"/>
                  </a:lnTo>
                  <a:lnTo>
                    <a:pt x="6" y="0"/>
                  </a:lnTo>
                  <a:lnTo>
                    <a:pt x="0" y="0"/>
                  </a:lnTo>
                  <a:lnTo>
                    <a:pt x="0" y="0"/>
                  </a:lnTo>
                  <a:lnTo>
                    <a:pt x="0" y="0"/>
                  </a:lnTo>
                  <a:lnTo>
                    <a:pt x="0" y="0"/>
                  </a:lnTo>
                  <a:lnTo>
                    <a:pt x="0" y="6"/>
                  </a:lnTo>
                  <a:lnTo>
                    <a:pt x="0" y="6"/>
                  </a:lnTo>
                  <a:lnTo>
                    <a:pt x="0" y="6"/>
                  </a:lnTo>
                  <a:lnTo>
                    <a:pt x="0" y="6"/>
                  </a:lnTo>
                  <a:lnTo>
                    <a:pt x="6" y="0"/>
                  </a:lnTo>
                  <a:lnTo>
                    <a:pt x="6" y="0"/>
                  </a:lnTo>
                  <a:close/>
                </a:path>
              </a:pathLst>
            </a:custGeom>
            <a:solidFill>
              <a:srgbClr val="B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63" name="Freeform 479"/>
            <p:cNvSpPr>
              <a:spLocks/>
            </p:cNvSpPr>
            <p:nvPr/>
          </p:nvSpPr>
          <p:spPr bwMode="auto">
            <a:xfrm>
              <a:off x="2999" y="1895"/>
              <a:ext cx="19" cy="17"/>
            </a:xfrm>
            <a:custGeom>
              <a:avLst/>
              <a:gdLst>
                <a:gd name="T0" fmla="*/ 13 w 19"/>
                <a:gd name="T1" fmla="*/ 17 h 17"/>
                <a:gd name="T2" fmla="*/ 13 w 19"/>
                <a:gd name="T3" fmla="*/ 17 h 17"/>
                <a:gd name="T4" fmla="*/ 13 w 19"/>
                <a:gd name="T5" fmla="*/ 17 h 17"/>
                <a:gd name="T6" fmla="*/ 19 w 19"/>
                <a:gd name="T7" fmla="*/ 11 h 17"/>
                <a:gd name="T8" fmla="*/ 19 w 19"/>
                <a:gd name="T9" fmla="*/ 11 h 17"/>
                <a:gd name="T10" fmla="*/ 19 w 19"/>
                <a:gd name="T11" fmla="*/ 11 h 17"/>
                <a:gd name="T12" fmla="*/ 19 w 19"/>
                <a:gd name="T13" fmla="*/ 11 h 17"/>
                <a:gd name="T14" fmla="*/ 19 w 19"/>
                <a:gd name="T15" fmla="*/ 11 h 17"/>
                <a:gd name="T16" fmla="*/ 19 w 19"/>
                <a:gd name="T17" fmla="*/ 11 h 17"/>
                <a:gd name="T18" fmla="*/ 19 w 19"/>
                <a:gd name="T19" fmla="*/ 11 h 17"/>
                <a:gd name="T20" fmla="*/ 13 w 19"/>
                <a:gd name="T21" fmla="*/ 11 h 17"/>
                <a:gd name="T22" fmla="*/ 7 w 19"/>
                <a:gd name="T23" fmla="*/ 5 h 17"/>
                <a:gd name="T24" fmla="*/ 7 w 19"/>
                <a:gd name="T25" fmla="*/ 5 h 17"/>
                <a:gd name="T26" fmla="*/ 0 w 19"/>
                <a:gd name="T27" fmla="*/ 5 h 17"/>
                <a:gd name="T28" fmla="*/ 0 w 19"/>
                <a:gd name="T29" fmla="*/ 0 h 17"/>
                <a:gd name="T30" fmla="*/ 0 w 19"/>
                <a:gd name="T31" fmla="*/ 0 h 17"/>
                <a:gd name="T32" fmla="*/ 0 w 19"/>
                <a:gd name="T33" fmla="*/ 0 h 17"/>
                <a:gd name="T34" fmla="*/ 0 w 19"/>
                <a:gd name="T35" fmla="*/ 11 h 17"/>
                <a:gd name="T36" fmla="*/ 0 w 19"/>
                <a:gd name="T37" fmla="*/ 17 h 17"/>
                <a:gd name="T38" fmla="*/ 7 w 19"/>
                <a:gd name="T39" fmla="*/ 17 h 17"/>
                <a:gd name="T40" fmla="*/ 7 w 19"/>
                <a:gd name="T41" fmla="*/ 17 h 17"/>
                <a:gd name="T42" fmla="*/ 7 w 19"/>
                <a:gd name="T43" fmla="*/ 17 h 17"/>
                <a:gd name="T44" fmla="*/ 13 w 19"/>
                <a:gd name="T45" fmla="*/ 17 h 17"/>
                <a:gd name="T46" fmla="*/ 13 w 19"/>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17">
                  <a:moveTo>
                    <a:pt x="13" y="17"/>
                  </a:moveTo>
                  <a:lnTo>
                    <a:pt x="13" y="17"/>
                  </a:lnTo>
                  <a:lnTo>
                    <a:pt x="13" y="17"/>
                  </a:lnTo>
                  <a:lnTo>
                    <a:pt x="19" y="11"/>
                  </a:lnTo>
                  <a:lnTo>
                    <a:pt x="19" y="11"/>
                  </a:lnTo>
                  <a:lnTo>
                    <a:pt x="19" y="11"/>
                  </a:lnTo>
                  <a:lnTo>
                    <a:pt x="19" y="11"/>
                  </a:lnTo>
                  <a:lnTo>
                    <a:pt x="19" y="11"/>
                  </a:lnTo>
                  <a:lnTo>
                    <a:pt x="19" y="11"/>
                  </a:lnTo>
                  <a:lnTo>
                    <a:pt x="19" y="11"/>
                  </a:lnTo>
                  <a:lnTo>
                    <a:pt x="13" y="11"/>
                  </a:lnTo>
                  <a:lnTo>
                    <a:pt x="7" y="5"/>
                  </a:lnTo>
                  <a:lnTo>
                    <a:pt x="7" y="5"/>
                  </a:lnTo>
                  <a:lnTo>
                    <a:pt x="0" y="5"/>
                  </a:lnTo>
                  <a:lnTo>
                    <a:pt x="0" y="0"/>
                  </a:lnTo>
                  <a:lnTo>
                    <a:pt x="0" y="0"/>
                  </a:lnTo>
                  <a:lnTo>
                    <a:pt x="0" y="0"/>
                  </a:lnTo>
                  <a:lnTo>
                    <a:pt x="0" y="11"/>
                  </a:lnTo>
                  <a:lnTo>
                    <a:pt x="0" y="17"/>
                  </a:lnTo>
                  <a:lnTo>
                    <a:pt x="7" y="17"/>
                  </a:lnTo>
                  <a:lnTo>
                    <a:pt x="7" y="17"/>
                  </a:lnTo>
                  <a:lnTo>
                    <a:pt x="7" y="17"/>
                  </a:lnTo>
                  <a:lnTo>
                    <a:pt x="13" y="17"/>
                  </a:lnTo>
                  <a:lnTo>
                    <a:pt x="13" y="17"/>
                  </a:lnTo>
                  <a:close/>
                </a:path>
              </a:pathLst>
            </a:custGeom>
            <a:solidFill>
              <a:srgbClr val="B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64" name="Freeform 480"/>
            <p:cNvSpPr>
              <a:spLocks/>
            </p:cNvSpPr>
            <p:nvPr/>
          </p:nvSpPr>
          <p:spPr bwMode="auto">
            <a:xfrm>
              <a:off x="2351" y="3210"/>
              <a:ext cx="24" cy="122"/>
            </a:xfrm>
            <a:custGeom>
              <a:avLst/>
              <a:gdLst>
                <a:gd name="T0" fmla="*/ 0 w 24"/>
                <a:gd name="T1" fmla="*/ 0 h 122"/>
                <a:gd name="T2" fmla="*/ 6 w 24"/>
                <a:gd name="T3" fmla="*/ 0 h 122"/>
                <a:gd name="T4" fmla="*/ 12 w 24"/>
                <a:gd name="T5" fmla="*/ 0 h 122"/>
                <a:gd name="T6" fmla="*/ 12 w 24"/>
                <a:gd name="T7" fmla="*/ 12 h 122"/>
                <a:gd name="T8" fmla="*/ 12 w 24"/>
                <a:gd name="T9" fmla="*/ 12 h 122"/>
                <a:gd name="T10" fmla="*/ 12 w 24"/>
                <a:gd name="T11" fmla="*/ 18 h 122"/>
                <a:gd name="T12" fmla="*/ 12 w 24"/>
                <a:gd name="T13" fmla="*/ 37 h 122"/>
                <a:gd name="T14" fmla="*/ 18 w 24"/>
                <a:gd name="T15" fmla="*/ 49 h 122"/>
                <a:gd name="T16" fmla="*/ 18 w 24"/>
                <a:gd name="T17" fmla="*/ 49 h 122"/>
                <a:gd name="T18" fmla="*/ 12 w 24"/>
                <a:gd name="T19" fmla="*/ 61 h 122"/>
                <a:gd name="T20" fmla="*/ 12 w 24"/>
                <a:gd name="T21" fmla="*/ 73 h 122"/>
                <a:gd name="T22" fmla="*/ 12 w 24"/>
                <a:gd name="T23" fmla="*/ 84 h 122"/>
                <a:gd name="T24" fmla="*/ 12 w 24"/>
                <a:gd name="T25" fmla="*/ 84 h 122"/>
                <a:gd name="T26" fmla="*/ 12 w 24"/>
                <a:gd name="T27" fmla="*/ 98 h 122"/>
                <a:gd name="T28" fmla="*/ 12 w 24"/>
                <a:gd name="T29" fmla="*/ 110 h 122"/>
                <a:gd name="T30" fmla="*/ 18 w 24"/>
                <a:gd name="T31" fmla="*/ 116 h 122"/>
                <a:gd name="T32" fmla="*/ 18 w 24"/>
                <a:gd name="T33" fmla="*/ 116 h 122"/>
                <a:gd name="T34" fmla="*/ 18 w 24"/>
                <a:gd name="T35" fmla="*/ 122 h 122"/>
                <a:gd name="T36" fmla="*/ 24 w 24"/>
                <a:gd name="T37" fmla="*/ 122 h 122"/>
                <a:gd name="T38" fmla="*/ 24 w 24"/>
                <a:gd name="T39" fmla="*/ 122 h 122"/>
                <a:gd name="T40" fmla="*/ 24 w 24"/>
                <a:gd name="T41" fmla="*/ 122 h 122"/>
                <a:gd name="T42" fmla="*/ 18 w 24"/>
                <a:gd name="T43" fmla="*/ 122 h 122"/>
                <a:gd name="T44" fmla="*/ 18 w 24"/>
                <a:gd name="T45" fmla="*/ 122 h 122"/>
                <a:gd name="T46" fmla="*/ 12 w 24"/>
                <a:gd name="T47" fmla="*/ 116 h 122"/>
                <a:gd name="T48" fmla="*/ 12 w 24"/>
                <a:gd name="T49" fmla="*/ 116 h 122"/>
                <a:gd name="T50" fmla="*/ 12 w 24"/>
                <a:gd name="T51" fmla="*/ 116 h 122"/>
                <a:gd name="T52" fmla="*/ 12 w 24"/>
                <a:gd name="T53" fmla="*/ 104 h 122"/>
                <a:gd name="T54" fmla="*/ 12 w 24"/>
                <a:gd name="T55" fmla="*/ 67 h 122"/>
                <a:gd name="T56" fmla="*/ 12 w 24"/>
                <a:gd name="T57" fmla="*/ 67 h 122"/>
                <a:gd name="T58" fmla="*/ 6 w 24"/>
                <a:gd name="T59" fmla="*/ 37 h 122"/>
                <a:gd name="T60" fmla="*/ 6 w 24"/>
                <a:gd name="T61" fmla="*/ 23 h 122"/>
                <a:gd name="T62" fmla="*/ 6 w 24"/>
                <a:gd name="T63" fmla="*/ 18 h 122"/>
                <a:gd name="T64" fmla="*/ 6 w 24"/>
                <a:gd name="T65" fmla="*/ 18 h 122"/>
                <a:gd name="T66" fmla="*/ 6 w 24"/>
                <a:gd name="T67" fmla="*/ 18 h 122"/>
                <a:gd name="T68" fmla="*/ 0 w 24"/>
                <a:gd name="T69" fmla="*/ 23 h 122"/>
                <a:gd name="T70" fmla="*/ 0 w 24"/>
                <a:gd name="T71" fmla="*/ 29 h 122"/>
                <a:gd name="T72" fmla="*/ 0 w 24"/>
                <a:gd name="T73" fmla="*/ 29 h 122"/>
                <a:gd name="T74" fmla="*/ 0 w 24"/>
                <a:gd name="T75" fmla="*/ 43 h 122"/>
                <a:gd name="T76" fmla="*/ 0 w 24"/>
                <a:gd name="T77" fmla="*/ 55 h 122"/>
                <a:gd name="T78" fmla="*/ 0 w 24"/>
                <a:gd name="T79" fmla="*/ 61 h 122"/>
                <a:gd name="T80" fmla="*/ 0 w 24"/>
                <a:gd name="T81" fmla="*/ 61 h 122"/>
                <a:gd name="T82" fmla="*/ 0 w 24"/>
                <a:gd name="T83" fmla="*/ 67 h 122"/>
                <a:gd name="T84" fmla="*/ 0 w 24"/>
                <a:gd name="T85" fmla="*/ 67 h 122"/>
                <a:gd name="T86" fmla="*/ 0 w 24"/>
                <a:gd name="T87" fmla="*/ 61 h 122"/>
                <a:gd name="T88" fmla="*/ 0 w 24"/>
                <a:gd name="T89" fmla="*/ 61 h 122"/>
                <a:gd name="T90" fmla="*/ 0 w 24"/>
                <a:gd name="T91" fmla="*/ 61 h 122"/>
                <a:gd name="T92" fmla="*/ 0 w 24"/>
                <a:gd name="T93" fmla="*/ 55 h 122"/>
                <a:gd name="T94" fmla="*/ 0 w 24"/>
                <a:gd name="T95" fmla="*/ 43 h 122"/>
                <a:gd name="T96" fmla="*/ 0 w 24"/>
                <a:gd name="T97" fmla="*/ 43 h 122"/>
                <a:gd name="T98" fmla="*/ 0 w 24"/>
                <a:gd name="T99" fmla="*/ 29 h 122"/>
                <a:gd name="T100" fmla="*/ 0 w 24"/>
                <a:gd name="T101" fmla="*/ 18 h 122"/>
                <a:gd name="T102" fmla="*/ 0 w 24"/>
                <a:gd name="T103" fmla="*/ 12 h 122"/>
                <a:gd name="T104" fmla="*/ 0 w 24"/>
                <a:gd name="T105" fmla="*/ 12 h 122"/>
                <a:gd name="T106" fmla="*/ 0 w 24"/>
                <a:gd name="T107" fmla="*/ 12 h 122"/>
                <a:gd name="T108" fmla="*/ 0 w 24"/>
                <a:gd name="T109" fmla="*/ 6 h 122"/>
                <a:gd name="T110" fmla="*/ 0 w 24"/>
                <a:gd name="T11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122">
                  <a:moveTo>
                    <a:pt x="0" y="0"/>
                  </a:moveTo>
                  <a:lnTo>
                    <a:pt x="6" y="0"/>
                  </a:lnTo>
                  <a:lnTo>
                    <a:pt x="12" y="0"/>
                  </a:lnTo>
                  <a:lnTo>
                    <a:pt x="12" y="12"/>
                  </a:lnTo>
                  <a:lnTo>
                    <a:pt x="12" y="12"/>
                  </a:lnTo>
                  <a:lnTo>
                    <a:pt x="12" y="18"/>
                  </a:lnTo>
                  <a:lnTo>
                    <a:pt x="12" y="37"/>
                  </a:lnTo>
                  <a:lnTo>
                    <a:pt x="18" y="49"/>
                  </a:lnTo>
                  <a:lnTo>
                    <a:pt x="18" y="49"/>
                  </a:lnTo>
                  <a:lnTo>
                    <a:pt x="12" y="61"/>
                  </a:lnTo>
                  <a:lnTo>
                    <a:pt x="12" y="73"/>
                  </a:lnTo>
                  <a:lnTo>
                    <a:pt x="12" y="84"/>
                  </a:lnTo>
                  <a:lnTo>
                    <a:pt x="12" y="84"/>
                  </a:lnTo>
                  <a:lnTo>
                    <a:pt x="12" y="98"/>
                  </a:lnTo>
                  <a:lnTo>
                    <a:pt x="12" y="110"/>
                  </a:lnTo>
                  <a:lnTo>
                    <a:pt x="18" y="116"/>
                  </a:lnTo>
                  <a:lnTo>
                    <a:pt x="18" y="116"/>
                  </a:lnTo>
                  <a:lnTo>
                    <a:pt x="18" y="122"/>
                  </a:lnTo>
                  <a:lnTo>
                    <a:pt x="24" y="122"/>
                  </a:lnTo>
                  <a:lnTo>
                    <a:pt x="24" y="122"/>
                  </a:lnTo>
                  <a:lnTo>
                    <a:pt x="24" y="122"/>
                  </a:lnTo>
                  <a:lnTo>
                    <a:pt x="18" y="122"/>
                  </a:lnTo>
                  <a:lnTo>
                    <a:pt x="18" y="122"/>
                  </a:lnTo>
                  <a:lnTo>
                    <a:pt x="12" y="116"/>
                  </a:lnTo>
                  <a:lnTo>
                    <a:pt x="12" y="116"/>
                  </a:lnTo>
                  <a:lnTo>
                    <a:pt x="12" y="116"/>
                  </a:lnTo>
                  <a:lnTo>
                    <a:pt x="12" y="104"/>
                  </a:lnTo>
                  <a:lnTo>
                    <a:pt x="12" y="67"/>
                  </a:lnTo>
                  <a:lnTo>
                    <a:pt x="12" y="67"/>
                  </a:lnTo>
                  <a:lnTo>
                    <a:pt x="6" y="37"/>
                  </a:lnTo>
                  <a:lnTo>
                    <a:pt x="6" y="23"/>
                  </a:lnTo>
                  <a:lnTo>
                    <a:pt x="6" y="18"/>
                  </a:lnTo>
                  <a:lnTo>
                    <a:pt x="6" y="18"/>
                  </a:lnTo>
                  <a:lnTo>
                    <a:pt x="6" y="18"/>
                  </a:lnTo>
                  <a:lnTo>
                    <a:pt x="0" y="23"/>
                  </a:lnTo>
                  <a:lnTo>
                    <a:pt x="0" y="29"/>
                  </a:lnTo>
                  <a:lnTo>
                    <a:pt x="0" y="29"/>
                  </a:lnTo>
                  <a:lnTo>
                    <a:pt x="0" y="43"/>
                  </a:lnTo>
                  <a:lnTo>
                    <a:pt x="0" y="55"/>
                  </a:lnTo>
                  <a:lnTo>
                    <a:pt x="0" y="61"/>
                  </a:lnTo>
                  <a:lnTo>
                    <a:pt x="0" y="61"/>
                  </a:lnTo>
                  <a:lnTo>
                    <a:pt x="0" y="67"/>
                  </a:lnTo>
                  <a:lnTo>
                    <a:pt x="0" y="67"/>
                  </a:lnTo>
                  <a:lnTo>
                    <a:pt x="0" y="61"/>
                  </a:lnTo>
                  <a:lnTo>
                    <a:pt x="0" y="61"/>
                  </a:lnTo>
                  <a:lnTo>
                    <a:pt x="0" y="61"/>
                  </a:lnTo>
                  <a:lnTo>
                    <a:pt x="0" y="55"/>
                  </a:lnTo>
                  <a:lnTo>
                    <a:pt x="0" y="43"/>
                  </a:lnTo>
                  <a:lnTo>
                    <a:pt x="0" y="43"/>
                  </a:lnTo>
                  <a:lnTo>
                    <a:pt x="0" y="29"/>
                  </a:lnTo>
                  <a:lnTo>
                    <a:pt x="0" y="18"/>
                  </a:lnTo>
                  <a:lnTo>
                    <a:pt x="0" y="12"/>
                  </a:lnTo>
                  <a:lnTo>
                    <a:pt x="0" y="12"/>
                  </a:lnTo>
                  <a:lnTo>
                    <a:pt x="0" y="12"/>
                  </a:lnTo>
                  <a:lnTo>
                    <a:pt x="0" y="6"/>
                  </a:lnTo>
                  <a:lnTo>
                    <a:pt x="0" y="0"/>
                  </a:lnTo>
                  <a:close/>
                </a:path>
              </a:pathLst>
            </a:custGeom>
            <a:solidFill>
              <a:srgbClr val="CC00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65" name="Freeform 481"/>
            <p:cNvSpPr>
              <a:spLocks/>
            </p:cNvSpPr>
            <p:nvPr/>
          </p:nvSpPr>
          <p:spPr bwMode="auto">
            <a:xfrm>
              <a:off x="2351" y="3210"/>
              <a:ext cx="12" cy="12"/>
            </a:xfrm>
            <a:custGeom>
              <a:avLst/>
              <a:gdLst>
                <a:gd name="T0" fmla="*/ 6 w 12"/>
                <a:gd name="T1" fmla="*/ 12 h 12"/>
                <a:gd name="T2" fmla="*/ 6 w 12"/>
                <a:gd name="T3" fmla="*/ 12 h 12"/>
                <a:gd name="T4" fmla="*/ 12 w 12"/>
                <a:gd name="T5" fmla="*/ 6 h 12"/>
                <a:gd name="T6" fmla="*/ 12 w 12"/>
                <a:gd name="T7" fmla="*/ 0 h 12"/>
                <a:gd name="T8" fmla="*/ 12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6" y="12"/>
                  </a:moveTo>
                  <a:lnTo>
                    <a:pt x="6" y="12"/>
                  </a:lnTo>
                  <a:lnTo>
                    <a:pt x="12" y="6"/>
                  </a:lnTo>
                  <a:lnTo>
                    <a:pt x="12" y="0"/>
                  </a:lnTo>
                  <a:lnTo>
                    <a:pt x="12" y="0"/>
                  </a:lnTo>
                  <a:lnTo>
                    <a:pt x="6" y="0"/>
                  </a:lnTo>
                  <a:lnTo>
                    <a:pt x="0" y="0"/>
                  </a:lnTo>
                  <a:lnTo>
                    <a:pt x="0" y="6"/>
                  </a:lnTo>
                  <a:lnTo>
                    <a:pt x="0" y="6"/>
                  </a:lnTo>
                  <a:lnTo>
                    <a:pt x="0" y="6"/>
                  </a:lnTo>
                  <a:lnTo>
                    <a:pt x="0" y="12"/>
                  </a:lnTo>
                  <a:lnTo>
                    <a:pt x="6" y="12"/>
                  </a:lnTo>
                  <a:lnTo>
                    <a:pt x="6" y="12"/>
                  </a:lnTo>
                  <a:close/>
                </a:path>
              </a:pathLst>
            </a:custGeom>
            <a:solidFill>
              <a:srgbClr val="59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66" name="Freeform 482"/>
            <p:cNvSpPr>
              <a:spLocks/>
            </p:cNvSpPr>
            <p:nvPr/>
          </p:nvSpPr>
          <p:spPr bwMode="auto">
            <a:xfrm>
              <a:off x="2430" y="2193"/>
              <a:ext cx="12" cy="20"/>
            </a:xfrm>
            <a:custGeom>
              <a:avLst/>
              <a:gdLst>
                <a:gd name="T0" fmla="*/ 6 w 12"/>
                <a:gd name="T1" fmla="*/ 0 h 20"/>
                <a:gd name="T2" fmla="*/ 12 w 12"/>
                <a:gd name="T3" fmla="*/ 8 h 20"/>
                <a:gd name="T4" fmla="*/ 12 w 12"/>
                <a:gd name="T5" fmla="*/ 14 h 20"/>
                <a:gd name="T6" fmla="*/ 6 w 12"/>
                <a:gd name="T7" fmla="*/ 20 h 20"/>
                <a:gd name="T8" fmla="*/ 6 w 12"/>
                <a:gd name="T9" fmla="*/ 20 h 20"/>
                <a:gd name="T10" fmla="*/ 0 w 12"/>
                <a:gd name="T11" fmla="*/ 20 h 20"/>
                <a:gd name="T12" fmla="*/ 0 w 12"/>
                <a:gd name="T13" fmla="*/ 8 h 20"/>
                <a:gd name="T14" fmla="*/ 6 w 12"/>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0">
                  <a:moveTo>
                    <a:pt x="6" y="0"/>
                  </a:moveTo>
                  <a:lnTo>
                    <a:pt x="12" y="8"/>
                  </a:lnTo>
                  <a:lnTo>
                    <a:pt x="12" y="14"/>
                  </a:lnTo>
                  <a:lnTo>
                    <a:pt x="6" y="20"/>
                  </a:lnTo>
                  <a:lnTo>
                    <a:pt x="6" y="20"/>
                  </a:lnTo>
                  <a:lnTo>
                    <a:pt x="0" y="20"/>
                  </a:lnTo>
                  <a:lnTo>
                    <a:pt x="0" y="8"/>
                  </a:lnTo>
                  <a:lnTo>
                    <a:pt x="6" y="0"/>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67" name="Freeform 483"/>
            <p:cNvSpPr>
              <a:spLocks/>
            </p:cNvSpPr>
            <p:nvPr/>
          </p:nvSpPr>
          <p:spPr bwMode="auto">
            <a:xfrm>
              <a:off x="2247" y="2201"/>
              <a:ext cx="18" cy="18"/>
            </a:xfrm>
            <a:custGeom>
              <a:avLst/>
              <a:gdLst>
                <a:gd name="T0" fmla="*/ 12 w 18"/>
                <a:gd name="T1" fmla="*/ 0 h 18"/>
                <a:gd name="T2" fmla="*/ 0 w 18"/>
                <a:gd name="T3" fmla="*/ 6 h 18"/>
                <a:gd name="T4" fmla="*/ 0 w 18"/>
                <a:gd name="T5" fmla="*/ 12 h 18"/>
                <a:gd name="T6" fmla="*/ 12 w 18"/>
                <a:gd name="T7" fmla="*/ 18 h 18"/>
                <a:gd name="T8" fmla="*/ 12 w 18"/>
                <a:gd name="T9" fmla="*/ 18 h 18"/>
                <a:gd name="T10" fmla="*/ 18 w 18"/>
                <a:gd name="T11" fmla="*/ 18 h 18"/>
                <a:gd name="T12" fmla="*/ 18 w 18"/>
                <a:gd name="T13" fmla="*/ 6 h 18"/>
                <a:gd name="T14" fmla="*/ 12 w 1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2" y="0"/>
                  </a:moveTo>
                  <a:lnTo>
                    <a:pt x="0" y="6"/>
                  </a:lnTo>
                  <a:lnTo>
                    <a:pt x="0" y="12"/>
                  </a:lnTo>
                  <a:lnTo>
                    <a:pt x="12" y="18"/>
                  </a:lnTo>
                  <a:lnTo>
                    <a:pt x="12" y="18"/>
                  </a:lnTo>
                  <a:lnTo>
                    <a:pt x="18" y="18"/>
                  </a:lnTo>
                  <a:lnTo>
                    <a:pt x="18" y="6"/>
                  </a:lnTo>
                  <a:lnTo>
                    <a:pt x="12" y="0"/>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68" name="Freeform 484"/>
            <p:cNvSpPr>
              <a:spLocks/>
            </p:cNvSpPr>
            <p:nvPr/>
          </p:nvSpPr>
          <p:spPr bwMode="auto">
            <a:xfrm>
              <a:off x="2253" y="2207"/>
              <a:ext cx="6" cy="6"/>
            </a:xfrm>
            <a:custGeom>
              <a:avLst/>
              <a:gdLst>
                <a:gd name="T0" fmla="*/ 6 w 6"/>
                <a:gd name="T1" fmla="*/ 0 h 6"/>
                <a:gd name="T2" fmla="*/ 6 w 6"/>
                <a:gd name="T3" fmla="*/ 6 h 6"/>
                <a:gd name="T4" fmla="*/ 6 w 6"/>
                <a:gd name="T5" fmla="*/ 6 h 6"/>
                <a:gd name="T6" fmla="*/ 6 w 6"/>
                <a:gd name="T7" fmla="*/ 6 h 6"/>
                <a:gd name="T8" fmla="*/ 6 w 6"/>
                <a:gd name="T9" fmla="*/ 6 h 6"/>
                <a:gd name="T10" fmla="*/ 6 w 6"/>
                <a:gd name="T11" fmla="*/ 6 h 6"/>
                <a:gd name="T12" fmla="*/ 6 w 6"/>
                <a:gd name="T13" fmla="*/ 6 h 6"/>
                <a:gd name="T14" fmla="*/ 6 w 6"/>
                <a:gd name="T15" fmla="*/ 6 h 6"/>
                <a:gd name="T16" fmla="*/ 6 w 6"/>
                <a:gd name="T17" fmla="*/ 6 h 6"/>
                <a:gd name="T18" fmla="*/ 0 w 6"/>
                <a:gd name="T19" fmla="*/ 6 h 6"/>
                <a:gd name="T20" fmla="*/ 0 w 6"/>
                <a:gd name="T21" fmla="*/ 6 h 6"/>
                <a:gd name="T22" fmla="*/ 0 w 6"/>
                <a:gd name="T23" fmla="*/ 6 h 6"/>
                <a:gd name="T24" fmla="*/ 0 w 6"/>
                <a:gd name="T25" fmla="*/ 6 h 6"/>
                <a:gd name="T26" fmla="*/ 0 w 6"/>
                <a:gd name="T27" fmla="*/ 6 h 6"/>
                <a:gd name="T28" fmla="*/ 0 w 6"/>
                <a:gd name="T29" fmla="*/ 6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6" y="6"/>
                  </a:lnTo>
                  <a:lnTo>
                    <a:pt x="6" y="6"/>
                  </a:lnTo>
                  <a:lnTo>
                    <a:pt x="6" y="6"/>
                  </a:lnTo>
                  <a:lnTo>
                    <a:pt x="6" y="6"/>
                  </a:lnTo>
                  <a:lnTo>
                    <a:pt x="6" y="6"/>
                  </a:lnTo>
                  <a:lnTo>
                    <a:pt x="6" y="6"/>
                  </a:lnTo>
                  <a:lnTo>
                    <a:pt x="6" y="6"/>
                  </a:lnTo>
                  <a:lnTo>
                    <a:pt x="6" y="6"/>
                  </a:lnTo>
                  <a:lnTo>
                    <a:pt x="0" y="6"/>
                  </a:lnTo>
                  <a:lnTo>
                    <a:pt x="0" y="6"/>
                  </a:lnTo>
                  <a:lnTo>
                    <a:pt x="0" y="6"/>
                  </a:lnTo>
                  <a:lnTo>
                    <a:pt x="0" y="6"/>
                  </a:lnTo>
                  <a:lnTo>
                    <a:pt x="0" y="6"/>
                  </a:lnTo>
                  <a:lnTo>
                    <a:pt x="0" y="6"/>
                  </a:lnTo>
                  <a:lnTo>
                    <a:pt x="6" y="0"/>
                  </a:lnTo>
                  <a:close/>
                </a:path>
              </a:pathLst>
            </a:custGeom>
            <a:solidFill>
              <a:srgbClr val="D8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69" name="Freeform 485"/>
            <p:cNvSpPr>
              <a:spLocks/>
            </p:cNvSpPr>
            <p:nvPr/>
          </p:nvSpPr>
          <p:spPr bwMode="auto">
            <a:xfrm>
              <a:off x="2436" y="2201"/>
              <a:ext cx="6" cy="6"/>
            </a:xfrm>
            <a:custGeom>
              <a:avLst/>
              <a:gdLst>
                <a:gd name="T0" fmla="*/ 6 w 6"/>
                <a:gd name="T1" fmla="*/ 0 h 6"/>
                <a:gd name="T2" fmla="*/ 0 w 6"/>
                <a:gd name="T3" fmla="*/ 0 h 6"/>
                <a:gd name="T4" fmla="*/ 0 w 6"/>
                <a:gd name="T5" fmla="*/ 6 h 6"/>
                <a:gd name="T6" fmla="*/ 0 w 6"/>
                <a:gd name="T7" fmla="*/ 6 h 6"/>
                <a:gd name="T8" fmla="*/ 0 w 6"/>
                <a:gd name="T9" fmla="*/ 6 h 6"/>
                <a:gd name="T10" fmla="*/ 0 w 6"/>
                <a:gd name="T11" fmla="*/ 6 h 6"/>
                <a:gd name="T12" fmla="*/ 0 w 6"/>
                <a:gd name="T13" fmla="*/ 6 h 6"/>
                <a:gd name="T14" fmla="*/ 6 w 6"/>
                <a:gd name="T15" fmla="*/ 6 h 6"/>
                <a:gd name="T16" fmla="*/ 6 w 6"/>
                <a:gd name="T17" fmla="*/ 6 h 6"/>
                <a:gd name="T18" fmla="*/ 6 w 6"/>
                <a:gd name="T19" fmla="*/ 6 h 6"/>
                <a:gd name="T20" fmla="*/ 6 w 6"/>
                <a:gd name="T21" fmla="*/ 6 h 6"/>
                <a:gd name="T22" fmla="*/ 6 w 6"/>
                <a:gd name="T23" fmla="*/ 6 h 6"/>
                <a:gd name="T24" fmla="*/ 6 w 6"/>
                <a:gd name="T25" fmla="*/ 6 h 6"/>
                <a:gd name="T26" fmla="*/ 6 w 6"/>
                <a:gd name="T27" fmla="*/ 6 h 6"/>
                <a:gd name="T28" fmla="*/ 6 w 6"/>
                <a:gd name="T29" fmla="*/ 6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0" y="0"/>
                  </a:lnTo>
                  <a:lnTo>
                    <a:pt x="0" y="6"/>
                  </a:lnTo>
                  <a:lnTo>
                    <a:pt x="0" y="6"/>
                  </a:lnTo>
                  <a:lnTo>
                    <a:pt x="0" y="6"/>
                  </a:lnTo>
                  <a:lnTo>
                    <a:pt x="0" y="6"/>
                  </a:lnTo>
                  <a:lnTo>
                    <a:pt x="0" y="6"/>
                  </a:lnTo>
                  <a:lnTo>
                    <a:pt x="6" y="6"/>
                  </a:lnTo>
                  <a:lnTo>
                    <a:pt x="6" y="6"/>
                  </a:lnTo>
                  <a:lnTo>
                    <a:pt x="6" y="6"/>
                  </a:lnTo>
                  <a:lnTo>
                    <a:pt x="6" y="6"/>
                  </a:lnTo>
                  <a:lnTo>
                    <a:pt x="6" y="6"/>
                  </a:lnTo>
                  <a:lnTo>
                    <a:pt x="6" y="6"/>
                  </a:lnTo>
                  <a:lnTo>
                    <a:pt x="6" y="6"/>
                  </a:lnTo>
                  <a:lnTo>
                    <a:pt x="6" y="6"/>
                  </a:lnTo>
                  <a:lnTo>
                    <a:pt x="6" y="0"/>
                  </a:lnTo>
                  <a:close/>
                </a:path>
              </a:pathLst>
            </a:custGeom>
            <a:solidFill>
              <a:srgbClr val="D8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12870" name="Text Box 486"/>
          <p:cNvSpPr txBox="1">
            <a:spLocks noChangeArrowheads="1"/>
          </p:cNvSpPr>
          <p:nvPr/>
        </p:nvSpPr>
        <p:spPr bwMode="auto">
          <a:xfrm>
            <a:off x="2286000" y="6080125"/>
            <a:ext cx="2201863" cy="3968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000" i="1">
                <a:latin typeface="Arial" charset="0"/>
              </a:rPr>
              <a:t>Substitute penalty</a:t>
            </a:r>
          </a:p>
        </p:txBody>
      </p:sp>
      <p:sp>
        <p:nvSpPr>
          <p:cNvPr id="912871" name="Text Box 487"/>
          <p:cNvSpPr txBox="1">
            <a:spLocks noChangeArrowheads="1"/>
          </p:cNvSpPr>
          <p:nvPr/>
        </p:nvSpPr>
        <p:spPr bwMode="auto">
          <a:xfrm>
            <a:off x="4806950" y="6080125"/>
            <a:ext cx="2778125" cy="3968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000" i="1">
                <a:latin typeface="Arial" charset="0"/>
              </a:rPr>
              <a:t>Substitute for a penalty</a:t>
            </a:r>
          </a:p>
        </p:txBody>
      </p:sp>
      <p:sp>
        <p:nvSpPr>
          <p:cNvPr id="912872" name="Rectangle 488"/>
          <p:cNvSpPr>
            <a:spLocks noChangeArrowheads="1"/>
          </p:cNvSpPr>
          <p:nvPr/>
        </p:nvSpPr>
        <p:spPr bwMode="auto">
          <a:xfrm>
            <a:off x="115888" y="2663825"/>
            <a:ext cx="2932112" cy="650875"/>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0"/>
              </a:spcBef>
              <a:buFontTx/>
              <a:buNone/>
            </a:pPr>
            <a:r>
              <a:rPr lang="en-US" b="1">
                <a:solidFill>
                  <a:schemeClr val="bg1"/>
                </a:solidFill>
                <a:latin typeface="Calligrapher" charset="0"/>
              </a:rPr>
              <a:t>Vicarious punishment </a:t>
            </a:r>
          </a:p>
          <a:p>
            <a:pPr algn="ctr">
              <a:spcBef>
                <a:spcPct val="0"/>
              </a:spcBef>
              <a:buFontTx/>
              <a:buNone/>
            </a:pPr>
            <a:r>
              <a:rPr lang="en-US" b="1">
                <a:solidFill>
                  <a:schemeClr val="bg1"/>
                </a:solidFill>
                <a:latin typeface="Calligrapher" charset="0"/>
              </a:rPr>
              <a:t>for my sins</a:t>
            </a:r>
          </a:p>
        </p:txBody>
      </p:sp>
      <p:sp>
        <p:nvSpPr>
          <p:cNvPr id="912873" name="Line 489"/>
          <p:cNvSpPr>
            <a:spLocks noChangeShapeType="1"/>
          </p:cNvSpPr>
          <p:nvPr/>
        </p:nvSpPr>
        <p:spPr bwMode="auto">
          <a:xfrm>
            <a:off x="1530350" y="3213100"/>
            <a:ext cx="1371600" cy="7620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12874" name="Rectangle 490"/>
          <p:cNvSpPr>
            <a:spLocks noChangeArrowheads="1"/>
          </p:cNvSpPr>
          <p:nvPr/>
        </p:nvSpPr>
        <p:spPr bwMode="auto">
          <a:xfrm>
            <a:off x="6553200" y="2663825"/>
            <a:ext cx="2438400" cy="650875"/>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0"/>
              </a:spcBef>
              <a:buFontTx/>
              <a:buNone/>
            </a:pPr>
            <a:r>
              <a:rPr lang="en-US" b="1">
                <a:solidFill>
                  <a:schemeClr val="bg1"/>
                </a:solidFill>
                <a:latin typeface="Calligrapher" charset="0"/>
              </a:rPr>
              <a:t>Nominal punishment for sin</a:t>
            </a:r>
          </a:p>
        </p:txBody>
      </p:sp>
      <p:sp>
        <p:nvSpPr>
          <p:cNvPr id="912875" name="Line 491"/>
          <p:cNvSpPr>
            <a:spLocks noChangeShapeType="1"/>
          </p:cNvSpPr>
          <p:nvPr/>
        </p:nvSpPr>
        <p:spPr bwMode="auto">
          <a:xfrm flipH="1">
            <a:off x="6423025" y="3213100"/>
            <a:ext cx="1447800" cy="8382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12876" name="Text Box 492"/>
          <p:cNvSpPr txBox="1">
            <a:spLocks noChangeArrowheads="1"/>
          </p:cNvSpPr>
          <p:nvPr/>
        </p:nvSpPr>
        <p:spPr bwMode="auto">
          <a:xfrm>
            <a:off x="2286000" y="1689100"/>
            <a:ext cx="2306638" cy="10668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3200" b="1">
                <a:effectLst>
                  <a:outerShdw blurRad="38100" dist="38100" dir="2700000" algn="tl">
                    <a:srgbClr val="DDDDDD"/>
                  </a:outerShdw>
                </a:effectLst>
              </a:rPr>
              <a:t>Substitution</a:t>
            </a:r>
          </a:p>
          <a:p>
            <a:pPr algn="ctr">
              <a:spcBef>
                <a:spcPct val="0"/>
              </a:spcBef>
              <a:buFontTx/>
              <a:buNone/>
            </a:pPr>
            <a:r>
              <a:rPr lang="en-US" sz="3200" b="1">
                <a:effectLst>
                  <a:outerShdw blurRad="38100" dist="38100" dir="2700000" algn="tl">
                    <a:srgbClr val="DDDDDD"/>
                  </a:outerShdw>
                </a:effectLst>
              </a:rPr>
              <a:t>Theory</a:t>
            </a:r>
          </a:p>
        </p:txBody>
      </p:sp>
      <p:sp>
        <p:nvSpPr>
          <p:cNvPr id="912877" name="Text Box 493"/>
          <p:cNvSpPr txBox="1">
            <a:spLocks noChangeArrowheads="1"/>
          </p:cNvSpPr>
          <p:nvPr/>
        </p:nvSpPr>
        <p:spPr bwMode="auto">
          <a:xfrm>
            <a:off x="4724400" y="1689100"/>
            <a:ext cx="2652713" cy="10668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3200" b="1">
                <a:effectLst>
                  <a:outerShdw blurRad="38100" dist="38100" dir="2700000" algn="tl">
                    <a:srgbClr val="DDDDDD"/>
                  </a:outerShdw>
                </a:effectLst>
              </a:rPr>
              <a:t>Governmental</a:t>
            </a:r>
          </a:p>
          <a:p>
            <a:pPr algn="ctr">
              <a:spcBef>
                <a:spcPct val="0"/>
              </a:spcBef>
              <a:buFontTx/>
              <a:buNone/>
            </a:pPr>
            <a:r>
              <a:rPr lang="en-US" sz="3200" b="1">
                <a:effectLst>
                  <a:outerShdw blurRad="38100" dist="38100" dir="2700000" algn="tl">
                    <a:srgbClr val="DDDDDD"/>
                  </a:outerShdw>
                </a:effectLst>
              </a:rPr>
              <a:t>Theory</a:t>
            </a:r>
          </a:p>
        </p:txBody>
      </p:sp>
      <p:sp>
        <p:nvSpPr>
          <p:cNvPr id="912878" name="Line 494"/>
          <p:cNvSpPr>
            <a:spLocks noChangeShapeType="1"/>
          </p:cNvSpPr>
          <p:nvPr/>
        </p:nvSpPr>
        <p:spPr bwMode="auto">
          <a:xfrm>
            <a:off x="4724400" y="1752600"/>
            <a:ext cx="0" cy="4724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03523"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Acts 20:28</a:t>
            </a:r>
          </a:p>
          <a:p>
            <a:pPr marL="0" indent="0">
              <a:buFontTx/>
              <a:buNone/>
            </a:pPr>
            <a:r>
              <a:rPr lang="ja-JP" altLang="en-US">
                <a:latin typeface="Arial"/>
              </a:rPr>
              <a:t>“</a:t>
            </a:r>
            <a:r>
              <a:rPr lang="en-US"/>
              <a:t>Be on guard for yourselves and for all the flock, among which the Holy Spirit has made you overseers, to shepherd the church of God which He purchased with His own blood.</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07619"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Eph. 5:25   </a:t>
            </a:r>
          </a:p>
          <a:p>
            <a:pPr marL="0" indent="0">
              <a:buFontTx/>
              <a:buNone/>
            </a:pPr>
            <a:r>
              <a:rPr lang="ja-JP" altLang="en-US">
                <a:latin typeface="Arial"/>
              </a:rPr>
              <a:t>“</a:t>
            </a:r>
            <a:r>
              <a:rPr lang="en-US"/>
              <a:t>Husbands, love your wives, just as Christ also loved the church and gave Himself up for her.</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9666"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09667"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Jn. 17:9</a:t>
            </a:r>
          </a:p>
          <a:p>
            <a:pPr marL="0" indent="0">
              <a:buFontTx/>
              <a:buNone/>
            </a:pPr>
            <a:r>
              <a:rPr lang="ja-JP" altLang="en-US">
                <a:latin typeface="Arial"/>
              </a:rPr>
              <a:t>“</a:t>
            </a:r>
            <a:r>
              <a:rPr lang="en-US"/>
              <a:t>I ask on their behalf; I do not ask on behalf of the world, but of those whom You have given Me; for they are Yours.</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999427" name="Rectangle 3"/>
          <p:cNvSpPr>
            <a:spLocks noGrp="1" noChangeArrowheads="1"/>
          </p:cNvSpPr>
          <p:nvPr>
            <p:ph type="body" idx="1"/>
          </p:nvPr>
        </p:nvSpPr>
        <p:spPr/>
        <p:txBody>
          <a:bodyPr/>
          <a:lstStyle/>
          <a:p>
            <a:pPr marL="609600" indent="-609600">
              <a:buFontTx/>
              <a:buAutoNum type="arabicPeriod" startAt="3"/>
            </a:pPr>
            <a:r>
              <a:rPr lang="en-US"/>
              <a:t>If Christ</a:t>
            </a:r>
            <a:r>
              <a:rPr lang="ja-JP" altLang="en-US">
                <a:latin typeface="Arial"/>
              </a:rPr>
              <a:t>’</a:t>
            </a:r>
            <a:r>
              <a:rPr lang="en-US"/>
              <a:t>s intent was to die for all people, then He failed, since not all people will be saved. This would be the only aspect of salvation in the </a:t>
            </a:r>
            <a:r>
              <a:rPr lang="en-US" i="1"/>
              <a:t>ordo salutis</a:t>
            </a:r>
            <a:r>
              <a:rPr lang="en-US"/>
              <a:t> that falls short of its intended goal.</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14787"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Rom. 8:29-30</a:t>
            </a:r>
          </a:p>
          <a:p>
            <a:pPr marL="0" indent="0">
              <a:buFontTx/>
              <a:buNone/>
            </a:pPr>
            <a:r>
              <a:rPr lang="ja-JP" altLang="en-US">
                <a:latin typeface="Arial"/>
              </a:rPr>
              <a:t>“</a:t>
            </a:r>
            <a:r>
              <a:rPr lang="en-US"/>
              <a:t>For those whom He foreknew, He also predestined to become conformed to the image of His Son, so that He would be the firstborn among many brethren; and these whom He predestined, He also called; and these whom He called, He also justified; and these whom He justified, He also glorified.</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2738"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pPr>
            <a:endParaRPr lang="en-US">
              <a:latin typeface="Arial" charset="0"/>
            </a:endParaRPr>
          </a:p>
        </p:txBody>
      </p:sp>
      <p:sp>
        <p:nvSpPr>
          <p:cNvPr id="1012739" name="Rectangle 3"/>
          <p:cNvSpPr>
            <a:spLocks noGrp="1" noChangeArrowheads="1"/>
          </p:cNvSpPr>
          <p:nvPr>
            <p:ph type="title"/>
          </p:nvPr>
        </p:nvSpPr>
        <p:spPr>
          <a:xfrm>
            <a:off x="0" y="274638"/>
            <a:ext cx="9144000" cy="1143000"/>
          </a:xfrm>
        </p:spPr>
        <p:txBody>
          <a:bodyPr/>
          <a:lstStyle/>
          <a:p>
            <a:r>
              <a:rPr lang="en-US" sz="3600"/>
              <a:t>Excursus: The Extent of </a:t>
            </a:r>
            <a:br>
              <a:rPr lang="en-US" sz="3600"/>
            </a:br>
            <a:r>
              <a:rPr lang="en-US" sz="3600"/>
              <a:t>the Atonement </a:t>
            </a:r>
          </a:p>
        </p:txBody>
      </p:sp>
      <p:grpSp>
        <p:nvGrpSpPr>
          <p:cNvPr id="1012741" name="Group 5"/>
          <p:cNvGrpSpPr>
            <a:grpSpLocks/>
          </p:cNvGrpSpPr>
          <p:nvPr/>
        </p:nvGrpSpPr>
        <p:grpSpPr bwMode="auto">
          <a:xfrm>
            <a:off x="304800" y="3886200"/>
            <a:ext cx="6019800" cy="914400"/>
            <a:chOff x="192" y="2448"/>
            <a:chExt cx="3792" cy="576"/>
          </a:xfrm>
        </p:grpSpPr>
        <p:sp>
          <p:nvSpPr>
            <p:cNvPr id="1012742" name="Text Box 6"/>
            <p:cNvSpPr txBox="1">
              <a:spLocks noChangeArrowheads="1"/>
            </p:cNvSpPr>
            <p:nvPr/>
          </p:nvSpPr>
          <p:spPr bwMode="auto">
            <a:xfrm>
              <a:off x="1824" y="2774"/>
              <a:ext cx="420"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000">
                  <a:latin typeface="Calligrapher" charset="0"/>
                </a:rPr>
                <a:t>Past</a:t>
              </a:r>
            </a:p>
          </p:txBody>
        </p:sp>
        <p:sp>
          <p:nvSpPr>
            <p:cNvPr id="1012743" name="AutoShape 7"/>
            <p:cNvSpPr>
              <a:spLocks/>
            </p:cNvSpPr>
            <p:nvPr/>
          </p:nvSpPr>
          <p:spPr bwMode="auto">
            <a:xfrm rot="16200000">
              <a:off x="1944" y="696"/>
              <a:ext cx="288" cy="3792"/>
            </a:xfrm>
            <a:prstGeom prst="leftBracket">
              <a:avLst>
                <a:gd name="adj" fmla="val 109722"/>
              </a:avLst>
            </a:prstGeom>
            <a:noFill/>
            <a:ln w="571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012744" name="Group 8"/>
          <p:cNvGrpSpPr>
            <a:grpSpLocks/>
          </p:cNvGrpSpPr>
          <p:nvPr/>
        </p:nvGrpSpPr>
        <p:grpSpPr bwMode="auto">
          <a:xfrm>
            <a:off x="6469063" y="3886200"/>
            <a:ext cx="998537" cy="914400"/>
            <a:chOff x="4075" y="2448"/>
            <a:chExt cx="629" cy="576"/>
          </a:xfrm>
        </p:grpSpPr>
        <p:sp>
          <p:nvSpPr>
            <p:cNvPr id="1012745" name="Text Box 9"/>
            <p:cNvSpPr txBox="1">
              <a:spLocks noChangeArrowheads="1"/>
            </p:cNvSpPr>
            <p:nvPr/>
          </p:nvSpPr>
          <p:spPr bwMode="auto">
            <a:xfrm>
              <a:off x="4075" y="2774"/>
              <a:ext cx="629" cy="2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000">
                  <a:latin typeface="Calligrapher" charset="0"/>
                </a:rPr>
                <a:t>Present</a:t>
              </a:r>
            </a:p>
          </p:txBody>
        </p:sp>
        <p:sp>
          <p:nvSpPr>
            <p:cNvPr id="1012746" name="AutoShape 10"/>
            <p:cNvSpPr>
              <a:spLocks/>
            </p:cNvSpPr>
            <p:nvPr/>
          </p:nvSpPr>
          <p:spPr bwMode="auto">
            <a:xfrm rot="16200000">
              <a:off x="4224" y="2352"/>
              <a:ext cx="288" cy="480"/>
            </a:xfrm>
            <a:prstGeom prst="leftBracket">
              <a:avLst>
                <a:gd name="adj" fmla="val 13889"/>
              </a:avLst>
            </a:prstGeom>
            <a:noFill/>
            <a:ln w="571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012747" name="Group 11"/>
          <p:cNvGrpSpPr>
            <a:grpSpLocks/>
          </p:cNvGrpSpPr>
          <p:nvPr/>
        </p:nvGrpSpPr>
        <p:grpSpPr bwMode="auto">
          <a:xfrm>
            <a:off x="7832725" y="3886200"/>
            <a:ext cx="930275" cy="914400"/>
            <a:chOff x="4934" y="2448"/>
            <a:chExt cx="586" cy="576"/>
          </a:xfrm>
        </p:grpSpPr>
        <p:sp>
          <p:nvSpPr>
            <p:cNvPr id="1012748" name="Text Box 12"/>
            <p:cNvSpPr txBox="1">
              <a:spLocks noChangeArrowheads="1"/>
            </p:cNvSpPr>
            <p:nvPr/>
          </p:nvSpPr>
          <p:spPr bwMode="auto">
            <a:xfrm>
              <a:off x="4934" y="2774"/>
              <a:ext cx="586" cy="2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000">
                  <a:latin typeface="Calligrapher" charset="0"/>
                </a:rPr>
                <a:t>Future</a:t>
              </a:r>
            </a:p>
          </p:txBody>
        </p:sp>
        <p:sp>
          <p:nvSpPr>
            <p:cNvPr id="1012749" name="AutoShape 13"/>
            <p:cNvSpPr>
              <a:spLocks/>
            </p:cNvSpPr>
            <p:nvPr/>
          </p:nvSpPr>
          <p:spPr bwMode="auto">
            <a:xfrm rot="16200000">
              <a:off x="5088" y="2352"/>
              <a:ext cx="288" cy="480"/>
            </a:xfrm>
            <a:prstGeom prst="leftBracket">
              <a:avLst>
                <a:gd name="adj" fmla="val 13889"/>
              </a:avLst>
            </a:prstGeom>
            <a:noFill/>
            <a:ln w="571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012750" name="Group 14"/>
          <p:cNvGrpSpPr>
            <a:grpSpLocks/>
          </p:cNvGrpSpPr>
          <p:nvPr/>
        </p:nvGrpSpPr>
        <p:grpSpPr bwMode="auto">
          <a:xfrm>
            <a:off x="7467600" y="3378200"/>
            <a:ext cx="1371600" cy="457200"/>
            <a:chOff x="4704" y="2128"/>
            <a:chExt cx="864" cy="288"/>
          </a:xfrm>
        </p:grpSpPr>
        <p:sp>
          <p:nvSpPr>
            <p:cNvPr id="1012751" name="Line 15"/>
            <p:cNvSpPr>
              <a:spLocks noChangeShapeType="1"/>
            </p:cNvSpPr>
            <p:nvPr/>
          </p:nvSpPr>
          <p:spPr bwMode="auto">
            <a:xfrm>
              <a:off x="4704" y="2208"/>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lstStyle/>
            <a:p>
              <a:endParaRPr lang="en-US"/>
            </a:p>
          </p:txBody>
        </p:sp>
        <p:sp>
          <p:nvSpPr>
            <p:cNvPr id="1012752" name="Text Box 16"/>
            <p:cNvSpPr txBox="1">
              <a:spLocks noChangeArrowheads="1"/>
            </p:cNvSpPr>
            <p:nvPr/>
          </p:nvSpPr>
          <p:spPr bwMode="auto">
            <a:xfrm>
              <a:off x="4922" y="2128"/>
              <a:ext cx="6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Glorification</a:t>
              </a:r>
            </a:p>
            <a:p>
              <a:pPr>
                <a:spcBef>
                  <a:spcPct val="0"/>
                </a:spcBef>
                <a:buFontTx/>
                <a:buNone/>
              </a:pPr>
              <a:r>
                <a:rPr lang="en-US" sz="1200" b="1">
                  <a:effectLst>
                    <a:outerShdw blurRad="38100" dist="38100" dir="2700000" algn="tl">
                      <a:srgbClr val="DDDDDD"/>
                    </a:outerShdw>
                  </a:effectLst>
                  <a:latin typeface="Times New Roman" charset="0"/>
                </a:rPr>
                <a:t>(God)</a:t>
              </a:r>
            </a:p>
          </p:txBody>
        </p:sp>
      </p:grpSp>
      <p:sp>
        <p:nvSpPr>
          <p:cNvPr id="1012753" name="Text Box 17"/>
          <p:cNvSpPr txBox="1">
            <a:spLocks noChangeArrowheads="1"/>
          </p:cNvSpPr>
          <p:nvPr/>
        </p:nvSpPr>
        <p:spPr bwMode="auto">
          <a:xfrm>
            <a:off x="152400" y="3365500"/>
            <a:ext cx="75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 Election</a:t>
            </a:r>
          </a:p>
          <a:p>
            <a:pPr>
              <a:spcBef>
                <a:spcPct val="0"/>
              </a:spcBef>
              <a:buFontTx/>
              <a:buNone/>
            </a:pPr>
            <a:r>
              <a:rPr lang="en-US" sz="1200" b="1">
                <a:effectLst>
                  <a:outerShdw blurRad="38100" dist="38100" dir="2700000" algn="tl">
                    <a:srgbClr val="DDDDDD"/>
                  </a:outerShdw>
                </a:effectLst>
                <a:latin typeface="Times New Roman" charset="0"/>
              </a:rPr>
              <a:t>(God)</a:t>
            </a:r>
          </a:p>
        </p:txBody>
      </p:sp>
      <p:grpSp>
        <p:nvGrpSpPr>
          <p:cNvPr id="1012754" name="Group 18"/>
          <p:cNvGrpSpPr>
            <a:grpSpLocks/>
          </p:cNvGrpSpPr>
          <p:nvPr/>
        </p:nvGrpSpPr>
        <p:grpSpPr bwMode="auto">
          <a:xfrm>
            <a:off x="838200" y="2286000"/>
            <a:ext cx="1600200" cy="1295400"/>
            <a:chOff x="528" y="1440"/>
            <a:chExt cx="1008" cy="816"/>
          </a:xfrm>
        </p:grpSpPr>
        <p:sp>
          <p:nvSpPr>
            <p:cNvPr id="1012755" name="Line 19"/>
            <p:cNvSpPr>
              <a:spLocks noChangeShapeType="1"/>
            </p:cNvSpPr>
            <p:nvPr/>
          </p:nvSpPr>
          <p:spPr bwMode="auto">
            <a:xfrm>
              <a:off x="528" y="2208"/>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nchor="ctr">
              <a:spAutoFit/>
            </a:bodyPr>
            <a:lstStyle/>
            <a:p>
              <a:endParaRPr lang="en-US"/>
            </a:p>
          </p:txBody>
        </p:sp>
        <p:grpSp>
          <p:nvGrpSpPr>
            <p:cNvPr id="1012756" name="Group 20"/>
            <p:cNvGrpSpPr>
              <a:grpSpLocks/>
            </p:cNvGrpSpPr>
            <p:nvPr/>
          </p:nvGrpSpPr>
          <p:grpSpPr bwMode="auto">
            <a:xfrm>
              <a:off x="528" y="1440"/>
              <a:ext cx="1008" cy="816"/>
              <a:chOff x="528" y="1488"/>
              <a:chExt cx="1008" cy="816"/>
            </a:xfrm>
          </p:grpSpPr>
          <p:grpSp>
            <p:nvGrpSpPr>
              <p:cNvPr id="1012757" name="Group 21"/>
              <p:cNvGrpSpPr>
                <a:grpSpLocks/>
              </p:cNvGrpSpPr>
              <p:nvPr/>
            </p:nvGrpSpPr>
            <p:grpSpPr bwMode="auto">
              <a:xfrm>
                <a:off x="624" y="1844"/>
                <a:ext cx="384" cy="460"/>
                <a:chOff x="1392" y="1988"/>
                <a:chExt cx="384" cy="460"/>
              </a:xfrm>
            </p:grpSpPr>
            <p:sp>
              <p:nvSpPr>
                <p:cNvPr id="1012758" name="Line 22"/>
                <p:cNvSpPr>
                  <a:spLocks noChangeShapeType="1"/>
                </p:cNvSpPr>
                <p:nvPr/>
              </p:nvSpPr>
              <p:spPr bwMode="auto">
                <a:xfrm>
                  <a:off x="1584" y="1988"/>
                  <a:ext cx="0" cy="46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nchor="ctr">
                  <a:spAutoFit/>
                </a:bodyPr>
                <a:lstStyle/>
                <a:p>
                  <a:endParaRPr lang="en-US"/>
                </a:p>
              </p:txBody>
            </p:sp>
            <p:sp>
              <p:nvSpPr>
                <p:cNvPr id="1012759" name="Line 23"/>
                <p:cNvSpPr>
                  <a:spLocks noChangeShapeType="1"/>
                </p:cNvSpPr>
                <p:nvPr/>
              </p:nvSpPr>
              <p:spPr bwMode="auto">
                <a:xfrm>
                  <a:off x="1392" y="2180"/>
                  <a:ext cx="38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nchor="ctr">
                  <a:spAutoFit/>
                </a:bodyPr>
                <a:lstStyle/>
                <a:p>
                  <a:endParaRPr lang="en-US"/>
                </a:p>
              </p:txBody>
            </p:sp>
          </p:grpSp>
          <p:sp>
            <p:nvSpPr>
              <p:cNvPr id="1012760" name="Text Box 24"/>
              <p:cNvSpPr txBox="1">
                <a:spLocks noChangeArrowheads="1"/>
              </p:cNvSpPr>
              <p:nvPr/>
            </p:nvSpPr>
            <p:spPr bwMode="auto">
              <a:xfrm>
                <a:off x="528" y="1488"/>
                <a:ext cx="1008" cy="346"/>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1200" b="1">
                    <a:effectLst>
                      <a:outerShdw blurRad="38100" dist="38100" dir="2700000" algn="tl">
                        <a:srgbClr val="DDDDDD"/>
                      </a:outerShdw>
                    </a:effectLst>
                    <a:latin typeface="Times New Roman" charset="0"/>
                  </a:rPr>
                  <a:t>Atonement</a:t>
                </a:r>
              </a:p>
              <a:p>
                <a:pPr>
                  <a:buFontTx/>
                  <a:buNone/>
                </a:pPr>
                <a:r>
                  <a:rPr lang="en-US" sz="1200" b="1">
                    <a:effectLst>
                      <a:outerShdw blurRad="38100" dist="38100" dir="2700000" algn="tl">
                        <a:srgbClr val="DDDDDD"/>
                      </a:outerShdw>
                    </a:effectLst>
                    <a:latin typeface="Times New Roman" charset="0"/>
                  </a:rPr>
                  <a:t>(God) </a:t>
                </a:r>
              </a:p>
            </p:txBody>
          </p:sp>
        </p:grpSp>
      </p:grpSp>
      <p:grpSp>
        <p:nvGrpSpPr>
          <p:cNvPr id="1012761" name="Group 25"/>
          <p:cNvGrpSpPr>
            <a:grpSpLocks/>
          </p:cNvGrpSpPr>
          <p:nvPr/>
        </p:nvGrpSpPr>
        <p:grpSpPr bwMode="auto">
          <a:xfrm>
            <a:off x="6096000" y="3378200"/>
            <a:ext cx="1371600" cy="457200"/>
            <a:chOff x="3840" y="2128"/>
            <a:chExt cx="864" cy="288"/>
          </a:xfrm>
        </p:grpSpPr>
        <p:sp>
          <p:nvSpPr>
            <p:cNvPr id="1012762" name="Line 26"/>
            <p:cNvSpPr>
              <a:spLocks noChangeShapeType="1"/>
            </p:cNvSpPr>
            <p:nvPr/>
          </p:nvSpPr>
          <p:spPr bwMode="auto">
            <a:xfrm>
              <a:off x="3840" y="2208"/>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lstStyle/>
            <a:p>
              <a:endParaRPr lang="en-US"/>
            </a:p>
          </p:txBody>
        </p:sp>
        <p:sp>
          <p:nvSpPr>
            <p:cNvPr id="1012763" name="Text Box 27"/>
            <p:cNvSpPr txBox="1">
              <a:spLocks noChangeArrowheads="1"/>
            </p:cNvSpPr>
            <p:nvPr/>
          </p:nvSpPr>
          <p:spPr bwMode="auto">
            <a:xfrm>
              <a:off x="4022" y="2128"/>
              <a:ext cx="6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Sanctification</a:t>
              </a:r>
            </a:p>
            <a:p>
              <a:pPr>
                <a:spcBef>
                  <a:spcPct val="0"/>
                </a:spcBef>
                <a:buFontTx/>
                <a:buNone/>
              </a:pPr>
              <a:r>
                <a:rPr lang="en-US" sz="1200" b="1">
                  <a:effectLst>
                    <a:outerShdw blurRad="38100" dist="38100" dir="2700000" algn="tl">
                      <a:srgbClr val="DDDDDD"/>
                    </a:outerShdw>
                  </a:effectLst>
                  <a:latin typeface="Times New Roman" charset="0"/>
                </a:rPr>
                <a:t>(God-man)</a:t>
              </a:r>
            </a:p>
          </p:txBody>
        </p:sp>
      </p:grpSp>
      <p:grpSp>
        <p:nvGrpSpPr>
          <p:cNvPr id="1012764" name="Group 28"/>
          <p:cNvGrpSpPr>
            <a:grpSpLocks/>
          </p:cNvGrpSpPr>
          <p:nvPr/>
        </p:nvGrpSpPr>
        <p:grpSpPr bwMode="auto">
          <a:xfrm>
            <a:off x="1371600" y="3378200"/>
            <a:ext cx="963613" cy="457200"/>
            <a:chOff x="864" y="2128"/>
            <a:chExt cx="607" cy="288"/>
          </a:xfrm>
        </p:grpSpPr>
        <p:sp>
          <p:nvSpPr>
            <p:cNvPr id="1012765" name="Line 29"/>
            <p:cNvSpPr>
              <a:spLocks noChangeShapeType="1"/>
            </p:cNvSpPr>
            <p:nvPr/>
          </p:nvSpPr>
          <p:spPr bwMode="auto">
            <a:xfrm>
              <a:off x="864"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lstStyle/>
            <a:p>
              <a:endParaRPr lang="en-US"/>
            </a:p>
          </p:txBody>
        </p:sp>
        <p:sp>
          <p:nvSpPr>
            <p:cNvPr id="1012766" name="Text Box 30"/>
            <p:cNvSpPr txBox="1">
              <a:spLocks noChangeArrowheads="1"/>
            </p:cNvSpPr>
            <p:nvPr/>
          </p:nvSpPr>
          <p:spPr bwMode="auto">
            <a:xfrm>
              <a:off x="1056" y="2128"/>
              <a:ext cx="4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Calling</a:t>
              </a:r>
            </a:p>
            <a:p>
              <a:pPr>
                <a:spcBef>
                  <a:spcPct val="0"/>
                </a:spcBef>
                <a:buFontTx/>
                <a:buNone/>
              </a:pPr>
              <a:r>
                <a:rPr lang="en-US" sz="1200" b="1">
                  <a:effectLst>
                    <a:outerShdw blurRad="38100" dist="38100" dir="2700000" algn="tl">
                      <a:srgbClr val="DDDDDD"/>
                    </a:outerShdw>
                  </a:effectLst>
                  <a:latin typeface="Times New Roman" charset="0"/>
                </a:rPr>
                <a:t>(God)</a:t>
              </a:r>
            </a:p>
          </p:txBody>
        </p:sp>
      </p:grpSp>
      <p:grpSp>
        <p:nvGrpSpPr>
          <p:cNvPr id="1012767" name="Group 31"/>
          <p:cNvGrpSpPr>
            <a:grpSpLocks/>
          </p:cNvGrpSpPr>
          <p:nvPr/>
        </p:nvGrpSpPr>
        <p:grpSpPr bwMode="auto">
          <a:xfrm>
            <a:off x="2286000" y="3378200"/>
            <a:ext cx="1362075" cy="457200"/>
            <a:chOff x="1440" y="2128"/>
            <a:chExt cx="858" cy="288"/>
          </a:xfrm>
        </p:grpSpPr>
        <p:sp>
          <p:nvSpPr>
            <p:cNvPr id="1012768" name="Line 32"/>
            <p:cNvSpPr>
              <a:spLocks noChangeShapeType="1"/>
            </p:cNvSpPr>
            <p:nvPr/>
          </p:nvSpPr>
          <p:spPr bwMode="auto">
            <a:xfrm>
              <a:off x="1440"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lstStyle/>
            <a:p>
              <a:endParaRPr lang="en-US"/>
            </a:p>
          </p:txBody>
        </p:sp>
        <p:sp>
          <p:nvSpPr>
            <p:cNvPr id="1012769" name="Text Box 33"/>
            <p:cNvSpPr txBox="1">
              <a:spLocks noChangeArrowheads="1"/>
            </p:cNvSpPr>
            <p:nvPr/>
          </p:nvSpPr>
          <p:spPr bwMode="auto">
            <a:xfrm>
              <a:off x="1632" y="2128"/>
              <a:ext cx="6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Regeneration</a:t>
              </a:r>
            </a:p>
            <a:p>
              <a:pPr>
                <a:spcBef>
                  <a:spcPct val="0"/>
                </a:spcBef>
                <a:buFontTx/>
                <a:buNone/>
              </a:pPr>
              <a:r>
                <a:rPr lang="en-US" sz="1200" b="1">
                  <a:effectLst>
                    <a:outerShdw blurRad="38100" dist="38100" dir="2700000" algn="tl">
                      <a:srgbClr val="DDDDDD"/>
                    </a:outerShdw>
                  </a:effectLst>
                  <a:latin typeface="Times New Roman" charset="0"/>
                </a:rPr>
                <a:t>(God)</a:t>
              </a:r>
            </a:p>
          </p:txBody>
        </p:sp>
      </p:grpSp>
      <p:grpSp>
        <p:nvGrpSpPr>
          <p:cNvPr id="1012770" name="Group 34"/>
          <p:cNvGrpSpPr>
            <a:grpSpLocks/>
          </p:cNvGrpSpPr>
          <p:nvPr/>
        </p:nvGrpSpPr>
        <p:grpSpPr bwMode="auto">
          <a:xfrm>
            <a:off x="3657600" y="3378200"/>
            <a:ext cx="1233488" cy="457200"/>
            <a:chOff x="2304" y="2128"/>
            <a:chExt cx="777" cy="288"/>
          </a:xfrm>
        </p:grpSpPr>
        <p:sp>
          <p:nvSpPr>
            <p:cNvPr id="1012771" name="Line 35"/>
            <p:cNvSpPr>
              <a:spLocks noChangeShapeType="1"/>
            </p:cNvSpPr>
            <p:nvPr/>
          </p:nvSpPr>
          <p:spPr bwMode="auto">
            <a:xfrm>
              <a:off x="2304"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lstStyle/>
            <a:p>
              <a:endParaRPr lang="en-US"/>
            </a:p>
          </p:txBody>
        </p:sp>
        <p:sp>
          <p:nvSpPr>
            <p:cNvPr id="1012772" name="Text Box 36"/>
            <p:cNvSpPr txBox="1">
              <a:spLocks noChangeArrowheads="1"/>
            </p:cNvSpPr>
            <p:nvPr/>
          </p:nvSpPr>
          <p:spPr bwMode="auto">
            <a:xfrm>
              <a:off x="2496" y="2128"/>
              <a:ext cx="5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Conversion</a:t>
              </a:r>
            </a:p>
            <a:p>
              <a:pPr>
                <a:spcBef>
                  <a:spcPct val="0"/>
                </a:spcBef>
                <a:buFontTx/>
                <a:buNone/>
              </a:pPr>
              <a:r>
                <a:rPr lang="en-US" sz="1200" b="1">
                  <a:effectLst>
                    <a:outerShdw blurRad="38100" dist="38100" dir="2700000" algn="tl">
                      <a:srgbClr val="DDDDDD"/>
                    </a:outerShdw>
                  </a:effectLst>
                  <a:latin typeface="Times New Roman" charset="0"/>
                </a:rPr>
                <a:t>(God-man)</a:t>
              </a:r>
            </a:p>
          </p:txBody>
        </p:sp>
      </p:grpSp>
      <p:grpSp>
        <p:nvGrpSpPr>
          <p:cNvPr id="1012773" name="Group 37"/>
          <p:cNvGrpSpPr>
            <a:grpSpLocks/>
          </p:cNvGrpSpPr>
          <p:nvPr/>
        </p:nvGrpSpPr>
        <p:grpSpPr bwMode="auto">
          <a:xfrm>
            <a:off x="4810125" y="3378200"/>
            <a:ext cx="1360488" cy="457200"/>
            <a:chOff x="3030" y="2128"/>
            <a:chExt cx="857" cy="288"/>
          </a:xfrm>
        </p:grpSpPr>
        <p:sp>
          <p:nvSpPr>
            <p:cNvPr id="1012774" name="Text Box 38"/>
            <p:cNvSpPr txBox="1">
              <a:spLocks noChangeArrowheads="1"/>
            </p:cNvSpPr>
            <p:nvPr/>
          </p:nvSpPr>
          <p:spPr bwMode="auto">
            <a:xfrm>
              <a:off x="3264" y="2128"/>
              <a:ext cx="6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Justification</a:t>
              </a:r>
            </a:p>
            <a:p>
              <a:pPr>
                <a:spcBef>
                  <a:spcPct val="0"/>
                </a:spcBef>
                <a:buFontTx/>
                <a:buNone/>
              </a:pPr>
              <a:r>
                <a:rPr lang="en-US" sz="1200" b="1">
                  <a:effectLst>
                    <a:outerShdw blurRad="38100" dist="38100" dir="2700000" algn="tl">
                      <a:srgbClr val="DDDDDD"/>
                    </a:outerShdw>
                  </a:effectLst>
                  <a:latin typeface="Times New Roman" charset="0"/>
                </a:rPr>
                <a:t>(God)</a:t>
              </a:r>
            </a:p>
          </p:txBody>
        </p:sp>
        <p:sp>
          <p:nvSpPr>
            <p:cNvPr id="1012775" name="Line 39"/>
            <p:cNvSpPr>
              <a:spLocks noChangeShapeType="1"/>
            </p:cNvSpPr>
            <p:nvPr/>
          </p:nvSpPr>
          <p:spPr bwMode="auto">
            <a:xfrm>
              <a:off x="3030"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lstStyle/>
            <a:p>
              <a:endParaRPr lang="en-US"/>
            </a:p>
          </p:txBody>
        </p:sp>
      </p:grpSp>
      <p:grpSp>
        <p:nvGrpSpPr>
          <p:cNvPr id="1012776" name="Group 40"/>
          <p:cNvGrpSpPr>
            <a:grpSpLocks/>
          </p:cNvGrpSpPr>
          <p:nvPr/>
        </p:nvGrpSpPr>
        <p:grpSpPr bwMode="auto">
          <a:xfrm>
            <a:off x="3886200" y="3840163"/>
            <a:ext cx="1403350" cy="350837"/>
            <a:chOff x="2448" y="2419"/>
            <a:chExt cx="884" cy="221"/>
          </a:xfrm>
        </p:grpSpPr>
        <p:sp>
          <p:nvSpPr>
            <p:cNvPr id="1012777" name="AutoShape 41"/>
            <p:cNvSpPr>
              <a:spLocks/>
            </p:cNvSpPr>
            <p:nvPr/>
          </p:nvSpPr>
          <p:spPr bwMode="auto">
            <a:xfrm rot="5400000">
              <a:off x="2736" y="2323"/>
              <a:ext cx="144" cy="336"/>
            </a:xfrm>
            <a:prstGeom prst="leftBrace">
              <a:avLst>
                <a:gd name="adj1" fmla="val 19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012778" name="Text Box 42"/>
            <p:cNvSpPr txBox="1">
              <a:spLocks noChangeArrowheads="1"/>
            </p:cNvSpPr>
            <p:nvPr/>
          </p:nvSpPr>
          <p:spPr bwMode="auto">
            <a:xfrm>
              <a:off x="2448" y="2467"/>
              <a:ext cx="3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Faith</a:t>
              </a:r>
            </a:p>
          </p:txBody>
        </p:sp>
        <p:sp>
          <p:nvSpPr>
            <p:cNvPr id="1012779" name="Text Box 43"/>
            <p:cNvSpPr txBox="1">
              <a:spLocks noChangeArrowheads="1"/>
            </p:cNvSpPr>
            <p:nvPr/>
          </p:nvSpPr>
          <p:spPr bwMode="auto">
            <a:xfrm>
              <a:off x="2736" y="2467"/>
              <a:ext cx="5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Repentance</a:t>
              </a:r>
            </a:p>
          </p:txBody>
        </p:sp>
      </p:gr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16835" name="Rectangle 3"/>
          <p:cNvSpPr>
            <a:spLocks noGrp="1" noChangeArrowheads="1"/>
          </p:cNvSpPr>
          <p:nvPr>
            <p:ph type="body" idx="1"/>
          </p:nvPr>
        </p:nvSpPr>
        <p:spPr/>
        <p:txBody>
          <a:bodyPr/>
          <a:lstStyle/>
          <a:p>
            <a:pPr marL="609600" indent="-609600">
              <a:buFontTx/>
              <a:buAutoNum type="arabicPeriod" startAt="4"/>
            </a:pPr>
            <a:r>
              <a:rPr lang="en-US"/>
              <a:t>Why would God knowingly pay for the sins of someone He has not elected?</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25027" name="Rectangle 3"/>
          <p:cNvSpPr>
            <a:spLocks noGrp="1" noChangeArrowheads="1"/>
          </p:cNvSpPr>
          <p:nvPr>
            <p:ph type="body" idx="1"/>
          </p:nvPr>
        </p:nvSpPr>
        <p:spPr/>
        <p:txBody>
          <a:bodyPr/>
          <a:lstStyle/>
          <a:p>
            <a:pPr marL="609600" indent="-609600">
              <a:buFontTx/>
              <a:buAutoNum type="arabicPeriod" startAt="5"/>
            </a:pPr>
            <a:r>
              <a:rPr lang="en-US"/>
              <a:t>How could we believe that people are being punished in hell for sins that have been paid for by Christ? Isn</a:t>
            </a:r>
            <a:r>
              <a:rPr lang="ja-JP" altLang="en-US">
                <a:latin typeface="Arial"/>
              </a:rPr>
              <a:t>’</a:t>
            </a:r>
            <a:r>
              <a:rPr lang="en-US"/>
              <a:t>t this double jeopardy? If God</a:t>
            </a:r>
            <a:r>
              <a:rPr lang="ja-JP" altLang="en-US">
                <a:latin typeface="Arial"/>
              </a:rPr>
              <a:t>’</a:t>
            </a:r>
            <a:r>
              <a:rPr lang="en-US"/>
              <a:t>s righteous requirements have already been satisfied by Christ, there is no justifiable reason for God to send them to hell. God would be unjust.</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18883" name="Rectangle 3"/>
          <p:cNvSpPr>
            <a:spLocks noGrp="1" noChangeArrowheads="1"/>
          </p:cNvSpPr>
          <p:nvPr>
            <p:ph type="body" idx="1"/>
          </p:nvPr>
        </p:nvSpPr>
        <p:spPr/>
        <p:txBody>
          <a:bodyPr/>
          <a:lstStyle/>
          <a:p>
            <a:pPr marL="3943350" indent="-3943350">
              <a:lnSpc>
                <a:spcPct val="90000"/>
              </a:lnSpc>
              <a:buFontTx/>
              <a:buNone/>
            </a:pPr>
            <a:r>
              <a:rPr lang="en-US" b="1"/>
              <a:t>Unlimited Atonement:</a:t>
            </a:r>
            <a:r>
              <a:rPr lang="en-US"/>
              <a:t> Christ died for every individual, elect and non-elect, in order to make salvation possible for all.</a:t>
            </a:r>
          </a:p>
          <a:p>
            <a:pPr marL="3943350" indent="-3943350">
              <a:lnSpc>
                <a:spcPct val="90000"/>
              </a:lnSpc>
              <a:buFontTx/>
              <a:buNone/>
            </a:pPr>
            <a:r>
              <a:rPr lang="en-US" b="1"/>
              <a:t>Advocates:</a:t>
            </a:r>
            <a:r>
              <a:rPr lang="en-US"/>
              <a:t> 	Arminians, most dispensationalists, some Reformed theologians.</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20931"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Defense for Unlimited Atonement: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a:xfrm>
            <a:off x="0" y="274638"/>
            <a:ext cx="9144000" cy="1143000"/>
          </a:xfrm>
        </p:spPr>
        <p:txBody>
          <a:bodyPr/>
          <a:lstStyle/>
          <a:p>
            <a:r>
              <a:rPr lang="en-US"/>
              <a:t>Substitution </a:t>
            </a:r>
            <a:br>
              <a:rPr lang="en-US"/>
            </a:br>
            <a:r>
              <a:rPr lang="en-US"/>
              <a:t>Theory</a:t>
            </a:r>
          </a:p>
        </p:txBody>
      </p:sp>
      <p:sp>
        <p:nvSpPr>
          <p:cNvPr id="914435" name="Rectangle 3"/>
          <p:cNvSpPr>
            <a:spLocks noGrp="1" noChangeArrowheads="1"/>
          </p:cNvSpPr>
          <p:nvPr>
            <p:ph type="body" idx="1"/>
          </p:nvPr>
        </p:nvSpPr>
        <p:spPr/>
        <p:txBody>
          <a:bodyPr/>
          <a:lstStyle/>
          <a:p>
            <a:pPr marL="2286000" indent="-2286000" algn="ctr">
              <a:lnSpc>
                <a:spcPct val="80000"/>
              </a:lnSpc>
              <a:buFontTx/>
              <a:buNone/>
            </a:pPr>
            <a:r>
              <a:rPr lang="en-US" b="1">
                <a:effectLst>
                  <a:outerShdw blurRad="38100" dist="38100" dir="2700000" algn="tl">
                    <a:srgbClr val="DDDDDD"/>
                  </a:outerShdw>
                </a:effectLst>
              </a:rPr>
              <a:t>Key Terms</a:t>
            </a:r>
          </a:p>
          <a:p>
            <a:pPr marL="2286000" indent="-2286000">
              <a:lnSpc>
                <a:spcPct val="80000"/>
              </a:lnSpc>
              <a:buFontTx/>
              <a:buNone/>
            </a:pPr>
            <a:r>
              <a:rPr lang="en-US" sz="2800" b="1"/>
              <a:t>Propitiation</a:t>
            </a:r>
            <a:r>
              <a:rPr lang="en-US" sz="2800"/>
              <a:t>: 	The act whereby God</a:t>
            </a:r>
            <a:r>
              <a:rPr lang="ja-JP" altLang="en-US" sz="2800">
                <a:latin typeface="Arial"/>
              </a:rPr>
              <a:t>’</a:t>
            </a:r>
            <a:r>
              <a:rPr lang="en-US" sz="2800"/>
              <a:t>s righteous wrath is satisfied by the atonement of Christ.</a:t>
            </a:r>
          </a:p>
          <a:p>
            <a:pPr marL="2286000" indent="-2286000">
              <a:lnSpc>
                <a:spcPct val="80000"/>
              </a:lnSpc>
              <a:buFontTx/>
              <a:buNone/>
            </a:pPr>
            <a:r>
              <a:rPr lang="en-US" sz="2800" b="1"/>
              <a:t>Imputation</a:t>
            </a:r>
            <a:r>
              <a:rPr lang="en-US" sz="2800"/>
              <a:t>: 	The transferal of the sin of man to Christ while Christ was on the Cross.</a:t>
            </a:r>
          </a:p>
          <a:p>
            <a:pPr marL="2286000" indent="-2286000">
              <a:lnSpc>
                <a:spcPct val="80000"/>
              </a:lnSpc>
              <a:buFontTx/>
              <a:buNone/>
            </a:pPr>
            <a:r>
              <a:rPr lang="en-US" sz="2800" b="1"/>
              <a:t>Redemption</a:t>
            </a:r>
            <a:r>
              <a:rPr lang="en-US" sz="2800"/>
              <a:t>: 	Lit. </a:t>
            </a:r>
            <a:r>
              <a:rPr lang="ja-JP" altLang="en-US" sz="2800">
                <a:latin typeface="Arial"/>
              </a:rPr>
              <a:t>“</a:t>
            </a:r>
            <a:r>
              <a:rPr lang="en-US" sz="2800"/>
              <a:t>To be purchased.</a:t>
            </a:r>
            <a:r>
              <a:rPr lang="ja-JP" altLang="en-US" sz="2800">
                <a:latin typeface="Arial"/>
              </a:rPr>
              <a:t>”</a:t>
            </a:r>
            <a:r>
              <a:rPr lang="en-US" sz="2800"/>
              <a:t> The scriptural teaching that God paid a price for man</a:t>
            </a:r>
            <a:r>
              <a:rPr lang="ja-JP" altLang="en-US" sz="2800">
                <a:latin typeface="Arial"/>
              </a:rPr>
              <a:t>’</a:t>
            </a:r>
            <a:r>
              <a:rPr lang="en-US" sz="2800"/>
              <a:t>s salvation, redeeming us from sin. </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22980" name="Rectangle 4"/>
          <p:cNvSpPr>
            <a:spLocks noGrp="1" noChangeArrowheads="1"/>
          </p:cNvSpPr>
          <p:nvPr>
            <p:ph type="body" idx="1"/>
          </p:nvPr>
        </p:nvSpPr>
        <p:spPr/>
        <p:txBody>
          <a:bodyPr/>
          <a:lstStyle/>
          <a:p>
            <a:pPr marL="0" indent="0">
              <a:buFontTx/>
              <a:buNone/>
            </a:pPr>
            <a:r>
              <a:rPr lang="en-US"/>
              <a:t>While the rational arguments behind the Limited Atonement/Particular Redemption Theory are convincing, the scriptural support for unlimited atonement is overwhelming.</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074"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27076" name="Rectangle 4"/>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1 Jn. 2:2</a:t>
            </a:r>
          </a:p>
          <a:p>
            <a:pPr marL="0" indent="0">
              <a:buFontTx/>
              <a:buNone/>
            </a:pPr>
            <a:r>
              <a:rPr lang="ja-JP" altLang="en-US">
                <a:latin typeface="Arial"/>
              </a:rPr>
              <a:t>“</a:t>
            </a:r>
            <a:r>
              <a:rPr lang="en-US"/>
              <a:t>And He Himself is the propitiation for our sins; and not for ours only, but also for those of the whole world.</a:t>
            </a:r>
            <a:r>
              <a:rPr lang="ja-JP" altLang="en-US">
                <a:latin typeface="Arial"/>
              </a:rPr>
              <a:t>”</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9122"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29123"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2 Cor. 5:18-19</a:t>
            </a:r>
          </a:p>
          <a:p>
            <a:pPr marL="0" indent="0">
              <a:buFontTx/>
              <a:buNone/>
            </a:pPr>
            <a:r>
              <a:rPr lang="ja-JP" altLang="en-US">
                <a:latin typeface="Arial"/>
              </a:rPr>
              <a:t>“</a:t>
            </a:r>
            <a:r>
              <a:rPr lang="en-US"/>
              <a:t>Now all these things are from God, who reconciled us to Himself through Christ and gave us the ministry of reconciliation, namely, that God was in Christ reconciling the world to Himself, not counting their trespasses against them, and He has committed to us the word of reconciliation.</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1170"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31171"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Jn. 1:29 </a:t>
            </a:r>
          </a:p>
          <a:p>
            <a:pPr marL="0" indent="0">
              <a:buFontTx/>
              <a:buNone/>
            </a:pPr>
            <a:r>
              <a:rPr lang="ja-JP" altLang="en-US">
                <a:latin typeface="Arial"/>
              </a:rPr>
              <a:t>“</a:t>
            </a:r>
            <a:r>
              <a:rPr lang="en-US"/>
              <a:t>The next day he saw Jesus coming to him and said, </a:t>
            </a:r>
            <a:r>
              <a:rPr lang="ja-JP" altLang="en-US">
                <a:latin typeface="Arial"/>
              </a:rPr>
              <a:t>‘</a:t>
            </a:r>
            <a:r>
              <a:rPr lang="en-US"/>
              <a:t>Behold, the Lamb of God who takes away the sin of the world!</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3218"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33219"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1 Tim. 2:5-6</a:t>
            </a:r>
          </a:p>
          <a:p>
            <a:pPr marL="0" indent="0">
              <a:buFontTx/>
              <a:buNone/>
            </a:pPr>
            <a:r>
              <a:rPr lang="ja-JP" altLang="en-US">
                <a:latin typeface="Arial"/>
              </a:rPr>
              <a:t>“</a:t>
            </a:r>
            <a:r>
              <a:rPr lang="en-US"/>
              <a:t>For there is one God, and one mediator also between God and men, the man Christ Jesus, who gave Himself as a ransom for all, the testimony given at the proper time.</a:t>
            </a:r>
            <a:r>
              <a:rPr lang="ja-JP" altLang="en-US">
                <a:latin typeface="Arial"/>
              </a:rPr>
              <a:t>”</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5266"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35267"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Heb. 2:9</a:t>
            </a:r>
          </a:p>
          <a:p>
            <a:pPr marL="0" indent="0">
              <a:buFontTx/>
              <a:buNone/>
            </a:pPr>
            <a:r>
              <a:rPr lang="ja-JP" altLang="en-US">
                <a:latin typeface="Arial"/>
              </a:rPr>
              <a:t>“</a:t>
            </a:r>
            <a:r>
              <a:rPr lang="en-US"/>
              <a:t>But we do see Him who was made for a little while lower than the angels, namely, Jesus, because of the suffering of death crowned with glory and honor, so that by the grace of God He might taste death for everyone.</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7314"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37315" name="Rectangle 3"/>
          <p:cNvSpPr>
            <a:spLocks noGrp="1" noChangeArrowheads="1"/>
          </p:cNvSpPr>
          <p:nvPr>
            <p:ph type="body" idx="1"/>
          </p:nvPr>
        </p:nvSpPr>
        <p:spPr/>
        <p:txBody>
          <a:bodyPr/>
          <a:lstStyle/>
          <a:p>
            <a:pPr marL="57150" indent="-57150">
              <a:buFontTx/>
              <a:buNone/>
            </a:pPr>
            <a:r>
              <a:rPr lang="en-US" b="1">
                <a:effectLst>
                  <a:outerShdw blurRad="38100" dist="38100" dir="2700000" algn="tl">
                    <a:srgbClr val="DDDDDD"/>
                  </a:outerShdw>
                </a:effectLst>
              </a:rPr>
              <a:t>2 Pet. 2:1 </a:t>
            </a:r>
          </a:p>
          <a:p>
            <a:pPr marL="57150" indent="-57150">
              <a:buFontTx/>
              <a:buNone/>
            </a:pPr>
            <a:r>
              <a:rPr lang="ja-JP" altLang="en-US">
                <a:latin typeface="Arial"/>
              </a:rPr>
              <a:t>“</a:t>
            </a:r>
            <a:r>
              <a:rPr lang="en-US"/>
              <a:t>But false prophets also arose among the people, just as there will also be false teachers among you, who will secretly introduce destructive heresies, even denying the Master who bought them, bringing swift destruction upon themselves.</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41411"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Jn. 3:16</a:t>
            </a:r>
          </a:p>
          <a:p>
            <a:pPr marL="0" indent="0">
              <a:buFontTx/>
              <a:buNone/>
            </a:pPr>
            <a:r>
              <a:rPr lang="ja-JP" altLang="en-US">
                <a:latin typeface="Arial"/>
              </a:rPr>
              <a:t>“</a:t>
            </a:r>
            <a:r>
              <a:rPr lang="en-US"/>
              <a:t>For God so loved the world, that He gave His only begotten Son, that whoever believes in Him shall not perish, but have eternal life.</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45507" name="Rectangle 3"/>
          <p:cNvSpPr>
            <a:spLocks noGrp="1" noChangeArrowheads="1"/>
          </p:cNvSpPr>
          <p:nvPr>
            <p:ph type="body" idx="1"/>
          </p:nvPr>
        </p:nvSpPr>
        <p:spPr/>
        <p:txBody>
          <a:bodyPr/>
          <a:lstStyle/>
          <a:p>
            <a:pPr marL="0" indent="0">
              <a:buFontTx/>
              <a:buNone/>
            </a:pPr>
            <a:r>
              <a:rPr lang="en-US" b="1"/>
              <a:t>Compromise</a:t>
            </a:r>
            <a:r>
              <a:rPr lang="en-US"/>
              <a:t>: Christ died for all people </a:t>
            </a:r>
            <a:r>
              <a:rPr lang="en-US" i="1"/>
              <a:t>potentially</a:t>
            </a:r>
            <a:r>
              <a:rPr lang="en-US"/>
              <a:t>, but </a:t>
            </a:r>
            <a:r>
              <a:rPr lang="en-US" i="1"/>
              <a:t>actually</a:t>
            </a:r>
            <a:r>
              <a:rPr lang="en-US"/>
              <a:t> only paid for the sins of the elect.</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47555" name="Rectangle 3"/>
          <p:cNvSpPr>
            <a:spLocks noGrp="1" noChangeArrowheads="1"/>
          </p:cNvSpPr>
          <p:nvPr>
            <p:ph type="body" idx="1"/>
          </p:nvPr>
        </p:nvSpPr>
        <p:spPr/>
        <p:txBody>
          <a:bodyPr/>
          <a:lstStyle/>
          <a:p>
            <a:pPr>
              <a:buFontTx/>
              <a:buNone/>
            </a:pPr>
            <a:endParaRPr lang="en-US"/>
          </a:p>
          <a:p>
            <a:pPr algn="ctr">
              <a:buFontTx/>
              <a:buNone/>
            </a:pPr>
            <a:r>
              <a:rPr lang="en-US" b="1"/>
              <a:t>For whom did Christ die?</a:t>
            </a:r>
            <a:r>
              <a:rPr lang="en-US"/>
              <a:t> </a:t>
            </a:r>
          </a:p>
          <a:p>
            <a:pPr algn="ctr">
              <a:buFontTx/>
              <a:buNone/>
            </a:pPr>
            <a:r>
              <a:rPr lang="en-US" i="1"/>
              <a:t>All People</a:t>
            </a:r>
          </a:p>
          <a:p>
            <a:pPr algn="ctr">
              <a:buFontTx/>
              <a:buNone/>
            </a:pPr>
            <a:endParaRPr lang="en-US"/>
          </a:p>
          <a:p>
            <a:pPr algn="ctr">
              <a:buFontTx/>
              <a:buNone/>
            </a:pPr>
            <a:r>
              <a:rPr lang="en-US" b="1"/>
              <a:t>Whose sins did Christ pay for?</a:t>
            </a:r>
            <a:r>
              <a:rPr lang="en-US"/>
              <a:t> </a:t>
            </a:r>
          </a:p>
          <a:p>
            <a:pPr algn="ctr">
              <a:buFontTx/>
              <a:buNone/>
            </a:pPr>
            <a:r>
              <a:rPr lang="en-US" i="1"/>
              <a:t>Only the Elect</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5" name="Freeform 3"/>
          <p:cNvSpPr>
            <a:spLocks/>
          </p:cNvSpPr>
          <p:nvPr/>
        </p:nvSpPr>
        <p:spPr bwMode="auto">
          <a:xfrm>
            <a:off x="3751263" y="5280025"/>
            <a:ext cx="9525" cy="9525"/>
          </a:xfrm>
          <a:custGeom>
            <a:avLst/>
            <a:gdLst>
              <a:gd name="T0" fmla="*/ 6 w 6"/>
              <a:gd name="T1" fmla="*/ 0 h 6"/>
              <a:gd name="T2" fmla="*/ 6 w 6"/>
              <a:gd name="T3" fmla="*/ 6 h 6"/>
              <a:gd name="T4" fmla="*/ 6 w 6"/>
              <a:gd name="T5" fmla="*/ 6 h 6"/>
              <a:gd name="T6" fmla="*/ 6 w 6"/>
              <a:gd name="T7" fmla="*/ 6 h 6"/>
              <a:gd name="T8" fmla="*/ 6 w 6"/>
              <a:gd name="T9" fmla="*/ 6 h 6"/>
              <a:gd name="T10" fmla="*/ 0 w 6"/>
              <a:gd name="T11" fmla="*/ 6 h 6"/>
              <a:gd name="T12" fmla="*/ 0 w 6"/>
              <a:gd name="T13" fmla="*/ 6 h 6"/>
              <a:gd name="T14" fmla="*/ 0 w 6"/>
              <a:gd name="T15" fmla="*/ 0 h 6"/>
              <a:gd name="T16" fmla="*/ 0 w 6"/>
              <a:gd name="T17" fmla="*/ 0 h 6"/>
              <a:gd name="T18" fmla="*/ 0 w 6"/>
              <a:gd name="T19" fmla="*/ 0 h 6"/>
              <a:gd name="T20" fmla="*/ 0 w 6"/>
              <a:gd name="T21" fmla="*/ 0 h 6"/>
              <a:gd name="T22" fmla="*/ 0 w 6"/>
              <a:gd name="T23" fmla="*/ 0 h 6"/>
              <a:gd name="T24" fmla="*/ 0 w 6"/>
              <a:gd name="T25" fmla="*/ 0 h 6"/>
              <a:gd name="T26" fmla="*/ 0 w 6"/>
              <a:gd name="T27" fmla="*/ 0 h 6"/>
              <a:gd name="T28" fmla="*/ 6 w 6"/>
              <a:gd name="T29" fmla="*/ 0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6" y="6"/>
                </a:lnTo>
                <a:lnTo>
                  <a:pt x="6" y="6"/>
                </a:lnTo>
                <a:lnTo>
                  <a:pt x="6" y="6"/>
                </a:lnTo>
                <a:lnTo>
                  <a:pt x="6" y="6"/>
                </a:lnTo>
                <a:lnTo>
                  <a:pt x="0" y="6"/>
                </a:lnTo>
                <a:lnTo>
                  <a:pt x="0" y="6"/>
                </a:lnTo>
                <a:lnTo>
                  <a:pt x="0" y="0"/>
                </a:lnTo>
                <a:lnTo>
                  <a:pt x="0" y="0"/>
                </a:lnTo>
                <a:lnTo>
                  <a:pt x="0" y="0"/>
                </a:lnTo>
                <a:lnTo>
                  <a:pt x="0" y="0"/>
                </a:lnTo>
                <a:lnTo>
                  <a:pt x="0" y="0"/>
                </a:lnTo>
                <a:lnTo>
                  <a:pt x="0" y="0"/>
                </a:lnTo>
                <a:lnTo>
                  <a:pt x="0" y="0"/>
                </a:lnTo>
                <a:lnTo>
                  <a:pt x="6" y="0"/>
                </a:lnTo>
                <a:lnTo>
                  <a:pt x="6"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16" name="Freeform 4"/>
          <p:cNvSpPr>
            <a:spLocks/>
          </p:cNvSpPr>
          <p:nvPr/>
        </p:nvSpPr>
        <p:spPr bwMode="auto">
          <a:xfrm>
            <a:off x="3732213" y="5095875"/>
            <a:ext cx="9525" cy="9525"/>
          </a:xfrm>
          <a:custGeom>
            <a:avLst/>
            <a:gdLst>
              <a:gd name="T0" fmla="*/ 6 w 6"/>
              <a:gd name="T1" fmla="*/ 0 h 6"/>
              <a:gd name="T2" fmla="*/ 6 w 6"/>
              <a:gd name="T3" fmla="*/ 0 h 6"/>
              <a:gd name="T4" fmla="*/ 6 w 6"/>
              <a:gd name="T5" fmla="*/ 0 h 6"/>
              <a:gd name="T6" fmla="*/ 6 w 6"/>
              <a:gd name="T7" fmla="*/ 6 h 6"/>
              <a:gd name="T8" fmla="*/ 6 w 6"/>
              <a:gd name="T9" fmla="*/ 6 h 6"/>
              <a:gd name="T10" fmla="*/ 6 w 6"/>
              <a:gd name="T11" fmla="*/ 6 h 6"/>
              <a:gd name="T12" fmla="*/ 0 w 6"/>
              <a:gd name="T13" fmla="*/ 6 h 6"/>
              <a:gd name="T14" fmla="*/ 0 w 6"/>
              <a:gd name="T15" fmla="*/ 6 h 6"/>
              <a:gd name="T16" fmla="*/ 0 w 6"/>
              <a:gd name="T17" fmla="*/ 6 h 6"/>
              <a:gd name="T18" fmla="*/ 0 w 6"/>
              <a:gd name="T19" fmla="*/ 6 h 6"/>
              <a:gd name="T20" fmla="*/ 0 w 6"/>
              <a:gd name="T21" fmla="*/ 0 h 6"/>
              <a:gd name="T22" fmla="*/ 6 w 6"/>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6" y="0"/>
                </a:moveTo>
                <a:lnTo>
                  <a:pt x="6" y="0"/>
                </a:lnTo>
                <a:lnTo>
                  <a:pt x="6" y="0"/>
                </a:lnTo>
                <a:lnTo>
                  <a:pt x="6" y="6"/>
                </a:lnTo>
                <a:lnTo>
                  <a:pt x="6" y="6"/>
                </a:lnTo>
                <a:lnTo>
                  <a:pt x="6" y="6"/>
                </a:lnTo>
                <a:lnTo>
                  <a:pt x="0" y="6"/>
                </a:lnTo>
                <a:lnTo>
                  <a:pt x="0" y="6"/>
                </a:lnTo>
                <a:lnTo>
                  <a:pt x="0" y="6"/>
                </a:lnTo>
                <a:lnTo>
                  <a:pt x="0" y="6"/>
                </a:lnTo>
                <a:lnTo>
                  <a:pt x="0" y="0"/>
                </a:lnTo>
                <a:lnTo>
                  <a:pt x="6" y="0"/>
                </a:lnTo>
                <a:close/>
              </a:path>
            </a:pathLst>
          </a:custGeom>
          <a:solidFill>
            <a:srgbClr val="72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86117" name="Group 5"/>
          <p:cNvGrpSpPr>
            <a:grpSpLocks/>
          </p:cNvGrpSpPr>
          <p:nvPr/>
        </p:nvGrpSpPr>
        <p:grpSpPr bwMode="auto">
          <a:xfrm>
            <a:off x="0" y="3429000"/>
            <a:ext cx="19050" cy="2354263"/>
            <a:chOff x="624" y="2842"/>
            <a:chExt cx="1248" cy="801"/>
          </a:xfrm>
        </p:grpSpPr>
        <p:pic>
          <p:nvPicPr>
            <p:cNvPr id="986118" name="Picture 6" descr="PRTH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2842"/>
              <a:ext cx="347" cy="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986119" name="Picture 7" descr="PRTH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 y="2842"/>
              <a:ext cx="348" cy="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986120" name="Picture 8" descr="PRTH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 y="2842"/>
              <a:ext cx="347" cy="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986121" name="Picture 9" descr="PRTH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 y="2842"/>
              <a:ext cx="347" cy="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986122" name="Picture 10" descr="PRTH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 y="2842"/>
              <a:ext cx="347"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6123" name="Picture 11" descr="PRTH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 y="2842"/>
              <a:ext cx="347"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6124" name="Picture 12" descr="PRTH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 y="2842"/>
              <a:ext cx="348"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6125" name="Picture 13" descr="PRTH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 y="2842"/>
              <a:ext cx="347"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6126" name="Group 14"/>
          <p:cNvGrpSpPr>
            <a:grpSpLocks/>
          </p:cNvGrpSpPr>
          <p:nvPr/>
        </p:nvGrpSpPr>
        <p:grpSpPr bwMode="auto">
          <a:xfrm>
            <a:off x="6781800" y="3657600"/>
            <a:ext cx="1905000" cy="2133600"/>
            <a:chOff x="1488" y="1344"/>
            <a:chExt cx="1719" cy="2495"/>
          </a:xfrm>
        </p:grpSpPr>
        <p:sp>
          <p:nvSpPr>
            <p:cNvPr id="986127" name="AutoShape 15"/>
            <p:cNvSpPr>
              <a:spLocks noChangeAspect="1" noChangeArrowheads="1" noTextEdit="1"/>
            </p:cNvSpPr>
            <p:nvPr/>
          </p:nvSpPr>
          <p:spPr bwMode="auto">
            <a:xfrm>
              <a:off x="1488" y="1344"/>
              <a:ext cx="1719"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86128" name="Group 16"/>
            <p:cNvGrpSpPr>
              <a:grpSpLocks/>
            </p:cNvGrpSpPr>
            <p:nvPr/>
          </p:nvGrpSpPr>
          <p:grpSpPr bwMode="auto">
            <a:xfrm>
              <a:off x="1488" y="1350"/>
              <a:ext cx="1713" cy="2489"/>
              <a:chOff x="3216" y="1350"/>
              <a:chExt cx="1713" cy="2489"/>
            </a:xfrm>
          </p:grpSpPr>
          <p:sp>
            <p:nvSpPr>
              <p:cNvPr id="986129" name="Freeform 17"/>
              <p:cNvSpPr>
                <a:spLocks/>
              </p:cNvSpPr>
              <p:nvPr/>
            </p:nvSpPr>
            <p:spPr bwMode="auto">
              <a:xfrm>
                <a:off x="3975" y="1350"/>
                <a:ext cx="195" cy="2489"/>
              </a:xfrm>
              <a:custGeom>
                <a:avLst/>
                <a:gdLst>
                  <a:gd name="T0" fmla="*/ 195 w 195"/>
                  <a:gd name="T1" fmla="*/ 434 h 2489"/>
                  <a:gd name="T2" fmla="*/ 195 w 195"/>
                  <a:gd name="T3" fmla="*/ 81 h 2489"/>
                  <a:gd name="T4" fmla="*/ 189 w 195"/>
                  <a:gd name="T5" fmla="*/ 73 h 2489"/>
                  <a:gd name="T6" fmla="*/ 183 w 195"/>
                  <a:gd name="T7" fmla="*/ 49 h 2489"/>
                  <a:gd name="T8" fmla="*/ 177 w 195"/>
                  <a:gd name="T9" fmla="*/ 31 h 2489"/>
                  <a:gd name="T10" fmla="*/ 177 w 195"/>
                  <a:gd name="T11" fmla="*/ 31 h 2489"/>
                  <a:gd name="T12" fmla="*/ 160 w 195"/>
                  <a:gd name="T13" fmla="*/ 25 h 2489"/>
                  <a:gd name="T14" fmla="*/ 154 w 195"/>
                  <a:gd name="T15" fmla="*/ 18 h 2489"/>
                  <a:gd name="T16" fmla="*/ 146 w 195"/>
                  <a:gd name="T17" fmla="*/ 12 h 2489"/>
                  <a:gd name="T18" fmla="*/ 146 w 195"/>
                  <a:gd name="T19" fmla="*/ 12 h 2489"/>
                  <a:gd name="T20" fmla="*/ 134 w 195"/>
                  <a:gd name="T21" fmla="*/ 12 h 2489"/>
                  <a:gd name="T22" fmla="*/ 122 w 195"/>
                  <a:gd name="T23" fmla="*/ 6 h 2489"/>
                  <a:gd name="T24" fmla="*/ 110 w 195"/>
                  <a:gd name="T25" fmla="*/ 0 h 2489"/>
                  <a:gd name="T26" fmla="*/ 110 w 195"/>
                  <a:gd name="T27" fmla="*/ 0 h 2489"/>
                  <a:gd name="T28" fmla="*/ 99 w 195"/>
                  <a:gd name="T29" fmla="*/ 0 h 2489"/>
                  <a:gd name="T30" fmla="*/ 85 w 195"/>
                  <a:gd name="T31" fmla="*/ 0 h 2489"/>
                  <a:gd name="T32" fmla="*/ 79 w 195"/>
                  <a:gd name="T33" fmla="*/ 0 h 2489"/>
                  <a:gd name="T34" fmla="*/ 79 w 195"/>
                  <a:gd name="T35" fmla="*/ 0 h 2489"/>
                  <a:gd name="T36" fmla="*/ 67 w 195"/>
                  <a:gd name="T37" fmla="*/ 6 h 2489"/>
                  <a:gd name="T38" fmla="*/ 61 w 195"/>
                  <a:gd name="T39" fmla="*/ 12 h 2489"/>
                  <a:gd name="T40" fmla="*/ 61 w 195"/>
                  <a:gd name="T41" fmla="*/ 12 h 2489"/>
                  <a:gd name="T42" fmla="*/ 61 w 195"/>
                  <a:gd name="T43" fmla="*/ 12 h 2489"/>
                  <a:gd name="T44" fmla="*/ 55 w 195"/>
                  <a:gd name="T45" fmla="*/ 12 h 2489"/>
                  <a:gd name="T46" fmla="*/ 55 w 195"/>
                  <a:gd name="T47" fmla="*/ 12 h 2489"/>
                  <a:gd name="T48" fmla="*/ 49 w 195"/>
                  <a:gd name="T49" fmla="*/ 18 h 2489"/>
                  <a:gd name="T50" fmla="*/ 49 w 195"/>
                  <a:gd name="T51" fmla="*/ 18 h 2489"/>
                  <a:gd name="T52" fmla="*/ 43 w 195"/>
                  <a:gd name="T53" fmla="*/ 25 h 2489"/>
                  <a:gd name="T54" fmla="*/ 36 w 195"/>
                  <a:gd name="T55" fmla="*/ 31 h 2489"/>
                  <a:gd name="T56" fmla="*/ 24 w 195"/>
                  <a:gd name="T57" fmla="*/ 31 h 2489"/>
                  <a:gd name="T58" fmla="*/ 24 w 195"/>
                  <a:gd name="T59" fmla="*/ 31 h 2489"/>
                  <a:gd name="T60" fmla="*/ 12 w 195"/>
                  <a:gd name="T61" fmla="*/ 37 h 2489"/>
                  <a:gd name="T62" fmla="*/ 12 w 195"/>
                  <a:gd name="T63" fmla="*/ 55 h 2489"/>
                  <a:gd name="T64" fmla="*/ 12 w 195"/>
                  <a:gd name="T65" fmla="*/ 61 h 2489"/>
                  <a:gd name="T66" fmla="*/ 12 w 195"/>
                  <a:gd name="T67" fmla="*/ 61 h 2489"/>
                  <a:gd name="T68" fmla="*/ 6 w 195"/>
                  <a:gd name="T69" fmla="*/ 86 h 2489"/>
                  <a:gd name="T70" fmla="*/ 6 w 195"/>
                  <a:gd name="T71" fmla="*/ 122 h 2489"/>
                  <a:gd name="T72" fmla="*/ 6 w 195"/>
                  <a:gd name="T73" fmla="*/ 147 h 2489"/>
                  <a:gd name="T74" fmla="*/ 6 w 195"/>
                  <a:gd name="T75" fmla="*/ 147 h 2489"/>
                  <a:gd name="T76" fmla="*/ 6 w 195"/>
                  <a:gd name="T77" fmla="*/ 226 h 2489"/>
                  <a:gd name="T78" fmla="*/ 6 w 195"/>
                  <a:gd name="T79" fmla="*/ 362 h 2489"/>
                  <a:gd name="T80" fmla="*/ 6 w 195"/>
                  <a:gd name="T81" fmla="*/ 429 h 2489"/>
                  <a:gd name="T82" fmla="*/ 6 w 195"/>
                  <a:gd name="T83" fmla="*/ 429 h 2489"/>
                  <a:gd name="T84" fmla="*/ 0 w 195"/>
                  <a:gd name="T85" fmla="*/ 2489 h 2489"/>
                  <a:gd name="T86" fmla="*/ 195 w 195"/>
                  <a:gd name="T87" fmla="*/ 2489 h 2489"/>
                  <a:gd name="T88" fmla="*/ 195 w 195"/>
                  <a:gd name="T89" fmla="*/ 796 h 2489"/>
                  <a:gd name="T90" fmla="*/ 195 w 195"/>
                  <a:gd name="T91" fmla="*/ 434 h 2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2489">
                    <a:moveTo>
                      <a:pt x="195" y="434"/>
                    </a:moveTo>
                    <a:lnTo>
                      <a:pt x="195" y="81"/>
                    </a:lnTo>
                    <a:lnTo>
                      <a:pt x="189" y="73"/>
                    </a:lnTo>
                    <a:lnTo>
                      <a:pt x="183" y="49"/>
                    </a:lnTo>
                    <a:lnTo>
                      <a:pt x="177" y="31"/>
                    </a:lnTo>
                    <a:lnTo>
                      <a:pt x="177" y="31"/>
                    </a:lnTo>
                    <a:lnTo>
                      <a:pt x="160" y="25"/>
                    </a:lnTo>
                    <a:lnTo>
                      <a:pt x="154" y="18"/>
                    </a:lnTo>
                    <a:lnTo>
                      <a:pt x="146" y="12"/>
                    </a:lnTo>
                    <a:lnTo>
                      <a:pt x="146" y="12"/>
                    </a:lnTo>
                    <a:lnTo>
                      <a:pt x="134" y="12"/>
                    </a:lnTo>
                    <a:lnTo>
                      <a:pt x="122" y="6"/>
                    </a:lnTo>
                    <a:lnTo>
                      <a:pt x="110" y="0"/>
                    </a:lnTo>
                    <a:lnTo>
                      <a:pt x="110" y="0"/>
                    </a:lnTo>
                    <a:lnTo>
                      <a:pt x="99" y="0"/>
                    </a:lnTo>
                    <a:lnTo>
                      <a:pt x="85" y="0"/>
                    </a:lnTo>
                    <a:lnTo>
                      <a:pt x="79" y="0"/>
                    </a:lnTo>
                    <a:lnTo>
                      <a:pt x="79" y="0"/>
                    </a:lnTo>
                    <a:lnTo>
                      <a:pt x="67" y="6"/>
                    </a:lnTo>
                    <a:lnTo>
                      <a:pt x="61" y="12"/>
                    </a:lnTo>
                    <a:lnTo>
                      <a:pt x="61" y="12"/>
                    </a:lnTo>
                    <a:lnTo>
                      <a:pt x="61" y="12"/>
                    </a:lnTo>
                    <a:lnTo>
                      <a:pt x="55" y="12"/>
                    </a:lnTo>
                    <a:lnTo>
                      <a:pt x="55" y="12"/>
                    </a:lnTo>
                    <a:lnTo>
                      <a:pt x="49" y="18"/>
                    </a:lnTo>
                    <a:lnTo>
                      <a:pt x="49" y="18"/>
                    </a:lnTo>
                    <a:lnTo>
                      <a:pt x="43" y="25"/>
                    </a:lnTo>
                    <a:lnTo>
                      <a:pt x="36" y="31"/>
                    </a:lnTo>
                    <a:lnTo>
                      <a:pt x="24" y="31"/>
                    </a:lnTo>
                    <a:lnTo>
                      <a:pt x="24" y="31"/>
                    </a:lnTo>
                    <a:lnTo>
                      <a:pt x="12" y="37"/>
                    </a:lnTo>
                    <a:lnTo>
                      <a:pt x="12" y="55"/>
                    </a:lnTo>
                    <a:lnTo>
                      <a:pt x="12" y="61"/>
                    </a:lnTo>
                    <a:lnTo>
                      <a:pt x="12" y="61"/>
                    </a:lnTo>
                    <a:lnTo>
                      <a:pt x="6" y="86"/>
                    </a:lnTo>
                    <a:lnTo>
                      <a:pt x="6" y="122"/>
                    </a:lnTo>
                    <a:lnTo>
                      <a:pt x="6" y="147"/>
                    </a:lnTo>
                    <a:lnTo>
                      <a:pt x="6" y="147"/>
                    </a:lnTo>
                    <a:lnTo>
                      <a:pt x="6" y="226"/>
                    </a:lnTo>
                    <a:lnTo>
                      <a:pt x="6" y="362"/>
                    </a:lnTo>
                    <a:lnTo>
                      <a:pt x="6" y="429"/>
                    </a:lnTo>
                    <a:lnTo>
                      <a:pt x="6" y="429"/>
                    </a:lnTo>
                    <a:lnTo>
                      <a:pt x="0" y="2489"/>
                    </a:lnTo>
                    <a:lnTo>
                      <a:pt x="195" y="2489"/>
                    </a:lnTo>
                    <a:lnTo>
                      <a:pt x="195" y="796"/>
                    </a:lnTo>
                    <a:lnTo>
                      <a:pt x="195" y="434"/>
                    </a:lnTo>
                    <a:close/>
                  </a:path>
                </a:pathLst>
              </a:custGeom>
              <a:solidFill>
                <a:srgbClr val="3F3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30" name="Freeform 18"/>
              <p:cNvSpPr>
                <a:spLocks/>
              </p:cNvSpPr>
              <p:nvPr/>
            </p:nvSpPr>
            <p:spPr bwMode="auto">
              <a:xfrm>
                <a:off x="3981" y="1668"/>
                <a:ext cx="98" cy="122"/>
              </a:xfrm>
              <a:custGeom>
                <a:avLst/>
                <a:gdLst>
                  <a:gd name="T0" fmla="*/ 24 w 98"/>
                  <a:gd name="T1" fmla="*/ 18 h 122"/>
                  <a:gd name="T2" fmla="*/ 18 w 98"/>
                  <a:gd name="T3" fmla="*/ 61 h 122"/>
                  <a:gd name="T4" fmla="*/ 18 w 98"/>
                  <a:gd name="T5" fmla="*/ 79 h 122"/>
                  <a:gd name="T6" fmla="*/ 12 w 98"/>
                  <a:gd name="T7" fmla="*/ 99 h 122"/>
                  <a:gd name="T8" fmla="*/ 6 w 98"/>
                  <a:gd name="T9" fmla="*/ 85 h 122"/>
                  <a:gd name="T10" fmla="*/ 6 w 98"/>
                  <a:gd name="T11" fmla="*/ 55 h 122"/>
                  <a:gd name="T12" fmla="*/ 6 w 98"/>
                  <a:gd name="T13" fmla="*/ 50 h 122"/>
                  <a:gd name="T14" fmla="*/ 6 w 98"/>
                  <a:gd name="T15" fmla="*/ 30 h 122"/>
                  <a:gd name="T16" fmla="*/ 6 w 98"/>
                  <a:gd name="T17" fmla="*/ 38 h 122"/>
                  <a:gd name="T18" fmla="*/ 6 w 98"/>
                  <a:gd name="T19" fmla="*/ 61 h 122"/>
                  <a:gd name="T20" fmla="*/ 0 w 98"/>
                  <a:gd name="T21" fmla="*/ 73 h 122"/>
                  <a:gd name="T22" fmla="*/ 0 w 98"/>
                  <a:gd name="T23" fmla="*/ 111 h 122"/>
                  <a:gd name="T24" fmla="*/ 18 w 98"/>
                  <a:gd name="T25" fmla="*/ 116 h 122"/>
                  <a:gd name="T26" fmla="*/ 79 w 98"/>
                  <a:gd name="T27" fmla="*/ 116 h 122"/>
                  <a:gd name="T28" fmla="*/ 85 w 98"/>
                  <a:gd name="T29" fmla="*/ 116 h 122"/>
                  <a:gd name="T30" fmla="*/ 93 w 98"/>
                  <a:gd name="T31" fmla="*/ 111 h 122"/>
                  <a:gd name="T32" fmla="*/ 93 w 98"/>
                  <a:gd name="T33" fmla="*/ 111 h 122"/>
                  <a:gd name="T34" fmla="*/ 98 w 98"/>
                  <a:gd name="T35" fmla="*/ 99 h 122"/>
                  <a:gd name="T36" fmla="*/ 98 w 98"/>
                  <a:gd name="T37" fmla="*/ 79 h 122"/>
                  <a:gd name="T38" fmla="*/ 98 w 98"/>
                  <a:gd name="T39" fmla="*/ 55 h 122"/>
                  <a:gd name="T40" fmla="*/ 98 w 98"/>
                  <a:gd name="T41" fmla="*/ 50 h 122"/>
                  <a:gd name="T42" fmla="*/ 98 w 98"/>
                  <a:gd name="T43" fmla="*/ 38 h 122"/>
                  <a:gd name="T44" fmla="*/ 98 w 98"/>
                  <a:gd name="T45" fmla="*/ 44 h 122"/>
                  <a:gd name="T46" fmla="*/ 93 w 98"/>
                  <a:gd name="T47" fmla="*/ 61 h 122"/>
                  <a:gd name="T48" fmla="*/ 93 w 98"/>
                  <a:gd name="T49" fmla="*/ 73 h 122"/>
                  <a:gd name="T50" fmla="*/ 85 w 98"/>
                  <a:gd name="T51" fmla="*/ 99 h 122"/>
                  <a:gd name="T52" fmla="*/ 79 w 98"/>
                  <a:gd name="T53" fmla="*/ 105 h 122"/>
                  <a:gd name="T54" fmla="*/ 73 w 98"/>
                  <a:gd name="T55" fmla="*/ 111 h 122"/>
                  <a:gd name="T56" fmla="*/ 67 w 98"/>
                  <a:gd name="T57" fmla="*/ 111 h 122"/>
                  <a:gd name="T58" fmla="*/ 55 w 98"/>
                  <a:gd name="T59" fmla="*/ 111 h 122"/>
                  <a:gd name="T60" fmla="*/ 55 w 98"/>
                  <a:gd name="T61" fmla="*/ 105 h 122"/>
                  <a:gd name="T62" fmla="*/ 55 w 98"/>
                  <a:gd name="T63" fmla="*/ 85 h 122"/>
                  <a:gd name="T64" fmla="*/ 55 w 98"/>
                  <a:gd name="T65" fmla="*/ 79 h 122"/>
                  <a:gd name="T66" fmla="*/ 55 w 98"/>
                  <a:gd name="T67" fmla="*/ 50 h 122"/>
                  <a:gd name="T68" fmla="*/ 49 w 98"/>
                  <a:gd name="T69" fmla="*/ 50 h 122"/>
                  <a:gd name="T70" fmla="*/ 49 w 98"/>
                  <a:gd name="T71" fmla="*/ 67 h 122"/>
                  <a:gd name="T72" fmla="*/ 49 w 98"/>
                  <a:gd name="T73" fmla="*/ 79 h 122"/>
                  <a:gd name="T74" fmla="*/ 43 w 98"/>
                  <a:gd name="T75" fmla="*/ 111 h 122"/>
                  <a:gd name="T76" fmla="*/ 37 w 98"/>
                  <a:gd name="T77" fmla="*/ 116 h 122"/>
                  <a:gd name="T78" fmla="*/ 24 w 98"/>
                  <a:gd name="T79" fmla="*/ 105 h 122"/>
                  <a:gd name="T80" fmla="*/ 18 w 98"/>
                  <a:gd name="T81" fmla="*/ 73 h 122"/>
                  <a:gd name="T82" fmla="*/ 24 w 98"/>
                  <a:gd name="T8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22">
                    <a:moveTo>
                      <a:pt x="24" y="0"/>
                    </a:moveTo>
                    <a:lnTo>
                      <a:pt x="24" y="18"/>
                    </a:lnTo>
                    <a:lnTo>
                      <a:pt x="18" y="44"/>
                    </a:lnTo>
                    <a:lnTo>
                      <a:pt x="18" y="61"/>
                    </a:lnTo>
                    <a:lnTo>
                      <a:pt x="18" y="61"/>
                    </a:lnTo>
                    <a:lnTo>
                      <a:pt x="18" y="79"/>
                    </a:lnTo>
                    <a:lnTo>
                      <a:pt x="18" y="99"/>
                    </a:lnTo>
                    <a:lnTo>
                      <a:pt x="12" y="99"/>
                    </a:lnTo>
                    <a:lnTo>
                      <a:pt x="12" y="99"/>
                    </a:lnTo>
                    <a:lnTo>
                      <a:pt x="6" y="85"/>
                    </a:lnTo>
                    <a:lnTo>
                      <a:pt x="6" y="67"/>
                    </a:lnTo>
                    <a:lnTo>
                      <a:pt x="6" y="55"/>
                    </a:lnTo>
                    <a:lnTo>
                      <a:pt x="6" y="55"/>
                    </a:lnTo>
                    <a:lnTo>
                      <a:pt x="6" y="50"/>
                    </a:lnTo>
                    <a:lnTo>
                      <a:pt x="6" y="38"/>
                    </a:lnTo>
                    <a:lnTo>
                      <a:pt x="6" y="30"/>
                    </a:lnTo>
                    <a:lnTo>
                      <a:pt x="6" y="30"/>
                    </a:lnTo>
                    <a:lnTo>
                      <a:pt x="6" y="38"/>
                    </a:lnTo>
                    <a:lnTo>
                      <a:pt x="0" y="55"/>
                    </a:lnTo>
                    <a:lnTo>
                      <a:pt x="6" y="61"/>
                    </a:lnTo>
                    <a:lnTo>
                      <a:pt x="6" y="61"/>
                    </a:lnTo>
                    <a:lnTo>
                      <a:pt x="0" y="73"/>
                    </a:lnTo>
                    <a:lnTo>
                      <a:pt x="0" y="99"/>
                    </a:lnTo>
                    <a:lnTo>
                      <a:pt x="0" y="111"/>
                    </a:lnTo>
                    <a:lnTo>
                      <a:pt x="0" y="111"/>
                    </a:lnTo>
                    <a:lnTo>
                      <a:pt x="18" y="116"/>
                    </a:lnTo>
                    <a:lnTo>
                      <a:pt x="55" y="122"/>
                    </a:lnTo>
                    <a:lnTo>
                      <a:pt x="79" y="116"/>
                    </a:lnTo>
                    <a:lnTo>
                      <a:pt x="79" y="116"/>
                    </a:lnTo>
                    <a:lnTo>
                      <a:pt x="85" y="116"/>
                    </a:lnTo>
                    <a:lnTo>
                      <a:pt x="85" y="111"/>
                    </a:lnTo>
                    <a:lnTo>
                      <a:pt x="93" y="111"/>
                    </a:lnTo>
                    <a:lnTo>
                      <a:pt x="93" y="111"/>
                    </a:lnTo>
                    <a:lnTo>
                      <a:pt x="93" y="111"/>
                    </a:lnTo>
                    <a:lnTo>
                      <a:pt x="93" y="111"/>
                    </a:lnTo>
                    <a:lnTo>
                      <a:pt x="98" y="99"/>
                    </a:lnTo>
                    <a:lnTo>
                      <a:pt x="98" y="99"/>
                    </a:lnTo>
                    <a:lnTo>
                      <a:pt x="98" y="79"/>
                    </a:lnTo>
                    <a:lnTo>
                      <a:pt x="98" y="67"/>
                    </a:lnTo>
                    <a:lnTo>
                      <a:pt x="98" y="55"/>
                    </a:lnTo>
                    <a:lnTo>
                      <a:pt x="98" y="55"/>
                    </a:lnTo>
                    <a:lnTo>
                      <a:pt x="98" y="50"/>
                    </a:lnTo>
                    <a:lnTo>
                      <a:pt x="98" y="44"/>
                    </a:lnTo>
                    <a:lnTo>
                      <a:pt x="98" y="38"/>
                    </a:lnTo>
                    <a:lnTo>
                      <a:pt x="98" y="38"/>
                    </a:lnTo>
                    <a:lnTo>
                      <a:pt x="98" y="44"/>
                    </a:lnTo>
                    <a:lnTo>
                      <a:pt x="93" y="55"/>
                    </a:lnTo>
                    <a:lnTo>
                      <a:pt x="93" y="61"/>
                    </a:lnTo>
                    <a:lnTo>
                      <a:pt x="93" y="61"/>
                    </a:lnTo>
                    <a:lnTo>
                      <a:pt x="93" y="73"/>
                    </a:lnTo>
                    <a:lnTo>
                      <a:pt x="85" y="93"/>
                    </a:lnTo>
                    <a:lnTo>
                      <a:pt x="85" y="99"/>
                    </a:lnTo>
                    <a:lnTo>
                      <a:pt x="85" y="99"/>
                    </a:lnTo>
                    <a:lnTo>
                      <a:pt x="79" y="105"/>
                    </a:lnTo>
                    <a:lnTo>
                      <a:pt x="79" y="111"/>
                    </a:lnTo>
                    <a:lnTo>
                      <a:pt x="73" y="111"/>
                    </a:lnTo>
                    <a:lnTo>
                      <a:pt x="73" y="111"/>
                    </a:lnTo>
                    <a:lnTo>
                      <a:pt x="67" y="111"/>
                    </a:lnTo>
                    <a:lnTo>
                      <a:pt x="55" y="116"/>
                    </a:lnTo>
                    <a:lnTo>
                      <a:pt x="55" y="111"/>
                    </a:lnTo>
                    <a:lnTo>
                      <a:pt x="55" y="111"/>
                    </a:lnTo>
                    <a:lnTo>
                      <a:pt x="55" y="105"/>
                    </a:lnTo>
                    <a:lnTo>
                      <a:pt x="55" y="93"/>
                    </a:lnTo>
                    <a:lnTo>
                      <a:pt x="55" y="85"/>
                    </a:lnTo>
                    <a:lnTo>
                      <a:pt x="55" y="85"/>
                    </a:lnTo>
                    <a:lnTo>
                      <a:pt x="55" y="79"/>
                    </a:lnTo>
                    <a:lnTo>
                      <a:pt x="49" y="61"/>
                    </a:lnTo>
                    <a:lnTo>
                      <a:pt x="55" y="50"/>
                    </a:lnTo>
                    <a:lnTo>
                      <a:pt x="55" y="50"/>
                    </a:lnTo>
                    <a:lnTo>
                      <a:pt x="49" y="50"/>
                    </a:lnTo>
                    <a:lnTo>
                      <a:pt x="49" y="61"/>
                    </a:lnTo>
                    <a:lnTo>
                      <a:pt x="49" y="67"/>
                    </a:lnTo>
                    <a:lnTo>
                      <a:pt x="49" y="67"/>
                    </a:lnTo>
                    <a:lnTo>
                      <a:pt x="49" y="79"/>
                    </a:lnTo>
                    <a:lnTo>
                      <a:pt x="43" y="105"/>
                    </a:lnTo>
                    <a:lnTo>
                      <a:pt x="43" y="111"/>
                    </a:lnTo>
                    <a:lnTo>
                      <a:pt x="43" y="111"/>
                    </a:lnTo>
                    <a:lnTo>
                      <a:pt x="37" y="116"/>
                    </a:lnTo>
                    <a:lnTo>
                      <a:pt x="24" y="111"/>
                    </a:lnTo>
                    <a:lnTo>
                      <a:pt x="24" y="105"/>
                    </a:lnTo>
                    <a:lnTo>
                      <a:pt x="24" y="105"/>
                    </a:lnTo>
                    <a:lnTo>
                      <a:pt x="18" y="73"/>
                    </a:lnTo>
                    <a:lnTo>
                      <a:pt x="24" y="24"/>
                    </a:lnTo>
                    <a:lnTo>
                      <a:pt x="24"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31" name="Freeform 19"/>
              <p:cNvSpPr>
                <a:spLocks/>
              </p:cNvSpPr>
              <p:nvPr/>
            </p:nvSpPr>
            <p:spPr bwMode="auto">
              <a:xfrm>
                <a:off x="4091" y="1686"/>
                <a:ext cx="73" cy="110"/>
              </a:xfrm>
              <a:custGeom>
                <a:avLst/>
                <a:gdLst>
                  <a:gd name="T0" fmla="*/ 73 w 73"/>
                  <a:gd name="T1" fmla="*/ 32 h 110"/>
                  <a:gd name="T2" fmla="*/ 73 w 73"/>
                  <a:gd name="T3" fmla="*/ 49 h 110"/>
                  <a:gd name="T4" fmla="*/ 67 w 73"/>
                  <a:gd name="T5" fmla="*/ 81 h 110"/>
                  <a:gd name="T6" fmla="*/ 67 w 73"/>
                  <a:gd name="T7" fmla="*/ 93 h 110"/>
                  <a:gd name="T8" fmla="*/ 67 w 73"/>
                  <a:gd name="T9" fmla="*/ 93 h 110"/>
                  <a:gd name="T10" fmla="*/ 61 w 73"/>
                  <a:gd name="T11" fmla="*/ 98 h 110"/>
                  <a:gd name="T12" fmla="*/ 55 w 73"/>
                  <a:gd name="T13" fmla="*/ 98 h 110"/>
                  <a:gd name="T14" fmla="*/ 49 w 73"/>
                  <a:gd name="T15" fmla="*/ 98 h 110"/>
                  <a:gd name="T16" fmla="*/ 49 w 73"/>
                  <a:gd name="T17" fmla="*/ 98 h 110"/>
                  <a:gd name="T18" fmla="*/ 44 w 73"/>
                  <a:gd name="T19" fmla="*/ 104 h 110"/>
                  <a:gd name="T20" fmla="*/ 38 w 73"/>
                  <a:gd name="T21" fmla="*/ 98 h 110"/>
                  <a:gd name="T22" fmla="*/ 38 w 73"/>
                  <a:gd name="T23" fmla="*/ 93 h 110"/>
                  <a:gd name="T24" fmla="*/ 38 w 73"/>
                  <a:gd name="T25" fmla="*/ 93 h 110"/>
                  <a:gd name="T26" fmla="*/ 30 w 73"/>
                  <a:gd name="T27" fmla="*/ 75 h 110"/>
                  <a:gd name="T28" fmla="*/ 24 w 73"/>
                  <a:gd name="T29" fmla="*/ 43 h 110"/>
                  <a:gd name="T30" fmla="*/ 24 w 73"/>
                  <a:gd name="T31" fmla="*/ 20 h 110"/>
                  <a:gd name="T32" fmla="*/ 24 w 73"/>
                  <a:gd name="T33" fmla="*/ 20 h 110"/>
                  <a:gd name="T34" fmla="*/ 24 w 73"/>
                  <a:gd name="T35" fmla="*/ 12 h 110"/>
                  <a:gd name="T36" fmla="*/ 24 w 73"/>
                  <a:gd name="T37" fmla="*/ 6 h 110"/>
                  <a:gd name="T38" fmla="*/ 24 w 73"/>
                  <a:gd name="T39" fmla="*/ 0 h 110"/>
                  <a:gd name="T40" fmla="*/ 24 w 73"/>
                  <a:gd name="T41" fmla="*/ 0 h 110"/>
                  <a:gd name="T42" fmla="*/ 24 w 73"/>
                  <a:gd name="T43" fmla="*/ 6 h 110"/>
                  <a:gd name="T44" fmla="*/ 18 w 73"/>
                  <a:gd name="T45" fmla="*/ 20 h 110"/>
                  <a:gd name="T46" fmla="*/ 24 w 73"/>
                  <a:gd name="T47" fmla="*/ 37 h 110"/>
                  <a:gd name="T48" fmla="*/ 24 w 73"/>
                  <a:gd name="T49" fmla="*/ 37 h 110"/>
                  <a:gd name="T50" fmla="*/ 24 w 73"/>
                  <a:gd name="T51" fmla="*/ 55 h 110"/>
                  <a:gd name="T52" fmla="*/ 24 w 73"/>
                  <a:gd name="T53" fmla="*/ 67 h 110"/>
                  <a:gd name="T54" fmla="*/ 24 w 73"/>
                  <a:gd name="T55" fmla="*/ 75 h 110"/>
                  <a:gd name="T56" fmla="*/ 24 w 73"/>
                  <a:gd name="T57" fmla="*/ 75 h 110"/>
                  <a:gd name="T58" fmla="*/ 18 w 73"/>
                  <a:gd name="T59" fmla="*/ 87 h 110"/>
                  <a:gd name="T60" fmla="*/ 18 w 73"/>
                  <a:gd name="T61" fmla="*/ 93 h 110"/>
                  <a:gd name="T62" fmla="*/ 18 w 73"/>
                  <a:gd name="T63" fmla="*/ 93 h 110"/>
                  <a:gd name="T64" fmla="*/ 18 w 73"/>
                  <a:gd name="T65" fmla="*/ 93 h 110"/>
                  <a:gd name="T66" fmla="*/ 12 w 73"/>
                  <a:gd name="T67" fmla="*/ 93 h 110"/>
                  <a:gd name="T68" fmla="*/ 12 w 73"/>
                  <a:gd name="T69" fmla="*/ 87 h 110"/>
                  <a:gd name="T70" fmla="*/ 12 w 73"/>
                  <a:gd name="T71" fmla="*/ 81 h 110"/>
                  <a:gd name="T72" fmla="*/ 12 w 73"/>
                  <a:gd name="T73" fmla="*/ 81 h 110"/>
                  <a:gd name="T74" fmla="*/ 6 w 73"/>
                  <a:gd name="T75" fmla="*/ 75 h 110"/>
                  <a:gd name="T76" fmla="*/ 6 w 73"/>
                  <a:gd name="T77" fmla="*/ 61 h 110"/>
                  <a:gd name="T78" fmla="*/ 6 w 73"/>
                  <a:gd name="T79" fmla="*/ 55 h 110"/>
                  <a:gd name="T80" fmla="*/ 6 w 73"/>
                  <a:gd name="T81" fmla="*/ 55 h 110"/>
                  <a:gd name="T82" fmla="*/ 6 w 73"/>
                  <a:gd name="T83" fmla="*/ 61 h 110"/>
                  <a:gd name="T84" fmla="*/ 6 w 73"/>
                  <a:gd name="T85" fmla="*/ 67 h 110"/>
                  <a:gd name="T86" fmla="*/ 6 w 73"/>
                  <a:gd name="T87" fmla="*/ 75 h 110"/>
                  <a:gd name="T88" fmla="*/ 6 w 73"/>
                  <a:gd name="T89" fmla="*/ 75 h 110"/>
                  <a:gd name="T90" fmla="*/ 6 w 73"/>
                  <a:gd name="T91" fmla="*/ 87 h 110"/>
                  <a:gd name="T92" fmla="*/ 0 w 73"/>
                  <a:gd name="T93" fmla="*/ 93 h 110"/>
                  <a:gd name="T94" fmla="*/ 0 w 73"/>
                  <a:gd name="T95" fmla="*/ 93 h 110"/>
                  <a:gd name="T96" fmla="*/ 0 w 73"/>
                  <a:gd name="T97" fmla="*/ 93 h 110"/>
                  <a:gd name="T98" fmla="*/ 12 w 73"/>
                  <a:gd name="T99" fmla="*/ 98 h 110"/>
                  <a:gd name="T100" fmla="*/ 49 w 73"/>
                  <a:gd name="T101" fmla="*/ 110 h 110"/>
                  <a:gd name="T102" fmla="*/ 73 w 73"/>
                  <a:gd name="T103" fmla="*/ 104 h 110"/>
                  <a:gd name="T104" fmla="*/ 73 w 73"/>
                  <a:gd name="T105" fmla="*/ 104 h 110"/>
                  <a:gd name="T106" fmla="*/ 73 w 73"/>
                  <a:gd name="T107" fmla="*/ 81 h 110"/>
                  <a:gd name="T108" fmla="*/ 73 w 73"/>
                  <a:gd name="T109" fmla="*/ 49 h 110"/>
                  <a:gd name="T110" fmla="*/ 73 w 73"/>
                  <a:gd name="T111" fmla="*/ 3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10">
                    <a:moveTo>
                      <a:pt x="73" y="32"/>
                    </a:moveTo>
                    <a:lnTo>
                      <a:pt x="73" y="49"/>
                    </a:lnTo>
                    <a:lnTo>
                      <a:pt x="67" y="81"/>
                    </a:lnTo>
                    <a:lnTo>
                      <a:pt x="67" y="93"/>
                    </a:lnTo>
                    <a:lnTo>
                      <a:pt x="67" y="93"/>
                    </a:lnTo>
                    <a:lnTo>
                      <a:pt x="61" y="98"/>
                    </a:lnTo>
                    <a:lnTo>
                      <a:pt x="55" y="98"/>
                    </a:lnTo>
                    <a:lnTo>
                      <a:pt x="49" y="98"/>
                    </a:lnTo>
                    <a:lnTo>
                      <a:pt x="49" y="98"/>
                    </a:lnTo>
                    <a:lnTo>
                      <a:pt x="44" y="104"/>
                    </a:lnTo>
                    <a:lnTo>
                      <a:pt x="38" y="98"/>
                    </a:lnTo>
                    <a:lnTo>
                      <a:pt x="38" y="93"/>
                    </a:lnTo>
                    <a:lnTo>
                      <a:pt x="38" y="93"/>
                    </a:lnTo>
                    <a:lnTo>
                      <a:pt x="30" y="75"/>
                    </a:lnTo>
                    <a:lnTo>
                      <a:pt x="24" y="43"/>
                    </a:lnTo>
                    <a:lnTo>
                      <a:pt x="24" y="20"/>
                    </a:lnTo>
                    <a:lnTo>
                      <a:pt x="24" y="20"/>
                    </a:lnTo>
                    <a:lnTo>
                      <a:pt x="24" y="12"/>
                    </a:lnTo>
                    <a:lnTo>
                      <a:pt x="24" y="6"/>
                    </a:lnTo>
                    <a:lnTo>
                      <a:pt x="24" y="0"/>
                    </a:lnTo>
                    <a:lnTo>
                      <a:pt x="24" y="0"/>
                    </a:lnTo>
                    <a:lnTo>
                      <a:pt x="24" y="6"/>
                    </a:lnTo>
                    <a:lnTo>
                      <a:pt x="18" y="20"/>
                    </a:lnTo>
                    <a:lnTo>
                      <a:pt x="24" y="37"/>
                    </a:lnTo>
                    <a:lnTo>
                      <a:pt x="24" y="37"/>
                    </a:lnTo>
                    <a:lnTo>
                      <a:pt x="24" y="55"/>
                    </a:lnTo>
                    <a:lnTo>
                      <a:pt x="24" y="67"/>
                    </a:lnTo>
                    <a:lnTo>
                      <a:pt x="24" y="75"/>
                    </a:lnTo>
                    <a:lnTo>
                      <a:pt x="24" y="75"/>
                    </a:lnTo>
                    <a:lnTo>
                      <a:pt x="18" y="87"/>
                    </a:lnTo>
                    <a:lnTo>
                      <a:pt x="18" y="93"/>
                    </a:lnTo>
                    <a:lnTo>
                      <a:pt x="18" y="93"/>
                    </a:lnTo>
                    <a:lnTo>
                      <a:pt x="18" y="93"/>
                    </a:lnTo>
                    <a:lnTo>
                      <a:pt x="12" y="93"/>
                    </a:lnTo>
                    <a:lnTo>
                      <a:pt x="12" y="87"/>
                    </a:lnTo>
                    <a:lnTo>
                      <a:pt x="12" y="81"/>
                    </a:lnTo>
                    <a:lnTo>
                      <a:pt x="12" y="81"/>
                    </a:lnTo>
                    <a:lnTo>
                      <a:pt x="6" y="75"/>
                    </a:lnTo>
                    <a:lnTo>
                      <a:pt x="6" y="61"/>
                    </a:lnTo>
                    <a:lnTo>
                      <a:pt x="6" y="55"/>
                    </a:lnTo>
                    <a:lnTo>
                      <a:pt x="6" y="55"/>
                    </a:lnTo>
                    <a:lnTo>
                      <a:pt x="6" y="61"/>
                    </a:lnTo>
                    <a:lnTo>
                      <a:pt x="6" y="67"/>
                    </a:lnTo>
                    <a:lnTo>
                      <a:pt x="6" y="75"/>
                    </a:lnTo>
                    <a:lnTo>
                      <a:pt x="6" y="75"/>
                    </a:lnTo>
                    <a:lnTo>
                      <a:pt x="6" y="87"/>
                    </a:lnTo>
                    <a:lnTo>
                      <a:pt x="0" y="93"/>
                    </a:lnTo>
                    <a:lnTo>
                      <a:pt x="0" y="93"/>
                    </a:lnTo>
                    <a:lnTo>
                      <a:pt x="0" y="93"/>
                    </a:lnTo>
                    <a:lnTo>
                      <a:pt x="12" y="98"/>
                    </a:lnTo>
                    <a:lnTo>
                      <a:pt x="49" y="110"/>
                    </a:lnTo>
                    <a:lnTo>
                      <a:pt x="73" y="104"/>
                    </a:lnTo>
                    <a:lnTo>
                      <a:pt x="73" y="104"/>
                    </a:lnTo>
                    <a:lnTo>
                      <a:pt x="73" y="81"/>
                    </a:lnTo>
                    <a:lnTo>
                      <a:pt x="73" y="49"/>
                    </a:lnTo>
                    <a:lnTo>
                      <a:pt x="7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32" name="Freeform 20"/>
              <p:cNvSpPr>
                <a:spLocks/>
              </p:cNvSpPr>
              <p:nvPr/>
            </p:nvSpPr>
            <p:spPr bwMode="auto">
              <a:xfrm>
                <a:off x="3216" y="1773"/>
                <a:ext cx="1713" cy="200"/>
              </a:xfrm>
              <a:custGeom>
                <a:avLst/>
                <a:gdLst>
                  <a:gd name="T0" fmla="*/ 31 w 1713"/>
                  <a:gd name="T1" fmla="*/ 11 h 200"/>
                  <a:gd name="T2" fmla="*/ 18 w 1713"/>
                  <a:gd name="T3" fmla="*/ 23 h 200"/>
                  <a:gd name="T4" fmla="*/ 12 w 1713"/>
                  <a:gd name="T5" fmla="*/ 35 h 200"/>
                  <a:gd name="T6" fmla="*/ 6 w 1713"/>
                  <a:gd name="T7" fmla="*/ 55 h 200"/>
                  <a:gd name="T8" fmla="*/ 0 w 1713"/>
                  <a:gd name="T9" fmla="*/ 61 h 200"/>
                  <a:gd name="T10" fmla="*/ 0 w 1713"/>
                  <a:gd name="T11" fmla="*/ 78 h 200"/>
                  <a:gd name="T12" fmla="*/ 0 w 1713"/>
                  <a:gd name="T13" fmla="*/ 84 h 200"/>
                  <a:gd name="T14" fmla="*/ 0 w 1713"/>
                  <a:gd name="T15" fmla="*/ 90 h 200"/>
                  <a:gd name="T16" fmla="*/ 6 w 1713"/>
                  <a:gd name="T17" fmla="*/ 104 h 200"/>
                  <a:gd name="T18" fmla="*/ 12 w 1713"/>
                  <a:gd name="T19" fmla="*/ 116 h 200"/>
                  <a:gd name="T20" fmla="*/ 6 w 1713"/>
                  <a:gd name="T21" fmla="*/ 127 h 200"/>
                  <a:gd name="T22" fmla="*/ 6 w 1713"/>
                  <a:gd name="T23" fmla="*/ 145 h 200"/>
                  <a:gd name="T24" fmla="*/ 6 w 1713"/>
                  <a:gd name="T25" fmla="*/ 153 h 200"/>
                  <a:gd name="T26" fmla="*/ 18 w 1713"/>
                  <a:gd name="T27" fmla="*/ 165 h 200"/>
                  <a:gd name="T28" fmla="*/ 18 w 1713"/>
                  <a:gd name="T29" fmla="*/ 171 h 200"/>
                  <a:gd name="T30" fmla="*/ 31 w 1713"/>
                  <a:gd name="T31" fmla="*/ 182 h 200"/>
                  <a:gd name="T32" fmla="*/ 37 w 1713"/>
                  <a:gd name="T33" fmla="*/ 188 h 200"/>
                  <a:gd name="T34" fmla="*/ 73 w 1713"/>
                  <a:gd name="T35" fmla="*/ 188 h 200"/>
                  <a:gd name="T36" fmla="*/ 258 w 1713"/>
                  <a:gd name="T37" fmla="*/ 194 h 200"/>
                  <a:gd name="T38" fmla="*/ 734 w 1713"/>
                  <a:gd name="T39" fmla="*/ 200 h 200"/>
                  <a:gd name="T40" fmla="*/ 1450 w 1713"/>
                  <a:gd name="T41" fmla="*/ 194 h 200"/>
                  <a:gd name="T42" fmla="*/ 1640 w 1713"/>
                  <a:gd name="T43" fmla="*/ 194 h 200"/>
                  <a:gd name="T44" fmla="*/ 1670 w 1713"/>
                  <a:gd name="T45" fmla="*/ 182 h 200"/>
                  <a:gd name="T46" fmla="*/ 1676 w 1713"/>
                  <a:gd name="T47" fmla="*/ 182 h 200"/>
                  <a:gd name="T48" fmla="*/ 1689 w 1713"/>
                  <a:gd name="T49" fmla="*/ 165 h 200"/>
                  <a:gd name="T50" fmla="*/ 1695 w 1713"/>
                  <a:gd name="T51" fmla="*/ 159 h 200"/>
                  <a:gd name="T52" fmla="*/ 1713 w 1713"/>
                  <a:gd name="T53" fmla="*/ 133 h 200"/>
                  <a:gd name="T54" fmla="*/ 1713 w 1713"/>
                  <a:gd name="T55" fmla="*/ 127 h 200"/>
                  <a:gd name="T56" fmla="*/ 1713 w 1713"/>
                  <a:gd name="T57" fmla="*/ 116 h 200"/>
                  <a:gd name="T58" fmla="*/ 1707 w 1713"/>
                  <a:gd name="T59" fmla="*/ 110 h 200"/>
                  <a:gd name="T60" fmla="*/ 1707 w 1713"/>
                  <a:gd name="T61" fmla="*/ 104 h 200"/>
                  <a:gd name="T62" fmla="*/ 1707 w 1713"/>
                  <a:gd name="T63" fmla="*/ 104 h 200"/>
                  <a:gd name="T64" fmla="*/ 1707 w 1713"/>
                  <a:gd name="T65" fmla="*/ 84 h 200"/>
                  <a:gd name="T66" fmla="*/ 1707 w 1713"/>
                  <a:gd name="T67" fmla="*/ 78 h 200"/>
                  <a:gd name="T68" fmla="*/ 1707 w 1713"/>
                  <a:gd name="T69" fmla="*/ 61 h 200"/>
                  <a:gd name="T70" fmla="*/ 1701 w 1713"/>
                  <a:gd name="T71" fmla="*/ 55 h 200"/>
                  <a:gd name="T72" fmla="*/ 1701 w 1713"/>
                  <a:gd name="T73" fmla="*/ 49 h 200"/>
                  <a:gd name="T74" fmla="*/ 1701 w 1713"/>
                  <a:gd name="T75" fmla="*/ 43 h 200"/>
                  <a:gd name="T76" fmla="*/ 1701 w 1713"/>
                  <a:gd name="T77" fmla="*/ 35 h 200"/>
                  <a:gd name="T78" fmla="*/ 1701 w 1713"/>
                  <a:gd name="T79" fmla="*/ 35 h 200"/>
                  <a:gd name="T80" fmla="*/ 1695 w 1713"/>
                  <a:gd name="T81" fmla="*/ 17 h 200"/>
                  <a:gd name="T82" fmla="*/ 1689 w 1713"/>
                  <a:gd name="T83" fmla="*/ 11 h 200"/>
                  <a:gd name="T84" fmla="*/ 1664 w 1713"/>
                  <a:gd name="T85" fmla="*/ 6 h 200"/>
                  <a:gd name="T86" fmla="*/ 913 w 1713"/>
                  <a:gd name="T87" fmla="*/ 0 h 200"/>
                  <a:gd name="T88" fmla="*/ 37 w 1713"/>
                  <a:gd name="T89"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3" h="200">
                    <a:moveTo>
                      <a:pt x="37" y="6"/>
                    </a:moveTo>
                    <a:lnTo>
                      <a:pt x="31" y="11"/>
                    </a:lnTo>
                    <a:lnTo>
                      <a:pt x="24" y="17"/>
                    </a:lnTo>
                    <a:lnTo>
                      <a:pt x="18" y="23"/>
                    </a:lnTo>
                    <a:lnTo>
                      <a:pt x="18" y="23"/>
                    </a:lnTo>
                    <a:lnTo>
                      <a:pt x="12" y="35"/>
                    </a:lnTo>
                    <a:lnTo>
                      <a:pt x="12" y="49"/>
                    </a:lnTo>
                    <a:lnTo>
                      <a:pt x="6" y="55"/>
                    </a:lnTo>
                    <a:lnTo>
                      <a:pt x="6" y="55"/>
                    </a:lnTo>
                    <a:lnTo>
                      <a:pt x="0" y="61"/>
                    </a:lnTo>
                    <a:lnTo>
                      <a:pt x="0" y="72"/>
                    </a:lnTo>
                    <a:lnTo>
                      <a:pt x="0" y="78"/>
                    </a:lnTo>
                    <a:lnTo>
                      <a:pt x="0" y="78"/>
                    </a:lnTo>
                    <a:lnTo>
                      <a:pt x="0" y="84"/>
                    </a:lnTo>
                    <a:lnTo>
                      <a:pt x="0" y="90"/>
                    </a:lnTo>
                    <a:lnTo>
                      <a:pt x="0" y="90"/>
                    </a:lnTo>
                    <a:lnTo>
                      <a:pt x="0" y="90"/>
                    </a:lnTo>
                    <a:lnTo>
                      <a:pt x="6" y="104"/>
                    </a:lnTo>
                    <a:lnTo>
                      <a:pt x="12" y="110"/>
                    </a:lnTo>
                    <a:lnTo>
                      <a:pt x="12" y="116"/>
                    </a:lnTo>
                    <a:lnTo>
                      <a:pt x="12" y="116"/>
                    </a:lnTo>
                    <a:lnTo>
                      <a:pt x="6" y="127"/>
                    </a:lnTo>
                    <a:lnTo>
                      <a:pt x="6" y="139"/>
                    </a:lnTo>
                    <a:lnTo>
                      <a:pt x="6" y="145"/>
                    </a:lnTo>
                    <a:lnTo>
                      <a:pt x="6" y="145"/>
                    </a:lnTo>
                    <a:lnTo>
                      <a:pt x="6" y="153"/>
                    </a:lnTo>
                    <a:lnTo>
                      <a:pt x="12" y="159"/>
                    </a:lnTo>
                    <a:lnTo>
                      <a:pt x="18" y="165"/>
                    </a:lnTo>
                    <a:lnTo>
                      <a:pt x="18" y="165"/>
                    </a:lnTo>
                    <a:lnTo>
                      <a:pt x="18" y="171"/>
                    </a:lnTo>
                    <a:lnTo>
                      <a:pt x="24" y="182"/>
                    </a:lnTo>
                    <a:lnTo>
                      <a:pt x="31" y="182"/>
                    </a:lnTo>
                    <a:lnTo>
                      <a:pt x="31" y="182"/>
                    </a:lnTo>
                    <a:lnTo>
                      <a:pt x="37" y="188"/>
                    </a:lnTo>
                    <a:lnTo>
                      <a:pt x="49" y="188"/>
                    </a:lnTo>
                    <a:lnTo>
                      <a:pt x="73" y="188"/>
                    </a:lnTo>
                    <a:lnTo>
                      <a:pt x="73" y="188"/>
                    </a:lnTo>
                    <a:lnTo>
                      <a:pt x="258" y="194"/>
                    </a:lnTo>
                    <a:lnTo>
                      <a:pt x="568" y="200"/>
                    </a:lnTo>
                    <a:lnTo>
                      <a:pt x="734" y="200"/>
                    </a:lnTo>
                    <a:lnTo>
                      <a:pt x="734" y="200"/>
                    </a:lnTo>
                    <a:lnTo>
                      <a:pt x="1450" y="194"/>
                    </a:lnTo>
                    <a:lnTo>
                      <a:pt x="1634" y="194"/>
                    </a:lnTo>
                    <a:lnTo>
                      <a:pt x="1640" y="194"/>
                    </a:lnTo>
                    <a:lnTo>
                      <a:pt x="1652" y="188"/>
                    </a:lnTo>
                    <a:lnTo>
                      <a:pt x="1670" y="182"/>
                    </a:lnTo>
                    <a:lnTo>
                      <a:pt x="1670" y="182"/>
                    </a:lnTo>
                    <a:lnTo>
                      <a:pt x="1676" y="182"/>
                    </a:lnTo>
                    <a:lnTo>
                      <a:pt x="1684" y="177"/>
                    </a:lnTo>
                    <a:lnTo>
                      <a:pt x="1689" y="165"/>
                    </a:lnTo>
                    <a:lnTo>
                      <a:pt x="1689" y="165"/>
                    </a:lnTo>
                    <a:lnTo>
                      <a:pt x="1695" y="159"/>
                    </a:lnTo>
                    <a:lnTo>
                      <a:pt x="1707" y="145"/>
                    </a:lnTo>
                    <a:lnTo>
                      <a:pt x="1713" y="133"/>
                    </a:lnTo>
                    <a:lnTo>
                      <a:pt x="1713" y="133"/>
                    </a:lnTo>
                    <a:lnTo>
                      <a:pt x="1713" y="127"/>
                    </a:lnTo>
                    <a:lnTo>
                      <a:pt x="1713" y="122"/>
                    </a:lnTo>
                    <a:lnTo>
                      <a:pt x="1713" y="116"/>
                    </a:lnTo>
                    <a:lnTo>
                      <a:pt x="1713" y="116"/>
                    </a:lnTo>
                    <a:lnTo>
                      <a:pt x="1707" y="110"/>
                    </a:lnTo>
                    <a:lnTo>
                      <a:pt x="1707" y="110"/>
                    </a:lnTo>
                    <a:lnTo>
                      <a:pt x="1707" y="104"/>
                    </a:lnTo>
                    <a:lnTo>
                      <a:pt x="1707" y="104"/>
                    </a:lnTo>
                    <a:lnTo>
                      <a:pt x="1707" y="104"/>
                    </a:lnTo>
                    <a:lnTo>
                      <a:pt x="1701" y="90"/>
                    </a:lnTo>
                    <a:lnTo>
                      <a:pt x="1707" y="84"/>
                    </a:lnTo>
                    <a:lnTo>
                      <a:pt x="1707" y="84"/>
                    </a:lnTo>
                    <a:lnTo>
                      <a:pt x="1707" y="78"/>
                    </a:lnTo>
                    <a:lnTo>
                      <a:pt x="1707" y="72"/>
                    </a:lnTo>
                    <a:lnTo>
                      <a:pt x="1707" y="61"/>
                    </a:lnTo>
                    <a:lnTo>
                      <a:pt x="1707" y="61"/>
                    </a:lnTo>
                    <a:lnTo>
                      <a:pt x="1701" y="55"/>
                    </a:lnTo>
                    <a:lnTo>
                      <a:pt x="1701" y="55"/>
                    </a:lnTo>
                    <a:lnTo>
                      <a:pt x="1701" y="49"/>
                    </a:lnTo>
                    <a:lnTo>
                      <a:pt x="1701" y="49"/>
                    </a:lnTo>
                    <a:lnTo>
                      <a:pt x="1701" y="43"/>
                    </a:lnTo>
                    <a:lnTo>
                      <a:pt x="1701" y="43"/>
                    </a:lnTo>
                    <a:lnTo>
                      <a:pt x="1701" y="35"/>
                    </a:lnTo>
                    <a:lnTo>
                      <a:pt x="1701" y="35"/>
                    </a:lnTo>
                    <a:lnTo>
                      <a:pt x="1701" y="35"/>
                    </a:lnTo>
                    <a:lnTo>
                      <a:pt x="1701" y="23"/>
                    </a:lnTo>
                    <a:lnTo>
                      <a:pt x="1695" y="17"/>
                    </a:lnTo>
                    <a:lnTo>
                      <a:pt x="1695" y="17"/>
                    </a:lnTo>
                    <a:lnTo>
                      <a:pt x="1689" y="11"/>
                    </a:lnTo>
                    <a:lnTo>
                      <a:pt x="1684" y="6"/>
                    </a:lnTo>
                    <a:lnTo>
                      <a:pt x="1664" y="6"/>
                    </a:lnTo>
                    <a:lnTo>
                      <a:pt x="1664" y="6"/>
                    </a:lnTo>
                    <a:lnTo>
                      <a:pt x="913" y="0"/>
                    </a:lnTo>
                    <a:lnTo>
                      <a:pt x="551" y="0"/>
                    </a:lnTo>
                    <a:lnTo>
                      <a:pt x="37" y="6"/>
                    </a:lnTo>
                    <a:close/>
                  </a:path>
                </a:pathLst>
              </a:custGeom>
              <a:solidFill>
                <a:srgbClr val="3F33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33" name="Freeform 21"/>
              <p:cNvSpPr>
                <a:spLocks/>
              </p:cNvSpPr>
              <p:nvPr/>
            </p:nvSpPr>
            <p:spPr bwMode="auto">
              <a:xfrm>
                <a:off x="3399" y="1918"/>
                <a:ext cx="6" cy="43"/>
              </a:xfrm>
              <a:custGeom>
                <a:avLst/>
                <a:gdLst>
                  <a:gd name="T0" fmla="*/ 6 w 6"/>
                  <a:gd name="T1" fmla="*/ 0 h 43"/>
                  <a:gd name="T2" fmla="*/ 6 w 6"/>
                  <a:gd name="T3" fmla="*/ 14 h 43"/>
                  <a:gd name="T4" fmla="*/ 6 w 6"/>
                  <a:gd name="T5" fmla="*/ 32 h 43"/>
                  <a:gd name="T6" fmla="*/ 6 w 6"/>
                  <a:gd name="T7" fmla="*/ 43 h 43"/>
                  <a:gd name="T8" fmla="*/ 6 w 6"/>
                  <a:gd name="T9" fmla="*/ 43 h 43"/>
                  <a:gd name="T10" fmla="*/ 0 w 6"/>
                  <a:gd name="T11" fmla="*/ 43 h 43"/>
                  <a:gd name="T12" fmla="*/ 0 w 6"/>
                  <a:gd name="T13" fmla="*/ 37 h 43"/>
                  <a:gd name="T14" fmla="*/ 0 w 6"/>
                  <a:gd name="T15" fmla="*/ 20 h 43"/>
                  <a:gd name="T16" fmla="*/ 0 w 6"/>
                  <a:gd name="T17" fmla="*/ 0 h 43"/>
                  <a:gd name="T18" fmla="*/ 0 w 6"/>
                  <a:gd name="T19" fmla="*/ 0 h 43"/>
                  <a:gd name="T20" fmla="*/ 0 w 6"/>
                  <a:gd name="T21" fmla="*/ 0 h 43"/>
                  <a:gd name="T22" fmla="*/ 0 w 6"/>
                  <a:gd name="T23" fmla="*/ 0 h 43"/>
                  <a:gd name="T24" fmla="*/ 6 w 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3">
                    <a:moveTo>
                      <a:pt x="6" y="0"/>
                    </a:moveTo>
                    <a:lnTo>
                      <a:pt x="6" y="14"/>
                    </a:lnTo>
                    <a:lnTo>
                      <a:pt x="6" y="32"/>
                    </a:lnTo>
                    <a:lnTo>
                      <a:pt x="6" y="43"/>
                    </a:lnTo>
                    <a:lnTo>
                      <a:pt x="6" y="43"/>
                    </a:lnTo>
                    <a:lnTo>
                      <a:pt x="0" y="43"/>
                    </a:lnTo>
                    <a:lnTo>
                      <a:pt x="0" y="37"/>
                    </a:lnTo>
                    <a:lnTo>
                      <a:pt x="0" y="20"/>
                    </a:lnTo>
                    <a:lnTo>
                      <a:pt x="0" y="0"/>
                    </a:lnTo>
                    <a:lnTo>
                      <a:pt x="0" y="0"/>
                    </a:lnTo>
                    <a:lnTo>
                      <a:pt x="0" y="0"/>
                    </a:lnTo>
                    <a:lnTo>
                      <a:pt x="0" y="0"/>
                    </a:lnTo>
                    <a:lnTo>
                      <a:pt x="6"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34" name="Freeform 22"/>
              <p:cNvSpPr>
                <a:spLocks/>
              </p:cNvSpPr>
              <p:nvPr/>
            </p:nvSpPr>
            <p:spPr bwMode="auto">
              <a:xfrm>
                <a:off x="3413" y="1918"/>
                <a:ext cx="6" cy="32"/>
              </a:xfrm>
              <a:custGeom>
                <a:avLst/>
                <a:gdLst>
                  <a:gd name="T0" fmla="*/ 0 w 6"/>
                  <a:gd name="T1" fmla="*/ 0 h 32"/>
                  <a:gd name="T2" fmla="*/ 0 w 6"/>
                  <a:gd name="T3" fmla="*/ 8 h 32"/>
                  <a:gd name="T4" fmla="*/ 0 w 6"/>
                  <a:gd name="T5" fmla="*/ 20 h 32"/>
                  <a:gd name="T6" fmla="*/ 0 w 6"/>
                  <a:gd name="T7" fmla="*/ 26 h 32"/>
                  <a:gd name="T8" fmla="*/ 0 w 6"/>
                  <a:gd name="T9" fmla="*/ 26 h 32"/>
                  <a:gd name="T10" fmla="*/ 0 w 6"/>
                  <a:gd name="T11" fmla="*/ 32 h 32"/>
                  <a:gd name="T12" fmla="*/ 0 w 6"/>
                  <a:gd name="T13" fmla="*/ 32 h 32"/>
                  <a:gd name="T14" fmla="*/ 6 w 6"/>
                  <a:gd name="T15" fmla="*/ 26 h 32"/>
                  <a:gd name="T16" fmla="*/ 6 w 6"/>
                  <a:gd name="T17" fmla="*/ 26 h 32"/>
                  <a:gd name="T18" fmla="*/ 6 w 6"/>
                  <a:gd name="T19" fmla="*/ 14 h 32"/>
                  <a:gd name="T20" fmla="*/ 6 w 6"/>
                  <a:gd name="T21" fmla="*/ 8 h 32"/>
                  <a:gd name="T22" fmla="*/ 6 w 6"/>
                  <a:gd name="T23" fmla="*/ 0 h 32"/>
                  <a:gd name="T24" fmla="*/ 6 w 6"/>
                  <a:gd name="T25" fmla="*/ 0 h 32"/>
                  <a:gd name="T26" fmla="*/ 0 w 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32">
                    <a:moveTo>
                      <a:pt x="0" y="0"/>
                    </a:moveTo>
                    <a:lnTo>
                      <a:pt x="0" y="8"/>
                    </a:lnTo>
                    <a:lnTo>
                      <a:pt x="0" y="20"/>
                    </a:lnTo>
                    <a:lnTo>
                      <a:pt x="0" y="26"/>
                    </a:lnTo>
                    <a:lnTo>
                      <a:pt x="0" y="26"/>
                    </a:lnTo>
                    <a:lnTo>
                      <a:pt x="0" y="32"/>
                    </a:lnTo>
                    <a:lnTo>
                      <a:pt x="0" y="32"/>
                    </a:lnTo>
                    <a:lnTo>
                      <a:pt x="6" y="26"/>
                    </a:lnTo>
                    <a:lnTo>
                      <a:pt x="6" y="26"/>
                    </a:lnTo>
                    <a:lnTo>
                      <a:pt x="6" y="14"/>
                    </a:lnTo>
                    <a:lnTo>
                      <a:pt x="6" y="8"/>
                    </a:lnTo>
                    <a:lnTo>
                      <a:pt x="6" y="0"/>
                    </a:lnTo>
                    <a:lnTo>
                      <a:pt x="6" y="0"/>
                    </a:lnTo>
                    <a:lnTo>
                      <a:pt x="0"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35" name="Freeform 23"/>
              <p:cNvSpPr>
                <a:spLocks/>
              </p:cNvSpPr>
              <p:nvPr/>
            </p:nvSpPr>
            <p:spPr bwMode="auto">
              <a:xfrm>
                <a:off x="3375" y="1883"/>
                <a:ext cx="209" cy="84"/>
              </a:xfrm>
              <a:custGeom>
                <a:avLst/>
                <a:gdLst>
                  <a:gd name="T0" fmla="*/ 209 w 209"/>
                  <a:gd name="T1" fmla="*/ 78 h 84"/>
                  <a:gd name="T2" fmla="*/ 203 w 209"/>
                  <a:gd name="T3" fmla="*/ 78 h 84"/>
                  <a:gd name="T4" fmla="*/ 189 w 209"/>
                  <a:gd name="T5" fmla="*/ 84 h 84"/>
                  <a:gd name="T6" fmla="*/ 177 w 209"/>
                  <a:gd name="T7" fmla="*/ 78 h 84"/>
                  <a:gd name="T8" fmla="*/ 177 w 209"/>
                  <a:gd name="T9" fmla="*/ 78 h 84"/>
                  <a:gd name="T10" fmla="*/ 166 w 209"/>
                  <a:gd name="T11" fmla="*/ 78 h 84"/>
                  <a:gd name="T12" fmla="*/ 148 w 209"/>
                  <a:gd name="T13" fmla="*/ 67 h 84"/>
                  <a:gd name="T14" fmla="*/ 134 w 209"/>
                  <a:gd name="T15" fmla="*/ 55 h 84"/>
                  <a:gd name="T16" fmla="*/ 134 w 209"/>
                  <a:gd name="T17" fmla="*/ 55 h 84"/>
                  <a:gd name="T18" fmla="*/ 116 w 209"/>
                  <a:gd name="T19" fmla="*/ 43 h 84"/>
                  <a:gd name="T20" fmla="*/ 105 w 209"/>
                  <a:gd name="T21" fmla="*/ 35 h 84"/>
                  <a:gd name="T22" fmla="*/ 99 w 209"/>
                  <a:gd name="T23" fmla="*/ 35 h 84"/>
                  <a:gd name="T24" fmla="*/ 99 w 209"/>
                  <a:gd name="T25" fmla="*/ 35 h 84"/>
                  <a:gd name="T26" fmla="*/ 85 w 209"/>
                  <a:gd name="T27" fmla="*/ 55 h 84"/>
                  <a:gd name="T28" fmla="*/ 79 w 209"/>
                  <a:gd name="T29" fmla="*/ 72 h 84"/>
                  <a:gd name="T30" fmla="*/ 79 w 209"/>
                  <a:gd name="T31" fmla="*/ 78 h 84"/>
                  <a:gd name="T32" fmla="*/ 79 w 209"/>
                  <a:gd name="T33" fmla="*/ 78 h 84"/>
                  <a:gd name="T34" fmla="*/ 44 w 209"/>
                  <a:gd name="T35" fmla="*/ 78 h 84"/>
                  <a:gd name="T36" fmla="*/ 44 w 209"/>
                  <a:gd name="T37" fmla="*/ 72 h 84"/>
                  <a:gd name="T38" fmla="*/ 44 w 209"/>
                  <a:gd name="T39" fmla="*/ 55 h 84"/>
                  <a:gd name="T40" fmla="*/ 44 w 209"/>
                  <a:gd name="T41" fmla="*/ 43 h 84"/>
                  <a:gd name="T42" fmla="*/ 44 w 209"/>
                  <a:gd name="T43" fmla="*/ 43 h 84"/>
                  <a:gd name="T44" fmla="*/ 24 w 209"/>
                  <a:gd name="T45" fmla="*/ 43 h 84"/>
                  <a:gd name="T46" fmla="*/ 6 w 209"/>
                  <a:gd name="T47" fmla="*/ 49 h 84"/>
                  <a:gd name="T48" fmla="*/ 0 w 209"/>
                  <a:gd name="T49" fmla="*/ 49 h 84"/>
                  <a:gd name="T50" fmla="*/ 0 w 209"/>
                  <a:gd name="T51" fmla="*/ 49 h 84"/>
                  <a:gd name="T52" fmla="*/ 6 w 209"/>
                  <a:gd name="T53" fmla="*/ 43 h 84"/>
                  <a:gd name="T54" fmla="*/ 18 w 209"/>
                  <a:gd name="T55" fmla="*/ 23 h 84"/>
                  <a:gd name="T56" fmla="*/ 38 w 209"/>
                  <a:gd name="T57" fmla="*/ 6 h 84"/>
                  <a:gd name="T58" fmla="*/ 38 w 209"/>
                  <a:gd name="T59" fmla="*/ 6 h 84"/>
                  <a:gd name="T60" fmla="*/ 61 w 209"/>
                  <a:gd name="T61" fmla="*/ 0 h 84"/>
                  <a:gd name="T62" fmla="*/ 116 w 209"/>
                  <a:gd name="T63" fmla="*/ 12 h 84"/>
                  <a:gd name="T64" fmla="*/ 209 w 209"/>
                  <a:gd name="T65"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84">
                    <a:moveTo>
                      <a:pt x="209" y="78"/>
                    </a:moveTo>
                    <a:lnTo>
                      <a:pt x="203" y="78"/>
                    </a:lnTo>
                    <a:lnTo>
                      <a:pt x="189" y="84"/>
                    </a:lnTo>
                    <a:lnTo>
                      <a:pt x="177" y="78"/>
                    </a:lnTo>
                    <a:lnTo>
                      <a:pt x="177" y="78"/>
                    </a:lnTo>
                    <a:lnTo>
                      <a:pt x="166" y="78"/>
                    </a:lnTo>
                    <a:lnTo>
                      <a:pt x="148" y="67"/>
                    </a:lnTo>
                    <a:lnTo>
                      <a:pt x="134" y="55"/>
                    </a:lnTo>
                    <a:lnTo>
                      <a:pt x="134" y="55"/>
                    </a:lnTo>
                    <a:lnTo>
                      <a:pt x="116" y="43"/>
                    </a:lnTo>
                    <a:lnTo>
                      <a:pt x="105" y="35"/>
                    </a:lnTo>
                    <a:lnTo>
                      <a:pt x="99" y="35"/>
                    </a:lnTo>
                    <a:lnTo>
                      <a:pt x="99" y="35"/>
                    </a:lnTo>
                    <a:lnTo>
                      <a:pt x="85" y="55"/>
                    </a:lnTo>
                    <a:lnTo>
                      <a:pt x="79" y="72"/>
                    </a:lnTo>
                    <a:lnTo>
                      <a:pt x="79" y="78"/>
                    </a:lnTo>
                    <a:lnTo>
                      <a:pt x="79" y="78"/>
                    </a:lnTo>
                    <a:lnTo>
                      <a:pt x="44" y="78"/>
                    </a:lnTo>
                    <a:lnTo>
                      <a:pt x="44" y="72"/>
                    </a:lnTo>
                    <a:lnTo>
                      <a:pt x="44" y="55"/>
                    </a:lnTo>
                    <a:lnTo>
                      <a:pt x="44" y="43"/>
                    </a:lnTo>
                    <a:lnTo>
                      <a:pt x="44" y="43"/>
                    </a:lnTo>
                    <a:lnTo>
                      <a:pt x="24" y="43"/>
                    </a:lnTo>
                    <a:lnTo>
                      <a:pt x="6" y="49"/>
                    </a:lnTo>
                    <a:lnTo>
                      <a:pt x="0" y="49"/>
                    </a:lnTo>
                    <a:lnTo>
                      <a:pt x="0" y="49"/>
                    </a:lnTo>
                    <a:lnTo>
                      <a:pt x="6" y="43"/>
                    </a:lnTo>
                    <a:lnTo>
                      <a:pt x="18" y="23"/>
                    </a:lnTo>
                    <a:lnTo>
                      <a:pt x="38" y="6"/>
                    </a:lnTo>
                    <a:lnTo>
                      <a:pt x="38" y="6"/>
                    </a:lnTo>
                    <a:lnTo>
                      <a:pt x="61" y="0"/>
                    </a:lnTo>
                    <a:lnTo>
                      <a:pt x="116" y="12"/>
                    </a:lnTo>
                    <a:lnTo>
                      <a:pt x="209"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36" name="Freeform 24"/>
              <p:cNvSpPr>
                <a:spLocks/>
              </p:cNvSpPr>
              <p:nvPr/>
            </p:nvSpPr>
            <p:spPr bwMode="auto">
              <a:xfrm>
                <a:off x="3399" y="1906"/>
                <a:ext cx="6" cy="20"/>
              </a:xfrm>
              <a:custGeom>
                <a:avLst/>
                <a:gdLst>
                  <a:gd name="T0" fmla="*/ 6 w 6"/>
                  <a:gd name="T1" fmla="*/ 12 h 20"/>
                  <a:gd name="T2" fmla="*/ 6 w 6"/>
                  <a:gd name="T3" fmla="*/ 12 h 20"/>
                  <a:gd name="T4" fmla="*/ 6 w 6"/>
                  <a:gd name="T5" fmla="*/ 6 h 20"/>
                  <a:gd name="T6" fmla="*/ 6 w 6"/>
                  <a:gd name="T7" fmla="*/ 0 h 20"/>
                  <a:gd name="T8" fmla="*/ 6 w 6"/>
                  <a:gd name="T9" fmla="*/ 0 h 20"/>
                  <a:gd name="T10" fmla="*/ 6 w 6"/>
                  <a:gd name="T11" fmla="*/ 0 h 20"/>
                  <a:gd name="T12" fmla="*/ 0 w 6"/>
                  <a:gd name="T13" fmla="*/ 6 h 20"/>
                  <a:gd name="T14" fmla="*/ 0 w 6"/>
                  <a:gd name="T15" fmla="*/ 6 h 20"/>
                  <a:gd name="T16" fmla="*/ 0 w 6"/>
                  <a:gd name="T17" fmla="*/ 6 h 20"/>
                  <a:gd name="T18" fmla="*/ 0 w 6"/>
                  <a:gd name="T19" fmla="*/ 20 h 20"/>
                  <a:gd name="T20" fmla="*/ 0 w 6"/>
                  <a:gd name="T21" fmla="*/ 20 h 20"/>
                  <a:gd name="T22" fmla="*/ 0 w 6"/>
                  <a:gd name="T23" fmla="*/ 20 h 20"/>
                  <a:gd name="T24" fmla="*/ 6 w 6"/>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0">
                    <a:moveTo>
                      <a:pt x="6" y="12"/>
                    </a:moveTo>
                    <a:lnTo>
                      <a:pt x="6" y="12"/>
                    </a:lnTo>
                    <a:lnTo>
                      <a:pt x="6" y="6"/>
                    </a:lnTo>
                    <a:lnTo>
                      <a:pt x="6" y="0"/>
                    </a:lnTo>
                    <a:lnTo>
                      <a:pt x="6" y="0"/>
                    </a:lnTo>
                    <a:lnTo>
                      <a:pt x="6" y="0"/>
                    </a:lnTo>
                    <a:lnTo>
                      <a:pt x="0" y="6"/>
                    </a:lnTo>
                    <a:lnTo>
                      <a:pt x="0" y="6"/>
                    </a:lnTo>
                    <a:lnTo>
                      <a:pt x="0" y="6"/>
                    </a:lnTo>
                    <a:lnTo>
                      <a:pt x="0" y="20"/>
                    </a:lnTo>
                    <a:lnTo>
                      <a:pt x="0" y="20"/>
                    </a:lnTo>
                    <a:lnTo>
                      <a:pt x="0" y="20"/>
                    </a:lnTo>
                    <a:lnTo>
                      <a:pt x="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37" name="Freeform 25"/>
              <p:cNvSpPr>
                <a:spLocks/>
              </p:cNvSpPr>
              <p:nvPr/>
            </p:nvSpPr>
            <p:spPr bwMode="auto">
              <a:xfrm>
                <a:off x="3413" y="1906"/>
                <a:ext cx="6" cy="20"/>
              </a:xfrm>
              <a:custGeom>
                <a:avLst/>
                <a:gdLst>
                  <a:gd name="T0" fmla="*/ 6 w 6"/>
                  <a:gd name="T1" fmla="*/ 20 h 20"/>
                  <a:gd name="T2" fmla="*/ 6 w 6"/>
                  <a:gd name="T3" fmla="*/ 20 h 20"/>
                  <a:gd name="T4" fmla="*/ 6 w 6"/>
                  <a:gd name="T5" fmla="*/ 6 h 20"/>
                  <a:gd name="T6" fmla="*/ 6 w 6"/>
                  <a:gd name="T7" fmla="*/ 0 h 20"/>
                  <a:gd name="T8" fmla="*/ 6 w 6"/>
                  <a:gd name="T9" fmla="*/ 0 h 20"/>
                  <a:gd name="T10" fmla="*/ 6 w 6"/>
                  <a:gd name="T11" fmla="*/ 0 h 20"/>
                  <a:gd name="T12" fmla="*/ 0 w 6"/>
                  <a:gd name="T13" fmla="*/ 0 h 20"/>
                  <a:gd name="T14" fmla="*/ 0 w 6"/>
                  <a:gd name="T15" fmla="*/ 0 h 20"/>
                  <a:gd name="T16" fmla="*/ 0 w 6"/>
                  <a:gd name="T17" fmla="*/ 0 h 20"/>
                  <a:gd name="T18" fmla="*/ 0 w 6"/>
                  <a:gd name="T19" fmla="*/ 6 h 20"/>
                  <a:gd name="T20" fmla="*/ 0 w 6"/>
                  <a:gd name="T21" fmla="*/ 12 h 20"/>
                  <a:gd name="T22" fmla="*/ 0 w 6"/>
                  <a:gd name="T23" fmla="*/ 12 h 20"/>
                  <a:gd name="T24" fmla="*/ 0 w 6"/>
                  <a:gd name="T25" fmla="*/ 12 h 20"/>
                  <a:gd name="T26" fmla="*/ 0 w 6"/>
                  <a:gd name="T27" fmla="*/ 12 h 20"/>
                  <a:gd name="T28" fmla="*/ 0 w 6"/>
                  <a:gd name="T29" fmla="*/ 20 h 20"/>
                  <a:gd name="T30" fmla="*/ 6 w 6"/>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0">
                    <a:moveTo>
                      <a:pt x="6" y="20"/>
                    </a:moveTo>
                    <a:lnTo>
                      <a:pt x="6" y="20"/>
                    </a:lnTo>
                    <a:lnTo>
                      <a:pt x="6" y="6"/>
                    </a:lnTo>
                    <a:lnTo>
                      <a:pt x="6" y="0"/>
                    </a:lnTo>
                    <a:lnTo>
                      <a:pt x="6" y="0"/>
                    </a:lnTo>
                    <a:lnTo>
                      <a:pt x="6" y="0"/>
                    </a:lnTo>
                    <a:lnTo>
                      <a:pt x="0" y="0"/>
                    </a:lnTo>
                    <a:lnTo>
                      <a:pt x="0" y="0"/>
                    </a:lnTo>
                    <a:lnTo>
                      <a:pt x="0" y="0"/>
                    </a:lnTo>
                    <a:lnTo>
                      <a:pt x="0" y="6"/>
                    </a:lnTo>
                    <a:lnTo>
                      <a:pt x="0" y="12"/>
                    </a:lnTo>
                    <a:lnTo>
                      <a:pt x="0" y="12"/>
                    </a:lnTo>
                    <a:lnTo>
                      <a:pt x="0" y="12"/>
                    </a:lnTo>
                    <a:lnTo>
                      <a:pt x="0" y="12"/>
                    </a:lnTo>
                    <a:lnTo>
                      <a:pt x="0" y="20"/>
                    </a:lnTo>
                    <a:lnTo>
                      <a:pt x="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38" name="Freeform 26"/>
              <p:cNvSpPr>
                <a:spLocks/>
              </p:cNvSpPr>
              <p:nvPr/>
            </p:nvSpPr>
            <p:spPr bwMode="auto">
              <a:xfrm>
                <a:off x="4734" y="1926"/>
                <a:ext cx="6" cy="41"/>
              </a:xfrm>
              <a:custGeom>
                <a:avLst/>
                <a:gdLst>
                  <a:gd name="T0" fmla="*/ 6 w 6"/>
                  <a:gd name="T1" fmla="*/ 0 h 41"/>
                  <a:gd name="T2" fmla="*/ 6 w 6"/>
                  <a:gd name="T3" fmla="*/ 12 h 41"/>
                  <a:gd name="T4" fmla="*/ 0 w 6"/>
                  <a:gd name="T5" fmla="*/ 29 h 41"/>
                  <a:gd name="T6" fmla="*/ 0 w 6"/>
                  <a:gd name="T7" fmla="*/ 41 h 41"/>
                  <a:gd name="T8" fmla="*/ 0 w 6"/>
                  <a:gd name="T9" fmla="*/ 41 h 41"/>
                  <a:gd name="T10" fmla="*/ 0 w 6"/>
                  <a:gd name="T11" fmla="*/ 41 h 41"/>
                  <a:gd name="T12" fmla="*/ 0 w 6"/>
                  <a:gd name="T13" fmla="*/ 35 h 41"/>
                  <a:gd name="T14" fmla="*/ 0 w 6"/>
                  <a:gd name="T15" fmla="*/ 18 h 41"/>
                  <a:gd name="T16" fmla="*/ 0 w 6"/>
                  <a:gd name="T17" fmla="*/ 0 h 41"/>
                  <a:gd name="T18" fmla="*/ 0 w 6"/>
                  <a:gd name="T19" fmla="*/ 0 h 41"/>
                  <a:gd name="T20" fmla="*/ 0 w 6"/>
                  <a:gd name="T21" fmla="*/ 0 h 41"/>
                  <a:gd name="T22" fmla="*/ 0 w 6"/>
                  <a:gd name="T23" fmla="*/ 0 h 41"/>
                  <a:gd name="T24" fmla="*/ 6 w 6"/>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1">
                    <a:moveTo>
                      <a:pt x="6" y="0"/>
                    </a:moveTo>
                    <a:lnTo>
                      <a:pt x="6" y="12"/>
                    </a:lnTo>
                    <a:lnTo>
                      <a:pt x="0" y="29"/>
                    </a:lnTo>
                    <a:lnTo>
                      <a:pt x="0" y="41"/>
                    </a:lnTo>
                    <a:lnTo>
                      <a:pt x="0" y="41"/>
                    </a:lnTo>
                    <a:lnTo>
                      <a:pt x="0" y="41"/>
                    </a:lnTo>
                    <a:lnTo>
                      <a:pt x="0" y="35"/>
                    </a:lnTo>
                    <a:lnTo>
                      <a:pt x="0" y="18"/>
                    </a:lnTo>
                    <a:lnTo>
                      <a:pt x="0" y="0"/>
                    </a:lnTo>
                    <a:lnTo>
                      <a:pt x="0" y="0"/>
                    </a:lnTo>
                    <a:lnTo>
                      <a:pt x="0" y="0"/>
                    </a:lnTo>
                    <a:lnTo>
                      <a:pt x="0" y="0"/>
                    </a:lnTo>
                    <a:lnTo>
                      <a:pt x="6" y="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39" name="Freeform 27"/>
              <p:cNvSpPr>
                <a:spLocks/>
              </p:cNvSpPr>
              <p:nvPr/>
            </p:nvSpPr>
            <p:spPr bwMode="auto">
              <a:xfrm>
                <a:off x="4569" y="1900"/>
                <a:ext cx="207" cy="67"/>
              </a:xfrm>
              <a:custGeom>
                <a:avLst/>
                <a:gdLst>
                  <a:gd name="T0" fmla="*/ 201 w 207"/>
                  <a:gd name="T1" fmla="*/ 12 h 67"/>
                  <a:gd name="T2" fmla="*/ 201 w 207"/>
                  <a:gd name="T3" fmla="*/ 18 h 67"/>
                  <a:gd name="T4" fmla="*/ 207 w 207"/>
                  <a:gd name="T5" fmla="*/ 26 h 67"/>
                  <a:gd name="T6" fmla="*/ 201 w 207"/>
                  <a:gd name="T7" fmla="*/ 32 h 67"/>
                  <a:gd name="T8" fmla="*/ 201 w 207"/>
                  <a:gd name="T9" fmla="*/ 32 h 67"/>
                  <a:gd name="T10" fmla="*/ 189 w 207"/>
                  <a:gd name="T11" fmla="*/ 38 h 67"/>
                  <a:gd name="T12" fmla="*/ 171 w 207"/>
                  <a:gd name="T13" fmla="*/ 38 h 67"/>
                  <a:gd name="T14" fmla="*/ 165 w 207"/>
                  <a:gd name="T15" fmla="*/ 38 h 67"/>
                  <a:gd name="T16" fmla="*/ 165 w 207"/>
                  <a:gd name="T17" fmla="*/ 38 h 67"/>
                  <a:gd name="T18" fmla="*/ 158 w 207"/>
                  <a:gd name="T19" fmla="*/ 38 h 67"/>
                  <a:gd name="T20" fmla="*/ 146 w 207"/>
                  <a:gd name="T21" fmla="*/ 38 h 67"/>
                  <a:gd name="T22" fmla="*/ 140 w 207"/>
                  <a:gd name="T23" fmla="*/ 32 h 67"/>
                  <a:gd name="T24" fmla="*/ 140 w 207"/>
                  <a:gd name="T25" fmla="*/ 32 h 67"/>
                  <a:gd name="T26" fmla="*/ 134 w 207"/>
                  <a:gd name="T27" fmla="*/ 38 h 67"/>
                  <a:gd name="T28" fmla="*/ 140 w 207"/>
                  <a:gd name="T29" fmla="*/ 55 h 67"/>
                  <a:gd name="T30" fmla="*/ 140 w 207"/>
                  <a:gd name="T31" fmla="*/ 61 h 67"/>
                  <a:gd name="T32" fmla="*/ 140 w 207"/>
                  <a:gd name="T33" fmla="*/ 61 h 67"/>
                  <a:gd name="T34" fmla="*/ 128 w 207"/>
                  <a:gd name="T35" fmla="*/ 61 h 67"/>
                  <a:gd name="T36" fmla="*/ 110 w 207"/>
                  <a:gd name="T37" fmla="*/ 67 h 67"/>
                  <a:gd name="T38" fmla="*/ 97 w 207"/>
                  <a:gd name="T39" fmla="*/ 61 h 67"/>
                  <a:gd name="T40" fmla="*/ 97 w 207"/>
                  <a:gd name="T41" fmla="*/ 61 h 67"/>
                  <a:gd name="T42" fmla="*/ 85 w 207"/>
                  <a:gd name="T43" fmla="*/ 50 h 67"/>
                  <a:gd name="T44" fmla="*/ 73 w 207"/>
                  <a:gd name="T45" fmla="*/ 50 h 67"/>
                  <a:gd name="T46" fmla="*/ 67 w 207"/>
                  <a:gd name="T47" fmla="*/ 50 h 67"/>
                  <a:gd name="T48" fmla="*/ 67 w 207"/>
                  <a:gd name="T49" fmla="*/ 50 h 67"/>
                  <a:gd name="T50" fmla="*/ 61 w 207"/>
                  <a:gd name="T51" fmla="*/ 55 h 67"/>
                  <a:gd name="T52" fmla="*/ 55 w 207"/>
                  <a:gd name="T53" fmla="*/ 61 h 67"/>
                  <a:gd name="T54" fmla="*/ 41 w 207"/>
                  <a:gd name="T55" fmla="*/ 61 h 67"/>
                  <a:gd name="T56" fmla="*/ 41 w 207"/>
                  <a:gd name="T57" fmla="*/ 61 h 67"/>
                  <a:gd name="T58" fmla="*/ 18 w 207"/>
                  <a:gd name="T59" fmla="*/ 61 h 67"/>
                  <a:gd name="T60" fmla="*/ 6 w 207"/>
                  <a:gd name="T61" fmla="*/ 61 h 67"/>
                  <a:gd name="T62" fmla="*/ 0 w 207"/>
                  <a:gd name="T63" fmla="*/ 61 h 67"/>
                  <a:gd name="T64" fmla="*/ 0 w 207"/>
                  <a:gd name="T65" fmla="*/ 61 h 67"/>
                  <a:gd name="T66" fmla="*/ 6 w 207"/>
                  <a:gd name="T67" fmla="*/ 55 h 67"/>
                  <a:gd name="T68" fmla="*/ 30 w 207"/>
                  <a:gd name="T69" fmla="*/ 44 h 67"/>
                  <a:gd name="T70" fmla="*/ 61 w 207"/>
                  <a:gd name="T71" fmla="*/ 26 h 67"/>
                  <a:gd name="T72" fmla="*/ 102 w 207"/>
                  <a:gd name="T73" fmla="*/ 6 h 67"/>
                  <a:gd name="T74" fmla="*/ 152 w 207"/>
                  <a:gd name="T75" fmla="*/ 0 h 67"/>
                  <a:gd name="T76" fmla="*/ 201 w 207"/>
                  <a:gd name="T7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 h="67">
                    <a:moveTo>
                      <a:pt x="201" y="12"/>
                    </a:moveTo>
                    <a:lnTo>
                      <a:pt x="201" y="18"/>
                    </a:lnTo>
                    <a:lnTo>
                      <a:pt x="207" y="26"/>
                    </a:lnTo>
                    <a:lnTo>
                      <a:pt x="201" y="32"/>
                    </a:lnTo>
                    <a:lnTo>
                      <a:pt x="201" y="32"/>
                    </a:lnTo>
                    <a:lnTo>
                      <a:pt x="189" y="38"/>
                    </a:lnTo>
                    <a:lnTo>
                      <a:pt x="171" y="38"/>
                    </a:lnTo>
                    <a:lnTo>
                      <a:pt x="165" y="38"/>
                    </a:lnTo>
                    <a:lnTo>
                      <a:pt x="165" y="38"/>
                    </a:lnTo>
                    <a:lnTo>
                      <a:pt x="158" y="38"/>
                    </a:lnTo>
                    <a:lnTo>
                      <a:pt x="146" y="38"/>
                    </a:lnTo>
                    <a:lnTo>
                      <a:pt x="140" y="32"/>
                    </a:lnTo>
                    <a:lnTo>
                      <a:pt x="140" y="32"/>
                    </a:lnTo>
                    <a:lnTo>
                      <a:pt x="134" y="38"/>
                    </a:lnTo>
                    <a:lnTo>
                      <a:pt x="140" y="55"/>
                    </a:lnTo>
                    <a:lnTo>
                      <a:pt x="140" y="61"/>
                    </a:lnTo>
                    <a:lnTo>
                      <a:pt x="140" y="61"/>
                    </a:lnTo>
                    <a:lnTo>
                      <a:pt x="128" y="61"/>
                    </a:lnTo>
                    <a:lnTo>
                      <a:pt x="110" y="67"/>
                    </a:lnTo>
                    <a:lnTo>
                      <a:pt x="97" y="61"/>
                    </a:lnTo>
                    <a:lnTo>
                      <a:pt x="97" y="61"/>
                    </a:lnTo>
                    <a:lnTo>
                      <a:pt x="85" y="50"/>
                    </a:lnTo>
                    <a:lnTo>
                      <a:pt x="73" y="50"/>
                    </a:lnTo>
                    <a:lnTo>
                      <a:pt x="67" y="50"/>
                    </a:lnTo>
                    <a:lnTo>
                      <a:pt x="67" y="50"/>
                    </a:lnTo>
                    <a:lnTo>
                      <a:pt x="61" y="55"/>
                    </a:lnTo>
                    <a:lnTo>
                      <a:pt x="55" y="61"/>
                    </a:lnTo>
                    <a:lnTo>
                      <a:pt x="41" y="61"/>
                    </a:lnTo>
                    <a:lnTo>
                      <a:pt x="41" y="61"/>
                    </a:lnTo>
                    <a:lnTo>
                      <a:pt x="18" y="61"/>
                    </a:lnTo>
                    <a:lnTo>
                      <a:pt x="6" y="61"/>
                    </a:lnTo>
                    <a:lnTo>
                      <a:pt x="0" y="61"/>
                    </a:lnTo>
                    <a:lnTo>
                      <a:pt x="0" y="61"/>
                    </a:lnTo>
                    <a:lnTo>
                      <a:pt x="6" y="55"/>
                    </a:lnTo>
                    <a:lnTo>
                      <a:pt x="30" y="44"/>
                    </a:lnTo>
                    <a:lnTo>
                      <a:pt x="61" y="26"/>
                    </a:lnTo>
                    <a:lnTo>
                      <a:pt x="102" y="6"/>
                    </a:lnTo>
                    <a:lnTo>
                      <a:pt x="152" y="0"/>
                    </a:lnTo>
                    <a:lnTo>
                      <a:pt x="20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40" name="Freeform 28"/>
              <p:cNvSpPr>
                <a:spLocks/>
              </p:cNvSpPr>
              <p:nvPr/>
            </p:nvSpPr>
            <p:spPr bwMode="auto">
              <a:xfrm>
                <a:off x="4734" y="1912"/>
                <a:ext cx="6" cy="26"/>
              </a:xfrm>
              <a:custGeom>
                <a:avLst/>
                <a:gdLst>
                  <a:gd name="T0" fmla="*/ 6 w 6"/>
                  <a:gd name="T1" fmla="*/ 26 h 26"/>
                  <a:gd name="T2" fmla="*/ 6 w 6"/>
                  <a:gd name="T3" fmla="*/ 20 h 26"/>
                  <a:gd name="T4" fmla="*/ 6 w 6"/>
                  <a:gd name="T5" fmla="*/ 14 h 26"/>
                  <a:gd name="T6" fmla="*/ 6 w 6"/>
                  <a:gd name="T7" fmla="*/ 0 h 26"/>
                  <a:gd name="T8" fmla="*/ 6 w 6"/>
                  <a:gd name="T9" fmla="*/ 0 h 26"/>
                  <a:gd name="T10" fmla="*/ 0 w 6"/>
                  <a:gd name="T11" fmla="*/ 0 h 26"/>
                  <a:gd name="T12" fmla="*/ 0 w 6"/>
                  <a:gd name="T13" fmla="*/ 0 h 26"/>
                  <a:gd name="T14" fmla="*/ 0 w 6"/>
                  <a:gd name="T15" fmla="*/ 0 h 26"/>
                  <a:gd name="T16" fmla="*/ 0 w 6"/>
                  <a:gd name="T17" fmla="*/ 0 h 26"/>
                  <a:gd name="T18" fmla="*/ 0 w 6"/>
                  <a:gd name="T19" fmla="*/ 6 h 26"/>
                  <a:gd name="T20" fmla="*/ 0 w 6"/>
                  <a:gd name="T21" fmla="*/ 20 h 26"/>
                  <a:gd name="T22" fmla="*/ 0 w 6"/>
                  <a:gd name="T23" fmla="*/ 26 h 26"/>
                  <a:gd name="T24" fmla="*/ 0 w 6"/>
                  <a:gd name="T25" fmla="*/ 26 h 26"/>
                  <a:gd name="T26" fmla="*/ 0 w 6"/>
                  <a:gd name="T27" fmla="*/ 26 h 26"/>
                  <a:gd name="T28" fmla="*/ 0 w 6"/>
                  <a:gd name="T29" fmla="*/ 26 h 26"/>
                  <a:gd name="T30" fmla="*/ 6 w 6"/>
                  <a:gd name="T3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6">
                    <a:moveTo>
                      <a:pt x="6" y="26"/>
                    </a:moveTo>
                    <a:lnTo>
                      <a:pt x="6" y="20"/>
                    </a:lnTo>
                    <a:lnTo>
                      <a:pt x="6" y="14"/>
                    </a:lnTo>
                    <a:lnTo>
                      <a:pt x="6" y="0"/>
                    </a:lnTo>
                    <a:lnTo>
                      <a:pt x="6" y="0"/>
                    </a:lnTo>
                    <a:lnTo>
                      <a:pt x="0" y="0"/>
                    </a:lnTo>
                    <a:lnTo>
                      <a:pt x="0" y="0"/>
                    </a:lnTo>
                    <a:lnTo>
                      <a:pt x="0" y="0"/>
                    </a:lnTo>
                    <a:lnTo>
                      <a:pt x="0" y="0"/>
                    </a:lnTo>
                    <a:lnTo>
                      <a:pt x="0" y="6"/>
                    </a:lnTo>
                    <a:lnTo>
                      <a:pt x="0" y="20"/>
                    </a:lnTo>
                    <a:lnTo>
                      <a:pt x="0" y="26"/>
                    </a:lnTo>
                    <a:lnTo>
                      <a:pt x="0" y="26"/>
                    </a:lnTo>
                    <a:lnTo>
                      <a:pt x="0" y="26"/>
                    </a:lnTo>
                    <a:lnTo>
                      <a:pt x="0" y="26"/>
                    </a:lnTo>
                    <a:lnTo>
                      <a:pt x="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41" name="Freeform 29"/>
              <p:cNvSpPr>
                <a:spLocks/>
              </p:cNvSpPr>
              <p:nvPr/>
            </p:nvSpPr>
            <p:spPr bwMode="auto">
              <a:xfrm>
                <a:off x="4782" y="1779"/>
                <a:ext cx="147" cy="188"/>
              </a:xfrm>
              <a:custGeom>
                <a:avLst/>
                <a:gdLst>
                  <a:gd name="T0" fmla="*/ 123 w 147"/>
                  <a:gd name="T1" fmla="*/ 11 h 188"/>
                  <a:gd name="T2" fmla="*/ 129 w 147"/>
                  <a:gd name="T3" fmla="*/ 23 h 188"/>
                  <a:gd name="T4" fmla="*/ 135 w 147"/>
                  <a:gd name="T5" fmla="*/ 29 h 188"/>
                  <a:gd name="T6" fmla="*/ 135 w 147"/>
                  <a:gd name="T7" fmla="*/ 43 h 188"/>
                  <a:gd name="T8" fmla="*/ 135 w 147"/>
                  <a:gd name="T9" fmla="*/ 55 h 188"/>
                  <a:gd name="T10" fmla="*/ 135 w 147"/>
                  <a:gd name="T11" fmla="*/ 60 h 188"/>
                  <a:gd name="T12" fmla="*/ 141 w 147"/>
                  <a:gd name="T13" fmla="*/ 72 h 188"/>
                  <a:gd name="T14" fmla="*/ 135 w 147"/>
                  <a:gd name="T15" fmla="*/ 92 h 188"/>
                  <a:gd name="T16" fmla="*/ 141 w 147"/>
                  <a:gd name="T17" fmla="*/ 104 h 188"/>
                  <a:gd name="T18" fmla="*/ 141 w 147"/>
                  <a:gd name="T19" fmla="*/ 110 h 188"/>
                  <a:gd name="T20" fmla="*/ 141 w 147"/>
                  <a:gd name="T21" fmla="*/ 116 h 188"/>
                  <a:gd name="T22" fmla="*/ 147 w 147"/>
                  <a:gd name="T23" fmla="*/ 133 h 188"/>
                  <a:gd name="T24" fmla="*/ 129 w 147"/>
                  <a:gd name="T25" fmla="*/ 147 h 188"/>
                  <a:gd name="T26" fmla="*/ 123 w 147"/>
                  <a:gd name="T27" fmla="*/ 159 h 188"/>
                  <a:gd name="T28" fmla="*/ 118 w 147"/>
                  <a:gd name="T29" fmla="*/ 165 h 188"/>
                  <a:gd name="T30" fmla="*/ 86 w 147"/>
                  <a:gd name="T31" fmla="*/ 176 h 188"/>
                  <a:gd name="T32" fmla="*/ 68 w 147"/>
                  <a:gd name="T33" fmla="*/ 188 h 188"/>
                  <a:gd name="T34" fmla="*/ 0 w 147"/>
                  <a:gd name="T35" fmla="*/ 188 h 188"/>
                  <a:gd name="T36" fmla="*/ 49 w 147"/>
                  <a:gd name="T37" fmla="*/ 182 h 188"/>
                  <a:gd name="T38" fmla="*/ 55 w 147"/>
                  <a:gd name="T39" fmla="*/ 176 h 188"/>
                  <a:gd name="T40" fmla="*/ 74 w 147"/>
                  <a:gd name="T41" fmla="*/ 176 h 188"/>
                  <a:gd name="T42" fmla="*/ 92 w 147"/>
                  <a:gd name="T43" fmla="*/ 165 h 188"/>
                  <a:gd name="T44" fmla="*/ 98 w 147"/>
                  <a:gd name="T45" fmla="*/ 153 h 188"/>
                  <a:gd name="T46" fmla="*/ 80 w 147"/>
                  <a:gd name="T47" fmla="*/ 153 h 188"/>
                  <a:gd name="T48" fmla="*/ 74 w 147"/>
                  <a:gd name="T49" fmla="*/ 153 h 188"/>
                  <a:gd name="T50" fmla="*/ 80 w 147"/>
                  <a:gd name="T51" fmla="*/ 147 h 188"/>
                  <a:gd name="T52" fmla="*/ 110 w 147"/>
                  <a:gd name="T53" fmla="*/ 147 h 188"/>
                  <a:gd name="T54" fmla="*/ 123 w 147"/>
                  <a:gd name="T55" fmla="*/ 133 h 188"/>
                  <a:gd name="T56" fmla="*/ 129 w 147"/>
                  <a:gd name="T57" fmla="*/ 127 h 188"/>
                  <a:gd name="T58" fmla="*/ 129 w 147"/>
                  <a:gd name="T59" fmla="*/ 121 h 188"/>
                  <a:gd name="T60" fmla="*/ 123 w 147"/>
                  <a:gd name="T61" fmla="*/ 104 h 188"/>
                  <a:gd name="T62" fmla="*/ 98 w 147"/>
                  <a:gd name="T63" fmla="*/ 98 h 188"/>
                  <a:gd name="T64" fmla="*/ 118 w 147"/>
                  <a:gd name="T65" fmla="*/ 98 h 188"/>
                  <a:gd name="T66" fmla="*/ 129 w 147"/>
                  <a:gd name="T67" fmla="*/ 84 h 188"/>
                  <a:gd name="T68" fmla="*/ 129 w 147"/>
                  <a:gd name="T69" fmla="*/ 78 h 188"/>
                  <a:gd name="T70" fmla="*/ 129 w 147"/>
                  <a:gd name="T71" fmla="*/ 66 h 188"/>
                  <a:gd name="T72" fmla="*/ 123 w 147"/>
                  <a:gd name="T73" fmla="*/ 60 h 188"/>
                  <a:gd name="T74" fmla="*/ 86 w 147"/>
                  <a:gd name="T75" fmla="*/ 60 h 188"/>
                  <a:gd name="T76" fmla="*/ 110 w 147"/>
                  <a:gd name="T77" fmla="*/ 55 h 188"/>
                  <a:gd name="T78" fmla="*/ 123 w 147"/>
                  <a:gd name="T79" fmla="*/ 49 h 188"/>
                  <a:gd name="T80" fmla="*/ 118 w 147"/>
                  <a:gd name="T81" fmla="*/ 43 h 188"/>
                  <a:gd name="T82" fmla="*/ 68 w 147"/>
                  <a:gd name="T83" fmla="*/ 29 h 188"/>
                  <a:gd name="T84" fmla="*/ 13 w 147"/>
                  <a:gd name="T85" fmla="*/ 29 h 188"/>
                  <a:gd name="T86" fmla="*/ 13 w 147"/>
                  <a:gd name="T87" fmla="*/ 23 h 188"/>
                  <a:gd name="T88" fmla="*/ 55 w 147"/>
                  <a:gd name="T89" fmla="*/ 23 h 188"/>
                  <a:gd name="T90" fmla="*/ 104 w 147"/>
                  <a:gd name="T91" fmla="*/ 29 h 188"/>
                  <a:gd name="T92" fmla="*/ 118 w 147"/>
                  <a:gd name="T93" fmla="*/ 23 h 188"/>
                  <a:gd name="T94" fmla="*/ 110 w 147"/>
                  <a:gd name="T95" fmla="*/ 17 h 188"/>
                  <a:gd name="T96" fmla="*/ 104 w 147"/>
                  <a:gd name="T97" fmla="*/ 11 h 188"/>
                  <a:gd name="T98" fmla="*/ 68 w 147"/>
                  <a:gd name="T9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 h="188">
                    <a:moveTo>
                      <a:pt x="110" y="0"/>
                    </a:moveTo>
                    <a:lnTo>
                      <a:pt x="118" y="5"/>
                    </a:lnTo>
                    <a:lnTo>
                      <a:pt x="123" y="11"/>
                    </a:lnTo>
                    <a:lnTo>
                      <a:pt x="129" y="17"/>
                    </a:lnTo>
                    <a:lnTo>
                      <a:pt x="129" y="17"/>
                    </a:lnTo>
                    <a:lnTo>
                      <a:pt x="129" y="23"/>
                    </a:lnTo>
                    <a:lnTo>
                      <a:pt x="129" y="29"/>
                    </a:lnTo>
                    <a:lnTo>
                      <a:pt x="135" y="29"/>
                    </a:lnTo>
                    <a:lnTo>
                      <a:pt x="135" y="29"/>
                    </a:lnTo>
                    <a:lnTo>
                      <a:pt x="135" y="37"/>
                    </a:lnTo>
                    <a:lnTo>
                      <a:pt x="135" y="43"/>
                    </a:lnTo>
                    <a:lnTo>
                      <a:pt x="135" y="43"/>
                    </a:lnTo>
                    <a:lnTo>
                      <a:pt x="135" y="43"/>
                    </a:lnTo>
                    <a:lnTo>
                      <a:pt x="129" y="49"/>
                    </a:lnTo>
                    <a:lnTo>
                      <a:pt x="135" y="55"/>
                    </a:lnTo>
                    <a:lnTo>
                      <a:pt x="135" y="55"/>
                    </a:lnTo>
                    <a:lnTo>
                      <a:pt x="135" y="55"/>
                    </a:lnTo>
                    <a:lnTo>
                      <a:pt x="135" y="60"/>
                    </a:lnTo>
                    <a:lnTo>
                      <a:pt x="135" y="66"/>
                    </a:lnTo>
                    <a:lnTo>
                      <a:pt x="141" y="72"/>
                    </a:lnTo>
                    <a:lnTo>
                      <a:pt x="141" y="72"/>
                    </a:lnTo>
                    <a:lnTo>
                      <a:pt x="135" y="78"/>
                    </a:lnTo>
                    <a:lnTo>
                      <a:pt x="135" y="84"/>
                    </a:lnTo>
                    <a:lnTo>
                      <a:pt x="135" y="92"/>
                    </a:lnTo>
                    <a:lnTo>
                      <a:pt x="135" y="92"/>
                    </a:lnTo>
                    <a:lnTo>
                      <a:pt x="135" y="98"/>
                    </a:lnTo>
                    <a:lnTo>
                      <a:pt x="141" y="104"/>
                    </a:lnTo>
                    <a:lnTo>
                      <a:pt x="141" y="104"/>
                    </a:lnTo>
                    <a:lnTo>
                      <a:pt x="141" y="104"/>
                    </a:lnTo>
                    <a:lnTo>
                      <a:pt x="141" y="110"/>
                    </a:lnTo>
                    <a:lnTo>
                      <a:pt x="141" y="116"/>
                    </a:lnTo>
                    <a:lnTo>
                      <a:pt x="141" y="116"/>
                    </a:lnTo>
                    <a:lnTo>
                      <a:pt x="141" y="116"/>
                    </a:lnTo>
                    <a:lnTo>
                      <a:pt x="141" y="121"/>
                    </a:lnTo>
                    <a:lnTo>
                      <a:pt x="147" y="127"/>
                    </a:lnTo>
                    <a:lnTo>
                      <a:pt x="147" y="133"/>
                    </a:lnTo>
                    <a:lnTo>
                      <a:pt x="147" y="133"/>
                    </a:lnTo>
                    <a:lnTo>
                      <a:pt x="141" y="139"/>
                    </a:lnTo>
                    <a:lnTo>
                      <a:pt x="129" y="147"/>
                    </a:lnTo>
                    <a:lnTo>
                      <a:pt x="129" y="153"/>
                    </a:lnTo>
                    <a:lnTo>
                      <a:pt x="129" y="153"/>
                    </a:lnTo>
                    <a:lnTo>
                      <a:pt x="123" y="159"/>
                    </a:lnTo>
                    <a:lnTo>
                      <a:pt x="118" y="165"/>
                    </a:lnTo>
                    <a:lnTo>
                      <a:pt x="118" y="165"/>
                    </a:lnTo>
                    <a:lnTo>
                      <a:pt x="118" y="165"/>
                    </a:lnTo>
                    <a:lnTo>
                      <a:pt x="110" y="171"/>
                    </a:lnTo>
                    <a:lnTo>
                      <a:pt x="98" y="176"/>
                    </a:lnTo>
                    <a:lnTo>
                      <a:pt x="86" y="176"/>
                    </a:lnTo>
                    <a:lnTo>
                      <a:pt x="86" y="176"/>
                    </a:lnTo>
                    <a:lnTo>
                      <a:pt x="74" y="182"/>
                    </a:lnTo>
                    <a:lnTo>
                      <a:pt x="68" y="188"/>
                    </a:lnTo>
                    <a:lnTo>
                      <a:pt x="68" y="188"/>
                    </a:lnTo>
                    <a:lnTo>
                      <a:pt x="68" y="188"/>
                    </a:lnTo>
                    <a:lnTo>
                      <a:pt x="0" y="188"/>
                    </a:lnTo>
                    <a:lnTo>
                      <a:pt x="13" y="188"/>
                    </a:lnTo>
                    <a:lnTo>
                      <a:pt x="31" y="188"/>
                    </a:lnTo>
                    <a:lnTo>
                      <a:pt x="49" y="182"/>
                    </a:lnTo>
                    <a:lnTo>
                      <a:pt x="49" y="182"/>
                    </a:lnTo>
                    <a:lnTo>
                      <a:pt x="49" y="182"/>
                    </a:lnTo>
                    <a:lnTo>
                      <a:pt x="55" y="176"/>
                    </a:lnTo>
                    <a:lnTo>
                      <a:pt x="63" y="176"/>
                    </a:lnTo>
                    <a:lnTo>
                      <a:pt x="63" y="176"/>
                    </a:lnTo>
                    <a:lnTo>
                      <a:pt x="74" y="176"/>
                    </a:lnTo>
                    <a:lnTo>
                      <a:pt x="86" y="171"/>
                    </a:lnTo>
                    <a:lnTo>
                      <a:pt x="92" y="165"/>
                    </a:lnTo>
                    <a:lnTo>
                      <a:pt x="92" y="165"/>
                    </a:lnTo>
                    <a:lnTo>
                      <a:pt x="92" y="165"/>
                    </a:lnTo>
                    <a:lnTo>
                      <a:pt x="98" y="159"/>
                    </a:lnTo>
                    <a:lnTo>
                      <a:pt x="98" y="153"/>
                    </a:lnTo>
                    <a:lnTo>
                      <a:pt x="98" y="153"/>
                    </a:lnTo>
                    <a:lnTo>
                      <a:pt x="92" y="153"/>
                    </a:lnTo>
                    <a:lnTo>
                      <a:pt x="80" y="153"/>
                    </a:lnTo>
                    <a:lnTo>
                      <a:pt x="80" y="153"/>
                    </a:lnTo>
                    <a:lnTo>
                      <a:pt x="80" y="153"/>
                    </a:lnTo>
                    <a:lnTo>
                      <a:pt x="74" y="153"/>
                    </a:lnTo>
                    <a:lnTo>
                      <a:pt x="68" y="153"/>
                    </a:lnTo>
                    <a:lnTo>
                      <a:pt x="80" y="147"/>
                    </a:lnTo>
                    <a:lnTo>
                      <a:pt x="80" y="147"/>
                    </a:lnTo>
                    <a:lnTo>
                      <a:pt x="92" y="147"/>
                    </a:lnTo>
                    <a:lnTo>
                      <a:pt x="104" y="147"/>
                    </a:lnTo>
                    <a:lnTo>
                      <a:pt x="110" y="147"/>
                    </a:lnTo>
                    <a:lnTo>
                      <a:pt x="110" y="147"/>
                    </a:lnTo>
                    <a:lnTo>
                      <a:pt x="118" y="139"/>
                    </a:lnTo>
                    <a:lnTo>
                      <a:pt x="123" y="133"/>
                    </a:lnTo>
                    <a:lnTo>
                      <a:pt x="129" y="127"/>
                    </a:lnTo>
                    <a:lnTo>
                      <a:pt x="129" y="127"/>
                    </a:lnTo>
                    <a:lnTo>
                      <a:pt x="129" y="127"/>
                    </a:lnTo>
                    <a:lnTo>
                      <a:pt x="129" y="127"/>
                    </a:lnTo>
                    <a:lnTo>
                      <a:pt x="129" y="121"/>
                    </a:lnTo>
                    <a:lnTo>
                      <a:pt x="129" y="121"/>
                    </a:lnTo>
                    <a:lnTo>
                      <a:pt x="123" y="116"/>
                    </a:lnTo>
                    <a:lnTo>
                      <a:pt x="123" y="110"/>
                    </a:lnTo>
                    <a:lnTo>
                      <a:pt x="123" y="104"/>
                    </a:lnTo>
                    <a:lnTo>
                      <a:pt x="123" y="104"/>
                    </a:lnTo>
                    <a:lnTo>
                      <a:pt x="110" y="104"/>
                    </a:lnTo>
                    <a:lnTo>
                      <a:pt x="98" y="98"/>
                    </a:lnTo>
                    <a:lnTo>
                      <a:pt x="92" y="98"/>
                    </a:lnTo>
                    <a:lnTo>
                      <a:pt x="92" y="98"/>
                    </a:lnTo>
                    <a:lnTo>
                      <a:pt x="118" y="98"/>
                    </a:lnTo>
                    <a:lnTo>
                      <a:pt x="118" y="98"/>
                    </a:lnTo>
                    <a:lnTo>
                      <a:pt x="123" y="92"/>
                    </a:lnTo>
                    <a:lnTo>
                      <a:pt x="129" y="84"/>
                    </a:lnTo>
                    <a:lnTo>
                      <a:pt x="129" y="84"/>
                    </a:lnTo>
                    <a:lnTo>
                      <a:pt x="129" y="84"/>
                    </a:lnTo>
                    <a:lnTo>
                      <a:pt x="129" y="78"/>
                    </a:lnTo>
                    <a:lnTo>
                      <a:pt x="135" y="72"/>
                    </a:lnTo>
                    <a:lnTo>
                      <a:pt x="135" y="72"/>
                    </a:lnTo>
                    <a:lnTo>
                      <a:pt x="129" y="66"/>
                    </a:lnTo>
                    <a:lnTo>
                      <a:pt x="129" y="60"/>
                    </a:lnTo>
                    <a:lnTo>
                      <a:pt x="123" y="60"/>
                    </a:lnTo>
                    <a:lnTo>
                      <a:pt x="123" y="60"/>
                    </a:lnTo>
                    <a:lnTo>
                      <a:pt x="110" y="60"/>
                    </a:lnTo>
                    <a:lnTo>
                      <a:pt x="92" y="60"/>
                    </a:lnTo>
                    <a:lnTo>
                      <a:pt x="86" y="60"/>
                    </a:lnTo>
                    <a:lnTo>
                      <a:pt x="86" y="60"/>
                    </a:lnTo>
                    <a:lnTo>
                      <a:pt x="92" y="60"/>
                    </a:lnTo>
                    <a:lnTo>
                      <a:pt x="110" y="55"/>
                    </a:lnTo>
                    <a:lnTo>
                      <a:pt x="123" y="49"/>
                    </a:lnTo>
                    <a:lnTo>
                      <a:pt x="123" y="49"/>
                    </a:lnTo>
                    <a:lnTo>
                      <a:pt x="123" y="49"/>
                    </a:lnTo>
                    <a:lnTo>
                      <a:pt x="118" y="43"/>
                    </a:lnTo>
                    <a:lnTo>
                      <a:pt x="118" y="43"/>
                    </a:lnTo>
                    <a:lnTo>
                      <a:pt x="118" y="43"/>
                    </a:lnTo>
                    <a:lnTo>
                      <a:pt x="98" y="43"/>
                    </a:lnTo>
                    <a:lnTo>
                      <a:pt x="80" y="37"/>
                    </a:lnTo>
                    <a:lnTo>
                      <a:pt x="68" y="29"/>
                    </a:lnTo>
                    <a:lnTo>
                      <a:pt x="68" y="29"/>
                    </a:lnTo>
                    <a:lnTo>
                      <a:pt x="43" y="29"/>
                    </a:lnTo>
                    <a:lnTo>
                      <a:pt x="13" y="29"/>
                    </a:lnTo>
                    <a:lnTo>
                      <a:pt x="0" y="23"/>
                    </a:lnTo>
                    <a:lnTo>
                      <a:pt x="0" y="23"/>
                    </a:lnTo>
                    <a:lnTo>
                      <a:pt x="13" y="23"/>
                    </a:lnTo>
                    <a:lnTo>
                      <a:pt x="37" y="23"/>
                    </a:lnTo>
                    <a:lnTo>
                      <a:pt x="55" y="23"/>
                    </a:lnTo>
                    <a:lnTo>
                      <a:pt x="55" y="23"/>
                    </a:lnTo>
                    <a:lnTo>
                      <a:pt x="68" y="29"/>
                    </a:lnTo>
                    <a:lnTo>
                      <a:pt x="92" y="29"/>
                    </a:lnTo>
                    <a:lnTo>
                      <a:pt x="104" y="29"/>
                    </a:lnTo>
                    <a:lnTo>
                      <a:pt x="104" y="29"/>
                    </a:lnTo>
                    <a:lnTo>
                      <a:pt x="110" y="29"/>
                    </a:lnTo>
                    <a:lnTo>
                      <a:pt x="118" y="23"/>
                    </a:lnTo>
                    <a:lnTo>
                      <a:pt x="118" y="17"/>
                    </a:lnTo>
                    <a:lnTo>
                      <a:pt x="118" y="17"/>
                    </a:lnTo>
                    <a:lnTo>
                      <a:pt x="110" y="17"/>
                    </a:lnTo>
                    <a:lnTo>
                      <a:pt x="104" y="11"/>
                    </a:lnTo>
                    <a:lnTo>
                      <a:pt x="104" y="11"/>
                    </a:lnTo>
                    <a:lnTo>
                      <a:pt x="104" y="11"/>
                    </a:lnTo>
                    <a:lnTo>
                      <a:pt x="92" y="11"/>
                    </a:lnTo>
                    <a:lnTo>
                      <a:pt x="80" y="5"/>
                    </a:lnTo>
                    <a:lnTo>
                      <a:pt x="68" y="0"/>
                    </a:lnTo>
                    <a:lnTo>
                      <a:pt x="68" y="0"/>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42" name="Freeform 30"/>
              <p:cNvSpPr>
                <a:spLocks/>
              </p:cNvSpPr>
              <p:nvPr/>
            </p:nvSpPr>
            <p:spPr bwMode="auto">
              <a:xfrm>
                <a:off x="3216" y="1779"/>
                <a:ext cx="484" cy="182"/>
              </a:xfrm>
              <a:custGeom>
                <a:avLst/>
                <a:gdLst>
                  <a:gd name="T0" fmla="*/ 244 w 484"/>
                  <a:gd name="T1" fmla="*/ 0 h 182"/>
                  <a:gd name="T2" fmla="*/ 79 w 484"/>
                  <a:gd name="T3" fmla="*/ 0 h 182"/>
                  <a:gd name="T4" fmla="*/ 43 w 484"/>
                  <a:gd name="T5" fmla="*/ 0 h 182"/>
                  <a:gd name="T6" fmla="*/ 24 w 484"/>
                  <a:gd name="T7" fmla="*/ 17 h 182"/>
                  <a:gd name="T8" fmla="*/ 12 w 484"/>
                  <a:gd name="T9" fmla="*/ 49 h 182"/>
                  <a:gd name="T10" fmla="*/ 6 w 484"/>
                  <a:gd name="T11" fmla="*/ 66 h 182"/>
                  <a:gd name="T12" fmla="*/ 6 w 484"/>
                  <a:gd name="T13" fmla="*/ 84 h 182"/>
                  <a:gd name="T14" fmla="*/ 18 w 484"/>
                  <a:gd name="T15" fmla="*/ 110 h 182"/>
                  <a:gd name="T16" fmla="*/ 12 w 484"/>
                  <a:gd name="T17" fmla="*/ 127 h 182"/>
                  <a:gd name="T18" fmla="*/ 12 w 484"/>
                  <a:gd name="T19" fmla="*/ 139 h 182"/>
                  <a:gd name="T20" fmla="*/ 24 w 484"/>
                  <a:gd name="T21" fmla="*/ 171 h 182"/>
                  <a:gd name="T22" fmla="*/ 31 w 484"/>
                  <a:gd name="T23" fmla="*/ 176 h 182"/>
                  <a:gd name="T24" fmla="*/ 92 w 484"/>
                  <a:gd name="T25" fmla="*/ 182 h 182"/>
                  <a:gd name="T26" fmla="*/ 49 w 484"/>
                  <a:gd name="T27" fmla="*/ 171 h 182"/>
                  <a:gd name="T28" fmla="*/ 43 w 484"/>
                  <a:gd name="T29" fmla="*/ 165 h 182"/>
                  <a:gd name="T30" fmla="*/ 55 w 484"/>
                  <a:gd name="T31" fmla="*/ 159 h 182"/>
                  <a:gd name="T32" fmla="*/ 61 w 484"/>
                  <a:gd name="T33" fmla="*/ 153 h 182"/>
                  <a:gd name="T34" fmla="*/ 98 w 484"/>
                  <a:gd name="T35" fmla="*/ 153 h 182"/>
                  <a:gd name="T36" fmla="*/ 61 w 484"/>
                  <a:gd name="T37" fmla="*/ 147 h 182"/>
                  <a:gd name="T38" fmla="*/ 43 w 484"/>
                  <a:gd name="T39" fmla="*/ 133 h 182"/>
                  <a:gd name="T40" fmla="*/ 67 w 484"/>
                  <a:gd name="T41" fmla="*/ 127 h 182"/>
                  <a:gd name="T42" fmla="*/ 104 w 484"/>
                  <a:gd name="T43" fmla="*/ 127 h 182"/>
                  <a:gd name="T44" fmla="*/ 55 w 484"/>
                  <a:gd name="T45" fmla="*/ 121 h 182"/>
                  <a:gd name="T46" fmla="*/ 43 w 484"/>
                  <a:gd name="T47" fmla="*/ 116 h 182"/>
                  <a:gd name="T48" fmla="*/ 49 w 484"/>
                  <a:gd name="T49" fmla="*/ 116 h 182"/>
                  <a:gd name="T50" fmla="*/ 61 w 484"/>
                  <a:gd name="T51" fmla="*/ 110 h 182"/>
                  <a:gd name="T52" fmla="*/ 43 w 484"/>
                  <a:gd name="T53" fmla="*/ 104 h 182"/>
                  <a:gd name="T54" fmla="*/ 61 w 484"/>
                  <a:gd name="T55" fmla="*/ 98 h 182"/>
                  <a:gd name="T56" fmla="*/ 116 w 484"/>
                  <a:gd name="T57" fmla="*/ 98 h 182"/>
                  <a:gd name="T58" fmla="*/ 98 w 484"/>
                  <a:gd name="T59" fmla="*/ 92 h 182"/>
                  <a:gd name="T60" fmla="*/ 43 w 484"/>
                  <a:gd name="T61" fmla="*/ 92 h 182"/>
                  <a:gd name="T62" fmla="*/ 31 w 484"/>
                  <a:gd name="T63" fmla="*/ 78 h 182"/>
                  <a:gd name="T64" fmla="*/ 43 w 484"/>
                  <a:gd name="T65" fmla="*/ 66 h 182"/>
                  <a:gd name="T66" fmla="*/ 67 w 484"/>
                  <a:gd name="T67" fmla="*/ 72 h 182"/>
                  <a:gd name="T68" fmla="*/ 110 w 484"/>
                  <a:gd name="T69" fmla="*/ 66 h 182"/>
                  <a:gd name="T70" fmla="*/ 183 w 484"/>
                  <a:gd name="T71" fmla="*/ 60 h 182"/>
                  <a:gd name="T72" fmla="*/ 104 w 484"/>
                  <a:gd name="T73" fmla="*/ 60 h 182"/>
                  <a:gd name="T74" fmla="*/ 61 w 484"/>
                  <a:gd name="T75" fmla="*/ 60 h 182"/>
                  <a:gd name="T76" fmla="*/ 73 w 484"/>
                  <a:gd name="T77" fmla="*/ 55 h 182"/>
                  <a:gd name="T78" fmla="*/ 87 w 484"/>
                  <a:gd name="T79" fmla="*/ 49 h 182"/>
                  <a:gd name="T80" fmla="*/ 87 w 484"/>
                  <a:gd name="T81" fmla="*/ 43 h 182"/>
                  <a:gd name="T82" fmla="*/ 122 w 484"/>
                  <a:gd name="T83" fmla="*/ 43 h 182"/>
                  <a:gd name="T84" fmla="*/ 122 w 484"/>
                  <a:gd name="T85" fmla="*/ 43 h 182"/>
                  <a:gd name="T86" fmla="*/ 73 w 484"/>
                  <a:gd name="T87" fmla="*/ 37 h 182"/>
                  <a:gd name="T88" fmla="*/ 67 w 484"/>
                  <a:gd name="T89" fmla="*/ 29 h 182"/>
                  <a:gd name="T90" fmla="*/ 128 w 484"/>
                  <a:gd name="T91" fmla="*/ 23 h 182"/>
                  <a:gd name="T92" fmla="*/ 177 w 484"/>
                  <a:gd name="T93" fmla="*/ 23 h 182"/>
                  <a:gd name="T94" fmla="*/ 232 w 484"/>
                  <a:gd name="T95" fmla="*/ 23 h 182"/>
                  <a:gd name="T96" fmla="*/ 307 w 484"/>
                  <a:gd name="T97" fmla="*/ 11 h 182"/>
                  <a:gd name="T98" fmla="*/ 342 w 484"/>
                  <a:gd name="T99" fmla="*/ 11 h 182"/>
                  <a:gd name="T100" fmla="*/ 423 w 484"/>
                  <a:gd name="T101" fmla="*/ 17 h 182"/>
                  <a:gd name="T102" fmla="*/ 380 w 484"/>
                  <a:gd name="T103" fmla="*/ 11 h 182"/>
                  <a:gd name="T104" fmla="*/ 391 w 484"/>
                  <a:gd name="T105" fmla="*/ 5 h 182"/>
                  <a:gd name="T106" fmla="*/ 484 w 484"/>
                  <a:gd name="T10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4" h="182">
                    <a:moveTo>
                      <a:pt x="397" y="0"/>
                    </a:moveTo>
                    <a:lnTo>
                      <a:pt x="354" y="0"/>
                    </a:lnTo>
                    <a:lnTo>
                      <a:pt x="287" y="0"/>
                    </a:lnTo>
                    <a:lnTo>
                      <a:pt x="244" y="0"/>
                    </a:lnTo>
                    <a:lnTo>
                      <a:pt x="244" y="0"/>
                    </a:lnTo>
                    <a:lnTo>
                      <a:pt x="203" y="0"/>
                    </a:lnTo>
                    <a:lnTo>
                      <a:pt x="122" y="0"/>
                    </a:lnTo>
                    <a:lnTo>
                      <a:pt x="79" y="0"/>
                    </a:lnTo>
                    <a:lnTo>
                      <a:pt x="79" y="0"/>
                    </a:lnTo>
                    <a:lnTo>
                      <a:pt x="67" y="0"/>
                    </a:lnTo>
                    <a:lnTo>
                      <a:pt x="55" y="0"/>
                    </a:lnTo>
                    <a:lnTo>
                      <a:pt x="43" y="0"/>
                    </a:lnTo>
                    <a:lnTo>
                      <a:pt x="43" y="0"/>
                    </a:lnTo>
                    <a:lnTo>
                      <a:pt x="37" y="0"/>
                    </a:lnTo>
                    <a:lnTo>
                      <a:pt x="31" y="5"/>
                    </a:lnTo>
                    <a:lnTo>
                      <a:pt x="24" y="17"/>
                    </a:lnTo>
                    <a:lnTo>
                      <a:pt x="24" y="17"/>
                    </a:lnTo>
                    <a:lnTo>
                      <a:pt x="18" y="29"/>
                    </a:lnTo>
                    <a:lnTo>
                      <a:pt x="12" y="43"/>
                    </a:lnTo>
                    <a:lnTo>
                      <a:pt x="12" y="49"/>
                    </a:lnTo>
                    <a:lnTo>
                      <a:pt x="12" y="49"/>
                    </a:lnTo>
                    <a:lnTo>
                      <a:pt x="6" y="60"/>
                    </a:lnTo>
                    <a:lnTo>
                      <a:pt x="6" y="66"/>
                    </a:lnTo>
                    <a:lnTo>
                      <a:pt x="6" y="66"/>
                    </a:lnTo>
                    <a:lnTo>
                      <a:pt x="6" y="66"/>
                    </a:lnTo>
                    <a:lnTo>
                      <a:pt x="6" y="72"/>
                    </a:lnTo>
                    <a:lnTo>
                      <a:pt x="0" y="78"/>
                    </a:lnTo>
                    <a:lnTo>
                      <a:pt x="6" y="84"/>
                    </a:lnTo>
                    <a:lnTo>
                      <a:pt x="6" y="84"/>
                    </a:lnTo>
                    <a:lnTo>
                      <a:pt x="6" y="92"/>
                    </a:lnTo>
                    <a:lnTo>
                      <a:pt x="12" y="104"/>
                    </a:lnTo>
                    <a:lnTo>
                      <a:pt x="18" y="110"/>
                    </a:lnTo>
                    <a:lnTo>
                      <a:pt x="18" y="110"/>
                    </a:lnTo>
                    <a:lnTo>
                      <a:pt x="12" y="116"/>
                    </a:lnTo>
                    <a:lnTo>
                      <a:pt x="12" y="121"/>
                    </a:lnTo>
                    <a:lnTo>
                      <a:pt x="12" y="127"/>
                    </a:lnTo>
                    <a:lnTo>
                      <a:pt x="12" y="127"/>
                    </a:lnTo>
                    <a:lnTo>
                      <a:pt x="12" y="133"/>
                    </a:lnTo>
                    <a:lnTo>
                      <a:pt x="6" y="139"/>
                    </a:lnTo>
                    <a:lnTo>
                      <a:pt x="12" y="139"/>
                    </a:lnTo>
                    <a:lnTo>
                      <a:pt x="12" y="139"/>
                    </a:lnTo>
                    <a:lnTo>
                      <a:pt x="18" y="153"/>
                    </a:lnTo>
                    <a:lnTo>
                      <a:pt x="18" y="165"/>
                    </a:lnTo>
                    <a:lnTo>
                      <a:pt x="24" y="171"/>
                    </a:lnTo>
                    <a:lnTo>
                      <a:pt x="24" y="171"/>
                    </a:lnTo>
                    <a:lnTo>
                      <a:pt x="24" y="176"/>
                    </a:lnTo>
                    <a:lnTo>
                      <a:pt x="24" y="176"/>
                    </a:lnTo>
                    <a:lnTo>
                      <a:pt x="31" y="176"/>
                    </a:lnTo>
                    <a:lnTo>
                      <a:pt x="31" y="176"/>
                    </a:lnTo>
                    <a:lnTo>
                      <a:pt x="37" y="176"/>
                    </a:lnTo>
                    <a:lnTo>
                      <a:pt x="55" y="182"/>
                    </a:lnTo>
                    <a:lnTo>
                      <a:pt x="92" y="182"/>
                    </a:lnTo>
                    <a:lnTo>
                      <a:pt x="92" y="182"/>
                    </a:lnTo>
                    <a:lnTo>
                      <a:pt x="79" y="182"/>
                    </a:lnTo>
                    <a:lnTo>
                      <a:pt x="61" y="176"/>
                    </a:lnTo>
                    <a:lnTo>
                      <a:pt x="49" y="171"/>
                    </a:lnTo>
                    <a:lnTo>
                      <a:pt x="49" y="171"/>
                    </a:lnTo>
                    <a:lnTo>
                      <a:pt x="43" y="171"/>
                    </a:lnTo>
                    <a:lnTo>
                      <a:pt x="43" y="171"/>
                    </a:lnTo>
                    <a:lnTo>
                      <a:pt x="43" y="165"/>
                    </a:lnTo>
                    <a:lnTo>
                      <a:pt x="43" y="165"/>
                    </a:lnTo>
                    <a:lnTo>
                      <a:pt x="49" y="165"/>
                    </a:lnTo>
                    <a:lnTo>
                      <a:pt x="55" y="159"/>
                    </a:lnTo>
                    <a:lnTo>
                      <a:pt x="55" y="159"/>
                    </a:lnTo>
                    <a:lnTo>
                      <a:pt x="55" y="159"/>
                    </a:lnTo>
                    <a:lnTo>
                      <a:pt x="55" y="159"/>
                    </a:lnTo>
                    <a:lnTo>
                      <a:pt x="55" y="153"/>
                    </a:lnTo>
                    <a:lnTo>
                      <a:pt x="61" y="153"/>
                    </a:lnTo>
                    <a:lnTo>
                      <a:pt x="61" y="153"/>
                    </a:lnTo>
                    <a:lnTo>
                      <a:pt x="73" y="153"/>
                    </a:lnTo>
                    <a:lnTo>
                      <a:pt x="87" y="153"/>
                    </a:lnTo>
                    <a:lnTo>
                      <a:pt x="98" y="153"/>
                    </a:lnTo>
                    <a:lnTo>
                      <a:pt x="98" y="153"/>
                    </a:lnTo>
                    <a:lnTo>
                      <a:pt x="87" y="153"/>
                    </a:lnTo>
                    <a:lnTo>
                      <a:pt x="67" y="153"/>
                    </a:lnTo>
                    <a:lnTo>
                      <a:pt x="61" y="147"/>
                    </a:lnTo>
                    <a:lnTo>
                      <a:pt x="61" y="147"/>
                    </a:lnTo>
                    <a:lnTo>
                      <a:pt x="49" y="147"/>
                    </a:lnTo>
                    <a:lnTo>
                      <a:pt x="43" y="139"/>
                    </a:lnTo>
                    <a:lnTo>
                      <a:pt x="43" y="133"/>
                    </a:lnTo>
                    <a:lnTo>
                      <a:pt x="43" y="133"/>
                    </a:lnTo>
                    <a:lnTo>
                      <a:pt x="49" y="133"/>
                    </a:lnTo>
                    <a:lnTo>
                      <a:pt x="55" y="127"/>
                    </a:lnTo>
                    <a:lnTo>
                      <a:pt x="67" y="127"/>
                    </a:lnTo>
                    <a:lnTo>
                      <a:pt x="67" y="127"/>
                    </a:lnTo>
                    <a:lnTo>
                      <a:pt x="79" y="127"/>
                    </a:lnTo>
                    <a:lnTo>
                      <a:pt x="92" y="127"/>
                    </a:lnTo>
                    <a:lnTo>
                      <a:pt x="104" y="127"/>
                    </a:lnTo>
                    <a:lnTo>
                      <a:pt x="104" y="127"/>
                    </a:lnTo>
                    <a:lnTo>
                      <a:pt x="92" y="127"/>
                    </a:lnTo>
                    <a:lnTo>
                      <a:pt x="67" y="127"/>
                    </a:lnTo>
                    <a:lnTo>
                      <a:pt x="55" y="121"/>
                    </a:lnTo>
                    <a:lnTo>
                      <a:pt x="55" y="121"/>
                    </a:lnTo>
                    <a:lnTo>
                      <a:pt x="49" y="121"/>
                    </a:lnTo>
                    <a:lnTo>
                      <a:pt x="43" y="121"/>
                    </a:lnTo>
                    <a:lnTo>
                      <a:pt x="43" y="116"/>
                    </a:lnTo>
                    <a:lnTo>
                      <a:pt x="43" y="116"/>
                    </a:lnTo>
                    <a:lnTo>
                      <a:pt x="43" y="116"/>
                    </a:lnTo>
                    <a:lnTo>
                      <a:pt x="49" y="116"/>
                    </a:lnTo>
                    <a:lnTo>
                      <a:pt x="49" y="116"/>
                    </a:lnTo>
                    <a:lnTo>
                      <a:pt x="49" y="116"/>
                    </a:lnTo>
                    <a:lnTo>
                      <a:pt x="55" y="116"/>
                    </a:lnTo>
                    <a:lnTo>
                      <a:pt x="61" y="116"/>
                    </a:lnTo>
                    <a:lnTo>
                      <a:pt x="61" y="110"/>
                    </a:lnTo>
                    <a:lnTo>
                      <a:pt x="61" y="110"/>
                    </a:lnTo>
                    <a:lnTo>
                      <a:pt x="55" y="110"/>
                    </a:lnTo>
                    <a:lnTo>
                      <a:pt x="49" y="110"/>
                    </a:lnTo>
                    <a:lnTo>
                      <a:pt x="43" y="104"/>
                    </a:lnTo>
                    <a:lnTo>
                      <a:pt x="43" y="104"/>
                    </a:lnTo>
                    <a:lnTo>
                      <a:pt x="43" y="104"/>
                    </a:lnTo>
                    <a:lnTo>
                      <a:pt x="55" y="104"/>
                    </a:lnTo>
                    <a:lnTo>
                      <a:pt x="61" y="98"/>
                    </a:lnTo>
                    <a:lnTo>
                      <a:pt x="61" y="98"/>
                    </a:lnTo>
                    <a:lnTo>
                      <a:pt x="73" y="98"/>
                    </a:lnTo>
                    <a:lnTo>
                      <a:pt x="98" y="98"/>
                    </a:lnTo>
                    <a:lnTo>
                      <a:pt x="116" y="98"/>
                    </a:lnTo>
                    <a:lnTo>
                      <a:pt x="116" y="98"/>
                    </a:lnTo>
                    <a:lnTo>
                      <a:pt x="116" y="98"/>
                    </a:lnTo>
                    <a:lnTo>
                      <a:pt x="116" y="98"/>
                    </a:lnTo>
                    <a:lnTo>
                      <a:pt x="98" y="92"/>
                    </a:lnTo>
                    <a:lnTo>
                      <a:pt x="98" y="92"/>
                    </a:lnTo>
                    <a:lnTo>
                      <a:pt x="73" y="92"/>
                    </a:lnTo>
                    <a:lnTo>
                      <a:pt x="55" y="92"/>
                    </a:lnTo>
                    <a:lnTo>
                      <a:pt x="43" y="92"/>
                    </a:lnTo>
                    <a:lnTo>
                      <a:pt x="43" y="92"/>
                    </a:lnTo>
                    <a:lnTo>
                      <a:pt x="37" y="92"/>
                    </a:lnTo>
                    <a:lnTo>
                      <a:pt x="31" y="84"/>
                    </a:lnTo>
                    <a:lnTo>
                      <a:pt x="31" y="78"/>
                    </a:lnTo>
                    <a:lnTo>
                      <a:pt x="31" y="78"/>
                    </a:lnTo>
                    <a:lnTo>
                      <a:pt x="31" y="72"/>
                    </a:lnTo>
                    <a:lnTo>
                      <a:pt x="37" y="66"/>
                    </a:lnTo>
                    <a:lnTo>
                      <a:pt x="43" y="66"/>
                    </a:lnTo>
                    <a:lnTo>
                      <a:pt x="43" y="66"/>
                    </a:lnTo>
                    <a:lnTo>
                      <a:pt x="49" y="72"/>
                    </a:lnTo>
                    <a:lnTo>
                      <a:pt x="55" y="72"/>
                    </a:lnTo>
                    <a:lnTo>
                      <a:pt x="67" y="72"/>
                    </a:lnTo>
                    <a:lnTo>
                      <a:pt x="67" y="72"/>
                    </a:lnTo>
                    <a:lnTo>
                      <a:pt x="79" y="72"/>
                    </a:lnTo>
                    <a:lnTo>
                      <a:pt x="98" y="66"/>
                    </a:lnTo>
                    <a:lnTo>
                      <a:pt x="110" y="66"/>
                    </a:lnTo>
                    <a:lnTo>
                      <a:pt x="110" y="66"/>
                    </a:lnTo>
                    <a:lnTo>
                      <a:pt x="142" y="66"/>
                    </a:lnTo>
                    <a:lnTo>
                      <a:pt x="177" y="66"/>
                    </a:lnTo>
                    <a:lnTo>
                      <a:pt x="183" y="60"/>
                    </a:lnTo>
                    <a:lnTo>
                      <a:pt x="183" y="60"/>
                    </a:lnTo>
                    <a:lnTo>
                      <a:pt x="153" y="60"/>
                    </a:lnTo>
                    <a:lnTo>
                      <a:pt x="122" y="60"/>
                    </a:lnTo>
                    <a:lnTo>
                      <a:pt x="104" y="60"/>
                    </a:lnTo>
                    <a:lnTo>
                      <a:pt x="104" y="60"/>
                    </a:lnTo>
                    <a:lnTo>
                      <a:pt x="92" y="66"/>
                    </a:lnTo>
                    <a:lnTo>
                      <a:pt x="67" y="60"/>
                    </a:lnTo>
                    <a:lnTo>
                      <a:pt x="61" y="60"/>
                    </a:lnTo>
                    <a:lnTo>
                      <a:pt x="61" y="60"/>
                    </a:lnTo>
                    <a:lnTo>
                      <a:pt x="61" y="60"/>
                    </a:lnTo>
                    <a:lnTo>
                      <a:pt x="67" y="55"/>
                    </a:lnTo>
                    <a:lnTo>
                      <a:pt x="73" y="55"/>
                    </a:lnTo>
                    <a:lnTo>
                      <a:pt x="73" y="55"/>
                    </a:lnTo>
                    <a:lnTo>
                      <a:pt x="79" y="55"/>
                    </a:lnTo>
                    <a:lnTo>
                      <a:pt x="87" y="55"/>
                    </a:lnTo>
                    <a:lnTo>
                      <a:pt x="87" y="49"/>
                    </a:lnTo>
                    <a:lnTo>
                      <a:pt x="87" y="49"/>
                    </a:lnTo>
                    <a:lnTo>
                      <a:pt x="79" y="49"/>
                    </a:lnTo>
                    <a:lnTo>
                      <a:pt x="79" y="49"/>
                    </a:lnTo>
                    <a:lnTo>
                      <a:pt x="87" y="43"/>
                    </a:lnTo>
                    <a:lnTo>
                      <a:pt x="87" y="43"/>
                    </a:lnTo>
                    <a:lnTo>
                      <a:pt x="92" y="43"/>
                    </a:lnTo>
                    <a:lnTo>
                      <a:pt x="110" y="43"/>
                    </a:lnTo>
                    <a:lnTo>
                      <a:pt x="122" y="43"/>
                    </a:lnTo>
                    <a:lnTo>
                      <a:pt x="122" y="43"/>
                    </a:lnTo>
                    <a:lnTo>
                      <a:pt x="128" y="43"/>
                    </a:lnTo>
                    <a:lnTo>
                      <a:pt x="134" y="43"/>
                    </a:lnTo>
                    <a:lnTo>
                      <a:pt x="122" y="43"/>
                    </a:lnTo>
                    <a:lnTo>
                      <a:pt x="122" y="43"/>
                    </a:lnTo>
                    <a:lnTo>
                      <a:pt x="104" y="43"/>
                    </a:lnTo>
                    <a:lnTo>
                      <a:pt x="87" y="43"/>
                    </a:lnTo>
                    <a:lnTo>
                      <a:pt x="73" y="37"/>
                    </a:lnTo>
                    <a:lnTo>
                      <a:pt x="73" y="37"/>
                    </a:lnTo>
                    <a:lnTo>
                      <a:pt x="61" y="37"/>
                    </a:lnTo>
                    <a:lnTo>
                      <a:pt x="61" y="37"/>
                    </a:lnTo>
                    <a:lnTo>
                      <a:pt x="67" y="29"/>
                    </a:lnTo>
                    <a:lnTo>
                      <a:pt x="67" y="29"/>
                    </a:lnTo>
                    <a:lnTo>
                      <a:pt x="79" y="29"/>
                    </a:lnTo>
                    <a:lnTo>
                      <a:pt x="104" y="23"/>
                    </a:lnTo>
                    <a:lnTo>
                      <a:pt x="128" y="23"/>
                    </a:lnTo>
                    <a:lnTo>
                      <a:pt x="128" y="23"/>
                    </a:lnTo>
                    <a:lnTo>
                      <a:pt x="153" y="23"/>
                    </a:lnTo>
                    <a:lnTo>
                      <a:pt x="165" y="23"/>
                    </a:lnTo>
                    <a:lnTo>
                      <a:pt x="177" y="23"/>
                    </a:lnTo>
                    <a:lnTo>
                      <a:pt x="177" y="23"/>
                    </a:lnTo>
                    <a:lnTo>
                      <a:pt x="197" y="29"/>
                    </a:lnTo>
                    <a:lnTo>
                      <a:pt x="220" y="23"/>
                    </a:lnTo>
                    <a:lnTo>
                      <a:pt x="232" y="23"/>
                    </a:lnTo>
                    <a:lnTo>
                      <a:pt x="232" y="23"/>
                    </a:lnTo>
                    <a:lnTo>
                      <a:pt x="252" y="23"/>
                    </a:lnTo>
                    <a:lnTo>
                      <a:pt x="281" y="11"/>
                    </a:lnTo>
                    <a:lnTo>
                      <a:pt x="307" y="11"/>
                    </a:lnTo>
                    <a:lnTo>
                      <a:pt x="307" y="11"/>
                    </a:lnTo>
                    <a:lnTo>
                      <a:pt x="319" y="11"/>
                    </a:lnTo>
                    <a:lnTo>
                      <a:pt x="330" y="11"/>
                    </a:lnTo>
                    <a:lnTo>
                      <a:pt x="342" y="11"/>
                    </a:lnTo>
                    <a:lnTo>
                      <a:pt x="342" y="11"/>
                    </a:lnTo>
                    <a:lnTo>
                      <a:pt x="368" y="17"/>
                    </a:lnTo>
                    <a:lnTo>
                      <a:pt x="409" y="17"/>
                    </a:lnTo>
                    <a:lnTo>
                      <a:pt x="423" y="17"/>
                    </a:lnTo>
                    <a:lnTo>
                      <a:pt x="423" y="17"/>
                    </a:lnTo>
                    <a:lnTo>
                      <a:pt x="403" y="17"/>
                    </a:lnTo>
                    <a:lnTo>
                      <a:pt x="391" y="11"/>
                    </a:lnTo>
                    <a:lnTo>
                      <a:pt x="380" y="11"/>
                    </a:lnTo>
                    <a:lnTo>
                      <a:pt x="380" y="11"/>
                    </a:lnTo>
                    <a:lnTo>
                      <a:pt x="374" y="11"/>
                    </a:lnTo>
                    <a:lnTo>
                      <a:pt x="374" y="11"/>
                    </a:lnTo>
                    <a:lnTo>
                      <a:pt x="391" y="5"/>
                    </a:lnTo>
                    <a:lnTo>
                      <a:pt x="391" y="5"/>
                    </a:lnTo>
                    <a:lnTo>
                      <a:pt x="429" y="5"/>
                    </a:lnTo>
                    <a:lnTo>
                      <a:pt x="464" y="0"/>
                    </a:lnTo>
                    <a:lnTo>
                      <a:pt x="484" y="0"/>
                    </a:lnTo>
                    <a:lnTo>
                      <a:pt x="484" y="0"/>
                    </a:lnTo>
                    <a:lnTo>
                      <a:pt x="3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43" name="Freeform 31"/>
              <p:cNvSpPr>
                <a:spLocks/>
              </p:cNvSpPr>
              <p:nvPr/>
            </p:nvSpPr>
            <p:spPr bwMode="auto">
              <a:xfrm>
                <a:off x="4054" y="1834"/>
                <a:ext cx="405" cy="11"/>
              </a:xfrm>
              <a:custGeom>
                <a:avLst/>
                <a:gdLst>
                  <a:gd name="T0" fmla="*/ 405 w 405"/>
                  <a:gd name="T1" fmla="*/ 11 h 11"/>
                  <a:gd name="T2" fmla="*/ 379 w 405"/>
                  <a:gd name="T3" fmla="*/ 11 h 11"/>
                  <a:gd name="T4" fmla="*/ 330 w 405"/>
                  <a:gd name="T5" fmla="*/ 11 h 11"/>
                  <a:gd name="T6" fmla="*/ 281 w 405"/>
                  <a:gd name="T7" fmla="*/ 5 h 11"/>
                  <a:gd name="T8" fmla="*/ 281 w 405"/>
                  <a:gd name="T9" fmla="*/ 5 h 11"/>
                  <a:gd name="T10" fmla="*/ 246 w 405"/>
                  <a:gd name="T11" fmla="*/ 5 h 11"/>
                  <a:gd name="T12" fmla="*/ 232 w 405"/>
                  <a:gd name="T13" fmla="*/ 0 h 11"/>
                  <a:gd name="T14" fmla="*/ 220 w 405"/>
                  <a:gd name="T15" fmla="*/ 0 h 11"/>
                  <a:gd name="T16" fmla="*/ 220 w 405"/>
                  <a:gd name="T17" fmla="*/ 0 h 11"/>
                  <a:gd name="T18" fmla="*/ 185 w 405"/>
                  <a:gd name="T19" fmla="*/ 5 h 11"/>
                  <a:gd name="T20" fmla="*/ 122 w 405"/>
                  <a:gd name="T21" fmla="*/ 5 h 11"/>
                  <a:gd name="T22" fmla="*/ 86 w 405"/>
                  <a:gd name="T23" fmla="*/ 5 h 11"/>
                  <a:gd name="T24" fmla="*/ 86 w 405"/>
                  <a:gd name="T25" fmla="*/ 5 h 11"/>
                  <a:gd name="T26" fmla="*/ 55 w 405"/>
                  <a:gd name="T27" fmla="*/ 5 h 11"/>
                  <a:gd name="T28" fmla="*/ 20 w 405"/>
                  <a:gd name="T29" fmla="*/ 0 h 11"/>
                  <a:gd name="T30" fmla="*/ 0 w 405"/>
                  <a:gd name="T31" fmla="*/ 0 h 11"/>
                  <a:gd name="T32" fmla="*/ 0 w 405"/>
                  <a:gd name="T33" fmla="*/ 0 h 11"/>
                  <a:gd name="T34" fmla="*/ 25 w 405"/>
                  <a:gd name="T35" fmla="*/ 5 h 11"/>
                  <a:gd name="T36" fmla="*/ 81 w 405"/>
                  <a:gd name="T37" fmla="*/ 11 h 11"/>
                  <a:gd name="T38" fmla="*/ 116 w 405"/>
                  <a:gd name="T39" fmla="*/ 11 h 11"/>
                  <a:gd name="T40" fmla="*/ 116 w 405"/>
                  <a:gd name="T41" fmla="*/ 11 h 11"/>
                  <a:gd name="T42" fmla="*/ 147 w 405"/>
                  <a:gd name="T43" fmla="*/ 11 h 11"/>
                  <a:gd name="T44" fmla="*/ 197 w 405"/>
                  <a:gd name="T45" fmla="*/ 5 h 11"/>
                  <a:gd name="T46" fmla="*/ 232 w 405"/>
                  <a:gd name="T47" fmla="*/ 5 h 11"/>
                  <a:gd name="T48" fmla="*/ 232 w 405"/>
                  <a:gd name="T49" fmla="*/ 5 h 11"/>
                  <a:gd name="T50" fmla="*/ 263 w 405"/>
                  <a:gd name="T51" fmla="*/ 11 h 11"/>
                  <a:gd name="T52" fmla="*/ 307 w 405"/>
                  <a:gd name="T53" fmla="*/ 11 h 11"/>
                  <a:gd name="T54" fmla="*/ 336 w 405"/>
                  <a:gd name="T55" fmla="*/ 11 h 11"/>
                  <a:gd name="T56" fmla="*/ 336 w 405"/>
                  <a:gd name="T57" fmla="*/ 11 h 11"/>
                  <a:gd name="T58" fmla="*/ 362 w 405"/>
                  <a:gd name="T59" fmla="*/ 11 h 11"/>
                  <a:gd name="T60" fmla="*/ 385 w 405"/>
                  <a:gd name="T61" fmla="*/ 11 h 11"/>
                  <a:gd name="T62" fmla="*/ 405 w 405"/>
                  <a:gd name="T6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11">
                    <a:moveTo>
                      <a:pt x="405" y="11"/>
                    </a:moveTo>
                    <a:lnTo>
                      <a:pt x="379" y="11"/>
                    </a:lnTo>
                    <a:lnTo>
                      <a:pt x="330" y="11"/>
                    </a:lnTo>
                    <a:lnTo>
                      <a:pt x="281" y="5"/>
                    </a:lnTo>
                    <a:lnTo>
                      <a:pt x="281" y="5"/>
                    </a:lnTo>
                    <a:lnTo>
                      <a:pt x="246" y="5"/>
                    </a:lnTo>
                    <a:lnTo>
                      <a:pt x="232" y="0"/>
                    </a:lnTo>
                    <a:lnTo>
                      <a:pt x="220" y="0"/>
                    </a:lnTo>
                    <a:lnTo>
                      <a:pt x="220" y="0"/>
                    </a:lnTo>
                    <a:lnTo>
                      <a:pt x="185" y="5"/>
                    </a:lnTo>
                    <a:lnTo>
                      <a:pt x="122" y="5"/>
                    </a:lnTo>
                    <a:lnTo>
                      <a:pt x="86" y="5"/>
                    </a:lnTo>
                    <a:lnTo>
                      <a:pt x="86" y="5"/>
                    </a:lnTo>
                    <a:lnTo>
                      <a:pt x="55" y="5"/>
                    </a:lnTo>
                    <a:lnTo>
                      <a:pt x="20" y="0"/>
                    </a:lnTo>
                    <a:lnTo>
                      <a:pt x="0" y="0"/>
                    </a:lnTo>
                    <a:lnTo>
                      <a:pt x="0" y="0"/>
                    </a:lnTo>
                    <a:lnTo>
                      <a:pt x="25" y="5"/>
                    </a:lnTo>
                    <a:lnTo>
                      <a:pt x="81" y="11"/>
                    </a:lnTo>
                    <a:lnTo>
                      <a:pt x="116" y="11"/>
                    </a:lnTo>
                    <a:lnTo>
                      <a:pt x="116" y="11"/>
                    </a:lnTo>
                    <a:lnTo>
                      <a:pt x="147" y="11"/>
                    </a:lnTo>
                    <a:lnTo>
                      <a:pt x="197" y="5"/>
                    </a:lnTo>
                    <a:lnTo>
                      <a:pt x="232" y="5"/>
                    </a:lnTo>
                    <a:lnTo>
                      <a:pt x="232" y="5"/>
                    </a:lnTo>
                    <a:lnTo>
                      <a:pt x="263" y="11"/>
                    </a:lnTo>
                    <a:lnTo>
                      <a:pt x="307" y="11"/>
                    </a:lnTo>
                    <a:lnTo>
                      <a:pt x="336" y="11"/>
                    </a:lnTo>
                    <a:lnTo>
                      <a:pt x="336" y="11"/>
                    </a:lnTo>
                    <a:lnTo>
                      <a:pt x="362" y="11"/>
                    </a:lnTo>
                    <a:lnTo>
                      <a:pt x="385" y="11"/>
                    </a:lnTo>
                    <a:lnTo>
                      <a:pt x="405" y="1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44" name="Freeform 32"/>
              <p:cNvSpPr>
                <a:spLocks/>
              </p:cNvSpPr>
              <p:nvPr/>
            </p:nvSpPr>
            <p:spPr bwMode="auto">
              <a:xfrm>
                <a:off x="3767" y="1900"/>
                <a:ext cx="655" cy="44"/>
              </a:xfrm>
              <a:custGeom>
                <a:avLst/>
                <a:gdLst>
                  <a:gd name="T0" fmla="*/ 629 w 655"/>
                  <a:gd name="T1" fmla="*/ 18 h 44"/>
                  <a:gd name="T2" fmla="*/ 550 w 655"/>
                  <a:gd name="T3" fmla="*/ 12 h 44"/>
                  <a:gd name="T4" fmla="*/ 519 w 655"/>
                  <a:gd name="T5" fmla="*/ 12 h 44"/>
                  <a:gd name="T6" fmla="*/ 478 w 655"/>
                  <a:gd name="T7" fmla="*/ 12 h 44"/>
                  <a:gd name="T8" fmla="*/ 452 w 655"/>
                  <a:gd name="T9" fmla="*/ 12 h 44"/>
                  <a:gd name="T10" fmla="*/ 373 w 655"/>
                  <a:gd name="T11" fmla="*/ 12 h 44"/>
                  <a:gd name="T12" fmla="*/ 348 w 655"/>
                  <a:gd name="T13" fmla="*/ 12 h 44"/>
                  <a:gd name="T14" fmla="*/ 299 w 655"/>
                  <a:gd name="T15" fmla="*/ 12 h 44"/>
                  <a:gd name="T16" fmla="*/ 281 w 655"/>
                  <a:gd name="T17" fmla="*/ 12 h 44"/>
                  <a:gd name="T18" fmla="*/ 232 w 655"/>
                  <a:gd name="T19" fmla="*/ 6 h 44"/>
                  <a:gd name="T20" fmla="*/ 202 w 655"/>
                  <a:gd name="T21" fmla="*/ 6 h 44"/>
                  <a:gd name="T22" fmla="*/ 159 w 655"/>
                  <a:gd name="T23" fmla="*/ 0 h 44"/>
                  <a:gd name="T24" fmla="*/ 141 w 655"/>
                  <a:gd name="T25" fmla="*/ 6 h 44"/>
                  <a:gd name="T26" fmla="*/ 92 w 655"/>
                  <a:gd name="T27" fmla="*/ 6 h 44"/>
                  <a:gd name="T28" fmla="*/ 55 w 655"/>
                  <a:gd name="T29" fmla="*/ 12 h 44"/>
                  <a:gd name="T30" fmla="*/ 0 w 655"/>
                  <a:gd name="T31" fmla="*/ 6 h 44"/>
                  <a:gd name="T32" fmla="*/ 23 w 655"/>
                  <a:gd name="T33" fmla="*/ 12 h 44"/>
                  <a:gd name="T34" fmla="*/ 110 w 655"/>
                  <a:gd name="T35" fmla="*/ 18 h 44"/>
                  <a:gd name="T36" fmla="*/ 133 w 655"/>
                  <a:gd name="T37" fmla="*/ 12 h 44"/>
                  <a:gd name="T38" fmla="*/ 189 w 655"/>
                  <a:gd name="T39" fmla="*/ 6 h 44"/>
                  <a:gd name="T40" fmla="*/ 208 w 655"/>
                  <a:gd name="T41" fmla="*/ 6 h 44"/>
                  <a:gd name="T42" fmla="*/ 238 w 655"/>
                  <a:gd name="T43" fmla="*/ 6 h 44"/>
                  <a:gd name="T44" fmla="*/ 257 w 655"/>
                  <a:gd name="T45" fmla="*/ 12 h 44"/>
                  <a:gd name="T46" fmla="*/ 312 w 655"/>
                  <a:gd name="T47" fmla="*/ 18 h 44"/>
                  <a:gd name="T48" fmla="*/ 336 w 655"/>
                  <a:gd name="T49" fmla="*/ 26 h 44"/>
                  <a:gd name="T50" fmla="*/ 409 w 655"/>
                  <a:gd name="T51" fmla="*/ 26 h 44"/>
                  <a:gd name="T52" fmla="*/ 428 w 655"/>
                  <a:gd name="T53" fmla="*/ 38 h 44"/>
                  <a:gd name="T54" fmla="*/ 489 w 655"/>
                  <a:gd name="T55" fmla="*/ 44 h 44"/>
                  <a:gd name="T56" fmla="*/ 478 w 655"/>
                  <a:gd name="T57" fmla="*/ 44 h 44"/>
                  <a:gd name="T58" fmla="*/ 428 w 655"/>
                  <a:gd name="T59" fmla="*/ 32 h 44"/>
                  <a:gd name="T60" fmla="*/ 428 w 655"/>
                  <a:gd name="T61" fmla="*/ 26 h 44"/>
                  <a:gd name="T62" fmla="*/ 446 w 655"/>
                  <a:gd name="T63" fmla="*/ 26 h 44"/>
                  <a:gd name="T64" fmla="*/ 495 w 655"/>
                  <a:gd name="T65" fmla="*/ 26 h 44"/>
                  <a:gd name="T66" fmla="*/ 440 w 655"/>
                  <a:gd name="T67" fmla="*/ 26 h 44"/>
                  <a:gd name="T68" fmla="*/ 464 w 655"/>
                  <a:gd name="T69" fmla="*/ 18 h 44"/>
                  <a:gd name="T70" fmla="*/ 484 w 655"/>
                  <a:gd name="T71" fmla="*/ 18 h 44"/>
                  <a:gd name="T72" fmla="*/ 545 w 655"/>
                  <a:gd name="T73" fmla="*/ 18 h 44"/>
                  <a:gd name="T74" fmla="*/ 582 w 655"/>
                  <a:gd name="T75" fmla="*/ 18 h 44"/>
                  <a:gd name="T76" fmla="*/ 655 w 655"/>
                  <a:gd name="T77"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5" h="44">
                    <a:moveTo>
                      <a:pt x="655" y="12"/>
                    </a:moveTo>
                    <a:lnTo>
                      <a:pt x="629" y="18"/>
                    </a:lnTo>
                    <a:lnTo>
                      <a:pt x="588" y="18"/>
                    </a:lnTo>
                    <a:lnTo>
                      <a:pt x="550" y="12"/>
                    </a:lnTo>
                    <a:lnTo>
                      <a:pt x="550" y="12"/>
                    </a:lnTo>
                    <a:lnTo>
                      <a:pt x="519" y="12"/>
                    </a:lnTo>
                    <a:lnTo>
                      <a:pt x="489" y="12"/>
                    </a:lnTo>
                    <a:lnTo>
                      <a:pt x="478" y="12"/>
                    </a:lnTo>
                    <a:lnTo>
                      <a:pt x="478" y="12"/>
                    </a:lnTo>
                    <a:lnTo>
                      <a:pt x="452" y="12"/>
                    </a:lnTo>
                    <a:lnTo>
                      <a:pt x="409" y="12"/>
                    </a:lnTo>
                    <a:lnTo>
                      <a:pt x="373" y="12"/>
                    </a:lnTo>
                    <a:lnTo>
                      <a:pt x="373" y="12"/>
                    </a:lnTo>
                    <a:lnTo>
                      <a:pt x="348" y="12"/>
                    </a:lnTo>
                    <a:lnTo>
                      <a:pt x="318" y="12"/>
                    </a:lnTo>
                    <a:lnTo>
                      <a:pt x="299" y="12"/>
                    </a:lnTo>
                    <a:lnTo>
                      <a:pt x="299" y="12"/>
                    </a:lnTo>
                    <a:lnTo>
                      <a:pt x="281" y="12"/>
                    </a:lnTo>
                    <a:lnTo>
                      <a:pt x="257" y="6"/>
                    </a:lnTo>
                    <a:lnTo>
                      <a:pt x="232" y="6"/>
                    </a:lnTo>
                    <a:lnTo>
                      <a:pt x="232" y="6"/>
                    </a:lnTo>
                    <a:lnTo>
                      <a:pt x="202" y="6"/>
                    </a:lnTo>
                    <a:lnTo>
                      <a:pt x="177" y="0"/>
                    </a:lnTo>
                    <a:lnTo>
                      <a:pt x="159" y="0"/>
                    </a:lnTo>
                    <a:lnTo>
                      <a:pt x="159" y="0"/>
                    </a:lnTo>
                    <a:lnTo>
                      <a:pt x="141" y="6"/>
                    </a:lnTo>
                    <a:lnTo>
                      <a:pt x="116" y="6"/>
                    </a:lnTo>
                    <a:lnTo>
                      <a:pt x="92" y="6"/>
                    </a:lnTo>
                    <a:lnTo>
                      <a:pt x="92" y="6"/>
                    </a:lnTo>
                    <a:lnTo>
                      <a:pt x="55" y="12"/>
                    </a:lnTo>
                    <a:lnTo>
                      <a:pt x="17" y="6"/>
                    </a:lnTo>
                    <a:lnTo>
                      <a:pt x="0" y="6"/>
                    </a:lnTo>
                    <a:lnTo>
                      <a:pt x="0" y="6"/>
                    </a:lnTo>
                    <a:lnTo>
                      <a:pt x="23" y="12"/>
                    </a:lnTo>
                    <a:lnTo>
                      <a:pt x="72" y="18"/>
                    </a:lnTo>
                    <a:lnTo>
                      <a:pt x="110" y="18"/>
                    </a:lnTo>
                    <a:lnTo>
                      <a:pt x="110" y="18"/>
                    </a:lnTo>
                    <a:lnTo>
                      <a:pt x="133" y="12"/>
                    </a:lnTo>
                    <a:lnTo>
                      <a:pt x="159" y="6"/>
                    </a:lnTo>
                    <a:lnTo>
                      <a:pt x="189" y="6"/>
                    </a:lnTo>
                    <a:lnTo>
                      <a:pt x="189" y="6"/>
                    </a:lnTo>
                    <a:lnTo>
                      <a:pt x="208" y="6"/>
                    </a:lnTo>
                    <a:lnTo>
                      <a:pt x="226" y="6"/>
                    </a:lnTo>
                    <a:lnTo>
                      <a:pt x="238" y="6"/>
                    </a:lnTo>
                    <a:lnTo>
                      <a:pt x="238" y="6"/>
                    </a:lnTo>
                    <a:lnTo>
                      <a:pt x="257" y="12"/>
                    </a:lnTo>
                    <a:lnTo>
                      <a:pt x="293" y="18"/>
                    </a:lnTo>
                    <a:lnTo>
                      <a:pt x="312" y="18"/>
                    </a:lnTo>
                    <a:lnTo>
                      <a:pt x="312" y="18"/>
                    </a:lnTo>
                    <a:lnTo>
                      <a:pt x="336" y="26"/>
                    </a:lnTo>
                    <a:lnTo>
                      <a:pt x="379" y="26"/>
                    </a:lnTo>
                    <a:lnTo>
                      <a:pt x="409" y="26"/>
                    </a:lnTo>
                    <a:lnTo>
                      <a:pt x="409" y="26"/>
                    </a:lnTo>
                    <a:lnTo>
                      <a:pt x="428" y="38"/>
                    </a:lnTo>
                    <a:lnTo>
                      <a:pt x="458" y="44"/>
                    </a:lnTo>
                    <a:lnTo>
                      <a:pt x="489" y="44"/>
                    </a:lnTo>
                    <a:lnTo>
                      <a:pt x="489" y="44"/>
                    </a:lnTo>
                    <a:lnTo>
                      <a:pt x="478" y="44"/>
                    </a:lnTo>
                    <a:lnTo>
                      <a:pt x="446" y="38"/>
                    </a:lnTo>
                    <a:lnTo>
                      <a:pt x="428" y="32"/>
                    </a:lnTo>
                    <a:lnTo>
                      <a:pt x="428" y="32"/>
                    </a:lnTo>
                    <a:lnTo>
                      <a:pt x="428" y="26"/>
                    </a:lnTo>
                    <a:lnTo>
                      <a:pt x="440" y="26"/>
                    </a:lnTo>
                    <a:lnTo>
                      <a:pt x="446" y="26"/>
                    </a:lnTo>
                    <a:lnTo>
                      <a:pt x="446" y="26"/>
                    </a:lnTo>
                    <a:lnTo>
                      <a:pt x="495" y="26"/>
                    </a:lnTo>
                    <a:lnTo>
                      <a:pt x="440" y="26"/>
                    </a:lnTo>
                    <a:lnTo>
                      <a:pt x="440" y="26"/>
                    </a:lnTo>
                    <a:lnTo>
                      <a:pt x="452" y="18"/>
                    </a:lnTo>
                    <a:lnTo>
                      <a:pt x="464" y="18"/>
                    </a:lnTo>
                    <a:lnTo>
                      <a:pt x="464" y="18"/>
                    </a:lnTo>
                    <a:lnTo>
                      <a:pt x="484" y="18"/>
                    </a:lnTo>
                    <a:lnTo>
                      <a:pt x="513" y="18"/>
                    </a:lnTo>
                    <a:lnTo>
                      <a:pt x="545" y="18"/>
                    </a:lnTo>
                    <a:lnTo>
                      <a:pt x="545" y="18"/>
                    </a:lnTo>
                    <a:lnTo>
                      <a:pt x="582" y="18"/>
                    </a:lnTo>
                    <a:lnTo>
                      <a:pt x="629" y="18"/>
                    </a:lnTo>
                    <a:lnTo>
                      <a:pt x="655" y="12"/>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45" name="Freeform 33"/>
              <p:cNvSpPr>
                <a:spLocks/>
              </p:cNvSpPr>
              <p:nvPr/>
            </p:nvSpPr>
            <p:spPr bwMode="auto">
              <a:xfrm>
                <a:off x="3442" y="1834"/>
                <a:ext cx="197" cy="17"/>
              </a:xfrm>
              <a:custGeom>
                <a:avLst/>
                <a:gdLst>
                  <a:gd name="T0" fmla="*/ 0 w 197"/>
                  <a:gd name="T1" fmla="*/ 0 h 17"/>
                  <a:gd name="T2" fmla="*/ 12 w 197"/>
                  <a:gd name="T3" fmla="*/ 0 h 17"/>
                  <a:gd name="T4" fmla="*/ 43 w 197"/>
                  <a:gd name="T5" fmla="*/ 0 h 17"/>
                  <a:gd name="T6" fmla="*/ 81 w 197"/>
                  <a:gd name="T7" fmla="*/ 5 h 17"/>
                  <a:gd name="T8" fmla="*/ 81 w 197"/>
                  <a:gd name="T9" fmla="*/ 5 h 17"/>
                  <a:gd name="T10" fmla="*/ 116 w 197"/>
                  <a:gd name="T11" fmla="*/ 11 h 17"/>
                  <a:gd name="T12" fmla="*/ 165 w 197"/>
                  <a:gd name="T13" fmla="*/ 17 h 17"/>
                  <a:gd name="T14" fmla="*/ 197 w 197"/>
                  <a:gd name="T15" fmla="*/ 17 h 17"/>
                  <a:gd name="T16" fmla="*/ 197 w 197"/>
                  <a:gd name="T17" fmla="*/ 17 h 17"/>
                  <a:gd name="T18" fmla="*/ 171 w 197"/>
                  <a:gd name="T19" fmla="*/ 17 h 17"/>
                  <a:gd name="T20" fmla="*/ 116 w 197"/>
                  <a:gd name="T21" fmla="*/ 17 h 17"/>
                  <a:gd name="T22" fmla="*/ 73 w 197"/>
                  <a:gd name="T23" fmla="*/ 11 h 17"/>
                  <a:gd name="T24" fmla="*/ 73 w 197"/>
                  <a:gd name="T25" fmla="*/ 11 h 17"/>
                  <a:gd name="T26" fmla="*/ 49 w 197"/>
                  <a:gd name="T27" fmla="*/ 11 h 17"/>
                  <a:gd name="T28" fmla="*/ 26 w 197"/>
                  <a:gd name="T29" fmla="*/ 5 h 17"/>
                  <a:gd name="T30" fmla="*/ 0 w 197"/>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7">
                    <a:moveTo>
                      <a:pt x="0" y="0"/>
                    </a:moveTo>
                    <a:lnTo>
                      <a:pt x="12" y="0"/>
                    </a:lnTo>
                    <a:lnTo>
                      <a:pt x="43" y="0"/>
                    </a:lnTo>
                    <a:lnTo>
                      <a:pt x="81" y="5"/>
                    </a:lnTo>
                    <a:lnTo>
                      <a:pt x="81" y="5"/>
                    </a:lnTo>
                    <a:lnTo>
                      <a:pt x="116" y="11"/>
                    </a:lnTo>
                    <a:lnTo>
                      <a:pt x="165" y="17"/>
                    </a:lnTo>
                    <a:lnTo>
                      <a:pt x="197" y="17"/>
                    </a:lnTo>
                    <a:lnTo>
                      <a:pt x="197" y="17"/>
                    </a:lnTo>
                    <a:lnTo>
                      <a:pt x="171" y="17"/>
                    </a:lnTo>
                    <a:lnTo>
                      <a:pt x="116" y="17"/>
                    </a:lnTo>
                    <a:lnTo>
                      <a:pt x="73" y="11"/>
                    </a:lnTo>
                    <a:lnTo>
                      <a:pt x="73" y="11"/>
                    </a:lnTo>
                    <a:lnTo>
                      <a:pt x="49" y="11"/>
                    </a:lnTo>
                    <a:lnTo>
                      <a:pt x="26" y="5"/>
                    </a:lnTo>
                    <a:lnTo>
                      <a:pt x="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46" name="Freeform 34"/>
              <p:cNvSpPr>
                <a:spLocks/>
              </p:cNvSpPr>
              <p:nvPr/>
            </p:nvSpPr>
            <p:spPr bwMode="auto">
              <a:xfrm>
                <a:off x="3828" y="1808"/>
                <a:ext cx="177" cy="8"/>
              </a:xfrm>
              <a:custGeom>
                <a:avLst/>
                <a:gdLst>
                  <a:gd name="T0" fmla="*/ 177 w 177"/>
                  <a:gd name="T1" fmla="*/ 8 h 8"/>
                  <a:gd name="T2" fmla="*/ 141 w 177"/>
                  <a:gd name="T3" fmla="*/ 8 h 8"/>
                  <a:gd name="T4" fmla="*/ 80 w 177"/>
                  <a:gd name="T5" fmla="*/ 0 h 8"/>
                  <a:gd name="T6" fmla="*/ 37 w 177"/>
                  <a:gd name="T7" fmla="*/ 0 h 8"/>
                  <a:gd name="T8" fmla="*/ 37 w 177"/>
                  <a:gd name="T9" fmla="*/ 0 h 8"/>
                  <a:gd name="T10" fmla="*/ 25 w 177"/>
                  <a:gd name="T11" fmla="*/ 8 h 8"/>
                  <a:gd name="T12" fmla="*/ 6 w 177"/>
                  <a:gd name="T13" fmla="*/ 8 h 8"/>
                  <a:gd name="T14" fmla="*/ 0 w 177"/>
                  <a:gd name="T15" fmla="*/ 8 h 8"/>
                  <a:gd name="T16" fmla="*/ 0 w 177"/>
                  <a:gd name="T17" fmla="*/ 8 h 8"/>
                  <a:gd name="T18" fmla="*/ 6 w 177"/>
                  <a:gd name="T19" fmla="*/ 8 h 8"/>
                  <a:gd name="T20" fmla="*/ 37 w 177"/>
                  <a:gd name="T21" fmla="*/ 8 h 8"/>
                  <a:gd name="T22" fmla="*/ 55 w 177"/>
                  <a:gd name="T23" fmla="*/ 8 h 8"/>
                  <a:gd name="T24" fmla="*/ 55 w 177"/>
                  <a:gd name="T25" fmla="*/ 8 h 8"/>
                  <a:gd name="T26" fmla="*/ 86 w 177"/>
                  <a:gd name="T27" fmla="*/ 8 h 8"/>
                  <a:gd name="T28" fmla="*/ 147 w 177"/>
                  <a:gd name="T29" fmla="*/ 8 h 8"/>
                  <a:gd name="T30" fmla="*/ 177 w 177"/>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8">
                    <a:moveTo>
                      <a:pt x="177" y="8"/>
                    </a:moveTo>
                    <a:lnTo>
                      <a:pt x="141" y="8"/>
                    </a:lnTo>
                    <a:lnTo>
                      <a:pt x="80" y="0"/>
                    </a:lnTo>
                    <a:lnTo>
                      <a:pt x="37" y="0"/>
                    </a:lnTo>
                    <a:lnTo>
                      <a:pt x="37" y="0"/>
                    </a:lnTo>
                    <a:lnTo>
                      <a:pt x="25" y="8"/>
                    </a:lnTo>
                    <a:lnTo>
                      <a:pt x="6" y="8"/>
                    </a:lnTo>
                    <a:lnTo>
                      <a:pt x="0" y="8"/>
                    </a:lnTo>
                    <a:lnTo>
                      <a:pt x="0" y="8"/>
                    </a:lnTo>
                    <a:lnTo>
                      <a:pt x="6" y="8"/>
                    </a:lnTo>
                    <a:lnTo>
                      <a:pt x="37" y="8"/>
                    </a:lnTo>
                    <a:lnTo>
                      <a:pt x="55" y="8"/>
                    </a:lnTo>
                    <a:lnTo>
                      <a:pt x="55" y="8"/>
                    </a:lnTo>
                    <a:lnTo>
                      <a:pt x="86" y="8"/>
                    </a:lnTo>
                    <a:lnTo>
                      <a:pt x="147" y="8"/>
                    </a:lnTo>
                    <a:lnTo>
                      <a:pt x="177" y="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47" name="Freeform 35"/>
              <p:cNvSpPr>
                <a:spLocks/>
              </p:cNvSpPr>
              <p:nvPr/>
            </p:nvSpPr>
            <p:spPr bwMode="auto">
              <a:xfrm>
                <a:off x="4593" y="1822"/>
                <a:ext cx="171" cy="17"/>
              </a:xfrm>
              <a:custGeom>
                <a:avLst/>
                <a:gdLst>
                  <a:gd name="T0" fmla="*/ 171 w 171"/>
                  <a:gd name="T1" fmla="*/ 12 h 17"/>
                  <a:gd name="T2" fmla="*/ 147 w 171"/>
                  <a:gd name="T3" fmla="*/ 12 h 17"/>
                  <a:gd name="T4" fmla="*/ 110 w 171"/>
                  <a:gd name="T5" fmla="*/ 6 h 17"/>
                  <a:gd name="T6" fmla="*/ 86 w 171"/>
                  <a:gd name="T7" fmla="*/ 0 h 17"/>
                  <a:gd name="T8" fmla="*/ 86 w 171"/>
                  <a:gd name="T9" fmla="*/ 0 h 17"/>
                  <a:gd name="T10" fmla="*/ 73 w 171"/>
                  <a:gd name="T11" fmla="*/ 6 h 17"/>
                  <a:gd name="T12" fmla="*/ 55 w 171"/>
                  <a:gd name="T13" fmla="*/ 12 h 17"/>
                  <a:gd name="T14" fmla="*/ 43 w 171"/>
                  <a:gd name="T15" fmla="*/ 12 h 17"/>
                  <a:gd name="T16" fmla="*/ 43 w 171"/>
                  <a:gd name="T17" fmla="*/ 12 h 17"/>
                  <a:gd name="T18" fmla="*/ 17 w 171"/>
                  <a:gd name="T19" fmla="*/ 12 h 17"/>
                  <a:gd name="T20" fmla="*/ 6 w 171"/>
                  <a:gd name="T21" fmla="*/ 12 h 17"/>
                  <a:gd name="T22" fmla="*/ 0 w 171"/>
                  <a:gd name="T23" fmla="*/ 12 h 17"/>
                  <a:gd name="T24" fmla="*/ 0 w 171"/>
                  <a:gd name="T25" fmla="*/ 12 h 17"/>
                  <a:gd name="T26" fmla="*/ 12 w 171"/>
                  <a:gd name="T27" fmla="*/ 12 h 17"/>
                  <a:gd name="T28" fmla="*/ 43 w 171"/>
                  <a:gd name="T29" fmla="*/ 17 h 17"/>
                  <a:gd name="T30" fmla="*/ 73 w 171"/>
                  <a:gd name="T31" fmla="*/ 12 h 17"/>
                  <a:gd name="T32" fmla="*/ 73 w 171"/>
                  <a:gd name="T33" fmla="*/ 12 h 17"/>
                  <a:gd name="T34" fmla="*/ 86 w 171"/>
                  <a:gd name="T35" fmla="*/ 12 h 17"/>
                  <a:gd name="T36" fmla="*/ 92 w 171"/>
                  <a:gd name="T37" fmla="*/ 6 h 17"/>
                  <a:gd name="T38" fmla="*/ 110 w 171"/>
                  <a:gd name="T39" fmla="*/ 6 h 17"/>
                  <a:gd name="T40" fmla="*/ 110 w 171"/>
                  <a:gd name="T41" fmla="*/ 6 h 17"/>
                  <a:gd name="T42" fmla="*/ 128 w 171"/>
                  <a:gd name="T43" fmla="*/ 12 h 17"/>
                  <a:gd name="T44" fmla="*/ 159 w 171"/>
                  <a:gd name="T45" fmla="*/ 12 h 17"/>
                  <a:gd name="T46" fmla="*/ 171 w 171"/>
                  <a:gd name="T4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17">
                    <a:moveTo>
                      <a:pt x="171" y="12"/>
                    </a:moveTo>
                    <a:lnTo>
                      <a:pt x="147" y="12"/>
                    </a:lnTo>
                    <a:lnTo>
                      <a:pt x="110" y="6"/>
                    </a:lnTo>
                    <a:lnTo>
                      <a:pt x="86" y="0"/>
                    </a:lnTo>
                    <a:lnTo>
                      <a:pt x="86" y="0"/>
                    </a:lnTo>
                    <a:lnTo>
                      <a:pt x="73" y="6"/>
                    </a:lnTo>
                    <a:lnTo>
                      <a:pt x="55" y="12"/>
                    </a:lnTo>
                    <a:lnTo>
                      <a:pt x="43" y="12"/>
                    </a:lnTo>
                    <a:lnTo>
                      <a:pt x="43" y="12"/>
                    </a:lnTo>
                    <a:lnTo>
                      <a:pt x="17" y="12"/>
                    </a:lnTo>
                    <a:lnTo>
                      <a:pt x="6" y="12"/>
                    </a:lnTo>
                    <a:lnTo>
                      <a:pt x="0" y="12"/>
                    </a:lnTo>
                    <a:lnTo>
                      <a:pt x="0" y="12"/>
                    </a:lnTo>
                    <a:lnTo>
                      <a:pt x="12" y="12"/>
                    </a:lnTo>
                    <a:lnTo>
                      <a:pt x="43" y="17"/>
                    </a:lnTo>
                    <a:lnTo>
                      <a:pt x="73" y="12"/>
                    </a:lnTo>
                    <a:lnTo>
                      <a:pt x="73" y="12"/>
                    </a:lnTo>
                    <a:lnTo>
                      <a:pt x="86" y="12"/>
                    </a:lnTo>
                    <a:lnTo>
                      <a:pt x="92" y="6"/>
                    </a:lnTo>
                    <a:lnTo>
                      <a:pt x="110" y="6"/>
                    </a:lnTo>
                    <a:lnTo>
                      <a:pt x="110" y="6"/>
                    </a:lnTo>
                    <a:lnTo>
                      <a:pt x="128" y="12"/>
                    </a:lnTo>
                    <a:lnTo>
                      <a:pt x="159" y="12"/>
                    </a:lnTo>
                    <a:lnTo>
                      <a:pt x="171" y="12"/>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48" name="Freeform 36"/>
              <p:cNvSpPr>
                <a:spLocks/>
              </p:cNvSpPr>
              <p:nvPr/>
            </p:nvSpPr>
            <p:spPr bwMode="auto">
              <a:xfrm>
                <a:off x="3987" y="1356"/>
                <a:ext cx="183" cy="330"/>
              </a:xfrm>
              <a:custGeom>
                <a:avLst/>
                <a:gdLst>
                  <a:gd name="T0" fmla="*/ 183 w 183"/>
                  <a:gd name="T1" fmla="*/ 75 h 330"/>
                  <a:gd name="T2" fmla="*/ 183 w 183"/>
                  <a:gd name="T3" fmla="*/ 122 h 330"/>
                  <a:gd name="T4" fmla="*/ 177 w 183"/>
                  <a:gd name="T5" fmla="*/ 202 h 330"/>
                  <a:gd name="T6" fmla="*/ 177 w 183"/>
                  <a:gd name="T7" fmla="*/ 147 h 330"/>
                  <a:gd name="T8" fmla="*/ 177 w 183"/>
                  <a:gd name="T9" fmla="*/ 122 h 330"/>
                  <a:gd name="T10" fmla="*/ 165 w 183"/>
                  <a:gd name="T11" fmla="*/ 153 h 330"/>
                  <a:gd name="T12" fmla="*/ 159 w 183"/>
                  <a:gd name="T13" fmla="*/ 214 h 330"/>
                  <a:gd name="T14" fmla="*/ 165 w 183"/>
                  <a:gd name="T15" fmla="*/ 122 h 330"/>
                  <a:gd name="T16" fmla="*/ 165 w 183"/>
                  <a:gd name="T17" fmla="*/ 75 h 330"/>
                  <a:gd name="T18" fmla="*/ 153 w 183"/>
                  <a:gd name="T19" fmla="*/ 49 h 330"/>
                  <a:gd name="T20" fmla="*/ 148 w 183"/>
                  <a:gd name="T21" fmla="*/ 49 h 330"/>
                  <a:gd name="T22" fmla="*/ 142 w 183"/>
                  <a:gd name="T23" fmla="*/ 75 h 330"/>
                  <a:gd name="T24" fmla="*/ 128 w 183"/>
                  <a:gd name="T25" fmla="*/ 55 h 330"/>
                  <a:gd name="T26" fmla="*/ 122 w 183"/>
                  <a:gd name="T27" fmla="*/ 43 h 330"/>
                  <a:gd name="T28" fmla="*/ 110 w 183"/>
                  <a:gd name="T29" fmla="*/ 55 h 330"/>
                  <a:gd name="T30" fmla="*/ 110 w 183"/>
                  <a:gd name="T31" fmla="*/ 80 h 330"/>
                  <a:gd name="T32" fmla="*/ 110 w 183"/>
                  <a:gd name="T33" fmla="*/ 165 h 330"/>
                  <a:gd name="T34" fmla="*/ 110 w 183"/>
                  <a:gd name="T35" fmla="*/ 251 h 330"/>
                  <a:gd name="T36" fmla="*/ 104 w 183"/>
                  <a:gd name="T37" fmla="*/ 165 h 330"/>
                  <a:gd name="T38" fmla="*/ 104 w 183"/>
                  <a:gd name="T39" fmla="*/ 80 h 330"/>
                  <a:gd name="T40" fmla="*/ 92 w 183"/>
                  <a:gd name="T41" fmla="*/ 67 h 330"/>
                  <a:gd name="T42" fmla="*/ 79 w 183"/>
                  <a:gd name="T43" fmla="*/ 55 h 330"/>
                  <a:gd name="T44" fmla="*/ 73 w 183"/>
                  <a:gd name="T45" fmla="*/ 80 h 330"/>
                  <a:gd name="T46" fmla="*/ 73 w 183"/>
                  <a:gd name="T47" fmla="*/ 177 h 330"/>
                  <a:gd name="T48" fmla="*/ 73 w 183"/>
                  <a:gd name="T49" fmla="*/ 226 h 330"/>
                  <a:gd name="T50" fmla="*/ 67 w 183"/>
                  <a:gd name="T51" fmla="*/ 269 h 330"/>
                  <a:gd name="T52" fmla="*/ 67 w 183"/>
                  <a:gd name="T53" fmla="*/ 330 h 330"/>
                  <a:gd name="T54" fmla="*/ 67 w 183"/>
                  <a:gd name="T55" fmla="*/ 257 h 330"/>
                  <a:gd name="T56" fmla="*/ 67 w 183"/>
                  <a:gd name="T57" fmla="*/ 191 h 330"/>
                  <a:gd name="T58" fmla="*/ 67 w 183"/>
                  <a:gd name="T59" fmla="*/ 92 h 330"/>
                  <a:gd name="T60" fmla="*/ 55 w 183"/>
                  <a:gd name="T61" fmla="*/ 67 h 330"/>
                  <a:gd name="T62" fmla="*/ 43 w 183"/>
                  <a:gd name="T63" fmla="*/ 61 h 330"/>
                  <a:gd name="T64" fmla="*/ 37 w 183"/>
                  <a:gd name="T65" fmla="*/ 92 h 330"/>
                  <a:gd name="T66" fmla="*/ 43 w 183"/>
                  <a:gd name="T67" fmla="*/ 130 h 330"/>
                  <a:gd name="T68" fmla="*/ 37 w 183"/>
                  <a:gd name="T69" fmla="*/ 185 h 330"/>
                  <a:gd name="T70" fmla="*/ 37 w 183"/>
                  <a:gd name="T71" fmla="*/ 240 h 330"/>
                  <a:gd name="T72" fmla="*/ 37 w 183"/>
                  <a:gd name="T73" fmla="*/ 263 h 330"/>
                  <a:gd name="T74" fmla="*/ 37 w 183"/>
                  <a:gd name="T75" fmla="*/ 177 h 330"/>
                  <a:gd name="T76" fmla="*/ 37 w 183"/>
                  <a:gd name="T77" fmla="*/ 104 h 330"/>
                  <a:gd name="T78" fmla="*/ 31 w 183"/>
                  <a:gd name="T79" fmla="*/ 67 h 330"/>
                  <a:gd name="T80" fmla="*/ 31 w 183"/>
                  <a:gd name="T81" fmla="*/ 49 h 330"/>
                  <a:gd name="T82" fmla="*/ 18 w 183"/>
                  <a:gd name="T83" fmla="*/ 49 h 330"/>
                  <a:gd name="T84" fmla="*/ 6 w 183"/>
                  <a:gd name="T85" fmla="*/ 55 h 330"/>
                  <a:gd name="T86" fmla="*/ 0 w 183"/>
                  <a:gd name="T87" fmla="*/ 92 h 330"/>
                  <a:gd name="T88" fmla="*/ 6 w 183"/>
                  <a:gd name="T89" fmla="*/ 31 h 330"/>
                  <a:gd name="T90" fmla="*/ 18 w 183"/>
                  <a:gd name="T91" fmla="*/ 25 h 330"/>
                  <a:gd name="T92" fmla="*/ 37 w 183"/>
                  <a:gd name="T93" fmla="*/ 12 h 330"/>
                  <a:gd name="T94" fmla="*/ 49 w 183"/>
                  <a:gd name="T95" fmla="*/ 12 h 330"/>
                  <a:gd name="T96" fmla="*/ 61 w 183"/>
                  <a:gd name="T97" fmla="*/ 0 h 330"/>
                  <a:gd name="T98" fmla="*/ 79 w 183"/>
                  <a:gd name="T99" fmla="*/ 0 h 330"/>
                  <a:gd name="T100" fmla="*/ 104 w 183"/>
                  <a:gd name="T101" fmla="*/ 0 h 330"/>
                  <a:gd name="T102" fmla="*/ 134 w 183"/>
                  <a:gd name="T103" fmla="*/ 12 h 330"/>
                  <a:gd name="T104" fmla="*/ 165 w 183"/>
                  <a:gd name="T105" fmla="*/ 31 h 330"/>
                  <a:gd name="T106" fmla="*/ 177 w 183"/>
                  <a:gd name="T107" fmla="*/ 5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330">
                    <a:moveTo>
                      <a:pt x="177" y="55"/>
                    </a:moveTo>
                    <a:lnTo>
                      <a:pt x="177" y="61"/>
                    </a:lnTo>
                    <a:lnTo>
                      <a:pt x="177" y="67"/>
                    </a:lnTo>
                    <a:lnTo>
                      <a:pt x="183" y="75"/>
                    </a:lnTo>
                    <a:lnTo>
                      <a:pt x="183" y="75"/>
                    </a:lnTo>
                    <a:lnTo>
                      <a:pt x="183" y="86"/>
                    </a:lnTo>
                    <a:lnTo>
                      <a:pt x="183" y="110"/>
                    </a:lnTo>
                    <a:lnTo>
                      <a:pt x="183" y="122"/>
                    </a:lnTo>
                    <a:lnTo>
                      <a:pt x="183" y="122"/>
                    </a:lnTo>
                    <a:lnTo>
                      <a:pt x="177" y="147"/>
                    </a:lnTo>
                    <a:lnTo>
                      <a:pt x="177" y="185"/>
                    </a:lnTo>
                    <a:lnTo>
                      <a:pt x="177" y="202"/>
                    </a:lnTo>
                    <a:lnTo>
                      <a:pt x="177" y="202"/>
                    </a:lnTo>
                    <a:lnTo>
                      <a:pt x="177" y="191"/>
                    </a:lnTo>
                    <a:lnTo>
                      <a:pt x="177" y="165"/>
                    </a:lnTo>
                    <a:lnTo>
                      <a:pt x="177" y="147"/>
                    </a:lnTo>
                    <a:lnTo>
                      <a:pt x="177" y="147"/>
                    </a:lnTo>
                    <a:lnTo>
                      <a:pt x="177" y="135"/>
                    </a:lnTo>
                    <a:lnTo>
                      <a:pt x="177" y="130"/>
                    </a:lnTo>
                    <a:lnTo>
                      <a:pt x="177" y="122"/>
                    </a:lnTo>
                    <a:lnTo>
                      <a:pt x="177" y="122"/>
                    </a:lnTo>
                    <a:lnTo>
                      <a:pt x="171" y="130"/>
                    </a:lnTo>
                    <a:lnTo>
                      <a:pt x="165" y="141"/>
                    </a:lnTo>
                    <a:lnTo>
                      <a:pt x="165" y="153"/>
                    </a:lnTo>
                    <a:lnTo>
                      <a:pt x="165" y="153"/>
                    </a:lnTo>
                    <a:lnTo>
                      <a:pt x="159" y="171"/>
                    </a:lnTo>
                    <a:lnTo>
                      <a:pt x="159" y="202"/>
                    </a:lnTo>
                    <a:lnTo>
                      <a:pt x="159" y="214"/>
                    </a:lnTo>
                    <a:lnTo>
                      <a:pt x="159" y="214"/>
                    </a:lnTo>
                    <a:lnTo>
                      <a:pt x="159" y="196"/>
                    </a:lnTo>
                    <a:lnTo>
                      <a:pt x="159" y="153"/>
                    </a:lnTo>
                    <a:lnTo>
                      <a:pt x="165" y="122"/>
                    </a:lnTo>
                    <a:lnTo>
                      <a:pt x="165" y="122"/>
                    </a:lnTo>
                    <a:lnTo>
                      <a:pt x="165" y="104"/>
                    </a:lnTo>
                    <a:lnTo>
                      <a:pt x="165" y="86"/>
                    </a:lnTo>
                    <a:lnTo>
                      <a:pt x="165" y="75"/>
                    </a:lnTo>
                    <a:lnTo>
                      <a:pt x="165" y="75"/>
                    </a:lnTo>
                    <a:lnTo>
                      <a:pt x="159" y="67"/>
                    </a:lnTo>
                    <a:lnTo>
                      <a:pt x="159" y="55"/>
                    </a:lnTo>
                    <a:lnTo>
                      <a:pt x="153" y="49"/>
                    </a:lnTo>
                    <a:lnTo>
                      <a:pt x="153" y="49"/>
                    </a:lnTo>
                    <a:lnTo>
                      <a:pt x="148" y="43"/>
                    </a:lnTo>
                    <a:lnTo>
                      <a:pt x="148" y="43"/>
                    </a:lnTo>
                    <a:lnTo>
                      <a:pt x="148" y="49"/>
                    </a:lnTo>
                    <a:lnTo>
                      <a:pt x="148" y="49"/>
                    </a:lnTo>
                    <a:lnTo>
                      <a:pt x="148" y="61"/>
                    </a:lnTo>
                    <a:lnTo>
                      <a:pt x="142" y="67"/>
                    </a:lnTo>
                    <a:lnTo>
                      <a:pt x="142" y="75"/>
                    </a:lnTo>
                    <a:lnTo>
                      <a:pt x="142" y="75"/>
                    </a:lnTo>
                    <a:lnTo>
                      <a:pt x="134" y="75"/>
                    </a:lnTo>
                    <a:lnTo>
                      <a:pt x="128" y="67"/>
                    </a:lnTo>
                    <a:lnTo>
                      <a:pt x="128" y="55"/>
                    </a:lnTo>
                    <a:lnTo>
                      <a:pt x="128" y="55"/>
                    </a:lnTo>
                    <a:lnTo>
                      <a:pt x="128" y="49"/>
                    </a:lnTo>
                    <a:lnTo>
                      <a:pt x="122" y="43"/>
                    </a:lnTo>
                    <a:lnTo>
                      <a:pt x="122" y="43"/>
                    </a:lnTo>
                    <a:lnTo>
                      <a:pt x="122" y="43"/>
                    </a:lnTo>
                    <a:lnTo>
                      <a:pt x="116" y="49"/>
                    </a:lnTo>
                    <a:lnTo>
                      <a:pt x="116" y="55"/>
                    </a:lnTo>
                    <a:lnTo>
                      <a:pt x="110" y="55"/>
                    </a:lnTo>
                    <a:lnTo>
                      <a:pt x="110" y="55"/>
                    </a:lnTo>
                    <a:lnTo>
                      <a:pt x="110" y="61"/>
                    </a:lnTo>
                    <a:lnTo>
                      <a:pt x="110" y="75"/>
                    </a:lnTo>
                    <a:lnTo>
                      <a:pt x="110" y="80"/>
                    </a:lnTo>
                    <a:lnTo>
                      <a:pt x="110" y="80"/>
                    </a:lnTo>
                    <a:lnTo>
                      <a:pt x="110" y="104"/>
                    </a:lnTo>
                    <a:lnTo>
                      <a:pt x="110" y="141"/>
                    </a:lnTo>
                    <a:lnTo>
                      <a:pt x="110" y="165"/>
                    </a:lnTo>
                    <a:lnTo>
                      <a:pt x="110" y="165"/>
                    </a:lnTo>
                    <a:lnTo>
                      <a:pt x="104" y="196"/>
                    </a:lnTo>
                    <a:lnTo>
                      <a:pt x="110" y="232"/>
                    </a:lnTo>
                    <a:lnTo>
                      <a:pt x="110" y="251"/>
                    </a:lnTo>
                    <a:lnTo>
                      <a:pt x="110" y="251"/>
                    </a:lnTo>
                    <a:lnTo>
                      <a:pt x="104" y="232"/>
                    </a:lnTo>
                    <a:lnTo>
                      <a:pt x="104" y="196"/>
                    </a:lnTo>
                    <a:lnTo>
                      <a:pt x="104" y="165"/>
                    </a:lnTo>
                    <a:lnTo>
                      <a:pt x="104" y="165"/>
                    </a:lnTo>
                    <a:lnTo>
                      <a:pt x="104" y="141"/>
                    </a:lnTo>
                    <a:lnTo>
                      <a:pt x="104" y="104"/>
                    </a:lnTo>
                    <a:lnTo>
                      <a:pt x="104" y="80"/>
                    </a:lnTo>
                    <a:lnTo>
                      <a:pt x="104" y="80"/>
                    </a:lnTo>
                    <a:lnTo>
                      <a:pt x="98" y="75"/>
                    </a:lnTo>
                    <a:lnTo>
                      <a:pt x="92" y="75"/>
                    </a:lnTo>
                    <a:lnTo>
                      <a:pt x="92" y="67"/>
                    </a:lnTo>
                    <a:lnTo>
                      <a:pt x="92" y="67"/>
                    </a:lnTo>
                    <a:lnTo>
                      <a:pt x="87" y="67"/>
                    </a:lnTo>
                    <a:lnTo>
                      <a:pt x="87" y="61"/>
                    </a:lnTo>
                    <a:lnTo>
                      <a:pt x="79" y="55"/>
                    </a:lnTo>
                    <a:lnTo>
                      <a:pt x="79" y="55"/>
                    </a:lnTo>
                    <a:lnTo>
                      <a:pt x="73" y="61"/>
                    </a:lnTo>
                    <a:lnTo>
                      <a:pt x="73" y="75"/>
                    </a:lnTo>
                    <a:lnTo>
                      <a:pt x="73" y="80"/>
                    </a:lnTo>
                    <a:lnTo>
                      <a:pt x="73" y="80"/>
                    </a:lnTo>
                    <a:lnTo>
                      <a:pt x="73" y="104"/>
                    </a:lnTo>
                    <a:lnTo>
                      <a:pt x="73" y="147"/>
                    </a:lnTo>
                    <a:lnTo>
                      <a:pt x="73" y="177"/>
                    </a:lnTo>
                    <a:lnTo>
                      <a:pt x="73" y="177"/>
                    </a:lnTo>
                    <a:lnTo>
                      <a:pt x="73" y="196"/>
                    </a:lnTo>
                    <a:lnTo>
                      <a:pt x="73" y="214"/>
                    </a:lnTo>
                    <a:lnTo>
                      <a:pt x="73" y="226"/>
                    </a:lnTo>
                    <a:lnTo>
                      <a:pt x="73" y="226"/>
                    </a:lnTo>
                    <a:lnTo>
                      <a:pt x="73" y="246"/>
                    </a:lnTo>
                    <a:lnTo>
                      <a:pt x="67" y="257"/>
                    </a:lnTo>
                    <a:lnTo>
                      <a:pt x="67" y="269"/>
                    </a:lnTo>
                    <a:lnTo>
                      <a:pt x="67" y="269"/>
                    </a:lnTo>
                    <a:lnTo>
                      <a:pt x="67" y="287"/>
                    </a:lnTo>
                    <a:lnTo>
                      <a:pt x="67" y="318"/>
                    </a:lnTo>
                    <a:lnTo>
                      <a:pt x="67" y="330"/>
                    </a:lnTo>
                    <a:lnTo>
                      <a:pt x="67" y="330"/>
                    </a:lnTo>
                    <a:lnTo>
                      <a:pt x="67" y="324"/>
                    </a:lnTo>
                    <a:lnTo>
                      <a:pt x="67" y="287"/>
                    </a:lnTo>
                    <a:lnTo>
                      <a:pt x="67" y="257"/>
                    </a:lnTo>
                    <a:lnTo>
                      <a:pt x="67" y="257"/>
                    </a:lnTo>
                    <a:lnTo>
                      <a:pt x="67" y="232"/>
                    </a:lnTo>
                    <a:lnTo>
                      <a:pt x="67" y="208"/>
                    </a:lnTo>
                    <a:lnTo>
                      <a:pt x="67" y="191"/>
                    </a:lnTo>
                    <a:lnTo>
                      <a:pt x="67" y="191"/>
                    </a:lnTo>
                    <a:lnTo>
                      <a:pt x="67" y="165"/>
                    </a:lnTo>
                    <a:lnTo>
                      <a:pt x="67" y="122"/>
                    </a:lnTo>
                    <a:lnTo>
                      <a:pt x="67" y="92"/>
                    </a:lnTo>
                    <a:lnTo>
                      <a:pt x="67" y="92"/>
                    </a:lnTo>
                    <a:lnTo>
                      <a:pt x="61" y="86"/>
                    </a:lnTo>
                    <a:lnTo>
                      <a:pt x="55" y="75"/>
                    </a:lnTo>
                    <a:lnTo>
                      <a:pt x="55" y="67"/>
                    </a:lnTo>
                    <a:lnTo>
                      <a:pt x="55" y="67"/>
                    </a:lnTo>
                    <a:lnTo>
                      <a:pt x="49" y="61"/>
                    </a:lnTo>
                    <a:lnTo>
                      <a:pt x="49" y="61"/>
                    </a:lnTo>
                    <a:lnTo>
                      <a:pt x="43" y="61"/>
                    </a:lnTo>
                    <a:lnTo>
                      <a:pt x="43" y="61"/>
                    </a:lnTo>
                    <a:lnTo>
                      <a:pt x="37" y="67"/>
                    </a:lnTo>
                    <a:lnTo>
                      <a:pt x="37" y="80"/>
                    </a:lnTo>
                    <a:lnTo>
                      <a:pt x="37" y="92"/>
                    </a:lnTo>
                    <a:lnTo>
                      <a:pt x="37" y="92"/>
                    </a:lnTo>
                    <a:lnTo>
                      <a:pt x="37" y="104"/>
                    </a:lnTo>
                    <a:lnTo>
                      <a:pt x="37" y="116"/>
                    </a:lnTo>
                    <a:lnTo>
                      <a:pt x="43" y="130"/>
                    </a:lnTo>
                    <a:lnTo>
                      <a:pt x="43" y="130"/>
                    </a:lnTo>
                    <a:lnTo>
                      <a:pt x="43" y="147"/>
                    </a:lnTo>
                    <a:lnTo>
                      <a:pt x="37" y="165"/>
                    </a:lnTo>
                    <a:lnTo>
                      <a:pt x="37" y="185"/>
                    </a:lnTo>
                    <a:lnTo>
                      <a:pt x="37" y="185"/>
                    </a:lnTo>
                    <a:lnTo>
                      <a:pt x="37" y="208"/>
                    </a:lnTo>
                    <a:lnTo>
                      <a:pt x="37" y="226"/>
                    </a:lnTo>
                    <a:lnTo>
                      <a:pt x="37" y="240"/>
                    </a:lnTo>
                    <a:lnTo>
                      <a:pt x="37" y="240"/>
                    </a:lnTo>
                    <a:lnTo>
                      <a:pt x="37" y="251"/>
                    </a:lnTo>
                    <a:lnTo>
                      <a:pt x="37" y="257"/>
                    </a:lnTo>
                    <a:lnTo>
                      <a:pt x="37" y="263"/>
                    </a:lnTo>
                    <a:lnTo>
                      <a:pt x="37" y="263"/>
                    </a:lnTo>
                    <a:lnTo>
                      <a:pt x="37" y="246"/>
                    </a:lnTo>
                    <a:lnTo>
                      <a:pt x="37" y="208"/>
                    </a:lnTo>
                    <a:lnTo>
                      <a:pt x="37" y="177"/>
                    </a:lnTo>
                    <a:lnTo>
                      <a:pt x="37" y="177"/>
                    </a:lnTo>
                    <a:lnTo>
                      <a:pt x="37" y="159"/>
                    </a:lnTo>
                    <a:lnTo>
                      <a:pt x="37" y="130"/>
                    </a:lnTo>
                    <a:lnTo>
                      <a:pt x="37" y="104"/>
                    </a:lnTo>
                    <a:lnTo>
                      <a:pt x="37" y="104"/>
                    </a:lnTo>
                    <a:lnTo>
                      <a:pt x="31" y="92"/>
                    </a:lnTo>
                    <a:lnTo>
                      <a:pt x="31" y="80"/>
                    </a:lnTo>
                    <a:lnTo>
                      <a:pt x="31" y="67"/>
                    </a:lnTo>
                    <a:lnTo>
                      <a:pt x="31" y="67"/>
                    </a:lnTo>
                    <a:lnTo>
                      <a:pt x="31" y="61"/>
                    </a:lnTo>
                    <a:lnTo>
                      <a:pt x="31" y="55"/>
                    </a:lnTo>
                    <a:lnTo>
                      <a:pt x="31" y="49"/>
                    </a:lnTo>
                    <a:lnTo>
                      <a:pt x="31" y="49"/>
                    </a:lnTo>
                    <a:lnTo>
                      <a:pt x="24" y="49"/>
                    </a:lnTo>
                    <a:lnTo>
                      <a:pt x="18" y="49"/>
                    </a:lnTo>
                    <a:lnTo>
                      <a:pt x="18" y="49"/>
                    </a:lnTo>
                    <a:lnTo>
                      <a:pt x="18" y="49"/>
                    </a:lnTo>
                    <a:lnTo>
                      <a:pt x="12" y="49"/>
                    </a:lnTo>
                    <a:lnTo>
                      <a:pt x="6" y="55"/>
                    </a:lnTo>
                    <a:lnTo>
                      <a:pt x="6" y="55"/>
                    </a:lnTo>
                    <a:lnTo>
                      <a:pt x="6" y="55"/>
                    </a:lnTo>
                    <a:lnTo>
                      <a:pt x="0" y="67"/>
                    </a:lnTo>
                    <a:lnTo>
                      <a:pt x="0" y="80"/>
                    </a:lnTo>
                    <a:lnTo>
                      <a:pt x="0" y="92"/>
                    </a:lnTo>
                    <a:lnTo>
                      <a:pt x="0" y="92"/>
                    </a:lnTo>
                    <a:lnTo>
                      <a:pt x="0" y="86"/>
                    </a:lnTo>
                    <a:lnTo>
                      <a:pt x="0" y="61"/>
                    </a:lnTo>
                    <a:lnTo>
                      <a:pt x="6" y="31"/>
                    </a:lnTo>
                    <a:lnTo>
                      <a:pt x="6" y="31"/>
                    </a:lnTo>
                    <a:lnTo>
                      <a:pt x="6" y="31"/>
                    </a:lnTo>
                    <a:lnTo>
                      <a:pt x="12" y="31"/>
                    </a:lnTo>
                    <a:lnTo>
                      <a:pt x="18" y="25"/>
                    </a:lnTo>
                    <a:lnTo>
                      <a:pt x="18" y="25"/>
                    </a:lnTo>
                    <a:lnTo>
                      <a:pt x="24" y="25"/>
                    </a:lnTo>
                    <a:lnTo>
                      <a:pt x="31" y="19"/>
                    </a:lnTo>
                    <a:lnTo>
                      <a:pt x="37" y="12"/>
                    </a:lnTo>
                    <a:lnTo>
                      <a:pt x="37" y="12"/>
                    </a:lnTo>
                    <a:lnTo>
                      <a:pt x="43" y="12"/>
                    </a:lnTo>
                    <a:lnTo>
                      <a:pt x="43" y="12"/>
                    </a:lnTo>
                    <a:lnTo>
                      <a:pt x="49" y="12"/>
                    </a:lnTo>
                    <a:lnTo>
                      <a:pt x="49" y="12"/>
                    </a:lnTo>
                    <a:lnTo>
                      <a:pt x="49" y="12"/>
                    </a:lnTo>
                    <a:lnTo>
                      <a:pt x="55" y="6"/>
                    </a:lnTo>
                    <a:lnTo>
                      <a:pt x="61" y="0"/>
                    </a:lnTo>
                    <a:lnTo>
                      <a:pt x="61" y="0"/>
                    </a:lnTo>
                    <a:lnTo>
                      <a:pt x="67" y="0"/>
                    </a:lnTo>
                    <a:lnTo>
                      <a:pt x="73" y="0"/>
                    </a:lnTo>
                    <a:lnTo>
                      <a:pt x="79" y="0"/>
                    </a:lnTo>
                    <a:lnTo>
                      <a:pt x="79" y="0"/>
                    </a:lnTo>
                    <a:lnTo>
                      <a:pt x="87" y="0"/>
                    </a:lnTo>
                    <a:lnTo>
                      <a:pt x="98" y="0"/>
                    </a:lnTo>
                    <a:lnTo>
                      <a:pt x="104" y="0"/>
                    </a:lnTo>
                    <a:lnTo>
                      <a:pt x="104" y="0"/>
                    </a:lnTo>
                    <a:lnTo>
                      <a:pt x="110" y="6"/>
                    </a:lnTo>
                    <a:lnTo>
                      <a:pt x="122" y="12"/>
                    </a:lnTo>
                    <a:lnTo>
                      <a:pt x="134" y="12"/>
                    </a:lnTo>
                    <a:lnTo>
                      <a:pt x="134" y="12"/>
                    </a:lnTo>
                    <a:lnTo>
                      <a:pt x="142" y="19"/>
                    </a:lnTo>
                    <a:lnTo>
                      <a:pt x="153" y="25"/>
                    </a:lnTo>
                    <a:lnTo>
                      <a:pt x="165" y="31"/>
                    </a:lnTo>
                    <a:lnTo>
                      <a:pt x="165" y="31"/>
                    </a:lnTo>
                    <a:lnTo>
                      <a:pt x="165" y="37"/>
                    </a:lnTo>
                    <a:lnTo>
                      <a:pt x="171" y="49"/>
                    </a:lnTo>
                    <a:lnTo>
                      <a:pt x="177"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49" name="Freeform 37"/>
              <p:cNvSpPr>
                <a:spLocks/>
              </p:cNvSpPr>
              <p:nvPr/>
            </p:nvSpPr>
            <p:spPr bwMode="auto">
              <a:xfrm>
                <a:off x="4121" y="1442"/>
                <a:ext cx="8" cy="116"/>
              </a:xfrm>
              <a:custGeom>
                <a:avLst/>
                <a:gdLst>
                  <a:gd name="T0" fmla="*/ 0 w 8"/>
                  <a:gd name="T1" fmla="*/ 0 h 116"/>
                  <a:gd name="T2" fmla="*/ 0 w 8"/>
                  <a:gd name="T3" fmla="*/ 6 h 116"/>
                  <a:gd name="T4" fmla="*/ 0 w 8"/>
                  <a:gd name="T5" fmla="*/ 24 h 116"/>
                  <a:gd name="T6" fmla="*/ 0 w 8"/>
                  <a:gd name="T7" fmla="*/ 36 h 116"/>
                  <a:gd name="T8" fmla="*/ 0 w 8"/>
                  <a:gd name="T9" fmla="*/ 36 h 116"/>
                  <a:gd name="T10" fmla="*/ 0 w 8"/>
                  <a:gd name="T11" fmla="*/ 55 h 116"/>
                  <a:gd name="T12" fmla="*/ 0 w 8"/>
                  <a:gd name="T13" fmla="*/ 85 h 116"/>
                  <a:gd name="T14" fmla="*/ 0 w 8"/>
                  <a:gd name="T15" fmla="*/ 105 h 116"/>
                  <a:gd name="T16" fmla="*/ 0 w 8"/>
                  <a:gd name="T17" fmla="*/ 105 h 116"/>
                  <a:gd name="T18" fmla="*/ 0 w 8"/>
                  <a:gd name="T19" fmla="*/ 110 h 116"/>
                  <a:gd name="T20" fmla="*/ 0 w 8"/>
                  <a:gd name="T21" fmla="*/ 116 h 116"/>
                  <a:gd name="T22" fmla="*/ 0 w 8"/>
                  <a:gd name="T23" fmla="*/ 116 h 116"/>
                  <a:gd name="T24" fmla="*/ 0 w 8"/>
                  <a:gd name="T25" fmla="*/ 116 h 116"/>
                  <a:gd name="T26" fmla="*/ 0 w 8"/>
                  <a:gd name="T27" fmla="*/ 105 h 116"/>
                  <a:gd name="T28" fmla="*/ 0 w 8"/>
                  <a:gd name="T29" fmla="*/ 79 h 116"/>
                  <a:gd name="T30" fmla="*/ 8 w 8"/>
                  <a:gd name="T31" fmla="*/ 49 h 116"/>
                  <a:gd name="T32" fmla="*/ 8 w 8"/>
                  <a:gd name="T33" fmla="*/ 49 h 116"/>
                  <a:gd name="T34" fmla="*/ 0 w 8"/>
                  <a:gd name="T35" fmla="*/ 24 h 116"/>
                  <a:gd name="T36" fmla="*/ 0 w 8"/>
                  <a:gd name="T37" fmla="*/ 6 h 116"/>
                  <a:gd name="T38" fmla="*/ 0 w 8"/>
                  <a:gd name="T3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16">
                    <a:moveTo>
                      <a:pt x="0" y="0"/>
                    </a:moveTo>
                    <a:lnTo>
                      <a:pt x="0" y="6"/>
                    </a:lnTo>
                    <a:lnTo>
                      <a:pt x="0" y="24"/>
                    </a:lnTo>
                    <a:lnTo>
                      <a:pt x="0" y="36"/>
                    </a:lnTo>
                    <a:lnTo>
                      <a:pt x="0" y="36"/>
                    </a:lnTo>
                    <a:lnTo>
                      <a:pt x="0" y="55"/>
                    </a:lnTo>
                    <a:lnTo>
                      <a:pt x="0" y="85"/>
                    </a:lnTo>
                    <a:lnTo>
                      <a:pt x="0" y="105"/>
                    </a:lnTo>
                    <a:lnTo>
                      <a:pt x="0" y="105"/>
                    </a:lnTo>
                    <a:lnTo>
                      <a:pt x="0" y="110"/>
                    </a:lnTo>
                    <a:lnTo>
                      <a:pt x="0" y="116"/>
                    </a:lnTo>
                    <a:lnTo>
                      <a:pt x="0" y="116"/>
                    </a:lnTo>
                    <a:lnTo>
                      <a:pt x="0" y="116"/>
                    </a:lnTo>
                    <a:lnTo>
                      <a:pt x="0" y="105"/>
                    </a:lnTo>
                    <a:lnTo>
                      <a:pt x="0" y="79"/>
                    </a:lnTo>
                    <a:lnTo>
                      <a:pt x="8" y="49"/>
                    </a:lnTo>
                    <a:lnTo>
                      <a:pt x="8" y="49"/>
                    </a:lnTo>
                    <a:lnTo>
                      <a:pt x="0" y="24"/>
                    </a:lnTo>
                    <a:lnTo>
                      <a:pt x="0" y="6"/>
                    </a:lnTo>
                    <a:lnTo>
                      <a:pt x="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50" name="Freeform 38"/>
              <p:cNvSpPr>
                <a:spLocks/>
              </p:cNvSpPr>
              <p:nvPr/>
            </p:nvSpPr>
            <p:spPr bwMode="auto">
              <a:xfrm>
                <a:off x="4085" y="3393"/>
                <a:ext cx="6" cy="342"/>
              </a:xfrm>
              <a:custGeom>
                <a:avLst/>
                <a:gdLst>
                  <a:gd name="T0" fmla="*/ 6 w 6"/>
                  <a:gd name="T1" fmla="*/ 6 h 342"/>
                  <a:gd name="T2" fmla="*/ 6 w 6"/>
                  <a:gd name="T3" fmla="*/ 25 h 342"/>
                  <a:gd name="T4" fmla="*/ 6 w 6"/>
                  <a:gd name="T5" fmla="*/ 55 h 342"/>
                  <a:gd name="T6" fmla="*/ 6 w 6"/>
                  <a:gd name="T7" fmla="*/ 74 h 342"/>
                  <a:gd name="T8" fmla="*/ 6 w 6"/>
                  <a:gd name="T9" fmla="*/ 74 h 342"/>
                  <a:gd name="T10" fmla="*/ 6 w 6"/>
                  <a:gd name="T11" fmla="*/ 98 h 342"/>
                  <a:gd name="T12" fmla="*/ 6 w 6"/>
                  <a:gd name="T13" fmla="*/ 129 h 342"/>
                  <a:gd name="T14" fmla="*/ 6 w 6"/>
                  <a:gd name="T15" fmla="*/ 147 h 342"/>
                  <a:gd name="T16" fmla="*/ 6 w 6"/>
                  <a:gd name="T17" fmla="*/ 147 h 342"/>
                  <a:gd name="T18" fmla="*/ 6 w 6"/>
                  <a:gd name="T19" fmla="*/ 208 h 342"/>
                  <a:gd name="T20" fmla="*/ 0 w 6"/>
                  <a:gd name="T21" fmla="*/ 306 h 342"/>
                  <a:gd name="T22" fmla="*/ 0 w 6"/>
                  <a:gd name="T23" fmla="*/ 342 h 342"/>
                  <a:gd name="T24" fmla="*/ 0 w 6"/>
                  <a:gd name="T25" fmla="*/ 342 h 342"/>
                  <a:gd name="T26" fmla="*/ 0 w 6"/>
                  <a:gd name="T27" fmla="*/ 269 h 342"/>
                  <a:gd name="T28" fmla="*/ 0 w 6"/>
                  <a:gd name="T29" fmla="*/ 159 h 342"/>
                  <a:gd name="T30" fmla="*/ 0 w 6"/>
                  <a:gd name="T31" fmla="*/ 92 h 342"/>
                  <a:gd name="T32" fmla="*/ 0 w 6"/>
                  <a:gd name="T33" fmla="*/ 92 h 342"/>
                  <a:gd name="T34" fmla="*/ 0 w 6"/>
                  <a:gd name="T35" fmla="*/ 67 h 342"/>
                  <a:gd name="T36" fmla="*/ 0 w 6"/>
                  <a:gd name="T37" fmla="*/ 31 h 342"/>
                  <a:gd name="T38" fmla="*/ 0 w 6"/>
                  <a:gd name="T39" fmla="*/ 0 h 342"/>
                  <a:gd name="T40" fmla="*/ 0 w 6"/>
                  <a:gd name="T41" fmla="*/ 0 h 342"/>
                  <a:gd name="T42" fmla="*/ 0 w 6"/>
                  <a:gd name="T43" fmla="*/ 0 h 342"/>
                  <a:gd name="T44" fmla="*/ 0 w 6"/>
                  <a:gd name="T45" fmla="*/ 6 h 342"/>
                  <a:gd name="T46" fmla="*/ 6 w 6"/>
                  <a:gd name="T47" fmla="*/ 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342">
                    <a:moveTo>
                      <a:pt x="6" y="6"/>
                    </a:moveTo>
                    <a:lnTo>
                      <a:pt x="6" y="25"/>
                    </a:lnTo>
                    <a:lnTo>
                      <a:pt x="6" y="55"/>
                    </a:lnTo>
                    <a:lnTo>
                      <a:pt x="6" y="74"/>
                    </a:lnTo>
                    <a:lnTo>
                      <a:pt x="6" y="74"/>
                    </a:lnTo>
                    <a:lnTo>
                      <a:pt x="6" y="98"/>
                    </a:lnTo>
                    <a:lnTo>
                      <a:pt x="6" y="129"/>
                    </a:lnTo>
                    <a:lnTo>
                      <a:pt x="6" y="147"/>
                    </a:lnTo>
                    <a:lnTo>
                      <a:pt x="6" y="147"/>
                    </a:lnTo>
                    <a:lnTo>
                      <a:pt x="6" y="208"/>
                    </a:lnTo>
                    <a:lnTo>
                      <a:pt x="0" y="306"/>
                    </a:lnTo>
                    <a:lnTo>
                      <a:pt x="0" y="342"/>
                    </a:lnTo>
                    <a:lnTo>
                      <a:pt x="0" y="342"/>
                    </a:lnTo>
                    <a:lnTo>
                      <a:pt x="0" y="269"/>
                    </a:lnTo>
                    <a:lnTo>
                      <a:pt x="0" y="159"/>
                    </a:lnTo>
                    <a:lnTo>
                      <a:pt x="0" y="92"/>
                    </a:lnTo>
                    <a:lnTo>
                      <a:pt x="0" y="92"/>
                    </a:lnTo>
                    <a:lnTo>
                      <a:pt x="0" y="67"/>
                    </a:lnTo>
                    <a:lnTo>
                      <a:pt x="0" y="31"/>
                    </a:lnTo>
                    <a:lnTo>
                      <a:pt x="0" y="0"/>
                    </a:lnTo>
                    <a:lnTo>
                      <a:pt x="0" y="0"/>
                    </a:lnTo>
                    <a:lnTo>
                      <a:pt x="0" y="0"/>
                    </a:lnTo>
                    <a:lnTo>
                      <a:pt x="0" y="6"/>
                    </a:lnTo>
                    <a:lnTo>
                      <a:pt x="6" y="6"/>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51" name="Freeform 39"/>
              <p:cNvSpPr>
                <a:spLocks/>
              </p:cNvSpPr>
              <p:nvPr/>
            </p:nvSpPr>
            <p:spPr bwMode="auto">
              <a:xfrm>
                <a:off x="3987" y="2819"/>
                <a:ext cx="171" cy="593"/>
              </a:xfrm>
              <a:custGeom>
                <a:avLst/>
                <a:gdLst>
                  <a:gd name="T0" fmla="*/ 171 w 171"/>
                  <a:gd name="T1" fmla="*/ 0 h 593"/>
                  <a:gd name="T2" fmla="*/ 171 w 171"/>
                  <a:gd name="T3" fmla="*/ 17 h 593"/>
                  <a:gd name="T4" fmla="*/ 171 w 171"/>
                  <a:gd name="T5" fmla="*/ 49 h 593"/>
                  <a:gd name="T6" fmla="*/ 171 w 171"/>
                  <a:gd name="T7" fmla="*/ 78 h 593"/>
                  <a:gd name="T8" fmla="*/ 171 w 171"/>
                  <a:gd name="T9" fmla="*/ 78 h 593"/>
                  <a:gd name="T10" fmla="*/ 165 w 171"/>
                  <a:gd name="T11" fmla="*/ 110 h 593"/>
                  <a:gd name="T12" fmla="*/ 165 w 171"/>
                  <a:gd name="T13" fmla="*/ 139 h 593"/>
                  <a:gd name="T14" fmla="*/ 165 w 171"/>
                  <a:gd name="T15" fmla="*/ 153 h 593"/>
                  <a:gd name="T16" fmla="*/ 165 w 171"/>
                  <a:gd name="T17" fmla="*/ 153 h 593"/>
                  <a:gd name="T18" fmla="*/ 165 w 171"/>
                  <a:gd name="T19" fmla="*/ 84 h 593"/>
                  <a:gd name="T20" fmla="*/ 159 w 171"/>
                  <a:gd name="T21" fmla="*/ 98 h 593"/>
                  <a:gd name="T22" fmla="*/ 159 w 171"/>
                  <a:gd name="T23" fmla="*/ 116 h 593"/>
                  <a:gd name="T24" fmla="*/ 159 w 171"/>
                  <a:gd name="T25" fmla="*/ 133 h 593"/>
                  <a:gd name="T26" fmla="*/ 159 w 171"/>
                  <a:gd name="T27" fmla="*/ 133 h 593"/>
                  <a:gd name="T28" fmla="*/ 159 w 171"/>
                  <a:gd name="T29" fmla="*/ 159 h 593"/>
                  <a:gd name="T30" fmla="*/ 159 w 171"/>
                  <a:gd name="T31" fmla="*/ 182 h 593"/>
                  <a:gd name="T32" fmla="*/ 153 w 171"/>
                  <a:gd name="T33" fmla="*/ 208 h 593"/>
                  <a:gd name="T34" fmla="*/ 153 w 171"/>
                  <a:gd name="T35" fmla="*/ 208 h 593"/>
                  <a:gd name="T36" fmla="*/ 142 w 171"/>
                  <a:gd name="T37" fmla="*/ 237 h 593"/>
                  <a:gd name="T38" fmla="*/ 134 w 171"/>
                  <a:gd name="T39" fmla="*/ 275 h 593"/>
                  <a:gd name="T40" fmla="*/ 128 w 171"/>
                  <a:gd name="T41" fmla="*/ 298 h 593"/>
                  <a:gd name="T42" fmla="*/ 128 w 171"/>
                  <a:gd name="T43" fmla="*/ 298 h 593"/>
                  <a:gd name="T44" fmla="*/ 122 w 171"/>
                  <a:gd name="T45" fmla="*/ 324 h 593"/>
                  <a:gd name="T46" fmla="*/ 122 w 171"/>
                  <a:gd name="T47" fmla="*/ 342 h 593"/>
                  <a:gd name="T48" fmla="*/ 128 w 171"/>
                  <a:gd name="T49" fmla="*/ 353 h 593"/>
                  <a:gd name="T50" fmla="*/ 128 w 171"/>
                  <a:gd name="T51" fmla="*/ 353 h 593"/>
                  <a:gd name="T52" fmla="*/ 128 w 171"/>
                  <a:gd name="T53" fmla="*/ 403 h 593"/>
                  <a:gd name="T54" fmla="*/ 128 w 171"/>
                  <a:gd name="T55" fmla="*/ 475 h 593"/>
                  <a:gd name="T56" fmla="*/ 128 w 171"/>
                  <a:gd name="T57" fmla="*/ 525 h 593"/>
                  <a:gd name="T58" fmla="*/ 128 w 171"/>
                  <a:gd name="T59" fmla="*/ 525 h 593"/>
                  <a:gd name="T60" fmla="*/ 128 w 171"/>
                  <a:gd name="T61" fmla="*/ 544 h 593"/>
                  <a:gd name="T62" fmla="*/ 128 w 171"/>
                  <a:gd name="T63" fmla="*/ 562 h 593"/>
                  <a:gd name="T64" fmla="*/ 122 w 171"/>
                  <a:gd name="T65" fmla="*/ 574 h 593"/>
                  <a:gd name="T66" fmla="*/ 122 w 171"/>
                  <a:gd name="T67" fmla="*/ 574 h 593"/>
                  <a:gd name="T68" fmla="*/ 122 w 171"/>
                  <a:gd name="T69" fmla="*/ 580 h 593"/>
                  <a:gd name="T70" fmla="*/ 116 w 171"/>
                  <a:gd name="T71" fmla="*/ 593 h 593"/>
                  <a:gd name="T72" fmla="*/ 110 w 171"/>
                  <a:gd name="T73" fmla="*/ 593 h 593"/>
                  <a:gd name="T74" fmla="*/ 110 w 171"/>
                  <a:gd name="T75" fmla="*/ 593 h 593"/>
                  <a:gd name="T76" fmla="*/ 104 w 171"/>
                  <a:gd name="T77" fmla="*/ 585 h 593"/>
                  <a:gd name="T78" fmla="*/ 92 w 171"/>
                  <a:gd name="T79" fmla="*/ 574 h 593"/>
                  <a:gd name="T80" fmla="*/ 92 w 171"/>
                  <a:gd name="T81" fmla="*/ 568 h 593"/>
                  <a:gd name="T82" fmla="*/ 92 w 171"/>
                  <a:gd name="T83" fmla="*/ 568 h 593"/>
                  <a:gd name="T84" fmla="*/ 87 w 171"/>
                  <a:gd name="T85" fmla="*/ 562 h 593"/>
                  <a:gd name="T86" fmla="*/ 73 w 171"/>
                  <a:gd name="T87" fmla="*/ 562 h 593"/>
                  <a:gd name="T88" fmla="*/ 61 w 171"/>
                  <a:gd name="T89" fmla="*/ 550 h 593"/>
                  <a:gd name="T90" fmla="*/ 61 w 171"/>
                  <a:gd name="T91" fmla="*/ 550 h 593"/>
                  <a:gd name="T92" fmla="*/ 55 w 171"/>
                  <a:gd name="T93" fmla="*/ 538 h 593"/>
                  <a:gd name="T94" fmla="*/ 49 w 171"/>
                  <a:gd name="T95" fmla="*/ 519 h 593"/>
                  <a:gd name="T96" fmla="*/ 55 w 171"/>
                  <a:gd name="T97" fmla="*/ 489 h 593"/>
                  <a:gd name="T98" fmla="*/ 55 w 171"/>
                  <a:gd name="T99" fmla="*/ 489 h 593"/>
                  <a:gd name="T100" fmla="*/ 55 w 171"/>
                  <a:gd name="T101" fmla="*/ 464 h 593"/>
                  <a:gd name="T102" fmla="*/ 61 w 171"/>
                  <a:gd name="T103" fmla="*/ 403 h 593"/>
                  <a:gd name="T104" fmla="*/ 55 w 171"/>
                  <a:gd name="T105" fmla="*/ 348 h 593"/>
                  <a:gd name="T106" fmla="*/ 55 w 171"/>
                  <a:gd name="T107" fmla="*/ 348 h 593"/>
                  <a:gd name="T108" fmla="*/ 31 w 171"/>
                  <a:gd name="T109" fmla="*/ 281 h 593"/>
                  <a:gd name="T110" fmla="*/ 12 w 171"/>
                  <a:gd name="T111" fmla="*/ 177 h 593"/>
                  <a:gd name="T112" fmla="*/ 0 w 171"/>
                  <a:gd name="T113" fmla="*/ 110 h 593"/>
                  <a:gd name="T114" fmla="*/ 0 w 171"/>
                  <a:gd name="T115" fmla="*/ 110 h 593"/>
                  <a:gd name="T116" fmla="*/ 0 w 171"/>
                  <a:gd name="T117" fmla="*/ 66 h 593"/>
                  <a:gd name="T118" fmla="*/ 0 w 171"/>
                  <a:gd name="T119" fmla="*/ 23 h 593"/>
                  <a:gd name="T120" fmla="*/ 0 w 171"/>
                  <a:gd name="T121" fmla="*/ 0 h 593"/>
                  <a:gd name="T122" fmla="*/ 0 w 171"/>
                  <a:gd name="T123" fmla="*/ 0 h 593"/>
                  <a:gd name="T124" fmla="*/ 171 w 171"/>
                  <a:gd name="T125"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593">
                    <a:moveTo>
                      <a:pt x="171" y="0"/>
                    </a:moveTo>
                    <a:lnTo>
                      <a:pt x="171" y="17"/>
                    </a:lnTo>
                    <a:lnTo>
                      <a:pt x="171" y="49"/>
                    </a:lnTo>
                    <a:lnTo>
                      <a:pt x="171" y="78"/>
                    </a:lnTo>
                    <a:lnTo>
                      <a:pt x="171" y="78"/>
                    </a:lnTo>
                    <a:lnTo>
                      <a:pt x="165" y="110"/>
                    </a:lnTo>
                    <a:lnTo>
                      <a:pt x="165" y="139"/>
                    </a:lnTo>
                    <a:lnTo>
                      <a:pt x="165" y="153"/>
                    </a:lnTo>
                    <a:lnTo>
                      <a:pt x="165" y="153"/>
                    </a:lnTo>
                    <a:lnTo>
                      <a:pt x="165" y="84"/>
                    </a:lnTo>
                    <a:lnTo>
                      <a:pt x="159" y="98"/>
                    </a:lnTo>
                    <a:lnTo>
                      <a:pt x="159" y="116"/>
                    </a:lnTo>
                    <a:lnTo>
                      <a:pt x="159" y="133"/>
                    </a:lnTo>
                    <a:lnTo>
                      <a:pt x="159" y="133"/>
                    </a:lnTo>
                    <a:lnTo>
                      <a:pt x="159" y="159"/>
                    </a:lnTo>
                    <a:lnTo>
                      <a:pt x="159" y="182"/>
                    </a:lnTo>
                    <a:lnTo>
                      <a:pt x="153" y="208"/>
                    </a:lnTo>
                    <a:lnTo>
                      <a:pt x="153" y="208"/>
                    </a:lnTo>
                    <a:lnTo>
                      <a:pt x="142" y="237"/>
                    </a:lnTo>
                    <a:lnTo>
                      <a:pt x="134" y="275"/>
                    </a:lnTo>
                    <a:lnTo>
                      <a:pt x="128" y="298"/>
                    </a:lnTo>
                    <a:lnTo>
                      <a:pt x="128" y="298"/>
                    </a:lnTo>
                    <a:lnTo>
                      <a:pt x="122" y="324"/>
                    </a:lnTo>
                    <a:lnTo>
                      <a:pt x="122" y="342"/>
                    </a:lnTo>
                    <a:lnTo>
                      <a:pt x="128" y="353"/>
                    </a:lnTo>
                    <a:lnTo>
                      <a:pt x="128" y="353"/>
                    </a:lnTo>
                    <a:lnTo>
                      <a:pt x="128" y="403"/>
                    </a:lnTo>
                    <a:lnTo>
                      <a:pt x="128" y="475"/>
                    </a:lnTo>
                    <a:lnTo>
                      <a:pt x="128" y="525"/>
                    </a:lnTo>
                    <a:lnTo>
                      <a:pt x="128" y="525"/>
                    </a:lnTo>
                    <a:lnTo>
                      <a:pt x="128" y="544"/>
                    </a:lnTo>
                    <a:lnTo>
                      <a:pt x="128" y="562"/>
                    </a:lnTo>
                    <a:lnTo>
                      <a:pt x="122" y="574"/>
                    </a:lnTo>
                    <a:lnTo>
                      <a:pt x="122" y="574"/>
                    </a:lnTo>
                    <a:lnTo>
                      <a:pt x="122" y="580"/>
                    </a:lnTo>
                    <a:lnTo>
                      <a:pt x="116" y="593"/>
                    </a:lnTo>
                    <a:lnTo>
                      <a:pt x="110" y="593"/>
                    </a:lnTo>
                    <a:lnTo>
                      <a:pt x="110" y="593"/>
                    </a:lnTo>
                    <a:lnTo>
                      <a:pt x="104" y="585"/>
                    </a:lnTo>
                    <a:lnTo>
                      <a:pt x="92" y="574"/>
                    </a:lnTo>
                    <a:lnTo>
                      <a:pt x="92" y="568"/>
                    </a:lnTo>
                    <a:lnTo>
                      <a:pt x="92" y="568"/>
                    </a:lnTo>
                    <a:lnTo>
                      <a:pt x="87" y="562"/>
                    </a:lnTo>
                    <a:lnTo>
                      <a:pt x="73" y="562"/>
                    </a:lnTo>
                    <a:lnTo>
                      <a:pt x="61" y="550"/>
                    </a:lnTo>
                    <a:lnTo>
                      <a:pt x="61" y="550"/>
                    </a:lnTo>
                    <a:lnTo>
                      <a:pt x="55" y="538"/>
                    </a:lnTo>
                    <a:lnTo>
                      <a:pt x="49" y="519"/>
                    </a:lnTo>
                    <a:lnTo>
                      <a:pt x="55" y="489"/>
                    </a:lnTo>
                    <a:lnTo>
                      <a:pt x="55" y="489"/>
                    </a:lnTo>
                    <a:lnTo>
                      <a:pt x="55" y="464"/>
                    </a:lnTo>
                    <a:lnTo>
                      <a:pt x="61" y="403"/>
                    </a:lnTo>
                    <a:lnTo>
                      <a:pt x="55" y="348"/>
                    </a:lnTo>
                    <a:lnTo>
                      <a:pt x="55" y="348"/>
                    </a:lnTo>
                    <a:lnTo>
                      <a:pt x="31" y="281"/>
                    </a:lnTo>
                    <a:lnTo>
                      <a:pt x="12" y="177"/>
                    </a:lnTo>
                    <a:lnTo>
                      <a:pt x="0" y="110"/>
                    </a:lnTo>
                    <a:lnTo>
                      <a:pt x="0" y="110"/>
                    </a:lnTo>
                    <a:lnTo>
                      <a:pt x="0" y="66"/>
                    </a:lnTo>
                    <a:lnTo>
                      <a:pt x="0" y="23"/>
                    </a:lnTo>
                    <a:lnTo>
                      <a:pt x="0" y="0"/>
                    </a:lnTo>
                    <a:lnTo>
                      <a:pt x="0" y="0"/>
                    </a:lnTo>
                    <a:lnTo>
                      <a:pt x="1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52" name="Freeform 40"/>
              <p:cNvSpPr>
                <a:spLocks/>
              </p:cNvSpPr>
              <p:nvPr/>
            </p:nvSpPr>
            <p:spPr bwMode="auto">
              <a:xfrm>
                <a:off x="4085" y="3320"/>
                <a:ext cx="12" cy="79"/>
              </a:xfrm>
              <a:custGeom>
                <a:avLst/>
                <a:gdLst>
                  <a:gd name="T0" fmla="*/ 6 w 12"/>
                  <a:gd name="T1" fmla="*/ 79 h 79"/>
                  <a:gd name="T2" fmla="*/ 6 w 12"/>
                  <a:gd name="T3" fmla="*/ 61 h 79"/>
                  <a:gd name="T4" fmla="*/ 6 w 12"/>
                  <a:gd name="T5" fmla="*/ 29 h 79"/>
                  <a:gd name="T6" fmla="*/ 12 w 12"/>
                  <a:gd name="T7" fmla="*/ 12 h 79"/>
                  <a:gd name="T8" fmla="*/ 12 w 12"/>
                  <a:gd name="T9" fmla="*/ 12 h 79"/>
                  <a:gd name="T10" fmla="*/ 6 w 12"/>
                  <a:gd name="T11" fmla="*/ 12 h 79"/>
                  <a:gd name="T12" fmla="*/ 0 w 12"/>
                  <a:gd name="T13" fmla="*/ 6 h 79"/>
                  <a:gd name="T14" fmla="*/ 0 w 12"/>
                  <a:gd name="T15" fmla="*/ 0 h 79"/>
                  <a:gd name="T16" fmla="*/ 0 w 12"/>
                  <a:gd name="T17" fmla="*/ 0 h 79"/>
                  <a:gd name="T18" fmla="*/ 0 w 12"/>
                  <a:gd name="T19" fmla="*/ 24 h 79"/>
                  <a:gd name="T20" fmla="*/ 0 w 12"/>
                  <a:gd name="T21" fmla="*/ 61 h 79"/>
                  <a:gd name="T22" fmla="*/ 0 w 12"/>
                  <a:gd name="T23" fmla="*/ 79 h 79"/>
                  <a:gd name="T24" fmla="*/ 0 w 12"/>
                  <a:gd name="T25" fmla="*/ 79 h 79"/>
                  <a:gd name="T26" fmla="*/ 0 w 12"/>
                  <a:gd name="T27" fmla="*/ 79 h 79"/>
                  <a:gd name="T28" fmla="*/ 0 w 12"/>
                  <a:gd name="T29" fmla="*/ 79 h 79"/>
                  <a:gd name="T30" fmla="*/ 6 w 12"/>
                  <a:gd name="T3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79">
                    <a:moveTo>
                      <a:pt x="6" y="79"/>
                    </a:moveTo>
                    <a:lnTo>
                      <a:pt x="6" y="61"/>
                    </a:lnTo>
                    <a:lnTo>
                      <a:pt x="6" y="29"/>
                    </a:lnTo>
                    <a:lnTo>
                      <a:pt x="12" y="12"/>
                    </a:lnTo>
                    <a:lnTo>
                      <a:pt x="12" y="12"/>
                    </a:lnTo>
                    <a:lnTo>
                      <a:pt x="6" y="12"/>
                    </a:lnTo>
                    <a:lnTo>
                      <a:pt x="0" y="6"/>
                    </a:lnTo>
                    <a:lnTo>
                      <a:pt x="0" y="0"/>
                    </a:lnTo>
                    <a:lnTo>
                      <a:pt x="0" y="0"/>
                    </a:lnTo>
                    <a:lnTo>
                      <a:pt x="0" y="24"/>
                    </a:lnTo>
                    <a:lnTo>
                      <a:pt x="0" y="61"/>
                    </a:lnTo>
                    <a:lnTo>
                      <a:pt x="0" y="79"/>
                    </a:lnTo>
                    <a:lnTo>
                      <a:pt x="0" y="79"/>
                    </a:lnTo>
                    <a:lnTo>
                      <a:pt x="0" y="79"/>
                    </a:lnTo>
                    <a:lnTo>
                      <a:pt x="0" y="79"/>
                    </a:lnTo>
                    <a:lnTo>
                      <a:pt x="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53" name="Freeform 41"/>
              <p:cNvSpPr>
                <a:spLocks/>
              </p:cNvSpPr>
              <p:nvPr/>
            </p:nvSpPr>
            <p:spPr bwMode="auto">
              <a:xfrm>
                <a:off x="3999" y="3112"/>
                <a:ext cx="19" cy="176"/>
              </a:xfrm>
              <a:custGeom>
                <a:avLst/>
                <a:gdLst>
                  <a:gd name="T0" fmla="*/ 6 w 19"/>
                  <a:gd name="T1" fmla="*/ 0 h 176"/>
                  <a:gd name="T2" fmla="*/ 6 w 19"/>
                  <a:gd name="T3" fmla="*/ 17 h 176"/>
                  <a:gd name="T4" fmla="*/ 0 w 19"/>
                  <a:gd name="T5" fmla="*/ 60 h 176"/>
                  <a:gd name="T6" fmla="*/ 6 w 19"/>
                  <a:gd name="T7" fmla="*/ 86 h 176"/>
                  <a:gd name="T8" fmla="*/ 6 w 19"/>
                  <a:gd name="T9" fmla="*/ 86 h 176"/>
                  <a:gd name="T10" fmla="*/ 6 w 19"/>
                  <a:gd name="T11" fmla="*/ 116 h 176"/>
                  <a:gd name="T12" fmla="*/ 6 w 19"/>
                  <a:gd name="T13" fmla="*/ 159 h 176"/>
                  <a:gd name="T14" fmla="*/ 6 w 19"/>
                  <a:gd name="T15" fmla="*/ 176 h 176"/>
                  <a:gd name="T16" fmla="*/ 6 w 19"/>
                  <a:gd name="T17" fmla="*/ 176 h 176"/>
                  <a:gd name="T18" fmla="*/ 6 w 19"/>
                  <a:gd name="T19" fmla="*/ 165 h 176"/>
                  <a:gd name="T20" fmla="*/ 12 w 19"/>
                  <a:gd name="T21" fmla="*/ 127 h 176"/>
                  <a:gd name="T22" fmla="*/ 19 w 19"/>
                  <a:gd name="T23" fmla="*/ 98 h 176"/>
                  <a:gd name="T24" fmla="*/ 19 w 19"/>
                  <a:gd name="T25" fmla="*/ 98 h 176"/>
                  <a:gd name="T26" fmla="*/ 12 w 19"/>
                  <a:gd name="T27" fmla="*/ 60 h 176"/>
                  <a:gd name="T28" fmla="*/ 6 w 19"/>
                  <a:gd name="T29" fmla="*/ 25 h 176"/>
                  <a:gd name="T30" fmla="*/ 6 w 19"/>
                  <a:gd name="T3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76">
                    <a:moveTo>
                      <a:pt x="6" y="0"/>
                    </a:moveTo>
                    <a:lnTo>
                      <a:pt x="6" y="17"/>
                    </a:lnTo>
                    <a:lnTo>
                      <a:pt x="0" y="60"/>
                    </a:lnTo>
                    <a:lnTo>
                      <a:pt x="6" y="86"/>
                    </a:lnTo>
                    <a:lnTo>
                      <a:pt x="6" y="86"/>
                    </a:lnTo>
                    <a:lnTo>
                      <a:pt x="6" y="116"/>
                    </a:lnTo>
                    <a:lnTo>
                      <a:pt x="6" y="159"/>
                    </a:lnTo>
                    <a:lnTo>
                      <a:pt x="6" y="176"/>
                    </a:lnTo>
                    <a:lnTo>
                      <a:pt x="6" y="176"/>
                    </a:lnTo>
                    <a:lnTo>
                      <a:pt x="6" y="165"/>
                    </a:lnTo>
                    <a:lnTo>
                      <a:pt x="12" y="127"/>
                    </a:lnTo>
                    <a:lnTo>
                      <a:pt x="19" y="98"/>
                    </a:lnTo>
                    <a:lnTo>
                      <a:pt x="19" y="98"/>
                    </a:lnTo>
                    <a:lnTo>
                      <a:pt x="12" y="60"/>
                    </a:lnTo>
                    <a:lnTo>
                      <a:pt x="6" y="25"/>
                    </a:lnTo>
                    <a:lnTo>
                      <a:pt x="6"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54" name="Freeform 42"/>
              <p:cNvSpPr>
                <a:spLocks/>
              </p:cNvSpPr>
              <p:nvPr/>
            </p:nvSpPr>
            <p:spPr bwMode="auto">
              <a:xfrm>
                <a:off x="4011" y="3326"/>
                <a:ext cx="7" cy="464"/>
              </a:xfrm>
              <a:custGeom>
                <a:avLst/>
                <a:gdLst>
                  <a:gd name="T0" fmla="*/ 7 w 7"/>
                  <a:gd name="T1" fmla="*/ 0 h 464"/>
                  <a:gd name="T2" fmla="*/ 7 w 7"/>
                  <a:gd name="T3" fmla="*/ 18 h 464"/>
                  <a:gd name="T4" fmla="*/ 7 w 7"/>
                  <a:gd name="T5" fmla="*/ 55 h 464"/>
                  <a:gd name="T6" fmla="*/ 7 w 7"/>
                  <a:gd name="T7" fmla="*/ 92 h 464"/>
                  <a:gd name="T8" fmla="*/ 7 w 7"/>
                  <a:gd name="T9" fmla="*/ 92 h 464"/>
                  <a:gd name="T10" fmla="*/ 7 w 7"/>
                  <a:gd name="T11" fmla="*/ 128 h 464"/>
                  <a:gd name="T12" fmla="*/ 7 w 7"/>
                  <a:gd name="T13" fmla="*/ 165 h 464"/>
                  <a:gd name="T14" fmla="*/ 7 w 7"/>
                  <a:gd name="T15" fmla="*/ 189 h 464"/>
                  <a:gd name="T16" fmla="*/ 7 w 7"/>
                  <a:gd name="T17" fmla="*/ 189 h 464"/>
                  <a:gd name="T18" fmla="*/ 7 w 7"/>
                  <a:gd name="T19" fmla="*/ 275 h 464"/>
                  <a:gd name="T20" fmla="*/ 7 w 7"/>
                  <a:gd name="T21" fmla="*/ 403 h 464"/>
                  <a:gd name="T22" fmla="*/ 7 w 7"/>
                  <a:gd name="T23" fmla="*/ 464 h 464"/>
                  <a:gd name="T24" fmla="*/ 7 w 7"/>
                  <a:gd name="T25" fmla="*/ 464 h 464"/>
                  <a:gd name="T26" fmla="*/ 7 w 7"/>
                  <a:gd name="T27" fmla="*/ 391 h 464"/>
                  <a:gd name="T28" fmla="*/ 0 w 7"/>
                  <a:gd name="T29" fmla="*/ 244 h 464"/>
                  <a:gd name="T30" fmla="*/ 0 w 7"/>
                  <a:gd name="T31" fmla="*/ 159 h 464"/>
                  <a:gd name="T32" fmla="*/ 0 w 7"/>
                  <a:gd name="T33" fmla="*/ 159 h 464"/>
                  <a:gd name="T34" fmla="*/ 0 w 7"/>
                  <a:gd name="T35" fmla="*/ 128 h 464"/>
                  <a:gd name="T36" fmla="*/ 0 w 7"/>
                  <a:gd name="T37" fmla="*/ 73 h 464"/>
                  <a:gd name="T38" fmla="*/ 7 w 7"/>
                  <a:gd name="T39"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464">
                    <a:moveTo>
                      <a:pt x="7" y="0"/>
                    </a:moveTo>
                    <a:lnTo>
                      <a:pt x="7" y="18"/>
                    </a:lnTo>
                    <a:lnTo>
                      <a:pt x="7" y="55"/>
                    </a:lnTo>
                    <a:lnTo>
                      <a:pt x="7" y="92"/>
                    </a:lnTo>
                    <a:lnTo>
                      <a:pt x="7" y="92"/>
                    </a:lnTo>
                    <a:lnTo>
                      <a:pt x="7" y="128"/>
                    </a:lnTo>
                    <a:lnTo>
                      <a:pt x="7" y="165"/>
                    </a:lnTo>
                    <a:lnTo>
                      <a:pt x="7" y="189"/>
                    </a:lnTo>
                    <a:lnTo>
                      <a:pt x="7" y="189"/>
                    </a:lnTo>
                    <a:lnTo>
                      <a:pt x="7" y="275"/>
                    </a:lnTo>
                    <a:lnTo>
                      <a:pt x="7" y="403"/>
                    </a:lnTo>
                    <a:lnTo>
                      <a:pt x="7" y="464"/>
                    </a:lnTo>
                    <a:lnTo>
                      <a:pt x="7" y="464"/>
                    </a:lnTo>
                    <a:lnTo>
                      <a:pt x="7" y="391"/>
                    </a:lnTo>
                    <a:lnTo>
                      <a:pt x="0" y="244"/>
                    </a:lnTo>
                    <a:lnTo>
                      <a:pt x="0" y="159"/>
                    </a:lnTo>
                    <a:lnTo>
                      <a:pt x="0" y="159"/>
                    </a:lnTo>
                    <a:lnTo>
                      <a:pt x="0" y="128"/>
                    </a:lnTo>
                    <a:lnTo>
                      <a:pt x="0" y="73"/>
                    </a:lnTo>
                    <a:lnTo>
                      <a:pt x="7"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55" name="Freeform 43"/>
              <p:cNvSpPr>
                <a:spLocks/>
              </p:cNvSpPr>
              <p:nvPr/>
            </p:nvSpPr>
            <p:spPr bwMode="auto">
              <a:xfrm>
                <a:off x="4115" y="3332"/>
                <a:ext cx="31" cy="483"/>
              </a:xfrm>
              <a:custGeom>
                <a:avLst/>
                <a:gdLst>
                  <a:gd name="T0" fmla="*/ 20 w 31"/>
                  <a:gd name="T1" fmla="*/ 0 h 483"/>
                  <a:gd name="T2" fmla="*/ 20 w 31"/>
                  <a:gd name="T3" fmla="*/ 31 h 483"/>
                  <a:gd name="T4" fmla="*/ 20 w 31"/>
                  <a:gd name="T5" fmla="*/ 98 h 483"/>
                  <a:gd name="T6" fmla="*/ 25 w 31"/>
                  <a:gd name="T7" fmla="*/ 153 h 483"/>
                  <a:gd name="T8" fmla="*/ 25 w 31"/>
                  <a:gd name="T9" fmla="*/ 153 h 483"/>
                  <a:gd name="T10" fmla="*/ 25 w 31"/>
                  <a:gd name="T11" fmla="*/ 220 h 483"/>
                  <a:gd name="T12" fmla="*/ 31 w 31"/>
                  <a:gd name="T13" fmla="*/ 330 h 483"/>
                  <a:gd name="T14" fmla="*/ 31 w 31"/>
                  <a:gd name="T15" fmla="*/ 403 h 483"/>
                  <a:gd name="T16" fmla="*/ 31 w 31"/>
                  <a:gd name="T17" fmla="*/ 403 h 483"/>
                  <a:gd name="T18" fmla="*/ 25 w 31"/>
                  <a:gd name="T19" fmla="*/ 342 h 483"/>
                  <a:gd name="T20" fmla="*/ 25 w 31"/>
                  <a:gd name="T21" fmla="*/ 226 h 483"/>
                  <a:gd name="T22" fmla="*/ 20 w 31"/>
                  <a:gd name="T23" fmla="*/ 153 h 483"/>
                  <a:gd name="T24" fmla="*/ 20 w 31"/>
                  <a:gd name="T25" fmla="*/ 153 h 483"/>
                  <a:gd name="T26" fmla="*/ 14 w 31"/>
                  <a:gd name="T27" fmla="*/ 214 h 483"/>
                  <a:gd name="T28" fmla="*/ 6 w 31"/>
                  <a:gd name="T29" fmla="*/ 336 h 483"/>
                  <a:gd name="T30" fmla="*/ 6 w 31"/>
                  <a:gd name="T31" fmla="*/ 417 h 483"/>
                  <a:gd name="T32" fmla="*/ 6 w 31"/>
                  <a:gd name="T33" fmla="*/ 417 h 483"/>
                  <a:gd name="T34" fmla="*/ 0 w 31"/>
                  <a:gd name="T35" fmla="*/ 446 h 483"/>
                  <a:gd name="T36" fmla="*/ 0 w 31"/>
                  <a:gd name="T37" fmla="*/ 478 h 483"/>
                  <a:gd name="T38" fmla="*/ 0 w 31"/>
                  <a:gd name="T39" fmla="*/ 483 h 483"/>
                  <a:gd name="T40" fmla="*/ 0 w 31"/>
                  <a:gd name="T41" fmla="*/ 483 h 483"/>
                  <a:gd name="T42" fmla="*/ 0 w 31"/>
                  <a:gd name="T43" fmla="*/ 466 h 483"/>
                  <a:gd name="T44" fmla="*/ 0 w 31"/>
                  <a:gd name="T45" fmla="*/ 434 h 483"/>
                  <a:gd name="T46" fmla="*/ 0 w 31"/>
                  <a:gd name="T47" fmla="*/ 403 h 483"/>
                  <a:gd name="T48" fmla="*/ 0 w 31"/>
                  <a:gd name="T49" fmla="*/ 403 h 483"/>
                  <a:gd name="T50" fmla="*/ 0 w 31"/>
                  <a:gd name="T51" fmla="*/ 336 h 483"/>
                  <a:gd name="T52" fmla="*/ 0 w 31"/>
                  <a:gd name="T53" fmla="*/ 232 h 483"/>
                  <a:gd name="T54" fmla="*/ 6 w 31"/>
                  <a:gd name="T55" fmla="*/ 165 h 483"/>
                  <a:gd name="T56" fmla="*/ 6 w 31"/>
                  <a:gd name="T57" fmla="*/ 165 h 483"/>
                  <a:gd name="T58" fmla="*/ 14 w 31"/>
                  <a:gd name="T59" fmla="*/ 110 h 483"/>
                  <a:gd name="T60" fmla="*/ 20 w 31"/>
                  <a:gd name="T61" fmla="*/ 37 h 483"/>
                  <a:gd name="T62" fmla="*/ 20 w 31"/>
                  <a:gd name="T6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483">
                    <a:moveTo>
                      <a:pt x="20" y="0"/>
                    </a:moveTo>
                    <a:lnTo>
                      <a:pt x="20" y="31"/>
                    </a:lnTo>
                    <a:lnTo>
                      <a:pt x="20" y="98"/>
                    </a:lnTo>
                    <a:lnTo>
                      <a:pt x="25" y="153"/>
                    </a:lnTo>
                    <a:lnTo>
                      <a:pt x="25" y="153"/>
                    </a:lnTo>
                    <a:lnTo>
                      <a:pt x="25" y="220"/>
                    </a:lnTo>
                    <a:lnTo>
                      <a:pt x="31" y="330"/>
                    </a:lnTo>
                    <a:lnTo>
                      <a:pt x="31" y="403"/>
                    </a:lnTo>
                    <a:lnTo>
                      <a:pt x="31" y="403"/>
                    </a:lnTo>
                    <a:lnTo>
                      <a:pt x="25" y="342"/>
                    </a:lnTo>
                    <a:lnTo>
                      <a:pt x="25" y="226"/>
                    </a:lnTo>
                    <a:lnTo>
                      <a:pt x="20" y="153"/>
                    </a:lnTo>
                    <a:lnTo>
                      <a:pt x="20" y="153"/>
                    </a:lnTo>
                    <a:lnTo>
                      <a:pt x="14" y="214"/>
                    </a:lnTo>
                    <a:lnTo>
                      <a:pt x="6" y="336"/>
                    </a:lnTo>
                    <a:lnTo>
                      <a:pt x="6" y="417"/>
                    </a:lnTo>
                    <a:lnTo>
                      <a:pt x="6" y="417"/>
                    </a:lnTo>
                    <a:lnTo>
                      <a:pt x="0" y="446"/>
                    </a:lnTo>
                    <a:lnTo>
                      <a:pt x="0" y="478"/>
                    </a:lnTo>
                    <a:lnTo>
                      <a:pt x="0" y="483"/>
                    </a:lnTo>
                    <a:lnTo>
                      <a:pt x="0" y="483"/>
                    </a:lnTo>
                    <a:lnTo>
                      <a:pt x="0" y="466"/>
                    </a:lnTo>
                    <a:lnTo>
                      <a:pt x="0" y="434"/>
                    </a:lnTo>
                    <a:lnTo>
                      <a:pt x="0" y="403"/>
                    </a:lnTo>
                    <a:lnTo>
                      <a:pt x="0" y="403"/>
                    </a:lnTo>
                    <a:lnTo>
                      <a:pt x="0" y="336"/>
                    </a:lnTo>
                    <a:lnTo>
                      <a:pt x="0" y="232"/>
                    </a:lnTo>
                    <a:lnTo>
                      <a:pt x="6" y="165"/>
                    </a:lnTo>
                    <a:lnTo>
                      <a:pt x="6" y="165"/>
                    </a:lnTo>
                    <a:lnTo>
                      <a:pt x="14" y="110"/>
                    </a:lnTo>
                    <a:lnTo>
                      <a:pt x="20" y="37"/>
                    </a:lnTo>
                    <a:lnTo>
                      <a:pt x="20"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56" name="Freeform 44"/>
              <p:cNvSpPr>
                <a:spLocks/>
              </p:cNvSpPr>
              <p:nvPr/>
            </p:nvSpPr>
            <p:spPr bwMode="auto">
              <a:xfrm>
                <a:off x="4135" y="3056"/>
                <a:ext cx="11" cy="136"/>
              </a:xfrm>
              <a:custGeom>
                <a:avLst/>
                <a:gdLst>
                  <a:gd name="T0" fmla="*/ 11 w 11"/>
                  <a:gd name="T1" fmla="*/ 0 h 136"/>
                  <a:gd name="T2" fmla="*/ 5 w 11"/>
                  <a:gd name="T3" fmla="*/ 18 h 136"/>
                  <a:gd name="T4" fmla="*/ 0 w 11"/>
                  <a:gd name="T5" fmla="*/ 50 h 136"/>
                  <a:gd name="T6" fmla="*/ 0 w 11"/>
                  <a:gd name="T7" fmla="*/ 73 h 136"/>
                  <a:gd name="T8" fmla="*/ 0 w 11"/>
                  <a:gd name="T9" fmla="*/ 73 h 136"/>
                  <a:gd name="T10" fmla="*/ 0 w 11"/>
                  <a:gd name="T11" fmla="*/ 93 h 136"/>
                  <a:gd name="T12" fmla="*/ 5 w 11"/>
                  <a:gd name="T13" fmla="*/ 116 h 136"/>
                  <a:gd name="T14" fmla="*/ 5 w 11"/>
                  <a:gd name="T15" fmla="*/ 136 h 136"/>
                  <a:gd name="T16" fmla="*/ 5 w 11"/>
                  <a:gd name="T17" fmla="*/ 136 h 136"/>
                  <a:gd name="T18" fmla="*/ 5 w 11"/>
                  <a:gd name="T19" fmla="*/ 128 h 136"/>
                  <a:gd name="T20" fmla="*/ 5 w 11"/>
                  <a:gd name="T21" fmla="*/ 99 h 136"/>
                  <a:gd name="T22" fmla="*/ 5 w 11"/>
                  <a:gd name="T23" fmla="*/ 73 h 136"/>
                  <a:gd name="T24" fmla="*/ 5 w 11"/>
                  <a:gd name="T25" fmla="*/ 73 h 136"/>
                  <a:gd name="T26" fmla="*/ 5 w 11"/>
                  <a:gd name="T27" fmla="*/ 50 h 136"/>
                  <a:gd name="T28" fmla="*/ 11 w 11"/>
                  <a:gd name="T29" fmla="*/ 18 h 136"/>
                  <a:gd name="T30" fmla="*/ 11 w 11"/>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36">
                    <a:moveTo>
                      <a:pt x="11" y="0"/>
                    </a:moveTo>
                    <a:lnTo>
                      <a:pt x="5" y="18"/>
                    </a:lnTo>
                    <a:lnTo>
                      <a:pt x="0" y="50"/>
                    </a:lnTo>
                    <a:lnTo>
                      <a:pt x="0" y="73"/>
                    </a:lnTo>
                    <a:lnTo>
                      <a:pt x="0" y="73"/>
                    </a:lnTo>
                    <a:lnTo>
                      <a:pt x="0" y="93"/>
                    </a:lnTo>
                    <a:lnTo>
                      <a:pt x="5" y="116"/>
                    </a:lnTo>
                    <a:lnTo>
                      <a:pt x="5" y="136"/>
                    </a:lnTo>
                    <a:lnTo>
                      <a:pt x="5" y="136"/>
                    </a:lnTo>
                    <a:lnTo>
                      <a:pt x="5" y="128"/>
                    </a:lnTo>
                    <a:lnTo>
                      <a:pt x="5" y="99"/>
                    </a:lnTo>
                    <a:lnTo>
                      <a:pt x="5" y="73"/>
                    </a:lnTo>
                    <a:lnTo>
                      <a:pt x="5" y="73"/>
                    </a:lnTo>
                    <a:lnTo>
                      <a:pt x="5" y="50"/>
                    </a:lnTo>
                    <a:lnTo>
                      <a:pt x="11" y="18"/>
                    </a:lnTo>
                    <a:lnTo>
                      <a:pt x="11" y="0"/>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57" name="Freeform 45"/>
              <p:cNvSpPr>
                <a:spLocks/>
              </p:cNvSpPr>
              <p:nvPr/>
            </p:nvSpPr>
            <p:spPr bwMode="auto">
              <a:xfrm>
                <a:off x="4569" y="1802"/>
                <a:ext cx="336" cy="14"/>
              </a:xfrm>
              <a:custGeom>
                <a:avLst/>
                <a:gdLst>
                  <a:gd name="T0" fmla="*/ 336 w 336"/>
                  <a:gd name="T1" fmla="*/ 14 h 14"/>
                  <a:gd name="T2" fmla="*/ 331 w 336"/>
                  <a:gd name="T3" fmla="*/ 14 h 14"/>
                  <a:gd name="T4" fmla="*/ 317 w 336"/>
                  <a:gd name="T5" fmla="*/ 14 h 14"/>
                  <a:gd name="T6" fmla="*/ 311 w 336"/>
                  <a:gd name="T7" fmla="*/ 14 h 14"/>
                  <a:gd name="T8" fmla="*/ 311 w 336"/>
                  <a:gd name="T9" fmla="*/ 14 h 14"/>
                  <a:gd name="T10" fmla="*/ 276 w 336"/>
                  <a:gd name="T11" fmla="*/ 14 h 14"/>
                  <a:gd name="T12" fmla="*/ 220 w 336"/>
                  <a:gd name="T13" fmla="*/ 6 h 14"/>
                  <a:gd name="T14" fmla="*/ 171 w 336"/>
                  <a:gd name="T15" fmla="*/ 0 h 14"/>
                  <a:gd name="T16" fmla="*/ 171 w 336"/>
                  <a:gd name="T17" fmla="*/ 0 h 14"/>
                  <a:gd name="T18" fmla="*/ 110 w 336"/>
                  <a:gd name="T19" fmla="*/ 0 h 14"/>
                  <a:gd name="T20" fmla="*/ 36 w 336"/>
                  <a:gd name="T21" fmla="*/ 0 h 14"/>
                  <a:gd name="T22" fmla="*/ 0 w 33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14">
                    <a:moveTo>
                      <a:pt x="336" y="14"/>
                    </a:moveTo>
                    <a:lnTo>
                      <a:pt x="331" y="14"/>
                    </a:lnTo>
                    <a:lnTo>
                      <a:pt x="317" y="14"/>
                    </a:lnTo>
                    <a:lnTo>
                      <a:pt x="311" y="14"/>
                    </a:lnTo>
                    <a:lnTo>
                      <a:pt x="311" y="14"/>
                    </a:lnTo>
                    <a:lnTo>
                      <a:pt x="276" y="14"/>
                    </a:lnTo>
                    <a:lnTo>
                      <a:pt x="220" y="6"/>
                    </a:lnTo>
                    <a:lnTo>
                      <a:pt x="171" y="0"/>
                    </a:lnTo>
                    <a:lnTo>
                      <a:pt x="171" y="0"/>
                    </a:lnTo>
                    <a:lnTo>
                      <a:pt x="110" y="0"/>
                    </a:lnTo>
                    <a:lnTo>
                      <a:pt x="3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58" name="Freeform 46"/>
              <p:cNvSpPr>
                <a:spLocks/>
              </p:cNvSpPr>
              <p:nvPr/>
            </p:nvSpPr>
            <p:spPr bwMode="auto">
              <a:xfrm>
                <a:off x="4734" y="1822"/>
                <a:ext cx="134" cy="6"/>
              </a:xfrm>
              <a:custGeom>
                <a:avLst/>
                <a:gdLst>
                  <a:gd name="T0" fmla="*/ 134 w 134"/>
                  <a:gd name="T1" fmla="*/ 6 h 6"/>
                  <a:gd name="T2" fmla="*/ 116 w 134"/>
                  <a:gd name="T3" fmla="*/ 6 h 6"/>
                  <a:gd name="T4" fmla="*/ 91 w 134"/>
                  <a:gd name="T5" fmla="*/ 6 h 6"/>
                  <a:gd name="T6" fmla="*/ 67 w 134"/>
                  <a:gd name="T7" fmla="*/ 6 h 6"/>
                  <a:gd name="T8" fmla="*/ 67 w 134"/>
                  <a:gd name="T9" fmla="*/ 6 h 6"/>
                  <a:gd name="T10" fmla="*/ 48 w 134"/>
                  <a:gd name="T11" fmla="*/ 6 h 6"/>
                  <a:gd name="T12" fmla="*/ 18 w 134"/>
                  <a:gd name="T13" fmla="*/ 0 h 6"/>
                  <a:gd name="T14" fmla="*/ 0 w 13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6">
                    <a:moveTo>
                      <a:pt x="134" y="6"/>
                    </a:moveTo>
                    <a:lnTo>
                      <a:pt x="116" y="6"/>
                    </a:lnTo>
                    <a:lnTo>
                      <a:pt x="91" y="6"/>
                    </a:lnTo>
                    <a:lnTo>
                      <a:pt x="67" y="6"/>
                    </a:lnTo>
                    <a:lnTo>
                      <a:pt x="67" y="6"/>
                    </a:lnTo>
                    <a:lnTo>
                      <a:pt x="48" y="6"/>
                    </a:lnTo>
                    <a:lnTo>
                      <a:pt x="18"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59" name="Freeform 47"/>
              <p:cNvSpPr>
                <a:spLocks/>
              </p:cNvSpPr>
              <p:nvPr/>
            </p:nvSpPr>
            <p:spPr bwMode="auto">
              <a:xfrm>
                <a:off x="4636" y="1857"/>
                <a:ext cx="264" cy="6"/>
              </a:xfrm>
              <a:custGeom>
                <a:avLst/>
                <a:gdLst>
                  <a:gd name="T0" fmla="*/ 264 w 264"/>
                  <a:gd name="T1" fmla="*/ 0 h 6"/>
                  <a:gd name="T2" fmla="*/ 250 w 264"/>
                  <a:gd name="T3" fmla="*/ 0 h 6"/>
                  <a:gd name="T4" fmla="*/ 220 w 264"/>
                  <a:gd name="T5" fmla="*/ 6 h 6"/>
                  <a:gd name="T6" fmla="*/ 201 w 264"/>
                  <a:gd name="T7" fmla="*/ 0 h 6"/>
                  <a:gd name="T8" fmla="*/ 201 w 264"/>
                  <a:gd name="T9" fmla="*/ 0 h 6"/>
                  <a:gd name="T10" fmla="*/ 183 w 264"/>
                  <a:gd name="T11" fmla="*/ 0 h 6"/>
                  <a:gd name="T12" fmla="*/ 153 w 264"/>
                  <a:gd name="T13" fmla="*/ 0 h 6"/>
                  <a:gd name="T14" fmla="*/ 122 w 264"/>
                  <a:gd name="T15" fmla="*/ 0 h 6"/>
                  <a:gd name="T16" fmla="*/ 122 w 264"/>
                  <a:gd name="T17" fmla="*/ 0 h 6"/>
                  <a:gd name="T18" fmla="*/ 79 w 264"/>
                  <a:gd name="T19" fmla="*/ 0 h 6"/>
                  <a:gd name="T20" fmla="*/ 24 w 264"/>
                  <a:gd name="T21" fmla="*/ 0 h 6"/>
                  <a:gd name="T22" fmla="*/ 0 w 26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6">
                    <a:moveTo>
                      <a:pt x="264" y="0"/>
                    </a:moveTo>
                    <a:lnTo>
                      <a:pt x="250" y="0"/>
                    </a:lnTo>
                    <a:lnTo>
                      <a:pt x="220" y="6"/>
                    </a:lnTo>
                    <a:lnTo>
                      <a:pt x="201" y="0"/>
                    </a:lnTo>
                    <a:lnTo>
                      <a:pt x="201" y="0"/>
                    </a:lnTo>
                    <a:lnTo>
                      <a:pt x="183" y="0"/>
                    </a:lnTo>
                    <a:lnTo>
                      <a:pt x="153" y="0"/>
                    </a:lnTo>
                    <a:lnTo>
                      <a:pt x="122" y="0"/>
                    </a:lnTo>
                    <a:lnTo>
                      <a:pt x="122" y="0"/>
                    </a:lnTo>
                    <a:lnTo>
                      <a:pt x="79" y="0"/>
                    </a:lnTo>
                    <a:lnTo>
                      <a:pt x="24"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60" name="Freeform 48"/>
              <p:cNvSpPr>
                <a:spLocks/>
              </p:cNvSpPr>
              <p:nvPr/>
            </p:nvSpPr>
            <p:spPr bwMode="auto">
              <a:xfrm>
                <a:off x="4433" y="1822"/>
                <a:ext cx="197" cy="6"/>
              </a:xfrm>
              <a:custGeom>
                <a:avLst/>
                <a:gdLst>
                  <a:gd name="T0" fmla="*/ 197 w 197"/>
                  <a:gd name="T1" fmla="*/ 0 h 6"/>
                  <a:gd name="T2" fmla="*/ 177 w 197"/>
                  <a:gd name="T3" fmla="*/ 0 h 6"/>
                  <a:gd name="T4" fmla="*/ 136 w 197"/>
                  <a:gd name="T5" fmla="*/ 6 h 6"/>
                  <a:gd name="T6" fmla="*/ 105 w 197"/>
                  <a:gd name="T7" fmla="*/ 6 h 6"/>
                  <a:gd name="T8" fmla="*/ 105 w 197"/>
                  <a:gd name="T9" fmla="*/ 6 h 6"/>
                  <a:gd name="T10" fmla="*/ 67 w 197"/>
                  <a:gd name="T11" fmla="*/ 6 h 6"/>
                  <a:gd name="T12" fmla="*/ 26 w 197"/>
                  <a:gd name="T13" fmla="*/ 6 h 6"/>
                  <a:gd name="T14" fmla="*/ 0 w 19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6">
                    <a:moveTo>
                      <a:pt x="197" y="0"/>
                    </a:moveTo>
                    <a:lnTo>
                      <a:pt x="177" y="0"/>
                    </a:lnTo>
                    <a:lnTo>
                      <a:pt x="136" y="6"/>
                    </a:lnTo>
                    <a:lnTo>
                      <a:pt x="105" y="6"/>
                    </a:lnTo>
                    <a:lnTo>
                      <a:pt x="105" y="6"/>
                    </a:lnTo>
                    <a:lnTo>
                      <a:pt x="67" y="6"/>
                    </a:lnTo>
                    <a:lnTo>
                      <a:pt x="26"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61" name="Freeform 49"/>
              <p:cNvSpPr>
                <a:spLocks/>
              </p:cNvSpPr>
              <p:nvPr/>
            </p:nvSpPr>
            <p:spPr bwMode="auto">
              <a:xfrm>
                <a:off x="4544" y="1877"/>
                <a:ext cx="373" cy="6"/>
              </a:xfrm>
              <a:custGeom>
                <a:avLst/>
                <a:gdLst>
                  <a:gd name="T0" fmla="*/ 373 w 373"/>
                  <a:gd name="T1" fmla="*/ 6 h 6"/>
                  <a:gd name="T2" fmla="*/ 367 w 373"/>
                  <a:gd name="T3" fmla="*/ 6 h 6"/>
                  <a:gd name="T4" fmla="*/ 361 w 373"/>
                  <a:gd name="T5" fmla="*/ 6 h 6"/>
                  <a:gd name="T6" fmla="*/ 356 w 373"/>
                  <a:gd name="T7" fmla="*/ 0 h 6"/>
                  <a:gd name="T8" fmla="*/ 356 w 373"/>
                  <a:gd name="T9" fmla="*/ 0 h 6"/>
                  <a:gd name="T10" fmla="*/ 336 w 373"/>
                  <a:gd name="T11" fmla="*/ 0 h 6"/>
                  <a:gd name="T12" fmla="*/ 318 w 373"/>
                  <a:gd name="T13" fmla="*/ 0 h 6"/>
                  <a:gd name="T14" fmla="*/ 301 w 373"/>
                  <a:gd name="T15" fmla="*/ 0 h 6"/>
                  <a:gd name="T16" fmla="*/ 301 w 373"/>
                  <a:gd name="T17" fmla="*/ 0 h 6"/>
                  <a:gd name="T18" fmla="*/ 269 w 373"/>
                  <a:gd name="T19" fmla="*/ 0 h 6"/>
                  <a:gd name="T20" fmla="*/ 232 w 373"/>
                  <a:gd name="T21" fmla="*/ 6 h 6"/>
                  <a:gd name="T22" fmla="*/ 208 w 373"/>
                  <a:gd name="T23" fmla="*/ 6 h 6"/>
                  <a:gd name="T24" fmla="*/ 208 w 373"/>
                  <a:gd name="T25" fmla="*/ 6 h 6"/>
                  <a:gd name="T26" fmla="*/ 177 w 373"/>
                  <a:gd name="T27" fmla="*/ 6 h 6"/>
                  <a:gd name="T28" fmla="*/ 127 w 373"/>
                  <a:gd name="T29" fmla="*/ 6 h 6"/>
                  <a:gd name="T30" fmla="*/ 98 w 373"/>
                  <a:gd name="T31" fmla="*/ 6 h 6"/>
                  <a:gd name="T32" fmla="*/ 98 w 373"/>
                  <a:gd name="T33" fmla="*/ 6 h 6"/>
                  <a:gd name="T34" fmla="*/ 66 w 373"/>
                  <a:gd name="T35" fmla="*/ 6 h 6"/>
                  <a:gd name="T36" fmla="*/ 25 w 373"/>
                  <a:gd name="T37" fmla="*/ 6 h 6"/>
                  <a:gd name="T38" fmla="*/ 0 w 373"/>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3" h="6">
                    <a:moveTo>
                      <a:pt x="373" y="6"/>
                    </a:moveTo>
                    <a:lnTo>
                      <a:pt x="367" y="6"/>
                    </a:lnTo>
                    <a:lnTo>
                      <a:pt x="361" y="6"/>
                    </a:lnTo>
                    <a:lnTo>
                      <a:pt x="356" y="0"/>
                    </a:lnTo>
                    <a:lnTo>
                      <a:pt x="356" y="0"/>
                    </a:lnTo>
                    <a:lnTo>
                      <a:pt x="336" y="0"/>
                    </a:lnTo>
                    <a:lnTo>
                      <a:pt x="318" y="0"/>
                    </a:lnTo>
                    <a:lnTo>
                      <a:pt x="301" y="0"/>
                    </a:lnTo>
                    <a:lnTo>
                      <a:pt x="301" y="0"/>
                    </a:lnTo>
                    <a:lnTo>
                      <a:pt x="269" y="0"/>
                    </a:lnTo>
                    <a:lnTo>
                      <a:pt x="232" y="6"/>
                    </a:lnTo>
                    <a:lnTo>
                      <a:pt x="208" y="6"/>
                    </a:lnTo>
                    <a:lnTo>
                      <a:pt x="208" y="6"/>
                    </a:lnTo>
                    <a:lnTo>
                      <a:pt x="177" y="6"/>
                    </a:lnTo>
                    <a:lnTo>
                      <a:pt x="127" y="6"/>
                    </a:lnTo>
                    <a:lnTo>
                      <a:pt x="98" y="6"/>
                    </a:lnTo>
                    <a:lnTo>
                      <a:pt x="98" y="6"/>
                    </a:lnTo>
                    <a:lnTo>
                      <a:pt x="66" y="6"/>
                    </a:lnTo>
                    <a:lnTo>
                      <a:pt x="25"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62" name="Freeform 50"/>
              <p:cNvSpPr>
                <a:spLocks/>
              </p:cNvSpPr>
              <p:nvPr/>
            </p:nvSpPr>
            <p:spPr bwMode="auto">
              <a:xfrm>
                <a:off x="4801" y="1918"/>
                <a:ext cx="116" cy="14"/>
              </a:xfrm>
              <a:custGeom>
                <a:avLst/>
                <a:gdLst>
                  <a:gd name="T0" fmla="*/ 116 w 116"/>
                  <a:gd name="T1" fmla="*/ 0 h 14"/>
                  <a:gd name="T2" fmla="*/ 110 w 116"/>
                  <a:gd name="T3" fmla="*/ 8 h 14"/>
                  <a:gd name="T4" fmla="*/ 104 w 116"/>
                  <a:gd name="T5" fmla="*/ 8 h 14"/>
                  <a:gd name="T6" fmla="*/ 91 w 116"/>
                  <a:gd name="T7" fmla="*/ 8 h 14"/>
                  <a:gd name="T8" fmla="*/ 91 w 116"/>
                  <a:gd name="T9" fmla="*/ 8 h 14"/>
                  <a:gd name="T10" fmla="*/ 79 w 116"/>
                  <a:gd name="T11" fmla="*/ 14 h 14"/>
                  <a:gd name="T12" fmla="*/ 73 w 116"/>
                  <a:gd name="T13" fmla="*/ 8 h 14"/>
                  <a:gd name="T14" fmla="*/ 67 w 116"/>
                  <a:gd name="T15" fmla="*/ 8 h 14"/>
                  <a:gd name="T16" fmla="*/ 67 w 116"/>
                  <a:gd name="T17" fmla="*/ 8 h 14"/>
                  <a:gd name="T18" fmla="*/ 55 w 116"/>
                  <a:gd name="T19" fmla="*/ 14 h 14"/>
                  <a:gd name="T20" fmla="*/ 44 w 116"/>
                  <a:gd name="T21" fmla="*/ 14 h 14"/>
                  <a:gd name="T22" fmla="*/ 36 w 116"/>
                  <a:gd name="T23" fmla="*/ 14 h 14"/>
                  <a:gd name="T24" fmla="*/ 36 w 116"/>
                  <a:gd name="T25" fmla="*/ 14 h 14"/>
                  <a:gd name="T26" fmla="*/ 24 w 116"/>
                  <a:gd name="T27" fmla="*/ 14 h 14"/>
                  <a:gd name="T28" fmla="*/ 6 w 116"/>
                  <a:gd name="T29" fmla="*/ 14 h 14"/>
                  <a:gd name="T30" fmla="*/ 0 w 116"/>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4">
                    <a:moveTo>
                      <a:pt x="116" y="0"/>
                    </a:moveTo>
                    <a:lnTo>
                      <a:pt x="110" y="8"/>
                    </a:lnTo>
                    <a:lnTo>
                      <a:pt x="104" y="8"/>
                    </a:lnTo>
                    <a:lnTo>
                      <a:pt x="91" y="8"/>
                    </a:lnTo>
                    <a:lnTo>
                      <a:pt x="91" y="8"/>
                    </a:lnTo>
                    <a:lnTo>
                      <a:pt x="79" y="14"/>
                    </a:lnTo>
                    <a:lnTo>
                      <a:pt x="73" y="8"/>
                    </a:lnTo>
                    <a:lnTo>
                      <a:pt x="67" y="8"/>
                    </a:lnTo>
                    <a:lnTo>
                      <a:pt x="67" y="8"/>
                    </a:lnTo>
                    <a:lnTo>
                      <a:pt x="55" y="14"/>
                    </a:lnTo>
                    <a:lnTo>
                      <a:pt x="44" y="14"/>
                    </a:lnTo>
                    <a:lnTo>
                      <a:pt x="36" y="14"/>
                    </a:lnTo>
                    <a:lnTo>
                      <a:pt x="36" y="14"/>
                    </a:lnTo>
                    <a:lnTo>
                      <a:pt x="24" y="14"/>
                    </a:lnTo>
                    <a:lnTo>
                      <a:pt x="6" y="14"/>
                    </a:lnTo>
                    <a:lnTo>
                      <a:pt x="0"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63" name="Freeform 51"/>
              <p:cNvSpPr>
                <a:spLocks/>
              </p:cNvSpPr>
              <p:nvPr/>
            </p:nvSpPr>
            <p:spPr bwMode="auto">
              <a:xfrm>
                <a:off x="4477" y="1906"/>
                <a:ext cx="397" cy="12"/>
              </a:xfrm>
              <a:custGeom>
                <a:avLst/>
                <a:gdLst>
                  <a:gd name="T0" fmla="*/ 397 w 397"/>
                  <a:gd name="T1" fmla="*/ 0 h 12"/>
                  <a:gd name="T2" fmla="*/ 360 w 397"/>
                  <a:gd name="T3" fmla="*/ 0 h 12"/>
                  <a:gd name="T4" fmla="*/ 293 w 397"/>
                  <a:gd name="T5" fmla="*/ 0 h 12"/>
                  <a:gd name="T6" fmla="*/ 244 w 397"/>
                  <a:gd name="T7" fmla="*/ 0 h 12"/>
                  <a:gd name="T8" fmla="*/ 244 w 397"/>
                  <a:gd name="T9" fmla="*/ 0 h 12"/>
                  <a:gd name="T10" fmla="*/ 214 w 397"/>
                  <a:gd name="T11" fmla="*/ 6 h 12"/>
                  <a:gd name="T12" fmla="*/ 171 w 397"/>
                  <a:gd name="T13" fmla="*/ 12 h 12"/>
                  <a:gd name="T14" fmla="*/ 147 w 397"/>
                  <a:gd name="T15" fmla="*/ 12 h 12"/>
                  <a:gd name="T16" fmla="*/ 147 w 397"/>
                  <a:gd name="T17" fmla="*/ 12 h 12"/>
                  <a:gd name="T18" fmla="*/ 110 w 397"/>
                  <a:gd name="T19" fmla="*/ 12 h 12"/>
                  <a:gd name="T20" fmla="*/ 43 w 397"/>
                  <a:gd name="T21" fmla="*/ 12 h 12"/>
                  <a:gd name="T22" fmla="*/ 0 w 397"/>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12">
                    <a:moveTo>
                      <a:pt x="397" y="0"/>
                    </a:moveTo>
                    <a:lnTo>
                      <a:pt x="360" y="0"/>
                    </a:lnTo>
                    <a:lnTo>
                      <a:pt x="293" y="0"/>
                    </a:lnTo>
                    <a:lnTo>
                      <a:pt x="244" y="0"/>
                    </a:lnTo>
                    <a:lnTo>
                      <a:pt x="244" y="0"/>
                    </a:lnTo>
                    <a:lnTo>
                      <a:pt x="214" y="6"/>
                    </a:lnTo>
                    <a:lnTo>
                      <a:pt x="171" y="12"/>
                    </a:lnTo>
                    <a:lnTo>
                      <a:pt x="147" y="12"/>
                    </a:lnTo>
                    <a:lnTo>
                      <a:pt x="147" y="12"/>
                    </a:lnTo>
                    <a:lnTo>
                      <a:pt x="110" y="12"/>
                    </a:lnTo>
                    <a:lnTo>
                      <a:pt x="43"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64" name="Freeform 52"/>
              <p:cNvSpPr>
                <a:spLocks/>
              </p:cNvSpPr>
              <p:nvPr/>
            </p:nvSpPr>
            <p:spPr bwMode="auto">
              <a:xfrm>
                <a:off x="4256" y="1802"/>
                <a:ext cx="258" cy="1"/>
              </a:xfrm>
              <a:custGeom>
                <a:avLst/>
                <a:gdLst>
                  <a:gd name="T0" fmla="*/ 258 w 258"/>
                  <a:gd name="T1" fmla="*/ 227 w 258"/>
                  <a:gd name="T2" fmla="*/ 177 w 258"/>
                  <a:gd name="T3" fmla="*/ 140 w 258"/>
                  <a:gd name="T4" fmla="*/ 140 w 258"/>
                  <a:gd name="T5" fmla="*/ 105 w 258"/>
                  <a:gd name="T6" fmla="*/ 44 w 258"/>
                  <a:gd name="T7" fmla="*/ 0 w 258"/>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58">
                    <a:moveTo>
                      <a:pt x="258" y="0"/>
                    </a:moveTo>
                    <a:lnTo>
                      <a:pt x="227" y="0"/>
                    </a:lnTo>
                    <a:lnTo>
                      <a:pt x="177" y="0"/>
                    </a:lnTo>
                    <a:lnTo>
                      <a:pt x="140" y="0"/>
                    </a:lnTo>
                    <a:lnTo>
                      <a:pt x="140" y="0"/>
                    </a:lnTo>
                    <a:lnTo>
                      <a:pt x="105" y="0"/>
                    </a:lnTo>
                    <a:lnTo>
                      <a:pt x="44"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65" name="Freeform 53"/>
              <p:cNvSpPr>
                <a:spLocks/>
              </p:cNvSpPr>
              <p:nvPr/>
            </p:nvSpPr>
            <p:spPr bwMode="auto">
              <a:xfrm>
                <a:off x="4335" y="1883"/>
                <a:ext cx="185" cy="17"/>
              </a:xfrm>
              <a:custGeom>
                <a:avLst/>
                <a:gdLst>
                  <a:gd name="T0" fmla="*/ 185 w 185"/>
                  <a:gd name="T1" fmla="*/ 17 h 17"/>
                  <a:gd name="T2" fmla="*/ 171 w 185"/>
                  <a:gd name="T3" fmla="*/ 17 h 17"/>
                  <a:gd name="T4" fmla="*/ 154 w 185"/>
                  <a:gd name="T5" fmla="*/ 17 h 17"/>
                  <a:gd name="T6" fmla="*/ 130 w 185"/>
                  <a:gd name="T7" fmla="*/ 12 h 17"/>
                  <a:gd name="T8" fmla="*/ 130 w 185"/>
                  <a:gd name="T9" fmla="*/ 12 h 17"/>
                  <a:gd name="T10" fmla="*/ 104 w 185"/>
                  <a:gd name="T11" fmla="*/ 6 h 17"/>
                  <a:gd name="T12" fmla="*/ 81 w 185"/>
                  <a:gd name="T13" fmla="*/ 6 h 17"/>
                  <a:gd name="T14" fmla="*/ 55 w 185"/>
                  <a:gd name="T15" fmla="*/ 6 h 17"/>
                  <a:gd name="T16" fmla="*/ 55 w 185"/>
                  <a:gd name="T17" fmla="*/ 6 h 17"/>
                  <a:gd name="T18" fmla="*/ 32 w 185"/>
                  <a:gd name="T19" fmla="*/ 6 h 17"/>
                  <a:gd name="T20" fmla="*/ 6 w 185"/>
                  <a:gd name="T21" fmla="*/ 0 h 17"/>
                  <a:gd name="T22" fmla="*/ 0 w 185"/>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7">
                    <a:moveTo>
                      <a:pt x="185" y="17"/>
                    </a:moveTo>
                    <a:lnTo>
                      <a:pt x="171" y="17"/>
                    </a:lnTo>
                    <a:lnTo>
                      <a:pt x="154" y="17"/>
                    </a:lnTo>
                    <a:lnTo>
                      <a:pt x="130" y="12"/>
                    </a:lnTo>
                    <a:lnTo>
                      <a:pt x="130" y="12"/>
                    </a:lnTo>
                    <a:lnTo>
                      <a:pt x="104" y="6"/>
                    </a:lnTo>
                    <a:lnTo>
                      <a:pt x="81" y="6"/>
                    </a:lnTo>
                    <a:lnTo>
                      <a:pt x="55" y="6"/>
                    </a:lnTo>
                    <a:lnTo>
                      <a:pt x="55" y="6"/>
                    </a:lnTo>
                    <a:lnTo>
                      <a:pt x="32" y="6"/>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66" name="Freeform 54"/>
              <p:cNvSpPr>
                <a:spLocks/>
              </p:cNvSpPr>
              <p:nvPr/>
            </p:nvSpPr>
            <p:spPr bwMode="auto">
              <a:xfrm>
                <a:off x="4207" y="1871"/>
                <a:ext cx="270" cy="18"/>
              </a:xfrm>
              <a:custGeom>
                <a:avLst/>
                <a:gdLst>
                  <a:gd name="T0" fmla="*/ 270 w 270"/>
                  <a:gd name="T1" fmla="*/ 0 h 18"/>
                  <a:gd name="T2" fmla="*/ 252 w 270"/>
                  <a:gd name="T3" fmla="*/ 6 h 18"/>
                  <a:gd name="T4" fmla="*/ 226 w 270"/>
                  <a:gd name="T5" fmla="*/ 6 h 18"/>
                  <a:gd name="T6" fmla="*/ 197 w 270"/>
                  <a:gd name="T7" fmla="*/ 6 h 18"/>
                  <a:gd name="T8" fmla="*/ 197 w 270"/>
                  <a:gd name="T9" fmla="*/ 6 h 18"/>
                  <a:gd name="T10" fmla="*/ 154 w 270"/>
                  <a:gd name="T11" fmla="*/ 6 h 18"/>
                  <a:gd name="T12" fmla="*/ 105 w 270"/>
                  <a:gd name="T13" fmla="*/ 6 h 18"/>
                  <a:gd name="T14" fmla="*/ 61 w 270"/>
                  <a:gd name="T15" fmla="*/ 12 h 18"/>
                  <a:gd name="T16" fmla="*/ 61 w 270"/>
                  <a:gd name="T17" fmla="*/ 12 h 18"/>
                  <a:gd name="T18" fmla="*/ 32 w 270"/>
                  <a:gd name="T19" fmla="*/ 18 h 18"/>
                  <a:gd name="T20" fmla="*/ 6 w 270"/>
                  <a:gd name="T21" fmla="*/ 12 h 18"/>
                  <a:gd name="T22" fmla="*/ 0 w 270"/>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18">
                    <a:moveTo>
                      <a:pt x="270" y="0"/>
                    </a:moveTo>
                    <a:lnTo>
                      <a:pt x="252" y="6"/>
                    </a:lnTo>
                    <a:lnTo>
                      <a:pt x="226" y="6"/>
                    </a:lnTo>
                    <a:lnTo>
                      <a:pt x="197" y="6"/>
                    </a:lnTo>
                    <a:lnTo>
                      <a:pt x="197" y="6"/>
                    </a:lnTo>
                    <a:lnTo>
                      <a:pt x="154" y="6"/>
                    </a:lnTo>
                    <a:lnTo>
                      <a:pt x="105" y="6"/>
                    </a:lnTo>
                    <a:lnTo>
                      <a:pt x="61" y="12"/>
                    </a:lnTo>
                    <a:lnTo>
                      <a:pt x="61" y="12"/>
                    </a:lnTo>
                    <a:lnTo>
                      <a:pt x="32" y="18"/>
                    </a:lnTo>
                    <a:lnTo>
                      <a:pt x="6"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67" name="Freeform 55"/>
              <p:cNvSpPr>
                <a:spLocks/>
              </p:cNvSpPr>
              <p:nvPr/>
            </p:nvSpPr>
            <p:spPr bwMode="auto">
              <a:xfrm>
                <a:off x="3596" y="1877"/>
                <a:ext cx="299" cy="12"/>
              </a:xfrm>
              <a:custGeom>
                <a:avLst/>
                <a:gdLst>
                  <a:gd name="T0" fmla="*/ 299 w 299"/>
                  <a:gd name="T1" fmla="*/ 0 h 12"/>
                  <a:gd name="T2" fmla="*/ 263 w 299"/>
                  <a:gd name="T3" fmla="*/ 0 h 12"/>
                  <a:gd name="T4" fmla="*/ 188 w 299"/>
                  <a:gd name="T5" fmla="*/ 0 h 12"/>
                  <a:gd name="T6" fmla="*/ 139 w 299"/>
                  <a:gd name="T7" fmla="*/ 0 h 12"/>
                  <a:gd name="T8" fmla="*/ 139 w 299"/>
                  <a:gd name="T9" fmla="*/ 0 h 12"/>
                  <a:gd name="T10" fmla="*/ 110 w 299"/>
                  <a:gd name="T11" fmla="*/ 6 h 12"/>
                  <a:gd name="T12" fmla="*/ 55 w 299"/>
                  <a:gd name="T13" fmla="*/ 12 h 12"/>
                  <a:gd name="T14" fmla="*/ 0 w 29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2">
                    <a:moveTo>
                      <a:pt x="299" y="0"/>
                    </a:moveTo>
                    <a:lnTo>
                      <a:pt x="263" y="0"/>
                    </a:lnTo>
                    <a:lnTo>
                      <a:pt x="188" y="0"/>
                    </a:lnTo>
                    <a:lnTo>
                      <a:pt x="139" y="0"/>
                    </a:lnTo>
                    <a:lnTo>
                      <a:pt x="139" y="0"/>
                    </a:lnTo>
                    <a:lnTo>
                      <a:pt x="110" y="6"/>
                    </a:lnTo>
                    <a:lnTo>
                      <a:pt x="55"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68" name="Freeform 56"/>
              <p:cNvSpPr>
                <a:spLocks/>
              </p:cNvSpPr>
              <p:nvPr/>
            </p:nvSpPr>
            <p:spPr bwMode="auto">
              <a:xfrm>
                <a:off x="3674" y="1857"/>
                <a:ext cx="93" cy="14"/>
              </a:xfrm>
              <a:custGeom>
                <a:avLst/>
                <a:gdLst>
                  <a:gd name="T0" fmla="*/ 93 w 93"/>
                  <a:gd name="T1" fmla="*/ 0 h 14"/>
                  <a:gd name="T2" fmla="*/ 81 w 93"/>
                  <a:gd name="T3" fmla="*/ 0 h 14"/>
                  <a:gd name="T4" fmla="*/ 61 w 93"/>
                  <a:gd name="T5" fmla="*/ 6 h 14"/>
                  <a:gd name="T6" fmla="*/ 44 w 93"/>
                  <a:gd name="T7" fmla="*/ 6 h 14"/>
                  <a:gd name="T8" fmla="*/ 44 w 93"/>
                  <a:gd name="T9" fmla="*/ 6 h 14"/>
                  <a:gd name="T10" fmla="*/ 20 w 93"/>
                  <a:gd name="T11" fmla="*/ 14 h 14"/>
                  <a:gd name="T12" fmla="*/ 6 w 93"/>
                  <a:gd name="T13" fmla="*/ 14 h 14"/>
                  <a:gd name="T14" fmla="*/ 0 w 9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4">
                    <a:moveTo>
                      <a:pt x="93" y="0"/>
                    </a:moveTo>
                    <a:lnTo>
                      <a:pt x="81" y="0"/>
                    </a:lnTo>
                    <a:lnTo>
                      <a:pt x="61" y="6"/>
                    </a:lnTo>
                    <a:lnTo>
                      <a:pt x="44" y="6"/>
                    </a:lnTo>
                    <a:lnTo>
                      <a:pt x="44" y="6"/>
                    </a:lnTo>
                    <a:lnTo>
                      <a:pt x="20" y="14"/>
                    </a:lnTo>
                    <a:lnTo>
                      <a:pt x="6" y="14"/>
                    </a:lnTo>
                    <a:lnTo>
                      <a:pt x="0"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69" name="Freeform 57"/>
              <p:cNvSpPr>
                <a:spLocks/>
              </p:cNvSpPr>
              <p:nvPr/>
            </p:nvSpPr>
            <p:spPr bwMode="auto">
              <a:xfrm>
                <a:off x="3491" y="1822"/>
                <a:ext cx="232" cy="6"/>
              </a:xfrm>
              <a:custGeom>
                <a:avLst/>
                <a:gdLst>
                  <a:gd name="T0" fmla="*/ 232 w 232"/>
                  <a:gd name="T1" fmla="*/ 6 h 6"/>
                  <a:gd name="T2" fmla="*/ 215 w 232"/>
                  <a:gd name="T3" fmla="*/ 6 h 6"/>
                  <a:gd name="T4" fmla="*/ 171 w 232"/>
                  <a:gd name="T5" fmla="*/ 6 h 6"/>
                  <a:gd name="T6" fmla="*/ 142 w 232"/>
                  <a:gd name="T7" fmla="*/ 0 h 6"/>
                  <a:gd name="T8" fmla="*/ 142 w 232"/>
                  <a:gd name="T9" fmla="*/ 0 h 6"/>
                  <a:gd name="T10" fmla="*/ 93 w 232"/>
                  <a:gd name="T11" fmla="*/ 0 h 6"/>
                  <a:gd name="T12" fmla="*/ 32 w 232"/>
                  <a:gd name="T13" fmla="*/ 0 h 6"/>
                  <a:gd name="T14" fmla="*/ 0 w 23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6">
                    <a:moveTo>
                      <a:pt x="232" y="6"/>
                    </a:moveTo>
                    <a:lnTo>
                      <a:pt x="215" y="6"/>
                    </a:lnTo>
                    <a:lnTo>
                      <a:pt x="171" y="6"/>
                    </a:lnTo>
                    <a:lnTo>
                      <a:pt x="142" y="0"/>
                    </a:lnTo>
                    <a:lnTo>
                      <a:pt x="142" y="0"/>
                    </a:lnTo>
                    <a:lnTo>
                      <a:pt x="93" y="0"/>
                    </a:lnTo>
                    <a:lnTo>
                      <a:pt x="32"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70" name="Freeform 58"/>
              <p:cNvSpPr>
                <a:spLocks/>
              </p:cNvSpPr>
              <p:nvPr/>
            </p:nvSpPr>
            <p:spPr bwMode="auto">
              <a:xfrm>
                <a:off x="3240" y="1808"/>
                <a:ext cx="141" cy="20"/>
              </a:xfrm>
              <a:custGeom>
                <a:avLst/>
                <a:gdLst>
                  <a:gd name="T0" fmla="*/ 0 w 141"/>
                  <a:gd name="T1" fmla="*/ 0 h 20"/>
                  <a:gd name="T2" fmla="*/ 0 w 141"/>
                  <a:gd name="T3" fmla="*/ 8 h 20"/>
                  <a:gd name="T4" fmla="*/ 0 w 141"/>
                  <a:gd name="T5" fmla="*/ 8 h 20"/>
                  <a:gd name="T6" fmla="*/ 0 w 141"/>
                  <a:gd name="T7" fmla="*/ 8 h 20"/>
                  <a:gd name="T8" fmla="*/ 0 w 141"/>
                  <a:gd name="T9" fmla="*/ 8 h 20"/>
                  <a:gd name="T10" fmla="*/ 0 w 141"/>
                  <a:gd name="T11" fmla="*/ 14 h 20"/>
                  <a:gd name="T12" fmla="*/ 7 w 141"/>
                  <a:gd name="T13" fmla="*/ 20 h 20"/>
                  <a:gd name="T14" fmla="*/ 13 w 141"/>
                  <a:gd name="T15" fmla="*/ 20 h 20"/>
                  <a:gd name="T16" fmla="*/ 13 w 141"/>
                  <a:gd name="T17" fmla="*/ 20 h 20"/>
                  <a:gd name="T18" fmla="*/ 13 w 141"/>
                  <a:gd name="T19" fmla="*/ 20 h 20"/>
                  <a:gd name="T20" fmla="*/ 19 w 141"/>
                  <a:gd name="T21" fmla="*/ 20 h 20"/>
                  <a:gd name="T22" fmla="*/ 25 w 141"/>
                  <a:gd name="T23" fmla="*/ 14 h 20"/>
                  <a:gd name="T24" fmla="*/ 25 w 141"/>
                  <a:gd name="T25" fmla="*/ 14 h 20"/>
                  <a:gd name="T26" fmla="*/ 55 w 141"/>
                  <a:gd name="T27" fmla="*/ 14 h 20"/>
                  <a:gd name="T28" fmla="*/ 104 w 141"/>
                  <a:gd name="T29" fmla="*/ 14 h 20"/>
                  <a:gd name="T30" fmla="*/ 141 w 141"/>
                  <a:gd name="T3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20">
                    <a:moveTo>
                      <a:pt x="0" y="0"/>
                    </a:moveTo>
                    <a:lnTo>
                      <a:pt x="0" y="8"/>
                    </a:lnTo>
                    <a:lnTo>
                      <a:pt x="0" y="8"/>
                    </a:lnTo>
                    <a:lnTo>
                      <a:pt x="0" y="8"/>
                    </a:lnTo>
                    <a:lnTo>
                      <a:pt x="0" y="8"/>
                    </a:lnTo>
                    <a:lnTo>
                      <a:pt x="0" y="14"/>
                    </a:lnTo>
                    <a:lnTo>
                      <a:pt x="7" y="20"/>
                    </a:lnTo>
                    <a:lnTo>
                      <a:pt x="13" y="20"/>
                    </a:lnTo>
                    <a:lnTo>
                      <a:pt x="13" y="20"/>
                    </a:lnTo>
                    <a:lnTo>
                      <a:pt x="13" y="20"/>
                    </a:lnTo>
                    <a:lnTo>
                      <a:pt x="19" y="20"/>
                    </a:lnTo>
                    <a:lnTo>
                      <a:pt x="25" y="14"/>
                    </a:lnTo>
                    <a:lnTo>
                      <a:pt x="25" y="14"/>
                    </a:lnTo>
                    <a:lnTo>
                      <a:pt x="55" y="14"/>
                    </a:lnTo>
                    <a:lnTo>
                      <a:pt x="104" y="14"/>
                    </a:lnTo>
                    <a:lnTo>
                      <a:pt x="141" y="1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71" name="Freeform 59"/>
              <p:cNvSpPr>
                <a:spLocks/>
              </p:cNvSpPr>
              <p:nvPr/>
            </p:nvSpPr>
            <p:spPr bwMode="auto">
              <a:xfrm>
                <a:off x="3240" y="1839"/>
                <a:ext cx="184" cy="6"/>
              </a:xfrm>
              <a:custGeom>
                <a:avLst/>
                <a:gdLst>
                  <a:gd name="T0" fmla="*/ 184 w 184"/>
                  <a:gd name="T1" fmla="*/ 6 h 6"/>
                  <a:gd name="T2" fmla="*/ 179 w 184"/>
                  <a:gd name="T3" fmla="*/ 6 h 6"/>
                  <a:gd name="T4" fmla="*/ 153 w 184"/>
                  <a:gd name="T5" fmla="*/ 6 h 6"/>
                  <a:gd name="T6" fmla="*/ 124 w 184"/>
                  <a:gd name="T7" fmla="*/ 0 h 6"/>
                  <a:gd name="T8" fmla="*/ 124 w 184"/>
                  <a:gd name="T9" fmla="*/ 0 h 6"/>
                  <a:gd name="T10" fmla="*/ 86 w 184"/>
                  <a:gd name="T11" fmla="*/ 6 h 6"/>
                  <a:gd name="T12" fmla="*/ 55 w 184"/>
                  <a:gd name="T13" fmla="*/ 6 h 6"/>
                  <a:gd name="T14" fmla="*/ 43 w 184"/>
                  <a:gd name="T15" fmla="*/ 6 h 6"/>
                  <a:gd name="T16" fmla="*/ 43 w 184"/>
                  <a:gd name="T17" fmla="*/ 6 h 6"/>
                  <a:gd name="T18" fmla="*/ 31 w 184"/>
                  <a:gd name="T19" fmla="*/ 6 h 6"/>
                  <a:gd name="T20" fmla="*/ 25 w 184"/>
                  <a:gd name="T21" fmla="*/ 6 h 6"/>
                  <a:gd name="T22" fmla="*/ 19 w 184"/>
                  <a:gd name="T23" fmla="*/ 6 h 6"/>
                  <a:gd name="T24" fmla="*/ 19 w 184"/>
                  <a:gd name="T25" fmla="*/ 6 h 6"/>
                  <a:gd name="T26" fmla="*/ 13 w 184"/>
                  <a:gd name="T27" fmla="*/ 6 h 6"/>
                  <a:gd name="T28" fmla="*/ 0 w 184"/>
                  <a:gd name="T29" fmla="*/ 0 h 6"/>
                  <a:gd name="T30" fmla="*/ 0 w 18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6">
                    <a:moveTo>
                      <a:pt x="184" y="6"/>
                    </a:moveTo>
                    <a:lnTo>
                      <a:pt x="179" y="6"/>
                    </a:lnTo>
                    <a:lnTo>
                      <a:pt x="153" y="6"/>
                    </a:lnTo>
                    <a:lnTo>
                      <a:pt x="124" y="0"/>
                    </a:lnTo>
                    <a:lnTo>
                      <a:pt x="124" y="0"/>
                    </a:lnTo>
                    <a:lnTo>
                      <a:pt x="86" y="6"/>
                    </a:lnTo>
                    <a:lnTo>
                      <a:pt x="55" y="6"/>
                    </a:lnTo>
                    <a:lnTo>
                      <a:pt x="43" y="6"/>
                    </a:lnTo>
                    <a:lnTo>
                      <a:pt x="43" y="6"/>
                    </a:lnTo>
                    <a:lnTo>
                      <a:pt x="31" y="6"/>
                    </a:lnTo>
                    <a:lnTo>
                      <a:pt x="25" y="6"/>
                    </a:lnTo>
                    <a:lnTo>
                      <a:pt x="19" y="6"/>
                    </a:lnTo>
                    <a:lnTo>
                      <a:pt x="19" y="6"/>
                    </a:lnTo>
                    <a:lnTo>
                      <a:pt x="13"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72" name="Line 60"/>
              <p:cNvSpPr>
                <a:spLocks noChangeShapeType="1"/>
              </p:cNvSpPr>
              <p:nvPr/>
            </p:nvSpPr>
            <p:spPr bwMode="auto">
              <a:xfrm flipH="1">
                <a:off x="3303" y="1863"/>
                <a:ext cx="6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6173" name="Freeform 61"/>
              <p:cNvSpPr>
                <a:spLocks/>
              </p:cNvSpPr>
              <p:nvPr/>
            </p:nvSpPr>
            <p:spPr bwMode="auto">
              <a:xfrm>
                <a:off x="3234" y="1863"/>
                <a:ext cx="185" cy="20"/>
              </a:xfrm>
              <a:custGeom>
                <a:avLst/>
                <a:gdLst>
                  <a:gd name="T0" fmla="*/ 185 w 185"/>
                  <a:gd name="T1" fmla="*/ 20 h 20"/>
                  <a:gd name="T2" fmla="*/ 153 w 185"/>
                  <a:gd name="T3" fmla="*/ 20 h 20"/>
                  <a:gd name="T4" fmla="*/ 104 w 185"/>
                  <a:gd name="T5" fmla="*/ 14 h 20"/>
                  <a:gd name="T6" fmla="*/ 74 w 185"/>
                  <a:gd name="T7" fmla="*/ 14 h 20"/>
                  <a:gd name="T8" fmla="*/ 74 w 185"/>
                  <a:gd name="T9" fmla="*/ 14 h 20"/>
                  <a:gd name="T10" fmla="*/ 55 w 185"/>
                  <a:gd name="T11" fmla="*/ 14 h 20"/>
                  <a:gd name="T12" fmla="*/ 31 w 185"/>
                  <a:gd name="T13" fmla="*/ 14 h 20"/>
                  <a:gd name="T14" fmla="*/ 19 w 185"/>
                  <a:gd name="T15" fmla="*/ 8 h 20"/>
                  <a:gd name="T16" fmla="*/ 19 w 185"/>
                  <a:gd name="T17" fmla="*/ 8 h 20"/>
                  <a:gd name="T18" fmla="*/ 13 w 185"/>
                  <a:gd name="T19" fmla="*/ 8 h 20"/>
                  <a:gd name="T20" fmla="*/ 0 w 185"/>
                  <a:gd name="T21" fmla="*/ 8 h 20"/>
                  <a:gd name="T22" fmla="*/ 0 w 185"/>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20">
                    <a:moveTo>
                      <a:pt x="185" y="20"/>
                    </a:moveTo>
                    <a:lnTo>
                      <a:pt x="153" y="20"/>
                    </a:lnTo>
                    <a:lnTo>
                      <a:pt x="104" y="14"/>
                    </a:lnTo>
                    <a:lnTo>
                      <a:pt x="74" y="14"/>
                    </a:lnTo>
                    <a:lnTo>
                      <a:pt x="74" y="14"/>
                    </a:lnTo>
                    <a:lnTo>
                      <a:pt x="55" y="14"/>
                    </a:lnTo>
                    <a:lnTo>
                      <a:pt x="31" y="14"/>
                    </a:lnTo>
                    <a:lnTo>
                      <a:pt x="19" y="8"/>
                    </a:lnTo>
                    <a:lnTo>
                      <a:pt x="19" y="8"/>
                    </a:lnTo>
                    <a:lnTo>
                      <a:pt x="13"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74" name="Freeform 62"/>
              <p:cNvSpPr>
                <a:spLocks/>
              </p:cNvSpPr>
              <p:nvPr/>
            </p:nvSpPr>
            <p:spPr bwMode="auto">
              <a:xfrm>
                <a:off x="3723" y="1779"/>
                <a:ext cx="490" cy="23"/>
              </a:xfrm>
              <a:custGeom>
                <a:avLst/>
                <a:gdLst>
                  <a:gd name="T0" fmla="*/ 0 w 490"/>
                  <a:gd name="T1" fmla="*/ 0 h 23"/>
                  <a:gd name="T2" fmla="*/ 32 w 490"/>
                  <a:gd name="T3" fmla="*/ 5 h 23"/>
                  <a:gd name="T4" fmla="*/ 81 w 490"/>
                  <a:gd name="T5" fmla="*/ 5 h 23"/>
                  <a:gd name="T6" fmla="*/ 122 w 490"/>
                  <a:gd name="T7" fmla="*/ 11 h 23"/>
                  <a:gd name="T8" fmla="*/ 122 w 490"/>
                  <a:gd name="T9" fmla="*/ 11 h 23"/>
                  <a:gd name="T10" fmla="*/ 185 w 490"/>
                  <a:gd name="T11" fmla="*/ 17 h 23"/>
                  <a:gd name="T12" fmla="*/ 276 w 490"/>
                  <a:gd name="T13" fmla="*/ 23 h 23"/>
                  <a:gd name="T14" fmla="*/ 337 w 490"/>
                  <a:gd name="T15" fmla="*/ 23 h 23"/>
                  <a:gd name="T16" fmla="*/ 337 w 490"/>
                  <a:gd name="T17" fmla="*/ 23 h 23"/>
                  <a:gd name="T18" fmla="*/ 380 w 490"/>
                  <a:gd name="T19" fmla="*/ 17 h 23"/>
                  <a:gd name="T20" fmla="*/ 447 w 490"/>
                  <a:gd name="T21" fmla="*/ 11 h 23"/>
                  <a:gd name="T22" fmla="*/ 490 w 490"/>
                  <a:gd name="T23"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 h="23">
                    <a:moveTo>
                      <a:pt x="0" y="0"/>
                    </a:moveTo>
                    <a:lnTo>
                      <a:pt x="32" y="5"/>
                    </a:lnTo>
                    <a:lnTo>
                      <a:pt x="81" y="5"/>
                    </a:lnTo>
                    <a:lnTo>
                      <a:pt x="122" y="11"/>
                    </a:lnTo>
                    <a:lnTo>
                      <a:pt x="122" y="11"/>
                    </a:lnTo>
                    <a:lnTo>
                      <a:pt x="185" y="17"/>
                    </a:lnTo>
                    <a:lnTo>
                      <a:pt x="276" y="23"/>
                    </a:lnTo>
                    <a:lnTo>
                      <a:pt x="337" y="23"/>
                    </a:lnTo>
                    <a:lnTo>
                      <a:pt x="337" y="23"/>
                    </a:lnTo>
                    <a:lnTo>
                      <a:pt x="380" y="17"/>
                    </a:lnTo>
                    <a:lnTo>
                      <a:pt x="447" y="11"/>
                    </a:lnTo>
                    <a:lnTo>
                      <a:pt x="49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75" name="Freeform 63"/>
              <p:cNvSpPr>
                <a:spLocks/>
              </p:cNvSpPr>
              <p:nvPr/>
            </p:nvSpPr>
            <p:spPr bwMode="auto">
              <a:xfrm>
                <a:off x="3889" y="1834"/>
                <a:ext cx="240" cy="17"/>
              </a:xfrm>
              <a:custGeom>
                <a:avLst/>
                <a:gdLst>
                  <a:gd name="T0" fmla="*/ 240 w 240"/>
                  <a:gd name="T1" fmla="*/ 17 h 17"/>
                  <a:gd name="T2" fmla="*/ 220 w 240"/>
                  <a:gd name="T3" fmla="*/ 17 h 17"/>
                  <a:gd name="T4" fmla="*/ 190 w 240"/>
                  <a:gd name="T5" fmla="*/ 5 h 17"/>
                  <a:gd name="T6" fmla="*/ 153 w 240"/>
                  <a:gd name="T7" fmla="*/ 0 h 17"/>
                  <a:gd name="T8" fmla="*/ 153 w 240"/>
                  <a:gd name="T9" fmla="*/ 0 h 17"/>
                  <a:gd name="T10" fmla="*/ 98 w 240"/>
                  <a:gd name="T11" fmla="*/ 0 h 17"/>
                  <a:gd name="T12" fmla="*/ 31 w 240"/>
                  <a:gd name="T13" fmla="*/ 0 h 17"/>
                  <a:gd name="T14" fmla="*/ 0 w 24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7">
                    <a:moveTo>
                      <a:pt x="240" y="17"/>
                    </a:moveTo>
                    <a:lnTo>
                      <a:pt x="220" y="17"/>
                    </a:lnTo>
                    <a:lnTo>
                      <a:pt x="190" y="5"/>
                    </a:lnTo>
                    <a:lnTo>
                      <a:pt x="153" y="0"/>
                    </a:lnTo>
                    <a:lnTo>
                      <a:pt x="153" y="0"/>
                    </a:lnTo>
                    <a:lnTo>
                      <a:pt x="98" y="0"/>
                    </a:lnTo>
                    <a:lnTo>
                      <a:pt x="3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76" name="Freeform 64"/>
              <p:cNvSpPr>
                <a:spLocks/>
              </p:cNvSpPr>
              <p:nvPr/>
            </p:nvSpPr>
            <p:spPr bwMode="auto">
              <a:xfrm>
                <a:off x="4085" y="1362"/>
                <a:ext cx="12" cy="141"/>
              </a:xfrm>
              <a:custGeom>
                <a:avLst/>
                <a:gdLst>
                  <a:gd name="T0" fmla="*/ 0 w 12"/>
                  <a:gd name="T1" fmla="*/ 0 h 141"/>
                  <a:gd name="T2" fmla="*/ 0 w 12"/>
                  <a:gd name="T3" fmla="*/ 13 h 141"/>
                  <a:gd name="T4" fmla="*/ 6 w 12"/>
                  <a:gd name="T5" fmla="*/ 25 h 141"/>
                  <a:gd name="T6" fmla="*/ 6 w 12"/>
                  <a:gd name="T7" fmla="*/ 37 h 141"/>
                  <a:gd name="T8" fmla="*/ 6 w 12"/>
                  <a:gd name="T9" fmla="*/ 37 h 141"/>
                  <a:gd name="T10" fmla="*/ 6 w 12"/>
                  <a:gd name="T11" fmla="*/ 74 h 141"/>
                  <a:gd name="T12" fmla="*/ 12 w 12"/>
                  <a:gd name="T13" fmla="*/ 116 h 141"/>
                  <a:gd name="T14" fmla="*/ 12 w 12"/>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1">
                    <a:moveTo>
                      <a:pt x="0" y="0"/>
                    </a:moveTo>
                    <a:lnTo>
                      <a:pt x="0" y="13"/>
                    </a:lnTo>
                    <a:lnTo>
                      <a:pt x="6" y="25"/>
                    </a:lnTo>
                    <a:lnTo>
                      <a:pt x="6" y="37"/>
                    </a:lnTo>
                    <a:lnTo>
                      <a:pt x="6" y="37"/>
                    </a:lnTo>
                    <a:lnTo>
                      <a:pt x="6" y="74"/>
                    </a:lnTo>
                    <a:lnTo>
                      <a:pt x="12" y="116"/>
                    </a:lnTo>
                    <a:lnTo>
                      <a:pt x="12" y="14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77" name="Freeform 65"/>
              <p:cNvSpPr>
                <a:spLocks/>
              </p:cNvSpPr>
              <p:nvPr/>
            </p:nvSpPr>
            <p:spPr bwMode="auto">
              <a:xfrm>
                <a:off x="4121" y="1399"/>
                <a:ext cx="8" cy="252"/>
              </a:xfrm>
              <a:custGeom>
                <a:avLst/>
                <a:gdLst>
                  <a:gd name="T0" fmla="*/ 0 w 8"/>
                  <a:gd name="T1" fmla="*/ 0 h 252"/>
                  <a:gd name="T2" fmla="*/ 0 w 8"/>
                  <a:gd name="T3" fmla="*/ 12 h 252"/>
                  <a:gd name="T4" fmla="*/ 0 w 8"/>
                  <a:gd name="T5" fmla="*/ 37 h 252"/>
                  <a:gd name="T6" fmla="*/ 8 w 8"/>
                  <a:gd name="T7" fmla="*/ 61 h 252"/>
                  <a:gd name="T8" fmla="*/ 8 w 8"/>
                  <a:gd name="T9" fmla="*/ 61 h 252"/>
                  <a:gd name="T10" fmla="*/ 0 w 8"/>
                  <a:gd name="T11" fmla="*/ 98 h 252"/>
                  <a:gd name="T12" fmla="*/ 0 w 8"/>
                  <a:gd name="T13" fmla="*/ 153 h 252"/>
                  <a:gd name="T14" fmla="*/ 0 w 8"/>
                  <a:gd name="T15" fmla="*/ 189 h 252"/>
                  <a:gd name="T16" fmla="*/ 0 w 8"/>
                  <a:gd name="T17" fmla="*/ 189 h 252"/>
                  <a:gd name="T18" fmla="*/ 0 w 8"/>
                  <a:gd name="T19" fmla="*/ 214 h 252"/>
                  <a:gd name="T20" fmla="*/ 0 w 8"/>
                  <a:gd name="T21" fmla="*/ 238 h 252"/>
                  <a:gd name="T22" fmla="*/ 0 w 8"/>
                  <a:gd name="T23"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52">
                    <a:moveTo>
                      <a:pt x="0" y="0"/>
                    </a:moveTo>
                    <a:lnTo>
                      <a:pt x="0" y="12"/>
                    </a:lnTo>
                    <a:lnTo>
                      <a:pt x="0" y="37"/>
                    </a:lnTo>
                    <a:lnTo>
                      <a:pt x="8" y="61"/>
                    </a:lnTo>
                    <a:lnTo>
                      <a:pt x="8" y="61"/>
                    </a:lnTo>
                    <a:lnTo>
                      <a:pt x="0" y="98"/>
                    </a:lnTo>
                    <a:lnTo>
                      <a:pt x="0" y="153"/>
                    </a:lnTo>
                    <a:lnTo>
                      <a:pt x="0" y="189"/>
                    </a:lnTo>
                    <a:lnTo>
                      <a:pt x="0" y="189"/>
                    </a:lnTo>
                    <a:lnTo>
                      <a:pt x="0" y="214"/>
                    </a:lnTo>
                    <a:lnTo>
                      <a:pt x="0" y="238"/>
                    </a:lnTo>
                    <a:lnTo>
                      <a:pt x="0" y="25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78" name="Freeform 66"/>
              <p:cNvSpPr>
                <a:spLocks/>
              </p:cNvSpPr>
              <p:nvPr/>
            </p:nvSpPr>
            <p:spPr bwMode="auto">
              <a:xfrm>
                <a:off x="4146" y="1596"/>
                <a:ext cx="1" cy="133"/>
              </a:xfrm>
              <a:custGeom>
                <a:avLst/>
                <a:gdLst>
                  <a:gd name="T0" fmla="*/ 0 h 133"/>
                  <a:gd name="T1" fmla="*/ 23 h 133"/>
                  <a:gd name="T2" fmla="*/ 67 h 133"/>
                  <a:gd name="T3" fmla="*/ 96 h 133"/>
                  <a:gd name="T4" fmla="*/ 96 h 133"/>
                  <a:gd name="T5" fmla="*/ 116 h 133"/>
                  <a:gd name="T6" fmla="*/ 127 h 133"/>
                  <a:gd name="T7" fmla="*/ 133 h 13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33">
                    <a:moveTo>
                      <a:pt x="0" y="0"/>
                    </a:moveTo>
                    <a:lnTo>
                      <a:pt x="0" y="23"/>
                    </a:lnTo>
                    <a:lnTo>
                      <a:pt x="0" y="67"/>
                    </a:lnTo>
                    <a:lnTo>
                      <a:pt x="0" y="96"/>
                    </a:lnTo>
                    <a:lnTo>
                      <a:pt x="0" y="96"/>
                    </a:lnTo>
                    <a:lnTo>
                      <a:pt x="0" y="116"/>
                    </a:lnTo>
                    <a:lnTo>
                      <a:pt x="0" y="127"/>
                    </a:lnTo>
                    <a:lnTo>
                      <a:pt x="0" y="1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79" name="Freeform 67"/>
              <p:cNvSpPr>
                <a:spLocks/>
              </p:cNvSpPr>
              <p:nvPr/>
            </p:nvSpPr>
            <p:spPr bwMode="auto">
              <a:xfrm>
                <a:off x="4054" y="1368"/>
                <a:ext cx="6" cy="104"/>
              </a:xfrm>
              <a:custGeom>
                <a:avLst/>
                <a:gdLst>
                  <a:gd name="T0" fmla="*/ 6 w 6"/>
                  <a:gd name="T1" fmla="*/ 0 h 104"/>
                  <a:gd name="T2" fmla="*/ 0 w 6"/>
                  <a:gd name="T3" fmla="*/ 7 h 104"/>
                  <a:gd name="T4" fmla="*/ 0 w 6"/>
                  <a:gd name="T5" fmla="*/ 19 h 104"/>
                  <a:gd name="T6" fmla="*/ 0 w 6"/>
                  <a:gd name="T7" fmla="*/ 25 h 104"/>
                  <a:gd name="T8" fmla="*/ 0 w 6"/>
                  <a:gd name="T9" fmla="*/ 25 h 104"/>
                  <a:gd name="T10" fmla="*/ 0 w 6"/>
                  <a:gd name="T11" fmla="*/ 37 h 104"/>
                  <a:gd name="T12" fmla="*/ 6 w 6"/>
                  <a:gd name="T13" fmla="*/ 43 h 104"/>
                  <a:gd name="T14" fmla="*/ 6 w 6"/>
                  <a:gd name="T15" fmla="*/ 49 h 104"/>
                  <a:gd name="T16" fmla="*/ 6 w 6"/>
                  <a:gd name="T17" fmla="*/ 49 h 104"/>
                  <a:gd name="T18" fmla="*/ 6 w 6"/>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4">
                    <a:moveTo>
                      <a:pt x="6" y="0"/>
                    </a:moveTo>
                    <a:lnTo>
                      <a:pt x="0" y="7"/>
                    </a:lnTo>
                    <a:lnTo>
                      <a:pt x="0" y="19"/>
                    </a:lnTo>
                    <a:lnTo>
                      <a:pt x="0" y="25"/>
                    </a:lnTo>
                    <a:lnTo>
                      <a:pt x="0" y="25"/>
                    </a:lnTo>
                    <a:lnTo>
                      <a:pt x="0" y="37"/>
                    </a:lnTo>
                    <a:lnTo>
                      <a:pt x="6" y="43"/>
                    </a:lnTo>
                    <a:lnTo>
                      <a:pt x="6" y="49"/>
                    </a:lnTo>
                    <a:lnTo>
                      <a:pt x="6" y="49"/>
                    </a:lnTo>
                    <a:lnTo>
                      <a:pt x="6" y="10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80" name="Freeform 68"/>
              <p:cNvSpPr>
                <a:spLocks/>
              </p:cNvSpPr>
              <p:nvPr/>
            </p:nvSpPr>
            <p:spPr bwMode="auto">
              <a:xfrm>
                <a:off x="4024" y="1375"/>
                <a:ext cx="18" cy="111"/>
              </a:xfrm>
              <a:custGeom>
                <a:avLst/>
                <a:gdLst>
                  <a:gd name="T0" fmla="*/ 18 w 18"/>
                  <a:gd name="T1" fmla="*/ 0 h 111"/>
                  <a:gd name="T2" fmla="*/ 12 w 18"/>
                  <a:gd name="T3" fmla="*/ 6 h 111"/>
                  <a:gd name="T4" fmla="*/ 6 w 18"/>
                  <a:gd name="T5" fmla="*/ 12 h 111"/>
                  <a:gd name="T6" fmla="*/ 6 w 18"/>
                  <a:gd name="T7" fmla="*/ 18 h 111"/>
                  <a:gd name="T8" fmla="*/ 6 w 18"/>
                  <a:gd name="T9" fmla="*/ 18 h 111"/>
                  <a:gd name="T10" fmla="*/ 0 w 18"/>
                  <a:gd name="T11" fmla="*/ 30 h 111"/>
                  <a:gd name="T12" fmla="*/ 0 w 18"/>
                  <a:gd name="T13" fmla="*/ 42 h 111"/>
                  <a:gd name="T14" fmla="*/ 0 w 18"/>
                  <a:gd name="T15" fmla="*/ 56 h 111"/>
                  <a:gd name="T16" fmla="*/ 0 w 18"/>
                  <a:gd name="T17" fmla="*/ 56 h 111"/>
                  <a:gd name="T18" fmla="*/ 0 w 18"/>
                  <a:gd name="T19" fmla="*/ 79 h 111"/>
                  <a:gd name="T20" fmla="*/ 0 w 18"/>
                  <a:gd name="T21" fmla="*/ 97 h 111"/>
                  <a:gd name="T22" fmla="*/ 0 w 18"/>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1">
                    <a:moveTo>
                      <a:pt x="18" y="0"/>
                    </a:moveTo>
                    <a:lnTo>
                      <a:pt x="12" y="6"/>
                    </a:lnTo>
                    <a:lnTo>
                      <a:pt x="6" y="12"/>
                    </a:lnTo>
                    <a:lnTo>
                      <a:pt x="6" y="18"/>
                    </a:lnTo>
                    <a:lnTo>
                      <a:pt x="6" y="18"/>
                    </a:lnTo>
                    <a:lnTo>
                      <a:pt x="0" y="30"/>
                    </a:lnTo>
                    <a:lnTo>
                      <a:pt x="0" y="42"/>
                    </a:lnTo>
                    <a:lnTo>
                      <a:pt x="0" y="56"/>
                    </a:lnTo>
                    <a:lnTo>
                      <a:pt x="0" y="56"/>
                    </a:lnTo>
                    <a:lnTo>
                      <a:pt x="0" y="79"/>
                    </a:lnTo>
                    <a:lnTo>
                      <a:pt x="0" y="97"/>
                    </a:lnTo>
                    <a:lnTo>
                      <a:pt x="0" y="1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81" name="Freeform 69"/>
              <p:cNvSpPr>
                <a:spLocks/>
              </p:cNvSpPr>
              <p:nvPr/>
            </p:nvSpPr>
            <p:spPr bwMode="auto">
              <a:xfrm>
                <a:off x="4005" y="1387"/>
                <a:ext cx="13" cy="140"/>
              </a:xfrm>
              <a:custGeom>
                <a:avLst/>
                <a:gdLst>
                  <a:gd name="T0" fmla="*/ 13 w 13"/>
                  <a:gd name="T1" fmla="*/ 0 h 140"/>
                  <a:gd name="T2" fmla="*/ 6 w 13"/>
                  <a:gd name="T3" fmla="*/ 6 h 140"/>
                  <a:gd name="T4" fmla="*/ 0 w 13"/>
                  <a:gd name="T5" fmla="*/ 24 h 140"/>
                  <a:gd name="T6" fmla="*/ 0 w 13"/>
                  <a:gd name="T7" fmla="*/ 36 h 140"/>
                  <a:gd name="T8" fmla="*/ 0 w 13"/>
                  <a:gd name="T9" fmla="*/ 36 h 140"/>
                  <a:gd name="T10" fmla="*/ 0 w 13"/>
                  <a:gd name="T11" fmla="*/ 67 h 140"/>
                  <a:gd name="T12" fmla="*/ 0 w 13"/>
                  <a:gd name="T13" fmla="*/ 110 h 140"/>
                  <a:gd name="T14" fmla="*/ 0 w 13"/>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0">
                    <a:moveTo>
                      <a:pt x="13" y="0"/>
                    </a:moveTo>
                    <a:lnTo>
                      <a:pt x="6" y="6"/>
                    </a:lnTo>
                    <a:lnTo>
                      <a:pt x="0" y="24"/>
                    </a:lnTo>
                    <a:lnTo>
                      <a:pt x="0" y="36"/>
                    </a:lnTo>
                    <a:lnTo>
                      <a:pt x="0" y="36"/>
                    </a:lnTo>
                    <a:lnTo>
                      <a:pt x="0" y="67"/>
                    </a:lnTo>
                    <a:lnTo>
                      <a:pt x="0" y="110"/>
                    </a:lnTo>
                    <a:lnTo>
                      <a:pt x="0" y="14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82" name="Freeform 70"/>
              <p:cNvSpPr>
                <a:spLocks/>
              </p:cNvSpPr>
              <p:nvPr/>
            </p:nvSpPr>
            <p:spPr bwMode="auto">
              <a:xfrm>
                <a:off x="3999" y="1596"/>
                <a:ext cx="6" cy="116"/>
              </a:xfrm>
              <a:custGeom>
                <a:avLst/>
                <a:gdLst>
                  <a:gd name="T0" fmla="*/ 0 w 6"/>
                  <a:gd name="T1" fmla="*/ 116 h 116"/>
                  <a:gd name="T2" fmla="*/ 0 w 6"/>
                  <a:gd name="T3" fmla="*/ 90 h 116"/>
                  <a:gd name="T4" fmla="*/ 0 w 6"/>
                  <a:gd name="T5" fmla="*/ 41 h 116"/>
                  <a:gd name="T6" fmla="*/ 6 w 6"/>
                  <a:gd name="T7" fmla="*/ 0 h 116"/>
                </a:gdLst>
                <a:ahLst/>
                <a:cxnLst>
                  <a:cxn ang="0">
                    <a:pos x="T0" y="T1"/>
                  </a:cxn>
                  <a:cxn ang="0">
                    <a:pos x="T2" y="T3"/>
                  </a:cxn>
                  <a:cxn ang="0">
                    <a:pos x="T4" y="T5"/>
                  </a:cxn>
                  <a:cxn ang="0">
                    <a:pos x="T6" y="T7"/>
                  </a:cxn>
                </a:cxnLst>
                <a:rect l="0" t="0" r="r" b="b"/>
                <a:pathLst>
                  <a:path w="6" h="116">
                    <a:moveTo>
                      <a:pt x="0" y="116"/>
                    </a:moveTo>
                    <a:lnTo>
                      <a:pt x="0" y="90"/>
                    </a:lnTo>
                    <a:lnTo>
                      <a:pt x="0" y="41"/>
                    </a:lnTo>
                    <a:lnTo>
                      <a:pt x="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83" name="Freeform 71"/>
              <p:cNvSpPr>
                <a:spLocks/>
              </p:cNvSpPr>
              <p:nvPr/>
            </p:nvSpPr>
            <p:spPr bwMode="auto">
              <a:xfrm>
                <a:off x="4060" y="3375"/>
                <a:ext cx="14" cy="385"/>
              </a:xfrm>
              <a:custGeom>
                <a:avLst/>
                <a:gdLst>
                  <a:gd name="T0" fmla="*/ 14 w 14"/>
                  <a:gd name="T1" fmla="*/ 0 h 385"/>
                  <a:gd name="T2" fmla="*/ 6 w 14"/>
                  <a:gd name="T3" fmla="*/ 18 h 385"/>
                  <a:gd name="T4" fmla="*/ 6 w 14"/>
                  <a:gd name="T5" fmla="*/ 55 h 385"/>
                  <a:gd name="T6" fmla="*/ 6 w 14"/>
                  <a:gd name="T7" fmla="*/ 79 h 385"/>
                  <a:gd name="T8" fmla="*/ 6 w 14"/>
                  <a:gd name="T9" fmla="*/ 79 h 385"/>
                  <a:gd name="T10" fmla="*/ 6 w 14"/>
                  <a:gd name="T11" fmla="*/ 165 h 385"/>
                  <a:gd name="T12" fmla="*/ 0 w 14"/>
                  <a:gd name="T13" fmla="*/ 299 h 385"/>
                  <a:gd name="T14" fmla="*/ 0 w 14"/>
                  <a:gd name="T15" fmla="*/ 385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85">
                    <a:moveTo>
                      <a:pt x="14" y="0"/>
                    </a:moveTo>
                    <a:lnTo>
                      <a:pt x="6" y="18"/>
                    </a:lnTo>
                    <a:lnTo>
                      <a:pt x="6" y="55"/>
                    </a:lnTo>
                    <a:lnTo>
                      <a:pt x="6" y="79"/>
                    </a:lnTo>
                    <a:lnTo>
                      <a:pt x="6" y="79"/>
                    </a:lnTo>
                    <a:lnTo>
                      <a:pt x="6" y="165"/>
                    </a:lnTo>
                    <a:lnTo>
                      <a:pt x="0" y="299"/>
                    </a:lnTo>
                    <a:lnTo>
                      <a:pt x="0" y="38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84" name="Freeform 72"/>
              <p:cNvSpPr>
                <a:spLocks/>
              </p:cNvSpPr>
              <p:nvPr/>
            </p:nvSpPr>
            <p:spPr bwMode="auto">
              <a:xfrm>
                <a:off x="4091" y="3454"/>
                <a:ext cx="6" cy="336"/>
              </a:xfrm>
              <a:custGeom>
                <a:avLst/>
                <a:gdLst>
                  <a:gd name="T0" fmla="*/ 6 w 6"/>
                  <a:gd name="T1" fmla="*/ 0 h 336"/>
                  <a:gd name="T2" fmla="*/ 6 w 6"/>
                  <a:gd name="T3" fmla="*/ 19 h 336"/>
                  <a:gd name="T4" fmla="*/ 6 w 6"/>
                  <a:gd name="T5" fmla="*/ 43 h 336"/>
                  <a:gd name="T6" fmla="*/ 6 w 6"/>
                  <a:gd name="T7" fmla="*/ 68 h 336"/>
                  <a:gd name="T8" fmla="*/ 6 w 6"/>
                  <a:gd name="T9" fmla="*/ 68 h 336"/>
                  <a:gd name="T10" fmla="*/ 6 w 6"/>
                  <a:gd name="T11" fmla="*/ 135 h 336"/>
                  <a:gd name="T12" fmla="*/ 0 w 6"/>
                  <a:gd name="T13" fmla="*/ 257 h 336"/>
                  <a:gd name="T14" fmla="*/ 0 w 6"/>
                  <a:gd name="T15" fmla="*/ 336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36">
                    <a:moveTo>
                      <a:pt x="6" y="0"/>
                    </a:moveTo>
                    <a:lnTo>
                      <a:pt x="6" y="19"/>
                    </a:lnTo>
                    <a:lnTo>
                      <a:pt x="6" y="43"/>
                    </a:lnTo>
                    <a:lnTo>
                      <a:pt x="6" y="68"/>
                    </a:lnTo>
                    <a:lnTo>
                      <a:pt x="6" y="68"/>
                    </a:lnTo>
                    <a:lnTo>
                      <a:pt x="6" y="135"/>
                    </a:lnTo>
                    <a:lnTo>
                      <a:pt x="0" y="257"/>
                    </a:lnTo>
                    <a:lnTo>
                      <a:pt x="0" y="33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85" name="Freeform 73"/>
              <p:cNvSpPr>
                <a:spLocks/>
              </p:cNvSpPr>
              <p:nvPr/>
            </p:nvSpPr>
            <p:spPr bwMode="auto">
              <a:xfrm>
                <a:off x="3993" y="3349"/>
                <a:ext cx="6" cy="435"/>
              </a:xfrm>
              <a:custGeom>
                <a:avLst/>
                <a:gdLst>
                  <a:gd name="T0" fmla="*/ 6 w 6"/>
                  <a:gd name="T1" fmla="*/ 0 h 435"/>
                  <a:gd name="T2" fmla="*/ 6 w 6"/>
                  <a:gd name="T3" fmla="*/ 20 h 435"/>
                  <a:gd name="T4" fmla="*/ 6 w 6"/>
                  <a:gd name="T5" fmla="*/ 50 h 435"/>
                  <a:gd name="T6" fmla="*/ 6 w 6"/>
                  <a:gd name="T7" fmla="*/ 69 h 435"/>
                  <a:gd name="T8" fmla="*/ 6 w 6"/>
                  <a:gd name="T9" fmla="*/ 69 h 435"/>
                  <a:gd name="T10" fmla="*/ 6 w 6"/>
                  <a:gd name="T11" fmla="*/ 154 h 435"/>
                  <a:gd name="T12" fmla="*/ 0 w 6"/>
                  <a:gd name="T13" fmla="*/ 301 h 435"/>
                  <a:gd name="T14" fmla="*/ 6 w 6"/>
                  <a:gd name="T15" fmla="*/ 386 h 435"/>
                  <a:gd name="T16" fmla="*/ 6 w 6"/>
                  <a:gd name="T17" fmla="*/ 386 h 435"/>
                  <a:gd name="T18" fmla="*/ 6 w 6"/>
                  <a:gd name="T19" fmla="*/ 411 h 435"/>
                  <a:gd name="T20" fmla="*/ 6 w 6"/>
                  <a:gd name="T21" fmla="*/ 429 h 435"/>
                  <a:gd name="T22" fmla="*/ 6 w 6"/>
                  <a:gd name="T23"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35">
                    <a:moveTo>
                      <a:pt x="6" y="0"/>
                    </a:moveTo>
                    <a:lnTo>
                      <a:pt x="6" y="20"/>
                    </a:lnTo>
                    <a:lnTo>
                      <a:pt x="6" y="50"/>
                    </a:lnTo>
                    <a:lnTo>
                      <a:pt x="6" y="69"/>
                    </a:lnTo>
                    <a:lnTo>
                      <a:pt x="6" y="69"/>
                    </a:lnTo>
                    <a:lnTo>
                      <a:pt x="6" y="154"/>
                    </a:lnTo>
                    <a:lnTo>
                      <a:pt x="0" y="301"/>
                    </a:lnTo>
                    <a:lnTo>
                      <a:pt x="6" y="386"/>
                    </a:lnTo>
                    <a:lnTo>
                      <a:pt x="6" y="386"/>
                    </a:lnTo>
                    <a:lnTo>
                      <a:pt x="6" y="411"/>
                    </a:lnTo>
                    <a:lnTo>
                      <a:pt x="6" y="429"/>
                    </a:lnTo>
                    <a:lnTo>
                      <a:pt x="6" y="43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86" name="Freeform 74"/>
              <p:cNvSpPr>
                <a:spLocks/>
              </p:cNvSpPr>
              <p:nvPr/>
            </p:nvSpPr>
            <p:spPr bwMode="auto">
              <a:xfrm>
                <a:off x="4140" y="3222"/>
                <a:ext cx="6" cy="122"/>
              </a:xfrm>
              <a:custGeom>
                <a:avLst/>
                <a:gdLst>
                  <a:gd name="T0" fmla="*/ 6 w 6"/>
                  <a:gd name="T1" fmla="*/ 0 h 122"/>
                  <a:gd name="T2" fmla="*/ 0 w 6"/>
                  <a:gd name="T3" fmla="*/ 25 h 122"/>
                  <a:gd name="T4" fmla="*/ 0 w 6"/>
                  <a:gd name="T5" fmla="*/ 80 h 122"/>
                  <a:gd name="T6" fmla="*/ 0 w 6"/>
                  <a:gd name="T7" fmla="*/ 122 h 122"/>
                </a:gdLst>
                <a:ahLst/>
                <a:cxnLst>
                  <a:cxn ang="0">
                    <a:pos x="T0" y="T1"/>
                  </a:cxn>
                  <a:cxn ang="0">
                    <a:pos x="T2" y="T3"/>
                  </a:cxn>
                  <a:cxn ang="0">
                    <a:pos x="T4" y="T5"/>
                  </a:cxn>
                  <a:cxn ang="0">
                    <a:pos x="T6" y="T7"/>
                  </a:cxn>
                </a:cxnLst>
                <a:rect l="0" t="0" r="r" b="b"/>
                <a:pathLst>
                  <a:path w="6" h="122">
                    <a:moveTo>
                      <a:pt x="6" y="0"/>
                    </a:moveTo>
                    <a:lnTo>
                      <a:pt x="0" y="25"/>
                    </a:lnTo>
                    <a:lnTo>
                      <a:pt x="0" y="80"/>
                    </a:lnTo>
                    <a:lnTo>
                      <a:pt x="0" y="12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87" name="Freeform 75"/>
              <p:cNvSpPr>
                <a:spLocks/>
              </p:cNvSpPr>
              <p:nvPr/>
            </p:nvSpPr>
            <p:spPr bwMode="auto">
              <a:xfrm>
                <a:off x="4140" y="3001"/>
                <a:ext cx="1" cy="142"/>
              </a:xfrm>
              <a:custGeom>
                <a:avLst/>
                <a:gdLst>
                  <a:gd name="T0" fmla="*/ 0 h 142"/>
                  <a:gd name="T1" fmla="*/ 18 h 142"/>
                  <a:gd name="T2" fmla="*/ 50 h 142"/>
                  <a:gd name="T3" fmla="*/ 81 h 142"/>
                  <a:gd name="T4" fmla="*/ 81 h 142"/>
                  <a:gd name="T5" fmla="*/ 111 h 142"/>
                  <a:gd name="T6" fmla="*/ 136 h 142"/>
                  <a:gd name="T7" fmla="*/ 142 h 14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42">
                    <a:moveTo>
                      <a:pt x="0" y="0"/>
                    </a:moveTo>
                    <a:lnTo>
                      <a:pt x="0" y="18"/>
                    </a:lnTo>
                    <a:lnTo>
                      <a:pt x="0" y="50"/>
                    </a:lnTo>
                    <a:lnTo>
                      <a:pt x="0" y="81"/>
                    </a:lnTo>
                    <a:lnTo>
                      <a:pt x="0" y="81"/>
                    </a:lnTo>
                    <a:lnTo>
                      <a:pt x="0" y="111"/>
                    </a:lnTo>
                    <a:lnTo>
                      <a:pt x="0" y="136"/>
                    </a:lnTo>
                    <a:lnTo>
                      <a:pt x="0" y="14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188" name="Freeform 76"/>
              <p:cNvSpPr>
                <a:spLocks/>
              </p:cNvSpPr>
              <p:nvPr/>
            </p:nvSpPr>
            <p:spPr bwMode="auto">
              <a:xfrm>
                <a:off x="3969" y="1767"/>
                <a:ext cx="215" cy="214"/>
              </a:xfrm>
              <a:custGeom>
                <a:avLst/>
                <a:gdLst>
                  <a:gd name="T0" fmla="*/ 12 w 215"/>
                  <a:gd name="T1" fmla="*/ 0 h 214"/>
                  <a:gd name="T2" fmla="*/ 18 w 215"/>
                  <a:gd name="T3" fmla="*/ 12 h 214"/>
                  <a:gd name="T4" fmla="*/ 36 w 215"/>
                  <a:gd name="T5" fmla="*/ 29 h 214"/>
                  <a:gd name="T6" fmla="*/ 55 w 215"/>
                  <a:gd name="T7" fmla="*/ 55 h 214"/>
                  <a:gd name="T8" fmla="*/ 85 w 215"/>
                  <a:gd name="T9" fmla="*/ 84 h 214"/>
                  <a:gd name="T10" fmla="*/ 116 w 215"/>
                  <a:gd name="T11" fmla="*/ 122 h 214"/>
                  <a:gd name="T12" fmla="*/ 146 w 215"/>
                  <a:gd name="T13" fmla="*/ 151 h 214"/>
                  <a:gd name="T14" fmla="*/ 177 w 215"/>
                  <a:gd name="T15" fmla="*/ 183 h 214"/>
                  <a:gd name="T16" fmla="*/ 215 w 215"/>
                  <a:gd name="T17" fmla="*/ 206 h 214"/>
                  <a:gd name="T18" fmla="*/ 215 w 215"/>
                  <a:gd name="T19" fmla="*/ 206 h 214"/>
                  <a:gd name="T20" fmla="*/ 215 w 215"/>
                  <a:gd name="T21" fmla="*/ 214 h 214"/>
                  <a:gd name="T22" fmla="*/ 215 w 215"/>
                  <a:gd name="T23" fmla="*/ 214 h 214"/>
                  <a:gd name="T24" fmla="*/ 207 w 215"/>
                  <a:gd name="T25" fmla="*/ 214 h 214"/>
                  <a:gd name="T26" fmla="*/ 207 w 215"/>
                  <a:gd name="T27" fmla="*/ 214 h 214"/>
                  <a:gd name="T28" fmla="*/ 195 w 215"/>
                  <a:gd name="T29" fmla="*/ 206 h 214"/>
                  <a:gd name="T30" fmla="*/ 166 w 215"/>
                  <a:gd name="T31" fmla="*/ 177 h 214"/>
                  <a:gd name="T32" fmla="*/ 116 w 215"/>
                  <a:gd name="T33" fmla="*/ 133 h 214"/>
                  <a:gd name="T34" fmla="*/ 61 w 215"/>
                  <a:gd name="T35" fmla="*/ 78 h 214"/>
                  <a:gd name="T36" fmla="*/ 0 w 215"/>
                  <a:gd name="T37" fmla="*/ 6 h 214"/>
                  <a:gd name="T38" fmla="*/ 0 w 215"/>
                  <a:gd name="T39" fmla="*/ 6 h 214"/>
                  <a:gd name="T40" fmla="*/ 0 w 215"/>
                  <a:gd name="T41" fmla="*/ 6 h 214"/>
                  <a:gd name="T42" fmla="*/ 6 w 215"/>
                  <a:gd name="T43" fmla="*/ 0 h 214"/>
                  <a:gd name="T44" fmla="*/ 12 w 215"/>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14">
                    <a:moveTo>
                      <a:pt x="12" y="0"/>
                    </a:moveTo>
                    <a:lnTo>
                      <a:pt x="18" y="12"/>
                    </a:lnTo>
                    <a:lnTo>
                      <a:pt x="36" y="29"/>
                    </a:lnTo>
                    <a:lnTo>
                      <a:pt x="55" y="55"/>
                    </a:lnTo>
                    <a:lnTo>
                      <a:pt x="85" y="84"/>
                    </a:lnTo>
                    <a:lnTo>
                      <a:pt x="116" y="122"/>
                    </a:lnTo>
                    <a:lnTo>
                      <a:pt x="146" y="151"/>
                    </a:lnTo>
                    <a:lnTo>
                      <a:pt x="177" y="183"/>
                    </a:lnTo>
                    <a:lnTo>
                      <a:pt x="215" y="206"/>
                    </a:lnTo>
                    <a:lnTo>
                      <a:pt x="215" y="206"/>
                    </a:lnTo>
                    <a:lnTo>
                      <a:pt x="215" y="214"/>
                    </a:lnTo>
                    <a:lnTo>
                      <a:pt x="215" y="214"/>
                    </a:lnTo>
                    <a:lnTo>
                      <a:pt x="207" y="214"/>
                    </a:lnTo>
                    <a:lnTo>
                      <a:pt x="207" y="214"/>
                    </a:lnTo>
                    <a:lnTo>
                      <a:pt x="195" y="206"/>
                    </a:lnTo>
                    <a:lnTo>
                      <a:pt x="166" y="177"/>
                    </a:lnTo>
                    <a:lnTo>
                      <a:pt x="116" y="133"/>
                    </a:lnTo>
                    <a:lnTo>
                      <a:pt x="61" y="78"/>
                    </a:lnTo>
                    <a:lnTo>
                      <a:pt x="0" y="6"/>
                    </a:lnTo>
                    <a:lnTo>
                      <a:pt x="0" y="6"/>
                    </a:lnTo>
                    <a:lnTo>
                      <a:pt x="0" y="6"/>
                    </a:lnTo>
                    <a:lnTo>
                      <a:pt x="6" y="0"/>
                    </a:lnTo>
                    <a:lnTo>
                      <a:pt x="12"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89" name="Freeform 77"/>
              <p:cNvSpPr>
                <a:spLocks/>
              </p:cNvSpPr>
              <p:nvPr/>
            </p:nvSpPr>
            <p:spPr bwMode="auto">
              <a:xfrm>
                <a:off x="3963" y="1773"/>
                <a:ext cx="213" cy="208"/>
              </a:xfrm>
              <a:custGeom>
                <a:avLst/>
                <a:gdLst>
                  <a:gd name="T0" fmla="*/ 6 w 213"/>
                  <a:gd name="T1" fmla="*/ 0 h 208"/>
                  <a:gd name="T2" fmla="*/ 12 w 213"/>
                  <a:gd name="T3" fmla="*/ 11 h 208"/>
                  <a:gd name="T4" fmla="*/ 30 w 213"/>
                  <a:gd name="T5" fmla="*/ 29 h 208"/>
                  <a:gd name="T6" fmla="*/ 55 w 213"/>
                  <a:gd name="T7" fmla="*/ 55 h 208"/>
                  <a:gd name="T8" fmla="*/ 79 w 213"/>
                  <a:gd name="T9" fmla="*/ 84 h 208"/>
                  <a:gd name="T10" fmla="*/ 111 w 213"/>
                  <a:gd name="T11" fmla="*/ 116 h 208"/>
                  <a:gd name="T12" fmla="*/ 146 w 213"/>
                  <a:gd name="T13" fmla="*/ 145 h 208"/>
                  <a:gd name="T14" fmla="*/ 177 w 213"/>
                  <a:gd name="T15" fmla="*/ 177 h 208"/>
                  <a:gd name="T16" fmla="*/ 213 w 213"/>
                  <a:gd name="T17" fmla="*/ 200 h 208"/>
                  <a:gd name="T18" fmla="*/ 213 w 213"/>
                  <a:gd name="T19" fmla="*/ 200 h 208"/>
                  <a:gd name="T20" fmla="*/ 213 w 213"/>
                  <a:gd name="T21" fmla="*/ 208 h 208"/>
                  <a:gd name="T22" fmla="*/ 213 w 213"/>
                  <a:gd name="T23" fmla="*/ 208 h 208"/>
                  <a:gd name="T24" fmla="*/ 207 w 213"/>
                  <a:gd name="T25" fmla="*/ 208 h 208"/>
                  <a:gd name="T26" fmla="*/ 207 w 213"/>
                  <a:gd name="T27" fmla="*/ 208 h 208"/>
                  <a:gd name="T28" fmla="*/ 195 w 213"/>
                  <a:gd name="T29" fmla="*/ 200 h 208"/>
                  <a:gd name="T30" fmla="*/ 158 w 213"/>
                  <a:gd name="T31" fmla="*/ 171 h 208"/>
                  <a:gd name="T32" fmla="*/ 116 w 213"/>
                  <a:gd name="T33" fmla="*/ 127 h 208"/>
                  <a:gd name="T34" fmla="*/ 55 w 213"/>
                  <a:gd name="T35" fmla="*/ 72 h 208"/>
                  <a:gd name="T36" fmla="*/ 0 w 213"/>
                  <a:gd name="T37" fmla="*/ 0 h 208"/>
                  <a:gd name="T38" fmla="*/ 0 w 213"/>
                  <a:gd name="T39" fmla="*/ 0 h 208"/>
                  <a:gd name="T40" fmla="*/ 0 w 213"/>
                  <a:gd name="T41" fmla="*/ 0 h 208"/>
                  <a:gd name="T42" fmla="*/ 0 w 213"/>
                  <a:gd name="T43" fmla="*/ 0 h 208"/>
                  <a:gd name="T44" fmla="*/ 6 w 213"/>
                  <a:gd name="T4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08">
                    <a:moveTo>
                      <a:pt x="6" y="0"/>
                    </a:moveTo>
                    <a:lnTo>
                      <a:pt x="12" y="11"/>
                    </a:lnTo>
                    <a:lnTo>
                      <a:pt x="30" y="29"/>
                    </a:lnTo>
                    <a:lnTo>
                      <a:pt x="55" y="55"/>
                    </a:lnTo>
                    <a:lnTo>
                      <a:pt x="79" y="84"/>
                    </a:lnTo>
                    <a:lnTo>
                      <a:pt x="111" y="116"/>
                    </a:lnTo>
                    <a:lnTo>
                      <a:pt x="146" y="145"/>
                    </a:lnTo>
                    <a:lnTo>
                      <a:pt x="177" y="177"/>
                    </a:lnTo>
                    <a:lnTo>
                      <a:pt x="213" y="200"/>
                    </a:lnTo>
                    <a:lnTo>
                      <a:pt x="213" y="200"/>
                    </a:lnTo>
                    <a:lnTo>
                      <a:pt x="213" y="208"/>
                    </a:lnTo>
                    <a:lnTo>
                      <a:pt x="213" y="208"/>
                    </a:lnTo>
                    <a:lnTo>
                      <a:pt x="207" y="208"/>
                    </a:lnTo>
                    <a:lnTo>
                      <a:pt x="207" y="208"/>
                    </a:lnTo>
                    <a:lnTo>
                      <a:pt x="195" y="200"/>
                    </a:lnTo>
                    <a:lnTo>
                      <a:pt x="158" y="171"/>
                    </a:lnTo>
                    <a:lnTo>
                      <a:pt x="116" y="127"/>
                    </a:lnTo>
                    <a:lnTo>
                      <a:pt x="55" y="72"/>
                    </a:lnTo>
                    <a:lnTo>
                      <a:pt x="0" y="0"/>
                    </a:lnTo>
                    <a:lnTo>
                      <a:pt x="0" y="0"/>
                    </a:lnTo>
                    <a:lnTo>
                      <a:pt x="0" y="0"/>
                    </a:lnTo>
                    <a:lnTo>
                      <a:pt x="0" y="0"/>
                    </a:lnTo>
                    <a:lnTo>
                      <a:pt x="6"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90" name="Freeform 78"/>
              <p:cNvSpPr>
                <a:spLocks/>
              </p:cNvSpPr>
              <p:nvPr/>
            </p:nvSpPr>
            <p:spPr bwMode="auto">
              <a:xfrm>
                <a:off x="3963" y="1767"/>
                <a:ext cx="213" cy="214"/>
              </a:xfrm>
              <a:custGeom>
                <a:avLst/>
                <a:gdLst>
                  <a:gd name="T0" fmla="*/ 207 w 213"/>
                  <a:gd name="T1" fmla="*/ 0 h 214"/>
                  <a:gd name="T2" fmla="*/ 201 w 213"/>
                  <a:gd name="T3" fmla="*/ 12 h 214"/>
                  <a:gd name="T4" fmla="*/ 183 w 213"/>
                  <a:gd name="T5" fmla="*/ 29 h 214"/>
                  <a:gd name="T6" fmla="*/ 158 w 213"/>
                  <a:gd name="T7" fmla="*/ 55 h 214"/>
                  <a:gd name="T8" fmla="*/ 134 w 213"/>
                  <a:gd name="T9" fmla="*/ 84 h 214"/>
                  <a:gd name="T10" fmla="*/ 103 w 213"/>
                  <a:gd name="T11" fmla="*/ 122 h 214"/>
                  <a:gd name="T12" fmla="*/ 67 w 213"/>
                  <a:gd name="T13" fmla="*/ 151 h 214"/>
                  <a:gd name="T14" fmla="*/ 30 w 213"/>
                  <a:gd name="T15" fmla="*/ 183 h 214"/>
                  <a:gd name="T16" fmla="*/ 0 w 213"/>
                  <a:gd name="T17" fmla="*/ 206 h 214"/>
                  <a:gd name="T18" fmla="*/ 0 w 213"/>
                  <a:gd name="T19" fmla="*/ 206 h 214"/>
                  <a:gd name="T20" fmla="*/ 0 w 213"/>
                  <a:gd name="T21" fmla="*/ 214 h 214"/>
                  <a:gd name="T22" fmla="*/ 0 w 213"/>
                  <a:gd name="T23" fmla="*/ 214 h 214"/>
                  <a:gd name="T24" fmla="*/ 12 w 213"/>
                  <a:gd name="T25" fmla="*/ 214 h 214"/>
                  <a:gd name="T26" fmla="*/ 12 w 213"/>
                  <a:gd name="T27" fmla="*/ 214 h 214"/>
                  <a:gd name="T28" fmla="*/ 24 w 213"/>
                  <a:gd name="T29" fmla="*/ 206 h 214"/>
                  <a:gd name="T30" fmla="*/ 55 w 213"/>
                  <a:gd name="T31" fmla="*/ 177 h 214"/>
                  <a:gd name="T32" fmla="*/ 97 w 213"/>
                  <a:gd name="T33" fmla="*/ 133 h 214"/>
                  <a:gd name="T34" fmla="*/ 152 w 213"/>
                  <a:gd name="T35" fmla="*/ 78 h 214"/>
                  <a:gd name="T36" fmla="*/ 213 w 213"/>
                  <a:gd name="T37" fmla="*/ 6 h 214"/>
                  <a:gd name="T38" fmla="*/ 213 w 213"/>
                  <a:gd name="T39" fmla="*/ 6 h 214"/>
                  <a:gd name="T40" fmla="*/ 213 w 213"/>
                  <a:gd name="T41" fmla="*/ 6 h 214"/>
                  <a:gd name="T42" fmla="*/ 207 w 213"/>
                  <a:gd name="T43" fmla="*/ 0 h 214"/>
                  <a:gd name="T44" fmla="*/ 207 w 213"/>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14">
                    <a:moveTo>
                      <a:pt x="207" y="0"/>
                    </a:moveTo>
                    <a:lnTo>
                      <a:pt x="201" y="12"/>
                    </a:lnTo>
                    <a:lnTo>
                      <a:pt x="183" y="29"/>
                    </a:lnTo>
                    <a:lnTo>
                      <a:pt x="158" y="55"/>
                    </a:lnTo>
                    <a:lnTo>
                      <a:pt x="134" y="84"/>
                    </a:lnTo>
                    <a:lnTo>
                      <a:pt x="103" y="122"/>
                    </a:lnTo>
                    <a:lnTo>
                      <a:pt x="67" y="151"/>
                    </a:lnTo>
                    <a:lnTo>
                      <a:pt x="30" y="183"/>
                    </a:lnTo>
                    <a:lnTo>
                      <a:pt x="0" y="206"/>
                    </a:lnTo>
                    <a:lnTo>
                      <a:pt x="0" y="206"/>
                    </a:lnTo>
                    <a:lnTo>
                      <a:pt x="0" y="214"/>
                    </a:lnTo>
                    <a:lnTo>
                      <a:pt x="0" y="214"/>
                    </a:lnTo>
                    <a:lnTo>
                      <a:pt x="12" y="214"/>
                    </a:lnTo>
                    <a:lnTo>
                      <a:pt x="12" y="214"/>
                    </a:lnTo>
                    <a:lnTo>
                      <a:pt x="24" y="206"/>
                    </a:lnTo>
                    <a:lnTo>
                      <a:pt x="55" y="177"/>
                    </a:lnTo>
                    <a:lnTo>
                      <a:pt x="97" y="133"/>
                    </a:lnTo>
                    <a:lnTo>
                      <a:pt x="152" y="78"/>
                    </a:lnTo>
                    <a:lnTo>
                      <a:pt x="213" y="6"/>
                    </a:lnTo>
                    <a:lnTo>
                      <a:pt x="213" y="6"/>
                    </a:lnTo>
                    <a:lnTo>
                      <a:pt x="213" y="6"/>
                    </a:lnTo>
                    <a:lnTo>
                      <a:pt x="207" y="0"/>
                    </a:lnTo>
                    <a:lnTo>
                      <a:pt x="207"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91" name="Freeform 79"/>
              <p:cNvSpPr>
                <a:spLocks/>
              </p:cNvSpPr>
              <p:nvPr/>
            </p:nvSpPr>
            <p:spPr bwMode="auto">
              <a:xfrm>
                <a:off x="3975" y="1767"/>
                <a:ext cx="215" cy="214"/>
              </a:xfrm>
              <a:custGeom>
                <a:avLst/>
                <a:gdLst>
                  <a:gd name="T0" fmla="*/ 201 w 215"/>
                  <a:gd name="T1" fmla="*/ 6 h 214"/>
                  <a:gd name="T2" fmla="*/ 189 w 215"/>
                  <a:gd name="T3" fmla="*/ 17 h 214"/>
                  <a:gd name="T4" fmla="*/ 177 w 215"/>
                  <a:gd name="T5" fmla="*/ 35 h 214"/>
                  <a:gd name="T6" fmla="*/ 154 w 215"/>
                  <a:gd name="T7" fmla="*/ 61 h 214"/>
                  <a:gd name="T8" fmla="*/ 128 w 215"/>
                  <a:gd name="T9" fmla="*/ 90 h 214"/>
                  <a:gd name="T10" fmla="*/ 99 w 215"/>
                  <a:gd name="T11" fmla="*/ 122 h 214"/>
                  <a:gd name="T12" fmla="*/ 67 w 215"/>
                  <a:gd name="T13" fmla="*/ 151 h 214"/>
                  <a:gd name="T14" fmla="*/ 30 w 215"/>
                  <a:gd name="T15" fmla="*/ 183 h 214"/>
                  <a:gd name="T16" fmla="*/ 0 w 215"/>
                  <a:gd name="T17" fmla="*/ 206 h 214"/>
                  <a:gd name="T18" fmla="*/ 0 w 215"/>
                  <a:gd name="T19" fmla="*/ 206 h 214"/>
                  <a:gd name="T20" fmla="*/ 0 w 215"/>
                  <a:gd name="T21" fmla="*/ 214 h 214"/>
                  <a:gd name="T22" fmla="*/ 0 w 215"/>
                  <a:gd name="T23" fmla="*/ 214 h 214"/>
                  <a:gd name="T24" fmla="*/ 6 w 215"/>
                  <a:gd name="T25" fmla="*/ 214 h 214"/>
                  <a:gd name="T26" fmla="*/ 6 w 215"/>
                  <a:gd name="T27" fmla="*/ 214 h 214"/>
                  <a:gd name="T28" fmla="*/ 18 w 215"/>
                  <a:gd name="T29" fmla="*/ 206 h 214"/>
                  <a:gd name="T30" fmla="*/ 49 w 215"/>
                  <a:gd name="T31" fmla="*/ 177 h 214"/>
                  <a:gd name="T32" fmla="*/ 99 w 215"/>
                  <a:gd name="T33" fmla="*/ 133 h 214"/>
                  <a:gd name="T34" fmla="*/ 154 w 215"/>
                  <a:gd name="T35" fmla="*/ 78 h 214"/>
                  <a:gd name="T36" fmla="*/ 215 w 215"/>
                  <a:gd name="T37" fmla="*/ 6 h 214"/>
                  <a:gd name="T38" fmla="*/ 215 w 215"/>
                  <a:gd name="T39" fmla="*/ 6 h 214"/>
                  <a:gd name="T40" fmla="*/ 215 w 215"/>
                  <a:gd name="T41" fmla="*/ 6 h 214"/>
                  <a:gd name="T42" fmla="*/ 209 w 215"/>
                  <a:gd name="T43" fmla="*/ 0 h 214"/>
                  <a:gd name="T44" fmla="*/ 201 w 215"/>
                  <a:gd name="T45" fmla="*/ 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14">
                    <a:moveTo>
                      <a:pt x="201" y="6"/>
                    </a:moveTo>
                    <a:lnTo>
                      <a:pt x="189" y="17"/>
                    </a:lnTo>
                    <a:lnTo>
                      <a:pt x="177" y="35"/>
                    </a:lnTo>
                    <a:lnTo>
                      <a:pt x="154" y="61"/>
                    </a:lnTo>
                    <a:lnTo>
                      <a:pt x="128" y="90"/>
                    </a:lnTo>
                    <a:lnTo>
                      <a:pt x="99" y="122"/>
                    </a:lnTo>
                    <a:lnTo>
                      <a:pt x="67" y="151"/>
                    </a:lnTo>
                    <a:lnTo>
                      <a:pt x="30" y="183"/>
                    </a:lnTo>
                    <a:lnTo>
                      <a:pt x="0" y="206"/>
                    </a:lnTo>
                    <a:lnTo>
                      <a:pt x="0" y="206"/>
                    </a:lnTo>
                    <a:lnTo>
                      <a:pt x="0" y="214"/>
                    </a:lnTo>
                    <a:lnTo>
                      <a:pt x="0" y="214"/>
                    </a:lnTo>
                    <a:lnTo>
                      <a:pt x="6" y="214"/>
                    </a:lnTo>
                    <a:lnTo>
                      <a:pt x="6" y="214"/>
                    </a:lnTo>
                    <a:lnTo>
                      <a:pt x="18" y="206"/>
                    </a:lnTo>
                    <a:lnTo>
                      <a:pt x="49" y="177"/>
                    </a:lnTo>
                    <a:lnTo>
                      <a:pt x="99" y="133"/>
                    </a:lnTo>
                    <a:lnTo>
                      <a:pt x="154" y="78"/>
                    </a:lnTo>
                    <a:lnTo>
                      <a:pt x="215" y="6"/>
                    </a:lnTo>
                    <a:lnTo>
                      <a:pt x="215" y="6"/>
                    </a:lnTo>
                    <a:lnTo>
                      <a:pt x="215" y="6"/>
                    </a:lnTo>
                    <a:lnTo>
                      <a:pt x="209" y="0"/>
                    </a:lnTo>
                    <a:lnTo>
                      <a:pt x="201" y="6"/>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92" name="Freeform 80"/>
              <p:cNvSpPr>
                <a:spLocks/>
              </p:cNvSpPr>
              <p:nvPr/>
            </p:nvSpPr>
            <p:spPr bwMode="auto">
              <a:xfrm>
                <a:off x="4048" y="2671"/>
                <a:ext cx="142" cy="655"/>
              </a:xfrm>
              <a:custGeom>
                <a:avLst/>
                <a:gdLst>
                  <a:gd name="T0" fmla="*/ 136 w 142"/>
                  <a:gd name="T1" fmla="*/ 81 h 655"/>
                  <a:gd name="T2" fmla="*/ 116 w 142"/>
                  <a:gd name="T3" fmla="*/ 153 h 655"/>
                  <a:gd name="T4" fmla="*/ 110 w 142"/>
                  <a:gd name="T5" fmla="*/ 171 h 655"/>
                  <a:gd name="T6" fmla="*/ 98 w 142"/>
                  <a:gd name="T7" fmla="*/ 203 h 655"/>
                  <a:gd name="T8" fmla="*/ 92 w 142"/>
                  <a:gd name="T9" fmla="*/ 214 h 655"/>
                  <a:gd name="T10" fmla="*/ 87 w 142"/>
                  <a:gd name="T11" fmla="*/ 252 h 655"/>
                  <a:gd name="T12" fmla="*/ 87 w 142"/>
                  <a:gd name="T13" fmla="*/ 275 h 655"/>
                  <a:gd name="T14" fmla="*/ 87 w 142"/>
                  <a:gd name="T15" fmla="*/ 325 h 655"/>
                  <a:gd name="T16" fmla="*/ 81 w 142"/>
                  <a:gd name="T17" fmla="*/ 348 h 655"/>
                  <a:gd name="T18" fmla="*/ 61 w 142"/>
                  <a:gd name="T19" fmla="*/ 397 h 655"/>
                  <a:gd name="T20" fmla="*/ 55 w 142"/>
                  <a:gd name="T21" fmla="*/ 417 h 655"/>
                  <a:gd name="T22" fmla="*/ 55 w 142"/>
                  <a:gd name="T23" fmla="*/ 446 h 655"/>
                  <a:gd name="T24" fmla="*/ 49 w 142"/>
                  <a:gd name="T25" fmla="*/ 501 h 655"/>
                  <a:gd name="T26" fmla="*/ 37 w 142"/>
                  <a:gd name="T27" fmla="*/ 649 h 655"/>
                  <a:gd name="T28" fmla="*/ 31 w 142"/>
                  <a:gd name="T29" fmla="*/ 649 h 655"/>
                  <a:gd name="T30" fmla="*/ 18 w 142"/>
                  <a:gd name="T31" fmla="*/ 649 h 655"/>
                  <a:gd name="T32" fmla="*/ 12 w 142"/>
                  <a:gd name="T33" fmla="*/ 649 h 655"/>
                  <a:gd name="T34" fmla="*/ 6 w 142"/>
                  <a:gd name="T35" fmla="*/ 649 h 655"/>
                  <a:gd name="T36" fmla="*/ 0 w 142"/>
                  <a:gd name="T37" fmla="*/ 649 h 655"/>
                  <a:gd name="T38" fmla="*/ 6 w 142"/>
                  <a:gd name="T39" fmla="*/ 631 h 655"/>
                  <a:gd name="T40" fmla="*/ 6 w 142"/>
                  <a:gd name="T41" fmla="*/ 631 h 655"/>
                  <a:gd name="T42" fmla="*/ 6 w 142"/>
                  <a:gd name="T43" fmla="*/ 606 h 655"/>
                  <a:gd name="T44" fmla="*/ 6 w 142"/>
                  <a:gd name="T45" fmla="*/ 594 h 655"/>
                  <a:gd name="T46" fmla="*/ 12 w 142"/>
                  <a:gd name="T47" fmla="*/ 568 h 655"/>
                  <a:gd name="T48" fmla="*/ 12 w 142"/>
                  <a:gd name="T49" fmla="*/ 472 h 655"/>
                  <a:gd name="T50" fmla="*/ 12 w 142"/>
                  <a:gd name="T51" fmla="*/ 191 h 655"/>
                  <a:gd name="T52" fmla="*/ 12 w 142"/>
                  <a:gd name="T53" fmla="*/ 148 h 655"/>
                  <a:gd name="T54" fmla="*/ 37 w 142"/>
                  <a:gd name="T55" fmla="*/ 49 h 655"/>
                  <a:gd name="T56" fmla="*/ 43 w 142"/>
                  <a:gd name="T57" fmla="*/ 43 h 655"/>
                  <a:gd name="T58" fmla="*/ 81 w 142"/>
                  <a:gd name="T59" fmla="*/ 12 h 655"/>
                  <a:gd name="T60" fmla="*/ 122 w 142"/>
                  <a:gd name="T61" fmla="*/ 0 h 655"/>
                  <a:gd name="T62" fmla="*/ 142 w 142"/>
                  <a:gd name="T63" fmla="*/ 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655">
                    <a:moveTo>
                      <a:pt x="142" y="55"/>
                    </a:moveTo>
                    <a:lnTo>
                      <a:pt x="136" y="81"/>
                    </a:lnTo>
                    <a:lnTo>
                      <a:pt x="122" y="122"/>
                    </a:lnTo>
                    <a:lnTo>
                      <a:pt x="116" y="153"/>
                    </a:lnTo>
                    <a:lnTo>
                      <a:pt x="116" y="153"/>
                    </a:lnTo>
                    <a:lnTo>
                      <a:pt x="110" y="171"/>
                    </a:lnTo>
                    <a:lnTo>
                      <a:pt x="104" y="191"/>
                    </a:lnTo>
                    <a:lnTo>
                      <a:pt x="98" y="203"/>
                    </a:lnTo>
                    <a:lnTo>
                      <a:pt x="98" y="203"/>
                    </a:lnTo>
                    <a:lnTo>
                      <a:pt x="92" y="214"/>
                    </a:lnTo>
                    <a:lnTo>
                      <a:pt x="87" y="238"/>
                    </a:lnTo>
                    <a:lnTo>
                      <a:pt x="87" y="252"/>
                    </a:lnTo>
                    <a:lnTo>
                      <a:pt x="87" y="252"/>
                    </a:lnTo>
                    <a:lnTo>
                      <a:pt x="87" y="275"/>
                    </a:lnTo>
                    <a:lnTo>
                      <a:pt x="87" y="301"/>
                    </a:lnTo>
                    <a:lnTo>
                      <a:pt x="87" y="325"/>
                    </a:lnTo>
                    <a:lnTo>
                      <a:pt x="87" y="325"/>
                    </a:lnTo>
                    <a:lnTo>
                      <a:pt x="81" y="348"/>
                    </a:lnTo>
                    <a:lnTo>
                      <a:pt x="67" y="380"/>
                    </a:lnTo>
                    <a:lnTo>
                      <a:pt x="61" y="397"/>
                    </a:lnTo>
                    <a:lnTo>
                      <a:pt x="61" y="397"/>
                    </a:lnTo>
                    <a:lnTo>
                      <a:pt x="55" y="417"/>
                    </a:lnTo>
                    <a:lnTo>
                      <a:pt x="55" y="435"/>
                    </a:lnTo>
                    <a:lnTo>
                      <a:pt x="55" y="446"/>
                    </a:lnTo>
                    <a:lnTo>
                      <a:pt x="55" y="446"/>
                    </a:lnTo>
                    <a:lnTo>
                      <a:pt x="49" y="501"/>
                    </a:lnTo>
                    <a:lnTo>
                      <a:pt x="43" y="600"/>
                    </a:lnTo>
                    <a:lnTo>
                      <a:pt x="37" y="649"/>
                    </a:lnTo>
                    <a:lnTo>
                      <a:pt x="37" y="649"/>
                    </a:lnTo>
                    <a:lnTo>
                      <a:pt x="31" y="649"/>
                    </a:lnTo>
                    <a:lnTo>
                      <a:pt x="18" y="655"/>
                    </a:lnTo>
                    <a:lnTo>
                      <a:pt x="18" y="649"/>
                    </a:lnTo>
                    <a:lnTo>
                      <a:pt x="18" y="649"/>
                    </a:lnTo>
                    <a:lnTo>
                      <a:pt x="12" y="649"/>
                    </a:lnTo>
                    <a:lnTo>
                      <a:pt x="12" y="649"/>
                    </a:lnTo>
                    <a:lnTo>
                      <a:pt x="6" y="649"/>
                    </a:lnTo>
                    <a:lnTo>
                      <a:pt x="6" y="649"/>
                    </a:lnTo>
                    <a:lnTo>
                      <a:pt x="0" y="649"/>
                    </a:lnTo>
                    <a:lnTo>
                      <a:pt x="0" y="643"/>
                    </a:lnTo>
                    <a:lnTo>
                      <a:pt x="6" y="631"/>
                    </a:lnTo>
                    <a:lnTo>
                      <a:pt x="6" y="631"/>
                    </a:lnTo>
                    <a:lnTo>
                      <a:pt x="6" y="631"/>
                    </a:lnTo>
                    <a:lnTo>
                      <a:pt x="0" y="623"/>
                    </a:lnTo>
                    <a:lnTo>
                      <a:pt x="6" y="606"/>
                    </a:lnTo>
                    <a:lnTo>
                      <a:pt x="6" y="606"/>
                    </a:lnTo>
                    <a:lnTo>
                      <a:pt x="6" y="594"/>
                    </a:lnTo>
                    <a:lnTo>
                      <a:pt x="6" y="582"/>
                    </a:lnTo>
                    <a:lnTo>
                      <a:pt x="12" y="568"/>
                    </a:lnTo>
                    <a:lnTo>
                      <a:pt x="12" y="568"/>
                    </a:lnTo>
                    <a:lnTo>
                      <a:pt x="12" y="472"/>
                    </a:lnTo>
                    <a:lnTo>
                      <a:pt x="12" y="301"/>
                    </a:lnTo>
                    <a:lnTo>
                      <a:pt x="12" y="191"/>
                    </a:lnTo>
                    <a:lnTo>
                      <a:pt x="12" y="191"/>
                    </a:lnTo>
                    <a:lnTo>
                      <a:pt x="12" y="148"/>
                    </a:lnTo>
                    <a:lnTo>
                      <a:pt x="26" y="87"/>
                    </a:lnTo>
                    <a:lnTo>
                      <a:pt x="37" y="49"/>
                    </a:lnTo>
                    <a:lnTo>
                      <a:pt x="37" y="49"/>
                    </a:lnTo>
                    <a:lnTo>
                      <a:pt x="43" y="43"/>
                    </a:lnTo>
                    <a:lnTo>
                      <a:pt x="61" y="26"/>
                    </a:lnTo>
                    <a:lnTo>
                      <a:pt x="81" y="12"/>
                    </a:lnTo>
                    <a:lnTo>
                      <a:pt x="104" y="0"/>
                    </a:lnTo>
                    <a:lnTo>
                      <a:pt x="122" y="0"/>
                    </a:lnTo>
                    <a:lnTo>
                      <a:pt x="136" y="18"/>
                    </a:lnTo>
                    <a:lnTo>
                      <a:pt x="142" y="55"/>
                    </a:lnTo>
                    <a:close/>
                  </a:path>
                </a:pathLst>
              </a:custGeom>
              <a:solidFill>
                <a:srgbClr val="F9BA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93" name="Freeform 81"/>
              <p:cNvSpPr>
                <a:spLocks/>
              </p:cNvSpPr>
              <p:nvPr/>
            </p:nvSpPr>
            <p:spPr bwMode="auto">
              <a:xfrm>
                <a:off x="4054" y="3253"/>
                <a:ext cx="25" cy="67"/>
              </a:xfrm>
              <a:custGeom>
                <a:avLst/>
                <a:gdLst>
                  <a:gd name="T0" fmla="*/ 6 w 25"/>
                  <a:gd name="T1" fmla="*/ 0 h 67"/>
                  <a:gd name="T2" fmla="*/ 6 w 25"/>
                  <a:gd name="T3" fmla="*/ 12 h 67"/>
                  <a:gd name="T4" fmla="*/ 6 w 25"/>
                  <a:gd name="T5" fmla="*/ 18 h 67"/>
                  <a:gd name="T6" fmla="*/ 6 w 25"/>
                  <a:gd name="T7" fmla="*/ 24 h 67"/>
                  <a:gd name="T8" fmla="*/ 6 w 25"/>
                  <a:gd name="T9" fmla="*/ 24 h 67"/>
                  <a:gd name="T10" fmla="*/ 6 w 25"/>
                  <a:gd name="T11" fmla="*/ 24 h 67"/>
                  <a:gd name="T12" fmla="*/ 6 w 25"/>
                  <a:gd name="T13" fmla="*/ 30 h 67"/>
                  <a:gd name="T14" fmla="*/ 6 w 25"/>
                  <a:gd name="T15" fmla="*/ 35 h 67"/>
                  <a:gd name="T16" fmla="*/ 6 w 25"/>
                  <a:gd name="T17" fmla="*/ 41 h 67"/>
                  <a:gd name="T18" fmla="*/ 6 w 25"/>
                  <a:gd name="T19" fmla="*/ 41 h 67"/>
                  <a:gd name="T20" fmla="*/ 6 w 25"/>
                  <a:gd name="T21" fmla="*/ 49 h 67"/>
                  <a:gd name="T22" fmla="*/ 0 w 25"/>
                  <a:gd name="T23" fmla="*/ 55 h 67"/>
                  <a:gd name="T24" fmla="*/ 6 w 25"/>
                  <a:gd name="T25" fmla="*/ 55 h 67"/>
                  <a:gd name="T26" fmla="*/ 6 w 25"/>
                  <a:gd name="T27" fmla="*/ 55 h 67"/>
                  <a:gd name="T28" fmla="*/ 6 w 25"/>
                  <a:gd name="T29" fmla="*/ 61 h 67"/>
                  <a:gd name="T30" fmla="*/ 12 w 25"/>
                  <a:gd name="T31" fmla="*/ 61 h 67"/>
                  <a:gd name="T32" fmla="*/ 12 w 25"/>
                  <a:gd name="T33" fmla="*/ 61 h 67"/>
                  <a:gd name="T34" fmla="*/ 12 w 25"/>
                  <a:gd name="T35" fmla="*/ 61 h 67"/>
                  <a:gd name="T36" fmla="*/ 12 w 25"/>
                  <a:gd name="T37" fmla="*/ 61 h 67"/>
                  <a:gd name="T38" fmla="*/ 12 w 25"/>
                  <a:gd name="T39" fmla="*/ 67 h 67"/>
                  <a:gd name="T40" fmla="*/ 12 w 25"/>
                  <a:gd name="T41" fmla="*/ 67 h 67"/>
                  <a:gd name="T42" fmla="*/ 12 w 25"/>
                  <a:gd name="T43" fmla="*/ 67 h 67"/>
                  <a:gd name="T44" fmla="*/ 12 w 25"/>
                  <a:gd name="T45" fmla="*/ 67 h 67"/>
                  <a:gd name="T46" fmla="*/ 20 w 25"/>
                  <a:gd name="T47" fmla="*/ 67 h 67"/>
                  <a:gd name="T48" fmla="*/ 25 w 25"/>
                  <a:gd name="T49" fmla="*/ 61 h 67"/>
                  <a:gd name="T50" fmla="*/ 25 w 25"/>
                  <a:gd name="T51" fmla="*/ 61 h 67"/>
                  <a:gd name="T52" fmla="*/ 25 w 25"/>
                  <a:gd name="T53" fmla="*/ 41 h 67"/>
                  <a:gd name="T54" fmla="*/ 12 w 25"/>
                  <a:gd name="T55" fmla="*/ 18 h 67"/>
                  <a:gd name="T56" fmla="*/ 6 w 25"/>
                  <a:gd name="T5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67">
                    <a:moveTo>
                      <a:pt x="6" y="0"/>
                    </a:moveTo>
                    <a:lnTo>
                      <a:pt x="6" y="12"/>
                    </a:lnTo>
                    <a:lnTo>
                      <a:pt x="6" y="18"/>
                    </a:lnTo>
                    <a:lnTo>
                      <a:pt x="6" y="24"/>
                    </a:lnTo>
                    <a:lnTo>
                      <a:pt x="6" y="24"/>
                    </a:lnTo>
                    <a:lnTo>
                      <a:pt x="6" y="24"/>
                    </a:lnTo>
                    <a:lnTo>
                      <a:pt x="6" y="30"/>
                    </a:lnTo>
                    <a:lnTo>
                      <a:pt x="6" y="35"/>
                    </a:lnTo>
                    <a:lnTo>
                      <a:pt x="6" y="41"/>
                    </a:lnTo>
                    <a:lnTo>
                      <a:pt x="6" y="41"/>
                    </a:lnTo>
                    <a:lnTo>
                      <a:pt x="6" y="49"/>
                    </a:lnTo>
                    <a:lnTo>
                      <a:pt x="0" y="55"/>
                    </a:lnTo>
                    <a:lnTo>
                      <a:pt x="6" y="55"/>
                    </a:lnTo>
                    <a:lnTo>
                      <a:pt x="6" y="55"/>
                    </a:lnTo>
                    <a:lnTo>
                      <a:pt x="6" y="61"/>
                    </a:lnTo>
                    <a:lnTo>
                      <a:pt x="12" y="61"/>
                    </a:lnTo>
                    <a:lnTo>
                      <a:pt x="12" y="61"/>
                    </a:lnTo>
                    <a:lnTo>
                      <a:pt x="12" y="61"/>
                    </a:lnTo>
                    <a:lnTo>
                      <a:pt x="12" y="61"/>
                    </a:lnTo>
                    <a:lnTo>
                      <a:pt x="12" y="67"/>
                    </a:lnTo>
                    <a:lnTo>
                      <a:pt x="12" y="67"/>
                    </a:lnTo>
                    <a:lnTo>
                      <a:pt x="12" y="67"/>
                    </a:lnTo>
                    <a:lnTo>
                      <a:pt x="12" y="67"/>
                    </a:lnTo>
                    <a:lnTo>
                      <a:pt x="20" y="67"/>
                    </a:lnTo>
                    <a:lnTo>
                      <a:pt x="25" y="61"/>
                    </a:lnTo>
                    <a:lnTo>
                      <a:pt x="25" y="61"/>
                    </a:lnTo>
                    <a:lnTo>
                      <a:pt x="25" y="41"/>
                    </a:lnTo>
                    <a:lnTo>
                      <a:pt x="12" y="18"/>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94" name="Freeform 82"/>
              <p:cNvSpPr>
                <a:spLocks/>
              </p:cNvSpPr>
              <p:nvPr/>
            </p:nvSpPr>
            <p:spPr bwMode="auto">
              <a:xfrm>
                <a:off x="4115" y="2604"/>
                <a:ext cx="55" cy="244"/>
              </a:xfrm>
              <a:custGeom>
                <a:avLst/>
                <a:gdLst>
                  <a:gd name="T0" fmla="*/ 55 w 55"/>
                  <a:gd name="T1" fmla="*/ 177 h 244"/>
                  <a:gd name="T2" fmla="*/ 49 w 55"/>
                  <a:gd name="T3" fmla="*/ 189 h 244"/>
                  <a:gd name="T4" fmla="*/ 49 w 55"/>
                  <a:gd name="T5" fmla="*/ 215 h 244"/>
                  <a:gd name="T6" fmla="*/ 37 w 55"/>
                  <a:gd name="T7" fmla="*/ 238 h 244"/>
                  <a:gd name="T8" fmla="*/ 37 w 55"/>
                  <a:gd name="T9" fmla="*/ 238 h 244"/>
                  <a:gd name="T10" fmla="*/ 31 w 55"/>
                  <a:gd name="T11" fmla="*/ 244 h 244"/>
                  <a:gd name="T12" fmla="*/ 31 w 55"/>
                  <a:gd name="T13" fmla="*/ 244 h 244"/>
                  <a:gd name="T14" fmla="*/ 37 w 55"/>
                  <a:gd name="T15" fmla="*/ 232 h 244"/>
                  <a:gd name="T16" fmla="*/ 37 w 55"/>
                  <a:gd name="T17" fmla="*/ 232 h 244"/>
                  <a:gd name="T18" fmla="*/ 37 w 55"/>
                  <a:gd name="T19" fmla="*/ 220 h 244"/>
                  <a:gd name="T20" fmla="*/ 43 w 55"/>
                  <a:gd name="T21" fmla="*/ 209 h 244"/>
                  <a:gd name="T22" fmla="*/ 43 w 55"/>
                  <a:gd name="T23" fmla="*/ 195 h 244"/>
                  <a:gd name="T24" fmla="*/ 43 w 55"/>
                  <a:gd name="T25" fmla="*/ 195 h 244"/>
                  <a:gd name="T26" fmla="*/ 43 w 55"/>
                  <a:gd name="T27" fmla="*/ 183 h 244"/>
                  <a:gd name="T28" fmla="*/ 43 w 55"/>
                  <a:gd name="T29" fmla="*/ 154 h 244"/>
                  <a:gd name="T30" fmla="*/ 37 w 55"/>
                  <a:gd name="T31" fmla="*/ 128 h 244"/>
                  <a:gd name="T32" fmla="*/ 37 w 55"/>
                  <a:gd name="T33" fmla="*/ 128 h 244"/>
                  <a:gd name="T34" fmla="*/ 31 w 55"/>
                  <a:gd name="T35" fmla="*/ 116 h 244"/>
                  <a:gd name="T36" fmla="*/ 25 w 55"/>
                  <a:gd name="T37" fmla="*/ 104 h 244"/>
                  <a:gd name="T38" fmla="*/ 25 w 55"/>
                  <a:gd name="T39" fmla="*/ 122 h 244"/>
                  <a:gd name="T40" fmla="*/ 25 w 55"/>
                  <a:gd name="T41" fmla="*/ 122 h 244"/>
                  <a:gd name="T42" fmla="*/ 25 w 55"/>
                  <a:gd name="T43" fmla="*/ 154 h 244"/>
                  <a:gd name="T44" fmla="*/ 20 w 55"/>
                  <a:gd name="T45" fmla="*/ 171 h 244"/>
                  <a:gd name="T46" fmla="*/ 20 w 55"/>
                  <a:gd name="T47" fmla="*/ 183 h 244"/>
                  <a:gd name="T48" fmla="*/ 20 w 55"/>
                  <a:gd name="T49" fmla="*/ 183 h 244"/>
                  <a:gd name="T50" fmla="*/ 14 w 55"/>
                  <a:gd name="T51" fmla="*/ 195 h 244"/>
                  <a:gd name="T52" fmla="*/ 0 w 55"/>
                  <a:gd name="T53" fmla="*/ 209 h 244"/>
                  <a:gd name="T54" fmla="*/ 0 w 55"/>
                  <a:gd name="T55" fmla="*/ 215 h 244"/>
                  <a:gd name="T56" fmla="*/ 0 w 55"/>
                  <a:gd name="T57" fmla="*/ 215 h 244"/>
                  <a:gd name="T58" fmla="*/ 0 w 55"/>
                  <a:gd name="T59" fmla="*/ 203 h 244"/>
                  <a:gd name="T60" fmla="*/ 6 w 55"/>
                  <a:gd name="T61" fmla="*/ 177 h 244"/>
                  <a:gd name="T62" fmla="*/ 14 w 55"/>
                  <a:gd name="T63" fmla="*/ 148 h 244"/>
                  <a:gd name="T64" fmla="*/ 14 w 55"/>
                  <a:gd name="T65" fmla="*/ 148 h 244"/>
                  <a:gd name="T66" fmla="*/ 6 w 55"/>
                  <a:gd name="T67" fmla="*/ 104 h 244"/>
                  <a:gd name="T68" fmla="*/ 0 w 55"/>
                  <a:gd name="T69" fmla="*/ 38 h 244"/>
                  <a:gd name="T70" fmla="*/ 0 w 55"/>
                  <a:gd name="T71" fmla="*/ 0 h 244"/>
                  <a:gd name="T72" fmla="*/ 0 w 55"/>
                  <a:gd name="T73" fmla="*/ 0 h 244"/>
                  <a:gd name="T74" fmla="*/ 6 w 55"/>
                  <a:gd name="T75" fmla="*/ 6 h 244"/>
                  <a:gd name="T76" fmla="*/ 14 w 55"/>
                  <a:gd name="T77" fmla="*/ 18 h 244"/>
                  <a:gd name="T78" fmla="*/ 20 w 55"/>
                  <a:gd name="T79" fmla="*/ 30 h 244"/>
                  <a:gd name="T80" fmla="*/ 20 w 55"/>
                  <a:gd name="T81" fmla="*/ 30 h 244"/>
                  <a:gd name="T82" fmla="*/ 31 w 55"/>
                  <a:gd name="T83" fmla="*/ 61 h 244"/>
                  <a:gd name="T84" fmla="*/ 49 w 55"/>
                  <a:gd name="T85" fmla="*/ 116 h 244"/>
                  <a:gd name="T86" fmla="*/ 55 w 55"/>
                  <a:gd name="T87" fmla="*/ 17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244">
                    <a:moveTo>
                      <a:pt x="55" y="177"/>
                    </a:moveTo>
                    <a:lnTo>
                      <a:pt x="49" y="189"/>
                    </a:lnTo>
                    <a:lnTo>
                      <a:pt x="49" y="215"/>
                    </a:lnTo>
                    <a:lnTo>
                      <a:pt x="37" y="238"/>
                    </a:lnTo>
                    <a:lnTo>
                      <a:pt x="37" y="238"/>
                    </a:lnTo>
                    <a:lnTo>
                      <a:pt x="31" y="244"/>
                    </a:lnTo>
                    <a:lnTo>
                      <a:pt x="31" y="244"/>
                    </a:lnTo>
                    <a:lnTo>
                      <a:pt x="37" y="232"/>
                    </a:lnTo>
                    <a:lnTo>
                      <a:pt x="37" y="232"/>
                    </a:lnTo>
                    <a:lnTo>
                      <a:pt x="37" y="220"/>
                    </a:lnTo>
                    <a:lnTo>
                      <a:pt x="43" y="209"/>
                    </a:lnTo>
                    <a:lnTo>
                      <a:pt x="43" y="195"/>
                    </a:lnTo>
                    <a:lnTo>
                      <a:pt x="43" y="195"/>
                    </a:lnTo>
                    <a:lnTo>
                      <a:pt x="43" y="183"/>
                    </a:lnTo>
                    <a:lnTo>
                      <a:pt x="43" y="154"/>
                    </a:lnTo>
                    <a:lnTo>
                      <a:pt x="37" y="128"/>
                    </a:lnTo>
                    <a:lnTo>
                      <a:pt x="37" y="128"/>
                    </a:lnTo>
                    <a:lnTo>
                      <a:pt x="31" y="116"/>
                    </a:lnTo>
                    <a:lnTo>
                      <a:pt x="25" y="104"/>
                    </a:lnTo>
                    <a:lnTo>
                      <a:pt x="25" y="122"/>
                    </a:lnTo>
                    <a:lnTo>
                      <a:pt x="25" y="122"/>
                    </a:lnTo>
                    <a:lnTo>
                      <a:pt x="25" y="154"/>
                    </a:lnTo>
                    <a:lnTo>
                      <a:pt x="20" y="171"/>
                    </a:lnTo>
                    <a:lnTo>
                      <a:pt x="20" y="183"/>
                    </a:lnTo>
                    <a:lnTo>
                      <a:pt x="20" y="183"/>
                    </a:lnTo>
                    <a:lnTo>
                      <a:pt x="14" y="195"/>
                    </a:lnTo>
                    <a:lnTo>
                      <a:pt x="0" y="209"/>
                    </a:lnTo>
                    <a:lnTo>
                      <a:pt x="0" y="215"/>
                    </a:lnTo>
                    <a:lnTo>
                      <a:pt x="0" y="215"/>
                    </a:lnTo>
                    <a:lnTo>
                      <a:pt x="0" y="203"/>
                    </a:lnTo>
                    <a:lnTo>
                      <a:pt x="6" y="177"/>
                    </a:lnTo>
                    <a:lnTo>
                      <a:pt x="14" y="148"/>
                    </a:lnTo>
                    <a:lnTo>
                      <a:pt x="14" y="148"/>
                    </a:lnTo>
                    <a:lnTo>
                      <a:pt x="6" y="104"/>
                    </a:lnTo>
                    <a:lnTo>
                      <a:pt x="0" y="38"/>
                    </a:lnTo>
                    <a:lnTo>
                      <a:pt x="0" y="0"/>
                    </a:lnTo>
                    <a:lnTo>
                      <a:pt x="0" y="0"/>
                    </a:lnTo>
                    <a:lnTo>
                      <a:pt x="6" y="6"/>
                    </a:lnTo>
                    <a:lnTo>
                      <a:pt x="14" y="18"/>
                    </a:lnTo>
                    <a:lnTo>
                      <a:pt x="20" y="30"/>
                    </a:lnTo>
                    <a:lnTo>
                      <a:pt x="20" y="30"/>
                    </a:lnTo>
                    <a:lnTo>
                      <a:pt x="31" y="61"/>
                    </a:lnTo>
                    <a:lnTo>
                      <a:pt x="49" y="116"/>
                    </a:lnTo>
                    <a:lnTo>
                      <a:pt x="55" y="17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95" name="Freeform 83"/>
              <p:cNvSpPr>
                <a:spLocks/>
              </p:cNvSpPr>
              <p:nvPr/>
            </p:nvSpPr>
            <p:spPr bwMode="auto">
              <a:xfrm>
                <a:off x="3320" y="1845"/>
                <a:ext cx="1499" cy="1493"/>
              </a:xfrm>
              <a:custGeom>
                <a:avLst/>
                <a:gdLst>
                  <a:gd name="T0" fmla="*/ 49 w 1499"/>
                  <a:gd name="T1" fmla="*/ 18 h 1493"/>
                  <a:gd name="T2" fmla="*/ 0 w 1499"/>
                  <a:gd name="T3" fmla="*/ 67 h 1493"/>
                  <a:gd name="T4" fmla="*/ 30 w 1499"/>
                  <a:gd name="T5" fmla="*/ 50 h 1493"/>
                  <a:gd name="T6" fmla="*/ 12 w 1499"/>
                  <a:gd name="T7" fmla="*/ 87 h 1493"/>
                  <a:gd name="T8" fmla="*/ 24 w 1499"/>
                  <a:gd name="T9" fmla="*/ 99 h 1493"/>
                  <a:gd name="T10" fmla="*/ 44 w 1499"/>
                  <a:gd name="T11" fmla="*/ 87 h 1493"/>
                  <a:gd name="T12" fmla="*/ 55 w 1499"/>
                  <a:gd name="T13" fmla="*/ 73 h 1493"/>
                  <a:gd name="T14" fmla="*/ 67 w 1499"/>
                  <a:gd name="T15" fmla="*/ 81 h 1493"/>
                  <a:gd name="T16" fmla="*/ 93 w 1499"/>
                  <a:gd name="T17" fmla="*/ 61 h 1493"/>
                  <a:gd name="T18" fmla="*/ 140 w 1499"/>
                  <a:gd name="T19" fmla="*/ 55 h 1493"/>
                  <a:gd name="T20" fmla="*/ 238 w 1499"/>
                  <a:gd name="T21" fmla="*/ 116 h 1493"/>
                  <a:gd name="T22" fmla="*/ 348 w 1499"/>
                  <a:gd name="T23" fmla="*/ 154 h 1493"/>
                  <a:gd name="T24" fmla="*/ 478 w 1499"/>
                  <a:gd name="T25" fmla="*/ 221 h 1493"/>
                  <a:gd name="T26" fmla="*/ 594 w 1499"/>
                  <a:gd name="T27" fmla="*/ 307 h 1493"/>
                  <a:gd name="T28" fmla="*/ 636 w 1499"/>
                  <a:gd name="T29" fmla="*/ 386 h 1493"/>
                  <a:gd name="T30" fmla="*/ 655 w 1499"/>
                  <a:gd name="T31" fmla="*/ 466 h 1493"/>
                  <a:gd name="T32" fmla="*/ 649 w 1499"/>
                  <a:gd name="T33" fmla="*/ 551 h 1493"/>
                  <a:gd name="T34" fmla="*/ 649 w 1499"/>
                  <a:gd name="T35" fmla="*/ 948 h 1493"/>
                  <a:gd name="T36" fmla="*/ 673 w 1499"/>
                  <a:gd name="T37" fmla="*/ 1052 h 1493"/>
                  <a:gd name="T38" fmla="*/ 704 w 1499"/>
                  <a:gd name="T39" fmla="*/ 1188 h 1493"/>
                  <a:gd name="T40" fmla="*/ 722 w 1499"/>
                  <a:gd name="T41" fmla="*/ 1272 h 1493"/>
                  <a:gd name="T42" fmla="*/ 734 w 1499"/>
                  <a:gd name="T43" fmla="*/ 1353 h 1493"/>
                  <a:gd name="T44" fmla="*/ 740 w 1499"/>
                  <a:gd name="T45" fmla="*/ 1443 h 1493"/>
                  <a:gd name="T46" fmla="*/ 754 w 1499"/>
                  <a:gd name="T47" fmla="*/ 1475 h 1493"/>
                  <a:gd name="T48" fmla="*/ 777 w 1499"/>
                  <a:gd name="T49" fmla="*/ 1487 h 1493"/>
                  <a:gd name="T50" fmla="*/ 801 w 1499"/>
                  <a:gd name="T51" fmla="*/ 1487 h 1493"/>
                  <a:gd name="T52" fmla="*/ 809 w 1499"/>
                  <a:gd name="T53" fmla="*/ 1463 h 1493"/>
                  <a:gd name="T54" fmla="*/ 809 w 1499"/>
                  <a:gd name="T55" fmla="*/ 1414 h 1493"/>
                  <a:gd name="T56" fmla="*/ 795 w 1499"/>
                  <a:gd name="T57" fmla="*/ 1327 h 1493"/>
                  <a:gd name="T58" fmla="*/ 777 w 1499"/>
                  <a:gd name="T59" fmla="*/ 1261 h 1493"/>
                  <a:gd name="T60" fmla="*/ 777 w 1499"/>
                  <a:gd name="T61" fmla="*/ 1127 h 1493"/>
                  <a:gd name="T62" fmla="*/ 754 w 1499"/>
                  <a:gd name="T63" fmla="*/ 954 h 1493"/>
                  <a:gd name="T64" fmla="*/ 844 w 1499"/>
                  <a:gd name="T65" fmla="*/ 667 h 1493"/>
                  <a:gd name="T66" fmla="*/ 870 w 1499"/>
                  <a:gd name="T67" fmla="*/ 521 h 1493"/>
                  <a:gd name="T68" fmla="*/ 870 w 1499"/>
                  <a:gd name="T69" fmla="*/ 411 h 1493"/>
                  <a:gd name="T70" fmla="*/ 887 w 1499"/>
                  <a:gd name="T71" fmla="*/ 348 h 1493"/>
                  <a:gd name="T72" fmla="*/ 925 w 1499"/>
                  <a:gd name="T73" fmla="*/ 270 h 1493"/>
                  <a:gd name="T74" fmla="*/ 1119 w 1499"/>
                  <a:gd name="T75" fmla="*/ 183 h 1493"/>
                  <a:gd name="T76" fmla="*/ 1212 w 1499"/>
                  <a:gd name="T77" fmla="*/ 154 h 1493"/>
                  <a:gd name="T78" fmla="*/ 1334 w 1499"/>
                  <a:gd name="T79" fmla="*/ 81 h 1493"/>
                  <a:gd name="T80" fmla="*/ 1401 w 1499"/>
                  <a:gd name="T81" fmla="*/ 73 h 1493"/>
                  <a:gd name="T82" fmla="*/ 1444 w 1499"/>
                  <a:gd name="T83" fmla="*/ 81 h 1493"/>
                  <a:gd name="T84" fmla="*/ 1456 w 1499"/>
                  <a:gd name="T85" fmla="*/ 99 h 1493"/>
                  <a:gd name="T86" fmla="*/ 1469 w 1499"/>
                  <a:gd name="T87" fmla="*/ 87 h 1493"/>
                  <a:gd name="T88" fmla="*/ 1487 w 1499"/>
                  <a:gd name="T89" fmla="*/ 87 h 1493"/>
                  <a:gd name="T90" fmla="*/ 1499 w 1499"/>
                  <a:gd name="T91" fmla="*/ 81 h 1493"/>
                  <a:gd name="T92" fmla="*/ 1499 w 1499"/>
                  <a:gd name="T93" fmla="*/ 61 h 1493"/>
                  <a:gd name="T94" fmla="*/ 1462 w 1499"/>
                  <a:gd name="T95" fmla="*/ 18 h 1493"/>
                  <a:gd name="T96" fmla="*/ 1395 w 1499"/>
                  <a:gd name="T97" fmla="*/ 0 h 1493"/>
                  <a:gd name="T98" fmla="*/ 1310 w 1499"/>
                  <a:gd name="T99" fmla="*/ 32 h 1493"/>
                  <a:gd name="T100" fmla="*/ 1163 w 1499"/>
                  <a:gd name="T101" fmla="*/ 81 h 1493"/>
                  <a:gd name="T102" fmla="*/ 1029 w 1499"/>
                  <a:gd name="T103" fmla="*/ 128 h 1493"/>
                  <a:gd name="T104" fmla="*/ 911 w 1499"/>
                  <a:gd name="T105" fmla="*/ 166 h 1493"/>
                  <a:gd name="T106" fmla="*/ 722 w 1499"/>
                  <a:gd name="T107" fmla="*/ 191 h 1493"/>
                  <a:gd name="T108" fmla="*/ 569 w 1499"/>
                  <a:gd name="T109" fmla="*/ 160 h 1493"/>
                  <a:gd name="T110" fmla="*/ 386 w 1499"/>
                  <a:gd name="T111" fmla="*/ 93 h 1493"/>
                  <a:gd name="T112" fmla="*/ 226 w 1499"/>
                  <a:gd name="T113" fmla="*/ 38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9" h="1493">
                    <a:moveTo>
                      <a:pt x="128" y="0"/>
                    </a:moveTo>
                    <a:lnTo>
                      <a:pt x="110" y="0"/>
                    </a:lnTo>
                    <a:lnTo>
                      <a:pt x="93" y="0"/>
                    </a:lnTo>
                    <a:lnTo>
                      <a:pt x="79" y="0"/>
                    </a:lnTo>
                    <a:lnTo>
                      <a:pt x="79" y="0"/>
                    </a:lnTo>
                    <a:lnTo>
                      <a:pt x="67" y="6"/>
                    </a:lnTo>
                    <a:lnTo>
                      <a:pt x="55" y="12"/>
                    </a:lnTo>
                    <a:lnTo>
                      <a:pt x="49" y="18"/>
                    </a:lnTo>
                    <a:lnTo>
                      <a:pt x="49" y="18"/>
                    </a:lnTo>
                    <a:lnTo>
                      <a:pt x="38" y="26"/>
                    </a:lnTo>
                    <a:lnTo>
                      <a:pt x="30" y="32"/>
                    </a:lnTo>
                    <a:lnTo>
                      <a:pt x="24" y="38"/>
                    </a:lnTo>
                    <a:lnTo>
                      <a:pt x="24" y="38"/>
                    </a:lnTo>
                    <a:lnTo>
                      <a:pt x="18" y="50"/>
                    </a:lnTo>
                    <a:lnTo>
                      <a:pt x="6" y="61"/>
                    </a:lnTo>
                    <a:lnTo>
                      <a:pt x="0" y="67"/>
                    </a:lnTo>
                    <a:lnTo>
                      <a:pt x="0" y="67"/>
                    </a:lnTo>
                    <a:lnTo>
                      <a:pt x="0" y="73"/>
                    </a:lnTo>
                    <a:lnTo>
                      <a:pt x="6" y="73"/>
                    </a:lnTo>
                    <a:lnTo>
                      <a:pt x="12" y="73"/>
                    </a:lnTo>
                    <a:lnTo>
                      <a:pt x="12" y="73"/>
                    </a:lnTo>
                    <a:lnTo>
                      <a:pt x="18" y="67"/>
                    </a:lnTo>
                    <a:lnTo>
                      <a:pt x="24" y="55"/>
                    </a:lnTo>
                    <a:lnTo>
                      <a:pt x="30" y="50"/>
                    </a:lnTo>
                    <a:lnTo>
                      <a:pt x="30" y="50"/>
                    </a:lnTo>
                    <a:lnTo>
                      <a:pt x="30" y="55"/>
                    </a:lnTo>
                    <a:lnTo>
                      <a:pt x="24" y="61"/>
                    </a:lnTo>
                    <a:lnTo>
                      <a:pt x="24" y="67"/>
                    </a:lnTo>
                    <a:lnTo>
                      <a:pt x="24" y="67"/>
                    </a:lnTo>
                    <a:lnTo>
                      <a:pt x="18" y="73"/>
                    </a:lnTo>
                    <a:lnTo>
                      <a:pt x="12" y="81"/>
                    </a:lnTo>
                    <a:lnTo>
                      <a:pt x="12" y="87"/>
                    </a:lnTo>
                    <a:lnTo>
                      <a:pt x="12" y="87"/>
                    </a:lnTo>
                    <a:lnTo>
                      <a:pt x="12" y="93"/>
                    </a:lnTo>
                    <a:lnTo>
                      <a:pt x="18" y="93"/>
                    </a:lnTo>
                    <a:lnTo>
                      <a:pt x="24" y="87"/>
                    </a:lnTo>
                    <a:lnTo>
                      <a:pt x="24" y="87"/>
                    </a:lnTo>
                    <a:lnTo>
                      <a:pt x="24" y="93"/>
                    </a:lnTo>
                    <a:lnTo>
                      <a:pt x="24" y="93"/>
                    </a:lnTo>
                    <a:lnTo>
                      <a:pt x="24" y="99"/>
                    </a:lnTo>
                    <a:lnTo>
                      <a:pt x="24" y="99"/>
                    </a:lnTo>
                    <a:lnTo>
                      <a:pt x="24" y="105"/>
                    </a:lnTo>
                    <a:lnTo>
                      <a:pt x="30" y="105"/>
                    </a:lnTo>
                    <a:lnTo>
                      <a:pt x="38" y="105"/>
                    </a:lnTo>
                    <a:lnTo>
                      <a:pt x="38" y="105"/>
                    </a:lnTo>
                    <a:lnTo>
                      <a:pt x="38" y="105"/>
                    </a:lnTo>
                    <a:lnTo>
                      <a:pt x="38" y="99"/>
                    </a:lnTo>
                    <a:lnTo>
                      <a:pt x="44" y="87"/>
                    </a:lnTo>
                    <a:lnTo>
                      <a:pt x="44" y="87"/>
                    </a:lnTo>
                    <a:lnTo>
                      <a:pt x="44" y="87"/>
                    </a:lnTo>
                    <a:lnTo>
                      <a:pt x="44" y="87"/>
                    </a:lnTo>
                    <a:lnTo>
                      <a:pt x="49" y="81"/>
                    </a:lnTo>
                    <a:lnTo>
                      <a:pt x="49" y="81"/>
                    </a:lnTo>
                    <a:lnTo>
                      <a:pt x="49" y="81"/>
                    </a:lnTo>
                    <a:lnTo>
                      <a:pt x="55" y="73"/>
                    </a:lnTo>
                    <a:lnTo>
                      <a:pt x="55" y="73"/>
                    </a:lnTo>
                    <a:lnTo>
                      <a:pt x="55" y="73"/>
                    </a:lnTo>
                    <a:lnTo>
                      <a:pt x="55" y="81"/>
                    </a:lnTo>
                    <a:lnTo>
                      <a:pt x="55" y="93"/>
                    </a:lnTo>
                    <a:lnTo>
                      <a:pt x="55" y="99"/>
                    </a:lnTo>
                    <a:lnTo>
                      <a:pt x="55" y="99"/>
                    </a:lnTo>
                    <a:lnTo>
                      <a:pt x="61" y="99"/>
                    </a:lnTo>
                    <a:lnTo>
                      <a:pt x="61" y="93"/>
                    </a:lnTo>
                    <a:lnTo>
                      <a:pt x="67" y="81"/>
                    </a:lnTo>
                    <a:lnTo>
                      <a:pt x="67" y="81"/>
                    </a:lnTo>
                    <a:lnTo>
                      <a:pt x="67" y="81"/>
                    </a:lnTo>
                    <a:lnTo>
                      <a:pt x="73" y="81"/>
                    </a:lnTo>
                    <a:lnTo>
                      <a:pt x="85" y="73"/>
                    </a:lnTo>
                    <a:lnTo>
                      <a:pt x="85" y="73"/>
                    </a:lnTo>
                    <a:lnTo>
                      <a:pt x="85" y="67"/>
                    </a:lnTo>
                    <a:lnTo>
                      <a:pt x="85" y="67"/>
                    </a:lnTo>
                    <a:lnTo>
                      <a:pt x="93" y="61"/>
                    </a:lnTo>
                    <a:lnTo>
                      <a:pt x="93" y="61"/>
                    </a:lnTo>
                    <a:lnTo>
                      <a:pt x="99" y="67"/>
                    </a:lnTo>
                    <a:lnTo>
                      <a:pt x="104" y="67"/>
                    </a:lnTo>
                    <a:lnTo>
                      <a:pt x="116" y="61"/>
                    </a:lnTo>
                    <a:lnTo>
                      <a:pt x="116" y="61"/>
                    </a:lnTo>
                    <a:lnTo>
                      <a:pt x="122" y="55"/>
                    </a:lnTo>
                    <a:lnTo>
                      <a:pt x="134" y="55"/>
                    </a:lnTo>
                    <a:lnTo>
                      <a:pt x="140" y="55"/>
                    </a:lnTo>
                    <a:lnTo>
                      <a:pt x="140" y="55"/>
                    </a:lnTo>
                    <a:lnTo>
                      <a:pt x="148" y="55"/>
                    </a:lnTo>
                    <a:lnTo>
                      <a:pt x="160" y="61"/>
                    </a:lnTo>
                    <a:lnTo>
                      <a:pt x="171" y="67"/>
                    </a:lnTo>
                    <a:lnTo>
                      <a:pt x="171" y="67"/>
                    </a:lnTo>
                    <a:lnTo>
                      <a:pt x="189" y="81"/>
                    </a:lnTo>
                    <a:lnTo>
                      <a:pt x="221" y="105"/>
                    </a:lnTo>
                    <a:lnTo>
                      <a:pt x="238" y="116"/>
                    </a:lnTo>
                    <a:lnTo>
                      <a:pt x="238" y="116"/>
                    </a:lnTo>
                    <a:lnTo>
                      <a:pt x="258" y="128"/>
                    </a:lnTo>
                    <a:lnTo>
                      <a:pt x="287" y="142"/>
                    </a:lnTo>
                    <a:lnTo>
                      <a:pt x="319" y="148"/>
                    </a:lnTo>
                    <a:lnTo>
                      <a:pt x="319" y="148"/>
                    </a:lnTo>
                    <a:lnTo>
                      <a:pt x="337" y="154"/>
                    </a:lnTo>
                    <a:lnTo>
                      <a:pt x="342" y="154"/>
                    </a:lnTo>
                    <a:lnTo>
                      <a:pt x="348" y="154"/>
                    </a:lnTo>
                    <a:lnTo>
                      <a:pt x="348" y="154"/>
                    </a:lnTo>
                    <a:lnTo>
                      <a:pt x="348" y="160"/>
                    </a:lnTo>
                    <a:lnTo>
                      <a:pt x="360" y="166"/>
                    </a:lnTo>
                    <a:lnTo>
                      <a:pt x="374" y="166"/>
                    </a:lnTo>
                    <a:lnTo>
                      <a:pt x="374" y="166"/>
                    </a:lnTo>
                    <a:lnTo>
                      <a:pt x="392" y="183"/>
                    </a:lnTo>
                    <a:lnTo>
                      <a:pt x="435" y="203"/>
                    </a:lnTo>
                    <a:lnTo>
                      <a:pt x="478" y="221"/>
                    </a:lnTo>
                    <a:lnTo>
                      <a:pt x="478" y="221"/>
                    </a:lnTo>
                    <a:lnTo>
                      <a:pt x="514" y="232"/>
                    </a:lnTo>
                    <a:lnTo>
                      <a:pt x="539" y="246"/>
                    </a:lnTo>
                    <a:lnTo>
                      <a:pt x="557" y="258"/>
                    </a:lnTo>
                    <a:lnTo>
                      <a:pt x="557" y="258"/>
                    </a:lnTo>
                    <a:lnTo>
                      <a:pt x="569" y="276"/>
                    </a:lnTo>
                    <a:lnTo>
                      <a:pt x="580" y="293"/>
                    </a:lnTo>
                    <a:lnTo>
                      <a:pt x="594" y="307"/>
                    </a:lnTo>
                    <a:lnTo>
                      <a:pt x="594" y="307"/>
                    </a:lnTo>
                    <a:lnTo>
                      <a:pt x="600" y="325"/>
                    </a:lnTo>
                    <a:lnTo>
                      <a:pt x="612" y="342"/>
                    </a:lnTo>
                    <a:lnTo>
                      <a:pt x="624" y="356"/>
                    </a:lnTo>
                    <a:lnTo>
                      <a:pt x="624" y="356"/>
                    </a:lnTo>
                    <a:lnTo>
                      <a:pt x="636" y="368"/>
                    </a:lnTo>
                    <a:lnTo>
                      <a:pt x="636" y="374"/>
                    </a:lnTo>
                    <a:lnTo>
                      <a:pt x="636" y="386"/>
                    </a:lnTo>
                    <a:lnTo>
                      <a:pt x="643" y="392"/>
                    </a:lnTo>
                    <a:lnTo>
                      <a:pt x="643" y="392"/>
                    </a:lnTo>
                    <a:lnTo>
                      <a:pt x="643" y="411"/>
                    </a:lnTo>
                    <a:lnTo>
                      <a:pt x="643" y="429"/>
                    </a:lnTo>
                    <a:lnTo>
                      <a:pt x="649" y="441"/>
                    </a:lnTo>
                    <a:lnTo>
                      <a:pt x="649" y="441"/>
                    </a:lnTo>
                    <a:lnTo>
                      <a:pt x="649" y="453"/>
                    </a:lnTo>
                    <a:lnTo>
                      <a:pt x="655" y="466"/>
                    </a:lnTo>
                    <a:lnTo>
                      <a:pt x="661" y="478"/>
                    </a:lnTo>
                    <a:lnTo>
                      <a:pt x="661" y="478"/>
                    </a:lnTo>
                    <a:lnTo>
                      <a:pt x="661" y="490"/>
                    </a:lnTo>
                    <a:lnTo>
                      <a:pt x="661" y="502"/>
                    </a:lnTo>
                    <a:lnTo>
                      <a:pt x="661" y="514"/>
                    </a:lnTo>
                    <a:lnTo>
                      <a:pt x="661" y="514"/>
                    </a:lnTo>
                    <a:lnTo>
                      <a:pt x="655" y="533"/>
                    </a:lnTo>
                    <a:lnTo>
                      <a:pt x="649" y="551"/>
                    </a:lnTo>
                    <a:lnTo>
                      <a:pt x="643" y="563"/>
                    </a:lnTo>
                    <a:lnTo>
                      <a:pt x="643" y="563"/>
                    </a:lnTo>
                    <a:lnTo>
                      <a:pt x="636" y="618"/>
                    </a:lnTo>
                    <a:lnTo>
                      <a:pt x="624" y="747"/>
                    </a:lnTo>
                    <a:lnTo>
                      <a:pt x="636" y="899"/>
                    </a:lnTo>
                    <a:lnTo>
                      <a:pt x="636" y="899"/>
                    </a:lnTo>
                    <a:lnTo>
                      <a:pt x="636" y="919"/>
                    </a:lnTo>
                    <a:lnTo>
                      <a:pt x="649" y="948"/>
                    </a:lnTo>
                    <a:lnTo>
                      <a:pt x="655" y="974"/>
                    </a:lnTo>
                    <a:lnTo>
                      <a:pt x="655" y="974"/>
                    </a:lnTo>
                    <a:lnTo>
                      <a:pt x="661" y="985"/>
                    </a:lnTo>
                    <a:lnTo>
                      <a:pt x="667" y="1003"/>
                    </a:lnTo>
                    <a:lnTo>
                      <a:pt x="673" y="1023"/>
                    </a:lnTo>
                    <a:lnTo>
                      <a:pt x="673" y="1023"/>
                    </a:lnTo>
                    <a:lnTo>
                      <a:pt x="673" y="1040"/>
                    </a:lnTo>
                    <a:lnTo>
                      <a:pt x="673" y="1052"/>
                    </a:lnTo>
                    <a:lnTo>
                      <a:pt x="673" y="1064"/>
                    </a:lnTo>
                    <a:lnTo>
                      <a:pt x="673" y="1064"/>
                    </a:lnTo>
                    <a:lnTo>
                      <a:pt x="673" y="1090"/>
                    </a:lnTo>
                    <a:lnTo>
                      <a:pt x="679" y="1113"/>
                    </a:lnTo>
                    <a:lnTo>
                      <a:pt x="685" y="1139"/>
                    </a:lnTo>
                    <a:lnTo>
                      <a:pt x="685" y="1139"/>
                    </a:lnTo>
                    <a:lnTo>
                      <a:pt x="691" y="1162"/>
                    </a:lnTo>
                    <a:lnTo>
                      <a:pt x="704" y="1188"/>
                    </a:lnTo>
                    <a:lnTo>
                      <a:pt x="710" y="1200"/>
                    </a:lnTo>
                    <a:lnTo>
                      <a:pt x="710" y="1200"/>
                    </a:lnTo>
                    <a:lnTo>
                      <a:pt x="716" y="1211"/>
                    </a:lnTo>
                    <a:lnTo>
                      <a:pt x="716" y="1229"/>
                    </a:lnTo>
                    <a:lnTo>
                      <a:pt x="722" y="1249"/>
                    </a:lnTo>
                    <a:lnTo>
                      <a:pt x="722" y="1249"/>
                    </a:lnTo>
                    <a:lnTo>
                      <a:pt x="722" y="1261"/>
                    </a:lnTo>
                    <a:lnTo>
                      <a:pt x="722" y="1272"/>
                    </a:lnTo>
                    <a:lnTo>
                      <a:pt x="728" y="1278"/>
                    </a:lnTo>
                    <a:lnTo>
                      <a:pt x="728" y="1278"/>
                    </a:lnTo>
                    <a:lnTo>
                      <a:pt x="728" y="1292"/>
                    </a:lnTo>
                    <a:lnTo>
                      <a:pt x="734" y="1310"/>
                    </a:lnTo>
                    <a:lnTo>
                      <a:pt x="734" y="1322"/>
                    </a:lnTo>
                    <a:lnTo>
                      <a:pt x="734" y="1322"/>
                    </a:lnTo>
                    <a:lnTo>
                      <a:pt x="734" y="1333"/>
                    </a:lnTo>
                    <a:lnTo>
                      <a:pt x="734" y="1353"/>
                    </a:lnTo>
                    <a:lnTo>
                      <a:pt x="740" y="1365"/>
                    </a:lnTo>
                    <a:lnTo>
                      <a:pt x="740" y="1365"/>
                    </a:lnTo>
                    <a:lnTo>
                      <a:pt x="740" y="1383"/>
                    </a:lnTo>
                    <a:lnTo>
                      <a:pt x="740" y="1408"/>
                    </a:lnTo>
                    <a:lnTo>
                      <a:pt x="740" y="1426"/>
                    </a:lnTo>
                    <a:lnTo>
                      <a:pt x="740" y="1426"/>
                    </a:lnTo>
                    <a:lnTo>
                      <a:pt x="740" y="1432"/>
                    </a:lnTo>
                    <a:lnTo>
                      <a:pt x="740" y="1443"/>
                    </a:lnTo>
                    <a:lnTo>
                      <a:pt x="740" y="1443"/>
                    </a:lnTo>
                    <a:lnTo>
                      <a:pt x="740" y="1443"/>
                    </a:lnTo>
                    <a:lnTo>
                      <a:pt x="740" y="1457"/>
                    </a:lnTo>
                    <a:lnTo>
                      <a:pt x="746" y="1463"/>
                    </a:lnTo>
                    <a:lnTo>
                      <a:pt x="754" y="1469"/>
                    </a:lnTo>
                    <a:lnTo>
                      <a:pt x="754" y="1469"/>
                    </a:lnTo>
                    <a:lnTo>
                      <a:pt x="754" y="1469"/>
                    </a:lnTo>
                    <a:lnTo>
                      <a:pt x="754" y="1475"/>
                    </a:lnTo>
                    <a:lnTo>
                      <a:pt x="759" y="1481"/>
                    </a:lnTo>
                    <a:lnTo>
                      <a:pt x="759" y="1481"/>
                    </a:lnTo>
                    <a:lnTo>
                      <a:pt x="759" y="1481"/>
                    </a:lnTo>
                    <a:lnTo>
                      <a:pt x="765" y="1481"/>
                    </a:lnTo>
                    <a:lnTo>
                      <a:pt x="771" y="1481"/>
                    </a:lnTo>
                    <a:lnTo>
                      <a:pt x="771" y="1481"/>
                    </a:lnTo>
                    <a:lnTo>
                      <a:pt x="771" y="1487"/>
                    </a:lnTo>
                    <a:lnTo>
                      <a:pt x="777" y="1487"/>
                    </a:lnTo>
                    <a:lnTo>
                      <a:pt x="783" y="1487"/>
                    </a:lnTo>
                    <a:lnTo>
                      <a:pt x="783" y="1487"/>
                    </a:lnTo>
                    <a:lnTo>
                      <a:pt x="783" y="1493"/>
                    </a:lnTo>
                    <a:lnTo>
                      <a:pt x="789" y="1493"/>
                    </a:lnTo>
                    <a:lnTo>
                      <a:pt x="795" y="1487"/>
                    </a:lnTo>
                    <a:lnTo>
                      <a:pt x="795" y="1487"/>
                    </a:lnTo>
                    <a:lnTo>
                      <a:pt x="795" y="1487"/>
                    </a:lnTo>
                    <a:lnTo>
                      <a:pt x="801" y="1487"/>
                    </a:lnTo>
                    <a:lnTo>
                      <a:pt x="809" y="1481"/>
                    </a:lnTo>
                    <a:lnTo>
                      <a:pt x="809" y="1481"/>
                    </a:lnTo>
                    <a:lnTo>
                      <a:pt x="809" y="1481"/>
                    </a:lnTo>
                    <a:lnTo>
                      <a:pt x="815" y="1475"/>
                    </a:lnTo>
                    <a:lnTo>
                      <a:pt x="815" y="1469"/>
                    </a:lnTo>
                    <a:lnTo>
                      <a:pt x="815" y="1469"/>
                    </a:lnTo>
                    <a:lnTo>
                      <a:pt x="809" y="1463"/>
                    </a:lnTo>
                    <a:lnTo>
                      <a:pt x="809" y="1463"/>
                    </a:lnTo>
                    <a:lnTo>
                      <a:pt x="815" y="1457"/>
                    </a:lnTo>
                    <a:lnTo>
                      <a:pt x="815" y="1457"/>
                    </a:lnTo>
                    <a:lnTo>
                      <a:pt x="815" y="1457"/>
                    </a:lnTo>
                    <a:lnTo>
                      <a:pt x="815" y="1443"/>
                    </a:lnTo>
                    <a:lnTo>
                      <a:pt x="815" y="1432"/>
                    </a:lnTo>
                    <a:lnTo>
                      <a:pt x="815" y="1432"/>
                    </a:lnTo>
                    <a:lnTo>
                      <a:pt x="815" y="1426"/>
                    </a:lnTo>
                    <a:lnTo>
                      <a:pt x="809" y="1414"/>
                    </a:lnTo>
                    <a:lnTo>
                      <a:pt x="801" y="1394"/>
                    </a:lnTo>
                    <a:lnTo>
                      <a:pt x="801" y="1394"/>
                    </a:lnTo>
                    <a:lnTo>
                      <a:pt x="795" y="1383"/>
                    </a:lnTo>
                    <a:lnTo>
                      <a:pt x="795" y="1365"/>
                    </a:lnTo>
                    <a:lnTo>
                      <a:pt x="795" y="1347"/>
                    </a:lnTo>
                    <a:lnTo>
                      <a:pt x="795" y="1347"/>
                    </a:lnTo>
                    <a:lnTo>
                      <a:pt x="795" y="1339"/>
                    </a:lnTo>
                    <a:lnTo>
                      <a:pt x="795" y="1327"/>
                    </a:lnTo>
                    <a:lnTo>
                      <a:pt x="795" y="1310"/>
                    </a:lnTo>
                    <a:lnTo>
                      <a:pt x="795" y="1310"/>
                    </a:lnTo>
                    <a:lnTo>
                      <a:pt x="789" y="1298"/>
                    </a:lnTo>
                    <a:lnTo>
                      <a:pt x="783" y="1284"/>
                    </a:lnTo>
                    <a:lnTo>
                      <a:pt x="783" y="1272"/>
                    </a:lnTo>
                    <a:lnTo>
                      <a:pt x="783" y="1272"/>
                    </a:lnTo>
                    <a:lnTo>
                      <a:pt x="783" y="1267"/>
                    </a:lnTo>
                    <a:lnTo>
                      <a:pt x="777" y="1261"/>
                    </a:lnTo>
                    <a:lnTo>
                      <a:pt x="777" y="1255"/>
                    </a:lnTo>
                    <a:lnTo>
                      <a:pt x="777" y="1255"/>
                    </a:lnTo>
                    <a:lnTo>
                      <a:pt x="777" y="1237"/>
                    </a:lnTo>
                    <a:lnTo>
                      <a:pt x="777" y="1206"/>
                    </a:lnTo>
                    <a:lnTo>
                      <a:pt x="777" y="1188"/>
                    </a:lnTo>
                    <a:lnTo>
                      <a:pt x="777" y="1188"/>
                    </a:lnTo>
                    <a:lnTo>
                      <a:pt x="777" y="1168"/>
                    </a:lnTo>
                    <a:lnTo>
                      <a:pt x="777" y="1127"/>
                    </a:lnTo>
                    <a:lnTo>
                      <a:pt x="777" y="1090"/>
                    </a:lnTo>
                    <a:lnTo>
                      <a:pt x="777" y="1090"/>
                    </a:lnTo>
                    <a:lnTo>
                      <a:pt x="765" y="1064"/>
                    </a:lnTo>
                    <a:lnTo>
                      <a:pt x="754" y="1035"/>
                    </a:lnTo>
                    <a:lnTo>
                      <a:pt x="754" y="1017"/>
                    </a:lnTo>
                    <a:lnTo>
                      <a:pt x="754" y="1017"/>
                    </a:lnTo>
                    <a:lnTo>
                      <a:pt x="754" y="991"/>
                    </a:lnTo>
                    <a:lnTo>
                      <a:pt x="754" y="954"/>
                    </a:lnTo>
                    <a:lnTo>
                      <a:pt x="754" y="936"/>
                    </a:lnTo>
                    <a:lnTo>
                      <a:pt x="754" y="936"/>
                    </a:lnTo>
                    <a:lnTo>
                      <a:pt x="754" y="924"/>
                    </a:lnTo>
                    <a:lnTo>
                      <a:pt x="765" y="893"/>
                    </a:lnTo>
                    <a:lnTo>
                      <a:pt x="783" y="844"/>
                    </a:lnTo>
                    <a:lnTo>
                      <a:pt x="809" y="783"/>
                    </a:lnTo>
                    <a:lnTo>
                      <a:pt x="826" y="728"/>
                    </a:lnTo>
                    <a:lnTo>
                      <a:pt x="844" y="667"/>
                    </a:lnTo>
                    <a:lnTo>
                      <a:pt x="864" y="618"/>
                    </a:lnTo>
                    <a:lnTo>
                      <a:pt x="875" y="582"/>
                    </a:lnTo>
                    <a:lnTo>
                      <a:pt x="881" y="557"/>
                    </a:lnTo>
                    <a:lnTo>
                      <a:pt x="881" y="557"/>
                    </a:lnTo>
                    <a:lnTo>
                      <a:pt x="875" y="545"/>
                    </a:lnTo>
                    <a:lnTo>
                      <a:pt x="870" y="533"/>
                    </a:lnTo>
                    <a:lnTo>
                      <a:pt x="870" y="521"/>
                    </a:lnTo>
                    <a:lnTo>
                      <a:pt x="870" y="521"/>
                    </a:lnTo>
                    <a:lnTo>
                      <a:pt x="864" y="514"/>
                    </a:lnTo>
                    <a:lnTo>
                      <a:pt x="864" y="490"/>
                    </a:lnTo>
                    <a:lnTo>
                      <a:pt x="864" y="466"/>
                    </a:lnTo>
                    <a:lnTo>
                      <a:pt x="864" y="466"/>
                    </a:lnTo>
                    <a:lnTo>
                      <a:pt x="864" y="441"/>
                    </a:lnTo>
                    <a:lnTo>
                      <a:pt x="864" y="429"/>
                    </a:lnTo>
                    <a:lnTo>
                      <a:pt x="870" y="411"/>
                    </a:lnTo>
                    <a:lnTo>
                      <a:pt x="870" y="411"/>
                    </a:lnTo>
                    <a:lnTo>
                      <a:pt x="875" y="392"/>
                    </a:lnTo>
                    <a:lnTo>
                      <a:pt x="875" y="386"/>
                    </a:lnTo>
                    <a:lnTo>
                      <a:pt x="881" y="374"/>
                    </a:lnTo>
                    <a:lnTo>
                      <a:pt x="881" y="374"/>
                    </a:lnTo>
                    <a:lnTo>
                      <a:pt x="881" y="368"/>
                    </a:lnTo>
                    <a:lnTo>
                      <a:pt x="881" y="362"/>
                    </a:lnTo>
                    <a:lnTo>
                      <a:pt x="887" y="348"/>
                    </a:lnTo>
                    <a:lnTo>
                      <a:pt x="887" y="348"/>
                    </a:lnTo>
                    <a:lnTo>
                      <a:pt x="887" y="342"/>
                    </a:lnTo>
                    <a:lnTo>
                      <a:pt x="899" y="325"/>
                    </a:lnTo>
                    <a:lnTo>
                      <a:pt x="911" y="293"/>
                    </a:lnTo>
                    <a:lnTo>
                      <a:pt x="911" y="293"/>
                    </a:lnTo>
                    <a:lnTo>
                      <a:pt x="911" y="287"/>
                    </a:lnTo>
                    <a:lnTo>
                      <a:pt x="919" y="276"/>
                    </a:lnTo>
                    <a:lnTo>
                      <a:pt x="925" y="270"/>
                    </a:lnTo>
                    <a:lnTo>
                      <a:pt x="925" y="270"/>
                    </a:lnTo>
                    <a:lnTo>
                      <a:pt x="925" y="264"/>
                    </a:lnTo>
                    <a:lnTo>
                      <a:pt x="936" y="264"/>
                    </a:lnTo>
                    <a:lnTo>
                      <a:pt x="942" y="258"/>
                    </a:lnTo>
                    <a:lnTo>
                      <a:pt x="942" y="258"/>
                    </a:lnTo>
                    <a:lnTo>
                      <a:pt x="980" y="246"/>
                    </a:lnTo>
                    <a:lnTo>
                      <a:pt x="1058" y="221"/>
                    </a:lnTo>
                    <a:lnTo>
                      <a:pt x="1119" y="183"/>
                    </a:lnTo>
                    <a:lnTo>
                      <a:pt x="1119" y="183"/>
                    </a:lnTo>
                    <a:lnTo>
                      <a:pt x="1145" y="171"/>
                    </a:lnTo>
                    <a:lnTo>
                      <a:pt x="1151" y="166"/>
                    </a:lnTo>
                    <a:lnTo>
                      <a:pt x="1163" y="166"/>
                    </a:lnTo>
                    <a:lnTo>
                      <a:pt x="1163" y="166"/>
                    </a:lnTo>
                    <a:lnTo>
                      <a:pt x="1174" y="166"/>
                    </a:lnTo>
                    <a:lnTo>
                      <a:pt x="1194" y="160"/>
                    </a:lnTo>
                    <a:lnTo>
                      <a:pt x="1212" y="154"/>
                    </a:lnTo>
                    <a:lnTo>
                      <a:pt x="1212" y="154"/>
                    </a:lnTo>
                    <a:lnTo>
                      <a:pt x="1230" y="148"/>
                    </a:lnTo>
                    <a:lnTo>
                      <a:pt x="1255" y="128"/>
                    </a:lnTo>
                    <a:lnTo>
                      <a:pt x="1273" y="116"/>
                    </a:lnTo>
                    <a:lnTo>
                      <a:pt x="1273" y="116"/>
                    </a:lnTo>
                    <a:lnTo>
                      <a:pt x="1285" y="105"/>
                    </a:lnTo>
                    <a:lnTo>
                      <a:pt x="1316" y="93"/>
                    </a:lnTo>
                    <a:lnTo>
                      <a:pt x="1334" y="81"/>
                    </a:lnTo>
                    <a:lnTo>
                      <a:pt x="1334" y="81"/>
                    </a:lnTo>
                    <a:lnTo>
                      <a:pt x="1346" y="73"/>
                    </a:lnTo>
                    <a:lnTo>
                      <a:pt x="1365" y="73"/>
                    </a:lnTo>
                    <a:lnTo>
                      <a:pt x="1377" y="67"/>
                    </a:lnTo>
                    <a:lnTo>
                      <a:pt x="1377" y="67"/>
                    </a:lnTo>
                    <a:lnTo>
                      <a:pt x="1383" y="73"/>
                    </a:lnTo>
                    <a:lnTo>
                      <a:pt x="1389" y="73"/>
                    </a:lnTo>
                    <a:lnTo>
                      <a:pt x="1401" y="73"/>
                    </a:lnTo>
                    <a:lnTo>
                      <a:pt x="1401" y="73"/>
                    </a:lnTo>
                    <a:lnTo>
                      <a:pt x="1414" y="73"/>
                    </a:lnTo>
                    <a:lnTo>
                      <a:pt x="1420" y="73"/>
                    </a:lnTo>
                    <a:lnTo>
                      <a:pt x="1432" y="73"/>
                    </a:lnTo>
                    <a:lnTo>
                      <a:pt x="1432" y="73"/>
                    </a:lnTo>
                    <a:lnTo>
                      <a:pt x="1438" y="73"/>
                    </a:lnTo>
                    <a:lnTo>
                      <a:pt x="1438" y="81"/>
                    </a:lnTo>
                    <a:lnTo>
                      <a:pt x="1444" y="81"/>
                    </a:lnTo>
                    <a:lnTo>
                      <a:pt x="1444" y="81"/>
                    </a:lnTo>
                    <a:lnTo>
                      <a:pt x="1444" y="87"/>
                    </a:lnTo>
                    <a:lnTo>
                      <a:pt x="1444" y="93"/>
                    </a:lnTo>
                    <a:lnTo>
                      <a:pt x="1444" y="99"/>
                    </a:lnTo>
                    <a:lnTo>
                      <a:pt x="1444" y="99"/>
                    </a:lnTo>
                    <a:lnTo>
                      <a:pt x="1444" y="105"/>
                    </a:lnTo>
                    <a:lnTo>
                      <a:pt x="1450" y="105"/>
                    </a:lnTo>
                    <a:lnTo>
                      <a:pt x="1456" y="99"/>
                    </a:lnTo>
                    <a:lnTo>
                      <a:pt x="1456" y="99"/>
                    </a:lnTo>
                    <a:lnTo>
                      <a:pt x="1456" y="87"/>
                    </a:lnTo>
                    <a:lnTo>
                      <a:pt x="1462" y="81"/>
                    </a:lnTo>
                    <a:lnTo>
                      <a:pt x="1462" y="73"/>
                    </a:lnTo>
                    <a:lnTo>
                      <a:pt x="1462" y="73"/>
                    </a:lnTo>
                    <a:lnTo>
                      <a:pt x="1456" y="67"/>
                    </a:lnTo>
                    <a:lnTo>
                      <a:pt x="1469" y="73"/>
                    </a:lnTo>
                    <a:lnTo>
                      <a:pt x="1469" y="81"/>
                    </a:lnTo>
                    <a:lnTo>
                      <a:pt x="1469" y="87"/>
                    </a:lnTo>
                    <a:lnTo>
                      <a:pt x="1475" y="93"/>
                    </a:lnTo>
                    <a:lnTo>
                      <a:pt x="1475" y="93"/>
                    </a:lnTo>
                    <a:lnTo>
                      <a:pt x="1475" y="99"/>
                    </a:lnTo>
                    <a:lnTo>
                      <a:pt x="1481" y="99"/>
                    </a:lnTo>
                    <a:lnTo>
                      <a:pt x="1487" y="99"/>
                    </a:lnTo>
                    <a:lnTo>
                      <a:pt x="1487" y="99"/>
                    </a:lnTo>
                    <a:lnTo>
                      <a:pt x="1487" y="99"/>
                    </a:lnTo>
                    <a:lnTo>
                      <a:pt x="1487" y="87"/>
                    </a:lnTo>
                    <a:lnTo>
                      <a:pt x="1487" y="81"/>
                    </a:lnTo>
                    <a:lnTo>
                      <a:pt x="1487" y="81"/>
                    </a:lnTo>
                    <a:lnTo>
                      <a:pt x="1487" y="81"/>
                    </a:lnTo>
                    <a:lnTo>
                      <a:pt x="1493" y="87"/>
                    </a:lnTo>
                    <a:lnTo>
                      <a:pt x="1499" y="81"/>
                    </a:lnTo>
                    <a:lnTo>
                      <a:pt x="1499" y="81"/>
                    </a:lnTo>
                    <a:lnTo>
                      <a:pt x="1499" y="81"/>
                    </a:lnTo>
                    <a:lnTo>
                      <a:pt x="1499" y="81"/>
                    </a:lnTo>
                    <a:lnTo>
                      <a:pt x="1499" y="73"/>
                    </a:lnTo>
                    <a:lnTo>
                      <a:pt x="1499" y="73"/>
                    </a:lnTo>
                    <a:lnTo>
                      <a:pt x="1493" y="67"/>
                    </a:lnTo>
                    <a:lnTo>
                      <a:pt x="1493" y="61"/>
                    </a:lnTo>
                    <a:lnTo>
                      <a:pt x="1493" y="61"/>
                    </a:lnTo>
                    <a:lnTo>
                      <a:pt x="1493" y="61"/>
                    </a:lnTo>
                    <a:lnTo>
                      <a:pt x="1493" y="61"/>
                    </a:lnTo>
                    <a:lnTo>
                      <a:pt x="1499" y="61"/>
                    </a:lnTo>
                    <a:lnTo>
                      <a:pt x="1499" y="55"/>
                    </a:lnTo>
                    <a:lnTo>
                      <a:pt x="1499" y="55"/>
                    </a:lnTo>
                    <a:lnTo>
                      <a:pt x="1493" y="50"/>
                    </a:lnTo>
                    <a:lnTo>
                      <a:pt x="1487" y="38"/>
                    </a:lnTo>
                    <a:lnTo>
                      <a:pt x="1481" y="26"/>
                    </a:lnTo>
                    <a:lnTo>
                      <a:pt x="1481" y="26"/>
                    </a:lnTo>
                    <a:lnTo>
                      <a:pt x="1475" y="26"/>
                    </a:lnTo>
                    <a:lnTo>
                      <a:pt x="1462" y="18"/>
                    </a:lnTo>
                    <a:lnTo>
                      <a:pt x="1444" y="6"/>
                    </a:lnTo>
                    <a:lnTo>
                      <a:pt x="1444" y="6"/>
                    </a:lnTo>
                    <a:lnTo>
                      <a:pt x="1432" y="0"/>
                    </a:lnTo>
                    <a:lnTo>
                      <a:pt x="1420" y="0"/>
                    </a:lnTo>
                    <a:lnTo>
                      <a:pt x="1414" y="0"/>
                    </a:lnTo>
                    <a:lnTo>
                      <a:pt x="1414" y="0"/>
                    </a:lnTo>
                    <a:lnTo>
                      <a:pt x="1401" y="0"/>
                    </a:lnTo>
                    <a:lnTo>
                      <a:pt x="1395" y="0"/>
                    </a:lnTo>
                    <a:lnTo>
                      <a:pt x="1389" y="0"/>
                    </a:lnTo>
                    <a:lnTo>
                      <a:pt x="1389" y="0"/>
                    </a:lnTo>
                    <a:lnTo>
                      <a:pt x="1383" y="0"/>
                    </a:lnTo>
                    <a:lnTo>
                      <a:pt x="1365" y="6"/>
                    </a:lnTo>
                    <a:lnTo>
                      <a:pt x="1351" y="12"/>
                    </a:lnTo>
                    <a:lnTo>
                      <a:pt x="1351" y="12"/>
                    </a:lnTo>
                    <a:lnTo>
                      <a:pt x="1340" y="18"/>
                    </a:lnTo>
                    <a:lnTo>
                      <a:pt x="1310" y="32"/>
                    </a:lnTo>
                    <a:lnTo>
                      <a:pt x="1290" y="44"/>
                    </a:lnTo>
                    <a:lnTo>
                      <a:pt x="1290" y="44"/>
                    </a:lnTo>
                    <a:lnTo>
                      <a:pt x="1267" y="50"/>
                    </a:lnTo>
                    <a:lnTo>
                      <a:pt x="1230" y="55"/>
                    </a:lnTo>
                    <a:lnTo>
                      <a:pt x="1206" y="61"/>
                    </a:lnTo>
                    <a:lnTo>
                      <a:pt x="1206" y="61"/>
                    </a:lnTo>
                    <a:lnTo>
                      <a:pt x="1186" y="67"/>
                    </a:lnTo>
                    <a:lnTo>
                      <a:pt x="1163" y="81"/>
                    </a:lnTo>
                    <a:lnTo>
                      <a:pt x="1151" y="93"/>
                    </a:lnTo>
                    <a:lnTo>
                      <a:pt x="1151" y="93"/>
                    </a:lnTo>
                    <a:lnTo>
                      <a:pt x="1139" y="99"/>
                    </a:lnTo>
                    <a:lnTo>
                      <a:pt x="1125" y="105"/>
                    </a:lnTo>
                    <a:lnTo>
                      <a:pt x="1119" y="105"/>
                    </a:lnTo>
                    <a:lnTo>
                      <a:pt x="1119" y="105"/>
                    </a:lnTo>
                    <a:lnTo>
                      <a:pt x="1090" y="110"/>
                    </a:lnTo>
                    <a:lnTo>
                      <a:pt x="1029" y="128"/>
                    </a:lnTo>
                    <a:lnTo>
                      <a:pt x="960" y="160"/>
                    </a:lnTo>
                    <a:lnTo>
                      <a:pt x="960" y="160"/>
                    </a:lnTo>
                    <a:lnTo>
                      <a:pt x="954" y="166"/>
                    </a:lnTo>
                    <a:lnTo>
                      <a:pt x="948" y="166"/>
                    </a:lnTo>
                    <a:lnTo>
                      <a:pt x="942" y="166"/>
                    </a:lnTo>
                    <a:lnTo>
                      <a:pt x="942" y="166"/>
                    </a:lnTo>
                    <a:lnTo>
                      <a:pt x="931" y="166"/>
                    </a:lnTo>
                    <a:lnTo>
                      <a:pt x="911" y="166"/>
                    </a:lnTo>
                    <a:lnTo>
                      <a:pt x="887" y="166"/>
                    </a:lnTo>
                    <a:lnTo>
                      <a:pt x="887" y="166"/>
                    </a:lnTo>
                    <a:lnTo>
                      <a:pt x="864" y="171"/>
                    </a:lnTo>
                    <a:lnTo>
                      <a:pt x="850" y="177"/>
                    </a:lnTo>
                    <a:lnTo>
                      <a:pt x="838" y="177"/>
                    </a:lnTo>
                    <a:lnTo>
                      <a:pt x="838" y="177"/>
                    </a:lnTo>
                    <a:lnTo>
                      <a:pt x="795" y="183"/>
                    </a:lnTo>
                    <a:lnTo>
                      <a:pt x="722" y="191"/>
                    </a:lnTo>
                    <a:lnTo>
                      <a:pt x="673" y="191"/>
                    </a:lnTo>
                    <a:lnTo>
                      <a:pt x="673" y="191"/>
                    </a:lnTo>
                    <a:lnTo>
                      <a:pt x="655" y="177"/>
                    </a:lnTo>
                    <a:lnTo>
                      <a:pt x="630" y="166"/>
                    </a:lnTo>
                    <a:lnTo>
                      <a:pt x="606" y="160"/>
                    </a:lnTo>
                    <a:lnTo>
                      <a:pt x="606" y="160"/>
                    </a:lnTo>
                    <a:lnTo>
                      <a:pt x="580" y="160"/>
                    </a:lnTo>
                    <a:lnTo>
                      <a:pt x="569" y="160"/>
                    </a:lnTo>
                    <a:lnTo>
                      <a:pt x="563" y="160"/>
                    </a:lnTo>
                    <a:lnTo>
                      <a:pt x="563" y="160"/>
                    </a:lnTo>
                    <a:lnTo>
                      <a:pt x="539" y="148"/>
                    </a:lnTo>
                    <a:lnTo>
                      <a:pt x="484" y="116"/>
                    </a:lnTo>
                    <a:lnTo>
                      <a:pt x="409" y="99"/>
                    </a:lnTo>
                    <a:lnTo>
                      <a:pt x="409" y="99"/>
                    </a:lnTo>
                    <a:lnTo>
                      <a:pt x="398" y="99"/>
                    </a:lnTo>
                    <a:lnTo>
                      <a:pt x="386" y="93"/>
                    </a:lnTo>
                    <a:lnTo>
                      <a:pt x="380" y="87"/>
                    </a:lnTo>
                    <a:lnTo>
                      <a:pt x="380" y="87"/>
                    </a:lnTo>
                    <a:lnTo>
                      <a:pt x="360" y="73"/>
                    </a:lnTo>
                    <a:lnTo>
                      <a:pt x="325" y="61"/>
                    </a:lnTo>
                    <a:lnTo>
                      <a:pt x="287" y="50"/>
                    </a:lnTo>
                    <a:lnTo>
                      <a:pt x="287" y="50"/>
                    </a:lnTo>
                    <a:lnTo>
                      <a:pt x="250" y="44"/>
                    </a:lnTo>
                    <a:lnTo>
                      <a:pt x="226" y="38"/>
                    </a:lnTo>
                    <a:lnTo>
                      <a:pt x="215" y="26"/>
                    </a:lnTo>
                    <a:lnTo>
                      <a:pt x="215" y="26"/>
                    </a:lnTo>
                    <a:lnTo>
                      <a:pt x="189" y="18"/>
                    </a:lnTo>
                    <a:lnTo>
                      <a:pt x="160" y="12"/>
                    </a:lnTo>
                    <a:lnTo>
                      <a:pt x="128" y="0"/>
                    </a:lnTo>
                    <a:close/>
                  </a:path>
                </a:pathLst>
              </a:custGeom>
              <a:solidFill>
                <a:srgbClr val="F9BA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96" name="Freeform 84"/>
              <p:cNvSpPr>
                <a:spLocks/>
              </p:cNvSpPr>
              <p:nvPr/>
            </p:nvSpPr>
            <p:spPr bwMode="auto">
              <a:xfrm>
                <a:off x="3358" y="1871"/>
                <a:ext cx="47" cy="47"/>
              </a:xfrm>
              <a:custGeom>
                <a:avLst/>
                <a:gdLst>
                  <a:gd name="T0" fmla="*/ 47 w 47"/>
                  <a:gd name="T1" fmla="*/ 0 h 47"/>
                  <a:gd name="T2" fmla="*/ 47 w 47"/>
                  <a:gd name="T3" fmla="*/ 6 h 47"/>
                  <a:gd name="T4" fmla="*/ 47 w 47"/>
                  <a:gd name="T5" fmla="*/ 6 h 47"/>
                  <a:gd name="T6" fmla="*/ 47 w 47"/>
                  <a:gd name="T7" fmla="*/ 12 h 47"/>
                  <a:gd name="T8" fmla="*/ 47 w 47"/>
                  <a:gd name="T9" fmla="*/ 12 h 47"/>
                  <a:gd name="T10" fmla="*/ 41 w 47"/>
                  <a:gd name="T11" fmla="*/ 18 h 47"/>
                  <a:gd name="T12" fmla="*/ 35 w 47"/>
                  <a:gd name="T13" fmla="*/ 24 h 47"/>
                  <a:gd name="T14" fmla="*/ 35 w 47"/>
                  <a:gd name="T15" fmla="*/ 29 h 47"/>
                  <a:gd name="T16" fmla="*/ 35 w 47"/>
                  <a:gd name="T17" fmla="*/ 29 h 47"/>
                  <a:gd name="T18" fmla="*/ 29 w 47"/>
                  <a:gd name="T19" fmla="*/ 35 h 47"/>
                  <a:gd name="T20" fmla="*/ 23 w 47"/>
                  <a:gd name="T21" fmla="*/ 41 h 47"/>
                  <a:gd name="T22" fmla="*/ 23 w 47"/>
                  <a:gd name="T23" fmla="*/ 41 h 47"/>
                  <a:gd name="T24" fmla="*/ 23 w 47"/>
                  <a:gd name="T25" fmla="*/ 41 h 47"/>
                  <a:gd name="T26" fmla="*/ 17 w 47"/>
                  <a:gd name="T27" fmla="*/ 47 h 47"/>
                  <a:gd name="T28" fmla="*/ 17 w 47"/>
                  <a:gd name="T29" fmla="*/ 47 h 47"/>
                  <a:gd name="T30" fmla="*/ 17 w 47"/>
                  <a:gd name="T31" fmla="*/ 47 h 47"/>
                  <a:gd name="T32" fmla="*/ 17 w 47"/>
                  <a:gd name="T33" fmla="*/ 47 h 47"/>
                  <a:gd name="T34" fmla="*/ 17 w 47"/>
                  <a:gd name="T35" fmla="*/ 47 h 47"/>
                  <a:gd name="T36" fmla="*/ 17 w 47"/>
                  <a:gd name="T37" fmla="*/ 41 h 47"/>
                  <a:gd name="T38" fmla="*/ 23 w 47"/>
                  <a:gd name="T39" fmla="*/ 35 h 47"/>
                  <a:gd name="T40" fmla="*/ 29 w 47"/>
                  <a:gd name="T41" fmla="*/ 29 h 47"/>
                  <a:gd name="T42" fmla="*/ 29 w 47"/>
                  <a:gd name="T43" fmla="*/ 29 h 47"/>
                  <a:gd name="T44" fmla="*/ 29 w 47"/>
                  <a:gd name="T45" fmla="*/ 29 h 47"/>
                  <a:gd name="T46" fmla="*/ 29 w 47"/>
                  <a:gd name="T47" fmla="*/ 29 h 47"/>
                  <a:gd name="T48" fmla="*/ 29 w 47"/>
                  <a:gd name="T49" fmla="*/ 24 h 47"/>
                  <a:gd name="T50" fmla="*/ 29 w 47"/>
                  <a:gd name="T51" fmla="*/ 24 h 47"/>
                  <a:gd name="T52" fmla="*/ 23 w 47"/>
                  <a:gd name="T53" fmla="*/ 24 h 47"/>
                  <a:gd name="T54" fmla="*/ 23 w 47"/>
                  <a:gd name="T55" fmla="*/ 24 h 47"/>
                  <a:gd name="T56" fmla="*/ 23 w 47"/>
                  <a:gd name="T57" fmla="*/ 18 h 47"/>
                  <a:gd name="T58" fmla="*/ 23 w 47"/>
                  <a:gd name="T59" fmla="*/ 18 h 47"/>
                  <a:gd name="T60" fmla="*/ 23 w 47"/>
                  <a:gd name="T61" fmla="*/ 18 h 47"/>
                  <a:gd name="T62" fmla="*/ 23 w 47"/>
                  <a:gd name="T63" fmla="*/ 12 h 47"/>
                  <a:gd name="T64" fmla="*/ 29 w 47"/>
                  <a:gd name="T65" fmla="*/ 6 h 47"/>
                  <a:gd name="T66" fmla="*/ 29 w 47"/>
                  <a:gd name="T67" fmla="*/ 6 h 47"/>
                  <a:gd name="T68" fmla="*/ 23 w 47"/>
                  <a:gd name="T69" fmla="*/ 6 h 47"/>
                  <a:gd name="T70" fmla="*/ 17 w 47"/>
                  <a:gd name="T71" fmla="*/ 12 h 47"/>
                  <a:gd name="T72" fmla="*/ 17 w 47"/>
                  <a:gd name="T73" fmla="*/ 12 h 47"/>
                  <a:gd name="T74" fmla="*/ 17 w 47"/>
                  <a:gd name="T75" fmla="*/ 12 h 47"/>
                  <a:gd name="T76" fmla="*/ 11 w 47"/>
                  <a:gd name="T77" fmla="*/ 18 h 47"/>
                  <a:gd name="T78" fmla="*/ 6 w 47"/>
                  <a:gd name="T79" fmla="*/ 18 h 47"/>
                  <a:gd name="T80" fmla="*/ 0 w 47"/>
                  <a:gd name="T81" fmla="*/ 24 h 47"/>
                  <a:gd name="T82" fmla="*/ 0 w 47"/>
                  <a:gd name="T83" fmla="*/ 24 h 47"/>
                  <a:gd name="T84" fmla="*/ 0 w 47"/>
                  <a:gd name="T85" fmla="*/ 24 h 47"/>
                  <a:gd name="T86" fmla="*/ 6 w 47"/>
                  <a:gd name="T87" fmla="*/ 18 h 47"/>
                  <a:gd name="T88" fmla="*/ 11 w 47"/>
                  <a:gd name="T89" fmla="*/ 12 h 47"/>
                  <a:gd name="T90" fmla="*/ 11 w 47"/>
                  <a:gd name="T91" fmla="*/ 12 h 47"/>
                  <a:gd name="T92" fmla="*/ 11 w 47"/>
                  <a:gd name="T93" fmla="*/ 12 h 47"/>
                  <a:gd name="T94" fmla="*/ 17 w 47"/>
                  <a:gd name="T95" fmla="*/ 6 h 47"/>
                  <a:gd name="T96" fmla="*/ 23 w 47"/>
                  <a:gd name="T97" fmla="*/ 6 h 47"/>
                  <a:gd name="T98" fmla="*/ 23 w 47"/>
                  <a:gd name="T99" fmla="*/ 6 h 47"/>
                  <a:gd name="T100" fmla="*/ 29 w 47"/>
                  <a:gd name="T101" fmla="*/ 6 h 47"/>
                  <a:gd name="T102" fmla="*/ 35 w 47"/>
                  <a:gd name="T103" fmla="*/ 6 h 47"/>
                  <a:gd name="T104" fmla="*/ 35 w 47"/>
                  <a:gd name="T105" fmla="*/ 6 h 47"/>
                  <a:gd name="T106" fmla="*/ 35 w 47"/>
                  <a:gd name="T107" fmla="*/ 6 h 47"/>
                  <a:gd name="T108" fmla="*/ 35 w 47"/>
                  <a:gd name="T109" fmla="*/ 6 h 47"/>
                  <a:gd name="T110" fmla="*/ 41 w 47"/>
                  <a:gd name="T111" fmla="*/ 12 h 47"/>
                  <a:gd name="T112" fmla="*/ 41 w 47"/>
                  <a:gd name="T113" fmla="*/ 6 h 47"/>
                  <a:gd name="T114" fmla="*/ 41 w 47"/>
                  <a:gd name="T115" fmla="*/ 6 h 47"/>
                  <a:gd name="T116" fmla="*/ 41 w 47"/>
                  <a:gd name="T117" fmla="*/ 0 h 47"/>
                  <a:gd name="T118" fmla="*/ 41 w 47"/>
                  <a:gd name="T119" fmla="*/ 0 h 47"/>
                  <a:gd name="T120" fmla="*/ 47 w 47"/>
                  <a:gd name="T1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 h="47">
                    <a:moveTo>
                      <a:pt x="47" y="0"/>
                    </a:moveTo>
                    <a:lnTo>
                      <a:pt x="47" y="6"/>
                    </a:lnTo>
                    <a:lnTo>
                      <a:pt x="47" y="6"/>
                    </a:lnTo>
                    <a:lnTo>
                      <a:pt x="47" y="12"/>
                    </a:lnTo>
                    <a:lnTo>
                      <a:pt x="47" y="12"/>
                    </a:lnTo>
                    <a:lnTo>
                      <a:pt x="41" y="18"/>
                    </a:lnTo>
                    <a:lnTo>
                      <a:pt x="35" y="24"/>
                    </a:lnTo>
                    <a:lnTo>
                      <a:pt x="35" y="29"/>
                    </a:lnTo>
                    <a:lnTo>
                      <a:pt x="35" y="29"/>
                    </a:lnTo>
                    <a:lnTo>
                      <a:pt x="29" y="35"/>
                    </a:lnTo>
                    <a:lnTo>
                      <a:pt x="23" y="41"/>
                    </a:lnTo>
                    <a:lnTo>
                      <a:pt x="23" y="41"/>
                    </a:lnTo>
                    <a:lnTo>
                      <a:pt x="23" y="41"/>
                    </a:lnTo>
                    <a:lnTo>
                      <a:pt x="17" y="47"/>
                    </a:lnTo>
                    <a:lnTo>
                      <a:pt x="17" y="47"/>
                    </a:lnTo>
                    <a:lnTo>
                      <a:pt x="17" y="47"/>
                    </a:lnTo>
                    <a:lnTo>
                      <a:pt x="17" y="47"/>
                    </a:lnTo>
                    <a:lnTo>
                      <a:pt x="17" y="47"/>
                    </a:lnTo>
                    <a:lnTo>
                      <a:pt x="17" y="41"/>
                    </a:lnTo>
                    <a:lnTo>
                      <a:pt x="23" y="35"/>
                    </a:lnTo>
                    <a:lnTo>
                      <a:pt x="29" y="29"/>
                    </a:lnTo>
                    <a:lnTo>
                      <a:pt x="29" y="29"/>
                    </a:lnTo>
                    <a:lnTo>
                      <a:pt x="29" y="29"/>
                    </a:lnTo>
                    <a:lnTo>
                      <a:pt x="29" y="29"/>
                    </a:lnTo>
                    <a:lnTo>
                      <a:pt x="29" y="24"/>
                    </a:lnTo>
                    <a:lnTo>
                      <a:pt x="29" y="24"/>
                    </a:lnTo>
                    <a:lnTo>
                      <a:pt x="23" y="24"/>
                    </a:lnTo>
                    <a:lnTo>
                      <a:pt x="23" y="24"/>
                    </a:lnTo>
                    <a:lnTo>
                      <a:pt x="23" y="18"/>
                    </a:lnTo>
                    <a:lnTo>
                      <a:pt x="23" y="18"/>
                    </a:lnTo>
                    <a:lnTo>
                      <a:pt x="23" y="18"/>
                    </a:lnTo>
                    <a:lnTo>
                      <a:pt x="23" y="12"/>
                    </a:lnTo>
                    <a:lnTo>
                      <a:pt x="29" y="6"/>
                    </a:lnTo>
                    <a:lnTo>
                      <a:pt x="29" y="6"/>
                    </a:lnTo>
                    <a:lnTo>
                      <a:pt x="23" y="6"/>
                    </a:lnTo>
                    <a:lnTo>
                      <a:pt x="17" y="12"/>
                    </a:lnTo>
                    <a:lnTo>
                      <a:pt x="17" y="12"/>
                    </a:lnTo>
                    <a:lnTo>
                      <a:pt x="17" y="12"/>
                    </a:lnTo>
                    <a:lnTo>
                      <a:pt x="11" y="18"/>
                    </a:lnTo>
                    <a:lnTo>
                      <a:pt x="6" y="18"/>
                    </a:lnTo>
                    <a:lnTo>
                      <a:pt x="0" y="24"/>
                    </a:lnTo>
                    <a:lnTo>
                      <a:pt x="0" y="24"/>
                    </a:lnTo>
                    <a:lnTo>
                      <a:pt x="0" y="24"/>
                    </a:lnTo>
                    <a:lnTo>
                      <a:pt x="6" y="18"/>
                    </a:lnTo>
                    <a:lnTo>
                      <a:pt x="11" y="12"/>
                    </a:lnTo>
                    <a:lnTo>
                      <a:pt x="11" y="12"/>
                    </a:lnTo>
                    <a:lnTo>
                      <a:pt x="11" y="12"/>
                    </a:lnTo>
                    <a:lnTo>
                      <a:pt x="17" y="6"/>
                    </a:lnTo>
                    <a:lnTo>
                      <a:pt x="23" y="6"/>
                    </a:lnTo>
                    <a:lnTo>
                      <a:pt x="23" y="6"/>
                    </a:lnTo>
                    <a:lnTo>
                      <a:pt x="29" y="6"/>
                    </a:lnTo>
                    <a:lnTo>
                      <a:pt x="35" y="6"/>
                    </a:lnTo>
                    <a:lnTo>
                      <a:pt x="35" y="6"/>
                    </a:lnTo>
                    <a:lnTo>
                      <a:pt x="35" y="6"/>
                    </a:lnTo>
                    <a:lnTo>
                      <a:pt x="35" y="6"/>
                    </a:lnTo>
                    <a:lnTo>
                      <a:pt x="41" y="12"/>
                    </a:lnTo>
                    <a:lnTo>
                      <a:pt x="41" y="6"/>
                    </a:lnTo>
                    <a:lnTo>
                      <a:pt x="41" y="6"/>
                    </a:lnTo>
                    <a:lnTo>
                      <a:pt x="41" y="0"/>
                    </a:lnTo>
                    <a:lnTo>
                      <a:pt x="41" y="0"/>
                    </a:lnTo>
                    <a:lnTo>
                      <a:pt x="4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97" name="Freeform 85"/>
              <p:cNvSpPr>
                <a:spLocks/>
              </p:cNvSpPr>
              <p:nvPr/>
            </p:nvSpPr>
            <p:spPr bwMode="auto">
              <a:xfrm>
                <a:off x="3387" y="1883"/>
                <a:ext cx="12" cy="17"/>
              </a:xfrm>
              <a:custGeom>
                <a:avLst/>
                <a:gdLst>
                  <a:gd name="T0" fmla="*/ 12 w 12"/>
                  <a:gd name="T1" fmla="*/ 0 h 17"/>
                  <a:gd name="T2" fmla="*/ 12 w 12"/>
                  <a:gd name="T3" fmla="*/ 0 h 17"/>
                  <a:gd name="T4" fmla="*/ 12 w 12"/>
                  <a:gd name="T5" fmla="*/ 0 h 17"/>
                  <a:gd name="T6" fmla="*/ 12 w 12"/>
                  <a:gd name="T7" fmla="*/ 0 h 17"/>
                  <a:gd name="T8" fmla="*/ 12 w 12"/>
                  <a:gd name="T9" fmla="*/ 0 h 17"/>
                  <a:gd name="T10" fmla="*/ 6 w 12"/>
                  <a:gd name="T11" fmla="*/ 0 h 17"/>
                  <a:gd name="T12" fmla="*/ 6 w 12"/>
                  <a:gd name="T13" fmla="*/ 0 h 17"/>
                  <a:gd name="T14" fmla="*/ 6 w 12"/>
                  <a:gd name="T15" fmla="*/ 0 h 17"/>
                  <a:gd name="T16" fmla="*/ 6 w 12"/>
                  <a:gd name="T17" fmla="*/ 0 h 17"/>
                  <a:gd name="T18" fmla="*/ 0 w 12"/>
                  <a:gd name="T19" fmla="*/ 6 h 17"/>
                  <a:gd name="T20" fmla="*/ 0 w 12"/>
                  <a:gd name="T21" fmla="*/ 6 h 17"/>
                  <a:gd name="T22" fmla="*/ 0 w 12"/>
                  <a:gd name="T23" fmla="*/ 6 h 17"/>
                  <a:gd name="T24" fmla="*/ 0 w 12"/>
                  <a:gd name="T25" fmla="*/ 6 h 17"/>
                  <a:gd name="T26" fmla="*/ 0 w 12"/>
                  <a:gd name="T27" fmla="*/ 12 h 17"/>
                  <a:gd name="T28" fmla="*/ 0 w 12"/>
                  <a:gd name="T29" fmla="*/ 12 h 17"/>
                  <a:gd name="T30" fmla="*/ 6 w 12"/>
                  <a:gd name="T31" fmla="*/ 12 h 17"/>
                  <a:gd name="T32" fmla="*/ 6 w 12"/>
                  <a:gd name="T33" fmla="*/ 12 h 17"/>
                  <a:gd name="T34" fmla="*/ 6 w 12"/>
                  <a:gd name="T35" fmla="*/ 17 h 17"/>
                  <a:gd name="T36" fmla="*/ 6 w 12"/>
                  <a:gd name="T37" fmla="*/ 17 h 17"/>
                  <a:gd name="T38" fmla="*/ 6 w 12"/>
                  <a:gd name="T39" fmla="*/ 17 h 17"/>
                  <a:gd name="T40" fmla="*/ 6 w 12"/>
                  <a:gd name="T41" fmla="*/ 17 h 17"/>
                  <a:gd name="T42" fmla="*/ 6 w 12"/>
                  <a:gd name="T43" fmla="*/ 17 h 17"/>
                  <a:gd name="T44" fmla="*/ 6 w 12"/>
                  <a:gd name="T45" fmla="*/ 12 h 17"/>
                  <a:gd name="T46" fmla="*/ 6 w 12"/>
                  <a:gd name="T47" fmla="*/ 6 h 17"/>
                  <a:gd name="T48" fmla="*/ 6 w 12"/>
                  <a:gd name="T49" fmla="*/ 6 h 17"/>
                  <a:gd name="T50" fmla="*/ 6 w 12"/>
                  <a:gd name="T51" fmla="*/ 6 h 17"/>
                  <a:gd name="T52" fmla="*/ 12 w 12"/>
                  <a:gd name="T53" fmla="*/ 6 h 17"/>
                  <a:gd name="T54" fmla="*/ 12 w 12"/>
                  <a:gd name="T5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7">
                    <a:moveTo>
                      <a:pt x="12" y="0"/>
                    </a:moveTo>
                    <a:lnTo>
                      <a:pt x="12" y="0"/>
                    </a:lnTo>
                    <a:lnTo>
                      <a:pt x="12" y="0"/>
                    </a:lnTo>
                    <a:lnTo>
                      <a:pt x="12" y="0"/>
                    </a:lnTo>
                    <a:lnTo>
                      <a:pt x="12" y="0"/>
                    </a:lnTo>
                    <a:lnTo>
                      <a:pt x="6" y="0"/>
                    </a:lnTo>
                    <a:lnTo>
                      <a:pt x="6" y="0"/>
                    </a:lnTo>
                    <a:lnTo>
                      <a:pt x="6" y="0"/>
                    </a:lnTo>
                    <a:lnTo>
                      <a:pt x="6" y="0"/>
                    </a:lnTo>
                    <a:lnTo>
                      <a:pt x="0" y="6"/>
                    </a:lnTo>
                    <a:lnTo>
                      <a:pt x="0" y="6"/>
                    </a:lnTo>
                    <a:lnTo>
                      <a:pt x="0" y="6"/>
                    </a:lnTo>
                    <a:lnTo>
                      <a:pt x="0" y="6"/>
                    </a:lnTo>
                    <a:lnTo>
                      <a:pt x="0" y="12"/>
                    </a:lnTo>
                    <a:lnTo>
                      <a:pt x="0" y="12"/>
                    </a:lnTo>
                    <a:lnTo>
                      <a:pt x="6" y="12"/>
                    </a:lnTo>
                    <a:lnTo>
                      <a:pt x="6" y="12"/>
                    </a:lnTo>
                    <a:lnTo>
                      <a:pt x="6" y="17"/>
                    </a:lnTo>
                    <a:lnTo>
                      <a:pt x="6" y="17"/>
                    </a:lnTo>
                    <a:lnTo>
                      <a:pt x="6" y="17"/>
                    </a:lnTo>
                    <a:lnTo>
                      <a:pt x="6" y="17"/>
                    </a:lnTo>
                    <a:lnTo>
                      <a:pt x="6" y="17"/>
                    </a:lnTo>
                    <a:lnTo>
                      <a:pt x="6" y="12"/>
                    </a:lnTo>
                    <a:lnTo>
                      <a:pt x="6" y="6"/>
                    </a:lnTo>
                    <a:lnTo>
                      <a:pt x="6" y="6"/>
                    </a:lnTo>
                    <a:lnTo>
                      <a:pt x="6" y="6"/>
                    </a:lnTo>
                    <a:lnTo>
                      <a:pt x="12" y="6"/>
                    </a:lnTo>
                    <a:lnTo>
                      <a:pt x="12"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98" name="Freeform 86"/>
              <p:cNvSpPr>
                <a:spLocks/>
              </p:cNvSpPr>
              <p:nvPr/>
            </p:nvSpPr>
            <p:spPr bwMode="auto">
              <a:xfrm>
                <a:off x="3969" y="2592"/>
                <a:ext cx="55" cy="105"/>
              </a:xfrm>
              <a:custGeom>
                <a:avLst/>
                <a:gdLst>
                  <a:gd name="T0" fmla="*/ 55 w 55"/>
                  <a:gd name="T1" fmla="*/ 105 h 105"/>
                  <a:gd name="T2" fmla="*/ 49 w 55"/>
                  <a:gd name="T3" fmla="*/ 97 h 105"/>
                  <a:gd name="T4" fmla="*/ 42 w 55"/>
                  <a:gd name="T5" fmla="*/ 85 h 105"/>
                  <a:gd name="T6" fmla="*/ 42 w 55"/>
                  <a:gd name="T7" fmla="*/ 73 h 105"/>
                  <a:gd name="T8" fmla="*/ 42 w 55"/>
                  <a:gd name="T9" fmla="*/ 73 h 105"/>
                  <a:gd name="T10" fmla="*/ 42 w 55"/>
                  <a:gd name="T11" fmla="*/ 67 h 105"/>
                  <a:gd name="T12" fmla="*/ 36 w 55"/>
                  <a:gd name="T13" fmla="*/ 61 h 105"/>
                  <a:gd name="T14" fmla="*/ 36 w 55"/>
                  <a:gd name="T15" fmla="*/ 56 h 105"/>
                  <a:gd name="T16" fmla="*/ 36 w 55"/>
                  <a:gd name="T17" fmla="*/ 56 h 105"/>
                  <a:gd name="T18" fmla="*/ 24 w 55"/>
                  <a:gd name="T19" fmla="*/ 67 h 105"/>
                  <a:gd name="T20" fmla="*/ 12 w 55"/>
                  <a:gd name="T21" fmla="*/ 85 h 105"/>
                  <a:gd name="T22" fmla="*/ 0 w 55"/>
                  <a:gd name="T23" fmla="*/ 97 h 105"/>
                  <a:gd name="T24" fmla="*/ 0 w 55"/>
                  <a:gd name="T25" fmla="*/ 97 h 105"/>
                  <a:gd name="T26" fmla="*/ 6 w 55"/>
                  <a:gd name="T27" fmla="*/ 91 h 105"/>
                  <a:gd name="T28" fmla="*/ 18 w 55"/>
                  <a:gd name="T29" fmla="*/ 61 h 105"/>
                  <a:gd name="T30" fmla="*/ 30 w 55"/>
                  <a:gd name="T31" fmla="*/ 30 h 105"/>
                  <a:gd name="T32" fmla="*/ 30 w 55"/>
                  <a:gd name="T33" fmla="*/ 30 h 105"/>
                  <a:gd name="T34" fmla="*/ 30 w 55"/>
                  <a:gd name="T35" fmla="*/ 18 h 105"/>
                  <a:gd name="T36" fmla="*/ 36 w 55"/>
                  <a:gd name="T37" fmla="*/ 6 h 105"/>
                  <a:gd name="T38" fmla="*/ 42 w 55"/>
                  <a:gd name="T39" fmla="*/ 0 h 105"/>
                  <a:gd name="T40" fmla="*/ 42 w 55"/>
                  <a:gd name="T41" fmla="*/ 0 h 105"/>
                  <a:gd name="T42" fmla="*/ 49 w 55"/>
                  <a:gd name="T43" fmla="*/ 36 h 105"/>
                  <a:gd name="T44" fmla="*/ 55 w 55"/>
                  <a:gd name="T45" fmla="*/ 79 h 105"/>
                  <a:gd name="T46" fmla="*/ 55 w 55"/>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105">
                    <a:moveTo>
                      <a:pt x="55" y="105"/>
                    </a:moveTo>
                    <a:lnTo>
                      <a:pt x="49" y="97"/>
                    </a:lnTo>
                    <a:lnTo>
                      <a:pt x="42" y="85"/>
                    </a:lnTo>
                    <a:lnTo>
                      <a:pt x="42" y="73"/>
                    </a:lnTo>
                    <a:lnTo>
                      <a:pt x="42" y="73"/>
                    </a:lnTo>
                    <a:lnTo>
                      <a:pt x="42" y="67"/>
                    </a:lnTo>
                    <a:lnTo>
                      <a:pt x="36" y="61"/>
                    </a:lnTo>
                    <a:lnTo>
                      <a:pt x="36" y="56"/>
                    </a:lnTo>
                    <a:lnTo>
                      <a:pt x="36" y="56"/>
                    </a:lnTo>
                    <a:lnTo>
                      <a:pt x="24" y="67"/>
                    </a:lnTo>
                    <a:lnTo>
                      <a:pt x="12" y="85"/>
                    </a:lnTo>
                    <a:lnTo>
                      <a:pt x="0" y="97"/>
                    </a:lnTo>
                    <a:lnTo>
                      <a:pt x="0" y="97"/>
                    </a:lnTo>
                    <a:lnTo>
                      <a:pt x="6" y="91"/>
                    </a:lnTo>
                    <a:lnTo>
                      <a:pt x="18" y="61"/>
                    </a:lnTo>
                    <a:lnTo>
                      <a:pt x="30" y="30"/>
                    </a:lnTo>
                    <a:lnTo>
                      <a:pt x="30" y="30"/>
                    </a:lnTo>
                    <a:lnTo>
                      <a:pt x="30" y="18"/>
                    </a:lnTo>
                    <a:lnTo>
                      <a:pt x="36" y="6"/>
                    </a:lnTo>
                    <a:lnTo>
                      <a:pt x="42" y="0"/>
                    </a:lnTo>
                    <a:lnTo>
                      <a:pt x="42" y="0"/>
                    </a:lnTo>
                    <a:lnTo>
                      <a:pt x="49" y="36"/>
                    </a:lnTo>
                    <a:lnTo>
                      <a:pt x="55" y="79"/>
                    </a:lnTo>
                    <a:lnTo>
                      <a:pt x="55" y="10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199" name="Freeform 87"/>
              <p:cNvSpPr>
                <a:spLocks/>
              </p:cNvSpPr>
              <p:nvPr/>
            </p:nvSpPr>
            <p:spPr bwMode="auto">
              <a:xfrm>
                <a:off x="3950" y="2036"/>
                <a:ext cx="240" cy="146"/>
              </a:xfrm>
              <a:custGeom>
                <a:avLst/>
                <a:gdLst>
                  <a:gd name="T0" fmla="*/ 234 w 240"/>
                  <a:gd name="T1" fmla="*/ 6 h 146"/>
                  <a:gd name="T2" fmla="*/ 196 w 240"/>
                  <a:gd name="T3" fmla="*/ 41 h 146"/>
                  <a:gd name="T4" fmla="*/ 196 w 240"/>
                  <a:gd name="T5" fmla="*/ 55 h 146"/>
                  <a:gd name="T6" fmla="*/ 190 w 240"/>
                  <a:gd name="T7" fmla="*/ 73 h 146"/>
                  <a:gd name="T8" fmla="*/ 185 w 240"/>
                  <a:gd name="T9" fmla="*/ 85 h 146"/>
                  <a:gd name="T10" fmla="*/ 171 w 240"/>
                  <a:gd name="T11" fmla="*/ 102 h 146"/>
                  <a:gd name="T12" fmla="*/ 171 w 240"/>
                  <a:gd name="T13" fmla="*/ 91 h 146"/>
                  <a:gd name="T14" fmla="*/ 171 w 240"/>
                  <a:gd name="T15" fmla="*/ 73 h 146"/>
                  <a:gd name="T16" fmla="*/ 159 w 240"/>
                  <a:gd name="T17" fmla="*/ 91 h 146"/>
                  <a:gd name="T18" fmla="*/ 147 w 240"/>
                  <a:gd name="T19" fmla="*/ 116 h 146"/>
                  <a:gd name="T20" fmla="*/ 141 w 240"/>
                  <a:gd name="T21" fmla="*/ 128 h 146"/>
                  <a:gd name="T22" fmla="*/ 124 w 240"/>
                  <a:gd name="T23" fmla="*/ 140 h 146"/>
                  <a:gd name="T24" fmla="*/ 110 w 240"/>
                  <a:gd name="T25" fmla="*/ 146 h 146"/>
                  <a:gd name="T26" fmla="*/ 92 w 240"/>
                  <a:gd name="T27" fmla="*/ 128 h 146"/>
                  <a:gd name="T28" fmla="*/ 80 w 240"/>
                  <a:gd name="T29" fmla="*/ 116 h 146"/>
                  <a:gd name="T30" fmla="*/ 68 w 240"/>
                  <a:gd name="T31" fmla="*/ 96 h 146"/>
                  <a:gd name="T32" fmla="*/ 61 w 240"/>
                  <a:gd name="T33" fmla="*/ 96 h 146"/>
                  <a:gd name="T34" fmla="*/ 49 w 240"/>
                  <a:gd name="T35" fmla="*/ 73 h 146"/>
                  <a:gd name="T36" fmla="*/ 43 w 240"/>
                  <a:gd name="T37" fmla="*/ 61 h 146"/>
                  <a:gd name="T38" fmla="*/ 25 w 240"/>
                  <a:gd name="T39" fmla="*/ 24 h 146"/>
                  <a:gd name="T40" fmla="*/ 19 w 240"/>
                  <a:gd name="T41" fmla="*/ 18 h 146"/>
                  <a:gd name="T42" fmla="*/ 0 w 240"/>
                  <a:gd name="T43" fmla="*/ 0 h 146"/>
                  <a:gd name="T44" fmla="*/ 0 w 240"/>
                  <a:gd name="T45" fmla="*/ 0 h 146"/>
                  <a:gd name="T46" fmla="*/ 19 w 240"/>
                  <a:gd name="T47" fmla="*/ 6 h 146"/>
                  <a:gd name="T48" fmla="*/ 25 w 240"/>
                  <a:gd name="T49" fmla="*/ 18 h 146"/>
                  <a:gd name="T50" fmla="*/ 31 w 240"/>
                  <a:gd name="T51" fmla="*/ 18 h 146"/>
                  <a:gd name="T52" fmla="*/ 49 w 240"/>
                  <a:gd name="T53" fmla="*/ 18 h 146"/>
                  <a:gd name="T54" fmla="*/ 98 w 240"/>
                  <a:gd name="T55" fmla="*/ 12 h 146"/>
                  <a:gd name="T56" fmla="*/ 124 w 240"/>
                  <a:gd name="T57" fmla="*/ 18 h 146"/>
                  <a:gd name="T58" fmla="*/ 202 w 240"/>
                  <a:gd name="T59" fmla="*/ 18 h 146"/>
                  <a:gd name="T60" fmla="*/ 208 w 240"/>
                  <a:gd name="T61" fmla="*/ 12 h 146"/>
                  <a:gd name="T62" fmla="*/ 240 w 240"/>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146">
                    <a:moveTo>
                      <a:pt x="240" y="0"/>
                    </a:moveTo>
                    <a:lnTo>
                      <a:pt x="234" y="6"/>
                    </a:lnTo>
                    <a:lnTo>
                      <a:pt x="214" y="18"/>
                    </a:lnTo>
                    <a:lnTo>
                      <a:pt x="196" y="41"/>
                    </a:lnTo>
                    <a:lnTo>
                      <a:pt x="196" y="41"/>
                    </a:lnTo>
                    <a:lnTo>
                      <a:pt x="196" y="55"/>
                    </a:lnTo>
                    <a:lnTo>
                      <a:pt x="190" y="67"/>
                    </a:lnTo>
                    <a:lnTo>
                      <a:pt x="190" y="73"/>
                    </a:lnTo>
                    <a:lnTo>
                      <a:pt x="190" y="73"/>
                    </a:lnTo>
                    <a:lnTo>
                      <a:pt x="185" y="85"/>
                    </a:lnTo>
                    <a:lnTo>
                      <a:pt x="171" y="96"/>
                    </a:lnTo>
                    <a:lnTo>
                      <a:pt x="171" y="102"/>
                    </a:lnTo>
                    <a:lnTo>
                      <a:pt x="171" y="102"/>
                    </a:lnTo>
                    <a:lnTo>
                      <a:pt x="171" y="91"/>
                    </a:lnTo>
                    <a:lnTo>
                      <a:pt x="171" y="79"/>
                    </a:lnTo>
                    <a:lnTo>
                      <a:pt x="171" y="73"/>
                    </a:lnTo>
                    <a:lnTo>
                      <a:pt x="171" y="73"/>
                    </a:lnTo>
                    <a:lnTo>
                      <a:pt x="159" y="91"/>
                    </a:lnTo>
                    <a:lnTo>
                      <a:pt x="153" y="102"/>
                    </a:lnTo>
                    <a:lnTo>
                      <a:pt x="147" y="116"/>
                    </a:lnTo>
                    <a:lnTo>
                      <a:pt x="147" y="116"/>
                    </a:lnTo>
                    <a:lnTo>
                      <a:pt x="141" y="128"/>
                    </a:lnTo>
                    <a:lnTo>
                      <a:pt x="129" y="134"/>
                    </a:lnTo>
                    <a:lnTo>
                      <a:pt x="124" y="140"/>
                    </a:lnTo>
                    <a:lnTo>
                      <a:pt x="124" y="140"/>
                    </a:lnTo>
                    <a:lnTo>
                      <a:pt x="110" y="146"/>
                    </a:lnTo>
                    <a:lnTo>
                      <a:pt x="104" y="140"/>
                    </a:lnTo>
                    <a:lnTo>
                      <a:pt x="92" y="128"/>
                    </a:lnTo>
                    <a:lnTo>
                      <a:pt x="92" y="128"/>
                    </a:lnTo>
                    <a:lnTo>
                      <a:pt x="80" y="116"/>
                    </a:lnTo>
                    <a:lnTo>
                      <a:pt x="68" y="102"/>
                    </a:lnTo>
                    <a:lnTo>
                      <a:pt x="68" y="96"/>
                    </a:lnTo>
                    <a:lnTo>
                      <a:pt x="68" y="96"/>
                    </a:lnTo>
                    <a:lnTo>
                      <a:pt x="61" y="96"/>
                    </a:lnTo>
                    <a:lnTo>
                      <a:pt x="55" y="85"/>
                    </a:lnTo>
                    <a:lnTo>
                      <a:pt x="49" y="73"/>
                    </a:lnTo>
                    <a:lnTo>
                      <a:pt x="49" y="73"/>
                    </a:lnTo>
                    <a:lnTo>
                      <a:pt x="43" y="61"/>
                    </a:lnTo>
                    <a:lnTo>
                      <a:pt x="31" y="35"/>
                    </a:lnTo>
                    <a:lnTo>
                      <a:pt x="25" y="24"/>
                    </a:lnTo>
                    <a:lnTo>
                      <a:pt x="25" y="24"/>
                    </a:lnTo>
                    <a:lnTo>
                      <a:pt x="19" y="18"/>
                    </a:lnTo>
                    <a:lnTo>
                      <a:pt x="6" y="6"/>
                    </a:lnTo>
                    <a:lnTo>
                      <a:pt x="0" y="0"/>
                    </a:lnTo>
                    <a:lnTo>
                      <a:pt x="0" y="0"/>
                    </a:lnTo>
                    <a:lnTo>
                      <a:pt x="0" y="0"/>
                    </a:lnTo>
                    <a:lnTo>
                      <a:pt x="6" y="6"/>
                    </a:lnTo>
                    <a:lnTo>
                      <a:pt x="19" y="6"/>
                    </a:lnTo>
                    <a:lnTo>
                      <a:pt x="19" y="6"/>
                    </a:lnTo>
                    <a:lnTo>
                      <a:pt x="25" y="18"/>
                    </a:lnTo>
                    <a:lnTo>
                      <a:pt x="25" y="24"/>
                    </a:lnTo>
                    <a:lnTo>
                      <a:pt x="31" y="18"/>
                    </a:lnTo>
                    <a:lnTo>
                      <a:pt x="31" y="18"/>
                    </a:lnTo>
                    <a:lnTo>
                      <a:pt x="49" y="18"/>
                    </a:lnTo>
                    <a:lnTo>
                      <a:pt x="80" y="12"/>
                    </a:lnTo>
                    <a:lnTo>
                      <a:pt x="98" y="12"/>
                    </a:lnTo>
                    <a:lnTo>
                      <a:pt x="98" y="12"/>
                    </a:lnTo>
                    <a:lnTo>
                      <a:pt x="124" y="18"/>
                    </a:lnTo>
                    <a:lnTo>
                      <a:pt x="171" y="18"/>
                    </a:lnTo>
                    <a:lnTo>
                      <a:pt x="202" y="18"/>
                    </a:lnTo>
                    <a:lnTo>
                      <a:pt x="202" y="18"/>
                    </a:lnTo>
                    <a:lnTo>
                      <a:pt x="208" y="12"/>
                    </a:lnTo>
                    <a:lnTo>
                      <a:pt x="226" y="6"/>
                    </a:lnTo>
                    <a:lnTo>
                      <a:pt x="24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00" name="Freeform 88"/>
              <p:cNvSpPr>
                <a:spLocks/>
              </p:cNvSpPr>
              <p:nvPr/>
            </p:nvSpPr>
            <p:spPr bwMode="auto">
              <a:xfrm>
                <a:off x="3999" y="2011"/>
                <a:ext cx="141" cy="159"/>
              </a:xfrm>
              <a:custGeom>
                <a:avLst/>
                <a:gdLst>
                  <a:gd name="T0" fmla="*/ 141 w 141"/>
                  <a:gd name="T1" fmla="*/ 37 h 159"/>
                  <a:gd name="T2" fmla="*/ 136 w 141"/>
                  <a:gd name="T3" fmla="*/ 55 h 159"/>
                  <a:gd name="T4" fmla="*/ 130 w 141"/>
                  <a:gd name="T5" fmla="*/ 80 h 159"/>
                  <a:gd name="T6" fmla="*/ 122 w 141"/>
                  <a:gd name="T7" fmla="*/ 98 h 159"/>
                  <a:gd name="T8" fmla="*/ 122 w 141"/>
                  <a:gd name="T9" fmla="*/ 98 h 159"/>
                  <a:gd name="T10" fmla="*/ 116 w 141"/>
                  <a:gd name="T11" fmla="*/ 110 h 159"/>
                  <a:gd name="T12" fmla="*/ 104 w 141"/>
                  <a:gd name="T13" fmla="*/ 121 h 159"/>
                  <a:gd name="T14" fmla="*/ 98 w 141"/>
                  <a:gd name="T15" fmla="*/ 127 h 159"/>
                  <a:gd name="T16" fmla="*/ 98 w 141"/>
                  <a:gd name="T17" fmla="*/ 127 h 159"/>
                  <a:gd name="T18" fmla="*/ 92 w 141"/>
                  <a:gd name="T19" fmla="*/ 141 h 159"/>
                  <a:gd name="T20" fmla="*/ 86 w 141"/>
                  <a:gd name="T21" fmla="*/ 147 h 159"/>
                  <a:gd name="T22" fmla="*/ 80 w 141"/>
                  <a:gd name="T23" fmla="*/ 153 h 159"/>
                  <a:gd name="T24" fmla="*/ 80 w 141"/>
                  <a:gd name="T25" fmla="*/ 153 h 159"/>
                  <a:gd name="T26" fmla="*/ 67 w 141"/>
                  <a:gd name="T27" fmla="*/ 159 h 159"/>
                  <a:gd name="T28" fmla="*/ 55 w 141"/>
                  <a:gd name="T29" fmla="*/ 153 h 159"/>
                  <a:gd name="T30" fmla="*/ 43 w 141"/>
                  <a:gd name="T31" fmla="*/ 147 h 159"/>
                  <a:gd name="T32" fmla="*/ 43 w 141"/>
                  <a:gd name="T33" fmla="*/ 147 h 159"/>
                  <a:gd name="T34" fmla="*/ 37 w 141"/>
                  <a:gd name="T35" fmla="*/ 141 h 159"/>
                  <a:gd name="T36" fmla="*/ 31 w 141"/>
                  <a:gd name="T37" fmla="*/ 127 h 159"/>
                  <a:gd name="T38" fmla="*/ 25 w 141"/>
                  <a:gd name="T39" fmla="*/ 121 h 159"/>
                  <a:gd name="T40" fmla="*/ 25 w 141"/>
                  <a:gd name="T41" fmla="*/ 121 h 159"/>
                  <a:gd name="T42" fmla="*/ 19 w 141"/>
                  <a:gd name="T43" fmla="*/ 116 h 159"/>
                  <a:gd name="T44" fmla="*/ 12 w 141"/>
                  <a:gd name="T45" fmla="*/ 98 h 159"/>
                  <a:gd name="T46" fmla="*/ 6 w 141"/>
                  <a:gd name="T47" fmla="*/ 80 h 159"/>
                  <a:gd name="T48" fmla="*/ 6 w 141"/>
                  <a:gd name="T49" fmla="*/ 80 h 159"/>
                  <a:gd name="T50" fmla="*/ 0 w 141"/>
                  <a:gd name="T51" fmla="*/ 60 h 159"/>
                  <a:gd name="T52" fmla="*/ 0 w 141"/>
                  <a:gd name="T53" fmla="*/ 37 h 159"/>
                  <a:gd name="T54" fmla="*/ 0 w 141"/>
                  <a:gd name="T55" fmla="*/ 25 h 159"/>
                  <a:gd name="T56" fmla="*/ 0 w 141"/>
                  <a:gd name="T57" fmla="*/ 25 h 159"/>
                  <a:gd name="T58" fmla="*/ 25 w 141"/>
                  <a:gd name="T59" fmla="*/ 17 h 159"/>
                  <a:gd name="T60" fmla="*/ 75 w 141"/>
                  <a:gd name="T61" fmla="*/ 0 h 159"/>
                  <a:gd name="T62" fmla="*/ 122 w 141"/>
                  <a:gd name="T63" fmla="*/ 0 h 159"/>
                  <a:gd name="T64" fmla="*/ 141 w 141"/>
                  <a:gd name="T65" fmla="*/ 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159">
                    <a:moveTo>
                      <a:pt x="141" y="37"/>
                    </a:moveTo>
                    <a:lnTo>
                      <a:pt x="136" y="55"/>
                    </a:lnTo>
                    <a:lnTo>
                      <a:pt x="130" y="80"/>
                    </a:lnTo>
                    <a:lnTo>
                      <a:pt x="122" y="98"/>
                    </a:lnTo>
                    <a:lnTo>
                      <a:pt x="122" y="98"/>
                    </a:lnTo>
                    <a:lnTo>
                      <a:pt x="116" y="110"/>
                    </a:lnTo>
                    <a:lnTo>
                      <a:pt x="104" y="121"/>
                    </a:lnTo>
                    <a:lnTo>
                      <a:pt x="98" y="127"/>
                    </a:lnTo>
                    <a:lnTo>
                      <a:pt x="98" y="127"/>
                    </a:lnTo>
                    <a:lnTo>
                      <a:pt x="92" y="141"/>
                    </a:lnTo>
                    <a:lnTo>
                      <a:pt x="86" y="147"/>
                    </a:lnTo>
                    <a:lnTo>
                      <a:pt x="80" y="153"/>
                    </a:lnTo>
                    <a:lnTo>
                      <a:pt x="80" y="153"/>
                    </a:lnTo>
                    <a:lnTo>
                      <a:pt x="67" y="159"/>
                    </a:lnTo>
                    <a:lnTo>
                      <a:pt x="55" y="153"/>
                    </a:lnTo>
                    <a:lnTo>
                      <a:pt x="43" y="147"/>
                    </a:lnTo>
                    <a:lnTo>
                      <a:pt x="43" y="147"/>
                    </a:lnTo>
                    <a:lnTo>
                      <a:pt x="37" y="141"/>
                    </a:lnTo>
                    <a:lnTo>
                      <a:pt x="31" y="127"/>
                    </a:lnTo>
                    <a:lnTo>
                      <a:pt x="25" y="121"/>
                    </a:lnTo>
                    <a:lnTo>
                      <a:pt x="25" y="121"/>
                    </a:lnTo>
                    <a:lnTo>
                      <a:pt x="19" y="116"/>
                    </a:lnTo>
                    <a:lnTo>
                      <a:pt x="12" y="98"/>
                    </a:lnTo>
                    <a:lnTo>
                      <a:pt x="6" y="80"/>
                    </a:lnTo>
                    <a:lnTo>
                      <a:pt x="6" y="80"/>
                    </a:lnTo>
                    <a:lnTo>
                      <a:pt x="0" y="60"/>
                    </a:lnTo>
                    <a:lnTo>
                      <a:pt x="0" y="37"/>
                    </a:lnTo>
                    <a:lnTo>
                      <a:pt x="0" y="25"/>
                    </a:lnTo>
                    <a:lnTo>
                      <a:pt x="0" y="25"/>
                    </a:lnTo>
                    <a:lnTo>
                      <a:pt x="25" y="17"/>
                    </a:lnTo>
                    <a:lnTo>
                      <a:pt x="75" y="0"/>
                    </a:lnTo>
                    <a:lnTo>
                      <a:pt x="122" y="0"/>
                    </a:lnTo>
                    <a:lnTo>
                      <a:pt x="141" y="37"/>
                    </a:lnTo>
                    <a:close/>
                  </a:path>
                </a:pathLst>
              </a:custGeom>
              <a:solidFill>
                <a:srgbClr val="F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01" name="Freeform 89"/>
              <p:cNvSpPr>
                <a:spLocks/>
              </p:cNvSpPr>
              <p:nvPr/>
            </p:nvSpPr>
            <p:spPr bwMode="auto">
              <a:xfrm>
                <a:off x="4042" y="2109"/>
                <a:ext cx="37" cy="18"/>
              </a:xfrm>
              <a:custGeom>
                <a:avLst/>
                <a:gdLst>
                  <a:gd name="T0" fmla="*/ 37 w 37"/>
                  <a:gd name="T1" fmla="*/ 0 h 18"/>
                  <a:gd name="T2" fmla="*/ 37 w 37"/>
                  <a:gd name="T3" fmla="*/ 0 h 18"/>
                  <a:gd name="T4" fmla="*/ 37 w 37"/>
                  <a:gd name="T5" fmla="*/ 6 h 18"/>
                  <a:gd name="T6" fmla="*/ 32 w 37"/>
                  <a:gd name="T7" fmla="*/ 6 h 18"/>
                  <a:gd name="T8" fmla="*/ 32 w 37"/>
                  <a:gd name="T9" fmla="*/ 6 h 18"/>
                  <a:gd name="T10" fmla="*/ 24 w 37"/>
                  <a:gd name="T11" fmla="*/ 12 h 18"/>
                  <a:gd name="T12" fmla="*/ 24 w 37"/>
                  <a:gd name="T13" fmla="*/ 12 h 18"/>
                  <a:gd name="T14" fmla="*/ 24 w 37"/>
                  <a:gd name="T15" fmla="*/ 12 h 18"/>
                  <a:gd name="T16" fmla="*/ 24 w 37"/>
                  <a:gd name="T17" fmla="*/ 12 h 18"/>
                  <a:gd name="T18" fmla="*/ 18 w 37"/>
                  <a:gd name="T19" fmla="*/ 18 h 18"/>
                  <a:gd name="T20" fmla="*/ 18 w 37"/>
                  <a:gd name="T21" fmla="*/ 18 h 18"/>
                  <a:gd name="T22" fmla="*/ 18 w 37"/>
                  <a:gd name="T23" fmla="*/ 12 h 18"/>
                  <a:gd name="T24" fmla="*/ 18 w 37"/>
                  <a:gd name="T25" fmla="*/ 12 h 18"/>
                  <a:gd name="T26" fmla="*/ 6 w 37"/>
                  <a:gd name="T27" fmla="*/ 6 h 18"/>
                  <a:gd name="T28" fmla="*/ 6 w 37"/>
                  <a:gd name="T29" fmla="*/ 6 h 18"/>
                  <a:gd name="T30" fmla="*/ 6 w 37"/>
                  <a:gd name="T31" fmla="*/ 6 h 18"/>
                  <a:gd name="T32" fmla="*/ 6 w 37"/>
                  <a:gd name="T33" fmla="*/ 0 h 18"/>
                  <a:gd name="T34" fmla="*/ 6 w 37"/>
                  <a:gd name="T35" fmla="*/ 0 h 18"/>
                  <a:gd name="T36" fmla="*/ 6 w 37"/>
                  <a:gd name="T37" fmla="*/ 0 h 18"/>
                  <a:gd name="T38" fmla="*/ 0 w 37"/>
                  <a:gd name="T39" fmla="*/ 6 h 18"/>
                  <a:gd name="T40" fmla="*/ 6 w 37"/>
                  <a:gd name="T41" fmla="*/ 6 h 18"/>
                  <a:gd name="T42" fmla="*/ 6 w 37"/>
                  <a:gd name="T43" fmla="*/ 6 h 18"/>
                  <a:gd name="T44" fmla="*/ 6 w 37"/>
                  <a:gd name="T45" fmla="*/ 12 h 18"/>
                  <a:gd name="T46" fmla="*/ 12 w 37"/>
                  <a:gd name="T47" fmla="*/ 18 h 18"/>
                  <a:gd name="T48" fmla="*/ 24 w 37"/>
                  <a:gd name="T49" fmla="*/ 18 h 18"/>
                  <a:gd name="T50" fmla="*/ 24 w 37"/>
                  <a:gd name="T51" fmla="*/ 18 h 18"/>
                  <a:gd name="T52" fmla="*/ 24 w 37"/>
                  <a:gd name="T53" fmla="*/ 18 h 18"/>
                  <a:gd name="T54" fmla="*/ 32 w 37"/>
                  <a:gd name="T55" fmla="*/ 12 h 18"/>
                  <a:gd name="T56" fmla="*/ 32 w 37"/>
                  <a:gd name="T57" fmla="*/ 6 h 18"/>
                  <a:gd name="T58" fmla="*/ 32 w 37"/>
                  <a:gd name="T59" fmla="*/ 6 h 18"/>
                  <a:gd name="T60" fmla="*/ 32 w 37"/>
                  <a:gd name="T61" fmla="*/ 6 h 18"/>
                  <a:gd name="T62" fmla="*/ 37 w 37"/>
                  <a:gd name="T63" fmla="*/ 6 h 18"/>
                  <a:gd name="T64" fmla="*/ 37 w 37"/>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18">
                    <a:moveTo>
                      <a:pt x="37" y="0"/>
                    </a:moveTo>
                    <a:lnTo>
                      <a:pt x="37" y="0"/>
                    </a:lnTo>
                    <a:lnTo>
                      <a:pt x="37" y="6"/>
                    </a:lnTo>
                    <a:lnTo>
                      <a:pt x="32" y="6"/>
                    </a:lnTo>
                    <a:lnTo>
                      <a:pt x="32" y="6"/>
                    </a:lnTo>
                    <a:lnTo>
                      <a:pt x="24" y="12"/>
                    </a:lnTo>
                    <a:lnTo>
                      <a:pt x="24" y="12"/>
                    </a:lnTo>
                    <a:lnTo>
                      <a:pt x="24" y="12"/>
                    </a:lnTo>
                    <a:lnTo>
                      <a:pt x="24" y="12"/>
                    </a:lnTo>
                    <a:lnTo>
                      <a:pt x="18" y="18"/>
                    </a:lnTo>
                    <a:lnTo>
                      <a:pt x="18" y="18"/>
                    </a:lnTo>
                    <a:lnTo>
                      <a:pt x="18" y="12"/>
                    </a:lnTo>
                    <a:lnTo>
                      <a:pt x="18" y="12"/>
                    </a:lnTo>
                    <a:lnTo>
                      <a:pt x="6" y="6"/>
                    </a:lnTo>
                    <a:lnTo>
                      <a:pt x="6" y="6"/>
                    </a:lnTo>
                    <a:lnTo>
                      <a:pt x="6" y="6"/>
                    </a:lnTo>
                    <a:lnTo>
                      <a:pt x="6" y="0"/>
                    </a:lnTo>
                    <a:lnTo>
                      <a:pt x="6" y="0"/>
                    </a:lnTo>
                    <a:lnTo>
                      <a:pt x="6" y="0"/>
                    </a:lnTo>
                    <a:lnTo>
                      <a:pt x="0" y="6"/>
                    </a:lnTo>
                    <a:lnTo>
                      <a:pt x="6" y="6"/>
                    </a:lnTo>
                    <a:lnTo>
                      <a:pt x="6" y="6"/>
                    </a:lnTo>
                    <a:lnTo>
                      <a:pt x="6" y="12"/>
                    </a:lnTo>
                    <a:lnTo>
                      <a:pt x="12" y="18"/>
                    </a:lnTo>
                    <a:lnTo>
                      <a:pt x="24" y="18"/>
                    </a:lnTo>
                    <a:lnTo>
                      <a:pt x="24" y="18"/>
                    </a:lnTo>
                    <a:lnTo>
                      <a:pt x="24" y="18"/>
                    </a:lnTo>
                    <a:lnTo>
                      <a:pt x="32" y="12"/>
                    </a:lnTo>
                    <a:lnTo>
                      <a:pt x="32" y="6"/>
                    </a:lnTo>
                    <a:lnTo>
                      <a:pt x="32" y="6"/>
                    </a:lnTo>
                    <a:lnTo>
                      <a:pt x="32" y="6"/>
                    </a:lnTo>
                    <a:lnTo>
                      <a:pt x="37" y="6"/>
                    </a:lnTo>
                    <a:lnTo>
                      <a:pt x="3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02" name="Freeform 90"/>
              <p:cNvSpPr>
                <a:spLocks/>
              </p:cNvSpPr>
              <p:nvPr/>
            </p:nvSpPr>
            <p:spPr bwMode="auto">
              <a:xfrm>
                <a:off x="4103" y="2060"/>
                <a:ext cx="32" cy="61"/>
              </a:xfrm>
              <a:custGeom>
                <a:avLst/>
                <a:gdLst>
                  <a:gd name="T0" fmla="*/ 18 w 32"/>
                  <a:gd name="T1" fmla="*/ 17 h 61"/>
                  <a:gd name="T2" fmla="*/ 18 w 32"/>
                  <a:gd name="T3" fmla="*/ 23 h 61"/>
                  <a:gd name="T4" fmla="*/ 18 w 32"/>
                  <a:gd name="T5" fmla="*/ 31 h 61"/>
                  <a:gd name="T6" fmla="*/ 12 w 32"/>
                  <a:gd name="T7" fmla="*/ 37 h 61"/>
                  <a:gd name="T8" fmla="*/ 12 w 32"/>
                  <a:gd name="T9" fmla="*/ 37 h 61"/>
                  <a:gd name="T10" fmla="*/ 6 w 32"/>
                  <a:gd name="T11" fmla="*/ 43 h 61"/>
                  <a:gd name="T12" fmla="*/ 0 w 32"/>
                  <a:gd name="T13" fmla="*/ 49 h 61"/>
                  <a:gd name="T14" fmla="*/ 0 w 32"/>
                  <a:gd name="T15" fmla="*/ 55 h 61"/>
                  <a:gd name="T16" fmla="*/ 0 w 32"/>
                  <a:gd name="T17" fmla="*/ 55 h 61"/>
                  <a:gd name="T18" fmla="*/ 0 w 32"/>
                  <a:gd name="T19" fmla="*/ 61 h 61"/>
                  <a:gd name="T20" fmla="*/ 0 w 32"/>
                  <a:gd name="T21" fmla="*/ 61 h 61"/>
                  <a:gd name="T22" fmla="*/ 6 w 32"/>
                  <a:gd name="T23" fmla="*/ 55 h 61"/>
                  <a:gd name="T24" fmla="*/ 6 w 32"/>
                  <a:gd name="T25" fmla="*/ 55 h 61"/>
                  <a:gd name="T26" fmla="*/ 6 w 32"/>
                  <a:gd name="T27" fmla="*/ 55 h 61"/>
                  <a:gd name="T28" fmla="*/ 6 w 32"/>
                  <a:gd name="T29" fmla="*/ 49 h 61"/>
                  <a:gd name="T30" fmla="*/ 12 w 32"/>
                  <a:gd name="T31" fmla="*/ 43 h 61"/>
                  <a:gd name="T32" fmla="*/ 12 w 32"/>
                  <a:gd name="T33" fmla="*/ 43 h 61"/>
                  <a:gd name="T34" fmla="*/ 12 w 32"/>
                  <a:gd name="T35" fmla="*/ 43 h 61"/>
                  <a:gd name="T36" fmla="*/ 18 w 32"/>
                  <a:gd name="T37" fmla="*/ 43 h 61"/>
                  <a:gd name="T38" fmla="*/ 26 w 32"/>
                  <a:gd name="T39" fmla="*/ 37 h 61"/>
                  <a:gd name="T40" fmla="*/ 26 w 32"/>
                  <a:gd name="T41" fmla="*/ 37 h 61"/>
                  <a:gd name="T42" fmla="*/ 26 w 32"/>
                  <a:gd name="T43" fmla="*/ 31 h 61"/>
                  <a:gd name="T44" fmla="*/ 26 w 32"/>
                  <a:gd name="T45" fmla="*/ 17 h 61"/>
                  <a:gd name="T46" fmla="*/ 32 w 32"/>
                  <a:gd name="T47" fmla="*/ 6 h 61"/>
                  <a:gd name="T48" fmla="*/ 32 w 32"/>
                  <a:gd name="T49" fmla="*/ 6 h 61"/>
                  <a:gd name="T50" fmla="*/ 32 w 32"/>
                  <a:gd name="T51" fmla="*/ 0 h 61"/>
                  <a:gd name="T52" fmla="*/ 26 w 32"/>
                  <a:gd name="T53" fmla="*/ 6 h 61"/>
                  <a:gd name="T54" fmla="*/ 26 w 32"/>
                  <a:gd name="T55" fmla="*/ 6 h 61"/>
                  <a:gd name="T56" fmla="*/ 26 w 32"/>
                  <a:gd name="T57" fmla="*/ 6 h 61"/>
                  <a:gd name="T58" fmla="*/ 26 w 32"/>
                  <a:gd name="T59" fmla="*/ 11 h 61"/>
                  <a:gd name="T60" fmla="*/ 18 w 32"/>
                  <a:gd name="T61" fmla="*/ 11 h 61"/>
                  <a:gd name="T62" fmla="*/ 18 w 32"/>
                  <a:gd name="T63"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61">
                    <a:moveTo>
                      <a:pt x="18" y="17"/>
                    </a:moveTo>
                    <a:lnTo>
                      <a:pt x="18" y="23"/>
                    </a:lnTo>
                    <a:lnTo>
                      <a:pt x="18" y="31"/>
                    </a:lnTo>
                    <a:lnTo>
                      <a:pt x="12" y="37"/>
                    </a:lnTo>
                    <a:lnTo>
                      <a:pt x="12" y="37"/>
                    </a:lnTo>
                    <a:lnTo>
                      <a:pt x="6" y="43"/>
                    </a:lnTo>
                    <a:lnTo>
                      <a:pt x="0" y="49"/>
                    </a:lnTo>
                    <a:lnTo>
                      <a:pt x="0" y="55"/>
                    </a:lnTo>
                    <a:lnTo>
                      <a:pt x="0" y="55"/>
                    </a:lnTo>
                    <a:lnTo>
                      <a:pt x="0" y="61"/>
                    </a:lnTo>
                    <a:lnTo>
                      <a:pt x="0" y="61"/>
                    </a:lnTo>
                    <a:lnTo>
                      <a:pt x="6" y="55"/>
                    </a:lnTo>
                    <a:lnTo>
                      <a:pt x="6" y="55"/>
                    </a:lnTo>
                    <a:lnTo>
                      <a:pt x="6" y="55"/>
                    </a:lnTo>
                    <a:lnTo>
                      <a:pt x="6" y="49"/>
                    </a:lnTo>
                    <a:lnTo>
                      <a:pt x="12" y="43"/>
                    </a:lnTo>
                    <a:lnTo>
                      <a:pt x="12" y="43"/>
                    </a:lnTo>
                    <a:lnTo>
                      <a:pt x="12" y="43"/>
                    </a:lnTo>
                    <a:lnTo>
                      <a:pt x="18" y="43"/>
                    </a:lnTo>
                    <a:lnTo>
                      <a:pt x="26" y="37"/>
                    </a:lnTo>
                    <a:lnTo>
                      <a:pt x="26" y="37"/>
                    </a:lnTo>
                    <a:lnTo>
                      <a:pt x="26" y="31"/>
                    </a:lnTo>
                    <a:lnTo>
                      <a:pt x="26" y="17"/>
                    </a:lnTo>
                    <a:lnTo>
                      <a:pt x="32" y="6"/>
                    </a:lnTo>
                    <a:lnTo>
                      <a:pt x="32" y="6"/>
                    </a:lnTo>
                    <a:lnTo>
                      <a:pt x="32" y="0"/>
                    </a:lnTo>
                    <a:lnTo>
                      <a:pt x="26" y="6"/>
                    </a:lnTo>
                    <a:lnTo>
                      <a:pt x="26" y="6"/>
                    </a:lnTo>
                    <a:lnTo>
                      <a:pt x="26" y="6"/>
                    </a:lnTo>
                    <a:lnTo>
                      <a:pt x="26" y="11"/>
                    </a:lnTo>
                    <a:lnTo>
                      <a:pt x="18" y="11"/>
                    </a:lnTo>
                    <a:lnTo>
                      <a:pt x="18" y="1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03" name="Freeform 91"/>
              <p:cNvSpPr>
                <a:spLocks/>
              </p:cNvSpPr>
              <p:nvPr/>
            </p:nvSpPr>
            <p:spPr bwMode="auto">
              <a:xfrm>
                <a:off x="4115" y="2066"/>
                <a:ext cx="20" cy="37"/>
              </a:xfrm>
              <a:custGeom>
                <a:avLst/>
                <a:gdLst>
                  <a:gd name="T0" fmla="*/ 20 w 20"/>
                  <a:gd name="T1" fmla="*/ 0 h 37"/>
                  <a:gd name="T2" fmla="*/ 20 w 20"/>
                  <a:gd name="T3" fmla="*/ 5 h 37"/>
                  <a:gd name="T4" fmla="*/ 14 w 20"/>
                  <a:gd name="T5" fmla="*/ 17 h 37"/>
                  <a:gd name="T6" fmla="*/ 14 w 20"/>
                  <a:gd name="T7" fmla="*/ 25 h 37"/>
                  <a:gd name="T8" fmla="*/ 14 w 20"/>
                  <a:gd name="T9" fmla="*/ 25 h 37"/>
                  <a:gd name="T10" fmla="*/ 6 w 20"/>
                  <a:gd name="T11" fmla="*/ 31 h 37"/>
                  <a:gd name="T12" fmla="*/ 0 w 20"/>
                  <a:gd name="T13" fmla="*/ 37 h 37"/>
                  <a:gd name="T14" fmla="*/ 0 w 20"/>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7">
                    <a:moveTo>
                      <a:pt x="20" y="0"/>
                    </a:moveTo>
                    <a:lnTo>
                      <a:pt x="20" y="5"/>
                    </a:lnTo>
                    <a:lnTo>
                      <a:pt x="14" y="17"/>
                    </a:lnTo>
                    <a:lnTo>
                      <a:pt x="14" y="25"/>
                    </a:lnTo>
                    <a:lnTo>
                      <a:pt x="14" y="25"/>
                    </a:lnTo>
                    <a:lnTo>
                      <a:pt x="6" y="31"/>
                    </a:lnTo>
                    <a:lnTo>
                      <a:pt x="0" y="37"/>
                    </a:lnTo>
                    <a:lnTo>
                      <a:pt x="0" y="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04" name="Freeform 92"/>
              <p:cNvSpPr>
                <a:spLocks/>
              </p:cNvSpPr>
              <p:nvPr/>
            </p:nvSpPr>
            <p:spPr bwMode="auto">
              <a:xfrm>
                <a:off x="4005" y="2077"/>
                <a:ext cx="130" cy="93"/>
              </a:xfrm>
              <a:custGeom>
                <a:avLst/>
                <a:gdLst>
                  <a:gd name="T0" fmla="*/ 116 w 130"/>
                  <a:gd name="T1" fmla="*/ 38 h 93"/>
                  <a:gd name="T2" fmla="*/ 104 w 130"/>
                  <a:gd name="T3" fmla="*/ 55 h 93"/>
                  <a:gd name="T4" fmla="*/ 98 w 130"/>
                  <a:gd name="T5" fmla="*/ 69 h 93"/>
                  <a:gd name="T6" fmla="*/ 80 w 130"/>
                  <a:gd name="T7" fmla="*/ 87 h 93"/>
                  <a:gd name="T8" fmla="*/ 69 w 130"/>
                  <a:gd name="T9" fmla="*/ 93 h 93"/>
                  <a:gd name="T10" fmla="*/ 37 w 130"/>
                  <a:gd name="T11" fmla="*/ 81 h 93"/>
                  <a:gd name="T12" fmla="*/ 19 w 130"/>
                  <a:gd name="T13" fmla="*/ 55 h 93"/>
                  <a:gd name="T14" fmla="*/ 6 w 130"/>
                  <a:gd name="T15" fmla="*/ 38 h 93"/>
                  <a:gd name="T16" fmla="*/ 0 w 130"/>
                  <a:gd name="T17" fmla="*/ 26 h 93"/>
                  <a:gd name="T18" fmla="*/ 0 w 130"/>
                  <a:gd name="T19" fmla="*/ 14 h 93"/>
                  <a:gd name="T20" fmla="*/ 6 w 130"/>
                  <a:gd name="T21" fmla="*/ 26 h 93"/>
                  <a:gd name="T22" fmla="*/ 6 w 130"/>
                  <a:gd name="T23" fmla="*/ 32 h 93"/>
                  <a:gd name="T24" fmla="*/ 13 w 130"/>
                  <a:gd name="T25" fmla="*/ 32 h 93"/>
                  <a:gd name="T26" fmla="*/ 13 w 130"/>
                  <a:gd name="T27" fmla="*/ 32 h 93"/>
                  <a:gd name="T28" fmla="*/ 13 w 130"/>
                  <a:gd name="T29" fmla="*/ 38 h 93"/>
                  <a:gd name="T30" fmla="*/ 13 w 130"/>
                  <a:gd name="T31" fmla="*/ 38 h 93"/>
                  <a:gd name="T32" fmla="*/ 19 w 130"/>
                  <a:gd name="T33" fmla="*/ 38 h 93"/>
                  <a:gd name="T34" fmla="*/ 19 w 130"/>
                  <a:gd name="T35" fmla="*/ 44 h 93"/>
                  <a:gd name="T36" fmla="*/ 19 w 130"/>
                  <a:gd name="T37" fmla="*/ 50 h 93"/>
                  <a:gd name="T38" fmla="*/ 19 w 130"/>
                  <a:gd name="T39" fmla="*/ 50 h 93"/>
                  <a:gd name="T40" fmla="*/ 25 w 130"/>
                  <a:gd name="T41" fmla="*/ 44 h 93"/>
                  <a:gd name="T42" fmla="*/ 31 w 130"/>
                  <a:gd name="T43" fmla="*/ 44 h 93"/>
                  <a:gd name="T44" fmla="*/ 37 w 130"/>
                  <a:gd name="T45" fmla="*/ 38 h 93"/>
                  <a:gd name="T46" fmla="*/ 43 w 130"/>
                  <a:gd name="T47" fmla="*/ 38 h 93"/>
                  <a:gd name="T48" fmla="*/ 49 w 130"/>
                  <a:gd name="T49" fmla="*/ 44 h 93"/>
                  <a:gd name="T50" fmla="*/ 55 w 130"/>
                  <a:gd name="T51" fmla="*/ 44 h 93"/>
                  <a:gd name="T52" fmla="*/ 61 w 130"/>
                  <a:gd name="T53" fmla="*/ 50 h 93"/>
                  <a:gd name="T54" fmla="*/ 69 w 130"/>
                  <a:gd name="T55" fmla="*/ 44 h 93"/>
                  <a:gd name="T56" fmla="*/ 69 w 130"/>
                  <a:gd name="T57" fmla="*/ 44 h 93"/>
                  <a:gd name="T58" fmla="*/ 74 w 130"/>
                  <a:gd name="T59" fmla="*/ 38 h 93"/>
                  <a:gd name="T60" fmla="*/ 80 w 130"/>
                  <a:gd name="T61" fmla="*/ 44 h 93"/>
                  <a:gd name="T62" fmla="*/ 86 w 130"/>
                  <a:gd name="T63" fmla="*/ 44 h 93"/>
                  <a:gd name="T64" fmla="*/ 92 w 130"/>
                  <a:gd name="T65" fmla="*/ 50 h 93"/>
                  <a:gd name="T66" fmla="*/ 92 w 130"/>
                  <a:gd name="T67" fmla="*/ 50 h 93"/>
                  <a:gd name="T68" fmla="*/ 98 w 130"/>
                  <a:gd name="T69" fmla="*/ 50 h 93"/>
                  <a:gd name="T70" fmla="*/ 104 w 130"/>
                  <a:gd name="T71" fmla="*/ 44 h 93"/>
                  <a:gd name="T72" fmla="*/ 104 w 130"/>
                  <a:gd name="T73" fmla="*/ 44 h 93"/>
                  <a:gd name="T74" fmla="*/ 104 w 130"/>
                  <a:gd name="T75" fmla="*/ 38 h 93"/>
                  <a:gd name="T76" fmla="*/ 104 w 130"/>
                  <a:gd name="T77" fmla="*/ 38 h 93"/>
                  <a:gd name="T78" fmla="*/ 110 w 130"/>
                  <a:gd name="T79" fmla="*/ 38 h 93"/>
                  <a:gd name="T80" fmla="*/ 116 w 130"/>
                  <a:gd name="T81" fmla="*/ 32 h 93"/>
                  <a:gd name="T82" fmla="*/ 116 w 130"/>
                  <a:gd name="T83" fmla="*/ 26 h 93"/>
                  <a:gd name="T84" fmla="*/ 124 w 130"/>
                  <a:gd name="T85" fmla="*/ 20 h 93"/>
                  <a:gd name="T86" fmla="*/ 124 w 130"/>
                  <a:gd name="T87" fmla="*/ 20 h 93"/>
                  <a:gd name="T88" fmla="*/ 124 w 130"/>
                  <a:gd name="T89" fmla="*/ 6 h 93"/>
                  <a:gd name="T90" fmla="*/ 130 w 130"/>
                  <a:gd name="T91" fmla="*/ 0 h 93"/>
                  <a:gd name="T92" fmla="*/ 130 w 130"/>
                  <a:gd name="T93" fmla="*/ 0 h 93"/>
                  <a:gd name="T94" fmla="*/ 130 w 130"/>
                  <a:gd name="T95" fmla="*/ 0 h 93"/>
                  <a:gd name="T96" fmla="*/ 124 w 130"/>
                  <a:gd name="T97" fmla="*/ 2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93">
                    <a:moveTo>
                      <a:pt x="124" y="32"/>
                    </a:moveTo>
                    <a:lnTo>
                      <a:pt x="116" y="38"/>
                    </a:lnTo>
                    <a:lnTo>
                      <a:pt x="104" y="50"/>
                    </a:lnTo>
                    <a:lnTo>
                      <a:pt x="104" y="55"/>
                    </a:lnTo>
                    <a:lnTo>
                      <a:pt x="104" y="55"/>
                    </a:lnTo>
                    <a:lnTo>
                      <a:pt x="98" y="69"/>
                    </a:lnTo>
                    <a:lnTo>
                      <a:pt x="86" y="81"/>
                    </a:lnTo>
                    <a:lnTo>
                      <a:pt x="80" y="87"/>
                    </a:lnTo>
                    <a:lnTo>
                      <a:pt x="80" y="87"/>
                    </a:lnTo>
                    <a:lnTo>
                      <a:pt x="69" y="93"/>
                    </a:lnTo>
                    <a:lnTo>
                      <a:pt x="55" y="93"/>
                    </a:lnTo>
                    <a:lnTo>
                      <a:pt x="37" y="81"/>
                    </a:lnTo>
                    <a:lnTo>
                      <a:pt x="37" y="81"/>
                    </a:lnTo>
                    <a:lnTo>
                      <a:pt x="19" y="55"/>
                    </a:lnTo>
                    <a:lnTo>
                      <a:pt x="13" y="50"/>
                    </a:lnTo>
                    <a:lnTo>
                      <a:pt x="6" y="38"/>
                    </a:lnTo>
                    <a:lnTo>
                      <a:pt x="0" y="26"/>
                    </a:lnTo>
                    <a:lnTo>
                      <a:pt x="0" y="26"/>
                    </a:lnTo>
                    <a:lnTo>
                      <a:pt x="0" y="6"/>
                    </a:lnTo>
                    <a:lnTo>
                      <a:pt x="0" y="14"/>
                    </a:lnTo>
                    <a:lnTo>
                      <a:pt x="0" y="20"/>
                    </a:lnTo>
                    <a:lnTo>
                      <a:pt x="6" y="26"/>
                    </a:lnTo>
                    <a:lnTo>
                      <a:pt x="6" y="26"/>
                    </a:lnTo>
                    <a:lnTo>
                      <a:pt x="6" y="32"/>
                    </a:lnTo>
                    <a:lnTo>
                      <a:pt x="13" y="32"/>
                    </a:lnTo>
                    <a:lnTo>
                      <a:pt x="13" y="32"/>
                    </a:lnTo>
                    <a:lnTo>
                      <a:pt x="13" y="32"/>
                    </a:lnTo>
                    <a:lnTo>
                      <a:pt x="13" y="32"/>
                    </a:lnTo>
                    <a:lnTo>
                      <a:pt x="13" y="38"/>
                    </a:lnTo>
                    <a:lnTo>
                      <a:pt x="13" y="38"/>
                    </a:lnTo>
                    <a:lnTo>
                      <a:pt x="13" y="38"/>
                    </a:lnTo>
                    <a:lnTo>
                      <a:pt x="13" y="38"/>
                    </a:lnTo>
                    <a:lnTo>
                      <a:pt x="13" y="38"/>
                    </a:lnTo>
                    <a:lnTo>
                      <a:pt x="19" y="38"/>
                    </a:lnTo>
                    <a:lnTo>
                      <a:pt x="19" y="38"/>
                    </a:lnTo>
                    <a:lnTo>
                      <a:pt x="19" y="44"/>
                    </a:lnTo>
                    <a:lnTo>
                      <a:pt x="19" y="44"/>
                    </a:lnTo>
                    <a:lnTo>
                      <a:pt x="19" y="50"/>
                    </a:lnTo>
                    <a:lnTo>
                      <a:pt x="19" y="50"/>
                    </a:lnTo>
                    <a:lnTo>
                      <a:pt x="19" y="50"/>
                    </a:lnTo>
                    <a:lnTo>
                      <a:pt x="25" y="50"/>
                    </a:lnTo>
                    <a:lnTo>
                      <a:pt x="25" y="44"/>
                    </a:lnTo>
                    <a:lnTo>
                      <a:pt x="31" y="44"/>
                    </a:lnTo>
                    <a:lnTo>
                      <a:pt x="31" y="44"/>
                    </a:lnTo>
                    <a:lnTo>
                      <a:pt x="37" y="44"/>
                    </a:lnTo>
                    <a:lnTo>
                      <a:pt x="37" y="38"/>
                    </a:lnTo>
                    <a:lnTo>
                      <a:pt x="43" y="38"/>
                    </a:lnTo>
                    <a:lnTo>
                      <a:pt x="43" y="38"/>
                    </a:lnTo>
                    <a:lnTo>
                      <a:pt x="43" y="44"/>
                    </a:lnTo>
                    <a:lnTo>
                      <a:pt x="49" y="44"/>
                    </a:lnTo>
                    <a:lnTo>
                      <a:pt x="55" y="44"/>
                    </a:lnTo>
                    <a:lnTo>
                      <a:pt x="55" y="44"/>
                    </a:lnTo>
                    <a:lnTo>
                      <a:pt x="55" y="50"/>
                    </a:lnTo>
                    <a:lnTo>
                      <a:pt x="61" y="50"/>
                    </a:lnTo>
                    <a:lnTo>
                      <a:pt x="69" y="44"/>
                    </a:lnTo>
                    <a:lnTo>
                      <a:pt x="69" y="44"/>
                    </a:lnTo>
                    <a:lnTo>
                      <a:pt x="69" y="44"/>
                    </a:lnTo>
                    <a:lnTo>
                      <a:pt x="69" y="44"/>
                    </a:lnTo>
                    <a:lnTo>
                      <a:pt x="74" y="38"/>
                    </a:lnTo>
                    <a:lnTo>
                      <a:pt x="74" y="38"/>
                    </a:lnTo>
                    <a:lnTo>
                      <a:pt x="74" y="38"/>
                    </a:lnTo>
                    <a:lnTo>
                      <a:pt x="80" y="44"/>
                    </a:lnTo>
                    <a:lnTo>
                      <a:pt x="86" y="44"/>
                    </a:lnTo>
                    <a:lnTo>
                      <a:pt x="86" y="44"/>
                    </a:lnTo>
                    <a:lnTo>
                      <a:pt x="86" y="44"/>
                    </a:lnTo>
                    <a:lnTo>
                      <a:pt x="92" y="50"/>
                    </a:lnTo>
                    <a:lnTo>
                      <a:pt x="92" y="50"/>
                    </a:lnTo>
                    <a:lnTo>
                      <a:pt x="92" y="50"/>
                    </a:lnTo>
                    <a:lnTo>
                      <a:pt x="92" y="50"/>
                    </a:lnTo>
                    <a:lnTo>
                      <a:pt x="98" y="50"/>
                    </a:lnTo>
                    <a:lnTo>
                      <a:pt x="104" y="44"/>
                    </a:lnTo>
                    <a:lnTo>
                      <a:pt x="104" y="44"/>
                    </a:lnTo>
                    <a:lnTo>
                      <a:pt x="104" y="44"/>
                    </a:lnTo>
                    <a:lnTo>
                      <a:pt x="104" y="44"/>
                    </a:lnTo>
                    <a:lnTo>
                      <a:pt x="104" y="38"/>
                    </a:lnTo>
                    <a:lnTo>
                      <a:pt x="104" y="38"/>
                    </a:lnTo>
                    <a:lnTo>
                      <a:pt x="104" y="38"/>
                    </a:lnTo>
                    <a:lnTo>
                      <a:pt x="104" y="38"/>
                    </a:lnTo>
                    <a:lnTo>
                      <a:pt x="110" y="38"/>
                    </a:lnTo>
                    <a:lnTo>
                      <a:pt x="110" y="38"/>
                    </a:lnTo>
                    <a:lnTo>
                      <a:pt x="110" y="38"/>
                    </a:lnTo>
                    <a:lnTo>
                      <a:pt x="116" y="32"/>
                    </a:lnTo>
                    <a:lnTo>
                      <a:pt x="116" y="26"/>
                    </a:lnTo>
                    <a:lnTo>
                      <a:pt x="116" y="26"/>
                    </a:lnTo>
                    <a:lnTo>
                      <a:pt x="116" y="26"/>
                    </a:lnTo>
                    <a:lnTo>
                      <a:pt x="124" y="20"/>
                    </a:lnTo>
                    <a:lnTo>
                      <a:pt x="124" y="20"/>
                    </a:lnTo>
                    <a:lnTo>
                      <a:pt x="124" y="20"/>
                    </a:lnTo>
                    <a:lnTo>
                      <a:pt x="124" y="14"/>
                    </a:lnTo>
                    <a:lnTo>
                      <a:pt x="124" y="6"/>
                    </a:lnTo>
                    <a:lnTo>
                      <a:pt x="130" y="0"/>
                    </a:lnTo>
                    <a:lnTo>
                      <a:pt x="130" y="0"/>
                    </a:lnTo>
                    <a:lnTo>
                      <a:pt x="130" y="0"/>
                    </a:lnTo>
                    <a:lnTo>
                      <a:pt x="130" y="0"/>
                    </a:lnTo>
                    <a:lnTo>
                      <a:pt x="130" y="0"/>
                    </a:lnTo>
                    <a:lnTo>
                      <a:pt x="130" y="0"/>
                    </a:lnTo>
                    <a:lnTo>
                      <a:pt x="130" y="14"/>
                    </a:lnTo>
                    <a:lnTo>
                      <a:pt x="124" y="26"/>
                    </a:lnTo>
                    <a:lnTo>
                      <a:pt x="12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05" name="Freeform 93"/>
              <p:cNvSpPr>
                <a:spLocks/>
              </p:cNvSpPr>
              <p:nvPr/>
            </p:nvSpPr>
            <p:spPr bwMode="auto">
              <a:xfrm>
                <a:off x="4030" y="2121"/>
                <a:ext cx="67" cy="37"/>
              </a:xfrm>
              <a:custGeom>
                <a:avLst/>
                <a:gdLst>
                  <a:gd name="T0" fmla="*/ 44 w 67"/>
                  <a:gd name="T1" fmla="*/ 6 h 37"/>
                  <a:gd name="T2" fmla="*/ 55 w 67"/>
                  <a:gd name="T3" fmla="*/ 6 h 37"/>
                  <a:gd name="T4" fmla="*/ 55 w 67"/>
                  <a:gd name="T5" fmla="*/ 6 h 37"/>
                  <a:gd name="T6" fmla="*/ 67 w 67"/>
                  <a:gd name="T7" fmla="*/ 11 h 37"/>
                  <a:gd name="T8" fmla="*/ 67 w 67"/>
                  <a:gd name="T9" fmla="*/ 17 h 37"/>
                  <a:gd name="T10" fmla="*/ 61 w 67"/>
                  <a:gd name="T11" fmla="*/ 17 h 37"/>
                  <a:gd name="T12" fmla="*/ 61 w 67"/>
                  <a:gd name="T13" fmla="*/ 25 h 37"/>
                  <a:gd name="T14" fmla="*/ 55 w 67"/>
                  <a:gd name="T15" fmla="*/ 25 h 37"/>
                  <a:gd name="T16" fmla="*/ 55 w 67"/>
                  <a:gd name="T17" fmla="*/ 25 h 37"/>
                  <a:gd name="T18" fmla="*/ 55 w 67"/>
                  <a:gd name="T19" fmla="*/ 25 h 37"/>
                  <a:gd name="T20" fmla="*/ 55 w 67"/>
                  <a:gd name="T21" fmla="*/ 25 h 37"/>
                  <a:gd name="T22" fmla="*/ 55 w 67"/>
                  <a:gd name="T23" fmla="*/ 31 h 37"/>
                  <a:gd name="T24" fmla="*/ 49 w 67"/>
                  <a:gd name="T25" fmla="*/ 37 h 37"/>
                  <a:gd name="T26" fmla="*/ 49 w 67"/>
                  <a:gd name="T27" fmla="*/ 37 h 37"/>
                  <a:gd name="T28" fmla="*/ 49 w 67"/>
                  <a:gd name="T29" fmla="*/ 31 h 37"/>
                  <a:gd name="T30" fmla="*/ 44 w 67"/>
                  <a:gd name="T31" fmla="*/ 31 h 37"/>
                  <a:gd name="T32" fmla="*/ 36 w 67"/>
                  <a:gd name="T33" fmla="*/ 31 h 37"/>
                  <a:gd name="T34" fmla="*/ 36 w 67"/>
                  <a:gd name="T35" fmla="*/ 25 h 37"/>
                  <a:gd name="T36" fmla="*/ 36 w 67"/>
                  <a:gd name="T37" fmla="*/ 25 h 37"/>
                  <a:gd name="T38" fmla="*/ 36 w 67"/>
                  <a:gd name="T39" fmla="*/ 25 h 37"/>
                  <a:gd name="T40" fmla="*/ 30 w 67"/>
                  <a:gd name="T41" fmla="*/ 25 h 37"/>
                  <a:gd name="T42" fmla="*/ 24 w 67"/>
                  <a:gd name="T43" fmla="*/ 31 h 37"/>
                  <a:gd name="T44" fmla="*/ 24 w 67"/>
                  <a:gd name="T45" fmla="*/ 31 h 37"/>
                  <a:gd name="T46" fmla="*/ 24 w 67"/>
                  <a:gd name="T47" fmla="*/ 37 h 37"/>
                  <a:gd name="T48" fmla="*/ 24 w 67"/>
                  <a:gd name="T49" fmla="*/ 31 h 37"/>
                  <a:gd name="T50" fmla="*/ 18 w 67"/>
                  <a:gd name="T51" fmla="*/ 31 h 37"/>
                  <a:gd name="T52" fmla="*/ 18 w 67"/>
                  <a:gd name="T53" fmla="*/ 31 h 37"/>
                  <a:gd name="T54" fmla="*/ 12 w 67"/>
                  <a:gd name="T55" fmla="*/ 31 h 37"/>
                  <a:gd name="T56" fmla="*/ 12 w 67"/>
                  <a:gd name="T57" fmla="*/ 25 h 37"/>
                  <a:gd name="T58" fmla="*/ 12 w 67"/>
                  <a:gd name="T59" fmla="*/ 25 h 37"/>
                  <a:gd name="T60" fmla="*/ 12 w 67"/>
                  <a:gd name="T61" fmla="*/ 17 h 37"/>
                  <a:gd name="T62" fmla="*/ 6 w 67"/>
                  <a:gd name="T63" fmla="*/ 17 h 37"/>
                  <a:gd name="T64" fmla="*/ 6 w 67"/>
                  <a:gd name="T65" fmla="*/ 17 h 37"/>
                  <a:gd name="T66" fmla="*/ 6 w 67"/>
                  <a:gd name="T67" fmla="*/ 17 h 37"/>
                  <a:gd name="T68" fmla="*/ 0 w 67"/>
                  <a:gd name="T69" fmla="*/ 17 h 37"/>
                  <a:gd name="T70" fmla="*/ 0 w 67"/>
                  <a:gd name="T71" fmla="*/ 11 h 37"/>
                  <a:gd name="T72" fmla="*/ 6 w 67"/>
                  <a:gd name="T73" fmla="*/ 6 h 37"/>
                  <a:gd name="T74" fmla="*/ 6 w 67"/>
                  <a:gd name="T75" fmla="*/ 6 h 37"/>
                  <a:gd name="T76" fmla="*/ 18 w 67"/>
                  <a:gd name="T77" fmla="*/ 0 h 37"/>
                  <a:gd name="T78" fmla="*/ 24 w 67"/>
                  <a:gd name="T79" fmla="*/ 0 h 37"/>
                  <a:gd name="T80" fmla="*/ 30 w 67"/>
                  <a:gd name="T8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37">
                    <a:moveTo>
                      <a:pt x="44" y="0"/>
                    </a:moveTo>
                    <a:lnTo>
                      <a:pt x="44" y="6"/>
                    </a:lnTo>
                    <a:lnTo>
                      <a:pt x="49" y="6"/>
                    </a:lnTo>
                    <a:lnTo>
                      <a:pt x="55" y="6"/>
                    </a:lnTo>
                    <a:lnTo>
                      <a:pt x="55" y="6"/>
                    </a:lnTo>
                    <a:lnTo>
                      <a:pt x="55" y="6"/>
                    </a:lnTo>
                    <a:lnTo>
                      <a:pt x="61" y="11"/>
                    </a:lnTo>
                    <a:lnTo>
                      <a:pt x="67" y="11"/>
                    </a:lnTo>
                    <a:lnTo>
                      <a:pt x="67" y="11"/>
                    </a:lnTo>
                    <a:lnTo>
                      <a:pt x="67" y="17"/>
                    </a:lnTo>
                    <a:lnTo>
                      <a:pt x="61" y="17"/>
                    </a:lnTo>
                    <a:lnTo>
                      <a:pt x="61" y="17"/>
                    </a:lnTo>
                    <a:lnTo>
                      <a:pt x="61" y="17"/>
                    </a:lnTo>
                    <a:lnTo>
                      <a:pt x="61" y="25"/>
                    </a:lnTo>
                    <a:lnTo>
                      <a:pt x="55" y="25"/>
                    </a:lnTo>
                    <a:lnTo>
                      <a:pt x="55" y="25"/>
                    </a:lnTo>
                    <a:lnTo>
                      <a:pt x="55" y="25"/>
                    </a:lnTo>
                    <a:lnTo>
                      <a:pt x="55" y="25"/>
                    </a:lnTo>
                    <a:lnTo>
                      <a:pt x="55" y="25"/>
                    </a:lnTo>
                    <a:lnTo>
                      <a:pt x="55" y="25"/>
                    </a:lnTo>
                    <a:lnTo>
                      <a:pt x="55" y="25"/>
                    </a:lnTo>
                    <a:lnTo>
                      <a:pt x="55" y="25"/>
                    </a:lnTo>
                    <a:lnTo>
                      <a:pt x="55" y="31"/>
                    </a:lnTo>
                    <a:lnTo>
                      <a:pt x="55" y="31"/>
                    </a:lnTo>
                    <a:lnTo>
                      <a:pt x="55" y="31"/>
                    </a:lnTo>
                    <a:lnTo>
                      <a:pt x="49" y="37"/>
                    </a:lnTo>
                    <a:lnTo>
                      <a:pt x="49" y="37"/>
                    </a:lnTo>
                    <a:lnTo>
                      <a:pt x="49" y="37"/>
                    </a:lnTo>
                    <a:lnTo>
                      <a:pt x="49" y="37"/>
                    </a:lnTo>
                    <a:lnTo>
                      <a:pt x="49" y="31"/>
                    </a:lnTo>
                    <a:lnTo>
                      <a:pt x="44" y="37"/>
                    </a:lnTo>
                    <a:lnTo>
                      <a:pt x="44" y="31"/>
                    </a:lnTo>
                    <a:lnTo>
                      <a:pt x="44" y="31"/>
                    </a:lnTo>
                    <a:lnTo>
                      <a:pt x="36" y="31"/>
                    </a:lnTo>
                    <a:lnTo>
                      <a:pt x="36" y="25"/>
                    </a:lnTo>
                    <a:lnTo>
                      <a:pt x="36" y="25"/>
                    </a:lnTo>
                    <a:lnTo>
                      <a:pt x="36" y="25"/>
                    </a:lnTo>
                    <a:lnTo>
                      <a:pt x="36" y="25"/>
                    </a:lnTo>
                    <a:lnTo>
                      <a:pt x="36" y="25"/>
                    </a:lnTo>
                    <a:lnTo>
                      <a:pt x="36" y="25"/>
                    </a:lnTo>
                    <a:lnTo>
                      <a:pt x="36" y="25"/>
                    </a:lnTo>
                    <a:lnTo>
                      <a:pt x="30" y="25"/>
                    </a:lnTo>
                    <a:lnTo>
                      <a:pt x="30" y="31"/>
                    </a:lnTo>
                    <a:lnTo>
                      <a:pt x="24" y="31"/>
                    </a:lnTo>
                    <a:lnTo>
                      <a:pt x="24" y="31"/>
                    </a:lnTo>
                    <a:lnTo>
                      <a:pt x="24" y="31"/>
                    </a:lnTo>
                    <a:lnTo>
                      <a:pt x="24" y="37"/>
                    </a:lnTo>
                    <a:lnTo>
                      <a:pt x="24" y="37"/>
                    </a:lnTo>
                    <a:lnTo>
                      <a:pt x="24" y="31"/>
                    </a:lnTo>
                    <a:lnTo>
                      <a:pt x="24" y="31"/>
                    </a:lnTo>
                    <a:lnTo>
                      <a:pt x="18" y="31"/>
                    </a:lnTo>
                    <a:lnTo>
                      <a:pt x="18" y="31"/>
                    </a:lnTo>
                    <a:lnTo>
                      <a:pt x="18" y="31"/>
                    </a:lnTo>
                    <a:lnTo>
                      <a:pt x="18" y="31"/>
                    </a:lnTo>
                    <a:lnTo>
                      <a:pt x="18" y="31"/>
                    </a:lnTo>
                    <a:lnTo>
                      <a:pt x="12" y="31"/>
                    </a:lnTo>
                    <a:lnTo>
                      <a:pt x="12" y="31"/>
                    </a:lnTo>
                    <a:lnTo>
                      <a:pt x="12" y="25"/>
                    </a:lnTo>
                    <a:lnTo>
                      <a:pt x="12" y="25"/>
                    </a:lnTo>
                    <a:lnTo>
                      <a:pt x="12" y="25"/>
                    </a:lnTo>
                    <a:lnTo>
                      <a:pt x="12" y="17"/>
                    </a:lnTo>
                    <a:lnTo>
                      <a:pt x="12" y="17"/>
                    </a:lnTo>
                    <a:lnTo>
                      <a:pt x="12" y="17"/>
                    </a:lnTo>
                    <a:lnTo>
                      <a:pt x="6" y="17"/>
                    </a:lnTo>
                    <a:lnTo>
                      <a:pt x="6" y="17"/>
                    </a:lnTo>
                    <a:lnTo>
                      <a:pt x="6" y="17"/>
                    </a:lnTo>
                    <a:lnTo>
                      <a:pt x="6" y="17"/>
                    </a:lnTo>
                    <a:lnTo>
                      <a:pt x="6" y="17"/>
                    </a:lnTo>
                    <a:lnTo>
                      <a:pt x="0" y="17"/>
                    </a:lnTo>
                    <a:lnTo>
                      <a:pt x="0" y="17"/>
                    </a:lnTo>
                    <a:lnTo>
                      <a:pt x="0" y="11"/>
                    </a:lnTo>
                    <a:lnTo>
                      <a:pt x="0" y="11"/>
                    </a:lnTo>
                    <a:lnTo>
                      <a:pt x="0" y="11"/>
                    </a:lnTo>
                    <a:lnTo>
                      <a:pt x="6" y="6"/>
                    </a:lnTo>
                    <a:lnTo>
                      <a:pt x="6" y="6"/>
                    </a:lnTo>
                    <a:lnTo>
                      <a:pt x="6" y="6"/>
                    </a:lnTo>
                    <a:lnTo>
                      <a:pt x="12" y="6"/>
                    </a:lnTo>
                    <a:lnTo>
                      <a:pt x="18" y="0"/>
                    </a:lnTo>
                    <a:lnTo>
                      <a:pt x="24" y="0"/>
                    </a:lnTo>
                    <a:lnTo>
                      <a:pt x="24" y="0"/>
                    </a:lnTo>
                    <a:lnTo>
                      <a:pt x="24" y="6"/>
                    </a:lnTo>
                    <a:lnTo>
                      <a:pt x="30" y="6"/>
                    </a:lnTo>
                    <a:lnTo>
                      <a:pt x="44" y="0"/>
                    </a:lnTo>
                    <a:close/>
                  </a:path>
                </a:pathLst>
              </a:custGeom>
              <a:solidFill>
                <a:srgbClr val="F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06" name="Freeform 94"/>
              <p:cNvSpPr>
                <a:spLocks/>
              </p:cNvSpPr>
              <p:nvPr/>
            </p:nvSpPr>
            <p:spPr bwMode="auto">
              <a:xfrm>
                <a:off x="4054" y="2132"/>
                <a:ext cx="20" cy="6"/>
              </a:xfrm>
              <a:custGeom>
                <a:avLst/>
                <a:gdLst>
                  <a:gd name="T0" fmla="*/ 20 w 20"/>
                  <a:gd name="T1" fmla="*/ 0 h 6"/>
                  <a:gd name="T2" fmla="*/ 20 w 20"/>
                  <a:gd name="T3" fmla="*/ 0 h 6"/>
                  <a:gd name="T4" fmla="*/ 12 w 20"/>
                  <a:gd name="T5" fmla="*/ 0 h 6"/>
                  <a:gd name="T6" fmla="*/ 12 w 20"/>
                  <a:gd name="T7" fmla="*/ 0 h 6"/>
                  <a:gd name="T8" fmla="*/ 12 w 20"/>
                  <a:gd name="T9" fmla="*/ 0 h 6"/>
                  <a:gd name="T10" fmla="*/ 6 w 20"/>
                  <a:gd name="T11" fmla="*/ 0 h 6"/>
                  <a:gd name="T12" fmla="*/ 6 w 20"/>
                  <a:gd name="T13" fmla="*/ 0 h 6"/>
                  <a:gd name="T14" fmla="*/ 0 w 20"/>
                  <a:gd name="T15" fmla="*/ 0 h 6"/>
                  <a:gd name="T16" fmla="*/ 0 w 20"/>
                  <a:gd name="T17" fmla="*/ 0 h 6"/>
                  <a:gd name="T18" fmla="*/ 0 w 20"/>
                  <a:gd name="T19" fmla="*/ 0 h 6"/>
                  <a:gd name="T20" fmla="*/ 0 w 20"/>
                  <a:gd name="T21" fmla="*/ 0 h 6"/>
                  <a:gd name="T22" fmla="*/ 0 w 20"/>
                  <a:gd name="T23" fmla="*/ 0 h 6"/>
                  <a:gd name="T24" fmla="*/ 0 w 20"/>
                  <a:gd name="T25" fmla="*/ 0 h 6"/>
                  <a:gd name="T26" fmla="*/ 0 w 20"/>
                  <a:gd name="T27" fmla="*/ 6 h 6"/>
                  <a:gd name="T28" fmla="*/ 0 w 20"/>
                  <a:gd name="T29" fmla="*/ 6 h 6"/>
                  <a:gd name="T30" fmla="*/ 6 w 20"/>
                  <a:gd name="T31" fmla="*/ 6 h 6"/>
                  <a:gd name="T32" fmla="*/ 6 w 20"/>
                  <a:gd name="T33" fmla="*/ 6 h 6"/>
                  <a:gd name="T34" fmla="*/ 6 w 20"/>
                  <a:gd name="T35" fmla="*/ 6 h 6"/>
                  <a:gd name="T36" fmla="*/ 12 w 20"/>
                  <a:gd name="T37" fmla="*/ 6 h 6"/>
                  <a:gd name="T38" fmla="*/ 20 w 20"/>
                  <a:gd name="T39" fmla="*/ 6 h 6"/>
                  <a:gd name="T40" fmla="*/ 20 w 20"/>
                  <a:gd name="T41" fmla="*/ 6 h 6"/>
                  <a:gd name="T42" fmla="*/ 20 w 20"/>
                  <a:gd name="T43" fmla="*/ 6 h 6"/>
                  <a:gd name="T44" fmla="*/ 20 w 20"/>
                  <a:gd name="T45" fmla="*/ 0 h 6"/>
                  <a:gd name="T46" fmla="*/ 20 w 20"/>
                  <a:gd name="T4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6">
                    <a:moveTo>
                      <a:pt x="20" y="0"/>
                    </a:moveTo>
                    <a:lnTo>
                      <a:pt x="20" y="0"/>
                    </a:lnTo>
                    <a:lnTo>
                      <a:pt x="12" y="0"/>
                    </a:lnTo>
                    <a:lnTo>
                      <a:pt x="12" y="0"/>
                    </a:lnTo>
                    <a:lnTo>
                      <a:pt x="12" y="0"/>
                    </a:lnTo>
                    <a:lnTo>
                      <a:pt x="6" y="0"/>
                    </a:lnTo>
                    <a:lnTo>
                      <a:pt x="6" y="0"/>
                    </a:lnTo>
                    <a:lnTo>
                      <a:pt x="0" y="0"/>
                    </a:lnTo>
                    <a:lnTo>
                      <a:pt x="0" y="0"/>
                    </a:lnTo>
                    <a:lnTo>
                      <a:pt x="0" y="0"/>
                    </a:lnTo>
                    <a:lnTo>
                      <a:pt x="0" y="0"/>
                    </a:lnTo>
                    <a:lnTo>
                      <a:pt x="0" y="0"/>
                    </a:lnTo>
                    <a:lnTo>
                      <a:pt x="0" y="0"/>
                    </a:lnTo>
                    <a:lnTo>
                      <a:pt x="0" y="6"/>
                    </a:lnTo>
                    <a:lnTo>
                      <a:pt x="0" y="6"/>
                    </a:lnTo>
                    <a:lnTo>
                      <a:pt x="6" y="6"/>
                    </a:lnTo>
                    <a:lnTo>
                      <a:pt x="6" y="6"/>
                    </a:lnTo>
                    <a:lnTo>
                      <a:pt x="6" y="6"/>
                    </a:lnTo>
                    <a:lnTo>
                      <a:pt x="12" y="6"/>
                    </a:lnTo>
                    <a:lnTo>
                      <a:pt x="20" y="6"/>
                    </a:lnTo>
                    <a:lnTo>
                      <a:pt x="20" y="6"/>
                    </a:lnTo>
                    <a:lnTo>
                      <a:pt x="20" y="6"/>
                    </a:lnTo>
                    <a:lnTo>
                      <a:pt x="20" y="0"/>
                    </a:lnTo>
                    <a:lnTo>
                      <a:pt x="2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07" name="Freeform 95"/>
              <p:cNvSpPr>
                <a:spLocks/>
              </p:cNvSpPr>
              <p:nvPr/>
            </p:nvSpPr>
            <p:spPr bwMode="auto">
              <a:xfrm>
                <a:off x="4018" y="2060"/>
                <a:ext cx="36" cy="17"/>
              </a:xfrm>
              <a:custGeom>
                <a:avLst/>
                <a:gdLst>
                  <a:gd name="T0" fmla="*/ 36 w 36"/>
                  <a:gd name="T1" fmla="*/ 11 h 17"/>
                  <a:gd name="T2" fmla="*/ 30 w 36"/>
                  <a:gd name="T3" fmla="*/ 11 h 17"/>
                  <a:gd name="T4" fmla="*/ 24 w 36"/>
                  <a:gd name="T5" fmla="*/ 11 h 17"/>
                  <a:gd name="T6" fmla="*/ 18 w 36"/>
                  <a:gd name="T7" fmla="*/ 6 h 17"/>
                  <a:gd name="T8" fmla="*/ 18 w 36"/>
                  <a:gd name="T9" fmla="*/ 6 h 17"/>
                  <a:gd name="T10" fmla="*/ 12 w 36"/>
                  <a:gd name="T11" fmla="*/ 6 h 17"/>
                  <a:gd name="T12" fmla="*/ 6 w 36"/>
                  <a:gd name="T13" fmla="*/ 0 h 17"/>
                  <a:gd name="T14" fmla="*/ 6 w 36"/>
                  <a:gd name="T15" fmla="*/ 0 h 17"/>
                  <a:gd name="T16" fmla="*/ 6 w 36"/>
                  <a:gd name="T17" fmla="*/ 0 h 17"/>
                  <a:gd name="T18" fmla="*/ 0 w 36"/>
                  <a:gd name="T19" fmla="*/ 0 h 17"/>
                  <a:gd name="T20" fmla="*/ 0 w 36"/>
                  <a:gd name="T21" fmla="*/ 0 h 17"/>
                  <a:gd name="T22" fmla="*/ 6 w 36"/>
                  <a:gd name="T23" fmla="*/ 6 h 17"/>
                  <a:gd name="T24" fmla="*/ 12 w 36"/>
                  <a:gd name="T25" fmla="*/ 6 h 17"/>
                  <a:gd name="T26" fmla="*/ 12 w 36"/>
                  <a:gd name="T27" fmla="*/ 6 h 17"/>
                  <a:gd name="T28" fmla="*/ 12 w 36"/>
                  <a:gd name="T29" fmla="*/ 11 h 17"/>
                  <a:gd name="T30" fmla="*/ 24 w 36"/>
                  <a:gd name="T31" fmla="*/ 11 h 17"/>
                  <a:gd name="T32" fmla="*/ 30 w 36"/>
                  <a:gd name="T33" fmla="*/ 11 h 17"/>
                  <a:gd name="T34" fmla="*/ 30 w 36"/>
                  <a:gd name="T35" fmla="*/ 11 h 17"/>
                  <a:gd name="T36" fmla="*/ 30 w 36"/>
                  <a:gd name="T37" fmla="*/ 17 h 17"/>
                  <a:gd name="T38" fmla="*/ 36 w 36"/>
                  <a:gd name="T39" fmla="*/ 17 h 17"/>
                  <a:gd name="T40" fmla="*/ 36 w 36"/>
                  <a:gd name="T4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17">
                    <a:moveTo>
                      <a:pt x="36" y="11"/>
                    </a:moveTo>
                    <a:lnTo>
                      <a:pt x="30" y="11"/>
                    </a:lnTo>
                    <a:lnTo>
                      <a:pt x="24" y="11"/>
                    </a:lnTo>
                    <a:lnTo>
                      <a:pt x="18" y="6"/>
                    </a:lnTo>
                    <a:lnTo>
                      <a:pt x="18" y="6"/>
                    </a:lnTo>
                    <a:lnTo>
                      <a:pt x="12" y="6"/>
                    </a:lnTo>
                    <a:lnTo>
                      <a:pt x="6" y="0"/>
                    </a:lnTo>
                    <a:lnTo>
                      <a:pt x="6" y="0"/>
                    </a:lnTo>
                    <a:lnTo>
                      <a:pt x="6" y="0"/>
                    </a:lnTo>
                    <a:lnTo>
                      <a:pt x="0" y="0"/>
                    </a:lnTo>
                    <a:lnTo>
                      <a:pt x="0" y="0"/>
                    </a:lnTo>
                    <a:lnTo>
                      <a:pt x="6" y="6"/>
                    </a:lnTo>
                    <a:lnTo>
                      <a:pt x="12" y="6"/>
                    </a:lnTo>
                    <a:lnTo>
                      <a:pt x="12" y="6"/>
                    </a:lnTo>
                    <a:lnTo>
                      <a:pt x="12" y="11"/>
                    </a:lnTo>
                    <a:lnTo>
                      <a:pt x="24" y="11"/>
                    </a:lnTo>
                    <a:lnTo>
                      <a:pt x="30" y="11"/>
                    </a:lnTo>
                    <a:lnTo>
                      <a:pt x="30" y="11"/>
                    </a:lnTo>
                    <a:lnTo>
                      <a:pt x="30" y="17"/>
                    </a:lnTo>
                    <a:lnTo>
                      <a:pt x="36" y="17"/>
                    </a:lnTo>
                    <a:lnTo>
                      <a:pt x="3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08" name="Freeform 96"/>
              <p:cNvSpPr>
                <a:spLocks/>
              </p:cNvSpPr>
              <p:nvPr/>
            </p:nvSpPr>
            <p:spPr bwMode="auto">
              <a:xfrm>
                <a:off x="4074" y="2060"/>
                <a:ext cx="35" cy="17"/>
              </a:xfrm>
              <a:custGeom>
                <a:avLst/>
                <a:gdLst>
                  <a:gd name="T0" fmla="*/ 0 w 35"/>
                  <a:gd name="T1" fmla="*/ 11 h 17"/>
                  <a:gd name="T2" fmla="*/ 0 w 35"/>
                  <a:gd name="T3" fmla="*/ 11 h 17"/>
                  <a:gd name="T4" fmla="*/ 11 w 35"/>
                  <a:gd name="T5" fmla="*/ 11 h 17"/>
                  <a:gd name="T6" fmla="*/ 17 w 35"/>
                  <a:gd name="T7" fmla="*/ 6 h 17"/>
                  <a:gd name="T8" fmla="*/ 17 w 35"/>
                  <a:gd name="T9" fmla="*/ 6 h 17"/>
                  <a:gd name="T10" fmla="*/ 23 w 35"/>
                  <a:gd name="T11" fmla="*/ 6 h 17"/>
                  <a:gd name="T12" fmla="*/ 23 w 35"/>
                  <a:gd name="T13" fmla="*/ 6 h 17"/>
                  <a:gd name="T14" fmla="*/ 29 w 35"/>
                  <a:gd name="T15" fmla="*/ 6 h 17"/>
                  <a:gd name="T16" fmla="*/ 29 w 35"/>
                  <a:gd name="T17" fmla="*/ 6 h 17"/>
                  <a:gd name="T18" fmla="*/ 35 w 35"/>
                  <a:gd name="T19" fmla="*/ 0 h 17"/>
                  <a:gd name="T20" fmla="*/ 29 w 35"/>
                  <a:gd name="T21" fmla="*/ 6 h 17"/>
                  <a:gd name="T22" fmla="*/ 23 w 35"/>
                  <a:gd name="T23" fmla="*/ 6 h 17"/>
                  <a:gd name="T24" fmla="*/ 23 w 35"/>
                  <a:gd name="T25" fmla="*/ 6 h 17"/>
                  <a:gd name="T26" fmla="*/ 23 w 35"/>
                  <a:gd name="T27" fmla="*/ 6 h 17"/>
                  <a:gd name="T28" fmla="*/ 17 w 35"/>
                  <a:gd name="T29" fmla="*/ 11 h 17"/>
                  <a:gd name="T30" fmla="*/ 11 w 35"/>
                  <a:gd name="T31" fmla="*/ 11 h 17"/>
                  <a:gd name="T32" fmla="*/ 5 w 35"/>
                  <a:gd name="T33" fmla="*/ 11 h 17"/>
                  <a:gd name="T34" fmla="*/ 5 w 35"/>
                  <a:gd name="T35" fmla="*/ 11 h 17"/>
                  <a:gd name="T36" fmla="*/ 0 w 35"/>
                  <a:gd name="T37" fmla="*/ 17 h 17"/>
                  <a:gd name="T38" fmla="*/ 0 w 35"/>
                  <a:gd name="T39" fmla="*/ 17 h 17"/>
                  <a:gd name="T40" fmla="*/ 0 w 35"/>
                  <a:gd name="T4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7">
                    <a:moveTo>
                      <a:pt x="0" y="11"/>
                    </a:moveTo>
                    <a:lnTo>
                      <a:pt x="0" y="11"/>
                    </a:lnTo>
                    <a:lnTo>
                      <a:pt x="11" y="11"/>
                    </a:lnTo>
                    <a:lnTo>
                      <a:pt x="17" y="6"/>
                    </a:lnTo>
                    <a:lnTo>
                      <a:pt x="17" y="6"/>
                    </a:lnTo>
                    <a:lnTo>
                      <a:pt x="23" y="6"/>
                    </a:lnTo>
                    <a:lnTo>
                      <a:pt x="23" y="6"/>
                    </a:lnTo>
                    <a:lnTo>
                      <a:pt x="29" y="6"/>
                    </a:lnTo>
                    <a:lnTo>
                      <a:pt x="29" y="6"/>
                    </a:lnTo>
                    <a:lnTo>
                      <a:pt x="35" y="0"/>
                    </a:lnTo>
                    <a:lnTo>
                      <a:pt x="29" y="6"/>
                    </a:lnTo>
                    <a:lnTo>
                      <a:pt x="23" y="6"/>
                    </a:lnTo>
                    <a:lnTo>
                      <a:pt x="23" y="6"/>
                    </a:lnTo>
                    <a:lnTo>
                      <a:pt x="23" y="6"/>
                    </a:lnTo>
                    <a:lnTo>
                      <a:pt x="17" y="11"/>
                    </a:lnTo>
                    <a:lnTo>
                      <a:pt x="11" y="11"/>
                    </a:lnTo>
                    <a:lnTo>
                      <a:pt x="5" y="11"/>
                    </a:lnTo>
                    <a:lnTo>
                      <a:pt x="5" y="11"/>
                    </a:lnTo>
                    <a:lnTo>
                      <a:pt x="0" y="17"/>
                    </a:lnTo>
                    <a:lnTo>
                      <a:pt x="0" y="17"/>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09" name="Freeform 97"/>
              <p:cNvSpPr>
                <a:spLocks/>
              </p:cNvSpPr>
              <p:nvPr/>
            </p:nvSpPr>
            <p:spPr bwMode="auto">
              <a:xfrm>
                <a:off x="4066" y="2066"/>
                <a:ext cx="43" cy="43"/>
              </a:xfrm>
              <a:custGeom>
                <a:avLst/>
                <a:gdLst>
                  <a:gd name="T0" fmla="*/ 0 w 43"/>
                  <a:gd name="T1" fmla="*/ 43 h 43"/>
                  <a:gd name="T2" fmla="*/ 0 w 43"/>
                  <a:gd name="T3" fmla="*/ 37 h 43"/>
                  <a:gd name="T4" fmla="*/ 0 w 43"/>
                  <a:gd name="T5" fmla="*/ 31 h 43"/>
                  <a:gd name="T6" fmla="*/ 0 w 43"/>
                  <a:gd name="T7" fmla="*/ 17 h 43"/>
                  <a:gd name="T8" fmla="*/ 0 w 43"/>
                  <a:gd name="T9" fmla="*/ 17 h 43"/>
                  <a:gd name="T10" fmla="*/ 0 w 43"/>
                  <a:gd name="T11" fmla="*/ 17 h 43"/>
                  <a:gd name="T12" fmla="*/ 0 w 43"/>
                  <a:gd name="T13" fmla="*/ 17 h 43"/>
                  <a:gd name="T14" fmla="*/ 8 w 43"/>
                  <a:gd name="T15" fmla="*/ 11 h 43"/>
                  <a:gd name="T16" fmla="*/ 8 w 43"/>
                  <a:gd name="T17" fmla="*/ 11 h 43"/>
                  <a:gd name="T18" fmla="*/ 8 w 43"/>
                  <a:gd name="T19" fmla="*/ 11 h 43"/>
                  <a:gd name="T20" fmla="*/ 13 w 43"/>
                  <a:gd name="T21" fmla="*/ 5 h 43"/>
                  <a:gd name="T22" fmla="*/ 19 w 43"/>
                  <a:gd name="T23" fmla="*/ 5 h 43"/>
                  <a:gd name="T24" fmla="*/ 19 w 43"/>
                  <a:gd name="T25" fmla="*/ 5 h 43"/>
                  <a:gd name="T26" fmla="*/ 25 w 43"/>
                  <a:gd name="T27" fmla="*/ 5 h 43"/>
                  <a:gd name="T28" fmla="*/ 31 w 43"/>
                  <a:gd name="T29" fmla="*/ 5 h 43"/>
                  <a:gd name="T30" fmla="*/ 37 w 43"/>
                  <a:gd name="T31" fmla="*/ 0 h 43"/>
                  <a:gd name="T32" fmla="*/ 37 w 43"/>
                  <a:gd name="T33" fmla="*/ 0 h 43"/>
                  <a:gd name="T34" fmla="*/ 43 w 43"/>
                  <a:gd name="T35" fmla="*/ 0 h 43"/>
                  <a:gd name="T36" fmla="*/ 43 w 43"/>
                  <a:gd name="T37" fmla="*/ 0 h 43"/>
                  <a:gd name="T38" fmla="*/ 43 w 43"/>
                  <a:gd name="T39" fmla="*/ 0 h 43"/>
                  <a:gd name="T40" fmla="*/ 43 w 43"/>
                  <a:gd name="T41" fmla="*/ 0 h 43"/>
                  <a:gd name="T42" fmla="*/ 37 w 43"/>
                  <a:gd name="T43" fmla="*/ 5 h 43"/>
                  <a:gd name="T44" fmla="*/ 37 w 43"/>
                  <a:gd name="T45" fmla="*/ 5 h 43"/>
                  <a:gd name="T46" fmla="*/ 37 w 43"/>
                  <a:gd name="T47" fmla="*/ 5 h 43"/>
                  <a:gd name="T48" fmla="*/ 37 w 43"/>
                  <a:gd name="T49" fmla="*/ 5 h 43"/>
                  <a:gd name="T50" fmla="*/ 31 w 43"/>
                  <a:gd name="T51" fmla="*/ 11 h 43"/>
                  <a:gd name="T52" fmla="*/ 25 w 43"/>
                  <a:gd name="T53" fmla="*/ 11 h 43"/>
                  <a:gd name="T54" fmla="*/ 19 w 43"/>
                  <a:gd name="T55" fmla="*/ 11 h 43"/>
                  <a:gd name="T56" fmla="*/ 19 w 43"/>
                  <a:gd name="T57" fmla="*/ 11 h 43"/>
                  <a:gd name="T58" fmla="*/ 13 w 43"/>
                  <a:gd name="T59" fmla="*/ 17 h 43"/>
                  <a:gd name="T60" fmla="*/ 13 w 43"/>
                  <a:gd name="T61" fmla="*/ 17 h 43"/>
                  <a:gd name="T62" fmla="*/ 13 w 43"/>
                  <a:gd name="T63" fmla="*/ 17 h 43"/>
                  <a:gd name="T64" fmla="*/ 13 w 43"/>
                  <a:gd name="T65" fmla="*/ 17 h 43"/>
                  <a:gd name="T66" fmla="*/ 8 w 43"/>
                  <a:gd name="T67" fmla="*/ 25 h 43"/>
                  <a:gd name="T68" fmla="*/ 8 w 43"/>
                  <a:gd name="T69" fmla="*/ 25 h 43"/>
                  <a:gd name="T70" fmla="*/ 8 w 43"/>
                  <a:gd name="T71" fmla="*/ 25 h 43"/>
                  <a:gd name="T72" fmla="*/ 8 w 43"/>
                  <a:gd name="T73" fmla="*/ 25 h 43"/>
                  <a:gd name="T74" fmla="*/ 8 w 43"/>
                  <a:gd name="T75" fmla="*/ 31 h 43"/>
                  <a:gd name="T76" fmla="*/ 8 w 43"/>
                  <a:gd name="T77" fmla="*/ 37 h 43"/>
                  <a:gd name="T78" fmla="*/ 8 w 43"/>
                  <a:gd name="T79" fmla="*/ 37 h 43"/>
                  <a:gd name="T80" fmla="*/ 8 w 43"/>
                  <a:gd name="T81" fmla="*/ 37 h 43"/>
                  <a:gd name="T82" fmla="*/ 0 w 43"/>
                  <a:gd name="T83" fmla="*/ 43 h 43"/>
                  <a:gd name="T84" fmla="*/ 0 w 43"/>
                  <a:gd name="T85" fmla="*/ 43 h 43"/>
                  <a:gd name="T86" fmla="*/ 0 w 43"/>
                  <a:gd name="T8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43">
                    <a:moveTo>
                      <a:pt x="0" y="43"/>
                    </a:moveTo>
                    <a:lnTo>
                      <a:pt x="0" y="37"/>
                    </a:lnTo>
                    <a:lnTo>
                      <a:pt x="0" y="31"/>
                    </a:lnTo>
                    <a:lnTo>
                      <a:pt x="0" y="17"/>
                    </a:lnTo>
                    <a:lnTo>
                      <a:pt x="0" y="17"/>
                    </a:lnTo>
                    <a:lnTo>
                      <a:pt x="0" y="17"/>
                    </a:lnTo>
                    <a:lnTo>
                      <a:pt x="0" y="17"/>
                    </a:lnTo>
                    <a:lnTo>
                      <a:pt x="8" y="11"/>
                    </a:lnTo>
                    <a:lnTo>
                      <a:pt x="8" y="11"/>
                    </a:lnTo>
                    <a:lnTo>
                      <a:pt x="8" y="11"/>
                    </a:lnTo>
                    <a:lnTo>
                      <a:pt x="13" y="5"/>
                    </a:lnTo>
                    <a:lnTo>
                      <a:pt x="19" y="5"/>
                    </a:lnTo>
                    <a:lnTo>
                      <a:pt x="19" y="5"/>
                    </a:lnTo>
                    <a:lnTo>
                      <a:pt x="25" y="5"/>
                    </a:lnTo>
                    <a:lnTo>
                      <a:pt x="31" y="5"/>
                    </a:lnTo>
                    <a:lnTo>
                      <a:pt x="37" y="0"/>
                    </a:lnTo>
                    <a:lnTo>
                      <a:pt x="37" y="0"/>
                    </a:lnTo>
                    <a:lnTo>
                      <a:pt x="43" y="0"/>
                    </a:lnTo>
                    <a:lnTo>
                      <a:pt x="43" y="0"/>
                    </a:lnTo>
                    <a:lnTo>
                      <a:pt x="43" y="0"/>
                    </a:lnTo>
                    <a:lnTo>
                      <a:pt x="43" y="0"/>
                    </a:lnTo>
                    <a:lnTo>
                      <a:pt x="37" y="5"/>
                    </a:lnTo>
                    <a:lnTo>
                      <a:pt x="37" y="5"/>
                    </a:lnTo>
                    <a:lnTo>
                      <a:pt x="37" y="5"/>
                    </a:lnTo>
                    <a:lnTo>
                      <a:pt x="37" y="5"/>
                    </a:lnTo>
                    <a:lnTo>
                      <a:pt x="31" y="11"/>
                    </a:lnTo>
                    <a:lnTo>
                      <a:pt x="25" y="11"/>
                    </a:lnTo>
                    <a:lnTo>
                      <a:pt x="19" y="11"/>
                    </a:lnTo>
                    <a:lnTo>
                      <a:pt x="19" y="11"/>
                    </a:lnTo>
                    <a:lnTo>
                      <a:pt x="13" y="17"/>
                    </a:lnTo>
                    <a:lnTo>
                      <a:pt x="13" y="17"/>
                    </a:lnTo>
                    <a:lnTo>
                      <a:pt x="13" y="17"/>
                    </a:lnTo>
                    <a:lnTo>
                      <a:pt x="13" y="17"/>
                    </a:lnTo>
                    <a:lnTo>
                      <a:pt x="8" y="25"/>
                    </a:lnTo>
                    <a:lnTo>
                      <a:pt x="8" y="25"/>
                    </a:lnTo>
                    <a:lnTo>
                      <a:pt x="8" y="25"/>
                    </a:lnTo>
                    <a:lnTo>
                      <a:pt x="8" y="25"/>
                    </a:lnTo>
                    <a:lnTo>
                      <a:pt x="8" y="31"/>
                    </a:lnTo>
                    <a:lnTo>
                      <a:pt x="8" y="37"/>
                    </a:lnTo>
                    <a:lnTo>
                      <a:pt x="8" y="37"/>
                    </a:lnTo>
                    <a:lnTo>
                      <a:pt x="8" y="37"/>
                    </a:lnTo>
                    <a:lnTo>
                      <a:pt x="0" y="43"/>
                    </a:lnTo>
                    <a:lnTo>
                      <a:pt x="0" y="43"/>
                    </a:lnTo>
                    <a:lnTo>
                      <a:pt x="0" y="4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10" name="Freeform 98"/>
              <p:cNvSpPr>
                <a:spLocks/>
              </p:cNvSpPr>
              <p:nvPr/>
            </p:nvSpPr>
            <p:spPr bwMode="auto">
              <a:xfrm>
                <a:off x="4018" y="2066"/>
                <a:ext cx="36" cy="31"/>
              </a:xfrm>
              <a:custGeom>
                <a:avLst/>
                <a:gdLst>
                  <a:gd name="T0" fmla="*/ 36 w 36"/>
                  <a:gd name="T1" fmla="*/ 25 h 31"/>
                  <a:gd name="T2" fmla="*/ 36 w 36"/>
                  <a:gd name="T3" fmla="*/ 25 h 31"/>
                  <a:gd name="T4" fmla="*/ 36 w 36"/>
                  <a:gd name="T5" fmla="*/ 17 h 31"/>
                  <a:gd name="T6" fmla="*/ 36 w 36"/>
                  <a:gd name="T7" fmla="*/ 11 h 31"/>
                  <a:gd name="T8" fmla="*/ 36 w 36"/>
                  <a:gd name="T9" fmla="*/ 11 h 31"/>
                  <a:gd name="T10" fmla="*/ 30 w 36"/>
                  <a:gd name="T11" fmla="*/ 11 h 31"/>
                  <a:gd name="T12" fmla="*/ 24 w 36"/>
                  <a:gd name="T13" fmla="*/ 11 h 31"/>
                  <a:gd name="T14" fmla="*/ 18 w 36"/>
                  <a:gd name="T15" fmla="*/ 5 h 31"/>
                  <a:gd name="T16" fmla="*/ 18 w 36"/>
                  <a:gd name="T17" fmla="*/ 5 h 31"/>
                  <a:gd name="T18" fmla="*/ 12 w 36"/>
                  <a:gd name="T19" fmla="*/ 5 h 31"/>
                  <a:gd name="T20" fmla="*/ 6 w 36"/>
                  <a:gd name="T21" fmla="*/ 5 h 31"/>
                  <a:gd name="T22" fmla="*/ 0 w 36"/>
                  <a:gd name="T23" fmla="*/ 0 h 31"/>
                  <a:gd name="T24" fmla="*/ 0 w 36"/>
                  <a:gd name="T25" fmla="*/ 0 h 31"/>
                  <a:gd name="T26" fmla="*/ 0 w 36"/>
                  <a:gd name="T27" fmla="*/ 0 h 31"/>
                  <a:gd name="T28" fmla="*/ 0 w 36"/>
                  <a:gd name="T29" fmla="*/ 0 h 31"/>
                  <a:gd name="T30" fmla="*/ 0 w 36"/>
                  <a:gd name="T31" fmla="*/ 0 h 31"/>
                  <a:gd name="T32" fmla="*/ 0 w 36"/>
                  <a:gd name="T33" fmla="*/ 0 h 31"/>
                  <a:gd name="T34" fmla="*/ 6 w 36"/>
                  <a:gd name="T35" fmla="*/ 5 h 31"/>
                  <a:gd name="T36" fmla="*/ 12 w 36"/>
                  <a:gd name="T37" fmla="*/ 11 h 31"/>
                  <a:gd name="T38" fmla="*/ 18 w 36"/>
                  <a:gd name="T39" fmla="*/ 11 h 31"/>
                  <a:gd name="T40" fmla="*/ 18 w 36"/>
                  <a:gd name="T41" fmla="*/ 11 h 31"/>
                  <a:gd name="T42" fmla="*/ 24 w 36"/>
                  <a:gd name="T43" fmla="*/ 17 h 31"/>
                  <a:gd name="T44" fmla="*/ 30 w 36"/>
                  <a:gd name="T45" fmla="*/ 17 h 31"/>
                  <a:gd name="T46" fmla="*/ 36 w 36"/>
                  <a:gd name="T47" fmla="*/ 17 h 31"/>
                  <a:gd name="T48" fmla="*/ 36 w 36"/>
                  <a:gd name="T49" fmla="*/ 17 h 31"/>
                  <a:gd name="T50" fmla="*/ 30 w 36"/>
                  <a:gd name="T51" fmla="*/ 25 h 31"/>
                  <a:gd name="T52" fmla="*/ 30 w 36"/>
                  <a:gd name="T53" fmla="*/ 31 h 31"/>
                  <a:gd name="T54" fmla="*/ 36 w 36"/>
                  <a:gd name="T55"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31">
                    <a:moveTo>
                      <a:pt x="36" y="25"/>
                    </a:moveTo>
                    <a:lnTo>
                      <a:pt x="36" y="25"/>
                    </a:lnTo>
                    <a:lnTo>
                      <a:pt x="36" y="17"/>
                    </a:lnTo>
                    <a:lnTo>
                      <a:pt x="36" y="11"/>
                    </a:lnTo>
                    <a:lnTo>
                      <a:pt x="36" y="11"/>
                    </a:lnTo>
                    <a:lnTo>
                      <a:pt x="30" y="11"/>
                    </a:lnTo>
                    <a:lnTo>
                      <a:pt x="24" y="11"/>
                    </a:lnTo>
                    <a:lnTo>
                      <a:pt x="18" y="5"/>
                    </a:lnTo>
                    <a:lnTo>
                      <a:pt x="18" y="5"/>
                    </a:lnTo>
                    <a:lnTo>
                      <a:pt x="12" y="5"/>
                    </a:lnTo>
                    <a:lnTo>
                      <a:pt x="6" y="5"/>
                    </a:lnTo>
                    <a:lnTo>
                      <a:pt x="0" y="0"/>
                    </a:lnTo>
                    <a:lnTo>
                      <a:pt x="0" y="0"/>
                    </a:lnTo>
                    <a:lnTo>
                      <a:pt x="0" y="0"/>
                    </a:lnTo>
                    <a:lnTo>
                      <a:pt x="0" y="0"/>
                    </a:lnTo>
                    <a:lnTo>
                      <a:pt x="0" y="0"/>
                    </a:lnTo>
                    <a:lnTo>
                      <a:pt x="0" y="0"/>
                    </a:lnTo>
                    <a:lnTo>
                      <a:pt x="6" y="5"/>
                    </a:lnTo>
                    <a:lnTo>
                      <a:pt x="12" y="11"/>
                    </a:lnTo>
                    <a:lnTo>
                      <a:pt x="18" y="11"/>
                    </a:lnTo>
                    <a:lnTo>
                      <a:pt x="18" y="11"/>
                    </a:lnTo>
                    <a:lnTo>
                      <a:pt x="24" y="17"/>
                    </a:lnTo>
                    <a:lnTo>
                      <a:pt x="30" y="17"/>
                    </a:lnTo>
                    <a:lnTo>
                      <a:pt x="36" y="17"/>
                    </a:lnTo>
                    <a:lnTo>
                      <a:pt x="36" y="17"/>
                    </a:lnTo>
                    <a:lnTo>
                      <a:pt x="30" y="25"/>
                    </a:lnTo>
                    <a:lnTo>
                      <a:pt x="30" y="31"/>
                    </a:lnTo>
                    <a:lnTo>
                      <a:pt x="36" y="2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11" name="Freeform 99"/>
              <p:cNvSpPr>
                <a:spLocks/>
              </p:cNvSpPr>
              <p:nvPr/>
            </p:nvSpPr>
            <p:spPr bwMode="auto">
              <a:xfrm>
                <a:off x="4005" y="2077"/>
                <a:ext cx="19" cy="38"/>
              </a:xfrm>
              <a:custGeom>
                <a:avLst/>
                <a:gdLst>
                  <a:gd name="T0" fmla="*/ 0 w 19"/>
                  <a:gd name="T1" fmla="*/ 0 h 38"/>
                  <a:gd name="T2" fmla="*/ 0 w 19"/>
                  <a:gd name="T3" fmla="*/ 6 h 38"/>
                  <a:gd name="T4" fmla="*/ 0 w 19"/>
                  <a:gd name="T5" fmla="*/ 14 h 38"/>
                  <a:gd name="T6" fmla="*/ 6 w 19"/>
                  <a:gd name="T7" fmla="*/ 20 h 38"/>
                  <a:gd name="T8" fmla="*/ 6 w 19"/>
                  <a:gd name="T9" fmla="*/ 20 h 38"/>
                  <a:gd name="T10" fmla="*/ 13 w 19"/>
                  <a:gd name="T11" fmla="*/ 26 h 38"/>
                  <a:gd name="T12" fmla="*/ 13 w 19"/>
                  <a:gd name="T13" fmla="*/ 32 h 38"/>
                  <a:gd name="T14" fmla="*/ 19 w 19"/>
                  <a:gd name="T15" fmla="*/ 32 h 38"/>
                  <a:gd name="T16" fmla="*/ 19 w 19"/>
                  <a:gd name="T17" fmla="*/ 32 h 38"/>
                  <a:gd name="T18" fmla="*/ 19 w 19"/>
                  <a:gd name="T19" fmla="*/ 38 h 38"/>
                  <a:gd name="T20" fmla="*/ 19 w 19"/>
                  <a:gd name="T21" fmla="*/ 38 h 38"/>
                  <a:gd name="T22" fmla="*/ 13 w 19"/>
                  <a:gd name="T23" fmla="*/ 32 h 38"/>
                  <a:gd name="T24" fmla="*/ 13 w 19"/>
                  <a:gd name="T25" fmla="*/ 32 h 38"/>
                  <a:gd name="T26" fmla="*/ 6 w 19"/>
                  <a:gd name="T27" fmla="*/ 26 h 38"/>
                  <a:gd name="T28" fmla="*/ 0 w 19"/>
                  <a:gd name="T29" fmla="*/ 20 h 38"/>
                  <a:gd name="T30" fmla="*/ 0 w 19"/>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8">
                    <a:moveTo>
                      <a:pt x="0" y="0"/>
                    </a:moveTo>
                    <a:lnTo>
                      <a:pt x="0" y="6"/>
                    </a:lnTo>
                    <a:lnTo>
                      <a:pt x="0" y="14"/>
                    </a:lnTo>
                    <a:lnTo>
                      <a:pt x="6" y="20"/>
                    </a:lnTo>
                    <a:lnTo>
                      <a:pt x="6" y="20"/>
                    </a:lnTo>
                    <a:lnTo>
                      <a:pt x="13" y="26"/>
                    </a:lnTo>
                    <a:lnTo>
                      <a:pt x="13" y="32"/>
                    </a:lnTo>
                    <a:lnTo>
                      <a:pt x="19" y="32"/>
                    </a:lnTo>
                    <a:lnTo>
                      <a:pt x="19" y="32"/>
                    </a:lnTo>
                    <a:lnTo>
                      <a:pt x="19" y="38"/>
                    </a:lnTo>
                    <a:lnTo>
                      <a:pt x="19" y="38"/>
                    </a:lnTo>
                    <a:lnTo>
                      <a:pt x="13" y="32"/>
                    </a:lnTo>
                    <a:lnTo>
                      <a:pt x="13" y="32"/>
                    </a:lnTo>
                    <a:lnTo>
                      <a:pt x="6" y="26"/>
                    </a:lnTo>
                    <a:lnTo>
                      <a:pt x="0" y="20"/>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12" name="Freeform 100"/>
              <p:cNvSpPr>
                <a:spLocks/>
              </p:cNvSpPr>
              <p:nvPr/>
            </p:nvSpPr>
            <p:spPr bwMode="auto">
              <a:xfrm>
                <a:off x="3718" y="2022"/>
                <a:ext cx="196" cy="130"/>
              </a:xfrm>
              <a:custGeom>
                <a:avLst/>
                <a:gdLst>
                  <a:gd name="T0" fmla="*/ 196 w 196"/>
                  <a:gd name="T1" fmla="*/ 130 h 130"/>
                  <a:gd name="T2" fmla="*/ 190 w 196"/>
                  <a:gd name="T3" fmla="*/ 124 h 130"/>
                  <a:gd name="T4" fmla="*/ 177 w 196"/>
                  <a:gd name="T5" fmla="*/ 99 h 130"/>
                  <a:gd name="T6" fmla="*/ 171 w 196"/>
                  <a:gd name="T7" fmla="*/ 75 h 130"/>
                  <a:gd name="T8" fmla="*/ 171 w 196"/>
                  <a:gd name="T9" fmla="*/ 75 h 130"/>
                  <a:gd name="T10" fmla="*/ 165 w 196"/>
                  <a:gd name="T11" fmla="*/ 61 h 130"/>
                  <a:gd name="T12" fmla="*/ 153 w 196"/>
                  <a:gd name="T13" fmla="*/ 49 h 130"/>
                  <a:gd name="T14" fmla="*/ 147 w 196"/>
                  <a:gd name="T15" fmla="*/ 32 h 130"/>
                  <a:gd name="T16" fmla="*/ 147 w 196"/>
                  <a:gd name="T17" fmla="*/ 32 h 130"/>
                  <a:gd name="T18" fmla="*/ 147 w 196"/>
                  <a:gd name="T19" fmla="*/ 32 h 130"/>
                  <a:gd name="T20" fmla="*/ 147 w 196"/>
                  <a:gd name="T21" fmla="*/ 38 h 130"/>
                  <a:gd name="T22" fmla="*/ 147 w 196"/>
                  <a:gd name="T23" fmla="*/ 44 h 130"/>
                  <a:gd name="T24" fmla="*/ 147 w 196"/>
                  <a:gd name="T25" fmla="*/ 44 h 130"/>
                  <a:gd name="T26" fmla="*/ 141 w 196"/>
                  <a:gd name="T27" fmla="*/ 49 h 130"/>
                  <a:gd name="T28" fmla="*/ 141 w 196"/>
                  <a:gd name="T29" fmla="*/ 49 h 130"/>
                  <a:gd name="T30" fmla="*/ 135 w 196"/>
                  <a:gd name="T31" fmla="*/ 49 h 130"/>
                  <a:gd name="T32" fmla="*/ 135 w 196"/>
                  <a:gd name="T33" fmla="*/ 49 h 130"/>
                  <a:gd name="T34" fmla="*/ 116 w 196"/>
                  <a:gd name="T35" fmla="*/ 49 h 130"/>
                  <a:gd name="T36" fmla="*/ 98 w 196"/>
                  <a:gd name="T37" fmla="*/ 38 h 130"/>
                  <a:gd name="T38" fmla="*/ 80 w 196"/>
                  <a:gd name="T39" fmla="*/ 32 h 130"/>
                  <a:gd name="T40" fmla="*/ 80 w 196"/>
                  <a:gd name="T41" fmla="*/ 32 h 130"/>
                  <a:gd name="T42" fmla="*/ 66 w 196"/>
                  <a:gd name="T43" fmla="*/ 32 h 130"/>
                  <a:gd name="T44" fmla="*/ 55 w 196"/>
                  <a:gd name="T45" fmla="*/ 26 h 130"/>
                  <a:gd name="T46" fmla="*/ 43 w 196"/>
                  <a:gd name="T47" fmla="*/ 20 h 130"/>
                  <a:gd name="T48" fmla="*/ 43 w 196"/>
                  <a:gd name="T49" fmla="*/ 20 h 130"/>
                  <a:gd name="T50" fmla="*/ 31 w 196"/>
                  <a:gd name="T51" fmla="*/ 20 h 130"/>
                  <a:gd name="T52" fmla="*/ 5 w 196"/>
                  <a:gd name="T53" fmla="*/ 6 h 130"/>
                  <a:gd name="T54" fmla="*/ 0 w 196"/>
                  <a:gd name="T55" fmla="*/ 0 h 130"/>
                  <a:gd name="T56" fmla="*/ 0 w 196"/>
                  <a:gd name="T57" fmla="*/ 0 h 130"/>
                  <a:gd name="T58" fmla="*/ 5 w 196"/>
                  <a:gd name="T59" fmla="*/ 6 h 130"/>
                  <a:gd name="T60" fmla="*/ 31 w 196"/>
                  <a:gd name="T61" fmla="*/ 20 h 130"/>
                  <a:gd name="T62" fmla="*/ 55 w 196"/>
                  <a:gd name="T63" fmla="*/ 32 h 130"/>
                  <a:gd name="T64" fmla="*/ 55 w 196"/>
                  <a:gd name="T65" fmla="*/ 32 h 130"/>
                  <a:gd name="T66" fmla="*/ 66 w 196"/>
                  <a:gd name="T67" fmla="*/ 38 h 130"/>
                  <a:gd name="T68" fmla="*/ 98 w 196"/>
                  <a:gd name="T69" fmla="*/ 44 h 130"/>
                  <a:gd name="T70" fmla="*/ 121 w 196"/>
                  <a:gd name="T71" fmla="*/ 49 h 130"/>
                  <a:gd name="T72" fmla="*/ 121 w 196"/>
                  <a:gd name="T73" fmla="*/ 49 h 130"/>
                  <a:gd name="T74" fmla="*/ 135 w 196"/>
                  <a:gd name="T75" fmla="*/ 61 h 130"/>
                  <a:gd name="T76" fmla="*/ 165 w 196"/>
                  <a:gd name="T77" fmla="*/ 87 h 130"/>
                  <a:gd name="T78" fmla="*/ 196 w 196"/>
                  <a:gd name="T7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30">
                    <a:moveTo>
                      <a:pt x="196" y="130"/>
                    </a:moveTo>
                    <a:lnTo>
                      <a:pt x="190" y="124"/>
                    </a:lnTo>
                    <a:lnTo>
                      <a:pt x="177" y="99"/>
                    </a:lnTo>
                    <a:lnTo>
                      <a:pt x="171" y="75"/>
                    </a:lnTo>
                    <a:lnTo>
                      <a:pt x="171" y="75"/>
                    </a:lnTo>
                    <a:lnTo>
                      <a:pt x="165" y="61"/>
                    </a:lnTo>
                    <a:lnTo>
                      <a:pt x="153" y="49"/>
                    </a:lnTo>
                    <a:lnTo>
                      <a:pt x="147" y="32"/>
                    </a:lnTo>
                    <a:lnTo>
                      <a:pt x="147" y="32"/>
                    </a:lnTo>
                    <a:lnTo>
                      <a:pt x="147" y="32"/>
                    </a:lnTo>
                    <a:lnTo>
                      <a:pt x="147" y="38"/>
                    </a:lnTo>
                    <a:lnTo>
                      <a:pt x="147" y="44"/>
                    </a:lnTo>
                    <a:lnTo>
                      <a:pt x="147" y="44"/>
                    </a:lnTo>
                    <a:lnTo>
                      <a:pt x="141" y="49"/>
                    </a:lnTo>
                    <a:lnTo>
                      <a:pt x="141" y="49"/>
                    </a:lnTo>
                    <a:lnTo>
                      <a:pt x="135" y="49"/>
                    </a:lnTo>
                    <a:lnTo>
                      <a:pt x="135" y="49"/>
                    </a:lnTo>
                    <a:lnTo>
                      <a:pt x="116" y="49"/>
                    </a:lnTo>
                    <a:lnTo>
                      <a:pt x="98" y="38"/>
                    </a:lnTo>
                    <a:lnTo>
                      <a:pt x="80" y="32"/>
                    </a:lnTo>
                    <a:lnTo>
                      <a:pt x="80" y="32"/>
                    </a:lnTo>
                    <a:lnTo>
                      <a:pt x="66" y="32"/>
                    </a:lnTo>
                    <a:lnTo>
                      <a:pt x="55" y="26"/>
                    </a:lnTo>
                    <a:lnTo>
                      <a:pt x="43" y="20"/>
                    </a:lnTo>
                    <a:lnTo>
                      <a:pt x="43" y="20"/>
                    </a:lnTo>
                    <a:lnTo>
                      <a:pt x="31" y="20"/>
                    </a:lnTo>
                    <a:lnTo>
                      <a:pt x="5" y="6"/>
                    </a:lnTo>
                    <a:lnTo>
                      <a:pt x="0" y="0"/>
                    </a:lnTo>
                    <a:lnTo>
                      <a:pt x="0" y="0"/>
                    </a:lnTo>
                    <a:lnTo>
                      <a:pt x="5" y="6"/>
                    </a:lnTo>
                    <a:lnTo>
                      <a:pt x="31" y="20"/>
                    </a:lnTo>
                    <a:lnTo>
                      <a:pt x="55" y="32"/>
                    </a:lnTo>
                    <a:lnTo>
                      <a:pt x="55" y="32"/>
                    </a:lnTo>
                    <a:lnTo>
                      <a:pt x="66" y="38"/>
                    </a:lnTo>
                    <a:lnTo>
                      <a:pt x="98" y="44"/>
                    </a:lnTo>
                    <a:lnTo>
                      <a:pt x="121" y="49"/>
                    </a:lnTo>
                    <a:lnTo>
                      <a:pt x="121" y="49"/>
                    </a:lnTo>
                    <a:lnTo>
                      <a:pt x="135" y="61"/>
                    </a:lnTo>
                    <a:lnTo>
                      <a:pt x="165" y="87"/>
                    </a:lnTo>
                    <a:lnTo>
                      <a:pt x="196" y="13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13" name="Freeform 101"/>
              <p:cNvSpPr>
                <a:spLocks/>
              </p:cNvSpPr>
              <p:nvPr/>
            </p:nvSpPr>
            <p:spPr bwMode="auto">
              <a:xfrm>
                <a:off x="4219" y="2042"/>
                <a:ext cx="197" cy="116"/>
              </a:xfrm>
              <a:custGeom>
                <a:avLst/>
                <a:gdLst>
                  <a:gd name="T0" fmla="*/ 75 w 197"/>
                  <a:gd name="T1" fmla="*/ 12 h 116"/>
                  <a:gd name="T2" fmla="*/ 67 w 197"/>
                  <a:gd name="T3" fmla="*/ 18 h 116"/>
                  <a:gd name="T4" fmla="*/ 61 w 197"/>
                  <a:gd name="T5" fmla="*/ 24 h 116"/>
                  <a:gd name="T6" fmla="*/ 55 w 197"/>
                  <a:gd name="T7" fmla="*/ 29 h 116"/>
                  <a:gd name="T8" fmla="*/ 55 w 197"/>
                  <a:gd name="T9" fmla="*/ 29 h 116"/>
                  <a:gd name="T10" fmla="*/ 43 w 197"/>
                  <a:gd name="T11" fmla="*/ 41 h 116"/>
                  <a:gd name="T12" fmla="*/ 26 w 197"/>
                  <a:gd name="T13" fmla="*/ 55 h 116"/>
                  <a:gd name="T14" fmla="*/ 20 w 197"/>
                  <a:gd name="T15" fmla="*/ 61 h 116"/>
                  <a:gd name="T16" fmla="*/ 20 w 197"/>
                  <a:gd name="T17" fmla="*/ 61 h 116"/>
                  <a:gd name="T18" fmla="*/ 12 w 197"/>
                  <a:gd name="T19" fmla="*/ 79 h 116"/>
                  <a:gd name="T20" fmla="*/ 6 w 197"/>
                  <a:gd name="T21" fmla="*/ 104 h 116"/>
                  <a:gd name="T22" fmla="*/ 0 w 197"/>
                  <a:gd name="T23" fmla="*/ 116 h 116"/>
                  <a:gd name="T24" fmla="*/ 0 w 197"/>
                  <a:gd name="T25" fmla="*/ 116 h 116"/>
                  <a:gd name="T26" fmla="*/ 6 w 197"/>
                  <a:gd name="T27" fmla="*/ 110 h 116"/>
                  <a:gd name="T28" fmla="*/ 12 w 197"/>
                  <a:gd name="T29" fmla="*/ 85 h 116"/>
                  <a:gd name="T30" fmla="*/ 20 w 197"/>
                  <a:gd name="T31" fmla="*/ 73 h 116"/>
                  <a:gd name="T32" fmla="*/ 20 w 197"/>
                  <a:gd name="T33" fmla="*/ 73 h 116"/>
                  <a:gd name="T34" fmla="*/ 26 w 197"/>
                  <a:gd name="T35" fmla="*/ 67 h 116"/>
                  <a:gd name="T36" fmla="*/ 32 w 197"/>
                  <a:gd name="T37" fmla="*/ 61 h 116"/>
                  <a:gd name="T38" fmla="*/ 49 w 197"/>
                  <a:gd name="T39" fmla="*/ 55 h 116"/>
                  <a:gd name="T40" fmla="*/ 49 w 197"/>
                  <a:gd name="T41" fmla="*/ 55 h 116"/>
                  <a:gd name="T42" fmla="*/ 87 w 197"/>
                  <a:gd name="T43" fmla="*/ 41 h 116"/>
                  <a:gd name="T44" fmla="*/ 148 w 197"/>
                  <a:gd name="T45" fmla="*/ 24 h 116"/>
                  <a:gd name="T46" fmla="*/ 197 w 197"/>
                  <a:gd name="T47" fmla="*/ 0 h 116"/>
                  <a:gd name="T48" fmla="*/ 197 w 197"/>
                  <a:gd name="T49" fmla="*/ 0 h 116"/>
                  <a:gd name="T50" fmla="*/ 171 w 197"/>
                  <a:gd name="T51" fmla="*/ 12 h 116"/>
                  <a:gd name="T52" fmla="*/ 136 w 197"/>
                  <a:gd name="T53" fmla="*/ 24 h 116"/>
                  <a:gd name="T54" fmla="*/ 104 w 197"/>
                  <a:gd name="T55" fmla="*/ 29 h 116"/>
                  <a:gd name="T56" fmla="*/ 104 w 197"/>
                  <a:gd name="T57" fmla="*/ 29 h 116"/>
                  <a:gd name="T58" fmla="*/ 87 w 197"/>
                  <a:gd name="T59" fmla="*/ 29 h 116"/>
                  <a:gd name="T60" fmla="*/ 67 w 197"/>
                  <a:gd name="T61" fmla="*/ 29 h 116"/>
                  <a:gd name="T62" fmla="*/ 67 w 197"/>
                  <a:gd name="T63" fmla="*/ 24 h 116"/>
                  <a:gd name="T64" fmla="*/ 67 w 197"/>
                  <a:gd name="T65" fmla="*/ 24 h 116"/>
                  <a:gd name="T66" fmla="*/ 75 w 197"/>
                  <a:gd name="T67" fmla="*/ 18 h 116"/>
                  <a:gd name="T68" fmla="*/ 75 w 197"/>
                  <a:gd name="T69" fmla="*/ 18 h 116"/>
                  <a:gd name="T70" fmla="*/ 75 w 197"/>
                  <a:gd name="T71" fmla="*/ 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116">
                    <a:moveTo>
                      <a:pt x="75" y="12"/>
                    </a:moveTo>
                    <a:lnTo>
                      <a:pt x="67" y="18"/>
                    </a:lnTo>
                    <a:lnTo>
                      <a:pt x="61" y="24"/>
                    </a:lnTo>
                    <a:lnTo>
                      <a:pt x="55" y="29"/>
                    </a:lnTo>
                    <a:lnTo>
                      <a:pt x="55" y="29"/>
                    </a:lnTo>
                    <a:lnTo>
                      <a:pt x="43" y="41"/>
                    </a:lnTo>
                    <a:lnTo>
                      <a:pt x="26" y="55"/>
                    </a:lnTo>
                    <a:lnTo>
                      <a:pt x="20" y="61"/>
                    </a:lnTo>
                    <a:lnTo>
                      <a:pt x="20" y="61"/>
                    </a:lnTo>
                    <a:lnTo>
                      <a:pt x="12" y="79"/>
                    </a:lnTo>
                    <a:lnTo>
                      <a:pt x="6" y="104"/>
                    </a:lnTo>
                    <a:lnTo>
                      <a:pt x="0" y="116"/>
                    </a:lnTo>
                    <a:lnTo>
                      <a:pt x="0" y="116"/>
                    </a:lnTo>
                    <a:lnTo>
                      <a:pt x="6" y="110"/>
                    </a:lnTo>
                    <a:lnTo>
                      <a:pt x="12" y="85"/>
                    </a:lnTo>
                    <a:lnTo>
                      <a:pt x="20" y="73"/>
                    </a:lnTo>
                    <a:lnTo>
                      <a:pt x="20" y="73"/>
                    </a:lnTo>
                    <a:lnTo>
                      <a:pt x="26" y="67"/>
                    </a:lnTo>
                    <a:lnTo>
                      <a:pt x="32" y="61"/>
                    </a:lnTo>
                    <a:lnTo>
                      <a:pt x="49" y="55"/>
                    </a:lnTo>
                    <a:lnTo>
                      <a:pt x="49" y="55"/>
                    </a:lnTo>
                    <a:lnTo>
                      <a:pt x="87" y="41"/>
                    </a:lnTo>
                    <a:lnTo>
                      <a:pt x="148" y="24"/>
                    </a:lnTo>
                    <a:lnTo>
                      <a:pt x="197" y="0"/>
                    </a:lnTo>
                    <a:lnTo>
                      <a:pt x="197" y="0"/>
                    </a:lnTo>
                    <a:lnTo>
                      <a:pt x="171" y="12"/>
                    </a:lnTo>
                    <a:lnTo>
                      <a:pt x="136" y="24"/>
                    </a:lnTo>
                    <a:lnTo>
                      <a:pt x="104" y="29"/>
                    </a:lnTo>
                    <a:lnTo>
                      <a:pt x="104" y="29"/>
                    </a:lnTo>
                    <a:lnTo>
                      <a:pt x="87" y="29"/>
                    </a:lnTo>
                    <a:lnTo>
                      <a:pt x="67" y="29"/>
                    </a:lnTo>
                    <a:lnTo>
                      <a:pt x="67" y="24"/>
                    </a:lnTo>
                    <a:lnTo>
                      <a:pt x="67" y="24"/>
                    </a:lnTo>
                    <a:lnTo>
                      <a:pt x="75" y="18"/>
                    </a:lnTo>
                    <a:lnTo>
                      <a:pt x="75" y="18"/>
                    </a:lnTo>
                    <a:lnTo>
                      <a:pt x="7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14" name="Freeform 102"/>
              <p:cNvSpPr>
                <a:spLocks/>
              </p:cNvSpPr>
              <p:nvPr/>
            </p:nvSpPr>
            <p:spPr bwMode="auto">
              <a:xfrm>
                <a:off x="4465" y="1961"/>
                <a:ext cx="55" cy="20"/>
              </a:xfrm>
              <a:custGeom>
                <a:avLst/>
                <a:gdLst>
                  <a:gd name="T0" fmla="*/ 0 w 55"/>
                  <a:gd name="T1" fmla="*/ 6 h 20"/>
                  <a:gd name="T2" fmla="*/ 6 w 55"/>
                  <a:gd name="T3" fmla="*/ 6 h 20"/>
                  <a:gd name="T4" fmla="*/ 18 w 55"/>
                  <a:gd name="T5" fmla="*/ 12 h 20"/>
                  <a:gd name="T6" fmla="*/ 29 w 55"/>
                  <a:gd name="T7" fmla="*/ 6 h 20"/>
                  <a:gd name="T8" fmla="*/ 29 w 55"/>
                  <a:gd name="T9" fmla="*/ 6 h 20"/>
                  <a:gd name="T10" fmla="*/ 35 w 55"/>
                  <a:gd name="T11" fmla="*/ 6 h 20"/>
                  <a:gd name="T12" fmla="*/ 49 w 55"/>
                  <a:gd name="T13" fmla="*/ 0 h 20"/>
                  <a:gd name="T14" fmla="*/ 55 w 55"/>
                  <a:gd name="T15" fmla="*/ 0 h 20"/>
                  <a:gd name="T16" fmla="*/ 55 w 55"/>
                  <a:gd name="T17" fmla="*/ 0 h 20"/>
                  <a:gd name="T18" fmla="*/ 35 w 55"/>
                  <a:gd name="T19" fmla="*/ 12 h 20"/>
                  <a:gd name="T20" fmla="*/ 18 w 55"/>
                  <a:gd name="T21" fmla="*/ 20 h 20"/>
                  <a:gd name="T22" fmla="*/ 6 w 55"/>
                  <a:gd name="T23" fmla="*/ 20 h 20"/>
                  <a:gd name="T24" fmla="*/ 6 w 55"/>
                  <a:gd name="T25" fmla="*/ 20 h 20"/>
                  <a:gd name="T26" fmla="*/ 6 w 55"/>
                  <a:gd name="T27" fmla="*/ 20 h 20"/>
                  <a:gd name="T28" fmla="*/ 0 w 55"/>
                  <a:gd name="T29" fmla="*/ 12 h 20"/>
                  <a:gd name="T30" fmla="*/ 0 w 55"/>
                  <a:gd name="T3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0">
                    <a:moveTo>
                      <a:pt x="0" y="6"/>
                    </a:moveTo>
                    <a:lnTo>
                      <a:pt x="6" y="6"/>
                    </a:lnTo>
                    <a:lnTo>
                      <a:pt x="18" y="12"/>
                    </a:lnTo>
                    <a:lnTo>
                      <a:pt x="29" y="6"/>
                    </a:lnTo>
                    <a:lnTo>
                      <a:pt x="29" y="6"/>
                    </a:lnTo>
                    <a:lnTo>
                      <a:pt x="35" y="6"/>
                    </a:lnTo>
                    <a:lnTo>
                      <a:pt x="49" y="0"/>
                    </a:lnTo>
                    <a:lnTo>
                      <a:pt x="55" y="0"/>
                    </a:lnTo>
                    <a:lnTo>
                      <a:pt x="55" y="0"/>
                    </a:lnTo>
                    <a:lnTo>
                      <a:pt x="35" y="12"/>
                    </a:lnTo>
                    <a:lnTo>
                      <a:pt x="18" y="20"/>
                    </a:lnTo>
                    <a:lnTo>
                      <a:pt x="6" y="20"/>
                    </a:lnTo>
                    <a:lnTo>
                      <a:pt x="6" y="20"/>
                    </a:lnTo>
                    <a:lnTo>
                      <a:pt x="6" y="20"/>
                    </a:lnTo>
                    <a:lnTo>
                      <a:pt x="0" y="12"/>
                    </a:lnTo>
                    <a:lnTo>
                      <a:pt x="0"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15" name="Freeform 103"/>
              <p:cNvSpPr>
                <a:spLocks/>
              </p:cNvSpPr>
              <p:nvPr/>
            </p:nvSpPr>
            <p:spPr bwMode="auto">
              <a:xfrm>
                <a:off x="3963" y="2213"/>
                <a:ext cx="61" cy="24"/>
              </a:xfrm>
              <a:custGeom>
                <a:avLst/>
                <a:gdLst>
                  <a:gd name="T0" fmla="*/ 0 w 61"/>
                  <a:gd name="T1" fmla="*/ 6 h 24"/>
                  <a:gd name="T2" fmla="*/ 6 w 61"/>
                  <a:gd name="T3" fmla="*/ 12 h 24"/>
                  <a:gd name="T4" fmla="*/ 18 w 61"/>
                  <a:gd name="T5" fmla="*/ 18 h 24"/>
                  <a:gd name="T6" fmla="*/ 48 w 61"/>
                  <a:gd name="T7" fmla="*/ 18 h 24"/>
                  <a:gd name="T8" fmla="*/ 48 w 61"/>
                  <a:gd name="T9" fmla="*/ 18 h 24"/>
                  <a:gd name="T10" fmla="*/ 55 w 61"/>
                  <a:gd name="T11" fmla="*/ 18 h 24"/>
                  <a:gd name="T12" fmla="*/ 61 w 61"/>
                  <a:gd name="T13" fmla="*/ 18 h 24"/>
                  <a:gd name="T14" fmla="*/ 61 w 61"/>
                  <a:gd name="T15" fmla="*/ 18 h 24"/>
                  <a:gd name="T16" fmla="*/ 61 w 61"/>
                  <a:gd name="T17" fmla="*/ 18 h 24"/>
                  <a:gd name="T18" fmla="*/ 48 w 61"/>
                  <a:gd name="T19" fmla="*/ 24 h 24"/>
                  <a:gd name="T20" fmla="*/ 30 w 61"/>
                  <a:gd name="T21" fmla="*/ 24 h 24"/>
                  <a:gd name="T22" fmla="*/ 18 w 61"/>
                  <a:gd name="T23" fmla="*/ 18 h 24"/>
                  <a:gd name="T24" fmla="*/ 18 w 61"/>
                  <a:gd name="T25" fmla="*/ 18 h 24"/>
                  <a:gd name="T26" fmla="*/ 6 w 61"/>
                  <a:gd name="T27" fmla="*/ 18 h 24"/>
                  <a:gd name="T28" fmla="*/ 0 w 61"/>
                  <a:gd name="T29" fmla="*/ 18 h 24"/>
                  <a:gd name="T30" fmla="*/ 0 w 61"/>
                  <a:gd name="T31" fmla="*/ 18 h 24"/>
                  <a:gd name="T32" fmla="*/ 0 w 61"/>
                  <a:gd name="T33" fmla="*/ 18 h 24"/>
                  <a:gd name="T34" fmla="*/ 0 w 61"/>
                  <a:gd name="T35" fmla="*/ 0 h 24"/>
                  <a:gd name="T36" fmla="*/ 0 w 61"/>
                  <a:gd name="T3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24">
                    <a:moveTo>
                      <a:pt x="0" y="6"/>
                    </a:moveTo>
                    <a:lnTo>
                      <a:pt x="6" y="12"/>
                    </a:lnTo>
                    <a:lnTo>
                      <a:pt x="18" y="18"/>
                    </a:lnTo>
                    <a:lnTo>
                      <a:pt x="48" y="18"/>
                    </a:lnTo>
                    <a:lnTo>
                      <a:pt x="48" y="18"/>
                    </a:lnTo>
                    <a:lnTo>
                      <a:pt x="55" y="18"/>
                    </a:lnTo>
                    <a:lnTo>
                      <a:pt x="61" y="18"/>
                    </a:lnTo>
                    <a:lnTo>
                      <a:pt x="61" y="18"/>
                    </a:lnTo>
                    <a:lnTo>
                      <a:pt x="61" y="18"/>
                    </a:lnTo>
                    <a:lnTo>
                      <a:pt x="48" y="24"/>
                    </a:lnTo>
                    <a:lnTo>
                      <a:pt x="30" y="24"/>
                    </a:lnTo>
                    <a:lnTo>
                      <a:pt x="18" y="18"/>
                    </a:lnTo>
                    <a:lnTo>
                      <a:pt x="18" y="18"/>
                    </a:lnTo>
                    <a:lnTo>
                      <a:pt x="6" y="18"/>
                    </a:lnTo>
                    <a:lnTo>
                      <a:pt x="0" y="18"/>
                    </a:lnTo>
                    <a:lnTo>
                      <a:pt x="0" y="18"/>
                    </a:lnTo>
                    <a:lnTo>
                      <a:pt x="0" y="18"/>
                    </a:lnTo>
                    <a:lnTo>
                      <a:pt x="0" y="0"/>
                    </a:lnTo>
                    <a:lnTo>
                      <a:pt x="0"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16" name="Freeform 104"/>
              <p:cNvSpPr>
                <a:spLocks/>
              </p:cNvSpPr>
              <p:nvPr/>
            </p:nvSpPr>
            <p:spPr bwMode="auto">
              <a:xfrm>
                <a:off x="3969" y="2262"/>
                <a:ext cx="18" cy="30"/>
              </a:xfrm>
              <a:custGeom>
                <a:avLst/>
                <a:gdLst>
                  <a:gd name="T0" fmla="*/ 0 w 18"/>
                  <a:gd name="T1" fmla="*/ 0 h 30"/>
                  <a:gd name="T2" fmla="*/ 0 w 18"/>
                  <a:gd name="T3" fmla="*/ 6 h 30"/>
                  <a:gd name="T4" fmla="*/ 6 w 18"/>
                  <a:gd name="T5" fmla="*/ 18 h 30"/>
                  <a:gd name="T6" fmla="*/ 18 w 18"/>
                  <a:gd name="T7" fmla="*/ 24 h 30"/>
                  <a:gd name="T8" fmla="*/ 18 w 18"/>
                  <a:gd name="T9" fmla="*/ 24 h 30"/>
                  <a:gd name="T10" fmla="*/ 18 w 18"/>
                  <a:gd name="T11" fmla="*/ 30 h 30"/>
                  <a:gd name="T12" fmla="*/ 18 w 18"/>
                  <a:gd name="T13" fmla="*/ 30 h 30"/>
                  <a:gd name="T14" fmla="*/ 12 w 18"/>
                  <a:gd name="T15" fmla="*/ 30 h 30"/>
                  <a:gd name="T16" fmla="*/ 12 w 18"/>
                  <a:gd name="T17" fmla="*/ 30 h 30"/>
                  <a:gd name="T18" fmla="*/ 6 w 18"/>
                  <a:gd name="T19" fmla="*/ 18 h 30"/>
                  <a:gd name="T20" fmla="*/ 0 w 18"/>
                  <a:gd name="T21" fmla="*/ 6 h 30"/>
                  <a:gd name="T22" fmla="*/ 0 w 18"/>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0">
                    <a:moveTo>
                      <a:pt x="0" y="0"/>
                    </a:moveTo>
                    <a:lnTo>
                      <a:pt x="0" y="6"/>
                    </a:lnTo>
                    <a:lnTo>
                      <a:pt x="6" y="18"/>
                    </a:lnTo>
                    <a:lnTo>
                      <a:pt x="18" y="24"/>
                    </a:lnTo>
                    <a:lnTo>
                      <a:pt x="18" y="24"/>
                    </a:lnTo>
                    <a:lnTo>
                      <a:pt x="18" y="30"/>
                    </a:lnTo>
                    <a:lnTo>
                      <a:pt x="18" y="30"/>
                    </a:lnTo>
                    <a:lnTo>
                      <a:pt x="12" y="30"/>
                    </a:lnTo>
                    <a:lnTo>
                      <a:pt x="12" y="30"/>
                    </a:lnTo>
                    <a:lnTo>
                      <a:pt x="6" y="18"/>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17" name="Freeform 105"/>
              <p:cNvSpPr>
                <a:spLocks/>
              </p:cNvSpPr>
              <p:nvPr/>
            </p:nvSpPr>
            <p:spPr bwMode="auto">
              <a:xfrm>
                <a:off x="3981" y="2303"/>
                <a:ext cx="12" cy="26"/>
              </a:xfrm>
              <a:custGeom>
                <a:avLst/>
                <a:gdLst>
                  <a:gd name="T0" fmla="*/ 0 w 12"/>
                  <a:gd name="T1" fmla="*/ 0 h 26"/>
                  <a:gd name="T2" fmla="*/ 0 w 12"/>
                  <a:gd name="T3" fmla="*/ 8 h 26"/>
                  <a:gd name="T4" fmla="*/ 6 w 12"/>
                  <a:gd name="T5" fmla="*/ 14 h 26"/>
                  <a:gd name="T6" fmla="*/ 12 w 12"/>
                  <a:gd name="T7" fmla="*/ 20 h 26"/>
                  <a:gd name="T8" fmla="*/ 12 w 12"/>
                  <a:gd name="T9" fmla="*/ 20 h 26"/>
                  <a:gd name="T10" fmla="*/ 12 w 12"/>
                  <a:gd name="T11" fmla="*/ 26 h 26"/>
                  <a:gd name="T12" fmla="*/ 12 w 12"/>
                  <a:gd name="T13" fmla="*/ 26 h 26"/>
                  <a:gd name="T14" fmla="*/ 6 w 12"/>
                  <a:gd name="T15" fmla="*/ 20 h 26"/>
                  <a:gd name="T16" fmla="*/ 6 w 12"/>
                  <a:gd name="T17" fmla="*/ 20 h 26"/>
                  <a:gd name="T18" fmla="*/ 0 w 12"/>
                  <a:gd name="T19" fmla="*/ 14 h 26"/>
                  <a:gd name="T20" fmla="*/ 0 w 12"/>
                  <a:gd name="T21" fmla="*/ 8 h 26"/>
                  <a:gd name="T22" fmla="*/ 0 w 12"/>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6">
                    <a:moveTo>
                      <a:pt x="0" y="0"/>
                    </a:moveTo>
                    <a:lnTo>
                      <a:pt x="0" y="8"/>
                    </a:lnTo>
                    <a:lnTo>
                      <a:pt x="6" y="14"/>
                    </a:lnTo>
                    <a:lnTo>
                      <a:pt x="12" y="20"/>
                    </a:lnTo>
                    <a:lnTo>
                      <a:pt x="12" y="20"/>
                    </a:lnTo>
                    <a:lnTo>
                      <a:pt x="12" y="26"/>
                    </a:lnTo>
                    <a:lnTo>
                      <a:pt x="12" y="26"/>
                    </a:lnTo>
                    <a:lnTo>
                      <a:pt x="6" y="20"/>
                    </a:lnTo>
                    <a:lnTo>
                      <a:pt x="6" y="20"/>
                    </a:lnTo>
                    <a:lnTo>
                      <a:pt x="0" y="14"/>
                    </a:lnTo>
                    <a:lnTo>
                      <a:pt x="0" y="8"/>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18" name="Freeform 106"/>
              <p:cNvSpPr>
                <a:spLocks/>
              </p:cNvSpPr>
              <p:nvPr/>
            </p:nvSpPr>
            <p:spPr bwMode="auto">
              <a:xfrm>
                <a:off x="4135" y="2176"/>
                <a:ext cx="78" cy="49"/>
              </a:xfrm>
              <a:custGeom>
                <a:avLst/>
                <a:gdLst>
                  <a:gd name="T0" fmla="*/ 78 w 78"/>
                  <a:gd name="T1" fmla="*/ 0 h 49"/>
                  <a:gd name="T2" fmla="*/ 72 w 78"/>
                  <a:gd name="T3" fmla="*/ 6 h 49"/>
                  <a:gd name="T4" fmla="*/ 55 w 78"/>
                  <a:gd name="T5" fmla="*/ 25 h 49"/>
                  <a:gd name="T6" fmla="*/ 41 w 78"/>
                  <a:gd name="T7" fmla="*/ 37 h 49"/>
                  <a:gd name="T8" fmla="*/ 41 w 78"/>
                  <a:gd name="T9" fmla="*/ 37 h 49"/>
                  <a:gd name="T10" fmla="*/ 17 w 78"/>
                  <a:gd name="T11" fmla="*/ 43 h 49"/>
                  <a:gd name="T12" fmla="*/ 5 w 78"/>
                  <a:gd name="T13" fmla="*/ 49 h 49"/>
                  <a:gd name="T14" fmla="*/ 0 w 78"/>
                  <a:gd name="T15" fmla="*/ 49 h 49"/>
                  <a:gd name="T16" fmla="*/ 0 w 78"/>
                  <a:gd name="T17" fmla="*/ 49 h 49"/>
                  <a:gd name="T18" fmla="*/ 0 w 78"/>
                  <a:gd name="T19" fmla="*/ 49 h 49"/>
                  <a:gd name="T20" fmla="*/ 0 w 78"/>
                  <a:gd name="T21" fmla="*/ 49 h 49"/>
                  <a:gd name="T22" fmla="*/ 11 w 78"/>
                  <a:gd name="T23" fmla="*/ 49 h 49"/>
                  <a:gd name="T24" fmla="*/ 11 w 78"/>
                  <a:gd name="T25" fmla="*/ 49 h 49"/>
                  <a:gd name="T26" fmla="*/ 23 w 78"/>
                  <a:gd name="T27" fmla="*/ 49 h 49"/>
                  <a:gd name="T28" fmla="*/ 41 w 78"/>
                  <a:gd name="T29" fmla="*/ 43 h 49"/>
                  <a:gd name="T30" fmla="*/ 55 w 78"/>
                  <a:gd name="T31" fmla="*/ 37 h 49"/>
                  <a:gd name="T32" fmla="*/ 55 w 78"/>
                  <a:gd name="T33" fmla="*/ 37 h 49"/>
                  <a:gd name="T34" fmla="*/ 60 w 78"/>
                  <a:gd name="T35" fmla="*/ 37 h 49"/>
                  <a:gd name="T36" fmla="*/ 60 w 78"/>
                  <a:gd name="T37" fmla="*/ 37 h 49"/>
                  <a:gd name="T38" fmla="*/ 66 w 78"/>
                  <a:gd name="T39" fmla="*/ 37 h 49"/>
                  <a:gd name="T40" fmla="*/ 66 w 78"/>
                  <a:gd name="T41" fmla="*/ 37 h 49"/>
                  <a:gd name="T42" fmla="*/ 66 w 78"/>
                  <a:gd name="T43" fmla="*/ 37 h 49"/>
                  <a:gd name="T44" fmla="*/ 66 w 78"/>
                  <a:gd name="T45" fmla="*/ 25 h 49"/>
                  <a:gd name="T46" fmla="*/ 66 w 78"/>
                  <a:gd name="T47" fmla="*/ 17 h 49"/>
                  <a:gd name="T48" fmla="*/ 66 w 78"/>
                  <a:gd name="T49" fmla="*/ 17 h 49"/>
                  <a:gd name="T50" fmla="*/ 72 w 78"/>
                  <a:gd name="T51" fmla="*/ 11 h 49"/>
                  <a:gd name="T52" fmla="*/ 72 w 78"/>
                  <a:gd name="T53" fmla="*/ 6 h 49"/>
                  <a:gd name="T54" fmla="*/ 78 w 78"/>
                  <a:gd name="T5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9">
                    <a:moveTo>
                      <a:pt x="78" y="0"/>
                    </a:moveTo>
                    <a:lnTo>
                      <a:pt x="72" y="6"/>
                    </a:lnTo>
                    <a:lnTo>
                      <a:pt x="55" y="25"/>
                    </a:lnTo>
                    <a:lnTo>
                      <a:pt x="41" y="37"/>
                    </a:lnTo>
                    <a:lnTo>
                      <a:pt x="41" y="37"/>
                    </a:lnTo>
                    <a:lnTo>
                      <a:pt x="17" y="43"/>
                    </a:lnTo>
                    <a:lnTo>
                      <a:pt x="5" y="49"/>
                    </a:lnTo>
                    <a:lnTo>
                      <a:pt x="0" y="49"/>
                    </a:lnTo>
                    <a:lnTo>
                      <a:pt x="0" y="49"/>
                    </a:lnTo>
                    <a:lnTo>
                      <a:pt x="0" y="49"/>
                    </a:lnTo>
                    <a:lnTo>
                      <a:pt x="0" y="49"/>
                    </a:lnTo>
                    <a:lnTo>
                      <a:pt x="11" y="49"/>
                    </a:lnTo>
                    <a:lnTo>
                      <a:pt x="11" y="49"/>
                    </a:lnTo>
                    <a:lnTo>
                      <a:pt x="23" y="49"/>
                    </a:lnTo>
                    <a:lnTo>
                      <a:pt x="41" y="43"/>
                    </a:lnTo>
                    <a:lnTo>
                      <a:pt x="55" y="37"/>
                    </a:lnTo>
                    <a:lnTo>
                      <a:pt x="55" y="37"/>
                    </a:lnTo>
                    <a:lnTo>
                      <a:pt x="60" y="37"/>
                    </a:lnTo>
                    <a:lnTo>
                      <a:pt x="60" y="37"/>
                    </a:lnTo>
                    <a:lnTo>
                      <a:pt x="66" y="37"/>
                    </a:lnTo>
                    <a:lnTo>
                      <a:pt x="66" y="37"/>
                    </a:lnTo>
                    <a:lnTo>
                      <a:pt x="66" y="37"/>
                    </a:lnTo>
                    <a:lnTo>
                      <a:pt x="66" y="25"/>
                    </a:lnTo>
                    <a:lnTo>
                      <a:pt x="66" y="17"/>
                    </a:lnTo>
                    <a:lnTo>
                      <a:pt x="66" y="17"/>
                    </a:lnTo>
                    <a:lnTo>
                      <a:pt x="72" y="11"/>
                    </a:lnTo>
                    <a:lnTo>
                      <a:pt x="72" y="6"/>
                    </a:lnTo>
                    <a:lnTo>
                      <a:pt x="7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19" name="Freeform 107"/>
              <p:cNvSpPr>
                <a:spLocks/>
              </p:cNvSpPr>
              <p:nvPr/>
            </p:nvSpPr>
            <p:spPr bwMode="auto">
              <a:xfrm>
                <a:off x="4158" y="2256"/>
                <a:ext cx="32" cy="24"/>
              </a:xfrm>
              <a:custGeom>
                <a:avLst/>
                <a:gdLst>
                  <a:gd name="T0" fmla="*/ 32 w 32"/>
                  <a:gd name="T1" fmla="*/ 0 h 24"/>
                  <a:gd name="T2" fmla="*/ 26 w 32"/>
                  <a:gd name="T3" fmla="*/ 0 h 24"/>
                  <a:gd name="T4" fmla="*/ 18 w 32"/>
                  <a:gd name="T5" fmla="*/ 12 h 24"/>
                  <a:gd name="T6" fmla="*/ 6 w 32"/>
                  <a:gd name="T7" fmla="*/ 18 h 24"/>
                  <a:gd name="T8" fmla="*/ 6 w 32"/>
                  <a:gd name="T9" fmla="*/ 18 h 24"/>
                  <a:gd name="T10" fmla="*/ 0 w 32"/>
                  <a:gd name="T11" fmla="*/ 24 h 24"/>
                  <a:gd name="T12" fmla="*/ 6 w 32"/>
                  <a:gd name="T13" fmla="*/ 24 h 24"/>
                  <a:gd name="T14" fmla="*/ 12 w 32"/>
                  <a:gd name="T15" fmla="*/ 24 h 24"/>
                  <a:gd name="T16" fmla="*/ 12 w 32"/>
                  <a:gd name="T17" fmla="*/ 24 h 24"/>
                  <a:gd name="T18" fmla="*/ 18 w 32"/>
                  <a:gd name="T19" fmla="*/ 24 h 24"/>
                  <a:gd name="T20" fmla="*/ 26 w 32"/>
                  <a:gd name="T21" fmla="*/ 12 h 24"/>
                  <a:gd name="T22" fmla="*/ 32 w 3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4">
                    <a:moveTo>
                      <a:pt x="32" y="0"/>
                    </a:moveTo>
                    <a:lnTo>
                      <a:pt x="26" y="0"/>
                    </a:lnTo>
                    <a:lnTo>
                      <a:pt x="18" y="12"/>
                    </a:lnTo>
                    <a:lnTo>
                      <a:pt x="6" y="18"/>
                    </a:lnTo>
                    <a:lnTo>
                      <a:pt x="6" y="18"/>
                    </a:lnTo>
                    <a:lnTo>
                      <a:pt x="0" y="24"/>
                    </a:lnTo>
                    <a:lnTo>
                      <a:pt x="6" y="24"/>
                    </a:lnTo>
                    <a:lnTo>
                      <a:pt x="12" y="24"/>
                    </a:lnTo>
                    <a:lnTo>
                      <a:pt x="12" y="24"/>
                    </a:lnTo>
                    <a:lnTo>
                      <a:pt x="18" y="24"/>
                    </a:lnTo>
                    <a:lnTo>
                      <a:pt x="26" y="12"/>
                    </a:lnTo>
                    <a:lnTo>
                      <a:pt x="32"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20" name="Freeform 108"/>
              <p:cNvSpPr>
                <a:spLocks/>
              </p:cNvSpPr>
              <p:nvPr/>
            </p:nvSpPr>
            <p:spPr bwMode="auto">
              <a:xfrm>
                <a:off x="4158" y="2298"/>
                <a:ext cx="18" cy="19"/>
              </a:xfrm>
              <a:custGeom>
                <a:avLst/>
                <a:gdLst>
                  <a:gd name="T0" fmla="*/ 18 w 18"/>
                  <a:gd name="T1" fmla="*/ 0 h 19"/>
                  <a:gd name="T2" fmla="*/ 18 w 18"/>
                  <a:gd name="T3" fmla="*/ 5 h 19"/>
                  <a:gd name="T4" fmla="*/ 12 w 18"/>
                  <a:gd name="T5" fmla="*/ 5 h 19"/>
                  <a:gd name="T6" fmla="*/ 6 w 18"/>
                  <a:gd name="T7" fmla="*/ 13 h 19"/>
                  <a:gd name="T8" fmla="*/ 6 w 18"/>
                  <a:gd name="T9" fmla="*/ 13 h 19"/>
                  <a:gd name="T10" fmla="*/ 0 w 18"/>
                  <a:gd name="T11" fmla="*/ 19 h 19"/>
                  <a:gd name="T12" fmla="*/ 6 w 18"/>
                  <a:gd name="T13" fmla="*/ 19 h 19"/>
                  <a:gd name="T14" fmla="*/ 12 w 18"/>
                  <a:gd name="T15" fmla="*/ 19 h 19"/>
                  <a:gd name="T16" fmla="*/ 12 w 18"/>
                  <a:gd name="T17" fmla="*/ 19 h 19"/>
                  <a:gd name="T18" fmla="*/ 18 w 18"/>
                  <a:gd name="T19" fmla="*/ 13 h 19"/>
                  <a:gd name="T20" fmla="*/ 18 w 18"/>
                  <a:gd name="T21" fmla="*/ 5 h 19"/>
                  <a:gd name="T22" fmla="*/ 18 w 18"/>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9">
                    <a:moveTo>
                      <a:pt x="18" y="0"/>
                    </a:moveTo>
                    <a:lnTo>
                      <a:pt x="18" y="5"/>
                    </a:lnTo>
                    <a:lnTo>
                      <a:pt x="12" y="5"/>
                    </a:lnTo>
                    <a:lnTo>
                      <a:pt x="6" y="13"/>
                    </a:lnTo>
                    <a:lnTo>
                      <a:pt x="6" y="13"/>
                    </a:lnTo>
                    <a:lnTo>
                      <a:pt x="0" y="19"/>
                    </a:lnTo>
                    <a:lnTo>
                      <a:pt x="6" y="19"/>
                    </a:lnTo>
                    <a:lnTo>
                      <a:pt x="12" y="19"/>
                    </a:lnTo>
                    <a:lnTo>
                      <a:pt x="12" y="19"/>
                    </a:lnTo>
                    <a:lnTo>
                      <a:pt x="18" y="13"/>
                    </a:lnTo>
                    <a:lnTo>
                      <a:pt x="18" y="5"/>
                    </a:lnTo>
                    <a:lnTo>
                      <a:pt x="1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21" name="Freeform 109"/>
              <p:cNvSpPr>
                <a:spLocks/>
              </p:cNvSpPr>
              <p:nvPr/>
            </p:nvSpPr>
            <p:spPr bwMode="auto">
              <a:xfrm>
                <a:off x="4158" y="2335"/>
                <a:ext cx="26" cy="49"/>
              </a:xfrm>
              <a:custGeom>
                <a:avLst/>
                <a:gdLst>
                  <a:gd name="T0" fmla="*/ 18 w 26"/>
                  <a:gd name="T1" fmla="*/ 0 h 49"/>
                  <a:gd name="T2" fmla="*/ 18 w 26"/>
                  <a:gd name="T3" fmla="*/ 6 h 49"/>
                  <a:gd name="T4" fmla="*/ 12 w 26"/>
                  <a:gd name="T5" fmla="*/ 18 h 49"/>
                  <a:gd name="T6" fmla="*/ 12 w 26"/>
                  <a:gd name="T7" fmla="*/ 31 h 49"/>
                  <a:gd name="T8" fmla="*/ 12 w 26"/>
                  <a:gd name="T9" fmla="*/ 31 h 49"/>
                  <a:gd name="T10" fmla="*/ 6 w 26"/>
                  <a:gd name="T11" fmla="*/ 43 h 49"/>
                  <a:gd name="T12" fmla="*/ 0 w 26"/>
                  <a:gd name="T13" fmla="*/ 49 h 49"/>
                  <a:gd name="T14" fmla="*/ 6 w 26"/>
                  <a:gd name="T15" fmla="*/ 49 h 49"/>
                  <a:gd name="T16" fmla="*/ 6 w 26"/>
                  <a:gd name="T17" fmla="*/ 49 h 49"/>
                  <a:gd name="T18" fmla="*/ 6 w 26"/>
                  <a:gd name="T19" fmla="*/ 43 h 49"/>
                  <a:gd name="T20" fmla="*/ 12 w 26"/>
                  <a:gd name="T21" fmla="*/ 37 h 49"/>
                  <a:gd name="T22" fmla="*/ 18 w 26"/>
                  <a:gd name="T23" fmla="*/ 31 h 49"/>
                  <a:gd name="T24" fmla="*/ 18 w 26"/>
                  <a:gd name="T25" fmla="*/ 31 h 49"/>
                  <a:gd name="T26" fmla="*/ 18 w 26"/>
                  <a:gd name="T27" fmla="*/ 31 h 49"/>
                  <a:gd name="T28" fmla="*/ 18 w 26"/>
                  <a:gd name="T29" fmla="*/ 37 h 49"/>
                  <a:gd name="T30" fmla="*/ 26 w 26"/>
                  <a:gd name="T31" fmla="*/ 37 h 49"/>
                  <a:gd name="T32" fmla="*/ 26 w 26"/>
                  <a:gd name="T33" fmla="*/ 37 h 49"/>
                  <a:gd name="T34" fmla="*/ 26 w 26"/>
                  <a:gd name="T35" fmla="*/ 31 h 49"/>
                  <a:gd name="T36" fmla="*/ 18 w 26"/>
                  <a:gd name="T37" fmla="*/ 18 h 49"/>
                  <a:gd name="T38" fmla="*/ 18 w 26"/>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49">
                    <a:moveTo>
                      <a:pt x="18" y="0"/>
                    </a:moveTo>
                    <a:lnTo>
                      <a:pt x="18" y="6"/>
                    </a:lnTo>
                    <a:lnTo>
                      <a:pt x="12" y="18"/>
                    </a:lnTo>
                    <a:lnTo>
                      <a:pt x="12" y="31"/>
                    </a:lnTo>
                    <a:lnTo>
                      <a:pt x="12" y="31"/>
                    </a:lnTo>
                    <a:lnTo>
                      <a:pt x="6" y="43"/>
                    </a:lnTo>
                    <a:lnTo>
                      <a:pt x="0" y="49"/>
                    </a:lnTo>
                    <a:lnTo>
                      <a:pt x="6" y="49"/>
                    </a:lnTo>
                    <a:lnTo>
                      <a:pt x="6" y="49"/>
                    </a:lnTo>
                    <a:lnTo>
                      <a:pt x="6" y="43"/>
                    </a:lnTo>
                    <a:lnTo>
                      <a:pt x="12" y="37"/>
                    </a:lnTo>
                    <a:lnTo>
                      <a:pt x="18" y="31"/>
                    </a:lnTo>
                    <a:lnTo>
                      <a:pt x="18" y="31"/>
                    </a:lnTo>
                    <a:lnTo>
                      <a:pt x="18" y="31"/>
                    </a:lnTo>
                    <a:lnTo>
                      <a:pt x="18" y="37"/>
                    </a:lnTo>
                    <a:lnTo>
                      <a:pt x="26" y="37"/>
                    </a:lnTo>
                    <a:lnTo>
                      <a:pt x="26" y="37"/>
                    </a:lnTo>
                    <a:lnTo>
                      <a:pt x="26" y="31"/>
                    </a:lnTo>
                    <a:lnTo>
                      <a:pt x="18" y="18"/>
                    </a:lnTo>
                    <a:lnTo>
                      <a:pt x="18"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22" name="Freeform 110"/>
              <p:cNvSpPr>
                <a:spLocks/>
              </p:cNvSpPr>
              <p:nvPr/>
            </p:nvSpPr>
            <p:spPr bwMode="auto">
              <a:xfrm>
                <a:off x="3981" y="2347"/>
                <a:ext cx="24" cy="61"/>
              </a:xfrm>
              <a:custGeom>
                <a:avLst/>
                <a:gdLst>
                  <a:gd name="T0" fmla="*/ 6 w 24"/>
                  <a:gd name="T1" fmla="*/ 0 h 61"/>
                  <a:gd name="T2" fmla="*/ 6 w 24"/>
                  <a:gd name="T3" fmla="*/ 6 h 61"/>
                  <a:gd name="T4" fmla="*/ 0 w 24"/>
                  <a:gd name="T5" fmla="*/ 25 h 61"/>
                  <a:gd name="T6" fmla="*/ 0 w 24"/>
                  <a:gd name="T7" fmla="*/ 37 h 61"/>
                  <a:gd name="T8" fmla="*/ 0 w 24"/>
                  <a:gd name="T9" fmla="*/ 37 h 61"/>
                  <a:gd name="T10" fmla="*/ 0 w 24"/>
                  <a:gd name="T11" fmla="*/ 43 h 61"/>
                  <a:gd name="T12" fmla="*/ 6 w 24"/>
                  <a:gd name="T13" fmla="*/ 43 h 61"/>
                  <a:gd name="T14" fmla="*/ 12 w 24"/>
                  <a:gd name="T15" fmla="*/ 43 h 61"/>
                  <a:gd name="T16" fmla="*/ 12 w 24"/>
                  <a:gd name="T17" fmla="*/ 43 h 61"/>
                  <a:gd name="T18" fmla="*/ 18 w 24"/>
                  <a:gd name="T19" fmla="*/ 55 h 61"/>
                  <a:gd name="T20" fmla="*/ 24 w 24"/>
                  <a:gd name="T21" fmla="*/ 61 h 61"/>
                  <a:gd name="T22" fmla="*/ 24 w 24"/>
                  <a:gd name="T23" fmla="*/ 55 h 61"/>
                  <a:gd name="T24" fmla="*/ 24 w 24"/>
                  <a:gd name="T25" fmla="*/ 55 h 61"/>
                  <a:gd name="T26" fmla="*/ 18 w 24"/>
                  <a:gd name="T27" fmla="*/ 49 h 61"/>
                  <a:gd name="T28" fmla="*/ 12 w 24"/>
                  <a:gd name="T29" fmla="*/ 43 h 61"/>
                  <a:gd name="T30" fmla="*/ 12 w 24"/>
                  <a:gd name="T31" fmla="*/ 31 h 61"/>
                  <a:gd name="T32" fmla="*/ 12 w 24"/>
                  <a:gd name="T33" fmla="*/ 31 h 61"/>
                  <a:gd name="T34" fmla="*/ 6 w 24"/>
                  <a:gd name="T35" fmla="*/ 19 h 61"/>
                  <a:gd name="T36" fmla="*/ 6 w 24"/>
                  <a:gd name="T37" fmla="*/ 6 h 61"/>
                  <a:gd name="T38" fmla="*/ 6 w 24"/>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61">
                    <a:moveTo>
                      <a:pt x="6" y="0"/>
                    </a:moveTo>
                    <a:lnTo>
                      <a:pt x="6" y="6"/>
                    </a:lnTo>
                    <a:lnTo>
                      <a:pt x="0" y="25"/>
                    </a:lnTo>
                    <a:lnTo>
                      <a:pt x="0" y="37"/>
                    </a:lnTo>
                    <a:lnTo>
                      <a:pt x="0" y="37"/>
                    </a:lnTo>
                    <a:lnTo>
                      <a:pt x="0" y="43"/>
                    </a:lnTo>
                    <a:lnTo>
                      <a:pt x="6" y="43"/>
                    </a:lnTo>
                    <a:lnTo>
                      <a:pt x="12" y="43"/>
                    </a:lnTo>
                    <a:lnTo>
                      <a:pt x="12" y="43"/>
                    </a:lnTo>
                    <a:lnTo>
                      <a:pt x="18" y="55"/>
                    </a:lnTo>
                    <a:lnTo>
                      <a:pt x="24" y="61"/>
                    </a:lnTo>
                    <a:lnTo>
                      <a:pt x="24" y="55"/>
                    </a:lnTo>
                    <a:lnTo>
                      <a:pt x="24" y="55"/>
                    </a:lnTo>
                    <a:lnTo>
                      <a:pt x="18" y="49"/>
                    </a:lnTo>
                    <a:lnTo>
                      <a:pt x="12" y="43"/>
                    </a:lnTo>
                    <a:lnTo>
                      <a:pt x="12" y="31"/>
                    </a:lnTo>
                    <a:lnTo>
                      <a:pt x="12" y="31"/>
                    </a:lnTo>
                    <a:lnTo>
                      <a:pt x="6" y="19"/>
                    </a:lnTo>
                    <a:lnTo>
                      <a:pt x="6" y="6"/>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23" name="Freeform 111"/>
              <p:cNvSpPr>
                <a:spLocks/>
              </p:cNvSpPr>
              <p:nvPr/>
            </p:nvSpPr>
            <p:spPr bwMode="auto">
              <a:xfrm>
                <a:off x="4060" y="2414"/>
                <a:ext cx="31" cy="13"/>
              </a:xfrm>
              <a:custGeom>
                <a:avLst/>
                <a:gdLst>
                  <a:gd name="T0" fmla="*/ 25 w 31"/>
                  <a:gd name="T1" fmla="*/ 7 h 13"/>
                  <a:gd name="T2" fmla="*/ 19 w 31"/>
                  <a:gd name="T3" fmla="*/ 0 h 13"/>
                  <a:gd name="T4" fmla="*/ 19 w 31"/>
                  <a:gd name="T5" fmla="*/ 0 h 13"/>
                  <a:gd name="T6" fmla="*/ 14 w 31"/>
                  <a:gd name="T7" fmla="*/ 0 h 13"/>
                  <a:gd name="T8" fmla="*/ 14 w 31"/>
                  <a:gd name="T9" fmla="*/ 0 h 13"/>
                  <a:gd name="T10" fmla="*/ 6 w 31"/>
                  <a:gd name="T11" fmla="*/ 7 h 13"/>
                  <a:gd name="T12" fmla="*/ 0 w 31"/>
                  <a:gd name="T13" fmla="*/ 13 h 13"/>
                  <a:gd name="T14" fmla="*/ 6 w 31"/>
                  <a:gd name="T15" fmla="*/ 7 h 13"/>
                  <a:gd name="T16" fmla="*/ 6 w 31"/>
                  <a:gd name="T17" fmla="*/ 7 h 13"/>
                  <a:gd name="T18" fmla="*/ 6 w 31"/>
                  <a:gd name="T19" fmla="*/ 7 h 13"/>
                  <a:gd name="T20" fmla="*/ 14 w 31"/>
                  <a:gd name="T21" fmla="*/ 7 h 13"/>
                  <a:gd name="T22" fmla="*/ 19 w 31"/>
                  <a:gd name="T23" fmla="*/ 7 h 13"/>
                  <a:gd name="T24" fmla="*/ 19 w 31"/>
                  <a:gd name="T25" fmla="*/ 7 h 13"/>
                  <a:gd name="T26" fmla="*/ 19 w 31"/>
                  <a:gd name="T27" fmla="*/ 13 h 13"/>
                  <a:gd name="T28" fmla="*/ 19 w 31"/>
                  <a:gd name="T29" fmla="*/ 13 h 13"/>
                  <a:gd name="T30" fmla="*/ 25 w 31"/>
                  <a:gd name="T31" fmla="*/ 13 h 13"/>
                  <a:gd name="T32" fmla="*/ 25 w 31"/>
                  <a:gd name="T33" fmla="*/ 13 h 13"/>
                  <a:gd name="T34" fmla="*/ 25 w 31"/>
                  <a:gd name="T35" fmla="*/ 7 h 13"/>
                  <a:gd name="T36" fmla="*/ 31 w 31"/>
                  <a:gd name="T37" fmla="*/ 7 h 13"/>
                  <a:gd name="T38" fmla="*/ 31 w 31"/>
                  <a:gd name="T39" fmla="*/ 7 h 13"/>
                  <a:gd name="T40" fmla="*/ 31 w 31"/>
                  <a:gd name="T41" fmla="*/ 7 h 13"/>
                  <a:gd name="T42" fmla="*/ 25 w 31"/>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13">
                    <a:moveTo>
                      <a:pt x="25" y="7"/>
                    </a:moveTo>
                    <a:lnTo>
                      <a:pt x="19" y="0"/>
                    </a:lnTo>
                    <a:lnTo>
                      <a:pt x="19" y="0"/>
                    </a:lnTo>
                    <a:lnTo>
                      <a:pt x="14" y="0"/>
                    </a:lnTo>
                    <a:lnTo>
                      <a:pt x="14" y="0"/>
                    </a:lnTo>
                    <a:lnTo>
                      <a:pt x="6" y="7"/>
                    </a:lnTo>
                    <a:lnTo>
                      <a:pt x="0" y="13"/>
                    </a:lnTo>
                    <a:lnTo>
                      <a:pt x="6" y="7"/>
                    </a:lnTo>
                    <a:lnTo>
                      <a:pt x="6" y="7"/>
                    </a:lnTo>
                    <a:lnTo>
                      <a:pt x="6" y="7"/>
                    </a:lnTo>
                    <a:lnTo>
                      <a:pt x="14" y="7"/>
                    </a:lnTo>
                    <a:lnTo>
                      <a:pt x="19" y="7"/>
                    </a:lnTo>
                    <a:lnTo>
                      <a:pt x="19" y="7"/>
                    </a:lnTo>
                    <a:lnTo>
                      <a:pt x="19" y="13"/>
                    </a:lnTo>
                    <a:lnTo>
                      <a:pt x="19" y="13"/>
                    </a:lnTo>
                    <a:lnTo>
                      <a:pt x="25" y="13"/>
                    </a:lnTo>
                    <a:lnTo>
                      <a:pt x="25" y="13"/>
                    </a:lnTo>
                    <a:lnTo>
                      <a:pt x="25" y="7"/>
                    </a:lnTo>
                    <a:lnTo>
                      <a:pt x="31" y="7"/>
                    </a:lnTo>
                    <a:lnTo>
                      <a:pt x="31" y="7"/>
                    </a:lnTo>
                    <a:lnTo>
                      <a:pt x="31" y="7"/>
                    </a:lnTo>
                    <a:lnTo>
                      <a:pt x="25" y="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24" name="Freeform 112"/>
              <p:cNvSpPr>
                <a:spLocks/>
              </p:cNvSpPr>
              <p:nvPr/>
            </p:nvSpPr>
            <p:spPr bwMode="auto">
              <a:xfrm>
                <a:off x="3619" y="1944"/>
                <a:ext cx="55" cy="29"/>
              </a:xfrm>
              <a:custGeom>
                <a:avLst/>
                <a:gdLst>
                  <a:gd name="T0" fmla="*/ 55 w 55"/>
                  <a:gd name="T1" fmla="*/ 6 h 29"/>
                  <a:gd name="T2" fmla="*/ 49 w 55"/>
                  <a:gd name="T3" fmla="*/ 6 h 29"/>
                  <a:gd name="T4" fmla="*/ 38 w 55"/>
                  <a:gd name="T5" fmla="*/ 6 h 29"/>
                  <a:gd name="T6" fmla="*/ 26 w 55"/>
                  <a:gd name="T7" fmla="*/ 6 h 29"/>
                  <a:gd name="T8" fmla="*/ 26 w 55"/>
                  <a:gd name="T9" fmla="*/ 6 h 29"/>
                  <a:gd name="T10" fmla="*/ 14 w 55"/>
                  <a:gd name="T11" fmla="*/ 6 h 29"/>
                  <a:gd name="T12" fmla="*/ 0 w 55"/>
                  <a:gd name="T13" fmla="*/ 0 h 29"/>
                  <a:gd name="T14" fmla="*/ 0 w 55"/>
                  <a:gd name="T15" fmla="*/ 0 h 29"/>
                  <a:gd name="T16" fmla="*/ 0 w 55"/>
                  <a:gd name="T17" fmla="*/ 0 h 29"/>
                  <a:gd name="T18" fmla="*/ 14 w 55"/>
                  <a:gd name="T19" fmla="*/ 6 h 29"/>
                  <a:gd name="T20" fmla="*/ 32 w 55"/>
                  <a:gd name="T21" fmla="*/ 11 h 29"/>
                  <a:gd name="T22" fmla="*/ 43 w 55"/>
                  <a:gd name="T23" fmla="*/ 29 h 29"/>
                  <a:gd name="T24" fmla="*/ 43 w 55"/>
                  <a:gd name="T25" fmla="*/ 29 h 29"/>
                  <a:gd name="T26" fmla="*/ 43 w 55"/>
                  <a:gd name="T27" fmla="*/ 23 h 29"/>
                  <a:gd name="T28" fmla="*/ 43 w 55"/>
                  <a:gd name="T29" fmla="*/ 11 h 29"/>
                  <a:gd name="T30" fmla="*/ 55 w 55"/>
                  <a:gd name="T3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9">
                    <a:moveTo>
                      <a:pt x="55" y="6"/>
                    </a:moveTo>
                    <a:lnTo>
                      <a:pt x="49" y="6"/>
                    </a:lnTo>
                    <a:lnTo>
                      <a:pt x="38" y="6"/>
                    </a:lnTo>
                    <a:lnTo>
                      <a:pt x="26" y="6"/>
                    </a:lnTo>
                    <a:lnTo>
                      <a:pt x="26" y="6"/>
                    </a:lnTo>
                    <a:lnTo>
                      <a:pt x="14" y="6"/>
                    </a:lnTo>
                    <a:lnTo>
                      <a:pt x="0" y="0"/>
                    </a:lnTo>
                    <a:lnTo>
                      <a:pt x="0" y="0"/>
                    </a:lnTo>
                    <a:lnTo>
                      <a:pt x="0" y="0"/>
                    </a:lnTo>
                    <a:lnTo>
                      <a:pt x="14" y="6"/>
                    </a:lnTo>
                    <a:lnTo>
                      <a:pt x="32" y="11"/>
                    </a:lnTo>
                    <a:lnTo>
                      <a:pt x="43" y="29"/>
                    </a:lnTo>
                    <a:lnTo>
                      <a:pt x="43" y="29"/>
                    </a:lnTo>
                    <a:lnTo>
                      <a:pt x="43" y="23"/>
                    </a:lnTo>
                    <a:lnTo>
                      <a:pt x="43" y="11"/>
                    </a:lnTo>
                    <a:lnTo>
                      <a:pt x="55" y="6"/>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25" name="Freeform 113"/>
              <p:cNvSpPr>
                <a:spLocks/>
              </p:cNvSpPr>
              <p:nvPr/>
            </p:nvSpPr>
            <p:spPr bwMode="auto">
              <a:xfrm>
                <a:off x="3515" y="1883"/>
                <a:ext cx="75" cy="12"/>
              </a:xfrm>
              <a:custGeom>
                <a:avLst/>
                <a:gdLst>
                  <a:gd name="T0" fmla="*/ 75 w 75"/>
                  <a:gd name="T1" fmla="*/ 12 h 12"/>
                  <a:gd name="T2" fmla="*/ 69 w 75"/>
                  <a:gd name="T3" fmla="*/ 12 h 12"/>
                  <a:gd name="T4" fmla="*/ 55 w 75"/>
                  <a:gd name="T5" fmla="*/ 12 h 12"/>
                  <a:gd name="T6" fmla="*/ 43 w 75"/>
                  <a:gd name="T7" fmla="*/ 12 h 12"/>
                  <a:gd name="T8" fmla="*/ 43 w 75"/>
                  <a:gd name="T9" fmla="*/ 12 h 12"/>
                  <a:gd name="T10" fmla="*/ 26 w 75"/>
                  <a:gd name="T11" fmla="*/ 6 h 12"/>
                  <a:gd name="T12" fmla="*/ 8 w 75"/>
                  <a:gd name="T13" fmla="*/ 6 h 12"/>
                  <a:gd name="T14" fmla="*/ 0 w 75"/>
                  <a:gd name="T15" fmla="*/ 0 h 12"/>
                  <a:gd name="T16" fmla="*/ 0 w 75"/>
                  <a:gd name="T17" fmla="*/ 0 h 12"/>
                  <a:gd name="T18" fmla="*/ 8 w 75"/>
                  <a:gd name="T19" fmla="*/ 0 h 12"/>
                  <a:gd name="T20" fmla="*/ 20 w 75"/>
                  <a:gd name="T21" fmla="*/ 6 h 12"/>
                  <a:gd name="T22" fmla="*/ 37 w 75"/>
                  <a:gd name="T23" fmla="*/ 6 h 12"/>
                  <a:gd name="T24" fmla="*/ 37 w 75"/>
                  <a:gd name="T25" fmla="*/ 6 h 12"/>
                  <a:gd name="T26" fmla="*/ 49 w 75"/>
                  <a:gd name="T27" fmla="*/ 6 h 12"/>
                  <a:gd name="T28" fmla="*/ 63 w 75"/>
                  <a:gd name="T29" fmla="*/ 12 h 12"/>
                  <a:gd name="T30" fmla="*/ 75 w 7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2">
                    <a:moveTo>
                      <a:pt x="75" y="12"/>
                    </a:moveTo>
                    <a:lnTo>
                      <a:pt x="69" y="12"/>
                    </a:lnTo>
                    <a:lnTo>
                      <a:pt x="55" y="12"/>
                    </a:lnTo>
                    <a:lnTo>
                      <a:pt x="43" y="12"/>
                    </a:lnTo>
                    <a:lnTo>
                      <a:pt x="43" y="12"/>
                    </a:lnTo>
                    <a:lnTo>
                      <a:pt x="26" y="6"/>
                    </a:lnTo>
                    <a:lnTo>
                      <a:pt x="8" y="6"/>
                    </a:lnTo>
                    <a:lnTo>
                      <a:pt x="0" y="0"/>
                    </a:lnTo>
                    <a:lnTo>
                      <a:pt x="0" y="0"/>
                    </a:lnTo>
                    <a:lnTo>
                      <a:pt x="8" y="0"/>
                    </a:lnTo>
                    <a:lnTo>
                      <a:pt x="20" y="6"/>
                    </a:lnTo>
                    <a:lnTo>
                      <a:pt x="37" y="6"/>
                    </a:lnTo>
                    <a:lnTo>
                      <a:pt x="37" y="6"/>
                    </a:lnTo>
                    <a:lnTo>
                      <a:pt x="49" y="6"/>
                    </a:lnTo>
                    <a:lnTo>
                      <a:pt x="63" y="12"/>
                    </a:lnTo>
                    <a:lnTo>
                      <a:pt x="7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26" name="Freeform 114"/>
              <p:cNvSpPr>
                <a:spLocks/>
              </p:cNvSpPr>
              <p:nvPr/>
            </p:nvSpPr>
            <p:spPr bwMode="auto">
              <a:xfrm>
                <a:off x="3381" y="1871"/>
                <a:ext cx="134" cy="55"/>
              </a:xfrm>
              <a:custGeom>
                <a:avLst/>
                <a:gdLst>
                  <a:gd name="T0" fmla="*/ 122 w 134"/>
                  <a:gd name="T1" fmla="*/ 29 h 55"/>
                  <a:gd name="T2" fmla="*/ 93 w 134"/>
                  <a:gd name="T3" fmla="*/ 18 h 55"/>
                  <a:gd name="T4" fmla="*/ 79 w 134"/>
                  <a:gd name="T5" fmla="*/ 18 h 55"/>
                  <a:gd name="T6" fmla="*/ 73 w 134"/>
                  <a:gd name="T7" fmla="*/ 6 h 55"/>
                  <a:gd name="T8" fmla="*/ 73 w 134"/>
                  <a:gd name="T9" fmla="*/ 6 h 55"/>
                  <a:gd name="T10" fmla="*/ 67 w 134"/>
                  <a:gd name="T11" fmla="*/ 0 h 55"/>
                  <a:gd name="T12" fmla="*/ 67 w 134"/>
                  <a:gd name="T13" fmla="*/ 0 h 55"/>
                  <a:gd name="T14" fmla="*/ 73 w 134"/>
                  <a:gd name="T15" fmla="*/ 12 h 55"/>
                  <a:gd name="T16" fmla="*/ 73 w 134"/>
                  <a:gd name="T17" fmla="*/ 18 h 55"/>
                  <a:gd name="T18" fmla="*/ 67 w 134"/>
                  <a:gd name="T19" fmla="*/ 18 h 55"/>
                  <a:gd name="T20" fmla="*/ 67 w 134"/>
                  <a:gd name="T21" fmla="*/ 12 h 55"/>
                  <a:gd name="T22" fmla="*/ 61 w 134"/>
                  <a:gd name="T23" fmla="*/ 6 h 55"/>
                  <a:gd name="T24" fmla="*/ 61 w 134"/>
                  <a:gd name="T25" fmla="*/ 6 h 55"/>
                  <a:gd name="T26" fmla="*/ 61 w 134"/>
                  <a:gd name="T27" fmla="*/ 18 h 55"/>
                  <a:gd name="T28" fmla="*/ 55 w 134"/>
                  <a:gd name="T29" fmla="*/ 24 h 55"/>
                  <a:gd name="T30" fmla="*/ 43 w 134"/>
                  <a:gd name="T31" fmla="*/ 29 h 55"/>
                  <a:gd name="T32" fmla="*/ 32 w 134"/>
                  <a:gd name="T33" fmla="*/ 29 h 55"/>
                  <a:gd name="T34" fmla="*/ 24 w 134"/>
                  <a:gd name="T35" fmla="*/ 35 h 55"/>
                  <a:gd name="T36" fmla="*/ 18 w 134"/>
                  <a:gd name="T37" fmla="*/ 41 h 55"/>
                  <a:gd name="T38" fmla="*/ 6 w 134"/>
                  <a:gd name="T39" fmla="*/ 47 h 55"/>
                  <a:gd name="T40" fmla="*/ 0 w 134"/>
                  <a:gd name="T41" fmla="*/ 55 h 55"/>
                  <a:gd name="T42" fmla="*/ 0 w 134"/>
                  <a:gd name="T43" fmla="*/ 55 h 55"/>
                  <a:gd name="T44" fmla="*/ 0 w 134"/>
                  <a:gd name="T45" fmla="*/ 55 h 55"/>
                  <a:gd name="T46" fmla="*/ 6 w 134"/>
                  <a:gd name="T47" fmla="*/ 55 h 55"/>
                  <a:gd name="T48" fmla="*/ 12 w 134"/>
                  <a:gd name="T49" fmla="*/ 55 h 55"/>
                  <a:gd name="T50" fmla="*/ 24 w 134"/>
                  <a:gd name="T51" fmla="*/ 41 h 55"/>
                  <a:gd name="T52" fmla="*/ 24 w 134"/>
                  <a:gd name="T53" fmla="*/ 41 h 55"/>
                  <a:gd name="T54" fmla="*/ 43 w 134"/>
                  <a:gd name="T55" fmla="*/ 35 h 55"/>
                  <a:gd name="T56" fmla="*/ 43 w 134"/>
                  <a:gd name="T57" fmla="*/ 35 h 55"/>
                  <a:gd name="T58" fmla="*/ 55 w 134"/>
                  <a:gd name="T59" fmla="*/ 35 h 55"/>
                  <a:gd name="T60" fmla="*/ 55 w 134"/>
                  <a:gd name="T61" fmla="*/ 35 h 55"/>
                  <a:gd name="T62" fmla="*/ 79 w 134"/>
                  <a:gd name="T63" fmla="*/ 24 h 55"/>
                  <a:gd name="T64" fmla="*/ 87 w 134"/>
                  <a:gd name="T65" fmla="*/ 29 h 55"/>
                  <a:gd name="T66" fmla="*/ 122 w 134"/>
                  <a:gd name="T67" fmla="*/ 47 h 55"/>
                  <a:gd name="T68" fmla="*/ 116 w 134"/>
                  <a:gd name="T69" fmla="*/ 41 h 55"/>
                  <a:gd name="T70" fmla="*/ 99 w 134"/>
                  <a:gd name="T71" fmla="*/ 29 h 55"/>
                  <a:gd name="T72" fmla="*/ 93 w 134"/>
                  <a:gd name="T73" fmla="*/ 29 h 55"/>
                  <a:gd name="T74" fmla="*/ 99 w 134"/>
                  <a:gd name="T75" fmla="*/ 24 h 55"/>
                  <a:gd name="T76" fmla="*/ 110 w 134"/>
                  <a:gd name="T77" fmla="*/ 29 h 55"/>
                  <a:gd name="T78" fmla="*/ 134 w 134"/>
                  <a:gd name="T79"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 h="55">
                    <a:moveTo>
                      <a:pt x="134" y="35"/>
                    </a:moveTo>
                    <a:lnTo>
                      <a:pt x="122" y="29"/>
                    </a:lnTo>
                    <a:lnTo>
                      <a:pt x="104" y="24"/>
                    </a:lnTo>
                    <a:lnTo>
                      <a:pt x="93" y="18"/>
                    </a:lnTo>
                    <a:lnTo>
                      <a:pt x="93" y="18"/>
                    </a:lnTo>
                    <a:lnTo>
                      <a:pt x="79" y="18"/>
                    </a:lnTo>
                    <a:lnTo>
                      <a:pt x="73" y="12"/>
                    </a:lnTo>
                    <a:lnTo>
                      <a:pt x="73" y="6"/>
                    </a:lnTo>
                    <a:lnTo>
                      <a:pt x="73" y="6"/>
                    </a:lnTo>
                    <a:lnTo>
                      <a:pt x="73" y="6"/>
                    </a:lnTo>
                    <a:lnTo>
                      <a:pt x="67" y="6"/>
                    </a:lnTo>
                    <a:lnTo>
                      <a:pt x="67" y="0"/>
                    </a:lnTo>
                    <a:lnTo>
                      <a:pt x="67" y="0"/>
                    </a:lnTo>
                    <a:lnTo>
                      <a:pt x="67" y="0"/>
                    </a:lnTo>
                    <a:lnTo>
                      <a:pt x="67" y="6"/>
                    </a:lnTo>
                    <a:lnTo>
                      <a:pt x="73" y="12"/>
                    </a:lnTo>
                    <a:lnTo>
                      <a:pt x="73" y="12"/>
                    </a:lnTo>
                    <a:lnTo>
                      <a:pt x="73" y="18"/>
                    </a:lnTo>
                    <a:lnTo>
                      <a:pt x="67" y="18"/>
                    </a:lnTo>
                    <a:lnTo>
                      <a:pt x="67" y="18"/>
                    </a:lnTo>
                    <a:lnTo>
                      <a:pt x="67" y="18"/>
                    </a:lnTo>
                    <a:lnTo>
                      <a:pt x="67" y="12"/>
                    </a:lnTo>
                    <a:lnTo>
                      <a:pt x="61" y="12"/>
                    </a:lnTo>
                    <a:lnTo>
                      <a:pt x="61" y="6"/>
                    </a:lnTo>
                    <a:lnTo>
                      <a:pt x="61" y="6"/>
                    </a:lnTo>
                    <a:lnTo>
                      <a:pt x="61" y="6"/>
                    </a:lnTo>
                    <a:lnTo>
                      <a:pt x="61" y="12"/>
                    </a:lnTo>
                    <a:lnTo>
                      <a:pt x="61" y="18"/>
                    </a:lnTo>
                    <a:lnTo>
                      <a:pt x="61" y="18"/>
                    </a:lnTo>
                    <a:lnTo>
                      <a:pt x="55" y="24"/>
                    </a:lnTo>
                    <a:lnTo>
                      <a:pt x="49" y="29"/>
                    </a:lnTo>
                    <a:lnTo>
                      <a:pt x="43" y="29"/>
                    </a:lnTo>
                    <a:lnTo>
                      <a:pt x="43" y="29"/>
                    </a:lnTo>
                    <a:lnTo>
                      <a:pt x="32" y="29"/>
                    </a:lnTo>
                    <a:lnTo>
                      <a:pt x="24" y="35"/>
                    </a:lnTo>
                    <a:lnTo>
                      <a:pt x="24" y="35"/>
                    </a:lnTo>
                    <a:lnTo>
                      <a:pt x="24" y="35"/>
                    </a:lnTo>
                    <a:lnTo>
                      <a:pt x="18" y="41"/>
                    </a:lnTo>
                    <a:lnTo>
                      <a:pt x="12" y="47"/>
                    </a:lnTo>
                    <a:lnTo>
                      <a:pt x="6" y="47"/>
                    </a:lnTo>
                    <a:lnTo>
                      <a:pt x="6" y="47"/>
                    </a:lnTo>
                    <a:lnTo>
                      <a:pt x="0" y="55"/>
                    </a:lnTo>
                    <a:lnTo>
                      <a:pt x="0" y="55"/>
                    </a:lnTo>
                    <a:lnTo>
                      <a:pt x="0" y="55"/>
                    </a:lnTo>
                    <a:lnTo>
                      <a:pt x="0" y="55"/>
                    </a:lnTo>
                    <a:lnTo>
                      <a:pt x="0" y="55"/>
                    </a:lnTo>
                    <a:lnTo>
                      <a:pt x="0" y="55"/>
                    </a:lnTo>
                    <a:lnTo>
                      <a:pt x="6" y="55"/>
                    </a:lnTo>
                    <a:lnTo>
                      <a:pt x="6" y="55"/>
                    </a:lnTo>
                    <a:lnTo>
                      <a:pt x="12" y="55"/>
                    </a:lnTo>
                    <a:lnTo>
                      <a:pt x="18" y="47"/>
                    </a:lnTo>
                    <a:lnTo>
                      <a:pt x="24" y="41"/>
                    </a:lnTo>
                    <a:lnTo>
                      <a:pt x="24" y="41"/>
                    </a:lnTo>
                    <a:lnTo>
                      <a:pt x="24" y="41"/>
                    </a:lnTo>
                    <a:lnTo>
                      <a:pt x="32" y="35"/>
                    </a:lnTo>
                    <a:lnTo>
                      <a:pt x="43" y="35"/>
                    </a:lnTo>
                    <a:lnTo>
                      <a:pt x="43" y="35"/>
                    </a:lnTo>
                    <a:lnTo>
                      <a:pt x="43" y="35"/>
                    </a:lnTo>
                    <a:lnTo>
                      <a:pt x="49" y="35"/>
                    </a:lnTo>
                    <a:lnTo>
                      <a:pt x="55" y="35"/>
                    </a:lnTo>
                    <a:lnTo>
                      <a:pt x="55" y="35"/>
                    </a:lnTo>
                    <a:lnTo>
                      <a:pt x="55" y="35"/>
                    </a:lnTo>
                    <a:lnTo>
                      <a:pt x="67" y="29"/>
                    </a:lnTo>
                    <a:lnTo>
                      <a:pt x="79" y="24"/>
                    </a:lnTo>
                    <a:lnTo>
                      <a:pt x="79" y="24"/>
                    </a:lnTo>
                    <a:lnTo>
                      <a:pt x="87" y="29"/>
                    </a:lnTo>
                    <a:lnTo>
                      <a:pt x="99" y="35"/>
                    </a:lnTo>
                    <a:lnTo>
                      <a:pt x="122" y="47"/>
                    </a:lnTo>
                    <a:lnTo>
                      <a:pt x="122" y="47"/>
                    </a:lnTo>
                    <a:lnTo>
                      <a:pt x="116" y="41"/>
                    </a:lnTo>
                    <a:lnTo>
                      <a:pt x="104" y="35"/>
                    </a:lnTo>
                    <a:lnTo>
                      <a:pt x="99" y="29"/>
                    </a:lnTo>
                    <a:lnTo>
                      <a:pt x="99" y="29"/>
                    </a:lnTo>
                    <a:lnTo>
                      <a:pt x="93" y="29"/>
                    </a:lnTo>
                    <a:lnTo>
                      <a:pt x="93" y="24"/>
                    </a:lnTo>
                    <a:lnTo>
                      <a:pt x="99" y="24"/>
                    </a:lnTo>
                    <a:lnTo>
                      <a:pt x="99" y="24"/>
                    </a:lnTo>
                    <a:lnTo>
                      <a:pt x="110" y="29"/>
                    </a:lnTo>
                    <a:lnTo>
                      <a:pt x="122" y="29"/>
                    </a:lnTo>
                    <a:lnTo>
                      <a:pt x="134" y="35"/>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27" name="Freeform 115"/>
              <p:cNvSpPr>
                <a:spLocks/>
              </p:cNvSpPr>
              <p:nvPr/>
            </p:nvSpPr>
            <p:spPr bwMode="auto">
              <a:xfrm>
                <a:off x="3413" y="1895"/>
                <a:ext cx="41" cy="11"/>
              </a:xfrm>
              <a:custGeom>
                <a:avLst/>
                <a:gdLst>
                  <a:gd name="T0" fmla="*/ 35 w 41"/>
                  <a:gd name="T1" fmla="*/ 0 h 11"/>
                  <a:gd name="T2" fmla="*/ 29 w 41"/>
                  <a:gd name="T3" fmla="*/ 5 h 11"/>
                  <a:gd name="T4" fmla="*/ 23 w 41"/>
                  <a:gd name="T5" fmla="*/ 11 h 11"/>
                  <a:gd name="T6" fmla="*/ 17 w 41"/>
                  <a:gd name="T7" fmla="*/ 11 h 11"/>
                  <a:gd name="T8" fmla="*/ 17 w 41"/>
                  <a:gd name="T9" fmla="*/ 11 h 11"/>
                  <a:gd name="T10" fmla="*/ 11 w 41"/>
                  <a:gd name="T11" fmla="*/ 11 h 11"/>
                  <a:gd name="T12" fmla="*/ 6 w 41"/>
                  <a:gd name="T13" fmla="*/ 11 h 11"/>
                  <a:gd name="T14" fmla="*/ 0 w 41"/>
                  <a:gd name="T15" fmla="*/ 11 h 11"/>
                  <a:gd name="T16" fmla="*/ 0 w 41"/>
                  <a:gd name="T17" fmla="*/ 11 h 11"/>
                  <a:gd name="T18" fmla="*/ 0 w 41"/>
                  <a:gd name="T19" fmla="*/ 11 h 11"/>
                  <a:gd name="T20" fmla="*/ 0 w 41"/>
                  <a:gd name="T21" fmla="*/ 11 h 11"/>
                  <a:gd name="T22" fmla="*/ 0 w 41"/>
                  <a:gd name="T23" fmla="*/ 11 h 11"/>
                  <a:gd name="T24" fmla="*/ 0 w 41"/>
                  <a:gd name="T25" fmla="*/ 11 h 11"/>
                  <a:gd name="T26" fmla="*/ 0 w 41"/>
                  <a:gd name="T27" fmla="*/ 11 h 11"/>
                  <a:gd name="T28" fmla="*/ 6 w 41"/>
                  <a:gd name="T29" fmla="*/ 11 h 11"/>
                  <a:gd name="T30" fmla="*/ 11 w 41"/>
                  <a:gd name="T31" fmla="*/ 11 h 11"/>
                  <a:gd name="T32" fmla="*/ 11 w 41"/>
                  <a:gd name="T33" fmla="*/ 11 h 11"/>
                  <a:gd name="T34" fmla="*/ 11 w 41"/>
                  <a:gd name="T35" fmla="*/ 11 h 11"/>
                  <a:gd name="T36" fmla="*/ 17 w 41"/>
                  <a:gd name="T37" fmla="*/ 11 h 11"/>
                  <a:gd name="T38" fmla="*/ 23 w 41"/>
                  <a:gd name="T39" fmla="*/ 5 h 11"/>
                  <a:gd name="T40" fmla="*/ 23 w 41"/>
                  <a:gd name="T41" fmla="*/ 5 h 11"/>
                  <a:gd name="T42" fmla="*/ 29 w 41"/>
                  <a:gd name="T43" fmla="*/ 5 h 11"/>
                  <a:gd name="T44" fmla="*/ 35 w 41"/>
                  <a:gd name="T45" fmla="*/ 0 h 11"/>
                  <a:gd name="T46" fmla="*/ 41 w 41"/>
                  <a:gd name="T47" fmla="*/ 0 h 11"/>
                  <a:gd name="T48" fmla="*/ 41 w 41"/>
                  <a:gd name="T49" fmla="*/ 0 h 11"/>
                  <a:gd name="T50" fmla="*/ 35 w 41"/>
                  <a:gd name="T5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1">
                    <a:moveTo>
                      <a:pt x="35" y="0"/>
                    </a:moveTo>
                    <a:lnTo>
                      <a:pt x="29" y="5"/>
                    </a:lnTo>
                    <a:lnTo>
                      <a:pt x="23" y="11"/>
                    </a:lnTo>
                    <a:lnTo>
                      <a:pt x="17" y="11"/>
                    </a:lnTo>
                    <a:lnTo>
                      <a:pt x="17" y="11"/>
                    </a:lnTo>
                    <a:lnTo>
                      <a:pt x="11" y="11"/>
                    </a:lnTo>
                    <a:lnTo>
                      <a:pt x="6" y="11"/>
                    </a:lnTo>
                    <a:lnTo>
                      <a:pt x="0" y="11"/>
                    </a:lnTo>
                    <a:lnTo>
                      <a:pt x="0" y="11"/>
                    </a:lnTo>
                    <a:lnTo>
                      <a:pt x="0" y="11"/>
                    </a:lnTo>
                    <a:lnTo>
                      <a:pt x="0" y="11"/>
                    </a:lnTo>
                    <a:lnTo>
                      <a:pt x="0" y="11"/>
                    </a:lnTo>
                    <a:lnTo>
                      <a:pt x="0" y="11"/>
                    </a:lnTo>
                    <a:lnTo>
                      <a:pt x="0" y="11"/>
                    </a:lnTo>
                    <a:lnTo>
                      <a:pt x="6" y="11"/>
                    </a:lnTo>
                    <a:lnTo>
                      <a:pt x="11" y="11"/>
                    </a:lnTo>
                    <a:lnTo>
                      <a:pt x="11" y="11"/>
                    </a:lnTo>
                    <a:lnTo>
                      <a:pt x="11" y="11"/>
                    </a:lnTo>
                    <a:lnTo>
                      <a:pt x="17" y="11"/>
                    </a:lnTo>
                    <a:lnTo>
                      <a:pt x="23" y="5"/>
                    </a:lnTo>
                    <a:lnTo>
                      <a:pt x="23" y="5"/>
                    </a:lnTo>
                    <a:lnTo>
                      <a:pt x="29" y="5"/>
                    </a:lnTo>
                    <a:lnTo>
                      <a:pt x="35" y="0"/>
                    </a:lnTo>
                    <a:lnTo>
                      <a:pt x="41" y="0"/>
                    </a:lnTo>
                    <a:lnTo>
                      <a:pt x="41" y="0"/>
                    </a:lnTo>
                    <a:lnTo>
                      <a:pt x="35"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28" name="Freeform 116"/>
              <p:cNvSpPr>
                <a:spLocks/>
              </p:cNvSpPr>
              <p:nvPr/>
            </p:nvSpPr>
            <p:spPr bwMode="auto">
              <a:xfrm>
                <a:off x="3375" y="1877"/>
                <a:ext cx="73" cy="49"/>
              </a:xfrm>
              <a:custGeom>
                <a:avLst/>
                <a:gdLst>
                  <a:gd name="T0" fmla="*/ 30 w 73"/>
                  <a:gd name="T1" fmla="*/ 0 h 49"/>
                  <a:gd name="T2" fmla="*/ 30 w 73"/>
                  <a:gd name="T3" fmla="*/ 0 h 49"/>
                  <a:gd name="T4" fmla="*/ 24 w 73"/>
                  <a:gd name="T5" fmla="*/ 6 h 49"/>
                  <a:gd name="T6" fmla="*/ 24 w 73"/>
                  <a:gd name="T7" fmla="*/ 6 h 49"/>
                  <a:gd name="T8" fmla="*/ 24 w 73"/>
                  <a:gd name="T9" fmla="*/ 6 h 49"/>
                  <a:gd name="T10" fmla="*/ 18 w 73"/>
                  <a:gd name="T11" fmla="*/ 12 h 49"/>
                  <a:gd name="T12" fmla="*/ 18 w 73"/>
                  <a:gd name="T13" fmla="*/ 18 h 49"/>
                  <a:gd name="T14" fmla="*/ 18 w 73"/>
                  <a:gd name="T15" fmla="*/ 23 h 49"/>
                  <a:gd name="T16" fmla="*/ 18 w 73"/>
                  <a:gd name="T17" fmla="*/ 23 h 49"/>
                  <a:gd name="T18" fmla="*/ 12 w 73"/>
                  <a:gd name="T19" fmla="*/ 29 h 49"/>
                  <a:gd name="T20" fmla="*/ 6 w 73"/>
                  <a:gd name="T21" fmla="*/ 29 h 49"/>
                  <a:gd name="T22" fmla="*/ 6 w 73"/>
                  <a:gd name="T23" fmla="*/ 29 h 49"/>
                  <a:gd name="T24" fmla="*/ 6 w 73"/>
                  <a:gd name="T25" fmla="*/ 29 h 49"/>
                  <a:gd name="T26" fmla="*/ 6 w 73"/>
                  <a:gd name="T27" fmla="*/ 35 h 49"/>
                  <a:gd name="T28" fmla="*/ 0 w 73"/>
                  <a:gd name="T29" fmla="*/ 35 h 49"/>
                  <a:gd name="T30" fmla="*/ 0 w 73"/>
                  <a:gd name="T31" fmla="*/ 41 h 49"/>
                  <a:gd name="T32" fmla="*/ 0 w 73"/>
                  <a:gd name="T33" fmla="*/ 41 h 49"/>
                  <a:gd name="T34" fmla="*/ 0 w 73"/>
                  <a:gd name="T35" fmla="*/ 49 h 49"/>
                  <a:gd name="T36" fmla="*/ 0 w 73"/>
                  <a:gd name="T37" fmla="*/ 49 h 49"/>
                  <a:gd name="T38" fmla="*/ 6 w 73"/>
                  <a:gd name="T39" fmla="*/ 49 h 49"/>
                  <a:gd name="T40" fmla="*/ 6 w 73"/>
                  <a:gd name="T41" fmla="*/ 49 h 49"/>
                  <a:gd name="T42" fmla="*/ 12 w 73"/>
                  <a:gd name="T43" fmla="*/ 49 h 49"/>
                  <a:gd name="T44" fmla="*/ 24 w 73"/>
                  <a:gd name="T45" fmla="*/ 41 h 49"/>
                  <a:gd name="T46" fmla="*/ 38 w 73"/>
                  <a:gd name="T47" fmla="*/ 29 h 49"/>
                  <a:gd name="T48" fmla="*/ 38 w 73"/>
                  <a:gd name="T49" fmla="*/ 29 h 49"/>
                  <a:gd name="T50" fmla="*/ 38 w 73"/>
                  <a:gd name="T51" fmla="*/ 29 h 49"/>
                  <a:gd name="T52" fmla="*/ 38 w 73"/>
                  <a:gd name="T53" fmla="*/ 29 h 49"/>
                  <a:gd name="T54" fmla="*/ 44 w 73"/>
                  <a:gd name="T55" fmla="*/ 29 h 49"/>
                  <a:gd name="T56" fmla="*/ 44 w 73"/>
                  <a:gd name="T57" fmla="*/ 29 h 49"/>
                  <a:gd name="T58" fmla="*/ 49 w 73"/>
                  <a:gd name="T59" fmla="*/ 29 h 49"/>
                  <a:gd name="T60" fmla="*/ 55 w 73"/>
                  <a:gd name="T61" fmla="*/ 29 h 49"/>
                  <a:gd name="T62" fmla="*/ 67 w 73"/>
                  <a:gd name="T63" fmla="*/ 18 h 49"/>
                  <a:gd name="T64" fmla="*/ 67 w 73"/>
                  <a:gd name="T65" fmla="*/ 18 h 49"/>
                  <a:gd name="T66" fmla="*/ 67 w 73"/>
                  <a:gd name="T67" fmla="*/ 18 h 49"/>
                  <a:gd name="T68" fmla="*/ 67 w 73"/>
                  <a:gd name="T69" fmla="*/ 18 h 49"/>
                  <a:gd name="T70" fmla="*/ 73 w 73"/>
                  <a:gd name="T7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49">
                    <a:moveTo>
                      <a:pt x="30" y="0"/>
                    </a:moveTo>
                    <a:lnTo>
                      <a:pt x="30" y="0"/>
                    </a:lnTo>
                    <a:lnTo>
                      <a:pt x="24" y="6"/>
                    </a:lnTo>
                    <a:lnTo>
                      <a:pt x="24" y="6"/>
                    </a:lnTo>
                    <a:lnTo>
                      <a:pt x="24" y="6"/>
                    </a:lnTo>
                    <a:lnTo>
                      <a:pt x="18" y="12"/>
                    </a:lnTo>
                    <a:lnTo>
                      <a:pt x="18" y="18"/>
                    </a:lnTo>
                    <a:lnTo>
                      <a:pt x="18" y="23"/>
                    </a:lnTo>
                    <a:lnTo>
                      <a:pt x="18" y="23"/>
                    </a:lnTo>
                    <a:lnTo>
                      <a:pt x="12" y="29"/>
                    </a:lnTo>
                    <a:lnTo>
                      <a:pt x="6" y="29"/>
                    </a:lnTo>
                    <a:lnTo>
                      <a:pt x="6" y="29"/>
                    </a:lnTo>
                    <a:lnTo>
                      <a:pt x="6" y="29"/>
                    </a:lnTo>
                    <a:lnTo>
                      <a:pt x="6" y="35"/>
                    </a:lnTo>
                    <a:lnTo>
                      <a:pt x="0" y="35"/>
                    </a:lnTo>
                    <a:lnTo>
                      <a:pt x="0" y="41"/>
                    </a:lnTo>
                    <a:lnTo>
                      <a:pt x="0" y="41"/>
                    </a:lnTo>
                    <a:lnTo>
                      <a:pt x="0" y="49"/>
                    </a:lnTo>
                    <a:lnTo>
                      <a:pt x="0" y="49"/>
                    </a:lnTo>
                    <a:lnTo>
                      <a:pt x="6" y="49"/>
                    </a:lnTo>
                    <a:lnTo>
                      <a:pt x="6" y="49"/>
                    </a:lnTo>
                    <a:lnTo>
                      <a:pt x="12" y="49"/>
                    </a:lnTo>
                    <a:lnTo>
                      <a:pt x="24" y="41"/>
                    </a:lnTo>
                    <a:lnTo>
                      <a:pt x="38" y="29"/>
                    </a:lnTo>
                    <a:lnTo>
                      <a:pt x="38" y="29"/>
                    </a:lnTo>
                    <a:lnTo>
                      <a:pt x="38" y="29"/>
                    </a:lnTo>
                    <a:lnTo>
                      <a:pt x="38" y="29"/>
                    </a:lnTo>
                    <a:lnTo>
                      <a:pt x="44" y="29"/>
                    </a:lnTo>
                    <a:lnTo>
                      <a:pt x="44" y="29"/>
                    </a:lnTo>
                    <a:lnTo>
                      <a:pt x="49" y="29"/>
                    </a:lnTo>
                    <a:lnTo>
                      <a:pt x="55" y="29"/>
                    </a:lnTo>
                    <a:lnTo>
                      <a:pt x="67" y="18"/>
                    </a:lnTo>
                    <a:lnTo>
                      <a:pt x="67" y="18"/>
                    </a:lnTo>
                    <a:lnTo>
                      <a:pt x="67" y="18"/>
                    </a:lnTo>
                    <a:lnTo>
                      <a:pt x="67" y="18"/>
                    </a:lnTo>
                    <a:lnTo>
                      <a:pt x="73"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29" name="Freeform 117"/>
              <p:cNvSpPr>
                <a:spLocks/>
              </p:cNvSpPr>
              <p:nvPr/>
            </p:nvSpPr>
            <p:spPr bwMode="auto">
              <a:xfrm>
                <a:off x="3350" y="1900"/>
                <a:ext cx="19" cy="44"/>
              </a:xfrm>
              <a:custGeom>
                <a:avLst/>
                <a:gdLst>
                  <a:gd name="T0" fmla="*/ 0 w 19"/>
                  <a:gd name="T1" fmla="*/ 32 h 44"/>
                  <a:gd name="T2" fmla="*/ 0 w 19"/>
                  <a:gd name="T3" fmla="*/ 32 h 44"/>
                  <a:gd name="T4" fmla="*/ 0 w 19"/>
                  <a:gd name="T5" fmla="*/ 26 h 44"/>
                  <a:gd name="T6" fmla="*/ 8 w 19"/>
                  <a:gd name="T7" fmla="*/ 18 h 44"/>
                  <a:gd name="T8" fmla="*/ 8 w 19"/>
                  <a:gd name="T9" fmla="*/ 18 h 44"/>
                  <a:gd name="T10" fmla="*/ 8 w 19"/>
                  <a:gd name="T11" fmla="*/ 12 h 44"/>
                  <a:gd name="T12" fmla="*/ 14 w 19"/>
                  <a:gd name="T13" fmla="*/ 12 h 44"/>
                  <a:gd name="T14" fmla="*/ 14 w 19"/>
                  <a:gd name="T15" fmla="*/ 6 h 44"/>
                  <a:gd name="T16" fmla="*/ 14 w 19"/>
                  <a:gd name="T17" fmla="*/ 6 h 44"/>
                  <a:gd name="T18" fmla="*/ 14 w 19"/>
                  <a:gd name="T19" fmla="*/ 6 h 44"/>
                  <a:gd name="T20" fmla="*/ 19 w 19"/>
                  <a:gd name="T21" fmla="*/ 0 h 44"/>
                  <a:gd name="T22" fmla="*/ 19 w 19"/>
                  <a:gd name="T23" fmla="*/ 0 h 44"/>
                  <a:gd name="T24" fmla="*/ 19 w 19"/>
                  <a:gd name="T25" fmla="*/ 0 h 44"/>
                  <a:gd name="T26" fmla="*/ 19 w 19"/>
                  <a:gd name="T27" fmla="*/ 6 h 44"/>
                  <a:gd name="T28" fmla="*/ 14 w 19"/>
                  <a:gd name="T29" fmla="*/ 6 h 44"/>
                  <a:gd name="T30" fmla="*/ 14 w 19"/>
                  <a:gd name="T31" fmla="*/ 12 h 44"/>
                  <a:gd name="T32" fmla="*/ 14 w 19"/>
                  <a:gd name="T33" fmla="*/ 12 h 44"/>
                  <a:gd name="T34" fmla="*/ 8 w 19"/>
                  <a:gd name="T35" fmla="*/ 18 h 44"/>
                  <a:gd name="T36" fmla="*/ 8 w 19"/>
                  <a:gd name="T37" fmla="*/ 26 h 44"/>
                  <a:gd name="T38" fmla="*/ 8 w 19"/>
                  <a:gd name="T39" fmla="*/ 32 h 44"/>
                  <a:gd name="T40" fmla="*/ 8 w 19"/>
                  <a:gd name="T41" fmla="*/ 32 h 44"/>
                  <a:gd name="T42" fmla="*/ 8 w 19"/>
                  <a:gd name="T43" fmla="*/ 38 h 44"/>
                  <a:gd name="T44" fmla="*/ 0 w 19"/>
                  <a:gd name="T45" fmla="*/ 44 h 44"/>
                  <a:gd name="T46" fmla="*/ 0 w 19"/>
                  <a:gd name="T47" fmla="*/ 44 h 44"/>
                  <a:gd name="T48" fmla="*/ 0 w 19"/>
                  <a:gd name="T49" fmla="*/ 44 h 44"/>
                  <a:gd name="T50" fmla="*/ 0 w 19"/>
                  <a:gd name="T51" fmla="*/ 44 h 44"/>
                  <a:gd name="T52" fmla="*/ 0 w 19"/>
                  <a:gd name="T53" fmla="*/ 44 h 44"/>
                  <a:gd name="T54" fmla="*/ 0 w 19"/>
                  <a:gd name="T55" fmla="*/ 44 h 44"/>
                  <a:gd name="T56" fmla="*/ 0 w 19"/>
                  <a:gd name="T57" fmla="*/ 44 h 44"/>
                  <a:gd name="T58" fmla="*/ 0 w 19"/>
                  <a:gd name="T59" fmla="*/ 44 h 44"/>
                  <a:gd name="T60" fmla="*/ 0 w 19"/>
                  <a:gd name="T61" fmla="*/ 38 h 44"/>
                  <a:gd name="T62" fmla="*/ 0 w 19"/>
                  <a:gd name="T63"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44">
                    <a:moveTo>
                      <a:pt x="0" y="32"/>
                    </a:moveTo>
                    <a:lnTo>
                      <a:pt x="0" y="32"/>
                    </a:lnTo>
                    <a:lnTo>
                      <a:pt x="0" y="26"/>
                    </a:lnTo>
                    <a:lnTo>
                      <a:pt x="8" y="18"/>
                    </a:lnTo>
                    <a:lnTo>
                      <a:pt x="8" y="18"/>
                    </a:lnTo>
                    <a:lnTo>
                      <a:pt x="8" y="12"/>
                    </a:lnTo>
                    <a:lnTo>
                      <a:pt x="14" y="12"/>
                    </a:lnTo>
                    <a:lnTo>
                      <a:pt x="14" y="6"/>
                    </a:lnTo>
                    <a:lnTo>
                      <a:pt x="14" y="6"/>
                    </a:lnTo>
                    <a:lnTo>
                      <a:pt x="14" y="6"/>
                    </a:lnTo>
                    <a:lnTo>
                      <a:pt x="19" y="0"/>
                    </a:lnTo>
                    <a:lnTo>
                      <a:pt x="19" y="0"/>
                    </a:lnTo>
                    <a:lnTo>
                      <a:pt x="19" y="0"/>
                    </a:lnTo>
                    <a:lnTo>
                      <a:pt x="19" y="6"/>
                    </a:lnTo>
                    <a:lnTo>
                      <a:pt x="14" y="6"/>
                    </a:lnTo>
                    <a:lnTo>
                      <a:pt x="14" y="12"/>
                    </a:lnTo>
                    <a:lnTo>
                      <a:pt x="14" y="12"/>
                    </a:lnTo>
                    <a:lnTo>
                      <a:pt x="8" y="18"/>
                    </a:lnTo>
                    <a:lnTo>
                      <a:pt x="8" y="26"/>
                    </a:lnTo>
                    <a:lnTo>
                      <a:pt x="8" y="32"/>
                    </a:lnTo>
                    <a:lnTo>
                      <a:pt x="8" y="32"/>
                    </a:lnTo>
                    <a:lnTo>
                      <a:pt x="8" y="38"/>
                    </a:lnTo>
                    <a:lnTo>
                      <a:pt x="0" y="44"/>
                    </a:lnTo>
                    <a:lnTo>
                      <a:pt x="0" y="44"/>
                    </a:lnTo>
                    <a:lnTo>
                      <a:pt x="0" y="44"/>
                    </a:lnTo>
                    <a:lnTo>
                      <a:pt x="0" y="44"/>
                    </a:lnTo>
                    <a:lnTo>
                      <a:pt x="0" y="44"/>
                    </a:lnTo>
                    <a:lnTo>
                      <a:pt x="0" y="44"/>
                    </a:lnTo>
                    <a:lnTo>
                      <a:pt x="0" y="44"/>
                    </a:lnTo>
                    <a:lnTo>
                      <a:pt x="0" y="44"/>
                    </a:lnTo>
                    <a:lnTo>
                      <a:pt x="0" y="38"/>
                    </a:lnTo>
                    <a:lnTo>
                      <a:pt x="0" y="3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30" name="Freeform 118"/>
              <p:cNvSpPr>
                <a:spLocks/>
              </p:cNvSpPr>
              <p:nvPr/>
            </p:nvSpPr>
            <p:spPr bwMode="auto">
              <a:xfrm>
                <a:off x="4727" y="1863"/>
                <a:ext cx="55" cy="49"/>
              </a:xfrm>
              <a:custGeom>
                <a:avLst/>
                <a:gdLst>
                  <a:gd name="T0" fmla="*/ 0 w 55"/>
                  <a:gd name="T1" fmla="*/ 0 h 49"/>
                  <a:gd name="T2" fmla="*/ 7 w 55"/>
                  <a:gd name="T3" fmla="*/ 8 h 49"/>
                  <a:gd name="T4" fmla="*/ 13 w 55"/>
                  <a:gd name="T5" fmla="*/ 14 h 49"/>
                  <a:gd name="T6" fmla="*/ 25 w 55"/>
                  <a:gd name="T7" fmla="*/ 20 h 49"/>
                  <a:gd name="T8" fmla="*/ 25 w 55"/>
                  <a:gd name="T9" fmla="*/ 26 h 49"/>
                  <a:gd name="T10" fmla="*/ 37 w 55"/>
                  <a:gd name="T11" fmla="*/ 32 h 49"/>
                  <a:gd name="T12" fmla="*/ 37 w 55"/>
                  <a:gd name="T13" fmla="*/ 37 h 49"/>
                  <a:gd name="T14" fmla="*/ 43 w 55"/>
                  <a:gd name="T15" fmla="*/ 43 h 49"/>
                  <a:gd name="T16" fmla="*/ 43 w 55"/>
                  <a:gd name="T17" fmla="*/ 43 h 49"/>
                  <a:gd name="T18" fmla="*/ 43 w 55"/>
                  <a:gd name="T19" fmla="*/ 37 h 49"/>
                  <a:gd name="T20" fmla="*/ 43 w 55"/>
                  <a:gd name="T21" fmla="*/ 37 h 49"/>
                  <a:gd name="T22" fmla="*/ 49 w 55"/>
                  <a:gd name="T23" fmla="*/ 43 h 49"/>
                  <a:gd name="T24" fmla="*/ 49 w 55"/>
                  <a:gd name="T25" fmla="*/ 49 h 49"/>
                  <a:gd name="T26" fmla="*/ 55 w 55"/>
                  <a:gd name="T27" fmla="*/ 49 h 49"/>
                  <a:gd name="T28" fmla="*/ 49 w 55"/>
                  <a:gd name="T29" fmla="*/ 49 h 49"/>
                  <a:gd name="T30" fmla="*/ 43 w 55"/>
                  <a:gd name="T31" fmla="*/ 32 h 49"/>
                  <a:gd name="T32" fmla="*/ 37 w 55"/>
                  <a:gd name="T33" fmla="*/ 32 h 49"/>
                  <a:gd name="T34" fmla="*/ 37 w 55"/>
                  <a:gd name="T35" fmla="*/ 26 h 49"/>
                  <a:gd name="T36" fmla="*/ 37 w 55"/>
                  <a:gd name="T37" fmla="*/ 26 h 49"/>
                  <a:gd name="T38" fmla="*/ 43 w 55"/>
                  <a:gd name="T39" fmla="*/ 26 h 49"/>
                  <a:gd name="T40" fmla="*/ 49 w 55"/>
                  <a:gd name="T41" fmla="*/ 32 h 49"/>
                  <a:gd name="T42" fmla="*/ 55 w 55"/>
                  <a:gd name="T43" fmla="*/ 32 h 49"/>
                  <a:gd name="T44" fmla="*/ 49 w 55"/>
                  <a:gd name="T45" fmla="*/ 32 h 49"/>
                  <a:gd name="T46" fmla="*/ 37 w 55"/>
                  <a:gd name="T47" fmla="*/ 26 h 49"/>
                  <a:gd name="T48" fmla="*/ 31 w 55"/>
                  <a:gd name="T49" fmla="*/ 26 h 49"/>
                  <a:gd name="T50" fmla="*/ 31 w 55"/>
                  <a:gd name="T51" fmla="*/ 20 h 49"/>
                  <a:gd name="T52" fmla="*/ 25 w 55"/>
                  <a:gd name="T53" fmla="*/ 20 h 49"/>
                  <a:gd name="T54" fmla="*/ 25 w 55"/>
                  <a:gd name="T55" fmla="*/ 14 h 49"/>
                  <a:gd name="T56" fmla="*/ 31 w 55"/>
                  <a:gd name="T57" fmla="*/ 14 h 49"/>
                  <a:gd name="T58" fmla="*/ 37 w 55"/>
                  <a:gd name="T59" fmla="*/ 14 h 49"/>
                  <a:gd name="T60" fmla="*/ 37 w 55"/>
                  <a:gd name="T61" fmla="*/ 14 h 49"/>
                  <a:gd name="T62" fmla="*/ 49 w 55"/>
                  <a:gd name="T63" fmla="*/ 14 h 49"/>
                  <a:gd name="T64" fmla="*/ 43 w 55"/>
                  <a:gd name="T65" fmla="*/ 14 h 49"/>
                  <a:gd name="T66" fmla="*/ 31 w 55"/>
                  <a:gd name="T67" fmla="*/ 8 h 49"/>
                  <a:gd name="T68" fmla="*/ 25 w 55"/>
                  <a:gd name="T69" fmla="*/ 8 h 49"/>
                  <a:gd name="T70" fmla="*/ 25 w 55"/>
                  <a:gd name="T71" fmla="*/ 0 h 49"/>
                  <a:gd name="T72" fmla="*/ 25 w 55"/>
                  <a:gd name="T73" fmla="*/ 8 h 49"/>
                  <a:gd name="T74" fmla="*/ 25 w 55"/>
                  <a:gd name="T75" fmla="*/ 8 h 49"/>
                  <a:gd name="T76" fmla="*/ 19 w 55"/>
                  <a:gd name="T77" fmla="*/ 8 h 49"/>
                  <a:gd name="T78" fmla="*/ 13 w 55"/>
                  <a:gd name="T79" fmla="*/ 0 h 49"/>
                  <a:gd name="T80" fmla="*/ 13 w 55"/>
                  <a:gd name="T81" fmla="*/ 8 h 49"/>
                  <a:gd name="T82" fmla="*/ 19 w 55"/>
                  <a:gd name="T83" fmla="*/ 8 h 49"/>
                  <a:gd name="T84" fmla="*/ 13 w 55"/>
                  <a:gd name="T85" fmla="*/ 8 h 49"/>
                  <a:gd name="T86" fmla="*/ 0 w 55"/>
                  <a:gd name="T8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9">
                    <a:moveTo>
                      <a:pt x="0" y="0"/>
                    </a:moveTo>
                    <a:lnTo>
                      <a:pt x="0" y="0"/>
                    </a:lnTo>
                    <a:lnTo>
                      <a:pt x="0" y="8"/>
                    </a:lnTo>
                    <a:lnTo>
                      <a:pt x="7" y="8"/>
                    </a:lnTo>
                    <a:lnTo>
                      <a:pt x="7" y="8"/>
                    </a:lnTo>
                    <a:lnTo>
                      <a:pt x="13" y="14"/>
                    </a:lnTo>
                    <a:lnTo>
                      <a:pt x="19" y="20"/>
                    </a:lnTo>
                    <a:lnTo>
                      <a:pt x="25" y="20"/>
                    </a:lnTo>
                    <a:lnTo>
                      <a:pt x="25" y="20"/>
                    </a:lnTo>
                    <a:lnTo>
                      <a:pt x="25" y="26"/>
                    </a:lnTo>
                    <a:lnTo>
                      <a:pt x="31" y="32"/>
                    </a:lnTo>
                    <a:lnTo>
                      <a:pt x="37" y="32"/>
                    </a:lnTo>
                    <a:lnTo>
                      <a:pt x="37" y="32"/>
                    </a:lnTo>
                    <a:lnTo>
                      <a:pt x="37" y="37"/>
                    </a:lnTo>
                    <a:lnTo>
                      <a:pt x="43" y="43"/>
                    </a:lnTo>
                    <a:lnTo>
                      <a:pt x="43" y="43"/>
                    </a:lnTo>
                    <a:lnTo>
                      <a:pt x="43" y="43"/>
                    </a:lnTo>
                    <a:lnTo>
                      <a:pt x="43" y="43"/>
                    </a:lnTo>
                    <a:lnTo>
                      <a:pt x="43" y="43"/>
                    </a:lnTo>
                    <a:lnTo>
                      <a:pt x="43" y="37"/>
                    </a:lnTo>
                    <a:lnTo>
                      <a:pt x="43" y="37"/>
                    </a:lnTo>
                    <a:lnTo>
                      <a:pt x="43" y="37"/>
                    </a:lnTo>
                    <a:lnTo>
                      <a:pt x="43" y="43"/>
                    </a:lnTo>
                    <a:lnTo>
                      <a:pt x="49" y="43"/>
                    </a:lnTo>
                    <a:lnTo>
                      <a:pt x="49" y="43"/>
                    </a:lnTo>
                    <a:lnTo>
                      <a:pt x="49" y="49"/>
                    </a:lnTo>
                    <a:lnTo>
                      <a:pt x="49" y="49"/>
                    </a:lnTo>
                    <a:lnTo>
                      <a:pt x="55" y="49"/>
                    </a:lnTo>
                    <a:lnTo>
                      <a:pt x="55" y="49"/>
                    </a:lnTo>
                    <a:lnTo>
                      <a:pt x="49" y="49"/>
                    </a:lnTo>
                    <a:lnTo>
                      <a:pt x="49" y="37"/>
                    </a:lnTo>
                    <a:lnTo>
                      <a:pt x="43" y="32"/>
                    </a:lnTo>
                    <a:lnTo>
                      <a:pt x="43" y="32"/>
                    </a:lnTo>
                    <a:lnTo>
                      <a:pt x="37" y="32"/>
                    </a:lnTo>
                    <a:lnTo>
                      <a:pt x="37" y="26"/>
                    </a:lnTo>
                    <a:lnTo>
                      <a:pt x="37" y="26"/>
                    </a:lnTo>
                    <a:lnTo>
                      <a:pt x="37" y="26"/>
                    </a:lnTo>
                    <a:lnTo>
                      <a:pt x="37" y="26"/>
                    </a:lnTo>
                    <a:lnTo>
                      <a:pt x="43" y="26"/>
                    </a:lnTo>
                    <a:lnTo>
                      <a:pt x="43" y="26"/>
                    </a:lnTo>
                    <a:lnTo>
                      <a:pt x="43" y="26"/>
                    </a:lnTo>
                    <a:lnTo>
                      <a:pt x="49" y="32"/>
                    </a:lnTo>
                    <a:lnTo>
                      <a:pt x="49" y="32"/>
                    </a:lnTo>
                    <a:lnTo>
                      <a:pt x="55" y="32"/>
                    </a:lnTo>
                    <a:lnTo>
                      <a:pt x="55" y="32"/>
                    </a:lnTo>
                    <a:lnTo>
                      <a:pt x="49" y="32"/>
                    </a:lnTo>
                    <a:lnTo>
                      <a:pt x="43" y="26"/>
                    </a:lnTo>
                    <a:lnTo>
                      <a:pt x="37" y="26"/>
                    </a:lnTo>
                    <a:lnTo>
                      <a:pt x="37" y="26"/>
                    </a:lnTo>
                    <a:lnTo>
                      <a:pt x="31" y="26"/>
                    </a:lnTo>
                    <a:lnTo>
                      <a:pt x="31" y="20"/>
                    </a:lnTo>
                    <a:lnTo>
                      <a:pt x="31" y="20"/>
                    </a:lnTo>
                    <a:lnTo>
                      <a:pt x="31" y="20"/>
                    </a:lnTo>
                    <a:lnTo>
                      <a:pt x="25" y="20"/>
                    </a:lnTo>
                    <a:lnTo>
                      <a:pt x="25" y="14"/>
                    </a:lnTo>
                    <a:lnTo>
                      <a:pt x="25" y="14"/>
                    </a:lnTo>
                    <a:lnTo>
                      <a:pt x="25" y="14"/>
                    </a:lnTo>
                    <a:lnTo>
                      <a:pt x="31" y="14"/>
                    </a:lnTo>
                    <a:lnTo>
                      <a:pt x="31" y="14"/>
                    </a:lnTo>
                    <a:lnTo>
                      <a:pt x="37" y="14"/>
                    </a:lnTo>
                    <a:lnTo>
                      <a:pt x="37" y="14"/>
                    </a:lnTo>
                    <a:lnTo>
                      <a:pt x="37" y="14"/>
                    </a:lnTo>
                    <a:lnTo>
                      <a:pt x="43" y="14"/>
                    </a:lnTo>
                    <a:lnTo>
                      <a:pt x="49" y="14"/>
                    </a:lnTo>
                    <a:lnTo>
                      <a:pt x="49" y="14"/>
                    </a:lnTo>
                    <a:lnTo>
                      <a:pt x="43" y="14"/>
                    </a:lnTo>
                    <a:lnTo>
                      <a:pt x="37" y="14"/>
                    </a:lnTo>
                    <a:lnTo>
                      <a:pt x="31" y="8"/>
                    </a:lnTo>
                    <a:lnTo>
                      <a:pt x="31" y="8"/>
                    </a:lnTo>
                    <a:lnTo>
                      <a:pt x="25" y="8"/>
                    </a:lnTo>
                    <a:lnTo>
                      <a:pt x="25" y="0"/>
                    </a:lnTo>
                    <a:lnTo>
                      <a:pt x="25" y="0"/>
                    </a:lnTo>
                    <a:lnTo>
                      <a:pt x="25" y="0"/>
                    </a:lnTo>
                    <a:lnTo>
                      <a:pt x="25" y="8"/>
                    </a:lnTo>
                    <a:lnTo>
                      <a:pt x="25" y="8"/>
                    </a:lnTo>
                    <a:lnTo>
                      <a:pt x="25" y="8"/>
                    </a:lnTo>
                    <a:lnTo>
                      <a:pt x="25" y="8"/>
                    </a:lnTo>
                    <a:lnTo>
                      <a:pt x="19" y="8"/>
                    </a:lnTo>
                    <a:lnTo>
                      <a:pt x="13" y="0"/>
                    </a:lnTo>
                    <a:lnTo>
                      <a:pt x="13" y="0"/>
                    </a:lnTo>
                    <a:lnTo>
                      <a:pt x="13" y="0"/>
                    </a:lnTo>
                    <a:lnTo>
                      <a:pt x="13" y="8"/>
                    </a:lnTo>
                    <a:lnTo>
                      <a:pt x="19" y="8"/>
                    </a:lnTo>
                    <a:lnTo>
                      <a:pt x="19" y="8"/>
                    </a:lnTo>
                    <a:lnTo>
                      <a:pt x="19" y="8"/>
                    </a:lnTo>
                    <a:lnTo>
                      <a:pt x="13" y="8"/>
                    </a:lnTo>
                    <a:lnTo>
                      <a:pt x="0" y="8"/>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31" name="Freeform 119"/>
              <p:cNvSpPr>
                <a:spLocks/>
              </p:cNvSpPr>
              <p:nvPr/>
            </p:nvSpPr>
            <p:spPr bwMode="auto">
              <a:xfrm>
                <a:off x="4782" y="1883"/>
                <a:ext cx="31" cy="43"/>
              </a:xfrm>
              <a:custGeom>
                <a:avLst/>
                <a:gdLst>
                  <a:gd name="T0" fmla="*/ 25 w 31"/>
                  <a:gd name="T1" fmla="*/ 23 h 43"/>
                  <a:gd name="T2" fmla="*/ 25 w 31"/>
                  <a:gd name="T3" fmla="*/ 23 h 43"/>
                  <a:gd name="T4" fmla="*/ 19 w 31"/>
                  <a:gd name="T5" fmla="*/ 17 h 43"/>
                  <a:gd name="T6" fmla="*/ 13 w 31"/>
                  <a:gd name="T7" fmla="*/ 12 h 43"/>
                  <a:gd name="T8" fmla="*/ 13 w 31"/>
                  <a:gd name="T9" fmla="*/ 12 h 43"/>
                  <a:gd name="T10" fmla="*/ 7 w 31"/>
                  <a:gd name="T11" fmla="*/ 6 h 43"/>
                  <a:gd name="T12" fmla="*/ 7 w 31"/>
                  <a:gd name="T13" fmla="*/ 6 h 43"/>
                  <a:gd name="T14" fmla="*/ 7 w 31"/>
                  <a:gd name="T15" fmla="*/ 0 h 43"/>
                  <a:gd name="T16" fmla="*/ 7 w 31"/>
                  <a:gd name="T17" fmla="*/ 0 h 43"/>
                  <a:gd name="T18" fmla="*/ 0 w 31"/>
                  <a:gd name="T19" fmla="*/ 6 h 43"/>
                  <a:gd name="T20" fmla="*/ 7 w 31"/>
                  <a:gd name="T21" fmla="*/ 6 h 43"/>
                  <a:gd name="T22" fmla="*/ 7 w 31"/>
                  <a:gd name="T23" fmla="*/ 12 h 43"/>
                  <a:gd name="T24" fmla="*/ 7 w 31"/>
                  <a:gd name="T25" fmla="*/ 12 h 43"/>
                  <a:gd name="T26" fmla="*/ 7 w 31"/>
                  <a:gd name="T27" fmla="*/ 17 h 43"/>
                  <a:gd name="T28" fmla="*/ 13 w 31"/>
                  <a:gd name="T29" fmla="*/ 17 h 43"/>
                  <a:gd name="T30" fmla="*/ 13 w 31"/>
                  <a:gd name="T31" fmla="*/ 17 h 43"/>
                  <a:gd name="T32" fmla="*/ 13 w 31"/>
                  <a:gd name="T33" fmla="*/ 17 h 43"/>
                  <a:gd name="T34" fmla="*/ 7 w 31"/>
                  <a:gd name="T35" fmla="*/ 17 h 43"/>
                  <a:gd name="T36" fmla="*/ 7 w 31"/>
                  <a:gd name="T37" fmla="*/ 17 h 43"/>
                  <a:gd name="T38" fmla="*/ 7 w 31"/>
                  <a:gd name="T39" fmla="*/ 12 h 43"/>
                  <a:gd name="T40" fmla="*/ 7 w 31"/>
                  <a:gd name="T41" fmla="*/ 12 h 43"/>
                  <a:gd name="T42" fmla="*/ 7 w 31"/>
                  <a:gd name="T43" fmla="*/ 17 h 43"/>
                  <a:gd name="T44" fmla="*/ 7 w 31"/>
                  <a:gd name="T45" fmla="*/ 17 h 43"/>
                  <a:gd name="T46" fmla="*/ 13 w 31"/>
                  <a:gd name="T47" fmla="*/ 23 h 43"/>
                  <a:gd name="T48" fmla="*/ 13 w 31"/>
                  <a:gd name="T49" fmla="*/ 23 h 43"/>
                  <a:gd name="T50" fmla="*/ 13 w 31"/>
                  <a:gd name="T51" fmla="*/ 29 h 43"/>
                  <a:gd name="T52" fmla="*/ 19 w 31"/>
                  <a:gd name="T53" fmla="*/ 35 h 43"/>
                  <a:gd name="T54" fmla="*/ 19 w 31"/>
                  <a:gd name="T55" fmla="*/ 35 h 43"/>
                  <a:gd name="T56" fmla="*/ 19 w 31"/>
                  <a:gd name="T57" fmla="*/ 35 h 43"/>
                  <a:gd name="T58" fmla="*/ 19 w 31"/>
                  <a:gd name="T59" fmla="*/ 43 h 43"/>
                  <a:gd name="T60" fmla="*/ 25 w 31"/>
                  <a:gd name="T61" fmla="*/ 43 h 43"/>
                  <a:gd name="T62" fmla="*/ 31 w 31"/>
                  <a:gd name="T63" fmla="*/ 43 h 43"/>
                  <a:gd name="T64" fmla="*/ 31 w 31"/>
                  <a:gd name="T65" fmla="*/ 43 h 43"/>
                  <a:gd name="T66" fmla="*/ 31 w 31"/>
                  <a:gd name="T67" fmla="*/ 43 h 43"/>
                  <a:gd name="T68" fmla="*/ 25 w 31"/>
                  <a:gd name="T69" fmla="*/ 43 h 43"/>
                  <a:gd name="T70" fmla="*/ 25 w 31"/>
                  <a:gd name="T71" fmla="*/ 35 h 43"/>
                  <a:gd name="T72" fmla="*/ 25 w 31"/>
                  <a:gd name="T73" fmla="*/ 35 h 43"/>
                  <a:gd name="T74" fmla="*/ 19 w 31"/>
                  <a:gd name="T75" fmla="*/ 29 h 43"/>
                  <a:gd name="T76" fmla="*/ 13 w 31"/>
                  <a:gd name="T77" fmla="*/ 29 h 43"/>
                  <a:gd name="T78" fmla="*/ 13 w 31"/>
                  <a:gd name="T79" fmla="*/ 23 h 43"/>
                  <a:gd name="T80" fmla="*/ 13 w 31"/>
                  <a:gd name="T81" fmla="*/ 23 h 43"/>
                  <a:gd name="T82" fmla="*/ 13 w 31"/>
                  <a:gd name="T83" fmla="*/ 23 h 43"/>
                  <a:gd name="T84" fmla="*/ 13 w 31"/>
                  <a:gd name="T85" fmla="*/ 17 h 43"/>
                  <a:gd name="T86" fmla="*/ 13 w 31"/>
                  <a:gd name="T87" fmla="*/ 17 h 43"/>
                  <a:gd name="T88" fmla="*/ 13 w 31"/>
                  <a:gd name="T89" fmla="*/ 17 h 43"/>
                  <a:gd name="T90" fmla="*/ 13 w 31"/>
                  <a:gd name="T91" fmla="*/ 17 h 43"/>
                  <a:gd name="T92" fmla="*/ 19 w 31"/>
                  <a:gd name="T93" fmla="*/ 23 h 43"/>
                  <a:gd name="T94" fmla="*/ 25 w 31"/>
                  <a:gd name="T95"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 h="43">
                    <a:moveTo>
                      <a:pt x="25" y="23"/>
                    </a:moveTo>
                    <a:lnTo>
                      <a:pt x="25" y="23"/>
                    </a:lnTo>
                    <a:lnTo>
                      <a:pt x="19" y="17"/>
                    </a:lnTo>
                    <a:lnTo>
                      <a:pt x="13" y="12"/>
                    </a:lnTo>
                    <a:lnTo>
                      <a:pt x="13" y="12"/>
                    </a:lnTo>
                    <a:lnTo>
                      <a:pt x="7" y="6"/>
                    </a:lnTo>
                    <a:lnTo>
                      <a:pt x="7" y="6"/>
                    </a:lnTo>
                    <a:lnTo>
                      <a:pt x="7" y="0"/>
                    </a:lnTo>
                    <a:lnTo>
                      <a:pt x="7" y="0"/>
                    </a:lnTo>
                    <a:lnTo>
                      <a:pt x="0" y="6"/>
                    </a:lnTo>
                    <a:lnTo>
                      <a:pt x="7" y="6"/>
                    </a:lnTo>
                    <a:lnTo>
                      <a:pt x="7" y="12"/>
                    </a:lnTo>
                    <a:lnTo>
                      <a:pt x="7" y="12"/>
                    </a:lnTo>
                    <a:lnTo>
                      <a:pt x="7" y="17"/>
                    </a:lnTo>
                    <a:lnTo>
                      <a:pt x="13" y="17"/>
                    </a:lnTo>
                    <a:lnTo>
                      <a:pt x="13" y="17"/>
                    </a:lnTo>
                    <a:lnTo>
                      <a:pt x="13" y="17"/>
                    </a:lnTo>
                    <a:lnTo>
                      <a:pt x="7" y="17"/>
                    </a:lnTo>
                    <a:lnTo>
                      <a:pt x="7" y="17"/>
                    </a:lnTo>
                    <a:lnTo>
                      <a:pt x="7" y="12"/>
                    </a:lnTo>
                    <a:lnTo>
                      <a:pt x="7" y="12"/>
                    </a:lnTo>
                    <a:lnTo>
                      <a:pt x="7" y="17"/>
                    </a:lnTo>
                    <a:lnTo>
                      <a:pt x="7" y="17"/>
                    </a:lnTo>
                    <a:lnTo>
                      <a:pt x="13" y="23"/>
                    </a:lnTo>
                    <a:lnTo>
                      <a:pt x="13" y="23"/>
                    </a:lnTo>
                    <a:lnTo>
                      <a:pt x="13" y="29"/>
                    </a:lnTo>
                    <a:lnTo>
                      <a:pt x="19" y="35"/>
                    </a:lnTo>
                    <a:lnTo>
                      <a:pt x="19" y="35"/>
                    </a:lnTo>
                    <a:lnTo>
                      <a:pt x="19" y="35"/>
                    </a:lnTo>
                    <a:lnTo>
                      <a:pt x="19" y="43"/>
                    </a:lnTo>
                    <a:lnTo>
                      <a:pt x="25" y="43"/>
                    </a:lnTo>
                    <a:lnTo>
                      <a:pt x="31" y="43"/>
                    </a:lnTo>
                    <a:lnTo>
                      <a:pt x="31" y="43"/>
                    </a:lnTo>
                    <a:lnTo>
                      <a:pt x="31" y="43"/>
                    </a:lnTo>
                    <a:lnTo>
                      <a:pt x="25" y="43"/>
                    </a:lnTo>
                    <a:lnTo>
                      <a:pt x="25" y="35"/>
                    </a:lnTo>
                    <a:lnTo>
                      <a:pt x="25" y="35"/>
                    </a:lnTo>
                    <a:lnTo>
                      <a:pt x="19" y="29"/>
                    </a:lnTo>
                    <a:lnTo>
                      <a:pt x="13" y="29"/>
                    </a:lnTo>
                    <a:lnTo>
                      <a:pt x="13" y="23"/>
                    </a:lnTo>
                    <a:lnTo>
                      <a:pt x="13" y="23"/>
                    </a:lnTo>
                    <a:lnTo>
                      <a:pt x="13" y="23"/>
                    </a:lnTo>
                    <a:lnTo>
                      <a:pt x="13" y="17"/>
                    </a:lnTo>
                    <a:lnTo>
                      <a:pt x="13" y="17"/>
                    </a:lnTo>
                    <a:lnTo>
                      <a:pt x="13" y="17"/>
                    </a:lnTo>
                    <a:lnTo>
                      <a:pt x="13" y="17"/>
                    </a:lnTo>
                    <a:lnTo>
                      <a:pt x="19" y="23"/>
                    </a:lnTo>
                    <a:lnTo>
                      <a:pt x="25" y="2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32" name="Freeform 120"/>
              <p:cNvSpPr>
                <a:spLocks/>
              </p:cNvSpPr>
              <p:nvPr/>
            </p:nvSpPr>
            <p:spPr bwMode="auto">
              <a:xfrm>
                <a:off x="4789" y="1912"/>
                <a:ext cx="12" cy="32"/>
              </a:xfrm>
              <a:custGeom>
                <a:avLst/>
                <a:gdLst>
                  <a:gd name="T0" fmla="*/ 0 w 12"/>
                  <a:gd name="T1" fmla="*/ 0 h 32"/>
                  <a:gd name="T2" fmla="*/ 0 w 12"/>
                  <a:gd name="T3" fmla="*/ 6 h 32"/>
                  <a:gd name="T4" fmla="*/ 0 w 12"/>
                  <a:gd name="T5" fmla="*/ 14 h 32"/>
                  <a:gd name="T6" fmla="*/ 6 w 12"/>
                  <a:gd name="T7" fmla="*/ 14 h 32"/>
                  <a:gd name="T8" fmla="*/ 6 w 12"/>
                  <a:gd name="T9" fmla="*/ 14 h 32"/>
                  <a:gd name="T10" fmla="*/ 6 w 12"/>
                  <a:gd name="T11" fmla="*/ 20 h 32"/>
                  <a:gd name="T12" fmla="*/ 6 w 12"/>
                  <a:gd name="T13" fmla="*/ 26 h 32"/>
                  <a:gd name="T14" fmla="*/ 12 w 12"/>
                  <a:gd name="T15" fmla="*/ 32 h 32"/>
                  <a:gd name="T16" fmla="*/ 12 w 12"/>
                  <a:gd name="T17" fmla="*/ 32 h 32"/>
                  <a:gd name="T18" fmla="*/ 12 w 12"/>
                  <a:gd name="T19" fmla="*/ 32 h 32"/>
                  <a:gd name="T20" fmla="*/ 6 w 12"/>
                  <a:gd name="T21" fmla="*/ 26 h 32"/>
                  <a:gd name="T22" fmla="*/ 6 w 12"/>
                  <a:gd name="T23" fmla="*/ 20 h 32"/>
                  <a:gd name="T24" fmla="*/ 6 w 12"/>
                  <a:gd name="T25" fmla="*/ 20 h 32"/>
                  <a:gd name="T26" fmla="*/ 0 w 12"/>
                  <a:gd name="T27" fmla="*/ 6 h 32"/>
                  <a:gd name="T28" fmla="*/ 0 w 12"/>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32">
                    <a:moveTo>
                      <a:pt x="0" y="0"/>
                    </a:moveTo>
                    <a:lnTo>
                      <a:pt x="0" y="6"/>
                    </a:lnTo>
                    <a:lnTo>
                      <a:pt x="0" y="14"/>
                    </a:lnTo>
                    <a:lnTo>
                      <a:pt x="6" y="14"/>
                    </a:lnTo>
                    <a:lnTo>
                      <a:pt x="6" y="14"/>
                    </a:lnTo>
                    <a:lnTo>
                      <a:pt x="6" y="20"/>
                    </a:lnTo>
                    <a:lnTo>
                      <a:pt x="6" y="26"/>
                    </a:lnTo>
                    <a:lnTo>
                      <a:pt x="12" y="32"/>
                    </a:lnTo>
                    <a:lnTo>
                      <a:pt x="12" y="32"/>
                    </a:lnTo>
                    <a:lnTo>
                      <a:pt x="12" y="32"/>
                    </a:lnTo>
                    <a:lnTo>
                      <a:pt x="6" y="26"/>
                    </a:lnTo>
                    <a:lnTo>
                      <a:pt x="6" y="20"/>
                    </a:lnTo>
                    <a:lnTo>
                      <a:pt x="6" y="20"/>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33" name="Freeform 121"/>
              <p:cNvSpPr>
                <a:spLocks/>
              </p:cNvSpPr>
              <p:nvPr/>
            </p:nvSpPr>
            <p:spPr bwMode="auto">
              <a:xfrm>
                <a:off x="4636" y="1889"/>
                <a:ext cx="134" cy="37"/>
              </a:xfrm>
              <a:custGeom>
                <a:avLst/>
                <a:gdLst>
                  <a:gd name="T0" fmla="*/ 128 w 134"/>
                  <a:gd name="T1" fmla="*/ 23 h 37"/>
                  <a:gd name="T2" fmla="*/ 110 w 134"/>
                  <a:gd name="T3" fmla="*/ 17 h 37"/>
                  <a:gd name="T4" fmla="*/ 104 w 134"/>
                  <a:gd name="T5" fmla="*/ 17 h 37"/>
                  <a:gd name="T6" fmla="*/ 98 w 134"/>
                  <a:gd name="T7" fmla="*/ 11 h 37"/>
                  <a:gd name="T8" fmla="*/ 91 w 134"/>
                  <a:gd name="T9" fmla="*/ 11 h 37"/>
                  <a:gd name="T10" fmla="*/ 85 w 134"/>
                  <a:gd name="T11" fmla="*/ 6 h 37"/>
                  <a:gd name="T12" fmla="*/ 79 w 134"/>
                  <a:gd name="T13" fmla="*/ 6 h 37"/>
                  <a:gd name="T14" fmla="*/ 73 w 134"/>
                  <a:gd name="T15" fmla="*/ 0 h 37"/>
                  <a:gd name="T16" fmla="*/ 67 w 134"/>
                  <a:gd name="T17" fmla="*/ 0 h 37"/>
                  <a:gd name="T18" fmla="*/ 73 w 134"/>
                  <a:gd name="T19" fmla="*/ 6 h 37"/>
                  <a:gd name="T20" fmla="*/ 73 w 134"/>
                  <a:gd name="T21" fmla="*/ 11 h 37"/>
                  <a:gd name="T22" fmla="*/ 67 w 134"/>
                  <a:gd name="T23" fmla="*/ 11 h 37"/>
                  <a:gd name="T24" fmla="*/ 61 w 134"/>
                  <a:gd name="T25" fmla="*/ 11 h 37"/>
                  <a:gd name="T26" fmla="*/ 61 w 134"/>
                  <a:gd name="T27" fmla="*/ 11 h 37"/>
                  <a:gd name="T28" fmla="*/ 55 w 134"/>
                  <a:gd name="T29" fmla="*/ 11 h 37"/>
                  <a:gd name="T30" fmla="*/ 49 w 134"/>
                  <a:gd name="T31" fmla="*/ 6 h 37"/>
                  <a:gd name="T32" fmla="*/ 49 w 134"/>
                  <a:gd name="T33" fmla="*/ 11 h 37"/>
                  <a:gd name="T34" fmla="*/ 49 w 134"/>
                  <a:gd name="T35" fmla="*/ 11 h 37"/>
                  <a:gd name="T36" fmla="*/ 35 w 134"/>
                  <a:gd name="T37" fmla="*/ 17 h 37"/>
                  <a:gd name="T38" fmla="*/ 18 w 134"/>
                  <a:gd name="T39" fmla="*/ 17 h 37"/>
                  <a:gd name="T40" fmla="*/ 6 w 134"/>
                  <a:gd name="T41" fmla="*/ 23 h 37"/>
                  <a:gd name="T42" fmla="*/ 0 w 134"/>
                  <a:gd name="T43" fmla="*/ 29 h 37"/>
                  <a:gd name="T44" fmla="*/ 12 w 134"/>
                  <a:gd name="T45" fmla="*/ 29 h 37"/>
                  <a:gd name="T46" fmla="*/ 30 w 134"/>
                  <a:gd name="T47" fmla="*/ 23 h 37"/>
                  <a:gd name="T48" fmla="*/ 30 w 134"/>
                  <a:gd name="T49" fmla="*/ 23 h 37"/>
                  <a:gd name="T50" fmla="*/ 30 w 134"/>
                  <a:gd name="T51" fmla="*/ 29 h 37"/>
                  <a:gd name="T52" fmla="*/ 24 w 134"/>
                  <a:gd name="T53" fmla="*/ 29 h 37"/>
                  <a:gd name="T54" fmla="*/ 18 w 134"/>
                  <a:gd name="T55" fmla="*/ 37 h 37"/>
                  <a:gd name="T56" fmla="*/ 24 w 134"/>
                  <a:gd name="T57" fmla="*/ 37 h 37"/>
                  <a:gd name="T58" fmla="*/ 61 w 134"/>
                  <a:gd name="T59" fmla="*/ 17 h 37"/>
                  <a:gd name="T60" fmla="*/ 67 w 134"/>
                  <a:gd name="T61" fmla="*/ 23 h 37"/>
                  <a:gd name="T62" fmla="*/ 85 w 134"/>
                  <a:gd name="T63" fmla="*/ 29 h 37"/>
                  <a:gd name="T64" fmla="*/ 98 w 134"/>
                  <a:gd name="T65" fmla="*/ 29 h 37"/>
                  <a:gd name="T66" fmla="*/ 116 w 134"/>
                  <a:gd name="T67" fmla="*/ 23 h 37"/>
                  <a:gd name="T68" fmla="*/ 116 w 134"/>
                  <a:gd name="T69" fmla="*/ 23 h 37"/>
                  <a:gd name="T70" fmla="*/ 122 w 134"/>
                  <a:gd name="T71" fmla="*/ 29 h 37"/>
                  <a:gd name="T72" fmla="*/ 122 w 134"/>
                  <a:gd name="T73" fmla="*/ 29 h 37"/>
                  <a:gd name="T74" fmla="*/ 134 w 134"/>
                  <a:gd name="T75" fmla="*/ 29 h 37"/>
                  <a:gd name="T76" fmla="*/ 134 w 134"/>
                  <a:gd name="T77" fmla="*/ 29 h 37"/>
                  <a:gd name="T78" fmla="*/ 134 w 134"/>
                  <a:gd name="T7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 h="37">
                    <a:moveTo>
                      <a:pt x="134" y="23"/>
                    </a:moveTo>
                    <a:lnTo>
                      <a:pt x="128" y="23"/>
                    </a:lnTo>
                    <a:lnTo>
                      <a:pt x="116" y="23"/>
                    </a:lnTo>
                    <a:lnTo>
                      <a:pt x="110" y="17"/>
                    </a:lnTo>
                    <a:lnTo>
                      <a:pt x="110" y="17"/>
                    </a:lnTo>
                    <a:lnTo>
                      <a:pt x="104" y="17"/>
                    </a:lnTo>
                    <a:lnTo>
                      <a:pt x="104" y="11"/>
                    </a:lnTo>
                    <a:lnTo>
                      <a:pt x="98" y="11"/>
                    </a:lnTo>
                    <a:lnTo>
                      <a:pt x="98" y="11"/>
                    </a:lnTo>
                    <a:lnTo>
                      <a:pt x="91" y="11"/>
                    </a:lnTo>
                    <a:lnTo>
                      <a:pt x="85" y="6"/>
                    </a:lnTo>
                    <a:lnTo>
                      <a:pt x="85" y="6"/>
                    </a:lnTo>
                    <a:lnTo>
                      <a:pt x="85" y="6"/>
                    </a:lnTo>
                    <a:lnTo>
                      <a:pt x="79" y="6"/>
                    </a:lnTo>
                    <a:lnTo>
                      <a:pt x="73" y="6"/>
                    </a:lnTo>
                    <a:lnTo>
                      <a:pt x="73" y="0"/>
                    </a:lnTo>
                    <a:lnTo>
                      <a:pt x="73" y="0"/>
                    </a:lnTo>
                    <a:lnTo>
                      <a:pt x="67" y="0"/>
                    </a:lnTo>
                    <a:lnTo>
                      <a:pt x="67" y="6"/>
                    </a:lnTo>
                    <a:lnTo>
                      <a:pt x="73" y="6"/>
                    </a:lnTo>
                    <a:lnTo>
                      <a:pt x="73" y="6"/>
                    </a:lnTo>
                    <a:lnTo>
                      <a:pt x="73" y="11"/>
                    </a:lnTo>
                    <a:lnTo>
                      <a:pt x="67" y="11"/>
                    </a:lnTo>
                    <a:lnTo>
                      <a:pt x="67" y="11"/>
                    </a:lnTo>
                    <a:lnTo>
                      <a:pt x="67" y="11"/>
                    </a:lnTo>
                    <a:lnTo>
                      <a:pt x="61" y="11"/>
                    </a:lnTo>
                    <a:lnTo>
                      <a:pt x="61" y="11"/>
                    </a:lnTo>
                    <a:lnTo>
                      <a:pt x="61" y="11"/>
                    </a:lnTo>
                    <a:lnTo>
                      <a:pt x="61" y="11"/>
                    </a:lnTo>
                    <a:lnTo>
                      <a:pt x="55" y="11"/>
                    </a:lnTo>
                    <a:lnTo>
                      <a:pt x="49" y="6"/>
                    </a:lnTo>
                    <a:lnTo>
                      <a:pt x="49" y="6"/>
                    </a:lnTo>
                    <a:lnTo>
                      <a:pt x="49" y="6"/>
                    </a:lnTo>
                    <a:lnTo>
                      <a:pt x="49" y="11"/>
                    </a:lnTo>
                    <a:lnTo>
                      <a:pt x="49" y="11"/>
                    </a:lnTo>
                    <a:lnTo>
                      <a:pt x="49" y="11"/>
                    </a:lnTo>
                    <a:lnTo>
                      <a:pt x="49" y="11"/>
                    </a:lnTo>
                    <a:lnTo>
                      <a:pt x="35" y="17"/>
                    </a:lnTo>
                    <a:lnTo>
                      <a:pt x="30" y="17"/>
                    </a:lnTo>
                    <a:lnTo>
                      <a:pt x="18" y="17"/>
                    </a:lnTo>
                    <a:lnTo>
                      <a:pt x="18" y="17"/>
                    </a:lnTo>
                    <a:lnTo>
                      <a:pt x="6" y="23"/>
                    </a:lnTo>
                    <a:lnTo>
                      <a:pt x="0" y="29"/>
                    </a:lnTo>
                    <a:lnTo>
                      <a:pt x="0" y="29"/>
                    </a:lnTo>
                    <a:lnTo>
                      <a:pt x="0" y="29"/>
                    </a:lnTo>
                    <a:lnTo>
                      <a:pt x="12" y="29"/>
                    </a:lnTo>
                    <a:lnTo>
                      <a:pt x="18" y="23"/>
                    </a:lnTo>
                    <a:lnTo>
                      <a:pt x="30" y="23"/>
                    </a:lnTo>
                    <a:lnTo>
                      <a:pt x="30" y="23"/>
                    </a:lnTo>
                    <a:lnTo>
                      <a:pt x="30" y="23"/>
                    </a:lnTo>
                    <a:lnTo>
                      <a:pt x="30" y="29"/>
                    </a:lnTo>
                    <a:lnTo>
                      <a:pt x="30" y="29"/>
                    </a:lnTo>
                    <a:lnTo>
                      <a:pt x="30" y="29"/>
                    </a:lnTo>
                    <a:lnTo>
                      <a:pt x="24" y="29"/>
                    </a:lnTo>
                    <a:lnTo>
                      <a:pt x="18" y="37"/>
                    </a:lnTo>
                    <a:lnTo>
                      <a:pt x="18" y="37"/>
                    </a:lnTo>
                    <a:lnTo>
                      <a:pt x="18" y="37"/>
                    </a:lnTo>
                    <a:lnTo>
                      <a:pt x="24" y="37"/>
                    </a:lnTo>
                    <a:lnTo>
                      <a:pt x="49" y="23"/>
                    </a:lnTo>
                    <a:lnTo>
                      <a:pt x="61" y="17"/>
                    </a:lnTo>
                    <a:lnTo>
                      <a:pt x="61" y="17"/>
                    </a:lnTo>
                    <a:lnTo>
                      <a:pt x="67" y="23"/>
                    </a:lnTo>
                    <a:lnTo>
                      <a:pt x="73" y="29"/>
                    </a:lnTo>
                    <a:lnTo>
                      <a:pt x="85" y="29"/>
                    </a:lnTo>
                    <a:lnTo>
                      <a:pt x="85" y="29"/>
                    </a:lnTo>
                    <a:lnTo>
                      <a:pt x="98" y="29"/>
                    </a:lnTo>
                    <a:lnTo>
                      <a:pt x="104" y="29"/>
                    </a:lnTo>
                    <a:lnTo>
                      <a:pt x="116" y="23"/>
                    </a:lnTo>
                    <a:lnTo>
                      <a:pt x="116" y="23"/>
                    </a:lnTo>
                    <a:lnTo>
                      <a:pt x="116" y="23"/>
                    </a:lnTo>
                    <a:lnTo>
                      <a:pt x="116" y="29"/>
                    </a:lnTo>
                    <a:lnTo>
                      <a:pt x="122" y="29"/>
                    </a:lnTo>
                    <a:lnTo>
                      <a:pt x="122" y="29"/>
                    </a:lnTo>
                    <a:lnTo>
                      <a:pt x="122" y="29"/>
                    </a:lnTo>
                    <a:lnTo>
                      <a:pt x="128" y="37"/>
                    </a:lnTo>
                    <a:lnTo>
                      <a:pt x="134" y="29"/>
                    </a:lnTo>
                    <a:lnTo>
                      <a:pt x="134" y="29"/>
                    </a:lnTo>
                    <a:lnTo>
                      <a:pt x="134" y="29"/>
                    </a:lnTo>
                    <a:lnTo>
                      <a:pt x="134" y="29"/>
                    </a:lnTo>
                    <a:lnTo>
                      <a:pt x="134" y="23"/>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34" name="Freeform 122"/>
              <p:cNvSpPr>
                <a:spLocks/>
              </p:cNvSpPr>
              <p:nvPr/>
            </p:nvSpPr>
            <p:spPr bwMode="auto">
              <a:xfrm>
                <a:off x="4709" y="1895"/>
                <a:ext cx="37" cy="11"/>
              </a:xfrm>
              <a:custGeom>
                <a:avLst/>
                <a:gdLst>
                  <a:gd name="T0" fmla="*/ 12 w 37"/>
                  <a:gd name="T1" fmla="*/ 0 h 11"/>
                  <a:gd name="T2" fmla="*/ 6 w 37"/>
                  <a:gd name="T3" fmla="*/ 0 h 11"/>
                  <a:gd name="T4" fmla="*/ 6 w 37"/>
                  <a:gd name="T5" fmla="*/ 5 h 11"/>
                  <a:gd name="T6" fmla="*/ 6 w 37"/>
                  <a:gd name="T7" fmla="*/ 5 h 11"/>
                  <a:gd name="T8" fmla="*/ 6 w 37"/>
                  <a:gd name="T9" fmla="*/ 5 h 11"/>
                  <a:gd name="T10" fmla="*/ 0 w 37"/>
                  <a:gd name="T11" fmla="*/ 5 h 11"/>
                  <a:gd name="T12" fmla="*/ 0 w 37"/>
                  <a:gd name="T13" fmla="*/ 11 h 11"/>
                  <a:gd name="T14" fmla="*/ 0 w 37"/>
                  <a:gd name="T15" fmla="*/ 11 h 11"/>
                  <a:gd name="T16" fmla="*/ 0 w 37"/>
                  <a:gd name="T17" fmla="*/ 11 h 11"/>
                  <a:gd name="T18" fmla="*/ 0 w 37"/>
                  <a:gd name="T19" fmla="*/ 11 h 11"/>
                  <a:gd name="T20" fmla="*/ 6 w 37"/>
                  <a:gd name="T21" fmla="*/ 11 h 11"/>
                  <a:gd name="T22" fmla="*/ 18 w 37"/>
                  <a:gd name="T23" fmla="*/ 11 h 11"/>
                  <a:gd name="T24" fmla="*/ 18 w 37"/>
                  <a:gd name="T25" fmla="*/ 11 h 11"/>
                  <a:gd name="T26" fmla="*/ 25 w 37"/>
                  <a:gd name="T27" fmla="*/ 11 h 11"/>
                  <a:gd name="T28" fmla="*/ 31 w 37"/>
                  <a:gd name="T29" fmla="*/ 11 h 11"/>
                  <a:gd name="T30" fmla="*/ 37 w 37"/>
                  <a:gd name="T31" fmla="*/ 11 h 11"/>
                  <a:gd name="T32" fmla="*/ 37 w 37"/>
                  <a:gd name="T33" fmla="*/ 11 h 11"/>
                  <a:gd name="T34" fmla="*/ 37 w 37"/>
                  <a:gd name="T35" fmla="*/ 11 h 11"/>
                  <a:gd name="T36" fmla="*/ 31 w 37"/>
                  <a:gd name="T37" fmla="*/ 11 h 11"/>
                  <a:gd name="T38" fmla="*/ 31 w 37"/>
                  <a:gd name="T39" fmla="*/ 5 h 11"/>
                  <a:gd name="T40" fmla="*/ 31 w 37"/>
                  <a:gd name="T41" fmla="*/ 5 h 11"/>
                  <a:gd name="T42" fmla="*/ 25 w 37"/>
                  <a:gd name="T43" fmla="*/ 5 h 11"/>
                  <a:gd name="T44" fmla="*/ 18 w 37"/>
                  <a:gd name="T45" fmla="*/ 0 h 11"/>
                  <a:gd name="T46" fmla="*/ 12 w 37"/>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11">
                    <a:moveTo>
                      <a:pt x="12" y="0"/>
                    </a:moveTo>
                    <a:lnTo>
                      <a:pt x="6" y="0"/>
                    </a:lnTo>
                    <a:lnTo>
                      <a:pt x="6" y="5"/>
                    </a:lnTo>
                    <a:lnTo>
                      <a:pt x="6" y="5"/>
                    </a:lnTo>
                    <a:lnTo>
                      <a:pt x="6" y="5"/>
                    </a:lnTo>
                    <a:lnTo>
                      <a:pt x="0" y="5"/>
                    </a:lnTo>
                    <a:lnTo>
                      <a:pt x="0" y="11"/>
                    </a:lnTo>
                    <a:lnTo>
                      <a:pt x="0" y="11"/>
                    </a:lnTo>
                    <a:lnTo>
                      <a:pt x="0" y="11"/>
                    </a:lnTo>
                    <a:lnTo>
                      <a:pt x="0" y="11"/>
                    </a:lnTo>
                    <a:lnTo>
                      <a:pt x="6" y="11"/>
                    </a:lnTo>
                    <a:lnTo>
                      <a:pt x="18" y="11"/>
                    </a:lnTo>
                    <a:lnTo>
                      <a:pt x="18" y="11"/>
                    </a:lnTo>
                    <a:lnTo>
                      <a:pt x="25" y="11"/>
                    </a:lnTo>
                    <a:lnTo>
                      <a:pt x="31" y="11"/>
                    </a:lnTo>
                    <a:lnTo>
                      <a:pt x="37" y="11"/>
                    </a:lnTo>
                    <a:lnTo>
                      <a:pt x="37" y="11"/>
                    </a:lnTo>
                    <a:lnTo>
                      <a:pt x="37" y="11"/>
                    </a:lnTo>
                    <a:lnTo>
                      <a:pt x="31" y="11"/>
                    </a:lnTo>
                    <a:lnTo>
                      <a:pt x="31" y="5"/>
                    </a:lnTo>
                    <a:lnTo>
                      <a:pt x="31" y="5"/>
                    </a:lnTo>
                    <a:lnTo>
                      <a:pt x="25" y="5"/>
                    </a:lnTo>
                    <a:lnTo>
                      <a:pt x="18" y="0"/>
                    </a:lnTo>
                    <a:lnTo>
                      <a:pt x="12"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35" name="Freeform 123"/>
              <p:cNvSpPr>
                <a:spLocks/>
              </p:cNvSpPr>
              <p:nvPr/>
            </p:nvSpPr>
            <p:spPr bwMode="auto">
              <a:xfrm>
                <a:off x="4685" y="1895"/>
                <a:ext cx="30" cy="11"/>
              </a:xfrm>
              <a:custGeom>
                <a:avLst/>
                <a:gdLst>
                  <a:gd name="T0" fmla="*/ 30 w 30"/>
                  <a:gd name="T1" fmla="*/ 0 h 11"/>
                  <a:gd name="T2" fmla="*/ 30 w 30"/>
                  <a:gd name="T3" fmla="*/ 5 h 11"/>
                  <a:gd name="T4" fmla="*/ 24 w 30"/>
                  <a:gd name="T5" fmla="*/ 5 h 11"/>
                  <a:gd name="T6" fmla="*/ 24 w 30"/>
                  <a:gd name="T7" fmla="*/ 5 h 11"/>
                  <a:gd name="T8" fmla="*/ 24 w 30"/>
                  <a:gd name="T9" fmla="*/ 5 h 11"/>
                  <a:gd name="T10" fmla="*/ 18 w 30"/>
                  <a:gd name="T11" fmla="*/ 11 h 11"/>
                  <a:gd name="T12" fmla="*/ 18 w 30"/>
                  <a:gd name="T13" fmla="*/ 11 h 11"/>
                  <a:gd name="T14" fmla="*/ 12 w 30"/>
                  <a:gd name="T15" fmla="*/ 5 h 11"/>
                  <a:gd name="T16" fmla="*/ 12 w 30"/>
                  <a:gd name="T17" fmla="*/ 5 h 11"/>
                  <a:gd name="T18" fmla="*/ 6 w 30"/>
                  <a:gd name="T19" fmla="*/ 5 h 11"/>
                  <a:gd name="T20" fmla="*/ 0 w 30"/>
                  <a:gd name="T21" fmla="*/ 5 h 11"/>
                  <a:gd name="T22" fmla="*/ 0 w 30"/>
                  <a:gd name="T2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1">
                    <a:moveTo>
                      <a:pt x="30" y="0"/>
                    </a:moveTo>
                    <a:lnTo>
                      <a:pt x="30" y="5"/>
                    </a:lnTo>
                    <a:lnTo>
                      <a:pt x="24" y="5"/>
                    </a:lnTo>
                    <a:lnTo>
                      <a:pt x="24" y="5"/>
                    </a:lnTo>
                    <a:lnTo>
                      <a:pt x="24" y="5"/>
                    </a:lnTo>
                    <a:lnTo>
                      <a:pt x="18" y="11"/>
                    </a:lnTo>
                    <a:lnTo>
                      <a:pt x="18" y="11"/>
                    </a:lnTo>
                    <a:lnTo>
                      <a:pt x="12" y="5"/>
                    </a:lnTo>
                    <a:lnTo>
                      <a:pt x="12" y="5"/>
                    </a:lnTo>
                    <a:lnTo>
                      <a:pt x="6" y="5"/>
                    </a:lnTo>
                    <a:lnTo>
                      <a:pt x="0" y="5"/>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36" name="Freeform 124"/>
              <p:cNvSpPr>
                <a:spLocks/>
              </p:cNvSpPr>
              <p:nvPr/>
            </p:nvSpPr>
            <p:spPr bwMode="auto">
              <a:xfrm>
                <a:off x="4042" y="2303"/>
                <a:ext cx="37" cy="38"/>
              </a:xfrm>
              <a:custGeom>
                <a:avLst/>
                <a:gdLst>
                  <a:gd name="T0" fmla="*/ 37 w 37"/>
                  <a:gd name="T1" fmla="*/ 0 h 38"/>
                  <a:gd name="T2" fmla="*/ 32 w 37"/>
                  <a:gd name="T3" fmla="*/ 8 h 38"/>
                  <a:gd name="T4" fmla="*/ 18 w 37"/>
                  <a:gd name="T5" fmla="*/ 8 h 38"/>
                  <a:gd name="T6" fmla="*/ 12 w 37"/>
                  <a:gd name="T7" fmla="*/ 14 h 38"/>
                  <a:gd name="T8" fmla="*/ 12 w 37"/>
                  <a:gd name="T9" fmla="*/ 14 h 38"/>
                  <a:gd name="T10" fmla="*/ 6 w 37"/>
                  <a:gd name="T11" fmla="*/ 26 h 38"/>
                  <a:gd name="T12" fmla="*/ 0 w 37"/>
                  <a:gd name="T13" fmla="*/ 38 h 38"/>
                  <a:gd name="T14" fmla="*/ 0 w 37"/>
                  <a:gd name="T15" fmla="*/ 38 h 38"/>
                  <a:gd name="T16" fmla="*/ 0 w 37"/>
                  <a:gd name="T17" fmla="*/ 38 h 38"/>
                  <a:gd name="T18" fmla="*/ 0 w 37"/>
                  <a:gd name="T19" fmla="*/ 38 h 38"/>
                  <a:gd name="T20" fmla="*/ 0 w 37"/>
                  <a:gd name="T21" fmla="*/ 26 h 38"/>
                  <a:gd name="T22" fmla="*/ 6 w 37"/>
                  <a:gd name="T23" fmla="*/ 14 h 38"/>
                  <a:gd name="T24" fmla="*/ 6 w 37"/>
                  <a:gd name="T25" fmla="*/ 14 h 38"/>
                  <a:gd name="T26" fmla="*/ 12 w 37"/>
                  <a:gd name="T27" fmla="*/ 8 h 38"/>
                  <a:gd name="T28" fmla="*/ 24 w 37"/>
                  <a:gd name="T29" fmla="*/ 0 h 38"/>
                  <a:gd name="T30" fmla="*/ 37 w 37"/>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38">
                    <a:moveTo>
                      <a:pt x="37" y="0"/>
                    </a:moveTo>
                    <a:lnTo>
                      <a:pt x="32" y="8"/>
                    </a:lnTo>
                    <a:lnTo>
                      <a:pt x="18" y="8"/>
                    </a:lnTo>
                    <a:lnTo>
                      <a:pt x="12" y="14"/>
                    </a:lnTo>
                    <a:lnTo>
                      <a:pt x="12" y="14"/>
                    </a:lnTo>
                    <a:lnTo>
                      <a:pt x="6" y="26"/>
                    </a:lnTo>
                    <a:lnTo>
                      <a:pt x="0" y="38"/>
                    </a:lnTo>
                    <a:lnTo>
                      <a:pt x="0" y="38"/>
                    </a:lnTo>
                    <a:lnTo>
                      <a:pt x="0" y="38"/>
                    </a:lnTo>
                    <a:lnTo>
                      <a:pt x="0" y="38"/>
                    </a:lnTo>
                    <a:lnTo>
                      <a:pt x="0" y="26"/>
                    </a:lnTo>
                    <a:lnTo>
                      <a:pt x="6" y="14"/>
                    </a:lnTo>
                    <a:lnTo>
                      <a:pt x="6" y="14"/>
                    </a:lnTo>
                    <a:lnTo>
                      <a:pt x="12" y="8"/>
                    </a:lnTo>
                    <a:lnTo>
                      <a:pt x="24" y="0"/>
                    </a:lnTo>
                    <a:lnTo>
                      <a:pt x="37"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37" name="Freeform 125"/>
              <p:cNvSpPr>
                <a:spLocks/>
              </p:cNvSpPr>
              <p:nvPr/>
            </p:nvSpPr>
            <p:spPr bwMode="auto">
              <a:xfrm>
                <a:off x="4011" y="2744"/>
                <a:ext cx="63" cy="141"/>
              </a:xfrm>
              <a:custGeom>
                <a:avLst/>
                <a:gdLst>
                  <a:gd name="T0" fmla="*/ 25 w 63"/>
                  <a:gd name="T1" fmla="*/ 0 h 141"/>
                  <a:gd name="T2" fmla="*/ 25 w 63"/>
                  <a:gd name="T3" fmla="*/ 14 h 141"/>
                  <a:gd name="T4" fmla="*/ 31 w 63"/>
                  <a:gd name="T5" fmla="*/ 25 h 141"/>
                  <a:gd name="T6" fmla="*/ 37 w 63"/>
                  <a:gd name="T7" fmla="*/ 31 h 141"/>
                  <a:gd name="T8" fmla="*/ 37 w 63"/>
                  <a:gd name="T9" fmla="*/ 31 h 141"/>
                  <a:gd name="T10" fmla="*/ 37 w 63"/>
                  <a:gd name="T11" fmla="*/ 43 h 141"/>
                  <a:gd name="T12" fmla="*/ 43 w 63"/>
                  <a:gd name="T13" fmla="*/ 63 h 141"/>
                  <a:gd name="T14" fmla="*/ 43 w 63"/>
                  <a:gd name="T15" fmla="*/ 75 h 141"/>
                  <a:gd name="T16" fmla="*/ 43 w 63"/>
                  <a:gd name="T17" fmla="*/ 75 h 141"/>
                  <a:gd name="T18" fmla="*/ 43 w 63"/>
                  <a:gd name="T19" fmla="*/ 86 h 141"/>
                  <a:gd name="T20" fmla="*/ 43 w 63"/>
                  <a:gd name="T21" fmla="*/ 92 h 141"/>
                  <a:gd name="T22" fmla="*/ 43 w 63"/>
                  <a:gd name="T23" fmla="*/ 98 h 141"/>
                  <a:gd name="T24" fmla="*/ 43 w 63"/>
                  <a:gd name="T25" fmla="*/ 98 h 141"/>
                  <a:gd name="T26" fmla="*/ 37 w 63"/>
                  <a:gd name="T27" fmla="*/ 110 h 141"/>
                  <a:gd name="T28" fmla="*/ 37 w 63"/>
                  <a:gd name="T29" fmla="*/ 124 h 141"/>
                  <a:gd name="T30" fmla="*/ 31 w 63"/>
                  <a:gd name="T31" fmla="*/ 130 h 141"/>
                  <a:gd name="T32" fmla="*/ 31 w 63"/>
                  <a:gd name="T33" fmla="*/ 130 h 141"/>
                  <a:gd name="T34" fmla="*/ 19 w 63"/>
                  <a:gd name="T35" fmla="*/ 136 h 141"/>
                  <a:gd name="T36" fmla="*/ 13 w 63"/>
                  <a:gd name="T37" fmla="*/ 136 h 141"/>
                  <a:gd name="T38" fmla="*/ 13 w 63"/>
                  <a:gd name="T39" fmla="*/ 130 h 141"/>
                  <a:gd name="T40" fmla="*/ 13 w 63"/>
                  <a:gd name="T41" fmla="*/ 130 h 141"/>
                  <a:gd name="T42" fmla="*/ 0 w 63"/>
                  <a:gd name="T43" fmla="*/ 130 h 141"/>
                  <a:gd name="T44" fmla="*/ 0 w 63"/>
                  <a:gd name="T45" fmla="*/ 124 h 141"/>
                  <a:gd name="T46" fmla="*/ 0 w 63"/>
                  <a:gd name="T47" fmla="*/ 124 h 141"/>
                  <a:gd name="T48" fmla="*/ 0 w 63"/>
                  <a:gd name="T49" fmla="*/ 124 h 141"/>
                  <a:gd name="T50" fmla="*/ 0 w 63"/>
                  <a:gd name="T51" fmla="*/ 130 h 141"/>
                  <a:gd name="T52" fmla="*/ 7 w 63"/>
                  <a:gd name="T53" fmla="*/ 136 h 141"/>
                  <a:gd name="T54" fmla="*/ 13 w 63"/>
                  <a:gd name="T55" fmla="*/ 136 h 141"/>
                  <a:gd name="T56" fmla="*/ 13 w 63"/>
                  <a:gd name="T57" fmla="*/ 136 h 141"/>
                  <a:gd name="T58" fmla="*/ 19 w 63"/>
                  <a:gd name="T59" fmla="*/ 141 h 141"/>
                  <a:gd name="T60" fmla="*/ 25 w 63"/>
                  <a:gd name="T61" fmla="*/ 141 h 141"/>
                  <a:gd name="T62" fmla="*/ 31 w 63"/>
                  <a:gd name="T63" fmla="*/ 136 h 141"/>
                  <a:gd name="T64" fmla="*/ 31 w 63"/>
                  <a:gd name="T65" fmla="*/ 136 h 141"/>
                  <a:gd name="T66" fmla="*/ 37 w 63"/>
                  <a:gd name="T67" fmla="*/ 130 h 141"/>
                  <a:gd name="T68" fmla="*/ 37 w 63"/>
                  <a:gd name="T69" fmla="*/ 130 h 141"/>
                  <a:gd name="T70" fmla="*/ 43 w 63"/>
                  <a:gd name="T71" fmla="*/ 130 h 141"/>
                  <a:gd name="T72" fmla="*/ 43 w 63"/>
                  <a:gd name="T73" fmla="*/ 130 h 141"/>
                  <a:gd name="T74" fmla="*/ 43 w 63"/>
                  <a:gd name="T75" fmla="*/ 136 h 141"/>
                  <a:gd name="T76" fmla="*/ 43 w 63"/>
                  <a:gd name="T77" fmla="*/ 141 h 141"/>
                  <a:gd name="T78" fmla="*/ 43 w 63"/>
                  <a:gd name="T79" fmla="*/ 141 h 141"/>
                  <a:gd name="T80" fmla="*/ 43 w 63"/>
                  <a:gd name="T81" fmla="*/ 141 h 141"/>
                  <a:gd name="T82" fmla="*/ 43 w 63"/>
                  <a:gd name="T83" fmla="*/ 141 h 141"/>
                  <a:gd name="T84" fmla="*/ 43 w 63"/>
                  <a:gd name="T85" fmla="*/ 130 h 141"/>
                  <a:gd name="T86" fmla="*/ 49 w 63"/>
                  <a:gd name="T87" fmla="*/ 124 h 141"/>
                  <a:gd name="T88" fmla="*/ 49 w 63"/>
                  <a:gd name="T89" fmla="*/ 124 h 141"/>
                  <a:gd name="T90" fmla="*/ 49 w 63"/>
                  <a:gd name="T91" fmla="*/ 118 h 141"/>
                  <a:gd name="T92" fmla="*/ 49 w 63"/>
                  <a:gd name="T93" fmla="*/ 118 h 141"/>
                  <a:gd name="T94" fmla="*/ 49 w 63"/>
                  <a:gd name="T95" fmla="*/ 110 h 141"/>
                  <a:gd name="T96" fmla="*/ 49 w 63"/>
                  <a:gd name="T97" fmla="*/ 110 h 141"/>
                  <a:gd name="T98" fmla="*/ 49 w 63"/>
                  <a:gd name="T99" fmla="*/ 104 h 141"/>
                  <a:gd name="T100" fmla="*/ 55 w 63"/>
                  <a:gd name="T101" fmla="*/ 98 h 141"/>
                  <a:gd name="T102" fmla="*/ 63 w 63"/>
                  <a:gd name="T103" fmla="*/ 86 h 141"/>
                  <a:gd name="T104" fmla="*/ 63 w 63"/>
                  <a:gd name="T105" fmla="*/ 86 h 141"/>
                  <a:gd name="T106" fmla="*/ 63 w 63"/>
                  <a:gd name="T107" fmla="*/ 69 h 141"/>
                  <a:gd name="T108" fmla="*/ 63 w 63"/>
                  <a:gd name="T109" fmla="*/ 49 h 141"/>
                  <a:gd name="T110" fmla="*/ 63 w 63"/>
                  <a:gd name="T111" fmla="*/ 37 h 141"/>
                  <a:gd name="T112" fmla="*/ 63 w 63"/>
                  <a:gd name="T113" fmla="*/ 37 h 141"/>
                  <a:gd name="T114" fmla="*/ 25 w 63"/>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 h="141">
                    <a:moveTo>
                      <a:pt x="25" y="0"/>
                    </a:moveTo>
                    <a:lnTo>
                      <a:pt x="25" y="14"/>
                    </a:lnTo>
                    <a:lnTo>
                      <a:pt x="31" y="25"/>
                    </a:lnTo>
                    <a:lnTo>
                      <a:pt x="37" y="31"/>
                    </a:lnTo>
                    <a:lnTo>
                      <a:pt x="37" y="31"/>
                    </a:lnTo>
                    <a:lnTo>
                      <a:pt x="37" y="43"/>
                    </a:lnTo>
                    <a:lnTo>
                      <a:pt x="43" y="63"/>
                    </a:lnTo>
                    <a:lnTo>
                      <a:pt x="43" y="75"/>
                    </a:lnTo>
                    <a:lnTo>
                      <a:pt x="43" y="75"/>
                    </a:lnTo>
                    <a:lnTo>
                      <a:pt x="43" y="86"/>
                    </a:lnTo>
                    <a:lnTo>
                      <a:pt x="43" y="92"/>
                    </a:lnTo>
                    <a:lnTo>
                      <a:pt x="43" y="98"/>
                    </a:lnTo>
                    <a:lnTo>
                      <a:pt x="43" y="98"/>
                    </a:lnTo>
                    <a:lnTo>
                      <a:pt x="37" y="110"/>
                    </a:lnTo>
                    <a:lnTo>
                      <a:pt x="37" y="124"/>
                    </a:lnTo>
                    <a:lnTo>
                      <a:pt x="31" y="130"/>
                    </a:lnTo>
                    <a:lnTo>
                      <a:pt x="31" y="130"/>
                    </a:lnTo>
                    <a:lnTo>
                      <a:pt x="19" y="136"/>
                    </a:lnTo>
                    <a:lnTo>
                      <a:pt x="13" y="136"/>
                    </a:lnTo>
                    <a:lnTo>
                      <a:pt x="13" y="130"/>
                    </a:lnTo>
                    <a:lnTo>
                      <a:pt x="13" y="130"/>
                    </a:lnTo>
                    <a:lnTo>
                      <a:pt x="0" y="130"/>
                    </a:lnTo>
                    <a:lnTo>
                      <a:pt x="0" y="124"/>
                    </a:lnTo>
                    <a:lnTo>
                      <a:pt x="0" y="124"/>
                    </a:lnTo>
                    <a:lnTo>
                      <a:pt x="0" y="124"/>
                    </a:lnTo>
                    <a:lnTo>
                      <a:pt x="0" y="130"/>
                    </a:lnTo>
                    <a:lnTo>
                      <a:pt x="7" y="136"/>
                    </a:lnTo>
                    <a:lnTo>
                      <a:pt x="13" y="136"/>
                    </a:lnTo>
                    <a:lnTo>
                      <a:pt x="13" y="136"/>
                    </a:lnTo>
                    <a:lnTo>
                      <a:pt x="19" y="141"/>
                    </a:lnTo>
                    <a:lnTo>
                      <a:pt x="25" y="141"/>
                    </a:lnTo>
                    <a:lnTo>
                      <a:pt x="31" y="136"/>
                    </a:lnTo>
                    <a:lnTo>
                      <a:pt x="31" y="136"/>
                    </a:lnTo>
                    <a:lnTo>
                      <a:pt x="37" y="130"/>
                    </a:lnTo>
                    <a:lnTo>
                      <a:pt x="37" y="130"/>
                    </a:lnTo>
                    <a:lnTo>
                      <a:pt x="43" y="130"/>
                    </a:lnTo>
                    <a:lnTo>
                      <a:pt x="43" y="130"/>
                    </a:lnTo>
                    <a:lnTo>
                      <a:pt x="43" y="136"/>
                    </a:lnTo>
                    <a:lnTo>
                      <a:pt x="43" y="141"/>
                    </a:lnTo>
                    <a:lnTo>
                      <a:pt x="43" y="141"/>
                    </a:lnTo>
                    <a:lnTo>
                      <a:pt x="43" y="141"/>
                    </a:lnTo>
                    <a:lnTo>
                      <a:pt x="43" y="141"/>
                    </a:lnTo>
                    <a:lnTo>
                      <a:pt x="43" y="130"/>
                    </a:lnTo>
                    <a:lnTo>
                      <a:pt x="49" y="124"/>
                    </a:lnTo>
                    <a:lnTo>
                      <a:pt x="49" y="124"/>
                    </a:lnTo>
                    <a:lnTo>
                      <a:pt x="49" y="118"/>
                    </a:lnTo>
                    <a:lnTo>
                      <a:pt x="49" y="118"/>
                    </a:lnTo>
                    <a:lnTo>
                      <a:pt x="49" y="110"/>
                    </a:lnTo>
                    <a:lnTo>
                      <a:pt x="49" y="110"/>
                    </a:lnTo>
                    <a:lnTo>
                      <a:pt x="49" y="104"/>
                    </a:lnTo>
                    <a:lnTo>
                      <a:pt x="55" y="98"/>
                    </a:lnTo>
                    <a:lnTo>
                      <a:pt x="63" y="86"/>
                    </a:lnTo>
                    <a:lnTo>
                      <a:pt x="63" y="86"/>
                    </a:lnTo>
                    <a:lnTo>
                      <a:pt x="63" y="69"/>
                    </a:lnTo>
                    <a:lnTo>
                      <a:pt x="63" y="49"/>
                    </a:lnTo>
                    <a:lnTo>
                      <a:pt x="63" y="37"/>
                    </a:lnTo>
                    <a:lnTo>
                      <a:pt x="63" y="37"/>
                    </a:lnTo>
                    <a:lnTo>
                      <a:pt x="25"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38" name="Freeform 126"/>
              <p:cNvSpPr>
                <a:spLocks/>
              </p:cNvSpPr>
              <p:nvPr/>
            </p:nvSpPr>
            <p:spPr bwMode="auto">
              <a:xfrm>
                <a:off x="3993" y="2836"/>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0 h 12"/>
                  <a:gd name="T24" fmla="*/ 0 w 12"/>
                  <a:gd name="T25" fmla="*/ 0 h 12"/>
                  <a:gd name="T26" fmla="*/ 0 w 12"/>
                  <a:gd name="T27" fmla="*/ 6 h 12"/>
                  <a:gd name="T28" fmla="*/ 6 w 12"/>
                  <a:gd name="T29" fmla="*/ 12 h 12"/>
                  <a:gd name="T30" fmla="*/ 12 w 12"/>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2" y="12"/>
                    </a:moveTo>
                    <a:lnTo>
                      <a:pt x="12" y="12"/>
                    </a:lnTo>
                    <a:lnTo>
                      <a:pt x="12" y="6"/>
                    </a:lnTo>
                    <a:lnTo>
                      <a:pt x="12" y="0"/>
                    </a:lnTo>
                    <a:lnTo>
                      <a:pt x="12" y="0"/>
                    </a:lnTo>
                    <a:lnTo>
                      <a:pt x="12" y="0"/>
                    </a:lnTo>
                    <a:lnTo>
                      <a:pt x="6" y="0"/>
                    </a:lnTo>
                    <a:lnTo>
                      <a:pt x="6" y="0"/>
                    </a:lnTo>
                    <a:lnTo>
                      <a:pt x="6" y="0"/>
                    </a:lnTo>
                    <a:lnTo>
                      <a:pt x="0" y="0"/>
                    </a:lnTo>
                    <a:lnTo>
                      <a:pt x="0" y="0"/>
                    </a:lnTo>
                    <a:lnTo>
                      <a:pt x="0" y="0"/>
                    </a:lnTo>
                    <a:lnTo>
                      <a:pt x="0" y="0"/>
                    </a:lnTo>
                    <a:lnTo>
                      <a:pt x="0" y="6"/>
                    </a:lnTo>
                    <a:lnTo>
                      <a:pt x="6" y="12"/>
                    </a:lnTo>
                    <a:lnTo>
                      <a:pt x="12"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39" name="Freeform 127"/>
              <p:cNvSpPr>
                <a:spLocks/>
              </p:cNvSpPr>
              <p:nvPr/>
            </p:nvSpPr>
            <p:spPr bwMode="auto">
              <a:xfrm>
                <a:off x="4079" y="2996"/>
                <a:ext cx="18" cy="78"/>
              </a:xfrm>
              <a:custGeom>
                <a:avLst/>
                <a:gdLst>
                  <a:gd name="T0" fmla="*/ 18 w 18"/>
                  <a:gd name="T1" fmla="*/ 17 h 78"/>
                  <a:gd name="T2" fmla="*/ 18 w 18"/>
                  <a:gd name="T3" fmla="*/ 17 h 78"/>
                  <a:gd name="T4" fmla="*/ 12 w 18"/>
                  <a:gd name="T5" fmla="*/ 23 h 78"/>
                  <a:gd name="T6" fmla="*/ 12 w 18"/>
                  <a:gd name="T7" fmla="*/ 17 h 78"/>
                  <a:gd name="T8" fmla="*/ 12 w 18"/>
                  <a:gd name="T9" fmla="*/ 17 h 78"/>
                  <a:gd name="T10" fmla="*/ 6 w 18"/>
                  <a:gd name="T11" fmla="*/ 11 h 78"/>
                  <a:gd name="T12" fmla="*/ 0 w 18"/>
                  <a:gd name="T13" fmla="*/ 0 h 78"/>
                  <a:gd name="T14" fmla="*/ 0 w 18"/>
                  <a:gd name="T15" fmla="*/ 0 h 78"/>
                  <a:gd name="T16" fmla="*/ 0 w 18"/>
                  <a:gd name="T17" fmla="*/ 0 h 78"/>
                  <a:gd name="T18" fmla="*/ 0 w 18"/>
                  <a:gd name="T19" fmla="*/ 11 h 78"/>
                  <a:gd name="T20" fmla="*/ 0 w 18"/>
                  <a:gd name="T21" fmla="*/ 31 h 78"/>
                  <a:gd name="T22" fmla="*/ 6 w 18"/>
                  <a:gd name="T23" fmla="*/ 43 h 78"/>
                  <a:gd name="T24" fmla="*/ 6 w 18"/>
                  <a:gd name="T25" fmla="*/ 43 h 78"/>
                  <a:gd name="T26" fmla="*/ 6 w 18"/>
                  <a:gd name="T27" fmla="*/ 55 h 78"/>
                  <a:gd name="T28" fmla="*/ 6 w 18"/>
                  <a:gd name="T29" fmla="*/ 72 h 78"/>
                  <a:gd name="T30" fmla="*/ 12 w 18"/>
                  <a:gd name="T31" fmla="*/ 78 h 78"/>
                  <a:gd name="T32" fmla="*/ 12 w 18"/>
                  <a:gd name="T33" fmla="*/ 78 h 78"/>
                  <a:gd name="T34" fmla="*/ 12 w 18"/>
                  <a:gd name="T35" fmla="*/ 72 h 78"/>
                  <a:gd name="T36" fmla="*/ 12 w 18"/>
                  <a:gd name="T37" fmla="*/ 55 h 78"/>
                  <a:gd name="T38" fmla="*/ 12 w 18"/>
                  <a:gd name="T39" fmla="*/ 37 h 78"/>
                  <a:gd name="T40" fmla="*/ 12 w 18"/>
                  <a:gd name="T41" fmla="*/ 37 h 78"/>
                  <a:gd name="T42" fmla="*/ 12 w 18"/>
                  <a:gd name="T43" fmla="*/ 31 h 78"/>
                  <a:gd name="T44" fmla="*/ 18 w 18"/>
                  <a:gd name="T45" fmla="*/ 23 h 78"/>
                  <a:gd name="T46" fmla="*/ 18 w 18"/>
                  <a:gd name="T47"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78">
                    <a:moveTo>
                      <a:pt x="18" y="17"/>
                    </a:moveTo>
                    <a:lnTo>
                      <a:pt x="18" y="17"/>
                    </a:lnTo>
                    <a:lnTo>
                      <a:pt x="12" y="23"/>
                    </a:lnTo>
                    <a:lnTo>
                      <a:pt x="12" y="17"/>
                    </a:lnTo>
                    <a:lnTo>
                      <a:pt x="12" y="17"/>
                    </a:lnTo>
                    <a:lnTo>
                      <a:pt x="6" y="11"/>
                    </a:lnTo>
                    <a:lnTo>
                      <a:pt x="0" y="0"/>
                    </a:lnTo>
                    <a:lnTo>
                      <a:pt x="0" y="0"/>
                    </a:lnTo>
                    <a:lnTo>
                      <a:pt x="0" y="0"/>
                    </a:lnTo>
                    <a:lnTo>
                      <a:pt x="0" y="11"/>
                    </a:lnTo>
                    <a:lnTo>
                      <a:pt x="0" y="31"/>
                    </a:lnTo>
                    <a:lnTo>
                      <a:pt x="6" y="43"/>
                    </a:lnTo>
                    <a:lnTo>
                      <a:pt x="6" y="43"/>
                    </a:lnTo>
                    <a:lnTo>
                      <a:pt x="6" y="55"/>
                    </a:lnTo>
                    <a:lnTo>
                      <a:pt x="6" y="72"/>
                    </a:lnTo>
                    <a:lnTo>
                      <a:pt x="12" y="78"/>
                    </a:lnTo>
                    <a:lnTo>
                      <a:pt x="12" y="78"/>
                    </a:lnTo>
                    <a:lnTo>
                      <a:pt x="12" y="72"/>
                    </a:lnTo>
                    <a:lnTo>
                      <a:pt x="12" y="55"/>
                    </a:lnTo>
                    <a:lnTo>
                      <a:pt x="12" y="37"/>
                    </a:lnTo>
                    <a:lnTo>
                      <a:pt x="12" y="37"/>
                    </a:lnTo>
                    <a:lnTo>
                      <a:pt x="12" y="31"/>
                    </a:lnTo>
                    <a:lnTo>
                      <a:pt x="18" y="23"/>
                    </a:lnTo>
                    <a:lnTo>
                      <a:pt x="18" y="17"/>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40" name="Freeform 128"/>
              <p:cNvSpPr>
                <a:spLocks/>
              </p:cNvSpPr>
              <p:nvPr/>
            </p:nvSpPr>
            <p:spPr bwMode="auto">
              <a:xfrm>
                <a:off x="4030" y="2978"/>
                <a:ext cx="36" cy="220"/>
              </a:xfrm>
              <a:custGeom>
                <a:avLst/>
                <a:gdLst>
                  <a:gd name="T0" fmla="*/ 6 w 36"/>
                  <a:gd name="T1" fmla="*/ 0 h 220"/>
                  <a:gd name="T2" fmla="*/ 6 w 36"/>
                  <a:gd name="T3" fmla="*/ 18 h 220"/>
                  <a:gd name="T4" fmla="*/ 12 w 36"/>
                  <a:gd name="T5" fmla="*/ 55 h 220"/>
                  <a:gd name="T6" fmla="*/ 24 w 36"/>
                  <a:gd name="T7" fmla="*/ 78 h 220"/>
                  <a:gd name="T8" fmla="*/ 24 w 36"/>
                  <a:gd name="T9" fmla="*/ 78 h 220"/>
                  <a:gd name="T10" fmla="*/ 24 w 36"/>
                  <a:gd name="T11" fmla="*/ 84 h 220"/>
                  <a:gd name="T12" fmla="*/ 24 w 36"/>
                  <a:gd name="T13" fmla="*/ 96 h 220"/>
                  <a:gd name="T14" fmla="*/ 30 w 36"/>
                  <a:gd name="T15" fmla="*/ 96 h 220"/>
                  <a:gd name="T16" fmla="*/ 30 w 36"/>
                  <a:gd name="T17" fmla="*/ 96 h 220"/>
                  <a:gd name="T18" fmla="*/ 30 w 36"/>
                  <a:gd name="T19" fmla="*/ 110 h 220"/>
                  <a:gd name="T20" fmla="*/ 30 w 36"/>
                  <a:gd name="T21" fmla="*/ 122 h 220"/>
                  <a:gd name="T22" fmla="*/ 30 w 36"/>
                  <a:gd name="T23" fmla="*/ 134 h 220"/>
                  <a:gd name="T24" fmla="*/ 30 w 36"/>
                  <a:gd name="T25" fmla="*/ 134 h 220"/>
                  <a:gd name="T26" fmla="*/ 30 w 36"/>
                  <a:gd name="T27" fmla="*/ 145 h 220"/>
                  <a:gd name="T28" fmla="*/ 36 w 36"/>
                  <a:gd name="T29" fmla="*/ 171 h 220"/>
                  <a:gd name="T30" fmla="*/ 36 w 36"/>
                  <a:gd name="T31" fmla="*/ 183 h 220"/>
                  <a:gd name="T32" fmla="*/ 36 w 36"/>
                  <a:gd name="T33" fmla="*/ 183 h 220"/>
                  <a:gd name="T34" fmla="*/ 36 w 36"/>
                  <a:gd name="T35" fmla="*/ 194 h 220"/>
                  <a:gd name="T36" fmla="*/ 36 w 36"/>
                  <a:gd name="T37" fmla="*/ 214 h 220"/>
                  <a:gd name="T38" fmla="*/ 36 w 36"/>
                  <a:gd name="T39" fmla="*/ 220 h 220"/>
                  <a:gd name="T40" fmla="*/ 36 w 36"/>
                  <a:gd name="T41" fmla="*/ 220 h 220"/>
                  <a:gd name="T42" fmla="*/ 30 w 36"/>
                  <a:gd name="T43" fmla="*/ 220 h 220"/>
                  <a:gd name="T44" fmla="*/ 30 w 36"/>
                  <a:gd name="T45" fmla="*/ 206 h 220"/>
                  <a:gd name="T46" fmla="*/ 30 w 36"/>
                  <a:gd name="T47" fmla="*/ 189 h 220"/>
                  <a:gd name="T48" fmla="*/ 30 w 36"/>
                  <a:gd name="T49" fmla="*/ 189 h 220"/>
                  <a:gd name="T50" fmla="*/ 24 w 36"/>
                  <a:gd name="T51" fmla="*/ 177 h 220"/>
                  <a:gd name="T52" fmla="*/ 24 w 36"/>
                  <a:gd name="T53" fmla="*/ 165 h 220"/>
                  <a:gd name="T54" fmla="*/ 24 w 36"/>
                  <a:gd name="T55" fmla="*/ 151 h 220"/>
                  <a:gd name="T56" fmla="*/ 24 w 36"/>
                  <a:gd name="T57" fmla="*/ 151 h 220"/>
                  <a:gd name="T58" fmla="*/ 18 w 36"/>
                  <a:gd name="T59" fmla="*/ 139 h 220"/>
                  <a:gd name="T60" fmla="*/ 18 w 36"/>
                  <a:gd name="T61" fmla="*/ 128 h 220"/>
                  <a:gd name="T62" fmla="*/ 18 w 36"/>
                  <a:gd name="T63" fmla="*/ 116 h 220"/>
                  <a:gd name="T64" fmla="*/ 18 w 36"/>
                  <a:gd name="T65" fmla="*/ 116 h 220"/>
                  <a:gd name="T66" fmla="*/ 18 w 36"/>
                  <a:gd name="T67" fmla="*/ 110 h 220"/>
                  <a:gd name="T68" fmla="*/ 12 w 36"/>
                  <a:gd name="T69" fmla="*/ 104 h 220"/>
                  <a:gd name="T70" fmla="*/ 12 w 36"/>
                  <a:gd name="T71" fmla="*/ 90 h 220"/>
                  <a:gd name="T72" fmla="*/ 12 w 36"/>
                  <a:gd name="T73" fmla="*/ 90 h 220"/>
                  <a:gd name="T74" fmla="*/ 12 w 36"/>
                  <a:gd name="T75" fmla="*/ 84 h 220"/>
                  <a:gd name="T76" fmla="*/ 12 w 36"/>
                  <a:gd name="T77" fmla="*/ 78 h 220"/>
                  <a:gd name="T78" fmla="*/ 12 w 36"/>
                  <a:gd name="T79" fmla="*/ 67 h 220"/>
                  <a:gd name="T80" fmla="*/ 12 w 36"/>
                  <a:gd name="T81" fmla="*/ 67 h 220"/>
                  <a:gd name="T82" fmla="*/ 6 w 36"/>
                  <a:gd name="T83" fmla="*/ 41 h 220"/>
                  <a:gd name="T84" fmla="*/ 0 w 36"/>
                  <a:gd name="T85" fmla="*/ 6 h 220"/>
                  <a:gd name="T86" fmla="*/ 6 w 36"/>
                  <a:gd name="T8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220">
                    <a:moveTo>
                      <a:pt x="6" y="0"/>
                    </a:moveTo>
                    <a:lnTo>
                      <a:pt x="6" y="18"/>
                    </a:lnTo>
                    <a:lnTo>
                      <a:pt x="12" y="55"/>
                    </a:lnTo>
                    <a:lnTo>
                      <a:pt x="24" y="78"/>
                    </a:lnTo>
                    <a:lnTo>
                      <a:pt x="24" y="78"/>
                    </a:lnTo>
                    <a:lnTo>
                      <a:pt x="24" y="84"/>
                    </a:lnTo>
                    <a:lnTo>
                      <a:pt x="24" y="96"/>
                    </a:lnTo>
                    <a:lnTo>
                      <a:pt x="30" y="96"/>
                    </a:lnTo>
                    <a:lnTo>
                      <a:pt x="30" y="96"/>
                    </a:lnTo>
                    <a:lnTo>
                      <a:pt x="30" y="110"/>
                    </a:lnTo>
                    <a:lnTo>
                      <a:pt x="30" y="122"/>
                    </a:lnTo>
                    <a:lnTo>
                      <a:pt x="30" y="134"/>
                    </a:lnTo>
                    <a:lnTo>
                      <a:pt x="30" y="134"/>
                    </a:lnTo>
                    <a:lnTo>
                      <a:pt x="30" y="145"/>
                    </a:lnTo>
                    <a:lnTo>
                      <a:pt x="36" y="171"/>
                    </a:lnTo>
                    <a:lnTo>
                      <a:pt x="36" y="183"/>
                    </a:lnTo>
                    <a:lnTo>
                      <a:pt x="36" y="183"/>
                    </a:lnTo>
                    <a:lnTo>
                      <a:pt x="36" y="194"/>
                    </a:lnTo>
                    <a:lnTo>
                      <a:pt x="36" y="214"/>
                    </a:lnTo>
                    <a:lnTo>
                      <a:pt x="36" y="220"/>
                    </a:lnTo>
                    <a:lnTo>
                      <a:pt x="36" y="220"/>
                    </a:lnTo>
                    <a:lnTo>
                      <a:pt x="30" y="220"/>
                    </a:lnTo>
                    <a:lnTo>
                      <a:pt x="30" y="206"/>
                    </a:lnTo>
                    <a:lnTo>
                      <a:pt x="30" y="189"/>
                    </a:lnTo>
                    <a:lnTo>
                      <a:pt x="30" y="189"/>
                    </a:lnTo>
                    <a:lnTo>
                      <a:pt x="24" y="177"/>
                    </a:lnTo>
                    <a:lnTo>
                      <a:pt x="24" y="165"/>
                    </a:lnTo>
                    <a:lnTo>
                      <a:pt x="24" y="151"/>
                    </a:lnTo>
                    <a:lnTo>
                      <a:pt x="24" y="151"/>
                    </a:lnTo>
                    <a:lnTo>
                      <a:pt x="18" y="139"/>
                    </a:lnTo>
                    <a:lnTo>
                      <a:pt x="18" y="128"/>
                    </a:lnTo>
                    <a:lnTo>
                      <a:pt x="18" y="116"/>
                    </a:lnTo>
                    <a:lnTo>
                      <a:pt x="18" y="116"/>
                    </a:lnTo>
                    <a:lnTo>
                      <a:pt x="18" y="110"/>
                    </a:lnTo>
                    <a:lnTo>
                      <a:pt x="12" y="104"/>
                    </a:lnTo>
                    <a:lnTo>
                      <a:pt x="12" y="90"/>
                    </a:lnTo>
                    <a:lnTo>
                      <a:pt x="12" y="90"/>
                    </a:lnTo>
                    <a:lnTo>
                      <a:pt x="12" y="84"/>
                    </a:lnTo>
                    <a:lnTo>
                      <a:pt x="12" y="78"/>
                    </a:lnTo>
                    <a:lnTo>
                      <a:pt x="12" y="67"/>
                    </a:lnTo>
                    <a:lnTo>
                      <a:pt x="12" y="67"/>
                    </a:lnTo>
                    <a:lnTo>
                      <a:pt x="6" y="41"/>
                    </a:lnTo>
                    <a:lnTo>
                      <a:pt x="0" y="6"/>
                    </a:lnTo>
                    <a:lnTo>
                      <a:pt x="6"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41" name="Freeform 129"/>
              <p:cNvSpPr>
                <a:spLocks/>
              </p:cNvSpPr>
              <p:nvPr/>
            </p:nvSpPr>
            <p:spPr bwMode="auto">
              <a:xfrm>
                <a:off x="4030" y="2891"/>
                <a:ext cx="12" cy="6"/>
              </a:xfrm>
              <a:custGeom>
                <a:avLst/>
                <a:gdLst>
                  <a:gd name="T0" fmla="*/ 0 w 12"/>
                  <a:gd name="T1" fmla="*/ 0 h 6"/>
                  <a:gd name="T2" fmla="*/ 0 w 12"/>
                  <a:gd name="T3" fmla="*/ 6 h 6"/>
                  <a:gd name="T4" fmla="*/ 6 w 12"/>
                  <a:gd name="T5" fmla="*/ 6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6 w 12"/>
                  <a:gd name="T19" fmla="*/ 6 h 6"/>
                  <a:gd name="T20" fmla="*/ 0 w 12"/>
                  <a:gd name="T21" fmla="*/ 6 h 6"/>
                  <a:gd name="T22" fmla="*/ 0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0" y="0"/>
                    </a:moveTo>
                    <a:lnTo>
                      <a:pt x="0" y="6"/>
                    </a:lnTo>
                    <a:lnTo>
                      <a:pt x="6" y="6"/>
                    </a:lnTo>
                    <a:lnTo>
                      <a:pt x="12" y="0"/>
                    </a:lnTo>
                    <a:lnTo>
                      <a:pt x="12" y="0"/>
                    </a:lnTo>
                    <a:lnTo>
                      <a:pt x="12" y="0"/>
                    </a:lnTo>
                    <a:lnTo>
                      <a:pt x="12" y="6"/>
                    </a:lnTo>
                    <a:lnTo>
                      <a:pt x="12" y="6"/>
                    </a:lnTo>
                    <a:lnTo>
                      <a:pt x="12" y="6"/>
                    </a:lnTo>
                    <a:lnTo>
                      <a:pt x="6" y="6"/>
                    </a:lnTo>
                    <a:lnTo>
                      <a:pt x="0" y="6"/>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42" name="Freeform 130"/>
              <p:cNvSpPr>
                <a:spLocks/>
              </p:cNvSpPr>
              <p:nvPr/>
            </p:nvSpPr>
            <p:spPr bwMode="auto">
              <a:xfrm>
                <a:off x="4091" y="2854"/>
                <a:ext cx="44" cy="37"/>
              </a:xfrm>
              <a:custGeom>
                <a:avLst/>
                <a:gdLst>
                  <a:gd name="T0" fmla="*/ 44 w 44"/>
                  <a:gd name="T1" fmla="*/ 0 h 37"/>
                  <a:gd name="T2" fmla="*/ 44 w 44"/>
                  <a:gd name="T3" fmla="*/ 8 h 37"/>
                  <a:gd name="T4" fmla="*/ 38 w 44"/>
                  <a:gd name="T5" fmla="*/ 14 h 37"/>
                  <a:gd name="T6" fmla="*/ 30 w 44"/>
                  <a:gd name="T7" fmla="*/ 20 h 37"/>
                  <a:gd name="T8" fmla="*/ 30 w 44"/>
                  <a:gd name="T9" fmla="*/ 20 h 37"/>
                  <a:gd name="T10" fmla="*/ 24 w 44"/>
                  <a:gd name="T11" fmla="*/ 26 h 37"/>
                  <a:gd name="T12" fmla="*/ 18 w 44"/>
                  <a:gd name="T13" fmla="*/ 26 h 37"/>
                  <a:gd name="T14" fmla="*/ 12 w 44"/>
                  <a:gd name="T15" fmla="*/ 26 h 37"/>
                  <a:gd name="T16" fmla="*/ 12 w 44"/>
                  <a:gd name="T17" fmla="*/ 26 h 37"/>
                  <a:gd name="T18" fmla="*/ 6 w 44"/>
                  <a:gd name="T19" fmla="*/ 26 h 37"/>
                  <a:gd name="T20" fmla="*/ 0 w 44"/>
                  <a:gd name="T21" fmla="*/ 20 h 37"/>
                  <a:gd name="T22" fmla="*/ 0 w 44"/>
                  <a:gd name="T23" fmla="*/ 20 h 37"/>
                  <a:gd name="T24" fmla="*/ 0 w 44"/>
                  <a:gd name="T25" fmla="*/ 20 h 37"/>
                  <a:gd name="T26" fmla="*/ 6 w 44"/>
                  <a:gd name="T27" fmla="*/ 26 h 37"/>
                  <a:gd name="T28" fmla="*/ 12 w 44"/>
                  <a:gd name="T29" fmla="*/ 31 h 37"/>
                  <a:gd name="T30" fmla="*/ 18 w 44"/>
                  <a:gd name="T31" fmla="*/ 31 h 37"/>
                  <a:gd name="T32" fmla="*/ 18 w 44"/>
                  <a:gd name="T33" fmla="*/ 31 h 37"/>
                  <a:gd name="T34" fmla="*/ 24 w 44"/>
                  <a:gd name="T35" fmla="*/ 31 h 37"/>
                  <a:gd name="T36" fmla="*/ 24 w 44"/>
                  <a:gd name="T37" fmla="*/ 31 h 37"/>
                  <a:gd name="T38" fmla="*/ 30 w 44"/>
                  <a:gd name="T39" fmla="*/ 31 h 37"/>
                  <a:gd name="T40" fmla="*/ 30 w 44"/>
                  <a:gd name="T41" fmla="*/ 31 h 37"/>
                  <a:gd name="T42" fmla="*/ 24 w 44"/>
                  <a:gd name="T43" fmla="*/ 37 h 37"/>
                  <a:gd name="T44" fmla="*/ 18 w 44"/>
                  <a:gd name="T45" fmla="*/ 37 h 37"/>
                  <a:gd name="T46" fmla="*/ 18 w 44"/>
                  <a:gd name="T47" fmla="*/ 37 h 37"/>
                  <a:gd name="T48" fmla="*/ 18 w 44"/>
                  <a:gd name="T49" fmla="*/ 37 h 37"/>
                  <a:gd name="T50" fmla="*/ 18 w 44"/>
                  <a:gd name="T51" fmla="*/ 37 h 37"/>
                  <a:gd name="T52" fmla="*/ 24 w 44"/>
                  <a:gd name="T53" fmla="*/ 37 h 37"/>
                  <a:gd name="T54" fmla="*/ 30 w 44"/>
                  <a:gd name="T55" fmla="*/ 37 h 37"/>
                  <a:gd name="T56" fmla="*/ 30 w 44"/>
                  <a:gd name="T57" fmla="*/ 37 h 37"/>
                  <a:gd name="T58" fmla="*/ 30 w 44"/>
                  <a:gd name="T59" fmla="*/ 31 h 37"/>
                  <a:gd name="T60" fmla="*/ 30 w 44"/>
                  <a:gd name="T61" fmla="*/ 26 h 37"/>
                  <a:gd name="T62" fmla="*/ 38 w 44"/>
                  <a:gd name="T63" fmla="*/ 26 h 37"/>
                  <a:gd name="T64" fmla="*/ 38 w 44"/>
                  <a:gd name="T65" fmla="*/ 26 h 37"/>
                  <a:gd name="T66" fmla="*/ 38 w 44"/>
                  <a:gd name="T67" fmla="*/ 20 h 37"/>
                  <a:gd name="T68" fmla="*/ 44 w 44"/>
                  <a:gd name="T69" fmla="*/ 8 h 37"/>
                  <a:gd name="T70" fmla="*/ 44 w 44"/>
                  <a:gd name="T7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37">
                    <a:moveTo>
                      <a:pt x="44" y="0"/>
                    </a:moveTo>
                    <a:lnTo>
                      <a:pt x="44" y="8"/>
                    </a:lnTo>
                    <a:lnTo>
                      <a:pt x="38" y="14"/>
                    </a:lnTo>
                    <a:lnTo>
                      <a:pt x="30" y="20"/>
                    </a:lnTo>
                    <a:lnTo>
                      <a:pt x="30" y="20"/>
                    </a:lnTo>
                    <a:lnTo>
                      <a:pt x="24" y="26"/>
                    </a:lnTo>
                    <a:lnTo>
                      <a:pt x="18" y="26"/>
                    </a:lnTo>
                    <a:lnTo>
                      <a:pt x="12" y="26"/>
                    </a:lnTo>
                    <a:lnTo>
                      <a:pt x="12" y="26"/>
                    </a:lnTo>
                    <a:lnTo>
                      <a:pt x="6" y="26"/>
                    </a:lnTo>
                    <a:lnTo>
                      <a:pt x="0" y="20"/>
                    </a:lnTo>
                    <a:lnTo>
                      <a:pt x="0" y="20"/>
                    </a:lnTo>
                    <a:lnTo>
                      <a:pt x="0" y="20"/>
                    </a:lnTo>
                    <a:lnTo>
                      <a:pt x="6" y="26"/>
                    </a:lnTo>
                    <a:lnTo>
                      <a:pt x="12" y="31"/>
                    </a:lnTo>
                    <a:lnTo>
                      <a:pt x="18" y="31"/>
                    </a:lnTo>
                    <a:lnTo>
                      <a:pt x="18" y="31"/>
                    </a:lnTo>
                    <a:lnTo>
                      <a:pt x="24" y="31"/>
                    </a:lnTo>
                    <a:lnTo>
                      <a:pt x="24" y="31"/>
                    </a:lnTo>
                    <a:lnTo>
                      <a:pt x="30" y="31"/>
                    </a:lnTo>
                    <a:lnTo>
                      <a:pt x="30" y="31"/>
                    </a:lnTo>
                    <a:lnTo>
                      <a:pt x="24" y="37"/>
                    </a:lnTo>
                    <a:lnTo>
                      <a:pt x="18" y="37"/>
                    </a:lnTo>
                    <a:lnTo>
                      <a:pt x="18" y="37"/>
                    </a:lnTo>
                    <a:lnTo>
                      <a:pt x="18" y="37"/>
                    </a:lnTo>
                    <a:lnTo>
                      <a:pt x="18" y="37"/>
                    </a:lnTo>
                    <a:lnTo>
                      <a:pt x="24" y="37"/>
                    </a:lnTo>
                    <a:lnTo>
                      <a:pt x="30" y="37"/>
                    </a:lnTo>
                    <a:lnTo>
                      <a:pt x="30" y="37"/>
                    </a:lnTo>
                    <a:lnTo>
                      <a:pt x="30" y="31"/>
                    </a:lnTo>
                    <a:lnTo>
                      <a:pt x="30" y="26"/>
                    </a:lnTo>
                    <a:lnTo>
                      <a:pt x="38" y="26"/>
                    </a:lnTo>
                    <a:lnTo>
                      <a:pt x="38" y="26"/>
                    </a:lnTo>
                    <a:lnTo>
                      <a:pt x="38" y="20"/>
                    </a:lnTo>
                    <a:lnTo>
                      <a:pt x="44" y="8"/>
                    </a:lnTo>
                    <a:lnTo>
                      <a:pt x="4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43" name="Freeform 131"/>
              <p:cNvSpPr>
                <a:spLocks/>
              </p:cNvSpPr>
              <p:nvPr/>
            </p:nvSpPr>
            <p:spPr bwMode="auto">
              <a:xfrm>
                <a:off x="4121" y="2897"/>
                <a:ext cx="14" cy="43"/>
              </a:xfrm>
              <a:custGeom>
                <a:avLst/>
                <a:gdLst>
                  <a:gd name="T0" fmla="*/ 14 w 14"/>
                  <a:gd name="T1" fmla="*/ 0 h 43"/>
                  <a:gd name="T2" fmla="*/ 8 w 14"/>
                  <a:gd name="T3" fmla="*/ 6 h 43"/>
                  <a:gd name="T4" fmla="*/ 0 w 14"/>
                  <a:gd name="T5" fmla="*/ 20 h 43"/>
                  <a:gd name="T6" fmla="*/ 0 w 14"/>
                  <a:gd name="T7" fmla="*/ 26 h 43"/>
                  <a:gd name="T8" fmla="*/ 0 w 14"/>
                  <a:gd name="T9" fmla="*/ 26 h 43"/>
                  <a:gd name="T10" fmla="*/ 0 w 14"/>
                  <a:gd name="T11" fmla="*/ 38 h 43"/>
                  <a:gd name="T12" fmla="*/ 0 w 14"/>
                  <a:gd name="T13" fmla="*/ 43 h 43"/>
                  <a:gd name="T14" fmla="*/ 0 w 14"/>
                  <a:gd name="T15" fmla="*/ 43 h 43"/>
                  <a:gd name="T16" fmla="*/ 0 w 14"/>
                  <a:gd name="T17" fmla="*/ 43 h 43"/>
                  <a:gd name="T18" fmla="*/ 0 w 14"/>
                  <a:gd name="T19" fmla="*/ 38 h 43"/>
                  <a:gd name="T20" fmla="*/ 8 w 14"/>
                  <a:gd name="T21" fmla="*/ 32 h 43"/>
                  <a:gd name="T22" fmla="*/ 8 w 14"/>
                  <a:gd name="T23" fmla="*/ 26 h 43"/>
                  <a:gd name="T24" fmla="*/ 8 w 14"/>
                  <a:gd name="T25" fmla="*/ 26 h 43"/>
                  <a:gd name="T26" fmla="*/ 8 w 14"/>
                  <a:gd name="T27" fmla="*/ 20 h 43"/>
                  <a:gd name="T28" fmla="*/ 8 w 14"/>
                  <a:gd name="T29" fmla="*/ 12 h 43"/>
                  <a:gd name="T30" fmla="*/ 14 w 1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43">
                    <a:moveTo>
                      <a:pt x="14" y="0"/>
                    </a:moveTo>
                    <a:lnTo>
                      <a:pt x="8" y="6"/>
                    </a:lnTo>
                    <a:lnTo>
                      <a:pt x="0" y="20"/>
                    </a:lnTo>
                    <a:lnTo>
                      <a:pt x="0" y="26"/>
                    </a:lnTo>
                    <a:lnTo>
                      <a:pt x="0" y="26"/>
                    </a:lnTo>
                    <a:lnTo>
                      <a:pt x="0" y="38"/>
                    </a:lnTo>
                    <a:lnTo>
                      <a:pt x="0" y="43"/>
                    </a:lnTo>
                    <a:lnTo>
                      <a:pt x="0" y="43"/>
                    </a:lnTo>
                    <a:lnTo>
                      <a:pt x="0" y="43"/>
                    </a:lnTo>
                    <a:lnTo>
                      <a:pt x="0" y="38"/>
                    </a:lnTo>
                    <a:lnTo>
                      <a:pt x="8" y="32"/>
                    </a:lnTo>
                    <a:lnTo>
                      <a:pt x="8" y="26"/>
                    </a:lnTo>
                    <a:lnTo>
                      <a:pt x="8" y="26"/>
                    </a:lnTo>
                    <a:lnTo>
                      <a:pt x="8" y="20"/>
                    </a:lnTo>
                    <a:lnTo>
                      <a:pt x="8" y="12"/>
                    </a:lnTo>
                    <a:lnTo>
                      <a:pt x="1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44" name="Freeform 132"/>
              <p:cNvSpPr>
                <a:spLocks/>
              </p:cNvSpPr>
              <p:nvPr/>
            </p:nvSpPr>
            <p:spPr bwMode="auto">
              <a:xfrm>
                <a:off x="3932" y="2378"/>
                <a:ext cx="299" cy="490"/>
              </a:xfrm>
              <a:custGeom>
                <a:avLst/>
                <a:gdLst>
                  <a:gd name="T0" fmla="*/ 275 w 299"/>
                  <a:gd name="T1" fmla="*/ 6 h 490"/>
                  <a:gd name="T2" fmla="*/ 281 w 299"/>
                  <a:gd name="T3" fmla="*/ 30 h 490"/>
                  <a:gd name="T4" fmla="*/ 293 w 299"/>
                  <a:gd name="T5" fmla="*/ 55 h 490"/>
                  <a:gd name="T6" fmla="*/ 293 w 299"/>
                  <a:gd name="T7" fmla="*/ 85 h 490"/>
                  <a:gd name="T8" fmla="*/ 293 w 299"/>
                  <a:gd name="T9" fmla="*/ 116 h 490"/>
                  <a:gd name="T10" fmla="*/ 293 w 299"/>
                  <a:gd name="T11" fmla="*/ 134 h 490"/>
                  <a:gd name="T12" fmla="*/ 293 w 299"/>
                  <a:gd name="T13" fmla="*/ 159 h 490"/>
                  <a:gd name="T14" fmla="*/ 293 w 299"/>
                  <a:gd name="T15" fmla="*/ 209 h 490"/>
                  <a:gd name="T16" fmla="*/ 287 w 299"/>
                  <a:gd name="T17" fmla="*/ 275 h 490"/>
                  <a:gd name="T18" fmla="*/ 281 w 299"/>
                  <a:gd name="T19" fmla="*/ 287 h 490"/>
                  <a:gd name="T20" fmla="*/ 269 w 299"/>
                  <a:gd name="T21" fmla="*/ 336 h 490"/>
                  <a:gd name="T22" fmla="*/ 263 w 299"/>
                  <a:gd name="T23" fmla="*/ 360 h 490"/>
                  <a:gd name="T24" fmla="*/ 258 w 299"/>
                  <a:gd name="T25" fmla="*/ 397 h 490"/>
                  <a:gd name="T26" fmla="*/ 244 w 299"/>
                  <a:gd name="T27" fmla="*/ 421 h 490"/>
                  <a:gd name="T28" fmla="*/ 232 w 299"/>
                  <a:gd name="T29" fmla="*/ 452 h 490"/>
                  <a:gd name="T30" fmla="*/ 232 w 299"/>
                  <a:gd name="T31" fmla="*/ 354 h 490"/>
                  <a:gd name="T32" fmla="*/ 189 w 299"/>
                  <a:gd name="T33" fmla="*/ 256 h 490"/>
                  <a:gd name="T34" fmla="*/ 197 w 299"/>
                  <a:gd name="T35" fmla="*/ 311 h 490"/>
                  <a:gd name="T36" fmla="*/ 197 w 299"/>
                  <a:gd name="T37" fmla="*/ 409 h 490"/>
                  <a:gd name="T38" fmla="*/ 165 w 299"/>
                  <a:gd name="T39" fmla="*/ 464 h 490"/>
                  <a:gd name="T40" fmla="*/ 147 w 299"/>
                  <a:gd name="T41" fmla="*/ 484 h 490"/>
                  <a:gd name="T42" fmla="*/ 142 w 299"/>
                  <a:gd name="T43" fmla="*/ 441 h 490"/>
                  <a:gd name="T44" fmla="*/ 128 w 299"/>
                  <a:gd name="T45" fmla="*/ 403 h 490"/>
                  <a:gd name="T46" fmla="*/ 92 w 299"/>
                  <a:gd name="T47" fmla="*/ 342 h 490"/>
                  <a:gd name="T48" fmla="*/ 86 w 299"/>
                  <a:gd name="T49" fmla="*/ 281 h 490"/>
                  <a:gd name="T50" fmla="*/ 79 w 299"/>
                  <a:gd name="T51" fmla="*/ 226 h 490"/>
                  <a:gd name="T52" fmla="*/ 67 w 299"/>
                  <a:gd name="T53" fmla="*/ 264 h 490"/>
                  <a:gd name="T54" fmla="*/ 37 w 299"/>
                  <a:gd name="T55" fmla="*/ 325 h 490"/>
                  <a:gd name="T56" fmla="*/ 31 w 299"/>
                  <a:gd name="T57" fmla="*/ 380 h 490"/>
                  <a:gd name="T58" fmla="*/ 18 w 299"/>
                  <a:gd name="T59" fmla="*/ 360 h 490"/>
                  <a:gd name="T60" fmla="*/ 12 w 299"/>
                  <a:gd name="T61" fmla="*/ 330 h 490"/>
                  <a:gd name="T62" fmla="*/ 12 w 299"/>
                  <a:gd name="T63" fmla="*/ 305 h 490"/>
                  <a:gd name="T64" fmla="*/ 12 w 299"/>
                  <a:gd name="T65" fmla="*/ 275 h 490"/>
                  <a:gd name="T66" fmla="*/ 12 w 299"/>
                  <a:gd name="T67" fmla="*/ 238 h 490"/>
                  <a:gd name="T68" fmla="*/ 6 w 299"/>
                  <a:gd name="T69" fmla="*/ 220 h 490"/>
                  <a:gd name="T70" fmla="*/ 0 w 299"/>
                  <a:gd name="T71" fmla="*/ 183 h 490"/>
                  <a:gd name="T72" fmla="*/ 6 w 299"/>
                  <a:gd name="T73" fmla="*/ 159 h 490"/>
                  <a:gd name="T74" fmla="*/ 12 w 299"/>
                  <a:gd name="T75" fmla="*/ 110 h 490"/>
                  <a:gd name="T76" fmla="*/ 12 w 299"/>
                  <a:gd name="T77" fmla="*/ 98 h 490"/>
                  <a:gd name="T78" fmla="*/ 12 w 299"/>
                  <a:gd name="T79" fmla="*/ 73 h 490"/>
                  <a:gd name="T80" fmla="*/ 18 w 299"/>
                  <a:gd name="T81" fmla="*/ 55 h 490"/>
                  <a:gd name="T82" fmla="*/ 24 w 299"/>
                  <a:gd name="T83" fmla="*/ 43 h 490"/>
                  <a:gd name="T84" fmla="*/ 37 w 299"/>
                  <a:gd name="T85" fmla="*/ 18 h 490"/>
                  <a:gd name="T86" fmla="*/ 43 w 299"/>
                  <a:gd name="T87" fmla="*/ 36 h 490"/>
                  <a:gd name="T88" fmla="*/ 73 w 299"/>
                  <a:gd name="T89" fmla="*/ 73 h 490"/>
                  <a:gd name="T90" fmla="*/ 86 w 299"/>
                  <a:gd name="T91" fmla="*/ 79 h 490"/>
                  <a:gd name="T92" fmla="*/ 98 w 299"/>
                  <a:gd name="T93" fmla="*/ 73 h 490"/>
                  <a:gd name="T94" fmla="*/ 116 w 299"/>
                  <a:gd name="T95" fmla="*/ 73 h 490"/>
                  <a:gd name="T96" fmla="*/ 134 w 299"/>
                  <a:gd name="T97" fmla="*/ 67 h 490"/>
                  <a:gd name="T98" fmla="*/ 147 w 299"/>
                  <a:gd name="T99" fmla="*/ 67 h 490"/>
                  <a:gd name="T100" fmla="*/ 171 w 299"/>
                  <a:gd name="T101" fmla="*/ 67 h 490"/>
                  <a:gd name="T102" fmla="*/ 189 w 299"/>
                  <a:gd name="T103" fmla="*/ 67 h 490"/>
                  <a:gd name="T104" fmla="*/ 258 w 299"/>
                  <a:gd name="T105" fmla="*/ 24 h 490"/>
                  <a:gd name="T106" fmla="*/ 263 w 299"/>
                  <a:gd name="T10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9" h="490">
                    <a:moveTo>
                      <a:pt x="263" y="0"/>
                    </a:moveTo>
                    <a:lnTo>
                      <a:pt x="263" y="0"/>
                    </a:lnTo>
                    <a:lnTo>
                      <a:pt x="269" y="0"/>
                    </a:lnTo>
                    <a:lnTo>
                      <a:pt x="275" y="6"/>
                    </a:lnTo>
                    <a:lnTo>
                      <a:pt x="275" y="6"/>
                    </a:lnTo>
                    <a:lnTo>
                      <a:pt x="275" y="18"/>
                    </a:lnTo>
                    <a:lnTo>
                      <a:pt x="275" y="24"/>
                    </a:lnTo>
                    <a:lnTo>
                      <a:pt x="281" y="30"/>
                    </a:lnTo>
                    <a:lnTo>
                      <a:pt x="281" y="30"/>
                    </a:lnTo>
                    <a:lnTo>
                      <a:pt x="281" y="36"/>
                    </a:lnTo>
                    <a:lnTo>
                      <a:pt x="287" y="43"/>
                    </a:lnTo>
                    <a:lnTo>
                      <a:pt x="293" y="55"/>
                    </a:lnTo>
                    <a:lnTo>
                      <a:pt x="293" y="55"/>
                    </a:lnTo>
                    <a:lnTo>
                      <a:pt x="287" y="67"/>
                    </a:lnTo>
                    <a:lnTo>
                      <a:pt x="287" y="79"/>
                    </a:lnTo>
                    <a:lnTo>
                      <a:pt x="293" y="85"/>
                    </a:lnTo>
                    <a:lnTo>
                      <a:pt x="293" y="85"/>
                    </a:lnTo>
                    <a:lnTo>
                      <a:pt x="293" y="98"/>
                    </a:lnTo>
                    <a:lnTo>
                      <a:pt x="293" y="110"/>
                    </a:lnTo>
                    <a:lnTo>
                      <a:pt x="293" y="116"/>
                    </a:lnTo>
                    <a:lnTo>
                      <a:pt x="293" y="116"/>
                    </a:lnTo>
                    <a:lnTo>
                      <a:pt x="293" y="128"/>
                    </a:lnTo>
                    <a:lnTo>
                      <a:pt x="293" y="134"/>
                    </a:lnTo>
                    <a:lnTo>
                      <a:pt x="293" y="134"/>
                    </a:lnTo>
                    <a:lnTo>
                      <a:pt x="293" y="134"/>
                    </a:lnTo>
                    <a:lnTo>
                      <a:pt x="287" y="140"/>
                    </a:lnTo>
                    <a:lnTo>
                      <a:pt x="287" y="154"/>
                    </a:lnTo>
                    <a:lnTo>
                      <a:pt x="293" y="159"/>
                    </a:lnTo>
                    <a:lnTo>
                      <a:pt x="293" y="159"/>
                    </a:lnTo>
                    <a:lnTo>
                      <a:pt x="293" y="171"/>
                    </a:lnTo>
                    <a:lnTo>
                      <a:pt x="299" y="189"/>
                    </a:lnTo>
                    <a:lnTo>
                      <a:pt x="293" y="209"/>
                    </a:lnTo>
                    <a:lnTo>
                      <a:pt x="293" y="209"/>
                    </a:lnTo>
                    <a:lnTo>
                      <a:pt x="293" y="226"/>
                    </a:lnTo>
                    <a:lnTo>
                      <a:pt x="293" y="256"/>
                    </a:lnTo>
                    <a:lnTo>
                      <a:pt x="287" y="275"/>
                    </a:lnTo>
                    <a:lnTo>
                      <a:pt x="287" y="275"/>
                    </a:lnTo>
                    <a:lnTo>
                      <a:pt x="281" y="281"/>
                    </a:lnTo>
                    <a:lnTo>
                      <a:pt x="281" y="281"/>
                    </a:lnTo>
                    <a:lnTo>
                      <a:pt x="281" y="287"/>
                    </a:lnTo>
                    <a:lnTo>
                      <a:pt x="281" y="287"/>
                    </a:lnTo>
                    <a:lnTo>
                      <a:pt x="281" y="299"/>
                    </a:lnTo>
                    <a:lnTo>
                      <a:pt x="275" y="325"/>
                    </a:lnTo>
                    <a:lnTo>
                      <a:pt x="269" y="336"/>
                    </a:lnTo>
                    <a:lnTo>
                      <a:pt x="269" y="336"/>
                    </a:lnTo>
                    <a:lnTo>
                      <a:pt x="269" y="342"/>
                    </a:lnTo>
                    <a:lnTo>
                      <a:pt x="263" y="354"/>
                    </a:lnTo>
                    <a:lnTo>
                      <a:pt x="263" y="360"/>
                    </a:lnTo>
                    <a:lnTo>
                      <a:pt x="263" y="360"/>
                    </a:lnTo>
                    <a:lnTo>
                      <a:pt x="263" y="374"/>
                    </a:lnTo>
                    <a:lnTo>
                      <a:pt x="258" y="386"/>
                    </a:lnTo>
                    <a:lnTo>
                      <a:pt x="258" y="397"/>
                    </a:lnTo>
                    <a:lnTo>
                      <a:pt x="258" y="397"/>
                    </a:lnTo>
                    <a:lnTo>
                      <a:pt x="252" y="409"/>
                    </a:lnTo>
                    <a:lnTo>
                      <a:pt x="244" y="415"/>
                    </a:lnTo>
                    <a:lnTo>
                      <a:pt x="244" y="421"/>
                    </a:lnTo>
                    <a:lnTo>
                      <a:pt x="244" y="421"/>
                    </a:lnTo>
                    <a:lnTo>
                      <a:pt x="238" y="435"/>
                    </a:lnTo>
                    <a:lnTo>
                      <a:pt x="238" y="446"/>
                    </a:lnTo>
                    <a:lnTo>
                      <a:pt x="232" y="452"/>
                    </a:lnTo>
                    <a:lnTo>
                      <a:pt x="232" y="452"/>
                    </a:lnTo>
                    <a:lnTo>
                      <a:pt x="232" y="435"/>
                    </a:lnTo>
                    <a:lnTo>
                      <a:pt x="232" y="397"/>
                    </a:lnTo>
                    <a:lnTo>
                      <a:pt x="232" y="354"/>
                    </a:lnTo>
                    <a:lnTo>
                      <a:pt x="232" y="354"/>
                    </a:lnTo>
                    <a:lnTo>
                      <a:pt x="214" y="319"/>
                    </a:lnTo>
                    <a:lnTo>
                      <a:pt x="203" y="281"/>
                    </a:lnTo>
                    <a:lnTo>
                      <a:pt x="189" y="256"/>
                    </a:lnTo>
                    <a:lnTo>
                      <a:pt x="189" y="256"/>
                    </a:lnTo>
                    <a:lnTo>
                      <a:pt x="189" y="270"/>
                    </a:lnTo>
                    <a:lnTo>
                      <a:pt x="189" y="293"/>
                    </a:lnTo>
                    <a:lnTo>
                      <a:pt x="197" y="311"/>
                    </a:lnTo>
                    <a:lnTo>
                      <a:pt x="197" y="311"/>
                    </a:lnTo>
                    <a:lnTo>
                      <a:pt x="197" y="336"/>
                    </a:lnTo>
                    <a:lnTo>
                      <a:pt x="197" y="374"/>
                    </a:lnTo>
                    <a:lnTo>
                      <a:pt x="197" y="409"/>
                    </a:lnTo>
                    <a:lnTo>
                      <a:pt x="197" y="409"/>
                    </a:lnTo>
                    <a:lnTo>
                      <a:pt x="183" y="435"/>
                    </a:lnTo>
                    <a:lnTo>
                      <a:pt x="177" y="452"/>
                    </a:lnTo>
                    <a:lnTo>
                      <a:pt x="165" y="464"/>
                    </a:lnTo>
                    <a:lnTo>
                      <a:pt x="165" y="464"/>
                    </a:lnTo>
                    <a:lnTo>
                      <a:pt x="159" y="476"/>
                    </a:lnTo>
                    <a:lnTo>
                      <a:pt x="153" y="490"/>
                    </a:lnTo>
                    <a:lnTo>
                      <a:pt x="147" y="484"/>
                    </a:lnTo>
                    <a:lnTo>
                      <a:pt x="147" y="484"/>
                    </a:lnTo>
                    <a:lnTo>
                      <a:pt x="142" y="470"/>
                    </a:lnTo>
                    <a:lnTo>
                      <a:pt x="142" y="452"/>
                    </a:lnTo>
                    <a:lnTo>
                      <a:pt x="142" y="441"/>
                    </a:lnTo>
                    <a:lnTo>
                      <a:pt x="142" y="441"/>
                    </a:lnTo>
                    <a:lnTo>
                      <a:pt x="134" y="429"/>
                    </a:lnTo>
                    <a:lnTo>
                      <a:pt x="128" y="415"/>
                    </a:lnTo>
                    <a:lnTo>
                      <a:pt x="128" y="403"/>
                    </a:lnTo>
                    <a:lnTo>
                      <a:pt x="128" y="403"/>
                    </a:lnTo>
                    <a:lnTo>
                      <a:pt x="116" y="391"/>
                    </a:lnTo>
                    <a:lnTo>
                      <a:pt x="104" y="366"/>
                    </a:lnTo>
                    <a:lnTo>
                      <a:pt x="92" y="342"/>
                    </a:lnTo>
                    <a:lnTo>
                      <a:pt x="92" y="342"/>
                    </a:lnTo>
                    <a:lnTo>
                      <a:pt x="86" y="319"/>
                    </a:lnTo>
                    <a:lnTo>
                      <a:pt x="86" y="293"/>
                    </a:lnTo>
                    <a:lnTo>
                      <a:pt x="86" y="281"/>
                    </a:lnTo>
                    <a:lnTo>
                      <a:pt x="86" y="281"/>
                    </a:lnTo>
                    <a:lnTo>
                      <a:pt x="86" y="270"/>
                    </a:lnTo>
                    <a:lnTo>
                      <a:pt x="79" y="244"/>
                    </a:lnTo>
                    <a:lnTo>
                      <a:pt x="79" y="226"/>
                    </a:lnTo>
                    <a:lnTo>
                      <a:pt x="79" y="226"/>
                    </a:lnTo>
                    <a:lnTo>
                      <a:pt x="79" y="232"/>
                    </a:lnTo>
                    <a:lnTo>
                      <a:pt x="73" y="250"/>
                    </a:lnTo>
                    <a:lnTo>
                      <a:pt x="67" y="264"/>
                    </a:lnTo>
                    <a:lnTo>
                      <a:pt x="67" y="264"/>
                    </a:lnTo>
                    <a:lnTo>
                      <a:pt x="55" y="287"/>
                    </a:lnTo>
                    <a:lnTo>
                      <a:pt x="43" y="311"/>
                    </a:lnTo>
                    <a:lnTo>
                      <a:pt x="37" y="325"/>
                    </a:lnTo>
                    <a:lnTo>
                      <a:pt x="37" y="325"/>
                    </a:lnTo>
                    <a:lnTo>
                      <a:pt x="31" y="336"/>
                    </a:lnTo>
                    <a:lnTo>
                      <a:pt x="24" y="354"/>
                    </a:lnTo>
                    <a:lnTo>
                      <a:pt x="31" y="380"/>
                    </a:lnTo>
                    <a:lnTo>
                      <a:pt x="31" y="380"/>
                    </a:lnTo>
                    <a:lnTo>
                      <a:pt x="24" y="380"/>
                    </a:lnTo>
                    <a:lnTo>
                      <a:pt x="18" y="374"/>
                    </a:lnTo>
                    <a:lnTo>
                      <a:pt x="18" y="360"/>
                    </a:lnTo>
                    <a:lnTo>
                      <a:pt x="18" y="360"/>
                    </a:lnTo>
                    <a:lnTo>
                      <a:pt x="12" y="348"/>
                    </a:lnTo>
                    <a:lnTo>
                      <a:pt x="12" y="336"/>
                    </a:lnTo>
                    <a:lnTo>
                      <a:pt x="12" y="330"/>
                    </a:lnTo>
                    <a:lnTo>
                      <a:pt x="12" y="330"/>
                    </a:lnTo>
                    <a:lnTo>
                      <a:pt x="12" y="325"/>
                    </a:lnTo>
                    <a:lnTo>
                      <a:pt x="12" y="311"/>
                    </a:lnTo>
                    <a:lnTo>
                      <a:pt x="12" y="305"/>
                    </a:lnTo>
                    <a:lnTo>
                      <a:pt x="12" y="305"/>
                    </a:lnTo>
                    <a:lnTo>
                      <a:pt x="12" y="299"/>
                    </a:lnTo>
                    <a:lnTo>
                      <a:pt x="6" y="287"/>
                    </a:lnTo>
                    <a:lnTo>
                      <a:pt x="12" y="275"/>
                    </a:lnTo>
                    <a:lnTo>
                      <a:pt x="12" y="275"/>
                    </a:lnTo>
                    <a:lnTo>
                      <a:pt x="12" y="264"/>
                    </a:lnTo>
                    <a:lnTo>
                      <a:pt x="12" y="250"/>
                    </a:lnTo>
                    <a:lnTo>
                      <a:pt x="12" y="238"/>
                    </a:lnTo>
                    <a:lnTo>
                      <a:pt x="12" y="238"/>
                    </a:lnTo>
                    <a:lnTo>
                      <a:pt x="6" y="232"/>
                    </a:lnTo>
                    <a:lnTo>
                      <a:pt x="6" y="226"/>
                    </a:lnTo>
                    <a:lnTo>
                      <a:pt x="6" y="220"/>
                    </a:lnTo>
                    <a:lnTo>
                      <a:pt x="6" y="220"/>
                    </a:lnTo>
                    <a:lnTo>
                      <a:pt x="0" y="209"/>
                    </a:lnTo>
                    <a:lnTo>
                      <a:pt x="0" y="195"/>
                    </a:lnTo>
                    <a:lnTo>
                      <a:pt x="0" y="183"/>
                    </a:lnTo>
                    <a:lnTo>
                      <a:pt x="0" y="183"/>
                    </a:lnTo>
                    <a:lnTo>
                      <a:pt x="6" y="171"/>
                    </a:lnTo>
                    <a:lnTo>
                      <a:pt x="6" y="165"/>
                    </a:lnTo>
                    <a:lnTo>
                      <a:pt x="6" y="159"/>
                    </a:lnTo>
                    <a:lnTo>
                      <a:pt x="6" y="159"/>
                    </a:lnTo>
                    <a:lnTo>
                      <a:pt x="0" y="146"/>
                    </a:lnTo>
                    <a:lnTo>
                      <a:pt x="6" y="128"/>
                    </a:lnTo>
                    <a:lnTo>
                      <a:pt x="12" y="110"/>
                    </a:lnTo>
                    <a:lnTo>
                      <a:pt x="12" y="110"/>
                    </a:lnTo>
                    <a:lnTo>
                      <a:pt x="12" y="110"/>
                    </a:lnTo>
                    <a:lnTo>
                      <a:pt x="6" y="104"/>
                    </a:lnTo>
                    <a:lnTo>
                      <a:pt x="12" y="98"/>
                    </a:lnTo>
                    <a:lnTo>
                      <a:pt x="12" y="98"/>
                    </a:lnTo>
                    <a:lnTo>
                      <a:pt x="12" y="91"/>
                    </a:lnTo>
                    <a:lnTo>
                      <a:pt x="12" y="85"/>
                    </a:lnTo>
                    <a:lnTo>
                      <a:pt x="12" y="73"/>
                    </a:lnTo>
                    <a:lnTo>
                      <a:pt x="12" y="73"/>
                    </a:lnTo>
                    <a:lnTo>
                      <a:pt x="18" y="67"/>
                    </a:lnTo>
                    <a:lnTo>
                      <a:pt x="18" y="61"/>
                    </a:lnTo>
                    <a:lnTo>
                      <a:pt x="18" y="55"/>
                    </a:lnTo>
                    <a:lnTo>
                      <a:pt x="18" y="55"/>
                    </a:lnTo>
                    <a:lnTo>
                      <a:pt x="18" y="49"/>
                    </a:lnTo>
                    <a:lnTo>
                      <a:pt x="24" y="49"/>
                    </a:lnTo>
                    <a:lnTo>
                      <a:pt x="24" y="43"/>
                    </a:lnTo>
                    <a:lnTo>
                      <a:pt x="24" y="43"/>
                    </a:lnTo>
                    <a:lnTo>
                      <a:pt x="24" y="36"/>
                    </a:lnTo>
                    <a:lnTo>
                      <a:pt x="31" y="24"/>
                    </a:lnTo>
                    <a:lnTo>
                      <a:pt x="37" y="18"/>
                    </a:lnTo>
                    <a:lnTo>
                      <a:pt x="37" y="18"/>
                    </a:lnTo>
                    <a:lnTo>
                      <a:pt x="37" y="24"/>
                    </a:lnTo>
                    <a:lnTo>
                      <a:pt x="37" y="30"/>
                    </a:lnTo>
                    <a:lnTo>
                      <a:pt x="43" y="36"/>
                    </a:lnTo>
                    <a:lnTo>
                      <a:pt x="43" y="36"/>
                    </a:lnTo>
                    <a:lnTo>
                      <a:pt x="49" y="49"/>
                    </a:lnTo>
                    <a:lnTo>
                      <a:pt x="61" y="67"/>
                    </a:lnTo>
                    <a:lnTo>
                      <a:pt x="73" y="73"/>
                    </a:lnTo>
                    <a:lnTo>
                      <a:pt x="73" y="73"/>
                    </a:lnTo>
                    <a:lnTo>
                      <a:pt x="79" y="79"/>
                    </a:lnTo>
                    <a:lnTo>
                      <a:pt x="79" y="79"/>
                    </a:lnTo>
                    <a:lnTo>
                      <a:pt x="86" y="79"/>
                    </a:lnTo>
                    <a:lnTo>
                      <a:pt x="86" y="79"/>
                    </a:lnTo>
                    <a:lnTo>
                      <a:pt x="86" y="79"/>
                    </a:lnTo>
                    <a:lnTo>
                      <a:pt x="92" y="79"/>
                    </a:lnTo>
                    <a:lnTo>
                      <a:pt x="98" y="73"/>
                    </a:lnTo>
                    <a:lnTo>
                      <a:pt x="98" y="73"/>
                    </a:lnTo>
                    <a:lnTo>
                      <a:pt x="104" y="73"/>
                    </a:lnTo>
                    <a:lnTo>
                      <a:pt x="110" y="73"/>
                    </a:lnTo>
                    <a:lnTo>
                      <a:pt x="116" y="73"/>
                    </a:lnTo>
                    <a:lnTo>
                      <a:pt x="116" y="73"/>
                    </a:lnTo>
                    <a:lnTo>
                      <a:pt x="116" y="67"/>
                    </a:lnTo>
                    <a:lnTo>
                      <a:pt x="122" y="67"/>
                    </a:lnTo>
                    <a:lnTo>
                      <a:pt x="134" y="67"/>
                    </a:lnTo>
                    <a:lnTo>
                      <a:pt x="134" y="67"/>
                    </a:lnTo>
                    <a:lnTo>
                      <a:pt x="142" y="73"/>
                    </a:lnTo>
                    <a:lnTo>
                      <a:pt x="147" y="73"/>
                    </a:lnTo>
                    <a:lnTo>
                      <a:pt x="147" y="67"/>
                    </a:lnTo>
                    <a:lnTo>
                      <a:pt x="147" y="67"/>
                    </a:lnTo>
                    <a:lnTo>
                      <a:pt x="153" y="67"/>
                    </a:lnTo>
                    <a:lnTo>
                      <a:pt x="159" y="67"/>
                    </a:lnTo>
                    <a:lnTo>
                      <a:pt x="171" y="67"/>
                    </a:lnTo>
                    <a:lnTo>
                      <a:pt x="171" y="67"/>
                    </a:lnTo>
                    <a:lnTo>
                      <a:pt x="177" y="73"/>
                    </a:lnTo>
                    <a:lnTo>
                      <a:pt x="177" y="73"/>
                    </a:lnTo>
                    <a:lnTo>
                      <a:pt x="189" y="67"/>
                    </a:lnTo>
                    <a:lnTo>
                      <a:pt x="189" y="67"/>
                    </a:lnTo>
                    <a:lnTo>
                      <a:pt x="203" y="61"/>
                    </a:lnTo>
                    <a:lnTo>
                      <a:pt x="232" y="49"/>
                    </a:lnTo>
                    <a:lnTo>
                      <a:pt x="258" y="24"/>
                    </a:lnTo>
                    <a:lnTo>
                      <a:pt x="258" y="24"/>
                    </a:lnTo>
                    <a:lnTo>
                      <a:pt x="258" y="24"/>
                    </a:lnTo>
                    <a:lnTo>
                      <a:pt x="263" y="12"/>
                    </a:lnTo>
                    <a:lnTo>
                      <a:pt x="263"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45" name="Freeform 133"/>
              <p:cNvSpPr>
                <a:spLocks/>
              </p:cNvSpPr>
              <p:nvPr/>
            </p:nvSpPr>
            <p:spPr bwMode="auto">
              <a:xfrm>
                <a:off x="4097" y="2457"/>
                <a:ext cx="93" cy="171"/>
              </a:xfrm>
              <a:custGeom>
                <a:avLst/>
                <a:gdLst>
                  <a:gd name="T0" fmla="*/ 12 w 93"/>
                  <a:gd name="T1" fmla="*/ 0 h 171"/>
                  <a:gd name="T2" fmla="*/ 18 w 93"/>
                  <a:gd name="T3" fmla="*/ 6 h 171"/>
                  <a:gd name="T4" fmla="*/ 32 w 93"/>
                  <a:gd name="T5" fmla="*/ 12 h 171"/>
                  <a:gd name="T6" fmla="*/ 55 w 93"/>
                  <a:gd name="T7" fmla="*/ 12 h 171"/>
                  <a:gd name="T8" fmla="*/ 61 w 93"/>
                  <a:gd name="T9" fmla="*/ 19 h 171"/>
                  <a:gd name="T10" fmla="*/ 93 w 93"/>
                  <a:gd name="T11" fmla="*/ 25 h 171"/>
                  <a:gd name="T12" fmla="*/ 79 w 93"/>
                  <a:gd name="T13" fmla="*/ 25 h 171"/>
                  <a:gd name="T14" fmla="*/ 55 w 93"/>
                  <a:gd name="T15" fmla="*/ 19 h 171"/>
                  <a:gd name="T16" fmla="*/ 43 w 93"/>
                  <a:gd name="T17" fmla="*/ 19 h 171"/>
                  <a:gd name="T18" fmla="*/ 38 w 93"/>
                  <a:gd name="T19" fmla="*/ 19 h 171"/>
                  <a:gd name="T20" fmla="*/ 43 w 93"/>
                  <a:gd name="T21" fmla="*/ 25 h 171"/>
                  <a:gd name="T22" fmla="*/ 61 w 93"/>
                  <a:gd name="T23" fmla="*/ 37 h 171"/>
                  <a:gd name="T24" fmla="*/ 67 w 93"/>
                  <a:gd name="T25" fmla="*/ 49 h 171"/>
                  <a:gd name="T26" fmla="*/ 93 w 93"/>
                  <a:gd name="T27" fmla="*/ 80 h 171"/>
                  <a:gd name="T28" fmla="*/ 79 w 93"/>
                  <a:gd name="T29" fmla="*/ 67 h 171"/>
                  <a:gd name="T30" fmla="*/ 38 w 93"/>
                  <a:gd name="T31" fmla="*/ 25 h 171"/>
                  <a:gd name="T32" fmla="*/ 24 w 93"/>
                  <a:gd name="T33" fmla="*/ 25 h 171"/>
                  <a:gd name="T34" fmla="*/ 24 w 93"/>
                  <a:gd name="T35" fmla="*/ 31 h 171"/>
                  <a:gd name="T36" fmla="*/ 24 w 93"/>
                  <a:gd name="T37" fmla="*/ 37 h 171"/>
                  <a:gd name="T38" fmla="*/ 32 w 93"/>
                  <a:gd name="T39" fmla="*/ 43 h 171"/>
                  <a:gd name="T40" fmla="*/ 38 w 93"/>
                  <a:gd name="T41" fmla="*/ 55 h 171"/>
                  <a:gd name="T42" fmla="*/ 49 w 93"/>
                  <a:gd name="T43" fmla="*/ 75 h 171"/>
                  <a:gd name="T44" fmla="*/ 61 w 93"/>
                  <a:gd name="T45" fmla="*/ 86 h 171"/>
                  <a:gd name="T46" fmla="*/ 87 w 93"/>
                  <a:gd name="T47" fmla="*/ 122 h 171"/>
                  <a:gd name="T48" fmla="*/ 79 w 93"/>
                  <a:gd name="T49" fmla="*/ 122 h 171"/>
                  <a:gd name="T50" fmla="*/ 67 w 93"/>
                  <a:gd name="T51" fmla="*/ 104 h 171"/>
                  <a:gd name="T52" fmla="*/ 55 w 93"/>
                  <a:gd name="T53" fmla="*/ 92 h 171"/>
                  <a:gd name="T54" fmla="*/ 38 w 93"/>
                  <a:gd name="T55" fmla="*/ 67 h 171"/>
                  <a:gd name="T56" fmla="*/ 32 w 93"/>
                  <a:gd name="T57" fmla="*/ 61 h 171"/>
                  <a:gd name="T58" fmla="*/ 24 w 93"/>
                  <a:gd name="T59" fmla="*/ 37 h 171"/>
                  <a:gd name="T60" fmla="*/ 18 w 93"/>
                  <a:gd name="T61" fmla="*/ 31 h 171"/>
                  <a:gd name="T62" fmla="*/ 12 w 93"/>
                  <a:gd name="T63" fmla="*/ 25 h 171"/>
                  <a:gd name="T64" fmla="*/ 6 w 93"/>
                  <a:gd name="T65" fmla="*/ 37 h 171"/>
                  <a:gd name="T66" fmla="*/ 6 w 93"/>
                  <a:gd name="T67" fmla="*/ 55 h 171"/>
                  <a:gd name="T68" fmla="*/ 6 w 93"/>
                  <a:gd name="T69" fmla="*/ 67 h 171"/>
                  <a:gd name="T70" fmla="*/ 12 w 93"/>
                  <a:gd name="T71" fmla="*/ 104 h 171"/>
                  <a:gd name="T72" fmla="*/ 18 w 93"/>
                  <a:gd name="T73" fmla="*/ 116 h 171"/>
                  <a:gd name="T74" fmla="*/ 32 w 93"/>
                  <a:gd name="T75" fmla="*/ 135 h 171"/>
                  <a:gd name="T76" fmla="*/ 32 w 93"/>
                  <a:gd name="T77" fmla="*/ 147 h 171"/>
                  <a:gd name="T78" fmla="*/ 43 w 93"/>
                  <a:gd name="T79" fmla="*/ 165 h 171"/>
                  <a:gd name="T80" fmla="*/ 43 w 93"/>
                  <a:gd name="T81" fmla="*/ 171 h 171"/>
                  <a:gd name="T82" fmla="*/ 38 w 93"/>
                  <a:gd name="T83" fmla="*/ 159 h 171"/>
                  <a:gd name="T84" fmla="*/ 32 w 93"/>
                  <a:gd name="T85" fmla="*/ 147 h 171"/>
                  <a:gd name="T86" fmla="*/ 18 w 93"/>
                  <a:gd name="T87" fmla="*/ 135 h 171"/>
                  <a:gd name="T88" fmla="*/ 12 w 93"/>
                  <a:gd name="T89" fmla="*/ 130 h 171"/>
                  <a:gd name="T90" fmla="*/ 6 w 93"/>
                  <a:gd name="T91" fmla="*/ 116 h 171"/>
                  <a:gd name="T92" fmla="*/ 0 w 93"/>
                  <a:gd name="T93" fmla="*/ 98 h 171"/>
                  <a:gd name="T94" fmla="*/ 0 w 93"/>
                  <a:gd name="T95" fmla="*/ 31 h 171"/>
                  <a:gd name="T96" fmla="*/ 6 w 93"/>
                  <a:gd name="T97" fmla="*/ 12 h 171"/>
                  <a:gd name="T98" fmla="*/ 12 w 93"/>
                  <a:gd name="T9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171">
                    <a:moveTo>
                      <a:pt x="12" y="0"/>
                    </a:moveTo>
                    <a:lnTo>
                      <a:pt x="12" y="0"/>
                    </a:lnTo>
                    <a:lnTo>
                      <a:pt x="12" y="6"/>
                    </a:lnTo>
                    <a:lnTo>
                      <a:pt x="18" y="6"/>
                    </a:lnTo>
                    <a:lnTo>
                      <a:pt x="18" y="6"/>
                    </a:lnTo>
                    <a:lnTo>
                      <a:pt x="32" y="12"/>
                    </a:lnTo>
                    <a:lnTo>
                      <a:pt x="43" y="12"/>
                    </a:lnTo>
                    <a:lnTo>
                      <a:pt x="55" y="12"/>
                    </a:lnTo>
                    <a:lnTo>
                      <a:pt x="55" y="12"/>
                    </a:lnTo>
                    <a:lnTo>
                      <a:pt x="61" y="19"/>
                    </a:lnTo>
                    <a:lnTo>
                      <a:pt x="79" y="19"/>
                    </a:lnTo>
                    <a:lnTo>
                      <a:pt x="93" y="25"/>
                    </a:lnTo>
                    <a:lnTo>
                      <a:pt x="93" y="25"/>
                    </a:lnTo>
                    <a:lnTo>
                      <a:pt x="79" y="25"/>
                    </a:lnTo>
                    <a:lnTo>
                      <a:pt x="67" y="19"/>
                    </a:lnTo>
                    <a:lnTo>
                      <a:pt x="55" y="19"/>
                    </a:lnTo>
                    <a:lnTo>
                      <a:pt x="55" y="19"/>
                    </a:lnTo>
                    <a:lnTo>
                      <a:pt x="43" y="19"/>
                    </a:lnTo>
                    <a:lnTo>
                      <a:pt x="38" y="19"/>
                    </a:lnTo>
                    <a:lnTo>
                      <a:pt x="38" y="19"/>
                    </a:lnTo>
                    <a:lnTo>
                      <a:pt x="38" y="19"/>
                    </a:lnTo>
                    <a:lnTo>
                      <a:pt x="43" y="25"/>
                    </a:lnTo>
                    <a:lnTo>
                      <a:pt x="55" y="31"/>
                    </a:lnTo>
                    <a:lnTo>
                      <a:pt x="61" y="37"/>
                    </a:lnTo>
                    <a:lnTo>
                      <a:pt x="61" y="37"/>
                    </a:lnTo>
                    <a:lnTo>
                      <a:pt x="67" y="49"/>
                    </a:lnTo>
                    <a:lnTo>
                      <a:pt x="79" y="61"/>
                    </a:lnTo>
                    <a:lnTo>
                      <a:pt x="93" y="80"/>
                    </a:lnTo>
                    <a:lnTo>
                      <a:pt x="93" y="80"/>
                    </a:lnTo>
                    <a:lnTo>
                      <a:pt x="79" y="67"/>
                    </a:lnTo>
                    <a:lnTo>
                      <a:pt x="55" y="43"/>
                    </a:lnTo>
                    <a:lnTo>
                      <a:pt x="38" y="25"/>
                    </a:lnTo>
                    <a:lnTo>
                      <a:pt x="38" y="25"/>
                    </a:lnTo>
                    <a:lnTo>
                      <a:pt x="24" y="25"/>
                    </a:lnTo>
                    <a:lnTo>
                      <a:pt x="24" y="25"/>
                    </a:lnTo>
                    <a:lnTo>
                      <a:pt x="24" y="31"/>
                    </a:lnTo>
                    <a:lnTo>
                      <a:pt x="24" y="31"/>
                    </a:lnTo>
                    <a:lnTo>
                      <a:pt x="24" y="37"/>
                    </a:lnTo>
                    <a:lnTo>
                      <a:pt x="32" y="37"/>
                    </a:lnTo>
                    <a:lnTo>
                      <a:pt x="32" y="43"/>
                    </a:lnTo>
                    <a:lnTo>
                      <a:pt x="32" y="43"/>
                    </a:lnTo>
                    <a:lnTo>
                      <a:pt x="38" y="55"/>
                    </a:lnTo>
                    <a:lnTo>
                      <a:pt x="43" y="67"/>
                    </a:lnTo>
                    <a:lnTo>
                      <a:pt x="49" y="75"/>
                    </a:lnTo>
                    <a:lnTo>
                      <a:pt x="49" y="75"/>
                    </a:lnTo>
                    <a:lnTo>
                      <a:pt x="61" y="86"/>
                    </a:lnTo>
                    <a:lnTo>
                      <a:pt x="73" y="110"/>
                    </a:lnTo>
                    <a:lnTo>
                      <a:pt x="87" y="122"/>
                    </a:lnTo>
                    <a:lnTo>
                      <a:pt x="87" y="122"/>
                    </a:lnTo>
                    <a:lnTo>
                      <a:pt x="79" y="122"/>
                    </a:lnTo>
                    <a:lnTo>
                      <a:pt x="73" y="110"/>
                    </a:lnTo>
                    <a:lnTo>
                      <a:pt x="67" y="104"/>
                    </a:lnTo>
                    <a:lnTo>
                      <a:pt x="67" y="104"/>
                    </a:lnTo>
                    <a:lnTo>
                      <a:pt x="55" y="92"/>
                    </a:lnTo>
                    <a:lnTo>
                      <a:pt x="43" y="80"/>
                    </a:lnTo>
                    <a:lnTo>
                      <a:pt x="38" y="67"/>
                    </a:lnTo>
                    <a:lnTo>
                      <a:pt x="38" y="67"/>
                    </a:lnTo>
                    <a:lnTo>
                      <a:pt x="32" y="61"/>
                    </a:lnTo>
                    <a:lnTo>
                      <a:pt x="24" y="49"/>
                    </a:lnTo>
                    <a:lnTo>
                      <a:pt x="24" y="37"/>
                    </a:lnTo>
                    <a:lnTo>
                      <a:pt x="24" y="37"/>
                    </a:lnTo>
                    <a:lnTo>
                      <a:pt x="18" y="31"/>
                    </a:lnTo>
                    <a:lnTo>
                      <a:pt x="12" y="25"/>
                    </a:lnTo>
                    <a:lnTo>
                      <a:pt x="12" y="25"/>
                    </a:lnTo>
                    <a:lnTo>
                      <a:pt x="12" y="25"/>
                    </a:lnTo>
                    <a:lnTo>
                      <a:pt x="6" y="37"/>
                    </a:lnTo>
                    <a:lnTo>
                      <a:pt x="6" y="49"/>
                    </a:lnTo>
                    <a:lnTo>
                      <a:pt x="6" y="55"/>
                    </a:lnTo>
                    <a:lnTo>
                      <a:pt x="6" y="55"/>
                    </a:lnTo>
                    <a:lnTo>
                      <a:pt x="6" y="67"/>
                    </a:lnTo>
                    <a:lnTo>
                      <a:pt x="6" y="86"/>
                    </a:lnTo>
                    <a:lnTo>
                      <a:pt x="12" y="104"/>
                    </a:lnTo>
                    <a:lnTo>
                      <a:pt x="12" y="104"/>
                    </a:lnTo>
                    <a:lnTo>
                      <a:pt x="18" y="116"/>
                    </a:lnTo>
                    <a:lnTo>
                      <a:pt x="24" y="130"/>
                    </a:lnTo>
                    <a:lnTo>
                      <a:pt x="32" y="135"/>
                    </a:lnTo>
                    <a:lnTo>
                      <a:pt x="32" y="135"/>
                    </a:lnTo>
                    <a:lnTo>
                      <a:pt x="32" y="147"/>
                    </a:lnTo>
                    <a:lnTo>
                      <a:pt x="38" y="153"/>
                    </a:lnTo>
                    <a:lnTo>
                      <a:pt x="43" y="165"/>
                    </a:lnTo>
                    <a:lnTo>
                      <a:pt x="43" y="165"/>
                    </a:lnTo>
                    <a:lnTo>
                      <a:pt x="43" y="171"/>
                    </a:lnTo>
                    <a:lnTo>
                      <a:pt x="43" y="171"/>
                    </a:lnTo>
                    <a:lnTo>
                      <a:pt x="38" y="159"/>
                    </a:lnTo>
                    <a:lnTo>
                      <a:pt x="38" y="159"/>
                    </a:lnTo>
                    <a:lnTo>
                      <a:pt x="32" y="147"/>
                    </a:lnTo>
                    <a:lnTo>
                      <a:pt x="24" y="141"/>
                    </a:lnTo>
                    <a:lnTo>
                      <a:pt x="18" y="135"/>
                    </a:lnTo>
                    <a:lnTo>
                      <a:pt x="18" y="135"/>
                    </a:lnTo>
                    <a:lnTo>
                      <a:pt x="12" y="130"/>
                    </a:lnTo>
                    <a:lnTo>
                      <a:pt x="6" y="122"/>
                    </a:lnTo>
                    <a:lnTo>
                      <a:pt x="6" y="116"/>
                    </a:lnTo>
                    <a:lnTo>
                      <a:pt x="6" y="116"/>
                    </a:lnTo>
                    <a:lnTo>
                      <a:pt x="0" y="98"/>
                    </a:lnTo>
                    <a:lnTo>
                      <a:pt x="0" y="67"/>
                    </a:lnTo>
                    <a:lnTo>
                      <a:pt x="0" y="31"/>
                    </a:lnTo>
                    <a:lnTo>
                      <a:pt x="0" y="31"/>
                    </a:lnTo>
                    <a:lnTo>
                      <a:pt x="6" y="12"/>
                    </a:lnTo>
                    <a:lnTo>
                      <a:pt x="6" y="0"/>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46" name="Freeform 134"/>
              <p:cNvSpPr>
                <a:spLocks/>
              </p:cNvSpPr>
              <p:nvPr/>
            </p:nvSpPr>
            <p:spPr bwMode="auto">
              <a:xfrm>
                <a:off x="4195" y="2482"/>
                <a:ext cx="24" cy="24"/>
              </a:xfrm>
              <a:custGeom>
                <a:avLst/>
                <a:gdLst>
                  <a:gd name="T0" fmla="*/ 24 w 24"/>
                  <a:gd name="T1" fmla="*/ 12 h 24"/>
                  <a:gd name="T2" fmla="*/ 18 w 24"/>
                  <a:gd name="T3" fmla="*/ 12 h 24"/>
                  <a:gd name="T4" fmla="*/ 12 w 24"/>
                  <a:gd name="T5" fmla="*/ 6 h 24"/>
                  <a:gd name="T6" fmla="*/ 6 w 24"/>
                  <a:gd name="T7" fmla="*/ 0 h 24"/>
                  <a:gd name="T8" fmla="*/ 6 w 24"/>
                  <a:gd name="T9" fmla="*/ 0 h 24"/>
                  <a:gd name="T10" fmla="*/ 0 w 24"/>
                  <a:gd name="T11" fmla="*/ 0 h 24"/>
                  <a:gd name="T12" fmla="*/ 6 w 24"/>
                  <a:gd name="T13" fmla="*/ 6 h 24"/>
                  <a:gd name="T14" fmla="*/ 12 w 24"/>
                  <a:gd name="T15" fmla="*/ 6 h 24"/>
                  <a:gd name="T16" fmla="*/ 12 w 24"/>
                  <a:gd name="T17" fmla="*/ 6 h 24"/>
                  <a:gd name="T18" fmla="*/ 12 w 24"/>
                  <a:gd name="T19" fmla="*/ 12 h 24"/>
                  <a:gd name="T20" fmla="*/ 18 w 24"/>
                  <a:gd name="T21" fmla="*/ 18 h 24"/>
                  <a:gd name="T22" fmla="*/ 24 w 24"/>
                  <a:gd name="T23" fmla="*/ 24 h 24"/>
                  <a:gd name="T24" fmla="*/ 24 w 24"/>
                  <a:gd name="T25" fmla="*/ 24 h 24"/>
                  <a:gd name="T26" fmla="*/ 24 w 24"/>
                  <a:gd name="T27" fmla="*/ 24 h 24"/>
                  <a:gd name="T28" fmla="*/ 24 w 24"/>
                  <a:gd name="T29" fmla="*/ 18 h 24"/>
                  <a:gd name="T30" fmla="*/ 24 w 24"/>
                  <a:gd name="T3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4">
                    <a:moveTo>
                      <a:pt x="24" y="12"/>
                    </a:moveTo>
                    <a:lnTo>
                      <a:pt x="18" y="12"/>
                    </a:lnTo>
                    <a:lnTo>
                      <a:pt x="12" y="6"/>
                    </a:lnTo>
                    <a:lnTo>
                      <a:pt x="6" y="0"/>
                    </a:lnTo>
                    <a:lnTo>
                      <a:pt x="6" y="0"/>
                    </a:lnTo>
                    <a:lnTo>
                      <a:pt x="0" y="0"/>
                    </a:lnTo>
                    <a:lnTo>
                      <a:pt x="6" y="6"/>
                    </a:lnTo>
                    <a:lnTo>
                      <a:pt x="12" y="6"/>
                    </a:lnTo>
                    <a:lnTo>
                      <a:pt x="12" y="6"/>
                    </a:lnTo>
                    <a:lnTo>
                      <a:pt x="12" y="12"/>
                    </a:lnTo>
                    <a:lnTo>
                      <a:pt x="18" y="18"/>
                    </a:lnTo>
                    <a:lnTo>
                      <a:pt x="24" y="24"/>
                    </a:lnTo>
                    <a:lnTo>
                      <a:pt x="24" y="24"/>
                    </a:lnTo>
                    <a:lnTo>
                      <a:pt x="24" y="24"/>
                    </a:lnTo>
                    <a:lnTo>
                      <a:pt x="24" y="18"/>
                    </a:lnTo>
                    <a:lnTo>
                      <a:pt x="24" y="1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47" name="Freeform 135"/>
              <p:cNvSpPr>
                <a:spLocks/>
              </p:cNvSpPr>
              <p:nvPr/>
            </p:nvSpPr>
            <p:spPr bwMode="auto">
              <a:xfrm>
                <a:off x="4201" y="2549"/>
                <a:ext cx="24" cy="43"/>
              </a:xfrm>
              <a:custGeom>
                <a:avLst/>
                <a:gdLst>
                  <a:gd name="T0" fmla="*/ 24 w 24"/>
                  <a:gd name="T1" fmla="*/ 30 h 43"/>
                  <a:gd name="T2" fmla="*/ 18 w 24"/>
                  <a:gd name="T3" fmla="*/ 24 h 43"/>
                  <a:gd name="T4" fmla="*/ 12 w 24"/>
                  <a:gd name="T5" fmla="*/ 12 h 43"/>
                  <a:gd name="T6" fmla="*/ 6 w 24"/>
                  <a:gd name="T7" fmla="*/ 0 h 43"/>
                  <a:gd name="T8" fmla="*/ 6 w 24"/>
                  <a:gd name="T9" fmla="*/ 0 h 43"/>
                  <a:gd name="T10" fmla="*/ 0 w 24"/>
                  <a:gd name="T11" fmla="*/ 0 h 43"/>
                  <a:gd name="T12" fmla="*/ 0 w 24"/>
                  <a:gd name="T13" fmla="*/ 0 h 43"/>
                  <a:gd name="T14" fmla="*/ 6 w 24"/>
                  <a:gd name="T15" fmla="*/ 6 h 43"/>
                  <a:gd name="T16" fmla="*/ 6 w 24"/>
                  <a:gd name="T17" fmla="*/ 6 h 43"/>
                  <a:gd name="T18" fmla="*/ 12 w 24"/>
                  <a:gd name="T19" fmla="*/ 18 h 43"/>
                  <a:gd name="T20" fmla="*/ 18 w 24"/>
                  <a:gd name="T21" fmla="*/ 38 h 43"/>
                  <a:gd name="T22" fmla="*/ 24 w 24"/>
                  <a:gd name="T23" fmla="*/ 43 h 43"/>
                  <a:gd name="T24" fmla="*/ 24 w 24"/>
                  <a:gd name="T25" fmla="*/ 43 h 43"/>
                  <a:gd name="T26" fmla="*/ 24 w 24"/>
                  <a:gd name="T27" fmla="*/ 43 h 43"/>
                  <a:gd name="T28" fmla="*/ 24 w 24"/>
                  <a:gd name="T29" fmla="*/ 38 h 43"/>
                  <a:gd name="T30" fmla="*/ 24 w 24"/>
                  <a:gd name="T31"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3">
                    <a:moveTo>
                      <a:pt x="24" y="30"/>
                    </a:moveTo>
                    <a:lnTo>
                      <a:pt x="18" y="24"/>
                    </a:lnTo>
                    <a:lnTo>
                      <a:pt x="12" y="12"/>
                    </a:lnTo>
                    <a:lnTo>
                      <a:pt x="6" y="0"/>
                    </a:lnTo>
                    <a:lnTo>
                      <a:pt x="6" y="0"/>
                    </a:lnTo>
                    <a:lnTo>
                      <a:pt x="0" y="0"/>
                    </a:lnTo>
                    <a:lnTo>
                      <a:pt x="0" y="0"/>
                    </a:lnTo>
                    <a:lnTo>
                      <a:pt x="6" y="6"/>
                    </a:lnTo>
                    <a:lnTo>
                      <a:pt x="6" y="6"/>
                    </a:lnTo>
                    <a:lnTo>
                      <a:pt x="12" y="18"/>
                    </a:lnTo>
                    <a:lnTo>
                      <a:pt x="18" y="38"/>
                    </a:lnTo>
                    <a:lnTo>
                      <a:pt x="24" y="43"/>
                    </a:lnTo>
                    <a:lnTo>
                      <a:pt x="24" y="43"/>
                    </a:lnTo>
                    <a:lnTo>
                      <a:pt x="24" y="43"/>
                    </a:lnTo>
                    <a:lnTo>
                      <a:pt x="24" y="38"/>
                    </a:lnTo>
                    <a:lnTo>
                      <a:pt x="24" y="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48" name="Freeform 136"/>
              <p:cNvSpPr>
                <a:spLocks/>
              </p:cNvSpPr>
              <p:nvPr/>
            </p:nvSpPr>
            <p:spPr bwMode="auto">
              <a:xfrm>
                <a:off x="4195" y="2598"/>
                <a:ext cx="24" cy="61"/>
              </a:xfrm>
              <a:custGeom>
                <a:avLst/>
                <a:gdLst>
                  <a:gd name="T0" fmla="*/ 0 w 24"/>
                  <a:gd name="T1" fmla="*/ 0 h 61"/>
                  <a:gd name="T2" fmla="*/ 6 w 24"/>
                  <a:gd name="T3" fmla="*/ 12 h 61"/>
                  <a:gd name="T4" fmla="*/ 12 w 24"/>
                  <a:gd name="T5" fmla="*/ 30 h 61"/>
                  <a:gd name="T6" fmla="*/ 24 w 24"/>
                  <a:gd name="T7" fmla="*/ 50 h 61"/>
                  <a:gd name="T8" fmla="*/ 24 w 24"/>
                  <a:gd name="T9" fmla="*/ 50 h 61"/>
                  <a:gd name="T10" fmla="*/ 18 w 24"/>
                  <a:gd name="T11" fmla="*/ 55 h 61"/>
                  <a:gd name="T12" fmla="*/ 18 w 24"/>
                  <a:gd name="T13" fmla="*/ 61 h 61"/>
                  <a:gd name="T14" fmla="*/ 18 w 24"/>
                  <a:gd name="T15" fmla="*/ 61 h 61"/>
                  <a:gd name="T16" fmla="*/ 18 w 24"/>
                  <a:gd name="T17" fmla="*/ 61 h 61"/>
                  <a:gd name="T18" fmla="*/ 18 w 24"/>
                  <a:gd name="T19" fmla="*/ 55 h 61"/>
                  <a:gd name="T20" fmla="*/ 12 w 24"/>
                  <a:gd name="T21" fmla="*/ 50 h 61"/>
                  <a:gd name="T22" fmla="*/ 12 w 24"/>
                  <a:gd name="T23" fmla="*/ 36 h 61"/>
                  <a:gd name="T24" fmla="*/ 12 w 24"/>
                  <a:gd name="T25" fmla="*/ 36 h 61"/>
                  <a:gd name="T26" fmla="*/ 6 w 24"/>
                  <a:gd name="T27" fmla="*/ 24 h 61"/>
                  <a:gd name="T28" fmla="*/ 0 w 24"/>
                  <a:gd name="T29" fmla="*/ 12 h 61"/>
                  <a:gd name="T30" fmla="*/ 0 w 24"/>
                  <a:gd name="T3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61">
                    <a:moveTo>
                      <a:pt x="0" y="0"/>
                    </a:moveTo>
                    <a:lnTo>
                      <a:pt x="6" y="12"/>
                    </a:lnTo>
                    <a:lnTo>
                      <a:pt x="12" y="30"/>
                    </a:lnTo>
                    <a:lnTo>
                      <a:pt x="24" y="50"/>
                    </a:lnTo>
                    <a:lnTo>
                      <a:pt x="24" y="50"/>
                    </a:lnTo>
                    <a:lnTo>
                      <a:pt x="18" y="55"/>
                    </a:lnTo>
                    <a:lnTo>
                      <a:pt x="18" y="61"/>
                    </a:lnTo>
                    <a:lnTo>
                      <a:pt x="18" y="61"/>
                    </a:lnTo>
                    <a:lnTo>
                      <a:pt x="18" y="61"/>
                    </a:lnTo>
                    <a:lnTo>
                      <a:pt x="18" y="55"/>
                    </a:lnTo>
                    <a:lnTo>
                      <a:pt x="12" y="50"/>
                    </a:lnTo>
                    <a:lnTo>
                      <a:pt x="12" y="36"/>
                    </a:lnTo>
                    <a:lnTo>
                      <a:pt x="12" y="36"/>
                    </a:lnTo>
                    <a:lnTo>
                      <a:pt x="6" y="24"/>
                    </a:lnTo>
                    <a:lnTo>
                      <a:pt x="0" y="12"/>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49" name="Freeform 137"/>
              <p:cNvSpPr>
                <a:spLocks/>
              </p:cNvSpPr>
              <p:nvPr/>
            </p:nvSpPr>
            <p:spPr bwMode="auto">
              <a:xfrm>
                <a:off x="4164" y="2622"/>
                <a:ext cx="43" cy="110"/>
              </a:xfrm>
              <a:custGeom>
                <a:avLst/>
                <a:gdLst>
                  <a:gd name="T0" fmla="*/ 31 w 43"/>
                  <a:gd name="T1" fmla="*/ 110 h 110"/>
                  <a:gd name="T2" fmla="*/ 31 w 43"/>
                  <a:gd name="T3" fmla="*/ 110 h 110"/>
                  <a:gd name="T4" fmla="*/ 31 w 43"/>
                  <a:gd name="T5" fmla="*/ 98 h 110"/>
                  <a:gd name="T6" fmla="*/ 31 w 43"/>
                  <a:gd name="T7" fmla="*/ 86 h 110"/>
                  <a:gd name="T8" fmla="*/ 31 w 43"/>
                  <a:gd name="T9" fmla="*/ 86 h 110"/>
                  <a:gd name="T10" fmla="*/ 26 w 43"/>
                  <a:gd name="T11" fmla="*/ 75 h 110"/>
                  <a:gd name="T12" fmla="*/ 20 w 43"/>
                  <a:gd name="T13" fmla="*/ 55 h 110"/>
                  <a:gd name="T14" fmla="*/ 20 w 43"/>
                  <a:gd name="T15" fmla="*/ 37 h 110"/>
                  <a:gd name="T16" fmla="*/ 20 w 43"/>
                  <a:gd name="T17" fmla="*/ 37 h 110"/>
                  <a:gd name="T18" fmla="*/ 6 w 43"/>
                  <a:gd name="T19" fmla="*/ 26 h 110"/>
                  <a:gd name="T20" fmla="*/ 0 w 43"/>
                  <a:gd name="T21" fmla="*/ 12 h 110"/>
                  <a:gd name="T22" fmla="*/ 0 w 43"/>
                  <a:gd name="T23" fmla="*/ 0 h 110"/>
                  <a:gd name="T24" fmla="*/ 0 w 43"/>
                  <a:gd name="T25" fmla="*/ 0 h 110"/>
                  <a:gd name="T26" fmla="*/ 0 w 43"/>
                  <a:gd name="T27" fmla="*/ 6 h 110"/>
                  <a:gd name="T28" fmla="*/ 6 w 43"/>
                  <a:gd name="T29" fmla="*/ 26 h 110"/>
                  <a:gd name="T30" fmla="*/ 20 w 43"/>
                  <a:gd name="T31" fmla="*/ 31 h 110"/>
                  <a:gd name="T32" fmla="*/ 20 w 43"/>
                  <a:gd name="T33" fmla="*/ 31 h 110"/>
                  <a:gd name="T34" fmla="*/ 20 w 43"/>
                  <a:gd name="T35" fmla="*/ 37 h 110"/>
                  <a:gd name="T36" fmla="*/ 26 w 43"/>
                  <a:gd name="T37" fmla="*/ 49 h 110"/>
                  <a:gd name="T38" fmla="*/ 31 w 43"/>
                  <a:gd name="T39" fmla="*/ 61 h 110"/>
                  <a:gd name="T40" fmla="*/ 31 w 43"/>
                  <a:gd name="T41" fmla="*/ 61 h 110"/>
                  <a:gd name="T42" fmla="*/ 31 w 43"/>
                  <a:gd name="T43" fmla="*/ 75 h 110"/>
                  <a:gd name="T44" fmla="*/ 37 w 43"/>
                  <a:gd name="T45" fmla="*/ 86 h 110"/>
                  <a:gd name="T46" fmla="*/ 43 w 43"/>
                  <a:gd name="T47" fmla="*/ 86 h 110"/>
                  <a:gd name="T48" fmla="*/ 43 w 43"/>
                  <a:gd name="T49" fmla="*/ 86 h 110"/>
                  <a:gd name="T50" fmla="*/ 37 w 43"/>
                  <a:gd name="T51" fmla="*/ 92 h 110"/>
                  <a:gd name="T52" fmla="*/ 31 w 43"/>
                  <a:gd name="T53" fmla="*/ 98 h 110"/>
                  <a:gd name="T54" fmla="*/ 31 w 43"/>
                  <a:gd name="T5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110">
                    <a:moveTo>
                      <a:pt x="31" y="110"/>
                    </a:moveTo>
                    <a:lnTo>
                      <a:pt x="31" y="110"/>
                    </a:lnTo>
                    <a:lnTo>
                      <a:pt x="31" y="98"/>
                    </a:lnTo>
                    <a:lnTo>
                      <a:pt x="31" y="86"/>
                    </a:lnTo>
                    <a:lnTo>
                      <a:pt x="31" y="86"/>
                    </a:lnTo>
                    <a:lnTo>
                      <a:pt x="26" y="75"/>
                    </a:lnTo>
                    <a:lnTo>
                      <a:pt x="20" y="55"/>
                    </a:lnTo>
                    <a:lnTo>
                      <a:pt x="20" y="37"/>
                    </a:lnTo>
                    <a:lnTo>
                      <a:pt x="20" y="37"/>
                    </a:lnTo>
                    <a:lnTo>
                      <a:pt x="6" y="26"/>
                    </a:lnTo>
                    <a:lnTo>
                      <a:pt x="0" y="12"/>
                    </a:lnTo>
                    <a:lnTo>
                      <a:pt x="0" y="0"/>
                    </a:lnTo>
                    <a:lnTo>
                      <a:pt x="0" y="0"/>
                    </a:lnTo>
                    <a:lnTo>
                      <a:pt x="0" y="6"/>
                    </a:lnTo>
                    <a:lnTo>
                      <a:pt x="6" y="26"/>
                    </a:lnTo>
                    <a:lnTo>
                      <a:pt x="20" y="31"/>
                    </a:lnTo>
                    <a:lnTo>
                      <a:pt x="20" y="31"/>
                    </a:lnTo>
                    <a:lnTo>
                      <a:pt x="20" y="37"/>
                    </a:lnTo>
                    <a:lnTo>
                      <a:pt x="26" y="49"/>
                    </a:lnTo>
                    <a:lnTo>
                      <a:pt x="31" y="61"/>
                    </a:lnTo>
                    <a:lnTo>
                      <a:pt x="31" y="61"/>
                    </a:lnTo>
                    <a:lnTo>
                      <a:pt x="31" y="75"/>
                    </a:lnTo>
                    <a:lnTo>
                      <a:pt x="37" y="86"/>
                    </a:lnTo>
                    <a:lnTo>
                      <a:pt x="43" y="86"/>
                    </a:lnTo>
                    <a:lnTo>
                      <a:pt x="43" y="86"/>
                    </a:lnTo>
                    <a:lnTo>
                      <a:pt x="37" y="92"/>
                    </a:lnTo>
                    <a:lnTo>
                      <a:pt x="31" y="98"/>
                    </a:lnTo>
                    <a:lnTo>
                      <a:pt x="31" y="11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50" name="Freeform 138"/>
              <p:cNvSpPr>
                <a:spLocks/>
              </p:cNvSpPr>
              <p:nvPr/>
            </p:nvSpPr>
            <p:spPr bwMode="auto">
              <a:xfrm>
                <a:off x="4109" y="2579"/>
                <a:ext cx="12" cy="55"/>
              </a:xfrm>
              <a:custGeom>
                <a:avLst/>
                <a:gdLst>
                  <a:gd name="T0" fmla="*/ 0 w 12"/>
                  <a:gd name="T1" fmla="*/ 0 h 55"/>
                  <a:gd name="T2" fmla="*/ 12 w 12"/>
                  <a:gd name="T3" fmla="*/ 55 h 55"/>
                  <a:gd name="T4" fmla="*/ 6 w 12"/>
                  <a:gd name="T5" fmla="*/ 43 h 55"/>
                  <a:gd name="T6" fmla="*/ 6 w 12"/>
                  <a:gd name="T7" fmla="*/ 25 h 55"/>
                  <a:gd name="T8" fmla="*/ 6 w 12"/>
                  <a:gd name="T9" fmla="*/ 8 h 55"/>
                  <a:gd name="T10" fmla="*/ 6 w 12"/>
                  <a:gd name="T11" fmla="*/ 8 h 55"/>
                  <a:gd name="T12" fmla="*/ 0 w 12"/>
                  <a:gd name="T13" fmla="*/ 8 h 55"/>
                  <a:gd name="T14" fmla="*/ 0 w 12"/>
                  <a:gd name="T15" fmla="*/ 0 h 55"/>
                  <a:gd name="T16" fmla="*/ 0 w 12"/>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5">
                    <a:moveTo>
                      <a:pt x="0" y="0"/>
                    </a:moveTo>
                    <a:lnTo>
                      <a:pt x="12" y="55"/>
                    </a:lnTo>
                    <a:lnTo>
                      <a:pt x="6" y="43"/>
                    </a:lnTo>
                    <a:lnTo>
                      <a:pt x="6" y="25"/>
                    </a:lnTo>
                    <a:lnTo>
                      <a:pt x="6" y="8"/>
                    </a:lnTo>
                    <a:lnTo>
                      <a:pt x="6" y="8"/>
                    </a:lnTo>
                    <a:lnTo>
                      <a:pt x="0" y="8"/>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51" name="Freeform 139"/>
              <p:cNvSpPr>
                <a:spLocks/>
              </p:cNvSpPr>
              <p:nvPr/>
            </p:nvSpPr>
            <p:spPr bwMode="auto">
              <a:xfrm>
                <a:off x="4048" y="2451"/>
                <a:ext cx="26" cy="153"/>
              </a:xfrm>
              <a:custGeom>
                <a:avLst/>
                <a:gdLst>
                  <a:gd name="T0" fmla="*/ 26 w 26"/>
                  <a:gd name="T1" fmla="*/ 0 h 153"/>
                  <a:gd name="T2" fmla="*/ 18 w 26"/>
                  <a:gd name="T3" fmla="*/ 18 h 153"/>
                  <a:gd name="T4" fmla="*/ 6 w 26"/>
                  <a:gd name="T5" fmla="*/ 37 h 153"/>
                  <a:gd name="T6" fmla="*/ 6 w 26"/>
                  <a:gd name="T7" fmla="*/ 55 h 153"/>
                  <a:gd name="T8" fmla="*/ 6 w 26"/>
                  <a:gd name="T9" fmla="*/ 55 h 153"/>
                  <a:gd name="T10" fmla="*/ 6 w 26"/>
                  <a:gd name="T11" fmla="*/ 81 h 153"/>
                  <a:gd name="T12" fmla="*/ 6 w 26"/>
                  <a:gd name="T13" fmla="*/ 110 h 153"/>
                  <a:gd name="T14" fmla="*/ 12 w 26"/>
                  <a:gd name="T15" fmla="*/ 128 h 153"/>
                  <a:gd name="T16" fmla="*/ 12 w 26"/>
                  <a:gd name="T17" fmla="*/ 128 h 153"/>
                  <a:gd name="T18" fmla="*/ 12 w 26"/>
                  <a:gd name="T19" fmla="*/ 147 h 153"/>
                  <a:gd name="T20" fmla="*/ 12 w 26"/>
                  <a:gd name="T21" fmla="*/ 153 h 153"/>
                  <a:gd name="T22" fmla="*/ 12 w 26"/>
                  <a:gd name="T23" fmla="*/ 141 h 153"/>
                  <a:gd name="T24" fmla="*/ 12 w 26"/>
                  <a:gd name="T25" fmla="*/ 141 h 153"/>
                  <a:gd name="T26" fmla="*/ 6 w 26"/>
                  <a:gd name="T27" fmla="*/ 110 h 153"/>
                  <a:gd name="T28" fmla="*/ 0 w 26"/>
                  <a:gd name="T29" fmla="*/ 73 h 153"/>
                  <a:gd name="T30" fmla="*/ 6 w 26"/>
                  <a:gd name="T31" fmla="*/ 37 h 153"/>
                  <a:gd name="T32" fmla="*/ 6 w 26"/>
                  <a:gd name="T33" fmla="*/ 37 h 153"/>
                  <a:gd name="T34" fmla="*/ 12 w 26"/>
                  <a:gd name="T35" fmla="*/ 12 h 153"/>
                  <a:gd name="T36" fmla="*/ 18 w 26"/>
                  <a:gd name="T37" fmla="*/ 6 h 153"/>
                  <a:gd name="T38" fmla="*/ 26 w 26"/>
                  <a:gd name="T3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53">
                    <a:moveTo>
                      <a:pt x="26" y="0"/>
                    </a:moveTo>
                    <a:lnTo>
                      <a:pt x="18" y="18"/>
                    </a:lnTo>
                    <a:lnTo>
                      <a:pt x="6" y="37"/>
                    </a:lnTo>
                    <a:lnTo>
                      <a:pt x="6" y="55"/>
                    </a:lnTo>
                    <a:lnTo>
                      <a:pt x="6" y="55"/>
                    </a:lnTo>
                    <a:lnTo>
                      <a:pt x="6" y="81"/>
                    </a:lnTo>
                    <a:lnTo>
                      <a:pt x="6" y="110"/>
                    </a:lnTo>
                    <a:lnTo>
                      <a:pt x="12" y="128"/>
                    </a:lnTo>
                    <a:lnTo>
                      <a:pt x="12" y="128"/>
                    </a:lnTo>
                    <a:lnTo>
                      <a:pt x="12" y="147"/>
                    </a:lnTo>
                    <a:lnTo>
                      <a:pt x="12" y="153"/>
                    </a:lnTo>
                    <a:lnTo>
                      <a:pt x="12" y="141"/>
                    </a:lnTo>
                    <a:lnTo>
                      <a:pt x="12" y="141"/>
                    </a:lnTo>
                    <a:lnTo>
                      <a:pt x="6" y="110"/>
                    </a:lnTo>
                    <a:lnTo>
                      <a:pt x="0" y="73"/>
                    </a:lnTo>
                    <a:lnTo>
                      <a:pt x="6" y="37"/>
                    </a:lnTo>
                    <a:lnTo>
                      <a:pt x="6" y="37"/>
                    </a:lnTo>
                    <a:lnTo>
                      <a:pt x="12" y="12"/>
                    </a:lnTo>
                    <a:lnTo>
                      <a:pt x="18" y="6"/>
                    </a:lnTo>
                    <a:lnTo>
                      <a:pt x="2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52" name="Freeform 140"/>
              <p:cNvSpPr>
                <a:spLocks/>
              </p:cNvSpPr>
              <p:nvPr/>
            </p:nvSpPr>
            <p:spPr bwMode="auto">
              <a:xfrm>
                <a:off x="4011" y="2451"/>
                <a:ext cx="31" cy="136"/>
              </a:xfrm>
              <a:custGeom>
                <a:avLst/>
                <a:gdLst>
                  <a:gd name="T0" fmla="*/ 31 w 31"/>
                  <a:gd name="T1" fmla="*/ 0 h 136"/>
                  <a:gd name="T2" fmla="*/ 25 w 31"/>
                  <a:gd name="T3" fmla="*/ 6 h 136"/>
                  <a:gd name="T4" fmla="*/ 19 w 31"/>
                  <a:gd name="T5" fmla="*/ 18 h 136"/>
                  <a:gd name="T6" fmla="*/ 19 w 31"/>
                  <a:gd name="T7" fmla="*/ 31 h 136"/>
                  <a:gd name="T8" fmla="*/ 19 w 31"/>
                  <a:gd name="T9" fmla="*/ 31 h 136"/>
                  <a:gd name="T10" fmla="*/ 13 w 31"/>
                  <a:gd name="T11" fmla="*/ 55 h 136"/>
                  <a:gd name="T12" fmla="*/ 7 w 31"/>
                  <a:gd name="T13" fmla="*/ 81 h 136"/>
                  <a:gd name="T14" fmla="*/ 13 w 31"/>
                  <a:gd name="T15" fmla="*/ 104 h 136"/>
                  <a:gd name="T16" fmla="*/ 13 w 31"/>
                  <a:gd name="T17" fmla="*/ 104 h 136"/>
                  <a:gd name="T18" fmla="*/ 13 w 31"/>
                  <a:gd name="T19" fmla="*/ 122 h 136"/>
                  <a:gd name="T20" fmla="*/ 13 w 31"/>
                  <a:gd name="T21" fmla="*/ 136 h 136"/>
                  <a:gd name="T22" fmla="*/ 13 w 31"/>
                  <a:gd name="T23" fmla="*/ 136 h 136"/>
                  <a:gd name="T24" fmla="*/ 13 w 31"/>
                  <a:gd name="T25" fmla="*/ 136 h 136"/>
                  <a:gd name="T26" fmla="*/ 7 w 31"/>
                  <a:gd name="T27" fmla="*/ 110 h 136"/>
                  <a:gd name="T28" fmla="*/ 0 w 31"/>
                  <a:gd name="T29" fmla="*/ 81 h 136"/>
                  <a:gd name="T30" fmla="*/ 7 w 31"/>
                  <a:gd name="T31" fmla="*/ 55 h 136"/>
                  <a:gd name="T32" fmla="*/ 7 w 31"/>
                  <a:gd name="T33" fmla="*/ 55 h 136"/>
                  <a:gd name="T34" fmla="*/ 13 w 31"/>
                  <a:gd name="T35" fmla="*/ 31 h 136"/>
                  <a:gd name="T36" fmla="*/ 25 w 31"/>
                  <a:gd name="T37" fmla="*/ 6 h 136"/>
                  <a:gd name="T38" fmla="*/ 31 w 31"/>
                  <a:gd name="T3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36">
                    <a:moveTo>
                      <a:pt x="31" y="0"/>
                    </a:moveTo>
                    <a:lnTo>
                      <a:pt x="25" y="6"/>
                    </a:lnTo>
                    <a:lnTo>
                      <a:pt x="19" y="18"/>
                    </a:lnTo>
                    <a:lnTo>
                      <a:pt x="19" y="31"/>
                    </a:lnTo>
                    <a:lnTo>
                      <a:pt x="19" y="31"/>
                    </a:lnTo>
                    <a:lnTo>
                      <a:pt x="13" y="55"/>
                    </a:lnTo>
                    <a:lnTo>
                      <a:pt x="7" y="81"/>
                    </a:lnTo>
                    <a:lnTo>
                      <a:pt x="13" y="104"/>
                    </a:lnTo>
                    <a:lnTo>
                      <a:pt x="13" y="104"/>
                    </a:lnTo>
                    <a:lnTo>
                      <a:pt x="13" y="122"/>
                    </a:lnTo>
                    <a:lnTo>
                      <a:pt x="13" y="136"/>
                    </a:lnTo>
                    <a:lnTo>
                      <a:pt x="13" y="136"/>
                    </a:lnTo>
                    <a:lnTo>
                      <a:pt x="13" y="136"/>
                    </a:lnTo>
                    <a:lnTo>
                      <a:pt x="7" y="110"/>
                    </a:lnTo>
                    <a:lnTo>
                      <a:pt x="0" y="81"/>
                    </a:lnTo>
                    <a:lnTo>
                      <a:pt x="7" y="55"/>
                    </a:lnTo>
                    <a:lnTo>
                      <a:pt x="7" y="55"/>
                    </a:lnTo>
                    <a:lnTo>
                      <a:pt x="13" y="31"/>
                    </a:lnTo>
                    <a:lnTo>
                      <a:pt x="25" y="6"/>
                    </a:lnTo>
                    <a:lnTo>
                      <a:pt x="3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53" name="Freeform 141"/>
              <p:cNvSpPr>
                <a:spLocks/>
              </p:cNvSpPr>
              <p:nvPr/>
            </p:nvSpPr>
            <p:spPr bwMode="auto">
              <a:xfrm>
                <a:off x="3950" y="2463"/>
                <a:ext cx="68" cy="196"/>
              </a:xfrm>
              <a:custGeom>
                <a:avLst/>
                <a:gdLst>
                  <a:gd name="T0" fmla="*/ 61 w 68"/>
                  <a:gd name="T1" fmla="*/ 6 h 196"/>
                  <a:gd name="T2" fmla="*/ 55 w 68"/>
                  <a:gd name="T3" fmla="*/ 25 h 196"/>
                  <a:gd name="T4" fmla="*/ 55 w 68"/>
                  <a:gd name="T5" fmla="*/ 31 h 196"/>
                  <a:gd name="T6" fmla="*/ 49 w 68"/>
                  <a:gd name="T7" fmla="*/ 55 h 196"/>
                  <a:gd name="T8" fmla="*/ 49 w 68"/>
                  <a:gd name="T9" fmla="*/ 74 h 196"/>
                  <a:gd name="T10" fmla="*/ 49 w 68"/>
                  <a:gd name="T11" fmla="*/ 110 h 196"/>
                  <a:gd name="T12" fmla="*/ 55 w 68"/>
                  <a:gd name="T13" fmla="*/ 124 h 196"/>
                  <a:gd name="T14" fmla="*/ 61 w 68"/>
                  <a:gd name="T15" fmla="*/ 141 h 196"/>
                  <a:gd name="T16" fmla="*/ 61 w 68"/>
                  <a:gd name="T17" fmla="*/ 147 h 196"/>
                  <a:gd name="T18" fmla="*/ 55 w 68"/>
                  <a:gd name="T19" fmla="*/ 153 h 196"/>
                  <a:gd name="T20" fmla="*/ 55 w 68"/>
                  <a:gd name="T21" fmla="*/ 159 h 196"/>
                  <a:gd name="T22" fmla="*/ 49 w 68"/>
                  <a:gd name="T23" fmla="*/ 171 h 196"/>
                  <a:gd name="T24" fmla="*/ 43 w 68"/>
                  <a:gd name="T25" fmla="*/ 185 h 196"/>
                  <a:gd name="T26" fmla="*/ 31 w 68"/>
                  <a:gd name="T27" fmla="*/ 190 h 196"/>
                  <a:gd name="T28" fmla="*/ 37 w 68"/>
                  <a:gd name="T29" fmla="*/ 185 h 196"/>
                  <a:gd name="T30" fmla="*/ 49 w 68"/>
                  <a:gd name="T31" fmla="*/ 153 h 196"/>
                  <a:gd name="T32" fmla="*/ 49 w 68"/>
                  <a:gd name="T33" fmla="*/ 147 h 196"/>
                  <a:gd name="T34" fmla="*/ 49 w 68"/>
                  <a:gd name="T35" fmla="*/ 135 h 196"/>
                  <a:gd name="T36" fmla="*/ 49 w 68"/>
                  <a:gd name="T37" fmla="*/ 141 h 196"/>
                  <a:gd name="T38" fmla="*/ 43 w 68"/>
                  <a:gd name="T39" fmla="*/ 153 h 196"/>
                  <a:gd name="T40" fmla="*/ 37 w 68"/>
                  <a:gd name="T41" fmla="*/ 159 h 196"/>
                  <a:gd name="T42" fmla="*/ 37 w 68"/>
                  <a:gd name="T43" fmla="*/ 159 h 196"/>
                  <a:gd name="T44" fmla="*/ 37 w 68"/>
                  <a:gd name="T45" fmla="*/ 159 h 196"/>
                  <a:gd name="T46" fmla="*/ 43 w 68"/>
                  <a:gd name="T47" fmla="*/ 141 h 196"/>
                  <a:gd name="T48" fmla="*/ 43 w 68"/>
                  <a:gd name="T49" fmla="*/ 135 h 196"/>
                  <a:gd name="T50" fmla="*/ 49 w 68"/>
                  <a:gd name="T51" fmla="*/ 129 h 196"/>
                  <a:gd name="T52" fmla="*/ 43 w 68"/>
                  <a:gd name="T53" fmla="*/ 129 h 196"/>
                  <a:gd name="T54" fmla="*/ 43 w 68"/>
                  <a:gd name="T55" fmla="*/ 124 h 196"/>
                  <a:gd name="T56" fmla="*/ 43 w 68"/>
                  <a:gd name="T57" fmla="*/ 116 h 196"/>
                  <a:gd name="T58" fmla="*/ 49 w 68"/>
                  <a:gd name="T59" fmla="*/ 98 h 196"/>
                  <a:gd name="T60" fmla="*/ 43 w 68"/>
                  <a:gd name="T61" fmla="*/ 86 h 196"/>
                  <a:gd name="T62" fmla="*/ 49 w 68"/>
                  <a:gd name="T63" fmla="*/ 49 h 196"/>
                  <a:gd name="T64" fmla="*/ 49 w 68"/>
                  <a:gd name="T65" fmla="*/ 43 h 196"/>
                  <a:gd name="T66" fmla="*/ 43 w 68"/>
                  <a:gd name="T67" fmla="*/ 37 h 196"/>
                  <a:gd name="T68" fmla="*/ 37 w 68"/>
                  <a:gd name="T69" fmla="*/ 43 h 196"/>
                  <a:gd name="T70" fmla="*/ 25 w 68"/>
                  <a:gd name="T71" fmla="*/ 43 h 196"/>
                  <a:gd name="T72" fmla="*/ 19 w 68"/>
                  <a:gd name="T73" fmla="*/ 43 h 196"/>
                  <a:gd name="T74" fmla="*/ 25 w 68"/>
                  <a:gd name="T75" fmla="*/ 43 h 196"/>
                  <a:gd name="T76" fmla="*/ 31 w 68"/>
                  <a:gd name="T77" fmla="*/ 43 h 196"/>
                  <a:gd name="T78" fmla="*/ 43 w 68"/>
                  <a:gd name="T79" fmla="*/ 37 h 196"/>
                  <a:gd name="T80" fmla="*/ 43 w 68"/>
                  <a:gd name="T81" fmla="*/ 37 h 196"/>
                  <a:gd name="T82" fmla="*/ 43 w 68"/>
                  <a:gd name="T83" fmla="*/ 31 h 196"/>
                  <a:gd name="T84" fmla="*/ 31 w 68"/>
                  <a:gd name="T85" fmla="*/ 31 h 196"/>
                  <a:gd name="T86" fmla="*/ 13 w 68"/>
                  <a:gd name="T87" fmla="*/ 31 h 196"/>
                  <a:gd name="T88" fmla="*/ 6 w 68"/>
                  <a:gd name="T89" fmla="*/ 31 h 196"/>
                  <a:gd name="T90" fmla="*/ 6 w 68"/>
                  <a:gd name="T91" fmla="*/ 25 h 196"/>
                  <a:gd name="T92" fmla="*/ 19 w 68"/>
                  <a:gd name="T93" fmla="*/ 25 h 196"/>
                  <a:gd name="T94" fmla="*/ 43 w 68"/>
                  <a:gd name="T95" fmla="*/ 25 h 196"/>
                  <a:gd name="T96" fmla="*/ 49 w 68"/>
                  <a:gd name="T97" fmla="*/ 25 h 196"/>
                  <a:gd name="T98" fmla="*/ 55 w 68"/>
                  <a:gd name="T99" fmla="*/ 19 h 196"/>
                  <a:gd name="T100" fmla="*/ 68 w 68"/>
                  <a:gd name="T10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96">
                    <a:moveTo>
                      <a:pt x="68" y="0"/>
                    </a:moveTo>
                    <a:lnTo>
                      <a:pt x="61" y="6"/>
                    </a:lnTo>
                    <a:lnTo>
                      <a:pt x="55" y="19"/>
                    </a:lnTo>
                    <a:lnTo>
                      <a:pt x="55" y="25"/>
                    </a:lnTo>
                    <a:lnTo>
                      <a:pt x="55" y="25"/>
                    </a:lnTo>
                    <a:lnTo>
                      <a:pt x="55" y="31"/>
                    </a:lnTo>
                    <a:lnTo>
                      <a:pt x="49" y="43"/>
                    </a:lnTo>
                    <a:lnTo>
                      <a:pt x="49" y="55"/>
                    </a:lnTo>
                    <a:lnTo>
                      <a:pt x="49" y="55"/>
                    </a:lnTo>
                    <a:lnTo>
                      <a:pt x="49" y="74"/>
                    </a:lnTo>
                    <a:lnTo>
                      <a:pt x="49" y="98"/>
                    </a:lnTo>
                    <a:lnTo>
                      <a:pt x="49" y="110"/>
                    </a:lnTo>
                    <a:lnTo>
                      <a:pt x="49" y="110"/>
                    </a:lnTo>
                    <a:lnTo>
                      <a:pt x="55" y="124"/>
                    </a:lnTo>
                    <a:lnTo>
                      <a:pt x="55" y="135"/>
                    </a:lnTo>
                    <a:lnTo>
                      <a:pt x="61" y="141"/>
                    </a:lnTo>
                    <a:lnTo>
                      <a:pt x="61" y="141"/>
                    </a:lnTo>
                    <a:lnTo>
                      <a:pt x="61" y="147"/>
                    </a:lnTo>
                    <a:lnTo>
                      <a:pt x="55" y="153"/>
                    </a:lnTo>
                    <a:lnTo>
                      <a:pt x="55" y="153"/>
                    </a:lnTo>
                    <a:lnTo>
                      <a:pt x="55" y="153"/>
                    </a:lnTo>
                    <a:lnTo>
                      <a:pt x="55" y="159"/>
                    </a:lnTo>
                    <a:lnTo>
                      <a:pt x="49" y="165"/>
                    </a:lnTo>
                    <a:lnTo>
                      <a:pt x="49" y="171"/>
                    </a:lnTo>
                    <a:lnTo>
                      <a:pt x="49" y="171"/>
                    </a:lnTo>
                    <a:lnTo>
                      <a:pt x="43" y="185"/>
                    </a:lnTo>
                    <a:lnTo>
                      <a:pt x="31" y="196"/>
                    </a:lnTo>
                    <a:lnTo>
                      <a:pt x="31" y="190"/>
                    </a:lnTo>
                    <a:lnTo>
                      <a:pt x="31" y="190"/>
                    </a:lnTo>
                    <a:lnTo>
                      <a:pt x="37" y="185"/>
                    </a:lnTo>
                    <a:lnTo>
                      <a:pt x="43" y="165"/>
                    </a:lnTo>
                    <a:lnTo>
                      <a:pt x="49" y="153"/>
                    </a:lnTo>
                    <a:lnTo>
                      <a:pt x="49" y="153"/>
                    </a:lnTo>
                    <a:lnTo>
                      <a:pt x="49" y="147"/>
                    </a:lnTo>
                    <a:lnTo>
                      <a:pt x="49" y="141"/>
                    </a:lnTo>
                    <a:lnTo>
                      <a:pt x="49" y="135"/>
                    </a:lnTo>
                    <a:lnTo>
                      <a:pt x="49" y="135"/>
                    </a:lnTo>
                    <a:lnTo>
                      <a:pt x="49" y="141"/>
                    </a:lnTo>
                    <a:lnTo>
                      <a:pt x="43" y="147"/>
                    </a:lnTo>
                    <a:lnTo>
                      <a:pt x="43" y="153"/>
                    </a:lnTo>
                    <a:lnTo>
                      <a:pt x="43" y="153"/>
                    </a:lnTo>
                    <a:lnTo>
                      <a:pt x="37" y="159"/>
                    </a:lnTo>
                    <a:lnTo>
                      <a:pt x="37" y="159"/>
                    </a:lnTo>
                    <a:lnTo>
                      <a:pt x="37" y="159"/>
                    </a:lnTo>
                    <a:lnTo>
                      <a:pt x="37" y="159"/>
                    </a:lnTo>
                    <a:lnTo>
                      <a:pt x="37" y="159"/>
                    </a:lnTo>
                    <a:lnTo>
                      <a:pt x="37" y="153"/>
                    </a:lnTo>
                    <a:lnTo>
                      <a:pt x="43" y="141"/>
                    </a:lnTo>
                    <a:lnTo>
                      <a:pt x="43" y="141"/>
                    </a:lnTo>
                    <a:lnTo>
                      <a:pt x="43" y="135"/>
                    </a:lnTo>
                    <a:lnTo>
                      <a:pt x="49" y="129"/>
                    </a:lnTo>
                    <a:lnTo>
                      <a:pt x="49" y="129"/>
                    </a:lnTo>
                    <a:lnTo>
                      <a:pt x="49" y="129"/>
                    </a:lnTo>
                    <a:lnTo>
                      <a:pt x="43" y="129"/>
                    </a:lnTo>
                    <a:lnTo>
                      <a:pt x="43" y="129"/>
                    </a:lnTo>
                    <a:lnTo>
                      <a:pt x="43" y="124"/>
                    </a:lnTo>
                    <a:lnTo>
                      <a:pt x="43" y="124"/>
                    </a:lnTo>
                    <a:lnTo>
                      <a:pt x="43" y="116"/>
                    </a:lnTo>
                    <a:lnTo>
                      <a:pt x="43" y="110"/>
                    </a:lnTo>
                    <a:lnTo>
                      <a:pt x="49" y="98"/>
                    </a:lnTo>
                    <a:lnTo>
                      <a:pt x="49" y="98"/>
                    </a:lnTo>
                    <a:lnTo>
                      <a:pt x="43" y="86"/>
                    </a:lnTo>
                    <a:lnTo>
                      <a:pt x="43" y="69"/>
                    </a:lnTo>
                    <a:lnTo>
                      <a:pt x="49" y="49"/>
                    </a:lnTo>
                    <a:lnTo>
                      <a:pt x="49" y="49"/>
                    </a:lnTo>
                    <a:lnTo>
                      <a:pt x="49" y="43"/>
                    </a:lnTo>
                    <a:lnTo>
                      <a:pt x="43" y="37"/>
                    </a:lnTo>
                    <a:lnTo>
                      <a:pt x="43" y="37"/>
                    </a:lnTo>
                    <a:lnTo>
                      <a:pt x="43" y="37"/>
                    </a:lnTo>
                    <a:lnTo>
                      <a:pt x="37" y="43"/>
                    </a:lnTo>
                    <a:lnTo>
                      <a:pt x="31" y="43"/>
                    </a:lnTo>
                    <a:lnTo>
                      <a:pt x="25" y="43"/>
                    </a:lnTo>
                    <a:lnTo>
                      <a:pt x="25" y="43"/>
                    </a:lnTo>
                    <a:lnTo>
                      <a:pt x="19" y="43"/>
                    </a:lnTo>
                    <a:lnTo>
                      <a:pt x="19" y="43"/>
                    </a:lnTo>
                    <a:lnTo>
                      <a:pt x="25" y="43"/>
                    </a:lnTo>
                    <a:lnTo>
                      <a:pt x="25" y="43"/>
                    </a:lnTo>
                    <a:lnTo>
                      <a:pt x="31" y="43"/>
                    </a:lnTo>
                    <a:lnTo>
                      <a:pt x="37" y="37"/>
                    </a:lnTo>
                    <a:lnTo>
                      <a:pt x="43" y="37"/>
                    </a:lnTo>
                    <a:lnTo>
                      <a:pt x="43" y="37"/>
                    </a:lnTo>
                    <a:lnTo>
                      <a:pt x="43" y="37"/>
                    </a:lnTo>
                    <a:lnTo>
                      <a:pt x="43" y="31"/>
                    </a:lnTo>
                    <a:lnTo>
                      <a:pt x="43" y="31"/>
                    </a:lnTo>
                    <a:lnTo>
                      <a:pt x="43" y="31"/>
                    </a:lnTo>
                    <a:lnTo>
                      <a:pt x="31" y="31"/>
                    </a:lnTo>
                    <a:lnTo>
                      <a:pt x="19" y="31"/>
                    </a:lnTo>
                    <a:lnTo>
                      <a:pt x="13" y="31"/>
                    </a:lnTo>
                    <a:lnTo>
                      <a:pt x="13" y="31"/>
                    </a:lnTo>
                    <a:lnTo>
                      <a:pt x="6" y="31"/>
                    </a:lnTo>
                    <a:lnTo>
                      <a:pt x="0" y="25"/>
                    </a:lnTo>
                    <a:lnTo>
                      <a:pt x="6" y="25"/>
                    </a:lnTo>
                    <a:lnTo>
                      <a:pt x="6" y="25"/>
                    </a:lnTo>
                    <a:lnTo>
                      <a:pt x="19" y="25"/>
                    </a:lnTo>
                    <a:lnTo>
                      <a:pt x="31" y="25"/>
                    </a:lnTo>
                    <a:lnTo>
                      <a:pt x="43" y="25"/>
                    </a:lnTo>
                    <a:lnTo>
                      <a:pt x="43" y="25"/>
                    </a:lnTo>
                    <a:lnTo>
                      <a:pt x="49" y="25"/>
                    </a:lnTo>
                    <a:lnTo>
                      <a:pt x="49" y="19"/>
                    </a:lnTo>
                    <a:lnTo>
                      <a:pt x="55" y="19"/>
                    </a:lnTo>
                    <a:lnTo>
                      <a:pt x="55" y="19"/>
                    </a:lnTo>
                    <a:lnTo>
                      <a:pt x="68"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54" name="Freeform 142"/>
              <p:cNvSpPr>
                <a:spLocks/>
              </p:cNvSpPr>
              <p:nvPr/>
            </p:nvSpPr>
            <p:spPr bwMode="auto">
              <a:xfrm>
                <a:off x="3950" y="2439"/>
                <a:ext cx="31" cy="30"/>
              </a:xfrm>
              <a:custGeom>
                <a:avLst/>
                <a:gdLst>
                  <a:gd name="T0" fmla="*/ 0 w 31"/>
                  <a:gd name="T1" fmla="*/ 0 h 30"/>
                  <a:gd name="T2" fmla="*/ 6 w 31"/>
                  <a:gd name="T3" fmla="*/ 6 h 30"/>
                  <a:gd name="T4" fmla="*/ 13 w 31"/>
                  <a:gd name="T5" fmla="*/ 18 h 30"/>
                  <a:gd name="T6" fmla="*/ 25 w 31"/>
                  <a:gd name="T7" fmla="*/ 24 h 30"/>
                  <a:gd name="T8" fmla="*/ 25 w 31"/>
                  <a:gd name="T9" fmla="*/ 24 h 30"/>
                  <a:gd name="T10" fmla="*/ 25 w 31"/>
                  <a:gd name="T11" fmla="*/ 30 h 30"/>
                  <a:gd name="T12" fmla="*/ 31 w 31"/>
                  <a:gd name="T13" fmla="*/ 30 h 30"/>
                  <a:gd name="T14" fmla="*/ 31 w 31"/>
                  <a:gd name="T15" fmla="*/ 30 h 30"/>
                  <a:gd name="T16" fmla="*/ 31 w 31"/>
                  <a:gd name="T17" fmla="*/ 30 h 30"/>
                  <a:gd name="T18" fmla="*/ 19 w 31"/>
                  <a:gd name="T19" fmla="*/ 24 h 30"/>
                  <a:gd name="T20" fmla="*/ 6 w 31"/>
                  <a:gd name="T21" fmla="*/ 12 h 30"/>
                  <a:gd name="T22" fmla="*/ 0 w 31"/>
                  <a:gd name="T23" fmla="*/ 6 h 30"/>
                  <a:gd name="T24" fmla="*/ 0 w 31"/>
                  <a:gd name="T25" fmla="*/ 6 h 30"/>
                  <a:gd name="T26" fmla="*/ 0 w 31"/>
                  <a:gd name="T27" fmla="*/ 6 h 30"/>
                  <a:gd name="T28" fmla="*/ 0 w 31"/>
                  <a:gd name="T29" fmla="*/ 6 h 30"/>
                  <a:gd name="T30" fmla="*/ 0 w 31"/>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0">
                    <a:moveTo>
                      <a:pt x="0" y="0"/>
                    </a:moveTo>
                    <a:lnTo>
                      <a:pt x="6" y="6"/>
                    </a:lnTo>
                    <a:lnTo>
                      <a:pt x="13" y="18"/>
                    </a:lnTo>
                    <a:lnTo>
                      <a:pt x="25" y="24"/>
                    </a:lnTo>
                    <a:lnTo>
                      <a:pt x="25" y="24"/>
                    </a:lnTo>
                    <a:lnTo>
                      <a:pt x="25" y="30"/>
                    </a:lnTo>
                    <a:lnTo>
                      <a:pt x="31" y="30"/>
                    </a:lnTo>
                    <a:lnTo>
                      <a:pt x="31" y="30"/>
                    </a:lnTo>
                    <a:lnTo>
                      <a:pt x="31" y="30"/>
                    </a:lnTo>
                    <a:lnTo>
                      <a:pt x="19" y="24"/>
                    </a:lnTo>
                    <a:lnTo>
                      <a:pt x="6" y="12"/>
                    </a:lnTo>
                    <a:lnTo>
                      <a:pt x="0" y="6"/>
                    </a:lnTo>
                    <a:lnTo>
                      <a:pt x="0" y="6"/>
                    </a:lnTo>
                    <a:lnTo>
                      <a:pt x="0" y="6"/>
                    </a:lnTo>
                    <a:lnTo>
                      <a:pt x="0" y="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55" name="Freeform 143"/>
              <p:cNvSpPr>
                <a:spLocks/>
              </p:cNvSpPr>
              <p:nvPr/>
            </p:nvSpPr>
            <p:spPr bwMode="auto">
              <a:xfrm>
                <a:off x="3950" y="2469"/>
                <a:ext cx="13" cy="13"/>
              </a:xfrm>
              <a:custGeom>
                <a:avLst/>
                <a:gdLst>
                  <a:gd name="T0" fmla="*/ 0 w 13"/>
                  <a:gd name="T1" fmla="*/ 0 h 13"/>
                  <a:gd name="T2" fmla="*/ 0 w 13"/>
                  <a:gd name="T3" fmla="*/ 0 h 13"/>
                  <a:gd name="T4" fmla="*/ 0 w 13"/>
                  <a:gd name="T5" fmla="*/ 7 h 13"/>
                  <a:gd name="T6" fmla="*/ 6 w 13"/>
                  <a:gd name="T7" fmla="*/ 7 h 13"/>
                  <a:gd name="T8" fmla="*/ 6 w 13"/>
                  <a:gd name="T9" fmla="*/ 7 h 13"/>
                  <a:gd name="T10" fmla="*/ 13 w 13"/>
                  <a:gd name="T11" fmla="*/ 7 h 13"/>
                  <a:gd name="T12" fmla="*/ 13 w 13"/>
                  <a:gd name="T13" fmla="*/ 7 h 13"/>
                  <a:gd name="T14" fmla="*/ 13 w 13"/>
                  <a:gd name="T15" fmla="*/ 7 h 13"/>
                  <a:gd name="T16" fmla="*/ 13 w 13"/>
                  <a:gd name="T17" fmla="*/ 7 h 13"/>
                  <a:gd name="T18" fmla="*/ 6 w 13"/>
                  <a:gd name="T19" fmla="*/ 13 h 13"/>
                  <a:gd name="T20" fmla="*/ 0 w 13"/>
                  <a:gd name="T21" fmla="*/ 7 h 13"/>
                  <a:gd name="T22" fmla="*/ 0 w 13"/>
                  <a:gd name="T23" fmla="*/ 7 h 13"/>
                  <a:gd name="T24" fmla="*/ 0 w 13"/>
                  <a:gd name="T25" fmla="*/ 7 h 13"/>
                  <a:gd name="T26" fmla="*/ 0 w 13"/>
                  <a:gd name="T27" fmla="*/ 7 h 13"/>
                  <a:gd name="T28" fmla="*/ 0 w 13"/>
                  <a:gd name="T29" fmla="*/ 7 h 13"/>
                  <a:gd name="T30" fmla="*/ 0 w 13"/>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0" y="0"/>
                    </a:moveTo>
                    <a:lnTo>
                      <a:pt x="0" y="0"/>
                    </a:lnTo>
                    <a:lnTo>
                      <a:pt x="0" y="7"/>
                    </a:lnTo>
                    <a:lnTo>
                      <a:pt x="6" y="7"/>
                    </a:lnTo>
                    <a:lnTo>
                      <a:pt x="6" y="7"/>
                    </a:lnTo>
                    <a:lnTo>
                      <a:pt x="13" y="7"/>
                    </a:lnTo>
                    <a:lnTo>
                      <a:pt x="13" y="7"/>
                    </a:lnTo>
                    <a:lnTo>
                      <a:pt x="13" y="7"/>
                    </a:lnTo>
                    <a:lnTo>
                      <a:pt x="13" y="7"/>
                    </a:lnTo>
                    <a:lnTo>
                      <a:pt x="6" y="13"/>
                    </a:lnTo>
                    <a:lnTo>
                      <a:pt x="0" y="7"/>
                    </a:lnTo>
                    <a:lnTo>
                      <a:pt x="0" y="7"/>
                    </a:lnTo>
                    <a:lnTo>
                      <a:pt x="0" y="7"/>
                    </a:lnTo>
                    <a:lnTo>
                      <a:pt x="0" y="7"/>
                    </a:lnTo>
                    <a:lnTo>
                      <a:pt x="0" y="7"/>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56" name="Freeform 144"/>
              <p:cNvSpPr>
                <a:spLocks/>
              </p:cNvSpPr>
              <p:nvPr/>
            </p:nvSpPr>
            <p:spPr bwMode="auto">
              <a:xfrm>
                <a:off x="4190" y="2396"/>
                <a:ext cx="23" cy="37"/>
              </a:xfrm>
              <a:custGeom>
                <a:avLst/>
                <a:gdLst>
                  <a:gd name="T0" fmla="*/ 17 w 23"/>
                  <a:gd name="T1" fmla="*/ 0 h 37"/>
                  <a:gd name="T2" fmla="*/ 17 w 23"/>
                  <a:gd name="T3" fmla="*/ 6 h 37"/>
                  <a:gd name="T4" fmla="*/ 11 w 23"/>
                  <a:gd name="T5" fmla="*/ 18 h 37"/>
                  <a:gd name="T6" fmla="*/ 5 w 23"/>
                  <a:gd name="T7" fmla="*/ 31 h 37"/>
                  <a:gd name="T8" fmla="*/ 5 w 23"/>
                  <a:gd name="T9" fmla="*/ 31 h 37"/>
                  <a:gd name="T10" fmla="*/ 0 w 23"/>
                  <a:gd name="T11" fmla="*/ 37 h 37"/>
                  <a:gd name="T12" fmla="*/ 0 w 23"/>
                  <a:gd name="T13" fmla="*/ 37 h 37"/>
                  <a:gd name="T14" fmla="*/ 5 w 23"/>
                  <a:gd name="T15" fmla="*/ 37 h 37"/>
                  <a:gd name="T16" fmla="*/ 5 w 23"/>
                  <a:gd name="T17" fmla="*/ 37 h 37"/>
                  <a:gd name="T18" fmla="*/ 11 w 23"/>
                  <a:gd name="T19" fmla="*/ 31 h 37"/>
                  <a:gd name="T20" fmla="*/ 17 w 23"/>
                  <a:gd name="T21" fmla="*/ 18 h 37"/>
                  <a:gd name="T22" fmla="*/ 23 w 23"/>
                  <a:gd name="T23" fmla="*/ 12 h 37"/>
                  <a:gd name="T24" fmla="*/ 23 w 23"/>
                  <a:gd name="T25" fmla="*/ 12 h 37"/>
                  <a:gd name="T26" fmla="*/ 17 w 23"/>
                  <a:gd name="T27" fmla="*/ 12 h 37"/>
                  <a:gd name="T28" fmla="*/ 17 w 23"/>
                  <a:gd name="T29" fmla="*/ 6 h 37"/>
                  <a:gd name="T30" fmla="*/ 17 w 23"/>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7">
                    <a:moveTo>
                      <a:pt x="17" y="0"/>
                    </a:moveTo>
                    <a:lnTo>
                      <a:pt x="17" y="6"/>
                    </a:lnTo>
                    <a:lnTo>
                      <a:pt x="11" y="18"/>
                    </a:lnTo>
                    <a:lnTo>
                      <a:pt x="5" y="31"/>
                    </a:lnTo>
                    <a:lnTo>
                      <a:pt x="5" y="31"/>
                    </a:lnTo>
                    <a:lnTo>
                      <a:pt x="0" y="37"/>
                    </a:lnTo>
                    <a:lnTo>
                      <a:pt x="0" y="37"/>
                    </a:lnTo>
                    <a:lnTo>
                      <a:pt x="5" y="37"/>
                    </a:lnTo>
                    <a:lnTo>
                      <a:pt x="5" y="37"/>
                    </a:lnTo>
                    <a:lnTo>
                      <a:pt x="11" y="31"/>
                    </a:lnTo>
                    <a:lnTo>
                      <a:pt x="17" y="18"/>
                    </a:lnTo>
                    <a:lnTo>
                      <a:pt x="23" y="12"/>
                    </a:lnTo>
                    <a:lnTo>
                      <a:pt x="23" y="12"/>
                    </a:lnTo>
                    <a:lnTo>
                      <a:pt x="17" y="12"/>
                    </a:lnTo>
                    <a:lnTo>
                      <a:pt x="17" y="6"/>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57" name="Freeform 145"/>
              <p:cNvSpPr>
                <a:spLocks/>
              </p:cNvSpPr>
              <p:nvPr/>
            </p:nvSpPr>
            <p:spPr bwMode="auto">
              <a:xfrm>
                <a:off x="3944" y="2610"/>
                <a:ext cx="19" cy="67"/>
              </a:xfrm>
              <a:custGeom>
                <a:avLst/>
                <a:gdLst>
                  <a:gd name="T0" fmla="*/ 0 w 19"/>
                  <a:gd name="T1" fmla="*/ 67 h 67"/>
                  <a:gd name="T2" fmla="*/ 0 w 19"/>
                  <a:gd name="T3" fmla="*/ 67 h 67"/>
                  <a:gd name="T4" fmla="*/ 6 w 19"/>
                  <a:gd name="T5" fmla="*/ 61 h 67"/>
                  <a:gd name="T6" fmla="*/ 12 w 19"/>
                  <a:gd name="T7" fmla="*/ 49 h 67"/>
                  <a:gd name="T8" fmla="*/ 12 w 19"/>
                  <a:gd name="T9" fmla="*/ 49 h 67"/>
                  <a:gd name="T10" fmla="*/ 12 w 19"/>
                  <a:gd name="T11" fmla="*/ 43 h 67"/>
                  <a:gd name="T12" fmla="*/ 19 w 19"/>
                  <a:gd name="T13" fmla="*/ 32 h 67"/>
                  <a:gd name="T14" fmla="*/ 19 w 19"/>
                  <a:gd name="T15" fmla="*/ 18 h 67"/>
                  <a:gd name="T16" fmla="*/ 19 w 19"/>
                  <a:gd name="T17" fmla="*/ 18 h 67"/>
                  <a:gd name="T18" fmla="*/ 19 w 19"/>
                  <a:gd name="T19" fmla="*/ 6 h 67"/>
                  <a:gd name="T20" fmla="*/ 19 w 19"/>
                  <a:gd name="T21" fmla="*/ 0 h 67"/>
                  <a:gd name="T22" fmla="*/ 19 w 19"/>
                  <a:gd name="T23" fmla="*/ 6 h 67"/>
                  <a:gd name="T24" fmla="*/ 19 w 19"/>
                  <a:gd name="T25" fmla="*/ 6 h 67"/>
                  <a:gd name="T26" fmla="*/ 12 w 19"/>
                  <a:gd name="T27" fmla="*/ 18 h 67"/>
                  <a:gd name="T28" fmla="*/ 12 w 19"/>
                  <a:gd name="T29" fmla="*/ 32 h 67"/>
                  <a:gd name="T30" fmla="*/ 12 w 19"/>
                  <a:gd name="T31" fmla="*/ 38 h 67"/>
                  <a:gd name="T32" fmla="*/ 12 w 19"/>
                  <a:gd name="T33" fmla="*/ 38 h 67"/>
                  <a:gd name="T34" fmla="*/ 6 w 19"/>
                  <a:gd name="T35" fmla="*/ 43 h 67"/>
                  <a:gd name="T36" fmla="*/ 0 w 19"/>
                  <a:gd name="T37" fmla="*/ 55 h 67"/>
                  <a:gd name="T38" fmla="*/ 0 w 19"/>
                  <a:gd name="T39" fmla="*/ 55 h 67"/>
                  <a:gd name="T40" fmla="*/ 0 w 19"/>
                  <a:gd name="T41" fmla="*/ 55 h 67"/>
                  <a:gd name="T42" fmla="*/ 0 w 19"/>
                  <a:gd name="T43" fmla="*/ 61 h 67"/>
                  <a:gd name="T44" fmla="*/ 0 w 19"/>
                  <a:gd name="T45" fmla="*/ 61 h 67"/>
                  <a:gd name="T46" fmla="*/ 0 w 19"/>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67">
                    <a:moveTo>
                      <a:pt x="0" y="67"/>
                    </a:moveTo>
                    <a:lnTo>
                      <a:pt x="0" y="67"/>
                    </a:lnTo>
                    <a:lnTo>
                      <a:pt x="6" y="61"/>
                    </a:lnTo>
                    <a:lnTo>
                      <a:pt x="12" y="49"/>
                    </a:lnTo>
                    <a:lnTo>
                      <a:pt x="12" y="49"/>
                    </a:lnTo>
                    <a:lnTo>
                      <a:pt x="12" y="43"/>
                    </a:lnTo>
                    <a:lnTo>
                      <a:pt x="19" y="32"/>
                    </a:lnTo>
                    <a:lnTo>
                      <a:pt x="19" y="18"/>
                    </a:lnTo>
                    <a:lnTo>
                      <a:pt x="19" y="18"/>
                    </a:lnTo>
                    <a:lnTo>
                      <a:pt x="19" y="6"/>
                    </a:lnTo>
                    <a:lnTo>
                      <a:pt x="19" y="0"/>
                    </a:lnTo>
                    <a:lnTo>
                      <a:pt x="19" y="6"/>
                    </a:lnTo>
                    <a:lnTo>
                      <a:pt x="19" y="6"/>
                    </a:lnTo>
                    <a:lnTo>
                      <a:pt x="12" y="18"/>
                    </a:lnTo>
                    <a:lnTo>
                      <a:pt x="12" y="32"/>
                    </a:lnTo>
                    <a:lnTo>
                      <a:pt x="12" y="38"/>
                    </a:lnTo>
                    <a:lnTo>
                      <a:pt x="12" y="38"/>
                    </a:lnTo>
                    <a:lnTo>
                      <a:pt x="6" y="43"/>
                    </a:lnTo>
                    <a:lnTo>
                      <a:pt x="0" y="55"/>
                    </a:lnTo>
                    <a:lnTo>
                      <a:pt x="0" y="55"/>
                    </a:lnTo>
                    <a:lnTo>
                      <a:pt x="0" y="55"/>
                    </a:lnTo>
                    <a:lnTo>
                      <a:pt x="0" y="61"/>
                    </a:lnTo>
                    <a:lnTo>
                      <a:pt x="0" y="61"/>
                    </a:lnTo>
                    <a:lnTo>
                      <a:pt x="0" y="6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58" name="Freeform 146"/>
              <p:cNvSpPr>
                <a:spLocks/>
              </p:cNvSpPr>
              <p:nvPr/>
            </p:nvSpPr>
            <p:spPr bwMode="auto">
              <a:xfrm>
                <a:off x="3944" y="2587"/>
                <a:ext cx="19" cy="47"/>
              </a:xfrm>
              <a:custGeom>
                <a:avLst/>
                <a:gdLst>
                  <a:gd name="T0" fmla="*/ 19 w 19"/>
                  <a:gd name="T1" fmla="*/ 0 h 47"/>
                  <a:gd name="T2" fmla="*/ 12 w 19"/>
                  <a:gd name="T3" fmla="*/ 5 h 47"/>
                  <a:gd name="T4" fmla="*/ 6 w 19"/>
                  <a:gd name="T5" fmla="*/ 17 h 47"/>
                  <a:gd name="T6" fmla="*/ 6 w 19"/>
                  <a:gd name="T7" fmla="*/ 23 h 47"/>
                  <a:gd name="T8" fmla="*/ 6 w 19"/>
                  <a:gd name="T9" fmla="*/ 23 h 47"/>
                  <a:gd name="T10" fmla="*/ 0 w 19"/>
                  <a:gd name="T11" fmla="*/ 35 h 47"/>
                  <a:gd name="T12" fmla="*/ 0 w 19"/>
                  <a:gd name="T13" fmla="*/ 47 h 47"/>
                  <a:gd name="T14" fmla="*/ 0 w 19"/>
                  <a:gd name="T15" fmla="*/ 47 h 47"/>
                  <a:gd name="T16" fmla="*/ 0 w 19"/>
                  <a:gd name="T17" fmla="*/ 47 h 47"/>
                  <a:gd name="T18" fmla="*/ 0 w 19"/>
                  <a:gd name="T19" fmla="*/ 47 h 47"/>
                  <a:gd name="T20" fmla="*/ 0 w 19"/>
                  <a:gd name="T21" fmla="*/ 41 h 47"/>
                  <a:gd name="T22" fmla="*/ 0 w 19"/>
                  <a:gd name="T23" fmla="*/ 35 h 47"/>
                  <a:gd name="T24" fmla="*/ 0 w 19"/>
                  <a:gd name="T25" fmla="*/ 35 h 47"/>
                  <a:gd name="T26" fmla="*/ 0 w 19"/>
                  <a:gd name="T27" fmla="*/ 29 h 47"/>
                  <a:gd name="T28" fmla="*/ 0 w 19"/>
                  <a:gd name="T29" fmla="*/ 23 h 47"/>
                  <a:gd name="T30" fmla="*/ 6 w 19"/>
                  <a:gd name="T31" fmla="*/ 17 h 47"/>
                  <a:gd name="T32" fmla="*/ 6 w 19"/>
                  <a:gd name="T33" fmla="*/ 17 h 47"/>
                  <a:gd name="T34" fmla="*/ 6 w 19"/>
                  <a:gd name="T35" fmla="*/ 17 h 47"/>
                  <a:gd name="T36" fmla="*/ 6 w 19"/>
                  <a:gd name="T37" fmla="*/ 11 h 47"/>
                  <a:gd name="T38" fmla="*/ 12 w 19"/>
                  <a:gd name="T39" fmla="*/ 5 h 47"/>
                  <a:gd name="T40" fmla="*/ 12 w 19"/>
                  <a:gd name="T41" fmla="*/ 5 h 47"/>
                  <a:gd name="T42" fmla="*/ 19 w 19"/>
                  <a:gd name="T43" fmla="*/ 5 h 47"/>
                  <a:gd name="T44" fmla="*/ 19 w 19"/>
                  <a:gd name="T45" fmla="*/ 0 h 47"/>
                  <a:gd name="T46" fmla="*/ 19 w 19"/>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47">
                    <a:moveTo>
                      <a:pt x="19" y="0"/>
                    </a:moveTo>
                    <a:lnTo>
                      <a:pt x="12" y="5"/>
                    </a:lnTo>
                    <a:lnTo>
                      <a:pt x="6" y="17"/>
                    </a:lnTo>
                    <a:lnTo>
                      <a:pt x="6" y="23"/>
                    </a:lnTo>
                    <a:lnTo>
                      <a:pt x="6" y="23"/>
                    </a:lnTo>
                    <a:lnTo>
                      <a:pt x="0" y="35"/>
                    </a:lnTo>
                    <a:lnTo>
                      <a:pt x="0" y="47"/>
                    </a:lnTo>
                    <a:lnTo>
                      <a:pt x="0" y="47"/>
                    </a:lnTo>
                    <a:lnTo>
                      <a:pt x="0" y="47"/>
                    </a:lnTo>
                    <a:lnTo>
                      <a:pt x="0" y="47"/>
                    </a:lnTo>
                    <a:lnTo>
                      <a:pt x="0" y="41"/>
                    </a:lnTo>
                    <a:lnTo>
                      <a:pt x="0" y="35"/>
                    </a:lnTo>
                    <a:lnTo>
                      <a:pt x="0" y="35"/>
                    </a:lnTo>
                    <a:lnTo>
                      <a:pt x="0" y="29"/>
                    </a:lnTo>
                    <a:lnTo>
                      <a:pt x="0" y="23"/>
                    </a:lnTo>
                    <a:lnTo>
                      <a:pt x="6" y="17"/>
                    </a:lnTo>
                    <a:lnTo>
                      <a:pt x="6" y="17"/>
                    </a:lnTo>
                    <a:lnTo>
                      <a:pt x="6" y="17"/>
                    </a:lnTo>
                    <a:lnTo>
                      <a:pt x="6" y="11"/>
                    </a:lnTo>
                    <a:lnTo>
                      <a:pt x="12" y="5"/>
                    </a:lnTo>
                    <a:lnTo>
                      <a:pt x="12" y="5"/>
                    </a:lnTo>
                    <a:lnTo>
                      <a:pt x="19" y="5"/>
                    </a:lnTo>
                    <a:lnTo>
                      <a:pt x="19" y="0"/>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59" name="Freeform 147"/>
              <p:cNvSpPr>
                <a:spLocks/>
              </p:cNvSpPr>
              <p:nvPr/>
            </p:nvSpPr>
            <p:spPr bwMode="auto">
              <a:xfrm>
                <a:off x="3944" y="2567"/>
                <a:ext cx="12" cy="37"/>
              </a:xfrm>
              <a:custGeom>
                <a:avLst/>
                <a:gdLst>
                  <a:gd name="T0" fmla="*/ 0 w 12"/>
                  <a:gd name="T1" fmla="*/ 37 h 37"/>
                  <a:gd name="T2" fmla="*/ 0 w 12"/>
                  <a:gd name="T3" fmla="*/ 37 h 37"/>
                  <a:gd name="T4" fmla="*/ 0 w 12"/>
                  <a:gd name="T5" fmla="*/ 25 h 37"/>
                  <a:gd name="T6" fmla="*/ 6 w 12"/>
                  <a:gd name="T7" fmla="*/ 20 h 37"/>
                  <a:gd name="T8" fmla="*/ 6 w 12"/>
                  <a:gd name="T9" fmla="*/ 20 h 37"/>
                  <a:gd name="T10" fmla="*/ 6 w 12"/>
                  <a:gd name="T11" fmla="*/ 12 h 37"/>
                  <a:gd name="T12" fmla="*/ 12 w 12"/>
                  <a:gd name="T13" fmla="*/ 6 h 37"/>
                  <a:gd name="T14" fmla="*/ 12 w 12"/>
                  <a:gd name="T15" fmla="*/ 0 h 37"/>
                  <a:gd name="T16" fmla="*/ 12 w 12"/>
                  <a:gd name="T17" fmla="*/ 0 h 37"/>
                  <a:gd name="T18" fmla="*/ 6 w 12"/>
                  <a:gd name="T19" fmla="*/ 6 h 37"/>
                  <a:gd name="T20" fmla="*/ 6 w 12"/>
                  <a:gd name="T21" fmla="*/ 12 h 37"/>
                  <a:gd name="T22" fmla="*/ 6 w 12"/>
                  <a:gd name="T23" fmla="*/ 20 h 37"/>
                  <a:gd name="T24" fmla="*/ 6 w 12"/>
                  <a:gd name="T25" fmla="*/ 20 h 37"/>
                  <a:gd name="T26" fmla="*/ 0 w 12"/>
                  <a:gd name="T27" fmla="*/ 25 h 37"/>
                  <a:gd name="T28" fmla="*/ 0 w 12"/>
                  <a:gd name="T29" fmla="*/ 31 h 37"/>
                  <a:gd name="T30" fmla="*/ 0 w 12"/>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37">
                    <a:moveTo>
                      <a:pt x="0" y="37"/>
                    </a:moveTo>
                    <a:lnTo>
                      <a:pt x="0" y="37"/>
                    </a:lnTo>
                    <a:lnTo>
                      <a:pt x="0" y="25"/>
                    </a:lnTo>
                    <a:lnTo>
                      <a:pt x="6" y="20"/>
                    </a:lnTo>
                    <a:lnTo>
                      <a:pt x="6" y="20"/>
                    </a:lnTo>
                    <a:lnTo>
                      <a:pt x="6" y="12"/>
                    </a:lnTo>
                    <a:lnTo>
                      <a:pt x="12" y="6"/>
                    </a:lnTo>
                    <a:lnTo>
                      <a:pt x="12" y="0"/>
                    </a:lnTo>
                    <a:lnTo>
                      <a:pt x="12" y="0"/>
                    </a:lnTo>
                    <a:lnTo>
                      <a:pt x="6" y="6"/>
                    </a:lnTo>
                    <a:lnTo>
                      <a:pt x="6" y="12"/>
                    </a:lnTo>
                    <a:lnTo>
                      <a:pt x="6" y="20"/>
                    </a:lnTo>
                    <a:lnTo>
                      <a:pt x="6" y="20"/>
                    </a:lnTo>
                    <a:lnTo>
                      <a:pt x="0" y="25"/>
                    </a:lnTo>
                    <a:lnTo>
                      <a:pt x="0" y="31"/>
                    </a:lnTo>
                    <a:lnTo>
                      <a:pt x="0" y="3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60" name="Freeform 148"/>
              <p:cNvSpPr>
                <a:spLocks/>
              </p:cNvSpPr>
              <p:nvPr/>
            </p:nvSpPr>
            <p:spPr bwMode="auto">
              <a:xfrm>
                <a:off x="3938" y="2518"/>
                <a:ext cx="25" cy="31"/>
              </a:xfrm>
              <a:custGeom>
                <a:avLst/>
                <a:gdLst>
                  <a:gd name="T0" fmla="*/ 25 w 25"/>
                  <a:gd name="T1" fmla="*/ 0 h 31"/>
                  <a:gd name="T2" fmla="*/ 18 w 25"/>
                  <a:gd name="T3" fmla="*/ 6 h 31"/>
                  <a:gd name="T4" fmla="*/ 18 w 25"/>
                  <a:gd name="T5" fmla="*/ 14 h 31"/>
                  <a:gd name="T6" fmla="*/ 12 w 25"/>
                  <a:gd name="T7" fmla="*/ 19 h 31"/>
                  <a:gd name="T8" fmla="*/ 12 w 25"/>
                  <a:gd name="T9" fmla="*/ 19 h 31"/>
                  <a:gd name="T10" fmla="*/ 6 w 25"/>
                  <a:gd name="T11" fmla="*/ 25 h 31"/>
                  <a:gd name="T12" fmla="*/ 0 w 25"/>
                  <a:gd name="T13" fmla="*/ 31 h 31"/>
                  <a:gd name="T14" fmla="*/ 0 w 25"/>
                  <a:gd name="T15" fmla="*/ 31 h 31"/>
                  <a:gd name="T16" fmla="*/ 0 w 25"/>
                  <a:gd name="T17" fmla="*/ 31 h 31"/>
                  <a:gd name="T18" fmla="*/ 0 w 25"/>
                  <a:gd name="T19" fmla="*/ 31 h 31"/>
                  <a:gd name="T20" fmla="*/ 6 w 25"/>
                  <a:gd name="T21" fmla="*/ 25 h 31"/>
                  <a:gd name="T22" fmla="*/ 6 w 25"/>
                  <a:gd name="T23" fmla="*/ 19 h 31"/>
                  <a:gd name="T24" fmla="*/ 6 w 25"/>
                  <a:gd name="T25" fmla="*/ 19 h 31"/>
                  <a:gd name="T26" fmla="*/ 12 w 25"/>
                  <a:gd name="T27" fmla="*/ 14 h 31"/>
                  <a:gd name="T28" fmla="*/ 18 w 25"/>
                  <a:gd name="T29" fmla="*/ 6 h 31"/>
                  <a:gd name="T30" fmla="*/ 25 w 25"/>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0"/>
                    </a:moveTo>
                    <a:lnTo>
                      <a:pt x="18" y="6"/>
                    </a:lnTo>
                    <a:lnTo>
                      <a:pt x="18" y="14"/>
                    </a:lnTo>
                    <a:lnTo>
                      <a:pt x="12" y="19"/>
                    </a:lnTo>
                    <a:lnTo>
                      <a:pt x="12" y="19"/>
                    </a:lnTo>
                    <a:lnTo>
                      <a:pt x="6" y="25"/>
                    </a:lnTo>
                    <a:lnTo>
                      <a:pt x="0" y="31"/>
                    </a:lnTo>
                    <a:lnTo>
                      <a:pt x="0" y="31"/>
                    </a:lnTo>
                    <a:lnTo>
                      <a:pt x="0" y="31"/>
                    </a:lnTo>
                    <a:lnTo>
                      <a:pt x="0" y="31"/>
                    </a:lnTo>
                    <a:lnTo>
                      <a:pt x="6" y="25"/>
                    </a:lnTo>
                    <a:lnTo>
                      <a:pt x="6" y="19"/>
                    </a:lnTo>
                    <a:lnTo>
                      <a:pt x="6" y="19"/>
                    </a:lnTo>
                    <a:lnTo>
                      <a:pt x="12" y="14"/>
                    </a:lnTo>
                    <a:lnTo>
                      <a:pt x="18" y="6"/>
                    </a:lnTo>
                    <a:lnTo>
                      <a:pt x="2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61" name="Freeform 149"/>
              <p:cNvSpPr>
                <a:spLocks/>
              </p:cNvSpPr>
              <p:nvPr/>
            </p:nvSpPr>
            <p:spPr bwMode="auto">
              <a:xfrm>
                <a:off x="4030" y="2622"/>
                <a:ext cx="30" cy="104"/>
              </a:xfrm>
              <a:custGeom>
                <a:avLst/>
                <a:gdLst>
                  <a:gd name="T0" fmla="*/ 0 w 30"/>
                  <a:gd name="T1" fmla="*/ 0 h 104"/>
                  <a:gd name="T2" fmla="*/ 0 w 30"/>
                  <a:gd name="T3" fmla="*/ 12 h 104"/>
                  <a:gd name="T4" fmla="*/ 6 w 30"/>
                  <a:gd name="T5" fmla="*/ 31 h 104"/>
                  <a:gd name="T6" fmla="*/ 12 w 30"/>
                  <a:gd name="T7" fmla="*/ 43 h 104"/>
                  <a:gd name="T8" fmla="*/ 12 w 30"/>
                  <a:gd name="T9" fmla="*/ 43 h 104"/>
                  <a:gd name="T10" fmla="*/ 18 w 30"/>
                  <a:gd name="T11" fmla="*/ 55 h 104"/>
                  <a:gd name="T12" fmla="*/ 24 w 30"/>
                  <a:gd name="T13" fmla="*/ 75 h 104"/>
                  <a:gd name="T14" fmla="*/ 30 w 30"/>
                  <a:gd name="T15" fmla="*/ 86 h 104"/>
                  <a:gd name="T16" fmla="*/ 30 w 30"/>
                  <a:gd name="T17" fmla="*/ 86 h 104"/>
                  <a:gd name="T18" fmla="*/ 30 w 30"/>
                  <a:gd name="T19" fmla="*/ 98 h 104"/>
                  <a:gd name="T20" fmla="*/ 30 w 30"/>
                  <a:gd name="T21" fmla="*/ 104 h 104"/>
                  <a:gd name="T22" fmla="*/ 30 w 30"/>
                  <a:gd name="T23" fmla="*/ 98 h 104"/>
                  <a:gd name="T24" fmla="*/ 30 w 30"/>
                  <a:gd name="T25" fmla="*/ 98 h 104"/>
                  <a:gd name="T26" fmla="*/ 24 w 30"/>
                  <a:gd name="T27" fmla="*/ 86 h 104"/>
                  <a:gd name="T28" fmla="*/ 18 w 30"/>
                  <a:gd name="T29" fmla="*/ 75 h 104"/>
                  <a:gd name="T30" fmla="*/ 12 w 30"/>
                  <a:gd name="T31" fmla="*/ 67 h 104"/>
                  <a:gd name="T32" fmla="*/ 12 w 30"/>
                  <a:gd name="T33" fmla="*/ 67 h 104"/>
                  <a:gd name="T34" fmla="*/ 6 w 30"/>
                  <a:gd name="T35" fmla="*/ 49 h 104"/>
                  <a:gd name="T36" fmla="*/ 0 w 30"/>
                  <a:gd name="T37" fmla="*/ 20 h 104"/>
                  <a:gd name="T38" fmla="*/ 0 w 30"/>
                  <a:gd name="T3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04">
                    <a:moveTo>
                      <a:pt x="0" y="0"/>
                    </a:moveTo>
                    <a:lnTo>
                      <a:pt x="0" y="12"/>
                    </a:lnTo>
                    <a:lnTo>
                      <a:pt x="6" y="31"/>
                    </a:lnTo>
                    <a:lnTo>
                      <a:pt x="12" y="43"/>
                    </a:lnTo>
                    <a:lnTo>
                      <a:pt x="12" y="43"/>
                    </a:lnTo>
                    <a:lnTo>
                      <a:pt x="18" y="55"/>
                    </a:lnTo>
                    <a:lnTo>
                      <a:pt x="24" y="75"/>
                    </a:lnTo>
                    <a:lnTo>
                      <a:pt x="30" y="86"/>
                    </a:lnTo>
                    <a:lnTo>
                      <a:pt x="30" y="86"/>
                    </a:lnTo>
                    <a:lnTo>
                      <a:pt x="30" y="98"/>
                    </a:lnTo>
                    <a:lnTo>
                      <a:pt x="30" y="104"/>
                    </a:lnTo>
                    <a:lnTo>
                      <a:pt x="30" y="98"/>
                    </a:lnTo>
                    <a:lnTo>
                      <a:pt x="30" y="98"/>
                    </a:lnTo>
                    <a:lnTo>
                      <a:pt x="24" y="86"/>
                    </a:lnTo>
                    <a:lnTo>
                      <a:pt x="18" y="75"/>
                    </a:lnTo>
                    <a:lnTo>
                      <a:pt x="12" y="67"/>
                    </a:lnTo>
                    <a:lnTo>
                      <a:pt x="12" y="67"/>
                    </a:lnTo>
                    <a:lnTo>
                      <a:pt x="6" y="49"/>
                    </a:lnTo>
                    <a:lnTo>
                      <a:pt x="0" y="2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62" name="Freeform 150"/>
              <p:cNvSpPr>
                <a:spLocks/>
              </p:cNvSpPr>
              <p:nvPr/>
            </p:nvSpPr>
            <p:spPr bwMode="auto">
              <a:xfrm>
                <a:off x="3981" y="1918"/>
                <a:ext cx="183" cy="240"/>
              </a:xfrm>
              <a:custGeom>
                <a:avLst/>
                <a:gdLst>
                  <a:gd name="T0" fmla="*/ 134 w 183"/>
                  <a:gd name="T1" fmla="*/ 8 h 240"/>
                  <a:gd name="T2" fmla="*/ 159 w 183"/>
                  <a:gd name="T3" fmla="*/ 37 h 240"/>
                  <a:gd name="T4" fmla="*/ 171 w 183"/>
                  <a:gd name="T5" fmla="*/ 69 h 240"/>
                  <a:gd name="T6" fmla="*/ 183 w 183"/>
                  <a:gd name="T7" fmla="*/ 93 h 240"/>
                  <a:gd name="T8" fmla="*/ 177 w 183"/>
                  <a:gd name="T9" fmla="*/ 118 h 240"/>
                  <a:gd name="T10" fmla="*/ 171 w 183"/>
                  <a:gd name="T11" fmla="*/ 148 h 240"/>
                  <a:gd name="T12" fmla="*/ 171 w 183"/>
                  <a:gd name="T13" fmla="*/ 136 h 240"/>
                  <a:gd name="T14" fmla="*/ 165 w 183"/>
                  <a:gd name="T15" fmla="*/ 142 h 240"/>
                  <a:gd name="T16" fmla="*/ 165 w 183"/>
                  <a:gd name="T17" fmla="*/ 173 h 240"/>
                  <a:gd name="T18" fmla="*/ 154 w 183"/>
                  <a:gd name="T19" fmla="*/ 209 h 240"/>
                  <a:gd name="T20" fmla="*/ 148 w 183"/>
                  <a:gd name="T21" fmla="*/ 220 h 240"/>
                  <a:gd name="T22" fmla="*/ 148 w 183"/>
                  <a:gd name="T23" fmla="*/ 214 h 240"/>
                  <a:gd name="T24" fmla="*/ 140 w 183"/>
                  <a:gd name="T25" fmla="*/ 240 h 240"/>
                  <a:gd name="T26" fmla="*/ 148 w 183"/>
                  <a:gd name="T27" fmla="*/ 209 h 240"/>
                  <a:gd name="T28" fmla="*/ 148 w 183"/>
                  <a:gd name="T29" fmla="*/ 191 h 240"/>
                  <a:gd name="T30" fmla="*/ 154 w 183"/>
                  <a:gd name="T31" fmla="*/ 153 h 240"/>
                  <a:gd name="T32" fmla="*/ 154 w 183"/>
                  <a:gd name="T33" fmla="*/ 136 h 240"/>
                  <a:gd name="T34" fmla="*/ 154 w 183"/>
                  <a:gd name="T35" fmla="*/ 130 h 240"/>
                  <a:gd name="T36" fmla="*/ 148 w 183"/>
                  <a:gd name="T37" fmla="*/ 136 h 240"/>
                  <a:gd name="T38" fmla="*/ 140 w 183"/>
                  <a:gd name="T39" fmla="*/ 124 h 240"/>
                  <a:gd name="T40" fmla="*/ 140 w 183"/>
                  <a:gd name="T41" fmla="*/ 130 h 240"/>
                  <a:gd name="T42" fmla="*/ 140 w 183"/>
                  <a:gd name="T43" fmla="*/ 124 h 240"/>
                  <a:gd name="T44" fmla="*/ 128 w 183"/>
                  <a:gd name="T45" fmla="*/ 124 h 240"/>
                  <a:gd name="T46" fmla="*/ 122 w 183"/>
                  <a:gd name="T47" fmla="*/ 130 h 240"/>
                  <a:gd name="T48" fmla="*/ 116 w 183"/>
                  <a:gd name="T49" fmla="*/ 136 h 240"/>
                  <a:gd name="T50" fmla="*/ 98 w 183"/>
                  <a:gd name="T51" fmla="*/ 136 h 240"/>
                  <a:gd name="T52" fmla="*/ 116 w 183"/>
                  <a:gd name="T53" fmla="*/ 142 h 240"/>
                  <a:gd name="T54" fmla="*/ 85 w 183"/>
                  <a:gd name="T55" fmla="*/ 136 h 240"/>
                  <a:gd name="T56" fmla="*/ 104 w 183"/>
                  <a:gd name="T57" fmla="*/ 153 h 240"/>
                  <a:gd name="T58" fmla="*/ 93 w 183"/>
                  <a:gd name="T59" fmla="*/ 148 h 240"/>
                  <a:gd name="T60" fmla="*/ 79 w 183"/>
                  <a:gd name="T61" fmla="*/ 142 h 240"/>
                  <a:gd name="T62" fmla="*/ 61 w 183"/>
                  <a:gd name="T63" fmla="*/ 148 h 240"/>
                  <a:gd name="T64" fmla="*/ 49 w 183"/>
                  <a:gd name="T65" fmla="*/ 136 h 240"/>
                  <a:gd name="T66" fmla="*/ 30 w 183"/>
                  <a:gd name="T67" fmla="*/ 118 h 240"/>
                  <a:gd name="T68" fmla="*/ 24 w 183"/>
                  <a:gd name="T69" fmla="*/ 124 h 240"/>
                  <a:gd name="T70" fmla="*/ 24 w 183"/>
                  <a:gd name="T71" fmla="*/ 148 h 240"/>
                  <a:gd name="T72" fmla="*/ 18 w 183"/>
                  <a:gd name="T73" fmla="*/ 148 h 240"/>
                  <a:gd name="T74" fmla="*/ 24 w 183"/>
                  <a:gd name="T75" fmla="*/ 173 h 240"/>
                  <a:gd name="T76" fmla="*/ 24 w 183"/>
                  <a:gd name="T77" fmla="*/ 191 h 240"/>
                  <a:gd name="T78" fmla="*/ 24 w 183"/>
                  <a:gd name="T79" fmla="*/ 209 h 240"/>
                  <a:gd name="T80" fmla="*/ 24 w 183"/>
                  <a:gd name="T81" fmla="*/ 220 h 240"/>
                  <a:gd name="T82" fmla="*/ 18 w 183"/>
                  <a:gd name="T83" fmla="*/ 197 h 240"/>
                  <a:gd name="T84" fmla="*/ 12 w 183"/>
                  <a:gd name="T85" fmla="*/ 185 h 240"/>
                  <a:gd name="T86" fmla="*/ 12 w 183"/>
                  <a:gd name="T87" fmla="*/ 165 h 240"/>
                  <a:gd name="T88" fmla="*/ 6 w 183"/>
                  <a:gd name="T89" fmla="*/ 173 h 240"/>
                  <a:gd name="T90" fmla="*/ 6 w 183"/>
                  <a:gd name="T91" fmla="*/ 179 h 240"/>
                  <a:gd name="T92" fmla="*/ 6 w 183"/>
                  <a:gd name="T93" fmla="*/ 130 h 240"/>
                  <a:gd name="T94" fmla="*/ 0 w 183"/>
                  <a:gd name="T95" fmla="*/ 136 h 240"/>
                  <a:gd name="T96" fmla="*/ 0 w 183"/>
                  <a:gd name="T97" fmla="*/ 110 h 240"/>
                  <a:gd name="T98" fmla="*/ 6 w 183"/>
                  <a:gd name="T99" fmla="*/ 87 h 240"/>
                  <a:gd name="T100" fmla="*/ 6 w 183"/>
                  <a:gd name="T101" fmla="*/ 55 h 240"/>
                  <a:gd name="T102" fmla="*/ 24 w 183"/>
                  <a:gd name="T103" fmla="*/ 32 h 240"/>
                  <a:gd name="T104" fmla="*/ 24 w 183"/>
                  <a:gd name="T105" fmla="*/ 26 h 240"/>
                  <a:gd name="T106" fmla="*/ 61 w 183"/>
                  <a:gd name="T107" fmla="*/ 8 h 240"/>
                  <a:gd name="T108" fmla="*/ 79 w 183"/>
                  <a:gd name="T109" fmla="*/ 8 h 240"/>
                  <a:gd name="T110" fmla="*/ 85 w 183"/>
                  <a:gd name="T111"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3" h="240">
                    <a:moveTo>
                      <a:pt x="93" y="8"/>
                    </a:moveTo>
                    <a:lnTo>
                      <a:pt x="104" y="8"/>
                    </a:lnTo>
                    <a:lnTo>
                      <a:pt x="122" y="8"/>
                    </a:lnTo>
                    <a:lnTo>
                      <a:pt x="134" y="8"/>
                    </a:lnTo>
                    <a:lnTo>
                      <a:pt x="134" y="8"/>
                    </a:lnTo>
                    <a:lnTo>
                      <a:pt x="140" y="20"/>
                    </a:lnTo>
                    <a:lnTo>
                      <a:pt x="154" y="26"/>
                    </a:lnTo>
                    <a:lnTo>
                      <a:pt x="159" y="26"/>
                    </a:lnTo>
                    <a:lnTo>
                      <a:pt x="159" y="26"/>
                    </a:lnTo>
                    <a:lnTo>
                      <a:pt x="159" y="37"/>
                    </a:lnTo>
                    <a:lnTo>
                      <a:pt x="165" y="49"/>
                    </a:lnTo>
                    <a:lnTo>
                      <a:pt x="165" y="55"/>
                    </a:lnTo>
                    <a:lnTo>
                      <a:pt x="165" y="55"/>
                    </a:lnTo>
                    <a:lnTo>
                      <a:pt x="165" y="63"/>
                    </a:lnTo>
                    <a:lnTo>
                      <a:pt x="171" y="69"/>
                    </a:lnTo>
                    <a:lnTo>
                      <a:pt x="177" y="75"/>
                    </a:lnTo>
                    <a:lnTo>
                      <a:pt x="177" y="75"/>
                    </a:lnTo>
                    <a:lnTo>
                      <a:pt x="177" y="81"/>
                    </a:lnTo>
                    <a:lnTo>
                      <a:pt x="177" y="87"/>
                    </a:lnTo>
                    <a:lnTo>
                      <a:pt x="183" y="93"/>
                    </a:lnTo>
                    <a:lnTo>
                      <a:pt x="183" y="93"/>
                    </a:lnTo>
                    <a:lnTo>
                      <a:pt x="177" y="98"/>
                    </a:lnTo>
                    <a:lnTo>
                      <a:pt x="177" y="110"/>
                    </a:lnTo>
                    <a:lnTo>
                      <a:pt x="177" y="118"/>
                    </a:lnTo>
                    <a:lnTo>
                      <a:pt x="177" y="118"/>
                    </a:lnTo>
                    <a:lnTo>
                      <a:pt x="171" y="130"/>
                    </a:lnTo>
                    <a:lnTo>
                      <a:pt x="171" y="142"/>
                    </a:lnTo>
                    <a:lnTo>
                      <a:pt x="171" y="142"/>
                    </a:lnTo>
                    <a:lnTo>
                      <a:pt x="171" y="142"/>
                    </a:lnTo>
                    <a:lnTo>
                      <a:pt x="171" y="148"/>
                    </a:lnTo>
                    <a:lnTo>
                      <a:pt x="171" y="148"/>
                    </a:lnTo>
                    <a:lnTo>
                      <a:pt x="171" y="142"/>
                    </a:lnTo>
                    <a:lnTo>
                      <a:pt x="171" y="136"/>
                    </a:lnTo>
                    <a:lnTo>
                      <a:pt x="171" y="136"/>
                    </a:lnTo>
                    <a:lnTo>
                      <a:pt x="171" y="136"/>
                    </a:lnTo>
                    <a:lnTo>
                      <a:pt x="171" y="136"/>
                    </a:lnTo>
                    <a:lnTo>
                      <a:pt x="171" y="136"/>
                    </a:lnTo>
                    <a:lnTo>
                      <a:pt x="171" y="136"/>
                    </a:lnTo>
                    <a:lnTo>
                      <a:pt x="171" y="142"/>
                    </a:lnTo>
                    <a:lnTo>
                      <a:pt x="165" y="142"/>
                    </a:lnTo>
                    <a:lnTo>
                      <a:pt x="165" y="148"/>
                    </a:lnTo>
                    <a:lnTo>
                      <a:pt x="165" y="148"/>
                    </a:lnTo>
                    <a:lnTo>
                      <a:pt x="165" y="153"/>
                    </a:lnTo>
                    <a:lnTo>
                      <a:pt x="165" y="165"/>
                    </a:lnTo>
                    <a:lnTo>
                      <a:pt x="165" y="173"/>
                    </a:lnTo>
                    <a:lnTo>
                      <a:pt x="165" y="173"/>
                    </a:lnTo>
                    <a:lnTo>
                      <a:pt x="165" y="185"/>
                    </a:lnTo>
                    <a:lnTo>
                      <a:pt x="159" y="203"/>
                    </a:lnTo>
                    <a:lnTo>
                      <a:pt x="154" y="209"/>
                    </a:lnTo>
                    <a:lnTo>
                      <a:pt x="154" y="209"/>
                    </a:lnTo>
                    <a:lnTo>
                      <a:pt x="148" y="214"/>
                    </a:lnTo>
                    <a:lnTo>
                      <a:pt x="148" y="228"/>
                    </a:lnTo>
                    <a:lnTo>
                      <a:pt x="148" y="228"/>
                    </a:lnTo>
                    <a:lnTo>
                      <a:pt x="148" y="228"/>
                    </a:lnTo>
                    <a:lnTo>
                      <a:pt x="148" y="220"/>
                    </a:lnTo>
                    <a:lnTo>
                      <a:pt x="148" y="209"/>
                    </a:lnTo>
                    <a:lnTo>
                      <a:pt x="154" y="197"/>
                    </a:lnTo>
                    <a:lnTo>
                      <a:pt x="154" y="197"/>
                    </a:lnTo>
                    <a:lnTo>
                      <a:pt x="148" y="203"/>
                    </a:lnTo>
                    <a:lnTo>
                      <a:pt x="148" y="214"/>
                    </a:lnTo>
                    <a:lnTo>
                      <a:pt x="148" y="220"/>
                    </a:lnTo>
                    <a:lnTo>
                      <a:pt x="148" y="220"/>
                    </a:lnTo>
                    <a:lnTo>
                      <a:pt x="140" y="234"/>
                    </a:lnTo>
                    <a:lnTo>
                      <a:pt x="140" y="240"/>
                    </a:lnTo>
                    <a:lnTo>
                      <a:pt x="140" y="240"/>
                    </a:lnTo>
                    <a:lnTo>
                      <a:pt x="140" y="240"/>
                    </a:lnTo>
                    <a:lnTo>
                      <a:pt x="140" y="234"/>
                    </a:lnTo>
                    <a:lnTo>
                      <a:pt x="140" y="220"/>
                    </a:lnTo>
                    <a:lnTo>
                      <a:pt x="148" y="209"/>
                    </a:lnTo>
                    <a:lnTo>
                      <a:pt x="148" y="209"/>
                    </a:lnTo>
                    <a:lnTo>
                      <a:pt x="148" y="209"/>
                    </a:lnTo>
                    <a:lnTo>
                      <a:pt x="148" y="203"/>
                    </a:lnTo>
                    <a:lnTo>
                      <a:pt x="148" y="197"/>
                    </a:lnTo>
                    <a:lnTo>
                      <a:pt x="148" y="197"/>
                    </a:lnTo>
                    <a:lnTo>
                      <a:pt x="148" y="191"/>
                    </a:lnTo>
                    <a:lnTo>
                      <a:pt x="154" y="185"/>
                    </a:lnTo>
                    <a:lnTo>
                      <a:pt x="154" y="179"/>
                    </a:lnTo>
                    <a:lnTo>
                      <a:pt x="154" y="179"/>
                    </a:lnTo>
                    <a:lnTo>
                      <a:pt x="154" y="165"/>
                    </a:lnTo>
                    <a:lnTo>
                      <a:pt x="154" y="153"/>
                    </a:lnTo>
                    <a:lnTo>
                      <a:pt x="154" y="148"/>
                    </a:lnTo>
                    <a:lnTo>
                      <a:pt x="154" y="148"/>
                    </a:lnTo>
                    <a:lnTo>
                      <a:pt x="154" y="148"/>
                    </a:lnTo>
                    <a:lnTo>
                      <a:pt x="154" y="142"/>
                    </a:lnTo>
                    <a:lnTo>
                      <a:pt x="154" y="136"/>
                    </a:lnTo>
                    <a:lnTo>
                      <a:pt x="154" y="136"/>
                    </a:lnTo>
                    <a:lnTo>
                      <a:pt x="154" y="136"/>
                    </a:lnTo>
                    <a:lnTo>
                      <a:pt x="154" y="136"/>
                    </a:lnTo>
                    <a:lnTo>
                      <a:pt x="154" y="130"/>
                    </a:lnTo>
                    <a:lnTo>
                      <a:pt x="154" y="130"/>
                    </a:lnTo>
                    <a:lnTo>
                      <a:pt x="148" y="148"/>
                    </a:lnTo>
                    <a:lnTo>
                      <a:pt x="148" y="148"/>
                    </a:lnTo>
                    <a:lnTo>
                      <a:pt x="148" y="142"/>
                    </a:lnTo>
                    <a:lnTo>
                      <a:pt x="148" y="136"/>
                    </a:lnTo>
                    <a:lnTo>
                      <a:pt x="148" y="136"/>
                    </a:lnTo>
                    <a:lnTo>
                      <a:pt x="148" y="136"/>
                    </a:lnTo>
                    <a:lnTo>
                      <a:pt x="148" y="130"/>
                    </a:lnTo>
                    <a:lnTo>
                      <a:pt x="148" y="124"/>
                    </a:lnTo>
                    <a:lnTo>
                      <a:pt x="148" y="124"/>
                    </a:lnTo>
                    <a:lnTo>
                      <a:pt x="140" y="124"/>
                    </a:lnTo>
                    <a:lnTo>
                      <a:pt x="140" y="124"/>
                    </a:lnTo>
                    <a:lnTo>
                      <a:pt x="140" y="124"/>
                    </a:lnTo>
                    <a:lnTo>
                      <a:pt x="140" y="124"/>
                    </a:lnTo>
                    <a:lnTo>
                      <a:pt x="140" y="124"/>
                    </a:lnTo>
                    <a:lnTo>
                      <a:pt x="140" y="130"/>
                    </a:lnTo>
                    <a:lnTo>
                      <a:pt x="148" y="130"/>
                    </a:lnTo>
                    <a:lnTo>
                      <a:pt x="148" y="130"/>
                    </a:lnTo>
                    <a:lnTo>
                      <a:pt x="140" y="130"/>
                    </a:lnTo>
                    <a:lnTo>
                      <a:pt x="140" y="130"/>
                    </a:lnTo>
                    <a:lnTo>
                      <a:pt x="140" y="124"/>
                    </a:lnTo>
                    <a:lnTo>
                      <a:pt x="140" y="124"/>
                    </a:lnTo>
                    <a:lnTo>
                      <a:pt x="134" y="124"/>
                    </a:lnTo>
                    <a:lnTo>
                      <a:pt x="128" y="124"/>
                    </a:lnTo>
                    <a:lnTo>
                      <a:pt x="128" y="124"/>
                    </a:lnTo>
                    <a:lnTo>
                      <a:pt x="128" y="124"/>
                    </a:lnTo>
                    <a:lnTo>
                      <a:pt x="128" y="124"/>
                    </a:lnTo>
                    <a:lnTo>
                      <a:pt x="128" y="124"/>
                    </a:lnTo>
                    <a:lnTo>
                      <a:pt x="128" y="124"/>
                    </a:lnTo>
                    <a:lnTo>
                      <a:pt x="128" y="124"/>
                    </a:lnTo>
                    <a:lnTo>
                      <a:pt x="122" y="130"/>
                    </a:lnTo>
                    <a:lnTo>
                      <a:pt x="122" y="136"/>
                    </a:lnTo>
                    <a:lnTo>
                      <a:pt x="134" y="142"/>
                    </a:lnTo>
                    <a:lnTo>
                      <a:pt x="134" y="142"/>
                    </a:lnTo>
                    <a:lnTo>
                      <a:pt x="128" y="142"/>
                    </a:lnTo>
                    <a:lnTo>
                      <a:pt x="116" y="136"/>
                    </a:lnTo>
                    <a:lnTo>
                      <a:pt x="110" y="136"/>
                    </a:lnTo>
                    <a:lnTo>
                      <a:pt x="110" y="136"/>
                    </a:lnTo>
                    <a:lnTo>
                      <a:pt x="104" y="136"/>
                    </a:lnTo>
                    <a:lnTo>
                      <a:pt x="98" y="136"/>
                    </a:lnTo>
                    <a:lnTo>
                      <a:pt x="98" y="136"/>
                    </a:lnTo>
                    <a:lnTo>
                      <a:pt x="98" y="136"/>
                    </a:lnTo>
                    <a:lnTo>
                      <a:pt x="98" y="142"/>
                    </a:lnTo>
                    <a:lnTo>
                      <a:pt x="110" y="142"/>
                    </a:lnTo>
                    <a:lnTo>
                      <a:pt x="116" y="142"/>
                    </a:lnTo>
                    <a:lnTo>
                      <a:pt x="116" y="142"/>
                    </a:lnTo>
                    <a:lnTo>
                      <a:pt x="110" y="142"/>
                    </a:lnTo>
                    <a:lnTo>
                      <a:pt x="98" y="142"/>
                    </a:lnTo>
                    <a:lnTo>
                      <a:pt x="93" y="136"/>
                    </a:lnTo>
                    <a:lnTo>
                      <a:pt x="93" y="136"/>
                    </a:lnTo>
                    <a:lnTo>
                      <a:pt x="85" y="136"/>
                    </a:lnTo>
                    <a:lnTo>
                      <a:pt x="85" y="142"/>
                    </a:lnTo>
                    <a:lnTo>
                      <a:pt x="93" y="142"/>
                    </a:lnTo>
                    <a:lnTo>
                      <a:pt x="93" y="142"/>
                    </a:lnTo>
                    <a:lnTo>
                      <a:pt x="98" y="148"/>
                    </a:lnTo>
                    <a:lnTo>
                      <a:pt x="104" y="153"/>
                    </a:lnTo>
                    <a:lnTo>
                      <a:pt x="110" y="153"/>
                    </a:lnTo>
                    <a:lnTo>
                      <a:pt x="110" y="153"/>
                    </a:lnTo>
                    <a:lnTo>
                      <a:pt x="104" y="153"/>
                    </a:lnTo>
                    <a:lnTo>
                      <a:pt x="98" y="153"/>
                    </a:lnTo>
                    <a:lnTo>
                      <a:pt x="93" y="148"/>
                    </a:lnTo>
                    <a:lnTo>
                      <a:pt x="93" y="148"/>
                    </a:lnTo>
                    <a:lnTo>
                      <a:pt x="85" y="148"/>
                    </a:lnTo>
                    <a:lnTo>
                      <a:pt x="79" y="142"/>
                    </a:lnTo>
                    <a:lnTo>
                      <a:pt x="79" y="142"/>
                    </a:lnTo>
                    <a:lnTo>
                      <a:pt x="79" y="142"/>
                    </a:lnTo>
                    <a:lnTo>
                      <a:pt x="73" y="142"/>
                    </a:lnTo>
                    <a:lnTo>
                      <a:pt x="67" y="136"/>
                    </a:lnTo>
                    <a:lnTo>
                      <a:pt x="67" y="136"/>
                    </a:lnTo>
                    <a:lnTo>
                      <a:pt x="67" y="136"/>
                    </a:lnTo>
                    <a:lnTo>
                      <a:pt x="61" y="148"/>
                    </a:lnTo>
                    <a:lnTo>
                      <a:pt x="73" y="153"/>
                    </a:lnTo>
                    <a:lnTo>
                      <a:pt x="79" y="159"/>
                    </a:lnTo>
                    <a:lnTo>
                      <a:pt x="79" y="159"/>
                    </a:lnTo>
                    <a:lnTo>
                      <a:pt x="61" y="153"/>
                    </a:lnTo>
                    <a:lnTo>
                      <a:pt x="49" y="136"/>
                    </a:lnTo>
                    <a:lnTo>
                      <a:pt x="43" y="130"/>
                    </a:lnTo>
                    <a:lnTo>
                      <a:pt x="43" y="130"/>
                    </a:lnTo>
                    <a:lnTo>
                      <a:pt x="37" y="130"/>
                    </a:lnTo>
                    <a:lnTo>
                      <a:pt x="30" y="124"/>
                    </a:lnTo>
                    <a:lnTo>
                      <a:pt x="30" y="118"/>
                    </a:lnTo>
                    <a:lnTo>
                      <a:pt x="30" y="118"/>
                    </a:lnTo>
                    <a:lnTo>
                      <a:pt x="30" y="118"/>
                    </a:lnTo>
                    <a:lnTo>
                      <a:pt x="24" y="124"/>
                    </a:lnTo>
                    <a:lnTo>
                      <a:pt x="24" y="124"/>
                    </a:lnTo>
                    <a:lnTo>
                      <a:pt x="24" y="124"/>
                    </a:lnTo>
                    <a:lnTo>
                      <a:pt x="18" y="130"/>
                    </a:lnTo>
                    <a:lnTo>
                      <a:pt x="18" y="136"/>
                    </a:lnTo>
                    <a:lnTo>
                      <a:pt x="24" y="142"/>
                    </a:lnTo>
                    <a:lnTo>
                      <a:pt x="24" y="142"/>
                    </a:lnTo>
                    <a:lnTo>
                      <a:pt x="24" y="148"/>
                    </a:lnTo>
                    <a:lnTo>
                      <a:pt x="24" y="148"/>
                    </a:lnTo>
                    <a:lnTo>
                      <a:pt x="24" y="148"/>
                    </a:lnTo>
                    <a:lnTo>
                      <a:pt x="24" y="148"/>
                    </a:lnTo>
                    <a:lnTo>
                      <a:pt x="18" y="142"/>
                    </a:lnTo>
                    <a:lnTo>
                      <a:pt x="18" y="148"/>
                    </a:lnTo>
                    <a:lnTo>
                      <a:pt x="18" y="153"/>
                    </a:lnTo>
                    <a:lnTo>
                      <a:pt x="24" y="159"/>
                    </a:lnTo>
                    <a:lnTo>
                      <a:pt x="24" y="159"/>
                    </a:lnTo>
                    <a:lnTo>
                      <a:pt x="24" y="165"/>
                    </a:lnTo>
                    <a:lnTo>
                      <a:pt x="24" y="173"/>
                    </a:lnTo>
                    <a:lnTo>
                      <a:pt x="24" y="173"/>
                    </a:lnTo>
                    <a:lnTo>
                      <a:pt x="24" y="173"/>
                    </a:lnTo>
                    <a:lnTo>
                      <a:pt x="24" y="179"/>
                    </a:lnTo>
                    <a:lnTo>
                      <a:pt x="24" y="185"/>
                    </a:lnTo>
                    <a:lnTo>
                      <a:pt x="24" y="191"/>
                    </a:lnTo>
                    <a:lnTo>
                      <a:pt x="24" y="191"/>
                    </a:lnTo>
                    <a:lnTo>
                      <a:pt x="24" y="197"/>
                    </a:lnTo>
                    <a:lnTo>
                      <a:pt x="24" y="203"/>
                    </a:lnTo>
                    <a:lnTo>
                      <a:pt x="24" y="209"/>
                    </a:lnTo>
                    <a:lnTo>
                      <a:pt x="24" y="209"/>
                    </a:lnTo>
                    <a:lnTo>
                      <a:pt x="24" y="214"/>
                    </a:lnTo>
                    <a:lnTo>
                      <a:pt x="24" y="220"/>
                    </a:lnTo>
                    <a:lnTo>
                      <a:pt x="30" y="228"/>
                    </a:lnTo>
                    <a:lnTo>
                      <a:pt x="30" y="228"/>
                    </a:lnTo>
                    <a:lnTo>
                      <a:pt x="24" y="220"/>
                    </a:lnTo>
                    <a:lnTo>
                      <a:pt x="18" y="209"/>
                    </a:lnTo>
                    <a:lnTo>
                      <a:pt x="18" y="191"/>
                    </a:lnTo>
                    <a:lnTo>
                      <a:pt x="18" y="191"/>
                    </a:lnTo>
                    <a:lnTo>
                      <a:pt x="18" y="197"/>
                    </a:lnTo>
                    <a:lnTo>
                      <a:pt x="18" y="197"/>
                    </a:lnTo>
                    <a:lnTo>
                      <a:pt x="18" y="203"/>
                    </a:lnTo>
                    <a:lnTo>
                      <a:pt x="18" y="203"/>
                    </a:lnTo>
                    <a:lnTo>
                      <a:pt x="18" y="203"/>
                    </a:lnTo>
                    <a:lnTo>
                      <a:pt x="12" y="197"/>
                    </a:lnTo>
                    <a:lnTo>
                      <a:pt x="12" y="185"/>
                    </a:lnTo>
                    <a:lnTo>
                      <a:pt x="12" y="185"/>
                    </a:lnTo>
                    <a:lnTo>
                      <a:pt x="12" y="179"/>
                    </a:lnTo>
                    <a:lnTo>
                      <a:pt x="12" y="173"/>
                    </a:lnTo>
                    <a:lnTo>
                      <a:pt x="12" y="165"/>
                    </a:lnTo>
                    <a:lnTo>
                      <a:pt x="12" y="165"/>
                    </a:lnTo>
                    <a:lnTo>
                      <a:pt x="6" y="153"/>
                    </a:lnTo>
                    <a:lnTo>
                      <a:pt x="6" y="159"/>
                    </a:lnTo>
                    <a:lnTo>
                      <a:pt x="6" y="165"/>
                    </a:lnTo>
                    <a:lnTo>
                      <a:pt x="6" y="173"/>
                    </a:lnTo>
                    <a:lnTo>
                      <a:pt x="6" y="173"/>
                    </a:lnTo>
                    <a:lnTo>
                      <a:pt x="6" y="179"/>
                    </a:lnTo>
                    <a:lnTo>
                      <a:pt x="6" y="179"/>
                    </a:lnTo>
                    <a:lnTo>
                      <a:pt x="6" y="179"/>
                    </a:lnTo>
                    <a:lnTo>
                      <a:pt x="6" y="179"/>
                    </a:lnTo>
                    <a:lnTo>
                      <a:pt x="6" y="179"/>
                    </a:lnTo>
                    <a:lnTo>
                      <a:pt x="6" y="165"/>
                    </a:lnTo>
                    <a:lnTo>
                      <a:pt x="6" y="148"/>
                    </a:lnTo>
                    <a:lnTo>
                      <a:pt x="6" y="148"/>
                    </a:lnTo>
                    <a:lnTo>
                      <a:pt x="6" y="136"/>
                    </a:lnTo>
                    <a:lnTo>
                      <a:pt x="6" y="130"/>
                    </a:lnTo>
                    <a:lnTo>
                      <a:pt x="6" y="124"/>
                    </a:lnTo>
                    <a:lnTo>
                      <a:pt x="6" y="124"/>
                    </a:lnTo>
                    <a:lnTo>
                      <a:pt x="6" y="142"/>
                    </a:lnTo>
                    <a:lnTo>
                      <a:pt x="6" y="142"/>
                    </a:lnTo>
                    <a:lnTo>
                      <a:pt x="0" y="136"/>
                    </a:lnTo>
                    <a:lnTo>
                      <a:pt x="0" y="130"/>
                    </a:lnTo>
                    <a:lnTo>
                      <a:pt x="0" y="130"/>
                    </a:lnTo>
                    <a:lnTo>
                      <a:pt x="0" y="130"/>
                    </a:lnTo>
                    <a:lnTo>
                      <a:pt x="0" y="118"/>
                    </a:lnTo>
                    <a:lnTo>
                      <a:pt x="0" y="110"/>
                    </a:lnTo>
                    <a:lnTo>
                      <a:pt x="0" y="110"/>
                    </a:lnTo>
                    <a:lnTo>
                      <a:pt x="0" y="104"/>
                    </a:lnTo>
                    <a:lnTo>
                      <a:pt x="6" y="93"/>
                    </a:lnTo>
                    <a:lnTo>
                      <a:pt x="6" y="87"/>
                    </a:lnTo>
                    <a:lnTo>
                      <a:pt x="6" y="87"/>
                    </a:lnTo>
                    <a:lnTo>
                      <a:pt x="6" y="87"/>
                    </a:lnTo>
                    <a:lnTo>
                      <a:pt x="6" y="81"/>
                    </a:lnTo>
                    <a:lnTo>
                      <a:pt x="6" y="63"/>
                    </a:lnTo>
                    <a:lnTo>
                      <a:pt x="6" y="63"/>
                    </a:lnTo>
                    <a:lnTo>
                      <a:pt x="6" y="55"/>
                    </a:lnTo>
                    <a:lnTo>
                      <a:pt x="12" y="43"/>
                    </a:lnTo>
                    <a:lnTo>
                      <a:pt x="18" y="37"/>
                    </a:lnTo>
                    <a:lnTo>
                      <a:pt x="18" y="37"/>
                    </a:lnTo>
                    <a:lnTo>
                      <a:pt x="18" y="32"/>
                    </a:lnTo>
                    <a:lnTo>
                      <a:pt x="24" y="32"/>
                    </a:lnTo>
                    <a:lnTo>
                      <a:pt x="24" y="26"/>
                    </a:lnTo>
                    <a:lnTo>
                      <a:pt x="24" y="26"/>
                    </a:lnTo>
                    <a:lnTo>
                      <a:pt x="18" y="32"/>
                    </a:lnTo>
                    <a:lnTo>
                      <a:pt x="18" y="32"/>
                    </a:lnTo>
                    <a:lnTo>
                      <a:pt x="24" y="26"/>
                    </a:lnTo>
                    <a:lnTo>
                      <a:pt x="30" y="20"/>
                    </a:lnTo>
                    <a:lnTo>
                      <a:pt x="30" y="20"/>
                    </a:lnTo>
                    <a:lnTo>
                      <a:pt x="37" y="14"/>
                    </a:lnTo>
                    <a:lnTo>
                      <a:pt x="49" y="14"/>
                    </a:lnTo>
                    <a:lnTo>
                      <a:pt x="61" y="8"/>
                    </a:lnTo>
                    <a:lnTo>
                      <a:pt x="61" y="8"/>
                    </a:lnTo>
                    <a:lnTo>
                      <a:pt x="67" y="8"/>
                    </a:lnTo>
                    <a:lnTo>
                      <a:pt x="73" y="8"/>
                    </a:lnTo>
                    <a:lnTo>
                      <a:pt x="79" y="8"/>
                    </a:lnTo>
                    <a:lnTo>
                      <a:pt x="79" y="8"/>
                    </a:lnTo>
                    <a:lnTo>
                      <a:pt x="73" y="0"/>
                    </a:lnTo>
                    <a:lnTo>
                      <a:pt x="73" y="0"/>
                    </a:lnTo>
                    <a:lnTo>
                      <a:pt x="79" y="8"/>
                    </a:lnTo>
                    <a:lnTo>
                      <a:pt x="85" y="8"/>
                    </a:lnTo>
                    <a:lnTo>
                      <a:pt x="85" y="8"/>
                    </a:lnTo>
                    <a:lnTo>
                      <a:pt x="85" y="8"/>
                    </a:lnTo>
                    <a:lnTo>
                      <a:pt x="93" y="8"/>
                    </a:lnTo>
                    <a:lnTo>
                      <a:pt x="93" y="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63" name="Freeform 151"/>
              <p:cNvSpPr>
                <a:spLocks/>
              </p:cNvSpPr>
              <p:nvPr/>
            </p:nvSpPr>
            <p:spPr bwMode="auto">
              <a:xfrm>
                <a:off x="3987" y="1967"/>
                <a:ext cx="171" cy="93"/>
              </a:xfrm>
              <a:custGeom>
                <a:avLst/>
                <a:gdLst>
                  <a:gd name="T0" fmla="*/ 159 w 171"/>
                  <a:gd name="T1" fmla="*/ 26 h 93"/>
                  <a:gd name="T2" fmla="*/ 171 w 171"/>
                  <a:gd name="T3" fmla="*/ 20 h 93"/>
                  <a:gd name="T4" fmla="*/ 165 w 171"/>
                  <a:gd name="T5" fmla="*/ 38 h 93"/>
                  <a:gd name="T6" fmla="*/ 159 w 171"/>
                  <a:gd name="T7" fmla="*/ 55 h 93"/>
                  <a:gd name="T8" fmla="*/ 159 w 171"/>
                  <a:gd name="T9" fmla="*/ 49 h 93"/>
                  <a:gd name="T10" fmla="*/ 148 w 171"/>
                  <a:gd name="T11" fmla="*/ 69 h 93"/>
                  <a:gd name="T12" fmla="*/ 142 w 171"/>
                  <a:gd name="T13" fmla="*/ 75 h 93"/>
                  <a:gd name="T14" fmla="*/ 148 w 171"/>
                  <a:gd name="T15" fmla="*/ 75 h 93"/>
                  <a:gd name="T16" fmla="*/ 134 w 171"/>
                  <a:gd name="T17" fmla="*/ 75 h 93"/>
                  <a:gd name="T18" fmla="*/ 116 w 171"/>
                  <a:gd name="T19" fmla="*/ 87 h 93"/>
                  <a:gd name="T20" fmla="*/ 116 w 171"/>
                  <a:gd name="T21" fmla="*/ 81 h 93"/>
                  <a:gd name="T22" fmla="*/ 104 w 171"/>
                  <a:gd name="T23" fmla="*/ 87 h 93"/>
                  <a:gd name="T24" fmla="*/ 98 w 171"/>
                  <a:gd name="T25" fmla="*/ 87 h 93"/>
                  <a:gd name="T26" fmla="*/ 110 w 171"/>
                  <a:gd name="T27" fmla="*/ 93 h 93"/>
                  <a:gd name="T28" fmla="*/ 92 w 171"/>
                  <a:gd name="T29" fmla="*/ 87 h 93"/>
                  <a:gd name="T30" fmla="*/ 73 w 171"/>
                  <a:gd name="T31" fmla="*/ 87 h 93"/>
                  <a:gd name="T32" fmla="*/ 67 w 171"/>
                  <a:gd name="T33" fmla="*/ 93 h 93"/>
                  <a:gd name="T34" fmla="*/ 55 w 171"/>
                  <a:gd name="T35" fmla="*/ 87 h 93"/>
                  <a:gd name="T36" fmla="*/ 49 w 171"/>
                  <a:gd name="T37" fmla="*/ 93 h 93"/>
                  <a:gd name="T38" fmla="*/ 37 w 171"/>
                  <a:gd name="T39" fmla="*/ 81 h 93"/>
                  <a:gd name="T40" fmla="*/ 24 w 171"/>
                  <a:gd name="T41" fmla="*/ 81 h 93"/>
                  <a:gd name="T42" fmla="*/ 24 w 171"/>
                  <a:gd name="T43" fmla="*/ 75 h 93"/>
                  <a:gd name="T44" fmla="*/ 18 w 171"/>
                  <a:gd name="T45" fmla="*/ 69 h 93"/>
                  <a:gd name="T46" fmla="*/ 6 w 171"/>
                  <a:gd name="T47" fmla="*/ 55 h 93"/>
                  <a:gd name="T48" fmla="*/ 12 w 171"/>
                  <a:gd name="T49" fmla="*/ 55 h 93"/>
                  <a:gd name="T50" fmla="*/ 6 w 171"/>
                  <a:gd name="T51" fmla="*/ 49 h 93"/>
                  <a:gd name="T52" fmla="*/ 0 w 171"/>
                  <a:gd name="T53" fmla="*/ 26 h 93"/>
                  <a:gd name="T54" fmla="*/ 0 w 171"/>
                  <a:gd name="T55" fmla="*/ 32 h 93"/>
                  <a:gd name="T56" fmla="*/ 6 w 171"/>
                  <a:gd name="T57" fmla="*/ 49 h 93"/>
                  <a:gd name="T58" fmla="*/ 12 w 171"/>
                  <a:gd name="T59" fmla="*/ 38 h 93"/>
                  <a:gd name="T60" fmla="*/ 12 w 171"/>
                  <a:gd name="T61" fmla="*/ 49 h 93"/>
                  <a:gd name="T62" fmla="*/ 24 w 171"/>
                  <a:gd name="T63" fmla="*/ 61 h 93"/>
                  <a:gd name="T64" fmla="*/ 31 w 171"/>
                  <a:gd name="T65" fmla="*/ 61 h 93"/>
                  <a:gd name="T66" fmla="*/ 37 w 171"/>
                  <a:gd name="T67" fmla="*/ 69 h 93"/>
                  <a:gd name="T68" fmla="*/ 43 w 171"/>
                  <a:gd name="T69" fmla="*/ 75 h 93"/>
                  <a:gd name="T70" fmla="*/ 49 w 171"/>
                  <a:gd name="T71" fmla="*/ 69 h 93"/>
                  <a:gd name="T72" fmla="*/ 61 w 171"/>
                  <a:gd name="T73" fmla="*/ 81 h 93"/>
                  <a:gd name="T74" fmla="*/ 73 w 171"/>
                  <a:gd name="T75" fmla="*/ 81 h 93"/>
                  <a:gd name="T76" fmla="*/ 79 w 171"/>
                  <a:gd name="T77" fmla="*/ 81 h 93"/>
                  <a:gd name="T78" fmla="*/ 92 w 171"/>
                  <a:gd name="T79" fmla="*/ 81 h 93"/>
                  <a:gd name="T80" fmla="*/ 98 w 171"/>
                  <a:gd name="T81" fmla="*/ 81 h 93"/>
                  <a:gd name="T82" fmla="*/ 110 w 171"/>
                  <a:gd name="T83" fmla="*/ 75 h 93"/>
                  <a:gd name="T84" fmla="*/ 122 w 171"/>
                  <a:gd name="T85" fmla="*/ 69 h 93"/>
                  <a:gd name="T86" fmla="*/ 134 w 171"/>
                  <a:gd name="T87" fmla="*/ 61 h 93"/>
                  <a:gd name="T88" fmla="*/ 148 w 171"/>
                  <a:gd name="T89" fmla="*/ 55 h 93"/>
                  <a:gd name="T90" fmla="*/ 153 w 171"/>
                  <a:gd name="T91" fmla="*/ 49 h 93"/>
                  <a:gd name="T92" fmla="*/ 153 w 171"/>
                  <a:gd name="T93" fmla="*/ 49 h 93"/>
                  <a:gd name="T94" fmla="*/ 159 w 171"/>
                  <a:gd name="T95" fmla="*/ 38 h 93"/>
                  <a:gd name="T96" fmla="*/ 159 w 171"/>
                  <a:gd name="T97" fmla="*/ 20 h 93"/>
                  <a:gd name="T98" fmla="*/ 159 w 171"/>
                  <a:gd name="T99" fmla="*/ 0 h 93"/>
                  <a:gd name="T100" fmla="*/ 171 w 171"/>
                  <a:gd name="T101" fmla="*/ 6 h 93"/>
                  <a:gd name="T102" fmla="*/ 165 w 171"/>
                  <a:gd name="T103"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93">
                    <a:moveTo>
                      <a:pt x="165" y="14"/>
                    </a:moveTo>
                    <a:lnTo>
                      <a:pt x="165" y="20"/>
                    </a:lnTo>
                    <a:lnTo>
                      <a:pt x="159" y="20"/>
                    </a:lnTo>
                    <a:lnTo>
                      <a:pt x="159" y="26"/>
                    </a:lnTo>
                    <a:lnTo>
                      <a:pt x="159" y="26"/>
                    </a:lnTo>
                    <a:lnTo>
                      <a:pt x="159" y="26"/>
                    </a:lnTo>
                    <a:lnTo>
                      <a:pt x="165" y="26"/>
                    </a:lnTo>
                    <a:lnTo>
                      <a:pt x="171" y="20"/>
                    </a:lnTo>
                    <a:lnTo>
                      <a:pt x="171" y="20"/>
                    </a:lnTo>
                    <a:lnTo>
                      <a:pt x="165" y="32"/>
                    </a:lnTo>
                    <a:lnTo>
                      <a:pt x="165" y="32"/>
                    </a:lnTo>
                    <a:lnTo>
                      <a:pt x="165" y="38"/>
                    </a:lnTo>
                    <a:lnTo>
                      <a:pt x="165" y="38"/>
                    </a:lnTo>
                    <a:lnTo>
                      <a:pt x="165" y="38"/>
                    </a:lnTo>
                    <a:lnTo>
                      <a:pt x="159" y="44"/>
                    </a:lnTo>
                    <a:lnTo>
                      <a:pt x="159" y="55"/>
                    </a:lnTo>
                    <a:lnTo>
                      <a:pt x="159" y="55"/>
                    </a:lnTo>
                    <a:lnTo>
                      <a:pt x="159" y="55"/>
                    </a:lnTo>
                    <a:lnTo>
                      <a:pt x="159" y="44"/>
                    </a:lnTo>
                    <a:lnTo>
                      <a:pt x="159" y="49"/>
                    </a:lnTo>
                    <a:lnTo>
                      <a:pt x="153" y="55"/>
                    </a:lnTo>
                    <a:lnTo>
                      <a:pt x="153" y="61"/>
                    </a:lnTo>
                    <a:lnTo>
                      <a:pt x="153" y="61"/>
                    </a:lnTo>
                    <a:lnTo>
                      <a:pt x="148" y="69"/>
                    </a:lnTo>
                    <a:lnTo>
                      <a:pt x="142" y="69"/>
                    </a:lnTo>
                    <a:lnTo>
                      <a:pt x="142" y="69"/>
                    </a:lnTo>
                    <a:lnTo>
                      <a:pt x="142" y="69"/>
                    </a:lnTo>
                    <a:lnTo>
                      <a:pt x="142" y="75"/>
                    </a:lnTo>
                    <a:lnTo>
                      <a:pt x="148" y="75"/>
                    </a:lnTo>
                    <a:lnTo>
                      <a:pt x="148" y="75"/>
                    </a:lnTo>
                    <a:lnTo>
                      <a:pt x="148" y="75"/>
                    </a:lnTo>
                    <a:lnTo>
                      <a:pt x="148" y="75"/>
                    </a:lnTo>
                    <a:lnTo>
                      <a:pt x="142" y="75"/>
                    </a:lnTo>
                    <a:lnTo>
                      <a:pt x="142" y="69"/>
                    </a:lnTo>
                    <a:lnTo>
                      <a:pt x="142" y="69"/>
                    </a:lnTo>
                    <a:lnTo>
                      <a:pt x="134" y="75"/>
                    </a:lnTo>
                    <a:lnTo>
                      <a:pt x="128" y="75"/>
                    </a:lnTo>
                    <a:lnTo>
                      <a:pt x="122" y="75"/>
                    </a:lnTo>
                    <a:lnTo>
                      <a:pt x="122" y="75"/>
                    </a:lnTo>
                    <a:lnTo>
                      <a:pt x="116" y="87"/>
                    </a:lnTo>
                    <a:lnTo>
                      <a:pt x="116" y="87"/>
                    </a:lnTo>
                    <a:lnTo>
                      <a:pt x="116" y="87"/>
                    </a:lnTo>
                    <a:lnTo>
                      <a:pt x="116" y="81"/>
                    </a:lnTo>
                    <a:lnTo>
                      <a:pt x="116" y="81"/>
                    </a:lnTo>
                    <a:lnTo>
                      <a:pt x="110" y="81"/>
                    </a:lnTo>
                    <a:lnTo>
                      <a:pt x="104" y="87"/>
                    </a:lnTo>
                    <a:lnTo>
                      <a:pt x="104" y="87"/>
                    </a:lnTo>
                    <a:lnTo>
                      <a:pt x="104" y="87"/>
                    </a:lnTo>
                    <a:lnTo>
                      <a:pt x="98" y="87"/>
                    </a:lnTo>
                    <a:lnTo>
                      <a:pt x="98" y="87"/>
                    </a:lnTo>
                    <a:lnTo>
                      <a:pt x="98" y="87"/>
                    </a:lnTo>
                    <a:lnTo>
                      <a:pt x="98" y="87"/>
                    </a:lnTo>
                    <a:lnTo>
                      <a:pt x="104" y="93"/>
                    </a:lnTo>
                    <a:lnTo>
                      <a:pt x="104" y="93"/>
                    </a:lnTo>
                    <a:lnTo>
                      <a:pt x="110" y="93"/>
                    </a:lnTo>
                    <a:lnTo>
                      <a:pt x="110" y="93"/>
                    </a:lnTo>
                    <a:lnTo>
                      <a:pt x="104" y="93"/>
                    </a:lnTo>
                    <a:lnTo>
                      <a:pt x="98" y="93"/>
                    </a:lnTo>
                    <a:lnTo>
                      <a:pt x="92" y="87"/>
                    </a:lnTo>
                    <a:lnTo>
                      <a:pt x="92" y="87"/>
                    </a:lnTo>
                    <a:lnTo>
                      <a:pt x="87" y="87"/>
                    </a:lnTo>
                    <a:lnTo>
                      <a:pt x="79" y="87"/>
                    </a:lnTo>
                    <a:lnTo>
                      <a:pt x="73" y="87"/>
                    </a:lnTo>
                    <a:lnTo>
                      <a:pt x="73" y="87"/>
                    </a:lnTo>
                    <a:lnTo>
                      <a:pt x="67" y="93"/>
                    </a:lnTo>
                    <a:lnTo>
                      <a:pt x="67" y="93"/>
                    </a:lnTo>
                    <a:lnTo>
                      <a:pt x="67" y="93"/>
                    </a:lnTo>
                    <a:lnTo>
                      <a:pt x="67" y="93"/>
                    </a:lnTo>
                    <a:lnTo>
                      <a:pt x="67" y="87"/>
                    </a:lnTo>
                    <a:lnTo>
                      <a:pt x="61" y="87"/>
                    </a:lnTo>
                    <a:lnTo>
                      <a:pt x="55" y="87"/>
                    </a:lnTo>
                    <a:lnTo>
                      <a:pt x="55" y="87"/>
                    </a:lnTo>
                    <a:lnTo>
                      <a:pt x="55" y="87"/>
                    </a:lnTo>
                    <a:lnTo>
                      <a:pt x="49" y="87"/>
                    </a:lnTo>
                    <a:lnTo>
                      <a:pt x="49" y="93"/>
                    </a:lnTo>
                    <a:lnTo>
                      <a:pt x="49" y="93"/>
                    </a:lnTo>
                    <a:lnTo>
                      <a:pt x="49" y="93"/>
                    </a:lnTo>
                    <a:lnTo>
                      <a:pt x="49" y="87"/>
                    </a:lnTo>
                    <a:lnTo>
                      <a:pt x="43" y="87"/>
                    </a:lnTo>
                    <a:lnTo>
                      <a:pt x="37" y="81"/>
                    </a:lnTo>
                    <a:lnTo>
                      <a:pt x="37" y="75"/>
                    </a:lnTo>
                    <a:lnTo>
                      <a:pt x="37" y="75"/>
                    </a:lnTo>
                    <a:lnTo>
                      <a:pt x="31" y="81"/>
                    </a:lnTo>
                    <a:lnTo>
                      <a:pt x="24" y="81"/>
                    </a:lnTo>
                    <a:lnTo>
                      <a:pt x="24" y="81"/>
                    </a:lnTo>
                    <a:lnTo>
                      <a:pt x="24" y="81"/>
                    </a:lnTo>
                    <a:lnTo>
                      <a:pt x="31" y="75"/>
                    </a:lnTo>
                    <a:lnTo>
                      <a:pt x="24" y="75"/>
                    </a:lnTo>
                    <a:lnTo>
                      <a:pt x="24" y="69"/>
                    </a:lnTo>
                    <a:lnTo>
                      <a:pt x="24" y="69"/>
                    </a:lnTo>
                    <a:lnTo>
                      <a:pt x="24" y="69"/>
                    </a:lnTo>
                    <a:lnTo>
                      <a:pt x="18" y="69"/>
                    </a:lnTo>
                    <a:lnTo>
                      <a:pt x="12" y="61"/>
                    </a:lnTo>
                    <a:lnTo>
                      <a:pt x="12" y="61"/>
                    </a:lnTo>
                    <a:lnTo>
                      <a:pt x="12" y="61"/>
                    </a:lnTo>
                    <a:lnTo>
                      <a:pt x="6" y="55"/>
                    </a:lnTo>
                    <a:lnTo>
                      <a:pt x="0" y="55"/>
                    </a:lnTo>
                    <a:lnTo>
                      <a:pt x="0" y="49"/>
                    </a:lnTo>
                    <a:lnTo>
                      <a:pt x="0" y="49"/>
                    </a:lnTo>
                    <a:lnTo>
                      <a:pt x="12" y="55"/>
                    </a:lnTo>
                    <a:lnTo>
                      <a:pt x="12" y="55"/>
                    </a:lnTo>
                    <a:lnTo>
                      <a:pt x="6" y="55"/>
                    </a:lnTo>
                    <a:lnTo>
                      <a:pt x="6" y="49"/>
                    </a:lnTo>
                    <a:lnTo>
                      <a:pt x="6" y="49"/>
                    </a:lnTo>
                    <a:lnTo>
                      <a:pt x="0" y="38"/>
                    </a:lnTo>
                    <a:lnTo>
                      <a:pt x="0" y="32"/>
                    </a:lnTo>
                    <a:lnTo>
                      <a:pt x="0" y="26"/>
                    </a:lnTo>
                    <a:lnTo>
                      <a:pt x="0" y="26"/>
                    </a:lnTo>
                    <a:lnTo>
                      <a:pt x="0" y="26"/>
                    </a:lnTo>
                    <a:lnTo>
                      <a:pt x="0" y="26"/>
                    </a:lnTo>
                    <a:lnTo>
                      <a:pt x="0" y="32"/>
                    </a:lnTo>
                    <a:lnTo>
                      <a:pt x="0" y="32"/>
                    </a:lnTo>
                    <a:lnTo>
                      <a:pt x="0" y="38"/>
                    </a:lnTo>
                    <a:lnTo>
                      <a:pt x="6" y="44"/>
                    </a:lnTo>
                    <a:lnTo>
                      <a:pt x="6" y="49"/>
                    </a:lnTo>
                    <a:lnTo>
                      <a:pt x="6" y="49"/>
                    </a:lnTo>
                    <a:lnTo>
                      <a:pt x="6" y="49"/>
                    </a:lnTo>
                    <a:lnTo>
                      <a:pt x="12" y="44"/>
                    </a:lnTo>
                    <a:lnTo>
                      <a:pt x="12" y="38"/>
                    </a:lnTo>
                    <a:lnTo>
                      <a:pt x="12" y="38"/>
                    </a:lnTo>
                    <a:lnTo>
                      <a:pt x="12" y="44"/>
                    </a:lnTo>
                    <a:lnTo>
                      <a:pt x="12" y="49"/>
                    </a:lnTo>
                    <a:lnTo>
                      <a:pt x="12" y="49"/>
                    </a:lnTo>
                    <a:lnTo>
                      <a:pt x="12" y="49"/>
                    </a:lnTo>
                    <a:lnTo>
                      <a:pt x="18" y="55"/>
                    </a:lnTo>
                    <a:lnTo>
                      <a:pt x="18" y="61"/>
                    </a:lnTo>
                    <a:lnTo>
                      <a:pt x="24" y="61"/>
                    </a:lnTo>
                    <a:lnTo>
                      <a:pt x="24" y="61"/>
                    </a:lnTo>
                    <a:lnTo>
                      <a:pt x="24" y="49"/>
                    </a:lnTo>
                    <a:lnTo>
                      <a:pt x="24" y="55"/>
                    </a:lnTo>
                    <a:lnTo>
                      <a:pt x="24" y="61"/>
                    </a:lnTo>
                    <a:lnTo>
                      <a:pt x="31" y="61"/>
                    </a:lnTo>
                    <a:lnTo>
                      <a:pt x="31" y="61"/>
                    </a:lnTo>
                    <a:lnTo>
                      <a:pt x="31" y="69"/>
                    </a:lnTo>
                    <a:lnTo>
                      <a:pt x="37" y="69"/>
                    </a:lnTo>
                    <a:lnTo>
                      <a:pt x="37" y="69"/>
                    </a:lnTo>
                    <a:lnTo>
                      <a:pt x="37" y="69"/>
                    </a:lnTo>
                    <a:lnTo>
                      <a:pt x="43" y="69"/>
                    </a:lnTo>
                    <a:lnTo>
                      <a:pt x="43" y="75"/>
                    </a:lnTo>
                    <a:lnTo>
                      <a:pt x="43" y="75"/>
                    </a:lnTo>
                    <a:lnTo>
                      <a:pt x="49" y="81"/>
                    </a:lnTo>
                    <a:lnTo>
                      <a:pt x="55" y="81"/>
                    </a:lnTo>
                    <a:lnTo>
                      <a:pt x="55" y="81"/>
                    </a:lnTo>
                    <a:lnTo>
                      <a:pt x="49" y="69"/>
                    </a:lnTo>
                    <a:lnTo>
                      <a:pt x="55" y="81"/>
                    </a:lnTo>
                    <a:lnTo>
                      <a:pt x="55" y="81"/>
                    </a:lnTo>
                    <a:lnTo>
                      <a:pt x="55" y="81"/>
                    </a:lnTo>
                    <a:lnTo>
                      <a:pt x="61" y="81"/>
                    </a:lnTo>
                    <a:lnTo>
                      <a:pt x="61" y="81"/>
                    </a:lnTo>
                    <a:lnTo>
                      <a:pt x="67" y="81"/>
                    </a:lnTo>
                    <a:lnTo>
                      <a:pt x="67" y="81"/>
                    </a:lnTo>
                    <a:lnTo>
                      <a:pt x="73" y="81"/>
                    </a:lnTo>
                    <a:lnTo>
                      <a:pt x="73" y="81"/>
                    </a:lnTo>
                    <a:lnTo>
                      <a:pt x="79" y="75"/>
                    </a:lnTo>
                    <a:lnTo>
                      <a:pt x="79" y="81"/>
                    </a:lnTo>
                    <a:lnTo>
                      <a:pt x="79" y="81"/>
                    </a:lnTo>
                    <a:lnTo>
                      <a:pt x="87" y="81"/>
                    </a:lnTo>
                    <a:lnTo>
                      <a:pt x="92" y="81"/>
                    </a:lnTo>
                    <a:lnTo>
                      <a:pt x="92" y="81"/>
                    </a:lnTo>
                    <a:lnTo>
                      <a:pt x="92" y="81"/>
                    </a:lnTo>
                    <a:lnTo>
                      <a:pt x="98" y="81"/>
                    </a:lnTo>
                    <a:lnTo>
                      <a:pt x="104" y="75"/>
                    </a:lnTo>
                    <a:lnTo>
                      <a:pt x="104" y="75"/>
                    </a:lnTo>
                    <a:lnTo>
                      <a:pt x="98" y="81"/>
                    </a:lnTo>
                    <a:lnTo>
                      <a:pt x="98" y="81"/>
                    </a:lnTo>
                    <a:lnTo>
                      <a:pt x="104" y="81"/>
                    </a:lnTo>
                    <a:lnTo>
                      <a:pt x="110" y="75"/>
                    </a:lnTo>
                    <a:lnTo>
                      <a:pt x="110" y="75"/>
                    </a:lnTo>
                    <a:lnTo>
                      <a:pt x="116" y="75"/>
                    </a:lnTo>
                    <a:lnTo>
                      <a:pt x="116" y="75"/>
                    </a:lnTo>
                    <a:lnTo>
                      <a:pt x="122" y="69"/>
                    </a:lnTo>
                    <a:lnTo>
                      <a:pt x="122" y="69"/>
                    </a:lnTo>
                    <a:lnTo>
                      <a:pt x="122" y="69"/>
                    </a:lnTo>
                    <a:lnTo>
                      <a:pt x="122" y="69"/>
                    </a:lnTo>
                    <a:lnTo>
                      <a:pt x="128" y="69"/>
                    </a:lnTo>
                    <a:lnTo>
                      <a:pt x="134" y="61"/>
                    </a:lnTo>
                    <a:lnTo>
                      <a:pt x="134" y="69"/>
                    </a:lnTo>
                    <a:lnTo>
                      <a:pt x="134" y="69"/>
                    </a:lnTo>
                    <a:lnTo>
                      <a:pt x="142" y="61"/>
                    </a:lnTo>
                    <a:lnTo>
                      <a:pt x="148" y="55"/>
                    </a:lnTo>
                    <a:lnTo>
                      <a:pt x="148" y="55"/>
                    </a:lnTo>
                    <a:lnTo>
                      <a:pt x="148" y="55"/>
                    </a:lnTo>
                    <a:lnTo>
                      <a:pt x="153" y="49"/>
                    </a:lnTo>
                    <a:lnTo>
                      <a:pt x="153" y="49"/>
                    </a:lnTo>
                    <a:lnTo>
                      <a:pt x="153" y="49"/>
                    </a:lnTo>
                    <a:lnTo>
                      <a:pt x="148" y="49"/>
                    </a:lnTo>
                    <a:lnTo>
                      <a:pt x="148" y="49"/>
                    </a:lnTo>
                    <a:lnTo>
                      <a:pt x="153" y="49"/>
                    </a:lnTo>
                    <a:lnTo>
                      <a:pt x="153" y="44"/>
                    </a:lnTo>
                    <a:lnTo>
                      <a:pt x="153" y="44"/>
                    </a:lnTo>
                    <a:lnTo>
                      <a:pt x="153" y="38"/>
                    </a:lnTo>
                    <a:lnTo>
                      <a:pt x="159" y="38"/>
                    </a:lnTo>
                    <a:lnTo>
                      <a:pt x="159" y="32"/>
                    </a:lnTo>
                    <a:lnTo>
                      <a:pt x="159" y="32"/>
                    </a:lnTo>
                    <a:lnTo>
                      <a:pt x="159" y="20"/>
                    </a:lnTo>
                    <a:lnTo>
                      <a:pt x="159" y="20"/>
                    </a:lnTo>
                    <a:lnTo>
                      <a:pt x="159" y="6"/>
                    </a:lnTo>
                    <a:lnTo>
                      <a:pt x="159" y="6"/>
                    </a:lnTo>
                    <a:lnTo>
                      <a:pt x="159" y="6"/>
                    </a:lnTo>
                    <a:lnTo>
                      <a:pt x="159" y="0"/>
                    </a:lnTo>
                    <a:lnTo>
                      <a:pt x="159" y="0"/>
                    </a:lnTo>
                    <a:lnTo>
                      <a:pt x="159" y="0"/>
                    </a:lnTo>
                    <a:lnTo>
                      <a:pt x="165" y="6"/>
                    </a:lnTo>
                    <a:lnTo>
                      <a:pt x="171" y="6"/>
                    </a:lnTo>
                    <a:lnTo>
                      <a:pt x="171" y="6"/>
                    </a:lnTo>
                    <a:lnTo>
                      <a:pt x="165" y="6"/>
                    </a:lnTo>
                    <a:lnTo>
                      <a:pt x="165" y="6"/>
                    </a:lnTo>
                    <a:lnTo>
                      <a:pt x="165"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64" name="Freeform 152"/>
              <p:cNvSpPr>
                <a:spLocks/>
              </p:cNvSpPr>
              <p:nvPr/>
            </p:nvSpPr>
            <p:spPr bwMode="auto">
              <a:xfrm>
                <a:off x="3993" y="1926"/>
                <a:ext cx="153" cy="102"/>
              </a:xfrm>
              <a:custGeom>
                <a:avLst/>
                <a:gdLst>
                  <a:gd name="T0" fmla="*/ 43 w 153"/>
                  <a:gd name="T1" fmla="*/ 6 h 102"/>
                  <a:gd name="T2" fmla="*/ 25 w 153"/>
                  <a:gd name="T3" fmla="*/ 12 h 102"/>
                  <a:gd name="T4" fmla="*/ 12 w 153"/>
                  <a:gd name="T5" fmla="*/ 18 h 102"/>
                  <a:gd name="T6" fmla="*/ 18 w 153"/>
                  <a:gd name="T7" fmla="*/ 24 h 102"/>
                  <a:gd name="T8" fmla="*/ 6 w 153"/>
                  <a:gd name="T9" fmla="*/ 29 h 102"/>
                  <a:gd name="T10" fmla="*/ 0 w 153"/>
                  <a:gd name="T11" fmla="*/ 47 h 102"/>
                  <a:gd name="T12" fmla="*/ 0 w 153"/>
                  <a:gd name="T13" fmla="*/ 61 h 102"/>
                  <a:gd name="T14" fmla="*/ 6 w 153"/>
                  <a:gd name="T15" fmla="*/ 55 h 102"/>
                  <a:gd name="T16" fmla="*/ 6 w 153"/>
                  <a:gd name="T17" fmla="*/ 41 h 102"/>
                  <a:gd name="T18" fmla="*/ 6 w 153"/>
                  <a:gd name="T19" fmla="*/ 61 h 102"/>
                  <a:gd name="T20" fmla="*/ 12 w 153"/>
                  <a:gd name="T21" fmla="*/ 67 h 102"/>
                  <a:gd name="T22" fmla="*/ 12 w 153"/>
                  <a:gd name="T23" fmla="*/ 73 h 102"/>
                  <a:gd name="T24" fmla="*/ 18 w 153"/>
                  <a:gd name="T25" fmla="*/ 61 h 102"/>
                  <a:gd name="T26" fmla="*/ 18 w 153"/>
                  <a:gd name="T27" fmla="*/ 73 h 102"/>
                  <a:gd name="T28" fmla="*/ 25 w 153"/>
                  <a:gd name="T29" fmla="*/ 85 h 102"/>
                  <a:gd name="T30" fmla="*/ 31 w 153"/>
                  <a:gd name="T31" fmla="*/ 96 h 102"/>
                  <a:gd name="T32" fmla="*/ 37 w 153"/>
                  <a:gd name="T33" fmla="*/ 96 h 102"/>
                  <a:gd name="T34" fmla="*/ 55 w 153"/>
                  <a:gd name="T35" fmla="*/ 102 h 102"/>
                  <a:gd name="T36" fmla="*/ 49 w 153"/>
                  <a:gd name="T37" fmla="*/ 90 h 102"/>
                  <a:gd name="T38" fmla="*/ 55 w 153"/>
                  <a:gd name="T39" fmla="*/ 85 h 102"/>
                  <a:gd name="T40" fmla="*/ 61 w 153"/>
                  <a:gd name="T41" fmla="*/ 90 h 102"/>
                  <a:gd name="T42" fmla="*/ 67 w 153"/>
                  <a:gd name="T43" fmla="*/ 96 h 102"/>
                  <a:gd name="T44" fmla="*/ 73 w 153"/>
                  <a:gd name="T45" fmla="*/ 102 h 102"/>
                  <a:gd name="T46" fmla="*/ 73 w 153"/>
                  <a:gd name="T47" fmla="*/ 96 h 102"/>
                  <a:gd name="T48" fmla="*/ 81 w 153"/>
                  <a:gd name="T49" fmla="*/ 102 h 102"/>
                  <a:gd name="T50" fmla="*/ 86 w 153"/>
                  <a:gd name="T51" fmla="*/ 102 h 102"/>
                  <a:gd name="T52" fmla="*/ 92 w 153"/>
                  <a:gd name="T53" fmla="*/ 96 h 102"/>
                  <a:gd name="T54" fmla="*/ 86 w 153"/>
                  <a:gd name="T55" fmla="*/ 90 h 102"/>
                  <a:gd name="T56" fmla="*/ 98 w 153"/>
                  <a:gd name="T57" fmla="*/ 102 h 102"/>
                  <a:gd name="T58" fmla="*/ 110 w 153"/>
                  <a:gd name="T59" fmla="*/ 102 h 102"/>
                  <a:gd name="T60" fmla="*/ 116 w 153"/>
                  <a:gd name="T61" fmla="*/ 102 h 102"/>
                  <a:gd name="T62" fmla="*/ 110 w 153"/>
                  <a:gd name="T63" fmla="*/ 96 h 102"/>
                  <a:gd name="T64" fmla="*/ 116 w 153"/>
                  <a:gd name="T65" fmla="*/ 90 h 102"/>
                  <a:gd name="T66" fmla="*/ 116 w 153"/>
                  <a:gd name="T67" fmla="*/ 85 h 102"/>
                  <a:gd name="T68" fmla="*/ 122 w 153"/>
                  <a:gd name="T69" fmla="*/ 96 h 102"/>
                  <a:gd name="T70" fmla="*/ 128 w 153"/>
                  <a:gd name="T71" fmla="*/ 90 h 102"/>
                  <a:gd name="T72" fmla="*/ 128 w 153"/>
                  <a:gd name="T73" fmla="*/ 79 h 102"/>
                  <a:gd name="T74" fmla="*/ 128 w 153"/>
                  <a:gd name="T75" fmla="*/ 96 h 102"/>
                  <a:gd name="T76" fmla="*/ 136 w 153"/>
                  <a:gd name="T77" fmla="*/ 90 h 102"/>
                  <a:gd name="T78" fmla="*/ 142 w 153"/>
                  <a:gd name="T79" fmla="*/ 79 h 102"/>
                  <a:gd name="T80" fmla="*/ 142 w 153"/>
                  <a:gd name="T81" fmla="*/ 73 h 102"/>
                  <a:gd name="T82" fmla="*/ 142 w 153"/>
                  <a:gd name="T83" fmla="*/ 67 h 102"/>
                  <a:gd name="T84" fmla="*/ 142 w 153"/>
                  <a:gd name="T85" fmla="*/ 55 h 102"/>
                  <a:gd name="T86" fmla="*/ 147 w 153"/>
                  <a:gd name="T87" fmla="*/ 67 h 102"/>
                  <a:gd name="T88" fmla="*/ 147 w 153"/>
                  <a:gd name="T89" fmla="*/ 73 h 102"/>
                  <a:gd name="T90" fmla="*/ 147 w 153"/>
                  <a:gd name="T91" fmla="*/ 55 h 102"/>
                  <a:gd name="T92" fmla="*/ 147 w 153"/>
                  <a:gd name="T93" fmla="*/ 41 h 102"/>
                  <a:gd name="T94" fmla="*/ 153 w 153"/>
                  <a:gd name="T95" fmla="*/ 41 h 102"/>
                  <a:gd name="T96" fmla="*/ 142 w 153"/>
                  <a:gd name="T97" fmla="*/ 24 h 102"/>
                  <a:gd name="T98" fmla="*/ 128 w 153"/>
                  <a:gd name="T99" fmla="*/ 12 h 102"/>
                  <a:gd name="T100" fmla="*/ 110 w 153"/>
                  <a:gd name="T101" fmla="*/ 0 h 102"/>
                  <a:gd name="T102" fmla="*/ 98 w 153"/>
                  <a:gd name="T103" fmla="*/ 0 h 102"/>
                  <a:gd name="T104" fmla="*/ 81 w 153"/>
                  <a:gd name="T105" fmla="*/ 12 h 102"/>
                  <a:gd name="T106" fmla="*/ 61 w 153"/>
                  <a:gd name="T107"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3" h="102">
                    <a:moveTo>
                      <a:pt x="55" y="6"/>
                    </a:moveTo>
                    <a:lnTo>
                      <a:pt x="49" y="6"/>
                    </a:lnTo>
                    <a:lnTo>
                      <a:pt x="43" y="6"/>
                    </a:lnTo>
                    <a:lnTo>
                      <a:pt x="43" y="6"/>
                    </a:lnTo>
                    <a:lnTo>
                      <a:pt x="43" y="6"/>
                    </a:lnTo>
                    <a:lnTo>
                      <a:pt x="37" y="6"/>
                    </a:lnTo>
                    <a:lnTo>
                      <a:pt x="25" y="12"/>
                    </a:lnTo>
                    <a:lnTo>
                      <a:pt x="25" y="12"/>
                    </a:lnTo>
                    <a:lnTo>
                      <a:pt x="25" y="12"/>
                    </a:lnTo>
                    <a:lnTo>
                      <a:pt x="18" y="18"/>
                    </a:lnTo>
                    <a:lnTo>
                      <a:pt x="12" y="18"/>
                    </a:lnTo>
                    <a:lnTo>
                      <a:pt x="12" y="18"/>
                    </a:lnTo>
                    <a:lnTo>
                      <a:pt x="12" y="18"/>
                    </a:lnTo>
                    <a:lnTo>
                      <a:pt x="12" y="24"/>
                    </a:lnTo>
                    <a:lnTo>
                      <a:pt x="18" y="24"/>
                    </a:lnTo>
                    <a:lnTo>
                      <a:pt x="18" y="24"/>
                    </a:lnTo>
                    <a:lnTo>
                      <a:pt x="18" y="24"/>
                    </a:lnTo>
                    <a:lnTo>
                      <a:pt x="12" y="24"/>
                    </a:lnTo>
                    <a:lnTo>
                      <a:pt x="6" y="29"/>
                    </a:lnTo>
                    <a:lnTo>
                      <a:pt x="6" y="29"/>
                    </a:lnTo>
                    <a:lnTo>
                      <a:pt x="6" y="29"/>
                    </a:lnTo>
                    <a:lnTo>
                      <a:pt x="0" y="35"/>
                    </a:lnTo>
                    <a:lnTo>
                      <a:pt x="0" y="41"/>
                    </a:lnTo>
                    <a:lnTo>
                      <a:pt x="0" y="47"/>
                    </a:lnTo>
                    <a:lnTo>
                      <a:pt x="0" y="47"/>
                    </a:lnTo>
                    <a:lnTo>
                      <a:pt x="0" y="55"/>
                    </a:lnTo>
                    <a:lnTo>
                      <a:pt x="0" y="61"/>
                    </a:lnTo>
                    <a:lnTo>
                      <a:pt x="0" y="61"/>
                    </a:lnTo>
                    <a:lnTo>
                      <a:pt x="0" y="61"/>
                    </a:lnTo>
                    <a:lnTo>
                      <a:pt x="0" y="61"/>
                    </a:lnTo>
                    <a:lnTo>
                      <a:pt x="0" y="61"/>
                    </a:lnTo>
                    <a:lnTo>
                      <a:pt x="6" y="55"/>
                    </a:lnTo>
                    <a:lnTo>
                      <a:pt x="6" y="55"/>
                    </a:lnTo>
                    <a:lnTo>
                      <a:pt x="0" y="55"/>
                    </a:lnTo>
                    <a:lnTo>
                      <a:pt x="6" y="47"/>
                    </a:lnTo>
                    <a:lnTo>
                      <a:pt x="6" y="41"/>
                    </a:lnTo>
                    <a:lnTo>
                      <a:pt x="6" y="41"/>
                    </a:lnTo>
                    <a:lnTo>
                      <a:pt x="6" y="47"/>
                    </a:lnTo>
                    <a:lnTo>
                      <a:pt x="6" y="55"/>
                    </a:lnTo>
                    <a:lnTo>
                      <a:pt x="6" y="61"/>
                    </a:lnTo>
                    <a:lnTo>
                      <a:pt x="6" y="61"/>
                    </a:lnTo>
                    <a:lnTo>
                      <a:pt x="6" y="67"/>
                    </a:lnTo>
                    <a:lnTo>
                      <a:pt x="6" y="67"/>
                    </a:lnTo>
                    <a:lnTo>
                      <a:pt x="12" y="67"/>
                    </a:lnTo>
                    <a:lnTo>
                      <a:pt x="12" y="67"/>
                    </a:lnTo>
                    <a:lnTo>
                      <a:pt x="12" y="73"/>
                    </a:lnTo>
                    <a:lnTo>
                      <a:pt x="12" y="79"/>
                    </a:lnTo>
                    <a:lnTo>
                      <a:pt x="12" y="73"/>
                    </a:lnTo>
                    <a:lnTo>
                      <a:pt x="12" y="73"/>
                    </a:lnTo>
                    <a:lnTo>
                      <a:pt x="12" y="73"/>
                    </a:lnTo>
                    <a:lnTo>
                      <a:pt x="18" y="67"/>
                    </a:lnTo>
                    <a:lnTo>
                      <a:pt x="18" y="61"/>
                    </a:lnTo>
                    <a:lnTo>
                      <a:pt x="18" y="61"/>
                    </a:lnTo>
                    <a:lnTo>
                      <a:pt x="18" y="61"/>
                    </a:lnTo>
                    <a:lnTo>
                      <a:pt x="18" y="67"/>
                    </a:lnTo>
                    <a:lnTo>
                      <a:pt x="18" y="73"/>
                    </a:lnTo>
                    <a:lnTo>
                      <a:pt x="18" y="73"/>
                    </a:lnTo>
                    <a:lnTo>
                      <a:pt x="18" y="79"/>
                    </a:lnTo>
                    <a:lnTo>
                      <a:pt x="25" y="85"/>
                    </a:lnTo>
                    <a:lnTo>
                      <a:pt x="25" y="85"/>
                    </a:lnTo>
                    <a:lnTo>
                      <a:pt x="25" y="85"/>
                    </a:lnTo>
                    <a:lnTo>
                      <a:pt x="25" y="90"/>
                    </a:lnTo>
                    <a:lnTo>
                      <a:pt x="25" y="96"/>
                    </a:lnTo>
                    <a:lnTo>
                      <a:pt x="31" y="96"/>
                    </a:lnTo>
                    <a:lnTo>
                      <a:pt x="31" y="96"/>
                    </a:lnTo>
                    <a:lnTo>
                      <a:pt x="31" y="96"/>
                    </a:lnTo>
                    <a:lnTo>
                      <a:pt x="37" y="96"/>
                    </a:lnTo>
                    <a:lnTo>
                      <a:pt x="37" y="96"/>
                    </a:lnTo>
                    <a:lnTo>
                      <a:pt x="37" y="96"/>
                    </a:lnTo>
                    <a:lnTo>
                      <a:pt x="43" y="102"/>
                    </a:lnTo>
                    <a:lnTo>
                      <a:pt x="49" y="102"/>
                    </a:lnTo>
                    <a:lnTo>
                      <a:pt x="55" y="102"/>
                    </a:lnTo>
                    <a:lnTo>
                      <a:pt x="55" y="102"/>
                    </a:lnTo>
                    <a:lnTo>
                      <a:pt x="55" y="102"/>
                    </a:lnTo>
                    <a:lnTo>
                      <a:pt x="49" y="96"/>
                    </a:lnTo>
                    <a:lnTo>
                      <a:pt x="49" y="90"/>
                    </a:lnTo>
                    <a:lnTo>
                      <a:pt x="49" y="90"/>
                    </a:lnTo>
                    <a:lnTo>
                      <a:pt x="49" y="90"/>
                    </a:lnTo>
                    <a:lnTo>
                      <a:pt x="55" y="85"/>
                    </a:lnTo>
                    <a:lnTo>
                      <a:pt x="55" y="85"/>
                    </a:lnTo>
                    <a:lnTo>
                      <a:pt x="55" y="85"/>
                    </a:lnTo>
                    <a:lnTo>
                      <a:pt x="55" y="85"/>
                    </a:lnTo>
                    <a:lnTo>
                      <a:pt x="55" y="90"/>
                    </a:lnTo>
                    <a:lnTo>
                      <a:pt x="61" y="90"/>
                    </a:lnTo>
                    <a:lnTo>
                      <a:pt x="61" y="90"/>
                    </a:lnTo>
                    <a:lnTo>
                      <a:pt x="61" y="96"/>
                    </a:lnTo>
                    <a:lnTo>
                      <a:pt x="61" y="96"/>
                    </a:lnTo>
                    <a:lnTo>
                      <a:pt x="67" y="96"/>
                    </a:lnTo>
                    <a:lnTo>
                      <a:pt x="67" y="96"/>
                    </a:lnTo>
                    <a:lnTo>
                      <a:pt x="67" y="102"/>
                    </a:lnTo>
                    <a:lnTo>
                      <a:pt x="73" y="102"/>
                    </a:lnTo>
                    <a:lnTo>
                      <a:pt x="73" y="102"/>
                    </a:lnTo>
                    <a:lnTo>
                      <a:pt x="73" y="102"/>
                    </a:lnTo>
                    <a:lnTo>
                      <a:pt x="67" y="85"/>
                    </a:lnTo>
                    <a:lnTo>
                      <a:pt x="73" y="90"/>
                    </a:lnTo>
                    <a:lnTo>
                      <a:pt x="73" y="96"/>
                    </a:lnTo>
                    <a:lnTo>
                      <a:pt x="81" y="96"/>
                    </a:lnTo>
                    <a:lnTo>
                      <a:pt x="81" y="96"/>
                    </a:lnTo>
                    <a:lnTo>
                      <a:pt x="81" y="102"/>
                    </a:lnTo>
                    <a:lnTo>
                      <a:pt x="81" y="102"/>
                    </a:lnTo>
                    <a:lnTo>
                      <a:pt x="86" y="102"/>
                    </a:lnTo>
                    <a:lnTo>
                      <a:pt x="86" y="102"/>
                    </a:lnTo>
                    <a:lnTo>
                      <a:pt x="86" y="102"/>
                    </a:lnTo>
                    <a:lnTo>
                      <a:pt x="86" y="102"/>
                    </a:lnTo>
                    <a:lnTo>
                      <a:pt x="92" y="102"/>
                    </a:lnTo>
                    <a:lnTo>
                      <a:pt x="92" y="102"/>
                    </a:lnTo>
                    <a:lnTo>
                      <a:pt x="98" y="102"/>
                    </a:lnTo>
                    <a:lnTo>
                      <a:pt x="92" y="96"/>
                    </a:lnTo>
                    <a:lnTo>
                      <a:pt x="86" y="96"/>
                    </a:lnTo>
                    <a:lnTo>
                      <a:pt x="86" y="90"/>
                    </a:lnTo>
                    <a:lnTo>
                      <a:pt x="86" y="90"/>
                    </a:lnTo>
                    <a:lnTo>
                      <a:pt x="86" y="90"/>
                    </a:lnTo>
                    <a:lnTo>
                      <a:pt x="92" y="96"/>
                    </a:lnTo>
                    <a:lnTo>
                      <a:pt x="92" y="96"/>
                    </a:lnTo>
                    <a:lnTo>
                      <a:pt x="92" y="96"/>
                    </a:lnTo>
                    <a:lnTo>
                      <a:pt x="98" y="102"/>
                    </a:lnTo>
                    <a:lnTo>
                      <a:pt x="98" y="102"/>
                    </a:lnTo>
                    <a:lnTo>
                      <a:pt x="104" y="102"/>
                    </a:lnTo>
                    <a:lnTo>
                      <a:pt x="104" y="102"/>
                    </a:lnTo>
                    <a:lnTo>
                      <a:pt x="110" y="102"/>
                    </a:lnTo>
                    <a:lnTo>
                      <a:pt x="116" y="102"/>
                    </a:lnTo>
                    <a:lnTo>
                      <a:pt x="116" y="102"/>
                    </a:lnTo>
                    <a:lnTo>
                      <a:pt x="116" y="102"/>
                    </a:lnTo>
                    <a:lnTo>
                      <a:pt x="116" y="102"/>
                    </a:lnTo>
                    <a:lnTo>
                      <a:pt x="110" y="96"/>
                    </a:lnTo>
                    <a:lnTo>
                      <a:pt x="110" y="90"/>
                    </a:lnTo>
                    <a:lnTo>
                      <a:pt x="110" y="90"/>
                    </a:lnTo>
                    <a:lnTo>
                      <a:pt x="110" y="96"/>
                    </a:lnTo>
                    <a:lnTo>
                      <a:pt x="116" y="96"/>
                    </a:lnTo>
                    <a:lnTo>
                      <a:pt x="116" y="96"/>
                    </a:lnTo>
                    <a:lnTo>
                      <a:pt x="116" y="96"/>
                    </a:lnTo>
                    <a:lnTo>
                      <a:pt x="116" y="90"/>
                    </a:lnTo>
                    <a:lnTo>
                      <a:pt x="116" y="85"/>
                    </a:lnTo>
                    <a:lnTo>
                      <a:pt x="116" y="79"/>
                    </a:lnTo>
                    <a:lnTo>
                      <a:pt x="116" y="79"/>
                    </a:lnTo>
                    <a:lnTo>
                      <a:pt x="116" y="85"/>
                    </a:lnTo>
                    <a:lnTo>
                      <a:pt x="116" y="90"/>
                    </a:lnTo>
                    <a:lnTo>
                      <a:pt x="122" y="96"/>
                    </a:lnTo>
                    <a:lnTo>
                      <a:pt x="122" y="96"/>
                    </a:lnTo>
                    <a:lnTo>
                      <a:pt x="122" y="96"/>
                    </a:lnTo>
                    <a:lnTo>
                      <a:pt x="122" y="96"/>
                    </a:lnTo>
                    <a:lnTo>
                      <a:pt x="122" y="90"/>
                    </a:lnTo>
                    <a:lnTo>
                      <a:pt x="122" y="90"/>
                    </a:lnTo>
                    <a:lnTo>
                      <a:pt x="128" y="90"/>
                    </a:lnTo>
                    <a:lnTo>
                      <a:pt x="128" y="79"/>
                    </a:lnTo>
                    <a:lnTo>
                      <a:pt x="128" y="73"/>
                    </a:lnTo>
                    <a:lnTo>
                      <a:pt x="128" y="73"/>
                    </a:lnTo>
                    <a:lnTo>
                      <a:pt x="128" y="79"/>
                    </a:lnTo>
                    <a:lnTo>
                      <a:pt x="128" y="90"/>
                    </a:lnTo>
                    <a:lnTo>
                      <a:pt x="128" y="90"/>
                    </a:lnTo>
                    <a:lnTo>
                      <a:pt x="128" y="90"/>
                    </a:lnTo>
                    <a:lnTo>
                      <a:pt x="128" y="96"/>
                    </a:lnTo>
                    <a:lnTo>
                      <a:pt x="136" y="90"/>
                    </a:lnTo>
                    <a:lnTo>
                      <a:pt x="136" y="90"/>
                    </a:lnTo>
                    <a:lnTo>
                      <a:pt x="136" y="90"/>
                    </a:lnTo>
                    <a:lnTo>
                      <a:pt x="136" y="90"/>
                    </a:lnTo>
                    <a:lnTo>
                      <a:pt x="136" y="90"/>
                    </a:lnTo>
                    <a:lnTo>
                      <a:pt x="142" y="85"/>
                    </a:lnTo>
                    <a:lnTo>
                      <a:pt x="142" y="85"/>
                    </a:lnTo>
                    <a:lnTo>
                      <a:pt x="142" y="79"/>
                    </a:lnTo>
                    <a:lnTo>
                      <a:pt x="136" y="73"/>
                    </a:lnTo>
                    <a:lnTo>
                      <a:pt x="142" y="67"/>
                    </a:lnTo>
                    <a:lnTo>
                      <a:pt x="142" y="67"/>
                    </a:lnTo>
                    <a:lnTo>
                      <a:pt x="142" y="73"/>
                    </a:lnTo>
                    <a:lnTo>
                      <a:pt x="142" y="79"/>
                    </a:lnTo>
                    <a:lnTo>
                      <a:pt x="142" y="79"/>
                    </a:lnTo>
                    <a:lnTo>
                      <a:pt x="142" y="79"/>
                    </a:lnTo>
                    <a:lnTo>
                      <a:pt x="142" y="67"/>
                    </a:lnTo>
                    <a:lnTo>
                      <a:pt x="142" y="61"/>
                    </a:lnTo>
                    <a:lnTo>
                      <a:pt x="142" y="55"/>
                    </a:lnTo>
                    <a:lnTo>
                      <a:pt x="142" y="55"/>
                    </a:lnTo>
                    <a:lnTo>
                      <a:pt x="142" y="55"/>
                    </a:lnTo>
                    <a:lnTo>
                      <a:pt x="142" y="61"/>
                    </a:lnTo>
                    <a:lnTo>
                      <a:pt x="147" y="61"/>
                    </a:lnTo>
                    <a:lnTo>
                      <a:pt x="147" y="61"/>
                    </a:lnTo>
                    <a:lnTo>
                      <a:pt x="147" y="67"/>
                    </a:lnTo>
                    <a:lnTo>
                      <a:pt x="147" y="73"/>
                    </a:lnTo>
                    <a:lnTo>
                      <a:pt x="147" y="73"/>
                    </a:lnTo>
                    <a:lnTo>
                      <a:pt x="147" y="73"/>
                    </a:lnTo>
                    <a:lnTo>
                      <a:pt x="147" y="73"/>
                    </a:lnTo>
                    <a:lnTo>
                      <a:pt x="147" y="73"/>
                    </a:lnTo>
                    <a:lnTo>
                      <a:pt x="147" y="67"/>
                    </a:lnTo>
                    <a:lnTo>
                      <a:pt x="147" y="67"/>
                    </a:lnTo>
                    <a:lnTo>
                      <a:pt x="147" y="55"/>
                    </a:lnTo>
                    <a:lnTo>
                      <a:pt x="147" y="41"/>
                    </a:lnTo>
                    <a:lnTo>
                      <a:pt x="147" y="35"/>
                    </a:lnTo>
                    <a:lnTo>
                      <a:pt x="147" y="35"/>
                    </a:lnTo>
                    <a:lnTo>
                      <a:pt x="147" y="41"/>
                    </a:lnTo>
                    <a:lnTo>
                      <a:pt x="153" y="41"/>
                    </a:lnTo>
                    <a:lnTo>
                      <a:pt x="153" y="41"/>
                    </a:lnTo>
                    <a:lnTo>
                      <a:pt x="153" y="41"/>
                    </a:lnTo>
                    <a:lnTo>
                      <a:pt x="153" y="41"/>
                    </a:lnTo>
                    <a:lnTo>
                      <a:pt x="147" y="35"/>
                    </a:lnTo>
                    <a:lnTo>
                      <a:pt x="147" y="29"/>
                    </a:lnTo>
                    <a:lnTo>
                      <a:pt x="147" y="29"/>
                    </a:lnTo>
                    <a:lnTo>
                      <a:pt x="142" y="24"/>
                    </a:lnTo>
                    <a:lnTo>
                      <a:pt x="142" y="18"/>
                    </a:lnTo>
                    <a:lnTo>
                      <a:pt x="136" y="12"/>
                    </a:lnTo>
                    <a:lnTo>
                      <a:pt x="136" y="12"/>
                    </a:lnTo>
                    <a:lnTo>
                      <a:pt x="128" y="12"/>
                    </a:lnTo>
                    <a:lnTo>
                      <a:pt x="122" y="6"/>
                    </a:lnTo>
                    <a:lnTo>
                      <a:pt x="116" y="0"/>
                    </a:lnTo>
                    <a:lnTo>
                      <a:pt x="116" y="0"/>
                    </a:lnTo>
                    <a:lnTo>
                      <a:pt x="110" y="0"/>
                    </a:lnTo>
                    <a:lnTo>
                      <a:pt x="110" y="0"/>
                    </a:lnTo>
                    <a:lnTo>
                      <a:pt x="104" y="0"/>
                    </a:lnTo>
                    <a:lnTo>
                      <a:pt x="104" y="0"/>
                    </a:lnTo>
                    <a:lnTo>
                      <a:pt x="98" y="0"/>
                    </a:lnTo>
                    <a:lnTo>
                      <a:pt x="92" y="6"/>
                    </a:lnTo>
                    <a:lnTo>
                      <a:pt x="92" y="6"/>
                    </a:lnTo>
                    <a:lnTo>
                      <a:pt x="92" y="6"/>
                    </a:lnTo>
                    <a:lnTo>
                      <a:pt x="81" y="12"/>
                    </a:lnTo>
                    <a:lnTo>
                      <a:pt x="67" y="12"/>
                    </a:lnTo>
                    <a:lnTo>
                      <a:pt x="61" y="6"/>
                    </a:lnTo>
                    <a:lnTo>
                      <a:pt x="61" y="6"/>
                    </a:lnTo>
                    <a:lnTo>
                      <a:pt x="61" y="6"/>
                    </a:lnTo>
                    <a:lnTo>
                      <a:pt x="55" y="6"/>
                    </a:lnTo>
                    <a:lnTo>
                      <a:pt x="55" y="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65" name="Freeform 153"/>
              <p:cNvSpPr>
                <a:spLocks/>
              </p:cNvSpPr>
              <p:nvPr/>
            </p:nvSpPr>
            <p:spPr bwMode="auto">
              <a:xfrm>
                <a:off x="4024" y="1932"/>
                <a:ext cx="91" cy="67"/>
              </a:xfrm>
              <a:custGeom>
                <a:avLst/>
                <a:gdLst>
                  <a:gd name="T0" fmla="*/ 79 w 91"/>
                  <a:gd name="T1" fmla="*/ 0 h 67"/>
                  <a:gd name="T2" fmla="*/ 91 w 91"/>
                  <a:gd name="T3" fmla="*/ 6 h 67"/>
                  <a:gd name="T4" fmla="*/ 73 w 91"/>
                  <a:gd name="T5" fmla="*/ 6 h 67"/>
                  <a:gd name="T6" fmla="*/ 61 w 91"/>
                  <a:gd name="T7" fmla="*/ 6 h 67"/>
                  <a:gd name="T8" fmla="*/ 67 w 91"/>
                  <a:gd name="T9" fmla="*/ 12 h 67"/>
                  <a:gd name="T10" fmla="*/ 79 w 91"/>
                  <a:gd name="T11" fmla="*/ 18 h 67"/>
                  <a:gd name="T12" fmla="*/ 67 w 91"/>
                  <a:gd name="T13" fmla="*/ 12 h 67"/>
                  <a:gd name="T14" fmla="*/ 61 w 91"/>
                  <a:gd name="T15" fmla="*/ 12 h 67"/>
                  <a:gd name="T16" fmla="*/ 67 w 91"/>
                  <a:gd name="T17" fmla="*/ 18 h 67"/>
                  <a:gd name="T18" fmla="*/ 85 w 91"/>
                  <a:gd name="T19" fmla="*/ 29 h 67"/>
                  <a:gd name="T20" fmla="*/ 67 w 91"/>
                  <a:gd name="T21" fmla="*/ 23 h 67"/>
                  <a:gd name="T22" fmla="*/ 61 w 91"/>
                  <a:gd name="T23" fmla="*/ 29 h 67"/>
                  <a:gd name="T24" fmla="*/ 73 w 91"/>
                  <a:gd name="T25" fmla="*/ 55 h 67"/>
                  <a:gd name="T26" fmla="*/ 73 w 91"/>
                  <a:gd name="T27" fmla="*/ 61 h 67"/>
                  <a:gd name="T28" fmla="*/ 67 w 91"/>
                  <a:gd name="T29" fmla="*/ 49 h 67"/>
                  <a:gd name="T30" fmla="*/ 55 w 91"/>
                  <a:gd name="T31" fmla="*/ 35 h 67"/>
                  <a:gd name="T32" fmla="*/ 50 w 91"/>
                  <a:gd name="T33" fmla="*/ 35 h 67"/>
                  <a:gd name="T34" fmla="*/ 55 w 91"/>
                  <a:gd name="T35" fmla="*/ 61 h 67"/>
                  <a:gd name="T36" fmla="*/ 61 w 91"/>
                  <a:gd name="T37" fmla="*/ 67 h 67"/>
                  <a:gd name="T38" fmla="*/ 55 w 91"/>
                  <a:gd name="T39" fmla="*/ 61 h 67"/>
                  <a:gd name="T40" fmla="*/ 42 w 91"/>
                  <a:gd name="T41" fmla="*/ 41 h 67"/>
                  <a:gd name="T42" fmla="*/ 42 w 91"/>
                  <a:gd name="T43" fmla="*/ 35 h 67"/>
                  <a:gd name="T44" fmla="*/ 30 w 91"/>
                  <a:gd name="T45" fmla="*/ 41 h 67"/>
                  <a:gd name="T46" fmla="*/ 30 w 91"/>
                  <a:gd name="T47" fmla="*/ 61 h 67"/>
                  <a:gd name="T48" fmla="*/ 30 w 91"/>
                  <a:gd name="T49" fmla="*/ 41 h 67"/>
                  <a:gd name="T50" fmla="*/ 30 w 91"/>
                  <a:gd name="T51" fmla="*/ 29 h 67"/>
                  <a:gd name="T52" fmla="*/ 24 w 91"/>
                  <a:gd name="T53" fmla="*/ 35 h 67"/>
                  <a:gd name="T54" fmla="*/ 12 w 91"/>
                  <a:gd name="T55" fmla="*/ 49 h 67"/>
                  <a:gd name="T56" fmla="*/ 12 w 91"/>
                  <a:gd name="T57" fmla="*/ 61 h 67"/>
                  <a:gd name="T58" fmla="*/ 12 w 91"/>
                  <a:gd name="T59" fmla="*/ 35 h 67"/>
                  <a:gd name="T60" fmla="*/ 24 w 91"/>
                  <a:gd name="T61" fmla="*/ 29 h 67"/>
                  <a:gd name="T62" fmla="*/ 6 w 91"/>
                  <a:gd name="T63" fmla="*/ 35 h 67"/>
                  <a:gd name="T64" fmla="*/ 18 w 91"/>
                  <a:gd name="T65" fmla="*/ 23 h 67"/>
                  <a:gd name="T66" fmla="*/ 24 w 91"/>
                  <a:gd name="T67" fmla="*/ 23 h 67"/>
                  <a:gd name="T68" fmla="*/ 24 w 91"/>
                  <a:gd name="T69" fmla="*/ 18 h 67"/>
                  <a:gd name="T70" fmla="*/ 18 w 91"/>
                  <a:gd name="T71" fmla="*/ 18 h 67"/>
                  <a:gd name="T72" fmla="*/ 0 w 91"/>
                  <a:gd name="T73" fmla="*/ 18 h 67"/>
                  <a:gd name="T74" fmla="*/ 12 w 91"/>
                  <a:gd name="T75" fmla="*/ 18 h 67"/>
                  <a:gd name="T76" fmla="*/ 24 w 91"/>
                  <a:gd name="T77" fmla="*/ 12 h 67"/>
                  <a:gd name="T78" fmla="*/ 30 w 91"/>
                  <a:gd name="T79" fmla="*/ 12 h 67"/>
                  <a:gd name="T80" fmla="*/ 18 w 91"/>
                  <a:gd name="T81" fmla="*/ 6 h 67"/>
                  <a:gd name="T82" fmla="*/ 12 w 91"/>
                  <a:gd name="T83" fmla="*/ 6 h 67"/>
                  <a:gd name="T84" fmla="*/ 18 w 91"/>
                  <a:gd name="T85" fmla="*/ 6 h 67"/>
                  <a:gd name="T86" fmla="*/ 24 w 91"/>
                  <a:gd name="T87" fmla="*/ 6 h 67"/>
                  <a:gd name="T88" fmla="*/ 30 w 91"/>
                  <a:gd name="T89" fmla="*/ 6 h 67"/>
                  <a:gd name="T90" fmla="*/ 30 w 91"/>
                  <a:gd name="T91" fmla="*/ 0 h 67"/>
                  <a:gd name="T92" fmla="*/ 36 w 91"/>
                  <a:gd name="T93" fmla="*/ 0 h 67"/>
                  <a:gd name="T94" fmla="*/ 50 w 91"/>
                  <a:gd name="T9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67">
                    <a:moveTo>
                      <a:pt x="55" y="0"/>
                    </a:moveTo>
                    <a:lnTo>
                      <a:pt x="55" y="0"/>
                    </a:lnTo>
                    <a:lnTo>
                      <a:pt x="67" y="0"/>
                    </a:lnTo>
                    <a:lnTo>
                      <a:pt x="79" y="0"/>
                    </a:lnTo>
                    <a:lnTo>
                      <a:pt x="79" y="0"/>
                    </a:lnTo>
                    <a:lnTo>
                      <a:pt x="85" y="6"/>
                    </a:lnTo>
                    <a:lnTo>
                      <a:pt x="91" y="6"/>
                    </a:lnTo>
                    <a:lnTo>
                      <a:pt x="91" y="6"/>
                    </a:lnTo>
                    <a:lnTo>
                      <a:pt x="91" y="6"/>
                    </a:lnTo>
                    <a:lnTo>
                      <a:pt x="85" y="6"/>
                    </a:lnTo>
                    <a:lnTo>
                      <a:pt x="79" y="6"/>
                    </a:lnTo>
                    <a:lnTo>
                      <a:pt x="73" y="6"/>
                    </a:lnTo>
                    <a:lnTo>
                      <a:pt x="73" y="6"/>
                    </a:lnTo>
                    <a:lnTo>
                      <a:pt x="67" y="6"/>
                    </a:lnTo>
                    <a:lnTo>
                      <a:pt x="61" y="6"/>
                    </a:lnTo>
                    <a:lnTo>
                      <a:pt x="61" y="6"/>
                    </a:lnTo>
                    <a:lnTo>
                      <a:pt x="61" y="6"/>
                    </a:lnTo>
                    <a:lnTo>
                      <a:pt x="61" y="6"/>
                    </a:lnTo>
                    <a:lnTo>
                      <a:pt x="67" y="12"/>
                    </a:lnTo>
                    <a:lnTo>
                      <a:pt x="67" y="12"/>
                    </a:lnTo>
                    <a:lnTo>
                      <a:pt x="67" y="12"/>
                    </a:lnTo>
                    <a:lnTo>
                      <a:pt x="73" y="12"/>
                    </a:lnTo>
                    <a:lnTo>
                      <a:pt x="73" y="18"/>
                    </a:lnTo>
                    <a:lnTo>
                      <a:pt x="79" y="18"/>
                    </a:lnTo>
                    <a:lnTo>
                      <a:pt x="79" y="18"/>
                    </a:lnTo>
                    <a:lnTo>
                      <a:pt x="73" y="18"/>
                    </a:lnTo>
                    <a:lnTo>
                      <a:pt x="67" y="12"/>
                    </a:lnTo>
                    <a:lnTo>
                      <a:pt x="67" y="12"/>
                    </a:lnTo>
                    <a:lnTo>
                      <a:pt x="67" y="12"/>
                    </a:lnTo>
                    <a:lnTo>
                      <a:pt x="61" y="12"/>
                    </a:lnTo>
                    <a:lnTo>
                      <a:pt x="61" y="12"/>
                    </a:lnTo>
                    <a:lnTo>
                      <a:pt x="61" y="12"/>
                    </a:lnTo>
                    <a:lnTo>
                      <a:pt x="61" y="12"/>
                    </a:lnTo>
                    <a:lnTo>
                      <a:pt x="61" y="18"/>
                    </a:lnTo>
                    <a:lnTo>
                      <a:pt x="61" y="18"/>
                    </a:lnTo>
                    <a:lnTo>
                      <a:pt x="67" y="18"/>
                    </a:lnTo>
                    <a:lnTo>
                      <a:pt x="67" y="18"/>
                    </a:lnTo>
                    <a:lnTo>
                      <a:pt x="67" y="23"/>
                    </a:lnTo>
                    <a:lnTo>
                      <a:pt x="79" y="23"/>
                    </a:lnTo>
                    <a:lnTo>
                      <a:pt x="85" y="29"/>
                    </a:lnTo>
                    <a:lnTo>
                      <a:pt x="85" y="29"/>
                    </a:lnTo>
                    <a:lnTo>
                      <a:pt x="79" y="29"/>
                    </a:lnTo>
                    <a:lnTo>
                      <a:pt x="73" y="29"/>
                    </a:lnTo>
                    <a:lnTo>
                      <a:pt x="67" y="23"/>
                    </a:lnTo>
                    <a:lnTo>
                      <a:pt x="67" y="23"/>
                    </a:lnTo>
                    <a:lnTo>
                      <a:pt x="61" y="23"/>
                    </a:lnTo>
                    <a:lnTo>
                      <a:pt x="61" y="29"/>
                    </a:lnTo>
                    <a:lnTo>
                      <a:pt x="61" y="29"/>
                    </a:lnTo>
                    <a:lnTo>
                      <a:pt x="61" y="29"/>
                    </a:lnTo>
                    <a:lnTo>
                      <a:pt x="61" y="35"/>
                    </a:lnTo>
                    <a:lnTo>
                      <a:pt x="67" y="49"/>
                    </a:lnTo>
                    <a:lnTo>
                      <a:pt x="73" y="55"/>
                    </a:lnTo>
                    <a:lnTo>
                      <a:pt x="73" y="55"/>
                    </a:lnTo>
                    <a:lnTo>
                      <a:pt x="73" y="61"/>
                    </a:lnTo>
                    <a:lnTo>
                      <a:pt x="73" y="61"/>
                    </a:lnTo>
                    <a:lnTo>
                      <a:pt x="73" y="61"/>
                    </a:lnTo>
                    <a:lnTo>
                      <a:pt x="73" y="61"/>
                    </a:lnTo>
                    <a:lnTo>
                      <a:pt x="73" y="61"/>
                    </a:lnTo>
                    <a:lnTo>
                      <a:pt x="67" y="55"/>
                    </a:lnTo>
                    <a:lnTo>
                      <a:pt x="67" y="49"/>
                    </a:lnTo>
                    <a:lnTo>
                      <a:pt x="67" y="49"/>
                    </a:lnTo>
                    <a:lnTo>
                      <a:pt x="61" y="49"/>
                    </a:lnTo>
                    <a:lnTo>
                      <a:pt x="61" y="41"/>
                    </a:lnTo>
                    <a:lnTo>
                      <a:pt x="55" y="35"/>
                    </a:lnTo>
                    <a:lnTo>
                      <a:pt x="55" y="35"/>
                    </a:lnTo>
                    <a:lnTo>
                      <a:pt x="50" y="35"/>
                    </a:lnTo>
                    <a:lnTo>
                      <a:pt x="50" y="35"/>
                    </a:lnTo>
                    <a:lnTo>
                      <a:pt x="50" y="35"/>
                    </a:lnTo>
                    <a:lnTo>
                      <a:pt x="50" y="35"/>
                    </a:lnTo>
                    <a:lnTo>
                      <a:pt x="50" y="41"/>
                    </a:lnTo>
                    <a:lnTo>
                      <a:pt x="50" y="49"/>
                    </a:lnTo>
                    <a:lnTo>
                      <a:pt x="55" y="61"/>
                    </a:lnTo>
                    <a:lnTo>
                      <a:pt x="55" y="61"/>
                    </a:lnTo>
                    <a:lnTo>
                      <a:pt x="55" y="67"/>
                    </a:lnTo>
                    <a:lnTo>
                      <a:pt x="61" y="67"/>
                    </a:lnTo>
                    <a:lnTo>
                      <a:pt x="61" y="67"/>
                    </a:lnTo>
                    <a:lnTo>
                      <a:pt x="61" y="67"/>
                    </a:lnTo>
                    <a:lnTo>
                      <a:pt x="55" y="67"/>
                    </a:lnTo>
                    <a:lnTo>
                      <a:pt x="55" y="67"/>
                    </a:lnTo>
                    <a:lnTo>
                      <a:pt x="55" y="61"/>
                    </a:lnTo>
                    <a:lnTo>
                      <a:pt x="55" y="61"/>
                    </a:lnTo>
                    <a:lnTo>
                      <a:pt x="50" y="61"/>
                    </a:lnTo>
                    <a:lnTo>
                      <a:pt x="42" y="55"/>
                    </a:lnTo>
                    <a:lnTo>
                      <a:pt x="42" y="41"/>
                    </a:lnTo>
                    <a:lnTo>
                      <a:pt x="42" y="41"/>
                    </a:lnTo>
                    <a:lnTo>
                      <a:pt x="42" y="41"/>
                    </a:lnTo>
                    <a:lnTo>
                      <a:pt x="42" y="35"/>
                    </a:lnTo>
                    <a:lnTo>
                      <a:pt x="42" y="35"/>
                    </a:lnTo>
                    <a:lnTo>
                      <a:pt x="42" y="35"/>
                    </a:lnTo>
                    <a:lnTo>
                      <a:pt x="36" y="35"/>
                    </a:lnTo>
                    <a:lnTo>
                      <a:pt x="36" y="41"/>
                    </a:lnTo>
                    <a:lnTo>
                      <a:pt x="30" y="41"/>
                    </a:lnTo>
                    <a:lnTo>
                      <a:pt x="30" y="41"/>
                    </a:lnTo>
                    <a:lnTo>
                      <a:pt x="24" y="49"/>
                    </a:lnTo>
                    <a:lnTo>
                      <a:pt x="24" y="61"/>
                    </a:lnTo>
                    <a:lnTo>
                      <a:pt x="30" y="61"/>
                    </a:lnTo>
                    <a:lnTo>
                      <a:pt x="30" y="61"/>
                    </a:lnTo>
                    <a:lnTo>
                      <a:pt x="24" y="61"/>
                    </a:lnTo>
                    <a:lnTo>
                      <a:pt x="24" y="49"/>
                    </a:lnTo>
                    <a:lnTo>
                      <a:pt x="30" y="41"/>
                    </a:lnTo>
                    <a:lnTo>
                      <a:pt x="30" y="41"/>
                    </a:lnTo>
                    <a:lnTo>
                      <a:pt x="30" y="41"/>
                    </a:lnTo>
                    <a:lnTo>
                      <a:pt x="30" y="35"/>
                    </a:lnTo>
                    <a:lnTo>
                      <a:pt x="30" y="29"/>
                    </a:lnTo>
                    <a:lnTo>
                      <a:pt x="30" y="29"/>
                    </a:lnTo>
                    <a:lnTo>
                      <a:pt x="30" y="29"/>
                    </a:lnTo>
                    <a:lnTo>
                      <a:pt x="24" y="35"/>
                    </a:lnTo>
                    <a:lnTo>
                      <a:pt x="24" y="35"/>
                    </a:lnTo>
                    <a:lnTo>
                      <a:pt x="24" y="35"/>
                    </a:lnTo>
                    <a:lnTo>
                      <a:pt x="18" y="41"/>
                    </a:lnTo>
                    <a:lnTo>
                      <a:pt x="12" y="49"/>
                    </a:lnTo>
                    <a:lnTo>
                      <a:pt x="12" y="49"/>
                    </a:lnTo>
                    <a:lnTo>
                      <a:pt x="12" y="49"/>
                    </a:lnTo>
                    <a:lnTo>
                      <a:pt x="12" y="55"/>
                    </a:lnTo>
                    <a:lnTo>
                      <a:pt x="12" y="61"/>
                    </a:lnTo>
                    <a:lnTo>
                      <a:pt x="12" y="61"/>
                    </a:lnTo>
                    <a:lnTo>
                      <a:pt x="12" y="61"/>
                    </a:lnTo>
                    <a:lnTo>
                      <a:pt x="12" y="61"/>
                    </a:lnTo>
                    <a:lnTo>
                      <a:pt x="6" y="49"/>
                    </a:lnTo>
                    <a:lnTo>
                      <a:pt x="12" y="35"/>
                    </a:lnTo>
                    <a:lnTo>
                      <a:pt x="12" y="35"/>
                    </a:lnTo>
                    <a:lnTo>
                      <a:pt x="12" y="35"/>
                    </a:lnTo>
                    <a:lnTo>
                      <a:pt x="18" y="29"/>
                    </a:lnTo>
                    <a:lnTo>
                      <a:pt x="24" y="29"/>
                    </a:lnTo>
                    <a:lnTo>
                      <a:pt x="24" y="29"/>
                    </a:lnTo>
                    <a:lnTo>
                      <a:pt x="18" y="29"/>
                    </a:lnTo>
                    <a:lnTo>
                      <a:pt x="12" y="29"/>
                    </a:lnTo>
                    <a:lnTo>
                      <a:pt x="6" y="35"/>
                    </a:lnTo>
                    <a:lnTo>
                      <a:pt x="6" y="35"/>
                    </a:lnTo>
                    <a:lnTo>
                      <a:pt x="6" y="35"/>
                    </a:lnTo>
                    <a:lnTo>
                      <a:pt x="12" y="29"/>
                    </a:lnTo>
                    <a:lnTo>
                      <a:pt x="18" y="23"/>
                    </a:lnTo>
                    <a:lnTo>
                      <a:pt x="18" y="23"/>
                    </a:lnTo>
                    <a:lnTo>
                      <a:pt x="18" y="23"/>
                    </a:lnTo>
                    <a:lnTo>
                      <a:pt x="24" y="23"/>
                    </a:lnTo>
                    <a:lnTo>
                      <a:pt x="24" y="23"/>
                    </a:lnTo>
                    <a:lnTo>
                      <a:pt x="24" y="23"/>
                    </a:lnTo>
                    <a:lnTo>
                      <a:pt x="24" y="23"/>
                    </a:lnTo>
                    <a:lnTo>
                      <a:pt x="24" y="18"/>
                    </a:lnTo>
                    <a:lnTo>
                      <a:pt x="24" y="18"/>
                    </a:lnTo>
                    <a:lnTo>
                      <a:pt x="24" y="18"/>
                    </a:lnTo>
                    <a:lnTo>
                      <a:pt x="18" y="18"/>
                    </a:lnTo>
                    <a:lnTo>
                      <a:pt x="18" y="18"/>
                    </a:lnTo>
                    <a:lnTo>
                      <a:pt x="18" y="18"/>
                    </a:lnTo>
                    <a:lnTo>
                      <a:pt x="18" y="18"/>
                    </a:lnTo>
                    <a:lnTo>
                      <a:pt x="12" y="18"/>
                    </a:lnTo>
                    <a:lnTo>
                      <a:pt x="6" y="18"/>
                    </a:lnTo>
                    <a:lnTo>
                      <a:pt x="0" y="18"/>
                    </a:lnTo>
                    <a:lnTo>
                      <a:pt x="0" y="18"/>
                    </a:lnTo>
                    <a:lnTo>
                      <a:pt x="0" y="18"/>
                    </a:lnTo>
                    <a:lnTo>
                      <a:pt x="6" y="18"/>
                    </a:lnTo>
                    <a:lnTo>
                      <a:pt x="12" y="18"/>
                    </a:lnTo>
                    <a:lnTo>
                      <a:pt x="12" y="18"/>
                    </a:lnTo>
                    <a:lnTo>
                      <a:pt x="18" y="18"/>
                    </a:lnTo>
                    <a:lnTo>
                      <a:pt x="18" y="12"/>
                    </a:lnTo>
                    <a:lnTo>
                      <a:pt x="24" y="12"/>
                    </a:lnTo>
                    <a:lnTo>
                      <a:pt x="24" y="12"/>
                    </a:lnTo>
                    <a:lnTo>
                      <a:pt x="24" y="12"/>
                    </a:lnTo>
                    <a:lnTo>
                      <a:pt x="24" y="12"/>
                    </a:lnTo>
                    <a:lnTo>
                      <a:pt x="30" y="12"/>
                    </a:lnTo>
                    <a:lnTo>
                      <a:pt x="30" y="12"/>
                    </a:lnTo>
                    <a:lnTo>
                      <a:pt x="24" y="12"/>
                    </a:lnTo>
                    <a:lnTo>
                      <a:pt x="18" y="12"/>
                    </a:lnTo>
                    <a:lnTo>
                      <a:pt x="18" y="6"/>
                    </a:lnTo>
                    <a:lnTo>
                      <a:pt x="18" y="6"/>
                    </a:lnTo>
                    <a:lnTo>
                      <a:pt x="12" y="6"/>
                    </a:lnTo>
                    <a:lnTo>
                      <a:pt x="12" y="6"/>
                    </a:lnTo>
                    <a:lnTo>
                      <a:pt x="12" y="6"/>
                    </a:lnTo>
                    <a:lnTo>
                      <a:pt x="12" y="6"/>
                    </a:lnTo>
                    <a:lnTo>
                      <a:pt x="12" y="6"/>
                    </a:lnTo>
                    <a:lnTo>
                      <a:pt x="12" y="6"/>
                    </a:lnTo>
                    <a:lnTo>
                      <a:pt x="18" y="6"/>
                    </a:lnTo>
                    <a:lnTo>
                      <a:pt x="18" y="6"/>
                    </a:lnTo>
                    <a:lnTo>
                      <a:pt x="18" y="6"/>
                    </a:lnTo>
                    <a:lnTo>
                      <a:pt x="24" y="6"/>
                    </a:lnTo>
                    <a:lnTo>
                      <a:pt x="24" y="6"/>
                    </a:lnTo>
                    <a:lnTo>
                      <a:pt x="24" y="6"/>
                    </a:lnTo>
                    <a:lnTo>
                      <a:pt x="24" y="6"/>
                    </a:lnTo>
                    <a:lnTo>
                      <a:pt x="30" y="6"/>
                    </a:lnTo>
                    <a:lnTo>
                      <a:pt x="30" y="6"/>
                    </a:lnTo>
                    <a:lnTo>
                      <a:pt x="30" y="6"/>
                    </a:lnTo>
                    <a:lnTo>
                      <a:pt x="24" y="0"/>
                    </a:lnTo>
                    <a:lnTo>
                      <a:pt x="24" y="0"/>
                    </a:lnTo>
                    <a:lnTo>
                      <a:pt x="30" y="0"/>
                    </a:lnTo>
                    <a:lnTo>
                      <a:pt x="36" y="0"/>
                    </a:lnTo>
                    <a:lnTo>
                      <a:pt x="36" y="0"/>
                    </a:lnTo>
                    <a:lnTo>
                      <a:pt x="36" y="0"/>
                    </a:lnTo>
                    <a:lnTo>
                      <a:pt x="36" y="0"/>
                    </a:lnTo>
                    <a:lnTo>
                      <a:pt x="42" y="0"/>
                    </a:lnTo>
                    <a:lnTo>
                      <a:pt x="42" y="0"/>
                    </a:lnTo>
                    <a:lnTo>
                      <a:pt x="42" y="0"/>
                    </a:lnTo>
                    <a:lnTo>
                      <a:pt x="50" y="0"/>
                    </a:lnTo>
                    <a:lnTo>
                      <a:pt x="55"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66" name="Freeform 154"/>
              <p:cNvSpPr>
                <a:spLocks/>
              </p:cNvSpPr>
              <p:nvPr/>
            </p:nvSpPr>
            <p:spPr bwMode="auto">
              <a:xfrm>
                <a:off x="4660" y="1773"/>
                <a:ext cx="37" cy="200"/>
              </a:xfrm>
              <a:custGeom>
                <a:avLst/>
                <a:gdLst>
                  <a:gd name="T0" fmla="*/ 19 w 37"/>
                  <a:gd name="T1" fmla="*/ 0 h 200"/>
                  <a:gd name="T2" fmla="*/ 11 w 37"/>
                  <a:gd name="T3" fmla="*/ 0 h 200"/>
                  <a:gd name="T4" fmla="*/ 6 w 37"/>
                  <a:gd name="T5" fmla="*/ 0 h 200"/>
                  <a:gd name="T6" fmla="*/ 6 w 37"/>
                  <a:gd name="T7" fmla="*/ 6 h 200"/>
                  <a:gd name="T8" fmla="*/ 6 w 37"/>
                  <a:gd name="T9" fmla="*/ 6 h 200"/>
                  <a:gd name="T10" fmla="*/ 0 w 37"/>
                  <a:gd name="T11" fmla="*/ 29 h 200"/>
                  <a:gd name="T12" fmla="*/ 0 w 37"/>
                  <a:gd name="T13" fmla="*/ 61 h 200"/>
                  <a:gd name="T14" fmla="*/ 0 w 37"/>
                  <a:gd name="T15" fmla="*/ 84 h 200"/>
                  <a:gd name="T16" fmla="*/ 0 w 37"/>
                  <a:gd name="T17" fmla="*/ 84 h 200"/>
                  <a:gd name="T18" fmla="*/ 0 w 37"/>
                  <a:gd name="T19" fmla="*/ 104 h 200"/>
                  <a:gd name="T20" fmla="*/ 6 w 37"/>
                  <a:gd name="T21" fmla="*/ 127 h 200"/>
                  <a:gd name="T22" fmla="*/ 11 w 37"/>
                  <a:gd name="T23" fmla="*/ 145 h 200"/>
                  <a:gd name="T24" fmla="*/ 11 w 37"/>
                  <a:gd name="T25" fmla="*/ 145 h 200"/>
                  <a:gd name="T26" fmla="*/ 11 w 37"/>
                  <a:gd name="T27" fmla="*/ 165 h 200"/>
                  <a:gd name="T28" fmla="*/ 19 w 37"/>
                  <a:gd name="T29" fmla="*/ 177 h 200"/>
                  <a:gd name="T30" fmla="*/ 19 w 37"/>
                  <a:gd name="T31" fmla="*/ 182 h 200"/>
                  <a:gd name="T32" fmla="*/ 19 w 37"/>
                  <a:gd name="T33" fmla="*/ 182 h 200"/>
                  <a:gd name="T34" fmla="*/ 19 w 37"/>
                  <a:gd name="T35" fmla="*/ 188 h 200"/>
                  <a:gd name="T36" fmla="*/ 25 w 37"/>
                  <a:gd name="T37" fmla="*/ 194 h 200"/>
                  <a:gd name="T38" fmla="*/ 25 w 37"/>
                  <a:gd name="T39" fmla="*/ 194 h 200"/>
                  <a:gd name="T40" fmla="*/ 25 w 37"/>
                  <a:gd name="T41" fmla="*/ 194 h 200"/>
                  <a:gd name="T42" fmla="*/ 25 w 37"/>
                  <a:gd name="T43" fmla="*/ 200 h 200"/>
                  <a:gd name="T44" fmla="*/ 31 w 37"/>
                  <a:gd name="T45" fmla="*/ 200 h 200"/>
                  <a:gd name="T46" fmla="*/ 37 w 37"/>
                  <a:gd name="T47" fmla="*/ 200 h 200"/>
                  <a:gd name="T48" fmla="*/ 37 w 37"/>
                  <a:gd name="T49" fmla="*/ 200 h 200"/>
                  <a:gd name="T50" fmla="*/ 31 w 37"/>
                  <a:gd name="T51" fmla="*/ 177 h 200"/>
                  <a:gd name="T52" fmla="*/ 25 w 37"/>
                  <a:gd name="T53" fmla="*/ 127 h 200"/>
                  <a:gd name="T54" fmla="*/ 19 w 37"/>
                  <a:gd name="T55" fmla="*/ 98 h 200"/>
                  <a:gd name="T56" fmla="*/ 19 w 37"/>
                  <a:gd name="T57" fmla="*/ 98 h 200"/>
                  <a:gd name="T58" fmla="*/ 19 w 37"/>
                  <a:gd name="T59" fmla="*/ 66 h 200"/>
                  <a:gd name="T60" fmla="*/ 19 w 37"/>
                  <a:gd name="T61" fmla="*/ 23 h 200"/>
                  <a:gd name="T62" fmla="*/ 19 w 37"/>
                  <a:gd name="T6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200">
                    <a:moveTo>
                      <a:pt x="19" y="0"/>
                    </a:moveTo>
                    <a:lnTo>
                      <a:pt x="11" y="0"/>
                    </a:lnTo>
                    <a:lnTo>
                      <a:pt x="6" y="0"/>
                    </a:lnTo>
                    <a:lnTo>
                      <a:pt x="6" y="6"/>
                    </a:lnTo>
                    <a:lnTo>
                      <a:pt x="6" y="6"/>
                    </a:lnTo>
                    <a:lnTo>
                      <a:pt x="0" y="29"/>
                    </a:lnTo>
                    <a:lnTo>
                      <a:pt x="0" y="61"/>
                    </a:lnTo>
                    <a:lnTo>
                      <a:pt x="0" y="84"/>
                    </a:lnTo>
                    <a:lnTo>
                      <a:pt x="0" y="84"/>
                    </a:lnTo>
                    <a:lnTo>
                      <a:pt x="0" y="104"/>
                    </a:lnTo>
                    <a:lnTo>
                      <a:pt x="6" y="127"/>
                    </a:lnTo>
                    <a:lnTo>
                      <a:pt x="11" y="145"/>
                    </a:lnTo>
                    <a:lnTo>
                      <a:pt x="11" y="145"/>
                    </a:lnTo>
                    <a:lnTo>
                      <a:pt x="11" y="165"/>
                    </a:lnTo>
                    <a:lnTo>
                      <a:pt x="19" y="177"/>
                    </a:lnTo>
                    <a:lnTo>
                      <a:pt x="19" y="182"/>
                    </a:lnTo>
                    <a:lnTo>
                      <a:pt x="19" y="182"/>
                    </a:lnTo>
                    <a:lnTo>
                      <a:pt x="19" y="188"/>
                    </a:lnTo>
                    <a:lnTo>
                      <a:pt x="25" y="194"/>
                    </a:lnTo>
                    <a:lnTo>
                      <a:pt x="25" y="194"/>
                    </a:lnTo>
                    <a:lnTo>
                      <a:pt x="25" y="194"/>
                    </a:lnTo>
                    <a:lnTo>
                      <a:pt x="25" y="200"/>
                    </a:lnTo>
                    <a:lnTo>
                      <a:pt x="31" y="200"/>
                    </a:lnTo>
                    <a:lnTo>
                      <a:pt x="37" y="200"/>
                    </a:lnTo>
                    <a:lnTo>
                      <a:pt x="37" y="200"/>
                    </a:lnTo>
                    <a:lnTo>
                      <a:pt x="31" y="177"/>
                    </a:lnTo>
                    <a:lnTo>
                      <a:pt x="25" y="127"/>
                    </a:lnTo>
                    <a:lnTo>
                      <a:pt x="19" y="98"/>
                    </a:lnTo>
                    <a:lnTo>
                      <a:pt x="19" y="98"/>
                    </a:lnTo>
                    <a:lnTo>
                      <a:pt x="19" y="66"/>
                    </a:lnTo>
                    <a:lnTo>
                      <a:pt x="19" y="23"/>
                    </a:lnTo>
                    <a:lnTo>
                      <a:pt x="19"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67" name="Freeform 155"/>
              <p:cNvSpPr>
                <a:spLocks/>
              </p:cNvSpPr>
              <p:nvPr/>
            </p:nvSpPr>
            <p:spPr bwMode="auto">
              <a:xfrm>
                <a:off x="4671" y="1773"/>
                <a:ext cx="38" cy="200"/>
              </a:xfrm>
              <a:custGeom>
                <a:avLst/>
                <a:gdLst>
                  <a:gd name="T0" fmla="*/ 14 w 38"/>
                  <a:gd name="T1" fmla="*/ 0 h 200"/>
                  <a:gd name="T2" fmla="*/ 14 w 38"/>
                  <a:gd name="T3" fmla="*/ 29 h 200"/>
                  <a:gd name="T4" fmla="*/ 14 w 38"/>
                  <a:gd name="T5" fmla="*/ 84 h 200"/>
                  <a:gd name="T6" fmla="*/ 26 w 38"/>
                  <a:gd name="T7" fmla="*/ 145 h 200"/>
                  <a:gd name="T8" fmla="*/ 26 w 38"/>
                  <a:gd name="T9" fmla="*/ 145 h 200"/>
                  <a:gd name="T10" fmla="*/ 32 w 38"/>
                  <a:gd name="T11" fmla="*/ 177 h 200"/>
                  <a:gd name="T12" fmla="*/ 32 w 38"/>
                  <a:gd name="T13" fmla="*/ 194 h 200"/>
                  <a:gd name="T14" fmla="*/ 38 w 38"/>
                  <a:gd name="T15" fmla="*/ 194 h 200"/>
                  <a:gd name="T16" fmla="*/ 38 w 38"/>
                  <a:gd name="T17" fmla="*/ 194 h 200"/>
                  <a:gd name="T18" fmla="*/ 32 w 38"/>
                  <a:gd name="T19" fmla="*/ 200 h 200"/>
                  <a:gd name="T20" fmla="*/ 32 w 38"/>
                  <a:gd name="T21" fmla="*/ 200 h 200"/>
                  <a:gd name="T22" fmla="*/ 26 w 38"/>
                  <a:gd name="T23" fmla="*/ 194 h 200"/>
                  <a:gd name="T24" fmla="*/ 26 w 38"/>
                  <a:gd name="T25" fmla="*/ 194 h 200"/>
                  <a:gd name="T26" fmla="*/ 14 w 38"/>
                  <a:gd name="T27" fmla="*/ 165 h 200"/>
                  <a:gd name="T28" fmla="*/ 8 w 38"/>
                  <a:gd name="T29" fmla="*/ 116 h 200"/>
                  <a:gd name="T30" fmla="*/ 0 w 38"/>
                  <a:gd name="T31" fmla="*/ 72 h 200"/>
                  <a:gd name="T32" fmla="*/ 0 w 38"/>
                  <a:gd name="T33" fmla="*/ 72 h 200"/>
                  <a:gd name="T34" fmla="*/ 0 w 38"/>
                  <a:gd name="T35" fmla="*/ 43 h 200"/>
                  <a:gd name="T36" fmla="*/ 0 w 38"/>
                  <a:gd name="T37" fmla="*/ 17 h 200"/>
                  <a:gd name="T38" fmla="*/ 0 w 38"/>
                  <a:gd name="T39" fmla="*/ 6 h 200"/>
                  <a:gd name="T40" fmla="*/ 0 w 38"/>
                  <a:gd name="T41" fmla="*/ 6 h 200"/>
                  <a:gd name="T42" fmla="*/ 0 w 38"/>
                  <a:gd name="T43" fmla="*/ 6 h 200"/>
                  <a:gd name="T44" fmla="*/ 8 w 38"/>
                  <a:gd name="T45" fmla="*/ 0 h 200"/>
                  <a:gd name="T46" fmla="*/ 14 w 38"/>
                  <a:gd name="T4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200">
                    <a:moveTo>
                      <a:pt x="14" y="0"/>
                    </a:moveTo>
                    <a:lnTo>
                      <a:pt x="14" y="29"/>
                    </a:lnTo>
                    <a:lnTo>
                      <a:pt x="14" y="84"/>
                    </a:lnTo>
                    <a:lnTo>
                      <a:pt x="26" y="145"/>
                    </a:lnTo>
                    <a:lnTo>
                      <a:pt x="26" y="145"/>
                    </a:lnTo>
                    <a:lnTo>
                      <a:pt x="32" y="177"/>
                    </a:lnTo>
                    <a:lnTo>
                      <a:pt x="32" y="194"/>
                    </a:lnTo>
                    <a:lnTo>
                      <a:pt x="38" y="194"/>
                    </a:lnTo>
                    <a:lnTo>
                      <a:pt x="38" y="194"/>
                    </a:lnTo>
                    <a:lnTo>
                      <a:pt x="32" y="200"/>
                    </a:lnTo>
                    <a:lnTo>
                      <a:pt x="32" y="200"/>
                    </a:lnTo>
                    <a:lnTo>
                      <a:pt x="26" y="194"/>
                    </a:lnTo>
                    <a:lnTo>
                      <a:pt x="26" y="194"/>
                    </a:lnTo>
                    <a:lnTo>
                      <a:pt x="14" y="165"/>
                    </a:lnTo>
                    <a:lnTo>
                      <a:pt x="8" y="116"/>
                    </a:lnTo>
                    <a:lnTo>
                      <a:pt x="0" y="72"/>
                    </a:lnTo>
                    <a:lnTo>
                      <a:pt x="0" y="72"/>
                    </a:lnTo>
                    <a:lnTo>
                      <a:pt x="0" y="43"/>
                    </a:lnTo>
                    <a:lnTo>
                      <a:pt x="0" y="17"/>
                    </a:lnTo>
                    <a:lnTo>
                      <a:pt x="0" y="6"/>
                    </a:lnTo>
                    <a:lnTo>
                      <a:pt x="0" y="6"/>
                    </a:lnTo>
                    <a:lnTo>
                      <a:pt x="0" y="6"/>
                    </a:lnTo>
                    <a:lnTo>
                      <a:pt x="8" y="0"/>
                    </a:lnTo>
                    <a:lnTo>
                      <a:pt x="14"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68" name="Freeform 156"/>
              <p:cNvSpPr>
                <a:spLocks/>
              </p:cNvSpPr>
              <p:nvPr/>
            </p:nvSpPr>
            <p:spPr bwMode="auto">
              <a:xfrm>
                <a:off x="3430" y="1767"/>
                <a:ext cx="61" cy="206"/>
              </a:xfrm>
              <a:custGeom>
                <a:avLst/>
                <a:gdLst>
                  <a:gd name="T0" fmla="*/ 61 w 61"/>
                  <a:gd name="T1" fmla="*/ 6 h 206"/>
                  <a:gd name="T2" fmla="*/ 55 w 61"/>
                  <a:gd name="T3" fmla="*/ 29 h 206"/>
                  <a:gd name="T4" fmla="*/ 50 w 61"/>
                  <a:gd name="T5" fmla="*/ 67 h 206"/>
                  <a:gd name="T6" fmla="*/ 50 w 61"/>
                  <a:gd name="T7" fmla="*/ 96 h 206"/>
                  <a:gd name="T8" fmla="*/ 50 w 61"/>
                  <a:gd name="T9" fmla="*/ 96 h 206"/>
                  <a:gd name="T10" fmla="*/ 44 w 61"/>
                  <a:gd name="T11" fmla="*/ 116 h 206"/>
                  <a:gd name="T12" fmla="*/ 38 w 61"/>
                  <a:gd name="T13" fmla="*/ 133 h 206"/>
                  <a:gd name="T14" fmla="*/ 30 w 61"/>
                  <a:gd name="T15" fmla="*/ 145 h 206"/>
                  <a:gd name="T16" fmla="*/ 30 w 61"/>
                  <a:gd name="T17" fmla="*/ 145 h 206"/>
                  <a:gd name="T18" fmla="*/ 24 w 61"/>
                  <a:gd name="T19" fmla="*/ 165 h 206"/>
                  <a:gd name="T20" fmla="*/ 12 w 61"/>
                  <a:gd name="T21" fmla="*/ 188 h 206"/>
                  <a:gd name="T22" fmla="*/ 12 w 61"/>
                  <a:gd name="T23" fmla="*/ 200 h 206"/>
                  <a:gd name="T24" fmla="*/ 12 w 61"/>
                  <a:gd name="T25" fmla="*/ 200 h 206"/>
                  <a:gd name="T26" fmla="*/ 6 w 61"/>
                  <a:gd name="T27" fmla="*/ 200 h 206"/>
                  <a:gd name="T28" fmla="*/ 0 w 61"/>
                  <a:gd name="T29" fmla="*/ 206 h 206"/>
                  <a:gd name="T30" fmla="*/ 0 w 61"/>
                  <a:gd name="T31" fmla="*/ 200 h 206"/>
                  <a:gd name="T32" fmla="*/ 0 w 61"/>
                  <a:gd name="T33" fmla="*/ 200 h 206"/>
                  <a:gd name="T34" fmla="*/ 6 w 61"/>
                  <a:gd name="T35" fmla="*/ 183 h 206"/>
                  <a:gd name="T36" fmla="*/ 18 w 61"/>
                  <a:gd name="T37" fmla="*/ 145 h 206"/>
                  <a:gd name="T38" fmla="*/ 30 w 61"/>
                  <a:gd name="T39" fmla="*/ 110 h 206"/>
                  <a:gd name="T40" fmla="*/ 30 w 61"/>
                  <a:gd name="T41" fmla="*/ 110 h 206"/>
                  <a:gd name="T42" fmla="*/ 38 w 61"/>
                  <a:gd name="T43" fmla="*/ 84 h 206"/>
                  <a:gd name="T44" fmla="*/ 38 w 61"/>
                  <a:gd name="T45" fmla="*/ 67 h 206"/>
                  <a:gd name="T46" fmla="*/ 44 w 61"/>
                  <a:gd name="T47" fmla="*/ 55 h 206"/>
                  <a:gd name="T48" fmla="*/ 44 w 61"/>
                  <a:gd name="T49" fmla="*/ 55 h 206"/>
                  <a:gd name="T50" fmla="*/ 44 w 61"/>
                  <a:gd name="T51" fmla="*/ 41 h 206"/>
                  <a:gd name="T52" fmla="*/ 50 w 61"/>
                  <a:gd name="T53" fmla="*/ 17 h 206"/>
                  <a:gd name="T54" fmla="*/ 50 w 61"/>
                  <a:gd name="T55" fmla="*/ 6 h 206"/>
                  <a:gd name="T56" fmla="*/ 50 w 61"/>
                  <a:gd name="T57" fmla="*/ 6 h 206"/>
                  <a:gd name="T58" fmla="*/ 50 w 61"/>
                  <a:gd name="T59" fmla="*/ 6 h 206"/>
                  <a:gd name="T60" fmla="*/ 55 w 61"/>
                  <a:gd name="T61" fmla="*/ 0 h 206"/>
                  <a:gd name="T62" fmla="*/ 61 w 61"/>
                  <a:gd name="T63" fmla="*/ 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206">
                    <a:moveTo>
                      <a:pt x="61" y="6"/>
                    </a:moveTo>
                    <a:lnTo>
                      <a:pt x="55" y="29"/>
                    </a:lnTo>
                    <a:lnTo>
                      <a:pt x="50" y="67"/>
                    </a:lnTo>
                    <a:lnTo>
                      <a:pt x="50" y="96"/>
                    </a:lnTo>
                    <a:lnTo>
                      <a:pt x="50" y="96"/>
                    </a:lnTo>
                    <a:lnTo>
                      <a:pt x="44" y="116"/>
                    </a:lnTo>
                    <a:lnTo>
                      <a:pt x="38" y="133"/>
                    </a:lnTo>
                    <a:lnTo>
                      <a:pt x="30" y="145"/>
                    </a:lnTo>
                    <a:lnTo>
                      <a:pt x="30" y="145"/>
                    </a:lnTo>
                    <a:lnTo>
                      <a:pt x="24" y="165"/>
                    </a:lnTo>
                    <a:lnTo>
                      <a:pt x="12" y="188"/>
                    </a:lnTo>
                    <a:lnTo>
                      <a:pt x="12" y="200"/>
                    </a:lnTo>
                    <a:lnTo>
                      <a:pt x="12" y="200"/>
                    </a:lnTo>
                    <a:lnTo>
                      <a:pt x="6" y="200"/>
                    </a:lnTo>
                    <a:lnTo>
                      <a:pt x="0" y="206"/>
                    </a:lnTo>
                    <a:lnTo>
                      <a:pt x="0" y="200"/>
                    </a:lnTo>
                    <a:lnTo>
                      <a:pt x="0" y="200"/>
                    </a:lnTo>
                    <a:lnTo>
                      <a:pt x="6" y="183"/>
                    </a:lnTo>
                    <a:lnTo>
                      <a:pt x="18" y="145"/>
                    </a:lnTo>
                    <a:lnTo>
                      <a:pt x="30" y="110"/>
                    </a:lnTo>
                    <a:lnTo>
                      <a:pt x="30" y="110"/>
                    </a:lnTo>
                    <a:lnTo>
                      <a:pt x="38" y="84"/>
                    </a:lnTo>
                    <a:lnTo>
                      <a:pt x="38" y="67"/>
                    </a:lnTo>
                    <a:lnTo>
                      <a:pt x="44" y="55"/>
                    </a:lnTo>
                    <a:lnTo>
                      <a:pt x="44" y="55"/>
                    </a:lnTo>
                    <a:lnTo>
                      <a:pt x="44" y="41"/>
                    </a:lnTo>
                    <a:lnTo>
                      <a:pt x="50" y="17"/>
                    </a:lnTo>
                    <a:lnTo>
                      <a:pt x="50" y="6"/>
                    </a:lnTo>
                    <a:lnTo>
                      <a:pt x="50" y="6"/>
                    </a:lnTo>
                    <a:lnTo>
                      <a:pt x="50" y="6"/>
                    </a:lnTo>
                    <a:lnTo>
                      <a:pt x="55" y="0"/>
                    </a:lnTo>
                    <a:lnTo>
                      <a:pt x="61" y="6"/>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69" name="Freeform 157"/>
              <p:cNvSpPr>
                <a:spLocks/>
              </p:cNvSpPr>
              <p:nvPr/>
            </p:nvSpPr>
            <p:spPr bwMode="auto">
              <a:xfrm>
                <a:off x="3419" y="1773"/>
                <a:ext cx="55" cy="200"/>
              </a:xfrm>
              <a:custGeom>
                <a:avLst/>
                <a:gdLst>
                  <a:gd name="T0" fmla="*/ 55 w 55"/>
                  <a:gd name="T1" fmla="*/ 0 h 200"/>
                  <a:gd name="T2" fmla="*/ 55 w 55"/>
                  <a:gd name="T3" fmla="*/ 23 h 200"/>
                  <a:gd name="T4" fmla="*/ 49 w 55"/>
                  <a:gd name="T5" fmla="*/ 66 h 200"/>
                  <a:gd name="T6" fmla="*/ 41 w 55"/>
                  <a:gd name="T7" fmla="*/ 98 h 200"/>
                  <a:gd name="T8" fmla="*/ 41 w 55"/>
                  <a:gd name="T9" fmla="*/ 98 h 200"/>
                  <a:gd name="T10" fmla="*/ 29 w 55"/>
                  <a:gd name="T11" fmla="*/ 127 h 200"/>
                  <a:gd name="T12" fmla="*/ 17 w 55"/>
                  <a:gd name="T13" fmla="*/ 171 h 200"/>
                  <a:gd name="T14" fmla="*/ 5 w 55"/>
                  <a:gd name="T15" fmla="*/ 194 h 200"/>
                  <a:gd name="T16" fmla="*/ 5 w 55"/>
                  <a:gd name="T17" fmla="*/ 194 h 200"/>
                  <a:gd name="T18" fmla="*/ 0 w 55"/>
                  <a:gd name="T19" fmla="*/ 200 h 200"/>
                  <a:gd name="T20" fmla="*/ 0 w 55"/>
                  <a:gd name="T21" fmla="*/ 200 h 200"/>
                  <a:gd name="T22" fmla="*/ 0 w 55"/>
                  <a:gd name="T23" fmla="*/ 194 h 200"/>
                  <a:gd name="T24" fmla="*/ 0 w 55"/>
                  <a:gd name="T25" fmla="*/ 194 h 200"/>
                  <a:gd name="T26" fmla="*/ 5 w 55"/>
                  <a:gd name="T27" fmla="*/ 177 h 200"/>
                  <a:gd name="T28" fmla="*/ 23 w 55"/>
                  <a:gd name="T29" fmla="*/ 127 h 200"/>
                  <a:gd name="T30" fmla="*/ 35 w 55"/>
                  <a:gd name="T31" fmla="*/ 90 h 200"/>
                  <a:gd name="T32" fmla="*/ 35 w 55"/>
                  <a:gd name="T33" fmla="*/ 90 h 200"/>
                  <a:gd name="T34" fmla="*/ 35 w 55"/>
                  <a:gd name="T35" fmla="*/ 61 h 200"/>
                  <a:gd name="T36" fmla="*/ 41 w 55"/>
                  <a:gd name="T37" fmla="*/ 17 h 200"/>
                  <a:gd name="T38" fmla="*/ 41 w 55"/>
                  <a:gd name="T39" fmla="*/ 0 h 200"/>
                  <a:gd name="T40" fmla="*/ 41 w 55"/>
                  <a:gd name="T41" fmla="*/ 0 h 200"/>
                  <a:gd name="T42" fmla="*/ 41 w 55"/>
                  <a:gd name="T43" fmla="*/ 0 h 200"/>
                  <a:gd name="T44" fmla="*/ 49 w 55"/>
                  <a:gd name="T45" fmla="*/ 0 h 200"/>
                  <a:gd name="T46" fmla="*/ 55 w 55"/>
                  <a:gd name="T4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200">
                    <a:moveTo>
                      <a:pt x="55" y="0"/>
                    </a:moveTo>
                    <a:lnTo>
                      <a:pt x="55" y="23"/>
                    </a:lnTo>
                    <a:lnTo>
                      <a:pt x="49" y="66"/>
                    </a:lnTo>
                    <a:lnTo>
                      <a:pt x="41" y="98"/>
                    </a:lnTo>
                    <a:lnTo>
                      <a:pt x="41" y="98"/>
                    </a:lnTo>
                    <a:lnTo>
                      <a:pt x="29" y="127"/>
                    </a:lnTo>
                    <a:lnTo>
                      <a:pt x="17" y="171"/>
                    </a:lnTo>
                    <a:lnTo>
                      <a:pt x="5" y="194"/>
                    </a:lnTo>
                    <a:lnTo>
                      <a:pt x="5" y="194"/>
                    </a:lnTo>
                    <a:lnTo>
                      <a:pt x="0" y="200"/>
                    </a:lnTo>
                    <a:lnTo>
                      <a:pt x="0" y="200"/>
                    </a:lnTo>
                    <a:lnTo>
                      <a:pt x="0" y="194"/>
                    </a:lnTo>
                    <a:lnTo>
                      <a:pt x="0" y="194"/>
                    </a:lnTo>
                    <a:lnTo>
                      <a:pt x="5" y="177"/>
                    </a:lnTo>
                    <a:lnTo>
                      <a:pt x="23" y="127"/>
                    </a:lnTo>
                    <a:lnTo>
                      <a:pt x="35" y="90"/>
                    </a:lnTo>
                    <a:lnTo>
                      <a:pt x="35" y="90"/>
                    </a:lnTo>
                    <a:lnTo>
                      <a:pt x="35" y="61"/>
                    </a:lnTo>
                    <a:lnTo>
                      <a:pt x="41" y="17"/>
                    </a:lnTo>
                    <a:lnTo>
                      <a:pt x="41" y="0"/>
                    </a:lnTo>
                    <a:lnTo>
                      <a:pt x="41" y="0"/>
                    </a:lnTo>
                    <a:lnTo>
                      <a:pt x="41" y="0"/>
                    </a:lnTo>
                    <a:lnTo>
                      <a:pt x="49" y="0"/>
                    </a:lnTo>
                    <a:lnTo>
                      <a:pt x="55" y="0"/>
                    </a:lnTo>
                    <a:close/>
                  </a:path>
                </a:pathLst>
              </a:custGeom>
              <a:solidFill>
                <a:srgbClr val="D8D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70" name="Freeform 158"/>
              <p:cNvSpPr>
                <a:spLocks/>
              </p:cNvSpPr>
              <p:nvPr/>
            </p:nvSpPr>
            <p:spPr bwMode="auto">
              <a:xfrm>
                <a:off x="4074" y="2193"/>
                <a:ext cx="23" cy="8"/>
              </a:xfrm>
              <a:custGeom>
                <a:avLst/>
                <a:gdLst>
                  <a:gd name="T0" fmla="*/ 5 w 23"/>
                  <a:gd name="T1" fmla="*/ 0 h 8"/>
                  <a:gd name="T2" fmla="*/ 5 w 23"/>
                  <a:gd name="T3" fmla="*/ 0 h 8"/>
                  <a:gd name="T4" fmla="*/ 17 w 23"/>
                  <a:gd name="T5" fmla="*/ 8 h 8"/>
                  <a:gd name="T6" fmla="*/ 23 w 23"/>
                  <a:gd name="T7" fmla="*/ 8 h 8"/>
                  <a:gd name="T8" fmla="*/ 23 w 23"/>
                  <a:gd name="T9" fmla="*/ 8 h 8"/>
                  <a:gd name="T10" fmla="*/ 23 w 23"/>
                  <a:gd name="T11" fmla="*/ 8 h 8"/>
                  <a:gd name="T12" fmla="*/ 23 w 23"/>
                  <a:gd name="T13" fmla="*/ 8 h 8"/>
                  <a:gd name="T14" fmla="*/ 17 w 23"/>
                  <a:gd name="T15" fmla="*/ 8 h 8"/>
                  <a:gd name="T16" fmla="*/ 17 w 23"/>
                  <a:gd name="T17" fmla="*/ 8 h 8"/>
                  <a:gd name="T18" fmla="*/ 11 w 23"/>
                  <a:gd name="T19" fmla="*/ 8 h 8"/>
                  <a:gd name="T20" fmla="*/ 5 w 23"/>
                  <a:gd name="T21" fmla="*/ 8 h 8"/>
                  <a:gd name="T22" fmla="*/ 5 w 23"/>
                  <a:gd name="T23" fmla="*/ 8 h 8"/>
                  <a:gd name="T24" fmla="*/ 5 w 23"/>
                  <a:gd name="T25" fmla="*/ 8 h 8"/>
                  <a:gd name="T26" fmla="*/ 5 w 23"/>
                  <a:gd name="T27" fmla="*/ 8 h 8"/>
                  <a:gd name="T28" fmla="*/ 0 w 23"/>
                  <a:gd name="T29" fmla="*/ 8 h 8"/>
                  <a:gd name="T30" fmla="*/ 5 w 23"/>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8">
                    <a:moveTo>
                      <a:pt x="5" y="0"/>
                    </a:moveTo>
                    <a:lnTo>
                      <a:pt x="5" y="0"/>
                    </a:lnTo>
                    <a:lnTo>
                      <a:pt x="17" y="8"/>
                    </a:lnTo>
                    <a:lnTo>
                      <a:pt x="23" y="8"/>
                    </a:lnTo>
                    <a:lnTo>
                      <a:pt x="23" y="8"/>
                    </a:lnTo>
                    <a:lnTo>
                      <a:pt x="23" y="8"/>
                    </a:lnTo>
                    <a:lnTo>
                      <a:pt x="23" y="8"/>
                    </a:lnTo>
                    <a:lnTo>
                      <a:pt x="17" y="8"/>
                    </a:lnTo>
                    <a:lnTo>
                      <a:pt x="17" y="8"/>
                    </a:lnTo>
                    <a:lnTo>
                      <a:pt x="11" y="8"/>
                    </a:lnTo>
                    <a:lnTo>
                      <a:pt x="5" y="8"/>
                    </a:lnTo>
                    <a:lnTo>
                      <a:pt x="5" y="8"/>
                    </a:lnTo>
                    <a:lnTo>
                      <a:pt x="5" y="8"/>
                    </a:lnTo>
                    <a:lnTo>
                      <a:pt x="5" y="8"/>
                    </a:lnTo>
                    <a:lnTo>
                      <a:pt x="0" y="8"/>
                    </a:lnTo>
                    <a:lnTo>
                      <a:pt x="5"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71" name="Freeform 159"/>
              <p:cNvSpPr>
                <a:spLocks/>
              </p:cNvSpPr>
              <p:nvPr/>
            </p:nvSpPr>
            <p:spPr bwMode="auto">
              <a:xfrm>
                <a:off x="4079" y="2182"/>
                <a:ext cx="12" cy="1"/>
              </a:xfrm>
              <a:custGeom>
                <a:avLst/>
                <a:gdLst>
                  <a:gd name="T0" fmla="*/ 0 w 12"/>
                  <a:gd name="T1" fmla="*/ 0 w 12"/>
                  <a:gd name="T2" fmla="*/ 6 w 12"/>
                  <a:gd name="T3" fmla="*/ 12 w 12"/>
                  <a:gd name="T4" fmla="*/ 12 w 12"/>
                  <a:gd name="T5" fmla="*/ 12 w 12"/>
                  <a:gd name="T6" fmla="*/ 12 w 12"/>
                  <a:gd name="T7" fmla="*/ 12 w 12"/>
                  <a:gd name="T8" fmla="*/ 12 w 12"/>
                  <a:gd name="T9" fmla="*/ 0 w 12"/>
                  <a:gd name="T10" fmla="*/ 0 w 12"/>
                  <a:gd name="T11" fmla="*/ 0 w 1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2">
                    <a:moveTo>
                      <a:pt x="0" y="0"/>
                    </a:moveTo>
                    <a:lnTo>
                      <a:pt x="0" y="0"/>
                    </a:lnTo>
                    <a:lnTo>
                      <a:pt x="6" y="0"/>
                    </a:lnTo>
                    <a:lnTo>
                      <a:pt x="12" y="0"/>
                    </a:lnTo>
                    <a:lnTo>
                      <a:pt x="12" y="0"/>
                    </a:lnTo>
                    <a:lnTo>
                      <a:pt x="12" y="0"/>
                    </a:lnTo>
                    <a:lnTo>
                      <a:pt x="12" y="0"/>
                    </a:lnTo>
                    <a:lnTo>
                      <a:pt x="12" y="0"/>
                    </a:lnTo>
                    <a:lnTo>
                      <a:pt x="12" y="0"/>
                    </a:lnTo>
                    <a:lnTo>
                      <a:pt x="0" y="0"/>
                    </a:lnTo>
                    <a:lnTo>
                      <a:pt x="0" y="0"/>
                    </a:lnTo>
                    <a:lnTo>
                      <a:pt x="0"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72" name="Freeform 160"/>
              <p:cNvSpPr>
                <a:spLocks/>
              </p:cNvSpPr>
              <p:nvPr/>
            </p:nvSpPr>
            <p:spPr bwMode="auto">
              <a:xfrm>
                <a:off x="4042" y="2187"/>
                <a:ext cx="24" cy="6"/>
              </a:xfrm>
              <a:custGeom>
                <a:avLst/>
                <a:gdLst>
                  <a:gd name="T0" fmla="*/ 24 w 24"/>
                  <a:gd name="T1" fmla="*/ 0 h 6"/>
                  <a:gd name="T2" fmla="*/ 18 w 24"/>
                  <a:gd name="T3" fmla="*/ 0 h 6"/>
                  <a:gd name="T4" fmla="*/ 18 w 24"/>
                  <a:gd name="T5" fmla="*/ 6 h 6"/>
                  <a:gd name="T6" fmla="*/ 12 w 24"/>
                  <a:gd name="T7" fmla="*/ 6 h 6"/>
                  <a:gd name="T8" fmla="*/ 12 w 24"/>
                  <a:gd name="T9" fmla="*/ 6 h 6"/>
                  <a:gd name="T10" fmla="*/ 6 w 24"/>
                  <a:gd name="T11" fmla="*/ 6 h 6"/>
                  <a:gd name="T12" fmla="*/ 0 w 24"/>
                  <a:gd name="T13" fmla="*/ 6 h 6"/>
                  <a:gd name="T14" fmla="*/ 0 w 24"/>
                  <a:gd name="T15" fmla="*/ 6 h 6"/>
                  <a:gd name="T16" fmla="*/ 0 w 24"/>
                  <a:gd name="T17" fmla="*/ 6 h 6"/>
                  <a:gd name="T18" fmla="*/ 6 w 24"/>
                  <a:gd name="T19" fmla="*/ 6 h 6"/>
                  <a:gd name="T20" fmla="*/ 12 w 24"/>
                  <a:gd name="T21" fmla="*/ 6 h 6"/>
                  <a:gd name="T22" fmla="*/ 18 w 24"/>
                  <a:gd name="T23" fmla="*/ 6 h 6"/>
                  <a:gd name="T24" fmla="*/ 18 w 24"/>
                  <a:gd name="T25" fmla="*/ 6 h 6"/>
                  <a:gd name="T26" fmla="*/ 18 w 24"/>
                  <a:gd name="T27" fmla="*/ 6 h 6"/>
                  <a:gd name="T28" fmla="*/ 24 w 24"/>
                  <a:gd name="T29" fmla="*/ 6 h 6"/>
                  <a:gd name="T30" fmla="*/ 24 w 2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6">
                    <a:moveTo>
                      <a:pt x="24" y="0"/>
                    </a:moveTo>
                    <a:lnTo>
                      <a:pt x="18" y="0"/>
                    </a:lnTo>
                    <a:lnTo>
                      <a:pt x="18" y="6"/>
                    </a:lnTo>
                    <a:lnTo>
                      <a:pt x="12" y="6"/>
                    </a:lnTo>
                    <a:lnTo>
                      <a:pt x="12" y="6"/>
                    </a:lnTo>
                    <a:lnTo>
                      <a:pt x="6" y="6"/>
                    </a:lnTo>
                    <a:lnTo>
                      <a:pt x="0" y="6"/>
                    </a:lnTo>
                    <a:lnTo>
                      <a:pt x="0" y="6"/>
                    </a:lnTo>
                    <a:lnTo>
                      <a:pt x="0" y="6"/>
                    </a:lnTo>
                    <a:lnTo>
                      <a:pt x="6" y="6"/>
                    </a:lnTo>
                    <a:lnTo>
                      <a:pt x="12" y="6"/>
                    </a:lnTo>
                    <a:lnTo>
                      <a:pt x="18" y="6"/>
                    </a:lnTo>
                    <a:lnTo>
                      <a:pt x="18" y="6"/>
                    </a:lnTo>
                    <a:lnTo>
                      <a:pt x="18" y="6"/>
                    </a:lnTo>
                    <a:lnTo>
                      <a:pt x="24" y="6"/>
                    </a:lnTo>
                    <a:lnTo>
                      <a:pt x="24" y="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73" name="Freeform 161"/>
              <p:cNvSpPr>
                <a:spLocks/>
              </p:cNvSpPr>
              <p:nvPr/>
            </p:nvSpPr>
            <p:spPr bwMode="auto">
              <a:xfrm>
                <a:off x="3871" y="2077"/>
                <a:ext cx="24" cy="44"/>
              </a:xfrm>
              <a:custGeom>
                <a:avLst/>
                <a:gdLst>
                  <a:gd name="T0" fmla="*/ 24 w 24"/>
                  <a:gd name="T1" fmla="*/ 44 h 44"/>
                  <a:gd name="T2" fmla="*/ 18 w 24"/>
                  <a:gd name="T3" fmla="*/ 38 h 44"/>
                  <a:gd name="T4" fmla="*/ 12 w 24"/>
                  <a:gd name="T5" fmla="*/ 26 h 44"/>
                  <a:gd name="T6" fmla="*/ 6 w 24"/>
                  <a:gd name="T7" fmla="*/ 14 h 44"/>
                  <a:gd name="T8" fmla="*/ 6 w 24"/>
                  <a:gd name="T9" fmla="*/ 14 h 44"/>
                  <a:gd name="T10" fmla="*/ 0 w 24"/>
                  <a:gd name="T11" fmla="*/ 6 h 44"/>
                  <a:gd name="T12" fmla="*/ 0 w 24"/>
                  <a:gd name="T13" fmla="*/ 0 h 44"/>
                  <a:gd name="T14" fmla="*/ 0 w 24"/>
                  <a:gd name="T15" fmla="*/ 0 h 44"/>
                  <a:gd name="T16" fmla="*/ 0 w 24"/>
                  <a:gd name="T17" fmla="*/ 0 h 44"/>
                  <a:gd name="T18" fmla="*/ 0 w 24"/>
                  <a:gd name="T19" fmla="*/ 6 h 44"/>
                  <a:gd name="T20" fmla="*/ 0 w 24"/>
                  <a:gd name="T21" fmla="*/ 14 h 44"/>
                  <a:gd name="T22" fmla="*/ 0 w 24"/>
                  <a:gd name="T23" fmla="*/ 14 h 44"/>
                  <a:gd name="T24" fmla="*/ 0 w 24"/>
                  <a:gd name="T25" fmla="*/ 14 h 44"/>
                  <a:gd name="T26" fmla="*/ 0 w 24"/>
                  <a:gd name="T27" fmla="*/ 26 h 44"/>
                  <a:gd name="T28" fmla="*/ 18 w 24"/>
                  <a:gd name="T29" fmla="*/ 38 h 44"/>
                  <a:gd name="T30" fmla="*/ 24 w 24"/>
                  <a:gd name="T3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4">
                    <a:moveTo>
                      <a:pt x="24" y="44"/>
                    </a:moveTo>
                    <a:lnTo>
                      <a:pt x="18" y="38"/>
                    </a:lnTo>
                    <a:lnTo>
                      <a:pt x="12" y="26"/>
                    </a:lnTo>
                    <a:lnTo>
                      <a:pt x="6" y="14"/>
                    </a:lnTo>
                    <a:lnTo>
                      <a:pt x="6" y="14"/>
                    </a:lnTo>
                    <a:lnTo>
                      <a:pt x="0" y="6"/>
                    </a:lnTo>
                    <a:lnTo>
                      <a:pt x="0" y="0"/>
                    </a:lnTo>
                    <a:lnTo>
                      <a:pt x="0" y="0"/>
                    </a:lnTo>
                    <a:lnTo>
                      <a:pt x="0" y="0"/>
                    </a:lnTo>
                    <a:lnTo>
                      <a:pt x="0" y="6"/>
                    </a:lnTo>
                    <a:lnTo>
                      <a:pt x="0" y="14"/>
                    </a:lnTo>
                    <a:lnTo>
                      <a:pt x="0" y="14"/>
                    </a:lnTo>
                    <a:lnTo>
                      <a:pt x="0" y="14"/>
                    </a:lnTo>
                    <a:lnTo>
                      <a:pt x="0" y="26"/>
                    </a:lnTo>
                    <a:lnTo>
                      <a:pt x="18" y="38"/>
                    </a:lnTo>
                    <a:lnTo>
                      <a:pt x="24" y="44"/>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74" name="Freeform 162"/>
              <p:cNvSpPr>
                <a:spLocks/>
              </p:cNvSpPr>
              <p:nvPr/>
            </p:nvSpPr>
            <p:spPr bwMode="auto">
              <a:xfrm>
                <a:off x="4251" y="2071"/>
                <a:ext cx="49" cy="32"/>
              </a:xfrm>
              <a:custGeom>
                <a:avLst/>
                <a:gdLst>
                  <a:gd name="T0" fmla="*/ 29 w 49"/>
                  <a:gd name="T1" fmla="*/ 0 h 32"/>
                  <a:gd name="T2" fmla="*/ 17 w 49"/>
                  <a:gd name="T3" fmla="*/ 6 h 32"/>
                  <a:gd name="T4" fmla="*/ 5 w 49"/>
                  <a:gd name="T5" fmla="*/ 26 h 32"/>
                  <a:gd name="T6" fmla="*/ 0 w 49"/>
                  <a:gd name="T7" fmla="*/ 32 h 32"/>
                  <a:gd name="T8" fmla="*/ 0 w 49"/>
                  <a:gd name="T9" fmla="*/ 32 h 32"/>
                  <a:gd name="T10" fmla="*/ 0 w 49"/>
                  <a:gd name="T11" fmla="*/ 32 h 32"/>
                  <a:gd name="T12" fmla="*/ 5 w 49"/>
                  <a:gd name="T13" fmla="*/ 32 h 32"/>
                  <a:gd name="T14" fmla="*/ 29 w 49"/>
                  <a:gd name="T15" fmla="*/ 26 h 32"/>
                  <a:gd name="T16" fmla="*/ 29 w 49"/>
                  <a:gd name="T17" fmla="*/ 26 h 32"/>
                  <a:gd name="T18" fmla="*/ 49 w 49"/>
                  <a:gd name="T19" fmla="*/ 20 h 32"/>
                  <a:gd name="T20" fmla="*/ 43 w 49"/>
                  <a:gd name="T21" fmla="*/ 20 h 32"/>
                  <a:gd name="T22" fmla="*/ 29 w 49"/>
                  <a:gd name="T23" fmla="*/ 20 h 32"/>
                  <a:gd name="T24" fmla="*/ 29 w 49"/>
                  <a:gd name="T25" fmla="*/ 12 h 32"/>
                  <a:gd name="T26" fmla="*/ 29 w 49"/>
                  <a:gd name="T27" fmla="*/ 12 h 32"/>
                  <a:gd name="T28" fmla="*/ 23 w 49"/>
                  <a:gd name="T29" fmla="*/ 12 h 32"/>
                  <a:gd name="T30" fmla="*/ 29 w 49"/>
                  <a:gd name="T31" fmla="*/ 6 h 32"/>
                  <a:gd name="T32" fmla="*/ 29 w 49"/>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2">
                    <a:moveTo>
                      <a:pt x="29" y="0"/>
                    </a:moveTo>
                    <a:lnTo>
                      <a:pt x="17" y="6"/>
                    </a:lnTo>
                    <a:lnTo>
                      <a:pt x="5" y="26"/>
                    </a:lnTo>
                    <a:lnTo>
                      <a:pt x="0" y="32"/>
                    </a:lnTo>
                    <a:lnTo>
                      <a:pt x="0" y="32"/>
                    </a:lnTo>
                    <a:lnTo>
                      <a:pt x="0" y="32"/>
                    </a:lnTo>
                    <a:lnTo>
                      <a:pt x="5" y="32"/>
                    </a:lnTo>
                    <a:lnTo>
                      <a:pt x="29" y="26"/>
                    </a:lnTo>
                    <a:lnTo>
                      <a:pt x="29" y="26"/>
                    </a:lnTo>
                    <a:lnTo>
                      <a:pt x="49" y="20"/>
                    </a:lnTo>
                    <a:lnTo>
                      <a:pt x="43" y="20"/>
                    </a:lnTo>
                    <a:lnTo>
                      <a:pt x="29" y="20"/>
                    </a:lnTo>
                    <a:lnTo>
                      <a:pt x="29" y="12"/>
                    </a:lnTo>
                    <a:lnTo>
                      <a:pt x="29" y="12"/>
                    </a:lnTo>
                    <a:lnTo>
                      <a:pt x="23" y="12"/>
                    </a:lnTo>
                    <a:lnTo>
                      <a:pt x="29" y="6"/>
                    </a:lnTo>
                    <a:lnTo>
                      <a:pt x="29" y="0"/>
                    </a:lnTo>
                    <a:close/>
                  </a:path>
                </a:pathLst>
              </a:custGeom>
              <a:solidFill>
                <a:srgbClr val="BF7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75" name="Freeform 163"/>
              <p:cNvSpPr>
                <a:spLocks/>
              </p:cNvSpPr>
              <p:nvPr/>
            </p:nvSpPr>
            <p:spPr bwMode="auto">
              <a:xfrm>
                <a:off x="4109" y="3302"/>
                <a:ext cx="12" cy="30"/>
              </a:xfrm>
              <a:custGeom>
                <a:avLst/>
                <a:gdLst>
                  <a:gd name="T0" fmla="*/ 12 w 12"/>
                  <a:gd name="T1" fmla="*/ 30 h 30"/>
                  <a:gd name="T2" fmla="*/ 12 w 12"/>
                  <a:gd name="T3" fmla="*/ 30 h 30"/>
                  <a:gd name="T4" fmla="*/ 6 w 12"/>
                  <a:gd name="T5" fmla="*/ 30 h 30"/>
                  <a:gd name="T6" fmla="*/ 6 w 12"/>
                  <a:gd name="T7" fmla="*/ 24 h 30"/>
                  <a:gd name="T8" fmla="*/ 6 w 12"/>
                  <a:gd name="T9" fmla="*/ 24 h 30"/>
                  <a:gd name="T10" fmla="*/ 6 w 12"/>
                  <a:gd name="T11" fmla="*/ 18 h 30"/>
                  <a:gd name="T12" fmla="*/ 6 w 12"/>
                  <a:gd name="T13" fmla="*/ 18 h 30"/>
                  <a:gd name="T14" fmla="*/ 6 w 12"/>
                  <a:gd name="T15" fmla="*/ 12 h 30"/>
                  <a:gd name="T16" fmla="*/ 6 w 12"/>
                  <a:gd name="T17" fmla="*/ 12 h 30"/>
                  <a:gd name="T18" fmla="*/ 0 w 12"/>
                  <a:gd name="T19" fmla="*/ 12 h 30"/>
                  <a:gd name="T20" fmla="*/ 0 w 12"/>
                  <a:gd name="T21" fmla="*/ 6 h 30"/>
                  <a:gd name="T22" fmla="*/ 0 w 12"/>
                  <a:gd name="T23" fmla="*/ 0 h 30"/>
                  <a:gd name="T24" fmla="*/ 0 w 12"/>
                  <a:gd name="T25" fmla="*/ 0 h 30"/>
                  <a:gd name="T26" fmla="*/ 0 w 12"/>
                  <a:gd name="T27" fmla="*/ 0 h 30"/>
                  <a:gd name="T28" fmla="*/ 0 w 12"/>
                  <a:gd name="T29" fmla="*/ 6 h 30"/>
                  <a:gd name="T30" fmla="*/ 0 w 12"/>
                  <a:gd name="T31" fmla="*/ 6 h 30"/>
                  <a:gd name="T32" fmla="*/ 0 w 12"/>
                  <a:gd name="T33" fmla="*/ 6 h 30"/>
                  <a:gd name="T34" fmla="*/ 0 w 12"/>
                  <a:gd name="T35" fmla="*/ 6 h 30"/>
                  <a:gd name="T36" fmla="*/ 0 w 12"/>
                  <a:gd name="T37" fmla="*/ 12 h 30"/>
                  <a:gd name="T38" fmla="*/ 0 w 12"/>
                  <a:gd name="T39" fmla="*/ 12 h 30"/>
                  <a:gd name="T40" fmla="*/ 0 w 12"/>
                  <a:gd name="T41" fmla="*/ 12 h 30"/>
                  <a:gd name="T42" fmla="*/ 0 w 12"/>
                  <a:gd name="T43" fmla="*/ 18 h 30"/>
                  <a:gd name="T44" fmla="*/ 6 w 12"/>
                  <a:gd name="T45" fmla="*/ 24 h 30"/>
                  <a:gd name="T46" fmla="*/ 6 w 12"/>
                  <a:gd name="T47" fmla="*/ 30 h 30"/>
                  <a:gd name="T48" fmla="*/ 6 w 12"/>
                  <a:gd name="T49" fmla="*/ 30 h 30"/>
                  <a:gd name="T50" fmla="*/ 6 w 12"/>
                  <a:gd name="T51" fmla="*/ 30 h 30"/>
                  <a:gd name="T52" fmla="*/ 6 w 12"/>
                  <a:gd name="T53" fmla="*/ 30 h 30"/>
                  <a:gd name="T54" fmla="*/ 12 w 12"/>
                  <a:gd name="T5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30">
                    <a:moveTo>
                      <a:pt x="12" y="30"/>
                    </a:moveTo>
                    <a:lnTo>
                      <a:pt x="12" y="30"/>
                    </a:lnTo>
                    <a:lnTo>
                      <a:pt x="6" y="30"/>
                    </a:lnTo>
                    <a:lnTo>
                      <a:pt x="6" y="24"/>
                    </a:lnTo>
                    <a:lnTo>
                      <a:pt x="6" y="24"/>
                    </a:lnTo>
                    <a:lnTo>
                      <a:pt x="6" y="18"/>
                    </a:lnTo>
                    <a:lnTo>
                      <a:pt x="6" y="18"/>
                    </a:lnTo>
                    <a:lnTo>
                      <a:pt x="6" y="12"/>
                    </a:lnTo>
                    <a:lnTo>
                      <a:pt x="6" y="12"/>
                    </a:lnTo>
                    <a:lnTo>
                      <a:pt x="0" y="12"/>
                    </a:lnTo>
                    <a:lnTo>
                      <a:pt x="0" y="6"/>
                    </a:lnTo>
                    <a:lnTo>
                      <a:pt x="0" y="0"/>
                    </a:lnTo>
                    <a:lnTo>
                      <a:pt x="0" y="0"/>
                    </a:lnTo>
                    <a:lnTo>
                      <a:pt x="0" y="0"/>
                    </a:lnTo>
                    <a:lnTo>
                      <a:pt x="0" y="6"/>
                    </a:lnTo>
                    <a:lnTo>
                      <a:pt x="0" y="6"/>
                    </a:lnTo>
                    <a:lnTo>
                      <a:pt x="0" y="6"/>
                    </a:lnTo>
                    <a:lnTo>
                      <a:pt x="0" y="6"/>
                    </a:lnTo>
                    <a:lnTo>
                      <a:pt x="0" y="12"/>
                    </a:lnTo>
                    <a:lnTo>
                      <a:pt x="0" y="12"/>
                    </a:lnTo>
                    <a:lnTo>
                      <a:pt x="0" y="12"/>
                    </a:lnTo>
                    <a:lnTo>
                      <a:pt x="0" y="18"/>
                    </a:lnTo>
                    <a:lnTo>
                      <a:pt x="6" y="24"/>
                    </a:lnTo>
                    <a:lnTo>
                      <a:pt x="6" y="30"/>
                    </a:lnTo>
                    <a:lnTo>
                      <a:pt x="6" y="30"/>
                    </a:lnTo>
                    <a:lnTo>
                      <a:pt x="6" y="30"/>
                    </a:lnTo>
                    <a:lnTo>
                      <a:pt x="6" y="30"/>
                    </a:lnTo>
                    <a:lnTo>
                      <a:pt x="12" y="30"/>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76" name="Freeform 164"/>
              <p:cNvSpPr>
                <a:spLocks/>
              </p:cNvSpPr>
              <p:nvPr/>
            </p:nvSpPr>
            <p:spPr bwMode="auto">
              <a:xfrm>
                <a:off x="4097" y="3308"/>
                <a:ext cx="6" cy="24"/>
              </a:xfrm>
              <a:custGeom>
                <a:avLst/>
                <a:gdLst>
                  <a:gd name="T0" fmla="*/ 6 w 6"/>
                  <a:gd name="T1" fmla="*/ 24 h 24"/>
                  <a:gd name="T2" fmla="*/ 0 w 6"/>
                  <a:gd name="T3" fmla="*/ 12 h 24"/>
                  <a:gd name="T4" fmla="*/ 0 w 6"/>
                  <a:gd name="T5" fmla="*/ 12 h 24"/>
                  <a:gd name="T6" fmla="*/ 0 w 6"/>
                  <a:gd name="T7" fmla="*/ 6 h 24"/>
                  <a:gd name="T8" fmla="*/ 0 w 6"/>
                  <a:gd name="T9" fmla="*/ 6 h 24"/>
                  <a:gd name="T10" fmla="*/ 0 w 6"/>
                  <a:gd name="T11" fmla="*/ 6 h 24"/>
                  <a:gd name="T12" fmla="*/ 0 w 6"/>
                  <a:gd name="T13" fmla="*/ 6 h 24"/>
                  <a:gd name="T14" fmla="*/ 0 w 6"/>
                  <a:gd name="T15" fmla="*/ 0 h 24"/>
                  <a:gd name="T16" fmla="*/ 0 w 6"/>
                  <a:gd name="T17" fmla="*/ 0 h 24"/>
                  <a:gd name="T18" fmla="*/ 0 w 6"/>
                  <a:gd name="T19" fmla="*/ 0 h 24"/>
                  <a:gd name="T20" fmla="*/ 0 w 6"/>
                  <a:gd name="T21" fmla="*/ 6 h 24"/>
                  <a:gd name="T22" fmla="*/ 0 w 6"/>
                  <a:gd name="T23" fmla="*/ 6 h 24"/>
                  <a:gd name="T24" fmla="*/ 0 w 6"/>
                  <a:gd name="T25" fmla="*/ 6 h 24"/>
                  <a:gd name="T26" fmla="*/ 0 w 6"/>
                  <a:gd name="T27" fmla="*/ 6 h 24"/>
                  <a:gd name="T28" fmla="*/ 0 w 6"/>
                  <a:gd name="T29" fmla="*/ 12 h 24"/>
                  <a:gd name="T30" fmla="*/ 0 w 6"/>
                  <a:gd name="T31" fmla="*/ 18 h 24"/>
                  <a:gd name="T32" fmla="*/ 6 w 6"/>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4">
                    <a:moveTo>
                      <a:pt x="6" y="24"/>
                    </a:moveTo>
                    <a:lnTo>
                      <a:pt x="0" y="12"/>
                    </a:lnTo>
                    <a:lnTo>
                      <a:pt x="0" y="12"/>
                    </a:lnTo>
                    <a:lnTo>
                      <a:pt x="0" y="6"/>
                    </a:lnTo>
                    <a:lnTo>
                      <a:pt x="0" y="6"/>
                    </a:lnTo>
                    <a:lnTo>
                      <a:pt x="0" y="6"/>
                    </a:lnTo>
                    <a:lnTo>
                      <a:pt x="0" y="6"/>
                    </a:lnTo>
                    <a:lnTo>
                      <a:pt x="0" y="0"/>
                    </a:lnTo>
                    <a:lnTo>
                      <a:pt x="0" y="0"/>
                    </a:lnTo>
                    <a:lnTo>
                      <a:pt x="0" y="0"/>
                    </a:lnTo>
                    <a:lnTo>
                      <a:pt x="0" y="6"/>
                    </a:lnTo>
                    <a:lnTo>
                      <a:pt x="0" y="6"/>
                    </a:lnTo>
                    <a:lnTo>
                      <a:pt x="0" y="6"/>
                    </a:lnTo>
                    <a:lnTo>
                      <a:pt x="0" y="6"/>
                    </a:lnTo>
                    <a:lnTo>
                      <a:pt x="0" y="12"/>
                    </a:lnTo>
                    <a:lnTo>
                      <a:pt x="0" y="18"/>
                    </a:lnTo>
                    <a:lnTo>
                      <a:pt x="6" y="24"/>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77" name="Freeform 165"/>
              <p:cNvSpPr>
                <a:spLocks/>
              </p:cNvSpPr>
              <p:nvPr/>
            </p:nvSpPr>
            <p:spPr bwMode="auto">
              <a:xfrm>
                <a:off x="4079" y="3308"/>
                <a:ext cx="12" cy="18"/>
              </a:xfrm>
              <a:custGeom>
                <a:avLst/>
                <a:gdLst>
                  <a:gd name="T0" fmla="*/ 12 w 12"/>
                  <a:gd name="T1" fmla="*/ 18 h 18"/>
                  <a:gd name="T2" fmla="*/ 12 w 12"/>
                  <a:gd name="T3" fmla="*/ 18 h 18"/>
                  <a:gd name="T4" fmla="*/ 6 w 12"/>
                  <a:gd name="T5" fmla="*/ 18 h 18"/>
                  <a:gd name="T6" fmla="*/ 6 w 12"/>
                  <a:gd name="T7" fmla="*/ 12 h 18"/>
                  <a:gd name="T8" fmla="*/ 6 w 12"/>
                  <a:gd name="T9" fmla="*/ 12 h 18"/>
                  <a:gd name="T10" fmla="*/ 6 w 12"/>
                  <a:gd name="T11" fmla="*/ 6 h 18"/>
                  <a:gd name="T12" fmla="*/ 6 w 12"/>
                  <a:gd name="T13" fmla="*/ 6 h 18"/>
                  <a:gd name="T14" fmla="*/ 6 w 12"/>
                  <a:gd name="T15" fmla="*/ 0 h 18"/>
                  <a:gd name="T16" fmla="*/ 6 w 12"/>
                  <a:gd name="T17" fmla="*/ 0 h 18"/>
                  <a:gd name="T18" fmla="*/ 6 w 12"/>
                  <a:gd name="T19" fmla="*/ 0 h 18"/>
                  <a:gd name="T20" fmla="*/ 0 w 12"/>
                  <a:gd name="T21" fmla="*/ 0 h 18"/>
                  <a:gd name="T22" fmla="*/ 6 w 12"/>
                  <a:gd name="T23" fmla="*/ 0 h 18"/>
                  <a:gd name="T24" fmla="*/ 6 w 12"/>
                  <a:gd name="T25" fmla="*/ 0 h 18"/>
                  <a:gd name="T26" fmla="*/ 6 w 12"/>
                  <a:gd name="T27" fmla="*/ 6 h 18"/>
                  <a:gd name="T28" fmla="*/ 6 w 12"/>
                  <a:gd name="T29" fmla="*/ 12 h 18"/>
                  <a:gd name="T30" fmla="*/ 6 w 12"/>
                  <a:gd name="T31" fmla="*/ 12 h 18"/>
                  <a:gd name="T32" fmla="*/ 6 w 12"/>
                  <a:gd name="T33" fmla="*/ 12 h 18"/>
                  <a:gd name="T34" fmla="*/ 12 w 12"/>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12" y="18"/>
                    </a:moveTo>
                    <a:lnTo>
                      <a:pt x="12" y="18"/>
                    </a:lnTo>
                    <a:lnTo>
                      <a:pt x="6" y="18"/>
                    </a:lnTo>
                    <a:lnTo>
                      <a:pt x="6" y="12"/>
                    </a:lnTo>
                    <a:lnTo>
                      <a:pt x="6" y="12"/>
                    </a:lnTo>
                    <a:lnTo>
                      <a:pt x="6" y="6"/>
                    </a:lnTo>
                    <a:lnTo>
                      <a:pt x="6" y="6"/>
                    </a:lnTo>
                    <a:lnTo>
                      <a:pt x="6" y="0"/>
                    </a:lnTo>
                    <a:lnTo>
                      <a:pt x="6" y="0"/>
                    </a:lnTo>
                    <a:lnTo>
                      <a:pt x="6" y="0"/>
                    </a:lnTo>
                    <a:lnTo>
                      <a:pt x="0" y="0"/>
                    </a:lnTo>
                    <a:lnTo>
                      <a:pt x="6" y="0"/>
                    </a:lnTo>
                    <a:lnTo>
                      <a:pt x="6" y="0"/>
                    </a:lnTo>
                    <a:lnTo>
                      <a:pt x="6" y="6"/>
                    </a:lnTo>
                    <a:lnTo>
                      <a:pt x="6" y="12"/>
                    </a:lnTo>
                    <a:lnTo>
                      <a:pt x="6" y="12"/>
                    </a:lnTo>
                    <a:lnTo>
                      <a:pt x="6" y="12"/>
                    </a:lnTo>
                    <a:lnTo>
                      <a:pt x="12" y="18"/>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78" name="Freeform 166"/>
              <p:cNvSpPr>
                <a:spLocks/>
              </p:cNvSpPr>
              <p:nvPr/>
            </p:nvSpPr>
            <p:spPr bwMode="auto">
              <a:xfrm>
                <a:off x="4074" y="3302"/>
                <a:ext cx="5" cy="12"/>
              </a:xfrm>
              <a:custGeom>
                <a:avLst/>
                <a:gdLst>
                  <a:gd name="T0" fmla="*/ 5 w 5"/>
                  <a:gd name="T1" fmla="*/ 12 h 12"/>
                  <a:gd name="T2" fmla="*/ 5 w 5"/>
                  <a:gd name="T3" fmla="*/ 12 h 12"/>
                  <a:gd name="T4" fmla="*/ 5 w 5"/>
                  <a:gd name="T5" fmla="*/ 12 h 12"/>
                  <a:gd name="T6" fmla="*/ 5 w 5"/>
                  <a:gd name="T7" fmla="*/ 6 h 12"/>
                  <a:gd name="T8" fmla="*/ 5 w 5"/>
                  <a:gd name="T9" fmla="*/ 6 h 12"/>
                  <a:gd name="T10" fmla="*/ 0 w 5"/>
                  <a:gd name="T11" fmla="*/ 6 h 12"/>
                  <a:gd name="T12" fmla="*/ 0 w 5"/>
                  <a:gd name="T13" fmla="*/ 0 h 12"/>
                  <a:gd name="T14" fmla="*/ 0 w 5"/>
                  <a:gd name="T15" fmla="*/ 0 h 12"/>
                  <a:gd name="T16" fmla="*/ 0 w 5"/>
                  <a:gd name="T17" fmla="*/ 0 h 12"/>
                  <a:gd name="T18" fmla="*/ 0 w 5"/>
                  <a:gd name="T19" fmla="*/ 6 h 12"/>
                  <a:gd name="T20" fmla="*/ 0 w 5"/>
                  <a:gd name="T21" fmla="*/ 6 h 12"/>
                  <a:gd name="T22" fmla="*/ 0 w 5"/>
                  <a:gd name="T23" fmla="*/ 6 h 12"/>
                  <a:gd name="T24" fmla="*/ 0 w 5"/>
                  <a:gd name="T25" fmla="*/ 6 h 12"/>
                  <a:gd name="T26" fmla="*/ 0 w 5"/>
                  <a:gd name="T27" fmla="*/ 12 h 12"/>
                  <a:gd name="T28" fmla="*/ 0 w 5"/>
                  <a:gd name="T29" fmla="*/ 12 h 12"/>
                  <a:gd name="T30" fmla="*/ 5 w 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2">
                    <a:moveTo>
                      <a:pt x="5" y="12"/>
                    </a:moveTo>
                    <a:lnTo>
                      <a:pt x="5" y="12"/>
                    </a:lnTo>
                    <a:lnTo>
                      <a:pt x="5" y="12"/>
                    </a:lnTo>
                    <a:lnTo>
                      <a:pt x="5" y="6"/>
                    </a:lnTo>
                    <a:lnTo>
                      <a:pt x="5" y="6"/>
                    </a:lnTo>
                    <a:lnTo>
                      <a:pt x="0" y="6"/>
                    </a:lnTo>
                    <a:lnTo>
                      <a:pt x="0" y="0"/>
                    </a:lnTo>
                    <a:lnTo>
                      <a:pt x="0" y="0"/>
                    </a:lnTo>
                    <a:lnTo>
                      <a:pt x="0" y="0"/>
                    </a:lnTo>
                    <a:lnTo>
                      <a:pt x="0" y="6"/>
                    </a:lnTo>
                    <a:lnTo>
                      <a:pt x="0" y="6"/>
                    </a:lnTo>
                    <a:lnTo>
                      <a:pt x="0" y="6"/>
                    </a:lnTo>
                    <a:lnTo>
                      <a:pt x="0" y="6"/>
                    </a:lnTo>
                    <a:lnTo>
                      <a:pt x="0" y="12"/>
                    </a:lnTo>
                    <a:lnTo>
                      <a:pt x="0" y="12"/>
                    </a:lnTo>
                    <a:lnTo>
                      <a:pt x="5" y="12"/>
                    </a:lnTo>
                    <a:close/>
                  </a:path>
                </a:pathLst>
              </a:custGeom>
              <a:solidFill>
                <a:srgbClr val="D88C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279" name="Freeform 167"/>
              <p:cNvSpPr>
                <a:spLocks/>
              </p:cNvSpPr>
              <p:nvPr/>
            </p:nvSpPr>
            <p:spPr bwMode="auto">
              <a:xfrm>
                <a:off x="4245" y="2066"/>
                <a:ext cx="41" cy="49"/>
              </a:xfrm>
              <a:custGeom>
                <a:avLst/>
                <a:gdLst>
                  <a:gd name="T0" fmla="*/ 0 w 41"/>
                  <a:gd name="T1" fmla="*/ 49 h 49"/>
                  <a:gd name="T2" fmla="*/ 0 w 41"/>
                  <a:gd name="T3" fmla="*/ 43 h 49"/>
                  <a:gd name="T4" fmla="*/ 6 w 41"/>
                  <a:gd name="T5" fmla="*/ 31 h 49"/>
                  <a:gd name="T6" fmla="*/ 17 w 41"/>
                  <a:gd name="T7" fmla="*/ 25 h 49"/>
                  <a:gd name="T8" fmla="*/ 17 w 41"/>
                  <a:gd name="T9" fmla="*/ 25 h 49"/>
                  <a:gd name="T10" fmla="*/ 29 w 41"/>
                  <a:gd name="T11" fmla="*/ 17 h 49"/>
                  <a:gd name="T12" fmla="*/ 35 w 41"/>
                  <a:gd name="T13" fmla="*/ 5 h 49"/>
                  <a:gd name="T14" fmla="*/ 41 w 41"/>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9">
                    <a:moveTo>
                      <a:pt x="0" y="49"/>
                    </a:moveTo>
                    <a:lnTo>
                      <a:pt x="0" y="43"/>
                    </a:lnTo>
                    <a:lnTo>
                      <a:pt x="6" y="31"/>
                    </a:lnTo>
                    <a:lnTo>
                      <a:pt x="17" y="25"/>
                    </a:lnTo>
                    <a:lnTo>
                      <a:pt x="17" y="25"/>
                    </a:lnTo>
                    <a:lnTo>
                      <a:pt x="29" y="17"/>
                    </a:lnTo>
                    <a:lnTo>
                      <a:pt x="35" y="5"/>
                    </a:lnTo>
                    <a:lnTo>
                      <a:pt x="4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80" name="Freeform 168"/>
              <p:cNvSpPr>
                <a:spLocks/>
              </p:cNvSpPr>
              <p:nvPr/>
            </p:nvSpPr>
            <p:spPr bwMode="auto">
              <a:xfrm>
                <a:off x="4184" y="2201"/>
                <a:ext cx="17" cy="12"/>
              </a:xfrm>
              <a:custGeom>
                <a:avLst/>
                <a:gdLst>
                  <a:gd name="T0" fmla="*/ 17 w 17"/>
                  <a:gd name="T1" fmla="*/ 0 h 12"/>
                  <a:gd name="T2" fmla="*/ 11 w 17"/>
                  <a:gd name="T3" fmla="*/ 6 h 12"/>
                  <a:gd name="T4" fmla="*/ 6 w 17"/>
                  <a:gd name="T5" fmla="*/ 6 h 12"/>
                  <a:gd name="T6" fmla="*/ 0 w 17"/>
                  <a:gd name="T7" fmla="*/ 12 h 12"/>
                </a:gdLst>
                <a:ahLst/>
                <a:cxnLst>
                  <a:cxn ang="0">
                    <a:pos x="T0" y="T1"/>
                  </a:cxn>
                  <a:cxn ang="0">
                    <a:pos x="T2" y="T3"/>
                  </a:cxn>
                  <a:cxn ang="0">
                    <a:pos x="T4" y="T5"/>
                  </a:cxn>
                  <a:cxn ang="0">
                    <a:pos x="T6" y="T7"/>
                  </a:cxn>
                </a:cxnLst>
                <a:rect l="0" t="0" r="r" b="b"/>
                <a:pathLst>
                  <a:path w="17" h="12">
                    <a:moveTo>
                      <a:pt x="17" y="0"/>
                    </a:moveTo>
                    <a:lnTo>
                      <a:pt x="11" y="6"/>
                    </a:lnTo>
                    <a:lnTo>
                      <a:pt x="6" y="6"/>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81" name="Freeform 169"/>
              <p:cNvSpPr>
                <a:spLocks/>
              </p:cNvSpPr>
              <p:nvPr/>
            </p:nvSpPr>
            <p:spPr bwMode="auto">
              <a:xfrm>
                <a:off x="3956" y="2213"/>
                <a:ext cx="31" cy="12"/>
              </a:xfrm>
              <a:custGeom>
                <a:avLst/>
                <a:gdLst>
                  <a:gd name="T0" fmla="*/ 0 w 31"/>
                  <a:gd name="T1" fmla="*/ 0 h 12"/>
                  <a:gd name="T2" fmla="*/ 0 w 31"/>
                  <a:gd name="T3" fmla="*/ 6 h 12"/>
                  <a:gd name="T4" fmla="*/ 13 w 31"/>
                  <a:gd name="T5" fmla="*/ 12 h 12"/>
                  <a:gd name="T6" fmla="*/ 31 w 31"/>
                  <a:gd name="T7" fmla="*/ 12 h 12"/>
                </a:gdLst>
                <a:ahLst/>
                <a:cxnLst>
                  <a:cxn ang="0">
                    <a:pos x="T0" y="T1"/>
                  </a:cxn>
                  <a:cxn ang="0">
                    <a:pos x="T2" y="T3"/>
                  </a:cxn>
                  <a:cxn ang="0">
                    <a:pos x="T4" y="T5"/>
                  </a:cxn>
                  <a:cxn ang="0">
                    <a:pos x="T6" y="T7"/>
                  </a:cxn>
                </a:cxnLst>
                <a:rect l="0" t="0" r="r" b="b"/>
                <a:pathLst>
                  <a:path w="31" h="12">
                    <a:moveTo>
                      <a:pt x="0" y="0"/>
                    </a:moveTo>
                    <a:lnTo>
                      <a:pt x="0" y="6"/>
                    </a:lnTo>
                    <a:lnTo>
                      <a:pt x="13" y="12"/>
                    </a:lnTo>
                    <a:lnTo>
                      <a:pt x="31"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82" name="Freeform 170"/>
              <p:cNvSpPr>
                <a:spLocks/>
              </p:cNvSpPr>
              <p:nvPr/>
            </p:nvSpPr>
            <p:spPr bwMode="auto">
              <a:xfrm>
                <a:off x="4066" y="2066"/>
                <a:ext cx="43" cy="37"/>
              </a:xfrm>
              <a:custGeom>
                <a:avLst/>
                <a:gdLst>
                  <a:gd name="T0" fmla="*/ 43 w 43"/>
                  <a:gd name="T1" fmla="*/ 0 h 37"/>
                  <a:gd name="T2" fmla="*/ 37 w 43"/>
                  <a:gd name="T3" fmla="*/ 5 h 37"/>
                  <a:gd name="T4" fmla="*/ 31 w 43"/>
                  <a:gd name="T5" fmla="*/ 5 h 37"/>
                  <a:gd name="T6" fmla="*/ 25 w 43"/>
                  <a:gd name="T7" fmla="*/ 5 h 37"/>
                  <a:gd name="T8" fmla="*/ 25 w 43"/>
                  <a:gd name="T9" fmla="*/ 5 h 37"/>
                  <a:gd name="T10" fmla="*/ 13 w 43"/>
                  <a:gd name="T11" fmla="*/ 11 h 37"/>
                  <a:gd name="T12" fmla="*/ 8 w 43"/>
                  <a:gd name="T13" fmla="*/ 11 h 37"/>
                  <a:gd name="T14" fmla="*/ 8 w 43"/>
                  <a:gd name="T15" fmla="*/ 11 h 37"/>
                  <a:gd name="T16" fmla="*/ 8 w 43"/>
                  <a:gd name="T17" fmla="*/ 11 h 37"/>
                  <a:gd name="T18" fmla="*/ 8 w 43"/>
                  <a:gd name="T19" fmla="*/ 17 h 37"/>
                  <a:gd name="T20" fmla="*/ 0 w 43"/>
                  <a:gd name="T21" fmla="*/ 25 h 37"/>
                  <a:gd name="T22" fmla="*/ 8 w 43"/>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7">
                    <a:moveTo>
                      <a:pt x="43" y="0"/>
                    </a:moveTo>
                    <a:lnTo>
                      <a:pt x="37" y="5"/>
                    </a:lnTo>
                    <a:lnTo>
                      <a:pt x="31" y="5"/>
                    </a:lnTo>
                    <a:lnTo>
                      <a:pt x="25" y="5"/>
                    </a:lnTo>
                    <a:lnTo>
                      <a:pt x="25" y="5"/>
                    </a:lnTo>
                    <a:lnTo>
                      <a:pt x="13" y="11"/>
                    </a:lnTo>
                    <a:lnTo>
                      <a:pt x="8" y="11"/>
                    </a:lnTo>
                    <a:lnTo>
                      <a:pt x="8" y="11"/>
                    </a:lnTo>
                    <a:lnTo>
                      <a:pt x="8" y="11"/>
                    </a:lnTo>
                    <a:lnTo>
                      <a:pt x="8" y="17"/>
                    </a:lnTo>
                    <a:lnTo>
                      <a:pt x="0" y="25"/>
                    </a:lnTo>
                    <a:lnTo>
                      <a:pt x="8" y="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83" name="Freeform 171"/>
              <p:cNvSpPr>
                <a:spLocks/>
              </p:cNvSpPr>
              <p:nvPr/>
            </p:nvSpPr>
            <p:spPr bwMode="auto">
              <a:xfrm>
                <a:off x="4079" y="2077"/>
                <a:ext cx="18" cy="1"/>
              </a:xfrm>
              <a:custGeom>
                <a:avLst/>
                <a:gdLst>
                  <a:gd name="T0" fmla="*/ 18 w 18"/>
                  <a:gd name="T1" fmla="*/ 12 w 18"/>
                  <a:gd name="T2" fmla="*/ 6 w 18"/>
                  <a:gd name="T3" fmla="*/ 0 w 18"/>
                </a:gdLst>
                <a:ahLst/>
                <a:cxnLst>
                  <a:cxn ang="0">
                    <a:pos x="T0" y="0"/>
                  </a:cxn>
                  <a:cxn ang="0">
                    <a:pos x="T1" y="0"/>
                  </a:cxn>
                  <a:cxn ang="0">
                    <a:pos x="T2" y="0"/>
                  </a:cxn>
                  <a:cxn ang="0">
                    <a:pos x="T3" y="0"/>
                  </a:cxn>
                </a:cxnLst>
                <a:rect l="0" t="0" r="r" b="b"/>
                <a:pathLst>
                  <a:path w="18">
                    <a:moveTo>
                      <a:pt x="18" y="0"/>
                    </a:moveTo>
                    <a:lnTo>
                      <a:pt x="12" y="0"/>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84" name="Freeform 172"/>
              <p:cNvSpPr>
                <a:spLocks/>
              </p:cNvSpPr>
              <p:nvPr/>
            </p:nvSpPr>
            <p:spPr bwMode="auto">
              <a:xfrm>
                <a:off x="4079" y="2109"/>
                <a:ext cx="1" cy="6"/>
              </a:xfrm>
              <a:custGeom>
                <a:avLst/>
                <a:gdLst>
                  <a:gd name="T0" fmla="*/ 0 h 6"/>
                  <a:gd name="T1" fmla="*/ 0 h 6"/>
                  <a:gd name="T2" fmla="*/ 6 h 6"/>
                  <a:gd name="T3" fmla="*/ 6 h 6"/>
                </a:gdLst>
                <a:ahLst/>
                <a:cxnLst>
                  <a:cxn ang="0">
                    <a:pos x="0" y="T0"/>
                  </a:cxn>
                  <a:cxn ang="0">
                    <a:pos x="0" y="T1"/>
                  </a:cxn>
                  <a:cxn ang="0">
                    <a:pos x="0" y="T2"/>
                  </a:cxn>
                  <a:cxn ang="0">
                    <a:pos x="0" y="T3"/>
                  </a:cxn>
                </a:cxnLst>
                <a:rect l="0" t="0" r="r" b="b"/>
                <a:pathLst>
                  <a:path h="6">
                    <a:moveTo>
                      <a:pt x="0" y="0"/>
                    </a:moveTo>
                    <a:lnTo>
                      <a:pt x="0" y="0"/>
                    </a:lnTo>
                    <a:lnTo>
                      <a:pt x="0"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85" name="Freeform 173"/>
              <p:cNvSpPr>
                <a:spLocks/>
              </p:cNvSpPr>
              <p:nvPr/>
            </p:nvSpPr>
            <p:spPr bwMode="auto">
              <a:xfrm>
                <a:off x="4042" y="2109"/>
                <a:ext cx="6" cy="6"/>
              </a:xfrm>
              <a:custGeom>
                <a:avLst/>
                <a:gdLst>
                  <a:gd name="T0" fmla="*/ 6 w 6"/>
                  <a:gd name="T1" fmla="*/ 0 h 6"/>
                  <a:gd name="T2" fmla="*/ 6 w 6"/>
                  <a:gd name="T3" fmla="*/ 0 h 6"/>
                  <a:gd name="T4" fmla="*/ 0 w 6"/>
                  <a:gd name="T5" fmla="*/ 6 h 6"/>
                  <a:gd name="T6" fmla="*/ 6 w 6"/>
                  <a:gd name="T7" fmla="*/ 6 h 6"/>
                </a:gdLst>
                <a:ahLst/>
                <a:cxnLst>
                  <a:cxn ang="0">
                    <a:pos x="T0" y="T1"/>
                  </a:cxn>
                  <a:cxn ang="0">
                    <a:pos x="T2" y="T3"/>
                  </a:cxn>
                  <a:cxn ang="0">
                    <a:pos x="T4" y="T5"/>
                  </a:cxn>
                  <a:cxn ang="0">
                    <a:pos x="T6" y="T7"/>
                  </a:cxn>
                </a:cxnLst>
                <a:rect l="0" t="0" r="r" b="b"/>
                <a:pathLst>
                  <a:path w="6" h="6">
                    <a:moveTo>
                      <a:pt x="6" y="0"/>
                    </a:moveTo>
                    <a:lnTo>
                      <a:pt x="6" y="0"/>
                    </a:lnTo>
                    <a:lnTo>
                      <a:pt x="0" y="6"/>
                    </a:lnTo>
                    <a:lnTo>
                      <a:pt x="6"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86" name="Freeform 174"/>
              <p:cNvSpPr>
                <a:spLocks/>
              </p:cNvSpPr>
              <p:nvPr/>
            </p:nvSpPr>
            <p:spPr bwMode="auto">
              <a:xfrm>
                <a:off x="4054" y="2132"/>
                <a:ext cx="25" cy="1"/>
              </a:xfrm>
              <a:custGeom>
                <a:avLst/>
                <a:gdLst>
                  <a:gd name="T0" fmla="*/ 25 w 25"/>
                  <a:gd name="T1" fmla="*/ 20 w 25"/>
                  <a:gd name="T2" fmla="*/ 20 w 25"/>
                  <a:gd name="T3" fmla="*/ 12 w 25"/>
                  <a:gd name="T4" fmla="*/ 12 w 25"/>
                  <a:gd name="T5" fmla="*/ 6 w 25"/>
                  <a:gd name="T6" fmla="*/ 0 w 25"/>
                  <a:gd name="T7" fmla="*/ 0 w 25"/>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5">
                    <a:moveTo>
                      <a:pt x="25" y="0"/>
                    </a:moveTo>
                    <a:lnTo>
                      <a:pt x="20" y="0"/>
                    </a:lnTo>
                    <a:lnTo>
                      <a:pt x="20" y="0"/>
                    </a:lnTo>
                    <a:lnTo>
                      <a:pt x="12" y="0"/>
                    </a:lnTo>
                    <a:lnTo>
                      <a:pt x="12" y="0"/>
                    </a:lnTo>
                    <a:lnTo>
                      <a:pt x="6" y="0"/>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87" name="Freeform 175"/>
              <p:cNvSpPr>
                <a:spLocks/>
              </p:cNvSpPr>
              <p:nvPr/>
            </p:nvSpPr>
            <p:spPr bwMode="auto">
              <a:xfrm>
                <a:off x="4005" y="2077"/>
                <a:ext cx="13" cy="26"/>
              </a:xfrm>
              <a:custGeom>
                <a:avLst/>
                <a:gdLst>
                  <a:gd name="T0" fmla="*/ 0 w 13"/>
                  <a:gd name="T1" fmla="*/ 0 h 26"/>
                  <a:gd name="T2" fmla="*/ 0 w 13"/>
                  <a:gd name="T3" fmla="*/ 6 h 26"/>
                  <a:gd name="T4" fmla="*/ 0 w 13"/>
                  <a:gd name="T5" fmla="*/ 14 h 26"/>
                  <a:gd name="T6" fmla="*/ 6 w 13"/>
                  <a:gd name="T7" fmla="*/ 14 h 26"/>
                  <a:gd name="T8" fmla="*/ 6 w 13"/>
                  <a:gd name="T9" fmla="*/ 14 h 26"/>
                  <a:gd name="T10" fmla="*/ 6 w 13"/>
                  <a:gd name="T11" fmla="*/ 20 h 26"/>
                  <a:gd name="T12" fmla="*/ 6 w 13"/>
                  <a:gd name="T13" fmla="*/ 26 h 26"/>
                  <a:gd name="T14" fmla="*/ 13 w 13"/>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6">
                    <a:moveTo>
                      <a:pt x="0" y="0"/>
                    </a:moveTo>
                    <a:lnTo>
                      <a:pt x="0" y="6"/>
                    </a:lnTo>
                    <a:lnTo>
                      <a:pt x="0" y="14"/>
                    </a:lnTo>
                    <a:lnTo>
                      <a:pt x="6" y="14"/>
                    </a:lnTo>
                    <a:lnTo>
                      <a:pt x="6" y="14"/>
                    </a:lnTo>
                    <a:lnTo>
                      <a:pt x="6" y="20"/>
                    </a:lnTo>
                    <a:lnTo>
                      <a:pt x="6" y="26"/>
                    </a:lnTo>
                    <a:lnTo>
                      <a:pt x="13"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88" name="Freeform 176"/>
              <p:cNvSpPr>
                <a:spLocks/>
              </p:cNvSpPr>
              <p:nvPr/>
            </p:nvSpPr>
            <p:spPr bwMode="auto">
              <a:xfrm>
                <a:off x="4024" y="2066"/>
                <a:ext cx="30" cy="17"/>
              </a:xfrm>
              <a:custGeom>
                <a:avLst/>
                <a:gdLst>
                  <a:gd name="T0" fmla="*/ 30 w 30"/>
                  <a:gd name="T1" fmla="*/ 17 h 17"/>
                  <a:gd name="T2" fmla="*/ 30 w 30"/>
                  <a:gd name="T3" fmla="*/ 17 h 17"/>
                  <a:gd name="T4" fmla="*/ 24 w 30"/>
                  <a:gd name="T5" fmla="*/ 11 h 17"/>
                  <a:gd name="T6" fmla="*/ 24 w 30"/>
                  <a:gd name="T7" fmla="*/ 11 h 17"/>
                  <a:gd name="T8" fmla="*/ 24 w 30"/>
                  <a:gd name="T9" fmla="*/ 11 h 17"/>
                  <a:gd name="T10" fmla="*/ 18 w 30"/>
                  <a:gd name="T11" fmla="*/ 11 h 17"/>
                  <a:gd name="T12" fmla="*/ 6 w 30"/>
                  <a:gd name="T13" fmla="*/ 5 h 17"/>
                  <a:gd name="T14" fmla="*/ 0 w 3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7">
                    <a:moveTo>
                      <a:pt x="30" y="17"/>
                    </a:moveTo>
                    <a:lnTo>
                      <a:pt x="30" y="17"/>
                    </a:lnTo>
                    <a:lnTo>
                      <a:pt x="24" y="11"/>
                    </a:lnTo>
                    <a:lnTo>
                      <a:pt x="24" y="11"/>
                    </a:lnTo>
                    <a:lnTo>
                      <a:pt x="24" y="11"/>
                    </a:lnTo>
                    <a:lnTo>
                      <a:pt x="18" y="11"/>
                    </a:lnTo>
                    <a:lnTo>
                      <a:pt x="6"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89" name="Freeform 177"/>
              <p:cNvSpPr>
                <a:spLocks/>
              </p:cNvSpPr>
              <p:nvPr/>
            </p:nvSpPr>
            <p:spPr bwMode="auto">
              <a:xfrm>
                <a:off x="4030" y="2077"/>
                <a:ext cx="18" cy="6"/>
              </a:xfrm>
              <a:custGeom>
                <a:avLst/>
                <a:gdLst>
                  <a:gd name="T0" fmla="*/ 18 w 18"/>
                  <a:gd name="T1" fmla="*/ 0 h 6"/>
                  <a:gd name="T2" fmla="*/ 12 w 18"/>
                  <a:gd name="T3" fmla="*/ 0 h 6"/>
                  <a:gd name="T4" fmla="*/ 6 w 18"/>
                  <a:gd name="T5" fmla="*/ 6 h 6"/>
                  <a:gd name="T6" fmla="*/ 0 w 18"/>
                  <a:gd name="T7" fmla="*/ 0 h 6"/>
                </a:gdLst>
                <a:ahLst/>
                <a:cxnLst>
                  <a:cxn ang="0">
                    <a:pos x="T0" y="T1"/>
                  </a:cxn>
                  <a:cxn ang="0">
                    <a:pos x="T2" y="T3"/>
                  </a:cxn>
                  <a:cxn ang="0">
                    <a:pos x="T4" y="T5"/>
                  </a:cxn>
                  <a:cxn ang="0">
                    <a:pos x="T6" y="T7"/>
                  </a:cxn>
                </a:cxnLst>
                <a:rect l="0" t="0" r="r" b="b"/>
                <a:pathLst>
                  <a:path w="18" h="6">
                    <a:moveTo>
                      <a:pt x="18" y="0"/>
                    </a:moveTo>
                    <a:lnTo>
                      <a:pt x="12" y="0"/>
                    </a:lnTo>
                    <a:lnTo>
                      <a:pt x="6"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90" name="Freeform 178"/>
              <p:cNvSpPr>
                <a:spLocks/>
              </p:cNvSpPr>
              <p:nvPr/>
            </p:nvSpPr>
            <p:spPr bwMode="auto">
              <a:xfrm>
                <a:off x="3871" y="2071"/>
                <a:ext cx="29" cy="61"/>
              </a:xfrm>
              <a:custGeom>
                <a:avLst/>
                <a:gdLst>
                  <a:gd name="T0" fmla="*/ 29 w 29"/>
                  <a:gd name="T1" fmla="*/ 61 h 61"/>
                  <a:gd name="T2" fmla="*/ 24 w 29"/>
                  <a:gd name="T3" fmla="*/ 50 h 61"/>
                  <a:gd name="T4" fmla="*/ 12 w 29"/>
                  <a:gd name="T5" fmla="*/ 32 h 61"/>
                  <a:gd name="T6" fmla="*/ 6 w 29"/>
                  <a:gd name="T7" fmla="*/ 12 h 61"/>
                  <a:gd name="T8" fmla="*/ 6 w 29"/>
                  <a:gd name="T9" fmla="*/ 12 h 61"/>
                  <a:gd name="T10" fmla="*/ 0 w 29"/>
                  <a:gd name="T11" fmla="*/ 12 h 61"/>
                  <a:gd name="T12" fmla="*/ 0 w 29"/>
                  <a:gd name="T13" fmla="*/ 6 h 61"/>
                  <a:gd name="T14" fmla="*/ 0 w 29"/>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1">
                    <a:moveTo>
                      <a:pt x="29" y="61"/>
                    </a:moveTo>
                    <a:lnTo>
                      <a:pt x="24" y="50"/>
                    </a:lnTo>
                    <a:lnTo>
                      <a:pt x="12" y="32"/>
                    </a:lnTo>
                    <a:lnTo>
                      <a:pt x="6" y="12"/>
                    </a:lnTo>
                    <a:lnTo>
                      <a:pt x="6" y="12"/>
                    </a:ln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91" name="Freeform 179"/>
              <p:cNvSpPr>
                <a:spLocks/>
              </p:cNvSpPr>
              <p:nvPr/>
            </p:nvSpPr>
            <p:spPr bwMode="auto">
              <a:xfrm>
                <a:off x="4709" y="1871"/>
                <a:ext cx="61" cy="41"/>
              </a:xfrm>
              <a:custGeom>
                <a:avLst/>
                <a:gdLst>
                  <a:gd name="T0" fmla="*/ 25 w 61"/>
                  <a:gd name="T1" fmla="*/ 0 h 41"/>
                  <a:gd name="T2" fmla="*/ 25 w 61"/>
                  <a:gd name="T3" fmla="*/ 0 h 41"/>
                  <a:gd name="T4" fmla="*/ 31 w 61"/>
                  <a:gd name="T5" fmla="*/ 6 h 41"/>
                  <a:gd name="T6" fmla="*/ 37 w 61"/>
                  <a:gd name="T7" fmla="*/ 6 h 41"/>
                  <a:gd name="T8" fmla="*/ 37 w 61"/>
                  <a:gd name="T9" fmla="*/ 6 h 41"/>
                  <a:gd name="T10" fmla="*/ 37 w 61"/>
                  <a:gd name="T11" fmla="*/ 12 h 41"/>
                  <a:gd name="T12" fmla="*/ 43 w 61"/>
                  <a:gd name="T13" fmla="*/ 12 h 41"/>
                  <a:gd name="T14" fmla="*/ 43 w 61"/>
                  <a:gd name="T15" fmla="*/ 12 h 41"/>
                  <a:gd name="T16" fmla="*/ 43 w 61"/>
                  <a:gd name="T17" fmla="*/ 12 h 41"/>
                  <a:gd name="T18" fmla="*/ 49 w 61"/>
                  <a:gd name="T19" fmla="*/ 18 h 41"/>
                  <a:gd name="T20" fmla="*/ 55 w 61"/>
                  <a:gd name="T21" fmla="*/ 29 h 41"/>
                  <a:gd name="T22" fmla="*/ 61 w 61"/>
                  <a:gd name="T23" fmla="*/ 29 h 41"/>
                  <a:gd name="T24" fmla="*/ 61 w 61"/>
                  <a:gd name="T25" fmla="*/ 29 h 41"/>
                  <a:gd name="T26" fmla="*/ 61 w 61"/>
                  <a:gd name="T27" fmla="*/ 35 h 41"/>
                  <a:gd name="T28" fmla="*/ 61 w 61"/>
                  <a:gd name="T29" fmla="*/ 41 h 41"/>
                  <a:gd name="T30" fmla="*/ 55 w 61"/>
                  <a:gd name="T31" fmla="*/ 41 h 41"/>
                  <a:gd name="T32" fmla="*/ 55 w 61"/>
                  <a:gd name="T33" fmla="*/ 41 h 41"/>
                  <a:gd name="T34" fmla="*/ 43 w 61"/>
                  <a:gd name="T35" fmla="*/ 41 h 41"/>
                  <a:gd name="T36" fmla="*/ 37 w 61"/>
                  <a:gd name="T37" fmla="*/ 35 h 41"/>
                  <a:gd name="T38" fmla="*/ 31 w 61"/>
                  <a:gd name="T39" fmla="*/ 29 h 41"/>
                  <a:gd name="T40" fmla="*/ 31 w 61"/>
                  <a:gd name="T41" fmla="*/ 29 h 41"/>
                  <a:gd name="T42" fmla="*/ 25 w 61"/>
                  <a:gd name="T43" fmla="*/ 29 h 41"/>
                  <a:gd name="T44" fmla="*/ 18 w 61"/>
                  <a:gd name="T45" fmla="*/ 29 h 41"/>
                  <a:gd name="T46" fmla="*/ 12 w 61"/>
                  <a:gd name="T47" fmla="*/ 24 h 41"/>
                  <a:gd name="T48" fmla="*/ 12 w 61"/>
                  <a:gd name="T49" fmla="*/ 24 h 41"/>
                  <a:gd name="T50" fmla="*/ 6 w 61"/>
                  <a:gd name="T51" fmla="*/ 24 h 41"/>
                  <a:gd name="T52" fmla="*/ 0 w 61"/>
                  <a:gd name="T53" fmla="*/ 24 h 41"/>
                  <a:gd name="T54" fmla="*/ 0 w 61"/>
                  <a:gd name="T55"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41">
                    <a:moveTo>
                      <a:pt x="25" y="0"/>
                    </a:moveTo>
                    <a:lnTo>
                      <a:pt x="25" y="0"/>
                    </a:lnTo>
                    <a:lnTo>
                      <a:pt x="31" y="6"/>
                    </a:lnTo>
                    <a:lnTo>
                      <a:pt x="37" y="6"/>
                    </a:lnTo>
                    <a:lnTo>
                      <a:pt x="37" y="6"/>
                    </a:lnTo>
                    <a:lnTo>
                      <a:pt x="37" y="12"/>
                    </a:lnTo>
                    <a:lnTo>
                      <a:pt x="43" y="12"/>
                    </a:lnTo>
                    <a:lnTo>
                      <a:pt x="43" y="12"/>
                    </a:lnTo>
                    <a:lnTo>
                      <a:pt x="43" y="12"/>
                    </a:lnTo>
                    <a:lnTo>
                      <a:pt x="49" y="18"/>
                    </a:lnTo>
                    <a:lnTo>
                      <a:pt x="55" y="29"/>
                    </a:lnTo>
                    <a:lnTo>
                      <a:pt x="61" y="29"/>
                    </a:lnTo>
                    <a:lnTo>
                      <a:pt x="61" y="29"/>
                    </a:lnTo>
                    <a:lnTo>
                      <a:pt x="61" y="35"/>
                    </a:lnTo>
                    <a:lnTo>
                      <a:pt x="61" y="41"/>
                    </a:lnTo>
                    <a:lnTo>
                      <a:pt x="55" y="41"/>
                    </a:lnTo>
                    <a:lnTo>
                      <a:pt x="55" y="41"/>
                    </a:lnTo>
                    <a:lnTo>
                      <a:pt x="43" y="41"/>
                    </a:lnTo>
                    <a:lnTo>
                      <a:pt x="37" y="35"/>
                    </a:lnTo>
                    <a:lnTo>
                      <a:pt x="31" y="29"/>
                    </a:lnTo>
                    <a:lnTo>
                      <a:pt x="31" y="29"/>
                    </a:lnTo>
                    <a:lnTo>
                      <a:pt x="25" y="29"/>
                    </a:lnTo>
                    <a:lnTo>
                      <a:pt x="18" y="29"/>
                    </a:lnTo>
                    <a:lnTo>
                      <a:pt x="12" y="24"/>
                    </a:lnTo>
                    <a:lnTo>
                      <a:pt x="12" y="24"/>
                    </a:lnTo>
                    <a:lnTo>
                      <a:pt x="6" y="24"/>
                    </a:lnTo>
                    <a:lnTo>
                      <a:pt x="0" y="24"/>
                    </a:lnTo>
                    <a:lnTo>
                      <a:pt x="0" y="2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92" name="Freeform 180"/>
              <p:cNvSpPr>
                <a:spLocks/>
              </p:cNvSpPr>
              <p:nvPr/>
            </p:nvSpPr>
            <p:spPr bwMode="auto">
              <a:xfrm>
                <a:off x="4758" y="1871"/>
                <a:ext cx="55" cy="35"/>
              </a:xfrm>
              <a:custGeom>
                <a:avLst/>
                <a:gdLst>
                  <a:gd name="T0" fmla="*/ 55 w 55"/>
                  <a:gd name="T1" fmla="*/ 35 h 35"/>
                  <a:gd name="T2" fmla="*/ 49 w 55"/>
                  <a:gd name="T3" fmla="*/ 35 h 35"/>
                  <a:gd name="T4" fmla="*/ 43 w 55"/>
                  <a:gd name="T5" fmla="*/ 35 h 35"/>
                  <a:gd name="T6" fmla="*/ 43 w 55"/>
                  <a:gd name="T7" fmla="*/ 29 h 35"/>
                  <a:gd name="T8" fmla="*/ 43 w 55"/>
                  <a:gd name="T9" fmla="*/ 29 h 35"/>
                  <a:gd name="T10" fmla="*/ 37 w 55"/>
                  <a:gd name="T11" fmla="*/ 24 h 35"/>
                  <a:gd name="T12" fmla="*/ 31 w 55"/>
                  <a:gd name="T13" fmla="*/ 24 h 35"/>
                  <a:gd name="T14" fmla="*/ 31 w 55"/>
                  <a:gd name="T15" fmla="*/ 18 h 35"/>
                  <a:gd name="T16" fmla="*/ 31 w 55"/>
                  <a:gd name="T17" fmla="*/ 18 h 35"/>
                  <a:gd name="T18" fmla="*/ 24 w 55"/>
                  <a:gd name="T19" fmla="*/ 18 h 35"/>
                  <a:gd name="T20" fmla="*/ 18 w 55"/>
                  <a:gd name="T21" fmla="*/ 12 h 35"/>
                  <a:gd name="T22" fmla="*/ 12 w 55"/>
                  <a:gd name="T23" fmla="*/ 6 h 35"/>
                  <a:gd name="T24" fmla="*/ 12 w 55"/>
                  <a:gd name="T25" fmla="*/ 6 h 35"/>
                  <a:gd name="T26" fmla="*/ 6 w 55"/>
                  <a:gd name="T27" fmla="*/ 6 h 35"/>
                  <a:gd name="T28" fmla="*/ 6 w 55"/>
                  <a:gd name="T29" fmla="*/ 6 h 35"/>
                  <a:gd name="T30" fmla="*/ 0 w 55"/>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35">
                    <a:moveTo>
                      <a:pt x="55" y="35"/>
                    </a:moveTo>
                    <a:lnTo>
                      <a:pt x="49" y="35"/>
                    </a:lnTo>
                    <a:lnTo>
                      <a:pt x="43" y="35"/>
                    </a:lnTo>
                    <a:lnTo>
                      <a:pt x="43" y="29"/>
                    </a:lnTo>
                    <a:lnTo>
                      <a:pt x="43" y="29"/>
                    </a:lnTo>
                    <a:lnTo>
                      <a:pt x="37" y="24"/>
                    </a:lnTo>
                    <a:lnTo>
                      <a:pt x="31" y="24"/>
                    </a:lnTo>
                    <a:lnTo>
                      <a:pt x="31" y="18"/>
                    </a:lnTo>
                    <a:lnTo>
                      <a:pt x="31" y="18"/>
                    </a:lnTo>
                    <a:lnTo>
                      <a:pt x="24" y="18"/>
                    </a:lnTo>
                    <a:lnTo>
                      <a:pt x="18" y="12"/>
                    </a:lnTo>
                    <a:lnTo>
                      <a:pt x="12" y="6"/>
                    </a:lnTo>
                    <a:lnTo>
                      <a:pt x="12" y="6"/>
                    </a:lnTo>
                    <a:lnTo>
                      <a:pt x="6" y="6"/>
                    </a:lnTo>
                    <a:lnTo>
                      <a:pt x="6"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93" name="Freeform 181"/>
              <p:cNvSpPr>
                <a:spLocks/>
              </p:cNvSpPr>
              <p:nvPr/>
            </p:nvSpPr>
            <p:spPr bwMode="auto">
              <a:xfrm>
                <a:off x="4789" y="1877"/>
                <a:ext cx="1" cy="6"/>
              </a:xfrm>
              <a:custGeom>
                <a:avLst/>
                <a:gdLst>
                  <a:gd name="T0" fmla="*/ 6 h 6"/>
                  <a:gd name="T1" fmla="*/ 6 h 6"/>
                  <a:gd name="T2" fmla="*/ 6 h 6"/>
                  <a:gd name="T3" fmla="*/ 0 h 6"/>
                </a:gdLst>
                <a:ahLst/>
                <a:cxnLst>
                  <a:cxn ang="0">
                    <a:pos x="0" y="T0"/>
                  </a:cxn>
                  <a:cxn ang="0">
                    <a:pos x="0" y="T1"/>
                  </a:cxn>
                  <a:cxn ang="0">
                    <a:pos x="0" y="T2"/>
                  </a:cxn>
                  <a:cxn ang="0">
                    <a:pos x="0" y="T3"/>
                  </a:cxn>
                </a:cxnLst>
                <a:rect l="0" t="0" r="r" b="b"/>
                <a:pathLst>
                  <a:path h="6">
                    <a:moveTo>
                      <a:pt x="0" y="6"/>
                    </a:moveTo>
                    <a:lnTo>
                      <a:pt x="0"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94" name="Freeform 182"/>
              <p:cNvSpPr>
                <a:spLocks/>
              </p:cNvSpPr>
              <p:nvPr/>
            </p:nvSpPr>
            <p:spPr bwMode="auto">
              <a:xfrm>
                <a:off x="4752" y="1863"/>
                <a:ext cx="6" cy="8"/>
              </a:xfrm>
              <a:custGeom>
                <a:avLst/>
                <a:gdLst>
                  <a:gd name="T0" fmla="*/ 6 w 6"/>
                  <a:gd name="T1" fmla="*/ 8 h 8"/>
                  <a:gd name="T2" fmla="*/ 6 w 6"/>
                  <a:gd name="T3" fmla="*/ 8 h 8"/>
                  <a:gd name="T4" fmla="*/ 0 w 6"/>
                  <a:gd name="T5" fmla="*/ 8 h 8"/>
                  <a:gd name="T6" fmla="*/ 0 w 6"/>
                  <a:gd name="T7" fmla="*/ 0 h 8"/>
                </a:gdLst>
                <a:ahLst/>
                <a:cxnLst>
                  <a:cxn ang="0">
                    <a:pos x="T0" y="T1"/>
                  </a:cxn>
                  <a:cxn ang="0">
                    <a:pos x="T2" y="T3"/>
                  </a:cxn>
                  <a:cxn ang="0">
                    <a:pos x="T4" y="T5"/>
                  </a:cxn>
                  <a:cxn ang="0">
                    <a:pos x="T6" y="T7"/>
                  </a:cxn>
                </a:cxnLst>
                <a:rect l="0" t="0" r="r" b="b"/>
                <a:pathLst>
                  <a:path w="6" h="8">
                    <a:moveTo>
                      <a:pt x="6" y="8"/>
                    </a:moveTo>
                    <a:lnTo>
                      <a:pt x="6"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95" name="Freeform 183"/>
              <p:cNvSpPr>
                <a:spLocks/>
              </p:cNvSpPr>
              <p:nvPr/>
            </p:nvSpPr>
            <p:spPr bwMode="auto">
              <a:xfrm>
                <a:off x="4758" y="1889"/>
                <a:ext cx="49" cy="37"/>
              </a:xfrm>
              <a:custGeom>
                <a:avLst/>
                <a:gdLst>
                  <a:gd name="T0" fmla="*/ 49 w 49"/>
                  <a:gd name="T1" fmla="*/ 37 h 37"/>
                  <a:gd name="T2" fmla="*/ 43 w 49"/>
                  <a:gd name="T3" fmla="*/ 37 h 37"/>
                  <a:gd name="T4" fmla="*/ 43 w 49"/>
                  <a:gd name="T5" fmla="*/ 29 h 37"/>
                  <a:gd name="T6" fmla="*/ 43 w 49"/>
                  <a:gd name="T7" fmla="*/ 23 h 37"/>
                  <a:gd name="T8" fmla="*/ 43 w 49"/>
                  <a:gd name="T9" fmla="*/ 23 h 37"/>
                  <a:gd name="T10" fmla="*/ 37 w 49"/>
                  <a:gd name="T11" fmla="*/ 17 h 37"/>
                  <a:gd name="T12" fmla="*/ 31 w 49"/>
                  <a:gd name="T13" fmla="*/ 17 h 37"/>
                  <a:gd name="T14" fmla="*/ 31 w 49"/>
                  <a:gd name="T15" fmla="*/ 11 h 37"/>
                  <a:gd name="T16" fmla="*/ 31 w 49"/>
                  <a:gd name="T17" fmla="*/ 11 h 37"/>
                  <a:gd name="T18" fmla="*/ 31 w 49"/>
                  <a:gd name="T19" fmla="*/ 11 h 37"/>
                  <a:gd name="T20" fmla="*/ 24 w 49"/>
                  <a:gd name="T21" fmla="*/ 11 h 37"/>
                  <a:gd name="T22" fmla="*/ 24 w 49"/>
                  <a:gd name="T23" fmla="*/ 6 h 37"/>
                  <a:gd name="T24" fmla="*/ 24 w 49"/>
                  <a:gd name="T25" fmla="*/ 6 h 37"/>
                  <a:gd name="T26" fmla="*/ 18 w 49"/>
                  <a:gd name="T27" fmla="*/ 6 h 37"/>
                  <a:gd name="T28" fmla="*/ 6 w 49"/>
                  <a:gd name="T29" fmla="*/ 0 h 37"/>
                  <a:gd name="T30" fmla="*/ 0 w 49"/>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7">
                    <a:moveTo>
                      <a:pt x="49" y="37"/>
                    </a:moveTo>
                    <a:lnTo>
                      <a:pt x="43" y="37"/>
                    </a:lnTo>
                    <a:lnTo>
                      <a:pt x="43" y="29"/>
                    </a:lnTo>
                    <a:lnTo>
                      <a:pt x="43" y="23"/>
                    </a:lnTo>
                    <a:lnTo>
                      <a:pt x="43" y="23"/>
                    </a:lnTo>
                    <a:lnTo>
                      <a:pt x="37" y="17"/>
                    </a:lnTo>
                    <a:lnTo>
                      <a:pt x="31" y="17"/>
                    </a:lnTo>
                    <a:lnTo>
                      <a:pt x="31" y="11"/>
                    </a:lnTo>
                    <a:lnTo>
                      <a:pt x="31" y="11"/>
                    </a:lnTo>
                    <a:lnTo>
                      <a:pt x="31" y="11"/>
                    </a:lnTo>
                    <a:lnTo>
                      <a:pt x="24" y="11"/>
                    </a:lnTo>
                    <a:lnTo>
                      <a:pt x="24" y="6"/>
                    </a:lnTo>
                    <a:lnTo>
                      <a:pt x="24" y="6"/>
                    </a:lnTo>
                    <a:lnTo>
                      <a:pt x="18" y="6"/>
                    </a:lnTo>
                    <a:lnTo>
                      <a:pt x="6"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96" name="Freeform 184"/>
              <p:cNvSpPr>
                <a:spLocks/>
              </p:cNvSpPr>
              <p:nvPr/>
            </p:nvSpPr>
            <p:spPr bwMode="auto">
              <a:xfrm>
                <a:off x="4789" y="1895"/>
                <a:ext cx="1" cy="5"/>
              </a:xfrm>
              <a:custGeom>
                <a:avLst/>
                <a:gdLst>
                  <a:gd name="T0" fmla="*/ 5 h 5"/>
                  <a:gd name="T1" fmla="*/ 5 h 5"/>
                  <a:gd name="T2" fmla="*/ 5 h 5"/>
                  <a:gd name="T3" fmla="*/ 0 h 5"/>
                </a:gdLst>
                <a:ahLst/>
                <a:cxnLst>
                  <a:cxn ang="0">
                    <a:pos x="0" y="T0"/>
                  </a:cxn>
                  <a:cxn ang="0">
                    <a:pos x="0" y="T1"/>
                  </a:cxn>
                  <a:cxn ang="0">
                    <a:pos x="0" y="T2"/>
                  </a:cxn>
                  <a:cxn ang="0">
                    <a:pos x="0" y="T3"/>
                  </a:cxn>
                </a:cxnLst>
                <a:rect l="0" t="0" r="r" b="b"/>
                <a:pathLst>
                  <a:path h="5">
                    <a:moveTo>
                      <a:pt x="0" y="5"/>
                    </a:moveTo>
                    <a:lnTo>
                      <a:pt x="0" y="5"/>
                    </a:lnTo>
                    <a:lnTo>
                      <a:pt x="0"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97" name="Freeform 185"/>
              <p:cNvSpPr>
                <a:spLocks/>
              </p:cNvSpPr>
              <p:nvPr/>
            </p:nvSpPr>
            <p:spPr bwMode="auto">
              <a:xfrm>
                <a:off x="4789" y="1906"/>
                <a:ext cx="1" cy="12"/>
              </a:xfrm>
              <a:custGeom>
                <a:avLst/>
                <a:gdLst>
                  <a:gd name="T0" fmla="*/ 12 h 12"/>
                  <a:gd name="T1" fmla="*/ 12 h 12"/>
                  <a:gd name="T2" fmla="*/ 6 h 12"/>
                  <a:gd name="T3" fmla="*/ 0 h 12"/>
                </a:gdLst>
                <a:ahLst/>
                <a:cxnLst>
                  <a:cxn ang="0">
                    <a:pos x="0" y="T0"/>
                  </a:cxn>
                  <a:cxn ang="0">
                    <a:pos x="0" y="T1"/>
                  </a:cxn>
                  <a:cxn ang="0">
                    <a:pos x="0" y="T2"/>
                  </a:cxn>
                  <a:cxn ang="0">
                    <a:pos x="0" y="T3"/>
                  </a:cxn>
                </a:cxnLst>
                <a:rect l="0" t="0" r="r" b="b"/>
                <a:pathLst>
                  <a:path h="12">
                    <a:moveTo>
                      <a:pt x="0" y="12"/>
                    </a:move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98" name="Freeform 186"/>
              <p:cNvSpPr>
                <a:spLocks/>
              </p:cNvSpPr>
              <p:nvPr/>
            </p:nvSpPr>
            <p:spPr bwMode="auto">
              <a:xfrm>
                <a:off x="4764" y="1918"/>
                <a:ext cx="12" cy="8"/>
              </a:xfrm>
              <a:custGeom>
                <a:avLst/>
                <a:gdLst>
                  <a:gd name="T0" fmla="*/ 0 w 12"/>
                  <a:gd name="T1" fmla="*/ 8 h 8"/>
                  <a:gd name="T2" fmla="*/ 0 w 12"/>
                  <a:gd name="T3" fmla="*/ 8 h 8"/>
                  <a:gd name="T4" fmla="*/ 6 w 12"/>
                  <a:gd name="T5" fmla="*/ 0 h 8"/>
                  <a:gd name="T6" fmla="*/ 12 w 12"/>
                  <a:gd name="T7" fmla="*/ 0 h 8"/>
                </a:gdLst>
                <a:ahLst/>
                <a:cxnLst>
                  <a:cxn ang="0">
                    <a:pos x="T0" y="T1"/>
                  </a:cxn>
                  <a:cxn ang="0">
                    <a:pos x="T2" y="T3"/>
                  </a:cxn>
                  <a:cxn ang="0">
                    <a:pos x="T4" y="T5"/>
                  </a:cxn>
                  <a:cxn ang="0">
                    <a:pos x="T6" y="T7"/>
                  </a:cxn>
                </a:cxnLst>
                <a:rect l="0" t="0" r="r" b="b"/>
                <a:pathLst>
                  <a:path w="12" h="8">
                    <a:moveTo>
                      <a:pt x="0" y="8"/>
                    </a:moveTo>
                    <a:lnTo>
                      <a:pt x="0" y="8"/>
                    </a:lnTo>
                    <a:lnTo>
                      <a:pt x="6" y="0"/>
                    </a:lnTo>
                    <a:lnTo>
                      <a:pt x="1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299" name="Freeform 187"/>
              <p:cNvSpPr>
                <a:spLocks/>
              </p:cNvSpPr>
              <p:nvPr/>
            </p:nvSpPr>
            <p:spPr bwMode="auto">
              <a:xfrm>
                <a:off x="3350" y="1877"/>
                <a:ext cx="31" cy="18"/>
              </a:xfrm>
              <a:custGeom>
                <a:avLst/>
                <a:gdLst>
                  <a:gd name="T0" fmla="*/ 0 w 31"/>
                  <a:gd name="T1" fmla="*/ 18 h 18"/>
                  <a:gd name="T2" fmla="*/ 0 w 31"/>
                  <a:gd name="T3" fmla="*/ 18 h 18"/>
                  <a:gd name="T4" fmla="*/ 8 w 31"/>
                  <a:gd name="T5" fmla="*/ 18 h 18"/>
                  <a:gd name="T6" fmla="*/ 14 w 31"/>
                  <a:gd name="T7" fmla="*/ 12 h 18"/>
                  <a:gd name="T8" fmla="*/ 14 w 31"/>
                  <a:gd name="T9" fmla="*/ 12 h 18"/>
                  <a:gd name="T10" fmla="*/ 14 w 31"/>
                  <a:gd name="T11" fmla="*/ 12 h 18"/>
                  <a:gd name="T12" fmla="*/ 25 w 31"/>
                  <a:gd name="T13" fmla="*/ 6 h 18"/>
                  <a:gd name="T14" fmla="*/ 31 w 3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8">
                    <a:moveTo>
                      <a:pt x="0" y="18"/>
                    </a:moveTo>
                    <a:lnTo>
                      <a:pt x="0" y="18"/>
                    </a:lnTo>
                    <a:lnTo>
                      <a:pt x="8" y="18"/>
                    </a:lnTo>
                    <a:lnTo>
                      <a:pt x="14" y="12"/>
                    </a:lnTo>
                    <a:lnTo>
                      <a:pt x="14" y="12"/>
                    </a:lnTo>
                    <a:lnTo>
                      <a:pt x="14" y="12"/>
                    </a:lnTo>
                    <a:lnTo>
                      <a:pt x="25" y="6"/>
                    </a:lnTo>
                    <a:lnTo>
                      <a:pt x="3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00" name="Freeform 188"/>
              <p:cNvSpPr>
                <a:spLocks/>
              </p:cNvSpPr>
              <p:nvPr/>
            </p:nvSpPr>
            <p:spPr bwMode="auto">
              <a:xfrm>
                <a:off x="3350" y="1889"/>
                <a:ext cx="8" cy="6"/>
              </a:xfrm>
              <a:custGeom>
                <a:avLst/>
                <a:gdLst>
                  <a:gd name="T0" fmla="*/ 8 w 8"/>
                  <a:gd name="T1" fmla="*/ 6 h 6"/>
                  <a:gd name="T2" fmla="*/ 8 w 8"/>
                  <a:gd name="T3" fmla="*/ 6 h 6"/>
                  <a:gd name="T4" fmla="*/ 0 w 8"/>
                  <a:gd name="T5" fmla="*/ 6 h 6"/>
                  <a:gd name="T6" fmla="*/ 0 w 8"/>
                  <a:gd name="T7" fmla="*/ 0 h 6"/>
                </a:gdLst>
                <a:ahLst/>
                <a:cxnLst>
                  <a:cxn ang="0">
                    <a:pos x="T0" y="T1"/>
                  </a:cxn>
                  <a:cxn ang="0">
                    <a:pos x="T2" y="T3"/>
                  </a:cxn>
                  <a:cxn ang="0">
                    <a:pos x="T4" y="T5"/>
                  </a:cxn>
                  <a:cxn ang="0">
                    <a:pos x="T6" y="T7"/>
                  </a:cxn>
                </a:cxnLst>
                <a:rect l="0" t="0" r="r" b="b"/>
                <a:pathLst>
                  <a:path w="8" h="6">
                    <a:moveTo>
                      <a:pt x="8" y="6"/>
                    </a:moveTo>
                    <a:lnTo>
                      <a:pt x="8"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01" name="Freeform 189"/>
              <p:cNvSpPr>
                <a:spLocks/>
              </p:cNvSpPr>
              <p:nvPr/>
            </p:nvSpPr>
            <p:spPr bwMode="auto">
              <a:xfrm>
                <a:off x="3344" y="1895"/>
                <a:ext cx="37" cy="37"/>
              </a:xfrm>
              <a:custGeom>
                <a:avLst/>
                <a:gdLst>
                  <a:gd name="T0" fmla="*/ 0 w 37"/>
                  <a:gd name="T1" fmla="*/ 37 h 37"/>
                  <a:gd name="T2" fmla="*/ 0 w 37"/>
                  <a:gd name="T3" fmla="*/ 37 h 37"/>
                  <a:gd name="T4" fmla="*/ 6 w 37"/>
                  <a:gd name="T5" fmla="*/ 31 h 37"/>
                  <a:gd name="T6" fmla="*/ 14 w 37"/>
                  <a:gd name="T7" fmla="*/ 23 h 37"/>
                  <a:gd name="T8" fmla="*/ 14 w 37"/>
                  <a:gd name="T9" fmla="*/ 23 h 37"/>
                  <a:gd name="T10" fmla="*/ 20 w 37"/>
                  <a:gd name="T11" fmla="*/ 17 h 37"/>
                  <a:gd name="T12" fmla="*/ 25 w 37"/>
                  <a:gd name="T13" fmla="*/ 11 h 37"/>
                  <a:gd name="T14" fmla="*/ 31 w 37"/>
                  <a:gd name="T15" fmla="*/ 0 h 37"/>
                  <a:gd name="T16" fmla="*/ 31 w 37"/>
                  <a:gd name="T17" fmla="*/ 0 h 37"/>
                  <a:gd name="T18" fmla="*/ 31 w 37"/>
                  <a:gd name="T19" fmla="*/ 0 h 37"/>
                  <a:gd name="T20" fmla="*/ 37 w 37"/>
                  <a:gd name="T21" fmla="*/ 0 h 37"/>
                  <a:gd name="T22" fmla="*/ 37 w 37"/>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0" y="37"/>
                    </a:moveTo>
                    <a:lnTo>
                      <a:pt x="0" y="37"/>
                    </a:lnTo>
                    <a:lnTo>
                      <a:pt x="6" y="31"/>
                    </a:lnTo>
                    <a:lnTo>
                      <a:pt x="14" y="23"/>
                    </a:lnTo>
                    <a:lnTo>
                      <a:pt x="14" y="23"/>
                    </a:lnTo>
                    <a:lnTo>
                      <a:pt x="20" y="17"/>
                    </a:lnTo>
                    <a:lnTo>
                      <a:pt x="25" y="11"/>
                    </a:lnTo>
                    <a:lnTo>
                      <a:pt x="31" y="0"/>
                    </a:lnTo>
                    <a:lnTo>
                      <a:pt x="31" y="0"/>
                    </a:lnTo>
                    <a:lnTo>
                      <a:pt x="31" y="0"/>
                    </a:lnTo>
                    <a:lnTo>
                      <a:pt x="37" y="0"/>
                    </a:lnTo>
                    <a:lnTo>
                      <a:pt x="3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02" name="Freeform 190"/>
              <p:cNvSpPr>
                <a:spLocks/>
              </p:cNvSpPr>
              <p:nvPr/>
            </p:nvSpPr>
            <p:spPr bwMode="auto">
              <a:xfrm>
                <a:off x="3369" y="1895"/>
                <a:ext cx="1" cy="11"/>
              </a:xfrm>
              <a:custGeom>
                <a:avLst/>
                <a:gdLst>
                  <a:gd name="T0" fmla="*/ 11 h 11"/>
                  <a:gd name="T1" fmla="*/ 11 h 11"/>
                  <a:gd name="T2" fmla="*/ 5 h 11"/>
                  <a:gd name="T3" fmla="*/ 0 h 11"/>
                </a:gdLst>
                <a:ahLst/>
                <a:cxnLst>
                  <a:cxn ang="0">
                    <a:pos x="0" y="T0"/>
                  </a:cxn>
                  <a:cxn ang="0">
                    <a:pos x="0" y="T1"/>
                  </a:cxn>
                  <a:cxn ang="0">
                    <a:pos x="0" y="T2"/>
                  </a:cxn>
                  <a:cxn ang="0">
                    <a:pos x="0" y="T3"/>
                  </a:cxn>
                </a:cxnLst>
                <a:rect l="0" t="0" r="r" b="b"/>
                <a:pathLst>
                  <a:path h="11">
                    <a:moveTo>
                      <a:pt x="0" y="11"/>
                    </a:moveTo>
                    <a:lnTo>
                      <a:pt x="0" y="11"/>
                    </a:lnTo>
                    <a:lnTo>
                      <a:pt x="0"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03" name="Freeform 191"/>
              <p:cNvSpPr>
                <a:spLocks/>
              </p:cNvSpPr>
              <p:nvPr/>
            </p:nvSpPr>
            <p:spPr bwMode="auto">
              <a:xfrm>
                <a:off x="4074" y="2414"/>
                <a:ext cx="11" cy="7"/>
              </a:xfrm>
              <a:custGeom>
                <a:avLst/>
                <a:gdLst>
                  <a:gd name="T0" fmla="*/ 11 w 11"/>
                  <a:gd name="T1" fmla="*/ 7 h 7"/>
                  <a:gd name="T2" fmla="*/ 11 w 11"/>
                  <a:gd name="T3" fmla="*/ 7 h 7"/>
                  <a:gd name="T4" fmla="*/ 5 w 11"/>
                  <a:gd name="T5" fmla="*/ 0 h 7"/>
                  <a:gd name="T6" fmla="*/ 0 w 11"/>
                  <a:gd name="T7" fmla="*/ 0 h 7"/>
                </a:gdLst>
                <a:ahLst/>
                <a:cxnLst>
                  <a:cxn ang="0">
                    <a:pos x="T0" y="T1"/>
                  </a:cxn>
                  <a:cxn ang="0">
                    <a:pos x="T2" y="T3"/>
                  </a:cxn>
                  <a:cxn ang="0">
                    <a:pos x="T4" y="T5"/>
                  </a:cxn>
                  <a:cxn ang="0">
                    <a:pos x="T6" y="T7"/>
                  </a:cxn>
                </a:cxnLst>
                <a:rect l="0" t="0" r="r" b="b"/>
                <a:pathLst>
                  <a:path w="11" h="7">
                    <a:moveTo>
                      <a:pt x="11" y="7"/>
                    </a:moveTo>
                    <a:lnTo>
                      <a:pt x="11" y="7"/>
                    </a:lnTo>
                    <a:lnTo>
                      <a:pt x="5"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04" name="Line 192"/>
              <p:cNvSpPr>
                <a:spLocks noChangeShapeType="1"/>
              </p:cNvSpPr>
              <p:nvPr/>
            </p:nvSpPr>
            <p:spPr bwMode="auto">
              <a:xfrm>
                <a:off x="4079" y="2414"/>
                <a:ext cx="1"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6305" name="Freeform 193"/>
              <p:cNvSpPr>
                <a:spLocks/>
              </p:cNvSpPr>
              <p:nvPr/>
            </p:nvSpPr>
            <p:spPr bwMode="auto">
              <a:xfrm>
                <a:off x="4109" y="3308"/>
                <a:ext cx="6" cy="24"/>
              </a:xfrm>
              <a:custGeom>
                <a:avLst/>
                <a:gdLst>
                  <a:gd name="T0" fmla="*/ 6 w 6"/>
                  <a:gd name="T1" fmla="*/ 24 h 24"/>
                  <a:gd name="T2" fmla="*/ 6 w 6"/>
                  <a:gd name="T3" fmla="*/ 24 h 24"/>
                  <a:gd name="T4" fmla="*/ 6 w 6"/>
                  <a:gd name="T5" fmla="*/ 18 h 24"/>
                  <a:gd name="T6" fmla="*/ 6 w 6"/>
                  <a:gd name="T7" fmla="*/ 12 h 24"/>
                  <a:gd name="T8" fmla="*/ 6 w 6"/>
                  <a:gd name="T9" fmla="*/ 12 h 24"/>
                  <a:gd name="T10" fmla="*/ 6 w 6"/>
                  <a:gd name="T11" fmla="*/ 12 h 24"/>
                  <a:gd name="T12" fmla="*/ 0 w 6"/>
                  <a:gd name="T13" fmla="*/ 12 h 24"/>
                  <a:gd name="T14" fmla="*/ 0 w 6"/>
                  <a:gd name="T15" fmla="*/ 6 h 24"/>
                  <a:gd name="T16" fmla="*/ 0 w 6"/>
                  <a:gd name="T17" fmla="*/ 6 h 24"/>
                  <a:gd name="T18" fmla="*/ 0 w 6"/>
                  <a:gd name="T19" fmla="*/ 6 h 24"/>
                  <a:gd name="T20" fmla="*/ 0 w 6"/>
                  <a:gd name="T21" fmla="*/ 0 h 24"/>
                  <a:gd name="T22" fmla="*/ 0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6" y="24"/>
                    </a:moveTo>
                    <a:lnTo>
                      <a:pt x="6" y="24"/>
                    </a:lnTo>
                    <a:lnTo>
                      <a:pt x="6" y="18"/>
                    </a:lnTo>
                    <a:lnTo>
                      <a:pt x="6" y="12"/>
                    </a:lnTo>
                    <a:lnTo>
                      <a:pt x="6" y="12"/>
                    </a:lnTo>
                    <a:lnTo>
                      <a:pt x="6" y="12"/>
                    </a:lnTo>
                    <a:lnTo>
                      <a:pt x="0" y="12"/>
                    </a:lnTo>
                    <a:lnTo>
                      <a:pt x="0" y="6"/>
                    </a:lnTo>
                    <a:lnTo>
                      <a:pt x="0"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06" name="Freeform 194"/>
              <p:cNvSpPr>
                <a:spLocks/>
              </p:cNvSpPr>
              <p:nvPr/>
            </p:nvSpPr>
            <p:spPr bwMode="auto">
              <a:xfrm>
                <a:off x="4097" y="3314"/>
                <a:ext cx="6" cy="18"/>
              </a:xfrm>
              <a:custGeom>
                <a:avLst/>
                <a:gdLst>
                  <a:gd name="T0" fmla="*/ 6 w 6"/>
                  <a:gd name="T1" fmla="*/ 18 h 18"/>
                  <a:gd name="T2" fmla="*/ 6 w 6"/>
                  <a:gd name="T3" fmla="*/ 18 h 18"/>
                  <a:gd name="T4" fmla="*/ 0 w 6"/>
                  <a:gd name="T5" fmla="*/ 12 h 18"/>
                  <a:gd name="T6" fmla="*/ 0 w 6"/>
                  <a:gd name="T7" fmla="*/ 6 h 18"/>
                  <a:gd name="T8" fmla="*/ 0 w 6"/>
                  <a:gd name="T9" fmla="*/ 6 h 18"/>
                  <a:gd name="T10" fmla="*/ 0 w 6"/>
                  <a:gd name="T11" fmla="*/ 6 h 18"/>
                  <a:gd name="T12" fmla="*/ 0 w 6"/>
                  <a:gd name="T13" fmla="*/ 6 h 18"/>
                  <a:gd name="T14" fmla="*/ 0 w 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6" y="18"/>
                    </a:moveTo>
                    <a:lnTo>
                      <a:pt x="6" y="18"/>
                    </a:lnTo>
                    <a:lnTo>
                      <a:pt x="0" y="12"/>
                    </a:lnTo>
                    <a:lnTo>
                      <a:pt x="0" y="6"/>
                    </a:lnTo>
                    <a:lnTo>
                      <a:pt x="0" y="6"/>
                    </a:lnTo>
                    <a:lnTo>
                      <a:pt x="0"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07" name="Freeform 195"/>
              <p:cNvSpPr>
                <a:spLocks/>
              </p:cNvSpPr>
              <p:nvPr/>
            </p:nvSpPr>
            <p:spPr bwMode="auto">
              <a:xfrm>
                <a:off x="4085" y="3314"/>
                <a:ext cx="6" cy="12"/>
              </a:xfrm>
              <a:custGeom>
                <a:avLst/>
                <a:gdLst>
                  <a:gd name="T0" fmla="*/ 6 w 6"/>
                  <a:gd name="T1" fmla="*/ 12 h 12"/>
                  <a:gd name="T2" fmla="*/ 6 w 6"/>
                  <a:gd name="T3" fmla="*/ 12 h 12"/>
                  <a:gd name="T4" fmla="*/ 0 w 6"/>
                  <a:gd name="T5" fmla="*/ 6 h 12"/>
                  <a:gd name="T6" fmla="*/ 0 w 6"/>
                  <a:gd name="T7" fmla="*/ 6 h 12"/>
                  <a:gd name="T8" fmla="*/ 0 w 6"/>
                  <a:gd name="T9" fmla="*/ 6 h 12"/>
                  <a:gd name="T10" fmla="*/ 0 w 6"/>
                  <a:gd name="T11" fmla="*/ 6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6" y="12"/>
                    </a:moveTo>
                    <a:lnTo>
                      <a:pt x="6" y="12"/>
                    </a:lnTo>
                    <a:lnTo>
                      <a:pt x="0" y="6"/>
                    </a:lnTo>
                    <a:lnTo>
                      <a:pt x="0" y="6"/>
                    </a:lnTo>
                    <a:lnTo>
                      <a:pt x="0"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08" name="Freeform 196"/>
              <p:cNvSpPr>
                <a:spLocks/>
              </p:cNvSpPr>
              <p:nvPr/>
            </p:nvSpPr>
            <p:spPr bwMode="auto">
              <a:xfrm>
                <a:off x="4074" y="3308"/>
                <a:ext cx="5" cy="6"/>
              </a:xfrm>
              <a:custGeom>
                <a:avLst/>
                <a:gdLst>
                  <a:gd name="T0" fmla="*/ 5 w 5"/>
                  <a:gd name="T1" fmla="*/ 6 h 6"/>
                  <a:gd name="T2" fmla="*/ 5 w 5"/>
                  <a:gd name="T3" fmla="*/ 6 h 6"/>
                  <a:gd name="T4" fmla="*/ 0 w 5"/>
                  <a:gd name="T5" fmla="*/ 6 h 6"/>
                  <a:gd name="T6" fmla="*/ 0 w 5"/>
                  <a:gd name="T7" fmla="*/ 0 h 6"/>
                </a:gdLst>
                <a:ahLst/>
                <a:cxnLst>
                  <a:cxn ang="0">
                    <a:pos x="T0" y="T1"/>
                  </a:cxn>
                  <a:cxn ang="0">
                    <a:pos x="T2" y="T3"/>
                  </a:cxn>
                  <a:cxn ang="0">
                    <a:pos x="T4" y="T5"/>
                  </a:cxn>
                  <a:cxn ang="0">
                    <a:pos x="T6" y="T7"/>
                  </a:cxn>
                </a:cxnLst>
                <a:rect l="0" t="0" r="r" b="b"/>
                <a:pathLst>
                  <a:path w="5" h="6">
                    <a:moveTo>
                      <a:pt x="5" y="6"/>
                    </a:moveTo>
                    <a:lnTo>
                      <a:pt x="5" y="6"/>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09" name="Freeform 197"/>
              <p:cNvSpPr>
                <a:spLocks/>
              </p:cNvSpPr>
              <p:nvPr/>
            </p:nvSpPr>
            <p:spPr bwMode="auto">
              <a:xfrm>
                <a:off x="4066" y="3308"/>
                <a:ext cx="1" cy="12"/>
              </a:xfrm>
              <a:custGeom>
                <a:avLst/>
                <a:gdLst>
                  <a:gd name="T0" fmla="*/ 12 h 12"/>
                  <a:gd name="T1" fmla="*/ 12 h 12"/>
                  <a:gd name="T2" fmla="*/ 6 h 12"/>
                  <a:gd name="T3" fmla="*/ 0 h 12"/>
                </a:gdLst>
                <a:ahLst/>
                <a:cxnLst>
                  <a:cxn ang="0">
                    <a:pos x="0" y="T0"/>
                  </a:cxn>
                  <a:cxn ang="0">
                    <a:pos x="0" y="T1"/>
                  </a:cxn>
                  <a:cxn ang="0">
                    <a:pos x="0" y="T2"/>
                  </a:cxn>
                  <a:cxn ang="0">
                    <a:pos x="0" y="T3"/>
                  </a:cxn>
                </a:cxnLst>
                <a:rect l="0" t="0" r="r" b="b"/>
                <a:pathLst>
                  <a:path h="12">
                    <a:moveTo>
                      <a:pt x="0" y="12"/>
                    </a:moveTo>
                    <a:lnTo>
                      <a:pt x="0" y="12"/>
                    </a:lnTo>
                    <a:lnTo>
                      <a:pt x="0"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10" name="Line 198"/>
              <p:cNvSpPr>
                <a:spLocks noChangeShapeType="1"/>
              </p:cNvSpPr>
              <p:nvPr/>
            </p:nvSpPr>
            <p:spPr bwMode="auto">
              <a:xfrm flipV="1">
                <a:off x="4054" y="3294"/>
                <a:ext cx="1"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6311" name="Freeform 199"/>
              <p:cNvSpPr>
                <a:spLocks/>
              </p:cNvSpPr>
              <p:nvPr/>
            </p:nvSpPr>
            <p:spPr bwMode="auto">
              <a:xfrm>
                <a:off x="4268" y="2016"/>
                <a:ext cx="18" cy="20"/>
              </a:xfrm>
              <a:custGeom>
                <a:avLst/>
                <a:gdLst>
                  <a:gd name="T0" fmla="*/ 0 w 18"/>
                  <a:gd name="T1" fmla="*/ 0 h 20"/>
                  <a:gd name="T2" fmla="*/ 6 w 18"/>
                  <a:gd name="T3" fmla="*/ 0 h 20"/>
                  <a:gd name="T4" fmla="*/ 12 w 18"/>
                  <a:gd name="T5" fmla="*/ 12 h 20"/>
                  <a:gd name="T6" fmla="*/ 18 w 18"/>
                  <a:gd name="T7" fmla="*/ 20 h 20"/>
                </a:gdLst>
                <a:ahLst/>
                <a:cxnLst>
                  <a:cxn ang="0">
                    <a:pos x="T0" y="T1"/>
                  </a:cxn>
                  <a:cxn ang="0">
                    <a:pos x="T2" y="T3"/>
                  </a:cxn>
                  <a:cxn ang="0">
                    <a:pos x="T4" y="T5"/>
                  </a:cxn>
                  <a:cxn ang="0">
                    <a:pos x="T6" y="T7"/>
                  </a:cxn>
                </a:cxnLst>
                <a:rect l="0" t="0" r="r" b="b"/>
                <a:pathLst>
                  <a:path w="18" h="20">
                    <a:moveTo>
                      <a:pt x="0" y="0"/>
                    </a:moveTo>
                    <a:lnTo>
                      <a:pt x="6" y="0"/>
                    </a:lnTo>
                    <a:lnTo>
                      <a:pt x="12" y="12"/>
                    </a:lnTo>
                    <a:lnTo>
                      <a:pt x="18"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12" name="Freeform 200"/>
              <p:cNvSpPr>
                <a:spLocks/>
              </p:cNvSpPr>
              <p:nvPr/>
            </p:nvSpPr>
            <p:spPr bwMode="auto">
              <a:xfrm>
                <a:off x="4471" y="1973"/>
                <a:ext cx="1" cy="26"/>
              </a:xfrm>
              <a:custGeom>
                <a:avLst/>
                <a:gdLst>
                  <a:gd name="T0" fmla="*/ 0 h 26"/>
                  <a:gd name="T1" fmla="*/ 8 h 26"/>
                  <a:gd name="T2" fmla="*/ 14 h 26"/>
                  <a:gd name="T3" fmla="*/ 26 h 26"/>
                </a:gdLst>
                <a:ahLst/>
                <a:cxnLst>
                  <a:cxn ang="0">
                    <a:pos x="0" y="T0"/>
                  </a:cxn>
                  <a:cxn ang="0">
                    <a:pos x="0" y="T1"/>
                  </a:cxn>
                  <a:cxn ang="0">
                    <a:pos x="0" y="T2"/>
                  </a:cxn>
                  <a:cxn ang="0">
                    <a:pos x="0" y="T3"/>
                  </a:cxn>
                </a:cxnLst>
                <a:rect l="0" t="0" r="r" b="b"/>
                <a:pathLst>
                  <a:path h="26">
                    <a:moveTo>
                      <a:pt x="0" y="0"/>
                    </a:moveTo>
                    <a:lnTo>
                      <a:pt x="0" y="8"/>
                    </a:lnTo>
                    <a:lnTo>
                      <a:pt x="0" y="14"/>
                    </a:lnTo>
                    <a:lnTo>
                      <a:pt x="0"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13" name="Freeform 201"/>
              <p:cNvSpPr>
                <a:spLocks/>
              </p:cNvSpPr>
              <p:nvPr/>
            </p:nvSpPr>
            <p:spPr bwMode="auto">
              <a:xfrm>
                <a:off x="4036" y="2213"/>
                <a:ext cx="30" cy="6"/>
              </a:xfrm>
              <a:custGeom>
                <a:avLst/>
                <a:gdLst>
                  <a:gd name="T0" fmla="*/ 30 w 30"/>
                  <a:gd name="T1" fmla="*/ 0 h 6"/>
                  <a:gd name="T2" fmla="*/ 24 w 30"/>
                  <a:gd name="T3" fmla="*/ 6 h 6"/>
                  <a:gd name="T4" fmla="*/ 12 w 30"/>
                  <a:gd name="T5" fmla="*/ 6 h 6"/>
                  <a:gd name="T6" fmla="*/ 0 w 30"/>
                  <a:gd name="T7" fmla="*/ 6 h 6"/>
                </a:gdLst>
                <a:ahLst/>
                <a:cxnLst>
                  <a:cxn ang="0">
                    <a:pos x="T0" y="T1"/>
                  </a:cxn>
                  <a:cxn ang="0">
                    <a:pos x="T2" y="T3"/>
                  </a:cxn>
                  <a:cxn ang="0">
                    <a:pos x="T4" y="T5"/>
                  </a:cxn>
                  <a:cxn ang="0">
                    <a:pos x="T6" y="T7"/>
                  </a:cxn>
                </a:cxnLst>
                <a:rect l="0" t="0" r="r" b="b"/>
                <a:pathLst>
                  <a:path w="30" h="6">
                    <a:moveTo>
                      <a:pt x="30" y="0"/>
                    </a:moveTo>
                    <a:lnTo>
                      <a:pt x="24" y="6"/>
                    </a:lnTo>
                    <a:lnTo>
                      <a:pt x="12" y="6"/>
                    </a:lnTo>
                    <a:lnTo>
                      <a:pt x="0"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14" name="Freeform 202"/>
              <p:cNvSpPr>
                <a:spLocks/>
              </p:cNvSpPr>
              <p:nvPr/>
            </p:nvSpPr>
            <p:spPr bwMode="auto">
              <a:xfrm>
                <a:off x="4103" y="2176"/>
                <a:ext cx="26" cy="1"/>
              </a:xfrm>
              <a:custGeom>
                <a:avLst/>
                <a:gdLst>
                  <a:gd name="T0" fmla="*/ 0 w 26"/>
                  <a:gd name="T1" fmla="*/ 0 w 26"/>
                  <a:gd name="T2" fmla="*/ 12 w 26"/>
                  <a:gd name="T3" fmla="*/ 26 w 26"/>
                </a:gdLst>
                <a:ahLst/>
                <a:cxnLst>
                  <a:cxn ang="0">
                    <a:pos x="T0" y="0"/>
                  </a:cxn>
                  <a:cxn ang="0">
                    <a:pos x="T1" y="0"/>
                  </a:cxn>
                  <a:cxn ang="0">
                    <a:pos x="T2" y="0"/>
                  </a:cxn>
                  <a:cxn ang="0">
                    <a:pos x="T3" y="0"/>
                  </a:cxn>
                </a:cxnLst>
                <a:rect l="0" t="0" r="r" b="b"/>
                <a:pathLst>
                  <a:path w="26">
                    <a:moveTo>
                      <a:pt x="0" y="0"/>
                    </a:moveTo>
                    <a:lnTo>
                      <a:pt x="0" y="0"/>
                    </a:lnTo>
                    <a:lnTo>
                      <a:pt x="12" y="0"/>
                    </a:lnTo>
                    <a:lnTo>
                      <a:pt x="2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15" name="Freeform 203"/>
              <p:cNvSpPr>
                <a:spLocks/>
              </p:cNvSpPr>
              <p:nvPr/>
            </p:nvSpPr>
            <p:spPr bwMode="auto">
              <a:xfrm>
                <a:off x="4103" y="2201"/>
                <a:ext cx="32" cy="6"/>
              </a:xfrm>
              <a:custGeom>
                <a:avLst/>
                <a:gdLst>
                  <a:gd name="T0" fmla="*/ 0 w 32"/>
                  <a:gd name="T1" fmla="*/ 0 h 6"/>
                  <a:gd name="T2" fmla="*/ 6 w 32"/>
                  <a:gd name="T3" fmla="*/ 0 h 6"/>
                  <a:gd name="T4" fmla="*/ 18 w 32"/>
                  <a:gd name="T5" fmla="*/ 6 h 6"/>
                  <a:gd name="T6" fmla="*/ 32 w 32"/>
                  <a:gd name="T7" fmla="*/ 6 h 6"/>
                </a:gdLst>
                <a:ahLst/>
                <a:cxnLst>
                  <a:cxn ang="0">
                    <a:pos x="T0" y="T1"/>
                  </a:cxn>
                  <a:cxn ang="0">
                    <a:pos x="T2" y="T3"/>
                  </a:cxn>
                  <a:cxn ang="0">
                    <a:pos x="T4" y="T5"/>
                  </a:cxn>
                  <a:cxn ang="0">
                    <a:pos x="T6" y="T7"/>
                  </a:cxn>
                </a:cxnLst>
                <a:rect l="0" t="0" r="r" b="b"/>
                <a:pathLst>
                  <a:path w="32" h="6">
                    <a:moveTo>
                      <a:pt x="0" y="0"/>
                    </a:moveTo>
                    <a:lnTo>
                      <a:pt x="6" y="0"/>
                    </a:lnTo>
                    <a:lnTo>
                      <a:pt x="18" y="6"/>
                    </a:lnTo>
                    <a:lnTo>
                      <a:pt x="32"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16" name="Freeform 204"/>
              <p:cNvSpPr>
                <a:spLocks/>
              </p:cNvSpPr>
              <p:nvPr/>
            </p:nvSpPr>
            <p:spPr bwMode="auto">
              <a:xfrm>
                <a:off x="3859" y="2016"/>
                <a:ext cx="24" cy="26"/>
              </a:xfrm>
              <a:custGeom>
                <a:avLst/>
                <a:gdLst>
                  <a:gd name="T0" fmla="*/ 24 w 24"/>
                  <a:gd name="T1" fmla="*/ 0 h 26"/>
                  <a:gd name="T2" fmla="*/ 18 w 24"/>
                  <a:gd name="T3" fmla="*/ 0 h 26"/>
                  <a:gd name="T4" fmla="*/ 12 w 24"/>
                  <a:gd name="T5" fmla="*/ 6 h 26"/>
                  <a:gd name="T6" fmla="*/ 6 w 24"/>
                  <a:gd name="T7" fmla="*/ 6 h 26"/>
                  <a:gd name="T8" fmla="*/ 6 w 24"/>
                  <a:gd name="T9" fmla="*/ 6 h 26"/>
                  <a:gd name="T10" fmla="*/ 6 w 24"/>
                  <a:gd name="T11" fmla="*/ 12 h 26"/>
                  <a:gd name="T12" fmla="*/ 0 w 24"/>
                  <a:gd name="T13" fmla="*/ 20 h 26"/>
                  <a:gd name="T14" fmla="*/ 6 w 2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6">
                    <a:moveTo>
                      <a:pt x="24" y="0"/>
                    </a:moveTo>
                    <a:lnTo>
                      <a:pt x="18" y="0"/>
                    </a:lnTo>
                    <a:lnTo>
                      <a:pt x="12" y="6"/>
                    </a:lnTo>
                    <a:lnTo>
                      <a:pt x="6" y="6"/>
                    </a:lnTo>
                    <a:lnTo>
                      <a:pt x="6" y="6"/>
                    </a:lnTo>
                    <a:lnTo>
                      <a:pt x="6" y="12"/>
                    </a:lnTo>
                    <a:lnTo>
                      <a:pt x="0" y="20"/>
                    </a:lnTo>
                    <a:lnTo>
                      <a:pt x="6"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17" name="Freeform 205"/>
              <p:cNvSpPr>
                <a:spLocks/>
              </p:cNvSpPr>
              <p:nvPr/>
            </p:nvSpPr>
            <p:spPr bwMode="auto">
              <a:xfrm>
                <a:off x="3865" y="2005"/>
                <a:ext cx="12" cy="11"/>
              </a:xfrm>
              <a:custGeom>
                <a:avLst/>
                <a:gdLst>
                  <a:gd name="T0" fmla="*/ 12 w 12"/>
                  <a:gd name="T1" fmla="*/ 0 h 11"/>
                  <a:gd name="T2" fmla="*/ 6 w 12"/>
                  <a:gd name="T3" fmla="*/ 6 h 11"/>
                  <a:gd name="T4" fmla="*/ 0 w 12"/>
                  <a:gd name="T5" fmla="*/ 6 h 11"/>
                  <a:gd name="T6" fmla="*/ 0 w 12"/>
                  <a:gd name="T7" fmla="*/ 11 h 11"/>
                </a:gdLst>
                <a:ahLst/>
                <a:cxnLst>
                  <a:cxn ang="0">
                    <a:pos x="T0" y="T1"/>
                  </a:cxn>
                  <a:cxn ang="0">
                    <a:pos x="T2" y="T3"/>
                  </a:cxn>
                  <a:cxn ang="0">
                    <a:pos x="T4" y="T5"/>
                  </a:cxn>
                  <a:cxn ang="0">
                    <a:pos x="T6" y="T7"/>
                  </a:cxn>
                </a:cxnLst>
                <a:rect l="0" t="0" r="r" b="b"/>
                <a:pathLst>
                  <a:path w="12" h="11">
                    <a:moveTo>
                      <a:pt x="12" y="0"/>
                    </a:moveTo>
                    <a:lnTo>
                      <a:pt x="6" y="6"/>
                    </a:lnTo>
                    <a:lnTo>
                      <a:pt x="0" y="6"/>
                    </a:lnTo>
                    <a:lnTo>
                      <a:pt x="0"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18" name="Freeform 206"/>
              <p:cNvSpPr>
                <a:spLocks/>
              </p:cNvSpPr>
              <p:nvPr/>
            </p:nvSpPr>
            <p:spPr bwMode="auto">
              <a:xfrm>
                <a:off x="3662" y="1944"/>
                <a:ext cx="18" cy="17"/>
              </a:xfrm>
              <a:custGeom>
                <a:avLst/>
                <a:gdLst>
                  <a:gd name="T0" fmla="*/ 18 w 18"/>
                  <a:gd name="T1" fmla="*/ 0 h 17"/>
                  <a:gd name="T2" fmla="*/ 12 w 18"/>
                  <a:gd name="T3" fmla="*/ 6 h 17"/>
                  <a:gd name="T4" fmla="*/ 0 w 18"/>
                  <a:gd name="T5" fmla="*/ 11 h 17"/>
                  <a:gd name="T6" fmla="*/ 0 w 18"/>
                  <a:gd name="T7" fmla="*/ 17 h 17"/>
                </a:gdLst>
                <a:ahLst/>
                <a:cxnLst>
                  <a:cxn ang="0">
                    <a:pos x="T0" y="T1"/>
                  </a:cxn>
                  <a:cxn ang="0">
                    <a:pos x="T2" y="T3"/>
                  </a:cxn>
                  <a:cxn ang="0">
                    <a:pos x="T4" y="T5"/>
                  </a:cxn>
                  <a:cxn ang="0">
                    <a:pos x="T6" y="T7"/>
                  </a:cxn>
                </a:cxnLst>
                <a:rect l="0" t="0" r="r" b="b"/>
                <a:pathLst>
                  <a:path w="18" h="17">
                    <a:moveTo>
                      <a:pt x="18" y="0"/>
                    </a:moveTo>
                    <a:lnTo>
                      <a:pt x="12" y="6"/>
                    </a:lnTo>
                    <a:lnTo>
                      <a:pt x="0" y="11"/>
                    </a:lnTo>
                    <a:lnTo>
                      <a:pt x="0" y="1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19" name="Freeform 207"/>
              <p:cNvSpPr>
                <a:spLocks/>
              </p:cNvSpPr>
              <p:nvPr/>
            </p:nvSpPr>
            <p:spPr bwMode="auto">
              <a:xfrm>
                <a:off x="3491" y="1900"/>
                <a:ext cx="61" cy="32"/>
              </a:xfrm>
              <a:custGeom>
                <a:avLst/>
                <a:gdLst>
                  <a:gd name="T0" fmla="*/ 0 w 61"/>
                  <a:gd name="T1" fmla="*/ 0 h 32"/>
                  <a:gd name="T2" fmla="*/ 6 w 61"/>
                  <a:gd name="T3" fmla="*/ 6 h 32"/>
                  <a:gd name="T4" fmla="*/ 24 w 61"/>
                  <a:gd name="T5" fmla="*/ 12 h 32"/>
                  <a:gd name="T6" fmla="*/ 44 w 61"/>
                  <a:gd name="T7" fmla="*/ 18 h 32"/>
                  <a:gd name="T8" fmla="*/ 44 w 61"/>
                  <a:gd name="T9" fmla="*/ 18 h 32"/>
                  <a:gd name="T10" fmla="*/ 50 w 61"/>
                  <a:gd name="T11" fmla="*/ 26 h 32"/>
                  <a:gd name="T12" fmla="*/ 55 w 61"/>
                  <a:gd name="T13" fmla="*/ 32 h 32"/>
                  <a:gd name="T14" fmla="*/ 61 w 61"/>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2">
                    <a:moveTo>
                      <a:pt x="0" y="0"/>
                    </a:moveTo>
                    <a:lnTo>
                      <a:pt x="6" y="6"/>
                    </a:lnTo>
                    <a:lnTo>
                      <a:pt x="24" y="12"/>
                    </a:lnTo>
                    <a:lnTo>
                      <a:pt x="44" y="18"/>
                    </a:lnTo>
                    <a:lnTo>
                      <a:pt x="44" y="18"/>
                    </a:lnTo>
                    <a:lnTo>
                      <a:pt x="50" y="26"/>
                    </a:lnTo>
                    <a:lnTo>
                      <a:pt x="55" y="32"/>
                    </a:lnTo>
                    <a:lnTo>
                      <a:pt x="61" y="3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20" name="Freeform 208"/>
              <p:cNvSpPr>
                <a:spLocks/>
              </p:cNvSpPr>
              <p:nvPr/>
            </p:nvSpPr>
            <p:spPr bwMode="auto">
              <a:xfrm>
                <a:off x="3981" y="2286"/>
                <a:ext cx="24" cy="12"/>
              </a:xfrm>
              <a:custGeom>
                <a:avLst/>
                <a:gdLst>
                  <a:gd name="T0" fmla="*/ 0 w 24"/>
                  <a:gd name="T1" fmla="*/ 0 h 12"/>
                  <a:gd name="T2" fmla="*/ 0 w 24"/>
                  <a:gd name="T3" fmla="*/ 6 h 12"/>
                  <a:gd name="T4" fmla="*/ 12 w 24"/>
                  <a:gd name="T5" fmla="*/ 12 h 12"/>
                  <a:gd name="T6" fmla="*/ 24 w 24"/>
                  <a:gd name="T7" fmla="*/ 12 h 12"/>
                </a:gdLst>
                <a:ahLst/>
                <a:cxnLst>
                  <a:cxn ang="0">
                    <a:pos x="T0" y="T1"/>
                  </a:cxn>
                  <a:cxn ang="0">
                    <a:pos x="T2" y="T3"/>
                  </a:cxn>
                  <a:cxn ang="0">
                    <a:pos x="T4" y="T5"/>
                  </a:cxn>
                  <a:cxn ang="0">
                    <a:pos x="T6" y="T7"/>
                  </a:cxn>
                </a:cxnLst>
                <a:rect l="0" t="0" r="r" b="b"/>
                <a:pathLst>
                  <a:path w="24" h="12">
                    <a:moveTo>
                      <a:pt x="0" y="0"/>
                    </a:moveTo>
                    <a:lnTo>
                      <a:pt x="0" y="6"/>
                    </a:lnTo>
                    <a:lnTo>
                      <a:pt x="12" y="12"/>
                    </a:lnTo>
                    <a:lnTo>
                      <a:pt x="24"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21" name="Freeform 209"/>
              <p:cNvSpPr>
                <a:spLocks/>
              </p:cNvSpPr>
              <p:nvPr/>
            </p:nvSpPr>
            <p:spPr bwMode="auto">
              <a:xfrm>
                <a:off x="3987" y="2317"/>
                <a:ext cx="18" cy="12"/>
              </a:xfrm>
              <a:custGeom>
                <a:avLst/>
                <a:gdLst>
                  <a:gd name="T0" fmla="*/ 0 w 18"/>
                  <a:gd name="T1" fmla="*/ 0 h 12"/>
                  <a:gd name="T2" fmla="*/ 0 w 18"/>
                  <a:gd name="T3" fmla="*/ 6 h 12"/>
                  <a:gd name="T4" fmla="*/ 6 w 18"/>
                  <a:gd name="T5" fmla="*/ 12 h 12"/>
                  <a:gd name="T6" fmla="*/ 18 w 18"/>
                  <a:gd name="T7" fmla="*/ 12 h 12"/>
                </a:gdLst>
                <a:ahLst/>
                <a:cxnLst>
                  <a:cxn ang="0">
                    <a:pos x="T0" y="T1"/>
                  </a:cxn>
                  <a:cxn ang="0">
                    <a:pos x="T2" y="T3"/>
                  </a:cxn>
                  <a:cxn ang="0">
                    <a:pos x="T4" y="T5"/>
                  </a:cxn>
                  <a:cxn ang="0">
                    <a:pos x="T6" y="T7"/>
                  </a:cxn>
                </a:cxnLst>
                <a:rect l="0" t="0" r="r" b="b"/>
                <a:pathLst>
                  <a:path w="18" h="12">
                    <a:moveTo>
                      <a:pt x="0" y="0"/>
                    </a:moveTo>
                    <a:lnTo>
                      <a:pt x="0" y="6"/>
                    </a:lnTo>
                    <a:lnTo>
                      <a:pt x="6" y="12"/>
                    </a:lnTo>
                    <a:lnTo>
                      <a:pt x="18"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22" name="Freeform 210"/>
              <p:cNvSpPr>
                <a:spLocks/>
              </p:cNvSpPr>
              <p:nvPr/>
            </p:nvSpPr>
            <p:spPr bwMode="auto">
              <a:xfrm>
                <a:off x="4146" y="2262"/>
                <a:ext cx="38" cy="24"/>
              </a:xfrm>
              <a:custGeom>
                <a:avLst/>
                <a:gdLst>
                  <a:gd name="T0" fmla="*/ 38 w 38"/>
                  <a:gd name="T1" fmla="*/ 0 h 24"/>
                  <a:gd name="T2" fmla="*/ 30 w 38"/>
                  <a:gd name="T3" fmla="*/ 6 h 24"/>
                  <a:gd name="T4" fmla="*/ 18 w 38"/>
                  <a:gd name="T5" fmla="*/ 18 h 24"/>
                  <a:gd name="T6" fmla="*/ 0 w 38"/>
                  <a:gd name="T7" fmla="*/ 24 h 24"/>
                </a:gdLst>
                <a:ahLst/>
                <a:cxnLst>
                  <a:cxn ang="0">
                    <a:pos x="T0" y="T1"/>
                  </a:cxn>
                  <a:cxn ang="0">
                    <a:pos x="T2" y="T3"/>
                  </a:cxn>
                  <a:cxn ang="0">
                    <a:pos x="T4" y="T5"/>
                  </a:cxn>
                  <a:cxn ang="0">
                    <a:pos x="T6" y="T7"/>
                  </a:cxn>
                </a:cxnLst>
                <a:rect l="0" t="0" r="r" b="b"/>
                <a:pathLst>
                  <a:path w="38" h="24">
                    <a:moveTo>
                      <a:pt x="38" y="0"/>
                    </a:moveTo>
                    <a:lnTo>
                      <a:pt x="30" y="6"/>
                    </a:lnTo>
                    <a:lnTo>
                      <a:pt x="18" y="18"/>
                    </a:lnTo>
                    <a:lnTo>
                      <a:pt x="0" y="2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23" name="Freeform 211"/>
              <p:cNvSpPr>
                <a:spLocks/>
              </p:cNvSpPr>
              <p:nvPr/>
            </p:nvSpPr>
            <p:spPr bwMode="auto">
              <a:xfrm>
                <a:off x="4146" y="2298"/>
                <a:ext cx="30" cy="25"/>
              </a:xfrm>
              <a:custGeom>
                <a:avLst/>
                <a:gdLst>
                  <a:gd name="T0" fmla="*/ 30 w 30"/>
                  <a:gd name="T1" fmla="*/ 0 h 25"/>
                  <a:gd name="T2" fmla="*/ 24 w 30"/>
                  <a:gd name="T3" fmla="*/ 5 h 25"/>
                  <a:gd name="T4" fmla="*/ 12 w 30"/>
                  <a:gd name="T5" fmla="*/ 19 h 25"/>
                  <a:gd name="T6" fmla="*/ 0 w 30"/>
                  <a:gd name="T7" fmla="*/ 25 h 25"/>
                </a:gdLst>
                <a:ahLst/>
                <a:cxnLst>
                  <a:cxn ang="0">
                    <a:pos x="T0" y="T1"/>
                  </a:cxn>
                  <a:cxn ang="0">
                    <a:pos x="T2" y="T3"/>
                  </a:cxn>
                  <a:cxn ang="0">
                    <a:pos x="T4" y="T5"/>
                  </a:cxn>
                  <a:cxn ang="0">
                    <a:pos x="T6" y="T7"/>
                  </a:cxn>
                </a:cxnLst>
                <a:rect l="0" t="0" r="r" b="b"/>
                <a:pathLst>
                  <a:path w="30" h="25">
                    <a:moveTo>
                      <a:pt x="30" y="0"/>
                    </a:moveTo>
                    <a:lnTo>
                      <a:pt x="24" y="5"/>
                    </a:lnTo>
                    <a:lnTo>
                      <a:pt x="12" y="19"/>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24" name="Freeform 212"/>
              <p:cNvSpPr>
                <a:spLocks/>
              </p:cNvSpPr>
              <p:nvPr/>
            </p:nvSpPr>
            <p:spPr bwMode="auto">
              <a:xfrm>
                <a:off x="4176" y="2225"/>
                <a:ext cx="14" cy="18"/>
              </a:xfrm>
              <a:custGeom>
                <a:avLst/>
                <a:gdLst>
                  <a:gd name="T0" fmla="*/ 14 w 14"/>
                  <a:gd name="T1" fmla="*/ 0 h 18"/>
                  <a:gd name="T2" fmla="*/ 14 w 14"/>
                  <a:gd name="T3" fmla="*/ 6 h 18"/>
                  <a:gd name="T4" fmla="*/ 8 w 14"/>
                  <a:gd name="T5" fmla="*/ 12 h 18"/>
                  <a:gd name="T6" fmla="*/ 0 w 14"/>
                  <a:gd name="T7" fmla="*/ 18 h 18"/>
                </a:gdLst>
                <a:ahLst/>
                <a:cxnLst>
                  <a:cxn ang="0">
                    <a:pos x="T0" y="T1"/>
                  </a:cxn>
                  <a:cxn ang="0">
                    <a:pos x="T2" y="T3"/>
                  </a:cxn>
                  <a:cxn ang="0">
                    <a:pos x="T4" y="T5"/>
                  </a:cxn>
                  <a:cxn ang="0">
                    <a:pos x="T6" y="T7"/>
                  </a:cxn>
                </a:cxnLst>
                <a:rect l="0" t="0" r="r" b="b"/>
                <a:pathLst>
                  <a:path w="14" h="18">
                    <a:moveTo>
                      <a:pt x="14" y="0"/>
                    </a:moveTo>
                    <a:lnTo>
                      <a:pt x="14" y="6"/>
                    </a:lnTo>
                    <a:lnTo>
                      <a:pt x="8"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25" name="Freeform 213"/>
              <p:cNvSpPr>
                <a:spLocks/>
              </p:cNvSpPr>
              <p:nvPr/>
            </p:nvSpPr>
            <p:spPr bwMode="auto">
              <a:xfrm>
                <a:off x="3969" y="2237"/>
                <a:ext cx="12" cy="11"/>
              </a:xfrm>
              <a:custGeom>
                <a:avLst/>
                <a:gdLst>
                  <a:gd name="T0" fmla="*/ 0 w 12"/>
                  <a:gd name="T1" fmla="*/ 0 h 11"/>
                  <a:gd name="T2" fmla="*/ 0 w 12"/>
                  <a:gd name="T3" fmla="*/ 6 h 11"/>
                  <a:gd name="T4" fmla="*/ 6 w 12"/>
                  <a:gd name="T5" fmla="*/ 11 h 11"/>
                  <a:gd name="T6" fmla="*/ 12 w 12"/>
                  <a:gd name="T7" fmla="*/ 11 h 11"/>
                </a:gdLst>
                <a:ahLst/>
                <a:cxnLst>
                  <a:cxn ang="0">
                    <a:pos x="T0" y="T1"/>
                  </a:cxn>
                  <a:cxn ang="0">
                    <a:pos x="T2" y="T3"/>
                  </a:cxn>
                  <a:cxn ang="0">
                    <a:pos x="T4" y="T5"/>
                  </a:cxn>
                  <a:cxn ang="0">
                    <a:pos x="T6" y="T7"/>
                  </a:cxn>
                </a:cxnLst>
                <a:rect l="0" t="0" r="r" b="b"/>
                <a:pathLst>
                  <a:path w="12" h="11">
                    <a:moveTo>
                      <a:pt x="0" y="0"/>
                    </a:moveTo>
                    <a:lnTo>
                      <a:pt x="0" y="6"/>
                    </a:lnTo>
                    <a:lnTo>
                      <a:pt x="6" y="11"/>
                    </a:lnTo>
                    <a:lnTo>
                      <a:pt x="12"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26" name="Freeform 214"/>
              <p:cNvSpPr>
                <a:spLocks/>
              </p:cNvSpPr>
              <p:nvPr/>
            </p:nvSpPr>
            <p:spPr bwMode="auto">
              <a:xfrm>
                <a:off x="4066" y="2298"/>
                <a:ext cx="19" cy="5"/>
              </a:xfrm>
              <a:custGeom>
                <a:avLst/>
                <a:gdLst>
                  <a:gd name="T0" fmla="*/ 19 w 19"/>
                  <a:gd name="T1" fmla="*/ 0 h 5"/>
                  <a:gd name="T2" fmla="*/ 13 w 19"/>
                  <a:gd name="T3" fmla="*/ 0 h 5"/>
                  <a:gd name="T4" fmla="*/ 8 w 19"/>
                  <a:gd name="T5" fmla="*/ 5 h 5"/>
                  <a:gd name="T6" fmla="*/ 0 w 19"/>
                  <a:gd name="T7" fmla="*/ 5 h 5"/>
                </a:gdLst>
                <a:ahLst/>
                <a:cxnLst>
                  <a:cxn ang="0">
                    <a:pos x="T0" y="T1"/>
                  </a:cxn>
                  <a:cxn ang="0">
                    <a:pos x="T2" y="T3"/>
                  </a:cxn>
                  <a:cxn ang="0">
                    <a:pos x="T4" y="T5"/>
                  </a:cxn>
                  <a:cxn ang="0">
                    <a:pos x="T6" y="T7"/>
                  </a:cxn>
                </a:cxnLst>
                <a:rect l="0" t="0" r="r" b="b"/>
                <a:pathLst>
                  <a:path w="19" h="5">
                    <a:moveTo>
                      <a:pt x="19" y="0"/>
                    </a:moveTo>
                    <a:lnTo>
                      <a:pt x="13" y="0"/>
                    </a:lnTo>
                    <a:lnTo>
                      <a:pt x="8" y="5"/>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27" name="Freeform 215"/>
              <p:cNvSpPr>
                <a:spLocks/>
              </p:cNvSpPr>
              <p:nvPr/>
            </p:nvSpPr>
            <p:spPr bwMode="auto">
              <a:xfrm>
                <a:off x="4036" y="2854"/>
                <a:ext cx="24" cy="26"/>
              </a:xfrm>
              <a:custGeom>
                <a:avLst/>
                <a:gdLst>
                  <a:gd name="T0" fmla="*/ 24 w 24"/>
                  <a:gd name="T1" fmla="*/ 0 h 26"/>
                  <a:gd name="T2" fmla="*/ 18 w 24"/>
                  <a:gd name="T3" fmla="*/ 8 h 26"/>
                  <a:gd name="T4" fmla="*/ 12 w 24"/>
                  <a:gd name="T5" fmla="*/ 20 h 26"/>
                  <a:gd name="T6" fmla="*/ 0 w 24"/>
                  <a:gd name="T7" fmla="*/ 26 h 26"/>
                </a:gdLst>
                <a:ahLst/>
                <a:cxnLst>
                  <a:cxn ang="0">
                    <a:pos x="T0" y="T1"/>
                  </a:cxn>
                  <a:cxn ang="0">
                    <a:pos x="T2" y="T3"/>
                  </a:cxn>
                  <a:cxn ang="0">
                    <a:pos x="T4" y="T5"/>
                  </a:cxn>
                  <a:cxn ang="0">
                    <a:pos x="T6" y="T7"/>
                  </a:cxn>
                </a:cxnLst>
                <a:rect l="0" t="0" r="r" b="b"/>
                <a:pathLst>
                  <a:path w="24" h="26">
                    <a:moveTo>
                      <a:pt x="24" y="0"/>
                    </a:moveTo>
                    <a:lnTo>
                      <a:pt x="18" y="8"/>
                    </a:lnTo>
                    <a:lnTo>
                      <a:pt x="12" y="20"/>
                    </a:lnTo>
                    <a:lnTo>
                      <a:pt x="0" y="2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28" name="Freeform 216"/>
              <p:cNvSpPr>
                <a:spLocks/>
              </p:cNvSpPr>
              <p:nvPr/>
            </p:nvSpPr>
            <p:spPr bwMode="auto">
              <a:xfrm>
                <a:off x="4103" y="2868"/>
                <a:ext cx="32" cy="12"/>
              </a:xfrm>
              <a:custGeom>
                <a:avLst/>
                <a:gdLst>
                  <a:gd name="T0" fmla="*/ 32 w 32"/>
                  <a:gd name="T1" fmla="*/ 0 h 12"/>
                  <a:gd name="T2" fmla="*/ 26 w 32"/>
                  <a:gd name="T3" fmla="*/ 6 h 12"/>
                  <a:gd name="T4" fmla="*/ 12 w 32"/>
                  <a:gd name="T5" fmla="*/ 12 h 12"/>
                  <a:gd name="T6" fmla="*/ 0 w 32"/>
                  <a:gd name="T7" fmla="*/ 12 h 12"/>
                </a:gdLst>
                <a:ahLst/>
                <a:cxnLst>
                  <a:cxn ang="0">
                    <a:pos x="T0" y="T1"/>
                  </a:cxn>
                  <a:cxn ang="0">
                    <a:pos x="T2" y="T3"/>
                  </a:cxn>
                  <a:cxn ang="0">
                    <a:pos x="T4" y="T5"/>
                  </a:cxn>
                  <a:cxn ang="0">
                    <a:pos x="T6" y="T7"/>
                  </a:cxn>
                </a:cxnLst>
                <a:rect l="0" t="0" r="r" b="b"/>
                <a:pathLst>
                  <a:path w="32" h="12">
                    <a:moveTo>
                      <a:pt x="32" y="0"/>
                    </a:moveTo>
                    <a:lnTo>
                      <a:pt x="26" y="6"/>
                    </a:lnTo>
                    <a:lnTo>
                      <a:pt x="12"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86329" name="Freeform 217"/>
            <p:cNvSpPr>
              <a:spLocks/>
            </p:cNvSpPr>
            <p:nvPr/>
          </p:nvSpPr>
          <p:spPr bwMode="auto">
            <a:xfrm>
              <a:off x="2320" y="3039"/>
              <a:ext cx="1" cy="49"/>
            </a:xfrm>
            <a:custGeom>
              <a:avLst/>
              <a:gdLst>
                <a:gd name="T0" fmla="*/ 0 h 49"/>
                <a:gd name="T1" fmla="*/ 12 h 49"/>
                <a:gd name="T2" fmla="*/ 35 h 49"/>
                <a:gd name="T3" fmla="*/ 49 h 49"/>
              </a:gdLst>
              <a:ahLst/>
              <a:cxnLst>
                <a:cxn ang="0">
                  <a:pos x="0" y="T0"/>
                </a:cxn>
                <a:cxn ang="0">
                  <a:pos x="0" y="T1"/>
                </a:cxn>
                <a:cxn ang="0">
                  <a:pos x="0" y="T2"/>
                </a:cxn>
                <a:cxn ang="0">
                  <a:pos x="0" y="T3"/>
                </a:cxn>
              </a:cxnLst>
              <a:rect l="0" t="0" r="r" b="b"/>
              <a:pathLst>
                <a:path h="49">
                  <a:moveTo>
                    <a:pt x="0" y="0"/>
                  </a:moveTo>
                  <a:lnTo>
                    <a:pt x="0" y="12"/>
                  </a:lnTo>
                  <a:lnTo>
                    <a:pt x="0" y="35"/>
                  </a:lnTo>
                  <a:lnTo>
                    <a:pt x="0"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30" name="Freeform 218"/>
            <p:cNvSpPr>
              <a:spLocks/>
            </p:cNvSpPr>
            <p:nvPr/>
          </p:nvSpPr>
          <p:spPr bwMode="auto">
            <a:xfrm>
              <a:off x="2363" y="3094"/>
              <a:ext cx="12" cy="43"/>
            </a:xfrm>
            <a:custGeom>
              <a:avLst/>
              <a:gdLst>
                <a:gd name="T0" fmla="*/ 12 w 12"/>
                <a:gd name="T1" fmla="*/ 43 h 43"/>
                <a:gd name="T2" fmla="*/ 12 w 12"/>
                <a:gd name="T3" fmla="*/ 43 h 43"/>
                <a:gd name="T4" fmla="*/ 12 w 12"/>
                <a:gd name="T5" fmla="*/ 29 h 43"/>
                <a:gd name="T6" fmla="*/ 12 w 12"/>
                <a:gd name="T7" fmla="*/ 23 h 43"/>
                <a:gd name="T8" fmla="*/ 12 w 12"/>
                <a:gd name="T9" fmla="*/ 23 h 43"/>
                <a:gd name="T10" fmla="*/ 12 w 12"/>
                <a:gd name="T11" fmla="*/ 18 h 43"/>
                <a:gd name="T12" fmla="*/ 6 w 12"/>
                <a:gd name="T13" fmla="*/ 12 h 43"/>
                <a:gd name="T14" fmla="*/ 6 w 12"/>
                <a:gd name="T15" fmla="*/ 6 h 43"/>
                <a:gd name="T16" fmla="*/ 6 w 12"/>
                <a:gd name="T17" fmla="*/ 6 h 43"/>
                <a:gd name="T18" fmla="*/ 0 w 12"/>
                <a:gd name="T19" fmla="*/ 6 h 43"/>
                <a:gd name="T20" fmla="*/ 0 w 12"/>
                <a:gd name="T21" fmla="*/ 0 h 43"/>
                <a:gd name="T22" fmla="*/ 0 w 12"/>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12" y="43"/>
                  </a:moveTo>
                  <a:lnTo>
                    <a:pt x="12" y="43"/>
                  </a:lnTo>
                  <a:lnTo>
                    <a:pt x="12" y="29"/>
                  </a:lnTo>
                  <a:lnTo>
                    <a:pt x="12" y="23"/>
                  </a:lnTo>
                  <a:lnTo>
                    <a:pt x="12" y="23"/>
                  </a:lnTo>
                  <a:lnTo>
                    <a:pt x="12" y="18"/>
                  </a:lnTo>
                  <a:lnTo>
                    <a:pt x="6" y="12"/>
                  </a:lnTo>
                  <a:lnTo>
                    <a:pt x="6" y="6"/>
                  </a:lnTo>
                  <a:lnTo>
                    <a:pt x="6" y="6"/>
                  </a:lnTo>
                  <a:lnTo>
                    <a:pt x="0" y="6"/>
                  </a:lnTo>
                  <a:lnTo>
                    <a:pt x="0"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31" name="Freeform 219"/>
            <p:cNvSpPr>
              <a:spLocks/>
            </p:cNvSpPr>
            <p:nvPr/>
          </p:nvSpPr>
          <p:spPr bwMode="auto">
            <a:xfrm>
              <a:off x="2436" y="2097"/>
              <a:ext cx="49" cy="35"/>
            </a:xfrm>
            <a:custGeom>
              <a:avLst/>
              <a:gdLst>
                <a:gd name="T0" fmla="*/ 0 w 49"/>
                <a:gd name="T1" fmla="*/ 0 h 35"/>
                <a:gd name="T2" fmla="*/ 12 w 49"/>
                <a:gd name="T3" fmla="*/ 0 h 35"/>
                <a:gd name="T4" fmla="*/ 31 w 49"/>
                <a:gd name="T5" fmla="*/ 6 h 35"/>
                <a:gd name="T6" fmla="*/ 43 w 49"/>
                <a:gd name="T7" fmla="*/ 12 h 35"/>
                <a:gd name="T8" fmla="*/ 43 w 49"/>
                <a:gd name="T9" fmla="*/ 12 h 35"/>
                <a:gd name="T10" fmla="*/ 49 w 49"/>
                <a:gd name="T11" fmla="*/ 24 h 35"/>
                <a:gd name="T12" fmla="*/ 43 w 49"/>
                <a:gd name="T13" fmla="*/ 35 h 35"/>
                <a:gd name="T14" fmla="*/ 37 w 49"/>
                <a:gd name="T15" fmla="*/ 35 h 35"/>
                <a:gd name="T16" fmla="*/ 37 w 49"/>
                <a:gd name="T17" fmla="*/ 35 h 35"/>
                <a:gd name="T18" fmla="*/ 20 w 49"/>
                <a:gd name="T19" fmla="*/ 24 h 35"/>
                <a:gd name="T20" fmla="*/ 0 w 49"/>
                <a:gd name="T21" fmla="*/ 12 h 35"/>
                <a:gd name="T22" fmla="*/ 0 w 49"/>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5">
                  <a:moveTo>
                    <a:pt x="0" y="0"/>
                  </a:moveTo>
                  <a:lnTo>
                    <a:pt x="12" y="0"/>
                  </a:lnTo>
                  <a:lnTo>
                    <a:pt x="31" y="6"/>
                  </a:lnTo>
                  <a:lnTo>
                    <a:pt x="43" y="12"/>
                  </a:lnTo>
                  <a:lnTo>
                    <a:pt x="43" y="12"/>
                  </a:lnTo>
                  <a:lnTo>
                    <a:pt x="49" y="24"/>
                  </a:lnTo>
                  <a:lnTo>
                    <a:pt x="43" y="35"/>
                  </a:lnTo>
                  <a:lnTo>
                    <a:pt x="37" y="35"/>
                  </a:lnTo>
                  <a:lnTo>
                    <a:pt x="37" y="35"/>
                  </a:lnTo>
                  <a:lnTo>
                    <a:pt x="20" y="24"/>
                  </a:lnTo>
                  <a:lnTo>
                    <a:pt x="0" y="12"/>
                  </a:lnTo>
                  <a:lnTo>
                    <a:pt x="0" y="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32" name="Freeform 220"/>
            <p:cNvSpPr>
              <a:spLocks/>
            </p:cNvSpPr>
            <p:nvPr/>
          </p:nvSpPr>
          <p:spPr bwMode="auto">
            <a:xfrm>
              <a:off x="2186" y="2103"/>
              <a:ext cx="55" cy="49"/>
            </a:xfrm>
            <a:custGeom>
              <a:avLst/>
              <a:gdLst>
                <a:gd name="T0" fmla="*/ 55 w 55"/>
                <a:gd name="T1" fmla="*/ 0 h 49"/>
                <a:gd name="T2" fmla="*/ 49 w 55"/>
                <a:gd name="T3" fmla="*/ 6 h 49"/>
                <a:gd name="T4" fmla="*/ 30 w 55"/>
                <a:gd name="T5" fmla="*/ 6 h 49"/>
                <a:gd name="T6" fmla="*/ 12 w 55"/>
                <a:gd name="T7" fmla="*/ 6 h 49"/>
                <a:gd name="T8" fmla="*/ 12 w 55"/>
                <a:gd name="T9" fmla="*/ 6 h 49"/>
                <a:gd name="T10" fmla="*/ 0 w 55"/>
                <a:gd name="T11" fmla="*/ 12 h 49"/>
                <a:gd name="T12" fmla="*/ 0 w 55"/>
                <a:gd name="T13" fmla="*/ 12 h 49"/>
                <a:gd name="T14" fmla="*/ 0 w 55"/>
                <a:gd name="T15" fmla="*/ 18 h 49"/>
                <a:gd name="T16" fmla="*/ 0 w 55"/>
                <a:gd name="T17" fmla="*/ 18 h 49"/>
                <a:gd name="T18" fmla="*/ 6 w 55"/>
                <a:gd name="T19" fmla="*/ 35 h 49"/>
                <a:gd name="T20" fmla="*/ 18 w 55"/>
                <a:gd name="T21" fmla="*/ 49 h 49"/>
                <a:gd name="T22" fmla="*/ 24 w 55"/>
                <a:gd name="T23" fmla="*/ 43 h 49"/>
                <a:gd name="T24" fmla="*/ 24 w 55"/>
                <a:gd name="T25" fmla="*/ 43 h 49"/>
                <a:gd name="T26" fmla="*/ 36 w 55"/>
                <a:gd name="T27" fmla="*/ 29 h 49"/>
                <a:gd name="T28" fmla="*/ 55 w 55"/>
                <a:gd name="T29" fmla="*/ 12 h 49"/>
                <a:gd name="T30" fmla="*/ 55 w 55"/>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9">
                  <a:moveTo>
                    <a:pt x="55" y="0"/>
                  </a:moveTo>
                  <a:lnTo>
                    <a:pt x="49" y="6"/>
                  </a:lnTo>
                  <a:lnTo>
                    <a:pt x="30" y="6"/>
                  </a:lnTo>
                  <a:lnTo>
                    <a:pt x="12" y="6"/>
                  </a:lnTo>
                  <a:lnTo>
                    <a:pt x="12" y="6"/>
                  </a:lnTo>
                  <a:lnTo>
                    <a:pt x="0" y="12"/>
                  </a:lnTo>
                  <a:lnTo>
                    <a:pt x="0" y="12"/>
                  </a:lnTo>
                  <a:lnTo>
                    <a:pt x="0" y="18"/>
                  </a:lnTo>
                  <a:lnTo>
                    <a:pt x="0" y="18"/>
                  </a:lnTo>
                  <a:lnTo>
                    <a:pt x="6" y="35"/>
                  </a:lnTo>
                  <a:lnTo>
                    <a:pt x="18" y="49"/>
                  </a:lnTo>
                  <a:lnTo>
                    <a:pt x="24" y="43"/>
                  </a:lnTo>
                  <a:lnTo>
                    <a:pt x="24" y="43"/>
                  </a:lnTo>
                  <a:lnTo>
                    <a:pt x="36" y="29"/>
                  </a:lnTo>
                  <a:lnTo>
                    <a:pt x="55" y="12"/>
                  </a:lnTo>
                  <a:lnTo>
                    <a:pt x="55" y="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33" name="Freeform 221"/>
            <p:cNvSpPr>
              <a:spLocks/>
            </p:cNvSpPr>
            <p:nvPr/>
          </p:nvSpPr>
          <p:spPr bwMode="auto">
            <a:xfrm>
              <a:off x="2320" y="2219"/>
              <a:ext cx="61" cy="37"/>
            </a:xfrm>
            <a:custGeom>
              <a:avLst/>
              <a:gdLst>
                <a:gd name="T0" fmla="*/ 61 w 61"/>
                <a:gd name="T1" fmla="*/ 6 h 37"/>
                <a:gd name="T2" fmla="*/ 55 w 61"/>
                <a:gd name="T3" fmla="*/ 6 h 37"/>
                <a:gd name="T4" fmla="*/ 43 w 61"/>
                <a:gd name="T5" fmla="*/ 6 h 37"/>
                <a:gd name="T6" fmla="*/ 31 w 61"/>
                <a:gd name="T7" fmla="*/ 0 h 37"/>
                <a:gd name="T8" fmla="*/ 31 w 61"/>
                <a:gd name="T9" fmla="*/ 0 h 37"/>
                <a:gd name="T10" fmla="*/ 26 w 61"/>
                <a:gd name="T11" fmla="*/ 0 h 37"/>
                <a:gd name="T12" fmla="*/ 12 w 61"/>
                <a:gd name="T13" fmla="*/ 6 h 37"/>
                <a:gd name="T14" fmla="*/ 6 w 61"/>
                <a:gd name="T15" fmla="*/ 6 h 37"/>
                <a:gd name="T16" fmla="*/ 6 w 61"/>
                <a:gd name="T17" fmla="*/ 6 h 37"/>
                <a:gd name="T18" fmla="*/ 0 w 61"/>
                <a:gd name="T19" fmla="*/ 12 h 37"/>
                <a:gd name="T20" fmla="*/ 0 w 61"/>
                <a:gd name="T21" fmla="*/ 18 h 37"/>
                <a:gd name="T22" fmla="*/ 12 w 61"/>
                <a:gd name="T23" fmla="*/ 18 h 37"/>
                <a:gd name="T24" fmla="*/ 12 w 61"/>
                <a:gd name="T25" fmla="*/ 18 h 37"/>
                <a:gd name="T26" fmla="*/ 18 w 61"/>
                <a:gd name="T27" fmla="*/ 18 h 37"/>
                <a:gd name="T28" fmla="*/ 26 w 61"/>
                <a:gd name="T29" fmla="*/ 24 h 37"/>
                <a:gd name="T30" fmla="*/ 26 w 61"/>
                <a:gd name="T31" fmla="*/ 24 h 37"/>
                <a:gd name="T32" fmla="*/ 26 w 61"/>
                <a:gd name="T33" fmla="*/ 24 h 37"/>
                <a:gd name="T34" fmla="*/ 26 w 61"/>
                <a:gd name="T35" fmla="*/ 29 h 37"/>
                <a:gd name="T36" fmla="*/ 31 w 61"/>
                <a:gd name="T37" fmla="*/ 37 h 37"/>
                <a:gd name="T38" fmla="*/ 31 w 61"/>
                <a:gd name="T39" fmla="*/ 37 h 37"/>
                <a:gd name="T40" fmla="*/ 31 w 61"/>
                <a:gd name="T41" fmla="*/ 37 h 37"/>
                <a:gd name="T42" fmla="*/ 31 w 61"/>
                <a:gd name="T43" fmla="*/ 29 h 37"/>
                <a:gd name="T44" fmla="*/ 37 w 61"/>
                <a:gd name="T45" fmla="*/ 24 h 37"/>
                <a:gd name="T46" fmla="*/ 43 w 61"/>
                <a:gd name="T47" fmla="*/ 18 h 37"/>
                <a:gd name="T48" fmla="*/ 43 w 61"/>
                <a:gd name="T49" fmla="*/ 18 h 37"/>
                <a:gd name="T50" fmla="*/ 55 w 61"/>
                <a:gd name="T51" fmla="*/ 18 h 37"/>
                <a:gd name="T52" fmla="*/ 61 w 61"/>
                <a:gd name="T53" fmla="*/ 12 h 37"/>
                <a:gd name="T54" fmla="*/ 61 w 61"/>
                <a:gd name="T5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37">
                  <a:moveTo>
                    <a:pt x="61" y="6"/>
                  </a:moveTo>
                  <a:lnTo>
                    <a:pt x="55" y="6"/>
                  </a:lnTo>
                  <a:lnTo>
                    <a:pt x="43" y="6"/>
                  </a:lnTo>
                  <a:lnTo>
                    <a:pt x="31" y="0"/>
                  </a:lnTo>
                  <a:lnTo>
                    <a:pt x="31" y="0"/>
                  </a:lnTo>
                  <a:lnTo>
                    <a:pt x="26" y="0"/>
                  </a:lnTo>
                  <a:lnTo>
                    <a:pt x="12" y="6"/>
                  </a:lnTo>
                  <a:lnTo>
                    <a:pt x="6" y="6"/>
                  </a:lnTo>
                  <a:lnTo>
                    <a:pt x="6" y="6"/>
                  </a:lnTo>
                  <a:lnTo>
                    <a:pt x="0" y="12"/>
                  </a:lnTo>
                  <a:lnTo>
                    <a:pt x="0" y="18"/>
                  </a:lnTo>
                  <a:lnTo>
                    <a:pt x="12" y="18"/>
                  </a:lnTo>
                  <a:lnTo>
                    <a:pt x="12" y="18"/>
                  </a:lnTo>
                  <a:lnTo>
                    <a:pt x="18" y="18"/>
                  </a:lnTo>
                  <a:lnTo>
                    <a:pt x="26" y="24"/>
                  </a:lnTo>
                  <a:lnTo>
                    <a:pt x="26" y="24"/>
                  </a:lnTo>
                  <a:lnTo>
                    <a:pt x="26" y="24"/>
                  </a:lnTo>
                  <a:lnTo>
                    <a:pt x="26" y="29"/>
                  </a:lnTo>
                  <a:lnTo>
                    <a:pt x="31" y="37"/>
                  </a:lnTo>
                  <a:lnTo>
                    <a:pt x="31" y="37"/>
                  </a:lnTo>
                  <a:lnTo>
                    <a:pt x="31" y="37"/>
                  </a:lnTo>
                  <a:lnTo>
                    <a:pt x="31" y="29"/>
                  </a:lnTo>
                  <a:lnTo>
                    <a:pt x="37" y="24"/>
                  </a:lnTo>
                  <a:lnTo>
                    <a:pt x="43" y="18"/>
                  </a:lnTo>
                  <a:lnTo>
                    <a:pt x="43" y="18"/>
                  </a:lnTo>
                  <a:lnTo>
                    <a:pt x="55" y="18"/>
                  </a:lnTo>
                  <a:lnTo>
                    <a:pt x="61" y="12"/>
                  </a:lnTo>
                  <a:lnTo>
                    <a:pt x="61" y="6"/>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34" name="Freeform 222"/>
            <p:cNvSpPr>
              <a:spLocks/>
            </p:cNvSpPr>
            <p:nvPr/>
          </p:nvSpPr>
          <p:spPr bwMode="auto">
            <a:xfrm>
              <a:off x="1665" y="1863"/>
              <a:ext cx="37" cy="20"/>
            </a:xfrm>
            <a:custGeom>
              <a:avLst/>
              <a:gdLst>
                <a:gd name="T0" fmla="*/ 12 w 37"/>
                <a:gd name="T1" fmla="*/ 20 h 20"/>
                <a:gd name="T2" fmla="*/ 20 w 37"/>
                <a:gd name="T3" fmla="*/ 14 h 20"/>
                <a:gd name="T4" fmla="*/ 31 w 37"/>
                <a:gd name="T5" fmla="*/ 14 h 20"/>
                <a:gd name="T6" fmla="*/ 37 w 37"/>
                <a:gd name="T7" fmla="*/ 8 h 20"/>
                <a:gd name="T8" fmla="*/ 37 w 37"/>
                <a:gd name="T9" fmla="*/ 8 h 20"/>
                <a:gd name="T10" fmla="*/ 37 w 37"/>
                <a:gd name="T11" fmla="*/ 8 h 20"/>
                <a:gd name="T12" fmla="*/ 37 w 37"/>
                <a:gd name="T13" fmla="*/ 0 h 20"/>
                <a:gd name="T14" fmla="*/ 31 w 37"/>
                <a:gd name="T15" fmla="*/ 0 h 20"/>
                <a:gd name="T16" fmla="*/ 31 w 37"/>
                <a:gd name="T17" fmla="*/ 0 h 20"/>
                <a:gd name="T18" fmla="*/ 20 w 37"/>
                <a:gd name="T19" fmla="*/ 0 h 20"/>
                <a:gd name="T20" fmla="*/ 6 w 37"/>
                <a:gd name="T21" fmla="*/ 0 h 20"/>
                <a:gd name="T22" fmla="*/ 0 w 37"/>
                <a:gd name="T23" fmla="*/ 0 h 20"/>
                <a:gd name="T24" fmla="*/ 0 w 37"/>
                <a:gd name="T25" fmla="*/ 0 h 20"/>
                <a:gd name="T26" fmla="*/ 0 w 37"/>
                <a:gd name="T27" fmla="*/ 8 h 20"/>
                <a:gd name="T28" fmla="*/ 6 w 37"/>
                <a:gd name="T29" fmla="*/ 8 h 20"/>
                <a:gd name="T30" fmla="*/ 12 w 37"/>
                <a:gd name="T31" fmla="*/ 8 h 20"/>
                <a:gd name="T32" fmla="*/ 12 w 37"/>
                <a:gd name="T33" fmla="*/ 8 h 20"/>
                <a:gd name="T34" fmla="*/ 12 w 37"/>
                <a:gd name="T35" fmla="*/ 14 h 20"/>
                <a:gd name="T36" fmla="*/ 12 w 37"/>
                <a:gd name="T37" fmla="*/ 20 h 20"/>
                <a:gd name="T38" fmla="*/ 12 w 37"/>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20">
                  <a:moveTo>
                    <a:pt x="12" y="20"/>
                  </a:moveTo>
                  <a:lnTo>
                    <a:pt x="20" y="14"/>
                  </a:lnTo>
                  <a:lnTo>
                    <a:pt x="31" y="14"/>
                  </a:lnTo>
                  <a:lnTo>
                    <a:pt x="37" y="8"/>
                  </a:lnTo>
                  <a:lnTo>
                    <a:pt x="37" y="8"/>
                  </a:lnTo>
                  <a:lnTo>
                    <a:pt x="37" y="8"/>
                  </a:lnTo>
                  <a:lnTo>
                    <a:pt x="37" y="0"/>
                  </a:lnTo>
                  <a:lnTo>
                    <a:pt x="31" y="0"/>
                  </a:lnTo>
                  <a:lnTo>
                    <a:pt x="31" y="0"/>
                  </a:lnTo>
                  <a:lnTo>
                    <a:pt x="20" y="0"/>
                  </a:lnTo>
                  <a:lnTo>
                    <a:pt x="6" y="0"/>
                  </a:lnTo>
                  <a:lnTo>
                    <a:pt x="0" y="0"/>
                  </a:lnTo>
                  <a:lnTo>
                    <a:pt x="0" y="0"/>
                  </a:lnTo>
                  <a:lnTo>
                    <a:pt x="0" y="8"/>
                  </a:lnTo>
                  <a:lnTo>
                    <a:pt x="6" y="8"/>
                  </a:lnTo>
                  <a:lnTo>
                    <a:pt x="12" y="8"/>
                  </a:lnTo>
                  <a:lnTo>
                    <a:pt x="12" y="8"/>
                  </a:lnTo>
                  <a:lnTo>
                    <a:pt x="12" y="14"/>
                  </a:lnTo>
                  <a:lnTo>
                    <a:pt x="12" y="20"/>
                  </a:lnTo>
                  <a:lnTo>
                    <a:pt x="12" y="20"/>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35" name="Freeform 223"/>
            <p:cNvSpPr>
              <a:spLocks/>
            </p:cNvSpPr>
            <p:nvPr/>
          </p:nvSpPr>
          <p:spPr bwMode="auto">
            <a:xfrm>
              <a:off x="2969" y="1857"/>
              <a:ext cx="24" cy="14"/>
            </a:xfrm>
            <a:custGeom>
              <a:avLst/>
              <a:gdLst>
                <a:gd name="T0" fmla="*/ 24 w 24"/>
                <a:gd name="T1" fmla="*/ 6 h 14"/>
                <a:gd name="T2" fmla="*/ 18 w 24"/>
                <a:gd name="T3" fmla="*/ 6 h 14"/>
                <a:gd name="T4" fmla="*/ 12 w 24"/>
                <a:gd name="T5" fmla="*/ 14 h 14"/>
                <a:gd name="T6" fmla="*/ 6 w 24"/>
                <a:gd name="T7" fmla="*/ 14 h 14"/>
                <a:gd name="T8" fmla="*/ 6 w 24"/>
                <a:gd name="T9" fmla="*/ 14 h 14"/>
                <a:gd name="T10" fmla="*/ 0 w 24"/>
                <a:gd name="T11" fmla="*/ 14 h 14"/>
                <a:gd name="T12" fmla="*/ 0 w 24"/>
                <a:gd name="T13" fmla="*/ 6 h 14"/>
                <a:gd name="T14" fmla="*/ 0 w 24"/>
                <a:gd name="T15" fmla="*/ 0 h 14"/>
                <a:gd name="T16" fmla="*/ 0 w 24"/>
                <a:gd name="T17" fmla="*/ 0 h 14"/>
                <a:gd name="T18" fmla="*/ 12 w 24"/>
                <a:gd name="T19" fmla="*/ 0 h 14"/>
                <a:gd name="T20" fmla="*/ 18 w 24"/>
                <a:gd name="T21" fmla="*/ 0 h 14"/>
                <a:gd name="T22" fmla="*/ 24 w 24"/>
                <a:gd name="T2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4">
                  <a:moveTo>
                    <a:pt x="24" y="6"/>
                  </a:moveTo>
                  <a:lnTo>
                    <a:pt x="18" y="6"/>
                  </a:lnTo>
                  <a:lnTo>
                    <a:pt x="12" y="14"/>
                  </a:lnTo>
                  <a:lnTo>
                    <a:pt x="6" y="14"/>
                  </a:lnTo>
                  <a:lnTo>
                    <a:pt x="6" y="14"/>
                  </a:lnTo>
                  <a:lnTo>
                    <a:pt x="0" y="14"/>
                  </a:lnTo>
                  <a:lnTo>
                    <a:pt x="0" y="6"/>
                  </a:lnTo>
                  <a:lnTo>
                    <a:pt x="0" y="0"/>
                  </a:lnTo>
                  <a:lnTo>
                    <a:pt x="0" y="0"/>
                  </a:lnTo>
                  <a:lnTo>
                    <a:pt x="12" y="0"/>
                  </a:lnTo>
                  <a:lnTo>
                    <a:pt x="18" y="0"/>
                  </a:lnTo>
                  <a:lnTo>
                    <a:pt x="24" y="6"/>
                  </a:lnTo>
                  <a:close/>
                </a:path>
              </a:pathLst>
            </a:custGeom>
            <a:solidFill>
              <a:srgbClr val="E598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36" name="Freeform 224"/>
            <p:cNvSpPr>
              <a:spLocks/>
            </p:cNvSpPr>
            <p:nvPr/>
          </p:nvSpPr>
          <p:spPr bwMode="auto">
            <a:xfrm>
              <a:off x="1647" y="1912"/>
              <a:ext cx="12" cy="14"/>
            </a:xfrm>
            <a:custGeom>
              <a:avLst/>
              <a:gdLst>
                <a:gd name="T0" fmla="*/ 6 w 12"/>
                <a:gd name="T1" fmla="*/ 0 h 14"/>
                <a:gd name="T2" fmla="*/ 6 w 12"/>
                <a:gd name="T3" fmla="*/ 0 h 14"/>
                <a:gd name="T4" fmla="*/ 12 w 12"/>
                <a:gd name="T5" fmla="*/ 6 h 14"/>
                <a:gd name="T6" fmla="*/ 12 w 12"/>
                <a:gd name="T7" fmla="*/ 6 h 14"/>
                <a:gd name="T8" fmla="*/ 12 w 12"/>
                <a:gd name="T9" fmla="*/ 6 h 14"/>
                <a:gd name="T10" fmla="*/ 12 w 12"/>
                <a:gd name="T11" fmla="*/ 14 h 14"/>
                <a:gd name="T12" fmla="*/ 6 w 12"/>
                <a:gd name="T13" fmla="*/ 14 h 14"/>
                <a:gd name="T14" fmla="*/ 6 w 12"/>
                <a:gd name="T15" fmla="*/ 14 h 14"/>
                <a:gd name="T16" fmla="*/ 6 w 12"/>
                <a:gd name="T17" fmla="*/ 14 h 14"/>
                <a:gd name="T18" fmla="*/ 0 w 12"/>
                <a:gd name="T19" fmla="*/ 14 h 14"/>
                <a:gd name="T20" fmla="*/ 0 w 12"/>
                <a:gd name="T21" fmla="*/ 6 h 14"/>
                <a:gd name="T22" fmla="*/ 0 w 12"/>
                <a:gd name="T23" fmla="*/ 6 h 14"/>
                <a:gd name="T24" fmla="*/ 0 w 12"/>
                <a:gd name="T25" fmla="*/ 6 h 14"/>
                <a:gd name="T26" fmla="*/ 0 w 12"/>
                <a:gd name="T27" fmla="*/ 6 h 14"/>
                <a:gd name="T28" fmla="*/ 6 w 12"/>
                <a:gd name="T29" fmla="*/ 0 h 14"/>
                <a:gd name="T30" fmla="*/ 6 w 12"/>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6" y="0"/>
                  </a:moveTo>
                  <a:lnTo>
                    <a:pt x="6" y="0"/>
                  </a:lnTo>
                  <a:lnTo>
                    <a:pt x="12" y="6"/>
                  </a:lnTo>
                  <a:lnTo>
                    <a:pt x="12" y="6"/>
                  </a:lnTo>
                  <a:lnTo>
                    <a:pt x="12" y="6"/>
                  </a:lnTo>
                  <a:lnTo>
                    <a:pt x="12" y="14"/>
                  </a:lnTo>
                  <a:lnTo>
                    <a:pt x="6" y="14"/>
                  </a:lnTo>
                  <a:lnTo>
                    <a:pt x="6" y="14"/>
                  </a:lnTo>
                  <a:lnTo>
                    <a:pt x="6" y="14"/>
                  </a:lnTo>
                  <a:lnTo>
                    <a:pt x="0" y="14"/>
                  </a:lnTo>
                  <a:lnTo>
                    <a:pt x="0" y="6"/>
                  </a:lnTo>
                  <a:lnTo>
                    <a:pt x="0" y="6"/>
                  </a:lnTo>
                  <a:lnTo>
                    <a:pt x="0" y="6"/>
                  </a:lnTo>
                  <a:lnTo>
                    <a:pt x="0" y="6"/>
                  </a:lnTo>
                  <a:lnTo>
                    <a:pt x="6" y="0"/>
                  </a:lnTo>
                  <a:lnTo>
                    <a:pt x="6"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37" name="Freeform 225"/>
            <p:cNvSpPr>
              <a:spLocks/>
            </p:cNvSpPr>
            <p:nvPr/>
          </p:nvSpPr>
          <p:spPr bwMode="auto">
            <a:xfrm>
              <a:off x="3024" y="1895"/>
              <a:ext cx="18" cy="11"/>
            </a:xfrm>
            <a:custGeom>
              <a:avLst/>
              <a:gdLst>
                <a:gd name="T0" fmla="*/ 12 w 18"/>
                <a:gd name="T1" fmla="*/ 0 h 11"/>
                <a:gd name="T2" fmla="*/ 6 w 18"/>
                <a:gd name="T3" fmla="*/ 0 h 11"/>
                <a:gd name="T4" fmla="*/ 0 w 18"/>
                <a:gd name="T5" fmla="*/ 5 h 11"/>
                <a:gd name="T6" fmla="*/ 0 w 18"/>
                <a:gd name="T7" fmla="*/ 5 h 11"/>
                <a:gd name="T8" fmla="*/ 0 w 18"/>
                <a:gd name="T9" fmla="*/ 5 h 11"/>
                <a:gd name="T10" fmla="*/ 0 w 18"/>
                <a:gd name="T11" fmla="*/ 11 h 11"/>
                <a:gd name="T12" fmla="*/ 6 w 18"/>
                <a:gd name="T13" fmla="*/ 11 h 11"/>
                <a:gd name="T14" fmla="*/ 12 w 18"/>
                <a:gd name="T15" fmla="*/ 11 h 11"/>
                <a:gd name="T16" fmla="*/ 12 w 18"/>
                <a:gd name="T17" fmla="*/ 11 h 11"/>
                <a:gd name="T18" fmla="*/ 18 w 18"/>
                <a:gd name="T19" fmla="*/ 11 h 11"/>
                <a:gd name="T20" fmla="*/ 18 w 18"/>
                <a:gd name="T21" fmla="*/ 11 h 11"/>
                <a:gd name="T22" fmla="*/ 18 w 18"/>
                <a:gd name="T23" fmla="*/ 11 h 11"/>
                <a:gd name="T24" fmla="*/ 18 w 18"/>
                <a:gd name="T25" fmla="*/ 11 h 11"/>
                <a:gd name="T26" fmla="*/ 18 w 18"/>
                <a:gd name="T27" fmla="*/ 11 h 11"/>
                <a:gd name="T28" fmla="*/ 12 w 18"/>
                <a:gd name="T29" fmla="*/ 5 h 11"/>
                <a:gd name="T30" fmla="*/ 12 w 18"/>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1">
                  <a:moveTo>
                    <a:pt x="12" y="0"/>
                  </a:moveTo>
                  <a:lnTo>
                    <a:pt x="6" y="0"/>
                  </a:lnTo>
                  <a:lnTo>
                    <a:pt x="0" y="5"/>
                  </a:lnTo>
                  <a:lnTo>
                    <a:pt x="0" y="5"/>
                  </a:lnTo>
                  <a:lnTo>
                    <a:pt x="0" y="5"/>
                  </a:lnTo>
                  <a:lnTo>
                    <a:pt x="0" y="11"/>
                  </a:lnTo>
                  <a:lnTo>
                    <a:pt x="6" y="11"/>
                  </a:lnTo>
                  <a:lnTo>
                    <a:pt x="12" y="11"/>
                  </a:lnTo>
                  <a:lnTo>
                    <a:pt x="12" y="11"/>
                  </a:lnTo>
                  <a:lnTo>
                    <a:pt x="18" y="11"/>
                  </a:lnTo>
                  <a:lnTo>
                    <a:pt x="18" y="11"/>
                  </a:lnTo>
                  <a:lnTo>
                    <a:pt x="18" y="11"/>
                  </a:lnTo>
                  <a:lnTo>
                    <a:pt x="18" y="11"/>
                  </a:lnTo>
                  <a:lnTo>
                    <a:pt x="18" y="11"/>
                  </a:lnTo>
                  <a:lnTo>
                    <a:pt x="12" y="5"/>
                  </a:lnTo>
                  <a:lnTo>
                    <a:pt x="12"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38" name="Freeform 226"/>
            <p:cNvSpPr>
              <a:spLocks/>
            </p:cNvSpPr>
            <p:nvPr/>
          </p:nvSpPr>
          <p:spPr bwMode="auto">
            <a:xfrm>
              <a:off x="2387" y="3320"/>
              <a:ext cx="14" cy="6"/>
            </a:xfrm>
            <a:custGeom>
              <a:avLst/>
              <a:gdLst>
                <a:gd name="T0" fmla="*/ 14 w 14"/>
                <a:gd name="T1" fmla="*/ 0 h 6"/>
                <a:gd name="T2" fmla="*/ 6 w 14"/>
                <a:gd name="T3" fmla="*/ 0 h 6"/>
                <a:gd name="T4" fmla="*/ 6 w 14"/>
                <a:gd name="T5" fmla="*/ 0 h 6"/>
                <a:gd name="T6" fmla="*/ 0 w 14"/>
                <a:gd name="T7" fmla="*/ 0 h 6"/>
                <a:gd name="T8" fmla="*/ 0 w 14"/>
                <a:gd name="T9" fmla="*/ 0 h 6"/>
                <a:gd name="T10" fmla="*/ 0 w 14"/>
                <a:gd name="T11" fmla="*/ 6 h 6"/>
                <a:gd name="T12" fmla="*/ 0 w 14"/>
                <a:gd name="T13" fmla="*/ 6 h 6"/>
                <a:gd name="T14" fmla="*/ 6 w 14"/>
                <a:gd name="T15" fmla="*/ 6 h 6"/>
                <a:gd name="T16" fmla="*/ 6 w 14"/>
                <a:gd name="T17" fmla="*/ 6 h 6"/>
                <a:gd name="T18" fmla="*/ 6 w 14"/>
                <a:gd name="T19" fmla="*/ 6 h 6"/>
                <a:gd name="T20" fmla="*/ 6 w 14"/>
                <a:gd name="T21" fmla="*/ 6 h 6"/>
                <a:gd name="T22" fmla="*/ 14 w 14"/>
                <a:gd name="T23" fmla="*/ 6 h 6"/>
                <a:gd name="T24" fmla="*/ 14 w 14"/>
                <a:gd name="T25" fmla="*/ 6 h 6"/>
                <a:gd name="T26" fmla="*/ 14 w 14"/>
                <a:gd name="T27" fmla="*/ 6 h 6"/>
                <a:gd name="T28" fmla="*/ 14 w 14"/>
                <a:gd name="T29" fmla="*/ 0 h 6"/>
                <a:gd name="T30" fmla="*/ 14 w 1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6">
                  <a:moveTo>
                    <a:pt x="14" y="0"/>
                  </a:moveTo>
                  <a:lnTo>
                    <a:pt x="6" y="0"/>
                  </a:lnTo>
                  <a:lnTo>
                    <a:pt x="6" y="0"/>
                  </a:lnTo>
                  <a:lnTo>
                    <a:pt x="0" y="0"/>
                  </a:lnTo>
                  <a:lnTo>
                    <a:pt x="0" y="0"/>
                  </a:lnTo>
                  <a:lnTo>
                    <a:pt x="0" y="6"/>
                  </a:lnTo>
                  <a:lnTo>
                    <a:pt x="0" y="6"/>
                  </a:lnTo>
                  <a:lnTo>
                    <a:pt x="6" y="6"/>
                  </a:lnTo>
                  <a:lnTo>
                    <a:pt x="6" y="6"/>
                  </a:lnTo>
                  <a:lnTo>
                    <a:pt x="6" y="6"/>
                  </a:lnTo>
                  <a:lnTo>
                    <a:pt x="6" y="6"/>
                  </a:lnTo>
                  <a:lnTo>
                    <a:pt x="14" y="6"/>
                  </a:lnTo>
                  <a:lnTo>
                    <a:pt x="14" y="6"/>
                  </a:lnTo>
                  <a:lnTo>
                    <a:pt x="14" y="6"/>
                  </a:lnTo>
                  <a:lnTo>
                    <a:pt x="14" y="0"/>
                  </a:lnTo>
                  <a:lnTo>
                    <a:pt x="14"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39" name="Freeform 227"/>
            <p:cNvSpPr>
              <a:spLocks/>
            </p:cNvSpPr>
            <p:nvPr/>
          </p:nvSpPr>
          <p:spPr bwMode="auto">
            <a:xfrm>
              <a:off x="2375" y="3326"/>
              <a:ext cx="12" cy="12"/>
            </a:xfrm>
            <a:custGeom>
              <a:avLst/>
              <a:gdLst>
                <a:gd name="T0" fmla="*/ 12 w 12"/>
                <a:gd name="T1" fmla="*/ 0 h 12"/>
                <a:gd name="T2" fmla="*/ 6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6 w 12"/>
                <a:gd name="T15" fmla="*/ 6 h 12"/>
                <a:gd name="T16" fmla="*/ 6 w 12"/>
                <a:gd name="T17" fmla="*/ 6 h 12"/>
                <a:gd name="T18" fmla="*/ 6 w 12"/>
                <a:gd name="T19" fmla="*/ 12 h 12"/>
                <a:gd name="T20" fmla="*/ 6 w 12"/>
                <a:gd name="T21" fmla="*/ 12 h 12"/>
                <a:gd name="T22" fmla="*/ 12 w 12"/>
                <a:gd name="T23" fmla="*/ 6 h 12"/>
                <a:gd name="T24" fmla="*/ 12 w 12"/>
                <a:gd name="T25" fmla="*/ 6 h 12"/>
                <a:gd name="T26" fmla="*/ 12 w 12"/>
                <a:gd name="T27" fmla="*/ 6 h 12"/>
                <a:gd name="T28" fmla="*/ 12 w 12"/>
                <a:gd name="T29" fmla="*/ 0 h 12"/>
                <a:gd name="T30" fmla="*/ 12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12" y="0"/>
                  </a:moveTo>
                  <a:lnTo>
                    <a:pt x="6" y="0"/>
                  </a:lnTo>
                  <a:lnTo>
                    <a:pt x="6" y="0"/>
                  </a:lnTo>
                  <a:lnTo>
                    <a:pt x="6" y="0"/>
                  </a:lnTo>
                  <a:lnTo>
                    <a:pt x="6" y="0"/>
                  </a:lnTo>
                  <a:lnTo>
                    <a:pt x="0" y="0"/>
                  </a:lnTo>
                  <a:lnTo>
                    <a:pt x="0" y="6"/>
                  </a:lnTo>
                  <a:lnTo>
                    <a:pt x="6" y="6"/>
                  </a:lnTo>
                  <a:lnTo>
                    <a:pt x="6" y="6"/>
                  </a:lnTo>
                  <a:lnTo>
                    <a:pt x="6" y="12"/>
                  </a:lnTo>
                  <a:lnTo>
                    <a:pt x="6" y="12"/>
                  </a:lnTo>
                  <a:lnTo>
                    <a:pt x="12" y="6"/>
                  </a:lnTo>
                  <a:lnTo>
                    <a:pt x="12" y="6"/>
                  </a:lnTo>
                  <a:lnTo>
                    <a:pt x="12" y="6"/>
                  </a:lnTo>
                  <a:lnTo>
                    <a:pt x="12" y="0"/>
                  </a:lnTo>
                  <a:lnTo>
                    <a:pt x="12"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40" name="Freeform 228"/>
            <p:cNvSpPr>
              <a:spLocks/>
            </p:cNvSpPr>
            <p:nvPr/>
          </p:nvSpPr>
          <p:spPr bwMode="auto">
            <a:xfrm>
              <a:off x="2351" y="3320"/>
              <a:ext cx="6" cy="6"/>
            </a:xfrm>
            <a:custGeom>
              <a:avLst/>
              <a:gdLst>
                <a:gd name="T0" fmla="*/ 6 w 6"/>
                <a:gd name="T1" fmla="*/ 6 h 6"/>
                <a:gd name="T2" fmla="*/ 6 w 6"/>
                <a:gd name="T3" fmla="*/ 6 h 6"/>
                <a:gd name="T4" fmla="*/ 6 w 6"/>
                <a:gd name="T5" fmla="*/ 6 h 6"/>
                <a:gd name="T6" fmla="*/ 6 w 6"/>
                <a:gd name="T7" fmla="*/ 6 h 6"/>
                <a:gd name="T8" fmla="*/ 6 w 6"/>
                <a:gd name="T9" fmla="*/ 6 h 6"/>
                <a:gd name="T10" fmla="*/ 6 w 6"/>
                <a:gd name="T11" fmla="*/ 6 h 6"/>
                <a:gd name="T12" fmla="*/ 0 w 6"/>
                <a:gd name="T13" fmla="*/ 6 h 6"/>
                <a:gd name="T14" fmla="*/ 0 w 6"/>
                <a:gd name="T15" fmla="*/ 0 h 6"/>
                <a:gd name="T16" fmla="*/ 0 w 6"/>
                <a:gd name="T17" fmla="*/ 0 h 6"/>
                <a:gd name="T18" fmla="*/ 0 w 6"/>
                <a:gd name="T19" fmla="*/ 0 h 6"/>
                <a:gd name="T20" fmla="*/ 0 w 6"/>
                <a:gd name="T21" fmla="*/ 0 h 6"/>
                <a:gd name="T22" fmla="*/ 6 w 6"/>
                <a:gd name="T23" fmla="*/ 0 h 6"/>
                <a:gd name="T24" fmla="*/ 6 w 6"/>
                <a:gd name="T25" fmla="*/ 0 h 6"/>
                <a:gd name="T26" fmla="*/ 6 w 6"/>
                <a:gd name="T27" fmla="*/ 6 h 6"/>
                <a:gd name="T28" fmla="*/ 6 w 6"/>
                <a:gd name="T29" fmla="*/ 6 h 6"/>
                <a:gd name="T30" fmla="*/ 6 w 6"/>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6"/>
                  </a:moveTo>
                  <a:lnTo>
                    <a:pt x="6" y="6"/>
                  </a:lnTo>
                  <a:lnTo>
                    <a:pt x="6" y="6"/>
                  </a:lnTo>
                  <a:lnTo>
                    <a:pt x="6" y="6"/>
                  </a:lnTo>
                  <a:lnTo>
                    <a:pt x="6" y="6"/>
                  </a:lnTo>
                  <a:lnTo>
                    <a:pt x="6" y="6"/>
                  </a:lnTo>
                  <a:lnTo>
                    <a:pt x="0" y="6"/>
                  </a:lnTo>
                  <a:lnTo>
                    <a:pt x="0" y="0"/>
                  </a:lnTo>
                  <a:lnTo>
                    <a:pt x="0" y="0"/>
                  </a:lnTo>
                  <a:lnTo>
                    <a:pt x="0" y="0"/>
                  </a:lnTo>
                  <a:lnTo>
                    <a:pt x="0" y="0"/>
                  </a:lnTo>
                  <a:lnTo>
                    <a:pt x="6" y="0"/>
                  </a:lnTo>
                  <a:lnTo>
                    <a:pt x="6" y="0"/>
                  </a:lnTo>
                  <a:lnTo>
                    <a:pt x="6" y="6"/>
                  </a:lnTo>
                  <a:lnTo>
                    <a:pt x="6" y="6"/>
                  </a:lnTo>
                  <a:lnTo>
                    <a:pt x="6" y="6"/>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41" name="Freeform 229"/>
            <p:cNvSpPr>
              <a:spLocks/>
            </p:cNvSpPr>
            <p:nvPr/>
          </p:nvSpPr>
          <p:spPr bwMode="auto">
            <a:xfrm>
              <a:off x="2338" y="3308"/>
              <a:ext cx="8" cy="6"/>
            </a:xfrm>
            <a:custGeom>
              <a:avLst/>
              <a:gdLst>
                <a:gd name="T0" fmla="*/ 0 w 8"/>
                <a:gd name="T1" fmla="*/ 0 h 6"/>
                <a:gd name="T2" fmla="*/ 0 w 8"/>
                <a:gd name="T3" fmla="*/ 0 h 6"/>
                <a:gd name="T4" fmla="*/ 0 w 8"/>
                <a:gd name="T5" fmla="*/ 0 h 6"/>
                <a:gd name="T6" fmla="*/ 8 w 8"/>
                <a:gd name="T7" fmla="*/ 0 h 6"/>
                <a:gd name="T8" fmla="*/ 8 w 8"/>
                <a:gd name="T9" fmla="*/ 0 h 6"/>
                <a:gd name="T10" fmla="*/ 8 w 8"/>
                <a:gd name="T11" fmla="*/ 6 h 6"/>
                <a:gd name="T12" fmla="*/ 8 w 8"/>
                <a:gd name="T13" fmla="*/ 6 h 6"/>
                <a:gd name="T14" fmla="*/ 8 w 8"/>
                <a:gd name="T15" fmla="*/ 6 h 6"/>
                <a:gd name="T16" fmla="*/ 8 w 8"/>
                <a:gd name="T17" fmla="*/ 6 h 6"/>
                <a:gd name="T18" fmla="*/ 8 w 8"/>
                <a:gd name="T19" fmla="*/ 6 h 6"/>
                <a:gd name="T20" fmla="*/ 0 w 8"/>
                <a:gd name="T21" fmla="*/ 6 h 6"/>
                <a:gd name="T22" fmla="*/ 0 w 8"/>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0"/>
                  </a:moveTo>
                  <a:lnTo>
                    <a:pt x="0" y="0"/>
                  </a:lnTo>
                  <a:lnTo>
                    <a:pt x="0" y="0"/>
                  </a:lnTo>
                  <a:lnTo>
                    <a:pt x="8" y="0"/>
                  </a:lnTo>
                  <a:lnTo>
                    <a:pt x="8" y="0"/>
                  </a:lnTo>
                  <a:lnTo>
                    <a:pt x="8" y="6"/>
                  </a:lnTo>
                  <a:lnTo>
                    <a:pt x="8" y="6"/>
                  </a:lnTo>
                  <a:lnTo>
                    <a:pt x="8" y="6"/>
                  </a:lnTo>
                  <a:lnTo>
                    <a:pt x="8" y="6"/>
                  </a:lnTo>
                  <a:lnTo>
                    <a:pt x="8" y="6"/>
                  </a:lnTo>
                  <a:lnTo>
                    <a:pt x="0" y="6"/>
                  </a:lnTo>
                  <a:lnTo>
                    <a:pt x="0"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42" name="Freeform 230"/>
            <p:cNvSpPr>
              <a:spLocks/>
            </p:cNvSpPr>
            <p:nvPr/>
          </p:nvSpPr>
          <p:spPr bwMode="auto">
            <a:xfrm>
              <a:off x="2326" y="3308"/>
              <a:ext cx="12" cy="12"/>
            </a:xfrm>
            <a:custGeom>
              <a:avLst/>
              <a:gdLst>
                <a:gd name="T0" fmla="*/ 0 w 12"/>
                <a:gd name="T1" fmla="*/ 0 h 12"/>
                <a:gd name="T2" fmla="*/ 0 w 12"/>
                <a:gd name="T3" fmla="*/ 0 h 12"/>
                <a:gd name="T4" fmla="*/ 6 w 12"/>
                <a:gd name="T5" fmla="*/ 0 h 12"/>
                <a:gd name="T6" fmla="*/ 12 w 12"/>
                <a:gd name="T7" fmla="*/ 0 h 12"/>
                <a:gd name="T8" fmla="*/ 12 w 12"/>
                <a:gd name="T9" fmla="*/ 0 h 12"/>
                <a:gd name="T10" fmla="*/ 6 w 12"/>
                <a:gd name="T11" fmla="*/ 6 h 12"/>
                <a:gd name="T12" fmla="*/ 6 w 12"/>
                <a:gd name="T13" fmla="*/ 12 h 12"/>
                <a:gd name="T14" fmla="*/ 6 w 12"/>
                <a:gd name="T15" fmla="*/ 12 h 12"/>
                <a:gd name="T16" fmla="*/ 6 w 12"/>
                <a:gd name="T17" fmla="*/ 12 h 12"/>
                <a:gd name="T18" fmla="*/ 6 w 12"/>
                <a:gd name="T19" fmla="*/ 12 h 12"/>
                <a:gd name="T20" fmla="*/ 0 w 12"/>
                <a:gd name="T21" fmla="*/ 12 h 12"/>
                <a:gd name="T22" fmla="*/ 0 w 12"/>
                <a:gd name="T23" fmla="*/ 6 h 12"/>
                <a:gd name="T24" fmla="*/ 0 w 12"/>
                <a:gd name="T25" fmla="*/ 6 h 12"/>
                <a:gd name="T26" fmla="*/ 0 w 12"/>
                <a:gd name="T27" fmla="*/ 6 h 12"/>
                <a:gd name="T28" fmla="*/ 0 w 12"/>
                <a:gd name="T29" fmla="*/ 6 h 12"/>
                <a:gd name="T30" fmla="*/ 0 w 1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0" y="0"/>
                  </a:moveTo>
                  <a:lnTo>
                    <a:pt x="0" y="0"/>
                  </a:lnTo>
                  <a:lnTo>
                    <a:pt x="6" y="0"/>
                  </a:lnTo>
                  <a:lnTo>
                    <a:pt x="12" y="0"/>
                  </a:lnTo>
                  <a:lnTo>
                    <a:pt x="12" y="0"/>
                  </a:lnTo>
                  <a:lnTo>
                    <a:pt x="6" y="6"/>
                  </a:lnTo>
                  <a:lnTo>
                    <a:pt x="6" y="12"/>
                  </a:lnTo>
                  <a:lnTo>
                    <a:pt x="6" y="12"/>
                  </a:lnTo>
                  <a:lnTo>
                    <a:pt x="6" y="12"/>
                  </a:lnTo>
                  <a:lnTo>
                    <a:pt x="6" y="12"/>
                  </a:lnTo>
                  <a:lnTo>
                    <a:pt x="0" y="12"/>
                  </a:lnTo>
                  <a:lnTo>
                    <a:pt x="0" y="6"/>
                  </a:lnTo>
                  <a:lnTo>
                    <a:pt x="0" y="6"/>
                  </a:lnTo>
                  <a:lnTo>
                    <a:pt x="0" y="6"/>
                  </a:lnTo>
                  <a:lnTo>
                    <a:pt x="0" y="6"/>
                  </a:lnTo>
                  <a:lnTo>
                    <a:pt x="0" y="0"/>
                  </a:lnTo>
                  <a:close/>
                </a:path>
              </a:pathLst>
            </a:custGeom>
            <a:solidFill>
              <a:srgbClr val="FF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43" name="Freeform 231"/>
            <p:cNvSpPr>
              <a:spLocks/>
            </p:cNvSpPr>
            <p:nvPr/>
          </p:nvSpPr>
          <p:spPr bwMode="auto">
            <a:xfrm>
              <a:off x="2381" y="2463"/>
              <a:ext cx="49" cy="6"/>
            </a:xfrm>
            <a:custGeom>
              <a:avLst/>
              <a:gdLst>
                <a:gd name="T0" fmla="*/ 0 w 49"/>
                <a:gd name="T1" fmla="*/ 0 h 6"/>
                <a:gd name="T2" fmla="*/ 0 w 49"/>
                <a:gd name="T3" fmla="*/ 0 h 6"/>
                <a:gd name="T4" fmla="*/ 6 w 49"/>
                <a:gd name="T5" fmla="*/ 6 h 6"/>
                <a:gd name="T6" fmla="*/ 26 w 49"/>
                <a:gd name="T7" fmla="*/ 6 h 6"/>
                <a:gd name="T8" fmla="*/ 26 w 49"/>
                <a:gd name="T9" fmla="*/ 6 h 6"/>
                <a:gd name="T10" fmla="*/ 31 w 49"/>
                <a:gd name="T11" fmla="*/ 6 h 6"/>
                <a:gd name="T12" fmla="*/ 43 w 49"/>
                <a:gd name="T13" fmla="*/ 6 h 6"/>
                <a:gd name="T14" fmla="*/ 49 w 49"/>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6">
                  <a:moveTo>
                    <a:pt x="0" y="0"/>
                  </a:moveTo>
                  <a:lnTo>
                    <a:pt x="0" y="0"/>
                  </a:lnTo>
                  <a:lnTo>
                    <a:pt x="6" y="6"/>
                  </a:lnTo>
                  <a:lnTo>
                    <a:pt x="26" y="6"/>
                  </a:lnTo>
                  <a:lnTo>
                    <a:pt x="26" y="6"/>
                  </a:lnTo>
                  <a:lnTo>
                    <a:pt x="31" y="6"/>
                  </a:lnTo>
                  <a:lnTo>
                    <a:pt x="43" y="6"/>
                  </a:lnTo>
                  <a:lnTo>
                    <a:pt x="49" y="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44" name="Freeform 232"/>
            <p:cNvSpPr>
              <a:spLocks/>
            </p:cNvSpPr>
            <p:nvPr/>
          </p:nvSpPr>
          <p:spPr bwMode="auto">
            <a:xfrm>
              <a:off x="2387" y="2469"/>
              <a:ext cx="43" cy="25"/>
            </a:xfrm>
            <a:custGeom>
              <a:avLst/>
              <a:gdLst>
                <a:gd name="T0" fmla="*/ 0 w 43"/>
                <a:gd name="T1" fmla="*/ 0 h 25"/>
                <a:gd name="T2" fmla="*/ 0 w 43"/>
                <a:gd name="T3" fmla="*/ 7 h 25"/>
                <a:gd name="T4" fmla="*/ 6 w 43"/>
                <a:gd name="T5" fmla="*/ 7 h 25"/>
                <a:gd name="T6" fmla="*/ 14 w 43"/>
                <a:gd name="T7" fmla="*/ 7 h 25"/>
                <a:gd name="T8" fmla="*/ 14 w 43"/>
                <a:gd name="T9" fmla="*/ 7 h 25"/>
                <a:gd name="T10" fmla="*/ 20 w 43"/>
                <a:gd name="T11" fmla="*/ 13 h 25"/>
                <a:gd name="T12" fmla="*/ 31 w 43"/>
                <a:gd name="T13" fmla="*/ 19 h 25"/>
                <a:gd name="T14" fmla="*/ 43 w 4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5">
                  <a:moveTo>
                    <a:pt x="0" y="0"/>
                  </a:moveTo>
                  <a:lnTo>
                    <a:pt x="0" y="7"/>
                  </a:lnTo>
                  <a:lnTo>
                    <a:pt x="6" y="7"/>
                  </a:lnTo>
                  <a:lnTo>
                    <a:pt x="14" y="7"/>
                  </a:lnTo>
                  <a:lnTo>
                    <a:pt x="14" y="7"/>
                  </a:lnTo>
                  <a:lnTo>
                    <a:pt x="20" y="13"/>
                  </a:lnTo>
                  <a:lnTo>
                    <a:pt x="31" y="19"/>
                  </a:lnTo>
                  <a:lnTo>
                    <a:pt x="43"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45" name="Freeform 233"/>
            <p:cNvSpPr>
              <a:spLocks/>
            </p:cNvSpPr>
            <p:nvPr/>
          </p:nvSpPr>
          <p:spPr bwMode="auto">
            <a:xfrm>
              <a:off x="2381" y="2469"/>
              <a:ext cx="31" cy="55"/>
            </a:xfrm>
            <a:custGeom>
              <a:avLst/>
              <a:gdLst>
                <a:gd name="T0" fmla="*/ 0 w 31"/>
                <a:gd name="T1" fmla="*/ 0 h 55"/>
                <a:gd name="T2" fmla="*/ 0 w 31"/>
                <a:gd name="T3" fmla="*/ 7 h 55"/>
                <a:gd name="T4" fmla="*/ 6 w 31"/>
                <a:gd name="T5" fmla="*/ 13 h 55"/>
                <a:gd name="T6" fmla="*/ 12 w 31"/>
                <a:gd name="T7" fmla="*/ 19 h 55"/>
                <a:gd name="T8" fmla="*/ 12 w 31"/>
                <a:gd name="T9" fmla="*/ 19 h 55"/>
                <a:gd name="T10" fmla="*/ 12 w 31"/>
                <a:gd name="T11" fmla="*/ 25 h 55"/>
                <a:gd name="T12" fmla="*/ 12 w 31"/>
                <a:gd name="T13" fmla="*/ 31 h 55"/>
                <a:gd name="T14" fmla="*/ 20 w 31"/>
                <a:gd name="T15" fmla="*/ 31 h 55"/>
                <a:gd name="T16" fmla="*/ 20 w 31"/>
                <a:gd name="T17" fmla="*/ 31 h 55"/>
                <a:gd name="T18" fmla="*/ 20 w 31"/>
                <a:gd name="T19" fmla="*/ 37 h 55"/>
                <a:gd name="T20" fmla="*/ 20 w 31"/>
                <a:gd name="T21" fmla="*/ 43 h 55"/>
                <a:gd name="T22" fmla="*/ 26 w 31"/>
                <a:gd name="T23" fmla="*/ 43 h 55"/>
                <a:gd name="T24" fmla="*/ 26 w 31"/>
                <a:gd name="T25" fmla="*/ 43 h 55"/>
                <a:gd name="T26" fmla="*/ 26 w 31"/>
                <a:gd name="T27" fmla="*/ 49 h 55"/>
                <a:gd name="T28" fmla="*/ 31 w 31"/>
                <a:gd name="T29" fmla="*/ 55 h 55"/>
                <a:gd name="T30" fmla="*/ 31 w 31"/>
                <a:gd name="T3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5">
                  <a:moveTo>
                    <a:pt x="0" y="0"/>
                  </a:moveTo>
                  <a:lnTo>
                    <a:pt x="0" y="7"/>
                  </a:lnTo>
                  <a:lnTo>
                    <a:pt x="6" y="13"/>
                  </a:lnTo>
                  <a:lnTo>
                    <a:pt x="12" y="19"/>
                  </a:lnTo>
                  <a:lnTo>
                    <a:pt x="12" y="19"/>
                  </a:lnTo>
                  <a:lnTo>
                    <a:pt x="12" y="25"/>
                  </a:lnTo>
                  <a:lnTo>
                    <a:pt x="12" y="31"/>
                  </a:lnTo>
                  <a:lnTo>
                    <a:pt x="20" y="31"/>
                  </a:lnTo>
                  <a:lnTo>
                    <a:pt x="20" y="31"/>
                  </a:lnTo>
                  <a:lnTo>
                    <a:pt x="20" y="37"/>
                  </a:lnTo>
                  <a:lnTo>
                    <a:pt x="20" y="43"/>
                  </a:lnTo>
                  <a:lnTo>
                    <a:pt x="26" y="43"/>
                  </a:lnTo>
                  <a:lnTo>
                    <a:pt x="26" y="43"/>
                  </a:lnTo>
                  <a:lnTo>
                    <a:pt x="26" y="49"/>
                  </a:lnTo>
                  <a:lnTo>
                    <a:pt x="31" y="55"/>
                  </a:lnTo>
                  <a:lnTo>
                    <a:pt x="31" y="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46" name="Freeform 234"/>
            <p:cNvSpPr>
              <a:spLocks/>
            </p:cNvSpPr>
            <p:nvPr/>
          </p:nvSpPr>
          <p:spPr bwMode="auto">
            <a:xfrm>
              <a:off x="2375" y="2451"/>
              <a:ext cx="18" cy="183"/>
            </a:xfrm>
            <a:custGeom>
              <a:avLst/>
              <a:gdLst>
                <a:gd name="T0" fmla="*/ 6 w 18"/>
                <a:gd name="T1" fmla="*/ 0 h 183"/>
                <a:gd name="T2" fmla="*/ 0 w 18"/>
                <a:gd name="T3" fmla="*/ 6 h 183"/>
                <a:gd name="T4" fmla="*/ 0 w 18"/>
                <a:gd name="T5" fmla="*/ 25 h 183"/>
                <a:gd name="T6" fmla="*/ 0 w 18"/>
                <a:gd name="T7" fmla="*/ 37 h 183"/>
                <a:gd name="T8" fmla="*/ 0 w 18"/>
                <a:gd name="T9" fmla="*/ 37 h 183"/>
                <a:gd name="T10" fmla="*/ 0 w 18"/>
                <a:gd name="T11" fmla="*/ 67 h 183"/>
                <a:gd name="T12" fmla="*/ 0 w 18"/>
                <a:gd name="T13" fmla="*/ 98 h 183"/>
                <a:gd name="T14" fmla="*/ 6 w 18"/>
                <a:gd name="T15" fmla="*/ 116 h 183"/>
                <a:gd name="T16" fmla="*/ 6 w 18"/>
                <a:gd name="T17" fmla="*/ 116 h 183"/>
                <a:gd name="T18" fmla="*/ 6 w 18"/>
                <a:gd name="T19" fmla="*/ 141 h 183"/>
                <a:gd name="T20" fmla="*/ 12 w 18"/>
                <a:gd name="T21" fmla="*/ 165 h 183"/>
                <a:gd name="T22" fmla="*/ 18 w 18"/>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3">
                  <a:moveTo>
                    <a:pt x="6" y="0"/>
                  </a:moveTo>
                  <a:lnTo>
                    <a:pt x="0" y="6"/>
                  </a:lnTo>
                  <a:lnTo>
                    <a:pt x="0" y="25"/>
                  </a:lnTo>
                  <a:lnTo>
                    <a:pt x="0" y="37"/>
                  </a:lnTo>
                  <a:lnTo>
                    <a:pt x="0" y="37"/>
                  </a:lnTo>
                  <a:lnTo>
                    <a:pt x="0" y="67"/>
                  </a:lnTo>
                  <a:lnTo>
                    <a:pt x="0" y="98"/>
                  </a:lnTo>
                  <a:lnTo>
                    <a:pt x="6" y="116"/>
                  </a:lnTo>
                  <a:lnTo>
                    <a:pt x="6" y="116"/>
                  </a:lnTo>
                  <a:lnTo>
                    <a:pt x="6" y="141"/>
                  </a:lnTo>
                  <a:lnTo>
                    <a:pt x="12" y="165"/>
                  </a:lnTo>
                  <a:lnTo>
                    <a:pt x="18" y="18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47" name="Freeform 235"/>
            <p:cNvSpPr>
              <a:spLocks/>
            </p:cNvSpPr>
            <p:nvPr/>
          </p:nvSpPr>
          <p:spPr bwMode="auto">
            <a:xfrm>
              <a:off x="2375" y="2549"/>
              <a:ext cx="26" cy="49"/>
            </a:xfrm>
            <a:custGeom>
              <a:avLst/>
              <a:gdLst>
                <a:gd name="T0" fmla="*/ 0 w 26"/>
                <a:gd name="T1" fmla="*/ 0 h 49"/>
                <a:gd name="T2" fmla="*/ 0 w 26"/>
                <a:gd name="T3" fmla="*/ 12 h 49"/>
                <a:gd name="T4" fmla="*/ 6 w 26"/>
                <a:gd name="T5" fmla="*/ 24 h 49"/>
                <a:gd name="T6" fmla="*/ 18 w 26"/>
                <a:gd name="T7" fmla="*/ 38 h 49"/>
                <a:gd name="T8" fmla="*/ 18 w 26"/>
                <a:gd name="T9" fmla="*/ 38 h 49"/>
                <a:gd name="T10" fmla="*/ 18 w 26"/>
                <a:gd name="T11" fmla="*/ 43 h 49"/>
                <a:gd name="T12" fmla="*/ 26 w 26"/>
                <a:gd name="T13" fmla="*/ 49 h 49"/>
                <a:gd name="T14" fmla="*/ 26 w 26"/>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9">
                  <a:moveTo>
                    <a:pt x="0" y="0"/>
                  </a:moveTo>
                  <a:lnTo>
                    <a:pt x="0" y="12"/>
                  </a:lnTo>
                  <a:lnTo>
                    <a:pt x="6" y="24"/>
                  </a:lnTo>
                  <a:lnTo>
                    <a:pt x="18" y="38"/>
                  </a:lnTo>
                  <a:lnTo>
                    <a:pt x="18" y="38"/>
                  </a:lnTo>
                  <a:lnTo>
                    <a:pt x="18" y="43"/>
                  </a:lnTo>
                  <a:lnTo>
                    <a:pt x="26" y="49"/>
                  </a:lnTo>
                  <a:lnTo>
                    <a:pt x="26"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48" name="Freeform 236"/>
            <p:cNvSpPr>
              <a:spLocks/>
            </p:cNvSpPr>
            <p:nvPr/>
          </p:nvSpPr>
          <p:spPr bwMode="auto">
            <a:xfrm>
              <a:off x="2473" y="2396"/>
              <a:ext cx="6" cy="18"/>
            </a:xfrm>
            <a:custGeom>
              <a:avLst/>
              <a:gdLst>
                <a:gd name="T0" fmla="*/ 6 w 6"/>
                <a:gd name="T1" fmla="*/ 0 h 18"/>
                <a:gd name="T2" fmla="*/ 6 w 6"/>
                <a:gd name="T3" fmla="*/ 6 h 18"/>
                <a:gd name="T4" fmla="*/ 0 w 6"/>
                <a:gd name="T5" fmla="*/ 12 h 18"/>
                <a:gd name="T6" fmla="*/ 0 w 6"/>
                <a:gd name="T7" fmla="*/ 18 h 18"/>
              </a:gdLst>
              <a:ahLst/>
              <a:cxnLst>
                <a:cxn ang="0">
                  <a:pos x="T0" y="T1"/>
                </a:cxn>
                <a:cxn ang="0">
                  <a:pos x="T2" y="T3"/>
                </a:cxn>
                <a:cxn ang="0">
                  <a:pos x="T4" y="T5"/>
                </a:cxn>
                <a:cxn ang="0">
                  <a:pos x="T6" y="T7"/>
                </a:cxn>
              </a:cxnLst>
              <a:rect l="0" t="0" r="r" b="b"/>
              <a:pathLst>
                <a:path w="6" h="18">
                  <a:moveTo>
                    <a:pt x="6" y="0"/>
                  </a:moveTo>
                  <a:lnTo>
                    <a:pt x="6" y="6"/>
                  </a:lnTo>
                  <a:lnTo>
                    <a:pt x="0"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49" name="Freeform 237"/>
            <p:cNvSpPr>
              <a:spLocks/>
            </p:cNvSpPr>
            <p:nvPr/>
          </p:nvSpPr>
          <p:spPr bwMode="auto">
            <a:xfrm>
              <a:off x="2326" y="2457"/>
              <a:ext cx="20" cy="55"/>
            </a:xfrm>
            <a:custGeom>
              <a:avLst/>
              <a:gdLst>
                <a:gd name="T0" fmla="*/ 20 w 20"/>
                <a:gd name="T1" fmla="*/ 0 h 55"/>
                <a:gd name="T2" fmla="*/ 12 w 20"/>
                <a:gd name="T3" fmla="*/ 6 h 55"/>
                <a:gd name="T4" fmla="*/ 6 w 20"/>
                <a:gd name="T5" fmla="*/ 25 h 55"/>
                <a:gd name="T6" fmla="*/ 0 w 20"/>
                <a:gd name="T7" fmla="*/ 55 h 55"/>
              </a:gdLst>
              <a:ahLst/>
              <a:cxnLst>
                <a:cxn ang="0">
                  <a:pos x="T0" y="T1"/>
                </a:cxn>
                <a:cxn ang="0">
                  <a:pos x="T2" y="T3"/>
                </a:cxn>
                <a:cxn ang="0">
                  <a:pos x="T4" y="T5"/>
                </a:cxn>
                <a:cxn ang="0">
                  <a:pos x="T6" y="T7"/>
                </a:cxn>
              </a:cxnLst>
              <a:rect l="0" t="0" r="r" b="b"/>
              <a:pathLst>
                <a:path w="20" h="55">
                  <a:moveTo>
                    <a:pt x="20" y="0"/>
                  </a:moveTo>
                  <a:lnTo>
                    <a:pt x="12" y="6"/>
                  </a:lnTo>
                  <a:lnTo>
                    <a:pt x="6" y="25"/>
                  </a:lnTo>
                  <a:lnTo>
                    <a:pt x="0" y="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50" name="Freeform 238"/>
            <p:cNvSpPr>
              <a:spLocks/>
            </p:cNvSpPr>
            <p:nvPr/>
          </p:nvSpPr>
          <p:spPr bwMode="auto">
            <a:xfrm>
              <a:off x="2290" y="2457"/>
              <a:ext cx="24" cy="49"/>
            </a:xfrm>
            <a:custGeom>
              <a:avLst/>
              <a:gdLst>
                <a:gd name="T0" fmla="*/ 24 w 24"/>
                <a:gd name="T1" fmla="*/ 0 h 49"/>
                <a:gd name="T2" fmla="*/ 18 w 24"/>
                <a:gd name="T3" fmla="*/ 12 h 49"/>
                <a:gd name="T4" fmla="*/ 6 w 24"/>
                <a:gd name="T5" fmla="*/ 31 h 49"/>
                <a:gd name="T6" fmla="*/ 0 w 24"/>
                <a:gd name="T7" fmla="*/ 49 h 49"/>
              </a:gdLst>
              <a:ahLst/>
              <a:cxnLst>
                <a:cxn ang="0">
                  <a:pos x="T0" y="T1"/>
                </a:cxn>
                <a:cxn ang="0">
                  <a:pos x="T2" y="T3"/>
                </a:cxn>
                <a:cxn ang="0">
                  <a:pos x="T4" y="T5"/>
                </a:cxn>
                <a:cxn ang="0">
                  <a:pos x="T6" y="T7"/>
                </a:cxn>
              </a:cxnLst>
              <a:rect l="0" t="0" r="r" b="b"/>
              <a:pathLst>
                <a:path w="24" h="49">
                  <a:moveTo>
                    <a:pt x="24" y="0"/>
                  </a:moveTo>
                  <a:lnTo>
                    <a:pt x="18" y="12"/>
                  </a:lnTo>
                  <a:lnTo>
                    <a:pt x="6" y="31"/>
                  </a:lnTo>
                  <a:lnTo>
                    <a:pt x="0" y="4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51" name="Freeform 239"/>
            <p:cNvSpPr>
              <a:spLocks/>
            </p:cNvSpPr>
            <p:nvPr/>
          </p:nvSpPr>
          <p:spPr bwMode="auto">
            <a:xfrm>
              <a:off x="2271" y="2463"/>
              <a:ext cx="19" cy="220"/>
            </a:xfrm>
            <a:custGeom>
              <a:avLst/>
              <a:gdLst>
                <a:gd name="T0" fmla="*/ 19 w 19"/>
                <a:gd name="T1" fmla="*/ 0 h 220"/>
                <a:gd name="T2" fmla="*/ 12 w 19"/>
                <a:gd name="T3" fmla="*/ 13 h 220"/>
                <a:gd name="T4" fmla="*/ 0 w 19"/>
                <a:gd name="T5" fmla="*/ 55 h 220"/>
                <a:gd name="T6" fmla="*/ 0 w 19"/>
                <a:gd name="T7" fmla="*/ 116 h 220"/>
                <a:gd name="T8" fmla="*/ 0 w 19"/>
                <a:gd name="T9" fmla="*/ 116 h 220"/>
                <a:gd name="T10" fmla="*/ 0 w 19"/>
                <a:gd name="T11" fmla="*/ 129 h 220"/>
                <a:gd name="T12" fmla="*/ 6 w 19"/>
                <a:gd name="T13" fmla="*/ 147 h 220"/>
                <a:gd name="T14" fmla="*/ 12 w 19"/>
                <a:gd name="T15" fmla="*/ 165 h 220"/>
                <a:gd name="T16" fmla="*/ 12 w 19"/>
                <a:gd name="T17" fmla="*/ 165 h 220"/>
                <a:gd name="T18" fmla="*/ 12 w 19"/>
                <a:gd name="T19" fmla="*/ 185 h 220"/>
                <a:gd name="T20" fmla="*/ 19 w 19"/>
                <a:gd name="T21" fmla="*/ 208 h 220"/>
                <a:gd name="T22" fmla="*/ 19 w 19"/>
                <a:gd name="T2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20">
                  <a:moveTo>
                    <a:pt x="19" y="0"/>
                  </a:moveTo>
                  <a:lnTo>
                    <a:pt x="12" y="13"/>
                  </a:lnTo>
                  <a:lnTo>
                    <a:pt x="0" y="55"/>
                  </a:lnTo>
                  <a:lnTo>
                    <a:pt x="0" y="116"/>
                  </a:lnTo>
                  <a:lnTo>
                    <a:pt x="0" y="116"/>
                  </a:lnTo>
                  <a:lnTo>
                    <a:pt x="0" y="129"/>
                  </a:lnTo>
                  <a:lnTo>
                    <a:pt x="6" y="147"/>
                  </a:lnTo>
                  <a:lnTo>
                    <a:pt x="12" y="165"/>
                  </a:lnTo>
                  <a:lnTo>
                    <a:pt x="12" y="165"/>
                  </a:lnTo>
                  <a:lnTo>
                    <a:pt x="12" y="185"/>
                  </a:lnTo>
                  <a:lnTo>
                    <a:pt x="19" y="208"/>
                  </a:lnTo>
                  <a:lnTo>
                    <a:pt x="19" y="2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52" name="Freeform 240"/>
            <p:cNvSpPr>
              <a:spLocks/>
            </p:cNvSpPr>
            <p:nvPr/>
          </p:nvSpPr>
          <p:spPr bwMode="auto">
            <a:xfrm>
              <a:off x="2235" y="2488"/>
              <a:ext cx="42" cy="6"/>
            </a:xfrm>
            <a:custGeom>
              <a:avLst/>
              <a:gdLst>
                <a:gd name="T0" fmla="*/ 42 w 42"/>
                <a:gd name="T1" fmla="*/ 0 h 6"/>
                <a:gd name="T2" fmla="*/ 36 w 42"/>
                <a:gd name="T3" fmla="*/ 0 h 6"/>
                <a:gd name="T4" fmla="*/ 18 w 42"/>
                <a:gd name="T5" fmla="*/ 6 h 6"/>
                <a:gd name="T6" fmla="*/ 0 w 42"/>
                <a:gd name="T7" fmla="*/ 0 h 6"/>
              </a:gdLst>
              <a:ahLst/>
              <a:cxnLst>
                <a:cxn ang="0">
                  <a:pos x="T0" y="T1"/>
                </a:cxn>
                <a:cxn ang="0">
                  <a:pos x="T2" y="T3"/>
                </a:cxn>
                <a:cxn ang="0">
                  <a:pos x="T4" y="T5"/>
                </a:cxn>
                <a:cxn ang="0">
                  <a:pos x="T6" y="T7"/>
                </a:cxn>
              </a:cxnLst>
              <a:rect l="0" t="0" r="r" b="b"/>
              <a:pathLst>
                <a:path w="42" h="6">
                  <a:moveTo>
                    <a:pt x="42" y="0"/>
                  </a:moveTo>
                  <a:lnTo>
                    <a:pt x="36" y="0"/>
                  </a:lnTo>
                  <a:lnTo>
                    <a:pt x="18" y="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53" name="Freeform 241"/>
            <p:cNvSpPr>
              <a:spLocks/>
            </p:cNvSpPr>
            <p:nvPr/>
          </p:nvSpPr>
          <p:spPr bwMode="auto">
            <a:xfrm>
              <a:off x="2253" y="2494"/>
              <a:ext cx="24" cy="12"/>
            </a:xfrm>
            <a:custGeom>
              <a:avLst/>
              <a:gdLst>
                <a:gd name="T0" fmla="*/ 24 w 24"/>
                <a:gd name="T1" fmla="*/ 0 h 12"/>
                <a:gd name="T2" fmla="*/ 18 w 24"/>
                <a:gd name="T3" fmla="*/ 6 h 12"/>
                <a:gd name="T4" fmla="*/ 12 w 24"/>
                <a:gd name="T5" fmla="*/ 12 h 12"/>
                <a:gd name="T6" fmla="*/ 0 w 24"/>
                <a:gd name="T7" fmla="*/ 12 h 12"/>
              </a:gdLst>
              <a:ahLst/>
              <a:cxnLst>
                <a:cxn ang="0">
                  <a:pos x="T0" y="T1"/>
                </a:cxn>
                <a:cxn ang="0">
                  <a:pos x="T2" y="T3"/>
                </a:cxn>
                <a:cxn ang="0">
                  <a:pos x="T4" y="T5"/>
                </a:cxn>
                <a:cxn ang="0">
                  <a:pos x="T6" y="T7"/>
                </a:cxn>
              </a:cxnLst>
              <a:rect l="0" t="0" r="r" b="b"/>
              <a:pathLst>
                <a:path w="24" h="12">
                  <a:moveTo>
                    <a:pt x="24" y="0"/>
                  </a:moveTo>
                  <a:lnTo>
                    <a:pt x="18" y="6"/>
                  </a:lnTo>
                  <a:lnTo>
                    <a:pt x="12" y="12"/>
                  </a:lnTo>
                  <a:lnTo>
                    <a:pt x="0"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54" name="Freeform 242"/>
            <p:cNvSpPr>
              <a:spLocks/>
            </p:cNvSpPr>
            <p:nvPr/>
          </p:nvSpPr>
          <p:spPr bwMode="auto">
            <a:xfrm>
              <a:off x="2228" y="2421"/>
              <a:ext cx="13" cy="18"/>
            </a:xfrm>
            <a:custGeom>
              <a:avLst/>
              <a:gdLst>
                <a:gd name="T0" fmla="*/ 0 w 13"/>
                <a:gd name="T1" fmla="*/ 0 h 18"/>
                <a:gd name="T2" fmla="*/ 0 w 13"/>
                <a:gd name="T3" fmla="*/ 6 h 18"/>
                <a:gd name="T4" fmla="*/ 0 w 13"/>
                <a:gd name="T5" fmla="*/ 12 h 18"/>
                <a:gd name="T6" fmla="*/ 13 w 13"/>
                <a:gd name="T7" fmla="*/ 18 h 18"/>
              </a:gdLst>
              <a:ahLst/>
              <a:cxnLst>
                <a:cxn ang="0">
                  <a:pos x="T0" y="T1"/>
                </a:cxn>
                <a:cxn ang="0">
                  <a:pos x="T2" y="T3"/>
                </a:cxn>
                <a:cxn ang="0">
                  <a:pos x="T4" y="T5"/>
                </a:cxn>
                <a:cxn ang="0">
                  <a:pos x="T6" y="T7"/>
                </a:cxn>
              </a:cxnLst>
              <a:rect l="0" t="0" r="r" b="b"/>
              <a:pathLst>
                <a:path w="13" h="18">
                  <a:moveTo>
                    <a:pt x="0" y="0"/>
                  </a:moveTo>
                  <a:lnTo>
                    <a:pt x="0" y="6"/>
                  </a:lnTo>
                  <a:lnTo>
                    <a:pt x="0" y="12"/>
                  </a:lnTo>
                  <a:lnTo>
                    <a:pt x="13"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55" name="Freeform 243"/>
            <p:cNvSpPr>
              <a:spLocks/>
            </p:cNvSpPr>
            <p:nvPr/>
          </p:nvSpPr>
          <p:spPr bwMode="auto">
            <a:xfrm>
              <a:off x="2216" y="2598"/>
              <a:ext cx="12" cy="30"/>
            </a:xfrm>
            <a:custGeom>
              <a:avLst/>
              <a:gdLst>
                <a:gd name="T0" fmla="*/ 12 w 12"/>
                <a:gd name="T1" fmla="*/ 0 h 30"/>
                <a:gd name="T2" fmla="*/ 6 w 12"/>
                <a:gd name="T3" fmla="*/ 6 h 30"/>
                <a:gd name="T4" fmla="*/ 0 w 12"/>
                <a:gd name="T5" fmla="*/ 18 h 30"/>
                <a:gd name="T6" fmla="*/ 0 w 12"/>
                <a:gd name="T7" fmla="*/ 30 h 30"/>
              </a:gdLst>
              <a:ahLst/>
              <a:cxnLst>
                <a:cxn ang="0">
                  <a:pos x="T0" y="T1"/>
                </a:cxn>
                <a:cxn ang="0">
                  <a:pos x="T2" y="T3"/>
                </a:cxn>
                <a:cxn ang="0">
                  <a:pos x="T4" y="T5"/>
                </a:cxn>
                <a:cxn ang="0">
                  <a:pos x="T6" y="T7"/>
                </a:cxn>
              </a:cxnLst>
              <a:rect l="0" t="0" r="r" b="b"/>
              <a:pathLst>
                <a:path w="12" h="30">
                  <a:moveTo>
                    <a:pt x="12" y="0"/>
                  </a:moveTo>
                  <a:lnTo>
                    <a:pt x="6" y="6"/>
                  </a:lnTo>
                  <a:lnTo>
                    <a:pt x="0" y="18"/>
                  </a:lnTo>
                  <a:lnTo>
                    <a:pt x="0" y="3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56" name="Freeform 244"/>
            <p:cNvSpPr>
              <a:spLocks/>
            </p:cNvSpPr>
            <p:nvPr/>
          </p:nvSpPr>
          <p:spPr bwMode="auto">
            <a:xfrm>
              <a:off x="2265" y="2592"/>
              <a:ext cx="12" cy="18"/>
            </a:xfrm>
            <a:custGeom>
              <a:avLst/>
              <a:gdLst>
                <a:gd name="T0" fmla="*/ 12 w 12"/>
                <a:gd name="T1" fmla="*/ 0 h 18"/>
                <a:gd name="T2" fmla="*/ 6 w 12"/>
                <a:gd name="T3" fmla="*/ 6 h 18"/>
                <a:gd name="T4" fmla="*/ 6 w 12"/>
                <a:gd name="T5" fmla="*/ 12 h 18"/>
                <a:gd name="T6" fmla="*/ 0 w 12"/>
                <a:gd name="T7" fmla="*/ 18 h 18"/>
              </a:gdLst>
              <a:ahLst/>
              <a:cxnLst>
                <a:cxn ang="0">
                  <a:pos x="T0" y="T1"/>
                </a:cxn>
                <a:cxn ang="0">
                  <a:pos x="T2" y="T3"/>
                </a:cxn>
                <a:cxn ang="0">
                  <a:pos x="T4" y="T5"/>
                </a:cxn>
                <a:cxn ang="0">
                  <a:pos x="T6" y="T7"/>
                </a:cxn>
              </a:cxnLst>
              <a:rect l="0" t="0" r="r" b="b"/>
              <a:pathLst>
                <a:path w="12" h="18">
                  <a:moveTo>
                    <a:pt x="12" y="0"/>
                  </a:moveTo>
                  <a:lnTo>
                    <a:pt x="6" y="6"/>
                  </a:lnTo>
                  <a:lnTo>
                    <a:pt x="6" y="12"/>
                  </a:lnTo>
                  <a:lnTo>
                    <a:pt x="0" y="1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57" name="Freeform 245"/>
            <p:cNvSpPr>
              <a:spLocks/>
            </p:cNvSpPr>
            <p:nvPr/>
          </p:nvSpPr>
          <p:spPr bwMode="auto">
            <a:xfrm>
              <a:off x="2210" y="2532"/>
              <a:ext cx="18" cy="17"/>
            </a:xfrm>
            <a:custGeom>
              <a:avLst/>
              <a:gdLst>
                <a:gd name="T0" fmla="*/ 0 w 18"/>
                <a:gd name="T1" fmla="*/ 17 h 17"/>
                <a:gd name="T2" fmla="*/ 0 w 18"/>
                <a:gd name="T3" fmla="*/ 17 h 17"/>
                <a:gd name="T4" fmla="*/ 6 w 18"/>
                <a:gd name="T5" fmla="*/ 5 h 17"/>
                <a:gd name="T6" fmla="*/ 18 w 18"/>
                <a:gd name="T7" fmla="*/ 0 h 17"/>
              </a:gdLst>
              <a:ahLst/>
              <a:cxnLst>
                <a:cxn ang="0">
                  <a:pos x="T0" y="T1"/>
                </a:cxn>
                <a:cxn ang="0">
                  <a:pos x="T2" y="T3"/>
                </a:cxn>
                <a:cxn ang="0">
                  <a:pos x="T4" y="T5"/>
                </a:cxn>
                <a:cxn ang="0">
                  <a:pos x="T6" y="T7"/>
                </a:cxn>
              </a:cxnLst>
              <a:rect l="0" t="0" r="r" b="b"/>
              <a:pathLst>
                <a:path w="18" h="17">
                  <a:moveTo>
                    <a:pt x="0" y="17"/>
                  </a:moveTo>
                  <a:lnTo>
                    <a:pt x="0" y="17"/>
                  </a:lnTo>
                  <a:lnTo>
                    <a:pt x="6" y="5"/>
                  </a:lnTo>
                  <a:lnTo>
                    <a:pt x="1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358" name="Freeform 246"/>
            <p:cNvSpPr>
              <a:spLocks/>
            </p:cNvSpPr>
            <p:nvPr/>
          </p:nvSpPr>
          <p:spPr bwMode="auto">
            <a:xfrm>
              <a:off x="1685" y="1906"/>
              <a:ext cx="6" cy="6"/>
            </a:xfrm>
            <a:custGeom>
              <a:avLst/>
              <a:gdLst>
                <a:gd name="T0" fmla="*/ 6 w 6"/>
                <a:gd name="T1" fmla="*/ 0 h 6"/>
                <a:gd name="T2" fmla="*/ 6 w 6"/>
                <a:gd name="T3" fmla="*/ 0 h 6"/>
                <a:gd name="T4" fmla="*/ 6 w 6"/>
                <a:gd name="T5" fmla="*/ 0 h 6"/>
                <a:gd name="T6" fmla="*/ 6 w 6"/>
                <a:gd name="T7" fmla="*/ 0 h 6"/>
                <a:gd name="T8" fmla="*/ 6 w 6"/>
                <a:gd name="T9" fmla="*/ 0 h 6"/>
                <a:gd name="T10" fmla="*/ 6 w 6"/>
                <a:gd name="T11" fmla="*/ 0 h 6"/>
                <a:gd name="T12" fmla="*/ 6 w 6"/>
                <a:gd name="T13" fmla="*/ 0 h 6"/>
                <a:gd name="T14" fmla="*/ 6 w 6"/>
                <a:gd name="T15" fmla="*/ 0 h 6"/>
                <a:gd name="T16" fmla="*/ 6 w 6"/>
                <a:gd name="T17" fmla="*/ 0 h 6"/>
                <a:gd name="T18" fmla="*/ 6 w 6"/>
                <a:gd name="T19" fmla="*/ 0 h 6"/>
                <a:gd name="T20" fmla="*/ 0 w 6"/>
                <a:gd name="T21" fmla="*/ 0 h 6"/>
                <a:gd name="T22" fmla="*/ 0 w 6"/>
                <a:gd name="T23" fmla="*/ 0 h 6"/>
                <a:gd name="T24" fmla="*/ 0 w 6"/>
                <a:gd name="T25" fmla="*/ 0 h 6"/>
                <a:gd name="T26" fmla="*/ 0 w 6"/>
                <a:gd name="T27" fmla="*/ 0 h 6"/>
                <a:gd name="T28" fmla="*/ 0 w 6"/>
                <a:gd name="T29" fmla="*/ 6 h 6"/>
                <a:gd name="T30" fmla="*/ 0 w 6"/>
                <a:gd name="T31" fmla="*/ 6 h 6"/>
                <a:gd name="T32" fmla="*/ 0 w 6"/>
                <a:gd name="T33" fmla="*/ 6 h 6"/>
                <a:gd name="T34" fmla="*/ 0 w 6"/>
                <a:gd name="T35" fmla="*/ 6 h 6"/>
                <a:gd name="T36" fmla="*/ 6 w 6"/>
                <a:gd name="T37" fmla="*/ 0 h 6"/>
                <a:gd name="T38" fmla="*/ 6 w 6"/>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6">
                  <a:moveTo>
                    <a:pt x="6" y="0"/>
                  </a:moveTo>
                  <a:lnTo>
                    <a:pt x="6" y="0"/>
                  </a:lnTo>
                  <a:lnTo>
                    <a:pt x="6" y="0"/>
                  </a:lnTo>
                  <a:lnTo>
                    <a:pt x="6" y="0"/>
                  </a:lnTo>
                  <a:lnTo>
                    <a:pt x="6" y="0"/>
                  </a:lnTo>
                  <a:lnTo>
                    <a:pt x="6" y="0"/>
                  </a:lnTo>
                  <a:lnTo>
                    <a:pt x="6" y="0"/>
                  </a:lnTo>
                  <a:lnTo>
                    <a:pt x="6" y="0"/>
                  </a:lnTo>
                  <a:lnTo>
                    <a:pt x="6" y="0"/>
                  </a:lnTo>
                  <a:lnTo>
                    <a:pt x="6" y="0"/>
                  </a:lnTo>
                  <a:lnTo>
                    <a:pt x="0" y="0"/>
                  </a:lnTo>
                  <a:lnTo>
                    <a:pt x="0" y="0"/>
                  </a:lnTo>
                  <a:lnTo>
                    <a:pt x="0" y="0"/>
                  </a:lnTo>
                  <a:lnTo>
                    <a:pt x="0" y="0"/>
                  </a:lnTo>
                  <a:lnTo>
                    <a:pt x="0" y="6"/>
                  </a:lnTo>
                  <a:lnTo>
                    <a:pt x="0" y="6"/>
                  </a:lnTo>
                  <a:lnTo>
                    <a:pt x="0" y="6"/>
                  </a:lnTo>
                  <a:lnTo>
                    <a:pt x="0" y="6"/>
                  </a:lnTo>
                  <a:lnTo>
                    <a:pt x="6" y="0"/>
                  </a:lnTo>
                  <a:lnTo>
                    <a:pt x="6" y="0"/>
                  </a:lnTo>
                  <a:close/>
                </a:path>
              </a:pathLst>
            </a:custGeom>
            <a:solidFill>
              <a:srgbClr val="B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59" name="Freeform 247"/>
            <p:cNvSpPr>
              <a:spLocks/>
            </p:cNvSpPr>
            <p:nvPr/>
          </p:nvSpPr>
          <p:spPr bwMode="auto">
            <a:xfrm>
              <a:off x="2999" y="1895"/>
              <a:ext cx="19" cy="17"/>
            </a:xfrm>
            <a:custGeom>
              <a:avLst/>
              <a:gdLst>
                <a:gd name="T0" fmla="*/ 13 w 19"/>
                <a:gd name="T1" fmla="*/ 17 h 17"/>
                <a:gd name="T2" fmla="*/ 13 w 19"/>
                <a:gd name="T3" fmla="*/ 17 h 17"/>
                <a:gd name="T4" fmla="*/ 13 w 19"/>
                <a:gd name="T5" fmla="*/ 17 h 17"/>
                <a:gd name="T6" fmla="*/ 19 w 19"/>
                <a:gd name="T7" fmla="*/ 11 h 17"/>
                <a:gd name="T8" fmla="*/ 19 w 19"/>
                <a:gd name="T9" fmla="*/ 11 h 17"/>
                <a:gd name="T10" fmla="*/ 19 w 19"/>
                <a:gd name="T11" fmla="*/ 11 h 17"/>
                <a:gd name="T12" fmla="*/ 19 w 19"/>
                <a:gd name="T13" fmla="*/ 11 h 17"/>
                <a:gd name="T14" fmla="*/ 19 w 19"/>
                <a:gd name="T15" fmla="*/ 11 h 17"/>
                <a:gd name="T16" fmla="*/ 19 w 19"/>
                <a:gd name="T17" fmla="*/ 11 h 17"/>
                <a:gd name="T18" fmla="*/ 19 w 19"/>
                <a:gd name="T19" fmla="*/ 11 h 17"/>
                <a:gd name="T20" fmla="*/ 13 w 19"/>
                <a:gd name="T21" fmla="*/ 11 h 17"/>
                <a:gd name="T22" fmla="*/ 7 w 19"/>
                <a:gd name="T23" fmla="*/ 5 h 17"/>
                <a:gd name="T24" fmla="*/ 7 w 19"/>
                <a:gd name="T25" fmla="*/ 5 h 17"/>
                <a:gd name="T26" fmla="*/ 0 w 19"/>
                <a:gd name="T27" fmla="*/ 5 h 17"/>
                <a:gd name="T28" fmla="*/ 0 w 19"/>
                <a:gd name="T29" fmla="*/ 0 h 17"/>
                <a:gd name="T30" fmla="*/ 0 w 19"/>
                <a:gd name="T31" fmla="*/ 0 h 17"/>
                <a:gd name="T32" fmla="*/ 0 w 19"/>
                <a:gd name="T33" fmla="*/ 0 h 17"/>
                <a:gd name="T34" fmla="*/ 0 w 19"/>
                <a:gd name="T35" fmla="*/ 11 h 17"/>
                <a:gd name="T36" fmla="*/ 0 w 19"/>
                <a:gd name="T37" fmla="*/ 17 h 17"/>
                <a:gd name="T38" fmla="*/ 7 w 19"/>
                <a:gd name="T39" fmla="*/ 17 h 17"/>
                <a:gd name="T40" fmla="*/ 7 w 19"/>
                <a:gd name="T41" fmla="*/ 17 h 17"/>
                <a:gd name="T42" fmla="*/ 7 w 19"/>
                <a:gd name="T43" fmla="*/ 17 h 17"/>
                <a:gd name="T44" fmla="*/ 13 w 19"/>
                <a:gd name="T45" fmla="*/ 17 h 17"/>
                <a:gd name="T46" fmla="*/ 13 w 19"/>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17">
                  <a:moveTo>
                    <a:pt x="13" y="17"/>
                  </a:moveTo>
                  <a:lnTo>
                    <a:pt x="13" y="17"/>
                  </a:lnTo>
                  <a:lnTo>
                    <a:pt x="13" y="17"/>
                  </a:lnTo>
                  <a:lnTo>
                    <a:pt x="19" y="11"/>
                  </a:lnTo>
                  <a:lnTo>
                    <a:pt x="19" y="11"/>
                  </a:lnTo>
                  <a:lnTo>
                    <a:pt x="19" y="11"/>
                  </a:lnTo>
                  <a:lnTo>
                    <a:pt x="19" y="11"/>
                  </a:lnTo>
                  <a:lnTo>
                    <a:pt x="19" y="11"/>
                  </a:lnTo>
                  <a:lnTo>
                    <a:pt x="19" y="11"/>
                  </a:lnTo>
                  <a:lnTo>
                    <a:pt x="19" y="11"/>
                  </a:lnTo>
                  <a:lnTo>
                    <a:pt x="13" y="11"/>
                  </a:lnTo>
                  <a:lnTo>
                    <a:pt x="7" y="5"/>
                  </a:lnTo>
                  <a:lnTo>
                    <a:pt x="7" y="5"/>
                  </a:lnTo>
                  <a:lnTo>
                    <a:pt x="0" y="5"/>
                  </a:lnTo>
                  <a:lnTo>
                    <a:pt x="0" y="0"/>
                  </a:lnTo>
                  <a:lnTo>
                    <a:pt x="0" y="0"/>
                  </a:lnTo>
                  <a:lnTo>
                    <a:pt x="0" y="0"/>
                  </a:lnTo>
                  <a:lnTo>
                    <a:pt x="0" y="11"/>
                  </a:lnTo>
                  <a:lnTo>
                    <a:pt x="0" y="17"/>
                  </a:lnTo>
                  <a:lnTo>
                    <a:pt x="7" y="17"/>
                  </a:lnTo>
                  <a:lnTo>
                    <a:pt x="7" y="17"/>
                  </a:lnTo>
                  <a:lnTo>
                    <a:pt x="7" y="17"/>
                  </a:lnTo>
                  <a:lnTo>
                    <a:pt x="13" y="17"/>
                  </a:lnTo>
                  <a:lnTo>
                    <a:pt x="13" y="17"/>
                  </a:lnTo>
                  <a:close/>
                </a:path>
              </a:pathLst>
            </a:custGeom>
            <a:solidFill>
              <a:srgbClr val="B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60" name="Freeform 248"/>
            <p:cNvSpPr>
              <a:spLocks/>
            </p:cNvSpPr>
            <p:nvPr/>
          </p:nvSpPr>
          <p:spPr bwMode="auto">
            <a:xfrm>
              <a:off x="2351" y="3210"/>
              <a:ext cx="24" cy="122"/>
            </a:xfrm>
            <a:custGeom>
              <a:avLst/>
              <a:gdLst>
                <a:gd name="T0" fmla="*/ 0 w 24"/>
                <a:gd name="T1" fmla="*/ 0 h 122"/>
                <a:gd name="T2" fmla="*/ 6 w 24"/>
                <a:gd name="T3" fmla="*/ 0 h 122"/>
                <a:gd name="T4" fmla="*/ 12 w 24"/>
                <a:gd name="T5" fmla="*/ 0 h 122"/>
                <a:gd name="T6" fmla="*/ 12 w 24"/>
                <a:gd name="T7" fmla="*/ 12 h 122"/>
                <a:gd name="T8" fmla="*/ 12 w 24"/>
                <a:gd name="T9" fmla="*/ 12 h 122"/>
                <a:gd name="T10" fmla="*/ 12 w 24"/>
                <a:gd name="T11" fmla="*/ 18 h 122"/>
                <a:gd name="T12" fmla="*/ 12 w 24"/>
                <a:gd name="T13" fmla="*/ 37 h 122"/>
                <a:gd name="T14" fmla="*/ 18 w 24"/>
                <a:gd name="T15" fmla="*/ 49 h 122"/>
                <a:gd name="T16" fmla="*/ 18 w 24"/>
                <a:gd name="T17" fmla="*/ 49 h 122"/>
                <a:gd name="T18" fmla="*/ 12 w 24"/>
                <a:gd name="T19" fmla="*/ 61 h 122"/>
                <a:gd name="T20" fmla="*/ 12 w 24"/>
                <a:gd name="T21" fmla="*/ 73 h 122"/>
                <a:gd name="T22" fmla="*/ 12 w 24"/>
                <a:gd name="T23" fmla="*/ 84 h 122"/>
                <a:gd name="T24" fmla="*/ 12 w 24"/>
                <a:gd name="T25" fmla="*/ 84 h 122"/>
                <a:gd name="T26" fmla="*/ 12 w 24"/>
                <a:gd name="T27" fmla="*/ 98 h 122"/>
                <a:gd name="T28" fmla="*/ 12 w 24"/>
                <a:gd name="T29" fmla="*/ 110 h 122"/>
                <a:gd name="T30" fmla="*/ 18 w 24"/>
                <a:gd name="T31" fmla="*/ 116 h 122"/>
                <a:gd name="T32" fmla="*/ 18 w 24"/>
                <a:gd name="T33" fmla="*/ 116 h 122"/>
                <a:gd name="T34" fmla="*/ 18 w 24"/>
                <a:gd name="T35" fmla="*/ 122 h 122"/>
                <a:gd name="T36" fmla="*/ 24 w 24"/>
                <a:gd name="T37" fmla="*/ 122 h 122"/>
                <a:gd name="T38" fmla="*/ 24 w 24"/>
                <a:gd name="T39" fmla="*/ 122 h 122"/>
                <a:gd name="T40" fmla="*/ 24 w 24"/>
                <a:gd name="T41" fmla="*/ 122 h 122"/>
                <a:gd name="T42" fmla="*/ 18 w 24"/>
                <a:gd name="T43" fmla="*/ 122 h 122"/>
                <a:gd name="T44" fmla="*/ 18 w 24"/>
                <a:gd name="T45" fmla="*/ 122 h 122"/>
                <a:gd name="T46" fmla="*/ 12 w 24"/>
                <a:gd name="T47" fmla="*/ 116 h 122"/>
                <a:gd name="T48" fmla="*/ 12 w 24"/>
                <a:gd name="T49" fmla="*/ 116 h 122"/>
                <a:gd name="T50" fmla="*/ 12 w 24"/>
                <a:gd name="T51" fmla="*/ 116 h 122"/>
                <a:gd name="T52" fmla="*/ 12 w 24"/>
                <a:gd name="T53" fmla="*/ 104 h 122"/>
                <a:gd name="T54" fmla="*/ 12 w 24"/>
                <a:gd name="T55" fmla="*/ 67 h 122"/>
                <a:gd name="T56" fmla="*/ 12 w 24"/>
                <a:gd name="T57" fmla="*/ 67 h 122"/>
                <a:gd name="T58" fmla="*/ 6 w 24"/>
                <a:gd name="T59" fmla="*/ 37 h 122"/>
                <a:gd name="T60" fmla="*/ 6 w 24"/>
                <a:gd name="T61" fmla="*/ 23 h 122"/>
                <a:gd name="T62" fmla="*/ 6 w 24"/>
                <a:gd name="T63" fmla="*/ 18 h 122"/>
                <a:gd name="T64" fmla="*/ 6 w 24"/>
                <a:gd name="T65" fmla="*/ 18 h 122"/>
                <a:gd name="T66" fmla="*/ 6 w 24"/>
                <a:gd name="T67" fmla="*/ 18 h 122"/>
                <a:gd name="T68" fmla="*/ 0 w 24"/>
                <a:gd name="T69" fmla="*/ 23 h 122"/>
                <a:gd name="T70" fmla="*/ 0 w 24"/>
                <a:gd name="T71" fmla="*/ 29 h 122"/>
                <a:gd name="T72" fmla="*/ 0 w 24"/>
                <a:gd name="T73" fmla="*/ 29 h 122"/>
                <a:gd name="T74" fmla="*/ 0 w 24"/>
                <a:gd name="T75" fmla="*/ 43 h 122"/>
                <a:gd name="T76" fmla="*/ 0 w 24"/>
                <a:gd name="T77" fmla="*/ 55 h 122"/>
                <a:gd name="T78" fmla="*/ 0 w 24"/>
                <a:gd name="T79" fmla="*/ 61 h 122"/>
                <a:gd name="T80" fmla="*/ 0 w 24"/>
                <a:gd name="T81" fmla="*/ 61 h 122"/>
                <a:gd name="T82" fmla="*/ 0 w 24"/>
                <a:gd name="T83" fmla="*/ 67 h 122"/>
                <a:gd name="T84" fmla="*/ 0 w 24"/>
                <a:gd name="T85" fmla="*/ 67 h 122"/>
                <a:gd name="T86" fmla="*/ 0 w 24"/>
                <a:gd name="T87" fmla="*/ 61 h 122"/>
                <a:gd name="T88" fmla="*/ 0 w 24"/>
                <a:gd name="T89" fmla="*/ 61 h 122"/>
                <a:gd name="T90" fmla="*/ 0 w 24"/>
                <a:gd name="T91" fmla="*/ 61 h 122"/>
                <a:gd name="T92" fmla="*/ 0 w 24"/>
                <a:gd name="T93" fmla="*/ 55 h 122"/>
                <a:gd name="T94" fmla="*/ 0 w 24"/>
                <a:gd name="T95" fmla="*/ 43 h 122"/>
                <a:gd name="T96" fmla="*/ 0 w 24"/>
                <a:gd name="T97" fmla="*/ 43 h 122"/>
                <a:gd name="T98" fmla="*/ 0 w 24"/>
                <a:gd name="T99" fmla="*/ 29 h 122"/>
                <a:gd name="T100" fmla="*/ 0 w 24"/>
                <a:gd name="T101" fmla="*/ 18 h 122"/>
                <a:gd name="T102" fmla="*/ 0 w 24"/>
                <a:gd name="T103" fmla="*/ 12 h 122"/>
                <a:gd name="T104" fmla="*/ 0 w 24"/>
                <a:gd name="T105" fmla="*/ 12 h 122"/>
                <a:gd name="T106" fmla="*/ 0 w 24"/>
                <a:gd name="T107" fmla="*/ 12 h 122"/>
                <a:gd name="T108" fmla="*/ 0 w 24"/>
                <a:gd name="T109" fmla="*/ 6 h 122"/>
                <a:gd name="T110" fmla="*/ 0 w 24"/>
                <a:gd name="T11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122">
                  <a:moveTo>
                    <a:pt x="0" y="0"/>
                  </a:moveTo>
                  <a:lnTo>
                    <a:pt x="6" y="0"/>
                  </a:lnTo>
                  <a:lnTo>
                    <a:pt x="12" y="0"/>
                  </a:lnTo>
                  <a:lnTo>
                    <a:pt x="12" y="12"/>
                  </a:lnTo>
                  <a:lnTo>
                    <a:pt x="12" y="12"/>
                  </a:lnTo>
                  <a:lnTo>
                    <a:pt x="12" y="18"/>
                  </a:lnTo>
                  <a:lnTo>
                    <a:pt x="12" y="37"/>
                  </a:lnTo>
                  <a:lnTo>
                    <a:pt x="18" y="49"/>
                  </a:lnTo>
                  <a:lnTo>
                    <a:pt x="18" y="49"/>
                  </a:lnTo>
                  <a:lnTo>
                    <a:pt x="12" y="61"/>
                  </a:lnTo>
                  <a:lnTo>
                    <a:pt x="12" y="73"/>
                  </a:lnTo>
                  <a:lnTo>
                    <a:pt x="12" y="84"/>
                  </a:lnTo>
                  <a:lnTo>
                    <a:pt x="12" y="84"/>
                  </a:lnTo>
                  <a:lnTo>
                    <a:pt x="12" y="98"/>
                  </a:lnTo>
                  <a:lnTo>
                    <a:pt x="12" y="110"/>
                  </a:lnTo>
                  <a:lnTo>
                    <a:pt x="18" y="116"/>
                  </a:lnTo>
                  <a:lnTo>
                    <a:pt x="18" y="116"/>
                  </a:lnTo>
                  <a:lnTo>
                    <a:pt x="18" y="122"/>
                  </a:lnTo>
                  <a:lnTo>
                    <a:pt x="24" y="122"/>
                  </a:lnTo>
                  <a:lnTo>
                    <a:pt x="24" y="122"/>
                  </a:lnTo>
                  <a:lnTo>
                    <a:pt x="24" y="122"/>
                  </a:lnTo>
                  <a:lnTo>
                    <a:pt x="18" y="122"/>
                  </a:lnTo>
                  <a:lnTo>
                    <a:pt x="18" y="122"/>
                  </a:lnTo>
                  <a:lnTo>
                    <a:pt x="12" y="116"/>
                  </a:lnTo>
                  <a:lnTo>
                    <a:pt x="12" y="116"/>
                  </a:lnTo>
                  <a:lnTo>
                    <a:pt x="12" y="116"/>
                  </a:lnTo>
                  <a:lnTo>
                    <a:pt x="12" y="104"/>
                  </a:lnTo>
                  <a:lnTo>
                    <a:pt x="12" y="67"/>
                  </a:lnTo>
                  <a:lnTo>
                    <a:pt x="12" y="67"/>
                  </a:lnTo>
                  <a:lnTo>
                    <a:pt x="6" y="37"/>
                  </a:lnTo>
                  <a:lnTo>
                    <a:pt x="6" y="23"/>
                  </a:lnTo>
                  <a:lnTo>
                    <a:pt x="6" y="18"/>
                  </a:lnTo>
                  <a:lnTo>
                    <a:pt x="6" y="18"/>
                  </a:lnTo>
                  <a:lnTo>
                    <a:pt x="6" y="18"/>
                  </a:lnTo>
                  <a:lnTo>
                    <a:pt x="0" y="23"/>
                  </a:lnTo>
                  <a:lnTo>
                    <a:pt x="0" y="29"/>
                  </a:lnTo>
                  <a:lnTo>
                    <a:pt x="0" y="29"/>
                  </a:lnTo>
                  <a:lnTo>
                    <a:pt x="0" y="43"/>
                  </a:lnTo>
                  <a:lnTo>
                    <a:pt x="0" y="55"/>
                  </a:lnTo>
                  <a:lnTo>
                    <a:pt x="0" y="61"/>
                  </a:lnTo>
                  <a:lnTo>
                    <a:pt x="0" y="61"/>
                  </a:lnTo>
                  <a:lnTo>
                    <a:pt x="0" y="67"/>
                  </a:lnTo>
                  <a:lnTo>
                    <a:pt x="0" y="67"/>
                  </a:lnTo>
                  <a:lnTo>
                    <a:pt x="0" y="61"/>
                  </a:lnTo>
                  <a:lnTo>
                    <a:pt x="0" y="61"/>
                  </a:lnTo>
                  <a:lnTo>
                    <a:pt x="0" y="61"/>
                  </a:lnTo>
                  <a:lnTo>
                    <a:pt x="0" y="55"/>
                  </a:lnTo>
                  <a:lnTo>
                    <a:pt x="0" y="43"/>
                  </a:lnTo>
                  <a:lnTo>
                    <a:pt x="0" y="43"/>
                  </a:lnTo>
                  <a:lnTo>
                    <a:pt x="0" y="29"/>
                  </a:lnTo>
                  <a:lnTo>
                    <a:pt x="0" y="18"/>
                  </a:lnTo>
                  <a:lnTo>
                    <a:pt x="0" y="12"/>
                  </a:lnTo>
                  <a:lnTo>
                    <a:pt x="0" y="12"/>
                  </a:lnTo>
                  <a:lnTo>
                    <a:pt x="0" y="12"/>
                  </a:lnTo>
                  <a:lnTo>
                    <a:pt x="0" y="6"/>
                  </a:lnTo>
                  <a:lnTo>
                    <a:pt x="0" y="0"/>
                  </a:lnTo>
                  <a:close/>
                </a:path>
              </a:pathLst>
            </a:custGeom>
            <a:solidFill>
              <a:srgbClr val="CC00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61" name="Freeform 249"/>
            <p:cNvSpPr>
              <a:spLocks/>
            </p:cNvSpPr>
            <p:nvPr/>
          </p:nvSpPr>
          <p:spPr bwMode="auto">
            <a:xfrm>
              <a:off x="2351" y="3210"/>
              <a:ext cx="12" cy="12"/>
            </a:xfrm>
            <a:custGeom>
              <a:avLst/>
              <a:gdLst>
                <a:gd name="T0" fmla="*/ 6 w 12"/>
                <a:gd name="T1" fmla="*/ 12 h 12"/>
                <a:gd name="T2" fmla="*/ 6 w 12"/>
                <a:gd name="T3" fmla="*/ 12 h 12"/>
                <a:gd name="T4" fmla="*/ 12 w 12"/>
                <a:gd name="T5" fmla="*/ 6 h 12"/>
                <a:gd name="T6" fmla="*/ 12 w 12"/>
                <a:gd name="T7" fmla="*/ 0 h 12"/>
                <a:gd name="T8" fmla="*/ 12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6" y="12"/>
                  </a:moveTo>
                  <a:lnTo>
                    <a:pt x="6" y="12"/>
                  </a:lnTo>
                  <a:lnTo>
                    <a:pt x="12" y="6"/>
                  </a:lnTo>
                  <a:lnTo>
                    <a:pt x="12" y="0"/>
                  </a:lnTo>
                  <a:lnTo>
                    <a:pt x="12" y="0"/>
                  </a:lnTo>
                  <a:lnTo>
                    <a:pt x="6" y="0"/>
                  </a:lnTo>
                  <a:lnTo>
                    <a:pt x="0" y="0"/>
                  </a:lnTo>
                  <a:lnTo>
                    <a:pt x="0" y="6"/>
                  </a:lnTo>
                  <a:lnTo>
                    <a:pt x="0" y="6"/>
                  </a:lnTo>
                  <a:lnTo>
                    <a:pt x="0" y="6"/>
                  </a:lnTo>
                  <a:lnTo>
                    <a:pt x="0" y="12"/>
                  </a:lnTo>
                  <a:lnTo>
                    <a:pt x="6" y="12"/>
                  </a:lnTo>
                  <a:lnTo>
                    <a:pt x="6" y="12"/>
                  </a:lnTo>
                  <a:close/>
                </a:path>
              </a:pathLst>
            </a:custGeom>
            <a:solidFill>
              <a:srgbClr val="59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62" name="Freeform 250"/>
            <p:cNvSpPr>
              <a:spLocks/>
            </p:cNvSpPr>
            <p:nvPr/>
          </p:nvSpPr>
          <p:spPr bwMode="auto">
            <a:xfrm>
              <a:off x="2430" y="2193"/>
              <a:ext cx="12" cy="20"/>
            </a:xfrm>
            <a:custGeom>
              <a:avLst/>
              <a:gdLst>
                <a:gd name="T0" fmla="*/ 6 w 12"/>
                <a:gd name="T1" fmla="*/ 0 h 20"/>
                <a:gd name="T2" fmla="*/ 12 w 12"/>
                <a:gd name="T3" fmla="*/ 8 h 20"/>
                <a:gd name="T4" fmla="*/ 12 w 12"/>
                <a:gd name="T5" fmla="*/ 14 h 20"/>
                <a:gd name="T6" fmla="*/ 6 w 12"/>
                <a:gd name="T7" fmla="*/ 20 h 20"/>
                <a:gd name="T8" fmla="*/ 6 w 12"/>
                <a:gd name="T9" fmla="*/ 20 h 20"/>
                <a:gd name="T10" fmla="*/ 0 w 12"/>
                <a:gd name="T11" fmla="*/ 20 h 20"/>
                <a:gd name="T12" fmla="*/ 0 w 12"/>
                <a:gd name="T13" fmla="*/ 8 h 20"/>
                <a:gd name="T14" fmla="*/ 6 w 12"/>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0">
                  <a:moveTo>
                    <a:pt x="6" y="0"/>
                  </a:moveTo>
                  <a:lnTo>
                    <a:pt x="12" y="8"/>
                  </a:lnTo>
                  <a:lnTo>
                    <a:pt x="12" y="14"/>
                  </a:lnTo>
                  <a:lnTo>
                    <a:pt x="6" y="20"/>
                  </a:lnTo>
                  <a:lnTo>
                    <a:pt x="6" y="20"/>
                  </a:lnTo>
                  <a:lnTo>
                    <a:pt x="0" y="20"/>
                  </a:lnTo>
                  <a:lnTo>
                    <a:pt x="0" y="8"/>
                  </a:lnTo>
                  <a:lnTo>
                    <a:pt x="6" y="0"/>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63" name="Freeform 251"/>
            <p:cNvSpPr>
              <a:spLocks/>
            </p:cNvSpPr>
            <p:nvPr/>
          </p:nvSpPr>
          <p:spPr bwMode="auto">
            <a:xfrm>
              <a:off x="2247" y="2201"/>
              <a:ext cx="18" cy="18"/>
            </a:xfrm>
            <a:custGeom>
              <a:avLst/>
              <a:gdLst>
                <a:gd name="T0" fmla="*/ 12 w 18"/>
                <a:gd name="T1" fmla="*/ 0 h 18"/>
                <a:gd name="T2" fmla="*/ 0 w 18"/>
                <a:gd name="T3" fmla="*/ 6 h 18"/>
                <a:gd name="T4" fmla="*/ 0 w 18"/>
                <a:gd name="T5" fmla="*/ 12 h 18"/>
                <a:gd name="T6" fmla="*/ 12 w 18"/>
                <a:gd name="T7" fmla="*/ 18 h 18"/>
                <a:gd name="T8" fmla="*/ 12 w 18"/>
                <a:gd name="T9" fmla="*/ 18 h 18"/>
                <a:gd name="T10" fmla="*/ 18 w 18"/>
                <a:gd name="T11" fmla="*/ 18 h 18"/>
                <a:gd name="T12" fmla="*/ 18 w 18"/>
                <a:gd name="T13" fmla="*/ 6 h 18"/>
                <a:gd name="T14" fmla="*/ 12 w 1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2" y="0"/>
                  </a:moveTo>
                  <a:lnTo>
                    <a:pt x="0" y="6"/>
                  </a:lnTo>
                  <a:lnTo>
                    <a:pt x="0" y="12"/>
                  </a:lnTo>
                  <a:lnTo>
                    <a:pt x="12" y="18"/>
                  </a:lnTo>
                  <a:lnTo>
                    <a:pt x="12" y="18"/>
                  </a:lnTo>
                  <a:lnTo>
                    <a:pt x="18" y="18"/>
                  </a:lnTo>
                  <a:lnTo>
                    <a:pt x="18" y="6"/>
                  </a:lnTo>
                  <a:lnTo>
                    <a:pt x="12" y="0"/>
                  </a:lnTo>
                  <a:close/>
                </a:path>
              </a:pathLst>
            </a:custGeom>
            <a:solidFill>
              <a:srgbClr val="994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64" name="Freeform 252"/>
            <p:cNvSpPr>
              <a:spLocks/>
            </p:cNvSpPr>
            <p:nvPr/>
          </p:nvSpPr>
          <p:spPr bwMode="auto">
            <a:xfrm>
              <a:off x="2253" y="2207"/>
              <a:ext cx="6" cy="6"/>
            </a:xfrm>
            <a:custGeom>
              <a:avLst/>
              <a:gdLst>
                <a:gd name="T0" fmla="*/ 6 w 6"/>
                <a:gd name="T1" fmla="*/ 0 h 6"/>
                <a:gd name="T2" fmla="*/ 6 w 6"/>
                <a:gd name="T3" fmla="*/ 6 h 6"/>
                <a:gd name="T4" fmla="*/ 6 w 6"/>
                <a:gd name="T5" fmla="*/ 6 h 6"/>
                <a:gd name="T6" fmla="*/ 6 w 6"/>
                <a:gd name="T7" fmla="*/ 6 h 6"/>
                <a:gd name="T8" fmla="*/ 6 w 6"/>
                <a:gd name="T9" fmla="*/ 6 h 6"/>
                <a:gd name="T10" fmla="*/ 6 w 6"/>
                <a:gd name="T11" fmla="*/ 6 h 6"/>
                <a:gd name="T12" fmla="*/ 6 w 6"/>
                <a:gd name="T13" fmla="*/ 6 h 6"/>
                <a:gd name="T14" fmla="*/ 6 w 6"/>
                <a:gd name="T15" fmla="*/ 6 h 6"/>
                <a:gd name="T16" fmla="*/ 6 w 6"/>
                <a:gd name="T17" fmla="*/ 6 h 6"/>
                <a:gd name="T18" fmla="*/ 0 w 6"/>
                <a:gd name="T19" fmla="*/ 6 h 6"/>
                <a:gd name="T20" fmla="*/ 0 w 6"/>
                <a:gd name="T21" fmla="*/ 6 h 6"/>
                <a:gd name="T22" fmla="*/ 0 w 6"/>
                <a:gd name="T23" fmla="*/ 6 h 6"/>
                <a:gd name="T24" fmla="*/ 0 w 6"/>
                <a:gd name="T25" fmla="*/ 6 h 6"/>
                <a:gd name="T26" fmla="*/ 0 w 6"/>
                <a:gd name="T27" fmla="*/ 6 h 6"/>
                <a:gd name="T28" fmla="*/ 0 w 6"/>
                <a:gd name="T29" fmla="*/ 6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6" y="6"/>
                  </a:lnTo>
                  <a:lnTo>
                    <a:pt x="6" y="6"/>
                  </a:lnTo>
                  <a:lnTo>
                    <a:pt x="6" y="6"/>
                  </a:lnTo>
                  <a:lnTo>
                    <a:pt x="6" y="6"/>
                  </a:lnTo>
                  <a:lnTo>
                    <a:pt x="6" y="6"/>
                  </a:lnTo>
                  <a:lnTo>
                    <a:pt x="6" y="6"/>
                  </a:lnTo>
                  <a:lnTo>
                    <a:pt x="6" y="6"/>
                  </a:lnTo>
                  <a:lnTo>
                    <a:pt x="6" y="6"/>
                  </a:lnTo>
                  <a:lnTo>
                    <a:pt x="0" y="6"/>
                  </a:lnTo>
                  <a:lnTo>
                    <a:pt x="0" y="6"/>
                  </a:lnTo>
                  <a:lnTo>
                    <a:pt x="0" y="6"/>
                  </a:lnTo>
                  <a:lnTo>
                    <a:pt x="0" y="6"/>
                  </a:lnTo>
                  <a:lnTo>
                    <a:pt x="0" y="6"/>
                  </a:lnTo>
                  <a:lnTo>
                    <a:pt x="0" y="6"/>
                  </a:lnTo>
                  <a:lnTo>
                    <a:pt x="6" y="0"/>
                  </a:lnTo>
                  <a:close/>
                </a:path>
              </a:pathLst>
            </a:custGeom>
            <a:solidFill>
              <a:srgbClr val="D8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6365" name="Freeform 253"/>
            <p:cNvSpPr>
              <a:spLocks/>
            </p:cNvSpPr>
            <p:nvPr/>
          </p:nvSpPr>
          <p:spPr bwMode="auto">
            <a:xfrm>
              <a:off x="2436" y="2201"/>
              <a:ext cx="6" cy="6"/>
            </a:xfrm>
            <a:custGeom>
              <a:avLst/>
              <a:gdLst>
                <a:gd name="T0" fmla="*/ 6 w 6"/>
                <a:gd name="T1" fmla="*/ 0 h 6"/>
                <a:gd name="T2" fmla="*/ 0 w 6"/>
                <a:gd name="T3" fmla="*/ 0 h 6"/>
                <a:gd name="T4" fmla="*/ 0 w 6"/>
                <a:gd name="T5" fmla="*/ 6 h 6"/>
                <a:gd name="T6" fmla="*/ 0 w 6"/>
                <a:gd name="T7" fmla="*/ 6 h 6"/>
                <a:gd name="T8" fmla="*/ 0 w 6"/>
                <a:gd name="T9" fmla="*/ 6 h 6"/>
                <a:gd name="T10" fmla="*/ 0 w 6"/>
                <a:gd name="T11" fmla="*/ 6 h 6"/>
                <a:gd name="T12" fmla="*/ 0 w 6"/>
                <a:gd name="T13" fmla="*/ 6 h 6"/>
                <a:gd name="T14" fmla="*/ 6 w 6"/>
                <a:gd name="T15" fmla="*/ 6 h 6"/>
                <a:gd name="T16" fmla="*/ 6 w 6"/>
                <a:gd name="T17" fmla="*/ 6 h 6"/>
                <a:gd name="T18" fmla="*/ 6 w 6"/>
                <a:gd name="T19" fmla="*/ 6 h 6"/>
                <a:gd name="T20" fmla="*/ 6 w 6"/>
                <a:gd name="T21" fmla="*/ 6 h 6"/>
                <a:gd name="T22" fmla="*/ 6 w 6"/>
                <a:gd name="T23" fmla="*/ 6 h 6"/>
                <a:gd name="T24" fmla="*/ 6 w 6"/>
                <a:gd name="T25" fmla="*/ 6 h 6"/>
                <a:gd name="T26" fmla="*/ 6 w 6"/>
                <a:gd name="T27" fmla="*/ 6 h 6"/>
                <a:gd name="T28" fmla="*/ 6 w 6"/>
                <a:gd name="T29" fmla="*/ 6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0" y="0"/>
                  </a:lnTo>
                  <a:lnTo>
                    <a:pt x="0" y="6"/>
                  </a:lnTo>
                  <a:lnTo>
                    <a:pt x="0" y="6"/>
                  </a:lnTo>
                  <a:lnTo>
                    <a:pt x="0" y="6"/>
                  </a:lnTo>
                  <a:lnTo>
                    <a:pt x="0" y="6"/>
                  </a:lnTo>
                  <a:lnTo>
                    <a:pt x="0" y="6"/>
                  </a:lnTo>
                  <a:lnTo>
                    <a:pt x="6" y="6"/>
                  </a:lnTo>
                  <a:lnTo>
                    <a:pt x="6" y="6"/>
                  </a:lnTo>
                  <a:lnTo>
                    <a:pt x="6" y="6"/>
                  </a:lnTo>
                  <a:lnTo>
                    <a:pt x="6" y="6"/>
                  </a:lnTo>
                  <a:lnTo>
                    <a:pt x="6" y="6"/>
                  </a:lnTo>
                  <a:lnTo>
                    <a:pt x="6" y="6"/>
                  </a:lnTo>
                  <a:lnTo>
                    <a:pt x="6" y="6"/>
                  </a:lnTo>
                  <a:lnTo>
                    <a:pt x="6" y="6"/>
                  </a:lnTo>
                  <a:lnTo>
                    <a:pt x="6" y="0"/>
                  </a:lnTo>
                  <a:close/>
                </a:path>
              </a:pathLst>
            </a:custGeom>
            <a:solidFill>
              <a:srgbClr val="D8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986366" name="Picture 254" descr="PRTH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3886200"/>
            <a:ext cx="814387"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6367" name="Rectangle 255"/>
          <p:cNvSpPr>
            <a:spLocks noGrp="1" noChangeArrowheads="1"/>
          </p:cNvSpPr>
          <p:nvPr>
            <p:ph type="title"/>
          </p:nvPr>
        </p:nvSpPr>
        <p:spPr>
          <a:xfrm>
            <a:off x="0" y="274638"/>
            <a:ext cx="9144000" cy="1143000"/>
          </a:xfrm>
        </p:spPr>
        <p:txBody>
          <a:bodyPr/>
          <a:lstStyle/>
          <a:p>
            <a:r>
              <a:rPr lang="en-US"/>
              <a:t>Substitution Theory</a:t>
            </a:r>
          </a:p>
        </p:txBody>
      </p:sp>
      <p:grpSp>
        <p:nvGrpSpPr>
          <p:cNvPr id="986382" name="Group 270"/>
          <p:cNvGrpSpPr>
            <a:grpSpLocks/>
          </p:cNvGrpSpPr>
          <p:nvPr/>
        </p:nvGrpSpPr>
        <p:grpSpPr bwMode="auto">
          <a:xfrm>
            <a:off x="1295400" y="2743200"/>
            <a:ext cx="3124200" cy="1295400"/>
            <a:chOff x="816" y="1728"/>
            <a:chExt cx="1968" cy="816"/>
          </a:xfrm>
        </p:grpSpPr>
        <p:sp>
          <p:nvSpPr>
            <p:cNvPr id="986377" name="AutoShape 265"/>
            <p:cNvSpPr>
              <a:spLocks noChangeArrowheads="1"/>
            </p:cNvSpPr>
            <p:nvPr/>
          </p:nvSpPr>
          <p:spPr bwMode="auto">
            <a:xfrm>
              <a:off x="816" y="2016"/>
              <a:ext cx="1968" cy="52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1 h 21600"/>
                <a:gd name="T6" fmla="*/ 2699 w 21600"/>
                <a:gd name="T7" fmla="*/ 10799 h 21600"/>
                <a:gd name="T8" fmla="*/ 10800 w 21600"/>
                <a:gd name="T9" fmla="*/ 5399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86378" name="Text Box 266"/>
            <p:cNvSpPr txBox="1">
              <a:spLocks noChangeArrowheads="1"/>
            </p:cNvSpPr>
            <p:nvPr/>
          </p:nvSpPr>
          <p:spPr bwMode="auto">
            <a:xfrm>
              <a:off x="912" y="1728"/>
              <a:ext cx="1872" cy="2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2400">
                  <a:effectLst>
                    <a:outerShdw blurRad="38100" dist="38100" dir="2700000" algn="tl">
                      <a:srgbClr val="DDDDDD"/>
                    </a:outerShdw>
                  </a:effectLst>
                  <a:latin typeface="Calligrapher" charset="0"/>
                </a:rPr>
                <a:t>Adam</a:t>
              </a:r>
              <a:r>
                <a:rPr lang="ja-JP" altLang="en-US" sz="2400">
                  <a:effectLst>
                    <a:outerShdw blurRad="38100" dist="38100" dir="2700000" algn="tl">
                      <a:srgbClr val="DDDDDD"/>
                    </a:outerShdw>
                  </a:effectLst>
                  <a:latin typeface="Arial"/>
                </a:rPr>
                <a:t>’</a:t>
              </a:r>
              <a:r>
                <a:rPr lang="en-US" sz="2400">
                  <a:effectLst>
                    <a:outerShdw blurRad="38100" dist="38100" dir="2700000" algn="tl">
                      <a:srgbClr val="DDDDDD"/>
                    </a:outerShdw>
                  </a:effectLst>
                  <a:latin typeface="Calligrapher" charset="0"/>
                </a:rPr>
                <a:t>s sin to man</a:t>
              </a:r>
            </a:p>
          </p:txBody>
        </p:sp>
      </p:grpSp>
      <p:grpSp>
        <p:nvGrpSpPr>
          <p:cNvPr id="986383" name="Group 271"/>
          <p:cNvGrpSpPr>
            <a:grpSpLocks/>
          </p:cNvGrpSpPr>
          <p:nvPr/>
        </p:nvGrpSpPr>
        <p:grpSpPr bwMode="auto">
          <a:xfrm>
            <a:off x="4876800" y="2743200"/>
            <a:ext cx="3200400" cy="1371600"/>
            <a:chOff x="3072" y="1728"/>
            <a:chExt cx="2016" cy="864"/>
          </a:xfrm>
        </p:grpSpPr>
        <p:sp>
          <p:nvSpPr>
            <p:cNvPr id="986379" name="AutoShape 267"/>
            <p:cNvSpPr>
              <a:spLocks noChangeArrowheads="1"/>
            </p:cNvSpPr>
            <p:nvPr/>
          </p:nvSpPr>
          <p:spPr bwMode="auto">
            <a:xfrm>
              <a:off x="3072" y="2064"/>
              <a:ext cx="2016" cy="528"/>
            </a:xfrm>
            <a:custGeom>
              <a:avLst/>
              <a:gdLst>
                <a:gd name="G0" fmla="+- 0 0 0"/>
                <a:gd name="G1" fmla="+- 11692744 0 0"/>
                <a:gd name="G2" fmla="+- 0 0 11692744"/>
                <a:gd name="G3" fmla="+- 10800 0 0"/>
                <a:gd name="G4" fmla="+- 0 0 0"/>
                <a:gd name="T0" fmla="*/ 360 256 1"/>
                <a:gd name="T1" fmla="*/ 0 256 1"/>
                <a:gd name="G5" fmla="+- G2 T0 T1"/>
                <a:gd name="G6" fmla="?: G2 G2 G5"/>
                <a:gd name="G7" fmla="+- 0 0 G6"/>
                <a:gd name="G8" fmla="+- 5400 0 0"/>
                <a:gd name="G9" fmla="+- 0 0 11692744"/>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692744"/>
                <a:gd name="G36" fmla="sin G34 11692744"/>
                <a:gd name="G37" fmla="+/ 11692744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650 w 21600"/>
                <a:gd name="T5" fmla="*/ 1 h 21600"/>
                <a:gd name="T6" fmla="*/ 2703 w 21600"/>
                <a:gd name="T7" fmla="*/ 11023 h 21600"/>
                <a:gd name="T8" fmla="*/ 10725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399" y="10849"/>
                    <a:pt x="5400" y="10899"/>
                    <a:pt x="5402" y="10949"/>
                  </a:cubicBezTo>
                  <a:lnTo>
                    <a:pt x="4" y="11098"/>
                  </a:lnTo>
                  <a:cubicBezTo>
                    <a:pt x="1" y="10998"/>
                    <a:pt x="0" y="10899"/>
                    <a:pt x="0" y="10800"/>
                  </a:cubicBez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86380" name="Text Box 268"/>
            <p:cNvSpPr txBox="1">
              <a:spLocks noChangeArrowheads="1"/>
            </p:cNvSpPr>
            <p:nvPr/>
          </p:nvSpPr>
          <p:spPr bwMode="auto">
            <a:xfrm>
              <a:off x="3168" y="1728"/>
              <a:ext cx="1872" cy="2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2400">
                  <a:effectLst>
                    <a:outerShdw blurRad="38100" dist="38100" dir="2700000" algn="tl">
                      <a:srgbClr val="DDDDDD"/>
                    </a:outerShdw>
                  </a:effectLst>
                  <a:latin typeface="Calligrapher" charset="0"/>
                </a:rPr>
                <a:t>Man</a:t>
              </a:r>
              <a:r>
                <a:rPr lang="ja-JP" altLang="en-US" sz="2400">
                  <a:effectLst>
                    <a:outerShdw blurRad="38100" dist="38100" dir="2700000" algn="tl">
                      <a:srgbClr val="DDDDDD"/>
                    </a:outerShdw>
                  </a:effectLst>
                  <a:latin typeface="Arial"/>
                </a:rPr>
                <a:t>’</a:t>
              </a:r>
              <a:r>
                <a:rPr lang="en-US" sz="2400">
                  <a:effectLst>
                    <a:outerShdw blurRad="38100" dist="38100" dir="2700000" algn="tl">
                      <a:srgbClr val="DDDDDD"/>
                    </a:outerShdw>
                  </a:effectLst>
                  <a:latin typeface="Calligrapher" charset="0"/>
                </a:rPr>
                <a:t>s sin to Christ</a:t>
              </a:r>
            </a:p>
          </p:txBody>
        </p:sp>
      </p:grpSp>
      <p:sp>
        <p:nvSpPr>
          <p:cNvPr id="986381" name="Text Box 269"/>
          <p:cNvSpPr txBox="1">
            <a:spLocks noChangeArrowheads="1"/>
          </p:cNvSpPr>
          <p:nvPr/>
        </p:nvSpPr>
        <p:spPr bwMode="auto">
          <a:xfrm>
            <a:off x="3657600" y="1981200"/>
            <a:ext cx="2819400" cy="7016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4000" b="1">
                <a:solidFill>
                  <a:srgbClr val="990000"/>
                </a:solidFill>
                <a:effectLst>
                  <a:outerShdw blurRad="38100" dist="38100" dir="2700000" algn="tl">
                    <a:srgbClr val="DDDDDD"/>
                  </a:outerShdw>
                </a:effectLst>
              </a:rPr>
              <a:t>Imputation</a:t>
            </a:r>
          </a:p>
        </p:txBody>
      </p:sp>
      <p:grpSp>
        <p:nvGrpSpPr>
          <p:cNvPr id="986384" name="Group 272"/>
          <p:cNvGrpSpPr>
            <a:grpSpLocks/>
          </p:cNvGrpSpPr>
          <p:nvPr/>
        </p:nvGrpSpPr>
        <p:grpSpPr bwMode="auto">
          <a:xfrm>
            <a:off x="3352800" y="3886200"/>
            <a:ext cx="2819400" cy="2276475"/>
            <a:chOff x="795" y="2832"/>
            <a:chExt cx="1509" cy="1155"/>
          </a:xfrm>
        </p:grpSpPr>
        <p:grpSp>
          <p:nvGrpSpPr>
            <p:cNvPr id="986385" name="Group 273"/>
            <p:cNvGrpSpPr>
              <a:grpSpLocks/>
            </p:cNvGrpSpPr>
            <p:nvPr/>
          </p:nvGrpSpPr>
          <p:grpSpPr bwMode="auto">
            <a:xfrm>
              <a:off x="795" y="2832"/>
              <a:ext cx="1509" cy="1008"/>
              <a:chOff x="848" y="2928"/>
              <a:chExt cx="1509" cy="1008"/>
            </a:xfrm>
          </p:grpSpPr>
          <p:sp>
            <p:nvSpPr>
              <p:cNvPr id="986386" name="Freeform 274"/>
              <p:cNvSpPr>
                <a:spLocks/>
              </p:cNvSpPr>
              <p:nvPr/>
            </p:nvSpPr>
            <p:spPr bwMode="auto">
              <a:xfrm>
                <a:off x="2351" y="3210"/>
                <a:ext cx="6" cy="6"/>
              </a:xfrm>
              <a:custGeom>
                <a:avLst/>
                <a:gdLst>
                  <a:gd name="T0" fmla="*/ 6 w 6"/>
                  <a:gd name="T1" fmla="*/ 0 h 6"/>
                  <a:gd name="T2" fmla="*/ 6 w 6"/>
                  <a:gd name="T3" fmla="*/ 0 h 6"/>
                  <a:gd name="T4" fmla="*/ 6 w 6"/>
                  <a:gd name="T5" fmla="*/ 0 h 6"/>
                  <a:gd name="T6" fmla="*/ 6 w 6"/>
                  <a:gd name="T7" fmla="*/ 6 h 6"/>
                  <a:gd name="T8" fmla="*/ 6 w 6"/>
                  <a:gd name="T9" fmla="*/ 6 h 6"/>
                  <a:gd name="T10" fmla="*/ 6 w 6"/>
                  <a:gd name="T11" fmla="*/ 6 h 6"/>
                  <a:gd name="T12" fmla="*/ 0 w 6"/>
                  <a:gd name="T13" fmla="*/ 6 h 6"/>
                  <a:gd name="T14" fmla="*/ 0 w 6"/>
                  <a:gd name="T15" fmla="*/ 6 h 6"/>
                  <a:gd name="T16" fmla="*/ 0 w 6"/>
                  <a:gd name="T17" fmla="*/ 6 h 6"/>
                  <a:gd name="T18" fmla="*/ 0 w 6"/>
                  <a:gd name="T19" fmla="*/ 6 h 6"/>
                  <a:gd name="T20" fmla="*/ 0 w 6"/>
                  <a:gd name="T21" fmla="*/ 0 h 6"/>
                  <a:gd name="T22" fmla="*/ 6 w 6"/>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6" y="0"/>
                    </a:moveTo>
                    <a:lnTo>
                      <a:pt x="6" y="0"/>
                    </a:lnTo>
                    <a:lnTo>
                      <a:pt x="6" y="0"/>
                    </a:lnTo>
                    <a:lnTo>
                      <a:pt x="6" y="6"/>
                    </a:lnTo>
                    <a:lnTo>
                      <a:pt x="6" y="6"/>
                    </a:lnTo>
                    <a:lnTo>
                      <a:pt x="6" y="6"/>
                    </a:lnTo>
                    <a:lnTo>
                      <a:pt x="0" y="6"/>
                    </a:lnTo>
                    <a:lnTo>
                      <a:pt x="0" y="6"/>
                    </a:lnTo>
                    <a:lnTo>
                      <a:pt x="0" y="6"/>
                    </a:lnTo>
                    <a:lnTo>
                      <a:pt x="0" y="6"/>
                    </a:lnTo>
                    <a:lnTo>
                      <a:pt x="0" y="0"/>
                    </a:lnTo>
                    <a:lnTo>
                      <a:pt x="6" y="0"/>
                    </a:lnTo>
                    <a:close/>
                  </a:path>
                </a:pathLst>
              </a:custGeom>
              <a:solidFill>
                <a:srgbClr val="72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86387" name="Picture 2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2928"/>
                <a:ext cx="447"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86388" name="Picture 2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 y="2928"/>
                <a:ext cx="448"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86389" name="Picture 2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 y="2928"/>
                <a:ext cx="447"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86390" name="Picture 2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 y="2928"/>
                <a:ext cx="448"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86391" name="Picture 2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 y="2928"/>
                <a:ext cx="447"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86392" name="Picture 2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 y="2928"/>
                <a:ext cx="448"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986393" name="Text Box 281"/>
            <p:cNvSpPr txBox="1">
              <a:spLocks noChangeArrowheads="1"/>
            </p:cNvSpPr>
            <p:nvPr/>
          </p:nvSpPr>
          <p:spPr bwMode="auto">
            <a:xfrm>
              <a:off x="1104" y="3801"/>
              <a:ext cx="816" cy="186"/>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FontTx/>
                <a:buNone/>
              </a:pPr>
              <a:endParaRPr lang="en-US">
                <a:latin typeface="Perpetua"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86382"/>
                                        </p:tgtEl>
                                        <p:attrNameLst>
                                          <p:attrName>style.visibility</p:attrName>
                                        </p:attrNameLst>
                                      </p:cBhvr>
                                      <p:to>
                                        <p:strVal val="visible"/>
                                      </p:to>
                                    </p:set>
                                    <p:animEffect transition="in" filter="wipe(left)">
                                      <p:cBhvr>
                                        <p:cTn id="7" dur="500"/>
                                        <p:tgtEl>
                                          <p:spTgt spid="9863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86383"/>
                                        </p:tgtEl>
                                        <p:attrNameLst>
                                          <p:attrName>style.visibility</p:attrName>
                                        </p:attrNameLst>
                                      </p:cBhvr>
                                      <p:to>
                                        <p:strVal val="visible"/>
                                      </p:to>
                                    </p:set>
                                    <p:animEffect transition="in" filter="wipe(left)">
                                      <p:cBhvr>
                                        <p:cTn id="12" dur="500"/>
                                        <p:tgtEl>
                                          <p:spTgt spid="986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title"/>
          </p:nvPr>
        </p:nvSpPr>
        <p:spPr/>
        <p:txBody>
          <a:bodyPr/>
          <a:lstStyle/>
          <a:p>
            <a:r>
              <a:rPr lang="en-US" sz="3600"/>
              <a:t>Excursus: The Extent of </a:t>
            </a:r>
            <a:br>
              <a:rPr lang="en-US" sz="3600"/>
            </a:br>
            <a:r>
              <a:rPr lang="en-US" sz="3600"/>
              <a:t>the Atonement</a:t>
            </a:r>
          </a:p>
        </p:txBody>
      </p:sp>
      <p:sp>
        <p:nvSpPr>
          <p:cNvPr id="1043460" name="Rectangle 4"/>
          <p:cNvSpPr>
            <a:spLocks noChangeArrowheads="1"/>
          </p:cNvSpPr>
          <p:nvPr/>
        </p:nvSpPr>
        <p:spPr bwMode="auto">
          <a:xfrm>
            <a:off x="1676400" y="2819400"/>
            <a:ext cx="6553200" cy="1320800"/>
          </a:xfrm>
          <a:prstGeom prst="rect">
            <a:avLst/>
          </a:prstGeom>
          <a:solidFill>
            <a:srgbClr val="990000"/>
          </a:solidFill>
          <a:ln w="9525">
            <a:solidFill>
              <a:schemeClr val="tx1"/>
            </a:solidFill>
            <a:miter lim="800000"/>
            <a:headEnd/>
            <a:tailEnd/>
          </a:ln>
          <a:effectLst>
            <a:outerShdw blurRad="63500" dist="107763" dir="13500000" algn="ctr" rotWithShape="0">
              <a:schemeClr val="bg2">
                <a:alpha val="50000"/>
              </a:schemeClr>
            </a:outerShdw>
          </a:effectLst>
        </p:spPr>
        <p:txBody>
          <a:bodyPr anchor="ctr">
            <a:spAutoFit/>
          </a:bodyPr>
          <a:lstStyle/>
          <a:p>
            <a:pPr>
              <a:buFontTx/>
              <a:buNone/>
            </a:pPr>
            <a:r>
              <a:rPr lang="en-US" sz="4000">
                <a:solidFill>
                  <a:schemeClr val="bg1"/>
                </a:solidFill>
              </a:rPr>
              <a:t>Christ</a:t>
            </a:r>
            <a:r>
              <a:rPr lang="ja-JP" altLang="en-US" sz="4000">
                <a:solidFill>
                  <a:schemeClr val="bg1"/>
                </a:solidFill>
                <a:latin typeface="Arial"/>
              </a:rPr>
              <a:t>’</a:t>
            </a:r>
            <a:r>
              <a:rPr lang="en-US" sz="4000">
                <a:solidFill>
                  <a:schemeClr val="bg1"/>
                </a:solidFill>
              </a:rPr>
              <a:t>s death is sufficient for all, but efficient only for the elect</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ChangeArrowheads="1"/>
          </p:cNvSpPr>
          <p:nvPr>
            <p:ph type="ctrTitle"/>
          </p:nvPr>
        </p:nvSpPr>
        <p:spPr/>
        <p:txBody>
          <a:bodyPr/>
          <a:lstStyle/>
          <a:p>
            <a:r>
              <a:rPr lang="en-US"/>
              <a:t>Discussion Groups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17507" name="Rectangle 3"/>
          <p:cNvSpPr>
            <a:spLocks noGrp="1" noChangeArrowheads="1"/>
          </p:cNvSpPr>
          <p:nvPr>
            <p:ph type="title"/>
          </p:nvPr>
        </p:nvSpPr>
        <p:spPr>
          <a:xfrm>
            <a:off x="0" y="274638"/>
            <a:ext cx="9144000" cy="1143000"/>
          </a:xfrm>
        </p:spPr>
        <p:txBody>
          <a:bodyPr/>
          <a:lstStyle/>
          <a:p>
            <a:r>
              <a:rPr lang="en-US"/>
              <a:t>Substitution Theory</a:t>
            </a:r>
          </a:p>
        </p:txBody>
      </p:sp>
      <p:sp>
        <p:nvSpPr>
          <p:cNvPr id="917508" name="Rectangle 4"/>
          <p:cNvSpPr>
            <a:spLocks noChangeArrowheads="1"/>
          </p:cNvSpPr>
          <p:nvPr/>
        </p:nvSpPr>
        <p:spPr bwMode="auto">
          <a:xfrm>
            <a:off x="5486400" y="1676400"/>
            <a:ext cx="304800" cy="45720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17509" name="Text Box 5"/>
          <p:cNvSpPr txBox="1">
            <a:spLocks noChangeArrowheads="1"/>
          </p:cNvSpPr>
          <p:nvPr/>
        </p:nvSpPr>
        <p:spPr bwMode="auto">
          <a:xfrm>
            <a:off x="3311525" y="1720850"/>
            <a:ext cx="1755775" cy="82232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2400">
                <a:latin typeface="Calligrapher" charset="0"/>
              </a:rPr>
              <a:t>Ransom to </a:t>
            </a:r>
          </a:p>
          <a:p>
            <a:pPr algn="ctr">
              <a:spcBef>
                <a:spcPct val="0"/>
              </a:spcBef>
              <a:buFontTx/>
              <a:buNone/>
            </a:pPr>
            <a:r>
              <a:rPr lang="en-US" sz="2400">
                <a:latin typeface="Calligrapher" charset="0"/>
              </a:rPr>
              <a:t>Satan</a:t>
            </a:r>
          </a:p>
        </p:txBody>
      </p:sp>
      <p:sp>
        <p:nvSpPr>
          <p:cNvPr id="917510" name="Text Box 6"/>
          <p:cNvSpPr txBox="1">
            <a:spLocks noChangeArrowheads="1"/>
          </p:cNvSpPr>
          <p:nvPr/>
        </p:nvSpPr>
        <p:spPr bwMode="auto">
          <a:xfrm>
            <a:off x="5992813" y="1752600"/>
            <a:ext cx="2325687" cy="82232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2400">
                <a:latin typeface="Calligrapher" charset="0"/>
              </a:rPr>
              <a:t>Vicarious Penal</a:t>
            </a:r>
          </a:p>
          <a:p>
            <a:pPr algn="ctr">
              <a:spcBef>
                <a:spcPct val="0"/>
              </a:spcBef>
              <a:buFontTx/>
              <a:buNone/>
            </a:pPr>
            <a:r>
              <a:rPr lang="en-US" sz="2400">
                <a:latin typeface="Calligrapher" charset="0"/>
              </a:rPr>
              <a:t>Substitution</a:t>
            </a:r>
          </a:p>
        </p:txBody>
      </p:sp>
      <p:sp>
        <p:nvSpPr>
          <p:cNvPr id="917511" name="Text Box 7"/>
          <p:cNvSpPr txBox="1">
            <a:spLocks noChangeArrowheads="1"/>
          </p:cNvSpPr>
          <p:nvPr/>
        </p:nvSpPr>
        <p:spPr bwMode="auto">
          <a:xfrm>
            <a:off x="2887663" y="2970213"/>
            <a:ext cx="2236787" cy="26479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400"/>
              <a:t>Cosmic Warfare</a:t>
            </a:r>
          </a:p>
          <a:p>
            <a:pPr>
              <a:spcBef>
                <a:spcPct val="0"/>
              </a:spcBef>
              <a:buFontTx/>
              <a:buNone/>
            </a:pPr>
            <a:endParaRPr lang="en-US" sz="2400"/>
          </a:p>
          <a:p>
            <a:pPr>
              <a:spcBef>
                <a:spcPct val="0"/>
              </a:spcBef>
              <a:buFontTx/>
              <a:buNone/>
            </a:pPr>
            <a:r>
              <a:rPr lang="en-US" sz="2400"/>
              <a:t>Satan</a:t>
            </a:r>
          </a:p>
          <a:p>
            <a:pPr>
              <a:spcBef>
                <a:spcPct val="0"/>
              </a:spcBef>
              <a:buFontTx/>
              <a:buNone/>
            </a:pPr>
            <a:endParaRPr lang="en-US" sz="2400"/>
          </a:p>
          <a:p>
            <a:pPr>
              <a:spcBef>
                <a:spcPct val="0"/>
              </a:spcBef>
              <a:buFontTx/>
              <a:buNone/>
            </a:pPr>
            <a:r>
              <a:rPr lang="en-US" sz="2400"/>
              <a:t>Price Paid to Satan</a:t>
            </a:r>
          </a:p>
          <a:p>
            <a:pPr>
              <a:spcBef>
                <a:spcPct val="0"/>
              </a:spcBef>
              <a:buFontTx/>
              <a:buNone/>
            </a:pPr>
            <a:endParaRPr lang="en-US" sz="2400"/>
          </a:p>
          <a:p>
            <a:pPr>
              <a:spcBef>
                <a:spcPct val="0"/>
              </a:spcBef>
              <a:buFontTx/>
              <a:buNone/>
            </a:pPr>
            <a:r>
              <a:rPr lang="en-US" sz="2400"/>
              <a:t>Satan Releases</a:t>
            </a:r>
          </a:p>
        </p:txBody>
      </p:sp>
      <p:sp>
        <p:nvSpPr>
          <p:cNvPr id="917512" name="Text Box 8"/>
          <p:cNvSpPr txBox="1">
            <a:spLocks noChangeArrowheads="1"/>
          </p:cNvSpPr>
          <p:nvPr/>
        </p:nvSpPr>
        <p:spPr bwMode="auto">
          <a:xfrm>
            <a:off x="6146800" y="3006725"/>
            <a:ext cx="2138363" cy="26479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400"/>
              <a:t>Divine Judgment</a:t>
            </a:r>
          </a:p>
          <a:p>
            <a:pPr>
              <a:spcBef>
                <a:spcPct val="0"/>
              </a:spcBef>
              <a:buFontTx/>
              <a:buNone/>
            </a:pPr>
            <a:endParaRPr lang="en-US" sz="2400"/>
          </a:p>
          <a:p>
            <a:pPr>
              <a:spcBef>
                <a:spcPct val="0"/>
              </a:spcBef>
              <a:buFontTx/>
              <a:buNone/>
            </a:pPr>
            <a:r>
              <a:rPr lang="en-US" sz="2400"/>
              <a:t>God</a:t>
            </a:r>
          </a:p>
          <a:p>
            <a:pPr>
              <a:spcBef>
                <a:spcPct val="0"/>
              </a:spcBef>
              <a:buFontTx/>
              <a:buNone/>
            </a:pPr>
            <a:endParaRPr lang="en-US" sz="2400"/>
          </a:p>
          <a:p>
            <a:pPr>
              <a:spcBef>
                <a:spcPct val="0"/>
              </a:spcBef>
              <a:buFontTx/>
              <a:buNone/>
            </a:pPr>
            <a:r>
              <a:rPr lang="en-US" sz="2400"/>
              <a:t>Price Paid to God</a:t>
            </a:r>
          </a:p>
          <a:p>
            <a:pPr>
              <a:spcBef>
                <a:spcPct val="0"/>
              </a:spcBef>
              <a:buFontTx/>
              <a:buNone/>
            </a:pPr>
            <a:endParaRPr lang="en-US" sz="2400"/>
          </a:p>
          <a:p>
            <a:pPr>
              <a:spcBef>
                <a:spcPct val="0"/>
              </a:spcBef>
              <a:buFontTx/>
              <a:buNone/>
            </a:pPr>
            <a:r>
              <a:rPr lang="en-US" sz="2400"/>
              <a:t>God Forgives</a:t>
            </a:r>
          </a:p>
        </p:txBody>
      </p:sp>
      <p:grpSp>
        <p:nvGrpSpPr>
          <p:cNvPr id="917513" name="Group 9"/>
          <p:cNvGrpSpPr>
            <a:grpSpLocks/>
          </p:cNvGrpSpPr>
          <p:nvPr/>
        </p:nvGrpSpPr>
        <p:grpSpPr bwMode="auto">
          <a:xfrm>
            <a:off x="187325" y="2971800"/>
            <a:ext cx="2370138" cy="2667000"/>
            <a:chOff x="118" y="1872"/>
            <a:chExt cx="1493" cy="1680"/>
          </a:xfrm>
        </p:grpSpPr>
        <p:sp>
          <p:nvSpPr>
            <p:cNvPr id="917514" name="Text Box 10"/>
            <p:cNvSpPr txBox="1">
              <a:spLocks noChangeArrowheads="1"/>
            </p:cNvSpPr>
            <p:nvPr/>
          </p:nvSpPr>
          <p:spPr bwMode="auto">
            <a:xfrm>
              <a:off x="818" y="1872"/>
              <a:ext cx="793" cy="2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2400">
                  <a:latin typeface="Calligrapher" charset="0"/>
                </a:rPr>
                <a:t>Reason:</a:t>
              </a:r>
            </a:p>
          </p:txBody>
        </p:sp>
        <p:sp>
          <p:nvSpPr>
            <p:cNvPr id="917515" name="Text Box 11"/>
            <p:cNvSpPr txBox="1">
              <a:spLocks noChangeArrowheads="1"/>
            </p:cNvSpPr>
            <p:nvPr/>
          </p:nvSpPr>
          <p:spPr bwMode="auto">
            <a:xfrm>
              <a:off x="118" y="2304"/>
              <a:ext cx="1474" cy="2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2400">
                  <a:latin typeface="Calligrapher" charset="0"/>
                </a:rPr>
                <a:t>Offended Party:</a:t>
              </a:r>
            </a:p>
          </p:txBody>
        </p:sp>
        <p:sp>
          <p:nvSpPr>
            <p:cNvPr id="917516" name="Text Box 12"/>
            <p:cNvSpPr txBox="1">
              <a:spLocks noChangeArrowheads="1"/>
            </p:cNvSpPr>
            <p:nvPr/>
          </p:nvSpPr>
          <p:spPr bwMode="auto">
            <a:xfrm>
              <a:off x="886" y="2736"/>
              <a:ext cx="694" cy="2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2400">
                  <a:latin typeface="Calligrapher" charset="0"/>
                </a:rPr>
                <a:t>Result:</a:t>
              </a:r>
            </a:p>
          </p:txBody>
        </p:sp>
        <p:sp>
          <p:nvSpPr>
            <p:cNvPr id="917517" name="Text Box 13"/>
            <p:cNvSpPr txBox="1">
              <a:spLocks noChangeArrowheads="1"/>
            </p:cNvSpPr>
            <p:nvPr/>
          </p:nvSpPr>
          <p:spPr bwMode="auto">
            <a:xfrm>
              <a:off x="838" y="3264"/>
              <a:ext cx="757" cy="2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buFontTx/>
                <a:buNone/>
              </a:pPr>
              <a:r>
                <a:rPr lang="en-US" sz="2400">
                  <a:latin typeface="Calligrapher" charset="0"/>
                </a:rPr>
                <a:t>Benefit:</a:t>
              </a:r>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ctrTitle"/>
          </p:nvPr>
        </p:nvSpPr>
        <p:spPr/>
        <p:txBody>
          <a:bodyPr/>
          <a:lstStyle/>
          <a:p>
            <a:r>
              <a:rPr lang="en-US" sz="4900"/>
              <a:t>The Offer</a:t>
            </a:r>
          </a:p>
        </p:txBody>
      </p:sp>
      <p:sp>
        <p:nvSpPr>
          <p:cNvPr id="918531" name="Rectangle 3"/>
          <p:cNvSpPr>
            <a:spLocks noGrp="1" noChangeArrowheads="1"/>
          </p:cNvSpPr>
          <p:nvPr>
            <p:ph type="subTitle" idx="1"/>
          </p:nvPr>
        </p:nvSpPr>
        <p:spPr/>
        <p:txBody>
          <a:bodyPr/>
          <a:lstStyle/>
          <a:p>
            <a:r>
              <a:rPr lang="en-US"/>
              <a:t>A Presentation of the Gospel According to Vicarious Substitution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Perpetua Titling MT"/>
        <a:ea typeface="ＭＳ Ｐゴシック"/>
        <a:cs typeface=""/>
      </a:majorFont>
      <a:minorFont>
        <a:latin typeface="Perpetu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AutoNum type="arabicPeriod"/>
          <a:tabLst/>
          <a:defRPr kumimoji="0" lang="en-US" sz="1800" b="0" i="0" u="none" strike="noStrike" cap="none" normalizeH="0" baseline="0">
            <a:ln>
              <a:noFill/>
            </a:ln>
            <a:solidFill>
              <a:schemeClr val="tx1"/>
            </a:solidFill>
            <a:effectLst/>
            <a:latin typeface="Perpetua" charset="0"/>
            <a:ea typeface="ＭＳ Ｐゴシック" charset="0"/>
          </a:defRPr>
        </a:defPPr>
      </a:lstStyle>
    </a:spDef>
    <a:lnDef>
      <a:spPr bwMode="auto">
        <a:xfrm>
          <a:off x="0" y="0"/>
          <a:ext cx="1" cy="1"/>
        </a:xfrm>
        <a:custGeom>
          <a:avLst/>
          <a:gdLst/>
          <a:ahLst/>
          <a:cxnLst/>
          <a:rect l="0" t="0" r="0" b="0"/>
          <a:pathLst/>
        </a:custGeom>
        <a:solidFill>
          <a:srgbClr val="99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AutoNum type="arabicPeriod"/>
          <a:tabLst/>
          <a:defRPr kumimoji="0" lang="en-US" sz="1800" b="0" i="0" u="none" strike="noStrike" cap="none" normalizeH="0" baseline="0">
            <a:ln>
              <a:noFill/>
            </a:ln>
            <a:solidFill>
              <a:schemeClr val="tx1"/>
            </a:solidFill>
            <a:effectLst/>
            <a:latin typeface="Perpetua"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11202</TotalTime>
  <Words>6334</Words>
  <Application>Microsoft Macintosh PowerPoint</Application>
  <PresentationFormat>On-screen Show (4:3)</PresentationFormat>
  <Paragraphs>803</Paragraphs>
  <Slides>71</Slides>
  <Notes>71</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94" baseType="lpstr">
      <vt:lpstr>Arial</vt:lpstr>
      <vt:lpstr>Perpetua Titling MT</vt:lpstr>
      <vt:lpstr>Perpetua</vt:lpstr>
      <vt:lpstr>Bradley Hand ITC</vt:lpstr>
      <vt:lpstr>Times New Roman</vt:lpstr>
      <vt:lpstr>Barrett Extended</vt:lpstr>
      <vt:lpstr>Calligrapher</vt:lpstr>
      <vt:lpstr>Forte</vt:lpstr>
      <vt:lpstr>Herald</vt:lpstr>
      <vt:lpstr>Magneto</vt:lpstr>
      <vt:lpstr>Wide Latin</vt:lpstr>
      <vt:lpstr>Pegasus</vt:lpstr>
      <vt:lpstr>SimSun</vt:lpstr>
      <vt:lpstr>Playbill</vt:lpstr>
      <vt:lpstr>Algerian</vt:lpstr>
      <vt:lpstr>Brisk Extended</vt:lpstr>
      <vt:lpstr>Rage Italic</vt:lpstr>
      <vt:lpstr>Wingdings</vt:lpstr>
      <vt:lpstr>Steamer</vt:lpstr>
      <vt:lpstr>Bwgrkn</vt:lpstr>
      <vt:lpstr>Bwgrkl</vt:lpstr>
      <vt:lpstr>1_Default Design</vt:lpstr>
      <vt:lpstr>Adobe Photoshop Image</vt:lpstr>
      <vt:lpstr>Atonement: Substitution Theory</vt:lpstr>
      <vt:lpstr>Pelagianism</vt:lpstr>
      <vt:lpstr>Substitution  Theory</vt:lpstr>
      <vt:lpstr>PowerPoint Presentation</vt:lpstr>
      <vt:lpstr>Substitution  Theory</vt:lpstr>
      <vt:lpstr>Substitution  Theory</vt:lpstr>
      <vt:lpstr>Substitution Theory</vt:lpstr>
      <vt:lpstr>Substitution Theory</vt:lpstr>
      <vt:lpstr>The Offer</vt:lpstr>
      <vt:lpstr>The Problem</vt:lpstr>
      <vt:lpstr>The Problem</vt:lpstr>
      <vt:lpstr>The Problem</vt:lpstr>
      <vt:lpstr>The Problem</vt:lpstr>
      <vt:lpstr>The Problem</vt:lpstr>
      <vt:lpstr>The Dilemma</vt:lpstr>
      <vt:lpstr>The Solution</vt:lpstr>
      <vt:lpstr>The Solution</vt:lpstr>
      <vt:lpstr>The Offer</vt:lpstr>
      <vt:lpstr>The Offer</vt:lpstr>
      <vt:lpstr>The Offer</vt:lpstr>
      <vt:lpstr>Substitution  Theory</vt:lpstr>
      <vt:lpstr>Substitution  Theory</vt:lpstr>
      <vt:lpstr>Substitution  Theory</vt:lpstr>
      <vt:lpstr>Substitution  Theory</vt:lpstr>
      <vt:lpstr>Substitution  Theory</vt:lpstr>
      <vt:lpstr>Substitution  Theory</vt:lpstr>
      <vt:lpstr>Substitution  Theory</vt:lpstr>
      <vt:lpstr>Substitution  Theory</vt:lpstr>
      <vt:lpstr>Substitution  Theory</vt:lpstr>
      <vt:lpstr>Substitution  Theory</vt:lpstr>
      <vt:lpstr>Substitution  Theory</vt:lpstr>
      <vt:lpstr>Substitution  Theory</vt:lpstr>
      <vt:lpstr>Substitution  Theory</vt:lpstr>
      <vt:lpstr>Substitution  Theory</vt:lpstr>
      <vt:lpstr>PowerPoint Presentation</vt:lpstr>
      <vt:lpstr>Atonement</vt:lpstr>
      <vt:lpstr>Atonement</vt:lpstr>
      <vt:lpstr>PowerPoint Presentation</vt:lpstr>
      <vt:lpstr>Atonement</vt:lpstr>
      <vt:lpstr>Excursus: The Extent of  the Atonement</vt:lpstr>
      <vt:lpstr>Excursus: The Extent of  the Atonement</vt:lpstr>
      <vt:lpstr>Excursus: The Extent of  the Atonement</vt:lpstr>
      <vt:lpstr>Tulip</vt:lpstr>
      <vt:lpstr>Tulip</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 </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Excursus: The Extent of  the Atonement</vt:lpstr>
      <vt:lpstr>Discussion Groups</vt:lpstr>
    </vt:vector>
  </TitlesOfParts>
  <Company>The Theology Program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Theology Leader's Guide</dc:title>
  <dc:subject>Soteriology</dc:subject>
  <dc:creator>Michael Patton and Rhome Dyck</dc:creator>
  <cp:lastModifiedBy>Ted Paul</cp:lastModifiedBy>
  <cp:revision>369</cp:revision>
  <dcterms:created xsi:type="dcterms:W3CDTF">2004-05-12T18:36:55Z</dcterms:created>
  <dcterms:modified xsi:type="dcterms:W3CDTF">2015-06-28T02:42:53Z</dcterms:modified>
  <cp:category>Theology</cp:category>
</cp:coreProperties>
</file>